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86" r:id="rId2"/>
    <p:sldId id="317" r:id="rId3"/>
    <p:sldId id="315" r:id="rId4"/>
    <p:sldId id="316" r:id="rId5"/>
    <p:sldId id="319" r:id="rId6"/>
    <p:sldId id="350" r:id="rId7"/>
    <p:sldId id="351" r:id="rId8"/>
    <p:sldId id="352" r:id="rId9"/>
    <p:sldId id="375" r:id="rId10"/>
    <p:sldId id="376" r:id="rId11"/>
    <p:sldId id="353" r:id="rId12"/>
    <p:sldId id="354" r:id="rId13"/>
    <p:sldId id="355" r:id="rId14"/>
    <p:sldId id="356" r:id="rId15"/>
    <p:sldId id="357" r:id="rId16"/>
    <p:sldId id="358" r:id="rId17"/>
    <p:sldId id="359" r:id="rId18"/>
    <p:sldId id="360" r:id="rId19"/>
    <p:sldId id="361" r:id="rId20"/>
    <p:sldId id="362" r:id="rId21"/>
    <p:sldId id="363" r:id="rId22"/>
    <p:sldId id="377" r:id="rId23"/>
    <p:sldId id="378" r:id="rId24"/>
    <p:sldId id="379" r:id="rId25"/>
    <p:sldId id="380" r:id="rId26"/>
    <p:sldId id="381" r:id="rId27"/>
    <p:sldId id="382" r:id="rId28"/>
    <p:sldId id="383" r:id="rId29"/>
    <p:sldId id="384" r:id="rId30"/>
    <p:sldId id="386" r:id="rId31"/>
    <p:sldId id="387" r:id="rId32"/>
    <p:sldId id="389" r:id="rId33"/>
    <p:sldId id="390" r:id="rId34"/>
    <p:sldId id="388" r:id="rId35"/>
    <p:sldId id="349" r:id="rId3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AA63FD-F3C3-4228-9076-7D01F7369F61}" type="doc">
      <dgm:prSet loTypeId="urn:microsoft.com/office/officeart/2005/8/layout/cycle5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5ADB73F-A5BD-491A-8939-D2BD329B866C}">
      <dgm:prSet phldrT="[Texto]" custT="1"/>
      <dgm:spPr/>
      <dgm:t>
        <a:bodyPr/>
        <a:lstStyle/>
        <a:p>
          <a:r>
            <a:rPr lang="es-MX" sz="14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I. Diseño y simulación </a:t>
          </a:r>
        </a:p>
      </dgm:t>
    </dgm:pt>
    <dgm:pt modelId="{A22D4417-7FEB-456C-8E10-5563630BA384}" type="parTrans" cxnId="{478457E6-6F44-449C-B32A-A828A51F01BE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2DD46F5-4717-47AE-BA3B-E8CB166F46B1}" type="sibTrans" cxnId="{478457E6-6F44-449C-B32A-A828A51F01BE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484995D-6295-4F0E-B8B0-9EC9D9DF3C0E}">
      <dgm:prSet phldrT="[Texto]" custT="1"/>
      <dgm:spPr/>
      <dgm:t>
        <a:bodyPr/>
        <a:lstStyle/>
        <a:p>
          <a:r>
            <a:rPr lang="es-MX" sz="14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II. Operación de almacenes</a:t>
          </a:r>
        </a:p>
      </dgm:t>
    </dgm:pt>
    <dgm:pt modelId="{2FAB9EE3-AFC8-48D0-9CFD-CD60F263D12E}" type="parTrans" cxnId="{D1F72451-CDAC-4916-95C8-080CCF8F2FA6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655CE69-9F26-4F6F-B03F-E4A95D8C9DFC}" type="sibTrans" cxnId="{D1F72451-CDAC-4916-95C8-080CCF8F2FA6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3A26D7F-B2EE-4533-BC6D-81FB054E6BCB}">
      <dgm:prSet phldrT="[Texto]" custT="1"/>
      <dgm:spPr/>
      <dgm:t>
        <a:bodyPr/>
        <a:lstStyle/>
        <a:p>
          <a:r>
            <a:rPr lang="es-MX" sz="14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III. Sistemas de transporte</a:t>
          </a:r>
        </a:p>
      </dgm:t>
    </dgm:pt>
    <dgm:pt modelId="{CA0BE730-2E3D-48B8-B84A-339556E5972B}" type="parTrans" cxnId="{31CC9D08-B105-469E-8BFC-C7BAC83B338D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96CC68B-CD08-4219-984B-BAE177BC1B6F}" type="sibTrans" cxnId="{31CC9D08-B105-469E-8BFC-C7BAC83B338D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D6674A1-2ABF-42DC-BB5B-C0B20EAEE4B9}">
      <dgm:prSet phldrT="[Texto]" custT="1"/>
      <dgm:spPr/>
      <dgm:t>
        <a:bodyPr/>
        <a:lstStyle/>
        <a:p>
          <a:r>
            <a:rPr lang="es-MX" sz="1400" b="1" i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IV. Tecnología de la información.</a:t>
          </a:r>
        </a:p>
      </dgm:t>
    </dgm:pt>
    <dgm:pt modelId="{687F3815-7F30-4831-A990-345CB0F49B88}" type="parTrans" cxnId="{F1C1CD2F-B24C-47E8-B0C1-B85F71CDB557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C276286-3C98-4CF6-B590-215659632BB0}" type="sibTrans" cxnId="{F1C1CD2F-B24C-47E8-B0C1-B85F71CDB557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0AABE92-5F21-41A1-AC78-B4F2CD4B52D5}">
      <dgm:prSet phldrT="[Texto]" custT="1"/>
      <dgm:spPr/>
      <dgm:t>
        <a:bodyPr/>
        <a:lstStyle/>
        <a:p>
          <a:r>
            <a:rPr lang="es-MX" sz="12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V. Diseño de simulación.</a:t>
          </a:r>
        </a:p>
      </dgm:t>
    </dgm:pt>
    <dgm:pt modelId="{DD9E8DC4-678C-4016-AE60-F6EF036971CE}" type="parTrans" cxnId="{4D0F1DC1-59B5-431D-90A2-15E1F0483413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E84CFA-BCC1-4810-B7B3-3AFEDBE11748}" type="sibTrans" cxnId="{4D0F1DC1-59B5-431D-90A2-15E1F0483413}">
      <dgm:prSet/>
      <dgm:spPr/>
      <dgm:t>
        <a:bodyPr/>
        <a:lstStyle/>
        <a:p>
          <a:endParaRPr lang="es-MX" sz="1400" b="0" i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B5574E-D66D-476C-8882-9055E67FE02E}" type="pres">
      <dgm:prSet presAssocID="{88AA63FD-F3C3-4228-9076-7D01F7369F61}" presName="cycle" presStyleCnt="0">
        <dgm:presLayoutVars>
          <dgm:dir/>
          <dgm:resizeHandles val="exact"/>
        </dgm:presLayoutVars>
      </dgm:prSet>
      <dgm:spPr/>
    </dgm:pt>
    <dgm:pt modelId="{1D8DFF58-74BF-4B43-9E1B-49565141BAFD}" type="pres">
      <dgm:prSet presAssocID="{45ADB73F-A5BD-491A-8939-D2BD329B866C}" presName="node" presStyleLbl="node1" presStyleIdx="0" presStyleCnt="5">
        <dgm:presLayoutVars>
          <dgm:bulletEnabled val="1"/>
        </dgm:presLayoutVars>
      </dgm:prSet>
      <dgm:spPr/>
    </dgm:pt>
    <dgm:pt modelId="{845DC252-0F60-4C5B-A850-F9BBD31B12A7}" type="pres">
      <dgm:prSet presAssocID="{45ADB73F-A5BD-491A-8939-D2BD329B866C}" presName="spNode" presStyleCnt="0"/>
      <dgm:spPr/>
    </dgm:pt>
    <dgm:pt modelId="{B620A558-F5C1-4A9E-B5D1-6BDB176260BE}" type="pres">
      <dgm:prSet presAssocID="{92DD46F5-4717-47AE-BA3B-E8CB166F46B1}" presName="sibTrans" presStyleLbl="sibTrans1D1" presStyleIdx="0" presStyleCnt="5"/>
      <dgm:spPr/>
    </dgm:pt>
    <dgm:pt modelId="{87E26C76-ABAE-4A6F-BCDB-146FAB85A259}" type="pres">
      <dgm:prSet presAssocID="{8484995D-6295-4F0E-B8B0-9EC9D9DF3C0E}" presName="node" presStyleLbl="node1" presStyleIdx="1" presStyleCnt="5">
        <dgm:presLayoutVars>
          <dgm:bulletEnabled val="1"/>
        </dgm:presLayoutVars>
      </dgm:prSet>
      <dgm:spPr/>
    </dgm:pt>
    <dgm:pt modelId="{094AA59F-5A66-4968-B1CB-578E25B29F3F}" type="pres">
      <dgm:prSet presAssocID="{8484995D-6295-4F0E-B8B0-9EC9D9DF3C0E}" presName="spNode" presStyleCnt="0"/>
      <dgm:spPr/>
    </dgm:pt>
    <dgm:pt modelId="{61CDD775-7DE4-48C6-A364-9B19BED94835}" type="pres">
      <dgm:prSet presAssocID="{9655CE69-9F26-4F6F-B03F-E4A95D8C9DFC}" presName="sibTrans" presStyleLbl="sibTrans1D1" presStyleIdx="1" presStyleCnt="5"/>
      <dgm:spPr/>
    </dgm:pt>
    <dgm:pt modelId="{2B0641D6-5AF4-469B-834F-21945D5681C0}" type="pres">
      <dgm:prSet presAssocID="{73A26D7F-B2EE-4533-BC6D-81FB054E6BCB}" presName="node" presStyleLbl="node1" presStyleIdx="2" presStyleCnt="5">
        <dgm:presLayoutVars>
          <dgm:bulletEnabled val="1"/>
        </dgm:presLayoutVars>
      </dgm:prSet>
      <dgm:spPr/>
    </dgm:pt>
    <dgm:pt modelId="{29004378-E15B-44AD-8AD2-7619B9FF031B}" type="pres">
      <dgm:prSet presAssocID="{73A26D7F-B2EE-4533-BC6D-81FB054E6BCB}" presName="spNode" presStyleCnt="0"/>
      <dgm:spPr/>
    </dgm:pt>
    <dgm:pt modelId="{9C6E8BD3-FCAB-472A-8B01-ED67A764BD41}" type="pres">
      <dgm:prSet presAssocID="{096CC68B-CD08-4219-984B-BAE177BC1B6F}" presName="sibTrans" presStyleLbl="sibTrans1D1" presStyleIdx="2" presStyleCnt="5"/>
      <dgm:spPr/>
    </dgm:pt>
    <dgm:pt modelId="{637C12DC-0716-46E6-8D02-04AB635317EA}" type="pres">
      <dgm:prSet presAssocID="{3D6674A1-2ABF-42DC-BB5B-C0B20EAEE4B9}" presName="node" presStyleLbl="node1" presStyleIdx="3" presStyleCnt="5" custScaleX="172783" custScaleY="161786">
        <dgm:presLayoutVars>
          <dgm:bulletEnabled val="1"/>
        </dgm:presLayoutVars>
      </dgm:prSet>
      <dgm:spPr/>
    </dgm:pt>
    <dgm:pt modelId="{DB8243B3-2DC3-420A-B0DD-FE773C0665FE}" type="pres">
      <dgm:prSet presAssocID="{3D6674A1-2ABF-42DC-BB5B-C0B20EAEE4B9}" presName="spNode" presStyleCnt="0"/>
      <dgm:spPr/>
    </dgm:pt>
    <dgm:pt modelId="{A9DC648E-0558-409B-9592-3E12B76FA444}" type="pres">
      <dgm:prSet presAssocID="{7C276286-3C98-4CF6-B590-215659632BB0}" presName="sibTrans" presStyleLbl="sibTrans1D1" presStyleIdx="3" presStyleCnt="5"/>
      <dgm:spPr/>
    </dgm:pt>
    <dgm:pt modelId="{108E2CAD-F74B-4442-8197-220E5E4DFB1F}" type="pres">
      <dgm:prSet presAssocID="{30AABE92-5F21-41A1-AC78-B4F2CD4B52D5}" presName="node" presStyleLbl="node1" presStyleIdx="4" presStyleCnt="5" custScaleX="110341" custScaleY="135766">
        <dgm:presLayoutVars>
          <dgm:bulletEnabled val="1"/>
        </dgm:presLayoutVars>
      </dgm:prSet>
      <dgm:spPr/>
    </dgm:pt>
    <dgm:pt modelId="{1B8AA779-036B-4839-8C98-D759FD0CDB17}" type="pres">
      <dgm:prSet presAssocID="{30AABE92-5F21-41A1-AC78-B4F2CD4B52D5}" presName="spNode" presStyleCnt="0"/>
      <dgm:spPr/>
    </dgm:pt>
    <dgm:pt modelId="{680B4F48-6C0B-437B-AFF8-A84492259D15}" type="pres">
      <dgm:prSet presAssocID="{3AE84CFA-BCC1-4810-B7B3-3AFEDBE11748}" presName="sibTrans" presStyleLbl="sibTrans1D1" presStyleIdx="4" presStyleCnt="5"/>
      <dgm:spPr/>
    </dgm:pt>
  </dgm:ptLst>
  <dgm:cxnLst>
    <dgm:cxn modelId="{35C200D2-4570-428E-9291-7EB328BA5715}" type="presOf" srcId="{7C276286-3C98-4CF6-B590-215659632BB0}" destId="{A9DC648E-0558-409B-9592-3E12B76FA444}" srcOrd="0" destOrd="0" presId="urn:microsoft.com/office/officeart/2005/8/layout/cycle5"/>
    <dgm:cxn modelId="{BAA3AC42-E142-420E-B2FA-BAE53FD65FB9}" type="presOf" srcId="{45ADB73F-A5BD-491A-8939-D2BD329B866C}" destId="{1D8DFF58-74BF-4B43-9E1B-49565141BAFD}" srcOrd="0" destOrd="0" presId="urn:microsoft.com/office/officeart/2005/8/layout/cycle5"/>
    <dgm:cxn modelId="{77C75094-68B3-4897-AD37-01DF9C9E531D}" type="presOf" srcId="{92DD46F5-4717-47AE-BA3B-E8CB166F46B1}" destId="{B620A558-F5C1-4A9E-B5D1-6BDB176260BE}" srcOrd="0" destOrd="0" presId="urn:microsoft.com/office/officeart/2005/8/layout/cycle5"/>
    <dgm:cxn modelId="{4D0F1DC1-59B5-431D-90A2-15E1F0483413}" srcId="{88AA63FD-F3C3-4228-9076-7D01F7369F61}" destId="{30AABE92-5F21-41A1-AC78-B4F2CD4B52D5}" srcOrd="4" destOrd="0" parTransId="{DD9E8DC4-678C-4016-AE60-F6EF036971CE}" sibTransId="{3AE84CFA-BCC1-4810-B7B3-3AFEDBE11748}"/>
    <dgm:cxn modelId="{D1F72451-CDAC-4916-95C8-080CCF8F2FA6}" srcId="{88AA63FD-F3C3-4228-9076-7D01F7369F61}" destId="{8484995D-6295-4F0E-B8B0-9EC9D9DF3C0E}" srcOrd="1" destOrd="0" parTransId="{2FAB9EE3-AFC8-48D0-9CFD-CD60F263D12E}" sibTransId="{9655CE69-9F26-4F6F-B03F-E4A95D8C9DFC}"/>
    <dgm:cxn modelId="{237BCCFD-90C4-4B69-95B2-E573567907BD}" type="presOf" srcId="{3AE84CFA-BCC1-4810-B7B3-3AFEDBE11748}" destId="{680B4F48-6C0B-437B-AFF8-A84492259D15}" srcOrd="0" destOrd="0" presId="urn:microsoft.com/office/officeart/2005/8/layout/cycle5"/>
    <dgm:cxn modelId="{F3995286-C809-4FC2-B6F6-9938748E89EF}" type="presOf" srcId="{30AABE92-5F21-41A1-AC78-B4F2CD4B52D5}" destId="{108E2CAD-F74B-4442-8197-220E5E4DFB1F}" srcOrd="0" destOrd="0" presId="urn:microsoft.com/office/officeart/2005/8/layout/cycle5"/>
    <dgm:cxn modelId="{478457E6-6F44-449C-B32A-A828A51F01BE}" srcId="{88AA63FD-F3C3-4228-9076-7D01F7369F61}" destId="{45ADB73F-A5BD-491A-8939-D2BD329B866C}" srcOrd="0" destOrd="0" parTransId="{A22D4417-7FEB-456C-8E10-5563630BA384}" sibTransId="{92DD46F5-4717-47AE-BA3B-E8CB166F46B1}"/>
    <dgm:cxn modelId="{BD3391C6-82F9-4911-9991-58ADAB9B555C}" type="presOf" srcId="{3D6674A1-2ABF-42DC-BB5B-C0B20EAEE4B9}" destId="{637C12DC-0716-46E6-8D02-04AB635317EA}" srcOrd="0" destOrd="0" presId="urn:microsoft.com/office/officeart/2005/8/layout/cycle5"/>
    <dgm:cxn modelId="{79A63CBD-FE5E-4199-BA77-4D06DF642AF8}" type="presOf" srcId="{88AA63FD-F3C3-4228-9076-7D01F7369F61}" destId="{76B5574E-D66D-476C-8882-9055E67FE02E}" srcOrd="0" destOrd="0" presId="urn:microsoft.com/office/officeart/2005/8/layout/cycle5"/>
    <dgm:cxn modelId="{0F980238-B369-4F2D-9695-C16E73814FD9}" type="presOf" srcId="{9655CE69-9F26-4F6F-B03F-E4A95D8C9DFC}" destId="{61CDD775-7DE4-48C6-A364-9B19BED94835}" srcOrd="0" destOrd="0" presId="urn:microsoft.com/office/officeart/2005/8/layout/cycle5"/>
    <dgm:cxn modelId="{8B0DDEF2-7735-47A2-90A4-44E605ADE6B6}" type="presOf" srcId="{73A26D7F-B2EE-4533-BC6D-81FB054E6BCB}" destId="{2B0641D6-5AF4-469B-834F-21945D5681C0}" srcOrd="0" destOrd="0" presId="urn:microsoft.com/office/officeart/2005/8/layout/cycle5"/>
    <dgm:cxn modelId="{F1C1CD2F-B24C-47E8-B0C1-B85F71CDB557}" srcId="{88AA63FD-F3C3-4228-9076-7D01F7369F61}" destId="{3D6674A1-2ABF-42DC-BB5B-C0B20EAEE4B9}" srcOrd="3" destOrd="0" parTransId="{687F3815-7F30-4831-A990-345CB0F49B88}" sibTransId="{7C276286-3C98-4CF6-B590-215659632BB0}"/>
    <dgm:cxn modelId="{31CC9D08-B105-469E-8BFC-C7BAC83B338D}" srcId="{88AA63FD-F3C3-4228-9076-7D01F7369F61}" destId="{73A26D7F-B2EE-4533-BC6D-81FB054E6BCB}" srcOrd="2" destOrd="0" parTransId="{CA0BE730-2E3D-48B8-B84A-339556E5972B}" sibTransId="{096CC68B-CD08-4219-984B-BAE177BC1B6F}"/>
    <dgm:cxn modelId="{263A3E8E-EB46-4EF4-811B-214E31190A7D}" type="presOf" srcId="{8484995D-6295-4F0E-B8B0-9EC9D9DF3C0E}" destId="{87E26C76-ABAE-4A6F-BCDB-146FAB85A259}" srcOrd="0" destOrd="0" presId="urn:microsoft.com/office/officeart/2005/8/layout/cycle5"/>
    <dgm:cxn modelId="{14832C13-FC06-46CA-9A91-EF6AC245852A}" type="presOf" srcId="{096CC68B-CD08-4219-984B-BAE177BC1B6F}" destId="{9C6E8BD3-FCAB-472A-8B01-ED67A764BD41}" srcOrd="0" destOrd="0" presId="urn:microsoft.com/office/officeart/2005/8/layout/cycle5"/>
    <dgm:cxn modelId="{2B907B9C-5863-46A5-8E3D-CF7E7D03E686}" type="presParOf" srcId="{76B5574E-D66D-476C-8882-9055E67FE02E}" destId="{1D8DFF58-74BF-4B43-9E1B-49565141BAFD}" srcOrd="0" destOrd="0" presId="urn:microsoft.com/office/officeart/2005/8/layout/cycle5"/>
    <dgm:cxn modelId="{FEDFDB29-6029-4483-B064-E4FDB6B552AB}" type="presParOf" srcId="{76B5574E-D66D-476C-8882-9055E67FE02E}" destId="{845DC252-0F60-4C5B-A850-F9BBD31B12A7}" srcOrd="1" destOrd="0" presId="urn:microsoft.com/office/officeart/2005/8/layout/cycle5"/>
    <dgm:cxn modelId="{B6E5AA2F-8768-497A-9987-4272BBE6C667}" type="presParOf" srcId="{76B5574E-D66D-476C-8882-9055E67FE02E}" destId="{B620A558-F5C1-4A9E-B5D1-6BDB176260BE}" srcOrd="2" destOrd="0" presId="urn:microsoft.com/office/officeart/2005/8/layout/cycle5"/>
    <dgm:cxn modelId="{4CE52405-7245-4163-8011-6FBCBEC17EE4}" type="presParOf" srcId="{76B5574E-D66D-476C-8882-9055E67FE02E}" destId="{87E26C76-ABAE-4A6F-BCDB-146FAB85A259}" srcOrd="3" destOrd="0" presId="urn:microsoft.com/office/officeart/2005/8/layout/cycle5"/>
    <dgm:cxn modelId="{E8E4FB4D-B169-45BD-9C12-383924D09BEE}" type="presParOf" srcId="{76B5574E-D66D-476C-8882-9055E67FE02E}" destId="{094AA59F-5A66-4968-B1CB-578E25B29F3F}" srcOrd="4" destOrd="0" presId="urn:microsoft.com/office/officeart/2005/8/layout/cycle5"/>
    <dgm:cxn modelId="{EBCAC213-E689-46B5-95D5-124BEF55F8C4}" type="presParOf" srcId="{76B5574E-D66D-476C-8882-9055E67FE02E}" destId="{61CDD775-7DE4-48C6-A364-9B19BED94835}" srcOrd="5" destOrd="0" presId="urn:microsoft.com/office/officeart/2005/8/layout/cycle5"/>
    <dgm:cxn modelId="{71701D8D-CCA0-40E1-B2E2-469495E411A7}" type="presParOf" srcId="{76B5574E-D66D-476C-8882-9055E67FE02E}" destId="{2B0641D6-5AF4-469B-834F-21945D5681C0}" srcOrd="6" destOrd="0" presId="urn:microsoft.com/office/officeart/2005/8/layout/cycle5"/>
    <dgm:cxn modelId="{D9D1042B-69A3-46C2-B41B-AF2FE78FBFFA}" type="presParOf" srcId="{76B5574E-D66D-476C-8882-9055E67FE02E}" destId="{29004378-E15B-44AD-8AD2-7619B9FF031B}" srcOrd="7" destOrd="0" presId="urn:microsoft.com/office/officeart/2005/8/layout/cycle5"/>
    <dgm:cxn modelId="{FAD3C119-A452-4168-91DB-C3C563EA6E51}" type="presParOf" srcId="{76B5574E-D66D-476C-8882-9055E67FE02E}" destId="{9C6E8BD3-FCAB-472A-8B01-ED67A764BD41}" srcOrd="8" destOrd="0" presId="urn:microsoft.com/office/officeart/2005/8/layout/cycle5"/>
    <dgm:cxn modelId="{E4B508C0-4816-4612-9AB7-01026F4EBD06}" type="presParOf" srcId="{76B5574E-D66D-476C-8882-9055E67FE02E}" destId="{637C12DC-0716-46E6-8D02-04AB635317EA}" srcOrd="9" destOrd="0" presId="urn:microsoft.com/office/officeart/2005/8/layout/cycle5"/>
    <dgm:cxn modelId="{79EADF6E-5C13-4F62-BE4C-2C3B3906C322}" type="presParOf" srcId="{76B5574E-D66D-476C-8882-9055E67FE02E}" destId="{DB8243B3-2DC3-420A-B0DD-FE773C0665FE}" srcOrd="10" destOrd="0" presId="urn:microsoft.com/office/officeart/2005/8/layout/cycle5"/>
    <dgm:cxn modelId="{1923763D-F0DF-4500-8817-31F0406649EF}" type="presParOf" srcId="{76B5574E-D66D-476C-8882-9055E67FE02E}" destId="{A9DC648E-0558-409B-9592-3E12B76FA444}" srcOrd="11" destOrd="0" presId="urn:microsoft.com/office/officeart/2005/8/layout/cycle5"/>
    <dgm:cxn modelId="{3A74C76A-E928-48A7-BC29-60D3CA07BF45}" type="presParOf" srcId="{76B5574E-D66D-476C-8882-9055E67FE02E}" destId="{108E2CAD-F74B-4442-8197-220E5E4DFB1F}" srcOrd="12" destOrd="0" presId="urn:microsoft.com/office/officeart/2005/8/layout/cycle5"/>
    <dgm:cxn modelId="{68155B57-882E-4CC3-A7FC-5051262EB741}" type="presParOf" srcId="{76B5574E-D66D-476C-8882-9055E67FE02E}" destId="{1B8AA779-036B-4839-8C98-D759FD0CDB17}" srcOrd="13" destOrd="0" presId="urn:microsoft.com/office/officeart/2005/8/layout/cycle5"/>
    <dgm:cxn modelId="{020CDDDA-1A1C-4FC8-AF5F-3A0875FB1C4E}" type="presParOf" srcId="{76B5574E-D66D-476C-8882-9055E67FE02E}" destId="{680B4F48-6C0B-437B-AFF8-A84492259D15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DFF58-74BF-4B43-9E1B-49565141BAFD}">
      <dsp:nvSpPr>
        <dsp:cNvPr id="0" name=""/>
        <dsp:cNvSpPr/>
      </dsp:nvSpPr>
      <dsp:spPr>
        <a:xfrm>
          <a:off x="1478157" y="-88936"/>
          <a:ext cx="1144643" cy="74401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I. Diseño y simulación </a:t>
          </a:r>
        </a:p>
      </dsp:txBody>
      <dsp:txXfrm>
        <a:off x="1514477" y="-52616"/>
        <a:ext cx="1072003" cy="671378"/>
      </dsp:txXfrm>
    </dsp:sp>
    <dsp:sp modelId="{B620A558-F5C1-4A9E-B5D1-6BDB176260BE}">
      <dsp:nvSpPr>
        <dsp:cNvPr id="0" name=""/>
        <dsp:cNvSpPr/>
      </dsp:nvSpPr>
      <dsp:spPr>
        <a:xfrm>
          <a:off x="563275" y="283073"/>
          <a:ext cx="2974408" cy="2974408"/>
        </a:xfrm>
        <a:custGeom>
          <a:avLst/>
          <a:gdLst/>
          <a:ahLst/>
          <a:cxnLst/>
          <a:rect l="0" t="0" r="0" b="0"/>
          <a:pathLst>
            <a:path>
              <a:moveTo>
                <a:pt x="2213048" y="189157"/>
              </a:moveTo>
              <a:arcTo wR="1487204" hR="1487204" stAng="17952789" swAng="121256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E26C76-ABAE-4A6F-BCDB-146FAB85A259}">
      <dsp:nvSpPr>
        <dsp:cNvPr id="0" name=""/>
        <dsp:cNvSpPr/>
      </dsp:nvSpPr>
      <dsp:spPr>
        <a:xfrm>
          <a:off x="2892572" y="938696"/>
          <a:ext cx="1144643" cy="74401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II. Operación de almacenes</a:t>
          </a:r>
        </a:p>
      </dsp:txBody>
      <dsp:txXfrm>
        <a:off x="2928892" y="975016"/>
        <a:ext cx="1072003" cy="671378"/>
      </dsp:txXfrm>
    </dsp:sp>
    <dsp:sp modelId="{61CDD775-7DE4-48C6-A364-9B19BED94835}">
      <dsp:nvSpPr>
        <dsp:cNvPr id="0" name=""/>
        <dsp:cNvSpPr/>
      </dsp:nvSpPr>
      <dsp:spPr>
        <a:xfrm>
          <a:off x="563275" y="283073"/>
          <a:ext cx="2974408" cy="2974408"/>
        </a:xfrm>
        <a:custGeom>
          <a:avLst/>
          <a:gdLst/>
          <a:ahLst/>
          <a:cxnLst/>
          <a:rect l="0" t="0" r="0" b="0"/>
          <a:pathLst>
            <a:path>
              <a:moveTo>
                <a:pt x="2970850" y="1590007"/>
              </a:moveTo>
              <a:arcTo wR="1487204" hR="1487204" stAng="21837825" swAng="136052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0641D6-5AF4-469B-834F-21945D5681C0}">
      <dsp:nvSpPr>
        <dsp:cNvPr id="0" name=""/>
        <dsp:cNvSpPr/>
      </dsp:nvSpPr>
      <dsp:spPr>
        <a:xfrm>
          <a:off x="2352314" y="2601441"/>
          <a:ext cx="1144643" cy="74401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III. Sistemas de transporte</a:t>
          </a:r>
        </a:p>
      </dsp:txBody>
      <dsp:txXfrm>
        <a:off x="2388634" y="2637761"/>
        <a:ext cx="1072003" cy="671378"/>
      </dsp:txXfrm>
    </dsp:sp>
    <dsp:sp modelId="{9C6E8BD3-FCAB-472A-8B01-ED67A764BD41}">
      <dsp:nvSpPr>
        <dsp:cNvPr id="0" name=""/>
        <dsp:cNvSpPr/>
      </dsp:nvSpPr>
      <dsp:spPr>
        <a:xfrm>
          <a:off x="563275" y="283073"/>
          <a:ext cx="2974408" cy="2974408"/>
        </a:xfrm>
        <a:custGeom>
          <a:avLst/>
          <a:gdLst/>
          <a:ahLst/>
          <a:cxnLst/>
          <a:rect l="0" t="0" r="0" b="0"/>
          <a:pathLst>
            <a:path>
              <a:moveTo>
                <a:pt x="1751934" y="2950656"/>
              </a:moveTo>
              <a:arcTo wR="1487204" hR="1487204" stAng="4784783" swAng="26240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7C12DC-0716-46E6-8D02-04AB635317EA}">
      <dsp:nvSpPr>
        <dsp:cNvPr id="0" name=""/>
        <dsp:cNvSpPr/>
      </dsp:nvSpPr>
      <dsp:spPr>
        <a:xfrm>
          <a:off x="187448" y="2371591"/>
          <a:ext cx="1977749" cy="120371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1" i="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IV. Tecnología de la información.</a:t>
          </a:r>
        </a:p>
      </dsp:txBody>
      <dsp:txXfrm>
        <a:off x="246209" y="2430352"/>
        <a:ext cx="1860227" cy="1086195"/>
      </dsp:txXfrm>
    </dsp:sp>
    <dsp:sp modelId="{A9DC648E-0558-409B-9592-3E12B76FA444}">
      <dsp:nvSpPr>
        <dsp:cNvPr id="0" name=""/>
        <dsp:cNvSpPr/>
      </dsp:nvSpPr>
      <dsp:spPr>
        <a:xfrm>
          <a:off x="563275" y="283073"/>
          <a:ext cx="2974408" cy="2974408"/>
        </a:xfrm>
        <a:custGeom>
          <a:avLst/>
          <a:gdLst/>
          <a:ahLst/>
          <a:cxnLst/>
          <a:rect l="0" t="0" r="0" b="0"/>
          <a:pathLst>
            <a:path>
              <a:moveTo>
                <a:pt x="84931" y="1982590"/>
              </a:moveTo>
              <a:arcTo wR="1487204" hR="1487204" stAng="9632580" swAng="79873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8E2CAD-F74B-4442-8197-220E5E4DFB1F}">
      <dsp:nvSpPr>
        <dsp:cNvPr id="0" name=""/>
        <dsp:cNvSpPr/>
      </dsp:nvSpPr>
      <dsp:spPr>
        <a:xfrm>
          <a:off x="4558" y="805643"/>
          <a:ext cx="1263010" cy="101012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2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V. Diseño de simulación.</a:t>
          </a:r>
        </a:p>
      </dsp:txBody>
      <dsp:txXfrm>
        <a:off x="53868" y="854953"/>
        <a:ext cx="1164390" cy="911503"/>
      </dsp:txXfrm>
    </dsp:sp>
    <dsp:sp modelId="{680B4F48-6C0B-437B-AFF8-A84492259D15}">
      <dsp:nvSpPr>
        <dsp:cNvPr id="0" name=""/>
        <dsp:cNvSpPr/>
      </dsp:nvSpPr>
      <dsp:spPr>
        <a:xfrm>
          <a:off x="563275" y="283073"/>
          <a:ext cx="2974408" cy="2974408"/>
        </a:xfrm>
        <a:custGeom>
          <a:avLst/>
          <a:gdLst/>
          <a:ahLst/>
          <a:cxnLst/>
          <a:rect l="0" t="0" r="0" b="0"/>
          <a:pathLst>
            <a:path>
              <a:moveTo>
                <a:pt x="449896" y="421479"/>
              </a:moveTo>
              <a:arcTo wR="1487204" hR="1487204" stAng="13546449" swAng="97537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01C12D-BC20-4B23-A919-20CD09DD9968}" type="datetimeFigureOut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DF193-3D57-4DC5-B217-52FE48CD2ACD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6995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4304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9943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4822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2954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8501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3294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4133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2440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0260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5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6971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3333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7721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4992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9324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1225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8589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1991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238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8281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099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0563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795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944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5285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F7024-E162-4E30-A39B-8F694EFB8A81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27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2B1C5-B246-43D9-89DB-B3A4A91351AF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93B6-3EA3-4F4A-A8F3-DC892D9C1675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57B0C-475C-4757-A95E-8F2506376D9F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33159-F50B-4FBF-99CC-CB4D7370CA15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3C2F6-6153-4916-B92E-8C6421B039AB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DF74A-2706-4864-898B-DA9301F9CDC7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BA1-B85F-42DB-980A-270891E551F5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0E259-1B62-4A85-ADC9-E7A12785D78D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6691-DDF9-47D6-8236-3E232FA241B1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70ED-6211-4EA3-BAF2-DE665597B4E0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5F6D3-DB33-4751-97CC-F4D287764C04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516C3-3C5F-426B-BFFD-3876F60F56A2}" type="datetime1">
              <a:rPr lang="es-MX" smtClean="0"/>
              <a:pPr/>
              <a:t>09/10/2016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BBA42-5472-42C5-AB49-DB327605BF08}" type="slidenum">
              <a:rPr lang="es-MX" smtClean="0"/>
              <a:pPr/>
              <a:t>‹#›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.mx/url?sa=i&amp;rct=j&amp;q=&amp;esrc=s&amp;frm=1&amp;source=images&amp;cd=&amp;cad=rja&amp;docid=2_Fh9o0AnVqrXM&amp;tbnid=6hlfD7YzyLDKlM:&amp;ved=0CAUQjRw&amp;url=http://educacionchimalhuacan.blogspot.com/2013_07_01_archive.html&amp;ei=nQpBUoe0N6yr2AX0k4DACA&amp;bvm=bv.52434380,d.b2I&amp;psig=AFQjCNHXWZ-ERO0vhOuqhyfcEVaGL_zc8w&amp;ust=138008060949725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m256jfH7tw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youtube.com/watch?v=KWAwL3Rlbjo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s://encrypted-tbn3.gstatic.com/images?q=tbn:ANd9GcRoi4CAxPnMQmbaRRLTVY3N4iS9Vo3f5YS7jOT5EQC87AcL4e1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-1"/>
            <a:ext cx="7884367" cy="1364603"/>
          </a:xfrm>
          <a:prstGeom prst="rect">
            <a:avLst/>
          </a:prstGeom>
          <a:noFill/>
        </p:spPr>
      </p:pic>
      <p:pic>
        <p:nvPicPr>
          <p:cNvPr id="14" name="5 Imagen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1259632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6 Título"/>
          <p:cNvSpPr txBox="1">
            <a:spLocks/>
          </p:cNvSpPr>
          <p:nvPr/>
        </p:nvSpPr>
        <p:spPr>
          <a:xfrm>
            <a:off x="1493404" y="1107118"/>
            <a:ext cx="7416824" cy="23355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b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UNIDAD ACADEMICA CUAUTITLAN IZCALLI</a:t>
            </a:r>
            <a:b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LICENCIATURA EN LOGÍSTICA</a:t>
            </a:r>
            <a:b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7 Subtítulo"/>
          <p:cNvSpPr txBox="1">
            <a:spLocks/>
          </p:cNvSpPr>
          <p:nvPr/>
        </p:nvSpPr>
        <p:spPr>
          <a:xfrm>
            <a:off x="1493404" y="3144366"/>
            <a:ext cx="7344816" cy="352499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2600" b="1" dirty="0">
                <a:latin typeface="Arial" panose="020B0604020202020204" pitchFamily="34" charset="0"/>
                <a:cs typeface="Arial" panose="020B0604020202020204" pitchFamily="34" charset="0"/>
              </a:rPr>
              <a:t>UNIDAD DE APRENDIZAJE</a:t>
            </a:r>
          </a:p>
          <a:p>
            <a:pPr marL="0" indent="0" algn="ctr">
              <a:buNone/>
            </a:pPr>
            <a:endParaRPr lang="es-ES" sz="21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ES" sz="23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(L43434) SIMULACIÓN DE SISTEMAS LOGÍSITCOS</a:t>
            </a:r>
          </a:p>
          <a:p>
            <a:pPr marL="0" indent="0" algn="ctr">
              <a:buNone/>
            </a:pPr>
            <a:endParaRPr lang="es-ES" sz="19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ES" sz="2600" b="1" dirty="0">
                <a:latin typeface="Arial" panose="020B0604020202020204" pitchFamily="34" charset="0"/>
                <a:cs typeface="Arial" panose="020B0604020202020204" pitchFamily="34" charset="0"/>
              </a:rPr>
              <a:t>CONTENIDO DE LA UNIDAD A TRABAJAR</a:t>
            </a:r>
          </a:p>
          <a:p>
            <a:pPr marL="0" indent="0" algn="ctr">
              <a:buNone/>
            </a:pPr>
            <a:endParaRPr lang="es-ES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UNIDAD IV. LA TECNOLÓGIA DE LA INFORMACIÓN</a:t>
            </a:r>
          </a:p>
          <a:p>
            <a:pPr marL="0" indent="0" algn="ctr">
              <a:buNone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ES" sz="2300" b="1" dirty="0">
                <a:latin typeface="Arial" panose="020B0604020202020204" pitchFamily="34" charset="0"/>
                <a:cs typeface="Arial" panose="020B0604020202020204" pitchFamily="34" charset="0"/>
              </a:rPr>
              <a:t>MATERIAL DIDACTICO</a:t>
            </a:r>
          </a:p>
          <a:p>
            <a:pPr marL="0" indent="0" algn="ctr"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SOLO VISIÓN PROYECTABLES</a:t>
            </a:r>
          </a:p>
          <a:p>
            <a:pPr marL="0" indent="0" algn="ctr">
              <a:buNone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ES" sz="2300" b="1" dirty="0">
                <a:latin typeface="Arial" panose="020B0604020202020204" pitchFamily="34" charset="0"/>
                <a:cs typeface="Arial" panose="020B0604020202020204" pitchFamily="34" charset="0"/>
              </a:rPr>
              <a:t>PRESENTA</a:t>
            </a:r>
          </a:p>
          <a:p>
            <a:pPr marL="0" indent="0" algn="ctr"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M. en A.N. José Luis Morales Mondragón</a:t>
            </a:r>
          </a:p>
          <a:p>
            <a:pPr algn="ctr"/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r>
              <a:rPr lang="es-ES" sz="1300" b="1" dirty="0">
                <a:latin typeface="Arial" panose="020B0604020202020204" pitchFamily="34" charset="0"/>
                <a:cs typeface="Arial" panose="020B0604020202020204" pitchFamily="34" charset="0"/>
              </a:rPr>
              <a:t>OCTUBRE 2016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755576" y="840535"/>
            <a:ext cx="748298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altLang="es-MX" sz="2800" u="sng" dirty="0"/>
              <a:t>Tecnología a lo largo de la cadena de suministro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043608" y="2385569"/>
            <a:ext cx="316959" cy="3647153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 sz="1400" b="1" dirty="0"/>
              <a:t>P</a:t>
            </a:r>
          </a:p>
          <a:p>
            <a:pPr>
              <a:spcBef>
                <a:spcPct val="50000"/>
              </a:spcBef>
            </a:pPr>
            <a:r>
              <a:rPr lang="es-ES" altLang="es-MX" sz="1400" b="1" dirty="0"/>
              <a:t>R</a:t>
            </a:r>
          </a:p>
          <a:p>
            <a:pPr>
              <a:spcBef>
                <a:spcPct val="50000"/>
              </a:spcBef>
            </a:pPr>
            <a:r>
              <a:rPr lang="es-ES" altLang="es-MX" sz="1400" b="1" dirty="0"/>
              <a:t>O</a:t>
            </a:r>
          </a:p>
          <a:p>
            <a:pPr>
              <a:spcBef>
                <a:spcPct val="50000"/>
              </a:spcBef>
            </a:pPr>
            <a:r>
              <a:rPr lang="es-ES" altLang="es-MX" sz="1400" b="1" dirty="0"/>
              <a:t>VE</a:t>
            </a:r>
          </a:p>
          <a:p>
            <a:pPr>
              <a:spcBef>
                <a:spcPct val="50000"/>
              </a:spcBef>
            </a:pPr>
            <a:r>
              <a:rPr lang="es-ES" altLang="es-MX" sz="1400" b="1" dirty="0"/>
              <a:t>E</a:t>
            </a:r>
          </a:p>
          <a:p>
            <a:pPr>
              <a:spcBef>
                <a:spcPct val="50000"/>
              </a:spcBef>
            </a:pPr>
            <a:r>
              <a:rPr lang="es-ES" altLang="es-MX" sz="1400" b="1" dirty="0"/>
              <a:t>D</a:t>
            </a:r>
          </a:p>
          <a:p>
            <a:pPr>
              <a:spcBef>
                <a:spcPct val="50000"/>
              </a:spcBef>
            </a:pPr>
            <a:r>
              <a:rPr lang="es-ES" altLang="es-MX" sz="1400" b="1" dirty="0"/>
              <a:t>O</a:t>
            </a:r>
          </a:p>
          <a:p>
            <a:pPr>
              <a:spcBef>
                <a:spcPct val="50000"/>
              </a:spcBef>
            </a:pPr>
            <a:r>
              <a:rPr lang="es-ES" altLang="es-MX" sz="1400" b="1" dirty="0"/>
              <a:t>RE</a:t>
            </a:r>
          </a:p>
          <a:p>
            <a:pPr>
              <a:spcBef>
                <a:spcPct val="50000"/>
              </a:spcBef>
            </a:pPr>
            <a:r>
              <a:rPr lang="es-ES" altLang="es-MX" sz="1400" b="1" dirty="0"/>
              <a:t>S</a:t>
            </a:r>
          </a:p>
          <a:p>
            <a:pPr>
              <a:spcBef>
                <a:spcPct val="50000"/>
              </a:spcBef>
            </a:pPr>
            <a:endParaRPr lang="es-ES" altLang="es-MX" sz="1400" b="1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487350" y="2720274"/>
            <a:ext cx="1458008" cy="321626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 sz="1400" u="sng" dirty="0"/>
              <a:t>COMPRAS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Comunicaciones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Transportes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Intercambio electrónico de datos - EDI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Manejo de materiales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Almacenaje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Tec. oficina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T.I.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198924" y="1688605"/>
            <a:ext cx="1648183" cy="213904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 sz="1400" u="sng" dirty="0"/>
              <a:t>SERVICIOS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-</a:t>
            </a:r>
            <a:r>
              <a:rPr lang="es-ES" altLang="es-MX" sz="1400" b="1" dirty="0"/>
              <a:t>Proc. básicos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Pruebas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Manejo de materiales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T. de oficina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T.I.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198924" y="3451934"/>
            <a:ext cx="1648183" cy="27853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 sz="1400" u="sng" dirty="0"/>
              <a:t>MANUFACTURA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-</a:t>
            </a:r>
            <a:r>
              <a:rPr lang="es-ES" altLang="es-MX" sz="1400" b="1" dirty="0"/>
              <a:t>Proc. básicos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Manejo de materiales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Tec. de materiales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T. de oficina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T.I.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Pruebas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Almacenaje</a:t>
            </a:r>
          </a:p>
        </p:txBody>
      </p:sp>
      <p:sp>
        <p:nvSpPr>
          <p:cNvPr id="13" name="Line 7"/>
          <p:cNvSpPr>
            <a:spLocks noChangeShapeType="1"/>
          </p:cNvSpPr>
          <p:nvPr/>
        </p:nvSpPr>
        <p:spPr bwMode="auto">
          <a:xfrm>
            <a:off x="2945358" y="3060082"/>
            <a:ext cx="253567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 sz="1400" dirty="0"/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>
            <a:off x="2945358" y="4284614"/>
            <a:ext cx="253567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 sz="1400" dirty="0"/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4910499" y="2717213"/>
            <a:ext cx="1584791" cy="321626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 sz="1400" u="sng" dirty="0"/>
              <a:t>DISTRIBUCION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Comunicaciones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Transportes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EDI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Manejo de mater.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Embalaje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Almacenaje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T. de oficina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T.I.</a:t>
            </a:r>
          </a:p>
          <a:p>
            <a:pPr>
              <a:spcBef>
                <a:spcPct val="50000"/>
              </a:spcBef>
            </a:pPr>
            <a:endParaRPr lang="es-ES" altLang="es-MX" sz="1400" dirty="0"/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6558681" y="2749868"/>
            <a:ext cx="1458008" cy="278537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altLang="es-MX" sz="1400" u="sng" dirty="0"/>
              <a:t>MARKETING Y</a:t>
            </a:r>
          </a:p>
          <a:p>
            <a:pPr algn="ctr">
              <a:spcBef>
                <a:spcPct val="50000"/>
              </a:spcBef>
            </a:pPr>
            <a:r>
              <a:rPr lang="es-ES" altLang="es-MX" sz="1400" u="sng" dirty="0"/>
              <a:t>VENTAS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Comunicaciones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Comercio electrónico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Pruebas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T. De oficina</a:t>
            </a:r>
          </a:p>
          <a:p>
            <a:pPr>
              <a:spcBef>
                <a:spcPct val="50000"/>
              </a:spcBef>
            </a:pPr>
            <a:r>
              <a:rPr lang="es-ES" altLang="es-MX" sz="1400" dirty="0"/>
              <a:t>T.I.</a:t>
            </a:r>
          </a:p>
          <a:p>
            <a:pPr>
              <a:spcBef>
                <a:spcPct val="50000"/>
              </a:spcBef>
            </a:pPr>
            <a:endParaRPr lang="es-ES" altLang="es-MX" sz="1400" dirty="0"/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8143473" y="2759051"/>
            <a:ext cx="316959" cy="289310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 sz="1400" b="1" dirty="0"/>
              <a:t>C</a:t>
            </a:r>
          </a:p>
          <a:p>
            <a:pPr>
              <a:spcBef>
                <a:spcPct val="50000"/>
              </a:spcBef>
            </a:pPr>
            <a:r>
              <a:rPr lang="es-ES" altLang="es-MX" sz="1400" b="1" dirty="0"/>
              <a:t>L</a:t>
            </a:r>
          </a:p>
          <a:p>
            <a:pPr>
              <a:spcBef>
                <a:spcPct val="50000"/>
              </a:spcBef>
            </a:pPr>
            <a:r>
              <a:rPr lang="es-ES" altLang="es-MX" sz="1400" b="1" dirty="0"/>
              <a:t>I</a:t>
            </a:r>
          </a:p>
          <a:p>
            <a:pPr>
              <a:spcBef>
                <a:spcPct val="50000"/>
              </a:spcBef>
            </a:pPr>
            <a:r>
              <a:rPr lang="es-ES" altLang="es-MX" sz="1400" b="1" dirty="0"/>
              <a:t>E</a:t>
            </a:r>
          </a:p>
          <a:p>
            <a:pPr>
              <a:spcBef>
                <a:spcPct val="50000"/>
              </a:spcBef>
            </a:pPr>
            <a:r>
              <a:rPr lang="es-ES" altLang="es-MX" sz="1400" b="1" dirty="0"/>
              <a:t>N</a:t>
            </a:r>
          </a:p>
          <a:p>
            <a:pPr>
              <a:spcBef>
                <a:spcPct val="50000"/>
              </a:spcBef>
            </a:pPr>
            <a:r>
              <a:rPr lang="es-ES" altLang="es-MX" sz="1400" b="1" dirty="0"/>
              <a:t>T</a:t>
            </a:r>
          </a:p>
          <a:p>
            <a:pPr>
              <a:spcBef>
                <a:spcPct val="50000"/>
              </a:spcBef>
            </a:pPr>
            <a:r>
              <a:rPr lang="es-ES" altLang="es-MX" sz="1400" b="1" dirty="0"/>
              <a:t>E</a:t>
            </a:r>
          </a:p>
          <a:p>
            <a:pPr>
              <a:spcBef>
                <a:spcPct val="50000"/>
              </a:spcBef>
            </a:pPr>
            <a:r>
              <a:rPr lang="es-ES" altLang="es-MX" sz="1400" b="1" dirty="0"/>
              <a:t>S</a:t>
            </a:r>
          </a:p>
          <a:p>
            <a:pPr>
              <a:spcBef>
                <a:spcPct val="50000"/>
              </a:spcBef>
            </a:pPr>
            <a:endParaRPr lang="es-ES" altLang="es-MX" sz="1400" b="1" dirty="0"/>
          </a:p>
        </p:txBody>
      </p:sp>
      <p:pic>
        <p:nvPicPr>
          <p:cNvPr id="18" name="Picture 12" descr="BD14828_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082" y="5411184"/>
            <a:ext cx="316958" cy="244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088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1988840"/>
            <a:ext cx="845820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b="1" dirty="0"/>
              <a:t>¿Qué es…?</a:t>
            </a:r>
          </a:p>
          <a:p>
            <a:pPr algn="just"/>
            <a:r>
              <a:rPr lang="es-MX" sz="2000" dirty="0"/>
              <a:t>El </a:t>
            </a:r>
            <a:r>
              <a:rPr lang="es-MX" sz="2000" b="1" dirty="0"/>
              <a:t>ERP</a:t>
            </a:r>
            <a:r>
              <a:rPr lang="es-MX" sz="2000" dirty="0"/>
              <a:t>, es un </a:t>
            </a:r>
            <a:r>
              <a:rPr lang="es-MX" sz="2000" i="1" dirty="0"/>
              <a:t>sistema de planificación de la producción y de gestión de stocks</a:t>
            </a:r>
            <a:r>
              <a:rPr lang="es-MX" sz="2000" dirty="0"/>
              <a:t> (o inventarios) que responde a las preguntas: </a:t>
            </a:r>
            <a:r>
              <a:rPr lang="es-MX" sz="2000" b="1" u="sng" dirty="0"/>
              <a:t>¿qué?</a:t>
            </a:r>
            <a:r>
              <a:rPr lang="es-MX" sz="2000" b="1" dirty="0"/>
              <a:t> </a:t>
            </a:r>
            <a:r>
              <a:rPr lang="es-MX" sz="2000" b="1" u="sng" dirty="0"/>
              <a:t>¿cuánto?</a:t>
            </a:r>
            <a:r>
              <a:rPr lang="es-MX" sz="2000" dirty="0"/>
              <a:t> y </a:t>
            </a:r>
            <a:r>
              <a:rPr lang="es-MX" sz="2000" b="1" u="sng" dirty="0"/>
              <a:t>¿cuándo?</a:t>
            </a:r>
            <a:r>
              <a:rPr lang="es-MX" sz="2000" dirty="0"/>
              <a:t>, se debe fabricar y/o aprovisionar material.</a:t>
            </a:r>
          </a:p>
          <a:p>
            <a:pPr algn="just"/>
            <a:endParaRPr lang="en-US" sz="2000" dirty="0"/>
          </a:p>
          <a:p>
            <a:pPr algn="just"/>
            <a:r>
              <a:rPr lang="es-MX" sz="2000" dirty="0"/>
              <a:t>El procedimiento del MRP está basado en dos ideas esenciales:</a:t>
            </a:r>
            <a:endParaRPr lang="en-US" sz="20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MX" sz="2000" dirty="0"/>
              <a:t>La demanda de la mayoría de los artículos no es independiente, únicamente lo es la de los productos terminados.</a:t>
            </a:r>
            <a:endParaRPr lang="en-US" sz="20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s-MX" sz="2000" dirty="0"/>
              <a:t>Las necesidades de cada artículo y el momento en que deben ser satisfechas estas necesidades, se pueden calcular a partir de unos datos bastantes sencillos:</a:t>
            </a:r>
            <a:endParaRPr lang="en-US" sz="2000" dirty="0"/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s-MX" sz="2000" dirty="0"/>
              <a:t>Las demandas independientes.</a:t>
            </a:r>
            <a:endParaRPr lang="en-US" sz="2000" dirty="0"/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s-MX" sz="2000" dirty="0"/>
              <a:t>La estructura del producto.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31939" y="1063867"/>
            <a:ext cx="89325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4170">
              <a:spcAft>
                <a:spcPts val="0"/>
              </a:spcAft>
            </a:pPr>
            <a:r>
              <a:rPr lang="es-MX" sz="2800" b="1" dirty="0">
                <a:solidFill>
                  <a:srgbClr val="FF0000"/>
                </a:solidFill>
                <a:ea typeface="Arial" panose="020B0604020202020204" pitchFamily="34" charset="0"/>
              </a:rPr>
              <a:t>4.2.</a:t>
            </a:r>
            <a:r>
              <a:rPr lang="es-MX" sz="2800" b="1" spc="270" dirty="0">
                <a:solidFill>
                  <a:srgbClr val="FF0000"/>
                </a:solidFill>
                <a:ea typeface="Arial" panose="020B0604020202020204" pitchFamily="34" charset="0"/>
              </a:rPr>
              <a:t> </a:t>
            </a:r>
            <a:r>
              <a:rPr lang="es-MX" sz="2800" b="1" spc="-5" dirty="0">
                <a:solidFill>
                  <a:srgbClr val="FF0000"/>
                </a:solidFill>
                <a:ea typeface="Arial" panose="020B0604020202020204" pitchFamily="34" charset="0"/>
              </a:rPr>
              <a:t>P</a:t>
            </a:r>
            <a:r>
              <a:rPr lang="es-MX" sz="2800" b="1" spc="5" dirty="0">
                <a:solidFill>
                  <a:srgbClr val="FF0000"/>
                </a:solidFill>
                <a:ea typeface="Arial" panose="020B0604020202020204" pitchFamily="34" charset="0"/>
              </a:rPr>
              <a:t>l</a:t>
            </a:r>
            <a:r>
              <a:rPr lang="es-MX" sz="2800" b="1" dirty="0">
                <a:solidFill>
                  <a:srgbClr val="FF0000"/>
                </a:solidFill>
                <a:ea typeface="Arial" panose="020B0604020202020204" pitchFamily="34" charset="0"/>
              </a:rPr>
              <a:t>a</a:t>
            </a:r>
            <a:r>
              <a:rPr lang="es-MX" sz="2800" b="1" spc="-5" dirty="0">
                <a:solidFill>
                  <a:srgbClr val="FF0000"/>
                </a:solidFill>
                <a:ea typeface="Arial" panose="020B0604020202020204" pitchFamily="34" charset="0"/>
              </a:rPr>
              <a:t>n</a:t>
            </a:r>
            <a:r>
              <a:rPr lang="es-MX" sz="2800" b="1" spc="10" dirty="0">
                <a:solidFill>
                  <a:srgbClr val="FF0000"/>
                </a:solidFill>
                <a:ea typeface="Arial" panose="020B0604020202020204" pitchFamily="34" charset="0"/>
              </a:rPr>
              <a:t>e</a:t>
            </a:r>
            <a:r>
              <a:rPr lang="es-MX" sz="2800" b="1" dirty="0">
                <a:solidFill>
                  <a:srgbClr val="FF0000"/>
                </a:solidFill>
                <a:ea typeface="Arial" panose="020B0604020202020204" pitchFamily="34" charset="0"/>
              </a:rPr>
              <a:t>a</a:t>
            </a:r>
            <a:r>
              <a:rPr lang="es-MX" sz="2800" b="1" spc="5" dirty="0">
                <a:solidFill>
                  <a:srgbClr val="FF0000"/>
                </a:solidFill>
                <a:ea typeface="Arial" panose="020B0604020202020204" pitchFamily="34" charset="0"/>
              </a:rPr>
              <a:t>c</a:t>
            </a:r>
            <a:r>
              <a:rPr lang="es-MX" sz="2800" b="1" spc="-5" dirty="0">
                <a:solidFill>
                  <a:srgbClr val="FF0000"/>
                </a:solidFill>
                <a:ea typeface="Arial" panose="020B0604020202020204" pitchFamily="34" charset="0"/>
              </a:rPr>
              <a:t>i</a:t>
            </a:r>
            <a:r>
              <a:rPr lang="es-MX" sz="2800" b="1" spc="10" dirty="0">
                <a:solidFill>
                  <a:srgbClr val="FF0000"/>
                </a:solidFill>
                <a:ea typeface="Arial" panose="020B0604020202020204" pitchFamily="34" charset="0"/>
              </a:rPr>
              <a:t>ó</a:t>
            </a:r>
            <a:r>
              <a:rPr lang="es-MX" sz="2800" b="1" dirty="0">
                <a:solidFill>
                  <a:srgbClr val="FF0000"/>
                </a:solidFill>
                <a:ea typeface="Arial" panose="020B0604020202020204" pitchFamily="34" charset="0"/>
              </a:rPr>
              <a:t>n</a:t>
            </a:r>
            <a:r>
              <a:rPr lang="es-MX" sz="2800" b="1" spc="-50" dirty="0">
                <a:solidFill>
                  <a:srgbClr val="FF0000"/>
                </a:solidFill>
                <a:ea typeface="Arial" panose="020B0604020202020204" pitchFamily="34" charset="0"/>
              </a:rPr>
              <a:t> </a:t>
            </a:r>
            <a:r>
              <a:rPr lang="es-MX" sz="2800" b="1" spc="5" dirty="0">
                <a:solidFill>
                  <a:srgbClr val="FF0000"/>
                </a:solidFill>
                <a:ea typeface="Arial" panose="020B0604020202020204" pitchFamily="34" charset="0"/>
              </a:rPr>
              <a:t>d</a:t>
            </a:r>
            <a:r>
              <a:rPr lang="es-MX" sz="2800" b="1" dirty="0">
                <a:solidFill>
                  <a:srgbClr val="FF0000"/>
                </a:solidFill>
                <a:ea typeface="Arial" panose="020B0604020202020204" pitchFamily="34" charset="0"/>
              </a:rPr>
              <a:t>e</a:t>
            </a:r>
            <a:r>
              <a:rPr lang="es-MX" sz="2800" b="1" spc="-10" dirty="0">
                <a:solidFill>
                  <a:srgbClr val="FF0000"/>
                </a:solidFill>
                <a:ea typeface="Arial" panose="020B0604020202020204" pitchFamily="34" charset="0"/>
              </a:rPr>
              <a:t> </a:t>
            </a:r>
            <a:r>
              <a:rPr lang="es-MX" sz="2800" b="1" dirty="0">
                <a:solidFill>
                  <a:srgbClr val="FF0000"/>
                </a:solidFill>
                <a:ea typeface="Arial" panose="020B0604020202020204" pitchFamily="34" charset="0"/>
              </a:rPr>
              <a:t>re</a:t>
            </a:r>
            <a:r>
              <a:rPr lang="es-MX" sz="2800" b="1" spc="5" dirty="0">
                <a:solidFill>
                  <a:srgbClr val="FF0000"/>
                </a:solidFill>
                <a:ea typeface="Arial" panose="020B0604020202020204" pitchFamily="34" charset="0"/>
              </a:rPr>
              <a:t>c</a:t>
            </a:r>
            <a:r>
              <a:rPr lang="es-MX" sz="2800" b="1" dirty="0">
                <a:solidFill>
                  <a:srgbClr val="FF0000"/>
                </a:solidFill>
                <a:ea typeface="Arial" panose="020B0604020202020204" pitchFamily="34" charset="0"/>
              </a:rPr>
              <a:t>ur</a:t>
            </a:r>
            <a:r>
              <a:rPr lang="es-MX" sz="2800" b="1" spc="10" dirty="0">
                <a:solidFill>
                  <a:srgbClr val="FF0000"/>
                </a:solidFill>
                <a:ea typeface="Arial" panose="020B0604020202020204" pitchFamily="34" charset="0"/>
              </a:rPr>
              <a:t>so</a:t>
            </a:r>
            <a:r>
              <a:rPr lang="es-MX" sz="2800" b="1" dirty="0">
                <a:solidFill>
                  <a:srgbClr val="FF0000"/>
                </a:solidFill>
                <a:ea typeface="Arial" panose="020B0604020202020204" pitchFamily="34" charset="0"/>
              </a:rPr>
              <a:t>s</a:t>
            </a:r>
            <a:r>
              <a:rPr lang="es-MX" sz="2800" b="1" spc="-35" dirty="0">
                <a:solidFill>
                  <a:srgbClr val="FF0000"/>
                </a:solidFill>
                <a:ea typeface="Arial" panose="020B0604020202020204" pitchFamily="34" charset="0"/>
              </a:rPr>
              <a:t> </a:t>
            </a:r>
            <a:r>
              <a:rPr lang="es-MX" sz="2800" b="1" dirty="0">
                <a:solidFill>
                  <a:srgbClr val="FF0000"/>
                </a:solidFill>
                <a:ea typeface="Arial" panose="020B0604020202020204" pitchFamily="34" charset="0"/>
              </a:rPr>
              <a:t>de</a:t>
            </a:r>
            <a:r>
              <a:rPr lang="es-MX" sz="2800" b="1" spc="-15" dirty="0">
                <a:solidFill>
                  <a:srgbClr val="FF0000"/>
                </a:solidFill>
                <a:ea typeface="Arial" panose="020B0604020202020204" pitchFamily="34" charset="0"/>
              </a:rPr>
              <a:t> </a:t>
            </a:r>
            <a:r>
              <a:rPr lang="es-MX" sz="2800" b="1" spc="5" dirty="0">
                <a:solidFill>
                  <a:srgbClr val="FF0000"/>
                </a:solidFill>
                <a:ea typeface="Arial" panose="020B0604020202020204" pitchFamily="34" charset="0"/>
              </a:rPr>
              <a:t>l</a:t>
            </a:r>
            <a:r>
              <a:rPr lang="es-MX" sz="2800" b="1" dirty="0">
                <a:solidFill>
                  <a:srgbClr val="FF0000"/>
                </a:solidFill>
                <a:ea typeface="Arial" panose="020B0604020202020204" pitchFamily="34" charset="0"/>
              </a:rPr>
              <a:t>a</a:t>
            </a:r>
            <a:r>
              <a:rPr lang="es-MX" sz="2800" b="1" spc="-10" dirty="0">
                <a:solidFill>
                  <a:srgbClr val="FF0000"/>
                </a:solidFill>
                <a:ea typeface="Arial" panose="020B0604020202020204" pitchFamily="34" charset="0"/>
              </a:rPr>
              <a:t> </a:t>
            </a:r>
            <a:r>
              <a:rPr lang="es-MX" sz="2800" b="1" spc="-5" dirty="0">
                <a:solidFill>
                  <a:srgbClr val="FF0000"/>
                </a:solidFill>
                <a:ea typeface="Arial" panose="020B0604020202020204" pitchFamily="34" charset="0"/>
              </a:rPr>
              <a:t>e</a:t>
            </a:r>
            <a:r>
              <a:rPr lang="es-MX" sz="2800" b="1" spc="20" dirty="0">
                <a:solidFill>
                  <a:srgbClr val="FF0000"/>
                </a:solidFill>
                <a:ea typeface="Arial" panose="020B0604020202020204" pitchFamily="34" charset="0"/>
              </a:rPr>
              <a:t>m</a:t>
            </a:r>
            <a:r>
              <a:rPr lang="es-MX" sz="2800" b="1" dirty="0">
                <a:solidFill>
                  <a:srgbClr val="FF0000"/>
                </a:solidFill>
                <a:ea typeface="Arial" panose="020B0604020202020204" pitchFamily="34" charset="0"/>
              </a:rPr>
              <a:t>pre</a:t>
            </a:r>
            <a:r>
              <a:rPr lang="es-MX" sz="2800" b="1" spc="5" dirty="0">
                <a:solidFill>
                  <a:srgbClr val="FF0000"/>
                </a:solidFill>
                <a:ea typeface="Arial" panose="020B0604020202020204" pitchFamily="34" charset="0"/>
              </a:rPr>
              <a:t>s</a:t>
            </a:r>
            <a:r>
              <a:rPr lang="es-MX" sz="2800" b="1" dirty="0">
                <a:solidFill>
                  <a:srgbClr val="FF0000"/>
                </a:solidFill>
                <a:ea typeface="Arial" panose="020B0604020202020204" pitchFamily="34" charset="0"/>
              </a:rPr>
              <a:t>a</a:t>
            </a:r>
            <a:r>
              <a:rPr lang="es-MX" sz="2800" b="1" spc="-40" dirty="0">
                <a:solidFill>
                  <a:srgbClr val="FF0000"/>
                </a:solidFill>
                <a:ea typeface="Arial" panose="020B0604020202020204" pitchFamily="34" charset="0"/>
              </a:rPr>
              <a:t> </a:t>
            </a:r>
            <a:r>
              <a:rPr lang="es-MX" sz="2800" b="1" dirty="0">
                <a:solidFill>
                  <a:srgbClr val="FF0000"/>
                </a:solidFill>
                <a:ea typeface="Arial" panose="020B0604020202020204" pitchFamily="34" charset="0"/>
              </a:rPr>
              <a:t>(ER</a:t>
            </a:r>
            <a:r>
              <a:rPr lang="es-MX" sz="2800" b="1" spc="-5" dirty="0">
                <a:solidFill>
                  <a:srgbClr val="FF0000"/>
                </a:solidFill>
                <a:ea typeface="Arial" panose="020B0604020202020204" pitchFamily="34" charset="0"/>
              </a:rPr>
              <a:t>P</a:t>
            </a:r>
            <a:r>
              <a:rPr lang="es-MX" sz="2800" b="1" dirty="0">
                <a:solidFill>
                  <a:srgbClr val="FF0000"/>
                </a:solidFill>
                <a:ea typeface="Arial" panose="020B0604020202020204" pitchFamily="34" charset="0"/>
              </a:rPr>
              <a:t>) y</a:t>
            </a:r>
            <a:r>
              <a:rPr lang="es-MX" sz="2800" b="1" spc="-25" dirty="0">
                <a:solidFill>
                  <a:srgbClr val="FF0000"/>
                </a:solidFill>
                <a:ea typeface="Arial" panose="020B0604020202020204" pitchFamily="34" charset="0"/>
              </a:rPr>
              <a:t> </a:t>
            </a:r>
            <a:r>
              <a:rPr lang="es-MX" sz="2800" b="1" spc="5" dirty="0">
                <a:solidFill>
                  <a:srgbClr val="FF0000"/>
                </a:solidFill>
                <a:ea typeface="Arial" panose="020B0604020202020204" pitchFamily="34" charset="0"/>
              </a:rPr>
              <a:t>l</a:t>
            </a:r>
            <a:r>
              <a:rPr lang="es-MX" sz="2800" b="1" dirty="0">
                <a:solidFill>
                  <a:srgbClr val="FF0000"/>
                </a:solidFill>
                <a:ea typeface="Arial" panose="020B0604020202020204" pitchFamily="34" charset="0"/>
              </a:rPr>
              <a:t>a </a:t>
            </a:r>
            <a:r>
              <a:rPr lang="es-MX" sz="2800" b="1" spc="-5" dirty="0">
                <a:solidFill>
                  <a:srgbClr val="FF0000"/>
                </a:solidFill>
                <a:ea typeface="Arial" panose="020B0604020202020204" pitchFamily="34" charset="0"/>
              </a:rPr>
              <a:t>l</a:t>
            </a:r>
            <a:r>
              <a:rPr lang="es-MX" sz="2800" b="1" dirty="0">
                <a:solidFill>
                  <a:srgbClr val="FF0000"/>
                </a:solidFill>
                <a:ea typeface="Arial" panose="020B0604020202020204" pitchFamily="34" charset="0"/>
              </a:rPr>
              <a:t>o</a:t>
            </a:r>
            <a:r>
              <a:rPr lang="es-MX" sz="2800" b="1" spc="-5" dirty="0">
                <a:solidFill>
                  <a:srgbClr val="FF0000"/>
                </a:solidFill>
                <a:ea typeface="Arial" panose="020B0604020202020204" pitchFamily="34" charset="0"/>
              </a:rPr>
              <a:t>g</a:t>
            </a:r>
            <a:r>
              <a:rPr lang="es-MX" sz="2800" b="1" dirty="0">
                <a:solidFill>
                  <a:srgbClr val="FF0000"/>
                </a:solidFill>
                <a:ea typeface="Arial" panose="020B0604020202020204" pitchFamily="34" charset="0"/>
              </a:rPr>
              <a:t>í</a:t>
            </a:r>
            <a:r>
              <a:rPr lang="es-MX" sz="2800" b="1" spc="5" dirty="0">
                <a:solidFill>
                  <a:srgbClr val="FF0000"/>
                </a:solidFill>
                <a:ea typeface="Arial" panose="020B0604020202020204" pitchFamily="34" charset="0"/>
              </a:rPr>
              <a:t>s</a:t>
            </a:r>
            <a:r>
              <a:rPr lang="es-MX" sz="2800" b="1" spc="10" dirty="0">
                <a:solidFill>
                  <a:srgbClr val="FF0000"/>
                </a:solidFill>
                <a:ea typeface="Arial" panose="020B0604020202020204" pitchFamily="34" charset="0"/>
              </a:rPr>
              <a:t>t</a:t>
            </a:r>
            <a:r>
              <a:rPr lang="es-MX" sz="2800" b="1" spc="-5" dirty="0">
                <a:solidFill>
                  <a:srgbClr val="FF0000"/>
                </a:solidFill>
                <a:ea typeface="Arial" panose="020B0604020202020204" pitchFamily="34" charset="0"/>
              </a:rPr>
              <a:t>i</a:t>
            </a:r>
            <a:r>
              <a:rPr lang="es-MX" sz="2800" b="1" spc="5" dirty="0">
                <a:solidFill>
                  <a:srgbClr val="FF0000"/>
                </a:solidFill>
                <a:ea typeface="Arial" panose="020B0604020202020204" pitchFamily="34" charset="0"/>
              </a:rPr>
              <a:t>c</a:t>
            </a:r>
            <a:r>
              <a:rPr lang="es-MX" sz="2800" b="1" dirty="0">
                <a:solidFill>
                  <a:srgbClr val="FF0000"/>
                </a:solidFill>
                <a:ea typeface="Arial" panose="020B0604020202020204" pitchFamily="34" charset="0"/>
              </a:rPr>
              <a:t>a.</a:t>
            </a:r>
            <a:endParaRPr lang="es-MX" sz="2800" b="1" dirty="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11749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03" y="1907704"/>
            <a:ext cx="8074834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http://www.inforteka.com/portals/0/images/PM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832" y="4498504"/>
            <a:ext cx="3762375" cy="20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51520" y="1124744"/>
            <a:ext cx="87511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3200" b="1" dirty="0">
                <a:solidFill>
                  <a:schemeClr val="tx2">
                    <a:lumMod val="75000"/>
                  </a:schemeClr>
                </a:solidFill>
                <a:ea typeface="ＭＳ Ｐゴシック" charset="0"/>
              </a:rPr>
              <a:t>Planificación de las necesidades de material - MRP</a:t>
            </a:r>
          </a:p>
        </p:txBody>
      </p:sp>
      <p:sp>
        <p:nvSpPr>
          <p:cNvPr id="9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10" name="Rectangle 9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72834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se1.mm.bing.net/th?&amp;id=OIP.M526a9424c19451083d1df8455433e430o0&amp;w=300&amp;h=189&amp;c=0&amp;pid=1.9&amp;rs=0&amp;p=0&amp;r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668230"/>
            <a:ext cx="4752528" cy="2994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86134" y="1050152"/>
            <a:ext cx="85924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3200" b="1" dirty="0">
                <a:solidFill>
                  <a:schemeClr val="tx2">
                    <a:lumMod val="75000"/>
                  </a:schemeClr>
                </a:solidFill>
                <a:ea typeface="ＭＳ Ｐゴシック" charset="0"/>
              </a:rPr>
              <a:t>Planificación de las necesidades de material - ERP</a:t>
            </a:r>
          </a:p>
        </p:txBody>
      </p:sp>
      <p:sp>
        <p:nvSpPr>
          <p:cNvPr id="7" name="Rectangle 6"/>
          <p:cNvSpPr/>
          <p:nvPr/>
        </p:nvSpPr>
        <p:spPr>
          <a:xfrm>
            <a:off x="467542" y="1802273"/>
            <a:ext cx="8229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/>
              <a:t>¿Cuál es el objetivo…?</a:t>
            </a:r>
          </a:p>
          <a:p>
            <a:pPr algn="just"/>
            <a:r>
              <a:rPr lang="es-MX" sz="2000" dirty="0"/>
              <a:t>Trata de cumplir simultáneamente tres objetivos:</a:t>
            </a:r>
            <a:endParaRPr lang="en-US" sz="2000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s-MX" sz="2000" dirty="0"/>
              <a:t>Asegurar materiales y productos que estén disponibles para la producción y entrega a los clientes.</a:t>
            </a:r>
            <a:endParaRPr lang="en-US" sz="2000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s-MX" sz="2000" dirty="0"/>
              <a:t>Mantener los niveles de inventario adecuados para la operación.</a:t>
            </a:r>
            <a:endParaRPr lang="en-US" sz="2000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s-MX" sz="2000" dirty="0"/>
              <a:t>Planear las actividades de manufactura, horarios de entrega y actividades de compra.</a:t>
            </a:r>
            <a:endParaRPr lang="en-US" sz="2000" dirty="0"/>
          </a:p>
        </p:txBody>
      </p:sp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19543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916832"/>
            <a:ext cx="6172200" cy="4407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28600" y="1111784"/>
            <a:ext cx="87511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3200" b="1" dirty="0">
                <a:solidFill>
                  <a:schemeClr val="tx2">
                    <a:lumMod val="75000"/>
                  </a:schemeClr>
                </a:solidFill>
                <a:ea typeface="ＭＳ Ｐゴシック" charset="0"/>
              </a:rPr>
              <a:t>Planificación de las necesidades de material - MRP</a:t>
            </a:r>
          </a:p>
        </p:txBody>
      </p:sp>
      <p:sp>
        <p:nvSpPr>
          <p:cNvPr id="10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25753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32281"/>
            <a:ext cx="6705600" cy="4221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275856" y="1196752"/>
            <a:ext cx="26466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3200" b="1" dirty="0">
                <a:solidFill>
                  <a:schemeClr val="tx2">
                    <a:lumMod val="75000"/>
                  </a:schemeClr>
                </a:solidFill>
                <a:ea typeface="ＭＳ Ｐゴシック" charset="0"/>
              </a:rPr>
              <a:t>Proceso - MRP</a:t>
            </a:r>
          </a:p>
        </p:txBody>
      </p:sp>
      <p:sp>
        <p:nvSpPr>
          <p:cNvPr id="7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8" name="Rectangle 7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01826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2132856"/>
            <a:ext cx="8001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El sistema MRP comprende la información obtenida de al menos tres fuentes:</a:t>
            </a:r>
          </a:p>
          <a:p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sz="2000" b="1" dirty="0"/>
              <a:t>El plan maestro de producción</a:t>
            </a:r>
            <a:r>
              <a:rPr lang="es-MX" sz="2000" dirty="0"/>
              <a:t>, el cual contiene las cantidades y fechas en que han de estar disponibles los productos que están sometidos a demanda externa (productos finales y piezas de repuesto).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sz="2000" b="1" dirty="0"/>
              <a:t>El estado del inventario</a:t>
            </a:r>
            <a:r>
              <a:rPr lang="es-MX" sz="2000" dirty="0"/>
              <a:t>, que recoge las cantidades de cada una de las referencias de la planta que están disponibles o en curso de fabricación, debiendo conocerse la fecha de recepción de estas últimas.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sz="2000" b="1" dirty="0"/>
              <a:t>La lista de materiales</a:t>
            </a:r>
            <a:r>
              <a:rPr lang="es-MX" sz="2000" dirty="0"/>
              <a:t>, que representa la estructura de fabricación en la empresa conociendo el árbol de fabricación de cada una de las referencias que aparecen en el Plan Maestro de Producción.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584601" y="1196752"/>
            <a:ext cx="45590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3200" b="1" dirty="0">
                <a:solidFill>
                  <a:schemeClr val="tx2">
                    <a:lumMod val="75000"/>
                  </a:schemeClr>
                </a:solidFill>
                <a:ea typeface="ＭＳ Ｐゴシック" charset="0"/>
              </a:rPr>
              <a:t>Proceso – MRP (Entradas)</a:t>
            </a:r>
          </a:p>
        </p:txBody>
      </p:sp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33599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7619999" cy="4513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827584" y="908720"/>
            <a:ext cx="45590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3200" b="1" dirty="0">
                <a:solidFill>
                  <a:schemeClr val="tx2">
                    <a:lumMod val="75000"/>
                  </a:schemeClr>
                </a:solidFill>
                <a:ea typeface="ＭＳ Ｐゴシック" charset="0"/>
              </a:rPr>
              <a:t>Proceso – MRP (Entradas)</a:t>
            </a:r>
          </a:p>
        </p:txBody>
      </p:sp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38413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066" y="1945056"/>
            <a:ext cx="8839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A partir de estos datos proporciona como resultado la siguiente información:</a:t>
            </a:r>
          </a:p>
          <a:p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sz="2000" b="1" dirty="0"/>
              <a:t>El plan de producción </a:t>
            </a:r>
            <a:r>
              <a:rPr lang="es-MX" sz="2000" dirty="0"/>
              <a:t>de cada uno de los ítems que han de ser fabricados, especificando cantidades y fechas en que han de ser lanzadas las órdenes de fabricación. Para calcular las cargas de trabajo de cada una de las secciones de la planta y posteriormente para establecer el programa detallado de fabricación.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sz="2000" b="1" dirty="0"/>
              <a:t>El plan de aprovisionamiento</a:t>
            </a:r>
            <a:r>
              <a:rPr lang="es-MX" sz="2000" dirty="0"/>
              <a:t>, detallando las fechas y tamaños de los pedidos a proveedores para aquellas referencias que son adquiridas en el exterior.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sz="2000" b="1" dirty="0"/>
              <a:t>El informe de excepciones</a:t>
            </a:r>
            <a:r>
              <a:rPr lang="es-MX" sz="2000" dirty="0"/>
              <a:t>, que permite conocer qué órdenes de fabricación van retrasadas y cuáles son sus posibles repercusiones sobre el plan de producción y en última instancia, sobre las fechas de entrega de los pedidos a los clientes.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899592" y="1037098"/>
            <a:ext cx="44228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3200" b="1" dirty="0">
                <a:solidFill>
                  <a:schemeClr val="tx2">
                    <a:lumMod val="75000"/>
                  </a:schemeClr>
                </a:solidFill>
                <a:ea typeface="ＭＳ Ｐゴシック" charset="0"/>
              </a:rPr>
              <a:t>Proceso – MRP (Salidas)</a:t>
            </a:r>
          </a:p>
        </p:txBody>
      </p:sp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178400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45" y="1919021"/>
            <a:ext cx="7499555" cy="446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730045" y="980728"/>
            <a:ext cx="28632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3200" b="1" dirty="0">
                <a:solidFill>
                  <a:schemeClr val="tx2">
                    <a:lumMod val="75000"/>
                  </a:schemeClr>
                </a:solidFill>
                <a:ea typeface="ＭＳ Ｐゴシック" charset="0"/>
              </a:rPr>
              <a:t>MRP – Ejemplo </a:t>
            </a:r>
          </a:p>
        </p:txBody>
      </p:sp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8920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s-ES" sz="31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CONTENIDO DE LA UNIDAD A DESARROLLAR</a:t>
            </a:r>
          </a:p>
          <a:p>
            <a:pPr marL="0" indent="0" algn="ctr">
              <a:buNone/>
            </a:pPr>
            <a:endParaRPr lang="es-E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E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IV. LA TECNOLÓGIA DE LA INFORMACIÓN</a:t>
            </a:r>
          </a:p>
          <a:p>
            <a:pPr marL="0" indent="0" algn="ctr">
              <a:buNone/>
            </a:pPr>
            <a:endParaRPr lang="es-MX" sz="2800" b="1" dirty="0"/>
          </a:p>
          <a:p>
            <a:r>
              <a:rPr lang="es-MX" sz="2800" b="1" dirty="0"/>
              <a:t>Clave: </a:t>
            </a:r>
            <a:r>
              <a:rPr lang="es-ES" sz="2800" dirty="0"/>
              <a:t>L43434</a:t>
            </a:r>
          </a:p>
          <a:p>
            <a:r>
              <a:rPr lang="es-ES" sz="2800" dirty="0"/>
              <a:t>Horas de teoría: 4</a:t>
            </a:r>
          </a:p>
          <a:p>
            <a:r>
              <a:rPr lang="es-ES" sz="2800" dirty="0"/>
              <a:t>Horas de práctica: 0</a:t>
            </a:r>
          </a:p>
          <a:p>
            <a:r>
              <a:rPr lang="es-ES" sz="2800" dirty="0"/>
              <a:t>Total de horas: 4</a:t>
            </a:r>
          </a:p>
          <a:p>
            <a:r>
              <a:rPr lang="es-ES" sz="2800" dirty="0"/>
              <a:t>Créditos: 8</a:t>
            </a:r>
          </a:p>
          <a:p>
            <a:r>
              <a:rPr lang="es-ES" sz="2800" dirty="0"/>
              <a:t>Tipo de unidad de aprendizaje: Curso</a:t>
            </a:r>
          </a:p>
          <a:p>
            <a:r>
              <a:rPr lang="es-ES" sz="2800" dirty="0"/>
              <a:t>Carácter de la unidad de aprendizaje: Curso - Taller</a:t>
            </a:r>
          </a:p>
          <a:p>
            <a:r>
              <a:rPr lang="es-ES" sz="2800" dirty="0"/>
              <a:t>Núcleo de formación: Obligatoria.</a:t>
            </a:r>
          </a:p>
          <a:p>
            <a:r>
              <a:rPr lang="es-ES" sz="2800" dirty="0"/>
              <a:t>Modalidad: Presencial.</a:t>
            </a:r>
          </a:p>
        </p:txBody>
      </p:sp>
      <p:sp>
        <p:nvSpPr>
          <p:cNvPr id="5" name="Rectangle 4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9" name="10 Título"/>
          <p:cNvSpPr>
            <a:spLocks noGrp="1"/>
          </p:cNvSpPr>
          <p:nvPr>
            <p:ph type="title"/>
          </p:nvPr>
        </p:nvSpPr>
        <p:spPr>
          <a:xfrm>
            <a:off x="0" y="0"/>
            <a:ext cx="9143998" cy="764704"/>
          </a:xfr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de aprendizaje: Simulación de sistemas logísticos</a:t>
            </a:r>
          </a:p>
        </p:txBody>
      </p:sp>
    </p:spTree>
    <p:extLst>
      <p:ext uri="{BB962C8B-B14F-4D97-AF65-F5344CB8AC3E}">
        <p14:creationId xmlns:p14="http://schemas.microsoft.com/office/powerpoint/2010/main" val="210329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67606"/>
            <a:ext cx="7575134" cy="435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28600" y="1115144"/>
            <a:ext cx="28632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3200" b="1" dirty="0">
                <a:solidFill>
                  <a:schemeClr val="tx2">
                    <a:lumMod val="75000"/>
                  </a:schemeClr>
                </a:solidFill>
                <a:ea typeface="ＭＳ Ｐゴシック" charset="0"/>
              </a:rPr>
              <a:t>MRP – Ejemplo </a:t>
            </a:r>
          </a:p>
        </p:txBody>
      </p:sp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929736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961006"/>
            <a:ext cx="6477000" cy="4420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28600" y="944765"/>
            <a:ext cx="28632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3200" b="1" dirty="0">
                <a:solidFill>
                  <a:schemeClr val="tx2">
                    <a:lumMod val="75000"/>
                  </a:schemeClr>
                </a:solidFill>
                <a:ea typeface="ＭＳ Ｐゴシック" charset="0"/>
              </a:rPr>
              <a:t>MRP – Ejemplo </a:t>
            </a:r>
          </a:p>
        </p:txBody>
      </p:sp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108485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" name="Rectangle 1"/>
          <p:cNvSpPr/>
          <p:nvPr/>
        </p:nvSpPr>
        <p:spPr>
          <a:xfrm>
            <a:off x="55195" y="955297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4170" algn="ctr">
              <a:spcAft>
                <a:spcPts val="0"/>
              </a:spcAft>
            </a:pP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4.3.</a:t>
            </a:r>
            <a:r>
              <a:rPr lang="es-MX" sz="2800" b="1" spc="260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b="1" spc="1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T</a:t>
            </a:r>
            <a:r>
              <a:rPr lang="es-MX" sz="2800" b="1" spc="-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p</a:t>
            </a:r>
            <a:r>
              <a:rPr lang="es-MX" sz="2800" b="1" spc="-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sz="2800" b="1" spc="-10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de</a:t>
            </a:r>
            <a:r>
              <a:rPr lang="es-MX" sz="2800" b="1" spc="-1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tr</a:t>
            </a:r>
            <a:r>
              <a:rPr lang="es-MX" sz="2800" b="1" spc="10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z="2800" b="1" spc="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z="2800" b="1" spc="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cc</a:t>
            </a:r>
            <a:r>
              <a:rPr lang="es-MX" sz="2800" b="1" spc="-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z="2800" b="1" spc="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z="2800" b="1" spc="10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sz="2800" b="1" spc="-5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prop</a:t>
            </a:r>
            <a:r>
              <a:rPr lang="es-MX" sz="2800" b="1" spc="-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z="2800" b="1" spc="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ci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z="2800" b="1" spc="-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as</a:t>
            </a:r>
            <a:r>
              <a:rPr lang="es-MX" sz="2800" b="1" spc="-3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p</a:t>
            </a:r>
            <a:r>
              <a:rPr lang="es-MX" sz="2800" b="1" spc="-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r</a:t>
            </a:r>
            <a:r>
              <a:rPr lang="es-MX" sz="2800" b="1" spc="10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b="1" spc="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z="2800" b="1" spc="-10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b="1" spc="-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t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z="2800" b="1" spc="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z="2800" b="1" spc="10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z="2800" b="1" spc="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z="2800" b="1" spc="10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gía</a:t>
            </a:r>
            <a:r>
              <a:rPr lang="es-MX" sz="2800" b="1" spc="-50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b="1" spc="10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z="2800" b="1" spc="-10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b="1" spc="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z="2800" b="1" spc="-10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b="1" spc="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z="2800" b="1" spc="10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f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z="2800" b="1" spc="-10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r</a:t>
            </a:r>
            <a:r>
              <a:rPr lang="es-MX" sz="2800" b="1" spc="20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z="2800" b="1" spc="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z="2800" b="1" spc="-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ó</a:t>
            </a:r>
            <a:r>
              <a:rPr lang="es-MX" sz="2800" b="1" spc="-5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z="28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.</a:t>
            </a:r>
            <a:endParaRPr lang="es-MX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092060" y="6332880"/>
            <a:ext cx="1763955" cy="34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CO" altLang="es-MX" sz="1100" b="1" dirty="0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383113" y="2056353"/>
            <a:ext cx="3558779" cy="412934"/>
          </a:xfrm>
          <a:prstGeom prst="rect">
            <a:avLst/>
          </a:prstGeom>
          <a:solidFill>
            <a:srgbClr val="EEFDA1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1050" b="1" dirty="0"/>
              <a:t>RED DE INFORMACIÓN</a:t>
            </a:r>
          </a:p>
          <a:p>
            <a:pPr algn="ctr"/>
            <a:r>
              <a:rPr lang="es-ES_tradnl" altLang="es-MX" sz="1050" b="1" dirty="0"/>
              <a:t>TRÁMITES ADUANEROS Y PEDIDOS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5112407" y="2002066"/>
            <a:ext cx="3377973" cy="412934"/>
          </a:xfrm>
          <a:prstGeom prst="rect">
            <a:avLst/>
          </a:prstGeom>
          <a:solidFill>
            <a:srgbClr val="CCECFF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1050" b="1" dirty="0"/>
              <a:t>TRANSPORTE DE MERCANCIA</a:t>
            </a:r>
          </a:p>
          <a:p>
            <a:pPr algn="ctr"/>
            <a:r>
              <a:rPr lang="es-ES_tradnl" altLang="es-MX" sz="1050" b="1" dirty="0"/>
              <a:t>MEDIO A UTILIZAR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1316965" y="3959981"/>
            <a:ext cx="3733704" cy="412934"/>
          </a:xfrm>
          <a:prstGeom prst="rect">
            <a:avLst/>
          </a:prstGeom>
          <a:solidFill>
            <a:srgbClr val="CCECFF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1050" b="1" dirty="0"/>
              <a:t>MANIPULACIÓN DE LA MERCANCIA</a:t>
            </a:r>
          </a:p>
          <a:p>
            <a:pPr algn="ctr"/>
            <a:r>
              <a:rPr lang="es-ES_tradnl" altLang="es-MX" sz="1050" b="1" dirty="0"/>
              <a:t>EMBALAJES Y EQUPOS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5357891" y="3939472"/>
            <a:ext cx="3266256" cy="412934"/>
          </a:xfrm>
          <a:prstGeom prst="rect">
            <a:avLst/>
          </a:prstGeom>
          <a:solidFill>
            <a:srgbClr val="EEFDA1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1050" b="1" dirty="0"/>
              <a:t>ALMACENAMIENTO DE MERCANCIA</a:t>
            </a:r>
          </a:p>
          <a:p>
            <a:pPr algn="ctr"/>
            <a:r>
              <a:rPr lang="es-ES_tradnl" altLang="es-MX" sz="1050" b="1" dirty="0"/>
              <a:t>CONSERVACIÓN Y PROTECCIÓN</a:t>
            </a: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1671225" y="5628369"/>
            <a:ext cx="18473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CO" altLang="es-MX" sz="1100" b="1" dirty="0"/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3588056" y="4950397"/>
            <a:ext cx="2651688" cy="127727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_tradnl" altLang="es-MX" sz="1100" b="1" dirty="0">
                <a:solidFill>
                  <a:srgbClr val="891205"/>
                </a:solidFill>
              </a:rPr>
              <a:t>Competitividad </a:t>
            </a:r>
          </a:p>
          <a:p>
            <a:pPr algn="ctr" eaLnBrk="1" hangingPunct="1"/>
            <a:r>
              <a:rPr lang="es-ES_tradnl" altLang="es-MX" sz="1100" b="1" dirty="0">
                <a:solidFill>
                  <a:srgbClr val="891205"/>
                </a:solidFill>
              </a:rPr>
              <a:t>Globalización y apertura</a:t>
            </a:r>
          </a:p>
          <a:p>
            <a:pPr algn="ctr" eaLnBrk="1" hangingPunct="1"/>
            <a:r>
              <a:rPr lang="es-ES_tradnl" altLang="es-MX" sz="1100" b="1" dirty="0">
                <a:solidFill>
                  <a:srgbClr val="891205"/>
                </a:solidFill>
              </a:rPr>
              <a:t>Costos logísticos</a:t>
            </a:r>
          </a:p>
          <a:p>
            <a:pPr algn="ctr" eaLnBrk="1" hangingPunct="1"/>
            <a:r>
              <a:rPr lang="es-ES_tradnl" altLang="es-MX" sz="1100" b="1" dirty="0">
                <a:solidFill>
                  <a:srgbClr val="891205"/>
                </a:solidFill>
              </a:rPr>
              <a:t>Eficiencia / mejora en procesos</a:t>
            </a:r>
          </a:p>
          <a:p>
            <a:pPr algn="ctr" eaLnBrk="1" hangingPunct="1"/>
            <a:r>
              <a:rPr lang="es-ES_tradnl" altLang="es-MX" sz="1100" b="1" dirty="0">
                <a:solidFill>
                  <a:srgbClr val="891205"/>
                </a:solidFill>
              </a:rPr>
              <a:t>Tiempo de entrega</a:t>
            </a:r>
          </a:p>
          <a:p>
            <a:pPr algn="ctr" eaLnBrk="1" hangingPunct="1"/>
            <a:r>
              <a:rPr lang="es-ES_tradnl" altLang="es-MX" sz="1100" b="1" dirty="0">
                <a:solidFill>
                  <a:srgbClr val="891205"/>
                </a:solidFill>
              </a:rPr>
              <a:t>Exigencias y necesidades del cliente</a:t>
            </a:r>
          </a:p>
          <a:p>
            <a:pPr algn="ctr" eaLnBrk="1" hangingPunct="1"/>
            <a:r>
              <a:rPr lang="es-ES_tradnl" altLang="es-MX" sz="1100" b="1" dirty="0">
                <a:solidFill>
                  <a:srgbClr val="891205"/>
                </a:solidFill>
              </a:rPr>
              <a:t>El servicio que el cliente merece</a:t>
            </a:r>
            <a:endParaRPr lang="es-ES" altLang="es-MX" sz="1100" b="1" dirty="0">
              <a:solidFill>
                <a:srgbClr val="891205"/>
              </a:solidFill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1515409" y="5347288"/>
            <a:ext cx="1279517" cy="600164"/>
          </a:xfrm>
          <a:prstGeom prst="rect">
            <a:avLst/>
          </a:prstGeom>
          <a:solidFill>
            <a:srgbClr val="FCFEA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es-MX" sz="1100" b="1" dirty="0"/>
              <a:t>Porqué el </a:t>
            </a:r>
          </a:p>
          <a:p>
            <a:pPr algn="ctr" eaLnBrk="1" hangingPunct="1"/>
            <a:r>
              <a:rPr lang="es-ES" altLang="es-MX" sz="1100" b="1" dirty="0"/>
              <a:t>Desarrollo de la </a:t>
            </a:r>
          </a:p>
          <a:p>
            <a:pPr algn="ctr" eaLnBrk="1" hangingPunct="1"/>
            <a:r>
              <a:rPr lang="es-ES" altLang="es-MX" sz="1100" b="1" dirty="0"/>
              <a:t>logística</a:t>
            </a:r>
          </a:p>
        </p:txBody>
      </p:sp>
      <p:cxnSp>
        <p:nvCxnSpPr>
          <p:cNvPr id="18" name="AutoShape 13"/>
          <p:cNvCxnSpPr>
            <a:cxnSpLocks noChangeShapeType="1"/>
            <a:stCxn id="17" idx="3"/>
            <a:endCxn id="16" idx="1"/>
          </p:cNvCxnSpPr>
          <p:nvPr/>
        </p:nvCxnSpPr>
        <p:spPr bwMode="auto">
          <a:xfrm flipV="1">
            <a:off x="2794926" y="5589034"/>
            <a:ext cx="793130" cy="5833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Oval 15"/>
          <p:cNvSpPr>
            <a:spLocks noChangeArrowheads="1"/>
          </p:cNvSpPr>
          <p:nvPr/>
        </p:nvSpPr>
        <p:spPr bwMode="auto">
          <a:xfrm>
            <a:off x="3957017" y="2766895"/>
            <a:ext cx="1600789" cy="87581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es-MX" sz="1100" b="1" dirty="0"/>
              <a:t>Subsistemas </a:t>
            </a:r>
          </a:p>
          <a:p>
            <a:pPr algn="ctr" eaLnBrk="1" hangingPunct="1"/>
            <a:r>
              <a:rPr lang="es-ES" altLang="es-MX" sz="1100" b="1" dirty="0"/>
              <a:t>logísticos</a:t>
            </a:r>
          </a:p>
        </p:txBody>
      </p:sp>
      <p:cxnSp>
        <p:nvCxnSpPr>
          <p:cNvPr id="20" name="AutoShape 17"/>
          <p:cNvCxnSpPr>
            <a:cxnSpLocks noChangeShapeType="1"/>
            <a:stCxn id="12" idx="2"/>
            <a:endCxn id="19" idx="7"/>
          </p:cNvCxnSpPr>
          <p:nvPr/>
        </p:nvCxnSpPr>
        <p:spPr bwMode="auto">
          <a:xfrm rot="5400000">
            <a:off x="5822308" y="1916068"/>
            <a:ext cx="480155" cy="147801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AutoShape 18"/>
          <p:cNvCxnSpPr>
            <a:cxnSpLocks noChangeShapeType="1"/>
            <a:stCxn id="11" idx="2"/>
            <a:endCxn id="19" idx="1"/>
          </p:cNvCxnSpPr>
          <p:nvPr/>
        </p:nvCxnSpPr>
        <p:spPr bwMode="auto">
          <a:xfrm rot="16200000" flipH="1">
            <a:off x="3464041" y="2167749"/>
            <a:ext cx="425868" cy="102894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AutoShape 19"/>
          <p:cNvCxnSpPr>
            <a:cxnSpLocks noChangeShapeType="1"/>
            <a:stCxn id="13" idx="0"/>
            <a:endCxn id="19" idx="3"/>
          </p:cNvCxnSpPr>
          <p:nvPr/>
        </p:nvCxnSpPr>
        <p:spPr bwMode="auto">
          <a:xfrm rot="5400000" flipH="1" flipV="1">
            <a:off x="3464866" y="3233400"/>
            <a:ext cx="445532" cy="100763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AutoShape 22"/>
          <p:cNvCxnSpPr>
            <a:cxnSpLocks noChangeShapeType="1"/>
            <a:stCxn id="19" idx="5"/>
            <a:endCxn id="14" idx="0"/>
          </p:cNvCxnSpPr>
          <p:nvPr/>
        </p:nvCxnSpPr>
        <p:spPr bwMode="auto">
          <a:xfrm rot="16200000" flipH="1">
            <a:off x="5944686" y="2893138"/>
            <a:ext cx="425023" cy="166764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15 Arco"/>
          <p:cNvSpPr/>
          <p:nvPr/>
        </p:nvSpPr>
        <p:spPr>
          <a:xfrm>
            <a:off x="3764451" y="2290386"/>
            <a:ext cx="2645932" cy="1900008"/>
          </a:xfrm>
          <a:prstGeom prst="arc">
            <a:avLst>
              <a:gd name="adj1" fmla="val 13803369"/>
              <a:gd name="adj2" fmla="val 7631251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es-CO" sz="1100" b="1" dirty="0"/>
              <a:t>                        INV.</a:t>
            </a:r>
          </a:p>
        </p:txBody>
      </p:sp>
      <p:grpSp>
        <p:nvGrpSpPr>
          <p:cNvPr id="25" name="Group 12"/>
          <p:cNvGrpSpPr>
            <a:grpSpLocks/>
          </p:cNvGrpSpPr>
          <p:nvPr/>
        </p:nvGrpSpPr>
        <p:grpSpPr bwMode="auto">
          <a:xfrm>
            <a:off x="523185" y="1747526"/>
            <a:ext cx="965765" cy="4866435"/>
            <a:chOff x="0" y="31"/>
            <a:chExt cx="839" cy="4216"/>
          </a:xfrm>
        </p:grpSpPr>
        <p:pic>
          <p:nvPicPr>
            <p:cNvPr id="26" name="Picture 13" descr="PH02823J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1"/>
              <a:ext cx="839" cy="814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1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29"/>
              <a:ext cx="839" cy="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15" descr="887884-00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507"/>
              <a:ext cx="839" cy="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16" descr="AA04890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188"/>
              <a:ext cx="839" cy="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17" descr="carrito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945"/>
              <a:ext cx="839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18" descr="I3-16 Grúas Patio Móviles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24"/>
              <a:ext cx="839" cy="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884828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grpSp>
        <p:nvGrpSpPr>
          <p:cNvPr id="3" name="Group 2"/>
          <p:cNvGrpSpPr/>
          <p:nvPr/>
        </p:nvGrpSpPr>
        <p:grpSpPr>
          <a:xfrm>
            <a:off x="467544" y="976717"/>
            <a:ext cx="8388554" cy="5724872"/>
            <a:chOff x="0" y="214313"/>
            <a:chExt cx="8156503" cy="6491287"/>
          </a:xfrm>
        </p:grpSpPr>
        <p:sp>
          <p:nvSpPr>
            <p:cNvPr id="10" name="Rectangle 2"/>
            <p:cNvSpPr>
              <a:spLocks noChangeArrowheads="1"/>
            </p:cNvSpPr>
            <p:nvPr/>
          </p:nvSpPr>
          <p:spPr bwMode="auto">
            <a:xfrm>
              <a:off x="1092060" y="6332880"/>
              <a:ext cx="1763955" cy="347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s-CO" altLang="es-MX" sz="1050" b="1" dirty="0">
                <a:latin typeface="+mn-lt"/>
              </a:endParaRPr>
            </a:p>
          </p:txBody>
        </p:sp>
        <p:sp>
          <p:nvSpPr>
            <p:cNvPr id="32" name="Rectangle 2"/>
            <p:cNvSpPr>
              <a:spLocks noChangeArrowheads="1"/>
            </p:cNvSpPr>
            <p:nvPr/>
          </p:nvSpPr>
          <p:spPr bwMode="auto">
            <a:xfrm>
              <a:off x="685800" y="6248400"/>
              <a:ext cx="19050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s-CO" altLang="es-MX" sz="1600" b="1" dirty="0">
                <a:latin typeface="+mn-lt"/>
              </a:endParaRPr>
            </a:p>
          </p:txBody>
        </p:sp>
        <p:sp>
          <p:nvSpPr>
            <p:cNvPr id="33" name="Rectangle 3"/>
            <p:cNvSpPr>
              <a:spLocks noChangeArrowheads="1"/>
            </p:cNvSpPr>
            <p:nvPr/>
          </p:nvSpPr>
          <p:spPr bwMode="auto">
            <a:xfrm>
              <a:off x="3124200" y="6248400"/>
              <a:ext cx="2895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s-CO" altLang="es-MX" sz="1600" b="1" dirty="0">
                <a:latin typeface="+mn-lt"/>
              </a:endParaRPr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1035050" y="6007100"/>
              <a:ext cx="19050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s-CO" altLang="es-MX" sz="1600" b="1" dirty="0">
                <a:latin typeface="+mn-lt"/>
              </a:endParaRPr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3473450" y="6007100"/>
              <a:ext cx="2895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s-CO" altLang="es-MX" sz="1600" b="1" dirty="0">
                <a:latin typeface="+mn-lt"/>
              </a:endParaRPr>
            </a:p>
          </p:txBody>
        </p:sp>
        <p:sp>
          <p:nvSpPr>
            <p:cNvPr id="36" name="Text Box 33"/>
            <p:cNvSpPr txBox="1">
              <a:spLocks noChangeArrowheads="1"/>
            </p:cNvSpPr>
            <p:nvPr/>
          </p:nvSpPr>
          <p:spPr bwMode="auto">
            <a:xfrm>
              <a:off x="4124018" y="2779713"/>
              <a:ext cx="841989" cy="7503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s-ES" altLang="es-MX" sz="1600" b="1" dirty="0">
                  <a:latin typeface="+mn-lt"/>
                </a:rPr>
                <a:t>CLIENTE</a:t>
              </a:r>
            </a:p>
            <a:p>
              <a:pPr algn="ctr" eaLnBrk="1" hangingPunct="1"/>
              <a:r>
                <a:rPr lang="es-ES" altLang="es-MX" sz="700" b="1" dirty="0">
                  <a:latin typeface="+mn-lt"/>
                </a:rPr>
                <a:t>Tiempo entrega</a:t>
              </a:r>
            </a:p>
            <a:p>
              <a:pPr algn="ctr" eaLnBrk="1" hangingPunct="1"/>
              <a:r>
                <a:rPr lang="es-ES" altLang="es-MX" sz="700" b="1" dirty="0">
                  <a:latin typeface="+mn-lt"/>
                </a:rPr>
                <a:t>Costos</a:t>
              </a:r>
            </a:p>
            <a:p>
              <a:pPr algn="ctr" eaLnBrk="1" hangingPunct="1"/>
              <a:r>
                <a:rPr lang="es-ES" altLang="es-MX" sz="700" b="1" dirty="0">
                  <a:latin typeface="+mn-lt"/>
                </a:rPr>
                <a:t>calidad</a:t>
              </a:r>
            </a:p>
          </p:txBody>
        </p:sp>
        <p:sp>
          <p:nvSpPr>
            <p:cNvPr id="37" name="Text Box 34"/>
            <p:cNvSpPr txBox="1">
              <a:spLocks noChangeArrowheads="1"/>
            </p:cNvSpPr>
            <p:nvPr/>
          </p:nvSpPr>
          <p:spPr bwMode="auto">
            <a:xfrm>
              <a:off x="6221161" y="3929063"/>
              <a:ext cx="1891215" cy="1326124"/>
            </a:xfrm>
            <a:prstGeom prst="rect">
              <a:avLst/>
            </a:prstGeom>
            <a:solidFill>
              <a:srgbClr val="FCFEA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s-ES" altLang="es-MX" sz="1400" b="1" dirty="0">
                  <a:latin typeface="+mn-lt"/>
                </a:rPr>
                <a:t>COMPRAS</a:t>
              </a:r>
            </a:p>
            <a:p>
              <a:pPr algn="ctr" eaLnBrk="1" hangingPunct="1"/>
              <a:r>
                <a:rPr lang="es-ES" altLang="es-MX" sz="1400" b="1" dirty="0">
                  <a:latin typeface="+mn-lt"/>
                </a:rPr>
                <a:t>APROVISIONAMIENTO</a:t>
              </a:r>
            </a:p>
            <a:p>
              <a:pPr algn="ctr" eaLnBrk="1" hangingPunct="1"/>
              <a:r>
                <a:rPr lang="es-ES" altLang="es-MX" sz="1400" b="1" dirty="0">
                  <a:latin typeface="+mn-lt"/>
                </a:rPr>
                <a:t>Supplier</a:t>
              </a:r>
            </a:p>
            <a:p>
              <a:pPr algn="ctr" eaLnBrk="1" hangingPunct="1"/>
              <a:r>
                <a:rPr lang="es-ES" altLang="es-MX" sz="1400" b="1" dirty="0">
                  <a:latin typeface="+mn-lt"/>
                </a:rPr>
                <a:t>Frecuencia /LT</a:t>
              </a:r>
            </a:p>
            <a:p>
              <a:pPr algn="ctr" eaLnBrk="1" hangingPunct="1"/>
              <a:r>
                <a:rPr lang="es-ES" altLang="es-MX" sz="1400" b="1" dirty="0">
                  <a:latin typeface="+mn-lt"/>
                </a:rPr>
                <a:t>Descuentos /emplaque </a:t>
              </a:r>
            </a:p>
          </p:txBody>
        </p:sp>
        <p:sp>
          <p:nvSpPr>
            <p:cNvPr id="38" name="Text Box 35"/>
            <p:cNvSpPr txBox="1">
              <a:spLocks noChangeArrowheads="1"/>
            </p:cNvSpPr>
            <p:nvPr/>
          </p:nvSpPr>
          <p:spPr bwMode="auto">
            <a:xfrm>
              <a:off x="1050925" y="1643063"/>
              <a:ext cx="2592388" cy="1081838"/>
            </a:xfrm>
            <a:prstGeom prst="rect">
              <a:avLst/>
            </a:prstGeom>
            <a:solidFill>
              <a:srgbClr val="FCFEA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s-ES" altLang="es-MX" sz="1400" b="1" dirty="0">
                  <a:latin typeface="+mn-lt"/>
                </a:rPr>
                <a:t>DISTRIBUCION</a:t>
              </a:r>
            </a:p>
            <a:p>
              <a:pPr algn="ctr" eaLnBrk="1" hangingPunct="1"/>
              <a:r>
                <a:rPr lang="es-ES" altLang="es-MX" sz="1400" b="1" dirty="0">
                  <a:latin typeface="+mn-lt"/>
                </a:rPr>
                <a:t>Medios–(owned or leased)</a:t>
              </a:r>
            </a:p>
            <a:p>
              <a:pPr algn="ctr" eaLnBrk="1" hangingPunct="1"/>
              <a:r>
                <a:rPr lang="es-ES" altLang="es-MX" sz="1400" b="1" dirty="0">
                  <a:latin typeface="+mn-lt"/>
                </a:rPr>
                <a:t>Canales</a:t>
              </a:r>
            </a:p>
            <a:p>
              <a:pPr algn="ctr" eaLnBrk="1" hangingPunct="1"/>
              <a:r>
                <a:rPr lang="es-ES" altLang="es-MX" sz="1400" b="1" dirty="0">
                  <a:latin typeface="+mn-lt"/>
                </a:rPr>
                <a:t>Pack </a:t>
              </a:r>
            </a:p>
          </p:txBody>
        </p:sp>
        <p:sp>
          <p:nvSpPr>
            <p:cNvPr id="39" name="Text Box 36"/>
            <p:cNvSpPr txBox="1">
              <a:spLocks noChangeArrowheads="1"/>
            </p:cNvSpPr>
            <p:nvPr/>
          </p:nvSpPr>
          <p:spPr bwMode="auto">
            <a:xfrm>
              <a:off x="6089721" y="1724025"/>
              <a:ext cx="2066782" cy="1326124"/>
            </a:xfrm>
            <a:prstGeom prst="rect">
              <a:avLst/>
            </a:prstGeom>
            <a:solidFill>
              <a:srgbClr val="FCFEA0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s-ES" altLang="es-MX" sz="1400" b="1" dirty="0">
                  <a:latin typeface="+mn-lt"/>
                </a:rPr>
                <a:t>ALMACENAMIENTO</a:t>
              </a:r>
            </a:p>
            <a:p>
              <a:pPr algn="ctr" eaLnBrk="1" hangingPunct="1"/>
              <a:r>
                <a:rPr lang="es-ES" altLang="es-MX" sz="1400" b="1" dirty="0">
                  <a:latin typeface="+mn-lt"/>
                </a:rPr>
                <a:t>BODEGAS</a:t>
              </a:r>
            </a:p>
            <a:p>
              <a:pPr algn="ctr" eaLnBrk="1" hangingPunct="1"/>
              <a:r>
                <a:rPr lang="es-ES" altLang="es-MX" sz="1400" b="1" dirty="0">
                  <a:latin typeface="+mn-lt"/>
                </a:rPr>
                <a:t>WMS</a:t>
              </a:r>
            </a:p>
            <a:p>
              <a:pPr algn="ctr" eaLnBrk="1" hangingPunct="1"/>
              <a:r>
                <a:rPr lang="es-ES" altLang="es-MX" sz="1400" b="1" dirty="0">
                  <a:latin typeface="+mn-lt"/>
                </a:rPr>
                <a:t>Medios (owned or leased)</a:t>
              </a:r>
            </a:p>
            <a:p>
              <a:pPr algn="ctr" eaLnBrk="1" hangingPunct="1"/>
              <a:r>
                <a:rPr lang="es-ES" altLang="es-MX" sz="1400" b="1" dirty="0">
                  <a:latin typeface="+mn-lt"/>
                </a:rPr>
                <a:t>Pick - layout</a:t>
              </a:r>
            </a:p>
          </p:txBody>
        </p:sp>
        <p:cxnSp>
          <p:nvCxnSpPr>
            <p:cNvPr id="40" name="AutoShape 37"/>
            <p:cNvCxnSpPr>
              <a:cxnSpLocks noChangeShapeType="1"/>
              <a:stCxn id="36" idx="2"/>
              <a:endCxn id="37" idx="0"/>
            </p:cNvCxnSpPr>
            <p:nvPr/>
          </p:nvCxnSpPr>
          <p:spPr bwMode="auto">
            <a:xfrm rot="16200000" flipH="1">
              <a:off x="5656370" y="2418664"/>
              <a:ext cx="399042" cy="2621756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AutoShape 38"/>
            <p:cNvCxnSpPr>
              <a:cxnSpLocks noChangeShapeType="1"/>
              <a:stCxn id="36" idx="1"/>
              <a:endCxn id="38" idx="3"/>
            </p:cNvCxnSpPr>
            <p:nvPr/>
          </p:nvCxnSpPr>
          <p:spPr bwMode="auto">
            <a:xfrm rot="10800000">
              <a:off x="3643314" y="2183982"/>
              <a:ext cx="480705" cy="970885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AutoShape 39"/>
            <p:cNvCxnSpPr>
              <a:cxnSpLocks noChangeShapeType="1"/>
              <a:stCxn id="36" idx="0"/>
              <a:endCxn id="39" idx="1"/>
            </p:cNvCxnSpPr>
            <p:nvPr/>
          </p:nvCxnSpPr>
          <p:spPr bwMode="auto">
            <a:xfrm rot="5400000" flipH="1" flipV="1">
              <a:off x="5121055" y="1811047"/>
              <a:ext cx="392626" cy="1544707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" name="Text Box 40"/>
            <p:cNvSpPr txBox="1">
              <a:spLocks noChangeArrowheads="1"/>
            </p:cNvSpPr>
            <p:nvPr/>
          </p:nvSpPr>
          <p:spPr bwMode="auto">
            <a:xfrm>
              <a:off x="2597150" y="692150"/>
              <a:ext cx="3015009" cy="38387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s-ES" altLang="es-MX" sz="1600" b="1" dirty="0">
                  <a:latin typeface="+mn-lt"/>
                </a:rPr>
                <a:t>COORDINACION/INTEGRACION SC</a:t>
              </a:r>
            </a:p>
          </p:txBody>
        </p:sp>
        <p:sp>
          <p:nvSpPr>
            <p:cNvPr id="44" name="Text Box 41"/>
            <p:cNvSpPr txBox="1">
              <a:spLocks noChangeArrowheads="1"/>
            </p:cNvSpPr>
            <p:nvPr/>
          </p:nvSpPr>
          <p:spPr bwMode="auto">
            <a:xfrm>
              <a:off x="1981201" y="5516564"/>
              <a:ext cx="5975350" cy="383878"/>
            </a:xfrm>
            <a:prstGeom prst="rect">
              <a:avLst/>
            </a:prstGeom>
            <a:solidFill>
              <a:srgbClr val="FCFEA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" altLang="es-MX" sz="1600" b="1" dirty="0">
                  <a:latin typeface="+mn-lt"/>
                </a:rPr>
                <a:t>SOPORTE GESTION CADENA / SCM</a:t>
              </a:r>
            </a:p>
          </p:txBody>
        </p:sp>
        <p:grpSp>
          <p:nvGrpSpPr>
            <p:cNvPr id="45" name="Group 12"/>
            <p:cNvGrpSpPr>
              <a:grpSpLocks/>
            </p:cNvGrpSpPr>
            <p:nvPr/>
          </p:nvGrpSpPr>
          <p:grpSpPr bwMode="auto">
            <a:xfrm>
              <a:off x="0" y="214313"/>
              <a:ext cx="1042988" cy="6403975"/>
              <a:chOff x="0" y="31"/>
              <a:chExt cx="839" cy="4216"/>
            </a:xfrm>
          </p:grpSpPr>
          <p:pic>
            <p:nvPicPr>
              <p:cNvPr id="46" name="Picture 13" descr="PH02823J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1"/>
                <a:ext cx="839" cy="81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7" name="Picture 1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829"/>
                <a:ext cx="839" cy="7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8" name="Picture 15" descr="887884-00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507"/>
                <a:ext cx="839" cy="7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" name="Picture 16" descr="AA048903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2188"/>
                <a:ext cx="839" cy="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0" name="Picture 17" descr="carrito2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2945"/>
                <a:ext cx="839" cy="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1" name="Picture 18" descr="I3-16 Grúas Patio Móviles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1624"/>
                <a:ext cx="839" cy="5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7051485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0 Título"/>
          <p:cNvSpPr txBox="1">
            <a:spLocks/>
          </p:cNvSpPr>
          <p:nvPr/>
        </p:nvSpPr>
        <p:spPr>
          <a:xfrm>
            <a:off x="3337" y="4763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092060" y="6332880"/>
            <a:ext cx="1763955" cy="34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CO" altLang="es-MX" sz="11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223123" y="1195258"/>
            <a:ext cx="8701088" cy="5232074"/>
            <a:chOff x="228600" y="357166"/>
            <a:chExt cx="8701088" cy="6348434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685800" y="6248400"/>
              <a:ext cx="19050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MX" sz="1400" dirty="0"/>
            </a:p>
          </p:txBody>
        </p:sp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3124200" y="6248400"/>
              <a:ext cx="2895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MX" sz="1400" dirty="0"/>
            </a:p>
          </p:txBody>
        </p:sp>
        <p:sp>
          <p:nvSpPr>
            <p:cNvPr id="7" name="Rectangle 4"/>
            <p:cNvSpPr txBox="1">
              <a:spLocks noChangeArrowheads="1"/>
            </p:cNvSpPr>
            <p:nvPr/>
          </p:nvSpPr>
          <p:spPr>
            <a:xfrm>
              <a:off x="3357554" y="357166"/>
              <a:ext cx="2857520" cy="67468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0">
              <a:scrgbClr r="0" g="0" b="0"/>
            </a:lnRef>
            <a:fillRef idx="1002">
              <a:schemeClr val="dk2"/>
            </a:fillRef>
            <a:effectRef idx="0">
              <a:scrgbClr r="0" g="0" b="0"/>
            </a:effectRef>
            <a:fontRef idx="major"/>
          </p:style>
          <p:txBody>
            <a:bodyPr lIns="90488" tIns="44450" rIns="90488" bIns="44450"/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>
                <a:defRPr/>
              </a:pPr>
              <a:r>
                <a:rPr lang="es-ES_tradnl" sz="32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Rounded MT Bold" pitchFamily="34" charset="0"/>
                </a:rPr>
                <a:t>LOGÍSTICA</a:t>
              </a:r>
            </a:p>
          </p:txBody>
        </p:sp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228600" y="1828800"/>
              <a:ext cx="4419600" cy="4030109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87312" tIns="44450" rIns="87312" bIns="44450">
              <a:spAutoFit/>
            </a:bodyPr>
            <a:lstStyle/>
            <a:p>
              <a:pPr marL="358775" indent="-358775" defTabSz="868363" eaLnBrk="0" hangingPunct="0">
                <a:spcBef>
                  <a:spcPct val="50000"/>
                </a:spcBef>
                <a:defRPr/>
              </a:pPr>
              <a:r>
                <a:rPr lang="es-ES_tradnl" sz="1200" b="1" u="sng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EMPRESAS INDUSTRIALES</a:t>
              </a:r>
            </a:p>
            <a:p>
              <a:pPr marL="358775" indent="-358775" defTabSz="868363" eaLnBrk="0" hangingPunct="0">
                <a:spcBef>
                  <a:spcPct val="50000"/>
                </a:spcBef>
                <a:defRPr/>
              </a:pPr>
              <a:r>
                <a:rPr lang="es-ES_tradnl" sz="1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0. LOCALIZACION CD</a:t>
              </a:r>
            </a:p>
            <a:p>
              <a:pPr marL="358775" indent="-358775" defTabSz="868363" eaLnBrk="0" hangingPunct="0">
                <a:spcBef>
                  <a:spcPct val="50000"/>
                </a:spcBef>
                <a:defRPr/>
              </a:pPr>
              <a:r>
                <a:rPr lang="es-ES_tradnl" sz="1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1.	PRONOSTICO DE DEMANDA</a:t>
              </a:r>
            </a:p>
            <a:p>
              <a:pPr marL="358775" indent="-358775" defTabSz="868363" eaLnBrk="0" hangingPunct="0">
                <a:spcBef>
                  <a:spcPct val="50000"/>
                </a:spcBef>
                <a:defRPr/>
              </a:pPr>
              <a:r>
                <a:rPr lang="es-ES_tradnl" sz="1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2.	PROCESAMIENTO DE PEDIDOS </a:t>
              </a:r>
            </a:p>
            <a:p>
              <a:pPr marL="358775" indent="-358775" defTabSz="868363" eaLnBrk="0" hangingPunct="0">
                <a:spcBef>
                  <a:spcPct val="50000"/>
                </a:spcBef>
                <a:defRPr/>
              </a:pPr>
              <a:r>
                <a:rPr lang="es-ES_tradnl" sz="1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3.	COMPRA INSUMOS- técnicas de dimensionar</a:t>
              </a:r>
            </a:p>
            <a:p>
              <a:pPr marL="358775" indent="-358775" defTabSz="868363" eaLnBrk="0" hangingPunct="0">
                <a:spcBef>
                  <a:spcPct val="50000"/>
                </a:spcBef>
                <a:defRPr/>
              </a:pPr>
              <a:r>
                <a:rPr lang="es-ES_tradnl" sz="1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4.	ALMACENAMIENTO MP</a:t>
              </a:r>
            </a:p>
            <a:p>
              <a:pPr marL="358775" indent="-358775" defTabSz="868363" eaLnBrk="0" hangingPunct="0">
                <a:spcBef>
                  <a:spcPct val="50000"/>
                </a:spcBef>
                <a:defRPr/>
              </a:pPr>
              <a:r>
                <a:rPr lang="es-ES_tradnl" sz="1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5.	MOVIMIENTO DE MATERIALES</a:t>
              </a:r>
            </a:p>
            <a:p>
              <a:pPr marL="358775" indent="-358775" defTabSz="868363" eaLnBrk="0" hangingPunct="0">
                <a:spcBef>
                  <a:spcPct val="50000"/>
                </a:spcBef>
                <a:defRPr/>
              </a:pPr>
              <a:r>
                <a:rPr lang="es-ES_tradnl" sz="1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6.	PLANEACION DE LA PRODUC.</a:t>
              </a:r>
            </a:p>
            <a:p>
              <a:pPr marL="358775" indent="-358775" defTabSz="868363" eaLnBrk="0" hangingPunct="0">
                <a:spcBef>
                  <a:spcPct val="50000"/>
                </a:spcBef>
                <a:defRPr/>
              </a:pPr>
              <a:r>
                <a:rPr lang="es-ES_tradnl" sz="1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7.	ALMACENAMIENTO PRODUC. TERMINADOS</a:t>
              </a:r>
            </a:p>
            <a:p>
              <a:pPr marL="358775" indent="-358775" defTabSz="868363" eaLnBrk="0" hangingPunct="0">
                <a:spcBef>
                  <a:spcPct val="50000"/>
                </a:spcBef>
                <a:defRPr/>
              </a:pPr>
              <a:r>
                <a:rPr lang="es-ES_tradnl" sz="1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8.	</a:t>
              </a:r>
              <a:r>
                <a:rPr lang="es-ES_tradnl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COMERCIALIZACION PRODUCTO- CD</a:t>
              </a:r>
            </a:p>
            <a:p>
              <a:pPr marL="358775" indent="-358775" defTabSz="868363" eaLnBrk="0" hangingPunct="0">
                <a:spcBef>
                  <a:spcPct val="50000"/>
                </a:spcBef>
                <a:defRPr/>
              </a:pPr>
              <a:r>
                <a:rPr lang="es-ES_tradnl" sz="1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9. TRANSPORTE</a:t>
              </a:r>
            </a:p>
            <a:p>
              <a:pPr marL="358775" indent="-358775" defTabSz="868363" eaLnBrk="0" hangingPunct="0">
                <a:spcBef>
                  <a:spcPct val="50000"/>
                </a:spcBef>
                <a:defRPr/>
              </a:pPr>
              <a:r>
                <a:rPr lang="es-ES_tradnl" sz="1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10. SERVICIO AL CLIENTE</a:t>
              </a:r>
            </a:p>
          </p:txBody>
        </p:sp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>
              <a:off x="622300" y="3794125"/>
              <a:ext cx="3657600" cy="2530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MX" sz="1400" dirty="0"/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4833938" y="1785938"/>
              <a:ext cx="4095750" cy="447824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87312" tIns="44450" rIns="87312" bIns="44450">
              <a:spAutoFit/>
            </a:bodyPr>
            <a:lstStyle/>
            <a:p>
              <a:pPr marL="358775" indent="-358775" defTabSz="868363" eaLnBrk="0" hangingPunct="0">
                <a:spcBef>
                  <a:spcPct val="50000"/>
                </a:spcBef>
                <a:defRPr/>
              </a:pPr>
              <a:r>
                <a:rPr lang="es-ES_tradnl" sz="1200" b="1" u="sng" dirty="0">
                  <a:solidFill>
                    <a:schemeClr val="tx1"/>
                  </a:solidFill>
                  <a:latin typeface="Tahoma" pitchFamily="34" charset="0"/>
                </a:rPr>
                <a:t>EMPRESAS  COMERCIALES</a:t>
              </a:r>
            </a:p>
            <a:p>
              <a:pPr marL="358775" indent="-358775" defTabSz="868363" eaLnBrk="0" hangingPunct="0">
                <a:spcBef>
                  <a:spcPct val="50000"/>
                </a:spcBef>
                <a:defRPr/>
              </a:pPr>
              <a:r>
                <a:rPr lang="es-ES_tradnl" sz="1200" b="1" dirty="0">
                  <a:solidFill>
                    <a:schemeClr val="tx1"/>
                  </a:solidFill>
                  <a:latin typeface="Tahoma" pitchFamily="34" charset="0"/>
                </a:rPr>
                <a:t>0. LOCALIZACION CD</a:t>
              </a:r>
            </a:p>
            <a:p>
              <a:pPr marL="358775" indent="-358775" defTabSz="868363" eaLnBrk="0" hangingPunct="0">
                <a:spcBef>
                  <a:spcPct val="50000"/>
                </a:spcBef>
                <a:defRPr/>
              </a:pPr>
              <a:r>
                <a:rPr lang="es-ES_tradnl" sz="1200" b="1" dirty="0">
                  <a:solidFill>
                    <a:schemeClr val="tx1"/>
                  </a:solidFill>
                  <a:latin typeface="Tahoma" pitchFamily="34" charset="0"/>
                </a:rPr>
                <a:t>1.	PRONOSTICO DE LA DEMANDA</a:t>
              </a:r>
            </a:p>
            <a:p>
              <a:pPr marL="358775" indent="-358775" defTabSz="868363" eaLnBrk="0" hangingPunct="0">
                <a:spcBef>
                  <a:spcPct val="50000"/>
                </a:spcBef>
                <a:defRPr/>
              </a:pPr>
              <a:r>
                <a:rPr lang="es-ES_tradnl" sz="1200" b="1" dirty="0">
                  <a:solidFill>
                    <a:schemeClr val="tx1"/>
                  </a:solidFill>
                  <a:latin typeface="Tahoma" pitchFamily="34" charset="0"/>
                </a:rPr>
                <a:t>2.	SISTEMAS DE PEDIDOS. - tamaño</a:t>
              </a:r>
            </a:p>
            <a:p>
              <a:pPr marL="358775" indent="-358775" defTabSz="868363" eaLnBrk="0" hangingPunct="0">
                <a:spcBef>
                  <a:spcPct val="50000"/>
                </a:spcBef>
                <a:defRPr/>
              </a:pPr>
              <a:r>
                <a:rPr lang="es-ES_tradnl" sz="1200" b="1" dirty="0">
                  <a:solidFill>
                    <a:schemeClr val="tx1"/>
                  </a:solidFill>
                  <a:latin typeface="Tahoma" pitchFamily="34" charset="0"/>
                </a:rPr>
                <a:t>3.	COMPRAS PRODUCTO TERMINADO. técnicas de dimensionar</a:t>
              </a:r>
            </a:p>
            <a:p>
              <a:pPr marL="358775" indent="-358775" defTabSz="868363" eaLnBrk="0" hangingPunct="0">
                <a:spcBef>
                  <a:spcPct val="50000"/>
                </a:spcBef>
                <a:defRPr/>
              </a:pPr>
              <a:r>
                <a:rPr lang="es-ES_tradnl" sz="1200" b="1" dirty="0">
                  <a:solidFill>
                    <a:schemeClr val="tx1"/>
                  </a:solidFill>
                  <a:latin typeface="Tahoma" pitchFamily="34" charset="0"/>
                </a:rPr>
                <a:t>4.	ALMACENAMIENTO </a:t>
              </a:r>
            </a:p>
            <a:p>
              <a:pPr marL="358775" indent="-358775" defTabSz="868363" eaLnBrk="0" hangingPunct="0">
                <a:defRPr/>
              </a:pPr>
              <a:r>
                <a:rPr lang="es-ES_tradnl" sz="1200" b="1" dirty="0">
                  <a:solidFill>
                    <a:schemeClr val="tx1"/>
                  </a:solidFill>
                  <a:latin typeface="Tahoma" pitchFamily="34" charset="0"/>
                </a:rPr>
                <a:t>	-	RECIBO DE MERCANCIA</a:t>
              </a:r>
            </a:p>
            <a:p>
              <a:pPr marL="358775" indent="-358775" defTabSz="868363" eaLnBrk="0" hangingPunct="0">
                <a:defRPr/>
              </a:pPr>
              <a:r>
                <a:rPr lang="es-ES_tradnl" sz="1200" b="1" dirty="0">
                  <a:solidFill>
                    <a:schemeClr val="tx1"/>
                  </a:solidFill>
                  <a:latin typeface="Tahoma" pitchFamily="34" charset="0"/>
                </a:rPr>
                <a:t>	-	ALMACENAMIENTO</a:t>
              </a:r>
            </a:p>
            <a:p>
              <a:pPr marL="358775" indent="-358775" defTabSz="868363" eaLnBrk="0" hangingPunct="0">
                <a:defRPr/>
              </a:pPr>
              <a:r>
                <a:rPr lang="es-ES_tradnl" sz="1200" b="1" dirty="0">
                  <a:solidFill>
                    <a:schemeClr val="tx1"/>
                  </a:solidFill>
                  <a:latin typeface="Tahoma" pitchFamily="34" charset="0"/>
                </a:rPr>
                <a:t>	-	EMBALAJE</a:t>
              </a:r>
            </a:p>
            <a:p>
              <a:pPr marL="358775" indent="-358775" defTabSz="868363" eaLnBrk="0" hangingPunct="0">
                <a:defRPr/>
              </a:pPr>
              <a:r>
                <a:rPr lang="es-ES_tradnl" sz="1200" b="1" dirty="0">
                  <a:solidFill>
                    <a:schemeClr val="tx1"/>
                  </a:solidFill>
                  <a:latin typeface="Tahoma" pitchFamily="34" charset="0"/>
                </a:rPr>
                <a:t>	-	DESPACHO.</a:t>
              </a:r>
            </a:p>
            <a:p>
              <a:pPr marL="358775" indent="-358775" defTabSz="868363" eaLnBrk="0" hangingPunct="0">
                <a:spcBef>
                  <a:spcPct val="50000"/>
                </a:spcBef>
                <a:defRPr/>
              </a:pPr>
              <a:r>
                <a:rPr lang="es-ES_tradnl" sz="1200" b="1" dirty="0">
                  <a:solidFill>
                    <a:schemeClr val="tx1"/>
                  </a:solidFill>
                  <a:latin typeface="Tahoma" pitchFamily="34" charset="0"/>
                </a:rPr>
                <a:t>5.	COMERCIALIZACION VENTAS.</a:t>
              </a:r>
            </a:p>
            <a:p>
              <a:pPr marL="358775" indent="-358775" defTabSz="868363" eaLnBrk="0" hangingPunct="0">
                <a:spcBef>
                  <a:spcPct val="50000"/>
                </a:spcBef>
                <a:defRPr/>
              </a:pPr>
              <a:r>
                <a:rPr lang="es-ES_tradnl" sz="1200" b="1" dirty="0">
                  <a:solidFill>
                    <a:schemeClr val="tx1"/>
                  </a:solidFill>
                  <a:latin typeface="Tahoma" pitchFamily="34" charset="0"/>
                </a:rPr>
                <a:t>6.   TRANSPORTE</a:t>
              </a:r>
            </a:p>
            <a:p>
              <a:pPr marL="358775" indent="-358775" defTabSz="868363" eaLnBrk="0" hangingPunct="0">
                <a:spcBef>
                  <a:spcPct val="50000"/>
                </a:spcBef>
                <a:buFontTx/>
                <a:buAutoNum type="arabicPeriod" startAt="7"/>
                <a:defRPr/>
              </a:pPr>
              <a:r>
                <a:rPr lang="es-ES_tradnl" sz="1200" b="1" dirty="0">
                  <a:solidFill>
                    <a:schemeClr val="tx1"/>
                  </a:solidFill>
                  <a:latin typeface="Tahoma" pitchFamily="34" charset="0"/>
                </a:rPr>
                <a:t>SERVICIO AL CLIENTE</a:t>
              </a:r>
            </a:p>
            <a:p>
              <a:pPr marL="358775" indent="-358775" defTabSz="868363" eaLnBrk="0" hangingPunct="0">
                <a:spcBef>
                  <a:spcPct val="50000"/>
                </a:spcBef>
                <a:buFontTx/>
                <a:buAutoNum type="arabicPeriod" startAt="7"/>
                <a:defRPr/>
              </a:pPr>
              <a:endParaRPr lang="es-ES_tradnl" sz="1200" b="1" dirty="0">
                <a:solidFill>
                  <a:schemeClr val="tx1"/>
                </a:solidFill>
                <a:latin typeface="Tahoma" pitchFamily="34" charset="0"/>
              </a:endParaRPr>
            </a:p>
          </p:txBody>
        </p:sp>
        <p:cxnSp>
          <p:nvCxnSpPr>
            <p:cNvPr id="14" name="11 Forma"/>
            <p:cNvCxnSpPr>
              <a:endCxn id="13" idx="0"/>
            </p:cNvCxnSpPr>
            <p:nvPr/>
          </p:nvCxnSpPr>
          <p:spPr>
            <a:xfrm rot="16200000" flipH="1">
              <a:off x="6002338" y="906462"/>
              <a:ext cx="1092200" cy="666749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5 Forma"/>
            <p:cNvCxnSpPr/>
            <p:nvPr/>
          </p:nvCxnSpPr>
          <p:spPr>
            <a:xfrm rot="10800000" flipV="1">
              <a:off x="2428875" y="693738"/>
              <a:ext cx="928688" cy="1092200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861051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092060" y="6332880"/>
            <a:ext cx="1763955" cy="34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CO" altLang="es-MX" sz="11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1286877" y="1129808"/>
            <a:ext cx="6837948" cy="5265098"/>
            <a:chOff x="968462" y="284213"/>
            <a:chExt cx="7746913" cy="6248350"/>
          </a:xfrm>
        </p:grpSpPr>
        <p:sp>
          <p:nvSpPr>
            <p:cNvPr id="5" name="Rectangle 2"/>
            <p:cNvSpPr txBox="1">
              <a:spLocks noChangeArrowheads="1"/>
            </p:cNvSpPr>
            <p:nvPr/>
          </p:nvSpPr>
          <p:spPr>
            <a:xfrm>
              <a:off x="2670446" y="5401751"/>
              <a:ext cx="5041900" cy="4318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txBody>
            <a:bodyPr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Wingdings 2"/>
                <a:buNone/>
                <a:defRPr/>
              </a:pPr>
              <a:r>
                <a:rPr lang="es-ES" sz="1600" b="1" dirty="0"/>
                <a:t>NIVEL DE SERVICIO AL CLIENTE</a:t>
              </a:r>
            </a:p>
          </p:txBody>
        </p:sp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7000" y="1357313"/>
              <a:ext cx="6961188" cy="3870325"/>
            </a:xfrm>
            <a:prstGeom prst="rect">
              <a:avLst/>
            </a:prstGeom>
            <a:noFill/>
            <a:ln w="76200" cmpd="tri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968462" y="284213"/>
              <a:ext cx="7746913" cy="43830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" altLang="es-MX" b="1" dirty="0"/>
                <a:t>CÓMO CONFIGURAR UNA SISTEMA DE TRANSACCIÓN </a:t>
              </a:r>
              <a:endParaRPr lang="es-ES" altLang="es-MX" sz="1400" dirty="0"/>
            </a:p>
          </p:txBody>
        </p:sp>
        <p:grpSp>
          <p:nvGrpSpPr>
            <p:cNvPr id="11" name="Group 18"/>
            <p:cNvGrpSpPr>
              <a:grpSpLocks/>
            </p:cNvGrpSpPr>
            <p:nvPr/>
          </p:nvGrpSpPr>
          <p:grpSpPr bwMode="auto">
            <a:xfrm>
              <a:off x="1019175" y="6000750"/>
              <a:ext cx="7696200" cy="531813"/>
              <a:chOff x="529" y="1056"/>
              <a:chExt cx="4559" cy="335"/>
            </a:xfrm>
          </p:grpSpPr>
          <p:sp>
            <p:nvSpPr>
              <p:cNvPr id="12" name="Rectangle 19"/>
              <p:cNvSpPr>
                <a:spLocks noChangeArrowheads="1"/>
              </p:cNvSpPr>
              <p:nvPr/>
            </p:nvSpPr>
            <p:spPr bwMode="auto">
              <a:xfrm>
                <a:off x="529" y="1056"/>
                <a:ext cx="1871" cy="33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488" tIns="46038" rIns="90488" bIns="46038"/>
              <a:lstStyle>
                <a:lvl1pPr marL="339725" indent="-339725" defTabSz="752475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752475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752475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752475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752475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75247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75247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75247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75247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</a:pPr>
                <a:r>
                  <a:rPr lang="es-ES_tradnl" altLang="es-MX" b="1" dirty="0">
                    <a:solidFill>
                      <a:srgbClr val="FF0000"/>
                    </a:solidFill>
                  </a:rPr>
                  <a:t>Aprovisionamiento</a:t>
                </a:r>
              </a:p>
              <a:p>
                <a:pPr algn="ctr" eaLnBrk="1" hangingPunct="1">
                  <a:spcBef>
                    <a:spcPct val="20000"/>
                  </a:spcBef>
                </a:pPr>
                <a:r>
                  <a:rPr lang="es-ES_tradnl" altLang="es-MX" sz="1600" b="1" dirty="0">
                    <a:solidFill>
                      <a:srgbClr val="000000"/>
                    </a:solidFill>
                  </a:rPr>
                  <a:t>                                 </a:t>
                </a:r>
              </a:p>
            </p:txBody>
          </p:sp>
          <p:sp>
            <p:nvSpPr>
              <p:cNvPr id="13" name="Rectangle 20"/>
              <p:cNvSpPr>
                <a:spLocks noChangeArrowheads="1"/>
              </p:cNvSpPr>
              <p:nvPr/>
            </p:nvSpPr>
            <p:spPr bwMode="auto">
              <a:xfrm>
                <a:off x="2401" y="1056"/>
                <a:ext cx="1199" cy="33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488" tIns="46038" rIns="90488" bIns="46038"/>
              <a:lstStyle>
                <a:lvl1pPr marL="339725" indent="-339725" defTabSz="752475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752475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752475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752475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752475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75247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75247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75247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75247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</a:pPr>
                <a:r>
                  <a:rPr lang="es-ES_tradnl" altLang="es-MX" b="1" dirty="0">
                    <a:solidFill>
                      <a:srgbClr val="000000"/>
                    </a:solidFill>
                  </a:rPr>
                  <a:t>Producción</a:t>
                </a:r>
                <a:endParaRPr lang="es-ES_tradnl" altLang="es-MX" sz="16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ectangle 21"/>
              <p:cNvSpPr>
                <a:spLocks noChangeArrowheads="1"/>
              </p:cNvSpPr>
              <p:nvPr/>
            </p:nvSpPr>
            <p:spPr bwMode="auto">
              <a:xfrm>
                <a:off x="3600" y="1056"/>
                <a:ext cx="1488" cy="33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488" tIns="46038" rIns="90488" bIns="46038"/>
              <a:lstStyle>
                <a:lvl1pPr marL="339725" indent="-339725" defTabSz="752475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752475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752475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752475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752475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75247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75247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75247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75247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</a:pPr>
                <a:r>
                  <a:rPr lang="es-ES_tradnl" altLang="es-MX" b="1" dirty="0">
                    <a:solidFill>
                      <a:srgbClr val="FF0000"/>
                    </a:solidFill>
                  </a:rPr>
                  <a:t>Distribución</a:t>
                </a:r>
              </a:p>
              <a:p>
                <a:pPr algn="ctr" eaLnBrk="1" hangingPunct="1">
                  <a:spcBef>
                    <a:spcPct val="20000"/>
                  </a:spcBef>
                </a:pPr>
                <a:r>
                  <a:rPr lang="es-ES_tradnl" altLang="es-MX" sz="1600" b="1" dirty="0">
                    <a:solidFill>
                      <a:srgbClr val="000000"/>
                    </a:solidFill>
                  </a:rPr>
                  <a:t>                                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77482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092060" y="6332880"/>
            <a:ext cx="1763955" cy="34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CO" altLang="es-MX" sz="1100" b="1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905000" y="1447800"/>
            <a:ext cx="5334000" cy="64633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altLang="es-MX" b="1" dirty="0">
                <a:solidFill>
                  <a:schemeClr val="tx1"/>
                </a:solidFill>
                <a:latin typeface="Verdana" panose="020B0604030504040204" pitchFamily="34" charset="0"/>
              </a:rPr>
              <a:t>Desconexión del cliente en la era de la relación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6200" y="2733675"/>
            <a:ext cx="3200400" cy="73866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altLang="es-MX" sz="1400" b="1" dirty="0">
                <a:solidFill>
                  <a:schemeClr val="tx1"/>
                </a:solidFill>
                <a:latin typeface="Verdana" panose="020B0604030504040204" pitchFamily="34" charset="0"/>
              </a:rPr>
              <a:t>Dificultades en mantenimiento del contacto con cliente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724400" y="2743200"/>
            <a:ext cx="4343400" cy="52322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altLang="es-MX" sz="1400" b="1" dirty="0">
                <a:solidFill>
                  <a:schemeClr val="tx1"/>
                </a:solidFill>
                <a:latin typeface="Verdana" panose="020B0604030504040204" pitchFamily="34" charset="0"/>
              </a:rPr>
              <a:t>Dificultades en creación y entrega de proposiciones nuevas y valiosas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676400" y="3951288"/>
            <a:ext cx="2895600" cy="52322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altLang="es-MX" sz="1400" b="1" dirty="0">
                <a:solidFill>
                  <a:schemeClr val="tx1"/>
                </a:solidFill>
                <a:latin typeface="Verdana" panose="020B0604030504040204" pitchFamily="34" charset="0"/>
              </a:rPr>
              <a:t>Mecanismos inadecuados para apreciar el cambio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676400" y="5170488"/>
            <a:ext cx="2895600" cy="95410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altLang="es-MX" sz="1400" b="1" dirty="0">
                <a:solidFill>
                  <a:schemeClr val="tx1"/>
                </a:solidFill>
                <a:latin typeface="Verdana" panose="020B0604030504040204" pitchFamily="34" charset="0"/>
              </a:rPr>
              <a:t>Herramientas inapropiadas para comunicarse con los clientes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5257800" y="3962400"/>
            <a:ext cx="3581400" cy="73866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altLang="es-MX" sz="1400" b="1" dirty="0">
                <a:solidFill>
                  <a:schemeClr val="tx1"/>
                </a:solidFill>
                <a:latin typeface="Verdana" panose="020B0604030504040204" pitchFamily="34" charset="0"/>
              </a:rPr>
              <a:t>Escasa capacidad de la empresa para priorizar y sincronizar los cambios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5257800" y="5170488"/>
            <a:ext cx="3581400" cy="73866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altLang="es-MX" sz="1400" b="1" dirty="0">
                <a:solidFill>
                  <a:schemeClr val="tx1"/>
                </a:solidFill>
                <a:latin typeface="Verdana" panose="020B0604030504040204" pitchFamily="34" charset="0"/>
              </a:rPr>
              <a:t>Aptitudes y actitudes inadecuadas para responder al cambio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3276600" y="2971800"/>
            <a:ext cx="1447800" cy="30777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altLang="es-MX" sz="1400" dirty="0">
                <a:solidFill>
                  <a:schemeClr val="tx1"/>
                </a:solidFill>
                <a:latin typeface="Verdana" panose="020B0604030504040204" pitchFamily="34" charset="0"/>
              </a:rPr>
              <a:t>Problemas</a:t>
            </a:r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>
            <a:off x="1447800" y="2514600"/>
            <a:ext cx="5410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MX" sz="1400" dirty="0"/>
          </a:p>
        </p:txBody>
      </p:sp>
      <p:sp>
        <p:nvSpPr>
          <p:cNvPr id="18" name="Line 14"/>
          <p:cNvSpPr>
            <a:spLocks noChangeShapeType="1"/>
          </p:cNvSpPr>
          <p:nvPr/>
        </p:nvSpPr>
        <p:spPr bwMode="auto">
          <a:xfrm>
            <a:off x="4572000" y="2209800"/>
            <a:ext cx="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MX" sz="1400" dirty="0"/>
          </a:p>
        </p:txBody>
      </p:sp>
      <p:sp>
        <p:nvSpPr>
          <p:cNvPr id="19" name="Line 15"/>
          <p:cNvSpPr>
            <a:spLocks noChangeShapeType="1"/>
          </p:cNvSpPr>
          <p:nvPr/>
        </p:nvSpPr>
        <p:spPr bwMode="auto">
          <a:xfrm>
            <a:off x="1447800" y="25146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MX" sz="1400" dirty="0"/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6858000" y="25146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MX" sz="1400" dirty="0"/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>
            <a:off x="4876800" y="3657600"/>
            <a:ext cx="0" cy="1905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MX" sz="1400" dirty="0"/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>
            <a:off x="4876800" y="5562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MX" sz="1400" dirty="0"/>
          </a:p>
        </p:txBody>
      </p:sp>
      <p:sp>
        <p:nvSpPr>
          <p:cNvPr id="23" name="Line 19"/>
          <p:cNvSpPr>
            <a:spLocks noChangeShapeType="1"/>
          </p:cNvSpPr>
          <p:nvPr/>
        </p:nvSpPr>
        <p:spPr bwMode="auto">
          <a:xfrm>
            <a:off x="4876800" y="4419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MX" sz="1400" dirty="0"/>
          </a:p>
        </p:txBody>
      </p:sp>
      <p:sp>
        <p:nvSpPr>
          <p:cNvPr id="24" name="Text Box 20"/>
          <p:cNvSpPr txBox="1">
            <a:spLocks noChangeArrowheads="1"/>
          </p:cNvSpPr>
          <p:nvPr/>
        </p:nvSpPr>
        <p:spPr bwMode="auto">
          <a:xfrm>
            <a:off x="0" y="4800600"/>
            <a:ext cx="1752600" cy="52322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altLang="es-MX" sz="1400" dirty="0">
                <a:solidFill>
                  <a:schemeClr val="tx1"/>
                </a:solidFill>
                <a:latin typeface="Verdana" panose="020B0604030504040204" pitchFamily="34" charset="0"/>
              </a:rPr>
              <a:t>Causas subyacentes</a:t>
            </a:r>
          </a:p>
        </p:txBody>
      </p:sp>
      <p:sp>
        <p:nvSpPr>
          <p:cNvPr id="26" name="Line 22"/>
          <p:cNvSpPr>
            <a:spLocks noChangeShapeType="1"/>
          </p:cNvSpPr>
          <p:nvPr/>
        </p:nvSpPr>
        <p:spPr bwMode="auto">
          <a:xfrm>
            <a:off x="914400" y="3657600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MX" sz="1400" dirty="0"/>
          </a:p>
        </p:txBody>
      </p:sp>
      <p:sp>
        <p:nvSpPr>
          <p:cNvPr id="27" name="Line 23"/>
          <p:cNvSpPr>
            <a:spLocks noChangeShapeType="1"/>
          </p:cNvSpPr>
          <p:nvPr/>
        </p:nvSpPr>
        <p:spPr bwMode="auto">
          <a:xfrm>
            <a:off x="914400" y="42672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MX" sz="1400" dirty="0"/>
          </a:p>
        </p:txBody>
      </p:sp>
      <p:sp>
        <p:nvSpPr>
          <p:cNvPr id="28" name="Line 24"/>
          <p:cNvSpPr>
            <a:spLocks noChangeShapeType="1"/>
          </p:cNvSpPr>
          <p:nvPr/>
        </p:nvSpPr>
        <p:spPr bwMode="auto">
          <a:xfrm>
            <a:off x="914400" y="60198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MX" sz="1400" dirty="0"/>
          </a:p>
        </p:txBody>
      </p:sp>
      <p:sp>
        <p:nvSpPr>
          <p:cNvPr id="29" name="Line 25"/>
          <p:cNvSpPr>
            <a:spLocks noChangeShapeType="1"/>
          </p:cNvSpPr>
          <p:nvPr/>
        </p:nvSpPr>
        <p:spPr bwMode="auto">
          <a:xfrm flipV="1">
            <a:off x="914400" y="57912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10288460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092060" y="6332880"/>
            <a:ext cx="1763955" cy="34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CO" altLang="es-MX" sz="11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8446" y="6687790"/>
            <a:ext cx="1905000" cy="457200"/>
          </a:xfrm>
        </p:spPr>
        <p:txBody>
          <a:bodyPr/>
          <a:lstStyle/>
          <a:p>
            <a:fld id="{0E05F926-594C-416D-BF1F-236C2B004644}" type="slidenum">
              <a:rPr lang="es-ES" altLang="es-MX" sz="1050">
                <a:solidFill>
                  <a:schemeClr val="tx1"/>
                </a:solidFill>
              </a:rPr>
              <a:pPr/>
              <a:t>27</a:t>
            </a:fld>
            <a:endParaRPr lang="es-ES" altLang="es-MX" sz="1050" dirty="0">
              <a:solidFill>
                <a:schemeClr val="tx1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547664" y="1121021"/>
            <a:ext cx="7793037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altLang="es-MX" sz="3600" dirty="0"/>
              <a:t>Ámbito del CRM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238378" y="2585690"/>
            <a:ext cx="2959100" cy="364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400" dirty="0"/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>
            <a:off x="5238378" y="3106390"/>
            <a:ext cx="2959100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400" dirty="0"/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5301878" y="2344390"/>
            <a:ext cx="3230562" cy="357995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>
              <a:lnSpc>
                <a:spcPct val="210000"/>
              </a:lnSpc>
            </a:pPr>
            <a:r>
              <a:rPr lang="es-ES_tradnl" altLang="es-MX" sz="1800" dirty="0">
                <a:latin typeface="Tahoma" panose="020B0604030504040204" pitchFamily="34" charset="0"/>
              </a:rPr>
              <a:t>Ex cliente</a:t>
            </a:r>
          </a:p>
          <a:p>
            <a:pPr eaLnBrk="0" hangingPunct="0">
              <a:lnSpc>
                <a:spcPct val="210000"/>
              </a:lnSpc>
            </a:pPr>
            <a:r>
              <a:rPr lang="es-ES_tradnl" altLang="es-MX" sz="1800" dirty="0">
                <a:latin typeface="Tahoma" panose="020B0604030504040204" pitchFamily="34" charset="0"/>
              </a:rPr>
              <a:t>Cliente &gt;Competencia</a:t>
            </a:r>
          </a:p>
          <a:p>
            <a:pPr eaLnBrk="0" hangingPunct="0">
              <a:lnSpc>
                <a:spcPct val="210000"/>
              </a:lnSpc>
            </a:pPr>
            <a:r>
              <a:rPr lang="es-ES_tradnl" altLang="es-MX" sz="1800" dirty="0">
                <a:latin typeface="Tahoma" panose="020B0604030504040204" pitchFamily="34" charset="0"/>
              </a:rPr>
              <a:t>Cliente</a:t>
            </a:r>
          </a:p>
          <a:p>
            <a:pPr eaLnBrk="0" hangingPunct="0">
              <a:lnSpc>
                <a:spcPct val="210000"/>
              </a:lnSpc>
            </a:pPr>
            <a:r>
              <a:rPr lang="es-ES_tradnl" altLang="es-MX" sz="1800" dirty="0">
                <a:latin typeface="Tahoma" panose="020B0604030504040204" pitchFamily="34" charset="0"/>
              </a:rPr>
              <a:t>Cliente potencial</a:t>
            </a:r>
          </a:p>
          <a:p>
            <a:pPr eaLnBrk="0" hangingPunct="0">
              <a:lnSpc>
                <a:spcPct val="210000"/>
              </a:lnSpc>
            </a:pPr>
            <a:r>
              <a:rPr lang="es-ES_tradnl" altLang="es-MX" sz="1800" dirty="0">
                <a:latin typeface="Tahoma" panose="020B0604030504040204" pitchFamily="34" charset="0"/>
              </a:rPr>
              <a:t>Mercado cualificado</a:t>
            </a:r>
          </a:p>
          <a:p>
            <a:pPr eaLnBrk="0" hangingPunct="0">
              <a:lnSpc>
                <a:spcPct val="210000"/>
              </a:lnSpc>
            </a:pPr>
            <a:r>
              <a:rPr lang="es-ES_tradnl" altLang="es-MX" sz="1800" dirty="0">
                <a:latin typeface="Tahoma" panose="020B0604030504040204" pitchFamily="34" charset="0"/>
              </a:rPr>
              <a:t>Mercado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3383265" y="5163790"/>
            <a:ext cx="1173399" cy="33598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/>
            <a:r>
              <a:rPr lang="es-ES_tradnl" altLang="es-MX" sz="1600" b="1" dirty="0">
                <a:latin typeface="Arial" panose="020B0604020202020204" pitchFamily="34" charset="0"/>
              </a:rPr>
              <a:t>Captación</a:t>
            </a:r>
          </a:p>
        </p:txBody>
      </p:sp>
      <p:sp>
        <p:nvSpPr>
          <p:cNvPr id="14" name="Line 7"/>
          <p:cNvSpPr>
            <a:spLocks noChangeShapeType="1"/>
          </p:cNvSpPr>
          <p:nvPr/>
        </p:nvSpPr>
        <p:spPr bwMode="auto">
          <a:xfrm>
            <a:off x="5238378" y="3792190"/>
            <a:ext cx="2959100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400" dirty="0"/>
          </a:p>
        </p:txBody>
      </p:sp>
      <p:sp>
        <p:nvSpPr>
          <p:cNvPr id="15" name="Line 8"/>
          <p:cNvSpPr>
            <a:spLocks noChangeShapeType="1"/>
          </p:cNvSpPr>
          <p:nvPr/>
        </p:nvSpPr>
        <p:spPr bwMode="auto">
          <a:xfrm>
            <a:off x="5238378" y="4401790"/>
            <a:ext cx="2959100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400" dirty="0"/>
          </a:p>
        </p:txBody>
      </p:sp>
      <p:sp>
        <p:nvSpPr>
          <p:cNvPr id="16" name="Line 9"/>
          <p:cNvSpPr>
            <a:spLocks noChangeShapeType="1"/>
          </p:cNvSpPr>
          <p:nvPr/>
        </p:nvSpPr>
        <p:spPr bwMode="auto">
          <a:xfrm>
            <a:off x="5238378" y="5011390"/>
            <a:ext cx="2959100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400" dirty="0"/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>
            <a:off x="5238378" y="5697190"/>
            <a:ext cx="2959100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400" dirty="0"/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3149011" y="3538190"/>
            <a:ext cx="1357745" cy="335989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/>
            <a:r>
              <a:rPr lang="es-ES_tradnl" altLang="es-MX" sz="1600" b="1" dirty="0">
                <a:latin typeface="Arial" panose="020B0604020202020204" pitchFamily="34" charset="0"/>
              </a:rPr>
              <a:t>Fidelización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>
            <a:off x="4616078" y="4477990"/>
            <a:ext cx="457200" cy="1752600"/>
          </a:xfrm>
          <a:prstGeom prst="upDownArrow">
            <a:avLst>
              <a:gd name="adj1" fmla="val 50000"/>
              <a:gd name="adj2" fmla="val 76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400" dirty="0"/>
          </a:p>
        </p:txBody>
      </p:sp>
      <p:sp>
        <p:nvSpPr>
          <p:cNvPr id="20" name="AutoShape 13"/>
          <p:cNvSpPr>
            <a:spLocks noChangeArrowheads="1"/>
          </p:cNvSpPr>
          <p:nvPr/>
        </p:nvSpPr>
        <p:spPr bwMode="auto">
          <a:xfrm>
            <a:off x="4616078" y="2420590"/>
            <a:ext cx="457200" cy="1981200"/>
          </a:xfrm>
          <a:prstGeom prst="upDownArrow">
            <a:avLst>
              <a:gd name="adj1" fmla="val 50000"/>
              <a:gd name="adj2" fmla="val 86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400" dirty="0"/>
          </a:p>
        </p:txBody>
      </p:sp>
      <p:sp>
        <p:nvSpPr>
          <p:cNvPr id="21" name="AutoShape 14"/>
          <p:cNvSpPr>
            <a:spLocks noChangeArrowheads="1"/>
          </p:cNvSpPr>
          <p:nvPr/>
        </p:nvSpPr>
        <p:spPr bwMode="auto">
          <a:xfrm>
            <a:off x="2482478" y="2572990"/>
            <a:ext cx="304800" cy="3657600"/>
          </a:xfrm>
          <a:prstGeom prst="upDownArrow">
            <a:avLst>
              <a:gd name="adj1" fmla="val 50000"/>
              <a:gd name="adj2" fmla="val 24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400" dirty="0"/>
          </a:p>
        </p:txBody>
      </p:sp>
      <p:sp>
        <p:nvSpPr>
          <p:cNvPr id="22" name="Rectangle 15"/>
          <p:cNvSpPr>
            <a:spLocks noChangeArrowheads="1"/>
          </p:cNvSpPr>
          <p:nvPr/>
        </p:nvSpPr>
        <p:spPr bwMode="auto">
          <a:xfrm>
            <a:off x="1151511" y="3944590"/>
            <a:ext cx="1117295" cy="582211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/>
            <a:r>
              <a:rPr lang="es-ES_tradnl" altLang="es-MX" sz="3200" b="1" dirty="0">
                <a:latin typeface="Arial" panose="020B0604020202020204" pitchFamily="34" charset="0"/>
              </a:rPr>
              <a:t>CRM</a:t>
            </a:r>
          </a:p>
        </p:txBody>
      </p: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2986218" y="2852390"/>
            <a:ext cx="1537281" cy="335989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/>
            <a:r>
              <a:rPr lang="es-ES_tradnl" altLang="es-MX" sz="1600" b="1" dirty="0">
                <a:latin typeface="Arial" panose="020B0604020202020204" pitchFamily="34" charset="0"/>
              </a:rPr>
              <a:t>Recuperación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3528" y="1772816"/>
            <a:ext cx="336952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T</a:t>
            </a:r>
          </a:p>
          <a:p>
            <a:r>
              <a:rPr lang="es-MX" b="1" dirty="0"/>
              <a:t>R</a:t>
            </a:r>
          </a:p>
          <a:p>
            <a:r>
              <a:rPr lang="es-MX" b="1" dirty="0"/>
              <a:t>A</a:t>
            </a:r>
          </a:p>
          <a:p>
            <a:r>
              <a:rPr lang="es-MX" b="1" dirty="0"/>
              <a:t>N</a:t>
            </a:r>
          </a:p>
          <a:p>
            <a:r>
              <a:rPr lang="es-MX" b="1" dirty="0"/>
              <a:t>S</a:t>
            </a:r>
          </a:p>
          <a:p>
            <a:r>
              <a:rPr lang="es-MX" b="1" dirty="0"/>
              <a:t>A</a:t>
            </a:r>
          </a:p>
          <a:p>
            <a:r>
              <a:rPr lang="es-MX" b="1" dirty="0"/>
              <a:t>C</a:t>
            </a:r>
          </a:p>
          <a:p>
            <a:r>
              <a:rPr lang="es-MX" b="1" dirty="0"/>
              <a:t>C</a:t>
            </a:r>
          </a:p>
          <a:p>
            <a:r>
              <a:rPr lang="es-MX" b="1" dirty="0"/>
              <a:t>I</a:t>
            </a:r>
          </a:p>
          <a:p>
            <a:r>
              <a:rPr lang="es-MX" b="1" dirty="0"/>
              <a:t>O</a:t>
            </a:r>
          </a:p>
          <a:p>
            <a:r>
              <a:rPr lang="es-MX" b="1" dirty="0"/>
              <a:t>N</a:t>
            </a:r>
          </a:p>
          <a:p>
            <a:endParaRPr lang="es-MX" b="1" dirty="0"/>
          </a:p>
          <a:p>
            <a:r>
              <a:rPr lang="es-MX" b="1" dirty="0"/>
              <a:t>D</a:t>
            </a:r>
          </a:p>
          <a:p>
            <a:r>
              <a:rPr lang="es-MX" b="1" dirty="0"/>
              <a:t>S</a:t>
            </a:r>
          </a:p>
          <a:p>
            <a:r>
              <a:rPr lang="es-MX" b="1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1449468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092060" y="6332880"/>
            <a:ext cx="1763955" cy="34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CO" altLang="es-MX" sz="1100" b="1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/>
          <a:p>
            <a:fld id="{7B00C092-A7AA-436C-A94D-32950C2A7F4A}" type="slidenum">
              <a:rPr lang="es-ES" altLang="es-MX">
                <a:solidFill>
                  <a:schemeClr val="tx1"/>
                </a:solidFill>
              </a:rPr>
              <a:pPr/>
              <a:t>28</a:t>
            </a:fld>
            <a:endParaRPr lang="es-ES" altLang="es-MX" dirty="0">
              <a:solidFill>
                <a:schemeClr val="tx1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77147" y="771129"/>
            <a:ext cx="7793037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altLang="es-MX" sz="3600" dirty="0"/>
              <a:t>10 factores de éxito en el proceso de implementación de un sistema CRM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182688" y="2017713"/>
            <a:ext cx="7772400" cy="46116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s-MX" altLang="es-MX" sz="2800" dirty="0"/>
              <a:t>Determinar las funciones a automatizar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endParaRPr lang="es-MX" altLang="es-MX" sz="2800" dirty="0"/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s-MX" altLang="es-MX" sz="2800" dirty="0"/>
              <a:t>Automatizar sólo lo que se necesita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endParaRPr lang="es-MX" altLang="es-MX" sz="2800" dirty="0"/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s-MX" altLang="es-MX" sz="2800" dirty="0"/>
              <a:t>Obtener el soporte de la dirección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endParaRPr lang="es-MX" altLang="es-MX" sz="2800" dirty="0"/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s-MX" altLang="es-MX" sz="2800" dirty="0"/>
              <a:t>Emplear inteligentemente la tecnología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endParaRPr lang="es-MX" altLang="es-MX" sz="2800" dirty="0"/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s-MX" altLang="es-MX" sz="2800" dirty="0"/>
              <a:t>Involucrar a los usuarios en la construcción del sistema</a:t>
            </a:r>
          </a:p>
        </p:txBody>
      </p:sp>
    </p:spTree>
    <p:extLst>
      <p:ext uri="{BB962C8B-B14F-4D97-AF65-F5344CB8AC3E}">
        <p14:creationId xmlns:p14="http://schemas.microsoft.com/office/powerpoint/2010/main" val="39273923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092060" y="6332880"/>
            <a:ext cx="1763955" cy="34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CO" altLang="es-MX" sz="1100" b="1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/>
          <a:p>
            <a:fld id="{36BEAFA4-822A-40DF-AC3A-B31B4EE45D96}" type="slidenum">
              <a:rPr lang="es-ES" altLang="es-MX">
                <a:solidFill>
                  <a:schemeClr val="tx1"/>
                </a:solidFill>
              </a:rPr>
              <a:pPr/>
              <a:t>29</a:t>
            </a:fld>
            <a:endParaRPr lang="es-ES" altLang="es-MX" dirty="0">
              <a:solidFill>
                <a:schemeClr val="tx1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741363" y="771129"/>
            <a:ext cx="7793037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altLang="es-MX" sz="3600" dirty="0"/>
              <a:t>10 factores de éxito en el proceso de implementación de un sistema CRM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182688" y="2017713"/>
            <a:ext cx="7351712" cy="48402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s-MX" altLang="es-MX" sz="2800" dirty="0"/>
              <a:t>6. Realizar un prototipo del sistema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endParaRPr lang="es-MX" altLang="es-MX" sz="2800" dirty="0"/>
          </a:p>
          <a:p>
            <a:pPr marL="0" indent="0">
              <a:lnSpc>
                <a:spcPct val="80000"/>
              </a:lnSpc>
              <a:buNone/>
            </a:pPr>
            <a:r>
              <a:rPr lang="es-MX" altLang="es-MX" sz="2800" dirty="0"/>
              <a:t>7. Capacitar a los usuarios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endParaRPr lang="es-MX" altLang="es-MX" sz="2800" dirty="0"/>
          </a:p>
          <a:p>
            <a:pPr marL="0" indent="0">
              <a:lnSpc>
                <a:spcPct val="80000"/>
              </a:lnSpc>
              <a:buNone/>
            </a:pPr>
            <a:r>
              <a:rPr lang="es-MX" altLang="es-MX" sz="2800" dirty="0"/>
              <a:t>8. Motivar al personal que lo utilizará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endParaRPr lang="es-MX" altLang="es-MX" sz="2800" dirty="0"/>
          </a:p>
          <a:p>
            <a:pPr marL="0" indent="0">
              <a:lnSpc>
                <a:spcPct val="80000"/>
              </a:lnSpc>
              <a:buNone/>
            </a:pPr>
            <a:r>
              <a:rPr lang="es-MX" altLang="es-MX" sz="2800" dirty="0"/>
              <a:t>9. Administrar el sistema desde dentro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endParaRPr lang="es-MX" altLang="es-MX" sz="2800" dirty="0"/>
          </a:p>
          <a:p>
            <a:pPr marL="0" indent="0">
              <a:lnSpc>
                <a:spcPct val="80000"/>
              </a:lnSpc>
              <a:buNone/>
            </a:pPr>
            <a:r>
              <a:rPr lang="es-MX" altLang="es-MX" sz="2800" dirty="0"/>
              <a:t>10. Mantener un comité administrativo del sistema para dudas o sugerencias </a:t>
            </a:r>
          </a:p>
        </p:txBody>
      </p:sp>
    </p:spTree>
    <p:extLst>
      <p:ext uri="{BB962C8B-B14F-4D97-AF65-F5344CB8AC3E}">
        <p14:creationId xmlns:p14="http://schemas.microsoft.com/office/powerpoint/2010/main" val="3063621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Marcador de texto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s-MX" sz="2800" dirty="0"/>
              <a:t>Propósito de la unidad de aprendizaje:</a:t>
            </a:r>
          </a:p>
        </p:txBody>
      </p:sp>
      <p:sp>
        <p:nvSpPr>
          <p:cNvPr id="8" name="7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s-MX" dirty="0"/>
              <a:t>Analizar técnicas y ejercitarse en el funcionamiento básico de sistemas informáticos, como Vendor</a:t>
            </a:r>
          </a:p>
          <a:p>
            <a:r>
              <a:rPr lang="es-MX" dirty="0"/>
              <a:t> </a:t>
            </a:r>
          </a:p>
          <a:p>
            <a:r>
              <a:rPr lang="es-MX" dirty="0"/>
              <a:t>Management, Arena y aplicaciones ERP de SAP-R3, ORACLE y Microsoft-SQL.</a:t>
            </a:r>
          </a:p>
          <a:p>
            <a:br>
              <a:rPr lang="es-MX" dirty="0"/>
            </a:br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es-MX" sz="2800" dirty="0"/>
              <a:t>Desarrollo de la unidad de aprendizaje</a:t>
            </a:r>
          </a:p>
        </p:txBody>
      </p:sp>
      <p:graphicFrame>
        <p:nvGraphicFramePr>
          <p:cNvPr id="14" name="13 Marcador de contenido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861994963"/>
              </p:ext>
            </p:extLst>
          </p:nvPr>
        </p:nvGraphicFramePr>
        <p:xfrm>
          <a:off x="4860032" y="2407332"/>
          <a:ext cx="4041775" cy="34863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10 Título"/>
          <p:cNvSpPr>
            <a:spLocks noGrp="1"/>
          </p:cNvSpPr>
          <p:nvPr>
            <p:ph type="title"/>
          </p:nvPr>
        </p:nvSpPr>
        <p:spPr>
          <a:xfrm>
            <a:off x="3336" y="-9416"/>
            <a:ext cx="9140661" cy="849427"/>
          </a:xfr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Simulación de sistemas logísticos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092060" y="6332880"/>
            <a:ext cx="1763955" cy="34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CO" altLang="es-MX" sz="1100" b="1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/>
          <a:p>
            <a:fld id="{0AF36EF7-84BA-45AD-9D10-B4B74806A35B}" type="slidenum">
              <a:rPr lang="es-ES" altLang="es-MX" sz="1050">
                <a:solidFill>
                  <a:schemeClr val="tx1"/>
                </a:solidFill>
              </a:rPr>
              <a:pPr/>
              <a:t>30</a:t>
            </a:fld>
            <a:endParaRPr lang="es-ES" altLang="es-MX" sz="1050" dirty="0">
              <a:solidFill>
                <a:schemeClr val="tx1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00831" y="415297"/>
            <a:ext cx="7793037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altLang="es-MX" sz="3600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  <a:p>
            <a:r>
              <a:rPr lang="es-MX" altLang="es-MX" sz="3600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Niveles de análisis de transacciones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46018" y="1746494"/>
            <a:ext cx="7772400" cy="48402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s-MX" sz="2400" dirty="0"/>
              <a:t>Análisis de datos de negocio</a:t>
            </a:r>
          </a:p>
          <a:p>
            <a:pPr marL="0" indent="0">
              <a:lnSpc>
                <a:spcPct val="80000"/>
              </a:lnSpc>
            </a:pPr>
            <a:r>
              <a:rPr lang="es-MX" altLang="es-MX" sz="2800" dirty="0"/>
              <a:t>  Técnicas OLAP, DSS, EIS,etc.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s-MX" sz="2400" dirty="0"/>
              <a:t>Análisis del conocimiento</a:t>
            </a:r>
            <a:r>
              <a:rPr lang="es-MX" altLang="es-MX" sz="2800" dirty="0"/>
              <a:t> </a:t>
            </a:r>
          </a:p>
          <a:p>
            <a:pPr marL="0" indent="0">
              <a:lnSpc>
                <a:spcPct val="80000"/>
              </a:lnSpc>
            </a:pPr>
            <a:r>
              <a:rPr lang="es-MX" altLang="es-MX" sz="2800" dirty="0"/>
              <a:t>  Extracción de conocimiento mediante análisis estadístico.</a:t>
            </a:r>
          </a:p>
          <a:p>
            <a:pPr marL="0" indent="0">
              <a:lnSpc>
                <a:spcPct val="80000"/>
              </a:lnSpc>
            </a:pPr>
            <a:r>
              <a:rPr lang="es-MX" altLang="es-MX" sz="2800" dirty="0"/>
              <a:t>  Técnicas de descubrimiento de conocimiento en bases de datos/minería de datos: </a:t>
            </a:r>
          </a:p>
          <a:p>
            <a:pPr lvl="1">
              <a:lnSpc>
                <a:spcPct val="80000"/>
              </a:lnSpc>
            </a:pPr>
            <a:r>
              <a:rPr lang="es-MX" altLang="es-MX" sz="2400" dirty="0"/>
              <a:t>árboles de clasificación, </a:t>
            </a:r>
          </a:p>
          <a:p>
            <a:pPr lvl="1">
              <a:lnSpc>
                <a:spcPct val="80000"/>
              </a:lnSpc>
            </a:pPr>
            <a:r>
              <a:rPr lang="es-MX" altLang="es-MX" sz="2400" dirty="0"/>
              <a:t>reglas de asociación, </a:t>
            </a:r>
          </a:p>
          <a:p>
            <a:pPr lvl="1">
              <a:lnSpc>
                <a:spcPct val="80000"/>
              </a:lnSpc>
            </a:pPr>
            <a:r>
              <a:rPr lang="es-MX" altLang="es-MX" sz="2400" dirty="0"/>
              <a:t>algoritmos genéticos, </a:t>
            </a:r>
          </a:p>
          <a:p>
            <a:pPr lvl="1">
              <a:lnSpc>
                <a:spcPct val="80000"/>
              </a:lnSpc>
            </a:pPr>
            <a:r>
              <a:rPr lang="es-MX" altLang="es-MX" sz="2400" dirty="0"/>
              <a:t>redes neuronales, </a:t>
            </a:r>
          </a:p>
          <a:p>
            <a:pPr lvl="1">
              <a:lnSpc>
                <a:spcPct val="80000"/>
              </a:lnSpc>
            </a:pPr>
            <a:r>
              <a:rPr lang="es-MX" altLang="es-MX" sz="2400" dirty="0"/>
              <a:t>clustering, etc.</a:t>
            </a:r>
          </a:p>
        </p:txBody>
      </p:sp>
    </p:spTree>
    <p:extLst>
      <p:ext uri="{BB962C8B-B14F-4D97-AF65-F5344CB8AC3E}">
        <p14:creationId xmlns:p14="http://schemas.microsoft.com/office/powerpoint/2010/main" val="35552143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092060" y="6332880"/>
            <a:ext cx="1763955" cy="34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CO" altLang="es-MX" sz="1100" b="1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/>
          <a:p>
            <a:fld id="{0AF36EF7-84BA-45AD-9D10-B4B74806A35B}" type="slidenum">
              <a:rPr lang="es-ES" altLang="es-MX" sz="1050">
                <a:solidFill>
                  <a:schemeClr val="tx1"/>
                </a:solidFill>
              </a:rPr>
              <a:pPr/>
              <a:t>31</a:t>
            </a:fld>
            <a:endParaRPr lang="es-ES" altLang="es-MX" sz="1050" dirty="0">
              <a:solidFill>
                <a:schemeClr val="tx1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6170413" y="6687790"/>
            <a:ext cx="2196537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F9CC6E-BE9D-4B4E-A34F-1DB3BD806E9D}" type="slidenum">
              <a:rPr lang="es-ES" altLang="es-MX" smtClean="0">
                <a:solidFill>
                  <a:schemeClr val="tx1"/>
                </a:solidFill>
              </a:rPr>
              <a:pPr/>
              <a:t>31</a:t>
            </a:fld>
            <a:endParaRPr lang="es-ES" altLang="es-MX" dirty="0">
              <a:solidFill>
                <a:schemeClr val="tx1"/>
              </a:solidFill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539552" y="980728"/>
            <a:ext cx="8147248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altLang="es-MX" dirty="0"/>
              <a:t>Beneficios</a:t>
            </a: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539552" y="1898026"/>
            <a:ext cx="8432874" cy="466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17563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2555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33538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lnSpc>
                <a:spcPct val="90000"/>
              </a:lnSpc>
              <a:buClr>
                <a:srgbClr val="FFFF00"/>
              </a:buClr>
            </a:pPr>
            <a:r>
              <a:rPr lang="es-MX" altLang="es-MX" dirty="0">
                <a:latin typeface="Tahoma" panose="020B0604030504040204" pitchFamily="34" charset="0"/>
              </a:rPr>
              <a:t>Con CRM, la empresa deberá de ser capaz de anticiparse a los deseos del cliente. </a:t>
            </a:r>
          </a:p>
          <a:p>
            <a:pPr algn="just">
              <a:lnSpc>
                <a:spcPct val="90000"/>
              </a:lnSpc>
              <a:buClr>
                <a:srgbClr val="FFFF00"/>
              </a:buClr>
              <a:buFont typeface="Wingdings" panose="05000000000000000000" pitchFamily="2" charset="2"/>
              <a:buChar char="§"/>
            </a:pPr>
            <a:endParaRPr lang="es-MX" altLang="es-MX" dirty="0">
              <a:latin typeface="Tahoma" panose="020B0604030504040204" pitchFamily="34" charset="0"/>
            </a:endParaRPr>
          </a:p>
          <a:p>
            <a:pPr algn="just">
              <a:lnSpc>
                <a:spcPct val="90000"/>
              </a:lnSpc>
              <a:buClr>
                <a:srgbClr val="FFFF00"/>
              </a:buClr>
            </a:pPr>
            <a:r>
              <a:rPr lang="es-MX" altLang="es-MX" dirty="0">
                <a:latin typeface="Tahoma" panose="020B0604030504040204" pitchFamily="34" charset="0"/>
              </a:rPr>
              <a:t>El sistema debe ser un medio de obtener información sin llegar al grado de acosar al cliente.</a:t>
            </a:r>
          </a:p>
          <a:p>
            <a:pPr algn="just">
              <a:lnSpc>
                <a:spcPct val="90000"/>
              </a:lnSpc>
              <a:buClr>
                <a:srgbClr val="FFFF00"/>
              </a:buClr>
              <a:buFont typeface="Wingdings" panose="05000000000000000000" pitchFamily="2" charset="2"/>
              <a:buChar char="§"/>
            </a:pPr>
            <a:endParaRPr lang="es-MX" altLang="es-MX" dirty="0">
              <a:latin typeface="Tahoma" panose="020B0604030504040204" pitchFamily="34" charset="0"/>
            </a:endParaRPr>
          </a:p>
          <a:p>
            <a:pPr algn="just">
              <a:lnSpc>
                <a:spcPct val="90000"/>
              </a:lnSpc>
              <a:buClr>
                <a:srgbClr val="FFFF00"/>
              </a:buClr>
            </a:pPr>
            <a:r>
              <a:rPr lang="es-MX" altLang="es-MX" dirty="0">
                <a:latin typeface="Tahoma" panose="020B0604030504040204" pitchFamily="34" charset="0"/>
              </a:rPr>
              <a:t>La velocidad de respuesta debe de ser alta, y ofrecer varias opciones para que el cliente establezca contacto con la empresa. </a:t>
            </a:r>
          </a:p>
          <a:p>
            <a:pPr algn="just">
              <a:lnSpc>
                <a:spcPct val="90000"/>
              </a:lnSpc>
              <a:buClr>
                <a:srgbClr val="FFFF00"/>
              </a:buClr>
            </a:pPr>
            <a:endParaRPr lang="es-MX" altLang="es-MX" dirty="0">
              <a:latin typeface="Tahoma" panose="020B0604030504040204" pitchFamily="34" charset="0"/>
            </a:endParaRPr>
          </a:p>
          <a:p>
            <a:pPr algn="just">
              <a:lnSpc>
                <a:spcPct val="90000"/>
              </a:lnSpc>
              <a:buClr>
                <a:srgbClr val="FFFF00"/>
              </a:buClr>
            </a:pPr>
            <a:r>
              <a:rPr lang="es-MX" altLang="es-MX" dirty="0">
                <a:latin typeface="Tahoma" panose="020B0604030504040204" pitchFamily="34" charset="0"/>
              </a:rPr>
              <a:t>Un "one stop call" y servicio de 24 horas sería lo ideal para el usuario.  </a:t>
            </a:r>
          </a:p>
          <a:p>
            <a:pPr>
              <a:buClr>
                <a:srgbClr val="FFFF00"/>
              </a:buClr>
              <a:buFont typeface="Wingdings" panose="05000000000000000000" pitchFamily="2" charset="2"/>
              <a:buChar char="§"/>
            </a:pPr>
            <a:endParaRPr lang="es-MX" altLang="es-MX" dirty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0941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092060" y="6332880"/>
            <a:ext cx="1763955" cy="34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CO" altLang="es-MX" sz="1100" b="1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/>
          <a:p>
            <a:fld id="{0AF36EF7-84BA-45AD-9D10-B4B74806A35B}" type="slidenum">
              <a:rPr lang="es-ES" altLang="es-MX" sz="1050">
                <a:solidFill>
                  <a:schemeClr val="tx1"/>
                </a:solidFill>
              </a:rPr>
              <a:pPr/>
              <a:t>32</a:t>
            </a:fld>
            <a:endParaRPr lang="es-ES" altLang="es-MX" sz="1050" dirty="0">
              <a:solidFill>
                <a:schemeClr val="tx1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6170413" y="6687790"/>
            <a:ext cx="2196537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F9CC6E-BE9D-4B4E-A34F-1DB3BD806E9D}" type="slidenum">
              <a:rPr lang="es-ES" altLang="es-MX" smtClean="0">
                <a:solidFill>
                  <a:schemeClr val="tx1"/>
                </a:solidFill>
              </a:rPr>
              <a:pPr/>
              <a:t>32</a:t>
            </a:fld>
            <a:endParaRPr lang="es-ES" altLang="es-MX" dirty="0">
              <a:solidFill>
                <a:schemeClr val="tx1"/>
              </a:solidFill>
            </a:endParaRPr>
          </a:p>
        </p:txBody>
      </p:sp>
      <p:sp>
        <p:nvSpPr>
          <p:cNvPr id="15" name="AutoShape 49" descr="dandylion banner"/>
          <p:cNvSpPr>
            <a:spLocks noChangeAspect="1" noChangeArrowheads="1"/>
          </p:cNvSpPr>
          <p:nvPr/>
        </p:nvSpPr>
        <p:spPr bwMode="auto">
          <a:xfrm>
            <a:off x="-6350" y="-1588"/>
            <a:ext cx="9150350" cy="132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6" name="Text Box 48"/>
          <p:cNvSpPr txBox="1">
            <a:spLocks noChangeArrowheads="1"/>
          </p:cNvSpPr>
          <p:nvPr/>
        </p:nvSpPr>
        <p:spPr bwMode="auto">
          <a:xfrm>
            <a:off x="0" y="6508750"/>
            <a:ext cx="18415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80000"/>
              </a:lnSpc>
            </a:pPr>
            <a:endParaRPr lang="en-US" altLang="es-MX"/>
          </a:p>
        </p:txBody>
      </p:sp>
      <p:sp>
        <p:nvSpPr>
          <p:cNvPr id="18" name="AutoShape 46" descr="Newlogo mixto2"/>
          <p:cNvSpPr>
            <a:spLocks noChangeAspect="1" noChangeArrowheads="1"/>
          </p:cNvSpPr>
          <p:nvPr/>
        </p:nvSpPr>
        <p:spPr bwMode="auto">
          <a:xfrm>
            <a:off x="214313" y="69850"/>
            <a:ext cx="1366837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9" name="Rectangle 45"/>
          <p:cNvSpPr>
            <a:spLocks noChangeArrowheads="1"/>
          </p:cNvSpPr>
          <p:nvPr/>
        </p:nvSpPr>
        <p:spPr bwMode="auto">
          <a:xfrm>
            <a:off x="-1905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MX"/>
          </a:p>
        </p:txBody>
      </p:sp>
      <p:grpSp>
        <p:nvGrpSpPr>
          <p:cNvPr id="20" name="Group 41"/>
          <p:cNvGrpSpPr>
            <a:grpSpLocks/>
          </p:cNvGrpSpPr>
          <p:nvPr/>
        </p:nvGrpSpPr>
        <p:grpSpPr bwMode="auto">
          <a:xfrm>
            <a:off x="-19050" y="2266950"/>
            <a:ext cx="9183688" cy="2330450"/>
            <a:chOff x="0" y="0"/>
            <a:chExt cx="5785" cy="1468"/>
          </a:xfrm>
        </p:grpSpPr>
        <p:sp>
          <p:nvSpPr>
            <p:cNvPr id="21" name="Rectangle 44"/>
            <p:cNvSpPr>
              <a:spLocks noChangeArrowheads="1"/>
            </p:cNvSpPr>
            <p:nvPr/>
          </p:nvSpPr>
          <p:spPr bwMode="auto">
            <a:xfrm>
              <a:off x="0" y="0"/>
              <a:ext cx="5327" cy="8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/>
              <a:r>
                <a:rPr lang="es-ES" altLang="es-MX" dirty="0">
                  <a:cs typeface="Times New Roman" panose="02020603050405020304" pitchFamily="18" charset="0"/>
                </a:rPr>
                <a:t>  </a:t>
              </a:r>
              <a:r>
                <a:rPr lang="es-ES" altLang="es-MX" sz="5400" dirty="0">
                  <a:cs typeface="Times New Roman" panose="02020603050405020304" pitchFamily="18" charset="0"/>
                </a:rPr>
                <a:t> </a:t>
              </a:r>
              <a:r>
                <a:rPr lang="es-ES" altLang="es-MX" dirty="0">
                  <a:cs typeface="Times New Roman" panose="02020603050405020304" pitchFamily="18" charset="0"/>
                </a:rPr>
                <a:t>                                                                                                        </a:t>
              </a:r>
              <a:endParaRPr lang="es-ES" altLang="es-MX" dirty="0"/>
            </a:p>
          </p:txBody>
        </p:sp>
        <p:sp>
          <p:nvSpPr>
            <p:cNvPr id="22" name="Rectangle 43"/>
            <p:cNvSpPr>
              <a:spLocks noChangeArrowheads="1" noTextEdit="1"/>
            </p:cNvSpPr>
            <p:nvPr/>
          </p:nvSpPr>
          <p:spPr bwMode="auto">
            <a:xfrm>
              <a:off x="5327" y="0"/>
              <a:ext cx="458" cy="8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3" name="Rectangle 42"/>
            <p:cNvSpPr>
              <a:spLocks noChangeArrowheads="1"/>
            </p:cNvSpPr>
            <p:nvPr/>
          </p:nvSpPr>
          <p:spPr bwMode="auto">
            <a:xfrm>
              <a:off x="0" y="806"/>
              <a:ext cx="5785" cy="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/>
              <a:r>
                <a:rPr lang="es-ES" altLang="es-MX">
                  <a:cs typeface="Times New Roman" panose="02020603050405020304" pitchFamily="18" charset="0"/>
                </a:rPr>
                <a:t>  </a:t>
              </a:r>
              <a:r>
                <a:rPr lang="es-ES" altLang="es-MX" sz="3900">
                  <a:cs typeface="Times New Roman" panose="02020603050405020304" pitchFamily="18" charset="0"/>
                </a:rPr>
                <a:t> </a:t>
              </a:r>
              <a:r>
                <a:rPr lang="es-ES" altLang="es-MX">
                  <a:cs typeface="Times New Roman" panose="02020603050405020304" pitchFamily="18" charset="0"/>
                </a:rPr>
                <a:t>                                                                                                                    </a:t>
              </a:r>
              <a:endParaRPr lang="es-ES" altLang="es-MX"/>
            </a:p>
          </p:txBody>
        </p:sp>
      </p:grpSp>
      <p:grpSp>
        <p:nvGrpSpPr>
          <p:cNvPr id="24" name="Group 38"/>
          <p:cNvGrpSpPr>
            <a:grpSpLocks/>
          </p:cNvGrpSpPr>
          <p:nvPr/>
        </p:nvGrpSpPr>
        <p:grpSpPr bwMode="auto">
          <a:xfrm>
            <a:off x="3971925" y="4597400"/>
            <a:ext cx="1160463" cy="0"/>
            <a:chOff x="0" y="1468"/>
            <a:chExt cx="731" cy="0"/>
          </a:xfrm>
        </p:grpSpPr>
        <p:sp>
          <p:nvSpPr>
            <p:cNvPr id="25" name="Rectangle 40"/>
            <p:cNvSpPr>
              <a:spLocks noChangeArrowheads="1"/>
            </p:cNvSpPr>
            <p:nvPr/>
          </p:nvSpPr>
          <p:spPr bwMode="auto">
            <a:xfrm>
              <a:off x="0" y="1468"/>
              <a:ext cx="731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MX"/>
            </a:p>
          </p:txBody>
        </p:sp>
        <p:sp>
          <p:nvSpPr>
            <p:cNvPr id="26" name="Rectangle 39"/>
            <p:cNvSpPr>
              <a:spLocks noChangeArrowheads="1" noTextEdit="1"/>
            </p:cNvSpPr>
            <p:nvPr/>
          </p:nvSpPr>
          <p:spPr bwMode="auto">
            <a:xfrm>
              <a:off x="0" y="1468"/>
              <a:ext cx="731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27" name="Line 37"/>
          <p:cNvSpPr>
            <a:spLocks noChangeShapeType="1"/>
          </p:cNvSpPr>
          <p:nvPr/>
        </p:nvSpPr>
        <p:spPr bwMode="auto">
          <a:xfrm flipV="1">
            <a:off x="1485900" y="2200275"/>
            <a:ext cx="5346700" cy="3225800"/>
          </a:xfrm>
          <a:prstGeom prst="line">
            <a:avLst/>
          </a:prstGeom>
          <a:noFill/>
          <a:ln w="76200">
            <a:solidFill>
              <a:srgbClr val="3366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" name="Rectangle 36"/>
          <p:cNvSpPr>
            <a:spLocks noChangeArrowheads="1"/>
          </p:cNvSpPr>
          <p:nvPr/>
        </p:nvSpPr>
        <p:spPr bwMode="auto">
          <a:xfrm>
            <a:off x="1841500" y="3635375"/>
            <a:ext cx="977900" cy="1155700"/>
          </a:xfrm>
          <a:prstGeom prst="rect">
            <a:avLst/>
          </a:prstGeom>
          <a:solidFill>
            <a:srgbClr val="CC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29" name="Rectangle 34"/>
          <p:cNvSpPr>
            <a:spLocks noChangeArrowheads="1"/>
          </p:cNvSpPr>
          <p:nvPr/>
        </p:nvSpPr>
        <p:spPr bwMode="auto">
          <a:xfrm>
            <a:off x="214313" y="1323975"/>
            <a:ext cx="8067675" cy="320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es-ES_tradnl" altLang="es-MX" sz="2400" b="1">
                <a:latin typeface="Tahoma" panose="020B0604030504040204" pitchFamily="34" charset="0"/>
                <a:cs typeface="Tahoma" panose="020B0604030504040204" pitchFamily="34" charset="0"/>
              </a:rPr>
              <a:t>¿Por q</a:t>
            </a:r>
            <a:r>
              <a:rPr lang="en-US" altLang="es-MX" sz="2400" b="1">
                <a:latin typeface="Tahoma" panose="020B0604030504040204" pitchFamily="34" charset="0"/>
                <a:cs typeface="Tahoma" panose="020B0604030504040204" pitchFamily="34" charset="0"/>
              </a:rPr>
              <a:t>ué CRM?</a:t>
            </a:r>
            <a:endParaRPr lang="en-US" altLang="es-MX"/>
          </a:p>
        </p:txBody>
      </p:sp>
      <p:sp>
        <p:nvSpPr>
          <p:cNvPr id="30" name="Rectangle 33"/>
          <p:cNvSpPr>
            <a:spLocks noChangeArrowheads="1"/>
          </p:cNvSpPr>
          <p:nvPr/>
        </p:nvSpPr>
        <p:spPr bwMode="gray">
          <a:xfrm>
            <a:off x="2016125" y="796925"/>
            <a:ext cx="6904038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3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r" eaLnBrk="0" hangingPunct="0"/>
            <a:r>
              <a:rPr lang="es-ES_tradnl" altLang="es-MX" sz="1800" b="1" i="1" dirty="0">
                <a:solidFill>
                  <a:srgbClr val="F8F8F8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CRM: El Cliente como Centro de la Empresa</a:t>
            </a:r>
            <a:endParaRPr lang="es-ES_tradnl" altLang="es-MX" dirty="0"/>
          </a:p>
        </p:txBody>
      </p:sp>
      <p:cxnSp>
        <p:nvCxnSpPr>
          <p:cNvPr id="31" name="AutoShape 32"/>
          <p:cNvCxnSpPr>
            <a:cxnSpLocks noChangeShapeType="1"/>
          </p:cNvCxnSpPr>
          <p:nvPr/>
        </p:nvCxnSpPr>
        <p:spPr bwMode="auto">
          <a:xfrm>
            <a:off x="1482725" y="1844675"/>
            <a:ext cx="5641975" cy="3594100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</p:cxnSp>
      <p:sp>
        <p:nvSpPr>
          <p:cNvPr id="32" name="Text Box 31"/>
          <p:cNvSpPr txBox="1">
            <a:spLocks noChangeArrowheads="1"/>
          </p:cNvSpPr>
          <p:nvPr/>
        </p:nvSpPr>
        <p:spPr bwMode="auto">
          <a:xfrm>
            <a:off x="2425700" y="4778375"/>
            <a:ext cx="26162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s-ES_tradnl" altLang="es-MX" sz="1200" b="1">
                <a:latin typeface="Tahoma" panose="020B0604030504040204" pitchFamily="34" charset="0"/>
                <a:cs typeface="Tahoma" panose="020B0604030504040204" pitchFamily="34" charset="0"/>
              </a:rPr>
              <a:t>Adquisición de clientes</a:t>
            </a:r>
            <a:endParaRPr lang="es-ES_tradnl" altLang="es-MX"/>
          </a:p>
        </p:txBody>
      </p:sp>
      <p:sp>
        <p:nvSpPr>
          <p:cNvPr id="33" name="Text Box 30"/>
          <p:cNvSpPr txBox="1">
            <a:spLocks noChangeArrowheads="1"/>
          </p:cNvSpPr>
          <p:nvPr/>
        </p:nvSpPr>
        <p:spPr bwMode="auto">
          <a:xfrm>
            <a:off x="4279900" y="3724275"/>
            <a:ext cx="26162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s-ES_tradnl" altLang="es-MX" sz="1200" b="1">
                <a:latin typeface="Tahoma" panose="020B0604030504040204" pitchFamily="34" charset="0"/>
                <a:cs typeface="Tahoma" panose="020B0604030504040204" pitchFamily="34" charset="0"/>
              </a:rPr>
              <a:t>Retención de Clientes</a:t>
            </a:r>
            <a:endParaRPr lang="es-ES_tradnl" altLang="es-MX"/>
          </a:p>
        </p:txBody>
      </p:sp>
      <p:sp>
        <p:nvSpPr>
          <p:cNvPr id="34" name="Text Box 29"/>
          <p:cNvSpPr txBox="1">
            <a:spLocks noChangeArrowheads="1"/>
          </p:cNvSpPr>
          <p:nvPr/>
        </p:nvSpPr>
        <p:spPr bwMode="auto">
          <a:xfrm>
            <a:off x="5707063" y="2822575"/>
            <a:ext cx="261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1200" b="1">
                <a:latin typeface="Tahoma" panose="020B0604030504040204" pitchFamily="34" charset="0"/>
                <a:cs typeface="Tahoma" panose="020B0604030504040204" pitchFamily="34" charset="0"/>
              </a:rPr>
              <a:t>Gestión Estratégica de las relaciones con los clientes</a:t>
            </a:r>
            <a:endParaRPr lang="es-ES_tradnl" altLang="es-MX"/>
          </a:p>
        </p:txBody>
      </p:sp>
      <p:sp>
        <p:nvSpPr>
          <p:cNvPr id="35" name="Text Box 28"/>
          <p:cNvSpPr txBox="1">
            <a:spLocks noChangeArrowheads="1"/>
          </p:cNvSpPr>
          <p:nvPr/>
        </p:nvSpPr>
        <p:spPr bwMode="auto">
          <a:xfrm rot="3199301">
            <a:off x="6246812" y="1677988"/>
            <a:ext cx="1279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rot="10800000" vert="eaVert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altLang="es-MX" b="1">
                <a:latin typeface="Tahoma" panose="020B0604030504040204" pitchFamily="34" charset="0"/>
                <a:cs typeface="Tahoma" panose="020B0604030504040204" pitchFamily="34" charset="0"/>
              </a:rPr>
              <a:t>CRM</a:t>
            </a:r>
            <a:endParaRPr lang="es-ES_tradnl" altLang="es-MX"/>
          </a:p>
        </p:txBody>
      </p:sp>
      <p:sp>
        <p:nvSpPr>
          <p:cNvPr id="36" name="Text Box 27"/>
          <p:cNvSpPr txBox="1">
            <a:spLocks noChangeArrowheads="1"/>
          </p:cNvSpPr>
          <p:nvPr/>
        </p:nvSpPr>
        <p:spPr bwMode="auto">
          <a:xfrm rot="16200000">
            <a:off x="1287463" y="4067175"/>
            <a:ext cx="128428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s-ES_tradnl" altLang="es-MX" sz="1000" b="1">
                <a:latin typeface="Arial" panose="020B0604020202020204" pitchFamily="34" charset="0"/>
                <a:cs typeface="Arial" panose="020B0604020202020204" pitchFamily="34" charset="0"/>
              </a:rPr>
              <a:t>Transacción</a:t>
            </a:r>
            <a:endParaRPr lang="es-ES_tradnl" altLang="es-MX"/>
          </a:p>
        </p:txBody>
      </p:sp>
      <p:sp>
        <p:nvSpPr>
          <p:cNvPr id="37" name="Text Box 26"/>
          <p:cNvSpPr txBox="1">
            <a:spLocks noChangeArrowheads="1"/>
          </p:cNvSpPr>
          <p:nvPr/>
        </p:nvSpPr>
        <p:spPr bwMode="auto">
          <a:xfrm rot="21568820">
            <a:off x="1936750" y="4586288"/>
            <a:ext cx="13589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s-ES_tradnl" altLang="es-MX" sz="1000" b="1">
                <a:latin typeface="Arial" panose="020B0604020202020204" pitchFamily="34" charset="0"/>
                <a:cs typeface="Arial" panose="020B0604020202020204" pitchFamily="34" charset="0"/>
              </a:rPr>
              <a:t>Producto</a:t>
            </a:r>
            <a:endParaRPr lang="es-ES_tradnl" altLang="es-MX"/>
          </a:p>
        </p:txBody>
      </p:sp>
      <p:sp>
        <p:nvSpPr>
          <p:cNvPr id="38" name="Line 25"/>
          <p:cNvSpPr>
            <a:spLocks noChangeShapeType="1"/>
          </p:cNvSpPr>
          <p:nvPr/>
        </p:nvSpPr>
        <p:spPr bwMode="auto">
          <a:xfrm flipV="1">
            <a:off x="2197100" y="3927475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9" name="Line 24"/>
          <p:cNvSpPr>
            <a:spLocks noChangeShapeType="1"/>
          </p:cNvSpPr>
          <p:nvPr/>
        </p:nvSpPr>
        <p:spPr bwMode="auto">
          <a:xfrm flipV="1">
            <a:off x="2527300" y="3927475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0" name="Line 23"/>
          <p:cNvSpPr>
            <a:spLocks noChangeShapeType="1"/>
          </p:cNvSpPr>
          <p:nvPr/>
        </p:nvSpPr>
        <p:spPr bwMode="auto">
          <a:xfrm>
            <a:off x="2057400" y="4333875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" name="Line 22"/>
          <p:cNvSpPr>
            <a:spLocks noChangeShapeType="1"/>
          </p:cNvSpPr>
          <p:nvPr/>
        </p:nvSpPr>
        <p:spPr bwMode="auto">
          <a:xfrm>
            <a:off x="2057400" y="4130675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" name="Line 21"/>
          <p:cNvSpPr>
            <a:spLocks noChangeShapeType="1"/>
          </p:cNvSpPr>
          <p:nvPr/>
        </p:nvSpPr>
        <p:spPr bwMode="auto">
          <a:xfrm flipV="1">
            <a:off x="2362200" y="3775075"/>
            <a:ext cx="0" cy="6858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3" name="Rectangle 20"/>
          <p:cNvSpPr>
            <a:spLocks noChangeArrowheads="1"/>
          </p:cNvSpPr>
          <p:nvPr/>
        </p:nvSpPr>
        <p:spPr bwMode="auto">
          <a:xfrm>
            <a:off x="3294063" y="2657475"/>
            <a:ext cx="977900" cy="1155700"/>
          </a:xfrm>
          <a:prstGeom prst="rect">
            <a:avLst/>
          </a:prstGeom>
          <a:solidFill>
            <a:srgbClr val="CC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44" name="Text Box 19"/>
          <p:cNvSpPr txBox="1">
            <a:spLocks noChangeArrowheads="1"/>
          </p:cNvSpPr>
          <p:nvPr/>
        </p:nvSpPr>
        <p:spPr bwMode="auto">
          <a:xfrm rot="16200000">
            <a:off x="2912269" y="2972594"/>
            <a:ext cx="917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s-ES_tradnl" altLang="es-MX" sz="1000" b="1">
                <a:latin typeface="Arial" panose="020B0604020202020204" pitchFamily="34" charset="0"/>
                <a:cs typeface="Arial" panose="020B0604020202020204" pitchFamily="34" charset="0"/>
              </a:rPr>
              <a:t>Relación</a:t>
            </a:r>
            <a:endParaRPr lang="es-ES_tradnl" altLang="es-MX"/>
          </a:p>
        </p:txBody>
      </p:sp>
      <p:sp>
        <p:nvSpPr>
          <p:cNvPr id="45" name="Line 18"/>
          <p:cNvSpPr>
            <a:spLocks noChangeShapeType="1"/>
          </p:cNvSpPr>
          <p:nvPr/>
        </p:nvSpPr>
        <p:spPr bwMode="auto">
          <a:xfrm flipV="1">
            <a:off x="3649663" y="2949575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6" name="Line 17"/>
          <p:cNvSpPr>
            <a:spLocks noChangeShapeType="1"/>
          </p:cNvSpPr>
          <p:nvPr/>
        </p:nvSpPr>
        <p:spPr bwMode="auto">
          <a:xfrm flipV="1">
            <a:off x="3979863" y="2949575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7" name="Line 16"/>
          <p:cNvSpPr>
            <a:spLocks noChangeShapeType="1"/>
          </p:cNvSpPr>
          <p:nvPr/>
        </p:nvSpPr>
        <p:spPr bwMode="auto">
          <a:xfrm>
            <a:off x="3509963" y="3355975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8" name="Line 15"/>
          <p:cNvSpPr>
            <a:spLocks noChangeShapeType="1"/>
          </p:cNvSpPr>
          <p:nvPr/>
        </p:nvSpPr>
        <p:spPr bwMode="auto">
          <a:xfrm>
            <a:off x="3509963" y="3152775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9" name="Line 14"/>
          <p:cNvSpPr>
            <a:spLocks noChangeShapeType="1"/>
          </p:cNvSpPr>
          <p:nvPr/>
        </p:nvSpPr>
        <p:spPr bwMode="auto">
          <a:xfrm flipV="1">
            <a:off x="3814763" y="2797175"/>
            <a:ext cx="0" cy="6858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0" name="Rectangle 13"/>
          <p:cNvSpPr>
            <a:spLocks noChangeArrowheads="1"/>
          </p:cNvSpPr>
          <p:nvPr/>
        </p:nvSpPr>
        <p:spPr bwMode="auto">
          <a:xfrm>
            <a:off x="4737100" y="1862138"/>
            <a:ext cx="977900" cy="1155700"/>
          </a:xfrm>
          <a:prstGeom prst="rect">
            <a:avLst/>
          </a:prstGeom>
          <a:solidFill>
            <a:srgbClr val="CC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 rot="16200000">
            <a:off x="4427538" y="2246312"/>
            <a:ext cx="795338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s-ES_tradnl" altLang="es-MX" sz="1000" b="1">
                <a:latin typeface="Arial" panose="020B0604020202020204" pitchFamily="34" charset="0"/>
                <a:cs typeface="Arial" panose="020B0604020202020204" pitchFamily="34" charset="0"/>
              </a:rPr>
              <a:t>Diálogo</a:t>
            </a:r>
            <a:endParaRPr lang="es-ES_tradnl" altLang="es-MX"/>
          </a:p>
        </p:txBody>
      </p:sp>
      <p:sp>
        <p:nvSpPr>
          <p:cNvPr id="52" name="Line 11"/>
          <p:cNvSpPr>
            <a:spLocks noChangeShapeType="1"/>
          </p:cNvSpPr>
          <p:nvPr/>
        </p:nvSpPr>
        <p:spPr bwMode="auto">
          <a:xfrm flipV="1">
            <a:off x="5092700" y="2154238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" name="Line 10"/>
          <p:cNvSpPr>
            <a:spLocks noChangeShapeType="1"/>
          </p:cNvSpPr>
          <p:nvPr/>
        </p:nvSpPr>
        <p:spPr bwMode="auto">
          <a:xfrm flipV="1">
            <a:off x="5422900" y="2154238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4" name="Line 9"/>
          <p:cNvSpPr>
            <a:spLocks noChangeShapeType="1"/>
          </p:cNvSpPr>
          <p:nvPr/>
        </p:nvSpPr>
        <p:spPr bwMode="auto">
          <a:xfrm>
            <a:off x="4953000" y="25606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5" name="Line 8"/>
          <p:cNvSpPr>
            <a:spLocks noChangeShapeType="1"/>
          </p:cNvSpPr>
          <p:nvPr/>
        </p:nvSpPr>
        <p:spPr bwMode="auto">
          <a:xfrm>
            <a:off x="4953000" y="23574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6" name="Line 7"/>
          <p:cNvSpPr>
            <a:spLocks noChangeShapeType="1"/>
          </p:cNvSpPr>
          <p:nvPr/>
        </p:nvSpPr>
        <p:spPr bwMode="auto">
          <a:xfrm flipV="1">
            <a:off x="5257800" y="2001838"/>
            <a:ext cx="0" cy="6858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7" name="Text Box 6"/>
          <p:cNvSpPr txBox="1">
            <a:spLocks noChangeArrowheads="1"/>
          </p:cNvSpPr>
          <p:nvPr/>
        </p:nvSpPr>
        <p:spPr bwMode="auto">
          <a:xfrm rot="21568820">
            <a:off x="3452813" y="3508375"/>
            <a:ext cx="8763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s-ES_tradnl" altLang="es-MX" sz="1000" b="1">
                <a:latin typeface="Arial" panose="020B0604020202020204" pitchFamily="34" charset="0"/>
                <a:cs typeface="Arial" panose="020B0604020202020204" pitchFamily="34" charset="0"/>
              </a:rPr>
              <a:t>Cuota de ingresos</a:t>
            </a:r>
            <a:endParaRPr lang="es-ES_tradnl" altLang="es-MX"/>
          </a:p>
        </p:txBody>
      </p:sp>
      <p:sp>
        <p:nvSpPr>
          <p:cNvPr id="58" name="Text Box 5"/>
          <p:cNvSpPr txBox="1">
            <a:spLocks noChangeArrowheads="1"/>
          </p:cNvSpPr>
          <p:nvPr/>
        </p:nvSpPr>
        <p:spPr bwMode="auto">
          <a:xfrm rot="21568820">
            <a:off x="4718050" y="2808288"/>
            <a:ext cx="13589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s-ES_tradnl" altLang="es-MX" sz="1000" b="1">
                <a:latin typeface="Arial" panose="020B0604020202020204" pitchFamily="34" charset="0"/>
                <a:cs typeface="Arial" panose="020B0604020202020204" pitchFamily="34" charset="0"/>
              </a:rPr>
              <a:t>Cuota de Vida</a:t>
            </a:r>
            <a:endParaRPr lang="es-ES_tradnl" altLang="es-MX"/>
          </a:p>
        </p:txBody>
      </p:sp>
      <p:sp>
        <p:nvSpPr>
          <p:cNvPr id="59" name="Text Box 4"/>
          <p:cNvSpPr txBox="1">
            <a:spLocks noChangeArrowheads="1"/>
          </p:cNvSpPr>
          <p:nvPr/>
        </p:nvSpPr>
        <p:spPr bwMode="auto">
          <a:xfrm rot="16200000">
            <a:off x="-481806" y="3482181"/>
            <a:ext cx="3397250" cy="23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 algn="r" eaLnBrk="0" hangingPunct="0">
              <a:lnSpc>
                <a:spcPct val="80000"/>
              </a:lnSpc>
              <a:spcBef>
                <a:spcPct val="50000"/>
              </a:spcBef>
            </a:pPr>
            <a:r>
              <a:rPr lang="es-ES_tradnl" altLang="es-MX" sz="1200" b="1">
                <a:latin typeface="Arial" panose="020B0604020202020204" pitchFamily="34" charset="0"/>
                <a:cs typeface="Arial" panose="020B0604020202020204" pitchFamily="34" charset="0"/>
              </a:rPr>
              <a:t>Satisfacción/Fidelidad de Clientes</a:t>
            </a:r>
            <a:endParaRPr lang="es-ES_tradnl" altLang="es-MX"/>
          </a:p>
        </p:txBody>
      </p:sp>
      <p:sp>
        <p:nvSpPr>
          <p:cNvPr id="60" name="Text Box 3"/>
          <p:cNvSpPr txBox="1">
            <a:spLocks noChangeArrowheads="1"/>
          </p:cNvSpPr>
          <p:nvPr/>
        </p:nvSpPr>
        <p:spPr bwMode="auto">
          <a:xfrm>
            <a:off x="4216400" y="5540375"/>
            <a:ext cx="26162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lnSpc>
                <a:spcPct val="80000"/>
              </a:lnSpc>
              <a:spcBef>
                <a:spcPct val="50000"/>
              </a:spcBef>
            </a:pPr>
            <a:r>
              <a:rPr lang="es-ES_tradnl" altLang="es-MX" sz="1200" b="1">
                <a:latin typeface="Tahoma" panose="020B0604030504040204" pitchFamily="34" charset="0"/>
                <a:cs typeface="Tahoma" panose="020B0604030504040204" pitchFamily="34" charset="0"/>
              </a:rPr>
              <a:t>Valor de Vida del Cliente</a:t>
            </a:r>
            <a:endParaRPr lang="es-ES_tradnl" altLang="es-MX"/>
          </a:p>
        </p:txBody>
      </p:sp>
      <p:sp>
        <p:nvSpPr>
          <p:cNvPr id="61" name="Text Box 2"/>
          <p:cNvSpPr txBox="1">
            <a:spLocks noChangeArrowheads="1"/>
          </p:cNvSpPr>
          <p:nvPr/>
        </p:nvSpPr>
        <p:spPr bwMode="auto">
          <a:xfrm>
            <a:off x="850900" y="5945188"/>
            <a:ext cx="77390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MX" sz="1400" b="1" i="1">
                <a:solidFill>
                  <a:schemeClr val="accent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“El valor del cliente es el valor actual que representan las relaciones generadas a través del tiempo” </a:t>
            </a:r>
            <a:r>
              <a:rPr lang="es-ES_tradnl" altLang="es-MX" sz="1200" b="1" i="1">
                <a:solidFill>
                  <a:schemeClr val="accent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Frederick Reichheld</a:t>
            </a:r>
            <a:endParaRPr lang="es-ES_tradnl" altLang="es-MX"/>
          </a:p>
        </p:txBody>
      </p:sp>
    </p:spTree>
    <p:extLst>
      <p:ext uri="{BB962C8B-B14F-4D97-AF65-F5344CB8AC3E}">
        <p14:creationId xmlns:p14="http://schemas.microsoft.com/office/powerpoint/2010/main" val="36641880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092060" y="6332880"/>
            <a:ext cx="1763955" cy="34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CO" altLang="es-MX" sz="1100" b="1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/>
          <a:p>
            <a:fld id="{0AF36EF7-84BA-45AD-9D10-B4B74806A35B}" type="slidenum">
              <a:rPr lang="es-ES" altLang="es-MX" sz="1050">
                <a:solidFill>
                  <a:schemeClr val="tx1"/>
                </a:solidFill>
              </a:rPr>
              <a:pPr/>
              <a:t>33</a:t>
            </a:fld>
            <a:endParaRPr lang="es-ES" altLang="es-MX" sz="1050" dirty="0">
              <a:solidFill>
                <a:schemeClr val="tx1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6170413" y="6687790"/>
            <a:ext cx="2196537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F9CC6E-BE9D-4B4E-A34F-1DB3BD806E9D}" type="slidenum">
              <a:rPr lang="es-ES" altLang="es-MX" smtClean="0">
                <a:solidFill>
                  <a:schemeClr val="tx1"/>
                </a:solidFill>
              </a:rPr>
              <a:pPr/>
              <a:t>33</a:t>
            </a:fld>
            <a:endParaRPr lang="es-ES" altLang="es-MX" dirty="0">
              <a:solidFill>
                <a:schemeClr val="tx1"/>
              </a:solidFill>
            </a:endParaRPr>
          </a:p>
        </p:txBody>
      </p:sp>
      <p:sp>
        <p:nvSpPr>
          <p:cNvPr id="14" name="Rectangle 48"/>
          <p:cNvSpPr>
            <a:spLocks noChangeArrowheads="1"/>
          </p:cNvSpPr>
          <p:nvPr/>
        </p:nvSpPr>
        <p:spPr bwMode="auto">
          <a:xfrm>
            <a:off x="-1905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MX"/>
          </a:p>
        </p:txBody>
      </p:sp>
      <p:grpSp>
        <p:nvGrpSpPr>
          <p:cNvPr id="15" name="Group 44"/>
          <p:cNvGrpSpPr>
            <a:grpSpLocks/>
          </p:cNvGrpSpPr>
          <p:nvPr/>
        </p:nvGrpSpPr>
        <p:grpSpPr bwMode="auto">
          <a:xfrm>
            <a:off x="-19050" y="2266950"/>
            <a:ext cx="9183688" cy="2330450"/>
            <a:chOff x="0" y="0"/>
            <a:chExt cx="5785" cy="1468"/>
          </a:xfrm>
        </p:grpSpPr>
        <p:sp>
          <p:nvSpPr>
            <p:cNvPr id="16" name="Rectangle 47"/>
            <p:cNvSpPr>
              <a:spLocks noChangeArrowheads="1"/>
            </p:cNvSpPr>
            <p:nvPr/>
          </p:nvSpPr>
          <p:spPr bwMode="auto">
            <a:xfrm>
              <a:off x="0" y="0"/>
              <a:ext cx="5327" cy="8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hangingPunct="0"/>
              <a:r>
                <a:rPr lang="es-ES" altLang="es-MX">
                  <a:cs typeface="Times New Roman" panose="02020603050405020304" pitchFamily="18" charset="0"/>
                </a:rPr>
                <a:t>  </a:t>
              </a:r>
              <a:r>
                <a:rPr lang="es-ES" altLang="es-MX" sz="5400">
                  <a:cs typeface="Times New Roman" panose="02020603050405020304" pitchFamily="18" charset="0"/>
                </a:rPr>
                <a:t> </a:t>
              </a:r>
              <a:r>
                <a:rPr lang="es-ES" altLang="es-MX">
                  <a:cs typeface="Times New Roman" panose="02020603050405020304" pitchFamily="18" charset="0"/>
                </a:rPr>
                <a:t>                                                                                                        </a:t>
              </a:r>
              <a:endParaRPr lang="es-ES" altLang="es-MX"/>
            </a:p>
          </p:txBody>
        </p:sp>
        <p:sp>
          <p:nvSpPr>
            <p:cNvPr id="17" name="Rectangle 46"/>
            <p:cNvSpPr>
              <a:spLocks noChangeArrowheads="1" noTextEdit="1"/>
            </p:cNvSpPr>
            <p:nvPr/>
          </p:nvSpPr>
          <p:spPr bwMode="auto">
            <a:xfrm>
              <a:off x="5327" y="0"/>
              <a:ext cx="458" cy="8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8" name="Rectangle 45"/>
            <p:cNvSpPr>
              <a:spLocks noChangeArrowheads="1"/>
            </p:cNvSpPr>
            <p:nvPr/>
          </p:nvSpPr>
          <p:spPr bwMode="auto">
            <a:xfrm>
              <a:off x="0" y="806"/>
              <a:ext cx="5785" cy="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/>
              <a:r>
                <a:rPr lang="es-ES" altLang="es-MX">
                  <a:cs typeface="Times New Roman" panose="02020603050405020304" pitchFamily="18" charset="0"/>
                </a:rPr>
                <a:t>  </a:t>
              </a:r>
              <a:r>
                <a:rPr lang="es-ES" altLang="es-MX" sz="3900">
                  <a:cs typeface="Times New Roman" panose="02020603050405020304" pitchFamily="18" charset="0"/>
                </a:rPr>
                <a:t> </a:t>
              </a:r>
              <a:r>
                <a:rPr lang="es-ES" altLang="es-MX">
                  <a:cs typeface="Times New Roman" panose="02020603050405020304" pitchFamily="18" charset="0"/>
                </a:rPr>
                <a:t>                                                                                                                    </a:t>
              </a:r>
              <a:endParaRPr lang="es-ES" altLang="es-MX"/>
            </a:p>
          </p:txBody>
        </p:sp>
      </p:grpSp>
      <p:grpSp>
        <p:nvGrpSpPr>
          <p:cNvPr id="19" name="Group 41"/>
          <p:cNvGrpSpPr>
            <a:grpSpLocks/>
          </p:cNvGrpSpPr>
          <p:nvPr/>
        </p:nvGrpSpPr>
        <p:grpSpPr bwMode="auto">
          <a:xfrm>
            <a:off x="3971925" y="4597400"/>
            <a:ext cx="1160463" cy="0"/>
            <a:chOff x="0" y="1468"/>
            <a:chExt cx="731" cy="0"/>
          </a:xfrm>
        </p:grpSpPr>
        <p:sp>
          <p:nvSpPr>
            <p:cNvPr id="20" name="Rectangle 43"/>
            <p:cNvSpPr>
              <a:spLocks noChangeArrowheads="1"/>
            </p:cNvSpPr>
            <p:nvPr/>
          </p:nvSpPr>
          <p:spPr bwMode="auto">
            <a:xfrm>
              <a:off x="0" y="1468"/>
              <a:ext cx="731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MX"/>
            </a:p>
          </p:txBody>
        </p:sp>
        <p:sp>
          <p:nvSpPr>
            <p:cNvPr id="21" name="Rectangle 42"/>
            <p:cNvSpPr>
              <a:spLocks noChangeArrowheads="1" noTextEdit="1"/>
            </p:cNvSpPr>
            <p:nvPr/>
          </p:nvSpPr>
          <p:spPr bwMode="auto">
            <a:xfrm>
              <a:off x="0" y="1468"/>
              <a:ext cx="731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CC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22" name="Rectangle 39"/>
          <p:cNvSpPr>
            <a:spLocks noChangeArrowheads="1"/>
          </p:cNvSpPr>
          <p:nvPr/>
        </p:nvSpPr>
        <p:spPr bwMode="auto">
          <a:xfrm>
            <a:off x="214313" y="1323975"/>
            <a:ext cx="8067675" cy="320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/>
            <a:r>
              <a:rPr lang="es-ES_tradnl" altLang="es-MX" sz="2400" b="1">
                <a:latin typeface="Tahoma" panose="020B0604030504040204" pitchFamily="34" charset="0"/>
                <a:cs typeface="Tahoma" panose="020B0604030504040204" pitchFamily="34" charset="0"/>
              </a:rPr>
              <a:t>Claves en la implantación de CRM </a:t>
            </a:r>
            <a:endParaRPr lang="es-ES" altLang="es-MX" sz="20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0" hangingPunct="0">
              <a:spcBef>
                <a:spcPct val="50000"/>
              </a:spcBef>
              <a:buClr>
                <a:schemeClr val="accent1"/>
              </a:buClr>
            </a:pPr>
            <a:r>
              <a:rPr lang="es-ES_tradnl" altLang="es-MX" sz="1800" b="1" i="1">
                <a:solidFill>
                  <a:schemeClr val="accent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Conexión con el mercado</a:t>
            </a:r>
            <a:endParaRPr lang="es-ES_tradnl" altLang="es-MX"/>
          </a:p>
        </p:txBody>
      </p:sp>
      <p:sp>
        <p:nvSpPr>
          <p:cNvPr id="23" name="Text Box 37"/>
          <p:cNvSpPr txBox="1">
            <a:spLocks noChangeArrowheads="1"/>
          </p:cNvSpPr>
          <p:nvPr/>
        </p:nvSpPr>
        <p:spPr bwMode="auto">
          <a:xfrm>
            <a:off x="533400" y="3521075"/>
            <a:ext cx="1181100" cy="458788"/>
          </a:xfrm>
          <a:prstGeom prst="rect">
            <a:avLst/>
          </a:prstGeom>
          <a:solidFill>
            <a:srgbClr val="33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</a:pPr>
            <a:r>
              <a:rPr lang="es-ES_tradnl" altLang="es-MX" sz="1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Empresas con BBDD inconexas</a:t>
            </a:r>
            <a:endParaRPr lang="es-ES_tradnl" altLang="es-MX"/>
          </a:p>
        </p:txBody>
      </p:sp>
      <p:sp>
        <p:nvSpPr>
          <p:cNvPr id="24" name="Rectangle 36"/>
          <p:cNvSpPr>
            <a:spLocks noChangeArrowheads="1"/>
          </p:cNvSpPr>
          <p:nvPr/>
        </p:nvSpPr>
        <p:spPr bwMode="auto">
          <a:xfrm>
            <a:off x="533400" y="2479675"/>
            <a:ext cx="1181100" cy="1041400"/>
          </a:xfrm>
          <a:prstGeom prst="rect">
            <a:avLst/>
          </a:prstGeom>
          <a:solidFill>
            <a:srgbClr val="CC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25" name="Line 35"/>
          <p:cNvSpPr>
            <a:spLocks noChangeShapeType="1"/>
          </p:cNvSpPr>
          <p:nvPr/>
        </p:nvSpPr>
        <p:spPr bwMode="auto">
          <a:xfrm>
            <a:off x="749300" y="3406775"/>
            <a:ext cx="81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" name="Line 34"/>
          <p:cNvSpPr>
            <a:spLocks noChangeShapeType="1"/>
          </p:cNvSpPr>
          <p:nvPr/>
        </p:nvSpPr>
        <p:spPr bwMode="auto">
          <a:xfrm flipV="1">
            <a:off x="749300" y="2543175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7" name="Rectangle 33"/>
          <p:cNvSpPr>
            <a:spLocks noChangeArrowheads="1"/>
          </p:cNvSpPr>
          <p:nvPr/>
        </p:nvSpPr>
        <p:spPr bwMode="auto">
          <a:xfrm>
            <a:off x="800100" y="3152775"/>
            <a:ext cx="165100" cy="177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28" name="Rectangle 32"/>
          <p:cNvSpPr>
            <a:spLocks noChangeArrowheads="1"/>
          </p:cNvSpPr>
          <p:nvPr/>
        </p:nvSpPr>
        <p:spPr bwMode="auto">
          <a:xfrm>
            <a:off x="977900" y="2962275"/>
            <a:ext cx="165100" cy="177800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>
            <a:off x="1168400" y="2771775"/>
            <a:ext cx="165100" cy="177800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30" name="Rectangle 30"/>
          <p:cNvSpPr>
            <a:spLocks noChangeArrowheads="1"/>
          </p:cNvSpPr>
          <p:nvPr/>
        </p:nvSpPr>
        <p:spPr bwMode="auto">
          <a:xfrm>
            <a:off x="1371600" y="2581275"/>
            <a:ext cx="165100" cy="177800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1892300" y="2463800"/>
            <a:ext cx="2260600" cy="1493838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366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s-MX" sz="1000" b="1">
                <a:solidFill>
                  <a:schemeClr val="accent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NO HAY</a:t>
            </a:r>
            <a:endParaRPr lang="es-ES" altLang="es-MX">
              <a:cs typeface="Times New Roman" panose="02020603050405020304" pitchFamily="18" charset="0"/>
            </a:endParaRP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s-ES_tradnl" altLang="es-MX" sz="1000" b="1">
                <a:latin typeface="Tahoma" panose="020B0604030504040204" pitchFamily="34" charset="0"/>
                <a:cs typeface="Tahoma" panose="020B0604030504040204" pitchFamily="34" charset="0"/>
              </a:rPr>
              <a:t> Resultados de campañas </a:t>
            </a:r>
            <a:endParaRPr lang="es-ES" altLang="es-MX">
              <a:cs typeface="Times New Roman" panose="02020603050405020304" pitchFamily="18" charset="0"/>
            </a:endParaRP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s-ES_tradnl" altLang="es-MX" sz="1000" b="1">
                <a:latin typeface="Tahoma" panose="020B0604030504040204" pitchFamily="34" charset="0"/>
                <a:cs typeface="Tahoma" panose="020B0604030504040204" pitchFamily="34" charset="0"/>
              </a:rPr>
              <a:t> Conocimiento del cliente </a:t>
            </a:r>
            <a:endParaRPr lang="es-ES" altLang="es-MX">
              <a:cs typeface="Times New Roman" panose="02020603050405020304" pitchFamily="18" charset="0"/>
            </a:endParaRP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s-ES_tradnl" altLang="es-MX" sz="1000" b="1">
                <a:latin typeface="Tahoma" panose="020B0604030504040204" pitchFamily="34" charset="0"/>
                <a:cs typeface="Tahoma" panose="020B0604030504040204" pitchFamily="34" charset="0"/>
              </a:rPr>
              <a:t> Resolución de Incidencias </a:t>
            </a:r>
            <a:endParaRPr lang="es-ES" altLang="es-MX">
              <a:cs typeface="Times New Roman" panose="02020603050405020304" pitchFamily="18" charset="0"/>
            </a:endParaRP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s-ES_tradnl" altLang="es-MX" sz="1000" b="1">
                <a:latin typeface="Tahoma" panose="020B0604030504040204" pitchFamily="34" charset="0"/>
                <a:cs typeface="Tahoma" panose="020B0604030504040204" pitchFamily="34" charset="0"/>
              </a:rPr>
              <a:t> Cross- Selling </a:t>
            </a:r>
            <a:endParaRPr lang="es-ES" altLang="es-MX">
              <a:cs typeface="Times New Roman" panose="02020603050405020304" pitchFamily="18" charset="0"/>
            </a:endParaRPr>
          </a:p>
          <a:p>
            <a:pPr eaLnBrk="0" hangingPunct="0"/>
            <a:r>
              <a:rPr lang="es-ES_tradnl" altLang="es-MX" sz="1000" b="1">
                <a:solidFill>
                  <a:schemeClr val="accent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PROVOCA </a:t>
            </a:r>
            <a:endParaRPr lang="es-ES" altLang="es-MX">
              <a:cs typeface="Times New Roman" panose="02020603050405020304" pitchFamily="18" charset="0"/>
            </a:endParaRPr>
          </a:p>
          <a:p>
            <a:pPr eaLnBrk="0" hangingPunct="0">
              <a:buFontTx/>
              <a:buChar char="•"/>
            </a:pPr>
            <a:r>
              <a:rPr lang="es-ES_tradnl" altLang="es-MX" sz="1000" b="1">
                <a:solidFill>
                  <a:schemeClr val="accent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s-MX" sz="1000" b="1">
                <a:latin typeface="Tahoma" panose="020B0604030504040204" pitchFamily="34" charset="0"/>
                <a:cs typeface="Tahoma" panose="020B0604030504040204" pitchFamily="34" charset="0"/>
              </a:rPr>
              <a:t>Duplicidades </a:t>
            </a:r>
            <a:endParaRPr lang="es-ES" altLang="es-MX">
              <a:cs typeface="Times New Roman" panose="02020603050405020304" pitchFamily="18" charset="0"/>
            </a:endParaRP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s-ES_tradnl" altLang="es-MX" sz="1000" b="1">
                <a:latin typeface="Tahoma" panose="020B0604030504040204" pitchFamily="34" charset="0"/>
                <a:cs typeface="Tahoma" panose="020B0604030504040204" pitchFamily="34" charset="0"/>
              </a:rPr>
              <a:t> Datos no objetivos </a:t>
            </a:r>
            <a:endParaRPr lang="es-ES" altLang="es-MX">
              <a:cs typeface="Times New Roman" panose="02020603050405020304" pitchFamily="18" charset="0"/>
            </a:endParaRP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buClr>
                <a:schemeClr val="accent1"/>
              </a:buClr>
              <a:buFontTx/>
              <a:buChar char="•"/>
            </a:pPr>
            <a:r>
              <a:rPr lang="es-ES_tradnl" altLang="es-MX" sz="1000" b="1">
                <a:latin typeface="Tahoma" panose="020B0604030504040204" pitchFamily="34" charset="0"/>
                <a:cs typeface="Tahoma" panose="020B0604030504040204" pitchFamily="34" charset="0"/>
              </a:rPr>
              <a:t> Aumento de costes</a:t>
            </a:r>
            <a:endParaRPr lang="es-ES_tradnl" altLang="es-MX"/>
          </a:p>
        </p:txBody>
      </p:sp>
      <p:sp>
        <p:nvSpPr>
          <p:cNvPr id="32" name="Text Box 28"/>
          <p:cNvSpPr txBox="1">
            <a:spLocks noChangeArrowheads="1"/>
          </p:cNvSpPr>
          <p:nvPr/>
        </p:nvSpPr>
        <p:spPr bwMode="auto">
          <a:xfrm>
            <a:off x="4787900" y="3482975"/>
            <a:ext cx="1181100" cy="458788"/>
          </a:xfrm>
          <a:prstGeom prst="rect">
            <a:avLst/>
          </a:prstGeom>
          <a:solidFill>
            <a:srgbClr val="33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</a:pPr>
            <a:r>
              <a:rPr lang="es-ES_tradnl" altLang="es-MX" sz="1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Empresas que conocen a sus clientes</a:t>
            </a:r>
            <a:endParaRPr lang="es-ES_tradnl" altLang="es-MX"/>
          </a:p>
        </p:txBody>
      </p:sp>
      <p:sp>
        <p:nvSpPr>
          <p:cNvPr id="33" name="Rectangle 27"/>
          <p:cNvSpPr>
            <a:spLocks noChangeArrowheads="1"/>
          </p:cNvSpPr>
          <p:nvPr/>
        </p:nvSpPr>
        <p:spPr bwMode="auto">
          <a:xfrm>
            <a:off x="4787900" y="2441575"/>
            <a:ext cx="1181100" cy="1041400"/>
          </a:xfrm>
          <a:prstGeom prst="rect">
            <a:avLst/>
          </a:prstGeom>
          <a:solidFill>
            <a:srgbClr val="CC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34" name="Line 26"/>
          <p:cNvSpPr>
            <a:spLocks noChangeShapeType="1"/>
          </p:cNvSpPr>
          <p:nvPr/>
        </p:nvSpPr>
        <p:spPr bwMode="auto">
          <a:xfrm>
            <a:off x="5003800" y="3368675"/>
            <a:ext cx="81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5" name="Line 25"/>
          <p:cNvSpPr>
            <a:spLocks noChangeShapeType="1"/>
          </p:cNvSpPr>
          <p:nvPr/>
        </p:nvSpPr>
        <p:spPr bwMode="auto">
          <a:xfrm flipV="1">
            <a:off x="5003800" y="2505075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6" name="Rectangle 24"/>
          <p:cNvSpPr>
            <a:spLocks noChangeArrowheads="1"/>
          </p:cNvSpPr>
          <p:nvPr/>
        </p:nvSpPr>
        <p:spPr bwMode="auto">
          <a:xfrm>
            <a:off x="5054600" y="3114675"/>
            <a:ext cx="165100" cy="177800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37" name="Rectangle 23"/>
          <p:cNvSpPr>
            <a:spLocks noChangeArrowheads="1"/>
          </p:cNvSpPr>
          <p:nvPr/>
        </p:nvSpPr>
        <p:spPr bwMode="auto">
          <a:xfrm>
            <a:off x="5232400" y="2924175"/>
            <a:ext cx="165100" cy="177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38" name="Rectangle 22"/>
          <p:cNvSpPr>
            <a:spLocks noChangeArrowheads="1"/>
          </p:cNvSpPr>
          <p:nvPr/>
        </p:nvSpPr>
        <p:spPr bwMode="auto">
          <a:xfrm>
            <a:off x="5422900" y="2733675"/>
            <a:ext cx="165100" cy="177800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39" name="Rectangle 21"/>
          <p:cNvSpPr>
            <a:spLocks noChangeArrowheads="1"/>
          </p:cNvSpPr>
          <p:nvPr/>
        </p:nvSpPr>
        <p:spPr bwMode="auto">
          <a:xfrm>
            <a:off x="5626100" y="2543175"/>
            <a:ext cx="165100" cy="177800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40" name="Text Box 20"/>
          <p:cNvSpPr txBox="1">
            <a:spLocks noChangeArrowheads="1"/>
          </p:cNvSpPr>
          <p:nvPr/>
        </p:nvSpPr>
        <p:spPr bwMode="auto">
          <a:xfrm>
            <a:off x="6146800" y="2425700"/>
            <a:ext cx="2260600" cy="1341438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366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s-ES_tradnl" altLang="es-MX" sz="1000" b="1" i="1" dirty="0">
                <a:solidFill>
                  <a:schemeClr val="accent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Base de datos inicial </a:t>
            </a:r>
            <a:endParaRPr lang="es-ES" altLang="es-MX" dirty="0">
              <a:cs typeface="Times New Roman" panose="02020603050405020304" pitchFamily="18" charset="0"/>
            </a:endParaRPr>
          </a:p>
          <a:p>
            <a:pPr eaLnBrk="0" hangingPunct="0">
              <a:buFontTx/>
              <a:buChar char="•"/>
            </a:pPr>
            <a:r>
              <a:rPr lang="es-ES_tradnl" altLang="es-MX" sz="1000" b="1" i="1" dirty="0">
                <a:solidFill>
                  <a:schemeClr val="accent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Normalización </a:t>
            </a:r>
            <a:endParaRPr lang="es-ES" altLang="es-MX" dirty="0">
              <a:cs typeface="Times New Roman" panose="02020603050405020304" pitchFamily="18" charset="0"/>
            </a:endParaRPr>
          </a:p>
          <a:p>
            <a:pPr eaLnBrk="0" hangingPunct="0">
              <a:buFontTx/>
              <a:buChar char="•"/>
            </a:pPr>
            <a:r>
              <a:rPr lang="es-ES_tradnl" altLang="es-MX" sz="1000" b="1" i="1" dirty="0">
                <a:solidFill>
                  <a:schemeClr val="accent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s-MX" sz="1000" b="1" i="1" dirty="0" err="1">
                <a:solidFill>
                  <a:schemeClr val="accent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Desduplicación</a:t>
            </a:r>
            <a:r>
              <a:rPr lang="es-ES_tradnl" altLang="es-MX" sz="1000" b="1" i="1" dirty="0">
                <a:solidFill>
                  <a:schemeClr val="accent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s-ES" altLang="es-MX" dirty="0">
              <a:cs typeface="Times New Roman" panose="02020603050405020304" pitchFamily="18" charset="0"/>
            </a:endParaRPr>
          </a:p>
          <a:p>
            <a:pPr eaLnBrk="0" hangingPunct="0">
              <a:buFontTx/>
              <a:buChar char="•"/>
            </a:pPr>
            <a:r>
              <a:rPr lang="es-ES_tradnl" altLang="es-MX" sz="1000" b="1" i="1" dirty="0">
                <a:solidFill>
                  <a:schemeClr val="accent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Enriquecimiento </a:t>
            </a:r>
            <a:endParaRPr lang="es-ES" altLang="es-MX" dirty="0">
              <a:cs typeface="Times New Roman" panose="02020603050405020304" pitchFamily="18" charset="0"/>
            </a:endParaRPr>
          </a:p>
          <a:p>
            <a:pPr eaLnBrk="0" hangingPunct="0">
              <a:buFontTx/>
              <a:buChar char="•"/>
            </a:pPr>
            <a:r>
              <a:rPr lang="es-ES_tradnl" altLang="es-MX" sz="1000" b="1" i="1" dirty="0">
                <a:solidFill>
                  <a:schemeClr val="accent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Base de datos final </a:t>
            </a:r>
            <a:endParaRPr lang="es-ES" altLang="es-MX" dirty="0">
              <a:cs typeface="Times New Roman" panose="02020603050405020304" pitchFamily="18" charset="0"/>
            </a:endParaRPr>
          </a:p>
          <a:p>
            <a:pPr eaLnBrk="0" hangingPunct="0">
              <a:buFontTx/>
              <a:buChar char="•"/>
            </a:pPr>
            <a:r>
              <a:rPr lang="es-ES_tradnl" altLang="es-MX" sz="1000" b="1" dirty="0">
                <a:solidFill>
                  <a:schemeClr val="accent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_tradnl" altLang="es-MX" sz="1000" b="1" dirty="0">
                <a:latin typeface="Tahoma" panose="020B0604030504040204" pitchFamily="34" charset="0"/>
                <a:cs typeface="Tahoma" panose="020B0604030504040204" pitchFamily="34" charset="0"/>
              </a:rPr>
              <a:t>ABC de Clientes: Rentabilidad </a:t>
            </a:r>
            <a:endParaRPr lang="es-ES" altLang="es-MX" dirty="0">
              <a:cs typeface="Times New Roman" panose="02020603050405020304" pitchFamily="18" charset="0"/>
            </a:endParaRP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s-ES_tradnl" altLang="es-MX" sz="1000" b="1" dirty="0">
                <a:latin typeface="Tahoma" panose="020B0604030504040204" pitchFamily="34" charset="0"/>
                <a:cs typeface="Tahoma" panose="020B0604030504040204" pitchFamily="34" charset="0"/>
              </a:rPr>
              <a:t> Satisfacción de Clientes </a:t>
            </a:r>
            <a:endParaRPr lang="es-ES" altLang="es-MX" dirty="0">
              <a:cs typeface="Times New Roman" panose="02020603050405020304" pitchFamily="18" charset="0"/>
            </a:endParaRP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buClr>
                <a:schemeClr val="accent1"/>
              </a:buClr>
              <a:buFontTx/>
              <a:buChar char="•"/>
            </a:pPr>
            <a:r>
              <a:rPr lang="es-ES_tradnl" altLang="es-MX" sz="1000" b="1" dirty="0">
                <a:latin typeface="Tahoma" panose="020B0604030504040204" pitchFamily="34" charset="0"/>
                <a:cs typeface="Tahoma" panose="020B0604030504040204" pitchFamily="34" charset="0"/>
              </a:rPr>
              <a:t> Rentabilidad: Fidelidad</a:t>
            </a:r>
            <a:endParaRPr lang="es-ES_tradnl" altLang="es-MX" dirty="0"/>
          </a:p>
        </p:txBody>
      </p:sp>
      <p:sp>
        <p:nvSpPr>
          <p:cNvPr id="41" name="Text Box 19"/>
          <p:cNvSpPr txBox="1">
            <a:spLocks noChangeArrowheads="1"/>
          </p:cNvSpPr>
          <p:nvPr/>
        </p:nvSpPr>
        <p:spPr bwMode="auto">
          <a:xfrm>
            <a:off x="533400" y="5514975"/>
            <a:ext cx="1181100" cy="458788"/>
          </a:xfrm>
          <a:prstGeom prst="rect">
            <a:avLst/>
          </a:prstGeom>
          <a:solidFill>
            <a:srgbClr val="33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</a:pPr>
            <a:r>
              <a:rPr lang="es-ES_tradnl" altLang="es-MX" sz="1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Empresas que realizan MK relacional</a:t>
            </a:r>
            <a:endParaRPr lang="es-ES_tradnl" altLang="es-MX"/>
          </a:p>
        </p:txBody>
      </p:sp>
      <p:sp>
        <p:nvSpPr>
          <p:cNvPr id="42" name="Rectangle 18"/>
          <p:cNvSpPr>
            <a:spLocks noChangeArrowheads="1"/>
          </p:cNvSpPr>
          <p:nvPr/>
        </p:nvSpPr>
        <p:spPr bwMode="auto">
          <a:xfrm>
            <a:off x="533400" y="4473575"/>
            <a:ext cx="1181100" cy="1041400"/>
          </a:xfrm>
          <a:prstGeom prst="rect">
            <a:avLst/>
          </a:prstGeom>
          <a:solidFill>
            <a:srgbClr val="CC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43" name="Line 17"/>
          <p:cNvSpPr>
            <a:spLocks noChangeShapeType="1"/>
          </p:cNvSpPr>
          <p:nvPr/>
        </p:nvSpPr>
        <p:spPr bwMode="auto">
          <a:xfrm>
            <a:off x="749300" y="5400675"/>
            <a:ext cx="81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4" name="Line 16"/>
          <p:cNvSpPr>
            <a:spLocks noChangeShapeType="1"/>
          </p:cNvSpPr>
          <p:nvPr/>
        </p:nvSpPr>
        <p:spPr bwMode="auto">
          <a:xfrm flipV="1">
            <a:off x="749300" y="4537075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5" name="Rectangle 15"/>
          <p:cNvSpPr>
            <a:spLocks noChangeArrowheads="1"/>
          </p:cNvSpPr>
          <p:nvPr/>
        </p:nvSpPr>
        <p:spPr bwMode="auto">
          <a:xfrm>
            <a:off x="800100" y="5146675"/>
            <a:ext cx="165100" cy="177800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46" name="Rectangle 14"/>
          <p:cNvSpPr>
            <a:spLocks noChangeArrowheads="1"/>
          </p:cNvSpPr>
          <p:nvPr/>
        </p:nvSpPr>
        <p:spPr bwMode="auto">
          <a:xfrm>
            <a:off x="977900" y="4956175"/>
            <a:ext cx="165100" cy="177800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47" name="Rectangle 13"/>
          <p:cNvSpPr>
            <a:spLocks noChangeArrowheads="1"/>
          </p:cNvSpPr>
          <p:nvPr/>
        </p:nvSpPr>
        <p:spPr bwMode="auto">
          <a:xfrm>
            <a:off x="1168400" y="4765675"/>
            <a:ext cx="165100" cy="177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48" name="Rectangle 12"/>
          <p:cNvSpPr>
            <a:spLocks noChangeArrowheads="1"/>
          </p:cNvSpPr>
          <p:nvPr/>
        </p:nvSpPr>
        <p:spPr bwMode="auto">
          <a:xfrm>
            <a:off x="1371600" y="4575175"/>
            <a:ext cx="165100" cy="177800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49" name="Text Box 11"/>
          <p:cNvSpPr txBox="1">
            <a:spLocks noChangeArrowheads="1"/>
          </p:cNvSpPr>
          <p:nvPr/>
        </p:nvSpPr>
        <p:spPr bwMode="auto">
          <a:xfrm>
            <a:off x="1892300" y="4470400"/>
            <a:ext cx="2260600" cy="141922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366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s-ES_tradnl" altLang="es-MX" sz="1000" b="1">
                <a:latin typeface="Tahoma" panose="020B0604030504040204" pitchFamily="34" charset="0"/>
                <a:cs typeface="Tahoma" panose="020B0604030504040204" pitchFamily="34" charset="0"/>
              </a:rPr>
              <a:t> Test de BBDD y campañas </a:t>
            </a:r>
            <a:endParaRPr lang="es-ES" altLang="es-MX">
              <a:cs typeface="Times New Roman" panose="02020603050405020304" pitchFamily="18" charset="0"/>
            </a:endParaRP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s-ES_tradnl" altLang="es-MX" sz="1000" b="1">
                <a:latin typeface="Tahoma" panose="020B0604030504040204" pitchFamily="34" charset="0"/>
                <a:cs typeface="Tahoma" panose="020B0604030504040204" pitchFamily="34" charset="0"/>
              </a:rPr>
              <a:t> BBDD Potenciales y de clientes </a:t>
            </a:r>
            <a:endParaRPr lang="es-ES" altLang="es-MX">
              <a:cs typeface="Times New Roman" panose="02020603050405020304" pitchFamily="18" charset="0"/>
            </a:endParaRP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s-ES_tradnl" altLang="es-MX" sz="1000" b="1">
                <a:latin typeface="Tahoma" panose="020B0604030504040204" pitchFamily="34" charset="0"/>
                <a:cs typeface="Tahoma" panose="020B0604030504040204" pitchFamily="34" charset="0"/>
              </a:rPr>
              <a:t> Costes de captación de cliente </a:t>
            </a:r>
            <a:endParaRPr lang="es-ES" altLang="es-MX">
              <a:cs typeface="Times New Roman" panose="02020603050405020304" pitchFamily="18" charset="0"/>
            </a:endParaRP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s-ES_tradnl" altLang="es-MX" sz="1000" b="1">
                <a:latin typeface="Tahoma" panose="020B0604030504040204" pitchFamily="34" charset="0"/>
                <a:cs typeface="Tahoma" panose="020B0604030504040204" pitchFamily="34" charset="0"/>
              </a:rPr>
              <a:t> Retención de clientes </a:t>
            </a:r>
            <a:endParaRPr lang="es-ES" altLang="es-MX">
              <a:cs typeface="Times New Roman" panose="02020603050405020304" pitchFamily="18" charset="0"/>
            </a:endParaRP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s-ES_tradnl" altLang="es-MX" sz="1000" b="1">
                <a:latin typeface="Tahoma" panose="020B0604030504040204" pitchFamily="34" charset="0"/>
                <a:cs typeface="Tahoma" panose="020B0604030504040204" pitchFamily="34" charset="0"/>
              </a:rPr>
              <a:t> Incremento de Negocio </a:t>
            </a:r>
            <a:endParaRPr lang="es-ES" altLang="es-MX">
              <a:cs typeface="Times New Roman" panose="02020603050405020304" pitchFamily="18" charset="0"/>
            </a:endParaRPr>
          </a:p>
          <a:p>
            <a:pPr algn="ctr" eaLnBrk="0" hangingPunct="0">
              <a:lnSpc>
                <a:spcPct val="80000"/>
              </a:lnSpc>
              <a:spcBef>
                <a:spcPct val="50000"/>
              </a:spcBef>
            </a:pPr>
            <a:r>
              <a:rPr lang="es-ES_tradnl" altLang="es-MX" sz="1000" b="1" i="1">
                <a:solidFill>
                  <a:schemeClr val="accent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Aún en estas empresas hay información que se queda en las “Trincheras” o en la alta dirección</a:t>
            </a:r>
            <a:endParaRPr lang="es-ES_tradnl" altLang="es-MX"/>
          </a:p>
        </p:txBody>
      </p:sp>
      <p:sp>
        <p:nvSpPr>
          <p:cNvPr id="50" name="Text Box 10"/>
          <p:cNvSpPr txBox="1">
            <a:spLocks noChangeArrowheads="1"/>
          </p:cNvSpPr>
          <p:nvPr/>
        </p:nvSpPr>
        <p:spPr bwMode="auto">
          <a:xfrm>
            <a:off x="4773613" y="5530850"/>
            <a:ext cx="1181100" cy="458788"/>
          </a:xfrm>
          <a:prstGeom prst="rect">
            <a:avLst/>
          </a:prstGeom>
          <a:solidFill>
            <a:srgbClr val="3366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</a:pPr>
            <a:r>
              <a:rPr lang="es-ES_tradnl" altLang="es-MX" sz="1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Empresas con Sistemas Intelig. Clientes</a:t>
            </a:r>
            <a:endParaRPr lang="es-ES_tradnl" altLang="es-MX"/>
          </a:p>
        </p:txBody>
      </p:sp>
      <p:sp>
        <p:nvSpPr>
          <p:cNvPr id="51" name="Rectangle 9"/>
          <p:cNvSpPr>
            <a:spLocks noChangeArrowheads="1"/>
          </p:cNvSpPr>
          <p:nvPr/>
        </p:nvSpPr>
        <p:spPr bwMode="auto">
          <a:xfrm>
            <a:off x="4773613" y="4489450"/>
            <a:ext cx="1181100" cy="1041400"/>
          </a:xfrm>
          <a:prstGeom prst="rect">
            <a:avLst/>
          </a:prstGeom>
          <a:solidFill>
            <a:srgbClr val="CC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52" name="Line 8"/>
          <p:cNvSpPr>
            <a:spLocks noChangeShapeType="1"/>
          </p:cNvSpPr>
          <p:nvPr/>
        </p:nvSpPr>
        <p:spPr bwMode="auto">
          <a:xfrm>
            <a:off x="4989513" y="5416550"/>
            <a:ext cx="81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 flipV="1">
            <a:off x="4989513" y="4552950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4" name="Rectangle 6"/>
          <p:cNvSpPr>
            <a:spLocks noChangeArrowheads="1"/>
          </p:cNvSpPr>
          <p:nvPr/>
        </p:nvSpPr>
        <p:spPr bwMode="auto">
          <a:xfrm>
            <a:off x="5040313" y="5162550"/>
            <a:ext cx="165100" cy="177800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55" name="Rectangle 5"/>
          <p:cNvSpPr>
            <a:spLocks noChangeArrowheads="1"/>
          </p:cNvSpPr>
          <p:nvPr/>
        </p:nvSpPr>
        <p:spPr bwMode="auto">
          <a:xfrm>
            <a:off x="5218113" y="4972050"/>
            <a:ext cx="165100" cy="177800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56" name="Rectangle 4"/>
          <p:cNvSpPr>
            <a:spLocks noChangeArrowheads="1"/>
          </p:cNvSpPr>
          <p:nvPr/>
        </p:nvSpPr>
        <p:spPr bwMode="auto">
          <a:xfrm>
            <a:off x="5408613" y="4781550"/>
            <a:ext cx="165100" cy="177800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5611813" y="4591050"/>
            <a:ext cx="165100" cy="177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58" name="Text Box 2"/>
          <p:cNvSpPr txBox="1">
            <a:spLocks noChangeArrowheads="1"/>
          </p:cNvSpPr>
          <p:nvPr/>
        </p:nvSpPr>
        <p:spPr bwMode="auto">
          <a:xfrm>
            <a:off x="6132513" y="4486275"/>
            <a:ext cx="2260600" cy="121920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366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s-ES_tradnl" altLang="es-MX" sz="1000" b="1">
                <a:latin typeface="Tahoma" panose="020B0604030504040204" pitchFamily="34" charset="0"/>
                <a:cs typeface="Tahoma" panose="020B0604030504040204" pitchFamily="34" charset="0"/>
              </a:rPr>
              <a:t> Gestor Distribución Multicanal </a:t>
            </a:r>
            <a:endParaRPr lang="es-ES" altLang="es-MX">
              <a:cs typeface="Times New Roman" panose="02020603050405020304" pitchFamily="18" charset="0"/>
            </a:endParaRP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s-ES_tradnl" altLang="es-MX" sz="1000" b="1">
                <a:latin typeface="Tahoma" panose="020B0604030504040204" pitchFamily="34" charset="0"/>
                <a:cs typeface="Tahoma" panose="020B0604030504040204" pitchFamily="34" charset="0"/>
              </a:rPr>
              <a:t> Herramientas Comerciales </a:t>
            </a:r>
            <a:endParaRPr lang="es-ES" altLang="es-MX">
              <a:cs typeface="Times New Roman" panose="02020603050405020304" pitchFamily="18" charset="0"/>
            </a:endParaRP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s-ES_tradnl" altLang="es-MX" sz="1000" b="1">
                <a:latin typeface="Tahoma" panose="020B0604030504040204" pitchFamily="34" charset="0"/>
                <a:cs typeface="Tahoma" panose="020B0604030504040204" pitchFamily="34" charset="0"/>
              </a:rPr>
              <a:t> Gestión del conocimiento </a:t>
            </a:r>
            <a:endParaRPr lang="es-ES" altLang="es-MX">
              <a:cs typeface="Times New Roman" panose="02020603050405020304" pitchFamily="18" charset="0"/>
            </a:endParaRP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s-ES_tradnl" altLang="es-MX" sz="1000" b="1">
                <a:latin typeface="Tahoma" panose="020B0604030504040204" pitchFamily="34" charset="0"/>
                <a:cs typeface="Tahoma" panose="020B0604030504040204" pitchFamily="34" charset="0"/>
              </a:rPr>
              <a:t> Entorno Multicanal integrado </a:t>
            </a:r>
            <a:endParaRPr lang="es-ES" altLang="es-MX">
              <a:cs typeface="Times New Roman" panose="02020603050405020304" pitchFamily="18" charset="0"/>
            </a:endParaRP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s-ES_tradnl" altLang="es-MX" sz="1000" b="1">
                <a:latin typeface="Tahoma" panose="020B0604030504040204" pitchFamily="34" charset="0"/>
                <a:cs typeface="Tahoma" panose="020B0604030504040204" pitchFamily="34" charset="0"/>
              </a:rPr>
              <a:t> Web marketing </a:t>
            </a:r>
            <a:endParaRPr lang="es-ES" altLang="es-MX">
              <a:cs typeface="Times New Roman" panose="02020603050405020304" pitchFamily="18" charset="0"/>
            </a:endParaRPr>
          </a:p>
          <a:p>
            <a:pPr eaLnBrk="0" hangingPunct="0">
              <a:buFontTx/>
              <a:buChar char="•"/>
            </a:pPr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8130586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E7DDF-EB93-49A2-8F69-EA5E652420E2}" type="slidenum">
              <a:rPr lang="es-MX" smtClean="0"/>
              <a:pPr/>
              <a:t>34</a:t>
            </a:fld>
            <a:endParaRPr lang="es-MX" dirty="0"/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10 Título"/>
          <p:cNvSpPr>
            <a:spLocks noGrp="1"/>
          </p:cNvSpPr>
          <p:nvPr>
            <p:ph type="title"/>
          </p:nvPr>
        </p:nvSpPr>
        <p:spPr>
          <a:xfrm>
            <a:off x="3336" y="-9416"/>
            <a:ext cx="9140661" cy="849427"/>
          </a:xfr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CONCLUSIONES</a:t>
            </a:r>
          </a:p>
        </p:txBody>
      </p:sp>
      <p:sp>
        <p:nvSpPr>
          <p:cNvPr id="2" name="Rectangle 1"/>
          <p:cNvSpPr/>
          <p:nvPr/>
        </p:nvSpPr>
        <p:spPr>
          <a:xfrm>
            <a:off x="165098" y="852963"/>
            <a:ext cx="8817136" cy="6413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5570" marR="606425" algn="just">
              <a:lnSpc>
                <a:spcPct val="150000"/>
              </a:lnSpc>
              <a:spcAft>
                <a:spcPts val="0"/>
              </a:spcAft>
            </a:pP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P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r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p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or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ar</a:t>
            </a:r>
            <a:r>
              <a:rPr lang="es-MX" spc="6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os</a:t>
            </a:r>
            <a:r>
              <a:rPr lang="es-MX" spc="9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di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os</a:t>
            </a:r>
            <a:r>
              <a:rPr lang="es-MX" spc="9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y</a:t>
            </a:r>
            <a:r>
              <a:rPr lang="es-MX" spc="9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r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ur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os</a:t>
            </a:r>
            <a:r>
              <a:rPr lang="es-MX" spc="7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ari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spc="6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pc="9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pc="10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f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u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j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pc="8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de</a:t>
            </a:r>
            <a:r>
              <a:rPr lang="es-MX" spc="9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b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es</a:t>
            </a:r>
            <a:r>
              <a:rPr lang="es-MX" spc="9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y</a:t>
            </a:r>
            <a:r>
              <a:rPr lang="es-MX" spc="8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15" dirty="0">
                <a:latin typeface="Arial" panose="020B0604020202020204" pitchFamily="34" charset="0"/>
                <a:ea typeface="Arial" panose="020B0604020202020204" pitchFamily="34" charset="0"/>
              </a:rPr>
              <a:t>r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vi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,</a:t>
            </a:r>
            <a:r>
              <a:rPr lang="es-MX" spc="7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p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r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8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z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ar</a:t>
            </a:r>
            <a:r>
              <a:rPr lang="es-MX" spc="8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f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pc="-10" dirty="0">
                <a:latin typeface="Arial" panose="020B0604020202020204" pitchFamily="34" charset="0"/>
                <a:ea typeface="Arial" panose="020B0604020202020204" pitchFamily="34" charset="0"/>
              </a:rPr>
              <a:t>r</a:t>
            </a:r>
            <a:r>
              <a:rPr lang="es-MX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spc="-5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 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os</a:t>
            </a:r>
            <a:r>
              <a:rPr lang="es-MX" spc="-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cl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nt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spc="-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y</a:t>
            </a:r>
            <a:r>
              <a:rPr lang="es-MX" spc="-2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tr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b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u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r</a:t>
            </a:r>
            <a:r>
              <a:rPr lang="es-MX" spc="-3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pc="-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-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se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g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u</a:t>
            </a:r>
            <a:r>
              <a:rPr lang="es-MX" spc="15" dirty="0">
                <a:latin typeface="Arial" panose="020B0604020202020204" pitchFamily="34" charset="0"/>
                <a:ea typeface="Arial" panose="020B0604020202020204" pitchFamily="34" charset="0"/>
              </a:rPr>
              <a:t>r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spc="-4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 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 e</a:t>
            </a:r>
            <a:r>
              <a:rPr lang="es-MX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pre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 con la finalidad de fo</a:t>
            </a:r>
            <a:r>
              <a:rPr lang="es-MX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tar</a:t>
            </a:r>
            <a:r>
              <a:rPr lang="es-MX" spc="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el</a:t>
            </a:r>
            <a:r>
              <a:rPr lang="es-MX" spc="23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ar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r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pc="20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de</a:t>
            </a:r>
            <a:r>
              <a:rPr lang="es-MX" spc="23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24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gíst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2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pre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ari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al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,</a:t>
            </a:r>
            <a:r>
              <a:rPr lang="es-MX" spc="20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de</a:t>
            </a:r>
            <a:r>
              <a:rPr lang="es-MX" spc="22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é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x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o,</a:t>
            </a:r>
            <a:r>
              <a:rPr lang="es-MX" spc="21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p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r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27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j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orar</a:t>
            </a:r>
            <a:r>
              <a:rPr lang="es-MX" spc="2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23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prá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t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pc="1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pc="22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u g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t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ó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n.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20"/>
              </a:spcBef>
              <a:spcAft>
                <a:spcPts val="0"/>
              </a:spcAft>
            </a:pPr>
            <a:r>
              <a:rPr lang="es-MX" sz="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5570" marR="604520" algn="just">
              <a:lnSpc>
                <a:spcPct val="150000"/>
              </a:lnSpc>
              <a:spcAft>
                <a:spcPts val="0"/>
              </a:spcAft>
            </a:pP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De esa forma vi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g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ar</a:t>
            </a:r>
            <a:r>
              <a:rPr lang="es-MX" spc="2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el</a:t>
            </a:r>
            <a:r>
              <a:rPr lang="es-MX" spc="3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u</a:t>
            </a:r>
            <a:r>
              <a:rPr lang="es-MX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p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li</a:t>
            </a:r>
            <a:r>
              <a:rPr lang="es-MX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to</a:t>
            </a:r>
            <a:r>
              <a:rPr lang="es-MX" spc="-1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3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os</a:t>
            </a:r>
            <a:r>
              <a:rPr lang="es-MX" spc="3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pc="-15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pr</a:t>
            </a:r>
            <a:r>
              <a:rPr lang="es-MX" spc="-10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os</a:t>
            </a:r>
            <a:r>
              <a:rPr lang="es-MX" spc="-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de</a:t>
            </a:r>
            <a:r>
              <a:rPr lang="es-MX" spc="3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3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pre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a,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v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t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pc="1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3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sc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z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de</a:t>
            </a:r>
            <a:r>
              <a:rPr lang="es-MX" spc="3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os</a:t>
            </a:r>
            <a:r>
              <a:rPr lang="es-MX" spc="3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pr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u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tos</a:t>
            </a:r>
            <a:r>
              <a:rPr lang="es-MX" spc="2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y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r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u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pc="-4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os</a:t>
            </a:r>
            <a:r>
              <a:rPr lang="es-MX" spc="-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tos</a:t>
            </a:r>
            <a:r>
              <a:rPr lang="es-MX" spc="-2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pc="-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t</a:t>
            </a:r>
            <a:r>
              <a:rPr lang="es-MX" spc="15" dirty="0">
                <a:latin typeface="Arial" panose="020B0604020202020204" pitchFamily="34" charset="0"/>
                <a:ea typeface="Arial" panose="020B0604020202020204" pitchFamily="34" charset="0"/>
              </a:rPr>
              <a:t>r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p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r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te,</a:t>
            </a:r>
            <a:r>
              <a:rPr lang="es-MX" spc="-4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-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f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n de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b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t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r</a:t>
            </a:r>
            <a:r>
              <a:rPr lang="es-MX" spc="-3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u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pc="-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b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en</a:t>
            </a:r>
            <a:r>
              <a:rPr lang="es-MX" spc="-1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en</a:t>
            </a:r>
            <a:r>
              <a:rPr lang="es-MX" spc="-1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pc="-1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t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po</a:t>
            </a:r>
            <a:r>
              <a:rPr lang="es-MX" spc="-3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ín</a:t>
            </a:r>
            <a:r>
              <a:rPr lang="es-MX" spc="-20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 y de esta forma fa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il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tar</a:t>
            </a:r>
            <a:r>
              <a:rPr lang="es-MX" spc="15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el</a:t>
            </a:r>
            <a:r>
              <a:rPr lang="es-MX" spc="17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f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u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j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pc="16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17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produ</a:t>
            </a:r>
            <a:r>
              <a:rPr lang="es-MX" spc="1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tos</a:t>
            </a:r>
            <a:r>
              <a:rPr lang="es-MX" spc="14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on</a:t>
            </a:r>
            <a:r>
              <a:rPr lang="es-MX" spc="17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un</a:t>
            </a:r>
            <a:r>
              <a:rPr lang="es-MX" spc="19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er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v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pc="15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de</a:t>
            </a:r>
            <a:r>
              <a:rPr lang="es-MX" spc="17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d,</a:t>
            </a:r>
            <a:r>
              <a:rPr lang="es-MX" spc="15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f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t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16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y</a:t>
            </a:r>
            <a:r>
              <a:rPr lang="es-MX" spc="16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f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t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iv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pc="15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pc="16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18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,</a:t>
            </a:r>
            <a:r>
              <a:rPr lang="es-MX" spc="16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y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at</a:t>
            </a:r>
            <a:r>
              <a:rPr lang="es-MX" spc="-10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f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er</a:t>
            </a:r>
            <a:r>
              <a:rPr lang="es-MX" spc="-4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í</a:t>
            </a:r>
            <a:r>
              <a:rPr lang="es-MX" spc="-1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as</a:t>
            </a:r>
            <a:r>
              <a:rPr lang="es-MX" spc="-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spc="-5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de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 l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os</a:t>
            </a:r>
            <a:r>
              <a:rPr lang="es-MX" spc="-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u</a:t>
            </a:r>
            <a:r>
              <a:rPr lang="es-MX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r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.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15"/>
              </a:spcBef>
              <a:spcAft>
                <a:spcPts val="0"/>
              </a:spcAft>
            </a:pPr>
            <a:r>
              <a:rPr lang="es-MX" sz="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5570" marR="606425" algn="just"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Coor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r</a:t>
            </a:r>
            <a:r>
              <a:rPr lang="es-MX" spc="7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de</a:t>
            </a:r>
            <a:r>
              <a:rPr lang="es-MX" spc="9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era</a:t>
            </a:r>
            <a:r>
              <a:rPr lang="es-MX" spc="8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ó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p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t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7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os</a:t>
            </a:r>
            <a:r>
              <a:rPr lang="es-MX" spc="9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f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tores</a:t>
            </a:r>
            <a:r>
              <a:rPr lang="es-MX" spc="7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de</a:t>
            </a:r>
            <a:r>
              <a:rPr lang="es-MX" spc="9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li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,</a:t>
            </a:r>
            <a:r>
              <a:rPr lang="es-MX" spc="7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f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b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,</a:t>
            </a:r>
            <a:r>
              <a:rPr lang="es-MX" spc="5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pre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,</a:t>
            </a:r>
            <a:r>
              <a:rPr lang="es-MX" spc="7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p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q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u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,</a:t>
            </a:r>
            <a:r>
              <a:rPr lang="es-MX" spc="6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tr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b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u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ó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n, prote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cc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ó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n,</a:t>
            </a:r>
            <a:r>
              <a:rPr lang="es-MX" spc="-5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er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v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o,</a:t>
            </a:r>
            <a:r>
              <a:rPr lang="es-MX" spc="-2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t</a:t>
            </a:r>
            <a:r>
              <a:rPr lang="es-MX" spc="15" dirty="0">
                <a:latin typeface="Arial" panose="020B0604020202020204" pitchFamily="34" charset="0"/>
                <a:ea typeface="Arial" panose="020B0604020202020204" pitchFamily="34" charset="0"/>
              </a:rPr>
              <a:t>r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-2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tro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,</a:t>
            </a:r>
            <a:r>
              <a:rPr lang="es-MX" spc="-2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q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ue</a:t>
            </a:r>
            <a:r>
              <a:rPr lang="es-MX" spc="-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f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pc="20" dirty="0">
                <a:latin typeface="Arial" panose="020B0604020202020204" pitchFamily="34" charset="0"/>
                <a:ea typeface="Arial" panose="020B0604020202020204" pitchFamily="34" charset="0"/>
              </a:rPr>
              <a:t>u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y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pc="-3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pc="-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pc="-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1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pc="5" dirty="0">
                <a:latin typeface="Arial" panose="020B0604020202020204" pitchFamily="34" charset="0"/>
                <a:ea typeface="Arial" panose="020B0604020202020204" pitchFamily="34" charset="0"/>
              </a:rPr>
              <a:t>is</a:t>
            </a:r>
            <a:r>
              <a:rPr lang="es-MX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ón</a:t>
            </a:r>
            <a:r>
              <a:rPr lang="es-MX" spc="-4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pc="10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pc="-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co</a:t>
            </a:r>
            <a:r>
              <a:rPr lang="es-MX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  <a:t>pra.</a:t>
            </a:r>
            <a:endParaRPr lang="es-MX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15"/>
              </a:spcBef>
              <a:spcAft>
                <a:spcPts val="0"/>
              </a:spcAft>
            </a:pPr>
            <a:br>
              <a:rPr lang="es-MX" dirty="0"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s-MX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539293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35</a:t>
            </a:fld>
            <a:endParaRPr lang="es-MX" dirty="0"/>
          </a:p>
        </p:txBody>
      </p:sp>
      <p:sp>
        <p:nvSpPr>
          <p:cNvPr id="12" name="Rectangle 11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3" name="10 Título"/>
          <p:cNvSpPr>
            <a:spLocks noGrp="1"/>
          </p:cNvSpPr>
          <p:nvPr>
            <p:ph type="title"/>
          </p:nvPr>
        </p:nvSpPr>
        <p:spPr>
          <a:xfrm>
            <a:off x="3336" y="-9416"/>
            <a:ext cx="9140661" cy="849427"/>
          </a:xfr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REFERENCIAS</a:t>
            </a:r>
          </a:p>
        </p:txBody>
      </p:sp>
      <p:sp>
        <p:nvSpPr>
          <p:cNvPr id="5" name="Rectangle 4"/>
          <p:cNvSpPr/>
          <p:nvPr/>
        </p:nvSpPr>
        <p:spPr>
          <a:xfrm>
            <a:off x="199434" y="840011"/>
            <a:ext cx="874846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sz="2800" dirty="0">
              <a:solidFill>
                <a:srgbClr val="000000"/>
              </a:solidFill>
            </a:endParaRPr>
          </a:p>
          <a:p>
            <a:pPr marL="342900" indent="-342900">
              <a:buAutoNum type="arabicPeriod"/>
            </a:pPr>
            <a:r>
              <a:rPr lang="es-MX" dirty="0">
                <a:solidFill>
                  <a:srgbClr val="000000"/>
                </a:solidFill>
              </a:rPr>
              <a:t>Díaz P, Flor Nancy; Medellín D. Víctor; Alirio Ortega, C; Santana V. Leonardo; González R. Magda Rocío; Oñata B. Gonzalo Andrés; Baca C. Carlos Alberto (2009) “Proyectos, formulación y criterios de evaluación”. México. Ed. Alfa omega Grupo editor. </a:t>
            </a:r>
          </a:p>
          <a:p>
            <a:endParaRPr lang="es-MX" dirty="0">
              <a:solidFill>
                <a:srgbClr val="000000"/>
              </a:solidFill>
            </a:endParaRPr>
          </a:p>
          <a:p>
            <a:r>
              <a:rPr lang="es-MX" dirty="0">
                <a:solidFill>
                  <a:srgbClr val="000000"/>
                </a:solidFill>
              </a:rPr>
              <a:t>2. Duchessi, Peter (2006) “Como crear valor para el cliente, el arte y la ciencia”. Argentina. Editorial Panorama. </a:t>
            </a:r>
          </a:p>
          <a:p>
            <a:endParaRPr lang="es-MX" dirty="0">
              <a:solidFill>
                <a:srgbClr val="000000"/>
              </a:solidFill>
            </a:endParaRPr>
          </a:p>
          <a:p>
            <a:r>
              <a:rPr lang="es-MX" dirty="0">
                <a:solidFill>
                  <a:srgbClr val="000000"/>
                </a:solidFill>
              </a:rPr>
              <a:t>3. Hernández y Rodríguez, Sergio y Pulido, Alejandro (2002) “Visión de negocios en tu empresa”. México. Ed. Fondo Editorial. </a:t>
            </a:r>
          </a:p>
          <a:p>
            <a:endParaRPr lang="es-MX" dirty="0">
              <a:solidFill>
                <a:srgbClr val="000000"/>
              </a:solidFill>
            </a:endParaRPr>
          </a:p>
          <a:p>
            <a:r>
              <a:rPr lang="es-MX" dirty="0">
                <a:solidFill>
                  <a:srgbClr val="000000"/>
                </a:solidFill>
              </a:rPr>
              <a:t>4. Lerma Kirchner, Alejandro (2005) "Ventaja competitiva de tu empresa”. México. Ed. Fondo Editorial. </a:t>
            </a:r>
          </a:p>
          <a:p>
            <a:endParaRPr lang="es-MX" dirty="0">
              <a:solidFill>
                <a:srgbClr val="000000"/>
              </a:solidFill>
            </a:endParaRPr>
          </a:p>
          <a:p>
            <a:r>
              <a:rPr lang="es-MX" dirty="0">
                <a:solidFill>
                  <a:srgbClr val="000000"/>
                </a:solidFill>
              </a:rPr>
              <a:t>5. Morales Castro, José Antonio y Morales Castro, Arturo (2005) "Proyectos de inversión en la práctica, formulación y evaluación”. México. Ed. Fondo Editorial. </a:t>
            </a:r>
          </a:p>
          <a:p>
            <a:endParaRPr lang="es-MX" dirty="0">
              <a:solidFill>
                <a:srgbClr val="000000"/>
              </a:solidFill>
            </a:endParaRPr>
          </a:p>
          <a:p>
            <a:r>
              <a:rPr lang="es-MX" dirty="0">
                <a:solidFill>
                  <a:srgbClr val="000000"/>
                </a:solidFill>
              </a:rPr>
              <a:t>6. Nacional Financiera (2008) “Guía para la formulación y evaluación de proyectos de inversión”. México. Editorial Nacional Financiera. </a:t>
            </a:r>
          </a:p>
        </p:txBody>
      </p:sp>
    </p:spTree>
    <p:extLst>
      <p:ext uri="{BB962C8B-B14F-4D97-AF65-F5344CB8AC3E}">
        <p14:creationId xmlns:p14="http://schemas.microsoft.com/office/powerpoint/2010/main" val="3403662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b="1" dirty="0">
                <a:cs typeface="Arial" panose="020B0604020202020204" pitchFamily="34" charset="0"/>
              </a:rPr>
              <a:t>Objetivo de la unidad:</a:t>
            </a:r>
          </a:p>
          <a:p>
            <a:pPr marL="0" indent="0" algn="just">
              <a:buNone/>
            </a:pPr>
            <a:r>
              <a:rPr lang="es-MX" dirty="0"/>
              <a:t>Diseñar, aplicar y evaluar sistemas logísticos considerando el sistema físico (fuentes de abastecimiento, almacenes, empresas y clientes); el sistema informativo, el control del flujo de material y el ciclo de vida del sistema.</a:t>
            </a:r>
            <a:endParaRPr lang="es-MX" dirty="0">
              <a:cs typeface="Arial" panose="020B0604020202020204" pitchFamily="34" charset="0"/>
            </a:endParaRPr>
          </a:p>
          <a:p>
            <a:pPr marL="457200" lvl="1" indent="0" algn="just">
              <a:buNone/>
            </a:pPr>
            <a:endParaRPr lang="es-ES" dirty="0">
              <a:cs typeface="Arial" panose="020B0604020202020204" pitchFamily="34" charset="0"/>
            </a:endParaRPr>
          </a:p>
          <a:p>
            <a:pPr algn="just"/>
            <a:r>
              <a:rPr lang="es-ES" sz="3000" b="1" dirty="0">
                <a:cs typeface="Arial" panose="020B0604020202020204" pitchFamily="34" charset="0"/>
              </a:rPr>
              <a:t>Los elementos que considera la unidad son:</a:t>
            </a:r>
          </a:p>
          <a:p>
            <a:pPr marL="0" indent="0" algn="just">
              <a:buNone/>
            </a:pPr>
            <a:r>
              <a:rPr lang="es-MX" dirty="0"/>
              <a:t>Diseñar sistemas de logística de compras, almacenamiento, distribución, transporte, empaque y embalaje, de logística integral e inversa.</a:t>
            </a:r>
            <a:endParaRPr lang="es-ES" b="1" dirty="0">
              <a:cs typeface="Arial" panose="020B0604020202020204" pitchFamily="34" charset="0"/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4</a:t>
            </a:fld>
            <a:endParaRPr lang="es-MX" dirty="0"/>
          </a:p>
        </p:txBody>
      </p:sp>
      <p:sp>
        <p:nvSpPr>
          <p:cNvPr id="6" name="10 Título"/>
          <p:cNvSpPr>
            <a:spLocks noGrp="1"/>
          </p:cNvSpPr>
          <p:nvPr>
            <p:ph type="title"/>
          </p:nvPr>
        </p:nvSpPr>
        <p:spPr>
          <a:xfrm>
            <a:off x="3336" y="-9416"/>
            <a:ext cx="9140661" cy="849427"/>
          </a:xfr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Simulación de sistemas Logísticos</a:t>
            </a:r>
          </a:p>
        </p:txBody>
      </p:sp>
      <p:sp>
        <p:nvSpPr>
          <p:cNvPr id="7" name="Rectangle 6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5</a:t>
            </a:fld>
            <a:endParaRPr lang="es-MX" dirty="0"/>
          </a:p>
        </p:txBody>
      </p:sp>
      <p:sp>
        <p:nvSpPr>
          <p:cNvPr id="12" name="10 Título"/>
          <p:cNvSpPr>
            <a:spLocks noGrp="1"/>
          </p:cNvSpPr>
          <p:nvPr>
            <p:ph type="title"/>
          </p:nvPr>
        </p:nvSpPr>
        <p:spPr>
          <a:xfrm>
            <a:off x="3336" y="-9416"/>
            <a:ext cx="9140661" cy="849427"/>
          </a:xfr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" name="Rectangle 1"/>
          <p:cNvSpPr/>
          <p:nvPr/>
        </p:nvSpPr>
        <p:spPr>
          <a:xfrm>
            <a:off x="467544" y="1628800"/>
            <a:ext cx="82192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9920" indent="-514350">
              <a:spcAft>
                <a:spcPts val="0"/>
              </a:spcAft>
              <a:buAutoNum type="arabicPeriod" startAt="4"/>
            </a:pPr>
            <a:r>
              <a:rPr lang="es-MX" sz="3200" b="1" dirty="0">
                <a:latin typeface="Arial" panose="020B0604020202020204" pitchFamily="34" charset="0"/>
                <a:ea typeface="Arial" panose="020B0604020202020204" pitchFamily="34" charset="0"/>
              </a:rPr>
              <a:t>La</a:t>
            </a:r>
            <a:r>
              <a:rPr lang="es-MX" sz="3200" b="1" spc="-1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3200" b="1" dirty="0">
                <a:latin typeface="Arial" panose="020B0604020202020204" pitchFamily="34" charset="0"/>
                <a:ea typeface="Arial" panose="020B0604020202020204" pitchFamily="34" charset="0"/>
              </a:rPr>
              <a:t>t</a:t>
            </a:r>
            <a:r>
              <a:rPr lang="es-MX" sz="3200" b="1" spc="-5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z="3200" b="1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z="3200" b="1" spc="10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z="3200" b="1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z="3200" b="1" spc="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z="3200" b="1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z="3200" b="1" spc="-5" dirty="0">
                <a:latin typeface="Arial" panose="020B0604020202020204" pitchFamily="34" charset="0"/>
                <a:ea typeface="Arial" panose="020B0604020202020204" pitchFamily="34" charset="0"/>
              </a:rPr>
              <a:t>g</a:t>
            </a:r>
            <a:r>
              <a:rPr lang="es-MX" sz="3200" b="1" dirty="0">
                <a:latin typeface="Arial" panose="020B0604020202020204" pitchFamily="34" charset="0"/>
                <a:ea typeface="Arial" panose="020B0604020202020204" pitchFamily="34" charset="0"/>
              </a:rPr>
              <a:t>ía</a:t>
            </a:r>
            <a:r>
              <a:rPr lang="es-MX" sz="3200" b="1" spc="-3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3200" b="1" dirty="0">
                <a:latin typeface="Arial" panose="020B0604020202020204" pitchFamily="34" charset="0"/>
                <a:ea typeface="Arial" panose="020B0604020202020204" pitchFamily="34" charset="0"/>
              </a:rPr>
              <a:t>de</a:t>
            </a:r>
            <a:r>
              <a:rPr lang="es-MX" sz="3200" b="1" spc="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3200" b="1" spc="-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z="3200" b="1" dirty="0">
                <a:latin typeface="Arial" panose="020B0604020202020204" pitchFamily="34" charset="0"/>
                <a:ea typeface="Arial" panose="020B0604020202020204" pitchFamily="34" charset="0"/>
              </a:rPr>
              <a:t>a </a:t>
            </a:r>
            <a:r>
              <a:rPr lang="es-MX" sz="3200" b="1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z="3200" b="1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z="3200" b="1" spc="10" dirty="0">
                <a:latin typeface="Arial" panose="020B0604020202020204" pitchFamily="34" charset="0"/>
                <a:ea typeface="Arial" panose="020B0604020202020204" pitchFamily="34" charset="0"/>
              </a:rPr>
              <a:t>f</a:t>
            </a:r>
            <a:r>
              <a:rPr lang="es-MX" sz="3200" b="1" dirty="0">
                <a:latin typeface="Arial" panose="020B0604020202020204" pitchFamily="34" charset="0"/>
                <a:ea typeface="Arial" panose="020B0604020202020204" pitchFamily="34" charset="0"/>
              </a:rPr>
              <a:t>or</a:t>
            </a:r>
            <a:r>
              <a:rPr lang="es-MX" sz="3200" b="1" spc="25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sz="3200" b="1" spc="-15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z="3200" b="1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z="3200" b="1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z="3200" b="1" dirty="0">
                <a:latin typeface="Arial" panose="020B0604020202020204" pitchFamily="34" charset="0"/>
                <a:ea typeface="Arial" panose="020B0604020202020204" pitchFamily="34" charset="0"/>
              </a:rPr>
              <a:t>ón.</a:t>
            </a:r>
          </a:p>
          <a:p>
            <a:pPr marL="115570">
              <a:spcAft>
                <a:spcPts val="0"/>
              </a:spcAft>
            </a:pPr>
            <a:endParaRPr lang="es-MX" sz="3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800"/>
              </a:lnSpc>
              <a:spcBef>
                <a:spcPts val="30"/>
              </a:spcBef>
              <a:spcAft>
                <a:spcPts val="0"/>
              </a:spcAft>
            </a:pPr>
            <a:r>
              <a:rPr lang="es-MX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s-MX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60680">
              <a:spcAft>
                <a:spcPts val="0"/>
              </a:spcAft>
            </a:pPr>
            <a:r>
              <a:rPr lang="es-MX" sz="2800" spc="10" dirty="0">
                <a:latin typeface="Arial" panose="020B0604020202020204" pitchFamily="34" charset="0"/>
                <a:ea typeface="Arial" panose="020B0604020202020204" pitchFamily="34" charset="0"/>
              </a:rPr>
              <a:t>4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.1.</a:t>
            </a:r>
            <a:r>
              <a:rPr lang="es-MX" sz="2800" spc="27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z="2800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p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to</a:t>
            </a:r>
            <a:r>
              <a:rPr lang="es-MX" sz="2800" spc="-4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de</a:t>
            </a:r>
            <a:r>
              <a:rPr lang="es-MX" sz="2800" spc="-1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z="2800" spc="-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t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z="2800" spc="1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g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ía</a:t>
            </a:r>
            <a:r>
              <a:rPr lang="es-MX" sz="2800" spc="-3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de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 l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a 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z="2800" spc="10" dirty="0">
                <a:latin typeface="Arial" panose="020B0604020202020204" pitchFamily="34" charset="0"/>
                <a:ea typeface="Arial" panose="020B0604020202020204" pitchFamily="34" charset="0"/>
              </a:rPr>
              <a:t>f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or</a:t>
            </a:r>
            <a:r>
              <a:rPr lang="es-MX" sz="2800" spc="25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ón</a:t>
            </a:r>
            <a:r>
              <a:rPr lang="es-MX" sz="2800" spc="-5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spc="10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z="2800" spc="-10" dirty="0">
                <a:latin typeface="Arial" panose="020B0604020202020204" pitchFamily="34" charset="0"/>
                <a:ea typeface="Arial" panose="020B0604020202020204" pitchFamily="34" charset="0"/>
              </a:rPr>
              <a:t> l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a 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z="2800" spc="10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gíst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a.</a:t>
            </a:r>
            <a:endParaRPr lang="es-MX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800"/>
              </a:lnSpc>
              <a:spcBef>
                <a:spcPts val="30"/>
              </a:spcBef>
              <a:spcAft>
                <a:spcPts val="0"/>
              </a:spcAft>
            </a:pPr>
            <a:r>
              <a:rPr lang="es-MX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s-MX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4170">
              <a:spcAft>
                <a:spcPts val="0"/>
              </a:spcAft>
            </a:pP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4.2.</a:t>
            </a:r>
            <a:r>
              <a:rPr lang="es-MX" sz="2800" spc="27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P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z="2800" spc="10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z="2800" spc="10" dirty="0">
                <a:latin typeface="Arial" panose="020B0604020202020204" pitchFamily="34" charset="0"/>
                <a:ea typeface="Arial" panose="020B0604020202020204" pitchFamily="34" charset="0"/>
              </a:rPr>
              <a:t>ó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z="2800" spc="-5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z="2800" spc="-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re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ur</a:t>
            </a:r>
            <a:r>
              <a:rPr lang="es-MX" sz="2800" spc="10" dirty="0">
                <a:latin typeface="Arial" panose="020B0604020202020204" pitchFamily="34" charset="0"/>
                <a:ea typeface="Arial" panose="020B0604020202020204" pitchFamily="34" charset="0"/>
              </a:rPr>
              <a:t>so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sz="2800" spc="-3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de</a:t>
            </a:r>
            <a:r>
              <a:rPr lang="es-MX" sz="2800" spc="-1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z="2800" spc="-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z="2800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pre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z="2800" spc="-4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(ER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P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) y</a:t>
            </a:r>
            <a:r>
              <a:rPr lang="es-MX" sz="2800" spc="-2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a 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g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í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sz="2800" spc="10" dirty="0">
                <a:latin typeface="Arial" panose="020B0604020202020204" pitchFamily="34" charset="0"/>
                <a:ea typeface="Arial" panose="020B0604020202020204" pitchFamily="34" charset="0"/>
              </a:rPr>
              <a:t>t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a.</a:t>
            </a:r>
            <a:endParaRPr lang="es-MX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800"/>
              </a:lnSpc>
              <a:spcBef>
                <a:spcPts val="15"/>
              </a:spcBef>
              <a:spcAft>
                <a:spcPts val="0"/>
              </a:spcAft>
            </a:pPr>
            <a:r>
              <a:rPr lang="es-MX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s-MX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4170">
              <a:spcAft>
                <a:spcPts val="0"/>
              </a:spcAft>
            </a:pP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4.3.</a:t>
            </a:r>
            <a:r>
              <a:rPr lang="es-MX" sz="2800" spc="26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spc="15" dirty="0">
                <a:latin typeface="Arial" panose="020B0604020202020204" pitchFamily="34" charset="0"/>
                <a:ea typeface="Arial" panose="020B0604020202020204" pitchFamily="34" charset="0"/>
              </a:rPr>
              <a:t>T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p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sz="2800" spc="-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de</a:t>
            </a:r>
            <a:r>
              <a:rPr lang="es-MX" sz="2800" spc="-1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tr</a:t>
            </a:r>
            <a:r>
              <a:rPr lang="es-MX" sz="2800" spc="10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cc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z="2800" spc="10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s</a:t>
            </a:r>
            <a:r>
              <a:rPr lang="es-MX" sz="2800" spc="-5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prop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ci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as</a:t>
            </a:r>
            <a:r>
              <a:rPr lang="es-MX" sz="2800" spc="-3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p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r</a:t>
            </a:r>
            <a:r>
              <a:rPr lang="es-MX" sz="2800" spc="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z="2800" spc="-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t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z="2800" spc="10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z="2800" spc="10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gía</a:t>
            </a:r>
            <a:r>
              <a:rPr lang="es-MX" sz="2800" spc="-5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spc="10" dirty="0"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e</a:t>
            </a:r>
            <a:r>
              <a:rPr lang="es-MX" sz="2800" spc="-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l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z="2800" spc="-1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z="2800" spc="10" dirty="0">
                <a:latin typeface="Arial" panose="020B0604020202020204" pitchFamily="34" charset="0"/>
                <a:ea typeface="Arial" panose="020B0604020202020204" pitchFamily="34" charset="0"/>
              </a:rPr>
              <a:t>f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es-MX" sz="2800" spc="-10" dirty="0">
                <a:latin typeface="Arial" panose="020B0604020202020204" pitchFamily="34" charset="0"/>
                <a:ea typeface="Arial" panose="020B0604020202020204" pitchFamily="34" charset="0"/>
              </a:rPr>
              <a:t>r</a:t>
            </a:r>
            <a:r>
              <a:rPr lang="es-MX" sz="2800" spc="20" dirty="0">
                <a:latin typeface="Arial" panose="020B0604020202020204" pitchFamily="34" charset="0"/>
                <a:ea typeface="Arial" panose="020B0604020202020204" pitchFamily="34" charset="0"/>
              </a:rPr>
              <a:t>m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s-MX" sz="2800" spc="5" dirty="0"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ó</a:t>
            </a:r>
            <a:r>
              <a:rPr lang="es-MX" sz="2800" spc="-5" dirty="0">
                <a:latin typeface="Arial" panose="020B0604020202020204" pitchFamily="34" charset="0"/>
                <a:ea typeface="Arial" panose="020B0604020202020204" pitchFamily="34" charset="0"/>
              </a:rPr>
              <a:t>n</a:t>
            </a:r>
            <a:r>
              <a:rPr lang="es-MX" sz="2800" dirty="0">
                <a:latin typeface="Arial" panose="020B0604020202020204" pitchFamily="34" charset="0"/>
                <a:ea typeface="Arial" panose="020B0604020202020204" pitchFamily="34" charset="0"/>
              </a:rPr>
              <a:t>.</a:t>
            </a:r>
            <a:endParaRPr lang="es-MX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853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BBA42-5472-42C5-AB49-DB327605BF08}" type="slidenum">
              <a:rPr lang="es-MX" smtClean="0"/>
              <a:pPr/>
              <a:t>6</a:t>
            </a:fld>
            <a:endParaRPr lang="es-MX" dirty="0"/>
          </a:p>
        </p:txBody>
      </p:sp>
      <p:sp>
        <p:nvSpPr>
          <p:cNvPr id="12" name="10 Título"/>
          <p:cNvSpPr>
            <a:spLocks noGrp="1"/>
          </p:cNvSpPr>
          <p:nvPr>
            <p:ph type="title"/>
          </p:nvPr>
        </p:nvSpPr>
        <p:spPr>
          <a:xfrm>
            <a:off x="3336" y="-9416"/>
            <a:ext cx="9140661" cy="849427"/>
          </a:xfr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Rectangle 2"/>
          <p:cNvSpPr/>
          <p:nvPr/>
        </p:nvSpPr>
        <p:spPr>
          <a:xfrm>
            <a:off x="405880" y="1070840"/>
            <a:ext cx="82809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lang="es-ES" altLang="es-MX" sz="2000" dirty="0"/>
              <a:t>Las "nuevas tecnologías de la información" como "el conjunto de disciplinas científicas, tecnológicas, de ingeniería y de técnicas de gestión utilizadas en el manejo y procesamiento de la información en el campo de la logística permite adecuar sus aplicaciones y su interacción con hombres y máquinas; así como a los contenidos asociados de carácter social, económico y cultural".</a:t>
            </a:r>
            <a:endParaRPr lang="es-PE" altLang="es-MX" sz="2000" dirty="0"/>
          </a:p>
        </p:txBody>
      </p:sp>
      <p:grpSp>
        <p:nvGrpSpPr>
          <p:cNvPr id="5" name="Group 4"/>
          <p:cNvGrpSpPr/>
          <p:nvPr/>
        </p:nvGrpSpPr>
        <p:grpSpPr>
          <a:xfrm>
            <a:off x="1030289" y="2829631"/>
            <a:ext cx="6422032" cy="3213982"/>
            <a:chOff x="1030288" y="1484313"/>
            <a:chExt cx="8078787" cy="4559300"/>
          </a:xfrm>
        </p:grpSpPr>
        <p:sp>
          <p:nvSpPr>
            <p:cNvPr id="29" name="Line 2"/>
            <p:cNvSpPr>
              <a:spLocks noChangeShapeType="1"/>
            </p:cNvSpPr>
            <p:nvPr/>
          </p:nvSpPr>
          <p:spPr bwMode="auto">
            <a:xfrm flipH="1">
              <a:off x="4002088" y="4062413"/>
              <a:ext cx="609600" cy="257175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MX" sz="1400" b="1" dirty="0"/>
            </a:p>
          </p:txBody>
        </p:sp>
        <p:sp>
          <p:nvSpPr>
            <p:cNvPr id="30" name="Oval 3"/>
            <p:cNvSpPr>
              <a:spLocks noChangeArrowheads="1"/>
            </p:cNvSpPr>
            <p:nvPr/>
          </p:nvSpPr>
          <p:spPr bwMode="auto">
            <a:xfrm>
              <a:off x="3779838" y="1484313"/>
              <a:ext cx="2778125" cy="1292225"/>
            </a:xfrm>
            <a:prstGeom prst="ellips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31" name="Text Box 4"/>
            <p:cNvSpPr txBox="1">
              <a:spLocks noChangeArrowheads="1"/>
            </p:cNvSpPr>
            <p:nvPr/>
          </p:nvSpPr>
          <p:spPr bwMode="auto">
            <a:xfrm>
              <a:off x="4067175" y="1700213"/>
              <a:ext cx="228600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ES" altLang="es-MX" sz="2400" b="1" dirty="0"/>
                <a:t>Realidad Virtual</a:t>
              </a:r>
            </a:p>
          </p:txBody>
        </p:sp>
        <p:sp>
          <p:nvSpPr>
            <p:cNvPr id="32" name="Oval 5"/>
            <p:cNvSpPr>
              <a:spLocks noChangeArrowheads="1"/>
            </p:cNvSpPr>
            <p:nvPr/>
          </p:nvSpPr>
          <p:spPr bwMode="auto">
            <a:xfrm>
              <a:off x="1639888" y="2538413"/>
              <a:ext cx="2640012" cy="984250"/>
            </a:xfrm>
            <a:prstGeom prst="ellips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33" name="Text Box 6"/>
            <p:cNvSpPr txBox="1">
              <a:spLocks noChangeArrowheads="1"/>
            </p:cNvSpPr>
            <p:nvPr/>
          </p:nvSpPr>
          <p:spPr bwMode="auto">
            <a:xfrm>
              <a:off x="1933575" y="2784475"/>
              <a:ext cx="2144713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ES" altLang="es-MX" sz="2400" b="1" dirty="0"/>
                <a:t>Multimedia</a:t>
              </a:r>
            </a:p>
          </p:txBody>
        </p:sp>
        <p:sp>
          <p:nvSpPr>
            <p:cNvPr id="34" name="Oval 7"/>
            <p:cNvSpPr>
              <a:spLocks noChangeArrowheads="1"/>
            </p:cNvSpPr>
            <p:nvPr/>
          </p:nvSpPr>
          <p:spPr bwMode="auto">
            <a:xfrm>
              <a:off x="1030288" y="4033838"/>
              <a:ext cx="3328987" cy="1476375"/>
            </a:xfrm>
            <a:prstGeom prst="ellips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35" name="Text Box 8"/>
            <p:cNvSpPr txBox="1">
              <a:spLocks noChangeArrowheads="1"/>
            </p:cNvSpPr>
            <p:nvPr/>
          </p:nvSpPr>
          <p:spPr bwMode="auto">
            <a:xfrm>
              <a:off x="1487488" y="4367213"/>
              <a:ext cx="259080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ES" altLang="es-MX" sz="2400" b="1" dirty="0"/>
                <a:t>Transmisión vía Satélite</a:t>
              </a:r>
            </a:p>
          </p:txBody>
        </p:sp>
        <p:sp>
          <p:nvSpPr>
            <p:cNvPr id="36" name="Oval 9"/>
            <p:cNvSpPr>
              <a:spLocks noChangeArrowheads="1"/>
            </p:cNvSpPr>
            <p:nvPr/>
          </p:nvSpPr>
          <p:spPr bwMode="auto">
            <a:xfrm>
              <a:off x="4429125" y="4716463"/>
              <a:ext cx="3611563" cy="1327150"/>
            </a:xfrm>
            <a:prstGeom prst="ellips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37" name="Text Box 10"/>
            <p:cNvSpPr txBox="1">
              <a:spLocks noChangeArrowheads="1"/>
            </p:cNvSpPr>
            <p:nvPr/>
          </p:nvSpPr>
          <p:spPr bwMode="auto">
            <a:xfrm>
              <a:off x="4916488" y="5048250"/>
              <a:ext cx="3124200" cy="663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ES" altLang="es-MX" sz="2400" b="1" dirty="0"/>
                <a:t>Videoconferencia</a:t>
              </a:r>
            </a:p>
          </p:txBody>
        </p:sp>
        <p:sp>
          <p:nvSpPr>
            <p:cNvPr id="38" name="Oval 11"/>
            <p:cNvSpPr>
              <a:spLocks noChangeArrowheads="1"/>
            </p:cNvSpPr>
            <p:nvPr/>
          </p:nvSpPr>
          <p:spPr bwMode="auto">
            <a:xfrm>
              <a:off x="4535488" y="3081338"/>
              <a:ext cx="1600200" cy="1285875"/>
            </a:xfrm>
            <a:prstGeom prst="ellips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MX" sz="1400" b="1" dirty="0"/>
            </a:p>
          </p:txBody>
        </p:sp>
        <p:sp>
          <p:nvSpPr>
            <p:cNvPr id="39" name="Text Box 12"/>
            <p:cNvSpPr txBox="1">
              <a:spLocks noChangeArrowheads="1"/>
            </p:cNvSpPr>
            <p:nvPr/>
          </p:nvSpPr>
          <p:spPr bwMode="auto">
            <a:xfrm>
              <a:off x="4611688" y="3452813"/>
              <a:ext cx="1600200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ES" altLang="es-MX" sz="2400" b="1" dirty="0"/>
                <a:t>N.T.</a:t>
              </a:r>
              <a:r>
                <a:rPr lang="es-MX" altLang="es-MX" sz="2400" b="1" dirty="0"/>
                <a:t>I.C</a:t>
              </a:r>
              <a:endParaRPr lang="es-ES" altLang="es-MX" sz="2400" b="1" dirty="0"/>
            </a:p>
          </p:txBody>
        </p:sp>
        <p:sp>
          <p:nvSpPr>
            <p:cNvPr id="40" name="Oval 13"/>
            <p:cNvSpPr>
              <a:spLocks noChangeArrowheads="1"/>
            </p:cNvSpPr>
            <p:nvPr/>
          </p:nvSpPr>
          <p:spPr bwMode="auto">
            <a:xfrm>
              <a:off x="6165850" y="3757613"/>
              <a:ext cx="2943225" cy="866775"/>
            </a:xfrm>
            <a:prstGeom prst="ellips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41" name="Text Box 14"/>
            <p:cNvSpPr txBox="1">
              <a:spLocks noChangeArrowheads="1"/>
            </p:cNvSpPr>
            <p:nvPr/>
          </p:nvSpPr>
          <p:spPr bwMode="auto">
            <a:xfrm>
              <a:off x="6516688" y="3975100"/>
              <a:ext cx="2438400" cy="46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ES" altLang="es-MX" sz="2400" b="1" dirty="0"/>
                <a:t>      ...............</a:t>
              </a:r>
            </a:p>
          </p:txBody>
        </p:sp>
        <p:sp>
          <p:nvSpPr>
            <p:cNvPr id="42" name="Oval 15"/>
            <p:cNvSpPr>
              <a:spLocks noChangeArrowheads="1"/>
            </p:cNvSpPr>
            <p:nvPr/>
          </p:nvSpPr>
          <p:spPr bwMode="auto">
            <a:xfrm>
              <a:off x="6600825" y="2462213"/>
              <a:ext cx="2324100" cy="1060450"/>
            </a:xfrm>
            <a:prstGeom prst="ellips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43" name="Text Box 16"/>
            <p:cNvSpPr txBox="1">
              <a:spLocks noChangeArrowheads="1"/>
            </p:cNvSpPr>
            <p:nvPr/>
          </p:nvSpPr>
          <p:spPr bwMode="auto">
            <a:xfrm>
              <a:off x="6897688" y="2727325"/>
              <a:ext cx="1828800" cy="530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ES" altLang="es-MX" sz="2400" b="1" dirty="0"/>
                <a:t>   Redes</a:t>
              </a:r>
            </a:p>
          </p:txBody>
        </p:sp>
        <p:sp>
          <p:nvSpPr>
            <p:cNvPr id="44" name="Line 17"/>
            <p:cNvSpPr>
              <a:spLocks noChangeShapeType="1"/>
            </p:cNvSpPr>
            <p:nvPr/>
          </p:nvSpPr>
          <p:spPr bwMode="auto">
            <a:xfrm flipH="1">
              <a:off x="5221288" y="4367213"/>
              <a:ext cx="76200" cy="381000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MX" sz="1400" b="1" dirty="0"/>
            </a:p>
          </p:txBody>
        </p:sp>
        <p:sp>
          <p:nvSpPr>
            <p:cNvPr id="45" name="Line 18"/>
            <p:cNvSpPr>
              <a:spLocks noChangeShapeType="1"/>
            </p:cNvSpPr>
            <p:nvPr/>
          </p:nvSpPr>
          <p:spPr bwMode="auto">
            <a:xfrm>
              <a:off x="5983288" y="4062413"/>
              <a:ext cx="182562" cy="142875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MX" sz="1400" b="1" dirty="0"/>
            </a:p>
          </p:txBody>
        </p:sp>
        <p:sp>
          <p:nvSpPr>
            <p:cNvPr id="46" name="Line 19"/>
            <p:cNvSpPr>
              <a:spLocks noChangeShapeType="1"/>
            </p:cNvSpPr>
            <p:nvPr/>
          </p:nvSpPr>
          <p:spPr bwMode="auto">
            <a:xfrm flipV="1">
              <a:off x="5983288" y="3148013"/>
              <a:ext cx="685800" cy="228600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MX" sz="1400" b="1" dirty="0"/>
            </a:p>
          </p:txBody>
        </p:sp>
        <p:sp>
          <p:nvSpPr>
            <p:cNvPr id="47" name="Line 20"/>
            <p:cNvSpPr>
              <a:spLocks noChangeShapeType="1"/>
            </p:cNvSpPr>
            <p:nvPr/>
          </p:nvSpPr>
          <p:spPr bwMode="auto">
            <a:xfrm flipV="1">
              <a:off x="5221288" y="2767013"/>
              <a:ext cx="1587" cy="304800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MX" sz="1400" b="1" dirty="0"/>
            </a:p>
          </p:txBody>
        </p:sp>
        <p:sp>
          <p:nvSpPr>
            <p:cNvPr id="48" name="Line 21"/>
            <p:cNvSpPr>
              <a:spLocks noChangeShapeType="1"/>
            </p:cNvSpPr>
            <p:nvPr/>
          </p:nvSpPr>
          <p:spPr bwMode="auto">
            <a:xfrm flipH="1" flipV="1">
              <a:off x="4102100" y="3376613"/>
              <a:ext cx="433388" cy="152400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MX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010650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11266" y="1268760"/>
            <a:ext cx="7924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chemeClr val="accent3">
                    <a:lumMod val="75000"/>
                  </a:schemeClr>
                </a:solidFill>
              </a:rPr>
              <a:t>Temas y procesos que intervienen en el proceso tecnológico en el segmento de la logística.</a:t>
            </a:r>
          </a:p>
          <a:p>
            <a:pPr algn="ctr"/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MX" sz="2400" dirty="0"/>
              <a:t>Planes de demanda para maximizar y priorizar esfuerzos corporativos.</a:t>
            </a: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MX" sz="2400" dirty="0"/>
              <a:t>Sistemas de gestión de </a:t>
            </a:r>
            <a:r>
              <a:rPr lang="es-MX" sz="2400" i="1" dirty="0"/>
              <a:t>stock.</a:t>
            </a: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MX" sz="2400" dirty="0"/>
              <a:t>Modelos de planificación a largo y mediano plazo de los procesos logísticos.</a:t>
            </a: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MX" sz="2400" dirty="0"/>
              <a:t>Planificación de las necesidades de material (ERP).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/>
              <a:t>Planificación de las necesidades de distribución (DRP).</a:t>
            </a:r>
            <a:endParaRPr lang="en-US" sz="2400" dirty="0"/>
          </a:p>
        </p:txBody>
      </p:sp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88450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25194" y="2085654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s-ES" sz="2800" dirty="0"/>
              <a:t>Revisión de actividad Tarea. Caso Amazon.com</a:t>
            </a:r>
            <a:endParaRPr lang="en-US" sz="2800" dirty="0"/>
          </a:p>
          <a:p>
            <a:pPr marL="342900" indent="-342900">
              <a:buFont typeface="+mj-lt"/>
              <a:buAutoNum type="arabicPeriod"/>
            </a:pPr>
            <a:r>
              <a:rPr lang="es-ES" sz="2800" dirty="0"/>
              <a:t>Comentarios generales sobre Características y Ventajas competitivas en el manejo de la información tecnológica.</a:t>
            </a:r>
            <a:endParaRPr lang="en-US" sz="2800" dirty="0"/>
          </a:p>
          <a:p>
            <a:pPr marL="342900" lvl="0" indent="-342900">
              <a:buFont typeface="+mj-lt"/>
              <a:buAutoNum type="arabicPeriod"/>
            </a:pPr>
            <a:r>
              <a:rPr lang="es-ES" sz="2800" dirty="0"/>
              <a:t>Video Fligth 666, primeros 10 mins. </a:t>
            </a:r>
            <a:r>
              <a:rPr lang="es-MX" sz="2800" u="sng" dirty="0">
                <a:hlinkClick r:id="rId3"/>
              </a:rPr>
              <a:t>https://www.youtube.com/watch?v=Pm256jfH7tw</a:t>
            </a:r>
            <a:endParaRPr lang="en-US" sz="2800" dirty="0"/>
          </a:p>
          <a:p>
            <a:pPr lvl="1"/>
            <a:r>
              <a:rPr lang="en-US" sz="2800" dirty="0"/>
              <a:t>Video UPS. </a:t>
            </a:r>
            <a:r>
              <a:rPr lang="es-ES" sz="2800" u="sng" dirty="0">
                <a:hlinkClick r:id="rId4"/>
              </a:rPr>
              <a:t>https://www.youtube.com/watch?v=KWAwL3Rlbjo</a:t>
            </a:r>
            <a:endParaRPr lang="es-ES" sz="2800" u="sng" dirty="0"/>
          </a:p>
          <a:p>
            <a:pPr marL="342900" indent="-342900">
              <a:buFont typeface="+mj-lt"/>
              <a:buAutoNum type="arabicPeriod"/>
            </a:pPr>
            <a:r>
              <a:rPr lang="es-ES" sz="2800" dirty="0"/>
              <a:t>Tema 4. Planificación de las necesidades de material (ERP). Presentación Proceso de Logística Interna Ford.</a:t>
            </a:r>
            <a:endParaRPr lang="en-US" sz="2800" dirty="0"/>
          </a:p>
        </p:txBody>
      </p:sp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TextBox 2"/>
          <p:cNvSpPr txBox="1"/>
          <p:nvPr/>
        </p:nvSpPr>
        <p:spPr>
          <a:xfrm>
            <a:off x="63553" y="1110934"/>
            <a:ext cx="90202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ELEMENTOS PARA HACER UN VIAJE AL ENTORNO DE LA TECNOLOGIA </a:t>
            </a:r>
          </a:p>
          <a:p>
            <a:pPr algn="ctr"/>
            <a:r>
              <a:rPr lang="es-MX" sz="2400" b="1" dirty="0">
                <a:solidFill>
                  <a:schemeClr val="accent3">
                    <a:lumMod val="75000"/>
                  </a:schemeClr>
                </a:solidFill>
              </a:rPr>
              <a:t>Y SU EFECTO EN LA LOGÍSTICA</a:t>
            </a:r>
          </a:p>
        </p:txBody>
      </p:sp>
    </p:spTree>
    <p:extLst>
      <p:ext uri="{BB962C8B-B14F-4D97-AF65-F5344CB8AC3E}">
        <p14:creationId xmlns:p14="http://schemas.microsoft.com/office/powerpoint/2010/main" val="2118651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0 Título"/>
          <p:cNvSpPr txBox="1">
            <a:spLocks/>
          </p:cNvSpPr>
          <p:nvPr/>
        </p:nvSpPr>
        <p:spPr>
          <a:xfrm>
            <a:off x="3336" y="-9416"/>
            <a:ext cx="9140661" cy="8494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IV. La tecnología de la información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37" y="6680310"/>
            <a:ext cx="9140661" cy="205074"/>
          </a:xfrm>
          <a:prstGeom prst="rect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grpSp>
        <p:nvGrpSpPr>
          <p:cNvPr id="2" name="Group 1"/>
          <p:cNvGrpSpPr/>
          <p:nvPr/>
        </p:nvGrpSpPr>
        <p:grpSpPr>
          <a:xfrm>
            <a:off x="561570" y="1196752"/>
            <a:ext cx="8024192" cy="4886263"/>
            <a:chOff x="76200" y="152400"/>
            <a:chExt cx="8915400" cy="6758453"/>
          </a:xfrm>
        </p:grpSpPr>
        <p:sp>
          <p:nvSpPr>
            <p:cNvPr id="32" name="Text Box 2"/>
            <p:cNvSpPr txBox="1">
              <a:spLocks noChangeArrowheads="1"/>
            </p:cNvSpPr>
            <p:nvPr/>
          </p:nvSpPr>
          <p:spPr bwMode="auto">
            <a:xfrm>
              <a:off x="533400" y="152400"/>
              <a:ext cx="7696200" cy="6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altLang="es-MX" sz="2400" u="sng" dirty="0">
                  <a:cs typeface="Segoe UI Semibold" panose="020B0702040204020203" pitchFamily="34" charset="0"/>
                </a:rPr>
                <a:t>Tecnologías de Información en áreas funcionales</a:t>
              </a:r>
            </a:p>
          </p:txBody>
        </p:sp>
        <p:sp>
          <p:nvSpPr>
            <p:cNvPr id="33" name="Text Box 3"/>
            <p:cNvSpPr txBox="1">
              <a:spLocks noChangeArrowheads="1"/>
            </p:cNvSpPr>
            <p:nvPr/>
          </p:nvSpPr>
          <p:spPr bwMode="auto">
            <a:xfrm>
              <a:off x="3276600" y="3657600"/>
              <a:ext cx="1828800" cy="4257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altLang="es-MX" sz="1400" dirty="0">
                  <a:latin typeface="Times New Roman" panose="02020603050405020304" pitchFamily="18" charset="0"/>
                </a:rPr>
                <a:t>Operaciones</a:t>
              </a:r>
            </a:p>
          </p:txBody>
        </p:sp>
        <p:sp>
          <p:nvSpPr>
            <p:cNvPr id="34" name="Oval 4"/>
            <p:cNvSpPr>
              <a:spLocks noChangeArrowheads="1"/>
            </p:cNvSpPr>
            <p:nvPr/>
          </p:nvSpPr>
          <p:spPr bwMode="auto">
            <a:xfrm>
              <a:off x="4267200" y="4038600"/>
              <a:ext cx="2209800" cy="1447800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s-MX" sz="1400" dirty="0"/>
            </a:p>
          </p:txBody>
        </p:sp>
        <p:sp>
          <p:nvSpPr>
            <p:cNvPr id="35" name="Text Box 5"/>
            <p:cNvSpPr txBox="1">
              <a:spLocks noChangeArrowheads="1"/>
            </p:cNvSpPr>
            <p:nvPr/>
          </p:nvSpPr>
          <p:spPr bwMode="auto">
            <a:xfrm>
              <a:off x="4724400" y="4495800"/>
              <a:ext cx="1828800" cy="5108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altLang="es-MX" dirty="0">
                  <a:latin typeface="Times New Roman" panose="02020603050405020304" pitchFamily="18" charset="0"/>
                </a:rPr>
                <a:t>Finanzas</a:t>
              </a:r>
            </a:p>
          </p:txBody>
        </p:sp>
        <p:sp>
          <p:nvSpPr>
            <p:cNvPr id="36" name="Oval 6"/>
            <p:cNvSpPr>
              <a:spLocks noChangeArrowheads="1"/>
            </p:cNvSpPr>
            <p:nvPr/>
          </p:nvSpPr>
          <p:spPr bwMode="auto">
            <a:xfrm>
              <a:off x="2667000" y="2133600"/>
              <a:ext cx="2590800" cy="1371600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s-MX" sz="1400" dirty="0"/>
            </a:p>
          </p:txBody>
        </p:sp>
        <p:sp>
          <p:nvSpPr>
            <p:cNvPr id="37" name="Text Box 7"/>
            <p:cNvSpPr txBox="1">
              <a:spLocks noChangeArrowheads="1"/>
            </p:cNvSpPr>
            <p:nvPr/>
          </p:nvSpPr>
          <p:spPr bwMode="auto">
            <a:xfrm>
              <a:off x="3200400" y="2514599"/>
              <a:ext cx="1828800" cy="5108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altLang="es-MX" dirty="0">
                  <a:latin typeface="Times New Roman" panose="02020603050405020304" pitchFamily="18" charset="0"/>
                </a:rPr>
                <a:t>Contabilidad</a:t>
              </a:r>
            </a:p>
          </p:txBody>
        </p:sp>
        <p:sp>
          <p:nvSpPr>
            <p:cNvPr id="38" name="Oval 8"/>
            <p:cNvSpPr>
              <a:spLocks noChangeArrowheads="1"/>
            </p:cNvSpPr>
            <p:nvPr/>
          </p:nvSpPr>
          <p:spPr bwMode="auto">
            <a:xfrm>
              <a:off x="4800600" y="2667000"/>
              <a:ext cx="2057400" cy="1524000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s-MX" sz="1400" dirty="0"/>
            </a:p>
          </p:txBody>
        </p:sp>
        <p:sp>
          <p:nvSpPr>
            <p:cNvPr id="39" name="Text Box 9"/>
            <p:cNvSpPr txBox="1">
              <a:spLocks noChangeArrowheads="1"/>
            </p:cNvSpPr>
            <p:nvPr/>
          </p:nvSpPr>
          <p:spPr bwMode="auto">
            <a:xfrm>
              <a:off x="5105400" y="3200400"/>
              <a:ext cx="1828800" cy="5108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altLang="es-MX" dirty="0">
                  <a:latin typeface="Times New Roman" panose="02020603050405020304" pitchFamily="18" charset="0"/>
                </a:rPr>
                <a:t>Ingeniería</a:t>
              </a:r>
            </a:p>
          </p:txBody>
        </p:sp>
        <p:sp>
          <p:nvSpPr>
            <p:cNvPr id="40" name="Oval 10"/>
            <p:cNvSpPr>
              <a:spLocks noChangeArrowheads="1"/>
            </p:cNvSpPr>
            <p:nvPr/>
          </p:nvSpPr>
          <p:spPr bwMode="auto">
            <a:xfrm>
              <a:off x="1828800" y="4038600"/>
              <a:ext cx="2590800" cy="1447800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s-MX" sz="1400" dirty="0"/>
            </a:p>
          </p:txBody>
        </p:sp>
        <p:sp>
          <p:nvSpPr>
            <p:cNvPr id="41" name="Oval 11"/>
            <p:cNvSpPr>
              <a:spLocks noChangeArrowheads="1"/>
            </p:cNvSpPr>
            <p:nvPr/>
          </p:nvSpPr>
          <p:spPr bwMode="auto">
            <a:xfrm>
              <a:off x="990600" y="2819400"/>
              <a:ext cx="2438400" cy="1524000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s-MX" sz="1400" dirty="0"/>
            </a:p>
          </p:txBody>
        </p:sp>
        <p:sp>
          <p:nvSpPr>
            <p:cNvPr id="42" name="Oval 12"/>
            <p:cNvSpPr>
              <a:spLocks noChangeArrowheads="1"/>
            </p:cNvSpPr>
            <p:nvPr/>
          </p:nvSpPr>
          <p:spPr bwMode="auto">
            <a:xfrm>
              <a:off x="3124200" y="3124200"/>
              <a:ext cx="2057400" cy="1447800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s-MX" sz="1400" dirty="0"/>
            </a:p>
          </p:txBody>
        </p:sp>
        <p:sp>
          <p:nvSpPr>
            <p:cNvPr id="43" name="Text Box 13"/>
            <p:cNvSpPr txBox="1">
              <a:spLocks noChangeArrowheads="1"/>
            </p:cNvSpPr>
            <p:nvPr/>
          </p:nvSpPr>
          <p:spPr bwMode="auto">
            <a:xfrm>
              <a:off x="3200400" y="3581400"/>
              <a:ext cx="1828800" cy="4257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altLang="es-MX" sz="1400" dirty="0">
                  <a:latin typeface="Times New Roman" panose="02020603050405020304" pitchFamily="18" charset="0"/>
                </a:rPr>
                <a:t>Operaciones</a:t>
              </a:r>
            </a:p>
          </p:txBody>
        </p:sp>
        <p:sp>
          <p:nvSpPr>
            <p:cNvPr id="44" name="Text Box 14"/>
            <p:cNvSpPr txBox="1">
              <a:spLocks noChangeArrowheads="1"/>
            </p:cNvSpPr>
            <p:nvPr/>
          </p:nvSpPr>
          <p:spPr bwMode="auto">
            <a:xfrm>
              <a:off x="1219200" y="3048000"/>
              <a:ext cx="1981200" cy="1149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altLang="es-MX" sz="1600" dirty="0">
                  <a:latin typeface="Times New Roman" panose="02020603050405020304" pitchFamily="18" charset="0"/>
                </a:rPr>
                <a:t>Sistemas de información para administración</a:t>
              </a:r>
            </a:p>
          </p:txBody>
        </p:sp>
        <p:sp>
          <p:nvSpPr>
            <p:cNvPr id="45" name="Text Box 15"/>
            <p:cNvSpPr txBox="1">
              <a:spLocks noChangeArrowheads="1"/>
            </p:cNvSpPr>
            <p:nvPr/>
          </p:nvSpPr>
          <p:spPr bwMode="auto">
            <a:xfrm>
              <a:off x="2209799" y="4419600"/>
              <a:ext cx="1981200" cy="893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ES" altLang="es-MX" dirty="0">
                  <a:latin typeface="Times New Roman" panose="02020603050405020304" pitchFamily="18" charset="0"/>
                </a:rPr>
                <a:t>Recursos </a:t>
              </a:r>
            </a:p>
            <a:p>
              <a:pPr algn="ctr"/>
              <a:r>
                <a:rPr lang="es-ES" altLang="es-MX" dirty="0">
                  <a:latin typeface="Times New Roman" panose="02020603050405020304" pitchFamily="18" charset="0"/>
                </a:rPr>
                <a:t>Humanos</a:t>
              </a:r>
            </a:p>
          </p:txBody>
        </p:sp>
        <p:sp>
          <p:nvSpPr>
            <p:cNvPr id="46" name="Line 16"/>
            <p:cNvSpPr>
              <a:spLocks noChangeShapeType="1"/>
            </p:cNvSpPr>
            <p:nvPr/>
          </p:nvSpPr>
          <p:spPr bwMode="auto">
            <a:xfrm flipV="1">
              <a:off x="4953000" y="1828800"/>
              <a:ext cx="609600" cy="5334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s-MX" sz="1400" dirty="0"/>
            </a:p>
          </p:txBody>
        </p:sp>
        <p:sp>
          <p:nvSpPr>
            <p:cNvPr id="47" name="Text Box 17"/>
            <p:cNvSpPr txBox="1">
              <a:spLocks noChangeArrowheads="1"/>
            </p:cNvSpPr>
            <p:nvPr/>
          </p:nvSpPr>
          <p:spPr bwMode="auto">
            <a:xfrm>
              <a:off x="5638800" y="990599"/>
              <a:ext cx="3048001" cy="1319677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ES" altLang="es-MX" sz="1400" dirty="0">
                  <a:latin typeface="Times New Roman" panose="02020603050405020304" pitchFamily="18" charset="0"/>
                </a:rPr>
                <a:t>Tecnologías de planificación y presupuesto</a:t>
              </a:r>
            </a:p>
            <a:p>
              <a:pPr algn="ctr"/>
              <a:r>
                <a:rPr lang="es-ES" altLang="es-MX" sz="1400" dirty="0">
                  <a:latin typeface="Times New Roman" panose="02020603050405020304" pitchFamily="18" charset="0"/>
                </a:rPr>
                <a:t>Tecnología de la información</a:t>
              </a:r>
            </a:p>
            <a:p>
              <a:pPr algn="ctr"/>
              <a:r>
                <a:rPr lang="es-ES" altLang="es-MX" sz="1400" dirty="0">
                  <a:latin typeface="Times New Roman" panose="02020603050405020304" pitchFamily="18" charset="0"/>
                </a:rPr>
                <a:t>Comercio electrónico</a:t>
              </a:r>
            </a:p>
          </p:txBody>
        </p:sp>
        <p:sp>
          <p:nvSpPr>
            <p:cNvPr id="48" name="Line 18"/>
            <p:cNvSpPr>
              <a:spLocks noChangeShapeType="1"/>
            </p:cNvSpPr>
            <p:nvPr/>
          </p:nvSpPr>
          <p:spPr bwMode="auto">
            <a:xfrm>
              <a:off x="6858000" y="3352800"/>
              <a:ext cx="3048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s-MX" sz="1400" dirty="0"/>
            </a:p>
          </p:txBody>
        </p:sp>
        <p:sp>
          <p:nvSpPr>
            <p:cNvPr id="49" name="Text Box 19"/>
            <p:cNvSpPr txBox="1">
              <a:spLocks noChangeArrowheads="1"/>
            </p:cNvSpPr>
            <p:nvPr/>
          </p:nvSpPr>
          <p:spPr bwMode="auto">
            <a:xfrm>
              <a:off x="7162800" y="2633663"/>
              <a:ext cx="1752600" cy="2213652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ES" altLang="es-MX" sz="1400" dirty="0">
                  <a:latin typeface="Times New Roman" panose="02020603050405020304" pitchFamily="18" charset="0"/>
                </a:rPr>
                <a:t>Tecnología de producto</a:t>
              </a:r>
            </a:p>
            <a:p>
              <a:pPr algn="ctr"/>
              <a:r>
                <a:rPr lang="es-ES" altLang="es-MX" sz="1400" dirty="0">
                  <a:latin typeface="Times New Roman" panose="02020603050405020304" pitchFamily="18" charset="0"/>
                </a:rPr>
                <a:t>Tecnología de oficina</a:t>
              </a:r>
            </a:p>
            <a:p>
              <a:pPr algn="ctr"/>
              <a:r>
                <a:rPr lang="es-ES" altLang="es-MX" sz="1400" dirty="0">
                  <a:latin typeface="Times New Roman" panose="02020603050405020304" pitchFamily="18" charset="0"/>
                </a:rPr>
                <a:t>Tec. de proceso</a:t>
              </a:r>
            </a:p>
            <a:p>
              <a:pPr algn="ctr"/>
              <a:r>
                <a:rPr lang="es-ES" altLang="es-MX" sz="1400" dirty="0">
                  <a:latin typeface="Times New Roman" panose="02020603050405020304" pitchFamily="18" charset="0"/>
                </a:rPr>
                <a:t>T. de la Inform.</a:t>
              </a:r>
            </a:p>
            <a:p>
              <a:pPr algn="ctr"/>
              <a:r>
                <a:rPr lang="es-ES" altLang="es-MX" sz="1400" dirty="0">
                  <a:latin typeface="Times New Roman" panose="02020603050405020304" pitchFamily="18" charset="0"/>
                </a:rPr>
                <a:t>Diseño - CAD</a:t>
              </a:r>
            </a:p>
          </p:txBody>
        </p:sp>
        <p:sp>
          <p:nvSpPr>
            <p:cNvPr id="50" name="Line 20"/>
            <p:cNvSpPr>
              <a:spLocks noChangeShapeType="1"/>
            </p:cNvSpPr>
            <p:nvPr/>
          </p:nvSpPr>
          <p:spPr bwMode="auto">
            <a:xfrm>
              <a:off x="5943600" y="5334000"/>
              <a:ext cx="304800" cy="304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s-MX" sz="1400" dirty="0"/>
            </a:p>
          </p:txBody>
        </p:sp>
        <p:sp>
          <p:nvSpPr>
            <p:cNvPr id="51" name="Text Box 21"/>
            <p:cNvSpPr txBox="1">
              <a:spLocks noChangeArrowheads="1"/>
            </p:cNvSpPr>
            <p:nvPr/>
          </p:nvSpPr>
          <p:spPr bwMode="auto">
            <a:xfrm>
              <a:off x="6248400" y="5257800"/>
              <a:ext cx="2743200" cy="1617669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ES" altLang="es-MX" sz="1400" dirty="0">
                  <a:latin typeface="Times New Roman" panose="02020603050405020304" pitchFamily="18" charset="0"/>
                </a:rPr>
                <a:t>Tecnología de planificación y presupuesto</a:t>
              </a:r>
            </a:p>
            <a:p>
              <a:pPr algn="ctr"/>
              <a:r>
                <a:rPr lang="es-ES" altLang="es-MX" sz="1400" dirty="0">
                  <a:latin typeface="Times New Roman" panose="02020603050405020304" pitchFamily="18" charset="0"/>
                </a:rPr>
                <a:t>Tecnología de oficina</a:t>
              </a:r>
            </a:p>
            <a:p>
              <a:pPr algn="ctr"/>
              <a:r>
                <a:rPr lang="es-ES" altLang="es-MX" sz="1400" dirty="0">
                  <a:latin typeface="Times New Roman" panose="02020603050405020304" pitchFamily="18" charset="0"/>
                </a:rPr>
                <a:t>Base de datos en línea</a:t>
              </a:r>
            </a:p>
            <a:p>
              <a:pPr algn="ctr"/>
              <a:r>
                <a:rPr lang="es-ES" altLang="es-MX" sz="1400" dirty="0">
                  <a:latin typeface="Times New Roman" panose="02020603050405020304" pitchFamily="18" charset="0"/>
                </a:rPr>
                <a:t>T. I. </a:t>
              </a:r>
            </a:p>
          </p:txBody>
        </p:sp>
        <p:sp>
          <p:nvSpPr>
            <p:cNvPr id="52" name="Text Box 22"/>
            <p:cNvSpPr txBox="1">
              <a:spLocks noChangeArrowheads="1"/>
            </p:cNvSpPr>
            <p:nvPr/>
          </p:nvSpPr>
          <p:spPr bwMode="auto">
            <a:xfrm>
              <a:off x="76200" y="5591176"/>
              <a:ext cx="3352800" cy="1319677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ES" altLang="es-MX" sz="1400" dirty="0">
                  <a:latin typeface="Times New Roman" panose="02020603050405020304" pitchFamily="18" charset="0"/>
                </a:rPr>
                <a:t>Tecnología de capacitación</a:t>
              </a:r>
            </a:p>
            <a:p>
              <a:pPr algn="ctr"/>
              <a:r>
                <a:rPr lang="es-ES" altLang="es-MX" sz="1400" dirty="0">
                  <a:latin typeface="Times New Roman" panose="02020603050405020304" pitchFamily="18" charset="0"/>
                </a:rPr>
                <a:t>Tecnología de oficina</a:t>
              </a:r>
            </a:p>
            <a:p>
              <a:pPr algn="ctr"/>
              <a:r>
                <a:rPr lang="es-ES" altLang="es-MX" sz="1400" dirty="0">
                  <a:latin typeface="Times New Roman" panose="02020603050405020304" pitchFamily="18" charset="0"/>
                </a:rPr>
                <a:t>T. I. </a:t>
              </a:r>
            </a:p>
            <a:p>
              <a:pPr algn="ctr"/>
              <a:r>
                <a:rPr lang="es-ES" altLang="es-MX" sz="1400" dirty="0">
                  <a:latin typeface="Times New Roman" panose="02020603050405020304" pitchFamily="18" charset="0"/>
                </a:rPr>
                <a:t>Investigación motivacional</a:t>
              </a:r>
            </a:p>
          </p:txBody>
        </p:sp>
        <p:sp>
          <p:nvSpPr>
            <p:cNvPr id="53" name="Line 23"/>
            <p:cNvSpPr>
              <a:spLocks noChangeShapeType="1"/>
            </p:cNvSpPr>
            <p:nvPr/>
          </p:nvSpPr>
          <p:spPr bwMode="auto">
            <a:xfrm flipV="1">
              <a:off x="1447800" y="5181600"/>
              <a:ext cx="609600" cy="381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s-MX" sz="1400" dirty="0"/>
            </a:p>
          </p:txBody>
        </p:sp>
        <p:sp>
          <p:nvSpPr>
            <p:cNvPr id="54" name="Text Box 24"/>
            <p:cNvSpPr txBox="1">
              <a:spLocks noChangeArrowheads="1"/>
            </p:cNvSpPr>
            <p:nvPr/>
          </p:nvSpPr>
          <p:spPr bwMode="auto">
            <a:xfrm>
              <a:off x="228600" y="1171575"/>
              <a:ext cx="2438400" cy="1319677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ES" altLang="es-MX" sz="1400" dirty="0">
                  <a:latin typeface="Times New Roman" panose="02020603050405020304" pitchFamily="18" charset="0"/>
                </a:rPr>
                <a:t>Hardware</a:t>
              </a:r>
            </a:p>
            <a:p>
              <a:pPr algn="ctr"/>
              <a:r>
                <a:rPr lang="es-ES" altLang="es-MX" sz="1400" dirty="0">
                  <a:latin typeface="Times New Roman" panose="02020603050405020304" pitchFamily="18" charset="0"/>
                </a:rPr>
                <a:t>Base de datos</a:t>
              </a:r>
            </a:p>
            <a:p>
              <a:pPr algn="ctr"/>
              <a:r>
                <a:rPr lang="es-ES" altLang="es-MX" sz="1400" dirty="0">
                  <a:latin typeface="Times New Roman" panose="02020603050405020304" pitchFamily="18" charset="0"/>
                </a:rPr>
                <a:t>Software</a:t>
              </a:r>
            </a:p>
            <a:p>
              <a:pPr algn="ctr"/>
              <a:r>
                <a:rPr lang="es-ES" altLang="es-MX" sz="1400" dirty="0">
                  <a:latin typeface="Times New Roman" panose="02020603050405020304" pitchFamily="18" charset="0"/>
                </a:rPr>
                <a:t>Telecomunicaciones</a:t>
              </a:r>
            </a:p>
          </p:txBody>
        </p:sp>
        <p:sp>
          <p:nvSpPr>
            <p:cNvPr id="55" name="Line 25"/>
            <p:cNvSpPr>
              <a:spLocks noChangeShapeType="1"/>
            </p:cNvSpPr>
            <p:nvPr/>
          </p:nvSpPr>
          <p:spPr bwMode="auto">
            <a:xfrm>
              <a:off x="914400" y="2362200"/>
              <a:ext cx="609600" cy="5334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s-MX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856536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902</TotalTime>
  <Words>2270</Words>
  <Application>Microsoft Office PowerPoint</Application>
  <PresentationFormat>On-screen Show (4:3)</PresentationFormat>
  <Paragraphs>493</Paragraphs>
  <Slides>35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6" baseType="lpstr">
      <vt:lpstr>MS PGothic</vt:lpstr>
      <vt:lpstr>Arial</vt:lpstr>
      <vt:lpstr>Arial Rounded MT Bold</vt:lpstr>
      <vt:lpstr>Calibri</vt:lpstr>
      <vt:lpstr>Segoe UI Semibold</vt:lpstr>
      <vt:lpstr>Tahoma</vt:lpstr>
      <vt:lpstr>Times New Roman</vt:lpstr>
      <vt:lpstr>Verdana</vt:lpstr>
      <vt:lpstr>Wingdings</vt:lpstr>
      <vt:lpstr>Wingdings 2</vt:lpstr>
      <vt:lpstr>Tema de Office</vt:lpstr>
      <vt:lpstr>PowerPoint Presentation</vt:lpstr>
      <vt:lpstr>Unidad de aprendizaje: Simulación de sistemas logísticos</vt:lpstr>
      <vt:lpstr>Simulación de sistemas logísticos</vt:lpstr>
      <vt:lpstr>Simulación de sistemas Logísticos</vt:lpstr>
      <vt:lpstr>Unidad IV. La tecnología de la información </vt:lpstr>
      <vt:lpstr>Unidad IV. La tecnología de la información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CONCLUSIONES</vt:lpstr>
      <vt:lpstr>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CARMINA</dc:creator>
  <cp:lastModifiedBy>josé luis morales mondragon</cp:lastModifiedBy>
  <cp:revision>167</cp:revision>
  <dcterms:created xsi:type="dcterms:W3CDTF">2010-05-08T15:00:44Z</dcterms:created>
  <dcterms:modified xsi:type="dcterms:W3CDTF">2016-10-10T00:13:48Z</dcterms:modified>
</cp:coreProperties>
</file>