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86" r:id="rId2"/>
    <p:sldId id="317" r:id="rId3"/>
    <p:sldId id="315" r:id="rId4"/>
    <p:sldId id="316" r:id="rId5"/>
    <p:sldId id="319" r:id="rId6"/>
    <p:sldId id="384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361" r:id="rId15"/>
    <p:sldId id="362" r:id="rId16"/>
    <p:sldId id="363" r:id="rId17"/>
    <p:sldId id="364" r:id="rId18"/>
    <p:sldId id="365" r:id="rId19"/>
    <p:sldId id="366" r:id="rId20"/>
    <p:sldId id="367" r:id="rId21"/>
    <p:sldId id="368" r:id="rId22"/>
    <p:sldId id="369" r:id="rId23"/>
    <p:sldId id="370" r:id="rId24"/>
    <p:sldId id="371" r:id="rId25"/>
    <p:sldId id="372" r:id="rId26"/>
    <p:sldId id="373" r:id="rId27"/>
    <p:sldId id="374" r:id="rId28"/>
    <p:sldId id="375" r:id="rId29"/>
    <p:sldId id="376" r:id="rId30"/>
    <p:sldId id="377" r:id="rId31"/>
    <p:sldId id="378" r:id="rId32"/>
    <p:sldId id="379" r:id="rId33"/>
    <p:sldId id="381" r:id="rId34"/>
    <p:sldId id="383" r:id="rId35"/>
    <p:sldId id="333" r:id="rId36"/>
    <p:sldId id="346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AA63FD-F3C3-4228-9076-7D01F7369F61}" type="doc">
      <dgm:prSet loTypeId="urn:microsoft.com/office/officeart/2005/8/layout/cycle5" loCatId="cycle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45ADB73F-A5BD-491A-8939-D2BD329B866C}">
      <dgm:prSet phldrT="[Texto]" custT="1"/>
      <dgm:spPr/>
      <dgm:t>
        <a:bodyPr/>
        <a:lstStyle/>
        <a:p>
          <a:r>
            <a:rPr lang="es-MX" sz="1200" b="1" i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I. Diseño producto-proceso</a:t>
          </a:r>
        </a:p>
      </dgm:t>
    </dgm:pt>
    <dgm:pt modelId="{A22D4417-7FEB-456C-8E10-5563630BA384}" type="parTrans" cxnId="{478457E6-6F44-449C-B32A-A828A51F01BE}">
      <dgm:prSet/>
      <dgm:spPr/>
      <dgm:t>
        <a:bodyPr/>
        <a:lstStyle/>
        <a:p>
          <a:endParaRPr lang="es-MX" sz="12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DD46F5-4717-47AE-BA3B-E8CB166F46B1}" type="sibTrans" cxnId="{478457E6-6F44-449C-B32A-A828A51F01BE}">
      <dgm:prSet/>
      <dgm:spPr/>
      <dgm:t>
        <a:bodyPr/>
        <a:lstStyle/>
        <a:p>
          <a:endParaRPr lang="es-MX" sz="12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484995D-6295-4F0E-B8B0-9EC9D9DF3C0E}">
      <dgm:prSet phldrT="[Texto]" custT="1"/>
      <dgm:spPr/>
      <dgm:t>
        <a:bodyPr/>
        <a:lstStyle/>
        <a:p>
          <a:r>
            <a:rPr lang="es-MX" sz="1200" b="1" i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II. Productividad y competitividad.</a:t>
          </a:r>
        </a:p>
      </dgm:t>
    </dgm:pt>
    <dgm:pt modelId="{2FAB9EE3-AFC8-48D0-9CFD-CD60F263D12E}" type="parTrans" cxnId="{D1F72451-CDAC-4916-95C8-080CCF8F2FA6}">
      <dgm:prSet/>
      <dgm:spPr/>
      <dgm:t>
        <a:bodyPr/>
        <a:lstStyle/>
        <a:p>
          <a:endParaRPr lang="es-MX" sz="12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55CE69-9F26-4F6F-B03F-E4A95D8C9DFC}" type="sibTrans" cxnId="{D1F72451-CDAC-4916-95C8-080CCF8F2FA6}">
      <dgm:prSet/>
      <dgm:spPr/>
      <dgm:t>
        <a:bodyPr/>
        <a:lstStyle/>
        <a:p>
          <a:endParaRPr lang="es-MX" sz="12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A26D7F-B2EE-4533-BC6D-81FB054E6BCB}">
      <dgm:prSet phldrT="[Texto]" custT="1"/>
      <dgm:spPr/>
      <dgm:t>
        <a:bodyPr/>
        <a:lstStyle/>
        <a:p>
          <a:r>
            <a:rPr lang="es-MX" sz="1200" b="1" i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III. Estrategias de localización</a:t>
          </a:r>
        </a:p>
      </dgm:t>
    </dgm:pt>
    <dgm:pt modelId="{CA0BE730-2E3D-48B8-B84A-339556E5972B}" type="parTrans" cxnId="{31CC9D08-B105-469E-8BFC-C7BAC83B338D}">
      <dgm:prSet/>
      <dgm:spPr/>
      <dgm:t>
        <a:bodyPr/>
        <a:lstStyle/>
        <a:p>
          <a:endParaRPr lang="es-MX" sz="12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6CC68B-CD08-4219-984B-BAE177BC1B6F}" type="sibTrans" cxnId="{31CC9D08-B105-469E-8BFC-C7BAC83B338D}">
      <dgm:prSet/>
      <dgm:spPr/>
      <dgm:t>
        <a:bodyPr/>
        <a:lstStyle/>
        <a:p>
          <a:endParaRPr lang="es-MX" sz="12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6674A1-2ABF-42DC-BB5B-C0B20EAEE4B9}">
      <dgm:prSet phldrT="[Texto]" custT="1"/>
      <dgm:spPr/>
      <dgm:t>
        <a:bodyPr/>
        <a:lstStyle/>
        <a:p>
          <a:r>
            <a:rPr lang="es-MX" sz="1200" b="1" i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IV. Administración de la cadena de sum.</a:t>
          </a:r>
        </a:p>
      </dgm:t>
    </dgm:pt>
    <dgm:pt modelId="{687F3815-7F30-4831-A990-345CB0F49B88}" type="parTrans" cxnId="{F1C1CD2F-B24C-47E8-B0C1-B85F71CDB557}">
      <dgm:prSet/>
      <dgm:spPr/>
      <dgm:t>
        <a:bodyPr/>
        <a:lstStyle/>
        <a:p>
          <a:endParaRPr lang="es-MX" sz="12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C276286-3C98-4CF6-B590-215659632BB0}" type="sibTrans" cxnId="{F1C1CD2F-B24C-47E8-B0C1-B85F71CDB557}">
      <dgm:prSet/>
      <dgm:spPr/>
      <dgm:t>
        <a:bodyPr/>
        <a:lstStyle/>
        <a:p>
          <a:endParaRPr lang="es-MX" sz="12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AABE92-5F21-41A1-AC78-B4F2CD4B52D5}">
      <dgm:prSet phldrT="[Texto]" custT="1"/>
      <dgm:spPr/>
      <dgm:t>
        <a:bodyPr/>
        <a:lstStyle/>
        <a:p>
          <a:r>
            <a:rPr lang="es-MX" sz="1200" b="1" i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V. Planeación de las operaciones</a:t>
          </a:r>
        </a:p>
      </dgm:t>
    </dgm:pt>
    <dgm:pt modelId="{DD9E8DC4-678C-4016-AE60-F6EF036971CE}" type="parTrans" cxnId="{4D0F1DC1-59B5-431D-90A2-15E1F0483413}">
      <dgm:prSet/>
      <dgm:spPr/>
      <dgm:t>
        <a:bodyPr/>
        <a:lstStyle/>
        <a:p>
          <a:endParaRPr lang="es-MX" sz="12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E84CFA-BCC1-4810-B7B3-3AFEDBE11748}" type="sibTrans" cxnId="{4D0F1DC1-59B5-431D-90A2-15E1F0483413}">
      <dgm:prSet/>
      <dgm:spPr/>
      <dgm:t>
        <a:bodyPr/>
        <a:lstStyle/>
        <a:p>
          <a:endParaRPr lang="es-MX" sz="12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8667B68-ADDB-4FC5-88C1-E0AB5F410888}">
      <dgm:prSet phldrT="[Texto]" custT="1"/>
      <dgm:spPr/>
      <dgm:t>
        <a:bodyPr/>
        <a:lstStyle/>
        <a:p>
          <a:r>
            <a:rPr lang="es-MX" sz="1200" b="1" i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VI. Administración de la calidad</a:t>
          </a:r>
        </a:p>
      </dgm:t>
    </dgm:pt>
    <dgm:pt modelId="{C9F3C5B9-E7B8-42C9-84D3-72B83677CB27}" type="parTrans" cxnId="{ABD0C949-AFDD-4F85-AF74-60904B652B66}">
      <dgm:prSet/>
      <dgm:spPr/>
      <dgm:t>
        <a:bodyPr/>
        <a:lstStyle/>
        <a:p>
          <a:endParaRPr lang="en-US" sz="1600"/>
        </a:p>
      </dgm:t>
    </dgm:pt>
    <dgm:pt modelId="{76404BD7-F0F8-46F3-B724-DA4D7C6556C6}" type="sibTrans" cxnId="{ABD0C949-AFDD-4F85-AF74-60904B652B66}">
      <dgm:prSet/>
      <dgm:spPr/>
      <dgm:t>
        <a:bodyPr/>
        <a:lstStyle/>
        <a:p>
          <a:endParaRPr lang="en-US" sz="1600"/>
        </a:p>
      </dgm:t>
    </dgm:pt>
    <dgm:pt modelId="{76B5574E-D66D-476C-8882-9055E67FE02E}" type="pres">
      <dgm:prSet presAssocID="{88AA63FD-F3C3-4228-9076-7D01F7369F61}" presName="cycle" presStyleCnt="0">
        <dgm:presLayoutVars>
          <dgm:dir/>
          <dgm:resizeHandles val="exact"/>
        </dgm:presLayoutVars>
      </dgm:prSet>
      <dgm:spPr/>
    </dgm:pt>
    <dgm:pt modelId="{1D8DFF58-74BF-4B43-9E1B-49565141BAFD}" type="pres">
      <dgm:prSet presAssocID="{45ADB73F-A5BD-491A-8939-D2BD329B866C}" presName="node" presStyleLbl="node1" presStyleIdx="0" presStyleCnt="6">
        <dgm:presLayoutVars>
          <dgm:bulletEnabled val="1"/>
        </dgm:presLayoutVars>
      </dgm:prSet>
      <dgm:spPr/>
    </dgm:pt>
    <dgm:pt modelId="{845DC252-0F60-4C5B-A850-F9BBD31B12A7}" type="pres">
      <dgm:prSet presAssocID="{45ADB73F-A5BD-491A-8939-D2BD329B866C}" presName="spNode" presStyleCnt="0"/>
      <dgm:spPr/>
    </dgm:pt>
    <dgm:pt modelId="{B620A558-F5C1-4A9E-B5D1-6BDB176260BE}" type="pres">
      <dgm:prSet presAssocID="{92DD46F5-4717-47AE-BA3B-E8CB166F46B1}" presName="sibTrans" presStyleLbl="sibTrans1D1" presStyleIdx="0" presStyleCnt="6"/>
      <dgm:spPr/>
    </dgm:pt>
    <dgm:pt modelId="{87E26C76-ABAE-4A6F-BCDB-146FAB85A259}" type="pres">
      <dgm:prSet presAssocID="{8484995D-6295-4F0E-B8B0-9EC9D9DF3C0E}" presName="node" presStyleLbl="node1" presStyleIdx="1" presStyleCnt="6">
        <dgm:presLayoutVars>
          <dgm:bulletEnabled val="1"/>
        </dgm:presLayoutVars>
      </dgm:prSet>
      <dgm:spPr/>
    </dgm:pt>
    <dgm:pt modelId="{094AA59F-5A66-4968-B1CB-578E25B29F3F}" type="pres">
      <dgm:prSet presAssocID="{8484995D-6295-4F0E-B8B0-9EC9D9DF3C0E}" presName="spNode" presStyleCnt="0"/>
      <dgm:spPr/>
    </dgm:pt>
    <dgm:pt modelId="{61CDD775-7DE4-48C6-A364-9B19BED94835}" type="pres">
      <dgm:prSet presAssocID="{9655CE69-9F26-4F6F-B03F-E4A95D8C9DFC}" presName="sibTrans" presStyleLbl="sibTrans1D1" presStyleIdx="1" presStyleCnt="6"/>
      <dgm:spPr/>
    </dgm:pt>
    <dgm:pt modelId="{2B0641D6-5AF4-469B-834F-21945D5681C0}" type="pres">
      <dgm:prSet presAssocID="{73A26D7F-B2EE-4533-BC6D-81FB054E6BCB}" presName="node" presStyleLbl="node1" presStyleIdx="2" presStyleCnt="6">
        <dgm:presLayoutVars>
          <dgm:bulletEnabled val="1"/>
        </dgm:presLayoutVars>
      </dgm:prSet>
      <dgm:spPr/>
    </dgm:pt>
    <dgm:pt modelId="{29004378-E15B-44AD-8AD2-7619B9FF031B}" type="pres">
      <dgm:prSet presAssocID="{73A26D7F-B2EE-4533-BC6D-81FB054E6BCB}" presName="spNode" presStyleCnt="0"/>
      <dgm:spPr/>
    </dgm:pt>
    <dgm:pt modelId="{9C6E8BD3-FCAB-472A-8B01-ED67A764BD41}" type="pres">
      <dgm:prSet presAssocID="{096CC68B-CD08-4219-984B-BAE177BC1B6F}" presName="sibTrans" presStyleLbl="sibTrans1D1" presStyleIdx="2" presStyleCnt="6"/>
      <dgm:spPr/>
    </dgm:pt>
    <dgm:pt modelId="{637C12DC-0716-46E6-8D02-04AB635317EA}" type="pres">
      <dgm:prSet presAssocID="{3D6674A1-2ABF-42DC-BB5B-C0B20EAEE4B9}" presName="node" presStyleLbl="node1" presStyleIdx="3" presStyleCnt="6">
        <dgm:presLayoutVars>
          <dgm:bulletEnabled val="1"/>
        </dgm:presLayoutVars>
      </dgm:prSet>
      <dgm:spPr/>
    </dgm:pt>
    <dgm:pt modelId="{DB8243B3-2DC3-420A-B0DD-FE773C0665FE}" type="pres">
      <dgm:prSet presAssocID="{3D6674A1-2ABF-42DC-BB5B-C0B20EAEE4B9}" presName="spNode" presStyleCnt="0"/>
      <dgm:spPr/>
    </dgm:pt>
    <dgm:pt modelId="{A9DC648E-0558-409B-9592-3E12B76FA444}" type="pres">
      <dgm:prSet presAssocID="{7C276286-3C98-4CF6-B590-215659632BB0}" presName="sibTrans" presStyleLbl="sibTrans1D1" presStyleIdx="3" presStyleCnt="6"/>
      <dgm:spPr/>
    </dgm:pt>
    <dgm:pt modelId="{108E2CAD-F74B-4442-8197-220E5E4DFB1F}" type="pres">
      <dgm:prSet presAssocID="{30AABE92-5F21-41A1-AC78-B4F2CD4B52D5}" presName="node" presStyleLbl="node1" presStyleIdx="4" presStyleCnt="6" custScaleX="97587" custScaleY="94175">
        <dgm:presLayoutVars>
          <dgm:bulletEnabled val="1"/>
        </dgm:presLayoutVars>
      </dgm:prSet>
      <dgm:spPr/>
    </dgm:pt>
    <dgm:pt modelId="{1B8AA779-036B-4839-8C98-D759FD0CDB17}" type="pres">
      <dgm:prSet presAssocID="{30AABE92-5F21-41A1-AC78-B4F2CD4B52D5}" presName="spNode" presStyleCnt="0"/>
      <dgm:spPr/>
    </dgm:pt>
    <dgm:pt modelId="{680B4F48-6C0B-437B-AFF8-A84492259D15}" type="pres">
      <dgm:prSet presAssocID="{3AE84CFA-BCC1-4810-B7B3-3AFEDBE11748}" presName="sibTrans" presStyleLbl="sibTrans1D1" presStyleIdx="4" presStyleCnt="6"/>
      <dgm:spPr/>
    </dgm:pt>
    <dgm:pt modelId="{1890B312-75E5-4A3B-9883-6301FA99999F}" type="pres">
      <dgm:prSet presAssocID="{F8667B68-ADDB-4FC5-88C1-E0AB5F410888}" presName="node" presStyleLbl="node1" presStyleIdx="5" presStyleCnt="6" custScaleX="156562" custScaleY="164064">
        <dgm:presLayoutVars>
          <dgm:bulletEnabled val="1"/>
        </dgm:presLayoutVars>
      </dgm:prSet>
      <dgm:spPr/>
    </dgm:pt>
    <dgm:pt modelId="{79D54750-51BB-4EFF-99B1-C110A0B04D81}" type="pres">
      <dgm:prSet presAssocID="{F8667B68-ADDB-4FC5-88C1-E0AB5F410888}" presName="spNode" presStyleCnt="0"/>
      <dgm:spPr/>
    </dgm:pt>
    <dgm:pt modelId="{BF66B499-C975-4A62-8665-2785F60861D3}" type="pres">
      <dgm:prSet presAssocID="{76404BD7-F0F8-46F3-B724-DA4D7C6556C6}" presName="sibTrans" presStyleLbl="sibTrans1D1" presStyleIdx="5" presStyleCnt="6"/>
      <dgm:spPr/>
    </dgm:pt>
  </dgm:ptLst>
  <dgm:cxnLst>
    <dgm:cxn modelId="{35C200D2-4570-428E-9291-7EB328BA5715}" type="presOf" srcId="{7C276286-3C98-4CF6-B590-215659632BB0}" destId="{A9DC648E-0558-409B-9592-3E12B76FA444}" srcOrd="0" destOrd="0" presId="urn:microsoft.com/office/officeart/2005/8/layout/cycle5"/>
    <dgm:cxn modelId="{BAA3AC42-E142-420E-B2FA-BAE53FD65FB9}" type="presOf" srcId="{45ADB73F-A5BD-491A-8939-D2BD329B866C}" destId="{1D8DFF58-74BF-4B43-9E1B-49565141BAFD}" srcOrd="0" destOrd="0" presId="urn:microsoft.com/office/officeart/2005/8/layout/cycle5"/>
    <dgm:cxn modelId="{DBA0CA0F-5EC9-4C23-B3E7-F16954B6C93F}" type="presOf" srcId="{F8667B68-ADDB-4FC5-88C1-E0AB5F410888}" destId="{1890B312-75E5-4A3B-9883-6301FA99999F}" srcOrd="0" destOrd="0" presId="urn:microsoft.com/office/officeart/2005/8/layout/cycle5"/>
    <dgm:cxn modelId="{77C75094-68B3-4897-AD37-01DF9C9E531D}" type="presOf" srcId="{92DD46F5-4717-47AE-BA3B-E8CB166F46B1}" destId="{B620A558-F5C1-4A9E-B5D1-6BDB176260BE}" srcOrd="0" destOrd="0" presId="urn:microsoft.com/office/officeart/2005/8/layout/cycle5"/>
    <dgm:cxn modelId="{4D0F1DC1-59B5-431D-90A2-15E1F0483413}" srcId="{88AA63FD-F3C3-4228-9076-7D01F7369F61}" destId="{30AABE92-5F21-41A1-AC78-B4F2CD4B52D5}" srcOrd="4" destOrd="0" parTransId="{DD9E8DC4-678C-4016-AE60-F6EF036971CE}" sibTransId="{3AE84CFA-BCC1-4810-B7B3-3AFEDBE11748}"/>
    <dgm:cxn modelId="{D1F72451-CDAC-4916-95C8-080CCF8F2FA6}" srcId="{88AA63FD-F3C3-4228-9076-7D01F7369F61}" destId="{8484995D-6295-4F0E-B8B0-9EC9D9DF3C0E}" srcOrd="1" destOrd="0" parTransId="{2FAB9EE3-AFC8-48D0-9CFD-CD60F263D12E}" sibTransId="{9655CE69-9F26-4F6F-B03F-E4A95D8C9DFC}"/>
    <dgm:cxn modelId="{237BCCFD-90C4-4B69-95B2-E573567907BD}" type="presOf" srcId="{3AE84CFA-BCC1-4810-B7B3-3AFEDBE11748}" destId="{680B4F48-6C0B-437B-AFF8-A84492259D15}" srcOrd="0" destOrd="0" presId="urn:microsoft.com/office/officeart/2005/8/layout/cycle5"/>
    <dgm:cxn modelId="{F3995286-C809-4FC2-B6F6-9938748E89EF}" type="presOf" srcId="{30AABE92-5F21-41A1-AC78-B4F2CD4B52D5}" destId="{108E2CAD-F74B-4442-8197-220E5E4DFB1F}" srcOrd="0" destOrd="0" presId="urn:microsoft.com/office/officeart/2005/8/layout/cycle5"/>
    <dgm:cxn modelId="{478457E6-6F44-449C-B32A-A828A51F01BE}" srcId="{88AA63FD-F3C3-4228-9076-7D01F7369F61}" destId="{45ADB73F-A5BD-491A-8939-D2BD329B866C}" srcOrd="0" destOrd="0" parTransId="{A22D4417-7FEB-456C-8E10-5563630BA384}" sibTransId="{92DD46F5-4717-47AE-BA3B-E8CB166F46B1}"/>
    <dgm:cxn modelId="{BD3391C6-82F9-4911-9991-58ADAB9B555C}" type="presOf" srcId="{3D6674A1-2ABF-42DC-BB5B-C0B20EAEE4B9}" destId="{637C12DC-0716-46E6-8D02-04AB635317EA}" srcOrd="0" destOrd="0" presId="urn:microsoft.com/office/officeart/2005/8/layout/cycle5"/>
    <dgm:cxn modelId="{79A63CBD-FE5E-4199-BA77-4D06DF642AF8}" type="presOf" srcId="{88AA63FD-F3C3-4228-9076-7D01F7369F61}" destId="{76B5574E-D66D-476C-8882-9055E67FE02E}" srcOrd="0" destOrd="0" presId="urn:microsoft.com/office/officeart/2005/8/layout/cycle5"/>
    <dgm:cxn modelId="{0F980238-B369-4F2D-9695-C16E73814FD9}" type="presOf" srcId="{9655CE69-9F26-4F6F-B03F-E4A95D8C9DFC}" destId="{61CDD775-7DE4-48C6-A364-9B19BED94835}" srcOrd="0" destOrd="0" presId="urn:microsoft.com/office/officeart/2005/8/layout/cycle5"/>
    <dgm:cxn modelId="{8B0DDEF2-7735-47A2-90A4-44E605ADE6B6}" type="presOf" srcId="{73A26D7F-B2EE-4533-BC6D-81FB054E6BCB}" destId="{2B0641D6-5AF4-469B-834F-21945D5681C0}" srcOrd="0" destOrd="0" presId="urn:microsoft.com/office/officeart/2005/8/layout/cycle5"/>
    <dgm:cxn modelId="{F1C1CD2F-B24C-47E8-B0C1-B85F71CDB557}" srcId="{88AA63FD-F3C3-4228-9076-7D01F7369F61}" destId="{3D6674A1-2ABF-42DC-BB5B-C0B20EAEE4B9}" srcOrd="3" destOrd="0" parTransId="{687F3815-7F30-4831-A990-345CB0F49B88}" sibTransId="{7C276286-3C98-4CF6-B590-215659632BB0}"/>
    <dgm:cxn modelId="{31CC9D08-B105-469E-8BFC-C7BAC83B338D}" srcId="{88AA63FD-F3C3-4228-9076-7D01F7369F61}" destId="{73A26D7F-B2EE-4533-BC6D-81FB054E6BCB}" srcOrd="2" destOrd="0" parTransId="{CA0BE730-2E3D-48B8-B84A-339556E5972B}" sibTransId="{096CC68B-CD08-4219-984B-BAE177BC1B6F}"/>
    <dgm:cxn modelId="{263A3E8E-EB46-4EF4-811B-214E31190A7D}" type="presOf" srcId="{8484995D-6295-4F0E-B8B0-9EC9D9DF3C0E}" destId="{87E26C76-ABAE-4A6F-BCDB-146FAB85A259}" srcOrd="0" destOrd="0" presId="urn:microsoft.com/office/officeart/2005/8/layout/cycle5"/>
    <dgm:cxn modelId="{C9090395-0BB9-46B8-8969-BB406FFA96AC}" type="presOf" srcId="{76404BD7-F0F8-46F3-B724-DA4D7C6556C6}" destId="{BF66B499-C975-4A62-8665-2785F60861D3}" srcOrd="0" destOrd="0" presId="urn:microsoft.com/office/officeart/2005/8/layout/cycle5"/>
    <dgm:cxn modelId="{14832C13-FC06-46CA-9A91-EF6AC245852A}" type="presOf" srcId="{096CC68B-CD08-4219-984B-BAE177BC1B6F}" destId="{9C6E8BD3-FCAB-472A-8B01-ED67A764BD41}" srcOrd="0" destOrd="0" presId="urn:microsoft.com/office/officeart/2005/8/layout/cycle5"/>
    <dgm:cxn modelId="{ABD0C949-AFDD-4F85-AF74-60904B652B66}" srcId="{88AA63FD-F3C3-4228-9076-7D01F7369F61}" destId="{F8667B68-ADDB-4FC5-88C1-E0AB5F410888}" srcOrd="5" destOrd="0" parTransId="{C9F3C5B9-E7B8-42C9-84D3-72B83677CB27}" sibTransId="{76404BD7-F0F8-46F3-B724-DA4D7C6556C6}"/>
    <dgm:cxn modelId="{2B907B9C-5863-46A5-8E3D-CF7E7D03E686}" type="presParOf" srcId="{76B5574E-D66D-476C-8882-9055E67FE02E}" destId="{1D8DFF58-74BF-4B43-9E1B-49565141BAFD}" srcOrd="0" destOrd="0" presId="urn:microsoft.com/office/officeart/2005/8/layout/cycle5"/>
    <dgm:cxn modelId="{FEDFDB29-6029-4483-B064-E4FDB6B552AB}" type="presParOf" srcId="{76B5574E-D66D-476C-8882-9055E67FE02E}" destId="{845DC252-0F60-4C5B-A850-F9BBD31B12A7}" srcOrd="1" destOrd="0" presId="urn:microsoft.com/office/officeart/2005/8/layout/cycle5"/>
    <dgm:cxn modelId="{B6E5AA2F-8768-497A-9987-4272BBE6C667}" type="presParOf" srcId="{76B5574E-D66D-476C-8882-9055E67FE02E}" destId="{B620A558-F5C1-4A9E-B5D1-6BDB176260BE}" srcOrd="2" destOrd="0" presId="urn:microsoft.com/office/officeart/2005/8/layout/cycle5"/>
    <dgm:cxn modelId="{4CE52405-7245-4163-8011-6FBCBEC17EE4}" type="presParOf" srcId="{76B5574E-D66D-476C-8882-9055E67FE02E}" destId="{87E26C76-ABAE-4A6F-BCDB-146FAB85A259}" srcOrd="3" destOrd="0" presId="urn:microsoft.com/office/officeart/2005/8/layout/cycle5"/>
    <dgm:cxn modelId="{E8E4FB4D-B169-45BD-9C12-383924D09BEE}" type="presParOf" srcId="{76B5574E-D66D-476C-8882-9055E67FE02E}" destId="{094AA59F-5A66-4968-B1CB-578E25B29F3F}" srcOrd="4" destOrd="0" presId="urn:microsoft.com/office/officeart/2005/8/layout/cycle5"/>
    <dgm:cxn modelId="{EBCAC213-E689-46B5-95D5-124BEF55F8C4}" type="presParOf" srcId="{76B5574E-D66D-476C-8882-9055E67FE02E}" destId="{61CDD775-7DE4-48C6-A364-9B19BED94835}" srcOrd="5" destOrd="0" presId="urn:microsoft.com/office/officeart/2005/8/layout/cycle5"/>
    <dgm:cxn modelId="{71701D8D-CCA0-40E1-B2E2-469495E411A7}" type="presParOf" srcId="{76B5574E-D66D-476C-8882-9055E67FE02E}" destId="{2B0641D6-5AF4-469B-834F-21945D5681C0}" srcOrd="6" destOrd="0" presId="urn:microsoft.com/office/officeart/2005/8/layout/cycle5"/>
    <dgm:cxn modelId="{D9D1042B-69A3-46C2-B41B-AF2FE78FBFFA}" type="presParOf" srcId="{76B5574E-D66D-476C-8882-9055E67FE02E}" destId="{29004378-E15B-44AD-8AD2-7619B9FF031B}" srcOrd="7" destOrd="0" presId="urn:microsoft.com/office/officeart/2005/8/layout/cycle5"/>
    <dgm:cxn modelId="{FAD3C119-A452-4168-91DB-C3C563EA6E51}" type="presParOf" srcId="{76B5574E-D66D-476C-8882-9055E67FE02E}" destId="{9C6E8BD3-FCAB-472A-8B01-ED67A764BD41}" srcOrd="8" destOrd="0" presId="urn:microsoft.com/office/officeart/2005/8/layout/cycle5"/>
    <dgm:cxn modelId="{E4B508C0-4816-4612-9AB7-01026F4EBD06}" type="presParOf" srcId="{76B5574E-D66D-476C-8882-9055E67FE02E}" destId="{637C12DC-0716-46E6-8D02-04AB635317EA}" srcOrd="9" destOrd="0" presId="urn:microsoft.com/office/officeart/2005/8/layout/cycle5"/>
    <dgm:cxn modelId="{79EADF6E-5C13-4F62-BE4C-2C3B3906C322}" type="presParOf" srcId="{76B5574E-D66D-476C-8882-9055E67FE02E}" destId="{DB8243B3-2DC3-420A-B0DD-FE773C0665FE}" srcOrd="10" destOrd="0" presId="urn:microsoft.com/office/officeart/2005/8/layout/cycle5"/>
    <dgm:cxn modelId="{1923763D-F0DF-4500-8817-31F0406649EF}" type="presParOf" srcId="{76B5574E-D66D-476C-8882-9055E67FE02E}" destId="{A9DC648E-0558-409B-9592-3E12B76FA444}" srcOrd="11" destOrd="0" presId="urn:microsoft.com/office/officeart/2005/8/layout/cycle5"/>
    <dgm:cxn modelId="{3A74C76A-E928-48A7-BC29-60D3CA07BF45}" type="presParOf" srcId="{76B5574E-D66D-476C-8882-9055E67FE02E}" destId="{108E2CAD-F74B-4442-8197-220E5E4DFB1F}" srcOrd="12" destOrd="0" presId="urn:microsoft.com/office/officeart/2005/8/layout/cycle5"/>
    <dgm:cxn modelId="{68155B57-882E-4CC3-A7FC-5051262EB741}" type="presParOf" srcId="{76B5574E-D66D-476C-8882-9055E67FE02E}" destId="{1B8AA779-036B-4839-8C98-D759FD0CDB17}" srcOrd="13" destOrd="0" presId="urn:microsoft.com/office/officeart/2005/8/layout/cycle5"/>
    <dgm:cxn modelId="{020CDDDA-1A1C-4FC8-AF5F-3A0875FB1C4E}" type="presParOf" srcId="{76B5574E-D66D-476C-8882-9055E67FE02E}" destId="{680B4F48-6C0B-437B-AFF8-A84492259D15}" srcOrd="14" destOrd="0" presId="urn:microsoft.com/office/officeart/2005/8/layout/cycle5"/>
    <dgm:cxn modelId="{77C52488-B518-4987-8945-330A4C31DE8F}" type="presParOf" srcId="{76B5574E-D66D-476C-8882-9055E67FE02E}" destId="{1890B312-75E5-4A3B-9883-6301FA99999F}" srcOrd="15" destOrd="0" presId="urn:microsoft.com/office/officeart/2005/8/layout/cycle5"/>
    <dgm:cxn modelId="{CBFA9F32-83CB-4D18-B3AA-6A011CBA197F}" type="presParOf" srcId="{76B5574E-D66D-476C-8882-9055E67FE02E}" destId="{79D54750-51BB-4EFF-99B1-C110A0B04D81}" srcOrd="16" destOrd="0" presId="urn:microsoft.com/office/officeart/2005/8/layout/cycle5"/>
    <dgm:cxn modelId="{CE18B269-DCDB-4441-9141-E39149772631}" type="presParOf" srcId="{76B5574E-D66D-476C-8882-9055E67FE02E}" destId="{BF66B499-C975-4A62-8665-2785F60861D3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DFF58-74BF-4B43-9E1B-49565141BAFD}">
      <dsp:nvSpPr>
        <dsp:cNvPr id="0" name=""/>
        <dsp:cNvSpPr/>
      </dsp:nvSpPr>
      <dsp:spPr>
        <a:xfrm>
          <a:off x="1684378" y="2546"/>
          <a:ext cx="938410" cy="60996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i="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I. Diseño producto-proceso</a:t>
          </a:r>
        </a:p>
      </dsp:txBody>
      <dsp:txXfrm>
        <a:off x="1714154" y="32322"/>
        <a:ext cx="878858" cy="550414"/>
      </dsp:txXfrm>
    </dsp:sp>
    <dsp:sp modelId="{B620A558-F5C1-4A9E-B5D1-6BDB176260BE}">
      <dsp:nvSpPr>
        <dsp:cNvPr id="0" name=""/>
        <dsp:cNvSpPr/>
      </dsp:nvSpPr>
      <dsp:spPr>
        <a:xfrm>
          <a:off x="717926" y="307530"/>
          <a:ext cx="2871312" cy="2871312"/>
        </a:xfrm>
        <a:custGeom>
          <a:avLst/>
          <a:gdLst/>
          <a:ahLst/>
          <a:cxnLst/>
          <a:rect l="0" t="0" r="0" b="0"/>
          <a:pathLst>
            <a:path>
              <a:moveTo>
                <a:pt x="2022615" y="125470"/>
              </a:moveTo>
              <a:arcTo wR="1435656" hR="1435656" stAng="17647933" swAng="92269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26C76-ABAE-4A6F-BCDB-146FAB85A259}">
      <dsp:nvSpPr>
        <dsp:cNvPr id="0" name=""/>
        <dsp:cNvSpPr/>
      </dsp:nvSpPr>
      <dsp:spPr>
        <a:xfrm>
          <a:off x="2927693" y="720374"/>
          <a:ext cx="938410" cy="60996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i="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II. Productividad y competitividad.</a:t>
          </a:r>
        </a:p>
      </dsp:txBody>
      <dsp:txXfrm>
        <a:off x="2957469" y="750150"/>
        <a:ext cx="878858" cy="550414"/>
      </dsp:txXfrm>
    </dsp:sp>
    <dsp:sp modelId="{61CDD775-7DE4-48C6-A364-9B19BED94835}">
      <dsp:nvSpPr>
        <dsp:cNvPr id="0" name=""/>
        <dsp:cNvSpPr/>
      </dsp:nvSpPr>
      <dsp:spPr>
        <a:xfrm>
          <a:off x="717926" y="307530"/>
          <a:ext cx="2871312" cy="2871312"/>
        </a:xfrm>
        <a:custGeom>
          <a:avLst/>
          <a:gdLst/>
          <a:ahLst/>
          <a:cxnLst/>
          <a:rect l="0" t="0" r="0" b="0"/>
          <a:pathLst>
            <a:path>
              <a:moveTo>
                <a:pt x="2848969" y="1183353"/>
              </a:moveTo>
              <a:arcTo wR="1435656" hR="1435656" stAng="20992696" swAng="1214609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41D6-5AF4-469B-834F-21945D5681C0}">
      <dsp:nvSpPr>
        <dsp:cNvPr id="0" name=""/>
        <dsp:cNvSpPr/>
      </dsp:nvSpPr>
      <dsp:spPr>
        <a:xfrm>
          <a:off x="2927693" y="2156031"/>
          <a:ext cx="938410" cy="60996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i="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III. Estrategias de localización</a:t>
          </a:r>
        </a:p>
      </dsp:txBody>
      <dsp:txXfrm>
        <a:off x="2957469" y="2185807"/>
        <a:ext cx="878858" cy="550414"/>
      </dsp:txXfrm>
    </dsp:sp>
    <dsp:sp modelId="{9C6E8BD3-FCAB-472A-8B01-ED67A764BD41}">
      <dsp:nvSpPr>
        <dsp:cNvPr id="0" name=""/>
        <dsp:cNvSpPr/>
      </dsp:nvSpPr>
      <dsp:spPr>
        <a:xfrm>
          <a:off x="717926" y="307530"/>
          <a:ext cx="2871312" cy="2871312"/>
        </a:xfrm>
        <a:custGeom>
          <a:avLst/>
          <a:gdLst/>
          <a:ahLst/>
          <a:cxnLst/>
          <a:rect l="0" t="0" r="0" b="0"/>
          <a:pathLst>
            <a:path>
              <a:moveTo>
                <a:pt x="2349048" y="2543277"/>
              </a:moveTo>
              <a:arcTo wR="1435656" hR="1435656" stAng="3029372" swAng="92269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7C12DC-0716-46E6-8D02-04AB635317EA}">
      <dsp:nvSpPr>
        <dsp:cNvPr id="0" name=""/>
        <dsp:cNvSpPr/>
      </dsp:nvSpPr>
      <dsp:spPr>
        <a:xfrm>
          <a:off x="1684378" y="2873859"/>
          <a:ext cx="938410" cy="60996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i="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IV. Administración de la cadena de sum.</a:t>
          </a:r>
        </a:p>
      </dsp:txBody>
      <dsp:txXfrm>
        <a:off x="1714154" y="2903635"/>
        <a:ext cx="878858" cy="550414"/>
      </dsp:txXfrm>
    </dsp:sp>
    <dsp:sp modelId="{A9DC648E-0558-409B-9592-3E12B76FA444}">
      <dsp:nvSpPr>
        <dsp:cNvPr id="0" name=""/>
        <dsp:cNvSpPr/>
      </dsp:nvSpPr>
      <dsp:spPr>
        <a:xfrm>
          <a:off x="717926" y="307530"/>
          <a:ext cx="2871312" cy="2871312"/>
        </a:xfrm>
        <a:custGeom>
          <a:avLst/>
          <a:gdLst/>
          <a:ahLst/>
          <a:cxnLst/>
          <a:rect l="0" t="0" r="0" b="0"/>
          <a:pathLst>
            <a:path>
              <a:moveTo>
                <a:pt x="844237" y="2743835"/>
              </a:moveTo>
              <a:arcTo wR="1435656" hR="1435656" stAng="6859643" swAng="95936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8E2CAD-F74B-4442-8197-220E5E4DFB1F}">
      <dsp:nvSpPr>
        <dsp:cNvPr id="0" name=""/>
        <dsp:cNvSpPr/>
      </dsp:nvSpPr>
      <dsp:spPr>
        <a:xfrm>
          <a:off x="452385" y="2173796"/>
          <a:ext cx="915766" cy="57443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i="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V. Planeación de las operaciones</a:t>
          </a:r>
        </a:p>
      </dsp:txBody>
      <dsp:txXfrm>
        <a:off x="480427" y="2201838"/>
        <a:ext cx="859682" cy="518352"/>
      </dsp:txXfrm>
    </dsp:sp>
    <dsp:sp modelId="{680B4F48-6C0B-437B-AFF8-A84492259D15}">
      <dsp:nvSpPr>
        <dsp:cNvPr id="0" name=""/>
        <dsp:cNvSpPr/>
      </dsp:nvSpPr>
      <dsp:spPr>
        <a:xfrm>
          <a:off x="717926" y="307530"/>
          <a:ext cx="2871312" cy="2871312"/>
        </a:xfrm>
        <a:custGeom>
          <a:avLst/>
          <a:gdLst/>
          <a:ahLst/>
          <a:cxnLst/>
          <a:rect l="0" t="0" r="0" b="0"/>
          <a:pathLst>
            <a:path>
              <a:moveTo>
                <a:pt x="32773" y="1740664"/>
              </a:moveTo>
              <a:arcTo wR="1435656" hR="1435656" stAng="10064034" swAng="94742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90B312-75E5-4A3B-9883-6301FA99999F}">
      <dsp:nvSpPr>
        <dsp:cNvPr id="0" name=""/>
        <dsp:cNvSpPr/>
      </dsp:nvSpPr>
      <dsp:spPr>
        <a:xfrm>
          <a:off x="175671" y="524990"/>
          <a:ext cx="1469193" cy="100073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i="0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VI. Administración de la calidad</a:t>
          </a:r>
        </a:p>
      </dsp:txBody>
      <dsp:txXfrm>
        <a:off x="224523" y="573842"/>
        <a:ext cx="1371489" cy="903031"/>
      </dsp:txXfrm>
    </dsp:sp>
    <dsp:sp modelId="{BF66B499-C975-4A62-8665-2785F60861D3}">
      <dsp:nvSpPr>
        <dsp:cNvPr id="0" name=""/>
        <dsp:cNvSpPr/>
      </dsp:nvSpPr>
      <dsp:spPr>
        <a:xfrm>
          <a:off x="717926" y="307530"/>
          <a:ext cx="2871312" cy="2871312"/>
        </a:xfrm>
        <a:custGeom>
          <a:avLst/>
          <a:gdLst/>
          <a:ahLst/>
          <a:cxnLst/>
          <a:rect l="0" t="0" r="0" b="0"/>
          <a:pathLst>
            <a:path>
              <a:moveTo>
                <a:pt x="731345" y="184634"/>
              </a:moveTo>
              <a:arcTo wR="1435656" hR="1435656" stAng="14437260" swAng="464039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1C12D-BC20-4B23-A919-20CD09DD9968}" type="datetimeFigureOut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DF193-3D57-4DC5-B217-52FE48CD2ACD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31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/>
            <a:fld id="{092FC255-5466-C540-BE8E-7BE69201C60E}" type="slidenum">
              <a:rPr lang="es-ES" sz="1200">
                <a:latin typeface="Tahoma" charset="0"/>
              </a:rPr>
              <a:pPr algn="r" eaLnBrk="1" hangingPunct="1"/>
              <a:t>12</a:t>
            </a:fld>
            <a:endParaRPr lang="es-ES" sz="1200">
              <a:latin typeface="Tahoma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531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C28A17E8-5530-8B4B-9B48-1FDDEBFADD1D}" type="slidenum">
              <a:rPr lang="es-ES" sz="1200">
                <a:latin typeface="Tahoma" charset="0"/>
              </a:rPr>
              <a:pPr eaLnBrk="1" hangingPunct="1"/>
              <a:t>21</a:t>
            </a:fld>
            <a:endParaRPr lang="es-ES" sz="1200">
              <a:latin typeface="Tahoma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436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E59D1E6B-C3FE-1243-B1EA-55803A8E53F6}" type="slidenum">
              <a:rPr lang="es-ES" sz="1200">
                <a:latin typeface="Tahoma" charset="0"/>
              </a:rPr>
              <a:pPr eaLnBrk="1" hangingPunct="1"/>
              <a:t>22</a:t>
            </a:fld>
            <a:endParaRPr lang="es-ES" sz="1200">
              <a:latin typeface="Tahoma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574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7484741F-3F2C-284F-997B-DFB25104E6EA}" type="slidenum">
              <a:rPr lang="es-ES" sz="1200">
                <a:latin typeface="Tahoma" charset="0"/>
              </a:rPr>
              <a:pPr eaLnBrk="1" hangingPunct="1"/>
              <a:t>23</a:t>
            </a:fld>
            <a:endParaRPr lang="es-ES" sz="1200">
              <a:latin typeface="Tahoma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369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32FDA1AF-B553-904D-AB29-31BA4D3ECCF7}" type="slidenum">
              <a:rPr lang="es-ES" sz="1200">
                <a:latin typeface="Tahoma" charset="0"/>
              </a:rPr>
              <a:pPr eaLnBrk="1" hangingPunct="1"/>
              <a:t>24</a:t>
            </a:fld>
            <a:endParaRPr lang="es-ES" sz="1200">
              <a:latin typeface="Tahoma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0417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746F03B3-99AA-2B4B-A3B9-2B2DBD46CD09}" type="slidenum">
              <a:rPr lang="es-ES" sz="1200">
                <a:latin typeface="Tahoma" charset="0"/>
              </a:rPr>
              <a:pPr eaLnBrk="1" hangingPunct="1"/>
              <a:t>25</a:t>
            </a:fld>
            <a:endParaRPr lang="es-ES" sz="1200">
              <a:latin typeface="Tahoma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4045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031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/>
            <a:fld id="{BB574064-9C14-B840-9F58-F582C4899ED8}" type="slidenum">
              <a:rPr lang="es-ES" sz="1200">
                <a:latin typeface="Tahoma" charset="0"/>
              </a:rPr>
              <a:pPr algn="r" eaLnBrk="1" hangingPunct="1"/>
              <a:t>26</a:t>
            </a:fld>
            <a:endParaRPr lang="es-ES" sz="1200">
              <a:latin typeface="Tahoma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8930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31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/>
            <a:fld id="{D5173BA7-D06A-AD4A-A0B7-158725573B85}" type="slidenum">
              <a:rPr lang="es-ES" sz="1200">
                <a:latin typeface="Tahoma" charset="0"/>
              </a:rPr>
              <a:pPr algn="r" eaLnBrk="1" hangingPunct="1"/>
              <a:t>29</a:t>
            </a:fld>
            <a:endParaRPr lang="es-ES" sz="1200">
              <a:latin typeface="Tahoma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2654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31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/>
            <a:fld id="{7E5546F8-71F8-9E46-8045-1B87DCF8CBAF}" type="slidenum">
              <a:rPr lang="es-ES" sz="1200">
                <a:latin typeface="Tahoma" charset="0"/>
              </a:rPr>
              <a:pPr algn="r" eaLnBrk="1" hangingPunct="1"/>
              <a:t>31</a:t>
            </a:fld>
            <a:endParaRPr lang="es-ES" sz="1200">
              <a:latin typeface="Tahoma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041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091CE7A0-F7E6-8745-95E5-720F85C26698}" type="slidenum">
              <a:rPr lang="es-ES" sz="1200">
                <a:latin typeface="Tahoma" charset="0"/>
              </a:rPr>
              <a:pPr eaLnBrk="1" hangingPunct="1"/>
              <a:t>13</a:t>
            </a:fld>
            <a:endParaRPr lang="es-ES" sz="1200">
              <a:latin typeface="Tahoma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573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DC642BC3-5893-3546-842E-942CEEE4C62F}" type="slidenum">
              <a:rPr lang="es-ES" sz="1200">
                <a:latin typeface="Tahoma" charset="0"/>
              </a:rPr>
              <a:pPr eaLnBrk="1" hangingPunct="1"/>
              <a:t>14</a:t>
            </a:fld>
            <a:endParaRPr lang="es-ES" sz="1200">
              <a:latin typeface="Tahoma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989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E1EB44EA-DC43-D24A-88EA-CE683D1F9E59}" type="slidenum">
              <a:rPr lang="es-ES" sz="1200">
                <a:latin typeface="Tahoma" charset="0"/>
              </a:rPr>
              <a:pPr eaLnBrk="1" hangingPunct="1"/>
              <a:t>15</a:t>
            </a:fld>
            <a:endParaRPr lang="es-ES" sz="1200">
              <a:latin typeface="Tahoma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834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C07645EF-F043-0E4B-A4CD-9B2051EE4753}" type="slidenum">
              <a:rPr lang="es-ES" sz="1200">
                <a:latin typeface="Tahoma" charset="0"/>
              </a:rPr>
              <a:pPr eaLnBrk="1" hangingPunct="1"/>
              <a:t>16</a:t>
            </a:fld>
            <a:endParaRPr lang="es-ES" sz="1200">
              <a:latin typeface="Tahoma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635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93A62696-0C37-5040-912F-3EB13F281900}" type="slidenum">
              <a:rPr lang="es-ES" sz="1200">
                <a:latin typeface="Tahoma" charset="0"/>
              </a:rPr>
              <a:pPr eaLnBrk="1" hangingPunct="1"/>
              <a:t>17</a:t>
            </a:fld>
            <a:endParaRPr lang="es-ES" sz="1200">
              <a:latin typeface="Tahoma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479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93558C21-C394-B246-8419-DE7A861A9A22}" type="slidenum">
              <a:rPr lang="es-ES" sz="1200">
                <a:latin typeface="Tahoma" charset="0"/>
              </a:rPr>
              <a:pPr eaLnBrk="1" hangingPunct="1"/>
              <a:t>18</a:t>
            </a:fld>
            <a:endParaRPr lang="es-ES" sz="1200">
              <a:latin typeface="Tahoma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408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43888BDD-94BE-4F49-A39C-CF1D3EEAE937}" type="slidenum">
              <a:rPr lang="es-ES" sz="1200">
                <a:latin typeface="Tahoma" charset="0"/>
              </a:rPr>
              <a:pPr eaLnBrk="1" hangingPunct="1"/>
              <a:t>19</a:t>
            </a:fld>
            <a:endParaRPr lang="es-ES" sz="1200">
              <a:latin typeface="Tahoma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051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632428EF-3B5F-5F4F-A21A-C23BFF591C63}" type="slidenum">
              <a:rPr lang="es-ES" sz="1200">
                <a:latin typeface="Tahoma" charset="0"/>
              </a:rPr>
              <a:pPr eaLnBrk="1" hangingPunct="1"/>
              <a:t>20</a:t>
            </a:fld>
            <a:endParaRPr lang="es-ES" sz="1200">
              <a:latin typeface="Tahoma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19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2B1C5-B246-43D9-89DB-B3A4A91351AF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93B6-3EA3-4F4A-A8F3-DC892D9C1675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7B0C-475C-4757-A95E-8F2506376D9F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33159-F50B-4FBF-99CC-CB4D7370CA15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C2F6-6153-4916-B92E-8C6421B039AB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F74A-2706-4864-898B-DA9301F9CDC7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BA1-B85F-42DB-980A-270891E551F5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0E259-1B62-4A85-ADC9-E7A12785D78D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6691-DDF9-47D6-8236-3E232FA241B1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70ED-6211-4EA3-BAF2-DE665597B4E0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5F6D3-DB33-4751-97CC-F4D287764C04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516C3-3C5F-426B-BFFD-3876F60F56A2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mx/url?sa=i&amp;rct=j&amp;q=&amp;esrc=s&amp;frm=1&amp;source=images&amp;cd=&amp;cad=rja&amp;docid=2_Fh9o0AnVqrXM&amp;tbnid=6hlfD7YzyLDKlM:&amp;ved=0CAUQjRw&amp;url=http://educacionchimalhuacan.blogspot.com/2013_07_01_archive.html&amp;ei=nQpBUoe0N6yr2AX0k4DACA&amp;bvm=bv.52434380,d.b2I&amp;psig=AFQjCNHXWZ-ERO0vhOuqhyfcEVaGL_zc8w&amp;ust=138008060949725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8.bin"/><Relationship Id="rId18" Type="http://schemas.openxmlformats.org/officeDocument/2006/relationships/oleObject" Target="../embeddings/oleObject12.bin"/><Relationship Id="rId3" Type="http://schemas.openxmlformats.org/officeDocument/2006/relationships/image" Target="../media/image5.wmf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6.bin"/><Relationship Id="rId5" Type="http://schemas.openxmlformats.org/officeDocument/2006/relationships/image" Target="../media/image7.wmf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10.wmf"/><Relationship Id="rId4" Type="http://schemas.openxmlformats.org/officeDocument/2006/relationships/image" Target="../media/image6.wmf"/><Relationship Id="rId9" Type="http://schemas.openxmlformats.org/officeDocument/2006/relationships/image" Target="../media/image9.wmf"/><Relationship Id="rId1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6.wmf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8.wmf"/><Relationship Id="rId10" Type="http://schemas.openxmlformats.org/officeDocument/2006/relationships/image" Target="../media/image12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learning.com/curso_gratis/teorias_de_calidadconceptos_%20de%20calidad/11500-3" TargetMode="External"/><Relationship Id="rId2" Type="http://schemas.openxmlformats.org/officeDocument/2006/relationships/hyperlink" Target="http://www.edbdigital.com/EV/fumr/calidad.pdf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encrypted-tbn3.gstatic.com/images?q=tbn:ANd9GcRoi4CAxPnMQmbaRRLTVY3N4iS9Vo3f5YS7jOT5EQC87AcL4e1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-1"/>
            <a:ext cx="7884367" cy="1364603"/>
          </a:xfrm>
          <a:prstGeom prst="rect">
            <a:avLst/>
          </a:prstGeom>
          <a:noFill/>
        </p:spPr>
      </p:pic>
      <p:pic>
        <p:nvPicPr>
          <p:cNvPr id="14" name="5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259632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6 Título"/>
          <p:cNvSpPr txBox="1">
            <a:spLocks/>
          </p:cNvSpPr>
          <p:nvPr/>
        </p:nvSpPr>
        <p:spPr>
          <a:xfrm>
            <a:off x="1493404" y="1107118"/>
            <a:ext cx="7416824" cy="23355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b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CENTRO UNIVERSITARIO UAEM ZUMPANGO</a:t>
            </a:r>
            <a:b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LICENCIATURA EN ADMINISTRACIÓN </a:t>
            </a:r>
            <a:b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7 Subtítulo"/>
          <p:cNvSpPr txBox="1">
            <a:spLocks/>
          </p:cNvSpPr>
          <p:nvPr/>
        </p:nvSpPr>
        <p:spPr>
          <a:xfrm>
            <a:off x="1493404" y="3144366"/>
            <a:ext cx="7344816" cy="352499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UNIDAD DE APRENDIZAJE</a:t>
            </a:r>
          </a:p>
          <a:p>
            <a:pPr marL="0" indent="0" algn="ctr">
              <a:buNone/>
            </a:pPr>
            <a:endParaRPr lang="es-ES" sz="21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(L30075) SIMULACIÓN DE PRODUCCIÓN Y OPERACIONES</a:t>
            </a:r>
          </a:p>
          <a:p>
            <a:pPr marL="0" indent="0" algn="ctr">
              <a:buNone/>
            </a:pPr>
            <a:endParaRPr lang="es-ES" sz="1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CONTENIDO DE LA UNIDAD A TRABAJAR</a:t>
            </a:r>
          </a:p>
          <a:p>
            <a:pPr marL="0" indent="0" algn="ctr">
              <a:buNone/>
            </a:pPr>
            <a:endParaRPr lang="es-E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UNIDAD VI. ADMINISTRACIÓN DE LA CALIDAD</a:t>
            </a:r>
          </a:p>
          <a:p>
            <a:pPr marL="0" indent="0" algn="ctr"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300" b="1" dirty="0">
                <a:latin typeface="Arial" panose="020B0604020202020204" pitchFamily="34" charset="0"/>
                <a:cs typeface="Arial" panose="020B0604020202020204" pitchFamily="34" charset="0"/>
              </a:rPr>
              <a:t>MATERIAL DIDACTICO</a:t>
            </a:r>
          </a:p>
          <a:p>
            <a:pPr marL="0" indent="0" algn="ctr"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SOLO VISIÓN PROYECTABLES</a:t>
            </a:r>
          </a:p>
          <a:p>
            <a:pPr marL="0" indent="0" algn="ctr"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300" b="1" dirty="0">
                <a:latin typeface="Arial" panose="020B0604020202020204" pitchFamily="34" charset="0"/>
                <a:cs typeface="Arial" panose="020B0604020202020204" pitchFamily="34" charset="0"/>
              </a:rPr>
              <a:t>PRESENTA</a:t>
            </a:r>
          </a:p>
          <a:p>
            <a:pPr marL="0" indent="0" algn="ctr"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M. en A.N. José Luis Morales Mondragón</a:t>
            </a:r>
          </a:p>
          <a:p>
            <a:pPr algn="ctr"/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s-ES" sz="1300" b="1" dirty="0">
                <a:latin typeface="Arial" panose="020B0604020202020204" pitchFamily="34" charset="0"/>
                <a:cs typeface="Arial" panose="020B0604020202020204" pitchFamily="34" charset="0"/>
              </a:rPr>
              <a:t>OCTUBRE 2016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4" name="3 Marcador de número de diapositiva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140152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995C3CED-20C8-8948-8841-888BA32AADD4}" type="slidenum">
              <a:rPr lang="en-US" sz="1200">
                <a:latin typeface="+mn-lt"/>
              </a:rPr>
              <a:pPr eaLnBrk="1" hangingPunct="1"/>
              <a:t>10</a:t>
            </a:fld>
            <a:endParaRPr lang="en-US" sz="1200">
              <a:latin typeface="+mn-lt"/>
            </a:endParaRPr>
          </a:p>
        </p:txBody>
      </p:sp>
      <p:grpSp>
        <p:nvGrpSpPr>
          <p:cNvPr id="3" name="Group 441"/>
          <p:cNvGrpSpPr>
            <a:grpSpLocks/>
          </p:cNvGrpSpPr>
          <p:nvPr/>
        </p:nvGrpSpPr>
        <p:grpSpPr bwMode="auto">
          <a:xfrm>
            <a:off x="609600" y="2541687"/>
            <a:ext cx="7924800" cy="1766887"/>
            <a:chOff x="288" y="1929"/>
            <a:chExt cx="3744" cy="1484"/>
          </a:xfrm>
        </p:grpSpPr>
        <p:sp>
          <p:nvSpPr>
            <p:cNvPr id="26726" name="Rectangle 10"/>
            <p:cNvSpPr>
              <a:spLocks noChangeArrowheads="1"/>
            </p:cNvSpPr>
            <p:nvPr/>
          </p:nvSpPr>
          <p:spPr bwMode="auto">
            <a:xfrm>
              <a:off x="288" y="1929"/>
              <a:ext cx="3744" cy="3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buFontTx/>
                <a:buChar char="•"/>
              </a:pPr>
              <a:r>
                <a:rPr lang="es-MX"/>
                <a:t> </a:t>
              </a:r>
              <a:r>
                <a:rPr lang="es-MX" b="1"/>
                <a:t>Ejemplo1:</a:t>
              </a:r>
              <a:r>
                <a:rPr lang="es-MX"/>
                <a:t>  </a:t>
              </a:r>
              <a:r>
                <a:rPr lang="es-MX" b="1"/>
                <a:t>Proceso de Preparación de Pan</a:t>
              </a:r>
              <a:endParaRPr lang="en-US" b="1"/>
            </a:p>
          </p:txBody>
        </p:sp>
        <p:grpSp>
          <p:nvGrpSpPr>
            <p:cNvPr id="26727" name="Group 51"/>
            <p:cNvGrpSpPr>
              <a:grpSpLocks/>
            </p:cNvGrpSpPr>
            <p:nvPr/>
          </p:nvGrpSpPr>
          <p:grpSpPr bwMode="auto">
            <a:xfrm>
              <a:off x="336" y="2186"/>
              <a:ext cx="3639" cy="1227"/>
              <a:chOff x="297" y="1584"/>
              <a:chExt cx="3639" cy="1227"/>
            </a:xfrm>
          </p:grpSpPr>
          <p:pic>
            <p:nvPicPr>
              <p:cNvPr id="26728" name="Picture 11" descr="C:\Program Files\Common Files\Microsoft Shared\Clipart\cagcat50\bd08911_.wm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0" y="1680"/>
                <a:ext cx="576" cy="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6729" name="Group 40"/>
              <p:cNvGrpSpPr>
                <a:grpSpLocks/>
              </p:cNvGrpSpPr>
              <p:nvPr/>
            </p:nvGrpSpPr>
            <p:grpSpPr bwMode="auto">
              <a:xfrm>
                <a:off x="297" y="1632"/>
                <a:ext cx="1047" cy="1179"/>
                <a:chOff x="297" y="1632"/>
                <a:chExt cx="1047" cy="1179"/>
              </a:xfrm>
            </p:grpSpPr>
            <p:sp>
              <p:nvSpPr>
                <p:cNvPr id="26734" name="Freeform 39"/>
                <p:cNvSpPr>
                  <a:spLocks/>
                </p:cNvSpPr>
                <p:nvPr/>
              </p:nvSpPr>
              <p:spPr bwMode="auto">
                <a:xfrm>
                  <a:off x="297" y="1673"/>
                  <a:ext cx="1047" cy="1052"/>
                </a:xfrm>
                <a:custGeom>
                  <a:avLst/>
                  <a:gdLst>
                    <a:gd name="T0" fmla="*/ 96 w 1047"/>
                    <a:gd name="T1" fmla="*/ 37 h 1052"/>
                    <a:gd name="T2" fmla="*/ 480 w 1047"/>
                    <a:gd name="T3" fmla="*/ 46 h 1052"/>
                    <a:gd name="T4" fmla="*/ 782 w 1047"/>
                    <a:gd name="T5" fmla="*/ 92 h 1052"/>
                    <a:gd name="T6" fmla="*/ 983 w 1047"/>
                    <a:gd name="T7" fmla="*/ 156 h 1052"/>
                    <a:gd name="T8" fmla="*/ 983 w 1047"/>
                    <a:gd name="T9" fmla="*/ 338 h 1052"/>
                    <a:gd name="T10" fmla="*/ 974 w 1047"/>
                    <a:gd name="T11" fmla="*/ 393 h 1052"/>
                    <a:gd name="T12" fmla="*/ 983 w 1047"/>
                    <a:gd name="T13" fmla="*/ 457 h 1052"/>
                    <a:gd name="T14" fmla="*/ 1029 w 1047"/>
                    <a:gd name="T15" fmla="*/ 466 h 1052"/>
                    <a:gd name="T16" fmla="*/ 1047 w 1047"/>
                    <a:gd name="T17" fmla="*/ 485 h 1052"/>
                    <a:gd name="T18" fmla="*/ 1010 w 1047"/>
                    <a:gd name="T19" fmla="*/ 722 h 1052"/>
                    <a:gd name="T20" fmla="*/ 937 w 1047"/>
                    <a:gd name="T21" fmla="*/ 850 h 1052"/>
                    <a:gd name="T22" fmla="*/ 818 w 1047"/>
                    <a:gd name="T23" fmla="*/ 914 h 1052"/>
                    <a:gd name="T24" fmla="*/ 828 w 1047"/>
                    <a:gd name="T25" fmla="*/ 1024 h 1052"/>
                    <a:gd name="T26" fmla="*/ 773 w 1047"/>
                    <a:gd name="T27" fmla="*/ 1052 h 1052"/>
                    <a:gd name="T28" fmla="*/ 590 w 1047"/>
                    <a:gd name="T29" fmla="*/ 1024 h 1052"/>
                    <a:gd name="T30" fmla="*/ 389 w 1047"/>
                    <a:gd name="T31" fmla="*/ 1024 h 1052"/>
                    <a:gd name="T32" fmla="*/ 114 w 1047"/>
                    <a:gd name="T33" fmla="*/ 1015 h 1052"/>
                    <a:gd name="T34" fmla="*/ 5 w 1047"/>
                    <a:gd name="T35" fmla="*/ 905 h 1052"/>
                    <a:gd name="T36" fmla="*/ 32 w 1047"/>
                    <a:gd name="T37" fmla="*/ 732 h 1052"/>
                    <a:gd name="T38" fmla="*/ 32 w 1047"/>
                    <a:gd name="T39" fmla="*/ 567 h 1052"/>
                    <a:gd name="T40" fmla="*/ 69 w 1047"/>
                    <a:gd name="T41" fmla="*/ 521 h 1052"/>
                    <a:gd name="T42" fmla="*/ 142 w 1047"/>
                    <a:gd name="T43" fmla="*/ 402 h 1052"/>
                    <a:gd name="T44" fmla="*/ 50 w 1047"/>
                    <a:gd name="T45" fmla="*/ 302 h 1052"/>
                    <a:gd name="T46" fmla="*/ 124 w 1047"/>
                    <a:gd name="T47" fmla="*/ 64 h 1052"/>
                    <a:gd name="T48" fmla="*/ 188 w 1047"/>
                    <a:gd name="T49" fmla="*/ 18 h 1052"/>
                    <a:gd name="T50" fmla="*/ 215 w 1047"/>
                    <a:gd name="T51" fmla="*/ 0 h 105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047"/>
                    <a:gd name="T79" fmla="*/ 0 h 1052"/>
                    <a:gd name="T80" fmla="*/ 1047 w 1047"/>
                    <a:gd name="T81" fmla="*/ 1052 h 1052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047" h="1052">
                      <a:moveTo>
                        <a:pt x="96" y="37"/>
                      </a:moveTo>
                      <a:cubicBezTo>
                        <a:pt x="224" y="19"/>
                        <a:pt x="353" y="25"/>
                        <a:pt x="480" y="46"/>
                      </a:cubicBezTo>
                      <a:cubicBezTo>
                        <a:pt x="541" y="137"/>
                        <a:pt x="681" y="74"/>
                        <a:pt x="782" y="92"/>
                      </a:cubicBezTo>
                      <a:cubicBezTo>
                        <a:pt x="841" y="136"/>
                        <a:pt x="913" y="137"/>
                        <a:pt x="983" y="156"/>
                      </a:cubicBezTo>
                      <a:cubicBezTo>
                        <a:pt x="1010" y="265"/>
                        <a:pt x="1005" y="204"/>
                        <a:pt x="983" y="338"/>
                      </a:cubicBezTo>
                      <a:cubicBezTo>
                        <a:pt x="980" y="356"/>
                        <a:pt x="974" y="393"/>
                        <a:pt x="974" y="393"/>
                      </a:cubicBezTo>
                      <a:cubicBezTo>
                        <a:pt x="977" y="414"/>
                        <a:pt x="970" y="440"/>
                        <a:pt x="983" y="457"/>
                      </a:cubicBezTo>
                      <a:cubicBezTo>
                        <a:pt x="992" y="469"/>
                        <a:pt x="1015" y="460"/>
                        <a:pt x="1029" y="466"/>
                      </a:cubicBezTo>
                      <a:cubicBezTo>
                        <a:pt x="1037" y="469"/>
                        <a:pt x="1041" y="479"/>
                        <a:pt x="1047" y="485"/>
                      </a:cubicBezTo>
                      <a:cubicBezTo>
                        <a:pt x="1040" y="595"/>
                        <a:pt x="1030" y="630"/>
                        <a:pt x="1010" y="722"/>
                      </a:cubicBezTo>
                      <a:cubicBezTo>
                        <a:pt x="1001" y="807"/>
                        <a:pt x="1007" y="816"/>
                        <a:pt x="937" y="850"/>
                      </a:cubicBezTo>
                      <a:cubicBezTo>
                        <a:pt x="903" y="885"/>
                        <a:pt x="861" y="893"/>
                        <a:pt x="818" y="914"/>
                      </a:cubicBezTo>
                      <a:cubicBezTo>
                        <a:pt x="827" y="946"/>
                        <a:pt x="850" y="992"/>
                        <a:pt x="828" y="1024"/>
                      </a:cubicBezTo>
                      <a:cubicBezTo>
                        <a:pt x="819" y="1037"/>
                        <a:pt x="787" y="1047"/>
                        <a:pt x="773" y="1052"/>
                      </a:cubicBezTo>
                      <a:cubicBezTo>
                        <a:pt x="708" y="1045"/>
                        <a:pt x="654" y="1033"/>
                        <a:pt x="590" y="1024"/>
                      </a:cubicBezTo>
                      <a:cubicBezTo>
                        <a:pt x="525" y="992"/>
                        <a:pt x="457" y="1001"/>
                        <a:pt x="389" y="1024"/>
                      </a:cubicBezTo>
                      <a:cubicBezTo>
                        <a:pt x="297" y="1021"/>
                        <a:pt x="205" y="1023"/>
                        <a:pt x="114" y="1015"/>
                      </a:cubicBezTo>
                      <a:cubicBezTo>
                        <a:pt x="61" y="1010"/>
                        <a:pt x="37" y="939"/>
                        <a:pt x="5" y="905"/>
                      </a:cubicBezTo>
                      <a:cubicBezTo>
                        <a:pt x="11" y="844"/>
                        <a:pt x="17" y="791"/>
                        <a:pt x="32" y="732"/>
                      </a:cubicBezTo>
                      <a:cubicBezTo>
                        <a:pt x="27" y="676"/>
                        <a:pt x="14" y="622"/>
                        <a:pt x="32" y="567"/>
                      </a:cubicBezTo>
                      <a:cubicBezTo>
                        <a:pt x="41" y="541"/>
                        <a:pt x="54" y="541"/>
                        <a:pt x="69" y="521"/>
                      </a:cubicBezTo>
                      <a:cubicBezTo>
                        <a:pt x="97" y="483"/>
                        <a:pt x="121" y="444"/>
                        <a:pt x="142" y="402"/>
                      </a:cubicBezTo>
                      <a:cubicBezTo>
                        <a:pt x="125" y="352"/>
                        <a:pt x="94" y="330"/>
                        <a:pt x="50" y="302"/>
                      </a:cubicBezTo>
                      <a:cubicBezTo>
                        <a:pt x="0" y="224"/>
                        <a:pt x="59" y="114"/>
                        <a:pt x="124" y="64"/>
                      </a:cubicBezTo>
                      <a:cubicBezTo>
                        <a:pt x="145" y="48"/>
                        <a:pt x="167" y="33"/>
                        <a:pt x="188" y="18"/>
                      </a:cubicBezTo>
                      <a:cubicBezTo>
                        <a:pt x="197" y="12"/>
                        <a:pt x="215" y="0"/>
                        <a:pt x="215" y="0"/>
                      </a:cubicBezTo>
                    </a:path>
                  </a:pathLst>
                </a:custGeom>
                <a:solidFill>
                  <a:srgbClr val="EAEAEA"/>
                </a:solidFill>
                <a:ln w="12700">
                  <a:solidFill>
                    <a:srgbClr val="EAEAEA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6735" name="AutoShape 36"/>
                <p:cNvSpPr>
                  <a:spLocks noChangeArrowheads="1"/>
                </p:cNvSpPr>
                <p:nvPr/>
              </p:nvSpPr>
              <p:spPr bwMode="auto">
                <a:xfrm>
                  <a:off x="794" y="1632"/>
                  <a:ext cx="376" cy="654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grpSp>
              <p:nvGrpSpPr>
                <p:cNvPr id="26736" name="Group 15"/>
                <p:cNvGrpSpPr>
                  <a:grpSpLocks/>
                </p:cNvGrpSpPr>
                <p:nvPr/>
              </p:nvGrpSpPr>
              <p:grpSpPr bwMode="auto">
                <a:xfrm>
                  <a:off x="381" y="2082"/>
                  <a:ext cx="382" cy="449"/>
                  <a:chOff x="384" y="1968"/>
                  <a:chExt cx="488" cy="528"/>
                </a:xfrm>
              </p:grpSpPr>
              <p:sp>
                <p:nvSpPr>
                  <p:cNvPr id="26753" name="Freeform 12"/>
                  <p:cNvSpPr>
                    <a:spLocks/>
                  </p:cNvSpPr>
                  <p:nvPr/>
                </p:nvSpPr>
                <p:spPr bwMode="auto">
                  <a:xfrm>
                    <a:off x="384" y="1968"/>
                    <a:ext cx="488" cy="528"/>
                  </a:xfrm>
                  <a:custGeom>
                    <a:avLst/>
                    <a:gdLst>
                      <a:gd name="T0" fmla="*/ 65 w 656"/>
                      <a:gd name="T1" fmla="*/ 0 h 677"/>
                      <a:gd name="T2" fmla="*/ 338 w 656"/>
                      <a:gd name="T3" fmla="*/ 23 h 677"/>
                      <a:gd name="T4" fmla="*/ 359 w 656"/>
                      <a:gd name="T5" fmla="*/ 28 h 677"/>
                      <a:gd name="T6" fmla="*/ 349 w 656"/>
                      <a:gd name="T7" fmla="*/ 39 h 677"/>
                      <a:gd name="T8" fmla="*/ 329 w 656"/>
                      <a:gd name="T9" fmla="*/ 45 h 677"/>
                      <a:gd name="T10" fmla="*/ 334 w 656"/>
                      <a:gd name="T11" fmla="*/ 73 h 677"/>
                      <a:gd name="T12" fmla="*/ 344 w 656"/>
                      <a:gd name="T13" fmla="*/ 106 h 677"/>
                      <a:gd name="T14" fmla="*/ 344 w 656"/>
                      <a:gd name="T15" fmla="*/ 373 h 677"/>
                      <a:gd name="T16" fmla="*/ 334 w 656"/>
                      <a:gd name="T17" fmla="*/ 412 h 677"/>
                      <a:gd name="T18" fmla="*/ 45 w 656"/>
                      <a:gd name="T19" fmla="*/ 395 h 677"/>
                      <a:gd name="T20" fmla="*/ 15 w 656"/>
                      <a:gd name="T21" fmla="*/ 389 h 677"/>
                      <a:gd name="T22" fmla="*/ 0 w 656"/>
                      <a:gd name="T23" fmla="*/ 384 h 677"/>
                      <a:gd name="T24" fmla="*/ 15 w 656"/>
                      <a:gd name="T25" fmla="*/ 373 h 677"/>
                      <a:gd name="T26" fmla="*/ 25 w 656"/>
                      <a:gd name="T27" fmla="*/ 272 h 677"/>
                      <a:gd name="T28" fmla="*/ 45 w 656"/>
                      <a:gd name="T29" fmla="*/ 151 h 677"/>
                      <a:gd name="T30" fmla="*/ 81 w 656"/>
                      <a:gd name="T31" fmla="*/ 73 h 677"/>
                      <a:gd name="T32" fmla="*/ 100 w 656"/>
                      <a:gd name="T33" fmla="*/ 39 h 677"/>
                      <a:gd name="T34" fmla="*/ 86 w 656"/>
                      <a:gd name="T35" fmla="*/ 34 h 677"/>
                      <a:gd name="T36" fmla="*/ 91 w 656"/>
                      <a:gd name="T37" fmla="*/ 12 h 677"/>
                      <a:gd name="T38" fmla="*/ 100 w 656"/>
                      <a:gd name="T39" fmla="*/ 0 h 677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656"/>
                      <a:gd name="T61" fmla="*/ 0 h 677"/>
                      <a:gd name="T62" fmla="*/ 656 w 656"/>
                      <a:gd name="T63" fmla="*/ 677 h 677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656" h="677">
                        <a:moveTo>
                          <a:pt x="118" y="0"/>
                        </a:moveTo>
                        <a:cubicBezTo>
                          <a:pt x="266" y="53"/>
                          <a:pt x="457" y="29"/>
                          <a:pt x="612" y="37"/>
                        </a:cubicBezTo>
                        <a:cubicBezTo>
                          <a:pt x="624" y="40"/>
                          <a:pt x="642" y="35"/>
                          <a:pt x="649" y="46"/>
                        </a:cubicBezTo>
                        <a:cubicBezTo>
                          <a:pt x="654" y="53"/>
                          <a:pt x="638" y="60"/>
                          <a:pt x="630" y="64"/>
                        </a:cubicBezTo>
                        <a:cubicBezTo>
                          <a:pt x="619" y="70"/>
                          <a:pt x="606" y="71"/>
                          <a:pt x="594" y="74"/>
                        </a:cubicBezTo>
                        <a:cubicBezTo>
                          <a:pt x="597" y="89"/>
                          <a:pt x="599" y="104"/>
                          <a:pt x="603" y="119"/>
                        </a:cubicBezTo>
                        <a:cubicBezTo>
                          <a:pt x="608" y="138"/>
                          <a:pt x="621" y="174"/>
                          <a:pt x="621" y="174"/>
                        </a:cubicBezTo>
                        <a:cubicBezTo>
                          <a:pt x="642" y="324"/>
                          <a:pt x="646" y="460"/>
                          <a:pt x="621" y="613"/>
                        </a:cubicBezTo>
                        <a:cubicBezTo>
                          <a:pt x="656" y="646"/>
                          <a:pt x="645" y="663"/>
                          <a:pt x="603" y="677"/>
                        </a:cubicBezTo>
                        <a:cubicBezTo>
                          <a:pt x="430" y="663"/>
                          <a:pt x="256" y="660"/>
                          <a:pt x="82" y="650"/>
                        </a:cubicBezTo>
                        <a:cubicBezTo>
                          <a:pt x="64" y="647"/>
                          <a:pt x="45" y="644"/>
                          <a:pt x="27" y="640"/>
                        </a:cubicBezTo>
                        <a:cubicBezTo>
                          <a:pt x="18" y="638"/>
                          <a:pt x="0" y="640"/>
                          <a:pt x="0" y="631"/>
                        </a:cubicBezTo>
                        <a:cubicBezTo>
                          <a:pt x="0" y="620"/>
                          <a:pt x="18" y="619"/>
                          <a:pt x="27" y="613"/>
                        </a:cubicBezTo>
                        <a:cubicBezTo>
                          <a:pt x="52" y="539"/>
                          <a:pt x="31" y="610"/>
                          <a:pt x="45" y="448"/>
                        </a:cubicBezTo>
                        <a:cubicBezTo>
                          <a:pt x="51" y="383"/>
                          <a:pt x="66" y="310"/>
                          <a:pt x="82" y="247"/>
                        </a:cubicBezTo>
                        <a:cubicBezTo>
                          <a:pt x="94" y="198"/>
                          <a:pt x="117" y="159"/>
                          <a:pt x="146" y="119"/>
                        </a:cubicBezTo>
                        <a:cubicBezTo>
                          <a:pt x="159" y="101"/>
                          <a:pt x="182" y="64"/>
                          <a:pt x="182" y="64"/>
                        </a:cubicBezTo>
                        <a:cubicBezTo>
                          <a:pt x="173" y="61"/>
                          <a:pt x="159" y="64"/>
                          <a:pt x="155" y="55"/>
                        </a:cubicBezTo>
                        <a:cubicBezTo>
                          <a:pt x="150" y="44"/>
                          <a:pt x="159" y="30"/>
                          <a:pt x="164" y="19"/>
                        </a:cubicBezTo>
                        <a:cubicBezTo>
                          <a:pt x="168" y="11"/>
                          <a:pt x="182" y="0"/>
                          <a:pt x="182" y="0"/>
                        </a:cubicBezTo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754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4" y="2201"/>
                    <a:ext cx="368" cy="24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  <a:cs typeface="ＭＳ Ｐゴシック" charset="0"/>
                      </a:defRPr>
                    </a:lvl1pPr>
                    <a:lvl2pPr marL="37931725" indent="-37474525" eaLnBrk="0" hangingPunct="0"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2pPr>
                    <a:lvl3pPr eaLnBrk="0" hangingPunct="0"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3pPr>
                    <a:lvl4pPr eaLnBrk="0" hangingPunct="0"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4pPr>
                    <a:lvl5pPr eaLnBrk="0" hangingPunct="0"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s-MX" sz="1000" b="1">
                        <a:latin typeface="+mn-lt"/>
                      </a:rPr>
                      <a:t>HARINA</a:t>
                    </a:r>
                    <a:endParaRPr lang="en-US" sz="1000" b="1">
                      <a:latin typeface="+mn-lt"/>
                    </a:endParaRPr>
                  </a:p>
                </p:txBody>
              </p:sp>
            </p:grpSp>
            <p:sp>
              <p:nvSpPr>
                <p:cNvPr id="26737" name="Freeform 17"/>
                <p:cNvSpPr>
                  <a:spLocks/>
                </p:cNvSpPr>
                <p:nvPr/>
              </p:nvSpPr>
              <p:spPr bwMode="auto">
                <a:xfrm>
                  <a:off x="512" y="1795"/>
                  <a:ext cx="382" cy="450"/>
                </a:xfrm>
                <a:custGeom>
                  <a:avLst/>
                  <a:gdLst>
                    <a:gd name="T0" fmla="*/ 40 w 656"/>
                    <a:gd name="T1" fmla="*/ 0 h 677"/>
                    <a:gd name="T2" fmla="*/ 207 w 656"/>
                    <a:gd name="T3" fmla="*/ 17 h 677"/>
                    <a:gd name="T4" fmla="*/ 220 w 656"/>
                    <a:gd name="T5" fmla="*/ 21 h 677"/>
                    <a:gd name="T6" fmla="*/ 214 w 656"/>
                    <a:gd name="T7" fmla="*/ 29 h 677"/>
                    <a:gd name="T8" fmla="*/ 201 w 656"/>
                    <a:gd name="T9" fmla="*/ 33 h 677"/>
                    <a:gd name="T10" fmla="*/ 204 w 656"/>
                    <a:gd name="T11" fmla="*/ 53 h 677"/>
                    <a:gd name="T12" fmla="*/ 211 w 656"/>
                    <a:gd name="T13" fmla="*/ 77 h 677"/>
                    <a:gd name="T14" fmla="*/ 211 w 656"/>
                    <a:gd name="T15" fmla="*/ 271 h 677"/>
                    <a:gd name="T16" fmla="*/ 204 w 656"/>
                    <a:gd name="T17" fmla="*/ 299 h 677"/>
                    <a:gd name="T18" fmla="*/ 28 w 656"/>
                    <a:gd name="T19" fmla="*/ 287 h 677"/>
                    <a:gd name="T20" fmla="*/ 9 w 656"/>
                    <a:gd name="T21" fmla="*/ 282 h 677"/>
                    <a:gd name="T22" fmla="*/ 0 w 656"/>
                    <a:gd name="T23" fmla="*/ 279 h 677"/>
                    <a:gd name="T24" fmla="*/ 9 w 656"/>
                    <a:gd name="T25" fmla="*/ 271 h 677"/>
                    <a:gd name="T26" fmla="*/ 15 w 656"/>
                    <a:gd name="T27" fmla="*/ 198 h 677"/>
                    <a:gd name="T28" fmla="*/ 28 w 656"/>
                    <a:gd name="T29" fmla="*/ 109 h 677"/>
                    <a:gd name="T30" fmla="*/ 49 w 656"/>
                    <a:gd name="T31" fmla="*/ 53 h 677"/>
                    <a:gd name="T32" fmla="*/ 62 w 656"/>
                    <a:gd name="T33" fmla="*/ 29 h 677"/>
                    <a:gd name="T34" fmla="*/ 52 w 656"/>
                    <a:gd name="T35" fmla="*/ 25 h 677"/>
                    <a:gd name="T36" fmla="*/ 56 w 656"/>
                    <a:gd name="T37" fmla="*/ 9 h 677"/>
                    <a:gd name="T38" fmla="*/ 62 w 656"/>
                    <a:gd name="T39" fmla="*/ 0 h 67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656"/>
                    <a:gd name="T61" fmla="*/ 0 h 677"/>
                    <a:gd name="T62" fmla="*/ 656 w 656"/>
                    <a:gd name="T63" fmla="*/ 677 h 677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656" h="677">
                      <a:moveTo>
                        <a:pt x="118" y="0"/>
                      </a:moveTo>
                      <a:cubicBezTo>
                        <a:pt x="266" y="53"/>
                        <a:pt x="457" y="29"/>
                        <a:pt x="612" y="37"/>
                      </a:cubicBezTo>
                      <a:cubicBezTo>
                        <a:pt x="624" y="40"/>
                        <a:pt x="642" y="35"/>
                        <a:pt x="649" y="46"/>
                      </a:cubicBezTo>
                      <a:cubicBezTo>
                        <a:pt x="654" y="53"/>
                        <a:pt x="638" y="60"/>
                        <a:pt x="630" y="64"/>
                      </a:cubicBezTo>
                      <a:cubicBezTo>
                        <a:pt x="619" y="70"/>
                        <a:pt x="606" y="71"/>
                        <a:pt x="594" y="74"/>
                      </a:cubicBezTo>
                      <a:cubicBezTo>
                        <a:pt x="597" y="89"/>
                        <a:pt x="599" y="104"/>
                        <a:pt x="603" y="119"/>
                      </a:cubicBezTo>
                      <a:cubicBezTo>
                        <a:pt x="608" y="138"/>
                        <a:pt x="621" y="174"/>
                        <a:pt x="621" y="174"/>
                      </a:cubicBezTo>
                      <a:cubicBezTo>
                        <a:pt x="642" y="324"/>
                        <a:pt x="646" y="460"/>
                        <a:pt x="621" y="613"/>
                      </a:cubicBezTo>
                      <a:cubicBezTo>
                        <a:pt x="656" y="646"/>
                        <a:pt x="645" y="663"/>
                        <a:pt x="603" y="677"/>
                      </a:cubicBezTo>
                      <a:cubicBezTo>
                        <a:pt x="430" y="663"/>
                        <a:pt x="256" y="660"/>
                        <a:pt x="82" y="650"/>
                      </a:cubicBezTo>
                      <a:cubicBezTo>
                        <a:pt x="64" y="647"/>
                        <a:pt x="45" y="644"/>
                        <a:pt x="27" y="640"/>
                      </a:cubicBezTo>
                      <a:cubicBezTo>
                        <a:pt x="18" y="638"/>
                        <a:pt x="0" y="640"/>
                        <a:pt x="0" y="631"/>
                      </a:cubicBezTo>
                      <a:cubicBezTo>
                        <a:pt x="0" y="620"/>
                        <a:pt x="18" y="619"/>
                        <a:pt x="27" y="613"/>
                      </a:cubicBezTo>
                      <a:cubicBezTo>
                        <a:pt x="52" y="539"/>
                        <a:pt x="31" y="610"/>
                        <a:pt x="45" y="448"/>
                      </a:cubicBezTo>
                      <a:cubicBezTo>
                        <a:pt x="51" y="383"/>
                        <a:pt x="66" y="310"/>
                        <a:pt x="82" y="247"/>
                      </a:cubicBezTo>
                      <a:cubicBezTo>
                        <a:pt x="94" y="198"/>
                        <a:pt x="117" y="159"/>
                        <a:pt x="146" y="119"/>
                      </a:cubicBezTo>
                      <a:cubicBezTo>
                        <a:pt x="159" y="101"/>
                        <a:pt x="182" y="64"/>
                        <a:pt x="182" y="64"/>
                      </a:cubicBezTo>
                      <a:cubicBezTo>
                        <a:pt x="173" y="61"/>
                        <a:pt x="159" y="64"/>
                        <a:pt x="155" y="55"/>
                      </a:cubicBezTo>
                      <a:cubicBezTo>
                        <a:pt x="150" y="44"/>
                        <a:pt x="159" y="30"/>
                        <a:pt x="164" y="19"/>
                      </a:cubicBezTo>
                      <a:cubicBezTo>
                        <a:pt x="168" y="11"/>
                        <a:pt x="182" y="0"/>
                        <a:pt x="182" y="0"/>
                      </a:cubicBezTo>
                    </a:path>
                  </a:pathLst>
                </a:custGeom>
                <a:solidFill>
                  <a:srgbClr val="CCECFF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6738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512" y="1991"/>
                  <a:ext cx="294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2pPr>
                  <a:lvl3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3pPr>
                  <a:lvl4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4pPr>
                  <a:lvl5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s-MX" sz="1000" b="1">
                      <a:latin typeface="+mn-lt"/>
                    </a:rPr>
                    <a:t>ÁZUCAR</a:t>
                  </a:r>
                  <a:endParaRPr lang="en-US" sz="1000" b="1">
                    <a:latin typeface="+mn-lt"/>
                  </a:endParaRPr>
                </a:p>
              </p:txBody>
            </p:sp>
            <p:sp>
              <p:nvSpPr>
                <p:cNvPr id="26739" name="Freeform 19"/>
                <p:cNvSpPr>
                  <a:spLocks/>
                </p:cNvSpPr>
                <p:nvPr/>
              </p:nvSpPr>
              <p:spPr bwMode="auto">
                <a:xfrm>
                  <a:off x="531" y="2531"/>
                  <a:ext cx="488" cy="41"/>
                </a:xfrm>
                <a:custGeom>
                  <a:avLst/>
                  <a:gdLst>
                    <a:gd name="T0" fmla="*/ 0 w 624"/>
                    <a:gd name="T1" fmla="*/ 0 h 48"/>
                    <a:gd name="T2" fmla="*/ 382 w 624"/>
                    <a:gd name="T3" fmla="*/ 35 h 48"/>
                    <a:gd name="T4" fmla="*/ 0 60000 65536"/>
                    <a:gd name="T5" fmla="*/ 0 60000 65536"/>
                    <a:gd name="T6" fmla="*/ 0 w 624"/>
                    <a:gd name="T7" fmla="*/ 0 h 48"/>
                    <a:gd name="T8" fmla="*/ 624 w 624"/>
                    <a:gd name="T9" fmla="*/ 48 h 4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624" h="48">
                      <a:moveTo>
                        <a:pt x="0" y="0"/>
                      </a:moveTo>
                      <a:cubicBezTo>
                        <a:pt x="288" y="20"/>
                        <a:pt x="576" y="40"/>
                        <a:pt x="624" y="48"/>
                      </a:cubicBezTo>
                    </a:path>
                  </a:pathLst>
                </a:custGeom>
                <a:noFill/>
                <a:ln w="139700">
                  <a:solidFill>
                    <a:srgbClr val="99330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6740" name="Freeform 23"/>
                <p:cNvSpPr>
                  <a:spLocks/>
                </p:cNvSpPr>
                <p:nvPr/>
              </p:nvSpPr>
              <p:spPr bwMode="auto">
                <a:xfrm rot="730644">
                  <a:off x="494" y="2490"/>
                  <a:ext cx="488" cy="41"/>
                </a:xfrm>
                <a:custGeom>
                  <a:avLst/>
                  <a:gdLst>
                    <a:gd name="T0" fmla="*/ 0 w 624"/>
                    <a:gd name="T1" fmla="*/ 0 h 48"/>
                    <a:gd name="T2" fmla="*/ 382 w 624"/>
                    <a:gd name="T3" fmla="*/ 35 h 48"/>
                    <a:gd name="T4" fmla="*/ 0 60000 65536"/>
                    <a:gd name="T5" fmla="*/ 0 60000 65536"/>
                    <a:gd name="T6" fmla="*/ 0 w 624"/>
                    <a:gd name="T7" fmla="*/ 0 h 48"/>
                    <a:gd name="T8" fmla="*/ 624 w 624"/>
                    <a:gd name="T9" fmla="*/ 48 h 4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624" h="48">
                      <a:moveTo>
                        <a:pt x="0" y="0"/>
                      </a:moveTo>
                      <a:cubicBezTo>
                        <a:pt x="288" y="20"/>
                        <a:pt x="576" y="40"/>
                        <a:pt x="624" y="48"/>
                      </a:cubicBezTo>
                    </a:path>
                  </a:pathLst>
                </a:custGeom>
                <a:noFill/>
                <a:ln w="139700">
                  <a:solidFill>
                    <a:srgbClr val="99330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6741" name="Freeform 24"/>
                <p:cNvSpPr>
                  <a:spLocks/>
                </p:cNvSpPr>
                <p:nvPr/>
              </p:nvSpPr>
              <p:spPr bwMode="auto">
                <a:xfrm rot="-1215755">
                  <a:off x="456" y="2572"/>
                  <a:ext cx="488" cy="41"/>
                </a:xfrm>
                <a:custGeom>
                  <a:avLst/>
                  <a:gdLst>
                    <a:gd name="T0" fmla="*/ 0 w 624"/>
                    <a:gd name="T1" fmla="*/ 0 h 48"/>
                    <a:gd name="T2" fmla="*/ 382 w 624"/>
                    <a:gd name="T3" fmla="*/ 35 h 48"/>
                    <a:gd name="T4" fmla="*/ 0 60000 65536"/>
                    <a:gd name="T5" fmla="*/ 0 60000 65536"/>
                    <a:gd name="T6" fmla="*/ 0 w 624"/>
                    <a:gd name="T7" fmla="*/ 0 h 48"/>
                    <a:gd name="T8" fmla="*/ 624 w 624"/>
                    <a:gd name="T9" fmla="*/ 48 h 4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624" h="48">
                      <a:moveTo>
                        <a:pt x="0" y="0"/>
                      </a:moveTo>
                      <a:cubicBezTo>
                        <a:pt x="288" y="20"/>
                        <a:pt x="576" y="40"/>
                        <a:pt x="624" y="48"/>
                      </a:cubicBezTo>
                    </a:path>
                  </a:pathLst>
                </a:custGeom>
                <a:noFill/>
                <a:ln w="139700">
                  <a:solidFill>
                    <a:srgbClr val="99330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6742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649" y="2604"/>
                  <a:ext cx="219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2pPr>
                  <a:lvl3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3pPr>
                  <a:lvl4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4pPr>
                  <a:lvl5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s-MX" sz="1000" b="1">
                      <a:latin typeface="+mn-lt"/>
                    </a:rPr>
                    <a:t>LEÑA</a:t>
                  </a:r>
                  <a:endParaRPr lang="en-US" sz="1000" b="1">
                    <a:latin typeface="+mn-lt"/>
                  </a:endParaRPr>
                </a:p>
              </p:txBody>
            </p:sp>
            <p:grpSp>
              <p:nvGrpSpPr>
                <p:cNvPr id="26743" name="Group 33"/>
                <p:cNvGrpSpPr>
                  <a:grpSpLocks/>
                </p:cNvGrpSpPr>
                <p:nvPr/>
              </p:nvGrpSpPr>
              <p:grpSpPr bwMode="auto">
                <a:xfrm>
                  <a:off x="794" y="2122"/>
                  <a:ext cx="225" cy="327"/>
                  <a:chOff x="1248" y="2208"/>
                  <a:chExt cx="288" cy="384"/>
                </a:xfrm>
              </p:grpSpPr>
              <p:sp>
                <p:nvSpPr>
                  <p:cNvPr id="26746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2256"/>
                    <a:ext cx="96" cy="144"/>
                  </a:xfrm>
                  <a:prstGeom prst="ellipse">
                    <a:avLst/>
                  </a:prstGeom>
                  <a:solidFill>
                    <a:srgbClr val="FF8585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MX"/>
                  </a:p>
                </p:txBody>
              </p:sp>
              <p:sp>
                <p:nvSpPr>
                  <p:cNvPr id="26747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2352"/>
                    <a:ext cx="96" cy="144"/>
                  </a:xfrm>
                  <a:prstGeom prst="ellipse">
                    <a:avLst/>
                  </a:prstGeom>
                  <a:solidFill>
                    <a:srgbClr val="FF8585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MX"/>
                  </a:p>
                </p:txBody>
              </p:sp>
              <p:sp>
                <p:nvSpPr>
                  <p:cNvPr id="26748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1392" y="2208"/>
                    <a:ext cx="96" cy="144"/>
                  </a:xfrm>
                  <a:prstGeom prst="ellipse">
                    <a:avLst/>
                  </a:prstGeom>
                  <a:solidFill>
                    <a:srgbClr val="FF8585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MX"/>
                  </a:p>
                </p:txBody>
              </p:sp>
              <p:sp>
                <p:nvSpPr>
                  <p:cNvPr id="26749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2256"/>
                    <a:ext cx="96" cy="144"/>
                  </a:xfrm>
                  <a:prstGeom prst="ellipse">
                    <a:avLst/>
                  </a:prstGeom>
                  <a:solidFill>
                    <a:srgbClr val="FF8585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MX"/>
                  </a:p>
                </p:txBody>
              </p:sp>
              <p:sp>
                <p:nvSpPr>
                  <p:cNvPr id="26750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2400"/>
                    <a:ext cx="96" cy="144"/>
                  </a:xfrm>
                  <a:prstGeom prst="ellipse">
                    <a:avLst/>
                  </a:prstGeom>
                  <a:solidFill>
                    <a:srgbClr val="FF8585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MX"/>
                  </a:p>
                </p:txBody>
              </p:sp>
              <p:sp>
                <p:nvSpPr>
                  <p:cNvPr id="26751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352"/>
                    <a:ext cx="96" cy="144"/>
                  </a:xfrm>
                  <a:prstGeom prst="ellipse">
                    <a:avLst/>
                  </a:prstGeom>
                  <a:solidFill>
                    <a:srgbClr val="FF8585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MX"/>
                  </a:p>
                </p:txBody>
              </p:sp>
              <p:sp>
                <p:nvSpPr>
                  <p:cNvPr id="26752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2448"/>
                    <a:ext cx="96" cy="144"/>
                  </a:xfrm>
                  <a:prstGeom prst="ellipse">
                    <a:avLst/>
                  </a:prstGeom>
                  <a:solidFill>
                    <a:srgbClr val="FF8585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s-MX"/>
                  </a:p>
                </p:txBody>
              </p:sp>
            </p:grpSp>
            <p:sp>
              <p:nvSpPr>
                <p:cNvPr id="26744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887" y="2359"/>
                  <a:ext cx="271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2pPr>
                  <a:lvl3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3pPr>
                  <a:lvl4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4pPr>
                  <a:lvl5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s-MX" sz="1000" b="1">
                      <a:latin typeface="+mn-lt"/>
                    </a:rPr>
                    <a:t>HUEVO</a:t>
                  </a:r>
                  <a:endParaRPr lang="en-US" sz="1000" b="1">
                    <a:latin typeface="+mn-lt"/>
                  </a:endParaRPr>
                </a:p>
              </p:txBody>
            </p:sp>
            <p:sp>
              <p:nvSpPr>
                <p:cNvPr id="26745" name="Text Box 3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798" y="1909"/>
                  <a:ext cx="430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2pPr>
                  <a:lvl3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3pPr>
                  <a:lvl4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4pPr>
                  <a:lvl5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s-MX" sz="1000" b="1">
                      <a:latin typeface="+mn-lt"/>
                    </a:rPr>
                    <a:t>LECHE</a:t>
                  </a:r>
                  <a:endParaRPr lang="en-US" sz="1000" b="1">
                    <a:latin typeface="+mn-lt"/>
                  </a:endParaRPr>
                </a:p>
              </p:txBody>
            </p:sp>
          </p:grpSp>
          <p:sp>
            <p:nvSpPr>
              <p:cNvPr id="26730" name="Rectangle 41"/>
              <p:cNvSpPr>
                <a:spLocks noChangeArrowheads="1"/>
              </p:cNvSpPr>
              <p:nvPr/>
            </p:nvSpPr>
            <p:spPr bwMode="auto">
              <a:xfrm>
                <a:off x="1632" y="1584"/>
                <a:ext cx="1344" cy="1056"/>
              </a:xfrm>
              <a:prstGeom prst="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r"/>
                <a:endParaRPr lang="es-MX" dirty="0"/>
              </a:p>
            </p:txBody>
          </p:sp>
          <p:sp>
            <p:nvSpPr>
              <p:cNvPr id="26731" name="Text Box 43"/>
              <p:cNvSpPr txBox="1">
                <a:spLocks noChangeArrowheads="1"/>
              </p:cNvSpPr>
              <p:nvPr/>
            </p:nvSpPr>
            <p:spPr bwMode="auto">
              <a:xfrm>
                <a:off x="1632" y="1616"/>
                <a:ext cx="1392" cy="9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marL="457200" indent="-457200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s-MX" sz="1400" b="1" dirty="0">
                    <a:latin typeface="+mn-lt"/>
                  </a:rPr>
                  <a:t>1.Mezclar ingredientes</a:t>
                </a:r>
              </a:p>
              <a:p>
                <a:pPr eaLnBrk="1" hangingPunct="1"/>
                <a:r>
                  <a:rPr lang="es-MX" sz="1400" b="1" dirty="0">
                    <a:latin typeface="+mn-lt"/>
                  </a:rPr>
                  <a:t>2.Preparar horno</a:t>
                </a:r>
              </a:p>
              <a:p>
                <a:pPr eaLnBrk="1" hangingPunct="1"/>
                <a:r>
                  <a:rPr lang="es-MX" sz="1400" b="1" dirty="0">
                    <a:latin typeface="+mn-lt"/>
                  </a:rPr>
                  <a:t>3.Meter mezcla al horno</a:t>
                </a:r>
              </a:p>
              <a:p>
                <a:pPr eaLnBrk="1" hangingPunct="1"/>
                <a:r>
                  <a:rPr lang="es-MX" sz="1400" b="1" dirty="0">
                    <a:latin typeface="+mn-lt"/>
                  </a:rPr>
                  <a:t>3.Hornear mezcla</a:t>
                </a:r>
              </a:p>
              <a:p>
                <a:pPr eaLnBrk="1" hangingPunct="1"/>
                <a:r>
                  <a:rPr lang="es-MX" sz="1400" b="1" dirty="0">
                    <a:latin typeface="+mn-lt"/>
                  </a:rPr>
                  <a:t>4.Sacar pan del horno</a:t>
                </a:r>
                <a:endParaRPr lang="en-US" sz="1400" b="1" dirty="0">
                  <a:latin typeface="+mn-lt"/>
                </a:endParaRPr>
              </a:p>
            </p:txBody>
          </p:sp>
          <p:sp>
            <p:nvSpPr>
              <p:cNvPr id="26732" name="Line 44"/>
              <p:cNvSpPr>
                <a:spLocks noChangeShapeType="1"/>
              </p:cNvSpPr>
              <p:nvPr/>
            </p:nvSpPr>
            <p:spPr bwMode="auto">
              <a:xfrm flipV="1">
                <a:off x="1248" y="2160"/>
                <a:ext cx="336" cy="0"/>
              </a:xfrm>
              <a:prstGeom prst="line">
                <a:avLst/>
              </a:prstGeom>
              <a:noFill/>
              <a:ln w="1270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733" name="Line 45"/>
              <p:cNvSpPr>
                <a:spLocks noChangeShapeType="1"/>
              </p:cNvSpPr>
              <p:nvPr/>
            </p:nvSpPr>
            <p:spPr bwMode="auto">
              <a:xfrm flipV="1">
                <a:off x="2976" y="2160"/>
                <a:ext cx="336" cy="0"/>
              </a:xfrm>
              <a:prstGeom prst="line">
                <a:avLst/>
              </a:prstGeom>
              <a:noFill/>
              <a:ln w="1270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8" name="Group 444"/>
          <p:cNvGrpSpPr>
            <a:grpSpLocks/>
          </p:cNvGrpSpPr>
          <p:nvPr/>
        </p:nvGrpSpPr>
        <p:grpSpPr bwMode="auto">
          <a:xfrm>
            <a:off x="609600" y="953808"/>
            <a:ext cx="7924800" cy="1570036"/>
            <a:chOff x="288" y="489"/>
            <a:chExt cx="3744" cy="1319"/>
          </a:xfrm>
        </p:grpSpPr>
        <p:sp>
          <p:nvSpPr>
            <p:cNvPr id="26718" name="Rectangle 8"/>
            <p:cNvSpPr>
              <a:spLocks noChangeArrowheads="1"/>
            </p:cNvSpPr>
            <p:nvPr/>
          </p:nvSpPr>
          <p:spPr bwMode="auto">
            <a:xfrm>
              <a:off x="288" y="489"/>
              <a:ext cx="1776" cy="3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s-MX" b="1"/>
                <a:t>¿Qué es un PROCESO?</a:t>
              </a:r>
              <a:endParaRPr lang="en-US" b="1"/>
            </a:p>
          </p:txBody>
        </p:sp>
        <p:sp>
          <p:nvSpPr>
            <p:cNvPr id="26719" name="Rectangle 9"/>
            <p:cNvSpPr>
              <a:spLocks noChangeArrowheads="1"/>
            </p:cNvSpPr>
            <p:nvPr/>
          </p:nvSpPr>
          <p:spPr bwMode="auto">
            <a:xfrm>
              <a:off x="288" y="768"/>
              <a:ext cx="3744" cy="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>
                <a:buFontTx/>
                <a:buChar char="•"/>
              </a:pPr>
              <a:r>
                <a:rPr lang="es-MX" dirty="0"/>
                <a:t> Son varias actividades relacionadas entre si, que se realizan sobre un producto y/o servicio (Entrada), para transformarlo en un nuevo producto y/o servicio (Salida).</a:t>
              </a:r>
              <a:endParaRPr lang="en-US" dirty="0"/>
            </a:p>
          </p:txBody>
        </p:sp>
        <p:grpSp>
          <p:nvGrpSpPr>
            <p:cNvPr id="26720" name="Group 443"/>
            <p:cNvGrpSpPr>
              <a:grpSpLocks/>
            </p:cNvGrpSpPr>
            <p:nvPr/>
          </p:nvGrpSpPr>
          <p:grpSpPr bwMode="auto">
            <a:xfrm>
              <a:off x="336" y="1488"/>
              <a:ext cx="3648" cy="320"/>
              <a:chOff x="336" y="1488"/>
              <a:chExt cx="3648" cy="320"/>
            </a:xfrm>
          </p:grpSpPr>
          <p:sp>
            <p:nvSpPr>
              <p:cNvPr id="26721" name="Rectangle 46"/>
              <p:cNvSpPr>
                <a:spLocks noChangeArrowheads="1"/>
              </p:cNvSpPr>
              <p:nvPr/>
            </p:nvSpPr>
            <p:spPr bwMode="auto">
              <a:xfrm>
                <a:off x="336" y="1497"/>
                <a:ext cx="854" cy="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r>
                  <a:rPr lang="es-MX" b="1" dirty="0"/>
                  <a:t>Entradas</a:t>
                </a:r>
                <a:endParaRPr lang="en-US" b="1" dirty="0"/>
              </a:p>
            </p:txBody>
          </p:sp>
          <p:sp>
            <p:nvSpPr>
              <p:cNvPr id="26722" name="Rectangle 47"/>
              <p:cNvSpPr>
                <a:spLocks noChangeArrowheads="1"/>
              </p:cNvSpPr>
              <p:nvPr/>
            </p:nvSpPr>
            <p:spPr bwMode="auto">
              <a:xfrm>
                <a:off x="1776" y="1488"/>
                <a:ext cx="960" cy="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r>
                  <a:rPr lang="es-MX" b="1"/>
                  <a:t>Actividades</a:t>
                </a:r>
                <a:endParaRPr lang="en-US" b="1"/>
              </a:p>
            </p:txBody>
          </p:sp>
          <p:sp>
            <p:nvSpPr>
              <p:cNvPr id="26723" name="Rectangle 48"/>
              <p:cNvSpPr>
                <a:spLocks noChangeArrowheads="1"/>
              </p:cNvSpPr>
              <p:nvPr/>
            </p:nvSpPr>
            <p:spPr bwMode="auto">
              <a:xfrm>
                <a:off x="3290" y="1488"/>
                <a:ext cx="694" cy="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r>
                  <a:rPr lang="es-MX" b="1"/>
                  <a:t>Salidas</a:t>
                </a:r>
                <a:endParaRPr lang="en-US" b="1"/>
              </a:p>
            </p:txBody>
          </p:sp>
          <p:sp>
            <p:nvSpPr>
              <p:cNvPr id="26724" name="Line 49"/>
              <p:cNvSpPr>
                <a:spLocks noChangeShapeType="1"/>
              </p:cNvSpPr>
              <p:nvPr/>
            </p:nvSpPr>
            <p:spPr bwMode="auto">
              <a:xfrm flipV="1">
                <a:off x="1200" y="1584"/>
                <a:ext cx="336" cy="0"/>
              </a:xfrm>
              <a:prstGeom prst="line">
                <a:avLst/>
              </a:prstGeom>
              <a:noFill/>
              <a:ln w="1270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725" name="Line 50"/>
              <p:cNvSpPr>
                <a:spLocks noChangeShapeType="1"/>
              </p:cNvSpPr>
              <p:nvPr/>
            </p:nvSpPr>
            <p:spPr bwMode="auto">
              <a:xfrm flipV="1">
                <a:off x="2928" y="1584"/>
                <a:ext cx="336" cy="0"/>
              </a:xfrm>
              <a:prstGeom prst="line">
                <a:avLst/>
              </a:prstGeom>
              <a:noFill/>
              <a:ln w="1270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10" name="Group 442"/>
          <p:cNvGrpSpPr>
            <a:grpSpLocks/>
          </p:cNvGrpSpPr>
          <p:nvPr/>
        </p:nvGrpSpPr>
        <p:grpSpPr bwMode="auto">
          <a:xfrm>
            <a:off x="609600" y="4411662"/>
            <a:ext cx="8139113" cy="1831577"/>
            <a:chOff x="288" y="3705"/>
            <a:chExt cx="3845" cy="1539"/>
          </a:xfrm>
        </p:grpSpPr>
        <p:sp>
          <p:nvSpPr>
            <p:cNvPr id="26640" name="Rectangle 53"/>
            <p:cNvSpPr>
              <a:spLocks noChangeArrowheads="1"/>
            </p:cNvSpPr>
            <p:nvPr/>
          </p:nvSpPr>
          <p:spPr bwMode="auto">
            <a:xfrm>
              <a:off x="288" y="3705"/>
              <a:ext cx="3744" cy="3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buFontTx/>
                <a:buChar char="•"/>
              </a:pPr>
              <a:r>
                <a:rPr lang="es-MX"/>
                <a:t> </a:t>
              </a:r>
              <a:r>
                <a:rPr lang="es-MX" b="1"/>
                <a:t>Ejemplo2:</a:t>
              </a:r>
              <a:r>
                <a:rPr lang="es-MX"/>
                <a:t>  </a:t>
              </a:r>
              <a:r>
                <a:rPr lang="es-MX" b="1"/>
                <a:t>Proceso de Ensamble de Tractocamión</a:t>
              </a:r>
              <a:endParaRPr lang="en-US" b="1"/>
            </a:p>
          </p:txBody>
        </p:sp>
        <p:grpSp>
          <p:nvGrpSpPr>
            <p:cNvPr id="26641" name="Group 440"/>
            <p:cNvGrpSpPr>
              <a:grpSpLocks/>
            </p:cNvGrpSpPr>
            <p:nvPr/>
          </p:nvGrpSpPr>
          <p:grpSpPr bwMode="auto">
            <a:xfrm>
              <a:off x="288" y="4010"/>
              <a:ext cx="3845" cy="1234"/>
              <a:chOff x="288" y="4010"/>
              <a:chExt cx="3845" cy="1234"/>
            </a:xfrm>
          </p:grpSpPr>
          <p:sp>
            <p:nvSpPr>
              <p:cNvPr id="26642" name="Freeform 392"/>
              <p:cNvSpPr>
                <a:spLocks/>
              </p:cNvSpPr>
              <p:nvPr/>
            </p:nvSpPr>
            <p:spPr bwMode="auto">
              <a:xfrm>
                <a:off x="3054" y="4158"/>
                <a:ext cx="1079" cy="960"/>
              </a:xfrm>
              <a:custGeom>
                <a:avLst/>
                <a:gdLst>
                  <a:gd name="T0" fmla="*/ 530 w 1079"/>
                  <a:gd name="T1" fmla="*/ 11 h 960"/>
                  <a:gd name="T2" fmla="*/ 466 w 1079"/>
                  <a:gd name="T3" fmla="*/ 39 h 960"/>
                  <a:gd name="T4" fmla="*/ 320 w 1079"/>
                  <a:gd name="T5" fmla="*/ 66 h 960"/>
                  <a:gd name="T6" fmla="*/ 201 w 1079"/>
                  <a:gd name="T7" fmla="*/ 93 h 960"/>
                  <a:gd name="T8" fmla="*/ 219 w 1079"/>
                  <a:gd name="T9" fmla="*/ 167 h 960"/>
                  <a:gd name="T10" fmla="*/ 155 w 1079"/>
                  <a:gd name="T11" fmla="*/ 240 h 960"/>
                  <a:gd name="T12" fmla="*/ 119 w 1079"/>
                  <a:gd name="T13" fmla="*/ 322 h 960"/>
                  <a:gd name="T14" fmla="*/ 128 w 1079"/>
                  <a:gd name="T15" fmla="*/ 349 h 960"/>
                  <a:gd name="T16" fmla="*/ 45 w 1079"/>
                  <a:gd name="T17" fmla="*/ 395 h 960"/>
                  <a:gd name="T18" fmla="*/ 109 w 1079"/>
                  <a:gd name="T19" fmla="*/ 487 h 960"/>
                  <a:gd name="T20" fmla="*/ 100 w 1079"/>
                  <a:gd name="T21" fmla="*/ 514 h 960"/>
                  <a:gd name="T22" fmla="*/ 82 w 1079"/>
                  <a:gd name="T23" fmla="*/ 560 h 960"/>
                  <a:gd name="T24" fmla="*/ 119 w 1079"/>
                  <a:gd name="T25" fmla="*/ 578 h 960"/>
                  <a:gd name="T26" fmla="*/ 128 w 1079"/>
                  <a:gd name="T27" fmla="*/ 605 h 960"/>
                  <a:gd name="T28" fmla="*/ 109 w 1079"/>
                  <a:gd name="T29" fmla="*/ 624 h 960"/>
                  <a:gd name="T30" fmla="*/ 36 w 1079"/>
                  <a:gd name="T31" fmla="*/ 679 h 960"/>
                  <a:gd name="T32" fmla="*/ 237 w 1079"/>
                  <a:gd name="T33" fmla="*/ 752 h 960"/>
                  <a:gd name="T34" fmla="*/ 219 w 1079"/>
                  <a:gd name="T35" fmla="*/ 779 h 960"/>
                  <a:gd name="T36" fmla="*/ 192 w 1079"/>
                  <a:gd name="T37" fmla="*/ 797 h 960"/>
                  <a:gd name="T38" fmla="*/ 183 w 1079"/>
                  <a:gd name="T39" fmla="*/ 825 h 960"/>
                  <a:gd name="T40" fmla="*/ 164 w 1079"/>
                  <a:gd name="T41" fmla="*/ 852 h 960"/>
                  <a:gd name="T42" fmla="*/ 439 w 1079"/>
                  <a:gd name="T43" fmla="*/ 889 h 960"/>
                  <a:gd name="T44" fmla="*/ 576 w 1079"/>
                  <a:gd name="T45" fmla="*/ 852 h 960"/>
                  <a:gd name="T46" fmla="*/ 603 w 1079"/>
                  <a:gd name="T47" fmla="*/ 834 h 960"/>
                  <a:gd name="T48" fmla="*/ 685 w 1079"/>
                  <a:gd name="T49" fmla="*/ 825 h 960"/>
                  <a:gd name="T50" fmla="*/ 704 w 1079"/>
                  <a:gd name="T51" fmla="*/ 770 h 960"/>
                  <a:gd name="T52" fmla="*/ 868 w 1079"/>
                  <a:gd name="T53" fmla="*/ 752 h 960"/>
                  <a:gd name="T54" fmla="*/ 914 w 1079"/>
                  <a:gd name="T55" fmla="*/ 724 h 960"/>
                  <a:gd name="T56" fmla="*/ 1005 w 1079"/>
                  <a:gd name="T57" fmla="*/ 697 h 960"/>
                  <a:gd name="T58" fmla="*/ 1024 w 1079"/>
                  <a:gd name="T59" fmla="*/ 679 h 960"/>
                  <a:gd name="T60" fmla="*/ 1015 w 1079"/>
                  <a:gd name="T61" fmla="*/ 651 h 960"/>
                  <a:gd name="T62" fmla="*/ 1042 w 1079"/>
                  <a:gd name="T63" fmla="*/ 596 h 960"/>
                  <a:gd name="T64" fmla="*/ 1079 w 1079"/>
                  <a:gd name="T65" fmla="*/ 587 h 960"/>
                  <a:gd name="T66" fmla="*/ 1069 w 1079"/>
                  <a:gd name="T67" fmla="*/ 551 h 960"/>
                  <a:gd name="T68" fmla="*/ 951 w 1079"/>
                  <a:gd name="T69" fmla="*/ 523 h 960"/>
                  <a:gd name="T70" fmla="*/ 850 w 1079"/>
                  <a:gd name="T71" fmla="*/ 450 h 960"/>
                  <a:gd name="T72" fmla="*/ 832 w 1079"/>
                  <a:gd name="T73" fmla="*/ 423 h 960"/>
                  <a:gd name="T74" fmla="*/ 804 w 1079"/>
                  <a:gd name="T75" fmla="*/ 404 h 960"/>
                  <a:gd name="T76" fmla="*/ 850 w 1079"/>
                  <a:gd name="T77" fmla="*/ 340 h 960"/>
                  <a:gd name="T78" fmla="*/ 868 w 1079"/>
                  <a:gd name="T79" fmla="*/ 285 h 960"/>
                  <a:gd name="T80" fmla="*/ 813 w 1079"/>
                  <a:gd name="T81" fmla="*/ 212 h 960"/>
                  <a:gd name="T82" fmla="*/ 823 w 1079"/>
                  <a:gd name="T83" fmla="*/ 167 h 960"/>
                  <a:gd name="T84" fmla="*/ 868 w 1079"/>
                  <a:gd name="T85" fmla="*/ 121 h 960"/>
                  <a:gd name="T86" fmla="*/ 859 w 1079"/>
                  <a:gd name="T87" fmla="*/ 75 h 960"/>
                  <a:gd name="T88" fmla="*/ 823 w 1079"/>
                  <a:gd name="T89" fmla="*/ 66 h 960"/>
                  <a:gd name="T90" fmla="*/ 631 w 1079"/>
                  <a:gd name="T91" fmla="*/ 57 h 960"/>
                  <a:gd name="T92" fmla="*/ 548 w 1079"/>
                  <a:gd name="T93" fmla="*/ 20 h 960"/>
                  <a:gd name="T94" fmla="*/ 530 w 1079"/>
                  <a:gd name="T95" fmla="*/ 11 h 96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079"/>
                  <a:gd name="T145" fmla="*/ 0 h 960"/>
                  <a:gd name="T146" fmla="*/ 1079 w 1079"/>
                  <a:gd name="T147" fmla="*/ 960 h 96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079" h="960">
                    <a:moveTo>
                      <a:pt x="530" y="11"/>
                    </a:moveTo>
                    <a:cubicBezTo>
                      <a:pt x="423" y="37"/>
                      <a:pt x="555" y="0"/>
                      <a:pt x="466" y="39"/>
                    </a:cubicBezTo>
                    <a:cubicBezTo>
                      <a:pt x="421" y="59"/>
                      <a:pt x="369" y="58"/>
                      <a:pt x="320" y="66"/>
                    </a:cubicBezTo>
                    <a:cubicBezTo>
                      <a:pt x="279" y="73"/>
                      <a:pt x="242" y="86"/>
                      <a:pt x="201" y="93"/>
                    </a:cubicBezTo>
                    <a:cubicBezTo>
                      <a:pt x="190" y="129"/>
                      <a:pt x="193" y="140"/>
                      <a:pt x="219" y="167"/>
                    </a:cubicBezTo>
                    <a:cubicBezTo>
                      <a:pt x="177" y="230"/>
                      <a:pt x="201" y="209"/>
                      <a:pt x="155" y="240"/>
                    </a:cubicBezTo>
                    <a:cubicBezTo>
                      <a:pt x="134" y="305"/>
                      <a:pt x="148" y="279"/>
                      <a:pt x="119" y="322"/>
                    </a:cubicBezTo>
                    <a:cubicBezTo>
                      <a:pt x="122" y="331"/>
                      <a:pt x="132" y="340"/>
                      <a:pt x="128" y="349"/>
                    </a:cubicBezTo>
                    <a:cubicBezTo>
                      <a:pt x="121" y="366"/>
                      <a:pt x="60" y="385"/>
                      <a:pt x="45" y="395"/>
                    </a:cubicBezTo>
                    <a:cubicBezTo>
                      <a:pt x="23" y="462"/>
                      <a:pt x="62" y="454"/>
                      <a:pt x="109" y="487"/>
                    </a:cubicBezTo>
                    <a:cubicBezTo>
                      <a:pt x="106" y="496"/>
                      <a:pt x="106" y="507"/>
                      <a:pt x="100" y="514"/>
                    </a:cubicBezTo>
                    <a:cubicBezTo>
                      <a:pt x="87" y="531"/>
                      <a:pt x="50" y="528"/>
                      <a:pt x="82" y="560"/>
                    </a:cubicBezTo>
                    <a:cubicBezTo>
                      <a:pt x="92" y="570"/>
                      <a:pt x="107" y="572"/>
                      <a:pt x="119" y="578"/>
                    </a:cubicBezTo>
                    <a:cubicBezTo>
                      <a:pt x="122" y="587"/>
                      <a:pt x="130" y="596"/>
                      <a:pt x="128" y="605"/>
                    </a:cubicBezTo>
                    <a:cubicBezTo>
                      <a:pt x="126" y="614"/>
                      <a:pt x="116" y="619"/>
                      <a:pt x="109" y="624"/>
                    </a:cubicBezTo>
                    <a:cubicBezTo>
                      <a:pt x="26" y="687"/>
                      <a:pt x="79" y="636"/>
                      <a:pt x="36" y="679"/>
                    </a:cubicBezTo>
                    <a:cubicBezTo>
                      <a:pt x="0" y="786"/>
                      <a:pt x="186" y="749"/>
                      <a:pt x="237" y="752"/>
                    </a:cubicBezTo>
                    <a:cubicBezTo>
                      <a:pt x="231" y="761"/>
                      <a:pt x="227" y="771"/>
                      <a:pt x="219" y="779"/>
                    </a:cubicBezTo>
                    <a:cubicBezTo>
                      <a:pt x="211" y="787"/>
                      <a:pt x="199" y="788"/>
                      <a:pt x="192" y="797"/>
                    </a:cubicBezTo>
                    <a:cubicBezTo>
                      <a:pt x="186" y="805"/>
                      <a:pt x="187" y="816"/>
                      <a:pt x="183" y="825"/>
                    </a:cubicBezTo>
                    <a:cubicBezTo>
                      <a:pt x="178" y="835"/>
                      <a:pt x="170" y="843"/>
                      <a:pt x="164" y="852"/>
                    </a:cubicBezTo>
                    <a:cubicBezTo>
                      <a:pt x="190" y="960"/>
                      <a:pt x="349" y="892"/>
                      <a:pt x="439" y="889"/>
                    </a:cubicBezTo>
                    <a:cubicBezTo>
                      <a:pt x="488" y="856"/>
                      <a:pt x="510" y="859"/>
                      <a:pt x="576" y="852"/>
                    </a:cubicBezTo>
                    <a:cubicBezTo>
                      <a:pt x="585" y="846"/>
                      <a:pt x="593" y="837"/>
                      <a:pt x="603" y="834"/>
                    </a:cubicBezTo>
                    <a:cubicBezTo>
                      <a:pt x="630" y="827"/>
                      <a:pt x="662" y="840"/>
                      <a:pt x="685" y="825"/>
                    </a:cubicBezTo>
                    <a:cubicBezTo>
                      <a:pt x="701" y="815"/>
                      <a:pt x="685" y="774"/>
                      <a:pt x="704" y="770"/>
                    </a:cubicBezTo>
                    <a:cubicBezTo>
                      <a:pt x="788" y="753"/>
                      <a:pt x="734" y="762"/>
                      <a:pt x="868" y="752"/>
                    </a:cubicBezTo>
                    <a:cubicBezTo>
                      <a:pt x="944" y="727"/>
                      <a:pt x="854" y="762"/>
                      <a:pt x="914" y="724"/>
                    </a:cubicBezTo>
                    <a:cubicBezTo>
                      <a:pt x="939" y="708"/>
                      <a:pt x="977" y="706"/>
                      <a:pt x="1005" y="697"/>
                    </a:cubicBezTo>
                    <a:cubicBezTo>
                      <a:pt x="1011" y="691"/>
                      <a:pt x="1022" y="688"/>
                      <a:pt x="1024" y="679"/>
                    </a:cubicBezTo>
                    <a:cubicBezTo>
                      <a:pt x="1026" y="669"/>
                      <a:pt x="1015" y="661"/>
                      <a:pt x="1015" y="651"/>
                    </a:cubicBezTo>
                    <a:cubicBezTo>
                      <a:pt x="1015" y="639"/>
                      <a:pt x="1033" y="602"/>
                      <a:pt x="1042" y="596"/>
                    </a:cubicBezTo>
                    <a:cubicBezTo>
                      <a:pt x="1053" y="589"/>
                      <a:pt x="1067" y="590"/>
                      <a:pt x="1079" y="587"/>
                    </a:cubicBezTo>
                    <a:cubicBezTo>
                      <a:pt x="1076" y="575"/>
                      <a:pt x="1078" y="559"/>
                      <a:pt x="1069" y="551"/>
                    </a:cubicBezTo>
                    <a:cubicBezTo>
                      <a:pt x="1047" y="532"/>
                      <a:pt x="975" y="526"/>
                      <a:pt x="951" y="523"/>
                    </a:cubicBezTo>
                    <a:cubicBezTo>
                      <a:pt x="922" y="481"/>
                      <a:pt x="900" y="462"/>
                      <a:pt x="850" y="450"/>
                    </a:cubicBezTo>
                    <a:cubicBezTo>
                      <a:pt x="844" y="441"/>
                      <a:pt x="840" y="431"/>
                      <a:pt x="832" y="423"/>
                    </a:cubicBezTo>
                    <a:cubicBezTo>
                      <a:pt x="824" y="415"/>
                      <a:pt x="808" y="414"/>
                      <a:pt x="804" y="404"/>
                    </a:cubicBezTo>
                    <a:cubicBezTo>
                      <a:pt x="795" y="383"/>
                      <a:pt x="839" y="352"/>
                      <a:pt x="850" y="340"/>
                    </a:cubicBezTo>
                    <a:cubicBezTo>
                      <a:pt x="856" y="322"/>
                      <a:pt x="879" y="301"/>
                      <a:pt x="868" y="285"/>
                    </a:cubicBezTo>
                    <a:cubicBezTo>
                      <a:pt x="827" y="224"/>
                      <a:pt x="847" y="246"/>
                      <a:pt x="813" y="212"/>
                    </a:cubicBezTo>
                    <a:cubicBezTo>
                      <a:pt x="801" y="176"/>
                      <a:pt x="797" y="193"/>
                      <a:pt x="823" y="167"/>
                    </a:cubicBezTo>
                    <a:cubicBezTo>
                      <a:pt x="838" y="152"/>
                      <a:pt x="868" y="121"/>
                      <a:pt x="868" y="121"/>
                    </a:cubicBezTo>
                    <a:cubicBezTo>
                      <a:pt x="865" y="106"/>
                      <a:pt x="869" y="87"/>
                      <a:pt x="859" y="75"/>
                    </a:cubicBezTo>
                    <a:cubicBezTo>
                      <a:pt x="851" y="65"/>
                      <a:pt x="835" y="67"/>
                      <a:pt x="823" y="66"/>
                    </a:cubicBezTo>
                    <a:cubicBezTo>
                      <a:pt x="759" y="61"/>
                      <a:pt x="695" y="60"/>
                      <a:pt x="631" y="57"/>
                    </a:cubicBezTo>
                    <a:cubicBezTo>
                      <a:pt x="612" y="4"/>
                      <a:pt x="633" y="35"/>
                      <a:pt x="548" y="20"/>
                    </a:cubicBezTo>
                    <a:cubicBezTo>
                      <a:pt x="493" y="10"/>
                      <a:pt x="520" y="11"/>
                      <a:pt x="530" y="11"/>
                    </a:cubicBezTo>
                    <a:close/>
                  </a:path>
                </a:pathLst>
              </a:custGeom>
              <a:solidFill>
                <a:srgbClr val="EAEAEA"/>
              </a:solidFill>
              <a:ln w="12700">
                <a:solidFill>
                  <a:srgbClr val="EAEAEA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26643" name="Group 390"/>
              <p:cNvGrpSpPr>
                <a:grpSpLocks/>
              </p:cNvGrpSpPr>
              <p:nvPr/>
            </p:nvGrpSpPr>
            <p:grpSpPr bwMode="auto">
              <a:xfrm>
                <a:off x="288" y="4128"/>
                <a:ext cx="432" cy="384"/>
                <a:chOff x="288" y="4032"/>
                <a:chExt cx="432" cy="384"/>
              </a:xfrm>
            </p:grpSpPr>
            <p:sp>
              <p:nvSpPr>
                <p:cNvPr id="26716" name="Oval 387"/>
                <p:cNvSpPr>
                  <a:spLocks noChangeArrowheads="1"/>
                </p:cNvSpPr>
                <p:nvPr/>
              </p:nvSpPr>
              <p:spPr bwMode="auto">
                <a:xfrm>
                  <a:off x="288" y="4032"/>
                  <a:ext cx="432" cy="384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26717" name="Oval 388"/>
                <p:cNvSpPr>
                  <a:spLocks noChangeArrowheads="1"/>
                </p:cNvSpPr>
                <p:nvPr/>
              </p:nvSpPr>
              <p:spPr bwMode="auto">
                <a:xfrm>
                  <a:off x="432" y="4128"/>
                  <a:ext cx="192" cy="192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</p:grpSp>
          <p:sp>
            <p:nvSpPr>
              <p:cNvPr id="26644" name="Rectangle 78"/>
              <p:cNvSpPr>
                <a:spLocks noChangeArrowheads="1"/>
              </p:cNvSpPr>
              <p:nvPr/>
            </p:nvSpPr>
            <p:spPr bwMode="auto">
              <a:xfrm>
                <a:off x="1584" y="4010"/>
                <a:ext cx="1536" cy="105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endParaRPr lang="es-MX"/>
              </a:p>
            </p:txBody>
          </p:sp>
          <p:sp>
            <p:nvSpPr>
              <p:cNvPr id="26645" name="Text Box 79"/>
              <p:cNvSpPr txBox="1">
                <a:spLocks noChangeArrowheads="1"/>
              </p:cNvSpPr>
              <p:nvPr/>
            </p:nvSpPr>
            <p:spPr bwMode="auto">
              <a:xfrm>
                <a:off x="1584" y="4080"/>
                <a:ext cx="1584" cy="1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marL="457200" indent="-457200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s-MX" sz="1400" b="1">
                    <a:latin typeface="+mn-lt"/>
                  </a:rPr>
                  <a:t>1.Ensamblar cabina/chasis</a:t>
                </a:r>
              </a:p>
              <a:p>
                <a:pPr eaLnBrk="1" hangingPunct="1"/>
                <a:r>
                  <a:rPr lang="es-MX" sz="1400" b="1">
                    <a:latin typeface="+mn-lt"/>
                  </a:rPr>
                  <a:t>2.Pintar cabina/chasis</a:t>
                </a:r>
              </a:p>
              <a:p>
                <a:pPr eaLnBrk="1" hangingPunct="1"/>
                <a:r>
                  <a:rPr lang="es-MX" sz="1400" b="1">
                    <a:latin typeface="+mn-lt"/>
                  </a:rPr>
                  <a:t>3.Vestir cabina/chasis</a:t>
                </a:r>
              </a:p>
              <a:p>
                <a:pPr eaLnBrk="1" hangingPunct="1"/>
                <a:r>
                  <a:rPr lang="es-MX" sz="1400" b="1">
                    <a:latin typeface="+mn-lt"/>
                  </a:rPr>
                  <a:t>......</a:t>
                </a:r>
              </a:p>
              <a:p>
                <a:pPr eaLnBrk="1" hangingPunct="1"/>
                <a:r>
                  <a:rPr lang="es-MX" sz="1400" b="1">
                    <a:latin typeface="+mn-lt"/>
                  </a:rPr>
                  <a:t>......</a:t>
                </a:r>
              </a:p>
              <a:p>
                <a:pPr eaLnBrk="1" hangingPunct="1"/>
                <a:r>
                  <a:rPr lang="es-MX" sz="1400" b="1">
                    <a:latin typeface="+mn-lt"/>
                  </a:rPr>
                  <a:t>N.Liberar unidad</a:t>
                </a:r>
                <a:endParaRPr lang="en-US" sz="1400" b="1">
                  <a:latin typeface="+mn-lt"/>
                </a:endParaRPr>
              </a:p>
            </p:txBody>
          </p:sp>
          <p:sp>
            <p:nvSpPr>
              <p:cNvPr id="26646" name="Line 80"/>
              <p:cNvSpPr>
                <a:spLocks noChangeShapeType="1"/>
              </p:cNvSpPr>
              <p:nvPr/>
            </p:nvSpPr>
            <p:spPr bwMode="auto">
              <a:xfrm flipV="1">
                <a:off x="1248" y="4586"/>
                <a:ext cx="336" cy="0"/>
              </a:xfrm>
              <a:prstGeom prst="line">
                <a:avLst/>
              </a:prstGeom>
              <a:noFill/>
              <a:ln w="1270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47" name="Line 81"/>
              <p:cNvSpPr>
                <a:spLocks noChangeShapeType="1"/>
              </p:cNvSpPr>
              <p:nvPr/>
            </p:nvSpPr>
            <p:spPr bwMode="auto">
              <a:xfrm flipV="1">
                <a:off x="3015" y="4586"/>
                <a:ext cx="336" cy="0"/>
              </a:xfrm>
              <a:prstGeom prst="line">
                <a:avLst/>
              </a:prstGeom>
              <a:noFill/>
              <a:ln w="1270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6648" name="Group 132"/>
              <p:cNvGrpSpPr>
                <a:grpSpLocks/>
              </p:cNvGrpSpPr>
              <p:nvPr/>
            </p:nvGrpSpPr>
            <p:grpSpPr bwMode="auto">
              <a:xfrm>
                <a:off x="3312" y="4272"/>
                <a:ext cx="643" cy="743"/>
                <a:chOff x="3312" y="4176"/>
                <a:chExt cx="643" cy="743"/>
              </a:xfrm>
            </p:grpSpPr>
            <p:grpSp>
              <p:nvGrpSpPr>
                <p:cNvPr id="26711" name="Group 88"/>
                <p:cNvGrpSpPr>
                  <a:grpSpLocks/>
                </p:cNvGrpSpPr>
                <p:nvPr/>
              </p:nvGrpSpPr>
              <p:grpSpPr bwMode="auto">
                <a:xfrm>
                  <a:off x="3360" y="4176"/>
                  <a:ext cx="421" cy="624"/>
                  <a:chOff x="1556" y="1488"/>
                  <a:chExt cx="1036" cy="1104"/>
                </a:xfrm>
              </p:grpSpPr>
              <p:pic>
                <p:nvPicPr>
                  <p:cNvPr id="26714" name="Picture 89"/>
                  <p:cNvPicPr>
                    <a:picLocks noChangeArrowheads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556" y="1488"/>
                    <a:ext cx="1036" cy="11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6715" name="Picture 90"/>
                  <p:cNvPicPr>
                    <a:picLocks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76" y="1584"/>
                    <a:ext cx="480" cy="9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6712" name="Group 99"/>
                <p:cNvGrpSpPr>
                  <a:grpSpLocks/>
                </p:cNvGrpSpPr>
                <p:nvPr/>
              </p:nvGrpSpPr>
              <p:grpSpPr bwMode="auto">
                <a:xfrm>
                  <a:off x="3312" y="4512"/>
                  <a:ext cx="643" cy="407"/>
                  <a:chOff x="768" y="1968"/>
                  <a:chExt cx="1584" cy="720"/>
                </a:xfrm>
              </p:grpSpPr>
              <p:pic>
                <p:nvPicPr>
                  <p:cNvPr id="26713" name="Picture 100" descr="C:\Program Files\Common Files\Microsoft Shared\Clipart\cagcat50\tn00561_.wmf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68" y="1968"/>
                    <a:ext cx="1584" cy="7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aphicFrame>
                <p:nvGraphicFramePr>
                  <p:cNvPr id="26633" name="Object 101"/>
                  <p:cNvGraphicFramePr>
                    <a:graphicFrameLocks/>
                  </p:cNvGraphicFramePr>
                  <p:nvPr/>
                </p:nvGraphicFramePr>
                <p:xfrm>
                  <a:off x="1872" y="2296"/>
                  <a:ext cx="192" cy="2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4233" name="Documento" r:id="rId7" imgW="1027080" imgH="1002960" progId="Word.Document.8">
                          <p:embed/>
                        </p:oleObj>
                      </mc:Choice>
                      <mc:Fallback>
                        <p:oleObj name="Documento" r:id="rId7" imgW="1027080" imgH="1002960" progId="Word.Document.8">
                          <p:embed/>
                          <p:pic>
                            <p:nvPicPr>
                              <p:cNvPr id="26633" name="Object 101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872" y="2296"/>
                                <a:ext cx="192" cy="20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=""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="" xmlns:a14="http://schemas.microsoft.com/office/drawing/2010/main">
                                    <a:effectLst>
                                      <a:outerShdw blurRad="63500" dist="38099" dir="2700000" algn="ctr" rotWithShape="0">
                                        <a:schemeClr val="bg2">
                                          <a:alpha val="74998"/>
                                        </a:schemeClr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  <p:grpSp>
            <p:nvGrpSpPr>
              <p:cNvPr id="26649" name="Group 131"/>
              <p:cNvGrpSpPr>
                <a:grpSpLocks/>
              </p:cNvGrpSpPr>
              <p:nvPr/>
            </p:nvGrpSpPr>
            <p:grpSpPr bwMode="auto">
              <a:xfrm>
                <a:off x="288" y="4128"/>
                <a:ext cx="984" cy="960"/>
                <a:chOff x="288" y="4032"/>
                <a:chExt cx="984" cy="960"/>
              </a:xfrm>
            </p:grpSpPr>
            <p:grpSp>
              <p:nvGrpSpPr>
                <p:cNvPr id="26680" name="Group 102"/>
                <p:cNvGrpSpPr>
                  <a:grpSpLocks/>
                </p:cNvGrpSpPr>
                <p:nvPr/>
              </p:nvGrpSpPr>
              <p:grpSpPr bwMode="auto">
                <a:xfrm>
                  <a:off x="480" y="4032"/>
                  <a:ext cx="720" cy="666"/>
                  <a:chOff x="0" y="3312"/>
                  <a:chExt cx="2546" cy="2010"/>
                </a:xfrm>
              </p:grpSpPr>
              <p:grpSp>
                <p:nvGrpSpPr>
                  <p:cNvPr id="26706" name="Group 103"/>
                  <p:cNvGrpSpPr>
                    <a:grpSpLocks/>
                  </p:cNvGrpSpPr>
                  <p:nvPr/>
                </p:nvGrpSpPr>
                <p:grpSpPr bwMode="auto">
                  <a:xfrm>
                    <a:off x="0" y="3312"/>
                    <a:ext cx="2546" cy="2010"/>
                    <a:chOff x="0" y="3360"/>
                    <a:chExt cx="2546" cy="2010"/>
                  </a:xfrm>
                </p:grpSpPr>
                <p:pic>
                  <p:nvPicPr>
                    <p:cNvPr id="26707" name="Picture 104" descr="C:\Program Files\Common Files\Microsoft Shared\Clipart\cagcat50\pe01838_.wmf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9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432" y="3360"/>
                      <a:ext cx="1870" cy="184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pic>
                  <p:nvPicPr>
                    <p:cNvPr id="26708" name="Picture 105" descr="C:\Program Files\Common Files\Microsoft Shared\Clipart\cagcat50\pe01838_.wmf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9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0" y="3504"/>
                      <a:ext cx="1870" cy="184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pic>
                  <p:nvPicPr>
                    <p:cNvPr id="26709" name="Picture 106" descr="C:\Program Files\Common Files\Microsoft Shared\Clipart\cagcat50\pe01838_.wmf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9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60" y="3792"/>
                      <a:ext cx="1586" cy="157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pic>
                  <p:nvPicPr>
                    <p:cNvPr id="26710" name="Picture 107" descr="C:\Program Files\Common Files\Microsoft Shared\Clipart\cagcat50\pe01846_.wmf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0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36" y="4416"/>
                      <a:ext cx="2010" cy="91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  <p:graphicFrame>
                <p:nvGraphicFramePr>
                  <p:cNvPr id="26627" name="Object 108"/>
                  <p:cNvGraphicFramePr>
                    <a:graphicFrameLocks/>
                  </p:cNvGraphicFramePr>
                  <p:nvPr/>
                </p:nvGraphicFramePr>
                <p:xfrm>
                  <a:off x="1200" y="3408"/>
                  <a:ext cx="144" cy="144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4234" name="Document" r:id="rId11" imgW="1027080" imgH="1002960" progId="Word.Document.8">
                          <p:embed/>
                        </p:oleObj>
                      </mc:Choice>
                      <mc:Fallback>
                        <p:oleObj name="Document" r:id="rId11" imgW="1027080" imgH="1002960" progId="Word.Document.8">
                          <p:embed/>
                          <p:pic>
                            <p:nvPicPr>
                              <p:cNvPr id="26627" name="Object 108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200" y="3408"/>
                                <a:ext cx="144" cy="14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=""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="" xmlns:a14="http://schemas.microsoft.com/office/drawing/2010/main">
                                    <a:effectLst>
                                      <a:outerShdw blurRad="63500" dist="38099" dir="2700000" algn="ctr" rotWithShape="0">
                                        <a:schemeClr val="bg2">
                                          <a:alpha val="74998"/>
                                        </a:schemeClr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6628" name="Object 109"/>
                  <p:cNvGraphicFramePr>
                    <a:graphicFrameLocks/>
                  </p:cNvGraphicFramePr>
                  <p:nvPr/>
                </p:nvGraphicFramePr>
                <p:xfrm>
                  <a:off x="768" y="3552"/>
                  <a:ext cx="144" cy="144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4235" name="Document" r:id="rId12" imgW="1027080" imgH="1002960" progId="Word.Document.8">
                          <p:embed/>
                        </p:oleObj>
                      </mc:Choice>
                      <mc:Fallback>
                        <p:oleObj name="Document" r:id="rId12" imgW="1027080" imgH="1002960" progId="Word.Document.8">
                          <p:embed/>
                          <p:pic>
                            <p:nvPicPr>
                              <p:cNvPr id="26628" name="Object 109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768" y="3552"/>
                                <a:ext cx="144" cy="14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=""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="" xmlns:a14="http://schemas.microsoft.com/office/drawing/2010/main">
                                    <a:effectLst>
                                      <a:outerShdw blurRad="63500" dist="38099" dir="2700000" algn="ctr" rotWithShape="0">
                                        <a:schemeClr val="bg2">
                                          <a:alpha val="74998"/>
                                        </a:schemeClr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6629" name="Object 110"/>
                  <p:cNvGraphicFramePr>
                    <a:graphicFrameLocks/>
                  </p:cNvGraphicFramePr>
                  <p:nvPr/>
                </p:nvGraphicFramePr>
                <p:xfrm>
                  <a:off x="1584" y="3840"/>
                  <a:ext cx="144" cy="144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4236" name="Document" r:id="rId13" imgW="1027080" imgH="1002960" progId="Word.Document.8">
                          <p:embed/>
                        </p:oleObj>
                      </mc:Choice>
                      <mc:Fallback>
                        <p:oleObj name="Document" r:id="rId13" imgW="1027080" imgH="1002960" progId="Word.Document.8">
                          <p:embed/>
                          <p:pic>
                            <p:nvPicPr>
                              <p:cNvPr id="26629" name="Object 110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584" y="3840"/>
                                <a:ext cx="144" cy="14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=""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="" xmlns:a14="http://schemas.microsoft.com/office/drawing/2010/main">
                                    <a:effectLst>
                                      <a:outerShdw blurRad="63500" dist="38099" dir="2700000" algn="ctr" rotWithShape="0">
                                        <a:schemeClr val="bg2">
                                          <a:alpha val="74998"/>
                                        </a:schemeClr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6630" name="Object 111"/>
                  <p:cNvGraphicFramePr>
                    <a:graphicFrameLocks/>
                  </p:cNvGraphicFramePr>
                  <p:nvPr/>
                </p:nvGraphicFramePr>
                <p:xfrm>
                  <a:off x="960" y="4368"/>
                  <a:ext cx="144" cy="144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4237" name="Document" r:id="rId14" imgW="1027080" imgH="1002960" progId="Word.Document.8">
                          <p:embed/>
                        </p:oleObj>
                      </mc:Choice>
                      <mc:Fallback>
                        <p:oleObj name="Document" r:id="rId14" imgW="1027080" imgH="1002960" progId="Word.Document.8">
                          <p:embed/>
                          <p:pic>
                            <p:nvPicPr>
                              <p:cNvPr id="26630" name="Object 111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960" y="4368"/>
                                <a:ext cx="144" cy="14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=""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="" xmlns:a14="http://schemas.microsoft.com/office/drawing/2010/main">
                                    <a:effectLst>
                                      <a:outerShdw blurRad="63500" dist="38099" dir="2700000" algn="ctr" rotWithShape="0">
                                        <a:schemeClr val="bg2">
                                          <a:alpha val="74998"/>
                                        </a:schemeClr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6631" name="Object 112"/>
                  <p:cNvGraphicFramePr>
                    <a:graphicFrameLocks/>
                  </p:cNvGraphicFramePr>
                  <p:nvPr/>
                </p:nvGraphicFramePr>
                <p:xfrm>
                  <a:off x="1344" y="4032"/>
                  <a:ext cx="144" cy="144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4238" name="Document" r:id="rId15" imgW="1027080" imgH="1002960" progId="Word.Document.8">
                          <p:embed/>
                        </p:oleObj>
                      </mc:Choice>
                      <mc:Fallback>
                        <p:oleObj name="Document" r:id="rId15" imgW="1027080" imgH="1002960" progId="Word.Document.8">
                          <p:embed/>
                          <p:pic>
                            <p:nvPicPr>
                              <p:cNvPr id="26631" name="Object 112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344" y="4032"/>
                                <a:ext cx="144" cy="14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=""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="" xmlns:a14="http://schemas.microsoft.com/office/drawing/2010/main">
                                    <a:effectLst>
                                      <a:outerShdw blurRad="63500" dist="38099" dir="2700000" algn="ctr" rotWithShape="0">
                                        <a:schemeClr val="bg2">
                                          <a:alpha val="74998"/>
                                        </a:schemeClr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6632" name="Object 113"/>
                  <p:cNvGraphicFramePr>
                    <a:graphicFrameLocks/>
                  </p:cNvGraphicFramePr>
                  <p:nvPr/>
                </p:nvGraphicFramePr>
                <p:xfrm>
                  <a:off x="1824" y="4608"/>
                  <a:ext cx="144" cy="144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4239" name="Document" r:id="rId16" imgW="1027080" imgH="1002960" progId="Word.Document.8">
                          <p:embed/>
                        </p:oleObj>
                      </mc:Choice>
                      <mc:Fallback>
                        <p:oleObj name="Document" r:id="rId16" imgW="1027080" imgH="1002960" progId="Word.Document.8">
                          <p:embed/>
                          <p:pic>
                            <p:nvPicPr>
                              <p:cNvPr id="26632" name="Object 113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824" y="4608"/>
                                <a:ext cx="144" cy="14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=""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="" xmlns:a14="http://schemas.microsoft.com/office/drawing/2010/main">
                                    <a:effectLst>
                                      <a:outerShdw blurRad="63500" dist="38099" dir="2700000" algn="ctr" rotWithShape="0">
                                        <a:schemeClr val="bg2">
                                          <a:alpha val="74998"/>
                                        </a:schemeClr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pSp>
              <p:nvGrpSpPr>
                <p:cNvPr id="26681" name="Group 91"/>
                <p:cNvGrpSpPr>
                  <a:grpSpLocks/>
                </p:cNvGrpSpPr>
                <p:nvPr/>
              </p:nvGrpSpPr>
              <p:grpSpPr bwMode="auto">
                <a:xfrm>
                  <a:off x="960" y="4464"/>
                  <a:ext cx="216" cy="298"/>
                  <a:chOff x="5069" y="3857"/>
                  <a:chExt cx="499" cy="520"/>
                </a:xfrm>
              </p:grpSpPr>
              <p:sp>
                <p:nvSpPr>
                  <p:cNvPr id="26699" name="Freeform 92"/>
                  <p:cNvSpPr>
                    <a:spLocks/>
                  </p:cNvSpPr>
                  <p:nvPr/>
                </p:nvSpPr>
                <p:spPr bwMode="auto">
                  <a:xfrm>
                    <a:off x="5092" y="3870"/>
                    <a:ext cx="453" cy="484"/>
                  </a:xfrm>
                  <a:custGeom>
                    <a:avLst/>
                    <a:gdLst>
                      <a:gd name="T0" fmla="*/ 14 w 904"/>
                      <a:gd name="T1" fmla="*/ 55 h 967"/>
                      <a:gd name="T2" fmla="*/ 52 w 904"/>
                      <a:gd name="T3" fmla="*/ 26 h 967"/>
                      <a:gd name="T4" fmla="*/ 75 w 904"/>
                      <a:gd name="T5" fmla="*/ 59 h 967"/>
                      <a:gd name="T6" fmla="*/ 98 w 904"/>
                      <a:gd name="T7" fmla="*/ 45 h 967"/>
                      <a:gd name="T8" fmla="*/ 110 w 904"/>
                      <a:gd name="T9" fmla="*/ 0 h 967"/>
                      <a:gd name="T10" fmla="*/ 154 w 904"/>
                      <a:gd name="T11" fmla="*/ 10 h 967"/>
                      <a:gd name="T12" fmla="*/ 148 w 904"/>
                      <a:gd name="T13" fmla="*/ 55 h 967"/>
                      <a:gd name="T14" fmla="*/ 169 w 904"/>
                      <a:gd name="T15" fmla="*/ 72 h 967"/>
                      <a:gd name="T16" fmla="*/ 211 w 904"/>
                      <a:gd name="T17" fmla="*/ 62 h 967"/>
                      <a:gd name="T18" fmla="*/ 227 w 904"/>
                      <a:gd name="T19" fmla="*/ 104 h 967"/>
                      <a:gd name="T20" fmla="*/ 195 w 904"/>
                      <a:gd name="T21" fmla="*/ 118 h 967"/>
                      <a:gd name="T22" fmla="*/ 186 w 904"/>
                      <a:gd name="T23" fmla="*/ 170 h 967"/>
                      <a:gd name="T24" fmla="*/ 206 w 904"/>
                      <a:gd name="T25" fmla="*/ 191 h 967"/>
                      <a:gd name="T26" fmla="*/ 176 w 904"/>
                      <a:gd name="T27" fmla="*/ 235 h 967"/>
                      <a:gd name="T28" fmla="*/ 150 w 904"/>
                      <a:gd name="T29" fmla="*/ 207 h 967"/>
                      <a:gd name="T30" fmla="*/ 118 w 904"/>
                      <a:gd name="T31" fmla="*/ 214 h 967"/>
                      <a:gd name="T32" fmla="*/ 111 w 904"/>
                      <a:gd name="T33" fmla="*/ 242 h 967"/>
                      <a:gd name="T34" fmla="*/ 68 w 904"/>
                      <a:gd name="T35" fmla="*/ 238 h 967"/>
                      <a:gd name="T36" fmla="*/ 66 w 904"/>
                      <a:gd name="T37" fmla="*/ 207 h 967"/>
                      <a:gd name="T38" fmla="*/ 43 w 904"/>
                      <a:gd name="T39" fmla="*/ 181 h 967"/>
                      <a:gd name="T40" fmla="*/ 14 w 904"/>
                      <a:gd name="T41" fmla="*/ 188 h 967"/>
                      <a:gd name="T42" fmla="*/ 0 w 904"/>
                      <a:gd name="T43" fmla="*/ 136 h 967"/>
                      <a:gd name="T44" fmla="*/ 27 w 904"/>
                      <a:gd name="T45" fmla="*/ 122 h 967"/>
                      <a:gd name="T46" fmla="*/ 32 w 904"/>
                      <a:gd name="T47" fmla="*/ 87 h 967"/>
                      <a:gd name="T48" fmla="*/ 14 w 904"/>
                      <a:gd name="T49" fmla="*/ 55 h 967"/>
                      <a:gd name="T50" fmla="*/ 14 w 904"/>
                      <a:gd name="T51" fmla="*/ 55 h 967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904"/>
                      <a:gd name="T79" fmla="*/ 0 h 967"/>
                      <a:gd name="T80" fmla="*/ 904 w 904"/>
                      <a:gd name="T81" fmla="*/ 967 h 967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904" h="967">
                        <a:moveTo>
                          <a:pt x="53" y="220"/>
                        </a:moveTo>
                        <a:lnTo>
                          <a:pt x="207" y="102"/>
                        </a:lnTo>
                        <a:lnTo>
                          <a:pt x="298" y="235"/>
                        </a:lnTo>
                        <a:lnTo>
                          <a:pt x="389" y="178"/>
                        </a:lnTo>
                        <a:lnTo>
                          <a:pt x="437" y="0"/>
                        </a:lnTo>
                        <a:lnTo>
                          <a:pt x="615" y="40"/>
                        </a:lnTo>
                        <a:lnTo>
                          <a:pt x="591" y="220"/>
                        </a:lnTo>
                        <a:lnTo>
                          <a:pt x="672" y="287"/>
                        </a:lnTo>
                        <a:lnTo>
                          <a:pt x="842" y="245"/>
                        </a:lnTo>
                        <a:lnTo>
                          <a:pt x="904" y="414"/>
                        </a:lnTo>
                        <a:lnTo>
                          <a:pt x="779" y="471"/>
                        </a:lnTo>
                        <a:lnTo>
                          <a:pt x="741" y="680"/>
                        </a:lnTo>
                        <a:lnTo>
                          <a:pt x="823" y="762"/>
                        </a:lnTo>
                        <a:lnTo>
                          <a:pt x="703" y="937"/>
                        </a:lnTo>
                        <a:lnTo>
                          <a:pt x="596" y="825"/>
                        </a:lnTo>
                        <a:lnTo>
                          <a:pt x="471" y="855"/>
                        </a:lnTo>
                        <a:lnTo>
                          <a:pt x="442" y="967"/>
                        </a:lnTo>
                        <a:lnTo>
                          <a:pt x="269" y="952"/>
                        </a:lnTo>
                        <a:lnTo>
                          <a:pt x="264" y="828"/>
                        </a:lnTo>
                        <a:lnTo>
                          <a:pt x="169" y="722"/>
                        </a:lnTo>
                        <a:lnTo>
                          <a:pt x="53" y="752"/>
                        </a:lnTo>
                        <a:lnTo>
                          <a:pt x="0" y="543"/>
                        </a:lnTo>
                        <a:lnTo>
                          <a:pt x="106" y="486"/>
                        </a:lnTo>
                        <a:lnTo>
                          <a:pt x="125" y="348"/>
                        </a:lnTo>
                        <a:lnTo>
                          <a:pt x="53" y="220"/>
                        </a:lnTo>
                        <a:close/>
                      </a:path>
                    </a:pathLst>
                  </a:custGeom>
                  <a:solidFill>
                    <a:srgbClr val="CCCC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700" name="Freeform 93"/>
                  <p:cNvSpPr>
                    <a:spLocks/>
                  </p:cNvSpPr>
                  <p:nvPr/>
                </p:nvSpPr>
                <p:spPr bwMode="auto">
                  <a:xfrm>
                    <a:off x="5199" y="4040"/>
                    <a:ext cx="198" cy="232"/>
                  </a:xfrm>
                  <a:custGeom>
                    <a:avLst/>
                    <a:gdLst>
                      <a:gd name="T0" fmla="*/ 47 w 398"/>
                      <a:gd name="T1" fmla="*/ 0 h 464"/>
                      <a:gd name="T2" fmla="*/ 36 w 398"/>
                      <a:gd name="T3" fmla="*/ 34 h 464"/>
                      <a:gd name="T4" fmla="*/ 47 w 398"/>
                      <a:gd name="T5" fmla="*/ 61 h 464"/>
                      <a:gd name="T6" fmla="*/ 74 w 398"/>
                      <a:gd name="T7" fmla="*/ 61 h 464"/>
                      <a:gd name="T8" fmla="*/ 99 w 398"/>
                      <a:gd name="T9" fmla="*/ 44 h 464"/>
                      <a:gd name="T10" fmla="*/ 93 w 398"/>
                      <a:gd name="T11" fmla="*/ 97 h 464"/>
                      <a:gd name="T12" fmla="*/ 60 w 398"/>
                      <a:gd name="T13" fmla="*/ 116 h 464"/>
                      <a:gd name="T14" fmla="*/ 13 w 398"/>
                      <a:gd name="T15" fmla="*/ 96 h 464"/>
                      <a:gd name="T16" fmla="*/ 0 w 398"/>
                      <a:gd name="T17" fmla="*/ 64 h 464"/>
                      <a:gd name="T18" fmla="*/ 23 w 398"/>
                      <a:gd name="T19" fmla="*/ 21 h 464"/>
                      <a:gd name="T20" fmla="*/ 47 w 398"/>
                      <a:gd name="T21" fmla="*/ 0 h 464"/>
                      <a:gd name="T22" fmla="*/ 47 w 398"/>
                      <a:gd name="T23" fmla="*/ 0 h 46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98"/>
                      <a:gd name="T37" fmla="*/ 0 h 464"/>
                      <a:gd name="T38" fmla="*/ 398 w 398"/>
                      <a:gd name="T39" fmla="*/ 464 h 46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98" h="464">
                        <a:moveTo>
                          <a:pt x="189" y="0"/>
                        </a:moveTo>
                        <a:lnTo>
                          <a:pt x="147" y="133"/>
                        </a:lnTo>
                        <a:lnTo>
                          <a:pt x="191" y="241"/>
                        </a:lnTo>
                        <a:lnTo>
                          <a:pt x="299" y="241"/>
                        </a:lnTo>
                        <a:lnTo>
                          <a:pt x="398" y="173"/>
                        </a:lnTo>
                        <a:lnTo>
                          <a:pt x="373" y="388"/>
                        </a:lnTo>
                        <a:lnTo>
                          <a:pt x="242" y="464"/>
                        </a:lnTo>
                        <a:lnTo>
                          <a:pt x="54" y="384"/>
                        </a:lnTo>
                        <a:lnTo>
                          <a:pt x="0" y="255"/>
                        </a:lnTo>
                        <a:lnTo>
                          <a:pt x="94" y="84"/>
                        </a:lnTo>
                        <a:lnTo>
                          <a:pt x="189" y="0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701" name="Freeform 94"/>
                  <p:cNvSpPr>
                    <a:spLocks/>
                  </p:cNvSpPr>
                  <p:nvPr/>
                </p:nvSpPr>
                <p:spPr bwMode="auto">
                  <a:xfrm>
                    <a:off x="5123" y="3967"/>
                    <a:ext cx="83" cy="157"/>
                  </a:xfrm>
                  <a:custGeom>
                    <a:avLst/>
                    <a:gdLst>
                      <a:gd name="T0" fmla="*/ 10 w 168"/>
                      <a:gd name="T1" fmla="*/ 0 h 313"/>
                      <a:gd name="T2" fmla="*/ 41 w 168"/>
                      <a:gd name="T3" fmla="*/ 29 h 313"/>
                      <a:gd name="T4" fmla="*/ 28 w 168"/>
                      <a:gd name="T5" fmla="*/ 49 h 313"/>
                      <a:gd name="T6" fmla="*/ 23 w 168"/>
                      <a:gd name="T7" fmla="*/ 79 h 313"/>
                      <a:gd name="T8" fmla="*/ 11 w 168"/>
                      <a:gd name="T9" fmla="*/ 73 h 313"/>
                      <a:gd name="T10" fmla="*/ 16 w 168"/>
                      <a:gd name="T11" fmla="*/ 39 h 313"/>
                      <a:gd name="T12" fmla="*/ 0 w 168"/>
                      <a:gd name="T13" fmla="*/ 12 h 313"/>
                      <a:gd name="T14" fmla="*/ 10 w 168"/>
                      <a:gd name="T15" fmla="*/ 0 h 313"/>
                      <a:gd name="T16" fmla="*/ 10 w 168"/>
                      <a:gd name="T17" fmla="*/ 0 h 31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68"/>
                      <a:gd name="T28" fmla="*/ 0 h 313"/>
                      <a:gd name="T29" fmla="*/ 168 w 168"/>
                      <a:gd name="T30" fmla="*/ 313 h 313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68" h="313">
                        <a:moveTo>
                          <a:pt x="42" y="0"/>
                        </a:moveTo>
                        <a:lnTo>
                          <a:pt x="168" y="116"/>
                        </a:lnTo>
                        <a:lnTo>
                          <a:pt x="114" y="195"/>
                        </a:lnTo>
                        <a:lnTo>
                          <a:pt x="95" y="313"/>
                        </a:lnTo>
                        <a:lnTo>
                          <a:pt x="46" y="292"/>
                        </a:lnTo>
                        <a:lnTo>
                          <a:pt x="65" y="154"/>
                        </a:lnTo>
                        <a:lnTo>
                          <a:pt x="0" y="45"/>
                        </a:lnTo>
                        <a:lnTo>
                          <a:pt x="42" y="0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702" name="Freeform 95"/>
                  <p:cNvSpPr>
                    <a:spLocks/>
                  </p:cNvSpPr>
                  <p:nvPr/>
                </p:nvSpPr>
                <p:spPr bwMode="auto">
                  <a:xfrm>
                    <a:off x="5105" y="4151"/>
                    <a:ext cx="399" cy="214"/>
                  </a:xfrm>
                  <a:custGeom>
                    <a:avLst/>
                    <a:gdLst>
                      <a:gd name="T0" fmla="*/ 0 w 799"/>
                      <a:gd name="T1" fmla="*/ 7 h 428"/>
                      <a:gd name="T2" fmla="*/ 11 w 799"/>
                      <a:gd name="T3" fmla="*/ 30 h 428"/>
                      <a:gd name="T4" fmla="*/ 38 w 799"/>
                      <a:gd name="T5" fmla="*/ 20 h 428"/>
                      <a:gd name="T6" fmla="*/ 54 w 799"/>
                      <a:gd name="T7" fmla="*/ 0 h 428"/>
                      <a:gd name="T8" fmla="*/ 98 w 799"/>
                      <a:gd name="T9" fmla="*/ 52 h 428"/>
                      <a:gd name="T10" fmla="*/ 140 w 799"/>
                      <a:gd name="T11" fmla="*/ 42 h 428"/>
                      <a:gd name="T12" fmla="*/ 155 w 799"/>
                      <a:gd name="T13" fmla="*/ 37 h 428"/>
                      <a:gd name="T14" fmla="*/ 150 w 799"/>
                      <a:gd name="T15" fmla="*/ 57 h 428"/>
                      <a:gd name="T16" fmla="*/ 166 w 799"/>
                      <a:gd name="T17" fmla="*/ 72 h 428"/>
                      <a:gd name="T18" fmla="*/ 199 w 799"/>
                      <a:gd name="T19" fmla="*/ 51 h 428"/>
                      <a:gd name="T20" fmla="*/ 169 w 799"/>
                      <a:gd name="T21" fmla="*/ 95 h 428"/>
                      <a:gd name="T22" fmla="*/ 141 w 799"/>
                      <a:gd name="T23" fmla="*/ 71 h 428"/>
                      <a:gd name="T24" fmla="*/ 117 w 799"/>
                      <a:gd name="T25" fmla="*/ 72 h 428"/>
                      <a:gd name="T26" fmla="*/ 104 w 799"/>
                      <a:gd name="T27" fmla="*/ 107 h 428"/>
                      <a:gd name="T28" fmla="*/ 58 w 799"/>
                      <a:gd name="T29" fmla="*/ 105 h 428"/>
                      <a:gd name="T30" fmla="*/ 60 w 799"/>
                      <a:gd name="T31" fmla="*/ 67 h 428"/>
                      <a:gd name="T32" fmla="*/ 36 w 799"/>
                      <a:gd name="T33" fmla="*/ 41 h 428"/>
                      <a:gd name="T34" fmla="*/ 7 w 799"/>
                      <a:gd name="T35" fmla="*/ 54 h 428"/>
                      <a:gd name="T36" fmla="*/ 0 w 799"/>
                      <a:gd name="T37" fmla="*/ 7 h 428"/>
                      <a:gd name="T38" fmla="*/ 0 w 799"/>
                      <a:gd name="T39" fmla="*/ 7 h 428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799"/>
                      <a:gd name="T61" fmla="*/ 0 h 428"/>
                      <a:gd name="T62" fmla="*/ 799 w 799"/>
                      <a:gd name="T63" fmla="*/ 428 h 428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799" h="428">
                        <a:moveTo>
                          <a:pt x="0" y="27"/>
                        </a:moveTo>
                        <a:lnTo>
                          <a:pt x="46" y="118"/>
                        </a:lnTo>
                        <a:lnTo>
                          <a:pt x="152" y="77"/>
                        </a:lnTo>
                        <a:lnTo>
                          <a:pt x="219" y="0"/>
                        </a:lnTo>
                        <a:lnTo>
                          <a:pt x="392" y="208"/>
                        </a:lnTo>
                        <a:lnTo>
                          <a:pt x="561" y="168"/>
                        </a:lnTo>
                        <a:lnTo>
                          <a:pt x="622" y="145"/>
                        </a:lnTo>
                        <a:lnTo>
                          <a:pt x="603" y="225"/>
                        </a:lnTo>
                        <a:lnTo>
                          <a:pt x="667" y="287"/>
                        </a:lnTo>
                        <a:lnTo>
                          <a:pt x="799" y="202"/>
                        </a:lnTo>
                        <a:lnTo>
                          <a:pt x="679" y="377"/>
                        </a:lnTo>
                        <a:lnTo>
                          <a:pt x="567" y="284"/>
                        </a:lnTo>
                        <a:lnTo>
                          <a:pt x="468" y="287"/>
                        </a:lnTo>
                        <a:lnTo>
                          <a:pt x="417" y="428"/>
                        </a:lnTo>
                        <a:lnTo>
                          <a:pt x="232" y="419"/>
                        </a:lnTo>
                        <a:lnTo>
                          <a:pt x="240" y="268"/>
                        </a:lnTo>
                        <a:lnTo>
                          <a:pt x="145" y="162"/>
                        </a:lnTo>
                        <a:lnTo>
                          <a:pt x="29" y="213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703" name="Freeform 96"/>
                  <p:cNvSpPr>
                    <a:spLocks/>
                  </p:cNvSpPr>
                  <p:nvPr/>
                </p:nvSpPr>
                <p:spPr bwMode="auto">
                  <a:xfrm>
                    <a:off x="5069" y="3911"/>
                    <a:ext cx="445" cy="466"/>
                  </a:xfrm>
                  <a:custGeom>
                    <a:avLst/>
                    <a:gdLst>
                      <a:gd name="T0" fmla="*/ 55 w 889"/>
                      <a:gd name="T1" fmla="*/ 147 h 932"/>
                      <a:gd name="T2" fmla="*/ 68 w 889"/>
                      <a:gd name="T3" fmla="*/ 168 h 932"/>
                      <a:gd name="T4" fmla="*/ 89 w 889"/>
                      <a:gd name="T5" fmla="*/ 181 h 932"/>
                      <a:gd name="T6" fmla="*/ 82 w 889"/>
                      <a:gd name="T7" fmla="*/ 213 h 932"/>
                      <a:gd name="T8" fmla="*/ 118 w 889"/>
                      <a:gd name="T9" fmla="*/ 219 h 932"/>
                      <a:gd name="T10" fmla="*/ 126 w 889"/>
                      <a:gd name="T11" fmla="*/ 189 h 932"/>
                      <a:gd name="T12" fmla="*/ 161 w 889"/>
                      <a:gd name="T13" fmla="*/ 182 h 932"/>
                      <a:gd name="T14" fmla="*/ 186 w 889"/>
                      <a:gd name="T15" fmla="*/ 206 h 932"/>
                      <a:gd name="T16" fmla="*/ 216 w 889"/>
                      <a:gd name="T17" fmla="*/ 167 h 932"/>
                      <a:gd name="T18" fmla="*/ 223 w 889"/>
                      <a:gd name="T19" fmla="*/ 173 h 932"/>
                      <a:gd name="T20" fmla="*/ 189 w 889"/>
                      <a:gd name="T21" fmla="*/ 221 h 932"/>
                      <a:gd name="T22" fmla="*/ 154 w 889"/>
                      <a:gd name="T23" fmla="*/ 195 h 932"/>
                      <a:gd name="T24" fmla="*/ 136 w 889"/>
                      <a:gd name="T25" fmla="*/ 201 h 932"/>
                      <a:gd name="T26" fmla="*/ 127 w 889"/>
                      <a:gd name="T27" fmla="*/ 233 h 932"/>
                      <a:gd name="T28" fmla="*/ 67 w 889"/>
                      <a:gd name="T29" fmla="*/ 226 h 932"/>
                      <a:gd name="T30" fmla="*/ 71 w 889"/>
                      <a:gd name="T31" fmla="*/ 199 h 932"/>
                      <a:gd name="T32" fmla="*/ 48 w 889"/>
                      <a:gd name="T33" fmla="*/ 175 h 932"/>
                      <a:gd name="T34" fmla="*/ 21 w 889"/>
                      <a:gd name="T35" fmla="*/ 183 h 932"/>
                      <a:gd name="T36" fmla="*/ 0 w 889"/>
                      <a:gd name="T37" fmla="*/ 132 h 932"/>
                      <a:gd name="T38" fmla="*/ 8 w 889"/>
                      <a:gd name="T39" fmla="*/ 112 h 932"/>
                      <a:gd name="T40" fmla="*/ 31 w 889"/>
                      <a:gd name="T41" fmla="*/ 103 h 932"/>
                      <a:gd name="T42" fmla="*/ 32 w 889"/>
                      <a:gd name="T43" fmla="*/ 70 h 932"/>
                      <a:gd name="T44" fmla="*/ 16 w 889"/>
                      <a:gd name="T45" fmla="*/ 52 h 932"/>
                      <a:gd name="T46" fmla="*/ 25 w 889"/>
                      <a:gd name="T47" fmla="*/ 21 h 932"/>
                      <a:gd name="T48" fmla="*/ 72 w 889"/>
                      <a:gd name="T49" fmla="*/ 0 h 932"/>
                      <a:gd name="T50" fmla="*/ 33 w 889"/>
                      <a:gd name="T51" fmla="*/ 38 h 932"/>
                      <a:gd name="T52" fmla="*/ 56 w 889"/>
                      <a:gd name="T53" fmla="*/ 62 h 932"/>
                      <a:gd name="T54" fmla="*/ 49 w 889"/>
                      <a:gd name="T55" fmla="*/ 78 h 932"/>
                      <a:gd name="T56" fmla="*/ 47 w 889"/>
                      <a:gd name="T57" fmla="*/ 106 h 932"/>
                      <a:gd name="T58" fmla="*/ 17 w 889"/>
                      <a:gd name="T59" fmla="*/ 125 h 932"/>
                      <a:gd name="T60" fmla="*/ 28 w 889"/>
                      <a:gd name="T61" fmla="*/ 162 h 932"/>
                      <a:gd name="T62" fmla="*/ 55 w 889"/>
                      <a:gd name="T63" fmla="*/ 147 h 932"/>
                      <a:gd name="T64" fmla="*/ 55 w 889"/>
                      <a:gd name="T65" fmla="*/ 147 h 93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89"/>
                      <a:gd name="T100" fmla="*/ 0 h 932"/>
                      <a:gd name="T101" fmla="*/ 889 w 889"/>
                      <a:gd name="T102" fmla="*/ 932 h 93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89" h="932">
                        <a:moveTo>
                          <a:pt x="217" y="588"/>
                        </a:moveTo>
                        <a:lnTo>
                          <a:pt x="272" y="671"/>
                        </a:lnTo>
                        <a:lnTo>
                          <a:pt x="354" y="721"/>
                        </a:lnTo>
                        <a:lnTo>
                          <a:pt x="327" y="852"/>
                        </a:lnTo>
                        <a:lnTo>
                          <a:pt x="471" y="875"/>
                        </a:lnTo>
                        <a:lnTo>
                          <a:pt x="502" y="753"/>
                        </a:lnTo>
                        <a:lnTo>
                          <a:pt x="641" y="725"/>
                        </a:lnTo>
                        <a:lnTo>
                          <a:pt x="743" y="824"/>
                        </a:lnTo>
                        <a:lnTo>
                          <a:pt x="861" y="666"/>
                        </a:lnTo>
                        <a:lnTo>
                          <a:pt x="889" y="690"/>
                        </a:lnTo>
                        <a:lnTo>
                          <a:pt x="753" y="882"/>
                        </a:lnTo>
                        <a:lnTo>
                          <a:pt x="616" y="780"/>
                        </a:lnTo>
                        <a:lnTo>
                          <a:pt x="544" y="803"/>
                        </a:lnTo>
                        <a:lnTo>
                          <a:pt x="507" y="932"/>
                        </a:lnTo>
                        <a:lnTo>
                          <a:pt x="268" y="901"/>
                        </a:lnTo>
                        <a:lnTo>
                          <a:pt x="281" y="793"/>
                        </a:lnTo>
                        <a:lnTo>
                          <a:pt x="192" y="698"/>
                        </a:lnTo>
                        <a:lnTo>
                          <a:pt x="82" y="730"/>
                        </a:lnTo>
                        <a:lnTo>
                          <a:pt x="0" y="525"/>
                        </a:lnTo>
                        <a:lnTo>
                          <a:pt x="30" y="447"/>
                        </a:lnTo>
                        <a:lnTo>
                          <a:pt x="124" y="411"/>
                        </a:lnTo>
                        <a:lnTo>
                          <a:pt x="127" y="280"/>
                        </a:lnTo>
                        <a:lnTo>
                          <a:pt x="61" y="208"/>
                        </a:lnTo>
                        <a:lnTo>
                          <a:pt x="99" y="84"/>
                        </a:lnTo>
                        <a:lnTo>
                          <a:pt x="285" y="0"/>
                        </a:lnTo>
                        <a:lnTo>
                          <a:pt x="131" y="151"/>
                        </a:lnTo>
                        <a:lnTo>
                          <a:pt x="224" y="248"/>
                        </a:lnTo>
                        <a:lnTo>
                          <a:pt x="196" y="310"/>
                        </a:lnTo>
                        <a:lnTo>
                          <a:pt x="186" y="424"/>
                        </a:lnTo>
                        <a:lnTo>
                          <a:pt x="68" y="497"/>
                        </a:lnTo>
                        <a:lnTo>
                          <a:pt x="110" y="647"/>
                        </a:lnTo>
                        <a:lnTo>
                          <a:pt x="217" y="5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704" name="Freeform 97"/>
                  <p:cNvSpPr>
                    <a:spLocks/>
                  </p:cNvSpPr>
                  <p:nvPr/>
                </p:nvSpPr>
                <p:spPr bwMode="auto">
                  <a:xfrm>
                    <a:off x="5218" y="4040"/>
                    <a:ext cx="178" cy="207"/>
                  </a:xfrm>
                  <a:custGeom>
                    <a:avLst/>
                    <a:gdLst>
                      <a:gd name="T0" fmla="*/ 39 w 358"/>
                      <a:gd name="T1" fmla="*/ 0 h 414"/>
                      <a:gd name="T2" fmla="*/ 20 w 358"/>
                      <a:gd name="T3" fmla="*/ 29 h 414"/>
                      <a:gd name="T4" fmla="*/ 24 w 358"/>
                      <a:gd name="T5" fmla="*/ 63 h 414"/>
                      <a:gd name="T6" fmla="*/ 44 w 358"/>
                      <a:gd name="T7" fmla="*/ 77 h 414"/>
                      <a:gd name="T8" fmla="*/ 73 w 358"/>
                      <a:gd name="T9" fmla="*/ 70 h 414"/>
                      <a:gd name="T10" fmla="*/ 89 w 358"/>
                      <a:gd name="T11" fmla="*/ 46 h 414"/>
                      <a:gd name="T12" fmla="*/ 86 w 358"/>
                      <a:gd name="T13" fmla="*/ 76 h 414"/>
                      <a:gd name="T14" fmla="*/ 78 w 358"/>
                      <a:gd name="T15" fmla="*/ 90 h 414"/>
                      <a:gd name="T16" fmla="*/ 66 w 358"/>
                      <a:gd name="T17" fmla="*/ 98 h 414"/>
                      <a:gd name="T18" fmla="*/ 38 w 358"/>
                      <a:gd name="T19" fmla="*/ 104 h 414"/>
                      <a:gd name="T20" fmla="*/ 8 w 358"/>
                      <a:gd name="T21" fmla="*/ 87 h 414"/>
                      <a:gd name="T22" fmla="*/ 0 w 358"/>
                      <a:gd name="T23" fmla="*/ 57 h 414"/>
                      <a:gd name="T24" fmla="*/ 7 w 358"/>
                      <a:gd name="T25" fmla="*/ 26 h 414"/>
                      <a:gd name="T26" fmla="*/ 23 w 358"/>
                      <a:gd name="T27" fmla="*/ 9 h 414"/>
                      <a:gd name="T28" fmla="*/ 39 w 358"/>
                      <a:gd name="T29" fmla="*/ 0 h 414"/>
                      <a:gd name="T30" fmla="*/ 39 w 358"/>
                      <a:gd name="T31" fmla="*/ 0 h 414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358"/>
                      <a:gd name="T49" fmla="*/ 0 h 414"/>
                      <a:gd name="T50" fmla="*/ 358 w 358"/>
                      <a:gd name="T51" fmla="*/ 414 h 414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358" h="414">
                        <a:moveTo>
                          <a:pt x="158" y="0"/>
                        </a:moveTo>
                        <a:lnTo>
                          <a:pt x="80" y="114"/>
                        </a:lnTo>
                        <a:lnTo>
                          <a:pt x="99" y="251"/>
                        </a:lnTo>
                        <a:lnTo>
                          <a:pt x="179" y="306"/>
                        </a:lnTo>
                        <a:lnTo>
                          <a:pt x="293" y="278"/>
                        </a:lnTo>
                        <a:lnTo>
                          <a:pt x="358" y="183"/>
                        </a:lnTo>
                        <a:lnTo>
                          <a:pt x="348" y="304"/>
                        </a:lnTo>
                        <a:lnTo>
                          <a:pt x="316" y="359"/>
                        </a:lnTo>
                        <a:lnTo>
                          <a:pt x="268" y="392"/>
                        </a:lnTo>
                        <a:lnTo>
                          <a:pt x="153" y="414"/>
                        </a:lnTo>
                        <a:lnTo>
                          <a:pt x="35" y="346"/>
                        </a:lnTo>
                        <a:lnTo>
                          <a:pt x="0" y="228"/>
                        </a:lnTo>
                        <a:lnTo>
                          <a:pt x="31" y="101"/>
                        </a:lnTo>
                        <a:lnTo>
                          <a:pt x="94" y="36"/>
                        </a:lnTo>
                        <a:lnTo>
                          <a:pt x="158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705" name="Freeform 98"/>
                  <p:cNvSpPr>
                    <a:spLocks/>
                  </p:cNvSpPr>
                  <p:nvPr/>
                </p:nvSpPr>
                <p:spPr bwMode="auto">
                  <a:xfrm>
                    <a:off x="5190" y="3857"/>
                    <a:ext cx="378" cy="399"/>
                  </a:xfrm>
                  <a:custGeom>
                    <a:avLst/>
                    <a:gdLst>
                      <a:gd name="T0" fmla="*/ 11 w 757"/>
                      <a:gd name="T1" fmla="*/ 27 h 798"/>
                      <a:gd name="T2" fmla="*/ 28 w 757"/>
                      <a:gd name="T3" fmla="*/ 58 h 798"/>
                      <a:gd name="T4" fmla="*/ 43 w 757"/>
                      <a:gd name="T5" fmla="*/ 53 h 798"/>
                      <a:gd name="T6" fmla="*/ 42 w 757"/>
                      <a:gd name="T7" fmla="*/ 12 h 798"/>
                      <a:gd name="T8" fmla="*/ 63 w 757"/>
                      <a:gd name="T9" fmla="*/ 0 h 798"/>
                      <a:gd name="T10" fmla="*/ 115 w 757"/>
                      <a:gd name="T11" fmla="*/ 18 h 798"/>
                      <a:gd name="T12" fmla="*/ 103 w 757"/>
                      <a:gd name="T13" fmla="*/ 60 h 798"/>
                      <a:gd name="T14" fmla="*/ 121 w 757"/>
                      <a:gd name="T15" fmla="*/ 70 h 798"/>
                      <a:gd name="T16" fmla="*/ 166 w 757"/>
                      <a:gd name="T17" fmla="*/ 58 h 798"/>
                      <a:gd name="T18" fmla="*/ 189 w 757"/>
                      <a:gd name="T19" fmla="*/ 116 h 798"/>
                      <a:gd name="T20" fmla="*/ 149 w 757"/>
                      <a:gd name="T21" fmla="*/ 130 h 798"/>
                      <a:gd name="T22" fmla="*/ 142 w 757"/>
                      <a:gd name="T23" fmla="*/ 171 h 798"/>
                      <a:gd name="T24" fmla="*/ 162 w 757"/>
                      <a:gd name="T25" fmla="*/ 200 h 798"/>
                      <a:gd name="T26" fmla="*/ 128 w 757"/>
                      <a:gd name="T27" fmla="*/ 181 h 798"/>
                      <a:gd name="T28" fmla="*/ 137 w 757"/>
                      <a:gd name="T29" fmla="*/ 135 h 798"/>
                      <a:gd name="T30" fmla="*/ 133 w 757"/>
                      <a:gd name="T31" fmla="*/ 111 h 798"/>
                      <a:gd name="T32" fmla="*/ 142 w 757"/>
                      <a:gd name="T33" fmla="*/ 119 h 798"/>
                      <a:gd name="T34" fmla="*/ 174 w 757"/>
                      <a:gd name="T35" fmla="*/ 109 h 798"/>
                      <a:gd name="T36" fmla="*/ 154 w 757"/>
                      <a:gd name="T37" fmla="*/ 72 h 798"/>
                      <a:gd name="T38" fmla="*/ 117 w 757"/>
                      <a:gd name="T39" fmla="*/ 86 h 798"/>
                      <a:gd name="T40" fmla="*/ 90 w 757"/>
                      <a:gd name="T41" fmla="*/ 70 h 798"/>
                      <a:gd name="T42" fmla="*/ 101 w 757"/>
                      <a:gd name="T43" fmla="*/ 23 h 798"/>
                      <a:gd name="T44" fmla="*/ 62 w 757"/>
                      <a:gd name="T45" fmla="*/ 13 h 798"/>
                      <a:gd name="T46" fmla="*/ 56 w 757"/>
                      <a:gd name="T47" fmla="*/ 57 h 798"/>
                      <a:gd name="T48" fmla="*/ 17 w 757"/>
                      <a:gd name="T49" fmla="*/ 76 h 798"/>
                      <a:gd name="T50" fmla="*/ 19 w 757"/>
                      <a:gd name="T51" fmla="*/ 66 h 798"/>
                      <a:gd name="T52" fmla="*/ 0 w 757"/>
                      <a:gd name="T53" fmla="*/ 35 h 798"/>
                      <a:gd name="T54" fmla="*/ 11 w 757"/>
                      <a:gd name="T55" fmla="*/ 27 h 798"/>
                      <a:gd name="T56" fmla="*/ 11 w 757"/>
                      <a:gd name="T57" fmla="*/ 27 h 798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757"/>
                      <a:gd name="T88" fmla="*/ 0 h 798"/>
                      <a:gd name="T89" fmla="*/ 757 w 757"/>
                      <a:gd name="T90" fmla="*/ 798 h 798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757" h="798">
                        <a:moveTo>
                          <a:pt x="44" y="108"/>
                        </a:moveTo>
                        <a:lnTo>
                          <a:pt x="113" y="232"/>
                        </a:lnTo>
                        <a:lnTo>
                          <a:pt x="175" y="209"/>
                        </a:lnTo>
                        <a:lnTo>
                          <a:pt x="171" y="46"/>
                        </a:lnTo>
                        <a:lnTo>
                          <a:pt x="255" y="0"/>
                        </a:lnTo>
                        <a:lnTo>
                          <a:pt x="460" y="72"/>
                        </a:lnTo>
                        <a:lnTo>
                          <a:pt x="413" y="238"/>
                        </a:lnTo>
                        <a:lnTo>
                          <a:pt x="485" y="278"/>
                        </a:lnTo>
                        <a:lnTo>
                          <a:pt x="664" y="232"/>
                        </a:lnTo>
                        <a:lnTo>
                          <a:pt x="757" y="462"/>
                        </a:lnTo>
                        <a:lnTo>
                          <a:pt x="599" y="519"/>
                        </a:lnTo>
                        <a:lnTo>
                          <a:pt x="571" y="684"/>
                        </a:lnTo>
                        <a:lnTo>
                          <a:pt x="648" y="798"/>
                        </a:lnTo>
                        <a:lnTo>
                          <a:pt x="515" y="724"/>
                        </a:lnTo>
                        <a:lnTo>
                          <a:pt x="548" y="538"/>
                        </a:lnTo>
                        <a:lnTo>
                          <a:pt x="533" y="441"/>
                        </a:lnTo>
                        <a:lnTo>
                          <a:pt x="571" y="473"/>
                        </a:lnTo>
                        <a:lnTo>
                          <a:pt x="696" y="434"/>
                        </a:lnTo>
                        <a:lnTo>
                          <a:pt x="616" y="287"/>
                        </a:lnTo>
                        <a:lnTo>
                          <a:pt x="468" y="342"/>
                        </a:lnTo>
                        <a:lnTo>
                          <a:pt x="361" y="278"/>
                        </a:lnTo>
                        <a:lnTo>
                          <a:pt x="405" y="91"/>
                        </a:lnTo>
                        <a:lnTo>
                          <a:pt x="251" y="50"/>
                        </a:lnTo>
                        <a:lnTo>
                          <a:pt x="227" y="226"/>
                        </a:lnTo>
                        <a:lnTo>
                          <a:pt x="71" y="304"/>
                        </a:lnTo>
                        <a:lnTo>
                          <a:pt x="76" y="261"/>
                        </a:lnTo>
                        <a:lnTo>
                          <a:pt x="0" y="137"/>
                        </a:lnTo>
                        <a:lnTo>
                          <a:pt x="44" y="10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  <p:grpSp>
              <p:nvGrpSpPr>
                <p:cNvPr id="26682" name="Group 114"/>
                <p:cNvGrpSpPr>
                  <a:grpSpLocks/>
                </p:cNvGrpSpPr>
                <p:nvPr/>
              </p:nvGrpSpPr>
              <p:grpSpPr bwMode="auto">
                <a:xfrm>
                  <a:off x="1056" y="4598"/>
                  <a:ext cx="216" cy="298"/>
                  <a:chOff x="5069" y="3857"/>
                  <a:chExt cx="499" cy="520"/>
                </a:xfrm>
              </p:grpSpPr>
              <p:sp>
                <p:nvSpPr>
                  <p:cNvPr id="26692" name="Freeform 115"/>
                  <p:cNvSpPr>
                    <a:spLocks/>
                  </p:cNvSpPr>
                  <p:nvPr/>
                </p:nvSpPr>
                <p:spPr bwMode="auto">
                  <a:xfrm>
                    <a:off x="5092" y="3870"/>
                    <a:ext cx="453" cy="484"/>
                  </a:xfrm>
                  <a:custGeom>
                    <a:avLst/>
                    <a:gdLst>
                      <a:gd name="T0" fmla="*/ 14 w 904"/>
                      <a:gd name="T1" fmla="*/ 55 h 967"/>
                      <a:gd name="T2" fmla="*/ 52 w 904"/>
                      <a:gd name="T3" fmla="*/ 26 h 967"/>
                      <a:gd name="T4" fmla="*/ 75 w 904"/>
                      <a:gd name="T5" fmla="*/ 59 h 967"/>
                      <a:gd name="T6" fmla="*/ 98 w 904"/>
                      <a:gd name="T7" fmla="*/ 45 h 967"/>
                      <a:gd name="T8" fmla="*/ 110 w 904"/>
                      <a:gd name="T9" fmla="*/ 0 h 967"/>
                      <a:gd name="T10" fmla="*/ 154 w 904"/>
                      <a:gd name="T11" fmla="*/ 10 h 967"/>
                      <a:gd name="T12" fmla="*/ 148 w 904"/>
                      <a:gd name="T13" fmla="*/ 55 h 967"/>
                      <a:gd name="T14" fmla="*/ 169 w 904"/>
                      <a:gd name="T15" fmla="*/ 72 h 967"/>
                      <a:gd name="T16" fmla="*/ 211 w 904"/>
                      <a:gd name="T17" fmla="*/ 62 h 967"/>
                      <a:gd name="T18" fmla="*/ 227 w 904"/>
                      <a:gd name="T19" fmla="*/ 104 h 967"/>
                      <a:gd name="T20" fmla="*/ 195 w 904"/>
                      <a:gd name="T21" fmla="*/ 118 h 967"/>
                      <a:gd name="T22" fmla="*/ 186 w 904"/>
                      <a:gd name="T23" fmla="*/ 170 h 967"/>
                      <a:gd name="T24" fmla="*/ 206 w 904"/>
                      <a:gd name="T25" fmla="*/ 191 h 967"/>
                      <a:gd name="T26" fmla="*/ 176 w 904"/>
                      <a:gd name="T27" fmla="*/ 235 h 967"/>
                      <a:gd name="T28" fmla="*/ 150 w 904"/>
                      <a:gd name="T29" fmla="*/ 207 h 967"/>
                      <a:gd name="T30" fmla="*/ 118 w 904"/>
                      <a:gd name="T31" fmla="*/ 214 h 967"/>
                      <a:gd name="T32" fmla="*/ 111 w 904"/>
                      <a:gd name="T33" fmla="*/ 242 h 967"/>
                      <a:gd name="T34" fmla="*/ 68 w 904"/>
                      <a:gd name="T35" fmla="*/ 238 h 967"/>
                      <a:gd name="T36" fmla="*/ 66 w 904"/>
                      <a:gd name="T37" fmla="*/ 207 h 967"/>
                      <a:gd name="T38" fmla="*/ 43 w 904"/>
                      <a:gd name="T39" fmla="*/ 181 h 967"/>
                      <a:gd name="T40" fmla="*/ 14 w 904"/>
                      <a:gd name="T41" fmla="*/ 188 h 967"/>
                      <a:gd name="T42" fmla="*/ 0 w 904"/>
                      <a:gd name="T43" fmla="*/ 136 h 967"/>
                      <a:gd name="T44" fmla="*/ 27 w 904"/>
                      <a:gd name="T45" fmla="*/ 122 h 967"/>
                      <a:gd name="T46" fmla="*/ 32 w 904"/>
                      <a:gd name="T47" fmla="*/ 87 h 967"/>
                      <a:gd name="T48" fmla="*/ 14 w 904"/>
                      <a:gd name="T49" fmla="*/ 55 h 967"/>
                      <a:gd name="T50" fmla="*/ 14 w 904"/>
                      <a:gd name="T51" fmla="*/ 55 h 967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904"/>
                      <a:gd name="T79" fmla="*/ 0 h 967"/>
                      <a:gd name="T80" fmla="*/ 904 w 904"/>
                      <a:gd name="T81" fmla="*/ 967 h 967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904" h="967">
                        <a:moveTo>
                          <a:pt x="53" y="220"/>
                        </a:moveTo>
                        <a:lnTo>
                          <a:pt x="207" y="102"/>
                        </a:lnTo>
                        <a:lnTo>
                          <a:pt x="298" y="235"/>
                        </a:lnTo>
                        <a:lnTo>
                          <a:pt x="389" y="178"/>
                        </a:lnTo>
                        <a:lnTo>
                          <a:pt x="437" y="0"/>
                        </a:lnTo>
                        <a:lnTo>
                          <a:pt x="615" y="40"/>
                        </a:lnTo>
                        <a:lnTo>
                          <a:pt x="591" y="220"/>
                        </a:lnTo>
                        <a:lnTo>
                          <a:pt x="672" y="287"/>
                        </a:lnTo>
                        <a:lnTo>
                          <a:pt x="842" y="245"/>
                        </a:lnTo>
                        <a:lnTo>
                          <a:pt x="904" y="414"/>
                        </a:lnTo>
                        <a:lnTo>
                          <a:pt x="779" y="471"/>
                        </a:lnTo>
                        <a:lnTo>
                          <a:pt x="741" y="680"/>
                        </a:lnTo>
                        <a:lnTo>
                          <a:pt x="823" y="762"/>
                        </a:lnTo>
                        <a:lnTo>
                          <a:pt x="703" y="937"/>
                        </a:lnTo>
                        <a:lnTo>
                          <a:pt x="596" y="825"/>
                        </a:lnTo>
                        <a:lnTo>
                          <a:pt x="471" y="855"/>
                        </a:lnTo>
                        <a:lnTo>
                          <a:pt x="442" y="967"/>
                        </a:lnTo>
                        <a:lnTo>
                          <a:pt x="269" y="952"/>
                        </a:lnTo>
                        <a:lnTo>
                          <a:pt x="264" y="828"/>
                        </a:lnTo>
                        <a:lnTo>
                          <a:pt x="169" y="722"/>
                        </a:lnTo>
                        <a:lnTo>
                          <a:pt x="53" y="752"/>
                        </a:lnTo>
                        <a:lnTo>
                          <a:pt x="0" y="543"/>
                        </a:lnTo>
                        <a:lnTo>
                          <a:pt x="106" y="486"/>
                        </a:lnTo>
                        <a:lnTo>
                          <a:pt x="125" y="348"/>
                        </a:lnTo>
                        <a:lnTo>
                          <a:pt x="53" y="220"/>
                        </a:lnTo>
                        <a:close/>
                      </a:path>
                    </a:pathLst>
                  </a:custGeom>
                  <a:solidFill>
                    <a:srgbClr val="CCCC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93" name="Freeform 116"/>
                  <p:cNvSpPr>
                    <a:spLocks/>
                  </p:cNvSpPr>
                  <p:nvPr/>
                </p:nvSpPr>
                <p:spPr bwMode="auto">
                  <a:xfrm>
                    <a:off x="5199" y="4040"/>
                    <a:ext cx="198" cy="232"/>
                  </a:xfrm>
                  <a:custGeom>
                    <a:avLst/>
                    <a:gdLst>
                      <a:gd name="T0" fmla="*/ 47 w 398"/>
                      <a:gd name="T1" fmla="*/ 0 h 464"/>
                      <a:gd name="T2" fmla="*/ 36 w 398"/>
                      <a:gd name="T3" fmla="*/ 34 h 464"/>
                      <a:gd name="T4" fmla="*/ 47 w 398"/>
                      <a:gd name="T5" fmla="*/ 61 h 464"/>
                      <a:gd name="T6" fmla="*/ 74 w 398"/>
                      <a:gd name="T7" fmla="*/ 61 h 464"/>
                      <a:gd name="T8" fmla="*/ 99 w 398"/>
                      <a:gd name="T9" fmla="*/ 44 h 464"/>
                      <a:gd name="T10" fmla="*/ 93 w 398"/>
                      <a:gd name="T11" fmla="*/ 97 h 464"/>
                      <a:gd name="T12" fmla="*/ 60 w 398"/>
                      <a:gd name="T13" fmla="*/ 116 h 464"/>
                      <a:gd name="T14" fmla="*/ 13 w 398"/>
                      <a:gd name="T15" fmla="*/ 96 h 464"/>
                      <a:gd name="T16" fmla="*/ 0 w 398"/>
                      <a:gd name="T17" fmla="*/ 64 h 464"/>
                      <a:gd name="T18" fmla="*/ 23 w 398"/>
                      <a:gd name="T19" fmla="*/ 21 h 464"/>
                      <a:gd name="T20" fmla="*/ 47 w 398"/>
                      <a:gd name="T21" fmla="*/ 0 h 464"/>
                      <a:gd name="T22" fmla="*/ 47 w 398"/>
                      <a:gd name="T23" fmla="*/ 0 h 46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98"/>
                      <a:gd name="T37" fmla="*/ 0 h 464"/>
                      <a:gd name="T38" fmla="*/ 398 w 398"/>
                      <a:gd name="T39" fmla="*/ 464 h 46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98" h="464">
                        <a:moveTo>
                          <a:pt x="189" y="0"/>
                        </a:moveTo>
                        <a:lnTo>
                          <a:pt x="147" y="133"/>
                        </a:lnTo>
                        <a:lnTo>
                          <a:pt x="191" y="241"/>
                        </a:lnTo>
                        <a:lnTo>
                          <a:pt x="299" y="241"/>
                        </a:lnTo>
                        <a:lnTo>
                          <a:pt x="398" y="173"/>
                        </a:lnTo>
                        <a:lnTo>
                          <a:pt x="373" y="388"/>
                        </a:lnTo>
                        <a:lnTo>
                          <a:pt x="242" y="464"/>
                        </a:lnTo>
                        <a:lnTo>
                          <a:pt x="54" y="384"/>
                        </a:lnTo>
                        <a:lnTo>
                          <a:pt x="0" y="255"/>
                        </a:lnTo>
                        <a:lnTo>
                          <a:pt x="94" y="84"/>
                        </a:lnTo>
                        <a:lnTo>
                          <a:pt x="189" y="0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94" name="Freeform 117"/>
                  <p:cNvSpPr>
                    <a:spLocks/>
                  </p:cNvSpPr>
                  <p:nvPr/>
                </p:nvSpPr>
                <p:spPr bwMode="auto">
                  <a:xfrm>
                    <a:off x="5123" y="3967"/>
                    <a:ext cx="83" cy="157"/>
                  </a:xfrm>
                  <a:custGeom>
                    <a:avLst/>
                    <a:gdLst>
                      <a:gd name="T0" fmla="*/ 10 w 168"/>
                      <a:gd name="T1" fmla="*/ 0 h 313"/>
                      <a:gd name="T2" fmla="*/ 41 w 168"/>
                      <a:gd name="T3" fmla="*/ 29 h 313"/>
                      <a:gd name="T4" fmla="*/ 28 w 168"/>
                      <a:gd name="T5" fmla="*/ 49 h 313"/>
                      <a:gd name="T6" fmla="*/ 23 w 168"/>
                      <a:gd name="T7" fmla="*/ 79 h 313"/>
                      <a:gd name="T8" fmla="*/ 11 w 168"/>
                      <a:gd name="T9" fmla="*/ 73 h 313"/>
                      <a:gd name="T10" fmla="*/ 16 w 168"/>
                      <a:gd name="T11" fmla="*/ 39 h 313"/>
                      <a:gd name="T12" fmla="*/ 0 w 168"/>
                      <a:gd name="T13" fmla="*/ 12 h 313"/>
                      <a:gd name="T14" fmla="*/ 10 w 168"/>
                      <a:gd name="T15" fmla="*/ 0 h 313"/>
                      <a:gd name="T16" fmla="*/ 10 w 168"/>
                      <a:gd name="T17" fmla="*/ 0 h 31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68"/>
                      <a:gd name="T28" fmla="*/ 0 h 313"/>
                      <a:gd name="T29" fmla="*/ 168 w 168"/>
                      <a:gd name="T30" fmla="*/ 313 h 313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68" h="313">
                        <a:moveTo>
                          <a:pt x="42" y="0"/>
                        </a:moveTo>
                        <a:lnTo>
                          <a:pt x="168" y="116"/>
                        </a:lnTo>
                        <a:lnTo>
                          <a:pt x="114" y="195"/>
                        </a:lnTo>
                        <a:lnTo>
                          <a:pt x="95" y="313"/>
                        </a:lnTo>
                        <a:lnTo>
                          <a:pt x="46" y="292"/>
                        </a:lnTo>
                        <a:lnTo>
                          <a:pt x="65" y="154"/>
                        </a:lnTo>
                        <a:lnTo>
                          <a:pt x="0" y="45"/>
                        </a:lnTo>
                        <a:lnTo>
                          <a:pt x="42" y="0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95" name="Freeform 118"/>
                  <p:cNvSpPr>
                    <a:spLocks/>
                  </p:cNvSpPr>
                  <p:nvPr/>
                </p:nvSpPr>
                <p:spPr bwMode="auto">
                  <a:xfrm>
                    <a:off x="5105" y="4151"/>
                    <a:ext cx="399" cy="214"/>
                  </a:xfrm>
                  <a:custGeom>
                    <a:avLst/>
                    <a:gdLst>
                      <a:gd name="T0" fmla="*/ 0 w 799"/>
                      <a:gd name="T1" fmla="*/ 7 h 428"/>
                      <a:gd name="T2" fmla="*/ 11 w 799"/>
                      <a:gd name="T3" fmla="*/ 30 h 428"/>
                      <a:gd name="T4" fmla="*/ 38 w 799"/>
                      <a:gd name="T5" fmla="*/ 20 h 428"/>
                      <a:gd name="T6" fmla="*/ 54 w 799"/>
                      <a:gd name="T7" fmla="*/ 0 h 428"/>
                      <a:gd name="T8" fmla="*/ 98 w 799"/>
                      <a:gd name="T9" fmla="*/ 52 h 428"/>
                      <a:gd name="T10" fmla="*/ 140 w 799"/>
                      <a:gd name="T11" fmla="*/ 42 h 428"/>
                      <a:gd name="T12" fmla="*/ 155 w 799"/>
                      <a:gd name="T13" fmla="*/ 37 h 428"/>
                      <a:gd name="T14" fmla="*/ 150 w 799"/>
                      <a:gd name="T15" fmla="*/ 57 h 428"/>
                      <a:gd name="T16" fmla="*/ 166 w 799"/>
                      <a:gd name="T17" fmla="*/ 72 h 428"/>
                      <a:gd name="T18" fmla="*/ 199 w 799"/>
                      <a:gd name="T19" fmla="*/ 51 h 428"/>
                      <a:gd name="T20" fmla="*/ 169 w 799"/>
                      <a:gd name="T21" fmla="*/ 95 h 428"/>
                      <a:gd name="T22" fmla="*/ 141 w 799"/>
                      <a:gd name="T23" fmla="*/ 71 h 428"/>
                      <a:gd name="T24" fmla="*/ 117 w 799"/>
                      <a:gd name="T25" fmla="*/ 72 h 428"/>
                      <a:gd name="T26" fmla="*/ 104 w 799"/>
                      <a:gd name="T27" fmla="*/ 107 h 428"/>
                      <a:gd name="T28" fmla="*/ 58 w 799"/>
                      <a:gd name="T29" fmla="*/ 105 h 428"/>
                      <a:gd name="T30" fmla="*/ 60 w 799"/>
                      <a:gd name="T31" fmla="*/ 67 h 428"/>
                      <a:gd name="T32" fmla="*/ 36 w 799"/>
                      <a:gd name="T33" fmla="*/ 41 h 428"/>
                      <a:gd name="T34" fmla="*/ 7 w 799"/>
                      <a:gd name="T35" fmla="*/ 54 h 428"/>
                      <a:gd name="T36" fmla="*/ 0 w 799"/>
                      <a:gd name="T37" fmla="*/ 7 h 428"/>
                      <a:gd name="T38" fmla="*/ 0 w 799"/>
                      <a:gd name="T39" fmla="*/ 7 h 428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799"/>
                      <a:gd name="T61" fmla="*/ 0 h 428"/>
                      <a:gd name="T62" fmla="*/ 799 w 799"/>
                      <a:gd name="T63" fmla="*/ 428 h 428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799" h="428">
                        <a:moveTo>
                          <a:pt x="0" y="27"/>
                        </a:moveTo>
                        <a:lnTo>
                          <a:pt x="46" y="118"/>
                        </a:lnTo>
                        <a:lnTo>
                          <a:pt x="152" y="77"/>
                        </a:lnTo>
                        <a:lnTo>
                          <a:pt x="219" y="0"/>
                        </a:lnTo>
                        <a:lnTo>
                          <a:pt x="392" y="208"/>
                        </a:lnTo>
                        <a:lnTo>
                          <a:pt x="561" y="168"/>
                        </a:lnTo>
                        <a:lnTo>
                          <a:pt x="622" y="145"/>
                        </a:lnTo>
                        <a:lnTo>
                          <a:pt x="603" y="225"/>
                        </a:lnTo>
                        <a:lnTo>
                          <a:pt x="667" y="287"/>
                        </a:lnTo>
                        <a:lnTo>
                          <a:pt x="799" y="202"/>
                        </a:lnTo>
                        <a:lnTo>
                          <a:pt x="679" y="377"/>
                        </a:lnTo>
                        <a:lnTo>
                          <a:pt x="567" y="284"/>
                        </a:lnTo>
                        <a:lnTo>
                          <a:pt x="468" y="287"/>
                        </a:lnTo>
                        <a:lnTo>
                          <a:pt x="417" y="428"/>
                        </a:lnTo>
                        <a:lnTo>
                          <a:pt x="232" y="419"/>
                        </a:lnTo>
                        <a:lnTo>
                          <a:pt x="240" y="268"/>
                        </a:lnTo>
                        <a:lnTo>
                          <a:pt x="145" y="162"/>
                        </a:lnTo>
                        <a:lnTo>
                          <a:pt x="29" y="213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96" name="Freeform 119"/>
                  <p:cNvSpPr>
                    <a:spLocks/>
                  </p:cNvSpPr>
                  <p:nvPr/>
                </p:nvSpPr>
                <p:spPr bwMode="auto">
                  <a:xfrm>
                    <a:off x="5069" y="3911"/>
                    <a:ext cx="445" cy="466"/>
                  </a:xfrm>
                  <a:custGeom>
                    <a:avLst/>
                    <a:gdLst>
                      <a:gd name="T0" fmla="*/ 55 w 889"/>
                      <a:gd name="T1" fmla="*/ 147 h 932"/>
                      <a:gd name="T2" fmla="*/ 68 w 889"/>
                      <a:gd name="T3" fmla="*/ 168 h 932"/>
                      <a:gd name="T4" fmla="*/ 89 w 889"/>
                      <a:gd name="T5" fmla="*/ 181 h 932"/>
                      <a:gd name="T6" fmla="*/ 82 w 889"/>
                      <a:gd name="T7" fmla="*/ 213 h 932"/>
                      <a:gd name="T8" fmla="*/ 118 w 889"/>
                      <a:gd name="T9" fmla="*/ 219 h 932"/>
                      <a:gd name="T10" fmla="*/ 126 w 889"/>
                      <a:gd name="T11" fmla="*/ 189 h 932"/>
                      <a:gd name="T12" fmla="*/ 161 w 889"/>
                      <a:gd name="T13" fmla="*/ 182 h 932"/>
                      <a:gd name="T14" fmla="*/ 186 w 889"/>
                      <a:gd name="T15" fmla="*/ 206 h 932"/>
                      <a:gd name="T16" fmla="*/ 216 w 889"/>
                      <a:gd name="T17" fmla="*/ 167 h 932"/>
                      <a:gd name="T18" fmla="*/ 223 w 889"/>
                      <a:gd name="T19" fmla="*/ 173 h 932"/>
                      <a:gd name="T20" fmla="*/ 189 w 889"/>
                      <a:gd name="T21" fmla="*/ 221 h 932"/>
                      <a:gd name="T22" fmla="*/ 154 w 889"/>
                      <a:gd name="T23" fmla="*/ 195 h 932"/>
                      <a:gd name="T24" fmla="*/ 136 w 889"/>
                      <a:gd name="T25" fmla="*/ 201 h 932"/>
                      <a:gd name="T26" fmla="*/ 127 w 889"/>
                      <a:gd name="T27" fmla="*/ 233 h 932"/>
                      <a:gd name="T28" fmla="*/ 67 w 889"/>
                      <a:gd name="T29" fmla="*/ 226 h 932"/>
                      <a:gd name="T30" fmla="*/ 71 w 889"/>
                      <a:gd name="T31" fmla="*/ 199 h 932"/>
                      <a:gd name="T32" fmla="*/ 48 w 889"/>
                      <a:gd name="T33" fmla="*/ 175 h 932"/>
                      <a:gd name="T34" fmla="*/ 21 w 889"/>
                      <a:gd name="T35" fmla="*/ 183 h 932"/>
                      <a:gd name="T36" fmla="*/ 0 w 889"/>
                      <a:gd name="T37" fmla="*/ 132 h 932"/>
                      <a:gd name="T38" fmla="*/ 8 w 889"/>
                      <a:gd name="T39" fmla="*/ 112 h 932"/>
                      <a:gd name="T40" fmla="*/ 31 w 889"/>
                      <a:gd name="T41" fmla="*/ 103 h 932"/>
                      <a:gd name="T42" fmla="*/ 32 w 889"/>
                      <a:gd name="T43" fmla="*/ 70 h 932"/>
                      <a:gd name="T44" fmla="*/ 16 w 889"/>
                      <a:gd name="T45" fmla="*/ 52 h 932"/>
                      <a:gd name="T46" fmla="*/ 25 w 889"/>
                      <a:gd name="T47" fmla="*/ 21 h 932"/>
                      <a:gd name="T48" fmla="*/ 72 w 889"/>
                      <a:gd name="T49" fmla="*/ 0 h 932"/>
                      <a:gd name="T50" fmla="*/ 33 w 889"/>
                      <a:gd name="T51" fmla="*/ 38 h 932"/>
                      <a:gd name="T52" fmla="*/ 56 w 889"/>
                      <a:gd name="T53" fmla="*/ 62 h 932"/>
                      <a:gd name="T54" fmla="*/ 49 w 889"/>
                      <a:gd name="T55" fmla="*/ 78 h 932"/>
                      <a:gd name="T56" fmla="*/ 47 w 889"/>
                      <a:gd name="T57" fmla="*/ 106 h 932"/>
                      <a:gd name="T58" fmla="*/ 17 w 889"/>
                      <a:gd name="T59" fmla="*/ 125 h 932"/>
                      <a:gd name="T60" fmla="*/ 28 w 889"/>
                      <a:gd name="T61" fmla="*/ 162 h 932"/>
                      <a:gd name="T62" fmla="*/ 55 w 889"/>
                      <a:gd name="T63" fmla="*/ 147 h 932"/>
                      <a:gd name="T64" fmla="*/ 55 w 889"/>
                      <a:gd name="T65" fmla="*/ 147 h 93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89"/>
                      <a:gd name="T100" fmla="*/ 0 h 932"/>
                      <a:gd name="T101" fmla="*/ 889 w 889"/>
                      <a:gd name="T102" fmla="*/ 932 h 93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89" h="932">
                        <a:moveTo>
                          <a:pt x="217" y="588"/>
                        </a:moveTo>
                        <a:lnTo>
                          <a:pt x="272" y="671"/>
                        </a:lnTo>
                        <a:lnTo>
                          <a:pt x="354" y="721"/>
                        </a:lnTo>
                        <a:lnTo>
                          <a:pt x="327" y="852"/>
                        </a:lnTo>
                        <a:lnTo>
                          <a:pt x="471" y="875"/>
                        </a:lnTo>
                        <a:lnTo>
                          <a:pt x="502" y="753"/>
                        </a:lnTo>
                        <a:lnTo>
                          <a:pt x="641" y="725"/>
                        </a:lnTo>
                        <a:lnTo>
                          <a:pt x="743" y="824"/>
                        </a:lnTo>
                        <a:lnTo>
                          <a:pt x="861" y="666"/>
                        </a:lnTo>
                        <a:lnTo>
                          <a:pt x="889" y="690"/>
                        </a:lnTo>
                        <a:lnTo>
                          <a:pt x="753" y="882"/>
                        </a:lnTo>
                        <a:lnTo>
                          <a:pt x="616" y="780"/>
                        </a:lnTo>
                        <a:lnTo>
                          <a:pt x="544" y="803"/>
                        </a:lnTo>
                        <a:lnTo>
                          <a:pt x="507" y="932"/>
                        </a:lnTo>
                        <a:lnTo>
                          <a:pt x="268" y="901"/>
                        </a:lnTo>
                        <a:lnTo>
                          <a:pt x="281" y="793"/>
                        </a:lnTo>
                        <a:lnTo>
                          <a:pt x="192" y="698"/>
                        </a:lnTo>
                        <a:lnTo>
                          <a:pt x="82" y="730"/>
                        </a:lnTo>
                        <a:lnTo>
                          <a:pt x="0" y="525"/>
                        </a:lnTo>
                        <a:lnTo>
                          <a:pt x="30" y="447"/>
                        </a:lnTo>
                        <a:lnTo>
                          <a:pt x="124" y="411"/>
                        </a:lnTo>
                        <a:lnTo>
                          <a:pt x="127" y="280"/>
                        </a:lnTo>
                        <a:lnTo>
                          <a:pt x="61" y="208"/>
                        </a:lnTo>
                        <a:lnTo>
                          <a:pt x="99" y="84"/>
                        </a:lnTo>
                        <a:lnTo>
                          <a:pt x="285" y="0"/>
                        </a:lnTo>
                        <a:lnTo>
                          <a:pt x="131" y="151"/>
                        </a:lnTo>
                        <a:lnTo>
                          <a:pt x="224" y="248"/>
                        </a:lnTo>
                        <a:lnTo>
                          <a:pt x="196" y="310"/>
                        </a:lnTo>
                        <a:lnTo>
                          <a:pt x="186" y="424"/>
                        </a:lnTo>
                        <a:lnTo>
                          <a:pt x="68" y="497"/>
                        </a:lnTo>
                        <a:lnTo>
                          <a:pt x="110" y="647"/>
                        </a:lnTo>
                        <a:lnTo>
                          <a:pt x="217" y="5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97" name="Freeform 120"/>
                  <p:cNvSpPr>
                    <a:spLocks/>
                  </p:cNvSpPr>
                  <p:nvPr/>
                </p:nvSpPr>
                <p:spPr bwMode="auto">
                  <a:xfrm>
                    <a:off x="5218" y="4040"/>
                    <a:ext cx="178" cy="207"/>
                  </a:xfrm>
                  <a:custGeom>
                    <a:avLst/>
                    <a:gdLst>
                      <a:gd name="T0" fmla="*/ 39 w 358"/>
                      <a:gd name="T1" fmla="*/ 0 h 414"/>
                      <a:gd name="T2" fmla="*/ 20 w 358"/>
                      <a:gd name="T3" fmla="*/ 29 h 414"/>
                      <a:gd name="T4" fmla="*/ 24 w 358"/>
                      <a:gd name="T5" fmla="*/ 63 h 414"/>
                      <a:gd name="T6" fmla="*/ 44 w 358"/>
                      <a:gd name="T7" fmla="*/ 77 h 414"/>
                      <a:gd name="T8" fmla="*/ 73 w 358"/>
                      <a:gd name="T9" fmla="*/ 70 h 414"/>
                      <a:gd name="T10" fmla="*/ 89 w 358"/>
                      <a:gd name="T11" fmla="*/ 46 h 414"/>
                      <a:gd name="T12" fmla="*/ 86 w 358"/>
                      <a:gd name="T13" fmla="*/ 76 h 414"/>
                      <a:gd name="T14" fmla="*/ 78 w 358"/>
                      <a:gd name="T15" fmla="*/ 90 h 414"/>
                      <a:gd name="T16" fmla="*/ 66 w 358"/>
                      <a:gd name="T17" fmla="*/ 98 h 414"/>
                      <a:gd name="T18" fmla="*/ 38 w 358"/>
                      <a:gd name="T19" fmla="*/ 104 h 414"/>
                      <a:gd name="T20" fmla="*/ 8 w 358"/>
                      <a:gd name="T21" fmla="*/ 87 h 414"/>
                      <a:gd name="T22" fmla="*/ 0 w 358"/>
                      <a:gd name="T23" fmla="*/ 57 h 414"/>
                      <a:gd name="T24" fmla="*/ 7 w 358"/>
                      <a:gd name="T25" fmla="*/ 26 h 414"/>
                      <a:gd name="T26" fmla="*/ 23 w 358"/>
                      <a:gd name="T27" fmla="*/ 9 h 414"/>
                      <a:gd name="T28" fmla="*/ 39 w 358"/>
                      <a:gd name="T29" fmla="*/ 0 h 414"/>
                      <a:gd name="T30" fmla="*/ 39 w 358"/>
                      <a:gd name="T31" fmla="*/ 0 h 414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358"/>
                      <a:gd name="T49" fmla="*/ 0 h 414"/>
                      <a:gd name="T50" fmla="*/ 358 w 358"/>
                      <a:gd name="T51" fmla="*/ 414 h 414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358" h="414">
                        <a:moveTo>
                          <a:pt x="158" y="0"/>
                        </a:moveTo>
                        <a:lnTo>
                          <a:pt x="80" y="114"/>
                        </a:lnTo>
                        <a:lnTo>
                          <a:pt x="99" y="251"/>
                        </a:lnTo>
                        <a:lnTo>
                          <a:pt x="179" y="306"/>
                        </a:lnTo>
                        <a:lnTo>
                          <a:pt x="293" y="278"/>
                        </a:lnTo>
                        <a:lnTo>
                          <a:pt x="358" y="183"/>
                        </a:lnTo>
                        <a:lnTo>
                          <a:pt x="348" y="304"/>
                        </a:lnTo>
                        <a:lnTo>
                          <a:pt x="316" y="359"/>
                        </a:lnTo>
                        <a:lnTo>
                          <a:pt x="268" y="392"/>
                        </a:lnTo>
                        <a:lnTo>
                          <a:pt x="153" y="414"/>
                        </a:lnTo>
                        <a:lnTo>
                          <a:pt x="35" y="346"/>
                        </a:lnTo>
                        <a:lnTo>
                          <a:pt x="0" y="228"/>
                        </a:lnTo>
                        <a:lnTo>
                          <a:pt x="31" y="101"/>
                        </a:lnTo>
                        <a:lnTo>
                          <a:pt x="94" y="36"/>
                        </a:lnTo>
                        <a:lnTo>
                          <a:pt x="158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98" name="Freeform 121"/>
                  <p:cNvSpPr>
                    <a:spLocks/>
                  </p:cNvSpPr>
                  <p:nvPr/>
                </p:nvSpPr>
                <p:spPr bwMode="auto">
                  <a:xfrm>
                    <a:off x="5190" y="3857"/>
                    <a:ext cx="378" cy="399"/>
                  </a:xfrm>
                  <a:custGeom>
                    <a:avLst/>
                    <a:gdLst>
                      <a:gd name="T0" fmla="*/ 11 w 757"/>
                      <a:gd name="T1" fmla="*/ 27 h 798"/>
                      <a:gd name="T2" fmla="*/ 28 w 757"/>
                      <a:gd name="T3" fmla="*/ 58 h 798"/>
                      <a:gd name="T4" fmla="*/ 43 w 757"/>
                      <a:gd name="T5" fmla="*/ 53 h 798"/>
                      <a:gd name="T6" fmla="*/ 42 w 757"/>
                      <a:gd name="T7" fmla="*/ 12 h 798"/>
                      <a:gd name="T8" fmla="*/ 63 w 757"/>
                      <a:gd name="T9" fmla="*/ 0 h 798"/>
                      <a:gd name="T10" fmla="*/ 115 w 757"/>
                      <a:gd name="T11" fmla="*/ 18 h 798"/>
                      <a:gd name="T12" fmla="*/ 103 w 757"/>
                      <a:gd name="T13" fmla="*/ 60 h 798"/>
                      <a:gd name="T14" fmla="*/ 121 w 757"/>
                      <a:gd name="T15" fmla="*/ 70 h 798"/>
                      <a:gd name="T16" fmla="*/ 166 w 757"/>
                      <a:gd name="T17" fmla="*/ 58 h 798"/>
                      <a:gd name="T18" fmla="*/ 189 w 757"/>
                      <a:gd name="T19" fmla="*/ 116 h 798"/>
                      <a:gd name="T20" fmla="*/ 149 w 757"/>
                      <a:gd name="T21" fmla="*/ 130 h 798"/>
                      <a:gd name="T22" fmla="*/ 142 w 757"/>
                      <a:gd name="T23" fmla="*/ 171 h 798"/>
                      <a:gd name="T24" fmla="*/ 162 w 757"/>
                      <a:gd name="T25" fmla="*/ 200 h 798"/>
                      <a:gd name="T26" fmla="*/ 128 w 757"/>
                      <a:gd name="T27" fmla="*/ 181 h 798"/>
                      <a:gd name="T28" fmla="*/ 137 w 757"/>
                      <a:gd name="T29" fmla="*/ 135 h 798"/>
                      <a:gd name="T30" fmla="*/ 133 w 757"/>
                      <a:gd name="T31" fmla="*/ 111 h 798"/>
                      <a:gd name="T32" fmla="*/ 142 w 757"/>
                      <a:gd name="T33" fmla="*/ 119 h 798"/>
                      <a:gd name="T34" fmla="*/ 174 w 757"/>
                      <a:gd name="T35" fmla="*/ 109 h 798"/>
                      <a:gd name="T36" fmla="*/ 154 w 757"/>
                      <a:gd name="T37" fmla="*/ 72 h 798"/>
                      <a:gd name="T38" fmla="*/ 117 w 757"/>
                      <a:gd name="T39" fmla="*/ 86 h 798"/>
                      <a:gd name="T40" fmla="*/ 90 w 757"/>
                      <a:gd name="T41" fmla="*/ 70 h 798"/>
                      <a:gd name="T42" fmla="*/ 101 w 757"/>
                      <a:gd name="T43" fmla="*/ 23 h 798"/>
                      <a:gd name="T44" fmla="*/ 62 w 757"/>
                      <a:gd name="T45" fmla="*/ 13 h 798"/>
                      <a:gd name="T46" fmla="*/ 56 w 757"/>
                      <a:gd name="T47" fmla="*/ 57 h 798"/>
                      <a:gd name="T48" fmla="*/ 17 w 757"/>
                      <a:gd name="T49" fmla="*/ 76 h 798"/>
                      <a:gd name="T50" fmla="*/ 19 w 757"/>
                      <a:gd name="T51" fmla="*/ 66 h 798"/>
                      <a:gd name="T52" fmla="*/ 0 w 757"/>
                      <a:gd name="T53" fmla="*/ 35 h 798"/>
                      <a:gd name="T54" fmla="*/ 11 w 757"/>
                      <a:gd name="T55" fmla="*/ 27 h 798"/>
                      <a:gd name="T56" fmla="*/ 11 w 757"/>
                      <a:gd name="T57" fmla="*/ 27 h 798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757"/>
                      <a:gd name="T88" fmla="*/ 0 h 798"/>
                      <a:gd name="T89" fmla="*/ 757 w 757"/>
                      <a:gd name="T90" fmla="*/ 798 h 798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757" h="798">
                        <a:moveTo>
                          <a:pt x="44" y="108"/>
                        </a:moveTo>
                        <a:lnTo>
                          <a:pt x="113" y="232"/>
                        </a:lnTo>
                        <a:lnTo>
                          <a:pt x="175" y="209"/>
                        </a:lnTo>
                        <a:lnTo>
                          <a:pt x="171" y="46"/>
                        </a:lnTo>
                        <a:lnTo>
                          <a:pt x="255" y="0"/>
                        </a:lnTo>
                        <a:lnTo>
                          <a:pt x="460" y="72"/>
                        </a:lnTo>
                        <a:lnTo>
                          <a:pt x="413" y="238"/>
                        </a:lnTo>
                        <a:lnTo>
                          <a:pt x="485" y="278"/>
                        </a:lnTo>
                        <a:lnTo>
                          <a:pt x="664" y="232"/>
                        </a:lnTo>
                        <a:lnTo>
                          <a:pt x="757" y="462"/>
                        </a:lnTo>
                        <a:lnTo>
                          <a:pt x="599" y="519"/>
                        </a:lnTo>
                        <a:lnTo>
                          <a:pt x="571" y="684"/>
                        </a:lnTo>
                        <a:lnTo>
                          <a:pt x="648" y="798"/>
                        </a:lnTo>
                        <a:lnTo>
                          <a:pt x="515" y="724"/>
                        </a:lnTo>
                        <a:lnTo>
                          <a:pt x="548" y="538"/>
                        </a:lnTo>
                        <a:lnTo>
                          <a:pt x="533" y="441"/>
                        </a:lnTo>
                        <a:lnTo>
                          <a:pt x="571" y="473"/>
                        </a:lnTo>
                        <a:lnTo>
                          <a:pt x="696" y="434"/>
                        </a:lnTo>
                        <a:lnTo>
                          <a:pt x="616" y="287"/>
                        </a:lnTo>
                        <a:lnTo>
                          <a:pt x="468" y="342"/>
                        </a:lnTo>
                        <a:lnTo>
                          <a:pt x="361" y="278"/>
                        </a:lnTo>
                        <a:lnTo>
                          <a:pt x="405" y="91"/>
                        </a:lnTo>
                        <a:lnTo>
                          <a:pt x="251" y="50"/>
                        </a:lnTo>
                        <a:lnTo>
                          <a:pt x="227" y="226"/>
                        </a:lnTo>
                        <a:lnTo>
                          <a:pt x="71" y="304"/>
                        </a:lnTo>
                        <a:lnTo>
                          <a:pt x="76" y="261"/>
                        </a:lnTo>
                        <a:lnTo>
                          <a:pt x="0" y="137"/>
                        </a:lnTo>
                        <a:lnTo>
                          <a:pt x="44" y="10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  <p:pic>
              <p:nvPicPr>
                <p:cNvPr id="26683" name="Picture 130" descr="C:\Program Files\Common Files\Microsoft Shared\Clipart\cagcat50\pe02002_.wmf"/>
                <p:cNvPicPr>
                  <a:picLocks noChangeAspect="1" noChangeArrowheads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8" y="4416"/>
                  <a:ext cx="576" cy="5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26684" name="Group 122"/>
                <p:cNvGrpSpPr>
                  <a:grpSpLocks/>
                </p:cNvGrpSpPr>
                <p:nvPr/>
              </p:nvGrpSpPr>
              <p:grpSpPr bwMode="auto">
                <a:xfrm>
                  <a:off x="768" y="4694"/>
                  <a:ext cx="216" cy="298"/>
                  <a:chOff x="5069" y="3857"/>
                  <a:chExt cx="499" cy="520"/>
                </a:xfrm>
              </p:grpSpPr>
              <p:sp>
                <p:nvSpPr>
                  <p:cNvPr id="26685" name="Freeform 123"/>
                  <p:cNvSpPr>
                    <a:spLocks/>
                  </p:cNvSpPr>
                  <p:nvPr/>
                </p:nvSpPr>
                <p:spPr bwMode="auto">
                  <a:xfrm>
                    <a:off x="5092" y="3870"/>
                    <a:ext cx="453" cy="484"/>
                  </a:xfrm>
                  <a:custGeom>
                    <a:avLst/>
                    <a:gdLst>
                      <a:gd name="T0" fmla="*/ 14 w 904"/>
                      <a:gd name="T1" fmla="*/ 55 h 967"/>
                      <a:gd name="T2" fmla="*/ 52 w 904"/>
                      <a:gd name="T3" fmla="*/ 26 h 967"/>
                      <a:gd name="T4" fmla="*/ 75 w 904"/>
                      <a:gd name="T5" fmla="*/ 59 h 967"/>
                      <a:gd name="T6" fmla="*/ 98 w 904"/>
                      <a:gd name="T7" fmla="*/ 45 h 967"/>
                      <a:gd name="T8" fmla="*/ 110 w 904"/>
                      <a:gd name="T9" fmla="*/ 0 h 967"/>
                      <a:gd name="T10" fmla="*/ 154 w 904"/>
                      <a:gd name="T11" fmla="*/ 10 h 967"/>
                      <a:gd name="T12" fmla="*/ 148 w 904"/>
                      <a:gd name="T13" fmla="*/ 55 h 967"/>
                      <a:gd name="T14" fmla="*/ 169 w 904"/>
                      <a:gd name="T15" fmla="*/ 72 h 967"/>
                      <a:gd name="T16" fmla="*/ 211 w 904"/>
                      <a:gd name="T17" fmla="*/ 62 h 967"/>
                      <a:gd name="T18" fmla="*/ 227 w 904"/>
                      <a:gd name="T19" fmla="*/ 104 h 967"/>
                      <a:gd name="T20" fmla="*/ 195 w 904"/>
                      <a:gd name="T21" fmla="*/ 118 h 967"/>
                      <a:gd name="T22" fmla="*/ 186 w 904"/>
                      <a:gd name="T23" fmla="*/ 170 h 967"/>
                      <a:gd name="T24" fmla="*/ 206 w 904"/>
                      <a:gd name="T25" fmla="*/ 191 h 967"/>
                      <a:gd name="T26" fmla="*/ 176 w 904"/>
                      <a:gd name="T27" fmla="*/ 235 h 967"/>
                      <a:gd name="T28" fmla="*/ 150 w 904"/>
                      <a:gd name="T29" fmla="*/ 207 h 967"/>
                      <a:gd name="T30" fmla="*/ 118 w 904"/>
                      <a:gd name="T31" fmla="*/ 214 h 967"/>
                      <a:gd name="T32" fmla="*/ 111 w 904"/>
                      <a:gd name="T33" fmla="*/ 242 h 967"/>
                      <a:gd name="T34" fmla="*/ 68 w 904"/>
                      <a:gd name="T35" fmla="*/ 238 h 967"/>
                      <a:gd name="T36" fmla="*/ 66 w 904"/>
                      <a:gd name="T37" fmla="*/ 207 h 967"/>
                      <a:gd name="T38" fmla="*/ 43 w 904"/>
                      <a:gd name="T39" fmla="*/ 181 h 967"/>
                      <a:gd name="T40" fmla="*/ 14 w 904"/>
                      <a:gd name="T41" fmla="*/ 188 h 967"/>
                      <a:gd name="T42" fmla="*/ 0 w 904"/>
                      <a:gd name="T43" fmla="*/ 136 h 967"/>
                      <a:gd name="T44" fmla="*/ 27 w 904"/>
                      <a:gd name="T45" fmla="*/ 122 h 967"/>
                      <a:gd name="T46" fmla="*/ 32 w 904"/>
                      <a:gd name="T47" fmla="*/ 87 h 967"/>
                      <a:gd name="T48" fmla="*/ 14 w 904"/>
                      <a:gd name="T49" fmla="*/ 55 h 967"/>
                      <a:gd name="T50" fmla="*/ 14 w 904"/>
                      <a:gd name="T51" fmla="*/ 55 h 967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904"/>
                      <a:gd name="T79" fmla="*/ 0 h 967"/>
                      <a:gd name="T80" fmla="*/ 904 w 904"/>
                      <a:gd name="T81" fmla="*/ 967 h 967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904" h="967">
                        <a:moveTo>
                          <a:pt x="53" y="220"/>
                        </a:moveTo>
                        <a:lnTo>
                          <a:pt x="207" y="102"/>
                        </a:lnTo>
                        <a:lnTo>
                          <a:pt x="298" y="235"/>
                        </a:lnTo>
                        <a:lnTo>
                          <a:pt x="389" y="178"/>
                        </a:lnTo>
                        <a:lnTo>
                          <a:pt x="437" y="0"/>
                        </a:lnTo>
                        <a:lnTo>
                          <a:pt x="615" y="40"/>
                        </a:lnTo>
                        <a:lnTo>
                          <a:pt x="591" y="220"/>
                        </a:lnTo>
                        <a:lnTo>
                          <a:pt x="672" y="287"/>
                        </a:lnTo>
                        <a:lnTo>
                          <a:pt x="842" y="245"/>
                        </a:lnTo>
                        <a:lnTo>
                          <a:pt x="904" y="414"/>
                        </a:lnTo>
                        <a:lnTo>
                          <a:pt x="779" y="471"/>
                        </a:lnTo>
                        <a:lnTo>
                          <a:pt x="741" y="680"/>
                        </a:lnTo>
                        <a:lnTo>
                          <a:pt x="823" y="762"/>
                        </a:lnTo>
                        <a:lnTo>
                          <a:pt x="703" y="937"/>
                        </a:lnTo>
                        <a:lnTo>
                          <a:pt x="596" y="825"/>
                        </a:lnTo>
                        <a:lnTo>
                          <a:pt x="471" y="855"/>
                        </a:lnTo>
                        <a:lnTo>
                          <a:pt x="442" y="967"/>
                        </a:lnTo>
                        <a:lnTo>
                          <a:pt x="269" y="952"/>
                        </a:lnTo>
                        <a:lnTo>
                          <a:pt x="264" y="828"/>
                        </a:lnTo>
                        <a:lnTo>
                          <a:pt x="169" y="722"/>
                        </a:lnTo>
                        <a:lnTo>
                          <a:pt x="53" y="752"/>
                        </a:lnTo>
                        <a:lnTo>
                          <a:pt x="0" y="543"/>
                        </a:lnTo>
                        <a:lnTo>
                          <a:pt x="106" y="486"/>
                        </a:lnTo>
                        <a:lnTo>
                          <a:pt x="125" y="348"/>
                        </a:lnTo>
                        <a:lnTo>
                          <a:pt x="53" y="220"/>
                        </a:lnTo>
                        <a:close/>
                      </a:path>
                    </a:pathLst>
                  </a:custGeom>
                  <a:solidFill>
                    <a:srgbClr val="CCCC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86" name="Freeform 124"/>
                  <p:cNvSpPr>
                    <a:spLocks/>
                  </p:cNvSpPr>
                  <p:nvPr/>
                </p:nvSpPr>
                <p:spPr bwMode="auto">
                  <a:xfrm>
                    <a:off x="5199" y="4040"/>
                    <a:ext cx="198" cy="232"/>
                  </a:xfrm>
                  <a:custGeom>
                    <a:avLst/>
                    <a:gdLst>
                      <a:gd name="T0" fmla="*/ 47 w 398"/>
                      <a:gd name="T1" fmla="*/ 0 h 464"/>
                      <a:gd name="T2" fmla="*/ 36 w 398"/>
                      <a:gd name="T3" fmla="*/ 34 h 464"/>
                      <a:gd name="T4" fmla="*/ 47 w 398"/>
                      <a:gd name="T5" fmla="*/ 61 h 464"/>
                      <a:gd name="T6" fmla="*/ 74 w 398"/>
                      <a:gd name="T7" fmla="*/ 61 h 464"/>
                      <a:gd name="T8" fmla="*/ 99 w 398"/>
                      <a:gd name="T9" fmla="*/ 44 h 464"/>
                      <a:gd name="T10" fmla="*/ 93 w 398"/>
                      <a:gd name="T11" fmla="*/ 97 h 464"/>
                      <a:gd name="T12" fmla="*/ 60 w 398"/>
                      <a:gd name="T13" fmla="*/ 116 h 464"/>
                      <a:gd name="T14" fmla="*/ 13 w 398"/>
                      <a:gd name="T15" fmla="*/ 96 h 464"/>
                      <a:gd name="T16" fmla="*/ 0 w 398"/>
                      <a:gd name="T17" fmla="*/ 64 h 464"/>
                      <a:gd name="T18" fmla="*/ 23 w 398"/>
                      <a:gd name="T19" fmla="*/ 21 h 464"/>
                      <a:gd name="T20" fmla="*/ 47 w 398"/>
                      <a:gd name="T21" fmla="*/ 0 h 464"/>
                      <a:gd name="T22" fmla="*/ 47 w 398"/>
                      <a:gd name="T23" fmla="*/ 0 h 46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98"/>
                      <a:gd name="T37" fmla="*/ 0 h 464"/>
                      <a:gd name="T38" fmla="*/ 398 w 398"/>
                      <a:gd name="T39" fmla="*/ 464 h 46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98" h="464">
                        <a:moveTo>
                          <a:pt x="189" y="0"/>
                        </a:moveTo>
                        <a:lnTo>
                          <a:pt x="147" y="133"/>
                        </a:lnTo>
                        <a:lnTo>
                          <a:pt x="191" y="241"/>
                        </a:lnTo>
                        <a:lnTo>
                          <a:pt x="299" y="241"/>
                        </a:lnTo>
                        <a:lnTo>
                          <a:pt x="398" y="173"/>
                        </a:lnTo>
                        <a:lnTo>
                          <a:pt x="373" y="388"/>
                        </a:lnTo>
                        <a:lnTo>
                          <a:pt x="242" y="464"/>
                        </a:lnTo>
                        <a:lnTo>
                          <a:pt x="54" y="384"/>
                        </a:lnTo>
                        <a:lnTo>
                          <a:pt x="0" y="255"/>
                        </a:lnTo>
                        <a:lnTo>
                          <a:pt x="94" y="84"/>
                        </a:lnTo>
                        <a:lnTo>
                          <a:pt x="189" y="0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87" name="Freeform 125"/>
                  <p:cNvSpPr>
                    <a:spLocks/>
                  </p:cNvSpPr>
                  <p:nvPr/>
                </p:nvSpPr>
                <p:spPr bwMode="auto">
                  <a:xfrm>
                    <a:off x="5123" y="3967"/>
                    <a:ext cx="83" cy="157"/>
                  </a:xfrm>
                  <a:custGeom>
                    <a:avLst/>
                    <a:gdLst>
                      <a:gd name="T0" fmla="*/ 10 w 168"/>
                      <a:gd name="T1" fmla="*/ 0 h 313"/>
                      <a:gd name="T2" fmla="*/ 41 w 168"/>
                      <a:gd name="T3" fmla="*/ 29 h 313"/>
                      <a:gd name="T4" fmla="*/ 28 w 168"/>
                      <a:gd name="T5" fmla="*/ 49 h 313"/>
                      <a:gd name="T6" fmla="*/ 23 w 168"/>
                      <a:gd name="T7" fmla="*/ 79 h 313"/>
                      <a:gd name="T8" fmla="*/ 11 w 168"/>
                      <a:gd name="T9" fmla="*/ 73 h 313"/>
                      <a:gd name="T10" fmla="*/ 16 w 168"/>
                      <a:gd name="T11" fmla="*/ 39 h 313"/>
                      <a:gd name="T12" fmla="*/ 0 w 168"/>
                      <a:gd name="T13" fmla="*/ 12 h 313"/>
                      <a:gd name="T14" fmla="*/ 10 w 168"/>
                      <a:gd name="T15" fmla="*/ 0 h 313"/>
                      <a:gd name="T16" fmla="*/ 10 w 168"/>
                      <a:gd name="T17" fmla="*/ 0 h 31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68"/>
                      <a:gd name="T28" fmla="*/ 0 h 313"/>
                      <a:gd name="T29" fmla="*/ 168 w 168"/>
                      <a:gd name="T30" fmla="*/ 313 h 313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68" h="313">
                        <a:moveTo>
                          <a:pt x="42" y="0"/>
                        </a:moveTo>
                        <a:lnTo>
                          <a:pt x="168" y="116"/>
                        </a:lnTo>
                        <a:lnTo>
                          <a:pt x="114" y="195"/>
                        </a:lnTo>
                        <a:lnTo>
                          <a:pt x="95" y="313"/>
                        </a:lnTo>
                        <a:lnTo>
                          <a:pt x="46" y="292"/>
                        </a:lnTo>
                        <a:lnTo>
                          <a:pt x="65" y="154"/>
                        </a:lnTo>
                        <a:lnTo>
                          <a:pt x="0" y="45"/>
                        </a:lnTo>
                        <a:lnTo>
                          <a:pt x="42" y="0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88" name="Freeform 126"/>
                  <p:cNvSpPr>
                    <a:spLocks/>
                  </p:cNvSpPr>
                  <p:nvPr/>
                </p:nvSpPr>
                <p:spPr bwMode="auto">
                  <a:xfrm>
                    <a:off x="5105" y="4151"/>
                    <a:ext cx="399" cy="214"/>
                  </a:xfrm>
                  <a:custGeom>
                    <a:avLst/>
                    <a:gdLst>
                      <a:gd name="T0" fmla="*/ 0 w 799"/>
                      <a:gd name="T1" fmla="*/ 7 h 428"/>
                      <a:gd name="T2" fmla="*/ 11 w 799"/>
                      <a:gd name="T3" fmla="*/ 30 h 428"/>
                      <a:gd name="T4" fmla="*/ 38 w 799"/>
                      <a:gd name="T5" fmla="*/ 20 h 428"/>
                      <a:gd name="T6" fmla="*/ 54 w 799"/>
                      <a:gd name="T7" fmla="*/ 0 h 428"/>
                      <a:gd name="T8" fmla="*/ 98 w 799"/>
                      <a:gd name="T9" fmla="*/ 52 h 428"/>
                      <a:gd name="T10" fmla="*/ 140 w 799"/>
                      <a:gd name="T11" fmla="*/ 42 h 428"/>
                      <a:gd name="T12" fmla="*/ 155 w 799"/>
                      <a:gd name="T13" fmla="*/ 37 h 428"/>
                      <a:gd name="T14" fmla="*/ 150 w 799"/>
                      <a:gd name="T15" fmla="*/ 57 h 428"/>
                      <a:gd name="T16" fmla="*/ 166 w 799"/>
                      <a:gd name="T17" fmla="*/ 72 h 428"/>
                      <a:gd name="T18" fmla="*/ 199 w 799"/>
                      <a:gd name="T19" fmla="*/ 51 h 428"/>
                      <a:gd name="T20" fmla="*/ 169 w 799"/>
                      <a:gd name="T21" fmla="*/ 95 h 428"/>
                      <a:gd name="T22" fmla="*/ 141 w 799"/>
                      <a:gd name="T23" fmla="*/ 71 h 428"/>
                      <a:gd name="T24" fmla="*/ 117 w 799"/>
                      <a:gd name="T25" fmla="*/ 72 h 428"/>
                      <a:gd name="T26" fmla="*/ 104 w 799"/>
                      <a:gd name="T27" fmla="*/ 107 h 428"/>
                      <a:gd name="T28" fmla="*/ 58 w 799"/>
                      <a:gd name="T29" fmla="*/ 105 h 428"/>
                      <a:gd name="T30" fmla="*/ 60 w 799"/>
                      <a:gd name="T31" fmla="*/ 67 h 428"/>
                      <a:gd name="T32" fmla="*/ 36 w 799"/>
                      <a:gd name="T33" fmla="*/ 41 h 428"/>
                      <a:gd name="T34" fmla="*/ 7 w 799"/>
                      <a:gd name="T35" fmla="*/ 54 h 428"/>
                      <a:gd name="T36" fmla="*/ 0 w 799"/>
                      <a:gd name="T37" fmla="*/ 7 h 428"/>
                      <a:gd name="T38" fmla="*/ 0 w 799"/>
                      <a:gd name="T39" fmla="*/ 7 h 428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799"/>
                      <a:gd name="T61" fmla="*/ 0 h 428"/>
                      <a:gd name="T62" fmla="*/ 799 w 799"/>
                      <a:gd name="T63" fmla="*/ 428 h 428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799" h="428">
                        <a:moveTo>
                          <a:pt x="0" y="27"/>
                        </a:moveTo>
                        <a:lnTo>
                          <a:pt x="46" y="118"/>
                        </a:lnTo>
                        <a:lnTo>
                          <a:pt x="152" y="77"/>
                        </a:lnTo>
                        <a:lnTo>
                          <a:pt x="219" y="0"/>
                        </a:lnTo>
                        <a:lnTo>
                          <a:pt x="392" y="208"/>
                        </a:lnTo>
                        <a:lnTo>
                          <a:pt x="561" y="168"/>
                        </a:lnTo>
                        <a:lnTo>
                          <a:pt x="622" y="145"/>
                        </a:lnTo>
                        <a:lnTo>
                          <a:pt x="603" y="225"/>
                        </a:lnTo>
                        <a:lnTo>
                          <a:pt x="667" y="287"/>
                        </a:lnTo>
                        <a:lnTo>
                          <a:pt x="799" y="202"/>
                        </a:lnTo>
                        <a:lnTo>
                          <a:pt x="679" y="377"/>
                        </a:lnTo>
                        <a:lnTo>
                          <a:pt x="567" y="284"/>
                        </a:lnTo>
                        <a:lnTo>
                          <a:pt x="468" y="287"/>
                        </a:lnTo>
                        <a:lnTo>
                          <a:pt x="417" y="428"/>
                        </a:lnTo>
                        <a:lnTo>
                          <a:pt x="232" y="419"/>
                        </a:lnTo>
                        <a:lnTo>
                          <a:pt x="240" y="268"/>
                        </a:lnTo>
                        <a:lnTo>
                          <a:pt x="145" y="162"/>
                        </a:lnTo>
                        <a:lnTo>
                          <a:pt x="29" y="213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89" name="Freeform 127"/>
                  <p:cNvSpPr>
                    <a:spLocks/>
                  </p:cNvSpPr>
                  <p:nvPr/>
                </p:nvSpPr>
                <p:spPr bwMode="auto">
                  <a:xfrm>
                    <a:off x="5069" y="3911"/>
                    <a:ext cx="445" cy="466"/>
                  </a:xfrm>
                  <a:custGeom>
                    <a:avLst/>
                    <a:gdLst>
                      <a:gd name="T0" fmla="*/ 55 w 889"/>
                      <a:gd name="T1" fmla="*/ 147 h 932"/>
                      <a:gd name="T2" fmla="*/ 68 w 889"/>
                      <a:gd name="T3" fmla="*/ 168 h 932"/>
                      <a:gd name="T4" fmla="*/ 89 w 889"/>
                      <a:gd name="T5" fmla="*/ 181 h 932"/>
                      <a:gd name="T6" fmla="*/ 82 w 889"/>
                      <a:gd name="T7" fmla="*/ 213 h 932"/>
                      <a:gd name="T8" fmla="*/ 118 w 889"/>
                      <a:gd name="T9" fmla="*/ 219 h 932"/>
                      <a:gd name="T10" fmla="*/ 126 w 889"/>
                      <a:gd name="T11" fmla="*/ 189 h 932"/>
                      <a:gd name="T12" fmla="*/ 161 w 889"/>
                      <a:gd name="T13" fmla="*/ 182 h 932"/>
                      <a:gd name="T14" fmla="*/ 186 w 889"/>
                      <a:gd name="T15" fmla="*/ 206 h 932"/>
                      <a:gd name="T16" fmla="*/ 216 w 889"/>
                      <a:gd name="T17" fmla="*/ 167 h 932"/>
                      <a:gd name="T18" fmla="*/ 223 w 889"/>
                      <a:gd name="T19" fmla="*/ 173 h 932"/>
                      <a:gd name="T20" fmla="*/ 189 w 889"/>
                      <a:gd name="T21" fmla="*/ 221 h 932"/>
                      <a:gd name="T22" fmla="*/ 154 w 889"/>
                      <a:gd name="T23" fmla="*/ 195 h 932"/>
                      <a:gd name="T24" fmla="*/ 136 w 889"/>
                      <a:gd name="T25" fmla="*/ 201 h 932"/>
                      <a:gd name="T26" fmla="*/ 127 w 889"/>
                      <a:gd name="T27" fmla="*/ 233 h 932"/>
                      <a:gd name="T28" fmla="*/ 67 w 889"/>
                      <a:gd name="T29" fmla="*/ 226 h 932"/>
                      <a:gd name="T30" fmla="*/ 71 w 889"/>
                      <a:gd name="T31" fmla="*/ 199 h 932"/>
                      <a:gd name="T32" fmla="*/ 48 w 889"/>
                      <a:gd name="T33" fmla="*/ 175 h 932"/>
                      <a:gd name="T34" fmla="*/ 21 w 889"/>
                      <a:gd name="T35" fmla="*/ 183 h 932"/>
                      <a:gd name="T36" fmla="*/ 0 w 889"/>
                      <a:gd name="T37" fmla="*/ 132 h 932"/>
                      <a:gd name="T38" fmla="*/ 8 w 889"/>
                      <a:gd name="T39" fmla="*/ 112 h 932"/>
                      <a:gd name="T40" fmla="*/ 31 w 889"/>
                      <a:gd name="T41" fmla="*/ 103 h 932"/>
                      <a:gd name="T42" fmla="*/ 32 w 889"/>
                      <a:gd name="T43" fmla="*/ 70 h 932"/>
                      <a:gd name="T44" fmla="*/ 16 w 889"/>
                      <a:gd name="T45" fmla="*/ 52 h 932"/>
                      <a:gd name="T46" fmla="*/ 25 w 889"/>
                      <a:gd name="T47" fmla="*/ 21 h 932"/>
                      <a:gd name="T48" fmla="*/ 72 w 889"/>
                      <a:gd name="T49" fmla="*/ 0 h 932"/>
                      <a:gd name="T50" fmla="*/ 33 w 889"/>
                      <a:gd name="T51" fmla="*/ 38 h 932"/>
                      <a:gd name="T52" fmla="*/ 56 w 889"/>
                      <a:gd name="T53" fmla="*/ 62 h 932"/>
                      <a:gd name="T54" fmla="*/ 49 w 889"/>
                      <a:gd name="T55" fmla="*/ 78 h 932"/>
                      <a:gd name="T56" fmla="*/ 47 w 889"/>
                      <a:gd name="T57" fmla="*/ 106 h 932"/>
                      <a:gd name="T58" fmla="*/ 17 w 889"/>
                      <a:gd name="T59" fmla="*/ 125 h 932"/>
                      <a:gd name="T60" fmla="*/ 28 w 889"/>
                      <a:gd name="T61" fmla="*/ 162 h 932"/>
                      <a:gd name="T62" fmla="*/ 55 w 889"/>
                      <a:gd name="T63" fmla="*/ 147 h 932"/>
                      <a:gd name="T64" fmla="*/ 55 w 889"/>
                      <a:gd name="T65" fmla="*/ 147 h 93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89"/>
                      <a:gd name="T100" fmla="*/ 0 h 932"/>
                      <a:gd name="T101" fmla="*/ 889 w 889"/>
                      <a:gd name="T102" fmla="*/ 932 h 93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89" h="932">
                        <a:moveTo>
                          <a:pt x="217" y="588"/>
                        </a:moveTo>
                        <a:lnTo>
                          <a:pt x="272" y="671"/>
                        </a:lnTo>
                        <a:lnTo>
                          <a:pt x="354" y="721"/>
                        </a:lnTo>
                        <a:lnTo>
                          <a:pt x="327" y="852"/>
                        </a:lnTo>
                        <a:lnTo>
                          <a:pt x="471" y="875"/>
                        </a:lnTo>
                        <a:lnTo>
                          <a:pt x="502" y="753"/>
                        </a:lnTo>
                        <a:lnTo>
                          <a:pt x="641" y="725"/>
                        </a:lnTo>
                        <a:lnTo>
                          <a:pt x="743" y="824"/>
                        </a:lnTo>
                        <a:lnTo>
                          <a:pt x="861" y="666"/>
                        </a:lnTo>
                        <a:lnTo>
                          <a:pt x="889" y="690"/>
                        </a:lnTo>
                        <a:lnTo>
                          <a:pt x="753" y="882"/>
                        </a:lnTo>
                        <a:lnTo>
                          <a:pt x="616" y="780"/>
                        </a:lnTo>
                        <a:lnTo>
                          <a:pt x="544" y="803"/>
                        </a:lnTo>
                        <a:lnTo>
                          <a:pt x="507" y="932"/>
                        </a:lnTo>
                        <a:lnTo>
                          <a:pt x="268" y="901"/>
                        </a:lnTo>
                        <a:lnTo>
                          <a:pt x="281" y="793"/>
                        </a:lnTo>
                        <a:lnTo>
                          <a:pt x="192" y="698"/>
                        </a:lnTo>
                        <a:lnTo>
                          <a:pt x="82" y="730"/>
                        </a:lnTo>
                        <a:lnTo>
                          <a:pt x="0" y="525"/>
                        </a:lnTo>
                        <a:lnTo>
                          <a:pt x="30" y="447"/>
                        </a:lnTo>
                        <a:lnTo>
                          <a:pt x="124" y="411"/>
                        </a:lnTo>
                        <a:lnTo>
                          <a:pt x="127" y="280"/>
                        </a:lnTo>
                        <a:lnTo>
                          <a:pt x="61" y="208"/>
                        </a:lnTo>
                        <a:lnTo>
                          <a:pt x="99" y="84"/>
                        </a:lnTo>
                        <a:lnTo>
                          <a:pt x="285" y="0"/>
                        </a:lnTo>
                        <a:lnTo>
                          <a:pt x="131" y="151"/>
                        </a:lnTo>
                        <a:lnTo>
                          <a:pt x="224" y="248"/>
                        </a:lnTo>
                        <a:lnTo>
                          <a:pt x="196" y="310"/>
                        </a:lnTo>
                        <a:lnTo>
                          <a:pt x="186" y="424"/>
                        </a:lnTo>
                        <a:lnTo>
                          <a:pt x="68" y="497"/>
                        </a:lnTo>
                        <a:lnTo>
                          <a:pt x="110" y="647"/>
                        </a:lnTo>
                        <a:lnTo>
                          <a:pt x="217" y="5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90" name="Freeform 128"/>
                  <p:cNvSpPr>
                    <a:spLocks/>
                  </p:cNvSpPr>
                  <p:nvPr/>
                </p:nvSpPr>
                <p:spPr bwMode="auto">
                  <a:xfrm>
                    <a:off x="5218" y="4040"/>
                    <a:ext cx="178" cy="207"/>
                  </a:xfrm>
                  <a:custGeom>
                    <a:avLst/>
                    <a:gdLst>
                      <a:gd name="T0" fmla="*/ 39 w 358"/>
                      <a:gd name="T1" fmla="*/ 0 h 414"/>
                      <a:gd name="T2" fmla="*/ 20 w 358"/>
                      <a:gd name="T3" fmla="*/ 29 h 414"/>
                      <a:gd name="T4" fmla="*/ 24 w 358"/>
                      <a:gd name="T5" fmla="*/ 63 h 414"/>
                      <a:gd name="T6" fmla="*/ 44 w 358"/>
                      <a:gd name="T7" fmla="*/ 77 h 414"/>
                      <a:gd name="T8" fmla="*/ 73 w 358"/>
                      <a:gd name="T9" fmla="*/ 70 h 414"/>
                      <a:gd name="T10" fmla="*/ 89 w 358"/>
                      <a:gd name="T11" fmla="*/ 46 h 414"/>
                      <a:gd name="T12" fmla="*/ 86 w 358"/>
                      <a:gd name="T13" fmla="*/ 76 h 414"/>
                      <a:gd name="T14" fmla="*/ 78 w 358"/>
                      <a:gd name="T15" fmla="*/ 90 h 414"/>
                      <a:gd name="T16" fmla="*/ 66 w 358"/>
                      <a:gd name="T17" fmla="*/ 98 h 414"/>
                      <a:gd name="T18" fmla="*/ 38 w 358"/>
                      <a:gd name="T19" fmla="*/ 104 h 414"/>
                      <a:gd name="T20" fmla="*/ 8 w 358"/>
                      <a:gd name="T21" fmla="*/ 87 h 414"/>
                      <a:gd name="T22" fmla="*/ 0 w 358"/>
                      <a:gd name="T23" fmla="*/ 57 h 414"/>
                      <a:gd name="T24" fmla="*/ 7 w 358"/>
                      <a:gd name="T25" fmla="*/ 26 h 414"/>
                      <a:gd name="T26" fmla="*/ 23 w 358"/>
                      <a:gd name="T27" fmla="*/ 9 h 414"/>
                      <a:gd name="T28" fmla="*/ 39 w 358"/>
                      <a:gd name="T29" fmla="*/ 0 h 414"/>
                      <a:gd name="T30" fmla="*/ 39 w 358"/>
                      <a:gd name="T31" fmla="*/ 0 h 414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358"/>
                      <a:gd name="T49" fmla="*/ 0 h 414"/>
                      <a:gd name="T50" fmla="*/ 358 w 358"/>
                      <a:gd name="T51" fmla="*/ 414 h 414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358" h="414">
                        <a:moveTo>
                          <a:pt x="158" y="0"/>
                        </a:moveTo>
                        <a:lnTo>
                          <a:pt x="80" y="114"/>
                        </a:lnTo>
                        <a:lnTo>
                          <a:pt x="99" y="251"/>
                        </a:lnTo>
                        <a:lnTo>
                          <a:pt x="179" y="306"/>
                        </a:lnTo>
                        <a:lnTo>
                          <a:pt x="293" y="278"/>
                        </a:lnTo>
                        <a:lnTo>
                          <a:pt x="358" y="183"/>
                        </a:lnTo>
                        <a:lnTo>
                          <a:pt x="348" y="304"/>
                        </a:lnTo>
                        <a:lnTo>
                          <a:pt x="316" y="359"/>
                        </a:lnTo>
                        <a:lnTo>
                          <a:pt x="268" y="392"/>
                        </a:lnTo>
                        <a:lnTo>
                          <a:pt x="153" y="414"/>
                        </a:lnTo>
                        <a:lnTo>
                          <a:pt x="35" y="346"/>
                        </a:lnTo>
                        <a:lnTo>
                          <a:pt x="0" y="228"/>
                        </a:lnTo>
                        <a:lnTo>
                          <a:pt x="31" y="101"/>
                        </a:lnTo>
                        <a:lnTo>
                          <a:pt x="94" y="36"/>
                        </a:lnTo>
                        <a:lnTo>
                          <a:pt x="158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91" name="Freeform 129"/>
                  <p:cNvSpPr>
                    <a:spLocks/>
                  </p:cNvSpPr>
                  <p:nvPr/>
                </p:nvSpPr>
                <p:spPr bwMode="auto">
                  <a:xfrm>
                    <a:off x="5190" y="3857"/>
                    <a:ext cx="378" cy="399"/>
                  </a:xfrm>
                  <a:custGeom>
                    <a:avLst/>
                    <a:gdLst>
                      <a:gd name="T0" fmla="*/ 11 w 757"/>
                      <a:gd name="T1" fmla="*/ 27 h 798"/>
                      <a:gd name="T2" fmla="*/ 28 w 757"/>
                      <a:gd name="T3" fmla="*/ 58 h 798"/>
                      <a:gd name="T4" fmla="*/ 43 w 757"/>
                      <a:gd name="T5" fmla="*/ 53 h 798"/>
                      <a:gd name="T6" fmla="*/ 42 w 757"/>
                      <a:gd name="T7" fmla="*/ 12 h 798"/>
                      <a:gd name="T8" fmla="*/ 63 w 757"/>
                      <a:gd name="T9" fmla="*/ 0 h 798"/>
                      <a:gd name="T10" fmla="*/ 115 w 757"/>
                      <a:gd name="T11" fmla="*/ 18 h 798"/>
                      <a:gd name="T12" fmla="*/ 103 w 757"/>
                      <a:gd name="T13" fmla="*/ 60 h 798"/>
                      <a:gd name="T14" fmla="*/ 121 w 757"/>
                      <a:gd name="T15" fmla="*/ 70 h 798"/>
                      <a:gd name="T16" fmla="*/ 166 w 757"/>
                      <a:gd name="T17" fmla="*/ 58 h 798"/>
                      <a:gd name="T18" fmla="*/ 189 w 757"/>
                      <a:gd name="T19" fmla="*/ 116 h 798"/>
                      <a:gd name="T20" fmla="*/ 149 w 757"/>
                      <a:gd name="T21" fmla="*/ 130 h 798"/>
                      <a:gd name="T22" fmla="*/ 142 w 757"/>
                      <a:gd name="T23" fmla="*/ 171 h 798"/>
                      <a:gd name="T24" fmla="*/ 162 w 757"/>
                      <a:gd name="T25" fmla="*/ 200 h 798"/>
                      <a:gd name="T26" fmla="*/ 128 w 757"/>
                      <a:gd name="T27" fmla="*/ 181 h 798"/>
                      <a:gd name="T28" fmla="*/ 137 w 757"/>
                      <a:gd name="T29" fmla="*/ 135 h 798"/>
                      <a:gd name="T30" fmla="*/ 133 w 757"/>
                      <a:gd name="T31" fmla="*/ 111 h 798"/>
                      <a:gd name="T32" fmla="*/ 142 w 757"/>
                      <a:gd name="T33" fmla="*/ 119 h 798"/>
                      <a:gd name="T34" fmla="*/ 174 w 757"/>
                      <a:gd name="T35" fmla="*/ 109 h 798"/>
                      <a:gd name="T36" fmla="*/ 154 w 757"/>
                      <a:gd name="T37" fmla="*/ 72 h 798"/>
                      <a:gd name="T38" fmla="*/ 117 w 757"/>
                      <a:gd name="T39" fmla="*/ 86 h 798"/>
                      <a:gd name="T40" fmla="*/ 90 w 757"/>
                      <a:gd name="T41" fmla="*/ 70 h 798"/>
                      <a:gd name="T42" fmla="*/ 101 w 757"/>
                      <a:gd name="T43" fmla="*/ 23 h 798"/>
                      <a:gd name="T44" fmla="*/ 62 w 757"/>
                      <a:gd name="T45" fmla="*/ 13 h 798"/>
                      <a:gd name="T46" fmla="*/ 56 w 757"/>
                      <a:gd name="T47" fmla="*/ 57 h 798"/>
                      <a:gd name="T48" fmla="*/ 17 w 757"/>
                      <a:gd name="T49" fmla="*/ 76 h 798"/>
                      <a:gd name="T50" fmla="*/ 19 w 757"/>
                      <a:gd name="T51" fmla="*/ 66 h 798"/>
                      <a:gd name="T52" fmla="*/ 0 w 757"/>
                      <a:gd name="T53" fmla="*/ 35 h 798"/>
                      <a:gd name="T54" fmla="*/ 11 w 757"/>
                      <a:gd name="T55" fmla="*/ 27 h 798"/>
                      <a:gd name="T56" fmla="*/ 11 w 757"/>
                      <a:gd name="T57" fmla="*/ 27 h 798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757"/>
                      <a:gd name="T88" fmla="*/ 0 h 798"/>
                      <a:gd name="T89" fmla="*/ 757 w 757"/>
                      <a:gd name="T90" fmla="*/ 798 h 798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757" h="798">
                        <a:moveTo>
                          <a:pt x="44" y="108"/>
                        </a:moveTo>
                        <a:lnTo>
                          <a:pt x="113" y="232"/>
                        </a:lnTo>
                        <a:lnTo>
                          <a:pt x="175" y="209"/>
                        </a:lnTo>
                        <a:lnTo>
                          <a:pt x="171" y="46"/>
                        </a:lnTo>
                        <a:lnTo>
                          <a:pt x="255" y="0"/>
                        </a:lnTo>
                        <a:lnTo>
                          <a:pt x="460" y="72"/>
                        </a:lnTo>
                        <a:lnTo>
                          <a:pt x="413" y="238"/>
                        </a:lnTo>
                        <a:lnTo>
                          <a:pt x="485" y="278"/>
                        </a:lnTo>
                        <a:lnTo>
                          <a:pt x="664" y="232"/>
                        </a:lnTo>
                        <a:lnTo>
                          <a:pt x="757" y="462"/>
                        </a:lnTo>
                        <a:lnTo>
                          <a:pt x="599" y="519"/>
                        </a:lnTo>
                        <a:lnTo>
                          <a:pt x="571" y="684"/>
                        </a:lnTo>
                        <a:lnTo>
                          <a:pt x="648" y="798"/>
                        </a:lnTo>
                        <a:lnTo>
                          <a:pt x="515" y="724"/>
                        </a:lnTo>
                        <a:lnTo>
                          <a:pt x="548" y="538"/>
                        </a:lnTo>
                        <a:lnTo>
                          <a:pt x="533" y="441"/>
                        </a:lnTo>
                        <a:lnTo>
                          <a:pt x="571" y="473"/>
                        </a:lnTo>
                        <a:lnTo>
                          <a:pt x="696" y="434"/>
                        </a:lnTo>
                        <a:lnTo>
                          <a:pt x="616" y="287"/>
                        </a:lnTo>
                        <a:lnTo>
                          <a:pt x="468" y="342"/>
                        </a:lnTo>
                        <a:lnTo>
                          <a:pt x="361" y="278"/>
                        </a:lnTo>
                        <a:lnTo>
                          <a:pt x="405" y="91"/>
                        </a:lnTo>
                        <a:lnTo>
                          <a:pt x="251" y="50"/>
                        </a:lnTo>
                        <a:lnTo>
                          <a:pt x="227" y="226"/>
                        </a:lnTo>
                        <a:lnTo>
                          <a:pt x="71" y="304"/>
                        </a:lnTo>
                        <a:lnTo>
                          <a:pt x="76" y="261"/>
                        </a:lnTo>
                        <a:lnTo>
                          <a:pt x="0" y="137"/>
                        </a:lnTo>
                        <a:lnTo>
                          <a:pt x="44" y="10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</p:grpSp>
          <p:grpSp>
            <p:nvGrpSpPr>
              <p:cNvPr id="26650" name="Group 272"/>
              <p:cNvGrpSpPr>
                <a:grpSpLocks/>
              </p:cNvGrpSpPr>
              <p:nvPr/>
            </p:nvGrpSpPr>
            <p:grpSpPr bwMode="auto">
              <a:xfrm>
                <a:off x="912" y="4944"/>
                <a:ext cx="192" cy="288"/>
                <a:chOff x="4876" y="3993"/>
                <a:chExt cx="51" cy="140"/>
              </a:xfrm>
            </p:grpSpPr>
            <p:sp>
              <p:nvSpPr>
                <p:cNvPr id="26675" name="AutoShape 267"/>
                <p:cNvSpPr>
                  <a:spLocks noChangeArrowheads="1"/>
                </p:cNvSpPr>
                <p:nvPr/>
              </p:nvSpPr>
              <p:spPr bwMode="auto">
                <a:xfrm>
                  <a:off x="4888" y="3993"/>
                  <a:ext cx="39" cy="103"/>
                </a:xfrm>
                <a:prstGeom prst="roundRect">
                  <a:avLst>
                    <a:gd name="adj" fmla="val 11519"/>
                  </a:avLst>
                </a:prstGeom>
                <a:solidFill>
                  <a:srgbClr val="C0C0C0"/>
                </a:solidFill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6676" name="Oval 268"/>
                <p:cNvSpPr>
                  <a:spLocks noChangeArrowheads="1"/>
                </p:cNvSpPr>
                <p:nvPr/>
              </p:nvSpPr>
              <p:spPr bwMode="auto">
                <a:xfrm>
                  <a:off x="4888" y="4095"/>
                  <a:ext cx="39" cy="38"/>
                </a:xfrm>
                <a:prstGeom prst="ellipse">
                  <a:avLst/>
                </a:prstGeom>
                <a:solidFill>
                  <a:srgbClr val="C0C0C0"/>
                </a:solidFill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grpSp>
              <p:nvGrpSpPr>
                <p:cNvPr id="26677" name="Group 271"/>
                <p:cNvGrpSpPr>
                  <a:grpSpLocks/>
                </p:cNvGrpSpPr>
                <p:nvPr/>
              </p:nvGrpSpPr>
              <p:grpSpPr bwMode="auto">
                <a:xfrm>
                  <a:off x="4876" y="4009"/>
                  <a:ext cx="24" cy="74"/>
                  <a:chOff x="4876" y="4009"/>
                  <a:chExt cx="24" cy="74"/>
                </a:xfrm>
              </p:grpSpPr>
              <p:sp>
                <p:nvSpPr>
                  <p:cNvPr id="26678" name="Rectangle 269"/>
                  <p:cNvSpPr>
                    <a:spLocks noChangeArrowheads="1"/>
                  </p:cNvSpPr>
                  <p:nvPr/>
                </p:nvSpPr>
                <p:spPr bwMode="auto">
                  <a:xfrm>
                    <a:off x="4876" y="4009"/>
                    <a:ext cx="24" cy="9"/>
                  </a:xfrm>
                  <a:prstGeom prst="rect">
                    <a:avLst/>
                  </a:prstGeom>
                  <a:solidFill>
                    <a:srgbClr val="9F9F9F"/>
                  </a:solidFill>
                  <a:ln w="158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79" name="Rectangle 270"/>
                  <p:cNvSpPr>
                    <a:spLocks noChangeArrowheads="1"/>
                  </p:cNvSpPr>
                  <p:nvPr/>
                </p:nvSpPr>
                <p:spPr bwMode="auto">
                  <a:xfrm>
                    <a:off x="4876" y="4074"/>
                    <a:ext cx="24" cy="9"/>
                  </a:xfrm>
                  <a:prstGeom prst="rect">
                    <a:avLst/>
                  </a:prstGeom>
                  <a:solidFill>
                    <a:srgbClr val="9F9F9F"/>
                  </a:solidFill>
                  <a:ln w="158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</p:grpSp>
          <p:grpSp>
            <p:nvGrpSpPr>
              <p:cNvPr id="26651" name="Group 326"/>
              <p:cNvGrpSpPr>
                <a:grpSpLocks/>
              </p:cNvGrpSpPr>
              <p:nvPr/>
            </p:nvGrpSpPr>
            <p:grpSpPr bwMode="auto">
              <a:xfrm>
                <a:off x="1008" y="4176"/>
                <a:ext cx="336" cy="246"/>
                <a:chOff x="4625" y="3970"/>
                <a:chExt cx="238" cy="150"/>
              </a:xfrm>
            </p:grpSpPr>
            <p:sp>
              <p:nvSpPr>
                <p:cNvPr id="26652" name="Freeform 303"/>
                <p:cNvSpPr>
                  <a:spLocks/>
                </p:cNvSpPr>
                <p:nvPr/>
              </p:nvSpPr>
              <p:spPr bwMode="auto">
                <a:xfrm>
                  <a:off x="4754" y="3970"/>
                  <a:ext cx="109" cy="131"/>
                </a:xfrm>
                <a:custGeom>
                  <a:avLst/>
                  <a:gdLst>
                    <a:gd name="T0" fmla="*/ 0 w 542"/>
                    <a:gd name="T1" fmla="*/ 0 h 788"/>
                    <a:gd name="T2" fmla="*/ 19 w 542"/>
                    <a:gd name="T3" fmla="*/ 0 h 788"/>
                    <a:gd name="T4" fmla="*/ 19 w 542"/>
                    <a:gd name="T5" fmla="*/ 0 h 788"/>
                    <a:gd name="T6" fmla="*/ 20 w 542"/>
                    <a:gd name="T7" fmla="*/ 0 h 788"/>
                    <a:gd name="T8" fmla="*/ 20 w 542"/>
                    <a:gd name="T9" fmla="*/ 0 h 788"/>
                    <a:gd name="T10" fmla="*/ 20 w 542"/>
                    <a:gd name="T11" fmla="*/ 0 h 788"/>
                    <a:gd name="T12" fmla="*/ 21 w 542"/>
                    <a:gd name="T13" fmla="*/ 0 h 788"/>
                    <a:gd name="T14" fmla="*/ 21 w 542"/>
                    <a:gd name="T15" fmla="*/ 1 h 788"/>
                    <a:gd name="T16" fmla="*/ 21 w 542"/>
                    <a:gd name="T17" fmla="*/ 1 h 788"/>
                    <a:gd name="T18" fmla="*/ 22 w 542"/>
                    <a:gd name="T19" fmla="*/ 1 h 788"/>
                    <a:gd name="T20" fmla="*/ 22 w 542"/>
                    <a:gd name="T21" fmla="*/ 1 h 788"/>
                    <a:gd name="T22" fmla="*/ 22 w 542"/>
                    <a:gd name="T23" fmla="*/ 2 h 788"/>
                    <a:gd name="T24" fmla="*/ 22 w 542"/>
                    <a:gd name="T25" fmla="*/ 2 h 788"/>
                    <a:gd name="T26" fmla="*/ 22 w 542"/>
                    <a:gd name="T27" fmla="*/ 2 h 788"/>
                    <a:gd name="T28" fmla="*/ 22 w 542"/>
                    <a:gd name="T29" fmla="*/ 20 h 788"/>
                    <a:gd name="T30" fmla="*/ 22 w 542"/>
                    <a:gd name="T31" fmla="*/ 20 h 788"/>
                    <a:gd name="T32" fmla="*/ 22 w 542"/>
                    <a:gd name="T33" fmla="*/ 20 h 788"/>
                    <a:gd name="T34" fmla="*/ 22 w 542"/>
                    <a:gd name="T35" fmla="*/ 20 h 788"/>
                    <a:gd name="T36" fmla="*/ 22 w 542"/>
                    <a:gd name="T37" fmla="*/ 20 h 788"/>
                    <a:gd name="T38" fmla="*/ 22 w 542"/>
                    <a:gd name="T39" fmla="*/ 21 h 788"/>
                    <a:gd name="T40" fmla="*/ 21 w 542"/>
                    <a:gd name="T41" fmla="*/ 21 h 788"/>
                    <a:gd name="T42" fmla="*/ 21 w 542"/>
                    <a:gd name="T43" fmla="*/ 21 h 788"/>
                    <a:gd name="T44" fmla="*/ 21 w 542"/>
                    <a:gd name="T45" fmla="*/ 21 h 788"/>
                    <a:gd name="T46" fmla="*/ 21 w 542"/>
                    <a:gd name="T47" fmla="*/ 21 h 788"/>
                    <a:gd name="T48" fmla="*/ 21 w 542"/>
                    <a:gd name="T49" fmla="*/ 21 h 788"/>
                    <a:gd name="T50" fmla="*/ 20 w 542"/>
                    <a:gd name="T51" fmla="*/ 22 h 788"/>
                    <a:gd name="T52" fmla="*/ 20 w 542"/>
                    <a:gd name="T53" fmla="*/ 22 h 788"/>
                    <a:gd name="T54" fmla="*/ 20 w 542"/>
                    <a:gd name="T55" fmla="*/ 22 h 788"/>
                    <a:gd name="T56" fmla="*/ 19 w 542"/>
                    <a:gd name="T57" fmla="*/ 22 h 788"/>
                    <a:gd name="T58" fmla="*/ 19 w 542"/>
                    <a:gd name="T59" fmla="*/ 22 h 788"/>
                    <a:gd name="T60" fmla="*/ 5 w 542"/>
                    <a:gd name="T61" fmla="*/ 22 h 788"/>
                    <a:gd name="T62" fmla="*/ 5 w 542"/>
                    <a:gd name="T63" fmla="*/ 22 h 788"/>
                    <a:gd name="T64" fmla="*/ 4 w 542"/>
                    <a:gd name="T65" fmla="*/ 22 h 788"/>
                    <a:gd name="T66" fmla="*/ 4 w 542"/>
                    <a:gd name="T67" fmla="*/ 22 h 788"/>
                    <a:gd name="T68" fmla="*/ 3 w 542"/>
                    <a:gd name="T69" fmla="*/ 22 h 788"/>
                    <a:gd name="T70" fmla="*/ 3 w 542"/>
                    <a:gd name="T71" fmla="*/ 21 h 788"/>
                    <a:gd name="T72" fmla="*/ 2 w 542"/>
                    <a:gd name="T73" fmla="*/ 21 h 788"/>
                    <a:gd name="T74" fmla="*/ 2 w 542"/>
                    <a:gd name="T75" fmla="*/ 21 h 788"/>
                    <a:gd name="T76" fmla="*/ 2 w 542"/>
                    <a:gd name="T77" fmla="*/ 21 h 788"/>
                    <a:gd name="T78" fmla="*/ 1 w 542"/>
                    <a:gd name="T79" fmla="*/ 21 h 788"/>
                    <a:gd name="T80" fmla="*/ 1 w 542"/>
                    <a:gd name="T81" fmla="*/ 20 h 788"/>
                    <a:gd name="T82" fmla="*/ 1 w 542"/>
                    <a:gd name="T83" fmla="*/ 20 h 788"/>
                    <a:gd name="T84" fmla="*/ 1 w 542"/>
                    <a:gd name="T85" fmla="*/ 20 h 788"/>
                    <a:gd name="T86" fmla="*/ 1 w 542"/>
                    <a:gd name="T87" fmla="*/ 20 h 788"/>
                    <a:gd name="T88" fmla="*/ 0 w 542"/>
                    <a:gd name="T89" fmla="*/ 19 h 788"/>
                    <a:gd name="T90" fmla="*/ 0 w 542"/>
                    <a:gd name="T91" fmla="*/ 19 h 788"/>
                    <a:gd name="T92" fmla="*/ 0 w 542"/>
                    <a:gd name="T93" fmla="*/ 19 h 788"/>
                    <a:gd name="T94" fmla="*/ 0 w 542"/>
                    <a:gd name="T95" fmla="*/ 19 h 788"/>
                    <a:gd name="T96" fmla="*/ 0 w 542"/>
                    <a:gd name="T97" fmla="*/ 18 h 788"/>
                    <a:gd name="T98" fmla="*/ 0 w 542"/>
                    <a:gd name="T99" fmla="*/ 0 h 788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542"/>
                    <a:gd name="T151" fmla="*/ 0 h 788"/>
                    <a:gd name="T152" fmla="*/ 542 w 542"/>
                    <a:gd name="T153" fmla="*/ 788 h 788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542" h="788">
                      <a:moveTo>
                        <a:pt x="0" y="0"/>
                      </a:moveTo>
                      <a:lnTo>
                        <a:pt x="466" y="0"/>
                      </a:lnTo>
                      <a:lnTo>
                        <a:pt x="476" y="2"/>
                      </a:lnTo>
                      <a:lnTo>
                        <a:pt x="485" y="4"/>
                      </a:lnTo>
                      <a:lnTo>
                        <a:pt x="494" y="7"/>
                      </a:lnTo>
                      <a:lnTo>
                        <a:pt x="501" y="11"/>
                      </a:lnTo>
                      <a:lnTo>
                        <a:pt x="509" y="18"/>
                      </a:lnTo>
                      <a:lnTo>
                        <a:pt x="516" y="24"/>
                      </a:lnTo>
                      <a:lnTo>
                        <a:pt x="522" y="34"/>
                      </a:lnTo>
                      <a:lnTo>
                        <a:pt x="530" y="42"/>
                      </a:lnTo>
                      <a:lnTo>
                        <a:pt x="535" y="53"/>
                      </a:lnTo>
                      <a:lnTo>
                        <a:pt x="538" y="61"/>
                      </a:lnTo>
                      <a:lnTo>
                        <a:pt x="540" y="69"/>
                      </a:lnTo>
                      <a:lnTo>
                        <a:pt x="542" y="83"/>
                      </a:lnTo>
                      <a:lnTo>
                        <a:pt x="542" y="708"/>
                      </a:lnTo>
                      <a:lnTo>
                        <a:pt x="541" y="717"/>
                      </a:lnTo>
                      <a:lnTo>
                        <a:pt x="539" y="724"/>
                      </a:lnTo>
                      <a:lnTo>
                        <a:pt x="538" y="731"/>
                      </a:lnTo>
                      <a:lnTo>
                        <a:pt x="535" y="741"/>
                      </a:lnTo>
                      <a:lnTo>
                        <a:pt x="531" y="749"/>
                      </a:lnTo>
                      <a:lnTo>
                        <a:pt x="526" y="756"/>
                      </a:lnTo>
                      <a:lnTo>
                        <a:pt x="521" y="760"/>
                      </a:lnTo>
                      <a:lnTo>
                        <a:pt x="518" y="766"/>
                      </a:lnTo>
                      <a:lnTo>
                        <a:pt x="513" y="770"/>
                      </a:lnTo>
                      <a:lnTo>
                        <a:pt x="506" y="774"/>
                      </a:lnTo>
                      <a:lnTo>
                        <a:pt x="500" y="780"/>
                      </a:lnTo>
                      <a:lnTo>
                        <a:pt x="493" y="782"/>
                      </a:lnTo>
                      <a:lnTo>
                        <a:pt x="485" y="785"/>
                      </a:lnTo>
                      <a:lnTo>
                        <a:pt x="476" y="787"/>
                      </a:lnTo>
                      <a:lnTo>
                        <a:pt x="465" y="788"/>
                      </a:lnTo>
                      <a:lnTo>
                        <a:pt x="126" y="788"/>
                      </a:lnTo>
                      <a:lnTo>
                        <a:pt x="113" y="786"/>
                      </a:lnTo>
                      <a:lnTo>
                        <a:pt x="102" y="785"/>
                      </a:lnTo>
                      <a:lnTo>
                        <a:pt x="92" y="782"/>
                      </a:lnTo>
                      <a:lnTo>
                        <a:pt x="79" y="779"/>
                      </a:lnTo>
                      <a:lnTo>
                        <a:pt x="69" y="773"/>
                      </a:lnTo>
                      <a:lnTo>
                        <a:pt x="60" y="767"/>
                      </a:lnTo>
                      <a:lnTo>
                        <a:pt x="52" y="761"/>
                      </a:lnTo>
                      <a:lnTo>
                        <a:pt x="44" y="755"/>
                      </a:lnTo>
                      <a:lnTo>
                        <a:pt x="37" y="745"/>
                      </a:lnTo>
                      <a:lnTo>
                        <a:pt x="28" y="737"/>
                      </a:lnTo>
                      <a:lnTo>
                        <a:pt x="21" y="727"/>
                      </a:lnTo>
                      <a:lnTo>
                        <a:pt x="16" y="720"/>
                      </a:lnTo>
                      <a:lnTo>
                        <a:pt x="13" y="711"/>
                      </a:lnTo>
                      <a:lnTo>
                        <a:pt x="8" y="701"/>
                      </a:lnTo>
                      <a:lnTo>
                        <a:pt x="5" y="691"/>
                      </a:lnTo>
                      <a:lnTo>
                        <a:pt x="3" y="683"/>
                      </a:lnTo>
                      <a:lnTo>
                        <a:pt x="0" y="674"/>
                      </a:lnTo>
                      <a:lnTo>
                        <a:pt x="0" y="6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FBFFF"/>
                </a:solidFill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6653" name="Freeform 304"/>
                <p:cNvSpPr>
                  <a:spLocks/>
                </p:cNvSpPr>
                <p:nvPr/>
              </p:nvSpPr>
              <p:spPr bwMode="auto">
                <a:xfrm>
                  <a:off x="4625" y="3970"/>
                  <a:ext cx="108" cy="131"/>
                </a:xfrm>
                <a:custGeom>
                  <a:avLst/>
                  <a:gdLst>
                    <a:gd name="T0" fmla="*/ 22 w 542"/>
                    <a:gd name="T1" fmla="*/ 0 h 788"/>
                    <a:gd name="T2" fmla="*/ 3 w 542"/>
                    <a:gd name="T3" fmla="*/ 0 h 788"/>
                    <a:gd name="T4" fmla="*/ 3 w 542"/>
                    <a:gd name="T5" fmla="*/ 0 h 788"/>
                    <a:gd name="T6" fmla="*/ 2 w 542"/>
                    <a:gd name="T7" fmla="*/ 0 h 788"/>
                    <a:gd name="T8" fmla="*/ 2 w 542"/>
                    <a:gd name="T9" fmla="*/ 0 h 788"/>
                    <a:gd name="T10" fmla="*/ 2 w 542"/>
                    <a:gd name="T11" fmla="*/ 0 h 788"/>
                    <a:gd name="T12" fmla="*/ 1 w 542"/>
                    <a:gd name="T13" fmla="*/ 0 h 788"/>
                    <a:gd name="T14" fmla="*/ 1 w 542"/>
                    <a:gd name="T15" fmla="*/ 1 h 788"/>
                    <a:gd name="T16" fmla="*/ 1 w 542"/>
                    <a:gd name="T17" fmla="*/ 1 h 788"/>
                    <a:gd name="T18" fmla="*/ 1 w 542"/>
                    <a:gd name="T19" fmla="*/ 1 h 788"/>
                    <a:gd name="T20" fmla="*/ 0 w 542"/>
                    <a:gd name="T21" fmla="*/ 1 h 788"/>
                    <a:gd name="T22" fmla="*/ 0 w 542"/>
                    <a:gd name="T23" fmla="*/ 2 h 788"/>
                    <a:gd name="T24" fmla="*/ 0 w 542"/>
                    <a:gd name="T25" fmla="*/ 2 h 788"/>
                    <a:gd name="T26" fmla="*/ 0 w 542"/>
                    <a:gd name="T27" fmla="*/ 2 h 788"/>
                    <a:gd name="T28" fmla="*/ 0 w 542"/>
                    <a:gd name="T29" fmla="*/ 20 h 788"/>
                    <a:gd name="T30" fmla="*/ 0 w 542"/>
                    <a:gd name="T31" fmla="*/ 20 h 788"/>
                    <a:gd name="T32" fmla="*/ 0 w 542"/>
                    <a:gd name="T33" fmla="*/ 20 h 788"/>
                    <a:gd name="T34" fmla="*/ 0 w 542"/>
                    <a:gd name="T35" fmla="*/ 20 h 788"/>
                    <a:gd name="T36" fmla="*/ 0 w 542"/>
                    <a:gd name="T37" fmla="*/ 20 h 788"/>
                    <a:gd name="T38" fmla="*/ 0 w 542"/>
                    <a:gd name="T39" fmla="*/ 21 h 788"/>
                    <a:gd name="T40" fmla="*/ 1 w 542"/>
                    <a:gd name="T41" fmla="*/ 21 h 788"/>
                    <a:gd name="T42" fmla="*/ 1 w 542"/>
                    <a:gd name="T43" fmla="*/ 21 h 788"/>
                    <a:gd name="T44" fmla="*/ 1 w 542"/>
                    <a:gd name="T45" fmla="*/ 21 h 788"/>
                    <a:gd name="T46" fmla="*/ 1 w 542"/>
                    <a:gd name="T47" fmla="*/ 21 h 788"/>
                    <a:gd name="T48" fmla="*/ 1 w 542"/>
                    <a:gd name="T49" fmla="*/ 21 h 788"/>
                    <a:gd name="T50" fmla="*/ 2 w 542"/>
                    <a:gd name="T51" fmla="*/ 22 h 788"/>
                    <a:gd name="T52" fmla="*/ 2 w 542"/>
                    <a:gd name="T53" fmla="*/ 22 h 788"/>
                    <a:gd name="T54" fmla="*/ 2 w 542"/>
                    <a:gd name="T55" fmla="*/ 22 h 788"/>
                    <a:gd name="T56" fmla="*/ 3 w 542"/>
                    <a:gd name="T57" fmla="*/ 22 h 788"/>
                    <a:gd name="T58" fmla="*/ 3 w 542"/>
                    <a:gd name="T59" fmla="*/ 22 h 788"/>
                    <a:gd name="T60" fmla="*/ 17 w 542"/>
                    <a:gd name="T61" fmla="*/ 22 h 788"/>
                    <a:gd name="T62" fmla="*/ 17 w 542"/>
                    <a:gd name="T63" fmla="*/ 22 h 788"/>
                    <a:gd name="T64" fmla="*/ 18 w 542"/>
                    <a:gd name="T65" fmla="*/ 22 h 788"/>
                    <a:gd name="T66" fmla="*/ 18 w 542"/>
                    <a:gd name="T67" fmla="*/ 22 h 788"/>
                    <a:gd name="T68" fmla="*/ 18 w 542"/>
                    <a:gd name="T69" fmla="*/ 22 h 788"/>
                    <a:gd name="T70" fmla="*/ 19 w 542"/>
                    <a:gd name="T71" fmla="*/ 21 h 788"/>
                    <a:gd name="T72" fmla="*/ 19 w 542"/>
                    <a:gd name="T73" fmla="*/ 21 h 788"/>
                    <a:gd name="T74" fmla="*/ 20 w 542"/>
                    <a:gd name="T75" fmla="*/ 21 h 788"/>
                    <a:gd name="T76" fmla="*/ 20 w 542"/>
                    <a:gd name="T77" fmla="*/ 21 h 788"/>
                    <a:gd name="T78" fmla="*/ 20 w 542"/>
                    <a:gd name="T79" fmla="*/ 21 h 788"/>
                    <a:gd name="T80" fmla="*/ 20 w 542"/>
                    <a:gd name="T81" fmla="*/ 20 h 788"/>
                    <a:gd name="T82" fmla="*/ 21 w 542"/>
                    <a:gd name="T83" fmla="*/ 20 h 788"/>
                    <a:gd name="T84" fmla="*/ 21 w 542"/>
                    <a:gd name="T85" fmla="*/ 20 h 788"/>
                    <a:gd name="T86" fmla="*/ 21 w 542"/>
                    <a:gd name="T87" fmla="*/ 20 h 788"/>
                    <a:gd name="T88" fmla="*/ 21 w 542"/>
                    <a:gd name="T89" fmla="*/ 19 h 788"/>
                    <a:gd name="T90" fmla="*/ 21 w 542"/>
                    <a:gd name="T91" fmla="*/ 19 h 788"/>
                    <a:gd name="T92" fmla="*/ 21 w 542"/>
                    <a:gd name="T93" fmla="*/ 19 h 788"/>
                    <a:gd name="T94" fmla="*/ 22 w 542"/>
                    <a:gd name="T95" fmla="*/ 19 h 788"/>
                    <a:gd name="T96" fmla="*/ 22 w 542"/>
                    <a:gd name="T97" fmla="*/ 18 h 788"/>
                    <a:gd name="T98" fmla="*/ 22 w 542"/>
                    <a:gd name="T99" fmla="*/ 0 h 788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542"/>
                    <a:gd name="T151" fmla="*/ 0 h 788"/>
                    <a:gd name="T152" fmla="*/ 542 w 542"/>
                    <a:gd name="T153" fmla="*/ 788 h 788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542" h="788">
                      <a:moveTo>
                        <a:pt x="542" y="0"/>
                      </a:moveTo>
                      <a:lnTo>
                        <a:pt x="75" y="0"/>
                      </a:lnTo>
                      <a:lnTo>
                        <a:pt x="66" y="2"/>
                      </a:lnTo>
                      <a:lnTo>
                        <a:pt x="58" y="4"/>
                      </a:lnTo>
                      <a:lnTo>
                        <a:pt x="47" y="7"/>
                      </a:lnTo>
                      <a:lnTo>
                        <a:pt x="41" y="11"/>
                      </a:lnTo>
                      <a:lnTo>
                        <a:pt x="33" y="18"/>
                      </a:lnTo>
                      <a:lnTo>
                        <a:pt x="26" y="24"/>
                      </a:lnTo>
                      <a:lnTo>
                        <a:pt x="20" y="34"/>
                      </a:lnTo>
                      <a:lnTo>
                        <a:pt x="13" y="42"/>
                      </a:lnTo>
                      <a:lnTo>
                        <a:pt x="7" y="53"/>
                      </a:lnTo>
                      <a:lnTo>
                        <a:pt x="4" y="61"/>
                      </a:lnTo>
                      <a:lnTo>
                        <a:pt x="2" y="69"/>
                      </a:lnTo>
                      <a:lnTo>
                        <a:pt x="0" y="83"/>
                      </a:lnTo>
                      <a:lnTo>
                        <a:pt x="0" y="708"/>
                      </a:lnTo>
                      <a:lnTo>
                        <a:pt x="1" y="717"/>
                      </a:lnTo>
                      <a:lnTo>
                        <a:pt x="3" y="724"/>
                      </a:lnTo>
                      <a:lnTo>
                        <a:pt x="4" y="731"/>
                      </a:lnTo>
                      <a:lnTo>
                        <a:pt x="7" y="741"/>
                      </a:lnTo>
                      <a:lnTo>
                        <a:pt x="12" y="749"/>
                      </a:lnTo>
                      <a:lnTo>
                        <a:pt x="16" y="756"/>
                      </a:lnTo>
                      <a:lnTo>
                        <a:pt x="21" y="760"/>
                      </a:lnTo>
                      <a:lnTo>
                        <a:pt x="24" y="766"/>
                      </a:lnTo>
                      <a:lnTo>
                        <a:pt x="29" y="770"/>
                      </a:lnTo>
                      <a:lnTo>
                        <a:pt x="35" y="774"/>
                      </a:lnTo>
                      <a:lnTo>
                        <a:pt x="42" y="780"/>
                      </a:lnTo>
                      <a:lnTo>
                        <a:pt x="49" y="782"/>
                      </a:lnTo>
                      <a:lnTo>
                        <a:pt x="58" y="785"/>
                      </a:lnTo>
                      <a:lnTo>
                        <a:pt x="66" y="787"/>
                      </a:lnTo>
                      <a:lnTo>
                        <a:pt x="77" y="788"/>
                      </a:lnTo>
                      <a:lnTo>
                        <a:pt x="418" y="788"/>
                      </a:lnTo>
                      <a:lnTo>
                        <a:pt x="429" y="786"/>
                      </a:lnTo>
                      <a:lnTo>
                        <a:pt x="440" y="785"/>
                      </a:lnTo>
                      <a:lnTo>
                        <a:pt x="450" y="782"/>
                      </a:lnTo>
                      <a:lnTo>
                        <a:pt x="462" y="779"/>
                      </a:lnTo>
                      <a:lnTo>
                        <a:pt x="473" y="773"/>
                      </a:lnTo>
                      <a:lnTo>
                        <a:pt x="482" y="767"/>
                      </a:lnTo>
                      <a:lnTo>
                        <a:pt x="490" y="761"/>
                      </a:lnTo>
                      <a:lnTo>
                        <a:pt x="498" y="755"/>
                      </a:lnTo>
                      <a:lnTo>
                        <a:pt x="506" y="745"/>
                      </a:lnTo>
                      <a:lnTo>
                        <a:pt x="513" y="737"/>
                      </a:lnTo>
                      <a:lnTo>
                        <a:pt x="521" y="727"/>
                      </a:lnTo>
                      <a:lnTo>
                        <a:pt x="526" y="720"/>
                      </a:lnTo>
                      <a:lnTo>
                        <a:pt x="529" y="711"/>
                      </a:lnTo>
                      <a:lnTo>
                        <a:pt x="534" y="701"/>
                      </a:lnTo>
                      <a:lnTo>
                        <a:pt x="537" y="691"/>
                      </a:lnTo>
                      <a:lnTo>
                        <a:pt x="539" y="683"/>
                      </a:lnTo>
                      <a:lnTo>
                        <a:pt x="541" y="674"/>
                      </a:lnTo>
                      <a:lnTo>
                        <a:pt x="542" y="665"/>
                      </a:lnTo>
                      <a:lnTo>
                        <a:pt x="542" y="0"/>
                      </a:lnTo>
                      <a:close/>
                    </a:path>
                  </a:pathLst>
                </a:custGeom>
                <a:solidFill>
                  <a:srgbClr val="9FBFFF"/>
                </a:solidFill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grpSp>
              <p:nvGrpSpPr>
                <p:cNvPr id="26654" name="Group 307"/>
                <p:cNvGrpSpPr>
                  <a:grpSpLocks/>
                </p:cNvGrpSpPr>
                <p:nvPr/>
              </p:nvGrpSpPr>
              <p:grpSpPr bwMode="auto">
                <a:xfrm>
                  <a:off x="4644" y="4003"/>
                  <a:ext cx="75" cy="117"/>
                  <a:chOff x="4644" y="4003"/>
                  <a:chExt cx="75" cy="117"/>
                </a:xfrm>
              </p:grpSpPr>
              <p:sp>
                <p:nvSpPr>
                  <p:cNvPr id="26673" name="Rectangle 305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4003"/>
                    <a:ext cx="4" cy="7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74" name="Freeform 306"/>
                  <p:cNvSpPr>
                    <a:spLocks/>
                  </p:cNvSpPr>
                  <p:nvPr/>
                </p:nvSpPr>
                <p:spPr bwMode="auto">
                  <a:xfrm>
                    <a:off x="4648" y="4056"/>
                    <a:ext cx="71" cy="64"/>
                  </a:xfrm>
                  <a:custGeom>
                    <a:avLst/>
                    <a:gdLst>
                      <a:gd name="T0" fmla="*/ 0 w 358"/>
                      <a:gd name="T1" fmla="*/ 1 h 380"/>
                      <a:gd name="T2" fmla="*/ 4 w 358"/>
                      <a:gd name="T3" fmla="*/ 3 h 380"/>
                      <a:gd name="T4" fmla="*/ 4 w 358"/>
                      <a:gd name="T5" fmla="*/ 4 h 380"/>
                      <a:gd name="T6" fmla="*/ 14 w 358"/>
                      <a:gd name="T7" fmla="*/ 11 h 380"/>
                      <a:gd name="T8" fmla="*/ 14 w 358"/>
                      <a:gd name="T9" fmla="*/ 10 h 380"/>
                      <a:gd name="T10" fmla="*/ 0 w 358"/>
                      <a:gd name="T11" fmla="*/ 0 h 380"/>
                      <a:gd name="T12" fmla="*/ 0 w 358"/>
                      <a:gd name="T13" fmla="*/ 1 h 38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358"/>
                      <a:gd name="T22" fmla="*/ 0 h 380"/>
                      <a:gd name="T23" fmla="*/ 358 w 358"/>
                      <a:gd name="T24" fmla="*/ 380 h 380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358" h="380">
                        <a:moveTo>
                          <a:pt x="0" y="17"/>
                        </a:moveTo>
                        <a:lnTo>
                          <a:pt x="93" y="108"/>
                        </a:lnTo>
                        <a:lnTo>
                          <a:pt x="93" y="130"/>
                        </a:lnTo>
                        <a:lnTo>
                          <a:pt x="358" y="380"/>
                        </a:lnTo>
                        <a:lnTo>
                          <a:pt x="358" y="343"/>
                        </a:lnTo>
                        <a:lnTo>
                          <a:pt x="0" y="0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  <p:grpSp>
              <p:nvGrpSpPr>
                <p:cNvPr id="26655" name="Group 314"/>
                <p:cNvGrpSpPr>
                  <a:grpSpLocks/>
                </p:cNvGrpSpPr>
                <p:nvPr/>
              </p:nvGrpSpPr>
              <p:grpSpPr bwMode="auto">
                <a:xfrm>
                  <a:off x="4798" y="3979"/>
                  <a:ext cx="48" cy="56"/>
                  <a:chOff x="4798" y="3979"/>
                  <a:chExt cx="48" cy="56"/>
                </a:xfrm>
              </p:grpSpPr>
              <p:grpSp>
                <p:nvGrpSpPr>
                  <p:cNvPr id="26667" name="Group 310"/>
                  <p:cNvGrpSpPr>
                    <a:grpSpLocks/>
                  </p:cNvGrpSpPr>
                  <p:nvPr/>
                </p:nvGrpSpPr>
                <p:grpSpPr bwMode="auto">
                  <a:xfrm>
                    <a:off x="4798" y="3990"/>
                    <a:ext cx="40" cy="45"/>
                    <a:chOff x="4798" y="3990"/>
                    <a:chExt cx="40" cy="45"/>
                  </a:xfrm>
                </p:grpSpPr>
                <p:sp>
                  <p:nvSpPr>
                    <p:cNvPr id="26671" name="Line 3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98" y="3993"/>
                      <a:ext cx="38" cy="4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6672" name="Line 3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1" y="3990"/>
                      <a:ext cx="37" cy="4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26668" name="Group 313"/>
                  <p:cNvGrpSpPr>
                    <a:grpSpLocks/>
                  </p:cNvGrpSpPr>
                  <p:nvPr/>
                </p:nvGrpSpPr>
                <p:grpSpPr bwMode="auto">
                  <a:xfrm>
                    <a:off x="4806" y="3979"/>
                    <a:ext cx="40" cy="45"/>
                    <a:chOff x="4806" y="3979"/>
                    <a:chExt cx="40" cy="45"/>
                  </a:xfrm>
                </p:grpSpPr>
                <p:sp>
                  <p:nvSpPr>
                    <p:cNvPr id="26669" name="Line 3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6" y="3983"/>
                      <a:ext cx="38" cy="4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6670" name="Line 3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8" y="3979"/>
                      <a:ext cx="38" cy="4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</p:grpSp>
            </p:grpSp>
            <p:sp>
              <p:nvSpPr>
                <p:cNvPr id="26656" name="Rectangle 315"/>
                <p:cNvSpPr>
                  <a:spLocks noChangeArrowheads="1"/>
                </p:cNvSpPr>
                <p:nvPr/>
              </p:nvSpPr>
              <p:spPr bwMode="auto">
                <a:xfrm>
                  <a:off x="4731" y="4098"/>
                  <a:ext cx="25" cy="4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grpSp>
              <p:nvGrpSpPr>
                <p:cNvPr id="26657" name="Group 318"/>
                <p:cNvGrpSpPr>
                  <a:grpSpLocks/>
                </p:cNvGrpSpPr>
                <p:nvPr/>
              </p:nvGrpSpPr>
              <p:grpSpPr bwMode="auto">
                <a:xfrm>
                  <a:off x="4773" y="4002"/>
                  <a:ext cx="74" cy="117"/>
                  <a:chOff x="4773" y="4002"/>
                  <a:chExt cx="74" cy="117"/>
                </a:xfrm>
              </p:grpSpPr>
              <p:sp>
                <p:nvSpPr>
                  <p:cNvPr id="26665" name="Rectangle 316"/>
                  <p:cNvSpPr>
                    <a:spLocks noChangeArrowheads="1"/>
                  </p:cNvSpPr>
                  <p:nvPr/>
                </p:nvSpPr>
                <p:spPr bwMode="auto">
                  <a:xfrm>
                    <a:off x="4773" y="4002"/>
                    <a:ext cx="3" cy="75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26666" name="Freeform 317"/>
                  <p:cNvSpPr>
                    <a:spLocks/>
                  </p:cNvSpPr>
                  <p:nvPr/>
                </p:nvSpPr>
                <p:spPr bwMode="auto">
                  <a:xfrm>
                    <a:off x="4776" y="4056"/>
                    <a:ext cx="71" cy="63"/>
                  </a:xfrm>
                  <a:custGeom>
                    <a:avLst/>
                    <a:gdLst>
                      <a:gd name="T0" fmla="*/ 0 w 359"/>
                      <a:gd name="T1" fmla="*/ 0 h 380"/>
                      <a:gd name="T2" fmla="*/ 4 w 359"/>
                      <a:gd name="T3" fmla="*/ 3 h 380"/>
                      <a:gd name="T4" fmla="*/ 4 w 359"/>
                      <a:gd name="T5" fmla="*/ 4 h 380"/>
                      <a:gd name="T6" fmla="*/ 14 w 359"/>
                      <a:gd name="T7" fmla="*/ 10 h 380"/>
                      <a:gd name="T8" fmla="*/ 14 w 359"/>
                      <a:gd name="T9" fmla="*/ 9 h 380"/>
                      <a:gd name="T10" fmla="*/ 0 w 359"/>
                      <a:gd name="T11" fmla="*/ 0 h 380"/>
                      <a:gd name="T12" fmla="*/ 0 w 359"/>
                      <a:gd name="T13" fmla="*/ 0 h 38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359"/>
                      <a:gd name="T22" fmla="*/ 0 h 380"/>
                      <a:gd name="T23" fmla="*/ 359 w 359"/>
                      <a:gd name="T24" fmla="*/ 380 h 380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359" h="380">
                        <a:moveTo>
                          <a:pt x="0" y="17"/>
                        </a:moveTo>
                        <a:lnTo>
                          <a:pt x="94" y="107"/>
                        </a:lnTo>
                        <a:lnTo>
                          <a:pt x="94" y="131"/>
                        </a:lnTo>
                        <a:lnTo>
                          <a:pt x="359" y="380"/>
                        </a:lnTo>
                        <a:lnTo>
                          <a:pt x="359" y="343"/>
                        </a:lnTo>
                        <a:lnTo>
                          <a:pt x="0" y="0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  <p:grpSp>
              <p:nvGrpSpPr>
                <p:cNvPr id="26658" name="Group 325"/>
                <p:cNvGrpSpPr>
                  <a:grpSpLocks/>
                </p:cNvGrpSpPr>
                <p:nvPr/>
              </p:nvGrpSpPr>
              <p:grpSpPr bwMode="auto">
                <a:xfrm>
                  <a:off x="4672" y="3979"/>
                  <a:ext cx="47" cy="56"/>
                  <a:chOff x="4672" y="3979"/>
                  <a:chExt cx="47" cy="56"/>
                </a:xfrm>
              </p:grpSpPr>
              <p:grpSp>
                <p:nvGrpSpPr>
                  <p:cNvPr id="26659" name="Group 321"/>
                  <p:cNvGrpSpPr>
                    <a:grpSpLocks/>
                  </p:cNvGrpSpPr>
                  <p:nvPr/>
                </p:nvGrpSpPr>
                <p:grpSpPr bwMode="auto">
                  <a:xfrm>
                    <a:off x="4672" y="3990"/>
                    <a:ext cx="40" cy="45"/>
                    <a:chOff x="4672" y="3990"/>
                    <a:chExt cx="40" cy="45"/>
                  </a:xfrm>
                </p:grpSpPr>
                <p:sp>
                  <p:nvSpPr>
                    <p:cNvPr id="26663" name="Line 3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72" y="3993"/>
                      <a:ext cx="37" cy="4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6664" name="Line 3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74" y="3990"/>
                      <a:ext cx="38" cy="4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26660" name="Group 324"/>
                  <p:cNvGrpSpPr>
                    <a:grpSpLocks/>
                  </p:cNvGrpSpPr>
                  <p:nvPr/>
                </p:nvGrpSpPr>
                <p:grpSpPr bwMode="auto">
                  <a:xfrm>
                    <a:off x="4679" y="3979"/>
                    <a:ext cx="40" cy="45"/>
                    <a:chOff x="4679" y="3979"/>
                    <a:chExt cx="40" cy="45"/>
                  </a:xfrm>
                </p:grpSpPr>
                <p:sp>
                  <p:nvSpPr>
                    <p:cNvPr id="26661" name="Line 3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79" y="3983"/>
                      <a:ext cx="38" cy="4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6662" name="Line 3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82" y="3979"/>
                      <a:ext cx="37" cy="4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</p:grpSp>
            </p:grpSp>
          </p:grpSp>
          <p:graphicFrame>
            <p:nvGraphicFramePr>
              <p:cNvPr id="26626" name="Object 139"/>
              <p:cNvGraphicFramePr>
                <a:graphicFrameLocks/>
              </p:cNvGraphicFramePr>
              <p:nvPr/>
            </p:nvGraphicFramePr>
            <p:xfrm>
              <a:off x="1152" y="4896"/>
              <a:ext cx="144" cy="1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40" name="Document" r:id="rId18" imgW="1027080" imgH="1002960" progId="Word.Document.8">
                      <p:embed/>
                    </p:oleObj>
                  </mc:Choice>
                  <mc:Fallback>
                    <p:oleObj name="Document" r:id="rId18" imgW="1027080" imgH="1002960" progId="Word.Document.8">
                      <p:embed/>
                      <p:pic>
                        <p:nvPicPr>
                          <p:cNvPr id="26626" name="Object 139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52" y="4896"/>
                            <a:ext cx="144" cy="1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=""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133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5209540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6"/>
          <p:cNvGrpSpPr>
            <a:grpSpLocks/>
          </p:cNvGrpSpPr>
          <p:nvPr/>
        </p:nvGrpSpPr>
        <p:grpSpPr bwMode="auto">
          <a:xfrm>
            <a:off x="609600" y="2603113"/>
            <a:ext cx="7924800" cy="1740287"/>
            <a:chOff x="288" y="1713"/>
            <a:chExt cx="3744" cy="1311"/>
          </a:xfrm>
        </p:grpSpPr>
        <p:sp>
          <p:nvSpPr>
            <p:cNvPr id="27686" name="Freeform 201"/>
            <p:cNvSpPr>
              <a:spLocks/>
            </p:cNvSpPr>
            <p:nvPr/>
          </p:nvSpPr>
          <p:spPr bwMode="auto">
            <a:xfrm>
              <a:off x="336" y="2289"/>
              <a:ext cx="3429" cy="735"/>
            </a:xfrm>
            <a:custGeom>
              <a:avLst/>
              <a:gdLst>
                <a:gd name="T0" fmla="*/ 1619 w 3429"/>
                <a:gd name="T1" fmla="*/ 9 h 735"/>
                <a:gd name="T2" fmla="*/ 960 w 3429"/>
                <a:gd name="T3" fmla="*/ 37 h 735"/>
                <a:gd name="T4" fmla="*/ 842 w 3429"/>
                <a:gd name="T5" fmla="*/ 82 h 735"/>
                <a:gd name="T6" fmla="*/ 403 w 3429"/>
                <a:gd name="T7" fmla="*/ 92 h 735"/>
                <a:gd name="T8" fmla="*/ 147 w 3429"/>
                <a:gd name="T9" fmla="*/ 128 h 735"/>
                <a:gd name="T10" fmla="*/ 0 w 3429"/>
                <a:gd name="T11" fmla="*/ 183 h 735"/>
                <a:gd name="T12" fmla="*/ 19 w 3429"/>
                <a:gd name="T13" fmla="*/ 201 h 735"/>
                <a:gd name="T14" fmla="*/ 211 w 3429"/>
                <a:gd name="T15" fmla="*/ 247 h 735"/>
                <a:gd name="T16" fmla="*/ 348 w 3429"/>
                <a:gd name="T17" fmla="*/ 302 h 735"/>
                <a:gd name="T18" fmla="*/ 266 w 3429"/>
                <a:gd name="T19" fmla="*/ 357 h 735"/>
                <a:gd name="T20" fmla="*/ 247 w 3429"/>
                <a:gd name="T21" fmla="*/ 384 h 735"/>
                <a:gd name="T22" fmla="*/ 302 w 3429"/>
                <a:gd name="T23" fmla="*/ 393 h 735"/>
                <a:gd name="T24" fmla="*/ 430 w 3429"/>
                <a:gd name="T25" fmla="*/ 402 h 735"/>
                <a:gd name="T26" fmla="*/ 567 w 3429"/>
                <a:gd name="T27" fmla="*/ 448 h 735"/>
                <a:gd name="T28" fmla="*/ 997 w 3429"/>
                <a:gd name="T29" fmla="*/ 503 h 735"/>
                <a:gd name="T30" fmla="*/ 988 w 3429"/>
                <a:gd name="T31" fmla="*/ 530 h 735"/>
                <a:gd name="T32" fmla="*/ 1024 w 3429"/>
                <a:gd name="T33" fmla="*/ 567 h 735"/>
                <a:gd name="T34" fmla="*/ 1061 w 3429"/>
                <a:gd name="T35" fmla="*/ 604 h 735"/>
                <a:gd name="T36" fmla="*/ 1984 w 3429"/>
                <a:gd name="T37" fmla="*/ 622 h 735"/>
                <a:gd name="T38" fmla="*/ 2478 w 3429"/>
                <a:gd name="T39" fmla="*/ 640 h 735"/>
                <a:gd name="T40" fmla="*/ 2496 w 3429"/>
                <a:gd name="T41" fmla="*/ 594 h 735"/>
                <a:gd name="T42" fmla="*/ 2560 w 3429"/>
                <a:gd name="T43" fmla="*/ 558 h 735"/>
                <a:gd name="T44" fmla="*/ 2762 w 3429"/>
                <a:gd name="T45" fmla="*/ 530 h 735"/>
                <a:gd name="T46" fmla="*/ 2944 w 3429"/>
                <a:gd name="T47" fmla="*/ 503 h 735"/>
                <a:gd name="T48" fmla="*/ 3008 w 3429"/>
                <a:gd name="T49" fmla="*/ 476 h 735"/>
                <a:gd name="T50" fmla="*/ 3374 w 3429"/>
                <a:gd name="T51" fmla="*/ 448 h 735"/>
                <a:gd name="T52" fmla="*/ 3429 w 3429"/>
                <a:gd name="T53" fmla="*/ 357 h 735"/>
                <a:gd name="T54" fmla="*/ 2835 w 3429"/>
                <a:gd name="T55" fmla="*/ 284 h 735"/>
                <a:gd name="T56" fmla="*/ 2826 w 3429"/>
                <a:gd name="T57" fmla="*/ 256 h 735"/>
                <a:gd name="T58" fmla="*/ 2798 w 3429"/>
                <a:gd name="T59" fmla="*/ 247 h 735"/>
                <a:gd name="T60" fmla="*/ 2698 w 3429"/>
                <a:gd name="T61" fmla="*/ 220 h 735"/>
                <a:gd name="T62" fmla="*/ 2679 w 3429"/>
                <a:gd name="T63" fmla="*/ 192 h 735"/>
                <a:gd name="T64" fmla="*/ 2469 w 3429"/>
                <a:gd name="T65" fmla="*/ 156 h 735"/>
                <a:gd name="T66" fmla="*/ 2442 w 3429"/>
                <a:gd name="T67" fmla="*/ 119 h 735"/>
                <a:gd name="T68" fmla="*/ 2350 w 3429"/>
                <a:gd name="T69" fmla="*/ 110 h 735"/>
                <a:gd name="T70" fmla="*/ 1911 w 3429"/>
                <a:gd name="T71" fmla="*/ 92 h 735"/>
                <a:gd name="T72" fmla="*/ 1847 w 3429"/>
                <a:gd name="T73" fmla="*/ 46 h 735"/>
                <a:gd name="T74" fmla="*/ 1664 w 3429"/>
                <a:gd name="T75" fmla="*/ 0 h 735"/>
                <a:gd name="T76" fmla="*/ 1573 w 3429"/>
                <a:gd name="T77" fmla="*/ 9 h 735"/>
                <a:gd name="T78" fmla="*/ 1546 w 3429"/>
                <a:gd name="T79" fmla="*/ 18 h 73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429"/>
                <a:gd name="T121" fmla="*/ 0 h 735"/>
                <a:gd name="T122" fmla="*/ 3429 w 3429"/>
                <a:gd name="T123" fmla="*/ 735 h 73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429" h="735">
                  <a:moveTo>
                    <a:pt x="1619" y="9"/>
                  </a:moveTo>
                  <a:cubicBezTo>
                    <a:pt x="1399" y="20"/>
                    <a:pt x="1178" y="10"/>
                    <a:pt x="960" y="37"/>
                  </a:cubicBezTo>
                  <a:cubicBezTo>
                    <a:pt x="934" y="76"/>
                    <a:pt x="887" y="80"/>
                    <a:pt x="842" y="82"/>
                  </a:cubicBezTo>
                  <a:cubicBezTo>
                    <a:pt x="696" y="88"/>
                    <a:pt x="549" y="89"/>
                    <a:pt x="403" y="92"/>
                  </a:cubicBezTo>
                  <a:cubicBezTo>
                    <a:pt x="317" y="103"/>
                    <a:pt x="233" y="117"/>
                    <a:pt x="147" y="128"/>
                  </a:cubicBezTo>
                  <a:cubicBezTo>
                    <a:pt x="95" y="167"/>
                    <a:pt x="60" y="164"/>
                    <a:pt x="0" y="183"/>
                  </a:cubicBezTo>
                  <a:cubicBezTo>
                    <a:pt x="6" y="189"/>
                    <a:pt x="11" y="198"/>
                    <a:pt x="19" y="201"/>
                  </a:cubicBezTo>
                  <a:cubicBezTo>
                    <a:pt x="72" y="219"/>
                    <a:pt x="154" y="236"/>
                    <a:pt x="211" y="247"/>
                  </a:cubicBezTo>
                  <a:cubicBezTo>
                    <a:pt x="228" y="318"/>
                    <a:pt x="268" y="295"/>
                    <a:pt x="348" y="302"/>
                  </a:cubicBezTo>
                  <a:cubicBezTo>
                    <a:pt x="321" y="328"/>
                    <a:pt x="302" y="345"/>
                    <a:pt x="266" y="357"/>
                  </a:cubicBezTo>
                  <a:cubicBezTo>
                    <a:pt x="260" y="366"/>
                    <a:pt x="239" y="376"/>
                    <a:pt x="247" y="384"/>
                  </a:cubicBezTo>
                  <a:cubicBezTo>
                    <a:pt x="260" y="397"/>
                    <a:pt x="284" y="391"/>
                    <a:pt x="302" y="393"/>
                  </a:cubicBezTo>
                  <a:cubicBezTo>
                    <a:pt x="345" y="397"/>
                    <a:pt x="387" y="399"/>
                    <a:pt x="430" y="402"/>
                  </a:cubicBezTo>
                  <a:cubicBezTo>
                    <a:pt x="463" y="437"/>
                    <a:pt x="522" y="433"/>
                    <a:pt x="567" y="448"/>
                  </a:cubicBezTo>
                  <a:cubicBezTo>
                    <a:pt x="665" y="578"/>
                    <a:pt x="849" y="467"/>
                    <a:pt x="997" y="503"/>
                  </a:cubicBezTo>
                  <a:cubicBezTo>
                    <a:pt x="994" y="512"/>
                    <a:pt x="981" y="523"/>
                    <a:pt x="988" y="530"/>
                  </a:cubicBezTo>
                  <a:cubicBezTo>
                    <a:pt x="1030" y="572"/>
                    <a:pt x="1067" y="527"/>
                    <a:pt x="1024" y="567"/>
                  </a:cubicBezTo>
                  <a:cubicBezTo>
                    <a:pt x="1012" y="603"/>
                    <a:pt x="1002" y="602"/>
                    <a:pt x="1061" y="604"/>
                  </a:cubicBezTo>
                  <a:cubicBezTo>
                    <a:pt x="1369" y="613"/>
                    <a:pt x="1676" y="616"/>
                    <a:pt x="1984" y="622"/>
                  </a:cubicBezTo>
                  <a:cubicBezTo>
                    <a:pt x="2139" y="735"/>
                    <a:pt x="2059" y="688"/>
                    <a:pt x="2478" y="640"/>
                  </a:cubicBezTo>
                  <a:cubicBezTo>
                    <a:pt x="2494" y="638"/>
                    <a:pt x="2486" y="607"/>
                    <a:pt x="2496" y="594"/>
                  </a:cubicBezTo>
                  <a:cubicBezTo>
                    <a:pt x="2502" y="586"/>
                    <a:pt x="2554" y="560"/>
                    <a:pt x="2560" y="558"/>
                  </a:cubicBezTo>
                  <a:cubicBezTo>
                    <a:pt x="2621" y="532"/>
                    <a:pt x="2701" y="535"/>
                    <a:pt x="2762" y="530"/>
                  </a:cubicBezTo>
                  <a:cubicBezTo>
                    <a:pt x="2824" y="515"/>
                    <a:pt x="2879" y="509"/>
                    <a:pt x="2944" y="503"/>
                  </a:cubicBezTo>
                  <a:cubicBezTo>
                    <a:pt x="2966" y="496"/>
                    <a:pt x="2986" y="483"/>
                    <a:pt x="3008" y="476"/>
                  </a:cubicBezTo>
                  <a:cubicBezTo>
                    <a:pt x="3118" y="442"/>
                    <a:pt x="3261" y="454"/>
                    <a:pt x="3374" y="448"/>
                  </a:cubicBezTo>
                  <a:cubicBezTo>
                    <a:pt x="3385" y="405"/>
                    <a:pt x="3398" y="388"/>
                    <a:pt x="3429" y="357"/>
                  </a:cubicBezTo>
                  <a:cubicBezTo>
                    <a:pt x="3242" y="292"/>
                    <a:pt x="3031" y="292"/>
                    <a:pt x="2835" y="284"/>
                  </a:cubicBezTo>
                  <a:cubicBezTo>
                    <a:pt x="2832" y="275"/>
                    <a:pt x="2833" y="263"/>
                    <a:pt x="2826" y="256"/>
                  </a:cubicBezTo>
                  <a:cubicBezTo>
                    <a:pt x="2819" y="249"/>
                    <a:pt x="2807" y="250"/>
                    <a:pt x="2798" y="247"/>
                  </a:cubicBezTo>
                  <a:cubicBezTo>
                    <a:pt x="2690" y="218"/>
                    <a:pt x="2759" y="240"/>
                    <a:pt x="2698" y="220"/>
                  </a:cubicBezTo>
                  <a:cubicBezTo>
                    <a:pt x="2692" y="211"/>
                    <a:pt x="2688" y="198"/>
                    <a:pt x="2679" y="192"/>
                  </a:cubicBezTo>
                  <a:cubicBezTo>
                    <a:pt x="2640" y="166"/>
                    <a:pt x="2497" y="158"/>
                    <a:pt x="2469" y="156"/>
                  </a:cubicBezTo>
                  <a:cubicBezTo>
                    <a:pt x="2460" y="144"/>
                    <a:pt x="2456" y="125"/>
                    <a:pt x="2442" y="119"/>
                  </a:cubicBezTo>
                  <a:cubicBezTo>
                    <a:pt x="2413" y="108"/>
                    <a:pt x="2381" y="113"/>
                    <a:pt x="2350" y="110"/>
                  </a:cubicBezTo>
                  <a:cubicBezTo>
                    <a:pt x="2134" y="88"/>
                    <a:pt x="2365" y="103"/>
                    <a:pt x="1911" y="92"/>
                  </a:cubicBezTo>
                  <a:cubicBezTo>
                    <a:pt x="1818" y="71"/>
                    <a:pt x="1813" y="96"/>
                    <a:pt x="1847" y="46"/>
                  </a:cubicBezTo>
                  <a:cubicBezTo>
                    <a:pt x="1785" y="21"/>
                    <a:pt x="1731" y="9"/>
                    <a:pt x="1664" y="0"/>
                  </a:cubicBezTo>
                  <a:cubicBezTo>
                    <a:pt x="1634" y="3"/>
                    <a:pt x="1603" y="4"/>
                    <a:pt x="1573" y="9"/>
                  </a:cubicBezTo>
                  <a:cubicBezTo>
                    <a:pt x="1564" y="10"/>
                    <a:pt x="1546" y="18"/>
                    <a:pt x="1546" y="18"/>
                  </a:cubicBezTo>
                </a:path>
              </a:pathLst>
            </a:custGeom>
            <a:solidFill>
              <a:srgbClr val="EAEAEA"/>
            </a:solidFill>
            <a:ln w="12700">
              <a:solidFill>
                <a:srgbClr val="EAEAEA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7687" name="Rectangle 88"/>
            <p:cNvSpPr>
              <a:spLocks noChangeArrowheads="1"/>
            </p:cNvSpPr>
            <p:nvPr/>
          </p:nvSpPr>
          <p:spPr bwMode="auto">
            <a:xfrm>
              <a:off x="288" y="1713"/>
              <a:ext cx="3744" cy="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s-MX" sz="1800" b="1" dirty="0"/>
                <a:t>¿Qué es estandarizar o normalizar una actividad?</a:t>
              </a:r>
            </a:p>
            <a:p>
              <a:endParaRPr lang="en-US" sz="1800" b="1" dirty="0"/>
            </a:p>
          </p:txBody>
        </p:sp>
        <p:sp>
          <p:nvSpPr>
            <p:cNvPr id="27688" name="Rectangle 89"/>
            <p:cNvSpPr>
              <a:spLocks noChangeArrowheads="1"/>
            </p:cNvSpPr>
            <p:nvPr/>
          </p:nvSpPr>
          <p:spPr bwMode="auto">
            <a:xfrm>
              <a:off x="288" y="1933"/>
              <a:ext cx="3744" cy="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>
                <a:buFontTx/>
                <a:buChar char="•"/>
              </a:pPr>
              <a:r>
                <a:rPr lang="es-MX" sz="1800"/>
                <a:t> Es realizar una actividad de la misma forma, siempre que la volvamos a hacer. </a:t>
              </a:r>
              <a:endParaRPr lang="en-US" sz="1800"/>
            </a:p>
          </p:txBody>
        </p:sp>
        <p:grpSp>
          <p:nvGrpSpPr>
            <p:cNvPr id="27689" name="Group 147"/>
            <p:cNvGrpSpPr>
              <a:grpSpLocks/>
            </p:cNvGrpSpPr>
            <p:nvPr/>
          </p:nvGrpSpPr>
          <p:grpSpPr bwMode="auto">
            <a:xfrm>
              <a:off x="432" y="2433"/>
              <a:ext cx="1536" cy="528"/>
              <a:chOff x="336" y="1152"/>
              <a:chExt cx="1872" cy="672"/>
            </a:xfrm>
          </p:grpSpPr>
          <p:grpSp>
            <p:nvGrpSpPr>
              <p:cNvPr id="27696" name="Group 133"/>
              <p:cNvGrpSpPr>
                <a:grpSpLocks/>
              </p:cNvGrpSpPr>
              <p:nvPr/>
            </p:nvGrpSpPr>
            <p:grpSpPr bwMode="auto">
              <a:xfrm>
                <a:off x="336" y="1152"/>
                <a:ext cx="528" cy="664"/>
                <a:chOff x="1556" y="1488"/>
                <a:chExt cx="1036" cy="1104"/>
              </a:xfrm>
            </p:grpSpPr>
            <p:pic>
              <p:nvPicPr>
                <p:cNvPr id="27705" name="Picture 134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56" y="1488"/>
                  <a:ext cx="1036" cy="1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706" name="Picture 135"/>
                <p:cNvPicPr>
                  <a:picLocks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76" y="1584"/>
                  <a:ext cx="480" cy="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7697" name="Rectangle 139"/>
              <p:cNvSpPr>
                <a:spLocks noChangeArrowheads="1"/>
              </p:cNvSpPr>
              <p:nvPr/>
            </p:nvSpPr>
            <p:spPr bwMode="auto">
              <a:xfrm>
                <a:off x="816" y="1305"/>
                <a:ext cx="173" cy="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MX" sz="1800" b="1"/>
                  <a:t>=</a:t>
                </a:r>
                <a:endParaRPr lang="en-US" sz="1800" b="1"/>
              </a:p>
            </p:txBody>
          </p:sp>
          <p:grpSp>
            <p:nvGrpSpPr>
              <p:cNvPr id="27698" name="Group 140"/>
              <p:cNvGrpSpPr>
                <a:grpSpLocks/>
              </p:cNvGrpSpPr>
              <p:nvPr/>
            </p:nvGrpSpPr>
            <p:grpSpPr bwMode="auto">
              <a:xfrm>
                <a:off x="1008" y="1152"/>
                <a:ext cx="528" cy="664"/>
                <a:chOff x="1556" y="1488"/>
                <a:chExt cx="1036" cy="1104"/>
              </a:xfrm>
            </p:grpSpPr>
            <p:pic>
              <p:nvPicPr>
                <p:cNvPr id="27703" name="Picture 141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56" y="1488"/>
                  <a:ext cx="1036" cy="1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704" name="Picture 142"/>
                <p:cNvPicPr>
                  <a:picLocks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76" y="1584"/>
                  <a:ext cx="480" cy="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7699" name="Group 143"/>
              <p:cNvGrpSpPr>
                <a:grpSpLocks/>
              </p:cNvGrpSpPr>
              <p:nvPr/>
            </p:nvGrpSpPr>
            <p:grpSpPr bwMode="auto">
              <a:xfrm>
                <a:off x="1680" y="1160"/>
                <a:ext cx="528" cy="664"/>
                <a:chOff x="1556" y="1488"/>
                <a:chExt cx="1036" cy="1104"/>
              </a:xfrm>
            </p:grpSpPr>
            <p:pic>
              <p:nvPicPr>
                <p:cNvPr id="27701" name="Picture 144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56" y="1488"/>
                  <a:ext cx="1036" cy="1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702" name="Picture 145"/>
                <p:cNvPicPr>
                  <a:picLocks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76" y="1584"/>
                  <a:ext cx="480" cy="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7700" name="Rectangle 146"/>
              <p:cNvSpPr>
                <a:spLocks noChangeArrowheads="1"/>
              </p:cNvSpPr>
              <p:nvPr/>
            </p:nvSpPr>
            <p:spPr bwMode="auto">
              <a:xfrm>
                <a:off x="1480" y="1305"/>
                <a:ext cx="173" cy="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MX" sz="1800" b="1"/>
                  <a:t>=</a:t>
                </a:r>
                <a:endParaRPr lang="en-US" sz="1800" b="1"/>
              </a:p>
            </p:txBody>
          </p:sp>
        </p:grpSp>
        <p:grpSp>
          <p:nvGrpSpPr>
            <p:cNvPr id="27690" name="Group 152"/>
            <p:cNvGrpSpPr>
              <a:grpSpLocks/>
            </p:cNvGrpSpPr>
            <p:nvPr/>
          </p:nvGrpSpPr>
          <p:grpSpPr bwMode="auto">
            <a:xfrm>
              <a:off x="2304" y="2481"/>
              <a:ext cx="1536" cy="396"/>
              <a:chOff x="2160" y="1248"/>
              <a:chExt cx="1536" cy="396"/>
            </a:xfrm>
          </p:grpSpPr>
          <p:grpSp>
            <p:nvGrpSpPr>
              <p:cNvPr id="27691" name="Group 136"/>
              <p:cNvGrpSpPr>
                <a:grpSpLocks/>
              </p:cNvGrpSpPr>
              <p:nvPr/>
            </p:nvGrpSpPr>
            <p:grpSpPr bwMode="auto">
              <a:xfrm>
                <a:off x="2160" y="1248"/>
                <a:ext cx="672" cy="396"/>
                <a:chOff x="768" y="1968"/>
                <a:chExt cx="1584" cy="720"/>
              </a:xfrm>
            </p:grpSpPr>
            <p:pic>
              <p:nvPicPr>
                <p:cNvPr id="27695" name="Picture 137" descr="C:\Program Files\Common Files\Microsoft Shared\Clipart\cagcat50\tn00561_.wmf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8" y="1968"/>
                  <a:ext cx="1584" cy="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aphicFrame>
              <p:nvGraphicFramePr>
                <p:cNvPr id="27652" name="Object 138"/>
                <p:cNvGraphicFramePr>
                  <a:graphicFrameLocks/>
                </p:cNvGraphicFramePr>
                <p:nvPr/>
              </p:nvGraphicFramePr>
              <p:xfrm>
                <a:off x="1872" y="2296"/>
                <a:ext cx="192" cy="2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24" name="Documento" r:id="rId6" imgW="1027080" imgH="1002960" progId="Word.Document.8">
                        <p:embed/>
                      </p:oleObj>
                    </mc:Choice>
                    <mc:Fallback>
                      <p:oleObj name="Documento" r:id="rId6" imgW="1027080" imgH="1002960" progId="Word.Document.8">
                        <p:embed/>
                        <p:pic>
                          <p:nvPicPr>
                            <p:cNvPr id="27652" name="Object 138"/>
                            <p:cNvPicPr>
                              <a:picLocks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872" y="2296"/>
                              <a:ext cx="192" cy="2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=""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=""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="" xmlns:a14="http://schemas.microsoft.com/office/drawing/2010/main">
                                  <a:effectLst>
                                    <a:outerShdw blurRad="63500" dist="38099" dir="2700000" algn="ctr" rotWithShape="0">
                                      <a:schemeClr val="bg2">
                                        <a:alpha val="74998"/>
                                      </a:scheme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7692" name="Rectangle 148"/>
              <p:cNvSpPr>
                <a:spLocks noChangeArrowheads="1"/>
              </p:cNvSpPr>
              <p:nvPr/>
            </p:nvSpPr>
            <p:spPr bwMode="auto">
              <a:xfrm>
                <a:off x="2832" y="1305"/>
                <a:ext cx="142" cy="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MX" sz="1800" b="1"/>
                  <a:t>=</a:t>
                </a:r>
                <a:endParaRPr lang="en-US" sz="1800" b="1"/>
              </a:p>
            </p:txBody>
          </p:sp>
          <p:grpSp>
            <p:nvGrpSpPr>
              <p:cNvPr id="27693" name="Group 149"/>
              <p:cNvGrpSpPr>
                <a:grpSpLocks/>
              </p:cNvGrpSpPr>
              <p:nvPr/>
            </p:nvGrpSpPr>
            <p:grpSpPr bwMode="auto">
              <a:xfrm>
                <a:off x="3024" y="1248"/>
                <a:ext cx="672" cy="396"/>
                <a:chOff x="768" y="1968"/>
                <a:chExt cx="1584" cy="720"/>
              </a:xfrm>
            </p:grpSpPr>
            <p:pic>
              <p:nvPicPr>
                <p:cNvPr id="27694" name="Picture 150" descr="C:\Program Files\Common Files\Microsoft Shared\Clipart\cagcat50\tn00561_.wmf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8" y="1968"/>
                  <a:ext cx="1584" cy="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aphicFrame>
              <p:nvGraphicFramePr>
                <p:cNvPr id="27651" name="Object 151"/>
                <p:cNvGraphicFramePr>
                  <a:graphicFrameLocks/>
                </p:cNvGraphicFramePr>
                <p:nvPr/>
              </p:nvGraphicFramePr>
              <p:xfrm>
                <a:off x="1872" y="2296"/>
                <a:ext cx="192" cy="2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25" name="Document" r:id="rId8" imgW="1027080" imgH="1002960" progId="Word.Document.8">
                        <p:embed/>
                      </p:oleObj>
                    </mc:Choice>
                    <mc:Fallback>
                      <p:oleObj name="Document" r:id="rId8" imgW="1027080" imgH="1002960" progId="Word.Document.8">
                        <p:embed/>
                        <p:pic>
                          <p:nvPicPr>
                            <p:cNvPr id="27651" name="Object 151"/>
                            <p:cNvPicPr>
                              <a:picLocks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872" y="2296"/>
                              <a:ext cx="192" cy="2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=""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=""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="" xmlns:a14="http://schemas.microsoft.com/office/drawing/2010/main">
                                  <a:effectLst>
                                    <a:outerShdw blurRad="63500" dist="38099" dir="2700000" algn="ctr" rotWithShape="0">
                                      <a:schemeClr val="bg2">
                                        <a:alpha val="74998"/>
                                      </a:scheme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grpSp>
        <p:nvGrpSpPr>
          <p:cNvPr id="10" name="Group 207"/>
          <p:cNvGrpSpPr>
            <a:grpSpLocks/>
          </p:cNvGrpSpPr>
          <p:nvPr/>
        </p:nvGrpSpPr>
        <p:grpSpPr bwMode="auto">
          <a:xfrm>
            <a:off x="561898" y="4509121"/>
            <a:ext cx="7924800" cy="1944291"/>
            <a:chOff x="288" y="3408"/>
            <a:chExt cx="3744" cy="1633"/>
          </a:xfrm>
        </p:grpSpPr>
        <p:sp>
          <p:nvSpPr>
            <p:cNvPr id="27660" name="Freeform 200"/>
            <p:cNvSpPr>
              <a:spLocks/>
            </p:cNvSpPr>
            <p:nvPr/>
          </p:nvSpPr>
          <p:spPr bwMode="auto">
            <a:xfrm>
              <a:off x="347" y="4169"/>
              <a:ext cx="3429" cy="735"/>
            </a:xfrm>
            <a:custGeom>
              <a:avLst/>
              <a:gdLst>
                <a:gd name="T0" fmla="*/ 1619 w 3429"/>
                <a:gd name="T1" fmla="*/ 9 h 735"/>
                <a:gd name="T2" fmla="*/ 960 w 3429"/>
                <a:gd name="T3" fmla="*/ 37 h 735"/>
                <a:gd name="T4" fmla="*/ 842 w 3429"/>
                <a:gd name="T5" fmla="*/ 82 h 735"/>
                <a:gd name="T6" fmla="*/ 403 w 3429"/>
                <a:gd name="T7" fmla="*/ 92 h 735"/>
                <a:gd name="T8" fmla="*/ 147 w 3429"/>
                <a:gd name="T9" fmla="*/ 128 h 735"/>
                <a:gd name="T10" fmla="*/ 0 w 3429"/>
                <a:gd name="T11" fmla="*/ 183 h 735"/>
                <a:gd name="T12" fmla="*/ 19 w 3429"/>
                <a:gd name="T13" fmla="*/ 201 h 735"/>
                <a:gd name="T14" fmla="*/ 211 w 3429"/>
                <a:gd name="T15" fmla="*/ 247 h 735"/>
                <a:gd name="T16" fmla="*/ 348 w 3429"/>
                <a:gd name="T17" fmla="*/ 302 h 735"/>
                <a:gd name="T18" fmla="*/ 266 w 3429"/>
                <a:gd name="T19" fmla="*/ 357 h 735"/>
                <a:gd name="T20" fmla="*/ 247 w 3429"/>
                <a:gd name="T21" fmla="*/ 384 h 735"/>
                <a:gd name="T22" fmla="*/ 302 w 3429"/>
                <a:gd name="T23" fmla="*/ 393 h 735"/>
                <a:gd name="T24" fmla="*/ 430 w 3429"/>
                <a:gd name="T25" fmla="*/ 402 h 735"/>
                <a:gd name="T26" fmla="*/ 567 w 3429"/>
                <a:gd name="T27" fmla="*/ 448 h 735"/>
                <a:gd name="T28" fmla="*/ 997 w 3429"/>
                <a:gd name="T29" fmla="*/ 503 h 735"/>
                <a:gd name="T30" fmla="*/ 988 w 3429"/>
                <a:gd name="T31" fmla="*/ 530 h 735"/>
                <a:gd name="T32" fmla="*/ 1024 w 3429"/>
                <a:gd name="T33" fmla="*/ 567 h 735"/>
                <a:gd name="T34" fmla="*/ 1061 w 3429"/>
                <a:gd name="T35" fmla="*/ 604 h 735"/>
                <a:gd name="T36" fmla="*/ 1984 w 3429"/>
                <a:gd name="T37" fmla="*/ 622 h 735"/>
                <a:gd name="T38" fmla="*/ 2478 w 3429"/>
                <a:gd name="T39" fmla="*/ 640 h 735"/>
                <a:gd name="T40" fmla="*/ 2496 w 3429"/>
                <a:gd name="T41" fmla="*/ 594 h 735"/>
                <a:gd name="T42" fmla="*/ 2560 w 3429"/>
                <a:gd name="T43" fmla="*/ 558 h 735"/>
                <a:gd name="T44" fmla="*/ 2762 w 3429"/>
                <a:gd name="T45" fmla="*/ 530 h 735"/>
                <a:gd name="T46" fmla="*/ 2944 w 3429"/>
                <a:gd name="T47" fmla="*/ 503 h 735"/>
                <a:gd name="T48" fmla="*/ 3008 w 3429"/>
                <a:gd name="T49" fmla="*/ 476 h 735"/>
                <a:gd name="T50" fmla="*/ 3374 w 3429"/>
                <a:gd name="T51" fmla="*/ 448 h 735"/>
                <a:gd name="T52" fmla="*/ 3429 w 3429"/>
                <a:gd name="T53" fmla="*/ 357 h 735"/>
                <a:gd name="T54" fmla="*/ 2835 w 3429"/>
                <a:gd name="T55" fmla="*/ 284 h 735"/>
                <a:gd name="T56" fmla="*/ 2826 w 3429"/>
                <a:gd name="T57" fmla="*/ 256 h 735"/>
                <a:gd name="T58" fmla="*/ 2798 w 3429"/>
                <a:gd name="T59" fmla="*/ 247 h 735"/>
                <a:gd name="T60" fmla="*/ 2698 w 3429"/>
                <a:gd name="T61" fmla="*/ 220 h 735"/>
                <a:gd name="T62" fmla="*/ 2679 w 3429"/>
                <a:gd name="T63" fmla="*/ 192 h 735"/>
                <a:gd name="T64" fmla="*/ 2469 w 3429"/>
                <a:gd name="T65" fmla="*/ 156 h 735"/>
                <a:gd name="T66" fmla="*/ 2442 w 3429"/>
                <a:gd name="T67" fmla="*/ 119 h 735"/>
                <a:gd name="T68" fmla="*/ 2350 w 3429"/>
                <a:gd name="T69" fmla="*/ 110 h 735"/>
                <a:gd name="T70" fmla="*/ 1911 w 3429"/>
                <a:gd name="T71" fmla="*/ 92 h 735"/>
                <a:gd name="T72" fmla="*/ 1847 w 3429"/>
                <a:gd name="T73" fmla="*/ 46 h 735"/>
                <a:gd name="T74" fmla="*/ 1664 w 3429"/>
                <a:gd name="T75" fmla="*/ 0 h 735"/>
                <a:gd name="T76" fmla="*/ 1573 w 3429"/>
                <a:gd name="T77" fmla="*/ 9 h 735"/>
                <a:gd name="T78" fmla="*/ 1546 w 3429"/>
                <a:gd name="T79" fmla="*/ 18 h 73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429"/>
                <a:gd name="T121" fmla="*/ 0 h 735"/>
                <a:gd name="T122" fmla="*/ 3429 w 3429"/>
                <a:gd name="T123" fmla="*/ 735 h 73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429" h="735">
                  <a:moveTo>
                    <a:pt x="1619" y="9"/>
                  </a:moveTo>
                  <a:cubicBezTo>
                    <a:pt x="1399" y="20"/>
                    <a:pt x="1178" y="10"/>
                    <a:pt x="960" y="37"/>
                  </a:cubicBezTo>
                  <a:cubicBezTo>
                    <a:pt x="934" y="76"/>
                    <a:pt x="887" y="80"/>
                    <a:pt x="842" y="82"/>
                  </a:cubicBezTo>
                  <a:cubicBezTo>
                    <a:pt x="696" y="88"/>
                    <a:pt x="549" y="89"/>
                    <a:pt x="403" y="92"/>
                  </a:cubicBezTo>
                  <a:cubicBezTo>
                    <a:pt x="317" y="103"/>
                    <a:pt x="233" y="117"/>
                    <a:pt x="147" y="128"/>
                  </a:cubicBezTo>
                  <a:cubicBezTo>
                    <a:pt x="95" y="167"/>
                    <a:pt x="60" y="164"/>
                    <a:pt x="0" y="183"/>
                  </a:cubicBezTo>
                  <a:cubicBezTo>
                    <a:pt x="6" y="189"/>
                    <a:pt x="11" y="198"/>
                    <a:pt x="19" y="201"/>
                  </a:cubicBezTo>
                  <a:cubicBezTo>
                    <a:pt x="72" y="219"/>
                    <a:pt x="154" y="236"/>
                    <a:pt x="211" y="247"/>
                  </a:cubicBezTo>
                  <a:cubicBezTo>
                    <a:pt x="228" y="318"/>
                    <a:pt x="268" y="295"/>
                    <a:pt x="348" y="302"/>
                  </a:cubicBezTo>
                  <a:cubicBezTo>
                    <a:pt x="321" y="328"/>
                    <a:pt x="302" y="345"/>
                    <a:pt x="266" y="357"/>
                  </a:cubicBezTo>
                  <a:cubicBezTo>
                    <a:pt x="260" y="366"/>
                    <a:pt x="239" y="376"/>
                    <a:pt x="247" y="384"/>
                  </a:cubicBezTo>
                  <a:cubicBezTo>
                    <a:pt x="260" y="397"/>
                    <a:pt x="284" y="391"/>
                    <a:pt x="302" y="393"/>
                  </a:cubicBezTo>
                  <a:cubicBezTo>
                    <a:pt x="345" y="397"/>
                    <a:pt x="387" y="399"/>
                    <a:pt x="430" y="402"/>
                  </a:cubicBezTo>
                  <a:cubicBezTo>
                    <a:pt x="463" y="437"/>
                    <a:pt x="522" y="433"/>
                    <a:pt x="567" y="448"/>
                  </a:cubicBezTo>
                  <a:cubicBezTo>
                    <a:pt x="665" y="578"/>
                    <a:pt x="849" y="467"/>
                    <a:pt x="997" y="503"/>
                  </a:cubicBezTo>
                  <a:cubicBezTo>
                    <a:pt x="994" y="512"/>
                    <a:pt x="981" y="523"/>
                    <a:pt x="988" y="530"/>
                  </a:cubicBezTo>
                  <a:cubicBezTo>
                    <a:pt x="1030" y="572"/>
                    <a:pt x="1067" y="527"/>
                    <a:pt x="1024" y="567"/>
                  </a:cubicBezTo>
                  <a:cubicBezTo>
                    <a:pt x="1012" y="603"/>
                    <a:pt x="1002" y="602"/>
                    <a:pt x="1061" y="604"/>
                  </a:cubicBezTo>
                  <a:cubicBezTo>
                    <a:pt x="1369" y="613"/>
                    <a:pt x="1676" y="616"/>
                    <a:pt x="1984" y="622"/>
                  </a:cubicBezTo>
                  <a:cubicBezTo>
                    <a:pt x="2139" y="735"/>
                    <a:pt x="2059" y="688"/>
                    <a:pt x="2478" y="640"/>
                  </a:cubicBezTo>
                  <a:cubicBezTo>
                    <a:pt x="2494" y="638"/>
                    <a:pt x="2486" y="607"/>
                    <a:pt x="2496" y="594"/>
                  </a:cubicBezTo>
                  <a:cubicBezTo>
                    <a:pt x="2502" y="586"/>
                    <a:pt x="2554" y="560"/>
                    <a:pt x="2560" y="558"/>
                  </a:cubicBezTo>
                  <a:cubicBezTo>
                    <a:pt x="2621" y="532"/>
                    <a:pt x="2701" y="535"/>
                    <a:pt x="2762" y="530"/>
                  </a:cubicBezTo>
                  <a:cubicBezTo>
                    <a:pt x="2824" y="515"/>
                    <a:pt x="2879" y="509"/>
                    <a:pt x="2944" y="503"/>
                  </a:cubicBezTo>
                  <a:cubicBezTo>
                    <a:pt x="2966" y="496"/>
                    <a:pt x="2986" y="483"/>
                    <a:pt x="3008" y="476"/>
                  </a:cubicBezTo>
                  <a:cubicBezTo>
                    <a:pt x="3118" y="442"/>
                    <a:pt x="3261" y="454"/>
                    <a:pt x="3374" y="448"/>
                  </a:cubicBezTo>
                  <a:cubicBezTo>
                    <a:pt x="3385" y="405"/>
                    <a:pt x="3398" y="388"/>
                    <a:pt x="3429" y="357"/>
                  </a:cubicBezTo>
                  <a:cubicBezTo>
                    <a:pt x="3242" y="292"/>
                    <a:pt x="3031" y="292"/>
                    <a:pt x="2835" y="284"/>
                  </a:cubicBezTo>
                  <a:cubicBezTo>
                    <a:pt x="2832" y="275"/>
                    <a:pt x="2833" y="263"/>
                    <a:pt x="2826" y="256"/>
                  </a:cubicBezTo>
                  <a:cubicBezTo>
                    <a:pt x="2819" y="249"/>
                    <a:pt x="2807" y="250"/>
                    <a:pt x="2798" y="247"/>
                  </a:cubicBezTo>
                  <a:cubicBezTo>
                    <a:pt x="2690" y="218"/>
                    <a:pt x="2759" y="240"/>
                    <a:pt x="2698" y="220"/>
                  </a:cubicBezTo>
                  <a:cubicBezTo>
                    <a:pt x="2692" y="211"/>
                    <a:pt x="2688" y="198"/>
                    <a:pt x="2679" y="192"/>
                  </a:cubicBezTo>
                  <a:cubicBezTo>
                    <a:pt x="2640" y="166"/>
                    <a:pt x="2497" y="158"/>
                    <a:pt x="2469" y="156"/>
                  </a:cubicBezTo>
                  <a:cubicBezTo>
                    <a:pt x="2460" y="144"/>
                    <a:pt x="2456" y="125"/>
                    <a:pt x="2442" y="119"/>
                  </a:cubicBezTo>
                  <a:cubicBezTo>
                    <a:pt x="2413" y="108"/>
                    <a:pt x="2381" y="113"/>
                    <a:pt x="2350" y="110"/>
                  </a:cubicBezTo>
                  <a:cubicBezTo>
                    <a:pt x="2134" y="88"/>
                    <a:pt x="2365" y="103"/>
                    <a:pt x="1911" y="92"/>
                  </a:cubicBezTo>
                  <a:cubicBezTo>
                    <a:pt x="1818" y="71"/>
                    <a:pt x="1813" y="96"/>
                    <a:pt x="1847" y="46"/>
                  </a:cubicBezTo>
                  <a:cubicBezTo>
                    <a:pt x="1785" y="21"/>
                    <a:pt x="1731" y="9"/>
                    <a:pt x="1664" y="0"/>
                  </a:cubicBezTo>
                  <a:cubicBezTo>
                    <a:pt x="1634" y="3"/>
                    <a:pt x="1603" y="4"/>
                    <a:pt x="1573" y="9"/>
                  </a:cubicBezTo>
                  <a:cubicBezTo>
                    <a:pt x="1564" y="10"/>
                    <a:pt x="1546" y="18"/>
                    <a:pt x="1546" y="18"/>
                  </a:cubicBezTo>
                </a:path>
              </a:pathLst>
            </a:custGeom>
            <a:solidFill>
              <a:srgbClr val="EAEAEA"/>
            </a:solidFill>
            <a:ln w="12700">
              <a:solidFill>
                <a:srgbClr val="EAEAEA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MX" sz="2000"/>
            </a:p>
          </p:txBody>
        </p:sp>
        <p:sp>
          <p:nvSpPr>
            <p:cNvPr id="27661" name="Rectangle 90"/>
            <p:cNvSpPr>
              <a:spLocks noChangeArrowheads="1"/>
            </p:cNvSpPr>
            <p:nvPr/>
          </p:nvSpPr>
          <p:spPr bwMode="auto">
            <a:xfrm>
              <a:off x="288" y="3408"/>
              <a:ext cx="3744" cy="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/>
              <a:r>
                <a:rPr lang="es-MX" sz="2000" b="1" dirty="0"/>
                <a:t>¿Cómo estandarizamos o normalizamos una actividad?</a:t>
              </a:r>
              <a:endParaRPr lang="en-US" sz="2000" b="1" dirty="0"/>
            </a:p>
          </p:txBody>
        </p:sp>
        <p:sp>
          <p:nvSpPr>
            <p:cNvPr id="27662" name="Rectangle 91"/>
            <p:cNvSpPr>
              <a:spLocks noChangeArrowheads="1"/>
            </p:cNvSpPr>
            <p:nvPr/>
          </p:nvSpPr>
          <p:spPr bwMode="auto">
            <a:xfrm>
              <a:off x="288" y="3772"/>
              <a:ext cx="3744" cy="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>
                <a:buFontTx/>
                <a:buChar char="•"/>
              </a:pPr>
              <a:r>
                <a:rPr lang="es-MX" sz="2000" dirty="0"/>
                <a:t> Escribiendo cómo la hemos realizado, y siguiendo esas instrucciones cuando la volvamos a hacer.</a:t>
              </a:r>
              <a:endParaRPr lang="en-US" sz="2000" dirty="0"/>
            </a:p>
          </p:txBody>
        </p:sp>
        <p:graphicFrame>
          <p:nvGraphicFramePr>
            <p:cNvPr id="27650" name="Object 189"/>
            <p:cNvGraphicFramePr>
              <a:graphicFrameLocks/>
            </p:cNvGraphicFramePr>
            <p:nvPr/>
          </p:nvGraphicFramePr>
          <p:xfrm>
            <a:off x="2832" y="4284"/>
            <a:ext cx="498" cy="5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6" name="Clip" r:id="rId9" imgW="1079280" imgH="920520" progId="MS_ClipArt_Gallery.2">
                    <p:embed/>
                  </p:oleObj>
                </mc:Choice>
                <mc:Fallback>
                  <p:oleObj name="Clip" r:id="rId9" imgW="1079280" imgH="920520" progId="MS_ClipArt_Gallery.2">
                    <p:embed/>
                    <p:pic>
                      <p:nvPicPr>
                        <p:cNvPr id="27650" name="Object 18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4284"/>
                          <a:ext cx="498" cy="5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663" name="Group 197"/>
            <p:cNvGrpSpPr>
              <a:grpSpLocks/>
            </p:cNvGrpSpPr>
            <p:nvPr/>
          </p:nvGrpSpPr>
          <p:grpSpPr bwMode="auto">
            <a:xfrm>
              <a:off x="816" y="4304"/>
              <a:ext cx="624" cy="737"/>
              <a:chOff x="816" y="2768"/>
              <a:chExt cx="624" cy="737"/>
            </a:xfrm>
          </p:grpSpPr>
          <p:grpSp>
            <p:nvGrpSpPr>
              <p:cNvPr id="27674" name="Group 156"/>
              <p:cNvGrpSpPr>
                <a:grpSpLocks/>
              </p:cNvGrpSpPr>
              <p:nvPr/>
            </p:nvGrpSpPr>
            <p:grpSpPr bwMode="auto">
              <a:xfrm>
                <a:off x="912" y="2768"/>
                <a:ext cx="528" cy="434"/>
                <a:chOff x="4812" y="694"/>
                <a:chExt cx="1104" cy="670"/>
              </a:xfrm>
            </p:grpSpPr>
            <p:sp>
              <p:nvSpPr>
                <p:cNvPr id="27679" name="Freeform 157"/>
                <p:cNvSpPr>
                  <a:spLocks/>
                </p:cNvSpPr>
                <p:nvPr/>
              </p:nvSpPr>
              <p:spPr bwMode="auto">
                <a:xfrm>
                  <a:off x="4898" y="1170"/>
                  <a:ext cx="197" cy="52"/>
                </a:xfrm>
                <a:custGeom>
                  <a:avLst/>
                  <a:gdLst>
                    <a:gd name="T0" fmla="*/ 70 w 353"/>
                    <a:gd name="T1" fmla="*/ 0 h 212"/>
                    <a:gd name="T2" fmla="*/ 15 w 353"/>
                    <a:gd name="T3" fmla="*/ 1 h 212"/>
                    <a:gd name="T4" fmla="*/ 9 w 353"/>
                    <a:gd name="T5" fmla="*/ 2 h 212"/>
                    <a:gd name="T6" fmla="*/ 5 w 353"/>
                    <a:gd name="T7" fmla="*/ 3 h 212"/>
                    <a:gd name="T8" fmla="*/ 2 w 353"/>
                    <a:gd name="T9" fmla="*/ 4 h 212"/>
                    <a:gd name="T10" fmla="*/ 0 w 353"/>
                    <a:gd name="T11" fmla="*/ 6 h 212"/>
                    <a:gd name="T12" fmla="*/ 1 w 353"/>
                    <a:gd name="T13" fmla="*/ 8 h 212"/>
                    <a:gd name="T14" fmla="*/ 2 w 353"/>
                    <a:gd name="T15" fmla="*/ 9 h 212"/>
                    <a:gd name="T16" fmla="*/ 5 w 353"/>
                    <a:gd name="T17" fmla="*/ 10 h 212"/>
                    <a:gd name="T18" fmla="*/ 11 w 353"/>
                    <a:gd name="T19" fmla="*/ 11 h 212"/>
                    <a:gd name="T20" fmla="*/ 18 w 353"/>
                    <a:gd name="T21" fmla="*/ 12 h 212"/>
                    <a:gd name="T22" fmla="*/ 25 w 353"/>
                    <a:gd name="T23" fmla="*/ 13 h 212"/>
                    <a:gd name="T24" fmla="*/ 31 w 353"/>
                    <a:gd name="T25" fmla="*/ 13 h 212"/>
                    <a:gd name="T26" fmla="*/ 39 w 353"/>
                    <a:gd name="T27" fmla="*/ 13 h 212"/>
                    <a:gd name="T28" fmla="*/ 39 w 353"/>
                    <a:gd name="T29" fmla="*/ 13 h 212"/>
                    <a:gd name="T30" fmla="*/ 82 w 353"/>
                    <a:gd name="T31" fmla="*/ 12 h 212"/>
                    <a:gd name="T32" fmla="*/ 110 w 353"/>
                    <a:gd name="T33" fmla="*/ 0 h 212"/>
                    <a:gd name="T34" fmla="*/ 70 w 353"/>
                    <a:gd name="T35" fmla="*/ 0 h 21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53"/>
                    <a:gd name="T55" fmla="*/ 0 h 212"/>
                    <a:gd name="T56" fmla="*/ 353 w 353"/>
                    <a:gd name="T57" fmla="*/ 212 h 212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53" h="212">
                      <a:moveTo>
                        <a:pt x="226" y="0"/>
                      </a:moveTo>
                      <a:lnTo>
                        <a:pt x="46" y="18"/>
                      </a:lnTo>
                      <a:lnTo>
                        <a:pt x="28" y="32"/>
                      </a:lnTo>
                      <a:lnTo>
                        <a:pt x="17" y="48"/>
                      </a:lnTo>
                      <a:lnTo>
                        <a:pt x="7" y="66"/>
                      </a:lnTo>
                      <a:lnTo>
                        <a:pt x="0" y="96"/>
                      </a:lnTo>
                      <a:lnTo>
                        <a:pt x="1" y="129"/>
                      </a:lnTo>
                      <a:lnTo>
                        <a:pt x="7" y="147"/>
                      </a:lnTo>
                      <a:lnTo>
                        <a:pt x="17" y="167"/>
                      </a:lnTo>
                      <a:lnTo>
                        <a:pt x="36" y="184"/>
                      </a:lnTo>
                      <a:lnTo>
                        <a:pt x="58" y="198"/>
                      </a:lnTo>
                      <a:lnTo>
                        <a:pt x="81" y="206"/>
                      </a:lnTo>
                      <a:lnTo>
                        <a:pt x="100" y="210"/>
                      </a:lnTo>
                      <a:lnTo>
                        <a:pt x="126" y="212"/>
                      </a:lnTo>
                      <a:lnTo>
                        <a:pt x="124" y="210"/>
                      </a:lnTo>
                      <a:lnTo>
                        <a:pt x="264" y="196"/>
                      </a:lnTo>
                      <a:lnTo>
                        <a:pt x="353" y="0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7680" name="Freeform 158"/>
                <p:cNvSpPr>
                  <a:spLocks/>
                </p:cNvSpPr>
                <p:nvPr/>
              </p:nvSpPr>
              <p:spPr bwMode="auto">
                <a:xfrm>
                  <a:off x="4870" y="718"/>
                  <a:ext cx="91" cy="35"/>
                </a:xfrm>
                <a:custGeom>
                  <a:avLst/>
                  <a:gdLst>
                    <a:gd name="T0" fmla="*/ 51 w 163"/>
                    <a:gd name="T1" fmla="*/ 0 h 142"/>
                    <a:gd name="T2" fmla="*/ 38 w 163"/>
                    <a:gd name="T3" fmla="*/ 8 h 142"/>
                    <a:gd name="T4" fmla="*/ 25 w 163"/>
                    <a:gd name="T5" fmla="*/ 9 h 142"/>
                    <a:gd name="T6" fmla="*/ 18 w 163"/>
                    <a:gd name="T7" fmla="*/ 9 h 142"/>
                    <a:gd name="T8" fmla="*/ 12 w 163"/>
                    <a:gd name="T9" fmla="*/ 8 h 142"/>
                    <a:gd name="T10" fmla="*/ 7 w 163"/>
                    <a:gd name="T11" fmla="*/ 7 h 142"/>
                    <a:gd name="T12" fmla="*/ 3 w 163"/>
                    <a:gd name="T13" fmla="*/ 6 h 142"/>
                    <a:gd name="T14" fmla="*/ 1 w 163"/>
                    <a:gd name="T15" fmla="*/ 5 h 142"/>
                    <a:gd name="T16" fmla="*/ 0 w 163"/>
                    <a:gd name="T17" fmla="*/ 4 h 142"/>
                    <a:gd name="T18" fmla="*/ 1 w 163"/>
                    <a:gd name="T19" fmla="*/ 3 h 142"/>
                    <a:gd name="T20" fmla="*/ 2 w 163"/>
                    <a:gd name="T21" fmla="*/ 2 h 142"/>
                    <a:gd name="T22" fmla="*/ 6 w 163"/>
                    <a:gd name="T23" fmla="*/ 1 h 142"/>
                    <a:gd name="T24" fmla="*/ 11 w 163"/>
                    <a:gd name="T25" fmla="*/ 1 h 142"/>
                    <a:gd name="T26" fmla="*/ 16 w 163"/>
                    <a:gd name="T27" fmla="*/ 0 h 142"/>
                    <a:gd name="T28" fmla="*/ 21 w 163"/>
                    <a:gd name="T29" fmla="*/ 0 h 142"/>
                    <a:gd name="T30" fmla="*/ 26 w 163"/>
                    <a:gd name="T31" fmla="*/ 0 h 142"/>
                    <a:gd name="T32" fmla="*/ 30 w 163"/>
                    <a:gd name="T33" fmla="*/ 0 h 142"/>
                    <a:gd name="T34" fmla="*/ 36 w 163"/>
                    <a:gd name="T35" fmla="*/ 0 h 142"/>
                    <a:gd name="T36" fmla="*/ 51 w 163"/>
                    <a:gd name="T37" fmla="*/ 0 h 14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63"/>
                    <a:gd name="T58" fmla="*/ 0 h 142"/>
                    <a:gd name="T59" fmla="*/ 163 w 163"/>
                    <a:gd name="T60" fmla="*/ 142 h 14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63" h="142">
                      <a:moveTo>
                        <a:pt x="163" y="10"/>
                      </a:moveTo>
                      <a:lnTo>
                        <a:pt x="121" y="130"/>
                      </a:lnTo>
                      <a:lnTo>
                        <a:pt x="79" y="142"/>
                      </a:lnTo>
                      <a:lnTo>
                        <a:pt x="58" y="140"/>
                      </a:lnTo>
                      <a:lnTo>
                        <a:pt x="37" y="132"/>
                      </a:lnTo>
                      <a:lnTo>
                        <a:pt x="21" y="118"/>
                      </a:lnTo>
                      <a:lnTo>
                        <a:pt x="10" y="104"/>
                      </a:lnTo>
                      <a:lnTo>
                        <a:pt x="3" y="86"/>
                      </a:lnTo>
                      <a:lnTo>
                        <a:pt x="0" y="70"/>
                      </a:lnTo>
                      <a:lnTo>
                        <a:pt x="1" y="49"/>
                      </a:lnTo>
                      <a:lnTo>
                        <a:pt x="7" y="34"/>
                      </a:lnTo>
                      <a:lnTo>
                        <a:pt x="19" y="22"/>
                      </a:lnTo>
                      <a:lnTo>
                        <a:pt x="34" y="12"/>
                      </a:lnTo>
                      <a:lnTo>
                        <a:pt x="52" y="7"/>
                      </a:lnTo>
                      <a:lnTo>
                        <a:pt x="67" y="4"/>
                      </a:lnTo>
                      <a:lnTo>
                        <a:pt x="84" y="1"/>
                      </a:lnTo>
                      <a:lnTo>
                        <a:pt x="97" y="1"/>
                      </a:lnTo>
                      <a:lnTo>
                        <a:pt x="114" y="0"/>
                      </a:lnTo>
                      <a:lnTo>
                        <a:pt x="163" y="1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7681" name="Freeform 159"/>
                <p:cNvSpPr>
                  <a:spLocks/>
                </p:cNvSpPr>
                <p:nvPr/>
              </p:nvSpPr>
              <p:spPr bwMode="auto">
                <a:xfrm>
                  <a:off x="4905" y="716"/>
                  <a:ext cx="64" cy="28"/>
                </a:xfrm>
                <a:custGeom>
                  <a:avLst/>
                  <a:gdLst>
                    <a:gd name="T0" fmla="*/ 0 w 114"/>
                    <a:gd name="T1" fmla="*/ 1 h 116"/>
                    <a:gd name="T2" fmla="*/ 7 w 114"/>
                    <a:gd name="T3" fmla="*/ 2 h 116"/>
                    <a:gd name="T4" fmla="*/ 10 w 114"/>
                    <a:gd name="T5" fmla="*/ 3 h 116"/>
                    <a:gd name="T6" fmla="*/ 11 w 114"/>
                    <a:gd name="T7" fmla="*/ 3 h 116"/>
                    <a:gd name="T8" fmla="*/ 12 w 114"/>
                    <a:gd name="T9" fmla="*/ 5 h 116"/>
                    <a:gd name="T10" fmla="*/ 11 w 114"/>
                    <a:gd name="T11" fmla="*/ 6 h 116"/>
                    <a:gd name="T12" fmla="*/ 7 w 114"/>
                    <a:gd name="T13" fmla="*/ 7 h 116"/>
                    <a:gd name="T14" fmla="*/ 36 w 114"/>
                    <a:gd name="T15" fmla="*/ 6 h 116"/>
                    <a:gd name="T16" fmla="*/ 34 w 114"/>
                    <a:gd name="T17" fmla="*/ 0 h 116"/>
                    <a:gd name="T18" fmla="*/ 0 w 114"/>
                    <a:gd name="T19" fmla="*/ 1 h 11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4"/>
                    <a:gd name="T31" fmla="*/ 0 h 116"/>
                    <a:gd name="T32" fmla="*/ 114 w 114"/>
                    <a:gd name="T33" fmla="*/ 116 h 11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4" h="116">
                      <a:moveTo>
                        <a:pt x="0" y="14"/>
                      </a:moveTo>
                      <a:lnTo>
                        <a:pt x="21" y="29"/>
                      </a:lnTo>
                      <a:lnTo>
                        <a:pt x="31" y="44"/>
                      </a:lnTo>
                      <a:lnTo>
                        <a:pt x="36" y="59"/>
                      </a:lnTo>
                      <a:lnTo>
                        <a:pt x="37" y="81"/>
                      </a:lnTo>
                      <a:lnTo>
                        <a:pt x="33" y="99"/>
                      </a:lnTo>
                      <a:lnTo>
                        <a:pt x="21" y="116"/>
                      </a:lnTo>
                      <a:lnTo>
                        <a:pt x="114" y="96"/>
                      </a:lnTo>
                      <a:lnTo>
                        <a:pt x="106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7682" name="Freeform 160"/>
                <p:cNvSpPr>
                  <a:spLocks/>
                </p:cNvSpPr>
                <p:nvPr/>
              </p:nvSpPr>
              <p:spPr bwMode="auto">
                <a:xfrm>
                  <a:off x="4887" y="694"/>
                  <a:ext cx="925" cy="59"/>
                </a:xfrm>
                <a:custGeom>
                  <a:avLst/>
                  <a:gdLst>
                    <a:gd name="T0" fmla="*/ 488 w 1657"/>
                    <a:gd name="T1" fmla="*/ 1 h 240"/>
                    <a:gd name="T2" fmla="*/ 0 w 1657"/>
                    <a:gd name="T3" fmla="*/ 0 h 240"/>
                    <a:gd name="T4" fmla="*/ 14 w 1657"/>
                    <a:gd name="T5" fmla="*/ 0 h 240"/>
                    <a:gd name="T6" fmla="*/ 18 w 1657"/>
                    <a:gd name="T7" fmla="*/ 1 h 240"/>
                    <a:gd name="T8" fmla="*/ 24 w 1657"/>
                    <a:gd name="T9" fmla="*/ 1 h 240"/>
                    <a:gd name="T10" fmla="*/ 27 w 1657"/>
                    <a:gd name="T11" fmla="*/ 2 h 240"/>
                    <a:gd name="T12" fmla="*/ 31 w 1657"/>
                    <a:gd name="T13" fmla="*/ 3 h 240"/>
                    <a:gd name="T14" fmla="*/ 33 w 1657"/>
                    <a:gd name="T15" fmla="*/ 4 h 240"/>
                    <a:gd name="T16" fmla="*/ 35 w 1657"/>
                    <a:gd name="T17" fmla="*/ 5 h 240"/>
                    <a:gd name="T18" fmla="*/ 35 w 1657"/>
                    <a:gd name="T19" fmla="*/ 6 h 240"/>
                    <a:gd name="T20" fmla="*/ 36 w 1657"/>
                    <a:gd name="T21" fmla="*/ 7 h 240"/>
                    <a:gd name="T22" fmla="*/ 35 w 1657"/>
                    <a:gd name="T23" fmla="*/ 9 h 240"/>
                    <a:gd name="T24" fmla="*/ 33 w 1657"/>
                    <a:gd name="T25" fmla="*/ 10 h 240"/>
                    <a:gd name="T26" fmla="*/ 30 w 1657"/>
                    <a:gd name="T27" fmla="*/ 12 h 240"/>
                    <a:gd name="T28" fmla="*/ 25 w 1657"/>
                    <a:gd name="T29" fmla="*/ 13 h 240"/>
                    <a:gd name="T30" fmla="*/ 18 w 1657"/>
                    <a:gd name="T31" fmla="*/ 14 h 240"/>
                    <a:gd name="T32" fmla="*/ 13 w 1657"/>
                    <a:gd name="T33" fmla="*/ 15 h 240"/>
                    <a:gd name="T34" fmla="*/ 45 w 1657"/>
                    <a:gd name="T35" fmla="*/ 14 h 240"/>
                    <a:gd name="T36" fmla="*/ 80 w 1657"/>
                    <a:gd name="T37" fmla="*/ 13 h 240"/>
                    <a:gd name="T38" fmla="*/ 137 w 1657"/>
                    <a:gd name="T39" fmla="*/ 12 h 240"/>
                    <a:gd name="T40" fmla="*/ 184 w 1657"/>
                    <a:gd name="T41" fmla="*/ 11 h 240"/>
                    <a:gd name="T42" fmla="*/ 239 w 1657"/>
                    <a:gd name="T43" fmla="*/ 11 h 240"/>
                    <a:gd name="T44" fmla="*/ 301 w 1657"/>
                    <a:gd name="T45" fmla="*/ 12 h 240"/>
                    <a:gd name="T46" fmla="*/ 378 w 1657"/>
                    <a:gd name="T47" fmla="*/ 12 h 240"/>
                    <a:gd name="T48" fmla="*/ 451 w 1657"/>
                    <a:gd name="T49" fmla="*/ 13 h 240"/>
                    <a:gd name="T50" fmla="*/ 481 w 1657"/>
                    <a:gd name="T51" fmla="*/ 14 h 240"/>
                    <a:gd name="T52" fmla="*/ 490 w 1657"/>
                    <a:gd name="T53" fmla="*/ 15 h 240"/>
                    <a:gd name="T54" fmla="*/ 499 w 1657"/>
                    <a:gd name="T55" fmla="*/ 15 h 240"/>
                    <a:gd name="T56" fmla="*/ 505 w 1657"/>
                    <a:gd name="T57" fmla="*/ 14 h 240"/>
                    <a:gd name="T58" fmla="*/ 511 w 1657"/>
                    <a:gd name="T59" fmla="*/ 13 h 240"/>
                    <a:gd name="T60" fmla="*/ 514 w 1657"/>
                    <a:gd name="T61" fmla="*/ 12 h 240"/>
                    <a:gd name="T62" fmla="*/ 516 w 1657"/>
                    <a:gd name="T63" fmla="*/ 11 h 240"/>
                    <a:gd name="T64" fmla="*/ 516 w 1657"/>
                    <a:gd name="T65" fmla="*/ 9 h 240"/>
                    <a:gd name="T66" fmla="*/ 515 w 1657"/>
                    <a:gd name="T67" fmla="*/ 7 h 240"/>
                    <a:gd name="T68" fmla="*/ 512 w 1657"/>
                    <a:gd name="T69" fmla="*/ 6 h 240"/>
                    <a:gd name="T70" fmla="*/ 509 w 1657"/>
                    <a:gd name="T71" fmla="*/ 4 h 240"/>
                    <a:gd name="T72" fmla="*/ 505 w 1657"/>
                    <a:gd name="T73" fmla="*/ 3 h 240"/>
                    <a:gd name="T74" fmla="*/ 501 w 1657"/>
                    <a:gd name="T75" fmla="*/ 2 h 240"/>
                    <a:gd name="T76" fmla="*/ 496 w 1657"/>
                    <a:gd name="T77" fmla="*/ 1 h 240"/>
                    <a:gd name="T78" fmla="*/ 488 w 1657"/>
                    <a:gd name="T79" fmla="*/ 1 h 24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1657"/>
                    <a:gd name="T121" fmla="*/ 0 h 240"/>
                    <a:gd name="T122" fmla="*/ 1657 w 1657"/>
                    <a:gd name="T123" fmla="*/ 240 h 240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1657" h="240">
                      <a:moveTo>
                        <a:pt x="1568" y="18"/>
                      </a:move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60" y="12"/>
                      </a:lnTo>
                      <a:lnTo>
                        <a:pt x="77" y="19"/>
                      </a:lnTo>
                      <a:lnTo>
                        <a:pt x="88" y="30"/>
                      </a:lnTo>
                      <a:lnTo>
                        <a:pt x="101" y="46"/>
                      </a:lnTo>
                      <a:lnTo>
                        <a:pt x="107" y="65"/>
                      </a:lnTo>
                      <a:lnTo>
                        <a:pt x="111" y="85"/>
                      </a:lnTo>
                      <a:lnTo>
                        <a:pt x="113" y="105"/>
                      </a:lnTo>
                      <a:lnTo>
                        <a:pt x="114" y="122"/>
                      </a:lnTo>
                      <a:lnTo>
                        <a:pt x="111" y="147"/>
                      </a:lnTo>
                      <a:lnTo>
                        <a:pt x="107" y="171"/>
                      </a:lnTo>
                      <a:lnTo>
                        <a:pt x="96" y="192"/>
                      </a:lnTo>
                      <a:lnTo>
                        <a:pt x="79" y="213"/>
                      </a:lnTo>
                      <a:lnTo>
                        <a:pt x="58" y="227"/>
                      </a:lnTo>
                      <a:lnTo>
                        <a:pt x="41" y="240"/>
                      </a:lnTo>
                      <a:lnTo>
                        <a:pt x="144" y="228"/>
                      </a:lnTo>
                      <a:lnTo>
                        <a:pt x="258" y="210"/>
                      </a:lnTo>
                      <a:lnTo>
                        <a:pt x="439" y="198"/>
                      </a:lnTo>
                      <a:lnTo>
                        <a:pt x="589" y="186"/>
                      </a:lnTo>
                      <a:lnTo>
                        <a:pt x="769" y="186"/>
                      </a:lnTo>
                      <a:lnTo>
                        <a:pt x="967" y="192"/>
                      </a:lnTo>
                      <a:lnTo>
                        <a:pt x="1213" y="198"/>
                      </a:lnTo>
                      <a:lnTo>
                        <a:pt x="1448" y="216"/>
                      </a:lnTo>
                      <a:lnTo>
                        <a:pt x="1544" y="234"/>
                      </a:lnTo>
                      <a:lnTo>
                        <a:pt x="1571" y="238"/>
                      </a:lnTo>
                      <a:lnTo>
                        <a:pt x="1601" y="239"/>
                      </a:lnTo>
                      <a:lnTo>
                        <a:pt x="1622" y="234"/>
                      </a:lnTo>
                      <a:lnTo>
                        <a:pt x="1640" y="216"/>
                      </a:lnTo>
                      <a:lnTo>
                        <a:pt x="1650" y="194"/>
                      </a:lnTo>
                      <a:lnTo>
                        <a:pt x="1655" y="175"/>
                      </a:lnTo>
                      <a:lnTo>
                        <a:pt x="1657" y="154"/>
                      </a:lnTo>
                      <a:lnTo>
                        <a:pt x="1653" y="116"/>
                      </a:lnTo>
                      <a:lnTo>
                        <a:pt x="1645" y="92"/>
                      </a:lnTo>
                      <a:lnTo>
                        <a:pt x="1633" y="67"/>
                      </a:lnTo>
                      <a:lnTo>
                        <a:pt x="1622" y="51"/>
                      </a:lnTo>
                      <a:lnTo>
                        <a:pt x="1609" y="38"/>
                      </a:lnTo>
                      <a:lnTo>
                        <a:pt x="1590" y="25"/>
                      </a:lnTo>
                      <a:lnTo>
                        <a:pt x="1568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sz="2000"/>
                </a:p>
              </p:txBody>
            </p:sp>
            <p:grpSp>
              <p:nvGrpSpPr>
                <p:cNvPr id="27683" name="Group 161"/>
                <p:cNvGrpSpPr>
                  <a:grpSpLocks/>
                </p:cNvGrpSpPr>
                <p:nvPr/>
              </p:nvGrpSpPr>
              <p:grpSpPr bwMode="auto">
                <a:xfrm>
                  <a:off x="4812" y="836"/>
                  <a:ext cx="1104" cy="528"/>
                  <a:chOff x="432" y="3310"/>
                  <a:chExt cx="1104" cy="528"/>
                </a:xfrm>
              </p:grpSpPr>
              <p:sp>
                <p:nvSpPr>
                  <p:cNvPr id="27684" name="Freeform 162"/>
                  <p:cNvSpPr>
                    <a:spLocks/>
                  </p:cNvSpPr>
                  <p:nvPr/>
                </p:nvSpPr>
                <p:spPr bwMode="auto">
                  <a:xfrm>
                    <a:off x="432" y="3310"/>
                    <a:ext cx="1104" cy="528"/>
                  </a:xfrm>
                  <a:custGeom>
                    <a:avLst/>
                    <a:gdLst>
                      <a:gd name="T0" fmla="*/ 35 w 1979"/>
                      <a:gd name="T1" fmla="*/ 0 h 2169"/>
                      <a:gd name="T2" fmla="*/ 22 w 1979"/>
                      <a:gd name="T3" fmla="*/ 2 h 2169"/>
                      <a:gd name="T4" fmla="*/ 7 w 1979"/>
                      <a:gd name="T5" fmla="*/ 6 h 2169"/>
                      <a:gd name="T6" fmla="*/ 1 w 1979"/>
                      <a:gd name="T7" fmla="*/ 9 h 2169"/>
                      <a:gd name="T8" fmla="*/ 0 w 1979"/>
                      <a:gd name="T9" fmla="*/ 14 h 2169"/>
                      <a:gd name="T10" fmla="*/ 3 w 1979"/>
                      <a:gd name="T11" fmla="*/ 18 h 2169"/>
                      <a:gd name="T12" fmla="*/ 11 w 1979"/>
                      <a:gd name="T13" fmla="*/ 24 h 2169"/>
                      <a:gd name="T14" fmla="*/ 33 w 1979"/>
                      <a:gd name="T15" fmla="*/ 34 h 2169"/>
                      <a:gd name="T16" fmla="*/ 59 w 1979"/>
                      <a:gd name="T17" fmla="*/ 45 h 2169"/>
                      <a:gd name="T18" fmla="*/ 83 w 1979"/>
                      <a:gd name="T19" fmla="*/ 57 h 2169"/>
                      <a:gd name="T20" fmla="*/ 102 w 1979"/>
                      <a:gd name="T21" fmla="*/ 72 h 2169"/>
                      <a:gd name="T22" fmla="*/ 113 w 1979"/>
                      <a:gd name="T23" fmla="*/ 91 h 2169"/>
                      <a:gd name="T24" fmla="*/ 119 w 1979"/>
                      <a:gd name="T25" fmla="*/ 104 h 2169"/>
                      <a:gd name="T26" fmla="*/ 119 w 1979"/>
                      <a:gd name="T27" fmla="*/ 114 h 2169"/>
                      <a:gd name="T28" fmla="*/ 111 w 1979"/>
                      <a:gd name="T29" fmla="*/ 121 h 2169"/>
                      <a:gd name="T30" fmla="*/ 102 w 1979"/>
                      <a:gd name="T31" fmla="*/ 126 h 2169"/>
                      <a:gd name="T32" fmla="*/ 93 w 1979"/>
                      <a:gd name="T33" fmla="*/ 128 h 2169"/>
                      <a:gd name="T34" fmla="*/ 143 w 1979"/>
                      <a:gd name="T35" fmla="*/ 127 h 2169"/>
                      <a:gd name="T36" fmla="*/ 338 w 1979"/>
                      <a:gd name="T37" fmla="*/ 122 h 2169"/>
                      <a:gd name="T38" fmla="*/ 513 w 1979"/>
                      <a:gd name="T39" fmla="*/ 120 h 2169"/>
                      <a:gd name="T40" fmla="*/ 586 w 1979"/>
                      <a:gd name="T41" fmla="*/ 120 h 2169"/>
                      <a:gd name="T42" fmla="*/ 601 w 1979"/>
                      <a:gd name="T43" fmla="*/ 118 h 2169"/>
                      <a:gd name="T44" fmla="*/ 611 w 1979"/>
                      <a:gd name="T45" fmla="*/ 113 h 2169"/>
                      <a:gd name="T46" fmla="*/ 616 w 1979"/>
                      <a:gd name="T47" fmla="*/ 106 h 2169"/>
                      <a:gd name="T48" fmla="*/ 615 w 1979"/>
                      <a:gd name="T49" fmla="*/ 97 h 2169"/>
                      <a:gd name="T50" fmla="*/ 609 w 1979"/>
                      <a:gd name="T51" fmla="*/ 84 h 2169"/>
                      <a:gd name="T52" fmla="*/ 588 w 1979"/>
                      <a:gd name="T53" fmla="*/ 68 h 2169"/>
                      <a:gd name="T54" fmla="*/ 563 w 1979"/>
                      <a:gd name="T55" fmla="*/ 53 h 2169"/>
                      <a:gd name="T56" fmla="*/ 536 w 1979"/>
                      <a:gd name="T57" fmla="*/ 39 h 2169"/>
                      <a:gd name="T58" fmla="*/ 504 w 1979"/>
                      <a:gd name="T59" fmla="*/ 24 h 2169"/>
                      <a:gd name="T60" fmla="*/ 493 w 1979"/>
                      <a:gd name="T61" fmla="*/ 17 h 2169"/>
                      <a:gd name="T62" fmla="*/ 491 w 1979"/>
                      <a:gd name="T63" fmla="*/ 11 h 2169"/>
                      <a:gd name="T64" fmla="*/ 504 w 1979"/>
                      <a:gd name="T65" fmla="*/ 1 h 2169"/>
                      <a:gd name="T66" fmla="*/ 39 w 1979"/>
                      <a:gd name="T67" fmla="*/ 0 h 2169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1979"/>
                      <a:gd name="T103" fmla="*/ 0 h 2169"/>
                      <a:gd name="T104" fmla="*/ 1979 w 1979"/>
                      <a:gd name="T105" fmla="*/ 2169 h 2169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1979" h="2169">
                        <a:moveTo>
                          <a:pt x="125" y="4"/>
                        </a:moveTo>
                        <a:lnTo>
                          <a:pt x="111" y="8"/>
                        </a:lnTo>
                        <a:lnTo>
                          <a:pt x="93" y="17"/>
                        </a:lnTo>
                        <a:lnTo>
                          <a:pt x="71" y="37"/>
                        </a:lnTo>
                        <a:lnTo>
                          <a:pt x="42" y="66"/>
                        </a:lnTo>
                        <a:lnTo>
                          <a:pt x="21" y="97"/>
                        </a:lnTo>
                        <a:lnTo>
                          <a:pt x="9" y="130"/>
                        </a:lnTo>
                        <a:lnTo>
                          <a:pt x="4" y="159"/>
                        </a:lnTo>
                        <a:lnTo>
                          <a:pt x="0" y="197"/>
                        </a:lnTo>
                        <a:lnTo>
                          <a:pt x="0" y="234"/>
                        </a:lnTo>
                        <a:lnTo>
                          <a:pt x="5" y="265"/>
                        </a:lnTo>
                        <a:lnTo>
                          <a:pt x="9" y="297"/>
                        </a:lnTo>
                        <a:lnTo>
                          <a:pt x="15" y="325"/>
                        </a:lnTo>
                        <a:lnTo>
                          <a:pt x="35" y="399"/>
                        </a:lnTo>
                        <a:lnTo>
                          <a:pt x="63" y="481"/>
                        </a:lnTo>
                        <a:lnTo>
                          <a:pt x="105" y="571"/>
                        </a:lnTo>
                        <a:lnTo>
                          <a:pt x="147" y="674"/>
                        </a:lnTo>
                        <a:lnTo>
                          <a:pt x="189" y="764"/>
                        </a:lnTo>
                        <a:lnTo>
                          <a:pt x="225" y="854"/>
                        </a:lnTo>
                        <a:lnTo>
                          <a:pt x="267" y="962"/>
                        </a:lnTo>
                        <a:lnTo>
                          <a:pt x="303" y="1100"/>
                        </a:lnTo>
                        <a:lnTo>
                          <a:pt x="327" y="1220"/>
                        </a:lnTo>
                        <a:lnTo>
                          <a:pt x="351" y="1370"/>
                        </a:lnTo>
                        <a:lnTo>
                          <a:pt x="363" y="1532"/>
                        </a:lnTo>
                        <a:lnTo>
                          <a:pt x="381" y="1676"/>
                        </a:lnTo>
                        <a:lnTo>
                          <a:pt x="381" y="1755"/>
                        </a:lnTo>
                        <a:lnTo>
                          <a:pt x="381" y="1857"/>
                        </a:lnTo>
                        <a:lnTo>
                          <a:pt x="381" y="1923"/>
                        </a:lnTo>
                        <a:lnTo>
                          <a:pt x="376" y="1985"/>
                        </a:lnTo>
                        <a:lnTo>
                          <a:pt x="357" y="2049"/>
                        </a:lnTo>
                        <a:lnTo>
                          <a:pt x="344" y="2087"/>
                        </a:lnTo>
                        <a:lnTo>
                          <a:pt x="327" y="2121"/>
                        </a:lnTo>
                        <a:lnTo>
                          <a:pt x="310" y="2143"/>
                        </a:lnTo>
                        <a:lnTo>
                          <a:pt x="298" y="2156"/>
                        </a:lnTo>
                        <a:lnTo>
                          <a:pt x="285" y="2169"/>
                        </a:lnTo>
                        <a:lnTo>
                          <a:pt x="461" y="2150"/>
                        </a:lnTo>
                        <a:lnTo>
                          <a:pt x="802" y="2103"/>
                        </a:lnTo>
                        <a:lnTo>
                          <a:pt x="1084" y="2067"/>
                        </a:lnTo>
                        <a:lnTo>
                          <a:pt x="1408" y="2031"/>
                        </a:lnTo>
                        <a:lnTo>
                          <a:pt x="1649" y="2019"/>
                        </a:lnTo>
                        <a:lnTo>
                          <a:pt x="1835" y="2025"/>
                        </a:lnTo>
                        <a:lnTo>
                          <a:pt x="1883" y="2025"/>
                        </a:lnTo>
                        <a:lnTo>
                          <a:pt x="1913" y="2019"/>
                        </a:lnTo>
                        <a:lnTo>
                          <a:pt x="1931" y="1989"/>
                        </a:lnTo>
                        <a:lnTo>
                          <a:pt x="1949" y="1956"/>
                        </a:lnTo>
                        <a:lnTo>
                          <a:pt x="1964" y="1907"/>
                        </a:lnTo>
                        <a:lnTo>
                          <a:pt x="1973" y="1848"/>
                        </a:lnTo>
                        <a:lnTo>
                          <a:pt x="1979" y="1791"/>
                        </a:lnTo>
                        <a:lnTo>
                          <a:pt x="1979" y="1708"/>
                        </a:lnTo>
                        <a:lnTo>
                          <a:pt x="1976" y="1643"/>
                        </a:lnTo>
                        <a:lnTo>
                          <a:pt x="1973" y="1538"/>
                        </a:lnTo>
                        <a:lnTo>
                          <a:pt x="1955" y="1424"/>
                        </a:lnTo>
                        <a:lnTo>
                          <a:pt x="1925" y="1277"/>
                        </a:lnTo>
                        <a:lnTo>
                          <a:pt x="1889" y="1142"/>
                        </a:lnTo>
                        <a:lnTo>
                          <a:pt x="1859" y="1022"/>
                        </a:lnTo>
                        <a:lnTo>
                          <a:pt x="1811" y="890"/>
                        </a:lnTo>
                        <a:lnTo>
                          <a:pt x="1763" y="770"/>
                        </a:lnTo>
                        <a:lnTo>
                          <a:pt x="1721" y="656"/>
                        </a:lnTo>
                        <a:lnTo>
                          <a:pt x="1655" y="493"/>
                        </a:lnTo>
                        <a:lnTo>
                          <a:pt x="1619" y="397"/>
                        </a:lnTo>
                        <a:lnTo>
                          <a:pt x="1597" y="333"/>
                        </a:lnTo>
                        <a:lnTo>
                          <a:pt x="1585" y="283"/>
                        </a:lnTo>
                        <a:lnTo>
                          <a:pt x="1580" y="236"/>
                        </a:lnTo>
                        <a:lnTo>
                          <a:pt x="1580" y="195"/>
                        </a:lnTo>
                        <a:lnTo>
                          <a:pt x="1607" y="49"/>
                        </a:lnTo>
                        <a:lnTo>
                          <a:pt x="1619" y="19"/>
                        </a:lnTo>
                        <a:lnTo>
                          <a:pt x="144" y="0"/>
                        </a:lnTo>
                        <a:lnTo>
                          <a:pt x="125" y="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7685" name="Text Box 16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2" y="3372"/>
                    <a:ext cx="638" cy="3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  <a:cs typeface="ＭＳ Ｐゴシック" charset="0"/>
                      </a:defRPr>
                    </a:lvl1pPr>
                    <a:lvl2pPr marL="37931725" indent="-37474525" eaLnBrk="0" hangingPunct="0"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2pPr>
                    <a:lvl3pPr eaLnBrk="0" hangingPunct="0"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3pPr>
                    <a:lvl4pPr eaLnBrk="0" hangingPunct="0"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4pPr>
                    <a:lvl5pPr eaLnBrk="0" hangingPunct="0"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Century Gothic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400" b="1">
                        <a:latin typeface="+mn-lt"/>
                      </a:rPr>
                      <a:t>P0301</a:t>
                    </a:r>
                  </a:p>
                </p:txBody>
              </p:sp>
            </p:grpSp>
          </p:grpSp>
          <p:sp>
            <p:nvSpPr>
              <p:cNvPr id="27675" name="Text Box 190"/>
              <p:cNvSpPr txBox="1">
                <a:spLocks noChangeArrowheads="1"/>
              </p:cNvSpPr>
              <p:nvPr/>
            </p:nvSpPr>
            <p:spPr bwMode="auto">
              <a:xfrm>
                <a:off x="816" y="3292"/>
                <a:ext cx="571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s-MX" sz="1050" b="1" dirty="0">
                    <a:latin typeface="+mn-lt"/>
                  </a:rPr>
                  <a:t>PROCEDIMIENTOS</a:t>
                </a:r>
                <a:endParaRPr lang="en-US" sz="1050" b="1" dirty="0">
                  <a:latin typeface="+mn-lt"/>
                </a:endParaRPr>
              </a:p>
            </p:txBody>
          </p:sp>
          <p:sp>
            <p:nvSpPr>
              <p:cNvPr id="27676" name="Line 191"/>
              <p:cNvSpPr>
                <a:spLocks noChangeShapeType="1"/>
              </p:cNvSpPr>
              <p:nvPr/>
            </p:nvSpPr>
            <p:spPr bwMode="auto">
              <a:xfrm>
                <a:off x="1008" y="2832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2000"/>
              </a:p>
            </p:txBody>
          </p:sp>
          <p:sp>
            <p:nvSpPr>
              <p:cNvPr id="27677" name="Line 192"/>
              <p:cNvSpPr>
                <a:spLocks noChangeShapeType="1"/>
              </p:cNvSpPr>
              <p:nvPr/>
            </p:nvSpPr>
            <p:spPr bwMode="auto">
              <a:xfrm>
                <a:off x="1056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2000"/>
              </a:p>
            </p:txBody>
          </p:sp>
          <p:sp>
            <p:nvSpPr>
              <p:cNvPr id="27678" name="Line 193"/>
              <p:cNvSpPr>
                <a:spLocks noChangeShapeType="1"/>
              </p:cNvSpPr>
              <p:nvPr/>
            </p:nvSpPr>
            <p:spPr bwMode="auto">
              <a:xfrm>
                <a:off x="1056" y="2928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2000"/>
              </a:p>
            </p:txBody>
          </p:sp>
        </p:grpSp>
        <p:grpSp>
          <p:nvGrpSpPr>
            <p:cNvPr id="27664" name="Group 198"/>
            <p:cNvGrpSpPr>
              <a:grpSpLocks/>
            </p:cNvGrpSpPr>
            <p:nvPr/>
          </p:nvGrpSpPr>
          <p:grpSpPr bwMode="auto">
            <a:xfrm>
              <a:off x="1843" y="4317"/>
              <a:ext cx="633" cy="635"/>
              <a:chOff x="1843" y="2781"/>
              <a:chExt cx="633" cy="635"/>
            </a:xfrm>
          </p:grpSpPr>
          <p:sp>
            <p:nvSpPr>
              <p:cNvPr id="27665" name="Text Box 155"/>
              <p:cNvSpPr txBox="1">
                <a:spLocks noChangeArrowheads="1"/>
              </p:cNvSpPr>
              <p:nvPr/>
            </p:nvSpPr>
            <p:spPr bwMode="auto">
              <a:xfrm>
                <a:off x="1881" y="3203"/>
                <a:ext cx="478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50" b="1" dirty="0">
                    <a:latin typeface="+mn-lt"/>
                  </a:rPr>
                  <a:t>INSTRUCTIVOS</a:t>
                </a:r>
              </a:p>
            </p:txBody>
          </p:sp>
          <p:grpSp>
            <p:nvGrpSpPr>
              <p:cNvPr id="27666" name="Group 164"/>
              <p:cNvGrpSpPr>
                <a:grpSpLocks/>
              </p:cNvGrpSpPr>
              <p:nvPr/>
            </p:nvGrpSpPr>
            <p:grpSpPr bwMode="auto">
              <a:xfrm>
                <a:off x="1843" y="2781"/>
                <a:ext cx="633" cy="300"/>
                <a:chOff x="432" y="4080"/>
                <a:chExt cx="1104" cy="531"/>
              </a:xfrm>
            </p:grpSpPr>
            <p:sp>
              <p:nvSpPr>
                <p:cNvPr id="27670" name="Freeform 165"/>
                <p:cNvSpPr>
                  <a:spLocks/>
                </p:cNvSpPr>
                <p:nvPr/>
              </p:nvSpPr>
              <p:spPr bwMode="auto">
                <a:xfrm>
                  <a:off x="518" y="4556"/>
                  <a:ext cx="197" cy="52"/>
                </a:xfrm>
                <a:custGeom>
                  <a:avLst/>
                  <a:gdLst>
                    <a:gd name="T0" fmla="*/ 70 w 353"/>
                    <a:gd name="T1" fmla="*/ 0 h 212"/>
                    <a:gd name="T2" fmla="*/ 15 w 353"/>
                    <a:gd name="T3" fmla="*/ 1 h 212"/>
                    <a:gd name="T4" fmla="*/ 9 w 353"/>
                    <a:gd name="T5" fmla="*/ 2 h 212"/>
                    <a:gd name="T6" fmla="*/ 5 w 353"/>
                    <a:gd name="T7" fmla="*/ 3 h 212"/>
                    <a:gd name="T8" fmla="*/ 2 w 353"/>
                    <a:gd name="T9" fmla="*/ 4 h 212"/>
                    <a:gd name="T10" fmla="*/ 0 w 353"/>
                    <a:gd name="T11" fmla="*/ 6 h 212"/>
                    <a:gd name="T12" fmla="*/ 1 w 353"/>
                    <a:gd name="T13" fmla="*/ 8 h 212"/>
                    <a:gd name="T14" fmla="*/ 2 w 353"/>
                    <a:gd name="T15" fmla="*/ 9 h 212"/>
                    <a:gd name="T16" fmla="*/ 5 w 353"/>
                    <a:gd name="T17" fmla="*/ 10 h 212"/>
                    <a:gd name="T18" fmla="*/ 11 w 353"/>
                    <a:gd name="T19" fmla="*/ 11 h 212"/>
                    <a:gd name="T20" fmla="*/ 18 w 353"/>
                    <a:gd name="T21" fmla="*/ 12 h 212"/>
                    <a:gd name="T22" fmla="*/ 25 w 353"/>
                    <a:gd name="T23" fmla="*/ 13 h 212"/>
                    <a:gd name="T24" fmla="*/ 31 w 353"/>
                    <a:gd name="T25" fmla="*/ 13 h 212"/>
                    <a:gd name="T26" fmla="*/ 39 w 353"/>
                    <a:gd name="T27" fmla="*/ 13 h 212"/>
                    <a:gd name="T28" fmla="*/ 39 w 353"/>
                    <a:gd name="T29" fmla="*/ 13 h 212"/>
                    <a:gd name="T30" fmla="*/ 82 w 353"/>
                    <a:gd name="T31" fmla="*/ 12 h 212"/>
                    <a:gd name="T32" fmla="*/ 110 w 353"/>
                    <a:gd name="T33" fmla="*/ 0 h 212"/>
                    <a:gd name="T34" fmla="*/ 70 w 353"/>
                    <a:gd name="T35" fmla="*/ 0 h 21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53"/>
                    <a:gd name="T55" fmla="*/ 0 h 212"/>
                    <a:gd name="T56" fmla="*/ 353 w 353"/>
                    <a:gd name="T57" fmla="*/ 212 h 212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53" h="212">
                      <a:moveTo>
                        <a:pt x="226" y="0"/>
                      </a:moveTo>
                      <a:lnTo>
                        <a:pt x="46" y="18"/>
                      </a:lnTo>
                      <a:lnTo>
                        <a:pt x="28" y="32"/>
                      </a:lnTo>
                      <a:lnTo>
                        <a:pt x="17" y="48"/>
                      </a:lnTo>
                      <a:lnTo>
                        <a:pt x="7" y="66"/>
                      </a:lnTo>
                      <a:lnTo>
                        <a:pt x="0" y="96"/>
                      </a:lnTo>
                      <a:lnTo>
                        <a:pt x="1" y="129"/>
                      </a:lnTo>
                      <a:lnTo>
                        <a:pt x="7" y="147"/>
                      </a:lnTo>
                      <a:lnTo>
                        <a:pt x="17" y="167"/>
                      </a:lnTo>
                      <a:lnTo>
                        <a:pt x="36" y="184"/>
                      </a:lnTo>
                      <a:lnTo>
                        <a:pt x="58" y="198"/>
                      </a:lnTo>
                      <a:lnTo>
                        <a:pt x="81" y="206"/>
                      </a:lnTo>
                      <a:lnTo>
                        <a:pt x="100" y="210"/>
                      </a:lnTo>
                      <a:lnTo>
                        <a:pt x="126" y="212"/>
                      </a:lnTo>
                      <a:lnTo>
                        <a:pt x="124" y="210"/>
                      </a:lnTo>
                      <a:lnTo>
                        <a:pt x="264" y="196"/>
                      </a:lnTo>
                      <a:lnTo>
                        <a:pt x="353" y="0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7671" name="Freeform 166"/>
                <p:cNvSpPr>
                  <a:spLocks/>
                </p:cNvSpPr>
                <p:nvPr/>
              </p:nvSpPr>
              <p:spPr bwMode="auto">
                <a:xfrm>
                  <a:off x="432" y="4080"/>
                  <a:ext cx="1104" cy="528"/>
                </a:xfrm>
                <a:custGeom>
                  <a:avLst/>
                  <a:gdLst>
                    <a:gd name="T0" fmla="*/ 35 w 1979"/>
                    <a:gd name="T1" fmla="*/ 0 h 2169"/>
                    <a:gd name="T2" fmla="*/ 22 w 1979"/>
                    <a:gd name="T3" fmla="*/ 2 h 2169"/>
                    <a:gd name="T4" fmla="*/ 7 w 1979"/>
                    <a:gd name="T5" fmla="*/ 6 h 2169"/>
                    <a:gd name="T6" fmla="*/ 1 w 1979"/>
                    <a:gd name="T7" fmla="*/ 9 h 2169"/>
                    <a:gd name="T8" fmla="*/ 0 w 1979"/>
                    <a:gd name="T9" fmla="*/ 14 h 2169"/>
                    <a:gd name="T10" fmla="*/ 3 w 1979"/>
                    <a:gd name="T11" fmla="*/ 18 h 2169"/>
                    <a:gd name="T12" fmla="*/ 11 w 1979"/>
                    <a:gd name="T13" fmla="*/ 24 h 2169"/>
                    <a:gd name="T14" fmla="*/ 33 w 1979"/>
                    <a:gd name="T15" fmla="*/ 34 h 2169"/>
                    <a:gd name="T16" fmla="*/ 59 w 1979"/>
                    <a:gd name="T17" fmla="*/ 45 h 2169"/>
                    <a:gd name="T18" fmla="*/ 83 w 1979"/>
                    <a:gd name="T19" fmla="*/ 57 h 2169"/>
                    <a:gd name="T20" fmla="*/ 102 w 1979"/>
                    <a:gd name="T21" fmla="*/ 72 h 2169"/>
                    <a:gd name="T22" fmla="*/ 113 w 1979"/>
                    <a:gd name="T23" fmla="*/ 91 h 2169"/>
                    <a:gd name="T24" fmla="*/ 119 w 1979"/>
                    <a:gd name="T25" fmla="*/ 104 h 2169"/>
                    <a:gd name="T26" fmla="*/ 119 w 1979"/>
                    <a:gd name="T27" fmla="*/ 114 h 2169"/>
                    <a:gd name="T28" fmla="*/ 111 w 1979"/>
                    <a:gd name="T29" fmla="*/ 121 h 2169"/>
                    <a:gd name="T30" fmla="*/ 102 w 1979"/>
                    <a:gd name="T31" fmla="*/ 126 h 2169"/>
                    <a:gd name="T32" fmla="*/ 93 w 1979"/>
                    <a:gd name="T33" fmla="*/ 128 h 2169"/>
                    <a:gd name="T34" fmla="*/ 143 w 1979"/>
                    <a:gd name="T35" fmla="*/ 127 h 2169"/>
                    <a:gd name="T36" fmla="*/ 338 w 1979"/>
                    <a:gd name="T37" fmla="*/ 122 h 2169"/>
                    <a:gd name="T38" fmla="*/ 513 w 1979"/>
                    <a:gd name="T39" fmla="*/ 120 h 2169"/>
                    <a:gd name="T40" fmla="*/ 586 w 1979"/>
                    <a:gd name="T41" fmla="*/ 120 h 2169"/>
                    <a:gd name="T42" fmla="*/ 601 w 1979"/>
                    <a:gd name="T43" fmla="*/ 118 h 2169"/>
                    <a:gd name="T44" fmla="*/ 611 w 1979"/>
                    <a:gd name="T45" fmla="*/ 113 h 2169"/>
                    <a:gd name="T46" fmla="*/ 616 w 1979"/>
                    <a:gd name="T47" fmla="*/ 106 h 2169"/>
                    <a:gd name="T48" fmla="*/ 615 w 1979"/>
                    <a:gd name="T49" fmla="*/ 97 h 2169"/>
                    <a:gd name="T50" fmla="*/ 609 w 1979"/>
                    <a:gd name="T51" fmla="*/ 84 h 2169"/>
                    <a:gd name="T52" fmla="*/ 588 w 1979"/>
                    <a:gd name="T53" fmla="*/ 68 h 2169"/>
                    <a:gd name="T54" fmla="*/ 563 w 1979"/>
                    <a:gd name="T55" fmla="*/ 53 h 2169"/>
                    <a:gd name="T56" fmla="*/ 536 w 1979"/>
                    <a:gd name="T57" fmla="*/ 39 h 2169"/>
                    <a:gd name="T58" fmla="*/ 504 w 1979"/>
                    <a:gd name="T59" fmla="*/ 24 h 2169"/>
                    <a:gd name="T60" fmla="*/ 493 w 1979"/>
                    <a:gd name="T61" fmla="*/ 17 h 2169"/>
                    <a:gd name="T62" fmla="*/ 491 w 1979"/>
                    <a:gd name="T63" fmla="*/ 11 h 2169"/>
                    <a:gd name="T64" fmla="*/ 504 w 1979"/>
                    <a:gd name="T65" fmla="*/ 1 h 2169"/>
                    <a:gd name="T66" fmla="*/ 39 w 1979"/>
                    <a:gd name="T67" fmla="*/ 0 h 216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1979"/>
                    <a:gd name="T103" fmla="*/ 0 h 2169"/>
                    <a:gd name="T104" fmla="*/ 1979 w 1979"/>
                    <a:gd name="T105" fmla="*/ 2169 h 2169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1979" h="2169">
                      <a:moveTo>
                        <a:pt x="125" y="4"/>
                      </a:moveTo>
                      <a:lnTo>
                        <a:pt x="111" y="8"/>
                      </a:lnTo>
                      <a:lnTo>
                        <a:pt x="93" y="17"/>
                      </a:lnTo>
                      <a:lnTo>
                        <a:pt x="71" y="37"/>
                      </a:lnTo>
                      <a:lnTo>
                        <a:pt x="42" y="66"/>
                      </a:lnTo>
                      <a:lnTo>
                        <a:pt x="21" y="97"/>
                      </a:lnTo>
                      <a:lnTo>
                        <a:pt x="9" y="130"/>
                      </a:lnTo>
                      <a:lnTo>
                        <a:pt x="4" y="159"/>
                      </a:lnTo>
                      <a:lnTo>
                        <a:pt x="0" y="197"/>
                      </a:lnTo>
                      <a:lnTo>
                        <a:pt x="0" y="234"/>
                      </a:lnTo>
                      <a:lnTo>
                        <a:pt x="5" y="265"/>
                      </a:lnTo>
                      <a:lnTo>
                        <a:pt x="9" y="297"/>
                      </a:lnTo>
                      <a:lnTo>
                        <a:pt x="15" y="325"/>
                      </a:lnTo>
                      <a:lnTo>
                        <a:pt x="35" y="399"/>
                      </a:lnTo>
                      <a:lnTo>
                        <a:pt x="63" y="481"/>
                      </a:lnTo>
                      <a:lnTo>
                        <a:pt x="105" y="571"/>
                      </a:lnTo>
                      <a:lnTo>
                        <a:pt x="147" y="674"/>
                      </a:lnTo>
                      <a:lnTo>
                        <a:pt x="189" y="764"/>
                      </a:lnTo>
                      <a:lnTo>
                        <a:pt x="225" y="854"/>
                      </a:lnTo>
                      <a:lnTo>
                        <a:pt x="267" y="962"/>
                      </a:lnTo>
                      <a:lnTo>
                        <a:pt x="303" y="1100"/>
                      </a:lnTo>
                      <a:lnTo>
                        <a:pt x="327" y="1220"/>
                      </a:lnTo>
                      <a:lnTo>
                        <a:pt x="351" y="1370"/>
                      </a:lnTo>
                      <a:lnTo>
                        <a:pt x="363" y="1532"/>
                      </a:lnTo>
                      <a:lnTo>
                        <a:pt x="381" y="1676"/>
                      </a:lnTo>
                      <a:lnTo>
                        <a:pt x="381" y="1755"/>
                      </a:lnTo>
                      <a:lnTo>
                        <a:pt x="381" y="1857"/>
                      </a:lnTo>
                      <a:lnTo>
                        <a:pt x="381" y="1923"/>
                      </a:lnTo>
                      <a:lnTo>
                        <a:pt x="376" y="1985"/>
                      </a:lnTo>
                      <a:lnTo>
                        <a:pt x="357" y="2049"/>
                      </a:lnTo>
                      <a:lnTo>
                        <a:pt x="344" y="2087"/>
                      </a:lnTo>
                      <a:lnTo>
                        <a:pt x="327" y="2121"/>
                      </a:lnTo>
                      <a:lnTo>
                        <a:pt x="310" y="2143"/>
                      </a:lnTo>
                      <a:lnTo>
                        <a:pt x="298" y="2156"/>
                      </a:lnTo>
                      <a:lnTo>
                        <a:pt x="285" y="2169"/>
                      </a:lnTo>
                      <a:lnTo>
                        <a:pt x="461" y="2150"/>
                      </a:lnTo>
                      <a:lnTo>
                        <a:pt x="802" y="2103"/>
                      </a:lnTo>
                      <a:lnTo>
                        <a:pt x="1084" y="2067"/>
                      </a:lnTo>
                      <a:lnTo>
                        <a:pt x="1408" y="2031"/>
                      </a:lnTo>
                      <a:lnTo>
                        <a:pt x="1649" y="2019"/>
                      </a:lnTo>
                      <a:lnTo>
                        <a:pt x="1835" y="2025"/>
                      </a:lnTo>
                      <a:lnTo>
                        <a:pt x="1883" y="2025"/>
                      </a:lnTo>
                      <a:lnTo>
                        <a:pt x="1913" y="2019"/>
                      </a:lnTo>
                      <a:lnTo>
                        <a:pt x="1931" y="1989"/>
                      </a:lnTo>
                      <a:lnTo>
                        <a:pt x="1949" y="1956"/>
                      </a:lnTo>
                      <a:lnTo>
                        <a:pt x="1964" y="1907"/>
                      </a:lnTo>
                      <a:lnTo>
                        <a:pt x="1973" y="1848"/>
                      </a:lnTo>
                      <a:lnTo>
                        <a:pt x="1979" y="1791"/>
                      </a:lnTo>
                      <a:lnTo>
                        <a:pt x="1979" y="1708"/>
                      </a:lnTo>
                      <a:lnTo>
                        <a:pt x="1976" y="1643"/>
                      </a:lnTo>
                      <a:lnTo>
                        <a:pt x="1973" y="1538"/>
                      </a:lnTo>
                      <a:lnTo>
                        <a:pt x="1955" y="1424"/>
                      </a:lnTo>
                      <a:lnTo>
                        <a:pt x="1925" y="1277"/>
                      </a:lnTo>
                      <a:lnTo>
                        <a:pt x="1889" y="1142"/>
                      </a:lnTo>
                      <a:lnTo>
                        <a:pt x="1859" y="1022"/>
                      </a:lnTo>
                      <a:lnTo>
                        <a:pt x="1811" y="890"/>
                      </a:lnTo>
                      <a:lnTo>
                        <a:pt x="1763" y="770"/>
                      </a:lnTo>
                      <a:lnTo>
                        <a:pt x="1721" y="656"/>
                      </a:lnTo>
                      <a:lnTo>
                        <a:pt x="1655" y="493"/>
                      </a:lnTo>
                      <a:lnTo>
                        <a:pt x="1619" y="397"/>
                      </a:lnTo>
                      <a:lnTo>
                        <a:pt x="1597" y="333"/>
                      </a:lnTo>
                      <a:lnTo>
                        <a:pt x="1585" y="283"/>
                      </a:lnTo>
                      <a:lnTo>
                        <a:pt x="1580" y="236"/>
                      </a:lnTo>
                      <a:lnTo>
                        <a:pt x="1580" y="195"/>
                      </a:lnTo>
                      <a:lnTo>
                        <a:pt x="1607" y="49"/>
                      </a:lnTo>
                      <a:lnTo>
                        <a:pt x="1619" y="19"/>
                      </a:lnTo>
                      <a:lnTo>
                        <a:pt x="144" y="0"/>
                      </a:lnTo>
                      <a:lnTo>
                        <a:pt x="125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7672" name="Freeform 167"/>
                <p:cNvSpPr>
                  <a:spLocks/>
                </p:cNvSpPr>
                <p:nvPr/>
              </p:nvSpPr>
              <p:spPr bwMode="auto">
                <a:xfrm>
                  <a:off x="507" y="4080"/>
                  <a:ext cx="925" cy="59"/>
                </a:xfrm>
                <a:custGeom>
                  <a:avLst/>
                  <a:gdLst>
                    <a:gd name="T0" fmla="*/ 488 w 1657"/>
                    <a:gd name="T1" fmla="*/ 1 h 240"/>
                    <a:gd name="T2" fmla="*/ 0 w 1657"/>
                    <a:gd name="T3" fmla="*/ 0 h 240"/>
                    <a:gd name="T4" fmla="*/ 14 w 1657"/>
                    <a:gd name="T5" fmla="*/ 0 h 240"/>
                    <a:gd name="T6" fmla="*/ 18 w 1657"/>
                    <a:gd name="T7" fmla="*/ 1 h 240"/>
                    <a:gd name="T8" fmla="*/ 24 w 1657"/>
                    <a:gd name="T9" fmla="*/ 1 h 240"/>
                    <a:gd name="T10" fmla="*/ 27 w 1657"/>
                    <a:gd name="T11" fmla="*/ 2 h 240"/>
                    <a:gd name="T12" fmla="*/ 31 w 1657"/>
                    <a:gd name="T13" fmla="*/ 3 h 240"/>
                    <a:gd name="T14" fmla="*/ 33 w 1657"/>
                    <a:gd name="T15" fmla="*/ 4 h 240"/>
                    <a:gd name="T16" fmla="*/ 35 w 1657"/>
                    <a:gd name="T17" fmla="*/ 5 h 240"/>
                    <a:gd name="T18" fmla="*/ 35 w 1657"/>
                    <a:gd name="T19" fmla="*/ 6 h 240"/>
                    <a:gd name="T20" fmla="*/ 36 w 1657"/>
                    <a:gd name="T21" fmla="*/ 7 h 240"/>
                    <a:gd name="T22" fmla="*/ 35 w 1657"/>
                    <a:gd name="T23" fmla="*/ 9 h 240"/>
                    <a:gd name="T24" fmla="*/ 33 w 1657"/>
                    <a:gd name="T25" fmla="*/ 10 h 240"/>
                    <a:gd name="T26" fmla="*/ 30 w 1657"/>
                    <a:gd name="T27" fmla="*/ 12 h 240"/>
                    <a:gd name="T28" fmla="*/ 25 w 1657"/>
                    <a:gd name="T29" fmla="*/ 13 h 240"/>
                    <a:gd name="T30" fmla="*/ 18 w 1657"/>
                    <a:gd name="T31" fmla="*/ 14 h 240"/>
                    <a:gd name="T32" fmla="*/ 13 w 1657"/>
                    <a:gd name="T33" fmla="*/ 15 h 240"/>
                    <a:gd name="T34" fmla="*/ 45 w 1657"/>
                    <a:gd name="T35" fmla="*/ 14 h 240"/>
                    <a:gd name="T36" fmla="*/ 80 w 1657"/>
                    <a:gd name="T37" fmla="*/ 13 h 240"/>
                    <a:gd name="T38" fmla="*/ 137 w 1657"/>
                    <a:gd name="T39" fmla="*/ 12 h 240"/>
                    <a:gd name="T40" fmla="*/ 184 w 1657"/>
                    <a:gd name="T41" fmla="*/ 11 h 240"/>
                    <a:gd name="T42" fmla="*/ 239 w 1657"/>
                    <a:gd name="T43" fmla="*/ 11 h 240"/>
                    <a:gd name="T44" fmla="*/ 301 w 1657"/>
                    <a:gd name="T45" fmla="*/ 12 h 240"/>
                    <a:gd name="T46" fmla="*/ 378 w 1657"/>
                    <a:gd name="T47" fmla="*/ 12 h 240"/>
                    <a:gd name="T48" fmla="*/ 451 w 1657"/>
                    <a:gd name="T49" fmla="*/ 13 h 240"/>
                    <a:gd name="T50" fmla="*/ 481 w 1657"/>
                    <a:gd name="T51" fmla="*/ 14 h 240"/>
                    <a:gd name="T52" fmla="*/ 490 w 1657"/>
                    <a:gd name="T53" fmla="*/ 15 h 240"/>
                    <a:gd name="T54" fmla="*/ 499 w 1657"/>
                    <a:gd name="T55" fmla="*/ 15 h 240"/>
                    <a:gd name="T56" fmla="*/ 505 w 1657"/>
                    <a:gd name="T57" fmla="*/ 14 h 240"/>
                    <a:gd name="T58" fmla="*/ 511 w 1657"/>
                    <a:gd name="T59" fmla="*/ 13 h 240"/>
                    <a:gd name="T60" fmla="*/ 514 w 1657"/>
                    <a:gd name="T61" fmla="*/ 12 h 240"/>
                    <a:gd name="T62" fmla="*/ 516 w 1657"/>
                    <a:gd name="T63" fmla="*/ 11 h 240"/>
                    <a:gd name="T64" fmla="*/ 516 w 1657"/>
                    <a:gd name="T65" fmla="*/ 9 h 240"/>
                    <a:gd name="T66" fmla="*/ 515 w 1657"/>
                    <a:gd name="T67" fmla="*/ 7 h 240"/>
                    <a:gd name="T68" fmla="*/ 512 w 1657"/>
                    <a:gd name="T69" fmla="*/ 6 h 240"/>
                    <a:gd name="T70" fmla="*/ 509 w 1657"/>
                    <a:gd name="T71" fmla="*/ 4 h 240"/>
                    <a:gd name="T72" fmla="*/ 505 w 1657"/>
                    <a:gd name="T73" fmla="*/ 3 h 240"/>
                    <a:gd name="T74" fmla="*/ 501 w 1657"/>
                    <a:gd name="T75" fmla="*/ 2 h 240"/>
                    <a:gd name="T76" fmla="*/ 496 w 1657"/>
                    <a:gd name="T77" fmla="*/ 1 h 240"/>
                    <a:gd name="T78" fmla="*/ 488 w 1657"/>
                    <a:gd name="T79" fmla="*/ 1 h 24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1657"/>
                    <a:gd name="T121" fmla="*/ 0 h 240"/>
                    <a:gd name="T122" fmla="*/ 1657 w 1657"/>
                    <a:gd name="T123" fmla="*/ 240 h 240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1657" h="240">
                      <a:moveTo>
                        <a:pt x="1568" y="18"/>
                      </a:moveTo>
                      <a:lnTo>
                        <a:pt x="0" y="0"/>
                      </a:lnTo>
                      <a:lnTo>
                        <a:pt x="44" y="7"/>
                      </a:lnTo>
                      <a:lnTo>
                        <a:pt x="60" y="12"/>
                      </a:lnTo>
                      <a:lnTo>
                        <a:pt x="77" y="19"/>
                      </a:lnTo>
                      <a:lnTo>
                        <a:pt x="88" y="30"/>
                      </a:lnTo>
                      <a:lnTo>
                        <a:pt x="101" y="46"/>
                      </a:lnTo>
                      <a:lnTo>
                        <a:pt x="107" y="65"/>
                      </a:lnTo>
                      <a:lnTo>
                        <a:pt x="111" y="85"/>
                      </a:lnTo>
                      <a:lnTo>
                        <a:pt x="113" y="105"/>
                      </a:lnTo>
                      <a:lnTo>
                        <a:pt x="114" y="122"/>
                      </a:lnTo>
                      <a:lnTo>
                        <a:pt x="111" y="147"/>
                      </a:lnTo>
                      <a:lnTo>
                        <a:pt x="107" y="171"/>
                      </a:lnTo>
                      <a:lnTo>
                        <a:pt x="96" y="192"/>
                      </a:lnTo>
                      <a:lnTo>
                        <a:pt x="79" y="213"/>
                      </a:lnTo>
                      <a:lnTo>
                        <a:pt x="58" y="227"/>
                      </a:lnTo>
                      <a:lnTo>
                        <a:pt x="41" y="240"/>
                      </a:lnTo>
                      <a:lnTo>
                        <a:pt x="144" y="228"/>
                      </a:lnTo>
                      <a:lnTo>
                        <a:pt x="258" y="210"/>
                      </a:lnTo>
                      <a:lnTo>
                        <a:pt x="439" y="198"/>
                      </a:lnTo>
                      <a:lnTo>
                        <a:pt x="589" y="186"/>
                      </a:lnTo>
                      <a:lnTo>
                        <a:pt x="769" y="186"/>
                      </a:lnTo>
                      <a:lnTo>
                        <a:pt x="967" y="192"/>
                      </a:lnTo>
                      <a:lnTo>
                        <a:pt x="1213" y="198"/>
                      </a:lnTo>
                      <a:lnTo>
                        <a:pt x="1448" y="216"/>
                      </a:lnTo>
                      <a:lnTo>
                        <a:pt x="1544" y="234"/>
                      </a:lnTo>
                      <a:lnTo>
                        <a:pt x="1571" y="238"/>
                      </a:lnTo>
                      <a:lnTo>
                        <a:pt x="1601" y="239"/>
                      </a:lnTo>
                      <a:lnTo>
                        <a:pt x="1622" y="234"/>
                      </a:lnTo>
                      <a:lnTo>
                        <a:pt x="1640" y="216"/>
                      </a:lnTo>
                      <a:lnTo>
                        <a:pt x="1650" y="194"/>
                      </a:lnTo>
                      <a:lnTo>
                        <a:pt x="1655" y="175"/>
                      </a:lnTo>
                      <a:lnTo>
                        <a:pt x="1657" y="154"/>
                      </a:lnTo>
                      <a:lnTo>
                        <a:pt x="1653" y="116"/>
                      </a:lnTo>
                      <a:lnTo>
                        <a:pt x="1645" y="92"/>
                      </a:lnTo>
                      <a:lnTo>
                        <a:pt x="1633" y="67"/>
                      </a:lnTo>
                      <a:lnTo>
                        <a:pt x="1622" y="51"/>
                      </a:lnTo>
                      <a:lnTo>
                        <a:pt x="1609" y="38"/>
                      </a:lnTo>
                      <a:lnTo>
                        <a:pt x="1590" y="25"/>
                      </a:lnTo>
                      <a:lnTo>
                        <a:pt x="1568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7673" name="Text Box 168"/>
                <p:cNvSpPr txBox="1">
                  <a:spLocks noChangeArrowheads="1"/>
                </p:cNvSpPr>
                <p:nvPr/>
              </p:nvSpPr>
              <p:spPr bwMode="auto">
                <a:xfrm>
                  <a:off x="673" y="4153"/>
                  <a:ext cx="493" cy="4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2pPr>
                  <a:lvl3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3pPr>
                  <a:lvl4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4pPr>
                  <a:lvl5pPr eaLnBrk="0" hangingPunct="0"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Century Gothic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400" b="1" dirty="0">
                      <a:latin typeface="+mn-lt"/>
                    </a:rPr>
                    <a:t>I0301</a:t>
                  </a:r>
                </a:p>
              </p:txBody>
            </p:sp>
          </p:grpSp>
          <p:sp>
            <p:nvSpPr>
              <p:cNvPr id="27667" name="Line 194"/>
              <p:cNvSpPr>
                <a:spLocks noChangeShapeType="1"/>
              </p:cNvSpPr>
              <p:nvPr/>
            </p:nvSpPr>
            <p:spPr bwMode="auto">
              <a:xfrm>
                <a:off x="2016" y="2832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2000"/>
              </a:p>
            </p:txBody>
          </p:sp>
          <p:sp>
            <p:nvSpPr>
              <p:cNvPr id="27668" name="Line 195"/>
              <p:cNvSpPr>
                <a:spLocks noChangeShapeType="1"/>
              </p:cNvSpPr>
              <p:nvPr/>
            </p:nvSpPr>
            <p:spPr bwMode="auto">
              <a:xfrm>
                <a:off x="2064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2000"/>
              </a:p>
            </p:txBody>
          </p:sp>
          <p:sp>
            <p:nvSpPr>
              <p:cNvPr id="27669" name="Line 196"/>
              <p:cNvSpPr>
                <a:spLocks noChangeShapeType="1"/>
              </p:cNvSpPr>
              <p:nvPr/>
            </p:nvSpPr>
            <p:spPr bwMode="auto">
              <a:xfrm>
                <a:off x="2064" y="2928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2000"/>
              </a:p>
            </p:txBody>
          </p:sp>
        </p:grpSp>
      </p:grpSp>
      <p:grpSp>
        <p:nvGrpSpPr>
          <p:cNvPr id="16" name="Group 205"/>
          <p:cNvGrpSpPr>
            <a:grpSpLocks/>
          </p:cNvGrpSpPr>
          <p:nvPr/>
        </p:nvGrpSpPr>
        <p:grpSpPr bwMode="auto">
          <a:xfrm>
            <a:off x="558800" y="1051625"/>
            <a:ext cx="7924800" cy="1495028"/>
            <a:chOff x="288" y="633"/>
            <a:chExt cx="3744" cy="906"/>
          </a:xfrm>
        </p:grpSpPr>
        <p:sp>
          <p:nvSpPr>
            <p:cNvPr id="27657" name="Rectangle 202"/>
            <p:cNvSpPr>
              <a:spLocks noChangeArrowheads="1"/>
            </p:cNvSpPr>
            <p:nvPr/>
          </p:nvSpPr>
          <p:spPr bwMode="auto">
            <a:xfrm>
              <a:off x="288" y="633"/>
              <a:ext cx="3744" cy="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s-MX" sz="2000" b="1" dirty="0"/>
                <a:t>¿Qué es la eficacia?</a:t>
              </a:r>
              <a:endParaRPr lang="en-US" sz="2000" b="1" dirty="0"/>
            </a:p>
          </p:txBody>
        </p:sp>
        <p:sp>
          <p:nvSpPr>
            <p:cNvPr id="27658" name="Rectangle 203"/>
            <p:cNvSpPr>
              <a:spLocks noChangeArrowheads="1"/>
            </p:cNvSpPr>
            <p:nvPr/>
          </p:nvSpPr>
          <p:spPr bwMode="auto">
            <a:xfrm>
              <a:off x="288" y="864"/>
              <a:ext cx="3744" cy="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>
                <a:buFontTx/>
                <a:buChar char="•"/>
              </a:pPr>
              <a:r>
                <a:rPr lang="es-MX" sz="2000"/>
                <a:t> Grado en el que hemos alcanzado al final de una actividad, el objetivo planeado al inicio de ésta.</a:t>
              </a:r>
              <a:endParaRPr lang="en-US" sz="2000"/>
            </a:p>
          </p:txBody>
        </p:sp>
        <p:sp>
          <p:nvSpPr>
            <p:cNvPr id="27659" name="Rectangle 204"/>
            <p:cNvSpPr>
              <a:spLocks noChangeArrowheads="1"/>
            </p:cNvSpPr>
            <p:nvPr/>
          </p:nvSpPr>
          <p:spPr bwMode="auto">
            <a:xfrm>
              <a:off x="288" y="1296"/>
              <a:ext cx="3744" cy="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/>
              <a:r>
                <a:rPr lang="es-MX" sz="2000" b="1" dirty="0"/>
                <a:t>Objetivo Planeado vs Objetivo Logrado</a:t>
              </a:r>
              <a:endParaRPr lang="en-US" sz="2000" b="1" dirty="0"/>
            </a:p>
          </p:txBody>
        </p:sp>
      </p:grpSp>
      <p:sp>
        <p:nvSpPr>
          <p:cNvPr id="59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2525705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sultado de imagen para auditoria I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5089004" cy="286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67544" y="1282824"/>
            <a:ext cx="7200403" cy="2362200"/>
          </a:xfrm>
        </p:spPr>
        <p:txBody>
          <a:bodyPr>
            <a:normAutofit/>
          </a:bodyPr>
          <a:lstStyle/>
          <a:p>
            <a:pPr eaLnBrk="1" hangingPunct="1"/>
            <a:r>
              <a:rPr lang="es-MX" sz="6600" dirty="0">
                <a:latin typeface="+mn-lt"/>
                <a:ea typeface="ＭＳ Ｐゴシック" charset="0"/>
                <a:cs typeface="ＭＳ Ｐゴシック" charset="0"/>
              </a:rPr>
              <a:t>Generalidades de la ISO 9001:2015</a:t>
            </a:r>
            <a:endParaRPr lang="en-US" sz="660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309930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71707" y="980728"/>
            <a:ext cx="8229600" cy="1143000"/>
          </a:xfrm>
        </p:spPr>
        <p:txBody>
          <a:bodyPr/>
          <a:lstStyle/>
          <a:p>
            <a:pPr eaLnBrk="1" hangingPunct="1"/>
            <a:r>
              <a:rPr lang="es-MX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ＭＳ Ｐゴシック" charset="0"/>
              </a:rPr>
              <a:t>QUE ES ISO 9001:2015</a:t>
            </a:r>
            <a:endParaRPr lang="es-ES" i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271707" y="2283097"/>
            <a:ext cx="8629650" cy="383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179388" lvl="1">
              <a:spcBef>
                <a:spcPct val="20000"/>
              </a:spcBef>
              <a:buClr>
                <a:srgbClr val="336600"/>
              </a:buClr>
              <a:buSzPct val="75000"/>
              <a:buFont typeface="Wingdings" charset="0"/>
              <a:buNone/>
            </a:pPr>
            <a:r>
              <a:rPr lang="es-ES_tradnl" sz="1600" u="sng" dirty="0">
                <a:solidFill>
                  <a:srgbClr val="336600"/>
                </a:solidFill>
              </a:rPr>
              <a:t>La ISO,  International </a:t>
            </a:r>
            <a:r>
              <a:rPr lang="es-ES_tradnl" sz="1600" u="sng" dirty="0" err="1">
                <a:solidFill>
                  <a:srgbClr val="336600"/>
                </a:solidFill>
              </a:rPr>
              <a:t>Organization</a:t>
            </a:r>
            <a:r>
              <a:rPr lang="es-ES_tradnl" sz="1600" u="sng" dirty="0">
                <a:solidFill>
                  <a:srgbClr val="336600"/>
                </a:solidFill>
              </a:rPr>
              <a:t> </a:t>
            </a:r>
            <a:r>
              <a:rPr lang="es-ES_tradnl" sz="1600" u="sng" dirty="0" err="1">
                <a:solidFill>
                  <a:srgbClr val="336600"/>
                </a:solidFill>
              </a:rPr>
              <a:t>for</a:t>
            </a:r>
            <a:r>
              <a:rPr lang="es-ES_tradnl" sz="1600" u="sng" dirty="0">
                <a:solidFill>
                  <a:srgbClr val="336600"/>
                </a:solidFill>
              </a:rPr>
              <a:t> </a:t>
            </a:r>
            <a:r>
              <a:rPr lang="es-ES_tradnl" sz="1600" u="sng" dirty="0" err="1">
                <a:solidFill>
                  <a:srgbClr val="336600"/>
                </a:solidFill>
              </a:rPr>
              <a:t>Standardization</a:t>
            </a:r>
            <a:r>
              <a:rPr lang="es-ES_tradnl" sz="1600" dirty="0">
                <a:solidFill>
                  <a:srgbClr val="336600"/>
                </a:solidFill>
              </a:rPr>
              <a:t> (IOS por sus siglas), es una federación mundial integrada por representantes de organismos de estándares internacionales de más de 145 países.</a:t>
            </a:r>
          </a:p>
          <a:p>
            <a:pPr marL="179388" lvl="1">
              <a:spcBef>
                <a:spcPct val="20000"/>
              </a:spcBef>
              <a:buClr>
                <a:srgbClr val="336600"/>
              </a:buClr>
              <a:buSzPct val="75000"/>
              <a:buFont typeface="Wingdings" charset="0"/>
              <a:buChar char="Ø"/>
            </a:pPr>
            <a:endParaRPr lang="es-ES_tradnl" sz="400" dirty="0">
              <a:solidFill>
                <a:srgbClr val="336600"/>
              </a:solidFill>
            </a:endParaRPr>
          </a:p>
          <a:p>
            <a:pPr marL="179388" lvl="1">
              <a:spcBef>
                <a:spcPct val="20000"/>
              </a:spcBef>
              <a:buClr>
                <a:srgbClr val="336600"/>
              </a:buClr>
              <a:buSzPct val="75000"/>
              <a:buFont typeface="Wingdings" charset="0"/>
              <a:buChar char="Ø"/>
            </a:pPr>
            <a:r>
              <a:rPr lang="es-ES_tradnl" sz="1600" dirty="0">
                <a:solidFill>
                  <a:srgbClr val="336600"/>
                </a:solidFill>
              </a:rPr>
              <a:t>ISO es una organización no gubernamental creada en 1947. </a:t>
            </a:r>
          </a:p>
          <a:p>
            <a:pPr marL="179388" lvl="1">
              <a:spcBef>
                <a:spcPct val="20000"/>
              </a:spcBef>
              <a:buClr>
                <a:srgbClr val="336600"/>
              </a:buClr>
              <a:buSzPct val="75000"/>
              <a:buFont typeface="Wingdings" charset="0"/>
              <a:buChar char="Ø"/>
            </a:pPr>
            <a:endParaRPr lang="es-ES_tradnl" sz="1600" dirty="0">
              <a:solidFill>
                <a:srgbClr val="336600"/>
              </a:solidFill>
            </a:endParaRPr>
          </a:p>
          <a:p>
            <a:pPr marL="179388" lvl="1">
              <a:spcBef>
                <a:spcPct val="20000"/>
              </a:spcBef>
              <a:buClr>
                <a:srgbClr val="336600"/>
              </a:buClr>
              <a:buSzPct val="75000"/>
              <a:buFont typeface="Wingdings" charset="0"/>
              <a:buChar char="Ø"/>
            </a:pPr>
            <a:r>
              <a:rPr lang="es-ES_tradnl" sz="1600" dirty="0">
                <a:solidFill>
                  <a:srgbClr val="336600"/>
                </a:solidFill>
              </a:rPr>
              <a:t>La Organización ISO creo ISO 9000 con el propósito de uniformar los sistemas de calidad que deben de establecerse por las organizaciones de fabricación y servicios alrededor del mundo.</a:t>
            </a:r>
          </a:p>
          <a:p>
            <a:pPr marL="179388" lvl="1">
              <a:spcBef>
                <a:spcPct val="20000"/>
              </a:spcBef>
              <a:buClr>
                <a:srgbClr val="336600"/>
              </a:buClr>
              <a:buSzPct val="75000"/>
              <a:buFont typeface="Wingdings" charset="0"/>
              <a:buChar char="Ø"/>
            </a:pPr>
            <a:endParaRPr lang="es-ES_tradnl" sz="1600" dirty="0">
              <a:solidFill>
                <a:srgbClr val="336600"/>
              </a:solidFill>
            </a:endParaRPr>
          </a:p>
          <a:p>
            <a:pPr marL="179388" lvl="1">
              <a:spcBef>
                <a:spcPct val="20000"/>
              </a:spcBef>
              <a:buClr>
                <a:srgbClr val="336600"/>
              </a:buClr>
              <a:buSzPct val="75000"/>
              <a:buFont typeface="Wingdings" charset="0"/>
              <a:buChar char="Ø"/>
            </a:pPr>
            <a:r>
              <a:rPr lang="es-ES_tradnl" sz="1600" dirty="0">
                <a:solidFill>
                  <a:srgbClr val="336600"/>
                </a:solidFill>
              </a:rPr>
              <a:t>La certificación en ISO 9001:2008 es una expresión tangible del compromiso de la organización hacia la calidad que es internacionalmente entendida y aceptada. </a:t>
            </a:r>
            <a:endParaRPr lang="es-ES_tradnl" sz="400" dirty="0">
              <a:solidFill>
                <a:srgbClr val="336600"/>
              </a:solidFill>
            </a:endParaRPr>
          </a:p>
          <a:p>
            <a:pPr marL="179388" lvl="1">
              <a:spcBef>
                <a:spcPct val="20000"/>
              </a:spcBef>
              <a:buClr>
                <a:srgbClr val="336600"/>
              </a:buClr>
              <a:buSzPct val="75000"/>
              <a:buFont typeface="Wingdings" charset="0"/>
              <a:buChar char="Ø"/>
            </a:pPr>
            <a:endParaRPr lang="es-ES_tradnl" sz="1600" dirty="0">
              <a:solidFill>
                <a:srgbClr val="336600"/>
              </a:solidFill>
            </a:endParaRPr>
          </a:p>
          <a:p>
            <a:pPr marL="179388" lvl="1">
              <a:spcBef>
                <a:spcPct val="20000"/>
              </a:spcBef>
              <a:buClr>
                <a:srgbClr val="336600"/>
              </a:buClr>
              <a:buSzPct val="75000"/>
              <a:buFont typeface="Wingdings" charset="0"/>
              <a:buChar char="Ø"/>
            </a:pPr>
            <a:r>
              <a:rPr lang="es-ES_tradnl" sz="1600" dirty="0">
                <a:solidFill>
                  <a:srgbClr val="336600"/>
                </a:solidFill>
              </a:rPr>
              <a:t>Las organizaciones que cuentan con una certificación ISO 9001:2015 experimentan por lo general un aumento en la aceptación por los usuarios de estas organizaciones (clientes), así como la de reducción de costos.</a:t>
            </a:r>
            <a:endParaRPr lang="es-ES_tradnl" sz="1600" dirty="0">
              <a:solidFill>
                <a:schemeClr val="bg1"/>
              </a:solidFill>
            </a:endParaRPr>
          </a:p>
          <a:p>
            <a:pPr algn="just">
              <a:spcBef>
                <a:spcPct val="20000"/>
              </a:spcBef>
              <a:buClr>
                <a:srgbClr val="336600"/>
              </a:buClr>
              <a:buFont typeface="Wingdings" charset="0"/>
              <a:buNone/>
            </a:pPr>
            <a:r>
              <a:rPr lang="es-ES_tradnl" sz="16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190234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24767" y="928552"/>
            <a:ext cx="8229600" cy="1143000"/>
          </a:xfrm>
        </p:spPr>
        <p:txBody>
          <a:bodyPr/>
          <a:lstStyle/>
          <a:p>
            <a:pPr eaLnBrk="1" hangingPunct="1"/>
            <a:r>
              <a:rPr lang="es-MX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ＭＳ Ｐゴシック" charset="0"/>
              </a:rPr>
              <a:t>INTRODUCCIÓN</a:t>
            </a:r>
            <a:endParaRPr lang="es-ES" i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457200" y="2068306"/>
            <a:ext cx="822960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15963" lvl="1" indent="-258763" algn="just">
              <a:buFont typeface="Wingdings" charset="0"/>
              <a:buChar char="v"/>
            </a:pPr>
            <a:r>
              <a:rPr lang="es-MX" sz="1600" dirty="0">
                <a:solidFill>
                  <a:srgbClr val="336600"/>
                </a:solidFill>
              </a:rPr>
              <a:t>La Norma ISO 9001 especifica los requisitos para un Sistema de Administración de Calidad los cuales son utilizados para dar cumplimiento a los requisitos del cliente.</a:t>
            </a:r>
          </a:p>
          <a:p>
            <a:pPr marL="715963" lvl="1" indent="-258763" algn="just">
              <a:buFont typeface="Wingdings" charset="0"/>
              <a:buChar char="v"/>
            </a:pPr>
            <a:endParaRPr lang="es-MX" sz="1600" dirty="0">
              <a:solidFill>
                <a:srgbClr val="336600"/>
              </a:solidFill>
            </a:endParaRPr>
          </a:p>
          <a:p>
            <a:pPr marL="715963" lvl="1" indent="-258763" algn="just">
              <a:buFont typeface="Wingdings" charset="0"/>
              <a:buChar char="v"/>
            </a:pPr>
            <a:r>
              <a:rPr lang="es-MX" sz="1600" dirty="0">
                <a:solidFill>
                  <a:srgbClr val="336600"/>
                </a:solidFill>
              </a:rPr>
              <a:t>El propósito de todas las Organizaciones Gubernamentales es identificar y satisfacer las necesidades y expectativas de la ciudadanía y otras partes interesadas (empleados, proveedores, propietarios, sociedad) para lograr ventaja competitiva en una manera eficaz, eficiente, y mejorando el desempeño global de la organización y de su personal.</a:t>
            </a:r>
            <a:endParaRPr lang="es-ES" sz="1600" dirty="0">
              <a:solidFill>
                <a:srgbClr val="336600"/>
              </a:solidFill>
            </a:endParaRPr>
          </a:p>
        </p:txBody>
      </p:sp>
      <p:sp>
        <p:nvSpPr>
          <p:cNvPr id="5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  <p:pic>
        <p:nvPicPr>
          <p:cNvPr id="8194" name="Picture 2" descr="Resultado de imagen para I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121" y="4030315"/>
            <a:ext cx="6225757" cy="256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028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5" descr="Nombre de archivo: j0390107.jpg&#10;Palabras clave: dirección, direcciones, flechas ...&#10;Tamaño de archivo: 22 KB"/>
          <p:cNvPicPr>
            <a:picLocks noChangeAspect="1" noChangeArrowheads="1"/>
          </p:cNvPicPr>
          <p:nvPr/>
        </p:nvPicPr>
        <p:blipFill>
          <a:blip r:embed="rId3">
            <a:lum bright="54000" contrast="-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86" b="14294"/>
          <a:stretch>
            <a:fillRect/>
          </a:stretch>
        </p:blipFill>
        <p:spPr bwMode="auto">
          <a:xfrm>
            <a:off x="420687" y="1201056"/>
            <a:ext cx="8472488" cy="516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0489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MX" sz="32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ＭＳ Ｐゴシック" charset="0"/>
              </a:rPr>
              <a:t>HISTORIA DE ISO 9001:2008</a:t>
            </a:r>
            <a:endParaRPr lang="es-ES" sz="3200" i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4820" name="AutoShape 6"/>
          <p:cNvSpPr>
            <a:spLocks noChangeArrowheads="1"/>
          </p:cNvSpPr>
          <p:nvPr/>
        </p:nvSpPr>
        <p:spPr bwMode="auto">
          <a:xfrm>
            <a:off x="7521575" y="3613150"/>
            <a:ext cx="755650" cy="7540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00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34821" name="Group 7"/>
          <p:cNvGrpSpPr>
            <a:grpSpLocks/>
          </p:cNvGrpSpPr>
          <p:nvPr/>
        </p:nvGrpSpPr>
        <p:grpSpPr bwMode="auto">
          <a:xfrm>
            <a:off x="1276350" y="3208338"/>
            <a:ext cx="6562725" cy="1509712"/>
            <a:chOff x="666" y="1795"/>
            <a:chExt cx="4368" cy="1008"/>
          </a:xfrm>
        </p:grpSpPr>
        <p:sp>
          <p:nvSpPr>
            <p:cNvPr id="34849" name="Line 8"/>
            <p:cNvSpPr>
              <a:spLocks noChangeShapeType="1"/>
            </p:cNvSpPr>
            <p:nvPr/>
          </p:nvSpPr>
          <p:spPr bwMode="auto">
            <a:xfrm>
              <a:off x="906" y="2323"/>
              <a:ext cx="4128" cy="0"/>
            </a:xfrm>
            <a:prstGeom prst="line">
              <a:avLst/>
            </a:prstGeom>
            <a:noFill/>
            <a:ln w="5715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50" name="Line 9"/>
            <p:cNvSpPr>
              <a:spLocks noChangeShapeType="1"/>
            </p:cNvSpPr>
            <p:nvPr/>
          </p:nvSpPr>
          <p:spPr bwMode="auto">
            <a:xfrm flipH="1" flipV="1">
              <a:off x="666" y="1795"/>
              <a:ext cx="240" cy="528"/>
            </a:xfrm>
            <a:prstGeom prst="line">
              <a:avLst/>
            </a:prstGeom>
            <a:noFill/>
            <a:ln w="57150">
              <a:solidFill>
                <a:srgbClr val="9900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51" name="Line 10"/>
            <p:cNvSpPr>
              <a:spLocks noChangeShapeType="1"/>
            </p:cNvSpPr>
            <p:nvPr/>
          </p:nvSpPr>
          <p:spPr bwMode="auto">
            <a:xfrm rot="5400000" flipH="1" flipV="1">
              <a:off x="546" y="2443"/>
              <a:ext cx="480" cy="240"/>
            </a:xfrm>
            <a:prstGeom prst="line">
              <a:avLst/>
            </a:prstGeom>
            <a:noFill/>
            <a:ln w="57150">
              <a:solidFill>
                <a:srgbClr val="9900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</p:grpSp>
      <p:grpSp>
        <p:nvGrpSpPr>
          <p:cNvPr id="34822" name="Group 11"/>
          <p:cNvGrpSpPr>
            <a:grpSpLocks/>
          </p:cNvGrpSpPr>
          <p:nvPr/>
        </p:nvGrpSpPr>
        <p:grpSpPr bwMode="auto">
          <a:xfrm>
            <a:off x="1781175" y="3190875"/>
            <a:ext cx="5624513" cy="1598613"/>
            <a:chOff x="1002" y="1783"/>
            <a:chExt cx="3744" cy="1068"/>
          </a:xfrm>
        </p:grpSpPr>
        <p:sp>
          <p:nvSpPr>
            <p:cNvPr id="34837" name="Line 12"/>
            <p:cNvSpPr>
              <a:spLocks noChangeShapeType="1"/>
            </p:cNvSpPr>
            <p:nvPr/>
          </p:nvSpPr>
          <p:spPr bwMode="auto">
            <a:xfrm flipH="1">
              <a:off x="1290" y="1795"/>
              <a:ext cx="1" cy="528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38" name="Line 13"/>
            <p:cNvSpPr>
              <a:spLocks noChangeShapeType="1"/>
            </p:cNvSpPr>
            <p:nvPr/>
          </p:nvSpPr>
          <p:spPr bwMode="auto">
            <a:xfrm flipH="1">
              <a:off x="1914" y="1795"/>
              <a:ext cx="0" cy="528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39" name="Line 14"/>
            <p:cNvSpPr>
              <a:spLocks noChangeShapeType="1"/>
            </p:cNvSpPr>
            <p:nvPr/>
          </p:nvSpPr>
          <p:spPr bwMode="auto">
            <a:xfrm flipH="1">
              <a:off x="2681" y="1795"/>
              <a:ext cx="1" cy="528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40" name="Line 15"/>
            <p:cNvSpPr>
              <a:spLocks noChangeShapeType="1"/>
            </p:cNvSpPr>
            <p:nvPr/>
          </p:nvSpPr>
          <p:spPr bwMode="auto">
            <a:xfrm flipH="1">
              <a:off x="3402" y="1795"/>
              <a:ext cx="0" cy="528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41" name="Line 16"/>
            <p:cNvSpPr>
              <a:spLocks noChangeShapeType="1"/>
            </p:cNvSpPr>
            <p:nvPr/>
          </p:nvSpPr>
          <p:spPr bwMode="auto">
            <a:xfrm rot="10800000" flipH="1">
              <a:off x="1002" y="2323"/>
              <a:ext cx="0" cy="528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42" name="Line 17"/>
            <p:cNvSpPr>
              <a:spLocks noChangeShapeType="1"/>
            </p:cNvSpPr>
            <p:nvPr/>
          </p:nvSpPr>
          <p:spPr bwMode="auto">
            <a:xfrm rot="10800000" flipH="1">
              <a:off x="2298" y="2323"/>
              <a:ext cx="1" cy="494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43" name="Line 18"/>
            <p:cNvSpPr>
              <a:spLocks noChangeShapeType="1"/>
            </p:cNvSpPr>
            <p:nvPr/>
          </p:nvSpPr>
          <p:spPr bwMode="auto">
            <a:xfrm rot="10800000" flipH="1">
              <a:off x="2970" y="2323"/>
              <a:ext cx="0" cy="528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44" name="Line 19"/>
            <p:cNvSpPr>
              <a:spLocks noChangeShapeType="1"/>
            </p:cNvSpPr>
            <p:nvPr/>
          </p:nvSpPr>
          <p:spPr bwMode="auto">
            <a:xfrm rot="10800000" flipH="1">
              <a:off x="3786" y="2323"/>
              <a:ext cx="0" cy="528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45" name="Line 20"/>
            <p:cNvSpPr>
              <a:spLocks noChangeShapeType="1"/>
            </p:cNvSpPr>
            <p:nvPr/>
          </p:nvSpPr>
          <p:spPr bwMode="auto">
            <a:xfrm rot="10800000" flipH="1">
              <a:off x="1578" y="2323"/>
              <a:ext cx="1" cy="528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46" name="Line 21"/>
            <p:cNvSpPr>
              <a:spLocks noChangeShapeType="1"/>
            </p:cNvSpPr>
            <p:nvPr/>
          </p:nvSpPr>
          <p:spPr bwMode="auto">
            <a:xfrm flipH="1">
              <a:off x="4074" y="1794"/>
              <a:ext cx="0" cy="528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47" name="Line 22"/>
            <p:cNvSpPr>
              <a:spLocks noChangeShapeType="1"/>
            </p:cNvSpPr>
            <p:nvPr/>
          </p:nvSpPr>
          <p:spPr bwMode="auto">
            <a:xfrm rot="10800000" flipH="1">
              <a:off x="4602" y="2323"/>
              <a:ext cx="0" cy="528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34848" name="Line 23"/>
            <p:cNvSpPr>
              <a:spLocks noChangeShapeType="1"/>
            </p:cNvSpPr>
            <p:nvPr/>
          </p:nvSpPr>
          <p:spPr bwMode="auto">
            <a:xfrm flipH="1">
              <a:off x="4746" y="1783"/>
              <a:ext cx="0" cy="528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</p:grpSp>
      <p:sp>
        <p:nvSpPr>
          <p:cNvPr id="34823" name="Text Box 24"/>
          <p:cNvSpPr txBox="1">
            <a:spLocks noChangeArrowheads="1"/>
          </p:cNvSpPr>
          <p:nvPr/>
        </p:nvSpPr>
        <p:spPr bwMode="auto">
          <a:xfrm>
            <a:off x="7596188" y="3644900"/>
            <a:ext cx="1296987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000" rIns="540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200" b="1">
                <a:solidFill>
                  <a:srgbClr val="800000"/>
                </a:solidFill>
                <a:latin typeface="Arial" charset="0"/>
              </a:rPr>
              <a:t>Satisfacción del cliente</a:t>
            </a:r>
          </a:p>
          <a:p>
            <a:pPr algn="ctr" eaLnBrk="1" hangingPunct="1"/>
            <a:r>
              <a:rPr lang="es-ES_tradnl" sz="1200" b="1">
                <a:solidFill>
                  <a:srgbClr val="800000"/>
                </a:solidFill>
                <a:latin typeface="Arial" charset="0"/>
              </a:rPr>
              <a:t>Clase Mundial</a:t>
            </a:r>
            <a:endParaRPr lang="es-ES" sz="1200"/>
          </a:p>
        </p:txBody>
      </p:sp>
      <p:sp>
        <p:nvSpPr>
          <p:cNvPr id="34824" name="Text Box 26"/>
          <p:cNvSpPr txBox="1">
            <a:spLocks noChangeArrowheads="1"/>
          </p:cNvSpPr>
          <p:nvPr/>
        </p:nvSpPr>
        <p:spPr bwMode="auto">
          <a:xfrm>
            <a:off x="179388" y="3384550"/>
            <a:ext cx="1366837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200">
                <a:solidFill>
                  <a:srgbClr val="333399"/>
                </a:solidFill>
                <a:latin typeface="Arial" charset="0"/>
              </a:rPr>
              <a:t>No se tiene sistema de administración de la calidad</a:t>
            </a:r>
          </a:p>
          <a:p>
            <a:pPr algn="ctr" eaLnBrk="1" hangingPunct="1"/>
            <a:r>
              <a:rPr lang="es-ES_tradnl" sz="1200">
                <a:solidFill>
                  <a:srgbClr val="333399"/>
                </a:solidFill>
                <a:latin typeface="Arial" charset="0"/>
              </a:rPr>
              <a:t>2a Revolución Industrial</a:t>
            </a:r>
          </a:p>
          <a:p>
            <a:pPr eaLnBrk="1" hangingPunct="1"/>
            <a:endParaRPr lang="es-ES" sz="1200"/>
          </a:p>
        </p:txBody>
      </p:sp>
      <p:sp>
        <p:nvSpPr>
          <p:cNvPr id="34825" name="Text Box 27"/>
          <p:cNvSpPr txBox="1">
            <a:spLocks noChangeArrowheads="1"/>
          </p:cNvSpPr>
          <p:nvPr/>
        </p:nvSpPr>
        <p:spPr bwMode="auto">
          <a:xfrm>
            <a:off x="1547813" y="2293938"/>
            <a:ext cx="1123950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1943</a:t>
            </a:r>
          </a:p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NORMAS     MILITARES (MILITARY STANDARDS)</a:t>
            </a:r>
            <a:endParaRPr lang="es-ES" sz="1000"/>
          </a:p>
        </p:txBody>
      </p:sp>
      <p:sp>
        <p:nvSpPr>
          <p:cNvPr id="34826" name="Text Box 28"/>
          <p:cNvSpPr txBox="1">
            <a:spLocks noChangeArrowheads="1"/>
          </p:cNvSpPr>
          <p:nvPr/>
        </p:nvSpPr>
        <p:spPr bwMode="auto">
          <a:xfrm>
            <a:off x="2501900" y="2433638"/>
            <a:ext cx="12985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1950</a:t>
            </a:r>
          </a:p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CEP</a:t>
            </a:r>
          </a:p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(REDUCCIÓN DE LA VARIACIÓN)</a:t>
            </a:r>
            <a:endParaRPr lang="es-ES" sz="1000"/>
          </a:p>
        </p:txBody>
      </p:sp>
      <p:sp>
        <p:nvSpPr>
          <p:cNvPr id="34827" name="Text Box 29"/>
          <p:cNvSpPr txBox="1">
            <a:spLocks noChangeArrowheads="1"/>
          </p:cNvSpPr>
          <p:nvPr/>
        </p:nvSpPr>
        <p:spPr bwMode="auto">
          <a:xfrm>
            <a:off x="3700463" y="2713038"/>
            <a:ext cx="1204912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LIDERAZGO</a:t>
            </a:r>
            <a:endParaRPr lang="es-ES" sz="1000"/>
          </a:p>
        </p:txBody>
      </p:sp>
      <p:sp>
        <p:nvSpPr>
          <p:cNvPr id="34828" name="Text Box 30"/>
          <p:cNvSpPr txBox="1">
            <a:spLocks noChangeArrowheads="1"/>
          </p:cNvSpPr>
          <p:nvPr/>
        </p:nvSpPr>
        <p:spPr bwMode="auto">
          <a:xfrm>
            <a:off x="5314950" y="4778375"/>
            <a:ext cx="14414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ISO 1987  (ASEGURAMIENTO DE LA CALIDAD)</a:t>
            </a:r>
            <a:endParaRPr lang="es-ES" sz="1000"/>
          </a:p>
        </p:txBody>
      </p:sp>
      <p:sp>
        <p:nvSpPr>
          <p:cNvPr id="34829" name="Text Box 31"/>
          <p:cNvSpPr txBox="1">
            <a:spLocks noChangeArrowheads="1"/>
          </p:cNvSpPr>
          <p:nvPr/>
        </p:nvSpPr>
        <p:spPr bwMode="auto">
          <a:xfrm>
            <a:off x="1131888" y="4789488"/>
            <a:ext cx="1298575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CUMPLIR LAS ESPECIFICA-CIONES</a:t>
            </a:r>
          </a:p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1910</a:t>
            </a:r>
            <a:endParaRPr lang="es-ES" sz="1000"/>
          </a:p>
        </p:txBody>
      </p:sp>
      <p:sp>
        <p:nvSpPr>
          <p:cNvPr id="34830" name="Text Box 32"/>
          <p:cNvSpPr txBox="1">
            <a:spLocks noChangeArrowheads="1"/>
          </p:cNvSpPr>
          <p:nvPr/>
        </p:nvSpPr>
        <p:spPr bwMode="auto">
          <a:xfrm>
            <a:off x="3151188" y="4846638"/>
            <a:ext cx="1154112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TRABAJO EN EQUIPO</a:t>
            </a:r>
            <a:endParaRPr lang="es-ES" sz="1000"/>
          </a:p>
        </p:txBody>
      </p:sp>
      <p:sp>
        <p:nvSpPr>
          <p:cNvPr id="34831" name="Text Box 33"/>
          <p:cNvSpPr txBox="1">
            <a:spLocks noChangeArrowheads="1"/>
          </p:cNvSpPr>
          <p:nvPr/>
        </p:nvSpPr>
        <p:spPr bwMode="auto">
          <a:xfrm>
            <a:off x="4016375" y="4846638"/>
            <a:ext cx="1498600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NORMAS INDUSTRIALES       (Q1, TFE, SQA)</a:t>
            </a:r>
          </a:p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1970</a:t>
            </a:r>
            <a:endParaRPr lang="es-ES" sz="1000"/>
          </a:p>
        </p:txBody>
      </p:sp>
      <p:sp>
        <p:nvSpPr>
          <p:cNvPr id="34832" name="Text Box 34"/>
          <p:cNvSpPr txBox="1">
            <a:spLocks noChangeArrowheads="1"/>
          </p:cNvSpPr>
          <p:nvPr/>
        </p:nvSpPr>
        <p:spPr bwMode="auto">
          <a:xfrm>
            <a:off x="4665663" y="2308225"/>
            <a:ext cx="136207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1977</a:t>
            </a:r>
          </a:p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MANUFACTURA ESBELTA          (LEAN MANUFACTURING)</a:t>
            </a:r>
            <a:endParaRPr lang="es-ES" sz="1000"/>
          </a:p>
        </p:txBody>
      </p:sp>
      <p:sp>
        <p:nvSpPr>
          <p:cNvPr id="34833" name="Text Box 35"/>
          <p:cNvSpPr txBox="1">
            <a:spLocks noChangeArrowheads="1"/>
          </p:cNvSpPr>
          <p:nvPr/>
        </p:nvSpPr>
        <p:spPr bwMode="auto">
          <a:xfrm>
            <a:off x="2141538" y="4846638"/>
            <a:ext cx="1154112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PHVA</a:t>
            </a:r>
          </a:p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(MEJORA CONTINUA)</a:t>
            </a:r>
          </a:p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1928-1946</a:t>
            </a:r>
            <a:endParaRPr lang="es-ES" sz="1000"/>
          </a:p>
        </p:txBody>
      </p:sp>
      <p:sp>
        <p:nvSpPr>
          <p:cNvPr id="34834" name="Text Box 36"/>
          <p:cNvSpPr txBox="1">
            <a:spLocks noChangeArrowheads="1"/>
          </p:cNvSpPr>
          <p:nvPr/>
        </p:nvSpPr>
        <p:spPr bwMode="auto">
          <a:xfrm>
            <a:off x="5746750" y="2389188"/>
            <a:ext cx="1241425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1991</a:t>
            </a:r>
          </a:p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PREMIO NACIONAL DE CALIDAD</a:t>
            </a:r>
            <a:endParaRPr lang="es-ES" sz="1000"/>
          </a:p>
        </p:txBody>
      </p:sp>
      <p:sp>
        <p:nvSpPr>
          <p:cNvPr id="34835" name="Text Box 37"/>
          <p:cNvSpPr txBox="1">
            <a:spLocks noChangeArrowheads="1"/>
          </p:cNvSpPr>
          <p:nvPr/>
        </p:nvSpPr>
        <p:spPr bwMode="auto">
          <a:xfrm>
            <a:off x="6540500" y="4789488"/>
            <a:ext cx="1443038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ISO 1994  (CUMPLIMIENTO)</a:t>
            </a:r>
            <a:endParaRPr lang="es-ES" sz="1000"/>
          </a:p>
        </p:txBody>
      </p:sp>
      <p:sp>
        <p:nvSpPr>
          <p:cNvPr id="34836" name="Text Box 38"/>
          <p:cNvSpPr txBox="1">
            <a:spLocks noChangeArrowheads="1"/>
          </p:cNvSpPr>
          <p:nvPr/>
        </p:nvSpPr>
        <p:spPr bwMode="auto">
          <a:xfrm>
            <a:off x="6840538" y="2500313"/>
            <a:ext cx="1298575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000">
                <a:solidFill>
                  <a:srgbClr val="333399"/>
                </a:solidFill>
                <a:latin typeface="Arial" charset="0"/>
              </a:rPr>
              <a:t>ISO 9001:2008 (ADMINISTRACIÓN DE LOS PROCESOS)</a:t>
            </a:r>
            <a:endParaRPr lang="es-ES" sz="1000"/>
          </a:p>
        </p:txBody>
      </p:sp>
      <p:sp>
        <p:nvSpPr>
          <p:cNvPr id="36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43056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755" y="486665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MX" sz="36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ＭＳ Ｐゴシック" charset="0"/>
              </a:rPr>
              <a:t>MADUREZ DE ISO 9001:2015</a:t>
            </a:r>
            <a:endParaRPr lang="es-ES" sz="3600" i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6867" name="Group 5"/>
          <p:cNvGrpSpPr>
            <a:grpSpLocks/>
          </p:cNvGrpSpPr>
          <p:nvPr/>
        </p:nvGrpSpPr>
        <p:grpSpPr bwMode="auto">
          <a:xfrm>
            <a:off x="2157413" y="4262438"/>
            <a:ext cx="1593850" cy="1146175"/>
            <a:chOff x="1300" y="2392"/>
            <a:chExt cx="1104" cy="765"/>
          </a:xfrm>
        </p:grpSpPr>
        <p:sp>
          <p:nvSpPr>
            <p:cNvPr id="36896" name="Oval 6"/>
            <p:cNvSpPr>
              <a:spLocks noChangeArrowheads="1"/>
            </p:cNvSpPr>
            <p:nvPr/>
          </p:nvSpPr>
          <p:spPr bwMode="auto">
            <a:xfrm>
              <a:off x="1300" y="2629"/>
              <a:ext cx="1104" cy="528"/>
            </a:xfrm>
            <a:prstGeom prst="ellipse">
              <a:avLst/>
            </a:prstGeom>
            <a:gradFill rotWithShape="1">
              <a:gsLst>
                <a:gs pos="0">
                  <a:srgbClr val="004747"/>
                </a:gs>
                <a:gs pos="50000">
                  <a:srgbClr val="009999"/>
                </a:gs>
                <a:gs pos="100000">
                  <a:srgbClr val="00474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es-ES"/>
            </a:p>
          </p:txBody>
        </p:sp>
        <p:sp>
          <p:nvSpPr>
            <p:cNvPr id="36897" name="Text Box 7"/>
            <p:cNvSpPr txBox="1">
              <a:spLocks noChangeArrowheads="1"/>
            </p:cNvSpPr>
            <p:nvPr/>
          </p:nvSpPr>
          <p:spPr bwMode="auto">
            <a:xfrm>
              <a:off x="1440" y="2628"/>
              <a:ext cx="840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ES_tradnl" sz="1400" b="1">
                  <a:solidFill>
                    <a:srgbClr val="000000"/>
                  </a:solidFill>
                  <a:latin typeface="+mn-lt"/>
                </a:rPr>
                <a:t>Desempeño</a:t>
              </a:r>
            </a:p>
            <a:p>
              <a:pPr algn="ctr" eaLnBrk="1" hangingPunct="1"/>
              <a:r>
                <a:rPr lang="es-ES_tradnl" sz="1400" b="1">
                  <a:solidFill>
                    <a:srgbClr val="000000"/>
                  </a:solidFill>
                  <a:latin typeface="+mn-lt"/>
                </a:rPr>
                <a:t>(Procesos</a:t>
              </a:r>
            </a:p>
            <a:p>
              <a:pPr algn="ctr" eaLnBrk="1" hangingPunct="1"/>
              <a:r>
                <a:rPr lang="es-ES_tradnl" sz="1400" b="1">
                  <a:solidFill>
                    <a:srgbClr val="000000"/>
                  </a:solidFill>
                  <a:latin typeface="+mn-lt"/>
                </a:rPr>
                <a:t>eficaces)</a:t>
              </a:r>
              <a:endParaRPr lang="es-ES" sz="1400">
                <a:latin typeface="+mn-lt"/>
              </a:endParaRPr>
            </a:p>
          </p:txBody>
        </p:sp>
        <p:sp>
          <p:nvSpPr>
            <p:cNvPr id="36898" name="Text Box 8"/>
            <p:cNvSpPr txBox="1">
              <a:spLocks noChangeArrowheads="1"/>
            </p:cNvSpPr>
            <p:nvPr/>
          </p:nvSpPr>
          <p:spPr bwMode="auto">
            <a:xfrm>
              <a:off x="1360" y="2392"/>
              <a:ext cx="9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_tradnl" sz="1400" b="1" u="sng" dirty="0">
                  <a:solidFill>
                    <a:srgbClr val="000000"/>
                  </a:solidFill>
                  <a:latin typeface="+mn-lt"/>
                </a:rPr>
                <a:t>ISO 9001:2015</a:t>
              </a:r>
              <a:endParaRPr lang="es-ES" sz="1400" dirty="0">
                <a:latin typeface="+mn-lt"/>
              </a:endParaRPr>
            </a:p>
          </p:txBody>
        </p:sp>
      </p:grpSp>
      <p:grpSp>
        <p:nvGrpSpPr>
          <p:cNvPr id="36868" name="Group 9"/>
          <p:cNvGrpSpPr>
            <a:grpSpLocks/>
          </p:cNvGrpSpPr>
          <p:nvPr/>
        </p:nvGrpSpPr>
        <p:grpSpPr bwMode="auto">
          <a:xfrm>
            <a:off x="517525" y="5281613"/>
            <a:ext cx="1601788" cy="917575"/>
            <a:chOff x="163" y="3072"/>
            <a:chExt cx="1110" cy="613"/>
          </a:xfrm>
        </p:grpSpPr>
        <p:sp>
          <p:nvSpPr>
            <p:cNvPr id="36893" name="Oval 10"/>
            <p:cNvSpPr>
              <a:spLocks noChangeArrowheads="1"/>
            </p:cNvSpPr>
            <p:nvPr/>
          </p:nvSpPr>
          <p:spPr bwMode="auto">
            <a:xfrm>
              <a:off x="217" y="3301"/>
              <a:ext cx="1056" cy="384"/>
            </a:xfrm>
            <a:prstGeom prst="ellipse">
              <a:avLst/>
            </a:prstGeom>
            <a:gradFill rotWithShape="1">
              <a:gsLst>
                <a:gs pos="0">
                  <a:srgbClr val="47005E"/>
                </a:gs>
                <a:gs pos="50000">
                  <a:srgbClr val="9900CC"/>
                </a:gs>
                <a:gs pos="100000">
                  <a:srgbClr val="47005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es-ES"/>
            </a:p>
          </p:txBody>
        </p:sp>
        <p:sp>
          <p:nvSpPr>
            <p:cNvPr id="36894" name="Text Box 11"/>
            <p:cNvSpPr txBox="1">
              <a:spLocks noChangeArrowheads="1"/>
            </p:cNvSpPr>
            <p:nvPr/>
          </p:nvSpPr>
          <p:spPr bwMode="auto">
            <a:xfrm>
              <a:off x="265" y="3396"/>
              <a:ext cx="9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_tradnl" sz="1400" b="1">
                  <a:solidFill>
                    <a:srgbClr val="FFFFFF"/>
                  </a:solidFill>
                  <a:latin typeface="+mn-lt"/>
                </a:rPr>
                <a:t>Cumplimiento</a:t>
              </a:r>
              <a:endParaRPr lang="es-ES" sz="1400">
                <a:latin typeface="+mn-lt"/>
              </a:endParaRPr>
            </a:p>
          </p:txBody>
        </p:sp>
        <p:sp>
          <p:nvSpPr>
            <p:cNvPr id="36895" name="Text Box 12"/>
            <p:cNvSpPr txBox="1">
              <a:spLocks noChangeArrowheads="1"/>
            </p:cNvSpPr>
            <p:nvPr/>
          </p:nvSpPr>
          <p:spPr bwMode="auto">
            <a:xfrm>
              <a:off x="163" y="3072"/>
              <a:ext cx="109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_tradnl" sz="1400" b="1" u="sng">
                  <a:solidFill>
                    <a:srgbClr val="000000"/>
                  </a:solidFill>
                  <a:latin typeface="+mn-lt"/>
                </a:rPr>
                <a:t>ISO 9001/2:1994</a:t>
              </a:r>
              <a:endParaRPr lang="es-ES" sz="1400">
                <a:latin typeface="+mn-lt"/>
              </a:endParaRPr>
            </a:p>
          </p:txBody>
        </p:sp>
      </p:grpSp>
      <p:sp>
        <p:nvSpPr>
          <p:cNvPr id="36869" name="Line 13"/>
          <p:cNvSpPr>
            <a:spLocks noChangeShapeType="1"/>
          </p:cNvSpPr>
          <p:nvPr/>
        </p:nvSpPr>
        <p:spPr bwMode="auto">
          <a:xfrm flipV="1">
            <a:off x="2014538" y="5372100"/>
            <a:ext cx="523875" cy="384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6870" name="Group 14"/>
          <p:cNvGrpSpPr>
            <a:grpSpLocks/>
          </p:cNvGrpSpPr>
          <p:nvPr/>
        </p:nvGrpSpPr>
        <p:grpSpPr bwMode="auto">
          <a:xfrm>
            <a:off x="3611563" y="3586163"/>
            <a:ext cx="1593850" cy="1174750"/>
            <a:chOff x="2308" y="1941"/>
            <a:chExt cx="1104" cy="784"/>
          </a:xfrm>
        </p:grpSpPr>
        <p:grpSp>
          <p:nvGrpSpPr>
            <p:cNvPr id="36889" name="Group 15"/>
            <p:cNvGrpSpPr>
              <a:grpSpLocks/>
            </p:cNvGrpSpPr>
            <p:nvPr/>
          </p:nvGrpSpPr>
          <p:grpSpPr bwMode="auto">
            <a:xfrm>
              <a:off x="2308" y="1941"/>
              <a:ext cx="1104" cy="528"/>
              <a:chOff x="2308" y="1941"/>
              <a:chExt cx="1104" cy="528"/>
            </a:xfrm>
          </p:grpSpPr>
          <p:sp>
            <p:nvSpPr>
              <p:cNvPr id="36891" name="Oval 16"/>
              <p:cNvSpPr>
                <a:spLocks noChangeArrowheads="1"/>
              </p:cNvSpPr>
              <p:nvPr/>
            </p:nvSpPr>
            <p:spPr bwMode="auto">
              <a:xfrm>
                <a:off x="2308" y="1941"/>
                <a:ext cx="1104" cy="528"/>
              </a:xfrm>
              <a:prstGeom prst="ellipse">
                <a:avLst/>
              </a:prstGeom>
              <a:gradFill rotWithShape="1">
                <a:gsLst>
                  <a:gs pos="0">
                    <a:srgbClr val="764747"/>
                  </a:gs>
                  <a:gs pos="50000">
                    <a:srgbClr val="FF9999"/>
                  </a:gs>
                  <a:gs pos="100000">
                    <a:srgbClr val="764747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s-MX"/>
              </a:p>
            </p:txBody>
          </p:sp>
          <p:sp>
            <p:nvSpPr>
              <p:cNvPr id="36892" name="Text Box 17"/>
              <p:cNvSpPr txBox="1">
                <a:spLocks noChangeArrowheads="1"/>
              </p:cNvSpPr>
              <p:nvPr/>
            </p:nvSpPr>
            <p:spPr bwMode="auto">
              <a:xfrm>
                <a:off x="2364" y="2036"/>
                <a:ext cx="1048" cy="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s-ES_tradnl" sz="1400" b="1">
                    <a:solidFill>
                      <a:srgbClr val="000000"/>
                    </a:solidFill>
                    <a:latin typeface="+mn-lt"/>
                  </a:rPr>
                  <a:t>Administración</a:t>
                </a:r>
              </a:p>
              <a:p>
                <a:pPr eaLnBrk="1" hangingPunct="1"/>
                <a:r>
                  <a:rPr lang="es-ES_tradnl" sz="1400" b="1">
                    <a:solidFill>
                      <a:srgbClr val="000000"/>
                    </a:solidFill>
                    <a:latin typeface="+mn-lt"/>
                  </a:rPr>
                  <a:t>de Procesos</a:t>
                </a:r>
                <a:endParaRPr lang="es-ES" sz="1400">
                  <a:latin typeface="+mn-lt"/>
                </a:endParaRPr>
              </a:p>
            </p:txBody>
          </p:sp>
        </p:grpSp>
        <p:sp>
          <p:nvSpPr>
            <p:cNvPr id="36890" name="Line 18"/>
            <p:cNvSpPr>
              <a:spLocks noChangeShapeType="1"/>
            </p:cNvSpPr>
            <p:nvPr/>
          </p:nvSpPr>
          <p:spPr bwMode="auto">
            <a:xfrm flipV="1">
              <a:off x="2308" y="2469"/>
              <a:ext cx="363" cy="2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</p:grpSp>
      <p:grpSp>
        <p:nvGrpSpPr>
          <p:cNvPr id="36871" name="Group 19"/>
          <p:cNvGrpSpPr>
            <a:grpSpLocks/>
          </p:cNvGrpSpPr>
          <p:nvPr/>
        </p:nvGrpSpPr>
        <p:grpSpPr bwMode="auto">
          <a:xfrm>
            <a:off x="5065713" y="2532063"/>
            <a:ext cx="1662112" cy="1174750"/>
            <a:chOff x="3316" y="1237"/>
            <a:chExt cx="1152" cy="784"/>
          </a:xfrm>
        </p:grpSpPr>
        <p:grpSp>
          <p:nvGrpSpPr>
            <p:cNvPr id="36885" name="Group 20"/>
            <p:cNvGrpSpPr>
              <a:grpSpLocks/>
            </p:cNvGrpSpPr>
            <p:nvPr/>
          </p:nvGrpSpPr>
          <p:grpSpPr bwMode="auto">
            <a:xfrm>
              <a:off x="3364" y="1237"/>
              <a:ext cx="1104" cy="528"/>
              <a:chOff x="3364" y="1237"/>
              <a:chExt cx="1104" cy="528"/>
            </a:xfrm>
          </p:grpSpPr>
          <p:sp>
            <p:nvSpPr>
              <p:cNvPr id="36887" name="Oval 21"/>
              <p:cNvSpPr>
                <a:spLocks noChangeArrowheads="1"/>
              </p:cNvSpPr>
              <p:nvPr/>
            </p:nvSpPr>
            <p:spPr bwMode="auto">
              <a:xfrm>
                <a:off x="3364" y="1237"/>
                <a:ext cx="1104" cy="528"/>
              </a:xfrm>
              <a:prstGeom prst="ellipse">
                <a:avLst/>
              </a:prstGeom>
              <a:gradFill rotWithShape="1">
                <a:gsLst>
                  <a:gs pos="0">
                    <a:srgbClr val="005E47"/>
                  </a:gs>
                  <a:gs pos="50000">
                    <a:srgbClr val="00CC99"/>
                  </a:gs>
                  <a:gs pos="100000">
                    <a:srgbClr val="005E47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s-MX"/>
              </a:p>
            </p:txBody>
          </p:sp>
          <p:sp>
            <p:nvSpPr>
              <p:cNvPr id="36888" name="Text Box 22"/>
              <p:cNvSpPr txBox="1">
                <a:spLocks noChangeArrowheads="1"/>
              </p:cNvSpPr>
              <p:nvPr/>
            </p:nvSpPr>
            <p:spPr bwMode="auto">
              <a:xfrm>
                <a:off x="3570" y="1323"/>
                <a:ext cx="670" cy="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s-ES_tradnl" sz="1400" b="1">
                    <a:solidFill>
                      <a:srgbClr val="000000"/>
                    </a:solidFill>
                    <a:latin typeface="+mn-lt"/>
                  </a:rPr>
                  <a:t>Mejora</a:t>
                </a:r>
              </a:p>
              <a:p>
                <a:pPr algn="ctr" eaLnBrk="1" hangingPunct="1"/>
                <a:r>
                  <a:rPr lang="es-ES_tradnl" sz="1400" b="1">
                    <a:solidFill>
                      <a:srgbClr val="000000"/>
                    </a:solidFill>
                    <a:latin typeface="+mn-lt"/>
                  </a:rPr>
                  <a:t>Continua</a:t>
                </a:r>
                <a:endParaRPr lang="es-ES" sz="1400">
                  <a:latin typeface="+mn-lt"/>
                </a:endParaRPr>
              </a:p>
            </p:txBody>
          </p:sp>
        </p:grpSp>
        <p:sp>
          <p:nvSpPr>
            <p:cNvPr id="36886" name="Line 23"/>
            <p:cNvSpPr>
              <a:spLocks noChangeShapeType="1"/>
            </p:cNvSpPr>
            <p:nvPr/>
          </p:nvSpPr>
          <p:spPr bwMode="auto">
            <a:xfrm flipV="1">
              <a:off x="3316" y="1765"/>
              <a:ext cx="363" cy="2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</p:grpSp>
      <p:grpSp>
        <p:nvGrpSpPr>
          <p:cNvPr id="36872" name="Group 24"/>
          <p:cNvGrpSpPr>
            <a:grpSpLocks/>
          </p:cNvGrpSpPr>
          <p:nvPr/>
        </p:nvGrpSpPr>
        <p:grpSpPr bwMode="auto">
          <a:xfrm>
            <a:off x="6519863" y="1454150"/>
            <a:ext cx="1662112" cy="1174750"/>
            <a:chOff x="4324" y="517"/>
            <a:chExt cx="1152" cy="784"/>
          </a:xfrm>
        </p:grpSpPr>
        <p:grpSp>
          <p:nvGrpSpPr>
            <p:cNvPr id="36881" name="Group 25"/>
            <p:cNvGrpSpPr>
              <a:grpSpLocks/>
            </p:cNvGrpSpPr>
            <p:nvPr/>
          </p:nvGrpSpPr>
          <p:grpSpPr bwMode="auto">
            <a:xfrm>
              <a:off x="4372" y="517"/>
              <a:ext cx="1104" cy="528"/>
              <a:chOff x="4372" y="517"/>
              <a:chExt cx="1104" cy="528"/>
            </a:xfrm>
          </p:grpSpPr>
          <p:sp>
            <p:nvSpPr>
              <p:cNvPr id="36883" name="Oval 26"/>
              <p:cNvSpPr>
                <a:spLocks noChangeArrowheads="1"/>
              </p:cNvSpPr>
              <p:nvPr/>
            </p:nvSpPr>
            <p:spPr bwMode="auto">
              <a:xfrm>
                <a:off x="4372" y="517"/>
                <a:ext cx="1104" cy="528"/>
              </a:xfrm>
              <a:prstGeom prst="ellipse">
                <a:avLst/>
              </a:prstGeom>
              <a:gradFill rotWithShape="1">
                <a:gsLst>
                  <a:gs pos="0">
                    <a:srgbClr val="765E00"/>
                  </a:gs>
                  <a:gs pos="50000">
                    <a:srgbClr val="FFCC00"/>
                  </a:gs>
                  <a:gs pos="100000">
                    <a:srgbClr val="765E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s-MX"/>
              </a:p>
            </p:txBody>
          </p:sp>
          <p:sp>
            <p:nvSpPr>
              <p:cNvPr id="36884" name="Text Box 27"/>
              <p:cNvSpPr txBox="1">
                <a:spLocks noChangeArrowheads="1"/>
              </p:cNvSpPr>
              <p:nvPr/>
            </p:nvSpPr>
            <p:spPr bwMode="auto">
              <a:xfrm>
                <a:off x="4505" y="609"/>
                <a:ext cx="894" cy="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s-ES_tradnl" sz="1400" b="1">
                    <a:solidFill>
                      <a:srgbClr val="000000"/>
                    </a:solidFill>
                    <a:latin typeface="+mn-lt"/>
                  </a:rPr>
                  <a:t>Satisfacción</a:t>
                </a:r>
              </a:p>
              <a:p>
                <a:pPr algn="ctr" eaLnBrk="1" hangingPunct="1"/>
                <a:r>
                  <a:rPr lang="es-ES_tradnl" sz="1400" b="1">
                    <a:solidFill>
                      <a:srgbClr val="000000"/>
                    </a:solidFill>
                    <a:latin typeface="+mn-lt"/>
                  </a:rPr>
                  <a:t>del Cliente</a:t>
                </a:r>
                <a:endParaRPr lang="es-ES" sz="1400">
                  <a:latin typeface="+mn-lt"/>
                </a:endParaRPr>
              </a:p>
            </p:txBody>
          </p:sp>
        </p:grpSp>
        <p:sp>
          <p:nvSpPr>
            <p:cNvPr id="36882" name="Line 28"/>
            <p:cNvSpPr>
              <a:spLocks noChangeShapeType="1"/>
            </p:cNvSpPr>
            <p:nvPr/>
          </p:nvSpPr>
          <p:spPr bwMode="auto">
            <a:xfrm flipV="1">
              <a:off x="4324" y="1045"/>
              <a:ext cx="363" cy="2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</p:grpSp>
      <p:grpSp>
        <p:nvGrpSpPr>
          <p:cNvPr id="36873" name="Group 29"/>
          <p:cNvGrpSpPr>
            <a:grpSpLocks/>
          </p:cNvGrpSpPr>
          <p:nvPr/>
        </p:nvGrpSpPr>
        <p:grpSpPr bwMode="auto">
          <a:xfrm>
            <a:off x="5354638" y="3343275"/>
            <a:ext cx="3271837" cy="3038475"/>
            <a:chOff x="3557" y="2058"/>
            <a:chExt cx="2268" cy="2029"/>
          </a:xfrm>
        </p:grpSpPr>
        <p:pic>
          <p:nvPicPr>
            <p:cNvPr id="36878" name="Picture 30" descr="Nombre de archivo: j0315542.jpg&#10;Palabras clave: divisas, fotografías, monedas ...&#10;Tamaño de archivo: 25 K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318" b="16908"/>
            <a:stretch>
              <a:fillRect/>
            </a:stretch>
          </p:blipFill>
          <p:spPr bwMode="auto">
            <a:xfrm>
              <a:off x="3733" y="2649"/>
              <a:ext cx="2032" cy="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9" name="Text Box 31"/>
            <p:cNvSpPr txBox="1">
              <a:spLocks noChangeArrowheads="1"/>
            </p:cNvSpPr>
            <p:nvPr/>
          </p:nvSpPr>
          <p:spPr bwMode="auto">
            <a:xfrm>
              <a:off x="3557" y="2058"/>
              <a:ext cx="22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MX" sz="1800">
                  <a:solidFill>
                    <a:srgbClr val="006666"/>
                  </a:solidFill>
                  <a:latin typeface="+mn-lt"/>
                </a:rPr>
                <a:t>Eficiente:</a:t>
              </a:r>
              <a:endParaRPr lang="es-ES" sz="1800">
                <a:latin typeface="+mn-lt"/>
              </a:endParaRPr>
            </a:p>
          </p:txBody>
        </p:sp>
        <p:sp>
          <p:nvSpPr>
            <p:cNvPr id="36880" name="Text Box 32"/>
            <p:cNvSpPr txBox="1">
              <a:spLocks noChangeArrowheads="1"/>
            </p:cNvSpPr>
            <p:nvPr/>
          </p:nvSpPr>
          <p:spPr bwMode="auto">
            <a:xfrm>
              <a:off x="3557" y="2330"/>
              <a:ext cx="22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MX" sz="1600">
                  <a:solidFill>
                    <a:srgbClr val="000000"/>
                  </a:solidFill>
                  <a:latin typeface="+mn-lt"/>
                </a:rPr>
                <a:t>Uso óptimo de los medios para alcanzar el objetivo.</a:t>
              </a:r>
              <a:endParaRPr lang="es-ES" sz="1600">
                <a:latin typeface="+mn-lt"/>
              </a:endParaRPr>
            </a:p>
          </p:txBody>
        </p:sp>
      </p:grpSp>
      <p:grpSp>
        <p:nvGrpSpPr>
          <p:cNvPr id="36874" name="Group 33"/>
          <p:cNvGrpSpPr>
            <a:grpSpLocks/>
          </p:cNvGrpSpPr>
          <p:nvPr/>
        </p:nvGrpSpPr>
        <p:grpSpPr bwMode="auto">
          <a:xfrm>
            <a:off x="250825" y="1398588"/>
            <a:ext cx="3271838" cy="2716212"/>
            <a:chOff x="-46" y="608"/>
            <a:chExt cx="2268" cy="1813"/>
          </a:xfrm>
        </p:grpSpPr>
        <p:sp>
          <p:nvSpPr>
            <p:cNvPr id="36875" name="Text Box 34"/>
            <p:cNvSpPr txBox="1">
              <a:spLocks noChangeArrowheads="1"/>
            </p:cNvSpPr>
            <p:nvPr/>
          </p:nvSpPr>
          <p:spPr bwMode="auto">
            <a:xfrm>
              <a:off x="-46" y="608"/>
              <a:ext cx="22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MX" sz="1800" b="1">
                  <a:solidFill>
                    <a:srgbClr val="333399"/>
                  </a:solidFill>
                  <a:latin typeface="+mn-lt"/>
                </a:rPr>
                <a:t>Eficaz:</a:t>
              </a:r>
              <a:endParaRPr lang="es-ES" sz="1800">
                <a:latin typeface="+mn-lt"/>
              </a:endParaRPr>
            </a:p>
          </p:txBody>
        </p:sp>
        <p:sp>
          <p:nvSpPr>
            <p:cNvPr id="36876" name="Text Box 35"/>
            <p:cNvSpPr txBox="1">
              <a:spLocks noChangeArrowheads="1"/>
            </p:cNvSpPr>
            <p:nvPr/>
          </p:nvSpPr>
          <p:spPr bwMode="auto">
            <a:xfrm>
              <a:off x="-46" y="780"/>
              <a:ext cx="22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MX" sz="1600" dirty="0">
                  <a:solidFill>
                    <a:srgbClr val="000000"/>
                  </a:solidFill>
                  <a:latin typeface="+mn-lt"/>
                </a:rPr>
                <a:t>Alcanza el objetivo trazado.</a:t>
              </a:r>
              <a:endParaRPr lang="es-ES" sz="1600" dirty="0">
                <a:latin typeface="+mn-lt"/>
              </a:endParaRPr>
            </a:p>
          </p:txBody>
        </p:sp>
        <p:pic>
          <p:nvPicPr>
            <p:cNvPr id="36877" name="Picture 36" descr="Nombre de archivo: j0385348.jpg&#10;Palabras clave: cintas azules, éxitos, fotografías ...&#10;Tamaño de archivo: 87 K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45" r="15485"/>
            <a:stretch>
              <a:fillRect/>
            </a:stretch>
          </p:blipFill>
          <p:spPr bwMode="auto">
            <a:xfrm>
              <a:off x="435" y="1039"/>
              <a:ext cx="967" cy="1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778835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-631690" y="821954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MX" sz="3600" dirty="0">
                <a:latin typeface="+mn-lt"/>
                <a:ea typeface="ＭＳ Ｐゴシック" charset="0"/>
                <a:cs typeface="ＭＳ Ｐゴシック" charset="0"/>
              </a:rPr>
              <a:t>QUE SON LOS ESTANDARES</a:t>
            </a:r>
            <a:endParaRPr lang="es-ES" sz="360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pic>
        <p:nvPicPr>
          <p:cNvPr id="38915" name="Picture 40" descr="Nombre de archivo: j0386699.jpg&#10;Palabras clave: artículos de albañilería, artículos de ferretería, cintas métricas ...&#10;Tamaño de archivo: 22 KB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FF7F7"/>
              </a:clrFrom>
              <a:clrTo>
                <a:srgbClr val="EF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279" y="971538"/>
            <a:ext cx="1436687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41" descr="tarjeta%20platinum"/>
          <p:cNvPicPr>
            <a:picLocks noChangeAspect="1" noChangeArrowheads="1"/>
          </p:cNvPicPr>
          <p:nvPr/>
        </p:nvPicPr>
        <p:blipFill>
          <a:blip r:embed="rId4" cstate="email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373" y="2846520"/>
            <a:ext cx="222250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42"/>
          <p:cNvSpPr>
            <a:spLocks noChangeArrowheads="1"/>
          </p:cNvSpPr>
          <p:nvPr/>
        </p:nvSpPr>
        <p:spPr bwMode="auto">
          <a:xfrm>
            <a:off x="12398" y="1843286"/>
            <a:ext cx="6657975" cy="387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>
              <a:buFont typeface="Arial" charset="0"/>
              <a:buChar char="•"/>
            </a:pPr>
            <a:r>
              <a:rPr lang="es-ES_tradnl" sz="2000" dirty="0"/>
              <a:t>Los estándares son acuerdos documentados que contienen especificaciones técnicas o criterios para ser usados como reglas o guías, y asegurar que los materiales, productos, procesos y servicios son adecuados para sus propósitos.</a:t>
            </a:r>
          </a:p>
          <a:p>
            <a:pPr lvl="1" algn="just"/>
            <a:endParaRPr lang="es-ES_tradnl" sz="2000" dirty="0"/>
          </a:p>
          <a:p>
            <a:pPr lvl="1" algn="just"/>
            <a:endParaRPr lang="es-ES_tradnl" sz="2000" dirty="0"/>
          </a:p>
          <a:p>
            <a:pPr lvl="1" algn="just">
              <a:buFont typeface="Arial" charset="0"/>
              <a:buChar char="•"/>
            </a:pPr>
            <a:r>
              <a:rPr lang="es-ES_tradnl" sz="2000" dirty="0"/>
              <a:t>Los estándares internacionales contribuyen a hacer más simple la vida y a incrementar la efectividad de los productos y servicios que usamos.</a:t>
            </a:r>
          </a:p>
          <a:p>
            <a:pPr lvl="1" algn="just"/>
            <a:endParaRPr lang="es-ES_tradnl" sz="2000" dirty="0"/>
          </a:p>
          <a:p>
            <a:pPr lvl="1" algn="just"/>
            <a:endParaRPr lang="es-ES_tradnl" sz="2000" dirty="0"/>
          </a:p>
          <a:p>
            <a:pPr lvl="1" algn="just">
              <a:buFont typeface="Arial" charset="0"/>
              <a:buChar char="•"/>
            </a:pPr>
            <a:r>
              <a:rPr lang="es-ES_tradnl" sz="2000" dirty="0"/>
              <a:t>Por ejemplo: el formato de las tarjetas de crédito, tarjetas de teléfono, y tarjetas inteligentes es resultado de un Estándar Internacional ISO. </a:t>
            </a:r>
          </a:p>
          <a:p>
            <a:pPr lvl="1" algn="just"/>
            <a:endParaRPr lang="es-ES_tradnl" sz="2000" dirty="0"/>
          </a:p>
        </p:txBody>
      </p:sp>
      <p:pic>
        <p:nvPicPr>
          <p:cNvPr id="38918" name="Picture 43" descr="Nombre de archivo: j0316787.jpg&#10;Palabras clave: acuerdos, apretones de manos, comunicaciones ...&#10;Tamaño de archivo: 32 KB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30" b="19102"/>
          <a:stretch>
            <a:fillRect/>
          </a:stretch>
        </p:blipFill>
        <p:spPr bwMode="auto">
          <a:xfrm>
            <a:off x="6887066" y="5157192"/>
            <a:ext cx="1612900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8" name="Rectangle 7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78306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MX" sz="32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ＭＳ Ｐゴシック" charset="0"/>
              </a:rPr>
              <a:t>MISIÓN DE ISO 9001:2015</a:t>
            </a:r>
            <a:endParaRPr lang="es-ES" sz="3200" i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-108520" y="718490"/>
            <a:ext cx="9001000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/>
            <a:endParaRPr lang="es-ES_tradnl" sz="2600" dirty="0">
              <a:solidFill>
                <a:srgbClr val="000000"/>
              </a:solidFill>
            </a:endParaRPr>
          </a:p>
          <a:p>
            <a:pPr lvl="1" algn="just"/>
            <a:endParaRPr lang="es-ES_tradnl" sz="2600" b="1" dirty="0">
              <a:solidFill>
                <a:srgbClr val="336600"/>
              </a:solidFill>
            </a:endParaRPr>
          </a:p>
          <a:p>
            <a:pPr marL="971550" lvl="1" indent="-514350" algn="just">
              <a:buAutoNum type="arabicPeriod"/>
            </a:pPr>
            <a:r>
              <a:rPr lang="es-ES_tradnl" sz="2600" dirty="0">
                <a:solidFill>
                  <a:srgbClr val="336600"/>
                </a:solidFill>
              </a:rPr>
              <a:t>Promover el desarrollo de la estandarización.</a:t>
            </a:r>
          </a:p>
          <a:p>
            <a:pPr lvl="1" algn="just"/>
            <a:endParaRPr lang="es-ES_tradnl" sz="2600" dirty="0">
              <a:solidFill>
                <a:srgbClr val="336600"/>
              </a:solidFill>
            </a:endParaRPr>
          </a:p>
          <a:p>
            <a:pPr marL="971550" lvl="1" indent="-514350" algn="just">
              <a:buAutoNum type="arabicPeriod" startAt="2"/>
            </a:pPr>
            <a:r>
              <a:rPr lang="es-ES_tradnl" sz="2600" dirty="0">
                <a:solidFill>
                  <a:srgbClr val="336600"/>
                </a:solidFill>
              </a:rPr>
              <a:t>Facilitar el intercambio internacional de productos y servicios.</a:t>
            </a:r>
          </a:p>
          <a:p>
            <a:pPr lvl="1" algn="just"/>
            <a:endParaRPr lang="es-ES_tradnl" sz="2600" dirty="0">
              <a:solidFill>
                <a:srgbClr val="336600"/>
              </a:solidFill>
            </a:endParaRPr>
          </a:p>
          <a:p>
            <a:pPr lvl="1" algn="just"/>
            <a:r>
              <a:rPr lang="es-ES_tradnl" sz="2600" dirty="0">
                <a:solidFill>
                  <a:srgbClr val="336600"/>
                </a:solidFill>
              </a:rPr>
              <a:t>3. Desarrollo de la cooperación en las actividades intelectuales, científicas, tecnológicas y económicas a través de la estandarización.</a:t>
            </a:r>
            <a:endParaRPr lang="es-ES" sz="2600" dirty="0">
              <a:solidFill>
                <a:srgbClr val="336600"/>
              </a:solidFill>
            </a:endParaRPr>
          </a:p>
        </p:txBody>
      </p:sp>
      <p:pic>
        <p:nvPicPr>
          <p:cNvPr id="11266" name="Picture 2" descr="Resultado de imagen para I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869160"/>
            <a:ext cx="6600791" cy="164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7" name="Rectangle 6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528439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29" y="746335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MX" sz="4000" i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ＭＳ Ｐゴシック" charset="0"/>
              </a:rPr>
              <a:t>NORMAS RELACIONADAS</a:t>
            </a:r>
            <a:endParaRPr lang="es-ES" sz="4000" i="1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43011" name="Group 5"/>
          <p:cNvGrpSpPr>
            <a:grpSpLocks/>
          </p:cNvGrpSpPr>
          <p:nvPr/>
        </p:nvGrpSpPr>
        <p:grpSpPr bwMode="auto">
          <a:xfrm>
            <a:off x="228600" y="1973858"/>
            <a:ext cx="8736013" cy="4335462"/>
            <a:chOff x="48" y="858"/>
            <a:chExt cx="5616" cy="2736"/>
          </a:xfrm>
        </p:grpSpPr>
        <p:sp>
          <p:nvSpPr>
            <p:cNvPr id="43012" name="Line 6"/>
            <p:cNvSpPr>
              <a:spLocks noChangeShapeType="1"/>
            </p:cNvSpPr>
            <p:nvPr/>
          </p:nvSpPr>
          <p:spPr bwMode="auto">
            <a:xfrm>
              <a:off x="1680" y="3162"/>
              <a:ext cx="2640" cy="0"/>
            </a:xfrm>
            <a:prstGeom prst="line">
              <a:avLst/>
            </a:prstGeom>
            <a:noFill/>
            <a:ln w="38100">
              <a:solidFill>
                <a:srgbClr val="0033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ES" sz="2000"/>
            </a:p>
          </p:txBody>
        </p:sp>
        <p:sp>
          <p:nvSpPr>
            <p:cNvPr id="692231" name="Oval 7"/>
            <p:cNvSpPr>
              <a:spLocks noChangeArrowheads="1"/>
            </p:cNvSpPr>
            <p:nvPr/>
          </p:nvSpPr>
          <p:spPr bwMode="auto">
            <a:xfrm>
              <a:off x="1825" y="858"/>
              <a:ext cx="2023" cy="1104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3366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s-MX" sz="2000">
                <a:ea typeface="+mn-ea"/>
                <a:cs typeface="+mn-cs"/>
              </a:endParaRPr>
            </a:p>
          </p:txBody>
        </p:sp>
        <p:sp>
          <p:nvSpPr>
            <p:cNvPr id="43014" name="Text Box 8"/>
            <p:cNvSpPr txBox="1">
              <a:spLocks noChangeArrowheads="1"/>
            </p:cNvSpPr>
            <p:nvPr/>
          </p:nvSpPr>
          <p:spPr bwMode="auto">
            <a:xfrm>
              <a:off x="2398" y="939"/>
              <a:ext cx="79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_tradnl" sz="1800" b="1">
                  <a:solidFill>
                    <a:srgbClr val="000000"/>
                  </a:solidFill>
                  <a:latin typeface="+mn-lt"/>
                </a:rPr>
                <a:t>ISO 9001</a:t>
              </a:r>
              <a:endParaRPr lang="es-ES" sz="1800">
                <a:latin typeface="+mn-lt"/>
              </a:endParaRPr>
            </a:p>
          </p:txBody>
        </p:sp>
        <p:sp>
          <p:nvSpPr>
            <p:cNvPr id="43015" name="Text Box 9"/>
            <p:cNvSpPr txBox="1">
              <a:spLocks noChangeArrowheads="1"/>
            </p:cNvSpPr>
            <p:nvPr/>
          </p:nvSpPr>
          <p:spPr bwMode="auto">
            <a:xfrm>
              <a:off x="1904" y="1197"/>
              <a:ext cx="1860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ES_tradnl" sz="1800">
                  <a:solidFill>
                    <a:srgbClr val="000000"/>
                  </a:solidFill>
                  <a:latin typeface="+mn-lt"/>
                </a:rPr>
                <a:t>Sistema de Administración </a:t>
              </a:r>
            </a:p>
            <a:p>
              <a:pPr algn="ctr" eaLnBrk="1" hangingPunct="1"/>
              <a:r>
                <a:rPr lang="es-ES_tradnl" sz="1800">
                  <a:solidFill>
                    <a:srgbClr val="000000"/>
                  </a:solidFill>
                  <a:latin typeface="+mn-lt"/>
                </a:rPr>
                <a:t>de Calidad - Requisitos</a:t>
              </a:r>
            </a:p>
            <a:p>
              <a:pPr algn="ctr" eaLnBrk="1" hangingPunct="1"/>
              <a:r>
                <a:rPr lang="es-ES_tradnl" sz="1800" i="1" u="sng">
                  <a:solidFill>
                    <a:srgbClr val="000000"/>
                  </a:solidFill>
                  <a:latin typeface="+mn-lt"/>
                </a:rPr>
                <a:t>(Certificable)</a:t>
              </a:r>
              <a:endParaRPr lang="es-ES" sz="1800">
                <a:latin typeface="+mn-lt"/>
              </a:endParaRPr>
            </a:p>
          </p:txBody>
        </p:sp>
        <p:sp>
          <p:nvSpPr>
            <p:cNvPr id="692234" name="Oval 10"/>
            <p:cNvSpPr>
              <a:spLocks noChangeArrowheads="1"/>
            </p:cNvSpPr>
            <p:nvPr/>
          </p:nvSpPr>
          <p:spPr bwMode="auto">
            <a:xfrm>
              <a:off x="48" y="2634"/>
              <a:ext cx="1776" cy="960"/>
            </a:xfrm>
            <a:prstGeom prst="ellipse">
              <a:avLst/>
            </a:prstGeom>
            <a:gradFill rotWithShape="1">
              <a:gsLst>
                <a:gs pos="0">
                  <a:srgbClr val="FF9999">
                    <a:gamma/>
                    <a:shade val="46275"/>
                    <a:invGamma/>
                  </a:srgbClr>
                </a:gs>
                <a:gs pos="50000">
                  <a:srgbClr val="FF9999"/>
                </a:gs>
                <a:gs pos="100000">
                  <a:srgbClr val="FF99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3366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s-MX" sz="2000">
                <a:ea typeface="+mn-ea"/>
                <a:cs typeface="+mn-cs"/>
              </a:endParaRPr>
            </a:p>
          </p:txBody>
        </p:sp>
        <p:sp>
          <p:nvSpPr>
            <p:cNvPr id="692235" name="Oval 11"/>
            <p:cNvSpPr>
              <a:spLocks noChangeArrowheads="1"/>
            </p:cNvSpPr>
            <p:nvPr/>
          </p:nvSpPr>
          <p:spPr bwMode="auto">
            <a:xfrm>
              <a:off x="1946" y="2634"/>
              <a:ext cx="1776" cy="960"/>
            </a:xfrm>
            <a:prstGeom prst="ellipse">
              <a:avLst/>
            </a:prstGeom>
            <a:gradFill rotWithShape="1">
              <a:gsLst>
                <a:gs pos="0">
                  <a:srgbClr val="009999">
                    <a:gamma/>
                    <a:shade val="46275"/>
                    <a:invGamma/>
                  </a:srgbClr>
                </a:gs>
                <a:gs pos="50000">
                  <a:srgbClr val="009999"/>
                </a:gs>
                <a:gs pos="100000">
                  <a:srgbClr val="0099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3366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s-MX" sz="2000">
                <a:ea typeface="+mn-ea"/>
                <a:cs typeface="+mn-cs"/>
              </a:endParaRPr>
            </a:p>
          </p:txBody>
        </p:sp>
        <p:sp>
          <p:nvSpPr>
            <p:cNvPr id="692236" name="Oval 12"/>
            <p:cNvSpPr>
              <a:spLocks noChangeArrowheads="1"/>
            </p:cNvSpPr>
            <p:nvPr/>
          </p:nvSpPr>
          <p:spPr bwMode="auto">
            <a:xfrm>
              <a:off x="3888" y="2634"/>
              <a:ext cx="1776" cy="960"/>
            </a:xfrm>
            <a:prstGeom prst="ellipse">
              <a:avLst/>
            </a:prstGeom>
            <a:gradFill rotWithShape="1">
              <a:gsLst>
                <a:gs pos="0">
                  <a:srgbClr val="99FF99">
                    <a:gamma/>
                    <a:shade val="46275"/>
                    <a:invGamma/>
                  </a:srgbClr>
                </a:gs>
                <a:gs pos="50000">
                  <a:srgbClr val="99FF99"/>
                </a:gs>
                <a:gs pos="100000">
                  <a:srgbClr val="99FF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3366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s-MX" sz="2000">
                <a:ea typeface="+mn-ea"/>
                <a:cs typeface="+mn-cs"/>
              </a:endParaRPr>
            </a:p>
          </p:txBody>
        </p:sp>
        <p:sp>
          <p:nvSpPr>
            <p:cNvPr id="43019" name="Text Box 13"/>
            <p:cNvSpPr txBox="1">
              <a:spLocks noChangeArrowheads="1"/>
            </p:cNvSpPr>
            <p:nvPr/>
          </p:nvSpPr>
          <p:spPr bwMode="auto">
            <a:xfrm>
              <a:off x="500" y="2733"/>
              <a:ext cx="79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_tradnl" sz="1800" b="1">
                  <a:solidFill>
                    <a:srgbClr val="000000"/>
                  </a:solidFill>
                  <a:latin typeface="+mn-lt"/>
                </a:rPr>
                <a:t>ISO 9000</a:t>
              </a:r>
              <a:endParaRPr lang="es-ES" sz="1800">
                <a:latin typeface="+mn-lt"/>
              </a:endParaRPr>
            </a:p>
          </p:txBody>
        </p:sp>
        <p:sp>
          <p:nvSpPr>
            <p:cNvPr id="43020" name="Text Box 14"/>
            <p:cNvSpPr txBox="1">
              <a:spLocks noChangeArrowheads="1"/>
            </p:cNvSpPr>
            <p:nvPr/>
          </p:nvSpPr>
          <p:spPr bwMode="auto">
            <a:xfrm>
              <a:off x="2347" y="2733"/>
              <a:ext cx="88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_tradnl" sz="1800" b="1">
                  <a:solidFill>
                    <a:srgbClr val="000000"/>
                  </a:solidFill>
                  <a:latin typeface="+mn-lt"/>
                </a:rPr>
                <a:t>ISO 19011</a:t>
              </a:r>
              <a:endParaRPr lang="es-ES" sz="1800">
                <a:latin typeface="+mn-lt"/>
              </a:endParaRPr>
            </a:p>
          </p:txBody>
        </p:sp>
        <p:sp>
          <p:nvSpPr>
            <p:cNvPr id="43021" name="Text Box 15"/>
            <p:cNvSpPr txBox="1">
              <a:spLocks noChangeArrowheads="1"/>
            </p:cNvSpPr>
            <p:nvPr/>
          </p:nvSpPr>
          <p:spPr bwMode="auto">
            <a:xfrm>
              <a:off x="4340" y="2733"/>
              <a:ext cx="79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_tradnl" sz="1800" b="1">
                  <a:solidFill>
                    <a:srgbClr val="000000"/>
                  </a:solidFill>
                  <a:latin typeface="+mn-lt"/>
                </a:rPr>
                <a:t>ISO 9004</a:t>
              </a:r>
              <a:endParaRPr lang="es-ES" sz="1800">
                <a:latin typeface="+mn-lt"/>
              </a:endParaRPr>
            </a:p>
          </p:txBody>
        </p:sp>
        <p:sp>
          <p:nvSpPr>
            <p:cNvPr id="43022" name="Text Box 16"/>
            <p:cNvSpPr txBox="1">
              <a:spLocks noChangeArrowheads="1"/>
            </p:cNvSpPr>
            <p:nvPr/>
          </p:nvSpPr>
          <p:spPr bwMode="auto">
            <a:xfrm>
              <a:off x="362" y="3021"/>
              <a:ext cx="114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ES_tradnl" sz="1800">
                  <a:solidFill>
                    <a:srgbClr val="000000"/>
                  </a:solidFill>
                  <a:latin typeface="+mn-lt"/>
                </a:rPr>
                <a:t>Fundamentos y </a:t>
              </a:r>
            </a:p>
            <a:p>
              <a:pPr algn="ctr" eaLnBrk="1" hangingPunct="1"/>
              <a:r>
                <a:rPr lang="es-ES_tradnl" sz="1800">
                  <a:solidFill>
                    <a:srgbClr val="000000"/>
                  </a:solidFill>
                  <a:latin typeface="+mn-lt"/>
                </a:rPr>
                <a:t>Vocabulario</a:t>
              </a:r>
              <a:endParaRPr lang="es-ES" sz="1800">
                <a:latin typeface="+mn-lt"/>
              </a:endParaRPr>
            </a:p>
          </p:txBody>
        </p:sp>
        <p:sp>
          <p:nvSpPr>
            <p:cNvPr id="43023" name="Text Box 17"/>
            <p:cNvSpPr txBox="1">
              <a:spLocks noChangeArrowheads="1"/>
            </p:cNvSpPr>
            <p:nvPr/>
          </p:nvSpPr>
          <p:spPr bwMode="auto">
            <a:xfrm>
              <a:off x="4082" y="3021"/>
              <a:ext cx="13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ES_tradnl" sz="1800">
                  <a:solidFill>
                    <a:srgbClr val="000000"/>
                  </a:solidFill>
                  <a:latin typeface="+mn-lt"/>
                </a:rPr>
                <a:t>Guía para la mejora</a:t>
              </a:r>
            </a:p>
            <a:p>
              <a:pPr algn="ctr" eaLnBrk="1" hangingPunct="1"/>
              <a:r>
                <a:rPr lang="es-ES_tradnl" sz="1800">
                  <a:solidFill>
                    <a:srgbClr val="000000"/>
                  </a:solidFill>
                  <a:latin typeface="+mn-lt"/>
                </a:rPr>
                <a:t>del desempeño</a:t>
              </a:r>
              <a:endParaRPr lang="es-ES" sz="1800">
                <a:latin typeface="+mn-lt"/>
              </a:endParaRPr>
            </a:p>
          </p:txBody>
        </p:sp>
        <p:sp>
          <p:nvSpPr>
            <p:cNvPr id="43024" name="Text Box 18"/>
            <p:cNvSpPr txBox="1">
              <a:spLocks noChangeArrowheads="1"/>
            </p:cNvSpPr>
            <p:nvPr/>
          </p:nvSpPr>
          <p:spPr bwMode="auto">
            <a:xfrm>
              <a:off x="2112" y="3021"/>
              <a:ext cx="14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ES_tradnl" sz="1800">
                  <a:solidFill>
                    <a:srgbClr val="000000"/>
                  </a:solidFill>
                  <a:latin typeface="+mn-lt"/>
                </a:rPr>
                <a:t>Guía para Auditorias</a:t>
              </a:r>
              <a:endParaRPr lang="es-ES" sz="1800">
                <a:latin typeface="+mn-lt"/>
              </a:endParaRPr>
            </a:p>
          </p:txBody>
        </p:sp>
        <p:cxnSp>
          <p:nvCxnSpPr>
            <p:cNvPr id="43025" name="AutoShape 19"/>
            <p:cNvCxnSpPr>
              <a:cxnSpLocks noChangeShapeType="1"/>
              <a:stCxn id="692234" idx="7"/>
              <a:endCxn id="692231" idx="3"/>
            </p:cNvCxnSpPr>
            <p:nvPr/>
          </p:nvCxnSpPr>
          <p:spPr bwMode="auto">
            <a:xfrm flipV="1">
              <a:off x="1564" y="1806"/>
              <a:ext cx="556" cy="963"/>
            </a:xfrm>
            <a:prstGeom prst="straightConnector1">
              <a:avLst/>
            </a:prstGeom>
            <a:noFill/>
            <a:ln w="38100">
              <a:solidFill>
                <a:srgbClr val="0033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6" name="AutoShape 20"/>
            <p:cNvCxnSpPr>
              <a:cxnSpLocks noChangeShapeType="1"/>
              <a:stCxn id="692236" idx="1"/>
              <a:endCxn id="692231" idx="5"/>
            </p:cNvCxnSpPr>
            <p:nvPr/>
          </p:nvCxnSpPr>
          <p:spPr bwMode="auto">
            <a:xfrm flipH="1" flipV="1">
              <a:off x="3546" y="1806"/>
              <a:ext cx="602" cy="963"/>
            </a:xfrm>
            <a:prstGeom prst="straightConnector1">
              <a:avLst/>
            </a:prstGeom>
            <a:noFill/>
            <a:ln w="38100">
              <a:solidFill>
                <a:srgbClr val="0033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7" name="AutoShape 21"/>
            <p:cNvCxnSpPr>
              <a:cxnSpLocks noChangeShapeType="1"/>
              <a:stCxn id="692235" idx="0"/>
              <a:endCxn id="692231" idx="4"/>
            </p:cNvCxnSpPr>
            <p:nvPr/>
          </p:nvCxnSpPr>
          <p:spPr bwMode="auto">
            <a:xfrm flipH="1" flipV="1">
              <a:off x="2833" y="1968"/>
              <a:ext cx="1" cy="660"/>
            </a:xfrm>
            <a:prstGeom prst="straightConnector1">
              <a:avLst/>
            </a:prstGeom>
            <a:noFill/>
            <a:ln w="38100">
              <a:solidFill>
                <a:srgbClr val="0033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882192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s-ES" sz="3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 DE LA UNIDAD A DESARROLLAR</a:t>
            </a:r>
          </a:p>
          <a:p>
            <a:pPr marL="0" indent="0" algn="ctr">
              <a:buNone/>
            </a:pPr>
            <a:endParaRPr lang="es-E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VI. ADMINISTRACIÓN DE LA CALIDAD</a:t>
            </a:r>
          </a:p>
          <a:p>
            <a:pPr marL="0" indent="0" algn="ctr">
              <a:buNone/>
            </a:pPr>
            <a:endParaRPr lang="es-MX" sz="2800" b="1" dirty="0"/>
          </a:p>
          <a:p>
            <a:r>
              <a:rPr lang="es-MX" sz="2800" b="1" dirty="0"/>
              <a:t>Clave: </a:t>
            </a:r>
            <a:r>
              <a:rPr lang="es-ES" sz="2800" dirty="0"/>
              <a:t>L30075</a:t>
            </a:r>
          </a:p>
          <a:p>
            <a:r>
              <a:rPr lang="es-ES" sz="2800" dirty="0"/>
              <a:t>Horas de teoría: 0</a:t>
            </a:r>
          </a:p>
          <a:p>
            <a:r>
              <a:rPr lang="es-ES" sz="2800" dirty="0"/>
              <a:t>Horas de práctica: 4</a:t>
            </a:r>
          </a:p>
          <a:p>
            <a:r>
              <a:rPr lang="es-ES" sz="2800" dirty="0"/>
              <a:t>Total de horas: 4</a:t>
            </a:r>
          </a:p>
          <a:p>
            <a:r>
              <a:rPr lang="es-ES" sz="2800" dirty="0"/>
              <a:t>Créditos: 4</a:t>
            </a:r>
          </a:p>
          <a:p>
            <a:r>
              <a:rPr lang="es-ES" sz="2800" dirty="0"/>
              <a:t>Tipo de unidad de aprendizaje: Curso</a:t>
            </a:r>
          </a:p>
          <a:p>
            <a:r>
              <a:rPr lang="es-ES" sz="2800" dirty="0"/>
              <a:t>Carácter de la unidad de aprendizaje: Obligatoria</a:t>
            </a:r>
          </a:p>
          <a:p>
            <a:r>
              <a:rPr lang="es-ES" sz="2800" dirty="0"/>
              <a:t>Núcleo de formación: Sustantivo.</a:t>
            </a:r>
          </a:p>
          <a:p>
            <a:r>
              <a:rPr lang="es-ES" sz="2800" dirty="0"/>
              <a:t>Modalidad: Presencial.</a:t>
            </a:r>
          </a:p>
        </p:txBody>
      </p:sp>
      <p:sp>
        <p:nvSpPr>
          <p:cNvPr id="5" name="Rectangle 4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10 Título"/>
          <p:cNvSpPr>
            <a:spLocks noGrp="1"/>
          </p:cNvSpPr>
          <p:nvPr>
            <p:ph type="title"/>
          </p:nvPr>
        </p:nvSpPr>
        <p:spPr>
          <a:xfrm>
            <a:off x="0" y="0"/>
            <a:ext cx="9143998" cy="764704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aprendizaje: Simulación de producción y operaciones</a:t>
            </a:r>
          </a:p>
        </p:txBody>
      </p:sp>
    </p:spTree>
    <p:extLst>
      <p:ext uri="{BB962C8B-B14F-4D97-AF65-F5344CB8AC3E}">
        <p14:creationId xmlns:p14="http://schemas.microsoft.com/office/powerpoint/2010/main" val="210329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62694"/>
            <a:ext cx="8229600" cy="1143000"/>
          </a:xfrm>
        </p:spPr>
        <p:txBody>
          <a:bodyPr/>
          <a:lstStyle/>
          <a:p>
            <a:pPr eaLnBrk="1" hangingPunct="1"/>
            <a:r>
              <a:rPr lang="es-MX" sz="3600" dirty="0">
                <a:latin typeface="+mn-lt"/>
                <a:ea typeface="ＭＳ Ｐゴシック" charset="0"/>
                <a:cs typeface="ＭＳ Ｐゴシック" charset="0"/>
              </a:rPr>
              <a:t>BENEFICIOS DE ISO 9001:2015</a:t>
            </a:r>
            <a:endParaRPr lang="es-ES" sz="360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45059" name="Group 5"/>
          <p:cNvGrpSpPr>
            <a:grpSpLocks/>
          </p:cNvGrpSpPr>
          <p:nvPr/>
        </p:nvGrpSpPr>
        <p:grpSpPr bwMode="auto">
          <a:xfrm>
            <a:off x="442913" y="1496144"/>
            <a:ext cx="8005762" cy="5029200"/>
            <a:chOff x="288" y="744"/>
            <a:chExt cx="5043" cy="3168"/>
          </a:xfrm>
        </p:grpSpPr>
        <p:sp>
          <p:nvSpPr>
            <p:cNvPr id="45060" name="Text Box 6"/>
            <p:cNvSpPr txBox="1">
              <a:spLocks noChangeArrowheads="1"/>
            </p:cNvSpPr>
            <p:nvPr/>
          </p:nvSpPr>
          <p:spPr bwMode="auto">
            <a:xfrm>
              <a:off x="3120" y="1855"/>
              <a:ext cx="2211" cy="1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MX" sz="1600">
                  <a:solidFill>
                    <a:srgbClr val="336600"/>
                  </a:solidFill>
                  <a:latin typeface="+mn-lt"/>
                </a:rPr>
                <a:t>En un medio altamente competitivo, sólo un sistema de administración de la calidad  nos da una posición de ventaja en el mercado</a:t>
              </a:r>
            </a:p>
            <a:p>
              <a:pPr algn="ctr" eaLnBrk="1" hangingPunct="1"/>
              <a:endParaRPr lang="es-ES" sz="1600">
                <a:solidFill>
                  <a:srgbClr val="336600"/>
                </a:solidFill>
                <a:latin typeface="+mn-lt"/>
              </a:endParaRPr>
            </a:p>
          </p:txBody>
        </p:sp>
        <p:sp>
          <p:nvSpPr>
            <p:cNvPr id="45061" name="AutoShape 7"/>
            <p:cNvSpPr>
              <a:spLocks noChangeArrowheads="1"/>
            </p:cNvSpPr>
            <p:nvPr/>
          </p:nvSpPr>
          <p:spPr bwMode="auto">
            <a:xfrm>
              <a:off x="3024" y="1080"/>
              <a:ext cx="2304" cy="52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BFBFBF"/>
                </a:gs>
                <a:gs pos="50000">
                  <a:srgbClr val="DDDDDD"/>
                </a:gs>
                <a:gs pos="100000">
                  <a:srgbClr val="BFBFBF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s-MX" sz="1400"/>
            </a:p>
          </p:txBody>
        </p:sp>
        <p:sp>
          <p:nvSpPr>
            <p:cNvPr id="688136" name="AutoShape 8"/>
            <p:cNvSpPr>
              <a:spLocks noChangeArrowheads="1"/>
            </p:cNvSpPr>
            <p:nvPr/>
          </p:nvSpPr>
          <p:spPr bwMode="auto">
            <a:xfrm>
              <a:off x="336" y="744"/>
              <a:ext cx="2463" cy="1248"/>
            </a:xfrm>
            <a:prstGeom prst="rightArrow">
              <a:avLst>
                <a:gd name="adj1" fmla="val 50000"/>
                <a:gd name="adj2" fmla="val 49339"/>
              </a:avLst>
            </a:prstGeom>
            <a:gradFill rotWithShape="0">
              <a:gsLst>
                <a:gs pos="0">
                  <a:srgbClr val="99CCFF"/>
                </a:gs>
                <a:gs pos="50000">
                  <a:srgbClr val="99CCFF">
                    <a:gamma/>
                    <a:shade val="76471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8100000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s-MX" sz="1400">
                <a:ea typeface="+mn-ea"/>
                <a:cs typeface="+mn-cs"/>
              </a:endParaRPr>
            </a:p>
          </p:txBody>
        </p:sp>
        <p:sp>
          <p:nvSpPr>
            <p:cNvPr id="45063" name="Text Box 9"/>
            <p:cNvSpPr txBox="1">
              <a:spLocks noChangeArrowheads="1"/>
            </p:cNvSpPr>
            <p:nvPr/>
          </p:nvSpPr>
          <p:spPr bwMode="auto">
            <a:xfrm>
              <a:off x="546" y="1224"/>
              <a:ext cx="170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MX" sz="1600" b="1">
                  <a:solidFill>
                    <a:srgbClr val="000000"/>
                  </a:solidFill>
                  <a:latin typeface="+mn-lt"/>
                </a:rPr>
                <a:t>Control de procesos</a:t>
              </a:r>
              <a:endParaRPr lang="es-ES" sz="1600">
                <a:latin typeface="+mn-lt"/>
              </a:endParaRPr>
            </a:p>
          </p:txBody>
        </p:sp>
        <p:sp>
          <p:nvSpPr>
            <p:cNvPr id="45064" name="Text Box 10"/>
            <p:cNvSpPr txBox="1">
              <a:spLocks noChangeArrowheads="1"/>
            </p:cNvSpPr>
            <p:nvPr/>
          </p:nvSpPr>
          <p:spPr bwMode="auto">
            <a:xfrm>
              <a:off x="3488" y="1214"/>
              <a:ext cx="139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MX" sz="1600" b="1">
                  <a:solidFill>
                    <a:srgbClr val="000000"/>
                  </a:solidFill>
                  <a:latin typeface="+mn-lt"/>
                </a:rPr>
                <a:t>Medir resultados</a:t>
              </a:r>
              <a:endParaRPr lang="es-ES" sz="1600">
                <a:latin typeface="+mn-lt"/>
              </a:endParaRPr>
            </a:p>
          </p:txBody>
        </p:sp>
        <p:sp>
          <p:nvSpPr>
            <p:cNvPr id="688139" name="AutoShape 11"/>
            <p:cNvSpPr>
              <a:spLocks noChangeArrowheads="1"/>
            </p:cNvSpPr>
            <p:nvPr/>
          </p:nvSpPr>
          <p:spPr bwMode="auto">
            <a:xfrm>
              <a:off x="288" y="2760"/>
              <a:ext cx="2463" cy="1152"/>
            </a:xfrm>
            <a:prstGeom prst="rightArrow">
              <a:avLst>
                <a:gd name="adj1" fmla="val 50000"/>
                <a:gd name="adj2" fmla="val 53451"/>
              </a:avLst>
            </a:prstGeom>
            <a:gradFill rotWithShape="0">
              <a:gsLst>
                <a:gs pos="0">
                  <a:srgbClr val="800000"/>
                </a:gs>
                <a:gs pos="50000">
                  <a:srgbClr val="800000">
                    <a:gamma/>
                    <a:tint val="43529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8100000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s-MX" sz="1400">
                <a:ea typeface="+mn-ea"/>
                <a:cs typeface="+mn-cs"/>
              </a:endParaRPr>
            </a:p>
          </p:txBody>
        </p:sp>
        <p:sp>
          <p:nvSpPr>
            <p:cNvPr id="45066" name="Text Box 12"/>
            <p:cNvSpPr txBox="1">
              <a:spLocks noChangeArrowheads="1"/>
            </p:cNvSpPr>
            <p:nvPr/>
          </p:nvSpPr>
          <p:spPr bwMode="auto">
            <a:xfrm>
              <a:off x="336" y="3195"/>
              <a:ext cx="216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ES_tradnl" sz="1600" b="1">
                  <a:solidFill>
                    <a:srgbClr val="000000"/>
                  </a:solidFill>
                  <a:latin typeface="+mn-lt"/>
                </a:rPr>
                <a:t>Enfoque al cliente</a:t>
              </a:r>
              <a:endParaRPr lang="es-ES" sz="1600">
                <a:latin typeface="+mn-lt"/>
              </a:endParaRPr>
            </a:p>
          </p:txBody>
        </p:sp>
        <p:sp>
          <p:nvSpPr>
            <p:cNvPr id="45067" name="AutoShape 13"/>
            <p:cNvSpPr>
              <a:spLocks noChangeArrowheads="1"/>
            </p:cNvSpPr>
            <p:nvPr/>
          </p:nvSpPr>
          <p:spPr bwMode="auto">
            <a:xfrm>
              <a:off x="3024" y="3096"/>
              <a:ext cx="2304" cy="52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BFBFBF"/>
                </a:gs>
                <a:gs pos="50000">
                  <a:srgbClr val="DDDDDD"/>
                </a:gs>
                <a:gs pos="100000">
                  <a:srgbClr val="BFBFBF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s-MX" sz="1400"/>
            </a:p>
          </p:txBody>
        </p:sp>
        <p:sp>
          <p:nvSpPr>
            <p:cNvPr id="45068" name="Text Box 14"/>
            <p:cNvSpPr txBox="1">
              <a:spLocks noChangeArrowheads="1"/>
            </p:cNvSpPr>
            <p:nvPr/>
          </p:nvSpPr>
          <p:spPr bwMode="auto">
            <a:xfrm>
              <a:off x="3517" y="3230"/>
              <a:ext cx="134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MX" sz="1600" b="1">
                  <a:solidFill>
                    <a:srgbClr val="000000"/>
                  </a:solidFill>
                  <a:latin typeface="+mn-lt"/>
                </a:rPr>
                <a:t>Mejora continua</a:t>
              </a:r>
              <a:endParaRPr lang="es-ES" sz="1600">
                <a:latin typeface="+mn-lt"/>
              </a:endParaRPr>
            </a:p>
          </p:txBody>
        </p:sp>
      </p:grpSp>
      <p:sp>
        <p:nvSpPr>
          <p:cNvPr id="13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340082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05024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ＭＳ Ｐゴシック" charset="0"/>
              </a:rPr>
              <a:t>BENEFICIOS INTERNOS DE ISO 9001:2015</a:t>
            </a:r>
          </a:p>
        </p:txBody>
      </p:sp>
      <p:sp>
        <p:nvSpPr>
          <p:cNvPr id="693253" name="Rectangle 5"/>
          <p:cNvSpPr>
            <a:spLocks noChangeArrowheads="1"/>
          </p:cNvSpPr>
          <p:nvPr/>
        </p:nvSpPr>
        <p:spPr bwMode="auto">
          <a:xfrm>
            <a:off x="107950" y="2493471"/>
            <a:ext cx="85344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 algn="just"/>
            <a:r>
              <a:rPr lang="es-MX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BENEFICIOS INTERNOS:</a:t>
            </a:r>
            <a:endParaRPr lang="es-ES" sz="1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 algn="just">
              <a:buFont typeface="Arial" charset="0"/>
              <a:buChar char="•"/>
            </a:pPr>
            <a:r>
              <a:rPr lang="es-ES_tradnl" sz="1600">
                <a:solidFill>
                  <a:srgbClr val="000000"/>
                </a:solidFill>
              </a:rPr>
              <a:t>Mayor Orden, Organización, Sistematización y Disciplina y un cambio cultural posterior.</a:t>
            </a:r>
            <a:endParaRPr lang="es-ES" sz="1600">
              <a:solidFill>
                <a:srgbClr val="000000"/>
              </a:solidFill>
            </a:endParaRPr>
          </a:p>
          <a:p>
            <a:pPr lvl="1" algn="just">
              <a:buFont typeface="Arial" charset="0"/>
              <a:buChar char="•"/>
            </a:pPr>
            <a:r>
              <a:rPr lang="es-ES_tradnl" sz="1600">
                <a:solidFill>
                  <a:srgbClr val="000000"/>
                </a:solidFill>
              </a:rPr>
              <a:t>Incremento de la efectividad y eficiencia de los procesos de las Oficinas de Gobierno.</a:t>
            </a:r>
            <a:endParaRPr lang="es-ES" sz="1600">
              <a:solidFill>
                <a:srgbClr val="000000"/>
              </a:solidFill>
            </a:endParaRPr>
          </a:p>
          <a:p>
            <a:pPr lvl="1" algn="just">
              <a:buFont typeface="Arial" charset="0"/>
              <a:buChar char="•"/>
            </a:pPr>
            <a:r>
              <a:rPr lang="es-ES_tradnl" sz="1600">
                <a:solidFill>
                  <a:srgbClr val="000000"/>
                </a:solidFill>
              </a:rPr>
              <a:t>Mejor comunicación interna y externa con los clientes.</a:t>
            </a:r>
            <a:endParaRPr lang="es-ES" sz="1600">
              <a:solidFill>
                <a:srgbClr val="000000"/>
              </a:solidFill>
            </a:endParaRPr>
          </a:p>
          <a:p>
            <a:pPr lvl="1" algn="just">
              <a:buFont typeface="Arial" charset="0"/>
              <a:buChar char="•"/>
            </a:pPr>
            <a:r>
              <a:rPr lang="es-ES_tradnl" sz="1600">
                <a:solidFill>
                  <a:srgbClr val="000000"/>
                </a:solidFill>
              </a:rPr>
              <a:t>Reducción de desperdicios y variación (tiempo, dinero, materiales y recursos de todo tipo).</a:t>
            </a:r>
            <a:endParaRPr lang="es-ES" sz="1600">
              <a:solidFill>
                <a:srgbClr val="000000"/>
              </a:solidFill>
            </a:endParaRPr>
          </a:p>
          <a:p>
            <a:pPr lvl="1" algn="just">
              <a:buFont typeface="Arial" charset="0"/>
              <a:buChar char="•"/>
            </a:pPr>
            <a:r>
              <a:rPr lang="es-ES_tradnl" sz="1600">
                <a:solidFill>
                  <a:srgbClr val="000000"/>
                </a:solidFill>
              </a:rPr>
              <a:t>Mayores posibilidades de desarrollar e implementar un sistema integral (Calidad + Seguridad + Medio Ambiente)</a:t>
            </a:r>
            <a:endParaRPr lang="es-ES" sz="1600">
              <a:solidFill>
                <a:srgbClr val="000000"/>
              </a:solidFill>
            </a:endParaRPr>
          </a:p>
          <a:p>
            <a:pPr lvl="1" algn="just"/>
            <a:endParaRPr lang="es-MX" sz="1600" b="1">
              <a:solidFill>
                <a:srgbClr val="000000"/>
              </a:solidFill>
            </a:endParaRPr>
          </a:p>
          <a:p>
            <a:pPr lvl="1" algn="just"/>
            <a:r>
              <a:rPr lang="es-MX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BENEFICIOS EXTERNOS:</a:t>
            </a:r>
            <a:endParaRPr lang="es-ES" sz="1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 algn="just">
              <a:buFont typeface="Arial" charset="0"/>
              <a:buChar char="•"/>
            </a:pPr>
            <a:r>
              <a:rPr lang="es-ES_tradnl" sz="1600">
                <a:solidFill>
                  <a:srgbClr val="000000"/>
                </a:solidFill>
              </a:rPr>
              <a:t> Organizaciones más competitivas.</a:t>
            </a:r>
            <a:endParaRPr lang="es-ES" sz="1600">
              <a:solidFill>
                <a:srgbClr val="000000"/>
              </a:solidFill>
            </a:endParaRPr>
          </a:p>
          <a:p>
            <a:pPr lvl="1" algn="just">
              <a:buFont typeface="Arial" charset="0"/>
              <a:buChar char="•"/>
            </a:pPr>
            <a:r>
              <a:rPr lang="es-ES_tradnl" sz="1600">
                <a:solidFill>
                  <a:srgbClr val="000000"/>
                </a:solidFill>
              </a:rPr>
              <a:t> Mejor calidad percibida e imagen con los clientes.</a:t>
            </a:r>
            <a:endParaRPr lang="es-ES" sz="1600">
              <a:solidFill>
                <a:srgbClr val="000000"/>
              </a:solidFill>
            </a:endParaRPr>
          </a:p>
          <a:p>
            <a:pPr lvl="1" algn="just">
              <a:buFont typeface="Arial" charset="0"/>
              <a:buChar char="•"/>
            </a:pPr>
            <a:r>
              <a:rPr lang="es-ES_tradnl" sz="1600">
                <a:solidFill>
                  <a:srgbClr val="000000"/>
                </a:solidFill>
              </a:rPr>
              <a:t> Mayor satisfacción de los clientes.</a:t>
            </a:r>
            <a:endParaRPr lang="es-ES" sz="1600">
              <a:solidFill>
                <a:srgbClr val="000000"/>
              </a:solidFill>
            </a:endParaRPr>
          </a:p>
          <a:p>
            <a:pPr lvl="1" algn="just">
              <a:buFont typeface="Arial" charset="0"/>
              <a:buChar char="•"/>
            </a:pPr>
            <a:r>
              <a:rPr lang="es-ES_tradnl" sz="1600">
                <a:solidFill>
                  <a:srgbClr val="000000"/>
                </a:solidFill>
              </a:rPr>
              <a:t> Ventaja competitiva dentro y fuera del país.</a:t>
            </a:r>
            <a:endParaRPr lang="es-ES" sz="1600">
              <a:solidFill>
                <a:srgbClr val="000000"/>
              </a:solidFill>
            </a:endParaRPr>
          </a:p>
          <a:p>
            <a:pPr lvl="1" algn="just">
              <a:buFont typeface="Arial" charset="0"/>
              <a:buChar char="•"/>
            </a:pPr>
            <a:r>
              <a:rPr lang="es-ES_tradnl" sz="1600">
                <a:solidFill>
                  <a:srgbClr val="000000"/>
                </a:solidFill>
              </a:rPr>
              <a:t> Es una herramienta de mercadotecnia.</a:t>
            </a:r>
            <a:endParaRPr lang="es-ES" sz="1600">
              <a:solidFill>
                <a:srgbClr val="000000"/>
              </a:solidFill>
            </a:endParaRPr>
          </a:p>
          <a:p>
            <a:pPr lvl="1" algn="just">
              <a:buFont typeface="Arial" charset="0"/>
              <a:buChar char="•"/>
            </a:pPr>
            <a:r>
              <a:rPr lang="es-ES_tradnl" sz="1600">
                <a:solidFill>
                  <a:srgbClr val="000000"/>
                </a:solidFill>
              </a:rPr>
              <a:t>Reconocimiento internacional a la calidad de la organización en cuestión (Directorio Mundial, Internet, etc.)</a:t>
            </a:r>
            <a:endParaRPr lang="es-ES" sz="1600">
              <a:solidFill>
                <a:srgbClr val="000000"/>
              </a:solidFill>
            </a:endParaRPr>
          </a:p>
        </p:txBody>
      </p:sp>
      <p:sp>
        <p:nvSpPr>
          <p:cNvPr id="4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5" name="Rectangle 4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3836173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Oval 4"/>
          <p:cNvSpPr>
            <a:spLocks noChangeArrowheads="1"/>
          </p:cNvSpPr>
          <p:nvPr/>
        </p:nvSpPr>
        <p:spPr bwMode="auto">
          <a:xfrm>
            <a:off x="366713" y="2473424"/>
            <a:ext cx="3200400" cy="3200400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155" name="Text Box 5"/>
          <p:cNvSpPr txBox="1">
            <a:spLocks noChangeArrowheads="1"/>
          </p:cNvSpPr>
          <p:nvPr/>
        </p:nvSpPr>
        <p:spPr bwMode="auto">
          <a:xfrm>
            <a:off x="366713" y="2092424"/>
            <a:ext cx="28146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s-ES" b="1">
                <a:solidFill>
                  <a:srgbClr val="000000"/>
                </a:solidFill>
                <a:latin typeface="Arial" charset="0"/>
              </a:rPr>
              <a:t>1. Enfoque al cliente.</a:t>
            </a:r>
            <a:r>
              <a:rPr lang="es-ES">
                <a:solidFill>
                  <a:srgbClr val="000000"/>
                </a:solidFill>
                <a:latin typeface="Arial" charset="0"/>
              </a:rPr>
              <a:t> </a:t>
            </a:r>
            <a:endParaRPr lang="es-ES"/>
          </a:p>
        </p:txBody>
      </p:sp>
      <p:sp>
        <p:nvSpPr>
          <p:cNvPr id="49156" name="Text Box 6"/>
          <p:cNvSpPr txBox="1">
            <a:spLocks noChangeArrowheads="1"/>
          </p:cNvSpPr>
          <p:nvPr/>
        </p:nvSpPr>
        <p:spPr bwMode="auto">
          <a:xfrm>
            <a:off x="3262313" y="1692374"/>
            <a:ext cx="1665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  <a:latin typeface="Arial" charset="0"/>
              </a:rPr>
              <a:t>2. Liderazgo</a:t>
            </a:r>
            <a:endParaRPr lang="es-ES"/>
          </a:p>
        </p:txBody>
      </p:sp>
      <p:sp>
        <p:nvSpPr>
          <p:cNvPr id="49157" name="Text Box 7"/>
          <p:cNvSpPr txBox="1">
            <a:spLocks noChangeArrowheads="1"/>
          </p:cNvSpPr>
          <p:nvPr/>
        </p:nvSpPr>
        <p:spPr bwMode="auto">
          <a:xfrm>
            <a:off x="4938713" y="2397224"/>
            <a:ext cx="36242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  <a:latin typeface="Arial" charset="0"/>
              </a:rPr>
              <a:t>3. Participación del personal</a:t>
            </a:r>
            <a:endParaRPr lang="es-ES"/>
          </a:p>
        </p:txBody>
      </p:sp>
      <p:sp>
        <p:nvSpPr>
          <p:cNvPr id="49158" name="Text Box 8"/>
          <p:cNvSpPr txBox="1">
            <a:spLocks noChangeArrowheads="1"/>
          </p:cNvSpPr>
          <p:nvPr/>
        </p:nvSpPr>
        <p:spPr bwMode="auto">
          <a:xfrm>
            <a:off x="5133975" y="3156049"/>
            <a:ext cx="4010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  <a:latin typeface="Arial" charset="0"/>
              </a:rPr>
              <a:t>4. Enfoque basado en procesos</a:t>
            </a:r>
            <a:endParaRPr lang="es-ES"/>
          </a:p>
        </p:txBody>
      </p:sp>
      <p:sp>
        <p:nvSpPr>
          <p:cNvPr id="49159" name="Text Box 9"/>
          <p:cNvSpPr txBox="1">
            <a:spLocks noChangeArrowheads="1"/>
          </p:cNvSpPr>
          <p:nvPr/>
        </p:nvSpPr>
        <p:spPr bwMode="auto">
          <a:xfrm>
            <a:off x="3711575" y="3994249"/>
            <a:ext cx="4865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  <a:latin typeface="Arial" charset="0"/>
              </a:rPr>
              <a:t>5. Enfoque de sistemas para la gestión</a:t>
            </a:r>
            <a:endParaRPr lang="es-ES"/>
          </a:p>
        </p:txBody>
      </p:sp>
      <p:sp>
        <p:nvSpPr>
          <p:cNvPr id="49160" name="Text Box 10"/>
          <p:cNvSpPr txBox="1">
            <a:spLocks noChangeArrowheads="1"/>
          </p:cNvSpPr>
          <p:nvPr/>
        </p:nvSpPr>
        <p:spPr bwMode="auto">
          <a:xfrm>
            <a:off x="3490913" y="4680049"/>
            <a:ext cx="24114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  <a:latin typeface="Arial" charset="0"/>
              </a:rPr>
              <a:t>6. Mejora continua</a:t>
            </a:r>
            <a:endParaRPr lang="es-ES"/>
          </a:p>
        </p:txBody>
      </p:sp>
      <p:sp>
        <p:nvSpPr>
          <p:cNvPr id="49161" name="Text Box 11"/>
          <p:cNvSpPr txBox="1">
            <a:spLocks noChangeArrowheads="1"/>
          </p:cNvSpPr>
          <p:nvPr/>
        </p:nvSpPr>
        <p:spPr bwMode="auto">
          <a:xfrm>
            <a:off x="2338388" y="5365849"/>
            <a:ext cx="6800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  <a:latin typeface="Arial" charset="0"/>
              </a:rPr>
              <a:t>7. Enfoque basado en hechos para la toma de decisión</a:t>
            </a:r>
            <a:endParaRPr lang="es-ES"/>
          </a:p>
        </p:txBody>
      </p:sp>
      <p:sp>
        <p:nvSpPr>
          <p:cNvPr id="49162" name="Text Box 12"/>
          <p:cNvSpPr txBox="1">
            <a:spLocks noChangeArrowheads="1"/>
          </p:cNvSpPr>
          <p:nvPr/>
        </p:nvSpPr>
        <p:spPr bwMode="auto">
          <a:xfrm>
            <a:off x="682625" y="6061174"/>
            <a:ext cx="63198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00"/>
                </a:solidFill>
                <a:latin typeface="Arial" charset="0"/>
              </a:rPr>
              <a:t>8. Relaciones de beneficio mutuo con el proveedor</a:t>
            </a:r>
            <a:endParaRPr lang="es-ES"/>
          </a:p>
        </p:txBody>
      </p:sp>
      <p:sp>
        <p:nvSpPr>
          <p:cNvPr id="49163" name="WordArt 13"/>
          <p:cNvSpPr>
            <a:spLocks noChangeArrowheads="1" noChangeShapeType="1" noTextEdit="1"/>
          </p:cNvSpPr>
          <p:nvPr/>
        </p:nvSpPr>
        <p:spPr bwMode="auto">
          <a:xfrm>
            <a:off x="823913" y="3464024"/>
            <a:ext cx="1981200" cy="10287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2400" kern="10">
                <a:solidFill>
                  <a:srgbClr val="336699"/>
                </a:solidFill>
                <a:effectLst>
                  <a:outerShdw blurRad="63500" dist="46662" dir="2115817" algn="ctr" rotWithShape="0">
                    <a:srgbClr val="C0C0C0">
                      <a:alpha val="74997"/>
                    </a:srgbClr>
                  </a:outerShdw>
                </a:effectLst>
                <a:latin typeface="Arial"/>
                <a:ea typeface="Arial"/>
                <a:cs typeface="Arial"/>
              </a:rPr>
              <a:t>Administración</a:t>
            </a:r>
          </a:p>
          <a:p>
            <a:pPr algn="ctr"/>
            <a:r>
              <a:rPr lang="es-ES" sz="2400" kern="10">
                <a:solidFill>
                  <a:srgbClr val="336699"/>
                </a:solidFill>
                <a:effectLst>
                  <a:outerShdw blurRad="63500" dist="46662" dir="2115817" algn="ctr" rotWithShape="0">
                    <a:srgbClr val="C0C0C0">
                      <a:alpha val="74997"/>
                    </a:srgbClr>
                  </a:outerShdw>
                </a:effectLst>
                <a:latin typeface="Arial"/>
                <a:ea typeface="Arial"/>
                <a:cs typeface="Arial"/>
              </a:rPr>
              <a:t>de </a:t>
            </a:r>
          </a:p>
          <a:p>
            <a:pPr algn="ctr"/>
            <a:r>
              <a:rPr lang="es-ES" sz="2400" kern="10">
                <a:solidFill>
                  <a:srgbClr val="336699"/>
                </a:solidFill>
                <a:effectLst>
                  <a:outerShdw blurRad="63500" dist="46662" dir="2115817" algn="ctr" rotWithShape="0">
                    <a:srgbClr val="C0C0C0">
                      <a:alpha val="74997"/>
                    </a:srgbClr>
                  </a:outerShdw>
                </a:effectLst>
                <a:latin typeface="Arial"/>
                <a:ea typeface="Arial"/>
                <a:cs typeface="Arial"/>
              </a:rPr>
              <a:t>Calidad</a:t>
            </a:r>
          </a:p>
        </p:txBody>
      </p:sp>
      <p:sp>
        <p:nvSpPr>
          <p:cNvPr id="49164" name="Line 14"/>
          <p:cNvSpPr>
            <a:spLocks noChangeShapeType="1"/>
          </p:cNvSpPr>
          <p:nvPr/>
        </p:nvSpPr>
        <p:spPr bwMode="auto">
          <a:xfrm flipH="1" flipV="1">
            <a:off x="696913" y="2549624"/>
            <a:ext cx="431800" cy="60960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9165" name="Line 15"/>
          <p:cNvSpPr>
            <a:spLocks noChangeShapeType="1"/>
          </p:cNvSpPr>
          <p:nvPr/>
        </p:nvSpPr>
        <p:spPr bwMode="auto">
          <a:xfrm flipV="1">
            <a:off x="2646363" y="2197199"/>
            <a:ext cx="581025" cy="83820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9166" name="Line 16"/>
          <p:cNvSpPr>
            <a:spLocks noChangeShapeType="1"/>
          </p:cNvSpPr>
          <p:nvPr/>
        </p:nvSpPr>
        <p:spPr bwMode="auto">
          <a:xfrm flipV="1">
            <a:off x="2881313" y="2702024"/>
            <a:ext cx="1905000" cy="60960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9167" name="Line 17"/>
          <p:cNvSpPr>
            <a:spLocks noChangeShapeType="1"/>
          </p:cNvSpPr>
          <p:nvPr/>
        </p:nvSpPr>
        <p:spPr bwMode="auto">
          <a:xfrm flipV="1">
            <a:off x="3109913" y="3395762"/>
            <a:ext cx="1770062" cy="220662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9168" name="Line 18"/>
          <p:cNvSpPr>
            <a:spLocks noChangeShapeType="1"/>
          </p:cNvSpPr>
          <p:nvPr/>
        </p:nvSpPr>
        <p:spPr bwMode="auto">
          <a:xfrm>
            <a:off x="2881313" y="4149824"/>
            <a:ext cx="700087" cy="1270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9169" name="Line 19"/>
          <p:cNvSpPr>
            <a:spLocks noChangeShapeType="1"/>
          </p:cNvSpPr>
          <p:nvPr/>
        </p:nvSpPr>
        <p:spPr bwMode="auto">
          <a:xfrm>
            <a:off x="2652713" y="4683224"/>
            <a:ext cx="766762" cy="16510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9170" name="Line 20"/>
          <p:cNvSpPr>
            <a:spLocks noChangeShapeType="1"/>
          </p:cNvSpPr>
          <p:nvPr/>
        </p:nvSpPr>
        <p:spPr bwMode="auto">
          <a:xfrm>
            <a:off x="2119313" y="4988024"/>
            <a:ext cx="223837" cy="38735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9171" name="Line 21"/>
          <p:cNvSpPr>
            <a:spLocks noChangeShapeType="1"/>
          </p:cNvSpPr>
          <p:nvPr/>
        </p:nvSpPr>
        <p:spPr bwMode="auto">
          <a:xfrm flipH="1">
            <a:off x="976313" y="4988024"/>
            <a:ext cx="228600" cy="76200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40374" name="Rectangle 22"/>
          <p:cNvSpPr>
            <a:spLocks noChangeArrowheads="1"/>
          </p:cNvSpPr>
          <p:nvPr/>
        </p:nvSpPr>
        <p:spPr bwMode="auto">
          <a:xfrm>
            <a:off x="246063" y="836712"/>
            <a:ext cx="8647112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 i="1" dirty="0">
                <a:solidFill>
                  <a:srgbClr val="52512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ESPECIFICACIÓN ISO 9001:2015</a:t>
            </a:r>
          </a:p>
        </p:txBody>
      </p:sp>
      <p:sp>
        <p:nvSpPr>
          <p:cNvPr id="21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678368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380" name="Rectangle 4"/>
          <p:cNvSpPr>
            <a:spLocks noChangeArrowheads="1"/>
          </p:cNvSpPr>
          <p:nvPr/>
        </p:nvSpPr>
        <p:spPr bwMode="auto">
          <a:xfrm>
            <a:off x="-1138237" y="799066"/>
            <a:ext cx="8647112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 i="1" dirty="0">
                <a:solidFill>
                  <a:srgbClr val="52512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ENFOQUE BASADO EN PROCESOS</a:t>
            </a: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4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1338263"/>
            <a:ext cx="4149725" cy="36909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Line 6"/>
          <p:cNvSpPr>
            <a:spLocks noChangeShapeType="1"/>
          </p:cNvSpPr>
          <p:nvPr/>
        </p:nvSpPr>
        <p:spPr bwMode="auto">
          <a:xfrm flipV="1">
            <a:off x="5235575" y="4886325"/>
            <a:ext cx="22733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ES"/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414338" y="1519238"/>
            <a:ext cx="1273175" cy="38719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s-MX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7508875" y="1519238"/>
            <a:ext cx="1273175" cy="3957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s-MX"/>
          </a:p>
        </p:txBody>
      </p:sp>
      <p:sp>
        <p:nvSpPr>
          <p:cNvPr id="51209" name="AutoShape 9"/>
          <p:cNvSpPr>
            <a:spLocks noChangeArrowheads="1"/>
          </p:cNvSpPr>
          <p:nvPr/>
        </p:nvSpPr>
        <p:spPr bwMode="auto">
          <a:xfrm>
            <a:off x="4916488" y="3273425"/>
            <a:ext cx="1638300" cy="7572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969696"/>
            </a:solidFill>
            <a:round/>
            <a:headEnd/>
            <a:tailEnd/>
          </a:ln>
        </p:spPr>
        <p:txBody>
          <a:bodyPr lIns="85039" tIns="42520" rIns="85039" bIns="42520" anchor="ctr"/>
          <a:lstStyle/>
          <a:p>
            <a:pPr algn="ctr"/>
            <a:r>
              <a:rPr lang="es-ES_tradnl" sz="1400" b="1">
                <a:latin typeface="Arial" charset="0"/>
              </a:rPr>
              <a:t>Medición, Análisis</a:t>
            </a:r>
          </a:p>
          <a:p>
            <a:pPr algn="ctr"/>
            <a:r>
              <a:rPr lang="es-ES_tradnl" sz="1400" b="1">
                <a:latin typeface="Arial" charset="0"/>
              </a:rPr>
              <a:t>y Mejora</a:t>
            </a:r>
            <a:endParaRPr lang="es-ES"/>
          </a:p>
        </p:txBody>
      </p:sp>
      <p:sp>
        <p:nvSpPr>
          <p:cNvPr id="51210" name="AutoShape 10"/>
          <p:cNvSpPr>
            <a:spLocks noChangeArrowheads="1"/>
          </p:cNvSpPr>
          <p:nvPr/>
        </p:nvSpPr>
        <p:spPr bwMode="auto">
          <a:xfrm>
            <a:off x="1924050" y="3136900"/>
            <a:ext cx="1636713" cy="7572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969696"/>
            </a:solidFill>
            <a:round/>
            <a:headEnd/>
            <a:tailEnd/>
          </a:ln>
        </p:spPr>
        <p:txBody>
          <a:bodyPr lIns="85039" tIns="42520" rIns="85039" bIns="42520" anchor="ctr"/>
          <a:lstStyle/>
          <a:p>
            <a:pPr algn="ctr"/>
            <a:r>
              <a:rPr lang="es-ES_tradnl" sz="1400" b="1">
                <a:latin typeface="Arial" charset="0"/>
              </a:rPr>
              <a:t>Administración </a:t>
            </a:r>
          </a:p>
          <a:p>
            <a:pPr algn="ctr"/>
            <a:r>
              <a:rPr lang="es-ES_tradnl" sz="1400" b="1">
                <a:latin typeface="Arial" charset="0"/>
              </a:rPr>
              <a:t>de los</a:t>
            </a:r>
          </a:p>
          <a:p>
            <a:pPr algn="ctr"/>
            <a:r>
              <a:rPr lang="es-ES_tradnl" sz="1400" b="1">
                <a:latin typeface="Arial" charset="0"/>
              </a:rPr>
              <a:t>Recursos</a:t>
            </a:r>
            <a:endParaRPr lang="es-ES"/>
          </a:p>
        </p:txBody>
      </p:sp>
      <p:sp>
        <p:nvSpPr>
          <p:cNvPr id="51211" name="AutoShape 11"/>
          <p:cNvSpPr>
            <a:spLocks noChangeArrowheads="1"/>
          </p:cNvSpPr>
          <p:nvPr/>
        </p:nvSpPr>
        <p:spPr bwMode="auto">
          <a:xfrm>
            <a:off x="3613150" y="1365250"/>
            <a:ext cx="1819275" cy="7588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969696"/>
            </a:solidFill>
            <a:round/>
            <a:headEnd/>
            <a:tailEnd/>
          </a:ln>
        </p:spPr>
        <p:txBody>
          <a:bodyPr lIns="85039" tIns="42520" rIns="85039" bIns="42520" anchor="ctr"/>
          <a:lstStyle/>
          <a:p>
            <a:pPr algn="ctr"/>
            <a:r>
              <a:rPr lang="es-ES_tradnl" sz="1400" b="1">
                <a:latin typeface="Arial" charset="0"/>
              </a:rPr>
              <a:t>Responsabilidad </a:t>
            </a:r>
          </a:p>
          <a:p>
            <a:pPr algn="ctr"/>
            <a:r>
              <a:rPr lang="es-ES_tradnl" sz="1400" b="1">
                <a:latin typeface="Arial" charset="0"/>
              </a:rPr>
              <a:t>de la </a:t>
            </a:r>
          </a:p>
          <a:p>
            <a:pPr algn="ctr"/>
            <a:r>
              <a:rPr lang="es-ES_tradnl" sz="1400" b="1">
                <a:latin typeface="Arial" charset="0"/>
              </a:rPr>
              <a:t>Dirección</a:t>
            </a:r>
            <a:endParaRPr lang="es-ES"/>
          </a:p>
        </p:txBody>
      </p:sp>
      <p:sp>
        <p:nvSpPr>
          <p:cNvPr id="51212" name="AutoShape 12"/>
          <p:cNvSpPr>
            <a:spLocks noChangeArrowheads="1"/>
          </p:cNvSpPr>
          <p:nvPr/>
        </p:nvSpPr>
        <p:spPr bwMode="auto">
          <a:xfrm>
            <a:off x="3536950" y="4600575"/>
            <a:ext cx="1636713" cy="6429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969696"/>
            </a:solidFill>
            <a:round/>
            <a:headEnd/>
            <a:tailEnd/>
          </a:ln>
        </p:spPr>
        <p:txBody>
          <a:bodyPr lIns="85039" tIns="42520" rIns="85039" bIns="42520" anchor="ctr"/>
          <a:lstStyle/>
          <a:p>
            <a:pPr algn="ctr"/>
            <a:r>
              <a:rPr lang="es-ES_tradnl" sz="1400" b="1">
                <a:latin typeface="Arial" charset="0"/>
              </a:rPr>
              <a:t>Realización</a:t>
            </a:r>
          </a:p>
          <a:p>
            <a:pPr algn="ctr"/>
            <a:r>
              <a:rPr lang="es-ES_tradnl" sz="1400" b="1">
                <a:latin typeface="Arial" charset="0"/>
              </a:rPr>
              <a:t>del Servicio</a:t>
            </a:r>
            <a:endParaRPr lang="es-ES"/>
          </a:p>
        </p:txBody>
      </p:sp>
      <p:sp>
        <p:nvSpPr>
          <p:cNvPr id="51213" name="AutoShape 13"/>
          <p:cNvSpPr>
            <a:spLocks noChangeArrowheads="1"/>
          </p:cNvSpPr>
          <p:nvPr/>
        </p:nvSpPr>
        <p:spPr bwMode="auto">
          <a:xfrm>
            <a:off x="5507038" y="4635500"/>
            <a:ext cx="1241425" cy="4206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969696"/>
            </a:solidFill>
            <a:round/>
            <a:headEnd/>
            <a:tailEnd/>
          </a:ln>
        </p:spPr>
        <p:txBody>
          <a:bodyPr lIns="85039" tIns="42520" rIns="85039" bIns="42520" anchor="ctr"/>
          <a:lstStyle/>
          <a:p>
            <a:r>
              <a:rPr lang="es-ES_tradnl" sz="1400" b="1">
                <a:latin typeface="Arial" charset="0"/>
              </a:rPr>
              <a:t>Servicio</a:t>
            </a:r>
            <a:endParaRPr lang="es-ES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>
            <a:off x="1506538" y="4886325"/>
            <a:ext cx="200025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ES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>
            <a:off x="6508750" y="3540125"/>
            <a:ext cx="1090613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ES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>
            <a:off x="1687513" y="2109788"/>
            <a:ext cx="1911350" cy="0"/>
          </a:xfrm>
          <a:prstGeom prst="line">
            <a:avLst/>
          </a:prstGeom>
          <a:noFill/>
          <a:ln w="76200">
            <a:solidFill>
              <a:srgbClr val="000000"/>
            </a:solidFill>
            <a:prstDash val="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ES"/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323850" y="1773238"/>
            <a:ext cx="145573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039" tIns="42520" rIns="85039" bIns="42520"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400" b="1">
                <a:latin typeface="Arial" charset="0"/>
              </a:rPr>
              <a:t>Clientes</a:t>
            </a:r>
            <a:endParaRPr lang="es-ES_tradnl" sz="1400">
              <a:latin typeface="Arial" charset="0"/>
            </a:endParaRPr>
          </a:p>
          <a:p>
            <a:pPr algn="ctr" eaLnBrk="1" hangingPunct="1"/>
            <a:r>
              <a:rPr lang="es-ES_tradnl" sz="1300">
                <a:latin typeface="Arial" charset="0"/>
              </a:rPr>
              <a:t> (y  otras partes interesadas)</a:t>
            </a:r>
            <a:endParaRPr lang="es-ES"/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1847850" y="4508500"/>
            <a:ext cx="1447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039" tIns="42520" rIns="85039" bIns="42520"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800" b="1">
                <a:latin typeface="Arial" charset="0"/>
              </a:rPr>
              <a:t>Entradas</a:t>
            </a:r>
            <a:endParaRPr lang="es-ES"/>
          </a:p>
        </p:txBody>
      </p:sp>
      <p:sp>
        <p:nvSpPr>
          <p:cNvPr id="51219" name="AutoShape 19"/>
          <p:cNvSpPr>
            <a:spLocks noChangeArrowheads="1"/>
          </p:cNvSpPr>
          <p:nvPr/>
        </p:nvSpPr>
        <p:spPr bwMode="auto">
          <a:xfrm>
            <a:off x="4689475" y="4467225"/>
            <a:ext cx="455613" cy="168275"/>
          </a:xfrm>
          <a:prstGeom prst="chevron">
            <a:avLst>
              <a:gd name="adj" fmla="val 67689"/>
            </a:avLst>
          </a:prstGeom>
          <a:solidFill>
            <a:srgbClr val="FFFFFF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s-MX"/>
          </a:p>
        </p:txBody>
      </p:sp>
      <p:sp>
        <p:nvSpPr>
          <p:cNvPr id="51220" name="AutoShape 20"/>
          <p:cNvSpPr>
            <a:spLocks noChangeArrowheads="1"/>
          </p:cNvSpPr>
          <p:nvPr/>
        </p:nvSpPr>
        <p:spPr bwMode="auto">
          <a:xfrm rot="2700000">
            <a:off x="6058694" y="2202656"/>
            <a:ext cx="504825" cy="544513"/>
          </a:xfrm>
          <a:prstGeom prst="leftArrow">
            <a:avLst>
              <a:gd name="adj1" fmla="val 42361"/>
              <a:gd name="adj2" fmla="val 4062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s-MX"/>
          </a:p>
        </p:txBody>
      </p:sp>
      <p:sp>
        <p:nvSpPr>
          <p:cNvPr id="51221" name="AutoShape 21"/>
          <p:cNvSpPr>
            <a:spLocks noChangeArrowheads="1"/>
          </p:cNvSpPr>
          <p:nvPr/>
        </p:nvSpPr>
        <p:spPr bwMode="auto">
          <a:xfrm rot="8100000">
            <a:off x="5810250" y="4051300"/>
            <a:ext cx="544513" cy="504825"/>
          </a:xfrm>
          <a:prstGeom prst="leftArrow">
            <a:avLst>
              <a:gd name="adj1" fmla="val 42361"/>
              <a:gd name="adj2" fmla="val 4381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s-MX"/>
          </a:p>
        </p:txBody>
      </p:sp>
      <p:sp>
        <p:nvSpPr>
          <p:cNvPr id="51222" name="AutoShape 22"/>
          <p:cNvSpPr>
            <a:spLocks noChangeArrowheads="1"/>
          </p:cNvSpPr>
          <p:nvPr/>
        </p:nvSpPr>
        <p:spPr bwMode="auto">
          <a:xfrm rot="-8700000">
            <a:off x="2609850" y="3975100"/>
            <a:ext cx="546100" cy="504825"/>
          </a:xfrm>
          <a:prstGeom prst="leftArrow">
            <a:avLst>
              <a:gd name="adj1" fmla="val 42361"/>
              <a:gd name="adj2" fmla="val 4394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s-MX"/>
          </a:p>
        </p:txBody>
      </p:sp>
      <p:sp>
        <p:nvSpPr>
          <p:cNvPr id="51223" name="AutoShape 23"/>
          <p:cNvSpPr>
            <a:spLocks noChangeArrowheads="1"/>
          </p:cNvSpPr>
          <p:nvPr/>
        </p:nvSpPr>
        <p:spPr bwMode="auto">
          <a:xfrm rot="-2720081">
            <a:off x="2305051" y="2222500"/>
            <a:ext cx="546100" cy="504825"/>
          </a:xfrm>
          <a:prstGeom prst="leftArrow">
            <a:avLst>
              <a:gd name="adj1" fmla="val 42361"/>
              <a:gd name="adj2" fmla="val 4394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s-MX"/>
          </a:p>
        </p:txBody>
      </p:sp>
      <p:sp>
        <p:nvSpPr>
          <p:cNvPr id="51224" name="AutoShape 24"/>
          <p:cNvSpPr>
            <a:spLocks noChangeArrowheads="1"/>
          </p:cNvSpPr>
          <p:nvPr/>
        </p:nvSpPr>
        <p:spPr bwMode="auto">
          <a:xfrm rot="8602465">
            <a:off x="5810250" y="1765300"/>
            <a:ext cx="763588" cy="360363"/>
          </a:xfrm>
          <a:prstGeom prst="leftArrow">
            <a:avLst>
              <a:gd name="adj1" fmla="val 42361"/>
              <a:gd name="adj2" fmla="val 8608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s-MX"/>
          </a:p>
        </p:txBody>
      </p:sp>
      <p:sp>
        <p:nvSpPr>
          <p:cNvPr id="51225" name="Line 25"/>
          <p:cNvSpPr>
            <a:spLocks noChangeShapeType="1"/>
          </p:cNvSpPr>
          <p:nvPr/>
        </p:nvSpPr>
        <p:spPr bwMode="auto">
          <a:xfrm>
            <a:off x="519113" y="5645150"/>
            <a:ext cx="817562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ES"/>
          </a:p>
        </p:txBody>
      </p:sp>
      <p:sp>
        <p:nvSpPr>
          <p:cNvPr id="51226" name="Text Box 26"/>
          <p:cNvSpPr txBox="1">
            <a:spLocks noChangeArrowheads="1"/>
          </p:cNvSpPr>
          <p:nvPr/>
        </p:nvSpPr>
        <p:spPr bwMode="auto">
          <a:xfrm>
            <a:off x="1323975" y="5527675"/>
            <a:ext cx="6884988" cy="6588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039" tIns="42520" rIns="85039" bIns="42520"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600" b="1">
                <a:latin typeface="Arial" charset="0"/>
              </a:rPr>
              <a:t>Actividades de Valor Agregado: Actividades relacionadas con la elaboración del producto o prestación del servicio.</a:t>
            </a:r>
            <a:endParaRPr lang="es-ES"/>
          </a:p>
        </p:txBody>
      </p:sp>
      <p:graphicFrame>
        <p:nvGraphicFramePr>
          <p:cNvPr id="51202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301806"/>
              </p:ext>
            </p:extLst>
          </p:nvPr>
        </p:nvGraphicFramePr>
        <p:xfrm>
          <a:off x="754063" y="2803525"/>
          <a:ext cx="614362" cy="216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Hoja de cálculo" r:id="rId5" imgW="771449" imgH="1009802" progId="Excel.Sheet.8">
                  <p:embed/>
                </p:oleObj>
              </mc:Choice>
              <mc:Fallback>
                <p:oleObj name="Hoja de cálculo" r:id="rId5" imgW="771449" imgH="1009802" progId="Excel.Sheet.8">
                  <p:embed/>
                  <p:pic>
                    <p:nvPicPr>
                      <p:cNvPr id="51202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286" t="5556" r="31429" b="5556"/>
                      <a:stretch>
                        <a:fillRect/>
                      </a:stretch>
                    </p:blipFill>
                    <p:spPr bwMode="auto">
                      <a:xfrm>
                        <a:off x="754063" y="2803525"/>
                        <a:ext cx="614362" cy="21621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3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1933518"/>
              </p:ext>
            </p:extLst>
          </p:nvPr>
        </p:nvGraphicFramePr>
        <p:xfrm>
          <a:off x="7910513" y="2830513"/>
          <a:ext cx="584200" cy="175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Hoja de cálculo" r:id="rId7" imgW="771449" imgH="1009802" progId="Excel.Sheet.8">
                  <p:embed/>
                </p:oleObj>
              </mc:Choice>
              <mc:Fallback>
                <p:oleObj name="Hoja de cálculo" r:id="rId7" imgW="771449" imgH="1009802" progId="Excel.Sheet.8">
                  <p:embed/>
                  <p:pic>
                    <p:nvPicPr>
                      <p:cNvPr id="51203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7331" t="14891" r="36398" b="16953"/>
                      <a:stretch>
                        <a:fillRect/>
                      </a:stretch>
                    </p:blipFill>
                    <p:spPr bwMode="auto">
                      <a:xfrm>
                        <a:off x="7910513" y="2830513"/>
                        <a:ext cx="584200" cy="17573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7" name="Line 29"/>
          <p:cNvSpPr>
            <a:spLocks noChangeShapeType="1"/>
          </p:cNvSpPr>
          <p:nvPr/>
        </p:nvSpPr>
        <p:spPr bwMode="auto">
          <a:xfrm>
            <a:off x="628650" y="6337300"/>
            <a:ext cx="639763" cy="0"/>
          </a:xfrm>
          <a:prstGeom prst="line">
            <a:avLst/>
          </a:prstGeom>
          <a:noFill/>
          <a:ln w="571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ES"/>
          </a:p>
        </p:txBody>
      </p:sp>
      <p:sp>
        <p:nvSpPr>
          <p:cNvPr id="51228" name="Rectangle 30"/>
          <p:cNvSpPr>
            <a:spLocks noChangeArrowheads="1"/>
          </p:cNvSpPr>
          <p:nvPr/>
        </p:nvSpPr>
        <p:spPr bwMode="auto">
          <a:xfrm>
            <a:off x="1314450" y="6153150"/>
            <a:ext cx="2184400" cy="3365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s-ES" sz="1600" b="1">
                <a:latin typeface="Arial" charset="0"/>
              </a:rPr>
              <a:t>Flujo de Información</a:t>
            </a:r>
            <a:endParaRPr lang="es-ES"/>
          </a:p>
        </p:txBody>
      </p:sp>
      <p:sp>
        <p:nvSpPr>
          <p:cNvPr id="51229" name="Text Box 31"/>
          <p:cNvSpPr txBox="1">
            <a:spLocks noChangeArrowheads="1"/>
          </p:cNvSpPr>
          <p:nvPr/>
        </p:nvSpPr>
        <p:spPr bwMode="auto">
          <a:xfrm>
            <a:off x="7562850" y="1689100"/>
            <a:ext cx="1139825" cy="781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039" tIns="42520" rIns="85039" bIns="42520"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1400" b="1">
                <a:latin typeface="Arial" charset="0"/>
              </a:rPr>
              <a:t>Clientes</a:t>
            </a:r>
            <a:endParaRPr lang="es-ES_tradnl" sz="1400">
              <a:latin typeface="Arial" charset="0"/>
            </a:endParaRPr>
          </a:p>
          <a:p>
            <a:pPr algn="ctr" eaLnBrk="1" hangingPunct="1"/>
            <a:r>
              <a:rPr lang="es-ES_tradnl" sz="1400">
                <a:latin typeface="Arial" charset="0"/>
              </a:rPr>
              <a:t> </a:t>
            </a:r>
            <a:r>
              <a:rPr lang="es-ES_tradnl" sz="1300">
                <a:latin typeface="Arial" charset="0"/>
              </a:rPr>
              <a:t>(y  otras partes interesadas)</a:t>
            </a:r>
            <a:endParaRPr lang="es-ES"/>
          </a:p>
        </p:txBody>
      </p:sp>
      <p:sp>
        <p:nvSpPr>
          <p:cNvPr id="51230" name="AutoShape 32"/>
          <p:cNvSpPr>
            <a:spLocks noChangeArrowheads="1"/>
          </p:cNvSpPr>
          <p:nvPr/>
        </p:nvSpPr>
        <p:spPr bwMode="auto">
          <a:xfrm>
            <a:off x="6267450" y="1079500"/>
            <a:ext cx="1069975" cy="5413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969696"/>
            </a:solidFill>
            <a:round/>
            <a:headEnd/>
            <a:tailEnd/>
          </a:ln>
        </p:spPr>
        <p:txBody>
          <a:bodyPr lIns="85039" tIns="42520" rIns="85039" bIns="42520" anchor="ctr"/>
          <a:lstStyle/>
          <a:p>
            <a:pPr algn="ctr"/>
            <a:r>
              <a:rPr lang="es-ES_tradnl" sz="1400" b="1">
                <a:latin typeface="Arial" charset="0"/>
              </a:rPr>
              <a:t>Mejora</a:t>
            </a:r>
          </a:p>
          <a:p>
            <a:pPr algn="ctr"/>
            <a:r>
              <a:rPr lang="es-ES_tradnl" sz="1400" b="1">
                <a:latin typeface="Arial" charset="0"/>
              </a:rPr>
              <a:t>Continua </a:t>
            </a:r>
            <a:endParaRPr lang="es-ES"/>
          </a:p>
        </p:txBody>
      </p:sp>
      <p:sp>
        <p:nvSpPr>
          <p:cNvPr id="31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503471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82849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ＭＳ Ｐゴシック" charset="0"/>
              </a:rPr>
              <a:t>PUNTOS CERTIFICABLES DE ISO 9001:2015</a:t>
            </a:r>
          </a:p>
        </p:txBody>
      </p:sp>
      <p:sp>
        <p:nvSpPr>
          <p:cNvPr id="53251" name="Text Box 5"/>
          <p:cNvSpPr txBox="1">
            <a:spLocks noChangeArrowheads="1"/>
          </p:cNvSpPr>
          <p:nvPr/>
        </p:nvSpPr>
        <p:spPr bwMode="auto">
          <a:xfrm>
            <a:off x="442913" y="3500586"/>
            <a:ext cx="7380287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r>
              <a:rPr lang="es-ES_tradnl" b="1">
                <a:latin typeface="+mn-lt"/>
              </a:rPr>
              <a:t>0</a:t>
            </a:r>
            <a:r>
              <a:rPr lang="es-ES_tradnl">
                <a:latin typeface="+mn-lt"/>
              </a:rPr>
              <a:t>. Introducción.</a:t>
            </a:r>
          </a:p>
          <a:p>
            <a:pPr eaLnBrk="1" hangingPunct="1"/>
            <a:r>
              <a:rPr lang="es-ES_tradnl" b="1">
                <a:latin typeface="+mn-lt"/>
              </a:rPr>
              <a:t>1</a:t>
            </a:r>
            <a:r>
              <a:rPr lang="es-ES_tradnl">
                <a:latin typeface="+mn-lt"/>
              </a:rPr>
              <a:t>. Alcance.</a:t>
            </a:r>
          </a:p>
          <a:p>
            <a:pPr eaLnBrk="1" hangingPunct="1"/>
            <a:r>
              <a:rPr lang="es-ES_tradnl" b="1">
                <a:latin typeface="+mn-lt"/>
              </a:rPr>
              <a:t>2</a:t>
            </a:r>
            <a:r>
              <a:rPr lang="es-ES_tradnl">
                <a:latin typeface="+mn-lt"/>
              </a:rPr>
              <a:t>. Normas para consulta.</a:t>
            </a:r>
          </a:p>
          <a:p>
            <a:pPr eaLnBrk="1" hangingPunct="1"/>
            <a:r>
              <a:rPr lang="es-ES_tradnl" b="1">
                <a:latin typeface="+mn-lt"/>
              </a:rPr>
              <a:t>3</a:t>
            </a:r>
            <a:r>
              <a:rPr lang="es-ES_tradnl">
                <a:latin typeface="+mn-lt"/>
              </a:rPr>
              <a:t>. Términos y definiciones.</a:t>
            </a:r>
          </a:p>
          <a:p>
            <a:pPr eaLnBrk="1" hangingPunct="1"/>
            <a:r>
              <a:rPr lang="es-ES_tradnl" sz="2100" b="1">
                <a:latin typeface="+mn-lt"/>
              </a:rPr>
              <a:t>4</a:t>
            </a:r>
            <a:r>
              <a:rPr lang="es-ES_tradnl" sz="2100">
                <a:latin typeface="+mn-lt"/>
              </a:rPr>
              <a:t>. </a:t>
            </a:r>
            <a:r>
              <a:rPr lang="es-ES_tradnl" sz="2100" b="1">
                <a:latin typeface="+mn-lt"/>
              </a:rPr>
              <a:t>Sistema de administración de la calidad.</a:t>
            </a:r>
          </a:p>
          <a:p>
            <a:pPr eaLnBrk="1" hangingPunct="1"/>
            <a:r>
              <a:rPr lang="es-ES_tradnl" sz="2100" b="1">
                <a:latin typeface="+mn-lt"/>
              </a:rPr>
              <a:t>5. Responsabilidad de la dirección.</a:t>
            </a:r>
          </a:p>
          <a:p>
            <a:pPr eaLnBrk="1" hangingPunct="1"/>
            <a:r>
              <a:rPr lang="es-ES_tradnl" sz="2100" b="1">
                <a:latin typeface="+mn-lt"/>
              </a:rPr>
              <a:t>6. Administración de los recursos.</a:t>
            </a:r>
          </a:p>
          <a:p>
            <a:pPr eaLnBrk="1" hangingPunct="1"/>
            <a:r>
              <a:rPr lang="es-ES_tradnl" sz="2100" b="1">
                <a:latin typeface="+mn-lt"/>
              </a:rPr>
              <a:t>7. Elaboración/realización del producto.  </a:t>
            </a:r>
          </a:p>
          <a:p>
            <a:pPr eaLnBrk="1" hangingPunct="1"/>
            <a:r>
              <a:rPr lang="es-ES_tradnl" sz="2100" b="1">
                <a:latin typeface="+mn-lt"/>
              </a:rPr>
              <a:t>8. Medición, análisis y mejora</a:t>
            </a:r>
            <a:r>
              <a:rPr lang="es-ES_tradnl" sz="2100">
                <a:latin typeface="+mn-lt"/>
              </a:rPr>
              <a:t>.</a:t>
            </a:r>
            <a:endParaRPr lang="es-ES">
              <a:latin typeface="+mn-lt"/>
            </a:endParaRPr>
          </a:p>
        </p:txBody>
      </p:sp>
      <p:sp>
        <p:nvSpPr>
          <p:cNvPr id="53253" name="AutoShape 7"/>
          <p:cNvSpPr>
            <a:spLocks/>
          </p:cNvSpPr>
          <p:nvPr/>
        </p:nvSpPr>
        <p:spPr bwMode="auto">
          <a:xfrm>
            <a:off x="5556250" y="4748361"/>
            <a:ext cx="1393825" cy="1704975"/>
          </a:xfrm>
          <a:prstGeom prst="rightBrace">
            <a:avLst>
              <a:gd name="adj1" fmla="val 10194"/>
              <a:gd name="adj2" fmla="val 54134"/>
            </a:avLst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53254" name="Text Box 8"/>
          <p:cNvSpPr txBox="1">
            <a:spLocks noChangeArrowheads="1"/>
          </p:cNvSpPr>
          <p:nvPr/>
        </p:nvSpPr>
        <p:spPr bwMode="auto">
          <a:xfrm>
            <a:off x="6904038" y="5292139"/>
            <a:ext cx="20605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2400" b="1">
                <a:latin typeface="+mn-lt"/>
              </a:rPr>
              <a:t>cláusulas</a:t>
            </a:r>
          </a:p>
          <a:p>
            <a:pPr algn="ctr" eaLnBrk="1" hangingPunct="1"/>
            <a:r>
              <a:rPr lang="es-ES" sz="2400" b="1">
                <a:latin typeface="+mn-lt"/>
              </a:rPr>
              <a:t>certificables</a:t>
            </a:r>
            <a:endParaRPr lang="es-ES">
              <a:latin typeface="+mn-lt"/>
            </a:endParaRPr>
          </a:p>
        </p:txBody>
      </p:sp>
      <p:sp>
        <p:nvSpPr>
          <p:cNvPr id="699401" name="Text Box 9"/>
          <p:cNvSpPr txBox="1">
            <a:spLocks noChangeArrowheads="1"/>
          </p:cNvSpPr>
          <p:nvPr/>
        </p:nvSpPr>
        <p:spPr bwMode="auto">
          <a:xfrm>
            <a:off x="570369" y="2944341"/>
            <a:ext cx="5361661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21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El estándar contiene los siguientes elementos: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endParaRPr lang="es-ES" dirty="0">
              <a:latin typeface="+mn-lt"/>
            </a:endParaRPr>
          </a:p>
        </p:txBody>
      </p:sp>
      <p:pic>
        <p:nvPicPr>
          <p:cNvPr id="15362" name="Picture 2" descr="Resultado de imagen para I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260715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8879699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ES" sz="32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ＭＳ Ｐゴシック" charset="0"/>
              </a:rPr>
              <a:t>TABLA DE REFERENCIA ISO 9001:2008</a:t>
            </a:r>
          </a:p>
        </p:txBody>
      </p:sp>
      <p:sp>
        <p:nvSpPr>
          <p:cNvPr id="701445" name="Text Box 5"/>
          <p:cNvSpPr txBox="1">
            <a:spLocks noChangeArrowheads="1"/>
          </p:cNvSpPr>
          <p:nvPr/>
        </p:nvSpPr>
        <p:spPr bwMode="auto">
          <a:xfrm>
            <a:off x="468313" y="1322353"/>
            <a:ext cx="4103687" cy="173124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i="1" dirty="0"/>
              <a:t>4 Sistema de Gestión de Calidad</a:t>
            </a:r>
            <a:endParaRPr lang="es-ES" sz="800" b="1" dirty="0"/>
          </a:p>
          <a:p>
            <a:pPr eaLnBrk="1" hangingPunct="1">
              <a:spcBef>
                <a:spcPct val="50000"/>
              </a:spcBef>
            </a:pPr>
            <a:r>
              <a:rPr lang="es-ES" sz="1050" b="1" dirty="0"/>
              <a:t>4.1 Requisitos generales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 dirty="0"/>
              <a:t>4.2 Requisitos de la documentación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 dirty="0"/>
              <a:t>4.2.1 Generalidades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 dirty="0"/>
              <a:t>4.2.2 Manual de la Calidad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 dirty="0"/>
              <a:t>4.2.3 Control de los Documentos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 dirty="0"/>
              <a:t>4.2.4 Control de los Registros de la Calidad</a:t>
            </a:r>
            <a:endParaRPr lang="es-ES" sz="1050" b="1" i="1" dirty="0"/>
          </a:p>
        </p:txBody>
      </p:sp>
      <p:sp>
        <p:nvSpPr>
          <p:cNvPr id="701446" name="Text Box 6"/>
          <p:cNvSpPr txBox="1">
            <a:spLocks noChangeArrowheads="1"/>
          </p:cNvSpPr>
          <p:nvPr/>
        </p:nvSpPr>
        <p:spPr bwMode="auto">
          <a:xfrm>
            <a:off x="468313" y="3360703"/>
            <a:ext cx="4103687" cy="173124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200" b="1" i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5 Responsabilidad de la Dirección</a:t>
            </a:r>
          </a:p>
          <a:p>
            <a:pPr>
              <a:spcBef>
                <a:spcPct val="50000"/>
              </a:spcBef>
              <a:defRPr/>
            </a:pPr>
            <a:r>
              <a:rPr lang="es-ES" sz="1050" b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5.1 Compromiso de la Dirección</a:t>
            </a:r>
          </a:p>
          <a:p>
            <a:pPr>
              <a:spcBef>
                <a:spcPct val="50000"/>
              </a:spcBef>
              <a:defRPr/>
            </a:pPr>
            <a:r>
              <a:rPr lang="es-ES" sz="1050" b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5.2 Enfoque al Cliente</a:t>
            </a:r>
          </a:p>
          <a:p>
            <a:pPr>
              <a:spcBef>
                <a:spcPct val="50000"/>
              </a:spcBef>
              <a:defRPr/>
            </a:pPr>
            <a:r>
              <a:rPr lang="es-ES" sz="1050" b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5.3 Política de Calidad</a:t>
            </a:r>
          </a:p>
          <a:p>
            <a:pPr>
              <a:spcBef>
                <a:spcPct val="50000"/>
              </a:spcBef>
              <a:defRPr/>
            </a:pPr>
            <a:r>
              <a:rPr lang="es-ES" sz="1050" b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5.4 Planificación</a:t>
            </a:r>
          </a:p>
          <a:p>
            <a:pPr>
              <a:spcBef>
                <a:spcPct val="50000"/>
              </a:spcBef>
              <a:defRPr/>
            </a:pPr>
            <a:r>
              <a:rPr lang="es-ES" sz="1050" b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5.5 Responsabilidad, autoridad y comunicación</a:t>
            </a:r>
          </a:p>
          <a:p>
            <a:pPr>
              <a:spcBef>
                <a:spcPct val="50000"/>
              </a:spcBef>
              <a:defRPr/>
            </a:pPr>
            <a:r>
              <a:rPr lang="es-ES" sz="1050" b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5.6 Revisión por la dirección</a:t>
            </a:r>
          </a:p>
        </p:txBody>
      </p:sp>
      <p:sp>
        <p:nvSpPr>
          <p:cNvPr id="701447" name="Text Box 7"/>
          <p:cNvSpPr txBox="1">
            <a:spLocks noChangeArrowheads="1"/>
          </p:cNvSpPr>
          <p:nvPr/>
        </p:nvSpPr>
        <p:spPr bwMode="auto">
          <a:xfrm>
            <a:off x="469900" y="5422865"/>
            <a:ext cx="4102100" cy="124649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200" b="1" i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6 Gestión de Recursos</a:t>
            </a:r>
          </a:p>
          <a:p>
            <a:pPr>
              <a:spcBef>
                <a:spcPct val="50000"/>
              </a:spcBef>
              <a:defRPr/>
            </a:pPr>
            <a:r>
              <a:rPr lang="es-ES" sz="1050" b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6.1 Provisión de Recursos</a:t>
            </a:r>
          </a:p>
          <a:p>
            <a:pPr>
              <a:spcBef>
                <a:spcPct val="50000"/>
              </a:spcBef>
              <a:defRPr/>
            </a:pPr>
            <a:r>
              <a:rPr lang="es-ES" sz="1050" b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6.2 Recursos humanos</a:t>
            </a:r>
          </a:p>
          <a:p>
            <a:pPr>
              <a:spcBef>
                <a:spcPct val="50000"/>
              </a:spcBef>
              <a:defRPr/>
            </a:pPr>
            <a:r>
              <a:rPr lang="es-ES" sz="1050" b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6.3 Infraestructura</a:t>
            </a:r>
          </a:p>
          <a:p>
            <a:pPr>
              <a:spcBef>
                <a:spcPct val="50000"/>
              </a:spcBef>
              <a:defRPr/>
            </a:pPr>
            <a:r>
              <a:rPr lang="es-ES" sz="1050" b="1">
                <a:solidFill>
                  <a:schemeClr val="tx1"/>
                </a:solidFill>
                <a:latin typeface="Century Gothic" pitchFamily="-111" charset="0"/>
                <a:ea typeface="+mn-ea"/>
                <a:cs typeface="+mn-cs"/>
              </a:rPr>
              <a:t>6.4 Ambiente de Trabajo</a:t>
            </a:r>
          </a:p>
        </p:txBody>
      </p:sp>
      <p:sp>
        <p:nvSpPr>
          <p:cNvPr id="701448" name="Text Box 8"/>
          <p:cNvSpPr txBox="1">
            <a:spLocks noChangeArrowheads="1"/>
          </p:cNvSpPr>
          <p:nvPr/>
        </p:nvSpPr>
        <p:spPr bwMode="auto">
          <a:xfrm>
            <a:off x="5076825" y="1898615"/>
            <a:ext cx="3671888" cy="189282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i="1"/>
              <a:t>7 Realización del Producto</a:t>
            </a:r>
            <a:endParaRPr lang="es-ES" sz="1200" b="1"/>
          </a:p>
          <a:p>
            <a:pPr eaLnBrk="1" hangingPunct="1">
              <a:spcBef>
                <a:spcPct val="50000"/>
              </a:spcBef>
            </a:pPr>
            <a:r>
              <a:rPr lang="es-ES" sz="1050" b="1"/>
              <a:t>7.1 Planificación de los procesos de realización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/>
              <a:t>7.2 Procesos relacionados con el cliente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/>
              <a:t>7.3 Diseño y desarrollo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/>
              <a:t>7.4 Compras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/>
              <a:t>7.5 Producción y prestación  del servicio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/>
              <a:t>7.6 Control de los dispositivos de seguimiento y medición</a:t>
            </a:r>
            <a:endParaRPr lang="es-ES" sz="1050" b="1" i="1"/>
          </a:p>
        </p:txBody>
      </p:sp>
      <p:sp>
        <p:nvSpPr>
          <p:cNvPr id="701449" name="Text Box 9"/>
          <p:cNvSpPr txBox="1">
            <a:spLocks noChangeArrowheads="1"/>
          </p:cNvSpPr>
          <p:nvPr/>
        </p:nvSpPr>
        <p:spPr bwMode="auto">
          <a:xfrm>
            <a:off x="5076825" y="4643403"/>
            <a:ext cx="3671888" cy="148886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i="1"/>
              <a:t>8 Medición, análisis y mejora</a:t>
            </a:r>
            <a:endParaRPr lang="es-ES" sz="800" b="1"/>
          </a:p>
          <a:p>
            <a:pPr eaLnBrk="1" hangingPunct="1">
              <a:spcBef>
                <a:spcPct val="50000"/>
              </a:spcBef>
            </a:pPr>
            <a:r>
              <a:rPr lang="es-ES" sz="1050" b="1"/>
              <a:t>8.1 Generalidades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/>
              <a:t>8.2 Seguimiento y medición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/>
              <a:t>8.3 Control del producto no conforme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/>
              <a:t>8.4 Análisis de datos</a:t>
            </a:r>
          </a:p>
          <a:p>
            <a:pPr eaLnBrk="1" hangingPunct="1">
              <a:spcBef>
                <a:spcPct val="50000"/>
              </a:spcBef>
            </a:pPr>
            <a:r>
              <a:rPr lang="es-ES" sz="1050" b="1"/>
              <a:t>8.5 Mejora</a:t>
            </a:r>
            <a:endParaRPr lang="es-ES" sz="1050" b="1" i="1"/>
          </a:p>
        </p:txBody>
      </p:sp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7639141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188021" y="1163247"/>
            <a:ext cx="7128395" cy="2362200"/>
          </a:xfrm>
        </p:spPr>
        <p:txBody>
          <a:bodyPr>
            <a:normAutofit/>
          </a:bodyPr>
          <a:lstStyle/>
          <a:p>
            <a:pPr eaLnBrk="1" hangingPunct="1"/>
            <a:r>
              <a:rPr lang="es-MX" sz="5400" dirty="0">
                <a:latin typeface="+mn-lt"/>
                <a:ea typeface="ＭＳ Ｐゴシック" charset="0"/>
                <a:cs typeface="ＭＳ Ｐゴシック" charset="0"/>
              </a:rPr>
              <a:t>Principios de auditoría</a:t>
            </a:r>
            <a:endParaRPr lang="en-US" sz="540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5" name="Rectangle 4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  <p:pic>
        <p:nvPicPr>
          <p:cNvPr id="19460" name="Picture 4" descr="Resultado de imagen para auditoria I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61" y="3219393"/>
            <a:ext cx="7368760" cy="258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6592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/>
          </a:bodyPr>
          <a:lstStyle/>
          <a:p>
            <a:r>
              <a:rPr lang="es-MX" sz="3600" dirty="0">
                <a:latin typeface="+mn-lt"/>
                <a:ea typeface="ＭＳ Ｐゴシック" charset="0"/>
                <a:cs typeface="ＭＳ Ｐゴシック" charset="0"/>
              </a:rPr>
              <a:t>Principios de Auditoría</a:t>
            </a:r>
            <a:endParaRPr lang="es-ES" sz="360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00808"/>
            <a:ext cx="5400600" cy="4525963"/>
          </a:xfrm>
        </p:spPr>
        <p:txBody>
          <a:bodyPr>
            <a:noAutofit/>
          </a:bodyPr>
          <a:lstStyle/>
          <a:p>
            <a:r>
              <a:rPr lang="es-MX" dirty="0">
                <a:ea typeface="ＭＳ Ｐゴシック" charset="0"/>
                <a:cs typeface="ＭＳ Ｐゴシック" charset="0"/>
              </a:rPr>
              <a:t>Principios referidos al auditor</a:t>
            </a:r>
            <a:endParaRPr lang="es-MX" sz="3600" dirty="0">
              <a:ea typeface="ＭＳ Ｐゴシック" charset="0"/>
            </a:endParaRPr>
          </a:p>
          <a:p>
            <a:pPr lvl="1"/>
            <a:r>
              <a:rPr lang="es-MX" sz="3200" dirty="0">
                <a:ea typeface="ＭＳ Ｐゴシック" charset="0"/>
              </a:rPr>
              <a:t>Conducta ética</a:t>
            </a:r>
            <a:endParaRPr lang="es-MX" sz="2000" dirty="0">
              <a:ea typeface="ＭＳ Ｐゴシック" charset="0"/>
            </a:endParaRPr>
          </a:p>
          <a:p>
            <a:pPr lvl="3"/>
            <a:r>
              <a:rPr lang="es-MX" dirty="0">
                <a:ea typeface="ＭＳ Ｐゴシック" charset="0"/>
              </a:rPr>
              <a:t>El fundamento de la profesionalidad</a:t>
            </a:r>
            <a:endParaRPr lang="es-MX" sz="2400" dirty="0">
              <a:ea typeface="ＭＳ Ｐゴシック" charset="0"/>
            </a:endParaRPr>
          </a:p>
          <a:p>
            <a:pPr lvl="1"/>
            <a:r>
              <a:rPr lang="es-MX" sz="3200" dirty="0">
                <a:ea typeface="ＭＳ Ｐゴシック" charset="0"/>
              </a:rPr>
              <a:t>Presentación ecuánime</a:t>
            </a:r>
            <a:endParaRPr lang="es-MX" sz="2000" dirty="0">
              <a:ea typeface="ＭＳ Ｐゴシック" charset="0"/>
            </a:endParaRPr>
          </a:p>
          <a:p>
            <a:pPr lvl="3"/>
            <a:r>
              <a:rPr lang="es-MX" dirty="0">
                <a:ea typeface="ＭＳ Ｐゴシック" charset="0"/>
              </a:rPr>
              <a:t>La obligación de informar con veracidad y exactitud</a:t>
            </a:r>
            <a:endParaRPr lang="es-MX" sz="2400" dirty="0">
              <a:ea typeface="ＭＳ Ｐゴシック" charset="0"/>
            </a:endParaRPr>
          </a:p>
          <a:p>
            <a:pPr lvl="1"/>
            <a:r>
              <a:rPr lang="es-MX" sz="3200" dirty="0">
                <a:ea typeface="ＭＳ Ｐゴシック" charset="0"/>
              </a:rPr>
              <a:t>Debido cuidado profesional</a:t>
            </a:r>
            <a:endParaRPr lang="es-MX" sz="2000" dirty="0">
              <a:ea typeface="ＭＳ Ｐゴシック" charset="0"/>
            </a:endParaRPr>
          </a:p>
          <a:p>
            <a:pPr lvl="3"/>
            <a:r>
              <a:rPr lang="es-MX" dirty="0">
                <a:ea typeface="ＭＳ Ｐゴシック" charset="0"/>
              </a:rPr>
              <a:t>La aplicación de diligencia y juicio al auditar</a:t>
            </a:r>
          </a:p>
        </p:txBody>
      </p:sp>
      <p:pic>
        <p:nvPicPr>
          <p:cNvPr id="18436" name="Picture 4" descr="Resultado de imagen para auditoria I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910" y="2276872"/>
            <a:ext cx="330967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8" name="Rectangle 7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446693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124745"/>
            <a:ext cx="8229600" cy="3240360"/>
          </a:xfrm>
        </p:spPr>
        <p:txBody>
          <a:bodyPr>
            <a:noAutofit/>
          </a:bodyPr>
          <a:lstStyle/>
          <a:p>
            <a:r>
              <a:rPr lang="es-MX" sz="4000" b="1" dirty="0">
                <a:ea typeface="ＭＳ Ｐゴシック" charset="0"/>
                <a:cs typeface="ＭＳ Ｐゴシック" charset="0"/>
              </a:rPr>
              <a:t>Principios dirigidos a la auditoría</a:t>
            </a:r>
            <a:endParaRPr lang="es-MX" sz="3600" dirty="0">
              <a:ea typeface="ＭＳ Ｐゴシック" charset="0"/>
            </a:endParaRPr>
          </a:p>
          <a:p>
            <a:pPr lvl="1"/>
            <a:r>
              <a:rPr lang="es-MX" sz="3200" dirty="0">
                <a:ea typeface="ＭＳ Ｐゴシック" charset="0"/>
              </a:rPr>
              <a:t>Independencia</a:t>
            </a:r>
          </a:p>
          <a:p>
            <a:pPr lvl="3"/>
            <a:r>
              <a:rPr lang="es-MX" sz="2400" dirty="0">
                <a:ea typeface="ＭＳ Ｐゴシック" charset="0"/>
              </a:rPr>
              <a:t>La base para la imparcialidad de la auditoría y la objetividad de las conclusiones de la auditoría</a:t>
            </a:r>
          </a:p>
          <a:p>
            <a:pPr lvl="1"/>
            <a:r>
              <a:rPr lang="es-MX" sz="3200" dirty="0">
                <a:ea typeface="ＭＳ Ｐゴシック" charset="0"/>
              </a:rPr>
              <a:t>Enfoque basado en la evidencia</a:t>
            </a:r>
          </a:p>
          <a:p>
            <a:pPr lvl="3"/>
            <a:r>
              <a:rPr lang="es-MX" sz="2400" dirty="0">
                <a:ea typeface="ＭＳ Ｐゴシック" charset="0"/>
              </a:rPr>
              <a:t>El método racional para alcanzar conclusiones de la auditoría fiables y reproducibles en un proceso de auditoría sistemática</a:t>
            </a:r>
            <a:endParaRPr lang="es-ES" sz="2400" dirty="0">
              <a:ea typeface="ＭＳ Ｐゴシック" charset="0"/>
            </a:endParaRPr>
          </a:p>
        </p:txBody>
      </p:sp>
      <p:sp>
        <p:nvSpPr>
          <p:cNvPr id="4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5" name="Rectangle 4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0112487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41218" y="1196752"/>
            <a:ext cx="8064896" cy="2362200"/>
          </a:xfrm>
        </p:spPr>
        <p:txBody>
          <a:bodyPr/>
          <a:lstStyle/>
          <a:p>
            <a:pPr eaLnBrk="1" hangingPunct="1"/>
            <a:r>
              <a:rPr lang="es-MX" dirty="0">
                <a:latin typeface="+mn-lt"/>
                <a:ea typeface="ＭＳ Ｐゴシック" charset="0"/>
                <a:cs typeface="ＭＳ Ｐゴシック" charset="0"/>
              </a:rPr>
              <a:t>Gestión de un programa de auditoría</a:t>
            </a:r>
            <a:endParaRPr lang="en-US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5" name="Rectangle 4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  <p:pic>
        <p:nvPicPr>
          <p:cNvPr id="24580" name="Picture 4" descr="Resultado de imagen para gestion de calidad iso 9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17288"/>
            <a:ext cx="5472608" cy="341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161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s-MX" sz="2800" dirty="0"/>
              <a:t>Propósito de la unidad de aprendizaje:</a:t>
            </a:r>
          </a:p>
        </p:txBody>
      </p:sp>
      <p:sp>
        <p:nvSpPr>
          <p:cNvPr id="8" name="7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MX" dirty="0"/>
              <a:t>Examinar y aplicar los conceptos básicos de las funciones de operaciones de manera práctica con un enfoque gerencial, que le permitan comprender la importancia de la administración de las operaciones y la Logística para generar bienes y/o servicios incluyendo tanto a clientes como a proveedores con una visión moderna de la administración. 	</a:t>
            </a:r>
          </a:p>
          <a:p>
            <a:pPr marL="0" indent="0" algn="just">
              <a:buNone/>
            </a:pPr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s-MX" sz="2800" dirty="0"/>
              <a:t>Desarrollo de la unidad de aprendizaje</a:t>
            </a:r>
          </a:p>
        </p:txBody>
      </p:sp>
      <p:graphicFrame>
        <p:nvGraphicFramePr>
          <p:cNvPr id="14" name="13 Marcador de contenido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04161630"/>
              </p:ext>
            </p:extLst>
          </p:nvPr>
        </p:nvGraphicFramePr>
        <p:xfrm>
          <a:off x="4860032" y="2407332"/>
          <a:ext cx="4041775" cy="3486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Simulación de producción y operaciones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5584" y="587227"/>
            <a:ext cx="8229600" cy="1143000"/>
          </a:xfrm>
        </p:spPr>
        <p:txBody>
          <a:bodyPr>
            <a:normAutofit/>
          </a:bodyPr>
          <a:lstStyle/>
          <a:p>
            <a:r>
              <a:rPr lang="es-MX" sz="2800" dirty="0">
                <a:latin typeface="+mn-lt"/>
                <a:ea typeface="ＭＳ Ｐゴシック" charset="0"/>
                <a:cs typeface="ＭＳ Ｐゴシック" charset="0"/>
              </a:rPr>
              <a:t>Gestión de un programa de auditoría</a:t>
            </a:r>
            <a:endParaRPr lang="es-ES" sz="280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3491" name="Group 6"/>
          <p:cNvGrpSpPr>
            <a:grpSpLocks noChangeAspect="1"/>
          </p:cNvGrpSpPr>
          <p:nvPr/>
        </p:nvGrpSpPr>
        <p:grpSpPr bwMode="auto">
          <a:xfrm>
            <a:off x="899592" y="1524755"/>
            <a:ext cx="7777683" cy="5028445"/>
            <a:chOff x="204" y="726"/>
            <a:chExt cx="5262" cy="3402"/>
          </a:xfrm>
        </p:grpSpPr>
        <p:sp>
          <p:nvSpPr>
            <p:cNvPr id="63496" name="AutoShape 5"/>
            <p:cNvSpPr>
              <a:spLocks noChangeAspect="1" noChangeArrowheads="1" noTextEdit="1"/>
            </p:cNvSpPr>
            <p:nvPr/>
          </p:nvSpPr>
          <p:spPr bwMode="auto">
            <a:xfrm>
              <a:off x="204" y="726"/>
              <a:ext cx="5262" cy="3402"/>
            </a:xfrm>
            <a:prstGeom prst="rect">
              <a:avLst/>
            </a:prstGeom>
            <a:ln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3497" name="_s67593"/>
            <p:cNvSpPr>
              <a:spLocks noChangeArrowheads="1" noTextEdit="1"/>
            </p:cNvSpPr>
            <p:nvPr/>
          </p:nvSpPr>
          <p:spPr bwMode="auto">
            <a:xfrm>
              <a:off x="1389" y="981"/>
              <a:ext cx="2892" cy="28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700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-1"/>
                    <a:pt x="10800" y="-1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3498" name="_s67594"/>
            <p:cNvSpPr>
              <a:spLocks noChangeArrowheads="1" noTextEdit="1"/>
            </p:cNvSpPr>
            <p:nvPr/>
          </p:nvSpPr>
          <p:spPr bwMode="auto">
            <a:xfrm rot="5400000">
              <a:off x="1389" y="981"/>
              <a:ext cx="2892" cy="28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700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-1"/>
                    <a:pt x="10800" y="-1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3499" name="_s67596"/>
            <p:cNvSpPr>
              <a:spLocks noChangeArrowheads="1" noTextEdit="1"/>
            </p:cNvSpPr>
            <p:nvPr/>
          </p:nvSpPr>
          <p:spPr bwMode="auto">
            <a:xfrm rot="10800000">
              <a:off x="1389" y="981"/>
              <a:ext cx="2892" cy="28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700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-1"/>
                    <a:pt x="10800" y="-1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3500" name="_s67598"/>
            <p:cNvSpPr>
              <a:spLocks noChangeArrowheads="1" noTextEdit="1"/>
            </p:cNvSpPr>
            <p:nvPr/>
          </p:nvSpPr>
          <p:spPr bwMode="auto">
            <a:xfrm rot="-5400000">
              <a:off x="1389" y="981"/>
              <a:ext cx="2892" cy="28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700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-1"/>
                    <a:pt x="10800" y="-1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3501" name="_s67591"/>
            <p:cNvSpPr>
              <a:spLocks noChangeArrowheads="1"/>
            </p:cNvSpPr>
            <p:nvPr/>
          </p:nvSpPr>
          <p:spPr bwMode="auto">
            <a:xfrm>
              <a:off x="3359" y="1162"/>
              <a:ext cx="741" cy="741"/>
            </a:xfrm>
            <a:prstGeom prst="rect">
              <a:avLst/>
            </a:prstGeom>
            <a:ln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s-MX" sz="1800" b="1">
                  <a:solidFill>
                    <a:schemeClr val="tx1"/>
                  </a:solidFill>
                </a:rPr>
                <a:t>Planificar</a:t>
              </a:r>
              <a:endParaRPr lang="es-ES" sz="1800" b="1">
                <a:solidFill>
                  <a:schemeClr val="tx1"/>
                </a:solidFill>
              </a:endParaRPr>
            </a:p>
          </p:txBody>
        </p:sp>
        <p:sp>
          <p:nvSpPr>
            <p:cNvPr id="63502" name="_s67592"/>
            <p:cNvSpPr>
              <a:spLocks noChangeArrowheads="1"/>
            </p:cNvSpPr>
            <p:nvPr/>
          </p:nvSpPr>
          <p:spPr bwMode="auto">
            <a:xfrm>
              <a:off x="3360" y="2951"/>
              <a:ext cx="741" cy="741"/>
            </a:xfrm>
            <a:prstGeom prst="rect">
              <a:avLst/>
            </a:prstGeom>
            <a:ln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s-MX" sz="1800">
                  <a:solidFill>
                    <a:schemeClr val="tx1"/>
                  </a:solidFill>
                </a:rPr>
                <a:t>Hacer</a:t>
              </a:r>
              <a:endParaRPr lang="es-ES" sz="1800">
                <a:solidFill>
                  <a:schemeClr val="tx1"/>
                </a:solidFill>
              </a:endParaRPr>
            </a:p>
          </p:txBody>
        </p:sp>
        <p:sp>
          <p:nvSpPr>
            <p:cNvPr id="63503" name="_s67595"/>
            <p:cNvSpPr>
              <a:spLocks noChangeArrowheads="1"/>
            </p:cNvSpPr>
            <p:nvPr/>
          </p:nvSpPr>
          <p:spPr bwMode="auto">
            <a:xfrm>
              <a:off x="1571" y="2952"/>
              <a:ext cx="741" cy="741"/>
            </a:xfrm>
            <a:prstGeom prst="rect">
              <a:avLst/>
            </a:prstGeom>
            <a:ln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s-MX" sz="1800">
                  <a:solidFill>
                    <a:schemeClr val="tx1"/>
                  </a:solidFill>
                </a:rPr>
                <a:t>Verificar</a:t>
              </a:r>
              <a:endParaRPr lang="es-ES" sz="1800">
                <a:solidFill>
                  <a:schemeClr val="tx1"/>
                </a:solidFill>
              </a:endParaRPr>
            </a:p>
          </p:txBody>
        </p:sp>
        <p:sp>
          <p:nvSpPr>
            <p:cNvPr id="63504" name="_s67597"/>
            <p:cNvSpPr>
              <a:spLocks noChangeArrowheads="1"/>
            </p:cNvSpPr>
            <p:nvPr/>
          </p:nvSpPr>
          <p:spPr bwMode="auto">
            <a:xfrm>
              <a:off x="1570" y="1163"/>
              <a:ext cx="741" cy="741"/>
            </a:xfrm>
            <a:prstGeom prst="rect">
              <a:avLst/>
            </a:prstGeom>
            <a:ln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s-MX" sz="1800">
                  <a:solidFill>
                    <a:schemeClr val="tx1"/>
                  </a:solidFill>
                </a:rPr>
                <a:t>Actuar</a:t>
              </a:r>
              <a:endParaRPr lang="es-ES" sz="1800">
                <a:solidFill>
                  <a:schemeClr val="tx1"/>
                </a:solidFill>
              </a:endParaRPr>
            </a:p>
          </p:txBody>
        </p:sp>
      </p:grpSp>
      <p:sp>
        <p:nvSpPr>
          <p:cNvPr id="63492" name="AutoShape 15"/>
          <p:cNvSpPr>
            <a:spLocks/>
          </p:cNvSpPr>
          <p:nvPr/>
        </p:nvSpPr>
        <p:spPr bwMode="auto">
          <a:xfrm>
            <a:off x="6819136" y="1481550"/>
            <a:ext cx="2190750" cy="977900"/>
          </a:xfrm>
          <a:prstGeom prst="borderCallout1">
            <a:avLst>
              <a:gd name="adj1" fmla="val 11690"/>
              <a:gd name="adj2" fmla="val -3477"/>
              <a:gd name="adj3" fmla="val 63148"/>
              <a:gd name="adj4" fmla="val -46231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sz="1800">
                <a:solidFill>
                  <a:schemeClr val="tx1"/>
                </a:solidFill>
              </a:rPr>
              <a:t>Establecimiento del programa de auditoría</a:t>
            </a:r>
            <a:endParaRPr lang="es-ES" sz="1800">
              <a:solidFill>
                <a:schemeClr val="tx1"/>
              </a:solidFill>
            </a:endParaRPr>
          </a:p>
        </p:txBody>
      </p:sp>
      <p:sp>
        <p:nvSpPr>
          <p:cNvPr id="63493" name="AutoShape 16"/>
          <p:cNvSpPr>
            <a:spLocks/>
          </p:cNvSpPr>
          <p:nvPr/>
        </p:nvSpPr>
        <p:spPr bwMode="auto">
          <a:xfrm>
            <a:off x="6852402" y="5241594"/>
            <a:ext cx="2157412" cy="977900"/>
          </a:xfrm>
          <a:prstGeom prst="borderCallout1">
            <a:avLst>
              <a:gd name="adj1" fmla="val 11690"/>
              <a:gd name="adj2" fmla="val -3532"/>
              <a:gd name="adj3" fmla="val -17856"/>
              <a:gd name="adj4" fmla="val -33556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sz="1800" dirty="0">
                <a:solidFill>
                  <a:schemeClr val="tx1"/>
                </a:solidFill>
              </a:rPr>
              <a:t>Implementación del programa de auditoría</a:t>
            </a:r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63494" name="AutoShape 17"/>
          <p:cNvSpPr>
            <a:spLocks/>
          </p:cNvSpPr>
          <p:nvPr/>
        </p:nvSpPr>
        <p:spPr bwMode="auto">
          <a:xfrm>
            <a:off x="196685" y="5341264"/>
            <a:ext cx="2411413" cy="835025"/>
          </a:xfrm>
          <a:prstGeom prst="borderCallout1">
            <a:avLst>
              <a:gd name="adj1" fmla="val 13690"/>
              <a:gd name="adj2" fmla="val 103162"/>
              <a:gd name="adj3" fmla="val -38023"/>
              <a:gd name="adj4" fmla="val 123898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sz="1600">
                <a:solidFill>
                  <a:schemeClr val="tx1"/>
                </a:solidFill>
              </a:rPr>
              <a:t>Seguimiento y revisión del programa de auditoría</a:t>
            </a:r>
            <a:endParaRPr lang="es-ES" sz="1600">
              <a:solidFill>
                <a:schemeClr val="tx1"/>
              </a:solidFill>
            </a:endParaRPr>
          </a:p>
        </p:txBody>
      </p:sp>
      <p:sp>
        <p:nvSpPr>
          <p:cNvPr id="63495" name="AutoShape 18"/>
          <p:cNvSpPr>
            <a:spLocks/>
          </p:cNvSpPr>
          <p:nvPr/>
        </p:nvSpPr>
        <p:spPr bwMode="auto">
          <a:xfrm>
            <a:off x="617535" y="2169200"/>
            <a:ext cx="1566862" cy="906462"/>
          </a:xfrm>
          <a:prstGeom prst="borderCallout1">
            <a:avLst>
              <a:gd name="adj1" fmla="val 12611"/>
              <a:gd name="adj2" fmla="val 104861"/>
              <a:gd name="adj3" fmla="val 35903"/>
              <a:gd name="adj4" fmla="val 156435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sz="1800">
                <a:solidFill>
                  <a:schemeClr val="tx1"/>
                </a:solidFill>
              </a:rPr>
              <a:t>Mejora del programa de auditoría</a:t>
            </a:r>
            <a:endParaRPr lang="es-ES" sz="1800">
              <a:solidFill>
                <a:schemeClr val="tx1"/>
              </a:solidFill>
            </a:endParaRPr>
          </a:p>
        </p:txBody>
      </p:sp>
      <p:sp>
        <p:nvSpPr>
          <p:cNvPr id="17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259005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21436" y="840011"/>
            <a:ext cx="7704459" cy="2362200"/>
          </a:xfrm>
        </p:spPr>
        <p:txBody>
          <a:bodyPr/>
          <a:lstStyle/>
          <a:p>
            <a:pPr eaLnBrk="1" hangingPunct="1"/>
            <a:r>
              <a:rPr lang="es-MX" dirty="0">
                <a:latin typeface="+mn-lt"/>
                <a:ea typeface="ＭＳ Ｐゴシック" charset="0"/>
                <a:cs typeface="ＭＳ Ｐゴシック" charset="0"/>
              </a:rPr>
              <a:t>Actividades de auditoría</a:t>
            </a:r>
            <a:endParaRPr lang="en-US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5" name="Rectangle 4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  <p:pic>
        <p:nvPicPr>
          <p:cNvPr id="26626" name="Picture 2" descr="Resultado de imagen para gestion de calidad iso 9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95" y="2642960"/>
            <a:ext cx="7687299" cy="308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509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Grp="1" noChangeArrowheads="1"/>
          </p:cNvSpPr>
          <p:nvPr>
            <p:ph type="title"/>
          </p:nvPr>
        </p:nvSpPr>
        <p:spPr>
          <a:xfrm>
            <a:off x="496888" y="836175"/>
            <a:ext cx="8647112" cy="627063"/>
          </a:xfrm>
        </p:spPr>
        <p:txBody>
          <a:bodyPr>
            <a:normAutofit fontScale="90000"/>
          </a:bodyPr>
          <a:lstStyle/>
          <a:p>
            <a:r>
              <a:rPr lang="es-MX" dirty="0">
                <a:latin typeface="Century Gothic" charset="0"/>
                <a:ea typeface="ＭＳ Ｐゴシック" charset="0"/>
                <a:cs typeface="ＭＳ Ｐゴシック" charset="0"/>
              </a:rPr>
              <a:t>Actividades de auditoría</a:t>
            </a:r>
            <a:endParaRPr lang="es-ES" dirty="0"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6563" name="Group 7"/>
          <p:cNvGrpSpPr>
            <a:grpSpLocks noChangeAspect="1"/>
          </p:cNvGrpSpPr>
          <p:nvPr/>
        </p:nvGrpSpPr>
        <p:grpSpPr bwMode="auto">
          <a:xfrm>
            <a:off x="0" y="476672"/>
            <a:ext cx="9144000" cy="6858000"/>
            <a:chOff x="0" y="0"/>
            <a:chExt cx="5760" cy="4320"/>
          </a:xfrm>
        </p:grpSpPr>
        <p:sp>
          <p:nvSpPr>
            <p:cNvPr id="66564" name="AutoShape 6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 sz="1600" b="1"/>
            </a:p>
          </p:txBody>
        </p:sp>
        <p:sp>
          <p:nvSpPr>
            <p:cNvPr id="66565" name="_s77834"/>
            <p:cNvSpPr>
              <a:spLocks noChangeArrowheads="1" noTextEdit="1"/>
            </p:cNvSpPr>
            <p:nvPr/>
          </p:nvSpPr>
          <p:spPr bwMode="auto">
            <a:xfrm>
              <a:off x="1434" y="714"/>
              <a:ext cx="2892" cy="28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8717" y="1780"/>
                  </a:moveTo>
                  <a:cubicBezTo>
                    <a:pt x="9400" y="1622"/>
                    <a:pt x="10099" y="1543"/>
                    <a:pt x="10799" y="1543"/>
                  </a:cubicBezTo>
                  <a:cubicBezTo>
                    <a:pt x="11500" y="1543"/>
                    <a:pt x="12199" y="1622"/>
                    <a:pt x="12882" y="1780"/>
                  </a:cubicBezTo>
                  <a:lnTo>
                    <a:pt x="13229" y="276"/>
                  </a:lnTo>
                  <a:cubicBezTo>
                    <a:pt x="12432" y="92"/>
                    <a:pt x="11617" y="-1"/>
                    <a:pt x="10800" y="-1"/>
                  </a:cubicBezTo>
                  <a:cubicBezTo>
                    <a:pt x="9982" y="-1"/>
                    <a:pt x="9167" y="92"/>
                    <a:pt x="8370" y="27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sz="1600" b="1"/>
            </a:p>
          </p:txBody>
        </p:sp>
        <p:sp>
          <p:nvSpPr>
            <p:cNvPr id="66566" name="_s77835"/>
            <p:cNvSpPr>
              <a:spLocks noChangeArrowheads="1" noTextEdit="1"/>
            </p:cNvSpPr>
            <p:nvPr/>
          </p:nvSpPr>
          <p:spPr bwMode="auto">
            <a:xfrm rot="3060000">
              <a:off x="1434" y="714"/>
              <a:ext cx="2892" cy="28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8717" y="1780"/>
                  </a:moveTo>
                  <a:cubicBezTo>
                    <a:pt x="9400" y="1622"/>
                    <a:pt x="10099" y="1543"/>
                    <a:pt x="10799" y="1543"/>
                  </a:cubicBezTo>
                  <a:cubicBezTo>
                    <a:pt x="11500" y="1543"/>
                    <a:pt x="12199" y="1622"/>
                    <a:pt x="12882" y="1780"/>
                  </a:cubicBezTo>
                  <a:lnTo>
                    <a:pt x="13229" y="276"/>
                  </a:lnTo>
                  <a:cubicBezTo>
                    <a:pt x="12432" y="92"/>
                    <a:pt x="11617" y="-1"/>
                    <a:pt x="10800" y="-1"/>
                  </a:cubicBezTo>
                  <a:cubicBezTo>
                    <a:pt x="9982" y="-1"/>
                    <a:pt x="9167" y="92"/>
                    <a:pt x="8370" y="276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sz="1600" b="1" dirty="0"/>
            </a:p>
          </p:txBody>
        </p:sp>
        <p:sp>
          <p:nvSpPr>
            <p:cNvPr id="66567" name="_s77837"/>
            <p:cNvSpPr>
              <a:spLocks noChangeArrowheads="1" noTextEdit="1"/>
            </p:cNvSpPr>
            <p:nvPr/>
          </p:nvSpPr>
          <p:spPr bwMode="auto">
            <a:xfrm rot="6180000">
              <a:off x="1434" y="714"/>
              <a:ext cx="2892" cy="28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8717" y="1780"/>
                  </a:moveTo>
                  <a:cubicBezTo>
                    <a:pt x="9400" y="1622"/>
                    <a:pt x="10099" y="1543"/>
                    <a:pt x="10799" y="1543"/>
                  </a:cubicBezTo>
                  <a:cubicBezTo>
                    <a:pt x="11500" y="1543"/>
                    <a:pt x="12199" y="1622"/>
                    <a:pt x="12882" y="1780"/>
                  </a:cubicBezTo>
                  <a:lnTo>
                    <a:pt x="13229" y="276"/>
                  </a:lnTo>
                  <a:cubicBezTo>
                    <a:pt x="12432" y="92"/>
                    <a:pt x="11617" y="-1"/>
                    <a:pt x="10800" y="-1"/>
                  </a:cubicBezTo>
                  <a:cubicBezTo>
                    <a:pt x="9982" y="-1"/>
                    <a:pt x="9167" y="92"/>
                    <a:pt x="8370" y="276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sz="1600" b="1"/>
            </a:p>
          </p:txBody>
        </p:sp>
        <p:sp>
          <p:nvSpPr>
            <p:cNvPr id="66568" name="_s77839"/>
            <p:cNvSpPr>
              <a:spLocks noChangeArrowheads="1" noTextEdit="1"/>
            </p:cNvSpPr>
            <p:nvPr/>
          </p:nvSpPr>
          <p:spPr bwMode="auto">
            <a:xfrm rot="9240000">
              <a:off x="1434" y="714"/>
              <a:ext cx="2892" cy="28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8717" y="1780"/>
                  </a:moveTo>
                  <a:cubicBezTo>
                    <a:pt x="9400" y="1622"/>
                    <a:pt x="10099" y="1543"/>
                    <a:pt x="10799" y="1543"/>
                  </a:cubicBezTo>
                  <a:cubicBezTo>
                    <a:pt x="11500" y="1543"/>
                    <a:pt x="12199" y="1622"/>
                    <a:pt x="12882" y="1780"/>
                  </a:cubicBezTo>
                  <a:lnTo>
                    <a:pt x="13229" y="276"/>
                  </a:lnTo>
                  <a:cubicBezTo>
                    <a:pt x="12432" y="92"/>
                    <a:pt x="11617" y="-1"/>
                    <a:pt x="10800" y="-1"/>
                  </a:cubicBezTo>
                  <a:cubicBezTo>
                    <a:pt x="9982" y="-1"/>
                    <a:pt x="9167" y="92"/>
                    <a:pt x="8370" y="27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sz="1600" b="1"/>
            </a:p>
          </p:txBody>
        </p:sp>
        <p:sp>
          <p:nvSpPr>
            <p:cNvPr id="66569" name="_s77841"/>
            <p:cNvSpPr>
              <a:spLocks noChangeArrowheads="1" noTextEdit="1"/>
            </p:cNvSpPr>
            <p:nvPr/>
          </p:nvSpPr>
          <p:spPr bwMode="auto">
            <a:xfrm rot="-9240000">
              <a:off x="1434" y="714"/>
              <a:ext cx="2892" cy="28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8717" y="1780"/>
                  </a:moveTo>
                  <a:cubicBezTo>
                    <a:pt x="9400" y="1622"/>
                    <a:pt x="10099" y="1543"/>
                    <a:pt x="10799" y="1543"/>
                  </a:cubicBezTo>
                  <a:cubicBezTo>
                    <a:pt x="11500" y="1543"/>
                    <a:pt x="12199" y="1622"/>
                    <a:pt x="12882" y="1780"/>
                  </a:cubicBezTo>
                  <a:lnTo>
                    <a:pt x="13229" y="276"/>
                  </a:lnTo>
                  <a:cubicBezTo>
                    <a:pt x="12432" y="92"/>
                    <a:pt x="11617" y="-1"/>
                    <a:pt x="10800" y="-1"/>
                  </a:cubicBezTo>
                  <a:cubicBezTo>
                    <a:pt x="9982" y="-1"/>
                    <a:pt x="9167" y="92"/>
                    <a:pt x="8370" y="276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sz="1600" b="1"/>
            </a:p>
          </p:txBody>
        </p:sp>
        <p:sp>
          <p:nvSpPr>
            <p:cNvPr id="66570" name="_s77843"/>
            <p:cNvSpPr>
              <a:spLocks noChangeArrowheads="1" noTextEdit="1"/>
            </p:cNvSpPr>
            <p:nvPr/>
          </p:nvSpPr>
          <p:spPr bwMode="auto">
            <a:xfrm rot="-6180000">
              <a:off x="1434" y="714"/>
              <a:ext cx="2892" cy="28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8717" y="1780"/>
                  </a:moveTo>
                  <a:cubicBezTo>
                    <a:pt x="9400" y="1622"/>
                    <a:pt x="10099" y="1543"/>
                    <a:pt x="10799" y="1543"/>
                  </a:cubicBezTo>
                  <a:cubicBezTo>
                    <a:pt x="11500" y="1543"/>
                    <a:pt x="12199" y="1622"/>
                    <a:pt x="12882" y="1780"/>
                  </a:cubicBezTo>
                  <a:lnTo>
                    <a:pt x="13229" y="276"/>
                  </a:lnTo>
                  <a:cubicBezTo>
                    <a:pt x="12432" y="92"/>
                    <a:pt x="11617" y="-1"/>
                    <a:pt x="10800" y="-1"/>
                  </a:cubicBezTo>
                  <a:cubicBezTo>
                    <a:pt x="9982" y="-1"/>
                    <a:pt x="9167" y="92"/>
                    <a:pt x="8370" y="27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sz="1600" b="1"/>
            </a:p>
          </p:txBody>
        </p:sp>
        <p:sp>
          <p:nvSpPr>
            <p:cNvPr id="66571" name="_s77845"/>
            <p:cNvSpPr>
              <a:spLocks noChangeArrowheads="1" noTextEdit="1"/>
            </p:cNvSpPr>
            <p:nvPr/>
          </p:nvSpPr>
          <p:spPr bwMode="auto">
            <a:xfrm rot="-3060000">
              <a:off x="1434" y="714"/>
              <a:ext cx="2892" cy="28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8717" y="1780"/>
                  </a:moveTo>
                  <a:cubicBezTo>
                    <a:pt x="9400" y="1622"/>
                    <a:pt x="10099" y="1543"/>
                    <a:pt x="10799" y="1543"/>
                  </a:cubicBezTo>
                  <a:cubicBezTo>
                    <a:pt x="11500" y="1543"/>
                    <a:pt x="12199" y="1622"/>
                    <a:pt x="12882" y="1780"/>
                  </a:cubicBezTo>
                  <a:lnTo>
                    <a:pt x="13229" y="276"/>
                  </a:lnTo>
                  <a:cubicBezTo>
                    <a:pt x="12432" y="92"/>
                    <a:pt x="11617" y="-1"/>
                    <a:pt x="10800" y="-1"/>
                  </a:cubicBezTo>
                  <a:cubicBezTo>
                    <a:pt x="9982" y="-1"/>
                    <a:pt x="9167" y="92"/>
                    <a:pt x="8370" y="276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sz="1600" b="1"/>
            </a:p>
          </p:txBody>
        </p:sp>
        <p:sp>
          <p:nvSpPr>
            <p:cNvPr id="66572" name="_s77832"/>
            <p:cNvSpPr>
              <a:spLocks noChangeArrowheads="1"/>
            </p:cNvSpPr>
            <p:nvPr/>
          </p:nvSpPr>
          <p:spPr bwMode="auto">
            <a:xfrm>
              <a:off x="3213" y="700"/>
              <a:ext cx="499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s-MX" sz="1400" b="1"/>
                <a:t>Inicio de </a:t>
              </a:r>
            </a:p>
            <a:p>
              <a:pPr algn="ctr"/>
              <a:r>
                <a:rPr lang="es-MX" sz="1400" b="1"/>
                <a:t>la auditoría</a:t>
              </a:r>
              <a:endParaRPr lang="es-ES" sz="1400" b="1"/>
            </a:p>
          </p:txBody>
        </p:sp>
        <p:sp>
          <p:nvSpPr>
            <p:cNvPr id="66573" name="_s77833"/>
            <p:cNvSpPr>
              <a:spLocks noChangeArrowheads="1"/>
            </p:cNvSpPr>
            <p:nvPr/>
          </p:nvSpPr>
          <p:spPr bwMode="auto">
            <a:xfrm>
              <a:off x="3940" y="1610"/>
              <a:ext cx="499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s-MX" sz="1400" b="1"/>
                <a:t>Revisión de la </a:t>
              </a:r>
            </a:p>
            <a:p>
              <a:pPr algn="ctr"/>
              <a:r>
                <a:rPr lang="es-MX" sz="1400" b="1"/>
                <a:t>documentación</a:t>
              </a:r>
              <a:endParaRPr lang="es-ES" sz="1400" b="1"/>
            </a:p>
          </p:txBody>
        </p:sp>
        <p:sp>
          <p:nvSpPr>
            <p:cNvPr id="66574" name="_s77836"/>
            <p:cNvSpPr>
              <a:spLocks noChangeArrowheads="1"/>
            </p:cNvSpPr>
            <p:nvPr/>
          </p:nvSpPr>
          <p:spPr bwMode="auto">
            <a:xfrm>
              <a:off x="3682" y="2746"/>
              <a:ext cx="499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s-MX" sz="1400" b="1"/>
                <a:t>Preparar actividades</a:t>
              </a:r>
            </a:p>
            <a:p>
              <a:pPr algn="ctr"/>
              <a:r>
                <a:rPr lang="es-MX" sz="1400" b="1"/>
                <a:t> de auditoría in situ</a:t>
              </a:r>
              <a:endParaRPr lang="es-ES" sz="1400" b="1"/>
            </a:p>
          </p:txBody>
        </p:sp>
        <p:sp>
          <p:nvSpPr>
            <p:cNvPr id="66575" name="_s77838"/>
            <p:cNvSpPr>
              <a:spLocks noChangeArrowheads="1"/>
            </p:cNvSpPr>
            <p:nvPr/>
          </p:nvSpPr>
          <p:spPr bwMode="auto">
            <a:xfrm>
              <a:off x="2633" y="3253"/>
              <a:ext cx="499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MX" sz="1400" b="1"/>
            </a:p>
            <a:p>
              <a:pPr algn="ctr"/>
              <a:endParaRPr lang="es-MX" sz="1400" b="1"/>
            </a:p>
            <a:p>
              <a:pPr algn="ctr"/>
              <a:r>
                <a:rPr lang="es-MX" sz="1400" b="1"/>
                <a:t>Realizar actividades </a:t>
              </a:r>
            </a:p>
            <a:p>
              <a:pPr algn="ctr"/>
              <a:r>
                <a:rPr lang="es-MX" sz="1400" b="1"/>
                <a:t>de auditoría in situ</a:t>
              </a:r>
              <a:endParaRPr lang="es-ES" sz="1400" b="1"/>
            </a:p>
          </p:txBody>
        </p:sp>
        <p:sp>
          <p:nvSpPr>
            <p:cNvPr id="66576" name="_s77840"/>
            <p:cNvSpPr>
              <a:spLocks noChangeArrowheads="1"/>
            </p:cNvSpPr>
            <p:nvPr/>
          </p:nvSpPr>
          <p:spPr bwMode="auto">
            <a:xfrm>
              <a:off x="1583" y="2749"/>
              <a:ext cx="499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s-MX" sz="1400" b="1"/>
                <a:t>Preparac, aprobac</a:t>
              </a:r>
            </a:p>
            <a:p>
              <a:pPr algn="ctr"/>
              <a:r>
                <a:rPr lang="es-MX" sz="1400" b="1"/>
                <a:t>y distribución del </a:t>
              </a:r>
            </a:p>
            <a:p>
              <a:pPr algn="ctr"/>
              <a:r>
                <a:rPr lang="es-MX" sz="1400" b="1"/>
                <a:t>informe</a:t>
              </a:r>
              <a:endParaRPr lang="es-ES" sz="1400" b="1"/>
            </a:p>
          </p:txBody>
        </p:sp>
        <p:sp>
          <p:nvSpPr>
            <p:cNvPr id="66577" name="_s77842"/>
            <p:cNvSpPr>
              <a:spLocks noChangeArrowheads="1"/>
            </p:cNvSpPr>
            <p:nvPr/>
          </p:nvSpPr>
          <p:spPr bwMode="auto">
            <a:xfrm>
              <a:off x="1322" y="1614"/>
              <a:ext cx="499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s-MX" sz="1400" b="1"/>
                <a:t>Finalización de </a:t>
              </a:r>
            </a:p>
            <a:p>
              <a:pPr algn="ctr"/>
              <a:r>
                <a:rPr lang="es-MX" sz="1400" b="1"/>
                <a:t>la auditoría</a:t>
              </a:r>
              <a:endParaRPr lang="es-ES" sz="1400" b="1"/>
            </a:p>
          </p:txBody>
        </p:sp>
        <p:sp>
          <p:nvSpPr>
            <p:cNvPr id="66578" name="_s77844"/>
            <p:cNvSpPr>
              <a:spLocks noChangeArrowheads="1"/>
            </p:cNvSpPr>
            <p:nvPr/>
          </p:nvSpPr>
          <p:spPr bwMode="auto">
            <a:xfrm>
              <a:off x="2047" y="702"/>
              <a:ext cx="499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s-MX" sz="1400" b="1"/>
                <a:t>Realizar </a:t>
              </a:r>
            </a:p>
            <a:p>
              <a:pPr algn="ctr"/>
              <a:r>
                <a:rPr lang="es-MX" sz="1400" b="1"/>
                <a:t>activ de seguim </a:t>
              </a:r>
            </a:p>
            <a:p>
              <a:pPr algn="ctr"/>
              <a:r>
                <a:rPr lang="es-MX" sz="1400" b="1"/>
                <a:t>de la auditoría</a:t>
              </a:r>
              <a:endParaRPr lang="es-ES" sz="1400" b="1"/>
            </a:p>
          </p:txBody>
        </p:sp>
      </p:grpSp>
      <p:sp>
        <p:nvSpPr>
          <p:cNvPr id="19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162686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+mn-lt"/>
                <a:ea typeface="ＭＳ Ｐゴシック" charset="0"/>
                <a:cs typeface="ＭＳ Ｐゴシック" charset="0"/>
              </a:rPr>
              <a:t>Competencia de un auditor</a:t>
            </a:r>
            <a:endParaRPr lang="es-ES" sz="2800" b="1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86019" name="Group 7"/>
          <p:cNvGrpSpPr>
            <a:grpSpLocks noChangeAspect="1"/>
          </p:cNvGrpSpPr>
          <p:nvPr/>
        </p:nvGrpSpPr>
        <p:grpSpPr bwMode="auto">
          <a:xfrm>
            <a:off x="323850" y="1340768"/>
            <a:ext cx="8353425" cy="5400675"/>
            <a:chOff x="204" y="726"/>
            <a:chExt cx="5262" cy="3402"/>
          </a:xfrm>
        </p:grpSpPr>
        <p:sp>
          <p:nvSpPr>
            <p:cNvPr id="86021" name="AutoShape 6"/>
            <p:cNvSpPr>
              <a:spLocks noChangeAspect="1" noChangeArrowheads="1" noTextEdit="1"/>
            </p:cNvSpPr>
            <p:nvPr/>
          </p:nvSpPr>
          <p:spPr bwMode="auto">
            <a:xfrm>
              <a:off x="204" y="726"/>
              <a:ext cx="5262" cy="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 sz="1600" b="1"/>
            </a:p>
          </p:txBody>
        </p:sp>
        <p:sp>
          <p:nvSpPr>
            <p:cNvPr id="86022" name="_s102412"/>
            <p:cNvSpPr>
              <a:spLocks noChangeArrowheads="1"/>
            </p:cNvSpPr>
            <p:nvPr/>
          </p:nvSpPr>
          <p:spPr bwMode="auto">
            <a:xfrm flipV="1">
              <a:off x="2431" y="1028"/>
              <a:ext cx="808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191 w 21600"/>
                <a:gd name="T13" fmla="*/ 7190 h 21600"/>
                <a:gd name="T14" fmla="*/ 14409 w 21600"/>
                <a:gd name="T15" fmla="*/ 1441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467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r>
                <a:rPr lang="es-MX" sz="1600" b="1"/>
                <a:t>Mantenimiento y </a:t>
              </a:r>
            </a:p>
            <a:p>
              <a:pPr algn="ctr"/>
              <a:r>
                <a:rPr lang="es-MX" sz="1600" b="1"/>
                <a:t>mejora de la competencia</a:t>
              </a:r>
              <a:endParaRPr lang="es-ES" sz="1600" b="1"/>
            </a:p>
          </p:txBody>
        </p:sp>
        <p:sp>
          <p:nvSpPr>
            <p:cNvPr id="86023" name="_s102409"/>
            <p:cNvSpPr>
              <a:spLocks noChangeArrowheads="1"/>
            </p:cNvSpPr>
            <p:nvPr/>
          </p:nvSpPr>
          <p:spPr bwMode="auto">
            <a:xfrm flipV="1">
              <a:off x="2027" y="1728"/>
              <a:ext cx="1616" cy="6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4 w 21600"/>
                <a:gd name="T13" fmla="*/ 4512 h 21600"/>
                <a:gd name="T14" fmla="*/ 17096 w 21600"/>
                <a:gd name="T15" fmla="*/ 1708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467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r>
                <a:rPr lang="es-MX" sz="1600" b="1" dirty="0"/>
                <a:t>Educación</a:t>
              </a:r>
            </a:p>
            <a:p>
              <a:pPr algn="ctr"/>
              <a:r>
                <a:rPr lang="es-MX" sz="1600" b="1" dirty="0"/>
                <a:t>Experiencia laboral</a:t>
              </a:r>
            </a:p>
            <a:p>
              <a:pPr algn="ctr"/>
              <a:r>
                <a:rPr lang="es-MX" sz="1600" b="1" dirty="0"/>
                <a:t>Experiencia en auditorías</a:t>
              </a:r>
            </a:p>
            <a:p>
              <a:pPr algn="ctr"/>
              <a:r>
                <a:rPr lang="es-MX" sz="1600" b="1" dirty="0"/>
                <a:t>Formación como auditor</a:t>
              </a:r>
              <a:endParaRPr lang="es-ES" sz="1600" b="1" dirty="0"/>
            </a:p>
          </p:txBody>
        </p:sp>
        <p:sp>
          <p:nvSpPr>
            <p:cNvPr id="86024" name="_s102408"/>
            <p:cNvSpPr>
              <a:spLocks noChangeArrowheads="1"/>
            </p:cNvSpPr>
            <p:nvPr/>
          </p:nvSpPr>
          <p:spPr bwMode="auto">
            <a:xfrm flipV="1">
              <a:off x="1623" y="2427"/>
              <a:ext cx="2424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00 w 21600"/>
                <a:gd name="T13" fmla="*/ 3610 h 21600"/>
                <a:gd name="T14" fmla="*/ 18000 w 21600"/>
                <a:gd name="T15" fmla="*/ 179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00" y="21600"/>
                  </a:lnTo>
                  <a:lnTo>
                    <a:pt x="180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467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r>
                <a:rPr lang="es-MX" sz="1600" b="1" dirty="0"/>
                <a:t>Conocimientos y habilidades:</a:t>
              </a:r>
            </a:p>
            <a:p>
              <a:pPr algn="ctr">
                <a:buFontTx/>
                <a:buChar char="-"/>
              </a:pPr>
              <a:r>
                <a:rPr lang="es-MX" sz="1600" b="1" dirty="0"/>
                <a:t>Genéricos</a:t>
              </a:r>
            </a:p>
            <a:p>
              <a:pPr algn="ctr">
                <a:buFontTx/>
                <a:buChar char="-"/>
              </a:pPr>
              <a:r>
                <a:rPr lang="es-MX" sz="1600" b="1" dirty="0"/>
                <a:t> Específicos</a:t>
              </a:r>
              <a:endParaRPr lang="es-ES" sz="1600" b="1" dirty="0"/>
            </a:p>
          </p:txBody>
        </p:sp>
        <p:sp>
          <p:nvSpPr>
            <p:cNvPr id="86025" name="_s102410"/>
            <p:cNvSpPr>
              <a:spLocks noChangeArrowheads="1"/>
            </p:cNvSpPr>
            <p:nvPr/>
          </p:nvSpPr>
          <p:spPr bwMode="auto">
            <a:xfrm flipV="1">
              <a:off x="1219" y="3127"/>
              <a:ext cx="3232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48 w 21600"/>
                <a:gd name="T13" fmla="*/ 3147 h 21600"/>
                <a:gd name="T14" fmla="*/ 18452 w 21600"/>
                <a:gd name="T15" fmla="*/ 184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700" y="21600"/>
                  </a:lnTo>
                  <a:lnTo>
                    <a:pt x="189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3"/>
            </a:solidFill>
            <a:ln w="467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r>
                <a:rPr lang="es-MX" sz="1600" b="1"/>
                <a:t>Atributos personales</a:t>
              </a:r>
              <a:endParaRPr lang="es-ES" sz="1600" b="1"/>
            </a:p>
          </p:txBody>
        </p:sp>
      </p:grpSp>
      <p:sp>
        <p:nvSpPr>
          <p:cNvPr id="86020" name="AutoShape 11"/>
          <p:cNvSpPr>
            <a:spLocks noChangeArrowheads="1"/>
          </p:cNvSpPr>
          <p:nvPr/>
        </p:nvSpPr>
        <p:spPr bwMode="auto">
          <a:xfrm rot="-3399557">
            <a:off x="34131" y="3142457"/>
            <a:ext cx="3889375" cy="719138"/>
          </a:xfrm>
          <a:prstGeom prst="rightArrow">
            <a:avLst>
              <a:gd name="adj1" fmla="val 50000"/>
              <a:gd name="adj2" fmla="val 135210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 sz="1600" b="1" dirty="0"/>
          </a:p>
        </p:txBody>
      </p:sp>
      <p:sp>
        <p:nvSpPr>
          <p:cNvPr id="10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9896445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7081" y="841412"/>
            <a:ext cx="8229600" cy="1143000"/>
          </a:xfrm>
        </p:spPr>
        <p:txBody>
          <a:bodyPr/>
          <a:lstStyle/>
          <a:p>
            <a:r>
              <a:rPr lang="es-MX" dirty="0">
                <a:latin typeface="+mn-lt"/>
                <a:ea typeface="ＭＳ Ｐゴシック" charset="0"/>
                <a:cs typeface="ＭＳ Ｐゴシック" charset="0"/>
              </a:rPr>
              <a:t>Proceso de avaluación</a:t>
            </a:r>
            <a:endParaRPr lang="es-ES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94211" name="Group 6"/>
          <p:cNvGrpSpPr>
            <a:grpSpLocks noChangeAspect="1"/>
          </p:cNvGrpSpPr>
          <p:nvPr/>
        </p:nvGrpSpPr>
        <p:grpSpPr bwMode="auto">
          <a:xfrm>
            <a:off x="333375" y="1386970"/>
            <a:ext cx="8353425" cy="5400675"/>
            <a:chOff x="204" y="726"/>
            <a:chExt cx="5380" cy="3402"/>
          </a:xfrm>
        </p:grpSpPr>
        <p:sp>
          <p:nvSpPr>
            <p:cNvPr id="94213" name="AutoShape 5"/>
            <p:cNvSpPr>
              <a:spLocks noChangeAspect="1" noChangeArrowheads="1" noTextEdit="1"/>
            </p:cNvSpPr>
            <p:nvPr/>
          </p:nvSpPr>
          <p:spPr bwMode="auto">
            <a:xfrm>
              <a:off x="204" y="726"/>
              <a:ext cx="5380" cy="3402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cxnSp>
          <p:nvCxnSpPr>
            <p:cNvPr id="94214" name="_s109583"/>
            <p:cNvCxnSpPr>
              <a:cxnSpLocks noChangeShapeType="1"/>
              <a:stCxn id="94222" idx="0"/>
              <a:endCxn id="94218" idx="2"/>
            </p:cNvCxnSpPr>
            <p:nvPr/>
          </p:nvCxnSpPr>
          <p:spPr bwMode="auto">
            <a:xfrm rot="5400000" flipH="1">
              <a:off x="3858" y="813"/>
              <a:ext cx="144" cy="2071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4215" name="_s109581"/>
            <p:cNvCxnSpPr>
              <a:cxnSpLocks noChangeShapeType="1"/>
              <a:stCxn id="94221" idx="0"/>
              <a:endCxn id="94218" idx="2"/>
            </p:cNvCxnSpPr>
            <p:nvPr/>
          </p:nvCxnSpPr>
          <p:spPr bwMode="auto">
            <a:xfrm rot="5400000" flipH="1">
              <a:off x="3167" y="1504"/>
              <a:ext cx="144" cy="690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4216" name="_s109580"/>
            <p:cNvCxnSpPr>
              <a:cxnSpLocks noChangeShapeType="1"/>
              <a:stCxn id="94220" idx="0"/>
              <a:endCxn id="94218" idx="2"/>
            </p:cNvCxnSpPr>
            <p:nvPr/>
          </p:nvCxnSpPr>
          <p:spPr bwMode="auto">
            <a:xfrm rot="-5400000">
              <a:off x="2477" y="1504"/>
              <a:ext cx="144" cy="690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4217" name="_s109579"/>
            <p:cNvCxnSpPr>
              <a:cxnSpLocks noChangeShapeType="1"/>
              <a:stCxn id="94219" idx="0"/>
              <a:endCxn id="94218" idx="2"/>
            </p:cNvCxnSpPr>
            <p:nvPr/>
          </p:nvCxnSpPr>
          <p:spPr bwMode="auto">
            <a:xfrm rot="-5400000">
              <a:off x="1787" y="813"/>
              <a:ext cx="144" cy="2071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218" name="_s109575"/>
            <p:cNvSpPr>
              <a:spLocks noChangeArrowheads="1"/>
            </p:cNvSpPr>
            <p:nvPr/>
          </p:nvSpPr>
          <p:spPr bwMode="auto">
            <a:xfrm>
              <a:off x="2354" y="1293"/>
              <a:ext cx="1080" cy="484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83210" tIns="41605" rIns="83210" bIns="41605" anchor="ctr"/>
            <a:lstStyle/>
            <a:p>
              <a:pPr algn="ctr"/>
              <a:r>
                <a:rPr lang="es-MX" b="1" dirty="0"/>
                <a:t>Evaluación </a:t>
              </a:r>
            </a:p>
            <a:p>
              <a:pPr algn="ctr"/>
              <a:r>
                <a:rPr lang="es-MX" b="1" dirty="0"/>
                <a:t>del auditor</a:t>
              </a:r>
              <a:endParaRPr lang="es-ES" b="1" dirty="0"/>
            </a:p>
          </p:txBody>
        </p:sp>
        <p:sp>
          <p:nvSpPr>
            <p:cNvPr id="94219" name="_s109576"/>
            <p:cNvSpPr>
              <a:spLocks noChangeArrowheads="1"/>
            </p:cNvSpPr>
            <p:nvPr/>
          </p:nvSpPr>
          <p:spPr bwMode="auto">
            <a:xfrm>
              <a:off x="204" y="1921"/>
              <a:ext cx="1237" cy="91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83210" tIns="41605" rIns="83210" bIns="41605" anchor="ctr"/>
            <a:lstStyle/>
            <a:p>
              <a:pPr algn="ctr"/>
              <a:r>
                <a:rPr lang="es-MX" sz="1600"/>
                <a:t>Identificación </a:t>
              </a:r>
            </a:p>
            <a:p>
              <a:pPr algn="ctr"/>
              <a:r>
                <a:rPr lang="es-MX" sz="1600"/>
                <a:t>cualidades, </a:t>
              </a:r>
            </a:p>
            <a:p>
              <a:pPr algn="ctr"/>
              <a:r>
                <a:rPr lang="es-MX" sz="1600"/>
                <a:t>atributos, </a:t>
              </a:r>
            </a:p>
            <a:p>
              <a:pPr algn="ctr"/>
              <a:r>
                <a:rPr lang="es-MX" sz="1600"/>
                <a:t>conocimientos, </a:t>
              </a:r>
            </a:p>
            <a:p>
              <a:pPr algn="ctr"/>
              <a:r>
                <a:rPr lang="es-MX" sz="1600"/>
                <a:t>habilidades</a:t>
              </a:r>
              <a:endParaRPr lang="es-ES" sz="1600"/>
            </a:p>
          </p:txBody>
        </p:sp>
        <p:sp>
          <p:nvSpPr>
            <p:cNvPr id="94220" name="_s109577"/>
            <p:cNvSpPr>
              <a:spLocks noChangeArrowheads="1"/>
            </p:cNvSpPr>
            <p:nvPr/>
          </p:nvSpPr>
          <p:spPr bwMode="auto">
            <a:xfrm>
              <a:off x="1585" y="1921"/>
              <a:ext cx="1237" cy="912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83210" tIns="41605" rIns="83210" bIns="41605" anchor="ctr"/>
            <a:lstStyle/>
            <a:p>
              <a:pPr algn="ctr"/>
              <a:r>
                <a:rPr lang="es-MX" sz="1600"/>
                <a:t>Establecer </a:t>
              </a:r>
            </a:p>
            <a:p>
              <a:pPr algn="ctr"/>
              <a:r>
                <a:rPr lang="es-MX" sz="1600"/>
                <a:t>criterios de </a:t>
              </a:r>
            </a:p>
            <a:p>
              <a:pPr algn="ctr"/>
              <a:r>
                <a:rPr lang="es-MX" sz="1600"/>
                <a:t>evaluación</a:t>
              </a:r>
              <a:endParaRPr lang="es-ES" sz="1600"/>
            </a:p>
          </p:txBody>
        </p:sp>
        <p:sp>
          <p:nvSpPr>
            <p:cNvPr id="94221" name="_s109578"/>
            <p:cNvSpPr>
              <a:spLocks noChangeArrowheads="1"/>
            </p:cNvSpPr>
            <p:nvPr/>
          </p:nvSpPr>
          <p:spPr bwMode="auto">
            <a:xfrm>
              <a:off x="2966" y="1921"/>
              <a:ext cx="1237" cy="912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83210" tIns="41605" rIns="83210" bIns="41605" anchor="ctr"/>
            <a:lstStyle/>
            <a:p>
              <a:pPr algn="ctr"/>
              <a:r>
                <a:rPr lang="es-MX" sz="1600" dirty="0"/>
                <a:t>Seleccionar </a:t>
              </a:r>
            </a:p>
            <a:p>
              <a:pPr algn="ctr"/>
              <a:r>
                <a:rPr lang="es-MX" sz="1600" dirty="0"/>
                <a:t>método de </a:t>
              </a:r>
            </a:p>
            <a:p>
              <a:pPr algn="ctr"/>
              <a:r>
                <a:rPr lang="es-MX" sz="1600" dirty="0"/>
                <a:t>evaluación </a:t>
              </a:r>
            </a:p>
            <a:p>
              <a:pPr algn="ctr"/>
              <a:r>
                <a:rPr lang="es-MX" sz="1600" dirty="0"/>
                <a:t>adecuado</a:t>
              </a:r>
              <a:endParaRPr lang="es-ES" sz="1600" dirty="0"/>
            </a:p>
          </p:txBody>
        </p:sp>
        <p:sp>
          <p:nvSpPr>
            <p:cNvPr id="94222" name="_s109582"/>
            <p:cNvSpPr>
              <a:spLocks noChangeArrowheads="1"/>
            </p:cNvSpPr>
            <p:nvPr/>
          </p:nvSpPr>
          <p:spPr bwMode="auto">
            <a:xfrm>
              <a:off x="4347" y="1921"/>
              <a:ext cx="1237" cy="912"/>
            </a:xfrm>
            <a:prstGeom prst="roundRect">
              <a:avLst>
                <a:gd name="adj" fmla="val 16667"/>
              </a:avLst>
            </a:prstGeom>
            <a:solidFill>
              <a:schemeClr val="accent4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83210" tIns="41605" rIns="83210" bIns="41605" anchor="ctr"/>
            <a:lstStyle/>
            <a:p>
              <a:pPr algn="ctr"/>
              <a:r>
                <a:rPr lang="es-MX" sz="1600"/>
                <a:t>Realizar </a:t>
              </a:r>
            </a:p>
            <a:p>
              <a:pPr algn="ctr"/>
              <a:r>
                <a:rPr lang="es-MX" sz="1600"/>
                <a:t>evaluación</a:t>
              </a:r>
              <a:endParaRPr lang="es-ES" sz="1600"/>
            </a:p>
          </p:txBody>
        </p:sp>
      </p:grpSp>
      <p:sp>
        <p:nvSpPr>
          <p:cNvPr id="94212" name="AutoShape 16"/>
          <p:cNvSpPr>
            <a:spLocks noChangeArrowheads="1"/>
          </p:cNvSpPr>
          <p:nvPr/>
        </p:nvSpPr>
        <p:spPr bwMode="auto">
          <a:xfrm>
            <a:off x="652337" y="5337175"/>
            <a:ext cx="7920037" cy="792163"/>
          </a:xfrm>
          <a:prstGeom prst="rightArrow">
            <a:avLst>
              <a:gd name="adj1" fmla="val 50000"/>
              <a:gd name="adj2" fmla="val 24995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s-ES_tradnl" dirty="0"/>
          </a:p>
        </p:txBody>
      </p:sp>
      <p:sp>
        <p:nvSpPr>
          <p:cNvPr id="15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8339930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E7DDF-EB93-49A2-8F69-EA5E652420E2}" type="slidenum">
              <a:rPr lang="es-MX" smtClean="0"/>
              <a:pPr/>
              <a:t>35</a:t>
            </a:fld>
            <a:endParaRPr lang="es-MX" dirty="0"/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</a:t>
            </a:r>
          </a:p>
        </p:txBody>
      </p:sp>
      <p:sp>
        <p:nvSpPr>
          <p:cNvPr id="2" name="Rectangle 1"/>
          <p:cNvSpPr/>
          <p:nvPr/>
        </p:nvSpPr>
        <p:spPr>
          <a:xfrm>
            <a:off x="539552" y="1305342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/>
              <a:t>Las Normas ISO son un referente de calidad a nivel mundial y permiten a las</a:t>
            </a:r>
          </a:p>
          <a:p>
            <a:pPr algn="just"/>
            <a:r>
              <a:rPr lang="es-MX" sz="2000" dirty="0"/>
              <a:t>organizaciones la estandarización y mejoramiento de sus procesos, su</a:t>
            </a:r>
          </a:p>
          <a:p>
            <a:pPr algn="just"/>
            <a:r>
              <a:rPr lang="es-MX" sz="2000" dirty="0"/>
              <a:t>funcionamiento y reconocimiento, lo cual es de vital importancia para la</a:t>
            </a:r>
          </a:p>
          <a:p>
            <a:pPr algn="just"/>
            <a:r>
              <a:rPr lang="es-MX" sz="2000" dirty="0"/>
              <a:t>sobrevivencia de las empresas en un mundo globalizado.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/>
              <a:t>El sistema de tratamiento de reclamos es sumamente importante en la etapa de Post venta e interviene directamente en los temas de satisfacción del cliente, seguimiento y medición, incluyendo servicios adicionales y de recuperación de clientes.</a:t>
            </a:r>
          </a:p>
        </p:txBody>
      </p:sp>
      <p:sp>
        <p:nvSpPr>
          <p:cNvPr id="3" name="Rectangle 2"/>
          <p:cNvSpPr/>
          <p:nvPr/>
        </p:nvSpPr>
        <p:spPr>
          <a:xfrm>
            <a:off x="539552" y="4194954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/>
              <a:t>La aplicación de la Norma ISO 9001:2015 implica estar atento de lo que quiere</a:t>
            </a:r>
          </a:p>
          <a:p>
            <a:r>
              <a:rPr lang="es-MX" sz="2000" dirty="0"/>
              <a:t>el cliente y mantenerlo informado sobre el avance en la resolución de sus quejas, las cuales son resueltas con objetividad, de manera confidencial y responsable.</a:t>
            </a:r>
          </a:p>
          <a:p>
            <a:r>
              <a:rPr lang="es-MX" sz="2000" dirty="0"/>
              <a:t>Todo esto además de crear una plataforma para el mantenimiento y la mejora</a:t>
            </a:r>
          </a:p>
          <a:p>
            <a:r>
              <a:rPr lang="es-MX" sz="2000" dirty="0"/>
              <a:t>continua.</a:t>
            </a:r>
          </a:p>
        </p:txBody>
      </p:sp>
    </p:spTree>
    <p:extLst>
      <p:ext uri="{BB962C8B-B14F-4D97-AF65-F5344CB8AC3E}">
        <p14:creationId xmlns:p14="http://schemas.microsoft.com/office/powerpoint/2010/main" val="38703362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36</a:t>
            </a:fld>
            <a:endParaRPr lang="es-MX" dirty="0"/>
          </a:p>
        </p:txBody>
      </p:sp>
      <p:sp>
        <p:nvSpPr>
          <p:cNvPr id="12" name="Rectangle 11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5536" y="1069890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es-MX" dirty="0"/>
              <a:t>Tipos de Normas: </a:t>
            </a:r>
            <a:r>
              <a:rPr lang="es-MX" dirty="0">
                <a:hlinkClick r:id="rId2"/>
              </a:rPr>
              <a:t>http://www.edbdigital.com/EV/fumr/calidad.pdf</a:t>
            </a:r>
            <a:r>
              <a:rPr lang="es-MX" dirty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2. Norma Internacional ISO 9001 (2015). “Sistemas de gestión de la calidad -</a:t>
            </a:r>
          </a:p>
          <a:p>
            <a:pPr algn="just"/>
            <a:r>
              <a:rPr lang="es-MX" dirty="0"/>
              <a:t>Requisitos”. Secretaría Central de ISO. Ginebra, Suiza.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3. Norma Internacional ISO 9001 (2015) “Sistemas de gestión de la calidad-</a:t>
            </a:r>
          </a:p>
          <a:p>
            <a:pPr algn="just"/>
            <a:r>
              <a:rPr lang="es-MX" dirty="0"/>
              <a:t>Directrices para la mejora del desempeño”. Secretaría Central de ISO.</a:t>
            </a:r>
          </a:p>
          <a:p>
            <a:pPr algn="just"/>
            <a:r>
              <a:rPr lang="es-MX" dirty="0"/>
              <a:t>Ginebra, Suiza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4. Norma Internacional ISO 9001 (2016) “Gestión de la calidad-Satisfacción</a:t>
            </a:r>
          </a:p>
          <a:p>
            <a:pPr algn="just"/>
            <a:r>
              <a:rPr lang="es-MX" dirty="0"/>
              <a:t>del cliente-Directrices para el tratamiento de las quejas en las organizaciones”. Secretaría Central de ISO. Ginebra, Suiza</a:t>
            </a:r>
          </a:p>
          <a:p>
            <a:pPr algn="just"/>
            <a:endParaRPr lang="es-MX" dirty="0"/>
          </a:p>
          <a:p>
            <a:r>
              <a:rPr lang="es-MX" dirty="0"/>
              <a:t>5. Teorías de Calidad – Conceptos de Calidad, </a:t>
            </a:r>
            <a:r>
              <a:rPr lang="es-MX" dirty="0" err="1"/>
              <a:t>Wikilearning</a:t>
            </a:r>
            <a:r>
              <a:rPr lang="es-MX" dirty="0"/>
              <a:t>; </a:t>
            </a:r>
            <a:r>
              <a:rPr lang="es-MX" dirty="0">
                <a:hlinkClick r:id="rId3"/>
              </a:rPr>
              <a:t>http://www.wikilearning.com/curso_gratis/teorias_de_calidadconceptos_ de calidad/11500-3</a:t>
            </a:r>
            <a:r>
              <a:rPr lang="es-MX" dirty="0"/>
              <a:t>.</a:t>
            </a:r>
          </a:p>
          <a:p>
            <a:endParaRPr lang="es-MX" dirty="0"/>
          </a:p>
          <a:p>
            <a:r>
              <a:rPr lang="es-MX" dirty="0"/>
              <a:t>6. Teorías de Calidad – Orígenes y Tendencias de la Calidad </a:t>
            </a:r>
            <a:r>
              <a:rPr lang="es-MX" dirty="0" err="1"/>
              <a:t>Total,Wikilearning</a:t>
            </a:r>
            <a:r>
              <a:rPr lang="es-MX" dirty="0"/>
              <a:t>; </a:t>
            </a:r>
          </a:p>
          <a:p>
            <a:r>
              <a:rPr lang="es-MX" dirty="0"/>
              <a:t>http://www.wikilearning.com/curso_gratis/teorias_de_calidadorigenes_</a:t>
            </a:r>
          </a:p>
          <a:p>
            <a:r>
              <a:rPr lang="es-MX" dirty="0" err="1"/>
              <a:t>y_tendencias_de_la_calidad_total</a:t>
            </a:r>
            <a:r>
              <a:rPr lang="es-MX" dirty="0"/>
              <a:t>/11500-1.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53700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MX" b="1" dirty="0">
                <a:cs typeface="Arial" panose="020B0604020202020204" pitchFamily="34" charset="0"/>
              </a:rPr>
              <a:t>Objetivo de la unidad:</a:t>
            </a:r>
          </a:p>
          <a:p>
            <a:pPr marL="0" indent="0" algn="just">
              <a:buNone/>
            </a:pPr>
            <a:r>
              <a:rPr lang="es-MX" dirty="0"/>
              <a:t>Administración de la calidad.- Aplicación de las diferentes metodologías para promover el cambio en las organizaciones, como benchmarking, </a:t>
            </a:r>
            <a:r>
              <a:rPr lang="es-MX" dirty="0" err="1"/>
              <a:t>empowerment</a:t>
            </a:r>
            <a:r>
              <a:rPr lang="es-MX" dirty="0"/>
              <a:t>, </a:t>
            </a:r>
            <a:r>
              <a:rPr lang="es-MX" dirty="0" err="1"/>
              <a:t>kaizen</a:t>
            </a:r>
            <a:r>
              <a:rPr lang="es-MX" dirty="0"/>
              <a:t>, </a:t>
            </a:r>
            <a:r>
              <a:rPr lang="es-MX" dirty="0" err="1"/>
              <a:t>six</a:t>
            </a:r>
            <a:r>
              <a:rPr lang="es-MX" dirty="0"/>
              <a:t> sigma, reingeniería, 5´s japonesas, 7´s de Mc </a:t>
            </a:r>
            <a:r>
              <a:rPr lang="es-MX" dirty="0" err="1"/>
              <a:t>Keinsy</a:t>
            </a:r>
            <a:r>
              <a:rPr lang="es-MX" dirty="0"/>
              <a:t>, Certificación ISO 9000:2000, premios de calidad. Y aplicaciones de las 14 herramientas de la calidad (las 7 estadísticas y las 7 nuevas) 	</a:t>
            </a:r>
          </a:p>
          <a:p>
            <a:pPr marL="457200" lvl="1" indent="0" algn="just">
              <a:buNone/>
            </a:pPr>
            <a:endParaRPr lang="es-ES" dirty="0">
              <a:cs typeface="Arial" panose="020B0604020202020204" pitchFamily="34" charset="0"/>
            </a:endParaRPr>
          </a:p>
          <a:p>
            <a:pPr algn="just"/>
            <a:r>
              <a:rPr lang="es-ES" sz="3000" b="1" dirty="0">
                <a:cs typeface="Arial" panose="020B0604020202020204" pitchFamily="34" charset="0"/>
              </a:rPr>
              <a:t>Los elementos que considera la unidad son:</a:t>
            </a:r>
          </a:p>
          <a:p>
            <a:pPr marL="0" indent="0" algn="just">
              <a:buNone/>
            </a:pPr>
            <a:r>
              <a:rPr lang="es-MX" dirty="0"/>
              <a:t>Principios de la calidad así como metodologías para mejorar la administración de las empresas, incluyendo la Norma ISO 9000:2000. 	</a:t>
            </a:r>
          </a:p>
          <a:p>
            <a:pPr algn="just"/>
            <a:endParaRPr lang="es-ES" b="1" dirty="0">
              <a:cs typeface="Arial" panose="020B0604020202020204" pitchFamily="34" charset="0"/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4</a:t>
            </a:fld>
            <a:endParaRPr lang="es-MX" dirty="0"/>
          </a:p>
        </p:txBody>
      </p:sp>
      <p:sp>
        <p:nvSpPr>
          <p:cNvPr id="6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Simulación de producción y operaciones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5</a:t>
            </a:fld>
            <a:endParaRPr lang="es-MX" dirty="0"/>
          </a:p>
        </p:txBody>
      </p:sp>
      <p:sp>
        <p:nvSpPr>
          <p:cNvPr id="12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" name="Rectangle 1"/>
          <p:cNvSpPr/>
          <p:nvPr/>
        </p:nvSpPr>
        <p:spPr>
          <a:xfrm>
            <a:off x="539552" y="1340768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b="1" i="1" dirty="0">
                <a:solidFill>
                  <a:schemeClr val="accent1">
                    <a:lumMod val="75000"/>
                  </a:schemeClr>
                </a:solidFill>
              </a:rPr>
              <a:t>Introducción a los Sistemas de Gestión de Calidad Basados en ISO9001-2015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539552" y="1772816"/>
            <a:ext cx="8352928" cy="43533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MX" dirty="0">
              <a:ea typeface="ＭＳ Ｐゴシック" charset="0"/>
              <a:cs typeface="ＭＳ Ｐゴシック" charset="0"/>
            </a:endParaRPr>
          </a:p>
          <a:p>
            <a:pPr algn="just"/>
            <a:endParaRPr lang="es-MX" dirty="0">
              <a:ea typeface="ＭＳ Ｐゴシック" charset="0"/>
              <a:cs typeface="ＭＳ Ｐゴシック" charset="0"/>
            </a:endParaRPr>
          </a:p>
          <a:p>
            <a:pPr algn="just"/>
            <a:r>
              <a:rPr lang="es-MX" dirty="0">
                <a:ea typeface="ＭＳ Ｐゴシック" charset="0"/>
                <a:cs typeface="ＭＳ Ｐゴシック" charset="0"/>
              </a:rPr>
              <a:t>Introducir a los participantes  en sistemas de gestión de calidad basados en la norma ISO9001:2015</a:t>
            </a:r>
          </a:p>
          <a:p>
            <a:pPr algn="just"/>
            <a:endParaRPr lang="es-MX" dirty="0">
              <a:ea typeface="ＭＳ Ｐゴシック" charset="0"/>
              <a:cs typeface="ＭＳ Ｐゴシック" charset="0"/>
            </a:endParaRPr>
          </a:p>
          <a:p>
            <a:pPr algn="just"/>
            <a:r>
              <a:rPr lang="es-MX" dirty="0">
                <a:ea typeface="ＭＳ Ｐゴシック" charset="0"/>
                <a:cs typeface="ＭＳ Ｐゴシック" charset="0"/>
              </a:rPr>
              <a:t>Desarrollar en los participantes conocimientos y habilidades genéricos para recibir auditorías</a:t>
            </a:r>
          </a:p>
          <a:p>
            <a:pPr algn="just"/>
            <a:endParaRPr lang="es-MX" dirty="0">
              <a:ea typeface="ＭＳ Ｐゴシック" charset="0"/>
              <a:cs typeface="ＭＳ Ｐゴシック" charset="0"/>
            </a:endParaRPr>
          </a:p>
          <a:p>
            <a:pPr algn="just"/>
            <a:r>
              <a:rPr lang="es-MX" dirty="0">
                <a:ea typeface="ＭＳ Ｐゴシック" charset="0"/>
                <a:cs typeface="ＭＳ Ｐゴシック" charset="0"/>
              </a:rPr>
              <a:t>Desarrollar en los participantes conocimientos y habilidades específicas relativos a la calidad y sus sistemas de gestión.</a:t>
            </a:r>
          </a:p>
          <a:p>
            <a:pPr algn="just"/>
            <a:endParaRPr lang="es-MX" dirty="0">
              <a:ea typeface="ＭＳ Ｐゴシック" charset="0"/>
              <a:cs typeface="ＭＳ Ｐゴシック" charset="0"/>
            </a:endParaRPr>
          </a:p>
          <a:p>
            <a:pPr algn="just"/>
            <a:r>
              <a:rPr lang="es-MX" sz="2600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NOTA : LA VERSIÓN DE LA NORMA A CAMBIADO POR ESO SE ACTUALIZA A LA VERSIÓN 9001:2015.</a:t>
            </a:r>
            <a:endParaRPr lang="es-ES" sz="2600" dirty="0">
              <a:solidFill>
                <a:srgbClr val="FF0000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853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6</a:t>
            </a:fld>
            <a:endParaRPr lang="es-MX" dirty="0"/>
          </a:p>
        </p:txBody>
      </p:sp>
      <p:sp>
        <p:nvSpPr>
          <p:cNvPr id="12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59247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>
                <a:latin typeface="Century Gothic" charset="0"/>
                <a:ea typeface="ＭＳ Ｐゴシック" charset="0"/>
                <a:cs typeface="ＭＳ Ｐゴシック" charset="0"/>
              </a:rPr>
              <a:t>Contenido</a:t>
            </a:r>
            <a:endParaRPr lang="es-ES" dirty="0"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24951" y="1484709"/>
            <a:ext cx="5391150" cy="5400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>
                <a:solidFill>
                  <a:srgbClr val="336600"/>
                </a:solidFill>
                <a:ea typeface="ＭＳ Ｐゴシック" charset="0"/>
                <a:cs typeface="ＭＳ Ｐゴシック" charset="0"/>
              </a:rPr>
              <a:t>Conceptos generales.</a:t>
            </a:r>
          </a:p>
          <a:p>
            <a:pPr>
              <a:buFont typeface="Wingdings" charset="0"/>
              <a:buNone/>
            </a:pPr>
            <a:endParaRPr lang="es-MX" sz="2400" dirty="0">
              <a:solidFill>
                <a:srgbClr val="336600"/>
              </a:solidFill>
              <a:ea typeface="ＭＳ Ｐゴシック" charset="0"/>
              <a:cs typeface="ＭＳ Ｐゴシック" charset="0"/>
            </a:endParaRPr>
          </a:p>
          <a:p>
            <a:r>
              <a:rPr lang="es-MX" sz="2400" dirty="0">
                <a:solidFill>
                  <a:srgbClr val="336600"/>
                </a:solidFill>
                <a:ea typeface="ＭＳ Ｐゴシック" charset="0"/>
                <a:cs typeface="ＭＳ Ｐゴシック" charset="0"/>
              </a:rPr>
              <a:t>Generalidades de la ISO9001:2015.</a:t>
            </a:r>
          </a:p>
          <a:p>
            <a:endParaRPr lang="es-MX" sz="2400" dirty="0">
              <a:solidFill>
                <a:srgbClr val="336600"/>
              </a:solidFill>
              <a:ea typeface="ＭＳ Ｐゴシック" charset="0"/>
              <a:cs typeface="ＭＳ Ｐゴシック" charset="0"/>
            </a:endParaRPr>
          </a:p>
          <a:p>
            <a:r>
              <a:rPr lang="es-MX" sz="2400" dirty="0">
                <a:solidFill>
                  <a:srgbClr val="336600"/>
                </a:solidFill>
                <a:ea typeface="ＭＳ Ｐゴシック" charset="0"/>
                <a:cs typeface="ＭＳ Ｐゴシック" charset="0"/>
              </a:rPr>
              <a:t>Principios de auditoría.</a:t>
            </a:r>
          </a:p>
          <a:p>
            <a:endParaRPr lang="es-MX" sz="2400" dirty="0">
              <a:solidFill>
                <a:srgbClr val="336600"/>
              </a:solidFill>
              <a:ea typeface="ＭＳ Ｐゴシック" charset="0"/>
              <a:cs typeface="ＭＳ Ｐゴシック" charset="0"/>
            </a:endParaRPr>
          </a:p>
          <a:p>
            <a:r>
              <a:rPr lang="es-MX" sz="2400" dirty="0">
                <a:solidFill>
                  <a:srgbClr val="336600"/>
                </a:solidFill>
                <a:ea typeface="ＭＳ Ｐゴシック" charset="0"/>
                <a:cs typeface="ＭＳ Ｐゴシック" charset="0"/>
              </a:rPr>
              <a:t>Gestión de un programa de auditoría.</a:t>
            </a:r>
          </a:p>
          <a:p>
            <a:endParaRPr lang="es-MX" sz="2400" dirty="0">
              <a:solidFill>
                <a:srgbClr val="336600"/>
              </a:solidFill>
              <a:ea typeface="ＭＳ Ｐゴシック" charset="0"/>
              <a:cs typeface="ＭＳ Ｐゴシック" charset="0"/>
            </a:endParaRPr>
          </a:p>
          <a:p>
            <a:r>
              <a:rPr lang="es-MX" sz="2400" dirty="0">
                <a:solidFill>
                  <a:srgbClr val="336600"/>
                </a:solidFill>
                <a:ea typeface="ＭＳ Ｐゴシック" charset="0"/>
                <a:cs typeface="ＭＳ Ｐゴシック" charset="0"/>
              </a:rPr>
              <a:t>Actividades de auditoría.</a:t>
            </a:r>
          </a:p>
          <a:p>
            <a:endParaRPr lang="es-MX" sz="2400" dirty="0">
              <a:solidFill>
                <a:srgbClr val="336600"/>
              </a:solidFill>
              <a:ea typeface="ＭＳ Ｐゴシック" charset="0"/>
              <a:cs typeface="ＭＳ Ｐゴシック" charset="0"/>
            </a:endParaRPr>
          </a:p>
          <a:p>
            <a:r>
              <a:rPr lang="es-MX" sz="2400" dirty="0">
                <a:solidFill>
                  <a:srgbClr val="336600"/>
                </a:solidFill>
                <a:ea typeface="ＭＳ Ｐゴシック" charset="0"/>
                <a:cs typeface="ＭＳ Ｐゴシック" charset="0"/>
              </a:rPr>
              <a:t>Competencia y evaluación de los auditores.</a:t>
            </a:r>
          </a:p>
        </p:txBody>
      </p:sp>
      <p:pic>
        <p:nvPicPr>
          <p:cNvPr id="1028" name="Picture 4" descr="Resultado de imagen para I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167030"/>
            <a:ext cx="3240360" cy="311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39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3 Marcador de número de diapositiva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42AFFE14-BE04-F549-89A2-442DA546E5E5}" type="slidenum">
              <a:rPr lang="en-US" sz="1200">
                <a:latin typeface="+mn-lt"/>
              </a:rPr>
              <a:pPr eaLnBrk="1" hangingPunct="1"/>
              <a:t>7</a:t>
            </a:fld>
            <a:endParaRPr lang="en-US" sz="1200" dirty="0">
              <a:latin typeface="+mn-lt"/>
            </a:endParaRPr>
          </a:p>
        </p:txBody>
      </p:sp>
      <p:grpSp>
        <p:nvGrpSpPr>
          <p:cNvPr id="24" name="Group 85"/>
          <p:cNvGrpSpPr>
            <a:grpSpLocks/>
          </p:cNvGrpSpPr>
          <p:nvPr/>
        </p:nvGrpSpPr>
        <p:grpSpPr bwMode="auto">
          <a:xfrm>
            <a:off x="505018" y="1924127"/>
            <a:ext cx="7924800" cy="1356667"/>
            <a:chOff x="288" y="1091"/>
            <a:chExt cx="3744" cy="1139"/>
          </a:xfrm>
        </p:grpSpPr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288" y="1091"/>
              <a:ext cx="2640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s-MX" sz="2000" b="1">
                  <a:solidFill>
                    <a:srgbClr val="000000"/>
                  </a:solidFill>
                </a:rPr>
                <a:t>¿Quiénes son nuestros CLIENTES?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288" y="1377"/>
              <a:ext cx="3744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/>
              <a:endParaRPr lang="es-MX" sz="2000" dirty="0">
                <a:solidFill>
                  <a:schemeClr val="accent2"/>
                </a:solidFill>
              </a:endParaRPr>
            </a:p>
            <a:p>
              <a:pPr algn="just">
                <a:buFontTx/>
                <a:buChar char="•"/>
              </a:pPr>
              <a:r>
                <a:rPr lang="es-MX" sz="2000" dirty="0"/>
                <a:t>Empresa o persona que recibe el resultado de nuestro trabajo (Producto y/o Servicio), pueden ser externos e internos. </a:t>
              </a:r>
              <a:endParaRPr lang="en-US" sz="2000" dirty="0"/>
            </a:p>
          </p:txBody>
        </p:sp>
      </p:grpSp>
      <p:sp>
        <p:nvSpPr>
          <p:cNvPr id="27" name="Rectangle 54"/>
          <p:cNvSpPr>
            <a:spLocks noChangeArrowheads="1"/>
          </p:cNvSpPr>
          <p:nvPr/>
        </p:nvSpPr>
        <p:spPr bwMode="auto">
          <a:xfrm>
            <a:off x="505018" y="1306590"/>
            <a:ext cx="792480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MX" sz="3200" b="1" dirty="0"/>
              <a:t>Conceptos Básicos de Calidad</a:t>
            </a:r>
            <a:r>
              <a:rPr lang="es-MX" sz="2000" dirty="0"/>
              <a:t>:</a:t>
            </a:r>
            <a:endParaRPr lang="en-US" sz="2000" dirty="0"/>
          </a:p>
        </p:txBody>
      </p:sp>
      <p:grpSp>
        <p:nvGrpSpPr>
          <p:cNvPr id="28" name="Group 87"/>
          <p:cNvGrpSpPr>
            <a:grpSpLocks/>
          </p:cNvGrpSpPr>
          <p:nvPr/>
        </p:nvGrpSpPr>
        <p:grpSpPr bwMode="auto">
          <a:xfrm>
            <a:off x="392524" y="5168576"/>
            <a:ext cx="7924800" cy="1235867"/>
            <a:chOff x="288" y="3607"/>
            <a:chExt cx="3744" cy="1038"/>
          </a:xfrm>
        </p:grpSpPr>
        <p:sp>
          <p:nvSpPr>
            <p:cNvPr id="29" name="Rectangle 76"/>
            <p:cNvSpPr>
              <a:spLocks noChangeArrowheads="1"/>
            </p:cNvSpPr>
            <p:nvPr/>
          </p:nvSpPr>
          <p:spPr bwMode="auto">
            <a:xfrm>
              <a:off x="288" y="3607"/>
              <a:ext cx="3744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s-MX" sz="2000" b="1">
                  <a:solidFill>
                    <a:srgbClr val="000000"/>
                  </a:solidFill>
                </a:rPr>
                <a:t>¿Quiénes son nuestros CLIENTES INTERNOS?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30" name="Rectangle 77"/>
            <p:cNvSpPr>
              <a:spLocks noChangeArrowheads="1"/>
            </p:cNvSpPr>
            <p:nvPr/>
          </p:nvSpPr>
          <p:spPr bwMode="auto">
            <a:xfrm>
              <a:off x="288" y="3791"/>
              <a:ext cx="3744" cy="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/>
              <a:endParaRPr lang="es-MX" sz="2000" dirty="0">
                <a:solidFill>
                  <a:srgbClr val="000000"/>
                </a:solidFill>
              </a:endParaRPr>
            </a:p>
            <a:p>
              <a:pPr algn="just"/>
              <a:r>
                <a:rPr lang="es-MX" sz="2000" dirty="0">
                  <a:solidFill>
                    <a:srgbClr val="000000"/>
                  </a:solidFill>
                </a:rPr>
                <a:t>Cualquier persona dentro de la organización que recibe un producto y/o servicio que es resultado de nuestro trabajo.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86"/>
          <p:cNvGrpSpPr>
            <a:grpSpLocks/>
          </p:cNvGrpSpPr>
          <p:nvPr/>
        </p:nvGrpSpPr>
        <p:grpSpPr bwMode="auto">
          <a:xfrm>
            <a:off x="394934" y="3771631"/>
            <a:ext cx="7924800" cy="1233829"/>
            <a:chOff x="288" y="1899"/>
            <a:chExt cx="3744" cy="1036"/>
          </a:xfrm>
        </p:grpSpPr>
        <p:sp>
          <p:nvSpPr>
            <p:cNvPr id="32" name="Rectangle 10"/>
            <p:cNvSpPr>
              <a:spLocks noChangeArrowheads="1"/>
            </p:cNvSpPr>
            <p:nvPr/>
          </p:nvSpPr>
          <p:spPr bwMode="auto">
            <a:xfrm>
              <a:off x="288" y="1899"/>
              <a:ext cx="374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s-MX" sz="2000" b="1" dirty="0">
                  <a:solidFill>
                    <a:srgbClr val="000000"/>
                  </a:solidFill>
                </a:rPr>
                <a:t>¿Quiénes son nuestros CLIENTES EXTERNOS?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288" y="2082"/>
              <a:ext cx="3744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>
                <a:buFontTx/>
                <a:buChar char="•"/>
              </a:pPr>
              <a:endParaRPr lang="es-MX" sz="2000" dirty="0"/>
            </a:p>
            <a:p>
              <a:pPr algn="just">
                <a:buFontTx/>
                <a:buChar char="•"/>
              </a:pPr>
              <a:r>
                <a:rPr lang="es-MX" sz="2000" dirty="0"/>
                <a:t>Empresas o personas que reciben los productos y/o servicio que proveemos.</a:t>
              </a:r>
              <a:endParaRPr lang="en-US" sz="2000" dirty="0"/>
            </a:p>
          </p:txBody>
        </p:sp>
      </p:grpSp>
      <p:sp>
        <p:nvSpPr>
          <p:cNvPr id="34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0469090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3 Marcador de número de diapositiva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629400" y="63071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57ABD154-77FC-AB45-AF32-B37A21A6BC1C}" type="slidenum">
              <a:rPr lang="en-US" sz="1200">
                <a:latin typeface="+mn-lt"/>
              </a:rPr>
              <a:pPr eaLnBrk="1" hangingPunct="1"/>
              <a:t>8</a:t>
            </a:fld>
            <a:endParaRPr lang="en-US" sz="1200" dirty="0">
              <a:latin typeface="+mn-lt"/>
            </a:endParaRPr>
          </a:p>
        </p:txBody>
      </p:sp>
      <p:sp>
        <p:nvSpPr>
          <p:cNvPr id="24587" name="Rectangle 8"/>
          <p:cNvSpPr>
            <a:spLocks noChangeArrowheads="1"/>
          </p:cNvSpPr>
          <p:nvPr/>
        </p:nvSpPr>
        <p:spPr bwMode="auto">
          <a:xfrm>
            <a:off x="6796336" y="1226914"/>
            <a:ext cx="1828800" cy="200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r>
              <a:rPr lang="es-MX" sz="700" b="1">
                <a:solidFill>
                  <a:schemeClr val="accent2"/>
                </a:solidFill>
              </a:rPr>
              <a:t>CONCEPTOS BÁSICOS</a:t>
            </a:r>
            <a:endParaRPr lang="en-US" sz="700" b="1">
              <a:solidFill>
                <a:schemeClr val="accent2"/>
              </a:solidFill>
            </a:endParaRPr>
          </a:p>
        </p:txBody>
      </p:sp>
      <p:grpSp>
        <p:nvGrpSpPr>
          <p:cNvPr id="3" name="Group 81"/>
          <p:cNvGrpSpPr>
            <a:grpSpLocks/>
          </p:cNvGrpSpPr>
          <p:nvPr/>
        </p:nvGrpSpPr>
        <p:grpSpPr bwMode="auto">
          <a:xfrm>
            <a:off x="395536" y="1196752"/>
            <a:ext cx="8361363" cy="2011362"/>
            <a:chOff x="288" y="480"/>
            <a:chExt cx="3950" cy="1162"/>
          </a:xfrm>
        </p:grpSpPr>
        <p:sp>
          <p:nvSpPr>
            <p:cNvPr id="24597" name="Rectangle 12"/>
            <p:cNvSpPr>
              <a:spLocks noChangeArrowheads="1"/>
            </p:cNvSpPr>
            <p:nvPr/>
          </p:nvSpPr>
          <p:spPr bwMode="auto">
            <a:xfrm>
              <a:off x="288" y="480"/>
              <a:ext cx="3648" cy="1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s-MX" sz="1600" b="1"/>
                <a:t>¿Qué es la SATISFACCIÓN DEL CLIENTE?</a:t>
              </a:r>
              <a:endParaRPr lang="en-US" sz="1600" b="1"/>
            </a:p>
          </p:txBody>
        </p:sp>
        <p:sp>
          <p:nvSpPr>
            <p:cNvPr id="24598" name="Rectangle 13"/>
            <p:cNvSpPr>
              <a:spLocks noChangeArrowheads="1"/>
            </p:cNvSpPr>
            <p:nvPr/>
          </p:nvSpPr>
          <p:spPr bwMode="auto">
            <a:xfrm>
              <a:off x="288" y="664"/>
              <a:ext cx="3744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>
                <a:buFontTx/>
                <a:buChar char="•"/>
              </a:pPr>
              <a:r>
                <a:rPr lang="es-MX" sz="1600"/>
                <a:t> Es la percepción que tiene nuestro cliente sobre qué tan bien hemos cumplido con sus requisitos.</a:t>
              </a:r>
              <a:endParaRPr lang="en-US" sz="1600"/>
            </a:p>
          </p:txBody>
        </p:sp>
        <p:grpSp>
          <p:nvGrpSpPr>
            <p:cNvPr id="24599" name="Group 80"/>
            <p:cNvGrpSpPr>
              <a:grpSpLocks/>
            </p:cNvGrpSpPr>
            <p:nvPr/>
          </p:nvGrpSpPr>
          <p:grpSpPr bwMode="auto">
            <a:xfrm>
              <a:off x="305" y="924"/>
              <a:ext cx="3933" cy="718"/>
              <a:chOff x="305" y="924"/>
              <a:chExt cx="3933" cy="718"/>
            </a:xfrm>
          </p:grpSpPr>
          <p:sp>
            <p:nvSpPr>
              <p:cNvPr id="24600" name="Freeform 9"/>
              <p:cNvSpPr>
                <a:spLocks/>
              </p:cNvSpPr>
              <p:nvPr/>
            </p:nvSpPr>
            <p:spPr bwMode="auto">
              <a:xfrm>
                <a:off x="305" y="924"/>
                <a:ext cx="3933" cy="718"/>
              </a:xfrm>
              <a:custGeom>
                <a:avLst/>
                <a:gdLst>
                  <a:gd name="T0" fmla="*/ 1670 w 3933"/>
                  <a:gd name="T1" fmla="*/ 99 h 718"/>
                  <a:gd name="T2" fmla="*/ 1313 w 3933"/>
                  <a:gd name="T3" fmla="*/ 145 h 718"/>
                  <a:gd name="T4" fmla="*/ 1039 w 3933"/>
                  <a:gd name="T5" fmla="*/ 191 h 718"/>
                  <a:gd name="T6" fmla="*/ 820 w 3933"/>
                  <a:gd name="T7" fmla="*/ 182 h 718"/>
                  <a:gd name="T8" fmla="*/ 472 w 3933"/>
                  <a:gd name="T9" fmla="*/ 209 h 718"/>
                  <a:gd name="T10" fmla="*/ 326 w 3933"/>
                  <a:gd name="T11" fmla="*/ 337 h 718"/>
                  <a:gd name="T12" fmla="*/ 207 w 3933"/>
                  <a:gd name="T13" fmla="*/ 346 h 718"/>
                  <a:gd name="T14" fmla="*/ 79 w 3933"/>
                  <a:gd name="T15" fmla="*/ 401 h 718"/>
                  <a:gd name="T16" fmla="*/ 737 w 3933"/>
                  <a:gd name="T17" fmla="*/ 447 h 718"/>
                  <a:gd name="T18" fmla="*/ 884 w 3933"/>
                  <a:gd name="T19" fmla="*/ 502 h 718"/>
                  <a:gd name="T20" fmla="*/ 993 w 3933"/>
                  <a:gd name="T21" fmla="*/ 538 h 718"/>
                  <a:gd name="T22" fmla="*/ 1039 w 3933"/>
                  <a:gd name="T23" fmla="*/ 556 h 718"/>
                  <a:gd name="T24" fmla="*/ 1149 w 3933"/>
                  <a:gd name="T25" fmla="*/ 575 h 718"/>
                  <a:gd name="T26" fmla="*/ 1176 w 3933"/>
                  <a:gd name="T27" fmla="*/ 593 h 718"/>
                  <a:gd name="T28" fmla="*/ 1185 w 3933"/>
                  <a:gd name="T29" fmla="*/ 620 h 718"/>
                  <a:gd name="T30" fmla="*/ 1231 w 3933"/>
                  <a:gd name="T31" fmla="*/ 630 h 718"/>
                  <a:gd name="T32" fmla="*/ 1706 w 3933"/>
                  <a:gd name="T33" fmla="*/ 639 h 718"/>
                  <a:gd name="T34" fmla="*/ 1953 w 3933"/>
                  <a:gd name="T35" fmla="*/ 657 h 718"/>
                  <a:gd name="T36" fmla="*/ 2081 w 3933"/>
                  <a:gd name="T37" fmla="*/ 611 h 718"/>
                  <a:gd name="T38" fmla="*/ 2200 w 3933"/>
                  <a:gd name="T39" fmla="*/ 566 h 718"/>
                  <a:gd name="T40" fmla="*/ 2237 w 3933"/>
                  <a:gd name="T41" fmla="*/ 648 h 718"/>
                  <a:gd name="T42" fmla="*/ 2292 w 3933"/>
                  <a:gd name="T43" fmla="*/ 657 h 718"/>
                  <a:gd name="T44" fmla="*/ 2602 w 3933"/>
                  <a:gd name="T45" fmla="*/ 675 h 718"/>
                  <a:gd name="T46" fmla="*/ 2666 w 3933"/>
                  <a:gd name="T47" fmla="*/ 684 h 718"/>
                  <a:gd name="T48" fmla="*/ 2676 w 3933"/>
                  <a:gd name="T49" fmla="*/ 712 h 718"/>
                  <a:gd name="T50" fmla="*/ 2950 w 3933"/>
                  <a:gd name="T51" fmla="*/ 703 h 718"/>
                  <a:gd name="T52" fmla="*/ 3023 w 3933"/>
                  <a:gd name="T53" fmla="*/ 611 h 718"/>
                  <a:gd name="T54" fmla="*/ 3151 w 3933"/>
                  <a:gd name="T55" fmla="*/ 566 h 718"/>
                  <a:gd name="T56" fmla="*/ 3297 w 3933"/>
                  <a:gd name="T57" fmla="*/ 511 h 718"/>
                  <a:gd name="T58" fmla="*/ 3398 w 3933"/>
                  <a:gd name="T59" fmla="*/ 483 h 718"/>
                  <a:gd name="T60" fmla="*/ 3873 w 3933"/>
                  <a:gd name="T61" fmla="*/ 419 h 718"/>
                  <a:gd name="T62" fmla="*/ 3919 w 3933"/>
                  <a:gd name="T63" fmla="*/ 410 h 718"/>
                  <a:gd name="T64" fmla="*/ 3846 w 3933"/>
                  <a:gd name="T65" fmla="*/ 328 h 718"/>
                  <a:gd name="T66" fmla="*/ 3489 w 3933"/>
                  <a:gd name="T67" fmla="*/ 218 h 718"/>
                  <a:gd name="T68" fmla="*/ 3078 w 3933"/>
                  <a:gd name="T69" fmla="*/ 227 h 718"/>
                  <a:gd name="T70" fmla="*/ 2831 w 3933"/>
                  <a:gd name="T71" fmla="*/ 200 h 718"/>
                  <a:gd name="T72" fmla="*/ 2173 w 3933"/>
                  <a:gd name="T73" fmla="*/ 163 h 718"/>
                  <a:gd name="T74" fmla="*/ 1999 w 3933"/>
                  <a:gd name="T75" fmla="*/ 136 h 718"/>
                  <a:gd name="T76" fmla="*/ 1606 w 3933"/>
                  <a:gd name="T77" fmla="*/ 99 h 71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933"/>
                  <a:gd name="T118" fmla="*/ 0 h 718"/>
                  <a:gd name="T119" fmla="*/ 3933 w 3933"/>
                  <a:gd name="T120" fmla="*/ 718 h 71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933" h="718">
                    <a:moveTo>
                      <a:pt x="1670" y="99"/>
                    </a:moveTo>
                    <a:cubicBezTo>
                      <a:pt x="1552" y="122"/>
                      <a:pt x="1432" y="126"/>
                      <a:pt x="1313" y="145"/>
                    </a:cubicBezTo>
                    <a:cubicBezTo>
                      <a:pt x="1222" y="175"/>
                      <a:pt x="1135" y="183"/>
                      <a:pt x="1039" y="191"/>
                    </a:cubicBezTo>
                    <a:cubicBezTo>
                      <a:pt x="977" y="206"/>
                      <a:pt x="872" y="185"/>
                      <a:pt x="820" y="182"/>
                    </a:cubicBezTo>
                    <a:cubicBezTo>
                      <a:pt x="700" y="139"/>
                      <a:pt x="587" y="186"/>
                      <a:pt x="472" y="209"/>
                    </a:cubicBezTo>
                    <a:cubicBezTo>
                      <a:pt x="533" y="300"/>
                      <a:pt x="391" y="330"/>
                      <a:pt x="326" y="337"/>
                    </a:cubicBezTo>
                    <a:cubicBezTo>
                      <a:pt x="286" y="341"/>
                      <a:pt x="247" y="343"/>
                      <a:pt x="207" y="346"/>
                    </a:cubicBezTo>
                    <a:cubicBezTo>
                      <a:pt x="157" y="358"/>
                      <a:pt x="121" y="370"/>
                      <a:pt x="79" y="401"/>
                    </a:cubicBezTo>
                    <a:cubicBezTo>
                      <a:pt x="0" y="639"/>
                      <a:pt x="528" y="413"/>
                      <a:pt x="737" y="447"/>
                    </a:cubicBezTo>
                    <a:cubicBezTo>
                      <a:pt x="771" y="512"/>
                      <a:pt x="802" y="494"/>
                      <a:pt x="884" y="502"/>
                    </a:cubicBezTo>
                    <a:cubicBezTo>
                      <a:pt x="905" y="564"/>
                      <a:pt x="880" y="517"/>
                      <a:pt x="993" y="538"/>
                    </a:cubicBezTo>
                    <a:cubicBezTo>
                      <a:pt x="1009" y="541"/>
                      <a:pt x="1023" y="552"/>
                      <a:pt x="1039" y="556"/>
                    </a:cubicBezTo>
                    <a:cubicBezTo>
                      <a:pt x="1075" y="565"/>
                      <a:pt x="1149" y="575"/>
                      <a:pt x="1149" y="575"/>
                    </a:cubicBezTo>
                    <a:cubicBezTo>
                      <a:pt x="1158" y="581"/>
                      <a:pt x="1169" y="585"/>
                      <a:pt x="1176" y="593"/>
                    </a:cubicBezTo>
                    <a:cubicBezTo>
                      <a:pt x="1182" y="600"/>
                      <a:pt x="1177" y="615"/>
                      <a:pt x="1185" y="620"/>
                    </a:cubicBezTo>
                    <a:cubicBezTo>
                      <a:pt x="1198" y="629"/>
                      <a:pt x="1215" y="629"/>
                      <a:pt x="1231" y="630"/>
                    </a:cubicBezTo>
                    <a:cubicBezTo>
                      <a:pt x="1389" y="636"/>
                      <a:pt x="1548" y="636"/>
                      <a:pt x="1706" y="639"/>
                    </a:cubicBezTo>
                    <a:cubicBezTo>
                      <a:pt x="1819" y="694"/>
                      <a:pt x="1807" y="667"/>
                      <a:pt x="1953" y="657"/>
                    </a:cubicBezTo>
                    <a:cubicBezTo>
                      <a:pt x="2003" y="649"/>
                      <a:pt x="2039" y="640"/>
                      <a:pt x="2081" y="611"/>
                    </a:cubicBezTo>
                    <a:cubicBezTo>
                      <a:pt x="2099" y="557"/>
                      <a:pt x="2147" y="576"/>
                      <a:pt x="2200" y="566"/>
                    </a:cubicBezTo>
                    <a:cubicBezTo>
                      <a:pt x="2210" y="581"/>
                      <a:pt x="2233" y="646"/>
                      <a:pt x="2237" y="648"/>
                    </a:cubicBezTo>
                    <a:cubicBezTo>
                      <a:pt x="2253" y="657"/>
                      <a:pt x="2274" y="655"/>
                      <a:pt x="2292" y="657"/>
                    </a:cubicBezTo>
                    <a:cubicBezTo>
                      <a:pt x="2372" y="665"/>
                      <a:pt x="2531" y="671"/>
                      <a:pt x="2602" y="675"/>
                    </a:cubicBezTo>
                    <a:cubicBezTo>
                      <a:pt x="2623" y="678"/>
                      <a:pt x="2647" y="674"/>
                      <a:pt x="2666" y="684"/>
                    </a:cubicBezTo>
                    <a:cubicBezTo>
                      <a:pt x="2675" y="688"/>
                      <a:pt x="2666" y="711"/>
                      <a:pt x="2676" y="712"/>
                    </a:cubicBezTo>
                    <a:cubicBezTo>
                      <a:pt x="2767" y="718"/>
                      <a:pt x="2859" y="706"/>
                      <a:pt x="2950" y="703"/>
                    </a:cubicBezTo>
                    <a:cubicBezTo>
                      <a:pt x="3010" y="671"/>
                      <a:pt x="2980" y="696"/>
                      <a:pt x="3023" y="611"/>
                    </a:cubicBezTo>
                    <a:cubicBezTo>
                      <a:pt x="3040" y="578"/>
                      <a:pt x="3119" y="571"/>
                      <a:pt x="3151" y="566"/>
                    </a:cubicBezTo>
                    <a:cubicBezTo>
                      <a:pt x="3211" y="556"/>
                      <a:pt x="3244" y="537"/>
                      <a:pt x="3297" y="511"/>
                    </a:cubicBezTo>
                    <a:cubicBezTo>
                      <a:pt x="3327" y="496"/>
                      <a:pt x="3366" y="491"/>
                      <a:pt x="3398" y="483"/>
                    </a:cubicBezTo>
                    <a:cubicBezTo>
                      <a:pt x="3516" y="404"/>
                      <a:pt x="3760" y="423"/>
                      <a:pt x="3873" y="419"/>
                    </a:cubicBezTo>
                    <a:cubicBezTo>
                      <a:pt x="3888" y="416"/>
                      <a:pt x="3911" y="423"/>
                      <a:pt x="3919" y="410"/>
                    </a:cubicBezTo>
                    <a:cubicBezTo>
                      <a:pt x="3933" y="388"/>
                      <a:pt x="3854" y="333"/>
                      <a:pt x="3846" y="328"/>
                    </a:cubicBezTo>
                    <a:cubicBezTo>
                      <a:pt x="3716" y="252"/>
                      <a:pt x="3646" y="236"/>
                      <a:pt x="3489" y="218"/>
                    </a:cubicBezTo>
                    <a:cubicBezTo>
                      <a:pt x="3307" y="263"/>
                      <a:pt x="3441" y="237"/>
                      <a:pt x="3078" y="227"/>
                    </a:cubicBezTo>
                    <a:cubicBezTo>
                      <a:pt x="2991" y="215"/>
                      <a:pt x="2924" y="206"/>
                      <a:pt x="2831" y="200"/>
                    </a:cubicBezTo>
                    <a:cubicBezTo>
                      <a:pt x="2645" y="138"/>
                      <a:pt x="2341" y="167"/>
                      <a:pt x="2173" y="163"/>
                    </a:cubicBezTo>
                    <a:cubicBezTo>
                      <a:pt x="2115" y="152"/>
                      <a:pt x="2058" y="143"/>
                      <a:pt x="1999" y="136"/>
                    </a:cubicBezTo>
                    <a:cubicBezTo>
                      <a:pt x="1900" y="0"/>
                      <a:pt x="1987" y="99"/>
                      <a:pt x="1606" y="99"/>
                    </a:cubicBezTo>
                  </a:path>
                </a:pathLst>
              </a:custGeom>
              <a:solidFill>
                <a:srgbClr val="EAEAEA"/>
              </a:solidFill>
              <a:ln w="12700">
                <a:solidFill>
                  <a:srgbClr val="EAEAEA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s-MX" sz="1600"/>
              </a:p>
            </p:txBody>
          </p:sp>
          <p:grpSp>
            <p:nvGrpSpPr>
              <p:cNvPr id="24601" name="Group 14"/>
              <p:cNvGrpSpPr>
                <a:grpSpLocks/>
              </p:cNvGrpSpPr>
              <p:nvPr/>
            </p:nvGrpSpPr>
            <p:grpSpPr bwMode="auto">
              <a:xfrm>
                <a:off x="3120" y="1066"/>
                <a:ext cx="480" cy="432"/>
                <a:chOff x="3120" y="4848"/>
                <a:chExt cx="480" cy="432"/>
              </a:xfrm>
            </p:grpSpPr>
            <p:sp>
              <p:nvSpPr>
                <p:cNvPr id="24626" name="Oval 15"/>
                <p:cNvSpPr>
                  <a:spLocks noChangeArrowheads="1"/>
                </p:cNvSpPr>
                <p:nvPr/>
              </p:nvSpPr>
              <p:spPr bwMode="auto">
                <a:xfrm>
                  <a:off x="3120" y="4848"/>
                  <a:ext cx="480" cy="432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MX" sz="1600"/>
                </a:p>
              </p:txBody>
            </p:sp>
            <p:sp>
              <p:nvSpPr>
                <p:cNvPr id="24627" name="Oval 16"/>
                <p:cNvSpPr>
                  <a:spLocks noChangeArrowheads="1"/>
                </p:cNvSpPr>
                <p:nvPr/>
              </p:nvSpPr>
              <p:spPr bwMode="auto">
                <a:xfrm>
                  <a:off x="3216" y="4944"/>
                  <a:ext cx="96" cy="96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MX" sz="1600"/>
                </a:p>
              </p:txBody>
            </p:sp>
            <p:sp>
              <p:nvSpPr>
                <p:cNvPr id="24628" name="Oval 17"/>
                <p:cNvSpPr>
                  <a:spLocks noChangeArrowheads="1"/>
                </p:cNvSpPr>
                <p:nvPr/>
              </p:nvSpPr>
              <p:spPr bwMode="auto">
                <a:xfrm>
                  <a:off x="3408" y="4944"/>
                  <a:ext cx="96" cy="96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s-MX" sz="1600"/>
                </a:p>
              </p:txBody>
            </p:sp>
            <p:sp>
              <p:nvSpPr>
                <p:cNvPr id="24629" name="Arc 18"/>
                <p:cNvSpPr>
                  <a:spLocks/>
                </p:cNvSpPr>
                <p:nvPr/>
              </p:nvSpPr>
              <p:spPr bwMode="auto">
                <a:xfrm flipV="1">
                  <a:off x="3264" y="4992"/>
                  <a:ext cx="157" cy="240"/>
                </a:xfrm>
                <a:custGeom>
                  <a:avLst/>
                  <a:gdLst>
                    <a:gd name="T0" fmla="*/ 0 w 35378"/>
                    <a:gd name="T1" fmla="*/ 0 h 21600"/>
                    <a:gd name="T2" fmla="*/ 0 w 35378"/>
                    <a:gd name="T3" fmla="*/ 0 h 21600"/>
                    <a:gd name="T4" fmla="*/ 0 w 3537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5378"/>
                    <a:gd name="T10" fmla="*/ 0 h 21600"/>
                    <a:gd name="T11" fmla="*/ 35378 w 3537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5378" h="21600" fill="none" extrusionOk="0">
                      <a:moveTo>
                        <a:pt x="0" y="7683"/>
                      </a:moveTo>
                      <a:cubicBezTo>
                        <a:pt x="4104" y="2811"/>
                        <a:pt x="10149" y="-1"/>
                        <a:pt x="16519" y="0"/>
                      </a:cubicBezTo>
                      <a:cubicBezTo>
                        <a:pt x="24346" y="0"/>
                        <a:pt x="31561" y="4234"/>
                        <a:pt x="35377" y="11069"/>
                      </a:cubicBezTo>
                    </a:path>
                    <a:path w="35378" h="21600" stroke="0" extrusionOk="0">
                      <a:moveTo>
                        <a:pt x="0" y="7683"/>
                      </a:moveTo>
                      <a:cubicBezTo>
                        <a:pt x="4104" y="2811"/>
                        <a:pt x="10149" y="-1"/>
                        <a:pt x="16519" y="0"/>
                      </a:cubicBezTo>
                      <a:cubicBezTo>
                        <a:pt x="24346" y="0"/>
                        <a:pt x="31561" y="4234"/>
                        <a:pt x="35377" y="11069"/>
                      </a:cubicBezTo>
                      <a:lnTo>
                        <a:pt x="16519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MX" sz="1600"/>
                </a:p>
              </p:txBody>
            </p:sp>
            <p:sp>
              <p:nvSpPr>
                <p:cNvPr id="24630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3312" y="4992"/>
                  <a:ext cx="48" cy="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" sz="1600"/>
                </a:p>
              </p:txBody>
            </p:sp>
            <p:sp>
              <p:nvSpPr>
                <p:cNvPr id="24631" name="Line 20"/>
                <p:cNvSpPr>
                  <a:spLocks noChangeShapeType="1"/>
                </p:cNvSpPr>
                <p:nvPr/>
              </p:nvSpPr>
              <p:spPr bwMode="auto">
                <a:xfrm>
                  <a:off x="3312" y="5088"/>
                  <a:ext cx="4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" sz="1600"/>
                </a:p>
              </p:txBody>
            </p:sp>
          </p:grpSp>
          <p:sp>
            <p:nvSpPr>
              <p:cNvPr id="24602" name="Oval 21"/>
              <p:cNvSpPr>
                <a:spLocks noChangeArrowheads="1"/>
              </p:cNvSpPr>
              <p:nvPr/>
            </p:nvSpPr>
            <p:spPr bwMode="auto">
              <a:xfrm>
                <a:off x="2496" y="1066"/>
                <a:ext cx="480" cy="432"/>
              </a:xfrm>
              <a:prstGeom prst="ellipse">
                <a:avLst/>
              </a:prstGeom>
              <a:solidFill>
                <a:srgbClr val="FFFFDD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03" name="Oval 22"/>
              <p:cNvSpPr>
                <a:spLocks noChangeArrowheads="1"/>
              </p:cNvSpPr>
              <p:nvPr/>
            </p:nvSpPr>
            <p:spPr bwMode="auto">
              <a:xfrm>
                <a:off x="2592" y="1162"/>
                <a:ext cx="96" cy="96"/>
              </a:xfrm>
              <a:prstGeom prst="ellipse">
                <a:avLst/>
              </a:prstGeom>
              <a:solidFill>
                <a:srgbClr val="FFFFDD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04" name="Oval 23"/>
              <p:cNvSpPr>
                <a:spLocks noChangeArrowheads="1"/>
              </p:cNvSpPr>
              <p:nvPr/>
            </p:nvSpPr>
            <p:spPr bwMode="auto">
              <a:xfrm>
                <a:off x="2784" y="1162"/>
                <a:ext cx="96" cy="96"/>
              </a:xfrm>
              <a:prstGeom prst="ellipse">
                <a:avLst/>
              </a:prstGeom>
              <a:solidFill>
                <a:srgbClr val="FFFFDD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05" name="Arc 24"/>
              <p:cNvSpPr>
                <a:spLocks/>
              </p:cNvSpPr>
              <p:nvPr/>
            </p:nvSpPr>
            <p:spPr bwMode="auto">
              <a:xfrm flipV="1">
                <a:off x="2592" y="1306"/>
                <a:ext cx="240" cy="96"/>
              </a:xfrm>
              <a:custGeom>
                <a:avLst/>
                <a:gdLst>
                  <a:gd name="T0" fmla="*/ 0 w 35378"/>
                  <a:gd name="T1" fmla="*/ 0 h 21600"/>
                  <a:gd name="T2" fmla="*/ 0 w 35378"/>
                  <a:gd name="T3" fmla="*/ 0 h 21600"/>
                  <a:gd name="T4" fmla="*/ 0 w 3537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5378"/>
                  <a:gd name="T10" fmla="*/ 0 h 21600"/>
                  <a:gd name="T11" fmla="*/ 35378 w 3537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5378" h="21600" fill="none" extrusionOk="0">
                    <a:moveTo>
                      <a:pt x="0" y="7683"/>
                    </a:moveTo>
                    <a:cubicBezTo>
                      <a:pt x="4104" y="2811"/>
                      <a:pt x="10149" y="-1"/>
                      <a:pt x="16519" y="0"/>
                    </a:cubicBezTo>
                    <a:cubicBezTo>
                      <a:pt x="24346" y="0"/>
                      <a:pt x="31561" y="4234"/>
                      <a:pt x="35377" y="11069"/>
                    </a:cubicBezTo>
                  </a:path>
                  <a:path w="35378" h="21600" stroke="0" extrusionOk="0">
                    <a:moveTo>
                      <a:pt x="0" y="7683"/>
                    </a:moveTo>
                    <a:cubicBezTo>
                      <a:pt x="4104" y="2811"/>
                      <a:pt x="10149" y="-1"/>
                      <a:pt x="16519" y="0"/>
                    </a:cubicBezTo>
                    <a:cubicBezTo>
                      <a:pt x="24346" y="0"/>
                      <a:pt x="31561" y="4234"/>
                      <a:pt x="35377" y="11069"/>
                    </a:cubicBezTo>
                    <a:lnTo>
                      <a:pt x="16519" y="21600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06" name="Line 25"/>
              <p:cNvSpPr>
                <a:spLocks noChangeShapeType="1"/>
              </p:cNvSpPr>
              <p:nvPr/>
            </p:nvSpPr>
            <p:spPr bwMode="auto">
              <a:xfrm flipH="1">
                <a:off x="2688" y="1210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1600"/>
              </a:p>
            </p:txBody>
          </p:sp>
          <p:sp>
            <p:nvSpPr>
              <p:cNvPr id="24607" name="Line 26"/>
              <p:cNvSpPr>
                <a:spLocks noChangeShapeType="1"/>
              </p:cNvSpPr>
              <p:nvPr/>
            </p:nvSpPr>
            <p:spPr bwMode="auto">
              <a:xfrm>
                <a:off x="2688" y="1306"/>
                <a:ext cx="4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1600"/>
              </a:p>
            </p:txBody>
          </p:sp>
          <p:sp>
            <p:nvSpPr>
              <p:cNvPr id="24608" name="Oval 27"/>
              <p:cNvSpPr>
                <a:spLocks noChangeArrowheads="1"/>
              </p:cNvSpPr>
              <p:nvPr/>
            </p:nvSpPr>
            <p:spPr bwMode="auto">
              <a:xfrm>
                <a:off x="1920" y="1066"/>
                <a:ext cx="480" cy="4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09" name="Oval 28"/>
              <p:cNvSpPr>
                <a:spLocks noChangeArrowheads="1"/>
              </p:cNvSpPr>
              <p:nvPr/>
            </p:nvSpPr>
            <p:spPr bwMode="auto">
              <a:xfrm>
                <a:off x="2016" y="116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10" name="Oval 29"/>
              <p:cNvSpPr>
                <a:spLocks noChangeArrowheads="1"/>
              </p:cNvSpPr>
              <p:nvPr/>
            </p:nvSpPr>
            <p:spPr bwMode="auto">
              <a:xfrm>
                <a:off x="2208" y="116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11" name="Line 30"/>
              <p:cNvSpPr>
                <a:spLocks noChangeShapeType="1"/>
              </p:cNvSpPr>
              <p:nvPr/>
            </p:nvSpPr>
            <p:spPr bwMode="auto">
              <a:xfrm flipH="1">
                <a:off x="2112" y="1210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1600"/>
              </a:p>
            </p:txBody>
          </p:sp>
          <p:sp>
            <p:nvSpPr>
              <p:cNvPr id="24612" name="Line 31"/>
              <p:cNvSpPr>
                <a:spLocks noChangeShapeType="1"/>
              </p:cNvSpPr>
              <p:nvPr/>
            </p:nvSpPr>
            <p:spPr bwMode="auto">
              <a:xfrm>
                <a:off x="2112" y="1306"/>
                <a:ext cx="4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1600"/>
              </a:p>
            </p:txBody>
          </p:sp>
          <p:sp>
            <p:nvSpPr>
              <p:cNvPr id="24613" name="Oval 32"/>
              <p:cNvSpPr>
                <a:spLocks noChangeArrowheads="1"/>
              </p:cNvSpPr>
              <p:nvPr/>
            </p:nvSpPr>
            <p:spPr bwMode="auto">
              <a:xfrm>
                <a:off x="1296" y="1066"/>
                <a:ext cx="480" cy="432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14" name="Oval 33"/>
              <p:cNvSpPr>
                <a:spLocks noChangeArrowheads="1"/>
              </p:cNvSpPr>
              <p:nvPr/>
            </p:nvSpPr>
            <p:spPr bwMode="auto">
              <a:xfrm>
                <a:off x="1392" y="1210"/>
                <a:ext cx="96" cy="48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15" name="Oval 34"/>
              <p:cNvSpPr>
                <a:spLocks noChangeArrowheads="1"/>
              </p:cNvSpPr>
              <p:nvPr/>
            </p:nvSpPr>
            <p:spPr bwMode="auto">
              <a:xfrm>
                <a:off x="1584" y="1210"/>
                <a:ext cx="96" cy="48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16" name="Line 35"/>
              <p:cNvSpPr>
                <a:spLocks noChangeShapeType="1"/>
              </p:cNvSpPr>
              <p:nvPr/>
            </p:nvSpPr>
            <p:spPr bwMode="auto">
              <a:xfrm flipH="1">
                <a:off x="1488" y="1210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1600"/>
              </a:p>
            </p:txBody>
          </p:sp>
          <p:sp>
            <p:nvSpPr>
              <p:cNvPr id="24617" name="Line 36"/>
              <p:cNvSpPr>
                <a:spLocks noChangeShapeType="1"/>
              </p:cNvSpPr>
              <p:nvPr/>
            </p:nvSpPr>
            <p:spPr bwMode="auto">
              <a:xfrm>
                <a:off x="1488" y="1306"/>
                <a:ext cx="4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1600"/>
              </a:p>
            </p:txBody>
          </p:sp>
          <p:sp>
            <p:nvSpPr>
              <p:cNvPr id="24618" name="Oval 37"/>
              <p:cNvSpPr>
                <a:spLocks noChangeArrowheads="1"/>
              </p:cNvSpPr>
              <p:nvPr/>
            </p:nvSpPr>
            <p:spPr bwMode="auto">
              <a:xfrm>
                <a:off x="672" y="1066"/>
                <a:ext cx="480" cy="43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19" name="Oval 38"/>
              <p:cNvSpPr>
                <a:spLocks noChangeArrowheads="1"/>
              </p:cNvSpPr>
              <p:nvPr/>
            </p:nvSpPr>
            <p:spPr bwMode="auto">
              <a:xfrm>
                <a:off x="768" y="1210"/>
                <a:ext cx="96" cy="48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20" name="Oval 39"/>
              <p:cNvSpPr>
                <a:spLocks noChangeArrowheads="1"/>
              </p:cNvSpPr>
              <p:nvPr/>
            </p:nvSpPr>
            <p:spPr bwMode="auto">
              <a:xfrm>
                <a:off x="960" y="1210"/>
                <a:ext cx="96" cy="48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 sz="1600"/>
              </a:p>
            </p:txBody>
          </p:sp>
          <p:sp>
            <p:nvSpPr>
              <p:cNvPr id="24621" name="Line 40"/>
              <p:cNvSpPr>
                <a:spLocks noChangeShapeType="1"/>
              </p:cNvSpPr>
              <p:nvPr/>
            </p:nvSpPr>
            <p:spPr bwMode="auto">
              <a:xfrm flipH="1">
                <a:off x="864" y="1210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1600"/>
              </a:p>
            </p:txBody>
          </p:sp>
          <p:sp>
            <p:nvSpPr>
              <p:cNvPr id="24622" name="Line 41"/>
              <p:cNvSpPr>
                <a:spLocks noChangeShapeType="1"/>
              </p:cNvSpPr>
              <p:nvPr/>
            </p:nvSpPr>
            <p:spPr bwMode="auto">
              <a:xfrm>
                <a:off x="864" y="1306"/>
                <a:ext cx="4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1600"/>
              </a:p>
            </p:txBody>
          </p:sp>
          <p:sp>
            <p:nvSpPr>
              <p:cNvPr id="24623" name="Line 42"/>
              <p:cNvSpPr>
                <a:spLocks noChangeShapeType="1"/>
              </p:cNvSpPr>
              <p:nvPr/>
            </p:nvSpPr>
            <p:spPr bwMode="auto">
              <a:xfrm>
                <a:off x="2064" y="1402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 sz="1600"/>
              </a:p>
            </p:txBody>
          </p:sp>
          <p:sp>
            <p:nvSpPr>
              <p:cNvPr id="24624" name="Freeform 43"/>
              <p:cNvSpPr>
                <a:spLocks/>
              </p:cNvSpPr>
              <p:nvPr/>
            </p:nvSpPr>
            <p:spPr bwMode="auto">
              <a:xfrm>
                <a:off x="768" y="1290"/>
                <a:ext cx="240" cy="160"/>
              </a:xfrm>
              <a:custGeom>
                <a:avLst/>
                <a:gdLst>
                  <a:gd name="T0" fmla="*/ 0 w 240"/>
                  <a:gd name="T1" fmla="*/ 112 h 160"/>
                  <a:gd name="T2" fmla="*/ 96 w 240"/>
                  <a:gd name="T3" fmla="*/ 64 h 160"/>
                  <a:gd name="T4" fmla="*/ 144 w 240"/>
                  <a:gd name="T5" fmla="*/ 160 h 160"/>
                  <a:gd name="T6" fmla="*/ 240 w 240"/>
                  <a:gd name="T7" fmla="*/ 64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"/>
                  <a:gd name="T13" fmla="*/ 0 h 160"/>
                  <a:gd name="T14" fmla="*/ 240 w 240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" h="160">
                    <a:moveTo>
                      <a:pt x="0" y="112"/>
                    </a:moveTo>
                    <a:cubicBezTo>
                      <a:pt x="36" y="84"/>
                      <a:pt x="72" y="56"/>
                      <a:pt x="96" y="64"/>
                    </a:cubicBezTo>
                    <a:cubicBezTo>
                      <a:pt x="120" y="72"/>
                      <a:pt x="120" y="160"/>
                      <a:pt x="144" y="160"/>
                    </a:cubicBezTo>
                    <a:cubicBezTo>
                      <a:pt x="168" y="160"/>
                      <a:pt x="192" y="0"/>
                      <a:pt x="240" y="64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 sz="1600"/>
              </a:p>
            </p:txBody>
          </p:sp>
          <p:sp>
            <p:nvSpPr>
              <p:cNvPr id="24625" name="Freeform 44"/>
              <p:cNvSpPr>
                <a:spLocks/>
              </p:cNvSpPr>
              <p:nvPr/>
            </p:nvSpPr>
            <p:spPr bwMode="auto">
              <a:xfrm>
                <a:off x="1440" y="1354"/>
                <a:ext cx="144" cy="48"/>
              </a:xfrm>
              <a:custGeom>
                <a:avLst/>
                <a:gdLst>
                  <a:gd name="T0" fmla="*/ 0 w 144"/>
                  <a:gd name="T1" fmla="*/ 48 h 48"/>
                  <a:gd name="T2" fmla="*/ 96 w 144"/>
                  <a:gd name="T3" fmla="*/ 0 h 48"/>
                  <a:gd name="T4" fmla="*/ 144 w 144"/>
                  <a:gd name="T5" fmla="*/ 48 h 48"/>
                  <a:gd name="T6" fmla="*/ 0 60000 65536"/>
                  <a:gd name="T7" fmla="*/ 0 60000 65536"/>
                  <a:gd name="T8" fmla="*/ 0 60000 65536"/>
                  <a:gd name="T9" fmla="*/ 0 w 144"/>
                  <a:gd name="T10" fmla="*/ 0 h 48"/>
                  <a:gd name="T11" fmla="*/ 144 w 144"/>
                  <a:gd name="T12" fmla="*/ 48 h 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" h="48">
                    <a:moveTo>
                      <a:pt x="0" y="48"/>
                    </a:moveTo>
                    <a:cubicBezTo>
                      <a:pt x="36" y="24"/>
                      <a:pt x="72" y="0"/>
                      <a:pt x="96" y="0"/>
                    </a:cubicBezTo>
                    <a:cubicBezTo>
                      <a:pt x="120" y="0"/>
                      <a:pt x="136" y="48"/>
                      <a:pt x="144" y="48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 sz="1600"/>
              </a:p>
            </p:txBody>
          </p:sp>
        </p:grpSp>
      </p:grpSp>
      <p:grpSp>
        <p:nvGrpSpPr>
          <p:cNvPr id="6" name="Group 82"/>
          <p:cNvGrpSpPr>
            <a:grpSpLocks/>
          </p:cNvGrpSpPr>
          <p:nvPr/>
        </p:nvGrpSpPr>
        <p:grpSpPr bwMode="auto">
          <a:xfrm>
            <a:off x="395536" y="3352576"/>
            <a:ext cx="7924800" cy="860371"/>
            <a:chOff x="288" y="1824"/>
            <a:chExt cx="3744" cy="722"/>
          </a:xfrm>
        </p:grpSpPr>
        <p:sp>
          <p:nvSpPr>
            <p:cNvPr id="24595" name="Rectangle 47"/>
            <p:cNvSpPr>
              <a:spLocks noChangeArrowheads="1"/>
            </p:cNvSpPr>
            <p:nvPr/>
          </p:nvSpPr>
          <p:spPr bwMode="auto">
            <a:xfrm>
              <a:off x="288" y="1824"/>
              <a:ext cx="1728" cy="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s-MX" sz="1600" b="1" dirty="0"/>
                <a:t>¿Qué es la CALIDAD?</a:t>
              </a:r>
              <a:endParaRPr lang="en-US" sz="1600" b="1" dirty="0"/>
            </a:p>
          </p:txBody>
        </p:sp>
        <p:sp>
          <p:nvSpPr>
            <p:cNvPr id="24596" name="Rectangle 48"/>
            <p:cNvSpPr>
              <a:spLocks noChangeArrowheads="1"/>
            </p:cNvSpPr>
            <p:nvPr/>
          </p:nvSpPr>
          <p:spPr bwMode="auto">
            <a:xfrm>
              <a:off x="288" y="2055"/>
              <a:ext cx="3744" cy="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>
                <a:buFontTx/>
                <a:buChar char="•"/>
              </a:pPr>
              <a:r>
                <a:rPr lang="es-MX" sz="1600"/>
                <a:t> Es el grado en el que las características de nuestros productos y/o servicios cumplen con los requisitos de nuestros clientes.</a:t>
              </a:r>
              <a:endParaRPr lang="en-US" sz="1600"/>
            </a:p>
          </p:txBody>
        </p:sp>
      </p:grpSp>
      <p:grpSp>
        <p:nvGrpSpPr>
          <p:cNvPr id="7" name="Group 83"/>
          <p:cNvGrpSpPr>
            <a:grpSpLocks/>
          </p:cNvGrpSpPr>
          <p:nvPr/>
        </p:nvGrpSpPr>
        <p:grpSpPr bwMode="auto">
          <a:xfrm>
            <a:off x="395536" y="4581127"/>
            <a:ext cx="7924800" cy="1798343"/>
            <a:chOff x="288" y="2736"/>
            <a:chExt cx="3744" cy="1510"/>
          </a:xfrm>
        </p:grpSpPr>
        <p:sp>
          <p:nvSpPr>
            <p:cNvPr id="24591" name="Rectangle 49"/>
            <p:cNvSpPr>
              <a:spLocks noChangeArrowheads="1"/>
            </p:cNvSpPr>
            <p:nvPr/>
          </p:nvSpPr>
          <p:spPr bwMode="auto">
            <a:xfrm>
              <a:off x="288" y="2736"/>
              <a:ext cx="3696" cy="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s-MX" sz="1600" b="1" u="sng" dirty="0"/>
                <a:t>SATISFACCIÓN DEL CLIENTE</a:t>
              </a:r>
              <a:r>
                <a:rPr lang="es-MX" sz="1600" b="1" dirty="0"/>
                <a:t>   VS   </a:t>
              </a:r>
              <a:r>
                <a:rPr lang="es-MX" sz="1600" b="1" u="sng" dirty="0"/>
                <a:t>CALIDAD</a:t>
              </a:r>
              <a:endParaRPr lang="en-US" sz="1600" b="1" u="sng" dirty="0"/>
            </a:p>
          </p:txBody>
        </p:sp>
        <p:sp>
          <p:nvSpPr>
            <p:cNvPr id="24592" name="Rectangle 50"/>
            <p:cNvSpPr>
              <a:spLocks noChangeArrowheads="1"/>
            </p:cNvSpPr>
            <p:nvPr/>
          </p:nvSpPr>
          <p:spPr bwMode="auto">
            <a:xfrm>
              <a:off x="288" y="3134"/>
              <a:ext cx="3744" cy="1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/>
              <a:r>
                <a:rPr lang="es-MX" sz="1600" dirty="0"/>
                <a:t>A partir de los dos conceptos anteriores, podemos observar que: </a:t>
              </a:r>
              <a:r>
                <a:rPr lang="es-MX" sz="1600" b="1" dirty="0"/>
                <a:t>cuando cumplimos los requisitos de nuestros clientes correctamente, les estamos entregando un producto y/o servicio con calidad, y su satisfacción será mayor.   El Cliente estará contento con nuestros productos y/o servicios, y los seguirá comprando.   </a:t>
              </a:r>
            </a:p>
            <a:p>
              <a:pPr algn="just"/>
              <a:r>
                <a:rPr lang="es-MX" sz="1600" b="1" dirty="0"/>
                <a:t>¡¡De esta manera, ganamos y tenemos éxito todos!!</a:t>
              </a:r>
              <a:endParaRPr lang="en-US" sz="1600" dirty="0"/>
            </a:p>
          </p:txBody>
        </p:sp>
      </p:grpSp>
      <p:sp>
        <p:nvSpPr>
          <p:cNvPr id="5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918790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3 Marcador de número de diapositiva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165304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/>
            <a:fld id="{96B56E1C-8507-7349-804C-D2628CB86C6F}" type="slidenum">
              <a:rPr lang="en-US" sz="1200">
                <a:latin typeface="+mn-lt"/>
              </a:rPr>
              <a:pPr eaLnBrk="1" hangingPunct="1"/>
              <a:t>9</a:t>
            </a:fld>
            <a:endParaRPr lang="en-US" sz="1200" dirty="0">
              <a:latin typeface="+mn-lt"/>
            </a:endParaRPr>
          </a:p>
        </p:txBody>
      </p:sp>
      <p:grpSp>
        <p:nvGrpSpPr>
          <p:cNvPr id="2" name="Group 1031"/>
          <p:cNvGrpSpPr>
            <a:grpSpLocks/>
          </p:cNvGrpSpPr>
          <p:nvPr/>
        </p:nvGrpSpPr>
        <p:grpSpPr bwMode="auto">
          <a:xfrm>
            <a:off x="323528" y="1176644"/>
            <a:ext cx="7924800" cy="1041450"/>
            <a:chOff x="288" y="489"/>
            <a:chExt cx="3744" cy="874"/>
          </a:xfrm>
        </p:grpSpPr>
        <p:sp>
          <p:nvSpPr>
            <p:cNvPr id="25697" name="Rectangle 1032"/>
            <p:cNvSpPr>
              <a:spLocks noChangeArrowheads="1"/>
            </p:cNvSpPr>
            <p:nvPr/>
          </p:nvSpPr>
          <p:spPr bwMode="auto">
            <a:xfrm>
              <a:off x="288" y="489"/>
              <a:ext cx="1680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s-MX" sz="2000" b="1" dirty="0"/>
                <a:t>¿Qué es un SISTEMA?</a:t>
              </a:r>
              <a:endParaRPr lang="en-US" sz="2000" b="1" dirty="0"/>
            </a:p>
          </p:txBody>
        </p:sp>
        <p:sp>
          <p:nvSpPr>
            <p:cNvPr id="25698" name="Rectangle 1033"/>
            <p:cNvSpPr>
              <a:spLocks noChangeArrowheads="1"/>
            </p:cNvSpPr>
            <p:nvPr/>
          </p:nvSpPr>
          <p:spPr bwMode="auto">
            <a:xfrm>
              <a:off x="288" y="768"/>
              <a:ext cx="3744" cy="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just">
                <a:buFontTx/>
                <a:buChar char="•"/>
              </a:pPr>
              <a:r>
                <a:rPr lang="es-MX" sz="2000"/>
                <a:t> Es un conjunto de elementos (Ej. personas, procesos, máquinas, etc.) que están relacionados entre si.</a:t>
              </a:r>
              <a:endParaRPr lang="en-US" sz="2000"/>
            </a:p>
          </p:txBody>
        </p:sp>
      </p:grpSp>
      <p:grpSp>
        <p:nvGrpSpPr>
          <p:cNvPr id="3" name="Group 1034"/>
          <p:cNvGrpSpPr>
            <a:grpSpLocks/>
          </p:cNvGrpSpPr>
          <p:nvPr/>
        </p:nvGrpSpPr>
        <p:grpSpPr bwMode="auto">
          <a:xfrm>
            <a:off x="330200" y="2224394"/>
            <a:ext cx="8432800" cy="2165345"/>
            <a:chOff x="192" y="1392"/>
            <a:chExt cx="3984" cy="1819"/>
          </a:xfrm>
        </p:grpSpPr>
        <p:sp>
          <p:nvSpPr>
            <p:cNvPr id="25638" name="Freeform 1035"/>
            <p:cNvSpPr>
              <a:spLocks/>
            </p:cNvSpPr>
            <p:nvPr/>
          </p:nvSpPr>
          <p:spPr bwMode="auto">
            <a:xfrm>
              <a:off x="192" y="1728"/>
              <a:ext cx="3984" cy="1285"/>
            </a:xfrm>
            <a:custGeom>
              <a:avLst/>
              <a:gdLst>
                <a:gd name="T0" fmla="*/ 1245 w 4542"/>
                <a:gd name="T1" fmla="*/ 50 h 1285"/>
                <a:gd name="T2" fmla="*/ 1267 w 4542"/>
                <a:gd name="T3" fmla="*/ 78 h 1285"/>
                <a:gd name="T4" fmla="*/ 844 w 4542"/>
                <a:gd name="T5" fmla="*/ 124 h 1285"/>
                <a:gd name="T6" fmla="*/ 535 w 4542"/>
                <a:gd name="T7" fmla="*/ 206 h 1285"/>
                <a:gd name="T8" fmla="*/ 499 w 4542"/>
                <a:gd name="T9" fmla="*/ 242 h 1285"/>
                <a:gd name="T10" fmla="*/ 492 w 4542"/>
                <a:gd name="T11" fmla="*/ 270 h 1285"/>
                <a:gd name="T12" fmla="*/ 268 w 4542"/>
                <a:gd name="T13" fmla="*/ 343 h 1285"/>
                <a:gd name="T14" fmla="*/ 689 w 4542"/>
                <a:gd name="T15" fmla="*/ 416 h 1285"/>
                <a:gd name="T16" fmla="*/ 324 w 4542"/>
                <a:gd name="T17" fmla="*/ 553 h 1285"/>
                <a:gd name="T18" fmla="*/ 134 w 4542"/>
                <a:gd name="T19" fmla="*/ 617 h 1285"/>
                <a:gd name="T20" fmla="*/ 246 w 4542"/>
                <a:gd name="T21" fmla="*/ 709 h 1285"/>
                <a:gd name="T22" fmla="*/ 457 w 4542"/>
                <a:gd name="T23" fmla="*/ 754 h 1285"/>
                <a:gd name="T24" fmla="*/ 604 w 4542"/>
                <a:gd name="T25" fmla="*/ 818 h 1285"/>
                <a:gd name="T26" fmla="*/ 619 w 4542"/>
                <a:gd name="T27" fmla="*/ 855 h 1285"/>
                <a:gd name="T28" fmla="*/ 689 w 4542"/>
                <a:gd name="T29" fmla="*/ 910 h 1285"/>
                <a:gd name="T30" fmla="*/ 710 w 4542"/>
                <a:gd name="T31" fmla="*/ 946 h 1285"/>
                <a:gd name="T32" fmla="*/ 949 w 4542"/>
                <a:gd name="T33" fmla="*/ 983 h 1285"/>
                <a:gd name="T34" fmla="*/ 943 w 4542"/>
                <a:gd name="T35" fmla="*/ 1029 h 1285"/>
                <a:gd name="T36" fmla="*/ 830 w 4542"/>
                <a:gd name="T37" fmla="*/ 1093 h 1285"/>
                <a:gd name="T38" fmla="*/ 1815 w 4542"/>
                <a:gd name="T39" fmla="*/ 1248 h 1285"/>
                <a:gd name="T40" fmla="*/ 1836 w 4542"/>
                <a:gd name="T41" fmla="*/ 1276 h 1285"/>
                <a:gd name="T42" fmla="*/ 2110 w 4542"/>
                <a:gd name="T43" fmla="*/ 1166 h 1285"/>
                <a:gd name="T44" fmla="*/ 2441 w 4542"/>
                <a:gd name="T45" fmla="*/ 1111 h 1285"/>
                <a:gd name="T46" fmla="*/ 2617 w 4542"/>
                <a:gd name="T47" fmla="*/ 1138 h 1285"/>
                <a:gd name="T48" fmla="*/ 2779 w 4542"/>
                <a:gd name="T49" fmla="*/ 1111 h 1285"/>
                <a:gd name="T50" fmla="*/ 3003 w 4542"/>
                <a:gd name="T51" fmla="*/ 946 h 1285"/>
                <a:gd name="T52" fmla="*/ 3187 w 4542"/>
                <a:gd name="T53" fmla="*/ 791 h 1285"/>
                <a:gd name="T54" fmla="*/ 3180 w 4542"/>
                <a:gd name="T55" fmla="*/ 754 h 1285"/>
                <a:gd name="T56" fmla="*/ 3215 w 4542"/>
                <a:gd name="T57" fmla="*/ 608 h 1285"/>
                <a:gd name="T58" fmla="*/ 3328 w 4542"/>
                <a:gd name="T59" fmla="*/ 535 h 1285"/>
                <a:gd name="T60" fmla="*/ 3039 w 4542"/>
                <a:gd name="T61" fmla="*/ 489 h 1285"/>
                <a:gd name="T62" fmla="*/ 2800 w 4542"/>
                <a:gd name="T63" fmla="*/ 361 h 1285"/>
                <a:gd name="T64" fmla="*/ 2448 w 4542"/>
                <a:gd name="T65" fmla="*/ 316 h 1285"/>
                <a:gd name="T66" fmla="*/ 2413 w 4542"/>
                <a:gd name="T67" fmla="*/ 270 h 1285"/>
                <a:gd name="T68" fmla="*/ 2195 w 4542"/>
                <a:gd name="T69" fmla="*/ 197 h 1285"/>
                <a:gd name="T70" fmla="*/ 2012 w 4542"/>
                <a:gd name="T71" fmla="*/ 151 h 1285"/>
                <a:gd name="T72" fmla="*/ 1963 w 4542"/>
                <a:gd name="T73" fmla="*/ 114 h 1285"/>
                <a:gd name="T74" fmla="*/ 1646 w 4542"/>
                <a:gd name="T75" fmla="*/ 23 h 1285"/>
                <a:gd name="T76" fmla="*/ 1484 w 4542"/>
                <a:gd name="T77" fmla="*/ 41 h 128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542"/>
                <a:gd name="T118" fmla="*/ 0 h 1285"/>
                <a:gd name="T119" fmla="*/ 4542 w 4542"/>
                <a:gd name="T120" fmla="*/ 1285 h 128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542" h="1285">
                  <a:moveTo>
                    <a:pt x="2076" y="41"/>
                  </a:moveTo>
                  <a:cubicBezTo>
                    <a:pt x="1923" y="44"/>
                    <a:pt x="1770" y="41"/>
                    <a:pt x="1618" y="50"/>
                  </a:cubicBezTo>
                  <a:cubicBezTo>
                    <a:pt x="1609" y="51"/>
                    <a:pt x="1594" y="63"/>
                    <a:pt x="1600" y="69"/>
                  </a:cubicBezTo>
                  <a:cubicBezTo>
                    <a:pt x="1611" y="80"/>
                    <a:pt x="1631" y="75"/>
                    <a:pt x="1646" y="78"/>
                  </a:cubicBezTo>
                  <a:cubicBezTo>
                    <a:pt x="1637" y="104"/>
                    <a:pt x="1642" y="113"/>
                    <a:pt x="1609" y="114"/>
                  </a:cubicBezTo>
                  <a:cubicBezTo>
                    <a:pt x="1438" y="120"/>
                    <a:pt x="1268" y="121"/>
                    <a:pt x="1097" y="124"/>
                  </a:cubicBezTo>
                  <a:cubicBezTo>
                    <a:pt x="1140" y="165"/>
                    <a:pt x="1060" y="175"/>
                    <a:pt x="1024" y="178"/>
                  </a:cubicBezTo>
                  <a:cubicBezTo>
                    <a:pt x="914" y="186"/>
                    <a:pt x="805" y="194"/>
                    <a:pt x="695" y="206"/>
                  </a:cubicBezTo>
                  <a:cubicBezTo>
                    <a:pt x="686" y="212"/>
                    <a:pt x="677" y="217"/>
                    <a:pt x="668" y="224"/>
                  </a:cubicBezTo>
                  <a:cubicBezTo>
                    <a:pt x="661" y="229"/>
                    <a:pt x="644" y="235"/>
                    <a:pt x="649" y="242"/>
                  </a:cubicBezTo>
                  <a:cubicBezTo>
                    <a:pt x="656" y="253"/>
                    <a:pt x="674" y="249"/>
                    <a:pt x="686" y="252"/>
                  </a:cubicBezTo>
                  <a:cubicBezTo>
                    <a:pt x="671" y="258"/>
                    <a:pt x="656" y="266"/>
                    <a:pt x="640" y="270"/>
                  </a:cubicBezTo>
                  <a:cubicBezTo>
                    <a:pt x="610" y="278"/>
                    <a:pt x="549" y="288"/>
                    <a:pt x="549" y="288"/>
                  </a:cubicBezTo>
                  <a:cubicBezTo>
                    <a:pt x="485" y="319"/>
                    <a:pt x="418" y="331"/>
                    <a:pt x="348" y="343"/>
                  </a:cubicBezTo>
                  <a:cubicBezTo>
                    <a:pt x="422" y="368"/>
                    <a:pt x="498" y="365"/>
                    <a:pt x="576" y="370"/>
                  </a:cubicBezTo>
                  <a:cubicBezTo>
                    <a:pt x="878" y="408"/>
                    <a:pt x="776" y="376"/>
                    <a:pt x="896" y="416"/>
                  </a:cubicBezTo>
                  <a:cubicBezTo>
                    <a:pt x="797" y="476"/>
                    <a:pt x="671" y="484"/>
                    <a:pt x="558" y="498"/>
                  </a:cubicBezTo>
                  <a:cubicBezTo>
                    <a:pt x="534" y="507"/>
                    <a:pt x="453" y="548"/>
                    <a:pt x="421" y="553"/>
                  </a:cubicBezTo>
                  <a:cubicBezTo>
                    <a:pt x="282" y="576"/>
                    <a:pt x="140" y="567"/>
                    <a:pt x="0" y="572"/>
                  </a:cubicBezTo>
                  <a:cubicBezTo>
                    <a:pt x="59" y="587"/>
                    <a:pt x="117" y="595"/>
                    <a:pt x="174" y="617"/>
                  </a:cubicBezTo>
                  <a:cubicBezTo>
                    <a:pt x="179" y="642"/>
                    <a:pt x="174" y="672"/>
                    <a:pt x="192" y="690"/>
                  </a:cubicBezTo>
                  <a:cubicBezTo>
                    <a:pt x="223" y="721"/>
                    <a:pt x="277" y="707"/>
                    <a:pt x="320" y="709"/>
                  </a:cubicBezTo>
                  <a:cubicBezTo>
                    <a:pt x="393" y="713"/>
                    <a:pt x="467" y="715"/>
                    <a:pt x="540" y="718"/>
                  </a:cubicBezTo>
                  <a:cubicBezTo>
                    <a:pt x="567" y="758"/>
                    <a:pt x="545" y="739"/>
                    <a:pt x="594" y="754"/>
                  </a:cubicBezTo>
                  <a:cubicBezTo>
                    <a:pt x="613" y="760"/>
                    <a:pt x="649" y="773"/>
                    <a:pt x="649" y="773"/>
                  </a:cubicBezTo>
                  <a:cubicBezTo>
                    <a:pt x="697" y="818"/>
                    <a:pt x="708" y="810"/>
                    <a:pt x="786" y="818"/>
                  </a:cubicBezTo>
                  <a:cubicBezTo>
                    <a:pt x="795" y="821"/>
                    <a:pt x="809" y="819"/>
                    <a:pt x="814" y="828"/>
                  </a:cubicBezTo>
                  <a:cubicBezTo>
                    <a:pt x="818" y="836"/>
                    <a:pt x="799" y="848"/>
                    <a:pt x="805" y="855"/>
                  </a:cubicBezTo>
                  <a:cubicBezTo>
                    <a:pt x="814" y="866"/>
                    <a:pt x="872" y="878"/>
                    <a:pt x="887" y="882"/>
                  </a:cubicBezTo>
                  <a:cubicBezTo>
                    <a:pt x="890" y="891"/>
                    <a:pt x="899" y="901"/>
                    <a:pt x="896" y="910"/>
                  </a:cubicBezTo>
                  <a:cubicBezTo>
                    <a:pt x="892" y="922"/>
                    <a:pt x="861" y="927"/>
                    <a:pt x="869" y="937"/>
                  </a:cubicBezTo>
                  <a:cubicBezTo>
                    <a:pt x="880" y="952"/>
                    <a:pt x="905" y="944"/>
                    <a:pt x="924" y="946"/>
                  </a:cubicBezTo>
                  <a:cubicBezTo>
                    <a:pt x="1015" y="954"/>
                    <a:pt x="1198" y="965"/>
                    <a:pt x="1198" y="965"/>
                  </a:cubicBezTo>
                  <a:cubicBezTo>
                    <a:pt x="1210" y="971"/>
                    <a:pt x="1231" y="970"/>
                    <a:pt x="1234" y="983"/>
                  </a:cubicBezTo>
                  <a:cubicBezTo>
                    <a:pt x="1238" y="1003"/>
                    <a:pt x="1190" y="1016"/>
                    <a:pt x="1180" y="1020"/>
                  </a:cubicBezTo>
                  <a:cubicBezTo>
                    <a:pt x="1195" y="1023"/>
                    <a:pt x="1225" y="1014"/>
                    <a:pt x="1225" y="1029"/>
                  </a:cubicBezTo>
                  <a:cubicBezTo>
                    <a:pt x="1225" y="1048"/>
                    <a:pt x="1197" y="1056"/>
                    <a:pt x="1180" y="1065"/>
                  </a:cubicBezTo>
                  <a:cubicBezTo>
                    <a:pt x="1149" y="1080"/>
                    <a:pt x="1111" y="1079"/>
                    <a:pt x="1079" y="1093"/>
                  </a:cubicBezTo>
                  <a:cubicBezTo>
                    <a:pt x="1044" y="1109"/>
                    <a:pt x="1026" y="1145"/>
                    <a:pt x="1006" y="1175"/>
                  </a:cubicBezTo>
                  <a:cubicBezTo>
                    <a:pt x="1457" y="1196"/>
                    <a:pt x="1909" y="1216"/>
                    <a:pt x="2359" y="1248"/>
                  </a:cubicBezTo>
                  <a:cubicBezTo>
                    <a:pt x="2374" y="1251"/>
                    <a:pt x="2394" y="1246"/>
                    <a:pt x="2405" y="1257"/>
                  </a:cubicBezTo>
                  <a:cubicBezTo>
                    <a:pt x="2411" y="1263"/>
                    <a:pt x="2388" y="1285"/>
                    <a:pt x="2386" y="1276"/>
                  </a:cubicBezTo>
                  <a:cubicBezTo>
                    <a:pt x="2379" y="1246"/>
                    <a:pt x="2397" y="1208"/>
                    <a:pt x="2423" y="1193"/>
                  </a:cubicBezTo>
                  <a:cubicBezTo>
                    <a:pt x="2516" y="1139"/>
                    <a:pt x="2636" y="1170"/>
                    <a:pt x="2743" y="1166"/>
                  </a:cubicBezTo>
                  <a:cubicBezTo>
                    <a:pt x="2778" y="1158"/>
                    <a:pt x="2809" y="1135"/>
                    <a:pt x="2844" y="1129"/>
                  </a:cubicBezTo>
                  <a:cubicBezTo>
                    <a:pt x="2952" y="1110"/>
                    <a:pt x="3063" y="1116"/>
                    <a:pt x="3173" y="1111"/>
                  </a:cubicBezTo>
                  <a:cubicBezTo>
                    <a:pt x="3237" y="1117"/>
                    <a:pt x="3301" y="1121"/>
                    <a:pt x="3365" y="1129"/>
                  </a:cubicBezTo>
                  <a:cubicBezTo>
                    <a:pt x="3377" y="1130"/>
                    <a:pt x="3389" y="1139"/>
                    <a:pt x="3401" y="1138"/>
                  </a:cubicBezTo>
                  <a:cubicBezTo>
                    <a:pt x="3420" y="1136"/>
                    <a:pt x="3437" y="1122"/>
                    <a:pt x="3456" y="1120"/>
                  </a:cubicBezTo>
                  <a:cubicBezTo>
                    <a:pt x="3508" y="1113"/>
                    <a:pt x="3560" y="1114"/>
                    <a:pt x="3612" y="1111"/>
                  </a:cubicBezTo>
                  <a:cubicBezTo>
                    <a:pt x="3622" y="1081"/>
                    <a:pt x="3634" y="1043"/>
                    <a:pt x="3657" y="1020"/>
                  </a:cubicBezTo>
                  <a:cubicBezTo>
                    <a:pt x="3713" y="964"/>
                    <a:pt x="3831" y="966"/>
                    <a:pt x="3904" y="946"/>
                  </a:cubicBezTo>
                  <a:cubicBezTo>
                    <a:pt x="3958" y="911"/>
                    <a:pt x="4016" y="888"/>
                    <a:pt x="4078" y="873"/>
                  </a:cubicBezTo>
                  <a:cubicBezTo>
                    <a:pt x="4106" y="818"/>
                    <a:pt x="4087" y="846"/>
                    <a:pt x="4142" y="791"/>
                  </a:cubicBezTo>
                  <a:cubicBezTo>
                    <a:pt x="4151" y="782"/>
                    <a:pt x="4169" y="764"/>
                    <a:pt x="4169" y="764"/>
                  </a:cubicBezTo>
                  <a:cubicBezTo>
                    <a:pt x="4157" y="761"/>
                    <a:pt x="4139" y="765"/>
                    <a:pt x="4133" y="754"/>
                  </a:cubicBezTo>
                  <a:cubicBezTo>
                    <a:pt x="4127" y="743"/>
                    <a:pt x="4138" y="730"/>
                    <a:pt x="4142" y="718"/>
                  </a:cubicBezTo>
                  <a:cubicBezTo>
                    <a:pt x="4153" y="681"/>
                    <a:pt x="4140" y="616"/>
                    <a:pt x="4178" y="608"/>
                  </a:cubicBezTo>
                  <a:cubicBezTo>
                    <a:pt x="4348" y="572"/>
                    <a:pt x="4263" y="587"/>
                    <a:pt x="4434" y="562"/>
                  </a:cubicBezTo>
                  <a:cubicBezTo>
                    <a:pt x="4542" y="527"/>
                    <a:pt x="4505" y="546"/>
                    <a:pt x="4325" y="535"/>
                  </a:cubicBezTo>
                  <a:cubicBezTo>
                    <a:pt x="4282" y="532"/>
                    <a:pt x="4240" y="529"/>
                    <a:pt x="4197" y="526"/>
                  </a:cubicBezTo>
                  <a:cubicBezTo>
                    <a:pt x="4114" y="512"/>
                    <a:pt x="4034" y="497"/>
                    <a:pt x="3950" y="489"/>
                  </a:cubicBezTo>
                  <a:cubicBezTo>
                    <a:pt x="3926" y="405"/>
                    <a:pt x="3942" y="425"/>
                    <a:pt x="3868" y="407"/>
                  </a:cubicBezTo>
                  <a:cubicBezTo>
                    <a:pt x="3768" y="343"/>
                    <a:pt x="3870" y="372"/>
                    <a:pt x="3639" y="361"/>
                  </a:cubicBezTo>
                  <a:cubicBezTo>
                    <a:pt x="3591" y="349"/>
                    <a:pt x="3407" y="353"/>
                    <a:pt x="3392" y="352"/>
                  </a:cubicBezTo>
                  <a:cubicBezTo>
                    <a:pt x="3278" y="314"/>
                    <a:pt x="3400" y="329"/>
                    <a:pt x="3182" y="316"/>
                  </a:cubicBezTo>
                  <a:cubicBezTo>
                    <a:pt x="3164" y="313"/>
                    <a:pt x="3140" y="319"/>
                    <a:pt x="3127" y="306"/>
                  </a:cubicBezTo>
                  <a:cubicBezTo>
                    <a:pt x="3118" y="297"/>
                    <a:pt x="3143" y="280"/>
                    <a:pt x="3136" y="270"/>
                  </a:cubicBezTo>
                  <a:cubicBezTo>
                    <a:pt x="3124" y="253"/>
                    <a:pt x="3100" y="249"/>
                    <a:pt x="3081" y="242"/>
                  </a:cubicBezTo>
                  <a:cubicBezTo>
                    <a:pt x="3010" y="216"/>
                    <a:pt x="2925" y="207"/>
                    <a:pt x="2853" y="197"/>
                  </a:cubicBezTo>
                  <a:cubicBezTo>
                    <a:pt x="2789" y="164"/>
                    <a:pt x="2736" y="166"/>
                    <a:pt x="2661" y="160"/>
                  </a:cubicBezTo>
                  <a:cubicBezTo>
                    <a:pt x="2646" y="157"/>
                    <a:pt x="2625" y="163"/>
                    <a:pt x="2615" y="151"/>
                  </a:cubicBezTo>
                  <a:cubicBezTo>
                    <a:pt x="2608" y="142"/>
                    <a:pt x="2642" y="129"/>
                    <a:pt x="2633" y="124"/>
                  </a:cubicBezTo>
                  <a:cubicBezTo>
                    <a:pt x="2609" y="110"/>
                    <a:pt x="2578" y="118"/>
                    <a:pt x="2551" y="114"/>
                  </a:cubicBezTo>
                  <a:cubicBezTo>
                    <a:pt x="2440" y="99"/>
                    <a:pt x="2450" y="100"/>
                    <a:pt x="2368" y="87"/>
                  </a:cubicBezTo>
                  <a:cubicBezTo>
                    <a:pt x="2237" y="0"/>
                    <a:pt x="2422" y="38"/>
                    <a:pt x="2140" y="23"/>
                  </a:cubicBezTo>
                  <a:cubicBezTo>
                    <a:pt x="2076" y="26"/>
                    <a:pt x="2012" y="24"/>
                    <a:pt x="1948" y="32"/>
                  </a:cubicBezTo>
                  <a:cubicBezTo>
                    <a:pt x="1935" y="34"/>
                    <a:pt x="1905" y="65"/>
                    <a:pt x="1929" y="41"/>
                  </a:cubicBezTo>
                </a:path>
              </a:pathLst>
            </a:custGeom>
            <a:solidFill>
              <a:srgbClr val="EAEAEA"/>
            </a:solidFill>
            <a:ln w="12700">
              <a:solidFill>
                <a:srgbClr val="EAEAEA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MX" sz="2000"/>
            </a:p>
          </p:txBody>
        </p:sp>
        <p:sp>
          <p:nvSpPr>
            <p:cNvPr id="25639" name="Rectangle 1036"/>
            <p:cNvSpPr>
              <a:spLocks noChangeArrowheads="1"/>
            </p:cNvSpPr>
            <p:nvPr/>
          </p:nvSpPr>
          <p:spPr bwMode="auto">
            <a:xfrm>
              <a:off x="288" y="1392"/>
              <a:ext cx="3744" cy="5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buFontTx/>
                <a:buChar char="•"/>
              </a:pPr>
              <a:r>
                <a:rPr lang="es-MX" sz="2000" dirty="0"/>
                <a:t> </a:t>
              </a:r>
              <a:r>
                <a:rPr lang="es-MX" sz="2000" b="1" dirty="0"/>
                <a:t>Ejemplo1:</a:t>
              </a:r>
              <a:r>
                <a:rPr lang="es-MX" sz="2000" dirty="0"/>
                <a:t>  </a:t>
              </a:r>
              <a:r>
                <a:rPr lang="es-MX" sz="2000" b="1" dirty="0"/>
                <a:t>Sistema dentro de una Panadería</a:t>
              </a:r>
            </a:p>
            <a:p>
              <a:r>
                <a:rPr lang="es-MX" sz="1400" b="1" dirty="0"/>
                <a:t>	          (CONJUNTO DE PERSONAS)</a:t>
              </a:r>
              <a:endParaRPr lang="en-US" sz="1400" b="1" dirty="0"/>
            </a:p>
          </p:txBody>
        </p:sp>
        <p:grpSp>
          <p:nvGrpSpPr>
            <p:cNvPr id="25640" name="Group 1037"/>
            <p:cNvGrpSpPr>
              <a:grpSpLocks/>
            </p:cNvGrpSpPr>
            <p:nvPr/>
          </p:nvGrpSpPr>
          <p:grpSpPr bwMode="auto">
            <a:xfrm>
              <a:off x="1008" y="2102"/>
              <a:ext cx="686" cy="760"/>
              <a:chOff x="2712" y="1952"/>
              <a:chExt cx="686" cy="760"/>
            </a:xfrm>
          </p:grpSpPr>
          <p:grpSp>
            <p:nvGrpSpPr>
              <p:cNvPr id="25689" name="Group 1038"/>
              <p:cNvGrpSpPr>
                <a:grpSpLocks/>
              </p:cNvGrpSpPr>
              <p:nvPr/>
            </p:nvGrpSpPr>
            <p:grpSpPr bwMode="auto">
              <a:xfrm>
                <a:off x="2880" y="2160"/>
                <a:ext cx="518" cy="552"/>
                <a:chOff x="2245" y="1920"/>
                <a:chExt cx="518" cy="552"/>
              </a:xfrm>
            </p:grpSpPr>
            <p:sp>
              <p:nvSpPr>
                <p:cNvPr id="25692" name="Freeform 1039"/>
                <p:cNvSpPr>
                  <a:spLocks/>
                </p:cNvSpPr>
                <p:nvPr/>
              </p:nvSpPr>
              <p:spPr bwMode="auto">
                <a:xfrm>
                  <a:off x="2311" y="1920"/>
                  <a:ext cx="190" cy="189"/>
                </a:xfrm>
                <a:custGeom>
                  <a:avLst/>
                  <a:gdLst>
                    <a:gd name="T0" fmla="*/ 95 w 190"/>
                    <a:gd name="T1" fmla="*/ 0 h 189"/>
                    <a:gd name="T2" fmla="*/ 76 w 190"/>
                    <a:gd name="T3" fmla="*/ 2 h 189"/>
                    <a:gd name="T4" fmla="*/ 58 w 190"/>
                    <a:gd name="T5" fmla="*/ 7 h 189"/>
                    <a:gd name="T6" fmla="*/ 42 w 190"/>
                    <a:gd name="T7" fmla="*/ 15 h 189"/>
                    <a:gd name="T8" fmla="*/ 29 w 190"/>
                    <a:gd name="T9" fmla="*/ 27 h 189"/>
                    <a:gd name="T10" fmla="*/ 17 w 190"/>
                    <a:gd name="T11" fmla="*/ 41 h 189"/>
                    <a:gd name="T12" fmla="*/ 8 w 190"/>
                    <a:gd name="T13" fmla="*/ 58 h 189"/>
                    <a:gd name="T14" fmla="*/ 3 w 190"/>
                    <a:gd name="T15" fmla="*/ 76 h 189"/>
                    <a:gd name="T16" fmla="*/ 0 w 190"/>
                    <a:gd name="T17" fmla="*/ 95 h 189"/>
                    <a:gd name="T18" fmla="*/ 0 w 190"/>
                    <a:gd name="T19" fmla="*/ 100 h 189"/>
                    <a:gd name="T20" fmla="*/ 2 w 190"/>
                    <a:gd name="T21" fmla="*/ 106 h 189"/>
                    <a:gd name="T22" fmla="*/ 3 w 190"/>
                    <a:gd name="T23" fmla="*/ 112 h 189"/>
                    <a:gd name="T24" fmla="*/ 4 w 190"/>
                    <a:gd name="T25" fmla="*/ 118 h 189"/>
                    <a:gd name="T26" fmla="*/ 4 w 190"/>
                    <a:gd name="T27" fmla="*/ 118 h 189"/>
                    <a:gd name="T28" fmla="*/ 4 w 190"/>
                    <a:gd name="T29" fmla="*/ 121 h 189"/>
                    <a:gd name="T30" fmla="*/ 4 w 190"/>
                    <a:gd name="T31" fmla="*/ 122 h 189"/>
                    <a:gd name="T32" fmla="*/ 5 w 190"/>
                    <a:gd name="T33" fmla="*/ 122 h 189"/>
                    <a:gd name="T34" fmla="*/ 5 w 190"/>
                    <a:gd name="T35" fmla="*/ 123 h 189"/>
                    <a:gd name="T36" fmla="*/ 5 w 190"/>
                    <a:gd name="T37" fmla="*/ 124 h 189"/>
                    <a:gd name="T38" fmla="*/ 24 w 190"/>
                    <a:gd name="T39" fmla="*/ 186 h 189"/>
                    <a:gd name="T40" fmla="*/ 39 w 190"/>
                    <a:gd name="T41" fmla="*/ 171 h 189"/>
                    <a:gd name="T42" fmla="*/ 45 w 190"/>
                    <a:gd name="T43" fmla="*/ 175 h 189"/>
                    <a:gd name="T44" fmla="*/ 52 w 190"/>
                    <a:gd name="T45" fmla="*/ 178 h 189"/>
                    <a:gd name="T46" fmla="*/ 60 w 190"/>
                    <a:gd name="T47" fmla="*/ 182 h 189"/>
                    <a:gd name="T48" fmla="*/ 65 w 190"/>
                    <a:gd name="T49" fmla="*/ 184 h 189"/>
                    <a:gd name="T50" fmla="*/ 73 w 190"/>
                    <a:gd name="T51" fmla="*/ 187 h 189"/>
                    <a:gd name="T52" fmla="*/ 80 w 190"/>
                    <a:gd name="T53" fmla="*/ 188 h 189"/>
                    <a:gd name="T54" fmla="*/ 88 w 190"/>
                    <a:gd name="T55" fmla="*/ 189 h 189"/>
                    <a:gd name="T56" fmla="*/ 95 w 190"/>
                    <a:gd name="T57" fmla="*/ 189 h 189"/>
                    <a:gd name="T58" fmla="*/ 114 w 190"/>
                    <a:gd name="T59" fmla="*/ 187 h 189"/>
                    <a:gd name="T60" fmla="*/ 132 w 190"/>
                    <a:gd name="T61" fmla="*/ 182 h 189"/>
                    <a:gd name="T62" fmla="*/ 148 w 190"/>
                    <a:gd name="T63" fmla="*/ 173 h 189"/>
                    <a:gd name="T64" fmla="*/ 162 w 190"/>
                    <a:gd name="T65" fmla="*/ 161 h 189"/>
                    <a:gd name="T66" fmla="*/ 173 w 190"/>
                    <a:gd name="T67" fmla="*/ 148 h 189"/>
                    <a:gd name="T68" fmla="*/ 182 w 190"/>
                    <a:gd name="T69" fmla="*/ 131 h 189"/>
                    <a:gd name="T70" fmla="*/ 187 w 190"/>
                    <a:gd name="T71" fmla="*/ 113 h 189"/>
                    <a:gd name="T72" fmla="*/ 190 w 190"/>
                    <a:gd name="T73" fmla="*/ 95 h 189"/>
                    <a:gd name="T74" fmla="*/ 187 w 190"/>
                    <a:gd name="T75" fmla="*/ 76 h 189"/>
                    <a:gd name="T76" fmla="*/ 182 w 190"/>
                    <a:gd name="T77" fmla="*/ 58 h 189"/>
                    <a:gd name="T78" fmla="*/ 173 w 190"/>
                    <a:gd name="T79" fmla="*/ 41 h 189"/>
                    <a:gd name="T80" fmla="*/ 162 w 190"/>
                    <a:gd name="T81" fmla="*/ 27 h 189"/>
                    <a:gd name="T82" fmla="*/ 148 w 190"/>
                    <a:gd name="T83" fmla="*/ 15 h 189"/>
                    <a:gd name="T84" fmla="*/ 132 w 190"/>
                    <a:gd name="T85" fmla="*/ 7 h 189"/>
                    <a:gd name="T86" fmla="*/ 114 w 190"/>
                    <a:gd name="T87" fmla="*/ 2 h 189"/>
                    <a:gd name="T88" fmla="*/ 95 w 190"/>
                    <a:gd name="T89" fmla="*/ 0 h 189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190"/>
                    <a:gd name="T136" fmla="*/ 0 h 189"/>
                    <a:gd name="T137" fmla="*/ 190 w 190"/>
                    <a:gd name="T138" fmla="*/ 189 h 189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190" h="189">
                      <a:moveTo>
                        <a:pt x="95" y="0"/>
                      </a:moveTo>
                      <a:lnTo>
                        <a:pt x="76" y="2"/>
                      </a:lnTo>
                      <a:lnTo>
                        <a:pt x="58" y="7"/>
                      </a:lnTo>
                      <a:lnTo>
                        <a:pt x="42" y="15"/>
                      </a:lnTo>
                      <a:lnTo>
                        <a:pt x="29" y="27"/>
                      </a:lnTo>
                      <a:lnTo>
                        <a:pt x="17" y="41"/>
                      </a:lnTo>
                      <a:lnTo>
                        <a:pt x="8" y="58"/>
                      </a:lnTo>
                      <a:lnTo>
                        <a:pt x="3" y="76"/>
                      </a:lnTo>
                      <a:lnTo>
                        <a:pt x="0" y="95"/>
                      </a:lnTo>
                      <a:lnTo>
                        <a:pt x="0" y="100"/>
                      </a:lnTo>
                      <a:lnTo>
                        <a:pt x="2" y="106"/>
                      </a:lnTo>
                      <a:lnTo>
                        <a:pt x="3" y="112"/>
                      </a:lnTo>
                      <a:lnTo>
                        <a:pt x="4" y="118"/>
                      </a:lnTo>
                      <a:lnTo>
                        <a:pt x="4" y="121"/>
                      </a:lnTo>
                      <a:lnTo>
                        <a:pt x="4" y="122"/>
                      </a:lnTo>
                      <a:lnTo>
                        <a:pt x="5" y="122"/>
                      </a:lnTo>
                      <a:lnTo>
                        <a:pt x="5" y="123"/>
                      </a:lnTo>
                      <a:lnTo>
                        <a:pt x="5" y="124"/>
                      </a:lnTo>
                      <a:lnTo>
                        <a:pt x="24" y="186"/>
                      </a:lnTo>
                      <a:lnTo>
                        <a:pt x="39" y="171"/>
                      </a:lnTo>
                      <a:lnTo>
                        <a:pt x="45" y="175"/>
                      </a:lnTo>
                      <a:lnTo>
                        <a:pt x="52" y="178"/>
                      </a:lnTo>
                      <a:lnTo>
                        <a:pt x="60" y="182"/>
                      </a:lnTo>
                      <a:lnTo>
                        <a:pt x="65" y="184"/>
                      </a:lnTo>
                      <a:lnTo>
                        <a:pt x="73" y="187"/>
                      </a:lnTo>
                      <a:lnTo>
                        <a:pt x="80" y="188"/>
                      </a:lnTo>
                      <a:lnTo>
                        <a:pt x="88" y="189"/>
                      </a:lnTo>
                      <a:lnTo>
                        <a:pt x="95" y="189"/>
                      </a:lnTo>
                      <a:lnTo>
                        <a:pt x="114" y="187"/>
                      </a:lnTo>
                      <a:lnTo>
                        <a:pt x="132" y="182"/>
                      </a:lnTo>
                      <a:lnTo>
                        <a:pt x="148" y="173"/>
                      </a:lnTo>
                      <a:lnTo>
                        <a:pt x="162" y="161"/>
                      </a:lnTo>
                      <a:lnTo>
                        <a:pt x="173" y="148"/>
                      </a:lnTo>
                      <a:lnTo>
                        <a:pt x="182" y="131"/>
                      </a:lnTo>
                      <a:lnTo>
                        <a:pt x="187" y="113"/>
                      </a:lnTo>
                      <a:lnTo>
                        <a:pt x="190" y="95"/>
                      </a:lnTo>
                      <a:lnTo>
                        <a:pt x="187" y="76"/>
                      </a:lnTo>
                      <a:lnTo>
                        <a:pt x="182" y="58"/>
                      </a:lnTo>
                      <a:lnTo>
                        <a:pt x="173" y="41"/>
                      </a:lnTo>
                      <a:lnTo>
                        <a:pt x="162" y="27"/>
                      </a:lnTo>
                      <a:lnTo>
                        <a:pt x="148" y="15"/>
                      </a:lnTo>
                      <a:lnTo>
                        <a:pt x="132" y="7"/>
                      </a:lnTo>
                      <a:lnTo>
                        <a:pt x="114" y="2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5693" name="Freeform 1040"/>
                <p:cNvSpPr>
                  <a:spLocks/>
                </p:cNvSpPr>
                <p:nvPr/>
              </p:nvSpPr>
              <p:spPr bwMode="auto">
                <a:xfrm>
                  <a:off x="2382" y="2122"/>
                  <a:ext cx="260" cy="333"/>
                </a:xfrm>
                <a:custGeom>
                  <a:avLst/>
                  <a:gdLst>
                    <a:gd name="T0" fmla="*/ 19 w 260"/>
                    <a:gd name="T1" fmla="*/ 263 h 333"/>
                    <a:gd name="T2" fmla="*/ 31 w 260"/>
                    <a:gd name="T3" fmla="*/ 248 h 333"/>
                    <a:gd name="T4" fmla="*/ 51 w 260"/>
                    <a:gd name="T5" fmla="*/ 221 h 333"/>
                    <a:gd name="T6" fmla="*/ 77 w 260"/>
                    <a:gd name="T7" fmla="*/ 183 h 333"/>
                    <a:gd name="T8" fmla="*/ 107 w 260"/>
                    <a:gd name="T9" fmla="*/ 134 h 333"/>
                    <a:gd name="T10" fmla="*/ 130 w 260"/>
                    <a:gd name="T11" fmla="*/ 85 h 333"/>
                    <a:gd name="T12" fmla="*/ 146 w 260"/>
                    <a:gd name="T13" fmla="*/ 49 h 333"/>
                    <a:gd name="T14" fmla="*/ 153 w 260"/>
                    <a:gd name="T15" fmla="*/ 27 h 333"/>
                    <a:gd name="T16" fmla="*/ 143 w 260"/>
                    <a:gd name="T17" fmla="*/ 0 h 333"/>
                    <a:gd name="T18" fmla="*/ 139 w 260"/>
                    <a:gd name="T19" fmla="*/ 14 h 333"/>
                    <a:gd name="T20" fmla="*/ 124 w 260"/>
                    <a:gd name="T21" fmla="*/ 52 h 333"/>
                    <a:gd name="T22" fmla="*/ 102 w 260"/>
                    <a:gd name="T23" fmla="*/ 103 h 333"/>
                    <a:gd name="T24" fmla="*/ 74 w 260"/>
                    <a:gd name="T25" fmla="*/ 159 h 333"/>
                    <a:gd name="T26" fmla="*/ 45 w 260"/>
                    <a:gd name="T27" fmla="*/ 202 h 333"/>
                    <a:gd name="T28" fmla="*/ 23 w 260"/>
                    <a:gd name="T29" fmla="*/ 234 h 333"/>
                    <a:gd name="T30" fmla="*/ 6 w 260"/>
                    <a:gd name="T31" fmla="*/ 254 h 333"/>
                    <a:gd name="T32" fmla="*/ 0 w 260"/>
                    <a:gd name="T33" fmla="*/ 261 h 333"/>
                    <a:gd name="T34" fmla="*/ 6 w 260"/>
                    <a:gd name="T35" fmla="*/ 281 h 333"/>
                    <a:gd name="T36" fmla="*/ 25 w 260"/>
                    <a:gd name="T37" fmla="*/ 312 h 333"/>
                    <a:gd name="T38" fmla="*/ 39 w 260"/>
                    <a:gd name="T39" fmla="*/ 322 h 333"/>
                    <a:gd name="T40" fmla="*/ 52 w 260"/>
                    <a:gd name="T41" fmla="*/ 328 h 333"/>
                    <a:gd name="T42" fmla="*/ 62 w 260"/>
                    <a:gd name="T43" fmla="*/ 332 h 333"/>
                    <a:gd name="T44" fmla="*/ 65 w 260"/>
                    <a:gd name="T45" fmla="*/ 333 h 333"/>
                    <a:gd name="T46" fmla="*/ 72 w 260"/>
                    <a:gd name="T47" fmla="*/ 329 h 333"/>
                    <a:gd name="T48" fmla="*/ 94 w 260"/>
                    <a:gd name="T49" fmla="*/ 313 h 333"/>
                    <a:gd name="T50" fmla="*/ 124 w 260"/>
                    <a:gd name="T51" fmla="*/ 289 h 333"/>
                    <a:gd name="T52" fmla="*/ 163 w 260"/>
                    <a:gd name="T53" fmla="*/ 254 h 333"/>
                    <a:gd name="T54" fmla="*/ 204 w 260"/>
                    <a:gd name="T55" fmla="*/ 212 h 333"/>
                    <a:gd name="T56" fmla="*/ 234 w 260"/>
                    <a:gd name="T57" fmla="*/ 176 h 333"/>
                    <a:gd name="T58" fmla="*/ 253 w 260"/>
                    <a:gd name="T59" fmla="*/ 150 h 333"/>
                    <a:gd name="T60" fmla="*/ 260 w 260"/>
                    <a:gd name="T61" fmla="*/ 141 h 333"/>
                    <a:gd name="T62" fmla="*/ 254 w 260"/>
                    <a:gd name="T63" fmla="*/ 117 h 333"/>
                    <a:gd name="T64" fmla="*/ 238 w 260"/>
                    <a:gd name="T65" fmla="*/ 141 h 333"/>
                    <a:gd name="T66" fmla="*/ 208 w 260"/>
                    <a:gd name="T67" fmla="*/ 180 h 333"/>
                    <a:gd name="T68" fmla="*/ 168 w 260"/>
                    <a:gd name="T69" fmla="*/ 225 h 333"/>
                    <a:gd name="T70" fmla="*/ 127 w 260"/>
                    <a:gd name="T71" fmla="*/ 265 h 333"/>
                    <a:gd name="T72" fmla="*/ 97 w 260"/>
                    <a:gd name="T73" fmla="*/ 292 h 333"/>
                    <a:gd name="T74" fmla="*/ 77 w 260"/>
                    <a:gd name="T75" fmla="*/ 307 h 333"/>
                    <a:gd name="T76" fmla="*/ 68 w 260"/>
                    <a:gd name="T77" fmla="*/ 313 h 333"/>
                    <a:gd name="T78" fmla="*/ 63 w 260"/>
                    <a:gd name="T79" fmla="*/ 313 h 333"/>
                    <a:gd name="T80" fmla="*/ 45 w 260"/>
                    <a:gd name="T81" fmla="*/ 306 h 333"/>
                    <a:gd name="T82" fmla="*/ 29 w 260"/>
                    <a:gd name="T83" fmla="*/ 287 h 333"/>
                    <a:gd name="T84" fmla="*/ 19 w 260"/>
                    <a:gd name="T85" fmla="*/ 267 h 333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260"/>
                    <a:gd name="T130" fmla="*/ 0 h 333"/>
                    <a:gd name="T131" fmla="*/ 260 w 260"/>
                    <a:gd name="T132" fmla="*/ 333 h 333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260" h="333">
                      <a:moveTo>
                        <a:pt x="18" y="264"/>
                      </a:moveTo>
                      <a:lnTo>
                        <a:pt x="19" y="263"/>
                      </a:lnTo>
                      <a:lnTo>
                        <a:pt x="24" y="257"/>
                      </a:lnTo>
                      <a:lnTo>
                        <a:pt x="31" y="248"/>
                      </a:lnTo>
                      <a:lnTo>
                        <a:pt x="41" y="237"/>
                      </a:lnTo>
                      <a:lnTo>
                        <a:pt x="51" y="221"/>
                      </a:lnTo>
                      <a:lnTo>
                        <a:pt x="64" y="203"/>
                      </a:lnTo>
                      <a:lnTo>
                        <a:pt x="77" y="183"/>
                      </a:lnTo>
                      <a:lnTo>
                        <a:pt x="91" y="160"/>
                      </a:lnTo>
                      <a:lnTo>
                        <a:pt x="107" y="134"/>
                      </a:lnTo>
                      <a:lnTo>
                        <a:pt x="120" y="108"/>
                      </a:lnTo>
                      <a:lnTo>
                        <a:pt x="130" y="85"/>
                      </a:lnTo>
                      <a:lnTo>
                        <a:pt x="139" y="65"/>
                      </a:lnTo>
                      <a:lnTo>
                        <a:pt x="146" y="49"/>
                      </a:lnTo>
                      <a:lnTo>
                        <a:pt x="150" y="36"/>
                      </a:lnTo>
                      <a:lnTo>
                        <a:pt x="153" y="27"/>
                      </a:lnTo>
                      <a:lnTo>
                        <a:pt x="154" y="25"/>
                      </a:lnTo>
                      <a:lnTo>
                        <a:pt x="143" y="0"/>
                      </a:lnTo>
                      <a:lnTo>
                        <a:pt x="142" y="4"/>
                      </a:lnTo>
                      <a:lnTo>
                        <a:pt x="139" y="14"/>
                      </a:lnTo>
                      <a:lnTo>
                        <a:pt x="133" y="31"/>
                      </a:lnTo>
                      <a:lnTo>
                        <a:pt x="124" y="52"/>
                      </a:lnTo>
                      <a:lnTo>
                        <a:pt x="114" y="77"/>
                      </a:lnTo>
                      <a:lnTo>
                        <a:pt x="102" y="103"/>
                      </a:lnTo>
                      <a:lnTo>
                        <a:pt x="89" y="131"/>
                      </a:lnTo>
                      <a:lnTo>
                        <a:pt x="74" y="159"/>
                      </a:lnTo>
                      <a:lnTo>
                        <a:pt x="59" y="182"/>
                      </a:lnTo>
                      <a:lnTo>
                        <a:pt x="45" y="202"/>
                      </a:lnTo>
                      <a:lnTo>
                        <a:pt x="33" y="220"/>
                      </a:lnTo>
                      <a:lnTo>
                        <a:pt x="23" y="234"/>
                      </a:lnTo>
                      <a:lnTo>
                        <a:pt x="13" y="246"/>
                      </a:lnTo>
                      <a:lnTo>
                        <a:pt x="6" y="254"/>
                      </a:lnTo>
                      <a:lnTo>
                        <a:pt x="2" y="260"/>
                      </a:lnTo>
                      <a:lnTo>
                        <a:pt x="0" y="261"/>
                      </a:lnTo>
                      <a:lnTo>
                        <a:pt x="2" y="267"/>
                      </a:lnTo>
                      <a:lnTo>
                        <a:pt x="6" y="281"/>
                      </a:lnTo>
                      <a:lnTo>
                        <a:pt x="13" y="298"/>
                      </a:lnTo>
                      <a:lnTo>
                        <a:pt x="25" y="312"/>
                      </a:lnTo>
                      <a:lnTo>
                        <a:pt x="32" y="317"/>
                      </a:lnTo>
                      <a:lnTo>
                        <a:pt x="39" y="322"/>
                      </a:lnTo>
                      <a:lnTo>
                        <a:pt x="45" y="325"/>
                      </a:lnTo>
                      <a:lnTo>
                        <a:pt x="52" y="328"/>
                      </a:lnTo>
                      <a:lnTo>
                        <a:pt x="57" y="330"/>
                      </a:lnTo>
                      <a:lnTo>
                        <a:pt x="62" y="332"/>
                      </a:lnTo>
                      <a:lnTo>
                        <a:pt x="64" y="333"/>
                      </a:lnTo>
                      <a:lnTo>
                        <a:pt x="65" y="333"/>
                      </a:lnTo>
                      <a:lnTo>
                        <a:pt x="68" y="332"/>
                      </a:lnTo>
                      <a:lnTo>
                        <a:pt x="72" y="329"/>
                      </a:lnTo>
                      <a:lnTo>
                        <a:pt x="82" y="323"/>
                      </a:lnTo>
                      <a:lnTo>
                        <a:pt x="94" y="313"/>
                      </a:lnTo>
                      <a:lnTo>
                        <a:pt x="108" y="303"/>
                      </a:lnTo>
                      <a:lnTo>
                        <a:pt x="124" y="289"/>
                      </a:lnTo>
                      <a:lnTo>
                        <a:pt x="143" y="273"/>
                      </a:lnTo>
                      <a:lnTo>
                        <a:pt x="163" y="254"/>
                      </a:lnTo>
                      <a:lnTo>
                        <a:pt x="185" y="233"/>
                      </a:lnTo>
                      <a:lnTo>
                        <a:pt x="204" y="212"/>
                      </a:lnTo>
                      <a:lnTo>
                        <a:pt x="220" y="193"/>
                      </a:lnTo>
                      <a:lnTo>
                        <a:pt x="234" y="176"/>
                      </a:lnTo>
                      <a:lnTo>
                        <a:pt x="246" y="161"/>
                      </a:lnTo>
                      <a:lnTo>
                        <a:pt x="253" y="150"/>
                      </a:lnTo>
                      <a:lnTo>
                        <a:pt x="259" y="143"/>
                      </a:lnTo>
                      <a:lnTo>
                        <a:pt x="260" y="141"/>
                      </a:lnTo>
                      <a:lnTo>
                        <a:pt x="257" y="114"/>
                      </a:lnTo>
                      <a:lnTo>
                        <a:pt x="254" y="117"/>
                      </a:lnTo>
                      <a:lnTo>
                        <a:pt x="249" y="127"/>
                      </a:lnTo>
                      <a:lnTo>
                        <a:pt x="238" y="141"/>
                      </a:lnTo>
                      <a:lnTo>
                        <a:pt x="225" y="159"/>
                      </a:lnTo>
                      <a:lnTo>
                        <a:pt x="208" y="180"/>
                      </a:lnTo>
                      <a:lnTo>
                        <a:pt x="189" y="202"/>
                      </a:lnTo>
                      <a:lnTo>
                        <a:pt x="168" y="225"/>
                      </a:lnTo>
                      <a:lnTo>
                        <a:pt x="146" y="247"/>
                      </a:lnTo>
                      <a:lnTo>
                        <a:pt x="127" y="265"/>
                      </a:lnTo>
                      <a:lnTo>
                        <a:pt x="110" y="280"/>
                      </a:lnTo>
                      <a:lnTo>
                        <a:pt x="97" y="292"/>
                      </a:lnTo>
                      <a:lnTo>
                        <a:pt x="85" y="300"/>
                      </a:lnTo>
                      <a:lnTo>
                        <a:pt x="77" y="307"/>
                      </a:lnTo>
                      <a:lnTo>
                        <a:pt x="71" y="311"/>
                      </a:lnTo>
                      <a:lnTo>
                        <a:pt x="68" y="313"/>
                      </a:lnTo>
                      <a:lnTo>
                        <a:pt x="67" y="315"/>
                      </a:lnTo>
                      <a:lnTo>
                        <a:pt x="63" y="313"/>
                      </a:lnTo>
                      <a:lnTo>
                        <a:pt x="56" y="311"/>
                      </a:lnTo>
                      <a:lnTo>
                        <a:pt x="45" y="306"/>
                      </a:lnTo>
                      <a:lnTo>
                        <a:pt x="36" y="298"/>
                      </a:lnTo>
                      <a:lnTo>
                        <a:pt x="29" y="287"/>
                      </a:lnTo>
                      <a:lnTo>
                        <a:pt x="23" y="276"/>
                      </a:lnTo>
                      <a:lnTo>
                        <a:pt x="19" y="267"/>
                      </a:lnTo>
                      <a:lnTo>
                        <a:pt x="18" y="26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5694" name="Freeform 1041"/>
                <p:cNvSpPr>
                  <a:spLocks/>
                </p:cNvSpPr>
                <p:nvPr/>
              </p:nvSpPr>
              <p:spPr bwMode="auto">
                <a:xfrm>
                  <a:off x="2523" y="1999"/>
                  <a:ext cx="240" cy="377"/>
                </a:xfrm>
                <a:custGeom>
                  <a:avLst/>
                  <a:gdLst>
                    <a:gd name="T0" fmla="*/ 173 w 240"/>
                    <a:gd name="T1" fmla="*/ 124 h 377"/>
                    <a:gd name="T2" fmla="*/ 154 w 240"/>
                    <a:gd name="T3" fmla="*/ 96 h 377"/>
                    <a:gd name="T4" fmla="*/ 132 w 240"/>
                    <a:gd name="T5" fmla="*/ 71 h 377"/>
                    <a:gd name="T6" fmla="*/ 110 w 240"/>
                    <a:gd name="T7" fmla="*/ 51 h 377"/>
                    <a:gd name="T8" fmla="*/ 86 w 240"/>
                    <a:gd name="T9" fmla="*/ 36 h 377"/>
                    <a:gd name="T10" fmla="*/ 63 w 240"/>
                    <a:gd name="T11" fmla="*/ 23 h 377"/>
                    <a:gd name="T12" fmla="*/ 40 w 240"/>
                    <a:gd name="T13" fmla="*/ 12 h 377"/>
                    <a:gd name="T14" fmla="*/ 19 w 240"/>
                    <a:gd name="T15" fmla="*/ 5 h 377"/>
                    <a:gd name="T16" fmla="*/ 0 w 240"/>
                    <a:gd name="T17" fmla="*/ 0 h 377"/>
                    <a:gd name="T18" fmla="*/ 1 w 240"/>
                    <a:gd name="T19" fmla="*/ 4 h 377"/>
                    <a:gd name="T20" fmla="*/ 1 w 240"/>
                    <a:gd name="T21" fmla="*/ 7 h 377"/>
                    <a:gd name="T22" fmla="*/ 1 w 240"/>
                    <a:gd name="T23" fmla="*/ 11 h 377"/>
                    <a:gd name="T24" fmla="*/ 1 w 240"/>
                    <a:gd name="T25" fmla="*/ 16 h 377"/>
                    <a:gd name="T26" fmla="*/ 1 w 240"/>
                    <a:gd name="T27" fmla="*/ 18 h 377"/>
                    <a:gd name="T28" fmla="*/ 1 w 240"/>
                    <a:gd name="T29" fmla="*/ 20 h 377"/>
                    <a:gd name="T30" fmla="*/ 1 w 240"/>
                    <a:gd name="T31" fmla="*/ 23 h 377"/>
                    <a:gd name="T32" fmla="*/ 1 w 240"/>
                    <a:gd name="T33" fmla="*/ 25 h 377"/>
                    <a:gd name="T34" fmla="*/ 19 w 240"/>
                    <a:gd name="T35" fmla="*/ 30 h 377"/>
                    <a:gd name="T36" fmla="*/ 38 w 240"/>
                    <a:gd name="T37" fmla="*/ 38 h 377"/>
                    <a:gd name="T38" fmla="*/ 59 w 240"/>
                    <a:gd name="T39" fmla="*/ 47 h 377"/>
                    <a:gd name="T40" fmla="*/ 79 w 240"/>
                    <a:gd name="T41" fmla="*/ 59 h 377"/>
                    <a:gd name="T42" fmla="*/ 100 w 240"/>
                    <a:gd name="T43" fmla="*/ 75 h 377"/>
                    <a:gd name="T44" fmla="*/ 121 w 240"/>
                    <a:gd name="T45" fmla="*/ 94 h 377"/>
                    <a:gd name="T46" fmla="*/ 141 w 240"/>
                    <a:gd name="T47" fmla="*/ 115 h 377"/>
                    <a:gd name="T48" fmla="*/ 157 w 240"/>
                    <a:gd name="T49" fmla="*/ 141 h 377"/>
                    <a:gd name="T50" fmla="*/ 180 w 240"/>
                    <a:gd name="T51" fmla="*/ 185 h 377"/>
                    <a:gd name="T52" fmla="*/ 196 w 240"/>
                    <a:gd name="T53" fmla="*/ 227 h 377"/>
                    <a:gd name="T54" fmla="*/ 208 w 240"/>
                    <a:gd name="T55" fmla="*/ 267 h 377"/>
                    <a:gd name="T56" fmla="*/ 215 w 240"/>
                    <a:gd name="T57" fmla="*/ 303 h 377"/>
                    <a:gd name="T58" fmla="*/ 219 w 240"/>
                    <a:gd name="T59" fmla="*/ 334 h 377"/>
                    <a:gd name="T60" fmla="*/ 221 w 240"/>
                    <a:gd name="T61" fmla="*/ 357 h 377"/>
                    <a:gd name="T62" fmla="*/ 221 w 240"/>
                    <a:gd name="T63" fmla="*/ 371 h 377"/>
                    <a:gd name="T64" fmla="*/ 221 w 240"/>
                    <a:gd name="T65" fmla="*/ 377 h 377"/>
                    <a:gd name="T66" fmla="*/ 240 w 240"/>
                    <a:gd name="T67" fmla="*/ 377 h 377"/>
                    <a:gd name="T68" fmla="*/ 240 w 240"/>
                    <a:gd name="T69" fmla="*/ 371 h 377"/>
                    <a:gd name="T70" fmla="*/ 240 w 240"/>
                    <a:gd name="T71" fmla="*/ 355 h 377"/>
                    <a:gd name="T72" fmla="*/ 238 w 240"/>
                    <a:gd name="T73" fmla="*/ 330 h 377"/>
                    <a:gd name="T74" fmla="*/ 234 w 240"/>
                    <a:gd name="T75" fmla="*/ 297 h 377"/>
                    <a:gd name="T76" fmla="*/ 226 w 240"/>
                    <a:gd name="T77" fmla="*/ 259 h 377"/>
                    <a:gd name="T78" fmla="*/ 214 w 240"/>
                    <a:gd name="T79" fmla="*/ 217 h 377"/>
                    <a:gd name="T80" fmla="*/ 196 w 240"/>
                    <a:gd name="T81" fmla="*/ 170 h 377"/>
                    <a:gd name="T82" fmla="*/ 173 w 240"/>
                    <a:gd name="T83" fmla="*/ 124 h 37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240"/>
                    <a:gd name="T127" fmla="*/ 0 h 377"/>
                    <a:gd name="T128" fmla="*/ 240 w 240"/>
                    <a:gd name="T129" fmla="*/ 377 h 377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240" h="377">
                      <a:moveTo>
                        <a:pt x="173" y="124"/>
                      </a:moveTo>
                      <a:lnTo>
                        <a:pt x="154" y="96"/>
                      </a:lnTo>
                      <a:lnTo>
                        <a:pt x="132" y="71"/>
                      </a:lnTo>
                      <a:lnTo>
                        <a:pt x="110" y="51"/>
                      </a:lnTo>
                      <a:lnTo>
                        <a:pt x="86" y="36"/>
                      </a:lnTo>
                      <a:lnTo>
                        <a:pt x="63" y="23"/>
                      </a:lnTo>
                      <a:lnTo>
                        <a:pt x="40" y="12"/>
                      </a:lnTo>
                      <a:lnTo>
                        <a:pt x="19" y="5"/>
                      </a:lnTo>
                      <a:lnTo>
                        <a:pt x="0" y="0"/>
                      </a:lnTo>
                      <a:lnTo>
                        <a:pt x="1" y="4"/>
                      </a:lnTo>
                      <a:lnTo>
                        <a:pt x="1" y="7"/>
                      </a:lnTo>
                      <a:lnTo>
                        <a:pt x="1" y="11"/>
                      </a:lnTo>
                      <a:lnTo>
                        <a:pt x="1" y="16"/>
                      </a:lnTo>
                      <a:lnTo>
                        <a:pt x="1" y="18"/>
                      </a:lnTo>
                      <a:lnTo>
                        <a:pt x="1" y="20"/>
                      </a:lnTo>
                      <a:lnTo>
                        <a:pt x="1" y="23"/>
                      </a:lnTo>
                      <a:lnTo>
                        <a:pt x="1" y="25"/>
                      </a:lnTo>
                      <a:lnTo>
                        <a:pt x="19" y="30"/>
                      </a:lnTo>
                      <a:lnTo>
                        <a:pt x="38" y="38"/>
                      </a:lnTo>
                      <a:lnTo>
                        <a:pt x="59" y="47"/>
                      </a:lnTo>
                      <a:lnTo>
                        <a:pt x="79" y="59"/>
                      </a:lnTo>
                      <a:lnTo>
                        <a:pt x="100" y="75"/>
                      </a:lnTo>
                      <a:lnTo>
                        <a:pt x="121" y="94"/>
                      </a:lnTo>
                      <a:lnTo>
                        <a:pt x="141" y="115"/>
                      </a:lnTo>
                      <a:lnTo>
                        <a:pt x="157" y="141"/>
                      </a:lnTo>
                      <a:lnTo>
                        <a:pt x="180" y="185"/>
                      </a:lnTo>
                      <a:lnTo>
                        <a:pt x="196" y="227"/>
                      </a:lnTo>
                      <a:lnTo>
                        <a:pt x="208" y="267"/>
                      </a:lnTo>
                      <a:lnTo>
                        <a:pt x="215" y="303"/>
                      </a:lnTo>
                      <a:lnTo>
                        <a:pt x="219" y="334"/>
                      </a:lnTo>
                      <a:lnTo>
                        <a:pt x="221" y="357"/>
                      </a:lnTo>
                      <a:lnTo>
                        <a:pt x="221" y="371"/>
                      </a:lnTo>
                      <a:lnTo>
                        <a:pt x="221" y="377"/>
                      </a:lnTo>
                      <a:lnTo>
                        <a:pt x="240" y="377"/>
                      </a:lnTo>
                      <a:lnTo>
                        <a:pt x="240" y="371"/>
                      </a:lnTo>
                      <a:lnTo>
                        <a:pt x="240" y="355"/>
                      </a:lnTo>
                      <a:lnTo>
                        <a:pt x="238" y="330"/>
                      </a:lnTo>
                      <a:lnTo>
                        <a:pt x="234" y="297"/>
                      </a:lnTo>
                      <a:lnTo>
                        <a:pt x="226" y="259"/>
                      </a:lnTo>
                      <a:lnTo>
                        <a:pt x="214" y="217"/>
                      </a:lnTo>
                      <a:lnTo>
                        <a:pt x="196" y="170"/>
                      </a:lnTo>
                      <a:lnTo>
                        <a:pt x="173" y="1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5695" name="Freeform 1042"/>
                <p:cNvSpPr>
                  <a:spLocks/>
                </p:cNvSpPr>
                <p:nvPr/>
              </p:nvSpPr>
              <p:spPr bwMode="auto">
                <a:xfrm>
                  <a:off x="2368" y="2132"/>
                  <a:ext cx="45" cy="224"/>
                </a:xfrm>
                <a:custGeom>
                  <a:avLst/>
                  <a:gdLst>
                    <a:gd name="T0" fmla="*/ 26 w 45"/>
                    <a:gd name="T1" fmla="*/ 0 h 224"/>
                    <a:gd name="T2" fmla="*/ 26 w 45"/>
                    <a:gd name="T3" fmla="*/ 24 h 224"/>
                    <a:gd name="T4" fmla="*/ 25 w 45"/>
                    <a:gd name="T5" fmla="*/ 50 h 224"/>
                    <a:gd name="T6" fmla="*/ 24 w 45"/>
                    <a:gd name="T7" fmla="*/ 76 h 224"/>
                    <a:gd name="T8" fmla="*/ 23 w 45"/>
                    <a:gd name="T9" fmla="*/ 101 h 224"/>
                    <a:gd name="T10" fmla="*/ 17 w 45"/>
                    <a:gd name="T11" fmla="*/ 143 h 224"/>
                    <a:gd name="T12" fmla="*/ 10 w 45"/>
                    <a:gd name="T13" fmla="*/ 183 h 224"/>
                    <a:gd name="T14" fmla="*/ 3 w 45"/>
                    <a:gd name="T15" fmla="*/ 212 h 224"/>
                    <a:gd name="T16" fmla="*/ 0 w 45"/>
                    <a:gd name="T17" fmla="*/ 224 h 224"/>
                    <a:gd name="T18" fmla="*/ 19 w 45"/>
                    <a:gd name="T19" fmla="*/ 222 h 224"/>
                    <a:gd name="T20" fmla="*/ 21 w 45"/>
                    <a:gd name="T21" fmla="*/ 210 h 224"/>
                    <a:gd name="T22" fmla="*/ 27 w 45"/>
                    <a:gd name="T23" fmla="*/ 180 h 224"/>
                    <a:gd name="T24" fmla="*/ 34 w 45"/>
                    <a:gd name="T25" fmla="*/ 141 h 224"/>
                    <a:gd name="T26" fmla="*/ 40 w 45"/>
                    <a:gd name="T27" fmla="*/ 100 h 224"/>
                    <a:gd name="T28" fmla="*/ 43 w 45"/>
                    <a:gd name="T29" fmla="*/ 75 h 224"/>
                    <a:gd name="T30" fmla="*/ 44 w 45"/>
                    <a:gd name="T31" fmla="*/ 49 h 224"/>
                    <a:gd name="T32" fmla="*/ 45 w 45"/>
                    <a:gd name="T33" fmla="*/ 23 h 224"/>
                    <a:gd name="T34" fmla="*/ 45 w 45"/>
                    <a:gd name="T35" fmla="*/ 0 h 224"/>
                    <a:gd name="T36" fmla="*/ 44 w 45"/>
                    <a:gd name="T37" fmla="*/ 0 h 224"/>
                    <a:gd name="T38" fmla="*/ 43 w 45"/>
                    <a:gd name="T39" fmla="*/ 0 h 224"/>
                    <a:gd name="T40" fmla="*/ 40 w 45"/>
                    <a:gd name="T41" fmla="*/ 0 h 224"/>
                    <a:gd name="T42" fmla="*/ 39 w 45"/>
                    <a:gd name="T43" fmla="*/ 0 h 224"/>
                    <a:gd name="T44" fmla="*/ 36 w 45"/>
                    <a:gd name="T45" fmla="*/ 0 h 224"/>
                    <a:gd name="T46" fmla="*/ 33 w 45"/>
                    <a:gd name="T47" fmla="*/ 0 h 224"/>
                    <a:gd name="T48" fmla="*/ 30 w 45"/>
                    <a:gd name="T49" fmla="*/ 0 h 224"/>
                    <a:gd name="T50" fmla="*/ 26 w 45"/>
                    <a:gd name="T51" fmla="*/ 0 h 224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45"/>
                    <a:gd name="T79" fmla="*/ 0 h 224"/>
                    <a:gd name="T80" fmla="*/ 45 w 45"/>
                    <a:gd name="T81" fmla="*/ 224 h 224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45" h="224">
                      <a:moveTo>
                        <a:pt x="26" y="0"/>
                      </a:moveTo>
                      <a:lnTo>
                        <a:pt x="26" y="24"/>
                      </a:lnTo>
                      <a:lnTo>
                        <a:pt x="25" y="50"/>
                      </a:lnTo>
                      <a:lnTo>
                        <a:pt x="24" y="76"/>
                      </a:lnTo>
                      <a:lnTo>
                        <a:pt x="23" y="101"/>
                      </a:lnTo>
                      <a:lnTo>
                        <a:pt x="17" y="143"/>
                      </a:lnTo>
                      <a:lnTo>
                        <a:pt x="10" y="183"/>
                      </a:lnTo>
                      <a:lnTo>
                        <a:pt x="3" y="212"/>
                      </a:lnTo>
                      <a:lnTo>
                        <a:pt x="0" y="224"/>
                      </a:lnTo>
                      <a:lnTo>
                        <a:pt x="19" y="222"/>
                      </a:lnTo>
                      <a:lnTo>
                        <a:pt x="21" y="210"/>
                      </a:lnTo>
                      <a:lnTo>
                        <a:pt x="27" y="180"/>
                      </a:lnTo>
                      <a:lnTo>
                        <a:pt x="34" y="141"/>
                      </a:lnTo>
                      <a:lnTo>
                        <a:pt x="40" y="100"/>
                      </a:lnTo>
                      <a:lnTo>
                        <a:pt x="43" y="75"/>
                      </a:lnTo>
                      <a:lnTo>
                        <a:pt x="44" y="49"/>
                      </a:lnTo>
                      <a:lnTo>
                        <a:pt x="45" y="23"/>
                      </a:lnTo>
                      <a:lnTo>
                        <a:pt x="45" y="0"/>
                      </a:lnTo>
                      <a:lnTo>
                        <a:pt x="44" y="0"/>
                      </a:lnTo>
                      <a:lnTo>
                        <a:pt x="43" y="0"/>
                      </a:lnTo>
                      <a:lnTo>
                        <a:pt x="40" y="0"/>
                      </a:lnTo>
                      <a:lnTo>
                        <a:pt x="39" y="0"/>
                      </a:lnTo>
                      <a:lnTo>
                        <a:pt x="36" y="0"/>
                      </a:lnTo>
                      <a:lnTo>
                        <a:pt x="33" y="0"/>
                      </a:lnTo>
                      <a:lnTo>
                        <a:pt x="30" y="0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5696" name="Freeform 1043"/>
                <p:cNvSpPr>
                  <a:spLocks/>
                </p:cNvSpPr>
                <p:nvPr/>
              </p:nvSpPr>
              <p:spPr bwMode="auto">
                <a:xfrm>
                  <a:off x="2245" y="2381"/>
                  <a:ext cx="167" cy="91"/>
                </a:xfrm>
                <a:custGeom>
                  <a:avLst/>
                  <a:gdLst>
                    <a:gd name="T0" fmla="*/ 115 w 167"/>
                    <a:gd name="T1" fmla="*/ 8 h 91"/>
                    <a:gd name="T2" fmla="*/ 114 w 167"/>
                    <a:gd name="T3" fmla="*/ 8 h 91"/>
                    <a:gd name="T4" fmla="*/ 111 w 167"/>
                    <a:gd name="T5" fmla="*/ 8 h 91"/>
                    <a:gd name="T6" fmla="*/ 108 w 167"/>
                    <a:gd name="T7" fmla="*/ 7 h 91"/>
                    <a:gd name="T8" fmla="*/ 103 w 167"/>
                    <a:gd name="T9" fmla="*/ 6 h 91"/>
                    <a:gd name="T10" fmla="*/ 97 w 167"/>
                    <a:gd name="T11" fmla="*/ 6 h 91"/>
                    <a:gd name="T12" fmla="*/ 91 w 167"/>
                    <a:gd name="T13" fmla="*/ 5 h 91"/>
                    <a:gd name="T14" fmla="*/ 85 w 167"/>
                    <a:gd name="T15" fmla="*/ 2 h 91"/>
                    <a:gd name="T16" fmla="*/ 78 w 167"/>
                    <a:gd name="T17" fmla="*/ 1 h 91"/>
                    <a:gd name="T18" fmla="*/ 71 w 167"/>
                    <a:gd name="T19" fmla="*/ 0 h 91"/>
                    <a:gd name="T20" fmla="*/ 64 w 167"/>
                    <a:gd name="T21" fmla="*/ 1 h 91"/>
                    <a:gd name="T22" fmla="*/ 56 w 167"/>
                    <a:gd name="T23" fmla="*/ 2 h 91"/>
                    <a:gd name="T24" fmla="*/ 49 w 167"/>
                    <a:gd name="T25" fmla="*/ 5 h 91"/>
                    <a:gd name="T26" fmla="*/ 43 w 167"/>
                    <a:gd name="T27" fmla="*/ 8 h 91"/>
                    <a:gd name="T28" fmla="*/ 36 w 167"/>
                    <a:gd name="T29" fmla="*/ 12 h 91"/>
                    <a:gd name="T30" fmla="*/ 31 w 167"/>
                    <a:gd name="T31" fmla="*/ 15 h 91"/>
                    <a:gd name="T32" fmla="*/ 26 w 167"/>
                    <a:gd name="T33" fmla="*/ 19 h 91"/>
                    <a:gd name="T34" fmla="*/ 22 w 167"/>
                    <a:gd name="T35" fmla="*/ 22 h 91"/>
                    <a:gd name="T36" fmla="*/ 17 w 167"/>
                    <a:gd name="T37" fmla="*/ 26 h 91"/>
                    <a:gd name="T38" fmla="*/ 11 w 167"/>
                    <a:gd name="T39" fmla="*/ 30 h 91"/>
                    <a:gd name="T40" fmla="*/ 6 w 167"/>
                    <a:gd name="T41" fmla="*/ 33 h 91"/>
                    <a:gd name="T42" fmla="*/ 3 w 167"/>
                    <a:gd name="T43" fmla="*/ 38 h 91"/>
                    <a:gd name="T44" fmla="*/ 0 w 167"/>
                    <a:gd name="T45" fmla="*/ 41 h 91"/>
                    <a:gd name="T46" fmla="*/ 1 w 167"/>
                    <a:gd name="T47" fmla="*/ 45 h 91"/>
                    <a:gd name="T48" fmla="*/ 5 w 167"/>
                    <a:gd name="T49" fmla="*/ 48 h 91"/>
                    <a:gd name="T50" fmla="*/ 12 w 167"/>
                    <a:gd name="T51" fmla="*/ 51 h 91"/>
                    <a:gd name="T52" fmla="*/ 22 w 167"/>
                    <a:gd name="T53" fmla="*/ 53 h 91"/>
                    <a:gd name="T54" fmla="*/ 31 w 167"/>
                    <a:gd name="T55" fmla="*/ 53 h 91"/>
                    <a:gd name="T56" fmla="*/ 42 w 167"/>
                    <a:gd name="T57" fmla="*/ 54 h 91"/>
                    <a:gd name="T58" fmla="*/ 52 w 167"/>
                    <a:gd name="T59" fmla="*/ 54 h 91"/>
                    <a:gd name="T60" fmla="*/ 61 w 167"/>
                    <a:gd name="T61" fmla="*/ 53 h 91"/>
                    <a:gd name="T62" fmla="*/ 65 w 167"/>
                    <a:gd name="T63" fmla="*/ 53 h 91"/>
                    <a:gd name="T64" fmla="*/ 68 w 167"/>
                    <a:gd name="T65" fmla="*/ 53 h 91"/>
                    <a:gd name="T66" fmla="*/ 70 w 167"/>
                    <a:gd name="T67" fmla="*/ 54 h 91"/>
                    <a:gd name="T68" fmla="*/ 75 w 167"/>
                    <a:gd name="T69" fmla="*/ 58 h 91"/>
                    <a:gd name="T70" fmla="*/ 82 w 167"/>
                    <a:gd name="T71" fmla="*/ 64 h 91"/>
                    <a:gd name="T72" fmla="*/ 91 w 167"/>
                    <a:gd name="T73" fmla="*/ 70 h 91"/>
                    <a:gd name="T74" fmla="*/ 101 w 167"/>
                    <a:gd name="T75" fmla="*/ 76 h 91"/>
                    <a:gd name="T76" fmla="*/ 110 w 167"/>
                    <a:gd name="T77" fmla="*/ 82 h 91"/>
                    <a:gd name="T78" fmla="*/ 118 w 167"/>
                    <a:gd name="T79" fmla="*/ 87 h 91"/>
                    <a:gd name="T80" fmla="*/ 124 w 167"/>
                    <a:gd name="T81" fmla="*/ 90 h 91"/>
                    <a:gd name="T82" fmla="*/ 130 w 167"/>
                    <a:gd name="T83" fmla="*/ 91 h 91"/>
                    <a:gd name="T84" fmla="*/ 137 w 167"/>
                    <a:gd name="T85" fmla="*/ 91 h 91"/>
                    <a:gd name="T86" fmla="*/ 144 w 167"/>
                    <a:gd name="T87" fmla="*/ 90 h 91"/>
                    <a:gd name="T88" fmla="*/ 152 w 167"/>
                    <a:gd name="T89" fmla="*/ 87 h 91"/>
                    <a:gd name="T90" fmla="*/ 157 w 167"/>
                    <a:gd name="T91" fmla="*/ 86 h 91"/>
                    <a:gd name="T92" fmla="*/ 162 w 167"/>
                    <a:gd name="T93" fmla="*/ 84 h 91"/>
                    <a:gd name="T94" fmla="*/ 166 w 167"/>
                    <a:gd name="T95" fmla="*/ 83 h 91"/>
                    <a:gd name="T96" fmla="*/ 167 w 167"/>
                    <a:gd name="T97" fmla="*/ 83 h 91"/>
                    <a:gd name="T98" fmla="*/ 166 w 167"/>
                    <a:gd name="T99" fmla="*/ 83 h 91"/>
                    <a:gd name="T100" fmla="*/ 162 w 167"/>
                    <a:gd name="T101" fmla="*/ 80 h 91"/>
                    <a:gd name="T102" fmla="*/ 157 w 167"/>
                    <a:gd name="T103" fmla="*/ 78 h 91"/>
                    <a:gd name="T104" fmla="*/ 153 w 167"/>
                    <a:gd name="T105" fmla="*/ 76 h 91"/>
                    <a:gd name="T106" fmla="*/ 146 w 167"/>
                    <a:gd name="T107" fmla="*/ 71 h 91"/>
                    <a:gd name="T108" fmla="*/ 140 w 167"/>
                    <a:gd name="T109" fmla="*/ 66 h 91"/>
                    <a:gd name="T110" fmla="*/ 135 w 167"/>
                    <a:gd name="T111" fmla="*/ 60 h 91"/>
                    <a:gd name="T112" fmla="*/ 130 w 167"/>
                    <a:gd name="T113" fmla="*/ 54 h 91"/>
                    <a:gd name="T114" fmla="*/ 124 w 167"/>
                    <a:gd name="T115" fmla="*/ 40 h 91"/>
                    <a:gd name="T116" fmla="*/ 120 w 167"/>
                    <a:gd name="T117" fmla="*/ 25 h 91"/>
                    <a:gd name="T118" fmla="*/ 116 w 167"/>
                    <a:gd name="T119" fmla="*/ 13 h 91"/>
                    <a:gd name="T120" fmla="*/ 115 w 167"/>
                    <a:gd name="T121" fmla="*/ 8 h 91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167"/>
                    <a:gd name="T184" fmla="*/ 0 h 91"/>
                    <a:gd name="T185" fmla="*/ 167 w 167"/>
                    <a:gd name="T186" fmla="*/ 91 h 91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167" h="91">
                      <a:moveTo>
                        <a:pt x="115" y="8"/>
                      </a:moveTo>
                      <a:lnTo>
                        <a:pt x="114" y="8"/>
                      </a:lnTo>
                      <a:lnTo>
                        <a:pt x="111" y="8"/>
                      </a:lnTo>
                      <a:lnTo>
                        <a:pt x="108" y="7"/>
                      </a:lnTo>
                      <a:lnTo>
                        <a:pt x="103" y="6"/>
                      </a:lnTo>
                      <a:lnTo>
                        <a:pt x="97" y="6"/>
                      </a:lnTo>
                      <a:lnTo>
                        <a:pt x="91" y="5"/>
                      </a:lnTo>
                      <a:lnTo>
                        <a:pt x="85" y="2"/>
                      </a:lnTo>
                      <a:lnTo>
                        <a:pt x="78" y="1"/>
                      </a:lnTo>
                      <a:lnTo>
                        <a:pt x="71" y="0"/>
                      </a:lnTo>
                      <a:lnTo>
                        <a:pt x="64" y="1"/>
                      </a:lnTo>
                      <a:lnTo>
                        <a:pt x="56" y="2"/>
                      </a:lnTo>
                      <a:lnTo>
                        <a:pt x="49" y="5"/>
                      </a:lnTo>
                      <a:lnTo>
                        <a:pt x="43" y="8"/>
                      </a:lnTo>
                      <a:lnTo>
                        <a:pt x="36" y="12"/>
                      </a:lnTo>
                      <a:lnTo>
                        <a:pt x="31" y="15"/>
                      </a:lnTo>
                      <a:lnTo>
                        <a:pt x="26" y="19"/>
                      </a:lnTo>
                      <a:lnTo>
                        <a:pt x="22" y="22"/>
                      </a:lnTo>
                      <a:lnTo>
                        <a:pt x="17" y="26"/>
                      </a:lnTo>
                      <a:lnTo>
                        <a:pt x="11" y="30"/>
                      </a:lnTo>
                      <a:lnTo>
                        <a:pt x="6" y="33"/>
                      </a:lnTo>
                      <a:lnTo>
                        <a:pt x="3" y="38"/>
                      </a:lnTo>
                      <a:lnTo>
                        <a:pt x="0" y="41"/>
                      </a:lnTo>
                      <a:lnTo>
                        <a:pt x="1" y="45"/>
                      </a:lnTo>
                      <a:lnTo>
                        <a:pt x="5" y="48"/>
                      </a:lnTo>
                      <a:lnTo>
                        <a:pt x="12" y="51"/>
                      </a:lnTo>
                      <a:lnTo>
                        <a:pt x="22" y="53"/>
                      </a:lnTo>
                      <a:lnTo>
                        <a:pt x="31" y="53"/>
                      </a:lnTo>
                      <a:lnTo>
                        <a:pt x="42" y="54"/>
                      </a:lnTo>
                      <a:lnTo>
                        <a:pt x="52" y="54"/>
                      </a:lnTo>
                      <a:lnTo>
                        <a:pt x="61" y="53"/>
                      </a:lnTo>
                      <a:lnTo>
                        <a:pt x="65" y="53"/>
                      </a:lnTo>
                      <a:lnTo>
                        <a:pt x="68" y="53"/>
                      </a:lnTo>
                      <a:lnTo>
                        <a:pt x="70" y="54"/>
                      </a:lnTo>
                      <a:lnTo>
                        <a:pt x="75" y="58"/>
                      </a:lnTo>
                      <a:lnTo>
                        <a:pt x="82" y="64"/>
                      </a:lnTo>
                      <a:lnTo>
                        <a:pt x="91" y="70"/>
                      </a:lnTo>
                      <a:lnTo>
                        <a:pt x="101" y="76"/>
                      </a:lnTo>
                      <a:lnTo>
                        <a:pt x="110" y="82"/>
                      </a:lnTo>
                      <a:lnTo>
                        <a:pt x="118" y="87"/>
                      </a:lnTo>
                      <a:lnTo>
                        <a:pt x="124" y="90"/>
                      </a:lnTo>
                      <a:lnTo>
                        <a:pt x="130" y="91"/>
                      </a:lnTo>
                      <a:lnTo>
                        <a:pt x="137" y="91"/>
                      </a:lnTo>
                      <a:lnTo>
                        <a:pt x="144" y="90"/>
                      </a:lnTo>
                      <a:lnTo>
                        <a:pt x="152" y="87"/>
                      </a:lnTo>
                      <a:lnTo>
                        <a:pt x="157" y="86"/>
                      </a:lnTo>
                      <a:lnTo>
                        <a:pt x="162" y="84"/>
                      </a:lnTo>
                      <a:lnTo>
                        <a:pt x="166" y="83"/>
                      </a:lnTo>
                      <a:lnTo>
                        <a:pt x="167" y="83"/>
                      </a:lnTo>
                      <a:lnTo>
                        <a:pt x="166" y="83"/>
                      </a:lnTo>
                      <a:lnTo>
                        <a:pt x="162" y="80"/>
                      </a:lnTo>
                      <a:lnTo>
                        <a:pt x="157" y="78"/>
                      </a:lnTo>
                      <a:lnTo>
                        <a:pt x="153" y="76"/>
                      </a:lnTo>
                      <a:lnTo>
                        <a:pt x="146" y="71"/>
                      </a:lnTo>
                      <a:lnTo>
                        <a:pt x="140" y="66"/>
                      </a:lnTo>
                      <a:lnTo>
                        <a:pt x="135" y="60"/>
                      </a:lnTo>
                      <a:lnTo>
                        <a:pt x="130" y="54"/>
                      </a:lnTo>
                      <a:lnTo>
                        <a:pt x="124" y="40"/>
                      </a:lnTo>
                      <a:lnTo>
                        <a:pt x="120" y="25"/>
                      </a:lnTo>
                      <a:lnTo>
                        <a:pt x="116" y="13"/>
                      </a:lnTo>
                      <a:lnTo>
                        <a:pt x="115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</p:grpSp>
          <p:sp>
            <p:nvSpPr>
              <p:cNvPr id="25690" name="Freeform 1044"/>
              <p:cNvSpPr>
                <a:spLocks/>
              </p:cNvSpPr>
              <p:nvPr/>
            </p:nvSpPr>
            <p:spPr bwMode="auto">
              <a:xfrm>
                <a:off x="2712" y="1952"/>
                <a:ext cx="272" cy="256"/>
              </a:xfrm>
              <a:custGeom>
                <a:avLst/>
                <a:gdLst>
                  <a:gd name="T0" fmla="*/ 216 w 272"/>
                  <a:gd name="T1" fmla="*/ 256 h 256"/>
                  <a:gd name="T2" fmla="*/ 120 w 272"/>
                  <a:gd name="T3" fmla="*/ 160 h 256"/>
                  <a:gd name="T4" fmla="*/ 72 w 272"/>
                  <a:gd name="T5" fmla="*/ 208 h 256"/>
                  <a:gd name="T6" fmla="*/ 24 w 272"/>
                  <a:gd name="T7" fmla="*/ 160 h 256"/>
                  <a:gd name="T8" fmla="*/ 216 w 272"/>
                  <a:gd name="T9" fmla="*/ 16 h 256"/>
                  <a:gd name="T10" fmla="*/ 264 w 272"/>
                  <a:gd name="T11" fmla="*/ 64 h 256"/>
                  <a:gd name="T12" fmla="*/ 168 w 272"/>
                  <a:gd name="T13" fmla="*/ 112 h 2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2"/>
                  <a:gd name="T22" fmla="*/ 0 h 256"/>
                  <a:gd name="T23" fmla="*/ 272 w 272"/>
                  <a:gd name="T24" fmla="*/ 256 h 2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2" h="256">
                    <a:moveTo>
                      <a:pt x="216" y="256"/>
                    </a:moveTo>
                    <a:cubicBezTo>
                      <a:pt x="180" y="212"/>
                      <a:pt x="144" y="168"/>
                      <a:pt x="120" y="160"/>
                    </a:cubicBezTo>
                    <a:cubicBezTo>
                      <a:pt x="96" y="152"/>
                      <a:pt x="88" y="208"/>
                      <a:pt x="72" y="208"/>
                    </a:cubicBezTo>
                    <a:cubicBezTo>
                      <a:pt x="56" y="208"/>
                      <a:pt x="0" y="192"/>
                      <a:pt x="24" y="160"/>
                    </a:cubicBezTo>
                    <a:cubicBezTo>
                      <a:pt x="48" y="128"/>
                      <a:pt x="176" y="32"/>
                      <a:pt x="216" y="16"/>
                    </a:cubicBezTo>
                    <a:cubicBezTo>
                      <a:pt x="256" y="0"/>
                      <a:pt x="272" y="48"/>
                      <a:pt x="264" y="64"/>
                    </a:cubicBezTo>
                    <a:cubicBezTo>
                      <a:pt x="256" y="80"/>
                      <a:pt x="184" y="32"/>
                      <a:pt x="168" y="11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 sz="2000"/>
              </a:p>
            </p:txBody>
          </p:sp>
          <p:sp>
            <p:nvSpPr>
              <p:cNvPr id="25691" name="Freeform 1045"/>
              <p:cNvSpPr>
                <a:spLocks/>
              </p:cNvSpPr>
              <p:nvPr/>
            </p:nvSpPr>
            <p:spPr bwMode="auto">
              <a:xfrm>
                <a:off x="2928" y="2016"/>
                <a:ext cx="144" cy="144"/>
              </a:xfrm>
              <a:custGeom>
                <a:avLst/>
                <a:gdLst>
                  <a:gd name="T0" fmla="*/ 0 w 144"/>
                  <a:gd name="T1" fmla="*/ 0 h 144"/>
                  <a:gd name="T2" fmla="*/ 144 w 144"/>
                  <a:gd name="T3" fmla="*/ 144 h 144"/>
                  <a:gd name="T4" fmla="*/ 0 60000 65536"/>
                  <a:gd name="T5" fmla="*/ 0 60000 65536"/>
                  <a:gd name="T6" fmla="*/ 0 w 144"/>
                  <a:gd name="T7" fmla="*/ 0 h 144"/>
                  <a:gd name="T8" fmla="*/ 144 w 144"/>
                  <a:gd name="T9" fmla="*/ 144 h 14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44" h="144">
                    <a:moveTo>
                      <a:pt x="0" y="0"/>
                    </a:moveTo>
                    <a:cubicBezTo>
                      <a:pt x="36" y="56"/>
                      <a:pt x="72" y="112"/>
                      <a:pt x="144" y="144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 sz="2000"/>
              </a:p>
            </p:txBody>
          </p:sp>
        </p:grpSp>
        <p:sp>
          <p:nvSpPr>
            <p:cNvPr id="25641" name="Text Box 1046"/>
            <p:cNvSpPr txBox="1">
              <a:spLocks noChangeArrowheads="1"/>
            </p:cNvSpPr>
            <p:nvPr/>
          </p:nvSpPr>
          <p:spPr bwMode="auto">
            <a:xfrm>
              <a:off x="432" y="2688"/>
              <a:ext cx="816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MX" sz="1050">
                  <a:latin typeface="+mn-lt"/>
                </a:rPr>
                <a:t>Persona que</a:t>
              </a:r>
            </a:p>
            <a:p>
              <a:pPr algn="ctr" eaLnBrk="1" hangingPunct="1"/>
              <a:r>
                <a:rPr lang="es-MX" sz="1050">
                  <a:latin typeface="+mn-lt"/>
                </a:rPr>
                <a:t>reune ingredientes</a:t>
              </a:r>
              <a:endParaRPr lang="en-US" sz="1050">
                <a:latin typeface="+mn-lt"/>
              </a:endParaRPr>
            </a:p>
          </p:txBody>
        </p:sp>
        <p:grpSp>
          <p:nvGrpSpPr>
            <p:cNvPr id="25642" name="Group 1047"/>
            <p:cNvGrpSpPr>
              <a:grpSpLocks/>
            </p:cNvGrpSpPr>
            <p:nvPr/>
          </p:nvGrpSpPr>
          <p:grpSpPr bwMode="auto">
            <a:xfrm>
              <a:off x="1728" y="1862"/>
              <a:ext cx="816" cy="1210"/>
              <a:chOff x="960" y="1728"/>
              <a:chExt cx="816" cy="1210"/>
            </a:xfrm>
          </p:grpSpPr>
          <p:grpSp>
            <p:nvGrpSpPr>
              <p:cNvPr id="25679" name="Group 1048"/>
              <p:cNvGrpSpPr>
                <a:grpSpLocks/>
              </p:cNvGrpSpPr>
              <p:nvPr/>
            </p:nvGrpSpPr>
            <p:grpSpPr bwMode="auto">
              <a:xfrm>
                <a:off x="960" y="1728"/>
                <a:ext cx="686" cy="760"/>
                <a:chOff x="2712" y="1952"/>
                <a:chExt cx="686" cy="760"/>
              </a:xfrm>
            </p:grpSpPr>
            <p:grpSp>
              <p:nvGrpSpPr>
                <p:cNvPr id="25681" name="Group 1049"/>
                <p:cNvGrpSpPr>
                  <a:grpSpLocks/>
                </p:cNvGrpSpPr>
                <p:nvPr/>
              </p:nvGrpSpPr>
              <p:grpSpPr bwMode="auto">
                <a:xfrm>
                  <a:off x="2880" y="2160"/>
                  <a:ext cx="518" cy="552"/>
                  <a:chOff x="2245" y="1920"/>
                  <a:chExt cx="518" cy="552"/>
                </a:xfrm>
              </p:grpSpPr>
              <p:sp>
                <p:nvSpPr>
                  <p:cNvPr id="25684" name="Freeform 1050"/>
                  <p:cNvSpPr>
                    <a:spLocks/>
                  </p:cNvSpPr>
                  <p:nvPr/>
                </p:nvSpPr>
                <p:spPr bwMode="auto">
                  <a:xfrm>
                    <a:off x="2311" y="1920"/>
                    <a:ext cx="190" cy="189"/>
                  </a:xfrm>
                  <a:custGeom>
                    <a:avLst/>
                    <a:gdLst>
                      <a:gd name="T0" fmla="*/ 95 w 190"/>
                      <a:gd name="T1" fmla="*/ 0 h 189"/>
                      <a:gd name="T2" fmla="*/ 76 w 190"/>
                      <a:gd name="T3" fmla="*/ 2 h 189"/>
                      <a:gd name="T4" fmla="*/ 58 w 190"/>
                      <a:gd name="T5" fmla="*/ 7 h 189"/>
                      <a:gd name="T6" fmla="*/ 42 w 190"/>
                      <a:gd name="T7" fmla="*/ 15 h 189"/>
                      <a:gd name="T8" fmla="*/ 29 w 190"/>
                      <a:gd name="T9" fmla="*/ 27 h 189"/>
                      <a:gd name="T10" fmla="*/ 17 w 190"/>
                      <a:gd name="T11" fmla="*/ 41 h 189"/>
                      <a:gd name="T12" fmla="*/ 8 w 190"/>
                      <a:gd name="T13" fmla="*/ 58 h 189"/>
                      <a:gd name="T14" fmla="*/ 3 w 190"/>
                      <a:gd name="T15" fmla="*/ 76 h 189"/>
                      <a:gd name="T16" fmla="*/ 0 w 190"/>
                      <a:gd name="T17" fmla="*/ 95 h 189"/>
                      <a:gd name="T18" fmla="*/ 0 w 190"/>
                      <a:gd name="T19" fmla="*/ 100 h 189"/>
                      <a:gd name="T20" fmla="*/ 2 w 190"/>
                      <a:gd name="T21" fmla="*/ 106 h 189"/>
                      <a:gd name="T22" fmla="*/ 3 w 190"/>
                      <a:gd name="T23" fmla="*/ 112 h 189"/>
                      <a:gd name="T24" fmla="*/ 4 w 190"/>
                      <a:gd name="T25" fmla="*/ 118 h 189"/>
                      <a:gd name="T26" fmla="*/ 4 w 190"/>
                      <a:gd name="T27" fmla="*/ 118 h 189"/>
                      <a:gd name="T28" fmla="*/ 4 w 190"/>
                      <a:gd name="T29" fmla="*/ 121 h 189"/>
                      <a:gd name="T30" fmla="*/ 4 w 190"/>
                      <a:gd name="T31" fmla="*/ 122 h 189"/>
                      <a:gd name="T32" fmla="*/ 5 w 190"/>
                      <a:gd name="T33" fmla="*/ 122 h 189"/>
                      <a:gd name="T34" fmla="*/ 5 w 190"/>
                      <a:gd name="T35" fmla="*/ 123 h 189"/>
                      <a:gd name="T36" fmla="*/ 5 w 190"/>
                      <a:gd name="T37" fmla="*/ 124 h 189"/>
                      <a:gd name="T38" fmla="*/ 24 w 190"/>
                      <a:gd name="T39" fmla="*/ 186 h 189"/>
                      <a:gd name="T40" fmla="*/ 39 w 190"/>
                      <a:gd name="T41" fmla="*/ 171 h 189"/>
                      <a:gd name="T42" fmla="*/ 45 w 190"/>
                      <a:gd name="T43" fmla="*/ 175 h 189"/>
                      <a:gd name="T44" fmla="*/ 52 w 190"/>
                      <a:gd name="T45" fmla="*/ 178 h 189"/>
                      <a:gd name="T46" fmla="*/ 60 w 190"/>
                      <a:gd name="T47" fmla="*/ 182 h 189"/>
                      <a:gd name="T48" fmla="*/ 65 w 190"/>
                      <a:gd name="T49" fmla="*/ 184 h 189"/>
                      <a:gd name="T50" fmla="*/ 73 w 190"/>
                      <a:gd name="T51" fmla="*/ 187 h 189"/>
                      <a:gd name="T52" fmla="*/ 80 w 190"/>
                      <a:gd name="T53" fmla="*/ 188 h 189"/>
                      <a:gd name="T54" fmla="*/ 88 w 190"/>
                      <a:gd name="T55" fmla="*/ 189 h 189"/>
                      <a:gd name="T56" fmla="*/ 95 w 190"/>
                      <a:gd name="T57" fmla="*/ 189 h 189"/>
                      <a:gd name="T58" fmla="*/ 114 w 190"/>
                      <a:gd name="T59" fmla="*/ 187 h 189"/>
                      <a:gd name="T60" fmla="*/ 132 w 190"/>
                      <a:gd name="T61" fmla="*/ 182 h 189"/>
                      <a:gd name="T62" fmla="*/ 148 w 190"/>
                      <a:gd name="T63" fmla="*/ 173 h 189"/>
                      <a:gd name="T64" fmla="*/ 162 w 190"/>
                      <a:gd name="T65" fmla="*/ 161 h 189"/>
                      <a:gd name="T66" fmla="*/ 173 w 190"/>
                      <a:gd name="T67" fmla="*/ 148 h 189"/>
                      <a:gd name="T68" fmla="*/ 182 w 190"/>
                      <a:gd name="T69" fmla="*/ 131 h 189"/>
                      <a:gd name="T70" fmla="*/ 187 w 190"/>
                      <a:gd name="T71" fmla="*/ 113 h 189"/>
                      <a:gd name="T72" fmla="*/ 190 w 190"/>
                      <a:gd name="T73" fmla="*/ 95 h 189"/>
                      <a:gd name="T74" fmla="*/ 187 w 190"/>
                      <a:gd name="T75" fmla="*/ 76 h 189"/>
                      <a:gd name="T76" fmla="*/ 182 w 190"/>
                      <a:gd name="T77" fmla="*/ 58 h 189"/>
                      <a:gd name="T78" fmla="*/ 173 w 190"/>
                      <a:gd name="T79" fmla="*/ 41 h 189"/>
                      <a:gd name="T80" fmla="*/ 162 w 190"/>
                      <a:gd name="T81" fmla="*/ 27 h 189"/>
                      <a:gd name="T82" fmla="*/ 148 w 190"/>
                      <a:gd name="T83" fmla="*/ 15 h 189"/>
                      <a:gd name="T84" fmla="*/ 132 w 190"/>
                      <a:gd name="T85" fmla="*/ 7 h 189"/>
                      <a:gd name="T86" fmla="*/ 114 w 190"/>
                      <a:gd name="T87" fmla="*/ 2 h 189"/>
                      <a:gd name="T88" fmla="*/ 95 w 190"/>
                      <a:gd name="T89" fmla="*/ 0 h 189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190"/>
                      <a:gd name="T136" fmla="*/ 0 h 189"/>
                      <a:gd name="T137" fmla="*/ 190 w 190"/>
                      <a:gd name="T138" fmla="*/ 189 h 189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190" h="189">
                        <a:moveTo>
                          <a:pt x="95" y="0"/>
                        </a:moveTo>
                        <a:lnTo>
                          <a:pt x="76" y="2"/>
                        </a:lnTo>
                        <a:lnTo>
                          <a:pt x="58" y="7"/>
                        </a:lnTo>
                        <a:lnTo>
                          <a:pt x="42" y="15"/>
                        </a:lnTo>
                        <a:lnTo>
                          <a:pt x="29" y="27"/>
                        </a:lnTo>
                        <a:lnTo>
                          <a:pt x="17" y="41"/>
                        </a:lnTo>
                        <a:lnTo>
                          <a:pt x="8" y="58"/>
                        </a:lnTo>
                        <a:lnTo>
                          <a:pt x="3" y="76"/>
                        </a:lnTo>
                        <a:lnTo>
                          <a:pt x="0" y="95"/>
                        </a:lnTo>
                        <a:lnTo>
                          <a:pt x="0" y="100"/>
                        </a:lnTo>
                        <a:lnTo>
                          <a:pt x="2" y="106"/>
                        </a:lnTo>
                        <a:lnTo>
                          <a:pt x="3" y="112"/>
                        </a:lnTo>
                        <a:lnTo>
                          <a:pt x="4" y="118"/>
                        </a:lnTo>
                        <a:lnTo>
                          <a:pt x="4" y="121"/>
                        </a:lnTo>
                        <a:lnTo>
                          <a:pt x="4" y="122"/>
                        </a:lnTo>
                        <a:lnTo>
                          <a:pt x="5" y="122"/>
                        </a:lnTo>
                        <a:lnTo>
                          <a:pt x="5" y="123"/>
                        </a:lnTo>
                        <a:lnTo>
                          <a:pt x="5" y="124"/>
                        </a:lnTo>
                        <a:lnTo>
                          <a:pt x="24" y="186"/>
                        </a:lnTo>
                        <a:lnTo>
                          <a:pt x="39" y="171"/>
                        </a:lnTo>
                        <a:lnTo>
                          <a:pt x="45" y="175"/>
                        </a:lnTo>
                        <a:lnTo>
                          <a:pt x="52" y="178"/>
                        </a:lnTo>
                        <a:lnTo>
                          <a:pt x="60" y="182"/>
                        </a:lnTo>
                        <a:lnTo>
                          <a:pt x="65" y="184"/>
                        </a:lnTo>
                        <a:lnTo>
                          <a:pt x="73" y="187"/>
                        </a:lnTo>
                        <a:lnTo>
                          <a:pt x="80" y="188"/>
                        </a:lnTo>
                        <a:lnTo>
                          <a:pt x="88" y="189"/>
                        </a:lnTo>
                        <a:lnTo>
                          <a:pt x="95" y="189"/>
                        </a:lnTo>
                        <a:lnTo>
                          <a:pt x="114" y="187"/>
                        </a:lnTo>
                        <a:lnTo>
                          <a:pt x="132" y="182"/>
                        </a:lnTo>
                        <a:lnTo>
                          <a:pt x="148" y="173"/>
                        </a:lnTo>
                        <a:lnTo>
                          <a:pt x="162" y="161"/>
                        </a:lnTo>
                        <a:lnTo>
                          <a:pt x="173" y="148"/>
                        </a:lnTo>
                        <a:lnTo>
                          <a:pt x="182" y="131"/>
                        </a:lnTo>
                        <a:lnTo>
                          <a:pt x="187" y="113"/>
                        </a:lnTo>
                        <a:lnTo>
                          <a:pt x="190" y="95"/>
                        </a:lnTo>
                        <a:lnTo>
                          <a:pt x="187" y="76"/>
                        </a:lnTo>
                        <a:lnTo>
                          <a:pt x="182" y="58"/>
                        </a:lnTo>
                        <a:lnTo>
                          <a:pt x="173" y="41"/>
                        </a:lnTo>
                        <a:lnTo>
                          <a:pt x="162" y="27"/>
                        </a:lnTo>
                        <a:lnTo>
                          <a:pt x="148" y="15"/>
                        </a:lnTo>
                        <a:lnTo>
                          <a:pt x="132" y="7"/>
                        </a:lnTo>
                        <a:lnTo>
                          <a:pt x="114" y="2"/>
                        </a:lnTo>
                        <a:lnTo>
                          <a:pt x="9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85" name="Freeform 1051"/>
                  <p:cNvSpPr>
                    <a:spLocks/>
                  </p:cNvSpPr>
                  <p:nvPr/>
                </p:nvSpPr>
                <p:spPr bwMode="auto">
                  <a:xfrm>
                    <a:off x="2382" y="2122"/>
                    <a:ext cx="260" cy="333"/>
                  </a:xfrm>
                  <a:custGeom>
                    <a:avLst/>
                    <a:gdLst>
                      <a:gd name="T0" fmla="*/ 19 w 260"/>
                      <a:gd name="T1" fmla="*/ 263 h 333"/>
                      <a:gd name="T2" fmla="*/ 31 w 260"/>
                      <a:gd name="T3" fmla="*/ 248 h 333"/>
                      <a:gd name="T4" fmla="*/ 51 w 260"/>
                      <a:gd name="T5" fmla="*/ 221 h 333"/>
                      <a:gd name="T6" fmla="*/ 77 w 260"/>
                      <a:gd name="T7" fmla="*/ 183 h 333"/>
                      <a:gd name="T8" fmla="*/ 107 w 260"/>
                      <a:gd name="T9" fmla="*/ 134 h 333"/>
                      <a:gd name="T10" fmla="*/ 130 w 260"/>
                      <a:gd name="T11" fmla="*/ 85 h 333"/>
                      <a:gd name="T12" fmla="*/ 146 w 260"/>
                      <a:gd name="T13" fmla="*/ 49 h 333"/>
                      <a:gd name="T14" fmla="*/ 153 w 260"/>
                      <a:gd name="T15" fmla="*/ 27 h 333"/>
                      <a:gd name="T16" fmla="*/ 143 w 260"/>
                      <a:gd name="T17" fmla="*/ 0 h 333"/>
                      <a:gd name="T18" fmla="*/ 139 w 260"/>
                      <a:gd name="T19" fmla="*/ 14 h 333"/>
                      <a:gd name="T20" fmla="*/ 124 w 260"/>
                      <a:gd name="T21" fmla="*/ 52 h 333"/>
                      <a:gd name="T22" fmla="*/ 102 w 260"/>
                      <a:gd name="T23" fmla="*/ 103 h 333"/>
                      <a:gd name="T24" fmla="*/ 74 w 260"/>
                      <a:gd name="T25" fmla="*/ 159 h 333"/>
                      <a:gd name="T26" fmla="*/ 45 w 260"/>
                      <a:gd name="T27" fmla="*/ 202 h 333"/>
                      <a:gd name="T28" fmla="*/ 23 w 260"/>
                      <a:gd name="T29" fmla="*/ 234 h 333"/>
                      <a:gd name="T30" fmla="*/ 6 w 260"/>
                      <a:gd name="T31" fmla="*/ 254 h 333"/>
                      <a:gd name="T32" fmla="*/ 0 w 260"/>
                      <a:gd name="T33" fmla="*/ 261 h 333"/>
                      <a:gd name="T34" fmla="*/ 6 w 260"/>
                      <a:gd name="T35" fmla="*/ 281 h 333"/>
                      <a:gd name="T36" fmla="*/ 25 w 260"/>
                      <a:gd name="T37" fmla="*/ 312 h 333"/>
                      <a:gd name="T38" fmla="*/ 39 w 260"/>
                      <a:gd name="T39" fmla="*/ 322 h 333"/>
                      <a:gd name="T40" fmla="*/ 52 w 260"/>
                      <a:gd name="T41" fmla="*/ 328 h 333"/>
                      <a:gd name="T42" fmla="*/ 62 w 260"/>
                      <a:gd name="T43" fmla="*/ 332 h 333"/>
                      <a:gd name="T44" fmla="*/ 65 w 260"/>
                      <a:gd name="T45" fmla="*/ 333 h 333"/>
                      <a:gd name="T46" fmla="*/ 72 w 260"/>
                      <a:gd name="T47" fmla="*/ 329 h 333"/>
                      <a:gd name="T48" fmla="*/ 94 w 260"/>
                      <a:gd name="T49" fmla="*/ 313 h 333"/>
                      <a:gd name="T50" fmla="*/ 124 w 260"/>
                      <a:gd name="T51" fmla="*/ 289 h 333"/>
                      <a:gd name="T52" fmla="*/ 163 w 260"/>
                      <a:gd name="T53" fmla="*/ 254 h 333"/>
                      <a:gd name="T54" fmla="*/ 204 w 260"/>
                      <a:gd name="T55" fmla="*/ 212 h 333"/>
                      <a:gd name="T56" fmla="*/ 234 w 260"/>
                      <a:gd name="T57" fmla="*/ 176 h 333"/>
                      <a:gd name="T58" fmla="*/ 253 w 260"/>
                      <a:gd name="T59" fmla="*/ 150 h 333"/>
                      <a:gd name="T60" fmla="*/ 260 w 260"/>
                      <a:gd name="T61" fmla="*/ 141 h 333"/>
                      <a:gd name="T62" fmla="*/ 254 w 260"/>
                      <a:gd name="T63" fmla="*/ 117 h 333"/>
                      <a:gd name="T64" fmla="*/ 238 w 260"/>
                      <a:gd name="T65" fmla="*/ 141 h 333"/>
                      <a:gd name="T66" fmla="*/ 208 w 260"/>
                      <a:gd name="T67" fmla="*/ 180 h 333"/>
                      <a:gd name="T68" fmla="*/ 168 w 260"/>
                      <a:gd name="T69" fmla="*/ 225 h 333"/>
                      <a:gd name="T70" fmla="*/ 127 w 260"/>
                      <a:gd name="T71" fmla="*/ 265 h 333"/>
                      <a:gd name="T72" fmla="*/ 97 w 260"/>
                      <a:gd name="T73" fmla="*/ 292 h 333"/>
                      <a:gd name="T74" fmla="*/ 77 w 260"/>
                      <a:gd name="T75" fmla="*/ 307 h 333"/>
                      <a:gd name="T76" fmla="*/ 68 w 260"/>
                      <a:gd name="T77" fmla="*/ 313 h 333"/>
                      <a:gd name="T78" fmla="*/ 63 w 260"/>
                      <a:gd name="T79" fmla="*/ 313 h 333"/>
                      <a:gd name="T80" fmla="*/ 45 w 260"/>
                      <a:gd name="T81" fmla="*/ 306 h 333"/>
                      <a:gd name="T82" fmla="*/ 29 w 260"/>
                      <a:gd name="T83" fmla="*/ 287 h 333"/>
                      <a:gd name="T84" fmla="*/ 19 w 260"/>
                      <a:gd name="T85" fmla="*/ 267 h 33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60"/>
                      <a:gd name="T130" fmla="*/ 0 h 333"/>
                      <a:gd name="T131" fmla="*/ 260 w 260"/>
                      <a:gd name="T132" fmla="*/ 333 h 333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60" h="333">
                        <a:moveTo>
                          <a:pt x="18" y="264"/>
                        </a:moveTo>
                        <a:lnTo>
                          <a:pt x="19" y="263"/>
                        </a:lnTo>
                        <a:lnTo>
                          <a:pt x="24" y="257"/>
                        </a:lnTo>
                        <a:lnTo>
                          <a:pt x="31" y="248"/>
                        </a:lnTo>
                        <a:lnTo>
                          <a:pt x="41" y="237"/>
                        </a:lnTo>
                        <a:lnTo>
                          <a:pt x="51" y="221"/>
                        </a:lnTo>
                        <a:lnTo>
                          <a:pt x="64" y="203"/>
                        </a:lnTo>
                        <a:lnTo>
                          <a:pt x="77" y="183"/>
                        </a:lnTo>
                        <a:lnTo>
                          <a:pt x="91" y="160"/>
                        </a:lnTo>
                        <a:lnTo>
                          <a:pt x="107" y="134"/>
                        </a:lnTo>
                        <a:lnTo>
                          <a:pt x="120" y="108"/>
                        </a:lnTo>
                        <a:lnTo>
                          <a:pt x="130" y="85"/>
                        </a:lnTo>
                        <a:lnTo>
                          <a:pt x="139" y="65"/>
                        </a:lnTo>
                        <a:lnTo>
                          <a:pt x="146" y="49"/>
                        </a:lnTo>
                        <a:lnTo>
                          <a:pt x="150" y="36"/>
                        </a:lnTo>
                        <a:lnTo>
                          <a:pt x="153" y="27"/>
                        </a:lnTo>
                        <a:lnTo>
                          <a:pt x="154" y="25"/>
                        </a:lnTo>
                        <a:lnTo>
                          <a:pt x="143" y="0"/>
                        </a:lnTo>
                        <a:lnTo>
                          <a:pt x="142" y="4"/>
                        </a:lnTo>
                        <a:lnTo>
                          <a:pt x="139" y="14"/>
                        </a:lnTo>
                        <a:lnTo>
                          <a:pt x="133" y="31"/>
                        </a:lnTo>
                        <a:lnTo>
                          <a:pt x="124" y="52"/>
                        </a:lnTo>
                        <a:lnTo>
                          <a:pt x="114" y="77"/>
                        </a:lnTo>
                        <a:lnTo>
                          <a:pt x="102" y="103"/>
                        </a:lnTo>
                        <a:lnTo>
                          <a:pt x="89" y="131"/>
                        </a:lnTo>
                        <a:lnTo>
                          <a:pt x="74" y="159"/>
                        </a:lnTo>
                        <a:lnTo>
                          <a:pt x="59" y="182"/>
                        </a:lnTo>
                        <a:lnTo>
                          <a:pt x="45" y="202"/>
                        </a:lnTo>
                        <a:lnTo>
                          <a:pt x="33" y="220"/>
                        </a:lnTo>
                        <a:lnTo>
                          <a:pt x="23" y="234"/>
                        </a:lnTo>
                        <a:lnTo>
                          <a:pt x="13" y="246"/>
                        </a:lnTo>
                        <a:lnTo>
                          <a:pt x="6" y="254"/>
                        </a:lnTo>
                        <a:lnTo>
                          <a:pt x="2" y="260"/>
                        </a:lnTo>
                        <a:lnTo>
                          <a:pt x="0" y="261"/>
                        </a:lnTo>
                        <a:lnTo>
                          <a:pt x="2" y="267"/>
                        </a:lnTo>
                        <a:lnTo>
                          <a:pt x="6" y="281"/>
                        </a:lnTo>
                        <a:lnTo>
                          <a:pt x="13" y="298"/>
                        </a:lnTo>
                        <a:lnTo>
                          <a:pt x="25" y="312"/>
                        </a:lnTo>
                        <a:lnTo>
                          <a:pt x="32" y="317"/>
                        </a:lnTo>
                        <a:lnTo>
                          <a:pt x="39" y="322"/>
                        </a:lnTo>
                        <a:lnTo>
                          <a:pt x="45" y="325"/>
                        </a:lnTo>
                        <a:lnTo>
                          <a:pt x="52" y="328"/>
                        </a:lnTo>
                        <a:lnTo>
                          <a:pt x="57" y="330"/>
                        </a:lnTo>
                        <a:lnTo>
                          <a:pt x="62" y="332"/>
                        </a:lnTo>
                        <a:lnTo>
                          <a:pt x="64" y="333"/>
                        </a:lnTo>
                        <a:lnTo>
                          <a:pt x="65" y="333"/>
                        </a:lnTo>
                        <a:lnTo>
                          <a:pt x="68" y="332"/>
                        </a:lnTo>
                        <a:lnTo>
                          <a:pt x="72" y="329"/>
                        </a:lnTo>
                        <a:lnTo>
                          <a:pt x="82" y="323"/>
                        </a:lnTo>
                        <a:lnTo>
                          <a:pt x="94" y="313"/>
                        </a:lnTo>
                        <a:lnTo>
                          <a:pt x="108" y="303"/>
                        </a:lnTo>
                        <a:lnTo>
                          <a:pt x="124" y="289"/>
                        </a:lnTo>
                        <a:lnTo>
                          <a:pt x="143" y="273"/>
                        </a:lnTo>
                        <a:lnTo>
                          <a:pt x="163" y="254"/>
                        </a:lnTo>
                        <a:lnTo>
                          <a:pt x="185" y="233"/>
                        </a:lnTo>
                        <a:lnTo>
                          <a:pt x="204" y="212"/>
                        </a:lnTo>
                        <a:lnTo>
                          <a:pt x="220" y="193"/>
                        </a:lnTo>
                        <a:lnTo>
                          <a:pt x="234" y="176"/>
                        </a:lnTo>
                        <a:lnTo>
                          <a:pt x="246" y="161"/>
                        </a:lnTo>
                        <a:lnTo>
                          <a:pt x="253" y="150"/>
                        </a:lnTo>
                        <a:lnTo>
                          <a:pt x="259" y="143"/>
                        </a:lnTo>
                        <a:lnTo>
                          <a:pt x="260" y="141"/>
                        </a:lnTo>
                        <a:lnTo>
                          <a:pt x="257" y="114"/>
                        </a:lnTo>
                        <a:lnTo>
                          <a:pt x="254" y="117"/>
                        </a:lnTo>
                        <a:lnTo>
                          <a:pt x="249" y="127"/>
                        </a:lnTo>
                        <a:lnTo>
                          <a:pt x="238" y="141"/>
                        </a:lnTo>
                        <a:lnTo>
                          <a:pt x="225" y="159"/>
                        </a:lnTo>
                        <a:lnTo>
                          <a:pt x="208" y="180"/>
                        </a:lnTo>
                        <a:lnTo>
                          <a:pt x="189" y="202"/>
                        </a:lnTo>
                        <a:lnTo>
                          <a:pt x="168" y="225"/>
                        </a:lnTo>
                        <a:lnTo>
                          <a:pt x="146" y="247"/>
                        </a:lnTo>
                        <a:lnTo>
                          <a:pt x="127" y="265"/>
                        </a:lnTo>
                        <a:lnTo>
                          <a:pt x="110" y="280"/>
                        </a:lnTo>
                        <a:lnTo>
                          <a:pt x="97" y="292"/>
                        </a:lnTo>
                        <a:lnTo>
                          <a:pt x="85" y="300"/>
                        </a:lnTo>
                        <a:lnTo>
                          <a:pt x="77" y="307"/>
                        </a:lnTo>
                        <a:lnTo>
                          <a:pt x="71" y="311"/>
                        </a:lnTo>
                        <a:lnTo>
                          <a:pt x="68" y="313"/>
                        </a:lnTo>
                        <a:lnTo>
                          <a:pt x="67" y="315"/>
                        </a:lnTo>
                        <a:lnTo>
                          <a:pt x="63" y="313"/>
                        </a:lnTo>
                        <a:lnTo>
                          <a:pt x="56" y="311"/>
                        </a:lnTo>
                        <a:lnTo>
                          <a:pt x="45" y="306"/>
                        </a:lnTo>
                        <a:lnTo>
                          <a:pt x="36" y="298"/>
                        </a:lnTo>
                        <a:lnTo>
                          <a:pt x="29" y="287"/>
                        </a:lnTo>
                        <a:lnTo>
                          <a:pt x="23" y="276"/>
                        </a:lnTo>
                        <a:lnTo>
                          <a:pt x="19" y="267"/>
                        </a:lnTo>
                        <a:lnTo>
                          <a:pt x="18" y="26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86" name="Freeform 1052"/>
                  <p:cNvSpPr>
                    <a:spLocks/>
                  </p:cNvSpPr>
                  <p:nvPr/>
                </p:nvSpPr>
                <p:spPr bwMode="auto">
                  <a:xfrm>
                    <a:off x="2523" y="1999"/>
                    <a:ext cx="240" cy="377"/>
                  </a:xfrm>
                  <a:custGeom>
                    <a:avLst/>
                    <a:gdLst>
                      <a:gd name="T0" fmla="*/ 173 w 240"/>
                      <a:gd name="T1" fmla="*/ 124 h 377"/>
                      <a:gd name="T2" fmla="*/ 154 w 240"/>
                      <a:gd name="T3" fmla="*/ 96 h 377"/>
                      <a:gd name="T4" fmla="*/ 132 w 240"/>
                      <a:gd name="T5" fmla="*/ 71 h 377"/>
                      <a:gd name="T6" fmla="*/ 110 w 240"/>
                      <a:gd name="T7" fmla="*/ 51 h 377"/>
                      <a:gd name="T8" fmla="*/ 86 w 240"/>
                      <a:gd name="T9" fmla="*/ 36 h 377"/>
                      <a:gd name="T10" fmla="*/ 63 w 240"/>
                      <a:gd name="T11" fmla="*/ 23 h 377"/>
                      <a:gd name="T12" fmla="*/ 40 w 240"/>
                      <a:gd name="T13" fmla="*/ 12 h 377"/>
                      <a:gd name="T14" fmla="*/ 19 w 240"/>
                      <a:gd name="T15" fmla="*/ 5 h 377"/>
                      <a:gd name="T16" fmla="*/ 0 w 240"/>
                      <a:gd name="T17" fmla="*/ 0 h 377"/>
                      <a:gd name="T18" fmla="*/ 1 w 240"/>
                      <a:gd name="T19" fmla="*/ 4 h 377"/>
                      <a:gd name="T20" fmla="*/ 1 w 240"/>
                      <a:gd name="T21" fmla="*/ 7 h 377"/>
                      <a:gd name="T22" fmla="*/ 1 w 240"/>
                      <a:gd name="T23" fmla="*/ 11 h 377"/>
                      <a:gd name="T24" fmla="*/ 1 w 240"/>
                      <a:gd name="T25" fmla="*/ 16 h 377"/>
                      <a:gd name="T26" fmla="*/ 1 w 240"/>
                      <a:gd name="T27" fmla="*/ 18 h 377"/>
                      <a:gd name="T28" fmla="*/ 1 w 240"/>
                      <a:gd name="T29" fmla="*/ 20 h 377"/>
                      <a:gd name="T30" fmla="*/ 1 w 240"/>
                      <a:gd name="T31" fmla="*/ 23 h 377"/>
                      <a:gd name="T32" fmla="*/ 1 w 240"/>
                      <a:gd name="T33" fmla="*/ 25 h 377"/>
                      <a:gd name="T34" fmla="*/ 19 w 240"/>
                      <a:gd name="T35" fmla="*/ 30 h 377"/>
                      <a:gd name="T36" fmla="*/ 38 w 240"/>
                      <a:gd name="T37" fmla="*/ 38 h 377"/>
                      <a:gd name="T38" fmla="*/ 59 w 240"/>
                      <a:gd name="T39" fmla="*/ 47 h 377"/>
                      <a:gd name="T40" fmla="*/ 79 w 240"/>
                      <a:gd name="T41" fmla="*/ 59 h 377"/>
                      <a:gd name="T42" fmla="*/ 100 w 240"/>
                      <a:gd name="T43" fmla="*/ 75 h 377"/>
                      <a:gd name="T44" fmla="*/ 121 w 240"/>
                      <a:gd name="T45" fmla="*/ 94 h 377"/>
                      <a:gd name="T46" fmla="*/ 141 w 240"/>
                      <a:gd name="T47" fmla="*/ 115 h 377"/>
                      <a:gd name="T48" fmla="*/ 157 w 240"/>
                      <a:gd name="T49" fmla="*/ 141 h 377"/>
                      <a:gd name="T50" fmla="*/ 180 w 240"/>
                      <a:gd name="T51" fmla="*/ 185 h 377"/>
                      <a:gd name="T52" fmla="*/ 196 w 240"/>
                      <a:gd name="T53" fmla="*/ 227 h 377"/>
                      <a:gd name="T54" fmla="*/ 208 w 240"/>
                      <a:gd name="T55" fmla="*/ 267 h 377"/>
                      <a:gd name="T56" fmla="*/ 215 w 240"/>
                      <a:gd name="T57" fmla="*/ 303 h 377"/>
                      <a:gd name="T58" fmla="*/ 219 w 240"/>
                      <a:gd name="T59" fmla="*/ 334 h 377"/>
                      <a:gd name="T60" fmla="*/ 221 w 240"/>
                      <a:gd name="T61" fmla="*/ 357 h 377"/>
                      <a:gd name="T62" fmla="*/ 221 w 240"/>
                      <a:gd name="T63" fmla="*/ 371 h 377"/>
                      <a:gd name="T64" fmla="*/ 221 w 240"/>
                      <a:gd name="T65" fmla="*/ 377 h 377"/>
                      <a:gd name="T66" fmla="*/ 240 w 240"/>
                      <a:gd name="T67" fmla="*/ 377 h 377"/>
                      <a:gd name="T68" fmla="*/ 240 w 240"/>
                      <a:gd name="T69" fmla="*/ 371 h 377"/>
                      <a:gd name="T70" fmla="*/ 240 w 240"/>
                      <a:gd name="T71" fmla="*/ 355 h 377"/>
                      <a:gd name="T72" fmla="*/ 238 w 240"/>
                      <a:gd name="T73" fmla="*/ 330 h 377"/>
                      <a:gd name="T74" fmla="*/ 234 w 240"/>
                      <a:gd name="T75" fmla="*/ 297 h 377"/>
                      <a:gd name="T76" fmla="*/ 226 w 240"/>
                      <a:gd name="T77" fmla="*/ 259 h 377"/>
                      <a:gd name="T78" fmla="*/ 214 w 240"/>
                      <a:gd name="T79" fmla="*/ 217 h 377"/>
                      <a:gd name="T80" fmla="*/ 196 w 240"/>
                      <a:gd name="T81" fmla="*/ 170 h 377"/>
                      <a:gd name="T82" fmla="*/ 173 w 240"/>
                      <a:gd name="T83" fmla="*/ 124 h 377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240"/>
                      <a:gd name="T127" fmla="*/ 0 h 377"/>
                      <a:gd name="T128" fmla="*/ 240 w 240"/>
                      <a:gd name="T129" fmla="*/ 377 h 377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240" h="377">
                        <a:moveTo>
                          <a:pt x="173" y="124"/>
                        </a:moveTo>
                        <a:lnTo>
                          <a:pt x="154" y="96"/>
                        </a:lnTo>
                        <a:lnTo>
                          <a:pt x="132" y="71"/>
                        </a:lnTo>
                        <a:lnTo>
                          <a:pt x="110" y="51"/>
                        </a:lnTo>
                        <a:lnTo>
                          <a:pt x="86" y="36"/>
                        </a:lnTo>
                        <a:lnTo>
                          <a:pt x="63" y="23"/>
                        </a:lnTo>
                        <a:lnTo>
                          <a:pt x="40" y="12"/>
                        </a:lnTo>
                        <a:lnTo>
                          <a:pt x="19" y="5"/>
                        </a:lnTo>
                        <a:lnTo>
                          <a:pt x="0" y="0"/>
                        </a:lnTo>
                        <a:lnTo>
                          <a:pt x="1" y="4"/>
                        </a:lnTo>
                        <a:lnTo>
                          <a:pt x="1" y="7"/>
                        </a:lnTo>
                        <a:lnTo>
                          <a:pt x="1" y="11"/>
                        </a:lnTo>
                        <a:lnTo>
                          <a:pt x="1" y="16"/>
                        </a:lnTo>
                        <a:lnTo>
                          <a:pt x="1" y="18"/>
                        </a:lnTo>
                        <a:lnTo>
                          <a:pt x="1" y="20"/>
                        </a:lnTo>
                        <a:lnTo>
                          <a:pt x="1" y="23"/>
                        </a:lnTo>
                        <a:lnTo>
                          <a:pt x="1" y="25"/>
                        </a:lnTo>
                        <a:lnTo>
                          <a:pt x="19" y="30"/>
                        </a:lnTo>
                        <a:lnTo>
                          <a:pt x="38" y="38"/>
                        </a:lnTo>
                        <a:lnTo>
                          <a:pt x="59" y="47"/>
                        </a:lnTo>
                        <a:lnTo>
                          <a:pt x="79" y="59"/>
                        </a:lnTo>
                        <a:lnTo>
                          <a:pt x="100" y="75"/>
                        </a:lnTo>
                        <a:lnTo>
                          <a:pt x="121" y="94"/>
                        </a:lnTo>
                        <a:lnTo>
                          <a:pt x="141" y="115"/>
                        </a:lnTo>
                        <a:lnTo>
                          <a:pt x="157" y="141"/>
                        </a:lnTo>
                        <a:lnTo>
                          <a:pt x="180" y="185"/>
                        </a:lnTo>
                        <a:lnTo>
                          <a:pt x="196" y="227"/>
                        </a:lnTo>
                        <a:lnTo>
                          <a:pt x="208" y="267"/>
                        </a:lnTo>
                        <a:lnTo>
                          <a:pt x="215" y="303"/>
                        </a:lnTo>
                        <a:lnTo>
                          <a:pt x="219" y="334"/>
                        </a:lnTo>
                        <a:lnTo>
                          <a:pt x="221" y="357"/>
                        </a:lnTo>
                        <a:lnTo>
                          <a:pt x="221" y="371"/>
                        </a:lnTo>
                        <a:lnTo>
                          <a:pt x="221" y="377"/>
                        </a:lnTo>
                        <a:lnTo>
                          <a:pt x="240" y="377"/>
                        </a:lnTo>
                        <a:lnTo>
                          <a:pt x="240" y="371"/>
                        </a:lnTo>
                        <a:lnTo>
                          <a:pt x="240" y="355"/>
                        </a:lnTo>
                        <a:lnTo>
                          <a:pt x="238" y="330"/>
                        </a:lnTo>
                        <a:lnTo>
                          <a:pt x="234" y="297"/>
                        </a:lnTo>
                        <a:lnTo>
                          <a:pt x="226" y="259"/>
                        </a:lnTo>
                        <a:lnTo>
                          <a:pt x="214" y="217"/>
                        </a:lnTo>
                        <a:lnTo>
                          <a:pt x="196" y="170"/>
                        </a:lnTo>
                        <a:lnTo>
                          <a:pt x="173" y="12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87" name="Freeform 1053"/>
                  <p:cNvSpPr>
                    <a:spLocks/>
                  </p:cNvSpPr>
                  <p:nvPr/>
                </p:nvSpPr>
                <p:spPr bwMode="auto">
                  <a:xfrm>
                    <a:off x="2368" y="2132"/>
                    <a:ext cx="45" cy="224"/>
                  </a:xfrm>
                  <a:custGeom>
                    <a:avLst/>
                    <a:gdLst>
                      <a:gd name="T0" fmla="*/ 26 w 45"/>
                      <a:gd name="T1" fmla="*/ 0 h 224"/>
                      <a:gd name="T2" fmla="*/ 26 w 45"/>
                      <a:gd name="T3" fmla="*/ 24 h 224"/>
                      <a:gd name="T4" fmla="*/ 25 w 45"/>
                      <a:gd name="T5" fmla="*/ 50 h 224"/>
                      <a:gd name="T6" fmla="*/ 24 w 45"/>
                      <a:gd name="T7" fmla="*/ 76 h 224"/>
                      <a:gd name="T8" fmla="*/ 23 w 45"/>
                      <a:gd name="T9" fmla="*/ 101 h 224"/>
                      <a:gd name="T10" fmla="*/ 17 w 45"/>
                      <a:gd name="T11" fmla="*/ 143 h 224"/>
                      <a:gd name="T12" fmla="*/ 10 w 45"/>
                      <a:gd name="T13" fmla="*/ 183 h 224"/>
                      <a:gd name="T14" fmla="*/ 3 w 45"/>
                      <a:gd name="T15" fmla="*/ 212 h 224"/>
                      <a:gd name="T16" fmla="*/ 0 w 45"/>
                      <a:gd name="T17" fmla="*/ 224 h 224"/>
                      <a:gd name="T18" fmla="*/ 19 w 45"/>
                      <a:gd name="T19" fmla="*/ 222 h 224"/>
                      <a:gd name="T20" fmla="*/ 21 w 45"/>
                      <a:gd name="T21" fmla="*/ 210 h 224"/>
                      <a:gd name="T22" fmla="*/ 27 w 45"/>
                      <a:gd name="T23" fmla="*/ 180 h 224"/>
                      <a:gd name="T24" fmla="*/ 34 w 45"/>
                      <a:gd name="T25" fmla="*/ 141 h 224"/>
                      <a:gd name="T26" fmla="*/ 40 w 45"/>
                      <a:gd name="T27" fmla="*/ 100 h 224"/>
                      <a:gd name="T28" fmla="*/ 43 w 45"/>
                      <a:gd name="T29" fmla="*/ 75 h 224"/>
                      <a:gd name="T30" fmla="*/ 44 w 45"/>
                      <a:gd name="T31" fmla="*/ 49 h 224"/>
                      <a:gd name="T32" fmla="*/ 45 w 45"/>
                      <a:gd name="T33" fmla="*/ 23 h 224"/>
                      <a:gd name="T34" fmla="*/ 45 w 45"/>
                      <a:gd name="T35" fmla="*/ 0 h 224"/>
                      <a:gd name="T36" fmla="*/ 44 w 45"/>
                      <a:gd name="T37" fmla="*/ 0 h 224"/>
                      <a:gd name="T38" fmla="*/ 43 w 45"/>
                      <a:gd name="T39" fmla="*/ 0 h 224"/>
                      <a:gd name="T40" fmla="*/ 40 w 45"/>
                      <a:gd name="T41" fmla="*/ 0 h 224"/>
                      <a:gd name="T42" fmla="*/ 39 w 45"/>
                      <a:gd name="T43" fmla="*/ 0 h 224"/>
                      <a:gd name="T44" fmla="*/ 36 w 45"/>
                      <a:gd name="T45" fmla="*/ 0 h 224"/>
                      <a:gd name="T46" fmla="*/ 33 w 45"/>
                      <a:gd name="T47" fmla="*/ 0 h 224"/>
                      <a:gd name="T48" fmla="*/ 30 w 45"/>
                      <a:gd name="T49" fmla="*/ 0 h 224"/>
                      <a:gd name="T50" fmla="*/ 26 w 45"/>
                      <a:gd name="T51" fmla="*/ 0 h 224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45"/>
                      <a:gd name="T79" fmla="*/ 0 h 224"/>
                      <a:gd name="T80" fmla="*/ 45 w 45"/>
                      <a:gd name="T81" fmla="*/ 224 h 224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45" h="224">
                        <a:moveTo>
                          <a:pt x="26" y="0"/>
                        </a:moveTo>
                        <a:lnTo>
                          <a:pt x="26" y="24"/>
                        </a:lnTo>
                        <a:lnTo>
                          <a:pt x="25" y="50"/>
                        </a:lnTo>
                        <a:lnTo>
                          <a:pt x="24" y="76"/>
                        </a:lnTo>
                        <a:lnTo>
                          <a:pt x="23" y="101"/>
                        </a:lnTo>
                        <a:lnTo>
                          <a:pt x="17" y="143"/>
                        </a:lnTo>
                        <a:lnTo>
                          <a:pt x="10" y="183"/>
                        </a:lnTo>
                        <a:lnTo>
                          <a:pt x="3" y="212"/>
                        </a:lnTo>
                        <a:lnTo>
                          <a:pt x="0" y="224"/>
                        </a:lnTo>
                        <a:lnTo>
                          <a:pt x="19" y="222"/>
                        </a:lnTo>
                        <a:lnTo>
                          <a:pt x="21" y="210"/>
                        </a:lnTo>
                        <a:lnTo>
                          <a:pt x="27" y="180"/>
                        </a:lnTo>
                        <a:lnTo>
                          <a:pt x="34" y="141"/>
                        </a:lnTo>
                        <a:lnTo>
                          <a:pt x="40" y="100"/>
                        </a:lnTo>
                        <a:lnTo>
                          <a:pt x="43" y="75"/>
                        </a:lnTo>
                        <a:lnTo>
                          <a:pt x="44" y="49"/>
                        </a:lnTo>
                        <a:lnTo>
                          <a:pt x="45" y="23"/>
                        </a:lnTo>
                        <a:lnTo>
                          <a:pt x="45" y="0"/>
                        </a:lnTo>
                        <a:lnTo>
                          <a:pt x="44" y="0"/>
                        </a:lnTo>
                        <a:lnTo>
                          <a:pt x="43" y="0"/>
                        </a:lnTo>
                        <a:lnTo>
                          <a:pt x="40" y="0"/>
                        </a:lnTo>
                        <a:lnTo>
                          <a:pt x="39" y="0"/>
                        </a:lnTo>
                        <a:lnTo>
                          <a:pt x="36" y="0"/>
                        </a:lnTo>
                        <a:lnTo>
                          <a:pt x="33" y="0"/>
                        </a:lnTo>
                        <a:lnTo>
                          <a:pt x="30" y="0"/>
                        </a:lnTo>
                        <a:lnTo>
                          <a:pt x="26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88" name="Freeform 1054"/>
                  <p:cNvSpPr>
                    <a:spLocks/>
                  </p:cNvSpPr>
                  <p:nvPr/>
                </p:nvSpPr>
                <p:spPr bwMode="auto">
                  <a:xfrm>
                    <a:off x="2245" y="2381"/>
                    <a:ext cx="167" cy="91"/>
                  </a:xfrm>
                  <a:custGeom>
                    <a:avLst/>
                    <a:gdLst>
                      <a:gd name="T0" fmla="*/ 115 w 167"/>
                      <a:gd name="T1" fmla="*/ 8 h 91"/>
                      <a:gd name="T2" fmla="*/ 114 w 167"/>
                      <a:gd name="T3" fmla="*/ 8 h 91"/>
                      <a:gd name="T4" fmla="*/ 111 w 167"/>
                      <a:gd name="T5" fmla="*/ 8 h 91"/>
                      <a:gd name="T6" fmla="*/ 108 w 167"/>
                      <a:gd name="T7" fmla="*/ 7 h 91"/>
                      <a:gd name="T8" fmla="*/ 103 w 167"/>
                      <a:gd name="T9" fmla="*/ 6 h 91"/>
                      <a:gd name="T10" fmla="*/ 97 w 167"/>
                      <a:gd name="T11" fmla="*/ 6 h 91"/>
                      <a:gd name="T12" fmla="*/ 91 w 167"/>
                      <a:gd name="T13" fmla="*/ 5 h 91"/>
                      <a:gd name="T14" fmla="*/ 85 w 167"/>
                      <a:gd name="T15" fmla="*/ 2 h 91"/>
                      <a:gd name="T16" fmla="*/ 78 w 167"/>
                      <a:gd name="T17" fmla="*/ 1 h 91"/>
                      <a:gd name="T18" fmla="*/ 71 w 167"/>
                      <a:gd name="T19" fmla="*/ 0 h 91"/>
                      <a:gd name="T20" fmla="*/ 64 w 167"/>
                      <a:gd name="T21" fmla="*/ 1 h 91"/>
                      <a:gd name="T22" fmla="*/ 56 w 167"/>
                      <a:gd name="T23" fmla="*/ 2 h 91"/>
                      <a:gd name="T24" fmla="*/ 49 w 167"/>
                      <a:gd name="T25" fmla="*/ 5 h 91"/>
                      <a:gd name="T26" fmla="*/ 43 w 167"/>
                      <a:gd name="T27" fmla="*/ 8 h 91"/>
                      <a:gd name="T28" fmla="*/ 36 w 167"/>
                      <a:gd name="T29" fmla="*/ 12 h 91"/>
                      <a:gd name="T30" fmla="*/ 31 w 167"/>
                      <a:gd name="T31" fmla="*/ 15 h 91"/>
                      <a:gd name="T32" fmla="*/ 26 w 167"/>
                      <a:gd name="T33" fmla="*/ 19 h 91"/>
                      <a:gd name="T34" fmla="*/ 22 w 167"/>
                      <a:gd name="T35" fmla="*/ 22 h 91"/>
                      <a:gd name="T36" fmla="*/ 17 w 167"/>
                      <a:gd name="T37" fmla="*/ 26 h 91"/>
                      <a:gd name="T38" fmla="*/ 11 w 167"/>
                      <a:gd name="T39" fmla="*/ 30 h 91"/>
                      <a:gd name="T40" fmla="*/ 6 w 167"/>
                      <a:gd name="T41" fmla="*/ 33 h 91"/>
                      <a:gd name="T42" fmla="*/ 3 w 167"/>
                      <a:gd name="T43" fmla="*/ 38 h 91"/>
                      <a:gd name="T44" fmla="*/ 0 w 167"/>
                      <a:gd name="T45" fmla="*/ 41 h 91"/>
                      <a:gd name="T46" fmla="*/ 1 w 167"/>
                      <a:gd name="T47" fmla="*/ 45 h 91"/>
                      <a:gd name="T48" fmla="*/ 5 w 167"/>
                      <a:gd name="T49" fmla="*/ 48 h 91"/>
                      <a:gd name="T50" fmla="*/ 12 w 167"/>
                      <a:gd name="T51" fmla="*/ 51 h 91"/>
                      <a:gd name="T52" fmla="*/ 22 w 167"/>
                      <a:gd name="T53" fmla="*/ 53 h 91"/>
                      <a:gd name="T54" fmla="*/ 31 w 167"/>
                      <a:gd name="T55" fmla="*/ 53 h 91"/>
                      <a:gd name="T56" fmla="*/ 42 w 167"/>
                      <a:gd name="T57" fmla="*/ 54 h 91"/>
                      <a:gd name="T58" fmla="*/ 52 w 167"/>
                      <a:gd name="T59" fmla="*/ 54 h 91"/>
                      <a:gd name="T60" fmla="*/ 61 w 167"/>
                      <a:gd name="T61" fmla="*/ 53 h 91"/>
                      <a:gd name="T62" fmla="*/ 65 w 167"/>
                      <a:gd name="T63" fmla="*/ 53 h 91"/>
                      <a:gd name="T64" fmla="*/ 68 w 167"/>
                      <a:gd name="T65" fmla="*/ 53 h 91"/>
                      <a:gd name="T66" fmla="*/ 70 w 167"/>
                      <a:gd name="T67" fmla="*/ 54 h 91"/>
                      <a:gd name="T68" fmla="*/ 75 w 167"/>
                      <a:gd name="T69" fmla="*/ 58 h 91"/>
                      <a:gd name="T70" fmla="*/ 82 w 167"/>
                      <a:gd name="T71" fmla="*/ 64 h 91"/>
                      <a:gd name="T72" fmla="*/ 91 w 167"/>
                      <a:gd name="T73" fmla="*/ 70 h 91"/>
                      <a:gd name="T74" fmla="*/ 101 w 167"/>
                      <a:gd name="T75" fmla="*/ 76 h 91"/>
                      <a:gd name="T76" fmla="*/ 110 w 167"/>
                      <a:gd name="T77" fmla="*/ 82 h 91"/>
                      <a:gd name="T78" fmla="*/ 118 w 167"/>
                      <a:gd name="T79" fmla="*/ 87 h 91"/>
                      <a:gd name="T80" fmla="*/ 124 w 167"/>
                      <a:gd name="T81" fmla="*/ 90 h 91"/>
                      <a:gd name="T82" fmla="*/ 130 w 167"/>
                      <a:gd name="T83" fmla="*/ 91 h 91"/>
                      <a:gd name="T84" fmla="*/ 137 w 167"/>
                      <a:gd name="T85" fmla="*/ 91 h 91"/>
                      <a:gd name="T86" fmla="*/ 144 w 167"/>
                      <a:gd name="T87" fmla="*/ 90 h 91"/>
                      <a:gd name="T88" fmla="*/ 152 w 167"/>
                      <a:gd name="T89" fmla="*/ 87 h 91"/>
                      <a:gd name="T90" fmla="*/ 157 w 167"/>
                      <a:gd name="T91" fmla="*/ 86 h 91"/>
                      <a:gd name="T92" fmla="*/ 162 w 167"/>
                      <a:gd name="T93" fmla="*/ 84 h 91"/>
                      <a:gd name="T94" fmla="*/ 166 w 167"/>
                      <a:gd name="T95" fmla="*/ 83 h 91"/>
                      <a:gd name="T96" fmla="*/ 167 w 167"/>
                      <a:gd name="T97" fmla="*/ 83 h 91"/>
                      <a:gd name="T98" fmla="*/ 166 w 167"/>
                      <a:gd name="T99" fmla="*/ 83 h 91"/>
                      <a:gd name="T100" fmla="*/ 162 w 167"/>
                      <a:gd name="T101" fmla="*/ 80 h 91"/>
                      <a:gd name="T102" fmla="*/ 157 w 167"/>
                      <a:gd name="T103" fmla="*/ 78 h 91"/>
                      <a:gd name="T104" fmla="*/ 153 w 167"/>
                      <a:gd name="T105" fmla="*/ 76 h 91"/>
                      <a:gd name="T106" fmla="*/ 146 w 167"/>
                      <a:gd name="T107" fmla="*/ 71 h 91"/>
                      <a:gd name="T108" fmla="*/ 140 w 167"/>
                      <a:gd name="T109" fmla="*/ 66 h 91"/>
                      <a:gd name="T110" fmla="*/ 135 w 167"/>
                      <a:gd name="T111" fmla="*/ 60 h 91"/>
                      <a:gd name="T112" fmla="*/ 130 w 167"/>
                      <a:gd name="T113" fmla="*/ 54 h 91"/>
                      <a:gd name="T114" fmla="*/ 124 w 167"/>
                      <a:gd name="T115" fmla="*/ 40 h 91"/>
                      <a:gd name="T116" fmla="*/ 120 w 167"/>
                      <a:gd name="T117" fmla="*/ 25 h 91"/>
                      <a:gd name="T118" fmla="*/ 116 w 167"/>
                      <a:gd name="T119" fmla="*/ 13 h 91"/>
                      <a:gd name="T120" fmla="*/ 115 w 167"/>
                      <a:gd name="T121" fmla="*/ 8 h 91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w 167"/>
                      <a:gd name="T184" fmla="*/ 0 h 91"/>
                      <a:gd name="T185" fmla="*/ 167 w 167"/>
                      <a:gd name="T186" fmla="*/ 91 h 91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T183" t="T184" r="T185" b="T186"/>
                    <a:pathLst>
                      <a:path w="167" h="91">
                        <a:moveTo>
                          <a:pt x="115" y="8"/>
                        </a:moveTo>
                        <a:lnTo>
                          <a:pt x="114" y="8"/>
                        </a:lnTo>
                        <a:lnTo>
                          <a:pt x="111" y="8"/>
                        </a:lnTo>
                        <a:lnTo>
                          <a:pt x="108" y="7"/>
                        </a:lnTo>
                        <a:lnTo>
                          <a:pt x="103" y="6"/>
                        </a:lnTo>
                        <a:lnTo>
                          <a:pt x="97" y="6"/>
                        </a:lnTo>
                        <a:lnTo>
                          <a:pt x="91" y="5"/>
                        </a:lnTo>
                        <a:lnTo>
                          <a:pt x="85" y="2"/>
                        </a:lnTo>
                        <a:lnTo>
                          <a:pt x="78" y="1"/>
                        </a:lnTo>
                        <a:lnTo>
                          <a:pt x="71" y="0"/>
                        </a:lnTo>
                        <a:lnTo>
                          <a:pt x="64" y="1"/>
                        </a:lnTo>
                        <a:lnTo>
                          <a:pt x="56" y="2"/>
                        </a:lnTo>
                        <a:lnTo>
                          <a:pt x="49" y="5"/>
                        </a:lnTo>
                        <a:lnTo>
                          <a:pt x="43" y="8"/>
                        </a:lnTo>
                        <a:lnTo>
                          <a:pt x="36" y="12"/>
                        </a:lnTo>
                        <a:lnTo>
                          <a:pt x="31" y="15"/>
                        </a:lnTo>
                        <a:lnTo>
                          <a:pt x="26" y="19"/>
                        </a:lnTo>
                        <a:lnTo>
                          <a:pt x="22" y="22"/>
                        </a:lnTo>
                        <a:lnTo>
                          <a:pt x="17" y="26"/>
                        </a:lnTo>
                        <a:lnTo>
                          <a:pt x="11" y="30"/>
                        </a:lnTo>
                        <a:lnTo>
                          <a:pt x="6" y="33"/>
                        </a:lnTo>
                        <a:lnTo>
                          <a:pt x="3" y="38"/>
                        </a:lnTo>
                        <a:lnTo>
                          <a:pt x="0" y="41"/>
                        </a:lnTo>
                        <a:lnTo>
                          <a:pt x="1" y="45"/>
                        </a:lnTo>
                        <a:lnTo>
                          <a:pt x="5" y="48"/>
                        </a:lnTo>
                        <a:lnTo>
                          <a:pt x="12" y="51"/>
                        </a:lnTo>
                        <a:lnTo>
                          <a:pt x="22" y="53"/>
                        </a:lnTo>
                        <a:lnTo>
                          <a:pt x="31" y="53"/>
                        </a:lnTo>
                        <a:lnTo>
                          <a:pt x="42" y="54"/>
                        </a:lnTo>
                        <a:lnTo>
                          <a:pt x="52" y="54"/>
                        </a:lnTo>
                        <a:lnTo>
                          <a:pt x="61" y="53"/>
                        </a:lnTo>
                        <a:lnTo>
                          <a:pt x="65" y="53"/>
                        </a:lnTo>
                        <a:lnTo>
                          <a:pt x="68" y="53"/>
                        </a:lnTo>
                        <a:lnTo>
                          <a:pt x="70" y="54"/>
                        </a:lnTo>
                        <a:lnTo>
                          <a:pt x="75" y="58"/>
                        </a:lnTo>
                        <a:lnTo>
                          <a:pt x="82" y="64"/>
                        </a:lnTo>
                        <a:lnTo>
                          <a:pt x="91" y="70"/>
                        </a:lnTo>
                        <a:lnTo>
                          <a:pt x="101" y="76"/>
                        </a:lnTo>
                        <a:lnTo>
                          <a:pt x="110" y="82"/>
                        </a:lnTo>
                        <a:lnTo>
                          <a:pt x="118" y="87"/>
                        </a:lnTo>
                        <a:lnTo>
                          <a:pt x="124" y="90"/>
                        </a:lnTo>
                        <a:lnTo>
                          <a:pt x="130" y="91"/>
                        </a:lnTo>
                        <a:lnTo>
                          <a:pt x="137" y="91"/>
                        </a:lnTo>
                        <a:lnTo>
                          <a:pt x="144" y="90"/>
                        </a:lnTo>
                        <a:lnTo>
                          <a:pt x="152" y="87"/>
                        </a:lnTo>
                        <a:lnTo>
                          <a:pt x="157" y="86"/>
                        </a:lnTo>
                        <a:lnTo>
                          <a:pt x="162" y="84"/>
                        </a:lnTo>
                        <a:lnTo>
                          <a:pt x="166" y="83"/>
                        </a:lnTo>
                        <a:lnTo>
                          <a:pt x="167" y="83"/>
                        </a:lnTo>
                        <a:lnTo>
                          <a:pt x="166" y="83"/>
                        </a:lnTo>
                        <a:lnTo>
                          <a:pt x="162" y="80"/>
                        </a:lnTo>
                        <a:lnTo>
                          <a:pt x="157" y="78"/>
                        </a:lnTo>
                        <a:lnTo>
                          <a:pt x="153" y="76"/>
                        </a:lnTo>
                        <a:lnTo>
                          <a:pt x="146" y="71"/>
                        </a:lnTo>
                        <a:lnTo>
                          <a:pt x="140" y="66"/>
                        </a:lnTo>
                        <a:lnTo>
                          <a:pt x="135" y="60"/>
                        </a:lnTo>
                        <a:lnTo>
                          <a:pt x="130" y="54"/>
                        </a:lnTo>
                        <a:lnTo>
                          <a:pt x="124" y="40"/>
                        </a:lnTo>
                        <a:lnTo>
                          <a:pt x="120" y="25"/>
                        </a:lnTo>
                        <a:lnTo>
                          <a:pt x="116" y="13"/>
                        </a:lnTo>
                        <a:lnTo>
                          <a:pt x="115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</p:grpSp>
            <p:sp>
              <p:nvSpPr>
                <p:cNvPr id="25682" name="Freeform 1055"/>
                <p:cNvSpPr>
                  <a:spLocks/>
                </p:cNvSpPr>
                <p:nvPr/>
              </p:nvSpPr>
              <p:spPr bwMode="auto">
                <a:xfrm>
                  <a:off x="2712" y="1952"/>
                  <a:ext cx="272" cy="256"/>
                </a:xfrm>
                <a:custGeom>
                  <a:avLst/>
                  <a:gdLst>
                    <a:gd name="T0" fmla="*/ 216 w 272"/>
                    <a:gd name="T1" fmla="*/ 256 h 256"/>
                    <a:gd name="T2" fmla="*/ 120 w 272"/>
                    <a:gd name="T3" fmla="*/ 160 h 256"/>
                    <a:gd name="T4" fmla="*/ 72 w 272"/>
                    <a:gd name="T5" fmla="*/ 208 h 256"/>
                    <a:gd name="T6" fmla="*/ 24 w 272"/>
                    <a:gd name="T7" fmla="*/ 160 h 256"/>
                    <a:gd name="T8" fmla="*/ 216 w 272"/>
                    <a:gd name="T9" fmla="*/ 16 h 256"/>
                    <a:gd name="T10" fmla="*/ 264 w 272"/>
                    <a:gd name="T11" fmla="*/ 64 h 256"/>
                    <a:gd name="T12" fmla="*/ 168 w 272"/>
                    <a:gd name="T13" fmla="*/ 112 h 25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72"/>
                    <a:gd name="T22" fmla="*/ 0 h 256"/>
                    <a:gd name="T23" fmla="*/ 272 w 272"/>
                    <a:gd name="T24" fmla="*/ 256 h 25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72" h="256">
                      <a:moveTo>
                        <a:pt x="216" y="256"/>
                      </a:moveTo>
                      <a:cubicBezTo>
                        <a:pt x="180" y="212"/>
                        <a:pt x="144" y="168"/>
                        <a:pt x="120" y="160"/>
                      </a:cubicBezTo>
                      <a:cubicBezTo>
                        <a:pt x="96" y="152"/>
                        <a:pt x="88" y="208"/>
                        <a:pt x="72" y="208"/>
                      </a:cubicBezTo>
                      <a:cubicBezTo>
                        <a:pt x="56" y="208"/>
                        <a:pt x="0" y="192"/>
                        <a:pt x="24" y="160"/>
                      </a:cubicBezTo>
                      <a:cubicBezTo>
                        <a:pt x="48" y="128"/>
                        <a:pt x="176" y="32"/>
                        <a:pt x="216" y="16"/>
                      </a:cubicBezTo>
                      <a:cubicBezTo>
                        <a:pt x="256" y="0"/>
                        <a:pt x="272" y="48"/>
                        <a:pt x="264" y="64"/>
                      </a:cubicBezTo>
                      <a:cubicBezTo>
                        <a:pt x="256" y="80"/>
                        <a:pt x="184" y="32"/>
                        <a:pt x="168" y="112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5683" name="Freeform 1056"/>
                <p:cNvSpPr>
                  <a:spLocks/>
                </p:cNvSpPr>
                <p:nvPr/>
              </p:nvSpPr>
              <p:spPr bwMode="auto">
                <a:xfrm>
                  <a:off x="2928" y="2016"/>
                  <a:ext cx="144" cy="144"/>
                </a:xfrm>
                <a:custGeom>
                  <a:avLst/>
                  <a:gdLst>
                    <a:gd name="T0" fmla="*/ 0 w 144"/>
                    <a:gd name="T1" fmla="*/ 0 h 144"/>
                    <a:gd name="T2" fmla="*/ 144 w 144"/>
                    <a:gd name="T3" fmla="*/ 144 h 144"/>
                    <a:gd name="T4" fmla="*/ 0 60000 65536"/>
                    <a:gd name="T5" fmla="*/ 0 60000 65536"/>
                    <a:gd name="T6" fmla="*/ 0 w 144"/>
                    <a:gd name="T7" fmla="*/ 0 h 144"/>
                    <a:gd name="T8" fmla="*/ 144 w 144"/>
                    <a:gd name="T9" fmla="*/ 144 h 14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44" h="144">
                      <a:moveTo>
                        <a:pt x="0" y="0"/>
                      </a:moveTo>
                      <a:cubicBezTo>
                        <a:pt x="36" y="56"/>
                        <a:pt x="72" y="112"/>
                        <a:pt x="144" y="144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</p:grpSp>
          <p:sp>
            <p:nvSpPr>
              <p:cNvPr id="25680" name="Text Box 1057"/>
              <p:cNvSpPr txBox="1">
                <a:spLocks noChangeArrowheads="1"/>
              </p:cNvSpPr>
              <p:nvPr/>
            </p:nvSpPr>
            <p:spPr bwMode="auto">
              <a:xfrm>
                <a:off x="960" y="2592"/>
                <a:ext cx="816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s-MX" sz="1050">
                    <a:latin typeface="+mn-lt"/>
                  </a:rPr>
                  <a:t>Panadero que mezcla los ingredientes</a:t>
                </a:r>
                <a:endParaRPr lang="en-US" sz="1050">
                  <a:latin typeface="+mn-lt"/>
                </a:endParaRPr>
              </a:p>
            </p:txBody>
          </p:sp>
        </p:grpSp>
        <p:grpSp>
          <p:nvGrpSpPr>
            <p:cNvPr id="25643" name="Group 1058"/>
            <p:cNvGrpSpPr>
              <a:grpSpLocks/>
            </p:cNvGrpSpPr>
            <p:nvPr/>
          </p:nvGrpSpPr>
          <p:grpSpPr bwMode="auto">
            <a:xfrm>
              <a:off x="2496" y="1870"/>
              <a:ext cx="816" cy="1341"/>
              <a:chOff x="1632" y="1736"/>
              <a:chExt cx="816" cy="1341"/>
            </a:xfrm>
          </p:grpSpPr>
          <p:grpSp>
            <p:nvGrpSpPr>
              <p:cNvPr id="25669" name="Group 1059"/>
              <p:cNvGrpSpPr>
                <a:grpSpLocks/>
              </p:cNvGrpSpPr>
              <p:nvPr/>
            </p:nvGrpSpPr>
            <p:grpSpPr bwMode="auto">
              <a:xfrm>
                <a:off x="1632" y="1736"/>
                <a:ext cx="686" cy="760"/>
                <a:chOff x="2712" y="1952"/>
                <a:chExt cx="686" cy="760"/>
              </a:xfrm>
            </p:grpSpPr>
            <p:grpSp>
              <p:nvGrpSpPr>
                <p:cNvPr id="25671" name="Group 1060"/>
                <p:cNvGrpSpPr>
                  <a:grpSpLocks/>
                </p:cNvGrpSpPr>
                <p:nvPr/>
              </p:nvGrpSpPr>
              <p:grpSpPr bwMode="auto">
                <a:xfrm>
                  <a:off x="2880" y="2160"/>
                  <a:ext cx="518" cy="552"/>
                  <a:chOff x="2245" y="1920"/>
                  <a:chExt cx="518" cy="552"/>
                </a:xfrm>
              </p:grpSpPr>
              <p:sp>
                <p:nvSpPr>
                  <p:cNvPr id="25674" name="Freeform 1061"/>
                  <p:cNvSpPr>
                    <a:spLocks/>
                  </p:cNvSpPr>
                  <p:nvPr/>
                </p:nvSpPr>
                <p:spPr bwMode="auto">
                  <a:xfrm>
                    <a:off x="2311" y="1920"/>
                    <a:ext cx="190" cy="189"/>
                  </a:xfrm>
                  <a:custGeom>
                    <a:avLst/>
                    <a:gdLst>
                      <a:gd name="T0" fmla="*/ 95 w 190"/>
                      <a:gd name="T1" fmla="*/ 0 h 189"/>
                      <a:gd name="T2" fmla="*/ 76 w 190"/>
                      <a:gd name="T3" fmla="*/ 2 h 189"/>
                      <a:gd name="T4" fmla="*/ 58 w 190"/>
                      <a:gd name="T5" fmla="*/ 7 h 189"/>
                      <a:gd name="T6" fmla="*/ 42 w 190"/>
                      <a:gd name="T7" fmla="*/ 15 h 189"/>
                      <a:gd name="T8" fmla="*/ 29 w 190"/>
                      <a:gd name="T9" fmla="*/ 27 h 189"/>
                      <a:gd name="T10" fmla="*/ 17 w 190"/>
                      <a:gd name="T11" fmla="*/ 41 h 189"/>
                      <a:gd name="T12" fmla="*/ 8 w 190"/>
                      <a:gd name="T13" fmla="*/ 58 h 189"/>
                      <a:gd name="T14" fmla="*/ 3 w 190"/>
                      <a:gd name="T15" fmla="*/ 76 h 189"/>
                      <a:gd name="T16" fmla="*/ 0 w 190"/>
                      <a:gd name="T17" fmla="*/ 95 h 189"/>
                      <a:gd name="T18" fmla="*/ 0 w 190"/>
                      <a:gd name="T19" fmla="*/ 100 h 189"/>
                      <a:gd name="T20" fmla="*/ 2 w 190"/>
                      <a:gd name="T21" fmla="*/ 106 h 189"/>
                      <a:gd name="T22" fmla="*/ 3 w 190"/>
                      <a:gd name="T23" fmla="*/ 112 h 189"/>
                      <a:gd name="T24" fmla="*/ 4 w 190"/>
                      <a:gd name="T25" fmla="*/ 118 h 189"/>
                      <a:gd name="T26" fmla="*/ 4 w 190"/>
                      <a:gd name="T27" fmla="*/ 118 h 189"/>
                      <a:gd name="T28" fmla="*/ 4 w 190"/>
                      <a:gd name="T29" fmla="*/ 121 h 189"/>
                      <a:gd name="T30" fmla="*/ 4 w 190"/>
                      <a:gd name="T31" fmla="*/ 122 h 189"/>
                      <a:gd name="T32" fmla="*/ 5 w 190"/>
                      <a:gd name="T33" fmla="*/ 122 h 189"/>
                      <a:gd name="T34" fmla="*/ 5 w 190"/>
                      <a:gd name="T35" fmla="*/ 123 h 189"/>
                      <a:gd name="T36" fmla="*/ 5 w 190"/>
                      <a:gd name="T37" fmla="*/ 124 h 189"/>
                      <a:gd name="T38" fmla="*/ 24 w 190"/>
                      <a:gd name="T39" fmla="*/ 186 h 189"/>
                      <a:gd name="T40" fmla="*/ 39 w 190"/>
                      <a:gd name="T41" fmla="*/ 171 h 189"/>
                      <a:gd name="T42" fmla="*/ 45 w 190"/>
                      <a:gd name="T43" fmla="*/ 175 h 189"/>
                      <a:gd name="T44" fmla="*/ 52 w 190"/>
                      <a:gd name="T45" fmla="*/ 178 h 189"/>
                      <a:gd name="T46" fmla="*/ 60 w 190"/>
                      <a:gd name="T47" fmla="*/ 182 h 189"/>
                      <a:gd name="T48" fmla="*/ 65 w 190"/>
                      <a:gd name="T49" fmla="*/ 184 h 189"/>
                      <a:gd name="T50" fmla="*/ 73 w 190"/>
                      <a:gd name="T51" fmla="*/ 187 h 189"/>
                      <a:gd name="T52" fmla="*/ 80 w 190"/>
                      <a:gd name="T53" fmla="*/ 188 h 189"/>
                      <a:gd name="T54" fmla="*/ 88 w 190"/>
                      <a:gd name="T55" fmla="*/ 189 h 189"/>
                      <a:gd name="T56" fmla="*/ 95 w 190"/>
                      <a:gd name="T57" fmla="*/ 189 h 189"/>
                      <a:gd name="T58" fmla="*/ 114 w 190"/>
                      <a:gd name="T59" fmla="*/ 187 h 189"/>
                      <a:gd name="T60" fmla="*/ 132 w 190"/>
                      <a:gd name="T61" fmla="*/ 182 h 189"/>
                      <a:gd name="T62" fmla="*/ 148 w 190"/>
                      <a:gd name="T63" fmla="*/ 173 h 189"/>
                      <a:gd name="T64" fmla="*/ 162 w 190"/>
                      <a:gd name="T65" fmla="*/ 161 h 189"/>
                      <a:gd name="T66" fmla="*/ 173 w 190"/>
                      <a:gd name="T67" fmla="*/ 148 h 189"/>
                      <a:gd name="T68" fmla="*/ 182 w 190"/>
                      <a:gd name="T69" fmla="*/ 131 h 189"/>
                      <a:gd name="T70" fmla="*/ 187 w 190"/>
                      <a:gd name="T71" fmla="*/ 113 h 189"/>
                      <a:gd name="T72" fmla="*/ 190 w 190"/>
                      <a:gd name="T73" fmla="*/ 95 h 189"/>
                      <a:gd name="T74" fmla="*/ 187 w 190"/>
                      <a:gd name="T75" fmla="*/ 76 h 189"/>
                      <a:gd name="T76" fmla="*/ 182 w 190"/>
                      <a:gd name="T77" fmla="*/ 58 h 189"/>
                      <a:gd name="T78" fmla="*/ 173 w 190"/>
                      <a:gd name="T79" fmla="*/ 41 h 189"/>
                      <a:gd name="T80" fmla="*/ 162 w 190"/>
                      <a:gd name="T81" fmla="*/ 27 h 189"/>
                      <a:gd name="T82" fmla="*/ 148 w 190"/>
                      <a:gd name="T83" fmla="*/ 15 h 189"/>
                      <a:gd name="T84" fmla="*/ 132 w 190"/>
                      <a:gd name="T85" fmla="*/ 7 h 189"/>
                      <a:gd name="T86" fmla="*/ 114 w 190"/>
                      <a:gd name="T87" fmla="*/ 2 h 189"/>
                      <a:gd name="T88" fmla="*/ 95 w 190"/>
                      <a:gd name="T89" fmla="*/ 0 h 189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190"/>
                      <a:gd name="T136" fmla="*/ 0 h 189"/>
                      <a:gd name="T137" fmla="*/ 190 w 190"/>
                      <a:gd name="T138" fmla="*/ 189 h 189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190" h="189">
                        <a:moveTo>
                          <a:pt x="95" y="0"/>
                        </a:moveTo>
                        <a:lnTo>
                          <a:pt x="76" y="2"/>
                        </a:lnTo>
                        <a:lnTo>
                          <a:pt x="58" y="7"/>
                        </a:lnTo>
                        <a:lnTo>
                          <a:pt x="42" y="15"/>
                        </a:lnTo>
                        <a:lnTo>
                          <a:pt x="29" y="27"/>
                        </a:lnTo>
                        <a:lnTo>
                          <a:pt x="17" y="41"/>
                        </a:lnTo>
                        <a:lnTo>
                          <a:pt x="8" y="58"/>
                        </a:lnTo>
                        <a:lnTo>
                          <a:pt x="3" y="76"/>
                        </a:lnTo>
                        <a:lnTo>
                          <a:pt x="0" y="95"/>
                        </a:lnTo>
                        <a:lnTo>
                          <a:pt x="0" y="100"/>
                        </a:lnTo>
                        <a:lnTo>
                          <a:pt x="2" y="106"/>
                        </a:lnTo>
                        <a:lnTo>
                          <a:pt x="3" y="112"/>
                        </a:lnTo>
                        <a:lnTo>
                          <a:pt x="4" y="118"/>
                        </a:lnTo>
                        <a:lnTo>
                          <a:pt x="4" y="121"/>
                        </a:lnTo>
                        <a:lnTo>
                          <a:pt x="4" y="122"/>
                        </a:lnTo>
                        <a:lnTo>
                          <a:pt x="5" y="122"/>
                        </a:lnTo>
                        <a:lnTo>
                          <a:pt x="5" y="123"/>
                        </a:lnTo>
                        <a:lnTo>
                          <a:pt x="5" y="124"/>
                        </a:lnTo>
                        <a:lnTo>
                          <a:pt x="24" y="186"/>
                        </a:lnTo>
                        <a:lnTo>
                          <a:pt x="39" y="171"/>
                        </a:lnTo>
                        <a:lnTo>
                          <a:pt x="45" y="175"/>
                        </a:lnTo>
                        <a:lnTo>
                          <a:pt x="52" y="178"/>
                        </a:lnTo>
                        <a:lnTo>
                          <a:pt x="60" y="182"/>
                        </a:lnTo>
                        <a:lnTo>
                          <a:pt x="65" y="184"/>
                        </a:lnTo>
                        <a:lnTo>
                          <a:pt x="73" y="187"/>
                        </a:lnTo>
                        <a:lnTo>
                          <a:pt x="80" y="188"/>
                        </a:lnTo>
                        <a:lnTo>
                          <a:pt x="88" y="189"/>
                        </a:lnTo>
                        <a:lnTo>
                          <a:pt x="95" y="189"/>
                        </a:lnTo>
                        <a:lnTo>
                          <a:pt x="114" y="187"/>
                        </a:lnTo>
                        <a:lnTo>
                          <a:pt x="132" y="182"/>
                        </a:lnTo>
                        <a:lnTo>
                          <a:pt x="148" y="173"/>
                        </a:lnTo>
                        <a:lnTo>
                          <a:pt x="162" y="161"/>
                        </a:lnTo>
                        <a:lnTo>
                          <a:pt x="173" y="148"/>
                        </a:lnTo>
                        <a:lnTo>
                          <a:pt x="182" y="131"/>
                        </a:lnTo>
                        <a:lnTo>
                          <a:pt x="187" y="113"/>
                        </a:lnTo>
                        <a:lnTo>
                          <a:pt x="190" y="95"/>
                        </a:lnTo>
                        <a:lnTo>
                          <a:pt x="187" y="76"/>
                        </a:lnTo>
                        <a:lnTo>
                          <a:pt x="182" y="58"/>
                        </a:lnTo>
                        <a:lnTo>
                          <a:pt x="173" y="41"/>
                        </a:lnTo>
                        <a:lnTo>
                          <a:pt x="162" y="27"/>
                        </a:lnTo>
                        <a:lnTo>
                          <a:pt x="148" y="15"/>
                        </a:lnTo>
                        <a:lnTo>
                          <a:pt x="132" y="7"/>
                        </a:lnTo>
                        <a:lnTo>
                          <a:pt x="114" y="2"/>
                        </a:lnTo>
                        <a:lnTo>
                          <a:pt x="9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75" name="Freeform 1062"/>
                  <p:cNvSpPr>
                    <a:spLocks/>
                  </p:cNvSpPr>
                  <p:nvPr/>
                </p:nvSpPr>
                <p:spPr bwMode="auto">
                  <a:xfrm>
                    <a:off x="2382" y="2122"/>
                    <a:ext cx="260" cy="333"/>
                  </a:xfrm>
                  <a:custGeom>
                    <a:avLst/>
                    <a:gdLst>
                      <a:gd name="T0" fmla="*/ 19 w 260"/>
                      <a:gd name="T1" fmla="*/ 263 h 333"/>
                      <a:gd name="T2" fmla="*/ 31 w 260"/>
                      <a:gd name="T3" fmla="*/ 248 h 333"/>
                      <a:gd name="T4" fmla="*/ 51 w 260"/>
                      <a:gd name="T5" fmla="*/ 221 h 333"/>
                      <a:gd name="T6" fmla="*/ 77 w 260"/>
                      <a:gd name="T7" fmla="*/ 183 h 333"/>
                      <a:gd name="T8" fmla="*/ 107 w 260"/>
                      <a:gd name="T9" fmla="*/ 134 h 333"/>
                      <a:gd name="T10" fmla="*/ 130 w 260"/>
                      <a:gd name="T11" fmla="*/ 85 h 333"/>
                      <a:gd name="T12" fmla="*/ 146 w 260"/>
                      <a:gd name="T13" fmla="*/ 49 h 333"/>
                      <a:gd name="T14" fmla="*/ 153 w 260"/>
                      <a:gd name="T15" fmla="*/ 27 h 333"/>
                      <a:gd name="T16" fmla="*/ 143 w 260"/>
                      <a:gd name="T17" fmla="*/ 0 h 333"/>
                      <a:gd name="T18" fmla="*/ 139 w 260"/>
                      <a:gd name="T19" fmla="*/ 14 h 333"/>
                      <a:gd name="T20" fmla="*/ 124 w 260"/>
                      <a:gd name="T21" fmla="*/ 52 h 333"/>
                      <a:gd name="T22" fmla="*/ 102 w 260"/>
                      <a:gd name="T23" fmla="*/ 103 h 333"/>
                      <a:gd name="T24" fmla="*/ 74 w 260"/>
                      <a:gd name="T25" fmla="*/ 159 h 333"/>
                      <a:gd name="T26" fmla="*/ 45 w 260"/>
                      <a:gd name="T27" fmla="*/ 202 h 333"/>
                      <a:gd name="T28" fmla="*/ 23 w 260"/>
                      <a:gd name="T29" fmla="*/ 234 h 333"/>
                      <a:gd name="T30" fmla="*/ 6 w 260"/>
                      <a:gd name="T31" fmla="*/ 254 h 333"/>
                      <a:gd name="T32" fmla="*/ 0 w 260"/>
                      <a:gd name="T33" fmla="*/ 261 h 333"/>
                      <a:gd name="T34" fmla="*/ 6 w 260"/>
                      <a:gd name="T35" fmla="*/ 281 h 333"/>
                      <a:gd name="T36" fmla="*/ 25 w 260"/>
                      <a:gd name="T37" fmla="*/ 312 h 333"/>
                      <a:gd name="T38" fmla="*/ 39 w 260"/>
                      <a:gd name="T39" fmla="*/ 322 h 333"/>
                      <a:gd name="T40" fmla="*/ 52 w 260"/>
                      <a:gd name="T41" fmla="*/ 328 h 333"/>
                      <a:gd name="T42" fmla="*/ 62 w 260"/>
                      <a:gd name="T43" fmla="*/ 332 h 333"/>
                      <a:gd name="T44" fmla="*/ 65 w 260"/>
                      <a:gd name="T45" fmla="*/ 333 h 333"/>
                      <a:gd name="T46" fmla="*/ 72 w 260"/>
                      <a:gd name="T47" fmla="*/ 329 h 333"/>
                      <a:gd name="T48" fmla="*/ 94 w 260"/>
                      <a:gd name="T49" fmla="*/ 313 h 333"/>
                      <a:gd name="T50" fmla="*/ 124 w 260"/>
                      <a:gd name="T51" fmla="*/ 289 h 333"/>
                      <a:gd name="T52" fmla="*/ 163 w 260"/>
                      <a:gd name="T53" fmla="*/ 254 h 333"/>
                      <a:gd name="T54" fmla="*/ 204 w 260"/>
                      <a:gd name="T55" fmla="*/ 212 h 333"/>
                      <a:gd name="T56" fmla="*/ 234 w 260"/>
                      <a:gd name="T57" fmla="*/ 176 h 333"/>
                      <a:gd name="T58" fmla="*/ 253 w 260"/>
                      <a:gd name="T59" fmla="*/ 150 h 333"/>
                      <a:gd name="T60" fmla="*/ 260 w 260"/>
                      <a:gd name="T61" fmla="*/ 141 h 333"/>
                      <a:gd name="T62" fmla="*/ 254 w 260"/>
                      <a:gd name="T63" fmla="*/ 117 h 333"/>
                      <a:gd name="T64" fmla="*/ 238 w 260"/>
                      <a:gd name="T65" fmla="*/ 141 h 333"/>
                      <a:gd name="T66" fmla="*/ 208 w 260"/>
                      <a:gd name="T67" fmla="*/ 180 h 333"/>
                      <a:gd name="T68" fmla="*/ 168 w 260"/>
                      <a:gd name="T69" fmla="*/ 225 h 333"/>
                      <a:gd name="T70" fmla="*/ 127 w 260"/>
                      <a:gd name="T71" fmla="*/ 265 h 333"/>
                      <a:gd name="T72" fmla="*/ 97 w 260"/>
                      <a:gd name="T73" fmla="*/ 292 h 333"/>
                      <a:gd name="T74" fmla="*/ 77 w 260"/>
                      <a:gd name="T75" fmla="*/ 307 h 333"/>
                      <a:gd name="T76" fmla="*/ 68 w 260"/>
                      <a:gd name="T77" fmla="*/ 313 h 333"/>
                      <a:gd name="T78" fmla="*/ 63 w 260"/>
                      <a:gd name="T79" fmla="*/ 313 h 333"/>
                      <a:gd name="T80" fmla="*/ 45 w 260"/>
                      <a:gd name="T81" fmla="*/ 306 h 333"/>
                      <a:gd name="T82" fmla="*/ 29 w 260"/>
                      <a:gd name="T83" fmla="*/ 287 h 333"/>
                      <a:gd name="T84" fmla="*/ 19 w 260"/>
                      <a:gd name="T85" fmla="*/ 267 h 33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60"/>
                      <a:gd name="T130" fmla="*/ 0 h 333"/>
                      <a:gd name="T131" fmla="*/ 260 w 260"/>
                      <a:gd name="T132" fmla="*/ 333 h 333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60" h="333">
                        <a:moveTo>
                          <a:pt x="18" y="264"/>
                        </a:moveTo>
                        <a:lnTo>
                          <a:pt x="19" y="263"/>
                        </a:lnTo>
                        <a:lnTo>
                          <a:pt x="24" y="257"/>
                        </a:lnTo>
                        <a:lnTo>
                          <a:pt x="31" y="248"/>
                        </a:lnTo>
                        <a:lnTo>
                          <a:pt x="41" y="237"/>
                        </a:lnTo>
                        <a:lnTo>
                          <a:pt x="51" y="221"/>
                        </a:lnTo>
                        <a:lnTo>
                          <a:pt x="64" y="203"/>
                        </a:lnTo>
                        <a:lnTo>
                          <a:pt x="77" y="183"/>
                        </a:lnTo>
                        <a:lnTo>
                          <a:pt x="91" y="160"/>
                        </a:lnTo>
                        <a:lnTo>
                          <a:pt x="107" y="134"/>
                        </a:lnTo>
                        <a:lnTo>
                          <a:pt x="120" y="108"/>
                        </a:lnTo>
                        <a:lnTo>
                          <a:pt x="130" y="85"/>
                        </a:lnTo>
                        <a:lnTo>
                          <a:pt x="139" y="65"/>
                        </a:lnTo>
                        <a:lnTo>
                          <a:pt x="146" y="49"/>
                        </a:lnTo>
                        <a:lnTo>
                          <a:pt x="150" y="36"/>
                        </a:lnTo>
                        <a:lnTo>
                          <a:pt x="153" y="27"/>
                        </a:lnTo>
                        <a:lnTo>
                          <a:pt x="154" y="25"/>
                        </a:lnTo>
                        <a:lnTo>
                          <a:pt x="143" y="0"/>
                        </a:lnTo>
                        <a:lnTo>
                          <a:pt x="142" y="4"/>
                        </a:lnTo>
                        <a:lnTo>
                          <a:pt x="139" y="14"/>
                        </a:lnTo>
                        <a:lnTo>
                          <a:pt x="133" y="31"/>
                        </a:lnTo>
                        <a:lnTo>
                          <a:pt x="124" y="52"/>
                        </a:lnTo>
                        <a:lnTo>
                          <a:pt x="114" y="77"/>
                        </a:lnTo>
                        <a:lnTo>
                          <a:pt x="102" y="103"/>
                        </a:lnTo>
                        <a:lnTo>
                          <a:pt x="89" y="131"/>
                        </a:lnTo>
                        <a:lnTo>
                          <a:pt x="74" y="159"/>
                        </a:lnTo>
                        <a:lnTo>
                          <a:pt x="59" y="182"/>
                        </a:lnTo>
                        <a:lnTo>
                          <a:pt x="45" y="202"/>
                        </a:lnTo>
                        <a:lnTo>
                          <a:pt x="33" y="220"/>
                        </a:lnTo>
                        <a:lnTo>
                          <a:pt x="23" y="234"/>
                        </a:lnTo>
                        <a:lnTo>
                          <a:pt x="13" y="246"/>
                        </a:lnTo>
                        <a:lnTo>
                          <a:pt x="6" y="254"/>
                        </a:lnTo>
                        <a:lnTo>
                          <a:pt x="2" y="260"/>
                        </a:lnTo>
                        <a:lnTo>
                          <a:pt x="0" y="261"/>
                        </a:lnTo>
                        <a:lnTo>
                          <a:pt x="2" y="267"/>
                        </a:lnTo>
                        <a:lnTo>
                          <a:pt x="6" y="281"/>
                        </a:lnTo>
                        <a:lnTo>
                          <a:pt x="13" y="298"/>
                        </a:lnTo>
                        <a:lnTo>
                          <a:pt x="25" y="312"/>
                        </a:lnTo>
                        <a:lnTo>
                          <a:pt x="32" y="317"/>
                        </a:lnTo>
                        <a:lnTo>
                          <a:pt x="39" y="322"/>
                        </a:lnTo>
                        <a:lnTo>
                          <a:pt x="45" y="325"/>
                        </a:lnTo>
                        <a:lnTo>
                          <a:pt x="52" y="328"/>
                        </a:lnTo>
                        <a:lnTo>
                          <a:pt x="57" y="330"/>
                        </a:lnTo>
                        <a:lnTo>
                          <a:pt x="62" y="332"/>
                        </a:lnTo>
                        <a:lnTo>
                          <a:pt x="64" y="333"/>
                        </a:lnTo>
                        <a:lnTo>
                          <a:pt x="65" y="333"/>
                        </a:lnTo>
                        <a:lnTo>
                          <a:pt x="68" y="332"/>
                        </a:lnTo>
                        <a:lnTo>
                          <a:pt x="72" y="329"/>
                        </a:lnTo>
                        <a:lnTo>
                          <a:pt x="82" y="323"/>
                        </a:lnTo>
                        <a:lnTo>
                          <a:pt x="94" y="313"/>
                        </a:lnTo>
                        <a:lnTo>
                          <a:pt x="108" y="303"/>
                        </a:lnTo>
                        <a:lnTo>
                          <a:pt x="124" y="289"/>
                        </a:lnTo>
                        <a:lnTo>
                          <a:pt x="143" y="273"/>
                        </a:lnTo>
                        <a:lnTo>
                          <a:pt x="163" y="254"/>
                        </a:lnTo>
                        <a:lnTo>
                          <a:pt x="185" y="233"/>
                        </a:lnTo>
                        <a:lnTo>
                          <a:pt x="204" y="212"/>
                        </a:lnTo>
                        <a:lnTo>
                          <a:pt x="220" y="193"/>
                        </a:lnTo>
                        <a:lnTo>
                          <a:pt x="234" y="176"/>
                        </a:lnTo>
                        <a:lnTo>
                          <a:pt x="246" y="161"/>
                        </a:lnTo>
                        <a:lnTo>
                          <a:pt x="253" y="150"/>
                        </a:lnTo>
                        <a:lnTo>
                          <a:pt x="259" y="143"/>
                        </a:lnTo>
                        <a:lnTo>
                          <a:pt x="260" y="141"/>
                        </a:lnTo>
                        <a:lnTo>
                          <a:pt x="257" y="114"/>
                        </a:lnTo>
                        <a:lnTo>
                          <a:pt x="254" y="117"/>
                        </a:lnTo>
                        <a:lnTo>
                          <a:pt x="249" y="127"/>
                        </a:lnTo>
                        <a:lnTo>
                          <a:pt x="238" y="141"/>
                        </a:lnTo>
                        <a:lnTo>
                          <a:pt x="225" y="159"/>
                        </a:lnTo>
                        <a:lnTo>
                          <a:pt x="208" y="180"/>
                        </a:lnTo>
                        <a:lnTo>
                          <a:pt x="189" y="202"/>
                        </a:lnTo>
                        <a:lnTo>
                          <a:pt x="168" y="225"/>
                        </a:lnTo>
                        <a:lnTo>
                          <a:pt x="146" y="247"/>
                        </a:lnTo>
                        <a:lnTo>
                          <a:pt x="127" y="265"/>
                        </a:lnTo>
                        <a:lnTo>
                          <a:pt x="110" y="280"/>
                        </a:lnTo>
                        <a:lnTo>
                          <a:pt x="97" y="292"/>
                        </a:lnTo>
                        <a:lnTo>
                          <a:pt x="85" y="300"/>
                        </a:lnTo>
                        <a:lnTo>
                          <a:pt x="77" y="307"/>
                        </a:lnTo>
                        <a:lnTo>
                          <a:pt x="71" y="311"/>
                        </a:lnTo>
                        <a:lnTo>
                          <a:pt x="68" y="313"/>
                        </a:lnTo>
                        <a:lnTo>
                          <a:pt x="67" y="315"/>
                        </a:lnTo>
                        <a:lnTo>
                          <a:pt x="63" y="313"/>
                        </a:lnTo>
                        <a:lnTo>
                          <a:pt x="56" y="311"/>
                        </a:lnTo>
                        <a:lnTo>
                          <a:pt x="45" y="306"/>
                        </a:lnTo>
                        <a:lnTo>
                          <a:pt x="36" y="298"/>
                        </a:lnTo>
                        <a:lnTo>
                          <a:pt x="29" y="287"/>
                        </a:lnTo>
                        <a:lnTo>
                          <a:pt x="23" y="276"/>
                        </a:lnTo>
                        <a:lnTo>
                          <a:pt x="19" y="267"/>
                        </a:lnTo>
                        <a:lnTo>
                          <a:pt x="18" y="26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76" name="Freeform 1063"/>
                  <p:cNvSpPr>
                    <a:spLocks/>
                  </p:cNvSpPr>
                  <p:nvPr/>
                </p:nvSpPr>
                <p:spPr bwMode="auto">
                  <a:xfrm>
                    <a:off x="2523" y="1999"/>
                    <a:ext cx="240" cy="377"/>
                  </a:xfrm>
                  <a:custGeom>
                    <a:avLst/>
                    <a:gdLst>
                      <a:gd name="T0" fmla="*/ 173 w 240"/>
                      <a:gd name="T1" fmla="*/ 124 h 377"/>
                      <a:gd name="T2" fmla="*/ 154 w 240"/>
                      <a:gd name="T3" fmla="*/ 96 h 377"/>
                      <a:gd name="T4" fmla="*/ 132 w 240"/>
                      <a:gd name="T5" fmla="*/ 71 h 377"/>
                      <a:gd name="T6" fmla="*/ 110 w 240"/>
                      <a:gd name="T7" fmla="*/ 51 h 377"/>
                      <a:gd name="T8" fmla="*/ 86 w 240"/>
                      <a:gd name="T9" fmla="*/ 36 h 377"/>
                      <a:gd name="T10" fmla="*/ 63 w 240"/>
                      <a:gd name="T11" fmla="*/ 23 h 377"/>
                      <a:gd name="T12" fmla="*/ 40 w 240"/>
                      <a:gd name="T13" fmla="*/ 12 h 377"/>
                      <a:gd name="T14" fmla="*/ 19 w 240"/>
                      <a:gd name="T15" fmla="*/ 5 h 377"/>
                      <a:gd name="T16" fmla="*/ 0 w 240"/>
                      <a:gd name="T17" fmla="*/ 0 h 377"/>
                      <a:gd name="T18" fmla="*/ 1 w 240"/>
                      <a:gd name="T19" fmla="*/ 4 h 377"/>
                      <a:gd name="T20" fmla="*/ 1 w 240"/>
                      <a:gd name="T21" fmla="*/ 7 h 377"/>
                      <a:gd name="T22" fmla="*/ 1 w 240"/>
                      <a:gd name="T23" fmla="*/ 11 h 377"/>
                      <a:gd name="T24" fmla="*/ 1 w 240"/>
                      <a:gd name="T25" fmla="*/ 16 h 377"/>
                      <a:gd name="T26" fmla="*/ 1 w 240"/>
                      <a:gd name="T27" fmla="*/ 18 h 377"/>
                      <a:gd name="T28" fmla="*/ 1 w 240"/>
                      <a:gd name="T29" fmla="*/ 20 h 377"/>
                      <a:gd name="T30" fmla="*/ 1 w 240"/>
                      <a:gd name="T31" fmla="*/ 23 h 377"/>
                      <a:gd name="T32" fmla="*/ 1 w 240"/>
                      <a:gd name="T33" fmla="*/ 25 h 377"/>
                      <a:gd name="T34" fmla="*/ 19 w 240"/>
                      <a:gd name="T35" fmla="*/ 30 h 377"/>
                      <a:gd name="T36" fmla="*/ 38 w 240"/>
                      <a:gd name="T37" fmla="*/ 38 h 377"/>
                      <a:gd name="T38" fmla="*/ 59 w 240"/>
                      <a:gd name="T39" fmla="*/ 47 h 377"/>
                      <a:gd name="T40" fmla="*/ 79 w 240"/>
                      <a:gd name="T41" fmla="*/ 59 h 377"/>
                      <a:gd name="T42" fmla="*/ 100 w 240"/>
                      <a:gd name="T43" fmla="*/ 75 h 377"/>
                      <a:gd name="T44" fmla="*/ 121 w 240"/>
                      <a:gd name="T45" fmla="*/ 94 h 377"/>
                      <a:gd name="T46" fmla="*/ 141 w 240"/>
                      <a:gd name="T47" fmla="*/ 115 h 377"/>
                      <a:gd name="T48" fmla="*/ 157 w 240"/>
                      <a:gd name="T49" fmla="*/ 141 h 377"/>
                      <a:gd name="T50" fmla="*/ 180 w 240"/>
                      <a:gd name="T51" fmla="*/ 185 h 377"/>
                      <a:gd name="T52" fmla="*/ 196 w 240"/>
                      <a:gd name="T53" fmla="*/ 227 h 377"/>
                      <a:gd name="T54" fmla="*/ 208 w 240"/>
                      <a:gd name="T55" fmla="*/ 267 h 377"/>
                      <a:gd name="T56" fmla="*/ 215 w 240"/>
                      <a:gd name="T57" fmla="*/ 303 h 377"/>
                      <a:gd name="T58" fmla="*/ 219 w 240"/>
                      <a:gd name="T59" fmla="*/ 334 h 377"/>
                      <a:gd name="T60" fmla="*/ 221 w 240"/>
                      <a:gd name="T61" fmla="*/ 357 h 377"/>
                      <a:gd name="T62" fmla="*/ 221 w 240"/>
                      <a:gd name="T63" fmla="*/ 371 h 377"/>
                      <a:gd name="T64" fmla="*/ 221 w 240"/>
                      <a:gd name="T65" fmla="*/ 377 h 377"/>
                      <a:gd name="T66" fmla="*/ 240 w 240"/>
                      <a:gd name="T67" fmla="*/ 377 h 377"/>
                      <a:gd name="T68" fmla="*/ 240 w 240"/>
                      <a:gd name="T69" fmla="*/ 371 h 377"/>
                      <a:gd name="T70" fmla="*/ 240 w 240"/>
                      <a:gd name="T71" fmla="*/ 355 h 377"/>
                      <a:gd name="T72" fmla="*/ 238 w 240"/>
                      <a:gd name="T73" fmla="*/ 330 h 377"/>
                      <a:gd name="T74" fmla="*/ 234 w 240"/>
                      <a:gd name="T75" fmla="*/ 297 h 377"/>
                      <a:gd name="T76" fmla="*/ 226 w 240"/>
                      <a:gd name="T77" fmla="*/ 259 h 377"/>
                      <a:gd name="T78" fmla="*/ 214 w 240"/>
                      <a:gd name="T79" fmla="*/ 217 h 377"/>
                      <a:gd name="T80" fmla="*/ 196 w 240"/>
                      <a:gd name="T81" fmla="*/ 170 h 377"/>
                      <a:gd name="T82" fmla="*/ 173 w 240"/>
                      <a:gd name="T83" fmla="*/ 124 h 377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240"/>
                      <a:gd name="T127" fmla="*/ 0 h 377"/>
                      <a:gd name="T128" fmla="*/ 240 w 240"/>
                      <a:gd name="T129" fmla="*/ 377 h 377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240" h="377">
                        <a:moveTo>
                          <a:pt x="173" y="124"/>
                        </a:moveTo>
                        <a:lnTo>
                          <a:pt x="154" y="96"/>
                        </a:lnTo>
                        <a:lnTo>
                          <a:pt x="132" y="71"/>
                        </a:lnTo>
                        <a:lnTo>
                          <a:pt x="110" y="51"/>
                        </a:lnTo>
                        <a:lnTo>
                          <a:pt x="86" y="36"/>
                        </a:lnTo>
                        <a:lnTo>
                          <a:pt x="63" y="23"/>
                        </a:lnTo>
                        <a:lnTo>
                          <a:pt x="40" y="12"/>
                        </a:lnTo>
                        <a:lnTo>
                          <a:pt x="19" y="5"/>
                        </a:lnTo>
                        <a:lnTo>
                          <a:pt x="0" y="0"/>
                        </a:lnTo>
                        <a:lnTo>
                          <a:pt x="1" y="4"/>
                        </a:lnTo>
                        <a:lnTo>
                          <a:pt x="1" y="7"/>
                        </a:lnTo>
                        <a:lnTo>
                          <a:pt x="1" y="11"/>
                        </a:lnTo>
                        <a:lnTo>
                          <a:pt x="1" y="16"/>
                        </a:lnTo>
                        <a:lnTo>
                          <a:pt x="1" y="18"/>
                        </a:lnTo>
                        <a:lnTo>
                          <a:pt x="1" y="20"/>
                        </a:lnTo>
                        <a:lnTo>
                          <a:pt x="1" y="23"/>
                        </a:lnTo>
                        <a:lnTo>
                          <a:pt x="1" y="25"/>
                        </a:lnTo>
                        <a:lnTo>
                          <a:pt x="19" y="30"/>
                        </a:lnTo>
                        <a:lnTo>
                          <a:pt x="38" y="38"/>
                        </a:lnTo>
                        <a:lnTo>
                          <a:pt x="59" y="47"/>
                        </a:lnTo>
                        <a:lnTo>
                          <a:pt x="79" y="59"/>
                        </a:lnTo>
                        <a:lnTo>
                          <a:pt x="100" y="75"/>
                        </a:lnTo>
                        <a:lnTo>
                          <a:pt x="121" y="94"/>
                        </a:lnTo>
                        <a:lnTo>
                          <a:pt x="141" y="115"/>
                        </a:lnTo>
                        <a:lnTo>
                          <a:pt x="157" y="141"/>
                        </a:lnTo>
                        <a:lnTo>
                          <a:pt x="180" y="185"/>
                        </a:lnTo>
                        <a:lnTo>
                          <a:pt x="196" y="227"/>
                        </a:lnTo>
                        <a:lnTo>
                          <a:pt x="208" y="267"/>
                        </a:lnTo>
                        <a:lnTo>
                          <a:pt x="215" y="303"/>
                        </a:lnTo>
                        <a:lnTo>
                          <a:pt x="219" y="334"/>
                        </a:lnTo>
                        <a:lnTo>
                          <a:pt x="221" y="357"/>
                        </a:lnTo>
                        <a:lnTo>
                          <a:pt x="221" y="371"/>
                        </a:lnTo>
                        <a:lnTo>
                          <a:pt x="221" y="377"/>
                        </a:lnTo>
                        <a:lnTo>
                          <a:pt x="240" y="377"/>
                        </a:lnTo>
                        <a:lnTo>
                          <a:pt x="240" y="371"/>
                        </a:lnTo>
                        <a:lnTo>
                          <a:pt x="240" y="355"/>
                        </a:lnTo>
                        <a:lnTo>
                          <a:pt x="238" y="330"/>
                        </a:lnTo>
                        <a:lnTo>
                          <a:pt x="234" y="297"/>
                        </a:lnTo>
                        <a:lnTo>
                          <a:pt x="226" y="259"/>
                        </a:lnTo>
                        <a:lnTo>
                          <a:pt x="214" y="217"/>
                        </a:lnTo>
                        <a:lnTo>
                          <a:pt x="196" y="170"/>
                        </a:lnTo>
                        <a:lnTo>
                          <a:pt x="173" y="12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77" name="Freeform 1064"/>
                  <p:cNvSpPr>
                    <a:spLocks/>
                  </p:cNvSpPr>
                  <p:nvPr/>
                </p:nvSpPr>
                <p:spPr bwMode="auto">
                  <a:xfrm>
                    <a:off x="2368" y="2132"/>
                    <a:ext cx="45" cy="224"/>
                  </a:xfrm>
                  <a:custGeom>
                    <a:avLst/>
                    <a:gdLst>
                      <a:gd name="T0" fmla="*/ 26 w 45"/>
                      <a:gd name="T1" fmla="*/ 0 h 224"/>
                      <a:gd name="T2" fmla="*/ 26 w 45"/>
                      <a:gd name="T3" fmla="*/ 24 h 224"/>
                      <a:gd name="T4" fmla="*/ 25 w 45"/>
                      <a:gd name="T5" fmla="*/ 50 h 224"/>
                      <a:gd name="T6" fmla="*/ 24 w 45"/>
                      <a:gd name="T7" fmla="*/ 76 h 224"/>
                      <a:gd name="T8" fmla="*/ 23 w 45"/>
                      <a:gd name="T9" fmla="*/ 101 h 224"/>
                      <a:gd name="T10" fmla="*/ 17 w 45"/>
                      <a:gd name="T11" fmla="*/ 143 h 224"/>
                      <a:gd name="T12" fmla="*/ 10 w 45"/>
                      <a:gd name="T13" fmla="*/ 183 h 224"/>
                      <a:gd name="T14" fmla="*/ 3 w 45"/>
                      <a:gd name="T15" fmla="*/ 212 h 224"/>
                      <a:gd name="T16" fmla="*/ 0 w 45"/>
                      <a:gd name="T17" fmla="*/ 224 h 224"/>
                      <a:gd name="T18" fmla="*/ 19 w 45"/>
                      <a:gd name="T19" fmla="*/ 222 h 224"/>
                      <a:gd name="T20" fmla="*/ 21 w 45"/>
                      <a:gd name="T21" fmla="*/ 210 h 224"/>
                      <a:gd name="T22" fmla="*/ 27 w 45"/>
                      <a:gd name="T23" fmla="*/ 180 h 224"/>
                      <a:gd name="T24" fmla="*/ 34 w 45"/>
                      <a:gd name="T25" fmla="*/ 141 h 224"/>
                      <a:gd name="T26" fmla="*/ 40 w 45"/>
                      <a:gd name="T27" fmla="*/ 100 h 224"/>
                      <a:gd name="T28" fmla="*/ 43 w 45"/>
                      <a:gd name="T29" fmla="*/ 75 h 224"/>
                      <a:gd name="T30" fmla="*/ 44 w 45"/>
                      <a:gd name="T31" fmla="*/ 49 h 224"/>
                      <a:gd name="T32" fmla="*/ 45 w 45"/>
                      <a:gd name="T33" fmla="*/ 23 h 224"/>
                      <a:gd name="T34" fmla="*/ 45 w 45"/>
                      <a:gd name="T35" fmla="*/ 0 h 224"/>
                      <a:gd name="T36" fmla="*/ 44 w 45"/>
                      <a:gd name="T37" fmla="*/ 0 h 224"/>
                      <a:gd name="T38" fmla="*/ 43 w 45"/>
                      <a:gd name="T39" fmla="*/ 0 h 224"/>
                      <a:gd name="T40" fmla="*/ 40 w 45"/>
                      <a:gd name="T41" fmla="*/ 0 h 224"/>
                      <a:gd name="T42" fmla="*/ 39 w 45"/>
                      <a:gd name="T43" fmla="*/ 0 h 224"/>
                      <a:gd name="T44" fmla="*/ 36 w 45"/>
                      <a:gd name="T45" fmla="*/ 0 h 224"/>
                      <a:gd name="T46" fmla="*/ 33 w 45"/>
                      <a:gd name="T47" fmla="*/ 0 h 224"/>
                      <a:gd name="T48" fmla="*/ 30 w 45"/>
                      <a:gd name="T49" fmla="*/ 0 h 224"/>
                      <a:gd name="T50" fmla="*/ 26 w 45"/>
                      <a:gd name="T51" fmla="*/ 0 h 224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45"/>
                      <a:gd name="T79" fmla="*/ 0 h 224"/>
                      <a:gd name="T80" fmla="*/ 45 w 45"/>
                      <a:gd name="T81" fmla="*/ 224 h 224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45" h="224">
                        <a:moveTo>
                          <a:pt x="26" y="0"/>
                        </a:moveTo>
                        <a:lnTo>
                          <a:pt x="26" y="24"/>
                        </a:lnTo>
                        <a:lnTo>
                          <a:pt x="25" y="50"/>
                        </a:lnTo>
                        <a:lnTo>
                          <a:pt x="24" y="76"/>
                        </a:lnTo>
                        <a:lnTo>
                          <a:pt x="23" y="101"/>
                        </a:lnTo>
                        <a:lnTo>
                          <a:pt x="17" y="143"/>
                        </a:lnTo>
                        <a:lnTo>
                          <a:pt x="10" y="183"/>
                        </a:lnTo>
                        <a:lnTo>
                          <a:pt x="3" y="212"/>
                        </a:lnTo>
                        <a:lnTo>
                          <a:pt x="0" y="224"/>
                        </a:lnTo>
                        <a:lnTo>
                          <a:pt x="19" y="222"/>
                        </a:lnTo>
                        <a:lnTo>
                          <a:pt x="21" y="210"/>
                        </a:lnTo>
                        <a:lnTo>
                          <a:pt x="27" y="180"/>
                        </a:lnTo>
                        <a:lnTo>
                          <a:pt x="34" y="141"/>
                        </a:lnTo>
                        <a:lnTo>
                          <a:pt x="40" y="100"/>
                        </a:lnTo>
                        <a:lnTo>
                          <a:pt x="43" y="75"/>
                        </a:lnTo>
                        <a:lnTo>
                          <a:pt x="44" y="49"/>
                        </a:lnTo>
                        <a:lnTo>
                          <a:pt x="45" y="23"/>
                        </a:lnTo>
                        <a:lnTo>
                          <a:pt x="45" y="0"/>
                        </a:lnTo>
                        <a:lnTo>
                          <a:pt x="44" y="0"/>
                        </a:lnTo>
                        <a:lnTo>
                          <a:pt x="43" y="0"/>
                        </a:lnTo>
                        <a:lnTo>
                          <a:pt x="40" y="0"/>
                        </a:lnTo>
                        <a:lnTo>
                          <a:pt x="39" y="0"/>
                        </a:lnTo>
                        <a:lnTo>
                          <a:pt x="36" y="0"/>
                        </a:lnTo>
                        <a:lnTo>
                          <a:pt x="33" y="0"/>
                        </a:lnTo>
                        <a:lnTo>
                          <a:pt x="30" y="0"/>
                        </a:lnTo>
                        <a:lnTo>
                          <a:pt x="26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78" name="Freeform 1065"/>
                  <p:cNvSpPr>
                    <a:spLocks/>
                  </p:cNvSpPr>
                  <p:nvPr/>
                </p:nvSpPr>
                <p:spPr bwMode="auto">
                  <a:xfrm>
                    <a:off x="2245" y="2381"/>
                    <a:ext cx="167" cy="91"/>
                  </a:xfrm>
                  <a:custGeom>
                    <a:avLst/>
                    <a:gdLst>
                      <a:gd name="T0" fmla="*/ 115 w 167"/>
                      <a:gd name="T1" fmla="*/ 8 h 91"/>
                      <a:gd name="T2" fmla="*/ 114 w 167"/>
                      <a:gd name="T3" fmla="*/ 8 h 91"/>
                      <a:gd name="T4" fmla="*/ 111 w 167"/>
                      <a:gd name="T5" fmla="*/ 8 h 91"/>
                      <a:gd name="T6" fmla="*/ 108 w 167"/>
                      <a:gd name="T7" fmla="*/ 7 h 91"/>
                      <a:gd name="T8" fmla="*/ 103 w 167"/>
                      <a:gd name="T9" fmla="*/ 6 h 91"/>
                      <a:gd name="T10" fmla="*/ 97 w 167"/>
                      <a:gd name="T11" fmla="*/ 6 h 91"/>
                      <a:gd name="T12" fmla="*/ 91 w 167"/>
                      <a:gd name="T13" fmla="*/ 5 h 91"/>
                      <a:gd name="T14" fmla="*/ 85 w 167"/>
                      <a:gd name="T15" fmla="*/ 2 h 91"/>
                      <a:gd name="T16" fmla="*/ 78 w 167"/>
                      <a:gd name="T17" fmla="*/ 1 h 91"/>
                      <a:gd name="T18" fmla="*/ 71 w 167"/>
                      <a:gd name="T19" fmla="*/ 0 h 91"/>
                      <a:gd name="T20" fmla="*/ 64 w 167"/>
                      <a:gd name="T21" fmla="*/ 1 h 91"/>
                      <a:gd name="T22" fmla="*/ 56 w 167"/>
                      <a:gd name="T23" fmla="*/ 2 h 91"/>
                      <a:gd name="T24" fmla="*/ 49 w 167"/>
                      <a:gd name="T25" fmla="*/ 5 h 91"/>
                      <a:gd name="T26" fmla="*/ 43 w 167"/>
                      <a:gd name="T27" fmla="*/ 8 h 91"/>
                      <a:gd name="T28" fmla="*/ 36 w 167"/>
                      <a:gd name="T29" fmla="*/ 12 h 91"/>
                      <a:gd name="T30" fmla="*/ 31 w 167"/>
                      <a:gd name="T31" fmla="*/ 15 h 91"/>
                      <a:gd name="T32" fmla="*/ 26 w 167"/>
                      <a:gd name="T33" fmla="*/ 19 h 91"/>
                      <a:gd name="T34" fmla="*/ 22 w 167"/>
                      <a:gd name="T35" fmla="*/ 22 h 91"/>
                      <a:gd name="T36" fmla="*/ 17 w 167"/>
                      <a:gd name="T37" fmla="*/ 26 h 91"/>
                      <a:gd name="T38" fmla="*/ 11 w 167"/>
                      <a:gd name="T39" fmla="*/ 30 h 91"/>
                      <a:gd name="T40" fmla="*/ 6 w 167"/>
                      <a:gd name="T41" fmla="*/ 33 h 91"/>
                      <a:gd name="T42" fmla="*/ 3 w 167"/>
                      <a:gd name="T43" fmla="*/ 38 h 91"/>
                      <a:gd name="T44" fmla="*/ 0 w 167"/>
                      <a:gd name="T45" fmla="*/ 41 h 91"/>
                      <a:gd name="T46" fmla="*/ 1 w 167"/>
                      <a:gd name="T47" fmla="*/ 45 h 91"/>
                      <a:gd name="T48" fmla="*/ 5 w 167"/>
                      <a:gd name="T49" fmla="*/ 48 h 91"/>
                      <a:gd name="T50" fmla="*/ 12 w 167"/>
                      <a:gd name="T51" fmla="*/ 51 h 91"/>
                      <a:gd name="T52" fmla="*/ 22 w 167"/>
                      <a:gd name="T53" fmla="*/ 53 h 91"/>
                      <a:gd name="T54" fmla="*/ 31 w 167"/>
                      <a:gd name="T55" fmla="*/ 53 h 91"/>
                      <a:gd name="T56" fmla="*/ 42 w 167"/>
                      <a:gd name="T57" fmla="*/ 54 h 91"/>
                      <a:gd name="T58" fmla="*/ 52 w 167"/>
                      <a:gd name="T59" fmla="*/ 54 h 91"/>
                      <a:gd name="T60" fmla="*/ 61 w 167"/>
                      <a:gd name="T61" fmla="*/ 53 h 91"/>
                      <a:gd name="T62" fmla="*/ 65 w 167"/>
                      <a:gd name="T63" fmla="*/ 53 h 91"/>
                      <a:gd name="T64" fmla="*/ 68 w 167"/>
                      <a:gd name="T65" fmla="*/ 53 h 91"/>
                      <a:gd name="T66" fmla="*/ 70 w 167"/>
                      <a:gd name="T67" fmla="*/ 54 h 91"/>
                      <a:gd name="T68" fmla="*/ 75 w 167"/>
                      <a:gd name="T69" fmla="*/ 58 h 91"/>
                      <a:gd name="T70" fmla="*/ 82 w 167"/>
                      <a:gd name="T71" fmla="*/ 64 h 91"/>
                      <a:gd name="T72" fmla="*/ 91 w 167"/>
                      <a:gd name="T73" fmla="*/ 70 h 91"/>
                      <a:gd name="T74" fmla="*/ 101 w 167"/>
                      <a:gd name="T75" fmla="*/ 76 h 91"/>
                      <a:gd name="T76" fmla="*/ 110 w 167"/>
                      <a:gd name="T77" fmla="*/ 82 h 91"/>
                      <a:gd name="T78" fmla="*/ 118 w 167"/>
                      <a:gd name="T79" fmla="*/ 87 h 91"/>
                      <a:gd name="T80" fmla="*/ 124 w 167"/>
                      <a:gd name="T81" fmla="*/ 90 h 91"/>
                      <a:gd name="T82" fmla="*/ 130 w 167"/>
                      <a:gd name="T83" fmla="*/ 91 h 91"/>
                      <a:gd name="T84" fmla="*/ 137 w 167"/>
                      <a:gd name="T85" fmla="*/ 91 h 91"/>
                      <a:gd name="T86" fmla="*/ 144 w 167"/>
                      <a:gd name="T87" fmla="*/ 90 h 91"/>
                      <a:gd name="T88" fmla="*/ 152 w 167"/>
                      <a:gd name="T89" fmla="*/ 87 h 91"/>
                      <a:gd name="T90" fmla="*/ 157 w 167"/>
                      <a:gd name="T91" fmla="*/ 86 h 91"/>
                      <a:gd name="T92" fmla="*/ 162 w 167"/>
                      <a:gd name="T93" fmla="*/ 84 h 91"/>
                      <a:gd name="T94" fmla="*/ 166 w 167"/>
                      <a:gd name="T95" fmla="*/ 83 h 91"/>
                      <a:gd name="T96" fmla="*/ 167 w 167"/>
                      <a:gd name="T97" fmla="*/ 83 h 91"/>
                      <a:gd name="T98" fmla="*/ 166 w 167"/>
                      <a:gd name="T99" fmla="*/ 83 h 91"/>
                      <a:gd name="T100" fmla="*/ 162 w 167"/>
                      <a:gd name="T101" fmla="*/ 80 h 91"/>
                      <a:gd name="T102" fmla="*/ 157 w 167"/>
                      <a:gd name="T103" fmla="*/ 78 h 91"/>
                      <a:gd name="T104" fmla="*/ 153 w 167"/>
                      <a:gd name="T105" fmla="*/ 76 h 91"/>
                      <a:gd name="T106" fmla="*/ 146 w 167"/>
                      <a:gd name="T107" fmla="*/ 71 h 91"/>
                      <a:gd name="T108" fmla="*/ 140 w 167"/>
                      <a:gd name="T109" fmla="*/ 66 h 91"/>
                      <a:gd name="T110" fmla="*/ 135 w 167"/>
                      <a:gd name="T111" fmla="*/ 60 h 91"/>
                      <a:gd name="T112" fmla="*/ 130 w 167"/>
                      <a:gd name="T113" fmla="*/ 54 h 91"/>
                      <a:gd name="T114" fmla="*/ 124 w 167"/>
                      <a:gd name="T115" fmla="*/ 40 h 91"/>
                      <a:gd name="T116" fmla="*/ 120 w 167"/>
                      <a:gd name="T117" fmla="*/ 25 h 91"/>
                      <a:gd name="T118" fmla="*/ 116 w 167"/>
                      <a:gd name="T119" fmla="*/ 13 h 91"/>
                      <a:gd name="T120" fmla="*/ 115 w 167"/>
                      <a:gd name="T121" fmla="*/ 8 h 91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w 167"/>
                      <a:gd name="T184" fmla="*/ 0 h 91"/>
                      <a:gd name="T185" fmla="*/ 167 w 167"/>
                      <a:gd name="T186" fmla="*/ 91 h 91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T183" t="T184" r="T185" b="T186"/>
                    <a:pathLst>
                      <a:path w="167" h="91">
                        <a:moveTo>
                          <a:pt x="115" y="8"/>
                        </a:moveTo>
                        <a:lnTo>
                          <a:pt x="114" y="8"/>
                        </a:lnTo>
                        <a:lnTo>
                          <a:pt x="111" y="8"/>
                        </a:lnTo>
                        <a:lnTo>
                          <a:pt x="108" y="7"/>
                        </a:lnTo>
                        <a:lnTo>
                          <a:pt x="103" y="6"/>
                        </a:lnTo>
                        <a:lnTo>
                          <a:pt x="97" y="6"/>
                        </a:lnTo>
                        <a:lnTo>
                          <a:pt x="91" y="5"/>
                        </a:lnTo>
                        <a:lnTo>
                          <a:pt x="85" y="2"/>
                        </a:lnTo>
                        <a:lnTo>
                          <a:pt x="78" y="1"/>
                        </a:lnTo>
                        <a:lnTo>
                          <a:pt x="71" y="0"/>
                        </a:lnTo>
                        <a:lnTo>
                          <a:pt x="64" y="1"/>
                        </a:lnTo>
                        <a:lnTo>
                          <a:pt x="56" y="2"/>
                        </a:lnTo>
                        <a:lnTo>
                          <a:pt x="49" y="5"/>
                        </a:lnTo>
                        <a:lnTo>
                          <a:pt x="43" y="8"/>
                        </a:lnTo>
                        <a:lnTo>
                          <a:pt x="36" y="12"/>
                        </a:lnTo>
                        <a:lnTo>
                          <a:pt x="31" y="15"/>
                        </a:lnTo>
                        <a:lnTo>
                          <a:pt x="26" y="19"/>
                        </a:lnTo>
                        <a:lnTo>
                          <a:pt x="22" y="22"/>
                        </a:lnTo>
                        <a:lnTo>
                          <a:pt x="17" y="26"/>
                        </a:lnTo>
                        <a:lnTo>
                          <a:pt x="11" y="30"/>
                        </a:lnTo>
                        <a:lnTo>
                          <a:pt x="6" y="33"/>
                        </a:lnTo>
                        <a:lnTo>
                          <a:pt x="3" y="38"/>
                        </a:lnTo>
                        <a:lnTo>
                          <a:pt x="0" y="41"/>
                        </a:lnTo>
                        <a:lnTo>
                          <a:pt x="1" y="45"/>
                        </a:lnTo>
                        <a:lnTo>
                          <a:pt x="5" y="48"/>
                        </a:lnTo>
                        <a:lnTo>
                          <a:pt x="12" y="51"/>
                        </a:lnTo>
                        <a:lnTo>
                          <a:pt x="22" y="53"/>
                        </a:lnTo>
                        <a:lnTo>
                          <a:pt x="31" y="53"/>
                        </a:lnTo>
                        <a:lnTo>
                          <a:pt x="42" y="54"/>
                        </a:lnTo>
                        <a:lnTo>
                          <a:pt x="52" y="54"/>
                        </a:lnTo>
                        <a:lnTo>
                          <a:pt x="61" y="53"/>
                        </a:lnTo>
                        <a:lnTo>
                          <a:pt x="65" y="53"/>
                        </a:lnTo>
                        <a:lnTo>
                          <a:pt x="68" y="53"/>
                        </a:lnTo>
                        <a:lnTo>
                          <a:pt x="70" y="54"/>
                        </a:lnTo>
                        <a:lnTo>
                          <a:pt x="75" y="58"/>
                        </a:lnTo>
                        <a:lnTo>
                          <a:pt x="82" y="64"/>
                        </a:lnTo>
                        <a:lnTo>
                          <a:pt x="91" y="70"/>
                        </a:lnTo>
                        <a:lnTo>
                          <a:pt x="101" y="76"/>
                        </a:lnTo>
                        <a:lnTo>
                          <a:pt x="110" y="82"/>
                        </a:lnTo>
                        <a:lnTo>
                          <a:pt x="118" y="87"/>
                        </a:lnTo>
                        <a:lnTo>
                          <a:pt x="124" y="90"/>
                        </a:lnTo>
                        <a:lnTo>
                          <a:pt x="130" y="91"/>
                        </a:lnTo>
                        <a:lnTo>
                          <a:pt x="137" y="91"/>
                        </a:lnTo>
                        <a:lnTo>
                          <a:pt x="144" y="90"/>
                        </a:lnTo>
                        <a:lnTo>
                          <a:pt x="152" y="87"/>
                        </a:lnTo>
                        <a:lnTo>
                          <a:pt x="157" y="86"/>
                        </a:lnTo>
                        <a:lnTo>
                          <a:pt x="162" y="84"/>
                        </a:lnTo>
                        <a:lnTo>
                          <a:pt x="166" y="83"/>
                        </a:lnTo>
                        <a:lnTo>
                          <a:pt x="167" y="83"/>
                        </a:lnTo>
                        <a:lnTo>
                          <a:pt x="166" y="83"/>
                        </a:lnTo>
                        <a:lnTo>
                          <a:pt x="162" y="80"/>
                        </a:lnTo>
                        <a:lnTo>
                          <a:pt x="157" y="78"/>
                        </a:lnTo>
                        <a:lnTo>
                          <a:pt x="153" y="76"/>
                        </a:lnTo>
                        <a:lnTo>
                          <a:pt x="146" y="71"/>
                        </a:lnTo>
                        <a:lnTo>
                          <a:pt x="140" y="66"/>
                        </a:lnTo>
                        <a:lnTo>
                          <a:pt x="135" y="60"/>
                        </a:lnTo>
                        <a:lnTo>
                          <a:pt x="130" y="54"/>
                        </a:lnTo>
                        <a:lnTo>
                          <a:pt x="124" y="40"/>
                        </a:lnTo>
                        <a:lnTo>
                          <a:pt x="120" y="25"/>
                        </a:lnTo>
                        <a:lnTo>
                          <a:pt x="116" y="13"/>
                        </a:lnTo>
                        <a:lnTo>
                          <a:pt x="115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</p:grpSp>
            <p:sp>
              <p:nvSpPr>
                <p:cNvPr id="25672" name="Freeform 1066"/>
                <p:cNvSpPr>
                  <a:spLocks/>
                </p:cNvSpPr>
                <p:nvPr/>
              </p:nvSpPr>
              <p:spPr bwMode="auto">
                <a:xfrm>
                  <a:off x="2712" y="1952"/>
                  <a:ext cx="272" cy="256"/>
                </a:xfrm>
                <a:custGeom>
                  <a:avLst/>
                  <a:gdLst>
                    <a:gd name="T0" fmla="*/ 216 w 272"/>
                    <a:gd name="T1" fmla="*/ 256 h 256"/>
                    <a:gd name="T2" fmla="*/ 120 w 272"/>
                    <a:gd name="T3" fmla="*/ 160 h 256"/>
                    <a:gd name="T4" fmla="*/ 72 w 272"/>
                    <a:gd name="T5" fmla="*/ 208 h 256"/>
                    <a:gd name="T6" fmla="*/ 24 w 272"/>
                    <a:gd name="T7" fmla="*/ 160 h 256"/>
                    <a:gd name="T8" fmla="*/ 216 w 272"/>
                    <a:gd name="T9" fmla="*/ 16 h 256"/>
                    <a:gd name="T10" fmla="*/ 264 w 272"/>
                    <a:gd name="T11" fmla="*/ 64 h 256"/>
                    <a:gd name="T12" fmla="*/ 168 w 272"/>
                    <a:gd name="T13" fmla="*/ 112 h 25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72"/>
                    <a:gd name="T22" fmla="*/ 0 h 256"/>
                    <a:gd name="T23" fmla="*/ 272 w 272"/>
                    <a:gd name="T24" fmla="*/ 256 h 25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72" h="256">
                      <a:moveTo>
                        <a:pt x="216" y="256"/>
                      </a:moveTo>
                      <a:cubicBezTo>
                        <a:pt x="180" y="212"/>
                        <a:pt x="144" y="168"/>
                        <a:pt x="120" y="160"/>
                      </a:cubicBezTo>
                      <a:cubicBezTo>
                        <a:pt x="96" y="152"/>
                        <a:pt x="88" y="208"/>
                        <a:pt x="72" y="208"/>
                      </a:cubicBezTo>
                      <a:cubicBezTo>
                        <a:pt x="56" y="208"/>
                        <a:pt x="0" y="192"/>
                        <a:pt x="24" y="160"/>
                      </a:cubicBezTo>
                      <a:cubicBezTo>
                        <a:pt x="48" y="128"/>
                        <a:pt x="176" y="32"/>
                        <a:pt x="216" y="16"/>
                      </a:cubicBezTo>
                      <a:cubicBezTo>
                        <a:pt x="256" y="0"/>
                        <a:pt x="272" y="48"/>
                        <a:pt x="264" y="64"/>
                      </a:cubicBezTo>
                      <a:cubicBezTo>
                        <a:pt x="256" y="80"/>
                        <a:pt x="184" y="32"/>
                        <a:pt x="168" y="112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5673" name="Freeform 1067"/>
                <p:cNvSpPr>
                  <a:spLocks/>
                </p:cNvSpPr>
                <p:nvPr/>
              </p:nvSpPr>
              <p:spPr bwMode="auto">
                <a:xfrm>
                  <a:off x="2928" y="2016"/>
                  <a:ext cx="144" cy="144"/>
                </a:xfrm>
                <a:custGeom>
                  <a:avLst/>
                  <a:gdLst>
                    <a:gd name="T0" fmla="*/ 0 w 144"/>
                    <a:gd name="T1" fmla="*/ 0 h 144"/>
                    <a:gd name="T2" fmla="*/ 144 w 144"/>
                    <a:gd name="T3" fmla="*/ 144 h 144"/>
                    <a:gd name="T4" fmla="*/ 0 60000 65536"/>
                    <a:gd name="T5" fmla="*/ 0 60000 65536"/>
                    <a:gd name="T6" fmla="*/ 0 w 144"/>
                    <a:gd name="T7" fmla="*/ 0 h 144"/>
                    <a:gd name="T8" fmla="*/ 144 w 144"/>
                    <a:gd name="T9" fmla="*/ 144 h 14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44" h="144">
                      <a:moveTo>
                        <a:pt x="0" y="0"/>
                      </a:moveTo>
                      <a:cubicBezTo>
                        <a:pt x="36" y="56"/>
                        <a:pt x="72" y="112"/>
                        <a:pt x="144" y="144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</p:grpSp>
          <p:sp>
            <p:nvSpPr>
              <p:cNvPr id="25670" name="Text Box 1068"/>
              <p:cNvSpPr txBox="1">
                <a:spLocks noChangeArrowheads="1"/>
              </p:cNvSpPr>
              <p:nvPr/>
            </p:nvSpPr>
            <p:spPr bwMode="auto">
              <a:xfrm>
                <a:off x="1632" y="2592"/>
                <a:ext cx="816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s-MX" sz="1050">
                    <a:latin typeface="+mn-lt"/>
                  </a:rPr>
                  <a:t>Panadero que</a:t>
                </a:r>
              </a:p>
              <a:p>
                <a:pPr algn="ctr" eaLnBrk="1" hangingPunct="1"/>
                <a:r>
                  <a:rPr lang="es-MX" sz="1050">
                    <a:latin typeface="+mn-lt"/>
                  </a:rPr>
                  <a:t>prepara las </a:t>
                </a:r>
              </a:p>
              <a:p>
                <a:pPr algn="ctr" eaLnBrk="1" hangingPunct="1"/>
                <a:r>
                  <a:rPr lang="es-MX" sz="1050">
                    <a:latin typeface="+mn-lt"/>
                  </a:rPr>
                  <a:t>charolas</a:t>
                </a:r>
                <a:endParaRPr lang="en-US" sz="1050">
                  <a:latin typeface="+mn-lt"/>
                </a:endParaRPr>
              </a:p>
            </p:txBody>
          </p:sp>
        </p:grpSp>
        <p:grpSp>
          <p:nvGrpSpPr>
            <p:cNvPr id="25644" name="Group 1069"/>
            <p:cNvGrpSpPr>
              <a:grpSpLocks/>
            </p:cNvGrpSpPr>
            <p:nvPr/>
          </p:nvGrpSpPr>
          <p:grpSpPr bwMode="auto">
            <a:xfrm>
              <a:off x="3216" y="1862"/>
              <a:ext cx="864" cy="1213"/>
              <a:chOff x="2304" y="1728"/>
              <a:chExt cx="864" cy="1213"/>
            </a:xfrm>
          </p:grpSpPr>
          <p:grpSp>
            <p:nvGrpSpPr>
              <p:cNvPr id="25659" name="Group 1070"/>
              <p:cNvGrpSpPr>
                <a:grpSpLocks/>
              </p:cNvGrpSpPr>
              <p:nvPr/>
            </p:nvGrpSpPr>
            <p:grpSpPr bwMode="auto">
              <a:xfrm>
                <a:off x="2304" y="1728"/>
                <a:ext cx="686" cy="760"/>
                <a:chOff x="2712" y="1952"/>
                <a:chExt cx="686" cy="760"/>
              </a:xfrm>
            </p:grpSpPr>
            <p:grpSp>
              <p:nvGrpSpPr>
                <p:cNvPr id="25661" name="Group 1071"/>
                <p:cNvGrpSpPr>
                  <a:grpSpLocks/>
                </p:cNvGrpSpPr>
                <p:nvPr/>
              </p:nvGrpSpPr>
              <p:grpSpPr bwMode="auto">
                <a:xfrm>
                  <a:off x="2880" y="2160"/>
                  <a:ext cx="518" cy="552"/>
                  <a:chOff x="2245" y="1920"/>
                  <a:chExt cx="518" cy="552"/>
                </a:xfrm>
              </p:grpSpPr>
              <p:sp>
                <p:nvSpPr>
                  <p:cNvPr id="25664" name="Freeform 1072"/>
                  <p:cNvSpPr>
                    <a:spLocks/>
                  </p:cNvSpPr>
                  <p:nvPr/>
                </p:nvSpPr>
                <p:spPr bwMode="auto">
                  <a:xfrm>
                    <a:off x="2311" y="1920"/>
                    <a:ext cx="190" cy="189"/>
                  </a:xfrm>
                  <a:custGeom>
                    <a:avLst/>
                    <a:gdLst>
                      <a:gd name="T0" fmla="*/ 95 w 190"/>
                      <a:gd name="T1" fmla="*/ 0 h 189"/>
                      <a:gd name="T2" fmla="*/ 76 w 190"/>
                      <a:gd name="T3" fmla="*/ 2 h 189"/>
                      <a:gd name="T4" fmla="*/ 58 w 190"/>
                      <a:gd name="T5" fmla="*/ 7 h 189"/>
                      <a:gd name="T6" fmla="*/ 42 w 190"/>
                      <a:gd name="T7" fmla="*/ 15 h 189"/>
                      <a:gd name="T8" fmla="*/ 29 w 190"/>
                      <a:gd name="T9" fmla="*/ 27 h 189"/>
                      <a:gd name="T10" fmla="*/ 17 w 190"/>
                      <a:gd name="T11" fmla="*/ 41 h 189"/>
                      <a:gd name="T12" fmla="*/ 8 w 190"/>
                      <a:gd name="T13" fmla="*/ 58 h 189"/>
                      <a:gd name="T14" fmla="*/ 3 w 190"/>
                      <a:gd name="T15" fmla="*/ 76 h 189"/>
                      <a:gd name="T16" fmla="*/ 0 w 190"/>
                      <a:gd name="T17" fmla="*/ 95 h 189"/>
                      <a:gd name="T18" fmla="*/ 0 w 190"/>
                      <a:gd name="T19" fmla="*/ 100 h 189"/>
                      <a:gd name="T20" fmla="*/ 2 w 190"/>
                      <a:gd name="T21" fmla="*/ 106 h 189"/>
                      <a:gd name="T22" fmla="*/ 3 w 190"/>
                      <a:gd name="T23" fmla="*/ 112 h 189"/>
                      <a:gd name="T24" fmla="*/ 4 w 190"/>
                      <a:gd name="T25" fmla="*/ 118 h 189"/>
                      <a:gd name="T26" fmla="*/ 4 w 190"/>
                      <a:gd name="T27" fmla="*/ 118 h 189"/>
                      <a:gd name="T28" fmla="*/ 4 w 190"/>
                      <a:gd name="T29" fmla="*/ 121 h 189"/>
                      <a:gd name="T30" fmla="*/ 4 w 190"/>
                      <a:gd name="T31" fmla="*/ 122 h 189"/>
                      <a:gd name="T32" fmla="*/ 5 w 190"/>
                      <a:gd name="T33" fmla="*/ 122 h 189"/>
                      <a:gd name="T34" fmla="*/ 5 w 190"/>
                      <a:gd name="T35" fmla="*/ 123 h 189"/>
                      <a:gd name="T36" fmla="*/ 5 w 190"/>
                      <a:gd name="T37" fmla="*/ 124 h 189"/>
                      <a:gd name="T38" fmla="*/ 24 w 190"/>
                      <a:gd name="T39" fmla="*/ 186 h 189"/>
                      <a:gd name="T40" fmla="*/ 39 w 190"/>
                      <a:gd name="T41" fmla="*/ 171 h 189"/>
                      <a:gd name="T42" fmla="*/ 45 w 190"/>
                      <a:gd name="T43" fmla="*/ 175 h 189"/>
                      <a:gd name="T44" fmla="*/ 52 w 190"/>
                      <a:gd name="T45" fmla="*/ 178 h 189"/>
                      <a:gd name="T46" fmla="*/ 60 w 190"/>
                      <a:gd name="T47" fmla="*/ 182 h 189"/>
                      <a:gd name="T48" fmla="*/ 65 w 190"/>
                      <a:gd name="T49" fmla="*/ 184 h 189"/>
                      <a:gd name="T50" fmla="*/ 73 w 190"/>
                      <a:gd name="T51" fmla="*/ 187 h 189"/>
                      <a:gd name="T52" fmla="*/ 80 w 190"/>
                      <a:gd name="T53" fmla="*/ 188 h 189"/>
                      <a:gd name="T54" fmla="*/ 88 w 190"/>
                      <a:gd name="T55" fmla="*/ 189 h 189"/>
                      <a:gd name="T56" fmla="*/ 95 w 190"/>
                      <a:gd name="T57" fmla="*/ 189 h 189"/>
                      <a:gd name="T58" fmla="*/ 114 w 190"/>
                      <a:gd name="T59" fmla="*/ 187 h 189"/>
                      <a:gd name="T60" fmla="*/ 132 w 190"/>
                      <a:gd name="T61" fmla="*/ 182 h 189"/>
                      <a:gd name="T62" fmla="*/ 148 w 190"/>
                      <a:gd name="T63" fmla="*/ 173 h 189"/>
                      <a:gd name="T64" fmla="*/ 162 w 190"/>
                      <a:gd name="T65" fmla="*/ 161 h 189"/>
                      <a:gd name="T66" fmla="*/ 173 w 190"/>
                      <a:gd name="T67" fmla="*/ 148 h 189"/>
                      <a:gd name="T68" fmla="*/ 182 w 190"/>
                      <a:gd name="T69" fmla="*/ 131 h 189"/>
                      <a:gd name="T70" fmla="*/ 187 w 190"/>
                      <a:gd name="T71" fmla="*/ 113 h 189"/>
                      <a:gd name="T72" fmla="*/ 190 w 190"/>
                      <a:gd name="T73" fmla="*/ 95 h 189"/>
                      <a:gd name="T74" fmla="*/ 187 w 190"/>
                      <a:gd name="T75" fmla="*/ 76 h 189"/>
                      <a:gd name="T76" fmla="*/ 182 w 190"/>
                      <a:gd name="T77" fmla="*/ 58 h 189"/>
                      <a:gd name="T78" fmla="*/ 173 w 190"/>
                      <a:gd name="T79" fmla="*/ 41 h 189"/>
                      <a:gd name="T80" fmla="*/ 162 w 190"/>
                      <a:gd name="T81" fmla="*/ 27 h 189"/>
                      <a:gd name="T82" fmla="*/ 148 w 190"/>
                      <a:gd name="T83" fmla="*/ 15 h 189"/>
                      <a:gd name="T84" fmla="*/ 132 w 190"/>
                      <a:gd name="T85" fmla="*/ 7 h 189"/>
                      <a:gd name="T86" fmla="*/ 114 w 190"/>
                      <a:gd name="T87" fmla="*/ 2 h 189"/>
                      <a:gd name="T88" fmla="*/ 95 w 190"/>
                      <a:gd name="T89" fmla="*/ 0 h 189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190"/>
                      <a:gd name="T136" fmla="*/ 0 h 189"/>
                      <a:gd name="T137" fmla="*/ 190 w 190"/>
                      <a:gd name="T138" fmla="*/ 189 h 189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190" h="189">
                        <a:moveTo>
                          <a:pt x="95" y="0"/>
                        </a:moveTo>
                        <a:lnTo>
                          <a:pt x="76" y="2"/>
                        </a:lnTo>
                        <a:lnTo>
                          <a:pt x="58" y="7"/>
                        </a:lnTo>
                        <a:lnTo>
                          <a:pt x="42" y="15"/>
                        </a:lnTo>
                        <a:lnTo>
                          <a:pt x="29" y="27"/>
                        </a:lnTo>
                        <a:lnTo>
                          <a:pt x="17" y="41"/>
                        </a:lnTo>
                        <a:lnTo>
                          <a:pt x="8" y="58"/>
                        </a:lnTo>
                        <a:lnTo>
                          <a:pt x="3" y="76"/>
                        </a:lnTo>
                        <a:lnTo>
                          <a:pt x="0" y="95"/>
                        </a:lnTo>
                        <a:lnTo>
                          <a:pt x="0" y="100"/>
                        </a:lnTo>
                        <a:lnTo>
                          <a:pt x="2" y="106"/>
                        </a:lnTo>
                        <a:lnTo>
                          <a:pt x="3" y="112"/>
                        </a:lnTo>
                        <a:lnTo>
                          <a:pt x="4" y="118"/>
                        </a:lnTo>
                        <a:lnTo>
                          <a:pt x="4" y="121"/>
                        </a:lnTo>
                        <a:lnTo>
                          <a:pt x="4" y="122"/>
                        </a:lnTo>
                        <a:lnTo>
                          <a:pt x="5" y="122"/>
                        </a:lnTo>
                        <a:lnTo>
                          <a:pt x="5" y="123"/>
                        </a:lnTo>
                        <a:lnTo>
                          <a:pt x="5" y="124"/>
                        </a:lnTo>
                        <a:lnTo>
                          <a:pt x="24" y="186"/>
                        </a:lnTo>
                        <a:lnTo>
                          <a:pt x="39" y="171"/>
                        </a:lnTo>
                        <a:lnTo>
                          <a:pt x="45" y="175"/>
                        </a:lnTo>
                        <a:lnTo>
                          <a:pt x="52" y="178"/>
                        </a:lnTo>
                        <a:lnTo>
                          <a:pt x="60" y="182"/>
                        </a:lnTo>
                        <a:lnTo>
                          <a:pt x="65" y="184"/>
                        </a:lnTo>
                        <a:lnTo>
                          <a:pt x="73" y="187"/>
                        </a:lnTo>
                        <a:lnTo>
                          <a:pt x="80" y="188"/>
                        </a:lnTo>
                        <a:lnTo>
                          <a:pt x="88" y="189"/>
                        </a:lnTo>
                        <a:lnTo>
                          <a:pt x="95" y="189"/>
                        </a:lnTo>
                        <a:lnTo>
                          <a:pt x="114" y="187"/>
                        </a:lnTo>
                        <a:lnTo>
                          <a:pt x="132" y="182"/>
                        </a:lnTo>
                        <a:lnTo>
                          <a:pt x="148" y="173"/>
                        </a:lnTo>
                        <a:lnTo>
                          <a:pt x="162" y="161"/>
                        </a:lnTo>
                        <a:lnTo>
                          <a:pt x="173" y="148"/>
                        </a:lnTo>
                        <a:lnTo>
                          <a:pt x="182" y="131"/>
                        </a:lnTo>
                        <a:lnTo>
                          <a:pt x="187" y="113"/>
                        </a:lnTo>
                        <a:lnTo>
                          <a:pt x="190" y="95"/>
                        </a:lnTo>
                        <a:lnTo>
                          <a:pt x="187" y="76"/>
                        </a:lnTo>
                        <a:lnTo>
                          <a:pt x="182" y="58"/>
                        </a:lnTo>
                        <a:lnTo>
                          <a:pt x="173" y="41"/>
                        </a:lnTo>
                        <a:lnTo>
                          <a:pt x="162" y="27"/>
                        </a:lnTo>
                        <a:lnTo>
                          <a:pt x="148" y="15"/>
                        </a:lnTo>
                        <a:lnTo>
                          <a:pt x="132" y="7"/>
                        </a:lnTo>
                        <a:lnTo>
                          <a:pt x="114" y="2"/>
                        </a:lnTo>
                        <a:lnTo>
                          <a:pt x="9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65" name="Freeform 1073"/>
                  <p:cNvSpPr>
                    <a:spLocks/>
                  </p:cNvSpPr>
                  <p:nvPr/>
                </p:nvSpPr>
                <p:spPr bwMode="auto">
                  <a:xfrm>
                    <a:off x="2382" y="2122"/>
                    <a:ext cx="260" cy="333"/>
                  </a:xfrm>
                  <a:custGeom>
                    <a:avLst/>
                    <a:gdLst>
                      <a:gd name="T0" fmla="*/ 19 w 260"/>
                      <a:gd name="T1" fmla="*/ 263 h 333"/>
                      <a:gd name="T2" fmla="*/ 31 w 260"/>
                      <a:gd name="T3" fmla="*/ 248 h 333"/>
                      <a:gd name="T4" fmla="*/ 51 w 260"/>
                      <a:gd name="T5" fmla="*/ 221 h 333"/>
                      <a:gd name="T6" fmla="*/ 77 w 260"/>
                      <a:gd name="T7" fmla="*/ 183 h 333"/>
                      <a:gd name="T8" fmla="*/ 107 w 260"/>
                      <a:gd name="T9" fmla="*/ 134 h 333"/>
                      <a:gd name="T10" fmla="*/ 130 w 260"/>
                      <a:gd name="T11" fmla="*/ 85 h 333"/>
                      <a:gd name="T12" fmla="*/ 146 w 260"/>
                      <a:gd name="T13" fmla="*/ 49 h 333"/>
                      <a:gd name="T14" fmla="*/ 153 w 260"/>
                      <a:gd name="T15" fmla="*/ 27 h 333"/>
                      <a:gd name="T16" fmla="*/ 143 w 260"/>
                      <a:gd name="T17" fmla="*/ 0 h 333"/>
                      <a:gd name="T18" fmla="*/ 139 w 260"/>
                      <a:gd name="T19" fmla="*/ 14 h 333"/>
                      <a:gd name="T20" fmla="*/ 124 w 260"/>
                      <a:gd name="T21" fmla="*/ 52 h 333"/>
                      <a:gd name="T22" fmla="*/ 102 w 260"/>
                      <a:gd name="T23" fmla="*/ 103 h 333"/>
                      <a:gd name="T24" fmla="*/ 74 w 260"/>
                      <a:gd name="T25" fmla="*/ 159 h 333"/>
                      <a:gd name="T26" fmla="*/ 45 w 260"/>
                      <a:gd name="T27" fmla="*/ 202 h 333"/>
                      <a:gd name="T28" fmla="*/ 23 w 260"/>
                      <a:gd name="T29" fmla="*/ 234 h 333"/>
                      <a:gd name="T30" fmla="*/ 6 w 260"/>
                      <a:gd name="T31" fmla="*/ 254 h 333"/>
                      <a:gd name="T32" fmla="*/ 0 w 260"/>
                      <a:gd name="T33" fmla="*/ 261 h 333"/>
                      <a:gd name="T34" fmla="*/ 6 w 260"/>
                      <a:gd name="T35" fmla="*/ 281 h 333"/>
                      <a:gd name="T36" fmla="*/ 25 w 260"/>
                      <a:gd name="T37" fmla="*/ 312 h 333"/>
                      <a:gd name="T38" fmla="*/ 39 w 260"/>
                      <a:gd name="T39" fmla="*/ 322 h 333"/>
                      <a:gd name="T40" fmla="*/ 52 w 260"/>
                      <a:gd name="T41" fmla="*/ 328 h 333"/>
                      <a:gd name="T42" fmla="*/ 62 w 260"/>
                      <a:gd name="T43" fmla="*/ 332 h 333"/>
                      <a:gd name="T44" fmla="*/ 65 w 260"/>
                      <a:gd name="T45" fmla="*/ 333 h 333"/>
                      <a:gd name="T46" fmla="*/ 72 w 260"/>
                      <a:gd name="T47" fmla="*/ 329 h 333"/>
                      <a:gd name="T48" fmla="*/ 94 w 260"/>
                      <a:gd name="T49" fmla="*/ 313 h 333"/>
                      <a:gd name="T50" fmla="*/ 124 w 260"/>
                      <a:gd name="T51" fmla="*/ 289 h 333"/>
                      <a:gd name="T52" fmla="*/ 163 w 260"/>
                      <a:gd name="T53" fmla="*/ 254 h 333"/>
                      <a:gd name="T54" fmla="*/ 204 w 260"/>
                      <a:gd name="T55" fmla="*/ 212 h 333"/>
                      <a:gd name="T56" fmla="*/ 234 w 260"/>
                      <a:gd name="T57" fmla="*/ 176 h 333"/>
                      <a:gd name="T58" fmla="*/ 253 w 260"/>
                      <a:gd name="T59" fmla="*/ 150 h 333"/>
                      <a:gd name="T60" fmla="*/ 260 w 260"/>
                      <a:gd name="T61" fmla="*/ 141 h 333"/>
                      <a:gd name="T62" fmla="*/ 254 w 260"/>
                      <a:gd name="T63" fmla="*/ 117 h 333"/>
                      <a:gd name="T64" fmla="*/ 238 w 260"/>
                      <a:gd name="T65" fmla="*/ 141 h 333"/>
                      <a:gd name="T66" fmla="*/ 208 w 260"/>
                      <a:gd name="T67" fmla="*/ 180 h 333"/>
                      <a:gd name="T68" fmla="*/ 168 w 260"/>
                      <a:gd name="T69" fmla="*/ 225 h 333"/>
                      <a:gd name="T70" fmla="*/ 127 w 260"/>
                      <a:gd name="T71" fmla="*/ 265 h 333"/>
                      <a:gd name="T72" fmla="*/ 97 w 260"/>
                      <a:gd name="T73" fmla="*/ 292 h 333"/>
                      <a:gd name="T74" fmla="*/ 77 w 260"/>
                      <a:gd name="T75" fmla="*/ 307 h 333"/>
                      <a:gd name="T76" fmla="*/ 68 w 260"/>
                      <a:gd name="T77" fmla="*/ 313 h 333"/>
                      <a:gd name="T78" fmla="*/ 63 w 260"/>
                      <a:gd name="T79" fmla="*/ 313 h 333"/>
                      <a:gd name="T80" fmla="*/ 45 w 260"/>
                      <a:gd name="T81" fmla="*/ 306 h 333"/>
                      <a:gd name="T82" fmla="*/ 29 w 260"/>
                      <a:gd name="T83" fmla="*/ 287 h 333"/>
                      <a:gd name="T84" fmla="*/ 19 w 260"/>
                      <a:gd name="T85" fmla="*/ 267 h 33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60"/>
                      <a:gd name="T130" fmla="*/ 0 h 333"/>
                      <a:gd name="T131" fmla="*/ 260 w 260"/>
                      <a:gd name="T132" fmla="*/ 333 h 333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60" h="333">
                        <a:moveTo>
                          <a:pt x="18" y="264"/>
                        </a:moveTo>
                        <a:lnTo>
                          <a:pt x="19" y="263"/>
                        </a:lnTo>
                        <a:lnTo>
                          <a:pt x="24" y="257"/>
                        </a:lnTo>
                        <a:lnTo>
                          <a:pt x="31" y="248"/>
                        </a:lnTo>
                        <a:lnTo>
                          <a:pt x="41" y="237"/>
                        </a:lnTo>
                        <a:lnTo>
                          <a:pt x="51" y="221"/>
                        </a:lnTo>
                        <a:lnTo>
                          <a:pt x="64" y="203"/>
                        </a:lnTo>
                        <a:lnTo>
                          <a:pt x="77" y="183"/>
                        </a:lnTo>
                        <a:lnTo>
                          <a:pt x="91" y="160"/>
                        </a:lnTo>
                        <a:lnTo>
                          <a:pt x="107" y="134"/>
                        </a:lnTo>
                        <a:lnTo>
                          <a:pt x="120" y="108"/>
                        </a:lnTo>
                        <a:lnTo>
                          <a:pt x="130" y="85"/>
                        </a:lnTo>
                        <a:lnTo>
                          <a:pt x="139" y="65"/>
                        </a:lnTo>
                        <a:lnTo>
                          <a:pt x="146" y="49"/>
                        </a:lnTo>
                        <a:lnTo>
                          <a:pt x="150" y="36"/>
                        </a:lnTo>
                        <a:lnTo>
                          <a:pt x="153" y="27"/>
                        </a:lnTo>
                        <a:lnTo>
                          <a:pt x="154" y="25"/>
                        </a:lnTo>
                        <a:lnTo>
                          <a:pt x="143" y="0"/>
                        </a:lnTo>
                        <a:lnTo>
                          <a:pt x="142" y="4"/>
                        </a:lnTo>
                        <a:lnTo>
                          <a:pt x="139" y="14"/>
                        </a:lnTo>
                        <a:lnTo>
                          <a:pt x="133" y="31"/>
                        </a:lnTo>
                        <a:lnTo>
                          <a:pt x="124" y="52"/>
                        </a:lnTo>
                        <a:lnTo>
                          <a:pt x="114" y="77"/>
                        </a:lnTo>
                        <a:lnTo>
                          <a:pt x="102" y="103"/>
                        </a:lnTo>
                        <a:lnTo>
                          <a:pt x="89" y="131"/>
                        </a:lnTo>
                        <a:lnTo>
                          <a:pt x="74" y="159"/>
                        </a:lnTo>
                        <a:lnTo>
                          <a:pt x="59" y="182"/>
                        </a:lnTo>
                        <a:lnTo>
                          <a:pt x="45" y="202"/>
                        </a:lnTo>
                        <a:lnTo>
                          <a:pt x="33" y="220"/>
                        </a:lnTo>
                        <a:lnTo>
                          <a:pt x="23" y="234"/>
                        </a:lnTo>
                        <a:lnTo>
                          <a:pt x="13" y="246"/>
                        </a:lnTo>
                        <a:lnTo>
                          <a:pt x="6" y="254"/>
                        </a:lnTo>
                        <a:lnTo>
                          <a:pt x="2" y="260"/>
                        </a:lnTo>
                        <a:lnTo>
                          <a:pt x="0" y="261"/>
                        </a:lnTo>
                        <a:lnTo>
                          <a:pt x="2" y="267"/>
                        </a:lnTo>
                        <a:lnTo>
                          <a:pt x="6" y="281"/>
                        </a:lnTo>
                        <a:lnTo>
                          <a:pt x="13" y="298"/>
                        </a:lnTo>
                        <a:lnTo>
                          <a:pt x="25" y="312"/>
                        </a:lnTo>
                        <a:lnTo>
                          <a:pt x="32" y="317"/>
                        </a:lnTo>
                        <a:lnTo>
                          <a:pt x="39" y="322"/>
                        </a:lnTo>
                        <a:lnTo>
                          <a:pt x="45" y="325"/>
                        </a:lnTo>
                        <a:lnTo>
                          <a:pt x="52" y="328"/>
                        </a:lnTo>
                        <a:lnTo>
                          <a:pt x="57" y="330"/>
                        </a:lnTo>
                        <a:lnTo>
                          <a:pt x="62" y="332"/>
                        </a:lnTo>
                        <a:lnTo>
                          <a:pt x="64" y="333"/>
                        </a:lnTo>
                        <a:lnTo>
                          <a:pt x="65" y="333"/>
                        </a:lnTo>
                        <a:lnTo>
                          <a:pt x="68" y="332"/>
                        </a:lnTo>
                        <a:lnTo>
                          <a:pt x="72" y="329"/>
                        </a:lnTo>
                        <a:lnTo>
                          <a:pt x="82" y="323"/>
                        </a:lnTo>
                        <a:lnTo>
                          <a:pt x="94" y="313"/>
                        </a:lnTo>
                        <a:lnTo>
                          <a:pt x="108" y="303"/>
                        </a:lnTo>
                        <a:lnTo>
                          <a:pt x="124" y="289"/>
                        </a:lnTo>
                        <a:lnTo>
                          <a:pt x="143" y="273"/>
                        </a:lnTo>
                        <a:lnTo>
                          <a:pt x="163" y="254"/>
                        </a:lnTo>
                        <a:lnTo>
                          <a:pt x="185" y="233"/>
                        </a:lnTo>
                        <a:lnTo>
                          <a:pt x="204" y="212"/>
                        </a:lnTo>
                        <a:lnTo>
                          <a:pt x="220" y="193"/>
                        </a:lnTo>
                        <a:lnTo>
                          <a:pt x="234" y="176"/>
                        </a:lnTo>
                        <a:lnTo>
                          <a:pt x="246" y="161"/>
                        </a:lnTo>
                        <a:lnTo>
                          <a:pt x="253" y="150"/>
                        </a:lnTo>
                        <a:lnTo>
                          <a:pt x="259" y="143"/>
                        </a:lnTo>
                        <a:lnTo>
                          <a:pt x="260" y="141"/>
                        </a:lnTo>
                        <a:lnTo>
                          <a:pt x="257" y="114"/>
                        </a:lnTo>
                        <a:lnTo>
                          <a:pt x="254" y="117"/>
                        </a:lnTo>
                        <a:lnTo>
                          <a:pt x="249" y="127"/>
                        </a:lnTo>
                        <a:lnTo>
                          <a:pt x="238" y="141"/>
                        </a:lnTo>
                        <a:lnTo>
                          <a:pt x="225" y="159"/>
                        </a:lnTo>
                        <a:lnTo>
                          <a:pt x="208" y="180"/>
                        </a:lnTo>
                        <a:lnTo>
                          <a:pt x="189" y="202"/>
                        </a:lnTo>
                        <a:lnTo>
                          <a:pt x="168" y="225"/>
                        </a:lnTo>
                        <a:lnTo>
                          <a:pt x="146" y="247"/>
                        </a:lnTo>
                        <a:lnTo>
                          <a:pt x="127" y="265"/>
                        </a:lnTo>
                        <a:lnTo>
                          <a:pt x="110" y="280"/>
                        </a:lnTo>
                        <a:lnTo>
                          <a:pt x="97" y="292"/>
                        </a:lnTo>
                        <a:lnTo>
                          <a:pt x="85" y="300"/>
                        </a:lnTo>
                        <a:lnTo>
                          <a:pt x="77" y="307"/>
                        </a:lnTo>
                        <a:lnTo>
                          <a:pt x="71" y="311"/>
                        </a:lnTo>
                        <a:lnTo>
                          <a:pt x="68" y="313"/>
                        </a:lnTo>
                        <a:lnTo>
                          <a:pt x="67" y="315"/>
                        </a:lnTo>
                        <a:lnTo>
                          <a:pt x="63" y="313"/>
                        </a:lnTo>
                        <a:lnTo>
                          <a:pt x="56" y="311"/>
                        </a:lnTo>
                        <a:lnTo>
                          <a:pt x="45" y="306"/>
                        </a:lnTo>
                        <a:lnTo>
                          <a:pt x="36" y="298"/>
                        </a:lnTo>
                        <a:lnTo>
                          <a:pt x="29" y="287"/>
                        </a:lnTo>
                        <a:lnTo>
                          <a:pt x="23" y="276"/>
                        </a:lnTo>
                        <a:lnTo>
                          <a:pt x="19" y="267"/>
                        </a:lnTo>
                        <a:lnTo>
                          <a:pt x="18" y="26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66" name="Freeform 1074"/>
                  <p:cNvSpPr>
                    <a:spLocks/>
                  </p:cNvSpPr>
                  <p:nvPr/>
                </p:nvSpPr>
                <p:spPr bwMode="auto">
                  <a:xfrm>
                    <a:off x="2523" y="1999"/>
                    <a:ext cx="240" cy="377"/>
                  </a:xfrm>
                  <a:custGeom>
                    <a:avLst/>
                    <a:gdLst>
                      <a:gd name="T0" fmla="*/ 173 w 240"/>
                      <a:gd name="T1" fmla="*/ 124 h 377"/>
                      <a:gd name="T2" fmla="*/ 154 w 240"/>
                      <a:gd name="T3" fmla="*/ 96 h 377"/>
                      <a:gd name="T4" fmla="*/ 132 w 240"/>
                      <a:gd name="T5" fmla="*/ 71 h 377"/>
                      <a:gd name="T6" fmla="*/ 110 w 240"/>
                      <a:gd name="T7" fmla="*/ 51 h 377"/>
                      <a:gd name="T8" fmla="*/ 86 w 240"/>
                      <a:gd name="T9" fmla="*/ 36 h 377"/>
                      <a:gd name="T10" fmla="*/ 63 w 240"/>
                      <a:gd name="T11" fmla="*/ 23 h 377"/>
                      <a:gd name="T12" fmla="*/ 40 w 240"/>
                      <a:gd name="T13" fmla="*/ 12 h 377"/>
                      <a:gd name="T14" fmla="*/ 19 w 240"/>
                      <a:gd name="T15" fmla="*/ 5 h 377"/>
                      <a:gd name="T16" fmla="*/ 0 w 240"/>
                      <a:gd name="T17" fmla="*/ 0 h 377"/>
                      <a:gd name="T18" fmla="*/ 1 w 240"/>
                      <a:gd name="T19" fmla="*/ 4 h 377"/>
                      <a:gd name="T20" fmla="*/ 1 w 240"/>
                      <a:gd name="T21" fmla="*/ 7 h 377"/>
                      <a:gd name="T22" fmla="*/ 1 w 240"/>
                      <a:gd name="T23" fmla="*/ 11 h 377"/>
                      <a:gd name="T24" fmla="*/ 1 w 240"/>
                      <a:gd name="T25" fmla="*/ 16 h 377"/>
                      <a:gd name="T26" fmla="*/ 1 w 240"/>
                      <a:gd name="T27" fmla="*/ 18 h 377"/>
                      <a:gd name="T28" fmla="*/ 1 w 240"/>
                      <a:gd name="T29" fmla="*/ 20 h 377"/>
                      <a:gd name="T30" fmla="*/ 1 w 240"/>
                      <a:gd name="T31" fmla="*/ 23 h 377"/>
                      <a:gd name="T32" fmla="*/ 1 w 240"/>
                      <a:gd name="T33" fmla="*/ 25 h 377"/>
                      <a:gd name="T34" fmla="*/ 19 w 240"/>
                      <a:gd name="T35" fmla="*/ 30 h 377"/>
                      <a:gd name="T36" fmla="*/ 38 w 240"/>
                      <a:gd name="T37" fmla="*/ 38 h 377"/>
                      <a:gd name="T38" fmla="*/ 59 w 240"/>
                      <a:gd name="T39" fmla="*/ 47 h 377"/>
                      <a:gd name="T40" fmla="*/ 79 w 240"/>
                      <a:gd name="T41" fmla="*/ 59 h 377"/>
                      <a:gd name="T42" fmla="*/ 100 w 240"/>
                      <a:gd name="T43" fmla="*/ 75 h 377"/>
                      <a:gd name="T44" fmla="*/ 121 w 240"/>
                      <a:gd name="T45" fmla="*/ 94 h 377"/>
                      <a:gd name="T46" fmla="*/ 141 w 240"/>
                      <a:gd name="T47" fmla="*/ 115 h 377"/>
                      <a:gd name="T48" fmla="*/ 157 w 240"/>
                      <a:gd name="T49" fmla="*/ 141 h 377"/>
                      <a:gd name="T50" fmla="*/ 180 w 240"/>
                      <a:gd name="T51" fmla="*/ 185 h 377"/>
                      <a:gd name="T52" fmla="*/ 196 w 240"/>
                      <a:gd name="T53" fmla="*/ 227 h 377"/>
                      <a:gd name="T54" fmla="*/ 208 w 240"/>
                      <a:gd name="T55" fmla="*/ 267 h 377"/>
                      <a:gd name="T56" fmla="*/ 215 w 240"/>
                      <a:gd name="T57" fmla="*/ 303 h 377"/>
                      <a:gd name="T58" fmla="*/ 219 w 240"/>
                      <a:gd name="T59" fmla="*/ 334 h 377"/>
                      <a:gd name="T60" fmla="*/ 221 w 240"/>
                      <a:gd name="T61" fmla="*/ 357 h 377"/>
                      <a:gd name="T62" fmla="*/ 221 w 240"/>
                      <a:gd name="T63" fmla="*/ 371 h 377"/>
                      <a:gd name="T64" fmla="*/ 221 w 240"/>
                      <a:gd name="T65" fmla="*/ 377 h 377"/>
                      <a:gd name="T66" fmla="*/ 240 w 240"/>
                      <a:gd name="T67" fmla="*/ 377 h 377"/>
                      <a:gd name="T68" fmla="*/ 240 w 240"/>
                      <a:gd name="T69" fmla="*/ 371 h 377"/>
                      <a:gd name="T70" fmla="*/ 240 w 240"/>
                      <a:gd name="T71" fmla="*/ 355 h 377"/>
                      <a:gd name="T72" fmla="*/ 238 w 240"/>
                      <a:gd name="T73" fmla="*/ 330 h 377"/>
                      <a:gd name="T74" fmla="*/ 234 w 240"/>
                      <a:gd name="T75" fmla="*/ 297 h 377"/>
                      <a:gd name="T76" fmla="*/ 226 w 240"/>
                      <a:gd name="T77" fmla="*/ 259 h 377"/>
                      <a:gd name="T78" fmla="*/ 214 w 240"/>
                      <a:gd name="T79" fmla="*/ 217 h 377"/>
                      <a:gd name="T80" fmla="*/ 196 w 240"/>
                      <a:gd name="T81" fmla="*/ 170 h 377"/>
                      <a:gd name="T82" fmla="*/ 173 w 240"/>
                      <a:gd name="T83" fmla="*/ 124 h 377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240"/>
                      <a:gd name="T127" fmla="*/ 0 h 377"/>
                      <a:gd name="T128" fmla="*/ 240 w 240"/>
                      <a:gd name="T129" fmla="*/ 377 h 377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240" h="377">
                        <a:moveTo>
                          <a:pt x="173" y="124"/>
                        </a:moveTo>
                        <a:lnTo>
                          <a:pt x="154" y="96"/>
                        </a:lnTo>
                        <a:lnTo>
                          <a:pt x="132" y="71"/>
                        </a:lnTo>
                        <a:lnTo>
                          <a:pt x="110" y="51"/>
                        </a:lnTo>
                        <a:lnTo>
                          <a:pt x="86" y="36"/>
                        </a:lnTo>
                        <a:lnTo>
                          <a:pt x="63" y="23"/>
                        </a:lnTo>
                        <a:lnTo>
                          <a:pt x="40" y="12"/>
                        </a:lnTo>
                        <a:lnTo>
                          <a:pt x="19" y="5"/>
                        </a:lnTo>
                        <a:lnTo>
                          <a:pt x="0" y="0"/>
                        </a:lnTo>
                        <a:lnTo>
                          <a:pt x="1" y="4"/>
                        </a:lnTo>
                        <a:lnTo>
                          <a:pt x="1" y="7"/>
                        </a:lnTo>
                        <a:lnTo>
                          <a:pt x="1" y="11"/>
                        </a:lnTo>
                        <a:lnTo>
                          <a:pt x="1" y="16"/>
                        </a:lnTo>
                        <a:lnTo>
                          <a:pt x="1" y="18"/>
                        </a:lnTo>
                        <a:lnTo>
                          <a:pt x="1" y="20"/>
                        </a:lnTo>
                        <a:lnTo>
                          <a:pt x="1" y="23"/>
                        </a:lnTo>
                        <a:lnTo>
                          <a:pt x="1" y="25"/>
                        </a:lnTo>
                        <a:lnTo>
                          <a:pt x="19" y="30"/>
                        </a:lnTo>
                        <a:lnTo>
                          <a:pt x="38" y="38"/>
                        </a:lnTo>
                        <a:lnTo>
                          <a:pt x="59" y="47"/>
                        </a:lnTo>
                        <a:lnTo>
                          <a:pt x="79" y="59"/>
                        </a:lnTo>
                        <a:lnTo>
                          <a:pt x="100" y="75"/>
                        </a:lnTo>
                        <a:lnTo>
                          <a:pt x="121" y="94"/>
                        </a:lnTo>
                        <a:lnTo>
                          <a:pt x="141" y="115"/>
                        </a:lnTo>
                        <a:lnTo>
                          <a:pt x="157" y="141"/>
                        </a:lnTo>
                        <a:lnTo>
                          <a:pt x="180" y="185"/>
                        </a:lnTo>
                        <a:lnTo>
                          <a:pt x="196" y="227"/>
                        </a:lnTo>
                        <a:lnTo>
                          <a:pt x="208" y="267"/>
                        </a:lnTo>
                        <a:lnTo>
                          <a:pt x="215" y="303"/>
                        </a:lnTo>
                        <a:lnTo>
                          <a:pt x="219" y="334"/>
                        </a:lnTo>
                        <a:lnTo>
                          <a:pt x="221" y="357"/>
                        </a:lnTo>
                        <a:lnTo>
                          <a:pt x="221" y="371"/>
                        </a:lnTo>
                        <a:lnTo>
                          <a:pt x="221" y="377"/>
                        </a:lnTo>
                        <a:lnTo>
                          <a:pt x="240" y="377"/>
                        </a:lnTo>
                        <a:lnTo>
                          <a:pt x="240" y="371"/>
                        </a:lnTo>
                        <a:lnTo>
                          <a:pt x="240" y="355"/>
                        </a:lnTo>
                        <a:lnTo>
                          <a:pt x="238" y="330"/>
                        </a:lnTo>
                        <a:lnTo>
                          <a:pt x="234" y="297"/>
                        </a:lnTo>
                        <a:lnTo>
                          <a:pt x="226" y="259"/>
                        </a:lnTo>
                        <a:lnTo>
                          <a:pt x="214" y="217"/>
                        </a:lnTo>
                        <a:lnTo>
                          <a:pt x="196" y="170"/>
                        </a:lnTo>
                        <a:lnTo>
                          <a:pt x="173" y="12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67" name="Freeform 1075"/>
                  <p:cNvSpPr>
                    <a:spLocks/>
                  </p:cNvSpPr>
                  <p:nvPr/>
                </p:nvSpPr>
                <p:spPr bwMode="auto">
                  <a:xfrm>
                    <a:off x="2368" y="2132"/>
                    <a:ext cx="45" cy="224"/>
                  </a:xfrm>
                  <a:custGeom>
                    <a:avLst/>
                    <a:gdLst>
                      <a:gd name="T0" fmla="*/ 26 w 45"/>
                      <a:gd name="T1" fmla="*/ 0 h 224"/>
                      <a:gd name="T2" fmla="*/ 26 w 45"/>
                      <a:gd name="T3" fmla="*/ 24 h 224"/>
                      <a:gd name="T4" fmla="*/ 25 w 45"/>
                      <a:gd name="T5" fmla="*/ 50 h 224"/>
                      <a:gd name="T6" fmla="*/ 24 w 45"/>
                      <a:gd name="T7" fmla="*/ 76 h 224"/>
                      <a:gd name="T8" fmla="*/ 23 w 45"/>
                      <a:gd name="T9" fmla="*/ 101 h 224"/>
                      <a:gd name="T10" fmla="*/ 17 w 45"/>
                      <a:gd name="T11" fmla="*/ 143 h 224"/>
                      <a:gd name="T12" fmla="*/ 10 w 45"/>
                      <a:gd name="T13" fmla="*/ 183 h 224"/>
                      <a:gd name="T14" fmla="*/ 3 w 45"/>
                      <a:gd name="T15" fmla="*/ 212 h 224"/>
                      <a:gd name="T16" fmla="*/ 0 w 45"/>
                      <a:gd name="T17" fmla="*/ 224 h 224"/>
                      <a:gd name="T18" fmla="*/ 19 w 45"/>
                      <a:gd name="T19" fmla="*/ 222 h 224"/>
                      <a:gd name="T20" fmla="*/ 21 w 45"/>
                      <a:gd name="T21" fmla="*/ 210 h 224"/>
                      <a:gd name="T22" fmla="*/ 27 w 45"/>
                      <a:gd name="T23" fmla="*/ 180 h 224"/>
                      <a:gd name="T24" fmla="*/ 34 w 45"/>
                      <a:gd name="T25" fmla="*/ 141 h 224"/>
                      <a:gd name="T26" fmla="*/ 40 w 45"/>
                      <a:gd name="T27" fmla="*/ 100 h 224"/>
                      <a:gd name="T28" fmla="*/ 43 w 45"/>
                      <a:gd name="T29" fmla="*/ 75 h 224"/>
                      <a:gd name="T30" fmla="*/ 44 w 45"/>
                      <a:gd name="T31" fmla="*/ 49 h 224"/>
                      <a:gd name="T32" fmla="*/ 45 w 45"/>
                      <a:gd name="T33" fmla="*/ 23 h 224"/>
                      <a:gd name="T34" fmla="*/ 45 w 45"/>
                      <a:gd name="T35" fmla="*/ 0 h 224"/>
                      <a:gd name="T36" fmla="*/ 44 w 45"/>
                      <a:gd name="T37" fmla="*/ 0 h 224"/>
                      <a:gd name="T38" fmla="*/ 43 w 45"/>
                      <a:gd name="T39" fmla="*/ 0 h 224"/>
                      <a:gd name="T40" fmla="*/ 40 w 45"/>
                      <a:gd name="T41" fmla="*/ 0 h 224"/>
                      <a:gd name="T42" fmla="*/ 39 w 45"/>
                      <a:gd name="T43" fmla="*/ 0 h 224"/>
                      <a:gd name="T44" fmla="*/ 36 w 45"/>
                      <a:gd name="T45" fmla="*/ 0 h 224"/>
                      <a:gd name="T46" fmla="*/ 33 w 45"/>
                      <a:gd name="T47" fmla="*/ 0 h 224"/>
                      <a:gd name="T48" fmla="*/ 30 w 45"/>
                      <a:gd name="T49" fmla="*/ 0 h 224"/>
                      <a:gd name="T50" fmla="*/ 26 w 45"/>
                      <a:gd name="T51" fmla="*/ 0 h 224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45"/>
                      <a:gd name="T79" fmla="*/ 0 h 224"/>
                      <a:gd name="T80" fmla="*/ 45 w 45"/>
                      <a:gd name="T81" fmla="*/ 224 h 224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45" h="224">
                        <a:moveTo>
                          <a:pt x="26" y="0"/>
                        </a:moveTo>
                        <a:lnTo>
                          <a:pt x="26" y="24"/>
                        </a:lnTo>
                        <a:lnTo>
                          <a:pt x="25" y="50"/>
                        </a:lnTo>
                        <a:lnTo>
                          <a:pt x="24" y="76"/>
                        </a:lnTo>
                        <a:lnTo>
                          <a:pt x="23" y="101"/>
                        </a:lnTo>
                        <a:lnTo>
                          <a:pt x="17" y="143"/>
                        </a:lnTo>
                        <a:lnTo>
                          <a:pt x="10" y="183"/>
                        </a:lnTo>
                        <a:lnTo>
                          <a:pt x="3" y="212"/>
                        </a:lnTo>
                        <a:lnTo>
                          <a:pt x="0" y="224"/>
                        </a:lnTo>
                        <a:lnTo>
                          <a:pt x="19" y="222"/>
                        </a:lnTo>
                        <a:lnTo>
                          <a:pt x="21" y="210"/>
                        </a:lnTo>
                        <a:lnTo>
                          <a:pt x="27" y="180"/>
                        </a:lnTo>
                        <a:lnTo>
                          <a:pt x="34" y="141"/>
                        </a:lnTo>
                        <a:lnTo>
                          <a:pt x="40" y="100"/>
                        </a:lnTo>
                        <a:lnTo>
                          <a:pt x="43" y="75"/>
                        </a:lnTo>
                        <a:lnTo>
                          <a:pt x="44" y="49"/>
                        </a:lnTo>
                        <a:lnTo>
                          <a:pt x="45" y="23"/>
                        </a:lnTo>
                        <a:lnTo>
                          <a:pt x="45" y="0"/>
                        </a:lnTo>
                        <a:lnTo>
                          <a:pt x="44" y="0"/>
                        </a:lnTo>
                        <a:lnTo>
                          <a:pt x="43" y="0"/>
                        </a:lnTo>
                        <a:lnTo>
                          <a:pt x="40" y="0"/>
                        </a:lnTo>
                        <a:lnTo>
                          <a:pt x="39" y="0"/>
                        </a:lnTo>
                        <a:lnTo>
                          <a:pt x="36" y="0"/>
                        </a:lnTo>
                        <a:lnTo>
                          <a:pt x="33" y="0"/>
                        </a:lnTo>
                        <a:lnTo>
                          <a:pt x="30" y="0"/>
                        </a:lnTo>
                        <a:lnTo>
                          <a:pt x="26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  <p:sp>
                <p:nvSpPr>
                  <p:cNvPr id="25668" name="Freeform 1076"/>
                  <p:cNvSpPr>
                    <a:spLocks/>
                  </p:cNvSpPr>
                  <p:nvPr/>
                </p:nvSpPr>
                <p:spPr bwMode="auto">
                  <a:xfrm>
                    <a:off x="2245" y="2381"/>
                    <a:ext cx="167" cy="91"/>
                  </a:xfrm>
                  <a:custGeom>
                    <a:avLst/>
                    <a:gdLst>
                      <a:gd name="T0" fmla="*/ 115 w 167"/>
                      <a:gd name="T1" fmla="*/ 8 h 91"/>
                      <a:gd name="T2" fmla="*/ 114 w 167"/>
                      <a:gd name="T3" fmla="*/ 8 h 91"/>
                      <a:gd name="T4" fmla="*/ 111 w 167"/>
                      <a:gd name="T5" fmla="*/ 8 h 91"/>
                      <a:gd name="T6" fmla="*/ 108 w 167"/>
                      <a:gd name="T7" fmla="*/ 7 h 91"/>
                      <a:gd name="T8" fmla="*/ 103 w 167"/>
                      <a:gd name="T9" fmla="*/ 6 h 91"/>
                      <a:gd name="T10" fmla="*/ 97 w 167"/>
                      <a:gd name="T11" fmla="*/ 6 h 91"/>
                      <a:gd name="T12" fmla="*/ 91 w 167"/>
                      <a:gd name="T13" fmla="*/ 5 h 91"/>
                      <a:gd name="T14" fmla="*/ 85 w 167"/>
                      <a:gd name="T15" fmla="*/ 2 h 91"/>
                      <a:gd name="T16" fmla="*/ 78 w 167"/>
                      <a:gd name="T17" fmla="*/ 1 h 91"/>
                      <a:gd name="T18" fmla="*/ 71 w 167"/>
                      <a:gd name="T19" fmla="*/ 0 h 91"/>
                      <a:gd name="T20" fmla="*/ 64 w 167"/>
                      <a:gd name="T21" fmla="*/ 1 h 91"/>
                      <a:gd name="T22" fmla="*/ 56 w 167"/>
                      <a:gd name="T23" fmla="*/ 2 h 91"/>
                      <a:gd name="T24" fmla="*/ 49 w 167"/>
                      <a:gd name="T25" fmla="*/ 5 h 91"/>
                      <a:gd name="T26" fmla="*/ 43 w 167"/>
                      <a:gd name="T27" fmla="*/ 8 h 91"/>
                      <a:gd name="T28" fmla="*/ 36 w 167"/>
                      <a:gd name="T29" fmla="*/ 12 h 91"/>
                      <a:gd name="T30" fmla="*/ 31 w 167"/>
                      <a:gd name="T31" fmla="*/ 15 h 91"/>
                      <a:gd name="T32" fmla="*/ 26 w 167"/>
                      <a:gd name="T33" fmla="*/ 19 h 91"/>
                      <a:gd name="T34" fmla="*/ 22 w 167"/>
                      <a:gd name="T35" fmla="*/ 22 h 91"/>
                      <a:gd name="T36" fmla="*/ 17 w 167"/>
                      <a:gd name="T37" fmla="*/ 26 h 91"/>
                      <a:gd name="T38" fmla="*/ 11 w 167"/>
                      <a:gd name="T39" fmla="*/ 30 h 91"/>
                      <a:gd name="T40" fmla="*/ 6 w 167"/>
                      <a:gd name="T41" fmla="*/ 33 h 91"/>
                      <a:gd name="T42" fmla="*/ 3 w 167"/>
                      <a:gd name="T43" fmla="*/ 38 h 91"/>
                      <a:gd name="T44" fmla="*/ 0 w 167"/>
                      <a:gd name="T45" fmla="*/ 41 h 91"/>
                      <a:gd name="T46" fmla="*/ 1 w 167"/>
                      <a:gd name="T47" fmla="*/ 45 h 91"/>
                      <a:gd name="T48" fmla="*/ 5 w 167"/>
                      <a:gd name="T49" fmla="*/ 48 h 91"/>
                      <a:gd name="T50" fmla="*/ 12 w 167"/>
                      <a:gd name="T51" fmla="*/ 51 h 91"/>
                      <a:gd name="T52" fmla="*/ 22 w 167"/>
                      <a:gd name="T53" fmla="*/ 53 h 91"/>
                      <a:gd name="T54" fmla="*/ 31 w 167"/>
                      <a:gd name="T55" fmla="*/ 53 h 91"/>
                      <a:gd name="T56" fmla="*/ 42 w 167"/>
                      <a:gd name="T57" fmla="*/ 54 h 91"/>
                      <a:gd name="T58" fmla="*/ 52 w 167"/>
                      <a:gd name="T59" fmla="*/ 54 h 91"/>
                      <a:gd name="T60" fmla="*/ 61 w 167"/>
                      <a:gd name="T61" fmla="*/ 53 h 91"/>
                      <a:gd name="T62" fmla="*/ 65 w 167"/>
                      <a:gd name="T63" fmla="*/ 53 h 91"/>
                      <a:gd name="T64" fmla="*/ 68 w 167"/>
                      <a:gd name="T65" fmla="*/ 53 h 91"/>
                      <a:gd name="T66" fmla="*/ 70 w 167"/>
                      <a:gd name="T67" fmla="*/ 54 h 91"/>
                      <a:gd name="T68" fmla="*/ 75 w 167"/>
                      <a:gd name="T69" fmla="*/ 58 h 91"/>
                      <a:gd name="T70" fmla="*/ 82 w 167"/>
                      <a:gd name="T71" fmla="*/ 64 h 91"/>
                      <a:gd name="T72" fmla="*/ 91 w 167"/>
                      <a:gd name="T73" fmla="*/ 70 h 91"/>
                      <a:gd name="T74" fmla="*/ 101 w 167"/>
                      <a:gd name="T75" fmla="*/ 76 h 91"/>
                      <a:gd name="T76" fmla="*/ 110 w 167"/>
                      <a:gd name="T77" fmla="*/ 82 h 91"/>
                      <a:gd name="T78" fmla="*/ 118 w 167"/>
                      <a:gd name="T79" fmla="*/ 87 h 91"/>
                      <a:gd name="T80" fmla="*/ 124 w 167"/>
                      <a:gd name="T81" fmla="*/ 90 h 91"/>
                      <a:gd name="T82" fmla="*/ 130 w 167"/>
                      <a:gd name="T83" fmla="*/ 91 h 91"/>
                      <a:gd name="T84" fmla="*/ 137 w 167"/>
                      <a:gd name="T85" fmla="*/ 91 h 91"/>
                      <a:gd name="T86" fmla="*/ 144 w 167"/>
                      <a:gd name="T87" fmla="*/ 90 h 91"/>
                      <a:gd name="T88" fmla="*/ 152 w 167"/>
                      <a:gd name="T89" fmla="*/ 87 h 91"/>
                      <a:gd name="T90" fmla="*/ 157 w 167"/>
                      <a:gd name="T91" fmla="*/ 86 h 91"/>
                      <a:gd name="T92" fmla="*/ 162 w 167"/>
                      <a:gd name="T93" fmla="*/ 84 h 91"/>
                      <a:gd name="T94" fmla="*/ 166 w 167"/>
                      <a:gd name="T95" fmla="*/ 83 h 91"/>
                      <a:gd name="T96" fmla="*/ 167 w 167"/>
                      <a:gd name="T97" fmla="*/ 83 h 91"/>
                      <a:gd name="T98" fmla="*/ 166 w 167"/>
                      <a:gd name="T99" fmla="*/ 83 h 91"/>
                      <a:gd name="T100" fmla="*/ 162 w 167"/>
                      <a:gd name="T101" fmla="*/ 80 h 91"/>
                      <a:gd name="T102" fmla="*/ 157 w 167"/>
                      <a:gd name="T103" fmla="*/ 78 h 91"/>
                      <a:gd name="T104" fmla="*/ 153 w 167"/>
                      <a:gd name="T105" fmla="*/ 76 h 91"/>
                      <a:gd name="T106" fmla="*/ 146 w 167"/>
                      <a:gd name="T107" fmla="*/ 71 h 91"/>
                      <a:gd name="T108" fmla="*/ 140 w 167"/>
                      <a:gd name="T109" fmla="*/ 66 h 91"/>
                      <a:gd name="T110" fmla="*/ 135 w 167"/>
                      <a:gd name="T111" fmla="*/ 60 h 91"/>
                      <a:gd name="T112" fmla="*/ 130 w 167"/>
                      <a:gd name="T113" fmla="*/ 54 h 91"/>
                      <a:gd name="T114" fmla="*/ 124 w 167"/>
                      <a:gd name="T115" fmla="*/ 40 h 91"/>
                      <a:gd name="T116" fmla="*/ 120 w 167"/>
                      <a:gd name="T117" fmla="*/ 25 h 91"/>
                      <a:gd name="T118" fmla="*/ 116 w 167"/>
                      <a:gd name="T119" fmla="*/ 13 h 91"/>
                      <a:gd name="T120" fmla="*/ 115 w 167"/>
                      <a:gd name="T121" fmla="*/ 8 h 91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w 167"/>
                      <a:gd name="T184" fmla="*/ 0 h 91"/>
                      <a:gd name="T185" fmla="*/ 167 w 167"/>
                      <a:gd name="T186" fmla="*/ 91 h 91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T183" t="T184" r="T185" b="T186"/>
                    <a:pathLst>
                      <a:path w="167" h="91">
                        <a:moveTo>
                          <a:pt x="115" y="8"/>
                        </a:moveTo>
                        <a:lnTo>
                          <a:pt x="114" y="8"/>
                        </a:lnTo>
                        <a:lnTo>
                          <a:pt x="111" y="8"/>
                        </a:lnTo>
                        <a:lnTo>
                          <a:pt x="108" y="7"/>
                        </a:lnTo>
                        <a:lnTo>
                          <a:pt x="103" y="6"/>
                        </a:lnTo>
                        <a:lnTo>
                          <a:pt x="97" y="6"/>
                        </a:lnTo>
                        <a:lnTo>
                          <a:pt x="91" y="5"/>
                        </a:lnTo>
                        <a:lnTo>
                          <a:pt x="85" y="2"/>
                        </a:lnTo>
                        <a:lnTo>
                          <a:pt x="78" y="1"/>
                        </a:lnTo>
                        <a:lnTo>
                          <a:pt x="71" y="0"/>
                        </a:lnTo>
                        <a:lnTo>
                          <a:pt x="64" y="1"/>
                        </a:lnTo>
                        <a:lnTo>
                          <a:pt x="56" y="2"/>
                        </a:lnTo>
                        <a:lnTo>
                          <a:pt x="49" y="5"/>
                        </a:lnTo>
                        <a:lnTo>
                          <a:pt x="43" y="8"/>
                        </a:lnTo>
                        <a:lnTo>
                          <a:pt x="36" y="12"/>
                        </a:lnTo>
                        <a:lnTo>
                          <a:pt x="31" y="15"/>
                        </a:lnTo>
                        <a:lnTo>
                          <a:pt x="26" y="19"/>
                        </a:lnTo>
                        <a:lnTo>
                          <a:pt x="22" y="22"/>
                        </a:lnTo>
                        <a:lnTo>
                          <a:pt x="17" y="26"/>
                        </a:lnTo>
                        <a:lnTo>
                          <a:pt x="11" y="30"/>
                        </a:lnTo>
                        <a:lnTo>
                          <a:pt x="6" y="33"/>
                        </a:lnTo>
                        <a:lnTo>
                          <a:pt x="3" y="38"/>
                        </a:lnTo>
                        <a:lnTo>
                          <a:pt x="0" y="41"/>
                        </a:lnTo>
                        <a:lnTo>
                          <a:pt x="1" y="45"/>
                        </a:lnTo>
                        <a:lnTo>
                          <a:pt x="5" y="48"/>
                        </a:lnTo>
                        <a:lnTo>
                          <a:pt x="12" y="51"/>
                        </a:lnTo>
                        <a:lnTo>
                          <a:pt x="22" y="53"/>
                        </a:lnTo>
                        <a:lnTo>
                          <a:pt x="31" y="53"/>
                        </a:lnTo>
                        <a:lnTo>
                          <a:pt x="42" y="54"/>
                        </a:lnTo>
                        <a:lnTo>
                          <a:pt x="52" y="54"/>
                        </a:lnTo>
                        <a:lnTo>
                          <a:pt x="61" y="53"/>
                        </a:lnTo>
                        <a:lnTo>
                          <a:pt x="65" y="53"/>
                        </a:lnTo>
                        <a:lnTo>
                          <a:pt x="68" y="53"/>
                        </a:lnTo>
                        <a:lnTo>
                          <a:pt x="70" y="54"/>
                        </a:lnTo>
                        <a:lnTo>
                          <a:pt x="75" y="58"/>
                        </a:lnTo>
                        <a:lnTo>
                          <a:pt x="82" y="64"/>
                        </a:lnTo>
                        <a:lnTo>
                          <a:pt x="91" y="70"/>
                        </a:lnTo>
                        <a:lnTo>
                          <a:pt x="101" y="76"/>
                        </a:lnTo>
                        <a:lnTo>
                          <a:pt x="110" y="82"/>
                        </a:lnTo>
                        <a:lnTo>
                          <a:pt x="118" y="87"/>
                        </a:lnTo>
                        <a:lnTo>
                          <a:pt x="124" y="90"/>
                        </a:lnTo>
                        <a:lnTo>
                          <a:pt x="130" y="91"/>
                        </a:lnTo>
                        <a:lnTo>
                          <a:pt x="137" y="91"/>
                        </a:lnTo>
                        <a:lnTo>
                          <a:pt x="144" y="90"/>
                        </a:lnTo>
                        <a:lnTo>
                          <a:pt x="152" y="87"/>
                        </a:lnTo>
                        <a:lnTo>
                          <a:pt x="157" y="86"/>
                        </a:lnTo>
                        <a:lnTo>
                          <a:pt x="162" y="84"/>
                        </a:lnTo>
                        <a:lnTo>
                          <a:pt x="166" y="83"/>
                        </a:lnTo>
                        <a:lnTo>
                          <a:pt x="167" y="83"/>
                        </a:lnTo>
                        <a:lnTo>
                          <a:pt x="166" y="83"/>
                        </a:lnTo>
                        <a:lnTo>
                          <a:pt x="162" y="80"/>
                        </a:lnTo>
                        <a:lnTo>
                          <a:pt x="157" y="78"/>
                        </a:lnTo>
                        <a:lnTo>
                          <a:pt x="153" y="76"/>
                        </a:lnTo>
                        <a:lnTo>
                          <a:pt x="146" y="71"/>
                        </a:lnTo>
                        <a:lnTo>
                          <a:pt x="140" y="66"/>
                        </a:lnTo>
                        <a:lnTo>
                          <a:pt x="135" y="60"/>
                        </a:lnTo>
                        <a:lnTo>
                          <a:pt x="130" y="54"/>
                        </a:lnTo>
                        <a:lnTo>
                          <a:pt x="124" y="40"/>
                        </a:lnTo>
                        <a:lnTo>
                          <a:pt x="120" y="25"/>
                        </a:lnTo>
                        <a:lnTo>
                          <a:pt x="116" y="13"/>
                        </a:lnTo>
                        <a:lnTo>
                          <a:pt x="115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s-MX" sz="2000"/>
                  </a:p>
                </p:txBody>
              </p:sp>
            </p:grpSp>
            <p:sp>
              <p:nvSpPr>
                <p:cNvPr id="25662" name="Freeform 1077"/>
                <p:cNvSpPr>
                  <a:spLocks/>
                </p:cNvSpPr>
                <p:nvPr/>
              </p:nvSpPr>
              <p:spPr bwMode="auto">
                <a:xfrm>
                  <a:off x="2712" y="1952"/>
                  <a:ext cx="272" cy="256"/>
                </a:xfrm>
                <a:custGeom>
                  <a:avLst/>
                  <a:gdLst>
                    <a:gd name="T0" fmla="*/ 216 w 272"/>
                    <a:gd name="T1" fmla="*/ 256 h 256"/>
                    <a:gd name="T2" fmla="*/ 120 w 272"/>
                    <a:gd name="T3" fmla="*/ 160 h 256"/>
                    <a:gd name="T4" fmla="*/ 72 w 272"/>
                    <a:gd name="T5" fmla="*/ 208 h 256"/>
                    <a:gd name="T6" fmla="*/ 24 w 272"/>
                    <a:gd name="T7" fmla="*/ 160 h 256"/>
                    <a:gd name="T8" fmla="*/ 216 w 272"/>
                    <a:gd name="T9" fmla="*/ 16 h 256"/>
                    <a:gd name="T10" fmla="*/ 264 w 272"/>
                    <a:gd name="T11" fmla="*/ 64 h 256"/>
                    <a:gd name="T12" fmla="*/ 168 w 272"/>
                    <a:gd name="T13" fmla="*/ 112 h 25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72"/>
                    <a:gd name="T22" fmla="*/ 0 h 256"/>
                    <a:gd name="T23" fmla="*/ 272 w 272"/>
                    <a:gd name="T24" fmla="*/ 256 h 25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72" h="256">
                      <a:moveTo>
                        <a:pt x="216" y="256"/>
                      </a:moveTo>
                      <a:cubicBezTo>
                        <a:pt x="180" y="212"/>
                        <a:pt x="144" y="168"/>
                        <a:pt x="120" y="160"/>
                      </a:cubicBezTo>
                      <a:cubicBezTo>
                        <a:pt x="96" y="152"/>
                        <a:pt x="88" y="208"/>
                        <a:pt x="72" y="208"/>
                      </a:cubicBezTo>
                      <a:cubicBezTo>
                        <a:pt x="56" y="208"/>
                        <a:pt x="0" y="192"/>
                        <a:pt x="24" y="160"/>
                      </a:cubicBezTo>
                      <a:cubicBezTo>
                        <a:pt x="48" y="128"/>
                        <a:pt x="176" y="32"/>
                        <a:pt x="216" y="16"/>
                      </a:cubicBezTo>
                      <a:cubicBezTo>
                        <a:pt x="256" y="0"/>
                        <a:pt x="272" y="48"/>
                        <a:pt x="264" y="64"/>
                      </a:cubicBezTo>
                      <a:cubicBezTo>
                        <a:pt x="256" y="80"/>
                        <a:pt x="184" y="32"/>
                        <a:pt x="168" y="112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5663" name="Freeform 1078"/>
                <p:cNvSpPr>
                  <a:spLocks/>
                </p:cNvSpPr>
                <p:nvPr/>
              </p:nvSpPr>
              <p:spPr bwMode="auto">
                <a:xfrm>
                  <a:off x="2928" y="2016"/>
                  <a:ext cx="144" cy="144"/>
                </a:xfrm>
                <a:custGeom>
                  <a:avLst/>
                  <a:gdLst>
                    <a:gd name="T0" fmla="*/ 0 w 144"/>
                    <a:gd name="T1" fmla="*/ 0 h 144"/>
                    <a:gd name="T2" fmla="*/ 144 w 144"/>
                    <a:gd name="T3" fmla="*/ 144 h 144"/>
                    <a:gd name="T4" fmla="*/ 0 60000 65536"/>
                    <a:gd name="T5" fmla="*/ 0 60000 65536"/>
                    <a:gd name="T6" fmla="*/ 0 w 144"/>
                    <a:gd name="T7" fmla="*/ 0 h 144"/>
                    <a:gd name="T8" fmla="*/ 144 w 144"/>
                    <a:gd name="T9" fmla="*/ 144 h 14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44" h="144">
                      <a:moveTo>
                        <a:pt x="0" y="0"/>
                      </a:moveTo>
                      <a:cubicBezTo>
                        <a:pt x="36" y="56"/>
                        <a:pt x="72" y="112"/>
                        <a:pt x="144" y="144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</p:grpSp>
          <p:sp>
            <p:nvSpPr>
              <p:cNvPr id="25660" name="Text Box 1079"/>
              <p:cNvSpPr txBox="1">
                <a:spLocks noChangeArrowheads="1"/>
              </p:cNvSpPr>
              <p:nvPr/>
            </p:nvSpPr>
            <p:spPr bwMode="auto">
              <a:xfrm>
                <a:off x="2352" y="2592"/>
                <a:ext cx="816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s-MX" sz="1050">
                    <a:latin typeface="+mn-lt"/>
                  </a:rPr>
                  <a:t>Panadero que</a:t>
                </a:r>
              </a:p>
              <a:p>
                <a:pPr algn="ctr" eaLnBrk="1" hangingPunct="1"/>
                <a:r>
                  <a:rPr lang="es-MX" sz="1050">
                    <a:latin typeface="+mn-lt"/>
                  </a:rPr>
                  <a:t>hornea el pan</a:t>
                </a:r>
                <a:endParaRPr lang="en-US" sz="1050">
                  <a:latin typeface="+mn-lt"/>
                </a:endParaRPr>
              </a:p>
            </p:txBody>
          </p:sp>
        </p:grpSp>
        <p:grpSp>
          <p:nvGrpSpPr>
            <p:cNvPr id="25645" name="Group 1080"/>
            <p:cNvGrpSpPr>
              <a:grpSpLocks/>
            </p:cNvGrpSpPr>
            <p:nvPr/>
          </p:nvGrpSpPr>
          <p:grpSpPr bwMode="auto">
            <a:xfrm>
              <a:off x="768" y="1824"/>
              <a:ext cx="686" cy="760"/>
              <a:chOff x="2712" y="1952"/>
              <a:chExt cx="686" cy="760"/>
            </a:xfrm>
          </p:grpSpPr>
          <p:grpSp>
            <p:nvGrpSpPr>
              <p:cNvPr id="25651" name="Group 1081"/>
              <p:cNvGrpSpPr>
                <a:grpSpLocks/>
              </p:cNvGrpSpPr>
              <p:nvPr/>
            </p:nvGrpSpPr>
            <p:grpSpPr bwMode="auto">
              <a:xfrm>
                <a:off x="2880" y="2160"/>
                <a:ext cx="518" cy="552"/>
                <a:chOff x="2245" y="1920"/>
                <a:chExt cx="518" cy="552"/>
              </a:xfrm>
            </p:grpSpPr>
            <p:sp>
              <p:nvSpPr>
                <p:cNvPr id="25654" name="Freeform 1082"/>
                <p:cNvSpPr>
                  <a:spLocks/>
                </p:cNvSpPr>
                <p:nvPr/>
              </p:nvSpPr>
              <p:spPr bwMode="auto">
                <a:xfrm>
                  <a:off x="2311" y="1920"/>
                  <a:ext cx="190" cy="189"/>
                </a:xfrm>
                <a:custGeom>
                  <a:avLst/>
                  <a:gdLst>
                    <a:gd name="T0" fmla="*/ 95 w 190"/>
                    <a:gd name="T1" fmla="*/ 0 h 189"/>
                    <a:gd name="T2" fmla="*/ 76 w 190"/>
                    <a:gd name="T3" fmla="*/ 2 h 189"/>
                    <a:gd name="T4" fmla="*/ 58 w 190"/>
                    <a:gd name="T5" fmla="*/ 7 h 189"/>
                    <a:gd name="T6" fmla="*/ 42 w 190"/>
                    <a:gd name="T7" fmla="*/ 15 h 189"/>
                    <a:gd name="T8" fmla="*/ 29 w 190"/>
                    <a:gd name="T9" fmla="*/ 27 h 189"/>
                    <a:gd name="T10" fmla="*/ 17 w 190"/>
                    <a:gd name="T11" fmla="*/ 41 h 189"/>
                    <a:gd name="T12" fmla="*/ 8 w 190"/>
                    <a:gd name="T13" fmla="*/ 58 h 189"/>
                    <a:gd name="T14" fmla="*/ 3 w 190"/>
                    <a:gd name="T15" fmla="*/ 76 h 189"/>
                    <a:gd name="T16" fmla="*/ 0 w 190"/>
                    <a:gd name="T17" fmla="*/ 95 h 189"/>
                    <a:gd name="T18" fmla="*/ 0 w 190"/>
                    <a:gd name="T19" fmla="*/ 100 h 189"/>
                    <a:gd name="T20" fmla="*/ 2 w 190"/>
                    <a:gd name="T21" fmla="*/ 106 h 189"/>
                    <a:gd name="T22" fmla="*/ 3 w 190"/>
                    <a:gd name="T23" fmla="*/ 112 h 189"/>
                    <a:gd name="T24" fmla="*/ 4 w 190"/>
                    <a:gd name="T25" fmla="*/ 118 h 189"/>
                    <a:gd name="T26" fmla="*/ 4 w 190"/>
                    <a:gd name="T27" fmla="*/ 118 h 189"/>
                    <a:gd name="T28" fmla="*/ 4 w 190"/>
                    <a:gd name="T29" fmla="*/ 121 h 189"/>
                    <a:gd name="T30" fmla="*/ 4 w 190"/>
                    <a:gd name="T31" fmla="*/ 122 h 189"/>
                    <a:gd name="T32" fmla="*/ 5 w 190"/>
                    <a:gd name="T33" fmla="*/ 122 h 189"/>
                    <a:gd name="T34" fmla="*/ 5 w 190"/>
                    <a:gd name="T35" fmla="*/ 123 h 189"/>
                    <a:gd name="T36" fmla="*/ 5 w 190"/>
                    <a:gd name="T37" fmla="*/ 124 h 189"/>
                    <a:gd name="T38" fmla="*/ 24 w 190"/>
                    <a:gd name="T39" fmla="*/ 186 h 189"/>
                    <a:gd name="T40" fmla="*/ 39 w 190"/>
                    <a:gd name="T41" fmla="*/ 171 h 189"/>
                    <a:gd name="T42" fmla="*/ 45 w 190"/>
                    <a:gd name="T43" fmla="*/ 175 h 189"/>
                    <a:gd name="T44" fmla="*/ 52 w 190"/>
                    <a:gd name="T45" fmla="*/ 178 h 189"/>
                    <a:gd name="T46" fmla="*/ 60 w 190"/>
                    <a:gd name="T47" fmla="*/ 182 h 189"/>
                    <a:gd name="T48" fmla="*/ 65 w 190"/>
                    <a:gd name="T49" fmla="*/ 184 h 189"/>
                    <a:gd name="T50" fmla="*/ 73 w 190"/>
                    <a:gd name="T51" fmla="*/ 187 h 189"/>
                    <a:gd name="T52" fmla="*/ 80 w 190"/>
                    <a:gd name="T53" fmla="*/ 188 h 189"/>
                    <a:gd name="T54" fmla="*/ 88 w 190"/>
                    <a:gd name="T55" fmla="*/ 189 h 189"/>
                    <a:gd name="T56" fmla="*/ 95 w 190"/>
                    <a:gd name="T57" fmla="*/ 189 h 189"/>
                    <a:gd name="T58" fmla="*/ 114 w 190"/>
                    <a:gd name="T59" fmla="*/ 187 h 189"/>
                    <a:gd name="T60" fmla="*/ 132 w 190"/>
                    <a:gd name="T61" fmla="*/ 182 h 189"/>
                    <a:gd name="T62" fmla="*/ 148 w 190"/>
                    <a:gd name="T63" fmla="*/ 173 h 189"/>
                    <a:gd name="T64" fmla="*/ 162 w 190"/>
                    <a:gd name="T65" fmla="*/ 161 h 189"/>
                    <a:gd name="T66" fmla="*/ 173 w 190"/>
                    <a:gd name="T67" fmla="*/ 148 h 189"/>
                    <a:gd name="T68" fmla="*/ 182 w 190"/>
                    <a:gd name="T69" fmla="*/ 131 h 189"/>
                    <a:gd name="T70" fmla="*/ 187 w 190"/>
                    <a:gd name="T71" fmla="*/ 113 h 189"/>
                    <a:gd name="T72" fmla="*/ 190 w 190"/>
                    <a:gd name="T73" fmla="*/ 95 h 189"/>
                    <a:gd name="T74" fmla="*/ 187 w 190"/>
                    <a:gd name="T75" fmla="*/ 76 h 189"/>
                    <a:gd name="T76" fmla="*/ 182 w 190"/>
                    <a:gd name="T77" fmla="*/ 58 h 189"/>
                    <a:gd name="T78" fmla="*/ 173 w 190"/>
                    <a:gd name="T79" fmla="*/ 41 h 189"/>
                    <a:gd name="T80" fmla="*/ 162 w 190"/>
                    <a:gd name="T81" fmla="*/ 27 h 189"/>
                    <a:gd name="T82" fmla="*/ 148 w 190"/>
                    <a:gd name="T83" fmla="*/ 15 h 189"/>
                    <a:gd name="T84" fmla="*/ 132 w 190"/>
                    <a:gd name="T85" fmla="*/ 7 h 189"/>
                    <a:gd name="T86" fmla="*/ 114 w 190"/>
                    <a:gd name="T87" fmla="*/ 2 h 189"/>
                    <a:gd name="T88" fmla="*/ 95 w 190"/>
                    <a:gd name="T89" fmla="*/ 0 h 189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190"/>
                    <a:gd name="T136" fmla="*/ 0 h 189"/>
                    <a:gd name="T137" fmla="*/ 190 w 190"/>
                    <a:gd name="T138" fmla="*/ 189 h 189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190" h="189">
                      <a:moveTo>
                        <a:pt x="95" y="0"/>
                      </a:moveTo>
                      <a:lnTo>
                        <a:pt x="76" y="2"/>
                      </a:lnTo>
                      <a:lnTo>
                        <a:pt x="58" y="7"/>
                      </a:lnTo>
                      <a:lnTo>
                        <a:pt x="42" y="15"/>
                      </a:lnTo>
                      <a:lnTo>
                        <a:pt x="29" y="27"/>
                      </a:lnTo>
                      <a:lnTo>
                        <a:pt x="17" y="41"/>
                      </a:lnTo>
                      <a:lnTo>
                        <a:pt x="8" y="58"/>
                      </a:lnTo>
                      <a:lnTo>
                        <a:pt x="3" y="76"/>
                      </a:lnTo>
                      <a:lnTo>
                        <a:pt x="0" y="95"/>
                      </a:lnTo>
                      <a:lnTo>
                        <a:pt x="0" y="100"/>
                      </a:lnTo>
                      <a:lnTo>
                        <a:pt x="2" y="106"/>
                      </a:lnTo>
                      <a:lnTo>
                        <a:pt x="3" y="112"/>
                      </a:lnTo>
                      <a:lnTo>
                        <a:pt x="4" y="118"/>
                      </a:lnTo>
                      <a:lnTo>
                        <a:pt x="4" y="121"/>
                      </a:lnTo>
                      <a:lnTo>
                        <a:pt x="4" y="122"/>
                      </a:lnTo>
                      <a:lnTo>
                        <a:pt x="5" y="122"/>
                      </a:lnTo>
                      <a:lnTo>
                        <a:pt x="5" y="123"/>
                      </a:lnTo>
                      <a:lnTo>
                        <a:pt x="5" y="124"/>
                      </a:lnTo>
                      <a:lnTo>
                        <a:pt x="24" y="186"/>
                      </a:lnTo>
                      <a:lnTo>
                        <a:pt x="39" y="171"/>
                      </a:lnTo>
                      <a:lnTo>
                        <a:pt x="45" y="175"/>
                      </a:lnTo>
                      <a:lnTo>
                        <a:pt x="52" y="178"/>
                      </a:lnTo>
                      <a:lnTo>
                        <a:pt x="60" y="182"/>
                      </a:lnTo>
                      <a:lnTo>
                        <a:pt x="65" y="184"/>
                      </a:lnTo>
                      <a:lnTo>
                        <a:pt x="73" y="187"/>
                      </a:lnTo>
                      <a:lnTo>
                        <a:pt x="80" y="188"/>
                      </a:lnTo>
                      <a:lnTo>
                        <a:pt x="88" y="189"/>
                      </a:lnTo>
                      <a:lnTo>
                        <a:pt x="95" y="189"/>
                      </a:lnTo>
                      <a:lnTo>
                        <a:pt x="114" y="187"/>
                      </a:lnTo>
                      <a:lnTo>
                        <a:pt x="132" y="182"/>
                      </a:lnTo>
                      <a:lnTo>
                        <a:pt x="148" y="173"/>
                      </a:lnTo>
                      <a:lnTo>
                        <a:pt x="162" y="161"/>
                      </a:lnTo>
                      <a:lnTo>
                        <a:pt x="173" y="148"/>
                      </a:lnTo>
                      <a:lnTo>
                        <a:pt x="182" y="131"/>
                      </a:lnTo>
                      <a:lnTo>
                        <a:pt x="187" y="113"/>
                      </a:lnTo>
                      <a:lnTo>
                        <a:pt x="190" y="95"/>
                      </a:lnTo>
                      <a:lnTo>
                        <a:pt x="187" y="76"/>
                      </a:lnTo>
                      <a:lnTo>
                        <a:pt x="182" y="58"/>
                      </a:lnTo>
                      <a:lnTo>
                        <a:pt x="173" y="41"/>
                      </a:lnTo>
                      <a:lnTo>
                        <a:pt x="162" y="27"/>
                      </a:lnTo>
                      <a:lnTo>
                        <a:pt x="148" y="15"/>
                      </a:lnTo>
                      <a:lnTo>
                        <a:pt x="132" y="7"/>
                      </a:lnTo>
                      <a:lnTo>
                        <a:pt x="114" y="2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5655" name="Freeform 1083"/>
                <p:cNvSpPr>
                  <a:spLocks/>
                </p:cNvSpPr>
                <p:nvPr/>
              </p:nvSpPr>
              <p:spPr bwMode="auto">
                <a:xfrm>
                  <a:off x="2382" y="2122"/>
                  <a:ext cx="260" cy="333"/>
                </a:xfrm>
                <a:custGeom>
                  <a:avLst/>
                  <a:gdLst>
                    <a:gd name="T0" fmla="*/ 19 w 260"/>
                    <a:gd name="T1" fmla="*/ 263 h 333"/>
                    <a:gd name="T2" fmla="*/ 31 w 260"/>
                    <a:gd name="T3" fmla="*/ 248 h 333"/>
                    <a:gd name="T4" fmla="*/ 51 w 260"/>
                    <a:gd name="T5" fmla="*/ 221 h 333"/>
                    <a:gd name="T6" fmla="*/ 77 w 260"/>
                    <a:gd name="T7" fmla="*/ 183 h 333"/>
                    <a:gd name="T8" fmla="*/ 107 w 260"/>
                    <a:gd name="T9" fmla="*/ 134 h 333"/>
                    <a:gd name="T10" fmla="*/ 130 w 260"/>
                    <a:gd name="T11" fmla="*/ 85 h 333"/>
                    <a:gd name="T12" fmla="*/ 146 w 260"/>
                    <a:gd name="T13" fmla="*/ 49 h 333"/>
                    <a:gd name="T14" fmla="*/ 153 w 260"/>
                    <a:gd name="T15" fmla="*/ 27 h 333"/>
                    <a:gd name="T16" fmla="*/ 143 w 260"/>
                    <a:gd name="T17" fmla="*/ 0 h 333"/>
                    <a:gd name="T18" fmla="*/ 139 w 260"/>
                    <a:gd name="T19" fmla="*/ 14 h 333"/>
                    <a:gd name="T20" fmla="*/ 124 w 260"/>
                    <a:gd name="T21" fmla="*/ 52 h 333"/>
                    <a:gd name="T22" fmla="*/ 102 w 260"/>
                    <a:gd name="T23" fmla="*/ 103 h 333"/>
                    <a:gd name="T24" fmla="*/ 74 w 260"/>
                    <a:gd name="T25" fmla="*/ 159 h 333"/>
                    <a:gd name="T26" fmla="*/ 45 w 260"/>
                    <a:gd name="T27" fmla="*/ 202 h 333"/>
                    <a:gd name="T28" fmla="*/ 23 w 260"/>
                    <a:gd name="T29" fmla="*/ 234 h 333"/>
                    <a:gd name="T30" fmla="*/ 6 w 260"/>
                    <a:gd name="T31" fmla="*/ 254 h 333"/>
                    <a:gd name="T32" fmla="*/ 0 w 260"/>
                    <a:gd name="T33" fmla="*/ 261 h 333"/>
                    <a:gd name="T34" fmla="*/ 6 w 260"/>
                    <a:gd name="T35" fmla="*/ 281 h 333"/>
                    <a:gd name="T36" fmla="*/ 25 w 260"/>
                    <a:gd name="T37" fmla="*/ 312 h 333"/>
                    <a:gd name="T38" fmla="*/ 39 w 260"/>
                    <a:gd name="T39" fmla="*/ 322 h 333"/>
                    <a:gd name="T40" fmla="*/ 52 w 260"/>
                    <a:gd name="T41" fmla="*/ 328 h 333"/>
                    <a:gd name="T42" fmla="*/ 62 w 260"/>
                    <a:gd name="T43" fmla="*/ 332 h 333"/>
                    <a:gd name="T44" fmla="*/ 65 w 260"/>
                    <a:gd name="T45" fmla="*/ 333 h 333"/>
                    <a:gd name="T46" fmla="*/ 72 w 260"/>
                    <a:gd name="T47" fmla="*/ 329 h 333"/>
                    <a:gd name="T48" fmla="*/ 94 w 260"/>
                    <a:gd name="T49" fmla="*/ 313 h 333"/>
                    <a:gd name="T50" fmla="*/ 124 w 260"/>
                    <a:gd name="T51" fmla="*/ 289 h 333"/>
                    <a:gd name="T52" fmla="*/ 163 w 260"/>
                    <a:gd name="T53" fmla="*/ 254 h 333"/>
                    <a:gd name="T54" fmla="*/ 204 w 260"/>
                    <a:gd name="T55" fmla="*/ 212 h 333"/>
                    <a:gd name="T56" fmla="*/ 234 w 260"/>
                    <a:gd name="T57" fmla="*/ 176 h 333"/>
                    <a:gd name="T58" fmla="*/ 253 w 260"/>
                    <a:gd name="T59" fmla="*/ 150 h 333"/>
                    <a:gd name="T60" fmla="*/ 260 w 260"/>
                    <a:gd name="T61" fmla="*/ 141 h 333"/>
                    <a:gd name="T62" fmla="*/ 254 w 260"/>
                    <a:gd name="T63" fmla="*/ 117 h 333"/>
                    <a:gd name="T64" fmla="*/ 238 w 260"/>
                    <a:gd name="T65" fmla="*/ 141 h 333"/>
                    <a:gd name="T66" fmla="*/ 208 w 260"/>
                    <a:gd name="T67" fmla="*/ 180 h 333"/>
                    <a:gd name="T68" fmla="*/ 168 w 260"/>
                    <a:gd name="T69" fmla="*/ 225 h 333"/>
                    <a:gd name="T70" fmla="*/ 127 w 260"/>
                    <a:gd name="T71" fmla="*/ 265 h 333"/>
                    <a:gd name="T72" fmla="*/ 97 w 260"/>
                    <a:gd name="T73" fmla="*/ 292 h 333"/>
                    <a:gd name="T74" fmla="*/ 77 w 260"/>
                    <a:gd name="T75" fmla="*/ 307 h 333"/>
                    <a:gd name="T76" fmla="*/ 68 w 260"/>
                    <a:gd name="T77" fmla="*/ 313 h 333"/>
                    <a:gd name="T78" fmla="*/ 63 w 260"/>
                    <a:gd name="T79" fmla="*/ 313 h 333"/>
                    <a:gd name="T80" fmla="*/ 45 w 260"/>
                    <a:gd name="T81" fmla="*/ 306 h 333"/>
                    <a:gd name="T82" fmla="*/ 29 w 260"/>
                    <a:gd name="T83" fmla="*/ 287 h 333"/>
                    <a:gd name="T84" fmla="*/ 19 w 260"/>
                    <a:gd name="T85" fmla="*/ 267 h 333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260"/>
                    <a:gd name="T130" fmla="*/ 0 h 333"/>
                    <a:gd name="T131" fmla="*/ 260 w 260"/>
                    <a:gd name="T132" fmla="*/ 333 h 333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260" h="333">
                      <a:moveTo>
                        <a:pt x="18" y="264"/>
                      </a:moveTo>
                      <a:lnTo>
                        <a:pt x="19" y="263"/>
                      </a:lnTo>
                      <a:lnTo>
                        <a:pt x="24" y="257"/>
                      </a:lnTo>
                      <a:lnTo>
                        <a:pt x="31" y="248"/>
                      </a:lnTo>
                      <a:lnTo>
                        <a:pt x="41" y="237"/>
                      </a:lnTo>
                      <a:lnTo>
                        <a:pt x="51" y="221"/>
                      </a:lnTo>
                      <a:lnTo>
                        <a:pt x="64" y="203"/>
                      </a:lnTo>
                      <a:lnTo>
                        <a:pt x="77" y="183"/>
                      </a:lnTo>
                      <a:lnTo>
                        <a:pt x="91" y="160"/>
                      </a:lnTo>
                      <a:lnTo>
                        <a:pt x="107" y="134"/>
                      </a:lnTo>
                      <a:lnTo>
                        <a:pt x="120" y="108"/>
                      </a:lnTo>
                      <a:lnTo>
                        <a:pt x="130" y="85"/>
                      </a:lnTo>
                      <a:lnTo>
                        <a:pt x="139" y="65"/>
                      </a:lnTo>
                      <a:lnTo>
                        <a:pt x="146" y="49"/>
                      </a:lnTo>
                      <a:lnTo>
                        <a:pt x="150" y="36"/>
                      </a:lnTo>
                      <a:lnTo>
                        <a:pt x="153" y="27"/>
                      </a:lnTo>
                      <a:lnTo>
                        <a:pt x="154" y="25"/>
                      </a:lnTo>
                      <a:lnTo>
                        <a:pt x="143" y="0"/>
                      </a:lnTo>
                      <a:lnTo>
                        <a:pt x="142" y="4"/>
                      </a:lnTo>
                      <a:lnTo>
                        <a:pt x="139" y="14"/>
                      </a:lnTo>
                      <a:lnTo>
                        <a:pt x="133" y="31"/>
                      </a:lnTo>
                      <a:lnTo>
                        <a:pt x="124" y="52"/>
                      </a:lnTo>
                      <a:lnTo>
                        <a:pt x="114" y="77"/>
                      </a:lnTo>
                      <a:lnTo>
                        <a:pt x="102" y="103"/>
                      </a:lnTo>
                      <a:lnTo>
                        <a:pt x="89" y="131"/>
                      </a:lnTo>
                      <a:lnTo>
                        <a:pt x="74" y="159"/>
                      </a:lnTo>
                      <a:lnTo>
                        <a:pt x="59" y="182"/>
                      </a:lnTo>
                      <a:lnTo>
                        <a:pt x="45" y="202"/>
                      </a:lnTo>
                      <a:lnTo>
                        <a:pt x="33" y="220"/>
                      </a:lnTo>
                      <a:lnTo>
                        <a:pt x="23" y="234"/>
                      </a:lnTo>
                      <a:lnTo>
                        <a:pt x="13" y="246"/>
                      </a:lnTo>
                      <a:lnTo>
                        <a:pt x="6" y="254"/>
                      </a:lnTo>
                      <a:lnTo>
                        <a:pt x="2" y="260"/>
                      </a:lnTo>
                      <a:lnTo>
                        <a:pt x="0" y="261"/>
                      </a:lnTo>
                      <a:lnTo>
                        <a:pt x="2" y="267"/>
                      </a:lnTo>
                      <a:lnTo>
                        <a:pt x="6" y="281"/>
                      </a:lnTo>
                      <a:lnTo>
                        <a:pt x="13" y="298"/>
                      </a:lnTo>
                      <a:lnTo>
                        <a:pt x="25" y="312"/>
                      </a:lnTo>
                      <a:lnTo>
                        <a:pt x="32" y="317"/>
                      </a:lnTo>
                      <a:lnTo>
                        <a:pt x="39" y="322"/>
                      </a:lnTo>
                      <a:lnTo>
                        <a:pt x="45" y="325"/>
                      </a:lnTo>
                      <a:lnTo>
                        <a:pt x="52" y="328"/>
                      </a:lnTo>
                      <a:lnTo>
                        <a:pt x="57" y="330"/>
                      </a:lnTo>
                      <a:lnTo>
                        <a:pt x="62" y="332"/>
                      </a:lnTo>
                      <a:lnTo>
                        <a:pt x="64" y="333"/>
                      </a:lnTo>
                      <a:lnTo>
                        <a:pt x="65" y="333"/>
                      </a:lnTo>
                      <a:lnTo>
                        <a:pt x="68" y="332"/>
                      </a:lnTo>
                      <a:lnTo>
                        <a:pt x="72" y="329"/>
                      </a:lnTo>
                      <a:lnTo>
                        <a:pt x="82" y="323"/>
                      </a:lnTo>
                      <a:lnTo>
                        <a:pt x="94" y="313"/>
                      </a:lnTo>
                      <a:lnTo>
                        <a:pt x="108" y="303"/>
                      </a:lnTo>
                      <a:lnTo>
                        <a:pt x="124" y="289"/>
                      </a:lnTo>
                      <a:lnTo>
                        <a:pt x="143" y="273"/>
                      </a:lnTo>
                      <a:lnTo>
                        <a:pt x="163" y="254"/>
                      </a:lnTo>
                      <a:lnTo>
                        <a:pt x="185" y="233"/>
                      </a:lnTo>
                      <a:lnTo>
                        <a:pt x="204" y="212"/>
                      </a:lnTo>
                      <a:lnTo>
                        <a:pt x="220" y="193"/>
                      </a:lnTo>
                      <a:lnTo>
                        <a:pt x="234" y="176"/>
                      </a:lnTo>
                      <a:lnTo>
                        <a:pt x="246" y="161"/>
                      </a:lnTo>
                      <a:lnTo>
                        <a:pt x="253" y="150"/>
                      </a:lnTo>
                      <a:lnTo>
                        <a:pt x="259" y="143"/>
                      </a:lnTo>
                      <a:lnTo>
                        <a:pt x="260" y="141"/>
                      </a:lnTo>
                      <a:lnTo>
                        <a:pt x="257" y="114"/>
                      </a:lnTo>
                      <a:lnTo>
                        <a:pt x="254" y="117"/>
                      </a:lnTo>
                      <a:lnTo>
                        <a:pt x="249" y="127"/>
                      </a:lnTo>
                      <a:lnTo>
                        <a:pt x="238" y="141"/>
                      </a:lnTo>
                      <a:lnTo>
                        <a:pt x="225" y="159"/>
                      </a:lnTo>
                      <a:lnTo>
                        <a:pt x="208" y="180"/>
                      </a:lnTo>
                      <a:lnTo>
                        <a:pt x="189" y="202"/>
                      </a:lnTo>
                      <a:lnTo>
                        <a:pt x="168" y="225"/>
                      </a:lnTo>
                      <a:lnTo>
                        <a:pt x="146" y="247"/>
                      </a:lnTo>
                      <a:lnTo>
                        <a:pt x="127" y="265"/>
                      </a:lnTo>
                      <a:lnTo>
                        <a:pt x="110" y="280"/>
                      </a:lnTo>
                      <a:lnTo>
                        <a:pt x="97" y="292"/>
                      </a:lnTo>
                      <a:lnTo>
                        <a:pt x="85" y="300"/>
                      </a:lnTo>
                      <a:lnTo>
                        <a:pt x="77" y="307"/>
                      </a:lnTo>
                      <a:lnTo>
                        <a:pt x="71" y="311"/>
                      </a:lnTo>
                      <a:lnTo>
                        <a:pt x="68" y="313"/>
                      </a:lnTo>
                      <a:lnTo>
                        <a:pt x="67" y="315"/>
                      </a:lnTo>
                      <a:lnTo>
                        <a:pt x="63" y="313"/>
                      </a:lnTo>
                      <a:lnTo>
                        <a:pt x="56" y="311"/>
                      </a:lnTo>
                      <a:lnTo>
                        <a:pt x="45" y="306"/>
                      </a:lnTo>
                      <a:lnTo>
                        <a:pt x="36" y="298"/>
                      </a:lnTo>
                      <a:lnTo>
                        <a:pt x="29" y="287"/>
                      </a:lnTo>
                      <a:lnTo>
                        <a:pt x="23" y="276"/>
                      </a:lnTo>
                      <a:lnTo>
                        <a:pt x="19" y="267"/>
                      </a:lnTo>
                      <a:lnTo>
                        <a:pt x="18" y="26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5656" name="Freeform 1084"/>
                <p:cNvSpPr>
                  <a:spLocks/>
                </p:cNvSpPr>
                <p:nvPr/>
              </p:nvSpPr>
              <p:spPr bwMode="auto">
                <a:xfrm>
                  <a:off x="2523" y="1999"/>
                  <a:ext cx="240" cy="377"/>
                </a:xfrm>
                <a:custGeom>
                  <a:avLst/>
                  <a:gdLst>
                    <a:gd name="T0" fmla="*/ 173 w 240"/>
                    <a:gd name="T1" fmla="*/ 124 h 377"/>
                    <a:gd name="T2" fmla="*/ 154 w 240"/>
                    <a:gd name="T3" fmla="*/ 96 h 377"/>
                    <a:gd name="T4" fmla="*/ 132 w 240"/>
                    <a:gd name="T5" fmla="*/ 71 h 377"/>
                    <a:gd name="T6" fmla="*/ 110 w 240"/>
                    <a:gd name="T7" fmla="*/ 51 h 377"/>
                    <a:gd name="T8" fmla="*/ 86 w 240"/>
                    <a:gd name="T9" fmla="*/ 36 h 377"/>
                    <a:gd name="T10" fmla="*/ 63 w 240"/>
                    <a:gd name="T11" fmla="*/ 23 h 377"/>
                    <a:gd name="T12" fmla="*/ 40 w 240"/>
                    <a:gd name="T13" fmla="*/ 12 h 377"/>
                    <a:gd name="T14" fmla="*/ 19 w 240"/>
                    <a:gd name="T15" fmla="*/ 5 h 377"/>
                    <a:gd name="T16" fmla="*/ 0 w 240"/>
                    <a:gd name="T17" fmla="*/ 0 h 377"/>
                    <a:gd name="T18" fmla="*/ 1 w 240"/>
                    <a:gd name="T19" fmla="*/ 4 h 377"/>
                    <a:gd name="T20" fmla="*/ 1 w 240"/>
                    <a:gd name="T21" fmla="*/ 7 h 377"/>
                    <a:gd name="T22" fmla="*/ 1 w 240"/>
                    <a:gd name="T23" fmla="*/ 11 h 377"/>
                    <a:gd name="T24" fmla="*/ 1 w 240"/>
                    <a:gd name="T25" fmla="*/ 16 h 377"/>
                    <a:gd name="T26" fmla="*/ 1 w 240"/>
                    <a:gd name="T27" fmla="*/ 18 h 377"/>
                    <a:gd name="T28" fmla="*/ 1 w 240"/>
                    <a:gd name="T29" fmla="*/ 20 h 377"/>
                    <a:gd name="T30" fmla="*/ 1 w 240"/>
                    <a:gd name="T31" fmla="*/ 23 h 377"/>
                    <a:gd name="T32" fmla="*/ 1 w 240"/>
                    <a:gd name="T33" fmla="*/ 25 h 377"/>
                    <a:gd name="T34" fmla="*/ 19 w 240"/>
                    <a:gd name="T35" fmla="*/ 30 h 377"/>
                    <a:gd name="T36" fmla="*/ 38 w 240"/>
                    <a:gd name="T37" fmla="*/ 38 h 377"/>
                    <a:gd name="T38" fmla="*/ 59 w 240"/>
                    <a:gd name="T39" fmla="*/ 47 h 377"/>
                    <a:gd name="T40" fmla="*/ 79 w 240"/>
                    <a:gd name="T41" fmla="*/ 59 h 377"/>
                    <a:gd name="T42" fmla="*/ 100 w 240"/>
                    <a:gd name="T43" fmla="*/ 75 h 377"/>
                    <a:gd name="T44" fmla="*/ 121 w 240"/>
                    <a:gd name="T45" fmla="*/ 94 h 377"/>
                    <a:gd name="T46" fmla="*/ 141 w 240"/>
                    <a:gd name="T47" fmla="*/ 115 h 377"/>
                    <a:gd name="T48" fmla="*/ 157 w 240"/>
                    <a:gd name="T49" fmla="*/ 141 h 377"/>
                    <a:gd name="T50" fmla="*/ 180 w 240"/>
                    <a:gd name="T51" fmla="*/ 185 h 377"/>
                    <a:gd name="T52" fmla="*/ 196 w 240"/>
                    <a:gd name="T53" fmla="*/ 227 h 377"/>
                    <a:gd name="T54" fmla="*/ 208 w 240"/>
                    <a:gd name="T55" fmla="*/ 267 h 377"/>
                    <a:gd name="T56" fmla="*/ 215 w 240"/>
                    <a:gd name="T57" fmla="*/ 303 h 377"/>
                    <a:gd name="T58" fmla="*/ 219 w 240"/>
                    <a:gd name="T59" fmla="*/ 334 h 377"/>
                    <a:gd name="T60" fmla="*/ 221 w 240"/>
                    <a:gd name="T61" fmla="*/ 357 h 377"/>
                    <a:gd name="T62" fmla="*/ 221 w 240"/>
                    <a:gd name="T63" fmla="*/ 371 h 377"/>
                    <a:gd name="T64" fmla="*/ 221 w 240"/>
                    <a:gd name="T65" fmla="*/ 377 h 377"/>
                    <a:gd name="T66" fmla="*/ 240 w 240"/>
                    <a:gd name="T67" fmla="*/ 377 h 377"/>
                    <a:gd name="T68" fmla="*/ 240 w 240"/>
                    <a:gd name="T69" fmla="*/ 371 h 377"/>
                    <a:gd name="T70" fmla="*/ 240 w 240"/>
                    <a:gd name="T71" fmla="*/ 355 h 377"/>
                    <a:gd name="T72" fmla="*/ 238 w 240"/>
                    <a:gd name="T73" fmla="*/ 330 h 377"/>
                    <a:gd name="T74" fmla="*/ 234 w 240"/>
                    <a:gd name="T75" fmla="*/ 297 h 377"/>
                    <a:gd name="T76" fmla="*/ 226 w 240"/>
                    <a:gd name="T77" fmla="*/ 259 h 377"/>
                    <a:gd name="T78" fmla="*/ 214 w 240"/>
                    <a:gd name="T79" fmla="*/ 217 h 377"/>
                    <a:gd name="T80" fmla="*/ 196 w 240"/>
                    <a:gd name="T81" fmla="*/ 170 h 377"/>
                    <a:gd name="T82" fmla="*/ 173 w 240"/>
                    <a:gd name="T83" fmla="*/ 124 h 37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240"/>
                    <a:gd name="T127" fmla="*/ 0 h 377"/>
                    <a:gd name="T128" fmla="*/ 240 w 240"/>
                    <a:gd name="T129" fmla="*/ 377 h 377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240" h="377">
                      <a:moveTo>
                        <a:pt x="173" y="124"/>
                      </a:moveTo>
                      <a:lnTo>
                        <a:pt x="154" y="96"/>
                      </a:lnTo>
                      <a:lnTo>
                        <a:pt x="132" y="71"/>
                      </a:lnTo>
                      <a:lnTo>
                        <a:pt x="110" y="51"/>
                      </a:lnTo>
                      <a:lnTo>
                        <a:pt x="86" y="36"/>
                      </a:lnTo>
                      <a:lnTo>
                        <a:pt x="63" y="23"/>
                      </a:lnTo>
                      <a:lnTo>
                        <a:pt x="40" y="12"/>
                      </a:lnTo>
                      <a:lnTo>
                        <a:pt x="19" y="5"/>
                      </a:lnTo>
                      <a:lnTo>
                        <a:pt x="0" y="0"/>
                      </a:lnTo>
                      <a:lnTo>
                        <a:pt x="1" y="4"/>
                      </a:lnTo>
                      <a:lnTo>
                        <a:pt x="1" y="7"/>
                      </a:lnTo>
                      <a:lnTo>
                        <a:pt x="1" y="11"/>
                      </a:lnTo>
                      <a:lnTo>
                        <a:pt x="1" y="16"/>
                      </a:lnTo>
                      <a:lnTo>
                        <a:pt x="1" y="18"/>
                      </a:lnTo>
                      <a:lnTo>
                        <a:pt x="1" y="20"/>
                      </a:lnTo>
                      <a:lnTo>
                        <a:pt x="1" y="23"/>
                      </a:lnTo>
                      <a:lnTo>
                        <a:pt x="1" y="25"/>
                      </a:lnTo>
                      <a:lnTo>
                        <a:pt x="19" y="30"/>
                      </a:lnTo>
                      <a:lnTo>
                        <a:pt x="38" y="38"/>
                      </a:lnTo>
                      <a:lnTo>
                        <a:pt x="59" y="47"/>
                      </a:lnTo>
                      <a:lnTo>
                        <a:pt x="79" y="59"/>
                      </a:lnTo>
                      <a:lnTo>
                        <a:pt x="100" y="75"/>
                      </a:lnTo>
                      <a:lnTo>
                        <a:pt x="121" y="94"/>
                      </a:lnTo>
                      <a:lnTo>
                        <a:pt x="141" y="115"/>
                      </a:lnTo>
                      <a:lnTo>
                        <a:pt x="157" y="141"/>
                      </a:lnTo>
                      <a:lnTo>
                        <a:pt x="180" y="185"/>
                      </a:lnTo>
                      <a:lnTo>
                        <a:pt x="196" y="227"/>
                      </a:lnTo>
                      <a:lnTo>
                        <a:pt x="208" y="267"/>
                      </a:lnTo>
                      <a:lnTo>
                        <a:pt x="215" y="303"/>
                      </a:lnTo>
                      <a:lnTo>
                        <a:pt x="219" y="334"/>
                      </a:lnTo>
                      <a:lnTo>
                        <a:pt x="221" y="357"/>
                      </a:lnTo>
                      <a:lnTo>
                        <a:pt x="221" y="371"/>
                      </a:lnTo>
                      <a:lnTo>
                        <a:pt x="221" y="377"/>
                      </a:lnTo>
                      <a:lnTo>
                        <a:pt x="240" y="377"/>
                      </a:lnTo>
                      <a:lnTo>
                        <a:pt x="240" y="371"/>
                      </a:lnTo>
                      <a:lnTo>
                        <a:pt x="240" y="355"/>
                      </a:lnTo>
                      <a:lnTo>
                        <a:pt x="238" y="330"/>
                      </a:lnTo>
                      <a:lnTo>
                        <a:pt x="234" y="297"/>
                      </a:lnTo>
                      <a:lnTo>
                        <a:pt x="226" y="259"/>
                      </a:lnTo>
                      <a:lnTo>
                        <a:pt x="214" y="217"/>
                      </a:lnTo>
                      <a:lnTo>
                        <a:pt x="196" y="170"/>
                      </a:lnTo>
                      <a:lnTo>
                        <a:pt x="173" y="1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5657" name="Freeform 1085"/>
                <p:cNvSpPr>
                  <a:spLocks/>
                </p:cNvSpPr>
                <p:nvPr/>
              </p:nvSpPr>
              <p:spPr bwMode="auto">
                <a:xfrm>
                  <a:off x="2368" y="2132"/>
                  <a:ext cx="45" cy="224"/>
                </a:xfrm>
                <a:custGeom>
                  <a:avLst/>
                  <a:gdLst>
                    <a:gd name="T0" fmla="*/ 26 w 45"/>
                    <a:gd name="T1" fmla="*/ 0 h 224"/>
                    <a:gd name="T2" fmla="*/ 26 w 45"/>
                    <a:gd name="T3" fmla="*/ 24 h 224"/>
                    <a:gd name="T4" fmla="*/ 25 w 45"/>
                    <a:gd name="T5" fmla="*/ 50 h 224"/>
                    <a:gd name="T6" fmla="*/ 24 w 45"/>
                    <a:gd name="T7" fmla="*/ 76 h 224"/>
                    <a:gd name="T8" fmla="*/ 23 w 45"/>
                    <a:gd name="T9" fmla="*/ 101 h 224"/>
                    <a:gd name="T10" fmla="*/ 17 w 45"/>
                    <a:gd name="T11" fmla="*/ 143 h 224"/>
                    <a:gd name="T12" fmla="*/ 10 w 45"/>
                    <a:gd name="T13" fmla="*/ 183 h 224"/>
                    <a:gd name="T14" fmla="*/ 3 w 45"/>
                    <a:gd name="T15" fmla="*/ 212 h 224"/>
                    <a:gd name="T16" fmla="*/ 0 w 45"/>
                    <a:gd name="T17" fmla="*/ 224 h 224"/>
                    <a:gd name="T18" fmla="*/ 19 w 45"/>
                    <a:gd name="T19" fmla="*/ 222 h 224"/>
                    <a:gd name="T20" fmla="*/ 21 w 45"/>
                    <a:gd name="T21" fmla="*/ 210 h 224"/>
                    <a:gd name="T22" fmla="*/ 27 w 45"/>
                    <a:gd name="T23" fmla="*/ 180 h 224"/>
                    <a:gd name="T24" fmla="*/ 34 w 45"/>
                    <a:gd name="T25" fmla="*/ 141 h 224"/>
                    <a:gd name="T26" fmla="*/ 40 w 45"/>
                    <a:gd name="T27" fmla="*/ 100 h 224"/>
                    <a:gd name="T28" fmla="*/ 43 w 45"/>
                    <a:gd name="T29" fmla="*/ 75 h 224"/>
                    <a:gd name="T30" fmla="*/ 44 w 45"/>
                    <a:gd name="T31" fmla="*/ 49 h 224"/>
                    <a:gd name="T32" fmla="*/ 45 w 45"/>
                    <a:gd name="T33" fmla="*/ 23 h 224"/>
                    <a:gd name="T34" fmla="*/ 45 w 45"/>
                    <a:gd name="T35" fmla="*/ 0 h 224"/>
                    <a:gd name="T36" fmla="*/ 44 w 45"/>
                    <a:gd name="T37" fmla="*/ 0 h 224"/>
                    <a:gd name="T38" fmla="*/ 43 w 45"/>
                    <a:gd name="T39" fmla="*/ 0 h 224"/>
                    <a:gd name="T40" fmla="*/ 40 w 45"/>
                    <a:gd name="T41" fmla="*/ 0 h 224"/>
                    <a:gd name="T42" fmla="*/ 39 w 45"/>
                    <a:gd name="T43" fmla="*/ 0 h 224"/>
                    <a:gd name="T44" fmla="*/ 36 w 45"/>
                    <a:gd name="T45" fmla="*/ 0 h 224"/>
                    <a:gd name="T46" fmla="*/ 33 w 45"/>
                    <a:gd name="T47" fmla="*/ 0 h 224"/>
                    <a:gd name="T48" fmla="*/ 30 w 45"/>
                    <a:gd name="T49" fmla="*/ 0 h 224"/>
                    <a:gd name="T50" fmla="*/ 26 w 45"/>
                    <a:gd name="T51" fmla="*/ 0 h 224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45"/>
                    <a:gd name="T79" fmla="*/ 0 h 224"/>
                    <a:gd name="T80" fmla="*/ 45 w 45"/>
                    <a:gd name="T81" fmla="*/ 224 h 224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45" h="224">
                      <a:moveTo>
                        <a:pt x="26" y="0"/>
                      </a:moveTo>
                      <a:lnTo>
                        <a:pt x="26" y="24"/>
                      </a:lnTo>
                      <a:lnTo>
                        <a:pt x="25" y="50"/>
                      </a:lnTo>
                      <a:lnTo>
                        <a:pt x="24" y="76"/>
                      </a:lnTo>
                      <a:lnTo>
                        <a:pt x="23" y="101"/>
                      </a:lnTo>
                      <a:lnTo>
                        <a:pt x="17" y="143"/>
                      </a:lnTo>
                      <a:lnTo>
                        <a:pt x="10" y="183"/>
                      </a:lnTo>
                      <a:lnTo>
                        <a:pt x="3" y="212"/>
                      </a:lnTo>
                      <a:lnTo>
                        <a:pt x="0" y="224"/>
                      </a:lnTo>
                      <a:lnTo>
                        <a:pt x="19" y="222"/>
                      </a:lnTo>
                      <a:lnTo>
                        <a:pt x="21" y="210"/>
                      </a:lnTo>
                      <a:lnTo>
                        <a:pt x="27" y="180"/>
                      </a:lnTo>
                      <a:lnTo>
                        <a:pt x="34" y="141"/>
                      </a:lnTo>
                      <a:lnTo>
                        <a:pt x="40" y="100"/>
                      </a:lnTo>
                      <a:lnTo>
                        <a:pt x="43" y="75"/>
                      </a:lnTo>
                      <a:lnTo>
                        <a:pt x="44" y="49"/>
                      </a:lnTo>
                      <a:lnTo>
                        <a:pt x="45" y="23"/>
                      </a:lnTo>
                      <a:lnTo>
                        <a:pt x="45" y="0"/>
                      </a:lnTo>
                      <a:lnTo>
                        <a:pt x="44" y="0"/>
                      </a:lnTo>
                      <a:lnTo>
                        <a:pt x="43" y="0"/>
                      </a:lnTo>
                      <a:lnTo>
                        <a:pt x="40" y="0"/>
                      </a:lnTo>
                      <a:lnTo>
                        <a:pt x="39" y="0"/>
                      </a:lnTo>
                      <a:lnTo>
                        <a:pt x="36" y="0"/>
                      </a:lnTo>
                      <a:lnTo>
                        <a:pt x="33" y="0"/>
                      </a:lnTo>
                      <a:lnTo>
                        <a:pt x="30" y="0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  <p:sp>
              <p:nvSpPr>
                <p:cNvPr id="25658" name="Freeform 1086"/>
                <p:cNvSpPr>
                  <a:spLocks/>
                </p:cNvSpPr>
                <p:nvPr/>
              </p:nvSpPr>
              <p:spPr bwMode="auto">
                <a:xfrm>
                  <a:off x="2245" y="2381"/>
                  <a:ext cx="167" cy="91"/>
                </a:xfrm>
                <a:custGeom>
                  <a:avLst/>
                  <a:gdLst>
                    <a:gd name="T0" fmla="*/ 115 w 167"/>
                    <a:gd name="T1" fmla="*/ 8 h 91"/>
                    <a:gd name="T2" fmla="*/ 114 w 167"/>
                    <a:gd name="T3" fmla="*/ 8 h 91"/>
                    <a:gd name="T4" fmla="*/ 111 w 167"/>
                    <a:gd name="T5" fmla="*/ 8 h 91"/>
                    <a:gd name="T6" fmla="*/ 108 w 167"/>
                    <a:gd name="T7" fmla="*/ 7 h 91"/>
                    <a:gd name="T8" fmla="*/ 103 w 167"/>
                    <a:gd name="T9" fmla="*/ 6 h 91"/>
                    <a:gd name="T10" fmla="*/ 97 w 167"/>
                    <a:gd name="T11" fmla="*/ 6 h 91"/>
                    <a:gd name="T12" fmla="*/ 91 w 167"/>
                    <a:gd name="T13" fmla="*/ 5 h 91"/>
                    <a:gd name="T14" fmla="*/ 85 w 167"/>
                    <a:gd name="T15" fmla="*/ 2 h 91"/>
                    <a:gd name="T16" fmla="*/ 78 w 167"/>
                    <a:gd name="T17" fmla="*/ 1 h 91"/>
                    <a:gd name="T18" fmla="*/ 71 w 167"/>
                    <a:gd name="T19" fmla="*/ 0 h 91"/>
                    <a:gd name="T20" fmla="*/ 64 w 167"/>
                    <a:gd name="T21" fmla="*/ 1 h 91"/>
                    <a:gd name="T22" fmla="*/ 56 w 167"/>
                    <a:gd name="T23" fmla="*/ 2 h 91"/>
                    <a:gd name="T24" fmla="*/ 49 w 167"/>
                    <a:gd name="T25" fmla="*/ 5 h 91"/>
                    <a:gd name="T26" fmla="*/ 43 w 167"/>
                    <a:gd name="T27" fmla="*/ 8 h 91"/>
                    <a:gd name="T28" fmla="*/ 36 w 167"/>
                    <a:gd name="T29" fmla="*/ 12 h 91"/>
                    <a:gd name="T30" fmla="*/ 31 w 167"/>
                    <a:gd name="T31" fmla="*/ 15 h 91"/>
                    <a:gd name="T32" fmla="*/ 26 w 167"/>
                    <a:gd name="T33" fmla="*/ 19 h 91"/>
                    <a:gd name="T34" fmla="*/ 22 w 167"/>
                    <a:gd name="T35" fmla="*/ 22 h 91"/>
                    <a:gd name="T36" fmla="*/ 17 w 167"/>
                    <a:gd name="T37" fmla="*/ 26 h 91"/>
                    <a:gd name="T38" fmla="*/ 11 w 167"/>
                    <a:gd name="T39" fmla="*/ 30 h 91"/>
                    <a:gd name="T40" fmla="*/ 6 w 167"/>
                    <a:gd name="T41" fmla="*/ 33 h 91"/>
                    <a:gd name="T42" fmla="*/ 3 w 167"/>
                    <a:gd name="T43" fmla="*/ 38 h 91"/>
                    <a:gd name="T44" fmla="*/ 0 w 167"/>
                    <a:gd name="T45" fmla="*/ 41 h 91"/>
                    <a:gd name="T46" fmla="*/ 1 w 167"/>
                    <a:gd name="T47" fmla="*/ 45 h 91"/>
                    <a:gd name="T48" fmla="*/ 5 w 167"/>
                    <a:gd name="T49" fmla="*/ 48 h 91"/>
                    <a:gd name="T50" fmla="*/ 12 w 167"/>
                    <a:gd name="T51" fmla="*/ 51 h 91"/>
                    <a:gd name="T52" fmla="*/ 22 w 167"/>
                    <a:gd name="T53" fmla="*/ 53 h 91"/>
                    <a:gd name="T54" fmla="*/ 31 w 167"/>
                    <a:gd name="T55" fmla="*/ 53 h 91"/>
                    <a:gd name="T56" fmla="*/ 42 w 167"/>
                    <a:gd name="T57" fmla="*/ 54 h 91"/>
                    <a:gd name="T58" fmla="*/ 52 w 167"/>
                    <a:gd name="T59" fmla="*/ 54 h 91"/>
                    <a:gd name="T60" fmla="*/ 61 w 167"/>
                    <a:gd name="T61" fmla="*/ 53 h 91"/>
                    <a:gd name="T62" fmla="*/ 65 w 167"/>
                    <a:gd name="T63" fmla="*/ 53 h 91"/>
                    <a:gd name="T64" fmla="*/ 68 w 167"/>
                    <a:gd name="T65" fmla="*/ 53 h 91"/>
                    <a:gd name="T66" fmla="*/ 70 w 167"/>
                    <a:gd name="T67" fmla="*/ 54 h 91"/>
                    <a:gd name="T68" fmla="*/ 75 w 167"/>
                    <a:gd name="T69" fmla="*/ 58 h 91"/>
                    <a:gd name="T70" fmla="*/ 82 w 167"/>
                    <a:gd name="T71" fmla="*/ 64 h 91"/>
                    <a:gd name="T72" fmla="*/ 91 w 167"/>
                    <a:gd name="T73" fmla="*/ 70 h 91"/>
                    <a:gd name="T74" fmla="*/ 101 w 167"/>
                    <a:gd name="T75" fmla="*/ 76 h 91"/>
                    <a:gd name="T76" fmla="*/ 110 w 167"/>
                    <a:gd name="T77" fmla="*/ 82 h 91"/>
                    <a:gd name="T78" fmla="*/ 118 w 167"/>
                    <a:gd name="T79" fmla="*/ 87 h 91"/>
                    <a:gd name="T80" fmla="*/ 124 w 167"/>
                    <a:gd name="T81" fmla="*/ 90 h 91"/>
                    <a:gd name="T82" fmla="*/ 130 w 167"/>
                    <a:gd name="T83" fmla="*/ 91 h 91"/>
                    <a:gd name="T84" fmla="*/ 137 w 167"/>
                    <a:gd name="T85" fmla="*/ 91 h 91"/>
                    <a:gd name="T86" fmla="*/ 144 w 167"/>
                    <a:gd name="T87" fmla="*/ 90 h 91"/>
                    <a:gd name="T88" fmla="*/ 152 w 167"/>
                    <a:gd name="T89" fmla="*/ 87 h 91"/>
                    <a:gd name="T90" fmla="*/ 157 w 167"/>
                    <a:gd name="T91" fmla="*/ 86 h 91"/>
                    <a:gd name="T92" fmla="*/ 162 w 167"/>
                    <a:gd name="T93" fmla="*/ 84 h 91"/>
                    <a:gd name="T94" fmla="*/ 166 w 167"/>
                    <a:gd name="T95" fmla="*/ 83 h 91"/>
                    <a:gd name="T96" fmla="*/ 167 w 167"/>
                    <a:gd name="T97" fmla="*/ 83 h 91"/>
                    <a:gd name="T98" fmla="*/ 166 w 167"/>
                    <a:gd name="T99" fmla="*/ 83 h 91"/>
                    <a:gd name="T100" fmla="*/ 162 w 167"/>
                    <a:gd name="T101" fmla="*/ 80 h 91"/>
                    <a:gd name="T102" fmla="*/ 157 w 167"/>
                    <a:gd name="T103" fmla="*/ 78 h 91"/>
                    <a:gd name="T104" fmla="*/ 153 w 167"/>
                    <a:gd name="T105" fmla="*/ 76 h 91"/>
                    <a:gd name="T106" fmla="*/ 146 w 167"/>
                    <a:gd name="T107" fmla="*/ 71 h 91"/>
                    <a:gd name="T108" fmla="*/ 140 w 167"/>
                    <a:gd name="T109" fmla="*/ 66 h 91"/>
                    <a:gd name="T110" fmla="*/ 135 w 167"/>
                    <a:gd name="T111" fmla="*/ 60 h 91"/>
                    <a:gd name="T112" fmla="*/ 130 w 167"/>
                    <a:gd name="T113" fmla="*/ 54 h 91"/>
                    <a:gd name="T114" fmla="*/ 124 w 167"/>
                    <a:gd name="T115" fmla="*/ 40 h 91"/>
                    <a:gd name="T116" fmla="*/ 120 w 167"/>
                    <a:gd name="T117" fmla="*/ 25 h 91"/>
                    <a:gd name="T118" fmla="*/ 116 w 167"/>
                    <a:gd name="T119" fmla="*/ 13 h 91"/>
                    <a:gd name="T120" fmla="*/ 115 w 167"/>
                    <a:gd name="T121" fmla="*/ 8 h 91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167"/>
                    <a:gd name="T184" fmla="*/ 0 h 91"/>
                    <a:gd name="T185" fmla="*/ 167 w 167"/>
                    <a:gd name="T186" fmla="*/ 91 h 91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167" h="91">
                      <a:moveTo>
                        <a:pt x="115" y="8"/>
                      </a:moveTo>
                      <a:lnTo>
                        <a:pt x="114" y="8"/>
                      </a:lnTo>
                      <a:lnTo>
                        <a:pt x="111" y="8"/>
                      </a:lnTo>
                      <a:lnTo>
                        <a:pt x="108" y="7"/>
                      </a:lnTo>
                      <a:lnTo>
                        <a:pt x="103" y="6"/>
                      </a:lnTo>
                      <a:lnTo>
                        <a:pt x="97" y="6"/>
                      </a:lnTo>
                      <a:lnTo>
                        <a:pt x="91" y="5"/>
                      </a:lnTo>
                      <a:lnTo>
                        <a:pt x="85" y="2"/>
                      </a:lnTo>
                      <a:lnTo>
                        <a:pt x="78" y="1"/>
                      </a:lnTo>
                      <a:lnTo>
                        <a:pt x="71" y="0"/>
                      </a:lnTo>
                      <a:lnTo>
                        <a:pt x="64" y="1"/>
                      </a:lnTo>
                      <a:lnTo>
                        <a:pt x="56" y="2"/>
                      </a:lnTo>
                      <a:lnTo>
                        <a:pt x="49" y="5"/>
                      </a:lnTo>
                      <a:lnTo>
                        <a:pt x="43" y="8"/>
                      </a:lnTo>
                      <a:lnTo>
                        <a:pt x="36" y="12"/>
                      </a:lnTo>
                      <a:lnTo>
                        <a:pt x="31" y="15"/>
                      </a:lnTo>
                      <a:lnTo>
                        <a:pt x="26" y="19"/>
                      </a:lnTo>
                      <a:lnTo>
                        <a:pt x="22" y="22"/>
                      </a:lnTo>
                      <a:lnTo>
                        <a:pt x="17" y="26"/>
                      </a:lnTo>
                      <a:lnTo>
                        <a:pt x="11" y="30"/>
                      </a:lnTo>
                      <a:lnTo>
                        <a:pt x="6" y="33"/>
                      </a:lnTo>
                      <a:lnTo>
                        <a:pt x="3" y="38"/>
                      </a:lnTo>
                      <a:lnTo>
                        <a:pt x="0" y="41"/>
                      </a:lnTo>
                      <a:lnTo>
                        <a:pt x="1" y="45"/>
                      </a:lnTo>
                      <a:lnTo>
                        <a:pt x="5" y="48"/>
                      </a:lnTo>
                      <a:lnTo>
                        <a:pt x="12" y="51"/>
                      </a:lnTo>
                      <a:lnTo>
                        <a:pt x="22" y="53"/>
                      </a:lnTo>
                      <a:lnTo>
                        <a:pt x="31" y="53"/>
                      </a:lnTo>
                      <a:lnTo>
                        <a:pt x="42" y="54"/>
                      </a:lnTo>
                      <a:lnTo>
                        <a:pt x="52" y="54"/>
                      </a:lnTo>
                      <a:lnTo>
                        <a:pt x="61" y="53"/>
                      </a:lnTo>
                      <a:lnTo>
                        <a:pt x="65" y="53"/>
                      </a:lnTo>
                      <a:lnTo>
                        <a:pt x="68" y="53"/>
                      </a:lnTo>
                      <a:lnTo>
                        <a:pt x="70" y="54"/>
                      </a:lnTo>
                      <a:lnTo>
                        <a:pt x="75" y="58"/>
                      </a:lnTo>
                      <a:lnTo>
                        <a:pt x="82" y="64"/>
                      </a:lnTo>
                      <a:lnTo>
                        <a:pt x="91" y="70"/>
                      </a:lnTo>
                      <a:lnTo>
                        <a:pt x="101" y="76"/>
                      </a:lnTo>
                      <a:lnTo>
                        <a:pt x="110" y="82"/>
                      </a:lnTo>
                      <a:lnTo>
                        <a:pt x="118" y="87"/>
                      </a:lnTo>
                      <a:lnTo>
                        <a:pt x="124" y="90"/>
                      </a:lnTo>
                      <a:lnTo>
                        <a:pt x="130" y="91"/>
                      </a:lnTo>
                      <a:lnTo>
                        <a:pt x="137" y="91"/>
                      </a:lnTo>
                      <a:lnTo>
                        <a:pt x="144" y="90"/>
                      </a:lnTo>
                      <a:lnTo>
                        <a:pt x="152" y="87"/>
                      </a:lnTo>
                      <a:lnTo>
                        <a:pt x="157" y="86"/>
                      </a:lnTo>
                      <a:lnTo>
                        <a:pt x="162" y="84"/>
                      </a:lnTo>
                      <a:lnTo>
                        <a:pt x="166" y="83"/>
                      </a:lnTo>
                      <a:lnTo>
                        <a:pt x="167" y="83"/>
                      </a:lnTo>
                      <a:lnTo>
                        <a:pt x="166" y="83"/>
                      </a:lnTo>
                      <a:lnTo>
                        <a:pt x="162" y="80"/>
                      </a:lnTo>
                      <a:lnTo>
                        <a:pt x="157" y="78"/>
                      </a:lnTo>
                      <a:lnTo>
                        <a:pt x="153" y="76"/>
                      </a:lnTo>
                      <a:lnTo>
                        <a:pt x="146" y="71"/>
                      </a:lnTo>
                      <a:lnTo>
                        <a:pt x="140" y="66"/>
                      </a:lnTo>
                      <a:lnTo>
                        <a:pt x="135" y="60"/>
                      </a:lnTo>
                      <a:lnTo>
                        <a:pt x="130" y="54"/>
                      </a:lnTo>
                      <a:lnTo>
                        <a:pt x="124" y="40"/>
                      </a:lnTo>
                      <a:lnTo>
                        <a:pt x="120" y="25"/>
                      </a:lnTo>
                      <a:lnTo>
                        <a:pt x="116" y="13"/>
                      </a:lnTo>
                      <a:lnTo>
                        <a:pt x="115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 sz="2000"/>
                </a:p>
              </p:txBody>
            </p:sp>
          </p:grpSp>
          <p:sp>
            <p:nvSpPr>
              <p:cNvPr id="25652" name="Freeform 1087"/>
              <p:cNvSpPr>
                <a:spLocks/>
              </p:cNvSpPr>
              <p:nvPr/>
            </p:nvSpPr>
            <p:spPr bwMode="auto">
              <a:xfrm>
                <a:off x="2712" y="1952"/>
                <a:ext cx="272" cy="256"/>
              </a:xfrm>
              <a:custGeom>
                <a:avLst/>
                <a:gdLst>
                  <a:gd name="T0" fmla="*/ 216 w 272"/>
                  <a:gd name="T1" fmla="*/ 256 h 256"/>
                  <a:gd name="T2" fmla="*/ 120 w 272"/>
                  <a:gd name="T3" fmla="*/ 160 h 256"/>
                  <a:gd name="T4" fmla="*/ 72 w 272"/>
                  <a:gd name="T5" fmla="*/ 208 h 256"/>
                  <a:gd name="T6" fmla="*/ 24 w 272"/>
                  <a:gd name="T7" fmla="*/ 160 h 256"/>
                  <a:gd name="T8" fmla="*/ 216 w 272"/>
                  <a:gd name="T9" fmla="*/ 16 h 256"/>
                  <a:gd name="T10" fmla="*/ 264 w 272"/>
                  <a:gd name="T11" fmla="*/ 64 h 256"/>
                  <a:gd name="T12" fmla="*/ 168 w 272"/>
                  <a:gd name="T13" fmla="*/ 112 h 2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2"/>
                  <a:gd name="T22" fmla="*/ 0 h 256"/>
                  <a:gd name="T23" fmla="*/ 272 w 272"/>
                  <a:gd name="T24" fmla="*/ 256 h 2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2" h="256">
                    <a:moveTo>
                      <a:pt x="216" y="256"/>
                    </a:moveTo>
                    <a:cubicBezTo>
                      <a:pt x="180" y="212"/>
                      <a:pt x="144" y="168"/>
                      <a:pt x="120" y="160"/>
                    </a:cubicBezTo>
                    <a:cubicBezTo>
                      <a:pt x="96" y="152"/>
                      <a:pt x="88" y="208"/>
                      <a:pt x="72" y="208"/>
                    </a:cubicBezTo>
                    <a:cubicBezTo>
                      <a:pt x="56" y="208"/>
                      <a:pt x="0" y="192"/>
                      <a:pt x="24" y="160"/>
                    </a:cubicBezTo>
                    <a:cubicBezTo>
                      <a:pt x="48" y="128"/>
                      <a:pt x="176" y="32"/>
                      <a:pt x="216" y="16"/>
                    </a:cubicBezTo>
                    <a:cubicBezTo>
                      <a:pt x="256" y="0"/>
                      <a:pt x="272" y="48"/>
                      <a:pt x="264" y="64"/>
                    </a:cubicBezTo>
                    <a:cubicBezTo>
                      <a:pt x="256" y="80"/>
                      <a:pt x="184" y="32"/>
                      <a:pt x="168" y="11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 sz="2000"/>
              </a:p>
            </p:txBody>
          </p:sp>
          <p:sp>
            <p:nvSpPr>
              <p:cNvPr id="25653" name="Freeform 1088"/>
              <p:cNvSpPr>
                <a:spLocks/>
              </p:cNvSpPr>
              <p:nvPr/>
            </p:nvSpPr>
            <p:spPr bwMode="auto">
              <a:xfrm>
                <a:off x="2928" y="2016"/>
                <a:ext cx="144" cy="144"/>
              </a:xfrm>
              <a:custGeom>
                <a:avLst/>
                <a:gdLst>
                  <a:gd name="T0" fmla="*/ 0 w 144"/>
                  <a:gd name="T1" fmla="*/ 0 h 144"/>
                  <a:gd name="T2" fmla="*/ 144 w 144"/>
                  <a:gd name="T3" fmla="*/ 144 h 144"/>
                  <a:gd name="T4" fmla="*/ 0 60000 65536"/>
                  <a:gd name="T5" fmla="*/ 0 60000 65536"/>
                  <a:gd name="T6" fmla="*/ 0 w 144"/>
                  <a:gd name="T7" fmla="*/ 0 h 144"/>
                  <a:gd name="T8" fmla="*/ 144 w 144"/>
                  <a:gd name="T9" fmla="*/ 144 h 14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44" h="144">
                    <a:moveTo>
                      <a:pt x="0" y="0"/>
                    </a:moveTo>
                    <a:cubicBezTo>
                      <a:pt x="36" y="56"/>
                      <a:pt x="72" y="112"/>
                      <a:pt x="144" y="144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 sz="2000"/>
              </a:p>
            </p:txBody>
          </p:sp>
        </p:grpSp>
        <p:sp>
          <p:nvSpPr>
            <p:cNvPr id="25646" name="Text Box 1089"/>
            <p:cNvSpPr txBox="1">
              <a:spLocks noChangeArrowheads="1"/>
            </p:cNvSpPr>
            <p:nvPr/>
          </p:nvSpPr>
          <p:spPr bwMode="auto">
            <a:xfrm>
              <a:off x="192" y="2160"/>
              <a:ext cx="81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MX" sz="1050">
                  <a:latin typeface="+mn-lt"/>
                </a:rPr>
                <a:t>Persona que lava los utensilios de cocina</a:t>
              </a:r>
              <a:endParaRPr lang="en-US" sz="1050">
                <a:latin typeface="+mn-lt"/>
              </a:endParaRPr>
            </a:p>
          </p:txBody>
        </p:sp>
        <p:sp>
          <p:nvSpPr>
            <p:cNvPr id="25647" name="Line 1090"/>
            <p:cNvSpPr>
              <a:spLocks noChangeShapeType="1"/>
            </p:cNvSpPr>
            <p:nvPr/>
          </p:nvSpPr>
          <p:spPr bwMode="auto">
            <a:xfrm>
              <a:off x="1584" y="2208"/>
              <a:ext cx="144" cy="0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2000"/>
            </a:p>
          </p:txBody>
        </p:sp>
        <p:sp>
          <p:nvSpPr>
            <p:cNvPr id="25648" name="Line 1091"/>
            <p:cNvSpPr>
              <a:spLocks noChangeShapeType="1"/>
            </p:cNvSpPr>
            <p:nvPr/>
          </p:nvSpPr>
          <p:spPr bwMode="auto">
            <a:xfrm>
              <a:off x="2496" y="2400"/>
              <a:ext cx="144" cy="0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2000"/>
            </a:p>
          </p:txBody>
        </p:sp>
        <p:sp>
          <p:nvSpPr>
            <p:cNvPr id="25649" name="Line 1092"/>
            <p:cNvSpPr>
              <a:spLocks noChangeShapeType="1"/>
            </p:cNvSpPr>
            <p:nvPr/>
          </p:nvSpPr>
          <p:spPr bwMode="auto">
            <a:xfrm>
              <a:off x="3216" y="2400"/>
              <a:ext cx="144" cy="0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2000"/>
            </a:p>
          </p:txBody>
        </p:sp>
        <p:sp>
          <p:nvSpPr>
            <p:cNvPr id="25650" name="Line 1093"/>
            <p:cNvSpPr>
              <a:spLocks noChangeShapeType="1"/>
            </p:cNvSpPr>
            <p:nvPr/>
          </p:nvSpPr>
          <p:spPr bwMode="auto">
            <a:xfrm>
              <a:off x="1680" y="2448"/>
              <a:ext cx="144" cy="0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2000"/>
            </a:p>
          </p:txBody>
        </p:sp>
      </p:grpSp>
      <p:grpSp>
        <p:nvGrpSpPr>
          <p:cNvPr id="17" name="Group 1095"/>
          <p:cNvGrpSpPr>
            <a:grpSpLocks/>
          </p:cNvGrpSpPr>
          <p:nvPr/>
        </p:nvGrpSpPr>
        <p:grpSpPr bwMode="auto">
          <a:xfrm>
            <a:off x="376238" y="4537381"/>
            <a:ext cx="8223250" cy="2079625"/>
            <a:chOff x="214" y="3600"/>
            <a:chExt cx="3885" cy="1747"/>
          </a:xfrm>
        </p:grpSpPr>
        <p:sp>
          <p:nvSpPr>
            <p:cNvPr id="25613" name="Rectangle 1096"/>
            <p:cNvSpPr>
              <a:spLocks noChangeArrowheads="1"/>
            </p:cNvSpPr>
            <p:nvPr/>
          </p:nvSpPr>
          <p:spPr bwMode="auto">
            <a:xfrm>
              <a:off x="288" y="3600"/>
              <a:ext cx="3792" cy="4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buFontTx/>
                <a:buChar char="•"/>
              </a:pPr>
              <a:r>
                <a:rPr lang="es-MX" dirty="0"/>
                <a:t> </a:t>
              </a:r>
              <a:r>
                <a:rPr lang="es-MX" b="1" dirty="0"/>
                <a:t>Ejemplo2:</a:t>
              </a:r>
              <a:r>
                <a:rPr lang="es-MX" dirty="0"/>
                <a:t>  </a:t>
              </a:r>
              <a:r>
                <a:rPr lang="es-MX" b="1" dirty="0"/>
                <a:t>Sistema de procesos dentro de una empresa productiva</a:t>
              </a:r>
            </a:p>
            <a:p>
              <a:r>
                <a:rPr lang="es-MX" sz="1200" b="1" dirty="0"/>
                <a:t>                                (CONJUNTO DE PROCESOS)</a:t>
              </a:r>
              <a:endParaRPr lang="en-US" sz="1200" b="1" dirty="0"/>
            </a:p>
          </p:txBody>
        </p:sp>
        <p:sp>
          <p:nvSpPr>
            <p:cNvPr id="25614" name="Freeform 1097"/>
            <p:cNvSpPr>
              <a:spLocks/>
            </p:cNvSpPr>
            <p:nvPr/>
          </p:nvSpPr>
          <p:spPr bwMode="auto">
            <a:xfrm>
              <a:off x="214" y="4023"/>
              <a:ext cx="3885" cy="1047"/>
            </a:xfrm>
            <a:custGeom>
              <a:avLst/>
              <a:gdLst>
                <a:gd name="T0" fmla="*/ 1596 w 3885"/>
                <a:gd name="T1" fmla="*/ 27 h 1047"/>
                <a:gd name="T2" fmla="*/ 993 w 3885"/>
                <a:gd name="T3" fmla="*/ 82 h 1047"/>
                <a:gd name="T4" fmla="*/ 536 w 3885"/>
                <a:gd name="T5" fmla="*/ 91 h 1047"/>
                <a:gd name="T6" fmla="*/ 435 w 3885"/>
                <a:gd name="T7" fmla="*/ 155 h 1047"/>
                <a:gd name="T8" fmla="*/ 417 w 3885"/>
                <a:gd name="T9" fmla="*/ 174 h 1047"/>
                <a:gd name="T10" fmla="*/ 389 w 3885"/>
                <a:gd name="T11" fmla="*/ 192 h 1047"/>
                <a:gd name="T12" fmla="*/ 408 w 3885"/>
                <a:gd name="T13" fmla="*/ 219 h 1047"/>
                <a:gd name="T14" fmla="*/ 152 w 3885"/>
                <a:gd name="T15" fmla="*/ 283 h 1047"/>
                <a:gd name="T16" fmla="*/ 24 w 3885"/>
                <a:gd name="T17" fmla="*/ 356 h 1047"/>
                <a:gd name="T18" fmla="*/ 5 w 3885"/>
                <a:gd name="T19" fmla="*/ 375 h 1047"/>
                <a:gd name="T20" fmla="*/ 179 w 3885"/>
                <a:gd name="T21" fmla="*/ 402 h 1047"/>
                <a:gd name="T22" fmla="*/ 463 w 3885"/>
                <a:gd name="T23" fmla="*/ 430 h 1047"/>
                <a:gd name="T24" fmla="*/ 399 w 3885"/>
                <a:gd name="T25" fmla="*/ 484 h 1047"/>
                <a:gd name="T26" fmla="*/ 408 w 3885"/>
                <a:gd name="T27" fmla="*/ 512 h 1047"/>
                <a:gd name="T28" fmla="*/ 435 w 3885"/>
                <a:gd name="T29" fmla="*/ 558 h 1047"/>
                <a:gd name="T30" fmla="*/ 481 w 3885"/>
                <a:gd name="T31" fmla="*/ 567 h 1047"/>
                <a:gd name="T32" fmla="*/ 508 w 3885"/>
                <a:gd name="T33" fmla="*/ 576 h 1047"/>
                <a:gd name="T34" fmla="*/ 499 w 3885"/>
                <a:gd name="T35" fmla="*/ 603 h 1047"/>
                <a:gd name="T36" fmla="*/ 773 w 3885"/>
                <a:gd name="T37" fmla="*/ 649 h 1047"/>
                <a:gd name="T38" fmla="*/ 682 w 3885"/>
                <a:gd name="T39" fmla="*/ 713 h 1047"/>
                <a:gd name="T40" fmla="*/ 728 w 3885"/>
                <a:gd name="T41" fmla="*/ 740 h 1047"/>
                <a:gd name="T42" fmla="*/ 709 w 3885"/>
                <a:gd name="T43" fmla="*/ 777 h 1047"/>
                <a:gd name="T44" fmla="*/ 591 w 3885"/>
                <a:gd name="T45" fmla="*/ 887 h 1047"/>
                <a:gd name="T46" fmla="*/ 1304 w 3885"/>
                <a:gd name="T47" fmla="*/ 923 h 1047"/>
                <a:gd name="T48" fmla="*/ 1377 w 3885"/>
                <a:gd name="T49" fmla="*/ 942 h 1047"/>
                <a:gd name="T50" fmla="*/ 1413 w 3885"/>
                <a:gd name="T51" fmla="*/ 1033 h 1047"/>
                <a:gd name="T52" fmla="*/ 1880 w 3885"/>
                <a:gd name="T53" fmla="*/ 1042 h 1047"/>
                <a:gd name="T54" fmla="*/ 2483 w 3885"/>
                <a:gd name="T55" fmla="*/ 1006 h 1047"/>
                <a:gd name="T56" fmla="*/ 2575 w 3885"/>
                <a:gd name="T57" fmla="*/ 969 h 1047"/>
                <a:gd name="T58" fmla="*/ 2629 w 3885"/>
                <a:gd name="T59" fmla="*/ 932 h 1047"/>
                <a:gd name="T60" fmla="*/ 3297 w 3885"/>
                <a:gd name="T61" fmla="*/ 978 h 1047"/>
                <a:gd name="T62" fmla="*/ 3507 w 3885"/>
                <a:gd name="T63" fmla="*/ 969 h 1047"/>
                <a:gd name="T64" fmla="*/ 3498 w 3885"/>
                <a:gd name="T65" fmla="*/ 942 h 1047"/>
                <a:gd name="T66" fmla="*/ 3471 w 3885"/>
                <a:gd name="T67" fmla="*/ 841 h 1047"/>
                <a:gd name="T68" fmla="*/ 3498 w 3885"/>
                <a:gd name="T69" fmla="*/ 795 h 1047"/>
                <a:gd name="T70" fmla="*/ 3681 w 3885"/>
                <a:gd name="T71" fmla="*/ 759 h 1047"/>
                <a:gd name="T72" fmla="*/ 3781 w 3885"/>
                <a:gd name="T73" fmla="*/ 722 h 1047"/>
                <a:gd name="T74" fmla="*/ 3809 w 3885"/>
                <a:gd name="T75" fmla="*/ 713 h 1047"/>
                <a:gd name="T76" fmla="*/ 3873 w 3885"/>
                <a:gd name="T77" fmla="*/ 649 h 1047"/>
                <a:gd name="T78" fmla="*/ 3882 w 3885"/>
                <a:gd name="T79" fmla="*/ 622 h 1047"/>
                <a:gd name="T80" fmla="*/ 3800 w 3885"/>
                <a:gd name="T81" fmla="*/ 585 h 1047"/>
                <a:gd name="T82" fmla="*/ 3772 w 3885"/>
                <a:gd name="T83" fmla="*/ 576 h 1047"/>
                <a:gd name="T84" fmla="*/ 3763 w 3885"/>
                <a:gd name="T85" fmla="*/ 521 h 1047"/>
                <a:gd name="T86" fmla="*/ 3809 w 3885"/>
                <a:gd name="T87" fmla="*/ 475 h 1047"/>
                <a:gd name="T88" fmla="*/ 3544 w 3885"/>
                <a:gd name="T89" fmla="*/ 420 h 1047"/>
                <a:gd name="T90" fmla="*/ 3324 w 3885"/>
                <a:gd name="T91" fmla="*/ 375 h 1047"/>
                <a:gd name="T92" fmla="*/ 3297 w 3885"/>
                <a:gd name="T93" fmla="*/ 274 h 1047"/>
                <a:gd name="T94" fmla="*/ 3343 w 3885"/>
                <a:gd name="T95" fmla="*/ 174 h 1047"/>
                <a:gd name="T96" fmla="*/ 3077 w 3885"/>
                <a:gd name="T97" fmla="*/ 110 h 1047"/>
                <a:gd name="T98" fmla="*/ 2693 w 3885"/>
                <a:gd name="T99" fmla="*/ 155 h 1047"/>
                <a:gd name="T100" fmla="*/ 2428 w 3885"/>
                <a:gd name="T101" fmla="*/ 137 h 1047"/>
                <a:gd name="T102" fmla="*/ 2483 w 3885"/>
                <a:gd name="T103" fmla="*/ 119 h 1047"/>
                <a:gd name="T104" fmla="*/ 2501 w 3885"/>
                <a:gd name="T105" fmla="*/ 100 h 1047"/>
                <a:gd name="T106" fmla="*/ 2364 w 3885"/>
                <a:gd name="T107" fmla="*/ 73 h 1047"/>
                <a:gd name="T108" fmla="*/ 1779 w 3885"/>
                <a:gd name="T109" fmla="*/ 73 h 1047"/>
                <a:gd name="T110" fmla="*/ 1770 w 3885"/>
                <a:gd name="T111" fmla="*/ 46 h 1047"/>
                <a:gd name="T112" fmla="*/ 1743 w 3885"/>
                <a:gd name="T113" fmla="*/ 36 h 1047"/>
                <a:gd name="T114" fmla="*/ 1523 w 3885"/>
                <a:gd name="T115" fmla="*/ 27 h 1047"/>
                <a:gd name="T116" fmla="*/ 1505 w 3885"/>
                <a:gd name="T117" fmla="*/ 0 h 104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885"/>
                <a:gd name="T178" fmla="*/ 0 h 1047"/>
                <a:gd name="T179" fmla="*/ 3885 w 3885"/>
                <a:gd name="T180" fmla="*/ 1047 h 104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885" h="1047">
                  <a:moveTo>
                    <a:pt x="1596" y="27"/>
                  </a:moveTo>
                  <a:cubicBezTo>
                    <a:pt x="1395" y="40"/>
                    <a:pt x="1194" y="75"/>
                    <a:pt x="993" y="82"/>
                  </a:cubicBezTo>
                  <a:cubicBezTo>
                    <a:pt x="841" y="87"/>
                    <a:pt x="688" y="88"/>
                    <a:pt x="536" y="91"/>
                  </a:cubicBezTo>
                  <a:cubicBezTo>
                    <a:pt x="502" y="114"/>
                    <a:pt x="472" y="137"/>
                    <a:pt x="435" y="155"/>
                  </a:cubicBezTo>
                  <a:cubicBezTo>
                    <a:pt x="429" y="161"/>
                    <a:pt x="424" y="169"/>
                    <a:pt x="417" y="174"/>
                  </a:cubicBezTo>
                  <a:cubicBezTo>
                    <a:pt x="408" y="181"/>
                    <a:pt x="391" y="181"/>
                    <a:pt x="389" y="192"/>
                  </a:cubicBezTo>
                  <a:cubicBezTo>
                    <a:pt x="387" y="203"/>
                    <a:pt x="402" y="210"/>
                    <a:pt x="408" y="219"/>
                  </a:cubicBezTo>
                  <a:cubicBezTo>
                    <a:pt x="348" y="279"/>
                    <a:pt x="230" y="257"/>
                    <a:pt x="152" y="283"/>
                  </a:cubicBezTo>
                  <a:cubicBezTo>
                    <a:pt x="109" y="312"/>
                    <a:pt x="73" y="340"/>
                    <a:pt x="24" y="356"/>
                  </a:cubicBezTo>
                  <a:cubicBezTo>
                    <a:pt x="18" y="362"/>
                    <a:pt x="0" y="368"/>
                    <a:pt x="5" y="375"/>
                  </a:cubicBezTo>
                  <a:cubicBezTo>
                    <a:pt x="25" y="402"/>
                    <a:pt x="161" y="401"/>
                    <a:pt x="179" y="402"/>
                  </a:cubicBezTo>
                  <a:cubicBezTo>
                    <a:pt x="275" y="408"/>
                    <a:pt x="368" y="413"/>
                    <a:pt x="463" y="430"/>
                  </a:cubicBezTo>
                  <a:cubicBezTo>
                    <a:pt x="450" y="466"/>
                    <a:pt x="434" y="472"/>
                    <a:pt x="399" y="484"/>
                  </a:cubicBezTo>
                  <a:cubicBezTo>
                    <a:pt x="402" y="493"/>
                    <a:pt x="401" y="505"/>
                    <a:pt x="408" y="512"/>
                  </a:cubicBezTo>
                  <a:cubicBezTo>
                    <a:pt x="447" y="552"/>
                    <a:pt x="452" y="504"/>
                    <a:pt x="435" y="558"/>
                  </a:cubicBezTo>
                  <a:cubicBezTo>
                    <a:pt x="450" y="561"/>
                    <a:pt x="466" y="563"/>
                    <a:pt x="481" y="567"/>
                  </a:cubicBezTo>
                  <a:cubicBezTo>
                    <a:pt x="490" y="569"/>
                    <a:pt x="504" y="568"/>
                    <a:pt x="508" y="576"/>
                  </a:cubicBezTo>
                  <a:cubicBezTo>
                    <a:pt x="512" y="584"/>
                    <a:pt x="502" y="594"/>
                    <a:pt x="499" y="603"/>
                  </a:cubicBezTo>
                  <a:cubicBezTo>
                    <a:pt x="577" y="656"/>
                    <a:pt x="685" y="644"/>
                    <a:pt x="773" y="649"/>
                  </a:cubicBezTo>
                  <a:cubicBezTo>
                    <a:pt x="750" y="684"/>
                    <a:pt x="722" y="700"/>
                    <a:pt x="682" y="713"/>
                  </a:cubicBezTo>
                  <a:cubicBezTo>
                    <a:pt x="697" y="722"/>
                    <a:pt x="721" y="724"/>
                    <a:pt x="728" y="740"/>
                  </a:cubicBezTo>
                  <a:cubicBezTo>
                    <a:pt x="733" y="753"/>
                    <a:pt x="718" y="766"/>
                    <a:pt x="709" y="777"/>
                  </a:cubicBezTo>
                  <a:cubicBezTo>
                    <a:pt x="672" y="822"/>
                    <a:pt x="630" y="846"/>
                    <a:pt x="591" y="887"/>
                  </a:cubicBezTo>
                  <a:cubicBezTo>
                    <a:pt x="829" y="902"/>
                    <a:pt x="1066" y="908"/>
                    <a:pt x="1304" y="923"/>
                  </a:cubicBezTo>
                  <a:cubicBezTo>
                    <a:pt x="1328" y="929"/>
                    <a:pt x="1373" y="917"/>
                    <a:pt x="1377" y="942"/>
                  </a:cubicBezTo>
                  <a:cubicBezTo>
                    <a:pt x="1379" y="953"/>
                    <a:pt x="1383" y="1030"/>
                    <a:pt x="1413" y="1033"/>
                  </a:cubicBezTo>
                  <a:cubicBezTo>
                    <a:pt x="1568" y="1047"/>
                    <a:pt x="1724" y="1039"/>
                    <a:pt x="1880" y="1042"/>
                  </a:cubicBezTo>
                  <a:cubicBezTo>
                    <a:pt x="2102" y="1036"/>
                    <a:pt x="2269" y="1016"/>
                    <a:pt x="2483" y="1006"/>
                  </a:cubicBezTo>
                  <a:cubicBezTo>
                    <a:pt x="2504" y="999"/>
                    <a:pt x="2554" y="984"/>
                    <a:pt x="2575" y="969"/>
                  </a:cubicBezTo>
                  <a:cubicBezTo>
                    <a:pt x="2639" y="924"/>
                    <a:pt x="2567" y="955"/>
                    <a:pt x="2629" y="932"/>
                  </a:cubicBezTo>
                  <a:cubicBezTo>
                    <a:pt x="2822" y="1001"/>
                    <a:pt x="3108" y="973"/>
                    <a:pt x="3297" y="978"/>
                  </a:cubicBezTo>
                  <a:cubicBezTo>
                    <a:pt x="3367" y="975"/>
                    <a:pt x="3438" y="981"/>
                    <a:pt x="3507" y="969"/>
                  </a:cubicBezTo>
                  <a:cubicBezTo>
                    <a:pt x="3516" y="967"/>
                    <a:pt x="3500" y="951"/>
                    <a:pt x="3498" y="942"/>
                  </a:cubicBezTo>
                  <a:cubicBezTo>
                    <a:pt x="3468" y="828"/>
                    <a:pt x="3492" y="903"/>
                    <a:pt x="3471" y="841"/>
                  </a:cubicBezTo>
                  <a:cubicBezTo>
                    <a:pt x="3480" y="826"/>
                    <a:pt x="3486" y="808"/>
                    <a:pt x="3498" y="795"/>
                  </a:cubicBezTo>
                  <a:cubicBezTo>
                    <a:pt x="3518" y="774"/>
                    <a:pt x="3658" y="762"/>
                    <a:pt x="3681" y="759"/>
                  </a:cubicBezTo>
                  <a:cubicBezTo>
                    <a:pt x="3742" y="734"/>
                    <a:pt x="3715" y="744"/>
                    <a:pt x="3781" y="722"/>
                  </a:cubicBezTo>
                  <a:cubicBezTo>
                    <a:pt x="3790" y="719"/>
                    <a:pt x="3809" y="713"/>
                    <a:pt x="3809" y="713"/>
                  </a:cubicBezTo>
                  <a:cubicBezTo>
                    <a:pt x="3829" y="683"/>
                    <a:pt x="3843" y="669"/>
                    <a:pt x="3873" y="649"/>
                  </a:cubicBezTo>
                  <a:cubicBezTo>
                    <a:pt x="3876" y="640"/>
                    <a:pt x="3885" y="631"/>
                    <a:pt x="3882" y="622"/>
                  </a:cubicBezTo>
                  <a:cubicBezTo>
                    <a:pt x="3875" y="604"/>
                    <a:pt x="3803" y="586"/>
                    <a:pt x="3800" y="585"/>
                  </a:cubicBezTo>
                  <a:cubicBezTo>
                    <a:pt x="3791" y="582"/>
                    <a:pt x="3772" y="576"/>
                    <a:pt x="3772" y="576"/>
                  </a:cubicBezTo>
                  <a:cubicBezTo>
                    <a:pt x="3757" y="553"/>
                    <a:pt x="3743" y="547"/>
                    <a:pt x="3763" y="521"/>
                  </a:cubicBezTo>
                  <a:cubicBezTo>
                    <a:pt x="3776" y="504"/>
                    <a:pt x="3809" y="475"/>
                    <a:pt x="3809" y="475"/>
                  </a:cubicBezTo>
                  <a:cubicBezTo>
                    <a:pt x="3746" y="414"/>
                    <a:pt x="3628" y="428"/>
                    <a:pt x="3544" y="420"/>
                  </a:cubicBezTo>
                  <a:cubicBezTo>
                    <a:pt x="3471" y="406"/>
                    <a:pt x="3397" y="393"/>
                    <a:pt x="3324" y="375"/>
                  </a:cubicBezTo>
                  <a:cubicBezTo>
                    <a:pt x="3313" y="342"/>
                    <a:pt x="3308" y="307"/>
                    <a:pt x="3297" y="274"/>
                  </a:cubicBezTo>
                  <a:cubicBezTo>
                    <a:pt x="3309" y="239"/>
                    <a:pt x="3343" y="174"/>
                    <a:pt x="3343" y="174"/>
                  </a:cubicBezTo>
                  <a:cubicBezTo>
                    <a:pt x="3256" y="145"/>
                    <a:pt x="3167" y="125"/>
                    <a:pt x="3077" y="110"/>
                  </a:cubicBezTo>
                  <a:cubicBezTo>
                    <a:pt x="2937" y="117"/>
                    <a:pt x="2826" y="133"/>
                    <a:pt x="2693" y="155"/>
                  </a:cubicBezTo>
                  <a:cubicBezTo>
                    <a:pt x="2605" y="149"/>
                    <a:pt x="2515" y="152"/>
                    <a:pt x="2428" y="137"/>
                  </a:cubicBezTo>
                  <a:cubicBezTo>
                    <a:pt x="2409" y="134"/>
                    <a:pt x="2483" y="119"/>
                    <a:pt x="2483" y="119"/>
                  </a:cubicBezTo>
                  <a:cubicBezTo>
                    <a:pt x="2489" y="113"/>
                    <a:pt x="2507" y="106"/>
                    <a:pt x="2501" y="100"/>
                  </a:cubicBezTo>
                  <a:cubicBezTo>
                    <a:pt x="2481" y="80"/>
                    <a:pt x="2377" y="74"/>
                    <a:pt x="2364" y="73"/>
                  </a:cubicBezTo>
                  <a:cubicBezTo>
                    <a:pt x="2230" y="77"/>
                    <a:pt x="1924" y="92"/>
                    <a:pt x="1779" y="73"/>
                  </a:cubicBezTo>
                  <a:cubicBezTo>
                    <a:pt x="1770" y="72"/>
                    <a:pt x="1777" y="53"/>
                    <a:pt x="1770" y="46"/>
                  </a:cubicBezTo>
                  <a:cubicBezTo>
                    <a:pt x="1763" y="39"/>
                    <a:pt x="1753" y="37"/>
                    <a:pt x="1743" y="36"/>
                  </a:cubicBezTo>
                  <a:cubicBezTo>
                    <a:pt x="1670" y="30"/>
                    <a:pt x="1596" y="30"/>
                    <a:pt x="1523" y="27"/>
                  </a:cubicBezTo>
                  <a:cubicBezTo>
                    <a:pt x="1492" y="7"/>
                    <a:pt x="1488" y="17"/>
                    <a:pt x="1505" y="0"/>
                  </a:cubicBezTo>
                </a:path>
              </a:pathLst>
            </a:custGeom>
            <a:solidFill>
              <a:srgbClr val="EAEAEA"/>
            </a:solidFill>
            <a:ln w="12700">
              <a:solidFill>
                <a:srgbClr val="EAEAEA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MX"/>
            </a:p>
          </p:txBody>
        </p:sp>
        <p:grpSp>
          <p:nvGrpSpPr>
            <p:cNvPr id="25615" name="Group 1098"/>
            <p:cNvGrpSpPr>
              <a:grpSpLocks/>
            </p:cNvGrpSpPr>
            <p:nvPr/>
          </p:nvGrpSpPr>
          <p:grpSpPr bwMode="auto">
            <a:xfrm>
              <a:off x="1157" y="4272"/>
              <a:ext cx="458" cy="413"/>
              <a:chOff x="428" y="2640"/>
              <a:chExt cx="484" cy="528"/>
            </a:xfrm>
          </p:grpSpPr>
          <p:sp>
            <p:nvSpPr>
              <p:cNvPr id="25636" name="Rectangle 1099"/>
              <p:cNvSpPr>
                <a:spLocks noChangeArrowheads="1"/>
              </p:cNvSpPr>
              <p:nvPr/>
            </p:nvSpPr>
            <p:spPr bwMode="auto">
              <a:xfrm>
                <a:off x="432" y="2640"/>
                <a:ext cx="480" cy="528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5637" name="Text Box 1100"/>
              <p:cNvSpPr txBox="1">
                <a:spLocks noChangeArrowheads="1"/>
              </p:cNvSpPr>
              <p:nvPr/>
            </p:nvSpPr>
            <p:spPr bwMode="auto">
              <a:xfrm>
                <a:off x="428" y="2689"/>
                <a:ext cx="275" cy="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s-MX" b="1">
                    <a:latin typeface="+mn-lt"/>
                  </a:rPr>
                  <a:t>IDP</a:t>
                </a:r>
                <a:endParaRPr lang="en-US" b="1">
                  <a:latin typeface="+mn-lt"/>
                </a:endParaRPr>
              </a:p>
            </p:txBody>
          </p:sp>
        </p:grpSp>
        <p:sp>
          <p:nvSpPr>
            <p:cNvPr id="25616" name="Line 1101"/>
            <p:cNvSpPr>
              <a:spLocks noChangeShapeType="1"/>
            </p:cNvSpPr>
            <p:nvPr/>
          </p:nvSpPr>
          <p:spPr bwMode="auto">
            <a:xfrm>
              <a:off x="2432" y="4460"/>
              <a:ext cx="227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 type="triangl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617" name="Line 1102"/>
            <p:cNvSpPr>
              <a:spLocks noChangeShapeType="1"/>
            </p:cNvSpPr>
            <p:nvPr/>
          </p:nvSpPr>
          <p:spPr bwMode="auto">
            <a:xfrm>
              <a:off x="1615" y="4460"/>
              <a:ext cx="227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 type="triangl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grpSp>
          <p:nvGrpSpPr>
            <p:cNvPr id="25618" name="Group 1103"/>
            <p:cNvGrpSpPr>
              <a:grpSpLocks/>
            </p:cNvGrpSpPr>
            <p:nvPr/>
          </p:nvGrpSpPr>
          <p:grpSpPr bwMode="auto">
            <a:xfrm>
              <a:off x="3342" y="4227"/>
              <a:ext cx="498" cy="543"/>
              <a:chOff x="2930" y="2584"/>
              <a:chExt cx="526" cy="694"/>
            </a:xfrm>
          </p:grpSpPr>
          <p:sp>
            <p:nvSpPr>
              <p:cNvPr id="25634" name="Rectangle 1104"/>
              <p:cNvSpPr>
                <a:spLocks noChangeArrowheads="1"/>
              </p:cNvSpPr>
              <p:nvPr/>
            </p:nvSpPr>
            <p:spPr bwMode="auto">
              <a:xfrm>
                <a:off x="2930" y="2640"/>
                <a:ext cx="478" cy="528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5635" name="Text Box 1105"/>
              <p:cNvSpPr txBox="1">
                <a:spLocks noChangeArrowheads="1"/>
              </p:cNvSpPr>
              <p:nvPr/>
            </p:nvSpPr>
            <p:spPr bwMode="auto">
              <a:xfrm>
                <a:off x="2930" y="2584"/>
                <a:ext cx="526" cy="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s-MX" sz="1800" b="1" dirty="0">
                    <a:latin typeface="+mn-lt"/>
                  </a:rPr>
                  <a:t>PC</a:t>
                </a:r>
              </a:p>
              <a:p>
                <a:pPr eaLnBrk="1" hangingPunct="1"/>
                <a:r>
                  <a:rPr lang="es-MX" sz="1800" b="1" dirty="0">
                    <a:latin typeface="+mn-lt"/>
                  </a:rPr>
                  <a:t>PCH</a:t>
                </a:r>
                <a:endParaRPr lang="en-US" sz="1800" b="1" dirty="0">
                  <a:latin typeface="+mn-lt"/>
                </a:endParaRPr>
              </a:p>
            </p:txBody>
          </p:sp>
        </p:grpSp>
        <p:grpSp>
          <p:nvGrpSpPr>
            <p:cNvPr id="25619" name="Group 1106"/>
            <p:cNvGrpSpPr>
              <a:grpSpLocks/>
            </p:cNvGrpSpPr>
            <p:nvPr/>
          </p:nvGrpSpPr>
          <p:grpSpPr bwMode="auto">
            <a:xfrm>
              <a:off x="480" y="4272"/>
              <a:ext cx="498" cy="413"/>
              <a:chOff x="2930" y="2640"/>
              <a:chExt cx="526" cy="528"/>
            </a:xfrm>
          </p:grpSpPr>
          <p:sp>
            <p:nvSpPr>
              <p:cNvPr id="25632" name="Rectangle 1107"/>
              <p:cNvSpPr>
                <a:spLocks noChangeArrowheads="1"/>
              </p:cNvSpPr>
              <p:nvPr/>
            </p:nvSpPr>
            <p:spPr bwMode="auto">
              <a:xfrm>
                <a:off x="2930" y="2640"/>
                <a:ext cx="478" cy="528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5633" name="Text Box 1108"/>
              <p:cNvSpPr txBox="1">
                <a:spLocks noChangeArrowheads="1"/>
              </p:cNvSpPr>
              <p:nvPr/>
            </p:nvSpPr>
            <p:spPr bwMode="auto">
              <a:xfrm>
                <a:off x="2930" y="2689"/>
                <a:ext cx="526" cy="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s-MX" b="1" dirty="0">
                    <a:latin typeface="+mn-lt"/>
                  </a:rPr>
                  <a:t>VEN</a:t>
                </a:r>
                <a:endParaRPr lang="en-US" b="1" dirty="0">
                  <a:latin typeface="+mn-lt"/>
                </a:endParaRPr>
              </a:p>
            </p:txBody>
          </p:sp>
        </p:grpSp>
        <p:sp>
          <p:nvSpPr>
            <p:cNvPr id="25620" name="Line 1109"/>
            <p:cNvSpPr>
              <a:spLocks noChangeShapeType="1"/>
            </p:cNvSpPr>
            <p:nvPr/>
          </p:nvSpPr>
          <p:spPr bwMode="auto">
            <a:xfrm>
              <a:off x="932" y="4460"/>
              <a:ext cx="227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 type="triangl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grpSp>
          <p:nvGrpSpPr>
            <p:cNvPr id="25621" name="Group 1110"/>
            <p:cNvGrpSpPr>
              <a:grpSpLocks/>
            </p:cNvGrpSpPr>
            <p:nvPr/>
          </p:nvGrpSpPr>
          <p:grpSpPr bwMode="auto">
            <a:xfrm>
              <a:off x="1842" y="4272"/>
              <a:ext cx="590" cy="413"/>
              <a:chOff x="1296" y="2640"/>
              <a:chExt cx="624" cy="528"/>
            </a:xfrm>
          </p:grpSpPr>
          <p:sp>
            <p:nvSpPr>
              <p:cNvPr id="25630" name="Rectangle 1111"/>
              <p:cNvSpPr>
                <a:spLocks noChangeArrowheads="1"/>
              </p:cNvSpPr>
              <p:nvPr/>
            </p:nvSpPr>
            <p:spPr bwMode="auto">
              <a:xfrm>
                <a:off x="1296" y="2640"/>
                <a:ext cx="624" cy="528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5631" name="Text Box 1112"/>
              <p:cNvSpPr txBox="1">
                <a:spLocks noChangeArrowheads="1"/>
              </p:cNvSpPr>
              <p:nvPr/>
            </p:nvSpPr>
            <p:spPr bwMode="auto">
              <a:xfrm>
                <a:off x="1296" y="2689"/>
                <a:ext cx="313" cy="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s-MX" b="1">
                    <a:latin typeface="+mn-lt"/>
                  </a:rPr>
                  <a:t>LOG</a:t>
                </a:r>
                <a:endParaRPr lang="en-US" b="1">
                  <a:latin typeface="+mn-lt"/>
                </a:endParaRPr>
              </a:p>
            </p:txBody>
          </p:sp>
        </p:grpSp>
        <p:sp>
          <p:nvSpPr>
            <p:cNvPr id="25622" name="Text Box 1113"/>
            <p:cNvSpPr txBox="1">
              <a:spLocks noChangeArrowheads="1"/>
            </p:cNvSpPr>
            <p:nvPr/>
          </p:nvSpPr>
          <p:spPr bwMode="auto">
            <a:xfrm>
              <a:off x="2686" y="3888"/>
              <a:ext cx="417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MX" sz="7200">
                  <a:latin typeface="+mn-lt"/>
                </a:rPr>
                <a:t>...</a:t>
              </a:r>
              <a:endParaRPr lang="en-US" sz="7200">
                <a:latin typeface="+mn-lt"/>
              </a:endParaRPr>
            </a:p>
          </p:txBody>
        </p:sp>
        <p:sp>
          <p:nvSpPr>
            <p:cNvPr id="25623" name="Line 1114"/>
            <p:cNvSpPr>
              <a:spLocks noChangeShapeType="1"/>
            </p:cNvSpPr>
            <p:nvPr/>
          </p:nvSpPr>
          <p:spPr bwMode="auto">
            <a:xfrm>
              <a:off x="720" y="4896"/>
              <a:ext cx="1920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624" name="Text Box 1115"/>
            <p:cNvSpPr txBox="1">
              <a:spLocks noChangeArrowheads="1"/>
            </p:cNvSpPr>
            <p:nvPr/>
          </p:nvSpPr>
          <p:spPr bwMode="auto">
            <a:xfrm>
              <a:off x="2688" y="4339"/>
              <a:ext cx="417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eaLnBrk="0" hangingPunct="0"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MX" sz="7200">
                  <a:latin typeface="+mn-lt"/>
                </a:rPr>
                <a:t>...</a:t>
              </a:r>
              <a:endParaRPr lang="en-US" sz="7200">
                <a:latin typeface="+mn-lt"/>
              </a:endParaRPr>
            </a:p>
          </p:txBody>
        </p:sp>
        <p:sp>
          <p:nvSpPr>
            <p:cNvPr id="25625" name="Line 1116"/>
            <p:cNvSpPr>
              <a:spLocks noChangeShapeType="1"/>
            </p:cNvSpPr>
            <p:nvPr/>
          </p:nvSpPr>
          <p:spPr bwMode="auto">
            <a:xfrm flipV="1">
              <a:off x="1392" y="4656"/>
              <a:ext cx="0" cy="24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626" name="Line 1117"/>
            <p:cNvSpPr>
              <a:spLocks noChangeShapeType="1"/>
            </p:cNvSpPr>
            <p:nvPr/>
          </p:nvSpPr>
          <p:spPr bwMode="auto">
            <a:xfrm flipV="1">
              <a:off x="2160" y="4656"/>
              <a:ext cx="0" cy="24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627" name="Line 1118"/>
            <p:cNvSpPr>
              <a:spLocks noChangeShapeType="1"/>
            </p:cNvSpPr>
            <p:nvPr/>
          </p:nvSpPr>
          <p:spPr bwMode="auto">
            <a:xfrm flipV="1">
              <a:off x="3552" y="4656"/>
              <a:ext cx="0" cy="24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628" name="Line 1119"/>
            <p:cNvSpPr>
              <a:spLocks noChangeShapeType="1"/>
            </p:cNvSpPr>
            <p:nvPr/>
          </p:nvSpPr>
          <p:spPr bwMode="auto">
            <a:xfrm>
              <a:off x="3312" y="4896"/>
              <a:ext cx="288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629" name="Line 1120"/>
            <p:cNvSpPr>
              <a:spLocks noChangeShapeType="1"/>
            </p:cNvSpPr>
            <p:nvPr/>
          </p:nvSpPr>
          <p:spPr bwMode="auto">
            <a:xfrm flipV="1">
              <a:off x="720" y="4656"/>
              <a:ext cx="0" cy="240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graphicFrame>
          <p:nvGraphicFramePr>
            <p:cNvPr id="25602" name="Object 1121"/>
            <p:cNvGraphicFramePr>
              <a:graphicFrameLocks/>
            </p:cNvGraphicFramePr>
            <p:nvPr/>
          </p:nvGraphicFramePr>
          <p:xfrm>
            <a:off x="720" y="4464"/>
            <a:ext cx="192" cy="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9" name="Document" r:id="rId3" imgW="1027080" imgH="1002960" progId="Word.Document.8">
                    <p:embed/>
                  </p:oleObj>
                </mc:Choice>
                <mc:Fallback>
                  <p:oleObj name="Document" r:id="rId3" imgW="1027080" imgH="1002960" progId="Word.Document.8">
                    <p:embed/>
                    <p:pic>
                      <p:nvPicPr>
                        <p:cNvPr id="25602" name="Object 112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" y="4464"/>
                          <a:ext cx="192" cy="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603" name="Object 1122"/>
            <p:cNvGraphicFramePr>
              <a:graphicFrameLocks/>
            </p:cNvGraphicFramePr>
            <p:nvPr/>
          </p:nvGraphicFramePr>
          <p:xfrm>
            <a:off x="1392" y="4464"/>
            <a:ext cx="192" cy="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0" name="Document" r:id="rId5" imgW="1027080" imgH="1002960" progId="Word.Document.8">
                    <p:embed/>
                  </p:oleObj>
                </mc:Choice>
                <mc:Fallback>
                  <p:oleObj name="Document" r:id="rId5" imgW="1027080" imgH="1002960" progId="Word.Document.8">
                    <p:embed/>
                    <p:pic>
                      <p:nvPicPr>
                        <p:cNvPr id="25603" name="Object 112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2" y="4464"/>
                          <a:ext cx="192" cy="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604" name="Object 1123"/>
            <p:cNvGraphicFramePr>
              <a:graphicFrameLocks/>
            </p:cNvGraphicFramePr>
            <p:nvPr/>
          </p:nvGraphicFramePr>
          <p:xfrm>
            <a:off x="2208" y="4464"/>
            <a:ext cx="192" cy="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1" name="Document" r:id="rId6" imgW="1027080" imgH="1002960" progId="Word.Document.8">
                    <p:embed/>
                  </p:oleObj>
                </mc:Choice>
                <mc:Fallback>
                  <p:oleObj name="Document" r:id="rId6" imgW="1027080" imgH="1002960" progId="Word.Document.8">
                    <p:embed/>
                    <p:pic>
                      <p:nvPicPr>
                        <p:cNvPr id="25604" name="Object 112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8" y="4464"/>
                          <a:ext cx="192" cy="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605" name="Object 1124"/>
            <p:cNvGraphicFramePr>
              <a:graphicFrameLocks/>
            </p:cNvGraphicFramePr>
            <p:nvPr/>
          </p:nvGraphicFramePr>
          <p:xfrm>
            <a:off x="3600" y="4312"/>
            <a:ext cx="192" cy="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2" name="Documento" r:id="rId7" imgW="1027080" imgH="1002960" progId="Word.Document.8">
                    <p:embed/>
                  </p:oleObj>
                </mc:Choice>
                <mc:Fallback>
                  <p:oleObj name="Documento" r:id="rId7" imgW="1027080" imgH="1002960" progId="Word.Document.8">
                    <p:embed/>
                    <p:pic>
                      <p:nvPicPr>
                        <p:cNvPr id="25605" name="Object 112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0" y="4312"/>
                          <a:ext cx="192" cy="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9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VI. Administración de la calidad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1227430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842</TotalTime>
  <Words>2631</Words>
  <Application>Microsoft Office PowerPoint</Application>
  <PresentationFormat>On-screen Show (4:3)</PresentationFormat>
  <Paragraphs>492</Paragraphs>
  <Slides>36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ＭＳ Ｐゴシック</vt:lpstr>
      <vt:lpstr>Arial</vt:lpstr>
      <vt:lpstr>Calibri</vt:lpstr>
      <vt:lpstr>Century Gothic</vt:lpstr>
      <vt:lpstr>Tahoma</vt:lpstr>
      <vt:lpstr>Wingdings</vt:lpstr>
      <vt:lpstr>Tema de Office</vt:lpstr>
      <vt:lpstr>Document</vt:lpstr>
      <vt:lpstr>Documento</vt:lpstr>
      <vt:lpstr>Clip</vt:lpstr>
      <vt:lpstr>Hoja de cálculo</vt:lpstr>
      <vt:lpstr>PowerPoint Presentation</vt:lpstr>
      <vt:lpstr>Unidad de aprendizaje: Simulación de producción y operaciones</vt:lpstr>
      <vt:lpstr>Simulación de producción y operaciones</vt:lpstr>
      <vt:lpstr>Simulación de producción y operaciones</vt:lpstr>
      <vt:lpstr>Unidad VI. Administración de la calidad</vt:lpstr>
      <vt:lpstr>Unidad VI. Administración de la calidad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Generalidades de la ISO 9001:2015</vt:lpstr>
      <vt:lpstr>QUE ES ISO 9001:2015</vt:lpstr>
      <vt:lpstr>INTRODUCCIÓN</vt:lpstr>
      <vt:lpstr>HISTORIA DE ISO 9001:2008</vt:lpstr>
      <vt:lpstr>MADUREZ DE ISO 9001:2015</vt:lpstr>
      <vt:lpstr>QUE SON LOS ESTANDARES</vt:lpstr>
      <vt:lpstr>MISIÓN DE ISO 9001:2015</vt:lpstr>
      <vt:lpstr>NORMAS RELACIONADAS</vt:lpstr>
      <vt:lpstr>BENEFICIOS DE ISO 9001:2015</vt:lpstr>
      <vt:lpstr>BENEFICIOS INTERNOS DE ISO 9001:2015</vt:lpstr>
      <vt:lpstr>PowerPoint Presentation</vt:lpstr>
      <vt:lpstr>PowerPoint Presentation</vt:lpstr>
      <vt:lpstr>PUNTOS CERTIFICABLES DE ISO 9001:2015</vt:lpstr>
      <vt:lpstr>TABLA DE REFERENCIA ISO 9001:2008</vt:lpstr>
      <vt:lpstr>Principios de auditoría</vt:lpstr>
      <vt:lpstr>Principios de Auditoría</vt:lpstr>
      <vt:lpstr>PowerPoint Presentation</vt:lpstr>
      <vt:lpstr>Gestión de un programa de auditoría</vt:lpstr>
      <vt:lpstr>Gestión de un programa de auditoría</vt:lpstr>
      <vt:lpstr>Actividades de auditoría</vt:lpstr>
      <vt:lpstr>Actividades de auditoría</vt:lpstr>
      <vt:lpstr>Competencia de un auditor</vt:lpstr>
      <vt:lpstr>Proceso de avaluación</vt:lpstr>
      <vt:lpstr>CONCLUSIONES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CARMINA</dc:creator>
  <cp:lastModifiedBy>josé luis morales mondragon</cp:lastModifiedBy>
  <cp:revision>164</cp:revision>
  <dcterms:created xsi:type="dcterms:W3CDTF">2010-05-08T15:00:44Z</dcterms:created>
  <dcterms:modified xsi:type="dcterms:W3CDTF">2016-10-10T03:59:48Z</dcterms:modified>
</cp:coreProperties>
</file>