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2" r:id="rId2"/>
    <p:sldId id="283" r:id="rId3"/>
    <p:sldId id="284" r:id="rId4"/>
    <p:sldId id="285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3" r:id="rId20"/>
    <p:sldId id="274" r:id="rId21"/>
    <p:sldId id="286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7" r:id="rId30"/>
    <p:sldId id="288" r:id="rId31"/>
    <p:sldId id="289" r:id="rId32"/>
    <p:sldId id="290" r:id="rId33"/>
    <p:sldId id="291" r:id="rId34"/>
    <p:sldId id="292" r:id="rId35"/>
    <p:sldId id="293" r:id="rId36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05"/>
    <p:restoredTop sz="94628"/>
  </p:normalViewPr>
  <p:slideViewPr>
    <p:cSldViewPr snapToGrid="0" snapToObjects="1">
      <p:cViewPr varScale="1">
        <p:scale>
          <a:sx n="139" d="100"/>
          <a:sy n="139" d="100"/>
        </p:scale>
        <p:origin x="168" y="1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5B700-4355-F04C-89E8-5FB4AC30C6A5}" type="datetimeFigureOut">
              <a:rPr lang="es-ES_tradnl" smtClean="0"/>
              <a:t>9/10/16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CB8-3406-674A-A4C4-FFE01916908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1002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5B700-4355-F04C-89E8-5FB4AC30C6A5}" type="datetimeFigureOut">
              <a:rPr lang="es-ES_tradnl" smtClean="0"/>
              <a:t>9/10/16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CB8-3406-674A-A4C4-FFE01916908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32790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5B700-4355-F04C-89E8-5FB4AC30C6A5}" type="datetimeFigureOut">
              <a:rPr lang="es-ES_tradnl" smtClean="0"/>
              <a:t>9/10/16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CB8-3406-674A-A4C4-FFE01916908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79793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5B700-4355-F04C-89E8-5FB4AC30C6A5}" type="datetimeFigureOut">
              <a:rPr lang="es-ES_tradnl" smtClean="0"/>
              <a:t>9/10/16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CB8-3406-674A-A4C4-FFE01916908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3388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5B700-4355-F04C-89E8-5FB4AC30C6A5}" type="datetimeFigureOut">
              <a:rPr lang="es-ES_tradnl" smtClean="0"/>
              <a:t>9/10/16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CB8-3406-674A-A4C4-FFE01916908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42992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5B700-4355-F04C-89E8-5FB4AC30C6A5}" type="datetimeFigureOut">
              <a:rPr lang="es-ES_tradnl" smtClean="0"/>
              <a:t>9/10/16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CB8-3406-674A-A4C4-FFE01916908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7205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5B700-4355-F04C-89E8-5FB4AC30C6A5}" type="datetimeFigureOut">
              <a:rPr lang="es-ES_tradnl" smtClean="0"/>
              <a:t>9/10/16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CB8-3406-674A-A4C4-FFE01916908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80911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5B700-4355-F04C-89E8-5FB4AC30C6A5}" type="datetimeFigureOut">
              <a:rPr lang="es-ES_tradnl" smtClean="0"/>
              <a:t>9/10/16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CB8-3406-674A-A4C4-FFE01916908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9610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5B700-4355-F04C-89E8-5FB4AC30C6A5}" type="datetimeFigureOut">
              <a:rPr lang="es-ES_tradnl" smtClean="0"/>
              <a:t>9/10/16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CB8-3406-674A-A4C4-FFE01916908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75503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5B700-4355-F04C-89E8-5FB4AC30C6A5}" type="datetimeFigureOut">
              <a:rPr lang="es-ES_tradnl" smtClean="0"/>
              <a:t>9/10/16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CB8-3406-674A-A4C4-FFE01916908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7645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5B700-4355-F04C-89E8-5FB4AC30C6A5}" type="datetimeFigureOut">
              <a:rPr lang="es-ES_tradnl" smtClean="0"/>
              <a:t>9/10/16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45CB8-3406-674A-A4C4-FFE01916908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98452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5B700-4355-F04C-89E8-5FB4AC30C6A5}" type="datetimeFigureOut">
              <a:rPr lang="es-ES_tradnl" smtClean="0"/>
              <a:t>9/10/16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45CB8-3406-674A-A4C4-FFE01916908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79964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Relationship Id="rId3" Type="http://schemas.openxmlformats.org/officeDocument/2006/relationships/image" Target="../media/image6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Relationship Id="rId3" Type="http://schemas.openxmlformats.org/officeDocument/2006/relationships/image" Target="../media/image12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tif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09800" y="2416176"/>
            <a:ext cx="7772400" cy="1470025"/>
          </a:xfrm>
        </p:spPr>
        <p:txBody>
          <a:bodyPr/>
          <a:lstStyle/>
          <a:p>
            <a:r>
              <a:rPr lang="es-ES" dirty="0" smtClean="0"/>
              <a:t>Acuicultura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95600" y="3886200"/>
            <a:ext cx="6400800" cy="615250"/>
          </a:xfrm>
        </p:spPr>
        <p:txBody>
          <a:bodyPr/>
          <a:lstStyle/>
          <a:p>
            <a:r>
              <a:rPr lang="es-ES" dirty="0" smtClean="0"/>
              <a:t>Unidad 6 “Alimentos y nutrición”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2009272" y="557520"/>
            <a:ext cx="79729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/>
              <a:t>Universidad Autónoma del Estado de México</a:t>
            </a:r>
          </a:p>
          <a:p>
            <a:pPr algn="ctr"/>
            <a:r>
              <a:rPr lang="es-ES" sz="3200" b="1" dirty="0"/>
              <a:t>Facultad de Ciencias</a:t>
            </a:r>
          </a:p>
          <a:p>
            <a:pPr algn="ctr"/>
            <a:endParaRPr lang="es-ES" sz="3200" b="1" dirty="0"/>
          </a:p>
          <a:p>
            <a:pPr algn="ctr"/>
            <a:r>
              <a:rPr lang="es-ES" sz="3200" b="1" dirty="0"/>
              <a:t>Biología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251293" y="5337729"/>
            <a:ext cx="497660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800" b="1" dirty="0"/>
              <a:t>Dr. Iván Gallego Alarcón</a:t>
            </a:r>
          </a:p>
          <a:p>
            <a:pPr algn="r"/>
            <a:r>
              <a:rPr lang="es-ES" sz="2800" b="1" dirty="0" smtClean="0"/>
              <a:t>Octubre </a:t>
            </a:r>
            <a:r>
              <a:rPr lang="es-ES" sz="2800" b="1" dirty="0"/>
              <a:t>de </a:t>
            </a:r>
            <a:r>
              <a:rPr lang="es-ES" sz="2800" b="1" dirty="0" smtClean="0"/>
              <a:t>2016</a:t>
            </a:r>
            <a:endParaRPr lang="es-ES" sz="2800" b="1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09340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r>
              <a:rPr lang="es-MX" sz="4000" dirty="0"/>
              <a:t/>
            </a:r>
            <a:br>
              <a:rPr lang="es-MX" sz="4000" dirty="0"/>
            </a:b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s-ES" sz="2000" dirty="0"/>
              <a:t>6.1. Nutrición</a:t>
            </a:r>
            <a:endParaRPr lang="es-MX" sz="2000" dirty="0"/>
          </a:p>
          <a:p>
            <a:pPr>
              <a:buNone/>
            </a:pPr>
            <a:r>
              <a:rPr lang="es-ES" sz="1600" dirty="0"/>
              <a:t>	</a:t>
            </a:r>
          </a:p>
          <a:p>
            <a:pPr marL="0" indent="0">
              <a:buNone/>
            </a:pPr>
            <a:r>
              <a:rPr lang="es-ES_tradnl" sz="2000" dirty="0"/>
              <a:t>Necesidades generales</a:t>
            </a:r>
          </a:p>
          <a:p>
            <a:pPr marL="0" indent="0">
              <a:buNone/>
            </a:pPr>
            <a:endParaRPr lang="es-ES_tradnl" sz="2000" dirty="0"/>
          </a:p>
          <a:p>
            <a:pPr marL="0" indent="0">
              <a:buFont typeface="Wingdings" pitchFamily="2" charset="2"/>
              <a:buChar char="Ø"/>
            </a:pPr>
            <a:r>
              <a:rPr lang="es-ES_tradnl" sz="2000" dirty="0"/>
              <a:t> Herbívoros</a:t>
            </a:r>
          </a:p>
          <a:p>
            <a:pPr marL="0" indent="0">
              <a:buFont typeface="Wingdings" pitchFamily="2" charset="2"/>
              <a:buChar char="Ø"/>
            </a:pPr>
            <a:endParaRPr lang="es-ES_tradnl" sz="2000" dirty="0"/>
          </a:p>
          <a:p>
            <a:pPr marL="0" indent="0">
              <a:buFont typeface="Wingdings" pitchFamily="2" charset="2"/>
              <a:buChar char="Ø"/>
            </a:pPr>
            <a:r>
              <a:rPr lang="es-ES_tradnl" sz="2000" dirty="0"/>
              <a:t> Carnívoros</a:t>
            </a:r>
          </a:p>
          <a:p>
            <a:pPr marL="0" indent="0">
              <a:buFont typeface="Wingdings" pitchFamily="2" charset="2"/>
              <a:buChar char="Ø"/>
            </a:pPr>
            <a:endParaRPr lang="es-ES_tradnl" sz="2000" dirty="0"/>
          </a:p>
          <a:p>
            <a:pPr marL="0" indent="0">
              <a:buFont typeface="Wingdings" pitchFamily="2" charset="2"/>
              <a:buChar char="Ø"/>
            </a:pPr>
            <a:r>
              <a:rPr lang="es-ES_tradnl" sz="2000" dirty="0"/>
              <a:t> Detritívoros</a:t>
            </a:r>
          </a:p>
          <a:p>
            <a:pPr marL="0" indent="0">
              <a:buFont typeface="Wingdings" pitchFamily="2" charset="2"/>
              <a:buChar char="Ø"/>
            </a:pPr>
            <a:endParaRPr lang="es-ES_tradnl" sz="2000" dirty="0"/>
          </a:p>
          <a:p>
            <a:pPr marL="0" indent="0">
              <a:buFont typeface="Wingdings" pitchFamily="2" charset="2"/>
              <a:buChar char="Ø"/>
            </a:pPr>
            <a:r>
              <a:rPr lang="es-ES_tradnl" sz="2000" dirty="0"/>
              <a:t> Omnívoros </a:t>
            </a:r>
          </a:p>
          <a:p>
            <a:pPr marL="0" indent="0">
              <a:buFont typeface="Wingdings" pitchFamily="2" charset="2"/>
              <a:buChar char="Ø"/>
            </a:pPr>
            <a:endParaRPr lang="es-ES_tradnl" sz="2000" dirty="0"/>
          </a:p>
          <a:p>
            <a:pPr marL="0" indent="0">
              <a:buFont typeface="Wingdings" pitchFamily="2" charset="2"/>
              <a:buChar char="Ø"/>
            </a:pPr>
            <a:endParaRPr lang="es-ES_tradnl" sz="1600" dirty="0"/>
          </a:p>
          <a:p>
            <a:pPr marL="400050" lvl="1" indent="0"/>
            <a:endParaRPr lang="es-ES_tradnl" sz="1600" dirty="0"/>
          </a:p>
          <a:p>
            <a:pPr marL="400050" lvl="1" indent="0"/>
            <a:endParaRPr lang="es-ES_tradnl" sz="1200" dirty="0"/>
          </a:p>
        </p:txBody>
      </p:sp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_tradnl" dirty="0" smtClean="0"/>
          </a:p>
          <a:p>
            <a:endParaRPr lang="es-ES_tradnl" dirty="0" smtClean="0"/>
          </a:p>
          <a:p>
            <a:endParaRPr lang="es-MX" dirty="0"/>
          </a:p>
        </p:txBody>
      </p:sp>
      <p:sp>
        <p:nvSpPr>
          <p:cNvPr id="5" name="4 Flecha derecha"/>
          <p:cNvSpPr/>
          <p:nvPr/>
        </p:nvSpPr>
        <p:spPr>
          <a:xfrm>
            <a:off x="3233718" y="3439902"/>
            <a:ext cx="171451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5247204" y="3259612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Carbohidratos como fuente de energía</a:t>
            </a:r>
            <a:endParaRPr lang="es-MX" dirty="0"/>
          </a:p>
        </p:txBody>
      </p:sp>
      <p:sp>
        <p:nvSpPr>
          <p:cNvPr id="10" name="9 Cerrar llave"/>
          <p:cNvSpPr/>
          <p:nvPr/>
        </p:nvSpPr>
        <p:spPr>
          <a:xfrm>
            <a:off x="3287469" y="4248137"/>
            <a:ext cx="428628" cy="192882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CuadroTexto"/>
          <p:cNvSpPr txBox="1"/>
          <p:nvPr/>
        </p:nvSpPr>
        <p:spPr>
          <a:xfrm>
            <a:off x="4162412" y="5027884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Proteínas como fuente de energía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1749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r>
              <a:rPr lang="es-MX" sz="4000" dirty="0"/>
              <a:t/>
            </a:r>
            <a:br>
              <a:rPr lang="es-MX" sz="4000" dirty="0"/>
            </a:b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s-ES" sz="2000" dirty="0"/>
              <a:t>6.1. Nutrición</a:t>
            </a:r>
            <a:endParaRPr lang="es-MX" sz="2000" dirty="0"/>
          </a:p>
          <a:p>
            <a:pPr>
              <a:buNone/>
            </a:pPr>
            <a:r>
              <a:rPr lang="es-ES" sz="2000" dirty="0"/>
              <a:t>	6.1.1. Digestión</a:t>
            </a:r>
          </a:p>
          <a:p>
            <a:pPr>
              <a:buNone/>
            </a:pPr>
            <a:endParaRPr lang="es-ES" sz="2000" dirty="0"/>
          </a:p>
          <a:p>
            <a:pPr marL="0" indent="0" algn="just">
              <a:buNone/>
            </a:pPr>
            <a:r>
              <a:rPr lang="es-MX" sz="2000" dirty="0"/>
              <a:t>Convertir en el aparato digestivo los alimentos en sustancias asimilables por el organismo.</a:t>
            </a:r>
          </a:p>
          <a:p>
            <a:pPr marL="0" indent="0" algn="just">
              <a:buNone/>
            </a:pPr>
            <a:endParaRPr lang="es-ES_tradnl" sz="2000" dirty="0"/>
          </a:p>
          <a:p>
            <a:pPr marL="0" indent="0" algn="just">
              <a:buNone/>
            </a:pPr>
            <a:r>
              <a:rPr lang="es-ES_tradnl" sz="2000" dirty="0"/>
              <a:t>Es realizada principalmente por enzimas digestivas, que son secretadas por y atacan el lumen del canal alimenticio. </a:t>
            </a:r>
            <a:endParaRPr lang="es-MX" sz="2000" dirty="0"/>
          </a:p>
          <a:p>
            <a:pPr marL="0" indent="0">
              <a:buFont typeface="Wingdings" pitchFamily="2" charset="2"/>
              <a:buChar char="Ø"/>
            </a:pPr>
            <a:endParaRPr lang="es-ES_tradnl" sz="2000" dirty="0"/>
          </a:p>
          <a:p>
            <a:pPr marL="0" indent="0">
              <a:buFont typeface="Wingdings" pitchFamily="2" charset="2"/>
              <a:buChar char="Ø"/>
            </a:pPr>
            <a:endParaRPr lang="es-ES_tradnl" sz="1600" dirty="0"/>
          </a:p>
          <a:p>
            <a:pPr marL="400050" lvl="1" indent="0"/>
            <a:endParaRPr lang="es-ES_tradnl" sz="1600" dirty="0"/>
          </a:p>
          <a:p>
            <a:pPr marL="400050" lvl="1" indent="0"/>
            <a:endParaRPr lang="es-ES_tradnl" sz="1200" dirty="0"/>
          </a:p>
        </p:txBody>
      </p:sp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sz="2000" dirty="0"/>
              <a:t>Las enzimas digestivas son proteínas solubles en agua que se dividen en:</a:t>
            </a:r>
          </a:p>
          <a:p>
            <a:pPr marL="0" indent="0">
              <a:buNone/>
            </a:pPr>
            <a:r>
              <a:rPr lang="es-ES_tradnl" sz="2000" dirty="0"/>
              <a:t>Proteasas</a:t>
            </a:r>
          </a:p>
          <a:p>
            <a:pPr marL="0" indent="0">
              <a:buNone/>
            </a:pPr>
            <a:r>
              <a:rPr lang="es-ES_tradnl" sz="2000" dirty="0"/>
              <a:t>Lipasas</a:t>
            </a:r>
          </a:p>
          <a:p>
            <a:pPr marL="0" indent="0">
              <a:buNone/>
            </a:pPr>
            <a:r>
              <a:rPr lang="es-ES_tradnl" sz="2000" dirty="0" err="1"/>
              <a:t>Esterasas</a:t>
            </a:r>
            <a:endParaRPr lang="es-ES_tradnl" sz="2000" dirty="0"/>
          </a:p>
          <a:p>
            <a:pPr marL="0" indent="0">
              <a:buNone/>
            </a:pPr>
            <a:r>
              <a:rPr lang="es-ES_tradnl" sz="2000" dirty="0" err="1"/>
              <a:t>Carbohidrasas</a:t>
            </a:r>
            <a:endParaRPr lang="es-ES_tradnl" sz="2000" dirty="0"/>
          </a:p>
          <a:p>
            <a:pPr marL="0" indent="0">
              <a:buNone/>
            </a:pPr>
            <a:endParaRPr lang="es-ES_tradnl" sz="2000" dirty="0"/>
          </a:p>
          <a:p>
            <a:endParaRPr lang="es-ES_tradnl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781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_tradnl" dirty="0" smtClean="0"/>
              <a:t>Peces               </a:t>
            </a:r>
            <a:r>
              <a:rPr lang="es-ES_tradnl" dirty="0" smtClean="0"/>
              <a:t>digestión </a:t>
            </a:r>
            <a:r>
              <a:rPr lang="es-ES_tradnl" dirty="0" smtClean="0"/>
              <a:t>extracelular</a:t>
            </a:r>
          </a:p>
          <a:p>
            <a:pPr>
              <a:buNone/>
            </a:pPr>
            <a:r>
              <a:rPr lang="es-ES_tradnl" dirty="0" smtClean="0"/>
              <a:t>Crustáceos </a:t>
            </a:r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dirty="0" smtClean="0"/>
              <a:t>Moluscos          digestión intracelular</a:t>
            </a:r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MX" dirty="0"/>
          </a:p>
        </p:txBody>
      </p:sp>
      <p:sp>
        <p:nvSpPr>
          <p:cNvPr id="4" name="3 Cerrar llave"/>
          <p:cNvSpPr/>
          <p:nvPr/>
        </p:nvSpPr>
        <p:spPr>
          <a:xfrm>
            <a:off x="2546275" y="1690688"/>
            <a:ext cx="357190" cy="100013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2367680" y="3602785"/>
            <a:ext cx="71438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0801" y="3180961"/>
            <a:ext cx="5003047" cy="313093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690801" y="6061547"/>
            <a:ext cx="381143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900" dirty="0">
                <a:solidFill>
                  <a:schemeClr val="bg1"/>
                </a:solidFill>
              </a:rPr>
              <a:t>http://</a:t>
            </a:r>
            <a:r>
              <a:rPr lang="es-ES_tradnl" sz="900" dirty="0" err="1">
                <a:solidFill>
                  <a:schemeClr val="bg1"/>
                </a:solidFill>
              </a:rPr>
              <a:t>scienceblogs.com</a:t>
            </a:r>
            <a:r>
              <a:rPr lang="es-ES_tradnl" sz="900" dirty="0">
                <a:solidFill>
                  <a:schemeClr val="bg1"/>
                </a:solidFill>
              </a:rPr>
              <a:t>/</a:t>
            </a:r>
            <a:r>
              <a:rPr lang="es-ES_tradnl" sz="900" dirty="0" err="1">
                <a:solidFill>
                  <a:schemeClr val="bg1"/>
                </a:solidFill>
              </a:rPr>
              <a:t>zooillogix</a:t>
            </a:r>
            <a:r>
              <a:rPr lang="es-ES_tradnl" sz="900" dirty="0">
                <a:solidFill>
                  <a:schemeClr val="bg1"/>
                </a:solidFill>
              </a:rPr>
              <a:t>/2008/12/22/</a:t>
            </a:r>
            <a:r>
              <a:rPr lang="es-ES_tradnl" sz="900" dirty="0" err="1">
                <a:solidFill>
                  <a:schemeClr val="bg1"/>
                </a:solidFill>
              </a:rPr>
              <a:t>amazing-plankton-pics</a:t>
            </a:r>
            <a:r>
              <a:rPr lang="es-ES_tradnl" sz="900" dirty="0">
                <a:solidFill>
                  <a:schemeClr val="bg1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2671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La tasa de digestión depende de:</a:t>
            </a:r>
          </a:p>
          <a:p>
            <a:pPr lvl="1"/>
            <a:r>
              <a:rPr lang="es-ES_tradnl" dirty="0" smtClean="0"/>
              <a:t>La actividad </a:t>
            </a:r>
            <a:r>
              <a:rPr lang="es-ES_tradnl" dirty="0" smtClean="0"/>
              <a:t>enzimática</a:t>
            </a:r>
          </a:p>
          <a:p>
            <a:pPr lvl="1"/>
            <a:endParaRPr lang="es-ES_tradnl" dirty="0" smtClean="0"/>
          </a:p>
          <a:p>
            <a:pPr lvl="1"/>
            <a:r>
              <a:rPr lang="es-ES_tradnl" dirty="0" smtClean="0"/>
              <a:t>El volumen de jugos </a:t>
            </a:r>
            <a:r>
              <a:rPr lang="es-ES_tradnl" dirty="0" smtClean="0"/>
              <a:t>digestivos</a:t>
            </a:r>
          </a:p>
          <a:p>
            <a:pPr lvl="1"/>
            <a:endParaRPr lang="es-ES_tradnl" dirty="0" smtClean="0"/>
          </a:p>
          <a:p>
            <a:pPr lvl="1"/>
            <a:r>
              <a:rPr lang="es-ES_tradnl" dirty="0" smtClean="0"/>
              <a:t>El tiempo de tránsito, que depende de:</a:t>
            </a:r>
          </a:p>
          <a:p>
            <a:pPr lvl="2"/>
            <a:r>
              <a:rPr lang="es-ES_tradnl" dirty="0" smtClean="0"/>
              <a:t>La especie, edad, tamaño del organismo, sexo, temperatura, densidad, tamaño del alimento tipo de alimento y su presentación, tasa de alimentación.</a:t>
            </a:r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4249" y="1599682"/>
            <a:ext cx="3708400" cy="21844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9128449" y="3553249"/>
            <a:ext cx="26063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800" dirty="0"/>
              <a:t>https://</a:t>
            </a:r>
            <a:r>
              <a:rPr lang="es-ES_tradnl" sz="800" dirty="0" err="1"/>
              <a:t>sites.google.com</a:t>
            </a:r>
            <a:r>
              <a:rPr lang="es-ES_tradnl" sz="800" dirty="0"/>
              <a:t>/</a:t>
            </a:r>
            <a:r>
              <a:rPr lang="es-ES_tradnl" sz="800" dirty="0" err="1"/>
              <a:t>site</a:t>
            </a:r>
            <a:r>
              <a:rPr lang="es-ES_tradnl" sz="800" dirty="0"/>
              <a:t>/</a:t>
            </a:r>
            <a:r>
              <a:rPr lang="es-ES_tradnl" sz="800" dirty="0" err="1"/>
              <a:t>descripciondelosciclosdevida</a:t>
            </a:r>
            <a:r>
              <a:rPr lang="es-ES_tradnl" sz="800" dirty="0"/>
              <a:t>/ciclo-de-vida-de-los-animales-1/ciclo-de-vida-de-los-anfibios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235" y="4898917"/>
            <a:ext cx="2618014" cy="189078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7274249" y="6481928"/>
            <a:ext cx="19998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700" dirty="0"/>
              <a:t>http://</a:t>
            </a:r>
            <a:r>
              <a:rPr lang="es-ES_tradnl" sz="700" dirty="0" err="1"/>
              <a:t>pisciculturaglobal.com</a:t>
            </a:r>
            <a:r>
              <a:rPr lang="es-ES_tradnl" sz="700" dirty="0"/>
              <a:t>/2014/01/respondiendo-consultas-</a:t>
            </a:r>
            <a:r>
              <a:rPr lang="es-ES_tradnl" sz="700" dirty="0" err="1"/>
              <a:t>basicas</a:t>
            </a:r>
            <a:r>
              <a:rPr lang="es-ES_tradnl" sz="700" dirty="0"/>
              <a:t>-</a:t>
            </a:r>
            <a:r>
              <a:rPr lang="es-ES_tradnl" sz="700" dirty="0" err="1"/>
              <a:t>sobre.html</a:t>
            </a:r>
            <a:endParaRPr lang="es-ES_tradnl" sz="700" dirty="0"/>
          </a:p>
        </p:txBody>
      </p:sp>
    </p:spTree>
    <p:extLst>
      <p:ext uri="{BB962C8B-B14F-4D97-AF65-F5344CB8AC3E}">
        <p14:creationId xmlns:p14="http://schemas.microsoft.com/office/powerpoint/2010/main" val="2067745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sz="2400" dirty="0"/>
              <a:t>6.1. Nutrición</a:t>
            </a:r>
            <a:endParaRPr lang="es-MX" sz="2400" dirty="0"/>
          </a:p>
          <a:p>
            <a:pPr>
              <a:buNone/>
            </a:pPr>
            <a:r>
              <a:rPr lang="es-ES" sz="2400" dirty="0"/>
              <a:t>	6.1.2. Absorción de nutrientes</a:t>
            </a:r>
            <a:endParaRPr lang="es-MX" sz="2400" dirty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sz="2400" dirty="0"/>
              <a:t>Transporte activo</a:t>
            </a:r>
          </a:p>
          <a:p>
            <a:pPr>
              <a:buNone/>
            </a:pPr>
            <a:endParaRPr lang="es-ES_tradnl" sz="2400" dirty="0"/>
          </a:p>
          <a:p>
            <a:pPr>
              <a:buNone/>
            </a:pPr>
            <a:r>
              <a:rPr lang="es-ES_tradnl" sz="2400" dirty="0"/>
              <a:t>                       Difusión pasiva</a:t>
            </a:r>
          </a:p>
          <a:p>
            <a:pPr>
              <a:buNone/>
            </a:pPr>
            <a:r>
              <a:rPr lang="es-ES_tradnl" sz="2400" dirty="0"/>
              <a:t>Difusión</a:t>
            </a:r>
          </a:p>
          <a:p>
            <a:pPr>
              <a:buNone/>
            </a:pPr>
            <a:r>
              <a:rPr lang="es-ES_tradnl" sz="2400" dirty="0"/>
              <a:t>                       Difusión facilitada</a:t>
            </a:r>
            <a:endParaRPr lang="es-MX" sz="2400" dirty="0"/>
          </a:p>
        </p:txBody>
      </p:sp>
      <p:sp>
        <p:nvSpPr>
          <p:cNvPr id="4" name="3 Abrir llave"/>
          <p:cNvSpPr/>
          <p:nvPr/>
        </p:nvSpPr>
        <p:spPr>
          <a:xfrm>
            <a:off x="2189955" y="4146877"/>
            <a:ext cx="285752" cy="150019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7084" y="2178510"/>
            <a:ext cx="4860757" cy="364556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8951481" y="5531659"/>
            <a:ext cx="190308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900" dirty="0"/>
              <a:t>http://</a:t>
            </a:r>
            <a:r>
              <a:rPr lang="es-ES_tradnl" sz="900" dirty="0" err="1"/>
              <a:t>slideplayer.es</a:t>
            </a:r>
            <a:r>
              <a:rPr lang="es-ES_tradnl" sz="900" dirty="0"/>
              <a:t>/</a:t>
            </a:r>
            <a:r>
              <a:rPr lang="es-ES_tradnl" sz="900" dirty="0" err="1"/>
              <a:t>slide</a:t>
            </a:r>
            <a:r>
              <a:rPr lang="es-ES_tradnl" sz="900" dirty="0"/>
              <a:t>/2355810/</a:t>
            </a:r>
          </a:p>
        </p:txBody>
      </p:sp>
    </p:spTree>
    <p:extLst>
      <p:ext uri="{BB962C8B-B14F-4D97-AF65-F5344CB8AC3E}">
        <p14:creationId xmlns:p14="http://schemas.microsoft.com/office/powerpoint/2010/main" val="2013318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1474" y="1404520"/>
            <a:ext cx="10515600" cy="4351338"/>
          </a:xfrm>
        </p:spPr>
        <p:txBody>
          <a:bodyPr/>
          <a:lstStyle/>
          <a:p>
            <a:r>
              <a:rPr lang="es-ES_tradnl" dirty="0" smtClean="0"/>
              <a:t>Transporte activo:</a:t>
            </a:r>
          </a:p>
          <a:p>
            <a:pPr marL="0" indent="0" algn="just">
              <a:buNone/>
            </a:pPr>
            <a:r>
              <a:rPr lang="es-MX" sz="2400" dirty="0" smtClean="0"/>
              <a:t>El </a:t>
            </a:r>
            <a:r>
              <a:rPr lang="es-MX" sz="2400" dirty="0"/>
              <a:t>transporte activo, comprende el transporte de sustancias a través de las células en contra de un gradiente eléctrico o químico. Requiere energía, la que es provista por una enzima dadora de energía que se encuentra en la membrana </a:t>
            </a:r>
            <a:r>
              <a:rPr lang="es-MX" sz="2400" dirty="0" err="1"/>
              <a:t>laterobasal</a:t>
            </a:r>
            <a:r>
              <a:rPr lang="es-MX" sz="2400" dirty="0"/>
              <a:t> del </a:t>
            </a:r>
            <a:r>
              <a:rPr lang="es-MX" sz="2400" dirty="0" err="1"/>
              <a:t>enterocito</a:t>
            </a:r>
            <a:r>
              <a:rPr lang="es-MX" sz="2400" dirty="0"/>
              <a:t>; está mediada por una proteína transportadora</a:t>
            </a:r>
            <a:endParaRPr lang="es-ES_tradnl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7697" y="3439842"/>
            <a:ext cx="4116606" cy="310803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8154303" y="6147769"/>
            <a:ext cx="33341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00" dirty="0"/>
              <a:t>http://</a:t>
            </a:r>
            <a:r>
              <a:rPr lang="es-ES_tradnl" sz="1000" dirty="0" err="1"/>
              <a:t>archive.cnx.org</a:t>
            </a:r>
            <a:r>
              <a:rPr lang="es-ES_tradnl" sz="1000" dirty="0"/>
              <a:t>/</a:t>
            </a:r>
            <a:r>
              <a:rPr lang="es-ES_tradnl" sz="1000" dirty="0" err="1"/>
              <a:t>contents</a:t>
            </a:r>
            <a:r>
              <a:rPr lang="es-ES_tradnl" sz="1000" dirty="0"/>
              <a:t>/f7826cdb-b19c-4000-83e3-30bbb5cd2691@3/transporte-activo</a:t>
            </a:r>
          </a:p>
        </p:txBody>
      </p:sp>
    </p:spTree>
    <p:extLst>
      <p:ext uri="{BB962C8B-B14F-4D97-AF65-F5344CB8AC3E}">
        <p14:creationId xmlns:p14="http://schemas.microsoft.com/office/powerpoint/2010/main" val="2088241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/>
              <a:t>La difusión pasiva es un mecanismo opuesto al anterior; no requiere de energía y no necesita un transportador. Por lo tanto, el transporte activo puede considerarse como un transporte cuesta arriba, mientras que la difusión pasiva es equivalente a un transporte cuesta abajo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579" y="3432800"/>
            <a:ext cx="4422554" cy="331691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896839" y="6518884"/>
            <a:ext cx="190308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900" dirty="0"/>
              <a:t>http://</a:t>
            </a:r>
            <a:r>
              <a:rPr lang="es-ES_tradnl" sz="900" dirty="0" err="1"/>
              <a:t>slideplayer.es</a:t>
            </a:r>
            <a:r>
              <a:rPr lang="es-ES_tradnl" sz="900" dirty="0"/>
              <a:t>/</a:t>
            </a:r>
            <a:r>
              <a:rPr lang="es-ES_tradnl" sz="900" dirty="0" err="1"/>
              <a:t>slide</a:t>
            </a:r>
            <a:r>
              <a:rPr lang="es-ES_tradnl" sz="900" dirty="0"/>
              <a:t>/2355810/</a:t>
            </a:r>
          </a:p>
        </p:txBody>
      </p:sp>
    </p:spTree>
    <p:extLst>
      <p:ext uri="{BB962C8B-B14F-4D97-AF65-F5344CB8AC3E}">
        <p14:creationId xmlns:p14="http://schemas.microsoft.com/office/powerpoint/2010/main" val="756925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/>
              <a:t>La difusión facilitada es similar a la difusión pasiva, salvo que muestra evidencias de que es mediada por un transportador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1005" y="2709609"/>
            <a:ext cx="6654800" cy="394970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7333028" y="6397699"/>
            <a:ext cx="380555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50" dirty="0"/>
              <a:t>http://</a:t>
            </a:r>
            <a:r>
              <a:rPr lang="es-ES_tradnl" sz="1050" dirty="0" err="1"/>
              <a:t>www.biologiaescolar.com</a:t>
            </a:r>
            <a:r>
              <a:rPr lang="es-ES_tradnl" sz="1050" dirty="0"/>
              <a:t>/2014/05/transporte-</a:t>
            </a:r>
            <a:r>
              <a:rPr lang="es-ES_tradnl" sz="1050" dirty="0" err="1"/>
              <a:t>pasivo.html</a:t>
            </a:r>
            <a:endParaRPr lang="es-ES_tradnl" sz="1050" dirty="0"/>
          </a:p>
        </p:txBody>
      </p:sp>
    </p:spTree>
    <p:extLst>
      <p:ext uri="{BB962C8B-B14F-4D97-AF65-F5344CB8AC3E}">
        <p14:creationId xmlns:p14="http://schemas.microsoft.com/office/powerpoint/2010/main" val="20930018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33600" y="1600200"/>
            <a:ext cx="7924800" cy="5043510"/>
          </a:xfrm>
        </p:spPr>
        <p:txBody>
          <a:bodyPr/>
          <a:lstStyle/>
          <a:p>
            <a:pPr marL="0" indent="0">
              <a:buNone/>
            </a:pPr>
            <a:r>
              <a:rPr lang="es-MX" sz="1800" dirty="0"/>
              <a:t>Los tipos de proteínas de transporte que intervienen en la absorción, pueden agruparse en forma de: </a:t>
            </a:r>
            <a:br>
              <a:rPr lang="es-MX" sz="1800" dirty="0"/>
            </a:br>
            <a:endParaRPr lang="es-MX" sz="1800" dirty="0"/>
          </a:p>
          <a:p>
            <a:pPr marL="0" indent="0">
              <a:buNone/>
            </a:pPr>
            <a:r>
              <a:rPr lang="es-MX" sz="1800" dirty="0"/>
              <a:t>Canales: Poros en las membranas celulares específicos para un ion particular, que se abren y cierran rápidamente permitiendo que dichos iones difundan (pasen de un lado de una membrana a la otra) de acuerdo a sus gradientes electroquímicos. </a:t>
            </a:r>
            <a:br>
              <a:rPr lang="es-MX" sz="1800" dirty="0"/>
            </a:br>
            <a:endParaRPr lang="es-MX" sz="1800" dirty="0"/>
          </a:p>
          <a:p>
            <a:pPr marL="0" indent="0">
              <a:buNone/>
            </a:pPr>
            <a:r>
              <a:rPr lang="es-MX" sz="1800" dirty="0" err="1"/>
              <a:t>Carriers</a:t>
            </a:r>
            <a:r>
              <a:rPr lang="es-MX" sz="1800" dirty="0"/>
              <a:t>: Proteínas que facilitan el movimiento de solutos a través de la membrana. Los solutos pueden moverse en respuesta a su propio gradiente de concentración (difusión facilitada), o utilizando la energía del gradiente de otros solutos producidos por otros transportadores. </a:t>
            </a:r>
            <a:br>
              <a:rPr lang="es-MX" sz="1800" dirty="0"/>
            </a:br>
            <a:endParaRPr lang="es-MX" sz="1800" dirty="0"/>
          </a:p>
          <a:p>
            <a:pPr marL="0" indent="0">
              <a:buNone/>
            </a:pPr>
            <a:r>
              <a:rPr lang="es-MX" sz="1800" dirty="0"/>
              <a:t>Bombas: Transportadores que mueven solutos contra un gradiente electromecánico con producción de energía proveniente de elementos dadores de energía dentro de la célula.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56895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33600" y="1600200"/>
            <a:ext cx="7924800" cy="1042982"/>
          </a:xfrm>
        </p:spPr>
        <p:txBody>
          <a:bodyPr/>
          <a:lstStyle/>
          <a:p>
            <a:pPr>
              <a:buNone/>
            </a:pPr>
            <a:r>
              <a:rPr lang="es-ES" sz="2400" dirty="0"/>
              <a:t>6.1. Nutrición</a:t>
            </a:r>
            <a:endParaRPr lang="es-MX" sz="2400" dirty="0"/>
          </a:p>
          <a:p>
            <a:pPr>
              <a:buNone/>
            </a:pPr>
            <a:r>
              <a:rPr lang="es-ES" sz="2400" dirty="0"/>
              <a:t>	6.1.3. Digestibilidad</a:t>
            </a:r>
            <a:endParaRPr lang="es-MX" sz="2400" dirty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MX" dirty="0"/>
          </a:p>
        </p:txBody>
      </p:sp>
      <p:pic>
        <p:nvPicPr>
          <p:cNvPr id="6" name="5 Imagen" descr="digestibilid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81356" y="2500306"/>
            <a:ext cx="5500726" cy="370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472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e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"/>
            <a:ext cx="9144000" cy="5122619"/>
          </a:xfrm>
          <a:prstGeom prst="rect">
            <a:avLst/>
          </a:prstGeom>
        </p:spPr>
      </p:pic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2209800" y="479742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ACUICULTURA</a:t>
            </a:r>
            <a:br>
              <a:rPr lang="es-ES" dirty="0" smtClean="0"/>
            </a:br>
            <a:r>
              <a:rPr lang="es-ES" dirty="0" smtClean="0"/>
              <a:t>“Alimentos y nutrición”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39031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90864" y="1600199"/>
            <a:ext cx="6167535" cy="49685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dirty="0"/>
              <a:t>Un alimento para los organismos acuícolas no sólo debe de contener los requerimientos nutritivos del mismo, también debe de tener una alta digestibilidad y una eficiencia buena</a:t>
            </a:r>
            <a:r>
              <a:rPr lang="es-ES_tradnl" dirty="0" smtClean="0"/>
              <a:t>.</a:t>
            </a:r>
          </a:p>
          <a:p>
            <a:pPr marL="0" indent="0" algn="just">
              <a:buNone/>
            </a:pPr>
            <a:endParaRPr lang="es-ES_tradnl" dirty="0"/>
          </a:p>
          <a:p>
            <a:pPr marL="0" indent="0" algn="just">
              <a:buNone/>
            </a:pPr>
            <a:r>
              <a:rPr lang="es-ES_tradnl" dirty="0"/>
              <a:t>La digestibilidad de un alimento se puede definir como la cantidad de alimento que ingiere el animal y no se elimina con las heces por lo que se supone que fue absorbida</a:t>
            </a:r>
            <a:endParaRPr lang="es-ES_tradnl" dirty="0"/>
          </a:p>
          <a:p>
            <a:pPr marL="0" indent="0" algn="just">
              <a:buNone/>
            </a:pPr>
            <a:endParaRPr lang="es-ES_tradnl" dirty="0"/>
          </a:p>
          <a:p>
            <a:pPr marL="0" indent="0" algn="just">
              <a:buNone/>
            </a:pP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 rot="16200000">
            <a:off x="390855" y="3347912"/>
            <a:ext cx="2777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smtClean="0">
                <a:solidFill>
                  <a:schemeClr val="accent5"/>
                </a:solidFill>
              </a:rPr>
              <a:t>Digestibilidad</a:t>
            </a:r>
            <a:endParaRPr lang="es-ES_tradnl" sz="3200">
              <a:solidFill>
                <a:schemeClr val="accent5"/>
              </a:solidFill>
            </a:endParaRPr>
          </a:p>
        </p:txBody>
      </p:sp>
      <p:sp>
        <p:nvSpPr>
          <p:cNvPr id="5" name="Abrir llave 4"/>
          <p:cNvSpPr/>
          <p:nvPr/>
        </p:nvSpPr>
        <p:spPr>
          <a:xfrm>
            <a:off x="2263794" y="1690688"/>
            <a:ext cx="717709" cy="4439524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863659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Métodos para evaluar la digestibilidad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/>
              <a:t>In vivo</a:t>
            </a:r>
          </a:p>
          <a:p>
            <a:pPr marL="0" indent="0">
              <a:buNone/>
            </a:pPr>
            <a:r>
              <a:rPr lang="es-ES_tradnl" dirty="0" smtClean="0"/>
              <a:t>						In </a:t>
            </a:r>
            <a:r>
              <a:rPr lang="es-ES_tradnl" dirty="0"/>
              <a:t>vitro</a:t>
            </a:r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pPr marL="0" indent="0">
              <a:buNone/>
            </a:pPr>
            <a:r>
              <a:rPr lang="es-ES_tradnl" dirty="0" smtClean="0"/>
              <a:t>						</a:t>
            </a:r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79" y="1825625"/>
            <a:ext cx="3336790" cy="382370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339779" y="5649329"/>
            <a:ext cx="281518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700" dirty="0"/>
              <a:t>http://</a:t>
            </a:r>
            <a:r>
              <a:rPr lang="es-ES_tradnl" sz="700" dirty="0" err="1"/>
              <a:t>www.engormix.com</a:t>
            </a:r>
            <a:r>
              <a:rPr lang="es-ES_tradnl" sz="700" dirty="0"/>
              <a:t>/MA-balanceados/</a:t>
            </a:r>
            <a:r>
              <a:rPr lang="es-ES_tradnl" sz="700" dirty="0" err="1"/>
              <a:t>fabricacion</a:t>
            </a:r>
            <a:r>
              <a:rPr lang="es-ES_tradnl" sz="700" dirty="0"/>
              <a:t>/</a:t>
            </a:r>
            <a:r>
              <a:rPr lang="es-ES_tradnl" sz="700" dirty="0" err="1"/>
              <a:t>articulos</a:t>
            </a:r>
            <a:r>
              <a:rPr lang="es-ES_tradnl" sz="700" dirty="0"/>
              <a:t>/valoracion-nutricional-materias-primas-t6101/801-p0.htm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9095" y="2821720"/>
            <a:ext cx="4132179" cy="3099134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449095" y="5920854"/>
            <a:ext cx="223330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800" dirty="0"/>
              <a:t>http://</a:t>
            </a:r>
            <a:r>
              <a:rPr lang="es-ES_tradnl" sz="800" dirty="0" err="1"/>
              <a:t>www.webs.ulpgc.es</a:t>
            </a:r>
            <a:r>
              <a:rPr lang="es-ES_tradnl" sz="800" dirty="0"/>
              <a:t>/</a:t>
            </a:r>
            <a:r>
              <a:rPr lang="es-ES_tradnl" sz="800" dirty="0" err="1"/>
              <a:t>nutranim</a:t>
            </a:r>
            <a:r>
              <a:rPr lang="es-ES_tradnl" sz="800" dirty="0"/>
              <a:t>/tema5.htm</a:t>
            </a:r>
          </a:p>
        </p:txBody>
      </p:sp>
    </p:spTree>
    <p:extLst>
      <p:ext uri="{BB962C8B-B14F-4D97-AF65-F5344CB8AC3E}">
        <p14:creationId xmlns:p14="http://schemas.microsoft.com/office/powerpoint/2010/main" val="9419871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pPr algn="ctr">
              <a:buNone/>
            </a:pPr>
            <a:r>
              <a:rPr lang="es-ES_tradnl" sz="13800" b="1" dirty="0" smtClean="0">
                <a:solidFill>
                  <a:srgbClr val="FF0000"/>
                </a:solidFill>
              </a:rPr>
              <a:t>¿ENERGÍA?</a:t>
            </a:r>
            <a:endParaRPr lang="es-MX" sz="13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3531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ES_tradnl" dirty="0" smtClean="0"/>
              <a:t>La función fundamental de la nutrición es el de proporcionar energía al organismo.</a:t>
            </a:r>
          </a:p>
          <a:p>
            <a:pPr marL="0" indent="0">
              <a:buNone/>
            </a:pPr>
            <a:endParaRPr lang="es-ES_tradnl" dirty="0" smtClean="0"/>
          </a:p>
          <a:p>
            <a:pPr marL="0" indent="0" algn="just">
              <a:buNone/>
            </a:pPr>
            <a:r>
              <a:rPr lang="es-ES_tradnl" b="1" i="1" dirty="0">
                <a:solidFill>
                  <a:schemeClr val="accent2">
                    <a:lumMod val="25000"/>
                  </a:schemeClr>
                </a:solidFill>
              </a:rPr>
              <a:t>Energía neta (E)</a:t>
            </a:r>
            <a:r>
              <a:rPr lang="es-ES_tradnl" dirty="0"/>
              <a:t>: Es la energía que es liberada en forma de calor cuando una substancia es completamente oxidada a bióxido de carbono, agua o oxido nitroso</a:t>
            </a:r>
          </a:p>
        </p:txBody>
      </p:sp>
    </p:spTree>
    <p:extLst>
      <p:ext uri="{BB962C8B-B14F-4D97-AF65-F5344CB8AC3E}">
        <p14:creationId xmlns:p14="http://schemas.microsoft.com/office/powerpoint/2010/main" val="12854752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ES_tradnl" b="1" i="1" dirty="0">
                <a:solidFill>
                  <a:schemeClr val="accent2">
                    <a:lumMod val="25000"/>
                  </a:schemeClr>
                </a:solidFill>
              </a:rPr>
              <a:t>Energía consumida (C)</a:t>
            </a:r>
            <a:r>
              <a:rPr lang="es-ES_tradnl" dirty="0"/>
              <a:t>: Es la energía neta consumida por un organismo en su alimento y se presenta generalmente en forma de proteínas, lípidos y carbohidratos.</a:t>
            </a:r>
          </a:p>
          <a:p>
            <a:pPr marL="0" indent="0" algn="just">
              <a:buNone/>
            </a:pPr>
            <a:endParaRPr lang="es-ES_tradnl" dirty="0"/>
          </a:p>
          <a:p>
            <a:pPr marL="0" indent="0" algn="just">
              <a:buNone/>
            </a:pPr>
            <a:r>
              <a:rPr lang="es-ES_tradnl" b="1" i="1" dirty="0">
                <a:solidFill>
                  <a:schemeClr val="accent2">
                    <a:lumMod val="25000"/>
                  </a:schemeClr>
                </a:solidFill>
              </a:rPr>
              <a:t>Energía retenida (P)</a:t>
            </a:r>
            <a:r>
              <a:rPr lang="es-ES_tradnl" dirty="0"/>
              <a:t>: Es parte de la energía neta consumida por un organismo en su alimento, como un producto útil en su desarrollo. </a:t>
            </a:r>
          </a:p>
          <a:p>
            <a:pPr marL="0" indent="0" algn="just">
              <a:buNone/>
            </a:pPr>
            <a:r>
              <a:rPr lang="es-ES_trad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975085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33600" y="1600200"/>
            <a:ext cx="7924800" cy="4900634"/>
          </a:xfrm>
        </p:spPr>
        <p:txBody>
          <a:bodyPr/>
          <a:lstStyle/>
          <a:p>
            <a:pPr marL="0" indent="0" algn="just">
              <a:buNone/>
            </a:pPr>
            <a:r>
              <a:rPr lang="es-ES_tradnl" b="1" i="1" dirty="0">
                <a:solidFill>
                  <a:schemeClr val="accent2">
                    <a:lumMod val="25000"/>
                  </a:schemeClr>
                </a:solidFill>
              </a:rPr>
              <a:t>Energía fecal (F)</a:t>
            </a:r>
            <a:r>
              <a:rPr lang="es-ES_tradnl" dirty="0"/>
              <a:t>: Es la energía neta de las heces fecales, consiste en alimento no digerido principalmente.</a:t>
            </a:r>
          </a:p>
          <a:p>
            <a:pPr marL="0" indent="0" algn="just">
              <a:buNone/>
            </a:pPr>
            <a:endParaRPr lang="es-ES_tradnl" dirty="0"/>
          </a:p>
          <a:p>
            <a:pPr marL="0" indent="0" algn="just">
              <a:buNone/>
            </a:pPr>
            <a:r>
              <a:rPr lang="es-ES_tradnl" b="1" i="1" dirty="0">
                <a:solidFill>
                  <a:schemeClr val="accent2">
                    <a:lumMod val="25000"/>
                  </a:schemeClr>
                </a:solidFill>
              </a:rPr>
              <a:t>Energía excretora (U)</a:t>
            </a:r>
            <a:r>
              <a:rPr lang="es-ES_tradnl" dirty="0"/>
              <a:t>: Es la energía contenida en todos los productos excretados.</a:t>
            </a:r>
          </a:p>
          <a:p>
            <a:pPr marL="0" indent="0" algn="just">
              <a:buNone/>
            </a:pPr>
            <a:r>
              <a:rPr lang="es-ES_tradnl" dirty="0"/>
              <a:t> </a:t>
            </a:r>
          </a:p>
          <a:p>
            <a:pPr marL="0" indent="0" algn="just">
              <a:buNone/>
            </a:pPr>
            <a:r>
              <a:rPr lang="es-ES_tradnl" dirty="0"/>
              <a:t> </a:t>
            </a:r>
            <a:r>
              <a:rPr lang="es-ES_tradnl" b="1" i="1" dirty="0">
                <a:solidFill>
                  <a:schemeClr val="accent2">
                    <a:lumMod val="25000"/>
                  </a:schemeClr>
                </a:solidFill>
              </a:rPr>
              <a:t>Energía metabólica o de respiración (R)</a:t>
            </a:r>
            <a:r>
              <a:rPr lang="es-ES_tradnl" dirty="0"/>
              <a:t>: Es la energía necesaria para realizar los procesos metabólicos. </a:t>
            </a:r>
          </a:p>
          <a:p>
            <a:pPr marL="0" indent="0" algn="just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768448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33600" y="1600200"/>
            <a:ext cx="7924800" cy="4900634"/>
          </a:xfrm>
        </p:spPr>
        <p:txBody>
          <a:bodyPr/>
          <a:lstStyle/>
          <a:p>
            <a:pPr marL="0" indent="0" algn="just">
              <a:buNone/>
            </a:pPr>
            <a:r>
              <a:rPr lang="es-ES_tradnl" dirty="0"/>
              <a:t>Maximizar P y minimizar las demás perdidas de energía en el organismo.</a:t>
            </a:r>
          </a:p>
          <a:p>
            <a:pPr marL="0" indent="0" algn="just">
              <a:buNone/>
            </a:pPr>
            <a:endParaRPr lang="es-ES_tradnl" dirty="0"/>
          </a:p>
          <a:p>
            <a:pPr marL="0" indent="0" algn="just">
              <a:buNone/>
            </a:pPr>
            <a:endParaRPr lang="es-ES_tradnl" dirty="0"/>
          </a:p>
          <a:p>
            <a:pPr marL="0" indent="0" algn="ctr">
              <a:buNone/>
            </a:pPr>
            <a:r>
              <a:rPr lang="es-ES_tradnl" sz="3600" b="1" i="1" dirty="0">
                <a:solidFill>
                  <a:schemeClr val="accent2">
                    <a:lumMod val="25000"/>
                  </a:schemeClr>
                </a:solidFill>
              </a:rPr>
              <a:t>C = F + U + R + P</a:t>
            </a:r>
          </a:p>
        </p:txBody>
      </p:sp>
    </p:spTree>
    <p:extLst>
      <p:ext uri="{BB962C8B-B14F-4D97-AF65-F5344CB8AC3E}">
        <p14:creationId xmlns:p14="http://schemas.microsoft.com/office/powerpoint/2010/main" val="13033935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33600" y="1600200"/>
            <a:ext cx="7924800" cy="4900634"/>
          </a:xfrm>
        </p:spPr>
        <p:txBody>
          <a:bodyPr/>
          <a:lstStyle/>
          <a:p>
            <a:pPr marL="0" indent="0" algn="ctr">
              <a:buNone/>
            </a:pPr>
            <a:r>
              <a:rPr lang="es-ES_tradnl" sz="3600" b="1" i="1" dirty="0">
                <a:solidFill>
                  <a:srgbClr val="C00000"/>
                </a:solidFill>
              </a:rPr>
              <a:t>C</a:t>
            </a:r>
            <a:r>
              <a:rPr lang="es-ES_tradnl" sz="3600" b="1" i="1" dirty="0">
                <a:solidFill>
                  <a:schemeClr val="accent2">
                    <a:lumMod val="25000"/>
                  </a:schemeClr>
                </a:solidFill>
              </a:rPr>
              <a:t> = </a:t>
            </a:r>
            <a:r>
              <a:rPr lang="es-ES_tradnl" sz="3600" b="1" i="1" dirty="0">
                <a:solidFill>
                  <a:srgbClr val="C00000"/>
                </a:solidFill>
              </a:rPr>
              <a:t>F</a:t>
            </a:r>
            <a:r>
              <a:rPr lang="es-ES_tradnl" sz="3600" b="1" i="1" dirty="0">
                <a:solidFill>
                  <a:schemeClr val="accent2">
                    <a:lumMod val="25000"/>
                  </a:schemeClr>
                </a:solidFill>
              </a:rPr>
              <a:t> + U + R + P</a:t>
            </a:r>
          </a:p>
          <a:p>
            <a:pPr marL="0" indent="0" algn="just">
              <a:buNone/>
            </a:pPr>
            <a:r>
              <a:rPr lang="es-ES_tradnl" dirty="0"/>
              <a:t>Tanto F como C se calculan mediante calorímetros</a:t>
            </a:r>
          </a:p>
          <a:p>
            <a:pPr marL="0" indent="0" algn="ctr">
              <a:buNone/>
            </a:pPr>
            <a:r>
              <a:rPr lang="es-ES_tradnl" sz="3600" b="1" i="1" dirty="0">
                <a:solidFill>
                  <a:schemeClr val="accent1">
                    <a:lumMod val="25000"/>
                  </a:schemeClr>
                </a:solidFill>
              </a:rPr>
              <a:t>C</a:t>
            </a:r>
            <a:r>
              <a:rPr lang="es-ES_tradnl" sz="3600" b="1" i="1" dirty="0">
                <a:solidFill>
                  <a:schemeClr val="accent2">
                    <a:lumMod val="25000"/>
                  </a:schemeClr>
                </a:solidFill>
              </a:rPr>
              <a:t> = </a:t>
            </a:r>
            <a:r>
              <a:rPr lang="es-ES_tradnl" sz="3600" b="1" i="1" dirty="0">
                <a:solidFill>
                  <a:schemeClr val="accent1">
                    <a:lumMod val="25000"/>
                  </a:schemeClr>
                </a:solidFill>
              </a:rPr>
              <a:t>F</a:t>
            </a:r>
            <a:r>
              <a:rPr lang="es-ES_tradnl" sz="3600" b="1" i="1" dirty="0">
                <a:solidFill>
                  <a:schemeClr val="accent2">
                    <a:lumMod val="25000"/>
                  </a:schemeClr>
                </a:solidFill>
              </a:rPr>
              <a:t> + </a:t>
            </a:r>
            <a:r>
              <a:rPr lang="es-ES_tradnl" sz="3600" b="1" i="1" dirty="0">
                <a:solidFill>
                  <a:srgbClr val="C00000"/>
                </a:solidFill>
              </a:rPr>
              <a:t>U</a:t>
            </a:r>
            <a:r>
              <a:rPr lang="es-ES_tradnl" sz="3600" b="1" i="1" dirty="0">
                <a:solidFill>
                  <a:schemeClr val="accent2">
                    <a:lumMod val="25000"/>
                  </a:schemeClr>
                </a:solidFill>
              </a:rPr>
              <a:t> + R + P</a:t>
            </a:r>
          </a:p>
          <a:p>
            <a:pPr marL="0" indent="0" algn="just">
              <a:buNone/>
            </a:pPr>
            <a:r>
              <a:rPr lang="es-ES_tradnl" dirty="0"/>
              <a:t>U se obtiene midiendo la concentración de amonia o de urea o mediante la forma:</a:t>
            </a:r>
          </a:p>
          <a:p>
            <a:pPr marL="0" indent="0" algn="just">
              <a:buNone/>
            </a:pPr>
            <a:endParaRPr lang="es-ES_tradnl" dirty="0"/>
          </a:p>
          <a:p>
            <a:pPr marL="0" indent="0" algn="ctr">
              <a:buNone/>
            </a:pPr>
            <a:r>
              <a:rPr lang="es-ES_tradnl" b="1" i="1" dirty="0">
                <a:solidFill>
                  <a:srgbClr val="C00000"/>
                </a:solidFill>
              </a:rPr>
              <a:t>U = 0.07C</a:t>
            </a:r>
          </a:p>
          <a:p>
            <a:pPr marL="0" indent="0" algn="just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018088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33600" y="1600200"/>
            <a:ext cx="7924800" cy="4900634"/>
          </a:xfrm>
        </p:spPr>
        <p:txBody>
          <a:bodyPr/>
          <a:lstStyle/>
          <a:p>
            <a:pPr marL="0" indent="0" algn="ctr">
              <a:buNone/>
            </a:pPr>
            <a:r>
              <a:rPr lang="es-ES_tradnl" sz="3600" b="1" i="1" dirty="0">
                <a:solidFill>
                  <a:schemeClr val="accent1">
                    <a:lumMod val="25000"/>
                  </a:schemeClr>
                </a:solidFill>
              </a:rPr>
              <a:t>C</a:t>
            </a:r>
            <a:r>
              <a:rPr lang="es-ES_tradnl" sz="3600" b="1" i="1" dirty="0">
                <a:solidFill>
                  <a:schemeClr val="accent2">
                    <a:lumMod val="25000"/>
                  </a:schemeClr>
                </a:solidFill>
              </a:rPr>
              <a:t> = </a:t>
            </a:r>
            <a:r>
              <a:rPr lang="es-ES_tradnl" sz="3600" b="1" i="1" dirty="0">
                <a:solidFill>
                  <a:schemeClr val="accent1">
                    <a:lumMod val="25000"/>
                  </a:schemeClr>
                </a:solidFill>
              </a:rPr>
              <a:t>F</a:t>
            </a:r>
            <a:r>
              <a:rPr lang="es-ES_tradnl" sz="3600" b="1" i="1" dirty="0">
                <a:solidFill>
                  <a:schemeClr val="accent2">
                    <a:lumMod val="25000"/>
                  </a:schemeClr>
                </a:solidFill>
              </a:rPr>
              <a:t> + U + </a:t>
            </a:r>
            <a:r>
              <a:rPr lang="es-ES_tradnl" sz="3600" b="1" i="1" dirty="0">
                <a:solidFill>
                  <a:srgbClr val="C00000"/>
                </a:solidFill>
              </a:rPr>
              <a:t>R</a:t>
            </a:r>
            <a:r>
              <a:rPr lang="es-ES_tradnl" sz="3600" b="1" i="1" dirty="0">
                <a:solidFill>
                  <a:schemeClr val="accent2">
                    <a:lumMod val="25000"/>
                  </a:schemeClr>
                </a:solidFill>
              </a:rPr>
              <a:t> + P</a:t>
            </a:r>
          </a:p>
          <a:p>
            <a:pPr marL="0" indent="0" algn="just">
              <a:buNone/>
            </a:pPr>
            <a:r>
              <a:rPr lang="es-ES_tradnl" dirty="0"/>
              <a:t>Se determina utilizando </a:t>
            </a:r>
            <a:r>
              <a:rPr lang="es-ES_tradnl" dirty="0" err="1"/>
              <a:t>respirómetro</a:t>
            </a:r>
            <a:r>
              <a:rPr lang="es-ES_tradnl" dirty="0"/>
              <a:t> y convirtiendo un equivalente de energía con:</a:t>
            </a:r>
          </a:p>
          <a:p>
            <a:pPr marL="0" indent="0" algn="just">
              <a:buNone/>
            </a:pPr>
            <a:endParaRPr lang="es-ES_tradnl" dirty="0"/>
          </a:p>
          <a:p>
            <a:pPr marL="0" indent="0" algn="ctr">
              <a:buNone/>
            </a:pPr>
            <a:r>
              <a:rPr lang="es-ES_tradnl" b="1" i="1" dirty="0"/>
              <a:t>13.56 J/mg de O</a:t>
            </a:r>
            <a:r>
              <a:rPr lang="es-ES_tradnl" b="1" i="1" baseline="-25000" dirty="0"/>
              <a:t>2</a:t>
            </a:r>
          </a:p>
          <a:p>
            <a:pPr marL="0" indent="0" algn="just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350910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/>
              <a:t>Unidad 6. Alimentos y nutrición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sz="2400" dirty="0"/>
              <a:t>6.1.5. Efectos del alimento sobre los </a:t>
            </a:r>
            <a:r>
              <a:rPr lang="es-ES" sz="2400" dirty="0" smtClean="0"/>
              <a:t>organismos</a:t>
            </a:r>
          </a:p>
          <a:p>
            <a:pPr>
              <a:buNone/>
            </a:pPr>
            <a:r>
              <a:rPr lang="es-ES" sz="2400" dirty="0" smtClean="0"/>
              <a:t>Proteínas</a:t>
            </a:r>
          </a:p>
          <a:p>
            <a:pPr>
              <a:buNone/>
            </a:pPr>
            <a:endParaRPr lang="es-ES" sz="2400" dirty="0"/>
          </a:p>
          <a:p>
            <a:pPr marL="1682750" indent="-342900"/>
            <a:r>
              <a:rPr lang="es-MX" sz="2400" dirty="0" smtClean="0"/>
              <a:t>Sirven para estructurar musculos y tejidos conectivos en peces.</a:t>
            </a:r>
          </a:p>
          <a:p>
            <a:pPr marL="1682750" indent="-342900"/>
            <a:r>
              <a:rPr lang="es-MX" sz="2400" dirty="0" smtClean="0"/>
              <a:t>Se encuentran en los procesos enzimaticos, donde son responsables de la catailización de reacciones bioquímicas</a:t>
            </a:r>
          </a:p>
          <a:p>
            <a:pPr marL="1682750" indent="-342900"/>
            <a:r>
              <a:rPr lang="es-MX" sz="2400" dirty="0" smtClean="0"/>
              <a:t>Parte de los aminoacidos escenciales para el crecimiento de los peces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32100"/>
            <a:ext cx="2133600" cy="34798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0" y="6438797"/>
            <a:ext cx="262123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000" dirty="0"/>
              <a:t>http://</a:t>
            </a:r>
            <a:r>
              <a:rPr lang="es-ES_tradnl" sz="1000" dirty="0" err="1"/>
              <a:t>proteinas.org.es</a:t>
            </a:r>
            <a:r>
              <a:rPr lang="es-ES_tradnl" sz="1000" dirty="0"/>
              <a:t>/</a:t>
            </a:r>
            <a:r>
              <a:rPr lang="es-ES_tradnl" sz="1000" dirty="0" err="1"/>
              <a:t>proteinas-aminoacidos</a:t>
            </a:r>
            <a:endParaRPr lang="es-ES_tradnl" sz="1000" dirty="0"/>
          </a:p>
        </p:txBody>
      </p:sp>
    </p:spTree>
    <p:extLst>
      <p:ext uri="{BB962C8B-B14F-4D97-AF65-F5344CB8AC3E}">
        <p14:creationId xmlns:p14="http://schemas.microsoft.com/office/powerpoint/2010/main" val="786690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/>
              <a:t>Guía para su uso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2263775" y="1334228"/>
            <a:ext cx="7662864" cy="5176151"/>
          </a:xfrm>
          <a:solidFill>
            <a:srgbClr val="00B0F0"/>
          </a:solidFill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s-ES_tradnl" dirty="0" smtClean="0"/>
              <a:t>El docente encontrará en este material una herramienta para facilitar la información de la unidad 6. Alimentos y nutrición. En esta unidad el estudiante conocerá </a:t>
            </a:r>
            <a:r>
              <a:rPr lang="es-ES_tradnl" dirty="0" smtClean="0"/>
              <a:t>cual es la función de la nutrición en los peces, como se lleva a cabo y los elementos que se involucran en la misma. El </a:t>
            </a:r>
            <a:r>
              <a:rPr lang="es-ES_tradnl" dirty="0" smtClean="0"/>
              <a:t>docente facilitará al educando ejemplos de diversos grupos acuícolas para la comprensión de los temas.</a:t>
            </a:r>
          </a:p>
          <a:p>
            <a:pPr marL="0" indent="0" algn="just">
              <a:buNone/>
            </a:pPr>
            <a:endParaRPr lang="es-ES_tradnl" dirty="0"/>
          </a:p>
          <a:p>
            <a:pPr marL="0" indent="0" algn="just">
              <a:buNone/>
            </a:pPr>
            <a:r>
              <a:rPr lang="es-ES_tradnl" dirty="0" smtClean="0"/>
              <a:t>A través de este material el educador inicia </a:t>
            </a:r>
            <a:r>
              <a:rPr lang="es-ES_tradnl" dirty="0" smtClean="0"/>
              <a:t>definiendo que es la nutrición, los procesos que la componen, después habla de cada uno de los tres procesos involucrados en la nutrición y como se pueden medir. A continuación se diserta sobre el concepto de energía y como se puede medir en la acuicultura. Por el alumno recorre todos los compuestos nutritivos como proteínas, lípidos, carbohidratos, vitaminas y minerales, en donde se estudia su función en la nutrición y la fuente donde podemos obtenerlos para los alimentos balanceados de los peces.</a:t>
            </a:r>
          </a:p>
          <a:p>
            <a:pPr marL="0" indent="0" algn="just">
              <a:buNone/>
            </a:pPr>
            <a:endParaRPr lang="es-ES_tradnl" dirty="0"/>
          </a:p>
          <a:p>
            <a:pPr marL="0" indent="0" algn="just">
              <a:buNone/>
            </a:pPr>
            <a:r>
              <a:rPr lang="es-ES_tradnl" dirty="0" smtClean="0"/>
              <a:t>Al final de la unidad el alumno diferenciará </a:t>
            </a:r>
            <a:r>
              <a:rPr lang="es-ES_tradnl" dirty="0" smtClean="0"/>
              <a:t>las necesidades nutricionales de los diferentes grupos de especies acuícolas, como es el proceso de nutrición y será consiente de la importancia de estos procesos en una unidad de producción. Lo </a:t>
            </a:r>
            <a:r>
              <a:rPr lang="es-ES_tradnl" dirty="0"/>
              <a:t>que se logrará con la visión integral de los procesos, fomentando el trabajo en equipo. </a:t>
            </a:r>
            <a:endParaRPr lang="es-ES_tradnl" dirty="0" smtClean="0"/>
          </a:p>
          <a:p>
            <a:pPr marL="0" indent="0" algn="just">
              <a:buNone/>
            </a:pP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58566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/>
              <a:t>Unidad 6. Alimentos y nutrición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sz="2400" dirty="0"/>
              <a:t>6.1.5. Efectos del alimento sobre los organismos</a:t>
            </a:r>
          </a:p>
          <a:p>
            <a:pPr>
              <a:buNone/>
            </a:pPr>
            <a:r>
              <a:rPr lang="es-ES" sz="2400" dirty="0" smtClean="0"/>
              <a:t>Proteínas</a:t>
            </a:r>
          </a:p>
          <a:p>
            <a:pPr marL="1822450" indent="-200025">
              <a:buNone/>
            </a:pPr>
            <a:r>
              <a:rPr lang="es-ES" sz="2400" dirty="0"/>
              <a:t>	</a:t>
            </a:r>
            <a:r>
              <a:rPr lang="es-ES" sz="2400" dirty="0" smtClean="0"/>
              <a:t>	La fuente principal de proteínas para los peces es la harina de pescado que tiene los aminoácidos esenciales para su crecimiento</a:t>
            </a:r>
          </a:p>
          <a:p>
            <a:pPr marL="1822450" indent="-200025">
              <a:buNone/>
            </a:pPr>
            <a:endParaRPr lang="es-ES" sz="2400" dirty="0"/>
          </a:p>
          <a:p>
            <a:pPr marL="1822450" indent="-36513">
              <a:buNone/>
            </a:pPr>
            <a:r>
              <a:rPr lang="es-ES" sz="2400" dirty="0" smtClean="0"/>
              <a:t>Otras fuentes: Harina de hueso, sangre y carne </a:t>
            </a:r>
          </a:p>
          <a:p>
            <a:pPr marL="1822450" indent="-36513">
              <a:buNone/>
            </a:pPr>
            <a:endParaRPr lang="es-ES" sz="2400" dirty="0"/>
          </a:p>
          <a:p>
            <a:pPr marL="1822450" indent="-36513">
              <a:buNone/>
            </a:pPr>
            <a:r>
              <a:rPr lang="es-ES" sz="2400" dirty="0" smtClean="0"/>
              <a:t>Algunas harinas derivadas de plantas pueden inhibir el crecimiento (soya, semilla de algodón)</a:t>
            </a:r>
          </a:p>
          <a:p>
            <a:pPr>
              <a:buNone/>
            </a:pPr>
            <a:endParaRPr lang="es-ES" sz="2400" dirty="0"/>
          </a:p>
          <a:p>
            <a:endParaRPr lang="es-ES_tradnl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32100"/>
            <a:ext cx="2133600" cy="34798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0" y="6438797"/>
            <a:ext cx="262123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000" dirty="0"/>
              <a:t>http://</a:t>
            </a:r>
            <a:r>
              <a:rPr lang="es-ES_tradnl" sz="1000" dirty="0" err="1"/>
              <a:t>proteinas.org.es</a:t>
            </a:r>
            <a:r>
              <a:rPr lang="es-ES_tradnl" sz="1000" dirty="0"/>
              <a:t>/</a:t>
            </a:r>
            <a:r>
              <a:rPr lang="es-ES_tradnl" sz="1000" dirty="0" err="1"/>
              <a:t>proteinas-aminoacidos</a:t>
            </a:r>
            <a:endParaRPr lang="es-ES_tradnl" sz="1000" dirty="0"/>
          </a:p>
        </p:txBody>
      </p:sp>
    </p:spTree>
    <p:extLst>
      <p:ext uri="{BB962C8B-B14F-4D97-AF65-F5344CB8AC3E}">
        <p14:creationId xmlns:p14="http://schemas.microsoft.com/office/powerpoint/2010/main" val="21404085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/>
              <a:t>Unidad 6. Alimentos y nutrición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85112" y="1825625"/>
            <a:ext cx="7268687" cy="4351338"/>
          </a:xfrm>
        </p:spPr>
        <p:txBody>
          <a:bodyPr/>
          <a:lstStyle/>
          <a:p>
            <a:pPr>
              <a:buNone/>
            </a:pPr>
            <a:r>
              <a:rPr lang="es-ES" sz="2400" dirty="0"/>
              <a:t>6.1.5. Efectos del alimento sobre los organismos</a:t>
            </a:r>
          </a:p>
          <a:p>
            <a:pPr>
              <a:buNone/>
            </a:pPr>
            <a:r>
              <a:rPr lang="es-ES" sz="2400" dirty="0" smtClean="0"/>
              <a:t>Lípidos</a:t>
            </a:r>
          </a:p>
          <a:p>
            <a:pPr>
              <a:buNone/>
            </a:pPr>
            <a:endParaRPr lang="es-ES" sz="2400" dirty="0"/>
          </a:p>
          <a:p>
            <a:pPr>
              <a:buNone/>
            </a:pPr>
            <a:r>
              <a:rPr lang="es-ES" sz="2400" dirty="0" smtClean="0"/>
              <a:t>Su función  en peces es servir como precursores de hormonas, enzimas, componentes estructurales de biomembranas, son fundamentales para el crecimiento y reproducción.</a:t>
            </a:r>
          </a:p>
          <a:p>
            <a:pPr>
              <a:buNone/>
            </a:pPr>
            <a:endParaRPr lang="es-ES" sz="2400" dirty="0"/>
          </a:p>
          <a:p>
            <a:pPr>
              <a:buNone/>
            </a:pPr>
            <a:r>
              <a:rPr lang="es-ES" sz="2400" dirty="0" smtClean="0"/>
              <a:t>Su fuente principal son aceites de pescado, aunque actualmente se empieza a sustituir por aceites vegetales como canola, soya y aceite de palma. </a:t>
            </a:r>
            <a:endParaRPr lang="es-ES" sz="24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34" y="1960562"/>
            <a:ext cx="3674533" cy="27559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19534" y="4716462"/>
            <a:ext cx="367453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50" dirty="0"/>
              <a:t>http://</a:t>
            </a:r>
            <a:r>
              <a:rPr lang="es-ES_tradnl" sz="1050" dirty="0" err="1"/>
              <a:t>holadoctor.com</a:t>
            </a:r>
            <a:r>
              <a:rPr lang="es-ES_tradnl" sz="1050" dirty="0"/>
              <a:t>/es/cerebro-y-sistema-nervioso/aceite-de-pescado-mejora-la-memoria</a:t>
            </a:r>
          </a:p>
        </p:txBody>
      </p:sp>
    </p:spTree>
    <p:extLst>
      <p:ext uri="{BB962C8B-B14F-4D97-AF65-F5344CB8AC3E}">
        <p14:creationId xmlns:p14="http://schemas.microsoft.com/office/powerpoint/2010/main" val="13192968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/>
              <a:t>Unidad 6. Alimentos y </a:t>
            </a:r>
            <a:r>
              <a:rPr lang="es-ES" b="1" i="1" dirty="0" smtClean="0"/>
              <a:t>nutrición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18000" y="1825625"/>
            <a:ext cx="7035799" cy="435133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sz="2400" dirty="0"/>
              <a:t>6.1.5. Efectos del alimento sobre los organismos</a:t>
            </a:r>
          </a:p>
          <a:p>
            <a:pPr>
              <a:buNone/>
            </a:pPr>
            <a:r>
              <a:rPr lang="es-ES" sz="2400" dirty="0" smtClean="0"/>
              <a:t>Carbohidratos </a:t>
            </a:r>
          </a:p>
          <a:p>
            <a:pPr>
              <a:buNone/>
            </a:pPr>
            <a:endParaRPr lang="es-ES" sz="2400" dirty="0"/>
          </a:p>
          <a:p>
            <a:pPr>
              <a:buNone/>
            </a:pPr>
            <a:r>
              <a:rPr lang="es-ES" sz="2400" dirty="0" smtClean="0"/>
              <a:t>Principalmente dan energía a los peces y sirven como fuente de carbón para aminoácidos no esenciales.</a:t>
            </a:r>
          </a:p>
          <a:p>
            <a:pPr>
              <a:buNone/>
            </a:pPr>
            <a:endParaRPr lang="es-ES" sz="2400" dirty="0"/>
          </a:p>
          <a:p>
            <a:pPr>
              <a:buNone/>
            </a:pPr>
            <a:r>
              <a:rPr lang="es-ES" sz="2400" dirty="0" smtClean="0"/>
              <a:t>Los almacenan principalmente en el hígado en forma de glicógeno.</a:t>
            </a:r>
          </a:p>
          <a:p>
            <a:pPr>
              <a:buNone/>
            </a:pPr>
            <a:endParaRPr lang="es-ES" sz="2400" dirty="0"/>
          </a:p>
          <a:p>
            <a:pPr>
              <a:buNone/>
            </a:pPr>
            <a:r>
              <a:rPr lang="es-ES" sz="2400" dirty="0" smtClean="0"/>
              <a:t>La fuente principal de carbohidratos son harinas de plantas.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186267" y="4856162"/>
            <a:ext cx="386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200" dirty="0"/>
              <a:t>https://</a:t>
            </a:r>
            <a:r>
              <a:rPr lang="es-ES_tradnl" sz="1200" dirty="0" err="1"/>
              <a:t>www.veoverde.com</a:t>
            </a:r>
            <a:r>
              <a:rPr lang="es-ES_tradnl" sz="1200" dirty="0"/>
              <a:t>/2014/01/soya-ventajas-y-desventajas-de-consumirla-diariamente/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67" y="1825625"/>
            <a:ext cx="38608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3835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/>
              <a:t>Unidad 6. Alimentos y </a:t>
            </a:r>
            <a:r>
              <a:rPr lang="es-ES" b="1" i="1" dirty="0" smtClean="0"/>
              <a:t>nutrición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18000" y="1825625"/>
            <a:ext cx="7035799" cy="4351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400" dirty="0"/>
              <a:t>6.1.5. Efectos del alimento sobre los organismos</a:t>
            </a:r>
          </a:p>
          <a:p>
            <a:pPr>
              <a:buNone/>
            </a:pPr>
            <a:r>
              <a:rPr lang="es-ES" sz="2400" dirty="0" smtClean="0"/>
              <a:t>Vitaminas</a:t>
            </a:r>
          </a:p>
          <a:p>
            <a:pPr>
              <a:buNone/>
            </a:pPr>
            <a:endParaRPr lang="es-ES" sz="2400" dirty="0"/>
          </a:p>
          <a:p>
            <a:pPr>
              <a:buNone/>
            </a:pPr>
            <a:r>
              <a:rPr lang="es-ES" sz="2400" dirty="0" smtClean="0"/>
              <a:t>Ayudan en las funciones metabólicas de los peces, son cofactores de procesos biológicos esenciales del crecimiento</a:t>
            </a:r>
            <a:r>
              <a:rPr lang="es-ES" sz="2400" dirty="0"/>
              <a:t> </a:t>
            </a:r>
            <a:r>
              <a:rPr lang="es-ES" sz="2400" dirty="0" smtClean="0"/>
              <a:t>y la reproducción</a:t>
            </a:r>
          </a:p>
          <a:p>
            <a:pPr>
              <a:buNone/>
            </a:pPr>
            <a:endParaRPr lang="es-ES" sz="2400" dirty="0"/>
          </a:p>
          <a:p>
            <a:pPr>
              <a:buNone/>
            </a:pPr>
            <a:r>
              <a:rPr lang="es-ES" sz="2400" dirty="0" smtClean="0"/>
              <a:t>La fuente principal de vitaminas son aceites y cereales, sin embargo ya se pueden sintetizar  </a:t>
            </a:r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904" y="1825625"/>
            <a:ext cx="3814163" cy="2998519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32904" y="4701133"/>
            <a:ext cx="381416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00" dirty="0"/>
              <a:t>http://es.123rf.com/photo_36912939_boton-con-vitaminas-set-el-acido-ascorbico-vitamina-c--</a:t>
            </a:r>
            <a:r>
              <a:rPr lang="es-ES_tradnl" sz="1000" dirty="0" err="1"/>
              <a:t>retinol</a:t>
            </a:r>
            <a:r>
              <a:rPr lang="es-ES_tradnl" sz="1000" dirty="0"/>
              <a:t>-vitamina-a--</a:t>
            </a:r>
            <a:r>
              <a:rPr lang="es-ES_tradnl" sz="1000" dirty="0" err="1"/>
              <a:t>colecalciferol</a:t>
            </a:r>
            <a:r>
              <a:rPr lang="es-ES_tradnl" sz="1000" dirty="0"/>
              <a:t>-vitamina-</a:t>
            </a:r>
            <a:r>
              <a:rPr lang="es-ES_tradnl" sz="1000" dirty="0" err="1"/>
              <a:t>d.html</a:t>
            </a:r>
            <a:endParaRPr lang="es-ES_tradnl" sz="1000" dirty="0"/>
          </a:p>
        </p:txBody>
      </p:sp>
    </p:spTree>
    <p:extLst>
      <p:ext uri="{BB962C8B-B14F-4D97-AF65-F5344CB8AC3E}">
        <p14:creationId xmlns:p14="http://schemas.microsoft.com/office/powerpoint/2010/main" val="16818963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/>
              <a:t>Unidad 6. Alimentos y </a:t>
            </a:r>
            <a:r>
              <a:rPr lang="es-ES" b="1" i="1" dirty="0" smtClean="0"/>
              <a:t>nutrición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18000" y="1825625"/>
            <a:ext cx="7035799" cy="435133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" sz="2400" dirty="0"/>
              <a:t>6.1.5. Efectos del alimento sobre los organismos</a:t>
            </a:r>
          </a:p>
          <a:p>
            <a:pPr>
              <a:buNone/>
            </a:pPr>
            <a:r>
              <a:rPr lang="es-ES" sz="2400" dirty="0" smtClean="0"/>
              <a:t>Minerales</a:t>
            </a:r>
          </a:p>
          <a:p>
            <a:pPr>
              <a:buNone/>
            </a:pPr>
            <a:endParaRPr lang="es-ES" sz="2400" dirty="0"/>
          </a:p>
          <a:p>
            <a:pPr>
              <a:buNone/>
            </a:pPr>
            <a:r>
              <a:rPr lang="es-ES" sz="2400" dirty="0" smtClean="0"/>
              <a:t>Son necesarios para peces de agua dulce, lo de agua salada obtienen los minerales del entorno</a:t>
            </a:r>
          </a:p>
          <a:p>
            <a:pPr>
              <a:buNone/>
            </a:pPr>
            <a:endParaRPr lang="es-ES" sz="2400" dirty="0"/>
          </a:p>
          <a:p>
            <a:pPr>
              <a:buNone/>
            </a:pPr>
            <a:r>
              <a:rPr lang="es-ES" sz="2400" dirty="0" smtClean="0"/>
              <a:t>Su función es coadyuvar en la formación de tejidos musculares y de hueso.</a:t>
            </a:r>
          </a:p>
          <a:p>
            <a:pPr>
              <a:buNone/>
            </a:pPr>
            <a:endParaRPr lang="es-ES" sz="2400" dirty="0"/>
          </a:p>
          <a:p>
            <a:pPr>
              <a:buNone/>
            </a:pPr>
            <a:r>
              <a:rPr lang="es-ES" sz="2400" dirty="0" smtClean="0"/>
              <a:t>Los principales minerales que las especies acuáticas necesitan son calcio, magnesio, fósforo, potasio, sodio y azufre</a:t>
            </a:r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904" y="1690688"/>
            <a:ext cx="3962222" cy="231129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32904" y="4001294"/>
            <a:ext cx="396222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50" dirty="0"/>
              <a:t>https://</a:t>
            </a:r>
            <a:r>
              <a:rPr lang="es-ES_tradnl" sz="1050" dirty="0" err="1"/>
              <a:t>eldietista.es</a:t>
            </a:r>
            <a:r>
              <a:rPr lang="es-ES_tradnl" sz="1050" dirty="0"/>
              <a:t>/blog/curso-</a:t>
            </a:r>
            <a:r>
              <a:rPr lang="es-ES_tradnl" sz="1050" dirty="0" err="1"/>
              <a:t>nutricion</a:t>
            </a:r>
            <a:r>
              <a:rPr lang="es-ES_tradnl" sz="1050" dirty="0"/>
              <a:t>-</a:t>
            </a:r>
            <a:r>
              <a:rPr lang="es-ES_tradnl" sz="1050" dirty="0" err="1"/>
              <a:t>dietetica</a:t>
            </a:r>
            <a:r>
              <a:rPr lang="es-ES_tradnl" sz="1050" dirty="0"/>
              <a:t>/sales-minerales</a:t>
            </a:r>
          </a:p>
        </p:txBody>
      </p:sp>
    </p:spTree>
    <p:extLst>
      <p:ext uri="{BB962C8B-B14F-4D97-AF65-F5344CB8AC3E}">
        <p14:creationId xmlns:p14="http://schemas.microsoft.com/office/powerpoint/2010/main" val="1275198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Referencias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" dirty="0" err="1"/>
              <a:t>Avault</a:t>
            </a:r>
            <a:r>
              <a:rPr lang="es-ES" dirty="0"/>
              <a:t> J. 1996. </a:t>
            </a:r>
            <a:r>
              <a:rPr lang="en-US" dirty="0"/>
              <a:t>Fundamentals of Aquaculture. USA. 889pp.</a:t>
            </a:r>
            <a:endParaRPr lang="es-ES_tradnl" dirty="0"/>
          </a:p>
          <a:p>
            <a:r>
              <a:rPr lang="en-US" dirty="0"/>
              <a:t>Beveridge M. 2004. Cage Aquaculture. Blackwell. </a:t>
            </a:r>
            <a:r>
              <a:rPr lang="en-US" dirty="0" err="1"/>
              <a:t>Inglaterra</a:t>
            </a:r>
            <a:r>
              <a:rPr lang="en-US" dirty="0"/>
              <a:t>. 376pp.</a:t>
            </a:r>
            <a:endParaRPr lang="es-ES_tradnl" dirty="0"/>
          </a:p>
          <a:p>
            <a:r>
              <a:rPr lang="en-US" dirty="0"/>
              <a:t>Boyd C., H. </a:t>
            </a:r>
            <a:r>
              <a:rPr lang="en-US" dirty="0" err="1"/>
              <a:t>Egna</a:t>
            </a:r>
            <a:r>
              <a:rPr lang="en-US" dirty="0"/>
              <a:t>. 1997. Dynamics of Pond Aquaculture. </a:t>
            </a:r>
            <a:r>
              <a:rPr lang="es-ES" dirty="0"/>
              <a:t>CRC-</a:t>
            </a:r>
            <a:r>
              <a:rPr lang="es-ES" dirty="0" err="1"/>
              <a:t>Press.USA</a:t>
            </a:r>
            <a:r>
              <a:rPr lang="es-ES" dirty="0"/>
              <a:t>. 480pp.</a:t>
            </a:r>
            <a:endParaRPr lang="es-ES_tradnl" dirty="0"/>
          </a:p>
          <a:p>
            <a:r>
              <a:rPr lang="es-ES" dirty="0"/>
              <a:t>Costa-Pierce. </a:t>
            </a:r>
            <a:r>
              <a:rPr lang="en-US" dirty="0"/>
              <a:t>2006. Ecological Aquaculture Blackwell. </a:t>
            </a:r>
            <a:r>
              <a:rPr lang="es-ES" dirty="0"/>
              <a:t>Inglaterra. 382 pp.</a:t>
            </a:r>
            <a:endParaRPr lang="es-ES_tradnl" dirty="0"/>
          </a:p>
          <a:p>
            <a:r>
              <a:rPr lang="es-ES" dirty="0" err="1"/>
              <a:t>Halver</a:t>
            </a:r>
            <a:r>
              <a:rPr lang="es-ES" dirty="0"/>
              <a:t> J. y R. Ardí. 2002. </a:t>
            </a:r>
            <a:r>
              <a:rPr lang="es-ES" dirty="0" err="1"/>
              <a:t>Fish</a:t>
            </a:r>
            <a:r>
              <a:rPr lang="es-ES" dirty="0"/>
              <a:t> </a:t>
            </a:r>
            <a:r>
              <a:rPr lang="es-ES" dirty="0" err="1"/>
              <a:t>Nutrition</a:t>
            </a:r>
            <a:r>
              <a:rPr lang="es-ES" dirty="0"/>
              <a:t>. USA. </a:t>
            </a:r>
            <a:endParaRPr lang="es-ES_tradnl" dirty="0"/>
          </a:p>
          <a:p>
            <a:r>
              <a:rPr lang="es-ES" dirty="0" err="1"/>
              <a:t>Jolly</a:t>
            </a:r>
            <a:r>
              <a:rPr lang="es-ES" dirty="0"/>
              <a:t> M. y A. </a:t>
            </a:r>
            <a:r>
              <a:rPr lang="es-ES" dirty="0" err="1"/>
              <a:t>Clonts</a:t>
            </a:r>
            <a:r>
              <a:rPr lang="es-ES" dirty="0"/>
              <a:t>. </a:t>
            </a:r>
            <a:r>
              <a:rPr lang="en-US" dirty="0"/>
              <a:t>2000. Economics of Aquaculture. </a:t>
            </a:r>
            <a:r>
              <a:rPr lang="es-ES" dirty="0"/>
              <a:t>WAS. USA. 319pp.</a:t>
            </a:r>
            <a:endParaRPr lang="es-ES_tradnl" dirty="0"/>
          </a:p>
          <a:p>
            <a:r>
              <a:rPr lang="es-ES" dirty="0"/>
              <a:t>Lucas J. y P. </a:t>
            </a:r>
            <a:r>
              <a:rPr lang="es-ES" dirty="0" err="1"/>
              <a:t>Southgate</a:t>
            </a:r>
            <a:r>
              <a:rPr lang="es-ES" dirty="0"/>
              <a:t>. </a:t>
            </a:r>
            <a:r>
              <a:rPr lang="en-US" dirty="0"/>
              <a:t>2004. Aquaculture: Farming Aquatic Animals and Plants. Blackwell. </a:t>
            </a:r>
            <a:r>
              <a:rPr lang="en-US" dirty="0" err="1"/>
              <a:t>Inglaterra</a:t>
            </a:r>
            <a:r>
              <a:rPr lang="en-US" dirty="0"/>
              <a:t>. 502pp.</a:t>
            </a:r>
            <a:endParaRPr lang="es-ES_tradnl" dirty="0"/>
          </a:p>
          <a:p>
            <a:r>
              <a:rPr lang="en-US" dirty="0" err="1" smtClean="0"/>
              <a:t>Pilay</a:t>
            </a:r>
            <a:r>
              <a:rPr lang="en-US" dirty="0" smtClean="0"/>
              <a:t> T.V.R. y </a:t>
            </a:r>
            <a:r>
              <a:rPr lang="en-US" dirty="0" err="1" smtClean="0"/>
              <a:t>Kutty</a:t>
            </a:r>
            <a:r>
              <a:rPr lang="en-US" dirty="0" smtClean="0"/>
              <a:t> M.N. 2005. Aquaculture, principles and </a:t>
            </a:r>
            <a:r>
              <a:rPr lang="en-US" dirty="0" err="1" smtClean="0"/>
              <a:t>prectices</a:t>
            </a:r>
            <a:r>
              <a:rPr lang="en-US" dirty="0" smtClean="0"/>
              <a:t>. 2ed. </a:t>
            </a:r>
            <a:r>
              <a:rPr lang="en-US" dirty="0" err="1" smtClean="0"/>
              <a:t>Kundli</a:t>
            </a:r>
            <a:r>
              <a:rPr lang="en-US" dirty="0" smtClean="0"/>
              <a:t>, India. 624pp.</a:t>
            </a:r>
          </a:p>
          <a:p>
            <a:r>
              <a:rPr lang="en-US" dirty="0" smtClean="0"/>
              <a:t>Pillay </a:t>
            </a:r>
            <a:r>
              <a:rPr lang="en-US" dirty="0"/>
              <a:t>T.V.R. 2004. Aquaculture and the Environment.  Blackwell. </a:t>
            </a:r>
            <a:r>
              <a:rPr lang="en-US" dirty="0" err="1"/>
              <a:t>Inglaterra</a:t>
            </a:r>
            <a:r>
              <a:rPr lang="en-US" dirty="0"/>
              <a:t>. 208pp</a:t>
            </a:r>
            <a:r>
              <a:rPr lang="en-US" dirty="0" smtClean="0"/>
              <a:t>.</a:t>
            </a:r>
          </a:p>
          <a:p>
            <a:r>
              <a:rPr lang="en-US" dirty="0" smtClean="0"/>
              <a:t>Stickney R.R. 2005. </a:t>
            </a:r>
            <a:r>
              <a:rPr lang="en-US" dirty="0" err="1" smtClean="0"/>
              <a:t>Aquauclture</a:t>
            </a:r>
            <a:r>
              <a:rPr lang="en-US" dirty="0" smtClean="0"/>
              <a:t>: an introductory text. Kings Lynn, </a:t>
            </a:r>
            <a:r>
              <a:rPr lang="en-US" dirty="0" err="1" smtClean="0"/>
              <a:t>Inglaterra</a:t>
            </a:r>
            <a:r>
              <a:rPr lang="en-US" dirty="0" smtClean="0"/>
              <a:t>. 265 pp.</a:t>
            </a:r>
            <a:endParaRPr lang="es-ES_tradnl" dirty="0"/>
          </a:p>
          <a:p>
            <a:r>
              <a:rPr lang="en-US" dirty="0"/>
              <a:t>Stickney. 2000. Encyclopedia of Aquaculture. </a:t>
            </a:r>
            <a:r>
              <a:rPr lang="es-ES" dirty="0"/>
              <a:t>WAS. USA 1060pp.</a:t>
            </a:r>
            <a:endParaRPr lang="es-ES_tradnl" dirty="0"/>
          </a:p>
          <a:p>
            <a:r>
              <a:rPr lang="en-US" dirty="0"/>
              <a:t>Timmons M. B., J. M. </a:t>
            </a:r>
            <a:r>
              <a:rPr lang="en-US" dirty="0" err="1"/>
              <a:t>Ebeling</a:t>
            </a:r>
            <a:r>
              <a:rPr lang="en-US" dirty="0"/>
              <a:t>, F. W. Wheaton, S. T. </a:t>
            </a:r>
            <a:r>
              <a:rPr lang="en-US" dirty="0" err="1"/>
              <a:t>Summerfelt</a:t>
            </a:r>
            <a:r>
              <a:rPr lang="en-US" dirty="0"/>
              <a:t>, B. J. Vinci. 2002. Recirculating Aquaculture Systems. </a:t>
            </a:r>
            <a:r>
              <a:rPr lang="es-ES" dirty="0" err="1"/>
              <a:t>Cayuga</a:t>
            </a:r>
            <a:r>
              <a:rPr lang="es-ES" dirty="0"/>
              <a:t> </a:t>
            </a:r>
            <a:r>
              <a:rPr lang="es-ES" dirty="0" err="1"/>
              <a:t>Aqua</a:t>
            </a:r>
            <a:r>
              <a:rPr lang="es-ES" dirty="0"/>
              <a:t> </a:t>
            </a:r>
            <a:r>
              <a:rPr lang="es-ES" dirty="0" err="1"/>
              <a:t>Ventures</a:t>
            </a:r>
            <a:r>
              <a:rPr lang="es-ES" dirty="0"/>
              <a:t> </a:t>
            </a:r>
            <a:r>
              <a:rPr lang="es-ES" dirty="0" err="1"/>
              <a:t>Llc</a:t>
            </a:r>
            <a:r>
              <a:rPr lang="es-ES" dirty="0"/>
              <a:t>. USA. 769 pp.</a:t>
            </a:r>
            <a:endParaRPr lang="es-ES_tradnl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35673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Índice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05968"/>
            <a:ext cx="10856976" cy="505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141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19264" y="714356"/>
            <a:ext cx="8015287" cy="428644"/>
          </a:xfrm>
        </p:spPr>
        <p:txBody>
          <a:bodyPr>
            <a:normAutofit fontScale="90000"/>
          </a:bodyPr>
          <a:lstStyle/>
          <a:p>
            <a:r>
              <a:rPr lang="es-ES" sz="4000" b="1" i="1" dirty="0"/>
              <a:t>Unidad 6. Alimentos y nutrición</a:t>
            </a:r>
            <a:r>
              <a:rPr lang="es-MX" sz="4000" dirty="0"/>
              <a:t/>
            </a:r>
            <a:br>
              <a:rPr lang="es-MX" sz="4000" dirty="0"/>
            </a:b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95472" y="1571612"/>
            <a:ext cx="7924800" cy="4419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1600" dirty="0"/>
              <a:t>6.1. Nutrición</a:t>
            </a:r>
            <a:endParaRPr lang="es-MX" sz="1600" dirty="0"/>
          </a:p>
          <a:p>
            <a:pPr>
              <a:buNone/>
            </a:pPr>
            <a:r>
              <a:rPr lang="es-ES" sz="1600" dirty="0"/>
              <a:t>	6.1.1. Digestión</a:t>
            </a:r>
            <a:endParaRPr lang="es-MX" sz="1600" dirty="0"/>
          </a:p>
          <a:p>
            <a:pPr>
              <a:buNone/>
            </a:pPr>
            <a:r>
              <a:rPr lang="es-ES" sz="1600" dirty="0"/>
              <a:t>	6.1.2. Absorción de nutrientes</a:t>
            </a:r>
            <a:endParaRPr lang="es-MX" sz="1600" dirty="0"/>
          </a:p>
          <a:p>
            <a:pPr>
              <a:buNone/>
            </a:pPr>
            <a:r>
              <a:rPr lang="es-ES" sz="1600" dirty="0"/>
              <a:t>	6.1.3. Digestibilidad</a:t>
            </a:r>
            <a:endParaRPr lang="es-MX" sz="1600" dirty="0"/>
          </a:p>
          <a:p>
            <a:pPr>
              <a:buNone/>
            </a:pPr>
            <a:r>
              <a:rPr lang="es-ES" sz="1600" dirty="0"/>
              <a:t>	6.1.4. Energía</a:t>
            </a:r>
            <a:endParaRPr lang="es-MX" sz="1600" dirty="0"/>
          </a:p>
          <a:p>
            <a:pPr>
              <a:buNone/>
            </a:pPr>
            <a:r>
              <a:rPr lang="es-ES" sz="1600" dirty="0"/>
              <a:t>	6.1.5. Efectos del alimento sobre los organismos</a:t>
            </a:r>
            <a:endParaRPr lang="es-MX" sz="1600" dirty="0"/>
          </a:p>
          <a:p>
            <a:pPr>
              <a:buNone/>
            </a:pPr>
            <a:r>
              <a:rPr lang="es-ES" sz="1600" dirty="0"/>
              <a:t>		6.1.5.1. Proteínas</a:t>
            </a:r>
            <a:endParaRPr lang="es-MX" sz="1600" dirty="0"/>
          </a:p>
          <a:p>
            <a:pPr>
              <a:buNone/>
            </a:pPr>
            <a:r>
              <a:rPr lang="es-ES" sz="1600" dirty="0"/>
              <a:t>		6.1.5.2. Carbohidratos</a:t>
            </a:r>
            <a:endParaRPr lang="es-MX" sz="1600" dirty="0"/>
          </a:p>
          <a:p>
            <a:pPr>
              <a:buNone/>
            </a:pPr>
            <a:r>
              <a:rPr lang="es-ES" sz="1600" dirty="0"/>
              <a:t>		6.1.5.3. Lípidos</a:t>
            </a:r>
            <a:endParaRPr lang="es-MX" sz="1600" dirty="0"/>
          </a:p>
          <a:p>
            <a:pPr>
              <a:buNone/>
            </a:pPr>
            <a:r>
              <a:rPr lang="es-ES" sz="1600" dirty="0"/>
              <a:t>		6.1.5.4. Minerales</a:t>
            </a:r>
            <a:endParaRPr lang="es-MX" sz="1600" dirty="0"/>
          </a:p>
          <a:p>
            <a:pPr>
              <a:buNone/>
            </a:pPr>
            <a:r>
              <a:rPr lang="es-ES" sz="1600" dirty="0"/>
              <a:t>		6.1.5.5. Vitaminas</a:t>
            </a:r>
            <a:endParaRPr lang="es-MX" sz="1600" dirty="0"/>
          </a:p>
          <a:p>
            <a:pPr>
              <a:buNone/>
            </a:pP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06386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19264" y="714356"/>
            <a:ext cx="8015287" cy="428644"/>
          </a:xfrm>
        </p:spPr>
        <p:txBody>
          <a:bodyPr>
            <a:normAutofit fontScale="90000"/>
          </a:bodyPr>
          <a:lstStyle/>
          <a:p>
            <a:r>
              <a:rPr lang="es-ES" sz="4000" b="1" i="1" dirty="0"/>
              <a:t>Unidad 6. Alimentos y nutrición</a:t>
            </a:r>
            <a:r>
              <a:rPr lang="es-MX" sz="4000" dirty="0"/>
              <a:t/>
            </a:r>
            <a:br>
              <a:rPr lang="es-MX" sz="4000" dirty="0"/>
            </a:b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32926" y="1143000"/>
            <a:ext cx="10515600" cy="5715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" sz="3200" b="1" dirty="0" smtClean="0"/>
              <a:t>Nutrición</a:t>
            </a:r>
            <a:endParaRPr lang="es-MX" sz="3200" b="1" dirty="0"/>
          </a:p>
          <a:p>
            <a:pPr>
              <a:buNone/>
            </a:pPr>
            <a:r>
              <a:rPr lang="es-ES" sz="2400" dirty="0" smtClean="0"/>
              <a:t>Existen </a:t>
            </a:r>
            <a:r>
              <a:rPr lang="es-ES" sz="2400" dirty="0"/>
              <a:t>diferentes definiciones de nutrición:</a:t>
            </a:r>
          </a:p>
          <a:p>
            <a:pPr>
              <a:buNone/>
            </a:pPr>
            <a:endParaRPr lang="es-ES" sz="2400" dirty="0"/>
          </a:p>
          <a:p>
            <a:pPr>
              <a:buFont typeface="+mj-lt"/>
              <a:buAutoNum type="arabicPeriod"/>
            </a:pPr>
            <a:r>
              <a:rPr lang="es-MX" sz="2000" dirty="0"/>
              <a:t>Aumentar la sustancia del cuerpo animal o vegetal por medio del alimento, reparando las partes que se van perdiendo en virtud de las acciones </a:t>
            </a:r>
            <a:r>
              <a:rPr lang="es-MX" sz="2000" dirty="0" smtClean="0"/>
              <a:t>catabólicas </a:t>
            </a:r>
            <a:r>
              <a:rPr lang="es-MX" sz="1200" dirty="0" smtClean="0"/>
              <a:t>(Real Academia Esoañola)</a:t>
            </a:r>
            <a:endParaRPr lang="es-ES_tradnl" sz="1200" dirty="0"/>
          </a:p>
          <a:p>
            <a:pPr>
              <a:buFont typeface="+mj-lt"/>
              <a:buAutoNum type="arabicPeriod"/>
            </a:pPr>
            <a:r>
              <a:rPr lang="es-ES_tradnl" sz="2000" dirty="0" smtClean="0"/>
              <a:t>Proceso por el cual un organismo obtiene la energía que necesita para que funcione adecuadamente su metabolismo </a:t>
            </a:r>
            <a:r>
              <a:rPr lang="es-ES_tradnl" sz="1200" dirty="0" smtClean="0"/>
              <a:t>(Lucas et al., 2012)</a:t>
            </a:r>
            <a:endParaRPr lang="es-ES_tradnl" sz="1200" dirty="0"/>
          </a:p>
          <a:p>
            <a:pPr>
              <a:buFont typeface="+mj-lt"/>
              <a:buAutoNum type="arabicPeriod"/>
            </a:pPr>
            <a:r>
              <a:rPr lang="es-ES_tradnl" sz="2000" dirty="0" smtClean="0"/>
              <a:t>Energía requerida para el crecimiento de los organismos </a:t>
            </a:r>
            <a:r>
              <a:rPr lang="es-ES_tradnl" sz="1200" dirty="0" smtClean="0"/>
              <a:t>(</a:t>
            </a:r>
            <a:r>
              <a:rPr lang="es-ES_tradnl" sz="1200" dirty="0" err="1" smtClean="0"/>
              <a:t>Stickney</a:t>
            </a:r>
            <a:r>
              <a:rPr lang="es-ES_tradnl" sz="1200" dirty="0" smtClean="0"/>
              <a:t> 2005)</a:t>
            </a:r>
            <a:r>
              <a:rPr lang="es-ES_tradnl" sz="2000" dirty="0" smtClean="0"/>
              <a:t>. </a:t>
            </a:r>
            <a:endParaRPr lang="es-ES_tradnl" sz="2000" dirty="0"/>
          </a:p>
          <a:p>
            <a:pPr>
              <a:buFont typeface="+mj-lt"/>
              <a:buAutoNum type="arabicPeriod"/>
            </a:pPr>
            <a:r>
              <a:rPr lang="es-ES_tradnl" sz="2000" dirty="0" smtClean="0"/>
              <a:t>Energía libre para el mantenimiento, crecimiento y reproducción de un organismo </a:t>
            </a:r>
            <a:r>
              <a:rPr lang="es-ES_tradnl" sz="1200" dirty="0" smtClean="0"/>
              <a:t>(</a:t>
            </a:r>
            <a:r>
              <a:rPr lang="es-ES_tradnl" sz="1200" dirty="0" err="1" smtClean="0"/>
              <a:t>Pillay</a:t>
            </a:r>
            <a:r>
              <a:rPr lang="es-ES_tradnl" sz="1200" dirty="0" smtClean="0"/>
              <a:t> y </a:t>
            </a:r>
            <a:r>
              <a:rPr lang="es-ES_tradnl" sz="1200" dirty="0" err="1" smtClean="0"/>
              <a:t>Kutty</a:t>
            </a:r>
            <a:r>
              <a:rPr lang="es-ES_tradnl" sz="1200" dirty="0" smtClean="0"/>
              <a:t>, 2005)</a:t>
            </a:r>
            <a:r>
              <a:rPr lang="es-ES_tradnl" sz="2000" dirty="0" smtClean="0"/>
              <a:t>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29001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19264" y="714356"/>
            <a:ext cx="8015287" cy="428644"/>
          </a:xfrm>
        </p:spPr>
        <p:txBody>
          <a:bodyPr>
            <a:normAutofit fontScale="90000"/>
          </a:bodyPr>
          <a:lstStyle/>
          <a:p>
            <a:r>
              <a:rPr lang="es-ES" sz="4000" b="1" i="1" dirty="0"/>
              <a:t>Unidad 6. Alimentos y nutrición</a:t>
            </a:r>
            <a:r>
              <a:rPr lang="es-MX" sz="4000" dirty="0"/>
              <a:t/>
            </a:r>
            <a:br>
              <a:rPr lang="es-MX" sz="4000" dirty="0"/>
            </a:b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sz="2000" dirty="0"/>
              <a:t>6.1. Nutrición</a:t>
            </a:r>
            <a:endParaRPr lang="es-MX" sz="2000" dirty="0"/>
          </a:p>
          <a:p>
            <a:pPr>
              <a:buNone/>
            </a:pPr>
            <a:r>
              <a:rPr lang="es-ES" sz="1600" dirty="0"/>
              <a:t>	</a:t>
            </a:r>
          </a:p>
          <a:p>
            <a:pPr marL="0" indent="0">
              <a:buNone/>
            </a:pPr>
            <a:r>
              <a:rPr lang="es-ES_tradnl" sz="2000" dirty="0"/>
              <a:t>En general los procesos de ingestión, digestibilidad y absorción se pueden describir como:</a:t>
            </a:r>
          </a:p>
          <a:p>
            <a:pPr marL="0" indent="0">
              <a:buNone/>
            </a:pPr>
            <a:endParaRPr lang="es-ES_tradnl" sz="2000" dirty="0"/>
          </a:p>
          <a:p>
            <a:pPr marL="0" indent="0"/>
            <a:r>
              <a:rPr lang="es-ES_tradnl" sz="2000" dirty="0"/>
              <a:t> Ingestión:</a:t>
            </a:r>
            <a:endParaRPr lang="es-ES_tradnl" sz="800" dirty="0"/>
          </a:p>
          <a:p>
            <a:pPr marL="0" indent="0"/>
            <a:endParaRPr lang="es-ES_tradnl" sz="800" dirty="0"/>
          </a:p>
          <a:p>
            <a:pPr marL="400050" lvl="1" indent="0"/>
            <a:r>
              <a:rPr lang="es-ES_tradnl" sz="1600" dirty="0"/>
              <a:t>Los moluscos generalmente ingieren el alimento mediante filtración</a:t>
            </a:r>
          </a:p>
          <a:p>
            <a:pPr marL="400050" lvl="1" indent="0"/>
            <a:endParaRPr lang="es-ES_tradnl" sz="1600" dirty="0"/>
          </a:p>
          <a:p>
            <a:pPr marL="400050" lvl="1" indent="0"/>
            <a:r>
              <a:rPr lang="es-ES_tradnl" sz="1600" dirty="0"/>
              <a:t>Los crustáceos manipulan el alimento con partes de su boca </a:t>
            </a:r>
          </a:p>
          <a:p>
            <a:pPr marL="400050" lvl="1" indent="0"/>
            <a:endParaRPr lang="es-ES_tradnl" sz="1600" dirty="0"/>
          </a:p>
          <a:p>
            <a:pPr marL="400050" lvl="1" indent="0"/>
            <a:r>
              <a:rPr lang="es-ES_tradnl" sz="1600" dirty="0"/>
              <a:t>Peces tienen usualmente un aparato de ingestión descrito para todos los vertebrados</a:t>
            </a:r>
          </a:p>
          <a:p>
            <a:pPr marL="400050" lvl="1" indent="0"/>
            <a:endParaRPr lang="es-ES_tradnl" sz="1600" dirty="0"/>
          </a:p>
          <a:p>
            <a:pPr marL="400050" lvl="1" indent="0"/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25843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r>
              <a:rPr lang="es-MX" sz="4000" dirty="0"/>
              <a:t/>
            </a:r>
            <a:br>
              <a:rPr lang="es-MX" sz="4000" dirty="0"/>
            </a:b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s-ES" sz="2000" dirty="0"/>
              <a:t>6.1. Nutrición</a:t>
            </a:r>
            <a:endParaRPr lang="es-MX" sz="2000" dirty="0"/>
          </a:p>
          <a:p>
            <a:pPr>
              <a:buNone/>
            </a:pPr>
            <a:r>
              <a:rPr lang="es-ES" sz="1600" dirty="0"/>
              <a:t>	</a:t>
            </a:r>
          </a:p>
          <a:p>
            <a:pPr marL="0" indent="0">
              <a:buNone/>
            </a:pPr>
            <a:r>
              <a:rPr lang="es-ES_tradnl" sz="2000" dirty="0"/>
              <a:t>Tipo de alimento ingerido:</a:t>
            </a:r>
          </a:p>
          <a:p>
            <a:pPr marL="0" indent="0">
              <a:buNone/>
            </a:pPr>
            <a:endParaRPr lang="es-ES_tradnl" sz="2000" dirty="0"/>
          </a:p>
          <a:p>
            <a:pPr marL="0" indent="0">
              <a:buFont typeface="Wingdings" pitchFamily="2" charset="2"/>
              <a:buChar char="Ø"/>
            </a:pPr>
            <a:r>
              <a:rPr lang="es-ES_tradnl" sz="2000" dirty="0"/>
              <a:t> Herbívoros</a:t>
            </a:r>
          </a:p>
          <a:p>
            <a:pPr marL="0" indent="0">
              <a:buFont typeface="Wingdings" pitchFamily="2" charset="2"/>
              <a:buChar char="Ø"/>
            </a:pPr>
            <a:endParaRPr lang="es-ES_tradnl" sz="2000" dirty="0"/>
          </a:p>
          <a:p>
            <a:pPr marL="0" indent="0">
              <a:buFont typeface="Wingdings" pitchFamily="2" charset="2"/>
              <a:buChar char="Ø"/>
            </a:pPr>
            <a:r>
              <a:rPr lang="es-ES_tradnl" sz="2000" dirty="0"/>
              <a:t> Carnívoros</a:t>
            </a:r>
          </a:p>
          <a:p>
            <a:pPr marL="0" indent="0">
              <a:buFont typeface="Wingdings" pitchFamily="2" charset="2"/>
              <a:buChar char="Ø"/>
            </a:pPr>
            <a:endParaRPr lang="es-ES_tradnl" sz="2000" dirty="0"/>
          </a:p>
          <a:p>
            <a:pPr marL="0" indent="0">
              <a:buFont typeface="Wingdings" pitchFamily="2" charset="2"/>
              <a:buChar char="Ø"/>
            </a:pPr>
            <a:r>
              <a:rPr lang="es-ES_tradnl" sz="2000" dirty="0"/>
              <a:t> Detritívoros</a:t>
            </a:r>
          </a:p>
          <a:p>
            <a:pPr marL="0" indent="0">
              <a:buFont typeface="Wingdings" pitchFamily="2" charset="2"/>
              <a:buChar char="Ø"/>
            </a:pPr>
            <a:endParaRPr lang="es-ES_tradnl" sz="2000" dirty="0"/>
          </a:p>
          <a:p>
            <a:pPr marL="0" indent="0">
              <a:buFont typeface="Wingdings" pitchFamily="2" charset="2"/>
              <a:buChar char="Ø"/>
            </a:pPr>
            <a:r>
              <a:rPr lang="es-ES_tradnl" sz="2000" dirty="0"/>
              <a:t> Omnívoros </a:t>
            </a:r>
          </a:p>
          <a:p>
            <a:pPr marL="0" indent="0">
              <a:buFont typeface="Wingdings" pitchFamily="2" charset="2"/>
              <a:buChar char="Ø"/>
            </a:pPr>
            <a:endParaRPr lang="es-ES_tradnl" sz="2000" dirty="0"/>
          </a:p>
          <a:p>
            <a:pPr marL="0" indent="0">
              <a:buFont typeface="Wingdings" pitchFamily="2" charset="2"/>
              <a:buChar char="Ø"/>
            </a:pPr>
            <a:endParaRPr lang="es-ES_tradnl" sz="1600" dirty="0"/>
          </a:p>
          <a:p>
            <a:pPr marL="400050" lvl="1" indent="0"/>
            <a:endParaRPr lang="es-ES_tradnl" sz="1600" dirty="0"/>
          </a:p>
          <a:p>
            <a:pPr marL="400050" lvl="1" indent="0"/>
            <a:endParaRPr lang="es-ES_tradnl" sz="1200" dirty="0"/>
          </a:p>
        </p:txBody>
      </p:sp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_tradnl" dirty="0" smtClean="0"/>
          </a:p>
          <a:p>
            <a:endParaRPr lang="es-ES_tradnl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521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/>
              <a:t>Unidad 6. Alimentos y nutrición</a:t>
            </a:r>
            <a:r>
              <a:rPr lang="es-MX" sz="4000" dirty="0"/>
              <a:t/>
            </a:r>
            <a:br>
              <a:rPr lang="es-MX" sz="4000" dirty="0"/>
            </a:b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s-ES" sz="2000" dirty="0"/>
              <a:t>6.1. Nutrición</a:t>
            </a:r>
            <a:endParaRPr lang="es-MX" sz="2000" dirty="0"/>
          </a:p>
          <a:p>
            <a:pPr>
              <a:buNone/>
            </a:pPr>
            <a:r>
              <a:rPr lang="es-ES" sz="1600" dirty="0"/>
              <a:t>	</a:t>
            </a:r>
          </a:p>
          <a:p>
            <a:pPr marL="0" indent="0">
              <a:buNone/>
            </a:pPr>
            <a:r>
              <a:rPr lang="es-ES_tradnl" sz="2000" dirty="0"/>
              <a:t>Tipo de alimento ingerido:</a:t>
            </a:r>
          </a:p>
          <a:p>
            <a:pPr marL="0" indent="0">
              <a:buNone/>
            </a:pPr>
            <a:endParaRPr lang="es-ES_tradnl" sz="2000" dirty="0"/>
          </a:p>
          <a:p>
            <a:pPr marL="0" indent="0">
              <a:buFont typeface="Wingdings" pitchFamily="2" charset="2"/>
              <a:buChar char="Ø"/>
            </a:pPr>
            <a:r>
              <a:rPr lang="es-ES_tradnl" sz="2000" dirty="0"/>
              <a:t> Herbívoros</a:t>
            </a:r>
          </a:p>
          <a:p>
            <a:pPr marL="0" indent="0">
              <a:buFont typeface="Wingdings" pitchFamily="2" charset="2"/>
              <a:buChar char="Ø"/>
            </a:pPr>
            <a:endParaRPr lang="es-ES_tradnl" sz="2000" dirty="0"/>
          </a:p>
          <a:p>
            <a:pPr marL="0" indent="0">
              <a:buFont typeface="Wingdings" pitchFamily="2" charset="2"/>
              <a:buChar char="Ø"/>
            </a:pPr>
            <a:r>
              <a:rPr lang="es-ES_tradnl" sz="2000" dirty="0"/>
              <a:t> Carnívoros</a:t>
            </a:r>
          </a:p>
          <a:p>
            <a:pPr marL="0" indent="0">
              <a:buFont typeface="Wingdings" pitchFamily="2" charset="2"/>
              <a:buChar char="Ø"/>
            </a:pPr>
            <a:endParaRPr lang="es-ES_tradnl" sz="2000" dirty="0"/>
          </a:p>
          <a:p>
            <a:pPr marL="0" indent="0">
              <a:buFont typeface="Wingdings" pitchFamily="2" charset="2"/>
              <a:buChar char="Ø"/>
            </a:pPr>
            <a:r>
              <a:rPr lang="es-ES_tradnl" sz="2000" dirty="0"/>
              <a:t> Detritívoros</a:t>
            </a:r>
          </a:p>
          <a:p>
            <a:pPr marL="0" indent="0">
              <a:buFont typeface="Wingdings" pitchFamily="2" charset="2"/>
              <a:buChar char="Ø"/>
            </a:pPr>
            <a:endParaRPr lang="es-ES_tradnl" sz="2000" dirty="0"/>
          </a:p>
          <a:p>
            <a:pPr marL="0" indent="0">
              <a:buFont typeface="Wingdings" pitchFamily="2" charset="2"/>
              <a:buChar char="Ø"/>
            </a:pPr>
            <a:r>
              <a:rPr lang="es-ES_tradnl" sz="2000" dirty="0"/>
              <a:t> Omnívoros </a:t>
            </a:r>
          </a:p>
          <a:p>
            <a:pPr marL="0" indent="0">
              <a:buFont typeface="Wingdings" pitchFamily="2" charset="2"/>
              <a:buChar char="Ø"/>
            </a:pPr>
            <a:endParaRPr lang="es-ES_tradnl" sz="2000" dirty="0"/>
          </a:p>
          <a:p>
            <a:pPr marL="0" indent="0">
              <a:buFont typeface="Wingdings" pitchFamily="2" charset="2"/>
              <a:buChar char="Ø"/>
            </a:pPr>
            <a:endParaRPr lang="es-ES_tradnl" sz="1600" dirty="0"/>
          </a:p>
          <a:p>
            <a:pPr marL="400050" lvl="1" indent="0"/>
            <a:endParaRPr lang="es-ES_tradnl" sz="1600" dirty="0"/>
          </a:p>
          <a:p>
            <a:pPr marL="400050" lvl="1" indent="0"/>
            <a:endParaRPr lang="es-ES_tradnl" sz="1200" dirty="0"/>
          </a:p>
        </p:txBody>
      </p:sp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_tradnl" dirty="0" smtClean="0"/>
          </a:p>
          <a:p>
            <a:endParaRPr lang="es-ES_tradnl" dirty="0" smtClean="0"/>
          </a:p>
          <a:p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3429000" y="4193821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Planctónicos</a:t>
            </a:r>
          </a:p>
          <a:p>
            <a:r>
              <a:rPr lang="es-ES_tradnl" dirty="0"/>
              <a:t>Superficiales</a:t>
            </a:r>
          </a:p>
          <a:p>
            <a:r>
              <a:rPr lang="es-ES_tradnl" dirty="0"/>
              <a:t>Media agua</a:t>
            </a:r>
          </a:p>
          <a:p>
            <a:r>
              <a:rPr lang="es-ES_tradnl" dirty="0"/>
              <a:t>Fondo</a:t>
            </a:r>
            <a:endParaRPr lang="es-MX" dirty="0"/>
          </a:p>
        </p:txBody>
      </p:sp>
      <p:sp>
        <p:nvSpPr>
          <p:cNvPr id="8" name="7 Abrir llave"/>
          <p:cNvSpPr/>
          <p:nvPr/>
        </p:nvSpPr>
        <p:spPr>
          <a:xfrm rot="10800000">
            <a:off x="2768360" y="3369972"/>
            <a:ext cx="428628" cy="271464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7331" y="1690688"/>
            <a:ext cx="4241022" cy="3889034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7144139" y="5579722"/>
            <a:ext cx="6096000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600" dirty="0"/>
              <a:t>https://</a:t>
            </a:r>
            <a:r>
              <a:rPr lang="es-ES_tradnl" sz="600" dirty="0" err="1"/>
              <a:t>www.vistaalmar.es</a:t>
            </a:r>
            <a:r>
              <a:rPr lang="es-ES_tradnl" sz="600" dirty="0"/>
              <a:t>/medio-ambiente/cambio-</a:t>
            </a:r>
            <a:r>
              <a:rPr lang="es-ES_tradnl" sz="600" dirty="0" err="1"/>
              <a:t>climatico</a:t>
            </a:r>
            <a:r>
              <a:rPr lang="es-ES_tradnl" sz="600" dirty="0"/>
              <a:t>/2809-fitoplancton-aleja-tropicos-calentamiento.html</a:t>
            </a:r>
          </a:p>
        </p:txBody>
      </p:sp>
    </p:spTree>
    <p:extLst>
      <p:ext uri="{BB962C8B-B14F-4D97-AF65-F5344CB8AC3E}">
        <p14:creationId xmlns:p14="http://schemas.microsoft.com/office/powerpoint/2010/main" val="144471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1662</Words>
  <Application>Microsoft Macintosh PowerPoint</Application>
  <PresentationFormat>Panorámica</PresentationFormat>
  <Paragraphs>277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0" baseType="lpstr">
      <vt:lpstr>Calibri</vt:lpstr>
      <vt:lpstr>Calibri Light</vt:lpstr>
      <vt:lpstr>Wingdings</vt:lpstr>
      <vt:lpstr>Arial</vt:lpstr>
      <vt:lpstr>Tema de Office</vt:lpstr>
      <vt:lpstr>Acuicultura</vt:lpstr>
      <vt:lpstr>ACUICULTURA “Alimentos y nutrición”</vt:lpstr>
      <vt:lpstr>Guía para su uso</vt:lpstr>
      <vt:lpstr>Índice</vt:lpstr>
      <vt:lpstr>Unidad 6. Alimentos y nutrición </vt:lpstr>
      <vt:lpstr>Unidad 6. Alimentos y nutrición </vt:lpstr>
      <vt:lpstr>Unidad 6. Alimentos y nutrición </vt:lpstr>
      <vt:lpstr>Unidad 6. Alimentos y nutrición </vt:lpstr>
      <vt:lpstr>Unidad 6. Alimentos y nutrición </vt:lpstr>
      <vt:lpstr>Unidad 6. Alimentos y nutrición </vt:lpstr>
      <vt:lpstr>Unidad 6. Alimentos y nutrición </vt:lpstr>
      <vt:lpstr>Unidad 6. Alimentos y nutrición</vt:lpstr>
      <vt:lpstr>Unidad 6. Alimentos y nutrición</vt:lpstr>
      <vt:lpstr>Unidad 6. Alimentos y nutrición</vt:lpstr>
      <vt:lpstr>Unidad 6. Alimentos y nutrición</vt:lpstr>
      <vt:lpstr>Unidad 6. Alimentos y nutrición</vt:lpstr>
      <vt:lpstr>Unidad 6. Alimentos y nutrición</vt:lpstr>
      <vt:lpstr>Unidad 6. Alimentos y nutrición</vt:lpstr>
      <vt:lpstr>Unidad 6. Alimentos y nutrición</vt:lpstr>
      <vt:lpstr>Unidad 6. Alimentos y nutrición</vt:lpstr>
      <vt:lpstr>Métodos para evaluar la digestibilidad</vt:lpstr>
      <vt:lpstr>Unidad 6. Alimentos y nutrición</vt:lpstr>
      <vt:lpstr>Unidad 6. Alimentos y nutrición</vt:lpstr>
      <vt:lpstr>Unidad 6. Alimentos y nutrición</vt:lpstr>
      <vt:lpstr>Unidad 6. Alimentos y nutrición</vt:lpstr>
      <vt:lpstr>Unidad 6. Alimentos y nutrición</vt:lpstr>
      <vt:lpstr>Unidad 6. Alimentos y nutrición</vt:lpstr>
      <vt:lpstr>Unidad 6. Alimentos y nutrición</vt:lpstr>
      <vt:lpstr>Unidad 6. Alimentos y nutrición</vt:lpstr>
      <vt:lpstr>Unidad 6. Alimentos y nutrición</vt:lpstr>
      <vt:lpstr>Unidad 6. Alimentos y nutrición</vt:lpstr>
      <vt:lpstr>Unidad 6. Alimentos y nutrición</vt:lpstr>
      <vt:lpstr>Unidad 6. Alimentos y nutrición</vt:lpstr>
      <vt:lpstr>Unidad 6. Alimentos y nutrición</vt:lpstr>
      <vt:lpstr>Referencias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Acuicultura</dc:title>
  <dc:creator>Ivan Gallego Alarcon</dc:creator>
  <cp:lastModifiedBy>Ivan Gallego Alarcon</cp:lastModifiedBy>
  <cp:revision>20</cp:revision>
  <dcterms:created xsi:type="dcterms:W3CDTF">2016-10-03T03:07:03Z</dcterms:created>
  <dcterms:modified xsi:type="dcterms:W3CDTF">2016-10-10T02:29:18Z</dcterms:modified>
</cp:coreProperties>
</file>