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png" ContentType="image/png"/>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76" r:id="rId2"/>
    <p:sldId id="280" r:id="rId3"/>
    <p:sldId id="281" r:id="rId4"/>
    <p:sldId id="282" r:id="rId5"/>
    <p:sldId id="288" r:id="rId6"/>
    <p:sldId id="289" r:id="rId7"/>
    <p:sldId id="293" r:id="rId8"/>
    <p:sldId id="294" r:id="rId9"/>
    <p:sldId id="295" r:id="rId10"/>
    <p:sldId id="290" r:id="rId11"/>
    <p:sldId id="291" r:id="rId12"/>
    <p:sldId id="292" r:id="rId13"/>
    <p:sldId id="287" r:id="rId14"/>
    <p:sldId id="285" r:id="rId15"/>
    <p:sldId id="286" r:id="rId16"/>
    <p:sldId id="296" r:id="rId17"/>
    <p:sldId id="256" r:id="rId18"/>
    <p:sldId id="258" r:id="rId19"/>
    <p:sldId id="259" r:id="rId20"/>
    <p:sldId id="260" r:id="rId21"/>
    <p:sldId id="262" r:id="rId2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3"/>
    <p:restoredTop sz="99820" autoAdjust="0"/>
  </p:normalViewPr>
  <p:slideViewPr>
    <p:cSldViewPr snapToGrid="0" snapToObjects="1">
      <p:cViewPr>
        <p:scale>
          <a:sx n="160" d="100"/>
          <a:sy n="160" d="100"/>
        </p:scale>
        <p:origin x="848" y="920"/>
      </p:cViewPr>
      <p:guideLst>
        <p:guide orient="horz" pos="2160"/>
        <p:guide pos="2880"/>
      </p:guideLst>
    </p:cSldViewPr>
  </p:slideViewPr>
  <p:notesTextViewPr>
    <p:cViewPr>
      <p:scale>
        <a:sx n="100" d="100"/>
        <a:sy n="100" d="100"/>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Fam%20Garcia-White\Documents\David\Doctorado\Cap.%20libro\garfica%20producci&#243;n%20edomex.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plotArea>
      <c:layout>
        <c:manualLayout>
          <c:layoutTarget val="inner"/>
          <c:xMode val="edge"/>
          <c:yMode val="edge"/>
          <c:x val="0.101465427189494"/>
          <c:y val="0.0302773418487334"/>
          <c:w val="0.898534572810506"/>
          <c:h val="0.793143647338711"/>
        </c:manualLayout>
      </c:layout>
      <c:lineChart>
        <c:grouping val="standard"/>
        <c:varyColors val="0"/>
        <c:ser>
          <c:idx val="0"/>
          <c:order val="0"/>
          <c:tx>
            <c:strRef>
              <c:f>Hoja1!$A$2</c:f>
              <c:strCache>
                <c:ptCount val="1"/>
                <c:pt idx="0">
                  <c:v>Nacional</c:v>
                </c:pt>
              </c:strCache>
            </c:strRef>
          </c:tx>
          <c:marker>
            <c:symbol val="none"/>
          </c:marker>
          <c:cat>
            <c:numRef>
              <c:f>Hoja1!$B$1:$AD$1</c:f>
              <c:numCache>
                <c:formatCode>General</c:formatCode>
                <c:ptCount val="29"/>
                <c:pt idx="0">
                  <c:v>1983.0</c:v>
                </c:pt>
                <c:pt idx="1">
                  <c:v>1984.0</c:v>
                </c:pt>
                <c:pt idx="2">
                  <c:v>1985.0</c:v>
                </c:pt>
                <c:pt idx="3">
                  <c:v>1986.0</c:v>
                </c:pt>
                <c:pt idx="4">
                  <c:v>1987.0</c:v>
                </c:pt>
                <c:pt idx="5">
                  <c:v>1988.0</c:v>
                </c:pt>
                <c:pt idx="6">
                  <c:v>1989.0</c:v>
                </c:pt>
                <c:pt idx="7">
                  <c:v>1990.0</c:v>
                </c:pt>
                <c:pt idx="8">
                  <c:v>1991.0</c:v>
                </c:pt>
                <c:pt idx="9">
                  <c:v>1992.0</c:v>
                </c:pt>
                <c:pt idx="10">
                  <c:v>1993.0</c:v>
                </c:pt>
                <c:pt idx="11">
                  <c:v>1994.0</c:v>
                </c:pt>
                <c:pt idx="12">
                  <c:v>1995.0</c:v>
                </c:pt>
                <c:pt idx="13">
                  <c:v>1996.0</c:v>
                </c:pt>
                <c:pt idx="14">
                  <c:v>1997.0</c:v>
                </c:pt>
                <c:pt idx="15">
                  <c:v>1998.0</c:v>
                </c:pt>
                <c:pt idx="16">
                  <c:v>1999.0</c:v>
                </c:pt>
                <c:pt idx="17">
                  <c:v>2000.0</c:v>
                </c:pt>
                <c:pt idx="18">
                  <c:v>2001.0</c:v>
                </c:pt>
                <c:pt idx="19">
                  <c:v>2002.0</c:v>
                </c:pt>
                <c:pt idx="20">
                  <c:v>2003.0</c:v>
                </c:pt>
                <c:pt idx="21">
                  <c:v>2004.0</c:v>
                </c:pt>
                <c:pt idx="22">
                  <c:v>2005.0</c:v>
                </c:pt>
                <c:pt idx="23">
                  <c:v>2006.0</c:v>
                </c:pt>
                <c:pt idx="24">
                  <c:v>2007.0</c:v>
                </c:pt>
                <c:pt idx="25">
                  <c:v>2008.0</c:v>
                </c:pt>
                <c:pt idx="26">
                  <c:v>2009.0</c:v>
                </c:pt>
                <c:pt idx="27">
                  <c:v>2010.0</c:v>
                </c:pt>
                <c:pt idx="28">
                  <c:v>2011.0</c:v>
                </c:pt>
              </c:numCache>
            </c:numRef>
          </c:cat>
          <c:val>
            <c:numRef>
              <c:f>Hoja1!$B$2:$AD$2</c:f>
              <c:numCache>
                <c:formatCode>0</c:formatCode>
                <c:ptCount val="29"/>
                <c:pt idx="0">
                  <c:v>97.0</c:v>
                </c:pt>
                <c:pt idx="1">
                  <c:v>152.0</c:v>
                </c:pt>
                <c:pt idx="2">
                  <c:v>269.0</c:v>
                </c:pt>
                <c:pt idx="3">
                  <c:v>347.0</c:v>
                </c:pt>
                <c:pt idx="4">
                  <c:v>387.0</c:v>
                </c:pt>
                <c:pt idx="5">
                  <c:v>931.0</c:v>
                </c:pt>
                <c:pt idx="6">
                  <c:v>838.0</c:v>
                </c:pt>
                <c:pt idx="7">
                  <c:v>2010.0</c:v>
                </c:pt>
                <c:pt idx="8">
                  <c:v>1856.0</c:v>
                </c:pt>
                <c:pt idx="9">
                  <c:v>1849.0</c:v>
                </c:pt>
                <c:pt idx="10">
                  <c:v>3353.0</c:v>
                </c:pt>
                <c:pt idx="11">
                  <c:v>1966.0</c:v>
                </c:pt>
                <c:pt idx="12">
                  <c:v>2658.0</c:v>
                </c:pt>
                <c:pt idx="13">
                  <c:v>2706.0</c:v>
                </c:pt>
                <c:pt idx="14">
                  <c:v>1501.0</c:v>
                </c:pt>
                <c:pt idx="15">
                  <c:v>1592.0</c:v>
                </c:pt>
                <c:pt idx="16">
                  <c:v>2347.0</c:v>
                </c:pt>
                <c:pt idx="17">
                  <c:v>2622.0</c:v>
                </c:pt>
                <c:pt idx="18">
                  <c:v>3309.0</c:v>
                </c:pt>
                <c:pt idx="19">
                  <c:v>3445.0</c:v>
                </c:pt>
                <c:pt idx="20">
                  <c:v>3734.0</c:v>
                </c:pt>
                <c:pt idx="21">
                  <c:v>4573.0</c:v>
                </c:pt>
                <c:pt idx="22">
                  <c:v>3829.0</c:v>
                </c:pt>
                <c:pt idx="23">
                  <c:v>4232.0</c:v>
                </c:pt>
                <c:pt idx="24">
                  <c:v>4345.0</c:v>
                </c:pt>
                <c:pt idx="25">
                  <c:v>4917.0</c:v>
                </c:pt>
                <c:pt idx="26" formatCode="General">
                  <c:v>5975.0</c:v>
                </c:pt>
                <c:pt idx="27">
                  <c:v>6919.0</c:v>
                </c:pt>
                <c:pt idx="28">
                  <c:v>8480.0</c:v>
                </c:pt>
              </c:numCache>
            </c:numRef>
          </c:val>
          <c:smooth val="0"/>
        </c:ser>
        <c:ser>
          <c:idx val="1"/>
          <c:order val="1"/>
          <c:tx>
            <c:strRef>
              <c:f>Hoja1!$A$3</c:f>
              <c:strCache>
                <c:ptCount val="1"/>
                <c:pt idx="0">
                  <c:v>México</c:v>
                </c:pt>
              </c:strCache>
            </c:strRef>
          </c:tx>
          <c:marker>
            <c:symbol val="none"/>
          </c:marker>
          <c:cat>
            <c:numRef>
              <c:f>Hoja1!$B$1:$AD$1</c:f>
              <c:numCache>
                <c:formatCode>General</c:formatCode>
                <c:ptCount val="29"/>
                <c:pt idx="0">
                  <c:v>1983.0</c:v>
                </c:pt>
                <c:pt idx="1">
                  <c:v>1984.0</c:v>
                </c:pt>
                <c:pt idx="2">
                  <c:v>1985.0</c:v>
                </c:pt>
                <c:pt idx="3">
                  <c:v>1986.0</c:v>
                </c:pt>
                <c:pt idx="4">
                  <c:v>1987.0</c:v>
                </c:pt>
                <c:pt idx="5">
                  <c:v>1988.0</c:v>
                </c:pt>
                <c:pt idx="6">
                  <c:v>1989.0</c:v>
                </c:pt>
                <c:pt idx="7">
                  <c:v>1990.0</c:v>
                </c:pt>
                <c:pt idx="8">
                  <c:v>1991.0</c:v>
                </c:pt>
                <c:pt idx="9">
                  <c:v>1992.0</c:v>
                </c:pt>
                <c:pt idx="10">
                  <c:v>1993.0</c:v>
                </c:pt>
                <c:pt idx="11">
                  <c:v>1994.0</c:v>
                </c:pt>
                <c:pt idx="12">
                  <c:v>1995.0</c:v>
                </c:pt>
                <c:pt idx="13">
                  <c:v>1996.0</c:v>
                </c:pt>
                <c:pt idx="14">
                  <c:v>1997.0</c:v>
                </c:pt>
                <c:pt idx="15">
                  <c:v>1998.0</c:v>
                </c:pt>
                <c:pt idx="16">
                  <c:v>1999.0</c:v>
                </c:pt>
                <c:pt idx="17">
                  <c:v>2000.0</c:v>
                </c:pt>
                <c:pt idx="18">
                  <c:v>2001.0</c:v>
                </c:pt>
                <c:pt idx="19">
                  <c:v>2002.0</c:v>
                </c:pt>
                <c:pt idx="20">
                  <c:v>2003.0</c:v>
                </c:pt>
                <c:pt idx="21">
                  <c:v>2004.0</c:v>
                </c:pt>
                <c:pt idx="22">
                  <c:v>2005.0</c:v>
                </c:pt>
                <c:pt idx="23">
                  <c:v>2006.0</c:v>
                </c:pt>
                <c:pt idx="24">
                  <c:v>2007.0</c:v>
                </c:pt>
                <c:pt idx="25">
                  <c:v>2008.0</c:v>
                </c:pt>
                <c:pt idx="26">
                  <c:v>2009.0</c:v>
                </c:pt>
                <c:pt idx="27">
                  <c:v>2010.0</c:v>
                </c:pt>
                <c:pt idx="28">
                  <c:v>2011.0</c:v>
                </c:pt>
              </c:numCache>
            </c:numRef>
          </c:cat>
          <c:val>
            <c:numRef>
              <c:f>Hoja1!$B$3:$AD$3</c:f>
              <c:numCache>
                <c:formatCode>General</c:formatCode>
                <c:ptCount val="29"/>
                <c:pt idx="0">
                  <c:v>84.0</c:v>
                </c:pt>
                <c:pt idx="1">
                  <c:v>103.0</c:v>
                </c:pt>
                <c:pt idx="2">
                  <c:v>163.0</c:v>
                </c:pt>
                <c:pt idx="3">
                  <c:v>188.0</c:v>
                </c:pt>
                <c:pt idx="4">
                  <c:v>355.0</c:v>
                </c:pt>
                <c:pt idx="5">
                  <c:v>493.0</c:v>
                </c:pt>
                <c:pt idx="6">
                  <c:v>410.0</c:v>
                </c:pt>
                <c:pt idx="7">
                  <c:v>385.0</c:v>
                </c:pt>
                <c:pt idx="8">
                  <c:v>512.0</c:v>
                </c:pt>
                <c:pt idx="9">
                  <c:v>497.0</c:v>
                </c:pt>
                <c:pt idx="10">
                  <c:v>1015.0</c:v>
                </c:pt>
                <c:pt idx="11">
                  <c:v>1259.0</c:v>
                </c:pt>
                <c:pt idx="12">
                  <c:v>1783.0</c:v>
                </c:pt>
                <c:pt idx="13">
                  <c:v>1313.0</c:v>
                </c:pt>
                <c:pt idx="14">
                  <c:v>359.0</c:v>
                </c:pt>
                <c:pt idx="15">
                  <c:v>505.0</c:v>
                </c:pt>
                <c:pt idx="16">
                  <c:v>1245.0</c:v>
                </c:pt>
                <c:pt idx="17">
                  <c:v>1150.0</c:v>
                </c:pt>
                <c:pt idx="18">
                  <c:v>1745.0</c:v>
                </c:pt>
                <c:pt idx="19">
                  <c:v>2014.0</c:v>
                </c:pt>
                <c:pt idx="20">
                  <c:v>2177.0</c:v>
                </c:pt>
                <c:pt idx="21">
                  <c:v>3119.0</c:v>
                </c:pt>
                <c:pt idx="22">
                  <c:v>2289.0</c:v>
                </c:pt>
                <c:pt idx="23" formatCode="0">
                  <c:v>2579.625</c:v>
                </c:pt>
                <c:pt idx="24" formatCode="0">
                  <c:v>2826.851</c:v>
                </c:pt>
                <c:pt idx="25" formatCode="0">
                  <c:v>3002.768</c:v>
                </c:pt>
                <c:pt idx="26">
                  <c:v>3713.0</c:v>
                </c:pt>
                <c:pt idx="27">
                  <c:v>3046.0</c:v>
                </c:pt>
                <c:pt idx="28">
                  <c:v>3786.0</c:v>
                </c:pt>
              </c:numCache>
            </c:numRef>
          </c:val>
          <c:smooth val="0"/>
        </c:ser>
        <c:dLbls>
          <c:showLegendKey val="0"/>
          <c:showVal val="0"/>
          <c:showCatName val="0"/>
          <c:showSerName val="0"/>
          <c:showPercent val="0"/>
          <c:showBubbleSize val="0"/>
        </c:dLbls>
        <c:smooth val="0"/>
        <c:axId val="-488197808"/>
        <c:axId val="-488366560"/>
      </c:lineChart>
      <c:catAx>
        <c:axId val="-488197808"/>
        <c:scaling>
          <c:orientation val="minMax"/>
        </c:scaling>
        <c:delete val="0"/>
        <c:axPos val="b"/>
        <c:title>
          <c:tx>
            <c:rich>
              <a:bodyPr/>
              <a:lstStyle/>
              <a:p>
                <a:pPr>
                  <a:defRPr sz="1100"/>
                </a:pPr>
                <a:r>
                  <a:rPr lang="en-US" sz="1100"/>
                  <a:t>Año</a:t>
                </a:r>
              </a:p>
            </c:rich>
          </c:tx>
          <c:overlay val="0"/>
        </c:title>
        <c:numFmt formatCode="General" sourceLinked="1"/>
        <c:majorTickMark val="out"/>
        <c:minorTickMark val="none"/>
        <c:tickLblPos val="nextTo"/>
        <c:txPr>
          <a:bodyPr rot="-5400000" vert="horz"/>
          <a:lstStyle/>
          <a:p>
            <a:pPr>
              <a:defRPr sz="1100"/>
            </a:pPr>
            <a:endParaRPr lang="es-ES_tradnl"/>
          </a:p>
        </c:txPr>
        <c:crossAx val="-488366560"/>
        <c:crosses val="autoZero"/>
        <c:auto val="1"/>
        <c:lblAlgn val="ctr"/>
        <c:lblOffset val="100"/>
        <c:noMultiLvlLbl val="0"/>
      </c:catAx>
      <c:valAx>
        <c:axId val="-488366560"/>
        <c:scaling>
          <c:orientation val="minMax"/>
        </c:scaling>
        <c:delete val="0"/>
        <c:axPos val="l"/>
        <c:title>
          <c:tx>
            <c:rich>
              <a:bodyPr rot="-5400000" vert="horz"/>
              <a:lstStyle/>
              <a:p>
                <a:pPr>
                  <a:defRPr/>
                </a:pPr>
                <a:r>
                  <a:rPr lang="en-US" sz="1100" dirty="0" err="1"/>
                  <a:t>Producción</a:t>
                </a:r>
                <a:r>
                  <a:rPr lang="en-US" sz="1100" dirty="0"/>
                  <a:t> (</a:t>
                </a:r>
                <a:r>
                  <a:rPr lang="en-US" sz="1100" dirty="0" smtClean="0"/>
                  <a:t>Ton)</a:t>
                </a:r>
                <a:endParaRPr lang="en-US" dirty="0"/>
              </a:p>
            </c:rich>
          </c:tx>
          <c:overlay val="0"/>
        </c:title>
        <c:numFmt formatCode="0" sourceLinked="1"/>
        <c:majorTickMark val="out"/>
        <c:minorTickMark val="none"/>
        <c:tickLblPos val="nextTo"/>
        <c:txPr>
          <a:bodyPr/>
          <a:lstStyle/>
          <a:p>
            <a:pPr>
              <a:defRPr sz="1400"/>
            </a:pPr>
            <a:endParaRPr lang="es-ES_tradnl"/>
          </a:p>
        </c:txPr>
        <c:crossAx val="-488197808"/>
        <c:crosses val="autoZero"/>
        <c:crossBetween val="between"/>
      </c:valAx>
      <c:spPr>
        <a:noFill/>
        <a:ln w="25400">
          <a:noFill/>
        </a:ln>
      </c:spPr>
    </c:plotArea>
    <c:legend>
      <c:legendPos val="b"/>
      <c:layout>
        <c:manualLayout>
          <c:xMode val="edge"/>
          <c:yMode val="edge"/>
          <c:x val="0.0781788728128024"/>
          <c:y val="0.924206555174425"/>
          <c:w val="0.237655336491577"/>
          <c:h val="0.0565030534801689"/>
        </c:manualLayout>
      </c:layout>
      <c:overlay val="0"/>
      <c:txPr>
        <a:bodyPr/>
        <a:lstStyle/>
        <a:p>
          <a:pPr>
            <a:defRPr sz="1200"/>
          </a:pPr>
          <a:endParaRPr lang="es-ES_tradnl"/>
        </a:p>
      </c:txPr>
    </c:legend>
    <c:plotVisOnly val="1"/>
    <c:dispBlanksAs val="gap"/>
    <c:showDLblsOverMax val="0"/>
  </c:chart>
  <c:txPr>
    <a:bodyPr/>
    <a:lstStyle/>
    <a:p>
      <a:pPr>
        <a:defRPr sz="1800"/>
      </a:pPr>
      <a:endParaRPr lang="es-ES_tradnl"/>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9EDDA3-9781-2749-8BFA-AD00E9DBF3ED}" type="doc">
      <dgm:prSet loTypeId="urn:microsoft.com/office/officeart/2005/8/layout/hierarchy2" loCatId="" qsTypeId="urn:microsoft.com/office/officeart/2005/8/quickstyle/3D9" qsCatId="3D" csTypeId="urn:microsoft.com/office/officeart/2005/8/colors/colorful5" csCatId="colorful" phldr="1"/>
      <dgm:spPr/>
      <dgm:t>
        <a:bodyPr/>
        <a:lstStyle/>
        <a:p>
          <a:endParaRPr lang="es-ES_tradnl"/>
        </a:p>
      </dgm:t>
    </dgm:pt>
    <dgm:pt modelId="{73DA9482-F974-F04B-ACC3-DD39110A6FC9}">
      <dgm:prSet phldrT="[Texto]"/>
      <dgm:spPr/>
      <dgm:t>
        <a:bodyPr/>
        <a:lstStyle/>
        <a:p>
          <a:r>
            <a:rPr lang="es-ES_tradnl" dirty="0" smtClean="0"/>
            <a:t>Informe escrito</a:t>
          </a:r>
          <a:endParaRPr lang="es-ES_tradnl" dirty="0"/>
        </a:p>
      </dgm:t>
    </dgm:pt>
    <dgm:pt modelId="{76CAFC8F-2476-F547-ACF9-B5DF8897EA90}" type="parTrans" cxnId="{EF39A754-C8DB-2F4A-8549-4668ADC27C8F}">
      <dgm:prSet/>
      <dgm:spPr/>
      <dgm:t>
        <a:bodyPr/>
        <a:lstStyle/>
        <a:p>
          <a:endParaRPr lang="es-ES_tradnl"/>
        </a:p>
      </dgm:t>
    </dgm:pt>
    <dgm:pt modelId="{0E51D4D4-8015-B948-BC15-F016482B35C6}" type="sibTrans" cxnId="{EF39A754-C8DB-2F4A-8549-4668ADC27C8F}">
      <dgm:prSet/>
      <dgm:spPr/>
      <dgm:t>
        <a:bodyPr/>
        <a:lstStyle/>
        <a:p>
          <a:endParaRPr lang="es-ES_tradnl"/>
        </a:p>
      </dgm:t>
    </dgm:pt>
    <dgm:pt modelId="{762E0DB7-C47B-064D-979C-DA14730973D3}">
      <dgm:prSet phldrT="[Texto]"/>
      <dgm:spPr/>
      <dgm:t>
        <a:bodyPr/>
        <a:lstStyle/>
        <a:p>
          <a:r>
            <a:rPr lang="es-ES_tradnl" dirty="0" smtClean="0"/>
            <a:t>Tesis</a:t>
          </a:r>
          <a:endParaRPr lang="es-ES_tradnl" dirty="0"/>
        </a:p>
      </dgm:t>
    </dgm:pt>
    <dgm:pt modelId="{695C4599-991B-684B-9A7F-E2285B7489C3}" type="parTrans" cxnId="{0BC2BA36-319E-5547-AA7D-EA6D9820746F}">
      <dgm:prSet/>
      <dgm:spPr/>
      <dgm:t>
        <a:bodyPr/>
        <a:lstStyle/>
        <a:p>
          <a:endParaRPr lang="es-ES_tradnl"/>
        </a:p>
      </dgm:t>
    </dgm:pt>
    <dgm:pt modelId="{D3615045-00EA-6B4F-83F4-00DF12026A21}" type="sibTrans" cxnId="{0BC2BA36-319E-5547-AA7D-EA6D9820746F}">
      <dgm:prSet/>
      <dgm:spPr/>
      <dgm:t>
        <a:bodyPr/>
        <a:lstStyle/>
        <a:p>
          <a:endParaRPr lang="es-ES_tradnl"/>
        </a:p>
      </dgm:t>
    </dgm:pt>
    <dgm:pt modelId="{CDE721B3-E2CB-FE4E-A244-22CC9C655B3B}">
      <dgm:prSet phldrT="[Texto]"/>
      <dgm:spPr/>
      <dgm:t>
        <a:bodyPr/>
        <a:lstStyle/>
        <a:p>
          <a:r>
            <a:rPr lang="es-ES_tradnl" dirty="0" smtClean="0"/>
            <a:t>Artículo especializado para publicar en revista indizada </a:t>
          </a:r>
          <a:endParaRPr lang="es-ES_tradnl" dirty="0"/>
        </a:p>
      </dgm:t>
    </dgm:pt>
    <dgm:pt modelId="{15C4B4C8-C784-7248-967C-77780745D50D}" type="parTrans" cxnId="{9C6D401D-217F-ED47-92AE-AC71A3B1686D}">
      <dgm:prSet/>
      <dgm:spPr/>
      <dgm:t>
        <a:bodyPr/>
        <a:lstStyle/>
        <a:p>
          <a:endParaRPr lang="es-ES_tradnl"/>
        </a:p>
      </dgm:t>
    </dgm:pt>
    <dgm:pt modelId="{FA4B7296-D976-5249-96D0-60770A69D3DE}" type="sibTrans" cxnId="{9C6D401D-217F-ED47-92AE-AC71A3B1686D}">
      <dgm:prSet/>
      <dgm:spPr/>
      <dgm:t>
        <a:bodyPr/>
        <a:lstStyle/>
        <a:p>
          <a:endParaRPr lang="es-ES_tradnl"/>
        </a:p>
      </dgm:t>
    </dgm:pt>
    <dgm:pt modelId="{C86621BB-E325-504E-A982-19499A09A3D0}">
      <dgm:prSet/>
      <dgm:spPr/>
      <dgm:t>
        <a:bodyPr/>
        <a:lstStyle/>
        <a:p>
          <a:r>
            <a:rPr lang="es-ES_tradnl" smtClean="0"/>
            <a:t>Memoria de experiencia laboral </a:t>
          </a:r>
          <a:endParaRPr lang="es-ES_tradnl"/>
        </a:p>
      </dgm:t>
    </dgm:pt>
    <dgm:pt modelId="{C3267601-8ED2-B84B-A816-F5217F352DDD}" type="parTrans" cxnId="{666CEC44-76E8-7247-B1D4-02D2EA57CDCA}">
      <dgm:prSet/>
      <dgm:spPr/>
      <dgm:t>
        <a:bodyPr/>
        <a:lstStyle/>
        <a:p>
          <a:endParaRPr lang="es-ES_tradnl"/>
        </a:p>
      </dgm:t>
    </dgm:pt>
    <dgm:pt modelId="{284FC20A-C170-EE40-A0AB-8F36FA7AC3E1}" type="sibTrans" cxnId="{666CEC44-76E8-7247-B1D4-02D2EA57CDCA}">
      <dgm:prSet/>
      <dgm:spPr/>
      <dgm:t>
        <a:bodyPr/>
        <a:lstStyle/>
        <a:p>
          <a:endParaRPr lang="es-ES_tradnl"/>
        </a:p>
      </dgm:t>
    </dgm:pt>
    <dgm:pt modelId="{58C870CA-3B79-4C45-BEA6-38DB8878B639}" type="pres">
      <dgm:prSet presAssocID="{DE9EDDA3-9781-2749-8BFA-AD00E9DBF3ED}" presName="diagram" presStyleCnt="0">
        <dgm:presLayoutVars>
          <dgm:chPref val="1"/>
          <dgm:dir/>
          <dgm:animOne val="branch"/>
          <dgm:animLvl val="lvl"/>
          <dgm:resizeHandles val="exact"/>
        </dgm:presLayoutVars>
      </dgm:prSet>
      <dgm:spPr/>
      <dgm:t>
        <a:bodyPr/>
        <a:lstStyle/>
        <a:p>
          <a:endParaRPr lang="es-ES_tradnl"/>
        </a:p>
      </dgm:t>
    </dgm:pt>
    <dgm:pt modelId="{B056EB3A-DD8A-BA4D-A9A5-7232817CECDD}" type="pres">
      <dgm:prSet presAssocID="{73DA9482-F974-F04B-ACC3-DD39110A6FC9}" presName="root1" presStyleCnt="0"/>
      <dgm:spPr/>
    </dgm:pt>
    <dgm:pt modelId="{47CE3380-0F7E-5F44-B089-DF6AE5A04AC6}" type="pres">
      <dgm:prSet presAssocID="{73DA9482-F974-F04B-ACC3-DD39110A6FC9}" presName="LevelOneTextNode" presStyleLbl="node0" presStyleIdx="0" presStyleCnt="1">
        <dgm:presLayoutVars>
          <dgm:chPref val="3"/>
        </dgm:presLayoutVars>
      </dgm:prSet>
      <dgm:spPr/>
      <dgm:t>
        <a:bodyPr/>
        <a:lstStyle/>
        <a:p>
          <a:endParaRPr lang="es-ES_tradnl"/>
        </a:p>
      </dgm:t>
    </dgm:pt>
    <dgm:pt modelId="{E57FC743-ED95-904D-B2EA-E6CA7C30AE2E}" type="pres">
      <dgm:prSet presAssocID="{73DA9482-F974-F04B-ACC3-DD39110A6FC9}" presName="level2hierChild" presStyleCnt="0"/>
      <dgm:spPr/>
    </dgm:pt>
    <dgm:pt modelId="{9CE5CC46-53C1-6945-AF08-475C7DFA1DE2}" type="pres">
      <dgm:prSet presAssocID="{695C4599-991B-684B-9A7F-E2285B7489C3}" presName="conn2-1" presStyleLbl="parChTrans1D2" presStyleIdx="0" presStyleCnt="3"/>
      <dgm:spPr/>
      <dgm:t>
        <a:bodyPr/>
        <a:lstStyle/>
        <a:p>
          <a:endParaRPr lang="es-ES_tradnl"/>
        </a:p>
      </dgm:t>
    </dgm:pt>
    <dgm:pt modelId="{890970AF-F350-9B43-841E-FD644BC3A508}" type="pres">
      <dgm:prSet presAssocID="{695C4599-991B-684B-9A7F-E2285B7489C3}" presName="connTx" presStyleLbl="parChTrans1D2" presStyleIdx="0" presStyleCnt="3"/>
      <dgm:spPr/>
      <dgm:t>
        <a:bodyPr/>
        <a:lstStyle/>
        <a:p>
          <a:endParaRPr lang="es-ES_tradnl"/>
        </a:p>
      </dgm:t>
    </dgm:pt>
    <dgm:pt modelId="{72E09070-B9AB-AE49-A67F-AF42603FCC80}" type="pres">
      <dgm:prSet presAssocID="{762E0DB7-C47B-064D-979C-DA14730973D3}" presName="root2" presStyleCnt="0"/>
      <dgm:spPr/>
    </dgm:pt>
    <dgm:pt modelId="{A27A192C-286D-5F46-9E42-4A70DB6A4F81}" type="pres">
      <dgm:prSet presAssocID="{762E0DB7-C47B-064D-979C-DA14730973D3}" presName="LevelTwoTextNode" presStyleLbl="node2" presStyleIdx="0" presStyleCnt="3">
        <dgm:presLayoutVars>
          <dgm:chPref val="3"/>
        </dgm:presLayoutVars>
      </dgm:prSet>
      <dgm:spPr/>
      <dgm:t>
        <a:bodyPr/>
        <a:lstStyle/>
        <a:p>
          <a:endParaRPr lang="es-ES_tradnl"/>
        </a:p>
      </dgm:t>
    </dgm:pt>
    <dgm:pt modelId="{2C4BF922-34BC-D24B-903A-44251FD4F3D7}" type="pres">
      <dgm:prSet presAssocID="{762E0DB7-C47B-064D-979C-DA14730973D3}" presName="level3hierChild" presStyleCnt="0"/>
      <dgm:spPr/>
    </dgm:pt>
    <dgm:pt modelId="{23F4D8E6-F7D0-1C4B-8CD3-96ECC5A01C2D}" type="pres">
      <dgm:prSet presAssocID="{C3267601-8ED2-B84B-A816-F5217F352DDD}" presName="conn2-1" presStyleLbl="parChTrans1D2" presStyleIdx="1" presStyleCnt="3"/>
      <dgm:spPr/>
      <dgm:t>
        <a:bodyPr/>
        <a:lstStyle/>
        <a:p>
          <a:endParaRPr lang="es-ES_tradnl"/>
        </a:p>
      </dgm:t>
    </dgm:pt>
    <dgm:pt modelId="{D36B8F9B-8642-9346-9BBB-ED9B3F805CAE}" type="pres">
      <dgm:prSet presAssocID="{C3267601-8ED2-B84B-A816-F5217F352DDD}" presName="connTx" presStyleLbl="parChTrans1D2" presStyleIdx="1" presStyleCnt="3"/>
      <dgm:spPr/>
      <dgm:t>
        <a:bodyPr/>
        <a:lstStyle/>
        <a:p>
          <a:endParaRPr lang="es-ES_tradnl"/>
        </a:p>
      </dgm:t>
    </dgm:pt>
    <dgm:pt modelId="{8088A74B-5E6A-8D44-96CB-B6B8085D3584}" type="pres">
      <dgm:prSet presAssocID="{C86621BB-E325-504E-A982-19499A09A3D0}" presName="root2" presStyleCnt="0"/>
      <dgm:spPr/>
    </dgm:pt>
    <dgm:pt modelId="{757E8C05-CF94-EB48-8B36-46A5796D5408}" type="pres">
      <dgm:prSet presAssocID="{C86621BB-E325-504E-A982-19499A09A3D0}" presName="LevelTwoTextNode" presStyleLbl="node2" presStyleIdx="1" presStyleCnt="3">
        <dgm:presLayoutVars>
          <dgm:chPref val="3"/>
        </dgm:presLayoutVars>
      </dgm:prSet>
      <dgm:spPr/>
      <dgm:t>
        <a:bodyPr/>
        <a:lstStyle/>
        <a:p>
          <a:endParaRPr lang="es-ES_tradnl"/>
        </a:p>
      </dgm:t>
    </dgm:pt>
    <dgm:pt modelId="{908FAD80-FF0B-5C4E-A507-7849C78BD4E5}" type="pres">
      <dgm:prSet presAssocID="{C86621BB-E325-504E-A982-19499A09A3D0}" presName="level3hierChild" presStyleCnt="0"/>
      <dgm:spPr/>
    </dgm:pt>
    <dgm:pt modelId="{E1A4E931-0DB4-DB46-9625-825D1D447704}" type="pres">
      <dgm:prSet presAssocID="{15C4B4C8-C784-7248-967C-77780745D50D}" presName="conn2-1" presStyleLbl="parChTrans1D2" presStyleIdx="2" presStyleCnt="3"/>
      <dgm:spPr/>
      <dgm:t>
        <a:bodyPr/>
        <a:lstStyle/>
        <a:p>
          <a:endParaRPr lang="es-ES_tradnl"/>
        </a:p>
      </dgm:t>
    </dgm:pt>
    <dgm:pt modelId="{2192CDA7-22FF-744C-A2BE-C1FEC74AE493}" type="pres">
      <dgm:prSet presAssocID="{15C4B4C8-C784-7248-967C-77780745D50D}" presName="connTx" presStyleLbl="parChTrans1D2" presStyleIdx="2" presStyleCnt="3"/>
      <dgm:spPr/>
      <dgm:t>
        <a:bodyPr/>
        <a:lstStyle/>
        <a:p>
          <a:endParaRPr lang="es-ES_tradnl"/>
        </a:p>
      </dgm:t>
    </dgm:pt>
    <dgm:pt modelId="{B45326A5-3307-3643-B157-960F4F109082}" type="pres">
      <dgm:prSet presAssocID="{CDE721B3-E2CB-FE4E-A244-22CC9C655B3B}" presName="root2" presStyleCnt="0"/>
      <dgm:spPr/>
    </dgm:pt>
    <dgm:pt modelId="{1622D35C-1B56-B948-9EAF-97F4AE13F6E8}" type="pres">
      <dgm:prSet presAssocID="{CDE721B3-E2CB-FE4E-A244-22CC9C655B3B}" presName="LevelTwoTextNode" presStyleLbl="node2" presStyleIdx="2" presStyleCnt="3">
        <dgm:presLayoutVars>
          <dgm:chPref val="3"/>
        </dgm:presLayoutVars>
      </dgm:prSet>
      <dgm:spPr/>
      <dgm:t>
        <a:bodyPr/>
        <a:lstStyle/>
        <a:p>
          <a:endParaRPr lang="es-ES_tradnl"/>
        </a:p>
      </dgm:t>
    </dgm:pt>
    <dgm:pt modelId="{EA04EC81-83B1-3F43-8A67-85F5B0C17B46}" type="pres">
      <dgm:prSet presAssocID="{CDE721B3-E2CB-FE4E-A244-22CC9C655B3B}" presName="level3hierChild" presStyleCnt="0"/>
      <dgm:spPr/>
    </dgm:pt>
  </dgm:ptLst>
  <dgm:cxnLst>
    <dgm:cxn modelId="{666CEC44-76E8-7247-B1D4-02D2EA57CDCA}" srcId="{73DA9482-F974-F04B-ACC3-DD39110A6FC9}" destId="{C86621BB-E325-504E-A982-19499A09A3D0}" srcOrd="1" destOrd="0" parTransId="{C3267601-8ED2-B84B-A816-F5217F352DDD}" sibTransId="{284FC20A-C170-EE40-A0AB-8F36FA7AC3E1}"/>
    <dgm:cxn modelId="{B89B9D6A-C423-9B45-BF1F-C3214CF3D97D}" type="presOf" srcId="{15C4B4C8-C784-7248-967C-77780745D50D}" destId="{E1A4E931-0DB4-DB46-9625-825D1D447704}" srcOrd="0" destOrd="0" presId="urn:microsoft.com/office/officeart/2005/8/layout/hierarchy2"/>
    <dgm:cxn modelId="{AA20E5F7-D66E-744B-86F4-C256B1FCE111}" type="presOf" srcId="{DE9EDDA3-9781-2749-8BFA-AD00E9DBF3ED}" destId="{58C870CA-3B79-4C45-BEA6-38DB8878B639}" srcOrd="0" destOrd="0" presId="urn:microsoft.com/office/officeart/2005/8/layout/hierarchy2"/>
    <dgm:cxn modelId="{0BF5DE35-59BF-EB48-AEC4-247A7F75A485}" type="presOf" srcId="{C86621BB-E325-504E-A982-19499A09A3D0}" destId="{757E8C05-CF94-EB48-8B36-46A5796D5408}" srcOrd="0" destOrd="0" presId="urn:microsoft.com/office/officeart/2005/8/layout/hierarchy2"/>
    <dgm:cxn modelId="{7D9107B3-064C-9548-B1B2-ECFBC4E67F59}" type="presOf" srcId="{695C4599-991B-684B-9A7F-E2285B7489C3}" destId="{890970AF-F350-9B43-841E-FD644BC3A508}" srcOrd="1" destOrd="0" presId="urn:microsoft.com/office/officeart/2005/8/layout/hierarchy2"/>
    <dgm:cxn modelId="{331CA4D4-0BAD-904D-8ACA-9B5EAF60FE5D}" type="presOf" srcId="{C3267601-8ED2-B84B-A816-F5217F352DDD}" destId="{D36B8F9B-8642-9346-9BBB-ED9B3F805CAE}" srcOrd="1" destOrd="0" presId="urn:microsoft.com/office/officeart/2005/8/layout/hierarchy2"/>
    <dgm:cxn modelId="{9C6D401D-217F-ED47-92AE-AC71A3B1686D}" srcId="{73DA9482-F974-F04B-ACC3-DD39110A6FC9}" destId="{CDE721B3-E2CB-FE4E-A244-22CC9C655B3B}" srcOrd="2" destOrd="0" parTransId="{15C4B4C8-C784-7248-967C-77780745D50D}" sibTransId="{FA4B7296-D976-5249-96D0-60770A69D3DE}"/>
    <dgm:cxn modelId="{0BC2BA36-319E-5547-AA7D-EA6D9820746F}" srcId="{73DA9482-F974-F04B-ACC3-DD39110A6FC9}" destId="{762E0DB7-C47B-064D-979C-DA14730973D3}" srcOrd="0" destOrd="0" parTransId="{695C4599-991B-684B-9A7F-E2285B7489C3}" sibTransId="{D3615045-00EA-6B4F-83F4-00DF12026A21}"/>
    <dgm:cxn modelId="{710B611E-ADDE-1A48-A131-D73D65D5F908}" type="presOf" srcId="{15C4B4C8-C784-7248-967C-77780745D50D}" destId="{2192CDA7-22FF-744C-A2BE-C1FEC74AE493}" srcOrd="1" destOrd="0" presId="urn:microsoft.com/office/officeart/2005/8/layout/hierarchy2"/>
    <dgm:cxn modelId="{F9EDC1DC-F8EA-F542-BD6B-934378D67518}" type="presOf" srcId="{695C4599-991B-684B-9A7F-E2285B7489C3}" destId="{9CE5CC46-53C1-6945-AF08-475C7DFA1DE2}" srcOrd="0" destOrd="0" presId="urn:microsoft.com/office/officeart/2005/8/layout/hierarchy2"/>
    <dgm:cxn modelId="{003AD895-2215-4844-8163-A58A723BC28A}" type="presOf" srcId="{C3267601-8ED2-B84B-A816-F5217F352DDD}" destId="{23F4D8E6-F7D0-1C4B-8CD3-96ECC5A01C2D}" srcOrd="0" destOrd="0" presId="urn:microsoft.com/office/officeart/2005/8/layout/hierarchy2"/>
    <dgm:cxn modelId="{5A6B7401-4032-6C4B-8222-71D18ED08EAE}" type="presOf" srcId="{73DA9482-F974-F04B-ACC3-DD39110A6FC9}" destId="{47CE3380-0F7E-5F44-B089-DF6AE5A04AC6}" srcOrd="0" destOrd="0" presId="urn:microsoft.com/office/officeart/2005/8/layout/hierarchy2"/>
    <dgm:cxn modelId="{B8492BF0-F717-844B-A00A-460E404D8DE8}" type="presOf" srcId="{CDE721B3-E2CB-FE4E-A244-22CC9C655B3B}" destId="{1622D35C-1B56-B948-9EAF-97F4AE13F6E8}" srcOrd="0" destOrd="0" presId="urn:microsoft.com/office/officeart/2005/8/layout/hierarchy2"/>
    <dgm:cxn modelId="{86972CFD-A77D-3E4B-8C25-5AD4A30E7284}" type="presOf" srcId="{762E0DB7-C47B-064D-979C-DA14730973D3}" destId="{A27A192C-286D-5F46-9E42-4A70DB6A4F81}" srcOrd="0" destOrd="0" presId="urn:microsoft.com/office/officeart/2005/8/layout/hierarchy2"/>
    <dgm:cxn modelId="{EF39A754-C8DB-2F4A-8549-4668ADC27C8F}" srcId="{DE9EDDA3-9781-2749-8BFA-AD00E9DBF3ED}" destId="{73DA9482-F974-F04B-ACC3-DD39110A6FC9}" srcOrd="0" destOrd="0" parTransId="{76CAFC8F-2476-F547-ACF9-B5DF8897EA90}" sibTransId="{0E51D4D4-8015-B948-BC15-F016482B35C6}"/>
    <dgm:cxn modelId="{3CB7C5B2-7641-B246-B64E-ED80F73128EE}" type="presParOf" srcId="{58C870CA-3B79-4C45-BEA6-38DB8878B639}" destId="{B056EB3A-DD8A-BA4D-A9A5-7232817CECDD}" srcOrd="0" destOrd="0" presId="urn:microsoft.com/office/officeart/2005/8/layout/hierarchy2"/>
    <dgm:cxn modelId="{C147EEA7-FE2A-6846-A052-F391DB999E5D}" type="presParOf" srcId="{B056EB3A-DD8A-BA4D-A9A5-7232817CECDD}" destId="{47CE3380-0F7E-5F44-B089-DF6AE5A04AC6}" srcOrd="0" destOrd="0" presId="urn:microsoft.com/office/officeart/2005/8/layout/hierarchy2"/>
    <dgm:cxn modelId="{BF8435BD-5596-5546-8E81-7B3ED3A4DD08}" type="presParOf" srcId="{B056EB3A-DD8A-BA4D-A9A5-7232817CECDD}" destId="{E57FC743-ED95-904D-B2EA-E6CA7C30AE2E}" srcOrd="1" destOrd="0" presId="urn:microsoft.com/office/officeart/2005/8/layout/hierarchy2"/>
    <dgm:cxn modelId="{88B4FF61-EDDC-754D-8503-7788924D9D70}" type="presParOf" srcId="{E57FC743-ED95-904D-B2EA-E6CA7C30AE2E}" destId="{9CE5CC46-53C1-6945-AF08-475C7DFA1DE2}" srcOrd="0" destOrd="0" presId="urn:microsoft.com/office/officeart/2005/8/layout/hierarchy2"/>
    <dgm:cxn modelId="{2933A211-7DD0-5346-AAD1-B084AAC412FD}" type="presParOf" srcId="{9CE5CC46-53C1-6945-AF08-475C7DFA1DE2}" destId="{890970AF-F350-9B43-841E-FD644BC3A508}" srcOrd="0" destOrd="0" presId="urn:microsoft.com/office/officeart/2005/8/layout/hierarchy2"/>
    <dgm:cxn modelId="{F87B603A-0890-A24C-98F8-E98A7C2BF91C}" type="presParOf" srcId="{E57FC743-ED95-904D-B2EA-E6CA7C30AE2E}" destId="{72E09070-B9AB-AE49-A67F-AF42603FCC80}" srcOrd="1" destOrd="0" presId="urn:microsoft.com/office/officeart/2005/8/layout/hierarchy2"/>
    <dgm:cxn modelId="{4F5C5BF8-8600-4245-AA56-0550AA70AFC9}" type="presParOf" srcId="{72E09070-B9AB-AE49-A67F-AF42603FCC80}" destId="{A27A192C-286D-5F46-9E42-4A70DB6A4F81}" srcOrd="0" destOrd="0" presId="urn:microsoft.com/office/officeart/2005/8/layout/hierarchy2"/>
    <dgm:cxn modelId="{91FBEF36-E32B-4B44-8648-894E2DE70985}" type="presParOf" srcId="{72E09070-B9AB-AE49-A67F-AF42603FCC80}" destId="{2C4BF922-34BC-D24B-903A-44251FD4F3D7}" srcOrd="1" destOrd="0" presId="urn:microsoft.com/office/officeart/2005/8/layout/hierarchy2"/>
    <dgm:cxn modelId="{64825E56-543C-A04C-A073-82E0BB0E4FE3}" type="presParOf" srcId="{E57FC743-ED95-904D-B2EA-E6CA7C30AE2E}" destId="{23F4D8E6-F7D0-1C4B-8CD3-96ECC5A01C2D}" srcOrd="2" destOrd="0" presId="urn:microsoft.com/office/officeart/2005/8/layout/hierarchy2"/>
    <dgm:cxn modelId="{442636EB-BACA-C54C-8A90-235D3EAF31D8}" type="presParOf" srcId="{23F4D8E6-F7D0-1C4B-8CD3-96ECC5A01C2D}" destId="{D36B8F9B-8642-9346-9BBB-ED9B3F805CAE}" srcOrd="0" destOrd="0" presId="urn:microsoft.com/office/officeart/2005/8/layout/hierarchy2"/>
    <dgm:cxn modelId="{8044ABF4-7A98-574A-A1A2-5F95D25660B0}" type="presParOf" srcId="{E57FC743-ED95-904D-B2EA-E6CA7C30AE2E}" destId="{8088A74B-5E6A-8D44-96CB-B6B8085D3584}" srcOrd="3" destOrd="0" presId="urn:microsoft.com/office/officeart/2005/8/layout/hierarchy2"/>
    <dgm:cxn modelId="{06387BAE-69B7-AB43-B067-3EDF17B2C06D}" type="presParOf" srcId="{8088A74B-5E6A-8D44-96CB-B6B8085D3584}" destId="{757E8C05-CF94-EB48-8B36-46A5796D5408}" srcOrd="0" destOrd="0" presId="urn:microsoft.com/office/officeart/2005/8/layout/hierarchy2"/>
    <dgm:cxn modelId="{4790E015-896D-E34D-B316-E2621CE72834}" type="presParOf" srcId="{8088A74B-5E6A-8D44-96CB-B6B8085D3584}" destId="{908FAD80-FF0B-5C4E-A507-7849C78BD4E5}" srcOrd="1" destOrd="0" presId="urn:microsoft.com/office/officeart/2005/8/layout/hierarchy2"/>
    <dgm:cxn modelId="{B681E52C-0A56-AA45-9A87-9AF592DCF111}" type="presParOf" srcId="{E57FC743-ED95-904D-B2EA-E6CA7C30AE2E}" destId="{E1A4E931-0DB4-DB46-9625-825D1D447704}" srcOrd="4" destOrd="0" presId="urn:microsoft.com/office/officeart/2005/8/layout/hierarchy2"/>
    <dgm:cxn modelId="{3983B0BA-60F3-914F-AFC1-2DC45C4BF4D1}" type="presParOf" srcId="{E1A4E931-0DB4-DB46-9625-825D1D447704}" destId="{2192CDA7-22FF-744C-A2BE-C1FEC74AE493}" srcOrd="0" destOrd="0" presId="urn:microsoft.com/office/officeart/2005/8/layout/hierarchy2"/>
    <dgm:cxn modelId="{0A1D566C-CD1D-824B-B23F-C3644BFDD090}" type="presParOf" srcId="{E57FC743-ED95-904D-B2EA-E6CA7C30AE2E}" destId="{B45326A5-3307-3643-B157-960F4F109082}" srcOrd="5" destOrd="0" presId="urn:microsoft.com/office/officeart/2005/8/layout/hierarchy2"/>
    <dgm:cxn modelId="{9019EB2D-6864-444E-875D-8C8D781C2FA9}" type="presParOf" srcId="{B45326A5-3307-3643-B157-960F4F109082}" destId="{1622D35C-1B56-B948-9EAF-97F4AE13F6E8}" srcOrd="0" destOrd="0" presId="urn:microsoft.com/office/officeart/2005/8/layout/hierarchy2"/>
    <dgm:cxn modelId="{DE6BA879-CCB1-8F45-B704-3705C2764524}" type="presParOf" srcId="{B45326A5-3307-3643-B157-960F4F109082}" destId="{EA04EC81-83B1-3F43-8A67-85F5B0C17B4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9EDDA3-9781-2749-8BFA-AD00E9DBF3ED}" type="doc">
      <dgm:prSet loTypeId="urn:microsoft.com/office/officeart/2005/8/layout/hierarchy2" loCatId="" qsTypeId="urn:microsoft.com/office/officeart/2005/8/quickstyle/3D9" qsCatId="3D" csTypeId="urn:microsoft.com/office/officeart/2005/8/colors/colorful5" csCatId="colorful" phldr="1"/>
      <dgm:spPr/>
      <dgm:t>
        <a:bodyPr/>
        <a:lstStyle/>
        <a:p>
          <a:endParaRPr lang="es-ES_tradnl"/>
        </a:p>
      </dgm:t>
    </dgm:pt>
    <dgm:pt modelId="{762E0DB7-C47B-064D-979C-DA14730973D3}">
      <dgm:prSet phldrT="[Texto]"/>
      <dgm:spPr/>
      <dgm:t>
        <a:bodyPr/>
        <a:lstStyle/>
        <a:p>
          <a:r>
            <a:rPr lang="es-ES_tradnl" dirty="0" smtClean="0"/>
            <a:t>Tesis</a:t>
          </a:r>
          <a:endParaRPr lang="es-ES_tradnl" dirty="0"/>
        </a:p>
      </dgm:t>
    </dgm:pt>
    <dgm:pt modelId="{695C4599-991B-684B-9A7F-E2285B7489C3}" type="parTrans" cxnId="{0BC2BA36-319E-5547-AA7D-EA6D9820746F}">
      <dgm:prSet/>
      <dgm:spPr/>
      <dgm:t>
        <a:bodyPr/>
        <a:lstStyle/>
        <a:p>
          <a:endParaRPr lang="es-ES_tradnl"/>
        </a:p>
      </dgm:t>
    </dgm:pt>
    <dgm:pt modelId="{D3615045-00EA-6B4F-83F4-00DF12026A21}" type="sibTrans" cxnId="{0BC2BA36-319E-5547-AA7D-EA6D9820746F}">
      <dgm:prSet/>
      <dgm:spPr/>
      <dgm:t>
        <a:bodyPr/>
        <a:lstStyle/>
        <a:p>
          <a:endParaRPr lang="es-ES_tradnl"/>
        </a:p>
      </dgm:t>
    </dgm:pt>
    <dgm:pt modelId="{58C870CA-3B79-4C45-BEA6-38DB8878B639}" type="pres">
      <dgm:prSet presAssocID="{DE9EDDA3-9781-2749-8BFA-AD00E9DBF3ED}" presName="diagram" presStyleCnt="0">
        <dgm:presLayoutVars>
          <dgm:chPref val="1"/>
          <dgm:dir/>
          <dgm:animOne val="branch"/>
          <dgm:animLvl val="lvl"/>
          <dgm:resizeHandles val="exact"/>
        </dgm:presLayoutVars>
      </dgm:prSet>
      <dgm:spPr/>
      <dgm:t>
        <a:bodyPr/>
        <a:lstStyle/>
        <a:p>
          <a:endParaRPr lang="es-ES_tradnl"/>
        </a:p>
      </dgm:t>
    </dgm:pt>
    <dgm:pt modelId="{6D97D639-351B-F54C-941E-0D34D73E91CC}" type="pres">
      <dgm:prSet presAssocID="{762E0DB7-C47B-064D-979C-DA14730973D3}" presName="root1" presStyleCnt="0"/>
      <dgm:spPr/>
    </dgm:pt>
    <dgm:pt modelId="{CBF4D727-83D4-6E46-BA09-66FA84562C94}" type="pres">
      <dgm:prSet presAssocID="{762E0DB7-C47B-064D-979C-DA14730973D3}" presName="LevelOneTextNode" presStyleLbl="node0" presStyleIdx="0" presStyleCnt="1">
        <dgm:presLayoutVars>
          <dgm:chPref val="3"/>
        </dgm:presLayoutVars>
      </dgm:prSet>
      <dgm:spPr/>
      <dgm:t>
        <a:bodyPr/>
        <a:lstStyle/>
        <a:p>
          <a:endParaRPr lang="es-ES_tradnl"/>
        </a:p>
      </dgm:t>
    </dgm:pt>
    <dgm:pt modelId="{65882C4A-E406-F84B-8C3E-97FBA208D6F1}" type="pres">
      <dgm:prSet presAssocID="{762E0DB7-C47B-064D-979C-DA14730973D3}" presName="level2hierChild" presStyleCnt="0"/>
      <dgm:spPr/>
    </dgm:pt>
  </dgm:ptLst>
  <dgm:cxnLst>
    <dgm:cxn modelId="{0BC2BA36-319E-5547-AA7D-EA6D9820746F}" srcId="{DE9EDDA3-9781-2749-8BFA-AD00E9DBF3ED}" destId="{762E0DB7-C47B-064D-979C-DA14730973D3}" srcOrd="0" destOrd="0" parTransId="{695C4599-991B-684B-9A7F-E2285B7489C3}" sibTransId="{D3615045-00EA-6B4F-83F4-00DF12026A21}"/>
    <dgm:cxn modelId="{7A61BADF-7B48-BC49-B7EC-2F7506928D0D}" type="presOf" srcId="{DE9EDDA3-9781-2749-8BFA-AD00E9DBF3ED}" destId="{58C870CA-3B79-4C45-BEA6-38DB8878B639}" srcOrd="0" destOrd="0" presId="urn:microsoft.com/office/officeart/2005/8/layout/hierarchy2"/>
    <dgm:cxn modelId="{729584A2-0020-3347-AFE8-12E53718FA7E}" type="presOf" srcId="{762E0DB7-C47B-064D-979C-DA14730973D3}" destId="{CBF4D727-83D4-6E46-BA09-66FA84562C94}" srcOrd="0" destOrd="0" presId="urn:microsoft.com/office/officeart/2005/8/layout/hierarchy2"/>
    <dgm:cxn modelId="{1CB72D3E-C3C9-2A48-A89F-D0EFAFF312DE}" type="presParOf" srcId="{58C870CA-3B79-4C45-BEA6-38DB8878B639}" destId="{6D97D639-351B-F54C-941E-0D34D73E91CC}" srcOrd="0" destOrd="0" presId="urn:microsoft.com/office/officeart/2005/8/layout/hierarchy2"/>
    <dgm:cxn modelId="{DD884868-3F14-C244-AE47-2B873C084840}" type="presParOf" srcId="{6D97D639-351B-F54C-941E-0D34D73E91CC}" destId="{CBF4D727-83D4-6E46-BA09-66FA84562C94}" srcOrd="0" destOrd="0" presId="urn:microsoft.com/office/officeart/2005/8/layout/hierarchy2"/>
    <dgm:cxn modelId="{D4DC69CE-203B-DE44-962C-0503E2321B3C}" type="presParOf" srcId="{6D97D639-351B-F54C-941E-0D34D73E91CC}" destId="{65882C4A-E406-F84B-8C3E-97FBA208D6F1}"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9EDDA3-9781-2749-8BFA-AD00E9DBF3ED}" type="doc">
      <dgm:prSet loTypeId="urn:microsoft.com/office/officeart/2005/8/layout/hierarchy2" loCatId="" qsTypeId="urn:microsoft.com/office/officeart/2005/8/quickstyle/3D9" qsCatId="3D" csTypeId="urn:microsoft.com/office/officeart/2005/8/colors/colorful5" csCatId="colorful" phldr="1"/>
      <dgm:spPr/>
      <dgm:t>
        <a:bodyPr/>
        <a:lstStyle/>
        <a:p>
          <a:endParaRPr lang="es-ES_tradnl"/>
        </a:p>
      </dgm:t>
    </dgm:pt>
    <dgm:pt modelId="{762E0DB7-C47B-064D-979C-DA14730973D3}">
      <dgm:prSet phldrT="[Texto]"/>
      <dgm:spPr/>
      <dgm:t>
        <a:bodyPr/>
        <a:lstStyle/>
        <a:p>
          <a:r>
            <a:rPr lang="es-ES_tradnl" dirty="0" smtClean="0"/>
            <a:t>Tesis</a:t>
          </a:r>
          <a:endParaRPr lang="es-ES_tradnl" dirty="0"/>
        </a:p>
      </dgm:t>
    </dgm:pt>
    <dgm:pt modelId="{695C4599-991B-684B-9A7F-E2285B7489C3}" type="parTrans" cxnId="{0BC2BA36-319E-5547-AA7D-EA6D9820746F}">
      <dgm:prSet/>
      <dgm:spPr/>
      <dgm:t>
        <a:bodyPr/>
        <a:lstStyle/>
        <a:p>
          <a:endParaRPr lang="es-ES_tradnl"/>
        </a:p>
      </dgm:t>
    </dgm:pt>
    <dgm:pt modelId="{D3615045-00EA-6B4F-83F4-00DF12026A21}" type="sibTrans" cxnId="{0BC2BA36-319E-5547-AA7D-EA6D9820746F}">
      <dgm:prSet/>
      <dgm:spPr/>
      <dgm:t>
        <a:bodyPr/>
        <a:lstStyle/>
        <a:p>
          <a:endParaRPr lang="es-ES_tradnl"/>
        </a:p>
      </dgm:t>
    </dgm:pt>
    <dgm:pt modelId="{58C870CA-3B79-4C45-BEA6-38DB8878B639}" type="pres">
      <dgm:prSet presAssocID="{DE9EDDA3-9781-2749-8BFA-AD00E9DBF3ED}" presName="diagram" presStyleCnt="0">
        <dgm:presLayoutVars>
          <dgm:chPref val="1"/>
          <dgm:dir/>
          <dgm:animOne val="branch"/>
          <dgm:animLvl val="lvl"/>
          <dgm:resizeHandles val="exact"/>
        </dgm:presLayoutVars>
      </dgm:prSet>
      <dgm:spPr/>
      <dgm:t>
        <a:bodyPr/>
        <a:lstStyle/>
        <a:p>
          <a:endParaRPr lang="es-ES_tradnl"/>
        </a:p>
      </dgm:t>
    </dgm:pt>
    <dgm:pt modelId="{6D97D639-351B-F54C-941E-0D34D73E91CC}" type="pres">
      <dgm:prSet presAssocID="{762E0DB7-C47B-064D-979C-DA14730973D3}" presName="root1" presStyleCnt="0"/>
      <dgm:spPr/>
    </dgm:pt>
    <dgm:pt modelId="{CBF4D727-83D4-6E46-BA09-66FA84562C94}" type="pres">
      <dgm:prSet presAssocID="{762E0DB7-C47B-064D-979C-DA14730973D3}" presName="LevelOneTextNode" presStyleLbl="node0" presStyleIdx="0" presStyleCnt="1">
        <dgm:presLayoutVars>
          <dgm:chPref val="3"/>
        </dgm:presLayoutVars>
      </dgm:prSet>
      <dgm:spPr/>
      <dgm:t>
        <a:bodyPr/>
        <a:lstStyle/>
        <a:p>
          <a:endParaRPr lang="es-ES_tradnl"/>
        </a:p>
      </dgm:t>
    </dgm:pt>
    <dgm:pt modelId="{65882C4A-E406-F84B-8C3E-97FBA208D6F1}" type="pres">
      <dgm:prSet presAssocID="{762E0DB7-C47B-064D-979C-DA14730973D3}" presName="level2hierChild" presStyleCnt="0"/>
      <dgm:spPr/>
    </dgm:pt>
  </dgm:ptLst>
  <dgm:cxnLst>
    <dgm:cxn modelId="{0BC2BA36-319E-5547-AA7D-EA6D9820746F}" srcId="{DE9EDDA3-9781-2749-8BFA-AD00E9DBF3ED}" destId="{762E0DB7-C47B-064D-979C-DA14730973D3}" srcOrd="0" destOrd="0" parTransId="{695C4599-991B-684B-9A7F-E2285B7489C3}" sibTransId="{D3615045-00EA-6B4F-83F4-00DF12026A21}"/>
    <dgm:cxn modelId="{166ACB20-75A1-214F-95D4-A887A8A213EE}" type="presOf" srcId="{762E0DB7-C47B-064D-979C-DA14730973D3}" destId="{CBF4D727-83D4-6E46-BA09-66FA84562C94}" srcOrd="0" destOrd="0" presId="urn:microsoft.com/office/officeart/2005/8/layout/hierarchy2"/>
    <dgm:cxn modelId="{1B8FB927-E092-E447-AACA-FA27E075447A}" type="presOf" srcId="{DE9EDDA3-9781-2749-8BFA-AD00E9DBF3ED}" destId="{58C870CA-3B79-4C45-BEA6-38DB8878B639}" srcOrd="0" destOrd="0" presId="urn:microsoft.com/office/officeart/2005/8/layout/hierarchy2"/>
    <dgm:cxn modelId="{27A3184F-06C3-794E-81A8-981A87AF2E12}" type="presParOf" srcId="{58C870CA-3B79-4C45-BEA6-38DB8878B639}" destId="{6D97D639-351B-F54C-941E-0D34D73E91CC}" srcOrd="0" destOrd="0" presId="urn:microsoft.com/office/officeart/2005/8/layout/hierarchy2"/>
    <dgm:cxn modelId="{495B4A71-F544-E74A-AE07-6FF1CB9DAB63}" type="presParOf" srcId="{6D97D639-351B-F54C-941E-0D34D73E91CC}" destId="{CBF4D727-83D4-6E46-BA09-66FA84562C94}" srcOrd="0" destOrd="0" presId="urn:microsoft.com/office/officeart/2005/8/layout/hierarchy2"/>
    <dgm:cxn modelId="{CF9C7360-26CE-4740-9A63-3BA55C0CCE35}" type="presParOf" srcId="{6D97D639-351B-F54C-941E-0D34D73E91CC}" destId="{65882C4A-E406-F84B-8C3E-97FBA208D6F1}"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CE3380-0F7E-5F44-B089-DF6AE5A04AC6}">
      <dsp:nvSpPr>
        <dsp:cNvPr id="0" name=""/>
        <dsp:cNvSpPr/>
      </dsp:nvSpPr>
      <dsp:spPr>
        <a:xfrm>
          <a:off x="826405" y="1577899"/>
          <a:ext cx="2740329" cy="1370164"/>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r>
            <a:rPr lang="es-ES_tradnl" sz="2300" kern="1200" dirty="0" smtClean="0"/>
            <a:t>Informe escrito</a:t>
          </a:r>
          <a:endParaRPr lang="es-ES_tradnl" sz="2300" kern="1200" dirty="0"/>
        </a:p>
      </dsp:txBody>
      <dsp:txXfrm>
        <a:off x="866536" y="1618030"/>
        <a:ext cx="2660067" cy="1289902"/>
      </dsp:txXfrm>
    </dsp:sp>
    <dsp:sp modelId="{9CE5CC46-53C1-6945-AF08-475C7DFA1DE2}">
      <dsp:nvSpPr>
        <dsp:cNvPr id="0" name=""/>
        <dsp:cNvSpPr/>
      </dsp:nvSpPr>
      <dsp:spPr>
        <a:xfrm rot="18289469">
          <a:off x="3155073" y="1447890"/>
          <a:ext cx="1919453" cy="54492"/>
        </a:xfrm>
        <a:custGeom>
          <a:avLst/>
          <a:gdLst/>
          <a:ahLst/>
          <a:cxnLst/>
          <a:rect l="0" t="0" r="0" b="0"/>
          <a:pathLst>
            <a:path>
              <a:moveTo>
                <a:pt x="0" y="27246"/>
              </a:moveTo>
              <a:lnTo>
                <a:pt x="1919453" y="27246"/>
              </a:lnTo>
            </a:path>
          </a:pathLst>
        </a:custGeom>
        <a:noFill/>
        <a:ln w="25400" cap="flat" cmpd="sng" algn="ctr">
          <a:solidFill>
            <a:schemeClr val="accent6">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_tradnl" sz="600" kern="1200"/>
        </a:p>
      </dsp:txBody>
      <dsp:txXfrm>
        <a:off x="4066813" y="1427150"/>
        <a:ext cx="95972" cy="95972"/>
      </dsp:txXfrm>
    </dsp:sp>
    <dsp:sp modelId="{A27A192C-286D-5F46-9E42-4A70DB6A4F81}">
      <dsp:nvSpPr>
        <dsp:cNvPr id="0" name=""/>
        <dsp:cNvSpPr/>
      </dsp:nvSpPr>
      <dsp:spPr>
        <a:xfrm>
          <a:off x="4662865" y="2209"/>
          <a:ext cx="2740329" cy="1370164"/>
        </a:xfrm>
        <a:prstGeom prst="roundRect">
          <a:avLst>
            <a:gd name="adj" fmla="val 100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r>
            <a:rPr lang="es-ES_tradnl" sz="2300" kern="1200" dirty="0" smtClean="0"/>
            <a:t>Tesis</a:t>
          </a:r>
          <a:endParaRPr lang="es-ES_tradnl" sz="2300" kern="1200" dirty="0"/>
        </a:p>
      </dsp:txBody>
      <dsp:txXfrm>
        <a:off x="4702996" y="42340"/>
        <a:ext cx="2660067" cy="1289902"/>
      </dsp:txXfrm>
    </dsp:sp>
    <dsp:sp modelId="{23F4D8E6-F7D0-1C4B-8CD3-96ECC5A01C2D}">
      <dsp:nvSpPr>
        <dsp:cNvPr id="0" name=""/>
        <dsp:cNvSpPr/>
      </dsp:nvSpPr>
      <dsp:spPr>
        <a:xfrm>
          <a:off x="3566734" y="2235735"/>
          <a:ext cx="1096131" cy="54492"/>
        </a:xfrm>
        <a:custGeom>
          <a:avLst/>
          <a:gdLst/>
          <a:ahLst/>
          <a:cxnLst/>
          <a:rect l="0" t="0" r="0" b="0"/>
          <a:pathLst>
            <a:path>
              <a:moveTo>
                <a:pt x="0" y="27246"/>
              </a:moveTo>
              <a:lnTo>
                <a:pt x="1096131" y="27246"/>
              </a:lnTo>
            </a:path>
          </a:pathLst>
        </a:custGeom>
        <a:noFill/>
        <a:ln w="25400" cap="flat" cmpd="sng" algn="ctr">
          <a:solidFill>
            <a:schemeClr val="accent6">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_tradnl" sz="500" kern="1200"/>
        </a:p>
      </dsp:txBody>
      <dsp:txXfrm>
        <a:off x="4087396" y="2235578"/>
        <a:ext cx="54806" cy="54806"/>
      </dsp:txXfrm>
    </dsp:sp>
    <dsp:sp modelId="{757E8C05-CF94-EB48-8B36-46A5796D5408}">
      <dsp:nvSpPr>
        <dsp:cNvPr id="0" name=""/>
        <dsp:cNvSpPr/>
      </dsp:nvSpPr>
      <dsp:spPr>
        <a:xfrm>
          <a:off x="4662865" y="1577899"/>
          <a:ext cx="2740329" cy="1370164"/>
        </a:xfrm>
        <a:prstGeom prst="roundRect">
          <a:avLst>
            <a:gd name="adj" fmla="val 100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r>
            <a:rPr lang="es-ES_tradnl" sz="2300" kern="1200" smtClean="0"/>
            <a:t>Memoria de experiencia laboral </a:t>
          </a:r>
          <a:endParaRPr lang="es-ES_tradnl" sz="2300" kern="1200"/>
        </a:p>
      </dsp:txBody>
      <dsp:txXfrm>
        <a:off x="4702996" y="1618030"/>
        <a:ext cx="2660067" cy="1289902"/>
      </dsp:txXfrm>
    </dsp:sp>
    <dsp:sp modelId="{E1A4E931-0DB4-DB46-9625-825D1D447704}">
      <dsp:nvSpPr>
        <dsp:cNvPr id="0" name=""/>
        <dsp:cNvSpPr/>
      </dsp:nvSpPr>
      <dsp:spPr>
        <a:xfrm rot="3310531">
          <a:off x="3155073" y="3023580"/>
          <a:ext cx="1919453" cy="54492"/>
        </a:xfrm>
        <a:custGeom>
          <a:avLst/>
          <a:gdLst/>
          <a:ahLst/>
          <a:cxnLst/>
          <a:rect l="0" t="0" r="0" b="0"/>
          <a:pathLst>
            <a:path>
              <a:moveTo>
                <a:pt x="0" y="27246"/>
              </a:moveTo>
              <a:lnTo>
                <a:pt x="1919453" y="27246"/>
              </a:lnTo>
            </a:path>
          </a:pathLst>
        </a:custGeom>
        <a:noFill/>
        <a:ln w="25400" cap="flat" cmpd="sng" algn="ctr">
          <a:solidFill>
            <a:schemeClr val="accent6">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_tradnl" sz="600" kern="1200"/>
        </a:p>
      </dsp:txBody>
      <dsp:txXfrm>
        <a:off x="4066813" y="3002839"/>
        <a:ext cx="95972" cy="95972"/>
      </dsp:txXfrm>
    </dsp:sp>
    <dsp:sp modelId="{1622D35C-1B56-B948-9EAF-97F4AE13F6E8}">
      <dsp:nvSpPr>
        <dsp:cNvPr id="0" name=""/>
        <dsp:cNvSpPr/>
      </dsp:nvSpPr>
      <dsp:spPr>
        <a:xfrm>
          <a:off x="4662865" y="3153588"/>
          <a:ext cx="2740329" cy="1370164"/>
        </a:xfrm>
        <a:prstGeom prst="roundRect">
          <a:avLst>
            <a:gd name="adj" fmla="val 100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r>
            <a:rPr lang="es-ES_tradnl" sz="2300" kern="1200" dirty="0" smtClean="0"/>
            <a:t>Artículo especializado para publicar en revista indizada </a:t>
          </a:r>
          <a:endParaRPr lang="es-ES_tradnl" sz="2300" kern="1200" dirty="0"/>
        </a:p>
      </dsp:txBody>
      <dsp:txXfrm>
        <a:off x="4702996" y="3193719"/>
        <a:ext cx="2660067" cy="12899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F4D727-83D4-6E46-BA09-66FA84562C94}">
      <dsp:nvSpPr>
        <dsp:cNvPr id="0" name=""/>
        <dsp:cNvSpPr/>
      </dsp:nvSpPr>
      <dsp:spPr>
        <a:xfrm>
          <a:off x="1594" y="301794"/>
          <a:ext cx="2314616" cy="1157308"/>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41275" tIns="41275" rIns="41275" bIns="41275" numCol="1" spcCol="1270" anchor="ctr" anchorCtr="0">
          <a:noAutofit/>
          <a:sp3d extrusionH="28000" prstMaterial="matte"/>
        </a:bodyPr>
        <a:lstStyle/>
        <a:p>
          <a:pPr lvl="0" algn="ctr" defTabSz="2889250">
            <a:lnSpc>
              <a:spcPct val="90000"/>
            </a:lnSpc>
            <a:spcBef>
              <a:spcPct val="0"/>
            </a:spcBef>
            <a:spcAft>
              <a:spcPct val="35000"/>
            </a:spcAft>
          </a:pPr>
          <a:r>
            <a:rPr lang="es-ES_tradnl" sz="6500" kern="1200" dirty="0" smtClean="0"/>
            <a:t>Tesis</a:t>
          </a:r>
          <a:endParaRPr lang="es-ES_tradnl" sz="6500" kern="1200" dirty="0"/>
        </a:p>
      </dsp:txBody>
      <dsp:txXfrm>
        <a:off x="35490" y="335690"/>
        <a:ext cx="2246824" cy="10895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F4D727-83D4-6E46-BA09-66FA84562C94}">
      <dsp:nvSpPr>
        <dsp:cNvPr id="0" name=""/>
        <dsp:cNvSpPr/>
      </dsp:nvSpPr>
      <dsp:spPr>
        <a:xfrm>
          <a:off x="1594" y="301794"/>
          <a:ext cx="2314616" cy="1157308"/>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41275" tIns="41275" rIns="41275" bIns="41275" numCol="1" spcCol="1270" anchor="ctr" anchorCtr="0">
          <a:noAutofit/>
          <a:sp3d extrusionH="28000" prstMaterial="matte"/>
        </a:bodyPr>
        <a:lstStyle/>
        <a:p>
          <a:pPr lvl="0" algn="ctr" defTabSz="2889250">
            <a:lnSpc>
              <a:spcPct val="90000"/>
            </a:lnSpc>
            <a:spcBef>
              <a:spcPct val="0"/>
            </a:spcBef>
            <a:spcAft>
              <a:spcPct val="35000"/>
            </a:spcAft>
          </a:pPr>
          <a:r>
            <a:rPr lang="es-ES_tradnl" sz="6500" kern="1200" dirty="0" smtClean="0"/>
            <a:t>Tesis</a:t>
          </a:r>
          <a:endParaRPr lang="es-ES_tradnl" sz="6500" kern="1200" dirty="0"/>
        </a:p>
      </dsp:txBody>
      <dsp:txXfrm>
        <a:off x="35490" y="335690"/>
        <a:ext cx="2246824" cy="108951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D984F2-F7B3-E94A-89D2-C8E0D873799A}" type="datetimeFigureOut">
              <a:rPr lang="es-ES_tradnl" smtClean="0"/>
              <a:t>11/10/16</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89FB6F-3B8E-3F4B-9E1F-DD1F02608C29}" type="slidenum">
              <a:rPr lang="es-ES_tradnl" smtClean="0"/>
              <a:t>‹Nr.›</a:t>
            </a:fld>
            <a:endParaRPr lang="es-ES_tradnl"/>
          </a:p>
        </p:txBody>
      </p:sp>
    </p:spTree>
    <p:extLst>
      <p:ext uri="{BB962C8B-B14F-4D97-AF65-F5344CB8AC3E}">
        <p14:creationId xmlns:p14="http://schemas.microsoft.com/office/powerpoint/2010/main" val="150746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3ADC3B51-8886-8442-A2C3-0BFECFD436F2}" type="datetimeFigureOut">
              <a:rPr lang="es-ES" smtClean="0"/>
              <a:t>11/10/16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586298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ADC3B51-8886-8442-A2C3-0BFECFD436F2}" type="datetimeFigureOut">
              <a:rPr lang="es-ES" smtClean="0"/>
              <a:t>11/10/16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271026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ADC3B51-8886-8442-A2C3-0BFECFD436F2}" type="datetimeFigureOut">
              <a:rPr lang="es-ES" smtClean="0"/>
              <a:t>11/10/16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510344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ADC3B51-8886-8442-A2C3-0BFECFD436F2}" type="datetimeFigureOut">
              <a:rPr lang="es-ES" smtClean="0"/>
              <a:t>11/10/16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73322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3ADC3B51-8886-8442-A2C3-0BFECFD436F2}" type="datetimeFigureOut">
              <a:rPr lang="es-ES" smtClean="0"/>
              <a:t>11/10/16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58186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3ADC3B51-8886-8442-A2C3-0BFECFD436F2}" type="datetimeFigureOut">
              <a:rPr lang="es-ES" smtClean="0"/>
              <a:t>11/10/16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4072221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3ADC3B51-8886-8442-A2C3-0BFECFD436F2}" type="datetimeFigureOut">
              <a:rPr lang="es-ES" smtClean="0"/>
              <a:t>11/10/16</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3325849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3ADC3B51-8886-8442-A2C3-0BFECFD436F2}" type="datetimeFigureOut">
              <a:rPr lang="es-ES" smtClean="0"/>
              <a:t>11/10/16</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3108254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ADC3B51-8886-8442-A2C3-0BFECFD436F2}" type="datetimeFigureOut">
              <a:rPr lang="es-ES" smtClean="0"/>
              <a:t>11/10/16</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631827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ADC3B51-8886-8442-A2C3-0BFECFD436F2}" type="datetimeFigureOut">
              <a:rPr lang="es-ES" smtClean="0"/>
              <a:t>11/10/16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1283275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ADC3B51-8886-8442-A2C3-0BFECFD436F2}" type="datetimeFigureOut">
              <a:rPr lang="es-ES" smtClean="0"/>
              <a:t>11/10/16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63AC98F-0927-9941-A4F2-2F07EDF8B148}" type="slidenum">
              <a:rPr lang="es-ES" smtClean="0"/>
              <a:t>‹Nr.›</a:t>
            </a:fld>
            <a:endParaRPr lang="es-ES"/>
          </a:p>
        </p:txBody>
      </p:sp>
    </p:spTree>
    <p:extLst>
      <p:ext uri="{BB962C8B-B14F-4D97-AF65-F5344CB8AC3E}">
        <p14:creationId xmlns:p14="http://schemas.microsoft.com/office/powerpoint/2010/main" val="38150091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DC3B51-8886-8442-A2C3-0BFECFD436F2}" type="datetimeFigureOut">
              <a:rPr lang="es-ES" smtClean="0"/>
              <a:t>11/10/16</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AC98F-0927-9941-A4F2-2F07EDF8B148}" type="slidenum">
              <a:rPr lang="es-ES" smtClean="0"/>
              <a:t>‹Nr.›</a:t>
            </a:fld>
            <a:endParaRPr lang="es-ES"/>
          </a:p>
        </p:txBody>
      </p:sp>
    </p:spTree>
    <p:extLst>
      <p:ext uri="{BB962C8B-B14F-4D97-AF65-F5344CB8AC3E}">
        <p14:creationId xmlns:p14="http://schemas.microsoft.com/office/powerpoint/2010/main" val="34500401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Documento_de_Microsoft_Word1.docx"/><Relationship Id="rId5" Type="http://schemas.openxmlformats.org/officeDocument/2006/relationships/image" Target="../media/image5.png"/><Relationship Id="rId6" Type="http://schemas.openxmlformats.org/officeDocument/2006/relationships/image" Target="../media/image6.JP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631982" y="2162880"/>
            <a:ext cx="7772400" cy="14700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dirty="0" smtClean="0"/>
              <a:t>Seminario de titulación 2</a:t>
            </a:r>
            <a:endParaRPr lang="es-ES" dirty="0"/>
          </a:p>
        </p:txBody>
      </p:sp>
      <p:sp>
        <p:nvSpPr>
          <p:cNvPr id="5" name="Subtítulo 2"/>
          <p:cNvSpPr txBox="1">
            <a:spLocks/>
          </p:cNvSpPr>
          <p:nvPr/>
        </p:nvSpPr>
        <p:spPr>
          <a:xfrm>
            <a:off x="1317782" y="3608175"/>
            <a:ext cx="6400800" cy="1233615"/>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s-ES" sz="3600" b="1" dirty="0" smtClean="0">
                <a:solidFill>
                  <a:schemeClr val="tx2"/>
                </a:solidFill>
              </a:rPr>
              <a:t>Unidad 3. Elaboración del Informe escrito</a:t>
            </a:r>
            <a:endParaRPr lang="es-ES" sz="3600" b="1" dirty="0">
              <a:solidFill>
                <a:schemeClr val="tx2"/>
              </a:solidFill>
            </a:endParaRPr>
          </a:p>
        </p:txBody>
      </p:sp>
      <p:sp>
        <p:nvSpPr>
          <p:cNvPr id="6" name="CuadroTexto 5"/>
          <p:cNvSpPr txBox="1"/>
          <p:nvPr/>
        </p:nvSpPr>
        <p:spPr>
          <a:xfrm>
            <a:off x="531718" y="372569"/>
            <a:ext cx="7972929" cy="2062103"/>
          </a:xfrm>
          <a:prstGeom prst="rect">
            <a:avLst/>
          </a:prstGeom>
          <a:noFill/>
        </p:spPr>
        <p:txBody>
          <a:bodyPr wrap="square" rtlCol="0">
            <a:spAutoFit/>
          </a:bodyPr>
          <a:lstStyle/>
          <a:p>
            <a:pPr algn="ctr"/>
            <a:r>
              <a:rPr lang="es-ES" sz="3200" b="1" dirty="0"/>
              <a:t>Universidad Autónoma del Estado de México</a:t>
            </a:r>
          </a:p>
          <a:p>
            <a:pPr algn="ctr"/>
            <a:r>
              <a:rPr lang="es-ES" sz="3200" b="1" dirty="0"/>
              <a:t>Facultad de Ciencias</a:t>
            </a:r>
          </a:p>
          <a:p>
            <a:pPr algn="ctr"/>
            <a:endParaRPr lang="es-ES" sz="3200" b="1" dirty="0"/>
          </a:p>
          <a:p>
            <a:pPr algn="ctr"/>
            <a:r>
              <a:rPr lang="es-ES" sz="3200" b="1" dirty="0"/>
              <a:t>Biología</a:t>
            </a:r>
          </a:p>
        </p:txBody>
      </p:sp>
      <p:sp>
        <p:nvSpPr>
          <p:cNvPr id="7" name="CuadroTexto 6"/>
          <p:cNvSpPr txBox="1"/>
          <p:nvPr/>
        </p:nvSpPr>
        <p:spPr>
          <a:xfrm>
            <a:off x="3785350" y="5250643"/>
            <a:ext cx="4976608" cy="1231106"/>
          </a:xfrm>
          <a:prstGeom prst="rect">
            <a:avLst/>
          </a:prstGeom>
          <a:noFill/>
        </p:spPr>
        <p:txBody>
          <a:bodyPr wrap="square" rtlCol="0">
            <a:spAutoFit/>
          </a:bodyPr>
          <a:lstStyle/>
          <a:p>
            <a:pPr algn="r"/>
            <a:r>
              <a:rPr lang="es-ES" sz="2800" b="1" dirty="0"/>
              <a:t>Dr. Iván Gallego Alarcón</a:t>
            </a:r>
          </a:p>
          <a:p>
            <a:pPr algn="r"/>
            <a:r>
              <a:rPr lang="es-ES" sz="2800" b="1" dirty="0" smtClean="0"/>
              <a:t>Octubre </a:t>
            </a:r>
            <a:r>
              <a:rPr lang="es-ES" sz="2800" b="1" dirty="0"/>
              <a:t>de </a:t>
            </a:r>
            <a:r>
              <a:rPr lang="es-ES" sz="2800" b="1" dirty="0" smtClean="0"/>
              <a:t>2016</a:t>
            </a:r>
            <a:endParaRPr lang="es-ES" sz="2800" b="1" dirty="0"/>
          </a:p>
          <a:p>
            <a:endParaRPr lang="es-ES" dirty="0"/>
          </a:p>
        </p:txBody>
      </p:sp>
    </p:spTree>
    <p:extLst>
      <p:ext uri="{BB962C8B-B14F-4D97-AF65-F5344CB8AC3E}">
        <p14:creationId xmlns:p14="http://schemas.microsoft.com/office/powerpoint/2010/main" val="509952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_tradnl" dirty="0" smtClean="0"/>
              <a:t>Artículo 31</a:t>
            </a:r>
            <a:endParaRPr lang="es-ES_tradnl" dirty="0"/>
          </a:p>
        </p:txBody>
      </p:sp>
      <p:sp>
        <p:nvSpPr>
          <p:cNvPr id="3" name="Marcador de contenido 2"/>
          <p:cNvSpPr>
            <a:spLocks noGrp="1"/>
          </p:cNvSpPr>
          <p:nvPr>
            <p:ph idx="1"/>
          </p:nvPr>
        </p:nvSpPr>
        <p:spPr>
          <a:xfrm>
            <a:off x="0" y="2210463"/>
            <a:ext cx="9144000" cy="2385391"/>
          </a:xfrm>
        </p:spPr>
        <p:txBody>
          <a:bodyPr/>
          <a:lstStyle/>
          <a:p>
            <a:pPr marL="0" indent="0" algn="ctr">
              <a:buNone/>
            </a:pPr>
            <a:r>
              <a:rPr lang="es-ES_tradnl" sz="2800" dirty="0"/>
              <a:t>La </a:t>
            </a:r>
            <a:r>
              <a:rPr lang="es-ES_tradnl" sz="2800" b="1" dirty="0" smtClean="0">
                <a:solidFill>
                  <a:schemeClr val="accent2">
                    <a:lumMod val="75000"/>
                  </a:schemeClr>
                </a:solidFill>
              </a:rPr>
              <a:t>evaluación </a:t>
            </a:r>
            <a:r>
              <a:rPr lang="es-ES_tradnl" sz="2800" b="1" dirty="0">
                <a:solidFill>
                  <a:schemeClr val="accent2">
                    <a:lumMod val="75000"/>
                  </a:schemeClr>
                </a:solidFill>
              </a:rPr>
              <a:t>profesional por memoria de experiencia laboral </a:t>
            </a:r>
            <a:r>
              <a:rPr lang="es-ES_tradnl" sz="2800" dirty="0"/>
              <a:t>consiste en la </a:t>
            </a:r>
            <a:r>
              <a:rPr lang="es-ES_tradnl" sz="2800" dirty="0" smtClean="0"/>
              <a:t>elaboración </a:t>
            </a:r>
            <a:r>
              <a:rPr lang="es-ES_tradnl" sz="2800" dirty="0"/>
              <a:t>de un trabajo escrito en el que se expone la </a:t>
            </a:r>
            <a:r>
              <a:rPr lang="es-ES_tradnl" sz="2800" dirty="0" smtClean="0"/>
              <a:t>recopilación </a:t>
            </a:r>
            <a:r>
              <a:rPr lang="es-ES_tradnl" sz="2800" dirty="0"/>
              <a:t>y resultados de una experiencia profesional en un </a:t>
            </a:r>
            <a:r>
              <a:rPr lang="es-ES_tradnl" sz="2800" dirty="0" smtClean="0"/>
              <a:t>ámbito </a:t>
            </a:r>
            <a:r>
              <a:rPr lang="es-ES_tradnl" sz="2800" dirty="0"/>
              <a:t>plenamente identificado y reconocido en el ejercicio de la </a:t>
            </a:r>
            <a:r>
              <a:rPr lang="es-ES_tradnl" sz="2800" dirty="0" smtClean="0"/>
              <a:t>profesión</a:t>
            </a:r>
            <a:r>
              <a:rPr lang="es-ES_tradnl" sz="2800" smtClean="0"/>
              <a:t>. </a:t>
            </a:r>
            <a:endParaRPr lang="es-ES_tradnl" sz="2800" dirty="0"/>
          </a:p>
        </p:txBody>
      </p:sp>
      <p:grpSp>
        <p:nvGrpSpPr>
          <p:cNvPr id="4" name="Diagram group"/>
          <p:cNvGrpSpPr/>
          <p:nvPr/>
        </p:nvGrpSpPr>
        <p:grpSpPr>
          <a:xfrm>
            <a:off x="253226" y="92076"/>
            <a:ext cx="2315045" cy="1176793"/>
            <a:chOff x="4662865" y="1577899"/>
            <a:chExt cx="2740329" cy="1370164"/>
          </a:xfrm>
          <a:scene3d>
            <a:camera prst="perspectiveRelaxed">
              <a:rot lat="19149996" lon="20104178" rev="1577324"/>
            </a:camera>
            <a:lightRig rig="soft" dir="t"/>
            <a:backdrop>
              <a:anchor x="0" y="0" z="-210000"/>
              <a:norm dx="0" dy="0" dz="914400"/>
              <a:up dx="0" dy="914400" dz="0"/>
            </a:backdrop>
          </a:scene3d>
        </p:grpSpPr>
        <p:grpSp>
          <p:nvGrpSpPr>
            <p:cNvPr id="5" name="Agrupar 4"/>
            <p:cNvGrpSpPr/>
            <p:nvPr/>
          </p:nvGrpSpPr>
          <p:grpSpPr>
            <a:xfrm>
              <a:off x="4662865" y="1577899"/>
              <a:ext cx="2740329" cy="1370164"/>
              <a:chOff x="4662865" y="1577899"/>
              <a:chExt cx="2740329" cy="1370164"/>
            </a:xfrm>
          </p:grpSpPr>
          <p:sp>
            <p:nvSpPr>
              <p:cNvPr id="6" name="Rectángulo redondeado 5"/>
              <p:cNvSpPr/>
              <p:nvPr/>
            </p:nvSpPr>
            <p:spPr>
              <a:xfrm>
                <a:off x="4662865" y="1577899"/>
                <a:ext cx="2740329" cy="1370164"/>
              </a:xfrm>
              <a:prstGeom prst="roundRect">
                <a:avLst>
                  <a:gd name="adj" fmla="val 10000"/>
                </a:avLst>
              </a:prstGeom>
              <a:sp3d extrusionH="152250" prstMaterial="matte">
                <a:bevelT w="165100" prst="coolSlant"/>
              </a:sp3d>
            </p:spPr>
            <p:style>
              <a:lnRef idx="0">
                <a:schemeClr val="lt1">
                  <a:hueOff val="0"/>
                  <a:satOff val="0"/>
                  <a:lumOff val="0"/>
                  <a:alphaOff val="0"/>
                </a:schemeClr>
              </a:lnRef>
              <a:fillRef idx="1">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7" name="Rectángulo 6"/>
              <p:cNvSpPr/>
              <p:nvPr/>
            </p:nvSpPr>
            <p:spPr>
              <a:xfrm>
                <a:off x="4702996" y="1618030"/>
                <a:ext cx="2660067" cy="12899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r>
                  <a:rPr lang="es-ES_tradnl" sz="2300" kern="1200" smtClean="0"/>
                  <a:t>Memoria de experiencia laboral </a:t>
                </a:r>
                <a:endParaRPr lang="es-ES_tradnl" sz="2300" kern="1200"/>
              </a:p>
            </p:txBody>
          </p:sp>
        </p:grpSp>
      </p:grpSp>
    </p:spTree>
    <p:extLst>
      <p:ext uri="{BB962C8B-B14F-4D97-AF65-F5344CB8AC3E}">
        <p14:creationId xmlns:p14="http://schemas.microsoft.com/office/powerpoint/2010/main" val="832020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_tradnl" dirty="0" smtClean="0"/>
              <a:t>Contenido propuesto</a:t>
            </a:r>
            <a:endParaRPr lang="es-ES_tradnl" dirty="0"/>
          </a:p>
        </p:txBody>
      </p:sp>
      <p:sp>
        <p:nvSpPr>
          <p:cNvPr id="3" name="Marcador de contenido 2"/>
          <p:cNvSpPr>
            <a:spLocks noGrp="1"/>
          </p:cNvSpPr>
          <p:nvPr>
            <p:ph idx="1"/>
          </p:nvPr>
        </p:nvSpPr>
        <p:spPr>
          <a:xfrm>
            <a:off x="0" y="2210463"/>
            <a:ext cx="9144000" cy="3498574"/>
          </a:xfrm>
          <a:solidFill>
            <a:schemeClr val="accent6">
              <a:lumMod val="60000"/>
              <a:lumOff val="40000"/>
            </a:schemeClr>
          </a:solidFill>
        </p:spPr>
        <p:txBody>
          <a:bodyPr>
            <a:normAutofit fontScale="85000" lnSpcReduction="20000"/>
          </a:bodyPr>
          <a:lstStyle/>
          <a:p>
            <a:r>
              <a:rPr lang="es-ES_tradnl" sz="2800" dirty="0"/>
              <a:t>Resumen, no mayor de dos cuartillas. </a:t>
            </a:r>
          </a:p>
          <a:p>
            <a:r>
              <a:rPr lang="es-ES_tradnl" sz="2800" dirty="0"/>
              <a:t>Importancia de la </a:t>
            </a:r>
            <a:r>
              <a:rPr lang="es-ES_tradnl" sz="2800" dirty="0" smtClean="0"/>
              <a:t>temática. </a:t>
            </a:r>
            <a:endParaRPr lang="es-ES_tradnl" sz="2800" dirty="0"/>
          </a:p>
          <a:p>
            <a:r>
              <a:rPr lang="es-ES_tradnl" sz="2800" dirty="0" smtClean="0"/>
              <a:t>Descripción </a:t>
            </a:r>
            <a:r>
              <a:rPr lang="es-ES_tradnl" sz="2800" dirty="0"/>
              <a:t>del puesto o empleo. </a:t>
            </a:r>
          </a:p>
          <a:p>
            <a:r>
              <a:rPr lang="es-ES_tradnl" sz="2800" dirty="0" smtClean="0"/>
              <a:t>Problemática </a:t>
            </a:r>
            <a:r>
              <a:rPr lang="es-ES_tradnl" sz="2800" dirty="0"/>
              <a:t>identificada. </a:t>
            </a:r>
          </a:p>
          <a:p>
            <a:r>
              <a:rPr lang="es-ES_tradnl" sz="2800" dirty="0"/>
              <a:t>Informe detallado de las actividades. </a:t>
            </a:r>
          </a:p>
          <a:p>
            <a:r>
              <a:rPr lang="es-ES_tradnl" sz="2800" dirty="0" smtClean="0"/>
              <a:t>Solución </a:t>
            </a:r>
            <a:r>
              <a:rPr lang="es-ES_tradnl" sz="2800" dirty="0"/>
              <a:t>desarrollada y sus alcances. </a:t>
            </a:r>
          </a:p>
          <a:p>
            <a:r>
              <a:rPr lang="es-ES_tradnl" sz="2800" dirty="0"/>
              <a:t>Impacto de la experiencia laboral. </a:t>
            </a:r>
          </a:p>
          <a:p>
            <a:r>
              <a:rPr lang="es-ES_tradnl" sz="2800" dirty="0"/>
              <a:t>Referencias de consulta. </a:t>
            </a:r>
          </a:p>
          <a:p>
            <a:r>
              <a:rPr lang="es-ES_tradnl" sz="2800" dirty="0" smtClean="0"/>
              <a:t>Anexos, en su caso</a:t>
            </a:r>
            <a:endParaRPr lang="es-ES_tradnl" sz="2800" dirty="0"/>
          </a:p>
        </p:txBody>
      </p:sp>
      <p:grpSp>
        <p:nvGrpSpPr>
          <p:cNvPr id="4" name="Diagram group"/>
          <p:cNvGrpSpPr/>
          <p:nvPr/>
        </p:nvGrpSpPr>
        <p:grpSpPr>
          <a:xfrm>
            <a:off x="253226" y="92076"/>
            <a:ext cx="2315045" cy="1176793"/>
            <a:chOff x="4662865" y="1577899"/>
            <a:chExt cx="2740329" cy="1370164"/>
          </a:xfrm>
          <a:scene3d>
            <a:camera prst="perspectiveRelaxed">
              <a:rot lat="19149996" lon="20104178" rev="1577324"/>
            </a:camera>
            <a:lightRig rig="soft" dir="t"/>
            <a:backdrop>
              <a:anchor x="0" y="0" z="-210000"/>
              <a:norm dx="0" dy="0" dz="914400"/>
              <a:up dx="0" dy="914400" dz="0"/>
            </a:backdrop>
          </a:scene3d>
        </p:grpSpPr>
        <p:grpSp>
          <p:nvGrpSpPr>
            <p:cNvPr id="5" name="Agrupar 4"/>
            <p:cNvGrpSpPr/>
            <p:nvPr/>
          </p:nvGrpSpPr>
          <p:grpSpPr>
            <a:xfrm>
              <a:off x="4662865" y="1577899"/>
              <a:ext cx="2740329" cy="1370164"/>
              <a:chOff x="4662865" y="1577899"/>
              <a:chExt cx="2740329" cy="1370164"/>
            </a:xfrm>
          </p:grpSpPr>
          <p:sp>
            <p:nvSpPr>
              <p:cNvPr id="6" name="Rectángulo redondeado 5"/>
              <p:cNvSpPr/>
              <p:nvPr/>
            </p:nvSpPr>
            <p:spPr>
              <a:xfrm>
                <a:off x="4662865" y="1577899"/>
                <a:ext cx="2740329" cy="1370164"/>
              </a:xfrm>
              <a:prstGeom prst="roundRect">
                <a:avLst>
                  <a:gd name="adj" fmla="val 10000"/>
                </a:avLst>
              </a:prstGeom>
              <a:sp3d extrusionH="152250" prstMaterial="matte">
                <a:bevelT w="165100" prst="coolSlant"/>
              </a:sp3d>
            </p:spPr>
            <p:style>
              <a:lnRef idx="0">
                <a:schemeClr val="lt1">
                  <a:hueOff val="0"/>
                  <a:satOff val="0"/>
                  <a:lumOff val="0"/>
                  <a:alphaOff val="0"/>
                </a:schemeClr>
              </a:lnRef>
              <a:fillRef idx="1">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7" name="Rectángulo 6"/>
              <p:cNvSpPr/>
              <p:nvPr/>
            </p:nvSpPr>
            <p:spPr>
              <a:xfrm>
                <a:off x="4702996" y="1618030"/>
                <a:ext cx="2660067" cy="12899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r>
                  <a:rPr lang="es-ES_tradnl" sz="2300" kern="1200" smtClean="0"/>
                  <a:t>Memoria de experiencia laboral </a:t>
                </a:r>
                <a:endParaRPr lang="es-ES_tradnl" sz="2300" kern="1200"/>
              </a:p>
            </p:txBody>
          </p:sp>
        </p:grpSp>
      </p:grpSp>
    </p:spTree>
    <p:extLst>
      <p:ext uri="{BB962C8B-B14F-4D97-AF65-F5344CB8AC3E}">
        <p14:creationId xmlns:p14="http://schemas.microsoft.com/office/powerpoint/2010/main" val="945948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_tradnl" dirty="0" smtClean="0"/>
              <a:t>Se recomienda</a:t>
            </a:r>
            <a:endParaRPr lang="es-ES_tradnl" dirty="0"/>
          </a:p>
        </p:txBody>
      </p:sp>
      <p:sp>
        <p:nvSpPr>
          <p:cNvPr id="3" name="Marcador de contenido 2"/>
          <p:cNvSpPr>
            <a:spLocks noGrp="1"/>
          </p:cNvSpPr>
          <p:nvPr>
            <p:ph idx="1"/>
          </p:nvPr>
        </p:nvSpPr>
        <p:spPr>
          <a:xfrm>
            <a:off x="0" y="2210463"/>
            <a:ext cx="9144000" cy="3498574"/>
          </a:xfrm>
        </p:spPr>
        <p:txBody>
          <a:bodyPr>
            <a:normAutofit fontScale="85000" lnSpcReduction="20000"/>
          </a:bodyPr>
          <a:lstStyle/>
          <a:p>
            <a:r>
              <a:rPr lang="es-ES_tradnl" sz="2800" dirty="0"/>
              <a:t>Resumen, no mayor de dos cuartillas. </a:t>
            </a:r>
          </a:p>
          <a:p>
            <a:r>
              <a:rPr lang="es-ES_tradnl" sz="2800" dirty="0"/>
              <a:t>Importancia de la </a:t>
            </a:r>
            <a:r>
              <a:rPr lang="es-ES_tradnl" sz="2800" dirty="0" smtClean="0"/>
              <a:t>temática. </a:t>
            </a:r>
            <a:endParaRPr lang="es-ES_tradnl" sz="2800" dirty="0"/>
          </a:p>
          <a:p>
            <a:r>
              <a:rPr lang="es-ES_tradnl" sz="2800" dirty="0" smtClean="0"/>
              <a:t>Descripción </a:t>
            </a:r>
            <a:r>
              <a:rPr lang="es-ES_tradnl" sz="2800" dirty="0"/>
              <a:t>del puesto o empleo. </a:t>
            </a:r>
          </a:p>
          <a:p>
            <a:r>
              <a:rPr lang="es-ES_tradnl" sz="2800" dirty="0" smtClean="0"/>
              <a:t>Problemática </a:t>
            </a:r>
            <a:r>
              <a:rPr lang="es-ES_tradnl" sz="2800" dirty="0"/>
              <a:t>identificada. </a:t>
            </a:r>
          </a:p>
          <a:p>
            <a:r>
              <a:rPr lang="es-ES_tradnl" sz="2800" dirty="0"/>
              <a:t>Informe detallado de las actividades. </a:t>
            </a:r>
          </a:p>
          <a:p>
            <a:r>
              <a:rPr lang="es-ES_tradnl" sz="2800" dirty="0" smtClean="0"/>
              <a:t>Solución </a:t>
            </a:r>
            <a:r>
              <a:rPr lang="es-ES_tradnl" sz="2800" dirty="0"/>
              <a:t>desarrollada y sus alcances. </a:t>
            </a:r>
          </a:p>
          <a:p>
            <a:r>
              <a:rPr lang="es-ES_tradnl" sz="2800" dirty="0"/>
              <a:t>Impacto de la experiencia laboral. </a:t>
            </a:r>
          </a:p>
          <a:p>
            <a:r>
              <a:rPr lang="es-ES_tradnl" sz="2800" dirty="0"/>
              <a:t>Referencias de consulta. </a:t>
            </a:r>
          </a:p>
          <a:p>
            <a:r>
              <a:rPr lang="es-ES_tradnl" sz="2800" dirty="0" smtClean="0"/>
              <a:t>Anexos, en su caso</a:t>
            </a:r>
            <a:endParaRPr lang="es-ES_tradnl" sz="2800" dirty="0"/>
          </a:p>
        </p:txBody>
      </p:sp>
      <p:grpSp>
        <p:nvGrpSpPr>
          <p:cNvPr id="4" name="Diagram group"/>
          <p:cNvGrpSpPr/>
          <p:nvPr/>
        </p:nvGrpSpPr>
        <p:grpSpPr>
          <a:xfrm>
            <a:off x="253226" y="92076"/>
            <a:ext cx="2315045" cy="1176793"/>
            <a:chOff x="4662865" y="1577899"/>
            <a:chExt cx="2740329" cy="1370164"/>
          </a:xfrm>
          <a:scene3d>
            <a:camera prst="perspectiveRelaxed">
              <a:rot lat="19149996" lon="20104178" rev="1577324"/>
            </a:camera>
            <a:lightRig rig="soft" dir="t"/>
            <a:backdrop>
              <a:anchor x="0" y="0" z="-210000"/>
              <a:norm dx="0" dy="0" dz="914400"/>
              <a:up dx="0" dy="914400" dz="0"/>
            </a:backdrop>
          </a:scene3d>
        </p:grpSpPr>
        <p:grpSp>
          <p:nvGrpSpPr>
            <p:cNvPr id="5" name="Agrupar 4"/>
            <p:cNvGrpSpPr/>
            <p:nvPr/>
          </p:nvGrpSpPr>
          <p:grpSpPr>
            <a:xfrm>
              <a:off x="4662865" y="1577899"/>
              <a:ext cx="2740329" cy="1370164"/>
              <a:chOff x="4662865" y="1577899"/>
              <a:chExt cx="2740329" cy="1370164"/>
            </a:xfrm>
          </p:grpSpPr>
          <p:sp>
            <p:nvSpPr>
              <p:cNvPr id="6" name="Rectángulo redondeado 5"/>
              <p:cNvSpPr/>
              <p:nvPr/>
            </p:nvSpPr>
            <p:spPr>
              <a:xfrm>
                <a:off x="4662865" y="1577899"/>
                <a:ext cx="2740329" cy="1370164"/>
              </a:xfrm>
              <a:prstGeom prst="roundRect">
                <a:avLst>
                  <a:gd name="adj" fmla="val 10000"/>
                </a:avLst>
              </a:prstGeom>
              <a:sp3d extrusionH="152250" prstMaterial="matte">
                <a:bevelT w="165100" prst="coolSlant"/>
              </a:sp3d>
            </p:spPr>
            <p:style>
              <a:lnRef idx="0">
                <a:schemeClr val="lt1">
                  <a:hueOff val="0"/>
                  <a:satOff val="0"/>
                  <a:lumOff val="0"/>
                  <a:alphaOff val="0"/>
                </a:schemeClr>
              </a:lnRef>
              <a:fillRef idx="1">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7" name="Rectángulo 6"/>
              <p:cNvSpPr/>
              <p:nvPr/>
            </p:nvSpPr>
            <p:spPr>
              <a:xfrm>
                <a:off x="4702996" y="1618030"/>
                <a:ext cx="2660067" cy="12899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r>
                  <a:rPr lang="es-ES_tradnl" sz="2300" kern="1200" smtClean="0"/>
                  <a:t>Memoria de experiencia laboral </a:t>
                </a:r>
                <a:endParaRPr lang="es-ES_tradnl" sz="2300" kern="1200"/>
              </a:p>
            </p:txBody>
          </p:sp>
        </p:grpSp>
      </p:grpSp>
      <p:sp>
        <p:nvSpPr>
          <p:cNvPr id="8" name="CuadroTexto 7"/>
          <p:cNvSpPr txBox="1"/>
          <p:nvPr/>
        </p:nvSpPr>
        <p:spPr>
          <a:xfrm>
            <a:off x="6202017" y="2854518"/>
            <a:ext cx="2484784"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_tradnl" dirty="0" smtClean="0"/>
              <a:t>Unir en un </a:t>
            </a:r>
            <a:r>
              <a:rPr lang="es-ES_tradnl" smtClean="0"/>
              <a:t>solo capítulo</a:t>
            </a:r>
            <a:endParaRPr lang="es-ES_tradnl"/>
          </a:p>
        </p:txBody>
      </p:sp>
      <p:cxnSp>
        <p:nvCxnSpPr>
          <p:cNvPr id="10" name="Conector recto de flecha 9"/>
          <p:cNvCxnSpPr>
            <a:stCxn id="8" idx="1"/>
          </p:cNvCxnSpPr>
          <p:nvPr/>
        </p:nvCxnSpPr>
        <p:spPr>
          <a:xfrm flipH="1" flipV="1">
            <a:off x="3832529" y="2790908"/>
            <a:ext cx="2369488" cy="24827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 name="Conector recto de flecha 11"/>
          <p:cNvCxnSpPr>
            <a:stCxn id="8" idx="1"/>
          </p:cNvCxnSpPr>
          <p:nvPr/>
        </p:nvCxnSpPr>
        <p:spPr>
          <a:xfrm flipH="1">
            <a:off x="3649649" y="3039184"/>
            <a:ext cx="2552368" cy="44348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822886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74638"/>
            <a:ext cx="9144000" cy="1143000"/>
          </a:xfrm>
        </p:spPr>
        <p:txBody>
          <a:bodyPr/>
          <a:lstStyle/>
          <a:p>
            <a:r>
              <a:rPr lang="es-ES_tradnl" dirty="0" smtClean="0"/>
              <a:t>Artículo 76.</a:t>
            </a:r>
            <a:endParaRPr lang="es-ES_tradnl" dirty="0"/>
          </a:p>
        </p:txBody>
      </p:sp>
      <p:sp>
        <p:nvSpPr>
          <p:cNvPr id="3" name="Marcador de contenido 2"/>
          <p:cNvSpPr>
            <a:spLocks noGrp="1"/>
          </p:cNvSpPr>
          <p:nvPr>
            <p:ph idx="1"/>
          </p:nvPr>
        </p:nvSpPr>
        <p:spPr>
          <a:xfrm>
            <a:off x="457200" y="1705238"/>
            <a:ext cx="8229600" cy="4525963"/>
          </a:xfrm>
        </p:spPr>
        <p:txBody>
          <a:bodyPr>
            <a:normAutofit/>
          </a:bodyPr>
          <a:lstStyle/>
          <a:p>
            <a:pPr marL="0" indent="0" algn="just">
              <a:buNone/>
            </a:pPr>
            <a:r>
              <a:rPr lang="es-ES_tradnl" sz="2400" dirty="0"/>
              <a:t>La </a:t>
            </a:r>
            <a:r>
              <a:rPr lang="es-ES_tradnl" sz="2400" dirty="0" smtClean="0"/>
              <a:t>evaluación </a:t>
            </a:r>
            <a:r>
              <a:rPr lang="es-ES_tradnl" sz="2400" dirty="0"/>
              <a:t>profesional por </a:t>
            </a:r>
            <a:r>
              <a:rPr lang="es-ES_tradnl" sz="2800" b="1" dirty="0">
                <a:solidFill>
                  <a:schemeClr val="accent2">
                    <a:lumMod val="75000"/>
                  </a:schemeClr>
                </a:solidFill>
              </a:rPr>
              <a:t>tesis</a:t>
            </a:r>
            <a:r>
              <a:rPr lang="es-ES_tradnl" sz="2400" dirty="0"/>
              <a:t> consiste en la </a:t>
            </a:r>
            <a:r>
              <a:rPr lang="es-ES_tradnl" sz="2400" dirty="0" smtClean="0"/>
              <a:t>elaboración </a:t>
            </a:r>
            <a:r>
              <a:rPr lang="es-ES_tradnl" sz="2400" dirty="0"/>
              <a:t>de un trabajo escrito en el que se informa sobre el desarrollo y resultados de una </a:t>
            </a:r>
            <a:r>
              <a:rPr lang="es-ES_tradnl" sz="2400" dirty="0" smtClean="0"/>
              <a:t>investigación </a:t>
            </a:r>
            <a:r>
              <a:rPr lang="es-ES_tradnl" sz="2400" dirty="0"/>
              <a:t>documental, experimental, </a:t>
            </a:r>
            <a:r>
              <a:rPr lang="es-ES_tradnl" sz="2400" dirty="0" smtClean="0"/>
              <a:t>empírica </a:t>
            </a:r>
            <a:r>
              <a:rPr lang="es-ES_tradnl" sz="2400" dirty="0"/>
              <a:t>o </a:t>
            </a:r>
            <a:r>
              <a:rPr lang="es-ES_tradnl" sz="2400" dirty="0" smtClean="0"/>
              <a:t>teórica, </a:t>
            </a:r>
            <a:r>
              <a:rPr lang="es-ES_tradnl" sz="2400" dirty="0"/>
              <a:t>y en la </a:t>
            </a:r>
            <a:r>
              <a:rPr lang="es-ES_tradnl" sz="2400" dirty="0" smtClean="0"/>
              <a:t>sustentación </a:t>
            </a:r>
            <a:r>
              <a:rPr lang="es-ES_tradnl" sz="2400" dirty="0"/>
              <a:t>del mismo ante un jurado. </a:t>
            </a:r>
            <a:endParaRPr lang="es-ES_tradnl" sz="2400" dirty="0" smtClean="0"/>
          </a:p>
          <a:p>
            <a:pPr marL="0" indent="0" algn="just">
              <a:buNone/>
            </a:pPr>
            <a:endParaRPr lang="es-ES_tradnl" sz="2400" dirty="0"/>
          </a:p>
          <a:p>
            <a:pPr marL="0" indent="0" algn="just">
              <a:buNone/>
            </a:pPr>
            <a:r>
              <a:rPr lang="es-ES_tradnl" sz="2400" dirty="0" smtClean="0"/>
              <a:t>Comprenderá </a:t>
            </a:r>
            <a:r>
              <a:rPr lang="es-ES_tradnl" sz="2400" dirty="0"/>
              <a:t>el empleo o </a:t>
            </a:r>
            <a:r>
              <a:rPr lang="es-ES_tradnl" sz="2400" dirty="0" smtClean="0"/>
              <a:t>demostración </a:t>
            </a:r>
            <a:r>
              <a:rPr lang="es-ES_tradnl" sz="2400" dirty="0"/>
              <a:t>de una </a:t>
            </a:r>
            <a:r>
              <a:rPr lang="es-ES_tradnl" sz="2400" dirty="0" smtClean="0"/>
              <a:t>teoría </a:t>
            </a:r>
            <a:r>
              <a:rPr lang="es-ES_tradnl" sz="2400" dirty="0"/>
              <a:t>para mejorar la </a:t>
            </a:r>
            <a:r>
              <a:rPr lang="es-ES_tradnl" sz="2400" dirty="0" smtClean="0"/>
              <a:t>comprensión </a:t>
            </a:r>
            <a:r>
              <a:rPr lang="es-ES_tradnl" sz="2400" dirty="0"/>
              <a:t>o el desarrollo de un objeto de estudio, siguiendo el </a:t>
            </a:r>
            <a:r>
              <a:rPr lang="es-ES_tradnl" sz="2400" dirty="0" smtClean="0"/>
              <a:t>método </a:t>
            </a:r>
            <a:r>
              <a:rPr lang="es-ES_tradnl" sz="2400" dirty="0"/>
              <a:t>y el rigor </a:t>
            </a:r>
            <a:r>
              <a:rPr lang="es-ES_tradnl" sz="2400" dirty="0" smtClean="0"/>
              <a:t>metodológico </a:t>
            </a:r>
            <a:r>
              <a:rPr lang="es-ES_tradnl" sz="2400" dirty="0"/>
              <a:t>vigente en un </a:t>
            </a:r>
            <a:r>
              <a:rPr lang="es-ES_tradnl" sz="2400" dirty="0" smtClean="0"/>
              <a:t>área </a:t>
            </a:r>
            <a:r>
              <a:rPr lang="es-ES_tradnl" sz="2400" dirty="0"/>
              <a:t>del conocimiento. </a:t>
            </a:r>
          </a:p>
          <a:p>
            <a:endParaRPr lang="es-ES_tradnl" dirty="0"/>
          </a:p>
        </p:txBody>
      </p:sp>
      <p:graphicFrame>
        <p:nvGraphicFramePr>
          <p:cNvPr id="4" name="Marcador de contenido 3"/>
          <p:cNvGraphicFramePr>
            <a:graphicFrameLocks/>
          </p:cNvGraphicFramePr>
          <p:nvPr>
            <p:extLst>
              <p:ext uri="{D42A27DB-BD31-4B8C-83A1-F6EECF244321}">
                <p14:modId xmlns:p14="http://schemas.microsoft.com/office/powerpoint/2010/main" val="2103213814"/>
              </p:ext>
            </p:extLst>
          </p:nvPr>
        </p:nvGraphicFramePr>
        <p:xfrm>
          <a:off x="481054" y="-55659"/>
          <a:ext cx="2317805" cy="17608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9112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ES_tradnl" dirty="0" smtClean="0"/>
              <a:t>Contenido propuesto</a:t>
            </a:r>
            <a:endParaRPr lang="es-ES_tradnl" dirty="0"/>
          </a:p>
        </p:txBody>
      </p:sp>
      <p:sp>
        <p:nvSpPr>
          <p:cNvPr id="3" name="Marcador de contenido 2"/>
          <p:cNvSpPr>
            <a:spLocks noGrp="1"/>
          </p:cNvSpPr>
          <p:nvPr>
            <p:ph idx="1"/>
          </p:nvPr>
        </p:nvSpPr>
        <p:spPr>
          <a:xfrm>
            <a:off x="0" y="1910301"/>
            <a:ext cx="9144000" cy="3751028"/>
          </a:xfrm>
          <a:solidFill>
            <a:schemeClr val="accent3">
              <a:lumMod val="75000"/>
            </a:schemeClr>
          </a:solidFill>
        </p:spPr>
        <p:txBody>
          <a:bodyPr>
            <a:normAutofit/>
          </a:bodyPr>
          <a:lstStyle/>
          <a:p>
            <a:pPr marL="452438" indent="-341313"/>
            <a:r>
              <a:rPr lang="es-ES_tradnl" sz="2000" dirty="0" smtClean="0"/>
              <a:t>Resumen </a:t>
            </a:r>
            <a:r>
              <a:rPr lang="es-ES_tradnl" sz="2000" dirty="0"/>
              <a:t>no mayor de dos </a:t>
            </a:r>
            <a:r>
              <a:rPr lang="es-ES_tradnl" sz="2000" dirty="0" smtClean="0"/>
              <a:t>cuartillas.</a:t>
            </a:r>
          </a:p>
          <a:p>
            <a:pPr marL="452438" indent="-341313"/>
            <a:r>
              <a:rPr lang="es-ES_tradnl" sz="2000" dirty="0" smtClean="0"/>
              <a:t>Antecedentes </a:t>
            </a:r>
            <a:r>
              <a:rPr lang="es-ES_tradnl" sz="2000" dirty="0"/>
              <a:t>de la </a:t>
            </a:r>
            <a:r>
              <a:rPr lang="es-ES_tradnl" sz="2000" dirty="0" smtClean="0"/>
              <a:t>temática.</a:t>
            </a:r>
            <a:endParaRPr lang="es-ES_tradnl" sz="2000" dirty="0"/>
          </a:p>
          <a:p>
            <a:pPr marL="452438" indent="-341313"/>
            <a:r>
              <a:rPr lang="es-ES_tradnl" sz="2000" dirty="0" smtClean="0"/>
              <a:t>Importancia </a:t>
            </a:r>
            <a:r>
              <a:rPr lang="es-ES_tradnl" sz="2000" dirty="0"/>
              <a:t>del </a:t>
            </a:r>
            <a:r>
              <a:rPr lang="es-ES_tradnl" sz="2000" dirty="0" smtClean="0"/>
              <a:t>problema.</a:t>
            </a:r>
            <a:endParaRPr lang="es-ES_tradnl" sz="2000" dirty="0"/>
          </a:p>
          <a:p>
            <a:pPr marL="452438" indent="-341313"/>
            <a:r>
              <a:rPr lang="es-ES_tradnl" sz="2000" dirty="0" smtClean="0"/>
              <a:t>Planteamiento </a:t>
            </a:r>
            <a:r>
              <a:rPr lang="es-ES_tradnl" sz="2000" dirty="0"/>
              <a:t>del problema o pregunta de </a:t>
            </a:r>
            <a:r>
              <a:rPr lang="es-ES_tradnl" sz="2000" dirty="0" smtClean="0"/>
              <a:t>investigación. </a:t>
            </a:r>
          </a:p>
          <a:p>
            <a:pPr marL="452438" indent="-341313"/>
            <a:r>
              <a:rPr lang="es-ES_tradnl" sz="2000" dirty="0" smtClean="0"/>
              <a:t>Marco </a:t>
            </a:r>
            <a:r>
              <a:rPr lang="es-ES_tradnl" sz="2000" dirty="0"/>
              <a:t>conceptual o </a:t>
            </a:r>
            <a:r>
              <a:rPr lang="es-ES_tradnl" sz="2000" dirty="0" smtClean="0"/>
              <a:t>teórico. </a:t>
            </a:r>
            <a:endParaRPr lang="es-ES_tradnl" sz="2000" dirty="0"/>
          </a:p>
          <a:p>
            <a:pPr marL="452438" indent="-341313"/>
            <a:r>
              <a:rPr lang="es-ES_tradnl" sz="2000" dirty="0" smtClean="0"/>
              <a:t>Métodos </a:t>
            </a:r>
            <a:r>
              <a:rPr lang="es-ES_tradnl" sz="2000" dirty="0"/>
              <a:t>y </a:t>
            </a:r>
            <a:r>
              <a:rPr lang="es-ES_tradnl" sz="2000" dirty="0" smtClean="0"/>
              <a:t>técnicas </a:t>
            </a:r>
            <a:r>
              <a:rPr lang="es-ES_tradnl" sz="2000" dirty="0"/>
              <a:t>de </a:t>
            </a:r>
            <a:r>
              <a:rPr lang="es-ES_tradnl" sz="2000" dirty="0" smtClean="0"/>
              <a:t>investigación </a:t>
            </a:r>
            <a:r>
              <a:rPr lang="es-ES_tradnl" sz="2000" dirty="0"/>
              <a:t>empleadas. </a:t>
            </a:r>
            <a:endParaRPr lang="es-ES_tradnl" sz="2000" dirty="0" smtClean="0"/>
          </a:p>
          <a:p>
            <a:pPr marL="452438" indent="-341313"/>
            <a:r>
              <a:rPr lang="es-ES_tradnl" sz="2000" dirty="0" smtClean="0"/>
              <a:t>Presentación </a:t>
            </a:r>
            <a:r>
              <a:rPr lang="es-ES_tradnl" sz="2000" dirty="0"/>
              <a:t>y </a:t>
            </a:r>
            <a:r>
              <a:rPr lang="es-ES_tradnl" sz="2000" dirty="0" smtClean="0"/>
              <a:t>discusión </a:t>
            </a:r>
            <a:r>
              <a:rPr lang="es-ES_tradnl" sz="2000" dirty="0"/>
              <a:t>de resultados. </a:t>
            </a:r>
            <a:endParaRPr lang="es-ES_tradnl" sz="2000" dirty="0" smtClean="0"/>
          </a:p>
          <a:p>
            <a:pPr marL="452438" indent="-341313"/>
            <a:r>
              <a:rPr lang="es-ES_tradnl" sz="2000" dirty="0" smtClean="0"/>
              <a:t>Conclusiones </a:t>
            </a:r>
            <a:r>
              <a:rPr lang="es-ES_tradnl" sz="2000" dirty="0"/>
              <a:t>y </a:t>
            </a:r>
            <a:r>
              <a:rPr lang="es-ES_tradnl" sz="2000" dirty="0" smtClean="0"/>
              <a:t>sugerencias.</a:t>
            </a:r>
          </a:p>
          <a:p>
            <a:pPr marL="452438" indent="-341313"/>
            <a:r>
              <a:rPr lang="es-ES_tradnl" sz="2000" dirty="0" smtClean="0"/>
              <a:t>Referencias </a:t>
            </a:r>
            <a:r>
              <a:rPr lang="es-ES_tradnl" sz="2000" dirty="0"/>
              <a:t>de consulta. </a:t>
            </a:r>
          </a:p>
          <a:p>
            <a:pPr marL="452438" indent="-341313"/>
            <a:r>
              <a:rPr lang="es-ES_tradnl" sz="2000" dirty="0"/>
              <a:t>Anexos, en su caso. </a:t>
            </a:r>
          </a:p>
          <a:p>
            <a:endParaRPr lang="es-ES_tradnl" dirty="0"/>
          </a:p>
        </p:txBody>
      </p:sp>
      <p:graphicFrame>
        <p:nvGraphicFramePr>
          <p:cNvPr id="4" name="Marcador de contenido 3"/>
          <p:cNvGraphicFramePr>
            <a:graphicFrameLocks/>
          </p:cNvGraphicFramePr>
          <p:nvPr>
            <p:extLst>
              <p:ext uri="{D42A27DB-BD31-4B8C-83A1-F6EECF244321}">
                <p14:modId xmlns:p14="http://schemas.microsoft.com/office/powerpoint/2010/main" val="1229465925"/>
              </p:ext>
            </p:extLst>
          </p:nvPr>
        </p:nvGraphicFramePr>
        <p:xfrm>
          <a:off x="481054" y="-55659"/>
          <a:ext cx="2317805" cy="17608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8595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ES_tradnl" dirty="0" smtClean="0"/>
              <a:t>Se recomienda</a:t>
            </a:r>
            <a:endParaRPr lang="es-ES_tradnl" dirty="0"/>
          </a:p>
        </p:txBody>
      </p:sp>
      <p:sp>
        <p:nvSpPr>
          <p:cNvPr id="3" name="Marcador de contenido 2"/>
          <p:cNvSpPr>
            <a:spLocks noGrp="1"/>
          </p:cNvSpPr>
          <p:nvPr>
            <p:ph idx="1"/>
          </p:nvPr>
        </p:nvSpPr>
        <p:spPr/>
        <p:txBody>
          <a:bodyPr>
            <a:normAutofit/>
          </a:bodyPr>
          <a:lstStyle/>
          <a:p>
            <a:pPr marL="1023938" indent="-341313"/>
            <a:r>
              <a:rPr lang="es-ES_tradnl" sz="2000" dirty="0" smtClean="0"/>
              <a:t>Resumen </a:t>
            </a:r>
            <a:r>
              <a:rPr lang="es-ES_tradnl" sz="2000" dirty="0"/>
              <a:t>no mayor de dos </a:t>
            </a:r>
            <a:r>
              <a:rPr lang="es-ES_tradnl" sz="2000" dirty="0" smtClean="0"/>
              <a:t>cuartillas.</a:t>
            </a:r>
          </a:p>
          <a:p>
            <a:pPr marL="1023938" indent="-341313"/>
            <a:r>
              <a:rPr lang="es-ES_tradnl" sz="2000" dirty="0" smtClean="0"/>
              <a:t>Antecedentes </a:t>
            </a:r>
            <a:r>
              <a:rPr lang="es-ES_tradnl" sz="2000" dirty="0"/>
              <a:t>de la </a:t>
            </a:r>
            <a:r>
              <a:rPr lang="es-ES_tradnl" sz="2000" dirty="0" smtClean="0"/>
              <a:t>temática.</a:t>
            </a:r>
            <a:endParaRPr lang="es-ES_tradnl" sz="2000" dirty="0"/>
          </a:p>
          <a:p>
            <a:pPr marL="1023938" indent="-341313"/>
            <a:r>
              <a:rPr lang="es-ES_tradnl" sz="2000" dirty="0" smtClean="0"/>
              <a:t>Importancia </a:t>
            </a:r>
            <a:r>
              <a:rPr lang="es-ES_tradnl" sz="2000" dirty="0"/>
              <a:t>del </a:t>
            </a:r>
            <a:r>
              <a:rPr lang="es-ES_tradnl" sz="2000" dirty="0" smtClean="0"/>
              <a:t>problema.</a:t>
            </a:r>
            <a:endParaRPr lang="es-ES_tradnl" sz="2000" dirty="0"/>
          </a:p>
          <a:p>
            <a:pPr marL="1023938" indent="-341313"/>
            <a:r>
              <a:rPr lang="es-ES_tradnl" sz="2000" dirty="0" smtClean="0"/>
              <a:t>Planteamiento </a:t>
            </a:r>
            <a:r>
              <a:rPr lang="es-ES_tradnl" sz="2000" dirty="0"/>
              <a:t>del problema o pregunta de </a:t>
            </a:r>
            <a:r>
              <a:rPr lang="es-ES_tradnl" sz="2000" dirty="0" smtClean="0"/>
              <a:t>investigación. </a:t>
            </a:r>
          </a:p>
          <a:p>
            <a:pPr marL="1023938" indent="-341313"/>
            <a:r>
              <a:rPr lang="es-ES_tradnl" sz="2000" dirty="0" smtClean="0"/>
              <a:t>Marco </a:t>
            </a:r>
            <a:r>
              <a:rPr lang="es-ES_tradnl" sz="2000" dirty="0"/>
              <a:t>conceptual o </a:t>
            </a:r>
            <a:r>
              <a:rPr lang="es-ES_tradnl" sz="2000" dirty="0" smtClean="0"/>
              <a:t>teórico. </a:t>
            </a:r>
            <a:endParaRPr lang="es-ES_tradnl" sz="2000" dirty="0"/>
          </a:p>
          <a:p>
            <a:pPr marL="1023938" indent="-341313"/>
            <a:r>
              <a:rPr lang="es-ES_tradnl" sz="2000" dirty="0" smtClean="0"/>
              <a:t>Métodos </a:t>
            </a:r>
            <a:r>
              <a:rPr lang="es-ES_tradnl" sz="2000" dirty="0"/>
              <a:t>y </a:t>
            </a:r>
            <a:r>
              <a:rPr lang="es-ES_tradnl" sz="2000" dirty="0" smtClean="0"/>
              <a:t>técnicas </a:t>
            </a:r>
            <a:r>
              <a:rPr lang="es-ES_tradnl" sz="2000" dirty="0"/>
              <a:t>de </a:t>
            </a:r>
            <a:r>
              <a:rPr lang="es-ES_tradnl" sz="2000" dirty="0" smtClean="0"/>
              <a:t>investigación </a:t>
            </a:r>
            <a:r>
              <a:rPr lang="es-ES_tradnl" sz="2000" dirty="0"/>
              <a:t>empleadas. </a:t>
            </a:r>
            <a:endParaRPr lang="es-ES_tradnl" sz="2000" dirty="0" smtClean="0"/>
          </a:p>
          <a:p>
            <a:pPr marL="1023938" indent="-341313"/>
            <a:r>
              <a:rPr lang="es-ES_tradnl" sz="2000" dirty="0" smtClean="0"/>
              <a:t>Presentación </a:t>
            </a:r>
            <a:r>
              <a:rPr lang="es-ES_tradnl" sz="2000" dirty="0"/>
              <a:t>y </a:t>
            </a:r>
            <a:r>
              <a:rPr lang="es-ES_tradnl" sz="2000" dirty="0" smtClean="0"/>
              <a:t>discusión </a:t>
            </a:r>
            <a:r>
              <a:rPr lang="es-ES_tradnl" sz="2000" dirty="0"/>
              <a:t>de resultados. </a:t>
            </a:r>
            <a:endParaRPr lang="es-ES_tradnl" sz="2000" dirty="0" smtClean="0"/>
          </a:p>
          <a:p>
            <a:pPr marL="1023938" indent="-341313"/>
            <a:r>
              <a:rPr lang="es-ES_tradnl" sz="2000" dirty="0" smtClean="0"/>
              <a:t>Conclusiones </a:t>
            </a:r>
            <a:r>
              <a:rPr lang="es-ES_tradnl" sz="2000" dirty="0"/>
              <a:t>y </a:t>
            </a:r>
            <a:r>
              <a:rPr lang="es-ES_tradnl" sz="2000" dirty="0" smtClean="0"/>
              <a:t>sugerencias.</a:t>
            </a:r>
          </a:p>
          <a:p>
            <a:pPr marL="1023938" indent="-341313"/>
            <a:r>
              <a:rPr lang="es-ES_tradnl" sz="2000" dirty="0" smtClean="0"/>
              <a:t>Referencias </a:t>
            </a:r>
            <a:r>
              <a:rPr lang="es-ES_tradnl" sz="2000" dirty="0"/>
              <a:t>de consulta. </a:t>
            </a:r>
          </a:p>
          <a:p>
            <a:pPr marL="1023938" indent="-341313"/>
            <a:r>
              <a:rPr lang="es-ES_tradnl" sz="2000" dirty="0"/>
              <a:t>Anexos, en su caso. </a:t>
            </a:r>
          </a:p>
          <a:p>
            <a:endParaRPr lang="es-ES_tradnl" dirty="0"/>
          </a:p>
        </p:txBody>
      </p:sp>
      <p:sp>
        <p:nvSpPr>
          <p:cNvPr id="4" name="Flecha izquierda 3"/>
          <p:cNvSpPr/>
          <p:nvPr/>
        </p:nvSpPr>
        <p:spPr>
          <a:xfrm>
            <a:off x="4572000" y="1655934"/>
            <a:ext cx="1836751" cy="68381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 name="CuadroTexto 4"/>
          <p:cNvSpPr txBox="1"/>
          <p:nvPr/>
        </p:nvSpPr>
        <p:spPr>
          <a:xfrm>
            <a:off x="4667416" y="1767007"/>
            <a:ext cx="3267986" cy="461665"/>
          </a:xfrm>
          <a:prstGeom prst="rect">
            <a:avLst/>
          </a:prstGeom>
          <a:noFill/>
        </p:spPr>
        <p:txBody>
          <a:bodyPr wrap="square" rtlCol="0">
            <a:spAutoFit/>
          </a:bodyPr>
          <a:lstStyle/>
          <a:p>
            <a:r>
              <a:rPr lang="es-ES_tradnl" sz="2400" smtClean="0"/>
              <a:t>Introducción</a:t>
            </a:r>
            <a:endParaRPr lang="es-ES_tradnl" sz="2400" dirty="0"/>
          </a:p>
        </p:txBody>
      </p:sp>
      <p:sp>
        <p:nvSpPr>
          <p:cNvPr id="6" name="Elipse 5"/>
          <p:cNvSpPr/>
          <p:nvPr/>
        </p:nvSpPr>
        <p:spPr>
          <a:xfrm>
            <a:off x="1051561" y="2318555"/>
            <a:ext cx="3450866" cy="429370"/>
          </a:xfrm>
          <a:prstGeom prst="ellipse">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7" name="CuadroTexto 6"/>
          <p:cNvSpPr txBox="1"/>
          <p:nvPr/>
        </p:nvSpPr>
        <p:spPr>
          <a:xfrm>
            <a:off x="5131905" y="2378593"/>
            <a:ext cx="2725972" cy="369332"/>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s-ES_tradnl" dirty="0" smtClean="0"/>
              <a:t>Incluirlo en la Introducción</a:t>
            </a:r>
            <a:endParaRPr lang="es-ES_tradnl" dirty="0"/>
          </a:p>
        </p:txBody>
      </p:sp>
      <p:cxnSp>
        <p:nvCxnSpPr>
          <p:cNvPr id="9" name="Conector recto de flecha 8"/>
          <p:cNvCxnSpPr>
            <a:endCxn id="6" idx="6"/>
          </p:cNvCxnSpPr>
          <p:nvPr/>
        </p:nvCxnSpPr>
        <p:spPr>
          <a:xfrm flipH="1" flipV="1">
            <a:off x="4502427" y="2533240"/>
            <a:ext cx="629478" cy="941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nvGrpSpPr>
          <p:cNvPr id="10" name="Diagram group"/>
          <p:cNvGrpSpPr/>
          <p:nvPr/>
        </p:nvGrpSpPr>
        <p:grpSpPr>
          <a:xfrm>
            <a:off x="267301" y="144840"/>
            <a:ext cx="2314616" cy="1157308"/>
            <a:chOff x="1594" y="301794"/>
            <a:chExt cx="2314616" cy="1157308"/>
          </a:xfrm>
          <a:scene3d>
            <a:camera prst="perspectiveRelaxed">
              <a:rot lat="19149996" lon="20104178" rev="1577324"/>
            </a:camera>
            <a:lightRig rig="soft" dir="t"/>
            <a:backdrop>
              <a:anchor x="0" y="0" z="-210000"/>
              <a:norm dx="0" dy="0" dz="914400"/>
              <a:up dx="0" dy="914400" dz="0"/>
            </a:backdrop>
          </a:scene3d>
        </p:grpSpPr>
        <p:grpSp>
          <p:nvGrpSpPr>
            <p:cNvPr id="11" name="Agrupar 10"/>
            <p:cNvGrpSpPr/>
            <p:nvPr/>
          </p:nvGrpSpPr>
          <p:grpSpPr>
            <a:xfrm>
              <a:off x="1594" y="301794"/>
              <a:ext cx="2314616" cy="1157308"/>
              <a:chOff x="1594" y="301794"/>
              <a:chExt cx="2314616" cy="1157308"/>
            </a:xfrm>
          </p:grpSpPr>
          <p:sp>
            <p:nvSpPr>
              <p:cNvPr id="12" name="Rectángulo redondeado 11"/>
              <p:cNvSpPr/>
              <p:nvPr/>
            </p:nvSpPr>
            <p:spPr>
              <a:xfrm>
                <a:off x="1594" y="301794"/>
                <a:ext cx="2314616" cy="1157308"/>
              </a:xfrm>
              <a:prstGeom prst="roundRect">
                <a:avLst>
                  <a:gd name="adj" fmla="val 10000"/>
                </a:avLst>
              </a:prstGeom>
              <a:sp3d extrusionH="152250" prstMaterial="matte">
                <a:bevelT w="165100" prst="coolSlant"/>
              </a:sp3d>
            </p:spPr>
            <p:style>
              <a:lnRef idx="0">
                <a:schemeClr val="lt1">
                  <a:hueOff val="0"/>
                  <a:satOff val="0"/>
                  <a:lumOff val="0"/>
                  <a:alphaOff val="0"/>
                </a:schemeClr>
              </a:lnRef>
              <a:fillRef idx="1">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3" name="Rectángulo 12"/>
              <p:cNvSpPr/>
              <p:nvPr/>
            </p:nvSpPr>
            <p:spPr>
              <a:xfrm>
                <a:off x="35490" y="335690"/>
                <a:ext cx="2246824" cy="108951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1275" tIns="41275" rIns="41275" bIns="41275" numCol="1" spcCol="1270" anchor="ctr" anchorCtr="0">
                <a:noAutofit/>
                <a:sp3d extrusionH="28000" prstMaterial="matte"/>
              </a:bodyPr>
              <a:lstStyle/>
              <a:p>
                <a:pPr lvl="0" algn="ctr" defTabSz="2889250">
                  <a:lnSpc>
                    <a:spcPct val="90000"/>
                  </a:lnSpc>
                  <a:spcBef>
                    <a:spcPct val="0"/>
                  </a:spcBef>
                  <a:spcAft>
                    <a:spcPct val="35000"/>
                  </a:spcAft>
                </a:pPr>
                <a:r>
                  <a:rPr lang="es-ES_tradnl" sz="6500" kern="1200" dirty="0" smtClean="0"/>
                  <a:t>Tesis</a:t>
                </a:r>
                <a:endParaRPr lang="es-ES_tradnl" sz="6500" kern="1200" dirty="0"/>
              </a:p>
            </p:txBody>
          </p:sp>
        </p:grpSp>
      </p:grpSp>
    </p:spTree>
    <p:extLst>
      <p:ext uri="{BB962C8B-B14F-4D97-AF65-F5344CB8AC3E}">
        <p14:creationId xmlns:p14="http://schemas.microsoft.com/office/powerpoint/2010/main" val="1355784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Estudio de caso</a:t>
            </a:r>
            <a:endParaRPr lang="es-ES_tradnl" dirty="0"/>
          </a:p>
        </p:txBody>
      </p:sp>
      <p:sp>
        <p:nvSpPr>
          <p:cNvPr id="3" name="Marcador de contenido 2"/>
          <p:cNvSpPr>
            <a:spLocks noGrp="1"/>
          </p:cNvSpPr>
          <p:nvPr>
            <p:ph idx="1"/>
          </p:nvPr>
        </p:nvSpPr>
        <p:spPr>
          <a:xfrm>
            <a:off x="0" y="1600200"/>
            <a:ext cx="9144000" cy="5257800"/>
          </a:xfrm>
          <a:solidFill>
            <a:schemeClr val="bg2">
              <a:lumMod val="75000"/>
            </a:schemeClr>
          </a:solidFill>
        </p:spPr>
        <p:txBody>
          <a:bodyPr/>
          <a:lstStyle/>
          <a:p>
            <a:pPr marL="0" indent="0">
              <a:buNone/>
            </a:pPr>
            <a:r>
              <a:rPr lang="es-ES_tradnl" dirty="0" smtClean="0"/>
              <a:t>Instrucciones</a:t>
            </a:r>
            <a:r>
              <a:rPr lang="es-ES_tradnl" smtClean="0"/>
              <a:t>: </a:t>
            </a:r>
          </a:p>
          <a:p>
            <a:pPr marL="0" indent="0">
              <a:buNone/>
            </a:pPr>
            <a:endParaRPr lang="es-ES_tradnl" dirty="0" smtClean="0"/>
          </a:p>
          <a:p>
            <a:pPr marL="1206500" indent="-341313"/>
            <a:r>
              <a:rPr lang="es-ES_tradnl" dirty="0" smtClean="0"/>
              <a:t>A través del siguiente trabajo define el contenido para cada Informe escrito.</a:t>
            </a:r>
          </a:p>
          <a:p>
            <a:pPr marL="1206500" indent="-341313"/>
            <a:r>
              <a:rPr lang="es-ES_tradnl" dirty="0" smtClean="0"/>
              <a:t>Escoge un tipo de informe escrito visto, y</a:t>
            </a:r>
          </a:p>
          <a:p>
            <a:pPr marL="1206500" indent="-341313"/>
            <a:r>
              <a:rPr lang="es-ES_tradnl" dirty="0" smtClean="0"/>
              <a:t>Trata de estructurar un informe escrito con la información que se te presenta. </a:t>
            </a:r>
            <a:endParaRPr lang="es-ES_tradnl" dirty="0"/>
          </a:p>
        </p:txBody>
      </p:sp>
    </p:spTree>
    <p:extLst>
      <p:ext uri="{BB962C8B-B14F-4D97-AF65-F5344CB8AC3E}">
        <p14:creationId xmlns:p14="http://schemas.microsoft.com/office/powerpoint/2010/main" val="1718281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130425"/>
            <a:ext cx="9144000" cy="1470025"/>
          </a:xfrm>
          <a:solidFill>
            <a:schemeClr val="accent4">
              <a:lumMod val="60000"/>
              <a:lumOff val="40000"/>
            </a:schemeClr>
          </a:solidFill>
        </p:spPr>
        <p:txBody>
          <a:bodyPr>
            <a:noAutofit/>
          </a:bodyPr>
          <a:lstStyle/>
          <a:p>
            <a:r>
              <a:rPr lang="es-MX" sz="2800" b="1" dirty="0"/>
              <a:t>EFECTO DE LAS CONDICIONES GEOCLIMATICAS DEL ESTADO DE MÉXICO EN LA TASA DE CRECIMIENTO DE LA TRUCHA ARCOÍRIS </a:t>
            </a:r>
            <a:endParaRPr lang="es-ES" sz="2800" dirty="0"/>
          </a:p>
        </p:txBody>
      </p:sp>
    </p:spTree>
    <p:extLst>
      <p:ext uri="{BB962C8B-B14F-4D97-AF65-F5344CB8AC3E}">
        <p14:creationId xmlns:p14="http://schemas.microsoft.com/office/powerpoint/2010/main" val="42548377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9944" y="274638"/>
            <a:ext cx="7356856" cy="1143000"/>
          </a:xfrm>
        </p:spPr>
        <p:txBody>
          <a:bodyPr/>
          <a:lstStyle/>
          <a:p>
            <a:pPr algn="r"/>
            <a:r>
              <a:rPr lang="es-ES" dirty="0" smtClean="0"/>
              <a:t>Introducción</a:t>
            </a:r>
            <a:endParaRPr lang="es-ES" dirty="0"/>
          </a:p>
        </p:txBody>
      </p:sp>
      <p:sp>
        <p:nvSpPr>
          <p:cNvPr id="3" name="Marcador de contenido 2"/>
          <p:cNvSpPr>
            <a:spLocks noGrp="1"/>
          </p:cNvSpPr>
          <p:nvPr>
            <p:ph idx="1"/>
          </p:nvPr>
        </p:nvSpPr>
        <p:spPr/>
        <p:txBody>
          <a:bodyPr/>
          <a:lstStyle/>
          <a:p>
            <a:r>
              <a:rPr lang="es-ES" dirty="0" smtClean="0"/>
              <a:t>Acuicultura – Producción sustentable de especies acuáticas en cautiverio.</a:t>
            </a:r>
          </a:p>
          <a:p>
            <a:pPr marL="0" indent="0" algn="ctr">
              <a:buNone/>
            </a:pPr>
            <a:r>
              <a:rPr lang="es-ES" dirty="0" smtClean="0"/>
              <a:t>Camarón</a:t>
            </a:r>
          </a:p>
          <a:p>
            <a:pPr marL="0" indent="0" algn="ctr">
              <a:buNone/>
            </a:pPr>
            <a:r>
              <a:rPr lang="es-ES" dirty="0" smtClean="0"/>
              <a:t>Ostión</a:t>
            </a:r>
          </a:p>
          <a:p>
            <a:pPr marL="0" indent="0" algn="ctr">
              <a:buNone/>
            </a:pPr>
            <a:r>
              <a:rPr lang="es-ES" dirty="0" smtClean="0"/>
              <a:t>Tilapia</a:t>
            </a:r>
          </a:p>
          <a:p>
            <a:pPr marL="0" indent="0" algn="ctr">
              <a:buNone/>
            </a:pPr>
            <a:r>
              <a:rPr lang="es-ES" dirty="0" smtClean="0"/>
              <a:t>Trucha </a:t>
            </a:r>
            <a:endParaRPr lang="es-ES" dirty="0"/>
          </a:p>
        </p:txBody>
      </p:sp>
      <p:pic>
        <p:nvPicPr>
          <p:cNvPr id="8" name="Imagen 7"/>
          <p:cNvPicPr>
            <a:picLocks noChangeAspect="1"/>
          </p:cNvPicPr>
          <p:nvPr/>
        </p:nvPicPr>
        <p:blipFill>
          <a:blip r:embed="rId2"/>
          <a:stretch>
            <a:fillRect/>
          </a:stretch>
        </p:blipFill>
        <p:spPr>
          <a:xfrm>
            <a:off x="5534108" y="4150580"/>
            <a:ext cx="3609891" cy="2707419"/>
          </a:xfrm>
          <a:prstGeom prst="rect">
            <a:avLst/>
          </a:prstGeom>
        </p:spPr>
      </p:pic>
    </p:spTree>
    <p:extLst>
      <p:ext uri="{BB962C8B-B14F-4D97-AF65-F5344CB8AC3E}">
        <p14:creationId xmlns:p14="http://schemas.microsoft.com/office/powerpoint/2010/main" val="4184514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9944" y="274638"/>
            <a:ext cx="7356856" cy="1143000"/>
          </a:xfrm>
        </p:spPr>
        <p:txBody>
          <a:bodyPr/>
          <a:lstStyle/>
          <a:p>
            <a:pPr algn="r"/>
            <a:r>
              <a:rPr lang="es-ES" dirty="0" smtClean="0"/>
              <a:t>Introducción</a:t>
            </a:r>
            <a:endParaRPr lang="es-ES" dirty="0"/>
          </a:p>
        </p:txBody>
      </p:sp>
      <p:sp>
        <p:nvSpPr>
          <p:cNvPr id="3" name="Marcador de contenido 2"/>
          <p:cNvSpPr>
            <a:spLocks noGrp="1"/>
          </p:cNvSpPr>
          <p:nvPr>
            <p:ph idx="1"/>
          </p:nvPr>
        </p:nvSpPr>
        <p:spPr/>
        <p:txBody>
          <a:bodyPr/>
          <a:lstStyle/>
          <a:p>
            <a:r>
              <a:rPr lang="es-ES" dirty="0" smtClean="0"/>
              <a:t>Trucha arcoíris (</a:t>
            </a:r>
            <a:r>
              <a:rPr lang="es-ES" i="1" dirty="0" smtClean="0"/>
              <a:t>Oncorhynchus mykiss</a:t>
            </a:r>
            <a:r>
              <a:rPr lang="es-ES" dirty="0" smtClean="0"/>
              <a:t>) </a:t>
            </a:r>
          </a:p>
          <a:p>
            <a:pPr lvl="1"/>
            <a:r>
              <a:rPr lang="es-ES" dirty="0" smtClean="0"/>
              <a:t>Gran potencial de producción acuícola</a:t>
            </a:r>
          </a:p>
          <a:p>
            <a:pPr lvl="1"/>
            <a:r>
              <a:rPr lang="es-ES" dirty="0" smtClean="0"/>
              <a:t>Alta adaptación al cautiverio</a:t>
            </a:r>
          </a:p>
          <a:p>
            <a:pPr lvl="1"/>
            <a:r>
              <a:rPr lang="es-ES" dirty="0" smtClean="0"/>
              <a:t>Gran aceptación en el mercado</a:t>
            </a:r>
          </a:p>
          <a:p>
            <a:pPr lvl="1"/>
            <a:endParaRPr lang="es-ES" dirty="0"/>
          </a:p>
          <a:p>
            <a:pPr lvl="1"/>
            <a:r>
              <a:rPr lang="es-ES" dirty="0" smtClean="0"/>
              <a:t>Estado de México primer productor de trucha</a:t>
            </a:r>
          </a:p>
          <a:p>
            <a:pPr lvl="1"/>
            <a:r>
              <a:rPr lang="es-ES" dirty="0" smtClean="0"/>
              <a:t>Mas de 3,000 </a:t>
            </a:r>
            <a:r>
              <a:rPr lang="es-ES" dirty="0" err="1" smtClean="0"/>
              <a:t>tonelas</a:t>
            </a:r>
            <a:r>
              <a:rPr lang="es-ES" dirty="0" smtClean="0"/>
              <a:t> producidas al año</a:t>
            </a:r>
          </a:p>
        </p:txBody>
      </p:sp>
    </p:spTree>
    <p:extLst>
      <p:ext uri="{BB962C8B-B14F-4D97-AF65-F5344CB8AC3E}">
        <p14:creationId xmlns:p14="http://schemas.microsoft.com/office/powerpoint/2010/main" val="490554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ez.jpg"/>
          <p:cNvPicPr>
            <a:picLocks noChangeAspect="1"/>
          </p:cNvPicPr>
          <p:nvPr/>
        </p:nvPicPr>
        <p:blipFill>
          <a:blip r:embed="rId2"/>
          <a:stretch>
            <a:fillRect/>
          </a:stretch>
        </p:blipFill>
        <p:spPr>
          <a:xfrm>
            <a:off x="1143000" y="857251"/>
            <a:ext cx="6858000" cy="3841964"/>
          </a:xfrm>
          <a:prstGeom prst="rect">
            <a:avLst/>
          </a:prstGeom>
        </p:spPr>
      </p:pic>
      <p:sp>
        <p:nvSpPr>
          <p:cNvPr id="5" name="Título 4"/>
          <p:cNvSpPr>
            <a:spLocks noGrp="1"/>
          </p:cNvSpPr>
          <p:nvPr>
            <p:ph type="ctrTitle"/>
          </p:nvPr>
        </p:nvSpPr>
        <p:spPr>
          <a:xfrm>
            <a:off x="0" y="4455320"/>
            <a:ext cx="9144000" cy="1102519"/>
          </a:xfrm>
          <a:solidFill>
            <a:srgbClr val="00B0F0"/>
          </a:solidFill>
        </p:spPr>
        <p:txBody>
          <a:bodyPr>
            <a:normAutofit fontScale="90000"/>
          </a:bodyPr>
          <a:lstStyle/>
          <a:p>
            <a:r>
              <a:rPr lang="es-ES" dirty="0" smtClean="0"/>
              <a:t>SEMINARIO DE TITULACIÓN 2</a:t>
            </a:r>
            <a:r>
              <a:rPr lang="es-ES" dirty="0"/>
              <a:t/>
            </a:r>
            <a:br>
              <a:rPr lang="es-ES" dirty="0"/>
            </a:br>
            <a:r>
              <a:rPr lang="es-ES" sz="4000" dirty="0"/>
              <a:t>Unidad 3. Elaboración del Informe escrito</a:t>
            </a:r>
          </a:p>
        </p:txBody>
      </p:sp>
    </p:spTree>
    <p:extLst>
      <p:ext uri="{BB962C8B-B14F-4D97-AF65-F5344CB8AC3E}">
        <p14:creationId xmlns:p14="http://schemas.microsoft.com/office/powerpoint/2010/main" val="11862267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9944" y="274638"/>
            <a:ext cx="7356856" cy="1143000"/>
          </a:xfrm>
        </p:spPr>
        <p:txBody>
          <a:bodyPr/>
          <a:lstStyle/>
          <a:p>
            <a:pPr algn="r"/>
            <a:r>
              <a:rPr lang="es-ES" dirty="0" smtClean="0"/>
              <a:t>Introducción</a:t>
            </a:r>
            <a:endParaRPr lang="es-ES" dirty="0"/>
          </a:p>
        </p:txBody>
      </p:sp>
      <p:graphicFrame>
        <p:nvGraphicFramePr>
          <p:cNvPr id="4" name="1 Gráfico"/>
          <p:cNvGraphicFramePr>
            <a:graphicFrameLocks noGrp="1"/>
          </p:cNvGraphicFramePr>
          <p:nvPr>
            <p:extLst>
              <p:ext uri="{D42A27DB-BD31-4B8C-83A1-F6EECF244321}">
                <p14:modId xmlns:p14="http://schemas.microsoft.com/office/powerpoint/2010/main" val="4108831032"/>
              </p:ext>
            </p:extLst>
          </p:nvPr>
        </p:nvGraphicFramePr>
        <p:xfrm>
          <a:off x="261864" y="1689928"/>
          <a:ext cx="8424936" cy="46085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43147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29944" y="274638"/>
            <a:ext cx="7356856" cy="1143000"/>
          </a:xfrm>
        </p:spPr>
        <p:txBody>
          <a:bodyPr/>
          <a:lstStyle/>
          <a:p>
            <a:pPr algn="r"/>
            <a:r>
              <a:rPr lang="es-ES" dirty="0" smtClean="0"/>
              <a:t>Introducción</a:t>
            </a:r>
            <a:endParaRPr lang="es-ES" dirty="0"/>
          </a:p>
        </p:txBody>
      </p:sp>
      <p:sp>
        <p:nvSpPr>
          <p:cNvPr id="3" name="Marcador de contenido 2"/>
          <p:cNvSpPr>
            <a:spLocks noGrp="1"/>
          </p:cNvSpPr>
          <p:nvPr>
            <p:ph idx="1"/>
          </p:nvPr>
        </p:nvSpPr>
        <p:spPr/>
        <p:txBody>
          <a:bodyPr/>
          <a:lstStyle/>
          <a:p>
            <a:r>
              <a:rPr lang="es-MX" dirty="0" smtClean="0">
                <a:solidFill>
                  <a:schemeClr val="tx2">
                    <a:lumMod val="25000"/>
                  </a:schemeClr>
                </a:solidFill>
              </a:rPr>
              <a:t>Para que exista la producción de esta especie en un lugar determinado, tienen que estar presentes varias características.</a:t>
            </a:r>
          </a:p>
          <a:p>
            <a:pPr lvl="1"/>
            <a:r>
              <a:rPr lang="es-MX" dirty="0" smtClean="0">
                <a:solidFill>
                  <a:schemeClr val="tx2">
                    <a:lumMod val="25000"/>
                  </a:schemeClr>
                </a:solidFill>
              </a:rPr>
              <a:t>Calidad del agua</a:t>
            </a:r>
          </a:p>
          <a:p>
            <a:pPr lvl="1"/>
            <a:r>
              <a:rPr lang="es-MX" dirty="0" smtClean="0">
                <a:solidFill>
                  <a:schemeClr val="tx2">
                    <a:lumMod val="25000"/>
                  </a:schemeClr>
                </a:solidFill>
              </a:rPr>
              <a:t>Condiciones climáticas</a:t>
            </a:r>
          </a:p>
          <a:p>
            <a:pPr lvl="1"/>
            <a:endParaRPr lang="es-MX" dirty="0" smtClean="0">
              <a:solidFill>
                <a:schemeClr val="tx2">
                  <a:lumMod val="25000"/>
                </a:schemeClr>
              </a:solidFill>
            </a:endParaRPr>
          </a:p>
          <a:p>
            <a:pPr lvl="1"/>
            <a:endParaRPr lang="es-ES" dirty="0" smtClean="0"/>
          </a:p>
        </p:txBody>
      </p:sp>
      <p:graphicFrame>
        <p:nvGraphicFramePr>
          <p:cNvPr id="6" name="Objeto 5"/>
          <p:cNvGraphicFramePr>
            <a:graphicFrameLocks noChangeAspect="1"/>
          </p:cNvGraphicFramePr>
          <p:nvPr>
            <p:extLst>
              <p:ext uri="{D42A27DB-BD31-4B8C-83A1-F6EECF244321}">
                <p14:modId xmlns:p14="http://schemas.microsoft.com/office/powerpoint/2010/main" val="1801720596"/>
              </p:ext>
            </p:extLst>
          </p:nvPr>
        </p:nvGraphicFramePr>
        <p:xfrm>
          <a:off x="0" y="4546970"/>
          <a:ext cx="6108700" cy="1689100"/>
        </p:xfrm>
        <a:graphic>
          <a:graphicData uri="http://schemas.openxmlformats.org/presentationml/2006/ole">
            <mc:AlternateContent xmlns:mc="http://schemas.openxmlformats.org/markup-compatibility/2006">
              <mc:Choice xmlns:v="urn:schemas-microsoft-com:vml" Requires="v">
                <p:oleObj spid="_x0000_s1039" name="Documento" r:id="rId4" imgW="6108700" imgH="1689100" progId="Word.Document.12">
                  <p:embed/>
                </p:oleObj>
              </mc:Choice>
              <mc:Fallback>
                <p:oleObj name="Documento" r:id="rId4" imgW="6108700" imgH="1689100" progId="Word.Document.12">
                  <p:embed/>
                  <p:pic>
                    <p:nvPicPr>
                      <p:cNvPr id="0" name=""/>
                      <p:cNvPicPr/>
                      <p:nvPr/>
                    </p:nvPicPr>
                    <p:blipFill>
                      <a:blip r:embed="rId5"/>
                      <a:stretch>
                        <a:fillRect/>
                      </a:stretch>
                    </p:blipFill>
                    <p:spPr>
                      <a:xfrm>
                        <a:off x="0" y="4546970"/>
                        <a:ext cx="6108700" cy="1689100"/>
                      </a:xfrm>
                      <a:prstGeom prst="rect">
                        <a:avLst/>
                      </a:prstGeom>
                    </p:spPr>
                  </p:pic>
                </p:oleObj>
              </mc:Fallback>
            </mc:AlternateContent>
          </a:graphicData>
        </a:graphic>
      </p:graphicFrame>
      <p:pic>
        <p:nvPicPr>
          <p:cNvPr id="5" name="Imagen 4" descr="DSCF0406.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33640" y="4300230"/>
            <a:ext cx="3410360" cy="2557770"/>
          </a:xfrm>
          <a:prstGeom prst="rect">
            <a:avLst/>
          </a:prstGeom>
        </p:spPr>
      </p:pic>
    </p:spTree>
    <p:extLst>
      <p:ext uri="{BB962C8B-B14F-4D97-AF65-F5344CB8AC3E}">
        <p14:creationId xmlns:p14="http://schemas.microsoft.com/office/powerpoint/2010/main" val="22512963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ES" sz="2700" dirty="0"/>
              <a:t>Guía para su uso</a:t>
            </a:r>
          </a:p>
        </p:txBody>
      </p:sp>
      <p:sp>
        <p:nvSpPr>
          <p:cNvPr id="6" name="Marcador de contenido 5"/>
          <p:cNvSpPr>
            <a:spLocks noGrp="1"/>
          </p:cNvSpPr>
          <p:nvPr>
            <p:ph idx="1"/>
          </p:nvPr>
        </p:nvSpPr>
        <p:spPr>
          <a:xfrm>
            <a:off x="308428" y="1228953"/>
            <a:ext cx="8527143" cy="5331505"/>
          </a:xfrm>
          <a:solidFill>
            <a:srgbClr val="00B0F0"/>
          </a:solidFill>
        </p:spPr>
        <p:txBody>
          <a:bodyPr>
            <a:noAutofit/>
          </a:bodyPr>
          <a:lstStyle/>
          <a:p>
            <a:pPr marL="0" indent="0" algn="just">
              <a:buNone/>
            </a:pPr>
            <a:r>
              <a:rPr lang="es-ES_tradnl" sz="1800" dirty="0" smtClean="0"/>
              <a:t>El docente encontrará en este material una herramienta para apoyar al aprendizaje del alumno en la unidad 3. Elaboración del informe escrito. En esta unidad el estudiante conocerá los tipos de informe escrito y su estructura de contenido. Utilizará la información de un caso de estudio y formulara un informe escrito breve pero con toda la estructura planteada de cada tipo de informe escrito.</a:t>
            </a:r>
          </a:p>
          <a:p>
            <a:pPr marL="0" indent="0" algn="just">
              <a:buNone/>
            </a:pPr>
            <a:endParaRPr lang="es-ES_tradnl" sz="1800" dirty="0"/>
          </a:p>
          <a:p>
            <a:pPr marL="0" indent="0" algn="just">
              <a:buNone/>
            </a:pPr>
            <a:r>
              <a:rPr lang="es-ES_tradnl" sz="1800" dirty="0" smtClean="0"/>
              <a:t>A través de este material el educador inicia definiendo que es un informe escrito, aquellos que la Universidad Autónoma del Estado de México reconoce para la evaluación del alumno. Después explica cada tipo de informe, que es, su contenido oficial y recomendaciones para un mejor informe. Por ultimo asesora al alumno sobre la formulación de un informe escrito breve con base en el caso de estudio.</a:t>
            </a:r>
          </a:p>
          <a:p>
            <a:pPr marL="0" indent="0" algn="just">
              <a:buNone/>
            </a:pPr>
            <a:endParaRPr lang="es-ES_tradnl" sz="1800" dirty="0"/>
          </a:p>
          <a:p>
            <a:pPr marL="0" indent="0" algn="just">
              <a:buNone/>
            </a:pPr>
            <a:r>
              <a:rPr lang="es-ES_tradnl" sz="1800" dirty="0" smtClean="0"/>
              <a:t>Al final de la unidad el alumno diferenciará los informes escritos necesarios para su evaluación de licenciatura, conocerá y estructurará un informe y aplicará lo aprendido con un caso de estudio. Lo </a:t>
            </a:r>
            <a:r>
              <a:rPr lang="es-ES_tradnl" sz="1800" dirty="0"/>
              <a:t>que se logrará con la visión integral de los procesos, fomentando el trabajo en equipo. </a:t>
            </a:r>
            <a:endParaRPr lang="es-ES_tradnl" sz="1800" dirty="0" smtClean="0"/>
          </a:p>
        </p:txBody>
      </p:sp>
    </p:spTree>
    <p:extLst>
      <p:ext uri="{BB962C8B-B14F-4D97-AF65-F5344CB8AC3E}">
        <p14:creationId xmlns:p14="http://schemas.microsoft.com/office/powerpoint/2010/main" val="1821468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48042"/>
          </a:xfrm>
        </p:spPr>
        <p:txBody>
          <a:bodyPr/>
          <a:lstStyle/>
          <a:p>
            <a:r>
              <a:rPr lang="es-ES" dirty="0" smtClean="0"/>
              <a:t>Índice</a:t>
            </a:r>
            <a:endParaRPr lang="es-ES"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22680"/>
            <a:ext cx="9144000" cy="5735320"/>
          </a:xfrm>
          <a:prstGeom prst="rect">
            <a:avLst/>
          </a:prstGeom>
        </p:spPr>
      </p:pic>
    </p:spTree>
    <p:extLst>
      <p:ext uri="{BB962C8B-B14F-4D97-AF65-F5344CB8AC3E}">
        <p14:creationId xmlns:p14="http://schemas.microsoft.com/office/powerpoint/2010/main" val="1043473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727296"/>
            <a:ext cx="9144000" cy="1318427"/>
          </a:xfrm>
          <a:solidFill>
            <a:srgbClr val="FFC000"/>
          </a:solidFill>
        </p:spPr>
        <p:txBody>
          <a:bodyPr>
            <a:normAutofit/>
          </a:bodyPr>
          <a:lstStyle/>
          <a:p>
            <a:r>
              <a:rPr lang="es-ES_tradnl" sz="3600" dirty="0" smtClean="0"/>
              <a:t>Reglamento de evaluación profesional de </a:t>
            </a:r>
            <a:r>
              <a:rPr lang="es-ES_tradnl" sz="3600" smtClean="0"/>
              <a:t>la </a:t>
            </a:r>
            <a:r>
              <a:rPr lang="es-ES_tradnl" sz="3600"/>
              <a:t>U</a:t>
            </a:r>
            <a:r>
              <a:rPr lang="es-ES_tradnl" sz="3600" smtClean="0"/>
              <a:t>niversidad Autónoma </a:t>
            </a:r>
            <a:r>
              <a:rPr lang="es-ES_tradnl" sz="3600" dirty="0" smtClean="0"/>
              <a:t>del Estado de México </a:t>
            </a:r>
            <a:endParaRPr lang="es-ES_tradnl" sz="3600" dirty="0"/>
          </a:p>
        </p:txBody>
      </p:sp>
    </p:spTree>
    <p:extLst>
      <p:ext uri="{BB962C8B-B14F-4D97-AF65-F5344CB8AC3E}">
        <p14:creationId xmlns:p14="http://schemas.microsoft.com/office/powerpoint/2010/main" val="1005152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Tipos de informes escritos</a:t>
            </a:r>
            <a:endParaRPr lang="es-ES_tradnl"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63081010"/>
              </p:ext>
            </p:extLst>
          </p:nvPr>
        </p:nvGraphicFramePr>
        <p:xfrm>
          <a:off x="457200" y="128214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7285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_tradnl" dirty="0" smtClean="0"/>
              <a:t>Artículo 15</a:t>
            </a:r>
            <a:endParaRPr lang="es-ES_tradnl" dirty="0"/>
          </a:p>
        </p:txBody>
      </p:sp>
      <p:sp>
        <p:nvSpPr>
          <p:cNvPr id="3" name="Marcador de contenido 2"/>
          <p:cNvSpPr>
            <a:spLocks noGrp="1"/>
          </p:cNvSpPr>
          <p:nvPr>
            <p:ph idx="1"/>
          </p:nvPr>
        </p:nvSpPr>
        <p:spPr>
          <a:xfrm>
            <a:off x="0" y="2202511"/>
            <a:ext cx="9144000" cy="3581746"/>
          </a:xfrm>
        </p:spPr>
        <p:txBody>
          <a:bodyPr/>
          <a:lstStyle/>
          <a:p>
            <a:pPr marL="0" indent="0">
              <a:buNone/>
            </a:pPr>
            <a:r>
              <a:rPr lang="es-ES_tradnl" dirty="0"/>
              <a:t>La </a:t>
            </a:r>
            <a:r>
              <a:rPr lang="es-ES_tradnl" dirty="0" smtClean="0"/>
              <a:t>evaluación </a:t>
            </a:r>
            <a:r>
              <a:rPr lang="es-ES_tradnl" dirty="0"/>
              <a:t>profesional por </a:t>
            </a:r>
            <a:r>
              <a:rPr lang="es-ES_tradnl" b="1" dirty="0" smtClean="0">
                <a:solidFill>
                  <a:schemeClr val="accent2">
                    <a:lumMod val="75000"/>
                  </a:schemeClr>
                </a:solidFill>
              </a:rPr>
              <a:t>articulo </a:t>
            </a:r>
            <a:r>
              <a:rPr lang="es-ES_tradnl" b="1" dirty="0">
                <a:solidFill>
                  <a:schemeClr val="accent2">
                    <a:lumMod val="75000"/>
                  </a:schemeClr>
                </a:solidFill>
              </a:rPr>
              <a:t>especializado </a:t>
            </a:r>
            <a:r>
              <a:rPr lang="es-ES_tradnl" dirty="0"/>
              <a:t>para publicar en revista indizada, consiste en la </a:t>
            </a:r>
            <a:r>
              <a:rPr lang="es-ES_tradnl" dirty="0" smtClean="0"/>
              <a:t>elaboración </a:t>
            </a:r>
            <a:r>
              <a:rPr lang="es-ES_tradnl" dirty="0"/>
              <a:t>de un trabajo escrito original e </a:t>
            </a:r>
            <a:r>
              <a:rPr lang="es-ES_tradnl" dirty="0" smtClean="0"/>
              <a:t>inédito, </a:t>
            </a:r>
            <a:r>
              <a:rPr lang="es-ES_tradnl" dirty="0"/>
              <a:t>donde se informa sobre un proceso de </a:t>
            </a:r>
            <a:r>
              <a:rPr lang="es-ES_tradnl" dirty="0" smtClean="0"/>
              <a:t>generación </a:t>
            </a:r>
            <a:r>
              <a:rPr lang="es-ES_tradnl" dirty="0"/>
              <a:t>o </a:t>
            </a:r>
            <a:r>
              <a:rPr lang="es-ES_tradnl" dirty="0" smtClean="0"/>
              <a:t>aplicación </a:t>
            </a:r>
            <a:r>
              <a:rPr lang="es-ES_tradnl" dirty="0"/>
              <a:t>del conocimiento, y en la </a:t>
            </a:r>
            <a:r>
              <a:rPr lang="es-ES_tradnl" dirty="0" smtClean="0"/>
              <a:t>sustentación </a:t>
            </a:r>
            <a:r>
              <a:rPr lang="es-ES_tradnl" dirty="0"/>
              <a:t>del mismo ante un jurado. </a:t>
            </a:r>
          </a:p>
          <a:p>
            <a:endParaRPr lang="es-ES_tradnl" dirty="0"/>
          </a:p>
        </p:txBody>
      </p:sp>
      <p:grpSp>
        <p:nvGrpSpPr>
          <p:cNvPr id="4" name="Diagram group"/>
          <p:cNvGrpSpPr/>
          <p:nvPr/>
        </p:nvGrpSpPr>
        <p:grpSpPr>
          <a:xfrm>
            <a:off x="332739" y="47474"/>
            <a:ext cx="2740329" cy="1370164"/>
            <a:chOff x="4662865" y="3153588"/>
            <a:chExt cx="2740329" cy="1370164"/>
          </a:xfrm>
          <a:scene3d>
            <a:camera prst="perspectiveRelaxed">
              <a:rot lat="19149996" lon="20104178" rev="1577324"/>
            </a:camera>
            <a:lightRig rig="soft" dir="t"/>
            <a:backdrop>
              <a:anchor x="0" y="0" z="-210000"/>
              <a:norm dx="0" dy="0" dz="914400"/>
              <a:up dx="0" dy="914400" dz="0"/>
            </a:backdrop>
          </a:scene3d>
        </p:grpSpPr>
        <p:grpSp>
          <p:nvGrpSpPr>
            <p:cNvPr id="5" name="Agrupar 4"/>
            <p:cNvGrpSpPr/>
            <p:nvPr/>
          </p:nvGrpSpPr>
          <p:grpSpPr>
            <a:xfrm>
              <a:off x="4662865" y="3153588"/>
              <a:ext cx="2740329" cy="1370164"/>
              <a:chOff x="4662865" y="3153588"/>
              <a:chExt cx="2740329" cy="1370164"/>
            </a:xfrm>
          </p:grpSpPr>
          <p:sp>
            <p:nvSpPr>
              <p:cNvPr id="6" name="Rectángulo redondeado 5"/>
              <p:cNvSpPr/>
              <p:nvPr/>
            </p:nvSpPr>
            <p:spPr>
              <a:xfrm>
                <a:off x="4662865" y="3153588"/>
                <a:ext cx="2740329" cy="1370164"/>
              </a:xfrm>
              <a:prstGeom prst="roundRect">
                <a:avLst>
                  <a:gd name="adj" fmla="val 10000"/>
                </a:avLst>
              </a:prstGeom>
              <a:sp3d extrusionH="152250" prstMaterial="matte">
                <a:bevelT w="165100" prst="coolSlant"/>
              </a:sp3d>
            </p:spPr>
            <p:style>
              <a:lnRef idx="0">
                <a:schemeClr val="lt1">
                  <a:hueOff val="0"/>
                  <a:satOff val="0"/>
                  <a:lumOff val="0"/>
                  <a:alphaOff val="0"/>
                </a:schemeClr>
              </a:lnRef>
              <a:fillRef idx="1">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7" name="Rectángulo 6"/>
              <p:cNvSpPr/>
              <p:nvPr/>
            </p:nvSpPr>
            <p:spPr>
              <a:xfrm>
                <a:off x="4702996" y="3193719"/>
                <a:ext cx="2660067" cy="12899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r>
                  <a:rPr lang="es-ES_tradnl" sz="2300" kern="1200" dirty="0" smtClean="0"/>
                  <a:t>Artículo especializado para publicar en revista indizada </a:t>
                </a:r>
                <a:endParaRPr lang="es-ES_tradnl" sz="2300" kern="1200" dirty="0"/>
              </a:p>
            </p:txBody>
          </p:sp>
        </p:grpSp>
      </p:grpSp>
    </p:spTree>
    <p:extLst>
      <p:ext uri="{BB962C8B-B14F-4D97-AF65-F5344CB8AC3E}">
        <p14:creationId xmlns:p14="http://schemas.microsoft.com/office/powerpoint/2010/main" val="1383622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_tradnl" dirty="0" smtClean="0"/>
              <a:t>Contenido propuesto</a:t>
            </a:r>
            <a:endParaRPr lang="es-ES_tradnl" dirty="0"/>
          </a:p>
        </p:txBody>
      </p:sp>
      <p:sp>
        <p:nvSpPr>
          <p:cNvPr id="3" name="Marcador de contenido 2"/>
          <p:cNvSpPr>
            <a:spLocks noGrp="1"/>
          </p:cNvSpPr>
          <p:nvPr>
            <p:ph idx="1"/>
          </p:nvPr>
        </p:nvSpPr>
        <p:spPr>
          <a:xfrm>
            <a:off x="0" y="2202511"/>
            <a:ext cx="9144000" cy="3581746"/>
          </a:xfrm>
          <a:solidFill>
            <a:schemeClr val="accent3"/>
          </a:solidFill>
        </p:spPr>
        <p:txBody>
          <a:bodyPr>
            <a:normAutofit fontScale="92500" lnSpcReduction="10000"/>
          </a:bodyPr>
          <a:lstStyle/>
          <a:p>
            <a:r>
              <a:rPr lang="es-ES_tradnl" dirty="0"/>
              <a:t>Resumen y palabras clave. </a:t>
            </a:r>
          </a:p>
          <a:p>
            <a:r>
              <a:rPr lang="es-ES_tradnl" dirty="0" smtClean="0"/>
              <a:t>Introducción. </a:t>
            </a:r>
            <a:endParaRPr lang="es-ES_tradnl" dirty="0"/>
          </a:p>
          <a:p>
            <a:r>
              <a:rPr lang="es-ES_tradnl" dirty="0" smtClean="0"/>
              <a:t>Método </a:t>
            </a:r>
            <a:r>
              <a:rPr lang="es-ES_tradnl" dirty="0"/>
              <a:t>y programa de </a:t>
            </a:r>
            <a:r>
              <a:rPr lang="es-ES_tradnl" dirty="0" smtClean="0"/>
              <a:t>investigación. </a:t>
            </a:r>
            <a:endParaRPr lang="es-ES_tradnl" dirty="0"/>
          </a:p>
          <a:p>
            <a:r>
              <a:rPr lang="es-ES_tradnl" dirty="0"/>
              <a:t>Resultados. </a:t>
            </a:r>
          </a:p>
          <a:p>
            <a:r>
              <a:rPr lang="es-ES_tradnl" dirty="0" smtClean="0"/>
              <a:t>Discusión. </a:t>
            </a:r>
            <a:endParaRPr lang="es-ES_tradnl" dirty="0"/>
          </a:p>
          <a:p>
            <a:r>
              <a:rPr lang="es-ES_tradnl" dirty="0"/>
              <a:t>Referencias </a:t>
            </a:r>
            <a:r>
              <a:rPr lang="es-ES_tradnl" dirty="0" smtClean="0"/>
              <a:t>bibliográficas. </a:t>
            </a:r>
            <a:endParaRPr lang="es-ES_tradnl" dirty="0"/>
          </a:p>
          <a:p>
            <a:r>
              <a:rPr lang="es-ES_tradnl" dirty="0" smtClean="0"/>
              <a:t>Anexos, en su caso</a:t>
            </a:r>
            <a:endParaRPr lang="es-ES_tradnl" dirty="0"/>
          </a:p>
        </p:txBody>
      </p:sp>
      <p:grpSp>
        <p:nvGrpSpPr>
          <p:cNvPr id="4" name="Diagram group"/>
          <p:cNvGrpSpPr/>
          <p:nvPr/>
        </p:nvGrpSpPr>
        <p:grpSpPr>
          <a:xfrm>
            <a:off x="332739" y="47474"/>
            <a:ext cx="2740329" cy="1370164"/>
            <a:chOff x="4662865" y="3153588"/>
            <a:chExt cx="2740329" cy="1370164"/>
          </a:xfrm>
          <a:scene3d>
            <a:camera prst="perspectiveRelaxed">
              <a:rot lat="19149996" lon="20104178" rev="1577324"/>
            </a:camera>
            <a:lightRig rig="soft" dir="t"/>
            <a:backdrop>
              <a:anchor x="0" y="0" z="-210000"/>
              <a:norm dx="0" dy="0" dz="914400"/>
              <a:up dx="0" dy="914400" dz="0"/>
            </a:backdrop>
          </a:scene3d>
        </p:grpSpPr>
        <p:grpSp>
          <p:nvGrpSpPr>
            <p:cNvPr id="5" name="Agrupar 4"/>
            <p:cNvGrpSpPr/>
            <p:nvPr/>
          </p:nvGrpSpPr>
          <p:grpSpPr>
            <a:xfrm>
              <a:off x="4662865" y="3153588"/>
              <a:ext cx="2740329" cy="1370164"/>
              <a:chOff x="4662865" y="3153588"/>
              <a:chExt cx="2740329" cy="1370164"/>
            </a:xfrm>
          </p:grpSpPr>
          <p:sp>
            <p:nvSpPr>
              <p:cNvPr id="6" name="Rectángulo redondeado 5"/>
              <p:cNvSpPr/>
              <p:nvPr/>
            </p:nvSpPr>
            <p:spPr>
              <a:xfrm>
                <a:off x="4662865" y="3153588"/>
                <a:ext cx="2740329" cy="1370164"/>
              </a:xfrm>
              <a:prstGeom prst="roundRect">
                <a:avLst>
                  <a:gd name="adj" fmla="val 10000"/>
                </a:avLst>
              </a:prstGeom>
              <a:sp3d extrusionH="152250" prstMaterial="matte">
                <a:bevelT w="165100" prst="coolSlant"/>
              </a:sp3d>
            </p:spPr>
            <p:style>
              <a:lnRef idx="0">
                <a:schemeClr val="lt1">
                  <a:hueOff val="0"/>
                  <a:satOff val="0"/>
                  <a:lumOff val="0"/>
                  <a:alphaOff val="0"/>
                </a:schemeClr>
              </a:lnRef>
              <a:fillRef idx="1">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7" name="Rectángulo 6"/>
              <p:cNvSpPr/>
              <p:nvPr/>
            </p:nvSpPr>
            <p:spPr>
              <a:xfrm>
                <a:off x="4702996" y="3193719"/>
                <a:ext cx="2660067" cy="12899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r>
                  <a:rPr lang="es-ES_tradnl" sz="2300" kern="1200" dirty="0" smtClean="0"/>
                  <a:t>Artículo especializado para publicar en revista indizada </a:t>
                </a:r>
                <a:endParaRPr lang="es-ES_tradnl" sz="2300" kern="1200" dirty="0"/>
              </a:p>
            </p:txBody>
          </p:sp>
        </p:grpSp>
      </p:grpSp>
    </p:spTree>
    <p:extLst>
      <p:ext uri="{BB962C8B-B14F-4D97-AF65-F5344CB8AC3E}">
        <p14:creationId xmlns:p14="http://schemas.microsoft.com/office/powerpoint/2010/main" val="1596646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_tradnl" dirty="0" smtClean="0"/>
              <a:t>Se recomienda</a:t>
            </a:r>
            <a:endParaRPr lang="es-ES_tradnl" dirty="0"/>
          </a:p>
        </p:txBody>
      </p:sp>
      <p:sp>
        <p:nvSpPr>
          <p:cNvPr id="3" name="Marcador de contenido 2"/>
          <p:cNvSpPr>
            <a:spLocks noGrp="1"/>
          </p:cNvSpPr>
          <p:nvPr>
            <p:ph idx="1"/>
          </p:nvPr>
        </p:nvSpPr>
        <p:spPr>
          <a:xfrm>
            <a:off x="0" y="2592124"/>
            <a:ext cx="9144000" cy="683812"/>
          </a:xfrm>
          <a:solidFill>
            <a:schemeClr val="accent3"/>
          </a:solidFill>
        </p:spPr>
        <p:txBody>
          <a:bodyPr>
            <a:normAutofit/>
            <a:scene3d>
              <a:camera prst="orthographicFront"/>
              <a:lightRig rig="threePt" dir="t"/>
            </a:scene3d>
            <a:sp3d extrusionH="57150">
              <a:bevelT w="82550" h="38100" prst="coolSlant"/>
            </a:sp3d>
          </a:bodyPr>
          <a:lstStyle/>
          <a:p>
            <a:pPr marL="0" indent="0" algn="ctr">
              <a:buNone/>
            </a:pPr>
            <a:r>
              <a:rPr lang="es-ES_tradnl" sz="3600" b="1" dirty="0" smtClean="0">
                <a:solidFill>
                  <a:srgbClr val="00B050"/>
                </a:solidFill>
              </a:rPr>
              <a:t>Trabajar con la estructura de cada revista </a:t>
            </a:r>
            <a:endParaRPr lang="es-ES_tradnl" sz="3600" b="1" dirty="0">
              <a:solidFill>
                <a:srgbClr val="00B050"/>
              </a:solidFill>
            </a:endParaRPr>
          </a:p>
        </p:txBody>
      </p:sp>
      <p:grpSp>
        <p:nvGrpSpPr>
          <p:cNvPr id="4" name="Diagram group"/>
          <p:cNvGrpSpPr/>
          <p:nvPr/>
        </p:nvGrpSpPr>
        <p:grpSpPr>
          <a:xfrm>
            <a:off x="332739" y="47474"/>
            <a:ext cx="2740329" cy="1370164"/>
            <a:chOff x="4662865" y="3153588"/>
            <a:chExt cx="2740329" cy="1370164"/>
          </a:xfrm>
          <a:scene3d>
            <a:camera prst="perspectiveRelaxed">
              <a:rot lat="19149996" lon="20104178" rev="1577324"/>
            </a:camera>
            <a:lightRig rig="soft" dir="t"/>
            <a:backdrop>
              <a:anchor x="0" y="0" z="-210000"/>
              <a:norm dx="0" dy="0" dz="914400"/>
              <a:up dx="0" dy="914400" dz="0"/>
            </a:backdrop>
          </a:scene3d>
        </p:grpSpPr>
        <p:grpSp>
          <p:nvGrpSpPr>
            <p:cNvPr id="5" name="Agrupar 4"/>
            <p:cNvGrpSpPr/>
            <p:nvPr/>
          </p:nvGrpSpPr>
          <p:grpSpPr>
            <a:xfrm>
              <a:off x="4662865" y="3153588"/>
              <a:ext cx="2740329" cy="1370164"/>
              <a:chOff x="4662865" y="3153588"/>
              <a:chExt cx="2740329" cy="1370164"/>
            </a:xfrm>
          </p:grpSpPr>
          <p:sp>
            <p:nvSpPr>
              <p:cNvPr id="6" name="Rectángulo redondeado 5"/>
              <p:cNvSpPr/>
              <p:nvPr/>
            </p:nvSpPr>
            <p:spPr>
              <a:xfrm>
                <a:off x="4662865" y="3153588"/>
                <a:ext cx="2740329" cy="1370164"/>
              </a:xfrm>
              <a:prstGeom prst="roundRect">
                <a:avLst>
                  <a:gd name="adj" fmla="val 10000"/>
                </a:avLst>
              </a:prstGeom>
              <a:sp3d extrusionH="152250" prstMaterial="matte">
                <a:bevelT w="165100" prst="coolSlant"/>
              </a:sp3d>
            </p:spPr>
            <p:style>
              <a:lnRef idx="0">
                <a:schemeClr val="lt1">
                  <a:hueOff val="0"/>
                  <a:satOff val="0"/>
                  <a:lumOff val="0"/>
                  <a:alphaOff val="0"/>
                </a:schemeClr>
              </a:lnRef>
              <a:fillRef idx="1">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7" name="Rectángulo 6"/>
              <p:cNvSpPr/>
              <p:nvPr/>
            </p:nvSpPr>
            <p:spPr>
              <a:xfrm>
                <a:off x="4702996" y="3193719"/>
                <a:ext cx="2660067" cy="12899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4605" tIns="14605" rIns="14605" bIns="14605" numCol="1" spcCol="1270" anchor="ctr" anchorCtr="0">
                <a:noAutofit/>
                <a:sp3d extrusionH="28000" prstMaterial="matte"/>
              </a:bodyPr>
              <a:lstStyle/>
              <a:p>
                <a:pPr lvl="0" algn="ctr" defTabSz="1022350">
                  <a:lnSpc>
                    <a:spcPct val="90000"/>
                  </a:lnSpc>
                  <a:spcBef>
                    <a:spcPct val="0"/>
                  </a:spcBef>
                  <a:spcAft>
                    <a:spcPct val="35000"/>
                  </a:spcAft>
                </a:pPr>
                <a:r>
                  <a:rPr lang="es-ES_tradnl" sz="2300" kern="1200" dirty="0" smtClean="0"/>
                  <a:t>Artículo especializado para publicar en revista indizada </a:t>
                </a:r>
                <a:endParaRPr lang="es-ES_tradnl" sz="2300" kern="1200" dirty="0"/>
              </a:p>
            </p:txBody>
          </p:sp>
        </p:grpSp>
      </p:grpSp>
      <p:pic>
        <p:nvPicPr>
          <p:cNvPr id="8" name="Imagen 7"/>
          <p:cNvPicPr>
            <a:picLocks noChangeAspect="1"/>
          </p:cNvPicPr>
          <p:nvPr/>
        </p:nvPicPr>
        <p:blipFill>
          <a:blip r:embed="rId2"/>
          <a:stretch>
            <a:fillRect/>
          </a:stretch>
        </p:blipFill>
        <p:spPr>
          <a:xfrm>
            <a:off x="2677988" y="3636399"/>
            <a:ext cx="3788023" cy="2507750"/>
          </a:xfrm>
          <a:prstGeom prst="rect">
            <a:avLst/>
          </a:prstGeom>
        </p:spPr>
      </p:pic>
      <p:sp>
        <p:nvSpPr>
          <p:cNvPr id="9" name="Rectángulo 8"/>
          <p:cNvSpPr/>
          <p:nvPr/>
        </p:nvSpPr>
        <p:spPr>
          <a:xfrm>
            <a:off x="2677988" y="6144149"/>
            <a:ext cx="3788023" cy="246221"/>
          </a:xfrm>
          <a:prstGeom prst="rect">
            <a:avLst/>
          </a:prstGeom>
        </p:spPr>
        <p:txBody>
          <a:bodyPr wrap="square">
            <a:spAutoFit/>
          </a:bodyPr>
          <a:lstStyle/>
          <a:p>
            <a:r>
              <a:rPr lang="es-ES_tradnl" sz="1000" dirty="0"/>
              <a:t>http://</a:t>
            </a:r>
            <a:r>
              <a:rPr lang="es-ES_tradnl" sz="1000" dirty="0" err="1"/>
              <a:t>www.aiche.org</a:t>
            </a:r>
            <a:r>
              <a:rPr lang="es-ES_tradnl" sz="1000" dirty="0"/>
              <a:t>/</a:t>
            </a:r>
            <a:r>
              <a:rPr lang="es-ES_tradnl" sz="1000" dirty="0" err="1"/>
              <a:t>resources</a:t>
            </a:r>
            <a:r>
              <a:rPr lang="es-ES_tradnl" sz="1000" dirty="0"/>
              <a:t>/</a:t>
            </a:r>
            <a:r>
              <a:rPr lang="es-ES_tradnl" sz="1000" dirty="0" err="1"/>
              <a:t>publications</a:t>
            </a:r>
            <a:r>
              <a:rPr lang="es-ES_tradnl" sz="1000" dirty="0"/>
              <a:t>/</a:t>
            </a:r>
            <a:r>
              <a:rPr lang="es-ES_tradnl" sz="1000" dirty="0" err="1"/>
              <a:t>journals</a:t>
            </a:r>
            <a:endParaRPr lang="es-ES_tradnl" sz="1000" dirty="0"/>
          </a:p>
        </p:txBody>
      </p:sp>
    </p:spTree>
    <p:extLst>
      <p:ext uri="{BB962C8B-B14F-4D97-AF65-F5344CB8AC3E}">
        <p14:creationId xmlns:p14="http://schemas.microsoft.com/office/powerpoint/2010/main" val="103673332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TotalTime>
  <Words>879</Words>
  <Application>Microsoft Macintosh PowerPoint</Application>
  <PresentationFormat>Presentación en pantalla (4:3)</PresentationFormat>
  <Paragraphs>123</Paragraphs>
  <Slides>21</Slides>
  <Notes>0</Notes>
  <HiddenSlides>0</HiddenSlides>
  <MMClips>0</MMClips>
  <ScaleCrop>false</ScaleCrop>
  <HeadingPairs>
    <vt:vector size="8" baseType="variant">
      <vt:variant>
        <vt:lpstr>Fuentes usadas</vt:lpstr>
      </vt:variant>
      <vt:variant>
        <vt:i4>2</vt:i4>
      </vt:variant>
      <vt:variant>
        <vt:lpstr>Tema</vt:lpstr>
      </vt:variant>
      <vt:variant>
        <vt:i4>1</vt:i4>
      </vt:variant>
      <vt:variant>
        <vt:lpstr>Servidores OLE incrustados</vt:lpstr>
      </vt:variant>
      <vt:variant>
        <vt:i4>1</vt:i4>
      </vt:variant>
      <vt:variant>
        <vt:lpstr>Títulos de diapositiva</vt:lpstr>
      </vt:variant>
      <vt:variant>
        <vt:i4>21</vt:i4>
      </vt:variant>
    </vt:vector>
  </HeadingPairs>
  <TitlesOfParts>
    <vt:vector size="25" baseType="lpstr">
      <vt:lpstr>Calibri</vt:lpstr>
      <vt:lpstr>Arial</vt:lpstr>
      <vt:lpstr>Tema de Office</vt:lpstr>
      <vt:lpstr>Documento</vt:lpstr>
      <vt:lpstr>Presentación de PowerPoint</vt:lpstr>
      <vt:lpstr>SEMINARIO DE TITULACIÓN 2 Unidad 3. Elaboración del Informe escrito</vt:lpstr>
      <vt:lpstr>Guía para su uso</vt:lpstr>
      <vt:lpstr>Índice</vt:lpstr>
      <vt:lpstr>Reglamento de evaluación profesional de la Universidad Autónoma del Estado de México </vt:lpstr>
      <vt:lpstr>Tipos de informes escritos</vt:lpstr>
      <vt:lpstr>Artículo 15</vt:lpstr>
      <vt:lpstr>Contenido propuesto</vt:lpstr>
      <vt:lpstr>Se recomienda</vt:lpstr>
      <vt:lpstr>Artículo 31</vt:lpstr>
      <vt:lpstr>Contenido propuesto</vt:lpstr>
      <vt:lpstr>Se recomienda</vt:lpstr>
      <vt:lpstr>Artículo 76.</vt:lpstr>
      <vt:lpstr>Contenido propuesto</vt:lpstr>
      <vt:lpstr>Se recomienda</vt:lpstr>
      <vt:lpstr>Estudio de caso</vt:lpstr>
      <vt:lpstr>EFECTO DE LAS CONDICIONES GEOCLIMATICAS DEL ESTADO DE MÉXICO EN LA TASA DE CRECIMIENTO DE LA TRUCHA ARCOÍRIS </vt:lpstr>
      <vt:lpstr>Introducción</vt:lpstr>
      <vt:lpstr>Introducción</vt:lpstr>
      <vt:lpstr>Introducción</vt:lpstr>
      <vt:lpstr>Introducción</vt:lpstr>
    </vt:vector>
  </TitlesOfParts>
  <Company>Familia Gallego Lopez</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EFECTO DE LAS CONDICIONES GEOCLIMATICAS DEL ESTADO DE MÉXICO EN LA TASA DE CRECIMIENTO DE LA TRUCHA ARCOÍRIS </dc:title>
  <dc:creator>Ivan Gallego Alarcon</dc:creator>
  <cp:lastModifiedBy>Ivan Gallego Alarcon</cp:lastModifiedBy>
  <cp:revision>25</cp:revision>
  <dcterms:created xsi:type="dcterms:W3CDTF">2012-10-19T03:46:50Z</dcterms:created>
  <dcterms:modified xsi:type="dcterms:W3CDTF">2016-10-12T04:18:02Z</dcterms:modified>
</cp:coreProperties>
</file>