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61" r:id="rId2"/>
    <p:sldId id="263" r:id="rId3"/>
    <p:sldId id="264"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33"/>
    <p:restoredTop sz="99820" autoAdjust="0"/>
  </p:normalViewPr>
  <p:slideViewPr>
    <p:cSldViewPr snapToGrid="0" snapToObjects="1">
      <p:cViewPr>
        <p:scale>
          <a:sx n="160" d="100"/>
          <a:sy n="160" d="100"/>
        </p:scale>
        <p:origin x="848" y="920"/>
      </p:cViewPr>
      <p:guideLst>
        <p:guide orient="horz" pos="2160"/>
        <p:guide pos="2880"/>
      </p:guideLst>
    </p:cSldViewPr>
  </p:slideViewPr>
  <p:notesTextViewPr>
    <p:cViewPr>
      <p:scale>
        <a:sx n="100" d="100"/>
        <a:sy n="100" d="100"/>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D984F2-F7B3-E94A-89D2-C8E0D873799A}" type="datetimeFigureOut">
              <a:rPr lang="es-ES_tradnl" smtClean="0"/>
              <a:t>11/10/16</a:t>
            </a:fld>
            <a:endParaRPr lang="es-ES_tradn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89FB6F-3B8E-3F4B-9E1F-DD1F02608C29}" type="slidenum">
              <a:rPr lang="es-ES_tradnl" smtClean="0"/>
              <a:t>‹Nr.›</a:t>
            </a:fld>
            <a:endParaRPr lang="es-ES_tradnl"/>
          </a:p>
        </p:txBody>
      </p:sp>
    </p:spTree>
    <p:extLst>
      <p:ext uri="{BB962C8B-B14F-4D97-AF65-F5344CB8AC3E}">
        <p14:creationId xmlns:p14="http://schemas.microsoft.com/office/powerpoint/2010/main" val="150746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3ADC3B51-8886-8442-A2C3-0BFECFD436F2}" type="datetimeFigureOut">
              <a:rPr lang="es-ES" smtClean="0"/>
              <a:t>11/10/16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5862982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ADC3B51-8886-8442-A2C3-0BFECFD436F2}" type="datetimeFigureOut">
              <a:rPr lang="es-ES" smtClean="0"/>
              <a:t>11/10/16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1271026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ADC3B51-8886-8442-A2C3-0BFECFD436F2}" type="datetimeFigureOut">
              <a:rPr lang="es-ES" smtClean="0"/>
              <a:t>11/10/16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1510344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ADC3B51-8886-8442-A2C3-0BFECFD436F2}" type="datetimeFigureOut">
              <a:rPr lang="es-ES" smtClean="0"/>
              <a:t>11/10/16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173322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3ADC3B51-8886-8442-A2C3-0BFECFD436F2}" type="datetimeFigureOut">
              <a:rPr lang="es-ES" smtClean="0"/>
              <a:t>11/10/16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158186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3ADC3B51-8886-8442-A2C3-0BFECFD436F2}" type="datetimeFigureOut">
              <a:rPr lang="es-ES" smtClean="0"/>
              <a:t>11/10/16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4072221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3ADC3B51-8886-8442-A2C3-0BFECFD436F2}" type="datetimeFigureOut">
              <a:rPr lang="es-ES" smtClean="0"/>
              <a:t>11/10/16</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3325849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3ADC3B51-8886-8442-A2C3-0BFECFD436F2}" type="datetimeFigureOut">
              <a:rPr lang="es-ES" smtClean="0"/>
              <a:t>11/10/16</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3108254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ADC3B51-8886-8442-A2C3-0BFECFD436F2}" type="datetimeFigureOut">
              <a:rPr lang="es-ES" smtClean="0"/>
              <a:t>11/10/16</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1631827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ADC3B51-8886-8442-A2C3-0BFECFD436F2}" type="datetimeFigureOut">
              <a:rPr lang="es-ES" smtClean="0"/>
              <a:t>11/10/16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1283275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ADC3B51-8886-8442-A2C3-0BFECFD436F2}" type="datetimeFigureOut">
              <a:rPr lang="es-ES" smtClean="0"/>
              <a:t>11/10/16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38150091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DC3B51-8886-8442-A2C3-0BFECFD436F2}" type="datetimeFigureOut">
              <a:rPr lang="es-ES" smtClean="0"/>
              <a:t>11/10/16</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AC98F-0927-9941-A4F2-2F07EDF8B148}" type="slidenum">
              <a:rPr lang="es-ES" smtClean="0"/>
              <a:t>‹Nr.›</a:t>
            </a:fld>
            <a:endParaRPr lang="es-ES"/>
          </a:p>
        </p:txBody>
      </p:sp>
    </p:spTree>
    <p:extLst>
      <p:ext uri="{BB962C8B-B14F-4D97-AF65-F5344CB8AC3E}">
        <p14:creationId xmlns:p14="http://schemas.microsoft.com/office/powerpoint/2010/main" val="34500401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Documento_de_Microsoft_Word1.docx"/><Relationship Id="rId5"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DSCI0730.JPG"/>
          <p:cNvPicPr>
            <a:picLocks noChangeAspect="1"/>
          </p:cNvPicPr>
          <p:nvPr/>
        </p:nvPicPr>
        <p:blipFill>
          <a:blip r:embed="rId2">
            <a:alphaModFix amt="29000"/>
            <a:extLst>
              <a:ext uri="{28A0092B-C50C-407E-A947-70E740481C1C}">
                <a14:useLocalDpi xmlns:a14="http://schemas.microsoft.com/office/drawing/2010/main" val="0"/>
              </a:ext>
            </a:extLst>
          </a:blip>
          <a:stretch>
            <a:fillRect/>
          </a:stretch>
        </p:blipFill>
        <p:spPr>
          <a:xfrm>
            <a:off x="0" y="1526106"/>
            <a:ext cx="9143999" cy="5331894"/>
          </a:xfrm>
          <a:prstGeom prst="rect">
            <a:avLst/>
          </a:prstGeom>
        </p:spPr>
      </p:pic>
      <p:sp>
        <p:nvSpPr>
          <p:cNvPr id="2" name="Título 1"/>
          <p:cNvSpPr>
            <a:spLocks noGrp="1"/>
          </p:cNvSpPr>
          <p:nvPr>
            <p:ph type="title"/>
          </p:nvPr>
        </p:nvSpPr>
        <p:spPr>
          <a:xfrm>
            <a:off x="1329944" y="274638"/>
            <a:ext cx="7356856" cy="1143000"/>
          </a:xfrm>
        </p:spPr>
        <p:txBody>
          <a:bodyPr/>
          <a:lstStyle/>
          <a:p>
            <a:pPr algn="r"/>
            <a:r>
              <a:rPr lang="es-ES" dirty="0" smtClean="0"/>
              <a:t>Planteamiento del problema</a:t>
            </a:r>
            <a:endParaRPr lang="es-ES" dirty="0"/>
          </a:p>
        </p:txBody>
      </p:sp>
      <p:sp>
        <p:nvSpPr>
          <p:cNvPr id="3" name="Marcador de contenido 2"/>
          <p:cNvSpPr>
            <a:spLocks noGrp="1"/>
          </p:cNvSpPr>
          <p:nvPr>
            <p:ph idx="1"/>
          </p:nvPr>
        </p:nvSpPr>
        <p:spPr>
          <a:xfrm>
            <a:off x="457200" y="1600200"/>
            <a:ext cx="8229600" cy="5257800"/>
          </a:xfrm>
        </p:spPr>
        <p:txBody>
          <a:bodyPr>
            <a:normAutofit lnSpcReduction="10000"/>
          </a:bodyPr>
          <a:lstStyle/>
          <a:p>
            <a:pPr marL="0" indent="0">
              <a:buNone/>
            </a:pPr>
            <a:r>
              <a:rPr lang="es-ES" dirty="0" smtClean="0"/>
              <a:t>Justificación</a:t>
            </a:r>
          </a:p>
          <a:p>
            <a:pPr marL="1438275" indent="-457200">
              <a:buFont typeface="+mj-ea"/>
              <a:buAutoNum type="circleNumDbPlain"/>
            </a:pPr>
            <a:r>
              <a:rPr lang="es-ES" sz="2400" dirty="0" smtClean="0"/>
              <a:t>Diferencia en parámetros físico – químicos en el Estado de México con los intervalos aceptados como óptimos</a:t>
            </a:r>
          </a:p>
          <a:p>
            <a:pPr marL="1438275" indent="-457200">
              <a:buFont typeface="+mj-ea"/>
              <a:buAutoNum type="circleNumDbPlain"/>
            </a:pPr>
            <a:r>
              <a:rPr lang="es-ES" sz="2400" dirty="0" smtClean="0"/>
              <a:t>Mayor producción en México</a:t>
            </a:r>
          </a:p>
          <a:p>
            <a:pPr marL="1438275" indent="-457200">
              <a:buFont typeface="+mj-ea"/>
              <a:buAutoNum type="circleNumDbPlain"/>
            </a:pPr>
            <a:r>
              <a:rPr lang="es-ES" sz="2400" dirty="0" smtClean="0"/>
              <a:t>Planteamiento de intervalos adecuados para el cultivo en el Estado de México </a:t>
            </a:r>
          </a:p>
          <a:p>
            <a:pPr marL="1438275" indent="-457200">
              <a:buFont typeface="+mj-ea"/>
              <a:buAutoNum type="circleNumDbPlain"/>
            </a:pPr>
            <a:endParaRPr lang="es-ES" sz="2400" dirty="0"/>
          </a:p>
          <a:p>
            <a:pPr marL="981075" indent="0">
              <a:buNone/>
            </a:pPr>
            <a:r>
              <a:rPr lang="es-ES" sz="2400" dirty="0" smtClean="0"/>
              <a:t>¿Cuáles son las condiciones de producción de trucha en el Estado de México?</a:t>
            </a:r>
          </a:p>
          <a:p>
            <a:pPr marL="981075" indent="0">
              <a:buNone/>
            </a:pPr>
            <a:r>
              <a:rPr lang="es-ES" sz="2400" dirty="0" smtClean="0"/>
              <a:t>¿Cuáles son los parámetros físico – químicos que fuera de intervalo de producción?</a:t>
            </a:r>
          </a:p>
          <a:p>
            <a:pPr marL="981075" indent="0">
              <a:buNone/>
            </a:pPr>
            <a:r>
              <a:rPr lang="es-ES" sz="2400" dirty="0" smtClean="0"/>
              <a:t>¿Cómo afecta la producción?</a:t>
            </a:r>
          </a:p>
          <a:p>
            <a:pPr marL="1438275" indent="-457200">
              <a:buFont typeface="+mj-ea"/>
              <a:buAutoNum type="circleNumDbPlain"/>
            </a:pPr>
            <a:endParaRPr lang="es-ES" sz="2400" dirty="0" smtClean="0"/>
          </a:p>
        </p:txBody>
      </p:sp>
    </p:spTree>
    <p:extLst>
      <p:ext uri="{BB962C8B-B14F-4D97-AF65-F5344CB8AC3E}">
        <p14:creationId xmlns:p14="http://schemas.microsoft.com/office/powerpoint/2010/main" val="6716608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 dirty="0" smtClean="0"/>
              <a:t>Resultados</a:t>
            </a:r>
            <a:endParaRPr lang="es-ES" dirty="0"/>
          </a:p>
        </p:txBody>
      </p:sp>
      <p:pic>
        <p:nvPicPr>
          <p:cNvPr id="5" name="Imagen 4"/>
          <p:cNvPicPr>
            <a:picLocks noChangeAspect="1"/>
          </p:cNvPicPr>
          <p:nvPr/>
        </p:nvPicPr>
        <p:blipFill>
          <a:blip r:embed="rId2"/>
          <a:stretch>
            <a:fillRect/>
          </a:stretch>
        </p:blipFill>
        <p:spPr>
          <a:xfrm>
            <a:off x="457200" y="1301123"/>
            <a:ext cx="7508849" cy="5124652"/>
          </a:xfrm>
          <a:prstGeom prst="rect">
            <a:avLst/>
          </a:prstGeom>
        </p:spPr>
      </p:pic>
      <p:sp>
        <p:nvSpPr>
          <p:cNvPr id="8" name="CuadroTexto 7"/>
          <p:cNvSpPr txBox="1"/>
          <p:nvPr/>
        </p:nvSpPr>
        <p:spPr>
          <a:xfrm>
            <a:off x="457200" y="6334902"/>
            <a:ext cx="7811906" cy="369332"/>
          </a:xfrm>
          <a:prstGeom prst="rect">
            <a:avLst/>
          </a:prstGeom>
          <a:noFill/>
        </p:spPr>
        <p:txBody>
          <a:bodyPr wrap="square" rtlCol="0">
            <a:spAutoFit/>
          </a:bodyPr>
          <a:lstStyle/>
          <a:p>
            <a:r>
              <a:rPr lang="es-MX" dirty="0"/>
              <a:t>Tasa de crecimiento con respecto al incremento de temperatura.</a:t>
            </a:r>
            <a:r>
              <a:rPr lang="es-ES_tradnl" dirty="0" smtClean="0">
                <a:effectLst/>
              </a:rPr>
              <a:t> </a:t>
            </a:r>
            <a:endParaRPr lang="es-ES" dirty="0"/>
          </a:p>
        </p:txBody>
      </p:sp>
      <p:sp>
        <p:nvSpPr>
          <p:cNvPr id="3" name="Rectángulo 2"/>
          <p:cNvSpPr/>
          <p:nvPr/>
        </p:nvSpPr>
        <p:spPr>
          <a:xfrm>
            <a:off x="3160443" y="2669604"/>
            <a:ext cx="5526357" cy="220783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Arial"/>
                <a:cs typeface="Arial"/>
              </a:rPr>
              <a:t>El </a:t>
            </a:r>
            <a:r>
              <a:rPr lang="es-MX" dirty="0">
                <a:latin typeface="Arial"/>
                <a:cs typeface="Arial"/>
              </a:rPr>
              <a:t>analisis de regresión permitió desarrollar una expresión matemática de primer orden </a:t>
            </a:r>
            <a:r>
              <a:rPr lang="es-MX" dirty="0" smtClean="0">
                <a:latin typeface="Arial"/>
                <a:cs typeface="Arial"/>
              </a:rPr>
              <a:t>para </a:t>
            </a:r>
            <a:r>
              <a:rPr lang="es-MX" dirty="0">
                <a:latin typeface="Arial"/>
                <a:cs typeface="Arial"/>
              </a:rPr>
              <a:t>determinar el crecimiento de la trucha con base en la temperatura, en este se puede observar que a mayor temperatura mayor crecimiento de los organismos en un intervalo de 15 a 22 ºC de temperatura</a:t>
            </a:r>
            <a:r>
              <a:rPr lang="es-ES_tradnl" dirty="0" smtClean="0">
                <a:effectLst/>
                <a:latin typeface="Arial"/>
                <a:cs typeface="Arial"/>
              </a:rPr>
              <a:t> </a:t>
            </a:r>
            <a:endParaRPr lang="es-ES" dirty="0">
              <a:latin typeface="Arial"/>
              <a:cs typeface="Arial"/>
            </a:endParaRPr>
          </a:p>
        </p:txBody>
      </p:sp>
    </p:spTree>
    <p:extLst>
      <p:ext uri="{BB962C8B-B14F-4D97-AF65-F5344CB8AC3E}">
        <p14:creationId xmlns:p14="http://schemas.microsoft.com/office/powerpoint/2010/main" val="2146101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 dirty="0" smtClean="0"/>
              <a:t>Resultados</a:t>
            </a:r>
            <a:endParaRPr lang="es-ES" dirty="0"/>
          </a:p>
        </p:txBody>
      </p:sp>
      <p:sp>
        <p:nvSpPr>
          <p:cNvPr id="8" name="CuadroTexto 7"/>
          <p:cNvSpPr txBox="1"/>
          <p:nvPr/>
        </p:nvSpPr>
        <p:spPr>
          <a:xfrm>
            <a:off x="457200" y="6011736"/>
            <a:ext cx="7811906" cy="646331"/>
          </a:xfrm>
          <a:prstGeom prst="rect">
            <a:avLst/>
          </a:prstGeom>
          <a:noFill/>
        </p:spPr>
        <p:txBody>
          <a:bodyPr wrap="square" rtlCol="0">
            <a:spAutoFit/>
          </a:bodyPr>
          <a:lstStyle/>
          <a:p>
            <a:r>
              <a:rPr lang="es-MX" dirty="0"/>
              <a:t>Comparación de relación longitud – peso entre los resultados observados en este trabajo y lo reportado por Klontz, 1991</a:t>
            </a:r>
            <a:r>
              <a:rPr lang="es-ES_tradnl" dirty="0" smtClean="0">
                <a:effectLst/>
              </a:rPr>
              <a:t> </a:t>
            </a:r>
            <a:endParaRPr lang="es-ES" dirty="0"/>
          </a:p>
        </p:txBody>
      </p:sp>
      <p:pic>
        <p:nvPicPr>
          <p:cNvPr id="6" name="Imagen 5"/>
          <p:cNvPicPr>
            <a:picLocks noChangeAspect="1"/>
          </p:cNvPicPr>
          <p:nvPr/>
        </p:nvPicPr>
        <p:blipFill>
          <a:blip r:embed="rId2"/>
          <a:stretch>
            <a:fillRect/>
          </a:stretch>
        </p:blipFill>
        <p:spPr>
          <a:xfrm>
            <a:off x="322462" y="1417637"/>
            <a:ext cx="8479788" cy="4585367"/>
          </a:xfrm>
          <a:prstGeom prst="rect">
            <a:avLst/>
          </a:prstGeom>
        </p:spPr>
      </p:pic>
    </p:spTree>
    <p:extLst>
      <p:ext uri="{BB962C8B-B14F-4D97-AF65-F5344CB8AC3E}">
        <p14:creationId xmlns:p14="http://schemas.microsoft.com/office/powerpoint/2010/main" val="13283695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 dirty="0" smtClean="0"/>
              <a:t>Conclusiones</a:t>
            </a:r>
            <a:endParaRPr lang="es-ES" dirty="0"/>
          </a:p>
        </p:txBody>
      </p:sp>
      <p:sp>
        <p:nvSpPr>
          <p:cNvPr id="3" name="Marcador de contenido 2"/>
          <p:cNvSpPr>
            <a:spLocks noGrp="1"/>
          </p:cNvSpPr>
          <p:nvPr>
            <p:ph idx="1"/>
          </p:nvPr>
        </p:nvSpPr>
        <p:spPr/>
        <p:txBody>
          <a:bodyPr>
            <a:normAutofit fontScale="92500" lnSpcReduction="10000"/>
          </a:bodyPr>
          <a:lstStyle/>
          <a:p>
            <a:r>
              <a:rPr lang="es-MX" dirty="0"/>
              <a:t>El 79 % de las UPT presentan parámetros de calidad de agua fuera del rango óptimo recomendado para la especie teniendo que el oxígeno disuelto, pH, amonio y sólidos suspendidos totales se encuentran dentro del rango </a:t>
            </a:r>
            <a:r>
              <a:rPr lang="es-MX" dirty="0" smtClean="0"/>
              <a:t>óptimo</a:t>
            </a:r>
            <a:endParaRPr lang="es-MX" dirty="0"/>
          </a:p>
          <a:p>
            <a:endParaRPr lang="es-MX" dirty="0"/>
          </a:p>
          <a:p>
            <a:r>
              <a:rPr lang="es-MX" dirty="0"/>
              <a:t>L</a:t>
            </a:r>
            <a:r>
              <a:rPr lang="es-MX" dirty="0" smtClean="0"/>
              <a:t>os </a:t>
            </a:r>
            <a:r>
              <a:rPr lang="es-MX" dirty="0"/>
              <a:t>nitratos presentaron valores mayores al rango recomendado  </a:t>
            </a:r>
            <a:r>
              <a:rPr lang="es-MX" dirty="0" smtClean="0"/>
              <a:t>(</a:t>
            </a:r>
            <a:r>
              <a:rPr lang="es-MX" dirty="0"/>
              <a:t>0.55 mg/L, con un intervalo de 0 – 1.8 </a:t>
            </a:r>
            <a:r>
              <a:rPr lang="es-MX" dirty="0" smtClean="0"/>
              <a:t>mg/L)</a:t>
            </a:r>
          </a:p>
        </p:txBody>
      </p:sp>
    </p:spTree>
    <p:extLst>
      <p:ext uri="{BB962C8B-B14F-4D97-AF65-F5344CB8AC3E}">
        <p14:creationId xmlns:p14="http://schemas.microsoft.com/office/powerpoint/2010/main" val="6678057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 dirty="0" smtClean="0"/>
              <a:t>Conclusiones</a:t>
            </a:r>
            <a:endParaRPr lang="es-ES" dirty="0"/>
          </a:p>
        </p:txBody>
      </p:sp>
      <p:sp>
        <p:nvSpPr>
          <p:cNvPr id="3" name="Marcador de contenido 2"/>
          <p:cNvSpPr>
            <a:spLocks noGrp="1"/>
          </p:cNvSpPr>
          <p:nvPr>
            <p:ph idx="1"/>
          </p:nvPr>
        </p:nvSpPr>
        <p:spPr/>
        <p:txBody>
          <a:bodyPr>
            <a:normAutofit/>
          </a:bodyPr>
          <a:lstStyle/>
          <a:p>
            <a:r>
              <a:rPr lang="es-MX" dirty="0" smtClean="0"/>
              <a:t>El </a:t>
            </a:r>
            <a:r>
              <a:rPr lang="es-MX" dirty="0"/>
              <a:t>valor medio de NAT se considera óptimo, aunque se observaron niveles de 0 - 3 mg/</a:t>
            </a:r>
            <a:r>
              <a:rPr lang="es-MX" dirty="0" smtClean="0"/>
              <a:t>L</a:t>
            </a:r>
            <a:endParaRPr lang="es-MX" dirty="0"/>
          </a:p>
          <a:p>
            <a:endParaRPr lang="es-MX" dirty="0"/>
          </a:p>
          <a:p>
            <a:r>
              <a:rPr lang="es-MX" dirty="0"/>
              <a:t>E</a:t>
            </a:r>
            <a:r>
              <a:rPr lang="es-MX" dirty="0" smtClean="0"/>
              <a:t>l </a:t>
            </a:r>
            <a:r>
              <a:rPr lang="es-MX" dirty="0"/>
              <a:t>intervalo de temperatura en el que se lleva a cabo la producción en el Estado de México </a:t>
            </a:r>
            <a:r>
              <a:rPr lang="es-MX" dirty="0" smtClean="0"/>
              <a:t>es </a:t>
            </a:r>
            <a:r>
              <a:rPr lang="es-MX" dirty="0"/>
              <a:t>de  7.6 - 22.2 °C teniendo una mayor ganancia de peso en la etapa de engorda y a temperaturas mayores.</a:t>
            </a:r>
            <a:r>
              <a:rPr lang="es-ES_tradnl" dirty="0" smtClean="0">
                <a:effectLst/>
              </a:rPr>
              <a:t> </a:t>
            </a:r>
            <a:endParaRPr lang="es-ES" dirty="0"/>
          </a:p>
        </p:txBody>
      </p:sp>
    </p:spTree>
    <p:extLst>
      <p:ext uri="{BB962C8B-B14F-4D97-AF65-F5344CB8AC3E}">
        <p14:creationId xmlns:p14="http://schemas.microsoft.com/office/powerpoint/2010/main" val="10618690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 dirty="0" smtClean="0"/>
              <a:t>Conclusiones</a:t>
            </a:r>
            <a:endParaRPr lang="es-ES" dirty="0"/>
          </a:p>
        </p:txBody>
      </p:sp>
      <p:sp>
        <p:nvSpPr>
          <p:cNvPr id="3" name="Marcador de contenido 2"/>
          <p:cNvSpPr>
            <a:spLocks noGrp="1"/>
          </p:cNvSpPr>
          <p:nvPr>
            <p:ph idx="1"/>
          </p:nvPr>
        </p:nvSpPr>
        <p:spPr/>
        <p:txBody>
          <a:bodyPr>
            <a:normAutofit/>
          </a:bodyPr>
          <a:lstStyle/>
          <a:p>
            <a:r>
              <a:rPr lang="es-MX" dirty="0"/>
              <a:t>En un intervalo de 15 a 22 </a:t>
            </a:r>
            <a:r>
              <a:rPr lang="es-MX" dirty="0">
                <a:latin typeface="Arial"/>
                <a:cs typeface="Arial"/>
              </a:rPr>
              <a:t>º</a:t>
            </a:r>
            <a:r>
              <a:rPr lang="es-MX" dirty="0"/>
              <a:t>C de temperatura es posible determinar mediante un modelo matematico de primer orden la tasa de crecimiento de la trucha arcoíris en el Estado de México</a:t>
            </a:r>
            <a:r>
              <a:rPr lang="es-ES_tradnl" dirty="0" smtClean="0">
                <a:effectLst/>
              </a:rPr>
              <a:t> </a:t>
            </a:r>
            <a:endParaRPr lang="es-ES" dirty="0"/>
          </a:p>
        </p:txBody>
      </p:sp>
    </p:spTree>
    <p:extLst>
      <p:ext uri="{BB962C8B-B14F-4D97-AF65-F5344CB8AC3E}">
        <p14:creationId xmlns:p14="http://schemas.microsoft.com/office/powerpoint/2010/main" val="12448235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Referencias</a:t>
            </a:r>
            <a:endParaRPr lang="es-ES_tradnl" dirty="0"/>
          </a:p>
        </p:txBody>
      </p:sp>
      <p:sp>
        <p:nvSpPr>
          <p:cNvPr id="3" name="Marcador de contenido 2"/>
          <p:cNvSpPr>
            <a:spLocks noGrp="1"/>
          </p:cNvSpPr>
          <p:nvPr>
            <p:ph idx="1"/>
          </p:nvPr>
        </p:nvSpPr>
        <p:spPr/>
        <p:txBody>
          <a:bodyPr>
            <a:normAutofit fontScale="55000" lnSpcReduction="20000"/>
          </a:bodyPr>
          <a:lstStyle/>
          <a:p>
            <a:r>
              <a:rPr lang="es-ES" dirty="0" err="1"/>
              <a:t>Avault</a:t>
            </a:r>
            <a:r>
              <a:rPr lang="es-ES" dirty="0"/>
              <a:t> J. 1996. </a:t>
            </a:r>
            <a:r>
              <a:rPr lang="en-US" dirty="0"/>
              <a:t>Fundamentals of Aquaculture. USA. 889pp.</a:t>
            </a:r>
            <a:endParaRPr lang="es-ES_tradnl" dirty="0"/>
          </a:p>
          <a:p>
            <a:r>
              <a:rPr lang="en-US" dirty="0"/>
              <a:t>Beveridge M. 2004. Cage Aquaculture. Blackwell. </a:t>
            </a:r>
            <a:r>
              <a:rPr lang="en-US" dirty="0" err="1"/>
              <a:t>Inglaterra</a:t>
            </a:r>
            <a:r>
              <a:rPr lang="en-US" dirty="0"/>
              <a:t>. 376pp.</a:t>
            </a:r>
            <a:endParaRPr lang="es-ES_tradnl" dirty="0"/>
          </a:p>
          <a:p>
            <a:r>
              <a:rPr lang="en-US" dirty="0"/>
              <a:t>Boyd C., H. </a:t>
            </a:r>
            <a:r>
              <a:rPr lang="en-US" dirty="0" err="1"/>
              <a:t>Egna</a:t>
            </a:r>
            <a:r>
              <a:rPr lang="en-US" dirty="0"/>
              <a:t>. 1997. Dynamics of Pond Aquaculture. </a:t>
            </a:r>
            <a:r>
              <a:rPr lang="es-ES" dirty="0"/>
              <a:t>CRC-</a:t>
            </a:r>
            <a:r>
              <a:rPr lang="es-ES" dirty="0" err="1"/>
              <a:t>Press.USA</a:t>
            </a:r>
            <a:r>
              <a:rPr lang="es-ES" dirty="0"/>
              <a:t>. 480pp.</a:t>
            </a:r>
            <a:endParaRPr lang="es-ES_tradnl" dirty="0"/>
          </a:p>
          <a:p>
            <a:r>
              <a:rPr lang="es-ES" dirty="0"/>
              <a:t>Costa-Pierce. </a:t>
            </a:r>
            <a:r>
              <a:rPr lang="en-US" dirty="0"/>
              <a:t>2006. Ecological Aquaculture Blackwell. </a:t>
            </a:r>
            <a:r>
              <a:rPr lang="es-ES" dirty="0"/>
              <a:t>Inglaterra. 382 pp.</a:t>
            </a:r>
            <a:endParaRPr lang="es-ES_tradnl" dirty="0"/>
          </a:p>
          <a:p>
            <a:r>
              <a:rPr lang="es-ES" dirty="0" err="1"/>
              <a:t>Halver</a:t>
            </a:r>
            <a:r>
              <a:rPr lang="es-ES" dirty="0"/>
              <a:t> J. y R. Ardí. 2002. </a:t>
            </a:r>
            <a:r>
              <a:rPr lang="es-ES" dirty="0" err="1"/>
              <a:t>Fish</a:t>
            </a:r>
            <a:r>
              <a:rPr lang="es-ES" dirty="0"/>
              <a:t> </a:t>
            </a:r>
            <a:r>
              <a:rPr lang="es-ES" dirty="0" err="1"/>
              <a:t>Nutrition</a:t>
            </a:r>
            <a:r>
              <a:rPr lang="es-ES" dirty="0"/>
              <a:t>. USA. </a:t>
            </a:r>
            <a:endParaRPr lang="es-ES_tradnl" dirty="0"/>
          </a:p>
          <a:p>
            <a:r>
              <a:rPr lang="es-ES" dirty="0" err="1"/>
              <a:t>Jolly</a:t>
            </a:r>
            <a:r>
              <a:rPr lang="es-ES" dirty="0"/>
              <a:t> M. y A. </a:t>
            </a:r>
            <a:r>
              <a:rPr lang="es-ES" dirty="0" err="1"/>
              <a:t>Clonts</a:t>
            </a:r>
            <a:r>
              <a:rPr lang="es-ES" dirty="0"/>
              <a:t>. </a:t>
            </a:r>
            <a:r>
              <a:rPr lang="en-US" dirty="0"/>
              <a:t>2000. Economics of Aquaculture. </a:t>
            </a:r>
            <a:r>
              <a:rPr lang="es-ES" dirty="0"/>
              <a:t>WAS. USA. 319pp.</a:t>
            </a:r>
            <a:endParaRPr lang="es-ES_tradnl" dirty="0"/>
          </a:p>
          <a:p>
            <a:r>
              <a:rPr lang="es-ES" dirty="0"/>
              <a:t>Lucas J. y P. </a:t>
            </a:r>
            <a:r>
              <a:rPr lang="es-ES" dirty="0" err="1"/>
              <a:t>Southgate</a:t>
            </a:r>
            <a:r>
              <a:rPr lang="es-ES" dirty="0"/>
              <a:t>. </a:t>
            </a:r>
            <a:r>
              <a:rPr lang="en-US" dirty="0"/>
              <a:t>2004. Aquaculture: Farming Aquatic Animals and Plants. Blackwell. </a:t>
            </a:r>
            <a:r>
              <a:rPr lang="en-US" dirty="0" err="1"/>
              <a:t>Inglaterra</a:t>
            </a:r>
            <a:r>
              <a:rPr lang="en-US" dirty="0"/>
              <a:t>. 502pp.</a:t>
            </a:r>
            <a:endParaRPr lang="es-ES_tradnl" dirty="0"/>
          </a:p>
          <a:p>
            <a:r>
              <a:rPr lang="en-US" dirty="0" err="1" smtClean="0"/>
              <a:t>Pilay</a:t>
            </a:r>
            <a:r>
              <a:rPr lang="en-US" dirty="0" smtClean="0"/>
              <a:t> T.V.R. y </a:t>
            </a:r>
            <a:r>
              <a:rPr lang="en-US" dirty="0" err="1" smtClean="0"/>
              <a:t>Kutty</a:t>
            </a:r>
            <a:r>
              <a:rPr lang="en-US" dirty="0" smtClean="0"/>
              <a:t> M.N. 2005. Aquaculture, principles and </a:t>
            </a:r>
            <a:r>
              <a:rPr lang="en-US" dirty="0" err="1" smtClean="0"/>
              <a:t>prectices</a:t>
            </a:r>
            <a:r>
              <a:rPr lang="en-US" dirty="0" smtClean="0"/>
              <a:t>. 2ed. </a:t>
            </a:r>
            <a:r>
              <a:rPr lang="en-US" dirty="0" err="1" smtClean="0"/>
              <a:t>Kundli</a:t>
            </a:r>
            <a:r>
              <a:rPr lang="en-US" dirty="0" smtClean="0"/>
              <a:t>, India. 624pp.</a:t>
            </a:r>
          </a:p>
          <a:p>
            <a:r>
              <a:rPr lang="en-US" dirty="0" smtClean="0"/>
              <a:t>Pillay </a:t>
            </a:r>
            <a:r>
              <a:rPr lang="en-US" dirty="0"/>
              <a:t>T.V.R. 2004. Aquaculture and the Environment.  Blackwell. </a:t>
            </a:r>
            <a:r>
              <a:rPr lang="en-US" dirty="0" err="1"/>
              <a:t>Inglaterra</a:t>
            </a:r>
            <a:r>
              <a:rPr lang="en-US" dirty="0"/>
              <a:t>. 208pp</a:t>
            </a:r>
            <a:r>
              <a:rPr lang="en-US" dirty="0" smtClean="0"/>
              <a:t>.</a:t>
            </a:r>
          </a:p>
          <a:p>
            <a:r>
              <a:rPr lang="en-US" dirty="0" smtClean="0"/>
              <a:t>Stickney R.R. 2005. </a:t>
            </a:r>
            <a:r>
              <a:rPr lang="en-US" dirty="0" err="1" smtClean="0"/>
              <a:t>Aquauclture</a:t>
            </a:r>
            <a:r>
              <a:rPr lang="en-US" dirty="0" smtClean="0"/>
              <a:t>: an introductory text. Kings Lynn, </a:t>
            </a:r>
            <a:r>
              <a:rPr lang="en-US" dirty="0" err="1" smtClean="0"/>
              <a:t>Inglaterra</a:t>
            </a:r>
            <a:r>
              <a:rPr lang="en-US" dirty="0" smtClean="0"/>
              <a:t>. 265 pp.</a:t>
            </a:r>
            <a:endParaRPr lang="es-ES_tradnl" dirty="0"/>
          </a:p>
          <a:p>
            <a:r>
              <a:rPr lang="en-US" dirty="0"/>
              <a:t>Stickney. 2000. Encyclopedia of Aquaculture. </a:t>
            </a:r>
            <a:r>
              <a:rPr lang="es-ES" dirty="0"/>
              <a:t>WAS. USA 1060pp.</a:t>
            </a:r>
            <a:endParaRPr lang="es-ES_tradnl" dirty="0"/>
          </a:p>
          <a:p>
            <a:r>
              <a:rPr lang="en-US" dirty="0"/>
              <a:t>Timmons M. B., J. M. </a:t>
            </a:r>
            <a:r>
              <a:rPr lang="en-US" dirty="0" err="1"/>
              <a:t>Ebeling</a:t>
            </a:r>
            <a:r>
              <a:rPr lang="en-US" dirty="0"/>
              <a:t>, F. W. Wheaton, S. T. </a:t>
            </a:r>
            <a:r>
              <a:rPr lang="en-US" dirty="0" err="1"/>
              <a:t>Summerfelt</a:t>
            </a:r>
            <a:r>
              <a:rPr lang="en-US" dirty="0"/>
              <a:t>, B. J. Vinci. 2002. Recirculating Aquaculture Systems. </a:t>
            </a:r>
            <a:r>
              <a:rPr lang="es-ES" dirty="0" err="1"/>
              <a:t>Cayuga</a:t>
            </a:r>
            <a:r>
              <a:rPr lang="es-ES" dirty="0"/>
              <a:t> </a:t>
            </a:r>
            <a:r>
              <a:rPr lang="es-ES" dirty="0" err="1"/>
              <a:t>Aqua</a:t>
            </a:r>
            <a:r>
              <a:rPr lang="es-ES" dirty="0"/>
              <a:t> </a:t>
            </a:r>
            <a:r>
              <a:rPr lang="es-ES" dirty="0" err="1"/>
              <a:t>Ventures</a:t>
            </a:r>
            <a:r>
              <a:rPr lang="es-ES" dirty="0"/>
              <a:t> </a:t>
            </a:r>
            <a:r>
              <a:rPr lang="es-ES" dirty="0" err="1"/>
              <a:t>Llc</a:t>
            </a:r>
            <a:r>
              <a:rPr lang="es-ES" dirty="0"/>
              <a:t>. USA. 769 pp.</a:t>
            </a:r>
            <a:endParaRPr lang="es-ES_tradnl" dirty="0"/>
          </a:p>
          <a:p>
            <a:endParaRPr lang="es-ES_tradnl" dirty="0"/>
          </a:p>
        </p:txBody>
      </p:sp>
    </p:spTree>
    <p:extLst>
      <p:ext uri="{BB962C8B-B14F-4D97-AF65-F5344CB8AC3E}">
        <p14:creationId xmlns:p14="http://schemas.microsoft.com/office/powerpoint/2010/main" val="963144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Referencias</a:t>
            </a:r>
            <a:endParaRPr lang="es-ES_tradnl" dirty="0"/>
          </a:p>
        </p:txBody>
      </p:sp>
      <p:sp>
        <p:nvSpPr>
          <p:cNvPr id="3" name="Marcador de contenido 2"/>
          <p:cNvSpPr>
            <a:spLocks noGrp="1"/>
          </p:cNvSpPr>
          <p:nvPr>
            <p:ph idx="1"/>
          </p:nvPr>
        </p:nvSpPr>
        <p:spPr>
          <a:xfrm>
            <a:off x="457200" y="1226489"/>
            <a:ext cx="8229600" cy="5420801"/>
          </a:xfrm>
        </p:spPr>
        <p:txBody>
          <a:bodyPr>
            <a:noAutofit/>
          </a:bodyPr>
          <a:lstStyle/>
          <a:p>
            <a:r>
              <a:rPr lang="es-ES_tradnl" sz="1500" dirty="0"/>
              <a:t>Hernández G., L.M. Rodríguez, M. Gil, E. J. Muñoz-Martínez y G. </a:t>
            </a:r>
            <a:r>
              <a:rPr lang="es-ES_tradnl" sz="1500" dirty="0" err="1"/>
              <a:t>Duval</a:t>
            </a:r>
            <a:r>
              <a:rPr lang="es-ES_tradnl" sz="1500" dirty="0"/>
              <a:t>. 2003. </a:t>
            </a:r>
            <a:r>
              <a:rPr lang="es-ES_tradnl" sz="1500" dirty="0" err="1"/>
              <a:t>Filosofia</a:t>
            </a:r>
            <a:r>
              <a:rPr lang="es-ES_tradnl" sz="1500" dirty="0"/>
              <a:t> de la experiencia y ciencia experimental. Fondo de Cultura Económica. </a:t>
            </a:r>
          </a:p>
          <a:p>
            <a:r>
              <a:rPr lang="es-ES_tradnl" sz="1500" dirty="0"/>
              <a:t>Luna, A. 1996. Metodología de la Tesis. Trillas. México </a:t>
            </a:r>
          </a:p>
          <a:p>
            <a:r>
              <a:rPr lang="es-ES" sz="1500" dirty="0" err="1"/>
              <a:t>Mauch</a:t>
            </a:r>
            <a:r>
              <a:rPr lang="es-ES" sz="1500" dirty="0"/>
              <a:t>, J.E.; </a:t>
            </a:r>
            <a:r>
              <a:rPr lang="es-ES" sz="1500" dirty="0" err="1"/>
              <a:t>Birch</a:t>
            </a:r>
            <a:r>
              <a:rPr lang="es-ES" sz="1500" dirty="0"/>
              <a:t>, J.W. 1993. </a:t>
            </a:r>
            <a:r>
              <a:rPr lang="en-US" sz="1500" dirty="0"/>
              <a:t>Guide to the successful thesis and dissertation: a handbook for students and faculty. </a:t>
            </a:r>
            <a:r>
              <a:rPr lang="es-ES_tradnl" sz="1500" dirty="0"/>
              <a:t>New York: M </a:t>
            </a:r>
            <a:r>
              <a:rPr lang="es-ES_tradnl" sz="1500" dirty="0" err="1"/>
              <a:t>arcel</a:t>
            </a:r>
            <a:r>
              <a:rPr lang="es-ES_tradnl" sz="1500" dirty="0"/>
              <a:t> </a:t>
            </a:r>
            <a:r>
              <a:rPr lang="es-ES_tradnl" sz="1500" dirty="0" err="1"/>
              <a:t>Dekker</a:t>
            </a:r>
            <a:r>
              <a:rPr lang="es-ES_tradnl" sz="1500" dirty="0"/>
              <a:t>. </a:t>
            </a:r>
          </a:p>
          <a:p>
            <a:r>
              <a:rPr lang="es-ES_tradnl" sz="1500" dirty="0" err="1"/>
              <a:t>Mendez</a:t>
            </a:r>
            <a:r>
              <a:rPr lang="es-ES_tradnl" sz="1500" dirty="0"/>
              <a:t> I., D. </a:t>
            </a:r>
            <a:r>
              <a:rPr lang="es-ES_tradnl" sz="1500" dirty="0" err="1"/>
              <a:t>Namihira</a:t>
            </a:r>
            <a:r>
              <a:rPr lang="es-ES_tradnl" sz="1500" dirty="0"/>
              <a:t>, L. Moreno y C. Sosa. 1998. El protocolo de investigación. Trillas, México </a:t>
            </a:r>
          </a:p>
          <a:p>
            <a:r>
              <a:rPr lang="es-ES_tradnl" sz="1500" dirty="0"/>
              <a:t>Pérez, S. 1993. Cómo elaborar y presentar un trabajo escrito. Madrid: Deusto. </a:t>
            </a:r>
          </a:p>
          <a:p>
            <a:r>
              <a:rPr lang="es-ES_tradnl" sz="1500" dirty="0"/>
              <a:t>Rojas, R. 1992. El proceso de la Investigación científica. Trillas. México </a:t>
            </a:r>
          </a:p>
          <a:p>
            <a:r>
              <a:rPr lang="es-ES_tradnl" sz="1500" dirty="0" err="1"/>
              <a:t>Schmelkes</a:t>
            </a:r>
            <a:r>
              <a:rPr lang="es-ES_tradnl" sz="1500" dirty="0"/>
              <a:t> C., Manual para la presentación de anteproyectos e informes de investigación. Tesis. 2ª ed. Oxford. México </a:t>
            </a:r>
          </a:p>
          <a:p>
            <a:r>
              <a:rPr lang="es-ES_tradnl" sz="1500" dirty="0"/>
              <a:t>Sierra Bravo, R. 1996. Tesis doctorales y trabajos de investigación científica. Madrid: Paraninfo. </a:t>
            </a:r>
          </a:p>
          <a:p>
            <a:r>
              <a:rPr lang="es-ES_tradnl" sz="1500" dirty="0"/>
              <a:t>Sosa-Martínez J. 1991. Método Científico. SITESA. México </a:t>
            </a:r>
          </a:p>
          <a:p>
            <a:r>
              <a:rPr lang="es-ES_tradnl" sz="1500" dirty="0" err="1"/>
              <a:t>Turabian</a:t>
            </a:r>
            <a:r>
              <a:rPr lang="es-ES_tradnl" sz="1500" dirty="0"/>
              <a:t>, K.L. 1996. Manual </a:t>
            </a:r>
            <a:r>
              <a:rPr lang="es-ES_tradnl" sz="1500" dirty="0" err="1"/>
              <a:t>for</a:t>
            </a:r>
            <a:r>
              <a:rPr lang="es-ES_tradnl" sz="1500" dirty="0"/>
              <a:t> </a:t>
            </a:r>
            <a:r>
              <a:rPr lang="es-ES_tradnl" sz="1500" dirty="0" err="1"/>
              <a:t>writers</a:t>
            </a:r>
            <a:r>
              <a:rPr lang="es-ES_tradnl" sz="1500" dirty="0"/>
              <a:t> of </a:t>
            </a:r>
            <a:r>
              <a:rPr lang="es-ES_tradnl" sz="1500" dirty="0" err="1"/>
              <a:t>term</a:t>
            </a:r>
            <a:r>
              <a:rPr lang="es-ES_tradnl" sz="1500" dirty="0"/>
              <a:t> </a:t>
            </a:r>
            <a:r>
              <a:rPr lang="es-ES_tradnl" sz="1500" dirty="0" err="1"/>
              <a:t>papers</a:t>
            </a:r>
            <a:r>
              <a:rPr lang="es-ES_tradnl" sz="1500" dirty="0"/>
              <a:t>, </a:t>
            </a:r>
            <a:r>
              <a:rPr lang="es-ES_tradnl" sz="1500" dirty="0" err="1"/>
              <a:t>theses</a:t>
            </a:r>
            <a:r>
              <a:rPr lang="es-ES_tradnl" sz="1500" dirty="0"/>
              <a:t> and </a:t>
            </a:r>
            <a:r>
              <a:rPr lang="es-ES_tradnl" sz="1500" dirty="0" err="1"/>
              <a:t>dissertations</a:t>
            </a:r>
            <a:r>
              <a:rPr lang="es-ES_tradnl" sz="1500" dirty="0"/>
              <a:t>. London: </a:t>
            </a:r>
            <a:r>
              <a:rPr lang="es-ES_tradnl" sz="1500" dirty="0" err="1"/>
              <a:t>University</a:t>
            </a:r>
            <a:r>
              <a:rPr lang="es-ES_tradnl" sz="1500" dirty="0"/>
              <a:t> of Chicago </a:t>
            </a:r>
            <a:r>
              <a:rPr lang="es-ES_tradnl" sz="1500" dirty="0" err="1"/>
              <a:t>Press</a:t>
            </a:r>
            <a:r>
              <a:rPr lang="es-ES_tradnl" sz="1500" dirty="0"/>
              <a:t>. </a:t>
            </a:r>
          </a:p>
          <a:p>
            <a:r>
              <a:rPr lang="es-ES_tradnl" sz="1500" dirty="0"/>
              <a:t>Walker, M. 2000. Cómo escribir trabajos de investigación. Barcelona: </a:t>
            </a:r>
            <a:r>
              <a:rPr lang="es-ES_tradnl" sz="1500" dirty="0" err="1"/>
              <a:t>Gedisa</a:t>
            </a:r>
            <a:r>
              <a:rPr lang="es-ES_tradnl" sz="1500" dirty="0"/>
              <a:t>. </a:t>
            </a:r>
          </a:p>
          <a:p>
            <a:r>
              <a:rPr lang="en-GB" sz="1500" dirty="0"/>
              <a:t>Wilkinson, A.M. (1991). </a:t>
            </a:r>
            <a:r>
              <a:rPr lang="en-US" sz="1500" dirty="0"/>
              <a:t>Scientist’s handbook for writing papers and dissertations. </a:t>
            </a:r>
            <a:r>
              <a:rPr lang="es-ES_tradnl" sz="1500" dirty="0" err="1"/>
              <a:t>Englewood</a:t>
            </a:r>
            <a:r>
              <a:rPr lang="es-ES_tradnl" sz="1500" dirty="0"/>
              <a:t> </a:t>
            </a:r>
            <a:r>
              <a:rPr lang="es-ES_tradnl" sz="1500" dirty="0" err="1"/>
              <a:t>Cliffs</a:t>
            </a:r>
            <a:r>
              <a:rPr lang="es-ES_tradnl" sz="1500" dirty="0"/>
              <a:t>: Prentice Hall. </a:t>
            </a:r>
          </a:p>
          <a:p>
            <a:r>
              <a:rPr lang="es-ES_tradnl" sz="1500" dirty="0"/>
              <a:t>Zorrilla, S. y M. Torres. 1992. Guía para elaborar la tesis 2ª ed. Mc Graw Hill. México </a:t>
            </a:r>
          </a:p>
          <a:p>
            <a:r>
              <a:rPr lang="es-ES_tradnl" sz="1500" dirty="0"/>
              <a:t>Zorrilla, S., M. Torres, A. </a:t>
            </a:r>
            <a:r>
              <a:rPr lang="es-ES_tradnl" sz="1500" dirty="0" err="1"/>
              <a:t>Cervo</a:t>
            </a:r>
            <a:r>
              <a:rPr lang="es-ES_tradnl" sz="1500" dirty="0"/>
              <a:t> y P. Alcino. 1997. Metodología de la Investigación. Mc Graw Hill. México </a:t>
            </a:r>
          </a:p>
        </p:txBody>
      </p:sp>
    </p:spTree>
    <p:extLst>
      <p:ext uri="{BB962C8B-B14F-4D97-AF65-F5344CB8AC3E}">
        <p14:creationId xmlns:p14="http://schemas.microsoft.com/office/powerpoint/2010/main" val="1982641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9944" y="274638"/>
            <a:ext cx="7356856" cy="1143000"/>
          </a:xfrm>
        </p:spPr>
        <p:txBody>
          <a:bodyPr/>
          <a:lstStyle/>
          <a:p>
            <a:pPr algn="r"/>
            <a:r>
              <a:rPr lang="es-ES" dirty="0" smtClean="0"/>
              <a:t>Planteamiento del problema</a:t>
            </a:r>
            <a:endParaRPr lang="es-ES" dirty="0"/>
          </a:p>
        </p:txBody>
      </p:sp>
      <p:sp>
        <p:nvSpPr>
          <p:cNvPr id="3" name="Marcador de contenido 2"/>
          <p:cNvSpPr>
            <a:spLocks noGrp="1"/>
          </p:cNvSpPr>
          <p:nvPr>
            <p:ph idx="1"/>
          </p:nvPr>
        </p:nvSpPr>
        <p:spPr/>
        <p:txBody>
          <a:bodyPr/>
          <a:lstStyle/>
          <a:p>
            <a:pPr marL="0" indent="0">
              <a:buNone/>
            </a:pPr>
            <a:r>
              <a:rPr lang="es-ES" dirty="0" smtClean="0"/>
              <a:t>Objetivo</a:t>
            </a:r>
          </a:p>
          <a:p>
            <a:pPr marL="1438275" indent="-457200" algn="just">
              <a:buFont typeface="+mj-ea"/>
              <a:buAutoNum type="circleNumDbPlain"/>
            </a:pPr>
            <a:r>
              <a:rPr lang="es-MX" sz="2400" dirty="0" smtClean="0"/>
              <a:t>Conocer </a:t>
            </a:r>
            <a:r>
              <a:rPr lang="es-MX" sz="2400" dirty="0"/>
              <a:t>el comportamiento de los parámetros limitantes de calidad de agua empleada para la truticultura en granjas del Estado de México, asi como evaluar si cumplen con los valores óptimos según la literatura, y determinar la influencia de las condiciones del agua en la ganancia de peso</a:t>
            </a:r>
            <a:r>
              <a:rPr lang="es-ES_tradnl" sz="2400" dirty="0" smtClean="0">
                <a:effectLst/>
              </a:rPr>
              <a:t> </a:t>
            </a:r>
            <a:endParaRPr lang="es-ES" sz="2400" dirty="0" smtClean="0"/>
          </a:p>
        </p:txBody>
      </p:sp>
      <p:pic>
        <p:nvPicPr>
          <p:cNvPr id="5" name="Imagen 4" descr="DSCF041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8448" y="4588836"/>
            <a:ext cx="3025552" cy="2269164"/>
          </a:xfrm>
          <a:prstGeom prst="rect">
            <a:avLst/>
          </a:prstGeom>
        </p:spPr>
      </p:pic>
    </p:spTree>
    <p:extLst>
      <p:ext uri="{BB962C8B-B14F-4D97-AF65-F5344CB8AC3E}">
        <p14:creationId xmlns:p14="http://schemas.microsoft.com/office/powerpoint/2010/main" val="3564605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9944" y="274638"/>
            <a:ext cx="7356856" cy="1143000"/>
          </a:xfrm>
        </p:spPr>
        <p:txBody>
          <a:bodyPr/>
          <a:lstStyle/>
          <a:p>
            <a:pPr algn="r"/>
            <a:r>
              <a:rPr lang="es-ES" dirty="0" smtClean="0"/>
              <a:t>Metodología</a:t>
            </a:r>
            <a:endParaRPr lang="es-ES" dirty="0"/>
          </a:p>
        </p:txBody>
      </p:sp>
      <p:sp>
        <p:nvSpPr>
          <p:cNvPr id="11" name="Rectángulo redondeado 10"/>
          <p:cNvSpPr/>
          <p:nvPr/>
        </p:nvSpPr>
        <p:spPr>
          <a:xfrm>
            <a:off x="233170" y="1417638"/>
            <a:ext cx="5207412" cy="105341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Muestreo a la entrada y salida de 77 unidades de producción trutícola en el Estado de México</a:t>
            </a:r>
            <a:endParaRPr lang="es-ES" dirty="0"/>
          </a:p>
        </p:txBody>
      </p:sp>
      <p:sp>
        <p:nvSpPr>
          <p:cNvPr id="12" name="Flecha izquierda 11"/>
          <p:cNvSpPr/>
          <p:nvPr/>
        </p:nvSpPr>
        <p:spPr>
          <a:xfrm>
            <a:off x="6017831" y="1587333"/>
            <a:ext cx="2871818" cy="883717"/>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s-ES" dirty="0" smtClean="0"/>
              <a:t>Estudio exploratorio</a:t>
            </a:r>
            <a:endParaRPr lang="es-ES" dirty="0"/>
          </a:p>
        </p:txBody>
      </p:sp>
      <p:sp>
        <p:nvSpPr>
          <p:cNvPr id="13" name="Multidocumento 12"/>
          <p:cNvSpPr/>
          <p:nvPr/>
        </p:nvSpPr>
        <p:spPr>
          <a:xfrm>
            <a:off x="678270" y="3001502"/>
            <a:ext cx="3780988" cy="2958212"/>
          </a:xfrm>
          <a:prstGeom prst="flowChartMultidocumen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ES" dirty="0" smtClean="0"/>
              <a:t>Oxígeno disuelto</a:t>
            </a:r>
          </a:p>
          <a:p>
            <a:pPr algn="ctr"/>
            <a:r>
              <a:rPr lang="es-ES" dirty="0" smtClean="0"/>
              <a:t>Temperatura</a:t>
            </a:r>
          </a:p>
          <a:p>
            <a:pPr algn="ctr"/>
            <a:r>
              <a:rPr lang="es-ES" dirty="0" smtClean="0"/>
              <a:t>pH</a:t>
            </a:r>
          </a:p>
          <a:p>
            <a:pPr algn="ctr"/>
            <a:r>
              <a:rPr lang="es-ES" dirty="0" smtClean="0"/>
              <a:t>Nitrógeno amoniacal total</a:t>
            </a:r>
          </a:p>
          <a:p>
            <a:pPr algn="ctr"/>
            <a:r>
              <a:rPr lang="es-ES" dirty="0" smtClean="0"/>
              <a:t>Nitratos</a:t>
            </a:r>
          </a:p>
          <a:p>
            <a:pPr algn="ctr"/>
            <a:r>
              <a:rPr lang="es-ES" dirty="0" smtClean="0"/>
              <a:t>Sólidos Suspendidos Totales</a:t>
            </a:r>
            <a:endParaRPr lang="es-ES" dirty="0"/>
          </a:p>
        </p:txBody>
      </p:sp>
      <p:cxnSp>
        <p:nvCxnSpPr>
          <p:cNvPr id="15" name="Conector recto de flecha 14"/>
          <p:cNvCxnSpPr>
            <a:stCxn id="11" idx="2"/>
            <a:endCxn id="13" idx="0"/>
          </p:cNvCxnSpPr>
          <p:nvPr/>
        </p:nvCxnSpPr>
        <p:spPr>
          <a:xfrm flipH="1">
            <a:off x="2828882" y="2471050"/>
            <a:ext cx="7994" cy="5304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Entrada manual 16"/>
          <p:cNvSpPr/>
          <p:nvPr/>
        </p:nvSpPr>
        <p:spPr>
          <a:xfrm>
            <a:off x="5022075" y="3109729"/>
            <a:ext cx="3983024" cy="2741757"/>
          </a:xfrm>
          <a:prstGeom prst="flowChartManualInpu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dirty="0" smtClean="0"/>
              <a:t>Compararon </a:t>
            </a:r>
            <a:r>
              <a:rPr lang="es-MX" dirty="0"/>
              <a:t>con los valores óptimos para </a:t>
            </a:r>
            <a:r>
              <a:rPr lang="es-MX" dirty="0" smtClean="0"/>
              <a:t>la producción de </a:t>
            </a:r>
            <a:r>
              <a:rPr lang="es-MX" dirty="0"/>
              <a:t>la trucha arcoíris recomendados en la Norma Oficial Mexicana CE-CCA-001/89, y lo establecido por algunos investigadores como García (2008), Timmons et al, (2002), Blanco (1995) y Klontz (1991)</a:t>
            </a:r>
            <a:r>
              <a:rPr lang="es-ES_tradnl" dirty="0" smtClean="0">
                <a:effectLst/>
              </a:rPr>
              <a:t> </a:t>
            </a:r>
            <a:endParaRPr lang="es-ES" dirty="0"/>
          </a:p>
        </p:txBody>
      </p:sp>
      <p:cxnSp>
        <p:nvCxnSpPr>
          <p:cNvPr id="19" name="Conector recto de flecha 18"/>
          <p:cNvCxnSpPr>
            <a:stCxn id="13" idx="3"/>
            <a:endCxn id="17" idx="1"/>
          </p:cNvCxnSpPr>
          <p:nvPr/>
        </p:nvCxnSpPr>
        <p:spPr>
          <a:xfrm>
            <a:off x="4459258" y="4480608"/>
            <a:ext cx="56281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Elipse 23"/>
          <p:cNvSpPr/>
          <p:nvPr/>
        </p:nvSpPr>
        <p:spPr>
          <a:xfrm>
            <a:off x="6631158" y="6176168"/>
            <a:ext cx="764857" cy="580820"/>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ES" dirty="0" smtClean="0"/>
              <a:t>A</a:t>
            </a:r>
            <a:endParaRPr lang="es-ES" dirty="0"/>
          </a:p>
        </p:txBody>
      </p:sp>
      <p:cxnSp>
        <p:nvCxnSpPr>
          <p:cNvPr id="26" name="Conector recto de flecha 25"/>
          <p:cNvCxnSpPr>
            <a:stCxn id="17" idx="2"/>
            <a:endCxn id="24" idx="0"/>
          </p:cNvCxnSpPr>
          <p:nvPr/>
        </p:nvCxnSpPr>
        <p:spPr>
          <a:xfrm>
            <a:off x="7013587" y="5851486"/>
            <a:ext cx="0" cy="32468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22128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9944" y="274638"/>
            <a:ext cx="7356856" cy="1143000"/>
          </a:xfrm>
        </p:spPr>
        <p:txBody>
          <a:bodyPr/>
          <a:lstStyle/>
          <a:p>
            <a:pPr algn="r"/>
            <a:r>
              <a:rPr lang="es-ES" dirty="0" smtClean="0"/>
              <a:t>Metodología</a:t>
            </a:r>
            <a:endParaRPr lang="es-ES" dirty="0"/>
          </a:p>
        </p:txBody>
      </p:sp>
      <p:sp>
        <p:nvSpPr>
          <p:cNvPr id="24" name="Elipse 23"/>
          <p:cNvSpPr/>
          <p:nvPr/>
        </p:nvSpPr>
        <p:spPr>
          <a:xfrm>
            <a:off x="281409" y="1417638"/>
            <a:ext cx="764857" cy="580820"/>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ES" dirty="0" smtClean="0"/>
              <a:t>A</a:t>
            </a:r>
            <a:endParaRPr lang="es-ES" dirty="0"/>
          </a:p>
        </p:txBody>
      </p:sp>
      <p:sp>
        <p:nvSpPr>
          <p:cNvPr id="5" name="Proceso alternativo 4"/>
          <p:cNvSpPr/>
          <p:nvPr/>
        </p:nvSpPr>
        <p:spPr>
          <a:xfrm>
            <a:off x="1832769" y="1239063"/>
            <a:ext cx="5772500" cy="937969"/>
          </a:xfrm>
          <a:prstGeom prst="flowChartAlternateProcess">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ES" dirty="0" smtClean="0"/>
              <a:t>Se dio seguimiento a un lote de 500 organismos de trucha arcoíris </a:t>
            </a:r>
            <a:endParaRPr lang="es-ES" dirty="0"/>
          </a:p>
        </p:txBody>
      </p:sp>
      <p:sp>
        <p:nvSpPr>
          <p:cNvPr id="6" name="Terminador 5"/>
          <p:cNvSpPr/>
          <p:nvPr/>
        </p:nvSpPr>
        <p:spPr>
          <a:xfrm>
            <a:off x="692700" y="3001502"/>
            <a:ext cx="3391343" cy="1010121"/>
          </a:xfrm>
          <a:prstGeom prst="flowChartTerminator">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ES" dirty="0" smtClean="0"/>
              <a:t>Biométricos (peso y longitud) </a:t>
            </a:r>
            <a:endParaRPr lang="es-ES" dirty="0"/>
          </a:p>
        </p:txBody>
      </p:sp>
      <p:sp>
        <p:nvSpPr>
          <p:cNvPr id="16" name="Terminador 15"/>
          <p:cNvSpPr/>
          <p:nvPr/>
        </p:nvSpPr>
        <p:spPr>
          <a:xfrm>
            <a:off x="5174475" y="3001502"/>
            <a:ext cx="3391343" cy="1010121"/>
          </a:xfrm>
          <a:prstGeom prst="flowChartTerminator">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ES" dirty="0" smtClean="0"/>
              <a:t>Calidad del agua, parámetros fuera del intervalo óptimo para la producción </a:t>
            </a:r>
            <a:endParaRPr lang="es-ES" dirty="0"/>
          </a:p>
        </p:txBody>
      </p:sp>
      <p:cxnSp>
        <p:nvCxnSpPr>
          <p:cNvPr id="8" name="Conector recto 7"/>
          <p:cNvCxnSpPr>
            <a:stCxn id="5" idx="2"/>
          </p:cNvCxnSpPr>
          <p:nvPr/>
        </p:nvCxnSpPr>
        <p:spPr>
          <a:xfrm>
            <a:off x="4719019" y="2177032"/>
            <a:ext cx="0" cy="372792"/>
          </a:xfrm>
          <a:prstGeom prst="line">
            <a:avLst/>
          </a:prstGeom>
        </p:spPr>
        <p:style>
          <a:lnRef idx="3">
            <a:schemeClr val="accent6"/>
          </a:lnRef>
          <a:fillRef idx="0">
            <a:schemeClr val="accent6"/>
          </a:fillRef>
          <a:effectRef idx="2">
            <a:schemeClr val="accent6"/>
          </a:effectRef>
          <a:fontRef idx="minor">
            <a:schemeClr val="tx1"/>
          </a:fontRef>
        </p:style>
      </p:cxnSp>
      <p:cxnSp>
        <p:nvCxnSpPr>
          <p:cNvPr id="14" name="Conector recto 13"/>
          <p:cNvCxnSpPr/>
          <p:nvPr/>
        </p:nvCxnSpPr>
        <p:spPr>
          <a:xfrm>
            <a:off x="2388372" y="2611884"/>
            <a:ext cx="4481775"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21" name="Conector recto de flecha 20"/>
          <p:cNvCxnSpPr>
            <a:endCxn id="6" idx="0"/>
          </p:cNvCxnSpPr>
          <p:nvPr/>
        </p:nvCxnSpPr>
        <p:spPr>
          <a:xfrm>
            <a:off x="2388372" y="2611884"/>
            <a:ext cx="0" cy="38961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8" name="Conector recto de flecha 27"/>
          <p:cNvCxnSpPr>
            <a:endCxn id="16" idx="0"/>
          </p:cNvCxnSpPr>
          <p:nvPr/>
        </p:nvCxnSpPr>
        <p:spPr>
          <a:xfrm>
            <a:off x="6870147" y="2611884"/>
            <a:ext cx="0" cy="38961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31" name="Recortar rectángulo de esquina diagonal 30"/>
          <p:cNvSpPr/>
          <p:nvPr/>
        </p:nvSpPr>
        <p:spPr>
          <a:xfrm>
            <a:off x="2049237" y="4906302"/>
            <a:ext cx="5339562" cy="909109"/>
          </a:xfrm>
          <a:prstGeom prst="snip2Diag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ES" dirty="0" smtClean="0"/>
              <a:t>Correlación entre parámetros físico-químicos y crecimiento</a:t>
            </a:r>
            <a:endParaRPr lang="es-ES" dirty="0"/>
          </a:p>
        </p:txBody>
      </p:sp>
      <p:cxnSp>
        <p:nvCxnSpPr>
          <p:cNvPr id="33" name="Conector recto 32"/>
          <p:cNvCxnSpPr>
            <a:stCxn id="6" idx="2"/>
          </p:cNvCxnSpPr>
          <p:nvPr/>
        </p:nvCxnSpPr>
        <p:spPr>
          <a:xfrm>
            <a:off x="2388372" y="4011623"/>
            <a:ext cx="0" cy="360758"/>
          </a:xfrm>
          <a:prstGeom prst="line">
            <a:avLst/>
          </a:prstGeom>
        </p:spPr>
        <p:style>
          <a:lnRef idx="3">
            <a:schemeClr val="accent6"/>
          </a:lnRef>
          <a:fillRef idx="0">
            <a:schemeClr val="accent6"/>
          </a:fillRef>
          <a:effectRef idx="2">
            <a:schemeClr val="accent6"/>
          </a:effectRef>
          <a:fontRef idx="minor">
            <a:schemeClr val="tx1"/>
          </a:fontRef>
        </p:style>
      </p:cxnSp>
      <p:cxnSp>
        <p:nvCxnSpPr>
          <p:cNvPr id="35" name="Conector recto 34"/>
          <p:cNvCxnSpPr>
            <a:stCxn id="16" idx="2"/>
          </p:cNvCxnSpPr>
          <p:nvPr/>
        </p:nvCxnSpPr>
        <p:spPr>
          <a:xfrm>
            <a:off x="6870147" y="4011623"/>
            <a:ext cx="0" cy="360758"/>
          </a:xfrm>
          <a:prstGeom prst="line">
            <a:avLst/>
          </a:prstGeom>
        </p:spPr>
        <p:style>
          <a:lnRef idx="3">
            <a:schemeClr val="accent6"/>
          </a:lnRef>
          <a:fillRef idx="0">
            <a:schemeClr val="accent6"/>
          </a:fillRef>
          <a:effectRef idx="2">
            <a:schemeClr val="accent6"/>
          </a:effectRef>
          <a:fontRef idx="minor">
            <a:schemeClr val="tx1"/>
          </a:fontRef>
        </p:style>
      </p:cxnSp>
      <p:cxnSp>
        <p:nvCxnSpPr>
          <p:cNvPr id="37" name="Conector recto 36"/>
          <p:cNvCxnSpPr/>
          <p:nvPr/>
        </p:nvCxnSpPr>
        <p:spPr>
          <a:xfrm>
            <a:off x="2388372" y="4372381"/>
            <a:ext cx="4481775"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39" name="Conector recto de flecha 38"/>
          <p:cNvCxnSpPr>
            <a:endCxn id="31" idx="3"/>
          </p:cNvCxnSpPr>
          <p:nvPr/>
        </p:nvCxnSpPr>
        <p:spPr>
          <a:xfrm flipH="1">
            <a:off x="4719018" y="4372381"/>
            <a:ext cx="1" cy="53392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1" name="Conector recto de flecha 40"/>
          <p:cNvCxnSpPr>
            <a:stCxn id="24" idx="6"/>
            <a:endCxn id="5" idx="1"/>
          </p:cNvCxnSpPr>
          <p:nvPr/>
        </p:nvCxnSpPr>
        <p:spPr>
          <a:xfrm>
            <a:off x="1046266" y="1708048"/>
            <a:ext cx="786503" cy="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1948650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9944" y="274638"/>
            <a:ext cx="7356856" cy="1143000"/>
          </a:xfrm>
        </p:spPr>
        <p:txBody>
          <a:bodyPr/>
          <a:lstStyle/>
          <a:p>
            <a:pPr algn="r"/>
            <a:r>
              <a:rPr lang="es-ES" dirty="0" smtClean="0"/>
              <a:t>Resultados</a:t>
            </a:r>
            <a:endParaRPr lang="es-ES" dirty="0"/>
          </a:p>
        </p:txBody>
      </p:sp>
      <p:graphicFrame>
        <p:nvGraphicFramePr>
          <p:cNvPr id="3" name="Objeto 2"/>
          <p:cNvGraphicFramePr>
            <a:graphicFrameLocks noChangeAspect="1"/>
          </p:cNvGraphicFramePr>
          <p:nvPr>
            <p:extLst>
              <p:ext uri="{D42A27DB-BD31-4B8C-83A1-F6EECF244321}">
                <p14:modId xmlns:p14="http://schemas.microsoft.com/office/powerpoint/2010/main" val="829976268"/>
              </p:ext>
            </p:extLst>
          </p:nvPr>
        </p:nvGraphicFramePr>
        <p:xfrm>
          <a:off x="21443" y="1943100"/>
          <a:ext cx="9030241" cy="4420662"/>
        </p:xfrm>
        <a:graphic>
          <a:graphicData uri="http://schemas.openxmlformats.org/presentationml/2006/ole">
            <mc:AlternateContent xmlns:mc="http://schemas.openxmlformats.org/markup-compatibility/2006">
              <mc:Choice xmlns:v="urn:schemas-microsoft-com:vml" Requires="v">
                <p:oleObj spid="_x0000_s2068" name="Documento" r:id="rId4" imgW="6070600" imgH="2971800" progId="Word.Document.12">
                  <p:embed/>
                </p:oleObj>
              </mc:Choice>
              <mc:Fallback>
                <p:oleObj name="Documento" r:id="rId4" imgW="6070600" imgH="2971800" progId="Word.Document.12">
                  <p:embed/>
                  <p:pic>
                    <p:nvPicPr>
                      <p:cNvPr id="0" name=""/>
                      <p:cNvPicPr/>
                      <p:nvPr/>
                    </p:nvPicPr>
                    <p:blipFill>
                      <a:blip r:embed="rId5"/>
                      <a:stretch>
                        <a:fillRect/>
                      </a:stretch>
                    </p:blipFill>
                    <p:spPr>
                      <a:xfrm>
                        <a:off x="21443" y="1943100"/>
                        <a:ext cx="9030241" cy="4420662"/>
                      </a:xfrm>
                      <a:prstGeom prst="rect">
                        <a:avLst/>
                      </a:prstGeom>
                    </p:spPr>
                  </p:pic>
                </p:oleObj>
              </mc:Fallback>
            </mc:AlternateContent>
          </a:graphicData>
        </a:graphic>
      </p:graphicFrame>
      <p:sp>
        <p:nvSpPr>
          <p:cNvPr id="7" name="Rectángulo 6"/>
          <p:cNvSpPr/>
          <p:nvPr/>
        </p:nvSpPr>
        <p:spPr>
          <a:xfrm>
            <a:off x="6551787" y="1943100"/>
            <a:ext cx="2499897" cy="3930032"/>
          </a:xfrm>
          <a:prstGeom prst="rect">
            <a:avLst/>
          </a:prstGeom>
          <a:solidFill>
            <a:schemeClr val="accent2">
              <a:alpha val="27000"/>
            </a:schemeClr>
          </a:solidFill>
        </p:spPr>
        <p:style>
          <a:lnRef idx="3">
            <a:schemeClr val="lt1"/>
          </a:lnRef>
          <a:fillRef idx="1">
            <a:schemeClr val="accent2"/>
          </a:fillRef>
          <a:effectRef idx="1">
            <a:schemeClr val="accent2"/>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7658929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DSCI0800.JPG"/>
          <p:cNvPicPr>
            <a:picLocks noChangeAspect="1"/>
          </p:cNvPicPr>
          <p:nvPr/>
        </p:nvPicPr>
        <p:blipFill>
          <a:blip r:embed="rId2">
            <a:alphaModFix amt="43000"/>
            <a:extLst>
              <a:ext uri="{28A0092B-C50C-407E-A947-70E740481C1C}">
                <a14:useLocalDpi xmlns:a14="http://schemas.microsoft.com/office/drawing/2010/main" val="0"/>
              </a:ext>
            </a:extLst>
          </a:blip>
          <a:stretch>
            <a:fillRect/>
          </a:stretch>
        </p:blipFill>
        <p:spPr>
          <a:xfrm>
            <a:off x="0" y="1417638"/>
            <a:ext cx="9144000" cy="5440361"/>
          </a:xfrm>
          <a:prstGeom prst="rect">
            <a:avLst/>
          </a:prstGeom>
        </p:spPr>
      </p:pic>
      <p:sp>
        <p:nvSpPr>
          <p:cNvPr id="2" name="Título 1"/>
          <p:cNvSpPr>
            <a:spLocks noGrp="1"/>
          </p:cNvSpPr>
          <p:nvPr>
            <p:ph type="title"/>
          </p:nvPr>
        </p:nvSpPr>
        <p:spPr/>
        <p:txBody>
          <a:bodyPr/>
          <a:lstStyle/>
          <a:p>
            <a:pPr algn="r"/>
            <a:r>
              <a:rPr lang="es-ES" dirty="0" smtClean="0"/>
              <a:t>Resultados</a:t>
            </a:r>
            <a:endParaRPr lang="es-ES" dirty="0"/>
          </a:p>
        </p:txBody>
      </p:sp>
      <p:sp>
        <p:nvSpPr>
          <p:cNvPr id="5" name="Marcador de contenido 4"/>
          <p:cNvSpPr>
            <a:spLocks noGrp="1"/>
          </p:cNvSpPr>
          <p:nvPr>
            <p:ph idx="1"/>
          </p:nvPr>
        </p:nvSpPr>
        <p:spPr/>
        <p:txBody>
          <a:bodyPr/>
          <a:lstStyle/>
          <a:p>
            <a:r>
              <a:rPr lang="es-MX" dirty="0"/>
              <a:t>Al término de los 27 muestreos realizados se observó que el lote de </a:t>
            </a:r>
            <a:r>
              <a:rPr lang="es-MX" dirty="0" smtClean="0"/>
              <a:t>truchas:</a:t>
            </a:r>
          </a:p>
          <a:p>
            <a:r>
              <a:rPr lang="es-MX" dirty="0" smtClean="0"/>
              <a:t>Biomasa final </a:t>
            </a:r>
            <a:r>
              <a:rPr lang="es-MX" b="1" i="1" dirty="0" smtClean="0"/>
              <a:t>78.5 Kg</a:t>
            </a:r>
            <a:endParaRPr lang="es-MX" dirty="0" smtClean="0"/>
          </a:p>
          <a:p>
            <a:r>
              <a:rPr lang="es-MX" dirty="0"/>
              <a:t>P</a:t>
            </a:r>
            <a:r>
              <a:rPr lang="es-MX" dirty="0" smtClean="0"/>
              <a:t>eso </a:t>
            </a:r>
            <a:r>
              <a:rPr lang="es-MX" dirty="0"/>
              <a:t>promedio </a:t>
            </a:r>
            <a:r>
              <a:rPr lang="es-MX" b="1" i="1" dirty="0" smtClean="0"/>
              <a:t>230.9 g</a:t>
            </a:r>
            <a:r>
              <a:rPr lang="es-MX" dirty="0" smtClean="0"/>
              <a:t> </a:t>
            </a:r>
          </a:p>
          <a:p>
            <a:r>
              <a:rPr lang="es-MX" dirty="0"/>
              <a:t>G</a:t>
            </a:r>
            <a:r>
              <a:rPr lang="es-MX" dirty="0" smtClean="0"/>
              <a:t>anancia </a:t>
            </a:r>
            <a:r>
              <a:rPr lang="es-MX" dirty="0"/>
              <a:t>de peso </a:t>
            </a:r>
            <a:r>
              <a:rPr lang="es-MX" b="1" i="1" dirty="0" smtClean="0"/>
              <a:t>0.86 </a:t>
            </a:r>
            <a:r>
              <a:rPr lang="es-MX" b="1" i="1" dirty="0"/>
              <a:t>g/</a:t>
            </a:r>
            <a:r>
              <a:rPr lang="es-MX" b="1" i="1" dirty="0" smtClean="0"/>
              <a:t>d</a:t>
            </a:r>
            <a:r>
              <a:rPr lang="es-MX" dirty="0" smtClean="0"/>
              <a:t>, se </a:t>
            </a:r>
            <a:r>
              <a:rPr lang="es-MX" dirty="0"/>
              <a:t>observaron valores entre  </a:t>
            </a:r>
            <a:r>
              <a:rPr lang="es-MX" b="1" i="1" dirty="0"/>
              <a:t>0.42</a:t>
            </a:r>
            <a:r>
              <a:rPr lang="es-MX" dirty="0"/>
              <a:t> y </a:t>
            </a:r>
            <a:r>
              <a:rPr lang="es-MX" b="1" i="1" dirty="0"/>
              <a:t>1.55</a:t>
            </a:r>
            <a:r>
              <a:rPr lang="es-MX" dirty="0"/>
              <a:t> g/</a:t>
            </a:r>
            <a:r>
              <a:rPr lang="es-MX" dirty="0" smtClean="0"/>
              <a:t>d</a:t>
            </a:r>
          </a:p>
          <a:p>
            <a:endParaRPr lang="es-ES" dirty="0"/>
          </a:p>
        </p:txBody>
      </p:sp>
    </p:spTree>
    <p:extLst>
      <p:ext uri="{BB962C8B-B14F-4D97-AF65-F5344CB8AC3E}">
        <p14:creationId xmlns:p14="http://schemas.microsoft.com/office/powerpoint/2010/main" val="1868101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DSC00589.JPG"/>
          <p:cNvPicPr>
            <a:picLocks noChangeAspect="1"/>
          </p:cNvPicPr>
          <p:nvPr/>
        </p:nvPicPr>
        <p:blipFill>
          <a:blip r:embed="rId2">
            <a:alphaModFix amt="42000"/>
            <a:extLst>
              <a:ext uri="{28A0092B-C50C-407E-A947-70E740481C1C}">
                <a14:useLocalDpi xmlns:a14="http://schemas.microsoft.com/office/drawing/2010/main" val="0"/>
              </a:ext>
            </a:extLst>
          </a:blip>
          <a:stretch>
            <a:fillRect/>
          </a:stretch>
        </p:blipFill>
        <p:spPr>
          <a:xfrm>
            <a:off x="0" y="1417638"/>
            <a:ext cx="9144000" cy="5440362"/>
          </a:xfrm>
          <a:prstGeom prst="rect">
            <a:avLst/>
          </a:prstGeom>
        </p:spPr>
      </p:pic>
      <p:sp>
        <p:nvSpPr>
          <p:cNvPr id="2" name="Título 1"/>
          <p:cNvSpPr>
            <a:spLocks noGrp="1"/>
          </p:cNvSpPr>
          <p:nvPr>
            <p:ph type="title"/>
          </p:nvPr>
        </p:nvSpPr>
        <p:spPr/>
        <p:txBody>
          <a:bodyPr/>
          <a:lstStyle/>
          <a:p>
            <a:pPr algn="r"/>
            <a:r>
              <a:rPr lang="es-ES" dirty="0" smtClean="0"/>
              <a:t>Resultados</a:t>
            </a:r>
            <a:endParaRPr lang="es-ES" dirty="0"/>
          </a:p>
        </p:txBody>
      </p:sp>
      <p:sp>
        <p:nvSpPr>
          <p:cNvPr id="5" name="Marcador de contenido 4"/>
          <p:cNvSpPr>
            <a:spLocks noGrp="1"/>
          </p:cNvSpPr>
          <p:nvPr>
            <p:ph idx="1"/>
          </p:nvPr>
        </p:nvSpPr>
        <p:spPr/>
        <p:txBody>
          <a:bodyPr/>
          <a:lstStyle/>
          <a:p>
            <a:r>
              <a:rPr lang="es-MX" dirty="0" smtClean="0"/>
              <a:t>Oxígeno </a:t>
            </a:r>
            <a:r>
              <a:rPr lang="es-MX" dirty="0"/>
              <a:t>disuelto </a:t>
            </a:r>
            <a:r>
              <a:rPr lang="es-MX" b="1" i="1" dirty="0"/>
              <a:t>7.39 mg/L, </a:t>
            </a:r>
            <a:endParaRPr lang="es-MX" b="1" i="1" dirty="0" smtClean="0"/>
          </a:p>
          <a:p>
            <a:r>
              <a:rPr lang="es-MX" dirty="0" smtClean="0"/>
              <a:t>Temperatura </a:t>
            </a:r>
            <a:r>
              <a:rPr lang="es-MX" dirty="0"/>
              <a:t>de </a:t>
            </a:r>
            <a:r>
              <a:rPr lang="es-MX" b="1" i="1" dirty="0"/>
              <a:t>18.34 ºC, </a:t>
            </a:r>
            <a:endParaRPr lang="es-MX" b="1" i="1" dirty="0" smtClean="0"/>
          </a:p>
          <a:p>
            <a:r>
              <a:rPr lang="es-MX" dirty="0" smtClean="0"/>
              <a:t>pH </a:t>
            </a:r>
            <a:r>
              <a:rPr lang="es-MX" b="1" i="1" dirty="0"/>
              <a:t>7.7, </a:t>
            </a:r>
            <a:endParaRPr lang="es-MX" b="1" i="1" dirty="0" smtClean="0"/>
          </a:p>
          <a:p>
            <a:r>
              <a:rPr lang="es-MX" dirty="0"/>
              <a:t>N</a:t>
            </a:r>
            <a:r>
              <a:rPr lang="es-MX" dirty="0" smtClean="0"/>
              <a:t>itratos </a:t>
            </a:r>
            <a:r>
              <a:rPr lang="es-MX" b="1" i="1" dirty="0"/>
              <a:t>0.63 mg/L, </a:t>
            </a:r>
            <a:endParaRPr lang="es-MX" b="1" i="1" dirty="0" smtClean="0"/>
          </a:p>
          <a:p>
            <a:r>
              <a:rPr lang="es-MX" dirty="0" smtClean="0"/>
              <a:t>NAT </a:t>
            </a:r>
            <a:r>
              <a:rPr lang="es-MX" dirty="0"/>
              <a:t>de </a:t>
            </a:r>
            <a:r>
              <a:rPr lang="es-MX" b="1" i="1" dirty="0"/>
              <a:t>0.4 mg/L </a:t>
            </a:r>
            <a:r>
              <a:rPr lang="es-MX" dirty="0"/>
              <a:t>y </a:t>
            </a:r>
          </a:p>
          <a:p>
            <a:r>
              <a:rPr lang="es-MX" dirty="0" smtClean="0"/>
              <a:t>Sólidos </a:t>
            </a:r>
            <a:r>
              <a:rPr lang="es-MX" dirty="0"/>
              <a:t>suspendidos totales de </a:t>
            </a:r>
            <a:r>
              <a:rPr lang="es-MX" b="1" i="1" dirty="0"/>
              <a:t>4.4 mg/L</a:t>
            </a:r>
            <a:r>
              <a:rPr lang="es-ES_tradnl" b="1" i="1" dirty="0" smtClean="0">
                <a:effectLst/>
              </a:rPr>
              <a:t> </a:t>
            </a:r>
            <a:endParaRPr lang="es-ES" b="1" i="1" dirty="0"/>
          </a:p>
        </p:txBody>
      </p:sp>
    </p:spTree>
    <p:extLst>
      <p:ext uri="{BB962C8B-B14F-4D97-AF65-F5344CB8AC3E}">
        <p14:creationId xmlns:p14="http://schemas.microsoft.com/office/powerpoint/2010/main" val="966285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 dirty="0" smtClean="0"/>
              <a:t>Resultados</a:t>
            </a:r>
            <a:endParaRPr lang="es-ES" dirty="0"/>
          </a:p>
        </p:txBody>
      </p:sp>
      <p:pic>
        <p:nvPicPr>
          <p:cNvPr id="7" name="Marcador de contenido 6"/>
          <p:cNvPicPr>
            <a:picLocks noGrp="1" noChangeAspect="1"/>
          </p:cNvPicPr>
          <p:nvPr>
            <p:ph idx="1"/>
          </p:nvPr>
        </p:nvPicPr>
        <p:blipFill>
          <a:blip r:embed="rId2"/>
          <a:srcRect t="9669" b="9669"/>
          <a:stretch>
            <a:fillRect/>
          </a:stretch>
        </p:blipFill>
        <p:spPr>
          <a:xfrm>
            <a:off x="0" y="1301123"/>
            <a:ext cx="9152966" cy="5033779"/>
          </a:xfrm>
        </p:spPr>
      </p:pic>
      <p:sp>
        <p:nvSpPr>
          <p:cNvPr id="8" name="CuadroTexto 7"/>
          <p:cNvSpPr txBox="1"/>
          <p:nvPr/>
        </p:nvSpPr>
        <p:spPr>
          <a:xfrm>
            <a:off x="457200" y="6334902"/>
            <a:ext cx="7811906" cy="369332"/>
          </a:xfrm>
          <a:prstGeom prst="rect">
            <a:avLst/>
          </a:prstGeom>
          <a:noFill/>
        </p:spPr>
        <p:txBody>
          <a:bodyPr wrap="square" rtlCol="0">
            <a:spAutoFit/>
          </a:bodyPr>
          <a:lstStyle/>
          <a:p>
            <a:r>
              <a:rPr lang="es-MX" dirty="0"/>
              <a:t>Gráfica comparativa entre el incremento diario de peso (TC) y la temperatura (ºT).</a:t>
            </a:r>
            <a:r>
              <a:rPr lang="es-ES_tradnl" dirty="0" smtClean="0">
                <a:effectLst/>
              </a:rPr>
              <a:t> </a:t>
            </a:r>
            <a:endParaRPr lang="es-ES" dirty="0"/>
          </a:p>
        </p:txBody>
      </p:sp>
    </p:spTree>
    <p:extLst>
      <p:ext uri="{BB962C8B-B14F-4D97-AF65-F5344CB8AC3E}">
        <p14:creationId xmlns:p14="http://schemas.microsoft.com/office/powerpoint/2010/main" val="5382346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 dirty="0" smtClean="0"/>
              <a:t>Resultados</a:t>
            </a:r>
            <a:endParaRPr lang="es-ES" dirty="0"/>
          </a:p>
        </p:txBody>
      </p:sp>
      <p:pic>
        <p:nvPicPr>
          <p:cNvPr id="5" name="Imagen 4"/>
          <p:cNvPicPr>
            <a:picLocks noChangeAspect="1"/>
          </p:cNvPicPr>
          <p:nvPr/>
        </p:nvPicPr>
        <p:blipFill>
          <a:blip r:embed="rId2"/>
          <a:stretch>
            <a:fillRect/>
          </a:stretch>
        </p:blipFill>
        <p:spPr>
          <a:xfrm>
            <a:off x="457200" y="1301123"/>
            <a:ext cx="7508849" cy="5124652"/>
          </a:xfrm>
          <a:prstGeom prst="rect">
            <a:avLst/>
          </a:prstGeom>
        </p:spPr>
      </p:pic>
      <p:sp>
        <p:nvSpPr>
          <p:cNvPr id="8" name="CuadroTexto 7"/>
          <p:cNvSpPr txBox="1"/>
          <p:nvPr/>
        </p:nvSpPr>
        <p:spPr>
          <a:xfrm>
            <a:off x="457200" y="6334902"/>
            <a:ext cx="7811906" cy="369332"/>
          </a:xfrm>
          <a:prstGeom prst="rect">
            <a:avLst/>
          </a:prstGeom>
          <a:noFill/>
        </p:spPr>
        <p:txBody>
          <a:bodyPr wrap="square" rtlCol="0">
            <a:spAutoFit/>
          </a:bodyPr>
          <a:lstStyle/>
          <a:p>
            <a:r>
              <a:rPr lang="es-MX" dirty="0"/>
              <a:t>Tasa de crecimiento con respecto al incremento de temperatura.</a:t>
            </a:r>
            <a:r>
              <a:rPr lang="es-ES_tradnl" dirty="0" smtClean="0">
                <a:effectLst/>
              </a:rPr>
              <a:t> </a:t>
            </a:r>
            <a:endParaRPr lang="es-ES" dirty="0"/>
          </a:p>
        </p:txBody>
      </p:sp>
    </p:spTree>
    <p:extLst>
      <p:ext uri="{BB962C8B-B14F-4D97-AF65-F5344CB8AC3E}">
        <p14:creationId xmlns:p14="http://schemas.microsoft.com/office/powerpoint/2010/main" val="908607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TotalTime>
  <Words>1117</Words>
  <Application>Microsoft Macintosh PowerPoint</Application>
  <PresentationFormat>Presentación en pantalla (4:3)</PresentationFormat>
  <Paragraphs>89</Paragraphs>
  <Slides>16</Slides>
  <Notes>0</Notes>
  <HiddenSlides>0</HiddenSlides>
  <MMClips>0</MMClips>
  <ScaleCrop>false</ScaleCrop>
  <HeadingPairs>
    <vt:vector size="8" baseType="variant">
      <vt:variant>
        <vt:lpstr>Fuentes usadas</vt:lpstr>
      </vt:variant>
      <vt:variant>
        <vt:i4>2</vt:i4>
      </vt:variant>
      <vt:variant>
        <vt:lpstr>Tema</vt:lpstr>
      </vt:variant>
      <vt:variant>
        <vt:i4>1</vt:i4>
      </vt:variant>
      <vt:variant>
        <vt:lpstr>Servidores OLE incrustados</vt:lpstr>
      </vt:variant>
      <vt:variant>
        <vt:i4>1</vt:i4>
      </vt:variant>
      <vt:variant>
        <vt:lpstr>Títulos de diapositiva</vt:lpstr>
      </vt:variant>
      <vt:variant>
        <vt:i4>16</vt:i4>
      </vt:variant>
    </vt:vector>
  </HeadingPairs>
  <TitlesOfParts>
    <vt:vector size="20" baseType="lpstr">
      <vt:lpstr>Calibri</vt:lpstr>
      <vt:lpstr>Arial</vt:lpstr>
      <vt:lpstr>Tema de Office</vt:lpstr>
      <vt:lpstr>Documento</vt:lpstr>
      <vt:lpstr>Planteamiento del problema</vt:lpstr>
      <vt:lpstr>Planteamiento del problema</vt:lpstr>
      <vt:lpstr>Metodología</vt:lpstr>
      <vt:lpstr>Metodología</vt:lpstr>
      <vt:lpstr>Resultados</vt:lpstr>
      <vt:lpstr>Resultados</vt:lpstr>
      <vt:lpstr>Resultados</vt:lpstr>
      <vt:lpstr>Resultados</vt:lpstr>
      <vt:lpstr>Resultados</vt:lpstr>
      <vt:lpstr>Resultados</vt:lpstr>
      <vt:lpstr>Resultados</vt:lpstr>
      <vt:lpstr>Conclusiones</vt:lpstr>
      <vt:lpstr>Conclusiones</vt:lpstr>
      <vt:lpstr>Conclusiones</vt:lpstr>
      <vt:lpstr>Referencias</vt:lpstr>
      <vt:lpstr>Referencias</vt:lpstr>
    </vt:vector>
  </TitlesOfParts>
  <Company>Familia Gallego Lopez</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EFECTO DE LAS CONDICIONES GEOCLIMATICAS DEL ESTADO DE MÉXICO EN LA TASA DE CRECIMIENTO DE LA TRUCHA ARCOÍRIS </dc:title>
  <dc:creator>Ivan Gallego Alarcon</dc:creator>
  <cp:lastModifiedBy>Ivan Gallego Alarcon</cp:lastModifiedBy>
  <cp:revision>27</cp:revision>
  <dcterms:created xsi:type="dcterms:W3CDTF">2012-10-19T03:46:50Z</dcterms:created>
  <dcterms:modified xsi:type="dcterms:W3CDTF">2016-10-12T03:45:27Z</dcterms:modified>
</cp:coreProperties>
</file>