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6"/>
  </p:notesMasterIdLst>
  <p:handoutMasterIdLst>
    <p:handoutMasterId r:id="rId107"/>
  </p:handoutMasterIdLst>
  <p:sldIdLst>
    <p:sldId id="266" r:id="rId2"/>
    <p:sldId id="432" r:id="rId3"/>
    <p:sldId id="423" r:id="rId4"/>
    <p:sldId id="431" r:id="rId5"/>
    <p:sldId id="430" r:id="rId6"/>
    <p:sldId id="267" r:id="rId7"/>
    <p:sldId id="321" r:id="rId8"/>
    <p:sldId id="337" r:id="rId9"/>
    <p:sldId id="338" r:id="rId10"/>
    <p:sldId id="323" r:id="rId11"/>
    <p:sldId id="357" r:id="rId12"/>
    <p:sldId id="358" r:id="rId13"/>
    <p:sldId id="359" r:id="rId14"/>
    <p:sldId id="387" r:id="rId15"/>
    <p:sldId id="360" r:id="rId16"/>
    <p:sldId id="361" r:id="rId17"/>
    <p:sldId id="324" r:id="rId18"/>
    <p:sldId id="257" r:id="rId19"/>
    <p:sldId id="424" r:id="rId20"/>
    <p:sldId id="258" r:id="rId21"/>
    <p:sldId id="259" r:id="rId22"/>
    <p:sldId id="425" r:id="rId23"/>
    <p:sldId id="426" r:id="rId24"/>
    <p:sldId id="260" r:id="rId25"/>
    <p:sldId id="261" r:id="rId26"/>
    <p:sldId id="304" r:id="rId27"/>
    <p:sldId id="305" r:id="rId28"/>
    <p:sldId id="262" r:id="rId29"/>
    <p:sldId id="427" r:id="rId30"/>
    <p:sldId id="428" r:id="rId31"/>
    <p:sldId id="429" r:id="rId32"/>
    <p:sldId id="263" r:id="rId33"/>
    <p:sldId id="264" r:id="rId34"/>
    <p:sldId id="265" r:id="rId35"/>
    <p:sldId id="325" r:id="rId36"/>
    <p:sldId id="326" r:id="rId37"/>
    <p:sldId id="347" r:id="rId38"/>
    <p:sldId id="348" r:id="rId39"/>
    <p:sldId id="318" r:id="rId40"/>
    <p:sldId id="389" r:id="rId41"/>
    <p:sldId id="390" r:id="rId42"/>
    <p:sldId id="391" r:id="rId43"/>
    <p:sldId id="392" r:id="rId44"/>
    <p:sldId id="393" r:id="rId45"/>
    <p:sldId id="394" r:id="rId46"/>
    <p:sldId id="395" r:id="rId47"/>
    <p:sldId id="362" r:id="rId48"/>
    <p:sldId id="341" r:id="rId49"/>
    <p:sldId id="343" r:id="rId50"/>
    <p:sldId id="344" r:id="rId51"/>
    <p:sldId id="345" r:id="rId52"/>
    <p:sldId id="346" r:id="rId53"/>
    <p:sldId id="320" r:id="rId54"/>
    <p:sldId id="327" r:id="rId55"/>
    <p:sldId id="374" r:id="rId56"/>
    <p:sldId id="375" r:id="rId57"/>
    <p:sldId id="376" r:id="rId58"/>
    <p:sldId id="377" r:id="rId59"/>
    <p:sldId id="378" r:id="rId60"/>
    <p:sldId id="379" r:id="rId61"/>
    <p:sldId id="380" r:id="rId62"/>
    <p:sldId id="382" r:id="rId63"/>
    <p:sldId id="396" r:id="rId64"/>
    <p:sldId id="398" r:id="rId65"/>
    <p:sldId id="400" r:id="rId66"/>
    <p:sldId id="402" r:id="rId67"/>
    <p:sldId id="333" r:id="rId68"/>
    <p:sldId id="334" r:id="rId69"/>
    <p:sldId id="363" r:id="rId70"/>
    <p:sldId id="364" r:id="rId71"/>
    <p:sldId id="388" r:id="rId72"/>
    <p:sldId id="365" r:id="rId73"/>
    <p:sldId id="366" r:id="rId74"/>
    <p:sldId id="367" r:id="rId75"/>
    <p:sldId id="368" r:id="rId76"/>
    <p:sldId id="369" r:id="rId77"/>
    <p:sldId id="404" r:id="rId78"/>
    <p:sldId id="405" r:id="rId79"/>
    <p:sldId id="406" r:id="rId80"/>
    <p:sldId id="407" r:id="rId81"/>
    <p:sldId id="408" r:id="rId82"/>
    <p:sldId id="409" r:id="rId83"/>
    <p:sldId id="410" r:id="rId84"/>
    <p:sldId id="411" r:id="rId85"/>
    <p:sldId id="412" r:id="rId86"/>
    <p:sldId id="413" r:id="rId87"/>
    <p:sldId id="414" r:id="rId88"/>
    <p:sldId id="415" r:id="rId89"/>
    <p:sldId id="416" r:id="rId90"/>
    <p:sldId id="417" r:id="rId91"/>
    <p:sldId id="418" r:id="rId92"/>
    <p:sldId id="419" r:id="rId93"/>
    <p:sldId id="420" r:id="rId94"/>
    <p:sldId id="421" r:id="rId95"/>
    <p:sldId id="422" r:id="rId96"/>
    <p:sldId id="335" r:id="rId97"/>
    <p:sldId id="350" r:id="rId98"/>
    <p:sldId id="351" r:id="rId99"/>
    <p:sldId id="352" r:id="rId100"/>
    <p:sldId id="353" r:id="rId101"/>
    <p:sldId id="354" r:id="rId102"/>
    <p:sldId id="355" r:id="rId103"/>
    <p:sldId id="356" r:id="rId104"/>
    <p:sldId id="433" r:id="rId10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00"/>
    <a:srgbClr val="CC9900"/>
    <a:srgbClr val="FF9933"/>
    <a:srgbClr val="CC6600"/>
    <a:srgbClr val="996633"/>
    <a:srgbClr val="CC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5" autoAdjust="0"/>
    <p:restoredTop sz="86437" autoAdjust="0"/>
  </p:normalViewPr>
  <p:slideViewPr>
    <p:cSldViewPr>
      <p:cViewPr varScale="1">
        <p:scale>
          <a:sx n="64" d="100"/>
          <a:sy n="64" d="100"/>
        </p:scale>
        <p:origin x="90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968"/>
    </p:cViewPr>
  </p:sorterViewPr>
  <p:notesViewPr>
    <p:cSldViewPr>
      <p:cViewPr varScale="1">
        <p:scale>
          <a:sx n="57" d="100"/>
          <a:sy n="57" d="100"/>
        </p:scale>
        <p:origin x="-123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handoutMaster" Target="handoutMasters/handout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72.xml"/><Relationship Id="rId13" Type="http://schemas.openxmlformats.org/officeDocument/2006/relationships/slide" Target="slides/slide81.xml"/><Relationship Id="rId18" Type="http://schemas.openxmlformats.org/officeDocument/2006/relationships/slide" Target="slides/slide100.xml"/><Relationship Id="rId3" Type="http://schemas.openxmlformats.org/officeDocument/2006/relationships/slide" Target="slides/slide61.xml"/><Relationship Id="rId7" Type="http://schemas.openxmlformats.org/officeDocument/2006/relationships/slide" Target="slides/slide71.xml"/><Relationship Id="rId12" Type="http://schemas.openxmlformats.org/officeDocument/2006/relationships/slide" Target="slides/slide80.xml"/><Relationship Id="rId17" Type="http://schemas.openxmlformats.org/officeDocument/2006/relationships/slide" Target="slides/slide99.xml"/><Relationship Id="rId2" Type="http://schemas.openxmlformats.org/officeDocument/2006/relationships/slide" Target="slides/slide60.xml"/><Relationship Id="rId16" Type="http://schemas.openxmlformats.org/officeDocument/2006/relationships/slide" Target="slides/slide91.xml"/><Relationship Id="rId1" Type="http://schemas.openxmlformats.org/officeDocument/2006/relationships/slide" Target="slides/slide59.xml"/><Relationship Id="rId6" Type="http://schemas.openxmlformats.org/officeDocument/2006/relationships/slide" Target="slides/slide64.xml"/><Relationship Id="rId11" Type="http://schemas.openxmlformats.org/officeDocument/2006/relationships/slide" Target="slides/slide79.xml"/><Relationship Id="rId5" Type="http://schemas.openxmlformats.org/officeDocument/2006/relationships/slide" Target="slides/slide63.xml"/><Relationship Id="rId15" Type="http://schemas.openxmlformats.org/officeDocument/2006/relationships/slide" Target="slides/slide89.xml"/><Relationship Id="rId10" Type="http://schemas.openxmlformats.org/officeDocument/2006/relationships/slide" Target="slides/slide78.xml"/><Relationship Id="rId19" Type="http://schemas.openxmlformats.org/officeDocument/2006/relationships/slide" Target="slides/slide101.xml"/><Relationship Id="rId4" Type="http://schemas.openxmlformats.org/officeDocument/2006/relationships/slide" Target="slides/slide62.xml"/><Relationship Id="rId9" Type="http://schemas.openxmlformats.org/officeDocument/2006/relationships/slide" Target="slides/slide77.xml"/><Relationship Id="rId14" Type="http://schemas.openxmlformats.org/officeDocument/2006/relationships/slide" Target="slides/slide8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s-ES_tradnl" alt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33800" y="0"/>
            <a:ext cx="3124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endParaRPr lang="es-ES_tradnl" alt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34400"/>
            <a:ext cx="3657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s-ES_tradnl" alt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534400"/>
            <a:ext cx="2971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D0282CBC-7B73-4134-A4DF-A1E125E214D6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1375892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657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s-ES_tradnl" altLang="es-ES_trad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endParaRPr lang="es-ES_tradnl" altLang="es-ES_tradnl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_tradnl" smtClean="0"/>
              <a:t>Haga clic para modificar el estilo de texto del patrón</a:t>
            </a:r>
          </a:p>
          <a:p>
            <a:pPr lvl="1"/>
            <a:r>
              <a:rPr lang="es-ES_tradnl" altLang="es-ES_tradnl" smtClean="0"/>
              <a:t>Segundo nivel</a:t>
            </a:r>
          </a:p>
          <a:p>
            <a:pPr lvl="2"/>
            <a:r>
              <a:rPr lang="es-ES_tradnl" altLang="es-ES_tradnl" smtClean="0"/>
              <a:t>Tercer nivel</a:t>
            </a:r>
          </a:p>
          <a:p>
            <a:pPr lvl="3"/>
            <a:r>
              <a:rPr lang="es-ES_tradnl" altLang="es-ES_tradnl" smtClean="0"/>
              <a:t>Cuarto nivel</a:t>
            </a:r>
          </a:p>
          <a:p>
            <a:pPr lvl="4"/>
            <a:r>
              <a:rPr lang="es-ES_tradnl" altLang="es-ES_tradnl" smtClean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10600"/>
            <a:ext cx="3657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s-ES_tradnl" altLang="es-ES_trad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106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4E00A50A-BAE1-475B-AC10-23ADBB71C896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7157497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0A50A-BAE1-475B-AC10-23ADBB71C896}" type="slidenum">
              <a:rPr lang="es-ES_tradnl" altLang="es-ES_tradnl" smtClean="0"/>
              <a:pPr/>
              <a:t>2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1159032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EF9F0-5277-4121-969F-1602507FA9A2}" type="slidenum">
              <a:rPr lang="es-ES_tradnl" altLang="es-ES_tradnl"/>
              <a:pPr/>
              <a:t>34</a:t>
            </a:fld>
            <a:endParaRPr lang="es-ES_tradnl" altLang="es-ES_tradnl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1747794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0A50A-BAE1-475B-AC10-23ADBB71C896}" type="slidenum">
              <a:rPr lang="es-ES_tradnl" altLang="es-ES_tradnl" smtClean="0"/>
              <a:pPr/>
              <a:t>73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3050025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0A50A-BAE1-475B-AC10-23ADBB71C896}" type="slidenum">
              <a:rPr lang="es-ES_tradnl" altLang="es-ES_tradnl" smtClean="0"/>
              <a:pPr/>
              <a:t>103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3450174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Haga clic para modificar el estilo de título del patrón</a:t>
            </a:r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en-US"/>
              <a:t>Haga clic para modificar el estilo de subtítulo del patrón</a:t>
            </a:r>
          </a:p>
        </p:txBody>
      </p:sp>
      <p:sp>
        <p:nvSpPr>
          <p:cNvPr id="23556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23557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23558" name="Rectangle 103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3246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270F79E-7445-4ADF-B521-EEB750CE0B2C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6B3AF-D462-4D3C-9BEA-94E19D17D90D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562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5626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05F17-40D8-4B8B-94A4-65BF3BA973C4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5800" y="2286000"/>
            <a:ext cx="38100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2286000"/>
            <a:ext cx="38100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85800" y="4305300"/>
            <a:ext cx="38100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4305300"/>
            <a:ext cx="38100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72200" y="6248400"/>
            <a:ext cx="2286000" cy="457200"/>
          </a:xfrm>
        </p:spPr>
        <p:txBody>
          <a:bodyPr/>
          <a:lstStyle>
            <a:lvl1pPr>
              <a:defRPr/>
            </a:lvl1pPr>
          </a:lstStyle>
          <a:p>
            <a:fld id="{6E2647C2-547D-48E0-BC92-C3486B9C780E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2286000"/>
            <a:ext cx="38100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2286000"/>
            <a:ext cx="38100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305300"/>
            <a:ext cx="38100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72200" y="6248400"/>
            <a:ext cx="2286000" cy="457200"/>
          </a:xfrm>
        </p:spPr>
        <p:txBody>
          <a:bodyPr/>
          <a:lstStyle>
            <a:lvl1pPr>
              <a:defRPr/>
            </a:lvl1pPr>
          </a:lstStyle>
          <a:p>
            <a:fld id="{92D34921-ED13-4117-B778-3200AE85319E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2286000"/>
            <a:ext cx="38100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72200" y="6248400"/>
            <a:ext cx="2286000" cy="457200"/>
          </a:xfrm>
        </p:spPr>
        <p:txBody>
          <a:bodyPr/>
          <a:lstStyle>
            <a:lvl1pPr>
              <a:defRPr/>
            </a:lvl1pPr>
          </a:lstStyle>
          <a:p>
            <a:fld id="{776DCAB7-2410-44AC-8B61-61736EB03249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2286000"/>
            <a:ext cx="38100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305300"/>
            <a:ext cx="38100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72200" y="6248400"/>
            <a:ext cx="2286000" cy="457200"/>
          </a:xfrm>
        </p:spPr>
        <p:txBody>
          <a:bodyPr/>
          <a:lstStyle>
            <a:lvl1pPr>
              <a:defRPr/>
            </a:lvl1pPr>
          </a:lstStyle>
          <a:p>
            <a:fld id="{BC1F1D87-794A-4B91-BD33-3ED0F3AA65DC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0C7EEC-A2E7-46EC-84CB-7C037562BF8E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063C3-8115-47E8-83D7-7240484471B3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32F84-63E5-45B9-97A5-4479A752E709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22975-30E6-4542-9275-CF1AD6991A4C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6EC37-143A-4E50-AA3C-E18629F4589E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DAD1D-765B-40D5-995B-4629675CDA97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FCCA4-C30F-4B06-9EA0-D37D4B2FC50F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69258-D5B8-4637-A3EC-7DDD1AE03AE0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_tradnl" smtClean="0"/>
              <a:t>Haga clic para modificar el estilo de texto del patrón</a:t>
            </a:r>
          </a:p>
          <a:p>
            <a:pPr lvl="1"/>
            <a:r>
              <a:rPr lang="en-US" altLang="es-ES_tradnl" smtClean="0"/>
              <a:t>Segundo nivel</a:t>
            </a:r>
          </a:p>
          <a:p>
            <a:pPr lvl="2"/>
            <a:r>
              <a:rPr lang="en-US" altLang="es-ES_tradnl" smtClean="0"/>
              <a:t>Tercer nivel</a:t>
            </a:r>
          </a:p>
          <a:p>
            <a:pPr lvl="3"/>
            <a:r>
              <a:rPr lang="en-US" altLang="es-ES_tradnl" smtClean="0"/>
              <a:t>Cuarto nivel</a:t>
            </a:r>
          </a:p>
          <a:p>
            <a:pPr lvl="4"/>
            <a:r>
              <a:rPr lang="en-US" alt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248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8C6D0E7-D9D1-4D6E-8080-F1D2BA2883BF}" type="slidenum">
              <a:rPr lang="en-US" altLang="es-ES_tradnl"/>
              <a:pPr/>
              <a:t>‹Nº›</a:t>
            </a:fld>
            <a:endParaRPr lang="en-US" alt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0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2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3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4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5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6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7.w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8.w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7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9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0.w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22.png"/><Relationship Id="rId4" Type="http://schemas.openxmlformats.org/officeDocument/2006/relationships/image" Target="../media/image21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3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4.w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4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26.png"/><Relationship Id="rId4" Type="http://schemas.openxmlformats.org/officeDocument/2006/relationships/image" Target="../media/image25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5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27584" y="1772816"/>
            <a:ext cx="7772400" cy="1676400"/>
          </a:xfrm>
        </p:spPr>
        <p:txBody>
          <a:bodyPr/>
          <a:lstStyle/>
          <a:p>
            <a:r>
              <a:rPr lang="es-ES_tradnl" altLang="en-US" sz="4800" dirty="0">
                <a:solidFill>
                  <a:schemeClr val="tx1"/>
                </a:solidFill>
                <a:cs typeface="Times" charset="0"/>
              </a:rPr>
              <a:t/>
            </a:r>
            <a:br>
              <a:rPr lang="es-ES_tradnl" altLang="en-US" sz="4800" dirty="0">
                <a:solidFill>
                  <a:schemeClr val="tx1"/>
                </a:solidFill>
                <a:cs typeface="Times" charset="0"/>
              </a:rPr>
            </a:br>
            <a:r>
              <a:rPr lang="es-ES_tradnl" altLang="en-US" sz="4800" dirty="0">
                <a:solidFill>
                  <a:schemeClr val="tx1"/>
                </a:solidFill>
                <a:cs typeface="Times" charset="0"/>
              </a:rPr>
              <a:t>TALLER DE TÉCNICAS DE PNL APLICADAS AL </a:t>
            </a:r>
            <a:r>
              <a:rPr lang="es-ES_tradnl" altLang="en-US" sz="4800" dirty="0" smtClean="0">
                <a:solidFill>
                  <a:schemeClr val="tx1"/>
                </a:solidFill>
                <a:cs typeface="Times" charset="0"/>
              </a:rPr>
              <a:t>APRENDIZAJE</a:t>
            </a:r>
            <a:r>
              <a:rPr lang="es-ES_tradnl" altLang="en-US" dirty="0">
                <a:solidFill>
                  <a:schemeClr val="tx1"/>
                </a:solidFill>
                <a:cs typeface="Times" charset="0"/>
              </a:rPr>
              <a:t/>
            </a:r>
            <a:br>
              <a:rPr lang="es-ES_tradnl" altLang="en-US" dirty="0">
                <a:solidFill>
                  <a:schemeClr val="tx1"/>
                </a:solidFill>
                <a:cs typeface="Times" charset="0"/>
              </a:rPr>
            </a:br>
            <a:endParaRPr lang="es-ES_tradnl" altLang="en-US" dirty="0">
              <a:solidFill>
                <a:schemeClr val="tx1"/>
              </a:solidFill>
              <a:latin typeface="Times" charset="0"/>
              <a:cs typeface="Times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31907" y="5301208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PRESENTADO POR: </a:t>
            </a:r>
          </a:p>
          <a:p>
            <a:r>
              <a:rPr lang="es-MX" dirty="0" smtClean="0"/>
              <a:t>Dra. Elvira Ivone González Jaimes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altLang="es-ES_tradnl" dirty="0" smtClean="0">
                <a:solidFill>
                  <a:schemeClr val="tx1"/>
                </a:solidFill>
                <a:cs typeface="Times" charset="0"/>
              </a:rPr>
              <a:t>I.- </a:t>
            </a:r>
            <a:r>
              <a:rPr lang="es-ES_tradnl" altLang="es-ES_tradnl" dirty="0">
                <a:solidFill>
                  <a:schemeClr val="tx1"/>
                </a:solidFill>
                <a:cs typeface="Times" charset="0"/>
              </a:rPr>
              <a:t>Introducción a la Programación Neurolingüística</a:t>
            </a:r>
            <a:endParaRPr lang="es-ES_tradnl" altLang="es-ES_tradnl" dirty="0">
              <a:solidFill>
                <a:schemeClr val="tx1"/>
              </a:solidFill>
              <a:latin typeface="Times" charset="0"/>
              <a:cs typeface="Times" charset="0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_tradnl" altLang="es-ES_tradnl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371600"/>
          </a:xfrm>
        </p:spPr>
        <p:txBody>
          <a:bodyPr/>
          <a:lstStyle/>
          <a:p>
            <a:r>
              <a:rPr lang="es-MX" altLang="es-ES_tradnl" sz="3600" dirty="0"/>
              <a:t>Aprendizaje Simple</a:t>
            </a:r>
            <a:endParaRPr lang="es-ES_tradnl" altLang="es-ES_tradnl" sz="3400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altLang="es-ES_tradnl" dirty="0"/>
              <a:t>Problema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Retroalimentación                              Decisión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Acción</a:t>
            </a:r>
          </a:p>
        </p:txBody>
      </p:sp>
      <p:sp>
        <p:nvSpPr>
          <p:cNvPr id="133125" name="Line 5"/>
          <p:cNvSpPr>
            <a:spLocks noChangeShapeType="1"/>
          </p:cNvSpPr>
          <p:nvPr/>
        </p:nvSpPr>
        <p:spPr bwMode="auto">
          <a:xfrm>
            <a:off x="5410200" y="2362200"/>
            <a:ext cx="1524000" cy="11430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3126" name="Line 6"/>
          <p:cNvSpPr>
            <a:spLocks noChangeShapeType="1"/>
          </p:cNvSpPr>
          <p:nvPr/>
        </p:nvSpPr>
        <p:spPr bwMode="auto">
          <a:xfrm flipH="1">
            <a:off x="5257800" y="4038600"/>
            <a:ext cx="1524000" cy="11430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3127" name="Line 7"/>
          <p:cNvSpPr>
            <a:spLocks noChangeShapeType="1"/>
          </p:cNvSpPr>
          <p:nvPr/>
        </p:nvSpPr>
        <p:spPr bwMode="auto">
          <a:xfrm flipH="1" flipV="1">
            <a:off x="2667000" y="4038600"/>
            <a:ext cx="1295400" cy="11430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960098" y="2483002"/>
            <a:ext cx="41040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RESPUESTA ES NÚMERO </a:t>
            </a:r>
            <a:r>
              <a:rPr lang="es-MX" dirty="0" smtClean="0">
                <a:solidFill>
                  <a:srgbClr val="FF0000"/>
                </a:solidFill>
              </a:rPr>
              <a:t>25</a:t>
            </a:r>
          </a:p>
          <a:p>
            <a:r>
              <a:rPr lang="es-MX" dirty="0" smtClean="0">
                <a:solidFill>
                  <a:srgbClr val="FF0000"/>
                </a:solidFill>
              </a:rPr>
              <a:t>Donde esta el signo de ?</a:t>
            </a:r>
            <a:endParaRPr lang="es-MX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371600"/>
          </a:xfrm>
        </p:spPr>
        <p:txBody>
          <a:bodyPr/>
          <a:lstStyle/>
          <a:p>
            <a:r>
              <a:rPr lang="es-MX" altLang="es-ES_tradnl" sz="3600" dirty="0"/>
              <a:t>Aprendizaje Simple</a:t>
            </a:r>
            <a:endParaRPr lang="es-ES_tradnl" altLang="es-ES_tradnl" sz="3400" dirty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altLang="es-ES_tradnl" dirty="0"/>
              <a:t>Problema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Retroalimentación                              Decisión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Acción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>
            <a:off x="5181600" y="2286000"/>
            <a:ext cx="1600200" cy="11430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4149" name="Line 5"/>
          <p:cNvSpPr>
            <a:spLocks noChangeShapeType="1"/>
          </p:cNvSpPr>
          <p:nvPr/>
        </p:nvSpPr>
        <p:spPr bwMode="auto">
          <a:xfrm flipH="1">
            <a:off x="5257800" y="4038600"/>
            <a:ext cx="1600200" cy="11430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4150" name="Line 6"/>
          <p:cNvSpPr>
            <a:spLocks noChangeShapeType="1"/>
          </p:cNvSpPr>
          <p:nvPr/>
        </p:nvSpPr>
        <p:spPr bwMode="auto">
          <a:xfrm flipH="1" flipV="1">
            <a:off x="2590800" y="4114800"/>
            <a:ext cx="1371600" cy="10668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4151" name="Line 7"/>
          <p:cNvSpPr>
            <a:spLocks noChangeShapeType="1"/>
          </p:cNvSpPr>
          <p:nvPr/>
        </p:nvSpPr>
        <p:spPr bwMode="auto">
          <a:xfrm flipV="1">
            <a:off x="2590800" y="2286000"/>
            <a:ext cx="1524000" cy="10668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s-MX" altLang="es-ES_tradnl" sz="3600" dirty="0"/>
              <a:t>Aprendizaje Generativo</a:t>
            </a:r>
            <a:endParaRPr lang="es-ES_tradnl" altLang="es-ES_tradnl" sz="3400" dirty="0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772400" cy="3886200"/>
          </a:xfrm>
        </p:spPr>
        <p:txBody>
          <a:bodyPr/>
          <a:lstStyle/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Problema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Retroalimentación                              Decisión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Acción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Retroalimentación                              Decisión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Acción</a:t>
            </a:r>
          </a:p>
        </p:txBody>
      </p:sp>
      <p:sp>
        <p:nvSpPr>
          <p:cNvPr id="135172" name="Line 4"/>
          <p:cNvSpPr>
            <a:spLocks noChangeShapeType="1"/>
          </p:cNvSpPr>
          <p:nvPr/>
        </p:nvSpPr>
        <p:spPr bwMode="auto">
          <a:xfrm>
            <a:off x="5181600" y="3124200"/>
            <a:ext cx="1676400" cy="10668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5173" name="Line 5"/>
          <p:cNvSpPr>
            <a:spLocks noChangeShapeType="1"/>
          </p:cNvSpPr>
          <p:nvPr/>
        </p:nvSpPr>
        <p:spPr bwMode="auto">
          <a:xfrm flipH="1">
            <a:off x="5181600" y="4953000"/>
            <a:ext cx="1600200" cy="11430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5174" name="Line 6"/>
          <p:cNvSpPr>
            <a:spLocks noChangeShapeType="1"/>
          </p:cNvSpPr>
          <p:nvPr/>
        </p:nvSpPr>
        <p:spPr bwMode="auto">
          <a:xfrm flipH="1" flipV="1">
            <a:off x="2362200" y="5105400"/>
            <a:ext cx="1447800" cy="10668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5175" name="Line 7"/>
          <p:cNvSpPr>
            <a:spLocks noChangeShapeType="1"/>
          </p:cNvSpPr>
          <p:nvPr/>
        </p:nvSpPr>
        <p:spPr bwMode="auto">
          <a:xfrm flipV="1">
            <a:off x="2438400" y="3200400"/>
            <a:ext cx="1524000" cy="11430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 autoUpdateAnimBg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s-MX" altLang="es-ES_tradnl" sz="3600" dirty="0"/>
              <a:t>Aprendizaje Generativo</a:t>
            </a:r>
            <a:endParaRPr lang="es-ES_tradnl" altLang="es-ES_tradnl" sz="3400" dirty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772400" cy="38862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altLang="es-ES_tradnl" dirty="0"/>
              <a:t>Creencias y Suposiciones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Problema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Retroalimentación                              Decisión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Acción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Retroalimentación                              Decisión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Acción</a:t>
            </a:r>
          </a:p>
        </p:txBody>
      </p:sp>
      <p:sp>
        <p:nvSpPr>
          <p:cNvPr id="136196" name="Line 4"/>
          <p:cNvSpPr>
            <a:spLocks noChangeShapeType="1"/>
          </p:cNvSpPr>
          <p:nvPr/>
        </p:nvSpPr>
        <p:spPr bwMode="auto">
          <a:xfrm flipV="1">
            <a:off x="2743200" y="3124200"/>
            <a:ext cx="1219200" cy="12192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6198" name="Line 6"/>
          <p:cNvSpPr>
            <a:spLocks noChangeShapeType="1"/>
          </p:cNvSpPr>
          <p:nvPr/>
        </p:nvSpPr>
        <p:spPr bwMode="auto">
          <a:xfrm>
            <a:off x="5410200" y="3124200"/>
            <a:ext cx="1219200" cy="12192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6199" name="Line 7"/>
          <p:cNvSpPr>
            <a:spLocks noChangeShapeType="1"/>
          </p:cNvSpPr>
          <p:nvPr/>
        </p:nvSpPr>
        <p:spPr bwMode="auto">
          <a:xfrm flipH="1" flipV="1">
            <a:off x="2667000" y="4953000"/>
            <a:ext cx="1219200" cy="12192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6200" name="Line 8"/>
          <p:cNvSpPr>
            <a:spLocks noChangeShapeType="1"/>
          </p:cNvSpPr>
          <p:nvPr/>
        </p:nvSpPr>
        <p:spPr bwMode="auto">
          <a:xfrm flipH="1">
            <a:off x="5334000" y="4876800"/>
            <a:ext cx="1295400" cy="12954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6201" name="Line 9"/>
          <p:cNvSpPr>
            <a:spLocks noChangeShapeType="1"/>
          </p:cNvSpPr>
          <p:nvPr/>
        </p:nvSpPr>
        <p:spPr bwMode="auto">
          <a:xfrm flipV="1">
            <a:off x="1219200" y="2057400"/>
            <a:ext cx="2209800" cy="22098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6202" name="Line 10"/>
          <p:cNvSpPr>
            <a:spLocks noChangeShapeType="1"/>
          </p:cNvSpPr>
          <p:nvPr/>
        </p:nvSpPr>
        <p:spPr bwMode="auto">
          <a:xfrm>
            <a:off x="5638800" y="1981200"/>
            <a:ext cx="2209800" cy="22098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5499798"/>
              </p:ext>
            </p:extLst>
          </p:nvPr>
        </p:nvGraphicFramePr>
        <p:xfrm>
          <a:off x="685800" y="1916832"/>
          <a:ext cx="7772400" cy="457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72400"/>
              </a:tblGrid>
              <a:tr h="14401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KASUGA DE Y M.A.D. LINDA (2001) APRENDIZAJE ACELERADO EDIT. TOMO, MÉXICO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BUZAN TONY (1996) EL LIBRO DE LOS MAPAS MENTALES EDIT. URANO MÉXICO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SCHUSTER H. DONALD, GRITTÓN E. CHARLES (1985) TÉCNICAS EFECTIVAS DE APRENDIZAJE EDIT. GRIJALBO MÉXICO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GARDNER HOWARD (1995) INTELIGENCIAS MÚLTIPLES, LA TEORIA EN LA PRACTICA. EDIT, PAÍDOS. BERCELONA ESPAÑA.</a:t>
                      </a:r>
                    </a:p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BANDLER, R. (1983): </a:t>
                      </a:r>
                      <a:r>
                        <a:rPr lang="es-MX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PNL, LA MAGIA EN ACCIÓN</a:t>
                      </a:r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BARCELONA: SIRIO.</a:t>
                      </a:r>
                    </a:p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  O´CONNOR Y SEYMOUR (1990): </a:t>
                      </a:r>
                      <a:r>
                        <a:rPr lang="es-MX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INTRODUCCIÓN A LA PNL</a:t>
                      </a:r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URANO</a:t>
                      </a:r>
                    </a:p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  CUDICIO, CATHERINE (1993): </a:t>
                      </a:r>
                      <a:r>
                        <a:rPr lang="es-MX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CÓMO COMPRENDER LA PNL</a:t>
                      </a:r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MADRID. GRANICA</a:t>
                      </a:r>
                    </a:p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  GLOUBERMAN, G. (1991). </a:t>
                      </a:r>
                      <a:r>
                        <a:rPr lang="es-MX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IMAGINAR ES PODER</a:t>
                      </a:r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BARCELONA: ESPAÑA. (P.22).</a:t>
                      </a:r>
                      <a:r>
                        <a:rPr lang="es-MX" sz="1600" dirty="0" smtClean="0"/>
                        <a:t/>
                      </a:r>
                      <a:br>
                        <a:rPr lang="es-MX" sz="1600" dirty="0" smtClean="0"/>
                      </a:br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  GONZÁLEZ, L. (1996). P.N.L. </a:t>
                      </a:r>
                      <a:r>
                        <a:rPr lang="es-MX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COMUNICACIÓN Y DIÁLOGO</a:t>
                      </a:r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EDITORIAL FONT. MÉXICO:</a:t>
                      </a:r>
                      <a:r>
                        <a:rPr lang="es-MX" sz="1600" dirty="0" smtClean="0">
                          <a:effectLst/>
                        </a:rPr>
                        <a:t>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s-MX" sz="1600" dirty="0" smtClean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89535" marR="89535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zh-CN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Gardner Howard (1995) INTELIGENCIAS MÚLTIPLES, LA TEORIA EN LA PRACTICA. Edit, Paídos. Bercelona España. </a:t>
            </a:r>
            <a:endParaRPr kumimoji="0" lang="es-E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267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sz="3600" dirty="0"/>
              <a:t>Programación Neurolingüística</a:t>
            </a:r>
            <a:endParaRPr lang="es-ES_tradnl" altLang="es-ES_tradnl" sz="3000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altLang="es-ES_tradnl" dirty="0"/>
              <a:t>Un modelo del proceso de percepción, representación y comunicación de la realidad.</a:t>
            </a:r>
          </a:p>
          <a:p>
            <a:r>
              <a:rPr lang="es-ES_tradnl" altLang="es-ES_tradnl" dirty="0"/>
              <a:t>Un </a:t>
            </a:r>
            <a:r>
              <a:rPr lang="es-ES_tradnl" altLang="es-ES_tradnl" dirty="0" err="1"/>
              <a:t>metamodelo</a:t>
            </a:r>
            <a:r>
              <a:rPr lang="es-ES_tradnl" altLang="es-ES_tradnl" dirty="0"/>
              <a:t>.</a:t>
            </a:r>
          </a:p>
          <a:p>
            <a:r>
              <a:rPr lang="es-ES_tradnl" altLang="es-ES_tradnl" dirty="0"/>
              <a:t>Un puente entre un comportamiento estándar y un comportamiento de alto desempeño.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n-US" sz="3400" dirty="0"/>
              <a:t>¿Qué es la Programación Neurolingüística?</a:t>
            </a:r>
            <a:endParaRPr lang="es-ES_tradnl" altLang="es-ES_tradnl" sz="2500" dirty="0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altLang="en-US"/>
              <a:t>Programación Neurolingüística es:</a:t>
            </a:r>
          </a:p>
          <a:p>
            <a:r>
              <a:rPr lang="es-ES_tradnl" altLang="en-US"/>
              <a:t>un modelo cibernético </a:t>
            </a:r>
          </a:p>
          <a:p>
            <a:r>
              <a:rPr lang="es-ES_tradnl" altLang="en-US"/>
              <a:t>que relaciona conductas observables </a:t>
            </a:r>
          </a:p>
          <a:p>
            <a:r>
              <a:rPr lang="es-ES_tradnl" altLang="en-US"/>
              <a:t>con procesos neurofisiológicos </a:t>
            </a:r>
          </a:p>
          <a:p>
            <a:r>
              <a:rPr lang="es-ES_tradnl" altLang="en-US"/>
              <a:t>para comprender las estrategias que gobiernan nuestras conductas.</a:t>
            </a:r>
            <a:endParaRPr lang="es-ES_tradnl" alt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524000"/>
          </a:xfrm>
        </p:spPr>
        <p:txBody>
          <a:bodyPr/>
          <a:lstStyle/>
          <a:p>
            <a:r>
              <a:rPr lang="es-ES_tradnl" altLang="en-US" sz="3600"/>
              <a:t>Programación Neurolingüística</a:t>
            </a:r>
            <a:endParaRPr lang="es-ES_tradnl" altLang="es-ES_tradnl" sz="3400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3600" b="1" i="1"/>
              <a:t>“Neuro”</a:t>
            </a:r>
            <a:r>
              <a:rPr lang="es-ES_tradnl" altLang="en-US">
                <a:latin typeface="Impact" pitchFamily="34" charset="0"/>
              </a:rPr>
              <a:t> </a:t>
            </a:r>
            <a:r>
              <a:rPr lang="es-ES_tradnl" altLang="en-US" sz="2800"/>
              <a:t>toda conducta tiene su origen en el proceso neurológico de la percepción.</a:t>
            </a:r>
          </a:p>
          <a:p>
            <a:pPr>
              <a:buFontTx/>
              <a:buNone/>
            </a:pPr>
            <a:r>
              <a:rPr lang="es-ES_tradnl" altLang="en-US" sz="3600" b="1" i="1"/>
              <a:t>“Lingüística”</a:t>
            </a:r>
            <a:r>
              <a:rPr lang="es-ES_tradnl" altLang="en-US">
                <a:latin typeface="Impact" pitchFamily="34" charset="0"/>
              </a:rPr>
              <a:t> </a:t>
            </a:r>
            <a:r>
              <a:rPr lang="es-ES_tradnl" altLang="en-US" sz="2800"/>
              <a:t>usamos el lenguaje para ordenar nuestros pensamientos y para comunicarnos con otros.</a:t>
            </a:r>
          </a:p>
          <a:p>
            <a:pPr>
              <a:buFontTx/>
              <a:buNone/>
            </a:pPr>
            <a:r>
              <a:rPr lang="es-ES_tradnl" altLang="en-US" sz="3600" b="1" i="1"/>
              <a:t>“Programación”</a:t>
            </a:r>
            <a:r>
              <a:rPr lang="es-ES_tradnl" altLang="en-US"/>
              <a:t> </a:t>
            </a:r>
            <a:r>
              <a:rPr lang="es-ES_tradnl" altLang="en-US" sz="2800"/>
              <a:t>se refiere a los procesos con que decidimos organizar nuestras ideas y acciones para producir resultados.</a:t>
            </a:r>
            <a:endParaRPr lang="es-ES_tradnl" altLang="es-ES_tradnl" sz="2800"/>
          </a:p>
          <a:p>
            <a:endParaRPr lang="es-ES_tradnl" alt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524000"/>
          </a:xfrm>
        </p:spPr>
        <p:txBody>
          <a:bodyPr/>
          <a:lstStyle/>
          <a:p>
            <a:pPr algn="l"/>
            <a:r>
              <a:rPr lang="es-ES_tradnl" altLang="en-US" sz="3600"/>
              <a:t>La PNL descubre que:</a:t>
            </a:r>
            <a:endParaRPr lang="es-ES_tradnl" altLang="es-ES_tradnl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4191000" cy="4572000"/>
          </a:xfrm>
        </p:spPr>
        <p:txBody>
          <a:bodyPr/>
          <a:lstStyle/>
          <a:p>
            <a:r>
              <a:rPr lang="es-ES_tradnl" altLang="en-US"/>
              <a:t>Lo que parece mágico e inexplicable generalmente tiene una estructura profunda que cuando se clarifica puede ser entendida, comunicada y puesta en práctica por quien lo desee.</a:t>
            </a:r>
            <a:endParaRPr lang="es-ES_tradnl" altLang="es-ES_tradnl"/>
          </a:p>
        </p:txBody>
      </p:sp>
      <p:graphicFrame>
        <p:nvGraphicFramePr>
          <p:cNvPr id="167940" name="Object 4"/>
          <p:cNvGraphicFramePr>
            <a:graphicFrameLocks noChangeAspect="1"/>
          </p:cNvGraphicFramePr>
          <p:nvPr/>
        </p:nvGraphicFramePr>
        <p:xfrm>
          <a:off x="4953000" y="1676400"/>
          <a:ext cx="3810000" cy="385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52" name="Clip" r:id="rId3" imgW="5499100" imgH="5562600" progId="">
                  <p:embed/>
                </p:oleObj>
              </mc:Choice>
              <mc:Fallback>
                <p:oleObj name="Clip" r:id="rId3" imgW="5499100" imgH="55626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676400"/>
                        <a:ext cx="3810000" cy="385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8" grpId="0" autoUpdateAnimBg="0"/>
      <p:bldP spid="16793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524000"/>
          </a:xfrm>
        </p:spPr>
        <p:txBody>
          <a:bodyPr/>
          <a:lstStyle/>
          <a:p>
            <a:r>
              <a:rPr lang="es-ES_tradnl" altLang="en-US" sz="3600"/>
              <a:t>Orígenes de la P.N.L.</a:t>
            </a:r>
            <a:endParaRPr lang="es-ES_tradnl" altLang="es-ES_tradnl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4191000" cy="38862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s-ES_tradnl" altLang="en-US" sz="2800"/>
              <a:t>Se desarrolló a principios de los 70s.</a:t>
            </a:r>
          </a:p>
          <a:p>
            <a:pPr>
              <a:lnSpc>
                <a:spcPct val="120000"/>
              </a:lnSpc>
            </a:pPr>
            <a:r>
              <a:rPr lang="es-ES_tradnl" altLang="en-US" sz="2800"/>
              <a:t>Creadores:  John Grinder y Richard Bandler.</a:t>
            </a:r>
          </a:p>
          <a:p>
            <a:pPr>
              <a:lnSpc>
                <a:spcPct val="120000"/>
              </a:lnSpc>
            </a:pPr>
            <a:r>
              <a:rPr lang="es-ES_tradnl" altLang="en-US" sz="2800"/>
              <a:t>Surgió de modelar las estrategias de personas eficaces</a:t>
            </a:r>
            <a:r>
              <a:rPr lang="es-ES_tradnl" altLang="en-US"/>
              <a:t>.</a:t>
            </a:r>
            <a:endParaRPr lang="es-ES_tradnl" altLang="es-ES_tradnl"/>
          </a:p>
        </p:txBody>
      </p:sp>
      <p:graphicFrame>
        <p:nvGraphicFramePr>
          <p:cNvPr id="140292" name="Object 4"/>
          <p:cNvGraphicFramePr>
            <a:graphicFrameLocks noChangeAspect="1"/>
          </p:cNvGraphicFramePr>
          <p:nvPr/>
        </p:nvGraphicFramePr>
        <p:xfrm>
          <a:off x="4724400" y="2362200"/>
          <a:ext cx="3810000" cy="260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4" name="Clip" r:id="rId3" imgW="5245100" imgH="3581400" progId="">
                  <p:embed/>
                </p:oleObj>
              </mc:Choice>
              <mc:Fallback>
                <p:oleObj name="Clip" r:id="rId3" imgW="5245100" imgH="35814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362200"/>
                        <a:ext cx="3810000" cy="2600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524000"/>
          </a:xfrm>
        </p:spPr>
        <p:txBody>
          <a:bodyPr/>
          <a:lstStyle/>
          <a:p>
            <a:r>
              <a:rPr lang="es-ES_tradnl" altLang="en-US" sz="3600"/>
              <a:t>Orígenes de la P.N.L.</a:t>
            </a:r>
            <a:endParaRPr lang="es-ES_tradnl" altLang="es-ES_tradnl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7772400" cy="3886200"/>
          </a:xfrm>
        </p:spPr>
        <p:txBody>
          <a:bodyPr/>
          <a:lstStyle/>
          <a:p>
            <a:r>
              <a:rPr lang="es-ES_tradnl" altLang="es-ES_tradnl"/>
              <a:t>Surge por el interés de hacer explícitos los modelos humanos de excelencia.</a:t>
            </a:r>
          </a:p>
          <a:p>
            <a:endParaRPr lang="es-ES_tradnl" altLang="es-ES_tradnl"/>
          </a:p>
          <a:p>
            <a:r>
              <a:rPr lang="es-ES_tradnl" altLang="es-ES_tradnl"/>
              <a:t>La PNL es una simbolización de la relación del</a:t>
            </a:r>
          </a:p>
          <a:p>
            <a:pPr>
              <a:buFontTx/>
              <a:buNone/>
            </a:pPr>
            <a:r>
              <a:rPr lang="es-ES_tradnl" altLang="es-ES_tradnl"/>
              <a:t>			Cerebro</a:t>
            </a:r>
          </a:p>
          <a:p>
            <a:pPr>
              <a:buFontTx/>
              <a:buNone/>
            </a:pPr>
            <a:r>
              <a:rPr lang="es-ES_tradnl" altLang="es-ES_tradnl"/>
              <a:t>			Lenguaje</a:t>
            </a:r>
          </a:p>
          <a:p>
            <a:pPr>
              <a:buFontTx/>
              <a:buNone/>
            </a:pPr>
            <a:r>
              <a:rPr lang="es-ES_tradnl" altLang="es-ES_tradnl"/>
              <a:t>			Cuerpo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1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1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altLang="es-ES_tradnl" dirty="0" smtClean="0">
                <a:solidFill>
                  <a:schemeClr val="tx1"/>
                </a:solidFill>
                <a:cs typeface="Times" charset="0"/>
              </a:rPr>
              <a:t>Presuposiciones </a:t>
            </a:r>
            <a:r>
              <a:rPr lang="es-ES_tradnl" altLang="es-ES_tradnl" dirty="0">
                <a:solidFill>
                  <a:schemeClr val="tx1"/>
                </a:solidFill>
                <a:cs typeface="Times" charset="0"/>
              </a:rPr>
              <a:t>Básicas de la Programación Neurolingüística</a:t>
            </a:r>
            <a:endParaRPr lang="es-ES_tradnl" altLang="es-ES_tradnl" dirty="0">
              <a:solidFill>
                <a:schemeClr val="tx1"/>
              </a:solidFill>
              <a:latin typeface="Times" charset="0"/>
              <a:cs typeface="Times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_tradnl" alt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n-US" sz="3600"/>
              <a:t>Paradigma:</a:t>
            </a:r>
            <a:endParaRPr lang="es-ES_tradnl" alt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/>
              <a:t>		“</a:t>
            </a:r>
            <a:r>
              <a:rPr lang="es-ES_tradnl" altLang="en-US" sz="3600"/>
              <a:t>Una creencia que gobierna la forma en que percibimos la realidad  y la manera en que actuamos en ella.”</a:t>
            </a:r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3886200" y="3903663"/>
          <a:ext cx="3200400" cy="271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6" name="Clip" r:id="rId3" imgW="4838700" imgH="4102100" progId="">
                  <p:embed/>
                </p:oleObj>
              </mc:Choice>
              <mc:Fallback>
                <p:oleObj name="Clip" r:id="rId3" imgW="4838700" imgH="41021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903663"/>
                        <a:ext cx="3200400" cy="2713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s-MX" dirty="0"/>
              <a:t>Unidad </a:t>
            </a:r>
            <a:r>
              <a:rPr lang="es-MX" dirty="0" smtClean="0"/>
              <a:t>II.</a:t>
            </a:r>
            <a:br>
              <a:rPr lang="es-MX" dirty="0" smtClean="0"/>
            </a:br>
            <a:r>
              <a:rPr lang="es-MX" dirty="0" smtClean="0"/>
              <a:t>MAPAS MENTALES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</a:t>
            </a:r>
            <a:r>
              <a:rPr lang="es-MX" dirty="0" smtClean="0"/>
              <a:t>l </a:t>
            </a:r>
            <a:r>
              <a:rPr lang="es-MX" dirty="0"/>
              <a:t>alumno desarrollará la habilidad en el trabajo con la técnica de los mapas </a:t>
            </a:r>
            <a:r>
              <a:rPr lang="es-MX" dirty="0" smtClean="0"/>
              <a:t>mentales como técnica específica para la integración de conocimiento utilizados principalmente en al área escolar, pero sin dejar de lado que esta técnica puede usarse en otros ámbitos.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60726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8455" t="15592" r="15687" b="5340"/>
          <a:stretch/>
        </p:blipFill>
        <p:spPr>
          <a:xfrm>
            <a:off x="1115616" y="1196752"/>
            <a:ext cx="7574105" cy="511256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7058805" y="4353227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solidFill>
                  <a:srgbClr val="FF0000"/>
                </a:solidFill>
              </a:rPr>
              <a:t>UNIDAD ACADÉMICA</a:t>
            </a:r>
            <a:endParaRPr lang="es-MX" sz="1000" dirty="0">
              <a:solidFill>
                <a:srgbClr val="FF0000"/>
              </a:solidFill>
            </a:endParaRPr>
          </a:p>
        </p:txBody>
      </p:sp>
      <p:cxnSp>
        <p:nvCxnSpPr>
          <p:cNvPr id="5" name="Conector recto de flecha 4"/>
          <p:cNvCxnSpPr/>
          <p:nvPr/>
        </p:nvCxnSpPr>
        <p:spPr bwMode="auto">
          <a:xfrm>
            <a:off x="7058805" y="3933056"/>
            <a:ext cx="432048" cy="43204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3356603" y="548680"/>
            <a:ext cx="3092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MAPA CURRICULAR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2855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676400"/>
          </a:xfrm>
        </p:spPr>
        <p:txBody>
          <a:bodyPr/>
          <a:lstStyle/>
          <a:p>
            <a:r>
              <a:rPr lang="es-ES_tradnl" altLang="en-US" sz="3600"/>
              <a:t>1.- El Mapa no es el Territorio</a:t>
            </a:r>
            <a:endParaRPr lang="es-ES_tradnl" alt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_tradnl" altLang="en-US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2667000" y="2590800"/>
          <a:ext cx="4114800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0" name="Clip" r:id="rId3" imgW="4114800" imgH="2476500" progId="">
                  <p:embed/>
                </p:oleObj>
              </mc:Choice>
              <mc:Fallback>
                <p:oleObj name="Clip" r:id="rId3" imgW="4114800" imgH="24765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590800"/>
                        <a:ext cx="4114800" cy="2476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pPr algn="l"/>
            <a:r>
              <a:rPr lang="es-ES_tradnl" altLang="en-US" sz="3600"/>
              <a:t>1.- El Mapa no es el Territorio.</a:t>
            </a:r>
            <a:endParaRPr lang="es-ES_tradnl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7244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/>
              <a:t>Conclusiones:</a:t>
            </a:r>
          </a:p>
          <a:p>
            <a:r>
              <a:rPr lang="es-ES_tradnl" altLang="en-US"/>
              <a:t>La gente responde al mapa, no a la realidad.</a:t>
            </a:r>
          </a:p>
          <a:p>
            <a:r>
              <a:rPr lang="es-ES_tradnl" altLang="en-US"/>
              <a:t>Cada ser humano posee su propio mapa.</a:t>
            </a:r>
          </a:p>
          <a:p>
            <a:r>
              <a:rPr lang="es-ES_tradnl" altLang="en-US"/>
              <a:t>No hay mapas mejores ni más reales.</a:t>
            </a:r>
          </a:p>
          <a:p>
            <a:r>
              <a:rPr lang="es-ES_tradnl" altLang="en-US"/>
              <a:t>El significado de tu comunicación es la respuesta que obtienes.</a:t>
            </a:r>
          </a:p>
          <a:p>
            <a:r>
              <a:rPr lang="es-ES_tradnl" altLang="en-US"/>
              <a:t>La gente posee los recursos que necesita en forma actual o potencial.</a:t>
            </a:r>
          </a:p>
          <a:p>
            <a:endParaRPr lang="es-ES_tradnl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Mapa mental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Un mapa mental es un diagrama usado para representar las palabras, ideas, tareas y dibujos u otros conceptos ligados y dispuestos radialmente alrededor de una palabra clave o de una idea </a:t>
            </a:r>
            <a:r>
              <a:rPr lang="es-MX" dirty="0" smtClean="0"/>
              <a:t>central.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4655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</a:t>
            </a:r>
            <a:r>
              <a:rPr lang="es-MX" dirty="0" smtClean="0"/>
              <a:t>jemplos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1844824"/>
            <a:ext cx="2304256" cy="2059556"/>
          </a:xfrm>
          <a:prstGeom prst="rect">
            <a:avLst/>
          </a:prstGeom>
        </p:spPr>
      </p:pic>
      <p:sp>
        <p:nvSpPr>
          <p:cNvPr id="5" name="AutoShape 2" descr="Resultado de imagen para mapa mental"/>
          <p:cNvSpPr>
            <a:spLocks noChangeAspect="1" noChangeArrowheads="1"/>
          </p:cNvSpPr>
          <p:nvPr/>
        </p:nvSpPr>
        <p:spPr bwMode="auto">
          <a:xfrm>
            <a:off x="155575" y="-457200"/>
            <a:ext cx="10763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Resultado de imagen para mapa mental"/>
          <p:cNvSpPr>
            <a:spLocks noChangeAspect="1" noChangeArrowheads="1"/>
          </p:cNvSpPr>
          <p:nvPr/>
        </p:nvSpPr>
        <p:spPr bwMode="auto">
          <a:xfrm>
            <a:off x="2487563" y="879234"/>
            <a:ext cx="10763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6" descr="Resultado de imagen para mapa mental"/>
          <p:cNvSpPr>
            <a:spLocks noChangeAspect="1" noChangeArrowheads="1"/>
          </p:cNvSpPr>
          <p:nvPr/>
        </p:nvSpPr>
        <p:spPr bwMode="auto">
          <a:xfrm>
            <a:off x="5472881" y="2393589"/>
            <a:ext cx="10763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10952" name="Picture 8" descr="http://www.facmed.unam.mx/emc/computo/mapas/Mapa_de_la_Teor_a_de_Sistemas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156" y="2931051"/>
            <a:ext cx="4704457" cy="294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311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066800"/>
            <a:ext cx="7772400" cy="1676400"/>
          </a:xfrm>
        </p:spPr>
        <p:txBody>
          <a:bodyPr/>
          <a:lstStyle/>
          <a:p>
            <a:r>
              <a:rPr lang="es-ES_tradnl" altLang="en-US" sz="3600"/>
              <a:t>2.-  La Vida y la Mente </a:t>
            </a:r>
            <a:br>
              <a:rPr lang="es-ES_tradnl" altLang="en-US" sz="3600"/>
            </a:br>
            <a:r>
              <a:rPr lang="es-ES_tradnl" altLang="en-US" sz="3600"/>
              <a:t>son Procesos Sistémicos.</a:t>
            </a:r>
            <a:endParaRPr lang="es-ES_tradnl" alt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_tradnl" altLang="en-US"/>
          </a:p>
        </p:txBody>
      </p:sp>
      <p:graphicFrame>
        <p:nvGraphicFramePr>
          <p:cNvPr id="208896" name="Object 1024"/>
          <p:cNvGraphicFramePr>
            <a:graphicFrameLocks noChangeAspect="1"/>
          </p:cNvGraphicFramePr>
          <p:nvPr/>
        </p:nvGraphicFramePr>
        <p:xfrm>
          <a:off x="3200400" y="2971800"/>
          <a:ext cx="28194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08" name="Clip" r:id="rId3" imgW="3263900" imgH="3403600" progId="">
                  <p:embed/>
                </p:oleObj>
              </mc:Choice>
              <mc:Fallback>
                <p:oleObj name="Clip" r:id="rId3" imgW="3263900" imgH="3403600" progId="">
                  <p:embed/>
                  <p:pic>
                    <p:nvPicPr>
                      <p:cNvPr id="0" name="Picture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971800"/>
                        <a:ext cx="2819400" cy="274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8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8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n-US" sz="4000" dirty="0"/>
              <a:t>Sistema:</a:t>
            </a:r>
            <a:endParaRPr lang="es-ES_tradnl" altLang="en-US" dirty="0"/>
          </a:p>
        </p:txBody>
      </p:sp>
      <p:sp>
        <p:nvSpPr>
          <p:cNvPr id="34819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828800"/>
            <a:ext cx="3810000" cy="3886200"/>
          </a:xfrm>
        </p:spPr>
        <p:txBody>
          <a:bodyPr/>
          <a:lstStyle/>
          <a:p>
            <a:r>
              <a:rPr lang="es-ES_tradnl" altLang="en-US"/>
              <a:t>Definición: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s-ES_tradnl" altLang="en-US"/>
              <a:t>	</a:t>
            </a:r>
            <a:r>
              <a:rPr lang="es-ES_tradnl" altLang="en-US" sz="2400"/>
              <a:t>“Una entidad cuya existencia y funciones se mantienen como un todo por la interacción de sus partes.”</a:t>
            </a:r>
          </a:p>
        </p:txBody>
      </p:sp>
      <p:sp>
        <p:nvSpPr>
          <p:cNvPr id="34820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371600"/>
            <a:ext cx="4191000" cy="48006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/>
              <a:t>Características:</a:t>
            </a:r>
          </a:p>
          <a:p>
            <a:r>
              <a:rPr lang="es-ES_tradnl" altLang="en-US" sz="2400" dirty="0"/>
              <a:t>Sus partes están interconectadas y funcionan como un todo.</a:t>
            </a:r>
          </a:p>
          <a:p>
            <a:r>
              <a:rPr lang="es-ES_tradnl" altLang="en-US" sz="2400" dirty="0"/>
              <a:t>Añadir o eliminar elementos altera el comportamiento del sistema.</a:t>
            </a:r>
          </a:p>
          <a:p>
            <a:r>
              <a:rPr lang="es-ES_tradnl" altLang="en-US" sz="2400" dirty="0"/>
              <a:t>La disposición de sus partes es fundamental.</a:t>
            </a:r>
          </a:p>
          <a:p>
            <a:r>
              <a:rPr lang="es-ES_tradnl" altLang="en-US" sz="2400" dirty="0"/>
              <a:t>Su funcionamiento depende de la estructura global que conforman sus partes.</a:t>
            </a:r>
          </a:p>
          <a:p>
            <a:endParaRPr lang="es-ES_tradnl" altLang="en-US" sz="2400" dirty="0"/>
          </a:p>
          <a:p>
            <a:pPr>
              <a:buFontTx/>
              <a:buNone/>
            </a:pPr>
            <a:endParaRPr lang="es-ES_tradnl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  <p:bldP spid="34820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95400"/>
          </a:xfrm>
        </p:spPr>
        <p:txBody>
          <a:bodyPr/>
          <a:lstStyle/>
          <a:p>
            <a:pPr algn="l"/>
            <a:r>
              <a:rPr lang="es-ES_tradnl" altLang="es-ES_tradnl" sz="3600">
                <a:solidFill>
                  <a:schemeClr val="tx1"/>
                </a:solidFill>
                <a:cs typeface="Times" charset="0"/>
              </a:rPr>
              <a:t>Cualidades de un Sistema.</a:t>
            </a:r>
            <a:endParaRPr lang="es-ES_tradnl" altLang="es-ES_tradnl">
              <a:solidFill>
                <a:schemeClr val="tx1"/>
              </a:solidFill>
              <a:latin typeface="Times" charset="0"/>
              <a:cs typeface="Times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800600"/>
          </a:xfrm>
        </p:spPr>
        <p:txBody>
          <a:bodyPr/>
          <a:lstStyle/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400" dirty="0"/>
              <a:t>a.- Forma parte de un sistema mayor y formado por subsistemas.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400" dirty="0"/>
              <a:t>b.- Propiedades emergentes. 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400" dirty="0"/>
              <a:t>c.- Sólo se comprender al sistema si se le ve como un todo.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400" dirty="0"/>
              <a:t>d.- Complejidad de detalle y complejidad dinámica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400" dirty="0"/>
              <a:t>e.- Cada parte influye en el sistema entero.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400" dirty="0"/>
              <a:t>f.- Siempre que cambiamos algún elemento, hay efectos secundarios.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400" dirty="0"/>
              <a:t>g.- Los sistemas resisten los cambios. Efecto palanca.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400" dirty="0"/>
              <a:t>h.- Efecto apéndice.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400" dirty="0"/>
              <a:t>i.- La parte del sistema que se colapsa durante una crisis es casi siempre ajena a las causas del problema</a:t>
            </a:r>
            <a:r>
              <a:rPr lang="es-ES_tradnl" altLang="es-ES_tradnl" sz="2400" dirty="0" smtClean="0"/>
              <a:t>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400" dirty="0" smtClean="0">
                <a:latin typeface="Times" charset="0"/>
              </a:rPr>
              <a:t>EJEMPLO SISTEMA GALACTICO</a:t>
            </a:r>
            <a:endParaRPr lang="es-ES_tradnl" altLang="es-ES_tradnl" sz="2400" dirty="0">
              <a:latin typeface="Times" charset="0"/>
            </a:endParaRPr>
          </a:p>
          <a:p>
            <a:endParaRPr lang="es-ES_tradnl" alt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1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19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19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524000"/>
          </a:xfrm>
        </p:spPr>
        <p:txBody>
          <a:bodyPr/>
          <a:lstStyle/>
          <a:p>
            <a:pPr algn="l"/>
            <a:r>
              <a:rPr lang="es-ES_tradnl" altLang="es-ES_tradnl" sz="3600" dirty="0">
                <a:solidFill>
                  <a:schemeClr val="tx1"/>
                </a:solidFill>
                <a:cs typeface="Times" charset="0"/>
              </a:rPr>
              <a:t>Pensamiento Sistémico.</a:t>
            </a:r>
            <a:endParaRPr lang="es-ES_tradnl" altLang="es-ES_tradnl" dirty="0">
              <a:solidFill>
                <a:schemeClr val="tx1"/>
              </a:solidFill>
              <a:latin typeface="Times" charset="0"/>
              <a:cs typeface="Times" charset="0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86200"/>
          </a:xfrm>
        </p:spPr>
        <p:txBody>
          <a:bodyPr/>
          <a:lstStyle/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600" dirty="0"/>
              <a:t>Tareas a realizar: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600" dirty="0"/>
              <a:t>a.- Prestar atención a las relaciones que se promueven entre las personas.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600" dirty="0"/>
              <a:t>b.- Recordar que cada persona funcionará tan bien como se lo permita el sistema en el que se encuentra.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_tradnl" altLang="es-ES_tradnl" sz="2600" dirty="0"/>
              <a:t>c.- Observar al sistema periódicamente desde una posición ajena al mismo para evaluar su buen funcionamiento.</a:t>
            </a:r>
          </a:p>
          <a:p>
            <a:pPr>
              <a:buFontTx/>
              <a:buNone/>
            </a:pPr>
            <a:r>
              <a:rPr lang="es-ES_tradnl" altLang="es-ES_tradnl" sz="2600" dirty="0">
                <a:cs typeface="Times" charset="0"/>
              </a:rPr>
              <a:t>d.- No olvidar que las soluciones evidentes no son necesariamente las soluciones adecuadas.</a:t>
            </a:r>
            <a:r>
              <a:rPr lang="es-ES_tradnl" altLang="es-ES_tradnl" dirty="0">
                <a:latin typeface="Times" charset="0"/>
                <a:cs typeface="Times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n-US" sz="3600" dirty="0"/>
              <a:t> 2.- La Vida y La Mente son     </a:t>
            </a:r>
            <a:br>
              <a:rPr lang="es-ES_tradnl" altLang="en-US" sz="3600" dirty="0"/>
            </a:br>
            <a:r>
              <a:rPr lang="es-ES_tradnl" altLang="en-US" sz="3600" dirty="0"/>
              <a:t>Procesos Sistémicos:</a:t>
            </a:r>
            <a:endParaRPr lang="es-ES_tradnl" alt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altLang="en-US"/>
              <a:t>Conclusiones:</a:t>
            </a:r>
          </a:p>
          <a:p>
            <a:r>
              <a:rPr lang="es-ES_tradnl" altLang="en-US" sz="2800"/>
              <a:t>Todo acontecimiento que ocurra en el sistema debe ser considerado como una información valiosa.</a:t>
            </a:r>
          </a:p>
          <a:p>
            <a:r>
              <a:rPr lang="es-ES_tradnl" altLang="en-US" sz="2800"/>
              <a:t>Cualquier  respuesta, experiencia o conducta adquiere su significado en función del sistema.</a:t>
            </a:r>
          </a:p>
          <a:p>
            <a:r>
              <a:rPr lang="es-ES_tradnl" altLang="en-US" sz="2800"/>
              <a:t>Solo hay retroalimentación, no error.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s-MX" dirty="0"/>
              <a:t>Unidad III 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smtClean="0"/>
              <a:t>LA COMUNICACIÓN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</a:t>
            </a:r>
            <a:r>
              <a:rPr lang="es-MX" dirty="0" smtClean="0"/>
              <a:t>l </a:t>
            </a:r>
            <a:r>
              <a:rPr lang="es-MX" dirty="0"/>
              <a:t>alumno mejorará la comunicación no verbal y como </a:t>
            </a:r>
            <a:r>
              <a:rPr lang="es-MX" dirty="0" smtClean="0"/>
              <a:t>liderar </a:t>
            </a:r>
            <a:r>
              <a:rPr lang="es-MX" dirty="0"/>
              <a:t>una relación. </a:t>
            </a:r>
            <a:endParaRPr lang="es-MX" dirty="0" smtClean="0"/>
          </a:p>
          <a:p>
            <a:r>
              <a:rPr lang="es-MX" dirty="0" smtClean="0"/>
              <a:t>Por lo que entenderá las leyes de la comunicación y sus relaciones con la PNL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24271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Objetivos generales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Que el estudiante </a:t>
            </a:r>
            <a:r>
              <a:rPr lang="es-MX" dirty="0" smtClean="0"/>
              <a:t>conozca, entienda y asimile </a:t>
            </a:r>
            <a:r>
              <a:rPr lang="es-MX" dirty="0"/>
              <a:t>las novedosas técnicas que ofrece la programación </a:t>
            </a:r>
            <a:r>
              <a:rPr lang="es-MX" dirty="0" err="1"/>
              <a:t>neurolingüistica</a:t>
            </a:r>
            <a:r>
              <a:rPr lang="es-MX" dirty="0"/>
              <a:t>, en el proceso de </a:t>
            </a:r>
            <a:r>
              <a:rPr lang="es-MX" dirty="0" smtClean="0"/>
              <a:t>enseñanza-aprendizaje para tener elementos que le faciliten su propio aprendizaje y los pueda comunicar de una forma asertiva a la comunidad donde se </a:t>
            </a:r>
            <a:r>
              <a:rPr lang="es-MX" dirty="0" err="1" smtClean="0"/>
              <a:t>desarrollle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045954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COMUNICACIÓN y PNL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 la forma de comunicarse ,a través del lenguaje, del habla propiamente </a:t>
            </a:r>
            <a:r>
              <a:rPr lang="es-MX" dirty="0" smtClean="0"/>
              <a:t>en </a:t>
            </a:r>
            <a:r>
              <a:rPr lang="es-MX" dirty="0"/>
              <a:t>PNL son aquéllas palabras preferidas de base sensorial, que utiliza nuestro </a:t>
            </a:r>
            <a:r>
              <a:rPr lang="es-MX" dirty="0" smtClean="0"/>
              <a:t>interlocutor debemos </a:t>
            </a:r>
            <a:r>
              <a:rPr lang="es-MX" dirty="0"/>
              <a:t>aprender a </a:t>
            </a:r>
            <a:r>
              <a:rPr lang="es-MX" dirty="0" smtClean="0"/>
              <a:t>identificarlas y integrarlas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22301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Comunicación asociadas a los sentidos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4000" b="1" dirty="0"/>
              <a:t>El aspecto verbal, es decir la manera de hablar del visual será muy </a:t>
            </a:r>
            <a:r>
              <a:rPr lang="es-MX" sz="4000" b="1" dirty="0" smtClean="0"/>
              <a:t>rápida</a:t>
            </a:r>
            <a:endParaRPr lang="es-MX" sz="4000" dirty="0" smtClean="0"/>
          </a:p>
          <a:p>
            <a:r>
              <a:rPr lang="es-MX" sz="4000" b="1" dirty="0"/>
              <a:t>El aspecto verbal del </a:t>
            </a:r>
            <a:r>
              <a:rPr lang="es-MX" sz="4000" b="1" dirty="0" smtClean="0"/>
              <a:t>cenestésico</a:t>
            </a:r>
            <a:endParaRPr lang="es-MX" sz="4000" dirty="0" smtClean="0"/>
          </a:p>
          <a:p>
            <a:r>
              <a:rPr lang="es-MX" sz="4000" b="1" dirty="0"/>
              <a:t> </a:t>
            </a:r>
            <a:r>
              <a:rPr lang="es-MX" sz="4000" b="1" dirty="0" smtClean="0"/>
              <a:t>El aspecto verbal del auditivo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4423552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676400"/>
          </a:xfrm>
        </p:spPr>
        <p:txBody>
          <a:bodyPr/>
          <a:lstStyle/>
          <a:p>
            <a:r>
              <a:rPr lang="es-ES_tradnl" altLang="en-US" sz="3600" dirty="0"/>
              <a:t>3.- La Ley de la Variedad Requerida</a:t>
            </a:r>
            <a:endParaRPr lang="es-ES_tradnl" alt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_tradnl" altLang="en-US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9686925" y="5849938"/>
            <a:ext cx="54514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altLang="en-US" sz="3000"/>
              <a:t>. La Ley de la Variedad Requerida</a:t>
            </a:r>
          </a:p>
        </p:txBody>
      </p:sp>
      <p:graphicFrame>
        <p:nvGraphicFramePr>
          <p:cNvPr id="209920" name="Object 1024"/>
          <p:cNvGraphicFramePr>
            <a:graphicFrameLocks noChangeAspect="1"/>
          </p:cNvGraphicFramePr>
          <p:nvPr/>
        </p:nvGraphicFramePr>
        <p:xfrm>
          <a:off x="2514600" y="3048000"/>
          <a:ext cx="3886200" cy="249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32" name="Clip" r:id="rId3" imgW="5105400" imgH="3276600" progId="">
                  <p:embed/>
                </p:oleObj>
              </mc:Choice>
              <mc:Fallback>
                <p:oleObj name="Clip" r:id="rId3" imgW="5105400" imgH="3276600" progId="">
                  <p:embed/>
                  <p:pic>
                    <p:nvPicPr>
                      <p:cNvPr id="0" name="Picture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048000"/>
                        <a:ext cx="3886200" cy="2493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9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9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914400"/>
          </a:xfrm>
        </p:spPr>
        <p:txBody>
          <a:bodyPr/>
          <a:lstStyle/>
          <a:p>
            <a:pPr algn="l"/>
            <a:r>
              <a:rPr lang="es-ES_tradnl" altLang="en-US" sz="3600" dirty="0"/>
              <a:t>3.- La Ley de la Variedad Requerida.</a:t>
            </a:r>
            <a:endParaRPr lang="es-ES_tradnl" alt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7244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/>
              <a:t>Flexibilidad:</a:t>
            </a:r>
          </a:p>
          <a:p>
            <a:r>
              <a:rPr lang="es-ES_tradnl" altLang="en-US"/>
              <a:t>Las relaciones humanas son complejas e impredecibles.</a:t>
            </a:r>
          </a:p>
          <a:p>
            <a:r>
              <a:rPr lang="es-ES_tradnl" altLang="en-US"/>
              <a:t>Las interacciones forman ciclos de afectación mutua.</a:t>
            </a:r>
          </a:p>
          <a:p>
            <a:r>
              <a:rPr lang="es-ES_tradnl" altLang="en-US"/>
              <a:t>La flexibilidad permite ajustar cambios hasta obtener el resultado deseado.</a:t>
            </a:r>
          </a:p>
          <a:p>
            <a:r>
              <a:rPr lang="es-ES_tradnl" altLang="en-US"/>
              <a:t>A mayor número de opciones, mayor posibilidad de éxito.</a:t>
            </a:r>
          </a:p>
          <a:p>
            <a:endParaRPr lang="es-ES_tradnl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990600"/>
          </a:xfrm>
        </p:spPr>
        <p:txBody>
          <a:bodyPr/>
          <a:lstStyle/>
          <a:p>
            <a:pPr algn="l"/>
            <a:r>
              <a:rPr lang="es-ES_tradnl" altLang="en-US" sz="3600"/>
              <a:t>3.- La Ley de la Variedad Requerida</a:t>
            </a:r>
            <a:endParaRPr lang="es-ES_tradnl" alt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648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/>
              <a:t>Conclusiones:</a:t>
            </a:r>
          </a:p>
          <a:p>
            <a:pPr>
              <a:lnSpc>
                <a:spcPct val="150000"/>
              </a:lnSpc>
            </a:pPr>
            <a:r>
              <a:rPr lang="es-ES_tradnl" altLang="en-US"/>
              <a:t>A mayor flexibilidad, mayor control.</a:t>
            </a:r>
          </a:p>
          <a:p>
            <a:pPr>
              <a:lnSpc>
                <a:spcPct val="130000"/>
              </a:lnSpc>
            </a:pPr>
            <a:r>
              <a:rPr lang="es-ES_tradnl" altLang="en-US"/>
              <a:t>Los mapas más flexibles son los mapas más sabios.</a:t>
            </a:r>
          </a:p>
          <a:p>
            <a:pPr>
              <a:lnSpc>
                <a:spcPct val="150000"/>
              </a:lnSpc>
            </a:pPr>
            <a:r>
              <a:rPr lang="es-ES_tradnl" altLang="en-US"/>
              <a:t>Toda conducta es útil en algún contexto.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sz="4000" dirty="0"/>
              <a:t>B.- La gente posee los recursos que necesita.</a:t>
            </a:r>
            <a:endParaRPr lang="es-ES_tradnl" altLang="es-ES_tradnl" dirty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743200"/>
            <a:ext cx="7772400" cy="3886200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s-ES_tradnl" altLang="es-ES_tradnl">
                <a:cs typeface="Times" charset="0"/>
              </a:rPr>
              <a:t>I.- Niveles de Cambio para el Alto Desempeño.</a:t>
            </a:r>
          </a:p>
          <a:p>
            <a:pPr>
              <a:lnSpc>
                <a:spcPct val="110000"/>
              </a:lnSpc>
              <a:buFontTx/>
              <a:buNone/>
            </a:pPr>
            <a:endParaRPr lang="es-ES_tradnl" altLang="es-ES_tradnl">
              <a:cs typeface="Times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es-ES_tradnl" altLang="es-ES_tradnl">
                <a:cs typeface="Times" charset="0"/>
              </a:rPr>
              <a:t>II.- Objetivos Personales  y Grupales.</a:t>
            </a:r>
            <a:r>
              <a:rPr lang="es-ES_tradnl" altLang="es-ES_tradnl">
                <a:latin typeface="Times" charset="0"/>
                <a:cs typeface="Times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altLang="es-ES_tradnl" dirty="0" smtClean="0">
                <a:solidFill>
                  <a:schemeClr val="tx1"/>
                </a:solidFill>
                <a:cs typeface="Times" charset="0"/>
              </a:rPr>
              <a:t>Niveles </a:t>
            </a:r>
            <a:r>
              <a:rPr lang="es-ES_tradnl" altLang="es-ES_tradnl" dirty="0">
                <a:solidFill>
                  <a:schemeClr val="tx1"/>
                </a:solidFill>
                <a:cs typeface="Times" charset="0"/>
              </a:rPr>
              <a:t>de Cambio para el Alto Desempeño</a:t>
            </a:r>
            <a:r>
              <a:rPr lang="es-ES_tradnl" altLang="es-ES_tradnl" dirty="0">
                <a:solidFill>
                  <a:schemeClr val="tx1"/>
                </a:solidFill>
                <a:latin typeface="Times" charset="0"/>
                <a:cs typeface="Times" charset="0"/>
              </a:rPr>
              <a:t>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altLang="es-ES_tradnl" dirty="0" smtClean="0"/>
              <a:t>Conectarse con los sentidos específicos para obtener mejor rendimiento</a:t>
            </a:r>
            <a:endParaRPr lang="es-ES_tradnl" alt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altLang="es-ES_tradnl" sz="4400" dirty="0"/>
              <a:t>En ésta oración hay tres </a:t>
            </a:r>
            <a:r>
              <a:rPr lang="es-ES_tradnl" altLang="es-ES_tradnl" sz="4400" dirty="0" err="1"/>
              <a:t>errrores</a:t>
            </a:r>
            <a:r>
              <a:rPr lang="es-ES_tradnl" altLang="es-ES_tradnl" sz="4400" dirty="0"/>
              <a:t>.</a:t>
            </a:r>
            <a:endParaRPr lang="es-ES_tradnl" altLang="es-ES_tradnl" sz="5100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_tradnl" alt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 altLang="es-ES_tradnl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81534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s-ES_tradnl" sz="4000"/>
              <a:t>“Todos los cretenses son mentirosos.”</a:t>
            </a:r>
          </a:p>
          <a:p>
            <a:pPr algn="r">
              <a:buFontTx/>
              <a:buNone/>
            </a:pPr>
            <a:r>
              <a:rPr lang="es-ES_tradnl" altLang="es-ES_tradnl" sz="4000" i="1"/>
              <a:t>Epiménides de Creta.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n-US" sz="3600" dirty="0"/>
              <a:t>Niveles Neurológicos:</a:t>
            </a:r>
            <a:endParaRPr lang="es-ES_tradnl" altLang="es-ES_tradnl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altLang="en-US"/>
              <a:t>1. Espiritual o trascendente.</a:t>
            </a:r>
          </a:p>
          <a:p>
            <a:pPr>
              <a:buFontTx/>
              <a:buNone/>
            </a:pPr>
            <a:r>
              <a:rPr lang="es-ES_tradnl" altLang="en-US"/>
              <a:t>2. Identidad.</a:t>
            </a:r>
          </a:p>
          <a:p>
            <a:pPr>
              <a:buFontTx/>
              <a:buNone/>
            </a:pPr>
            <a:r>
              <a:rPr lang="es-ES_tradnl" altLang="en-US"/>
              <a:t>3. Creencias y Valores.</a:t>
            </a:r>
          </a:p>
          <a:p>
            <a:pPr>
              <a:buFontTx/>
              <a:buNone/>
            </a:pPr>
            <a:r>
              <a:rPr lang="es-ES_tradnl" altLang="en-US"/>
              <a:t>4. Capacidades.</a:t>
            </a:r>
          </a:p>
          <a:p>
            <a:pPr>
              <a:buFontTx/>
              <a:buNone/>
            </a:pPr>
            <a:r>
              <a:rPr lang="es-ES_tradnl" altLang="en-US"/>
              <a:t>5. Conductas.</a:t>
            </a:r>
          </a:p>
          <a:p>
            <a:pPr>
              <a:buFontTx/>
              <a:buNone/>
            </a:pPr>
            <a:r>
              <a:rPr lang="es-ES_tradnl" altLang="en-US"/>
              <a:t>6. Contextos.</a:t>
            </a:r>
            <a:endParaRPr lang="es-ES_tradnl" altLang="es-ES_tradnl"/>
          </a:p>
        </p:txBody>
      </p:sp>
      <p:graphicFrame>
        <p:nvGraphicFramePr>
          <p:cNvPr id="96260" name="Object 4"/>
          <p:cNvGraphicFramePr>
            <a:graphicFrameLocks noChangeAspect="1"/>
          </p:cNvGraphicFramePr>
          <p:nvPr/>
        </p:nvGraphicFramePr>
        <p:xfrm>
          <a:off x="4724400" y="2362200"/>
          <a:ext cx="4191000" cy="402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2" name="Imagen" r:id="rId3" imgW="5143500" imgH="4559300" progId="">
                  <p:embed/>
                </p:oleObj>
              </mc:Choice>
              <mc:Fallback>
                <p:oleObj name="Imagen" r:id="rId3" imgW="5143500" imgH="45593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362200"/>
                        <a:ext cx="4191000" cy="402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 autoUpdateAnimBg="0" rev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Índice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6944108"/>
              </p:ext>
            </p:extLst>
          </p:nvPr>
        </p:nvGraphicFramePr>
        <p:xfrm>
          <a:off x="685800" y="2286000"/>
          <a:ext cx="7772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0416"/>
                <a:gridCol w="1941984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UNIDADES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DIAPOSITIVAS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I Conceptualización de PNL y el aprendizaje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II Mapas</a:t>
                      </a:r>
                      <a:r>
                        <a:rPr lang="es-MX" baseline="0" dirty="0" smtClean="0"/>
                        <a:t> mentales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III</a:t>
                      </a:r>
                      <a:r>
                        <a:rPr lang="es-MX" baseline="0" dirty="0" smtClean="0"/>
                        <a:t> La comunicación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29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133291"/>
              </p:ext>
            </p:extLst>
          </p:nvPr>
        </p:nvGraphicFramePr>
        <p:xfrm>
          <a:off x="685800" y="3769360"/>
          <a:ext cx="77724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0416"/>
                <a:gridCol w="1941984"/>
              </a:tblGrid>
              <a:tr h="0">
                <a:tc>
                  <a:txBody>
                    <a:bodyPr/>
                    <a:lstStyle/>
                    <a:p>
                      <a:r>
                        <a:rPr lang="es-MX" dirty="0" smtClean="0"/>
                        <a:t>IV Técnicas de Aprendizaje Acelerado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68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666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s-ES_tradnl" altLang="en-US" sz="3600" dirty="0"/>
              <a:t> Niveles Neurológicos:</a:t>
            </a:r>
            <a:endParaRPr lang="es-ES_tradnl" altLang="es-ES_tradnl" sz="3600" dirty="0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686800" cy="3886200"/>
          </a:xfrm>
        </p:spPr>
        <p:txBody>
          <a:bodyPr/>
          <a:lstStyle/>
          <a:p>
            <a:pPr>
              <a:lnSpc>
                <a:spcPct val="140000"/>
              </a:lnSpc>
              <a:buFontTx/>
              <a:buNone/>
            </a:pPr>
            <a:r>
              <a:rPr lang="es-ES" altLang="en-US" sz="3100"/>
              <a:t>1.Trascendente.           Visión y propósito.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" altLang="en-US" sz="3100"/>
              <a:t>2. Identidad.                 Misión.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" altLang="en-US" sz="3100"/>
              <a:t>3. Creencias y valores. Motivación.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" altLang="en-US" sz="3100"/>
              <a:t>4. Capacidades.            Mapas y estrategias mentales.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" altLang="en-US" sz="3100"/>
              <a:t>5. Conductas.               Acciones y reacciones.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" altLang="en-US" sz="3100"/>
              <a:t>6. Contexto.                 Restricciones y oportunidades.</a:t>
            </a:r>
            <a:endParaRPr lang="es-ES_tradnl" alt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9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9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9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9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9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9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 build="p" autoUpdateAnimBg="0" rev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s-ES_tradnl" sz="3600" dirty="0"/>
              <a:t>Las Creencias….</a:t>
            </a:r>
            <a:endParaRPr lang="es-ES_tradnl" altLang="es-ES_tradnl" sz="4000" dirty="0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4419600" cy="3886200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s-ES_tradnl" altLang="es-ES_tradnl" sz="3600"/>
              <a:t>Son generalizaciones acerca de:</a:t>
            </a:r>
          </a:p>
          <a:p>
            <a:pPr lvl="1">
              <a:lnSpc>
                <a:spcPct val="110000"/>
              </a:lnSpc>
            </a:pPr>
            <a:r>
              <a:rPr lang="es-ES_tradnl" altLang="es-ES_tradnl" sz="3200"/>
              <a:t>el mundo </a:t>
            </a:r>
          </a:p>
          <a:p>
            <a:pPr lvl="1">
              <a:lnSpc>
                <a:spcPct val="110000"/>
              </a:lnSpc>
            </a:pPr>
            <a:r>
              <a:rPr lang="es-ES_tradnl" altLang="es-ES_tradnl" sz="3200"/>
              <a:t>los demás  </a:t>
            </a:r>
          </a:p>
          <a:p>
            <a:pPr lvl="1">
              <a:lnSpc>
                <a:spcPct val="110000"/>
              </a:lnSpc>
            </a:pPr>
            <a:r>
              <a:rPr lang="es-ES_tradnl" altLang="es-ES_tradnl" sz="3200"/>
              <a:t>uno mismo</a:t>
            </a:r>
          </a:p>
        </p:txBody>
      </p:sp>
      <p:graphicFrame>
        <p:nvGraphicFramePr>
          <p:cNvPr id="171013" name="Object 5"/>
          <p:cNvGraphicFramePr>
            <a:graphicFrameLocks noChangeAspect="1"/>
          </p:cNvGraphicFramePr>
          <p:nvPr/>
        </p:nvGraphicFramePr>
        <p:xfrm>
          <a:off x="5791200" y="1676400"/>
          <a:ext cx="1866900" cy="401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25" name="Clip" r:id="rId3" imgW="1866900" imgH="4013200" progId="">
                  <p:embed/>
                </p:oleObj>
              </mc:Choice>
              <mc:Fallback>
                <p:oleObj name="Clip" r:id="rId3" imgW="1866900" imgH="401320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676400"/>
                        <a:ext cx="1866900" cy="401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 build="p" bldLvl="2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s-ES_tradnl" sz="3600" dirty="0"/>
              <a:t>Las Creencias….</a:t>
            </a:r>
            <a:endParaRPr lang="es-ES_tradnl" altLang="es-ES_tradnl" sz="4000" dirty="0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3886200" cy="38862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s-ES_tradnl" altLang="es-ES_tradnl"/>
              <a:t>Son irracionales.</a:t>
            </a:r>
          </a:p>
          <a:p>
            <a:pPr>
              <a:lnSpc>
                <a:spcPct val="120000"/>
              </a:lnSpc>
              <a:buFontTx/>
              <a:buNone/>
            </a:pPr>
            <a:endParaRPr lang="es-ES_tradnl" altLang="es-ES_tradnl"/>
          </a:p>
          <a:p>
            <a:pPr>
              <a:lnSpc>
                <a:spcPct val="120000"/>
              </a:lnSpc>
              <a:buFontTx/>
              <a:buNone/>
            </a:pPr>
            <a:r>
              <a:rPr lang="es-ES_tradnl" altLang="es-ES_tradnl"/>
              <a:t>Se sustentan en el afecto, no en la razón.</a:t>
            </a:r>
            <a:endParaRPr lang="es-ES_tradnl" altLang="es-ES_tradnl" sz="3600"/>
          </a:p>
        </p:txBody>
      </p:sp>
      <p:graphicFrame>
        <p:nvGraphicFramePr>
          <p:cNvPr id="172036" name="Object 4"/>
          <p:cNvGraphicFramePr>
            <a:graphicFrameLocks noChangeAspect="1"/>
          </p:cNvGraphicFramePr>
          <p:nvPr/>
        </p:nvGraphicFramePr>
        <p:xfrm>
          <a:off x="5486400" y="1752600"/>
          <a:ext cx="1993900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48" name="Imagen" r:id="rId3" imgW="2489200" imgH="4470400" progId="">
                  <p:embed/>
                </p:oleObj>
              </mc:Choice>
              <mc:Fallback>
                <p:oleObj name="Imagen" r:id="rId3" imgW="2489200" imgH="44704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752600"/>
                        <a:ext cx="1993900" cy="358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037" name="Line 5"/>
          <p:cNvSpPr>
            <a:spLocks noChangeShapeType="1"/>
          </p:cNvSpPr>
          <p:nvPr/>
        </p:nvSpPr>
        <p:spPr bwMode="auto">
          <a:xfrm>
            <a:off x="5334000" y="2209800"/>
            <a:ext cx="2819400" cy="2209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72038" name="Line 6"/>
          <p:cNvSpPr>
            <a:spLocks noChangeShapeType="1"/>
          </p:cNvSpPr>
          <p:nvPr/>
        </p:nvSpPr>
        <p:spPr bwMode="auto">
          <a:xfrm flipH="1">
            <a:off x="5334000" y="1752600"/>
            <a:ext cx="2133600" cy="2819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build="p" autoUpdateAnimBg="0"/>
      <p:bldP spid="172037" grpId="0" animBg="1"/>
      <p:bldP spid="17203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s-ES_tradnl" sz="3600" dirty="0"/>
              <a:t>Las Creencias….</a:t>
            </a:r>
            <a:endParaRPr lang="es-ES_tradnl" altLang="es-ES_tradnl" sz="4000" dirty="0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3581400" cy="3886200"/>
          </a:xfrm>
        </p:spPr>
        <p:txBody>
          <a:bodyPr/>
          <a:lstStyle/>
          <a:p>
            <a:r>
              <a:rPr lang="es-ES_tradnl" altLang="es-ES_tradnl" sz="3600"/>
              <a:t>Influyen en las conductas y capacidades propias y de otros</a:t>
            </a:r>
            <a:r>
              <a:rPr lang="es-ES_tradnl" altLang="es-ES_tradnl"/>
              <a:t>.</a:t>
            </a:r>
          </a:p>
        </p:txBody>
      </p:sp>
      <p:graphicFrame>
        <p:nvGraphicFramePr>
          <p:cNvPr id="173060" name="Object 4"/>
          <p:cNvGraphicFramePr>
            <a:graphicFrameLocks noChangeAspect="1"/>
          </p:cNvGraphicFramePr>
          <p:nvPr/>
        </p:nvGraphicFramePr>
        <p:xfrm>
          <a:off x="4343400" y="1676400"/>
          <a:ext cx="3771900" cy="354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72" name="Clip" r:id="rId3" imgW="3771900" imgH="3543300" progId="">
                  <p:embed/>
                </p:oleObj>
              </mc:Choice>
              <mc:Fallback>
                <p:oleObj name="Clip" r:id="rId3" imgW="3771900" imgH="35433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676400"/>
                        <a:ext cx="3771900" cy="354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build="p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s-ES_tradnl" sz="3600" dirty="0"/>
              <a:t>Las Creencias….</a:t>
            </a:r>
            <a:endParaRPr lang="es-ES_tradnl" altLang="es-ES_tradnl" sz="4000" dirty="0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3886200" cy="3886200"/>
          </a:xfrm>
        </p:spPr>
        <p:txBody>
          <a:bodyPr/>
          <a:lstStyle/>
          <a:p>
            <a:pPr>
              <a:lnSpc>
                <a:spcPct val="140000"/>
              </a:lnSpc>
              <a:buFontTx/>
              <a:buNone/>
            </a:pPr>
            <a:r>
              <a:rPr lang="es-ES_tradnl" altLang="es-ES_tradnl" sz="3600"/>
              <a:t>Lentes con los cuales le damos sentido a la realidad</a:t>
            </a:r>
          </a:p>
        </p:txBody>
      </p:sp>
      <p:graphicFrame>
        <p:nvGraphicFramePr>
          <p:cNvPr id="174084" name="Object 4"/>
          <p:cNvGraphicFramePr>
            <a:graphicFrameLocks noChangeAspect="1"/>
          </p:cNvGraphicFramePr>
          <p:nvPr/>
        </p:nvGraphicFramePr>
        <p:xfrm>
          <a:off x="5105400" y="1905000"/>
          <a:ext cx="3035300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96" name="Clip" r:id="rId3" imgW="3035300" imgH="3263900" progId="">
                  <p:embed/>
                </p:oleObj>
              </mc:Choice>
              <mc:Fallback>
                <p:oleObj name="Clip" r:id="rId3" imgW="3035300" imgH="32639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905000"/>
                        <a:ext cx="3035300" cy="326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 build="p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s-ES_tradnl" sz="3600" dirty="0"/>
              <a:t>Las Creencias….</a:t>
            </a:r>
            <a:endParaRPr lang="es-ES_tradnl" altLang="es-ES_tradnl" sz="4000" dirty="0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38862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s-ES_tradnl" sz="3600"/>
              <a:t>Determinan a la realidad. </a:t>
            </a:r>
          </a:p>
          <a:p>
            <a:pPr>
              <a:buFontTx/>
              <a:buNone/>
            </a:pPr>
            <a:endParaRPr lang="es-ES_tradnl" altLang="es-ES_tradnl" sz="3600"/>
          </a:p>
          <a:p>
            <a:pPr>
              <a:buFontTx/>
              <a:buNone/>
            </a:pPr>
            <a:r>
              <a:rPr lang="es-ES_tradnl" altLang="es-ES_tradnl" sz="3600"/>
              <a:t>La realidad no determina a las creencias</a:t>
            </a:r>
          </a:p>
        </p:txBody>
      </p:sp>
      <p:graphicFrame>
        <p:nvGraphicFramePr>
          <p:cNvPr id="175108" name="Object 4"/>
          <p:cNvGraphicFramePr>
            <a:graphicFrameLocks noChangeAspect="1"/>
          </p:cNvGraphicFramePr>
          <p:nvPr/>
        </p:nvGraphicFramePr>
        <p:xfrm>
          <a:off x="4572000" y="1905000"/>
          <a:ext cx="3657600" cy="345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0" name="Clip" r:id="rId3" imgW="4025900" imgH="3962400" progId="">
                  <p:embed/>
                </p:oleObj>
              </mc:Choice>
              <mc:Fallback>
                <p:oleObj name="Clip" r:id="rId3" imgW="4025900" imgH="39624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05000"/>
                        <a:ext cx="3657600" cy="3457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5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s-ES_tradnl" sz="3600" dirty="0"/>
              <a:t>Las Creencias….</a:t>
            </a:r>
            <a:endParaRPr lang="es-ES_tradnl" altLang="es-ES_tradnl" sz="4000" dirty="0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3733800" cy="3886200"/>
          </a:xfrm>
        </p:spPr>
        <p:txBody>
          <a:bodyPr/>
          <a:lstStyle/>
          <a:p>
            <a:pPr>
              <a:lnSpc>
                <a:spcPct val="140000"/>
              </a:lnSpc>
              <a:buFontTx/>
              <a:buNone/>
            </a:pPr>
            <a:r>
              <a:rPr lang="es-ES_tradnl" altLang="es-ES_tradnl" sz="3600"/>
              <a:t>No cambian como cambia nuestro pensamiento.</a:t>
            </a:r>
            <a:endParaRPr lang="es-ES_tradnl" altLang="es-ES_tradnl"/>
          </a:p>
          <a:p>
            <a:endParaRPr lang="es-ES_tradnl" altLang="es-ES_tradnl"/>
          </a:p>
        </p:txBody>
      </p:sp>
      <p:graphicFrame>
        <p:nvGraphicFramePr>
          <p:cNvPr id="176132" name="Object 4"/>
          <p:cNvGraphicFramePr>
            <a:graphicFrameLocks noChangeAspect="1"/>
          </p:cNvGraphicFramePr>
          <p:nvPr/>
        </p:nvGraphicFramePr>
        <p:xfrm>
          <a:off x="5943600" y="1219200"/>
          <a:ext cx="1308100" cy="394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44" name="Imagen" r:id="rId3" imgW="1308100" imgH="3949700" progId="">
                  <p:embed/>
                </p:oleObj>
              </mc:Choice>
              <mc:Fallback>
                <p:oleObj name="Imagen" r:id="rId3" imgW="1308100" imgH="39497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219200"/>
                        <a:ext cx="1308100" cy="3949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1" grpId="0" build="p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s-ES_tradnl" altLang="en-US" sz="3600" dirty="0"/>
              <a:t>Tipos de Creencias:</a:t>
            </a:r>
            <a:endParaRPr lang="es-ES_tradnl" altLang="es-ES_tradnl" sz="5100" dirty="0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>
                <a:cs typeface="Times" charset="0"/>
              </a:rPr>
              <a:t>a.- Creencias de causas.</a:t>
            </a:r>
          </a:p>
          <a:p>
            <a:pPr>
              <a:buFontTx/>
              <a:buNone/>
            </a:pPr>
            <a:r>
              <a:rPr lang="es-ES_tradnl" altLang="en-US">
                <a:cs typeface="Times" charset="0"/>
              </a:rPr>
              <a:t>b.- Creencias de significados.</a:t>
            </a:r>
          </a:p>
          <a:p>
            <a:pPr>
              <a:buFontTx/>
              <a:buNone/>
            </a:pPr>
            <a:r>
              <a:rPr lang="es-ES_tradnl" altLang="en-US">
                <a:cs typeface="Times" charset="0"/>
              </a:rPr>
              <a:t>c.- Creencias de límites.</a:t>
            </a:r>
          </a:p>
          <a:p>
            <a:pPr lvl="2">
              <a:buFont typeface="Symbol" pitchFamily="18" charset="2"/>
              <a:buNone/>
            </a:pPr>
            <a:r>
              <a:rPr lang="es-ES_tradnl" altLang="en-US" sz="3200">
                <a:cs typeface="Times" charset="0"/>
              </a:rPr>
              <a:t>Creencias de posibilidad.</a:t>
            </a:r>
          </a:p>
          <a:p>
            <a:pPr lvl="2">
              <a:buFont typeface="Symbol" pitchFamily="18" charset="2"/>
              <a:buNone/>
            </a:pPr>
            <a:r>
              <a:rPr lang="es-ES_tradnl" altLang="en-US" sz="3200">
                <a:cs typeface="Times" charset="0"/>
              </a:rPr>
              <a:t>Creencias de capacidad.</a:t>
            </a:r>
          </a:p>
          <a:p>
            <a:pPr lvl="2">
              <a:buFont typeface="Symbol" pitchFamily="18" charset="2"/>
              <a:buNone/>
            </a:pPr>
            <a:r>
              <a:rPr lang="es-ES_tradnl" altLang="en-US" sz="3200">
                <a:cs typeface="Times" charset="0"/>
              </a:rPr>
              <a:t>Creencias de merecimiento.</a:t>
            </a:r>
          </a:p>
          <a:p>
            <a:pPr>
              <a:buFontTx/>
              <a:buNone/>
            </a:pPr>
            <a:r>
              <a:rPr lang="es-ES_tradnl" altLang="en-US">
                <a:cs typeface="Times" charset="0"/>
              </a:rPr>
              <a:t>d.- Valores.</a:t>
            </a:r>
          </a:p>
          <a:p>
            <a:endParaRPr lang="es-ES_tradnl" alt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2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2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 bldLvl="3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4038600" cy="1524000"/>
          </a:xfrm>
        </p:spPr>
        <p:txBody>
          <a:bodyPr/>
          <a:lstStyle/>
          <a:p>
            <a:pPr algn="l"/>
            <a:r>
              <a:rPr lang="es-ES_tradnl" altLang="en-US" sz="3600" dirty="0"/>
              <a:t>Identidad:</a:t>
            </a:r>
            <a:endParaRPr lang="es-ES_tradnl" altLang="es-ES_tradnl" sz="4800" dirty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37338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/>
              <a:t>¿Cuál es nuestra cultura organizacional?</a:t>
            </a:r>
          </a:p>
          <a:p>
            <a:pPr>
              <a:buFontTx/>
              <a:buNone/>
            </a:pPr>
            <a:r>
              <a:rPr lang="es-ES_tradnl" altLang="en-US" sz="2800"/>
              <a:t>¿Es una cultura de alto desempeño?</a:t>
            </a:r>
          </a:p>
          <a:p>
            <a:pPr>
              <a:buFontTx/>
              <a:buNone/>
            </a:pPr>
            <a:r>
              <a:rPr lang="es-ES_tradnl" altLang="en-US" sz="2800"/>
              <a:t>¿Qué tipos de sentimientos existen en  las personas?</a:t>
            </a:r>
          </a:p>
          <a:p>
            <a:pPr>
              <a:buFontTx/>
              <a:buNone/>
            </a:pPr>
            <a:r>
              <a:rPr lang="es-ES_tradnl" altLang="en-US" sz="2800"/>
              <a:t>¿Nos perciben  como organización de alto desempeño?</a:t>
            </a:r>
            <a:endParaRPr lang="es-ES_tradnl" altLang="es-ES_tradnl" sz="2800"/>
          </a:p>
        </p:txBody>
      </p:sp>
      <p:graphicFrame>
        <p:nvGraphicFramePr>
          <p:cNvPr id="120836" name="Object 4"/>
          <p:cNvGraphicFramePr>
            <a:graphicFrameLocks noChangeAspect="1"/>
          </p:cNvGraphicFramePr>
          <p:nvPr/>
        </p:nvGraphicFramePr>
        <p:xfrm>
          <a:off x="4800600" y="1524000"/>
          <a:ext cx="3810000" cy="387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48" name="Clip" r:id="rId3" imgW="3898900" imgH="3962400" progId="">
                  <p:embed/>
                </p:oleObj>
              </mc:Choice>
              <mc:Fallback>
                <p:oleObj name="Clip" r:id="rId3" imgW="3898900" imgH="39624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524000"/>
                        <a:ext cx="3810000" cy="3871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pPr algn="l"/>
            <a:r>
              <a:rPr lang="es-ES_tradnl" altLang="en-US" sz="3600" dirty="0"/>
              <a:t>Creencias y Valores:</a:t>
            </a:r>
            <a:endParaRPr lang="es-ES_tradnl" altLang="es-ES_tradnl" sz="4800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447800"/>
            <a:ext cx="38100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/>
              <a:t>Qué es lo importante del alto desempeño?</a:t>
            </a:r>
          </a:p>
          <a:p>
            <a:pPr>
              <a:buFontTx/>
              <a:buNone/>
            </a:pPr>
            <a:r>
              <a:rPr lang="es-ES_tradnl" altLang="en-US"/>
              <a:t>¿Qué tanto lo valoramos?</a:t>
            </a:r>
          </a:p>
          <a:p>
            <a:pPr>
              <a:buFontTx/>
              <a:buNone/>
            </a:pPr>
            <a:r>
              <a:rPr lang="es-ES_tradnl" altLang="en-US"/>
              <a:t>¿Cómo lo recompensamos?</a:t>
            </a:r>
          </a:p>
          <a:p>
            <a:pPr>
              <a:buFontTx/>
              <a:buNone/>
            </a:pPr>
            <a:r>
              <a:rPr lang="es-ES_tradnl" altLang="en-US"/>
              <a:t>¿Cómo tratamos a quienes lo presentan?</a:t>
            </a:r>
          </a:p>
          <a:p>
            <a:pPr>
              <a:buFontTx/>
              <a:buNone/>
            </a:pPr>
            <a:r>
              <a:rPr lang="es-ES_tradnl" altLang="en-US"/>
              <a:t>¿Somos personas de alto desempeño?</a:t>
            </a:r>
          </a:p>
          <a:p>
            <a:pPr>
              <a:buFontTx/>
              <a:buNone/>
            </a:pPr>
            <a:r>
              <a:rPr lang="es-ES_tradnl" altLang="en-US"/>
              <a:t>¿Podemos serlo?</a:t>
            </a:r>
            <a:endParaRPr lang="es-ES_tradnl" altLang="es-ES_tradnl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676400"/>
            <a:ext cx="38100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/>
              <a:t>¿Cuáles son los principios de nuestro funcionamiento interno?</a:t>
            </a:r>
          </a:p>
          <a:p>
            <a:pPr>
              <a:buFontTx/>
              <a:buNone/>
            </a:pPr>
            <a:r>
              <a:rPr lang="es-ES_tradnl" altLang="en-US"/>
              <a:t>¿Qué creemos de nuestro personal y de nuestros clientes?</a:t>
            </a:r>
          </a:p>
          <a:p>
            <a:pPr>
              <a:buFontTx/>
              <a:buNone/>
            </a:pPr>
            <a:r>
              <a:rPr lang="es-ES_tradnl" altLang="en-US"/>
              <a:t>¿Cuáles son nuestras reglas? ¿Son muchas?</a:t>
            </a:r>
          </a:p>
          <a:p>
            <a:pPr>
              <a:buFontTx/>
              <a:buNone/>
            </a:pPr>
            <a:r>
              <a:rPr lang="es-ES_tradnl" altLang="en-US"/>
              <a:t>	¿Son explícitas?</a:t>
            </a:r>
            <a:endParaRPr lang="es-ES_tradnl" alt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8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8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28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28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build="p" autoUpdateAnimBg="0"/>
      <p:bldP spid="12288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3200" dirty="0" smtClean="0"/>
              <a:t>UNIDAD I </a:t>
            </a:r>
            <a:br>
              <a:rPr lang="es-MX" sz="3200" dirty="0" smtClean="0"/>
            </a:br>
            <a:r>
              <a:rPr lang="es-MX" sz="3200" dirty="0" smtClean="0"/>
              <a:t>CONCEPTUALIZACIÓN DE PNL Y EL APRENDIZAJE</a:t>
            </a:r>
            <a:br>
              <a:rPr lang="es-MX" sz="3200" dirty="0" smtClean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547664" y="2636912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Los alumnos podrán entender los conceptos básicos e integrarse a su propio  conocimiento para después extenderlo a la comunidad.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68494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4191000" cy="1066800"/>
          </a:xfrm>
        </p:spPr>
        <p:txBody>
          <a:bodyPr/>
          <a:lstStyle/>
          <a:p>
            <a:pPr algn="l"/>
            <a:r>
              <a:rPr lang="es-ES_tradnl" altLang="en-US" sz="3600" dirty="0"/>
              <a:t>Capacidades</a:t>
            </a:r>
            <a:r>
              <a:rPr lang="es-ES_tradnl" altLang="en-US" sz="4000" dirty="0"/>
              <a:t>:</a:t>
            </a:r>
            <a:endParaRPr lang="es-ES_tradnl" altLang="es-ES_tradnl" sz="4800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4114800" cy="3886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/>
              <a:t>¿Qué capacidades necesitamos?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/>
              <a:t>¿Entrenamos a nuestra gente? </a:t>
            </a:r>
          </a:p>
          <a:p>
            <a:pPr>
              <a:buFontTx/>
              <a:buNone/>
            </a:pPr>
            <a:r>
              <a:rPr lang="es-ES_tradnl" altLang="en-US" sz="2800"/>
              <a:t>¿Cómo formamos equipos?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/>
              <a:t>¿Premiamos el alto desempeño?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/>
              <a:t>¿Nuestros procesos y procedimientos apoyan el alto desempeño?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/>
              <a:t>¿Tenemos buenos sistemas de comunicación?</a:t>
            </a:r>
            <a:endParaRPr lang="es-ES_tradnl" altLang="es-ES_tradnl"/>
          </a:p>
        </p:txBody>
      </p:sp>
      <p:graphicFrame>
        <p:nvGraphicFramePr>
          <p:cNvPr id="123908" name="Object 4"/>
          <p:cNvGraphicFramePr>
            <a:graphicFrameLocks noChangeAspect="1"/>
          </p:cNvGraphicFramePr>
          <p:nvPr/>
        </p:nvGraphicFramePr>
        <p:xfrm>
          <a:off x="6172200" y="1752600"/>
          <a:ext cx="1287463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0" name="Clip" r:id="rId3" imgW="1308100" imgH="3949700" progId="">
                  <p:embed/>
                </p:oleObj>
              </mc:Choice>
              <mc:Fallback>
                <p:oleObj name="Clip" r:id="rId3" imgW="1308100" imgH="39497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1752600"/>
                        <a:ext cx="1287463" cy="388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build="p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2971800" cy="1143000"/>
          </a:xfrm>
        </p:spPr>
        <p:txBody>
          <a:bodyPr/>
          <a:lstStyle/>
          <a:p>
            <a:pPr algn="l"/>
            <a:r>
              <a:rPr lang="es-ES_tradnl" altLang="en-US" sz="3600" dirty="0"/>
              <a:t>Conducta</a:t>
            </a:r>
            <a:r>
              <a:rPr lang="es-ES_tradnl" altLang="en-US" sz="4800" dirty="0"/>
              <a:t>:</a:t>
            </a:r>
            <a:endParaRPr lang="es-ES_tradnl" altLang="es-ES_tradnl" sz="4800" dirty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4038600" cy="3886200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s-ES_tradnl" altLang="en-US" sz="2800"/>
              <a:t>¿Cómo se confirma el alto desempeño?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s-ES_tradnl" altLang="en-US" sz="2800"/>
              <a:t>¿Qué debería esta haciendo la gente diariamente?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s-ES_tradnl" altLang="en-US" sz="2800"/>
              <a:t>¿Cómo hacer procedimientos que promuevan estabilidad e innovación?</a:t>
            </a:r>
            <a:endParaRPr lang="es-ES_tradnl" altLang="en-US"/>
          </a:p>
          <a:p>
            <a:endParaRPr lang="es-ES_tradnl" altLang="es-ES_tradnl"/>
          </a:p>
        </p:txBody>
      </p:sp>
      <p:graphicFrame>
        <p:nvGraphicFramePr>
          <p:cNvPr id="124933" name="Object 5"/>
          <p:cNvGraphicFramePr>
            <a:graphicFrameLocks noChangeAspect="1"/>
          </p:cNvGraphicFramePr>
          <p:nvPr/>
        </p:nvGraphicFramePr>
        <p:xfrm>
          <a:off x="5410200" y="1905000"/>
          <a:ext cx="2760663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45" name="Clip" r:id="rId3" imgW="2679700" imgH="3771900" progId="">
                  <p:embed/>
                </p:oleObj>
              </mc:Choice>
              <mc:Fallback>
                <p:oleObj name="Clip" r:id="rId3" imgW="2679700" imgH="377190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905000"/>
                        <a:ext cx="2760663" cy="388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1" grpId="0" build="p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2895600" cy="1066800"/>
          </a:xfrm>
        </p:spPr>
        <p:txBody>
          <a:bodyPr/>
          <a:lstStyle/>
          <a:p>
            <a:pPr algn="l"/>
            <a:r>
              <a:rPr lang="es-ES_tradnl" altLang="en-US" sz="3600" dirty="0"/>
              <a:t>Contexto</a:t>
            </a:r>
            <a:r>
              <a:rPr lang="es-ES_tradnl" altLang="en-US" sz="4000" dirty="0"/>
              <a:t>:</a:t>
            </a:r>
            <a:endParaRPr lang="es-ES_tradnl" altLang="es-ES_tradnl" sz="4800" dirty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3962400" cy="3886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¿Ayuda nuestro ambiente a lograr un alto desempeño?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¿Nuestros </a:t>
            </a:r>
            <a:r>
              <a:rPr lang="es-ES_tradnl" altLang="en-US" sz="2800" dirty="0" smtClean="0"/>
              <a:t>alumnos tienen </a:t>
            </a:r>
            <a:r>
              <a:rPr lang="es-ES_tradnl" altLang="en-US" sz="2800" dirty="0"/>
              <a:t>las condiciones físicas adecuadas de trabajo?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¿Con que tecnología contamos?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 smtClean="0"/>
              <a:t>¿</a:t>
            </a:r>
            <a:r>
              <a:rPr lang="es-ES_tradnl" altLang="en-US" sz="2800" dirty="0"/>
              <a:t>Qué piensan </a:t>
            </a:r>
            <a:r>
              <a:rPr lang="es-ES_tradnl" altLang="en-US" sz="2800" dirty="0" smtClean="0"/>
              <a:t>creemos que piensa nuestros familiares y compañero?</a:t>
            </a:r>
            <a:endParaRPr lang="es-ES_tradnl" altLang="es-ES_tradnl" dirty="0"/>
          </a:p>
        </p:txBody>
      </p:sp>
      <p:graphicFrame>
        <p:nvGraphicFramePr>
          <p:cNvPr id="125956" name="Object 4"/>
          <p:cNvGraphicFramePr>
            <a:graphicFrameLocks noChangeAspect="1"/>
          </p:cNvGraphicFramePr>
          <p:nvPr/>
        </p:nvGraphicFramePr>
        <p:xfrm>
          <a:off x="4876800" y="2438400"/>
          <a:ext cx="3810000" cy="290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8" name="Clip" r:id="rId3" imgW="5168900" imgH="3937000" progId="">
                  <p:embed/>
                </p:oleObj>
              </mc:Choice>
              <mc:Fallback>
                <p:oleObj name="Clip" r:id="rId3" imgW="5168900" imgH="39370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438400"/>
                        <a:ext cx="3810000" cy="290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build="p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524000"/>
          </a:xfrm>
        </p:spPr>
        <p:txBody>
          <a:bodyPr/>
          <a:lstStyle/>
          <a:p>
            <a:pPr algn="l"/>
            <a:r>
              <a:rPr lang="es-ES_tradnl" altLang="en-US" sz="3600"/>
              <a:t>Niveles de Cambi</a:t>
            </a:r>
            <a:r>
              <a:rPr lang="en-US" altLang="en-US" sz="3600"/>
              <a:t>o</a:t>
            </a:r>
            <a:r>
              <a:rPr lang="es-ES_tradnl" altLang="en-US" sz="3600"/>
              <a:t>:</a:t>
            </a:r>
            <a:endParaRPr lang="es-ES_tradnl" altLang="es-ES_tradnl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4267200" cy="3962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b="1" u="sng">
                <a:latin typeface="Times" charset="0"/>
              </a:rPr>
              <a:t>NIVEL</a:t>
            </a:r>
            <a:endParaRPr lang="es-ES_tradnl" altLang="en-US" b="1" u="sng">
              <a:latin typeface="Times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>
                <a:latin typeface="Times" charset="0"/>
              </a:rPr>
              <a:t>1. Espiritual o trascendente.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_tradnl" altLang="en-US">
                <a:latin typeface="Times" charset="0"/>
              </a:rPr>
              <a:t>2. Identidad.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_tradnl" altLang="en-US">
                <a:latin typeface="Times" charset="0"/>
              </a:rPr>
              <a:t>3. Creencias y Valores.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altLang="en-US">
                <a:latin typeface="Times" charset="0"/>
              </a:rPr>
              <a:t>4. Capacidades.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_tradnl" altLang="en-US">
                <a:latin typeface="Times" charset="0"/>
              </a:rPr>
              <a:t>5. Conductas.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_tradnl" altLang="en-US">
                <a:latin typeface="Times" charset="0"/>
              </a:rPr>
              <a:t>6. Contextos.</a:t>
            </a:r>
            <a:endParaRPr lang="es-ES_tradnl" altLang="es-ES_tradnl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828800"/>
            <a:ext cx="4191000" cy="5029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</a:pPr>
            <a:r>
              <a:rPr lang="es-ES_tradnl" altLang="es-ES_tradnl" b="1" u="sng">
                <a:latin typeface="Times" charset="0"/>
              </a:rPr>
              <a:t>ROL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s-ES_tradnl" altLang="es-ES_tradnl">
                <a:latin typeface="Times" charset="0"/>
              </a:rPr>
              <a:t>1.- Despertador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s-ES_tradnl" altLang="es-ES_tradnl">
                <a:latin typeface="Times" charset="0"/>
              </a:rPr>
              <a:t>2.- Patrocinador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s-ES_tradnl" altLang="es-ES_tradnl">
                <a:latin typeface="Times" charset="0"/>
              </a:rPr>
              <a:t>3.- Mentor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s-ES_tradnl" altLang="es-ES_tradnl">
                <a:latin typeface="Times" charset="0"/>
              </a:rPr>
              <a:t>4.- Maestro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s-ES_tradnl" altLang="es-ES_tradnl">
                <a:latin typeface="Times" charset="0"/>
              </a:rPr>
              <a:t>5.- Entrenador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s-ES_tradnl" altLang="es-ES_tradnl">
                <a:latin typeface="Times" charset="0"/>
              </a:rPr>
              <a:t>6.- Guía de Turistas</a:t>
            </a:r>
            <a:endParaRPr lang="es-ES_tradnl" alt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8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8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build="p" autoUpdateAnimBg="0" rev="1"/>
      <p:bldP spid="98308" grpId="0" build="p" autoUpdateAnimBg="0" rev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altLang="es-ES_tradnl" dirty="0">
                <a:solidFill>
                  <a:schemeClr val="tx1"/>
                </a:solidFill>
                <a:cs typeface="Times" charset="0"/>
              </a:rPr>
              <a:t>II.- Objetivos Personales  y Grupales</a:t>
            </a:r>
            <a:r>
              <a:rPr lang="es-ES_tradnl" altLang="es-ES_tradnl" dirty="0">
                <a:solidFill>
                  <a:schemeClr val="tx1"/>
                </a:solidFill>
                <a:latin typeface="Times" charset="0"/>
                <a:cs typeface="Times" charset="0"/>
              </a:rPr>
              <a:t> 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_tradnl" alt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n-US" sz="4400" dirty="0"/>
              <a:t>“S.C.O.R.E.”</a:t>
            </a:r>
            <a:r>
              <a:rPr lang="es-ES_tradnl" altLang="en-US" sz="5100" dirty="0"/>
              <a:t/>
            </a:r>
            <a:br>
              <a:rPr lang="es-ES_tradnl" altLang="en-US" sz="5100" dirty="0"/>
            </a:br>
            <a:r>
              <a:rPr lang="es-ES_tradnl" altLang="en-US" sz="2500" dirty="0"/>
              <a:t>Modelo de Diagnóstico</a:t>
            </a:r>
            <a:endParaRPr lang="es-ES_tradnl" altLang="es-ES_tradnl" sz="2500" dirty="0"/>
          </a:p>
        </p:txBody>
      </p:sp>
      <p:graphicFrame>
        <p:nvGraphicFramePr>
          <p:cNvPr id="154628" name="Object 4"/>
          <p:cNvGraphicFramePr>
            <a:graphicFrameLocks noGrp="1" noChangeAspect="1"/>
          </p:cNvGraphicFramePr>
          <p:nvPr>
            <p:ph type="body" idx="1"/>
          </p:nvPr>
        </p:nvGraphicFramePr>
        <p:xfrm>
          <a:off x="685800" y="2617788"/>
          <a:ext cx="7772400" cy="322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1" name="Document" r:id="rId3" imgW="7919720" imgH="3284220" progId="Word.Document.8">
                  <p:embed/>
                </p:oleObj>
              </mc:Choice>
              <mc:Fallback>
                <p:oleObj name="Document" r:id="rId3" imgW="7919720" imgH="3284220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617788"/>
                        <a:ext cx="7772400" cy="322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5896" y="2133600"/>
            <a:ext cx="4572638" cy="3429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4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n-US" sz="4400" dirty="0"/>
              <a:t>“S.C.O.R.E.”</a:t>
            </a:r>
            <a:r>
              <a:rPr lang="es-ES_tradnl" altLang="en-US" sz="5100" dirty="0"/>
              <a:t/>
            </a:r>
            <a:br>
              <a:rPr lang="es-ES_tradnl" altLang="en-US" sz="5100" dirty="0"/>
            </a:br>
            <a:r>
              <a:rPr lang="es-ES_tradnl" altLang="en-US" sz="2500" dirty="0"/>
              <a:t>Modelo de Diagnóstico</a:t>
            </a:r>
            <a:endParaRPr lang="es-ES_tradnl" altLang="es-ES_tradnl" sz="2500" dirty="0"/>
          </a:p>
        </p:txBody>
      </p:sp>
      <p:graphicFrame>
        <p:nvGraphicFramePr>
          <p:cNvPr id="155652" name="Object 4"/>
          <p:cNvGraphicFramePr>
            <a:graphicFrameLocks noGrp="1" noChangeAspect="1"/>
          </p:cNvGraphicFramePr>
          <p:nvPr>
            <p:ph type="body" idx="1"/>
          </p:nvPr>
        </p:nvGraphicFramePr>
        <p:xfrm>
          <a:off x="685800" y="2617788"/>
          <a:ext cx="7772400" cy="322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64" name="Document" r:id="rId3" imgW="7919720" imgH="3284220" progId="Word.Document.8">
                  <p:embed/>
                </p:oleObj>
              </mc:Choice>
              <mc:Fallback>
                <p:oleObj name="Document" r:id="rId3" imgW="7919720" imgH="3284220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617788"/>
                        <a:ext cx="7772400" cy="322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n-US" sz="4400" dirty="0"/>
              <a:t>“S.C.O.R.E.”</a:t>
            </a:r>
            <a:br>
              <a:rPr lang="es-ES_tradnl" altLang="en-US" sz="4400" dirty="0"/>
            </a:br>
            <a:r>
              <a:rPr lang="es-ES_tradnl" altLang="en-US" sz="2500" dirty="0"/>
              <a:t>Modelo de Diagnóstico</a:t>
            </a:r>
            <a:endParaRPr lang="es-ES_tradnl" altLang="es-ES_tradnl" sz="2500" dirty="0"/>
          </a:p>
        </p:txBody>
      </p:sp>
      <p:graphicFrame>
        <p:nvGraphicFramePr>
          <p:cNvPr id="156676" name="Object 4"/>
          <p:cNvGraphicFramePr>
            <a:graphicFrameLocks noGrp="1" noChangeAspect="1"/>
          </p:cNvGraphicFramePr>
          <p:nvPr>
            <p:ph type="body" idx="1"/>
          </p:nvPr>
        </p:nvGraphicFramePr>
        <p:xfrm>
          <a:off x="685800" y="2617788"/>
          <a:ext cx="7772400" cy="322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88" name="Document" r:id="rId3" imgW="7919720" imgH="3284220" progId="Word.Document.8">
                  <p:embed/>
                </p:oleObj>
              </mc:Choice>
              <mc:Fallback>
                <p:oleObj name="Document" r:id="rId3" imgW="7919720" imgH="3284220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617788"/>
                        <a:ext cx="7772400" cy="322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n-US" sz="4400" dirty="0"/>
              <a:t>“S.C.O.R.E.”</a:t>
            </a:r>
            <a:r>
              <a:rPr lang="es-ES_tradnl" altLang="en-US" sz="5100" dirty="0"/>
              <a:t/>
            </a:r>
            <a:br>
              <a:rPr lang="es-ES_tradnl" altLang="en-US" sz="5100" dirty="0"/>
            </a:br>
            <a:r>
              <a:rPr lang="es-ES_tradnl" altLang="en-US" sz="2500" dirty="0"/>
              <a:t>Modelo de Diagnóstico</a:t>
            </a:r>
            <a:endParaRPr lang="es-ES_tradnl" altLang="es-ES_tradnl" sz="2500" dirty="0"/>
          </a:p>
        </p:txBody>
      </p:sp>
      <p:graphicFrame>
        <p:nvGraphicFramePr>
          <p:cNvPr id="157700" name="Object 4"/>
          <p:cNvGraphicFramePr>
            <a:graphicFrameLocks noGrp="1" noChangeAspect="1"/>
          </p:cNvGraphicFramePr>
          <p:nvPr>
            <p:ph type="body" idx="1"/>
          </p:nvPr>
        </p:nvGraphicFramePr>
        <p:xfrm>
          <a:off x="685800" y="2617788"/>
          <a:ext cx="7772400" cy="322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13" name="Document" r:id="rId3" imgW="7919720" imgH="3284220" progId="Word.Document.8">
                  <p:embed/>
                </p:oleObj>
              </mc:Choice>
              <mc:Fallback>
                <p:oleObj name="Document" r:id="rId3" imgW="7919720" imgH="3284220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617788"/>
                        <a:ext cx="7772400" cy="322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5681" y="3448040"/>
            <a:ext cx="4572638" cy="3429479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n-US" sz="4400" dirty="0"/>
              <a:t>“S.C.O.R.E.”</a:t>
            </a:r>
            <a:r>
              <a:rPr lang="es-ES_tradnl" altLang="en-US" sz="5100" dirty="0"/>
              <a:t/>
            </a:r>
            <a:br>
              <a:rPr lang="es-ES_tradnl" altLang="en-US" sz="5100" dirty="0"/>
            </a:br>
            <a:r>
              <a:rPr lang="es-ES_tradnl" altLang="en-US" sz="2500" dirty="0"/>
              <a:t>Modelo de Diagnóstico</a:t>
            </a:r>
            <a:endParaRPr lang="es-ES_tradnl" altLang="es-ES_tradnl" sz="2500" dirty="0"/>
          </a:p>
        </p:txBody>
      </p:sp>
      <p:graphicFrame>
        <p:nvGraphicFramePr>
          <p:cNvPr id="158724" name="Object 4"/>
          <p:cNvGraphicFramePr>
            <a:graphicFrameLocks noGrp="1" noChangeAspect="1"/>
          </p:cNvGraphicFramePr>
          <p:nvPr>
            <p:ph type="body" idx="1"/>
          </p:nvPr>
        </p:nvGraphicFramePr>
        <p:xfrm>
          <a:off x="685800" y="2617788"/>
          <a:ext cx="7772400" cy="322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36" name="Document" r:id="rId3" imgW="7919720" imgH="3284220" progId="Word.Document.8">
                  <p:embed/>
                </p:oleObj>
              </mc:Choice>
              <mc:Fallback>
                <p:oleObj name="Document" r:id="rId3" imgW="7919720" imgH="3284220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617788"/>
                        <a:ext cx="7772400" cy="322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752600"/>
          </a:xfrm>
        </p:spPr>
        <p:txBody>
          <a:bodyPr/>
          <a:lstStyle/>
          <a:p>
            <a:r>
              <a:rPr lang="es-ES_tradnl" altLang="en-US" dirty="0"/>
              <a:t>Programación Neurolingüística para </a:t>
            </a:r>
            <a:r>
              <a:rPr lang="es-ES_tradnl" altLang="en-US" dirty="0" smtClean="0"/>
              <a:t>Alumnos</a:t>
            </a:r>
            <a:endParaRPr lang="es-ES_tradnl" alt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077200" cy="44958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500"/>
              </a:spcBef>
              <a:buFontTx/>
              <a:buNone/>
            </a:pPr>
            <a:r>
              <a:rPr lang="es-ES" altLang="en-US" sz="2800" dirty="0">
                <a:latin typeface="Times" charset="0"/>
              </a:rPr>
              <a:t>A</a:t>
            </a:r>
            <a:r>
              <a:rPr lang="es-ES" altLang="en-US" sz="2800" dirty="0"/>
              <a:t>.    Paradigmas de la Programación Neurolingüística.</a:t>
            </a:r>
            <a:endParaRPr lang="es-ES" altLang="en-US" sz="2800" dirty="0">
              <a:cs typeface="Times" charset="0"/>
            </a:endParaRPr>
          </a:p>
          <a:p>
            <a:pPr>
              <a:lnSpc>
                <a:spcPct val="150000"/>
              </a:lnSpc>
              <a:spcBef>
                <a:spcPts val="500"/>
              </a:spcBef>
              <a:buFontTx/>
              <a:buNone/>
            </a:pPr>
            <a:r>
              <a:rPr lang="es-ES" altLang="en-US" sz="2800" dirty="0">
                <a:cs typeface="Times" charset="0"/>
              </a:rPr>
              <a:t>B.    La gente posee los recursos que necesita</a:t>
            </a:r>
            <a:r>
              <a:rPr lang="es-ES" altLang="en-US" sz="2800" dirty="0"/>
              <a:t>.</a:t>
            </a:r>
          </a:p>
          <a:p>
            <a:pPr>
              <a:lnSpc>
                <a:spcPct val="150000"/>
              </a:lnSpc>
              <a:spcBef>
                <a:spcPts val="500"/>
              </a:spcBef>
              <a:buFontTx/>
              <a:buNone/>
            </a:pPr>
            <a:r>
              <a:rPr lang="es-ES" altLang="en-US" sz="2800" dirty="0"/>
              <a:t>C.    Nuestros mayores recursos son los recursos   	    	humanos.</a:t>
            </a:r>
          </a:p>
          <a:p>
            <a:pPr>
              <a:lnSpc>
                <a:spcPct val="150000"/>
              </a:lnSpc>
              <a:spcBef>
                <a:spcPts val="500"/>
              </a:spcBef>
              <a:buFontTx/>
              <a:buNone/>
            </a:pPr>
            <a:r>
              <a:rPr lang="es-ES" altLang="en-US" sz="2800" dirty="0"/>
              <a:t>D.    No hay éxito duradero sin una estrategia personal.</a:t>
            </a:r>
            <a:endParaRPr lang="es-ES" altLang="en-US" sz="2800" dirty="0">
              <a:latin typeface="Times" charset="0"/>
            </a:endParaRPr>
          </a:p>
          <a:p>
            <a:pPr>
              <a:lnSpc>
                <a:spcPct val="150000"/>
              </a:lnSpc>
              <a:spcBef>
                <a:spcPts val="500"/>
              </a:spcBef>
              <a:buFontTx/>
              <a:buNone/>
            </a:pPr>
            <a:endParaRPr lang="es-ES" altLang="en-US" dirty="0">
              <a:latin typeface="Times" charset="0"/>
            </a:endParaRPr>
          </a:p>
          <a:p>
            <a:pPr>
              <a:spcBef>
                <a:spcPts val="500"/>
              </a:spcBef>
              <a:buFontTx/>
              <a:buNone/>
            </a:pPr>
            <a:endParaRPr lang="es-ES" altLang="en-US" dirty="0">
              <a:latin typeface="Times" charset="0"/>
            </a:endParaRPr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s-ES_tradnl" altLang="en-US" sz="3600" dirty="0"/>
              <a:t>Encuadre de problemas y resultados</a:t>
            </a:r>
            <a:endParaRPr lang="es-ES_tradnl" altLang="es-ES_tradnl" sz="3000" dirty="0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/>
              <a:t>Encuadre del problema:</a:t>
            </a:r>
          </a:p>
          <a:p>
            <a:pPr>
              <a:spcBef>
                <a:spcPts val="500"/>
              </a:spcBef>
            </a:pPr>
            <a:r>
              <a:rPr lang="es-ES" altLang="en-US" sz="2800" dirty="0"/>
              <a:t>¿Cuál es el problema?</a:t>
            </a:r>
          </a:p>
          <a:p>
            <a:pPr>
              <a:spcBef>
                <a:spcPts val="500"/>
              </a:spcBef>
            </a:pPr>
            <a:r>
              <a:rPr lang="es-ES" altLang="en-US" sz="2800" dirty="0"/>
              <a:t>¿Desde cuándo existe este problema?</a:t>
            </a:r>
          </a:p>
          <a:p>
            <a:pPr>
              <a:spcBef>
                <a:spcPts val="500"/>
              </a:spcBef>
            </a:pPr>
            <a:r>
              <a:rPr lang="es-ES" altLang="en-US" sz="2800" dirty="0"/>
              <a:t>¿Cómo se inició?</a:t>
            </a:r>
          </a:p>
          <a:p>
            <a:pPr>
              <a:spcBef>
                <a:spcPts val="500"/>
              </a:spcBef>
            </a:pPr>
            <a:r>
              <a:rPr lang="es-ES" altLang="en-US" sz="2800" dirty="0"/>
              <a:t>¿Quién es el responsable de que exista este problema?</a:t>
            </a:r>
          </a:p>
          <a:p>
            <a:pPr>
              <a:spcBef>
                <a:spcPts val="500"/>
              </a:spcBef>
            </a:pPr>
            <a:r>
              <a:rPr lang="es-ES" altLang="en-US" sz="2800" dirty="0"/>
              <a:t>¿Cuál ha sido la peor experiencia debido a este problema?</a:t>
            </a:r>
          </a:p>
          <a:p>
            <a:pPr>
              <a:spcBef>
                <a:spcPts val="500"/>
              </a:spcBef>
            </a:pPr>
            <a:r>
              <a:rPr lang="es-ES" altLang="en-US" sz="2800" dirty="0"/>
              <a:t>¿Cómo te sientes en relación a que exista este problema?</a:t>
            </a:r>
            <a:endParaRPr lang="es-ES_tradnl" altLang="es-ES_trad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066800"/>
          </a:xfrm>
        </p:spPr>
        <p:txBody>
          <a:bodyPr/>
          <a:lstStyle/>
          <a:p>
            <a:r>
              <a:rPr lang="es-ES_tradnl" altLang="en-US" sz="3600" dirty="0"/>
              <a:t>Encuadre de problemas y resultados</a:t>
            </a:r>
            <a:endParaRPr lang="es-ES_tradnl" altLang="es-ES_tradnl" sz="3000" dirty="0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72400" cy="3886200"/>
          </a:xfrm>
        </p:spPr>
        <p:txBody>
          <a:bodyPr/>
          <a:lstStyle/>
          <a:p>
            <a:pPr>
              <a:spcBef>
                <a:spcPts val="500"/>
              </a:spcBef>
              <a:buFontTx/>
              <a:buNone/>
            </a:pPr>
            <a:r>
              <a:rPr lang="es-ES" altLang="en-US" dirty="0"/>
              <a:t>Encuadre de resultados: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s-ES" altLang="en-US" dirty="0"/>
              <a:t>¿</a:t>
            </a:r>
            <a:r>
              <a:rPr lang="es-ES" altLang="en-US" sz="2800" dirty="0"/>
              <a:t>Qué es lo que deseas?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s-ES" altLang="en-US" sz="2800" dirty="0"/>
              <a:t>¿Cómo sabrás que lo has logrado?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s-ES" altLang="en-US" sz="2800" dirty="0"/>
              <a:t>¿En qué situación lo deseas?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s-ES" altLang="en-US" sz="2800" dirty="0"/>
              <a:t>¿Ante quién?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s-ES" altLang="en-US" sz="2800" dirty="0"/>
              <a:t>¿Cuándo?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s-ES" altLang="en-US" sz="2800" dirty="0"/>
              <a:t>¿Dónde?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s-ES" altLang="en-US" sz="2800" dirty="0"/>
              <a:t>¿Con qué recursos cuentas para lograrlo?</a:t>
            </a:r>
            <a:endParaRPr lang="es-ES_tradnl" altLang="es-ES_trad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0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0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0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0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build="p" autoUpdateAnimBg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s-ES_tradnl" altLang="en-US" sz="3600" dirty="0">
                <a:cs typeface="Times" charset="0"/>
              </a:rPr>
              <a:t>Criterios para una Buena </a:t>
            </a:r>
            <a:br>
              <a:rPr lang="es-ES_tradnl" altLang="en-US" sz="3600" dirty="0">
                <a:cs typeface="Times" charset="0"/>
              </a:rPr>
            </a:br>
            <a:r>
              <a:rPr lang="es-ES_tradnl" altLang="en-US" sz="3600" dirty="0">
                <a:cs typeface="Times" charset="0"/>
              </a:rPr>
              <a:t>Especificaci</a:t>
            </a:r>
            <a:r>
              <a:rPr lang="es-ES_tradnl" altLang="en-US" sz="3600" dirty="0">
                <a:latin typeface="Times"/>
                <a:cs typeface="Times" charset="0"/>
              </a:rPr>
              <a:t>ó</a:t>
            </a:r>
            <a:r>
              <a:rPr lang="es-ES_tradnl" altLang="en-US" sz="3600" dirty="0">
                <a:cs typeface="Times" charset="0"/>
              </a:rPr>
              <a:t>n de Objetivos</a:t>
            </a:r>
            <a:br>
              <a:rPr lang="es-ES_tradnl" altLang="en-US" sz="3600" dirty="0">
                <a:cs typeface="Times" charset="0"/>
              </a:rPr>
            </a:br>
            <a:endParaRPr lang="es-ES_tradnl" altLang="es-ES_tradnl" sz="3000" dirty="0">
              <a:cs typeface="Times" charset="0"/>
            </a:endParaRP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3886200"/>
          </a:xfrm>
        </p:spPr>
        <p:txBody>
          <a:bodyPr/>
          <a:lstStyle/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/>
              <a:t>a.- Descrito en términos positivos.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/>
              <a:t>b.- Meta-objetivo enunciado.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/>
              <a:t>c.- Descrito en términos personales. 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/>
              <a:t>d.- Representado en una imagen interna completa y rica.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/>
              <a:t>e.- Con evidencia sensorial de logro. 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/>
              <a:t>f.- Con acciones especificadas encaminadas al logro. 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/>
              <a:t>g- Con verificación de las implicaciones ecológicas. 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/>
              <a:t>h.- Con especificación de cualquier problema o interferencia.</a:t>
            </a:r>
            <a:endParaRPr lang="es-ES_tradnl" altLang="es-ES_trad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 autoUpdateAnimBg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altLang="en-US" sz="3600" dirty="0"/>
              <a:t>Análisis de un Objetivo</a:t>
            </a:r>
            <a:endParaRPr lang="es-ES_tradnl" altLang="es-ES_tradnl" sz="3600" dirty="0"/>
          </a:p>
        </p:txBody>
      </p:sp>
      <p:sp>
        <p:nvSpPr>
          <p:cNvPr id="1771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2057400"/>
            <a:ext cx="3810000" cy="18669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3000" dirty="0"/>
              <a:t>I. Mientras		</a:t>
            </a:r>
          </a:p>
          <a:p>
            <a:pPr>
              <a:buFontTx/>
              <a:buNone/>
            </a:pPr>
            <a:r>
              <a:rPr lang="es-ES_tradnl" altLang="en-US" sz="3000" dirty="0"/>
              <a:t>+ hago X		</a:t>
            </a:r>
          </a:p>
          <a:p>
            <a:pPr>
              <a:buFontTx/>
              <a:buNone/>
            </a:pPr>
            <a:r>
              <a:rPr lang="es-ES_tradnl" altLang="en-US" sz="3000" dirty="0"/>
              <a:t>+ me acerco al objetivo</a:t>
            </a:r>
            <a:endParaRPr lang="es-ES_tradnl" altLang="es-ES_tradnl" sz="2400" dirty="0"/>
          </a:p>
        </p:txBody>
      </p:sp>
      <p:sp>
        <p:nvSpPr>
          <p:cNvPr id="177156" name="Rectangle 4"/>
          <p:cNvSpPr>
            <a:spLocks noGrp="1" noChangeArrowheads="1"/>
          </p:cNvSpPr>
          <p:nvPr>
            <p:ph sz="quarter" idx="2"/>
          </p:nvPr>
        </p:nvSpPr>
        <p:spPr>
          <a:xfrm>
            <a:off x="4800600" y="1981200"/>
            <a:ext cx="4114800" cy="18669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3000" dirty="0"/>
              <a:t>II. Mientras</a:t>
            </a:r>
          </a:p>
          <a:p>
            <a:pPr>
              <a:buFontTx/>
              <a:buNone/>
            </a:pPr>
            <a:r>
              <a:rPr lang="es-ES_tradnl" altLang="en-US" sz="3000" dirty="0"/>
              <a:t>- hago X</a:t>
            </a:r>
          </a:p>
          <a:p>
            <a:pPr>
              <a:buFontTx/>
              <a:buNone/>
            </a:pPr>
            <a:r>
              <a:rPr lang="es-ES_tradnl" altLang="en-US" sz="3000" dirty="0"/>
              <a:t>+ me acerco al objetivo</a:t>
            </a:r>
            <a:endParaRPr lang="es-ES_tradnl" altLang="es-ES_tradnl" sz="2400" dirty="0"/>
          </a:p>
        </p:txBody>
      </p:sp>
      <p:sp>
        <p:nvSpPr>
          <p:cNvPr id="177157" name="Rectangle 5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altLang="en-US" sz="3000" dirty="0"/>
              <a:t>III. Mientras	</a:t>
            </a:r>
          </a:p>
          <a:p>
            <a:pPr>
              <a:buFontTx/>
              <a:buNone/>
            </a:pPr>
            <a:r>
              <a:rPr lang="es-ES_tradnl" altLang="en-US" sz="3000" dirty="0"/>
              <a:t>+ hago X		</a:t>
            </a:r>
          </a:p>
          <a:p>
            <a:pPr>
              <a:buFontTx/>
              <a:buNone/>
            </a:pPr>
            <a:r>
              <a:rPr lang="es-ES_tradnl" altLang="en-US" sz="3000" dirty="0"/>
              <a:t>- me acerco al objetivo</a:t>
            </a:r>
            <a:endParaRPr lang="es-ES_tradnl" altLang="es-ES_tradnl" sz="2400" dirty="0"/>
          </a:p>
        </p:txBody>
      </p:sp>
      <p:sp>
        <p:nvSpPr>
          <p:cNvPr id="177158" name="Rectangle 6"/>
          <p:cNvSpPr>
            <a:spLocks noGrp="1" noChangeArrowheads="1"/>
          </p:cNvSpPr>
          <p:nvPr>
            <p:ph sz="quarter" idx="4"/>
          </p:nvPr>
        </p:nvSpPr>
        <p:spPr>
          <a:xfrm>
            <a:off x="5029200" y="4267200"/>
            <a:ext cx="3810000" cy="18669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3000" dirty="0"/>
              <a:t>IV. Mientras</a:t>
            </a:r>
          </a:p>
          <a:p>
            <a:pPr>
              <a:buFontTx/>
              <a:buNone/>
            </a:pPr>
            <a:r>
              <a:rPr lang="es-ES_tradnl" altLang="en-US" sz="3000" dirty="0"/>
              <a:t>- hago X</a:t>
            </a:r>
          </a:p>
          <a:p>
            <a:pPr>
              <a:buFontTx/>
              <a:buNone/>
            </a:pPr>
            <a:r>
              <a:rPr lang="es-ES_tradnl" altLang="en-US" sz="3000" dirty="0"/>
              <a:t>- me acerco al objetivo</a:t>
            </a:r>
            <a:endParaRPr lang="es-ES_tradnl" altLang="es-ES_tradnl" sz="2400" dirty="0"/>
          </a:p>
        </p:txBody>
      </p:sp>
      <p:sp>
        <p:nvSpPr>
          <p:cNvPr id="177159" name="Line 7"/>
          <p:cNvSpPr>
            <a:spLocks noChangeShapeType="1"/>
          </p:cNvSpPr>
          <p:nvPr/>
        </p:nvSpPr>
        <p:spPr bwMode="auto">
          <a:xfrm>
            <a:off x="4648200" y="1905000"/>
            <a:ext cx="0" cy="44958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77160" name="Line 8"/>
          <p:cNvSpPr>
            <a:spLocks noChangeShapeType="1"/>
          </p:cNvSpPr>
          <p:nvPr/>
        </p:nvSpPr>
        <p:spPr bwMode="auto">
          <a:xfrm>
            <a:off x="304800" y="3962400"/>
            <a:ext cx="8458200" cy="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5" grpId="0" autoUpdateAnimBg="0"/>
      <p:bldP spid="177156" grpId="0" autoUpdateAnimBg="0"/>
      <p:bldP spid="177157" grpId="0" autoUpdateAnimBg="0"/>
      <p:bldP spid="177158" grpId="0" autoUpdateAnimBg="0"/>
      <p:bldP spid="177159" grpId="0" animBg="1"/>
      <p:bldP spid="177160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pPr algn="l"/>
            <a:r>
              <a:rPr lang="es-ES_tradnl" altLang="en-US" sz="4400" dirty="0">
                <a:latin typeface="Times" charset="0"/>
                <a:cs typeface="Times" charset="0"/>
              </a:rPr>
              <a:t>Chequeos Ecológicos:</a:t>
            </a:r>
            <a:br>
              <a:rPr lang="es-ES_tradnl" altLang="en-US" sz="4400" dirty="0">
                <a:latin typeface="Times" charset="0"/>
                <a:cs typeface="Times" charset="0"/>
              </a:rPr>
            </a:br>
            <a:endParaRPr lang="es-ES_tradnl" altLang="en-US" sz="3400" dirty="0">
              <a:latin typeface="Times" charset="0"/>
              <a:cs typeface="Times" charset="0"/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153400" cy="3886200"/>
          </a:xfrm>
        </p:spPr>
        <p:txBody>
          <a:bodyPr/>
          <a:lstStyle/>
          <a:p>
            <a:pPr>
              <a:spcBef>
                <a:spcPts val="500"/>
              </a:spcBef>
            </a:pPr>
            <a:r>
              <a:rPr lang="es-ES" altLang="en-US" dirty="0">
                <a:latin typeface="Times" charset="0"/>
              </a:rPr>
              <a:t>Previenen las consecuencias que el logro de un objetivo traerá consigo. </a:t>
            </a:r>
          </a:p>
          <a:p>
            <a:pPr>
              <a:spcBef>
                <a:spcPts val="500"/>
              </a:spcBef>
            </a:pPr>
            <a:r>
              <a:rPr lang="es-ES" altLang="en-US" dirty="0">
                <a:latin typeface="Times" charset="0"/>
              </a:rPr>
              <a:t>Si existe una objeción ecológica es posible: 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>
                <a:latin typeface="Times" charset="0"/>
              </a:rPr>
              <a:t>		a.- Abandonar el objetivo.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>
                <a:latin typeface="Times" charset="0"/>
              </a:rPr>
              <a:t>		b.- Continuar con el objetivo, siendo consciente de las posibles consecuencias.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>
                <a:latin typeface="Times" charset="0"/>
              </a:rPr>
              <a:t>		c.- Modificar el objetivo superando los posibles inconvenientes.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 sz="2800" dirty="0">
                <a:latin typeface="Times" charset="0"/>
              </a:rPr>
              <a:t>		d.- Incorporar recursos al sistema.</a:t>
            </a:r>
            <a:endParaRPr lang="es-ES" altLang="en-US" sz="2400" dirty="0">
              <a:latin typeface="Times" charset="0"/>
            </a:endParaRPr>
          </a:p>
          <a:p>
            <a:pPr>
              <a:spcBef>
                <a:spcPts val="500"/>
              </a:spcBef>
            </a:pPr>
            <a:endParaRPr lang="es-ES" altLang="en-US" sz="2800" dirty="0">
              <a:latin typeface="Times" charset="0"/>
            </a:endParaRPr>
          </a:p>
          <a:p>
            <a:pPr>
              <a:spcBef>
                <a:spcPts val="500"/>
              </a:spcBef>
            </a:pPr>
            <a:endParaRPr lang="es-ES" altLang="en-US" sz="2400" dirty="0">
              <a:latin typeface="Times" charset="0"/>
            </a:endParaRPr>
          </a:p>
          <a:p>
            <a:endParaRPr lang="es-ES_tradnl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 autoUpdateAnimBg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524000"/>
          </a:xfrm>
        </p:spPr>
        <p:txBody>
          <a:bodyPr/>
          <a:lstStyle/>
          <a:p>
            <a:r>
              <a:rPr lang="es-ES" altLang="en-US" sz="4400" dirty="0">
                <a:latin typeface="Times" charset="0"/>
              </a:rPr>
              <a:t>Chequeos Ecológicos Continuos.</a:t>
            </a:r>
            <a:br>
              <a:rPr lang="es-ES" altLang="en-US" sz="4400" dirty="0">
                <a:latin typeface="Times" charset="0"/>
              </a:rPr>
            </a:br>
            <a:r>
              <a:rPr lang="es-ES" altLang="en-US" sz="4400" dirty="0">
                <a:latin typeface="Times" charset="0"/>
              </a:rPr>
              <a:t/>
            </a:r>
            <a:br>
              <a:rPr lang="es-ES" altLang="en-US" sz="4400" dirty="0">
                <a:latin typeface="Times" charset="0"/>
              </a:rPr>
            </a:br>
            <a:endParaRPr lang="es-ES_tradnl" altLang="en-US" dirty="0">
              <a:latin typeface="Times" charset="0"/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altLang="en-US">
                <a:latin typeface="Times" charset="0"/>
              </a:rPr>
              <a:t>	</a:t>
            </a:r>
            <a:r>
              <a:rPr lang="es-ES" altLang="en-US" sz="4400">
                <a:latin typeface="Times" charset="0"/>
              </a:rPr>
              <a:t>1.- Incongruencias.</a:t>
            </a:r>
            <a:br>
              <a:rPr lang="es-ES" altLang="en-US" sz="4400">
                <a:latin typeface="Times" charset="0"/>
              </a:rPr>
            </a:br>
            <a:r>
              <a:rPr lang="es-ES" altLang="en-US" sz="4400">
                <a:latin typeface="Times" charset="0"/>
              </a:rPr>
              <a:t>2.- Anticipación del facilitador    	 a posibles problemas.</a:t>
            </a:r>
            <a:br>
              <a:rPr lang="es-ES" altLang="en-US" sz="4400">
                <a:latin typeface="Times" charset="0"/>
              </a:rPr>
            </a:br>
            <a:r>
              <a:rPr lang="es-ES" altLang="en-US" sz="4400">
                <a:latin typeface="Times" charset="0"/>
              </a:rPr>
              <a:t>3.- Omisiones.</a:t>
            </a:r>
            <a:br>
              <a:rPr lang="es-ES" altLang="en-US" sz="4400">
                <a:latin typeface="Times" charset="0"/>
              </a:rPr>
            </a:br>
            <a:endParaRPr lang="es-ES_tradnl" altLang="en-US" sz="44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build="p" bldLvl="5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524000"/>
          </a:xfrm>
        </p:spPr>
        <p:txBody>
          <a:bodyPr/>
          <a:lstStyle/>
          <a:p>
            <a:r>
              <a:rPr lang="es-ES" altLang="en-US" sz="4000">
                <a:latin typeface="Times" charset="0"/>
              </a:rPr>
              <a:t>Chequeos ecológicos específicos.</a:t>
            </a:r>
            <a:br>
              <a:rPr lang="es-ES" altLang="en-US" sz="4000">
                <a:latin typeface="Times" charset="0"/>
              </a:rPr>
            </a:br>
            <a:endParaRPr lang="es-ES_tradnl" altLang="en-US">
              <a:latin typeface="Times" charset="0"/>
            </a:endParaRP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772400" cy="3886200"/>
          </a:xfrm>
        </p:spPr>
        <p:txBody>
          <a:bodyPr/>
          <a:lstStyle/>
          <a:p>
            <a:pPr>
              <a:spcBef>
                <a:spcPts val="500"/>
              </a:spcBef>
              <a:buFontTx/>
              <a:buNone/>
            </a:pPr>
            <a:r>
              <a:rPr lang="es-ES" altLang="en-US">
                <a:latin typeface="Times" charset="0"/>
              </a:rPr>
              <a:t>1.- Pregunta directa.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>
                <a:latin typeface="Times" charset="0"/>
              </a:rPr>
              <a:t>2.- Objeciones en el pasado.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>
                <a:latin typeface="Times" charset="0"/>
              </a:rPr>
              <a:t>3.- Generalizaciones.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>
                <a:latin typeface="Times" charset="0"/>
              </a:rPr>
              <a:t>4.- Juego de polaridades.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>
                <a:latin typeface="Times" charset="0"/>
              </a:rPr>
              <a:t>5.- Cambio de índice referencial.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>
                <a:latin typeface="Times" charset="0"/>
              </a:rPr>
              <a:t>6.- Observación de otro.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>
                <a:latin typeface="Times" charset="0"/>
              </a:rPr>
              <a:t>7.- Igualación a futuro.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>
                <a:latin typeface="Times" charset="0"/>
              </a:rPr>
              <a:t>8.- Encuadre "como si”</a:t>
            </a:r>
          </a:p>
          <a:p>
            <a:pPr>
              <a:spcBef>
                <a:spcPts val="500"/>
              </a:spcBef>
              <a:buFontTx/>
              <a:buNone/>
            </a:pPr>
            <a:r>
              <a:rPr lang="es-ES" altLang="en-US">
                <a:latin typeface="Times" charset="0"/>
              </a:rPr>
              <a:t>9.- Ensayo conductual.</a:t>
            </a:r>
          </a:p>
          <a:p>
            <a:pPr>
              <a:spcBef>
                <a:spcPts val="500"/>
              </a:spcBef>
            </a:pPr>
            <a:endParaRPr lang="es-ES" altLang="en-US">
              <a:latin typeface="Times" charset="0"/>
            </a:endParaRPr>
          </a:p>
          <a:p>
            <a:pPr>
              <a:spcBef>
                <a:spcPts val="500"/>
              </a:spcBef>
              <a:buFontTx/>
              <a:buNone/>
            </a:pPr>
            <a:endParaRPr lang="es-ES" altLang="en-US">
              <a:latin typeface="Times" charset="0"/>
            </a:endParaRPr>
          </a:p>
          <a:p>
            <a:endParaRPr lang="es-ES_tradnl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187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build="p" autoUpdateAnimBg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sz="4000"/>
              <a:t>C.- No hay éxito duradero sin una estrategia personal</a:t>
            </a:r>
            <a:endParaRPr lang="es-ES_tradnl" altLang="es-ES_tradnl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886200"/>
          </a:xfrm>
        </p:spPr>
        <p:txBody>
          <a:bodyPr/>
          <a:lstStyle/>
          <a:p>
            <a:pPr>
              <a:lnSpc>
                <a:spcPct val="190000"/>
              </a:lnSpc>
              <a:buFontTx/>
              <a:buNone/>
            </a:pPr>
            <a:r>
              <a:rPr lang="es-ES_tradnl" altLang="es-ES_tradnl">
                <a:cs typeface="Times" charset="0"/>
              </a:rPr>
              <a:t>I.- Generación de Estados de Alto Desempeño</a:t>
            </a:r>
          </a:p>
          <a:p>
            <a:pPr>
              <a:lnSpc>
                <a:spcPct val="190000"/>
              </a:lnSpc>
              <a:buFontTx/>
              <a:buNone/>
            </a:pPr>
            <a:r>
              <a:rPr lang="es-ES_tradnl" altLang="es-ES_tradnl">
                <a:cs typeface="Times" charset="0"/>
              </a:rPr>
              <a:t>II.- Estrategias de Aprendizaje</a:t>
            </a:r>
          </a:p>
          <a:p>
            <a:pPr>
              <a:lnSpc>
                <a:spcPct val="190000"/>
              </a:lnSpc>
              <a:buFontTx/>
              <a:buNone/>
            </a:pPr>
            <a:r>
              <a:rPr lang="es-ES_tradnl" altLang="es-ES_tradnl">
                <a:cs typeface="Times" charset="0"/>
              </a:rPr>
              <a:t>III.- De la Visión a la Acción</a:t>
            </a:r>
            <a:endParaRPr lang="es-ES_tradnl" altLang="es-ES_tradnl">
              <a:latin typeface="Times" charset="0"/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 autoUpdateAnimBg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ctrTitle"/>
          </p:nvPr>
        </p:nvSpPr>
        <p:spPr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s-MX" altLang="es-ES_tradnl" sz="3600" dirty="0"/>
              <a:t>Unidad </a:t>
            </a:r>
            <a:r>
              <a:rPr lang="es-MX" altLang="es-ES_tradnl" sz="3600" dirty="0" smtClean="0"/>
              <a:t>IV</a:t>
            </a:r>
            <a:br>
              <a:rPr lang="es-MX" altLang="es-ES_tradnl" sz="3600" dirty="0" smtClean="0"/>
            </a:br>
            <a:r>
              <a:rPr lang="es-MX" altLang="es-ES_tradnl" sz="3600" dirty="0" smtClean="0"/>
              <a:t>TÉCNICAS DE APRENDIZAJE ACELERADO </a:t>
            </a:r>
            <a:endParaRPr lang="es-ES_tradnl" altLang="es-ES_tradnl" sz="3600" dirty="0">
              <a:solidFill>
                <a:schemeClr val="tx1"/>
              </a:solidFill>
              <a:latin typeface="Times" charset="0"/>
              <a:cs typeface="Times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altLang="es-ES_tradnl" dirty="0" smtClean="0"/>
              <a:t>El </a:t>
            </a:r>
            <a:r>
              <a:rPr lang="es-MX" altLang="es-ES_tradnl" dirty="0"/>
              <a:t>alumno incorporará a su proceso natural de enseñanza- aprendizaje las técnicas de aprendizaje acelerado. </a:t>
            </a:r>
            <a:endParaRPr lang="es-ES_tradnl" alt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 animBg="1" autoUpdateAnimBg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algn="l"/>
            <a:r>
              <a:rPr lang="es-ES_tradnl" altLang="en-US" sz="3600"/>
              <a:t>Estados fisiológicos:</a:t>
            </a:r>
            <a:endParaRPr lang="es-ES_tradnl" altLang="es-ES_tradnl" sz="340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7772400" cy="3886200"/>
          </a:xfrm>
        </p:spPr>
        <p:txBody>
          <a:bodyPr/>
          <a:lstStyle/>
          <a:p>
            <a:r>
              <a:rPr lang="es-ES_tradnl" altLang="en-US" sz="2400">
                <a:cs typeface="Times" charset="0"/>
              </a:rPr>
              <a:t>Formado por los pensamientos, emociones, posturas, movimientos, gestos, ademanes, ritmo respiratorio y sensaciones propioceptivas.</a:t>
            </a:r>
          </a:p>
          <a:p>
            <a:r>
              <a:rPr lang="es-ES_tradnl" altLang="en-US" sz="2400">
                <a:cs typeface="Times" charset="0"/>
              </a:rPr>
              <a:t>Cuerpo y mente totalmente intercomunicados.</a:t>
            </a:r>
          </a:p>
          <a:p>
            <a:r>
              <a:rPr lang="es-ES_tradnl" altLang="en-US" sz="2400">
                <a:cs typeface="Times" charset="0"/>
              </a:rPr>
              <a:t>Influyen poderosamente en nuestra conducta.</a:t>
            </a:r>
          </a:p>
          <a:p>
            <a:r>
              <a:rPr lang="es-ES_tradnl" altLang="en-US" sz="2400">
                <a:cs typeface="Times" charset="0"/>
              </a:rPr>
              <a:t>El control de los estados fisiol</a:t>
            </a:r>
            <a:r>
              <a:rPr lang="es-ES_tradnl" altLang="en-US" sz="2400">
                <a:latin typeface="Times"/>
                <a:cs typeface="Times" charset="0"/>
              </a:rPr>
              <a:t>ó</a:t>
            </a:r>
            <a:r>
              <a:rPr lang="es-ES_tradnl" altLang="en-US" sz="2400">
                <a:cs typeface="Times" charset="0"/>
              </a:rPr>
              <a:t>gicos es el camino al poder personal.</a:t>
            </a:r>
          </a:p>
          <a:p>
            <a:r>
              <a:rPr lang="es-ES_tradnl" altLang="en-US" sz="2400">
                <a:cs typeface="Times" charset="0"/>
              </a:rPr>
              <a:t>Claves para influir el estado fisiol</a:t>
            </a:r>
            <a:r>
              <a:rPr lang="es-ES_tradnl" altLang="en-US" sz="2400">
                <a:latin typeface="Times"/>
                <a:cs typeface="Times" charset="0"/>
              </a:rPr>
              <a:t>ó</a:t>
            </a:r>
            <a:r>
              <a:rPr lang="es-ES_tradnl" altLang="en-US" sz="2400">
                <a:cs typeface="Times" charset="0"/>
              </a:rPr>
              <a:t>gico:</a:t>
            </a:r>
          </a:p>
          <a:p>
            <a:pPr>
              <a:buFontTx/>
              <a:buNone/>
            </a:pPr>
            <a:r>
              <a:rPr lang="es-ES_tradnl" altLang="en-US" sz="2400">
                <a:cs typeface="Times" charset="0"/>
              </a:rPr>
              <a:t>	1. Las representaciones o  im</a:t>
            </a:r>
            <a:r>
              <a:rPr lang="es-ES_tradnl" altLang="en-US" sz="2400">
                <a:latin typeface="Times"/>
                <a:cs typeface="Times" charset="0"/>
              </a:rPr>
              <a:t>á</a:t>
            </a:r>
            <a:r>
              <a:rPr lang="es-ES_tradnl" altLang="en-US" sz="2400">
                <a:cs typeface="Times" charset="0"/>
              </a:rPr>
              <a:t>genes internas. </a:t>
            </a:r>
          </a:p>
          <a:p>
            <a:pPr>
              <a:buFontTx/>
              <a:buNone/>
            </a:pPr>
            <a:r>
              <a:rPr lang="es-ES_tradnl" altLang="en-US" sz="2400">
                <a:cs typeface="Times" charset="0"/>
              </a:rPr>
              <a:t>	2. El di</a:t>
            </a:r>
            <a:r>
              <a:rPr lang="es-ES_tradnl" altLang="en-US" sz="2400">
                <a:latin typeface="Times"/>
                <a:cs typeface="Times" charset="0"/>
              </a:rPr>
              <a:t>á</a:t>
            </a:r>
            <a:r>
              <a:rPr lang="es-ES_tradnl" altLang="en-US" sz="2400">
                <a:cs typeface="Times" charset="0"/>
              </a:rPr>
              <a:t>logo interno.</a:t>
            </a:r>
          </a:p>
          <a:p>
            <a:pPr>
              <a:buFontTx/>
              <a:buNone/>
            </a:pPr>
            <a:r>
              <a:rPr lang="es-ES_tradnl" altLang="en-US" sz="2400">
                <a:cs typeface="Times" charset="0"/>
              </a:rPr>
              <a:t>	3. La postura, el ritmo respiratorio y el movimiento en       general.</a:t>
            </a:r>
            <a:endParaRPr lang="es-ES_tradnl" altLang="es-ES_tradnl" sz="2400"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n-US" sz="4000"/>
              <a:t>A.- Paradigmas de la </a:t>
            </a:r>
            <a:br>
              <a:rPr lang="es-ES" altLang="en-US" sz="4000"/>
            </a:br>
            <a:r>
              <a:rPr lang="es-ES" altLang="en-US" sz="4000"/>
              <a:t>Programación Neurolingüística</a:t>
            </a:r>
            <a:endParaRPr lang="es-ES_tradnl" altLang="es-ES_tradnl" sz="4800">
              <a:latin typeface="Times" charset="0"/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es-ES_tradnl" altLang="es-ES_tradnl" dirty="0">
                <a:cs typeface="Times" charset="0"/>
              </a:rPr>
              <a:t>I.- 	Alto Desempeño </a:t>
            </a:r>
            <a:r>
              <a:rPr lang="es-ES_tradnl" altLang="es-ES_tradnl" dirty="0" smtClean="0">
                <a:cs typeface="Times" charset="0"/>
              </a:rPr>
              <a:t>escolar</a:t>
            </a:r>
            <a:endParaRPr lang="es-ES_tradnl" altLang="es-ES_tradnl" dirty="0">
              <a:cs typeface="Times" charset="0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s-ES_tradnl" altLang="es-ES_tradnl" dirty="0">
                <a:cs typeface="Times" charset="0"/>
              </a:rPr>
              <a:t>II.-	 Introducción a la Programación 			Neurolingüística.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s-ES_tradnl" altLang="es-ES_tradnl" dirty="0">
                <a:cs typeface="Times" charset="0"/>
              </a:rPr>
              <a:t>III.- 	Presuposiciones Básicas de la 			Programación Neurolingüística</a:t>
            </a:r>
            <a:endParaRPr lang="es-ES_tradnl" altLang="es-ES_tradnl" dirty="0">
              <a:latin typeface="Times" charset="0"/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838200"/>
          </a:xfrm>
        </p:spPr>
        <p:txBody>
          <a:bodyPr/>
          <a:lstStyle/>
          <a:p>
            <a:r>
              <a:rPr lang="es-ES_tradnl" altLang="en-US" sz="3600">
                <a:cs typeface="Times" charset="0"/>
              </a:rPr>
              <a:t>Asociaci</a:t>
            </a:r>
            <a:r>
              <a:rPr lang="es-ES_tradnl" altLang="en-US" sz="3600">
                <a:latin typeface="Times"/>
                <a:cs typeface="Times" charset="0"/>
              </a:rPr>
              <a:t>ó</a:t>
            </a:r>
            <a:r>
              <a:rPr lang="es-ES_tradnl" altLang="en-US" sz="3600">
                <a:cs typeface="Times" charset="0"/>
              </a:rPr>
              <a:t>n y Disociaci</a:t>
            </a:r>
            <a:r>
              <a:rPr lang="es-ES_tradnl" altLang="en-US" sz="3600">
                <a:latin typeface="Times"/>
                <a:cs typeface="Times" charset="0"/>
              </a:rPr>
              <a:t>ó</a:t>
            </a:r>
            <a:r>
              <a:rPr lang="es-ES_tradnl" altLang="en-US" sz="3600">
                <a:cs typeface="Times" charset="0"/>
              </a:rPr>
              <a:t>n.</a:t>
            </a:r>
            <a:br>
              <a:rPr lang="es-ES_tradnl" altLang="en-US" sz="3600">
                <a:cs typeface="Times" charset="0"/>
              </a:rPr>
            </a:br>
            <a:endParaRPr lang="es-ES_tradnl" altLang="es-ES_tradnl">
              <a:cs typeface="Times" charset="0"/>
            </a:endParaRP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77724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cs typeface="Times" charset="0"/>
              </a:rPr>
              <a:t>Perspectivas para experimentar o recordar una experiencia:</a:t>
            </a:r>
          </a:p>
          <a:p>
            <a:r>
              <a:rPr lang="es-ES_tradnl" altLang="en-US" dirty="0">
                <a:cs typeface="Times" charset="0"/>
              </a:rPr>
              <a:t>Disociaci</a:t>
            </a:r>
            <a:r>
              <a:rPr lang="es-ES_tradnl" altLang="en-US" dirty="0">
                <a:latin typeface="Times"/>
                <a:cs typeface="Times" charset="0"/>
              </a:rPr>
              <a:t>ó</a:t>
            </a:r>
            <a:r>
              <a:rPr lang="es-ES_tradnl" altLang="en-US" dirty="0">
                <a:cs typeface="Times" charset="0"/>
              </a:rPr>
              <a:t>n.-  observar todo lo sucedido como si fu</a:t>
            </a:r>
            <a:r>
              <a:rPr lang="es-ES_tradnl" altLang="en-US" dirty="0">
                <a:latin typeface="Times"/>
                <a:cs typeface="Times" charset="0"/>
              </a:rPr>
              <a:t>é</a:t>
            </a:r>
            <a:r>
              <a:rPr lang="es-ES_tradnl" altLang="en-US" dirty="0">
                <a:cs typeface="Times" charset="0"/>
              </a:rPr>
              <a:t>ramos un espectador de esa escena. </a:t>
            </a:r>
          </a:p>
          <a:p>
            <a:r>
              <a:rPr lang="es-ES_tradnl" altLang="en-US" dirty="0">
                <a:cs typeface="Times" charset="0"/>
              </a:rPr>
              <a:t>Asociaci</a:t>
            </a:r>
            <a:r>
              <a:rPr lang="es-ES_tradnl" altLang="en-US" dirty="0">
                <a:latin typeface="Times"/>
                <a:cs typeface="Times" charset="0"/>
              </a:rPr>
              <a:t>ó</a:t>
            </a:r>
            <a:r>
              <a:rPr lang="es-ES_tradnl" altLang="en-US" dirty="0">
                <a:cs typeface="Times" charset="0"/>
              </a:rPr>
              <a:t>n.- revivir lo que suced</a:t>
            </a:r>
            <a:r>
              <a:rPr lang="es-ES_tradnl" altLang="en-US" dirty="0">
                <a:latin typeface="Times"/>
                <a:cs typeface="Times" charset="0"/>
              </a:rPr>
              <a:t>í</a:t>
            </a:r>
            <a:r>
              <a:rPr lang="es-ES_tradnl" altLang="en-US" dirty="0">
                <a:cs typeface="Times" charset="0"/>
              </a:rPr>
              <a:t>a en aquel momento como si estuvi</a:t>
            </a:r>
            <a:r>
              <a:rPr lang="es-ES_tradnl" altLang="en-US" dirty="0">
                <a:latin typeface="Times"/>
                <a:cs typeface="Times" charset="0"/>
              </a:rPr>
              <a:t>é</a:t>
            </a:r>
            <a:r>
              <a:rPr lang="es-ES_tradnl" altLang="en-US" dirty="0">
                <a:cs typeface="Times" charset="0"/>
              </a:rPr>
              <a:t>ramos totalmente involucrados en la experiencia</a:t>
            </a:r>
            <a:endParaRPr lang="es-ES_tradnl" altLang="es-ES_tradnl" sz="2400" dirty="0"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 autoUpdateAnimBg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838200"/>
          </a:xfrm>
        </p:spPr>
        <p:txBody>
          <a:bodyPr/>
          <a:lstStyle/>
          <a:p>
            <a:r>
              <a:rPr lang="es-ES_tradnl" altLang="en-US" sz="3600" dirty="0">
                <a:cs typeface="Times" charset="0"/>
              </a:rPr>
              <a:t>Asociaci</a:t>
            </a:r>
            <a:r>
              <a:rPr lang="es-ES_tradnl" altLang="en-US" sz="3600" dirty="0">
                <a:latin typeface="Times"/>
                <a:cs typeface="Times" charset="0"/>
              </a:rPr>
              <a:t>ó</a:t>
            </a:r>
            <a:r>
              <a:rPr lang="es-ES_tradnl" altLang="en-US" sz="3600" dirty="0">
                <a:cs typeface="Times" charset="0"/>
              </a:rPr>
              <a:t>n y Disociaci</a:t>
            </a:r>
            <a:r>
              <a:rPr lang="es-ES_tradnl" altLang="en-US" sz="3600" dirty="0">
                <a:latin typeface="Times"/>
                <a:cs typeface="Times" charset="0"/>
              </a:rPr>
              <a:t>ó</a:t>
            </a:r>
            <a:r>
              <a:rPr lang="es-ES_tradnl" altLang="en-US" sz="3600" dirty="0">
                <a:cs typeface="Times" charset="0"/>
              </a:rPr>
              <a:t>n.</a:t>
            </a:r>
            <a:br>
              <a:rPr lang="es-ES_tradnl" altLang="en-US" sz="3600" dirty="0">
                <a:cs typeface="Times" charset="0"/>
              </a:rPr>
            </a:br>
            <a:endParaRPr lang="es-ES_tradnl" altLang="es-ES_tradnl" dirty="0">
              <a:cs typeface="Times" charset="0"/>
            </a:endParaRP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7772400" cy="3886200"/>
          </a:xfrm>
        </p:spPr>
        <p:txBody>
          <a:bodyPr/>
          <a:lstStyle/>
          <a:p>
            <a:pPr>
              <a:lnSpc>
                <a:spcPct val="140000"/>
              </a:lnSpc>
              <a:buFontTx/>
              <a:buNone/>
            </a:pPr>
            <a:r>
              <a:rPr lang="es-ES_tradnl" altLang="en-US" dirty="0">
                <a:cs typeface="Times" charset="0"/>
              </a:rPr>
              <a:t>Caracter</a:t>
            </a:r>
            <a:r>
              <a:rPr lang="es-ES_tradnl" altLang="en-US" dirty="0">
                <a:latin typeface="Times"/>
                <a:cs typeface="Times" charset="0"/>
              </a:rPr>
              <a:t>í</a:t>
            </a:r>
            <a:r>
              <a:rPr lang="es-ES_tradnl" altLang="en-US" dirty="0">
                <a:cs typeface="Times" charset="0"/>
              </a:rPr>
              <a:t>sticas:</a:t>
            </a:r>
          </a:p>
          <a:p>
            <a:pPr>
              <a:lnSpc>
                <a:spcPct val="140000"/>
              </a:lnSpc>
            </a:pPr>
            <a:r>
              <a:rPr lang="es-ES_tradnl" altLang="en-US" dirty="0">
                <a:cs typeface="Times" charset="0"/>
              </a:rPr>
              <a:t>Ambos estados son </a:t>
            </a:r>
            <a:r>
              <a:rPr lang="es-ES_tradnl" altLang="en-US" dirty="0">
                <a:latin typeface="Times"/>
                <a:cs typeface="Times" charset="0"/>
              </a:rPr>
              <a:t>ú</a:t>
            </a:r>
            <a:r>
              <a:rPr lang="es-ES_tradnl" altLang="en-US" dirty="0">
                <a:cs typeface="Times" charset="0"/>
              </a:rPr>
              <a:t>tiles.</a:t>
            </a:r>
          </a:p>
          <a:p>
            <a:pPr>
              <a:lnSpc>
                <a:spcPct val="140000"/>
              </a:lnSpc>
            </a:pPr>
            <a:r>
              <a:rPr lang="es-ES_tradnl" altLang="en-US" dirty="0">
                <a:cs typeface="Times" charset="0"/>
              </a:rPr>
              <a:t>La asociaci</a:t>
            </a:r>
            <a:r>
              <a:rPr lang="es-ES_tradnl" altLang="en-US" dirty="0">
                <a:latin typeface="Times"/>
                <a:cs typeface="Times" charset="0"/>
              </a:rPr>
              <a:t>ó</a:t>
            </a:r>
            <a:r>
              <a:rPr lang="es-ES_tradnl" altLang="en-US" dirty="0">
                <a:cs typeface="Times" charset="0"/>
              </a:rPr>
              <a:t>n permite revivir el estado con mayor fuerza emocional</a:t>
            </a:r>
          </a:p>
          <a:p>
            <a:pPr>
              <a:lnSpc>
                <a:spcPct val="140000"/>
              </a:lnSpc>
            </a:pPr>
            <a:r>
              <a:rPr lang="es-ES_tradnl" altLang="en-US" dirty="0">
                <a:cs typeface="Times" charset="0"/>
              </a:rPr>
              <a:t>La disociaci</a:t>
            </a:r>
            <a:r>
              <a:rPr lang="es-ES_tradnl" altLang="en-US" dirty="0">
                <a:latin typeface="Times"/>
                <a:cs typeface="Times" charset="0"/>
              </a:rPr>
              <a:t>ó</a:t>
            </a:r>
            <a:r>
              <a:rPr lang="es-ES_tradnl" altLang="en-US" dirty="0">
                <a:cs typeface="Times" charset="0"/>
              </a:rPr>
              <a:t>n  permite observar la situaci</a:t>
            </a:r>
            <a:r>
              <a:rPr lang="es-ES_tradnl" altLang="en-US" dirty="0">
                <a:latin typeface="Times"/>
                <a:cs typeface="Times" charset="0"/>
              </a:rPr>
              <a:t>ó</a:t>
            </a:r>
            <a:r>
              <a:rPr lang="es-ES_tradnl" altLang="en-US" dirty="0">
                <a:cs typeface="Times" charset="0"/>
              </a:rPr>
              <a:t>n m</a:t>
            </a:r>
            <a:r>
              <a:rPr lang="es-ES_tradnl" altLang="en-US" dirty="0">
                <a:latin typeface="Times"/>
                <a:cs typeface="Times" charset="0"/>
              </a:rPr>
              <a:t>á</a:t>
            </a:r>
            <a:r>
              <a:rPr lang="es-ES_tradnl" altLang="en-US" dirty="0">
                <a:cs typeface="Times" charset="0"/>
              </a:rPr>
              <a:t>s objetivamente.</a:t>
            </a:r>
            <a:endParaRPr lang="es-ES_tradnl" altLang="es-ES_tradnl" sz="2800" dirty="0"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3" grpId="0" build="p" autoUpdateAnimBg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s-ES_tradnl" altLang="en-US" sz="3600" dirty="0"/>
              <a:t>Técnica de los seis segundos:</a:t>
            </a:r>
            <a:endParaRPr lang="es-ES_tradnl" altLang="es-ES_tradnl" dirty="0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77724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 dirty="0">
                <a:cs typeface="Times" charset="0"/>
              </a:rPr>
              <a:t>1.- Sonre</a:t>
            </a:r>
            <a:r>
              <a:rPr lang="es-ES_tradnl" altLang="en-US" sz="2800" dirty="0">
                <a:latin typeface="Times"/>
                <a:cs typeface="Times" charset="0"/>
              </a:rPr>
              <a:t>í</a:t>
            </a:r>
            <a:r>
              <a:rPr lang="es-ES_tradnl" altLang="en-US" sz="2800" dirty="0">
                <a:cs typeface="Times" charset="0"/>
              </a:rPr>
              <a:t>r con los ojos. (siempre y cuando sonre</a:t>
            </a:r>
            <a:r>
              <a:rPr lang="es-ES_tradnl" altLang="en-US" sz="2800" dirty="0">
                <a:latin typeface="Times"/>
                <a:cs typeface="Times" charset="0"/>
              </a:rPr>
              <a:t>í</a:t>
            </a:r>
            <a:r>
              <a:rPr lang="es-ES_tradnl" altLang="en-US" sz="2800" dirty="0">
                <a:cs typeface="Times" charset="0"/>
              </a:rPr>
              <a:t>r sea adecuado)</a:t>
            </a:r>
          </a:p>
          <a:p>
            <a:pPr>
              <a:buFontTx/>
              <a:buNone/>
            </a:pPr>
            <a:r>
              <a:rPr lang="es-ES_tradnl" altLang="en-US" sz="2800" dirty="0">
                <a:cs typeface="Times" charset="0"/>
              </a:rPr>
              <a:t>2.- Declaraci</a:t>
            </a:r>
            <a:r>
              <a:rPr lang="es-ES_tradnl" altLang="en-US" sz="2800" dirty="0">
                <a:latin typeface="Times"/>
                <a:cs typeface="Times" charset="0"/>
              </a:rPr>
              <a:t>ó</a:t>
            </a:r>
            <a:r>
              <a:rPr lang="es-ES_tradnl" altLang="en-US" sz="2800" dirty="0">
                <a:cs typeface="Times" charset="0"/>
              </a:rPr>
              <a:t>n positiva interna.</a:t>
            </a:r>
          </a:p>
          <a:p>
            <a:pPr>
              <a:buFontTx/>
              <a:buNone/>
            </a:pPr>
            <a:r>
              <a:rPr lang="es-ES_tradnl" altLang="en-US" sz="2800" dirty="0">
                <a:cs typeface="Times" charset="0"/>
              </a:rPr>
              <a:t>3.- Respiraci</a:t>
            </a:r>
            <a:r>
              <a:rPr lang="es-ES_tradnl" altLang="en-US" sz="2800" dirty="0">
                <a:latin typeface="Times"/>
                <a:cs typeface="Times" charset="0"/>
              </a:rPr>
              <a:t>ó</a:t>
            </a:r>
            <a:r>
              <a:rPr lang="es-ES_tradnl" altLang="en-US" sz="2800" dirty="0">
                <a:cs typeface="Times" charset="0"/>
              </a:rPr>
              <a:t>n profunda. Como si tuvieras unos orificios en las plantas de los pies y respiraras desde ah</a:t>
            </a:r>
            <a:r>
              <a:rPr lang="es-ES_tradnl" altLang="en-US" sz="2800" dirty="0">
                <a:latin typeface="Times"/>
                <a:cs typeface="Times" charset="0"/>
              </a:rPr>
              <a:t>í</a:t>
            </a:r>
            <a:r>
              <a:rPr lang="es-ES_tradnl" altLang="en-US" sz="2800" dirty="0">
                <a:cs typeface="Times" charset="0"/>
              </a:rPr>
              <a:t> y llenaras tus pulmones.</a:t>
            </a:r>
          </a:p>
          <a:p>
            <a:pPr>
              <a:buFontTx/>
              <a:buNone/>
            </a:pPr>
            <a:r>
              <a:rPr lang="es-ES_tradnl" altLang="en-US" sz="2800" dirty="0">
                <a:cs typeface="Times" charset="0"/>
              </a:rPr>
              <a:t>4.- Relajar la mand</a:t>
            </a:r>
            <a:r>
              <a:rPr lang="es-ES_tradnl" altLang="en-US" sz="2800" dirty="0">
                <a:latin typeface="Times"/>
                <a:cs typeface="Times" charset="0"/>
              </a:rPr>
              <a:t>í</a:t>
            </a:r>
            <a:r>
              <a:rPr lang="es-ES_tradnl" altLang="en-US" sz="2800" dirty="0">
                <a:cs typeface="Times" charset="0"/>
              </a:rPr>
              <a:t>bula, lengua y hombros mientras se exhala.</a:t>
            </a:r>
          </a:p>
          <a:p>
            <a:pPr>
              <a:buFontTx/>
              <a:buNone/>
            </a:pPr>
            <a:r>
              <a:rPr lang="es-ES_tradnl" altLang="en-US" sz="2800" dirty="0">
                <a:cs typeface="Times" charset="0"/>
              </a:rPr>
              <a:t>5.-Imaginar la situaci</a:t>
            </a:r>
            <a:r>
              <a:rPr lang="es-ES_tradnl" altLang="en-US" sz="2800" dirty="0">
                <a:latin typeface="Times"/>
                <a:cs typeface="Times" charset="0"/>
              </a:rPr>
              <a:t>ó</a:t>
            </a:r>
            <a:r>
              <a:rPr lang="es-ES_tradnl" altLang="en-US" sz="2800" dirty="0">
                <a:cs typeface="Times" charset="0"/>
              </a:rPr>
              <a:t>n externa en que se desea mantener este estado de tranquilidad y relajaci</a:t>
            </a:r>
            <a:r>
              <a:rPr lang="es-ES_tradnl" altLang="en-US" sz="2800" dirty="0">
                <a:latin typeface="Times"/>
                <a:cs typeface="Times" charset="0"/>
              </a:rPr>
              <a:t>ó</a:t>
            </a:r>
            <a:r>
              <a:rPr lang="es-ES_tradnl" altLang="en-US" sz="2800" dirty="0">
                <a:cs typeface="Times" charset="0"/>
              </a:rPr>
              <a:t>n.</a:t>
            </a:r>
            <a:endParaRPr lang="es-ES_tradnl" altLang="es-ES_tradnl" sz="2800" dirty="0"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 autoUpdateAnimBg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s-ES_tradnl" altLang="en-US" sz="3600" dirty="0"/>
              <a:t>Anclajes</a:t>
            </a:r>
            <a:endParaRPr lang="es-ES_tradnl" altLang="es-ES_tradnl" sz="4600" dirty="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38862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s-ES_tradnl" altLang="en-US" sz="2400" dirty="0">
                <a:cs typeface="Times" charset="0"/>
              </a:rPr>
              <a:t>Definici</a:t>
            </a:r>
            <a:r>
              <a:rPr lang="es-ES_tradnl" altLang="en-US" sz="2400" dirty="0">
                <a:latin typeface="Times"/>
                <a:cs typeface="Times" charset="0"/>
              </a:rPr>
              <a:t>ó</a:t>
            </a:r>
            <a:r>
              <a:rPr lang="es-ES_tradnl" altLang="en-US" sz="2400" dirty="0">
                <a:cs typeface="Times" charset="0"/>
              </a:rPr>
              <a:t>n: Un anclaje es un est</a:t>
            </a:r>
            <a:r>
              <a:rPr lang="es-ES_tradnl" altLang="en-US" sz="2400" dirty="0">
                <a:latin typeface="Times"/>
                <a:cs typeface="Times" charset="0"/>
              </a:rPr>
              <a:t>í</a:t>
            </a:r>
            <a:r>
              <a:rPr lang="es-ES_tradnl" altLang="en-US" sz="2400" dirty="0">
                <a:cs typeface="Times" charset="0"/>
              </a:rPr>
              <a:t>mulo relacionado a un estado emocional cuya presencia  evoca dicho estado .</a:t>
            </a:r>
            <a:endParaRPr lang="es-ES_tradnl" altLang="en-US" sz="2400" i="1" dirty="0">
              <a:cs typeface="Times" charset="0"/>
            </a:endParaRPr>
          </a:p>
          <a:p>
            <a:pPr>
              <a:lnSpc>
                <a:spcPct val="120000"/>
              </a:lnSpc>
            </a:pPr>
            <a:r>
              <a:rPr lang="es-ES_tradnl" altLang="en-US" sz="2400" dirty="0">
                <a:cs typeface="Times" charset="0"/>
              </a:rPr>
              <a:t>Inducir  es el proceso por el cual logramos tener  acceso a un estado fisiol</a:t>
            </a:r>
            <a:r>
              <a:rPr lang="es-ES_tradnl" altLang="en-US" sz="2400" dirty="0">
                <a:latin typeface="Times"/>
                <a:cs typeface="Times" charset="0"/>
              </a:rPr>
              <a:t>ó</a:t>
            </a:r>
            <a:r>
              <a:rPr lang="es-ES_tradnl" altLang="en-US" sz="2400" dirty="0">
                <a:cs typeface="Times" charset="0"/>
              </a:rPr>
              <a:t>gico en particular. </a:t>
            </a:r>
          </a:p>
          <a:p>
            <a:pPr>
              <a:lnSpc>
                <a:spcPct val="120000"/>
              </a:lnSpc>
            </a:pPr>
            <a:r>
              <a:rPr lang="es-ES_tradnl" altLang="en-US" sz="2400" dirty="0">
                <a:cs typeface="Times" charset="0"/>
              </a:rPr>
              <a:t>Generaci</a:t>
            </a:r>
            <a:r>
              <a:rPr lang="es-ES_tradnl" altLang="en-US" sz="2400" dirty="0">
                <a:latin typeface="Times"/>
                <a:cs typeface="Times" charset="0"/>
              </a:rPr>
              <a:t>ó</a:t>
            </a:r>
            <a:r>
              <a:rPr lang="es-ES_tradnl" altLang="en-US" sz="2400" dirty="0">
                <a:cs typeface="Times" charset="0"/>
              </a:rPr>
              <a:t>n de anclajes: </a:t>
            </a:r>
          </a:p>
          <a:p>
            <a:pPr lvl="1">
              <a:lnSpc>
                <a:spcPct val="120000"/>
              </a:lnSpc>
            </a:pPr>
            <a:r>
              <a:rPr lang="es-ES_tradnl" altLang="en-US" sz="2400" dirty="0">
                <a:cs typeface="Times" charset="0"/>
              </a:rPr>
              <a:t>por repetici</a:t>
            </a:r>
            <a:r>
              <a:rPr lang="es-ES_tradnl" altLang="en-US" sz="2400" dirty="0">
                <a:latin typeface="Times"/>
                <a:cs typeface="Times" charset="0"/>
              </a:rPr>
              <a:t>ó</a:t>
            </a:r>
            <a:r>
              <a:rPr lang="es-ES_tradnl" altLang="en-US" sz="2400" dirty="0">
                <a:cs typeface="Times" charset="0"/>
              </a:rPr>
              <a:t>n</a:t>
            </a:r>
          </a:p>
          <a:p>
            <a:pPr lvl="1">
              <a:lnSpc>
                <a:spcPct val="120000"/>
              </a:lnSpc>
            </a:pPr>
            <a:r>
              <a:rPr lang="es-ES_tradnl" altLang="en-US" sz="2400" dirty="0">
                <a:cs typeface="Times" charset="0"/>
              </a:rPr>
              <a:t>por intensidad</a:t>
            </a:r>
            <a:endParaRPr lang="es-ES_tradnl" altLang="es-ES_tradnl" sz="2400" dirty="0">
              <a:cs typeface="Times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800" y="3329438"/>
            <a:ext cx="4572638" cy="3429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 build="p" bldLvl="2" autoUpdateAnimBg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838200"/>
          </a:xfrm>
        </p:spPr>
        <p:txBody>
          <a:bodyPr/>
          <a:lstStyle/>
          <a:p>
            <a:r>
              <a:rPr lang="es-ES_tradnl" altLang="en-US" sz="3600"/>
              <a:t>Anclaje de un estado de recursos:</a:t>
            </a:r>
            <a:endParaRPr lang="es-ES_tradnl" altLang="es-ES_tradnl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77724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400" dirty="0">
                <a:cs typeface="Times" charset="0"/>
              </a:rPr>
              <a:t>1.- Identifica una situaci</a:t>
            </a:r>
            <a:r>
              <a:rPr lang="es-ES_tradnl" altLang="en-US" sz="2400" dirty="0">
                <a:latin typeface="Times"/>
                <a:cs typeface="Times" charset="0"/>
              </a:rPr>
              <a:t>ó</a:t>
            </a:r>
            <a:r>
              <a:rPr lang="es-ES_tradnl" altLang="en-US" sz="2400" dirty="0">
                <a:cs typeface="Times" charset="0"/>
              </a:rPr>
              <a:t>n en que necesites m</a:t>
            </a:r>
            <a:r>
              <a:rPr lang="es-ES_tradnl" altLang="en-US" sz="2400" dirty="0">
                <a:latin typeface="Times"/>
                <a:cs typeface="Times" charset="0"/>
              </a:rPr>
              <a:t>á</a:t>
            </a:r>
            <a:r>
              <a:rPr lang="es-ES_tradnl" altLang="en-US" sz="2400" dirty="0">
                <a:cs typeface="Times" charset="0"/>
              </a:rPr>
              <a:t>s recursos. </a:t>
            </a:r>
          </a:p>
          <a:p>
            <a:pPr>
              <a:buFontTx/>
              <a:buNone/>
            </a:pPr>
            <a:r>
              <a:rPr lang="es-ES_tradnl" altLang="en-US" sz="2400" dirty="0">
                <a:cs typeface="Times" charset="0"/>
              </a:rPr>
              <a:t>2.- Identifica el recurso .</a:t>
            </a:r>
          </a:p>
          <a:p>
            <a:pPr>
              <a:buFontTx/>
              <a:buNone/>
            </a:pPr>
            <a:r>
              <a:rPr lang="es-ES_tradnl" altLang="en-US" sz="2400" dirty="0">
                <a:cs typeface="Times" charset="0"/>
              </a:rPr>
              <a:t>3.- Verifica si el recurso es apropiado. </a:t>
            </a:r>
          </a:p>
          <a:p>
            <a:pPr>
              <a:buFontTx/>
              <a:buNone/>
            </a:pPr>
            <a:r>
              <a:rPr lang="es-ES_tradnl" altLang="en-US" sz="2400" dirty="0">
                <a:cs typeface="Times" charset="0"/>
              </a:rPr>
              <a:t>4.- Encuentra una ocasi</a:t>
            </a:r>
            <a:r>
              <a:rPr lang="es-ES_tradnl" altLang="en-US" sz="2400" dirty="0">
                <a:latin typeface="Times"/>
                <a:cs typeface="Times" charset="0"/>
              </a:rPr>
              <a:t>ó</a:t>
            </a:r>
            <a:r>
              <a:rPr lang="es-ES_tradnl" altLang="en-US" sz="2400" dirty="0">
                <a:cs typeface="Times" charset="0"/>
              </a:rPr>
              <a:t>n  en que hayas  tenido ese recurso.</a:t>
            </a:r>
          </a:p>
          <a:p>
            <a:pPr>
              <a:buFontTx/>
              <a:buNone/>
            </a:pPr>
            <a:r>
              <a:rPr lang="es-ES_tradnl" altLang="en-US" sz="2400" dirty="0">
                <a:cs typeface="Times" charset="0"/>
              </a:rPr>
              <a:t>5.- Selecciona los anclajes que vas  a utilizar. </a:t>
            </a:r>
          </a:p>
          <a:p>
            <a:pPr>
              <a:buFontTx/>
              <a:buNone/>
            </a:pPr>
            <a:r>
              <a:rPr lang="es-ES_tradnl" altLang="en-US" sz="2400" dirty="0">
                <a:cs typeface="Times" charset="0"/>
              </a:rPr>
              <a:t>6.- Calibra la experiencia de recursos. </a:t>
            </a:r>
          </a:p>
          <a:p>
            <a:pPr>
              <a:buFontTx/>
              <a:buNone/>
            </a:pPr>
            <a:r>
              <a:rPr lang="es-ES_tradnl" altLang="en-US" sz="2400" dirty="0">
                <a:cs typeface="Times" charset="0"/>
              </a:rPr>
              <a:t>7.- Genera un estado separador.</a:t>
            </a:r>
          </a:p>
          <a:p>
            <a:pPr>
              <a:buFontTx/>
              <a:buNone/>
            </a:pPr>
            <a:r>
              <a:rPr lang="es-ES_tradnl" altLang="en-US" sz="2400" dirty="0">
                <a:cs typeface="Times" charset="0"/>
              </a:rPr>
              <a:t>8.- Vuelve a evocar el estado de recursos y conecta los anclajes. </a:t>
            </a:r>
          </a:p>
          <a:p>
            <a:pPr>
              <a:buFontTx/>
              <a:buNone/>
            </a:pPr>
            <a:r>
              <a:rPr lang="es-ES_tradnl" altLang="en-US" sz="2400" dirty="0">
                <a:cs typeface="Times" charset="0"/>
              </a:rPr>
              <a:t>9.- Genera un estado separador.</a:t>
            </a:r>
          </a:p>
          <a:p>
            <a:pPr>
              <a:buFontTx/>
              <a:buNone/>
            </a:pPr>
            <a:r>
              <a:rPr lang="es-ES_tradnl" altLang="en-US" sz="2400" dirty="0">
                <a:cs typeface="Times" charset="0"/>
              </a:rPr>
              <a:t>10.- Prueba tu anclaje.</a:t>
            </a:r>
          </a:p>
          <a:p>
            <a:pPr>
              <a:buFontTx/>
              <a:buNone/>
            </a:pPr>
            <a:r>
              <a:rPr lang="es-ES_tradnl" altLang="en-US" sz="2400" dirty="0">
                <a:cs typeface="Times" charset="0"/>
              </a:rPr>
              <a:t>11.- Ajuste a futuro.</a:t>
            </a:r>
            <a:endParaRPr lang="es-ES_tradnl" altLang="es-ES_tradnl" sz="2400" dirty="0"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7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7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7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7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7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7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7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7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 autoUpdateAnimBg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s-ES_tradnl" altLang="en-US" sz="3600" dirty="0"/>
              <a:t>Desplome de un estado disfuncional</a:t>
            </a:r>
            <a:endParaRPr lang="es-ES_tradnl" altLang="es-ES_tradnl" sz="3400" dirty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7772400" cy="3886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400">
                <a:cs typeface="Times" charset="0"/>
              </a:rPr>
              <a:t>1.- Identifica un estado fisiol</a:t>
            </a:r>
            <a:r>
              <a:rPr lang="es-ES_tradnl" altLang="en-US" sz="2400">
                <a:latin typeface="Times"/>
                <a:cs typeface="Times" charset="0"/>
              </a:rPr>
              <a:t>ó</a:t>
            </a:r>
            <a:r>
              <a:rPr lang="es-ES_tradnl" altLang="en-US" sz="2400">
                <a:cs typeface="Times" charset="0"/>
              </a:rPr>
              <a:t>gico inadecuado que te impida lograr tus objetivos. </a:t>
            </a:r>
          </a:p>
          <a:p>
            <a:pPr>
              <a:buFontTx/>
              <a:buNone/>
            </a:pPr>
            <a:r>
              <a:rPr lang="es-ES_tradnl" altLang="en-US" sz="2400">
                <a:cs typeface="Times" charset="0"/>
              </a:rPr>
              <a:t>2.- Define el estado fisiol</a:t>
            </a:r>
            <a:r>
              <a:rPr lang="es-ES_tradnl" altLang="en-US" sz="2400">
                <a:latin typeface="Times"/>
                <a:cs typeface="Times" charset="0"/>
              </a:rPr>
              <a:t>ó</a:t>
            </a:r>
            <a:r>
              <a:rPr lang="es-ES_tradnl" altLang="en-US" sz="2400">
                <a:cs typeface="Times" charset="0"/>
              </a:rPr>
              <a:t>gico que resultar</a:t>
            </a:r>
            <a:r>
              <a:rPr lang="es-ES_tradnl" altLang="en-US" sz="2400">
                <a:latin typeface="Times"/>
                <a:cs typeface="Times" charset="0"/>
              </a:rPr>
              <a:t>í</a:t>
            </a:r>
            <a:r>
              <a:rPr lang="es-ES_tradnl" altLang="en-US" sz="2400">
                <a:cs typeface="Times" charset="0"/>
              </a:rPr>
              <a:t>a adecuado .</a:t>
            </a:r>
          </a:p>
          <a:p>
            <a:pPr>
              <a:buFontTx/>
              <a:buNone/>
            </a:pPr>
            <a:r>
              <a:rPr lang="es-ES_tradnl" altLang="en-US" sz="2400">
                <a:cs typeface="Times" charset="0"/>
              </a:rPr>
              <a:t> 3.- Verifica si ese estado fisiol</a:t>
            </a:r>
            <a:r>
              <a:rPr lang="es-ES_tradnl" altLang="en-US" sz="2400">
                <a:latin typeface="Times"/>
                <a:cs typeface="Times" charset="0"/>
              </a:rPr>
              <a:t>ó</a:t>
            </a:r>
            <a:r>
              <a:rPr lang="es-ES_tradnl" altLang="en-US" sz="2400">
                <a:cs typeface="Times" charset="0"/>
              </a:rPr>
              <a:t>gico es apropiado. </a:t>
            </a:r>
          </a:p>
          <a:p>
            <a:pPr>
              <a:buFontTx/>
              <a:buNone/>
            </a:pPr>
            <a:r>
              <a:rPr lang="es-ES_tradnl" altLang="en-US" sz="2400">
                <a:cs typeface="Times" charset="0"/>
              </a:rPr>
              <a:t>4.- Encuentra una ocasi</a:t>
            </a:r>
            <a:r>
              <a:rPr lang="es-ES_tradnl" altLang="en-US" sz="2400">
                <a:latin typeface="Times"/>
                <a:cs typeface="Times" charset="0"/>
              </a:rPr>
              <a:t>ó</a:t>
            </a:r>
            <a:r>
              <a:rPr lang="es-ES_tradnl" altLang="en-US" sz="2400">
                <a:cs typeface="Times" charset="0"/>
              </a:rPr>
              <a:t>n en que hayas tenido ese estado fisiol</a:t>
            </a:r>
            <a:r>
              <a:rPr lang="es-ES_tradnl" altLang="en-US" sz="2400">
                <a:latin typeface="Times"/>
                <a:cs typeface="Times" charset="0"/>
              </a:rPr>
              <a:t>ó</a:t>
            </a:r>
            <a:r>
              <a:rPr lang="es-ES_tradnl" altLang="en-US" sz="2400">
                <a:cs typeface="Times" charset="0"/>
              </a:rPr>
              <a:t>gico.</a:t>
            </a:r>
          </a:p>
          <a:p>
            <a:pPr>
              <a:buFontTx/>
              <a:buNone/>
            </a:pPr>
            <a:r>
              <a:rPr lang="es-ES_tradnl" altLang="en-US" sz="2400">
                <a:cs typeface="Times" charset="0"/>
              </a:rPr>
              <a:t>5.- Revive  la experiencia disfuncional, pero solamente experimenta los est</a:t>
            </a:r>
            <a:r>
              <a:rPr lang="es-ES_tradnl" altLang="en-US" sz="2400">
                <a:latin typeface="Times"/>
                <a:cs typeface="Times" charset="0"/>
              </a:rPr>
              <a:t>í</a:t>
            </a:r>
            <a:r>
              <a:rPr lang="es-ES_tradnl" altLang="en-US" sz="2400">
                <a:cs typeface="Times" charset="0"/>
              </a:rPr>
              <a:t>mulos externos que le son propios. Cuando alcances  la experiencia, </a:t>
            </a:r>
            <a:r>
              <a:rPr lang="es-ES_tradnl" altLang="en-US" sz="2400">
                <a:latin typeface="Times"/>
                <a:cs typeface="Times" charset="0"/>
              </a:rPr>
              <a:t>á</a:t>
            </a:r>
            <a:r>
              <a:rPr lang="es-ES_tradnl" altLang="en-US" sz="2400">
                <a:cs typeface="Times" charset="0"/>
              </a:rPr>
              <a:t>nclala con el anclaje   no. 1. </a:t>
            </a:r>
          </a:p>
          <a:p>
            <a:pPr>
              <a:buFontTx/>
              <a:buNone/>
            </a:pPr>
            <a:r>
              <a:rPr lang="es-ES_tradnl" altLang="en-US" sz="2400">
                <a:cs typeface="Times" charset="0"/>
              </a:rPr>
              <a:t>6.- Genera un estado separador.</a:t>
            </a:r>
          </a:p>
          <a:p>
            <a:pPr>
              <a:buFontTx/>
              <a:buNone/>
            </a:pPr>
            <a:r>
              <a:rPr lang="es-ES_tradnl" altLang="en-US" sz="2400">
                <a:cs typeface="Times" charset="0"/>
              </a:rPr>
              <a:t>7.- Prueba tu anclaje. </a:t>
            </a:r>
          </a:p>
          <a:p>
            <a:pPr>
              <a:buFontTx/>
              <a:buNone/>
            </a:pPr>
            <a:r>
              <a:rPr lang="es-ES_tradnl" altLang="en-US" sz="2400">
                <a:cs typeface="Times" charset="0"/>
              </a:rPr>
              <a:t>8.- Genera un estado separador.</a:t>
            </a:r>
            <a:endParaRPr lang="es-ES_tradnl" altLang="es-ES_tradnl" sz="2400"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 autoUpdateAnimBg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s-ES_tradnl" altLang="en-US" sz="3400"/>
              <a:t>Desplome de </a:t>
            </a:r>
            <a:r>
              <a:rPr lang="es-ES_tradnl" altLang="en-US" sz="3600"/>
              <a:t>un</a:t>
            </a:r>
            <a:r>
              <a:rPr lang="es-ES_tradnl" altLang="en-US" sz="3400"/>
              <a:t> estado disfuncional</a:t>
            </a:r>
            <a:endParaRPr lang="es-ES_tradnl" altLang="es-ES_tradnl" sz="3400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24000"/>
            <a:ext cx="7772400" cy="38862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s-ES_tradnl" altLang="en-US" sz="2400" dirty="0">
                <a:cs typeface="Times" charset="0"/>
              </a:rPr>
              <a:t>9.- Revive la experiencia propia del estado de recursos, pero solamente experimenta aquello que te sucede internamente. Cuando alcances  la experiencia, </a:t>
            </a:r>
            <a:r>
              <a:rPr lang="es-ES_tradnl" altLang="en-US" sz="2400" dirty="0">
                <a:latin typeface="Times"/>
                <a:cs typeface="Times" charset="0"/>
              </a:rPr>
              <a:t>á</a:t>
            </a:r>
            <a:r>
              <a:rPr lang="es-ES_tradnl" altLang="en-US" sz="2400" dirty="0">
                <a:cs typeface="Times" charset="0"/>
              </a:rPr>
              <a:t>nclala con el anclaje   no. 2.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altLang="en-US" sz="2400" dirty="0">
                <a:cs typeface="Times" charset="0"/>
              </a:rPr>
              <a:t>10.- Genera un estado separador.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altLang="en-US" sz="2400" dirty="0">
                <a:cs typeface="Times" charset="0"/>
              </a:rPr>
              <a:t>11.- Prueba tu anclaje.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altLang="en-US" sz="2400" dirty="0">
                <a:cs typeface="Times" charset="0"/>
              </a:rPr>
              <a:t>12.- Colapsa los anclajes.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altLang="en-US" sz="2400" dirty="0">
                <a:cs typeface="Times" charset="0"/>
              </a:rPr>
              <a:t>13.- Prueba tu trabajo .</a:t>
            </a:r>
            <a:endParaRPr lang="es-ES_tradnl" altLang="es-ES_tradnl" sz="2400" dirty="0">
              <a:cs typeface="Times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284984"/>
            <a:ext cx="4572638" cy="3429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 build="p" autoUpdateAnimBg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975"/>
            <a:ext cx="8229600" cy="1143000"/>
          </a:xfrm>
        </p:spPr>
        <p:txBody>
          <a:bodyPr/>
          <a:lstStyle/>
          <a:p>
            <a:r>
              <a:rPr lang="es-ES" sz="1900" b="1">
                <a:solidFill>
                  <a:schemeClr val="tx1"/>
                </a:solidFill>
              </a:rPr>
              <a:t>METAPROGRAMAS</a:t>
            </a:r>
            <a:endParaRPr lang="es-MX" sz="1900" b="1">
              <a:solidFill>
                <a:schemeClr val="tx1"/>
              </a:solidFill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08088"/>
            <a:ext cx="8229600" cy="4525962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MX" sz="2000" dirty="0"/>
              <a:t>Los seres humanos tenemos una percepción subjetiva de la realidad, nos movemos en ella a través de mapas que construimos de la realidad y no en la realidad misma.</a:t>
            </a:r>
          </a:p>
          <a:p>
            <a:pPr algn="just">
              <a:lnSpc>
                <a:spcPct val="90000"/>
              </a:lnSpc>
            </a:pPr>
            <a:r>
              <a:rPr lang="es-MX" sz="2000" dirty="0"/>
              <a:t>Los </a:t>
            </a:r>
            <a:r>
              <a:rPr lang="es-MX" sz="2000" dirty="0" err="1"/>
              <a:t>Metaprogramas</a:t>
            </a:r>
            <a:r>
              <a:rPr lang="es-MX" sz="2000" dirty="0"/>
              <a:t> determinan cómo observamos el mundo. Cómo distorsionamos, eliminamos y generalizamos la información sensorial y cómo y qué </a:t>
            </a:r>
            <a:r>
              <a:rPr lang="es-MX" sz="2000" dirty="0" err="1"/>
              <a:t>accesamos</a:t>
            </a:r>
            <a:r>
              <a:rPr lang="es-MX" sz="2000" dirty="0"/>
              <a:t> de nuestros recuerdos.</a:t>
            </a:r>
          </a:p>
          <a:p>
            <a:pPr algn="just">
              <a:lnSpc>
                <a:spcPct val="90000"/>
              </a:lnSpc>
            </a:pPr>
            <a:r>
              <a:rPr lang="es-MX" sz="2000" dirty="0"/>
              <a:t>Los </a:t>
            </a:r>
            <a:r>
              <a:rPr lang="es-MX" sz="2000" dirty="0" err="1"/>
              <a:t>Metaprogramas</a:t>
            </a:r>
            <a:r>
              <a:rPr lang="es-MX" sz="2000" dirty="0"/>
              <a:t> son el principal filtro </a:t>
            </a:r>
            <a:r>
              <a:rPr lang="es-MX" sz="2000" dirty="0" err="1"/>
              <a:t>inconciente</a:t>
            </a:r>
            <a:r>
              <a:rPr lang="es-MX" sz="2000" dirty="0"/>
              <a:t> de nuestra percepción.</a:t>
            </a:r>
          </a:p>
          <a:p>
            <a:pPr algn="just">
              <a:lnSpc>
                <a:spcPct val="90000"/>
              </a:lnSpc>
            </a:pPr>
            <a:r>
              <a:rPr lang="es-MX" sz="2000" dirty="0"/>
              <a:t>Un programa es un proceso cognitivo que guía las acciones de una persona con el fin de alcanzar su objetivo.</a:t>
            </a:r>
          </a:p>
          <a:p>
            <a:pPr algn="just">
              <a:lnSpc>
                <a:spcPct val="90000"/>
              </a:lnSpc>
            </a:pPr>
            <a:r>
              <a:rPr lang="es-MX" sz="2000" dirty="0"/>
              <a:t>Un </a:t>
            </a:r>
            <a:r>
              <a:rPr lang="es-MX" sz="2000" dirty="0" err="1"/>
              <a:t>metaprograma</a:t>
            </a:r>
            <a:r>
              <a:rPr lang="es-MX" sz="2000" dirty="0"/>
              <a:t> es un programa que opera sobre otros programas y determinan ciertas características de cómo la persona piensa y por lo tanto cómo  actúa en el mundo. </a:t>
            </a:r>
          </a:p>
          <a:p>
            <a:pPr algn="just">
              <a:lnSpc>
                <a:spcPct val="90000"/>
              </a:lnSpc>
            </a:pPr>
            <a:r>
              <a:rPr lang="es-MX" sz="2000" dirty="0"/>
              <a:t>Aunque los </a:t>
            </a:r>
            <a:r>
              <a:rPr lang="es-MX" sz="2000" dirty="0" err="1"/>
              <a:t>metaprogramas</a:t>
            </a:r>
            <a:r>
              <a:rPr lang="es-MX" sz="2000" dirty="0"/>
              <a:t> son patrones mentales razonablemente estables en las personas, estos evolucionan y cambian a  lo largo del tiempo y además son situacionales, esto es, cambian según el contexto.</a:t>
            </a:r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es-ES" sz="1800">
              <a:latin typeface="Arial" charset="0"/>
            </a:endParaRPr>
          </a:p>
        </p:txBody>
      </p:sp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8172450" y="6308725"/>
            <a:ext cx="7207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41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 dirty="0">
                <a:solidFill>
                  <a:schemeClr val="tx1"/>
                </a:solidFill>
              </a:rPr>
              <a:t>TIPOS BÁSICOS DE METAPROGRAMAS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43125"/>
            <a:ext cx="8229600" cy="4525963"/>
          </a:xfrm>
        </p:spPr>
        <p:txBody>
          <a:bodyPr/>
          <a:lstStyle/>
          <a:p>
            <a:pPr algn="ctr"/>
            <a:r>
              <a:rPr lang="es-MX" sz="2400" b="1" dirty="0">
                <a:solidFill>
                  <a:srgbClr val="CC0099"/>
                </a:solidFill>
              </a:rPr>
              <a:t>METAPROGRAMAS DE MOTIVACIÓN.</a:t>
            </a:r>
          </a:p>
          <a:p>
            <a:pPr algn="ctr"/>
            <a:endParaRPr lang="es-MX" sz="2400" dirty="0"/>
          </a:p>
          <a:p>
            <a:pPr algn="ctr"/>
            <a:r>
              <a:rPr lang="es-MX" sz="2400" b="1" dirty="0">
                <a:solidFill>
                  <a:srgbClr val="008000"/>
                </a:solidFill>
              </a:rPr>
              <a:t>METAPROGRAMAS DE TOMA DE DECISIONES.</a:t>
            </a:r>
          </a:p>
          <a:p>
            <a:pPr algn="ctr">
              <a:buFontTx/>
              <a:buNone/>
            </a:pPr>
            <a:endParaRPr lang="es-MX" sz="2400" b="1" dirty="0">
              <a:solidFill>
                <a:srgbClr val="008000"/>
              </a:solidFill>
            </a:endParaRPr>
          </a:p>
          <a:p>
            <a:pPr algn="ctr"/>
            <a:r>
              <a:rPr lang="es-MX" sz="2400" b="1" dirty="0">
                <a:solidFill>
                  <a:srgbClr val="FF7C80"/>
                </a:solidFill>
              </a:rPr>
              <a:t>METAPROGRAMAS DE MANEJO DE INFORMACIÓN Y TIPO DE TAREA Y AMBIENTE.</a:t>
            </a:r>
          </a:p>
        </p:txBody>
      </p:sp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42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1900" b="1" dirty="0">
                <a:solidFill>
                  <a:srgbClr val="CC0099"/>
                </a:solidFill>
              </a:rPr>
              <a:t>METAPROGRAMAS DE MOTIVACIÓN.</a:t>
            </a:r>
            <a:br>
              <a:rPr lang="es-MX" sz="1900" b="1" dirty="0">
                <a:solidFill>
                  <a:srgbClr val="CC0099"/>
                </a:solidFill>
              </a:rPr>
            </a:br>
            <a:endParaRPr lang="es-MX" sz="1900" b="1" dirty="0">
              <a:solidFill>
                <a:srgbClr val="CC0099"/>
              </a:solidFill>
            </a:endParaRP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Proactivo/Reactivo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Moverse hacia (afrontar)/Alejarse de (eludir)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Interno/Externo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Procedimientos/Opciones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Iguala/Desiguala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endParaRPr lang="es-ES" dirty="0"/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endParaRPr lang="es-MX" dirty="0"/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endParaRPr lang="es-ES" dirty="0"/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endParaRPr lang="es-ES" dirty="0"/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endParaRPr lang="es-ES" dirty="0"/>
          </a:p>
          <a:p>
            <a:endParaRPr lang="es-MX" dirty="0"/>
          </a:p>
        </p:txBody>
      </p:sp>
      <p:sp>
        <p:nvSpPr>
          <p:cNvPr id="191492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43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n-US" dirty="0"/>
              <a:t>Alto Desempeño </a:t>
            </a:r>
            <a:r>
              <a:rPr lang="es-ES_tradnl" altLang="en-US" dirty="0" smtClean="0"/>
              <a:t>ESCOLAR:</a:t>
            </a:r>
            <a:endParaRPr lang="es-ES_tradnl" altLang="es-ES_tradnl" dirty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altLang="en-US" dirty="0"/>
              <a:t>Es la clave del éxito y del logro de los objetivos.</a:t>
            </a:r>
          </a:p>
          <a:p>
            <a:r>
              <a:rPr lang="es-ES_tradnl" altLang="en-US" dirty="0"/>
              <a:t>Optimiza los beneficios que ofrece el sistema.</a:t>
            </a:r>
          </a:p>
          <a:p>
            <a:r>
              <a:rPr lang="es-ES_tradnl" altLang="en-US" dirty="0"/>
              <a:t>Implica una cultura basada en la productividad y la valoración de los recursos humanos.</a:t>
            </a:r>
          </a:p>
          <a:p>
            <a:endParaRPr lang="es-ES_tradnl" alt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 autoUpdateAnimBg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s-MX" sz="1900" b="1" dirty="0">
                <a:solidFill>
                  <a:srgbClr val="CC0099"/>
                </a:solidFill>
              </a:rPr>
              <a:t>PROACTIVO-REACTIVO</a:t>
            </a:r>
            <a:br>
              <a:rPr lang="es-MX" sz="1900" b="1" dirty="0">
                <a:solidFill>
                  <a:srgbClr val="CC0099"/>
                </a:solidFill>
              </a:rPr>
            </a:br>
            <a:r>
              <a:rPr lang="es-MX" sz="1900" b="1" dirty="0">
                <a:solidFill>
                  <a:srgbClr val="CC0099"/>
                </a:solidFill>
              </a:rPr>
              <a:t>Nivel de motivación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9538"/>
            <a:ext cx="6778625" cy="492918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400" dirty="0"/>
              <a:t>Las personas proactivas inician la acción: </a:t>
            </a:r>
          </a:p>
          <a:p>
            <a:pPr lvl="1">
              <a:lnSpc>
                <a:spcPct val="80000"/>
              </a:lnSpc>
            </a:pPr>
            <a:r>
              <a:rPr lang="es-ES" sz="2000" dirty="0"/>
              <a:t>Actúan.</a:t>
            </a:r>
          </a:p>
          <a:p>
            <a:pPr lvl="1">
              <a:lnSpc>
                <a:spcPct val="80000"/>
              </a:lnSpc>
            </a:pPr>
            <a:r>
              <a:rPr lang="es-ES" sz="2000" dirty="0" err="1"/>
              <a:t>Autoiniciadores</a:t>
            </a:r>
            <a:r>
              <a:rPr lang="es-ES" sz="2000" dirty="0"/>
              <a:t>.</a:t>
            </a:r>
          </a:p>
          <a:p>
            <a:pPr lvl="1">
              <a:lnSpc>
                <a:spcPct val="80000"/>
              </a:lnSpc>
            </a:pPr>
            <a:r>
              <a:rPr lang="es-ES" sz="2000" dirty="0"/>
              <a:t>Juzgan rápidamente.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s-MX" sz="2000" dirty="0"/>
          </a:p>
          <a:p>
            <a:pPr algn="just">
              <a:lnSpc>
                <a:spcPct val="80000"/>
              </a:lnSpc>
            </a:pPr>
            <a:r>
              <a:rPr lang="es-MX" sz="2400" dirty="0"/>
              <a:t>Las personas reactivas esperan a que otros inicien la acción y a que las cosas sucedan. Les toma tiempo analizar y comprender de forma rápida: </a:t>
            </a:r>
          </a:p>
          <a:p>
            <a:pPr lvl="1">
              <a:lnSpc>
                <a:spcPct val="80000"/>
              </a:lnSpc>
            </a:pPr>
            <a:r>
              <a:rPr lang="es-ES" sz="2000" dirty="0"/>
              <a:t>Esperan a los demás.</a:t>
            </a:r>
          </a:p>
          <a:p>
            <a:pPr lvl="1">
              <a:lnSpc>
                <a:spcPct val="80000"/>
              </a:lnSpc>
            </a:pPr>
            <a:r>
              <a:rPr lang="es-ES" sz="2000" dirty="0"/>
              <a:t>Entienden la situación antes de actuar.</a:t>
            </a:r>
          </a:p>
          <a:p>
            <a:pPr lvl="1">
              <a:lnSpc>
                <a:spcPct val="80000"/>
              </a:lnSpc>
            </a:pPr>
            <a:r>
              <a:rPr lang="es-ES" sz="2000" dirty="0"/>
              <a:t>Analizan.</a:t>
            </a:r>
          </a:p>
          <a:p>
            <a:pPr lvl="1">
              <a:lnSpc>
                <a:spcPct val="80000"/>
              </a:lnSpc>
            </a:pPr>
            <a:r>
              <a:rPr lang="es-ES" sz="2000" dirty="0"/>
              <a:t>Responden a los demás.</a:t>
            </a:r>
          </a:p>
          <a:p>
            <a:pPr lvl="1">
              <a:lnSpc>
                <a:spcPct val="80000"/>
              </a:lnSpc>
            </a:pPr>
            <a:r>
              <a:rPr lang="es-ES" sz="2000" dirty="0"/>
              <a:t>Pueden bloquear por exceso de análisis.</a:t>
            </a:r>
          </a:p>
          <a:p>
            <a:pPr lvl="1">
              <a:lnSpc>
                <a:spcPct val="80000"/>
              </a:lnSpc>
            </a:pPr>
            <a:r>
              <a:rPr lang="es-ES" sz="2000" dirty="0"/>
              <a:t>Las posibilidades las dictan las circunstancias.</a:t>
            </a:r>
            <a:endParaRPr lang="es-MX" sz="2000" dirty="0"/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44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1900" b="1" dirty="0">
                <a:solidFill>
                  <a:srgbClr val="CC0099"/>
                </a:solidFill>
              </a:rPr>
              <a:t>MOVERSE HACIA (AFRONTAR) /ALEJARSE DE</a:t>
            </a:r>
            <a:br>
              <a:rPr lang="es-ES" sz="1900" b="1" dirty="0">
                <a:solidFill>
                  <a:srgbClr val="CC0099"/>
                </a:solidFill>
              </a:rPr>
            </a:br>
            <a:r>
              <a:rPr lang="es-ES" sz="1900" b="1" dirty="0">
                <a:solidFill>
                  <a:srgbClr val="CC0099"/>
                </a:solidFill>
              </a:rPr>
              <a:t> (ELUDIR)</a:t>
            </a:r>
            <a:br>
              <a:rPr lang="es-ES" sz="1900" b="1" dirty="0">
                <a:solidFill>
                  <a:srgbClr val="CC0099"/>
                </a:solidFill>
              </a:rPr>
            </a:br>
            <a:r>
              <a:rPr lang="es-ES" sz="1900" b="1" dirty="0">
                <a:solidFill>
                  <a:srgbClr val="CC0099"/>
                </a:solidFill>
              </a:rPr>
              <a:t>Dirección de la motivación</a:t>
            </a:r>
            <a:endParaRPr lang="es-MX" sz="1900" b="1" dirty="0">
              <a:solidFill>
                <a:srgbClr val="CC0099"/>
              </a:solidFill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3814762" cy="3886200"/>
          </a:xfrm>
        </p:spPr>
        <p:txBody>
          <a:bodyPr/>
          <a:lstStyle/>
          <a:p>
            <a:r>
              <a:rPr lang="es-MX" sz="2400" dirty="0"/>
              <a:t>Las personas “ </a:t>
            </a:r>
            <a:r>
              <a:rPr lang="es-MX" sz="2400" dirty="0" err="1"/>
              <a:t>afrontadoras</a:t>
            </a:r>
            <a:r>
              <a:rPr lang="es-MX" sz="2400" dirty="0"/>
              <a:t>” se centran en sus propios objetivos y las motiva acabar algo: </a:t>
            </a:r>
          </a:p>
          <a:p>
            <a:pPr lvl="1"/>
            <a:r>
              <a:rPr lang="es-ES" sz="2000" dirty="0"/>
              <a:t>Piensan en objetivos.</a:t>
            </a:r>
          </a:p>
          <a:p>
            <a:pPr lvl="1"/>
            <a:r>
              <a:rPr lang="es-ES" sz="2000" dirty="0"/>
              <a:t>Se mueven hacia lo que desean, hacia los objetivos.</a:t>
            </a:r>
          </a:p>
          <a:p>
            <a:pPr lvl="1"/>
            <a:r>
              <a:rPr lang="es-ES" sz="2000" dirty="0"/>
              <a:t>Se concentra en los objetivos.</a:t>
            </a:r>
          </a:p>
          <a:p>
            <a:pPr lvl="1"/>
            <a:r>
              <a:rPr lang="es-ES" sz="2000" dirty="0"/>
              <a:t>Tienden a la zanahoria, como motivación.</a:t>
            </a:r>
          </a:p>
          <a:p>
            <a:pPr lvl="1"/>
            <a:r>
              <a:rPr lang="es-ES" sz="2000" dirty="0"/>
              <a:t>Atraídos por las ventas.</a:t>
            </a:r>
            <a:endParaRPr lang="es-MX" sz="2000" dirty="0"/>
          </a:p>
          <a:p>
            <a:endParaRPr lang="es-MX" sz="2400" dirty="0"/>
          </a:p>
        </p:txBody>
      </p:sp>
      <p:sp>
        <p:nvSpPr>
          <p:cNvPr id="193540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45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5852" y="2636912"/>
            <a:ext cx="4572638" cy="3429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3625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000"/>
              <a:t>Las personas “eludidoras” se concentran más en los problemas que hay que evitar que en las metas que deben alcanzarse. 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Evitan pérdidas.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Detectan las dificultades.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Resuelven por anticipado.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Se alejan de lo que quieren evitar.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Detectan riesgos. 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Creen en el palo, para evitar problemas, como  motivación.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Trabajan bajo presión, fechas límite.</a:t>
            </a:r>
            <a:endParaRPr lang="es-MX" sz="2000"/>
          </a:p>
          <a:p>
            <a:pPr>
              <a:lnSpc>
                <a:spcPct val="90000"/>
              </a:lnSpc>
            </a:pPr>
            <a:endParaRPr lang="es-MX" sz="2000"/>
          </a:p>
        </p:txBody>
      </p:sp>
      <p:sp>
        <p:nvSpPr>
          <p:cNvPr id="194563" name="Text Box 3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46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362" y="1611866"/>
            <a:ext cx="4572638" cy="3429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s-ES" sz="1900" b="1">
                <a:solidFill>
                  <a:srgbClr val="CC0099"/>
                </a:solidFill>
              </a:rPr>
              <a:t>INTERNO/EXTERNO</a:t>
            </a:r>
            <a:br>
              <a:rPr lang="es-ES" sz="1900" b="1">
                <a:solidFill>
                  <a:srgbClr val="CC0099"/>
                </a:solidFill>
              </a:rPr>
            </a:br>
            <a:r>
              <a:rPr lang="es-ES" sz="1900" b="1">
                <a:solidFill>
                  <a:srgbClr val="CC0099"/>
                </a:solidFill>
              </a:rPr>
              <a:t>Origen de la  motivación</a:t>
            </a:r>
            <a:endParaRPr lang="es-MX" sz="1900" b="1">
              <a:solidFill>
                <a:srgbClr val="CC0099"/>
              </a:solidFill>
            </a:endParaRP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95425"/>
            <a:ext cx="6130925" cy="4525963"/>
          </a:xfrm>
        </p:spPr>
        <p:txBody>
          <a:bodyPr/>
          <a:lstStyle/>
          <a:p>
            <a:r>
              <a:rPr lang="es-MX" sz="2000" dirty="0"/>
              <a:t>Las personas internas decide ella misma el valor de sus actos:</a:t>
            </a:r>
          </a:p>
          <a:p>
            <a:pPr lvl="1"/>
            <a:r>
              <a:rPr lang="es-MX" sz="2000" dirty="0"/>
              <a:t>Normalmente presentan dificultad para aceptar opiniones ajenas y ser dirigidos por otros.</a:t>
            </a:r>
          </a:p>
          <a:p>
            <a:pPr lvl="1"/>
            <a:r>
              <a:rPr lang="es-MX" sz="2000" dirty="0"/>
              <a:t>No buscan retroalimentación pues no la consideran necesaria.</a:t>
            </a:r>
          </a:p>
          <a:p>
            <a:r>
              <a:rPr lang="es-MX" sz="2000" dirty="0"/>
              <a:t>Las personas externas requieren la opinión de otros para mantenerse motivados:</a:t>
            </a:r>
          </a:p>
          <a:p>
            <a:pPr lvl="1"/>
            <a:r>
              <a:rPr lang="es-MX" sz="2000" dirty="0"/>
              <a:t>Es común que tomen la información que se les brinda como una orden.</a:t>
            </a:r>
          </a:p>
          <a:p>
            <a:pPr lvl="1"/>
            <a:r>
              <a:rPr lang="es-MX" sz="2000" dirty="0"/>
              <a:t>Requieren saber continuamente cómo valora el otro su conducta.</a:t>
            </a:r>
          </a:p>
          <a:p>
            <a:endParaRPr lang="es-MX" sz="2000" dirty="0"/>
          </a:p>
          <a:p>
            <a:endParaRPr lang="es-MX" sz="2000" dirty="0"/>
          </a:p>
        </p:txBody>
      </p:sp>
      <p:sp>
        <p:nvSpPr>
          <p:cNvPr id="195588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47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-171450"/>
            <a:ext cx="7761287" cy="2133600"/>
          </a:xfrm>
        </p:spPr>
        <p:txBody>
          <a:bodyPr/>
          <a:lstStyle/>
          <a:p>
            <a:r>
              <a:rPr lang="es-ES" sz="1900" b="1" dirty="0">
                <a:solidFill>
                  <a:srgbClr val="CC0099"/>
                </a:solidFill>
              </a:rPr>
              <a:t>PROCEDIMIENTOS/OPCIONES</a:t>
            </a:r>
            <a:br>
              <a:rPr lang="es-ES" sz="1900" b="1" dirty="0">
                <a:solidFill>
                  <a:srgbClr val="CC0099"/>
                </a:solidFill>
              </a:rPr>
            </a:br>
            <a:r>
              <a:rPr lang="es-ES" sz="1900" b="1" dirty="0">
                <a:solidFill>
                  <a:srgbClr val="CC0099"/>
                </a:solidFill>
              </a:rPr>
              <a:t>Razones de la motivación</a:t>
            </a:r>
            <a:endParaRPr lang="es-MX" sz="1900" b="1" dirty="0">
              <a:solidFill>
                <a:srgbClr val="CC0099"/>
              </a:solidFill>
            </a:endParaRP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484313"/>
            <a:ext cx="6605587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000" dirty="0"/>
              <a:t>Las personas por procedimientos prefieren recorrer caminos ya establecidos y probados anteriormente:</a:t>
            </a:r>
          </a:p>
          <a:p>
            <a:pPr lvl="1">
              <a:lnSpc>
                <a:spcPct val="90000"/>
              </a:lnSpc>
            </a:pPr>
            <a:r>
              <a:rPr lang="es-MX" sz="2000" dirty="0"/>
              <a:t>Saben que existe una forma correcta de hacer las cosas y la siguen.</a:t>
            </a:r>
          </a:p>
          <a:p>
            <a:pPr lvl="1">
              <a:lnSpc>
                <a:spcPct val="90000"/>
              </a:lnSpc>
            </a:pPr>
            <a:r>
              <a:rPr lang="es-MX" sz="2000" dirty="0"/>
              <a:t>Están más interesados en cómo hacer las cosas y no tanto en el por qué.</a:t>
            </a:r>
          </a:p>
          <a:p>
            <a:pPr lvl="1">
              <a:lnSpc>
                <a:spcPct val="90000"/>
              </a:lnSpc>
            </a:pPr>
            <a:r>
              <a:rPr lang="es-MX" sz="2000" dirty="0"/>
              <a:t>Difícilmente rompen las reglas establecidas</a:t>
            </a:r>
          </a:p>
          <a:p>
            <a:pPr>
              <a:lnSpc>
                <a:spcPct val="90000"/>
              </a:lnSpc>
            </a:pPr>
            <a:r>
              <a:rPr lang="es-MX" sz="2000" dirty="0"/>
              <a:t>Las personas por opciones están motivadas por las oportunidades y posibilidades de hacer las cosas distintas:</a:t>
            </a:r>
          </a:p>
          <a:p>
            <a:pPr lvl="1">
              <a:lnSpc>
                <a:spcPct val="90000"/>
              </a:lnSpc>
            </a:pPr>
            <a:r>
              <a:rPr lang="es-MX" sz="2000" dirty="0"/>
              <a:t>Siempre encuentran que hay una forma mejor para hacer algo, van por el descubrimiento.</a:t>
            </a:r>
          </a:p>
          <a:p>
            <a:pPr lvl="1">
              <a:lnSpc>
                <a:spcPct val="90000"/>
              </a:lnSpc>
            </a:pPr>
            <a:r>
              <a:rPr lang="es-MX" sz="2000" dirty="0"/>
              <a:t>Tienen especial gusto por romper las reglas o patrones establecidos.</a:t>
            </a:r>
          </a:p>
          <a:p>
            <a:pPr lvl="1">
              <a:lnSpc>
                <a:spcPct val="90000"/>
              </a:lnSpc>
            </a:pPr>
            <a:r>
              <a:rPr lang="es-MX" sz="2000" dirty="0"/>
              <a:t>Tienen capacidad para desarrollar sistemas e innovaciones.</a:t>
            </a:r>
          </a:p>
        </p:txBody>
      </p:sp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48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1900" b="1" dirty="0">
                <a:solidFill>
                  <a:srgbClr val="CC0099"/>
                </a:solidFill>
              </a:rPr>
              <a:t>IGUALA/DESIGUALA</a:t>
            </a:r>
            <a:br>
              <a:rPr lang="es-MX" sz="1900" b="1" dirty="0">
                <a:solidFill>
                  <a:srgbClr val="CC0099"/>
                </a:solidFill>
              </a:rPr>
            </a:br>
            <a:r>
              <a:rPr lang="es-MX" sz="1900" b="1" dirty="0">
                <a:solidFill>
                  <a:srgbClr val="CC0099"/>
                </a:solidFill>
              </a:rPr>
              <a:t>Factores de decisión de la motivación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86000"/>
            <a:ext cx="3814763" cy="3886200"/>
          </a:xfrm>
        </p:spPr>
        <p:txBody>
          <a:bodyPr/>
          <a:lstStyle/>
          <a:p>
            <a:r>
              <a:rPr lang="es-MX" sz="2400" dirty="0"/>
              <a:t>Las personas que primero igualan, observan los puntos de semejanza en una comparación.</a:t>
            </a:r>
          </a:p>
          <a:p>
            <a:endParaRPr lang="es-MX" sz="2400" dirty="0"/>
          </a:p>
          <a:p>
            <a:r>
              <a:rPr lang="es-MX" sz="2400" dirty="0"/>
              <a:t> Las personas que primero desigualan, observarán las diferencias cuando hacen una comparación.</a:t>
            </a:r>
          </a:p>
        </p:txBody>
      </p:sp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49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286000"/>
            <a:ext cx="4572638" cy="3429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0238"/>
            <a:ext cx="8229600" cy="1143000"/>
          </a:xfrm>
        </p:spPr>
        <p:txBody>
          <a:bodyPr/>
          <a:lstStyle/>
          <a:p>
            <a:r>
              <a:rPr lang="es-MX" sz="1900" b="1" dirty="0">
                <a:solidFill>
                  <a:srgbClr val="008000"/>
                </a:solidFill>
              </a:rPr>
              <a:t>METAPROGRAMAS DE TOMA DE DECISIONES.</a:t>
            </a:r>
            <a:br>
              <a:rPr lang="es-MX" sz="1900" b="1" dirty="0">
                <a:solidFill>
                  <a:srgbClr val="008000"/>
                </a:solidFill>
              </a:rPr>
            </a:br>
            <a:endParaRPr lang="es-MX" sz="1900" b="1" dirty="0">
              <a:solidFill>
                <a:srgbClr val="008000"/>
              </a:solidFill>
            </a:endParaRP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7050" y="1484784"/>
            <a:ext cx="8229600" cy="4537075"/>
          </a:xfrm>
        </p:spPr>
        <p:txBody>
          <a:bodyPr/>
          <a:lstStyle/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Canal de convencimiento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Modalidad de convencimiento</a:t>
            </a:r>
            <a:endParaRPr lang="es-MX" dirty="0"/>
          </a:p>
        </p:txBody>
      </p:sp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50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991165"/>
            <a:ext cx="4572638" cy="3429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1900" b="1" dirty="0">
                <a:solidFill>
                  <a:srgbClr val="008000"/>
                </a:solidFill>
              </a:rPr>
              <a:t>CANAL DE CONVENCIMIENTO</a:t>
            </a:r>
            <a:br>
              <a:rPr lang="es-ES" sz="1900" b="1" dirty="0">
                <a:solidFill>
                  <a:srgbClr val="008000"/>
                </a:solidFill>
              </a:rPr>
            </a:br>
            <a:r>
              <a:rPr lang="es-ES" sz="1900" b="1" dirty="0">
                <a:solidFill>
                  <a:srgbClr val="008000"/>
                </a:solidFill>
              </a:rPr>
              <a:t>Necesidades de información a través de canales perceptuales</a:t>
            </a:r>
            <a:endParaRPr lang="es-MX" sz="1900" b="1" dirty="0">
              <a:solidFill>
                <a:srgbClr val="008000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55788"/>
            <a:ext cx="6778625" cy="4525962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MX" sz="2400" dirty="0"/>
              <a:t>Este </a:t>
            </a:r>
            <a:r>
              <a:rPr lang="es-MX" sz="2400" dirty="0" err="1"/>
              <a:t>metaprograma</a:t>
            </a:r>
            <a:r>
              <a:rPr lang="es-MX" sz="2400" dirty="0"/>
              <a:t> está definido por el canal perceptual que la persona privilegia al recabar la información necesaria para llegar a tomar una decisión y estar convencido.</a:t>
            </a:r>
          </a:p>
          <a:p>
            <a:pPr algn="just">
              <a:lnSpc>
                <a:spcPct val="90000"/>
              </a:lnSpc>
            </a:pPr>
            <a:endParaRPr lang="es-MX" sz="2400" dirty="0"/>
          </a:p>
          <a:p>
            <a:pPr lvl="1">
              <a:lnSpc>
                <a:spcPct val="90000"/>
              </a:lnSpc>
            </a:pPr>
            <a:r>
              <a:rPr lang="es-MX" sz="2000" dirty="0"/>
              <a:t>Ver; la persona tiene que ver alguna evidencia.</a:t>
            </a:r>
          </a:p>
          <a:p>
            <a:pPr lvl="1">
              <a:lnSpc>
                <a:spcPct val="90000"/>
              </a:lnSpc>
            </a:pPr>
            <a:endParaRPr lang="es-MX" sz="2000" dirty="0"/>
          </a:p>
          <a:p>
            <a:pPr lvl="1">
              <a:lnSpc>
                <a:spcPct val="90000"/>
              </a:lnSpc>
            </a:pPr>
            <a:r>
              <a:rPr lang="es-MX" sz="2000" dirty="0"/>
              <a:t>Oír: Tiene que escuchar lo que alguien dirá.</a:t>
            </a:r>
          </a:p>
          <a:p>
            <a:pPr lvl="1">
              <a:lnSpc>
                <a:spcPct val="90000"/>
              </a:lnSpc>
            </a:pPr>
            <a:endParaRPr lang="es-MX" sz="2000" dirty="0"/>
          </a:p>
          <a:p>
            <a:pPr lvl="1">
              <a:lnSpc>
                <a:spcPct val="90000"/>
              </a:lnSpc>
            </a:pPr>
            <a:r>
              <a:rPr lang="es-MX" sz="2000" dirty="0"/>
              <a:t>Leer: Tiene que confiar en lo que leerá.</a:t>
            </a:r>
          </a:p>
          <a:p>
            <a:pPr lvl="1">
              <a:lnSpc>
                <a:spcPct val="90000"/>
              </a:lnSpc>
            </a:pPr>
            <a:endParaRPr lang="es-MX" sz="2000" dirty="0"/>
          </a:p>
          <a:p>
            <a:pPr lvl="1">
              <a:lnSpc>
                <a:spcPct val="90000"/>
              </a:lnSpc>
            </a:pPr>
            <a:r>
              <a:rPr lang="es-MX" sz="2000" dirty="0"/>
              <a:t>Hacer: Tiene que hacer algo con la evidencia.</a:t>
            </a:r>
          </a:p>
        </p:txBody>
      </p:sp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51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081088"/>
          </a:xfrm>
        </p:spPr>
        <p:txBody>
          <a:bodyPr/>
          <a:lstStyle/>
          <a:p>
            <a:r>
              <a:rPr lang="es-ES" sz="1900" b="1" dirty="0">
                <a:solidFill>
                  <a:srgbClr val="008000"/>
                </a:solidFill>
              </a:rPr>
              <a:t>MODALIDAD  DE CONVENCIMIENTO</a:t>
            </a:r>
            <a:br>
              <a:rPr lang="es-ES" sz="1900" b="1" dirty="0">
                <a:solidFill>
                  <a:srgbClr val="008000"/>
                </a:solidFill>
              </a:rPr>
            </a:br>
            <a:r>
              <a:rPr lang="es-ES" sz="1900" b="1" dirty="0">
                <a:solidFill>
                  <a:srgbClr val="008000"/>
                </a:solidFill>
              </a:rPr>
              <a:t>Procedimientos para alcanzar el convencimiento de algo</a:t>
            </a:r>
            <a:endParaRPr lang="es-MX" sz="1900" b="1" dirty="0">
              <a:solidFill>
                <a:srgbClr val="008000"/>
              </a:solidFill>
            </a:endParaRP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196975"/>
            <a:ext cx="7559675" cy="3886200"/>
          </a:xfrm>
        </p:spPr>
        <p:txBody>
          <a:bodyPr/>
          <a:lstStyle/>
          <a:p>
            <a:pPr>
              <a:buFontTx/>
              <a:buNone/>
            </a:pPr>
            <a:r>
              <a:rPr lang="es-MX" sz="1800" dirty="0"/>
              <a:t>     Cuando la persona ha obtenido información para estar convencida de algo, es preciso que se dé un proceso para que de la información pase a la convicción. Los procedimientos más comunes son:</a:t>
            </a:r>
          </a:p>
          <a:p>
            <a:pPr>
              <a:buFontTx/>
              <a:buNone/>
            </a:pPr>
            <a:endParaRPr lang="es-MX" sz="1800" dirty="0"/>
          </a:p>
          <a:p>
            <a:r>
              <a:rPr lang="es-MX" sz="1800" dirty="0"/>
              <a:t>Número de ejemplos: necesita tener la información cierto número de veces para convencerse.</a:t>
            </a:r>
          </a:p>
          <a:p>
            <a:endParaRPr lang="es-MX" sz="1800" dirty="0"/>
          </a:p>
          <a:p>
            <a:r>
              <a:rPr lang="es-MX" sz="1800" dirty="0"/>
              <a:t>Automático: Toma poca información y decide inmediatamente, más por su imaginación que por el análisis de la información.</a:t>
            </a:r>
          </a:p>
          <a:p>
            <a:endParaRPr lang="es-MX" sz="1800" dirty="0"/>
          </a:p>
          <a:p>
            <a:r>
              <a:rPr lang="es-MX" sz="1800" dirty="0"/>
              <a:t>Consistente: Nunca están plenamente convencidos. Necesitan re-evaluar constantemente sus decisiones.</a:t>
            </a:r>
          </a:p>
          <a:p>
            <a:endParaRPr lang="es-MX" sz="1800" dirty="0"/>
          </a:p>
          <a:p>
            <a:r>
              <a:rPr lang="es-MX" sz="1800" dirty="0"/>
              <a:t>Tiempo determinado: Requiere de un determinado período de obtención de información para convencerse. El tiempo es el criterio fundamental para tomar su decisión.</a:t>
            </a:r>
          </a:p>
          <a:p>
            <a:endParaRPr lang="es-MX" sz="1800" dirty="0"/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52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1900" b="1">
                <a:solidFill>
                  <a:srgbClr val="FF7C80"/>
                </a:solidFill>
              </a:rPr>
              <a:t>METAPROGRAMAS DE MANEJO DE INFORMACIÓN Y TIPO DE TAREA Y AMBIENTE.</a:t>
            </a:r>
            <a:br>
              <a:rPr lang="es-MX" sz="1900" b="1">
                <a:solidFill>
                  <a:srgbClr val="FF7C80"/>
                </a:solidFill>
              </a:rPr>
            </a:br>
            <a:endParaRPr lang="es-MX" sz="1900" b="1">
              <a:solidFill>
                <a:srgbClr val="FF7C80"/>
              </a:solidFill>
            </a:endParaRP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Específico/Global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A sí mismo/A otro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Sentimiento/Opción/Pensamiento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Independencia/Proximidad/Cooperativo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MX" dirty="0"/>
              <a:t>Organización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r>
              <a:rPr lang="es-ES" dirty="0"/>
              <a:t>Reglas</a:t>
            </a:r>
          </a:p>
          <a:p>
            <a:pPr algn="ctr">
              <a:buClr>
                <a:srgbClr val="0099CC"/>
              </a:buClr>
              <a:buFont typeface="Wingdings" pitchFamily="2" charset="2"/>
              <a:buChar char="ü"/>
            </a:pPr>
            <a:endParaRPr lang="es-ES" dirty="0"/>
          </a:p>
          <a:p>
            <a:endParaRPr lang="es-MX" dirty="0"/>
          </a:p>
        </p:txBody>
      </p:sp>
      <p:sp>
        <p:nvSpPr>
          <p:cNvPr id="201732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53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n-US" sz="3600" dirty="0"/>
              <a:t>Estrategias para el Alto Desempeño:</a:t>
            </a:r>
            <a:endParaRPr lang="es-ES_tradnl" altLang="es-ES_tradnl" sz="4400" dirty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ES_tradnl" altLang="en-US" sz="3600" dirty="0"/>
              <a:t>El nivel individual.</a:t>
            </a:r>
          </a:p>
          <a:p>
            <a:pPr>
              <a:lnSpc>
                <a:spcPct val="150000"/>
              </a:lnSpc>
            </a:pPr>
            <a:r>
              <a:rPr lang="es-ES_tradnl" altLang="en-US" sz="3600" dirty="0"/>
              <a:t>El nivel de equipo.</a:t>
            </a:r>
          </a:p>
          <a:p>
            <a:pPr>
              <a:lnSpc>
                <a:spcPct val="150000"/>
              </a:lnSpc>
            </a:pPr>
            <a:r>
              <a:rPr lang="es-ES_tradnl" altLang="en-US" sz="3600" dirty="0"/>
              <a:t>El nivel de </a:t>
            </a:r>
            <a:r>
              <a:rPr lang="es-ES_tradnl" altLang="en-US" sz="3600" dirty="0" smtClean="0"/>
              <a:t>escuela.</a:t>
            </a:r>
            <a:endParaRPr lang="es-ES_tradnl" altLang="es-ES_tradnl" sz="4000" dirty="0"/>
          </a:p>
        </p:txBody>
      </p:sp>
      <p:graphicFrame>
        <p:nvGraphicFramePr>
          <p:cNvPr id="116740" name="Object 4"/>
          <p:cNvGraphicFramePr>
            <a:graphicFrameLocks noChangeAspect="1"/>
          </p:cNvGraphicFramePr>
          <p:nvPr/>
        </p:nvGraphicFramePr>
        <p:xfrm>
          <a:off x="6934200" y="3048000"/>
          <a:ext cx="1828800" cy="265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2" r:id="rId3" imgW="3479800" imgH="3492500" progId="">
                  <p:embed/>
                </p:oleObj>
              </mc:Choice>
              <mc:Fallback>
                <p:oleObj r:id="rId3" imgW="3479800" imgH="34925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3048000"/>
                        <a:ext cx="1828800" cy="2654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build="p" autoUpdateAnimBg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4813"/>
            <a:ext cx="7772400" cy="1008062"/>
          </a:xfrm>
        </p:spPr>
        <p:txBody>
          <a:bodyPr/>
          <a:lstStyle/>
          <a:p>
            <a:r>
              <a:rPr lang="es-ES" sz="2400" b="1" dirty="0">
                <a:solidFill>
                  <a:srgbClr val="FF7C80"/>
                </a:solidFill>
              </a:rPr>
              <a:t>ESPECÍFICO/GLOBAL</a:t>
            </a:r>
            <a:br>
              <a:rPr lang="es-ES" sz="2400" b="1" dirty="0">
                <a:solidFill>
                  <a:srgbClr val="FF7C80"/>
                </a:solidFill>
              </a:rPr>
            </a:br>
            <a:r>
              <a:rPr lang="es-ES" sz="2400" b="1" dirty="0">
                <a:solidFill>
                  <a:srgbClr val="FF7C80"/>
                </a:solidFill>
              </a:rPr>
              <a:t>Tamaño de la información</a:t>
            </a:r>
            <a:endParaRPr lang="es-MX" sz="2400" b="1" dirty="0">
              <a:solidFill>
                <a:srgbClr val="FF7C80"/>
              </a:solidFill>
            </a:endParaRP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484313"/>
            <a:ext cx="6192837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400"/>
              <a:t>Específico: la persona maneja con mayor facilidad trozos de información pequeños:</a:t>
            </a:r>
          </a:p>
          <a:p>
            <a:pPr lvl="1">
              <a:lnSpc>
                <a:spcPct val="90000"/>
              </a:lnSpc>
            </a:pPr>
            <a:r>
              <a:rPr lang="es-MX" sz="2000"/>
              <a:t>En general es hábil para el manejo de secuencias y presenta dificultad para la imagen global.</a:t>
            </a:r>
          </a:p>
          <a:p>
            <a:pPr>
              <a:lnSpc>
                <a:spcPct val="90000"/>
              </a:lnSpc>
            </a:pPr>
            <a:r>
              <a:rPr lang="es-MX" sz="2400"/>
              <a:t>Global: la persona maneja con mayor facilidad esquemas globales y niveles conceptuales:</a:t>
            </a:r>
          </a:p>
          <a:p>
            <a:pPr lvl="1">
              <a:lnSpc>
                <a:spcPct val="90000"/>
              </a:lnSpc>
            </a:pPr>
            <a:r>
              <a:rPr lang="es-MX" sz="2000"/>
              <a:t>En general ofrecen pocos detalles y éstos son breves.</a:t>
            </a:r>
          </a:p>
          <a:p>
            <a:pPr lvl="1">
              <a:lnSpc>
                <a:spcPct val="90000"/>
              </a:lnSpc>
            </a:pPr>
            <a:r>
              <a:rPr lang="es-MX" sz="2000"/>
              <a:t>En sus explicaciones hay poco orden.</a:t>
            </a:r>
          </a:p>
          <a:p>
            <a:pPr lvl="1">
              <a:lnSpc>
                <a:spcPct val="90000"/>
              </a:lnSpc>
            </a:pPr>
            <a:endParaRPr lang="es-MX" sz="2000"/>
          </a:p>
        </p:txBody>
      </p:sp>
      <p:sp>
        <p:nvSpPr>
          <p:cNvPr id="202756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54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524000"/>
          </a:xfrm>
        </p:spPr>
        <p:txBody>
          <a:bodyPr/>
          <a:lstStyle/>
          <a:p>
            <a:r>
              <a:rPr lang="es-ES" sz="2400" b="1">
                <a:solidFill>
                  <a:srgbClr val="FF7C80"/>
                </a:solidFill>
              </a:rPr>
              <a:t>A SÍ MISMO/A OTRO</a:t>
            </a:r>
            <a:br>
              <a:rPr lang="es-ES" sz="2400" b="1">
                <a:solidFill>
                  <a:srgbClr val="FF7C80"/>
                </a:solidFill>
              </a:rPr>
            </a:br>
            <a:r>
              <a:rPr lang="es-ES" sz="2400" b="1">
                <a:solidFill>
                  <a:srgbClr val="FF7C80"/>
                </a:solidFill>
              </a:rPr>
              <a:t>Dirección de la atención</a:t>
            </a:r>
            <a:br>
              <a:rPr lang="es-ES" sz="2400" b="1">
                <a:solidFill>
                  <a:srgbClr val="FF7C80"/>
                </a:solidFill>
              </a:rPr>
            </a:br>
            <a:endParaRPr lang="es-MX" sz="2400" b="1">
              <a:solidFill>
                <a:srgbClr val="FF7C80"/>
              </a:solidFill>
            </a:endParaRP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412875"/>
            <a:ext cx="6130925" cy="4248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MX" sz="2400" dirty="0"/>
              <a:t>A sí mismo: Estas personas tienden a mostrar poco sus emociones:</a:t>
            </a:r>
          </a:p>
          <a:p>
            <a:pPr lvl="1">
              <a:lnSpc>
                <a:spcPct val="80000"/>
              </a:lnSpc>
            </a:pPr>
            <a:r>
              <a:rPr lang="es-MX" sz="2000" dirty="0"/>
              <a:t>Se convencen por el contenido de las cosas.</a:t>
            </a:r>
          </a:p>
          <a:p>
            <a:pPr lvl="1">
              <a:lnSpc>
                <a:spcPct val="80000"/>
              </a:lnSpc>
            </a:pPr>
            <a:r>
              <a:rPr lang="es-MX" sz="2000" dirty="0"/>
              <a:t>Si evalúan en función de los sentimientos, los sentimientos que consideran son los propios.</a:t>
            </a:r>
          </a:p>
          <a:p>
            <a:pPr lvl="1">
              <a:lnSpc>
                <a:spcPct val="80000"/>
              </a:lnSpc>
            </a:pPr>
            <a:r>
              <a:rPr lang="es-MX" sz="2000" dirty="0"/>
              <a:t>Tienen dificultad para generar </a:t>
            </a:r>
            <a:r>
              <a:rPr lang="es-MX" sz="2000" dirty="0" err="1"/>
              <a:t>rapport</a:t>
            </a:r>
            <a:r>
              <a:rPr lang="es-MX" sz="2000" dirty="0"/>
              <a:t>.</a:t>
            </a:r>
          </a:p>
          <a:p>
            <a:pPr lvl="1">
              <a:lnSpc>
                <a:spcPct val="80000"/>
              </a:lnSpc>
            </a:pPr>
            <a:endParaRPr lang="es-MX" sz="2000" dirty="0"/>
          </a:p>
          <a:p>
            <a:pPr>
              <a:lnSpc>
                <a:spcPct val="80000"/>
              </a:lnSpc>
            </a:pPr>
            <a:r>
              <a:rPr lang="es-MX" sz="2400" dirty="0"/>
              <a:t>A otros: Estas personas reaccionan básicamente en función de la conducta de otros:</a:t>
            </a:r>
          </a:p>
          <a:p>
            <a:pPr lvl="1">
              <a:lnSpc>
                <a:spcPct val="80000"/>
              </a:lnSpc>
            </a:pPr>
            <a:r>
              <a:rPr lang="es-MX" sz="2000" dirty="0"/>
              <a:t>Sus respuestas faciales y no verbales son evidentes.</a:t>
            </a:r>
          </a:p>
          <a:p>
            <a:pPr lvl="1">
              <a:lnSpc>
                <a:spcPct val="80000"/>
              </a:lnSpc>
            </a:pPr>
            <a:r>
              <a:rPr lang="es-MX" sz="2000" dirty="0"/>
              <a:t>Tienden a evaluar por lo que ven.</a:t>
            </a:r>
          </a:p>
          <a:p>
            <a:pPr lvl="1">
              <a:lnSpc>
                <a:spcPct val="80000"/>
              </a:lnSpc>
            </a:pPr>
            <a:r>
              <a:rPr lang="es-MX" sz="2000" dirty="0"/>
              <a:t>Tienen gran capacidad para generar </a:t>
            </a:r>
            <a:r>
              <a:rPr lang="es-MX" sz="2000" dirty="0" err="1"/>
              <a:t>rapport</a:t>
            </a:r>
            <a:r>
              <a:rPr lang="es-MX" sz="2000" dirty="0"/>
              <a:t> </a:t>
            </a:r>
          </a:p>
        </p:txBody>
      </p:sp>
      <p:sp>
        <p:nvSpPr>
          <p:cNvPr id="203780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55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4813"/>
            <a:ext cx="7772400" cy="1079500"/>
          </a:xfrm>
        </p:spPr>
        <p:txBody>
          <a:bodyPr/>
          <a:lstStyle/>
          <a:p>
            <a:r>
              <a:rPr lang="es-ES" sz="2400" b="1" dirty="0">
                <a:solidFill>
                  <a:srgbClr val="FF7C80"/>
                </a:solidFill>
              </a:rPr>
              <a:t>SENTIMIENTO/OPCIÓN/PENSAMIENTO</a:t>
            </a:r>
            <a:r>
              <a:rPr lang="es-ES" sz="1900" b="1" dirty="0">
                <a:solidFill>
                  <a:srgbClr val="FF7C80"/>
                </a:solidFill>
              </a:rPr>
              <a:t/>
            </a:r>
            <a:br>
              <a:rPr lang="es-ES" sz="1900" b="1" dirty="0">
                <a:solidFill>
                  <a:srgbClr val="FF7C80"/>
                </a:solidFill>
              </a:rPr>
            </a:br>
            <a:r>
              <a:rPr lang="es-ES" sz="1900" b="1" dirty="0">
                <a:solidFill>
                  <a:srgbClr val="FF7C80"/>
                </a:solidFill>
              </a:rPr>
              <a:t>Respuesta a la tensión</a:t>
            </a:r>
            <a:br>
              <a:rPr lang="es-ES" sz="1900" b="1" dirty="0">
                <a:solidFill>
                  <a:srgbClr val="FF7C80"/>
                </a:solidFill>
              </a:rPr>
            </a:br>
            <a:endParaRPr lang="es-MX" sz="1900" b="1" dirty="0">
              <a:solidFill>
                <a:srgbClr val="FF7C80"/>
              </a:solidFill>
            </a:endParaRP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628775"/>
            <a:ext cx="5654675" cy="43926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400"/>
              <a:t>Sentimiento: tienden a responder emocionalmente a la tensión. Entran y ahí se quedan.</a:t>
            </a:r>
          </a:p>
          <a:p>
            <a:pPr>
              <a:lnSpc>
                <a:spcPct val="90000"/>
              </a:lnSpc>
            </a:pPr>
            <a:endParaRPr lang="es-MX" sz="2400"/>
          </a:p>
          <a:p>
            <a:pPr>
              <a:lnSpc>
                <a:spcPct val="90000"/>
              </a:lnSpc>
            </a:pPr>
            <a:r>
              <a:rPr lang="es-MX" sz="2400"/>
              <a:t>Opción: Responden inicialmente con emoción. Después pueden elegir entre mantenerse en la emoción o salir de ella. Saben empatizar.</a:t>
            </a:r>
          </a:p>
          <a:p>
            <a:pPr>
              <a:lnSpc>
                <a:spcPct val="90000"/>
              </a:lnSpc>
              <a:buFontTx/>
              <a:buNone/>
            </a:pPr>
            <a:endParaRPr lang="es-MX" sz="2400"/>
          </a:p>
          <a:p>
            <a:pPr>
              <a:lnSpc>
                <a:spcPct val="90000"/>
              </a:lnSpc>
            </a:pPr>
            <a:r>
              <a:rPr lang="es-MX" sz="2400"/>
              <a:t>Pensamiento: No hay respuesta emocional a la tensión. Manifiestan dificultad para empatizar. </a:t>
            </a:r>
          </a:p>
        </p:txBody>
      </p:sp>
      <p:sp>
        <p:nvSpPr>
          <p:cNvPr id="204804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56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ChangeArrowheads="1"/>
          </p:cNvSpPr>
          <p:nvPr/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s-ES" b="1">
                <a:solidFill>
                  <a:srgbClr val="FF7C80"/>
                </a:solidFill>
                <a:latin typeface="Arial" charset="0"/>
              </a:rPr>
              <a:t>INDEPENDENCIA/PROXIMIDAD/COOPERATIVO</a:t>
            </a:r>
            <a:endParaRPr lang="es-MX" b="1">
              <a:solidFill>
                <a:srgbClr val="FF7C80"/>
              </a:solidFill>
              <a:latin typeface="Arial" charset="0"/>
            </a:endParaRPr>
          </a:p>
          <a:p>
            <a:pPr algn="ctr" eaLnBrk="1" hangingPunct="1"/>
            <a:r>
              <a:rPr lang="es-MX" b="1">
                <a:solidFill>
                  <a:srgbClr val="FF7C80"/>
                </a:solidFill>
                <a:latin typeface="Arial" charset="0"/>
              </a:rPr>
              <a:t>Ambiente en el que se desenvuelve</a:t>
            </a:r>
            <a:r>
              <a:rPr lang="es-ES" b="1">
                <a:solidFill>
                  <a:srgbClr val="FF7C80"/>
                </a:solidFill>
                <a:latin typeface="Arial" charset="0"/>
              </a:rPr>
              <a:t> </a:t>
            </a:r>
            <a:br>
              <a:rPr lang="es-ES" b="1">
                <a:solidFill>
                  <a:srgbClr val="FF7C80"/>
                </a:solidFill>
                <a:latin typeface="Arial" charset="0"/>
              </a:rPr>
            </a:br>
            <a:endParaRPr lang="es-MX" b="1">
              <a:solidFill>
                <a:srgbClr val="FF7C80"/>
              </a:solidFill>
              <a:latin typeface="Arial" charset="0"/>
            </a:endParaRPr>
          </a:p>
        </p:txBody>
      </p:sp>
      <p:sp>
        <p:nvSpPr>
          <p:cNvPr id="205827" name="Rectangle 3"/>
          <p:cNvSpPr>
            <a:spLocks noChangeArrowheads="1"/>
          </p:cNvSpPr>
          <p:nvPr/>
        </p:nvSpPr>
        <p:spPr bwMode="auto">
          <a:xfrm>
            <a:off x="457200" y="1447800"/>
            <a:ext cx="59864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>
                <a:latin typeface="Arial" charset="0"/>
              </a:rPr>
              <a:t>Independiente: La persona tiene un mejor desempeño si trabaja sola y con toda la responsabilidad.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>
                <a:latin typeface="Arial" charset="0"/>
              </a:rPr>
              <a:t>Proximidad: La persona necesita reconocer claramente su responsabilidad y tener a otros involucrados para dar lo mejor de sí misma.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>
                <a:latin typeface="Arial" charset="0"/>
              </a:rPr>
              <a:t>Cooperativo: Tienden a trabajar y compartir responsabilidad con otros como la manera de lograr su mejor desempeño.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>
              <a:latin typeface="Arial" charset="0"/>
            </a:endParaRPr>
          </a:p>
        </p:txBody>
      </p:sp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57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ChangeArrowheads="1"/>
          </p:cNvSpPr>
          <p:nvPr/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  <a:buClr>
                <a:srgbClr val="0099CC"/>
              </a:buClr>
              <a:buFont typeface="Wingdings" pitchFamily="2" charset="2"/>
              <a:buNone/>
            </a:pPr>
            <a:r>
              <a:rPr lang="es-MX" b="1">
                <a:solidFill>
                  <a:srgbClr val="FF7C80"/>
                </a:solidFill>
                <a:latin typeface="Arial" charset="0"/>
              </a:rPr>
              <a:t>ORGANIZACIÓN</a:t>
            </a:r>
          </a:p>
          <a:p>
            <a:pPr algn="ctr" eaLnBrk="1" hangingPunct="1">
              <a:spcBef>
                <a:spcPct val="20000"/>
              </a:spcBef>
              <a:buClr>
                <a:srgbClr val="0099CC"/>
              </a:buClr>
              <a:buFont typeface="Wingdings" pitchFamily="2" charset="2"/>
              <a:buNone/>
            </a:pPr>
            <a:r>
              <a:rPr lang="es-MX" b="1">
                <a:solidFill>
                  <a:srgbClr val="FF7C80"/>
                </a:solidFill>
                <a:latin typeface="Arial" charset="0"/>
              </a:rPr>
              <a:t>Patrón para organizarse</a:t>
            </a:r>
          </a:p>
          <a:p>
            <a:pPr algn="ctr" eaLnBrk="1" hangingPunct="1">
              <a:spcBef>
                <a:spcPct val="20000"/>
              </a:spcBef>
              <a:buClr>
                <a:srgbClr val="0099CC"/>
              </a:buClr>
              <a:buFont typeface="Wingdings" pitchFamily="2" charset="2"/>
              <a:buNone/>
            </a:pPr>
            <a:endParaRPr lang="es-ES" sz="2800" b="1">
              <a:solidFill>
                <a:srgbClr val="FF7C80"/>
              </a:solidFill>
              <a:latin typeface="Arial" charset="0"/>
            </a:endParaRPr>
          </a:p>
          <a:p>
            <a:pPr algn="ctr" eaLnBrk="1" hangingPunct="1"/>
            <a:r>
              <a:rPr lang="es-ES" sz="4000" b="1">
                <a:solidFill>
                  <a:srgbClr val="FF7C80"/>
                </a:solidFill>
                <a:latin typeface="Arial" charset="0"/>
              </a:rPr>
              <a:t/>
            </a:r>
            <a:br>
              <a:rPr lang="es-ES" sz="4000" b="1">
                <a:solidFill>
                  <a:srgbClr val="FF7C80"/>
                </a:solidFill>
                <a:latin typeface="Arial" charset="0"/>
              </a:rPr>
            </a:br>
            <a:endParaRPr lang="es-MX" sz="4000" b="1">
              <a:solidFill>
                <a:srgbClr val="FF7C80"/>
              </a:solidFill>
              <a:latin typeface="Arial" charset="0"/>
            </a:endParaRPr>
          </a:p>
        </p:txBody>
      </p:sp>
      <p:sp>
        <p:nvSpPr>
          <p:cNvPr id="206851" name="Rectangle 3"/>
          <p:cNvSpPr>
            <a:spLocks noChangeArrowheads="1"/>
          </p:cNvSpPr>
          <p:nvPr/>
        </p:nvSpPr>
        <p:spPr bwMode="auto">
          <a:xfrm>
            <a:off x="457200" y="1447800"/>
            <a:ext cx="59864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>
                <a:latin typeface="Arial" charset="0"/>
              </a:rPr>
              <a:t>Personas: Este grupo se organiza en función de pensamientos y sentimientos propios y ajenos. Son hábiles en el establecimiento de rapport dada la importancia que le dan a las personas.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>
                <a:latin typeface="Arial" charset="0"/>
              </a:rPr>
              <a:t>Objetos: Este grupo se centra en productos. Las personas son tratadas como objetos. Los sentimientos en general no cuentan.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>
              <a:latin typeface="Arial" charset="0"/>
            </a:endParaRPr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58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ChangeArrowheads="1"/>
          </p:cNvSpPr>
          <p:nvPr/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  <a:buClr>
                <a:srgbClr val="0099CC"/>
              </a:buClr>
              <a:buFont typeface="Wingdings" pitchFamily="2" charset="2"/>
              <a:buNone/>
            </a:pPr>
            <a:r>
              <a:rPr lang="es-MX" b="1">
                <a:solidFill>
                  <a:srgbClr val="FF7C80"/>
                </a:solidFill>
                <a:latin typeface="Arial" charset="0"/>
              </a:rPr>
              <a:t>REGLAS </a:t>
            </a:r>
          </a:p>
          <a:p>
            <a:pPr algn="ctr" eaLnBrk="1" hangingPunct="1">
              <a:spcBef>
                <a:spcPct val="20000"/>
              </a:spcBef>
              <a:buClr>
                <a:srgbClr val="0099CC"/>
              </a:buClr>
              <a:buFont typeface="Wingdings" pitchFamily="2" charset="2"/>
              <a:buNone/>
            </a:pPr>
            <a:r>
              <a:rPr lang="es-MX" b="1">
                <a:solidFill>
                  <a:srgbClr val="FF7C80"/>
                </a:solidFill>
                <a:latin typeface="Arial" charset="0"/>
              </a:rPr>
              <a:t>Forma de aplicar reglas al realizar un trabajo</a:t>
            </a:r>
            <a:r>
              <a:rPr lang="es-ES" b="1">
                <a:solidFill>
                  <a:srgbClr val="FF7C80"/>
                </a:solidFill>
                <a:latin typeface="Arial" charset="0"/>
              </a:rPr>
              <a:t/>
            </a:r>
            <a:br>
              <a:rPr lang="es-ES" b="1">
                <a:solidFill>
                  <a:srgbClr val="FF7C80"/>
                </a:solidFill>
                <a:latin typeface="Arial" charset="0"/>
              </a:rPr>
            </a:br>
            <a:endParaRPr lang="es-MX" b="1">
              <a:solidFill>
                <a:srgbClr val="FF7C80"/>
              </a:solidFill>
              <a:latin typeface="Arial" charset="0"/>
            </a:endParaRPr>
          </a:p>
        </p:txBody>
      </p:sp>
      <p:sp>
        <p:nvSpPr>
          <p:cNvPr id="207875" name="Rectangle 3"/>
          <p:cNvSpPr>
            <a:spLocks noChangeArrowheads="1"/>
          </p:cNvSpPr>
          <p:nvPr/>
        </p:nvSpPr>
        <p:spPr bwMode="auto">
          <a:xfrm>
            <a:off x="457200" y="1447800"/>
            <a:ext cx="59864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 sz="2000">
                <a:latin typeface="Arial" charset="0"/>
              </a:rPr>
              <a:t>Mis reglas para mí/ mis reglas para ti: Reglas similares para él y el otro. Son personas dispuestas a comunicar sus reglas.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 sz="2000"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 sz="2000">
                <a:latin typeface="Arial" charset="0"/>
              </a:rPr>
              <a:t>Mis reglas para mí/ no importa el otro: Las reglas son para él y considera que no es un problema la conducta del otro.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 sz="2000"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 sz="2000">
                <a:latin typeface="Arial" charset="0"/>
              </a:rPr>
              <a:t>No reglas para mí/ mis reglas para ti: No rige su conducta por regla alguna, pero si llega a reconocer alguna regla ésta solamente la aplica en los demás.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 sz="2000"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 sz="2000">
                <a:latin typeface="Arial" charset="0"/>
              </a:rPr>
              <a:t>Mis reglas para mí/ tus reglas para ti: Conocen las reglas y se guían por ellas pero no las comunican. Los demás no conocen sus expectativas.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 sz="2000"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 sz="2000">
              <a:latin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MX" sz="2000">
              <a:latin typeface="Arial" charset="0"/>
            </a:endParaRPr>
          </a:p>
        </p:txBody>
      </p:sp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8172450" y="6237288"/>
            <a:ext cx="720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1800">
                <a:latin typeface="Arial" charset="0"/>
              </a:rPr>
              <a:t>59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altLang="es-ES_tradnl">
                <a:solidFill>
                  <a:schemeClr val="tx1"/>
                </a:solidFill>
                <a:cs typeface="Times" charset="0"/>
              </a:rPr>
              <a:t>II.- Estrategias de Aprendizaje</a:t>
            </a:r>
            <a:endParaRPr lang="es-ES_tradnl" altLang="es-ES_tradnl">
              <a:solidFill>
                <a:schemeClr val="tx1"/>
              </a:solidFill>
              <a:latin typeface="Times" charset="0"/>
              <a:cs typeface="Times" charset="0"/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_tradnl" alt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 autoUpdateAnimBg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371600"/>
          </a:xfrm>
        </p:spPr>
        <p:txBody>
          <a:bodyPr/>
          <a:lstStyle/>
          <a:p>
            <a:r>
              <a:rPr lang="es-MX" altLang="es-ES_tradnl" sz="3600"/>
              <a:t>Aprendizaje Simple</a:t>
            </a:r>
            <a:endParaRPr lang="es-ES_tradnl" altLang="es-ES_tradnl" sz="3400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altLang="es-ES_tradnl" dirty="0" smtClean="0"/>
              <a:t>Problema</a:t>
            </a:r>
          </a:p>
          <a:p>
            <a:pPr algn="ctr">
              <a:buFontTx/>
              <a:buNone/>
            </a:pPr>
            <a:endParaRPr lang="es-ES_tradnl" altLang="es-ES_tradnl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115416"/>
            <a:ext cx="223138" cy="230832"/>
          </a:xfrm>
          <a:prstGeom prst="rect">
            <a:avLst/>
          </a:prstGeom>
          <a:solidFill>
            <a:srgbClr val="3F36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2636912"/>
            <a:ext cx="3432345" cy="3401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1" grpId="0" build="p" autoUpdateAnimBg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371600"/>
          </a:xfrm>
        </p:spPr>
        <p:txBody>
          <a:bodyPr/>
          <a:lstStyle/>
          <a:p>
            <a:r>
              <a:rPr lang="es-MX" altLang="es-ES_tradnl" sz="3600"/>
              <a:t>Aprendizaje Simple</a:t>
            </a:r>
            <a:endParaRPr lang="es-ES_tradnl" altLang="es-ES_tradnl" sz="3400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altLang="es-ES_tradnl" dirty="0"/>
              <a:t>Problema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							Decisión</a:t>
            </a:r>
          </a:p>
        </p:txBody>
      </p:sp>
      <p:sp>
        <p:nvSpPr>
          <p:cNvPr id="131076" name="Line 4"/>
          <p:cNvSpPr>
            <a:spLocks noChangeShapeType="1"/>
          </p:cNvSpPr>
          <p:nvPr/>
        </p:nvSpPr>
        <p:spPr bwMode="auto">
          <a:xfrm>
            <a:off x="5257800" y="2209800"/>
            <a:ext cx="1524000" cy="11430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371600"/>
          </a:xfrm>
        </p:spPr>
        <p:txBody>
          <a:bodyPr/>
          <a:lstStyle/>
          <a:p>
            <a:r>
              <a:rPr lang="es-MX" altLang="es-ES_tradnl" sz="3600"/>
              <a:t>Aprendizaje Simple</a:t>
            </a:r>
            <a:endParaRPr lang="es-ES_tradnl" altLang="es-ES_tradnl" sz="3400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altLang="es-ES_tradnl" dirty="0"/>
              <a:t>Problema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r">
              <a:buFontTx/>
              <a:buNone/>
            </a:pPr>
            <a:r>
              <a:rPr lang="es-ES_tradnl" altLang="es-ES_tradnl" dirty="0"/>
              <a:t>Decisión</a:t>
            </a:r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endParaRPr lang="es-ES_tradnl" altLang="es-ES_tradnl" dirty="0"/>
          </a:p>
          <a:p>
            <a:pPr algn="ctr">
              <a:buFontTx/>
              <a:buNone/>
            </a:pPr>
            <a:r>
              <a:rPr lang="es-ES_tradnl" altLang="es-ES_tradnl" dirty="0"/>
              <a:t>Acción</a:t>
            </a:r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5257800" y="2209800"/>
            <a:ext cx="1524000" cy="11430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 flipH="1">
            <a:off x="5181600" y="4114800"/>
            <a:ext cx="1600200" cy="10668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ción en blanco">
  <a:themeElements>
    <a:clrScheme name="Presentación en blanco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Presentación en blanc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HD:Respaldo:Originales:Microsoft Office 98:Instalación personal de Office:Microsoft Office 98:Plantillas:Presentación en blanco</Template>
  <TotalTime>998</TotalTime>
  <Words>3928</Words>
  <Application>Microsoft Office PowerPoint</Application>
  <PresentationFormat>Presentación en pantalla (4:3)</PresentationFormat>
  <Paragraphs>608</Paragraphs>
  <Slides>104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104</vt:i4>
      </vt:variant>
    </vt:vector>
  </HeadingPairs>
  <TitlesOfParts>
    <vt:vector size="115" baseType="lpstr">
      <vt:lpstr>SimSun</vt:lpstr>
      <vt:lpstr>Arial</vt:lpstr>
      <vt:lpstr>Impact</vt:lpstr>
      <vt:lpstr>Symbol</vt:lpstr>
      <vt:lpstr>Times</vt:lpstr>
      <vt:lpstr>Times New Roman</vt:lpstr>
      <vt:lpstr>Wingdings</vt:lpstr>
      <vt:lpstr>Presentación en blanco</vt:lpstr>
      <vt:lpstr>Clip</vt:lpstr>
      <vt:lpstr>Imagen</vt:lpstr>
      <vt:lpstr>Document</vt:lpstr>
      <vt:lpstr> TALLER DE TÉCNICAS DE PNL APLICADAS AL APRENDIZAJE </vt:lpstr>
      <vt:lpstr>Presentación de PowerPoint</vt:lpstr>
      <vt:lpstr>Objetivos generales</vt:lpstr>
      <vt:lpstr>Índice </vt:lpstr>
      <vt:lpstr>  UNIDAD I  CONCEPTUALIZACIÓN DE PNL Y EL APRENDIZAJE  </vt:lpstr>
      <vt:lpstr>Programación Neurolingüística para Alumnos</vt:lpstr>
      <vt:lpstr>A.- Paradigmas de la  Programación Neurolingüística</vt:lpstr>
      <vt:lpstr>Alto Desempeño ESCOLAR:</vt:lpstr>
      <vt:lpstr>Estrategias para el Alto Desempeño:</vt:lpstr>
      <vt:lpstr>I.- Introducción a la Programación Neurolingüística</vt:lpstr>
      <vt:lpstr>Programación Neurolingüística</vt:lpstr>
      <vt:lpstr>¿Qué es la Programación Neurolingüística?</vt:lpstr>
      <vt:lpstr>Programación Neurolingüística</vt:lpstr>
      <vt:lpstr>La PNL descubre que:</vt:lpstr>
      <vt:lpstr>Orígenes de la P.N.L.</vt:lpstr>
      <vt:lpstr>Orígenes de la P.N.L.</vt:lpstr>
      <vt:lpstr>Presuposiciones Básicas de la Programación Neurolingüística</vt:lpstr>
      <vt:lpstr>Paradigma:</vt:lpstr>
      <vt:lpstr>Unidad II. MAPAS MENTALES </vt:lpstr>
      <vt:lpstr>1.- El Mapa no es el Territorio</vt:lpstr>
      <vt:lpstr>1.- El Mapa no es el Territorio.</vt:lpstr>
      <vt:lpstr>Mapa mental</vt:lpstr>
      <vt:lpstr>Ejemplos</vt:lpstr>
      <vt:lpstr>2.-  La Vida y la Mente  son Procesos Sistémicos.</vt:lpstr>
      <vt:lpstr>Sistema:</vt:lpstr>
      <vt:lpstr>Cualidades de un Sistema.</vt:lpstr>
      <vt:lpstr>Pensamiento Sistémico.</vt:lpstr>
      <vt:lpstr> 2.- La Vida y La Mente son      Procesos Sistémicos:</vt:lpstr>
      <vt:lpstr>Unidad III   LA COMUNICACIÓN</vt:lpstr>
      <vt:lpstr>COMUNICACIÓN y PNL</vt:lpstr>
      <vt:lpstr>Comunicación asociadas a los sentidos</vt:lpstr>
      <vt:lpstr>3.- La Ley de la Variedad Requerida</vt:lpstr>
      <vt:lpstr>3.- La Ley de la Variedad Requerida.</vt:lpstr>
      <vt:lpstr>3.- La Ley de la Variedad Requerida</vt:lpstr>
      <vt:lpstr>B.- La gente posee los recursos que necesita.</vt:lpstr>
      <vt:lpstr>Niveles de Cambio para el Alto Desempeño </vt:lpstr>
      <vt:lpstr>En ésta oración hay tres errrores.</vt:lpstr>
      <vt:lpstr>Presentación de PowerPoint</vt:lpstr>
      <vt:lpstr>Niveles Neurológicos:</vt:lpstr>
      <vt:lpstr> Niveles Neurológicos:</vt:lpstr>
      <vt:lpstr>Las Creencias….</vt:lpstr>
      <vt:lpstr>Las Creencias….</vt:lpstr>
      <vt:lpstr>Las Creencias….</vt:lpstr>
      <vt:lpstr>Las Creencias….</vt:lpstr>
      <vt:lpstr>Las Creencias….</vt:lpstr>
      <vt:lpstr>Las Creencias….</vt:lpstr>
      <vt:lpstr>Tipos de Creencias:</vt:lpstr>
      <vt:lpstr>Identidad:</vt:lpstr>
      <vt:lpstr>Creencias y Valores:</vt:lpstr>
      <vt:lpstr>Capacidades:</vt:lpstr>
      <vt:lpstr>Conducta:</vt:lpstr>
      <vt:lpstr>Contexto:</vt:lpstr>
      <vt:lpstr>Niveles de Cambio:</vt:lpstr>
      <vt:lpstr>II.- Objetivos Personales  y Grupales </vt:lpstr>
      <vt:lpstr>“S.C.O.R.E.” Modelo de Diagnóstico</vt:lpstr>
      <vt:lpstr>“S.C.O.R.E.” Modelo de Diagnóstico</vt:lpstr>
      <vt:lpstr>“S.C.O.R.E.” Modelo de Diagnóstico</vt:lpstr>
      <vt:lpstr>“S.C.O.R.E.” Modelo de Diagnóstico</vt:lpstr>
      <vt:lpstr>“S.C.O.R.E.” Modelo de Diagnóstico</vt:lpstr>
      <vt:lpstr>Encuadre de problemas y resultados</vt:lpstr>
      <vt:lpstr>Encuadre de problemas y resultados</vt:lpstr>
      <vt:lpstr>Criterios para una Buena  Especificación de Objetivos </vt:lpstr>
      <vt:lpstr>Análisis de un Objetivo</vt:lpstr>
      <vt:lpstr>Chequeos Ecológicos: </vt:lpstr>
      <vt:lpstr>Chequeos Ecológicos Continuos.  </vt:lpstr>
      <vt:lpstr>Chequeos ecológicos específicos. </vt:lpstr>
      <vt:lpstr>C.- No hay éxito duradero sin una estrategia personal</vt:lpstr>
      <vt:lpstr>Unidad IV TÉCNICAS DE APRENDIZAJE ACELERADO </vt:lpstr>
      <vt:lpstr>Estados fisiológicos:</vt:lpstr>
      <vt:lpstr>Asociación y Disociación. </vt:lpstr>
      <vt:lpstr>Asociación y Disociación. </vt:lpstr>
      <vt:lpstr>Técnica de los seis segundos:</vt:lpstr>
      <vt:lpstr>Anclajes</vt:lpstr>
      <vt:lpstr>Anclaje de un estado de recursos:</vt:lpstr>
      <vt:lpstr>Desplome de un estado disfuncional</vt:lpstr>
      <vt:lpstr>Desplome de un estado disfuncional</vt:lpstr>
      <vt:lpstr>METAPROGRAMAS</vt:lpstr>
      <vt:lpstr>TIPOS BÁSICOS DE METAPROGRAMAS</vt:lpstr>
      <vt:lpstr>METAPROGRAMAS DE MOTIVACIÓN. </vt:lpstr>
      <vt:lpstr>PROACTIVO-REACTIVO Nivel de motivación</vt:lpstr>
      <vt:lpstr>MOVERSE HACIA (AFRONTAR) /ALEJARSE DE  (ELUDIR) Dirección de la motivación</vt:lpstr>
      <vt:lpstr>Presentación de PowerPoint</vt:lpstr>
      <vt:lpstr>INTERNO/EXTERNO Origen de la  motivación</vt:lpstr>
      <vt:lpstr>PROCEDIMIENTOS/OPCIONES Razones de la motivación</vt:lpstr>
      <vt:lpstr>IGUALA/DESIGUALA Factores de decisión de la motivación</vt:lpstr>
      <vt:lpstr>METAPROGRAMAS DE TOMA DE DECISIONES. </vt:lpstr>
      <vt:lpstr>CANAL DE CONVENCIMIENTO Necesidades de información a través de canales perceptuales</vt:lpstr>
      <vt:lpstr>MODALIDAD  DE CONVENCIMIENTO Procedimientos para alcanzar el convencimiento de algo</vt:lpstr>
      <vt:lpstr>METAPROGRAMAS DE MANEJO DE INFORMACIÓN Y TIPO DE TAREA Y AMBIENTE. </vt:lpstr>
      <vt:lpstr>ESPECÍFICO/GLOBAL Tamaño de la información</vt:lpstr>
      <vt:lpstr>A SÍ MISMO/A OTRO Dirección de la atención </vt:lpstr>
      <vt:lpstr>SENTIMIENTO/OPCIÓN/PENSAMIENTO Respuesta a la tensión </vt:lpstr>
      <vt:lpstr>Presentación de PowerPoint</vt:lpstr>
      <vt:lpstr>Presentación de PowerPoint</vt:lpstr>
      <vt:lpstr>Presentación de PowerPoint</vt:lpstr>
      <vt:lpstr>II.- Estrategias de Aprendizaje</vt:lpstr>
      <vt:lpstr>Aprendizaje Simple</vt:lpstr>
      <vt:lpstr>Aprendizaje Simple</vt:lpstr>
      <vt:lpstr>Aprendizaje Simple</vt:lpstr>
      <vt:lpstr>Aprendizaje Simple</vt:lpstr>
      <vt:lpstr>Aprendizaje Simple</vt:lpstr>
      <vt:lpstr>Aprendizaje Generativo</vt:lpstr>
      <vt:lpstr>Aprendizaje Generativo</vt:lpstr>
      <vt:lpstr>Referencias Bibliográficas</vt:lpstr>
    </vt:vector>
  </TitlesOfParts>
  <Company>C.M.P.N.L.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Marcela Infante Fernández</dc:creator>
  <cp:lastModifiedBy>Ivone Gonzalez</cp:lastModifiedBy>
  <cp:revision>146</cp:revision>
  <dcterms:created xsi:type="dcterms:W3CDTF">2000-09-08T22:30:54Z</dcterms:created>
  <dcterms:modified xsi:type="dcterms:W3CDTF">2016-07-25T20:12:12Z</dcterms:modified>
</cp:coreProperties>
</file>