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8" r:id="rId1"/>
  </p:sldMasterIdLst>
  <p:sldIdLst>
    <p:sldId id="256" r:id="rId2"/>
    <p:sldId id="276" r:id="rId3"/>
    <p:sldId id="259" r:id="rId4"/>
    <p:sldId id="277" r:id="rId5"/>
    <p:sldId id="257" r:id="rId6"/>
    <p:sldId id="258" r:id="rId7"/>
    <p:sldId id="267" r:id="rId8"/>
    <p:sldId id="268" r:id="rId9"/>
    <p:sldId id="269" r:id="rId10"/>
    <p:sldId id="270" r:id="rId11"/>
    <p:sldId id="271" r:id="rId12"/>
    <p:sldId id="260" r:id="rId13"/>
    <p:sldId id="261" r:id="rId14"/>
    <p:sldId id="262" r:id="rId15"/>
    <p:sldId id="264" r:id="rId16"/>
    <p:sldId id="263" r:id="rId17"/>
    <p:sldId id="278" r:id="rId18"/>
    <p:sldId id="265" r:id="rId19"/>
    <p:sldId id="279" r:id="rId20"/>
    <p:sldId id="280" r:id="rId21"/>
    <p:sldId id="266" r:id="rId22"/>
    <p:sldId id="272" r:id="rId23"/>
    <p:sldId id="273" r:id="rId24"/>
    <p:sldId id="281" r:id="rId25"/>
    <p:sldId id="282" r:id="rId26"/>
    <p:sldId id="275"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5" autoAdjust="0"/>
    <p:restoredTop sz="94660"/>
  </p:normalViewPr>
  <p:slideViewPr>
    <p:cSldViewPr snapToGrid="0">
      <p:cViewPr varScale="1">
        <p:scale>
          <a:sx n="74" d="100"/>
          <a:sy n="74" d="100"/>
        </p:scale>
        <p:origin x="4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_rels/data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FE976E-0A64-4E74-89BE-6C6792E821C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1DD4B20F-7495-4668-A151-C1CE5F0960CB}">
      <dgm:prSet phldrT="[Texto]"/>
      <dgm:spPr/>
      <dgm:t>
        <a:bodyPr/>
        <a:lstStyle/>
        <a:p>
          <a:r>
            <a:rPr lang="es-MX" dirty="0" smtClean="0">
              <a:effectLst/>
            </a:rPr>
            <a:t>El estudio del trabajo desde la psicología </a:t>
          </a:r>
          <a:endParaRPr lang="es-MX" dirty="0"/>
        </a:p>
      </dgm:t>
    </dgm:pt>
    <dgm:pt modelId="{D65C8B50-7E72-4E11-AFAC-B7419D975F6F}" type="parTrans" cxnId="{97F56B16-AAA7-41C7-9F5E-17F607A7AC65}">
      <dgm:prSet/>
      <dgm:spPr/>
      <dgm:t>
        <a:bodyPr/>
        <a:lstStyle/>
        <a:p>
          <a:endParaRPr lang="es-MX"/>
        </a:p>
      </dgm:t>
    </dgm:pt>
    <dgm:pt modelId="{A95B6D12-63AC-4BA6-A7C6-B6B9D1336ED2}" type="sibTrans" cxnId="{97F56B16-AAA7-41C7-9F5E-17F607A7AC65}">
      <dgm:prSet/>
      <dgm:spPr/>
      <dgm:t>
        <a:bodyPr/>
        <a:lstStyle/>
        <a:p>
          <a:endParaRPr lang="es-MX"/>
        </a:p>
      </dgm:t>
    </dgm:pt>
    <dgm:pt modelId="{A83AD179-6D43-4764-AADA-F04F6454AB12}">
      <dgm:prSet phldrT="[Texto]"/>
      <dgm:spPr/>
      <dgm:t>
        <a:bodyPr/>
        <a:lstStyle/>
        <a:p>
          <a:r>
            <a:rPr lang="es-MX" dirty="0" smtClean="0">
              <a:effectLst/>
            </a:rPr>
            <a:t>Conocer y comprender al trabajo como fenómeno de importancia incuestionable como ha contribuido a la construcción y transformación del mundo</a:t>
          </a:r>
          <a:endParaRPr lang="es-MX" dirty="0"/>
        </a:p>
      </dgm:t>
    </dgm:pt>
    <dgm:pt modelId="{140ECEBD-69ED-4034-BA82-DE48725DFC62}" type="parTrans" cxnId="{B49780F1-05BE-4633-886B-2CC870A93961}">
      <dgm:prSet/>
      <dgm:spPr/>
      <dgm:t>
        <a:bodyPr/>
        <a:lstStyle/>
        <a:p>
          <a:endParaRPr lang="es-MX"/>
        </a:p>
      </dgm:t>
    </dgm:pt>
    <dgm:pt modelId="{CC000CD4-99A8-4532-9DFE-B8AAAEC9BB82}" type="sibTrans" cxnId="{B49780F1-05BE-4633-886B-2CC870A93961}">
      <dgm:prSet/>
      <dgm:spPr/>
      <dgm:t>
        <a:bodyPr/>
        <a:lstStyle/>
        <a:p>
          <a:endParaRPr lang="es-MX"/>
        </a:p>
      </dgm:t>
    </dgm:pt>
    <dgm:pt modelId="{D4160236-70FE-4FC7-BEC3-601F3CCF1F26}">
      <dgm:prSet phldrT="[Texto]"/>
      <dgm:spPr/>
      <dgm:t>
        <a:bodyPr/>
        <a:lstStyle/>
        <a:p>
          <a:r>
            <a:rPr lang="es-MX" dirty="0" smtClean="0">
              <a:effectLst/>
            </a:rPr>
            <a:t>Partiendo de una realidad, comprender como el significado del trabajo ha cambiado a lo largo de la historia</a:t>
          </a:r>
          <a:endParaRPr lang="es-MX" dirty="0"/>
        </a:p>
      </dgm:t>
    </dgm:pt>
    <dgm:pt modelId="{C76C5EF0-B97E-4AC6-9B1E-2C5C71D8390B}" type="parTrans" cxnId="{8F189CEE-C6CC-4A2D-9E5B-1D2586D441AA}">
      <dgm:prSet/>
      <dgm:spPr/>
      <dgm:t>
        <a:bodyPr/>
        <a:lstStyle/>
        <a:p>
          <a:endParaRPr lang="es-MX"/>
        </a:p>
      </dgm:t>
    </dgm:pt>
    <dgm:pt modelId="{ADF08C50-9058-498A-93FB-3B079310FB13}" type="sibTrans" cxnId="{8F189CEE-C6CC-4A2D-9E5B-1D2586D441AA}">
      <dgm:prSet/>
      <dgm:spPr/>
      <dgm:t>
        <a:bodyPr/>
        <a:lstStyle/>
        <a:p>
          <a:endParaRPr lang="es-MX"/>
        </a:p>
      </dgm:t>
    </dgm:pt>
    <dgm:pt modelId="{94847431-0A74-4BE5-8E5E-EBC9E773FFC6}">
      <dgm:prSet phldrT="[Texto]"/>
      <dgm:spPr/>
      <dgm:t>
        <a:bodyPr/>
        <a:lstStyle/>
        <a:p>
          <a:r>
            <a:rPr lang="es-MX" dirty="0" smtClean="0">
              <a:effectLst/>
            </a:rPr>
            <a:t>Relación de trabajo </a:t>
          </a:r>
          <a:endParaRPr lang="es-MX" dirty="0"/>
        </a:p>
      </dgm:t>
    </dgm:pt>
    <dgm:pt modelId="{8496F3B7-7B31-42A4-BFB0-AEE663B88985}" type="parTrans" cxnId="{317752FF-E55C-443B-AE15-D4B7A59EF4EA}">
      <dgm:prSet/>
      <dgm:spPr/>
      <dgm:t>
        <a:bodyPr/>
        <a:lstStyle/>
        <a:p>
          <a:endParaRPr lang="es-MX"/>
        </a:p>
      </dgm:t>
    </dgm:pt>
    <dgm:pt modelId="{7AD8F302-73D9-4A2A-9759-9883E2033613}" type="sibTrans" cxnId="{317752FF-E55C-443B-AE15-D4B7A59EF4EA}">
      <dgm:prSet/>
      <dgm:spPr/>
      <dgm:t>
        <a:bodyPr/>
        <a:lstStyle/>
        <a:p>
          <a:endParaRPr lang="es-MX"/>
        </a:p>
      </dgm:t>
    </dgm:pt>
    <dgm:pt modelId="{8FE65AD8-7819-4A96-A5AB-4F967A669CF6}">
      <dgm:prSet phldrT="[Texto]"/>
      <dgm:spPr/>
      <dgm:t>
        <a:bodyPr/>
        <a:lstStyle/>
        <a:p>
          <a:r>
            <a:rPr lang="es-MX" dirty="0" smtClean="0">
              <a:effectLst/>
            </a:rPr>
            <a:t>El estudiante puede profundizar en los diferentes aspectos de las condiciones de trabajo, mediante bibliografía especializada.</a:t>
          </a:r>
          <a:endParaRPr lang="es-MX" dirty="0"/>
        </a:p>
      </dgm:t>
    </dgm:pt>
    <dgm:pt modelId="{F3B21128-7BCB-4B96-A6E1-7B86E92454B5}" type="parTrans" cxnId="{BBD9F17D-5D78-40F6-9886-A6DD44A639E5}">
      <dgm:prSet/>
      <dgm:spPr/>
      <dgm:t>
        <a:bodyPr/>
        <a:lstStyle/>
        <a:p>
          <a:endParaRPr lang="es-MX"/>
        </a:p>
      </dgm:t>
    </dgm:pt>
    <dgm:pt modelId="{3DCBEDE5-5BF9-483A-B6A2-FCE2C7E2B036}" type="sibTrans" cxnId="{BBD9F17D-5D78-40F6-9886-A6DD44A639E5}">
      <dgm:prSet/>
      <dgm:spPr/>
      <dgm:t>
        <a:bodyPr/>
        <a:lstStyle/>
        <a:p>
          <a:endParaRPr lang="es-MX"/>
        </a:p>
      </dgm:t>
    </dgm:pt>
    <dgm:pt modelId="{67995AB7-0A3A-44FB-8938-0DE940B63EA3}">
      <dgm:prSet phldrT="[Texto]"/>
      <dgm:spPr/>
      <dgm:t>
        <a:bodyPr/>
        <a:lstStyle/>
        <a:p>
          <a:r>
            <a:rPr lang="es-MX" dirty="0" smtClean="0">
              <a:effectLst/>
            </a:rPr>
            <a:t>Relaciones colectivas del trabajo</a:t>
          </a:r>
        </a:p>
      </dgm:t>
    </dgm:pt>
    <dgm:pt modelId="{47D2DF03-E75F-44AE-9C06-A219C19B8B78}" type="parTrans" cxnId="{12690450-86CD-4117-A6D5-619BAC2CD1B7}">
      <dgm:prSet/>
      <dgm:spPr/>
      <dgm:t>
        <a:bodyPr/>
        <a:lstStyle/>
        <a:p>
          <a:endParaRPr lang="es-MX"/>
        </a:p>
      </dgm:t>
    </dgm:pt>
    <dgm:pt modelId="{C754DAE9-C618-4174-8D05-42A353CF7623}" type="sibTrans" cxnId="{12690450-86CD-4117-A6D5-619BAC2CD1B7}">
      <dgm:prSet/>
      <dgm:spPr/>
      <dgm:t>
        <a:bodyPr/>
        <a:lstStyle/>
        <a:p>
          <a:endParaRPr lang="es-MX"/>
        </a:p>
      </dgm:t>
    </dgm:pt>
    <dgm:pt modelId="{79D4813D-5C99-476A-BBD5-6A808C3606D2}">
      <dgm:prSet/>
      <dgm:spPr/>
      <dgm:t>
        <a:bodyPr/>
        <a:lstStyle/>
        <a:p>
          <a:r>
            <a:rPr lang="es-MX" smtClean="0">
              <a:effectLst/>
            </a:rPr>
            <a:t>Realizar cálculos numéricos de alcances legales con motivo de las relaciones individuales.</a:t>
          </a:r>
          <a:endParaRPr lang="es-MX"/>
        </a:p>
      </dgm:t>
    </dgm:pt>
    <dgm:pt modelId="{0EF1CB70-7C8F-491B-8D8D-66C7FD154A5F}" type="parTrans" cxnId="{FBE81BA3-D27A-4897-B665-0BE4DA145994}">
      <dgm:prSet/>
      <dgm:spPr/>
      <dgm:t>
        <a:bodyPr/>
        <a:lstStyle/>
        <a:p>
          <a:endParaRPr lang="es-MX"/>
        </a:p>
      </dgm:t>
    </dgm:pt>
    <dgm:pt modelId="{AE5C87EE-5BF8-4E8C-843A-B5B65C5F4023}" type="sibTrans" cxnId="{FBE81BA3-D27A-4897-B665-0BE4DA145994}">
      <dgm:prSet/>
      <dgm:spPr/>
      <dgm:t>
        <a:bodyPr/>
        <a:lstStyle/>
        <a:p>
          <a:endParaRPr lang="es-MX"/>
        </a:p>
      </dgm:t>
    </dgm:pt>
    <dgm:pt modelId="{AC8D6E29-1AF0-4FBA-A993-BA350FC534D4}">
      <dgm:prSet/>
      <dgm:spPr/>
      <dgm:t>
        <a:bodyPr/>
        <a:lstStyle/>
        <a:p>
          <a:r>
            <a:rPr lang="es-MX" smtClean="0">
              <a:effectLst/>
            </a:rPr>
            <a:t>Realizar cálculos numéricos con motivo de renuncias y rescisiones de contratos individuales de trabajo</a:t>
          </a:r>
          <a:endParaRPr lang="es-MX" dirty="0"/>
        </a:p>
      </dgm:t>
    </dgm:pt>
    <dgm:pt modelId="{56969880-2417-4FEA-ABB9-014A05F197AA}" type="parTrans" cxnId="{4ECA9EF8-6A7F-4E93-8693-C1A512D594CB}">
      <dgm:prSet/>
      <dgm:spPr/>
      <dgm:t>
        <a:bodyPr/>
        <a:lstStyle/>
        <a:p>
          <a:endParaRPr lang="es-MX"/>
        </a:p>
      </dgm:t>
    </dgm:pt>
    <dgm:pt modelId="{271A89D0-F0E5-478F-BE5C-EA84B3ED38C5}" type="sibTrans" cxnId="{4ECA9EF8-6A7F-4E93-8693-C1A512D594CB}">
      <dgm:prSet/>
      <dgm:spPr/>
      <dgm:t>
        <a:bodyPr/>
        <a:lstStyle/>
        <a:p>
          <a:endParaRPr lang="es-MX"/>
        </a:p>
      </dgm:t>
    </dgm:pt>
    <dgm:pt modelId="{AD6C153D-E3A8-477C-ABB6-FAE9E4DC76A2}">
      <dgm:prSet/>
      <dgm:spPr/>
      <dgm:t>
        <a:bodyPr/>
        <a:lstStyle/>
        <a:p>
          <a:r>
            <a:rPr lang="es-MX" smtClean="0">
              <a:effectLst/>
            </a:rPr>
            <a:t>Conocer la dinámica sindical en todo su proceso.</a:t>
          </a:r>
          <a:endParaRPr lang="es-MX" dirty="0"/>
        </a:p>
      </dgm:t>
    </dgm:pt>
    <dgm:pt modelId="{7CB1E306-F33D-4F36-ABF0-870FFF8C22FF}" type="parTrans" cxnId="{AB3C8F9B-082E-415F-9AAB-668F4BC522E8}">
      <dgm:prSet/>
      <dgm:spPr/>
      <dgm:t>
        <a:bodyPr/>
        <a:lstStyle/>
        <a:p>
          <a:endParaRPr lang="es-MX"/>
        </a:p>
      </dgm:t>
    </dgm:pt>
    <dgm:pt modelId="{FAEF2ABF-AE7B-4E01-8B80-C4B50CB5132F}" type="sibTrans" cxnId="{AB3C8F9B-082E-415F-9AAB-668F4BC522E8}">
      <dgm:prSet/>
      <dgm:spPr/>
      <dgm:t>
        <a:bodyPr/>
        <a:lstStyle/>
        <a:p>
          <a:endParaRPr lang="es-MX"/>
        </a:p>
      </dgm:t>
    </dgm:pt>
    <dgm:pt modelId="{F89FFF9D-4470-4AE9-A88E-DFB3F3D95072}">
      <dgm:prSet/>
      <dgm:spPr/>
      <dgm:t>
        <a:bodyPr/>
        <a:lstStyle/>
        <a:p>
          <a:r>
            <a:rPr lang="es-MX" smtClean="0">
              <a:effectLst/>
            </a:rPr>
            <a:t>Conocer y comprender el marco legal del derecho de asociación y reunión del que gozan las personas físicas y morales.</a:t>
          </a:r>
          <a:endParaRPr lang="es-MX" dirty="0"/>
        </a:p>
      </dgm:t>
    </dgm:pt>
    <dgm:pt modelId="{EA8B728C-43EB-47BC-B7B8-0C30D2E79730}" type="parTrans" cxnId="{BC6EA23E-48BF-4C82-A2BE-9DA458758431}">
      <dgm:prSet/>
      <dgm:spPr/>
      <dgm:t>
        <a:bodyPr/>
        <a:lstStyle/>
        <a:p>
          <a:endParaRPr lang="es-MX"/>
        </a:p>
      </dgm:t>
    </dgm:pt>
    <dgm:pt modelId="{BF82B731-6E53-475F-B7D4-E234D0D4D5EC}" type="sibTrans" cxnId="{BC6EA23E-48BF-4C82-A2BE-9DA458758431}">
      <dgm:prSet/>
      <dgm:spPr/>
      <dgm:t>
        <a:bodyPr/>
        <a:lstStyle/>
        <a:p>
          <a:endParaRPr lang="es-MX"/>
        </a:p>
      </dgm:t>
    </dgm:pt>
    <dgm:pt modelId="{8E403DFE-3BE9-4077-9CBB-A19F4C2CA936}">
      <dgm:prSet/>
      <dgm:spPr/>
      <dgm:t>
        <a:bodyPr/>
        <a:lstStyle/>
        <a:p>
          <a:r>
            <a:rPr lang="es-MX" smtClean="0">
              <a:effectLst/>
            </a:rPr>
            <a:t>Conocer y aplicar la dinámica de negociaciones en contratos colectivos.</a:t>
          </a:r>
          <a:endParaRPr lang="es-MX" dirty="0"/>
        </a:p>
      </dgm:t>
    </dgm:pt>
    <dgm:pt modelId="{ACF55D1D-7356-4D42-851C-A4B5E6595258}" type="parTrans" cxnId="{D381FAE2-5A6A-4840-8EC7-63338CF32DB5}">
      <dgm:prSet/>
      <dgm:spPr/>
      <dgm:t>
        <a:bodyPr/>
        <a:lstStyle/>
        <a:p>
          <a:endParaRPr lang="es-MX"/>
        </a:p>
      </dgm:t>
    </dgm:pt>
    <dgm:pt modelId="{4632473B-2624-400A-B8B1-804B5AE04024}" type="sibTrans" cxnId="{D381FAE2-5A6A-4840-8EC7-63338CF32DB5}">
      <dgm:prSet/>
      <dgm:spPr/>
      <dgm:t>
        <a:bodyPr/>
        <a:lstStyle/>
        <a:p>
          <a:endParaRPr lang="es-MX"/>
        </a:p>
      </dgm:t>
    </dgm:pt>
    <dgm:pt modelId="{F716B047-0705-4172-8E81-249D8866FB7D}">
      <dgm:prSet/>
      <dgm:spPr/>
      <dgm:t>
        <a:bodyPr/>
        <a:lstStyle/>
        <a:p>
          <a:r>
            <a:rPr lang="es-MX" smtClean="0">
              <a:effectLst/>
            </a:rPr>
            <a:t>Perspectiva social y de jubilación </a:t>
          </a:r>
          <a:endParaRPr lang="es-MX" dirty="0">
            <a:effectLst/>
            <a:latin typeface="Calibri"/>
            <a:ea typeface="Calibri"/>
            <a:cs typeface="Times New Roman"/>
          </a:endParaRPr>
        </a:p>
      </dgm:t>
    </dgm:pt>
    <dgm:pt modelId="{E3B20C75-DA80-4D90-AA0B-86E39C911AD1}" type="parTrans" cxnId="{E0EE5DEA-AFC9-4E13-BF87-DF03ABBE58EC}">
      <dgm:prSet/>
      <dgm:spPr/>
      <dgm:t>
        <a:bodyPr/>
        <a:lstStyle/>
        <a:p>
          <a:endParaRPr lang="es-MX"/>
        </a:p>
      </dgm:t>
    </dgm:pt>
    <dgm:pt modelId="{D074A66B-C3CB-4D71-B829-F8A4B5D26E80}" type="sibTrans" cxnId="{E0EE5DEA-AFC9-4E13-BF87-DF03ABBE58EC}">
      <dgm:prSet/>
      <dgm:spPr/>
      <dgm:t>
        <a:bodyPr/>
        <a:lstStyle/>
        <a:p>
          <a:endParaRPr lang="es-MX"/>
        </a:p>
      </dgm:t>
    </dgm:pt>
    <dgm:pt modelId="{B4B1EF5A-D1B8-4AFC-AA91-2B42D808A109}">
      <dgm:prSet/>
      <dgm:spPr/>
      <dgm:t>
        <a:bodyPr/>
        <a:lstStyle/>
        <a:p>
          <a:r>
            <a:rPr lang="es-MX" dirty="0" smtClean="0">
              <a:effectLst/>
            </a:rPr>
            <a:t>Vincular teoría y praxis mediante el conocimiento de conceptos, modelos y casos prácticos.</a:t>
          </a:r>
          <a:endParaRPr lang="es-MX" dirty="0"/>
        </a:p>
      </dgm:t>
    </dgm:pt>
    <dgm:pt modelId="{C316FDC9-88C8-4302-9E7E-480DA2643C55}" type="parTrans" cxnId="{4FA1E7E6-22C6-4E19-9655-ACCB9B99A63C}">
      <dgm:prSet/>
      <dgm:spPr/>
      <dgm:t>
        <a:bodyPr/>
        <a:lstStyle/>
        <a:p>
          <a:endParaRPr lang="es-MX"/>
        </a:p>
      </dgm:t>
    </dgm:pt>
    <dgm:pt modelId="{C5F85607-EEAA-45AE-B810-676FB9DBAB7A}" type="sibTrans" cxnId="{4FA1E7E6-22C6-4E19-9655-ACCB9B99A63C}">
      <dgm:prSet/>
      <dgm:spPr/>
      <dgm:t>
        <a:bodyPr/>
        <a:lstStyle/>
        <a:p>
          <a:endParaRPr lang="es-MX"/>
        </a:p>
      </dgm:t>
    </dgm:pt>
    <dgm:pt modelId="{7C413A07-6296-418B-84AC-032BF9C0ED0D}">
      <dgm:prSet/>
      <dgm:spPr/>
      <dgm:t>
        <a:bodyPr/>
        <a:lstStyle/>
        <a:p>
          <a:r>
            <a:rPr lang="es-MX" dirty="0" smtClean="0">
              <a:effectLst/>
            </a:rPr>
            <a:t>El estudiante conformara su criterio objetivo sobre la naturaleza y alcances de la dirección de relaciones laborales a futuro</a:t>
          </a:r>
          <a:endParaRPr lang="es-MX" dirty="0">
            <a:effectLst/>
          </a:endParaRPr>
        </a:p>
      </dgm:t>
    </dgm:pt>
    <dgm:pt modelId="{F48680B1-0011-4476-94E3-CEDB61924F21}" type="parTrans" cxnId="{D52B520C-9678-484C-B41C-08CD0F695B2B}">
      <dgm:prSet/>
      <dgm:spPr/>
      <dgm:t>
        <a:bodyPr/>
        <a:lstStyle/>
        <a:p>
          <a:endParaRPr lang="es-MX"/>
        </a:p>
      </dgm:t>
    </dgm:pt>
    <dgm:pt modelId="{BA2FE8E5-F07E-40A6-BA68-138861402B0B}" type="sibTrans" cxnId="{D52B520C-9678-484C-B41C-08CD0F695B2B}">
      <dgm:prSet/>
      <dgm:spPr/>
      <dgm:t>
        <a:bodyPr/>
        <a:lstStyle/>
        <a:p>
          <a:endParaRPr lang="es-MX"/>
        </a:p>
      </dgm:t>
    </dgm:pt>
    <dgm:pt modelId="{E49BD4E1-B0F3-4120-8121-17241EB3F33C}">
      <dgm:prSet/>
      <dgm:spPr/>
      <dgm:t>
        <a:bodyPr/>
        <a:lstStyle/>
        <a:p>
          <a:r>
            <a:rPr lang="es-MX" dirty="0" smtClean="0">
              <a:effectLst/>
            </a:rPr>
            <a:t>El estudiante conformará su criterio objetivo sobre la jubilación y los programas de jubilación en México.</a:t>
          </a:r>
          <a:endParaRPr lang="es-MX" dirty="0">
            <a:effectLst/>
            <a:latin typeface="Calibri"/>
            <a:ea typeface="Calibri"/>
            <a:cs typeface="Times New Roman"/>
          </a:endParaRPr>
        </a:p>
      </dgm:t>
    </dgm:pt>
    <dgm:pt modelId="{77660BAD-18F7-4938-A19D-127183298DA2}" type="parTrans" cxnId="{7B4641A8-B303-4C96-B278-928367DB2E56}">
      <dgm:prSet/>
      <dgm:spPr/>
      <dgm:t>
        <a:bodyPr/>
        <a:lstStyle/>
        <a:p>
          <a:endParaRPr lang="es-MX"/>
        </a:p>
      </dgm:t>
    </dgm:pt>
    <dgm:pt modelId="{8835C6BC-6D0E-461A-A3AD-6E450C487BE2}" type="sibTrans" cxnId="{7B4641A8-B303-4C96-B278-928367DB2E56}">
      <dgm:prSet/>
      <dgm:spPr/>
      <dgm:t>
        <a:bodyPr/>
        <a:lstStyle/>
        <a:p>
          <a:endParaRPr lang="es-MX"/>
        </a:p>
      </dgm:t>
    </dgm:pt>
    <dgm:pt modelId="{5113D2BA-B249-4794-B061-13F394C5B879}" type="pres">
      <dgm:prSet presAssocID="{53FE976E-0A64-4E74-89BE-6C6792E821C1}" presName="linearFlow" presStyleCnt="0">
        <dgm:presLayoutVars>
          <dgm:dir/>
          <dgm:animLvl val="lvl"/>
          <dgm:resizeHandles val="exact"/>
        </dgm:presLayoutVars>
      </dgm:prSet>
      <dgm:spPr/>
      <dgm:t>
        <a:bodyPr/>
        <a:lstStyle/>
        <a:p>
          <a:endParaRPr lang="es-MX"/>
        </a:p>
      </dgm:t>
    </dgm:pt>
    <dgm:pt modelId="{1AC19358-A44B-421B-8CC8-58895D3C1099}" type="pres">
      <dgm:prSet presAssocID="{1DD4B20F-7495-4668-A151-C1CE5F0960CB}" presName="composite" presStyleCnt="0"/>
      <dgm:spPr/>
    </dgm:pt>
    <dgm:pt modelId="{A55C2836-8C9F-4674-96C7-C6E192CF08CF}" type="pres">
      <dgm:prSet presAssocID="{1DD4B20F-7495-4668-A151-C1CE5F0960CB}" presName="parentText" presStyleLbl="alignNode1" presStyleIdx="0" presStyleCnt="4">
        <dgm:presLayoutVars>
          <dgm:chMax val="1"/>
          <dgm:bulletEnabled val="1"/>
        </dgm:presLayoutVars>
      </dgm:prSet>
      <dgm:spPr/>
      <dgm:t>
        <a:bodyPr/>
        <a:lstStyle/>
        <a:p>
          <a:endParaRPr lang="es-MX"/>
        </a:p>
      </dgm:t>
    </dgm:pt>
    <dgm:pt modelId="{4A85E028-50DC-4B70-BE45-EDDE4D60C42A}" type="pres">
      <dgm:prSet presAssocID="{1DD4B20F-7495-4668-A151-C1CE5F0960CB}" presName="descendantText" presStyleLbl="alignAcc1" presStyleIdx="0" presStyleCnt="4">
        <dgm:presLayoutVars>
          <dgm:bulletEnabled val="1"/>
        </dgm:presLayoutVars>
      </dgm:prSet>
      <dgm:spPr/>
      <dgm:t>
        <a:bodyPr/>
        <a:lstStyle/>
        <a:p>
          <a:endParaRPr lang="es-MX"/>
        </a:p>
      </dgm:t>
    </dgm:pt>
    <dgm:pt modelId="{B7F45D83-737A-4D7E-9A38-1DCB8C2148F4}" type="pres">
      <dgm:prSet presAssocID="{A95B6D12-63AC-4BA6-A7C6-B6B9D1336ED2}" presName="sp" presStyleCnt="0"/>
      <dgm:spPr/>
    </dgm:pt>
    <dgm:pt modelId="{D3C1E1E6-94C8-476B-BCC4-B5D6FC25C926}" type="pres">
      <dgm:prSet presAssocID="{94847431-0A74-4BE5-8E5E-EBC9E773FFC6}" presName="composite" presStyleCnt="0"/>
      <dgm:spPr/>
    </dgm:pt>
    <dgm:pt modelId="{5EB19F9B-8E39-42D3-B508-B4343F542779}" type="pres">
      <dgm:prSet presAssocID="{94847431-0A74-4BE5-8E5E-EBC9E773FFC6}" presName="parentText" presStyleLbl="alignNode1" presStyleIdx="1" presStyleCnt="4">
        <dgm:presLayoutVars>
          <dgm:chMax val="1"/>
          <dgm:bulletEnabled val="1"/>
        </dgm:presLayoutVars>
      </dgm:prSet>
      <dgm:spPr/>
      <dgm:t>
        <a:bodyPr/>
        <a:lstStyle/>
        <a:p>
          <a:endParaRPr lang="es-MX"/>
        </a:p>
      </dgm:t>
    </dgm:pt>
    <dgm:pt modelId="{A431AA5F-FB87-4C67-A19B-D438BAA73D3C}" type="pres">
      <dgm:prSet presAssocID="{94847431-0A74-4BE5-8E5E-EBC9E773FFC6}" presName="descendantText" presStyleLbl="alignAcc1" presStyleIdx="1" presStyleCnt="4">
        <dgm:presLayoutVars>
          <dgm:bulletEnabled val="1"/>
        </dgm:presLayoutVars>
      </dgm:prSet>
      <dgm:spPr/>
      <dgm:t>
        <a:bodyPr/>
        <a:lstStyle/>
        <a:p>
          <a:endParaRPr lang="es-MX"/>
        </a:p>
      </dgm:t>
    </dgm:pt>
    <dgm:pt modelId="{98B4E12D-982B-42C3-BB8F-B23149C47FF9}" type="pres">
      <dgm:prSet presAssocID="{7AD8F302-73D9-4A2A-9759-9883E2033613}" presName="sp" presStyleCnt="0"/>
      <dgm:spPr/>
    </dgm:pt>
    <dgm:pt modelId="{06C11FF8-C396-4D8C-88B5-045C335F36EC}" type="pres">
      <dgm:prSet presAssocID="{67995AB7-0A3A-44FB-8938-0DE940B63EA3}" presName="composite" presStyleCnt="0"/>
      <dgm:spPr/>
    </dgm:pt>
    <dgm:pt modelId="{FC6DE16D-0C2F-495F-9434-0D67DBD0E5C1}" type="pres">
      <dgm:prSet presAssocID="{67995AB7-0A3A-44FB-8938-0DE940B63EA3}" presName="parentText" presStyleLbl="alignNode1" presStyleIdx="2" presStyleCnt="4">
        <dgm:presLayoutVars>
          <dgm:chMax val="1"/>
          <dgm:bulletEnabled val="1"/>
        </dgm:presLayoutVars>
      </dgm:prSet>
      <dgm:spPr/>
      <dgm:t>
        <a:bodyPr/>
        <a:lstStyle/>
        <a:p>
          <a:endParaRPr lang="es-MX"/>
        </a:p>
      </dgm:t>
    </dgm:pt>
    <dgm:pt modelId="{5DBA58EC-EBF2-4819-8E0C-8F87CB6B9F5A}" type="pres">
      <dgm:prSet presAssocID="{67995AB7-0A3A-44FB-8938-0DE940B63EA3}" presName="descendantText" presStyleLbl="alignAcc1" presStyleIdx="2" presStyleCnt="4">
        <dgm:presLayoutVars>
          <dgm:bulletEnabled val="1"/>
        </dgm:presLayoutVars>
      </dgm:prSet>
      <dgm:spPr/>
      <dgm:t>
        <a:bodyPr/>
        <a:lstStyle/>
        <a:p>
          <a:endParaRPr lang="es-MX"/>
        </a:p>
      </dgm:t>
    </dgm:pt>
    <dgm:pt modelId="{7B35F665-EDE9-42F0-9AF7-318F695E229A}" type="pres">
      <dgm:prSet presAssocID="{C754DAE9-C618-4174-8D05-42A353CF7623}" presName="sp" presStyleCnt="0"/>
      <dgm:spPr/>
    </dgm:pt>
    <dgm:pt modelId="{0EA01318-3D1A-4210-AFAC-29193EA835B4}" type="pres">
      <dgm:prSet presAssocID="{F716B047-0705-4172-8E81-249D8866FB7D}" presName="composite" presStyleCnt="0"/>
      <dgm:spPr/>
    </dgm:pt>
    <dgm:pt modelId="{2D9AD201-5B58-4213-82FF-0D976BD5156F}" type="pres">
      <dgm:prSet presAssocID="{F716B047-0705-4172-8E81-249D8866FB7D}" presName="parentText" presStyleLbl="alignNode1" presStyleIdx="3" presStyleCnt="4">
        <dgm:presLayoutVars>
          <dgm:chMax val="1"/>
          <dgm:bulletEnabled val="1"/>
        </dgm:presLayoutVars>
      </dgm:prSet>
      <dgm:spPr/>
      <dgm:t>
        <a:bodyPr/>
        <a:lstStyle/>
        <a:p>
          <a:endParaRPr lang="es-MX"/>
        </a:p>
      </dgm:t>
    </dgm:pt>
    <dgm:pt modelId="{2AA4735E-E68F-4CE7-A20A-47F27FD043A6}" type="pres">
      <dgm:prSet presAssocID="{F716B047-0705-4172-8E81-249D8866FB7D}" presName="descendantText" presStyleLbl="alignAcc1" presStyleIdx="3" presStyleCnt="4">
        <dgm:presLayoutVars>
          <dgm:bulletEnabled val="1"/>
        </dgm:presLayoutVars>
      </dgm:prSet>
      <dgm:spPr/>
      <dgm:t>
        <a:bodyPr/>
        <a:lstStyle/>
        <a:p>
          <a:endParaRPr lang="es-MX"/>
        </a:p>
      </dgm:t>
    </dgm:pt>
  </dgm:ptLst>
  <dgm:cxnLst>
    <dgm:cxn modelId="{07AB4B7C-A8F9-4D00-87D4-BC1296F2B768}" type="presOf" srcId="{1DD4B20F-7495-4668-A151-C1CE5F0960CB}" destId="{A55C2836-8C9F-4674-96C7-C6E192CF08CF}" srcOrd="0" destOrd="0" presId="urn:microsoft.com/office/officeart/2005/8/layout/chevron2"/>
    <dgm:cxn modelId="{317752FF-E55C-443B-AE15-D4B7A59EF4EA}" srcId="{53FE976E-0A64-4E74-89BE-6C6792E821C1}" destId="{94847431-0A74-4BE5-8E5E-EBC9E773FFC6}" srcOrd="1" destOrd="0" parTransId="{8496F3B7-7B31-42A4-BFB0-AEE663B88985}" sibTransId="{7AD8F302-73D9-4A2A-9759-9883E2033613}"/>
    <dgm:cxn modelId="{BBD9F17D-5D78-40F6-9886-A6DD44A639E5}" srcId="{94847431-0A74-4BE5-8E5E-EBC9E773FFC6}" destId="{8FE65AD8-7819-4A96-A5AB-4F967A669CF6}" srcOrd="0" destOrd="0" parTransId="{F3B21128-7BCB-4B96-A6E1-7B86E92454B5}" sibTransId="{3DCBEDE5-5BF9-483A-B6A2-FCE2C7E2B036}"/>
    <dgm:cxn modelId="{12690450-86CD-4117-A6D5-619BAC2CD1B7}" srcId="{53FE976E-0A64-4E74-89BE-6C6792E821C1}" destId="{67995AB7-0A3A-44FB-8938-0DE940B63EA3}" srcOrd="2" destOrd="0" parTransId="{47D2DF03-E75F-44AE-9C06-A219C19B8B78}" sibTransId="{C754DAE9-C618-4174-8D05-42A353CF7623}"/>
    <dgm:cxn modelId="{BC6EA23E-48BF-4C82-A2BE-9DA458758431}" srcId="{67995AB7-0A3A-44FB-8938-0DE940B63EA3}" destId="{F89FFF9D-4470-4AE9-A88E-DFB3F3D95072}" srcOrd="3" destOrd="0" parTransId="{EA8B728C-43EB-47BC-B7B8-0C30D2E79730}" sibTransId="{BF82B731-6E53-475F-B7D4-E234D0D4D5EC}"/>
    <dgm:cxn modelId="{19706938-773E-43AD-B184-298FBD42CB6C}" type="presOf" srcId="{8FE65AD8-7819-4A96-A5AB-4F967A669CF6}" destId="{A431AA5F-FB87-4C67-A19B-D438BAA73D3C}" srcOrd="0" destOrd="0" presId="urn:microsoft.com/office/officeart/2005/8/layout/chevron2"/>
    <dgm:cxn modelId="{04EA1EC5-2101-4B79-AB87-4C5B7F47BDC1}" type="presOf" srcId="{D4160236-70FE-4FC7-BEC3-601F3CCF1F26}" destId="{4A85E028-50DC-4B70-BE45-EDDE4D60C42A}" srcOrd="0" destOrd="1" presId="urn:microsoft.com/office/officeart/2005/8/layout/chevron2"/>
    <dgm:cxn modelId="{B49780F1-05BE-4633-886B-2CC870A93961}" srcId="{1DD4B20F-7495-4668-A151-C1CE5F0960CB}" destId="{A83AD179-6D43-4764-AADA-F04F6454AB12}" srcOrd="0" destOrd="0" parTransId="{140ECEBD-69ED-4034-BA82-DE48725DFC62}" sibTransId="{CC000CD4-99A8-4532-9DFE-B8AAAEC9BB82}"/>
    <dgm:cxn modelId="{97F56B16-AAA7-41C7-9F5E-17F607A7AC65}" srcId="{53FE976E-0A64-4E74-89BE-6C6792E821C1}" destId="{1DD4B20F-7495-4668-A151-C1CE5F0960CB}" srcOrd="0" destOrd="0" parTransId="{D65C8B50-7E72-4E11-AFAC-B7419D975F6F}" sibTransId="{A95B6D12-63AC-4BA6-A7C6-B6B9D1336ED2}"/>
    <dgm:cxn modelId="{A6D5E27C-88D4-4C3E-994B-52B4932A83C2}" type="presOf" srcId="{AC8D6E29-1AF0-4FBA-A993-BA350FC534D4}" destId="{5DBA58EC-EBF2-4819-8E0C-8F87CB6B9F5A}" srcOrd="0" destOrd="1" presId="urn:microsoft.com/office/officeart/2005/8/layout/chevron2"/>
    <dgm:cxn modelId="{D381FAE2-5A6A-4840-8EC7-63338CF32DB5}" srcId="{67995AB7-0A3A-44FB-8938-0DE940B63EA3}" destId="{8E403DFE-3BE9-4077-9CBB-A19F4C2CA936}" srcOrd="4" destOrd="0" parTransId="{ACF55D1D-7356-4D42-851C-A4B5E6595258}" sibTransId="{4632473B-2624-400A-B8B1-804B5AE04024}"/>
    <dgm:cxn modelId="{C89AC8EF-2A96-400D-8E9A-E20C4AEABC7C}" type="presOf" srcId="{67995AB7-0A3A-44FB-8938-0DE940B63EA3}" destId="{FC6DE16D-0C2F-495F-9434-0D67DBD0E5C1}" srcOrd="0" destOrd="0" presId="urn:microsoft.com/office/officeart/2005/8/layout/chevron2"/>
    <dgm:cxn modelId="{FBE81BA3-D27A-4897-B665-0BE4DA145994}" srcId="{67995AB7-0A3A-44FB-8938-0DE940B63EA3}" destId="{79D4813D-5C99-476A-BBD5-6A808C3606D2}" srcOrd="0" destOrd="0" parTransId="{0EF1CB70-7C8F-491B-8D8D-66C7FD154A5F}" sibTransId="{AE5C87EE-5BF8-4E8C-843A-B5B65C5F4023}"/>
    <dgm:cxn modelId="{CB2F1D33-1098-4349-BB4D-5C1E16223DB3}" type="presOf" srcId="{F716B047-0705-4172-8E81-249D8866FB7D}" destId="{2D9AD201-5B58-4213-82FF-0D976BD5156F}" srcOrd="0" destOrd="0" presId="urn:microsoft.com/office/officeart/2005/8/layout/chevron2"/>
    <dgm:cxn modelId="{4C6F9284-CA83-448A-BB98-6A5C6C074517}" type="presOf" srcId="{7C413A07-6296-418B-84AC-032BF9C0ED0D}" destId="{2AA4735E-E68F-4CE7-A20A-47F27FD043A6}" srcOrd="0" destOrd="1" presId="urn:microsoft.com/office/officeart/2005/8/layout/chevron2"/>
    <dgm:cxn modelId="{7B4641A8-B303-4C96-B278-928367DB2E56}" srcId="{F716B047-0705-4172-8E81-249D8866FB7D}" destId="{E49BD4E1-B0F3-4120-8121-17241EB3F33C}" srcOrd="2" destOrd="0" parTransId="{77660BAD-18F7-4938-A19D-127183298DA2}" sibTransId="{8835C6BC-6D0E-461A-A3AD-6E450C487BE2}"/>
    <dgm:cxn modelId="{E0EE5DEA-AFC9-4E13-BF87-DF03ABBE58EC}" srcId="{53FE976E-0A64-4E74-89BE-6C6792E821C1}" destId="{F716B047-0705-4172-8E81-249D8866FB7D}" srcOrd="3" destOrd="0" parTransId="{E3B20C75-DA80-4D90-AA0B-86E39C911AD1}" sibTransId="{D074A66B-C3CB-4D71-B829-F8A4B5D26E80}"/>
    <dgm:cxn modelId="{0EE95973-E291-4342-8E8F-94A8155DEBDB}" type="presOf" srcId="{AD6C153D-E3A8-477C-ABB6-FAE9E4DC76A2}" destId="{5DBA58EC-EBF2-4819-8E0C-8F87CB6B9F5A}" srcOrd="0" destOrd="2" presId="urn:microsoft.com/office/officeart/2005/8/layout/chevron2"/>
    <dgm:cxn modelId="{04ADFDD9-E757-4A12-9A11-3EA1BD9B7140}" type="presOf" srcId="{8E403DFE-3BE9-4077-9CBB-A19F4C2CA936}" destId="{5DBA58EC-EBF2-4819-8E0C-8F87CB6B9F5A}" srcOrd="0" destOrd="4" presId="urn:microsoft.com/office/officeart/2005/8/layout/chevron2"/>
    <dgm:cxn modelId="{52FCFEE4-1122-45C8-BDDD-D904A09599E5}" type="presOf" srcId="{B4B1EF5A-D1B8-4AFC-AA91-2B42D808A109}" destId="{2AA4735E-E68F-4CE7-A20A-47F27FD043A6}" srcOrd="0" destOrd="0" presId="urn:microsoft.com/office/officeart/2005/8/layout/chevron2"/>
    <dgm:cxn modelId="{CF58493C-94B8-4202-9661-81FEF7D7281C}" type="presOf" srcId="{53FE976E-0A64-4E74-89BE-6C6792E821C1}" destId="{5113D2BA-B249-4794-B061-13F394C5B879}" srcOrd="0" destOrd="0" presId="urn:microsoft.com/office/officeart/2005/8/layout/chevron2"/>
    <dgm:cxn modelId="{4ECA9EF8-6A7F-4E93-8693-C1A512D594CB}" srcId="{67995AB7-0A3A-44FB-8938-0DE940B63EA3}" destId="{AC8D6E29-1AF0-4FBA-A993-BA350FC534D4}" srcOrd="1" destOrd="0" parTransId="{56969880-2417-4FEA-ABB9-014A05F197AA}" sibTransId="{271A89D0-F0E5-478F-BE5C-EA84B3ED38C5}"/>
    <dgm:cxn modelId="{65466777-1874-49B8-A4F7-F442CEF83627}" type="presOf" srcId="{F89FFF9D-4470-4AE9-A88E-DFB3F3D95072}" destId="{5DBA58EC-EBF2-4819-8E0C-8F87CB6B9F5A}" srcOrd="0" destOrd="3" presId="urn:microsoft.com/office/officeart/2005/8/layout/chevron2"/>
    <dgm:cxn modelId="{AB3C8F9B-082E-415F-9AAB-668F4BC522E8}" srcId="{67995AB7-0A3A-44FB-8938-0DE940B63EA3}" destId="{AD6C153D-E3A8-477C-ABB6-FAE9E4DC76A2}" srcOrd="2" destOrd="0" parTransId="{7CB1E306-F33D-4F36-ABF0-870FFF8C22FF}" sibTransId="{FAEF2ABF-AE7B-4E01-8B80-C4B50CB5132F}"/>
    <dgm:cxn modelId="{694929E9-9B4A-4D9F-A1AE-BF816924E5DA}" type="presOf" srcId="{E49BD4E1-B0F3-4120-8121-17241EB3F33C}" destId="{2AA4735E-E68F-4CE7-A20A-47F27FD043A6}" srcOrd="0" destOrd="2" presId="urn:microsoft.com/office/officeart/2005/8/layout/chevron2"/>
    <dgm:cxn modelId="{8E7EAB69-490A-4768-92A5-CE9E6A0A4778}" type="presOf" srcId="{94847431-0A74-4BE5-8E5E-EBC9E773FFC6}" destId="{5EB19F9B-8E39-42D3-B508-B4343F542779}" srcOrd="0" destOrd="0" presId="urn:microsoft.com/office/officeart/2005/8/layout/chevron2"/>
    <dgm:cxn modelId="{D52B520C-9678-484C-B41C-08CD0F695B2B}" srcId="{F716B047-0705-4172-8E81-249D8866FB7D}" destId="{7C413A07-6296-418B-84AC-032BF9C0ED0D}" srcOrd="1" destOrd="0" parTransId="{F48680B1-0011-4476-94E3-CEDB61924F21}" sibTransId="{BA2FE8E5-F07E-40A6-BA68-138861402B0B}"/>
    <dgm:cxn modelId="{4FA1E7E6-22C6-4E19-9655-ACCB9B99A63C}" srcId="{F716B047-0705-4172-8E81-249D8866FB7D}" destId="{B4B1EF5A-D1B8-4AFC-AA91-2B42D808A109}" srcOrd="0" destOrd="0" parTransId="{C316FDC9-88C8-4302-9E7E-480DA2643C55}" sibTransId="{C5F85607-EEAA-45AE-B810-676FB9DBAB7A}"/>
    <dgm:cxn modelId="{8F189CEE-C6CC-4A2D-9E5B-1D2586D441AA}" srcId="{1DD4B20F-7495-4668-A151-C1CE5F0960CB}" destId="{D4160236-70FE-4FC7-BEC3-601F3CCF1F26}" srcOrd="1" destOrd="0" parTransId="{C76C5EF0-B97E-4AC6-9B1E-2C5C71D8390B}" sibTransId="{ADF08C50-9058-498A-93FB-3B079310FB13}"/>
    <dgm:cxn modelId="{3520F45C-CF74-4DE4-883D-65C93D7A125D}" type="presOf" srcId="{79D4813D-5C99-476A-BBD5-6A808C3606D2}" destId="{5DBA58EC-EBF2-4819-8E0C-8F87CB6B9F5A}" srcOrd="0" destOrd="0" presId="urn:microsoft.com/office/officeart/2005/8/layout/chevron2"/>
    <dgm:cxn modelId="{EC47899B-9977-4732-95F4-954D2BAEB288}" type="presOf" srcId="{A83AD179-6D43-4764-AADA-F04F6454AB12}" destId="{4A85E028-50DC-4B70-BE45-EDDE4D60C42A}" srcOrd="0" destOrd="0" presId="urn:microsoft.com/office/officeart/2005/8/layout/chevron2"/>
    <dgm:cxn modelId="{3E623E02-ABE5-4811-887D-4FE03635689F}" type="presParOf" srcId="{5113D2BA-B249-4794-B061-13F394C5B879}" destId="{1AC19358-A44B-421B-8CC8-58895D3C1099}" srcOrd="0" destOrd="0" presId="urn:microsoft.com/office/officeart/2005/8/layout/chevron2"/>
    <dgm:cxn modelId="{FEF0B7CB-2521-42ED-AA03-2ED433CE31E1}" type="presParOf" srcId="{1AC19358-A44B-421B-8CC8-58895D3C1099}" destId="{A55C2836-8C9F-4674-96C7-C6E192CF08CF}" srcOrd="0" destOrd="0" presId="urn:microsoft.com/office/officeart/2005/8/layout/chevron2"/>
    <dgm:cxn modelId="{ED083DFC-D0AA-4A5F-AD67-89A63E327487}" type="presParOf" srcId="{1AC19358-A44B-421B-8CC8-58895D3C1099}" destId="{4A85E028-50DC-4B70-BE45-EDDE4D60C42A}" srcOrd="1" destOrd="0" presId="urn:microsoft.com/office/officeart/2005/8/layout/chevron2"/>
    <dgm:cxn modelId="{A87A4CAD-89BC-47E9-832F-0E9A7DD07218}" type="presParOf" srcId="{5113D2BA-B249-4794-B061-13F394C5B879}" destId="{B7F45D83-737A-4D7E-9A38-1DCB8C2148F4}" srcOrd="1" destOrd="0" presId="urn:microsoft.com/office/officeart/2005/8/layout/chevron2"/>
    <dgm:cxn modelId="{7469707B-385E-4459-9A2C-5B1B7C504D0D}" type="presParOf" srcId="{5113D2BA-B249-4794-B061-13F394C5B879}" destId="{D3C1E1E6-94C8-476B-BCC4-B5D6FC25C926}" srcOrd="2" destOrd="0" presId="urn:microsoft.com/office/officeart/2005/8/layout/chevron2"/>
    <dgm:cxn modelId="{CE82C24E-EE80-4FB2-A000-B626B95DF4E9}" type="presParOf" srcId="{D3C1E1E6-94C8-476B-BCC4-B5D6FC25C926}" destId="{5EB19F9B-8E39-42D3-B508-B4343F542779}" srcOrd="0" destOrd="0" presId="urn:microsoft.com/office/officeart/2005/8/layout/chevron2"/>
    <dgm:cxn modelId="{937BAB99-E90C-4B4D-B74D-D693F84AAD79}" type="presParOf" srcId="{D3C1E1E6-94C8-476B-BCC4-B5D6FC25C926}" destId="{A431AA5F-FB87-4C67-A19B-D438BAA73D3C}" srcOrd="1" destOrd="0" presId="urn:microsoft.com/office/officeart/2005/8/layout/chevron2"/>
    <dgm:cxn modelId="{D85B610A-E560-428C-86FE-FD4342B18D29}" type="presParOf" srcId="{5113D2BA-B249-4794-B061-13F394C5B879}" destId="{98B4E12D-982B-42C3-BB8F-B23149C47FF9}" srcOrd="3" destOrd="0" presId="urn:microsoft.com/office/officeart/2005/8/layout/chevron2"/>
    <dgm:cxn modelId="{CCEFC6D7-D2FB-4CFA-908E-19349ECFB810}" type="presParOf" srcId="{5113D2BA-B249-4794-B061-13F394C5B879}" destId="{06C11FF8-C396-4D8C-88B5-045C335F36EC}" srcOrd="4" destOrd="0" presId="urn:microsoft.com/office/officeart/2005/8/layout/chevron2"/>
    <dgm:cxn modelId="{BE7C6988-6CFF-47AD-9432-135A5AAB98D7}" type="presParOf" srcId="{06C11FF8-C396-4D8C-88B5-045C335F36EC}" destId="{FC6DE16D-0C2F-495F-9434-0D67DBD0E5C1}" srcOrd="0" destOrd="0" presId="urn:microsoft.com/office/officeart/2005/8/layout/chevron2"/>
    <dgm:cxn modelId="{86CA8371-9B4D-41B6-BCFA-D59E4B2BC5C1}" type="presParOf" srcId="{06C11FF8-C396-4D8C-88B5-045C335F36EC}" destId="{5DBA58EC-EBF2-4819-8E0C-8F87CB6B9F5A}" srcOrd="1" destOrd="0" presId="urn:microsoft.com/office/officeart/2005/8/layout/chevron2"/>
    <dgm:cxn modelId="{2F4A9BEB-9C86-45D0-8383-0A85EB223574}" type="presParOf" srcId="{5113D2BA-B249-4794-B061-13F394C5B879}" destId="{7B35F665-EDE9-42F0-9AF7-318F695E229A}" srcOrd="5" destOrd="0" presId="urn:microsoft.com/office/officeart/2005/8/layout/chevron2"/>
    <dgm:cxn modelId="{98E91748-5951-4E36-A2A4-ADC301D98465}" type="presParOf" srcId="{5113D2BA-B249-4794-B061-13F394C5B879}" destId="{0EA01318-3D1A-4210-AFAC-29193EA835B4}" srcOrd="6" destOrd="0" presId="urn:microsoft.com/office/officeart/2005/8/layout/chevron2"/>
    <dgm:cxn modelId="{D57B91C0-9DFB-4B98-944A-182B5F87D7EF}" type="presParOf" srcId="{0EA01318-3D1A-4210-AFAC-29193EA835B4}" destId="{2D9AD201-5B58-4213-82FF-0D976BD5156F}" srcOrd="0" destOrd="0" presId="urn:microsoft.com/office/officeart/2005/8/layout/chevron2"/>
    <dgm:cxn modelId="{5330FDDA-3C51-4B8D-84B0-173294BB2234}" type="presParOf" srcId="{0EA01318-3D1A-4210-AFAC-29193EA835B4}" destId="{2AA4735E-E68F-4CE7-A20A-47F27FD043A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48CAF7-4C0B-4AB8-B073-0AB0BE82FB3B}"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D84FF0E8-CB56-4F14-B46F-70099900B194}">
      <dgm:prSet phldrT="[Texto]"/>
      <dgm:spPr/>
      <dgm:t>
        <a:bodyPr/>
        <a:lstStyle/>
        <a:p>
          <a:r>
            <a:rPr lang="es-MX" dirty="0" smtClean="0"/>
            <a:t>Cesantías </a:t>
          </a:r>
          <a:endParaRPr lang="es-MX" dirty="0"/>
        </a:p>
      </dgm:t>
    </dgm:pt>
    <dgm:pt modelId="{F7323795-9030-4FFF-822E-A56F8ADD8310}" type="parTrans" cxnId="{D2D3611A-12DB-4491-BCC6-B17334D7DC3C}">
      <dgm:prSet/>
      <dgm:spPr/>
      <dgm:t>
        <a:bodyPr/>
        <a:lstStyle/>
        <a:p>
          <a:endParaRPr lang="es-MX"/>
        </a:p>
      </dgm:t>
    </dgm:pt>
    <dgm:pt modelId="{D5E42ED4-A8D5-4CE6-BC7B-FB265CFC701C}" type="sibTrans" cxnId="{D2D3611A-12DB-4491-BCC6-B17334D7DC3C}">
      <dgm:prSet/>
      <dgm:spPr/>
      <dgm:t>
        <a:bodyPr/>
        <a:lstStyle/>
        <a:p>
          <a:endParaRPr lang="es-MX"/>
        </a:p>
      </dgm:t>
    </dgm:pt>
    <dgm:pt modelId="{B6599917-A43F-4E45-AA86-D9315D3637DE}">
      <dgm:prSet phldrT="[Texto]"/>
      <dgm:spPr/>
      <dgm:t>
        <a:bodyPr/>
        <a:lstStyle/>
        <a:p>
          <a:r>
            <a:rPr lang="es-MX" dirty="0" smtClean="0"/>
            <a:t>Es un salario mensual que se paga en dos ocasiones: en junio y diciembre</a:t>
          </a:r>
          <a:endParaRPr lang="es-MX" dirty="0"/>
        </a:p>
      </dgm:t>
    </dgm:pt>
    <dgm:pt modelId="{9801D8B8-C31F-4B78-9B68-BDCE47F367B5}" type="parTrans" cxnId="{F730F7AF-A65D-4F30-B615-6CF98D9A53C6}">
      <dgm:prSet/>
      <dgm:spPr/>
      <dgm:t>
        <a:bodyPr/>
        <a:lstStyle/>
        <a:p>
          <a:endParaRPr lang="es-MX"/>
        </a:p>
      </dgm:t>
    </dgm:pt>
    <dgm:pt modelId="{59AC67A7-241A-40F8-BF26-BA86E11CDAF0}" type="sibTrans" cxnId="{F730F7AF-A65D-4F30-B615-6CF98D9A53C6}">
      <dgm:prSet/>
      <dgm:spPr/>
      <dgm:t>
        <a:bodyPr/>
        <a:lstStyle/>
        <a:p>
          <a:endParaRPr lang="es-MX"/>
        </a:p>
      </dgm:t>
    </dgm:pt>
    <dgm:pt modelId="{57AF40E8-FF19-42CD-9D55-1965090B3647}">
      <dgm:prSet phldrT="[Texto]"/>
      <dgm:spPr/>
      <dgm:t>
        <a:bodyPr/>
        <a:lstStyle/>
        <a:p>
          <a:r>
            <a:rPr lang="es-MX" dirty="0" smtClean="0"/>
            <a:t>Solo si la empresa no es de industria familiar</a:t>
          </a:r>
          <a:endParaRPr lang="es-MX" dirty="0"/>
        </a:p>
      </dgm:t>
    </dgm:pt>
    <dgm:pt modelId="{1D0ACD58-9A22-422A-9D18-1B53A3862EF8}" type="parTrans" cxnId="{86DF7417-E531-4B5A-B75A-F006CD0DAD6C}">
      <dgm:prSet/>
      <dgm:spPr/>
      <dgm:t>
        <a:bodyPr/>
        <a:lstStyle/>
        <a:p>
          <a:endParaRPr lang="es-MX"/>
        </a:p>
      </dgm:t>
    </dgm:pt>
    <dgm:pt modelId="{C9925E25-30B9-4695-A58A-BAB1E9960CB2}" type="sibTrans" cxnId="{86DF7417-E531-4B5A-B75A-F006CD0DAD6C}">
      <dgm:prSet/>
      <dgm:spPr/>
      <dgm:t>
        <a:bodyPr/>
        <a:lstStyle/>
        <a:p>
          <a:endParaRPr lang="es-MX"/>
        </a:p>
      </dgm:t>
    </dgm:pt>
    <dgm:pt modelId="{A1D29DD4-CE0F-41C1-9F03-4D6FC484A4F7}">
      <dgm:prSet phldrT="[Texto]"/>
      <dgm:spPr/>
      <dgm:t>
        <a:bodyPr/>
        <a:lstStyle/>
        <a:p>
          <a:r>
            <a:rPr lang="es-MX" dirty="0" smtClean="0"/>
            <a:t>Dotaciones </a:t>
          </a:r>
          <a:endParaRPr lang="es-MX" dirty="0"/>
        </a:p>
      </dgm:t>
    </dgm:pt>
    <dgm:pt modelId="{571A9B39-6000-49F1-8B08-014AA5D80262}" type="parTrans" cxnId="{203E0C76-5580-43B0-828A-5FB87276A595}">
      <dgm:prSet/>
      <dgm:spPr/>
      <dgm:t>
        <a:bodyPr/>
        <a:lstStyle/>
        <a:p>
          <a:endParaRPr lang="es-MX"/>
        </a:p>
      </dgm:t>
    </dgm:pt>
    <dgm:pt modelId="{35F6386C-4682-4E59-8D22-4EE40305A63C}" type="sibTrans" cxnId="{203E0C76-5580-43B0-828A-5FB87276A595}">
      <dgm:prSet/>
      <dgm:spPr/>
      <dgm:t>
        <a:bodyPr/>
        <a:lstStyle/>
        <a:p>
          <a:endParaRPr lang="es-MX"/>
        </a:p>
      </dgm:t>
    </dgm:pt>
    <dgm:pt modelId="{A9463D47-DDE0-4254-AD48-C90D320A6604}">
      <dgm:prSet phldrT="[Texto]"/>
      <dgm:spPr/>
      <dgm:t>
        <a:bodyPr/>
        <a:lstStyle/>
        <a:p>
          <a:r>
            <a:rPr lang="es-MX" dirty="0" smtClean="0"/>
            <a:t>Se le da cada cuatro meses un par de zapatos y una vestimenta.</a:t>
          </a:r>
          <a:endParaRPr lang="es-MX" dirty="0"/>
        </a:p>
      </dgm:t>
    </dgm:pt>
    <dgm:pt modelId="{D4F5C55D-D6ED-43DB-9710-EBCD4DBE219F}" type="parTrans" cxnId="{2719DC65-3E23-409A-BB4C-D026AB1208CC}">
      <dgm:prSet/>
      <dgm:spPr/>
      <dgm:t>
        <a:bodyPr/>
        <a:lstStyle/>
        <a:p>
          <a:endParaRPr lang="es-MX"/>
        </a:p>
      </dgm:t>
    </dgm:pt>
    <dgm:pt modelId="{1348169D-5DED-4D36-814D-6DD35E16BC51}" type="sibTrans" cxnId="{2719DC65-3E23-409A-BB4C-D026AB1208CC}">
      <dgm:prSet/>
      <dgm:spPr/>
      <dgm:t>
        <a:bodyPr/>
        <a:lstStyle/>
        <a:p>
          <a:endParaRPr lang="es-MX"/>
        </a:p>
      </dgm:t>
    </dgm:pt>
    <dgm:pt modelId="{0A6BDC6B-257F-48A3-9307-0346ABC9C6D6}">
      <dgm:prSet phldrT="[Texto]"/>
      <dgm:spPr/>
      <dgm:t>
        <a:bodyPr/>
        <a:lstStyle/>
        <a:p>
          <a:r>
            <a:rPr lang="es-MX" dirty="0" smtClean="0"/>
            <a:t>Solo en algunas empresas</a:t>
          </a:r>
          <a:endParaRPr lang="es-MX" dirty="0"/>
        </a:p>
      </dgm:t>
    </dgm:pt>
    <dgm:pt modelId="{46788FA1-9FCA-4BC2-8DBA-0A4FC4E3D80F}" type="parTrans" cxnId="{5AC8B741-5822-4FCA-82EA-C23487F8CEAB}">
      <dgm:prSet/>
      <dgm:spPr/>
      <dgm:t>
        <a:bodyPr/>
        <a:lstStyle/>
        <a:p>
          <a:endParaRPr lang="es-MX"/>
        </a:p>
      </dgm:t>
    </dgm:pt>
    <dgm:pt modelId="{4E1F87CF-58FD-4A3C-B9D4-CDDBC40D773B}" type="sibTrans" cxnId="{5AC8B741-5822-4FCA-82EA-C23487F8CEAB}">
      <dgm:prSet/>
      <dgm:spPr/>
      <dgm:t>
        <a:bodyPr/>
        <a:lstStyle/>
        <a:p>
          <a:endParaRPr lang="es-MX"/>
        </a:p>
      </dgm:t>
    </dgm:pt>
    <dgm:pt modelId="{4EB26248-D014-4780-98DF-112D0A2BF6C3}" type="pres">
      <dgm:prSet presAssocID="{9848CAF7-4C0B-4AB8-B073-0AB0BE82FB3B}" presName="linear" presStyleCnt="0">
        <dgm:presLayoutVars>
          <dgm:dir/>
          <dgm:resizeHandles val="exact"/>
        </dgm:presLayoutVars>
      </dgm:prSet>
      <dgm:spPr/>
      <dgm:t>
        <a:bodyPr/>
        <a:lstStyle/>
        <a:p>
          <a:endParaRPr lang="es-MX"/>
        </a:p>
      </dgm:t>
    </dgm:pt>
    <dgm:pt modelId="{D9143DB4-2669-4AC1-B8A6-4ABE267EF6E0}" type="pres">
      <dgm:prSet presAssocID="{D84FF0E8-CB56-4F14-B46F-70099900B194}" presName="comp" presStyleCnt="0"/>
      <dgm:spPr/>
    </dgm:pt>
    <dgm:pt modelId="{C89E047B-3826-4634-8F8D-6ACD411F2C03}" type="pres">
      <dgm:prSet presAssocID="{D84FF0E8-CB56-4F14-B46F-70099900B194}" presName="box" presStyleLbl="node1" presStyleIdx="0" presStyleCnt="2" custLinFactNeighborX="-17770" custLinFactNeighborY="-54383"/>
      <dgm:spPr/>
      <dgm:t>
        <a:bodyPr/>
        <a:lstStyle/>
        <a:p>
          <a:endParaRPr lang="es-MX"/>
        </a:p>
      </dgm:t>
    </dgm:pt>
    <dgm:pt modelId="{749C06BB-CF82-44D6-B9EF-7708300FE024}" type="pres">
      <dgm:prSet presAssocID="{D84FF0E8-CB56-4F14-B46F-70099900B194}" presName="img" presStyleLbl="fgImgPlace1" presStyleIdx="0" presStyleCnt="2"/>
      <dgm:spPr>
        <a:blipFill rotWithShape="1">
          <a:blip xmlns:r="http://schemas.openxmlformats.org/officeDocument/2006/relationships" r:embed="rId1"/>
          <a:stretch>
            <a:fillRect/>
          </a:stretch>
        </a:blipFill>
      </dgm:spPr>
    </dgm:pt>
    <dgm:pt modelId="{9A8E36D3-C709-4A13-AA7A-89E28F10F373}" type="pres">
      <dgm:prSet presAssocID="{D84FF0E8-CB56-4F14-B46F-70099900B194}" presName="text" presStyleLbl="node1" presStyleIdx="0" presStyleCnt="2">
        <dgm:presLayoutVars>
          <dgm:bulletEnabled val="1"/>
        </dgm:presLayoutVars>
      </dgm:prSet>
      <dgm:spPr/>
      <dgm:t>
        <a:bodyPr/>
        <a:lstStyle/>
        <a:p>
          <a:endParaRPr lang="es-MX"/>
        </a:p>
      </dgm:t>
    </dgm:pt>
    <dgm:pt modelId="{84B8B0F8-DCCA-4045-8CFA-59DBA95C4477}" type="pres">
      <dgm:prSet presAssocID="{D5E42ED4-A8D5-4CE6-BC7B-FB265CFC701C}" presName="spacer" presStyleCnt="0"/>
      <dgm:spPr/>
    </dgm:pt>
    <dgm:pt modelId="{160A4E84-5FD5-45C2-A109-B7D8D25A6FED}" type="pres">
      <dgm:prSet presAssocID="{A1D29DD4-CE0F-41C1-9F03-4D6FC484A4F7}" presName="comp" presStyleCnt="0"/>
      <dgm:spPr/>
    </dgm:pt>
    <dgm:pt modelId="{DA74BE36-0DB9-40C9-A1DF-FF9225C2B08A}" type="pres">
      <dgm:prSet presAssocID="{A1D29DD4-CE0F-41C1-9F03-4D6FC484A4F7}" presName="box" presStyleLbl="node1" presStyleIdx="1" presStyleCnt="2"/>
      <dgm:spPr/>
      <dgm:t>
        <a:bodyPr/>
        <a:lstStyle/>
        <a:p>
          <a:endParaRPr lang="es-MX"/>
        </a:p>
      </dgm:t>
    </dgm:pt>
    <dgm:pt modelId="{C4D335BC-80E3-436B-8B67-56C399EF12AE}" type="pres">
      <dgm:prSet presAssocID="{A1D29DD4-CE0F-41C1-9F03-4D6FC484A4F7}" presName="img"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 modelId="{C60CE249-7A79-40A0-80EA-DCC0242F2AC9}" type="pres">
      <dgm:prSet presAssocID="{A1D29DD4-CE0F-41C1-9F03-4D6FC484A4F7}" presName="text" presStyleLbl="node1" presStyleIdx="1" presStyleCnt="2">
        <dgm:presLayoutVars>
          <dgm:bulletEnabled val="1"/>
        </dgm:presLayoutVars>
      </dgm:prSet>
      <dgm:spPr/>
      <dgm:t>
        <a:bodyPr/>
        <a:lstStyle/>
        <a:p>
          <a:endParaRPr lang="es-MX"/>
        </a:p>
      </dgm:t>
    </dgm:pt>
  </dgm:ptLst>
  <dgm:cxnLst>
    <dgm:cxn modelId="{D2D3611A-12DB-4491-BCC6-B17334D7DC3C}" srcId="{9848CAF7-4C0B-4AB8-B073-0AB0BE82FB3B}" destId="{D84FF0E8-CB56-4F14-B46F-70099900B194}" srcOrd="0" destOrd="0" parTransId="{F7323795-9030-4FFF-822E-A56F8ADD8310}" sibTransId="{D5E42ED4-A8D5-4CE6-BC7B-FB265CFC701C}"/>
    <dgm:cxn modelId="{8B187AA0-B42D-4278-89A0-F2ADF90E8818}" type="presOf" srcId="{B6599917-A43F-4E45-AA86-D9315D3637DE}" destId="{C89E047B-3826-4634-8F8D-6ACD411F2C03}" srcOrd="0" destOrd="1" presId="urn:microsoft.com/office/officeart/2005/8/layout/vList4"/>
    <dgm:cxn modelId="{FE30C849-A738-4935-8460-BC4FF5A0663B}" type="presOf" srcId="{D84FF0E8-CB56-4F14-B46F-70099900B194}" destId="{9A8E36D3-C709-4A13-AA7A-89E28F10F373}" srcOrd="1" destOrd="0" presId="urn:microsoft.com/office/officeart/2005/8/layout/vList4"/>
    <dgm:cxn modelId="{4F81F0AF-433A-47E7-B2E8-5702CE213381}" type="presOf" srcId="{A9463D47-DDE0-4254-AD48-C90D320A6604}" destId="{C60CE249-7A79-40A0-80EA-DCC0242F2AC9}" srcOrd="1" destOrd="1" presId="urn:microsoft.com/office/officeart/2005/8/layout/vList4"/>
    <dgm:cxn modelId="{1DEAD1D2-0AC5-48EE-9606-C39C74CBEC76}" type="presOf" srcId="{0A6BDC6B-257F-48A3-9307-0346ABC9C6D6}" destId="{C60CE249-7A79-40A0-80EA-DCC0242F2AC9}" srcOrd="1" destOrd="2" presId="urn:microsoft.com/office/officeart/2005/8/layout/vList4"/>
    <dgm:cxn modelId="{448F8A4C-1183-4088-A8E8-81FD02B229BA}" type="presOf" srcId="{57AF40E8-FF19-42CD-9D55-1965090B3647}" destId="{9A8E36D3-C709-4A13-AA7A-89E28F10F373}" srcOrd="1" destOrd="2" presId="urn:microsoft.com/office/officeart/2005/8/layout/vList4"/>
    <dgm:cxn modelId="{7ED19827-40FB-4151-B537-85025AB59068}" type="presOf" srcId="{D84FF0E8-CB56-4F14-B46F-70099900B194}" destId="{C89E047B-3826-4634-8F8D-6ACD411F2C03}" srcOrd="0" destOrd="0" presId="urn:microsoft.com/office/officeart/2005/8/layout/vList4"/>
    <dgm:cxn modelId="{7F5BCF40-2A47-4631-9BF4-1CA9D9F5F01E}" type="presOf" srcId="{B6599917-A43F-4E45-AA86-D9315D3637DE}" destId="{9A8E36D3-C709-4A13-AA7A-89E28F10F373}" srcOrd="1" destOrd="1" presId="urn:microsoft.com/office/officeart/2005/8/layout/vList4"/>
    <dgm:cxn modelId="{F730F7AF-A65D-4F30-B615-6CF98D9A53C6}" srcId="{D84FF0E8-CB56-4F14-B46F-70099900B194}" destId="{B6599917-A43F-4E45-AA86-D9315D3637DE}" srcOrd="0" destOrd="0" parTransId="{9801D8B8-C31F-4B78-9B68-BDCE47F367B5}" sibTransId="{59AC67A7-241A-40F8-BF26-BA86E11CDAF0}"/>
    <dgm:cxn modelId="{2719DC65-3E23-409A-BB4C-D026AB1208CC}" srcId="{A1D29DD4-CE0F-41C1-9F03-4D6FC484A4F7}" destId="{A9463D47-DDE0-4254-AD48-C90D320A6604}" srcOrd="0" destOrd="0" parTransId="{D4F5C55D-D6ED-43DB-9710-EBCD4DBE219F}" sibTransId="{1348169D-5DED-4D36-814D-6DD35E16BC51}"/>
    <dgm:cxn modelId="{86DF7417-E531-4B5A-B75A-F006CD0DAD6C}" srcId="{D84FF0E8-CB56-4F14-B46F-70099900B194}" destId="{57AF40E8-FF19-42CD-9D55-1965090B3647}" srcOrd="1" destOrd="0" parTransId="{1D0ACD58-9A22-422A-9D18-1B53A3862EF8}" sibTransId="{C9925E25-30B9-4695-A58A-BAB1E9960CB2}"/>
    <dgm:cxn modelId="{2D2522F8-2C19-4752-8A2F-8EA4919EF574}" type="presOf" srcId="{0A6BDC6B-257F-48A3-9307-0346ABC9C6D6}" destId="{DA74BE36-0DB9-40C9-A1DF-FF9225C2B08A}" srcOrd="0" destOrd="2" presId="urn:microsoft.com/office/officeart/2005/8/layout/vList4"/>
    <dgm:cxn modelId="{556CD560-4AEC-4F9C-B40E-4A0520EC6C10}" type="presOf" srcId="{A9463D47-DDE0-4254-AD48-C90D320A6604}" destId="{DA74BE36-0DB9-40C9-A1DF-FF9225C2B08A}" srcOrd="0" destOrd="1" presId="urn:microsoft.com/office/officeart/2005/8/layout/vList4"/>
    <dgm:cxn modelId="{203E0C76-5580-43B0-828A-5FB87276A595}" srcId="{9848CAF7-4C0B-4AB8-B073-0AB0BE82FB3B}" destId="{A1D29DD4-CE0F-41C1-9F03-4D6FC484A4F7}" srcOrd="1" destOrd="0" parTransId="{571A9B39-6000-49F1-8B08-014AA5D80262}" sibTransId="{35F6386C-4682-4E59-8D22-4EE40305A63C}"/>
    <dgm:cxn modelId="{91FFC8F0-AAFA-4524-B54B-29E08355A361}" type="presOf" srcId="{57AF40E8-FF19-42CD-9D55-1965090B3647}" destId="{C89E047B-3826-4634-8F8D-6ACD411F2C03}" srcOrd="0" destOrd="2" presId="urn:microsoft.com/office/officeart/2005/8/layout/vList4"/>
    <dgm:cxn modelId="{5AC8B741-5822-4FCA-82EA-C23487F8CEAB}" srcId="{A1D29DD4-CE0F-41C1-9F03-4D6FC484A4F7}" destId="{0A6BDC6B-257F-48A3-9307-0346ABC9C6D6}" srcOrd="1" destOrd="0" parTransId="{46788FA1-9FCA-4BC2-8DBA-0A4FC4E3D80F}" sibTransId="{4E1F87CF-58FD-4A3C-B9D4-CDDBC40D773B}"/>
    <dgm:cxn modelId="{2B1856AD-D592-4C19-AEAC-CF6C5801D8E4}" type="presOf" srcId="{9848CAF7-4C0B-4AB8-B073-0AB0BE82FB3B}" destId="{4EB26248-D014-4780-98DF-112D0A2BF6C3}" srcOrd="0" destOrd="0" presId="urn:microsoft.com/office/officeart/2005/8/layout/vList4"/>
    <dgm:cxn modelId="{28B53FDC-3BCB-4539-BE0E-4E43FB8C6C57}" type="presOf" srcId="{A1D29DD4-CE0F-41C1-9F03-4D6FC484A4F7}" destId="{C60CE249-7A79-40A0-80EA-DCC0242F2AC9}" srcOrd="1" destOrd="0" presId="urn:microsoft.com/office/officeart/2005/8/layout/vList4"/>
    <dgm:cxn modelId="{6EC0E338-82C7-4F56-84B9-2B2652113C15}" type="presOf" srcId="{A1D29DD4-CE0F-41C1-9F03-4D6FC484A4F7}" destId="{DA74BE36-0DB9-40C9-A1DF-FF9225C2B08A}" srcOrd="0" destOrd="0" presId="urn:microsoft.com/office/officeart/2005/8/layout/vList4"/>
    <dgm:cxn modelId="{49CF6CA8-540F-4DF5-B2A8-1FFD94700FF1}" type="presParOf" srcId="{4EB26248-D014-4780-98DF-112D0A2BF6C3}" destId="{D9143DB4-2669-4AC1-B8A6-4ABE267EF6E0}" srcOrd="0" destOrd="0" presId="urn:microsoft.com/office/officeart/2005/8/layout/vList4"/>
    <dgm:cxn modelId="{1BD0F883-C5E4-41BD-A265-3908BE56609B}" type="presParOf" srcId="{D9143DB4-2669-4AC1-B8A6-4ABE267EF6E0}" destId="{C89E047B-3826-4634-8F8D-6ACD411F2C03}" srcOrd="0" destOrd="0" presId="urn:microsoft.com/office/officeart/2005/8/layout/vList4"/>
    <dgm:cxn modelId="{128646D9-F575-4CC1-A6A9-7D10121F6FEB}" type="presParOf" srcId="{D9143DB4-2669-4AC1-B8A6-4ABE267EF6E0}" destId="{749C06BB-CF82-44D6-B9EF-7708300FE024}" srcOrd="1" destOrd="0" presId="urn:microsoft.com/office/officeart/2005/8/layout/vList4"/>
    <dgm:cxn modelId="{3441791D-9D8A-4E68-93F6-84D3F8C1677D}" type="presParOf" srcId="{D9143DB4-2669-4AC1-B8A6-4ABE267EF6E0}" destId="{9A8E36D3-C709-4A13-AA7A-89E28F10F373}" srcOrd="2" destOrd="0" presId="urn:microsoft.com/office/officeart/2005/8/layout/vList4"/>
    <dgm:cxn modelId="{4C1C5EB3-03BD-4F50-A4CB-EE39C616A79E}" type="presParOf" srcId="{4EB26248-D014-4780-98DF-112D0A2BF6C3}" destId="{84B8B0F8-DCCA-4045-8CFA-59DBA95C4477}" srcOrd="1" destOrd="0" presId="urn:microsoft.com/office/officeart/2005/8/layout/vList4"/>
    <dgm:cxn modelId="{309BCC08-8A7B-48CC-935F-E484EFE75DD1}" type="presParOf" srcId="{4EB26248-D014-4780-98DF-112D0A2BF6C3}" destId="{160A4E84-5FD5-45C2-A109-B7D8D25A6FED}" srcOrd="2" destOrd="0" presId="urn:microsoft.com/office/officeart/2005/8/layout/vList4"/>
    <dgm:cxn modelId="{FE8F92E3-D006-4A3D-9999-324735988D23}" type="presParOf" srcId="{160A4E84-5FD5-45C2-A109-B7D8D25A6FED}" destId="{DA74BE36-0DB9-40C9-A1DF-FF9225C2B08A}" srcOrd="0" destOrd="0" presId="urn:microsoft.com/office/officeart/2005/8/layout/vList4"/>
    <dgm:cxn modelId="{59D9FBDA-939D-4F86-8082-9F78CFEE4A89}" type="presParOf" srcId="{160A4E84-5FD5-45C2-A109-B7D8D25A6FED}" destId="{C4D335BC-80E3-436B-8B67-56C399EF12AE}" srcOrd="1" destOrd="0" presId="urn:microsoft.com/office/officeart/2005/8/layout/vList4"/>
    <dgm:cxn modelId="{F59C5BA9-ACAC-45D8-A6DD-0D33587A6F52}" type="presParOf" srcId="{160A4E84-5FD5-45C2-A109-B7D8D25A6FED}" destId="{C60CE249-7A79-40A0-80EA-DCC0242F2AC9}"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C6316F-CA94-4BF4-B629-E9D5EADFD8A2}"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s-MX"/>
        </a:p>
      </dgm:t>
    </dgm:pt>
    <dgm:pt modelId="{28CE0F62-AF22-43C0-89F2-93B2E84F8EC7}">
      <dgm:prSet phldrT="[Texto]"/>
      <dgm:spPr/>
      <dgm:t>
        <a:bodyPr/>
        <a:lstStyle/>
        <a:p>
          <a:r>
            <a:rPr lang="es-MX" dirty="0" smtClean="0"/>
            <a:t>Finiquito </a:t>
          </a:r>
          <a:endParaRPr lang="es-MX" dirty="0"/>
        </a:p>
      </dgm:t>
    </dgm:pt>
    <dgm:pt modelId="{73A9CC94-6F60-464D-80C0-47F52FC62DF7}" type="parTrans" cxnId="{CD88B977-EA9D-4D0E-A3C0-0A77E1076049}">
      <dgm:prSet/>
      <dgm:spPr/>
      <dgm:t>
        <a:bodyPr/>
        <a:lstStyle/>
        <a:p>
          <a:endParaRPr lang="es-MX"/>
        </a:p>
      </dgm:t>
    </dgm:pt>
    <dgm:pt modelId="{AA3FD486-4A9F-4180-AE9A-F11FF09736DD}" type="sibTrans" cxnId="{CD88B977-EA9D-4D0E-A3C0-0A77E1076049}">
      <dgm:prSet/>
      <dgm:spPr/>
      <dgm:t>
        <a:bodyPr/>
        <a:lstStyle/>
        <a:p>
          <a:endParaRPr lang="es-MX"/>
        </a:p>
      </dgm:t>
    </dgm:pt>
    <dgm:pt modelId="{AC962D40-C7D5-4762-BEFF-F9FEA3913E6C}">
      <dgm:prSet phldrT="[Texto]"/>
      <dgm:spPr/>
      <dgm:t>
        <a:bodyPr/>
        <a:lstStyle/>
        <a:p>
          <a:r>
            <a:rPr lang="es-MX" dirty="0" smtClean="0"/>
            <a:t>es un documento por el que se pone fin a la relación laboral existente entre el trabajador y el empresario</a:t>
          </a:r>
          <a:endParaRPr lang="es-MX" dirty="0"/>
        </a:p>
      </dgm:t>
    </dgm:pt>
    <dgm:pt modelId="{54A8B3D8-3BC2-4021-B8A1-5D5EEDA383C1}" type="parTrans" cxnId="{89E1A1E1-B1D5-4DF3-96A2-AA1DA3D23957}">
      <dgm:prSet/>
      <dgm:spPr/>
      <dgm:t>
        <a:bodyPr/>
        <a:lstStyle/>
        <a:p>
          <a:endParaRPr lang="es-MX"/>
        </a:p>
      </dgm:t>
    </dgm:pt>
    <dgm:pt modelId="{539F2A6C-6E93-4A8B-93B5-0E8A3A553D63}" type="sibTrans" cxnId="{89E1A1E1-B1D5-4DF3-96A2-AA1DA3D23957}">
      <dgm:prSet/>
      <dgm:spPr/>
      <dgm:t>
        <a:bodyPr/>
        <a:lstStyle/>
        <a:p>
          <a:endParaRPr lang="es-MX"/>
        </a:p>
      </dgm:t>
    </dgm:pt>
    <dgm:pt modelId="{3D97BF8A-753D-4B6E-B5F3-1F394A36D942}" type="pres">
      <dgm:prSet presAssocID="{05C6316F-CA94-4BF4-B629-E9D5EADFD8A2}" presName="Name0" presStyleCnt="0">
        <dgm:presLayoutVars>
          <dgm:dir/>
          <dgm:animLvl val="lvl"/>
          <dgm:resizeHandles/>
        </dgm:presLayoutVars>
      </dgm:prSet>
      <dgm:spPr/>
      <dgm:t>
        <a:bodyPr/>
        <a:lstStyle/>
        <a:p>
          <a:endParaRPr lang="es-MX"/>
        </a:p>
      </dgm:t>
    </dgm:pt>
    <dgm:pt modelId="{00A2EB75-EC13-4756-BC72-85FA30383807}" type="pres">
      <dgm:prSet presAssocID="{28CE0F62-AF22-43C0-89F2-93B2E84F8EC7}" presName="linNode" presStyleCnt="0"/>
      <dgm:spPr/>
    </dgm:pt>
    <dgm:pt modelId="{41773E6A-EAF3-4218-8873-F26B41C2AA34}" type="pres">
      <dgm:prSet presAssocID="{28CE0F62-AF22-43C0-89F2-93B2E84F8EC7}" presName="parentShp" presStyleLbl="node1" presStyleIdx="0" presStyleCnt="1">
        <dgm:presLayoutVars>
          <dgm:bulletEnabled val="1"/>
        </dgm:presLayoutVars>
      </dgm:prSet>
      <dgm:spPr/>
      <dgm:t>
        <a:bodyPr/>
        <a:lstStyle/>
        <a:p>
          <a:endParaRPr lang="es-MX"/>
        </a:p>
      </dgm:t>
    </dgm:pt>
    <dgm:pt modelId="{65D6BB68-73C2-4A88-AC44-B3B259B5DD1A}" type="pres">
      <dgm:prSet presAssocID="{28CE0F62-AF22-43C0-89F2-93B2E84F8EC7}" presName="childShp" presStyleLbl="bgAccFollowNode1" presStyleIdx="0" presStyleCnt="1">
        <dgm:presLayoutVars>
          <dgm:bulletEnabled val="1"/>
        </dgm:presLayoutVars>
      </dgm:prSet>
      <dgm:spPr/>
      <dgm:t>
        <a:bodyPr/>
        <a:lstStyle/>
        <a:p>
          <a:endParaRPr lang="es-MX"/>
        </a:p>
      </dgm:t>
    </dgm:pt>
  </dgm:ptLst>
  <dgm:cxnLst>
    <dgm:cxn modelId="{89E1A1E1-B1D5-4DF3-96A2-AA1DA3D23957}" srcId="{28CE0F62-AF22-43C0-89F2-93B2E84F8EC7}" destId="{AC962D40-C7D5-4762-BEFF-F9FEA3913E6C}" srcOrd="0" destOrd="0" parTransId="{54A8B3D8-3BC2-4021-B8A1-5D5EEDA383C1}" sibTransId="{539F2A6C-6E93-4A8B-93B5-0E8A3A553D63}"/>
    <dgm:cxn modelId="{9A20837F-1D44-43B7-ACFD-41C49A342CCC}" type="presOf" srcId="{28CE0F62-AF22-43C0-89F2-93B2E84F8EC7}" destId="{41773E6A-EAF3-4218-8873-F26B41C2AA34}" srcOrd="0" destOrd="0" presId="urn:microsoft.com/office/officeart/2005/8/layout/vList6"/>
    <dgm:cxn modelId="{9EC48576-08F2-4DAA-971F-8769B53EB6F9}" type="presOf" srcId="{AC962D40-C7D5-4762-BEFF-F9FEA3913E6C}" destId="{65D6BB68-73C2-4A88-AC44-B3B259B5DD1A}" srcOrd="0" destOrd="0" presId="urn:microsoft.com/office/officeart/2005/8/layout/vList6"/>
    <dgm:cxn modelId="{DC1C98F6-8B70-474D-AC13-173F1558C2CF}" type="presOf" srcId="{05C6316F-CA94-4BF4-B629-E9D5EADFD8A2}" destId="{3D97BF8A-753D-4B6E-B5F3-1F394A36D942}" srcOrd="0" destOrd="0" presId="urn:microsoft.com/office/officeart/2005/8/layout/vList6"/>
    <dgm:cxn modelId="{CD88B977-EA9D-4D0E-A3C0-0A77E1076049}" srcId="{05C6316F-CA94-4BF4-B629-E9D5EADFD8A2}" destId="{28CE0F62-AF22-43C0-89F2-93B2E84F8EC7}" srcOrd="0" destOrd="0" parTransId="{73A9CC94-6F60-464D-80C0-47F52FC62DF7}" sibTransId="{AA3FD486-4A9F-4180-AE9A-F11FF09736DD}"/>
    <dgm:cxn modelId="{CB2CE4CC-7221-4C42-BD50-6AC04A5D810B}" type="presParOf" srcId="{3D97BF8A-753D-4B6E-B5F3-1F394A36D942}" destId="{00A2EB75-EC13-4756-BC72-85FA30383807}" srcOrd="0" destOrd="0" presId="urn:microsoft.com/office/officeart/2005/8/layout/vList6"/>
    <dgm:cxn modelId="{F6256851-474A-4B13-8057-E0719FACFA38}" type="presParOf" srcId="{00A2EB75-EC13-4756-BC72-85FA30383807}" destId="{41773E6A-EAF3-4218-8873-F26B41C2AA34}" srcOrd="0" destOrd="0" presId="urn:microsoft.com/office/officeart/2005/8/layout/vList6"/>
    <dgm:cxn modelId="{21D78BA2-C442-463D-9F94-0494991BA2FC}" type="presParOf" srcId="{00A2EB75-EC13-4756-BC72-85FA30383807}" destId="{65D6BB68-73C2-4A88-AC44-B3B259B5DD1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896776-E88D-42A2-AEBA-D1A5A9A100F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s-MX"/>
        </a:p>
      </dgm:t>
    </dgm:pt>
    <dgm:pt modelId="{E5F77F1C-8E4D-4F29-BA92-1FFB3CD9B3A8}">
      <dgm:prSet phldrT="[Texto]"/>
      <dgm:spPr/>
      <dgm:t>
        <a:bodyPr/>
        <a:lstStyle/>
        <a:p>
          <a:r>
            <a:rPr lang="es-MX" dirty="0" smtClean="0"/>
            <a:t>En la ley no existe la jubilación obligatoria, será el trabajador el que decida realizar los tramites escogiendo la edad</a:t>
          </a:r>
          <a:endParaRPr lang="es-MX" dirty="0"/>
        </a:p>
      </dgm:t>
    </dgm:pt>
    <dgm:pt modelId="{77BE210E-71FD-4B67-B274-6B3BF208E62B}" type="parTrans" cxnId="{3CAE2250-62A3-4207-A339-3744AF472FE4}">
      <dgm:prSet/>
      <dgm:spPr/>
      <dgm:t>
        <a:bodyPr/>
        <a:lstStyle/>
        <a:p>
          <a:endParaRPr lang="es-MX"/>
        </a:p>
      </dgm:t>
    </dgm:pt>
    <dgm:pt modelId="{5703A899-0CA7-4E6E-A655-513699ADA46C}" type="sibTrans" cxnId="{3CAE2250-62A3-4207-A339-3744AF472FE4}">
      <dgm:prSet/>
      <dgm:spPr/>
      <dgm:t>
        <a:bodyPr/>
        <a:lstStyle/>
        <a:p>
          <a:endParaRPr lang="es-MX"/>
        </a:p>
      </dgm:t>
    </dgm:pt>
    <dgm:pt modelId="{348F8B69-C99A-4AF6-B7F9-0BBB21456D37}">
      <dgm:prSet phldrT="[Texto]"/>
      <dgm:spPr/>
      <dgm:t>
        <a:bodyPr/>
        <a:lstStyle/>
        <a:p>
          <a:r>
            <a:rPr lang="es-MX" dirty="0" smtClean="0"/>
            <a:t>Sabemos que de acuerdo a la edad hay una tabla en la Ley del IMSS que nos dice que de acuerdo a nuestra edad recibiremos diferentes porcentajes: </a:t>
          </a:r>
          <a:endParaRPr lang="es-MX" dirty="0"/>
        </a:p>
      </dgm:t>
    </dgm:pt>
    <dgm:pt modelId="{61BAD4AC-DD8F-4684-9D83-2F41F392A2D4}" type="parTrans" cxnId="{BF31A24C-A882-42F9-8B41-F76D9A6CBB41}">
      <dgm:prSet/>
      <dgm:spPr/>
      <dgm:t>
        <a:bodyPr/>
        <a:lstStyle/>
        <a:p>
          <a:endParaRPr lang="es-MX"/>
        </a:p>
      </dgm:t>
    </dgm:pt>
    <dgm:pt modelId="{9D2B2D93-0C30-43F7-AC04-258EABF1D569}" type="sibTrans" cxnId="{BF31A24C-A882-42F9-8B41-F76D9A6CBB41}">
      <dgm:prSet/>
      <dgm:spPr/>
      <dgm:t>
        <a:bodyPr/>
        <a:lstStyle/>
        <a:p>
          <a:endParaRPr lang="es-MX"/>
        </a:p>
      </dgm:t>
    </dgm:pt>
    <dgm:pt modelId="{5CD6D8DC-0DA4-4371-B7B3-FB8264BBAE7C}">
      <dgm:prSet phldrT="[Texto]"/>
      <dgm:spPr/>
      <dgm:t>
        <a:bodyPr/>
        <a:lstStyle/>
        <a:p>
          <a:r>
            <a:rPr lang="es-MX" dirty="0" smtClean="0"/>
            <a:t>60 años es equivalente al 75% de la pensión. </a:t>
          </a:r>
          <a:endParaRPr lang="es-MX" dirty="0"/>
        </a:p>
      </dgm:t>
    </dgm:pt>
    <dgm:pt modelId="{FBD68810-885A-4903-9FC2-918701580036}" type="parTrans" cxnId="{AE247FCD-0374-4F1C-9ACC-322BAAF74D00}">
      <dgm:prSet/>
      <dgm:spPr/>
      <dgm:t>
        <a:bodyPr/>
        <a:lstStyle/>
        <a:p>
          <a:endParaRPr lang="es-MX"/>
        </a:p>
      </dgm:t>
    </dgm:pt>
    <dgm:pt modelId="{3CD1B38D-D401-42C1-ABD1-1457B9C4B90C}" type="sibTrans" cxnId="{AE247FCD-0374-4F1C-9ACC-322BAAF74D00}">
      <dgm:prSet/>
      <dgm:spPr/>
      <dgm:t>
        <a:bodyPr/>
        <a:lstStyle/>
        <a:p>
          <a:endParaRPr lang="es-MX"/>
        </a:p>
      </dgm:t>
    </dgm:pt>
    <dgm:pt modelId="{69A3B778-AB8E-483D-8D15-A71DC32A6FB0}">
      <dgm:prSet phldrT="[Texto]"/>
      <dgm:spPr/>
      <dgm:t>
        <a:bodyPr/>
        <a:lstStyle/>
        <a:p>
          <a:r>
            <a:rPr lang="es-MX" dirty="0" smtClean="0"/>
            <a:t>61 años es equivalente al 80% de la pensión.</a:t>
          </a:r>
          <a:endParaRPr lang="es-MX" dirty="0"/>
        </a:p>
      </dgm:t>
    </dgm:pt>
    <dgm:pt modelId="{9D3D3755-F366-4BA3-AFC6-0A3D28D2BCA6}" type="parTrans" cxnId="{1EB428FF-7C29-48B8-9444-F6DFF9D8DCD8}">
      <dgm:prSet/>
      <dgm:spPr/>
      <dgm:t>
        <a:bodyPr/>
        <a:lstStyle/>
        <a:p>
          <a:endParaRPr lang="es-MX"/>
        </a:p>
      </dgm:t>
    </dgm:pt>
    <dgm:pt modelId="{BF250D50-9A90-4AD6-99EA-CC566E75EBF4}" type="sibTrans" cxnId="{1EB428FF-7C29-48B8-9444-F6DFF9D8DCD8}">
      <dgm:prSet/>
      <dgm:spPr/>
      <dgm:t>
        <a:bodyPr/>
        <a:lstStyle/>
        <a:p>
          <a:endParaRPr lang="es-MX"/>
        </a:p>
      </dgm:t>
    </dgm:pt>
    <dgm:pt modelId="{90007671-79FA-4F5E-AA1B-61FD21369E61}">
      <dgm:prSet phldrT="[Texto]"/>
      <dgm:spPr/>
      <dgm:t>
        <a:bodyPr/>
        <a:lstStyle/>
        <a:p>
          <a:r>
            <a:rPr lang="es-MX" dirty="0" smtClean="0"/>
            <a:t>62 años es equivalente al 85% de la pensión.</a:t>
          </a:r>
          <a:endParaRPr lang="es-MX" dirty="0"/>
        </a:p>
      </dgm:t>
    </dgm:pt>
    <dgm:pt modelId="{B72547F5-37FD-4C8F-9E60-B67BDA187BBD}" type="parTrans" cxnId="{C3490D5B-1E53-4EE0-8BF6-467F41D5C5EE}">
      <dgm:prSet/>
      <dgm:spPr/>
      <dgm:t>
        <a:bodyPr/>
        <a:lstStyle/>
        <a:p>
          <a:endParaRPr lang="es-MX"/>
        </a:p>
      </dgm:t>
    </dgm:pt>
    <dgm:pt modelId="{04FDD86B-1EBF-40A1-83D9-DAD2F6F0E2AB}" type="sibTrans" cxnId="{C3490D5B-1E53-4EE0-8BF6-467F41D5C5EE}">
      <dgm:prSet/>
      <dgm:spPr/>
      <dgm:t>
        <a:bodyPr/>
        <a:lstStyle/>
        <a:p>
          <a:endParaRPr lang="es-MX"/>
        </a:p>
      </dgm:t>
    </dgm:pt>
    <dgm:pt modelId="{41C64817-D16E-48FF-A326-683A8537575B}">
      <dgm:prSet phldrT="[Texto]"/>
      <dgm:spPr/>
      <dgm:t>
        <a:bodyPr/>
        <a:lstStyle/>
        <a:p>
          <a:r>
            <a:rPr lang="es-MX" dirty="0" smtClean="0"/>
            <a:t>63 años es equivalente al 90% de la pensión.</a:t>
          </a:r>
          <a:endParaRPr lang="es-MX" dirty="0"/>
        </a:p>
      </dgm:t>
    </dgm:pt>
    <dgm:pt modelId="{609E5F87-8138-413B-A1B9-6C924428FF70}" type="parTrans" cxnId="{761DA79B-7568-41CE-9CCE-A16329C2CE74}">
      <dgm:prSet/>
      <dgm:spPr/>
      <dgm:t>
        <a:bodyPr/>
        <a:lstStyle/>
        <a:p>
          <a:endParaRPr lang="es-MX"/>
        </a:p>
      </dgm:t>
    </dgm:pt>
    <dgm:pt modelId="{8FA03AFE-B80E-4EBF-834E-B32F4FE01BDF}" type="sibTrans" cxnId="{761DA79B-7568-41CE-9CCE-A16329C2CE74}">
      <dgm:prSet/>
      <dgm:spPr/>
      <dgm:t>
        <a:bodyPr/>
        <a:lstStyle/>
        <a:p>
          <a:endParaRPr lang="es-MX"/>
        </a:p>
      </dgm:t>
    </dgm:pt>
    <dgm:pt modelId="{C46A3F97-9F1D-4B9C-B77F-FCEF5FF24F8B}">
      <dgm:prSet phldrT="[Texto]"/>
      <dgm:spPr/>
      <dgm:t>
        <a:bodyPr/>
        <a:lstStyle/>
        <a:p>
          <a:r>
            <a:rPr lang="es-MX" dirty="0" smtClean="0"/>
            <a:t>64 años es equivalente al 95% de la pensión.</a:t>
          </a:r>
          <a:endParaRPr lang="es-MX" dirty="0"/>
        </a:p>
      </dgm:t>
    </dgm:pt>
    <dgm:pt modelId="{DD5C1D21-FD4B-4F02-88F9-61414E49642F}" type="parTrans" cxnId="{E93C405F-9C74-441A-AD91-CE4E2ACC0E96}">
      <dgm:prSet/>
      <dgm:spPr/>
      <dgm:t>
        <a:bodyPr/>
        <a:lstStyle/>
        <a:p>
          <a:endParaRPr lang="es-MX"/>
        </a:p>
      </dgm:t>
    </dgm:pt>
    <dgm:pt modelId="{F6A44F64-19EE-4EA0-B515-F085AF858A34}" type="sibTrans" cxnId="{E93C405F-9C74-441A-AD91-CE4E2ACC0E96}">
      <dgm:prSet/>
      <dgm:spPr/>
      <dgm:t>
        <a:bodyPr/>
        <a:lstStyle/>
        <a:p>
          <a:endParaRPr lang="es-MX"/>
        </a:p>
      </dgm:t>
    </dgm:pt>
    <dgm:pt modelId="{F668E521-A7D8-46A0-BD84-9AA2EE56D46F}">
      <dgm:prSet phldrT="[Texto]"/>
      <dgm:spPr/>
      <dgm:t>
        <a:bodyPr/>
        <a:lstStyle/>
        <a:p>
          <a:r>
            <a:rPr lang="es-MX" dirty="0" smtClean="0"/>
            <a:t>65 años o mas es equivalente al 100% de la pensión.</a:t>
          </a:r>
          <a:endParaRPr lang="es-MX" dirty="0"/>
        </a:p>
      </dgm:t>
    </dgm:pt>
    <dgm:pt modelId="{50330F95-776D-45FD-B066-CE65FDA7314D}" type="parTrans" cxnId="{1FB7E976-B69D-4891-BF34-1BE53A62A45C}">
      <dgm:prSet/>
      <dgm:spPr/>
      <dgm:t>
        <a:bodyPr/>
        <a:lstStyle/>
        <a:p>
          <a:endParaRPr lang="es-MX"/>
        </a:p>
      </dgm:t>
    </dgm:pt>
    <dgm:pt modelId="{743E7843-2814-4816-BDBF-03FC9C593571}" type="sibTrans" cxnId="{1FB7E976-B69D-4891-BF34-1BE53A62A45C}">
      <dgm:prSet/>
      <dgm:spPr/>
      <dgm:t>
        <a:bodyPr/>
        <a:lstStyle/>
        <a:p>
          <a:endParaRPr lang="es-MX"/>
        </a:p>
      </dgm:t>
    </dgm:pt>
    <dgm:pt modelId="{8D468B9F-5513-4462-A2C0-0262343A5796}" type="pres">
      <dgm:prSet presAssocID="{49896776-E88D-42A2-AEBA-D1A5A9A100F1}" presName="Name0" presStyleCnt="0">
        <dgm:presLayoutVars>
          <dgm:dir/>
          <dgm:resizeHandles/>
        </dgm:presLayoutVars>
      </dgm:prSet>
      <dgm:spPr/>
      <dgm:t>
        <a:bodyPr/>
        <a:lstStyle/>
        <a:p>
          <a:endParaRPr lang="es-MX"/>
        </a:p>
      </dgm:t>
    </dgm:pt>
    <dgm:pt modelId="{04377CEF-8E4E-4ECE-9AD4-0B5A1DA3654B}" type="pres">
      <dgm:prSet presAssocID="{E5F77F1C-8E4D-4F29-BA92-1FFB3CD9B3A8}" presName="compNode" presStyleCnt="0"/>
      <dgm:spPr/>
    </dgm:pt>
    <dgm:pt modelId="{BFC40747-E7DA-4923-9FB4-10FE046E1438}" type="pres">
      <dgm:prSet presAssocID="{E5F77F1C-8E4D-4F29-BA92-1FFB3CD9B3A8}" presName="dummyConnPt" presStyleCnt="0"/>
      <dgm:spPr/>
    </dgm:pt>
    <dgm:pt modelId="{56FDAC31-BE54-46F4-BBD6-A6871C0D9BD1}" type="pres">
      <dgm:prSet presAssocID="{E5F77F1C-8E4D-4F29-BA92-1FFB3CD9B3A8}" presName="node" presStyleLbl="node1" presStyleIdx="0" presStyleCnt="8">
        <dgm:presLayoutVars>
          <dgm:bulletEnabled val="1"/>
        </dgm:presLayoutVars>
      </dgm:prSet>
      <dgm:spPr/>
      <dgm:t>
        <a:bodyPr/>
        <a:lstStyle/>
        <a:p>
          <a:endParaRPr lang="es-MX"/>
        </a:p>
      </dgm:t>
    </dgm:pt>
    <dgm:pt modelId="{EEF41EFF-C490-4CE4-B691-9C3591BB5DC6}" type="pres">
      <dgm:prSet presAssocID="{5703A899-0CA7-4E6E-A655-513699ADA46C}" presName="sibTrans" presStyleLbl="bgSibTrans2D1" presStyleIdx="0" presStyleCnt="7"/>
      <dgm:spPr/>
      <dgm:t>
        <a:bodyPr/>
        <a:lstStyle/>
        <a:p>
          <a:endParaRPr lang="es-MX"/>
        </a:p>
      </dgm:t>
    </dgm:pt>
    <dgm:pt modelId="{5E1C4EEF-1918-4425-9A9A-995D1C9C6862}" type="pres">
      <dgm:prSet presAssocID="{348F8B69-C99A-4AF6-B7F9-0BBB21456D37}" presName="compNode" presStyleCnt="0"/>
      <dgm:spPr/>
    </dgm:pt>
    <dgm:pt modelId="{EDA062EE-3D08-4408-BBF6-D0DB39B7AA71}" type="pres">
      <dgm:prSet presAssocID="{348F8B69-C99A-4AF6-B7F9-0BBB21456D37}" presName="dummyConnPt" presStyleCnt="0"/>
      <dgm:spPr/>
    </dgm:pt>
    <dgm:pt modelId="{4200E964-1343-4D2D-B410-CF1C6BBA0756}" type="pres">
      <dgm:prSet presAssocID="{348F8B69-C99A-4AF6-B7F9-0BBB21456D37}" presName="node" presStyleLbl="node1" presStyleIdx="1" presStyleCnt="8">
        <dgm:presLayoutVars>
          <dgm:bulletEnabled val="1"/>
        </dgm:presLayoutVars>
      </dgm:prSet>
      <dgm:spPr/>
      <dgm:t>
        <a:bodyPr/>
        <a:lstStyle/>
        <a:p>
          <a:endParaRPr lang="es-MX"/>
        </a:p>
      </dgm:t>
    </dgm:pt>
    <dgm:pt modelId="{A55E5442-0177-4DE3-8DB9-1F932B312DC5}" type="pres">
      <dgm:prSet presAssocID="{9D2B2D93-0C30-43F7-AC04-258EABF1D569}" presName="sibTrans" presStyleLbl="bgSibTrans2D1" presStyleIdx="1" presStyleCnt="7"/>
      <dgm:spPr/>
      <dgm:t>
        <a:bodyPr/>
        <a:lstStyle/>
        <a:p>
          <a:endParaRPr lang="es-MX"/>
        </a:p>
      </dgm:t>
    </dgm:pt>
    <dgm:pt modelId="{C8008337-8CFE-403C-BEE3-9251DB0AB1DA}" type="pres">
      <dgm:prSet presAssocID="{5CD6D8DC-0DA4-4371-B7B3-FB8264BBAE7C}" presName="compNode" presStyleCnt="0"/>
      <dgm:spPr/>
    </dgm:pt>
    <dgm:pt modelId="{FC080227-3FE8-46E3-B114-C59D566FA5CE}" type="pres">
      <dgm:prSet presAssocID="{5CD6D8DC-0DA4-4371-B7B3-FB8264BBAE7C}" presName="dummyConnPt" presStyleCnt="0"/>
      <dgm:spPr/>
    </dgm:pt>
    <dgm:pt modelId="{23EDA936-07C5-4B6F-B380-500EAA3B050B}" type="pres">
      <dgm:prSet presAssocID="{5CD6D8DC-0DA4-4371-B7B3-FB8264BBAE7C}" presName="node" presStyleLbl="node1" presStyleIdx="2" presStyleCnt="8">
        <dgm:presLayoutVars>
          <dgm:bulletEnabled val="1"/>
        </dgm:presLayoutVars>
      </dgm:prSet>
      <dgm:spPr/>
      <dgm:t>
        <a:bodyPr/>
        <a:lstStyle/>
        <a:p>
          <a:endParaRPr lang="es-MX"/>
        </a:p>
      </dgm:t>
    </dgm:pt>
    <dgm:pt modelId="{2D4C8AA7-878D-48F9-87D2-1C11C413A128}" type="pres">
      <dgm:prSet presAssocID="{3CD1B38D-D401-42C1-ABD1-1457B9C4B90C}" presName="sibTrans" presStyleLbl="bgSibTrans2D1" presStyleIdx="2" presStyleCnt="7"/>
      <dgm:spPr/>
      <dgm:t>
        <a:bodyPr/>
        <a:lstStyle/>
        <a:p>
          <a:endParaRPr lang="es-MX"/>
        </a:p>
      </dgm:t>
    </dgm:pt>
    <dgm:pt modelId="{F2CBDD1E-44E3-48FE-83CA-1BC67CC92BE5}" type="pres">
      <dgm:prSet presAssocID="{69A3B778-AB8E-483D-8D15-A71DC32A6FB0}" presName="compNode" presStyleCnt="0"/>
      <dgm:spPr/>
    </dgm:pt>
    <dgm:pt modelId="{5F90AFCB-64CD-4EB7-9794-E8B032E568C8}" type="pres">
      <dgm:prSet presAssocID="{69A3B778-AB8E-483D-8D15-A71DC32A6FB0}" presName="dummyConnPt" presStyleCnt="0"/>
      <dgm:spPr/>
    </dgm:pt>
    <dgm:pt modelId="{096D141E-DF98-4B01-A891-1D5424DB5E62}" type="pres">
      <dgm:prSet presAssocID="{69A3B778-AB8E-483D-8D15-A71DC32A6FB0}" presName="node" presStyleLbl="node1" presStyleIdx="3" presStyleCnt="8">
        <dgm:presLayoutVars>
          <dgm:bulletEnabled val="1"/>
        </dgm:presLayoutVars>
      </dgm:prSet>
      <dgm:spPr/>
      <dgm:t>
        <a:bodyPr/>
        <a:lstStyle/>
        <a:p>
          <a:endParaRPr lang="es-MX"/>
        </a:p>
      </dgm:t>
    </dgm:pt>
    <dgm:pt modelId="{C7352876-FED5-41F5-B0A4-EFD23D09B2CD}" type="pres">
      <dgm:prSet presAssocID="{BF250D50-9A90-4AD6-99EA-CC566E75EBF4}" presName="sibTrans" presStyleLbl="bgSibTrans2D1" presStyleIdx="3" presStyleCnt="7"/>
      <dgm:spPr/>
      <dgm:t>
        <a:bodyPr/>
        <a:lstStyle/>
        <a:p>
          <a:endParaRPr lang="es-MX"/>
        </a:p>
      </dgm:t>
    </dgm:pt>
    <dgm:pt modelId="{BB18D8F8-5D81-4989-BD8D-74D89C944E4A}" type="pres">
      <dgm:prSet presAssocID="{90007671-79FA-4F5E-AA1B-61FD21369E61}" presName="compNode" presStyleCnt="0"/>
      <dgm:spPr/>
    </dgm:pt>
    <dgm:pt modelId="{8DE16486-0C5F-4A2F-BCBF-C441DB342D2C}" type="pres">
      <dgm:prSet presAssocID="{90007671-79FA-4F5E-AA1B-61FD21369E61}" presName="dummyConnPt" presStyleCnt="0"/>
      <dgm:spPr/>
    </dgm:pt>
    <dgm:pt modelId="{0BDC49C9-1D6E-4563-875E-476874531FAD}" type="pres">
      <dgm:prSet presAssocID="{90007671-79FA-4F5E-AA1B-61FD21369E61}" presName="node" presStyleLbl="node1" presStyleIdx="4" presStyleCnt="8">
        <dgm:presLayoutVars>
          <dgm:bulletEnabled val="1"/>
        </dgm:presLayoutVars>
      </dgm:prSet>
      <dgm:spPr/>
      <dgm:t>
        <a:bodyPr/>
        <a:lstStyle/>
        <a:p>
          <a:endParaRPr lang="es-MX"/>
        </a:p>
      </dgm:t>
    </dgm:pt>
    <dgm:pt modelId="{0AB106F4-CE82-4A3C-A3AD-269E6B27D730}" type="pres">
      <dgm:prSet presAssocID="{04FDD86B-1EBF-40A1-83D9-DAD2F6F0E2AB}" presName="sibTrans" presStyleLbl="bgSibTrans2D1" presStyleIdx="4" presStyleCnt="7"/>
      <dgm:spPr/>
      <dgm:t>
        <a:bodyPr/>
        <a:lstStyle/>
        <a:p>
          <a:endParaRPr lang="es-MX"/>
        </a:p>
      </dgm:t>
    </dgm:pt>
    <dgm:pt modelId="{36FC68B8-883E-43DA-9085-65B85C7B2C8D}" type="pres">
      <dgm:prSet presAssocID="{41C64817-D16E-48FF-A326-683A8537575B}" presName="compNode" presStyleCnt="0"/>
      <dgm:spPr/>
    </dgm:pt>
    <dgm:pt modelId="{29EF06AB-818A-46BE-B71C-738239B5EC11}" type="pres">
      <dgm:prSet presAssocID="{41C64817-D16E-48FF-A326-683A8537575B}" presName="dummyConnPt" presStyleCnt="0"/>
      <dgm:spPr/>
    </dgm:pt>
    <dgm:pt modelId="{404DD8F5-5C40-4359-88B8-9AD913C7D4EA}" type="pres">
      <dgm:prSet presAssocID="{41C64817-D16E-48FF-A326-683A8537575B}" presName="node" presStyleLbl="node1" presStyleIdx="5" presStyleCnt="8">
        <dgm:presLayoutVars>
          <dgm:bulletEnabled val="1"/>
        </dgm:presLayoutVars>
      </dgm:prSet>
      <dgm:spPr/>
      <dgm:t>
        <a:bodyPr/>
        <a:lstStyle/>
        <a:p>
          <a:endParaRPr lang="es-MX"/>
        </a:p>
      </dgm:t>
    </dgm:pt>
    <dgm:pt modelId="{7746985D-E967-4902-9E79-1C67D5053816}" type="pres">
      <dgm:prSet presAssocID="{8FA03AFE-B80E-4EBF-834E-B32F4FE01BDF}" presName="sibTrans" presStyleLbl="bgSibTrans2D1" presStyleIdx="5" presStyleCnt="7"/>
      <dgm:spPr/>
      <dgm:t>
        <a:bodyPr/>
        <a:lstStyle/>
        <a:p>
          <a:endParaRPr lang="es-MX"/>
        </a:p>
      </dgm:t>
    </dgm:pt>
    <dgm:pt modelId="{7F953C16-2CCC-4457-96EE-87F37C9CA34F}" type="pres">
      <dgm:prSet presAssocID="{C46A3F97-9F1D-4B9C-B77F-FCEF5FF24F8B}" presName="compNode" presStyleCnt="0"/>
      <dgm:spPr/>
    </dgm:pt>
    <dgm:pt modelId="{C2D98CCB-D8C6-418D-84F4-41FE38D28DAB}" type="pres">
      <dgm:prSet presAssocID="{C46A3F97-9F1D-4B9C-B77F-FCEF5FF24F8B}" presName="dummyConnPt" presStyleCnt="0"/>
      <dgm:spPr/>
    </dgm:pt>
    <dgm:pt modelId="{316201E0-0FFA-4E64-B490-B77D48ED963A}" type="pres">
      <dgm:prSet presAssocID="{C46A3F97-9F1D-4B9C-B77F-FCEF5FF24F8B}" presName="node" presStyleLbl="node1" presStyleIdx="6" presStyleCnt="8">
        <dgm:presLayoutVars>
          <dgm:bulletEnabled val="1"/>
        </dgm:presLayoutVars>
      </dgm:prSet>
      <dgm:spPr/>
      <dgm:t>
        <a:bodyPr/>
        <a:lstStyle/>
        <a:p>
          <a:endParaRPr lang="es-MX"/>
        </a:p>
      </dgm:t>
    </dgm:pt>
    <dgm:pt modelId="{F27B7146-6F9B-4385-887B-B746FFE961C3}" type="pres">
      <dgm:prSet presAssocID="{F6A44F64-19EE-4EA0-B515-F085AF858A34}" presName="sibTrans" presStyleLbl="bgSibTrans2D1" presStyleIdx="6" presStyleCnt="7"/>
      <dgm:spPr/>
      <dgm:t>
        <a:bodyPr/>
        <a:lstStyle/>
        <a:p>
          <a:endParaRPr lang="es-MX"/>
        </a:p>
      </dgm:t>
    </dgm:pt>
    <dgm:pt modelId="{0047F669-4449-466B-9FFF-C782C739D864}" type="pres">
      <dgm:prSet presAssocID="{F668E521-A7D8-46A0-BD84-9AA2EE56D46F}" presName="compNode" presStyleCnt="0"/>
      <dgm:spPr/>
    </dgm:pt>
    <dgm:pt modelId="{3E147CD3-BCF4-4869-87D4-E66AC9113FEF}" type="pres">
      <dgm:prSet presAssocID="{F668E521-A7D8-46A0-BD84-9AA2EE56D46F}" presName="dummyConnPt" presStyleCnt="0"/>
      <dgm:spPr/>
    </dgm:pt>
    <dgm:pt modelId="{A295AB09-95E4-49DB-8516-3CBAE66A6F00}" type="pres">
      <dgm:prSet presAssocID="{F668E521-A7D8-46A0-BD84-9AA2EE56D46F}" presName="node" presStyleLbl="node1" presStyleIdx="7" presStyleCnt="8">
        <dgm:presLayoutVars>
          <dgm:bulletEnabled val="1"/>
        </dgm:presLayoutVars>
      </dgm:prSet>
      <dgm:spPr/>
      <dgm:t>
        <a:bodyPr/>
        <a:lstStyle/>
        <a:p>
          <a:endParaRPr lang="es-MX"/>
        </a:p>
      </dgm:t>
    </dgm:pt>
  </dgm:ptLst>
  <dgm:cxnLst>
    <dgm:cxn modelId="{F5F4C791-0A6E-4995-BCC3-86F2D6C88002}" type="presOf" srcId="{BF250D50-9A90-4AD6-99EA-CC566E75EBF4}" destId="{C7352876-FED5-41F5-B0A4-EFD23D09B2CD}" srcOrd="0" destOrd="0" presId="urn:microsoft.com/office/officeart/2005/8/layout/bProcess4"/>
    <dgm:cxn modelId="{FBDFD0B8-9366-4FF1-BB5C-B37CC233C370}" type="presOf" srcId="{04FDD86B-1EBF-40A1-83D9-DAD2F6F0E2AB}" destId="{0AB106F4-CE82-4A3C-A3AD-269E6B27D730}" srcOrd="0" destOrd="0" presId="urn:microsoft.com/office/officeart/2005/8/layout/bProcess4"/>
    <dgm:cxn modelId="{3CAE2250-62A3-4207-A339-3744AF472FE4}" srcId="{49896776-E88D-42A2-AEBA-D1A5A9A100F1}" destId="{E5F77F1C-8E4D-4F29-BA92-1FFB3CD9B3A8}" srcOrd="0" destOrd="0" parTransId="{77BE210E-71FD-4B67-B274-6B3BF208E62B}" sibTransId="{5703A899-0CA7-4E6E-A655-513699ADA46C}"/>
    <dgm:cxn modelId="{D1D63E80-1FF8-4B81-84C6-42E31EA0418B}" type="presOf" srcId="{F6A44F64-19EE-4EA0-B515-F085AF858A34}" destId="{F27B7146-6F9B-4385-887B-B746FFE961C3}" srcOrd="0" destOrd="0" presId="urn:microsoft.com/office/officeart/2005/8/layout/bProcess4"/>
    <dgm:cxn modelId="{6E0B4740-5E74-471D-A3FD-8F224F981DA5}" type="presOf" srcId="{3CD1B38D-D401-42C1-ABD1-1457B9C4B90C}" destId="{2D4C8AA7-878D-48F9-87D2-1C11C413A128}" srcOrd="0" destOrd="0" presId="urn:microsoft.com/office/officeart/2005/8/layout/bProcess4"/>
    <dgm:cxn modelId="{46282660-B6CC-49C9-BAF7-B296445FF734}" type="presOf" srcId="{F668E521-A7D8-46A0-BD84-9AA2EE56D46F}" destId="{A295AB09-95E4-49DB-8516-3CBAE66A6F00}" srcOrd="0" destOrd="0" presId="urn:microsoft.com/office/officeart/2005/8/layout/bProcess4"/>
    <dgm:cxn modelId="{BF31A24C-A882-42F9-8B41-F76D9A6CBB41}" srcId="{49896776-E88D-42A2-AEBA-D1A5A9A100F1}" destId="{348F8B69-C99A-4AF6-B7F9-0BBB21456D37}" srcOrd="1" destOrd="0" parTransId="{61BAD4AC-DD8F-4684-9D83-2F41F392A2D4}" sibTransId="{9D2B2D93-0C30-43F7-AC04-258EABF1D569}"/>
    <dgm:cxn modelId="{4270A153-9D75-48E4-A162-012D5B3870E9}" type="presOf" srcId="{41C64817-D16E-48FF-A326-683A8537575B}" destId="{404DD8F5-5C40-4359-88B8-9AD913C7D4EA}" srcOrd="0" destOrd="0" presId="urn:microsoft.com/office/officeart/2005/8/layout/bProcess4"/>
    <dgm:cxn modelId="{B2F643DB-101A-4959-8BED-DFAA59FD3DCB}" type="presOf" srcId="{5703A899-0CA7-4E6E-A655-513699ADA46C}" destId="{EEF41EFF-C490-4CE4-B691-9C3591BB5DC6}" srcOrd="0" destOrd="0" presId="urn:microsoft.com/office/officeart/2005/8/layout/bProcess4"/>
    <dgm:cxn modelId="{AE247FCD-0374-4F1C-9ACC-322BAAF74D00}" srcId="{49896776-E88D-42A2-AEBA-D1A5A9A100F1}" destId="{5CD6D8DC-0DA4-4371-B7B3-FB8264BBAE7C}" srcOrd="2" destOrd="0" parTransId="{FBD68810-885A-4903-9FC2-918701580036}" sibTransId="{3CD1B38D-D401-42C1-ABD1-1457B9C4B90C}"/>
    <dgm:cxn modelId="{3CD92F3B-C9D2-447A-87C3-E53154A6F045}" type="presOf" srcId="{69A3B778-AB8E-483D-8D15-A71DC32A6FB0}" destId="{096D141E-DF98-4B01-A891-1D5424DB5E62}" srcOrd="0" destOrd="0" presId="urn:microsoft.com/office/officeart/2005/8/layout/bProcess4"/>
    <dgm:cxn modelId="{A7EEE3FB-7433-4E51-84AE-3EB91BDDCE7E}" type="presOf" srcId="{9D2B2D93-0C30-43F7-AC04-258EABF1D569}" destId="{A55E5442-0177-4DE3-8DB9-1F932B312DC5}" srcOrd="0" destOrd="0" presId="urn:microsoft.com/office/officeart/2005/8/layout/bProcess4"/>
    <dgm:cxn modelId="{C3490D5B-1E53-4EE0-8BF6-467F41D5C5EE}" srcId="{49896776-E88D-42A2-AEBA-D1A5A9A100F1}" destId="{90007671-79FA-4F5E-AA1B-61FD21369E61}" srcOrd="4" destOrd="0" parTransId="{B72547F5-37FD-4C8F-9E60-B67BDA187BBD}" sibTransId="{04FDD86B-1EBF-40A1-83D9-DAD2F6F0E2AB}"/>
    <dgm:cxn modelId="{D4EB1849-D2CD-4546-9EB5-6E35CAA0CA5C}" type="presOf" srcId="{5CD6D8DC-0DA4-4371-B7B3-FB8264BBAE7C}" destId="{23EDA936-07C5-4B6F-B380-500EAA3B050B}" srcOrd="0" destOrd="0" presId="urn:microsoft.com/office/officeart/2005/8/layout/bProcess4"/>
    <dgm:cxn modelId="{0C6F31B7-D8F6-4081-BEAD-1B3DF47ADAA5}" type="presOf" srcId="{C46A3F97-9F1D-4B9C-B77F-FCEF5FF24F8B}" destId="{316201E0-0FFA-4E64-B490-B77D48ED963A}" srcOrd="0" destOrd="0" presId="urn:microsoft.com/office/officeart/2005/8/layout/bProcess4"/>
    <dgm:cxn modelId="{A819DF20-3F74-4C5E-9FF4-C9296BB78CF0}" type="presOf" srcId="{90007671-79FA-4F5E-AA1B-61FD21369E61}" destId="{0BDC49C9-1D6E-4563-875E-476874531FAD}" srcOrd="0" destOrd="0" presId="urn:microsoft.com/office/officeart/2005/8/layout/bProcess4"/>
    <dgm:cxn modelId="{1FB7E976-B69D-4891-BF34-1BE53A62A45C}" srcId="{49896776-E88D-42A2-AEBA-D1A5A9A100F1}" destId="{F668E521-A7D8-46A0-BD84-9AA2EE56D46F}" srcOrd="7" destOrd="0" parTransId="{50330F95-776D-45FD-B066-CE65FDA7314D}" sibTransId="{743E7843-2814-4816-BDBF-03FC9C593571}"/>
    <dgm:cxn modelId="{51D5694D-3469-4362-8CFC-FE82A3B33F13}" type="presOf" srcId="{8FA03AFE-B80E-4EBF-834E-B32F4FE01BDF}" destId="{7746985D-E967-4902-9E79-1C67D5053816}" srcOrd="0" destOrd="0" presId="urn:microsoft.com/office/officeart/2005/8/layout/bProcess4"/>
    <dgm:cxn modelId="{1B061D49-C41F-4F9E-92EA-5BE695486AE6}" type="presOf" srcId="{49896776-E88D-42A2-AEBA-D1A5A9A100F1}" destId="{8D468B9F-5513-4462-A2C0-0262343A5796}" srcOrd="0" destOrd="0" presId="urn:microsoft.com/office/officeart/2005/8/layout/bProcess4"/>
    <dgm:cxn modelId="{F1082FE6-2906-47BC-8FBB-4E7E3D2C6840}" type="presOf" srcId="{348F8B69-C99A-4AF6-B7F9-0BBB21456D37}" destId="{4200E964-1343-4D2D-B410-CF1C6BBA0756}" srcOrd="0" destOrd="0" presId="urn:microsoft.com/office/officeart/2005/8/layout/bProcess4"/>
    <dgm:cxn modelId="{1EB428FF-7C29-48B8-9444-F6DFF9D8DCD8}" srcId="{49896776-E88D-42A2-AEBA-D1A5A9A100F1}" destId="{69A3B778-AB8E-483D-8D15-A71DC32A6FB0}" srcOrd="3" destOrd="0" parTransId="{9D3D3755-F366-4BA3-AFC6-0A3D28D2BCA6}" sibTransId="{BF250D50-9A90-4AD6-99EA-CC566E75EBF4}"/>
    <dgm:cxn modelId="{F0F79863-8355-446D-B4E2-9B8DE99B31E5}" type="presOf" srcId="{E5F77F1C-8E4D-4F29-BA92-1FFB3CD9B3A8}" destId="{56FDAC31-BE54-46F4-BBD6-A6871C0D9BD1}" srcOrd="0" destOrd="0" presId="urn:microsoft.com/office/officeart/2005/8/layout/bProcess4"/>
    <dgm:cxn modelId="{761DA79B-7568-41CE-9CCE-A16329C2CE74}" srcId="{49896776-E88D-42A2-AEBA-D1A5A9A100F1}" destId="{41C64817-D16E-48FF-A326-683A8537575B}" srcOrd="5" destOrd="0" parTransId="{609E5F87-8138-413B-A1B9-6C924428FF70}" sibTransId="{8FA03AFE-B80E-4EBF-834E-B32F4FE01BDF}"/>
    <dgm:cxn modelId="{E93C405F-9C74-441A-AD91-CE4E2ACC0E96}" srcId="{49896776-E88D-42A2-AEBA-D1A5A9A100F1}" destId="{C46A3F97-9F1D-4B9C-B77F-FCEF5FF24F8B}" srcOrd="6" destOrd="0" parTransId="{DD5C1D21-FD4B-4F02-88F9-61414E49642F}" sibTransId="{F6A44F64-19EE-4EA0-B515-F085AF858A34}"/>
    <dgm:cxn modelId="{3D60897E-BD3D-4A31-B33F-B12AB1E405A4}" type="presParOf" srcId="{8D468B9F-5513-4462-A2C0-0262343A5796}" destId="{04377CEF-8E4E-4ECE-9AD4-0B5A1DA3654B}" srcOrd="0" destOrd="0" presId="urn:microsoft.com/office/officeart/2005/8/layout/bProcess4"/>
    <dgm:cxn modelId="{F9AD4FAA-2A03-425B-98FC-94B74199D3FD}" type="presParOf" srcId="{04377CEF-8E4E-4ECE-9AD4-0B5A1DA3654B}" destId="{BFC40747-E7DA-4923-9FB4-10FE046E1438}" srcOrd="0" destOrd="0" presId="urn:microsoft.com/office/officeart/2005/8/layout/bProcess4"/>
    <dgm:cxn modelId="{BE587619-582B-4B52-A248-3550CCBC03DC}" type="presParOf" srcId="{04377CEF-8E4E-4ECE-9AD4-0B5A1DA3654B}" destId="{56FDAC31-BE54-46F4-BBD6-A6871C0D9BD1}" srcOrd="1" destOrd="0" presId="urn:microsoft.com/office/officeart/2005/8/layout/bProcess4"/>
    <dgm:cxn modelId="{8E88FCA3-3524-445B-A474-18661C2447ED}" type="presParOf" srcId="{8D468B9F-5513-4462-A2C0-0262343A5796}" destId="{EEF41EFF-C490-4CE4-B691-9C3591BB5DC6}" srcOrd="1" destOrd="0" presId="urn:microsoft.com/office/officeart/2005/8/layout/bProcess4"/>
    <dgm:cxn modelId="{6DBC405F-FDA2-4824-9490-64C8FB566458}" type="presParOf" srcId="{8D468B9F-5513-4462-A2C0-0262343A5796}" destId="{5E1C4EEF-1918-4425-9A9A-995D1C9C6862}" srcOrd="2" destOrd="0" presId="urn:microsoft.com/office/officeart/2005/8/layout/bProcess4"/>
    <dgm:cxn modelId="{8E042688-1BDF-44B0-B3C5-1C68D55339B2}" type="presParOf" srcId="{5E1C4EEF-1918-4425-9A9A-995D1C9C6862}" destId="{EDA062EE-3D08-4408-BBF6-D0DB39B7AA71}" srcOrd="0" destOrd="0" presId="urn:microsoft.com/office/officeart/2005/8/layout/bProcess4"/>
    <dgm:cxn modelId="{C0B302AD-8E19-4FAD-85AD-2639D22EDBC7}" type="presParOf" srcId="{5E1C4EEF-1918-4425-9A9A-995D1C9C6862}" destId="{4200E964-1343-4D2D-B410-CF1C6BBA0756}" srcOrd="1" destOrd="0" presId="urn:microsoft.com/office/officeart/2005/8/layout/bProcess4"/>
    <dgm:cxn modelId="{DD8959C1-F792-4BED-BA7A-826E430E8A0F}" type="presParOf" srcId="{8D468B9F-5513-4462-A2C0-0262343A5796}" destId="{A55E5442-0177-4DE3-8DB9-1F932B312DC5}" srcOrd="3" destOrd="0" presId="urn:microsoft.com/office/officeart/2005/8/layout/bProcess4"/>
    <dgm:cxn modelId="{68ECE6B7-9C4B-465C-9A84-4DC0D4C8E869}" type="presParOf" srcId="{8D468B9F-5513-4462-A2C0-0262343A5796}" destId="{C8008337-8CFE-403C-BEE3-9251DB0AB1DA}" srcOrd="4" destOrd="0" presId="urn:microsoft.com/office/officeart/2005/8/layout/bProcess4"/>
    <dgm:cxn modelId="{5C3BEF31-C52C-4858-8619-E3E9CDFBCB47}" type="presParOf" srcId="{C8008337-8CFE-403C-BEE3-9251DB0AB1DA}" destId="{FC080227-3FE8-46E3-B114-C59D566FA5CE}" srcOrd="0" destOrd="0" presId="urn:microsoft.com/office/officeart/2005/8/layout/bProcess4"/>
    <dgm:cxn modelId="{AB4A240A-86DF-4E1F-A905-91D8723B918B}" type="presParOf" srcId="{C8008337-8CFE-403C-BEE3-9251DB0AB1DA}" destId="{23EDA936-07C5-4B6F-B380-500EAA3B050B}" srcOrd="1" destOrd="0" presId="urn:microsoft.com/office/officeart/2005/8/layout/bProcess4"/>
    <dgm:cxn modelId="{7A0A501B-811A-4F09-AAC4-8C895E15D0FA}" type="presParOf" srcId="{8D468B9F-5513-4462-A2C0-0262343A5796}" destId="{2D4C8AA7-878D-48F9-87D2-1C11C413A128}" srcOrd="5" destOrd="0" presId="urn:microsoft.com/office/officeart/2005/8/layout/bProcess4"/>
    <dgm:cxn modelId="{D44D175A-A081-41E1-B226-489DD062011B}" type="presParOf" srcId="{8D468B9F-5513-4462-A2C0-0262343A5796}" destId="{F2CBDD1E-44E3-48FE-83CA-1BC67CC92BE5}" srcOrd="6" destOrd="0" presId="urn:microsoft.com/office/officeart/2005/8/layout/bProcess4"/>
    <dgm:cxn modelId="{B554B97D-8E02-4F8D-B52E-CC409BD5D3AB}" type="presParOf" srcId="{F2CBDD1E-44E3-48FE-83CA-1BC67CC92BE5}" destId="{5F90AFCB-64CD-4EB7-9794-E8B032E568C8}" srcOrd="0" destOrd="0" presId="urn:microsoft.com/office/officeart/2005/8/layout/bProcess4"/>
    <dgm:cxn modelId="{1E9D27A3-3190-46EA-9865-FE5275BA06FB}" type="presParOf" srcId="{F2CBDD1E-44E3-48FE-83CA-1BC67CC92BE5}" destId="{096D141E-DF98-4B01-A891-1D5424DB5E62}" srcOrd="1" destOrd="0" presId="urn:microsoft.com/office/officeart/2005/8/layout/bProcess4"/>
    <dgm:cxn modelId="{B9DB7E86-77F5-412D-B7B3-C952DAC975FB}" type="presParOf" srcId="{8D468B9F-5513-4462-A2C0-0262343A5796}" destId="{C7352876-FED5-41F5-B0A4-EFD23D09B2CD}" srcOrd="7" destOrd="0" presId="urn:microsoft.com/office/officeart/2005/8/layout/bProcess4"/>
    <dgm:cxn modelId="{098505CE-5AE8-4D7B-BA94-B968201025E6}" type="presParOf" srcId="{8D468B9F-5513-4462-A2C0-0262343A5796}" destId="{BB18D8F8-5D81-4989-BD8D-74D89C944E4A}" srcOrd="8" destOrd="0" presId="urn:microsoft.com/office/officeart/2005/8/layout/bProcess4"/>
    <dgm:cxn modelId="{18F91EFF-27D8-4611-873F-E123738EE55C}" type="presParOf" srcId="{BB18D8F8-5D81-4989-BD8D-74D89C944E4A}" destId="{8DE16486-0C5F-4A2F-BCBF-C441DB342D2C}" srcOrd="0" destOrd="0" presId="urn:microsoft.com/office/officeart/2005/8/layout/bProcess4"/>
    <dgm:cxn modelId="{01002488-C5B5-44E3-94FE-EFE62DBB8A75}" type="presParOf" srcId="{BB18D8F8-5D81-4989-BD8D-74D89C944E4A}" destId="{0BDC49C9-1D6E-4563-875E-476874531FAD}" srcOrd="1" destOrd="0" presId="urn:microsoft.com/office/officeart/2005/8/layout/bProcess4"/>
    <dgm:cxn modelId="{1D840B98-7F98-400D-9C84-4CD7A19FC89E}" type="presParOf" srcId="{8D468B9F-5513-4462-A2C0-0262343A5796}" destId="{0AB106F4-CE82-4A3C-A3AD-269E6B27D730}" srcOrd="9" destOrd="0" presId="urn:microsoft.com/office/officeart/2005/8/layout/bProcess4"/>
    <dgm:cxn modelId="{77F25577-10A8-475B-919E-911CB917B3D1}" type="presParOf" srcId="{8D468B9F-5513-4462-A2C0-0262343A5796}" destId="{36FC68B8-883E-43DA-9085-65B85C7B2C8D}" srcOrd="10" destOrd="0" presId="urn:microsoft.com/office/officeart/2005/8/layout/bProcess4"/>
    <dgm:cxn modelId="{BA4EDFB6-C8A4-43B6-918B-19F3C391A515}" type="presParOf" srcId="{36FC68B8-883E-43DA-9085-65B85C7B2C8D}" destId="{29EF06AB-818A-46BE-B71C-738239B5EC11}" srcOrd="0" destOrd="0" presId="urn:microsoft.com/office/officeart/2005/8/layout/bProcess4"/>
    <dgm:cxn modelId="{C07DCCA5-1578-4020-9CA1-6CB29BF10A54}" type="presParOf" srcId="{36FC68B8-883E-43DA-9085-65B85C7B2C8D}" destId="{404DD8F5-5C40-4359-88B8-9AD913C7D4EA}" srcOrd="1" destOrd="0" presId="urn:microsoft.com/office/officeart/2005/8/layout/bProcess4"/>
    <dgm:cxn modelId="{CFF10682-B988-4177-8E15-087B53A9BD65}" type="presParOf" srcId="{8D468B9F-5513-4462-A2C0-0262343A5796}" destId="{7746985D-E967-4902-9E79-1C67D5053816}" srcOrd="11" destOrd="0" presId="urn:microsoft.com/office/officeart/2005/8/layout/bProcess4"/>
    <dgm:cxn modelId="{A81586CB-AC9D-434F-ACC5-8CCD4AEDF449}" type="presParOf" srcId="{8D468B9F-5513-4462-A2C0-0262343A5796}" destId="{7F953C16-2CCC-4457-96EE-87F37C9CA34F}" srcOrd="12" destOrd="0" presId="urn:microsoft.com/office/officeart/2005/8/layout/bProcess4"/>
    <dgm:cxn modelId="{CEDC64C1-DD64-47D5-98A0-8F9506F5DA61}" type="presParOf" srcId="{7F953C16-2CCC-4457-96EE-87F37C9CA34F}" destId="{C2D98CCB-D8C6-418D-84F4-41FE38D28DAB}" srcOrd="0" destOrd="0" presId="urn:microsoft.com/office/officeart/2005/8/layout/bProcess4"/>
    <dgm:cxn modelId="{72D8C16A-B6AC-4FB2-AA61-2680C7C9BE62}" type="presParOf" srcId="{7F953C16-2CCC-4457-96EE-87F37C9CA34F}" destId="{316201E0-0FFA-4E64-B490-B77D48ED963A}" srcOrd="1" destOrd="0" presId="urn:microsoft.com/office/officeart/2005/8/layout/bProcess4"/>
    <dgm:cxn modelId="{253A5F8A-C6F4-4919-8E0B-4C68F03DDA76}" type="presParOf" srcId="{8D468B9F-5513-4462-A2C0-0262343A5796}" destId="{F27B7146-6F9B-4385-887B-B746FFE961C3}" srcOrd="13" destOrd="0" presId="urn:microsoft.com/office/officeart/2005/8/layout/bProcess4"/>
    <dgm:cxn modelId="{19D9A3AE-EF65-42EC-A2F7-7E9184AB8377}" type="presParOf" srcId="{8D468B9F-5513-4462-A2C0-0262343A5796}" destId="{0047F669-4449-466B-9FFF-C782C739D864}" srcOrd="14" destOrd="0" presId="urn:microsoft.com/office/officeart/2005/8/layout/bProcess4"/>
    <dgm:cxn modelId="{8D758F2D-6543-41BF-93F2-577535029538}" type="presParOf" srcId="{0047F669-4449-466B-9FFF-C782C739D864}" destId="{3E147CD3-BCF4-4869-87D4-E66AC9113FEF}" srcOrd="0" destOrd="0" presId="urn:microsoft.com/office/officeart/2005/8/layout/bProcess4"/>
    <dgm:cxn modelId="{6305E664-D51B-4E14-B623-527F10DA62B8}" type="presParOf" srcId="{0047F669-4449-466B-9FFF-C782C739D864}" destId="{A295AB09-95E4-49DB-8516-3CBAE66A6F00}"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C2836-8C9F-4674-96C7-C6E192CF08CF}">
      <dsp:nvSpPr>
        <dsp:cNvPr id="0" name=""/>
        <dsp:cNvSpPr/>
      </dsp:nvSpPr>
      <dsp:spPr>
        <a:xfrm rot="5400000">
          <a:off x="-219471" y="219479"/>
          <a:ext cx="1463145" cy="102420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effectLst/>
            </a:rPr>
            <a:t>El estudio del trabajo desde la psicología </a:t>
          </a:r>
          <a:endParaRPr lang="es-MX" sz="1000" kern="1200" dirty="0"/>
        </a:p>
      </dsp:txBody>
      <dsp:txXfrm rot="-5400000">
        <a:off x="1" y="512108"/>
        <a:ext cx="1024202" cy="438943"/>
      </dsp:txXfrm>
    </dsp:sp>
    <dsp:sp modelId="{4A85E028-50DC-4B70-BE45-EDDE4D60C42A}">
      <dsp:nvSpPr>
        <dsp:cNvPr id="0" name=""/>
        <dsp:cNvSpPr/>
      </dsp:nvSpPr>
      <dsp:spPr>
        <a:xfrm rot="5400000">
          <a:off x="4100578" y="-3076368"/>
          <a:ext cx="951044" cy="7103797"/>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s-MX" sz="900" kern="1200" dirty="0" smtClean="0">
              <a:effectLst/>
            </a:rPr>
            <a:t>Conocer y comprender al trabajo como fenómeno de importancia incuestionable como ha contribuido a la construcción y transformación del mundo</a:t>
          </a:r>
          <a:endParaRPr lang="es-MX" sz="900" kern="1200" dirty="0"/>
        </a:p>
        <a:p>
          <a:pPr marL="57150" lvl="1" indent="-57150" algn="l" defTabSz="400050">
            <a:lnSpc>
              <a:spcPct val="90000"/>
            </a:lnSpc>
            <a:spcBef>
              <a:spcPct val="0"/>
            </a:spcBef>
            <a:spcAft>
              <a:spcPct val="15000"/>
            </a:spcAft>
            <a:buChar char="••"/>
          </a:pPr>
          <a:r>
            <a:rPr lang="es-MX" sz="900" kern="1200" dirty="0" smtClean="0">
              <a:effectLst/>
            </a:rPr>
            <a:t>Partiendo de una realidad, comprender como el significado del trabajo ha cambiado a lo largo de la historia</a:t>
          </a:r>
          <a:endParaRPr lang="es-MX" sz="900" kern="1200" dirty="0"/>
        </a:p>
      </dsp:txBody>
      <dsp:txXfrm rot="-5400000">
        <a:off x="1024202" y="46434"/>
        <a:ext cx="7057371" cy="858192"/>
      </dsp:txXfrm>
    </dsp:sp>
    <dsp:sp modelId="{5EB19F9B-8E39-42D3-B508-B4343F542779}">
      <dsp:nvSpPr>
        <dsp:cNvPr id="0" name=""/>
        <dsp:cNvSpPr/>
      </dsp:nvSpPr>
      <dsp:spPr>
        <a:xfrm rot="5400000">
          <a:off x="-219471" y="1537981"/>
          <a:ext cx="1463145" cy="102420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effectLst/>
            </a:rPr>
            <a:t>Relación de trabajo </a:t>
          </a:r>
          <a:endParaRPr lang="es-MX" sz="1000" kern="1200" dirty="0"/>
        </a:p>
      </dsp:txBody>
      <dsp:txXfrm rot="-5400000">
        <a:off x="1" y="1830610"/>
        <a:ext cx="1024202" cy="438943"/>
      </dsp:txXfrm>
    </dsp:sp>
    <dsp:sp modelId="{A431AA5F-FB87-4C67-A19B-D438BAA73D3C}">
      <dsp:nvSpPr>
        <dsp:cNvPr id="0" name=""/>
        <dsp:cNvSpPr/>
      </dsp:nvSpPr>
      <dsp:spPr>
        <a:xfrm rot="5400000">
          <a:off x="4100578" y="-1757866"/>
          <a:ext cx="951044" cy="7103797"/>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s-MX" sz="900" kern="1200" dirty="0" smtClean="0">
              <a:effectLst/>
            </a:rPr>
            <a:t>El estudiante puede profundizar en los diferentes aspectos de las condiciones de trabajo, mediante bibliografía especializada.</a:t>
          </a:r>
          <a:endParaRPr lang="es-MX" sz="900" kern="1200" dirty="0"/>
        </a:p>
      </dsp:txBody>
      <dsp:txXfrm rot="-5400000">
        <a:off x="1024202" y="1364936"/>
        <a:ext cx="7057371" cy="858192"/>
      </dsp:txXfrm>
    </dsp:sp>
    <dsp:sp modelId="{FC6DE16D-0C2F-495F-9434-0D67DBD0E5C1}">
      <dsp:nvSpPr>
        <dsp:cNvPr id="0" name=""/>
        <dsp:cNvSpPr/>
      </dsp:nvSpPr>
      <dsp:spPr>
        <a:xfrm rot="5400000">
          <a:off x="-219471" y="2856483"/>
          <a:ext cx="1463145" cy="102420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effectLst/>
            </a:rPr>
            <a:t>Relaciones colectivas del trabajo</a:t>
          </a:r>
        </a:p>
      </dsp:txBody>
      <dsp:txXfrm rot="-5400000">
        <a:off x="1" y="3149112"/>
        <a:ext cx="1024202" cy="438943"/>
      </dsp:txXfrm>
    </dsp:sp>
    <dsp:sp modelId="{5DBA58EC-EBF2-4819-8E0C-8F87CB6B9F5A}">
      <dsp:nvSpPr>
        <dsp:cNvPr id="0" name=""/>
        <dsp:cNvSpPr/>
      </dsp:nvSpPr>
      <dsp:spPr>
        <a:xfrm rot="5400000">
          <a:off x="4100578" y="-439365"/>
          <a:ext cx="951044" cy="7103797"/>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s-MX" sz="900" kern="1200" smtClean="0">
              <a:effectLst/>
            </a:rPr>
            <a:t>Realizar cálculos numéricos de alcances legales con motivo de las relaciones individuales.</a:t>
          </a:r>
          <a:endParaRPr lang="es-MX" sz="900" kern="1200"/>
        </a:p>
        <a:p>
          <a:pPr marL="57150" lvl="1" indent="-57150" algn="l" defTabSz="400050">
            <a:lnSpc>
              <a:spcPct val="90000"/>
            </a:lnSpc>
            <a:spcBef>
              <a:spcPct val="0"/>
            </a:spcBef>
            <a:spcAft>
              <a:spcPct val="15000"/>
            </a:spcAft>
            <a:buChar char="••"/>
          </a:pPr>
          <a:r>
            <a:rPr lang="es-MX" sz="900" kern="1200" smtClean="0">
              <a:effectLst/>
            </a:rPr>
            <a:t>Realizar cálculos numéricos con motivo de renuncias y rescisiones de contratos individuales de trabajo</a:t>
          </a:r>
          <a:endParaRPr lang="es-MX" sz="900" kern="1200" dirty="0"/>
        </a:p>
        <a:p>
          <a:pPr marL="57150" lvl="1" indent="-57150" algn="l" defTabSz="400050">
            <a:lnSpc>
              <a:spcPct val="90000"/>
            </a:lnSpc>
            <a:spcBef>
              <a:spcPct val="0"/>
            </a:spcBef>
            <a:spcAft>
              <a:spcPct val="15000"/>
            </a:spcAft>
            <a:buChar char="••"/>
          </a:pPr>
          <a:r>
            <a:rPr lang="es-MX" sz="900" kern="1200" smtClean="0">
              <a:effectLst/>
            </a:rPr>
            <a:t>Conocer la dinámica sindical en todo su proceso.</a:t>
          </a:r>
          <a:endParaRPr lang="es-MX" sz="900" kern="1200" dirty="0"/>
        </a:p>
        <a:p>
          <a:pPr marL="57150" lvl="1" indent="-57150" algn="l" defTabSz="400050">
            <a:lnSpc>
              <a:spcPct val="90000"/>
            </a:lnSpc>
            <a:spcBef>
              <a:spcPct val="0"/>
            </a:spcBef>
            <a:spcAft>
              <a:spcPct val="15000"/>
            </a:spcAft>
            <a:buChar char="••"/>
          </a:pPr>
          <a:r>
            <a:rPr lang="es-MX" sz="900" kern="1200" smtClean="0">
              <a:effectLst/>
            </a:rPr>
            <a:t>Conocer y comprender el marco legal del derecho de asociación y reunión del que gozan las personas físicas y morales.</a:t>
          </a:r>
          <a:endParaRPr lang="es-MX" sz="900" kern="1200" dirty="0"/>
        </a:p>
        <a:p>
          <a:pPr marL="57150" lvl="1" indent="-57150" algn="l" defTabSz="400050">
            <a:lnSpc>
              <a:spcPct val="90000"/>
            </a:lnSpc>
            <a:spcBef>
              <a:spcPct val="0"/>
            </a:spcBef>
            <a:spcAft>
              <a:spcPct val="15000"/>
            </a:spcAft>
            <a:buChar char="••"/>
          </a:pPr>
          <a:r>
            <a:rPr lang="es-MX" sz="900" kern="1200" smtClean="0">
              <a:effectLst/>
            </a:rPr>
            <a:t>Conocer y aplicar la dinámica de negociaciones en contratos colectivos.</a:t>
          </a:r>
          <a:endParaRPr lang="es-MX" sz="900" kern="1200" dirty="0"/>
        </a:p>
      </dsp:txBody>
      <dsp:txXfrm rot="-5400000">
        <a:off x="1024202" y="2683437"/>
        <a:ext cx="7057371" cy="858192"/>
      </dsp:txXfrm>
    </dsp:sp>
    <dsp:sp modelId="{2D9AD201-5B58-4213-82FF-0D976BD5156F}">
      <dsp:nvSpPr>
        <dsp:cNvPr id="0" name=""/>
        <dsp:cNvSpPr/>
      </dsp:nvSpPr>
      <dsp:spPr>
        <a:xfrm rot="5400000">
          <a:off x="-219471" y="4174985"/>
          <a:ext cx="1463145" cy="1024202"/>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effectLst/>
            </a:rPr>
            <a:t>Perspectiva social y de jubilación </a:t>
          </a:r>
          <a:endParaRPr lang="es-MX" sz="1000" kern="1200" dirty="0">
            <a:effectLst/>
            <a:latin typeface="Calibri"/>
            <a:ea typeface="Calibri"/>
            <a:cs typeface="Times New Roman"/>
          </a:endParaRPr>
        </a:p>
      </dsp:txBody>
      <dsp:txXfrm rot="-5400000">
        <a:off x="1" y="4467614"/>
        <a:ext cx="1024202" cy="438943"/>
      </dsp:txXfrm>
    </dsp:sp>
    <dsp:sp modelId="{2AA4735E-E68F-4CE7-A20A-47F27FD043A6}">
      <dsp:nvSpPr>
        <dsp:cNvPr id="0" name=""/>
        <dsp:cNvSpPr/>
      </dsp:nvSpPr>
      <dsp:spPr>
        <a:xfrm rot="5400000">
          <a:off x="4100578" y="879136"/>
          <a:ext cx="951044" cy="7103797"/>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s-MX" sz="900" kern="1200" dirty="0" smtClean="0">
              <a:effectLst/>
            </a:rPr>
            <a:t>Vincular teoría y praxis mediante el conocimiento de conceptos, modelos y casos prácticos.</a:t>
          </a:r>
          <a:endParaRPr lang="es-MX" sz="900" kern="1200" dirty="0"/>
        </a:p>
        <a:p>
          <a:pPr marL="57150" lvl="1" indent="-57150" algn="l" defTabSz="400050">
            <a:lnSpc>
              <a:spcPct val="90000"/>
            </a:lnSpc>
            <a:spcBef>
              <a:spcPct val="0"/>
            </a:spcBef>
            <a:spcAft>
              <a:spcPct val="15000"/>
            </a:spcAft>
            <a:buChar char="••"/>
          </a:pPr>
          <a:r>
            <a:rPr lang="es-MX" sz="900" kern="1200" dirty="0" smtClean="0">
              <a:effectLst/>
            </a:rPr>
            <a:t>El estudiante conformara su criterio objetivo sobre la naturaleza y alcances de la dirección de relaciones laborales a futuro</a:t>
          </a:r>
          <a:endParaRPr lang="es-MX" sz="900" kern="1200" dirty="0">
            <a:effectLst/>
          </a:endParaRPr>
        </a:p>
        <a:p>
          <a:pPr marL="57150" lvl="1" indent="-57150" algn="l" defTabSz="400050">
            <a:lnSpc>
              <a:spcPct val="90000"/>
            </a:lnSpc>
            <a:spcBef>
              <a:spcPct val="0"/>
            </a:spcBef>
            <a:spcAft>
              <a:spcPct val="15000"/>
            </a:spcAft>
            <a:buChar char="••"/>
          </a:pPr>
          <a:r>
            <a:rPr lang="es-MX" sz="900" kern="1200" dirty="0" smtClean="0">
              <a:effectLst/>
            </a:rPr>
            <a:t>El estudiante conformará su criterio objetivo sobre la jubilación y los programas de jubilación en México.</a:t>
          </a:r>
          <a:endParaRPr lang="es-MX" sz="900" kern="1200" dirty="0">
            <a:effectLst/>
            <a:latin typeface="Calibri"/>
            <a:ea typeface="Calibri"/>
            <a:cs typeface="Times New Roman"/>
          </a:endParaRPr>
        </a:p>
      </dsp:txBody>
      <dsp:txXfrm rot="-5400000">
        <a:off x="1024202" y="4001938"/>
        <a:ext cx="7057371" cy="8581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AD6EE87-EBD5-4F12-A48A-63ACA297AC8F}" type="datetimeFigureOut">
              <a:rPr lang="en-US" smtClean="0"/>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98911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5807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99014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90298CD5-6C1E-4009-B41F-6DF62E31D3BE}" type="datetimeFigureOut">
              <a:rPr lang="en-US" smtClean="0"/>
              <a:pPr/>
              <a:t>7/25/2016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434149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90298CD5-6C1E-4009-B41F-6DF62E31D3BE}" type="datetimeFigureOut">
              <a:rPr lang="en-US" smtClean="0"/>
              <a:pPr/>
              <a:t>7/25/2016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25132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90298CD5-6C1E-4009-B41F-6DF62E31D3BE}" type="datetimeFigureOut">
              <a:rPr lang="en-US" smtClean="0"/>
              <a:pPr/>
              <a:t>7/25/2016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884335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563868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300291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801277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A61015F-7CC6-4D0A-9D87-873EA4C304CC}" type="datetimeFigureOut">
              <a:rPr lang="en-US" smtClean="0"/>
              <a:t>7/25/2016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992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7/25/2016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934137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7/25/2016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50925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7/25/2016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82852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7/25/2016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972026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5C68B11-C5A8-448C-8CE9-B1A273C79CFC}" type="datetimeFigureOut">
              <a:rPr lang="en-US" smtClean="0"/>
              <a:t>7/25/2016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20972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smtClean="0"/>
              <a:t>7/25/2016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67E5644-1E61-4311-A31E-84CB9C7AA8A9}" type="slidenum">
              <a:rPr lang="en-US" smtClean="0"/>
              <a:t>‹Nº›</a:t>
            </a:fld>
            <a:endParaRPr lang="en-US" dirty="0"/>
          </a:p>
        </p:txBody>
      </p:sp>
    </p:spTree>
    <p:extLst>
      <p:ext uri="{BB962C8B-B14F-4D97-AF65-F5344CB8AC3E}">
        <p14:creationId xmlns:p14="http://schemas.microsoft.com/office/powerpoint/2010/main" val="1374805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0298CD5-6C1E-4009-B41F-6DF62E31D3BE}" type="datetimeFigureOut">
              <a:rPr lang="en-US" smtClean="0"/>
              <a:pPr/>
              <a:t>7/25/2016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1591192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7.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2.jpeg"/><Relationship Id="rId1" Type="http://schemas.openxmlformats.org/officeDocument/2006/relationships/slideLayout" Target="../slideLayouts/slideLayout12.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slide" Target="slide21.xml"/><Relationship Id="rId4" Type="http://schemas.openxmlformats.org/officeDocument/2006/relationships/slide" Target="slide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Psicología del trabajo </a:t>
            </a:r>
            <a:endParaRPr lang="es-MX" dirty="0"/>
          </a:p>
        </p:txBody>
      </p:sp>
      <p:sp>
        <p:nvSpPr>
          <p:cNvPr id="3" name="Subtítulo 2"/>
          <p:cNvSpPr>
            <a:spLocks noGrp="1"/>
          </p:cNvSpPr>
          <p:nvPr>
            <p:ph type="subTitle" idx="1"/>
          </p:nvPr>
        </p:nvSpPr>
        <p:spPr/>
        <p:txBody>
          <a:bodyPr>
            <a:normAutofit/>
          </a:bodyPr>
          <a:lstStyle/>
          <a:p>
            <a:endParaRPr lang="es-MX" dirty="0"/>
          </a:p>
          <a:p>
            <a:r>
              <a:rPr lang="es-MX" dirty="0" smtClean="0"/>
              <a:t>Dra. Elvira Ivonne González </a:t>
            </a:r>
            <a:r>
              <a:rPr lang="es-MX" dirty="0" err="1" smtClean="0"/>
              <a:t>Jaimes</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471487"/>
            <a:ext cx="10325100" cy="2747963"/>
          </a:xfrm>
          <a:prstGeom prst="rect">
            <a:avLst/>
          </a:prstGeom>
        </p:spPr>
      </p:pic>
    </p:spTree>
    <p:extLst>
      <p:ext uri="{BB962C8B-B14F-4D97-AF65-F5344CB8AC3E}">
        <p14:creationId xmlns:p14="http://schemas.microsoft.com/office/powerpoint/2010/main" val="2880637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Salario </a:t>
            </a:r>
            <a:endParaRPr lang="es-MX" dirty="0"/>
          </a:p>
        </p:txBody>
      </p:sp>
      <p:sp>
        <p:nvSpPr>
          <p:cNvPr id="3" name="2 Marcador de contenido"/>
          <p:cNvSpPr>
            <a:spLocks noGrp="1"/>
          </p:cNvSpPr>
          <p:nvPr>
            <p:ph idx="1"/>
          </p:nvPr>
        </p:nvSpPr>
        <p:spPr/>
        <p:txBody>
          <a:bodyPr/>
          <a:lstStyle/>
          <a:p>
            <a:r>
              <a:rPr lang="es-MX" dirty="0"/>
              <a:t>es la retribución que el patrón paga al trabajador por su trabajo. Los trabajadores dispondrán libremente de sus salarios y el derecho a percibirlo es irrenunciable. </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8250" y="2986087"/>
            <a:ext cx="6057900" cy="3471863"/>
          </a:xfrm>
          <a:prstGeom prst="rect">
            <a:avLst/>
          </a:prstGeom>
        </p:spPr>
      </p:pic>
    </p:spTree>
    <p:extLst>
      <p:ext uri="{BB962C8B-B14F-4D97-AF65-F5344CB8AC3E}">
        <p14:creationId xmlns:p14="http://schemas.microsoft.com/office/powerpoint/2010/main" val="1944101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mage.vanguardia.com.mx/sites/default/files/aguinal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4025" y="2686050"/>
            <a:ext cx="7620000" cy="3819525"/>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Aguinaldo </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Los trabajadores tendrán derecho a percibir un aguinaldo anual equivalente a quince días de salario, por lo menos y deberá pagarse antes del día 20 de diciembre</a:t>
            </a:r>
            <a:r>
              <a:rPr lang="es-MX" dirty="0" smtClean="0"/>
              <a:t>.</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pPr marL="0" indent="0">
              <a:buNone/>
            </a:pPr>
            <a:r>
              <a:rPr lang="es-MX" dirty="0" smtClean="0">
                <a:hlinkClick r:id="rId3" action="ppaction://hlinksldjump"/>
              </a:rPr>
              <a:t>índice</a:t>
            </a:r>
            <a:endParaRPr lang="es-MX" dirty="0"/>
          </a:p>
        </p:txBody>
      </p:sp>
    </p:spTree>
    <p:extLst>
      <p:ext uri="{BB962C8B-B14F-4D97-AF65-F5344CB8AC3E}">
        <p14:creationId xmlns:p14="http://schemas.microsoft.com/office/powerpoint/2010/main" val="1520728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Relaciones colectivas de trabajo</a:t>
            </a:r>
            <a:endParaRPr lang="es-MX" dirty="0"/>
          </a:p>
        </p:txBody>
      </p:sp>
      <p:sp>
        <p:nvSpPr>
          <p:cNvPr id="3" name="2 Marcador de contenido"/>
          <p:cNvSpPr>
            <a:spLocks noGrp="1"/>
          </p:cNvSpPr>
          <p:nvPr>
            <p:ph idx="1"/>
          </p:nvPr>
        </p:nvSpPr>
        <p:spPr/>
        <p:txBody>
          <a:bodyPr/>
          <a:lstStyle/>
          <a:p>
            <a:endParaRPr lang="es-MX"/>
          </a:p>
        </p:txBody>
      </p:sp>
      <p:pic>
        <p:nvPicPr>
          <p:cNvPr id="2050" name="Picture 2" descr="E:\1-derechos-y-deberes-de-los-trabajadores-exposicion1-2-7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0" y="2038349"/>
            <a:ext cx="9544050" cy="3990975"/>
          </a:xfrm>
          <a:prstGeom prst="rect">
            <a:avLst/>
          </a:prstGeom>
          <a:noFill/>
          <a:extLst>
            <a:ext uri="{909E8E84-426E-40DD-AFC4-6F175D3DCCD1}">
              <a14:hiddenFill xmlns:a14="http://schemas.microsoft.com/office/drawing/2010/main">
                <a:solidFill>
                  <a:srgbClr val="FFFFFF"/>
                </a:solidFill>
              </a14:hiddenFill>
            </a:ext>
          </a:extLst>
        </p:spPr>
      </p:pic>
      <p:sp>
        <p:nvSpPr>
          <p:cNvPr id="4" name="Hexágono 3"/>
          <p:cNvSpPr/>
          <p:nvPr/>
        </p:nvSpPr>
        <p:spPr>
          <a:xfrm rot="19956130">
            <a:off x="280509" y="1496684"/>
            <a:ext cx="2372842" cy="2224494"/>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El alumno entenderá las relaciones que se tienen en un empleo </a:t>
            </a:r>
            <a:r>
              <a:rPr lang="es-MX" sz="1400" dirty="0" err="1" smtClean="0"/>
              <a:t>asi</a:t>
            </a:r>
            <a:r>
              <a:rPr lang="es-MX" sz="1400" dirty="0" smtClean="0"/>
              <a:t> como los beneficios y consecuencias de tener un empleo</a:t>
            </a:r>
            <a:endParaRPr lang="es-MX" dirty="0"/>
          </a:p>
        </p:txBody>
      </p:sp>
    </p:spTree>
    <p:extLst>
      <p:ext uri="{BB962C8B-B14F-4D97-AF65-F5344CB8AC3E}">
        <p14:creationId xmlns:p14="http://schemas.microsoft.com/office/powerpoint/2010/main" val="3815882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mujer en el trabajo </a:t>
            </a:r>
            <a:endParaRPr lang="es-MX" dirty="0"/>
          </a:p>
        </p:txBody>
      </p:sp>
      <p:sp>
        <p:nvSpPr>
          <p:cNvPr id="3" name="Marcador de contenido 2"/>
          <p:cNvSpPr>
            <a:spLocks noGrp="1"/>
          </p:cNvSpPr>
          <p:nvPr>
            <p:ph idx="1"/>
          </p:nvPr>
        </p:nvSpPr>
        <p:spPr/>
        <p:txBody>
          <a:bodyPr/>
          <a:lstStyle/>
          <a:p>
            <a:r>
              <a:rPr lang="es-MX" dirty="0" smtClean="0"/>
              <a:t>Las mujeres antes solo eran consideradas para quehaceres del hogar, en la actualidad se ha incorporado aunque aun se da la discriminación por diversos motivos.</a:t>
            </a:r>
            <a:endParaRPr lang="es-MX" dirty="0"/>
          </a:p>
        </p:txBody>
      </p:sp>
      <p:pic>
        <p:nvPicPr>
          <p:cNvPr id="9218" name="Picture 2" descr="http://elembarazo.net/wp-content/embarazada-trabaj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124200"/>
            <a:ext cx="6877050" cy="2849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3913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deberes-de-los-trabajado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1100" y="1746250"/>
            <a:ext cx="10020300" cy="47498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smtClean="0"/>
              <a:t>Contrato de trabajo</a:t>
            </a:r>
            <a:endParaRPr lang="es-MX" dirty="0"/>
          </a:p>
        </p:txBody>
      </p:sp>
      <p:sp>
        <p:nvSpPr>
          <p:cNvPr id="3" name="Marcador de contenido 2"/>
          <p:cNvSpPr>
            <a:spLocks noGrp="1"/>
          </p:cNvSpPr>
          <p:nvPr>
            <p:ph idx="1"/>
          </p:nvPr>
        </p:nvSpPr>
        <p:spPr/>
        <p:txBody>
          <a:bodyPr>
            <a:normAutofit fontScale="85000" lnSpcReduction="10000"/>
          </a:bodyPr>
          <a:lstStyle/>
          <a:p>
            <a:r>
              <a:rPr lang="es-MX" b="1" dirty="0" smtClean="0">
                <a:solidFill>
                  <a:srgbClr val="FF0000"/>
                </a:solidFill>
              </a:rPr>
              <a:t>¿Qué es?</a:t>
            </a:r>
          </a:p>
          <a:p>
            <a:pPr marL="0" indent="0">
              <a:buNone/>
            </a:pPr>
            <a:r>
              <a:rPr lang="es-MX" b="1" dirty="0">
                <a:solidFill>
                  <a:srgbClr val="FF0000"/>
                </a:solidFill>
              </a:rPr>
              <a:t>acuerdo entre empresario y trabajador por el que éste se obliga a prestar determinados servicios por cuenta del empresario y bajo su dirección, a cambio de una </a:t>
            </a:r>
            <a:r>
              <a:rPr lang="es-MX" b="1" dirty="0" smtClean="0">
                <a:solidFill>
                  <a:srgbClr val="FF0000"/>
                </a:solidFill>
              </a:rPr>
              <a:t>retribución</a:t>
            </a:r>
          </a:p>
          <a:p>
            <a:endParaRPr lang="es-MX" b="1" dirty="0">
              <a:solidFill>
                <a:srgbClr val="FF0000"/>
              </a:solidFill>
            </a:endParaRPr>
          </a:p>
          <a:p>
            <a:r>
              <a:rPr lang="es-MX" b="1" dirty="0" smtClean="0">
                <a:solidFill>
                  <a:srgbClr val="FF0000"/>
                </a:solidFill>
              </a:rPr>
              <a:t>Tipos </a:t>
            </a:r>
          </a:p>
          <a:p>
            <a:pPr marL="0" lvl="0" indent="0">
              <a:buNone/>
            </a:pPr>
            <a:r>
              <a:rPr lang="es-MX" b="1" dirty="0">
                <a:solidFill>
                  <a:srgbClr val="FF0000"/>
                </a:solidFill>
              </a:rPr>
              <a:t>C</a:t>
            </a:r>
            <a:r>
              <a:rPr lang="es-MX" b="1" dirty="0" smtClean="0">
                <a:solidFill>
                  <a:srgbClr val="FF0000"/>
                </a:solidFill>
              </a:rPr>
              <a:t>ontrato </a:t>
            </a:r>
            <a:r>
              <a:rPr lang="es-MX" b="1" dirty="0">
                <a:solidFill>
                  <a:srgbClr val="FF0000"/>
                </a:solidFill>
              </a:rPr>
              <a:t>formativo: para la formación o en prácticas.</a:t>
            </a:r>
          </a:p>
          <a:p>
            <a:pPr marL="0" lvl="0" indent="0">
              <a:buNone/>
            </a:pPr>
            <a:r>
              <a:rPr lang="es-MX" b="1" dirty="0">
                <a:solidFill>
                  <a:srgbClr val="FF0000"/>
                </a:solidFill>
              </a:rPr>
              <a:t>Contrato indefinido.</a:t>
            </a:r>
          </a:p>
          <a:p>
            <a:pPr marL="0" lvl="0" indent="0">
              <a:buNone/>
            </a:pPr>
            <a:r>
              <a:rPr lang="es-MX" b="1" dirty="0">
                <a:solidFill>
                  <a:srgbClr val="FF0000"/>
                </a:solidFill>
              </a:rPr>
              <a:t>Contrato a tiempo parcial (indefinido o temporal).</a:t>
            </a:r>
          </a:p>
          <a:p>
            <a:pPr marL="0" lvl="0" indent="0">
              <a:buNone/>
            </a:pPr>
            <a:r>
              <a:rPr lang="es-MX" b="1" dirty="0">
                <a:solidFill>
                  <a:srgbClr val="FF0000"/>
                </a:solidFill>
              </a:rPr>
              <a:t>Contratos de duración determinada: por obra o servicio; por circunstancias de la </a:t>
            </a:r>
            <a:r>
              <a:rPr lang="es-MX" b="1" dirty="0" smtClean="0">
                <a:solidFill>
                  <a:srgbClr val="FF0000"/>
                </a:solidFill>
              </a:rPr>
              <a:t>producción o </a:t>
            </a:r>
            <a:r>
              <a:rPr lang="es-MX" b="1" dirty="0">
                <a:solidFill>
                  <a:srgbClr val="FF0000"/>
                </a:solidFill>
              </a:rPr>
              <a:t>por interinidad.</a:t>
            </a:r>
          </a:p>
          <a:p>
            <a:pPr marL="0" lvl="0" indent="0">
              <a:buNone/>
            </a:pPr>
            <a:r>
              <a:rPr lang="es-MX" b="1" dirty="0">
                <a:solidFill>
                  <a:srgbClr val="FF0000"/>
                </a:solidFill>
              </a:rPr>
              <a:t>Contratos para personas con discapacidad.</a:t>
            </a:r>
          </a:p>
          <a:p>
            <a:pPr marL="0" lvl="0" indent="0">
              <a:buNone/>
            </a:pPr>
            <a:r>
              <a:rPr lang="es-MX" b="1" dirty="0">
                <a:solidFill>
                  <a:srgbClr val="FF0000"/>
                </a:solidFill>
              </a:rPr>
              <a:t>Contratos para investigación. </a:t>
            </a:r>
          </a:p>
          <a:p>
            <a:endParaRPr lang="es-MX" dirty="0"/>
          </a:p>
        </p:txBody>
      </p:sp>
    </p:spTree>
    <p:extLst>
      <p:ext uri="{BB962C8B-B14F-4D97-AF65-F5344CB8AC3E}">
        <p14:creationId xmlns:p14="http://schemas.microsoft.com/office/powerpoint/2010/main" val="33297146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4475" y="2590800"/>
            <a:ext cx="5886450" cy="3981450"/>
          </a:xfrm>
          <a:prstGeom prst="rect">
            <a:avLst/>
          </a:prstGeom>
        </p:spPr>
      </p:pic>
      <p:sp>
        <p:nvSpPr>
          <p:cNvPr id="2" name="1 Título"/>
          <p:cNvSpPr>
            <a:spLocks noGrp="1"/>
          </p:cNvSpPr>
          <p:nvPr>
            <p:ph type="title"/>
          </p:nvPr>
        </p:nvSpPr>
        <p:spPr/>
        <p:txBody>
          <a:bodyPr/>
          <a:lstStyle/>
          <a:p>
            <a:r>
              <a:rPr lang="es-MX" dirty="0" smtClean="0"/>
              <a:t>Relación de trabajo </a:t>
            </a:r>
            <a:endParaRPr lang="es-MX" dirty="0"/>
          </a:p>
        </p:txBody>
      </p:sp>
      <p:sp>
        <p:nvSpPr>
          <p:cNvPr id="3" name="2 Marcador de contenido"/>
          <p:cNvSpPr>
            <a:spLocks noGrp="1"/>
          </p:cNvSpPr>
          <p:nvPr>
            <p:ph idx="1"/>
          </p:nvPr>
        </p:nvSpPr>
        <p:spPr/>
        <p:txBody>
          <a:bodyPr/>
          <a:lstStyle/>
          <a:p>
            <a:r>
              <a:rPr lang="es-MX" dirty="0"/>
              <a:t>es un nexo jurídico entre empleadores y trabajadores. Existe cuando una persona proporciona su trabajo o presta servicios bajo ciertas condiciones, a cambio de una remuneración.</a:t>
            </a:r>
          </a:p>
        </p:txBody>
      </p:sp>
    </p:spTree>
    <p:extLst>
      <p:ext uri="{BB962C8B-B14F-4D97-AF65-F5344CB8AC3E}">
        <p14:creationId xmlns:p14="http://schemas.microsoft.com/office/powerpoint/2010/main" val="1249999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noticias.elempleo.com/contenido/IMAGEN/IMAGEN-10916827-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6598" y="2701069"/>
            <a:ext cx="4171950" cy="38370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 name="Título 1"/>
          <p:cNvSpPr>
            <a:spLocks noGrp="1"/>
          </p:cNvSpPr>
          <p:nvPr>
            <p:ph type="title"/>
          </p:nvPr>
        </p:nvSpPr>
        <p:spPr/>
        <p:txBody>
          <a:bodyPr/>
          <a:lstStyle/>
          <a:p>
            <a:r>
              <a:rPr lang="es-MX" dirty="0" smtClean="0"/>
              <a:t>Prestaciones sociales</a:t>
            </a:r>
            <a:endParaRPr lang="es-MX" dirty="0"/>
          </a:p>
        </p:txBody>
      </p:sp>
      <p:sp>
        <p:nvSpPr>
          <p:cNvPr id="5" name="Marcador de contenido 4"/>
          <p:cNvSpPr>
            <a:spLocks noGrp="1"/>
          </p:cNvSpPr>
          <p:nvPr>
            <p:ph idx="1"/>
          </p:nvPr>
        </p:nvSpPr>
        <p:spPr/>
        <p:txBody>
          <a:bodyPr>
            <a:normAutofit lnSpcReduction="10000"/>
          </a:bodyPr>
          <a:lstStyle/>
          <a:p>
            <a:pPr lvl="0"/>
            <a:r>
              <a:rPr lang="es-MX" dirty="0"/>
              <a:t>Son los dineros adicionales al </a:t>
            </a:r>
            <a:r>
              <a:rPr lang="es-MX" dirty="0" smtClean="0"/>
              <a:t>Salario. Este </a:t>
            </a:r>
            <a:r>
              <a:rPr lang="es-MX" dirty="0"/>
              <a:t>se manifiesta en el contrato de trabajo </a:t>
            </a:r>
            <a:r>
              <a:rPr lang="es-MX" dirty="0" smtClean="0"/>
              <a:t>Por </a:t>
            </a:r>
            <a:r>
              <a:rPr lang="es-MX" dirty="0"/>
              <a:t>los servicios prestados</a:t>
            </a:r>
            <a:r>
              <a:rPr lang="es-MX" dirty="0" smtClean="0"/>
              <a:t>.</a:t>
            </a:r>
          </a:p>
          <a:p>
            <a:pPr lvl="0"/>
            <a:endParaRPr lang="es-MX" dirty="0" smtClean="0"/>
          </a:p>
          <a:p>
            <a:pPr lvl="0"/>
            <a:endParaRPr lang="es-MX" dirty="0"/>
          </a:p>
          <a:p>
            <a:pPr lvl="0"/>
            <a:endParaRPr lang="es-MX" dirty="0" smtClean="0"/>
          </a:p>
          <a:p>
            <a:pPr lvl="0"/>
            <a:endParaRPr lang="es-MX" dirty="0"/>
          </a:p>
          <a:p>
            <a:pPr lvl="0"/>
            <a:endParaRPr lang="es-MX" dirty="0" smtClean="0"/>
          </a:p>
          <a:p>
            <a:pPr lvl="0"/>
            <a:endParaRPr lang="es-MX" dirty="0"/>
          </a:p>
          <a:p>
            <a:pPr lvl="0"/>
            <a:endParaRPr lang="es-MX" dirty="0" smtClean="0"/>
          </a:p>
          <a:p>
            <a:pPr lvl="0"/>
            <a:r>
              <a:rPr lang="es-MX" dirty="0" smtClean="0"/>
              <a:t>Todo empleado tiene derecho a esto.</a:t>
            </a:r>
            <a:endParaRPr lang="es-MX" dirty="0"/>
          </a:p>
        </p:txBody>
      </p:sp>
    </p:spTree>
    <p:extLst>
      <p:ext uri="{BB962C8B-B14F-4D97-AF65-F5344CB8AC3E}">
        <p14:creationId xmlns:p14="http://schemas.microsoft.com/office/powerpoint/2010/main" val="1416870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61790"/>
          </a:xfrm>
        </p:spPr>
        <p:txBody>
          <a:bodyPr/>
          <a:lstStyle/>
          <a:p>
            <a:r>
              <a:rPr lang="es-MX" dirty="0" smtClean="0"/>
              <a:t>Cesantías y donaciones</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344441516"/>
              </p:ext>
            </p:extLst>
          </p:nvPr>
        </p:nvGraphicFramePr>
        <p:xfrm>
          <a:off x="2087066" y="1961546"/>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28496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Finiquitos y liquidación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00630350"/>
              </p:ext>
            </p:extLst>
          </p:nvPr>
        </p:nvGraphicFramePr>
        <p:xfrm>
          <a:off x="2589213" y="2133600"/>
          <a:ext cx="8915400" cy="2332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www.blogeconomista.com/wp-content/uploads/2011/04/finiquit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2593" y="4588308"/>
            <a:ext cx="3699453" cy="19579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4855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204459" y="2529636"/>
            <a:ext cx="5349240" cy="1798727"/>
            <a:chOff x="3566159" y="1979061"/>
            <a:chExt cx="5349240" cy="1798727"/>
          </a:xfrm>
        </p:grpSpPr>
        <p:sp>
          <p:nvSpPr>
            <p:cNvPr id="5" name="Flecha derecha 4"/>
            <p:cNvSpPr/>
            <p:nvPr/>
          </p:nvSpPr>
          <p:spPr>
            <a:xfrm>
              <a:off x="3566159" y="1979061"/>
              <a:ext cx="5349240" cy="1798727"/>
            </a:xfrm>
            <a:prstGeom prst="rightArrow">
              <a:avLst>
                <a:gd name="adj1" fmla="val 75000"/>
                <a:gd name="adj2" fmla="val 50000"/>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6" name="Flecha derecha 4"/>
            <p:cNvSpPr/>
            <p:nvPr/>
          </p:nvSpPr>
          <p:spPr>
            <a:xfrm>
              <a:off x="3566159" y="2203902"/>
              <a:ext cx="4674717" cy="134904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es-MX" sz="2300" kern="1200" dirty="0" smtClean="0"/>
                <a:t>La cantidad que deberá abonarse en el momento de la firma, bien en efectivo o talón bancario.</a:t>
              </a:r>
              <a:endParaRPr lang="es-MX" sz="2300" kern="1200" dirty="0"/>
            </a:p>
          </p:txBody>
        </p:sp>
      </p:grpSp>
      <p:grpSp>
        <p:nvGrpSpPr>
          <p:cNvPr id="7" name="Grupo 6"/>
          <p:cNvGrpSpPr/>
          <p:nvPr/>
        </p:nvGrpSpPr>
        <p:grpSpPr>
          <a:xfrm>
            <a:off x="1638299" y="2478568"/>
            <a:ext cx="3566160" cy="1798727"/>
            <a:chOff x="0" y="1979061"/>
            <a:chExt cx="3566160" cy="1798727"/>
          </a:xfrm>
        </p:grpSpPr>
        <p:sp>
          <p:nvSpPr>
            <p:cNvPr id="8" name="Rectángulo redondeado 7"/>
            <p:cNvSpPr/>
            <p:nvPr/>
          </p:nvSpPr>
          <p:spPr>
            <a:xfrm>
              <a:off x="0" y="1979061"/>
              <a:ext cx="3566160" cy="1798727"/>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9" name="Rectángulo 8"/>
            <p:cNvSpPr/>
            <p:nvPr/>
          </p:nvSpPr>
          <p:spPr>
            <a:xfrm>
              <a:off x="87807" y="2066868"/>
              <a:ext cx="3390546" cy="16231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MX" sz="4000" kern="1200" dirty="0" smtClean="0"/>
                <a:t>Liquidación </a:t>
              </a:r>
              <a:endParaRPr lang="es-MX" sz="4000" kern="1200" dirty="0"/>
            </a:p>
          </p:txBody>
        </p:sp>
      </p:grpSp>
      <p:pic>
        <p:nvPicPr>
          <p:cNvPr id="3074" name="Picture 2" descr="http://actualicese.com/_ig/img/fotos/ruptura-perdida-negoci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9604" y="88975"/>
            <a:ext cx="3539143" cy="247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58347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MAPA CURRICULAR</a:t>
            </a:r>
            <a:endParaRPr lang="es-MX" dirty="0"/>
          </a:p>
        </p:txBody>
      </p:sp>
      <p:pic>
        <p:nvPicPr>
          <p:cNvPr id="4" name="Marcador de contenido 3"/>
          <p:cNvPicPr>
            <a:picLocks noGrp="1" noChangeAspect="1"/>
          </p:cNvPicPr>
          <p:nvPr>
            <p:ph idx="1"/>
          </p:nvPr>
        </p:nvPicPr>
        <p:blipFill>
          <a:blip r:embed="rId2"/>
          <a:stretch>
            <a:fillRect/>
          </a:stretch>
        </p:blipFill>
        <p:spPr>
          <a:xfrm>
            <a:off x="1413164" y="1153391"/>
            <a:ext cx="9434945" cy="6503632"/>
          </a:xfrm>
          <a:prstGeom prst="rect">
            <a:avLst/>
          </a:prstGeom>
        </p:spPr>
      </p:pic>
      <p:sp>
        <p:nvSpPr>
          <p:cNvPr id="5" name="CuadroTexto 4"/>
          <p:cNvSpPr txBox="1"/>
          <p:nvPr/>
        </p:nvSpPr>
        <p:spPr>
          <a:xfrm>
            <a:off x="9040091" y="5306618"/>
            <a:ext cx="612668" cy="215444"/>
          </a:xfrm>
          <a:prstGeom prst="rect">
            <a:avLst/>
          </a:prstGeom>
          <a:noFill/>
        </p:spPr>
        <p:txBody>
          <a:bodyPr wrap="none" rtlCol="0">
            <a:spAutoFit/>
          </a:bodyPr>
          <a:lstStyle/>
          <a:p>
            <a:r>
              <a:rPr lang="es-MX" sz="800" dirty="0" smtClean="0"/>
              <a:t>MATERIA</a:t>
            </a:r>
            <a:endParaRPr lang="es-MX" sz="800" dirty="0"/>
          </a:p>
        </p:txBody>
      </p:sp>
      <p:sp>
        <p:nvSpPr>
          <p:cNvPr id="6" name="Flecha derecha 5"/>
          <p:cNvSpPr/>
          <p:nvPr/>
        </p:nvSpPr>
        <p:spPr>
          <a:xfrm>
            <a:off x="8936182" y="5409508"/>
            <a:ext cx="9351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58613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ytimg.com/vi/WkhcRyuaDmU/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4764" y="869372"/>
            <a:ext cx="8156864" cy="4824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4368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Perspectiva laboral y de jubilación </a:t>
            </a:r>
            <a:endParaRPr lang="es-MX" dirty="0"/>
          </a:p>
        </p:txBody>
      </p:sp>
      <p:sp>
        <p:nvSpPr>
          <p:cNvPr id="3" name="2 Marcador de contenido"/>
          <p:cNvSpPr>
            <a:spLocks noGrp="1"/>
          </p:cNvSpPr>
          <p:nvPr>
            <p:ph idx="1"/>
          </p:nvPr>
        </p:nvSpPr>
        <p:spPr/>
        <p:txBody>
          <a:bodyPr>
            <a:normAutofit lnSpcReduction="10000"/>
          </a:bodyPr>
          <a:lstStyle/>
          <a:p>
            <a:r>
              <a:rPr lang="es-MX" dirty="0" smtClean="0"/>
              <a:t>Estructura orgánica:</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r>
              <a:rPr lang="es-MX" dirty="0"/>
              <a:t>Toda organización cuenta con una estructura, la cual puede ser formal o informal.</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0450" y="2428874"/>
            <a:ext cx="7581900" cy="2676525"/>
          </a:xfrm>
          <a:prstGeom prst="rect">
            <a:avLst/>
          </a:prstGeom>
        </p:spPr>
      </p:pic>
      <p:sp>
        <p:nvSpPr>
          <p:cNvPr id="5" name="Nube 4"/>
          <p:cNvSpPr/>
          <p:nvPr/>
        </p:nvSpPr>
        <p:spPr>
          <a:xfrm>
            <a:off x="592282" y="2919845"/>
            <a:ext cx="2566554" cy="2452255"/>
          </a:xfrm>
          <a:prstGeom prst="cloud">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1600" dirty="0" smtClean="0"/>
              <a:t>En este tema se podrá analizar la estructura de la jerarquización de una empresa</a:t>
            </a:r>
            <a:endParaRPr lang="es-MX" dirty="0"/>
          </a:p>
        </p:txBody>
      </p:sp>
    </p:spTree>
    <p:extLst>
      <p:ext uri="{BB962C8B-B14F-4D97-AF65-F5344CB8AC3E}">
        <p14:creationId xmlns:p14="http://schemas.microsoft.com/office/powerpoint/2010/main" val="10923284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losrecursoshumanos.com/wp-content/uploads/2011/06/capacitacion-y-desarroll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9747" y="3220460"/>
            <a:ext cx="8455025" cy="309721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Programa de relaciones laborales </a:t>
            </a:r>
            <a:endParaRPr lang="es-MX" dirty="0"/>
          </a:p>
        </p:txBody>
      </p:sp>
      <p:sp>
        <p:nvSpPr>
          <p:cNvPr id="3" name="2 Marcador de contenido"/>
          <p:cNvSpPr>
            <a:spLocks noGrp="1"/>
          </p:cNvSpPr>
          <p:nvPr>
            <p:ph idx="1"/>
          </p:nvPr>
        </p:nvSpPr>
        <p:spPr/>
        <p:txBody>
          <a:bodyPr/>
          <a:lstStyle/>
          <a:p>
            <a:r>
              <a:rPr lang="es-MX" dirty="0" smtClean="0"/>
              <a:t>En este tema se podrá ver como una capacitación al personal para que estos tengan una mejor relación.</a:t>
            </a:r>
          </a:p>
          <a:p>
            <a:r>
              <a:rPr lang="es-MX" dirty="0" smtClean="0"/>
              <a:t>Es </a:t>
            </a:r>
            <a:r>
              <a:rPr lang="es-MX" dirty="0"/>
              <a:t>establecer relaciones laborales colaborativas, porque entendemos que son fundamentales para obtener el logro de los desafíos propuestos. </a:t>
            </a:r>
            <a:endParaRPr lang="es-MX" dirty="0" smtClean="0"/>
          </a:p>
          <a:p>
            <a:endParaRPr lang="es-MX" dirty="0"/>
          </a:p>
        </p:txBody>
      </p:sp>
    </p:spTree>
    <p:extLst>
      <p:ext uri="{BB962C8B-B14F-4D97-AF65-F5344CB8AC3E}">
        <p14:creationId xmlns:p14="http://schemas.microsoft.com/office/powerpoint/2010/main" val="23256477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http://contadorcontado.com/wp-content/uploads/2015/07/Pensi%C3%B3n-y-cesant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9175" y="1771649"/>
            <a:ext cx="5715000" cy="377190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884363" y="399354"/>
            <a:ext cx="8915400" cy="1372295"/>
          </a:xfrm>
        </p:spPr>
        <p:txBody>
          <a:bodyPr/>
          <a:lstStyle/>
          <a:p>
            <a:r>
              <a:rPr lang="es-MX" dirty="0" smtClean="0"/>
              <a:t>Jubilación y retiros </a:t>
            </a:r>
            <a:endParaRPr lang="es-MX" dirty="0"/>
          </a:p>
        </p:txBody>
      </p:sp>
      <p:sp>
        <p:nvSpPr>
          <p:cNvPr id="4" name="3 Marcador de texto"/>
          <p:cNvSpPr>
            <a:spLocks noGrp="1"/>
          </p:cNvSpPr>
          <p:nvPr>
            <p:ph type="body" sz="half" idx="2"/>
          </p:nvPr>
        </p:nvSpPr>
        <p:spPr>
          <a:xfrm>
            <a:off x="6553199" y="5181600"/>
            <a:ext cx="4951413" cy="729622"/>
          </a:xfrm>
        </p:spPr>
        <p:txBody>
          <a:bodyPr/>
          <a:lstStyle/>
          <a:p>
            <a:r>
              <a:rPr lang="es-MX" dirty="0" smtClean="0">
                <a:hlinkClick r:id="rId3" action="ppaction://hlinksldjump"/>
              </a:rPr>
              <a:t>índice</a:t>
            </a:r>
            <a:endParaRPr lang="es-MX" dirty="0"/>
          </a:p>
        </p:txBody>
      </p:sp>
      <p:pic>
        <p:nvPicPr>
          <p:cNvPr id="13314" name="Picture 2" descr="http://image.slidesharecdn.com/pensionesyjubilaciones-120219113257-phpapp01/95/pensiones-y-jubilaciones-6-728.jpg?cb=1329651563"/>
          <p:cNvPicPr>
            <a:picLocks noChangeAspect="1" noChangeArrowheads="1"/>
          </p:cNvPicPr>
          <p:nvPr/>
        </p:nvPicPr>
        <p:blipFill rotWithShape="1">
          <a:blip r:embed="rId4">
            <a:extLst>
              <a:ext uri="{28A0092B-C50C-407E-A947-70E740481C1C}">
                <a14:useLocalDpi xmlns:a14="http://schemas.microsoft.com/office/drawing/2010/main" val="0"/>
              </a:ext>
            </a:extLst>
          </a:blip>
          <a:srcRect l="16163" t="7600" r="18452" b="19505"/>
          <a:stretch/>
        </p:blipFill>
        <p:spPr bwMode="auto">
          <a:xfrm>
            <a:off x="1257299" y="1771649"/>
            <a:ext cx="5295901" cy="464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735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Ley del IMSS</a:t>
            </a:r>
            <a:endParaRPr lang="es-MX" dirty="0"/>
          </a:p>
        </p:txBody>
      </p:sp>
      <p:sp>
        <p:nvSpPr>
          <p:cNvPr id="5" name="Marcador de contenido 4"/>
          <p:cNvSpPr>
            <a:spLocks noGrp="1"/>
          </p:cNvSpPr>
          <p:nvPr>
            <p:ph idx="1"/>
          </p:nvPr>
        </p:nvSpPr>
        <p:spPr>
          <a:xfrm>
            <a:off x="9725891" y="1146463"/>
            <a:ext cx="1778721" cy="4194463"/>
          </a:xfrm>
        </p:spPr>
        <p:txBody>
          <a:bodyPr>
            <a:normAutofit lnSpcReduction="10000"/>
          </a:bodyPr>
          <a:lstStyle/>
          <a:p>
            <a:r>
              <a:rPr lang="es-MX" dirty="0" smtClean="0"/>
              <a:t>La ley del IMSS nos dice que para solicitar una pensión por jubilación tenemos que tener como mínimo 60 años cumplidos.</a:t>
            </a:r>
            <a:endParaRPr lang="es-MX" dirty="0"/>
          </a:p>
        </p:txBody>
      </p:sp>
      <p:graphicFrame>
        <p:nvGraphicFramePr>
          <p:cNvPr id="7" name="Diagrama 6"/>
          <p:cNvGraphicFramePr/>
          <p:nvPr>
            <p:extLst>
              <p:ext uri="{D42A27DB-BD31-4B8C-83A1-F6EECF244321}">
                <p14:modId xmlns:p14="http://schemas.microsoft.com/office/powerpoint/2010/main" val="2492911964"/>
              </p:ext>
            </p:extLst>
          </p:nvPr>
        </p:nvGraphicFramePr>
        <p:xfrm>
          <a:off x="1003300" y="108334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58703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jenicitacalo1987.files.wordpress.com/2014/11/cropped-cropped-cropped-10600386_10204175766890351_2039702275060691598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5783" y="3365213"/>
            <a:ext cx="6096000" cy="314325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smtClean="0"/>
              <a:t>Conclusión: </a:t>
            </a:r>
            <a:endParaRPr lang="es-MX" dirty="0"/>
          </a:p>
        </p:txBody>
      </p:sp>
      <p:sp>
        <p:nvSpPr>
          <p:cNvPr id="3" name="Marcador de contenido 2"/>
          <p:cNvSpPr>
            <a:spLocks noGrp="1"/>
          </p:cNvSpPr>
          <p:nvPr>
            <p:ph idx="1"/>
          </p:nvPr>
        </p:nvSpPr>
        <p:spPr/>
        <p:txBody>
          <a:bodyPr/>
          <a:lstStyle/>
          <a:p>
            <a:r>
              <a:rPr lang="es-MX" dirty="0" smtClean="0"/>
              <a:t>En conclusión podemos decir que el trabajo de un psicólogo en el área organizacional es muy amplio ya que se tiene que tener conocimiento de todos los tramites que conlleva el ingresar a una persona al área laboral, se debe saber las obligaciones y derechos con los que cuenta el trabajador así como saber como se puede respaldar la empresa ante un problema legal.</a:t>
            </a:r>
          </a:p>
          <a:p>
            <a:endParaRPr lang="es-MX" dirty="0"/>
          </a:p>
          <a:p>
            <a:endParaRPr lang="es-MX" dirty="0" smtClean="0"/>
          </a:p>
          <a:p>
            <a:endParaRPr lang="es-MX" dirty="0"/>
          </a:p>
          <a:p>
            <a:r>
              <a:rPr lang="es-MX" dirty="0" smtClean="0">
                <a:hlinkClick r:id="" action="ppaction://hlinkshowjump?jump=lastslide"/>
              </a:rPr>
              <a:t>Última diapositiva</a:t>
            </a:r>
            <a:endParaRPr lang="es-MX" dirty="0"/>
          </a:p>
        </p:txBody>
      </p:sp>
    </p:spTree>
    <p:extLst>
      <p:ext uri="{BB962C8B-B14F-4D97-AF65-F5344CB8AC3E}">
        <p14:creationId xmlns:p14="http://schemas.microsoft.com/office/powerpoint/2010/main" val="16945819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 </a:t>
            </a:r>
            <a:endParaRPr lang="es-MX" dirty="0"/>
          </a:p>
        </p:txBody>
      </p:sp>
      <p:sp>
        <p:nvSpPr>
          <p:cNvPr id="3" name="2 Marcador de contenido"/>
          <p:cNvSpPr>
            <a:spLocks noGrp="1"/>
          </p:cNvSpPr>
          <p:nvPr>
            <p:ph idx="1"/>
          </p:nvPr>
        </p:nvSpPr>
        <p:spPr/>
        <p:txBody>
          <a:bodyPr>
            <a:normAutofit fontScale="47500" lnSpcReduction="20000"/>
          </a:bodyPr>
          <a:lstStyle/>
          <a:p>
            <a:r>
              <a:rPr lang="es-MX" dirty="0" err="1"/>
              <a:t>Cabasos</a:t>
            </a:r>
            <a:r>
              <a:rPr lang="es-MX" dirty="0"/>
              <a:t> F. B. 36 Lecciones de Derecho Laboral Editorial Trillas 2000</a:t>
            </a:r>
          </a:p>
          <a:p>
            <a:r>
              <a:rPr lang="es-MX" dirty="0" err="1"/>
              <a:t>Gilmer</a:t>
            </a:r>
            <a:r>
              <a:rPr lang="es-MX" dirty="0"/>
              <a:t> B. H. Tratado de psicología del trabajo Tomo 2 “Relaciones Humanas” Editorial Martínez roca 1996.</a:t>
            </a:r>
          </a:p>
          <a:p>
            <a:r>
              <a:rPr lang="es-MX" dirty="0"/>
              <a:t>Guillén Gestoso Psicología del Trabajo para Relaciones Laborales Ed. Mc. Graw Hill 2000.</a:t>
            </a:r>
          </a:p>
          <a:p>
            <a:r>
              <a:rPr lang="es-MX" dirty="0" err="1"/>
              <a:t>Hellriegel</a:t>
            </a:r>
            <a:r>
              <a:rPr lang="es-MX" dirty="0"/>
              <a:t>/Jackson/</a:t>
            </a:r>
            <a:r>
              <a:rPr lang="es-MX" dirty="0" err="1"/>
              <a:t>Slocum</a:t>
            </a:r>
            <a:r>
              <a:rPr lang="es-MX" dirty="0"/>
              <a:t> Administración “un enfoque basado en competencias” Ed. Thomson 2002.</a:t>
            </a:r>
          </a:p>
          <a:p>
            <a:r>
              <a:rPr lang="es-MX" dirty="0" err="1"/>
              <a:t>Muller</a:t>
            </a:r>
            <a:r>
              <a:rPr lang="es-MX" dirty="0"/>
              <a:t> de la Lama E. Dirección de Relaciones Laborales Editorial Trillas 1998.</a:t>
            </a:r>
          </a:p>
          <a:p>
            <a:r>
              <a:rPr lang="es-MX" dirty="0" err="1"/>
              <a:t>Peiro</a:t>
            </a:r>
            <a:r>
              <a:rPr lang="es-MX" dirty="0"/>
              <a:t> José </a:t>
            </a:r>
            <a:r>
              <a:rPr lang="es-MX" dirty="0" err="1"/>
              <a:t>Maria</a:t>
            </a:r>
            <a:r>
              <a:rPr lang="es-MX" dirty="0"/>
              <a:t> y Prieto Fernando Tratado de psicología del trabajo volumen I “La actividad laboral en su contexto”</a:t>
            </a:r>
          </a:p>
          <a:p>
            <a:r>
              <a:rPr lang="es-MX" dirty="0"/>
              <a:t>Editorial Síntesis psicológica 1996.</a:t>
            </a:r>
          </a:p>
          <a:p>
            <a:r>
              <a:rPr lang="es-MX" dirty="0" err="1"/>
              <a:t>Peiro</a:t>
            </a:r>
            <a:r>
              <a:rPr lang="es-MX" dirty="0"/>
              <a:t> José </a:t>
            </a:r>
            <a:r>
              <a:rPr lang="es-MX" dirty="0" err="1"/>
              <a:t>Maria</a:t>
            </a:r>
            <a:r>
              <a:rPr lang="es-MX" dirty="0"/>
              <a:t> y Prieto Fernando Tratado de psicología del trabajo volumen II “ Los aspectos psicosociales del trabajo” Editorial Síntesis psicológica 1996.</a:t>
            </a:r>
          </a:p>
          <a:p>
            <a:r>
              <a:rPr lang="es-MX" dirty="0" err="1"/>
              <a:t>Peiro</a:t>
            </a:r>
            <a:r>
              <a:rPr lang="es-MX" dirty="0"/>
              <a:t> José </a:t>
            </a:r>
            <a:r>
              <a:rPr lang="es-MX" dirty="0" err="1"/>
              <a:t>Maria</a:t>
            </a:r>
            <a:r>
              <a:rPr lang="es-MX" dirty="0"/>
              <a:t> y Prieto Fernando Tratado de sicología del trabajo volumen III “La salud y el bienestar psicológico en el trabajo” Editorial Síntesis psicológica 1996.</a:t>
            </a:r>
          </a:p>
          <a:p>
            <a:r>
              <a:rPr lang="es-MX" dirty="0"/>
              <a:t>Russel A. Psicología del trabajo, Ediciones Morata, 1976.</a:t>
            </a:r>
          </a:p>
          <a:p>
            <a:r>
              <a:rPr lang="es-MX" dirty="0"/>
              <a:t>Robles Valdés et al Administración “un enfoque interdisciplinario” Ed. Pearson Educación 2000</a:t>
            </a:r>
          </a:p>
          <a:p>
            <a:r>
              <a:rPr lang="es-MX" dirty="0"/>
              <a:t>Stephen P. </a:t>
            </a:r>
            <a:r>
              <a:rPr lang="es-MX" dirty="0" err="1"/>
              <a:t>Robbins</a:t>
            </a:r>
            <a:r>
              <a:rPr lang="es-MX" dirty="0"/>
              <a:t> Comportamiento </a:t>
            </a:r>
            <a:r>
              <a:rPr lang="es-MX" dirty="0" err="1"/>
              <a:t>Organizcional</a:t>
            </a:r>
            <a:r>
              <a:rPr lang="es-MX" dirty="0"/>
              <a:t> Editorial Prentice </a:t>
            </a:r>
            <a:r>
              <a:rPr lang="es-MX" dirty="0" err="1"/>
              <a:t>may</a:t>
            </a:r>
            <a:r>
              <a:rPr lang="es-MX" dirty="0"/>
              <a:t> 1999</a:t>
            </a:r>
          </a:p>
          <a:p>
            <a:r>
              <a:rPr lang="es-MX" dirty="0"/>
              <a:t>Constitución Política de los Estados Unidos Mexicanos.</a:t>
            </a:r>
          </a:p>
          <a:p>
            <a:r>
              <a:rPr lang="es-MX" dirty="0"/>
              <a:t>Ley Federal del Trabajo</a:t>
            </a:r>
          </a:p>
          <a:p>
            <a:r>
              <a:rPr lang="es-MX" dirty="0"/>
              <a:t>Ley del Seguro Social</a:t>
            </a:r>
          </a:p>
          <a:p>
            <a:endParaRPr lang="es-MX" dirty="0"/>
          </a:p>
        </p:txBody>
      </p:sp>
    </p:spTree>
    <p:extLst>
      <p:ext uri="{BB962C8B-B14F-4D97-AF65-F5344CB8AC3E}">
        <p14:creationId xmlns:p14="http://schemas.microsoft.com/office/powerpoint/2010/main" val="1063693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a:t>
            </a:r>
            <a:endParaRPr lang="es-MX" dirty="0"/>
          </a:p>
        </p:txBody>
      </p:sp>
      <p:sp>
        <p:nvSpPr>
          <p:cNvPr id="5" name="4 Marcador de contenido"/>
          <p:cNvSpPr>
            <a:spLocks noGrp="1"/>
          </p:cNvSpPr>
          <p:nvPr>
            <p:ph idx="1"/>
          </p:nvPr>
        </p:nvSpPr>
        <p:spPr/>
        <p:txBody>
          <a:bodyPr/>
          <a:lstStyle/>
          <a:p>
            <a:r>
              <a:rPr lang="es-MX" dirty="0" smtClean="0">
                <a:hlinkClick r:id="rId2" action="ppaction://hlinksldjump"/>
              </a:rPr>
              <a:t>A lo largo de la historia….</a:t>
            </a:r>
            <a:endParaRPr lang="es-MX" dirty="0" smtClean="0"/>
          </a:p>
          <a:p>
            <a:r>
              <a:rPr lang="es-MX" dirty="0" smtClean="0">
                <a:hlinkClick r:id="rId3" action="ppaction://hlinksldjump"/>
              </a:rPr>
              <a:t>Relaciones de trabajo</a:t>
            </a:r>
            <a:endParaRPr lang="es-MX" dirty="0" smtClean="0"/>
          </a:p>
          <a:p>
            <a:r>
              <a:rPr lang="es-MX" dirty="0" smtClean="0">
                <a:hlinkClick r:id="rId4" action="ppaction://hlinksldjump"/>
              </a:rPr>
              <a:t>Relaciones colectivas de trabajo</a:t>
            </a:r>
            <a:endParaRPr lang="es-MX" dirty="0" smtClean="0"/>
          </a:p>
          <a:p>
            <a:r>
              <a:rPr lang="es-MX" dirty="0" smtClean="0">
                <a:hlinkClick r:id="rId5" action="ppaction://hlinksldjump"/>
              </a:rPr>
              <a:t>Perspectiva laboral y de jubilación </a:t>
            </a:r>
            <a:endParaRPr lang="es-MX" dirty="0"/>
          </a:p>
        </p:txBody>
      </p:sp>
    </p:spTree>
    <p:extLst>
      <p:ext uri="{BB962C8B-B14F-4D97-AF65-F5344CB8AC3E}">
        <p14:creationId xmlns:p14="http://schemas.microsoft.com/office/powerpoint/2010/main" val="4116625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26670" y="395510"/>
            <a:ext cx="8911687" cy="1280890"/>
          </a:xfrm>
        </p:spPr>
        <p:txBody>
          <a:bodyPr/>
          <a:lstStyle/>
          <a:p>
            <a:r>
              <a:rPr lang="es-MX" dirty="0" smtClean="0"/>
              <a:t>Objetivos: </a:t>
            </a:r>
            <a:endParaRPr lang="es-MX" dirty="0"/>
          </a:p>
        </p:txBody>
      </p:sp>
      <p:graphicFrame>
        <p:nvGraphicFramePr>
          <p:cNvPr id="5" name="Diagrama 4"/>
          <p:cNvGraphicFramePr/>
          <p:nvPr>
            <p:extLst>
              <p:ext uri="{D42A27DB-BD31-4B8C-83A1-F6EECF244321}">
                <p14:modId xmlns:p14="http://schemas.microsoft.com/office/powerpoint/2010/main" val="4289314789"/>
              </p:ext>
            </p:extLst>
          </p:nvPr>
        </p:nvGraphicFramePr>
        <p:xfrm>
          <a:off x="2125518" y="132233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7415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1400" y="3719512"/>
            <a:ext cx="3771900" cy="2828925"/>
          </a:xfrm>
          <a:prstGeom prst="rect">
            <a:avLst/>
          </a:prstGeom>
        </p:spPr>
      </p:pic>
      <p:sp>
        <p:nvSpPr>
          <p:cNvPr id="2" name="Título 1"/>
          <p:cNvSpPr>
            <a:spLocks noGrp="1"/>
          </p:cNvSpPr>
          <p:nvPr>
            <p:ph type="title"/>
          </p:nvPr>
        </p:nvSpPr>
        <p:spPr>
          <a:xfrm>
            <a:off x="2592925" y="624110"/>
            <a:ext cx="8911687" cy="872275"/>
          </a:xfrm>
        </p:spPr>
        <p:txBody>
          <a:bodyPr>
            <a:normAutofit/>
          </a:bodyPr>
          <a:lstStyle/>
          <a:p>
            <a:r>
              <a:rPr lang="es-MX" dirty="0" smtClean="0"/>
              <a:t>A lo largo de la historia…</a:t>
            </a:r>
            <a:endParaRPr lang="es-MX" dirty="0"/>
          </a:p>
        </p:txBody>
      </p:sp>
      <p:sp>
        <p:nvSpPr>
          <p:cNvPr id="3" name="Marcador de contenido 2"/>
          <p:cNvSpPr>
            <a:spLocks noGrp="1"/>
          </p:cNvSpPr>
          <p:nvPr>
            <p:ph idx="1"/>
          </p:nvPr>
        </p:nvSpPr>
        <p:spPr/>
        <p:txBody>
          <a:bodyPr>
            <a:normAutofit fontScale="85000" lnSpcReduction="20000"/>
          </a:bodyPr>
          <a:lstStyle/>
          <a:p>
            <a:r>
              <a:rPr lang="es-MX" dirty="0" smtClean="0"/>
              <a:t>En este tema el alumno podrá percibir la evolución del trabajo a través de la historia, </a:t>
            </a:r>
            <a:r>
              <a:rPr lang="es-MX" dirty="0" err="1" smtClean="0"/>
              <a:t>asi</a:t>
            </a:r>
            <a:r>
              <a:rPr lang="es-MX" dirty="0" smtClean="0"/>
              <a:t> como los distintos cambios que ha generado en la actualidad.</a:t>
            </a:r>
          </a:p>
          <a:p>
            <a:r>
              <a:rPr lang="es-MX" dirty="0" smtClean="0"/>
              <a:t>Los </a:t>
            </a:r>
            <a:r>
              <a:rPr lang="es-MX" dirty="0"/>
              <a:t>seres humanos hemos ido modificando nuestros hábitos y </a:t>
            </a:r>
            <a:r>
              <a:rPr lang="es-MX" dirty="0" smtClean="0"/>
              <a:t>costumbres para satisfacer nuestras necesidades es por ello que existió el “trabajo”.</a:t>
            </a:r>
          </a:p>
          <a:p>
            <a:endParaRPr lang="es-MX" dirty="0"/>
          </a:p>
          <a:p>
            <a:r>
              <a:rPr lang="es-MX" dirty="0" smtClean="0"/>
              <a:t>Primero todo lo hacían con las manos y poco a poco fueron surgiendo los poderes y se dio paso a las jerarquías. Y fue así donde nacen dos nuevos poderes: los explotadores y los explotados.</a:t>
            </a: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hlinkClick r:id="rId3" action="ppaction://hlinksldjump"/>
              </a:rPr>
              <a:t>índice</a:t>
            </a:r>
            <a:endParaRPr lang="es-MX" dirty="0"/>
          </a:p>
        </p:txBody>
      </p:sp>
    </p:spTree>
    <p:extLst>
      <p:ext uri="{BB962C8B-B14F-4D97-AF65-F5344CB8AC3E}">
        <p14:creationId xmlns:p14="http://schemas.microsoft.com/office/powerpoint/2010/main" val="3164234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mage.slidesharecdn.com/condicionesdetrabajo-150202200109-conversion-gate01/95/condiciones-de-trabajo-en-derecho-laboral-1-638.jpg?cb=14229073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23962"/>
            <a:ext cx="10439399" cy="456247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smtClean="0"/>
              <a:t>Relaciones de trabajo</a:t>
            </a:r>
            <a:endParaRPr lang="es-MX" dirty="0"/>
          </a:p>
        </p:txBody>
      </p:sp>
      <p:sp>
        <p:nvSpPr>
          <p:cNvPr id="3" name="Marcador de contenido 2"/>
          <p:cNvSpPr>
            <a:spLocks noGrp="1"/>
          </p:cNvSpPr>
          <p:nvPr>
            <p:ph idx="1"/>
          </p:nvPr>
        </p:nvSpPr>
        <p:spPr>
          <a:xfrm>
            <a:off x="1924050" y="2133600"/>
            <a:ext cx="9580562" cy="3777622"/>
          </a:xfrm>
        </p:spPr>
        <p:txBody>
          <a:bodyPr numCol="2">
            <a:normAutofit/>
          </a:bodyPr>
          <a:lstStyle/>
          <a:p>
            <a:pPr fontAlgn="base"/>
            <a:endParaRPr lang="es-MX" dirty="0" smtClean="0"/>
          </a:p>
          <a:p>
            <a:pPr fontAlgn="base"/>
            <a:endParaRPr lang="es-MX" dirty="0"/>
          </a:p>
          <a:p>
            <a:pPr fontAlgn="base"/>
            <a:endParaRPr lang="es-MX" dirty="0" smtClean="0"/>
          </a:p>
          <a:p>
            <a:pPr fontAlgn="base"/>
            <a:endParaRPr lang="es-MX" dirty="0"/>
          </a:p>
          <a:p>
            <a:pPr fontAlgn="base"/>
            <a:endParaRPr lang="es-MX" dirty="0" smtClean="0"/>
          </a:p>
          <a:p>
            <a:pPr fontAlgn="base"/>
            <a:endParaRPr lang="es-MX" dirty="0"/>
          </a:p>
          <a:p>
            <a:pPr marL="0" indent="0" fontAlgn="base">
              <a:buNone/>
            </a:pPr>
            <a:r>
              <a:rPr lang="es-MX" b="1" dirty="0" smtClean="0">
                <a:solidFill>
                  <a:srgbClr val="0070C0"/>
                </a:solidFill>
                <a:latin typeface="Aharoni" pitchFamily="2" charset="-79"/>
                <a:cs typeface="Aharoni" pitchFamily="2" charset="-79"/>
              </a:rPr>
              <a:t>Las </a:t>
            </a:r>
            <a:r>
              <a:rPr lang="es-MX" b="1" dirty="0">
                <a:solidFill>
                  <a:srgbClr val="0070C0"/>
                </a:solidFill>
                <a:latin typeface="Aharoni" pitchFamily="2" charset="-79"/>
                <a:cs typeface="Aharoni" pitchFamily="2" charset="-79"/>
              </a:rPr>
              <a:t>condiciones de trabajo son cualquier aspecto del trabajo con posibles consecuencias negativas para la salud de los trabajadores, incluyendo, además de los aspectos ambientales y los tecnológicos, las cuestiones de organización y ordenación del trabajo. </a:t>
            </a:r>
          </a:p>
          <a:p>
            <a:pPr fontAlgn="base"/>
            <a:r>
              <a:rPr lang="es-MX" b="1" dirty="0">
                <a:solidFill>
                  <a:srgbClr val="0070C0"/>
                </a:solidFill>
                <a:latin typeface="Aharoni" pitchFamily="2" charset="-79"/>
                <a:cs typeface="Aharoni" pitchFamily="2" charset="-79"/>
              </a:rPr>
              <a:t>La Ley Federal del </a:t>
            </a:r>
            <a:r>
              <a:rPr lang="es-MX" b="1" dirty="0" smtClean="0">
                <a:solidFill>
                  <a:srgbClr val="0070C0"/>
                </a:solidFill>
                <a:latin typeface="Aharoni" pitchFamily="2" charset="-79"/>
                <a:cs typeface="Aharoni" pitchFamily="2" charset="-79"/>
              </a:rPr>
              <a:t>Trabajo señala </a:t>
            </a:r>
            <a:r>
              <a:rPr lang="es-MX" b="1" dirty="0">
                <a:solidFill>
                  <a:srgbClr val="0070C0"/>
                </a:solidFill>
                <a:latin typeface="Aharoni" pitchFamily="2" charset="-79"/>
                <a:cs typeface="Aharoni" pitchFamily="2" charset="-79"/>
              </a:rPr>
              <a:t>como condiciones de trabajo:</a:t>
            </a:r>
          </a:p>
          <a:p>
            <a:pPr marL="0" indent="0">
              <a:buNone/>
            </a:pPr>
            <a:endParaRPr lang="es-MX" dirty="0"/>
          </a:p>
        </p:txBody>
      </p:sp>
      <p:sp>
        <p:nvSpPr>
          <p:cNvPr id="4" name="Rectángulo redondeado 3"/>
          <p:cNvSpPr/>
          <p:nvPr/>
        </p:nvSpPr>
        <p:spPr>
          <a:xfrm>
            <a:off x="8697191" y="457200"/>
            <a:ext cx="2608118" cy="13196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En este tema el alumno podrá manejar todos los conceptos básicos que corresponden al trabajo </a:t>
            </a:r>
            <a:endParaRPr lang="es-MX" sz="1400" dirty="0"/>
          </a:p>
        </p:txBody>
      </p:sp>
    </p:spTree>
    <p:extLst>
      <p:ext uri="{BB962C8B-B14F-4D97-AF65-F5344CB8AC3E}">
        <p14:creationId xmlns:p14="http://schemas.microsoft.com/office/powerpoint/2010/main" val="34031207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elfinancierocr.com/negocios/Gerencia-Carlos_Slim-jornada_laboral-horario-trabajo-recursos_humanos_ELFIMA20140822_0020_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2552702"/>
            <a:ext cx="4111625" cy="342292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Jornada laboral </a:t>
            </a:r>
            <a:endParaRPr lang="es-MX" dirty="0"/>
          </a:p>
        </p:txBody>
      </p:sp>
      <p:sp>
        <p:nvSpPr>
          <p:cNvPr id="3" name="2 Marcador de contenido"/>
          <p:cNvSpPr>
            <a:spLocks noGrp="1"/>
          </p:cNvSpPr>
          <p:nvPr>
            <p:ph idx="1"/>
          </p:nvPr>
        </p:nvSpPr>
        <p:spPr/>
        <p:txBody>
          <a:bodyPr/>
          <a:lstStyle/>
          <a:p>
            <a:r>
              <a:rPr lang="es-MX" dirty="0"/>
              <a:t>el trabajador y el patrón fijarán la duración de la jornada, sin que pueda exceder de los máximos </a:t>
            </a:r>
            <a:r>
              <a:rPr lang="es-MX" dirty="0" smtClean="0"/>
              <a:t>legales.</a:t>
            </a:r>
          </a:p>
          <a:p>
            <a:endParaRPr lang="es-MX" dirty="0" smtClean="0"/>
          </a:p>
          <a:p>
            <a:endParaRPr lang="es-MX" dirty="0"/>
          </a:p>
          <a:p>
            <a:endParaRPr lang="es-MX" dirty="0" smtClean="0"/>
          </a:p>
          <a:p>
            <a:endParaRPr lang="es-MX" dirty="0"/>
          </a:p>
          <a:p>
            <a:endParaRPr lang="es-MX" dirty="0"/>
          </a:p>
          <a:p>
            <a:r>
              <a:rPr lang="es-MX" dirty="0"/>
              <a:t>La duración máxima de la jornada será: ocho horas la diurna, siete la nocturna y siete horas y media la mixta.</a:t>
            </a:r>
          </a:p>
        </p:txBody>
      </p:sp>
    </p:spTree>
    <p:extLst>
      <p:ext uri="{BB962C8B-B14F-4D97-AF65-F5344CB8AC3E}">
        <p14:creationId xmlns:p14="http://schemas.microsoft.com/office/powerpoint/2010/main" val="2059024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Días de descanso </a:t>
            </a:r>
            <a:endParaRPr lang="es-MX" dirty="0"/>
          </a:p>
        </p:txBody>
      </p:sp>
      <p:sp>
        <p:nvSpPr>
          <p:cNvPr id="3" name="2 Marcador de contenido"/>
          <p:cNvSpPr>
            <a:spLocks noGrp="1"/>
          </p:cNvSpPr>
          <p:nvPr>
            <p:ph idx="1"/>
          </p:nvPr>
        </p:nvSpPr>
        <p:spPr/>
        <p:txBody>
          <a:bodyPr/>
          <a:lstStyle/>
          <a:p>
            <a:r>
              <a:rPr lang="es-MX" dirty="0"/>
              <a:t>Señala la Ley que por cada seis días de labores, el trabajador disfrutará de un día de descanso con goce de salario íntegro</a:t>
            </a:r>
          </a:p>
        </p:txBody>
      </p:sp>
      <p:pic>
        <p:nvPicPr>
          <p:cNvPr id="6146" name="Picture 2" descr="http://www.ayudalaboral.net/bdimg/calendario-labor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781300"/>
            <a:ext cx="7277099"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961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placehunter.cl/hunter/images/stories/vacacio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375" y="1023146"/>
            <a:ext cx="6054725" cy="355807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Vacaciones </a:t>
            </a:r>
            <a:endParaRPr lang="es-MX" dirty="0"/>
          </a:p>
        </p:txBody>
      </p:sp>
      <p:sp>
        <p:nvSpPr>
          <p:cNvPr id="3" name="2 Marcador de contenido"/>
          <p:cNvSpPr>
            <a:spLocks noGrp="1"/>
          </p:cNvSpPr>
          <p:nvPr>
            <p:ph idx="1"/>
          </p:nvPr>
        </p:nvSpPr>
        <p:spPr/>
        <p:txBody>
          <a:bodyPr numCol="2"/>
          <a:lstStyle/>
          <a:p>
            <a:endParaRPr lang="es-MX" dirty="0" smtClean="0"/>
          </a:p>
          <a:p>
            <a:endParaRPr lang="es-MX" dirty="0"/>
          </a:p>
          <a:p>
            <a:endParaRPr lang="es-MX" dirty="0" smtClean="0"/>
          </a:p>
          <a:p>
            <a:endParaRPr lang="es-MX" dirty="0"/>
          </a:p>
          <a:p>
            <a:endParaRPr lang="es-MX" dirty="0" smtClean="0"/>
          </a:p>
          <a:p>
            <a:endParaRPr lang="es-MX" dirty="0"/>
          </a:p>
          <a:p>
            <a:pPr marL="0" indent="0">
              <a:buNone/>
            </a:pPr>
            <a:r>
              <a:rPr lang="es-MX" dirty="0" smtClean="0"/>
              <a:t>Según </a:t>
            </a:r>
            <a:r>
              <a:rPr lang="es-MX" dirty="0"/>
              <a:t>el artículo 76 de la Ley Federal del Trabajo, los trabajadores que tengan más de un año de servicios disfrutarán de un período anual de vacaciones pagadas y que no podrán ser inferiores a seis días laborables.</a:t>
            </a:r>
          </a:p>
        </p:txBody>
      </p:sp>
    </p:spTree>
    <p:extLst>
      <p:ext uri="{BB962C8B-B14F-4D97-AF65-F5344CB8AC3E}">
        <p14:creationId xmlns:p14="http://schemas.microsoft.com/office/powerpoint/2010/main" val="754404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366</TotalTime>
  <Words>1376</Words>
  <Application>Microsoft Office PowerPoint</Application>
  <PresentationFormat>Panorámica</PresentationFormat>
  <Paragraphs>163</Paragraphs>
  <Slides>26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26</vt:i4>
      </vt:variant>
    </vt:vector>
  </HeadingPairs>
  <TitlesOfParts>
    <vt:vector size="33" baseType="lpstr">
      <vt:lpstr>Aharoni</vt:lpstr>
      <vt:lpstr>Arial</vt:lpstr>
      <vt:lpstr>Calibri</vt:lpstr>
      <vt:lpstr>Century Gothic</vt:lpstr>
      <vt:lpstr>Times New Roman</vt:lpstr>
      <vt:lpstr>Wingdings 3</vt:lpstr>
      <vt:lpstr>Espiral</vt:lpstr>
      <vt:lpstr>Psicología del trabajo </vt:lpstr>
      <vt:lpstr>MAPA CURRICULAR</vt:lpstr>
      <vt:lpstr>índice</vt:lpstr>
      <vt:lpstr>Objetivos: </vt:lpstr>
      <vt:lpstr>A lo largo de la historia…</vt:lpstr>
      <vt:lpstr>Relaciones de trabajo</vt:lpstr>
      <vt:lpstr>Jornada laboral </vt:lpstr>
      <vt:lpstr>Días de descanso </vt:lpstr>
      <vt:lpstr>Vacaciones </vt:lpstr>
      <vt:lpstr>Salario </vt:lpstr>
      <vt:lpstr>Aguinaldo </vt:lpstr>
      <vt:lpstr>Relaciones colectivas de trabajo</vt:lpstr>
      <vt:lpstr>La mujer en el trabajo </vt:lpstr>
      <vt:lpstr>Contrato de trabajo</vt:lpstr>
      <vt:lpstr>Relación de trabajo </vt:lpstr>
      <vt:lpstr>Prestaciones sociales</vt:lpstr>
      <vt:lpstr>Cesantías y donaciones</vt:lpstr>
      <vt:lpstr>Finiquitos y liquidación </vt:lpstr>
      <vt:lpstr>Presentación de PowerPoint</vt:lpstr>
      <vt:lpstr>Presentación de PowerPoint</vt:lpstr>
      <vt:lpstr>Perspectiva laboral y de jubilación </vt:lpstr>
      <vt:lpstr>Programa de relaciones laborales </vt:lpstr>
      <vt:lpstr>Jubilación y retiros </vt:lpstr>
      <vt:lpstr>Ley del IMSS</vt:lpstr>
      <vt:lpstr>Conclusión: </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Luz Elena Valencia</dc:creator>
  <cp:lastModifiedBy>Ivone Gonzalez</cp:lastModifiedBy>
  <cp:revision>22</cp:revision>
  <dcterms:created xsi:type="dcterms:W3CDTF">2016-02-25T13:52:39Z</dcterms:created>
  <dcterms:modified xsi:type="dcterms:W3CDTF">2016-07-25T18:20:13Z</dcterms:modified>
</cp:coreProperties>
</file>