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064B-0505-4F61-B5A4-6023A23521F9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10A7D0A-63F0-4832-A1AB-831B584AF13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064B-0505-4F61-B5A4-6023A23521F9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7D0A-63F0-4832-A1AB-831B584AF13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064B-0505-4F61-B5A4-6023A23521F9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7D0A-63F0-4832-A1AB-831B584AF13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064B-0505-4F61-B5A4-6023A23521F9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7D0A-63F0-4832-A1AB-831B584AF13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064B-0505-4F61-B5A4-6023A23521F9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10A7D0A-63F0-4832-A1AB-831B584AF13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064B-0505-4F61-B5A4-6023A23521F9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7D0A-63F0-4832-A1AB-831B584AF13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064B-0505-4F61-B5A4-6023A23521F9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7D0A-63F0-4832-A1AB-831B584AF13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064B-0505-4F61-B5A4-6023A23521F9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7D0A-63F0-4832-A1AB-831B584AF13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064B-0505-4F61-B5A4-6023A23521F9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7D0A-63F0-4832-A1AB-831B584AF13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064B-0505-4F61-B5A4-6023A23521F9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7D0A-63F0-4832-A1AB-831B584AF13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064B-0505-4F61-B5A4-6023A23521F9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10A7D0A-63F0-4832-A1AB-831B584AF13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09064B-0505-4F61-B5A4-6023A23521F9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10A7D0A-63F0-4832-A1AB-831B584AF13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eh.edu.mx/docencia/VI_Presentaciones/licenciatura_en_mercadotecnia/fundamentos_de_metodologia_investigacion/PRES44.pdf" TargetMode="External"/><Relationship Id="rId2" Type="http://schemas.openxmlformats.org/officeDocument/2006/relationships/hyperlink" Target="http://www.conevyt.org.mx/cursos/cursos/sex_juv/contenido/revista/sxj_01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uagm.edu/umet/biblioteca/Reserva_Profesores/maritza_acevedo_nurs_230_101/Sexualidad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203224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dirty="0" smtClean="0"/>
              <a:t>ÁREA DE COMPETENCIA SOCIAL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OPTATIVA</a:t>
            </a:r>
          </a:p>
          <a:p>
            <a:pPr algn="just"/>
            <a:r>
              <a:rPr lang="es-MX" dirty="0" smtClean="0"/>
              <a:t>IMPARTIDO POR:</a:t>
            </a:r>
          </a:p>
          <a:p>
            <a:pPr algn="just"/>
            <a:r>
              <a:rPr lang="es-MX" dirty="0" smtClean="0"/>
              <a:t>Dra. </a:t>
            </a:r>
            <a:r>
              <a:rPr lang="es-MX" dirty="0"/>
              <a:t>e</a:t>
            </a:r>
            <a:r>
              <a:rPr lang="es-MX" dirty="0" smtClean="0"/>
              <a:t>n Psicología</a:t>
            </a:r>
          </a:p>
          <a:p>
            <a:pPr algn="just"/>
            <a:r>
              <a:rPr lang="es-MX" dirty="0" smtClean="0"/>
              <a:t>Elvira Ivone Gonzalez Jaimes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SEMINARIO DE SEXUALIDAD HUMANA</a:t>
            </a:r>
          </a:p>
        </p:txBody>
      </p:sp>
    </p:spTree>
    <p:extLst>
      <p:ext uri="{BB962C8B-B14F-4D97-AF65-F5344CB8AC3E}">
        <p14:creationId xmlns="" xmlns:p14="http://schemas.microsoft.com/office/powerpoint/2010/main" val="35846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67625" y="1581686"/>
            <a:ext cx="7137020" cy="1700012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Otros determinantes asociados al concepto de </a:t>
            </a:r>
            <a:r>
              <a:rPr lang="es-MX" sz="3200" dirty="0"/>
              <a:t>sexualidad</a:t>
            </a:r>
            <a:r>
              <a:rPr lang="es-MX" sz="3200" dirty="0" smtClean="0"/>
              <a:t>: Aspectos biológicos, erotismo</a:t>
            </a:r>
            <a:br>
              <a:rPr lang="es-MX" sz="3200" dirty="0" smtClean="0"/>
            </a:br>
            <a:r>
              <a:rPr lang="es-MX" sz="3200" dirty="0" smtClean="0"/>
              <a:t>cultura,, reproducción.  </a:t>
            </a:r>
            <a:r>
              <a:rPr lang="es-MX" sz="3200" b="1" dirty="0" smtClean="0"/>
              <a:t/>
            </a:r>
            <a:br>
              <a:rPr lang="es-MX" sz="3200" b="1" dirty="0" smtClean="0"/>
            </a:br>
            <a:endParaRPr lang="es-MX" sz="3200" b="1" dirty="0"/>
          </a:p>
        </p:txBody>
      </p:sp>
      <p:pic>
        <p:nvPicPr>
          <p:cNvPr id="1026" name="Picture 2" descr="https://encrypted-tbn1.gstatic.com/images?q=tbn:ANd9GcQMHBE5KOZxgt1xJiiWPMCMZ2CkwLGaEof7YduLmL04SB404oe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05" y="3011242"/>
            <a:ext cx="5843019" cy="26913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67813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031" r="27883"/>
          <a:stretch/>
        </p:blipFill>
        <p:spPr bwMode="auto">
          <a:xfrm>
            <a:off x="308542" y="2853816"/>
            <a:ext cx="1656184" cy="1424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04664"/>
            <a:ext cx="7772400" cy="72494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Biológico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124744"/>
            <a:ext cx="8363272" cy="5400600"/>
          </a:xfrm>
        </p:spPr>
        <p:txBody>
          <a:bodyPr>
            <a:normAutofit/>
          </a:bodyPr>
          <a:lstStyle/>
          <a:p>
            <a:r>
              <a:rPr lang="es-MX" sz="2400" dirty="0"/>
              <a:t>Un mismo tipo de organismo aparece en dos formas (dimorfismo o sexo) HOMBRE &amp; MUJER</a:t>
            </a:r>
          </a:p>
          <a:p>
            <a:r>
              <a:rPr lang="es-MX" sz="2400" dirty="0" smtClean="0"/>
              <a:t>Se encuentra definido por los genitales</a:t>
            </a:r>
          </a:p>
          <a:p>
            <a:r>
              <a:rPr lang="es-MX" sz="2400" dirty="0" smtClean="0"/>
              <a:t>Adquiere una dimensión psicológica</a:t>
            </a:r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/>
              <a:t> </a:t>
            </a:r>
            <a:r>
              <a:rPr lang="es-MX" sz="2400" dirty="0" smtClean="0"/>
              <a:t>                      IDENTIDAD DE GENERO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 smtClean="0"/>
              <a:t>Ideas respecto a lo que somos, a lo que son los demás y a lo que queremos ser en función de nuestro sexo.</a:t>
            </a:r>
          </a:p>
        </p:txBody>
      </p:sp>
      <p:sp>
        <p:nvSpPr>
          <p:cNvPr id="4" name="3 Flecha abajo"/>
          <p:cNvSpPr/>
          <p:nvPr/>
        </p:nvSpPr>
        <p:spPr>
          <a:xfrm>
            <a:off x="3347864" y="278092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Flecha abajo"/>
          <p:cNvSpPr/>
          <p:nvPr/>
        </p:nvSpPr>
        <p:spPr>
          <a:xfrm>
            <a:off x="3365866" y="3587971"/>
            <a:ext cx="180020" cy="57606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5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539642"/>
            <a:ext cx="4104456" cy="20484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0766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36809" y="1239761"/>
            <a:ext cx="2446183" cy="969771"/>
          </a:xfrm>
        </p:spPr>
        <p:txBody>
          <a:bodyPr>
            <a:noAutofit/>
          </a:bodyPr>
          <a:lstStyle/>
          <a:p>
            <a:pPr algn="l"/>
            <a:r>
              <a:rPr lang="es-MX" sz="2400" b="1" dirty="0"/>
              <a:t>Componentes: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514349" y="2209532"/>
            <a:ext cx="4549059" cy="34676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1875" b="1" dirty="0">
                <a:latin typeface="Baskerville Old Face" panose="02020602080505020303" pitchFamily="18" charset="0"/>
              </a:rPr>
              <a:t>Sexo: </a:t>
            </a:r>
            <a:r>
              <a:rPr lang="es-MX" sz="1875" dirty="0">
                <a:latin typeface="Baskerville Old Face" panose="02020602080505020303" pitchFamily="18" charset="0"/>
              </a:rPr>
              <a:t>Aspecto biológico sobre todo las diferencias en forma y en función </a:t>
            </a:r>
            <a:endParaRPr lang="es-MX" sz="1875" dirty="0" smtClean="0"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r>
              <a:rPr lang="es-MX" sz="1875" b="1" dirty="0" smtClean="0">
                <a:latin typeface="Baskerville Old Face" panose="02020602080505020303" pitchFamily="18" charset="0"/>
              </a:rPr>
              <a:t>Género</a:t>
            </a:r>
            <a:r>
              <a:rPr lang="es-MX" sz="1875" b="1" dirty="0">
                <a:latin typeface="Baskerville Old Face" panose="02020602080505020303" pitchFamily="18" charset="0"/>
              </a:rPr>
              <a:t>:</a:t>
            </a:r>
          </a:p>
          <a:p>
            <a:pPr marL="0" indent="0" algn="just">
              <a:buNone/>
            </a:pPr>
            <a:r>
              <a:rPr lang="es-MX" sz="1800" dirty="0">
                <a:latin typeface="Baskerville Old Face" panose="02020602080505020303" pitchFamily="18" charset="0"/>
              </a:rPr>
              <a:t>Construcción social que determina diferencias promovidas por la </a:t>
            </a:r>
            <a:r>
              <a:rPr lang="es-MX" sz="1800" dirty="0" smtClean="0">
                <a:latin typeface="Baskerville Old Face" panose="02020602080505020303" pitchFamily="18" charset="0"/>
              </a:rPr>
              <a:t>enseñanza</a:t>
            </a:r>
          </a:p>
          <a:p>
            <a:pPr marL="0" indent="0" algn="just">
              <a:buNone/>
            </a:pPr>
            <a:r>
              <a:rPr lang="es-MX" sz="1800" b="1" dirty="0" smtClean="0">
                <a:latin typeface="Baskerville Old Face" panose="02020602080505020303" pitchFamily="18" charset="0"/>
              </a:rPr>
              <a:t>Reproductividad</a:t>
            </a:r>
            <a:r>
              <a:rPr lang="es-MX" sz="1800" b="1" dirty="0">
                <a:latin typeface="Baskerville Old Face" panose="02020602080505020303" pitchFamily="18" charset="0"/>
              </a:rPr>
              <a:t>: </a:t>
            </a:r>
          </a:p>
          <a:p>
            <a:pPr marL="0" indent="0" algn="just">
              <a:buNone/>
            </a:pPr>
            <a:r>
              <a:rPr lang="es-MX" sz="1950" dirty="0" smtClean="0">
                <a:latin typeface="Baskerville Old Face" panose="02020602080505020303" pitchFamily="18" charset="0"/>
              </a:rPr>
              <a:t>. </a:t>
            </a:r>
            <a:r>
              <a:rPr lang="es-MX" sz="1800" dirty="0">
                <a:latin typeface="Baskerville Old Face" panose="02020602080505020303" pitchFamily="18" charset="0"/>
              </a:rPr>
              <a:t>Relacionado con la maternidad, la paternidad, y la manera de trasmitir valores, conocimientos, educación a otras generaciones a las nuevas  generaciones.</a:t>
            </a:r>
          </a:p>
        </p:txBody>
      </p:sp>
      <p:pic>
        <p:nvPicPr>
          <p:cNvPr id="1026" name="Picture 2" descr="https://www.aciprensa.com/imagespp/size680/IdeologiaGenero_PixabayDominioPublico_21051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792" r="11984"/>
          <a:stretch/>
        </p:blipFill>
        <p:spPr bwMode="auto">
          <a:xfrm>
            <a:off x="5959296" y="1623723"/>
            <a:ext cx="2246156" cy="16380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amitasalgalope.files.wordpress.com/2012/10/reproductividad_chiqui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340" t="13980" r="3594" b="2005"/>
          <a:stretch/>
        </p:blipFill>
        <p:spPr bwMode="auto">
          <a:xfrm>
            <a:off x="5758867" y="3426585"/>
            <a:ext cx="2891711" cy="2103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88945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48607" y="2010200"/>
            <a:ext cx="38809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s-MX" b="1" dirty="0">
                <a:latin typeface="Baskerville Old Face" panose="02020602080505020303" pitchFamily="18" charset="0"/>
              </a:rPr>
              <a:t>Vínculos Afectivos:</a:t>
            </a:r>
            <a:r>
              <a:rPr lang="es-MX" dirty="0">
                <a:latin typeface="Baskerville Old Face" panose="02020602080505020303" pitchFamily="18" charset="0"/>
              </a:rPr>
              <a:t> </a:t>
            </a:r>
          </a:p>
          <a:p>
            <a:pPr algn="just"/>
            <a:r>
              <a:rPr lang="es-MX" dirty="0">
                <a:latin typeface="Baskerville Old Face" panose="02020602080505020303" pitchFamily="18" charset="0"/>
              </a:rPr>
              <a:t>Es esa capacidad que tenemos los  ser humano de amar y sentir cariño por la gente que lo rodea.</a:t>
            </a:r>
          </a:p>
          <a:p>
            <a:pPr algn="just"/>
            <a:endParaRPr lang="es-MX" dirty="0">
              <a:latin typeface="Baskerville Old Face" panose="02020602080505020303" pitchFamily="18" charset="0"/>
            </a:endParaRPr>
          </a:p>
          <a:p>
            <a:pPr algn="just"/>
            <a:endParaRPr lang="es-MX" dirty="0">
              <a:latin typeface="Baskerville Old Face" panose="02020602080505020303" pitchFamily="18" charset="0"/>
            </a:endParaRP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s-MX" b="1" dirty="0">
                <a:latin typeface="Baskerville Old Face" panose="02020602080505020303" pitchFamily="18" charset="0"/>
              </a:rPr>
              <a:t>Erotismo: </a:t>
            </a:r>
          </a:p>
          <a:p>
            <a:pPr algn="just"/>
            <a:r>
              <a:rPr lang="es-MX" dirty="0">
                <a:latin typeface="Baskerville Old Face" panose="02020602080505020303" pitchFamily="18" charset="0"/>
              </a:rPr>
              <a:t>Es todo lo que sientes por medio de la piel y los 5 sentidos, ya sea agradable o desagradable.</a:t>
            </a:r>
          </a:p>
          <a:p>
            <a:pPr algn="just"/>
            <a:r>
              <a:rPr lang="es-MX" dirty="0">
                <a:latin typeface="Baskerville Old Face" panose="02020602080505020303" pitchFamily="18" charset="0"/>
              </a:rPr>
              <a:t>Relacionada con el deseo, la excitación, y el orgasmo</a:t>
            </a:r>
          </a:p>
        </p:txBody>
      </p:sp>
      <p:pic>
        <p:nvPicPr>
          <p:cNvPr id="5" name="Picture 6" descr="http://elpsicoasesor.com/wp-content/uploads/2014/03/vinculoafectiv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410" y="1722765"/>
            <a:ext cx="2982324" cy="17521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www.revistabuenasalud.com/wp-content/uploads/Erotism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078" y="3583119"/>
            <a:ext cx="2661661" cy="19974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09097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Marcador de contenido 1048589"/>
          <p:cNvSpPr>
            <a:spLocks noGrp="1"/>
          </p:cNvSpPr>
          <p:nvPr>
            <p:ph sz="quarter" idx="1"/>
          </p:nvPr>
        </p:nvSpPr>
        <p:spPr>
          <a:xfrm>
            <a:off x="906678" y="1885681"/>
            <a:ext cx="4406257" cy="3263504"/>
          </a:xfrm>
        </p:spPr>
        <p:txBody>
          <a:bodyPr>
            <a:normAutofit fontScale="87321" lnSpcReduction="20000"/>
          </a:bodyPr>
          <a:lstStyle/>
          <a:p>
            <a:pPr marL="0" indent="0">
              <a:buNone/>
            </a:pPr>
            <a:r>
              <a:rPr lang="es-MX" altLang="es-US" dirty="0" smtClean="0"/>
              <a:t>El erotismo puede manifestarse de varias formas como:</a:t>
            </a:r>
            <a:endParaRPr lang="es-MX" dirty="0" smtClean="0"/>
          </a:p>
          <a:p>
            <a:r>
              <a:rPr lang="es-MX" altLang="es-US" dirty="0" smtClean="0"/>
              <a:t>Conductas heterosexuales</a:t>
            </a:r>
            <a:endParaRPr lang="es-MX" dirty="0" smtClean="0"/>
          </a:p>
          <a:p>
            <a:r>
              <a:rPr lang="es-MX" altLang="es-US" dirty="0" smtClean="0"/>
              <a:t>Conductas homosexuales </a:t>
            </a:r>
            <a:endParaRPr lang="es-MX" dirty="0" smtClean="0"/>
          </a:p>
          <a:p>
            <a:r>
              <a:rPr lang="es-MX" altLang="es-US" dirty="0" smtClean="0"/>
              <a:t>Fantas</a:t>
            </a:r>
            <a:r>
              <a:rPr lang="es-MX" altLang="en-US" dirty="0" smtClean="0"/>
              <a:t>í</a:t>
            </a:r>
            <a:r>
              <a:rPr lang="es-MX" altLang="es-US" dirty="0" smtClean="0"/>
              <a:t>as sexuales </a:t>
            </a:r>
            <a:endParaRPr lang="es-MX" dirty="0" smtClean="0"/>
          </a:p>
          <a:p>
            <a:r>
              <a:rPr lang="es-MX" altLang="es-US" dirty="0" smtClean="0"/>
              <a:t>Estímulos visuales</a:t>
            </a:r>
            <a:endParaRPr lang="es-MX" dirty="0" smtClean="0"/>
          </a:p>
          <a:p>
            <a:r>
              <a:rPr lang="es-MX" altLang="es-US" dirty="0" smtClean="0"/>
              <a:t>Búsquedas de nuevas formas de disfrute</a:t>
            </a:r>
            <a:endParaRPr lang="es-MX" dirty="0" smtClean="0"/>
          </a:p>
          <a:p>
            <a:r>
              <a:rPr lang="es-MX" altLang="es-US" dirty="0" smtClean="0"/>
              <a:t>Satisfacción sexual </a:t>
            </a:r>
            <a:endParaRPr lang="es-MX" dirty="0"/>
          </a:p>
        </p:txBody>
      </p:sp>
      <p:pic>
        <p:nvPicPr>
          <p:cNvPr id="2097152" name="Imagen 209715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62195" y="2991924"/>
            <a:ext cx="3105476" cy="21572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133226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Título 104858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altLang="es-US" dirty="0" smtClean="0"/>
              <a:t>La excitaci</a:t>
            </a:r>
            <a:r>
              <a:rPr lang="es-ES" altLang="en-US" dirty="0" smtClean="0"/>
              <a:t>ó</a:t>
            </a:r>
            <a:r>
              <a:rPr lang="es-ES" altLang="es-US" dirty="0" smtClean="0"/>
              <a:t>n </a:t>
            </a:r>
            <a:endParaRPr lang="es-ES" dirty="0"/>
          </a:p>
        </p:txBody>
      </p:sp>
      <p:sp>
        <p:nvSpPr>
          <p:cNvPr id="1048587" name="Marcador de contenido 1048586"/>
          <p:cNvSpPr>
            <a:spLocks noGrp="1"/>
          </p:cNvSpPr>
          <p:nvPr>
            <p:ph sz="quarter" idx="1"/>
          </p:nvPr>
        </p:nvSpPr>
        <p:spPr>
          <a:xfrm>
            <a:off x="1316060" y="2706013"/>
            <a:ext cx="6701039" cy="2546153"/>
          </a:xfrm>
        </p:spPr>
        <p:txBody>
          <a:bodyPr>
            <a:normAutofit fontScale="79821" lnSpcReduction="10000"/>
          </a:bodyPr>
          <a:lstStyle/>
          <a:p>
            <a:pPr algn="just"/>
            <a:r>
              <a:rPr lang="es-MX" altLang="es-US" dirty="0" smtClean="0"/>
              <a:t>Otro elemento que se presenta durante el despertar erótico es el reconocimiento de excitación esta responde en tres niveles:</a:t>
            </a:r>
            <a:endParaRPr lang="es-MX" dirty="0" smtClean="0"/>
          </a:p>
          <a:p>
            <a:pPr algn="just"/>
            <a:r>
              <a:rPr lang="es-MX" altLang="es-US" dirty="0" smtClean="0"/>
              <a:t>Sensaciones en todo el cuerpo indicando que se esta excitando</a:t>
            </a:r>
            <a:endParaRPr lang="es-MX" dirty="0" smtClean="0"/>
          </a:p>
          <a:p>
            <a:pPr algn="just"/>
            <a:r>
              <a:rPr lang="es-MX" altLang="es-US" dirty="0" smtClean="0"/>
              <a:t>El pene comienza a tener erecciones en los varones y en la mujeres se humedecen los genitales</a:t>
            </a:r>
            <a:endParaRPr lang="es-MX" dirty="0" smtClean="0"/>
          </a:p>
          <a:p>
            <a:pPr algn="just"/>
            <a:r>
              <a:rPr lang="es-MX" altLang="es-US" dirty="0" smtClean="0"/>
              <a:t>Se percibe una necesidad sexual  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114396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ítulo 1048587"/>
          <p:cNvSpPr>
            <a:spLocks noGrp="1"/>
          </p:cNvSpPr>
          <p:nvPr>
            <p:ph type="title"/>
          </p:nvPr>
        </p:nvSpPr>
        <p:spPr>
          <a:xfrm>
            <a:off x="1982727" y="1415924"/>
            <a:ext cx="5915025" cy="569708"/>
          </a:xfrm>
        </p:spPr>
        <p:txBody>
          <a:bodyPr>
            <a:normAutofit fontScale="90000"/>
          </a:bodyPr>
          <a:lstStyle/>
          <a:p>
            <a:r>
              <a:rPr lang="es-MX" altLang="es-US" dirty="0" smtClean="0"/>
              <a:t>Erotismo masculino y femenino</a:t>
            </a:r>
            <a:endParaRPr lang="es-MX" dirty="0"/>
          </a:p>
        </p:txBody>
      </p:sp>
      <p:sp>
        <p:nvSpPr>
          <p:cNvPr id="1048589" name="Marcador de contenido 1048588"/>
          <p:cNvSpPr>
            <a:spLocks noGrp="1"/>
          </p:cNvSpPr>
          <p:nvPr>
            <p:ph sz="quarter" idx="1"/>
          </p:nvPr>
        </p:nvSpPr>
        <p:spPr>
          <a:xfrm>
            <a:off x="714216" y="2414709"/>
            <a:ext cx="4226024" cy="3497692"/>
          </a:xfrm>
        </p:spPr>
        <p:txBody>
          <a:bodyPr>
            <a:normAutofit fontScale="87321" lnSpcReduction="10000"/>
          </a:bodyPr>
          <a:lstStyle/>
          <a:p>
            <a:r>
              <a:rPr lang="es-MX" altLang="es-US" dirty="0" smtClean="0"/>
              <a:t>El despertar erótico comienza en la pubertad cuando los cambios en el cuerpo de los niños y niñas se presentan</a:t>
            </a:r>
            <a:endParaRPr lang="es-MX" dirty="0" smtClean="0"/>
          </a:p>
          <a:p>
            <a:r>
              <a:rPr lang="es-MX" altLang="es-US" dirty="0" smtClean="0"/>
              <a:t>Masculino: son m</a:t>
            </a:r>
            <a:r>
              <a:rPr lang="es-MX" altLang="en-US" dirty="0" smtClean="0"/>
              <a:t>á</a:t>
            </a:r>
            <a:r>
              <a:rPr lang="es-MX" altLang="es-US" dirty="0" smtClean="0"/>
              <a:t>s visuales, tienen la necesidad de ser reconocidos como grande y poderoso, tienen una anestesia generalizada</a:t>
            </a:r>
            <a:endParaRPr lang="es-MX" dirty="0" smtClean="0"/>
          </a:p>
          <a:p>
            <a:r>
              <a:rPr lang="es-MX" altLang="es-US" dirty="0" smtClean="0"/>
              <a:t>Femenino: sensibilidad general corporal, y cierta anestesia genital </a:t>
            </a:r>
            <a:endParaRPr lang="es-MX" dirty="0"/>
          </a:p>
        </p:txBody>
      </p:sp>
      <p:pic>
        <p:nvPicPr>
          <p:cNvPr id="2097155" name="Imagen 2097154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21197" y="2598466"/>
            <a:ext cx="3014653" cy="2006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35507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3025" y="1321673"/>
            <a:ext cx="6457950" cy="969771"/>
          </a:xfrm>
        </p:spPr>
        <p:txBody>
          <a:bodyPr>
            <a:normAutofit/>
          </a:bodyPr>
          <a:lstStyle/>
          <a:p>
            <a:pPr algn="ctr"/>
            <a:r>
              <a:rPr lang="es-MX" sz="3300" b="1" dirty="0"/>
              <a:t>LA CULTURA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514351" y="2176599"/>
            <a:ext cx="4112078" cy="3568337"/>
          </a:xfrm>
        </p:spPr>
        <p:txBody>
          <a:bodyPr>
            <a:normAutofit fontScale="85000" lnSpcReduction="10000"/>
          </a:bodyPr>
          <a:lstStyle/>
          <a:p>
            <a:r>
              <a:rPr lang="es-MX" dirty="0" smtClean="0"/>
              <a:t>Está </a:t>
            </a:r>
            <a:r>
              <a:rPr lang="es-MX" dirty="0"/>
              <a:t>relacionado con las construcciones sociales de lo masculino y lo femenino, es decir, lo que significa “ser hombre” y “ser mujer” en la sociedad. </a:t>
            </a:r>
            <a:endParaRPr lang="es-MX" dirty="0" smtClean="0"/>
          </a:p>
          <a:p>
            <a:r>
              <a:rPr lang="es-MX" dirty="0" smtClean="0"/>
              <a:t>Al </a:t>
            </a:r>
            <a:r>
              <a:rPr lang="es-MX" dirty="0"/>
              <a:t>incorporar lo social, se constituye como un concepto cambiante, que responde a cada cultura y a cada momento histórico, dependiendo fuertemente de las necesidades de los grupos </a:t>
            </a:r>
            <a:r>
              <a:rPr lang="es-MX" dirty="0" smtClean="0"/>
              <a:t>sociales.</a:t>
            </a:r>
            <a:endParaRPr lang="es-MX" dirty="0"/>
          </a:p>
        </p:txBody>
      </p:sp>
      <p:pic>
        <p:nvPicPr>
          <p:cNvPr id="2052" name="Picture 4" descr="Resultado de imagen para gener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3694339"/>
            <a:ext cx="2510668" cy="18328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7188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8300" y="1267244"/>
            <a:ext cx="6457950" cy="969771"/>
          </a:xfrm>
        </p:spPr>
        <p:txBody>
          <a:bodyPr/>
          <a:lstStyle/>
          <a:p>
            <a:pPr algn="ctr"/>
            <a:r>
              <a:rPr lang="es-MX" b="1" dirty="0" smtClean="0"/>
              <a:t>Identidad de genero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514350" y="2237016"/>
            <a:ext cx="8115300" cy="3018094"/>
          </a:xfrm>
        </p:spPr>
        <p:txBody>
          <a:bodyPr>
            <a:normAutofit/>
          </a:bodyPr>
          <a:lstStyle/>
          <a:p>
            <a:r>
              <a:rPr lang="es-MX" dirty="0"/>
              <a:t>La forma en que la persona, mujer u hombre, incorpora en sí misma las demandas sociales que se hacen según el </a:t>
            </a:r>
            <a:r>
              <a:rPr lang="es-MX" dirty="0" smtClean="0"/>
              <a:t>género.</a:t>
            </a:r>
          </a:p>
          <a:p>
            <a:r>
              <a:rPr lang="es-MX" dirty="0" smtClean="0"/>
              <a:t>Se </a:t>
            </a:r>
            <a:r>
              <a:rPr lang="es-MX" dirty="0"/>
              <a:t>relaciona con la construcción de las identidades femenina y </a:t>
            </a:r>
            <a:r>
              <a:rPr lang="es-MX" dirty="0" smtClean="0"/>
              <a:t>masculino, </a:t>
            </a:r>
            <a:r>
              <a:rPr lang="es-MX" dirty="0"/>
              <a:t>las cuales “no son identidades naturales sino construidas culturalmente, en la mayoría de las sociedades a partir de rasgos corporales”</a:t>
            </a:r>
          </a:p>
        </p:txBody>
      </p:sp>
      <p:pic>
        <p:nvPicPr>
          <p:cNvPr id="3074" name="Picture 2" descr="http://www.info7.mx/foto/490000/496803_hombres_muje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929" y="4293096"/>
            <a:ext cx="4458721" cy="23387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3813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86050" y="3836273"/>
            <a:ext cx="6457950" cy="969771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50229" y="2568485"/>
            <a:ext cx="4079422" cy="3252652"/>
          </a:xfrm>
        </p:spPr>
        <p:txBody>
          <a:bodyPr>
            <a:normAutofit fontScale="92500" lnSpcReduction="10000"/>
          </a:bodyPr>
          <a:lstStyle/>
          <a:p>
            <a:r>
              <a:rPr lang="es-MX" b="1" dirty="0" smtClean="0"/>
              <a:t>La identidad femenina: </a:t>
            </a:r>
            <a:r>
              <a:rPr lang="es-MX" dirty="0" smtClean="0"/>
              <a:t>Para la sociedad </a:t>
            </a:r>
            <a:r>
              <a:rPr lang="es-MX" dirty="0"/>
              <a:t>se ha caracterizado por la fragilidad, la pasividad, la sumisión y la preocupación y entrega por el </a:t>
            </a:r>
            <a:r>
              <a:rPr lang="es-MX" dirty="0" smtClean="0"/>
              <a:t>otro.</a:t>
            </a:r>
          </a:p>
          <a:p>
            <a:r>
              <a:rPr lang="es-MX" b="1" dirty="0"/>
              <a:t>L</a:t>
            </a:r>
            <a:r>
              <a:rPr lang="es-MX" b="1" dirty="0" smtClean="0"/>
              <a:t>a </a:t>
            </a:r>
            <a:r>
              <a:rPr lang="es-MX" b="1" dirty="0"/>
              <a:t>identidad </a:t>
            </a:r>
            <a:r>
              <a:rPr lang="es-MX" b="1" dirty="0" smtClean="0"/>
              <a:t>masculina: </a:t>
            </a:r>
            <a:r>
              <a:rPr lang="es-MX" dirty="0"/>
              <a:t>S</a:t>
            </a:r>
            <a:r>
              <a:rPr lang="es-MX" dirty="0" smtClean="0"/>
              <a:t>e </a:t>
            </a:r>
            <a:r>
              <a:rPr lang="es-MX" dirty="0"/>
              <a:t>caracteriza por la fortaleza, la actividad y el ejercicio de poder sobre el </a:t>
            </a:r>
            <a:r>
              <a:rPr lang="es-MX" dirty="0" smtClean="0"/>
              <a:t>otro.</a:t>
            </a:r>
            <a:endParaRPr lang="es-MX" dirty="0"/>
          </a:p>
        </p:txBody>
      </p:sp>
      <p:pic>
        <p:nvPicPr>
          <p:cNvPr id="4100" name="Picture 4" descr="http://fundacionunam.org.mx/wp-content/uploads/2013/04/mujeres-y-hombr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" y="1989024"/>
            <a:ext cx="3400425" cy="2657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8668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/>
          <a:srcRect l="32756" t="24065" r="10645" b="5010"/>
          <a:stretch/>
        </p:blipFill>
        <p:spPr>
          <a:xfrm>
            <a:off x="2051720" y="1856631"/>
            <a:ext cx="5723462" cy="417646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987824" y="6099691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FF0000"/>
                </a:solidFill>
              </a:rPr>
              <a:t>UNIDAD ACADÉMICA</a:t>
            </a:r>
            <a:endParaRPr lang="es-MX" sz="1200" dirty="0">
              <a:solidFill>
                <a:srgbClr val="FF0000"/>
              </a:solidFill>
            </a:endParaRPr>
          </a:p>
        </p:txBody>
      </p:sp>
      <p:cxnSp>
        <p:nvCxnSpPr>
          <p:cNvPr id="5" name="Conector recto de flecha 4"/>
          <p:cNvCxnSpPr/>
          <p:nvPr/>
        </p:nvCxnSpPr>
        <p:spPr>
          <a:xfrm flipH="1">
            <a:off x="4139952" y="5949280"/>
            <a:ext cx="432048" cy="1504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1993087" y="1052736"/>
            <a:ext cx="5271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MAPA CURRICULAR, Licenciatura de Psicología,</a:t>
            </a:r>
          </a:p>
          <a:p>
            <a:r>
              <a:rPr lang="es-MX" dirty="0" smtClean="0"/>
              <a:t> Competencias integrativas conceptuales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24278601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Estereotipos de genero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Son las creencias, expectativas y atributos sobre cómo es y cómo se comporta cada sexo. Existen estereotipos para lo femenino y para lo masculino.</a:t>
            </a:r>
          </a:p>
        </p:txBody>
      </p:sp>
      <p:pic>
        <p:nvPicPr>
          <p:cNvPr id="6146" name="Picture 2" descr="http://www.diariofemenino.com/images/articulos/7000/7499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3595007"/>
            <a:ext cx="4714875" cy="214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37988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87929" y="1245473"/>
            <a:ext cx="6457950" cy="969771"/>
          </a:xfrm>
        </p:spPr>
        <p:txBody>
          <a:bodyPr/>
          <a:lstStyle/>
          <a:p>
            <a:pPr algn="ctr"/>
            <a:r>
              <a:rPr lang="es-MX" b="1" dirty="0" smtClean="0"/>
              <a:t>Roles de genero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699407" y="4463143"/>
            <a:ext cx="8115300" cy="1537607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Los roles de género </a:t>
            </a:r>
            <a:r>
              <a:rPr lang="es-MX" dirty="0" smtClean="0"/>
              <a:t>son todas aquellas demandas que la sociedad hace a partir de la feminidad y la masculinidad. </a:t>
            </a:r>
          </a:p>
          <a:p>
            <a:r>
              <a:rPr lang="es-MX" dirty="0" smtClean="0"/>
              <a:t>Estos </a:t>
            </a:r>
            <a:r>
              <a:rPr lang="es-MX" dirty="0"/>
              <a:t>roles se encuentran en dos vías: una sociedad que los construye y los asigna y un individuo que los asume, con o sin </a:t>
            </a:r>
            <a:r>
              <a:rPr lang="es-MX" dirty="0" smtClean="0"/>
              <a:t>cuestionamiento.</a:t>
            </a:r>
            <a:endParaRPr lang="es-MX" dirty="0"/>
          </a:p>
        </p:txBody>
      </p:sp>
      <p:pic>
        <p:nvPicPr>
          <p:cNvPr id="5122" name="Picture 2" descr="http://modahoy.org/wp-content/uploads/2014/12/madreyobre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338" y="2215244"/>
            <a:ext cx="2093119" cy="19321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15495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8300" y="1376102"/>
            <a:ext cx="6457950" cy="969771"/>
          </a:xfrm>
        </p:spPr>
        <p:txBody>
          <a:bodyPr/>
          <a:lstStyle/>
          <a:p>
            <a:pPr algn="ctr"/>
            <a:r>
              <a:rPr lang="es-MX" dirty="0" smtClean="0"/>
              <a:t>Diversidad sexual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372836" y="2345873"/>
            <a:ext cx="8115300" cy="3018094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Más que un concepto es un principio que nos permite aceptar, percibir y convivir con la diferencia. Es una expresión más del desarrollo humano. La diversidad sexual incluye tres componentes básicos: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b="1" dirty="0" smtClean="0"/>
              <a:t>La </a:t>
            </a:r>
            <a:r>
              <a:rPr lang="es-MX" b="1" dirty="0"/>
              <a:t>orientación </a:t>
            </a:r>
            <a:r>
              <a:rPr lang="es-MX" dirty="0"/>
              <a:t>sexual es la dirección erótica </a:t>
            </a:r>
            <a:r>
              <a:rPr lang="es-MX" dirty="0" smtClean="0"/>
              <a:t>afectiva.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b="1" dirty="0" smtClean="0"/>
              <a:t>La </a:t>
            </a:r>
            <a:r>
              <a:rPr lang="es-MX" b="1" dirty="0"/>
              <a:t>identidad sexual </a:t>
            </a:r>
            <a:r>
              <a:rPr lang="es-MX" dirty="0"/>
              <a:t>es la definición sexual.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b="1" dirty="0" smtClean="0"/>
              <a:t>La </a:t>
            </a:r>
            <a:r>
              <a:rPr lang="es-MX" b="1" dirty="0"/>
              <a:t>expresión sexual </a:t>
            </a:r>
            <a:r>
              <a:rPr lang="es-MX" dirty="0"/>
              <a:t>son las preferencias y comportamiento sexuales.</a:t>
            </a:r>
          </a:p>
        </p:txBody>
      </p:sp>
      <p:pic>
        <p:nvPicPr>
          <p:cNvPr id="7172" name="Picture 4" descr="http://desdepuebla.com/wp-content/uploads/2015/03/Mujeres-por-la-equidad-de-g%C3%A9ne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941168"/>
            <a:ext cx="3696002" cy="1716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009901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/>
              <a:t>Los mecanismos sexuales y la </a:t>
            </a:r>
            <a:r>
              <a:rPr lang="es-MX" b="1" dirty="0" smtClean="0"/>
              <a:t>reproductividad</a:t>
            </a:r>
            <a:endParaRPr lang="es-MX" dirty="0"/>
          </a:p>
        </p:txBody>
      </p:sp>
      <p:pic>
        <p:nvPicPr>
          <p:cNvPr id="1026" name="Picture 2" descr="http://4.bp.blogspot.com/-fno0M1DJTec/UWt9Aqt6tPI/AAAAAAAAAQw/XjnWxbSp_qE/s1600/formando-a-bebe-criando-a-be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217" y="3140968"/>
            <a:ext cx="3017153" cy="32990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dn4.datamed.com.do/wp-content/uploads/2012/10/reproductividad-580x3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52450"/>
            <a:ext cx="3138454" cy="2532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9241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Mecanismos sexuales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S</a:t>
            </a:r>
            <a:r>
              <a:rPr lang="es-MX" dirty="0" smtClean="0"/>
              <a:t>on </a:t>
            </a:r>
            <a:r>
              <a:rPr lang="es-MX" dirty="0"/>
              <a:t>factores psicológicos inherentes que estructuran las características relevantes de la relación erótico-sexual; particularmente el juego sexual y el coito</a:t>
            </a:r>
            <a:r>
              <a:rPr lang="es-MX" dirty="0" smtClean="0"/>
              <a:t>.</a:t>
            </a:r>
          </a:p>
          <a:p>
            <a:r>
              <a:rPr lang="es-MX" dirty="0"/>
              <a:t> La impotencia, la eyaculación precoz o tardía son problemas comunes asociados a los mecanismos masculinos. </a:t>
            </a:r>
            <a:endParaRPr lang="es-MX" dirty="0" smtClean="0"/>
          </a:p>
          <a:p>
            <a:r>
              <a:rPr lang="es-MX" dirty="0"/>
              <a:t>La anorgasmia o la libido baja son problemas relativos a los mecanismos sexuales femeninos.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362157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Mecanismos sexuales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67544" y="1844824"/>
            <a:ext cx="8272211" cy="3678303"/>
          </a:xfrm>
        </p:spPr>
        <p:txBody>
          <a:bodyPr/>
          <a:lstStyle/>
          <a:p>
            <a:r>
              <a:rPr lang="es-MX" dirty="0"/>
              <a:t>La satisfacción de muchas parejas durante el coito y el juego sexual depende en gran medida de cómo funcionen sus mecanismos</a:t>
            </a:r>
            <a:r>
              <a:rPr lang="es-MX" dirty="0" smtClean="0"/>
              <a:t>.</a:t>
            </a:r>
          </a:p>
          <a:p>
            <a:r>
              <a:rPr lang="es-MX" dirty="0"/>
              <a:t>É</a:t>
            </a:r>
            <a:r>
              <a:rPr lang="es-MX" dirty="0" smtClean="0"/>
              <a:t>stos </a:t>
            </a:r>
            <a:r>
              <a:rPr lang="es-MX" dirty="0"/>
              <a:t>no ejercen ninguna influencia sobre la orientación e identidad sexual. sí afectan el cómo uno se interpreta a sí mismo en términos de género (sobre su masculinidad o feminidad</a:t>
            </a:r>
            <a:r>
              <a:rPr lang="es-MX" dirty="0" smtClean="0"/>
              <a:t>).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2050" name="Picture 2" descr="http://4.bp.blogspot.com/-jaJUKHSanTc/UAWMpGGa7YI/AAAAAAAAACc/t-DQojIUp7g/s320/o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564" y="4820529"/>
            <a:ext cx="1143000" cy="152400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3.gstatic.com/images?q=tbn:ANd9GcQ4sPtIadwTma4lWgEZbYjdtWhPvmuZ_6Irk5kBI4UusplsCx0-c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46347"/>
            <a:ext cx="1950377" cy="1872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178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Reproducción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La Reproducción, tanto en su aspecto psicológico como en su aspecto social y cultural, es otro componente de la sexualidad que cabe tener en cuenta. Los hombres aportan el esperma y las mujeres los óvulos y generalmente ambos desean tener descendencia. </a:t>
            </a:r>
            <a:endParaRPr lang="es-MX" dirty="0" smtClean="0"/>
          </a:p>
          <a:p>
            <a:r>
              <a:rPr lang="es-MX" dirty="0" smtClean="0"/>
              <a:t>La </a:t>
            </a:r>
            <a:r>
              <a:rPr lang="es-MX" dirty="0"/>
              <a:t>infertilidad, sin embargo, es un hecho en una de cada seis parejas.</a:t>
            </a:r>
          </a:p>
        </p:txBody>
      </p:sp>
    </p:spTree>
    <p:extLst>
      <p:ext uri="{BB962C8B-B14F-4D97-AF65-F5344CB8AC3E}">
        <p14:creationId xmlns="" xmlns:p14="http://schemas.microsoft.com/office/powerpoint/2010/main" val="387227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628650" y="734097"/>
            <a:ext cx="7886700" cy="5442867"/>
          </a:xfrm>
        </p:spPr>
        <p:txBody>
          <a:bodyPr/>
          <a:lstStyle/>
          <a:p>
            <a:r>
              <a:rPr lang="es-MX" dirty="0" smtClean="0"/>
              <a:t>En esta primera forma de vinculo, la madre experimenta respuestas afectivas que son el producto de su madurez y que son muy complejas, pues expresa casi todos los componentes de su persona. </a:t>
            </a:r>
          </a:p>
          <a:p>
            <a:r>
              <a:rPr lang="es-MX" dirty="0" smtClean="0"/>
              <a:t>El vinculo del lado del bebe es mas simple, el bebe empieza a reaccionar con angustia ante la ausencia y la separación de la madre. La angustia de separación es el primer componente afectivo de la vinculación humana.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98075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628650" y="631065"/>
            <a:ext cx="7886700" cy="5545898"/>
          </a:xfrm>
        </p:spPr>
        <p:txBody>
          <a:bodyPr/>
          <a:lstStyle/>
          <a:p>
            <a:r>
              <a:rPr lang="es-MX" dirty="0" smtClean="0"/>
              <a:t>Los adultos sentimos a veces esa angustia intensa cuando nuestros amores se tambalean, cuando nuestro ser amado nos abandona.</a:t>
            </a:r>
          </a:p>
          <a:p>
            <a:r>
              <a:rPr lang="es-MX" dirty="0" smtClean="0"/>
              <a:t>Por amor entendemos tanto el gozo de ver al ser querido feliz, como el dolor que experimentamos cuando el ser querido nos abandona por haber encontrado su felicidad.</a:t>
            </a:r>
          </a:p>
        </p:txBody>
      </p:sp>
      <p:pic>
        <p:nvPicPr>
          <p:cNvPr id="3074" name="Picture 2" descr="http://41.media.tumblr.com/08f17c7ec1f3415e9a4288b0fccabc06/tumblr_mi4s0ouaoN1r0rkjro1_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65437"/>
            <a:ext cx="3571875" cy="32861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9875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551" y="798491"/>
            <a:ext cx="7200897" cy="656822"/>
          </a:xfrm>
        </p:spPr>
        <p:txBody>
          <a:bodyPr>
            <a:normAutofit fontScale="90000"/>
          </a:bodyPr>
          <a:lstStyle/>
          <a:p>
            <a:r>
              <a:rPr lang="es-MX" dirty="0"/>
              <a:t>Respuesta sexual humana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695459" y="1262129"/>
            <a:ext cx="7756301" cy="4713667"/>
          </a:xfrm>
        </p:spPr>
        <p:txBody>
          <a:bodyPr>
            <a:normAutofit/>
          </a:bodyPr>
          <a:lstStyle/>
          <a:p>
            <a:r>
              <a:rPr lang="es-MX" sz="2000" dirty="0"/>
              <a:t>La respuesta sexual humana es el conjunto de cambios físicos y hormonales que poseen los seres humanos frente a las estimulaciones en sus zonas erógenas, estas respuestas </a:t>
            </a:r>
            <a:r>
              <a:rPr lang="es-MX" sz="2000" dirty="0" smtClean="0"/>
              <a:t>tienen </a:t>
            </a:r>
            <a:r>
              <a:rPr lang="es-MX" sz="2000" dirty="0"/>
              <a:t>como objetivo facilitar la reproducción sexual </a:t>
            </a:r>
            <a:r>
              <a:rPr lang="es-MX" sz="2000" dirty="0" smtClean="0"/>
              <a:t>humana.</a:t>
            </a:r>
          </a:p>
          <a:p>
            <a:r>
              <a:rPr lang="es-MX" sz="2000" dirty="0" smtClean="0"/>
              <a:t>Respuesta sexual humana (participación de neurotransmisores y hormonas)</a:t>
            </a:r>
            <a:endParaRPr lang="es-MX" sz="2000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12493417"/>
              </p:ext>
            </p:extLst>
          </p:nvPr>
        </p:nvGraphicFramePr>
        <p:xfrm>
          <a:off x="869325" y="2707257"/>
          <a:ext cx="7012544" cy="32814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53136"/>
                <a:gridCol w="1753136"/>
                <a:gridCol w="1753136"/>
                <a:gridCol w="1753136"/>
              </a:tblGrid>
              <a:tr h="366917">
                <a:tc>
                  <a:txBody>
                    <a:bodyPr/>
                    <a:lstStyle/>
                    <a:p>
                      <a:r>
                        <a:rPr lang="es-MX" dirty="0" smtClean="0"/>
                        <a:t>DESEO</a:t>
                      </a:r>
                      <a:endParaRPr lang="es-MX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EXITACION</a:t>
                      </a:r>
                      <a:endParaRPr lang="es-MX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ORGASMO</a:t>
                      </a:r>
                      <a:endParaRPr lang="es-MX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RESOLUCION</a:t>
                      </a:r>
                      <a:endParaRPr lang="es-MX" dirty="0"/>
                    </a:p>
                  </a:txBody>
                  <a:tcPr marL="68580" marR="68580"/>
                </a:tc>
              </a:tr>
              <a:tr h="2914503">
                <a:tc>
                  <a:txBody>
                    <a:bodyPr/>
                    <a:lstStyle/>
                    <a:p>
                      <a:r>
                        <a:rPr lang="es-MX" dirty="0" smtClean="0"/>
                        <a:t>Dopamina(+)</a:t>
                      </a:r>
                    </a:p>
                    <a:p>
                      <a:r>
                        <a:rPr lang="es-MX" dirty="0" smtClean="0"/>
                        <a:t>Serotonina(-)</a:t>
                      </a:r>
                    </a:p>
                    <a:p>
                      <a:r>
                        <a:rPr lang="es-MX" dirty="0" err="1" smtClean="0"/>
                        <a:t>Gaba</a:t>
                      </a:r>
                      <a:r>
                        <a:rPr lang="es-MX" dirty="0" smtClean="0"/>
                        <a:t>         (-)</a:t>
                      </a:r>
                    </a:p>
                    <a:p>
                      <a:r>
                        <a:rPr lang="es-MX" dirty="0" smtClean="0"/>
                        <a:t>LH-RH     (+)</a:t>
                      </a:r>
                    </a:p>
                    <a:p>
                      <a:r>
                        <a:rPr lang="es-MX" dirty="0" smtClean="0"/>
                        <a:t>Tiroxina    (+)</a:t>
                      </a:r>
                      <a:r>
                        <a:rPr lang="es-MX" baseline="0" dirty="0" smtClean="0"/>
                        <a:t> o (-)</a:t>
                      </a:r>
                    </a:p>
                    <a:p>
                      <a:r>
                        <a:rPr lang="es-MX" baseline="0" dirty="0" smtClean="0"/>
                        <a:t>Testosterona (+)</a:t>
                      </a:r>
                    </a:p>
                    <a:p>
                      <a:r>
                        <a:rPr lang="es-MX" baseline="0" dirty="0" smtClean="0"/>
                        <a:t>Prolactina   (-)</a:t>
                      </a:r>
                    </a:p>
                    <a:p>
                      <a:r>
                        <a:rPr lang="es-MX" baseline="0" dirty="0" smtClean="0"/>
                        <a:t>Estrógenos (-)</a:t>
                      </a:r>
                      <a:endParaRPr lang="es-MX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Acetilcolina</a:t>
                      </a:r>
                    </a:p>
                    <a:p>
                      <a:r>
                        <a:rPr lang="es-MX" dirty="0" smtClean="0"/>
                        <a:t>Prostaglandinas Estrógenos </a:t>
                      </a:r>
                    </a:p>
                    <a:p>
                      <a:r>
                        <a:rPr lang="es-MX" dirty="0" smtClean="0"/>
                        <a:t>Óxido nítrico </a:t>
                      </a:r>
                    </a:p>
                    <a:p>
                      <a:endParaRPr lang="es-MX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Noradrenalina Acetilcolina Péptidos opioides</a:t>
                      </a:r>
                    </a:p>
                    <a:p>
                      <a:endParaRPr lang="es-MX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Vuelta del organismo a su estado basal</a:t>
                      </a:r>
                    </a:p>
                    <a:p>
                      <a:r>
                        <a:rPr lang="es-MX" dirty="0" smtClean="0"/>
                        <a:t> Reposo fisiológico y emocional</a:t>
                      </a:r>
                    </a:p>
                    <a:p>
                      <a:endParaRPr lang="es-MX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1050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60171012"/>
              </p:ext>
            </p:extLst>
          </p:nvPr>
        </p:nvGraphicFramePr>
        <p:xfrm>
          <a:off x="215516" y="3233420"/>
          <a:ext cx="8712968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0700"/>
                <a:gridCol w="241226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TEMAS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DIAPOSITIVAS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1.- El Concepto y definición de la sexualidad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2.- Componentes ideológicos de la</a:t>
                      </a:r>
                      <a:r>
                        <a:rPr lang="es-MX" baseline="0" dirty="0" smtClean="0"/>
                        <a:t> sexualidad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31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3.- Componentes psicológicos de la</a:t>
                      </a:r>
                      <a:r>
                        <a:rPr lang="es-MX" baseline="0" dirty="0" smtClean="0"/>
                        <a:t> sexualidad</a:t>
                      </a:r>
                      <a:endParaRPr lang="es-MX" dirty="0" smtClean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56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4.- Componentes sociales de la</a:t>
                      </a:r>
                      <a:r>
                        <a:rPr lang="es-MX" baseline="0" dirty="0" smtClean="0"/>
                        <a:t> sexualidad</a:t>
                      </a:r>
                      <a:endParaRPr lang="es-MX" dirty="0" smtClean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69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5.- Principales disfunciones sexuales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93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6.- Elementos básicos sobre investigación en sexualidad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122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5509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>
                <a:solidFill>
                  <a:schemeClr val="bg2">
                    <a:lumMod val="10000"/>
                  </a:schemeClr>
                </a:solidFill>
                <a:hlinkClick r:id="rId2"/>
              </a:rPr>
              <a:t>http://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  <a:hlinkClick r:id="rId2"/>
              </a:rPr>
              <a:t>www.conevyt.org.mx/cursos/cursos/sex_juv/contenido/revista/sxj_01.htm</a:t>
            </a:r>
            <a:endParaRPr lang="es-MX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MX" dirty="0">
                <a:solidFill>
                  <a:schemeClr val="bg2">
                    <a:lumMod val="10000"/>
                  </a:schemeClr>
                </a:solidFill>
                <a:hlinkClick r:id="rId3"/>
              </a:rPr>
              <a:t>http://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  <a:hlinkClick r:id="rId3"/>
              </a:rPr>
              <a:t>www.uaeh.edu.mx/docencia/VI_Presentaciones/licenciatura_en_mercadotecnia/fundamentos_de_metodologia_investigacion/PRES44.pdf</a:t>
            </a:r>
            <a:endParaRPr lang="es-MX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MX" dirty="0">
                <a:solidFill>
                  <a:schemeClr val="bg2">
                    <a:lumMod val="10000"/>
                  </a:schemeClr>
                </a:solidFill>
                <a:hlinkClick r:id="rId4"/>
              </a:rPr>
              <a:t>http://</a:t>
            </a:r>
            <a:r>
              <a:rPr lang="es-MX" dirty="0" smtClean="0">
                <a:solidFill>
                  <a:schemeClr val="bg2">
                    <a:lumMod val="10000"/>
                  </a:schemeClr>
                </a:solidFill>
                <a:hlinkClick r:id="rId4"/>
              </a:rPr>
              <a:t>www.suagm.edu/umet/biblioteca/Reserva_Profesores/maritza_acevedo_nurs_230_101/Sexualidad.pdf</a:t>
            </a:r>
            <a:endParaRPr lang="es-MX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es-MX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421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203224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MX" dirty="0" smtClean="0"/>
              <a:t>Los alumnos adquirirán la información básica y complementaria del comportamiento biopsicosocial de la </a:t>
            </a:r>
            <a:r>
              <a:rPr lang="es-MX" dirty="0"/>
              <a:t>Sexualidad Humana, recurriendo a fuentes originales y diversas de </a:t>
            </a:r>
            <a:r>
              <a:rPr lang="es-MX" dirty="0" smtClean="0"/>
              <a:t>información electrónica, </a:t>
            </a:r>
            <a:r>
              <a:rPr lang="es-MX" dirty="0"/>
              <a:t>para favorecer el aprendizaje del tema, facilitar la intercomunicación y estimular la participación de los integrantes del </a:t>
            </a:r>
            <a:r>
              <a:rPr lang="es-MX" dirty="0" smtClean="0"/>
              <a:t>seminario.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OBJETIVO GENERAL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88284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203224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/>
              <a:t>En este tema se verá los aspectos conceptuales y generales de la sexualidad humana donde el alumno dará un repaso de los conceptos ya conocidos desde educación básica. Entrar en detalle a los conceptos significativos para la orientación a pacientes sobre la sexualidad humana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Tema 1</a:t>
            </a:r>
            <a:br>
              <a:rPr lang="es-MX" dirty="0" smtClean="0"/>
            </a:br>
            <a:r>
              <a:rPr lang="es-MX" dirty="0" smtClean="0"/>
              <a:t>El Concepto y definición de la sexualidad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230098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35894" y="702156"/>
            <a:ext cx="8272212" cy="1013800"/>
          </a:xfrm>
        </p:spPr>
        <p:txBody>
          <a:bodyPr>
            <a:noAutofit/>
          </a:bodyPr>
          <a:lstStyle/>
          <a:p>
            <a:r>
              <a:rPr lang="es-MX" sz="6600" dirty="0" smtClean="0"/>
              <a:t>QUE ES? </a:t>
            </a:r>
            <a:endParaRPr lang="es-MX" sz="66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393573" y="1767965"/>
            <a:ext cx="4543425" cy="4724400"/>
          </a:xfrm>
        </p:spPr>
        <p:txBody>
          <a:bodyPr>
            <a:normAutofit fontScale="55000" lnSpcReduction="20000"/>
          </a:bodyPr>
          <a:lstStyle/>
          <a:p>
            <a:pPr algn="just"/>
            <a:endParaRPr lang="es-MX" sz="2600" dirty="0" smtClean="0">
              <a:solidFill>
                <a:schemeClr val="tx1"/>
              </a:solidFill>
            </a:endParaRPr>
          </a:p>
          <a:p>
            <a:pPr algn="just"/>
            <a:r>
              <a:rPr lang="es-MX" sz="3800" dirty="0" smtClean="0">
                <a:solidFill>
                  <a:schemeClr val="tx1"/>
                </a:solidFill>
              </a:rPr>
              <a:t>De </a:t>
            </a:r>
            <a:r>
              <a:rPr lang="es-MX" sz="3800" dirty="0">
                <a:solidFill>
                  <a:schemeClr val="tx1"/>
                </a:solidFill>
              </a:rPr>
              <a:t>acuerdo con </a:t>
            </a:r>
            <a:r>
              <a:rPr lang="es-MX" sz="3800" dirty="0" smtClean="0">
                <a:solidFill>
                  <a:schemeClr val="tx1"/>
                </a:solidFill>
              </a:rPr>
              <a:t>la</a:t>
            </a:r>
            <a:r>
              <a:rPr lang="es-MX" sz="3800" dirty="0"/>
              <a:t> </a:t>
            </a:r>
            <a:r>
              <a:rPr lang="es-MX" sz="3800" dirty="0" smtClean="0"/>
              <a:t>Organización Mundial de la Salud</a:t>
            </a:r>
            <a:r>
              <a:rPr lang="es-MX" sz="3800" dirty="0">
                <a:solidFill>
                  <a:schemeClr val="tx1"/>
                </a:solidFill>
              </a:rPr>
              <a:t> (OMS) se define como</a:t>
            </a:r>
            <a:r>
              <a:rPr lang="es-MX" sz="3800" dirty="0" smtClean="0">
                <a:solidFill>
                  <a:schemeClr val="tx1"/>
                </a:solidFill>
              </a:rPr>
              <a:t>: </a:t>
            </a:r>
          </a:p>
          <a:p>
            <a:pPr marL="0" indent="0" algn="just">
              <a:buNone/>
            </a:pPr>
            <a:endParaRPr lang="es-MX" sz="3800" i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3800" i="1" dirty="0" smtClean="0">
                <a:solidFill>
                  <a:schemeClr val="tx1"/>
                </a:solidFill>
              </a:rPr>
              <a:t>"</a:t>
            </a:r>
            <a:r>
              <a:rPr lang="es-MX" sz="3800" dirty="0">
                <a:solidFill>
                  <a:schemeClr val="tx1"/>
                </a:solidFill>
              </a:rPr>
              <a:t>Un aspecto central del ser humano, presente a lo largo de su </a:t>
            </a:r>
            <a:r>
              <a:rPr lang="es-MX" sz="3800" dirty="0" smtClean="0">
                <a:solidFill>
                  <a:schemeClr val="tx1"/>
                </a:solidFill>
              </a:rPr>
              <a:t>vida”. </a:t>
            </a:r>
          </a:p>
          <a:p>
            <a:pPr marL="0" indent="0" algn="just">
              <a:buNone/>
            </a:pPr>
            <a:endParaRPr lang="es-MX" sz="38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3800" dirty="0" smtClean="0">
                <a:solidFill>
                  <a:schemeClr val="tx1"/>
                </a:solidFill>
              </a:rPr>
              <a:t>Abarca </a:t>
            </a:r>
            <a:r>
              <a:rPr lang="es-MX" sz="3800" dirty="0">
                <a:solidFill>
                  <a:schemeClr val="tx1"/>
                </a:solidFill>
              </a:rPr>
              <a:t>al </a:t>
            </a:r>
            <a:r>
              <a:rPr lang="es-MX" sz="3800" u="sng" dirty="0"/>
              <a:t>sexo, las identidades y los papeles de género, el </a:t>
            </a:r>
            <a:r>
              <a:rPr lang="es-MX" sz="3800" u="sng" dirty="0" smtClean="0"/>
              <a:t>erotismo</a:t>
            </a:r>
            <a:r>
              <a:rPr lang="es-MX" sz="3800" u="sng" dirty="0"/>
              <a:t>,</a:t>
            </a:r>
            <a:r>
              <a:rPr lang="es-MX" sz="3800" u="sng" dirty="0" smtClean="0"/>
              <a:t> </a:t>
            </a:r>
            <a:r>
              <a:rPr lang="es-MX" sz="3800" u="sng" dirty="0"/>
              <a:t>el placer, la intimidad, la reproducción y la orientación sexual. </a:t>
            </a:r>
            <a:endParaRPr lang="es-MX" sz="3800" u="sng" dirty="0" smtClean="0"/>
          </a:p>
          <a:p>
            <a:pPr marL="0" indent="0" algn="just">
              <a:buNone/>
            </a:pPr>
            <a:endParaRPr lang="es-MX" sz="2400" u="sng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es-MX" sz="2400" u="sng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es-MX" sz="2400" u="sng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2050" name="Picture 2" descr="http://www.granma.cu/file/img/2015/07/medium/f00403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305" t="5263" r="6860" b="7895"/>
          <a:stretch/>
        </p:blipFill>
        <p:spPr bwMode="auto">
          <a:xfrm>
            <a:off x="5253037" y="908720"/>
            <a:ext cx="2143125" cy="22364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688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09738" y="943735"/>
            <a:ext cx="6457950" cy="969771"/>
          </a:xfrm>
        </p:spPr>
        <p:txBody>
          <a:bodyPr>
            <a:normAutofit/>
          </a:bodyPr>
          <a:lstStyle/>
          <a:p>
            <a:r>
              <a:rPr lang="es-MX" b="1" dirty="0"/>
              <a:t>D</a:t>
            </a:r>
            <a:r>
              <a:rPr lang="es-MX" b="1" dirty="0" smtClean="0"/>
              <a:t>iferentes definiciones</a:t>
            </a:r>
            <a:endParaRPr lang="es-MX" b="1" dirty="0"/>
          </a:p>
        </p:txBody>
      </p:sp>
      <p:sp>
        <p:nvSpPr>
          <p:cNvPr id="10" name="2 Marcador de contenido"/>
          <p:cNvSpPr>
            <a:spLocks noGrp="1"/>
          </p:cNvSpPr>
          <p:nvPr>
            <p:ph sz="quarter" idx="1"/>
          </p:nvPr>
        </p:nvSpPr>
        <p:spPr>
          <a:xfrm>
            <a:off x="439492" y="2515724"/>
            <a:ext cx="5201456" cy="2862318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¿Qué es la sexualidad?</a:t>
            </a:r>
          </a:p>
          <a:p>
            <a:pPr marL="0" indent="0" algn="just">
              <a:buNone/>
            </a:pPr>
            <a:r>
              <a:rPr lang="es-ES" sz="1800" dirty="0">
                <a:latin typeface="Baskerville Old Face" panose="02020602080505020303" pitchFamily="18" charset="0"/>
              </a:rPr>
              <a:t>Es una dimensión fundamental del ser humano porque es necesaria para identificarlo como tal, ya que está íntimamente relacionada con la afectividad, la capacidad de amar y la aptitud para relacionarse con los demás.</a:t>
            </a:r>
          </a:p>
          <a:p>
            <a:pPr marL="0" indent="0" algn="just">
              <a:buNone/>
            </a:pPr>
            <a:r>
              <a:rPr lang="es-ES" sz="1800" dirty="0">
                <a:latin typeface="Baskerville Old Face" panose="02020602080505020303" pitchFamily="18" charset="0"/>
              </a:rPr>
              <a:t>La sexualidad simplemente es cómo nos desarrollamos en el mundo ya sea como hombre o como mujer según nuestro género, como pensamos, como sentimos, como nos relacionamos con los demás, eso es sexualidad.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31578"/>
            <a:ext cx="1714586" cy="1188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713" y="4299198"/>
            <a:ext cx="2286000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13042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35329" y="1494871"/>
            <a:ext cx="7332908" cy="423711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sz="1800" i="1" dirty="0"/>
          </a:p>
          <a:p>
            <a:pPr marL="0" indent="0" algn="just">
              <a:buNone/>
            </a:pPr>
            <a:r>
              <a:rPr lang="es-ES" sz="1800" i="1" dirty="0"/>
              <a:t>“Un aspecto central del ser humano, presente a lo largo de su vida. Abarca al sexo, las identidades y los papeles de género, el erotismo, el placer, la intimidad, la reproducción y la orientación sexual. Se vivencia y se expresa a través de pensamientos, fantasías, deseos, creencias, actitudes, valores, conductas, prácticas, papeles y relaciones interpersonales”. OMS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29000"/>
            <a:ext cx="2376264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9125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251520" y="-99392"/>
            <a:ext cx="8670006" cy="374404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es-MX" sz="20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es-MX" sz="20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Se </a:t>
            </a:r>
            <a:r>
              <a:rPr lang="es-MX" sz="2000" dirty="0">
                <a:solidFill>
                  <a:schemeClr val="tx1"/>
                </a:solidFill>
              </a:rPr>
              <a:t>vivencia y se expresa a través de </a:t>
            </a:r>
            <a:r>
              <a:rPr lang="es-MX" sz="20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pensamientos, fantasías, deseos, creencias, actitudes, valores, conductas, prácticas, papeles y relaciones interpersonales. </a:t>
            </a:r>
          </a:p>
          <a:p>
            <a:pPr marL="0" indent="0" algn="just">
              <a:buNone/>
            </a:pPr>
            <a:endParaRPr lang="es-MX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just">
              <a:buNone/>
            </a:pPr>
            <a:r>
              <a:rPr lang="es-MX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Está </a:t>
            </a:r>
            <a:r>
              <a:rPr lang="es-MX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influida por la interacción de factores </a:t>
            </a:r>
            <a:r>
              <a:rPr lang="es-MX" sz="20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biológicos, psicológicos, sociales, económicos, políticos, culturales, éticos, legales, históricos, religiosos y espirituales.</a:t>
            </a:r>
            <a:r>
              <a:rPr lang="es-MX" sz="2000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"</a:t>
            </a:r>
            <a:endParaRPr lang="es-MX" sz="20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es-MX" sz="2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sz="2000" b="1" dirty="0" smtClean="0">
                <a:solidFill>
                  <a:schemeClr val="tx1"/>
                </a:solidFill>
              </a:rPr>
              <a:t>Psicología Moderna</a:t>
            </a:r>
          </a:p>
          <a:p>
            <a:pPr marL="0" indent="0">
              <a:buNone/>
            </a:pPr>
            <a:endParaRPr lang="es-MX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Puede o debe ser aprendida. </a:t>
            </a: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7" name="Picture 4" descr="http://www.ocio.net/wp-content/uploads/2015/03/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708920"/>
            <a:ext cx="2816238" cy="26306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ector recto de flecha 4"/>
          <p:cNvCxnSpPr/>
          <p:nvPr/>
        </p:nvCxnSpPr>
        <p:spPr>
          <a:xfrm>
            <a:off x="1907704" y="2708920"/>
            <a:ext cx="0" cy="4572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8738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</TotalTime>
  <Words>1351</Words>
  <Application>Microsoft Office PowerPoint</Application>
  <PresentationFormat>Presentación en pantalla (4:3)</PresentationFormat>
  <Paragraphs>152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Equidad</vt:lpstr>
      <vt:lpstr>SEMINARIO DE SEXUALIDAD HUMANA</vt:lpstr>
      <vt:lpstr>Diapositiva 2</vt:lpstr>
      <vt:lpstr>ÍNDICE</vt:lpstr>
      <vt:lpstr>OBJETIVO GENERAL</vt:lpstr>
      <vt:lpstr>Tema 1 El Concepto y definición de la sexualidad</vt:lpstr>
      <vt:lpstr>QUE ES? </vt:lpstr>
      <vt:lpstr>Diferentes definiciones</vt:lpstr>
      <vt:lpstr>Diapositiva 8</vt:lpstr>
      <vt:lpstr>Diapositiva 9</vt:lpstr>
      <vt:lpstr>Otros determinantes asociados al concepto de sexualidad: Aspectos biológicos, erotismo cultura,, reproducción.   </vt:lpstr>
      <vt:lpstr>Biológico</vt:lpstr>
      <vt:lpstr>Componentes:</vt:lpstr>
      <vt:lpstr>Diapositiva 13</vt:lpstr>
      <vt:lpstr>Diapositiva 14</vt:lpstr>
      <vt:lpstr>La excitación </vt:lpstr>
      <vt:lpstr>Erotismo masculino y femenino</vt:lpstr>
      <vt:lpstr>LA CULTURA </vt:lpstr>
      <vt:lpstr>Identidad de genero </vt:lpstr>
      <vt:lpstr>Diapositiva 19</vt:lpstr>
      <vt:lpstr>Estereotipos de genero </vt:lpstr>
      <vt:lpstr>Roles de genero</vt:lpstr>
      <vt:lpstr>Diversidad sexual</vt:lpstr>
      <vt:lpstr>Los mecanismos sexuales y la reproductividad</vt:lpstr>
      <vt:lpstr>Mecanismos sexuales</vt:lpstr>
      <vt:lpstr>Mecanismos sexuales</vt:lpstr>
      <vt:lpstr>Reproducción</vt:lpstr>
      <vt:lpstr>Diapositiva 27</vt:lpstr>
      <vt:lpstr>Diapositiva 28</vt:lpstr>
      <vt:lpstr>Respuesta sexual humana </vt:lpstr>
      <vt:lpstr>REFERENCIAS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DE SEXUALIDAD HUMANA</dc:title>
  <dc:creator>usuario</dc:creator>
  <cp:lastModifiedBy>usuario</cp:lastModifiedBy>
  <cp:revision>2</cp:revision>
  <dcterms:created xsi:type="dcterms:W3CDTF">2016-09-20T17:16:55Z</dcterms:created>
  <dcterms:modified xsi:type="dcterms:W3CDTF">2016-09-20T18:15:06Z</dcterms:modified>
</cp:coreProperties>
</file>