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6" r:id="rId19"/>
    <p:sldId id="277" r:id="rId20"/>
    <p:sldId id="278" r:id="rId21"/>
    <p:sldId id="279" r:id="rId22"/>
    <p:sldId id="280" r:id="rId2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78B297-2F1E-4429-9F3F-7996A3062C28}"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94B7354E-CC24-4956-BDE1-C9559687F49A}">
      <dgm:prSet phldrT="[Texto]"/>
      <dgm:spPr>
        <a:solidFill>
          <a:srgbClr val="CC66FF"/>
        </a:solidFill>
      </dgm:spPr>
      <dgm:t>
        <a:bodyPr/>
        <a:lstStyle/>
        <a:p>
          <a:r>
            <a:rPr lang="es-MX" dirty="0" smtClean="0"/>
            <a:t>Factores</a:t>
          </a:r>
          <a:endParaRPr lang="es-MX" dirty="0"/>
        </a:p>
      </dgm:t>
    </dgm:pt>
    <dgm:pt modelId="{D643065D-E1BA-4C5D-A4E8-FF8615516973}" type="parTrans" cxnId="{EA689237-C460-4E99-84BE-A3520A09CDE5}">
      <dgm:prSet/>
      <dgm:spPr/>
      <dgm:t>
        <a:bodyPr/>
        <a:lstStyle/>
        <a:p>
          <a:endParaRPr lang="es-MX"/>
        </a:p>
      </dgm:t>
    </dgm:pt>
    <dgm:pt modelId="{038F0C82-3F26-4034-8FEA-66A1F100A8BD}" type="sibTrans" cxnId="{EA689237-C460-4E99-84BE-A3520A09CDE5}">
      <dgm:prSet/>
      <dgm:spPr/>
      <dgm:t>
        <a:bodyPr/>
        <a:lstStyle/>
        <a:p>
          <a:endParaRPr lang="es-MX"/>
        </a:p>
      </dgm:t>
    </dgm:pt>
    <dgm:pt modelId="{497FC6C3-3992-4F83-99CF-61467B5F89BF}">
      <dgm:prSet phldrT="[Texto]"/>
      <dgm:spPr>
        <a:solidFill>
          <a:srgbClr val="CC66FF"/>
        </a:solidFill>
      </dgm:spPr>
      <dgm:t>
        <a:bodyPr/>
        <a:lstStyle/>
        <a:p>
          <a:r>
            <a:rPr lang="es-MX" dirty="0" smtClean="0"/>
            <a:t>Sistema Genético </a:t>
          </a:r>
          <a:endParaRPr lang="es-MX" dirty="0"/>
        </a:p>
      </dgm:t>
    </dgm:pt>
    <dgm:pt modelId="{7A96F793-6CF1-426F-B404-32C043DD41E2}" type="parTrans" cxnId="{8D22D532-EB4A-4756-A29A-F3FFF665003B}">
      <dgm:prSet/>
      <dgm:spPr/>
      <dgm:t>
        <a:bodyPr/>
        <a:lstStyle/>
        <a:p>
          <a:endParaRPr lang="es-MX"/>
        </a:p>
      </dgm:t>
    </dgm:pt>
    <dgm:pt modelId="{6B8095DD-0567-4CCE-895F-88A4946CE98D}" type="sibTrans" cxnId="{8D22D532-EB4A-4756-A29A-F3FFF665003B}">
      <dgm:prSet/>
      <dgm:spPr/>
      <dgm:t>
        <a:bodyPr/>
        <a:lstStyle/>
        <a:p>
          <a:endParaRPr lang="es-MX"/>
        </a:p>
      </dgm:t>
    </dgm:pt>
    <dgm:pt modelId="{8CEDF007-17F7-4767-867A-E5516A4ABB1F}">
      <dgm:prSet phldrT="[Texto]"/>
      <dgm:spPr>
        <a:solidFill>
          <a:srgbClr val="CC66FF"/>
        </a:solidFill>
      </dgm:spPr>
      <dgm:t>
        <a:bodyPr/>
        <a:lstStyle/>
        <a:p>
          <a:r>
            <a:rPr lang="es-MX" dirty="0" smtClean="0"/>
            <a:t>Sistema Hormonal </a:t>
          </a:r>
          <a:endParaRPr lang="es-MX" dirty="0"/>
        </a:p>
      </dgm:t>
    </dgm:pt>
    <dgm:pt modelId="{6478D7B5-1EAD-4228-8C58-565E576EB3D3}" type="parTrans" cxnId="{ABBFC8A5-7277-4EEF-A910-95264D605490}">
      <dgm:prSet/>
      <dgm:spPr/>
      <dgm:t>
        <a:bodyPr/>
        <a:lstStyle/>
        <a:p>
          <a:endParaRPr lang="es-MX"/>
        </a:p>
      </dgm:t>
    </dgm:pt>
    <dgm:pt modelId="{C845EB84-BF72-450E-977D-5C732B188FF7}" type="sibTrans" cxnId="{ABBFC8A5-7277-4EEF-A910-95264D605490}">
      <dgm:prSet/>
      <dgm:spPr/>
      <dgm:t>
        <a:bodyPr/>
        <a:lstStyle/>
        <a:p>
          <a:endParaRPr lang="es-MX"/>
        </a:p>
      </dgm:t>
    </dgm:pt>
    <dgm:pt modelId="{4006D6F8-16B8-461B-A2DD-6D6CC13F4C19}">
      <dgm:prSet/>
      <dgm:spPr>
        <a:solidFill>
          <a:srgbClr val="CC66FF"/>
        </a:solidFill>
      </dgm:spPr>
      <dgm:t>
        <a:bodyPr/>
        <a:lstStyle/>
        <a:p>
          <a:r>
            <a:rPr lang="es-MX" dirty="0" smtClean="0"/>
            <a:t>Estructura anatómico - fisiológico. </a:t>
          </a:r>
          <a:endParaRPr lang="es-MX" dirty="0"/>
        </a:p>
      </dgm:t>
    </dgm:pt>
    <dgm:pt modelId="{491488BD-EE7F-45D6-8DF9-9C0625EA001F}" type="parTrans" cxnId="{E042F5C0-EFBA-4003-9979-2415DD68D5BD}">
      <dgm:prSet/>
      <dgm:spPr/>
      <dgm:t>
        <a:bodyPr/>
        <a:lstStyle/>
        <a:p>
          <a:endParaRPr lang="es-MX"/>
        </a:p>
      </dgm:t>
    </dgm:pt>
    <dgm:pt modelId="{62335659-AAAF-4394-83A2-9AE33F2FBFBE}" type="sibTrans" cxnId="{E042F5C0-EFBA-4003-9979-2415DD68D5BD}">
      <dgm:prSet/>
      <dgm:spPr/>
      <dgm:t>
        <a:bodyPr/>
        <a:lstStyle/>
        <a:p>
          <a:endParaRPr lang="es-MX"/>
        </a:p>
      </dgm:t>
    </dgm:pt>
    <dgm:pt modelId="{99C6167C-8599-437C-9DD2-DF92579CEBE2}" type="pres">
      <dgm:prSet presAssocID="{3D78B297-2F1E-4429-9F3F-7996A3062C28}" presName="diagram" presStyleCnt="0">
        <dgm:presLayoutVars>
          <dgm:chPref val="1"/>
          <dgm:dir/>
          <dgm:animOne val="branch"/>
          <dgm:animLvl val="lvl"/>
          <dgm:resizeHandles val="exact"/>
        </dgm:presLayoutVars>
      </dgm:prSet>
      <dgm:spPr/>
      <dgm:t>
        <a:bodyPr/>
        <a:lstStyle/>
        <a:p>
          <a:endParaRPr lang="es-MX"/>
        </a:p>
      </dgm:t>
    </dgm:pt>
    <dgm:pt modelId="{3539B101-5CD2-4F26-9A9E-66F165DBDE9D}" type="pres">
      <dgm:prSet presAssocID="{94B7354E-CC24-4956-BDE1-C9559687F49A}" presName="root1" presStyleCnt="0"/>
      <dgm:spPr/>
    </dgm:pt>
    <dgm:pt modelId="{ABBC4987-7F6D-437B-B9F5-A7DA10A79A4B}" type="pres">
      <dgm:prSet presAssocID="{94B7354E-CC24-4956-BDE1-C9559687F49A}" presName="LevelOneTextNode" presStyleLbl="node0" presStyleIdx="0" presStyleCnt="1">
        <dgm:presLayoutVars>
          <dgm:chPref val="3"/>
        </dgm:presLayoutVars>
      </dgm:prSet>
      <dgm:spPr/>
      <dgm:t>
        <a:bodyPr/>
        <a:lstStyle/>
        <a:p>
          <a:endParaRPr lang="es-MX"/>
        </a:p>
      </dgm:t>
    </dgm:pt>
    <dgm:pt modelId="{2168FB0D-C468-41AC-9974-13ECAB4F7960}" type="pres">
      <dgm:prSet presAssocID="{94B7354E-CC24-4956-BDE1-C9559687F49A}" presName="level2hierChild" presStyleCnt="0"/>
      <dgm:spPr/>
    </dgm:pt>
    <dgm:pt modelId="{2BCF7E9C-6BA5-4F74-8267-2441FF6DB700}" type="pres">
      <dgm:prSet presAssocID="{7A96F793-6CF1-426F-B404-32C043DD41E2}" presName="conn2-1" presStyleLbl="parChTrans1D2" presStyleIdx="0" presStyleCnt="3"/>
      <dgm:spPr/>
      <dgm:t>
        <a:bodyPr/>
        <a:lstStyle/>
        <a:p>
          <a:endParaRPr lang="es-MX"/>
        </a:p>
      </dgm:t>
    </dgm:pt>
    <dgm:pt modelId="{F8449C9A-D55E-44C9-970D-C2CAB64787AE}" type="pres">
      <dgm:prSet presAssocID="{7A96F793-6CF1-426F-B404-32C043DD41E2}" presName="connTx" presStyleLbl="parChTrans1D2" presStyleIdx="0" presStyleCnt="3"/>
      <dgm:spPr/>
      <dgm:t>
        <a:bodyPr/>
        <a:lstStyle/>
        <a:p>
          <a:endParaRPr lang="es-MX"/>
        </a:p>
      </dgm:t>
    </dgm:pt>
    <dgm:pt modelId="{EA4A2384-C3AB-4D7C-A589-50471D08B124}" type="pres">
      <dgm:prSet presAssocID="{497FC6C3-3992-4F83-99CF-61467B5F89BF}" presName="root2" presStyleCnt="0"/>
      <dgm:spPr/>
    </dgm:pt>
    <dgm:pt modelId="{44B95AC1-2174-42A4-ADB0-426DE391A24D}" type="pres">
      <dgm:prSet presAssocID="{497FC6C3-3992-4F83-99CF-61467B5F89BF}" presName="LevelTwoTextNode" presStyleLbl="node2" presStyleIdx="0" presStyleCnt="3">
        <dgm:presLayoutVars>
          <dgm:chPref val="3"/>
        </dgm:presLayoutVars>
      </dgm:prSet>
      <dgm:spPr/>
      <dgm:t>
        <a:bodyPr/>
        <a:lstStyle/>
        <a:p>
          <a:endParaRPr lang="es-MX"/>
        </a:p>
      </dgm:t>
    </dgm:pt>
    <dgm:pt modelId="{237DA0C4-307A-4A71-9B35-2F78DCDA8603}" type="pres">
      <dgm:prSet presAssocID="{497FC6C3-3992-4F83-99CF-61467B5F89BF}" presName="level3hierChild" presStyleCnt="0"/>
      <dgm:spPr/>
    </dgm:pt>
    <dgm:pt modelId="{15AA71E2-8483-4F9C-A6E6-0A02DB3FE7A0}" type="pres">
      <dgm:prSet presAssocID="{6478D7B5-1EAD-4228-8C58-565E576EB3D3}" presName="conn2-1" presStyleLbl="parChTrans1D2" presStyleIdx="1" presStyleCnt="3"/>
      <dgm:spPr/>
      <dgm:t>
        <a:bodyPr/>
        <a:lstStyle/>
        <a:p>
          <a:endParaRPr lang="es-MX"/>
        </a:p>
      </dgm:t>
    </dgm:pt>
    <dgm:pt modelId="{80DD2F2A-6B5D-459D-B551-97526941D119}" type="pres">
      <dgm:prSet presAssocID="{6478D7B5-1EAD-4228-8C58-565E576EB3D3}" presName="connTx" presStyleLbl="parChTrans1D2" presStyleIdx="1" presStyleCnt="3"/>
      <dgm:spPr/>
      <dgm:t>
        <a:bodyPr/>
        <a:lstStyle/>
        <a:p>
          <a:endParaRPr lang="es-MX"/>
        </a:p>
      </dgm:t>
    </dgm:pt>
    <dgm:pt modelId="{3C63A827-78AD-4040-95B8-C19F9440EBDB}" type="pres">
      <dgm:prSet presAssocID="{8CEDF007-17F7-4767-867A-E5516A4ABB1F}" presName="root2" presStyleCnt="0"/>
      <dgm:spPr/>
    </dgm:pt>
    <dgm:pt modelId="{6B177D51-E652-4F06-B300-A59276B5C609}" type="pres">
      <dgm:prSet presAssocID="{8CEDF007-17F7-4767-867A-E5516A4ABB1F}" presName="LevelTwoTextNode" presStyleLbl="node2" presStyleIdx="1" presStyleCnt="3">
        <dgm:presLayoutVars>
          <dgm:chPref val="3"/>
        </dgm:presLayoutVars>
      </dgm:prSet>
      <dgm:spPr/>
      <dgm:t>
        <a:bodyPr/>
        <a:lstStyle/>
        <a:p>
          <a:endParaRPr lang="es-MX"/>
        </a:p>
      </dgm:t>
    </dgm:pt>
    <dgm:pt modelId="{B5A00AC7-0951-434D-9C47-83AD27970FFA}" type="pres">
      <dgm:prSet presAssocID="{8CEDF007-17F7-4767-867A-E5516A4ABB1F}" presName="level3hierChild" presStyleCnt="0"/>
      <dgm:spPr/>
    </dgm:pt>
    <dgm:pt modelId="{D54230E0-70A5-48F2-80B3-8D13E77F52DC}" type="pres">
      <dgm:prSet presAssocID="{491488BD-EE7F-45D6-8DF9-9C0625EA001F}" presName="conn2-1" presStyleLbl="parChTrans1D2" presStyleIdx="2" presStyleCnt="3"/>
      <dgm:spPr/>
      <dgm:t>
        <a:bodyPr/>
        <a:lstStyle/>
        <a:p>
          <a:endParaRPr lang="es-MX"/>
        </a:p>
      </dgm:t>
    </dgm:pt>
    <dgm:pt modelId="{9D392357-05A0-4078-A95C-8893C8629239}" type="pres">
      <dgm:prSet presAssocID="{491488BD-EE7F-45D6-8DF9-9C0625EA001F}" presName="connTx" presStyleLbl="parChTrans1D2" presStyleIdx="2" presStyleCnt="3"/>
      <dgm:spPr/>
      <dgm:t>
        <a:bodyPr/>
        <a:lstStyle/>
        <a:p>
          <a:endParaRPr lang="es-MX"/>
        </a:p>
      </dgm:t>
    </dgm:pt>
    <dgm:pt modelId="{C44D4441-3859-4BBF-B9BC-06F996D06048}" type="pres">
      <dgm:prSet presAssocID="{4006D6F8-16B8-461B-A2DD-6D6CC13F4C19}" presName="root2" presStyleCnt="0"/>
      <dgm:spPr/>
    </dgm:pt>
    <dgm:pt modelId="{7E401BDE-F214-4D6B-BE85-3B035A4EA867}" type="pres">
      <dgm:prSet presAssocID="{4006D6F8-16B8-461B-A2DD-6D6CC13F4C19}" presName="LevelTwoTextNode" presStyleLbl="node2" presStyleIdx="2" presStyleCnt="3">
        <dgm:presLayoutVars>
          <dgm:chPref val="3"/>
        </dgm:presLayoutVars>
      </dgm:prSet>
      <dgm:spPr/>
      <dgm:t>
        <a:bodyPr/>
        <a:lstStyle/>
        <a:p>
          <a:endParaRPr lang="es-MX"/>
        </a:p>
      </dgm:t>
    </dgm:pt>
    <dgm:pt modelId="{0A411185-87E8-4244-AF51-84FD70084346}" type="pres">
      <dgm:prSet presAssocID="{4006D6F8-16B8-461B-A2DD-6D6CC13F4C19}" presName="level3hierChild" presStyleCnt="0"/>
      <dgm:spPr/>
    </dgm:pt>
  </dgm:ptLst>
  <dgm:cxnLst>
    <dgm:cxn modelId="{BD252366-0348-4EFC-A84A-84B0A15749F7}" type="presOf" srcId="{7A96F793-6CF1-426F-B404-32C043DD41E2}" destId="{F8449C9A-D55E-44C9-970D-C2CAB64787AE}" srcOrd="1" destOrd="0" presId="urn:microsoft.com/office/officeart/2005/8/layout/hierarchy2"/>
    <dgm:cxn modelId="{22720D68-37B4-4642-83AD-DFEF7385DBE7}" type="presOf" srcId="{4006D6F8-16B8-461B-A2DD-6D6CC13F4C19}" destId="{7E401BDE-F214-4D6B-BE85-3B035A4EA867}" srcOrd="0" destOrd="0" presId="urn:microsoft.com/office/officeart/2005/8/layout/hierarchy2"/>
    <dgm:cxn modelId="{8D22D532-EB4A-4756-A29A-F3FFF665003B}" srcId="{94B7354E-CC24-4956-BDE1-C9559687F49A}" destId="{497FC6C3-3992-4F83-99CF-61467B5F89BF}" srcOrd="0" destOrd="0" parTransId="{7A96F793-6CF1-426F-B404-32C043DD41E2}" sibTransId="{6B8095DD-0567-4CCE-895F-88A4946CE98D}"/>
    <dgm:cxn modelId="{2AD228C6-33F0-452F-B3A0-6ECBB9E60009}" type="presOf" srcId="{8CEDF007-17F7-4767-867A-E5516A4ABB1F}" destId="{6B177D51-E652-4F06-B300-A59276B5C609}" srcOrd="0" destOrd="0" presId="urn:microsoft.com/office/officeart/2005/8/layout/hierarchy2"/>
    <dgm:cxn modelId="{1CB66F0F-F1BF-41FF-9B5E-85834E34C921}" type="presOf" srcId="{497FC6C3-3992-4F83-99CF-61467B5F89BF}" destId="{44B95AC1-2174-42A4-ADB0-426DE391A24D}" srcOrd="0" destOrd="0" presId="urn:microsoft.com/office/officeart/2005/8/layout/hierarchy2"/>
    <dgm:cxn modelId="{ABBFC8A5-7277-4EEF-A910-95264D605490}" srcId="{94B7354E-CC24-4956-BDE1-C9559687F49A}" destId="{8CEDF007-17F7-4767-867A-E5516A4ABB1F}" srcOrd="1" destOrd="0" parTransId="{6478D7B5-1EAD-4228-8C58-565E576EB3D3}" sibTransId="{C845EB84-BF72-450E-977D-5C732B188FF7}"/>
    <dgm:cxn modelId="{3393BFDD-1D29-4523-9A65-3DDDD072A9AA}" type="presOf" srcId="{491488BD-EE7F-45D6-8DF9-9C0625EA001F}" destId="{9D392357-05A0-4078-A95C-8893C8629239}" srcOrd="1" destOrd="0" presId="urn:microsoft.com/office/officeart/2005/8/layout/hierarchy2"/>
    <dgm:cxn modelId="{79D1423E-6ED6-45C9-8695-67BDF207F796}" type="presOf" srcId="{6478D7B5-1EAD-4228-8C58-565E576EB3D3}" destId="{80DD2F2A-6B5D-459D-B551-97526941D119}" srcOrd="1" destOrd="0" presId="urn:microsoft.com/office/officeart/2005/8/layout/hierarchy2"/>
    <dgm:cxn modelId="{147B783F-BD13-4C14-8D34-52CDF38417C2}" type="presOf" srcId="{7A96F793-6CF1-426F-B404-32C043DD41E2}" destId="{2BCF7E9C-6BA5-4F74-8267-2441FF6DB700}" srcOrd="0" destOrd="0" presId="urn:microsoft.com/office/officeart/2005/8/layout/hierarchy2"/>
    <dgm:cxn modelId="{D6F0F4D6-C64A-474C-B5BE-B1204882E6F6}" type="presOf" srcId="{3D78B297-2F1E-4429-9F3F-7996A3062C28}" destId="{99C6167C-8599-437C-9DD2-DF92579CEBE2}" srcOrd="0" destOrd="0" presId="urn:microsoft.com/office/officeart/2005/8/layout/hierarchy2"/>
    <dgm:cxn modelId="{A87BC12B-6AEB-4F5D-B148-802E914458D0}" type="presOf" srcId="{6478D7B5-1EAD-4228-8C58-565E576EB3D3}" destId="{15AA71E2-8483-4F9C-A6E6-0A02DB3FE7A0}" srcOrd="0" destOrd="0" presId="urn:microsoft.com/office/officeart/2005/8/layout/hierarchy2"/>
    <dgm:cxn modelId="{D6342417-EEB8-49B5-8D1B-B2CEC14E588E}" type="presOf" srcId="{491488BD-EE7F-45D6-8DF9-9C0625EA001F}" destId="{D54230E0-70A5-48F2-80B3-8D13E77F52DC}" srcOrd="0" destOrd="0" presId="urn:microsoft.com/office/officeart/2005/8/layout/hierarchy2"/>
    <dgm:cxn modelId="{E042F5C0-EFBA-4003-9979-2415DD68D5BD}" srcId="{94B7354E-CC24-4956-BDE1-C9559687F49A}" destId="{4006D6F8-16B8-461B-A2DD-6D6CC13F4C19}" srcOrd="2" destOrd="0" parTransId="{491488BD-EE7F-45D6-8DF9-9C0625EA001F}" sibTransId="{62335659-AAAF-4394-83A2-9AE33F2FBFBE}"/>
    <dgm:cxn modelId="{EFC2A986-DBE1-4DCA-9B49-EC1F8B451B52}" type="presOf" srcId="{94B7354E-CC24-4956-BDE1-C9559687F49A}" destId="{ABBC4987-7F6D-437B-B9F5-A7DA10A79A4B}" srcOrd="0" destOrd="0" presId="urn:microsoft.com/office/officeart/2005/8/layout/hierarchy2"/>
    <dgm:cxn modelId="{EA689237-C460-4E99-84BE-A3520A09CDE5}" srcId="{3D78B297-2F1E-4429-9F3F-7996A3062C28}" destId="{94B7354E-CC24-4956-BDE1-C9559687F49A}" srcOrd="0" destOrd="0" parTransId="{D643065D-E1BA-4C5D-A4E8-FF8615516973}" sibTransId="{038F0C82-3F26-4034-8FEA-66A1F100A8BD}"/>
    <dgm:cxn modelId="{7BDD8CA7-5EA2-4A30-B7A6-A1C591FFF713}" type="presParOf" srcId="{99C6167C-8599-437C-9DD2-DF92579CEBE2}" destId="{3539B101-5CD2-4F26-9A9E-66F165DBDE9D}" srcOrd="0" destOrd="0" presId="urn:microsoft.com/office/officeart/2005/8/layout/hierarchy2"/>
    <dgm:cxn modelId="{D7800599-6351-4F0D-A9E6-4B69102D02C4}" type="presParOf" srcId="{3539B101-5CD2-4F26-9A9E-66F165DBDE9D}" destId="{ABBC4987-7F6D-437B-B9F5-A7DA10A79A4B}" srcOrd="0" destOrd="0" presId="urn:microsoft.com/office/officeart/2005/8/layout/hierarchy2"/>
    <dgm:cxn modelId="{B2C019F5-FFDD-4B8E-91AF-6E677D018398}" type="presParOf" srcId="{3539B101-5CD2-4F26-9A9E-66F165DBDE9D}" destId="{2168FB0D-C468-41AC-9974-13ECAB4F7960}" srcOrd="1" destOrd="0" presId="urn:microsoft.com/office/officeart/2005/8/layout/hierarchy2"/>
    <dgm:cxn modelId="{82A17250-387D-4765-9959-D8F227BB9D39}" type="presParOf" srcId="{2168FB0D-C468-41AC-9974-13ECAB4F7960}" destId="{2BCF7E9C-6BA5-4F74-8267-2441FF6DB700}" srcOrd="0" destOrd="0" presId="urn:microsoft.com/office/officeart/2005/8/layout/hierarchy2"/>
    <dgm:cxn modelId="{4564114B-1AAF-4A0D-A473-D8C230EA690E}" type="presParOf" srcId="{2BCF7E9C-6BA5-4F74-8267-2441FF6DB700}" destId="{F8449C9A-D55E-44C9-970D-C2CAB64787AE}" srcOrd="0" destOrd="0" presId="urn:microsoft.com/office/officeart/2005/8/layout/hierarchy2"/>
    <dgm:cxn modelId="{9EF2AB3C-5BCB-4466-8F4A-04EA23EF19CF}" type="presParOf" srcId="{2168FB0D-C468-41AC-9974-13ECAB4F7960}" destId="{EA4A2384-C3AB-4D7C-A589-50471D08B124}" srcOrd="1" destOrd="0" presId="urn:microsoft.com/office/officeart/2005/8/layout/hierarchy2"/>
    <dgm:cxn modelId="{21F72EAB-2A8B-4B03-9CFD-DBF9DEF5DD31}" type="presParOf" srcId="{EA4A2384-C3AB-4D7C-A589-50471D08B124}" destId="{44B95AC1-2174-42A4-ADB0-426DE391A24D}" srcOrd="0" destOrd="0" presId="urn:microsoft.com/office/officeart/2005/8/layout/hierarchy2"/>
    <dgm:cxn modelId="{656C2A34-C5E5-4064-AD08-C318C40BD39A}" type="presParOf" srcId="{EA4A2384-C3AB-4D7C-A589-50471D08B124}" destId="{237DA0C4-307A-4A71-9B35-2F78DCDA8603}" srcOrd="1" destOrd="0" presId="urn:microsoft.com/office/officeart/2005/8/layout/hierarchy2"/>
    <dgm:cxn modelId="{CA61BF91-40D0-4393-8D6F-2C8BD9E047FC}" type="presParOf" srcId="{2168FB0D-C468-41AC-9974-13ECAB4F7960}" destId="{15AA71E2-8483-4F9C-A6E6-0A02DB3FE7A0}" srcOrd="2" destOrd="0" presId="urn:microsoft.com/office/officeart/2005/8/layout/hierarchy2"/>
    <dgm:cxn modelId="{AC2D55BD-AF58-4027-9295-14A529059038}" type="presParOf" srcId="{15AA71E2-8483-4F9C-A6E6-0A02DB3FE7A0}" destId="{80DD2F2A-6B5D-459D-B551-97526941D119}" srcOrd="0" destOrd="0" presId="urn:microsoft.com/office/officeart/2005/8/layout/hierarchy2"/>
    <dgm:cxn modelId="{257F8AB5-FEA6-42B9-AFE7-778BAF47133B}" type="presParOf" srcId="{2168FB0D-C468-41AC-9974-13ECAB4F7960}" destId="{3C63A827-78AD-4040-95B8-C19F9440EBDB}" srcOrd="3" destOrd="0" presId="urn:microsoft.com/office/officeart/2005/8/layout/hierarchy2"/>
    <dgm:cxn modelId="{10F7A461-FE7C-48E2-A189-4D43BE97C705}" type="presParOf" srcId="{3C63A827-78AD-4040-95B8-C19F9440EBDB}" destId="{6B177D51-E652-4F06-B300-A59276B5C609}" srcOrd="0" destOrd="0" presId="urn:microsoft.com/office/officeart/2005/8/layout/hierarchy2"/>
    <dgm:cxn modelId="{66B5CADE-E64A-40F7-B76E-C51D31A12CA7}" type="presParOf" srcId="{3C63A827-78AD-4040-95B8-C19F9440EBDB}" destId="{B5A00AC7-0951-434D-9C47-83AD27970FFA}" srcOrd="1" destOrd="0" presId="urn:microsoft.com/office/officeart/2005/8/layout/hierarchy2"/>
    <dgm:cxn modelId="{FBB4B715-46FB-4EE1-92D8-9AB5B11A81BA}" type="presParOf" srcId="{2168FB0D-C468-41AC-9974-13ECAB4F7960}" destId="{D54230E0-70A5-48F2-80B3-8D13E77F52DC}" srcOrd="4" destOrd="0" presId="urn:microsoft.com/office/officeart/2005/8/layout/hierarchy2"/>
    <dgm:cxn modelId="{1140D5B1-F1D9-4B67-8C0E-96E3B9472F86}" type="presParOf" srcId="{D54230E0-70A5-48F2-80B3-8D13E77F52DC}" destId="{9D392357-05A0-4078-A95C-8893C8629239}" srcOrd="0" destOrd="0" presId="urn:microsoft.com/office/officeart/2005/8/layout/hierarchy2"/>
    <dgm:cxn modelId="{D665F1F4-D8BF-4B36-B8F0-CF0A3A6CB8B6}" type="presParOf" srcId="{2168FB0D-C468-41AC-9974-13ECAB4F7960}" destId="{C44D4441-3859-4BBF-B9BC-06F996D06048}" srcOrd="5" destOrd="0" presId="urn:microsoft.com/office/officeart/2005/8/layout/hierarchy2"/>
    <dgm:cxn modelId="{6D9A93CB-81AF-4412-8E68-5C2BFE5B3BD1}" type="presParOf" srcId="{C44D4441-3859-4BBF-B9BC-06F996D06048}" destId="{7E401BDE-F214-4D6B-BE85-3B035A4EA867}" srcOrd="0" destOrd="0" presId="urn:microsoft.com/office/officeart/2005/8/layout/hierarchy2"/>
    <dgm:cxn modelId="{9D9211A9-9919-42F1-858F-ECC81E1C4A60}" type="presParOf" srcId="{C44D4441-3859-4BBF-B9BC-06F996D06048}" destId="{0A411185-87E8-4244-AF51-84FD70084346}"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060F6C-7266-4EA8-BB71-E861698B91EF}" type="doc">
      <dgm:prSet loTypeId="urn:microsoft.com/office/officeart/2008/layout/VerticalCurvedList" loCatId="list" qsTypeId="urn:microsoft.com/office/officeart/2005/8/quickstyle/3d2" qsCatId="3D" csTypeId="urn:microsoft.com/office/officeart/2005/8/colors/accent1_5" csCatId="accent1" phldr="1"/>
      <dgm:spPr/>
      <dgm:t>
        <a:bodyPr/>
        <a:lstStyle/>
        <a:p>
          <a:endParaRPr lang="es-MX"/>
        </a:p>
      </dgm:t>
    </dgm:pt>
    <dgm:pt modelId="{469B9210-A9A4-4A5F-86BB-AA7F424B59E6}">
      <dgm:prSet phldrT="[Texto]"/>
      <dgm:spPr/>
      <dgm:t>
        <a:bodyPr/>
        <a:lstStyle/>
        <a:p>
          <a:r>
            <a:rPr lang="es-ES" dirty="0" smtClean="0"/>
            <a:t>correcto funcionamiento de múltiples órganos </a:t>
          </a:r>
          <a:endParaRPr lang="es-MX" dirty="0"/>
        </a:p>
      </dgm:t>
    </dgm:pt>
    <dgm:pt modelId="{41C7855D-723A-4149-AC81-B6B80533D46C}" type="parTrans" cxnId="{165C4241-5EB4-4AF7-8B45-D6B6B6CEBC1F}">
      <dgm:prSet/>
      <dgm:spPr/>
      <dgm:t>
        <a:bodyPr/>
        <a:lstStyle/>
        <a:p>
          <a:endParaRPr lang="es-MX"/>
        </a:p>
      </dgm:t>
    </dgm:pt>
    <dgm:pt modelId="{33A1CB2B-4B69-4E77-A837-02B907D0F0B9}" type="sibTrans" cxnId="{165C4241-5EB4-4AF7-8B45-D6B6B6CEBC1F}">
      <dgm:prSet/>
      <dgm:spPr/>
      <dgm:t>
        <a:bodyPr/>
        <a:lstStyle/>
        <a:p>
          <a:endParaRPr lang="es-MX"/>
        </a:p>
      </dgm:t>
    </dgm:pt>
    <dgm:pt modelId="{2BCC43A8-1E57-4A16-B7C4-25446AB3620B}">
      <dgm:prSet phldrT="[Texto]"/>
      <dgm:spPr/>
      <dgm:t>
        <a:bodyPr/>
        <a:lstStyle/>
        <a:p>
          <a:r>
            <a:rPr lang="es-ES" dirty="0" smtClean="0"/>
            <a:t>el crecimiento y desarrollo del cuerpo humano</a:t>
          </a:r>
        </a:p>
        <a:p>
          <a:r>
            <a:rPr lang="es-ES" dirty="0" smtClean="0"/>
            <a:t>la reproducción</a:t>
          </a:r>
          <a:endParaRPr lang="es-MX" dirty="0"/>
        </a:p>
      </dgm:t>
    </dgm:pt>
    <dgm:pt modelId="{C71A8775-243E-4513-AEBC-3832DC0DC35A}" type="parTrans" cxnId="{E5DEA98A-3F9F-48BC-AD7D-926FBE676985}">
      <dgm:prSet/>
      <dgm:spPr/>
      <dgm:t>
        <a:bodyPr/>
        <a:lstStyle/>
        <a:p>
          <a:endParaRPr lang="es-MX"/>
        </a:p>
      </dgm:t>
    </dgm:pt>
    <dgm:pt modelId="{8C69A8E7-40E4-48E1-915F-6163FCD6975B}" type="sibTrans" cxnId="{E5DEA98A-3F9F-48BC-AD7D-926FBE676985}">
      <dgm:prSet/>
      <dgm:spPr/>
      <dgm:t>
        <a:bodyPr/>
        <a:lstStyle/>
        <a:p>
          <a:endParaRPr lang="es-MX"/>
        </a:p>
      </dgm:t>
    </dgm:pt>
    <dgm:pt modelId="{0C61DE31-623C-411E-8B66-4A4C2AA303B6}">
      <dgm:prSet phldrT="[Texto]"/>
      <dgm:spPr/>
      <dgm:t>
        <a:bodyPr/>
        <a:lstStyle/>
        <a:p>
          <a:r>
            <a:rPr lang="es-ES" dirty="0" smtClean="0"/>
            <a:t>características sexuales</a:t>
          </a:r>
          <a:endParaRPr lang="es-MX" dirty="0"/>
        </a:p>
      </dgm:t>
    </dgm:pt>
    <dgm:pt modelId="{16E3DBB4-048F-4A1D-B662-92E3C51DE830}" type="parTrans" cxnId="{18AD4867-5F61-42A4-B1AC-899CF6D62F57}">
      <dgm:prSet/>
      <dgm:spPr/>
      <dgm:t>
        <a:bodyPr/>
        <a:lstStyle/>
        <a:p>
          <a:endParaRPr lang="es-MX"/>
        </a:p>
      </dgm:t>
    </dgm:pt>
    <dgm:pt modelId="{DBEFD7A4-9099-4A92-978A-104A780DDD8F}" type="sibTrans" cxnId="{18AD4867-5F61-42A4-B1AC-899CF6D62F57}">
      <dgm:prSet/>
      <dgm:spPr/>
      <dgm:t>
        <a:bodyPr/>
        <a:lstStyle/>
        <a:p>
          <a:endParaRPr lang="es-MX"/>
        </a:p>
      </dgm:t>
    </dgm:pt>
    <dgm:pt modelId="{14DECD99-8B12-4E19-BB5D-B1EAA4D2489B}">
      <dgm:prSet/>
      <dgm:spPr/>
      <dgm:t>
        <a:bodyPr/>
        <a:lstStyle/>
        <a:p>
          <a:r>
            <a:rPr lang="es-ES" dirty="0" smtClean="0"/>
            <a:t>el uso y almacenamiento de energía</a:t>
          </a:r>
        </a:p>
      </dgm:t>
    </dgm:pt>
    <dgm:pt modelId="{260474EF-4492-48E8-A140-DA1FFF4698B9}" type="parTrans" cxnId="{B3C0A369-A0C6-4986-A4DD-B1B7F1F1DE52}">
      <dgm:prSet/>
      <dgm:spPr/>
      <dgm:t>
        <a:bodyPr/>
        <a:lstStyle/>
        <a:p>
          <a:endParaRPr lang="es-MX"/>
        </a:p>
      </dgm:t>
    </dgm:pt>
    <dgm:pt modelId="{8C46C6C7-AF1C-4E79-A008-53D399325181}" type="sibTrans" cxnId="{B3C0A369-A0C6-4986-A4DD-B1B7F1F1DE52}">
      <dgm:prSet/>
      <dgm:spPr/>
      <dgm:t>
        <a:bodyPr/>
        <a:lstStyle/>
        <a:p>
          <a:endParaRPr lang="es-MX"/>
        </a:p>
      </dgm:t>
    </dgm:pt>
    <dgm:pt modelId="{A7A249F7-4361-43C5-B3B7-DB475F1FF18A}">
      <dgm:prSet/>
      <dgm:spPr/>
      <dgm:t>
        <a:bodyPr/>
        <a:lstStyle/>
        <a:p>
          <a:r>
            <a:rPr lang="es-ES" dirty="0" smtClean="0"/>
            <a:t>el control de los niveles en la sangre de líquidos, sal y glucosa.</a:t>
          </a:r>
          <a:endParaRPr lang="es-ES" dirty="0"/>
        </a:p>
      </dgm:t>
    </dgm:pt>
    <dgm:pt modelId="{E34000FC-E826-4D45-B5C8-8FF9B4876864}" type="parTrans" cxnId="{F9BED3C9-94FE-4D2B-BE5E-A3935872821F}">
      <dgm:prSet/>
      <dgm:spPr/>
      <dgm:t>
        <a:bodyPr/>
        <a:lstStyle/>
        <a:p>
          <a:endParaRPr lang="es-MX"/>
        </a:p>
      </dgm:t>
    </dgm:pt>
    <dgm:pt modelId="{5CCEC2BA-462E-44B6-970F-120C782E20F6}" type="sibTrans" cxnId="{F9BED3C9-94FE-4D2B-BE5E-A3935872821F}">
      <dgm:prSet/>
      <dgm:spPr/>
      <dgm:t>
        <a:bodyPr/>
        <a:lstStyle/>
        <a:p>
          <a:endParaRPr lang="es-MX"/>
        </a:p>
      </dgm:t>
    </dgm:pt>
    <dgm:pt modelId="{E01436AA-0C7E-4515-B223-5856AEE91601}" type="pres">
      <dgm:prSet presAssocID="{2C060F6C-7266-4EA8-BB71-E861698B91EF}" presName="Name0" presStyleCnt="0">
        <dgm:presLayoutVars>
          <dgm:chMax val="7"/>
          <dgm:chPref val="7"/>
          <dgm:dir/>
        </dgm:presLayoutVars>
      </dgm:prSet>
      <dgm:spPr/>
      <dgm:t>
        <a:bodyPr/>
        <a:lstStyle/>
        <a:p>
          <a:endParaRPr lang="es-MX"/>
        </a:p>
      </dgm:t>
    </dgm:pt>
    <dgm:pt modelId="{33385497-E6F3-4559-BCC8-93473EB14F7D}" type="pres">
      <dgm:prSet presAssocID="{2C060F6C-7266-4EA8-BB71-E861698B91EF}" presName="Name1" presStyleCnt="0"/>
      <dgm:spPr/>
    </dgm:pt>
    <dgm:pt modelId="{30A09A96-E37E-40D9-AAF0-9D278457972B}" type="pres">
      <dgm:prSet presAssocID="{2C060F6C-7266-4EA8-BB71-E861698B91EF}" presName="cycle" presStyleCnt="0"/>
      <dgm:spPr/>
    </dgm:pt>
    <dgm:pt modelId="{C24C5D64-5958-49DB-B573-693D2175BD72}" type="pres">
      <dgm:prSet presAssocID="{2C060F6C-7266-4EA8-BB71-E861698B91EF}" presName="srcNode" presStyleLbl="node1" presStyleIdx="0" presStyleCnt="5"/>
      <dgm:spPr/>
    </dgm:pt>
    <dgm:pt modelId="{EF79A4F7-F393-441B-B3F0-1F9CECDE96C1}" type="pres">
      <dgm:prSet presAssocID="{2C060F6C-7266-4EA8-BB71-E861698B91EF}" presName="conn" presStyleLbl="parChTrans1D2" presStyleIdx="0" presStyleCnt="1"/>
      <dgm:spPr/>
      <dgm:t>
        <a:bodyPr/>
        <a:lstStyle/>
        <a:p>
          <a:endParaRPr lang="es-MX"/>
        </a:p>
      </dgm:t>
    </dgm:pt>
    <dgm:pt modelId="{8FDC3419-CDCF-4B86-A150-8A560402F2DE}" type="pres">
      <dgm:prSet presAssocID="{2C060F6C-7266-4EA8-BB71-E861698B91EF}" presName="extraNode" presStyleLbl="node1" presStyleIdx="0" presStyleCnt="5"/>
      <dgm:spPr/>
    </dgm:pt>
    <dgm:pt modelId="{ECE61EB0-1D14-4C89-AD1A-2AC91ED99757}" type="pres">
      <dgm:prSet presAssocID="{2C060F6C-7266-4EA8-BB71-E861698B91EF}" presName="dstNode" presStyleLbl="node1" presStyleIdx="0" presStyleCnt="5"/>
      <dgm:spPr/>
    </dgm:pt>
    <dgm:pt modelId="{F2762123-9DB0-4A63-858C-90DE29EA4EE4}" type="pres">
      <dgm:prSet presAssocID="{469B9210-A9A4-4A5F-86BB-AA7F424B59E6}" presName="text_1" presStyleLbl="node1" presStyleIdx="0" presStyleCnt="5">
        <dgm:presLayoutVars>
          <dgm:bulletEnabled val="1"/>
        </dgm:presLayoutVars>
      </dgm:prSet>
      <dgm:spPr/>
      <dgm:t>
        <a:bodyPr/>
        <a:lstStyle/>
        <a:p>
          <a:endParaRPr lang="es-MX"/>
        </a:p>
      </dgm:t>
    </dgm:pt>
    <dgm:pt modelId="{9759FEC0-431C-4EEB-8B3D-925387DF9F4C}" type="pres">
      <dgm:prSet presAssocID="{469B9210-A9A4-4A5F-86BB-AA7F424B59E6}" presName="accent_1" presStyleCnt="0"/>
      <dgm:spPr/>
    </dgm:pt>
    <dgm:pt modelId="{541AB64B-530B-427C-838A-029199166189}" type="pres">
      <dgm:prSet presAssocID="{469B9210-A9A4-4A5F-86BB-AA7F424B59E6}" presName="accentRepeatNode" presStyleLbl="solidFgAcc1" presStyleIdx="0" presStyleCnt="5"/>
      <dgm:spPr/>
    </dgm:pt>
    <dgm:pt modelId="{2DBB443F-040F-410A-943B-B8FD946BA39D}" type="pres">
      <dgm:prSet presAssocID="{2BCC43A8-1E57-4A16-B7C4-25446AB3620B}" presName="text_2" presStyleLbl="node1" presStyleIdx="1" presStyleCnt="5">
        <dgm:presLayoutVars>
          <dgm:bulletEnabled val="1"/>
        </dgm:presLayoutVars>
      </dgm:prSet>
      <dgm:spPr/>
      <dgm:t>
        <a:bodyPr/>
        <a:lstStyle/>
        <a:p>
          <a:endParaRPr lang="es-MX"/>
        </a:p>
      </dgm:t>
    </dgm:pt>
    <dgm:pt modelId="{399D9FB7-CF47-4343-AFAC-7D57BC3AA154}" type="pres">
      <dgm:prSet presAssocID="{2BCC43A8-1E57-4A16-B7C4-25446AB3620B}" presName="accent_2" presStyleCnt="0"/>
      <dgm:spPr/>
    </dgm:pt>
    <dgm:pt modelId="{01CD1C4A-4AAB-4AA7-8390-299515B90F43}" type="pres">
      <dgm:prSet presAssocID="{2BCC43A8-1E57-4A16-B7C4-25446AB3620B}" presName="accentRepeatNode" presStyleLbl="solidFgAcc1" presStyleIdx="1" presStyleCnt="5"/>
      <dgm:spPr/>
    </dgm:pt>
    <dgm:pt modelId="{6344EB7E-A845-476B-99E3-B4EDA04CAC74}" type="pres">
      <dgm:prSet presAssocID="{0C61DE31-623C-411E-8B66-4A4C2AA303B6}" presName="text_3" presStyleLbl="node1" presStyleIdx="2" presStyleCnt="5">
        <dgm:presLayoutVars>
          <dgm:bulletEnabled val="1"/>
        </dgm:presLayoutVars>
      </dgm:prSet>
      <dgm:spPr/>
      <dgm:t>
        <a:bodyPr/>
        <a:lstStyle/>
        <a:p>
          <a:endParaRPr lang="es-MX"/>
        </a:p>
      </dgm:t>
    </dgm:pt>
    <dgm:pt modelId="{E996AD07-7DC5-43A4-BDFC-65A7A6F43468}" type="pres">
      <dgm:prSet presAssocID="{0C61DE31-623C-411E-8B66-4A4C2AA303B6}" presName="accent_3" presStyleCnt="0"/>
      <dgm:spPr/>
    </dgm:pt>
    <dgm:pt modelId="{7D651A46-D74E-4941-9151-1691B2117FAE}" type="pres">
      <dgm:prSet presAssocID="{0C61DE31-623C-411E-8B66-4A4C2AA303B6}" presName="accentRepeatNode" presStyleLbl="solidFgAcc1" presStyleIdx="2" presStyleCnt="5"/>
      <dgm:spPr/>
    </dgm:pt>
    <dgm:pt modelId="{BFD85C95-FB04-4D6D-B0B3-A480E44FEF90}" type="pres">
      <dgm:prSet presAssocID="{14DECD99-8B12-4E19-BB5D-B1EAA4D2489B}" presName="text_4" presStyleLbl="node1" presStyleIdx="3" presStyleCnt="5">
        <dgm:presLayoutVars>
          <dgm:bulletEnabled val="1"/>
        </dgm:presLayoutVars>
      </dgm:prSet>
      <dgm:spPr/>
      <dgm:t>
        <a:bodyPr/>
        <a:lstStyle/>
        <a:p>
          <a:endParaRPr lang="es-MX"/>
        </a:p>
      </dgm:t>
    </dgm:pt>
    <dgm:pt modelId="{5E208A36-BEB1-441C-B8C3-713AFFB14CA5}" type="pres">
      <dgm:prSet presAssocID="{14DECD99-8B12-4E19-BB5D-B1EAA4D2489B}" presName="accent_4" presStyleCnt="0"/>
      <dgm:spPr/>
    </dgm:pt>
    <dgm:pt modelId="{1F176117-35AC-4FDB-A4DA-41905F53294B}" type="pres">
      <dgm:prSet presAssocID="{14DECD99-8B12-4E19-BB5D-B1EAA4D2489B}" presName="accentRepeatNode" presStyleLbl="solidFgAcc1" presStyleIdx="3" presStyleCnt="5"/>
      <dgm:spPr/>
    </dgm:pt>
    <dgm:pt modelId="{78130553-66CD-4AF0-AADC-036F02801C7D}" type="pres">
      <dgm:prSet presAssocID="{A7A249F7-4361-43C5-B3B7-DB475F1FF18A}" presName="text_5" presStyleLbl="node1" presStyleIdx="4" presStyleCnt="5">
        <dgm:presLayoutVars>
          <dgm:bulletEnabled val="1"/>
        </dgm:presLayoutVars>
      </dgm:prSet>
      <dgm:spPr/>
      <dgm:t>
        <a:bodyPr/>
        <a:lstStyle/>
        <a:p>
          <a:endParaRPr lang="es-MX"/>
        </a:p>
      </dgm:t>
    </dgm:pt>
    <dgm:pt modelId="{9AACCBD0-CABB-4CC3-B624-AB7C5EEE3729}" type="pres">
      <dgm:prSet presAssocID="{A7A249F7-4361-43C5-B3B7-DB475F1FF18A}" presName="accent_5" presStyleCnt="0"/>
      <dgm:spPr/>
    </dgm:pt>
    <dgm:pt modelId="{9F519E51-E753-49E5-9E86-9FCF91E18F5C}" type="pres">
      <dgm:prSet presAssocID="{A7A249F7-4361-43C5-B3B7-DB475F1FF18A}" presName="accentRepeatNode" presStyleLbl="solidFgAcc1" presStyleIdx="4" presStyleCnt="5"/>
      <dgm:spPr/>
    </dgm:pt>
  </dgm:ptLst>
  <dgm:cxnLst>
    <dgm:cxn modelId="{0935D2F7-ADA6-4A9D-BEEB-7C7DE58A82AD}" type="presOf" srcId="{2BCC43A8-1E57-4A16-B7C4-25446AB3620B}" destId="{2DBB443F-040F-410A-943B-B8FD946BA39D}" srcOrd="0" destOrd="0" presId="urn:microsoft.com/office/officeart/2008/layout/VerticalCurvedList"/>
    <dgm:cxn modelId="{32D5D0B1-D13F-4E9E-B9E6-DEF3B379DAF8}" type="presOf" srcId="{0C61DE31-623C-411E-8B66-4A4C2AA303B6}" destId="{6344EB7E-A845-476B-99E3-B4EDA04CAC74}" srcOrd="0" destOrd="0" presId="urn:microsoft.com/office/officeart/2008/layout/VerticalCurvedList"/>
    <dgm:cxn modelId="{13A25CB3-CAD6-4046-A875-31FE6BF96388}" type="presOf" srcId="{14DECD99-8B12-4E19-BB5D-B1EAA4D2489B}" destId="{BFD85C95-FB04-4D6D-B0B3-A480E44FEF90}" srcOrd="0" destOrd="0" presId="urn:microsoft.com/office/officeart/2008/layout/VerticalCurvedList"/>
    <dgm:cxn modelId="{18AD4867-5F61-42A4-B1AC-899CF6D62F57}" srcId="{2C060F6C-7266-4EA8-BB71-E861698B91EF}" destId="{0C61DE31-623C-411E-8B66-4A4C2AA303B6}" srcOrd="2" destOrd="0" parTransId="{16E3DBB4-048F-4A1D-B662-92E3C51DE830}" sibTransId="{DBEFD7A4-9099-4A92-978A-104A780DDD8F}"/>
    <dgm:cxn modelId="{E5DEA98A-3F9F-48BC-AD7D-926FBE676985}" srcId="{2C060F6C-7266-4EA8-BB71-E861698B91EF}" destId="{2BCC43A8-1E57-4A16-B7C4-25446AB3620B}" srcOrd="1" destOrd="0" parTransId="{C71A8775-243E-4513-AEBC-3832DC0DC35A}" sibTransId="{8C69A8E7-40E4-48E1-915F-6163FCD6975B}"/>
    <dgm:cxn modelId="{B3C0A369-A0C6-4986-A4DD-B1B7F1F1DE52}" srcId="{2C060F6C-7266-4EA8-BB71-E861698B91EF}" destId="{14DECD99-8B12-4E19-BB5D-B1EAA4D2489B}" srcOrd="3" destOrd="0" parTransId="{260474EF-4492-48E8-A140-DA1FFF4698B9}" sibTransId="{8C46C6C7-AF1C-4E79-A008-53D399325181}"/>
    <dgm:cxn modelId="{39CC3D21-4D44-4E02-AA3F-1DAC8877FCAD}" type="presOf" srcId="{33A1CB2B-4B69-4E77-A837-02B907D0F0B9}" destId="{EF79A4F7-F393-441B-B3F0-1F9CECDE96C1}" srcOrd="0" destOrd="0" presId="urn:microsoft.com/office/officeart/2008/layout/VerticalCurvedList"/>
    <dgm:cxn modelId="{47BB5FBF-4C02-43A6-8313-D597D4C8421F}" type="presOf" srcId="{A7A249F7-4361-43C5-B3B7-DB475F1FF18A}" destId="{78130553-66CD-4AF0-AADC-036F02801C7D}" srcOrd="0" destOrd="0" presId="urn:microsoft.com/office/officeart/2008/layout/VerticalCurvedList"/>
    <dgm:cxn modelId="{165C4241-5EB4-4AF7-8B45-D6B6B6CEBC1F}" srcId="{2C060F6C-7266-4EA8-BB71-E861698B91EF}" destId="{469B9210-A9A4-4A5F-86BB-AA7F424B59E6}" srcOrd="0" destOrd="0" parTransId="{41C7855D-723A-4149-AC81-B6B80533D46C}" sibTransId="{33A1CB2B-4B69-4E77-A837-02B907D0F0B9}"/>
    <dgm:cxn modelId="{F9BED3C9-94FE-4D2B-BE5E-A3935872821F}" srcId="{2C060F6C-7266-4EA8-BB71-E861698B91EF}" destId="{A7A249F7-4361-43C5-B3B7-DB475F1FF18A}" srcOrd="4" destOrd="0" parTransId="{E34000FC-E826-4D45-B5C8-8FF9B4876864}" sibTransId="{5CCEC2BA-462E-44B6-970F-120C782E20F6}"/>
    <dgm:cxn modelId="{E69F2963-9BAD-48CB-96D9-33085A342071}" type="presOf" srcId="{469B9210-A9A4-4A5F-86BB-AA7F424B59E6}" destId="{F2762123-9DB0-4A63-858C-90DE29EA4EE4}" srcOrd="0" destOrd="0" presId="urn:microsoft.com/office/officeart/2008/layout/VerticalCurvedList"/>
    <dgm:cxn modelId="{9A938243-FBFA-45B2-B340-81C4417FAC19}" type="presOf" srcId="{2C060F6C-7266-4EA8-BB71-E861698B91EF}" destId="{E01436AA-0C7E-4515-B223-5856AEE91601}" srcOrd="0" destOrd="0" presId="urn:microsoft.com/office/officeart/2008/layout/VerticalCurvedList"/>
    <dgm:cxn modelId="{487AC20A-FE88-4990-9BDE-B6297FF9487E}" type="presParOf" srcId="{E01436AA-0C7E-4515-B223-5856AEE91601}" destId="{33385497-E6F3-4559-BCC8-93473EB14F7D}" srcOrd="0" destOrd="0" presId="urn:microsoft.com/office/officeart/2008/layout/VerticalCurvedList"/>
    <dgm:cxn modelId="{28D3DF3B-AD9C-44BA-8888-A0789EE22AD4}" type="presParOf" srcId="{33385497-E6F3-4559-BCC8-93473EB14F7D}" destId="{30A09A96-E37E-40D9-AAF0-9D278457972B}" srcOrd="0" destOrd="0" presId="urn:microsoft.com/office/officeart/2008/layout/VerticalCurvedList"/>
    <dgm:cxn modelId="{6DB4BABD-C655-4177-A4A6-EDB5ED091333}" type="presParOf" srcId="{30A09A96-E37E-40D9-AAF0-9D278457972B}" destId="{C24C5D64-5958-49DB-B573-693D2175BD72}" srcOrd="0" destOrd="0" presId="urn:microsoft.com/office/officeart/2008/layout/VerticalCurvedList"/>
    <dgm:cxn modelId="{02923052-4593-4245-8B4F-B3A56B96473D}" type="presParOf" srcId="{30A09A96-E37E-40D9-AAF0-9D278457972B}" destId="{EF79A4F7-F393-441B-B3F0-1F9CECDE96C1}" srcOrd="1" destOrd="0" presId="urn:microsoft.com/office/officeart/2008/layout/VerticalCurvedList"/>
    <dgm:cxn modelId="{8A515607-0D92-44BA-AFC2-09D7288ABC8C}" type="presParOf" srcId="{30A09A96-E37E-40D9-AAF0-9D278457972B}" destId="{8FDC3419-CDCF-4B86-A150-8A560402F2DE}" srcOrd="2" destOrd="0" presId="urn:microsoft.com/office/officeart/2008/layout/VerticalCurvedList"/>
    <dgm:cxn modelId="{0DB618EE-3576-46CA-9025-38CEB9D169BC}" type="presParOf" srcId="{30A09A96-E37E-40D9-AAF0-9D278457972B}" destId="{ECE61EB0-1D14-4C89-AD1A-2AC91ED99757}" srcOrd="3" destOrd="0" presId="urn:microsoft.com/office/officeart/2008/layout/VerticalCurvedList"/>
    <dgm:cxn modelId="{20EF94E7-A8DF-4AE0-BACB-C1D97B59559A}" type="presParOf" srcId="{33385497-E6F3-4559-BCC8-93473EB14F7D}" destId="{F2762123-9DB0-4A63-858C-90DE29EA4EE4}" srcOrd="1" destOrd="0" presId="urn:microsoft.com/office/officeart/2008/layout/VerticalCurvedList"/>
    <dgm:cxn modelId="{E4CFCB61-B557-4FBB-9785-977F071F986F}" type="presParOf" srcId="{33385497-E6F3-4559-BCC8-93473EB14F7D}" destId="{9759FEC0-431C-4EEB-8B3D-925387DF9F4C}" srcOrd="2" destOrd="0" presId="urn:microsoft.com/office/officeart/2008/layout/VerticalCurvedList"/>
    <dgm:cxn modelId="{28836508-EEAC-490D-AD81-C3CEDBE0EA38}" type="presParOf" srcId="{9759FEC0-431C-4EEB-8B3D-925387DF9F4C}" destId="{541AB64B-530B-427C-838A-029199166189}" srcOrd="0" destOrd="0" presId="urn:microsoft.com/office/officeart/2008/layout/VerticalCurvedList"/>
    <dgm:cxn modelId="{32ABBF40-B82F-4377-83DF-7672F8318C4E}" type="presParOf" srcId="{33385497-E6F3-4559-BCC8-93473EB14F7D}" destId="{2DBB443F-040F-410A-943B-B8FD946BA39D}" srcOrd="3" destOrd="0" presId="urn:microsoft.com/office/officeart/2008/layout/VerticalCurvedList"/>
    <dgm:cxn modelId="{335BA8E5-75DB-4E3D-AFB7-EFBDCBC5AB21}" type="presParOf" srcId="{33385497-E6F3-4559-BCC8-93473EB14F7D}" destId="{399D9FB7-CF47-4343-AFAC-7D57BC3AA154}" srcOrd="4" destOrd="0" presId="urn:microsoft.com/office/officeart/2008/layout/VerticalCurvedList"/>
    <dgm:cxn modelId="{A3D1A024-320B-481C-AF61-44F214B21F70}" type="presParOf" srcId="{399D9FB7-CF47-4343-AFAC-7D57BC3AA154}" destId="{01CD1C4A-4AAB-4AA7-8390-299515B90F43}" srcOrd="0" destOrd="0" presId="urn:microsoft.com/office/officeart/2008/layout/VerticalCurvedList"/>
    <dgm:cxn modelId="{71CE8705-2EC9-4265-846F-131815D8B72D}" type="presParOf" srcId="{33385497-E6F3-4559-BCC8-93473EB14F7D}" destId="{6344EB7E-A845-476B-99E3-B4EDA04CAC74}" srcOrd="5" destOrd="0" presId="urn:microsoft.com/office/officeart/2008/layout/VerticalCurvedList"/>
    <dgm:cxn modelId="{D0F43C4A-1AEB-43BE-B04B-D5EB37F786B1}" type="presParOf" srcId="{33385497-E6F3-4559-BCC8-93473EB14F7D}" destId="{E996AD07-7DC5-43A4-BDFC-65A7A6F43468}" srcOrd="6" destOrd="0" presId="urn:microsoft.com/office/officeart/2008/layout/VerticalCurvedList"/>
    <dgm:cxn modelId="{FCC89147-2C03-4D62-B1E5-248188DFFE56}" type="presParOf" srcId="{E996AD07-7DC5-43A4-BDFC-65A7A6F43468}" destId="{7D651A46-D74E-4941-9151-1691B2117FAE}" srcOrd="0" destOrd="0" presId="urn:microsoft.com/office/officeart/2008/layout/VerticalCurvedList"/>
    <dgm:cxn modelId="{5B43962E-B6DF-45F3-8AB6-E0DECA9F7014}" type="presParOf" srcId="{33385497-E6F3-4559-BCC8-93473EB14F7D}" destId="{BFD85C95-FB04-4D6D-B0B3-A480E44FEF90}" srcOrd="7" destOrd="0" presId="urn:microsoft.com/office/officeart/2008/layout/VerticalCurvedList"/>
    <dgm:cxn modelId="{7C68FC0A-F009-4F8F-A275-09E0D1E10508}" type="presParOf" srcId="{33385497-E6F3-4559-BCC8-93473EB14F7D}" destId="{5E208A36-BEB1-441C-B8C3-713AFFB14CA5}" srcOrd="8" destOrd="0" presId="urn:microsoft.com/office/officeart/2008/layout/VerticalCurvedList"/>
    <dgm:cxn modelId="{FD761473-0C88-43A5-98EA-B9FB1F07153D}" type="presParOf" srcId="{5E208A36-BEB1-441C-B8C3-713AFFB14CA5}" destId="{1F176117-35AC-4FDB-A4DA-41905F53294B}" srcOrd="0" destOrd="0" presId="urn:microsoft.com/office/officeart/2008/layout/VerticalCurvedList"/>
    <dgm:cxn modelId="{B73AE6BB-BC29-4C71-9453-EB27942D6900}" type="presParOf" srcId="{33385497-E6F3-4559-BCC8-93473EB14F7D}" destId="{78130553-66CD-4AF0-AADC-036F02801C7D}" srcOrd="9" destOrd="0" presId="urn:microsoft.com/office/officeart/2008/layout/VerticalCurvedList"/>
    <dgm:cxn modelId="{04CE5D8C-9994-478C-A1C7-B8155DAF8444}" type="presParOf" srcId="{33385497-E6F3-4559-BCC8-93473EB14F7D}" destId="{9AACCBD0-CABB-4CC3-B624-AB7C5EEE3729}" srcOrd="10" destOrd="0" presId="urn:microsoft.com/office/officeart/2008/layout/VerticalCurvedList"/>
    <dgm:cxn modelId="{9EFF993C-F6DF-4AC9-816B-0617353FFC87}" type="presParOf" srcId="{9AACCBD0-CABB-4CC3-B624-AB7C5EEE3729}" destId="{9F519E51-E753-49E5-9E86-9FCF91E18F5C}"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BC4987-7F6D-437B-B9F5-A7DA10A79A4B}">
      <dsp:nvSpPr>
        <dsp:cNvPr id="0" name=""/>
        <dsp:cNvSpPr/>
      </dsp:nvSpPr>
      <dsp:spPr>
        <a:xfrm>
          <a:off x="611957" y="1641753"/>
          <a:ext cx="2851225" cy="1425612"/>
        </a:xfrm>
        <a:prstGeom prst="roundRect">
          <a:avLst>
            <a:gd name="adj" fmla="val 10000"/>
          </a:avLst>
        </a:prstGeom>
        <a:solidFill>
          <a:srgbClr val="CC66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MX" sz="3200" kern="1200" dirty="0" smtClean="0"/>
            <a:t>Factores</a:t>
          </a:r>
          <a:endParaRPr lang="es-MX" sz="3200" kern="1200" dirty="0"/>
        </a:p>
      </dsp:txBody>
      <dsp:txXfrm>
        <a:off x="611957" y="1641753"/>
        <a:ext cx="2851225" cy="1425612"/>
      </dsp:txXfrm>
    </dsp:sp>
    <dsp:sp modelId="{2BCF7E9C-6BA5-4F74-8267-2441FF6DB700}">
      <dsp:nvSpPr>
        <dsp:cNvPr id="0" name=""/>
        <dsp:cNvSpPr/>
      </dsp:nvSpPr>
      <dsp:spPr>
        <a:xfrm rot="18289469">
          <a:off x="3034863" y="1507586"/>
          <a:ext cx="1997129" cy="54492"/>
        </a:xfrm>
        <a:custGeom>
          <a:avLst/>
          <a:gdLst/>
          <a:ahLst/>
          <a:cxnLst/>
          <a:rect l="0" t="0" r="0" b="0"/>
          <a:pathLst>
            <a:path>
              <a:moveTo>
                <a:pt x="0" y="27246"/>
              </a:moveTo>
              <a:lnTo>
                <a:pt x="1997129" y="2724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rot="18289469">
        <a:off x="3983499" y="1484904"/>
        <a:ext cx="99856" cy="99856"/>
      </dsp:txXfrm>
    </dsp:sp>
    <dsp:sp modelId="{44B95AC1-2174-42A4-ADB0-426DE391A24D}">
      <dsp:nvSpPr>
        <dsp:cNvPr id="0" name=""/>
        <dsp:cNvSpPr/>
      </dsp:nvSpPr>
      <dsp:spPr>
        <a:xfrm>
          <a:off x="4603673" y="2299"/>
          <a:ext cx="2851225" cy="1425612"/>
        </a:xfrm>
        <a:prstGeom prst="roundRect">
          <a:avLst>
            <a:gd name="adj" fmla="val 10000"/>
          </a:avLst>
        </a:prstGeom>
        <a:solidFill>
          <a:srgbClr val="CC66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MX" sz="3200" kern="1200" dirty="0" smtClean="0"/>
            <a:t>Sistema Genético </a:t>
          </a:r>
          <a:endParaRPr lang="es-MX" sz="3200" kern="1200" dirty="0"/>
        </a:p>
      </dsp:txBody>
      <dsp:txXfrm>
        <a:off x="4603673" y="2299"/>
        <a:ext cx="2851225" cy="1425612"/>
      </dsp:txXfrm>
    </dsp:sp>
    <dsp:sp modelId="{15AA71E2-8483-4F9C-A6E6-0A02DB3FE7A0}">
      <dsp:nvSpPr>
        <dsp:cNvPr id="0" name=""/>
        <dsp:cNvSpPr/>
      </dsp:nvSpPr>
      <dsp:spPr>
        <a:xfrm>
          <a:off x="3463183" y="2327313"/>
          <a:ext cx="1140489" cy="54492"/>
        </a:xfrm>
        <a:custGeom>
          <a:avLst/>
          <a:gdLst/>
          <a:ahLst/>
          <a:cxnLst/>
          <a:rect l="0" t="0" r="0" b="0"/>
          <a:pathLst>
            <a:path>
              <a:moveTo>
                <a:pt x="0" y="27246"/>
              </a:moveTo>
              <a:lnTo>
                <a:pt x="1140489" y="2724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04915" y="2326047"/>
        <a:ext cx="57024" cy="57024"/>
      </dsp:txXfrm>
    </dsp:sp>
    <dsp:sp modelId="{6B177D51-E652-4F06-B300-A59276B5C609}">
      <dsp:nvSpPr>
        <dsp:cNvPr id="0" name=""/>
        <dsp:cNvSpPr/>
      </dsp:nvSpPr>
      <dsp:spPr>
        <a:xfrm>
          <a:off x="4603673" y="1641753"/>
          <a:ext cx="2851225" cy="1425612"/>
        </a:xfrm>
        <a:prstGeom prst="roundRect">
          <a:avLst>
            <a:gd name="adj" fmla="val 10000"/>
          </a:avLst>
        </a:prstGeom>
        <a:solidFill>
          <a:srgbClr val="CC66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MX" sz="3200" kern="1200" dirty="0" smtClean="0"/>
            <a:t>Sistema Hormonal </a:t>
          </a:r>
          <a:endParaRPr lang="es-MX" sz="3200" kern="1200" dirty="0"/>
        </a:p>
      </dsp:txBody>
      <dsp:txXfrm>
        <a:off x="4603673" y="1641753"/>
        <a:ext cx="2851225" cy="1425612"/>
      </dsp:txXfrm>
    </dsp:sp>
    <dsp:sp modelId="{D54230E0-70A5-48F2-80B3-8D13E77F52DC}">
      <dsp:nvSpPr>
        <dsp:cNvPr id="0" name=""/>
        <dsp:cNvSpPr/>
      </dsp:nvSpPr>
      <dsp:spPr>
        <a:xfrm rot="3310531">
          <a:off x="3034863" y="3147041"/>
          <a:ext cx="1997129" cy="54492"/>
        </a:xfrm>
        <a:custGeom>
          <a:avLst/>
          <a:gdLst/>
          <a:ahLst/>
          <a:cxnLst/>
          <a:rect l="0" t="0" r="0" b="0"/>
          <a:pathLst>
            <a:path>
              <a:moveTo>
                <a:pt x="0" y="27246"/>
              </a:moveTo>
              <a:lnTo>
                <a:pt x="1997129" y="2724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rot="3310531">
        <a:off x="3983499" y="3124358"/>
        <a:ext cx="99856" cy="99856"/>
      </dsp:txXfrm>
    </dsp:sp>
    <dsp:sp modelId="{7E401BDE-F214-4D6B-BE85-3B035A4EA867}">
      <dsp:nvSpPr>
        <dsp:cNvPr id="0" name=""/>
        <dsp:cNvSpPr/>
      </dsp:nvSpPr>
      <dsp:spPr>
        <a:xfrm>
          <a:off x="4603673" y="3281208"/>
          <a:ext cx="2851225" cy="1425612"/>
        </a:xfrm>
        <a:prstGeom prst="roundRect">
          <a:avLst>
            <a:gd name="adj" fmla="val 10000"/>
          </a:avLst>
        </a:prstGeom>
        <a:solidFill>
          <a:srgbClr val="CC66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MX" sz="3200" kern="1200" dirty="0" smtClean="0"/>
            <a:t>Estructura anatómico - fisiológico. </a:t>
          </a:r>
          <a:endParaRPr lang="es-MX" sz="3200" kern="1200" dirty="0"/>
        </a:p>
      </dsp:txBody>
      <dsp:txXfrm>
        <a:off x="4603673" y="3281208"/>
        <a:ext cx="2851225" cy="142561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79A4F7-F393-441B-B3F0-1F9CECDE96C1}">
      <dsp:nvSpPr>
        <dsp:cNvPr id="0" name=""/>
        <dsp:cNvSpPr/>
      </dsp:nvSpPr>
      <dsp:spPr>
        <a:xfrm>
          <a:off x="-6106540" y="-934303"/>
          <a:ext cx="7269206" cy="7269206"/>
        </a:xfrm>
        <a:prstGeom prst="blockArc">
          <a:avLst>
            <a:gd name="adj1" fmla="val 18900000"/>
            <a:gd name="adj2" fmla="val 2700000"/>
            <a:gd name="adj3" fmla="val 297"/>
          </a:avLst>
        </a:prstGeom>
        <a:noFill/>
        <a:ln w="12700" cap="flat" cmpd="sng" algn="ctr">
          <a:solidFill>
            <a:schemeClr val="accent1">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2762123-9DB0-4A63-858C-90DE29EA4EE4}">
      <dsp:nvSpPr>
        <dsp:cNvPr id="0" name=""/>
        <dsp:cNvSpPr/>
      </dsp:nvSpPr>
      <dsp:spPr>
        <a:xfrm>
          <a:off x="508048" y="337429"/>
          <a:ext cx="7554519" cy="675291"/>
        </a:xfrm>
        <a:prstGeom prst="rect">
          <a:avLst/>
        </a:prstGeom>
        <a:blipFill rotWithShape="0">
          <a:blip xmlns:r="http://schemas.openxmlformats.org/officeDocument/2006/relationships" r:embed="rId1">
            <a:duotone>
              <a:schemeClr val="accent1">
                <a:alpha val="90000"/>
                <a:hueOff val="0"/>
                <a:satOff val="0"/>
                <a:lumOff val="0"/>
                <a:alphaOff val="0"/>
                <a:shade val="22000"/>
                <a:satMod val="160000"/>
              </a:schemeClr>
              <a:schemeClr val="accent1">
                <a:alpha val="90000"/>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6012" tIns="45720" rIns="45720" bIns="45720" numCol="1" spcCol="1270" anchor="ctr" anchorCtr="0">
          <a:noAutofit/>
        </a:bodyPr>
        <a:lstStyle/>
        <a:p>
          <a:pPr lvl="0" algn="l" defTabSz="800100">
            <a:lnSpc>
              <a:spcPct val="90000"/>
            </a:lnSpc>
            <a:spcBef>
              <a:spcPct val="0"/>
            </a:spcBef>
            <a:spcAft>
              <a:spcPct val="35000"/>
            </a:spcAft>
          </a:pPr>
          <a:r>
            <a:rPr lang="es-ES" sz="1800" kern="1200" dirty="0" smtClean="0"/>
            <a:t>correcto funcionamiento de múltiples órganos </a:t>
          </a:r>
          <a:endParaRPr lang="es-MX" sz="1800" kern="1200" dirty="0"/>
        </a:p>
      </dsp:txBody>
      <dsp:txXfrm>
        <a:off x="508048" y="337429"/>
        <a:ext cx="7554519" cy="675291"/>
      </dsp:txXfrm>
    </dsp:sp>
    <dsp:sp modelId="{541AB64B-530B-427C-838A-029199166189}">
      <dsp:nvSpPr>
        <dsp:cNvPr id="0" name=""/>
        <dsp:cNvSpPr/>
      </dsp:nvSpPr>
      <dsp:spPr>
        <a:xfrm>
          <a:off x="85991" y="253018"/>
          <a:ext cx="844113" cy="844113"/>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2DBB443F-040F-410A-943B-B8FD946BA39D}">
      <dsp:nvSpPr>
        <dsp:cNvPr id="0" name=""/>
        <dsp:cNvSpPr/>
      </dsp:nvSpPr>
      <dsp:spPr>
        <a:xfrm>
          <a:off x="991941" y="1350041"/>
          <a:ext cx="7070625" cy="675291"/>
        </a:xfrm>
        <a:prstGeom prst="rect">
          <a:avLst/>
        </a:prstGeom>
        <a:blipFill rotWithShape="0">
          <a:blip xmlns:r="http://schemas.openxmlformats.org/officeDocument/2006/relationships" r:embed="rId1">
            <a:duotone>
              <a:schemeClr val="accent1">
                <a:alpha val="90000"/>
                <a:hueOff val="0"/>
                <a:satOff val="0"/>
                <a:lumOff val="0"/>
                <a:alphaOff val="-10000"/>
                <a:shade val="22000"/>
                <a:satMod val="160000"/>
              </a:schemeClr>
              <a:schemeClr val="accent1">
                <a:alpha val="90000"/>
                <a:hueOff val="0"/>
                <a:satOff val="0"/>
                <a:lumOff val="0"/>
                <a:alphaOff val="-1000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6012" tIns="45720" rIns="45720" bIns="45720" numCol="1" spcCol="1270" anchor="ctr" anchorCtr="0">
          <a:noAutofit/>
        </a:bodyPr>
        <a:lstStyle/>
        <a:p>
          <a:pPr lvl="0" algn="l" defTabSz="800100">
            <a:lnSpc>
              <a:spcPct val="90000"/>
            </a:lnSpc>
            <a:spcBef>
              <a:spcPct val="0"/>
            </a:spcBef>
            <a:spcAft>
              <a:spcPct val="35000"/>
            </a:spcAft>
          </a:pPr>
          <a:r>
            <a:rPr lang="es-ES" sz="1800" kern="1200" dirty="0" smtClean="0"/>
            <a:t>el crecimiento y desarrollo del cuerpo humano</a:t>
          </a:r>
        </a:p>
        <a:p>
          <a:pPr lvl="0" algn="l" defTabSz="800100">
            <a:lnSpc>
              <a:spcPct val="90000"/>
            </a:lnSpc>
            <a:spcBef>
              <a:spcPct val="0"/>
            </a:spcBef>
            <a:spcAft>
              <a:spcPct val="35000"/>
            </a:spcAft>
          </a:pPr>
          <a:r>
            <a:rPr lang="es-ES" sz="1800" kern="1200" dirty="0" smtClean="0"/>
            <a:t>la reproducción</a:t>
          </a:r>
          <a:endParaRPr lang="es-MX" sz="1800" kern="1200" dirty="0"/>
        </a:p>
      </dsp:txBody>
      <dsp:txXfrm>
        <a:off x="991941" y="1350041"/>
        <a:ext cx="7070625" cy="675291"/>
      </dsp:txXfrm>
    </dsp:sp>
    <dsp:sp modelId="{01CD1C4A-4AAB-4AA7-8390-299515B90F43}">
      <dsp:nvSpPr>
        <dsp:cNvPr id="0" name=""/>
        <dsp:cNvSpPr/>
      </dsp:nvSpPr>
      <dsp:spPr>
        <a:xfrm>
          <a:off x="569885" y="1265630"/>
          <a:ext cx="844113" cy="844113"/>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1000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6344EB7E-A845-476B-99E3-B4EDA04CAC74}">
      <dsp:nvSpPr>
        <dsp:cNvPr id="0" name=""/>
        <dsp:cNvSpPr/>
      </dsp:nvSpPr>
      <dsp:spPr>
        <a:xfrm>
          <a:off x="1140458" y="2362654"/>
          <a:ext cx="6922108" cy="675291"/>
        </a:xfrm>
        <a:prstGeom prst="rect">
          <a:avLst/>
        </a:prstGeom>
        <a:blipFill rotWithShape="0">
          <a:blip xmlns:r="http://schemas.openxmlformats.org/officeDocument/2006/relationships" r:embed="rId1">
            <a:duotone>
              <a:schemeClr val="accent1">
                <a:alpha val="90000"/>
                <a:hueOff val="0"/>
                <a:satOff val="0"/>
                <a:lumOff val="0"/>
                <a:alphaOff val="-20000"/>
                <a:shade val="22000"/>
                <a:satMod val="160000"/>
              </a:schemeClr>
              <a:schemeClr val="accent1">
                <a:alpha val="90000"/>
                <a:hueOff val="0"/>
                <a:satOff val="0"/>
                <a:lumOff val="0"/>
                <a:alphaOff val="-2000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6012" tIns="45720" rIns="45720" bIns="45720" numCol="1" spcCol="1270" anchor="ctr" anchorCtr="0">
          <a:noAutofit/>
        </a:bodyPr>
        <a:lstStyle/>
        <a:p>
          <a:pPr lvl="0" algn="l" defTabSz="800100">
            <a:lnSpc>
              <a:spcPct val="90000"/>
            </a:lnSpc>
            <a:spcBef>
              <a:spcPct val="0"/>
            </a:spcBef>
            <a:spcAft>
              <a:spcPct val="35000"/>
            </a:spcAft>
          </a:pPr>
          <a:r>
            <a:rPr lang="es-ES" sz="1800" kern="1200" dirty="0" smtClean="0"/>
            <a:t>características sexuales</a:t>
          </a:r>
          <a:endParaRPr lang="es-MX" sz="1800" kern="1200" dirty="0"/>
        </a:p>
      </dsp:txBody>
      <dsp:txXfrm>
        <a:off x="1140458" y="2362654"/>
        <a:ext cx="6922108" cy="675291"/>
      </dsp:txXfrm>
    </dsp:sp>
    <dsp:sp modelId="{7D651A46-D74E-4941-9151-1691B2117FAE}">
      <dsp:nvSpPr>
        <dsp:cNvPr id="0" name=""/>
        <dsp:cNvSpPr/>
      </dsp:nvSpPr>
      <dsp:spPr>
        <a:xfrm>
          <a:off x="718401" y="2278243"/>
          <a:ext cx="844113" cy="844113"/>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2000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BFD85C95-FB04-4D6D-B0B3-A480E44FEF90}">
      <dsp:nvSpPr>
        <dsp:cNvPr id="0" name=""/>
        <dsp:cNvSpPr/>
      </dsp:nvSpPr>
      <dsp:spPr>
        <a:xfrm>
          <a:off x="991941" y="3375266"/>
          <a:ext cx="7070625" cy="675291"/>
        </a:xfrm>
        <a:prstGeom prst="rect">
          <a:avLst/>
        </a:prstGeom>
        <a:blipFill rotWithShape="0">
          <a:blip xmlns:r="http://schemas.openxmlformats.org/officeDocument/2006/relationships" r:embed="rId1">
            <a:duotone>
              <a:schemeClr val="accent1">
                <a:alpha val="90000"/>
                <a:hueOff val="0"/>
                <a:satOff val="0"/>
                <a:lumOff val="0"/>
                <a:alphaOff val="-30000"/>
                <a:shade val="22000"/>
                <a:satMod val="160000"/>
              </a:schemeClr>
              <a:schemeClr val="accent1">
                <a:alpha val="90000"/>
                <a:hueOff val="0"/>
                <a:satOff val="0"/>
                <a:lumOff val="0"/>
                <a:alphaOff val="-3000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6012" tIns="45720" rIns="45720" bIns="45720" numCol="1" spcCol="1270" anchor="ctr" anchorCtr="0">
          <a:noAutofit/>
        </a:bodyPr>
        <a:lstStyle/>
        <a:p>
          <a:pPr lvl="0" algn="l" defTabSz="800100">
            <a:lnSpc>
              <a:spcPct val="90000"/>
            </a:lnSpc>
            <a:spcBef>
              <a:spcPct val="0"/>
            </a:spcBef>
            <a:spcAft>
              <a:spcPct val="35000"/>
            </a:spcAft>
          </a:pPr>
          <a:r>
            <a:rPr lang="es-ES" sz="1800" kern="1200" dirty="0" smtClean="0"/>
            <a:t>el uso y almacenamiento de energía</a:t>
          </a:r>
        </a:p>
      </dsp:txBody>
      <dsp:txXfrm>
        <a:off x="991941" y="3375266"/>
        <a:ext cx="7070625" cy="675291"/>
      </dsp:txXfrm>
    </dsp:sp>
    <dsp:sp modelId="{1F176117-35AC-4FDB-A4DA-41905F53294B}">
      <dsp:nvSpPr>
        <dsp:cNvPr id="0" name=""/>
        <dsp:cNvSpPr/>
      </dsp:nvSpPr>
      <dsp:spPr>
        <a:xfrm>
          <a:off x="569885" y="3290855"/>
          <a:ext cx="844113" cy="844113"/>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3000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78130553-66CD-4AF0-AADC-036F02801C7D}">
      <dsp:nvSpPr>
        <dsp:cNvPr id="0" name=""/>
        <dsp:cNvSpPr/>
      </dsp:nvSpPr>
      <dsp:spPr>
        <a:xfrm>
          <a:off x="508048" y="4387879"/>
          <a:ext cx="7554519" cy="675291"/>
        </a:xfrm>
        <a:prstGeom prst="rect">
          <a:avLst/>
        </a:prstGeom>
        <a:blipFill rotWithShape="0">
          <a:blip xmlns:r="http://schemas.openxmlformats.org/officeDocument/2006/relationships" r:embed="rId1">
            <a:duotone>
              <a:schemeClr val="accent1">
                <a:alpha val="90000"/>
                <a:hueOff val="0"/>
                <a:satOff val="0"/>
                <a:lumOff val="0"/>
                <a:alphaOff val="-40000"/>
                <a:shade val="22000"/>
                <a:satMod val="160000"/>
              </a:schemeClr>
              <a:schemeClr val="accent1">
                <a:alpha val="90000"/>
                <a:hueOff val="0"/>
                <a:satOff val="0"/>
                <a:lumOff val="0"/>
                <a:alphaOff val="-4000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6012" tIns="45720" rIns="45720" bIns="45720" numCol="1" spcCol="1270" anchor="ctr" anchorCtr="0">
          <a:noAutofit/>
        </a:bodyPr>
        <a:lstStyle/>
        <a:p>
          <a:pPr lvl="0" algn="l" defTabSz="800100">
            <a:lnSpc>
              <a:spcPct val="90000"/>
            </a:lnSpc>
            <a:spcBef>
              <a:spcPct val="0"/>
            </a:spcBef>
            <a:spcAft>
              <a:spcPct val="35000"/>
            </a:spcAft>
          </a:pPr>
          <a:r>
            <a:rPr lang="es-ES" sz="1800" kern="1200" dirty="0" smtClean="0"/>
            <a:t>el control de los niveles en la sangre de líquidos, sal y glucosa.</a:t>
          </a:r>
          <a:endParaRPr lang="es-ES" sz="1800" kern="1200" dirty="0"/>
        </a:p>
      </dsp:txBody>
      <dsp:txXfrm>
        <a:off x="508048" y="4387879"/>
        <a:ext cx="7554519" cy="675291"/>
      </dsp:txXfrm>
    </dsp:sp>
    <dsp:sp modelId="{9F519E51-E753-49E5-9E86-9FCF91E18F5C}">
      <dsp:nvSpPr>
        <dsp:cNvPr id="0" name=""/>
        <dsp:cNvSpPr/>
      </dsp:nvSpPr>
      <dsp:spPr>
        <a:xfrm>
          <a:off x="85991" y="4303468"/>
          <a:ext cx="844113" cy="844113"/>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4000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11EACCD5-340C-4895-B974-3B7598DAA13D}" type="slidenum">
              <a:rPr lang="es-MX" smtClean="0"/>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EACCD5-340C-4895-B974-3B7598DAA13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EACCD5-340C-4895-B974-3B7598DAA13D}"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EACCD5-340C-4895-B974-3B7598DAA13D}" type="slidenum">
              <a:rPr lang="es-MX" smtClean="0"/>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11EACCD5-340C-4895-B974-3B7598DAA13D}"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EACCD5-340C-4895-B974-3B7598DAA13D}" type="slidenum">
              <a:rPr lang="es-MX" smtClean="0"/>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1EACCD5-340C-4895-B974-3B7598DAA13D}" type="slidenum">
              <a:rPr lang="es-MX" smtClean="0"/>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1EACCD5-340C-4895-B974-3B7598DAA13D}"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1EACCD5-340C-4895-B974-3B7598DAA13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EACCD5-340C-4895-B974-3B7598DAA13D}" type="slidenum">
              <a:rPr lang="es-MX" smtClean="0"/>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81E60BDD-22DB-458E-9413-DEFBA4360869}" type="datetimeFigureOut">
              <a:rPr lang="es-MX" smtClean="0"/>
              <a:t>20/09/2016</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11EACCD5-340C-4895-B974-3B7598DAA13D}" type="slidenum">
              <a:rPr lang="es-MX" smtClean="0"/>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1E60BDD-22DB-458E-9413-DEFBA4360869}" type="datetimeFigureOut">
              <a:rPr lang="es-MX" smtClean="0"/>
              <a:t>20/09/2016</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1EACCD5-340C-4895-B974-3B7598DAA13D}"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nlm.nih.gov/medlineplus/spanish/ency/article/002371.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nlm.nih.gov/medlineplus/spanish/ency/article/002467.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31640" y="3356992"/>
            <a:ext cx="6400800" cy="2032248"/>
          </a:xfrm>
        </p:spPr>
        <p:txBody>
          <a:bodyPr>
            <a:normAutofit/>
          </a:bodyPr>
          <a:lstStyle/>
          <a:p>
            <a:pPr algn="just"/>
            <a:r>
              <a:rPr lang="es-MX" dirty="0" smtClean="0"/>
              <a:t>En este tema el estudiante identificara las interrelaciones de los componentes biológicos y como afecta el comportamiento de la sexualidad humana</a:t>
            </a:r>
            <a:endParaRPr lang="es-MX" dirty="0"/>
          </a:p>
        </p:txBody>
      </p:sp>
      <p:sp>
        <p:nvSpPr>
          <p:cNvPr id="2" name="1 Título"/>
          <p:cNvSpPr>
            <a:spLocks noGrp="1"/>
          </p:cNvSpPr>
          <p:nvPr>
            <p:ph type="ctrTitle"/>
          </p:nvPr>
        </p:nvSpPr>
        <p:spPr/>
        <p:txBody>
          <a:bodyPr>
            <a:normAutofit fontScale="90000"/>
          </a:bodyPr>
          <a:lstStyle/>
          <a:p>
            <a:r>
              <a:rPr lang="es-MX" dirty="0" smtClean="0"/>
              <a:t>Tema 2</a:t>
            </a:r>
            <a:br>
              <a:rPr lang="es-MX" dirty="0" smtClean="0"/>
            </a:br>
            <a:r>
              <a:rPr lang="es-MX" dirty="0" smtClean="0"/>
              <a:t>Componentes biológicos de la sexualidad</a:t>
            </a:r>
            <a:endParaRPr lang="es-MX" dirty="0"/>
          </a:p>
        </p:txBody>
      </p:sp>
    </p:spTree>
    <p:extLst>
      <p:ext uri="{BB962C8B-B14F-4D97-AF65-F5344CB8AC3E}">
        <p14:creationId xmlns:p14="http://schemas.microsoft.com/office/powerpoint/2010/main" xmlns="" val="33048120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09600" y="1600200"/>
            <a:ext cx="7924800" cy="4114800"/>
          </a:xfrm>
          <a:prstGeom prst="rect">
            <a:avLst/>
          </a:prstGeom>
        </p:spPr>
        <p:txBody>
          <a:bodyPr/>
          <a:lstStyle/>
          <a:p>
            <a:pPr marL="0" indent="0" algn="ctr">
              <a:buNone/>
            </a:pPr>
            <a:r>
              <a:rPr lang="es-ES" sz="3200" dirty="0"/>
              <a:t>Las hormonas pueden ser naturales o sintéticas.</a:t>
            </a:r>
          </a:p>
          <a:p>
            <a:pPr marL="0" indent="0" algn="ctr">
              <a:buNone/>
            </a:pPr>
            <a:endParaRPr lang="es-ES" sz="3200" dirty="0"/>
          </a:p>
          <a:p>
            <a:pPr marL="0" indent="0" algn="ctr">
              <a:buNone/>
            </a:pPr>
            <a:r>
              <a:rPr lang="es-ES" sz="3200" dirty="0"/>
              <a:t> Las naturales son segregadas por las distintas </a:t>
            </a:r>
            <a:r>
              <a:rPr lang="es-ES" sz="3200" b="1" dirty="0"/>
              <a:t>glándulas</a:t>
            </a:r>
            <a:r>
              <a:rPr lang="es-ES" sz="3200" dirty="0"/>
              <a:t> del sistema endocrino</a:t>
            </a:r>
            <a:endParaRPr lang="es-ES" sz="1800" dirty="0"/>
          </a:p>
          <a:p>
            <a:endParaRPr lang="es-MX" dirty="0"/>
          </a:p>
        </p:txBody>
      </p:sp>
    </p:spTree>
    <p:extLst>
      <p:ext uri="{BB962C8B-B14F-4D97-AF65-F5344CB8AC3E}">
        <p14:creationId xmlns:p14="http://schemas.microsoft.com/office/powerpoint/2010/main" xmlns="" val="3879071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3600" b="1" spc="0" dirty="0">
                <a:ln/>
                <a:solidFill>
                  <a:schemeClr val="accent1"/>
                </a:solidFill>
                <a:effectLst>
                  <a:glow rad="139700">
                    <a:schemeClr val="accent1">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rPr>
              <a:t>Glándula pituitaria</a:t>
            </a:r>
            <a:endParaRPr lang="es-MX" sz="3600" b="1" spc="0" dirty="0">
              <a:ln/>
              <a:solidFill>
                <a:schemeClr val="accent1"/>
              </a:solidFill>
              <a:effectLst>
                <a:glow rad="139700">
                  <a:schemeClr val="accent1">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Marcador de contenido"/>
          <p:cNvSpPr>
            <a:spLocks noGrp="1"/>
          </p:cNvSpPr>
          <p:nvPr>
            <p:ph sz="quarter" idx="1"/>
          </p:nvPr>
        </p:nvSpPr>
        <p:spPr>
          <a:xfrm>
            <a:off x="609600" y="1600200"/>
            <a:ext cx="7924800" cy="4114800"/>
          </a:xfrm>
          <a:prstGeom prst="rect">
            <a:avLst/>
          </a:prstGeom>
        </p:spPr>
        <p:txBody>
          <a:bodyPr/>
          <a:lstStyle/>
          <a:p>
            <a:pPr algn="ctr"/>
            <a:r>
              <a:rPr lang="es-ES" sz="2400" dirty="0" smtClean="0"/>
              <a:t>Hormona </a:t>
            </a:r>
            <a:r>
              <a:rPr lang="es-ES" sz="2400" dirty="0"/>
              <a:t>de crecimiento o GH</a:t>
            </a:r>
          </a:p>
          <a:p>
            <a:pPr marL="0" indent="0" algn="ctr">
              <a:buNone/>
            </a:pPr>
            <a:r>
              <a:rPr lang="es-ES" sz="2400" dirty="0"/>
              <a:t> </a:t>
            </a:r>
          </a:p>
          <a:p>
            <a:pPr algn="ctr"/>
            <a:r>
              <a:rPr lang="es-ES" sz="2400" dirty="0" smtClean="0"/>
              <a:t>La </a:t>
            </a:r>
            <a:r>
              <a:rPr lang="es-ES" sz="2400" dirty="0"/>
              <a:t>prolactina o PRL  </a:t>
            </a:r>
          </a:p>
          <a:p>
            <a:pPr marL="0" indent="0" algn="ctr">
              <a:buNone/>
            </a:pPr>
            <a:endParaRPr lang="es-ES" sz="2400" dirty="0"/>
          </a:p>
          <a:p>
            <a:pPr algn="ctr"/>
            <a:r>
              <a:rPr lang="es-ES" sz="2400" dirty="0" smtClean="0"/>
              <a:t>Las </a:t>
            </a:r>
            <a:r>
              <a:rPr lang="es-ES" sz="2400" dirty="0"/>
              <a:t>hormonas que estimulan la creación de hormonas en otras glándulas como en las </a:t>
            </a:r>
            <a:r>
              <a:rPr lang="es-ES" sz="2400" b="1" dirty="0"/>
              <a:t>tiroideas y las suprarrenales.</a:t>
            </a:r>
          </a:p>
          <a:p>
            <a:endParaRPr lang="es-MX" dirty="0"/>
          </a:p>
        </p:txBody>
      </p:sp>
    </p:spTree>
    <p:extLst>
      <p:ext uri="{BB962C8B-B14F-4D97-AF65-F5344CB8AC3E}">
        <p14:creationId xmlns:p14="http://schemas.microsoft.com/office/powerpoint/2010/main" xmlns="" val="8533102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4000" b="1" spc="0" dirty="0">
                <a:ln/>
                <a:solidFill>
                  <a:schemeClr val="accent1"/>
                </a:solidFill>
                <a:effectLst>
                  <a:glow rad="139700">
                    <a:schemeClr val="accent1">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rPr>
              <a:t>Tiroides</a:t>
            </a:r>
            <a:endParaRPr lang="es-MX" b="1" spc="0" dirty="0">
              <a:ln/>
              <a:solidFill>
                <a:schemeClr val="accent1"/>
              </a:solidFill>
              <a:effectLst>
                <a:glow rad="139700">
                  <a:schemeClr val="accent1">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Marcador de contenido"/>
          <p:cNvSpPr>
            <a:spLocks noGrp="1"/>
          </p:cNvSpPr>
          <p:nvPr>
            <p:ph sz="quarter" idx="1"/>
          </p:nvPr>
        </p:nvSpPr>
        <p:spPr>
          <a:xfrm>
            <a:off x="609600" y="1600200"/>
            <a:ext cx="7924800" cy="4114800"/>
          </a:xfrm>
          <a:prstGeom prst="rect">
            <a:avLst/>
          </a:prstGeom>
        </p:spPr>
        <p:txBody>
          <a:bodyPr/>
          <a:lstStyle/>
          <a:p>
            <a:pPr algn="ctr"/>
            <a:r>
              <a:rPr lang="es-ES" sz="2000" dirty="0"/>
              <a:t>Tiroxina  o T 4 regula actividades metabólicas </a:t>
            </a:r>
          </a:p>
          <a:p>
            <a:pPr algn="ctr"/>
            <a:r>
              <a:rPr lang="es-ES" sz="2000" dirty="0" err="1"/>
              <a:t>Triyodotironina</a:t>
            </a:r>
            <a:r>
              <a:rPr lang="es-ES" sz="2000" dirty="0"/>
              <a:t> o T3, que estimula el metabolismo </a:t>
            </a:r>
          </a:p>
          <a:p>
            <a:pPr algn="ctr"/>
            <a:endParaRPr lang="es-ES" dirty="0"/>
          </a:p>
          <a:p>
            <a:pPr marL="0" indent="0" algn="ctr">
              <a:buNone/>
            </a:pPr>
            <a:endParaRPr lang="es-ES" sz="4000" dirty="0"/>
          </a:p>
          <a:p>
            <a:pPr algn="ctr"/>
            <a:endParaRPr lang="es-ES" dirty="0" smtClean="0"/>
          </a:p>
          <a:p>
            <a:pPr algn="ctr"/>
            <a:r>
              <a:rPr lang="es-ES" sz="2000" dirty="0"/>
              <a:t>H</a:t>
            </a:r>
            <a:r>
              <a:rPr lang="es-ES" sz="2000" dirty="0" smtClean="0"/>
              <a:t>ormona </a:t>
            </a:r>
            <a:r>
              <a:rPr lang="es-ES" sz="2000" b="1" dirty="0"/>
              <a:t>paratiroidea</a:t>
            </a:r>
            <a:r>
              <a:rPr lang="es-ES" sz="2000" dirty="0"/>
              <a:t> o PTH, que principalmente facilita la </a:t>
            </a:r>
            <a:r>
              <a:rPr lang="es-ES" sz="2000" b="1" dirty="0"/>
              <a:t>absorción del calcio</a:t>
            </a:r>
            <a:r>
              <a:rPr lang="es-ES" sz="2000" dirty="0"/>
              <a:t>, la vitamina D y el fosfato.</a:t>
            </a:r>
          </a:p>
          <a:p>
            <a:endParaRPr lang="es-MX" dirty="0"/>
          </a:p>
        </p:txBody>
      </p:sp>
      <p:sp>
        <p:nvSpPr>
          <p:cNvPr id="4" name="3 Rectángulo"/>
          <p:cNvSpPr/>
          <p:nvPr/>
        </p:nvSpPr>
        <p:spPr>
          <a:xfrm>
            <a:off x="3059832" y="2924944"/>
            <a:ext cx="3384376" cy="707886"/>
          </a:xfrm>
          <a:prstGeom prst="rect">
            <a:avLst/>
          </a:prstGeom>
        </p:spPr>
        <p:txBody>
          <a:bodyPr wrap="squar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s-MX" sz="4000" b="1" cap="all" dirty="0" smtClean="0">
                <a:ln/>
                <a:solidFill>
                  <a:schemeClr val="accent1"/>
                </a:solidFill>
                <a:effectLst>
                  <a:glow rad="139700">
                    <a:schemeClr val="accent1">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rPr>
              <a:t>Paratiroides</a:t>
            </a:r>
            <a:endParaRPr lang="es-MX" sz="4000" b="1" cap="all" dirty="0">
              <a:ln/>
              <a:solidFill>
                <a:schemeClr val="accent1"/>
              </a:solidFill>
              <a:effectLst>
                <a:glow rad="139700">
                  <a:schemeClr val="accent1">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xmlns="" val="3062670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MX" sz="4400" b="1"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Suprarrenal</a:t>
            </a:r>
            <a:endParaRPr lang="es-MX" sz="2800" b="1"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Marcador de contenido"/>
          <p:cNvSpPr>
            <a:spLocks noGrp="1"/>
          </p:cNvSpPr>
          <p:nvPr>
            <p:ph sz="quarter" idx="1"/>
          </p:nvPr>
        </p:nvSpPr>
        <p:spPr>
          <a:xfrm>
            <a:off x="609600" y="1600200"/>
            <a:ext cx="7924800" cy="4114800"/>
          </a:xfrm>
          <a:prstGeom prst="rect">
            <a:avLst/>
          </a:prstGeom>
        </p:spPr>
        <p:txBody>
          <a:bodyPr/>
          <a:lstStyle/>
          <a:p>
            <a:r>
              <a:rPr lang="es-MX" sz="2400" dirty="0"/>
              <a:t>Glándulas situadas encima de los riñones cuya función es regular las respuestas al estrés. </a:t>
            </a:r>
          </a:p>
          <a:p>
            <a:endParaRPr lang="es-MX" sz="2400" dirty="0"/>
          </a:p>
          <a:p>
            <a:r>
              <a:rPr lang="es-MX" sz="2400" dirty="0" smtClean="0"/>
              <a:t>Hormonas </a:t>
            </a:r>
            <a:r>
              <a:rPr lang="es-MX" sz="2400" dirty="0"/>
              <a:t>esteroides </a:t>
            </a:r>
            <a:r>
              <a:rPr lang="es-MX" sz="2400" dirty="0" smtClean="0"/>
              <a:t>como: el </a:t>
            </a:r>
            <a:r>
              <a:rPr lang="es-MX" sz="2400" dirty="0"/>
              <a:t>cortisol.</a:t>
            </a:r>
          </a:p>
          <a:p>
            <a:r>
              <a:rPr lang="es-MX" sz="2400" dirty="0"/>
              <a:t>la aldosterona.</a:t>
            </a:r>
          </a:p>
          <a:p>
            <a:r>
              <a:rPr lang="es-MX" sz="2400" dirty="0"/>
              <a:t>la testosterona.</a:t>
            </a:r>
          </a:p>
          <a:p>
            <a:endParaRPr lang="es-MX" dirty="0"/>
          </a:p>
        </p:txBody>
      </p:sp>
    </p:spTree>
    <p:extLst>
      <p:ext uri="{BB962C8B-B14F-4D97-AF65-F5344CB8AC3E}">
        <p14:creationId xmlns:p14="http://schemas.microsoft.com/office/powerpoint/2010/main" xmlns="" val="244756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4400" b="1" cap="none" spc="0" dirty="0">
                <a:ln w="900" cmpd="sng">
                  <a:solidFill>
                    <a:schemeClr val="accent1">
                      <a:satMod val="190000"/>
                      <a:alpha val="55000"/>
                    </a:schemeClr>
                  </a:solidFill>
                  <a:prstDash val="solid"/>
                </a:ln>
                <a:solidFill>
                  <a:schemeClr val="accent1">
                    <a:satMod val="200000"/>
                    <a:tint val="3000"/>
                  </a:schemeClr>
                </a:solidFill>
                <a:effectLst>
                  <a:glow rad="139700">
                    <a:schemeClr val="accent1">
                      <a:satMod val="175000"/>
                      <a:alpha val="40000"/>
                    </a:schemeClr>
                  </a:glow>
                  <a:innerShdw blurRad="101600" dist="76200" dir="5400000">
                    <a:schemeClr val="accent1">
                      <a:satMod val="190000"/>
                      <a:tint val="100000"/>
                      <a:alpha val="74000"/>
                    </a:schemeClr>
                  </a:innerShdw>
                </a:effectLst>
              </a:rPr>
              <a:t>Páncreas</a:t>
            </a:r>
            <a:endParaRPr lang="es-MX" sz="4400" b="1" cap="none" spc="0" dirty="0">
              <a:ln w="900" cmpd="sng">
                <a:solidFill>
                  <a:schemeClr val="accent1">
                    <a:satMod val="190000"/>
                    <a:alpha val="55000"/>
                  </a:schemeClr>
                </a:solidFill>
                <a:prstDash val="solid"/>
              </a:ln>
              <a:solidFill>
                <a:schemeClr val="accent1">
                  <a:satMod val="200000"/>
                  <a:tint val="3000"/>
                </a:schemeClr>
              </a:solidFill>
              <a:effectLst>
                <a:glow rad="139700">
                  <a:schemeClr val="accent1">
                    <a:satMod val="175000"/>
                    <a:alpha val="40000"/>
                  </a:schemeClr>
                </a:glow>
                <a:innerShdw blurRad="101600" dist="76200" dir="5400000">
                  <a:schemeClr val="accent1">
                    <a:satMod val="190000"/>
                    <a:tint val="100000"/>
                    <a:alpha val="74000"/>
                  </a:schemeClr>
                </a:innerShdw>
              </a:effectLst>
            </a:endParaRPr>
          </a:p>
        </p:txBody>
      </p:sp>
      <p:sp>
        <p:nvSpPr>
          <p:cNvPr id="3" name="2 Marcador de contenido"/>
          <p:cNvSpPr>
            <a:spLocks noGrp="1"/>
          </p:cNvSpPr>
          <p:nvPr>
            <p:ph sz="quarter" idx="1"/>
          </p:nvPr>
        </p:nvSpPr>
        <p:spPr>
          <a:xfrm>
            <a:off x="609600" y="1600200"/>
            <a:ext cx="7924800" cy="4114800"/>
          </a:xfrm>
          <a:prstGeom prst="rect">
            <a:avLst/>
          </a:prstGeom>
        </p:spPr>
        <p:txBody>
          <a:bodyPr/>
          <a:lstStyle/>
          <a:p>
            <a:r>
              <a:rPr lang="es-ES" sz="2800" dirty="0"/>
              <a:t>Una de las hormonas más importantes que sintetiza es la </a:t>
            </a:r>
            <a:r>
              <a:rPr lang="es-ES" sz="2800" b="1" dirty="0"/>
              <a:t>insulina</a:t>
            </a:r>
            <a:r>
              <a:rPr lang="es-ES" sz="2800" dirty="0"/>
              <a:t>, que interviene en el aprovechamiento metabólico de los nutrientes.</a:t>
            </a:r>
          </a:p>
          <a:p>
            <a:endParaRPr lang="es-MX" dirty="0"/>
          </a:p>
        </p:txBody>
      </p:sp>
    </p:spTree>
    <p:extLst>
      <p:ext uri="{BB962C8B-B14F-4D97-AF65-F5344CB8AC3E}">
        <p14:creationId xmlns:p14="http://schemas.microsoft.com/office/powerpoint/2010/main" xmlns="" val="29882594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4000" b="1" cap="none" spc="0" dirty="0">
                <a:ln w="900" cmpd="sng">
                  <a:solidFill>
                    <a:schemeClr val="accent1">
                      <a:satMod val="190000"/>
                      <a:alpha val="55000"/>
                    </a:schemeClr>
                  </a:solidFill>
                  <a:prstDash val="solid"/>
                </a:ln>
                <a:solidFill>
                  <a:schemeClr val="accent1">
                    <a:satMod val="200000"/>
                    <a:tint val="3000"/>
                  </a:schemeClr>
                </a:solidFill>
                <a:effectLst>
                  <a:glow rad="139700">
                    <a:schemeClr val="accent1">
                      <a:satMod val="175000"/>
                      <a:alpha val="40000"/>
                    </a:schemeClr>
                  </a:glow>
                  <a:innerShdw blurRad="101600" dist="76200" dir="5400000">
                    <a:schemeClr val="accent1">
                      <a:satMod val="190000"/>
                      <a:tint val="100000"/>
                      <a:alpha val="74000"/>
                    </a:schemeClr>
                  </a:innerShdw>
                </a:effectLst>
              </a:rPr>
              <a:t>Ovarios y testículos</a:t>
            </a:r>
          </a:p>
        </p:txBody>
      </p:sp>
      <p:sp>
        <p:nvSpPr>
          <p:cNvPr id="3" name="2 Marcador de contenido"/>
          <p:cNvSpPr>
            <a:spLocks noGrp="1"/>
          </p:cNvSpPr>
          <p:nvPr>
            <p:ph sz="quarter" idx="1"/>
          </p:nvPr>
        </p:nvSpPr>
        <p:spPr>
          <a:xfrm>
            <a:off x="609600" y="1600200"/>
            <a:ext cx="7924800" cy="4114800"/>
          </a:xfrm>
          <a:prstGeom prst="rect">
            <a:avLst/>
          </a:prstGeom>
        </p:spPr>
        <p:txBody>
          <a:bodyPr>
            <a:normAutofit/>
          </a:bodyPr>
          <a:lstStyle/>
          <a:p>
            <a:r>
              <a:rPr lang="es-MX" sz="2400" dirty="0">
                <a:solidFill>
                  <a:srgbClr val="FF0066"/>
                </a:solidFill>
              </a:rPr>
              <a:t>El ovario segrega estrógenos y </a:t>
            </a:r>
            <a:r>
              <a:rPr lang="es-MX" sz="2400" dirty="0" err="1">
                <a:solidFill>
                  <a:srgbClr val="FF0066"/>
                </a:solidFill>
              </a:rPr>
              <a:t>gestágenos</a:t>
            </a:r>
            <a:r>
              <a:rPr lang="es-MX" sz="2400" dirty="0">
                <a:solidFill>
                  <a:srgbClr val="FF0066"/>
                </a:solidFill>
              </a:rPr>
              <a:t>, y los testículos, andrógenos. </a:t>
            </a:r>
          </a:p>
          <a:p>
            <a:r>
              <a:rPr lang="es-MX" sz="2400" dirty="0"/>
              <a:t>Las hormonas sexuales femeninas  desempeñan una función esencial en la preparación del aparato reproductor para la recepción del esperma y la implantación del óvulo fecundado</a:t>
            </a:r>
            <a:r>
              <a:rPr lang="es-MX" sz="2400" dirty="0" smtClean="0"/>
              <a:t>.</a:t>
            </a:r>
          </a:p>
          <a:p>
            <a:endParaRPr lang="es-MX" sz="2400" dirty="0"/>
          </a:p>
          <a:p>
            <a:pPr marL="0" indent="0">
              <a:buNone/>
            </a:pPr>
            <a:r>
              <a:rPr lang="es-MX" sz="2400" dirty="0" smtClean="0"/>
              <a:t>     </a:t>
            </a:r>
            <a:r>
              <a:rPr lang="es-MX" sz="2400" dirty="0">
                <a:solidFill>
                  <a:srgbClr val="0070C0"/>
                </a:solidFill>
              </a:rPr>
              <a:t>Los andrógenos por su parte, son fundamentales en el desarrollo del aparato genital masculino.</a:t>
            </a:r>
          </a:p>
        </p:txBody>
      </p:sp>
    </p:spTree>
    <p:extLst>
      <p:ext uri="{BB962C8B-B14F-4D97-AF65-F5344CB8AC3E}">
        <p14:creationId xmlns:p14="http://schemas.microsoft.com/office/powerpoint/2010/main" xmlns="" val="36934279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cap="none" spc="0" dirty="0" smtClean="0">
                <a:ln w="900" cmpd="sng">
                  <a:solidFill>
                    <a:schemeClr val="accent1">
                      <a:satMod val="190000"/>
                      <a:alpha val="55000"/>
                    </a:schemeClr>
                  </a:solidFill>
                  <a:prstDash val="solid"/>
                </a:ln>
                <a:solidFill>
                  <a:schemeClr val="accent1">
                    <a:satMod val="200000"/>
                    <a:tint val="3000"/>
                  </a:schemeClr>
                </a:solidFill>
                <a:effectLst>
                  <a:glow rad="139700">
                    <a:schemeClr val="accent1">
                      <a:satMod val="175000"/>
                      <a:alpha val="40000"/>
                    </a:schemeClr>
                  </a:glow>
                  <a:innerShdw blurRad="101600" dist="76200" dir="5400000">
                    <a:schemeClr val="accent1">
                      <a:satMod val="190000"/>
                      <a:tint val="100000"/>
                      <a:alpha val="74000"/>
                    </a:schemeClr>
                  </a:innerShdw>
                </a:effectLst>
              </a:rPr>
              <a:t>LAS HORMONAS Y EL HUMOR</a:t>
            </a:r>
            <a:br>
              <a:rPr lang="es-ES" b="1" cap="none" spc="0" dirty="0" smtClean="0">
                <a:ln w="900" cmpd="sng">
                  <a:solidFill>
                    <a:schemeClr val="accent1">
                      <a:satMod val="190000"/>
                      <a:alpha val="55000"/>
                    </a:schemeClr>
                  </a:solidFill>
                  <a:prstDash val="solid"/>
                </a:ln>
                <a:solidFill>
                  <a:schemeClr val="accent1">
                    <a:satMod val="200000"/>
                    <a:tint val="3000"/>
                  </a:schemeClr>
                </a:solidFill>
                <a:effectLst>
                  <a:glow rad="139700">
                    <a:schemeClr val="accent1">
                      <a:satMod val="175000"/>
                      <a:alpha val="40000"/>
                    </a:schemeClr>
                  </a:glow>
                  <a:innerShdw blurRad="101600" dist="76200" dir="5400000">
                    <a:schemeClr val="accent1">
                      <a:satMod val="190000"/>
                      <a:tint val="100000"/>
                      <a:alpha val="74000"/>
                    </a:schemeClr>
                  </a:innerShdw>
                </a:effectLst>
              </a:rPr>
            </a:br>
            <a:endParaRPr lang="es-MX" b="1" cap="none" spc="0" dirty="0">
              <a:ln w="900" cmpd="sng">
                <a:solidFill>
                  <a:schemeClr val="accent1">
                    <a:satMod val="190000"/>
                    <a:alpha val="55000"/>
                  </a:schemeClr>
                </a:solidFill>
                <a:prstDash val="solid"/>
              </a:ln>
              <a:solidFill>
                <a:schemeClr val="accent1">
                  <a:satMod val="200000"/>
                  <a:tint val="3000"/>
                </a:schemeClr>
              </a:solidFill>
              <a:effectLst>
                <a:glow rad="139700">
                  <a:schemeClr val="accent1">
                    <a:satMod val="175000"/>
                    <a:alpha val="40000"/>
                  </a:schemeClr>
                </a:glow>
                <a:innerShdw blurRad="101600" dist="76200" dir="5400000">
                  <a:schemeClr val="accent1">
                    <a:satMod val="190000"/>
                    <a:tint val="100000"/>
                    <a:alpha val="74000"/>
                  </a:schemeClr>
                </a:innerShdw>
              </a:effectLst>
            </a:endParaRPr>
          </a:p>
        </p:txBody>
      </p:sp>
      <p:sp>
        <p:nvSpPr>
          <p:cNvPr id="3" name="2 Marcador de contenido"/>
          <p:cNvSpPr>
            <a:spLocks noGrp="1"/>
          </p:cNvSpPr>
          <p:nvPr>
            <p:ph sz="quarter" idx="1"/>
          </p:nvPr>
        </p:nvSpPr>
        <p:spPr>
          <a:xfrm>
            <a:off x="609600" y="1600200"/>
            <a:ext cx="7924800" cy="4114800"/>
          </a:xfrm>
          <a:prstGeom prst="rect">
            <a:avLst/>
          </a:prstGeom>
        </p:spPr>
        <p:txBody>
          <a:bodyPr>
            <a:normAutofit/>
          </a:bodyPr>
          <a:lstStyle/>
          <a:p>
            <a:pPr algn="ctr"/>
            <a:r>
              <a:rPr lang="es-ES" sz="2200" dirty="0"/>
              <a:t>Los hombres al secretar constantemente no sufren cambios de humor tan bruscos como los que enfrentan las mujeres.</a:t>
            </a:r>
          </a:p>
          <a:p>
            <a:pPr algn="ctr"/>
            <a:endParaRPr lang="es-ES" sz="2200" dirty="0"/>
          </a:p>
          <a:p>
            <a:pPr algn="ctr"/>
            <a:r>
              <a:rPr lang="es-ES" sz="2200" dirty="0"/>
              <a:t>El papel  de las hormonas influye sobre la sensibilidad emocional de cada uno de nosotros al haber picos y caídas en la segregación hormonal.</a:t>
            </a:r>
          </a:p>
          <a:p>
            <a:pPr algn="ctr"/>
            <a:endParaRPr lang="es-ES" sz="2200" dirty="0"/>
          </a:p>
          <a:p>
            <a:pPr algn="ctr"/>
            <a:r>
              <a:rPr lang="es-ES" sz="2200" dirty="0"/>
              <a:t>La progesterona tiene un efecto sedante, el cual se nota  unos días antes de la menstruación  como un estado de depresión pasajera que la mayoría de las mujeres sufren.</a:t>
            </a:r>
          </a:p>
          <a:p>
            <a:endParaRPr lang="es-MX" dirty="0"/>
          </a:p>
        </p:txBody>
      </p:sp>
    </p:spTree>
    <p:extLst>
      <p:ext uri="{BB962C8B-B14F-4D97-AF65-F5344CB8AC3E}">
        <p14:creationId xmlns:p14="http://schemas.microsoft.com/office/powerpoint/2010/main" xmlns="" val="8437237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619672" y="1988840"/>
            <a:ext cx="6768752" cy="1569660"/>
          </a:xfrm>
          <a:prstGeom prst="rect">
            <a:avLst/>
          </a:prstGeom>
        </p:spPr>
        <p:txBody>
          <a:bodyPr wrap="square">
            <a:spAutoFit/>
          </a:bodyPr>
          <a:lstStyle/>
          <a:p>
            <a:r>
              <a:rPr lang="es-MX" sz="4800" b="1" dirty="0" smtClean="0">
                <a:ln w="900" cmpd="sng">
                  <a:solidFill>
                    <a:schemeClr val="accent1">
                      <a:satMod val="190000"/>
                      <a:alpha val="55000"/>
                    </a:schemeClr>
                  </a:solidFill>
                  <a:prstDash val="solid"/>
                </a:ln>
                <a:solidFill>
                  <a:schemeClr val="accent1">
                    <a:satMod val="200000"/>
                    <a:tint val="3000"/>
                  </a:schemeClr>
                </a:solidFill>
                <a:effectLst>
                  <a:glow rad="228600">
                    <a:schemeClr val="accent1">
                      <a:satMod val="175000"/>
                      <a:alpha val="40000"/>
                    </a:schemeClr>
                  </a:glow>
                  <a:innerShdw blurRad="101600" dist="76200" dir="5400000">
                    <a:schemeClr val="accent1">
                      <a:satMod val="190000"/>
                      <a:tint val="100000"/>
                      <a:alpha val="74000"/>
                    </a:schemeClr>
                  </a:innerShdw>
                </a:effectLst>
                <a:latin typeface="Arial Unicode MS" pitchFamily="34" charset="-128"/>
                <a:ea typeface="Arial Unicode MS" pitchFamily="34" charset="-128"/>
                <a:cs typeface="Arial Unicode MS" pitchFamily="34" charset="-128"/>
              </a:rPr>
              <a:t>Los Órganos Sexuales y las Gónadas</a:t>
            </a:r>
            <a:endParaRPr lang="es-MX" sz="4800" b="1" dirty="0">
              <a:ln w="900" cmpd="sng">
                <a:solidFill>
                  <a:schemeClr val="accent1">
                    <a:satMod val="190000"/>
                    <a:alpha val="55000"/>
                  </a:schemeClr>
                </a:solidFill>
                <a:prstDash val="solid"/>
              </a:ln>
              <a:solidFill>
                <a:schemeClr val="accent1">
                  <a:satMod val="200000"/>
                  <a:tint val="3000"/>
                </a:schemeClr>
              </a:solidFill>
              <a:effectLst>
                <a:glow rad="228600">
                  <a:schemeClr val="accent1">
                    <a:satMod val="175000"/>
                    <a:alpha val="40000"/>
                  </a:schemeClr>
                </a:glow>
                <a:innerShdw blurRad="101600" dist="76200" dir="5400000">
                  <a:schemeClr val="accent1">
                    <a:satMod val="190000"/>
                    <a:tint val="100000"/>
                    <a:alpha val="74000"/>
                  </a:schemeClr>
                </a:innerShdw>
              </a:effectLst>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xmlns="" val="676071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11560" y="620688"/>
            <a:ext cx="7924800" cy="4114800"/>
          </a:xfrm>
          <a:prstGeom prst="rect">
            <a:avLst/>
          </a:prstGeom>
        </p:spPr>
        <p:txBody>
          <a:bodyPr/>
          <a:lstStyle/>
          <a:p>
            <a:pPr marL="0" indent="0" algn="ctr">
              <a:buNone/>
            </a:pPr>
            <a:r>
              <a:rPr lang="es-MX" sz="3600" b="1" spc="0" dirty="0">
                <a:ln w="900" cmpd="sng">
                  <a:solidFill>
                    <a:schemeClr val="accent1">
                      <a:satMod val="190000"/>
                      <a:alpha val="55000"/>
                    </a:schemeClr>
                  </a:solidFill>
                  <a:prstDash val="solid"/>
                </a:ln>
                <a:solidFill>
                  <a:schemeClr val="accent1">
                    <a:satMod val="200000"/>
                    <a:tint val="3000"/>
                  </a:schemeClr>
                </a:solidFill>
                <a:effectLst>
                  <a:glow rad="139700">
                    <a:schemeClr val="accent1">
                      <a:satMod val="175000"/>
                      <a:alpha val="40000"/>
                    </a:schemeClr>
                  </a:glow>
                  <a:innerShdw blurRad="101600" dist="76200" dir="5400000">
                    <a:schemeClr val="accent1">
                      <a:satMod val="190000"/>
                      <a:tint val="100000"/>
                      <a:alpha val="74000"/>
                    </a:schemeClr>
                  </a:innerShdw>
                </a:effectLst>
              </a:rPr>
              <a:t>Gónadas</a:t>
            </a:r>
          </a:p>
          <a:p>
            <a:endParaRPr lang="es-MX" sz="1800" dirty="0"/>
          </a:p>
          <a:p>
            <a:pPr algn="just"/>
            <a:r>
              <a:rPr lang="es-MX" sz="2000" dirty="0"/>
              <a:t>Las gónadas (testículos en el hombre y ovarios en las mujeres) son glándulas mixtas que en su secreción externa producen gametos (células sexuales) y en su secreción interna producen hormonas que ejercen su acción en los órganos que intervienen en la función reproductora.</a:t>
            </a:r>
          </a:p>
          <a:p>
            <a:endParaRPr lang="es-MX"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14275" y="3140968"/>
            <a:ext cx="5817657" cy="36054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391647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700808"/>
            <a:ext cx="8280920" cy="2151112"/>
          </a:xfrm>
        </p:spPr>
        <p:txBody>
          <a:bodyPr/>
          <a:lstStyle/>
          <a:p>
            <a:pPr algn="ctr"/>
            <a:r>
              <a:rPr lang="es-MX" sz="5400" b="1" cap="none" spc="0" dirty="0" smtClean="0">
                <a:ln w="900" cmpd="sng">
                  <a:solidFill>
                    <a:schemeClr val="accent1">
                      <a:satMod val="190000"/>
                      <a:alpha val="55000"/>
                    </a:schemeClr>
                  </a:solidFill>
                  <a:prstDash val="solid"/>
                </a:ln>
                <a:solidFill>
                  <a:schemeClr val="accent1">
                    <a:satMod val="200000"/>
                    <a:tint val="3000"/>
                  </a:schemeClr>
                </a:solidFill>
                <a:effectLst>
                  <a:glow rad="228600">
                    <a:schemeClr val="accent1">
                      <a:satMod val="175000"/>
                      <a:alpha val="40000"/>
                    </a:schemeClr>
                  </a:glow>
                  <a:innerShdw blurRad="101600" dist="76200" dir="5400000">
                    <a:schemeClr val="accent1">
                      <a:satMod val="190000"/>
                      <a:tint val="100000"/>
                      <a:alpha val="74000"/>
                    </a:schemeClr>
                  </a:innerShdw>
                </a:effectLst>
              </a:rPr>
              <a:t>DIMORFISMO SEXUAL</a:t>
            </a:r>
            <a:endParaRPr lang="es-MX" sz="5400" b="1" cap="none" spc="0" dirty="0">
              <a:ln w="900" cmpd="sng">
                <a:solidFill>
                  <a:schemeClr val="accent1">
                    <a:satMod val="190000"/>
                    <a:alpha val="55000"/>
                  </a:schemeClr>
                </a:solidFill>
                <a:prstDash val="solid"/>
              </a:ln>
              <a:solidFill>
                <a:schemeClr val="accent1">
                  <a:satMod val="200000"/>
                  <a:tint val="3000"/>
                </a:schemeClr>
              </a:solidFill>
              <a:effectLst>
                <a:glow rad="228600">
                  <a:schemeClr val="accent1">
                    <a:satMod val="175000"/>
                    <a:alpha val="40000"/>
                  </a:schemeClr>
                </a:glow>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xmlns="" val="3294003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quarter" idx="1"/>
            <p:extLst/>
          </p:nvPr>
        </p:nvGraphicFramePr>
        <p:xfrm>
          <a:off x="611560" y="1196752"/>
          <a:ext cx="8066856" cy="470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6609831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11560" y="692696"/>
            <a:ext cx="7924800" cy="4114800"/>
          </a:xfrm>
          <a:prstGeom prst="rect">
            <a:avLst/>
          </a:prstGeom>
        </p:spPr>
        <p:txBody>
          <a:bodyPr/>
          <a:lstStyle/>
          <a:p>
            <a:r>
              <a:rPr lang="es-MX" sz="2400" dirty="0"/>
              <a:t>El dimorfismo sexual es el conjunto de variaciones morfológicas y fisiológicas que se da entre los machos y las hembras de una misma especie; es algo que se da en prácticamente todas las especies, si bien de diferentes maneras y en distintos grados de intensidad.</a:t>
            </a:r>
          </a:p>
          <a:p>
            <a:endParaRPr lang="es-MX" dirty="0"/>
          </a:p>
        </p:txBody>
      </p:sp>
    </p:spTree>
    <p:extLst>
      <p:ext uri="{BB962C8B-B14F-4D97-AF65-F5344CB8AC3E}">
        <p14:creationId xmlns:p14="http://schemas.microsoft.com/office/powerpoint/2010/main" xmlns="" val="22937947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3200" b="1" cap="none" spc="0" dirty="0" smtClean="0">
                <a:ln w="900" cmpd="sng">
                  <a:solidFill>
                    <a:schemeClr val="accent1">
                      <a:satMod val="190000"/>
                      <a:alpha val="55000"/>
                    </a:schemeClr>
                  </a:solidFill>
                  <a:prstDash val="solid"/>
                </a:ln>
                <a:solidFill>
                  <a:schemeClr val="accent1">
                    <a:satMod val="200000"/>
                    <a:tint val="3000"/>
                  </a:schemeClr>
                </a:solidFill>
                <a:effectLst>
                  <a:glow rad="139700">
                    <a:schemeClr val="accent1">
                      <a:satMod val="175000"/>
                      <a:alpha val="40000"/>
                    </a:schemeClr>
                  </a:glow>
                  <a:innerShdw blurRad="101600" dist="76200" dir="5400000">
                    <a:schemeClr val="accent1">
                      <a:satMod val="190000"/>
                      <a:tint val="100000"/>
                      <a:alpha val="74000"/>
                    </a:schemeClr>
                  </a:innerShdw>
                </a:effectLst>
              </a:rPr>
              <a:t>EL DIMORFISMO NO TIENE POR QUÉ SER ÚNICAMENTE EXTERNO</a:t>
            </a:r>
            <a:endParaRPr lang="es-MX" sz="3200" b="1" cap="none" spc="0" dirty="0">
              <a:ln w="900" cmpd="sng">
                <a:solidFill>
                  <a:schemeClr val="accent1">
                    <a:satMod val="190000"/>
                    <a:alpha val="55000"/>
                  </a:schemeClr>
                </a:solidFill>
                <a:prstDash val="solid"/>
              </a:ln>
              <a:solidFill>
                <a:schemeClr val="accent1">
                  <a:satMod val="200000"/>
                  <a:tint val="3000"/>
                </a:schemeClr>
              </a:solidFill>
              <a:effectLst>
                <a:glow rad="139700">
                  <a:schemeClr val="accent1">
                    <a:satMod val="175000"/>
                    <a:alpha val="40000"/>
                  </a:schemeClr>
                </a:glow>
                <a:innerShdw blurRad="101600" dist="76200" dir="5400000">
                  <a:schemeClr val="accent1">
                    <a:satMod val="190000"/>
                    <a:tint val="100000"/>
                    <a:alpha val="74000"/>
                  </a:schemeClr>
                </a:innerShdw>
              </a:effectLst>
            </a:endParaRPr>
          </a:p>
        </p:txBody>
      </p:sp>
      <p:sp>
        <p:nvSpPr>
          <p:cNvPr id="3" name="2 Marcador de contenido"/>
          <p:cNvSpPr>
            <a:spLocks noGrp="1"/>
          </p:cNvSpPr>
          <p:nvPr>
            <p:ph sz="quarter" idx="1"/>
          </p:nvPr>
        </p:nvSpPr>
        <p:spPr>
          <a:xfrm>
            <a:off x="609600" y="1600200"/>
            <a:ext cx="7924800" cy="4114800"/>
          </a:xfrm>
          <a:prstGeom prst="rect">
            <a:avLst/>
          </a:prstGeom>
        </p:spPr>
        <p:txBody>
          <a:bodyPr/>
          <a:lstStyle/>
          <a:p>
            <a:r>
              <a:rPr lang="es-MX" sz="2400" dirty="0" smtClean="0"/>
              <a:t>Los </a:t>
            </a:r>
            <a:r>
              <a:rPr lang="es-MX" sz="2400" dirty="0"/>
              <a:t>cambios a nivel orgánico o muscular también son habituales, como sucede, por ejemplo, con la cresta sagital de perros, leones o incluso algunos homínidos que formaron parte de la evolución humana. Otro ejemplo muy claro en el caso del ser humano es la diferencia morfológica de la pelvis.</a:t>
            </a:r>
          </a:p>
          <a:p>
            <a:endParaRPr lang="es-MX" dirty="0"/>
          </a:p>
        </p:txBody>
      </p:sp>
    </p:spTree>
    <p:extLst>
      <p:ext uri="{BB962C8B-B14F-4D97-AF65-F5344CB8AC3E}">
        <p14:creationId xmlns:p14="http://schemas.microsoft.com/office/powerpoint/2010/main" xmlns="" val="21584404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9552" y="332656"/>
            <a:ext cx="7924800" cy="4114800"/>
          </a:xfrm>
          <a:prstGeom prst="rect">
            <a:avLst/>
          </a:prstGeom>
        </p:spPr>
        <p:txBody>
          <a:bodyPr>
            <a:normAutofit/>
          </a:bodyPr>
          <a:lstStyle/>
          <a:p>
            <a:r>
              <a:rPr lang="es-MX" sz="2400" dirty="0"/>
              <a:t>Finalmente el dimorfismo puede darse no solo en caracteres físicos sino también puede verse reflejado en el comportamiento de los individuos de una especie. En algunas especies, como los elefantes, los leones, los ciervos o los lobos, las hembras suelen vivir formando mandas o comunidades matriarcales con las abuelas, madres e hijas. Los machos son normalmente solitarios y se unen a las manadas durante la época de reproducción y en algunas ocasiones se quedan con esa manada hasta que otro macho le gane.</a:t>
            </a:r>
            <a:br>
              <a:rPr lang="es-MX" sz="2400" dirty="0"/>
            </a:br>
            <a:endParaRPr lang="es-MX" sz="2400" dirty="0"/>
          </a:p>
          <a:p>
            <a:endParaRPr lang="es-MX" dirty="0"/>
          </a:p>
        </p:txBody>
      </p:sp>
    </p:spTree>
    <p:extLst>
      <p:ext uri="{BB962C8B-B14F-4D97-AF65-F5344CB8AC3E}">
        <p14:creationId xmlns:p14="http://schemas.microsoft.com/office/powerpoint/2010/main" xmlns="" val="4113964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MX" sz="4400" b="1" spc="0" dirty="0" smtClean="0">
                <a:ln>
                  <a:solidFill>
                    <a:srgbClr val="6600FF"/>
                  </a:solidFill>
                </a:ln>
                <a:solidFill>
                  <a:srgbClr val="6600FF"/>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Cromosomas y </a:t>
            </a:r>
            <a:r>
              <a:rPr lang="es-MX" sz="4400" b="1" spc="0" dirty="0">
                <a:ln>
                  <a:solidFill>
                    <a:srgbClr val="6600FF"/>
                  </a:solidFill>
                </a:ln>
                <a:solidFill>
                  <a:srgbClr val="6600FF"/>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Genes</a:t>
            </a:r>
          </a:p>
        </p:txBody>
      </p:sp>
      <p:pic>
        <p:nvPicPr>
          <p:cNvPr id="4" name="Imagen 3"/>
          <p:cNvPicPr>
            <a:picLocks noChangeAspect="1"/>
          </p:cNvPicPr>
          <p:nvPr/>
        </p:nvPicPr>
        <p:blipFill rotWithShape="1">
          <a:blip r:embed="rId2" cstate="print"/>
          <a:srcRect t="5398" b="5868"/>
          <a:stretch/>
        </p:blipFill>
        <p:spPr>
          <a:xfrm>
            <a:off x="2461351" y="1700808"/>
            <a:ext cx="4248472" cy="4965992"/>
          </a:xfrm>
          <a:prstGeom prst="rect">
            <a:avLst/>
          </a:prstGeom>
        </p:spPr>
      </p:pic>
    </p:spTree>
    <p:extLst>
      <p:ext uri="{BB962C8B-B14F-4D97-AF65-F5344CB8AC3E}">
        <p14:creationId xmlns:p14="http://schemas.microsoft.com/office/powerpoint/2010/main" xmlns="" val="611485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MX" sz="4800" b="1"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Cromosomas</a:t>
            </a:r>
            <a:endParaRPr lang="es-MX" sz="4400" b="1"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Marcador de contenido"/>
          <p:cNvSpPr>
            <a:spLocks noGrp="1"/>
          </p:cNvSpPr>
          <p:nvPr>
            <p:ph sz="quarter" idx="1"/>
          </p:nvPr>
        </p:nvSpPr>
        <p:spPr>
          <a:xfrm>
            <a:off x="611560" y="1628800"/>
            <a:ext cx="8136904" cy="4608512"/>
          </a:xfrm>
          <a:prstGeom prst="rect">
            <a:avLst/>
          </a:prstGeom>
        </p:spPr>
        <p:txBody>
          <a:bodyPr>
            <a:normAutofit/>
          </a:bodyPr>
          <a:lstStyle/>
          <a:p>
            <a:r>
              <a:rPr lang="es-MX" sz="2400" dirty="0"/>
              <a:t> Son estructuras que se encuentran en el centro (núcleo) de las células que transportan fragmentos largos de ADN. El ADN es el material que contiene los </a:t>
            </a:r>
            <a:r>
              <a:rPr lang="es-MX" sz="2400" dirty="0">
                <a:hlinkClick r:id="rId2"/>
              </a:rPr>
              <a:t>genes</a:t>
            </a:r>
            <a:r>
              <a:rPr lang="es-MX" sz="2400" dirty="0"/>
              <a:t> y es el pilar fundamental del cuerpo humano</a:t>
            </a:r>
            <a:r>
              <a:rPr lang="es-MX" sz="2400" dirty="0" smtClean="0"/>
              <a:t>.</a:t>
            </a:r>
          </a:p>
          <a:p>
            <a:endParaRPr lang="es-MX" sz="2400" dirty="0"/>
          </a:p>
          <a:p>
            <a:endParaRPr lang="es-MX" sz="2400" dirty="0" smtClean="0"/>
          </a:p>
          <a:p>
            <a:pPr marL="0" indent="0">
              <a:buNone/>
            </a:pPr>
            <a:endParaRPr lang="es-MX" sz="2400" dirty="0"/>
          </a:p>
          <a:p>
            <a:r>
              <a:rPr lang="es-MX" sz="2400" dirty="0"/>
              <a:t>Los cromosomas vienen en pares. Normalmente, cada célula en el cuerpo humano tiene 23 pares de cromosomas (46 cromosomas en total), de los cuales la mitad proviene de la madre y la otra mitad del padre.</a:t>
            </a:r>
          </a:p>
          <a:p>
            <a:endParaRPr lang="es-MX" sz="2400" dirty="0"/>
          </a:p>
          <a:p>
            <a:endParaRPr lang="es-MX" dirty="0"/>
          </a:p>
        </p:txBody>
      </p:sp>
    </p:spTree>
    <p:extLst>
      <p:ext uri="{BB962C8B-B14F-4D97-AF65-F5344CB8AC3E}">
        <p14:creationId xmlns:p14="http://schemas.microsoft.com/office/powerpoint/2010/main" xmlns="" val="3423572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83568" y="188640"/>
            <a:ext cx="7924800" cy="4114800"/>
          </a:xfrm>
          <a:prstGeom prst="rect">
            <a:avLst/>
          </a:prstGeom>
        </p:spPr>
        <p:txBody>
          <a:bodyPr/>
          <a:lstStyle/>
          <a:p>
            <a:pPr fontAlgn="base"/>
            <a:r>
              <a:rPr lang="es-MX" sz="2200" dirty="0"/>
              <a:t> Las mujeres tienen 2 cromosomas X.</a:t>
            </a:r>
          </a:p>
          <a:p>
            <a:pPr fontAlgn="base"/>
            <a:r>
              <a:rPr lang="es-MX" sz="2200" dirty="0"/>
              <a:t>Los hombres tienen un cromosoma X y uno Y.</a:t>
            </a:r>
          </a:p>
          <a:p>
            <a:pPr fontAlgn="base"/>
            <a:r>
              <a:rPr lang="es-MX" sz="2200" dirty="0"/>
              <a:t>La madre le aporta un cromosoma X al hijo, mientras que el padre puede contribuir ya sea con un cromosoma X o con un cromosoma Y. Es el cromosoma del padre el que determina si el bebé es un niño o una niña.</a:t>
            </a:r>
          </a:p>
          <a:p>
            <a:endParaRPr lang="es-MX" dirty="0"/>
          </a:p>
        </p:txBody>
      </p:sp>
      <p:pic>
        <p:nvPicPr>
          <p:cNvPr id="4" name="Picture 2" descr="http://www.quimicaweb.net/Web-alumnos/GENETICA%20Y%20HERENCIA/imagenes/cariograma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35696" y="2780928"/>
            <a:ext cx="5225482" cy="391911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48127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MX" sz="4400" b="1"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Genes</a:t>
            </a:r>
            <a:endParaRPr lang="es-MX" sz="3600" b="1"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Marcador de contenido"/>
          <p:cNvSpPr>
            <a:spLocks noGrp="1"/>
          </p:cNvSpPr>
          <p:nvPr>
            <p:ph sz="quarter" idx="1"/>
          </p:nvPr>
        </p:nvSpPr>
        <p:spPr>
          <a:xfrm>
            <a:off x="609600" y="1600200"/>
            <a:ext cx="7924800" cy="4114800"/>
          </a:xfrm>
          <a:prstGeom prst="rect">
            <a:avLst/>
          </a:prstGeom>
        </p:spPr>
        <p:txBody>
          <a:bodyPr/>
          <a:lstStyle/>
          <a:p>
            <a:pPr algn="just"/>
            <a:r>
              <a:rPr lang="es-MX" sz="2000" dirty="0"/>
              <a:t> Los genes se encuentran distribuidos en los 46 cromosomas </a:t>
            </a:r>
          </a:p>
          <a:p>
            <a:pPr algn="just"/>
            <a:r>
              <a:rPr lang="es-MX" sz="2000" dirty="0"/>
              <a:t>Es un segmento corto de ADN. Los genes le dicen al cuerpo cómo producir </a:t>
            </a:r>
            <a:r>
              <a:rPr lang="es-MX" sz="2000" dirty="0">
                <a:hlinkClick r:id="rId2"/>
              </a:rPr>
              <a:t>proteínas</a:t>
            </a:r>
            <a:r>
              <a:rPr lang="es-MX" sz="2000" dirty="0"/>
              <a:t> específicas. </a:t>
            </a:r>
          </a:p>
          <a:p>
            <a:pPr algn="just"/>
            <a:r>
              <a:rPr lang="es-MX" sz="2000" dirty="0"/>
              <a:t>Hay aproximadamente 30,000 genes en cada célula del cuerpo humano. Juntos, estos genes determinan el crecimiento, el desarrollo y el funcionamiento de nuestros sistemas físicos y bioquímicos.</a:t>
            </a:r>
          </a:p>
          <a:p>
            <a:endParaRPr lang="es-MX" dirty="0"/>
          </a:p>
        </p:txBody>
      </p:sp>
      <p:pic>
        <p:nvPicPr>
          <p:cNvPr id="4" name="Imagen 4"/>
          <p:cNvPicPr>
            <a:picLocks noChangeAspect="1"/>
          </p:cNvPicPr>
          <p:nvPr/>
        </p:nvPicPr>
        <p:blipFill>
          <a:blip r:embed="rId3" cstate="print"/>
          <a:stretch>
            <a:fillRect/>
          </a:stretch>
        </p:blipFill>
        <p:spPr>
          <a:xfrm>
            <a:off x="1403648" y="4005064"/>
            <a:ext cx="6265840" cy="2506336"/>
          </a:xfrm>
          <a:prstGeom prst="rect">
            <a:avLst/>
          </a:prstGeom>
        </p:spPr>
      </p:pic>
    </p:spTree>
    <p:extLst>
      <p:ext uri="{BB962C8B-B14F-4D97-AF65-F5344CB8AC3E}">
        <p14:creationId xmlns:p14="http://schemas.microsoft.com/office/powerpoint/2010/main" xmlns="" val="30158069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83568" y="548680"/>
            <a:ext cx="7924800" cy="4114800"/>
          </a:xfrm>
          <a:prstGeom prst="rect">
            <a:avLst/>
          </a:prstGeom>
        </p:spPr>
        <p:txBody>
          <a:bodyPr/>
          <a:lstStyle/>
          <a:p>
            <a:pPr fontAlgn="base"/>
            <a:r>
              <a:rPr lang="es-MX" sz="2200" dirty="0"/>
              <a:t>Los rasgos genéticos, como el color de los ojos, son dominantes o recesivos:</a:t>
            </a:r>
          </a:p>
          <a:p>
            <a:pPr fontAlgn="base"/>
            <a:r>
              <a:rPr lang="es-MX" sz="2200" dirty="0"/>
              <a:t>Los rasgos dominantes son controlados por un gen en el par de cromosomas.</a:t>
            </a:r>
          </a:p>
          <a:p>
            <a:pPr fontAlgn="base"/>
            <a:r>
              <a:rPr lang="es-MX" sz="2200" dirty="0"/>
              <a:t>Los rasgos recesivos requieren que ambos genes en el par de genes trabajen juntos.</a:t>
            </a:r>
          </a:p>
          <a:p>
            <a:pPr fontAlgn="base"/>
            <a:r>
              <a:rPr lang="es-MX" sz="2200" dirty="0"/>
              <a:t>Muchas características personales, como la estatura, son determinadas por más de un gen. </a:t>
            </a:r>
          </a:p>
          <a:p>
            <a:endParaRPr lang="es-MX"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39961" y="3861048"/>
            <a:ext cx="4299570" cy="28603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297969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cap="none" spc="100" dirty="0" smtClean="0">
                <a:ln w="18000">
                  <a:solidFill>
                    <a:schemeClr val="accent1">
                      <a:satMod val="200000"/>
                      <a:tint val="72000"/>
                    </a:schemeClr>
                  </a:solidFill>
                  <a:prstDash val="solid"/>
                </a:ln>
                <a:solidFill>
                  <a:schemeClr val="accent1">
                    <a:satMod val="280000"/>
                    <a:tint val="100000"/>
                    <a:alpha val="5700"/>
                  </a:schemeClr>
                </a:solidFill>
                <a:effectLst>
                  <a:glow rad="228600">
                    <a:schemeClr val="accent1">
                      <a:satMod val="175000"/>
                      <a:alpha val="40000"/>
                    </a:schemeClr>
                  </a:glow>
                  <a:outerShdw blurRad="25000" dist="20000" dir="16020000" algn="tl">
                    <a:schemeClr val="accent1">
                      <a:satMod val="200000"/>
                      <a:shade val="1000"/>
                      <a:alpha val="60000"/>
                    </a:schemeClr>
                  </a:outerShdw>
                </a:effectLst>
              </a:rPr>
              <a:t> </a:t>
            </a:r>
            <a:r>
              <a:rPr lang="es-MX" sz="4400" b="1" cap="none" spc="100" dirty="0" smtClean="0">
                <a:ln w="18000">
                  <a:solidFill>
                    <a:schemeClr val="accent1">
                      <a:satMod val="200000"/>
                      <a:tint val="72000"/>
                    </a:schemeClr>
                  </a:solidFill>
                  <a:prstDash val="solid"/>
                </a:ln>
                <a:solidFill>
                  <a:schemeClr val="accent1">
                    <a:satMod val="280000"/>
                    <a:tint val="100000"/>
                    <a:alpha val="5700"/>
                  </a:schemeClr>
                </a:solidFill>
                <a:effectLst>
                  <a:glow rad="139700">
                    <a:schemeClr val="accent1">
                      <a:satMod val="175000"/>
                      <a:alpha val="40000"/>
                    </a:schemeClr>
                  </a:glow>
                  <a:outerShdw blurRad="25000" dist="20000" dir="16020000" algn="tl">
                    <a:schemeClr val="accent1">
                      <a:satMod val="200000"/>
                      <a:shade val="1000"/>
                      <a:alpha val="60000"/>
                    </a:schemeClr>
                  </a:outerShdw>
                </a:effectLst>
              </a:rPr>
              <a:t>HORMONAS </a:t>
            </a:r>
            <a:endParaRPr lang="es-MX" b="1" cap="none" spc="100" dirty="0">
              <a:ln w="18000">
                <a:solidFill>
                  <a:schemeClr val="accent1">
                    <a:satMod val="200000"/>
                    <a:tint val="72000"/>
                  </a:schemeClr>
                </a:solidFill>
                <a:prstDash val="solid"/>
              </a:ln>
              <a:solidFill>
                <a:schemeClr val="accent1">
                  <a:satMod val="280000"/>
                  <a:tint val="100000"/>
                  <a:alpha val="5700"/>
                </a:schemeClr>
              </a:solidFill>
              <a:effectLst>
                <a:glow rad="139700">
                  <a:schemeClr val="accent1">
                    <a:satMod val="175000"/>
                    <a:alpha val="40000"/>
                  </a:schemeClr>
                </a:glow>
                <a:outerShdw blurRad="25000" dist="20000" dir="16020000" algn="tl">
                  <a:schemeClr val="accent1">
                    <a:satMod val="200000"/>
                    <a:shade val="1000"/>
                    <a:alpha val="60000"/>
                  </a:schemeClr>
                </a:outerShdw>
              </a:effectLst>
            </a:endParaRPr>
          </a:p>
        </p:txBody>
      </p:sp>
      <p:sp>
        <p:nvSpPr>
          <p:cNvPr id="3" name="2 Marcador de contenido"/>
          <p:cNvSpPr>
            <a:spLocks noGrp="1"/>
          </p:cNvSpPr>
          <p:nvPr>
            <p:ph sz="quarter" idx="1"/>
          </p:nvPr>
        </p:nvSpPr>
        <p:spPr>
          <a:xfrm>
            <a:off x="609600" y="1600200"/>
            <a:ext cx="7924800" cy="4114800"/>
          </a:xfrm>
          <a:prstGeom prst="rect">
            <a:avLst/>
          </a:prstGeo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indent="0" algn="ctr">
              <a:buNone/>
            </a:pPr>
            <a:endParaRPr lang="es-ES" sz="1800" b="1" i="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marL="0" indent="0" algn="ctr">
              <a:buNone/>
            </a:pPr>
            <a:endParaRPr lang="es-ES" sz="1800" b="1" i="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marL="0" indent="0" algn="ctr">
              <a:buNone/>
            </a:pPr>
            <a:endParaRPr lang="es-ES" sz="1800" b="1" i="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marL="0" indent="0" algn="ctr">
              <a:buNone/>
            </a:pPr>
            <a:r>
              <a:rPr lang="es-ES" sz="5400" b="1" i="1" cap="all" spc="0" dirty="0" smtClean="0">
                <a:ln/>
                <a:solidFill>
                  <a:schemeClr val="accent1"/>
                </a:solidFill>
                <a:effectLst>
                  <a:glow rad="101600">
                    <a:schemeClr val="accent1">
                      <a:satMod val="175000"/>
                      <a:alpha val="40000"/>
                    </a:schemeClr>
                  </a:glow>
                  <a:reflection blurRad="10000" stA="55000" endPos="48000" dist="500" dir="5400000" sy="-100000" algn="bl" rotWithShape="0"/>
                </a:effectLst>
              </a:rPr>
              <a:t>HORMAO, (“YO EXCITO”</a:t>
            </a:r>
            <a:r>
              <a:rPr lang="es-ES" sz="5400" b="1" cap="all" spc="0" dirty="0" smtClean="0">
                <a:ln/>
                <a:solidFill>
                  <a:schemeClr val="accent1"/>
                </a:solidFill>
                <a:effectLst>
                  <a:glow rad="101600">
                    <a:schemeClr val="accent1">
                      <a:satMod val="175000"/>
                      <a:alpha val="40000"/>
                    </a:schemeClr>
                  </a:glow>
                  <a:reflection blurRad="10000" stA="55000" endPos="48000" dist="500" dir="5400000" sy="-100000" algn="bl" rotWithShape="0"/>
                </a:effectLst>
              </a:rPr>
              <a:t>)</a:t>
            </a:r>
            <a:endParaRPr lang="es-MX" sz="4800" b="1" cap="all" spc="0" dirty="0">
              <a:ln/>
              <a:solidFill>
                <a:schemeClr val="accent1"/>
              </a:solidFill>
              <a:effectLst>
                <a:glow rad="101600">
                  <a:schemeClr val="accent1">
                    <a:satMod val="175000"/>
                    <a:alpha val="40000"/>
                  </a:schemeClr>
                </a:glow>
                <a:reflection blurRad="10000" stA="55000" endPos="48000" dist="500" dir="5400000" sy="-100000" algn="bl" rotWithShape="0"/>
              </a:effectLst>
            </a:endParaRPr>
          </a:p>
        </p:txBody>
      </p:sp>
    </p:spTree>
    <p:extLst>
      <p:ext uri="{BB962C8B-B14F-4D97-AF65-F5344CB8AC3E}">
        <p14:creationId xmlns:p14="http://schemas.microsoft.com/office/powerpoint/2010/main" xmlns="" val="40690433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4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Funciones.</a:t>
            </a:r>
            <a:endParaRPr lang="es-MX" sz="4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aphicFrame>
        <p:nvGraphicFramePr>
          <p:cNvPr id="4" name="3 Marcador de contenido"/>
          <p:cNvGraphicFramePr>
            <a:graphicFrameLocks noGrp="1"/>
          </p:cNvGraphicFramePr>
          <p:nvPr>
            <p:ph sz="quarter" idx="1"/>
            <p:extLst/>
          </p:nvPr>
        </p:nvGraphicFramePr>
        <p:xfrm>
          <a:off x="611560" y="1196752"/>
          <a:ext cx="8138864"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0032894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TotalTime>
  <Words>666</Words>
  <Application>Microsoft Office PowerPoint</Application>
  <PresentationFormat>Presentación en pantalla (4:3)</PresentationFormat>
  <Paragraphs>81</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Equidad</vt:lpstr>
      <vt:lpstr>Tema 2 Componentes biológicos de la sexualidad</vt:lpstr>
      <vt:lpstr>Diapositiva 2</vt:lpstr>
      <vt:lpstr>Cromosomas y Genes</vt:lpstr>
      <vt:lpstr>Cromosomas</vt:lpstr>
      <vt:lpstr>Diapositiva 5</vt:lpstr>
      <vt:lpstr>Genes</vt:lpstr>
      <vt:lpstr>Diapositiva 7</vt:lpstr>
      <vt:lpstr> HORMONAS </vt:lpstr>
      <vt:lpstr>Funciones.</vt:lpstr>
      <vt:lpstr>Diapositiva 10</vt:lpstr>
      <vt:lpstr>Glándula pituitaria</vt:lpstr>
      <vt:lpstr>Tiroides</vt:lpstr>
      <vt:lpstr>Suprarrenal</vt:lpstr>
      <vt:lpstr>Páncreas</vt:lpstr>
      <vt:lpstr>Ovarios y testículos</vt:lpstr>
      <vt:lpstr>LAS HORMONAS Y EL HUMOR </vt:lpstr>
      <vt:lpstr>Diapositiva 17</vt:lpstr>
      <vt:lpstr>Diapositiva 18</vt:lpstr>
      <vt:lpstr>DIMORFISMO SEXUAL</vt:lpstr>
      <vt:lpstr>Diapositiva 20</vt:lpstr>
      <vt:lpstr>EL DIMORFISMO NO TIENE POR QUÉ SER ÚNICAMENTE EXTERNO</vt:lpstr>
      <vt:lpstr>Diapositiva 22</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2 Componentes biológicos de la sexualidad</dc:title>
  <dc:creator>usuario</dc:creator>
  <cp:lastModifiedBy>usuario</cp:lastModifiedBy>
  <cp:revision>2</cp:revision>
  <dcterms:created xsi:type="dcterms:W3CDTF">2016-09-20T17:20:53Z</dcterms:created>
  <dcterms:modified xsi:type="dcterms:W3CDTF">2016-09-20T17:23:38Z</dcterms:modified>
</cp:coreProperties>
</file>