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10F245-7269-4288-BD4E-D06C278420CD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A152F59-386C-41E1-BE34-E5731A39B8C6}">
      <dgm:prSet phldrT="[Texto]"/>
      <dgm:spPr/>
      <dgm:t>
        <a:bodyPr/>
        <a:lstStyle/>
        <a:p>
          <a:r>
            <a:rPr lang="es-MX" dirty="0" err="1" smtClean="0"/>
            <a:t>Monosexualidad</a:t>
          </a:r>
          <a:r>
            <a:rPr lang="es-MX" dirty="0" smtClean="0"/>
            <a:t>: orientación específica (heterosexual u homosexual)</a:t>
          </a:r>
          <a:endParaRPr lang="es-MX" dirty="0"/>
        </a:p>
      </dgm:t>
    </dgm:pt>
    <dgm:pt modelId="{CBA041E5-9DD8-4809-B45B-2E94538CC980}" type="parTrans" cxnId="{708EA2FA-CAEC-4DA1-A26C-7F8F8AB7D8A7}">
      <dgm:prSet/>
      <dgm:spPr/>
      <dgm:t>
        <a:bodyPr/>
        <a:lstStyle/>
        <a:p>
          <a:endParaRPr lang="es-MX"/>
        </a:p>
      </dgm:t>
    </dgm:pt>
    <dgm:pt modelId="{D39AC55F-676E-46B6-879B-587DC6908467}" type="sibTrans" cxnId="{708EA2FA-CAEC-4DA1-A26C-7F8F8AB7D8A7}">
      <dgm:prSet/>
      <dgm:spPr/>
      <dgm:t>
        <a:bodyPr/>
        <a:lstStyle/>
        <a:p>
          <a:endParaRPr lang="es-MX"/>
        </a:p>
      </dgm:t>
    </dgm:pt>
    <dgm:pt modelId="{9F34D8B7-983C-457C-BAAD-C9EA0451CEE6}">
      <dgm:prSet phldrT="[Texto]"/>
      <dgm:spPr/>
      <dgm:t>
        <a:bodyPr/>
        <a:lstStyle/>
        <a:p>
          <a:r>
            <a:rPr lang="es-MX" dirty="0" err="1" smtClean="0"/>
            <a:t>Polisexualidad</a:t>
          </a:r>
          <a:r>
            <a:rPr lang="es-MX" dirty="0" smtClean="0"/>
            <a:t>: Engloba la </a:t>
          </a:r>
          <a:r>
            <a:rPr lang="es-MX" dirty="0" err="1" smtClean="0"/>
            <a:t>pansexualidad</a:t>
          </a:r>
          <a:r>
            <a:rPr lang="es-MX" dirty="0" smtClean="0"/>
            <a:t> y bisexualidad.</a:t>
          </a:r>
          <a:endParaRPr lang="es-MX" dirty="0"/>
        </a:p>
      </dgm:t>
    </dgm:pt>
    <dgm:pt modelId="{7148DE82-E57B-4A06-98B7-8D021C12CB92}" type="parTrans" cxnId="{D0A33BBD-A12F-4305-BFFC-B450A4F540C4}">
      <dgm:prSet/>
      <dgm:spPr/>
      <dgm:t>
        <a:bodyPr/>
        <a:lstStyle/>
        <a:p>
          <a:endParaRPr lang="es-MX"/>
        </a:p>
      </dgm:t>
    </dgm:pt>
    <dgm:pt modelId="{9D750866-D577-428C-A13F-B8B90202D23E}" type="sibTrans" cxnId="{D0A33BBD-A12F-4305-BFFC-B450A4F540C4}">
      <dgm:prSet/>
      <dgm:spPr/>
      <dgm:t>
        <a:bodyPr/>
        <a:lstStyle/>
        <a:p>
          <a:endParaRPr lang="es-MX"/>
        </a:p>
      </dgm:t>
    </dgm:pt>
    <dgm:pt modelId="{9853B476-7E5A-4A2D-B1F4-2378A6000DEF}" type="pres">
      <dgm:prSet presAssocID="{DC10F245-7269-4288-BD4E-D06C278420C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3138253-A46F-46E6-A113-1489BF01C5C9}" type="pres">
      <dgm:prSet presAssocID="{4A152F59-386C-41E1-BE34-E5731A39B8C6}" presName="composite" presStyleCnt="0"/>
      <dgm:spPr/>
    </dgm:pt>
    <dgm:pt modelId="{305C0039-A58C-4250-BCAE-EE7098EA4D97}" type="pres">
      <dgm:prSet presAssocID="{4A152F59-386C-41E1-BE34-E5731A39B8C6}" presName="rect1" presStyleLbl="b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78BD4933-6F5E-45B0-9289-F9A5F063A3AA}" type="pres">
      <dgm:prSet presAssocID="{4A152F59-386C-41E1-BE34-E5731A39B8C6}" presName="wedgeRectCallout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8C178E-CF1B-4BA7-B875-9563882600D6}" type="pres">
      <dgm:prSet presAssocID="{D39AC55F-676E-46B6-879B-587DC6908467}" presName="sibTrans" presStyleCnt="0"/>
      <dgm:spPr/>
    </dgm:pt>
    <dgm:pt modelId="{1635961E-E8FD-42E4-A58A-D5BD10C8AA09}" type="pres">
      <dgm:prSet presAssocID="{9F34D8B7-983C-457C-BAAD-C9EA0451CEE6}" presName="composite" presStyleCnt="0"/>
      <dgm:spPr/>
    </dgm:pt>
    <dgm:pt modelId="{D8E6E9CC-F556-4411-A1F2-BF7A228855D8}" type="pres">
      <dgm:prSet presAssocID="{9F34D8B7-983C-457C-BAAD-C9EA0451CEE6}" presName="rect1" presStyleLbl="b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4CA0C3E3-C411-453E-BE91-C1EA76835869}" type="pres">
      <dgm:prSet presAssocID="{9F34D8B7-983C-457C-BAAD-C9EA0451CEE6}" presName="wedgeRectCallout1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08EA2FA-CAEC-4DA1-A26C-7F8F8AB7D8A7}" srcId="{DC10F245-7269-4288-BD4E-D06C278420CD}" destId="{4A152F59-386C-41E1-BE34-E5731A39B8C6}" srcOrd="0" destOrd="0" parTransId="{CBA041E5-9DD8-4809-B45B-2E94538CC980}" sibTransId="{D39AC55F-676E-46B6-879B-587DC6908467}"/>
    <dgm:cxn modelId="{9650A958-3821-46F3-99F9-60DD67437B53}" type="presOf" srcId="{9F34D8B7-983C-457C-BAAD-C9EA0451CEE6}" destId="{4CA0C3E3-C411-453E-BE91-C1EA76835869}" srcOrd="0" destOrd="0" presId="urn:microsoft.com/office/officeart/2008/layout/BendingPictureCaptionList"/>
    <dgm:cxn modelId="{F85B8E91-3E5B-48CE-AADF-ED98E5826AF4}" type="presOf" srcId="{4A152F59-386C-41E1-BE34-E5731A39B8C6}" destId="{78BD4933-6F5E-45B0-9289-F9A5F063A3AA}" srcOrd="0" destOrd="0" presId="urn:microsoft.com/office/officeart/2008/layout/BendingPictureCaptionList"/>
    <dgm:cxn modelId="{FA984BCC-CEA9-4058-B96C-0531CDA3B4A1}" type="presOf" srcId="{DC10F245-7269-4288-BD4E-D06C278420CD}" destId="{9853B476-7E5A-4A2D-B1F4-2378A6000DEF}" srcOrd="0" destOrd="0" presId="urn:microsoft.com/office/officeart/2008/layout/BendingPictureCaptionList"/>
    <dgm:cxn modelId="{D0A33BBD-A12F-4305-BFFC-B450A4F540C4}" srcId="{DC10F245-7269-4288-BD4E-D06C278420CD}" destId="{9F34D8B7-983C-457C-BAAD-C9EA0451CEE6}" srcOrd="1" destOrd="0" parTransId="{7148DE82-E57B-4A06-98B7-8D021C12CB92}" sibTransId="{9D750866-D577-428C-A13F-B8B90202D23E}"/>
    <dgm:cxn modelId="{F714B728-6A95-4D52-90C7-36D74E0F8895}" type="presParOf" srcId="{9853B476-7E5A-4A2D-B1F4-2378A6000DEF}" destId="{73138253-A46F-46E6-A113-1489BF01C5C9}" srcOrd="0" destOrd="0" presId="urn:microsoft.com/office/officeart/2008/layout/BendingPictureCaptionList"/>
    <dgm:cxn modelId="{98140375-EEEA-48BF-91E8-0782EA3E7CDA}" type="presParOf" srcId="{73138253-A46F-46E6-A113-1489BF01C5C9}" destId="{305C0039-A58C-4250-BCAE-EE7098EA4D97}" srcOrd="0" destOrd="0" presId="urn:microsoft.com/office/officeart/2008/layout/BendingPictureCaptionList"/>
    <dgm:cxn modelId="{04ACFE30-BCD6-4685-B2BA-8F225B93FB91}" type="presParOf" srcId="{73138253-A46F-46E6-A113-1489BF01C5C9}" destId="{78BD4933-6F5E-45B0-9289-F9A5F063A3AA}" srcOrd="1" destOrd="0" presId="urn:microsoft.com/office/officeart/2008/layout/BendingPictureCaptionList"/>
    <dgm:cxn modelId="{BF94F1D9-E896-4A9F-AE57-65FADA888257}" type="presParOf" srcId="{9853B476-7E5A-4A2D-B1F4-2378A6000DEF}" destId="{498C178E-CF1B-4BA7-B875-9563882600D6}" srcOrd="1" destOrd="0" presId="urn:microsoft.com/office/officeart/2008/layout/BendingPictureCaptionList"/>
    <dgm:cxn modelId="{E1BC6D31-8A1A-4535-991B-64AA33D7A22A}" type="presParOf" srcId="{9853B476-7E5A-4A2D-B1F4-2378A6000DEF}" destId="{1635961E-E8FD-42E4-A58A-D5BD10C8AA09}" srcOrd="2" destOrd="0" presId="urn:microsoft.com/office/officeart/2008/layout/BendingPictureCaptionList"/>
    <dgm:cxn modelId="{F8DBDFDE-90ED-40E0-812F-773B200B761A}" type="presParOf" srcId="{1635961E-E8FD-42E4-A58A-D5BD10C8AA09}" destId="{D8E6E9CC-F556-4411-A1F2-BF7A228855D8}" srcOrd="0" destOrd="0" presId="urn:microsoft.com/office/officeart/2008/layout/BendingPictureCaptionList"/>
    <dgm:cxn modelId="{1D8D9C19-D95F-4AE1-A25F-249890A7D98A}" type="presParOf" srcId="{1635961E-E8FD-42E4-A58A-D5BD10C8AA09}" destId="{4CA0C3E3-C411-453E-BE91-C1EA76835869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05C0039-A58C-4250-BCAE-EE7098EA4D97}">
      <dsp:nvSpPr>
        <dsp:cNvPr id="0" name=""/>
        <dsp:cNvSpPr/>
      </dsp:nvSpPr>
      <dsp:spPr>
        <a:xfrm>
          <a:off x="1015" y="403753"/>
          <a:ext cx="3959286" cy="3167429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BD4933-6F5E-45B0-9289-F9A5F063A3AA}">
      <dsp:nvSpPr>
        <dsp:cNvPr id="0" name=""/>
        <dsp:cNvSpPr/>
      </dsp:nvSpPr>
      <dsp:spPr>
        <a:xfrm>
          <a:off x="357350" y="3254439"/>
          <a:ext cx="3523764" cy="1108600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err="1" smtClean="0"/>
            <a:t>Monosexualidad</a:t>
          </a:r>
          <a:r>
            <a:rPr lang="es-MX" sz="2300" kern="1200" dirty="0" smtClean="0"/>
            <a:t>: orientación específica (heterosexual u homosexual)</a:t>
          </a:r>
          <a:endParaRPr lang="es-MX" sz="2300" kern="1200" dirty="0"/>
        </a:p>
      </dsp:txBody>
      <dsp:txXfrm>
        <a:off x="357350" y="3254439"/>
        <a:ext cx="3523764" cy="1108600"/>
      </dsp:txXfrm>
    </dsp:sp>
    <dsp:sp modelId="{D8E6E9CC-F556-4411-A1F2-BF7A228855D8}">
      <dsp:nvSpPr>
        <dsp:cNvPr id="0" name=""/>
        <dsp:cNvSpPr/>
      </dsp:nvSpPr>
      <dsp:spPr>
        <a:xfrm>
          <a:off x="4356230" y="403753"/>
          <a:ext cx="3959286" cy="3167429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A0C3E3-C411-453E-BE91-C1EA76835869}">
      <dsp:nvSpPr>
        <dsp:cNvPr id="0" name=""/>
        <dsp:cNvSpPr/>
      </dsp:nvSpPr>
      <dsp:spPr>
        <a:xfrm>
          <a:off x="4712566" y="3254439"/>
          <a:ext cx="3523764" cy="1108600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err="1" smtClean="0"/>
            <a:t>Polisexualidad</a:t>
          </a:r>
          <a:r>
            <a:rPr lang="es-MX" sz="2300" kern="1200" dirty="0" smtClean="0"/>
            <a:t>: Engloba la </a:t>
          </a:r>
          <a:r>
            <a:rPr lang="es-MX" sz="2300" kern="1200" dirty="0" err="1" smtClean="0"/>
            <a:t>pansexualidad</a:t>
          </a:r>
          <a:r>
            <a:rPr lang="es-MX" sz="2300" kern="1200" dirty="0" smtClean="0"/>
            <a:t> y bisexualidad.</a:t>
          </a:r>
          <a:endParaRPr lang="es-MX" sz="2300" kern="1200" dirty="0"/>
        </a:p>
      </dsp:txBody>
      <dsp:txXfrm>
        <a:off x="4712566" y="3254439"/>
        <a:ext cx="3523764" cy="1108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AF84-0AFE-45F0-B6F0-9B22E46C199F}" type="datetimeFigureOut">
              <a:rPr lang="es-MX" smtClean="0"/>
              <a:t>20/09/2016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D70F24B-E3D9-4983-8954-DAB217D63004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AF84-0AFE-45F0-B6F0-9B22E46C199F}" type="datetimeFigureOut">
              <a:rPr lang="es-MX" smtClean="0"/>
              <a:t>20/09/2016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0F24B-E3D9-4983-8954-DAB217D6300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AF84-0AFE-45F0-B6F0-9B22E46C199F}" type="datetimeFigureOut">
              <a:rPr lang="es-MX" smtClean="0"/>
              <a:t>20/09/2016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0F24B-E3D9-4983-8954-DAB217D6300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AF84-0AFE-45F0-B6F0-9B22E46C199F}" type="datetimeFigureOut">
              <a:rPr lang="es-MX" smtClean="0"/>
              <a:t>20/09/2016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0F24B-E3D9-4983-8954-DAB217D63004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AF84-0AFE-45F0-B6F0-9B22E46C199F}" type="datetimeFigureOut">
              <a:rPr lang="es-MX" smtClean="0"/>
              <a:t>20/09/2016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s-MX"/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D70F24B-E3D9-4983-8954-DAB217D63004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AF84-0AFE-45F0-B6F0-9B22E46C199F}" type="datetimeFigureOut">
              <a:rPr lang="es-MX" smtClean="0"/>
              <a:t>20/09/2016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0F24B-E3D9-4983-8954-DAB217D63004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AF84-0AFE-45F0-B6F0-9B22E46C199F}" type="datetimeFigureOut">
              <a:rPr lang="es-MX" smtClean="0"/>
              <a:t>20/09/2016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0F24B-E3D9-4983-8954-DAB217D63004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AF84-0AFE-45F0-B6F0-9B22E46C199F}" type="datetimeFigureOut">
              <a:rPr lang="es-MX" smtClean="0"/>
              <a:t>20/09/2016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0F24B-E3D9-4983-8954-DAB217D6300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AF84-0AFE-45F0-B6F0-9B22E46C199F}" type="datetimeFigureOut">
              <a:rPr lang="es-MX" smtClean="0"/>
              <a:t>20/09/2016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0F24B-E3D9-4983-8954-DAB217D6300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AF84-0AFE-45F0-B6F0-9B22E46C199F}" type="datetimeFigureOut">
              <a:rPr lang="es-MX" smtClean="0"/>
              <a:t>20/09/2016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0F24B-E3D9-4983-8954-DAB217D63004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6AF84-0AFE-45F0-B6F0-9B22E46C199F}" type="datetimeFigureOut">
              <a:rPr lang="es-MX" smtClean="0"/>
              <a:t>20/09/2016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D70F24B-E3D9-4983-8954-DAB217D63004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10 Rectángulo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6D6AF84-0AFE-45F0-B6F0-9B22E46C199F}" type="datetimeFigureOut">
              <a:rPr lang="es-MX" smtClean="0"/>
              <a:t>20/09/2016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D70F24B-E3D9-4983-8954-DAB217D63004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31640" y="3356992"/>
            <a:ext cx="6400800" cy="2032248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En este tema el estudiante podrá conocer las diferentes concepciones que tiene el ser humano sobre la sexualidad desde un punto de individual.</a:t>
            </a:r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Tema 3</a:t>
            </a:r>
            <a:br>
              <a:rPr lang="es-MX" dirty="0" smtClean="0"/>
            </a:br>
            <a:r>
              <a:rPr lang="es-MX" dirty="0" smtClean="0"/>
              <a:t>Componentes psicológicos de la sexualidad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123604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1"/>
          </p:nvPr>
        </p:nvSpPr>
        <p:spPr>
          <a:xfrm>
            <a:off x="802386" y="2448306"/>
            <a:ext cx="7543800" cy="3038094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10" name="Rectangle 33"/>
          <p:cNvSpPr>
            <a:spLocks noChangeArrowheads="1"/>
          </p:cNvSpPr>
          <p:nvPr/>
        </p:nvSpPr>
        <p:spPr bwMode="auto">
          <a:xfrm>
            <a:off x="0" y="629909"/>
            <a:ext cx="65" cy="454683"/>
          </a:xfrm>
          <a:prstGeom prst="rect">
            <a:avLst/>
          </a:prstGeom>
          <a:solidFill>
            <a:srgbClr val="3232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27376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MX" sz="600">
                <a:solidFill>
                  <a:srgbClr val="FFFFFF"/>
                </a:solidFill>
                <a:latin typeface="Helvetica Neue"/>
              </a:rPr>
              <a:t/>
            </a:r>
            <a:br>
              <a:rPr lang="es-MX" altLang="es-MX" sz="600">
                <a:solidFill>
                  <a:srgbClr val="FFFFFF"/>
                </a:solidFill>
                <a:latin typeface="Helvetica Neue"/>
              </a:rPr>
            </a:br>
            <a:endParaRPr lang="es-MX" altLang="es-MX" sz="825"/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altLang="es-MX" sz="1350">
              <a:latin typeface="Arial" panose="020B0604020202020204" pitchFamily="34" charset="0"/>
            </a:endParaRPr>
          </a:p>
        </p:txBody>
      </p:sp>
      <p:pic>
        <p:nvPicPr>
          <p:cNvPr id="8230" name="Picture 38" descr="Paidofilia: gusto o&#10;atracción hacia&#10;personas que se&#10;encuentren 15&#10;años por debajo&#10;de la edad del&#10;otro&#10;Masoquismo:&#10;gusta de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4674394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236" name="Picture 44" descr="Gastrofilia: gusto por comer,&#10;(alimentos en general) o bien un&#10;placer por determinado alimento&#10;Audiofilia: gusto por escuc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30341" y="857250"/>
            <a:ext cx="4557713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46"/>
          <p:cNvSpPr>
            <a:spLocks noChangeArrowheads="1"/>
          </p:cNvSpPr>
          <p:nvPr/>
        </p:nvSpPr>
        <p:spPr bwMode="auto">
          <a:xfrm>
            <a:off x="1903528" y="805314"/>
            <a:ext cx="402995" cy="103875"/>
          </a:xfrm>
          <a:prstGeom prst="rect">
            <a:avLst/>
          </a:prstGeom>
          <a:solidFill>
            <a:srgbClr val="3232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0" rIns="6858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MX" sz="675">
                <a:solidFill>
                  <a:srgbClr val="FFFFFF"/>
                </a:solidFill>
                <a:latin typeface="inherit"/>
              </a:rPr>
              <a:t>7 of 11</a:t>
            </a:r>
            <a:endParaRPr lang="es-MX" altLang="es-MX" sz="1350">
              <a:latin typeface="Arial" panose="020B0604020202020204" pitchFamily="34" charset="0"/>
            </a:endParaRPr>
          </a:p>
        </p:txBody>
      </p:sp>
      <p:pic>
        <p:nvPicPr>
          <p:cNvPr id="8227" name="Picture 35" descr="EXPRESIONES&#10;COMPORTAMENTALES DE&#10;LA SEXUALIDAD&#10; Brito Rivero Isabeau Anaid&#10; Raya Cachón Vanessa&#10;Tanairí&#10; 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6681" y="-11583591"/>
            <a:ext cx="4557713" cy="342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6407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0" descr="Gerontofilia: se&#10;tiene atracción&#10;por personas de&#10;15 años mayor&#10;que el otro&#10;Zoofilia:&#10;personas que&#10;sienten gusto por&#10;los an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4586288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9" descr="Logofilia: persona que&#10;gusta de leer.&#10;Iconofilia: gusta de ver&#10;representaciones,&#10;gráficas, figuras como&#10;dibujos, fotografí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86287" y="857250"/>
            <a:ext cx="4557713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985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3" descr="Coprofilia: gusto o placer por las&#10;heces fecales, o por el acto de&#10;defecar u observar su realización.&#10;Rinofilia: gusto por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857250"/>
            <a:ext cx="4772025" cy="517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2" descr="Escoptofilia:&#10;gustan de ver&#10;otros cuerpos y/o&#10;expresiones&#10;amorosas de&#10;otras personas.&#10;Poliamor: gustan de&#10;relacionarse con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72026" y="857250"/>
            <a:ext cx="4371974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3979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1" descr="Necrofilia: gusto&#10;o la atracción&#10;por lo muerto o&#10;la muerte en si.&#10;Fobofilia:&#10;gusto o placer&#10;por el peligro y&#10;el temor.&#10;Exh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7712" y="857251"/>
            <a:ext cx="4557713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9" descr="Logofilia: persona que&#10;gusta de leer.&#10;Iconofilia: gusta de ver&#10;representaciones,&#10;gráficas, figuras como&#10;dibujos, fotografí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857251"/>
            <a:ext cx="4557713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4195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4481" y="857251"/>
            <a:ext cx="4769489" cy="1729409"/>
          </a:xfrm>
        </p:spPr>
        <p:txBody>
          <a:bodyPr>
            <a:normAutofit/>
          </a:bodyPr>
          <a:lstStyle/>
          <a:p>
            <a:r>
              <a:rPr lang="es-MX" sz="4500" dirty="0">
                <a:solidFill>
                  <a:schemeClr val="accent1">
                    <a:lumMod val="75000"/>
                  </a:schemeClr>
                </a:solidFill>
              </a:rPr>
              <a:t>DESARROLLO PSICOSEXUAL.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3429000"/>
            <a:ext cx="4032845" cy="263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4273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/>
          </p:nvPr>
        </p:nvGraphicFramePr>
        <p:xfrm>
          <a:off x="725556" y="1085849"/>
          <a:ext cx="7881732" cy="461175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042022">
                  <a:extLst>
                    <a:ext uri="{9D8B030D-6E8A-4147-A177-3AD203B41FA5}">
                      <a16:colId xmlns:a16="http://schemas.microsoft.com/office/drawing/2014/main" xmlns="" val="3132163549"/>
                    </a:ext>
                  </a:extLst>
                </a:gridCol>
                <a:gridCol w="1557777">
                  <a:extLst>
                    <a:ext uri="{9D8B030D-6E8A-4147-A177-3AD203B41FA5}">
                      <a16:colId xmlns:a16="http://schemas.microsoft.com/office/drawing/2014/main" xmlns="" val="1726174345"/>
                    </a:ext>
                  </a:extLst>
                </a:gridCol>
                <a:gridCol w="1991004">
                  <a:extLst>
                    <a:ext uri="{9D8B030D-6E8A-4147-A177-3AD203B41FA5}">
                      <a16:colId xmlns:a16="http://schemas.microsoft.com/office/drawing/2014/main" xmlns="" val="1651744018"/>
                    </a:ext>
                  </a:extLst>
                </a:gridCol>
                <a:gridCol w="3290929">
                  <a:extLst>
                    <a:ext uri="{9D8B030D-6E8A-4147-A177-3AD203B41FA5}">
                      <a16:colId xmlns:a16="http://schemas.microsoft.com/office/drawing/2014/main" xmlns="" val="3162286835"/>
                    </a:ext>
                  </a:extLst>
                </a:gridCol>
              </a:tblGrid>
              <a:tr h="366477">
                <a:tc>
                  <a:txBody>
                    <a:bodyPr/>
                    <a:lstStyle/>
                    <a:p>
                      <a:r>
                        <a:rPr lang="es-MX" sz="1400" dirty="0"/>
                        <a:t>FASE.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400" dirty="0"/>
                        <a:t>EDAD.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400" dirty="0"/>
                        <a:t>ZONAS EROGENAS.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400" dirty="0"/>
                        <a:t>FIJACIÓN.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3678541450"/>
                  </a:ext>
                </a:extLst>
              </a:tr>
              <a:tr h="1164570">
                <a:tc>
                  <a:txBody>
                    <a:bodyPr/>
                    <a:lstStyle/>
                    <a:p>
                      <a:r>
                        <a:rPr lang="es-MX" sz="1400" dirty="0"/>
                        <a:t>ORAL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400" dirty="0"/>
                        <a:t>0-1 AÑO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400" dirty="0"/>
                        <a:t>BOCA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effectLst/>
                        </a:rPr>
                        <a:t>Oralidad Agresiva: Signos que incluyen mascar chicle o lapiceras.</a:t>
                      </a:r>
                      <a:br>
                        <a:rPr lang="es-ES" sz="1400" dirty="0">
                          <a:effectLst/>
                        </a:rPr>
                      </a:br>
                      <a:r>
                        <a:rPr lang="es-ES" sz="1400" dirty="0">
                          <a:effectLst/>
                        </a:rPr>
                        <a:t>Oralidad Pasiva: Signos que incluyen fumar/comer/besar</a:t>
                      </a:r>
                      <a:br>
                        <a:rPr lang="es-ES" sz="1400" dirty="0">
                          <a:effectLst/>
                        </a:rPr>
                      </a:br>
                      <a:endParaRPr lang="es-MX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3881627581"/>
                  </a:ext>
                </a:extLst>
              </a:tr>
              <a:tr h="946214">
                <a:tc>
                  <a:txBody>
                    <a:bodyPr/>
                    <a:lstStyle/>
                    <a:p>
                      <a:r>
                        <a:rPr lang="es-MX" sz="1400" dirty="0"/>
                        <a:t>ANAL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400" dirty="0"/>
                        <a:t>2-3 AÑOS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400" dirty="0"/>
                        <a:t>ELIMINACIÓN INTESTINAL Y URINARIA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effectLst/>
                        </a:rPr>
                        <a:t>Retención anal: Obsesión con la organización y pulcritud excesiva.</a:t>
                      </a:r>
                      <a:br>
                        <a:rPr lang="es-ES" sz="1400" dirty="0">
                          <a:effectLst/>
                        </a:rPr>
                      </a:br>
                      <a:r>
                        <a:rPr lang="es-ES" sz="1400" dirty="0">
                          <a:effectLst/>
                        </a:rPr>
                        <a:t>Expulsividad anal: Imprudencia,</a:t>
                      </a:r>
                      <a:r>
                        <a:rPr lang="es-ES" sz="1400" baseline="0" dirty="0">
                          <a:effectLst/>
                        </a:rPr>
                        <a:t> </a:t>
                      </a:r>
                      <a:r>
                        <a:rPr lang="es-ES" sz="1400" dirty="0">
                          <a:effectLst/>
                        </a:rPr>
                        <a:t>rebeldía, desorganización</a:t>
                      </a:r>
                      <a:endParaRPr lang="es-MX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960450769"/>
                  </a:ext>
                </a:extLst>
              </a:tr>
              <a:tr h="678785">
                <a:tc>
                  <a:txBody>
                    <a:bodyPr/>
                    <a:lstStyle/>
                    <a:p>
                      <a:r>
                        <a:rPr lang="es-MX" sz="1400" dirty="0"/>
                        <a:t>FÁLICA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400" dirty="0"/>
                        <a:t>4-6 AÑOS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400" dirty="0"/>
                        <a:t>GENITALES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chemeClr val="tx1"/>
                          </a:solidFill>
                          <a:effectLst/>
                        </a:rPr>
                        <a:t>Complejo de Edipo:</a:t>
                      </a:r>
                      <a:r>
                        <a:rPr lang="es-ES" sz="1400" baseline="0" dirty="0">
                          <a:solidFill>
                            <a:schemeClr val="tx1"/>
                          </a:solidFill>
                          <a:effectLst/>
                        </a:rPr>
                        <a:t> T</a:t>
                      </a:r>
                      <a:r>
                        <a:rPr lang="es-ES" sz="1400" dirty="0">
                          <a:effectLst/>
                        </a:rPr>
                        <a:t>anto en niños como niñas de acuerdo a Freud.</a:t>
                      </a:r>
                      <a:endParaRPr lang="es-MX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3259716042"/>
                  </a:ext>
                </a:extLst>
              </a:tr>
              <a:tr h="727856">
                <a:tc>
                  <a:txBody>
                    <a:bodyPr/>
                    <a:lstStyle/>
                    <a:p>
                      <a:r>
                        <a:rPr lang="es-MX" sz="1400" dirty="0"/>
                        <a:t>LATENCIA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400" dirty="0"/>
                        <a:t>7-10 AÑOS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400" dirty="0"/>
                        <a:t>SENTIMIENTOS SEXUALES LATENTES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effectLst/>
                        </a:rPr>
                        <a:t>Las personas no tienden a fijarse a esta etapa, pero si lo hacen, tienden a ser sumamente frustrados sexualmente.</a:t>
                      </a:r>
                      <a:endParaRPr lang="es-MX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3630397002"/>
                  </a:ext>
                </a:extLst>
              </a:tr>
              <a:tr h="727856">
                <a:tc>
                  <a:txBody>
                    <a:bodyPr/>
                    <a:lstStyle/>
                    <a:p>
                      <a:r>
                        <a:rPr lang="es-MX" sz="1400" dirty="0"/>
                        <a:t>GENITAL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400" dirty="0"/>
                        <a:t>11 AÑOS (PUBERTAD</a:t>
                      </a:r>
                      <a:r>
                        <a:rPr lang="es-MX" sz="1400" baseline="0" dirty="0"/>
                        <a:t> </a:t>
                      </a:r>
                      <a:r>
                        <a:rPr lang="es-MX" sz="1400" dirty="0"/>
                        <a:t>EN ADELANTE)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400" dirty="0"/>
                        <a:t>INTERESES SEXUALES MADUROS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effectLst/>
                        </a:rPr>
                        <a:t>Frigidez, impotencia, relaciones insatisfactorias</a:t>
                      </a:r>
                      <a:endParaRPr lang="es-MX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3386997077"/>
                  </a:ext>
                </a:extLst>
              </a:tr>
            </a:tbl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3348882" y="476672"/>
            <a:ext cx="2635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ETAPAS PSICODINÁMICAS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85425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822080" y="1052036"/>
            <a:ext cx="6347713" cy="810791"/>
          </a:xfrm>
        </p:spPr>
        <p:txBody>
          <a:bodyPr>
            <a:normAutofit/>
          </a:bodyPr>
          <a:lstStyle/>
          <a:p>
            <a:r>
              <a:rPr lang="es-MX" dirty="0">
                <a:latin typeface="Arial Rounded MT Bold" pitchFamily="34" charset="0"/>
              </a:rPr>
              <a:t>IDENTIDAD DE GENERO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>
          <a:xfrm>
            <a:off x="323529" y="1862827"/>
            <a:ext cx="8363272" cy="3589046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s-MX" dirty="0"/>
          </a:p>
          <a:p>
            <a:pPr>
              <a:buNone/>
            </a:pPr>
            <a:endParaRPr lang="es-MX" dirty="0"/>
          </a:p>
        </p:txBody>
      </p:sp>
      <p:sp>
        <p:nvSpPr>
          <p:cNvPr id="6" name="5 Rectángulo redondeado"/>
          <p:cNvSpPr/>
          <p:nvPr/>
        </p:nvSpPr>
        <p:spPr>
          <a:xfrm>
            <a:off x="1043608" y="1809521"/>
            <a:ext cx="4392488" cy="172819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buFont typeface="Arial" pitchFamily="34" charset="0"/>
              <a:buChar char="•"/>
            </a:pPr>
            <a:r>
              <a:rPr lang="es-MX" sz="1350" dirty="0"/>
              <a:t>El sexo: Es biológico, incluye nuestra composición genética, nuestras hormonas y nuestras partes del cuerpo, como los órganos reproductivos y sexuales.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29779" y="3737423"/>
            <a:ext cx="3550772" cy="2283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91449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1979713" y="1484784"/>
            <a:ext cx="4824536" cy="194421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buFont typeface="Arial" pitchFamily="34" charset="0"/>
              <a:buChar char="•"/>
            </a:pPr>
            <a:r>
              <a:rPr lang="es-MX" sz="1350" dirty="0"/>
              <a:t>La identidad de género hace referencia a cómo nos sentimos con respecto a nuestro género y a nuestros roles de género y cómo comunicamos esos sentimientos a través de la ropa, la conducta y la apariencia personal. Es un sentimiento que tenemos desde que somos muy pequeños (desde los dos o tres años)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5" y="4077073"/>
            <a:ext cx="2763391" cy="1307306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5" y="3973983"/>
            <a:ext cx="2682999" cy="15072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24880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sz="2800" dirty="0"/>
              <a:t> la orientación sexual es más probablemente el resultado de una interacción compleja de factores </a:t>
            </a:r>
            <a:r>
              <a:rPr lang="es-MX" dirty="0"/>
              <a:t>biológicos, cognitivos y del entorno.</a:t>
            </a:r>
          </a:p>
        </p:txBody>
      </p:sp>
      <p:pic>
        <p:nvPicPr>
          <p:cNvPr id="4" name="Picture 4" descr="http://image.slidesharecdn.com/equipojaz-150304184804-conversion-gate01/95/preferencias-sexuales-1-638.jpg?cb=14254952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501008"/>
            <a:ext cx="3189072" cy="2394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58123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Orientación </a:t>
            </a:r>
            <a:r>
              <a:rPr lang="es-MX" dirty="0"/>
              <a:t>sexual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1600199" y="2477694"/>
            <a:ext cx="4760786" cy="2910580"/>
          </a:xfrm>
          <a:prstGeom prst="rect">
            <a:avLst/>
          </a:prstGeom>
        </p:spPr>
        <p:txBody>
          <a:bodyPr/>
          <a:lstStyle/>
          <a:p>
            <a:r>
              <a:rPr lang="es-MX" dirty="0"/>
              <a:t>A</a:t>
            </a:r>
            <a:r>
              <a:rPr lang="es-MX" dirty="0" smtClean="0"/>
              <a:t>lude </a:t>
            </a:r>
            <a:r>
              <a:rPr lang="es-MX" dirty="0"/>
              <a:t>a la </a:t>
            </a:r>
            <a:r>
              <a:rPr lang="es-MX" b="1" dirty="0"/>
              <a:t>disposición erótica y afectiva</a:t>
            </a:r>
            <a:r>
              <a:rPr lang="es-MX" dirty="0"/>
              <a:t> a </a:t>
            </a:r>
            <a:r>
              <a:rPr lang="es-MX" b="1" dirty="0"/>
              <a:t>desarrollar</a:t>
            </a:r>
            <a:r>
              <a:rPr lang="es-MX" dirty="0"/>
              <a:t> </a:t>
            </a:r>
            <a:r>
              <a:rPr lang="es-MX" b="1" dirty="0"/>
              <a:t>actividades</a:t>
            </a:r>
            <a:r>
              <a:rPr lang="es-MX" dirty="0"/>
              <a:t> </a:t>
            </a:r>
            <a:r>
              <a:rPr lang="es-MX" b="1" dirty="0"/>
              <a:t>sexuales</a:t>
            </a:r>
            <a:r>
              <a:rPr lang="es-MX" dirty="0"/>
              <a:t> con personas del otro sexo, del mismo sexo o con ambos.</a:t>
            </a:r>
          </a:p>
        </p:txBody>
      </p:sp>
      <p:pic>
        <p:nvPicPr>
          <p:cNvPr id="2050" name="Picture 2" descr="Imagen relacionad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67513"/>
            <a:ext cx="4497536" cy="2441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9069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graphicFrame>
        <p:nvGraphicFramePr>
          <p:cNvPr id="4" name="Diagrama 3"/>
          <p:cNvGraphicFramePr/>
          <p:nvPr>
            <p:extLst/>
          </p:nvPr>
        </p:nvGraphicFramePr>
        <p:xfrm>
          <a:off x="251139" y="857250"/>
          <a:ext cx="8316532" cy="47667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66009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332" y="1119277"/>
            <a:ext cx="7773338" cy="1197133"/>
          </a:xfrm>
        </p:spPr>
        <p:txBody>
          <a:bodyPr/>
          <a:lstStyle/>
          <a:p>
            <a:r>
              <a:rPr lang="es-MX" dirty="0" smtClean="0"/>
              <a:t>PANSEXUALIDAD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685332" y="2564904"/>
            <a:ext cx="7772870" cy="256808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/>
            <a:r>
              <a:rPr lang="es-MX" sz="1800" dirty="0"/>
              <a:t>Es caracterizada por la </a:t>
            </a:r>
            <a:r>
              <a:rPr lang="es-MX" sz="1800" b="1" dirty="0"/>
              <a:t>atracción</a:t>
            </a:r>
            <a:r>
              <a:rPr lang="es-MX" sz="1800" dirty="0"/>
              <a:t> estética, romántica o sexual </a:t>
            </a:r>
            <a:r>
              <a:rPr lang="es-MX" sz="1800" b="1" dirty="0"/>
              <a:t>por otras personas independientemente del sexo y género de las mismas. </a:t>
            </a:r>
          </a:p>
          <a:p>
            <a:pPr algn="just"/>
            <a:r>
              <a:rPr lang="es-MX" sz="1800" dirty="0"/>
              <a:t>Por lo tanto, pueden sentirse atraídos por varones, mujeres y también por aquellas personas que no se sienten identificadas con la dicotomía varón/mujer o con la de masculino/femenino</a:t>
            </a:r>
          </a:p>
        </p:txBody>
      </p:sp>
      <p:pic>
        <p:nvPicPr>
          <p:cNvPr id="1026" name="Picture 2" descr="http://2.bp.blogspot.com/-Co2HyUm8Pmg/UY8MkFCbtgI/AAAAAAAAD38/_PdUfWQkxqo/s1600/tumblr_mbumw2yDVd1rildifo1_5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837" r="2399" b="21293"/>
          <a:stretch/>
        </p:blipFill>
        <p:spPr bwMode="auto">
          <a:xfrm>
            <a:off x="2828909" y="4469774"/>
            <a:ext cx="3486184" cy="2202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9374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Equida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0</TotalTime>
  <Words>319</Words>
  <Application>Microsoft Office PowerPoint</Application>
  <PresentationFormat>Presentación en pantalla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Equidad</vt:lpstr>
      <vt:lpstr>Tema 3 Componentes psicológicos de la sexualidad</vt:lpstr>
      <vt:lpstr>DESARROLLO PSICOSEXUAL.</vt:lpstr>
      <vt:lpstr>Diapositiva 3</vt:lpstr>
      <vt:lpstr>IDENTIDAD DE GENERO</vt:lpstr>
      <vt:lpstr>Diapositiva 5</vt:lpstr>
      <vt:lpstr>Diapositiva 6</vt:lpstr>
      <vt:lpstr>Orientación sexual</vt:lpstr>
      <vt:lpstr>Diapositiva 8</vt:lpstr>
      <vt:lpstr>PANSEXUALIDAD</vt:lpstr>
      <vt:lpstr>Diapositiva 10</vt:lpstr>
      <vt:lpstr>Diapositiva 11</vt:lpstr>
      <vt:lpstr>Diapositiva 12</vt:lpstr>
      <vt:lpstr>Diapositiva 13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Tema 3 Componentes psicológicos de la sexualidad</dc:title>
  <dc:creator>usuario</dc:creator>
  <cp:lastModifiedBy>usuario</cp:lastModifiedBy>
  <cp:revision>1</cp:revision>
  <dcterms:created xsi:type="dcterms:W3CDTF">2016-09-20T17:27:42Z</dcterms:created>
  <dcterms:modified xsi:type="dcterms:W3CDTF">2016-09-20T17:28:21Z</dcterms:modified>
</cp:coreProperties>
</file>