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4"/>
  </p:notesMasterIdLst>
  <p:sldIdLst>
    <p:sldId id="257" r:id="rId2"/>
    <p:sldId id="258" r:id="rId3"/>
    <p:sldId id="259"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5" r:id="rId18"/>
    <p:sldId id="276" r:id="rId19"/>
    <p:sldId id="277" r:id="rId20"/>
    <p:sldId id="278" r:id="rId21"/>
    <p:sldId id="279" r:id="rId22"/>
    <p:sldId id="280" r:id="rId23"/>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150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2AB9959-8B6D-4715-9F23-B846FA7D8AB9}" type="datetimeFigureOut">
              <a:rPr lang="es-MX" smtClean="0"/>
              <a:pPr/>
              <a:t>20/09/2016</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3F43740-7385-4734-9151-DCD090AECE16}" type="slidenum">
              <a:rPr lang="es-MX" smtClean="0"/>
              <a:pPr/>
              <a:t>‹Nº›</a:t>
            </a:fld>
            <a:endParaRPr lang="es-MX"/>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5AD3477A-BCB7-4DE2-94DD-AC28BA6448A3}" type="slidenum">
              <a:rPr lang="es-MX" smtClean="0"/>
              <a:pPr/>
              <a:t>10</a:t>
            </a:fld>
            <a:endParaRPr lang="es-MX" dirty="0"/>
          </a:p>
        </p:txBody>
      </p:sp>
    </p:spTree>
    <p:extLst>
      <p:ext uri="{BB962C8B-B14F-4D97-AF65-F5344CB8AC3E}">
        <p14:creationId xmlns="" xmlns:p14="http://schemas.microsoft.com/office/powerpoint/2010/main" val="6488249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3">
        <a:schemeClr val="bg1"/>
      </p:bgRef>
    </p:bg>
    <p:spTree>
      <p:nvGrpSpPr>
        <p:cNvPr id="1" name=""/>
        <p:cNvGrpSpPr/>
        <p:nvPr/>
      </p:nvGrpSpPr>
      <p:grpSpPr>
        <a:xfrm>
          <a:off x="0" y="0"/>
          <a:ext cx="0" cy="0"/>
          <a:chOff x="0" y="0"/>
          <a:chExt cx="0" cy="0"/>
        </a:xfrm>
      </p:grpSpPr>
      <p:sp>
        <p:nvSpPr>
          <p:cNvPr id="12" name="11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12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8 Subtítulo"/>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p:txBody>
          <a:bodyPr/>
          <a:lstStyle/>
          <a:p>
            <a:fld id="{09E4B05E-E560-44D2-8C5B-05D55B50F08F}" type="datetimeFigureOut">
              <a:rPr lang="es-MX" smtClean="0"/>
              <a:pPr/>
              <a:t>20/09/2016</a:t>
            </a:fld>
            <a:endParaRPr lang="es-MX"/>
          </a:p>
        </p:txBody>
      </p:sp>
      <p:sp>
        <p:nvSpPr>
          <p:cNvPr id="17" name="16 Marcador de pie de página"/>
          <p:cNvSpPr>
            <a:spLocks noGrp="1"/>
          </p:cNvSpPr>
          <p:nvPr>
            <p:ph type="ftr" sz="quarter" idx="11"/>
          </p:nvPr>
        </p:nvSpPr>
        <p:spPr/>
        <p:txBody>
          <a:bodyPr/>
          <a:lstStyle/>
          <a:p>
            <a:endParaRPr lang="es-MX"/>
          </a:p>
        </p:txBody>
      </p:sp>
      <p:sp>
        <p:nvSpPr>
          <p:cNvPr id="29" name="28 Marcador de número de diapositiva"/>
          <p:cNvSpPr>
            <a:spLocks noGrp="1"/>
          </p:cNvSpPr>
          <p:nvPr>
            <p:ph type="sldNum" sz="quarter" idx="12"/>
          </p:nvPr>
        </p:nvSpPr>
        <p:spPr/>
        <p:txBody>
          <a:bodyPr lIns="0" tIns="0" rIns="0" bIns="0">
            <a:noAutofit/>
          </a:bodyPr>
          <a:lstStyle>
            <a:lvl1pPr>
              <a:defRPr sz="1400">
                <a:solidFill>
                  <a:srgbClr val="FFFFFF"/>
                </a:solidFill>
              </a:defRPr>
            </a:lvl1pPr>
          </a:lstStyle>
          <a:p>
            <a:fld id="{16AD3837-5E87-4FD5-A7EE-3CB66F516CC8}" type="slidenum">
              <a:rPr lang="es-MX" smtClean="0"/>
              <a:pPr/>
              <a:t>‹Nº›</a:t>
            </a:fld>
            <a:endParaRPr lang="es-MX"/>
          </a:p>
        </p:txBody>
      </p:sp>
      <p:sp>
        <p:nvSpPr>
          <p:cNvPr id="7" name="6 Rectángulo"/>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09E4B05E-E560-44D2-8C5B-05D55B50F08F}" type="datetimeFigureOut">
              <a:rPr lang="es-MX" smtClean="0"/>
              <a:pPr/>
              <a:t>20/09/2016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6AD3837-5E87-4FD5-A7EE-3CB66F516CC8}"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41"/>
            <a:ext cx="201168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914400" y="274640"/>
            <a:ext cx="55626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09E4B05E-E560-44D2-8C5B-05D55B50F08F}" type="datetimeFigureOut">
              <a:rPr lang="es-MX" smtClean="0"/>
              <a:pPr/>
              <a:t>20/09/2016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6AD3837-5E87-4FD5-A7EE-3CB66F516CC8}"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09E4B05E-E560-44D2-8C5B-05D55B50F08F}" type="datetimeFigureOut">
              <a:rPr lang="es-MX" smtClean="0"/>
              <a:pPr/>
              <a:t>20/09/2016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6AD3837-5E87-4FD5-A7EE-3CB66F516CC8}" type="slidenum">
              <a:rPr lang="es-MX" smtClean="0"/>
              <a:pPr/>
              <a:t>‹Nº›</a:t>
            </a:fld>
            <a:endParaRPr lang="es-MX"/>
          </a:p>
        </p:txBody>
      </p:sp>
      <p:sp>
        <p:nvSpPr>
          <p:cNvPr id="8" name="7 Marcador de contenido"/>
          <p:cNvSpPr>
            <a:spLocks noGrp="1"/>
          </p:cNvSpPr>
          <p:nvPr>
            <p:ph sz="quarter" idx="1"/>
          </p:nvPr>
        </p:nvSpPr>
        <p:spPr>
          <a:xfrm>
            <a:off x="914400" y="1447800"/>
            <a:ext cx="777240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sp>
        <p:nvSpPr>
          <p:cNvPr id="11" name="10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9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722313" y="952500"/>
            <a:ext cx="7772400" cy="1362075"/>
          </a:xfrm>
        </p:spPr>
        <p:txBody>
          <a:bodyPr anchor="b" anchorCtr="0"/>
          <a:lstStyle>
            <a:lvl1pPr algn="l">
              <a:buNone/>
              <a:defRPr sz="4000" b="0" cap="none"/>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09E4B05E-E560-44D2-8C5B-05D55B50F08F}" type="datetimeFigureOut">
              <a:rPr lang="es-MX" smtClean="0"/>
              <a:pPr/>
              <a:t>20/09/2016</a:t>
            </a:fld>
            <a:endParaRPr lang="es-MX"/>
          </a:p>
        </p:txBody>
      </p:sp>
      <p:sp>
        <p:nvSpPr>
          <p:cNvPr id="5" name="4 Marcador de pie de página"/>
          <p:cNvSpPr>
            <a:spLocks noGrp="1"/>
          </p:cNvSpPr>
          <p:nvPr>
            <p:ph type="ftr" sz="quarter" idx="11"/>
          </p:nvPr>
        </p:nvSpPr>
        <p:spPr>
          <a:xfrm>
            <a:off x="800100" y="6172200"/>
            <a:ext cx="4000500" cy="457200"/>
          </a:xfrm>
        </p:spPr>
        <p:txBody>
          <a:bodyPr/>
          <a:lstStyle/>
          <a:p>
            <a:endParaRPr lang="es-MX"/>
          </a:p>
        </p:txBody>
      </p:sp>
      <p:sp>
        <p:nvSpPr>
          <p:cNvPr id="7" name="6 Rectángulo"/>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146304" y="6208776"/>
            <a:ext cx="457200" cy="457200"/>
          </a:xfrm>
        </p:spPr>
        <p:txBody>
          <a:bodyPr/>
          <a:lstStyle/>
          <a:p>
            <a:fld id="{16AD3837-5E87-4FD5-A7EE-3CB66F516CC8}"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09E4B05E-E560-44D2-8C5B-05D55B50F08F}" type="datetimeFigureOut">
              <a:rPr lang="es-MX" smtClean="0"/>
              <a:pPr/>
              <a:t>20/09/2016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16AD3837-5E87-4FD5-A7EE-3CB66F516CC8}" type="slidenum">
              <a:rPr lang="es-MX" smtClean="0"/>
              <a:pPr/>
              <a:t>‹Nº›</a:t>
            </a:fld>
            <a:endParaRPr lang="es-MX"/>
          </a:p>
        </p:txBody>
      </p:sp>
      <p:sp>
        <p:nvSpPr>
          <p:cNvPr id="9" name="8 Marcador de contenido"/>
          <p:cNvSpPr>
            <a:spLocks noGrp="1"/>
          </p:cNvSpPr>
          <p:nvPr>
            <p:ph sz="quarter" idx="1"/>
          </p:nvPr>
        </p:nvSpPr>
        <p:spPr>
          <a:xfrm>
            <a:off x="914400" y="1447800"/>
            <a:ext cx="374904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933950" y="1447800"/>
            <a:ext cx="374904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3050"/>
            <a:ext cx="7772400" cy="1143000"/>
          </a:xfrm>
        </p:spPr>
        <p:txBody>
          <a:bodyPr anchor="b" anchorCtr="0"/>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7" name="6 Marcador de fecha"/>
          <p:cNvSpPr>
            <a:spLocks noGrp="1"/>
          </p:cNvSpPr>
          <p:nvPr>
            <p:ph type="dt" sz="half" idx="10"/>
          </p:nvPr>
        </p:nvSpPr>
        <p:spPr/>
        <p:txBody>
          <a:bodyPr/>
          <a:lstStyle/>
          <a:p>
            <a:fld id="{09E4B05E-E560-44D2-8C5B-05D55B50F08F}" type="datetimeFigureOut">
              <a:rPr lang="es-MX" smtClean="0"/>
              <a:pPr/>
              <a:t>20/09/2016</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16AD3837-5E87-4FD5-A7EE-3CB66F516CC8}" type="slidenum">
              <a:rPr lang="es-MX" smtClean="0"/>
              <a:pPr/>
              <a:t>‹Nº›</a:t>
            </a:fld>
            <a:endParaRPr lang="es-MX"/>
          </a:p>
        </p:txBody>
      </p:sp>
      <p:sp>
        <p:nvSpPr>
          <p:cNvPr id="11" name="10 Marcador de contenido"/>
          <p:cNvSpPr>
            <a:spLocks noGrp="1"/>
          </p:cNvSpPr>
          <p:nvPr>
            <p:ph sz="half" idx="2"/>
          </p:nvPr>
        </p:nvSpPr>
        <p:spPr>
          <a:xfrm>
            <a:off x="914400" y="2247900"/>
            <a:ext cx="37338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4"/>
          </p:nvPr>
        </p:nvSpPr>
        <p:spPr>
          <a:xfrm>
            <a:off x="4953000" y="2247900"/>
            <a:ext cx="37338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09E4B05E-E560-44D2-8C5B-05D55B50F08F}" type="datetimeFigureOut">
              <a:rPr lang="es-MX" smtClean="0"/>
              <a:pPr/>
              <a:t>20/09/2016</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16AD3837-5E87-4FD5-A7EE-3CB66F516CC8}"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09E4B05E-E560-44D2-8C5B-05D55B50F08F}" type="datetimeFigureOut">
              <a:rPr lang="es-MX" smtClean="0"/>
              <a:pPr/>
              <a:t>20/09/2016</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16AD3837-5E87-4FD5-A7EE-3CB66F516CC8}"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7 Rectángulo"/>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8 Rectángulo redondeado"/>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914400" y="273050"/>
            <a:ext cx="7772400" cy="1143000"/>
          </a:xfrm>
        </p:spPr>
        <p:txBody>
          <a:bodyPr anchor="b" anchorCtr="0"/>
          <a:lstStyle>
            <a:lvl1pPr algn="l">
              <a:buNone/>
              <a:defRPr sz="4000" b="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09E4B05E-E560-44D2-8C5B-05D55B50F08F}" type="datetimeFigureOut">
              <a:rPr lang="es-MX" smtClean="0"/>
              <a:pPr/>
              <a:t>20/09/2016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16AD3837-5E87-4FD5-A7EE-3CB66F516CC8}" type="slidenum">
              <a:rPr lang="es-MX" smtClean="0"/>
              <a:pPr/>
              <a:t>‹Nº›</a:t>
            </a:fld>
            <a:endParaRPr lang="es-MX"/>
          </a:p>
        </p:txBody>
      </p:sp>
      <p:sp>
        <p:nvSpPr>
          <p:cNvPr id="11" name="10 Marcador de contenido"/>
          <p:cNvSpPr>
            <a:spLocks noGrp="1"/>
          </p:cNvSpPr>
          <p:nvPr>
            <p:ph sz="quarter" idx="1"/>
          </p:nvPr>
        </p:nvSpPr>
        <p:spPr>
          <a:xfrm>
            <a:off x="2971800" y="1600200"/>
            <a:ext cx="5715000" cy="44958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09E4B05E-E560-44D2-8C5B-05D55B50F08F}" type="datetimeFigureOut">
              <a:rPr lang="es-MX" smtClean="0"/>
              <a:pPr/>
              <a:t>20/09/2016</a:t>
            </a:fld>
            <a:endParaRPr lang="es-MX"/>
          </a:p>
        </p:txBody>
      </p:sp>
      <p:sp>
        <p:nvSpPr>
          <p:cNvPr id="6" name="5 Marcador de pie de página"/>
          <p:cNvSpPr>
            <a:spLocks noGrp="1"/>
          </p:cNvSpPr>
          <p:nvPr>
            <p:ph type="ftr" sz="quarter" idx="11"/>
          </p:nvPr>
        </p:nvSpPr>
        <p:spPr>
          <a:xfrm>
            <a:off x="914400" y="6172200"/>
            <a:ext cx="3886200" cy="457200"/>
          </a:xfrm>
        </p:spPr>
        <p:txBody>
          <a:bodyPr/>
          <a:lstStyle/>
          <a:p>
            <a:endParaRPr lang="es-MX"/>
          </a:p>
        </p:txBody>
      </p:sp>
      <p:sp>
        <p:nvSpPr>
          <p:cNvPr id="7" name="6 Marcador de número de diapositiva"/>
          <p:cNvSpPr>
            <a:spLocks noGrp="1"/>
          </p:cNvSpPr>
          <p:nvPr>
            <p:ph type="sldNum" sz="quarter" idx="12"/>
          </p:nvPr>
        </p:nvSpPr>
        <p:spPr>
          <a:xfrm>
            <a:off x="146304" y="6208776"/>
            <a:ext cx="457200" cy="457200"/>
          </a:xfrm>
        </p:spPr>
        <p:txBody>
          <a:bodyPr/>
          <a:lstStyle/>
          <a:p>
            <a:fld id="{16AD3837-5E87-4FD5-A7EE-3CB66F516CC8}" type="slidenum">
              <a:rPr lang="es-MX" smtClean="0"/>
              <a:pPr/>
              <a:t>‹Nº›</a:t>
            </a:fld>
            <a:endParaRPr lang="es-MX"/>
          </a:p>
        </p:txBody>
      </p:sp>
      <p:sp>
        <p:nvSpPr>
          <p:cNvPr id="11" name="10 Rectángulo"/>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Rectángulo"/>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2 Marcador de posición de imagen"/>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s-ES" smtClean="0"/>
              <a:t>Haga clic en el icono para agregar una imagen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7 Rectángulo redondeado"/>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21 Marcador de título"/>
          <p:cNvSpPr>
            <a:spLocks noGrp="1"/>
          </p:cNvSpPr>
          <p:nvPr>
            <p:ph type="title"/>
          </p:nvPr>
        </p:nvSpPr>
        <p:spPr>
          <a:xfrm>
            <a:off x="914400" y="274638"/>
            <a:ext cx="7772400" cy="1143000"/>
          </a:xfrm>
          <a:prstGeom prst="rect">
            <a:avLst/>
          </a:prstGeom>
        </p:spPr>
        <p:txBody>
          <a:bodyPr bIns="91440" anchor="b" anchorCtr="0">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09E4B05E-E560-44D2-8C5B-05D55B50F08F}" type="datetimeFigureOut">
              <a:rPr lang="es-MX" smtClean="0"/>
              <a:pPr/>
              <a:t>20/09/2016</a:t>
            </a:fld>
            <a:endParaRPr lang="es-MX"/>
          </a:p>
        </p:txBody>
      </p:sp>
      <p:sp>
        <p:nvSpPr>
          <p:cNvPr id="3" name="2 Marcador de pie de página"/>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s-MX"/>
          </a:p>
        </p:txBody>
      </p:sp>
      <p:sp>
        <p:nvSpPr>
          <p:cNvPr id="23" name="22 Marcador de número de diapositiva"/>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16AD3837-5E87-4FD5-A7EE-3CB66F516CC8}"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331640" y="3356992"/>
            <a:ext cx="6400800" cy="2032248"/>
          </a:xfrm>
        </p:spPr>
        <p:txBody>
          <a:bodyPr>
            <a:normAutofit fontScale="77500" lnSpcReduction="20000"/>
          </a:bodyPr>
          <a:lstStyle/>
          <a:p>
            <a:pPr algn="just"/>
            <a:r>
              <a:rPr lang="es-MX" dirty="0" smtClean="0"/>
              <a:t>En este tema el estudiante podrá conocer como se ha desarrollado a través de la historia el concepto de sexualidad y como se tiene en la época actual para entender los mitos y falacias.</a:t>
            </a:r>
          </a:p>
          <a:p>
            <a:pPr algn="just"/>
            <a:r>
              <a:rPr lang="es-MX" dirty="0" smtClean="0"/>
              <a:t>La concepción integral del concepto ayudara al terapeuta a entender mas las historias de casos para dar una solución oportuna.</a:t>
            </a:r>
            <a:endParaRPr lang="es-MX" dirty="0"/>
          </a:p>
        </p:txBody>
      </p:sp>
      <p:sp>
        <p:nvSpPr>
          <p:cNvPr id="2" name="1 Título"/>
          <p:cNvSpPr>
            <a:spLocks noGrp="1"/>
          </p:cNvSpPr>
          <p:nvPr>
            <p:ph type="ctrTitle"/>
          </p:nvPr>
        </p:nvSpPr>
        <p:spPr/>
        <p:txBody>
          <a:bodyPr>
            <a:normAutofit fontScale="90000"/>
          </a:bodyPr>
          <a:lstStyle/>
          <a:p>
            <a:r>
              <a:rPr lang="es-MX" dirty="0" smtClean="0"/>
              <a:t>Tema 4</a:t>
            </a:r>
            <a:br>
              <a:rPr lang="es-MX" dirty="0" smtClean="0"/>
            </a:br>
            <a:r>
              <a:rPr lang="es-MX" dirty="0" smtClean="0"/>
              <a:t>Componentes sociales de la sexualidad</a:t>
            </a:r>
            <a:endParaRPr lang="es-MX" dirty="0"/>
          </a:p>
        </p:txBody>
      </p:sp>
    </p:spTree>
    <p:extLst>
      <p:ext uri="{BB962C8B-B14F-4D97-AF65-F5344CB8AC3E}">
        <p14:creationId xmlns="" xmlns:p14="http://schemas.microsoft.com/office/powerpoint/2010/main" val="18767808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2843808" y="2636912"/>
            <a:ext cx="5724128" cy="3416320"/>
          </a:xfrm>
          <a:prstGeom prst="rect">
            <a:avLst/>
          </a:prstGeom>
        </p:spPr>
        <p:txBody>
          <a:bodyPr wrap="square">
            <a:spAutoFit/>
          </a:bodyPr>
          <a:lstStyle/>
          <a:p>
            <a:r>
              <a:rPr lang="es-MX" sz="2400" i="1" dirty="0"/>
              <a:t>El conjunto de aprendizajes que permiten el buen desarrollo de las capacidades sexuales, su coordinación con las demás facultades y la consecución de una buena </a:t>
            </a:r>
            <a:r>
              <a:rPr lang="es-MX" sz="2400" i="1" u="sng" dirty="0"/>
              <a:t>interrelación con las otras personas </a:t>
            </a:r>
            <a:r>
              <a:rPr lang="es-MX" sz="2400" i="1" dirty="0"/>
              <a:t>que resulten estimulantes por su condición sexuada y sexual, consiguiendo altos niveles de espontaneidad y comunicación, y también de respeto y estima.</a:t>
            </a:r>
            <a:endParaRPr lang="es-MX" sz="2400" dirty="0"/>
          </a:p>
        </p:txBody>
      </p:sp>
      <p:pic>
        <p:nvPicPr>
          <p:cNvPr id="102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rot="20926523">
            <a:off x="480738" y="345850"/>
            <a:ext cx="2611760" cy="261176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12769108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Derechos y aspectos legales sobre sexualidad</a:t>
            </a:r>
            <a:endParaRPr lang="es-MX" dirty="0"/>
          </a:p>
        </p:txBody>
      </p:sp>
      <p:pic>
        <p:nvPicPr>
          <p:cNvPr id="5123" name="Picture 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843808" y="3573016"/>
            <a:ext cx="3338719" cy="190012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7636269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259632" y="395969"/>
            <a:ext cx="6264696" cy="646331"/>
          </a:xfrm>
          <a:prstGeom prst="rect">
            <a:avLst/>
          </a:prstGeom>
          <a:noFill/>
        </p:spPr>
        <p:txBody>
          <a:bodyPr wrap="square" rtlCol="0">
            <a:spAutoFit/>
          </a:bodyPr>
          <a:lstStyle/>
          <a:p>
            <a:pPr algn="ctr"/>
            <a:r>
              <a:rPr lang="es-MX" sz="3600" b="1" i="1" dirty="0" smtClean="0"/>
              <a:t>ASPECTOS MEDICO LEGALES</a:t>
            </a:r>
          </a:p>
        </p:txBody>
      </p:sp>
      <p:sp>
        <p:nvSpPr>
          <p:cNvPr id="3" name="2 CuadroTexto"/>
          <p:cNvSpPr txBox="1"/>
          <p:nvPr/>
        </p:nvSpPr>
        <p:spPr>
          <a:xfrm>
            <a:off x="611560" y="1412776"/>
            <a:ext cx="6624736" cy="2585323"/>
          </a:xfrm>
          <a:prstGeom prst="rect">
            <a:avLst/>
          </a:prstGeom>
          <a:noFill/>
        </p:spPr>
        <p:txBody>
          <a:bodyPr wrap="square" rtlCol="0">
            <a:spAutoFit/>
          </a:bodyPr>
          <a:lstStyle/>
          <a:p>
            <a:r>
              <a:rPr lang="es-MX" dirty="0" smtClean="0"/>
              <a:t>El derecho considera el sexo bajo un aspecto moral de control de los impulsos sexuales, tratando de establecer una relación entre las normas legales y la satisfacción del instinto sexual de cada individuo conforme  a fines establecidos por la sociedad y bajo un aspecto de protección  a la mujer y al menor.</a:t>
            </a:r>
          </a:p>
          <a:p>
            <a:endParaRPr lang="es-MX" dirty="0"/>
          </a:p>
          <a:p>
            <a:r>
              <a:rPr lang="es-MX" dirty="0" smtClean="0"/>
              <a:t> Muchas veces el apetito sexual, sobrepasa a las normas sociales y legales afectando el orden establecido adoptando actitudes delictivas.</a:t>
            </a:r>
            <a:endParaRPr lang="es-MX" dirty="0"/>
          </a:p>
        </p:txBody>
      </p:sp>
    </p:spTree>
    <p:extLst>
      <p:ext uri="{BB962C8B-B14F-4D97-AF65-F5344CB8AC3E}">
        <p14:creationId xmlns="" xmlns:p14="http://schemas.microsoft.com/office/powerpoint/2010/main" val="38389591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830077" y="1340768"/>
            <a:ext cx="7344816" cy="2308324"/>
          </a:xfrm>
          <a:prstGeom prst="rect">
            <a:avLst/>
          </a:prstGeom>
          <a:noFill/>
        </p:spPr>
        <p:txBody>
          <a:bodyPr wrap="square" rtlCol="0">
            <a:spAutoFit/>
          </a:bodyPr>
          <a:lstStyle/>
          <a:p>
            <a:pPr marL="285750" indent="-285750">
              <a:buFont typeface="Arial" pitchFamily="34" charset="0"/>
              <a:buChar char="•"/>
            </a:pPr>
            <a:r>
              <a:rPr lang="es-MX" dirty="0" smtClean="0"/>
              <a:t>Los Derechos </a:t>
            </a:r>
            <a:r>
              <a:rPr lang="es-MX" dirty="0"/>
              <a:t>de las mujeres y los hombres a tener control respecto de su </a:t>
            </a:r>
            <a:r>
              <a:rPr lang="es-MX" dirty="0" smtClean="0"/>
              <a:t>sexualidad</a:t>
            </a:r>
            <a:r>
              <a:rPr lang="es-MX" dirty="0"/>
              <a:t> </a:t>
            </a:r>
            <a:r>
              <a:rPr lang="es-MX" dirty="0" smtClean="0"/>
              <a:t>es poder  </a:t>
            </a:r>
            <a:r>
              <a:rPr lang="es-MX" dirty="0"/>
              <a:t>decidir libre y responsablemente sin verse sujetos a la coerción, la discriminación y la </a:t>
            </a:r>
            <a:r>
              <a:rPr lang="es-MX" dirty="0" smtClean="0"/>
              <a:t>violencia.</a:t>
            </a:r>
          </a:p>
          <a:p>
            <a:endParaRPr lang="es-MX" dirty="0" smtClean="0"/>
          </a:p>
          <a:p>
            <a:pPr marL="285750" indent="-285750">
              <a:buFont typeface="Arial" pitchFamily="34" charset="0"/>
              <a:buChar char="•"/>
            </a:pPr>
            <a:r>
              <a:rPr lang="es-MX" dirty="0"/>
              <a:t>E</a:t>
            </a:r>
            <a:r>
              <a:rPr lang="es-MX" dirty="0" smtClean="0"/>
              <a:t>l </a:t>
            </a:r>
            <a:r>
              <a:rPr lang="es-MX" dirty="0"/>
              <a:t>derecho de todas las parejas e individuos </a:t>
            </a:r>
            <a:r>
              <a:rPr lang="es-MX" dirty="0" smtClean="0"/>
              <a:t>es poder </a:t>
            </a:r>
            <a:r>
              <a:rPr lang="es-MX" dirty="0"/>
              <a:t>decidir de manera libre y responsable el número y espaciamiento de sus hijos y </a:t>
            </a:r>
            <a:r>
              <a:rPr lang="es-MX" dirty="0" smtClean="0"/>
              <a:t> </a:t>
            </a:r>
            <a:r>
              <a:rPr lang="es-MX" dirty="0"/>
              <a:t>disponer de la información, la educación y los medios para ello, así como a alcanzar el nivel más elevado de salud sexual y reproductiva. </a:t>
            </a:r>
          </a:p>
        </p:txBody>
      </p:sp>
      <p:sp>
        <p:nvSpPr>
          <p:cNvPr id="3" name="2 CuadroTexto"/>
          <p:cNvSpPr txBox="1"/>
          <p:nvPr/>
        </p:nvSpPr>
        <p:spPr>
          <a:xfrm>
            <a:off x="971600" y="332656"/>
            <a:ext cx="6840760" cy="369332"/>
          </a:xfrm>
          <a:prstGeom prst="rect">
            <a:avLst/>
          </a:prstGeom>
          <a:noFill/>
        </p:spPr>
        <p:txBody>
          <a:bodyPr wrap="square" rtlCol="0">
            <a:spAutoFit/>
          </a:bodyPr>
          <a:lstStyle/>
          <a:p>
            <a:r>
              <a:rPr lang="es-MX" dirty="0"/>
              <a:t> la Federación Internacional de Planificación Familiar (IPPF</a:t>
            </a:r>
            <a:r>
              <a:rPr lang="es-MX" dirty="0" smtClean="0"/>
              <a:t>)  1995</a:t>
            </a:r>
            <a:endParaRPr lang="es-MX" dirty="0"/>
          </a:p>
        </p:txBody>
      </p:sp>
    </p:spTree>
    <p:extLst>
      <p:ext uri="{BB962C8B-B14F-4D97-AF65-F5344CB8AC3E}">
        <p14:creationId xmlns="" xmlns:p14="http://schemas.microsoft.com/office/powerpoint/2010/main" val="32796131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data:image/jpeg;base64,/9j/4AAQSkZJRgABAQAAAQABAAD/2wCEAAkGBxISEBUQEhEVFhUWFRUWFRgYFRcXFhYWFxcXFxgWFxcZHiggGBsmHRUXIjEiJSkrLi4uFx8zODMsNygtLisBCgoKDg0OGxAQGy8mICUtLS0rLy0tLS0tLS8tLS0tLS0tLS0tLS0vKy0vLS0tLS0tLS0tLS0tLS0tLS0tLS0tNf/AABEIALgBEgMBIgACEQEDEQH/xAAbAAABBQEBAAAAAAAAAAAAAAAFAAEDBAYCB//EAEIQAAIBAgUCBAMGAwUHBAMAAAECAwARBAUSITETQQYiUWEycYEUI1KRobFCwdEHYnKCkhUWM0NT4fA1otLxJGOz/8QAGwEAAQUBAQAAAAAAAAAAAAAAAAECAwQFBgf/xAAyEQACAgEDAgQEBQQDAQAAAAAAAQIDEQQSIQUxEyJBUVJhkaEUMkJxgQYzsfGCwdEj/9oADAMBAAIRAxEAPwD0qlSpUwcKsX4+znMsIrYjDphzho0UuZNRk1l9JsAwuN1/WtpWU/tS/wDSMV/hj/8A6x0IQA4zxVmkGAXGTphgZJMOItIYgpIrs2oa7g7Jbf1rR55n8sOZYLBoE6eI6mskHUNAuNJvYfkay/jz/wBBwZ7A4Mk+g6Z3NX/EsyvnmVBGVvLM2xB2Kkg7djY/lSgUZ/GuYyjEYzCwwHCYWRkYOT1ZAlizDfbYg+1/4rV6FlOOXEQRTqCBIiuAeRqANj7ivLsfFEq43MMsxUmHaCVxiIJNPSldbFrRkm1ySBcHcEC1eleG8xOJwkGIZdJkjVyOwJG9vb09qGCMGvi3N5Di5YIcM8OFmlRgQ4kKxkk28+50j/tV7PPG2IMGAlwSR6sY5TTKCQrXVbXUjhiReqPhPGpFh85d3VbYnFWuQLnS1gL83O1Z+fDM2X5HGJDEzTyBZBymqUWcccXBoEN1Bj84ijnlxaYQJHh5XXp6ieoq3W4Lbrsb0BwvjnM44IcfioMO2DlYKxj1CRAWK6rFj+E7W39r0f8A9myYfAY1Zce2KLQSldVroBG97eY83H5V5pg8vMcWWSYyeSTATMbx6iI4nDsACL2Knm+xtroA9F8S+IMwGZDAYFMO18OJvvQ34mU7hh6DtTYzxFmOCwc2Ix0UBfVGmHWItZnckHXuTYbHbm1CvFOBkm8QKkeKbDN9iB6i2vYO3l5HN/0qTx7h3gydFfEnEtHionaRubFmIBsTYDigUJZL4hzCLGw4PMYov/yVZonhv5WUXKPc/IfMjc9uMl8X4iXKMVjmEfVhaUIArBCECEXGq5+I960c/iTDpjMPhb6pMQrNGU0sAo38xBuAQCQePKa8gyfJp3yjF4lMbJHEjzaoAPI9ghNzfvcDjtQBuMX4vxjx4CDCxxHFYuETMz6hFGoW5Nr37HknjvenwPjuaKDGjGwqMRgtOoRnyS9Q6YyOdNyRc+jDbtQfIpxHjsmLGwfLilzsL6HIF/nb86nE+GOOzuSdTJhxFh1lCeYmyhSFII3DA99ip9KALmVeKsyjmwn26GHo40gRmLVqjZgCuoXNx5hfna5vtatl4izYYTCy4pl1CNNWnjUbgKL9rkivOcDiZMuly8wYs4jCYtkRYZSrSRB9AuhHFtVtrC4tbfb0TxM8C4Oc4lS8IjbqKouxXvbcb9732tehgYzK/F2YpJhJMbDD9nxpURmLVrjLgFNVybixBPO19xa1SSeIs2mx2Lw2DTClMM6r94HDWYG24bf4TQfBYmTLnwEmGxTTYTFsirh5irSRCTT8BF7W1WNrC4tvfZ8HlUs+bZn0se+E0yx302+8uGte7Dix/wBVKAfzzxBmWCwsOJxEcBtNpxSorECJiNLIdWx5G99ytNlnjDEYhMxxUSx/ZsMkgw7FWvI6KW1MdXw7A2sNnG+1Sf2gY4QZR0Gb7RLMqYZCdzJIQAX2vuLFvnagng/EFcnx+XPHonwseJV17sHVyG997jbsF9aQAvmvjHER5JFmKrH1n0XBVtHmZgbDVft61c/tH8VPl+EjkiVGkkcKA4JXTpLMbAg+g571jc9xKN4WwyB1LFo1ABFywd7rb1FWvH7PicziwqYZ8QuHwzNJGhAIaZdIJvsLXjNGANP4izTTg1nwoQlxGw1hmTS66rWDA6tx3qxjZjOhZkIKBrML244N/lWJy3Hk5Guq/VhxHQkB9QSRf3AIH0rexZj1MNKisquEa24OoEEmw9bA1E++DRr4hvSz836GIy4ZhiIVmgGGKuzKhZiuoqxU7X9QaKZp4gxcmKGBw0MKuI0fFM973JUaUA43YWJvz2tcgvA+EYYaDELi3EeqRlgJGhNMhB78mxP170dzrCQYnMAYZZocasIk1qypG6DSNB3uxsQbcbHmlWE8DZOUoqTDvhfMg0RcmwV2WTuAw2NrfQfPaiuWxRKWkSS4Y232sb8H33oD4Kz0Y3BydZl+7lMWtbAPYKwcW2vdu2xtfvRjByJBqVri55Pt7D96TsHM1LHf5epWxOXPLqc+VlJHmB8wHpXOWxiIncMSLsLcIp5qyZmL9Ow6fKs25BG4bUT69qeJ5VursCR8ibH124NIS5eMSJPtuG5sf9JpVZjy2EgExDcD1pUuJEO6r5l2lSpVIUhVSzjLI8VA+HmBMb2DAEgmzBhuON1FXaVAFCbJ4Hw32R4w8OhY9Lb+VQAu/NxYG/NxQzw74KwWBcywREORbUzFiAeQt+P3rRUqAMvmvgHL8TiPtMsF3JBazMqufVlB3P7960sUYUBVAAAAAAsABsAB2Fd0qBDIz/2bZa8rTPAzMzs7XkexZiWOwPFzxRLPfCeExkccU0fkiv01RigUEAWAXtZRRylQBlss/s/wGHLmKNwZInia8jm6OLMNzsfers/hPCPglwDRkwJYqNR1Ahi1w3PLH6G1HKVAGWzXwDgcSyNMkjskaRKTK99CX03N9zudzvU2WeB8DBFNAkN45wokV2ZgdNytrnYgm9x3tWjpUZAz3hzwXgsDIZcPEQ5FtTMWIHot+KmwfhXCxYWTBIjCGUsXBdiSXADWY7j4RRulQAAzLwdg58NFhZYrpCAsR1EOgAtYPz2F782FT5N4awuFgbDQwgRvfqBvMZLix1k/FttbijFKgDMZL4CwGFn+0QwkOL6SzswS/wCEE7H35rSSxhlKsAVYEMCLgg7EEdxau6VAGYyjwDl+Gn+0RQecEldTMyoT3UE7H37VFmn9neX4iZ55YnLyHUxEjgE/IHatZSoyBnMH4IwUXQ0xtbDszxAuzKrMbliDybgc+gq+mQQDFtjQhEzp03IJ0uuw8y8E7Df2FFKVAGVwn9nmXR4gYlMP5g2pVLMY1a97hCbbHgcCjGCySGLETYpFPVn09RixN9OwAB4HHHoKJUqAM5N4KwbCZSjgTyiaQCRwDICx1LY+X4zx7elU4vAGFjcSQoQ2/mZ2ZhcEGxPsTtWvpqRrJJCbg+DDwf2e5YzMyK5kXluo434FwCARt+lD85ySDF6BNEGKDSpBZWtxpJB3H7b16KkSgkhQCdyQOfnQ7EYCESaiGBN22vp23PbamyTLNVsMtSWUyjl2EjiiWOJAigbKO3z9TRBAJAFaPWVI5uAFPJB72txVNISyOCyqdQ0Em1x6H6VfVJEhEYuX0tZhwDuQLn8r0i5H24j2fOSBhERJrVtKGxBHPpYj/wA3psORMwsCEQqbbAgqPLc96EZerGUJYm5s4N/h76q0uAw6ouyFSdyCbn6mkjyLdipfP0LYp6YUqmM7I1KlSpBRUqH5lmqQ7Hduyj9yewrNYzNpZOWIHouw/qafGDZWt1MIcepsJcQi/E6j5kD964XGxHiVP9Q/rWEtSp/hFb8c/Y9CBp6wMGIdDdGK/I/y70dy7xDfyzD/ADD+Y/mKa62uxNXrIy4fBoaVcqbi44qrmOYpCt3O54Ucn/z1qJvHcvQhKbxFZZbriWdV+JlHzIH71jcdn00mwOhfRefq3NC233PNV5ahehsU9Gm1myWD0AZhD/1Y/wDWv9asI4IuCCPbevNq7hlZDdWKn1BI/akWo90Sz6KseWR6RSrJ5b4lZSFmGofiHxD5jg1qIJldQykEHgip4TUuxk6jSWUPzrj3JKVNVDFZhbZN/ft9PWm22xrWZMoXXwpWZsv1w0yj+IfmKCSTM3JJ/wDPSuKoS6j8KMqfV+fLH6h9ZVPDA/UV3WdqWHEuvB+h3FLDqKz5kOr6um/PH6B2lVXC40PtwfT1+VWa0IWRmsxZq12wsjuix6YkCo5ZbbDmgmEz/DyiQiQDpyyxNqIHmiGp7b7gLc/IGpVEtQpzy+A2ZhTdcehoJhvEGGcsOsikTGAanUapBY2Xfe9+Oak/25hdLv8AaYdKMFc9RLIx2Csb7HY7H0pdqJ1TWGRKK7O9A5M8wqv0mxMIcELpMqBrtwLXvc3FNgc8jZ9DPGjtJIsaGVC8gjYoWCg7bq225Ft7G4COJHKhfpZYzLKdekppFgQQePntXLSyRBQW8qWDHSTce37UVje9KaIMpVhcHkVG4+wK+SxGfKRRwLC+tSzK5I445Pm/b60RqvhVC3jVCoW1vQ33uD3qxSpEVst0sjinpqVOIhqH5xmHRS4+I7KP5n2FEKxme4nXO3ovlH05/W9OhHLINTbshx3KLuWJYm5O5JpqVDjmBCuxAGmdYhsTcMyLf5+erGcGSouQRpUBj8TRiJXlVlYgEiw4KltS3O62B99uKnOdXdAsbFTJKhY6QPuw1yvm4unek3Id4M/YL0xoG/iWNkDRKzMWtbykKA0aszFWtb7xeCefY2OUucjZQlHuE8szvoKVfdf4R6N2HyNCsViWkcu5uT+g9B6CqGYyXbT6fuamhe6g1n6xeqOw/pySw4y791+xJSpiajhnR90ZWtzYg2/KqJ1WV2JaVMzAWuRvsPc+lMrg3sQbbH2PNj+dAZHonkmaGF7E/dsfMPT+8KFhxe1xcWuO4vxt9DXSi5tRu28kOojCVUt/bBt8wxd/Ip27kd/ahGOxYiTWwJGpF25u7qg/VhXOXvdLem307U2Z4LrRmPVpOpGDAA2KOrjY87qKoyt8We6XY8f1FniXtz7Z+xBjc6ihkCSELdguolQoJR3F97jZCN6kkzfDgkGeMaW0tdhs2/lPvsfyodi/DrSEs2IbU1rsI146ckRFuB5ZTv6gV3i/DaPGIy5AWSSS9gdpAVZSDyLHn2+lP2Ucci7NPhcv5hunriFgVBUgqQCpG4II2IPyribFImos6jQAzXPwqb2J+dj+VV8P0KmHnCJqKYXF6lsfiH6+9CqsYc2sauaGUlZj09TU6Q5ePj09S6fbmsYPB8Yh1RYwhCmpnIEisWiljlluWsoZZL2BsNA962ZrCR5BjmiCu8l2i6TgzkppOCZGuuq1+vp8wF/pet87CxfLIVl8JhzqE5sWY/AD5JBCXUG+xJgUhu1yLHmo8V4VRfvPtAQgKisyDTqMmI5BYXJ+1MoF+QPlQzEZdjo+pIWlWIRw+TrMT0x0NcSkOSsgCTecAfH8Rv5Zsry7FSQrNecMfshjDzPsgn1y6lLWLaANyLngc0hHx8JebwpGQ8Qn30SqRpBZRMkSKTv/APov73PpS/3XAnjP2o3SR51jIPJneUkKHAteYKSQeFtbuExOR5j05OmJBK2i7/aCWZ0SUa1tKulCzKdJ2H4DxR7J8sxAxzTTByDHKusy6lId4mjVE1fd2VSDYC5F9+aAST/SaTCF1VdZBcKNZUWUtbzEDewv2q+pvWS8GRzdJ3mkd7uY4i2u5hhuiOQ38TnUxNt7itRhztakkhLo5juJqVKlTCoOKemp6UQ4rz+U3Yn1JP616DWEzCHRK6+jH8juP0NSVFHXLhMgoTLhcKHdmcBgVkkBmYKpBUhmTVpXdV3tRagWMyAu8jCXSHKsFAa2tWVgzef+5by6eflUrKdTWeXgkTLsIBpBGzAj75r3C7LfVfTpb4eLNxvUk8OFI0MVNjLIFD+Yk6+pYXuficEcVUPhve4kA+6WIeS4AUqwO5uTqXffiw7XpL4dbUrNPcBnYgKQLu0jGw1WH/E7g/CPek59iXMfWbLUGS4dkVgjWNnBLvqOoIfMdVz8CbG48oorUWDhKRohNyqqt7WvYWva5txUxpyRXnJt8sD4v42+dWMF8P1/pUOOWzn33qfCLZfnvVLVflOq6Cm7k17Hc63RgOSpA/KszNFPHhRZZVKKdVjEpuEUKfuz5kFm2O5uOa1NKqEZ7TqLtOrHnOAB0cUW/iGm4BLKQT9/ZgL8eaPn0qvFhcUpGhXW8ockyBmtaIHVZ7EWV+dXpYc1p6VP8V+xF+Bj8TBOTYaRZJHkDXZUF2YNqKtJcqATpWzCw2ozDzXFdRncVBc3KL/YbqqduknCPswvlh3b6fzrrOYpHhZYgNR08kjbUNViCN7Xtvb1p8tXYn1P7f8A3Szid44HePTqFragSOQDsPa9Z1OcrB5NPPj8e5nRk+N8lpDq6LxszSsQptKFKgH4rtHckHZfUCrOHyzEBkJDWGvSv2h/ugWJGo/8267WN7ce9QjPMST8Olehr80TXvoY6rAn+MBdPvze1PBn+I8muOzNoJURuSp1zCRL9yoSMX2ve/BFaT8b5F1q/wBokSZRjb7tb7gIbSsNTCOMbm+x1K41AC1we5qTGZRiWHluF0oBH9oa9x9oteTnymSJv8lt7CusjzOeaeMyghR102UqrHRA66hci+8g/wAprU1DbdOtpPBDdfZVJJpAXLMvmScyO5IYS6/OSCS0fTIU7LsJOLc1oU4qCpod9qXTWudvPsWOm379Rz6ovg7Vgl8YYvpghIi/WKGw+7+EMsauJSGYm41bEW+C+1b2siPHUS6nkikWM9MxbJrZGQyGUgvxaxCjzb203rdOtm8Y5wUz4ynWZ1fpBFYhvI4aK4xYRJCW3YtBFvYX6lrbg1NJn2KKrNpRgJSqxqsisxXByTeZtdmBawAtt7m1iGX46OKF8WMPd5cS8JEQGuQjEPDHu7Ae53AuxNdxeLY2XWkE7C0ViBGLvNp0RAFx5vNuTsLHegYvnIz2H8VTxsvnSbqYkAkIQhRvs62iLS3W3UY2AfgnYXo34TzKWfEYhpHBASCyKGCxHVOGjNybuNI1EWvtsKWI8ZxaGKJJbp6kcopQt0BOE06w2rQT6DykXotledJPJJGquChNiwADhXeNmSxJsHjYbgHj1oFh3/MEqmw/eoasQLtRLsLe8QJaVKlUZQHFPSFKlEOaz3ifA3tMo42f5dj/AC/KtDXLKCLEXB5oi8PIy2tTjtZ5/Soxm2SMl3jBZPTuv9RQe9WU8mNOuUHhipUqp5hi9AsPiPHt71JGLk8IjJMTi1Tk7+g5/wC1DJszc8eUfmfzqmzEm53NICtGrTJemWN5k8IbEyOwvckj3ND0xcg4kb/UaKqLVSxeD/iX6j+lacNJFR8yTNzp8vBWG+WS4fOpF+KzD8j+Yo1g8akg8p37g8islXUchUhlNiODWdq+j03LMFtf2Oio6hZB+Z5RtKQF9hVLK8b1V/viwIHe/BFbHK8uEY1Hdzz7ewrhtfZ+DbjYvN7GzLUw2KS9ShhMkZt3On2HP/aimHyiK4AS5996uohJsBeieFwwTfk/+cVz89Vda+XhGXqNXLHL/gC4nCdM6bbcj+dQ2rRYiAOuk/Q+hoJicMyHcbdj2NR7pLszgOoaKVU3OK8r+xXIpq7piKs06ht7ZGW1g5pwKHYjNwk4hMbEfd6nBXSplZlQEE33KEXA2uKkTOsMQpE8dmbSvm5bbb/3L/qHqK6TTaCKW6zv7FO93vGyLw/XuXrVNh070KGcw6SxcXCNJo1C+ldXf4R8DcnsfSrj53hl1XnQaCFbf4WYkBTbvcEfMWrXporXOEJp6dTCasw8phIOaz2HwOWaTpaKysWJGIaymIWZb6/KqqwBX4QCARa1EGznDbjrx/B1D5v4CAdV/kQfqKzsfhXqYZUjxS6em8SsIBvCyLHpPmBLjQPMffYVJOC9DttJ1DxIrfw/Z/8AQVzOLAtC8RxEcaLiFkltMF0y6+qVJ1AxsxUnYg8kV3oy0QyJ1IBGpiWS0wUIyWWMag142GkWsQbiq2XeFFim6vUvafqqCpvp++PTJLEfFOxuAOOLkmq2F8HyEF3lVZNTdP7sMqoZMQfMNX3jEYlt7i222xvA00asJ7+UgrD4UwoaRil1kVUCXYIiCJYtKgG26r8XO5F6I4PK4YneSNNLSG7m5N9yxsCbKCzMbCwuSeamwkAjjSMEkIqqCeSFAFz77VZSIn2oJvLFZYyJc1aFMq2rqo28lO2zexUqVKkIhxT01KlEGpUqVIKNVHGZTFJuVsfVdj9exq/SoTwNlFS4aM5P4bABIlsACTdeAPcGvP8AENqYtfk7fLtXqHiSTThJiPwEf6vL/OvLq6DpFKsjKcv2Kdmnrz2OQldAU9D8bjXSVEVdWoAkWYn4gpsRsLAk7+lbUtlKzgIVxXZF+nobHmyWTXsXUtta2wJ4vfhT2rts1QFQwZS3AIt3AB53FyOL0n4ir3JMMtSwK3I+veqzZeOzfmKsYTECRA4BAO4vbccg7GpqlWJLI6Ns49mEvBWVWmMxbZduO57/AEH7ivTI8Avck/pWO8MpbDg+rMf1t/Ktxhmuin+6P2ryb+pZ+LrZS9nj6GhVdPbjJkcr8QziOSR0L3meGGNIOldhJKoImeTTINMRJ2FuK6yzxurYeJ3idpGUKQmkBpdGGNludgWxSAXO1jerEkeUKspY4cLrtLdtupqZzfe19SOTb8LX4NSJgcr1lAkGsr0SBzYaYwhHb4EA/wAA9KqvwH3ql9MDMy9znHeNIoXVJoZFJjaRheNmQrHLKUZVY76YWsRsbj5jjMPEUtii4dlldLRxOI3+8aURqxYSBSu97XHzvtXOJlyuNeqiQu0cPURUtcxaLAqDsfJKfo9Fx4cwgTpfZ49FrWt/f6l7831gNfm4pj/DV4cq3/P+wab4AmVZ1BipVSOKVVcDTJ5NBYwR4jTo1FgdEo7WuCL0VxGB0m2q/wBKvYfKYIyGSFFINxYWsemsWwGw8iqvyAqLFnzn6VJoq6bdSnBYSWefcwur6eqFGdvLeODPYvw6JJ+s0rWIj1IAuljEXZCSRcbuePaq2A8IpDoMcrhlNi2mO7JaMdM+W3ES788+u0mdZLLLJNIjWLRQpF52FiruZRbgalKrexoGMixZcoCwKwqOoZntdosQvSUBQGGp47t20D2rraktudpmUxezCtwku2AviPCEbf8ANdfu3jOkKCwcSDzEC7AdQkA7XAqTDZBEZDIsztolJC+WyMJDK68XN3a+/HAqjjfD2I12gfQvRKhuq91JilVlC73vI6Pqvfy+wqHDZBikNkVI1aVWIEzN01WcSbXXzkrcduO9S45/KSKTcf7y+xZ/3Xw0Is0pAMJWzrGw8kao0m6/gQXHFH8pwPRhWIOzgX8zG5Opi30AvYDsAKy3+7eI6KjSolVJ11faJGOqSAJ1QWHlJdb6R+K/N6sYnIcUTMAysrFOkpdrhGYSTXPF9Q8t7iwpVx+kZYlYlGVv+DWWq3h1BHFYzI8nxUU0LyMGCwIkpaQudSoF8gsCPMLkkm/PNbDBnc0lvmhnGCfQXTp1KrU9yaLIUDtXVKlVE6NtvuKlSpUAKlSpUAPT01PSgc0qVKkAVKmpncDk2pG0llglnsUc/hL4WZRzoJHzHmH7V5WK9bfGL7n6V5fneG6MzJY6Sbp/hPH5cfStroeupblVu57jbaZpbsFWuOkNWu29tN/a96QkFdCulzGRWaaKYyuIEHSduBqa38Xa9uGI+tdJl0Y02B8vHmY+nO+42HPpVulTPBr+FBlnEMQVQqiwUAAew2Fd1yTauGmFSpew1yS7my8MyXgt+FmH8/51ucOtlUegA/SvNvA05MxS3ksGJ7Ag7D6/yr0ZZ/UV5P8A1Np5Va2S9+fqW6LoOJlZPBsMqyOuJbS0rOulU6cZHXSSyW0lj1pATblVuNjeeHwrE7NiYcQwMxgkDqqMv3P/AASoIsVEZK+9781Rw3h/EmXW8htqAA6z20NLjDICt7G6Swj/AC7cVRHhrGxQjzkCPBqlkmkNykWho1VVLHUQWDLuCwtxaod0nx4y+iJU0/QKp4BjACnETFRB0VB0nSOisN1vsB5A1rWuW9a1ccy6ulrBkVVZhw1jcByOwJVvyNYTI8mxUkEkxR1LxOuHjllmBTVicSfMpIN+jJGAW32HFF/CmUYnDuXxBBBhKEmTUV04meSNTcbjpzKOdtFqr6mG9NTs3Ndlx3HR78I1NDsWPOfpXOJz2JdgSx/u8fmaHy51rb/h2/zf9qs9J0WojbucHhr1K/Ven3W6ZyUe3IDzt5RiZAocqyYfTYNp2+06yCNgd4/zFUsizHGOsaXJVY3OpoGUyGOLDkIdW4Ot5F1d9PtRPH+KOk7qYWYRpGzEMP8AmsyIoFrndee1QP40QDU0MigQvL5/LqKLIxjS4sx+7P5g2rqoV7Fhs5tRtcEvCT+nsU8LnmNtCzrcNJpYLC4kYHpDhlCqAWkvuNlB3saNS42f7euGFumU6xaw2VQUZPmXKEH01VAPFI1BWhdSH0SeZSEJdY04+O5deON6rJ4qjCDEfZWUuItTErtE0ZlRpJADpFtQseD6U5SS/UNnVOT/ALSXDXp6/wDhqaVZjF+KSXMUMeplliX4gVkVpTGwDcA3U+tvntUUfjEaWk6TupdOmqjzBDho5mva+prubW5/Wn+LEq/gL8ZwayrODHJrN4HxLFJJLG33ZjYizHzMAzLq0gXAOm4O+xHyoxh86w4Fupv/AIW/pUN90NmMlnp2nlHUrfxjkLUqr4fHRP8ABIrewIv+XNWKpJpnUpp9hUqVKlFFSpUqAHFPTU9KBzTU9V8XNpG3J4qOyxVxcmOhFyeEcYnFW2Xn9qpMSTcm9c09c7fqJ2vL7GtVTGtcDVQznK1xCaTsw3VvQ+/saIU1MpunVNTg8NEkoqSwzzLGYR4nKSLY/oR6g9xUSsRXpeMwUcq6ZFDDt6j3B7Vm8Z4RPMUn0f8A+Q/pXa6H+oaZpK7yy+xnW6SS/LyjPo16aR7Vffw9iV36YPyZf5mmTw9iWN9AHzZf5E10un6hp7VxNfUydUnT3BLG9T4HBPM+hBc9z2A9Se1EXycRSJHIJJWdWYJCF2VCgJZnZe7rwK00WNwkKWEsKKLfxqOdQBJJ3J0Nz+E+lM1HVa4rFfL+xnScsZSJsqy9YI9C88s3dj60cwuI1bHn96ByZrh1LBp4gVKhryKNJb4Qd9r9qT5nEGKCRWcMisoddSlyApYE7c/P0vXKa/Tx1ie98+42qdkJZwaSpY5bbGszhPE0RF2ljC9Ro0JlTzlSAdNj6m1uePWjS4tT7fMVyl/S763+XK+Rpw1Mc+xdxeKWNC7Hbt6k+grJ5hmLync2Xso4+vqa5zPMOrJYHyrsv8zVKSQKCxNgAST6Abk10fSuj+DBWTj5n9jr9Dpowgpy7/4O6Ymoo8SrGysCdKvt+Fr6T8jY/lUldHTQu8i+5KSwSrFHJq1opLqFe4+JRewPqBqP51Disiw7oU6SreNogVUBlVlK+XbbZj+ZqKbEogJZraQGPOwJsPnuKuR4kjnf96sOEWcf1DoVim56V/8AHPb9jvC5dAmgdCO0ZJTyi6FjdivuTvV9snwzKFMEZUBQBpFgFGlRb0A2tVBMahYpfzABiO4BJAP/ALT+VTHM1jUm9/wj1bt9Kq3VwUXL2OW1Oi1cctxksfuVc+jwOHRmkw8bGRluoUXYl/KW9Bra/wAyTWYzPGQPYssVi6Iqoq2DKpCDb0W437VPmkTTA63sS6MSf7rqwH6W+tUIsiCsh1iy6CRp5KiUE89+oP8ATXP26lTfshdPS3HM5PJbw6wqS4MYLGxIK+Yg8X9bnj3qwmLjPEiHk7MDsOTzQzAZH0ypLq2kECyWHwIink+ayXJ737VGmQgAKkiqyqouEFxaFor2v3J1fT61Vlsb5ZdjVXHjcGFxKGxDqdXw2YbkenrRHKvFjIQpbUugOQxHlUmw81+fzFZjC5EyFSZFNmYm6FtiyN5SzEg3Tnf9KjXw4QujqC2jT8G5OhY+b/DZb6fXvSx2R7SJY7IviR7Bl2PjnjEkTBlPoeD6GrNeceHpWwjEqbqXdmFrAq7FrW9RfmvRYZAyhlNwQCPkasQsUi7VapndKlSqQmHp6anpQOaGY1rufbaidCcR8bfM1m9Sk1Wl8y3o0t7ZSzDGrDGZGDEAqLKLsSzBVAHzYVXizyBkDhxc38hIWS6sUYaCb7MpB+RqTOMvGIhMJIAZkJuLghXVypHuFt9aoz+HUJk0aUDRQxKoQWQRSO+1j312t7VmVqlx8z5yXpOeeAlJmEKi7TRgbbl1A3JANye5BA+RpS4+NSV1gsCgKgqWGtgqki+wuaz+L8IlkmVJyvVlLfCfLGRIRFdWBsHldtiObHapl8MG/wDxEtrhcfdDXdHhdgZNV9J6IsNrX3vYVJ4VHx/Ybvs9gmmdYcu6dZBoZVJLqF1teyA33bY7c1MmYRmY4cMDIqa2AIOkXAs29wd+DWXl8FSGAwDEqFKqm0TLdEjaNS2mQam81yeDvcUYynIzDO8vUVlIkCjRZh1JOo2p9R1WNwNhYWonXp0m4y5CMrG+UFpztXEfFdT8CuIqn6XJq5Y9cmZ1eOann0wC85yXrzRTBkBiDAB4hKLsyNqHmGlho2PuaF4nwrIGvHKv3mIaaQmMeUtFPGxVQRqFpEABOxBNzciiPiDDYhpIGh1EK/nGsoltSbvpdWNgGsLMN9x3AVcrzAR21yFuqC33wGqMKeoFJY213Gn4dJF7L36N4z2MGpvavMgni/CyvF0hIRaXqAlb7GLolTZgT5Se/PYjY8p4cUyuVn8muMmNQbKyMknmu5AcgDcBdnuQdqoYvA5gwdAHtcgN1yCQZpXDKFkU7K0a7sNgdjYAmfDWEmjEvXHmdon1XBuehFG97d9UbfmKEk32FlKcYt7wevg4dIxme943iB6YFlaKKFTYHkLELnuT24rSY2TTGx9v32/nU1VczH3TfT9xU9MVvSG0Tdt0FP3QDjO4rnNsM0sLRKQNdlJPZSRq+Z032p15FR51q6JK3uHiJ0gk6RIhbYbnYGtq78rPQ4/25ZA75BLpsChIjSMHUVuscrMFPlIsyEX53XvXf+wpgDaTzFdOou1yvQRACQPxqTe3vVrK8bM8k4dWCqLx6kI3u4K7KNXwqdr8877UFzXFaY/I5bX5j0zpYXjuANAI+JuQvwnc23oYqSzhlVqlJPD/ANEs+TTEbBQLL931X07GbbVa+3UQ8cpbbareXZZJHN1Ga9w4c3PmuItOx25Vz/m96pQYzEIBGEcn+G8bEX1TawWtsNo+/far/h1nKys5YkyAgshQ26Ud7KQLC9x9KdWoOawmPpVcprCeQVP4enJYgqLlb2ka8lut52JU6SOohtY/D8qJ5nIQyre+kDf1PrRmgGYn71vp+wqDXQVdWI+rK3Uq4004j6vkbOomeAhFJOqNrKQGssisbEkC9gaGBMZrj2cDSwY6lbYrJa4LW1A9Ptue/NFcxxRhg6gAJGgb8C7BSx9he/I47VSwWcO8iAqoVyq7G5u0TSXBGxHk/WucjlLhHKQ3JPCRVVMZaIaXFn8xLgkrrS+pS5t5dXdvpUEmGxgEhVZNbBAW1ruyiXdQHHkuV2PF+DxVyfOHMjR2ChJYwTcXC9VV8wvezAk8D60fpZTcfRCym490jmO9hfmwv8+9d0qVVysNWt8JYnVE0Z/gO3ybf971kq0Hg4/eSf4R+9S0vEyfTPFiNXSpUqvGoPSpU9KBzQ3HJZr+tEqhxMOpbd+1VNXT4tbS7k2ns2TywZSpiLbU9c61g1xqelSoAVKlTGgDmVbiooxtVuCIsbdu9dY3DaTcfD+1bPSKvNvf8GH1pt17Y/yZnPs2lhmgjjRSJCdRa+9mjXQpuLNpdm4b4OLXIF4bxBi7hmSJgVjYKqOrEypMyqGLkXBhAO2+vtbfYU9b7T9zno2wSw4mRwXiSZ2iUmKzOV1iOXTNvF5YgGJVh1W3Nx92eBe1aHxLiFjHlS4w6uFYSM9+kr9VmLbpqJS3Nxz2rbU9JtfuO8aHwmQfxLOssURVCTK0UlkIDATtCHjJkuNhqIAe21yLg0Z8PsZcDDrJLNAgcm5bXpAbVfe+oG/vRWnRSTYc06OYvOQducbI4eTNRoQ1j25+dLH4kxxtIELkW8o5NyB2BPe/B4rQ5tlWkdRd/wAf/wAhQKaFXUq6hlPIIuD9DWxXcroZi+T0TR2eLQmu+OfkwQPEIJsIi3k1kg+UHQX06iLDZSLm2/bvTweIFYBtBAYIQSw+FzIAT6bR3I9/aiH+zof+knw6PhHwfh+XtSOXQkhjElxex0i4uSTb5kk/U0zZd8SF8PUfEvoDsuzozSqgXSLShgb7lRCykEgG1pfSjdVoMBEltESLYkiygWJFiR722qzUtcZJeZk9UZxXneWKg+Ywfej+9b9NjReizZAWgJI+95Ueg/D8z/SqfU2vBfv6Gf1fb+Ha9fQyeLxCxoWa9rgWAuSWIUAD3JFU5M4iW5YOLLqN0ItZS+nf+LSCbVdxsKsjLJsO++kqVNwb9iCP0oe+X4ZidX4Qm8jWOpSARc7tpJF+a5WO3HOTi4bcc5JRm0VwCGBJsbrbSQ2ga/S7bCuDnSWD2cKQTuhBI8lio7g6xTYqDDKRIxFxIL2c21u4tqW9iNW+/FjVbDx4YnpaHBHALM1lZwi76jYHpiw7Adr0/bF84Y9Rg+cMtLnUZ4DA6gDqUj+PQ1vkwIrlPEMBXUCxG9/LwAFbUfQWcGpfsWH2O3xm3n5Yv1COdzq7fSkuTQhdGk2sy21sfKwUEC52FlUD0tTf/n8xr8P2ZHBnSk2dWU9R0G1xZZBGGJ7AkgfOt74PgsryepCj6bn9/wBKx2HyGOWVQqEsXL/E1rkhiSL203UNbi+/evTMFhhHGsa8KPzPc/U1LVGLllE9EIuW5E9KlSqyXhwKemFPSgc0qVKkAr4jDBt+D6/1qhJEV5H9KelWdrNNBxc/Ut6e6Se30I6elSrENIap4cKW52H6/lSpVe0enja/MVtRbKC4CEcYUWFdMKVKt2KSWEZb57lCfAd1/L+hqm8ZHIIpUqnrsfYzdVpYJblwc0hSpVPkzoxy8FiLCM3aw9/6UQgw4Qbc9zSpVVnNvg2aNNCCyu5LQfMMkDHVHZT3H8J+XpSpU6q2VbzFl+m+dTzBgPEYV0NmUj9vz4qKlSrfotdkcs6TTXu2GWNVnDYGST4VNvU7D86VKmam+Vccobq9RKqGYh/LcoWPzN5m/QfL+tEqVKsGyyVj3SZzlts7XukzOeLPDIxUZMZCyXVtxdWKMGGoe+m1ef5h4Ye+lyFPlBGgqttBRrBWHrtY0qVVbfKsoo3rYt0RjkXcOAdWr4L3PX6wvvv+GukyOxvrHMX8P/TleT1767fSlSqt4sil40iFfD50outBp8txFa62jF/i/wCJ92PN78Vp8FgZJjZFv6n+EfM0qVOi3N4Y6GbJJSNjlGVLAu27H4m/kPQURpUqupJLCNOMVFYQqVKlSjh6VKlSiH//2Q=="/>
          <p:cNvSpPr>
            <a:spLocks noChangeAspect="1" noChangeArrowheads="1"/>
          </p:cNvSpPr>
          <p:nvPr/>
        </p:nvSpPr>
        <p:spPr bwMode="auto">
          <a:xfrm>
            <a:off x="155575" y="-144463"/>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3" name="AutoShape 4" descr="data:image/jpeg;base64,/9j/4AAQSkZJRgABAQAAAQABAAD/2wCEAAkGBxISEBUQEhEVFhUWFRUWFRgYFRcXFhYWFxcXFxgWFxcZHiggGBsmHRUXIjEiJSkrLi4uFx8zODMsNygtLisBCgoKDg0OGxAQGy8mICUtLS0rLy0tLS0tLS8tLS0tLS0tLS0tLS0vKy0vLS0tLS0tLS0tLS0tLS0tLS0tLS0tNf/AABEIALgBEgMBIgACEQEDEQH/xAAbAAABBQEBAAAAAAAAAAAAAAAFAAEDBAYCB//EAEIQAAIBAgUCBAMGAwUHBAMAAAECAwARBAUSITETQQYiUWEycYEUI1KRobFCwdEHYnKCkhUWM0NT4fA1otLxJGOz/8QAGwEAAQUBAQAAAAAAAAAAAAAAAAECAwQFBgf/xAAyEQACAgEDAgQEBQQDAQAAAAAAAQIDEQQSIQUxEyJBUVJhkaEUMkJxgQYzsfGCwdEj/9oADAMBAAIRAxEAPwD0qlSpUwcKsX4+znMsIrYjDphzho0UuZNRk1l9JsAwuN1/WtpWU/tS/wDSMV/hj/8A6x0IQA4zxVmkGAXGTphgZJMOItIYgpIrs2oa7g7Jbf1rR55n8sOZYLBoE6eI6mskHUNAuNJvYfkay/jz/wBBwZ7A4Mk+g6Z3NX/EsyvnmVBGVvLM2xB2Kkg7djY/lSgUZ/GuYyjEYzCwwHCYWRkYOT1ZAlizDfbYg+1/4rV6FlOOXEQRTqCBIiuAeRqANj7ivLsfFEq43MMsxUmHaCVxiIJNPSldbFrRkm1ySBcHcEC1eleG8xOJwkGIZdJkjVyOwJG9vb09qGCMGvi3N5Di5YIcM8OFmlRgQ4kKxkk28+50j/tV7PPG2IMGAlwSR6sY5TTKCQrXVbXUjhiReqPhPGpFh85d3VbYnFWuQLnS1gL83O1Z+fDM2X5HGJDEzTyBZBymqUWcccXBoEN1Bj84ijnlxaYQJHh5XXp6ieoq3W4Lbrsb0BwvjnM44IcfioMO2DlYKxj1CRAWK6rFj+E7W39r0f8A9myYfAY1Zce2KLQSldVroBG97eY83H5V5pg8vMcWWSYyeSTATMbx6iI4nDsACL2Knm+xtroA9F8S+IMwGZDAYFMO18OJvvQ34mU7hh6DtTYzxFmOCwc2Ix0UBfVGmHWItZnckHXuTYbHbm1CvFOBkm8QKkeKbDN9iB6i2vYO3l5HN/0qTx7h3gydFfEnEtHionaRubFmIBsTYDigUJZL4hzCLGw4PMYov/yVZonhv5WUXKPc/IfMjc9uMl8X4iXKMVjmEfVhaUIArBCECEXGq5+I960c/iTDpjMPhb6pMQrNGU0sAo38xBuAQCQePKa8gyfJp3yjF4lMbJHEjzaoAPI9ghNzfvcDjtQBuMX4vxjx4CDCxxHFYuETMz6hFGoW5Nr37HknjvenwPjuaKDGjGwqMRgtOoRnyS9Q6YyOdNyRc+jDbtQfIpxHjsmLGwfLilzsL6HIF/nb86nE+GOOzuSdTJhxFh1lCeYmyhSFII3DA99ip9KALmVeKsyjmwn26GHo40gRmLVqjZgCuoXNx5hfna5vtatl4izYYTCy4pl1CNNWnjUbgKL9rkivOcDiZMuly8wYs4jCYtkRYZSrSRB9AuhHFtVtrC4tbfb0TxM8C4Oc4lS8IjbqKouxXvbcb9732tehgYzK/F2YpJhJMbDD9nxpURmLVrjLgFNVybixBPO19xa1SSeIs2mx2Lw2DTClMM6r94HDWYG24bf4TQfBYmTLnwEmGxTTYTFsirh5irSRCTT8BF7W1WNrC4tvfZ8HlUs+bZn0se+E0yx302+8uGte7Dix/wBVKAfzzxBmWCwsOJxEcBtNpxSorECJiNLIdWx5G99ytNlnjDEYhMxxUSx/ZsMkgw7FWvI6KW1MdXw7A2sNnG+1Sf2gY4QZR0Gb7RLMqYZCdzJIQAX2vuLFvnagng/EFcnx+XPHonwseJV17sHVyG997jbsF9aQAvmvjHER5JFmKrH1n0XBVtHmZgbDVft61c/tH8VPl+EjkiVGkkcKA4JXTpLMbAg+g571jc9xKN4WwyB1LFo1ABFywd7rb1FWvH7PicziwqYZ8QuHwzNJGhAIaZdIJvsLXjNGANP4izTTg1nwoQlxGw1hmTS66rWDA6tx3qxjZjOhZkIKBrML244N/lWJy3Hk5Guq/VhxHQkB9QSRf3AIH0rexZj1MNKisquEa24OoEEmw9bA1E++DRr4hvSz836GIy4ZhiIVmgGGKuzKhZiuoqxU7X9QaKZp4gxcmKGBw0MKuI0fFM973JUaUA43YWJvz2tcgvA+EYYaDELi3EeqRlgJGhNMhB78mxP170dzrCQYnMAYZZocasIk1qypG6DSNB3uxsQbcbHmlWE8DZOUoqTDvhfMg0RcmwV2WTuAw2NrfQfPaiuWxRKWkSS4Y232sb8H33oD4Kz0Y3BydZl+7lMWtbAPYKwcW2vdu2xtfvRjByJBqVri55Pt7D96TsHM1LHf5epWxOXPLqc+VlJHmB8wHpXOWxiIncMSLsLcIp5qyZmL9Ow6fKs25BG4bUT69qeJ5VursCR8ibH124NIS5eMSJPtuG5sf9JpVZjy2EgExDcD1pUuJEO6r5l2lSpVIUhVSzjLI8VA+HmBMb2DAEgmzBhuON1FXaVAFCbJ4Hw32R4w8OhY9Lb+VQAu/NxYG/NxQzw74KwWBcywREORbUzFiAeQt+P3rRUqAMvmvgHL8TiPtMsF3JBazMqufVlB3P7960sUYUBVAAAAAAsABsAB2Fd0qBDIz/2bZa8rTPAzMzs7XkexZiWOwPFzxRLPfCeExkccU0fkiv01RigUEAWAXtZRRylQBlss/s/wGHLmKNwZInia8jm6OLMNzsfers/hPCPglwDRkwJYqNR1Ahi1w3PLH6G1HKVAGWzXwDgcSyNMkjskaRKTK99CX03N9zudzvU2WeB8DBFNAkN45wokV2ZgdNytrnYgm9x3tWjpUZAz3hzwXgsDIZcPEQ5FtTMWIHot+KmwfhXCxYWTBIjCGUsXBdiSXADWY7j4RRulQAAzLwdg58NFhZYrpCAsR1EOgAtYPz2F782FT5N4awuFgbDQwgRvfqBvMZLix1k/FttbijFKgDMZL4CwGFn+0QwkOL6SzswS/wCEE7H35rSSxhlKsAVYEMCLgg7EEdxau6VAGYyjwDl+Gn+0RQecEldTMyoT3UE7H37VFmn9neX4iZ55YnLyHUxEjgE/IHatZSoyBnMH4IwUXQ0xtbDszxAuzKrMbliDybgc+gq+mQQDFtjQhEzp03IJ0uuw8y8E7Df2FFKVAGVwn9nmXR4gYlMP5g2pVLMY1a97hCbbHgcCjGCySGLETYpFPVn09RixN9OwAB4HHHoKJUqAM5N4KwbCZSjgTyiaQCRwDICx1LY+X4zx7elU4vAGFjcSQoQ2/mZ2ZhcEGxPsTtWvpqRrJJCbg+DDwf2e5YzMyK5kXluo434FwCARt+lD85ySDF6BNEGKDSpBZWtxpJB3H7b16KkSgkhQCdyQOfnQ7EYCESaiGBN22vp23PbamyTLNVsMtSWUyjl2EjiiWOJAigbKO3z9TRBAJAFaPWVI5uAFPJB72txVNISyOCyqdQ0Em1x6H6VfVJEhEYuX0tZhwDuQLn8r0i5H24j2fOSBhERJrVtKGxBHPpYj/wA3psORMwsCEQqbbAgqPLc96EZerGUJYm5s4N/h76q0uAw6ouyFSdyCbn6mkjyLdipfP0LYp6YUqmM7I1KlSpBRUqH5lmqQ7Hduyj9yewrNYzNpZOWIHouw/qafGDZWt1MIcepsJcQi/E6j5kD964XGxHiVP9Q/rWEtSp/hFb8c/Y9CBp6wMGIdDdGK/I/y70dy7xDfyzD/ADD+Y/mKa62uxNXrIy4fBoaVcqbi44qrmOYpCt3O54Ucn/z1qJvHcvQhKbxFZZbriWdV+JlHzIH71jcdn00mwOhfRefq3NC233PNV5ahehsU9Gm1myWD0AZhD/1Y/wDWv9asI4IuCCPbevNq7hlZDdWKn1BI/akWo90Sz6KseWR6RSrJ5b4lZSFmGofiHxD5jg1qIJldQykEHgip4TUuxk6jSWUPzrj3JKVNVDFZhbZN/ft9PWm22xrWZMoXXwpWZsv1w0yj+IfmKCSTM3JJ/wDPSuKoS6j8KMqfV+fLH6h9ZVPDA/UV3WdqWHEuvB+h3FLDqKz5kOr6um/PH6B2lVXC40PtwfT1+VWa0IWRmsxZq12wsjuix6YkCo5ZbbDmgmEz/DyiQiQDpyyxNqIHmiGp7b7gLc/IGpVEtQpzy+A2ZhTdcehoJhvEGGcsOsikTGAanUapBY2Xfe9+Oak/25hdLv8AaYdKMFc9RLIx2Csb7HY7H0pdqJ1TWGRKK7O9A5M8wqv0mxMIcELpMqBrtwLXvc3FNgc8jZ9DPGjtJIsaGVC8gjYoWCg7bq225Ft7G4COJHKhfpZYzLKdekppFgQQePntXLSyRBQW8qWDHSTce37UVje9KaIMpVhcHkVG4+wK+SxGfKRRwLC+tSzK5I445Pm/b60RqvhVC3jVCoW1vQ33uD3qxSpEVst0sjinpqVOIhqH5xmHRS4+I7KP5n2FEKxme4nXO3ovlH05/W9OhHLINTbshx3KLuWJYm5O5JpqVDjmBCuxAGmdYhsTcMyLf5+erGcGSouQRpUBj8TRiJXlVlYgEiw4KltS3O62B99uKnOdXdAsbFTJKhY6QPuw1yvm4unek3Id4M/YL0xoG/iWNkDRKzMWtbykKA0aszFWtb7xeCefY2OUucjZQlHuE8szvoKVfdf4R6N2HyNCsViWkcu5uT+g9B6CqGYyXbT6fuamhe6g1n6xeqOw/pySw4y791+xJSpiajhnR90ZWtzYg2/KqJ1WV2JaVMzAWuRvsPc+lMrg3sQbbH2PNj+dAZHonkmaGF7E/dsfMPT+8KFhxe1xcWuO4vxt9DXSi5tRu28kOojCVUt/bBt8wxd/Ip27kd/ahGOxYiTWwJGpF25u7qg/VhXOXvdLem307U2Z4LrRmPVpOpGDAA2KOrjY87qKoyt8We6XY8f1FniXtz7Z+xBjc6ihkCSELdguolQoJR3F97jZCN6kkzfDgkGeMaW0tdhs2/lPvsfyodi/DrSEs2IbU1rsI146ckRFuB5ZTv6gV3i/DaPGIy5AWSSS9gdpAVZSDyLHn2+lP2Ucci7NPhcv5hunriFgVBUgqQCpG4II2IPyribFImos6jQAzXPwqb2J+dj+VV8P0KmHnCJqKYXF6lsfiH6+9CqsYc2sauaGUlZj09TU6Q5ePj09S6fbmsYPB8Yh1RYwhCmpnIEisWiljlluWsoZZL2BsNA962ZrCR5BjmiCu8l2i6TgzkppOCZGuuq1+vp8wF/pet87CxfLIVl8JhzqE5sWY/AD5JBCXUG+xJgUhu1yLHmo8V4VRfvPtAQgKisyDTqMmI5BYXJ+1MoF+QPlQzEZdjo+pIWlWIRw+TrMT0x0NcSkOSsgCTecAfH8Rv5Zsry7FSQrNecMfshjDzPsgn1y6lLWLaANyLngc0hHx8JebwpGQ8Qn30SqRpBZRMkSKTv/APov73PpS/3XAnjP2o3SR51jIPJneUkKHAteYKSQeFtbuExOR5j05OmJBK2i7/aCWZ0SUa1tKulCzKdJ2H4DxR7J8sxAxzTTByDHKusy6lId4mjVE1fd2VSDYC5F9+aAST/SaTCF1VdZBcKNZUWUtbzEDewv2q+pvWS8GRzdJ3mkd7uY4i2u5hhuiOQ38TnUxNt7itRhztakkhLo5juJqVKlTCoOKemp6UQ4rz+U3Yn1JP616DWEzCHRK6+jH8juP0NSVFHXLhMgoTLhcKHdmcBgVkkBmYKpBUhmTVpXdV3tRagWMyAu8jCXSHKsFAa2tWVgzef+5by6eflUrKdTWeXgkTLsIBpBGzAj75r3C7LfVfTpb4eLNxvUk8OFI0MVNjLIFD+Yk6+pYXuficEcVUPhve4kA+6WIeS4AUqwO5uTqXffiw7XpL4dbUrNPcBnYgKQLu0jGw1WH/E7g/CPek59iXMfWbLUGS4dkVgjWNnBLvqOoIfMdVz8CbG48oorUWDhKRohNyqqt7WvYWva5txUxpyRXnJt8sD4v42+dWMF8P1/pUOOWzn33qfCLZfnvVLVflOq6Cm7k17Hc63RgOSpA/KszNFPHhRZZVKKdVjEpuEUKfuz5kFm2O5uOa1NKqEZ7TqLtOrHnOAB0cUW/iGm4BLKQT9/ZgL8eaPn0qvFhcUpGhXW8ockyBmtaIHVZ7EWV+dXpYc1p6VP8V+xF+Bj8TBOTYaRZJHkDXZUF2YNqKtJcqATpWzCw2ozDzXFdRncVBc3KL/YbqqduknCPswvlh3b6fzrrOYpHhZYgNR08kjbUNViCN7Xtvb1p8tXYn1P7f8A3Szid44HePTqFragSOQDsPa9Z1OcrB5NPPj8e5nRk+N8lpDq6LxszSsQptKFKgH4rtHckHZfUCrOHyzEBkJDWGvSv2h/ugWJGo/8267WN7ce9QjPMST8Olehr80TXvoY6rAn+MBdPvze1PBn+I8muOzNoJURuSp1zCRL9yoSMX2ve/BFaT8b5F1q/wBokSZRjb7tb7gIbSsNTCOMbm+x1K41AC1we5qTGZRiWHluF0oBH9oa9x9oteTnymSJv8lt7CusjzOeaeMyghR102UqrHRA66hci+8g/wAprU1DbdOtpPBDdfZVJJpAXLMvmScyO5IYS6/OSCS0fTIU7LsJOLc1oU4qCpod9qXTWudvPsWOm379Rz6ovg7Vgl8YYvpghIi/WKGw+7+EMsauJSGYm41bEW+C+1b2siPHUS6nkikWM9MxbJrZGQyGUgvxaxCjzb203rdOtm8Y5wUz4ynWZ1fpBFYhvI4aK4xYRJCW3YtBFvYX6lrbg1NJn2KKrNpRgJSqxqsisxXByTeZtdmBawAtt7m1iGX46OKF8WMPd5cS8JEQGuQjEPDHu7Ae53AuxNdxeLY2XWkE7C0ViBGLvNp0RAFx5vNuTsLHegYvnIz2H8VTxsvnSbqYkAkIQhRvs62iLS3W3UY2AfgnYXo34TzKWfEYhpHBASCyKGCxHVOGjNybuNI1EWvtsKWI8ZxaGKJJbp6kcopQt0BOE06w2rQT6DykXotledJPJJGquChNiwADhXeNmSxJsHjYbgHj1oFh3/MEqmw/eoasQLtRLsLe8QJaVKlUZQHFPSFKlEOaz3ifA3tMo42f5dj/AC/KtDXLKCLEXB5oi8PIy2tTjtZ5/Soxm2SMl3jBZPTuv9RQe9WU8mNOuUHhipUqp5hi9AsPiPHt71JGLk8IjJMTi1Tk7+g5/wC1DJszc8eUfmfzqmzEm53NICtGrTJemWN5k8IbEyOwvckj3ND0xcg4kb/UaKqLVSxeD/iX6j+lacNJFR8yTNzp8vBWG+WS4fOpF+KzD8j+Yo1g8akg8p37g8islXUchUhlNiODWdq+j03LMFtf2Oio6hZB+Z5RtKQF9hVLK8b1V/viwIHe/BFbHK8uEY1Hdzz7ewrhtfZ+DbjYvN7GzLUw2KS9ShhMkZt3On2HP/aimHyiK4AS5996uohJsBeieFwwTfk/+cVz89Vda+XhGXqNXLHL/gC4nCdM6bbcj+dQ2rRYiAOuk/Q+hoJicMyHcbdj2NR7pLszgOoaKVU3OK8r+xXIpq7piKs06ht7ZGW1g5pwKHYjNwk4hMbEfd6nBXSplZlQEE33KEXA2uKkTOsMQpE8dmbSvm5bbb/3L/qHqK6TTaCKW6zv7FO93vGyLw/XuXrVNh070KGcw6SxcXCNJo1C+ldXf4R8DcnsfSrj53hl1XnQaCFbf4WYkBTbvcEfMWrXporXOEJp6dTCasw8phIOaz2HwOWaTpaKysWJGIaymIWZb6/KqqwBX4QCARa1EGznDbjrx/B1D5v4CAdV/kQfqKzsfhXqYZUjxS6em8SsIBvCyLHpPmBLjQPMffYVJOC9DttJ1DxIrfw/Z/8AQVzOLAtC8RxEcaLiFkltMF0y6+qVJ1AxsxUnYg8kV3oy0QyJ1IBGpiWS0wUIyWWMag142GkWsQbiq2XeFFim6vUvafqqCpvp++PTJLEfFOxuAOOLkmq2F8HyEF3lVZNTdP7sMqoZMQfMNX3jEYlt7i222xvA00asJ7+UgrD4UwoaRil1kVUCXYIiCJYtKgG26r8XO5F6I4PK4YneSNNLSG7m5N9yxsCbKCzMbCwuSeamwkAjjSMEkIqqCeSFAFz77VZSIn2oJvLFZYyJc1aFMq2rqo28lO2zexUqVKkIhxT01KlEGpUqVIKNVHGZTFJuVsfVdj9exq/SoTwNlFS4aM5P4bABIlsACTdeAPcGvP8AENqYtfk7fLtXqHiSTThJiPwEf6vL/OvLq6DpFKsjKcv2Kdmnrz2OQldAU9D8bjXSVEVdWoAkWYn4gpsRsLAk7+lbUtlKzgIVxXZF+nobHmyWTXsXUtta2wJ4vfhT2rts1QFQwZS3AIt3AB53FyOL0n4ir3JMMtSwK3I+veqzZeOzfmKsYTECRA4BAO4vbccg7GpqlWJLI6Ns49mEvBWVWmMxbZduO57/AEH7ivTI8Avck/pWO8MpbDg+rMf1t/Ktxhmuin+6P2ryb+pZ+LrZS9nj6GhVdPbjJkcr8QziOSR0L3meGGNIOldhJKoImeTTINMRJ2FuK6yzxurYeJ3idpGUKQmkBpdGGNludgWxSAXO1jerEkeUKspY4cLrtLdtupqZzfe19SOTb8LX4NSJgcr1lAkGsr0SBzYaYwhHb4EA/wAA9KqvwH3ql9MDMy9znHeNIoXVJoZFJjaRheNmQrHLKUZVY76YWsRsbj5jjMPEUtii4dlldLRxOI3+8aURqxYSBSu97XHzvtXOJlyuNeqiQu0cPURUtcxaLAqDsfJKfo9Fx4cwgTpfZ49FrWt/f6l7831gNfm4pj/DV4cq3/P+wab4AmVZ1BipVSOKVVcDTJ5NBYwR4jTo1FgdEo7WuCL0VxGB0m2q/wBKvYfKYIyGSFFINxYWsemsWwGw8iqvyAqLFnzn6VJoq6bdSnBYSWefcwur6eqFGdvLeODPYvw6JJ+s0rWIj1IAuljEXZCSRcbuePaq2A8IpDoMcrhlNi2mO7JaMdM+W3ES788+u0mdZLLLJNIjWLRQpF52FiruZRbgalKrexoGMixZcoCwKwqOoZntdosQvSUBQGGp47t20D2rraktudpmUxezCtwku2AviPCEbf8ANdfu3jOkKCwcSDzEC7AdQkA7XAqTDZBEZDIsztolJC+WyMJDK68XN3a+/HAqjjfD2I12gfQvRKhuq91JilVlC73vI6Pqvfy+wqHDZBikNkVI1aVWIEzN01WcSbXXzkrcduO9S45/KSKTcf7y+xZ/3Xw0Is0pAMJWzrGw8kao0m6/gQXHFH8pwPRhWIOzgX8zG5Opi30AvYDsAKy3+7eI6KjSolVJ11faJGOqSAJ1QWHlJdb6R+K/N6sYnIcUTMAysrFOkpdrhGYSTXPF9Q8t7iwpVx+kZYlYlGVv+DWWq3h1BHFYzI8nxUU0LyMGCwIkpaQudSoF8gsCPMLkkm/PNbDBnc0lvmhnGCfQXTp1KrU9yaLIUDtXVKlVE6NtvuKlSpUAKlSpUAPT01PSgc0qVKkAVKmpncDk2pG0llglnsUc/hL4WZRzoJHzHmH7V5WK9bfGL7n6V5fneG6MzJY6Sbp/hPH5cfStroeupblVu57jbaZpbsFWuOkNWu29tN/a96QkFdCulzGRWaaKYyuIEHSduBqa38Xa9uGI+tdJl0Y02B8vHmY+nO+42HPpVulTPBr+FBlnEMQVQqiwUAAew2Fd1yTauGmFSpew1yS7my8MyXgt+FmH8/51ucOtlUegA/SvNvA05MxS3ksGJ7Ag7D6/yr0ZZ/UV5P8A1Np5Va2S9+fqW6LoOJlZPBsMqyOuJbS0rOulU6cZHXSSyW0lj1pATblVuNjeeHwrE7NiYcQwMxgkDqqMv3P/AASoIsVEZK+9781Rw3h/EmXW8htqAA6z20NLjDICt7G6Swj/AC7cVRHhrGxQjzkCPBqlkmkNykWho1VVLHUQWDLuCwtxaod0nx4y+iJU0/QKp4BjACnETFRB0VB0nSOisN1vsB5A1rWuW9a1ccy6ulrBkVVZhw1jcByOwJVvyNYTI8mxUkEkxR1LxOuHjllmBTVicSfMpIN+jJGAW32HFF/CmUYnDuXxBBBhKEmTUV04meSNTcbjpzKOdtFqr6mG9NTs3Ndlx3HR78I1NDsWPOfpXOJz2JdgSx/u8fmaHy51rb/h2/zf9qs9J0WojbucHhr1K/Ven3W6ZyUe3IDzt5RiZAocqyYfTYNp2+06yCNgd4/zFUsizHGOsaXJVY3OpoGUyGOLDkIdW4Ot5F1d9PtRPH+KOk7qYWYRpGzEMP8AmsyIoFrndee1QP40QDU0MigQvL5/LqKLIxjS4sx+7P5g2rqoV7Fhs5tRtcEvCT+nsU8LnmNtCzrcNJpYLC4kYHpDhlCqAWkvuNlB3saNS42f7euGFumU6xaw2VQUZPmXKEH01VAPFI1BWhdSH0SeZSEJdY04+O5deON6rJ4qjCDEfZWUuItTErtE0ZlRpJADpFtQseD6U5SS/UNnVOT/ALSXDXp6/wDhqaVZjF+KSXMUMeplliX4gVkVpTGwDcA3U+tvntUUfjEaWk6TupdOmqjzBDho5mva+prubW5/Wn+LEq/gL8ZwayrODHJrN4HxLFJJLG33ZjYizHzMAzLq0gXAOm4O+xHyoxh86w4Fupv/AIW/pUN90NmMlnp2nlHUrfxjkLUqr4fHRP8ABIrewIv+XNWKpJpnUpp9hUqVKlFFSpUqAHFPTU9KBzTU9V8XNpG3J4qOyxVxcmOhFyeEcYnFW2Xn9qpMSTcm9c09c7fqJ2vL7GtVTGtcDVQznK1xCaTsw3VvQ+/saIU1MpunVNTg8NEkoqSwzzLGYR4nKSLY/oR6g9xUSsRXpeMwUcq6ZFDDt6j3B7Vm8Z4RPMUn0f8A+Q/pXa6H+oaZpK7yy+xnW6SS/LyjPo16aR7Vffw9iV36YPyZf5mmTw9iWN9AHzZf5E10un6hp7VxNfUydUnT3BLG9T4HBPM+hBc9z2A9Se1EXycRSJHIJJWdWYJCF2VCgJZnZe7rwK00WNwkKWEsKKLfxqOdQBJJ3J0Nz+E+lM1HVa4rFfL+xnScsZSJsqy9YI9C88s3dj60cwuI1bHn96ByZrh1LBp4gVKhryKNJb4Qd9r9qT5nEGKCRWcMisoddSlyApYE7c/P0vXKa/Tx1ie98+42qdkJZwaSpY5bbGszhPE0RF2ljC9Ro0JlTzlSAdNj6m1uePWjS4tT7fMVyl/S763+XK+Rpw1Mc+xdxeKWNC7Hbt6k+grJ5hmLync2Xso4+vqa5zPMOrJYHyrsv8zVKSQKCxNgAST6Abk10fSuj+DBWTj5n9jr9Dpowgpy7/4O6Ymoo8SrGysCdKvt+Fr6T8jY/lUldHTQu8i+5KSwSrFHJq1opLqFe4+JRewPqBqP51Disiw7oU6SreNogVUBlVlK+XbbZj+ZqKbEogJZraQGPOwJsPnuKuR4kjnf96sOEWcf1DoVim56V/8AHPb9jvC5dAmgdCO0ZJTyi6FjdivuTvV9snwzKFMEZUBQBpFgFGlRb0A2tVBMahYpfzABiO4BJAP/ALT+VTHM1jUm9/wj1bt9Kq3VwUXL2OW1Oi1cctxksfuVc+jwOHRmkw8bGRluoUXYl/KW9Bra/wAyTWYzPGQPYssVi6Iqoq2DKpCDb0W437VPmkTTA63sS6MSf7rqwH6W+tUIsiCsh1iy6CRp5KiUE89+oP8ATXP26lTfshdPS3HM5PJbw6wqS4MYLGxIK+Yg8X9bnj3qwmLjPEiHk7MDsOTzQzAZH0ypLq2kECyWHwIink+ayXJ737VGmQgAKkiqyqouEFxaFor2v3J1fT61Vlsb5ZdjVXHjcGFxKGxDqdXw2YbkenrRHKvFjIQpbUugOQxHlUmw81+fzFZjC5EyFSZFNmYm6FtiyN5SzEg3Tnf9KjXw4QujqC2jT8G5OhY+b/DZb6fXvSx2R7SJY7IviR7Bl2PjnjEkTBlPoeD6GrNeceHpWwjEqbqXdmFrAq7FrW9RfmvRYZAyhlNwQCPkasQsUi7VapndKlSqQmHp6anpQOaGY1rufbaidCcR8bfM1m9Sk1Wl8y3o0t7ZSzDGrDGZGDEAqLKLsSzBVAHzYVXizyBkDhxc38hIWS6sUYaCb7MpB+RqTOMvGIhMJIAZkJuLghXVypHuFt9aoz+HUJk0aUDRQxKoQWQRSO+1j312t7VmVqlx8z5yXpOeeAlJmEKi7TRgbbl1A3JANye5BA+RpS4+NSV1gsCgKgqWGtgqki+wuaz+L8IlkmVJyvVlLfCfLGRIRFdWBsHldtiObHapl8MG/wDxEtrhcfdDXdHhdgZNV9J6IsNrX3vYVJ4VHx/Ybvs9gmmdYcu6dZBoZVJLqF1teyA33bY7c1MmYRmY4cMDIqa2AIOkXAs29wd+DWXl8FSGAwDEqFKqm0TLdEjaNS2mQam81yeDvcUYynIzDO8vUVlIkCjRZh1JOo2p9R1WNwNhYWonXp0m4y5CMrG+UFpztXEfFdT8CuIqn6XJq5Y9cmZ1eOann0wC85yXrzRTBkBiDAB4hKLsyNqHmGlho2PuaF4nwrIGvHKv3mIaaQmMeUtFPGxVQRqFpEABOxBNzciiPiDDYhpIGh1EK/nGsoltSbvpdWNgGsLMN9x3AVcrzAR21yFuqC33wGqMKeoFJY213Gn4dJF7L36N4z2MGpvavMgni/CyvF0hIRaXqAlb7GLolTZgT5Se/PYjY8p4cUyuVn8muMmNQbKyMknmu5AcgDcBdnuQdqoYvA5gwdAHtcgN1yCQZpXDKFkU7K0a7sNgdjYAmfDWEmjEvXHmdon1XBuehFG97d9UbfmKEk32FlKcYt7wevg4dIxme943iB6YFlaKKFTYHkLELnuT24rSY2TTGx9v32/nU1VczH3TfT9xU9MVvSG0Tdt0FP3QDjO4rnNsM0sLRKQNdlJPZSRq+Z032p15FR51q6JK3uHiJ0gk6RIhbYbnYGtq78rPQ4/25ZA75BLpsChIjSMHUVuscrMFPlIsyEX53XvXf+wpgDaTzFdOou1yvQRACQPxqTe3vVrK8bM8k4dWCqLx6kI3u4K7KNXwqdr8877UFzXFaY/I5bX5j0zpYXjuANAI+JuQvwnc23oYqSzhlVqlJPD/ANEs+TTEbBQLL931X07GbbVa+3UQ8cpbbareXZZJHN1Ga9w4c3PmuItOx25Vz/m96pQYzEIBGEcn+G8bEX1TawWtsNo+/far/h1nKys5YkyAgshQ26Ud7KQLC9x9KdWoOawmPpVcprCeQVP4enJYgqLlb2ka8lut52JU6SOohtY/D8qJ5nIQyre+kDf1PrRmgGYn71vp+wqDXQVdWI+rK3Uq4004j6vkbOomeAhFJOqNrKQGssisbEkC9gaGBMZrj2cDSwY6lbYrJa4LW1A9Ptue/NFcxxRhg6gAJGgb8C7BSx9he/I47VSwWcO8iAqoVyq7G5u0TSXBGxHk/WucjlLhHKQ3JPCRVVMZaIaXFn8xLgkrrS+pS5t5dXdvpUEmGxgEhVZNbBAW1ruyiXdQHHkuV2PF+DxVyfOHMjR2ChJYwTcXC9VV8wvezAk8D60fpZTcfRCym490jmO9hfmwv8+9d0qVVysNWt8JYnVE0Z/gO3ybf971kq0Hg4/eSf4R+9S0vEyfTPFiNXSpUqvGoPSpU9KBzQ3HJZr+tEqhxMOpbd+1VNXT4tbS7k2ns2TywZSpiLbU9c61g1xqelSoAVKlTGgDmVbiooxtVuCIsbdu9dY3DaTcfD+1bPSKvNvf8GH1pt17Y/yZnPs2lhmgjjRSJCdRa+9mjXQpuLNpdm4b4OLXIF4bxBi7hmSJgVjYKqOrEypMyqGLkXBhAO2+vtbfYU9b7T9zno2wSw4mRwXiSZ2iUmKzOV1iOXTNvF5YgGJVh1W3Nx92eBe1aHxLiFjHlS4w6uFYSM9+kr9VmLbpqJS3Nxz2rbU9JtfuO8aHwmQfxLOssURVCTK0UlkIDATtCHjJkuNhqIAe21yLg0Z8PsZcDDrJLNAgcm5bXpAbVfe+oG/vRWnRSTYc06OYvOQducbI4eTNRoQ1j25+dLH4kxxtIELkW8o5NyB2BPe/B4rQ5tlWkdRd/wAf/wAhQKaFXUq6hlPIIuD9DWxXcroZi+T0TR2eLQmu+OfkwQPEIJsIi3k1kg+UHQX06iLDZSLm2/bvTweIFYBtBAYIQSw+FzIAT6bR3I9/aiH+zof+knw6PhHwfh+XtSOXQkhjElxex0i4uSTb5kk/U0zZd8SF8PUfEvoDsuzozSqgXSLShgb7lRCykEgG1pfSjdVoMBEltESLYkiygWJFiR722qzUtcZJeZk9UZxXneWKg+Ywfej+9b9NjReizZAWgJI+95Ueg/D8z/SqfU2vBfv6Gf1fb+Ha9fQyeLxCxoWa9rgWAuSWIUAD3JFU5M4iW5YOLLqN0ItZS+nf+LSCbVdxsKsjLJsO++kqVNwb9iCP0oe+X4ZidX4Qm8jWOpSARc7tpJF+a5WO3HOTi4bcc5JRm0VwCGBJsbrbSQ2ga/S7bCuDnSWD2cKQTuhBI8lio7g6xTYqDDKRIxFxIL2c21u4tqW9iNW+/FjVbDx4YnpaHBHALM1lZwi76jYHpiw7Adr0/bF84Y9Rg+cMtLnUZ4DA6gDqUj+PQ1vkwIrlPEMBXUCxG9/LwAFbUfQWcGpfsWH2O3xm3n5Yv1COdzq7fSkuTQhdGk2sy21sfKwUEC52FlUD0tTf/n8xr8P2ZHBnSk2dWU9R0G1xZZBGGJ7AkgfOt74PgsryepCj6bn9/wBKx2HyGOWVQqEsXL/E1rkhiSL203UNbi+/evTMFhhHGsa8KPzPc/U1LVGLllE9EIuW5E9KlSqyXhwKemFPSgc0qVKkAr4jDBt+D6/1qhJEV5H9KelWdrNNBxc/Ut6e6Se30I6elSrENIap4cKW52H6/lSpVe0enja/MVtRbKC4CEcYUWFdMKVKt2KSWEZb57lCfAd1/L+hqm8ZHIIpUqnrsfYzdVpYJblwc0hSpVPkzoxy8FiLCM3aw9/6UQgw4Qbc9zSpVVnNvg2aNNCCyu5LQfMMkDHVHZT3H8J+XpSpU6q2VbzFl+m+dTzBgPEYV0NmUj9vz4qKlSrfotdkcs6TTXu2GWNVnDYGST4VNvU7D86VKmam+Vccobq9RKqGYh/LcoWPzN5m/QfL+tEqVKsGyyVj3SZzlts7XukzOeLPDIxUZMZCyXVtxdWKMGGoe+m1ef5h4Ye+lyFPlBGgqttBRrBWHrtY0qVVbfKsoo3rYt0RjkXcOAdWr4L3PX6wvvv+GukyOxvrHMX8P/TleT1767fSlSqt4sil40iFfD50outBp8txFa62jF/i/wCJ92PN78Vp8FgZJjZFv6n+EfM0qVOi3N4Y6GbJJSNjlGVLAu27H4m/kPQURpUqupJLCNOMVFYQqVKlSjh6VKlSiH//2Q=="/>
          <p:cNvSpPr>
            <a:spLocks noChangeAspect="1" noChangeArrowheads="1"/>
          </p:cNvSpPr>
          <p:nvPr/>
        </p:nvSpPr>
        <p:spPr bwMode="auto">
          <a:xfrm>
            <a:off x="307975" y="7937"/>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pic>
        <p:nvPicPr>
          <p:cNvPr id="4101" name="Picture 5"/>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483768" y="1700808"/>
            <a:ext cx="4560441" cy="306248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5143275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rot="21175634">
            <a:off x="274916" y="765266"/>
            <a:ext cx="8484955" cy="4667271"/>
          </a:xfrm>
        </p:spPr>
        <p:txBody>
          <a:bodyPr>
            <a:normAutofit/>
          </a:bodyPr>
          <a:lstStyle/>
          <a:p>
            <a:pPr marL="0" indent="0">
              <a:buNone/>
            </a:pPr>
            <a:r>
              <a:rPr lang="es-MX" sz="5400" dirty="0" smtClean="0">
                <a:effectLst>
                  <a:outerShdw blurRad="38100" dist="38100" dir="2700000" algn="tl">
                    <a:srgbClr val="000000">
                      <a:alpha val="43137"/>
                    </a:srgbClr>
                  </a:outerShdw>
                </a:effectLst>
                <a:latin typeface="Informal Roman" pitchFamily="66" charset="0"/>
              </a:rPr>
              <a:t>SEXUALIDAD Y CULTURA POPULAR: LA SEXUALIDAD EN LOS MEDIOS DE COMUNICACIÓN.</a:t>
            </a:r>
            <a:endParaRPr lang="es-MX" sz="4800" dirty="0"/>
          </a:p>
        </p:txBody>
      </p:sp>
    </p:spTree>
    <p:extLst>
      <p:ext uri="{BB962C8B-B14F-4D97-AF65-F5344CB8AC3E}">
        <p14:creationId xmlns="" xmlns:p14="http://schemas.microsoft.com/office/powerpoint/2010/main" val="41940973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t>La sexualidad en los medios de comunicación</a:t>
            </a:r>
            <a:endParaRPr lang="es-MX" b="1" dirty="0"/>
          </a:p>
        </p:txBody>
      </p:sp>
      <p:sp>
        <p:nvSpPr>
          <p:cNvPr id="3" name="2 Marcador de contenido"/>
          <p:cNvSpPr>
            <a:spLocks noGrp="1"/>
          </p:cNvSpPr>
          <p:nvPr>
            <p:ph sz="quarter" idx="1"/>
          </p:nvPr>
        </p:nvSpPr>
        <p:spPr>
          <a:xfrm>
            <a:off x="457200" y="1600200"/>
            <a:ext cx="8229600" cy="4709119"/>
          </a:xfrm>
        </p:spPr>
        <p:txBody>
          <a:bodyPr>
            <a:normAutofit/>
          </a:bodyPr>
          <a:lstStyle/>
          <a:p>
            <a:pPr algn="ctr"/>
            <a:r>
              <a:rPr lang="es-MX" dirty="0" smtClean="0"/>
              <a:t>¡NO TODO EN ELLOS ES MALO!</a:t>
            </a:r>
          </a:p>
          <a:p>
            <a:r>
              <a:rPr lang="es-MX" sz="2800" dirty="0" smtClean="0"/>
              <a:t> </a:t>
            </a:r>
            <a:r>
              <a:rPr lang="es-MX" dirty="0" smtClean="0"/>
              <a:t>Hay </a:t>
            </a:r>
            <a:r>
              <a:rPr lang="es-MX" dirty="0"/>
              <a:t>buenos documentales y programas para </a:t>
            </a:r>
            <a:r>
              <a:rPr lang="es-MX" dirty="0" smtClean="0"/>
              <a:t>la familia que </a:t>
            </a:r>
            <a:r>
              <a:rPr lang="es-MX" dirty="0"/>
              <a:t>suelen tocar temas delicados </a:t>
            </a:r>
            <a:r>
              <a:rPr lang="es-MX" dirty="0" smtClean="0"/>
              <a:t>como:</a:t>
            </a:r>
          </a:p>
          <a:p>
            <a:pPr marL="0" indent="0">
              <a:buNone/>
            </a:pPr>
            <a:r>
              <a:rPr lang="es-MX" dirty="0" smtClean="0"/>
              <a:t>*El embarazo </a:t>
            </a:r>
            <a:r>
              <a:rPr lang="es-MX" dirty="0"/>
              <a:t>en los </a:t>
            </a:r>
            <a:endParaRPr lang="es-MX" dirty="0" smtClean="0"/>
          </a:p>
          <a:p>
            <a:pPr marL="0" indent="0">
              <a:buNone/>
            </a:pPr>
            <a:r>
              <a:rPr lang="es-MX" dirty="0" smtClean="0"/>
              <a:t>adolescentes </a:t>
            </a:r>
          </a:p>
          <a:p>
            <a:pPr marL="0" indent="0">
              <a:buNone/>
            </a:pPr>
            <a:r>
              <a:rPr lang="es-MX" dirty="0" smtClean="0"/>
              <a:t>*El Sida</a:t>
            </a:r>
          </a:p>
          <a:p>
            <a:pPr marL="0" indent="0">
              <a:buNone/>
            </a:pPr>
            <a:r>
              <a:rPr lang="es-MX" dirty="0" smtClean="0"/>
              <a:t>*Las relaciones humanas </a:t>
            </a:r>
          </a:p>
          <a:p>
            <a:pPr marL="0" indent="0">
              <a:buNone/>
            </a:pPr>
            <a:r>
              <a:rPr lang="es-MX" dirty="0" smtClean="0"/>
              <a:t>en general</a:t>
            </a:r>
            <a:endParaRPr lang="es-MX" u="sng" dirty="0" smtClean="0"/>
          </a:p>
          <a:p>
            <a:pPr marL="0" indent="0">
              <a:buNone/>
            </a:pPr>
            <a:endParaRPr lang="es-MX" u="sng" dirty="0" smtClean="0"/>
          </a:p>
        </p:txBody>
      </p:sp>
    </p:spTree>
    <p:extLst>
      <p:ext uri="{BB962C8B-B14F-4D97-AF65-F5344CB8AC3E}">
        <p14:creationId xmlns="" xmlns:p14="http://schemas.microsoft.com/office/powerpoint/2010/main" val="1863560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476672"/>
            <a:ext cx="8186766" cy="3212976"/>
          </a:xfrm>
        </p:spPr>
        <p:txBody>
          <a:bodyPr>
            <a:normAutofit/>
          </a:bodyPr>
          <a:lstStyle/>
          <a:p>
            <a:r>
              <a:rPr lang="es-MX" dirty="0" smtClean="0"/>
              <a:t>Los medios de comunicación masiva, son medios atractivos, dinámicos y orientados a alas distintas edades, logran obtener la atención de las personas.</a:t>
            </a:r>
            <a:endParaRPr lang="es-MX" dirty="0"/>
          </a:p>
        </p:txBody>
      </p:sp>
      <p:pic>
        <p:nvPicPr>
          <p:cNvPr id="7170" name="Picture 2" descr="http://1.bp.blogspot.com/_DrAtk0kzJIc/TGiemBTGxFI/AAAAAAAAABI/O9I3tGwdEhE/s1600/mass+media+2.jpg"/>
          <p:cNvPicPr>
            <a:picLocks noChangeAspect="1" noChangeArrowheads="1"/>
          </p:cNvPicPr>
          <p:nvPr/>
        </p:nvPicPr>
        <p:blipFill>
          <a:blip r:embed="rId2" cstate="print"/>
          <a:srcRect/>
          <a:stretch>
            <a:fillRect/>
          </a:stretch>
        </p:blipFill>
        <p:spPr bwMode="auto">
          <a:xfrm>
            <a:off x="5715008" y="4317981"/>
            <a:ext cx="2428892" cy="2540019"/>
          </a:xfrm>
          <a:prstGeom prst="rect">
            <a:avLst/>
          </a:prstGeom>
          <a:noFill/>
        </p:spPr>
      </p:pic>
    </p:spTree>
    <p:extLst>
      <p:ext uri="{BB962C8B-B14F-4D97-AF65-F5344CB8AC3E}">
        <p14:creationId xmlns="" xmlns:p14="http://schemas.microsoft.com/office/powerpoint/2010/main" val="17609041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980728"/>
            <a:ext cx="8043890" cy="1784240"/>
          </a:xfrm>
        </p:spPr>
        <p:txBody>
          <a:bodyPr>
            <a:normAutofit fontScale="90000"/>
          </a:bodyPr>
          <a:lstStyle/>
          <a:p>
            <a:r>
              <a:rPr lang="es-MX" dirty="0" smtClean="0"/>
              <a:t>Sin darnos cuenta van influyendo en nuestra forma de pensar, de vestir, de comprar, gustos, etc.</a:t>
            </a:r>
            <a:endParaRPr lang="es-MX" dirty="0"/>
          </a:p>
        </p:txBody>
      </p:sp>
      <p:pic>
        <p:nvPicPr>
          <p:cNvPr id="6146" name="Picture 2" descr="http://maripatxiayerra.files.wordpress.com/2011/11/4-medios-de-comunicacic3b3n.jpg"/>
          <p:cNvPicPr>
            <a:picLocks noChangeAspect="1" noChangeArrowheads="1"/>
          </p:cNvPicPr>
          <p:nvPr/>
        </p:nvPicPr>
        <p:blipFill>
          <a:blip r:embed="rId2" cstate="print"/>
          <a:srcRect/>
          <a:stretch>
            <a:fillRect/>
          </a:stretch>
        </p:blipFill>
        <p:spPr bwMode="auto">
          <a:xfrm>
            <a:off x="3096854" y="2996952"/>
            <a:ext cx="2305050" cy="2786058"/>
          </a:xfrm>
          <a:prstGeom prst="rect">
            <a:avLst/>
          </a:prstGeom>
          <a:noFill/>
        </p:spPr>
      </p:pic>
    </p:spTree>
    <p:extLst>
      <p:ext uri="{BB962C8B-B14F-4D97-AF65-F5344CB8AC3E}">
        <p14:creationId xmlns="" xmlns:p14="http://schemas.microsoft.com/office/powerpoint/2010/main" val="58179484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La pornografía</a:t>
            </a:r>
            <a:endParaRPr lang="es-MX" b="1" dirty="0"/>
          </a:p>
        </p:txBody>
      </p:sp>
      <p:sp>
        <p:nvSpPr>
          <p:cNvPr id="3" name="2 Marcador de contenido"/>
          <p:cNvSpPr>
            <a:spLocks noGrp="1"/>
          </p:cNvSpPr>
          <p:nvPr>
            <p:ph sz="quarter" idx="1"/>
          </p:nvPr>
        </p:nvSpPr>
        <p:spPr>
          <a:xfrm>
            <a:off x="323528" y="1196752"/>
            <a:ext cx="8229600" cy="4525963"/>
          </a:xfrm>
        </p:spPr>
        <p:txBody>
          <a:bodyPr>
            <a:normAutofit/>
          </a:bodyPr>
          <a:lstStyle/>
          <a:p>
            <a:r>
              <a:rPr lang="es-MX" dirty="0"/>
              <a:t>Se </a:t>
            </a:r>
            <a:r>
              <a:rPr lang="es-MX" dirty="0" smtClean="0"/>
              <a:t>define como </a:t>
            </a:r>
            <a:r>
              <a:rPr lang="es-MX" dirty="0"/>
              <a:t>la característica de los escritos u obras que contienen párrafos incitadores al erotismo provocando en el lector o contemplador deseos e instándolo a una </a:t>
            </a:r>
            <a:r>
              <a:rPr lang="es-MX" dirty="0" smtClean="0"/>
              <a:t>acción.</a:t>
            </a:r>
          </a:p>
          <a:p>
            <a:endParaRPr lang="es-MX" dirty="0" smtClean="0"/>
          </a:p>
          <a:p>
            <a:r>
              <a:rPr lang="es-MX" dirty="0"/>
              <a:t>El sabor que de todo esto queda, es que la </a:t>
            </a:r>
            <a:r>
              <a:rPr lang="es-MX" dirty="0" smtClean="0"/>
              <a:t>mujer "desea</a:t>
            </a:r>
            <a:r>
              <a:rPr lang="es-MX" dirty="0"/>
              <a:t>" ser violada y maltratada</a:t>
            </a:r>
            <a:r>
              <a:rPr lang="es-MX" dirty="0" smtClean="0"/>
              <a:t>.</a:t>
            </a:r>
          </a:p>
          <a:p>
            <a:r>
              <a:rPr lang="es-MX" dirty="0"/>
              <a:t/>
            </a:r>
            <a:br>
              <a:rPr lang="es-MX" dirty="0"/>
            </a:br>
            <a:r>
              <a:rPr lang="es-MX" dirty="0"/>
              <a:t/>
            </a:r>
            <a:br>
              <a:rPr lang="es-MX" dirty="0"/>
            </a:br>
            <a:endParaRPr lang="es-MX" dirty="0"/>
          </a:p>
        </p:txBody>
      </p:sp>
    </p:spTree>
    <p:extLst>
      <p:ext uri="{BB962C8B-B14F-4D97-AF65-F5344CB8AC3E}">
        <p14:creationId xmlns="" xmlns:p14="http://schemas.microsoft.com/office/powerpoint/2010/main" val="20621222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
            </a:r>
            <a:br>
              <a:rPr lang="es-MX" dirty="0" smtClean="0"/>
            </a:br>
            <a:r>
              <a:rPr lang="es-MX" dirty="0"/>
              <a:t>Para entender el concepto empezaremos desde la Prehistoria </a:t>
            </a:r>
          </a:p>
        </p:txBody>
      </p:sp>
      <p:sp>
        <p:nvSpPr>
          <p:cNvPr id="3" name="Marcador de contenido 2"/>
          <p:cNvSpPr>
            <a:spLocks noGrp="1"/>
          </p:cNvSpPr>
          <p:nvPr>
            <p:ph sz="quarter" idx="1"/>
          </p:nvPr>
        </p:nvSpPr>
        <p:spPr/>
        <p:txBody>
          <a:bodyPr/>
          <a:lstStyle/>
          <a:p>
            <a:r>
              <a:rPr lang="es-MX" dirty="0" smtClean="0"/>
              <a:t>En esa época se cree que no había limitantes para el sexo ni reglas que regulasen la relación entre hombre y mujeres, a pesar de eso la promiscuidad no era común.</a:t>
            </a:r>
          </a:p>
          <a:p>
            <a:r>
              <a:rPr lang="es-MX" dirty="0" smtClean="0"/>
              <a:t>La sexualidad era vista como forma de preservar la especie, no era más que una fuerza fecundadora antes de ser una vivencia placentera.</a:t>
            </a:r>
          </a:p>
        </p:txBody>
      </p:sp>
    </p:spTree>
    <p:extLst>
      <p:ext uri="{BB962C8B-B14F-4D97-AF65-F5344CB8AC3E}">
        <p14:creationId xmlns="" xmlns:p14="http://schemas.microsoft.com/office/powerpoint/2010/main" val="2992442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La crónica amarilla</a:t>
            </a:r>
            <a:endParaRPr lang="es-MX" b="1" dirty="0"/>
          </a:p>
        </p:txBody>
      </p:sp>
      <p:sp>
        <p:nvSpPr>
          <p:cNvPr id="3" name="2 Marcador de contenido"/>
          <p:cNvSpPr>
            <a:spLocks noGrp="1"/>
          </p:cNvSpPr>
          <p:nvPr>
            <p:ph sz="quarter" idx="1"/>
          </p:nvPr>
        </p:nvSpPr>
        <p:spPr>
          <a:xfrm>
            <a:off x="467544" y="1340768"/>
            <a:ext cx="8229600" cy="3516992"/>
          </a:xfrm>
        </p:spPr>
        <p:txBody>
          <a:bodyPr>
            <a:normAutofit/>
          </a:bodyPr>
          <a:lstStyle/>
          <a:p>
            <a:r>
              <a:rPr lang="es-MX" dirty="0" smtClean="0"/>
              <a:t>Dentro de la prensa merece especial mención como divulgación de violencia contra la mujer, la crónica amarilla cuyo escrito deja entrever todas las formas de dominio de un género sobre el otro: asesinatos, dramas pasionales, maltrato doméstico y delitos sexuales.</a:t>
            </a:r>
          </a:p>
          <a:p>
            <a:r>
              <a:rPr lang="es-MX" dirty="0"/>
              <a:t>En la crónica amarilla y en la </a:t>
            </a:r>
            <a:r>
              <a:rPr lang="es-MX" dirty="0" smtClean="0"/>
              <a:t>publicidad se </a:t>
            </a:r>
            <a:r>
              <a:rPr lang="es-MX" dirty="0"/>
              <a:t>da sexo porque gusta y si se le adiciona con violencia vende más porque gusta </a:t>
            </a:r>
            <a:r>
              <a:rPr lang="es-MX" dirty="0" smtClean="0"/>
              <a:t>más</a:t>
            </a:r>
          </a:p>
        </p:txBody>
      </p:sp>
    </p:spTree>
    <p:extLst>
      <p:ext uri="{BB962C8B-B14F-4D97-AF65-F5344CB8AC3E}">
        <p14:creationId xmlns="" xmlns:p14="http://schemas.microsoft.com/office/powerpoint/2010/main" val="33153290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La publicidad</a:t>
            </a:r>
            <a:endParaRPr lang="es-MX" b="1" dirty="0"/>
          </a:p>
        </p:txBody>
      </p:sp>
      <p:sp>
        <p:nvSpPr>
          <p:cNvPr id="3" name="2 Marcador de contenido"/>
          <p:cNvSpPr>
            <a:spLocks noGrp="1"/>
          </p:cNvSpPr>
          <p:nvPr>
            <p:ph sz="quarter" idx="1"/>
          </p:nvPr>
        </p:nvSpPr>
        <p:spPr>
          <a:xfrm>
            <a:off x="323528" y="1196752"/>
            <a:ext cx="8640960" cy="5040560"/>
          </a:xfrm>
        </p:spPr>
        <p:txBody>
          <a:bodyPr>
            <a:normAutofit lnSpcReduction="10000"/>
          </a:bodyPr>
          <a:lstStyle/>
          <a:p>
            <a:pPr marL="0" indent="0">
              <a:buNone/>
            </a:pPr>
            <a:endParaRPr lang="es-MX" dirty="0" smtClean="0"/>
          </a:p>
          <a:p>
            <a:pPr marL="0" indent="0">
              <a:buNone/>
            </a:pPr>
            <a:r>
              <a:rPr lang="es-MX" dirty="0" smtClean="0"/>
              <a:t>La propaganda </a:t>
            </a:r>
            <a:r>
              <a:rPr lang="es-MX" dirty="0"/>
              <a:t>comercial, por medio de sus sofisticadas </a:t>
            </a:r>
            <a:r>
              <a:rPr lang="es-MX" dirty="0" smtClean="0"/>
              <a:t>técnicas, </a:t>
            </a:r>
            <a:r>
              <a:rPr lang="es-MX" dirty="0"/>
              <a:t>distorsionan la realidad con </a:t>
            </a:r>
            <a:r>
              <a:rPr lang="es-MX" dirty="0" smtClean="0"/>
              <a:t>imágenes </a:t>
            </a:r>
            <a:r>
              <a:rPr lang="es-MX" dirty="0"/>
              <a:t>idealizadas en las cuales, casi siempre, es utilizada la femenina. La forma estereotipada y sexista, como hace uso de su cuerpo, permite la </a:t>
            </a:r>
            <a:r>
              <a:rPr lang="es-MX" dirty="0" smtClean="0"/>
              <a:t>inducción </a:t>
            </a:r>
            <a:r>
              <a:rPr lang="es-MX" dirty="0"/>
              <a:t>a la violencia sexual.</a:t>
            </a:r>
            <a:br>
              <a:rPr lang="es-MX" dirty="0"/>
            </a:br>
            <a:r>
              <a:rPr lang="es-MX" dirty="0"/>
              <a:t/>
            </a:r>
            <a:br>
              <a:rPr lang="es-MX" dirty="0"/>
            </a:br>
            <a:r>
              <a:rPr lang="es-MX" dirty="0"/>
              <a:t>El lenguaje de la publicidad es </a:t>
            </a:r>
            <a:r>
              <a:rPr lang="es-MX" dirty="0" smtClean="0"/>
              <a:t>el lenguaje </a:t>
            </a:r>
          </a:p>
          <a:p>
            <a:pPr marL="0" indent="0">
              <a:buNone/>
            </a:pPr>
            <a:r>
              <a:rPr lang="es-MX" dirty="0" smtClean="0"/>
              <a:t>del </a:t>
            </a:r>
            <a:r>
              <a:rPr lang="es-MX" dirty="0"/>
              <a:t>deseo, de la persuasión, de la seducción. </a:t>
            </a:r>
            <a:endParaRPr lang="es-MX" dirty="0" smtClean="0"/>
          </a:p>
          <a:p>
            <a:pPr marL="0" indent="0">
              <a:buNone/>
            </a:pPr>
            <a:r>
              <a:rPr lang="es-MX" dirty="0" smtClean="0"/>
              <a:t>En </a:t>
            </a:r>
            <a:r>
              <a:rPr lang="es-MX" dirty="0"/>
              <a:t>sus mensajes trata de reflejar lo que </a:t>
            </a:r>
            <a:endParaRPr lang="es-MX" dirty="0" smtClean="0"/>
          </a:p>
          <a:p>
            <a:pPr marL="0" indent="0">
              <a:buNone/>
            </a:pPr>
            <a:r>
              <a:rPr lang="es-MX" dirty="0" smtClean="0"/>
              <a:t>quisiéramos </a:t>
            </a:r>
            <a:r>
              <a:rPr lang="es-MX" dirty="0"/>
              <a:t>ser o tener. </a:t>
            </a:r>
            <a:br>
              <a:rPr lang="es-MX" dirty="0"/>
            </a:br>
            <a:r>
              <a:rPr lang="es-MX" dirty="0"/>
              <a:t/>
            </a:r>
            <a:br>
              <a:rPr lang="es-MX" dirty="0"/>
            </a:br>
            <a:endParaRPr lang="es-MX" dirty="0" smtClean="0">
              <a:effectLst/>
            </a:endParaRPr>
          </a:p>
        </p:txBody>
      </p:sp>
    </p:spTree>
    <p:extLst>
      <p:ext uri="{BB962C8B-B14F-4D97-AF65-F5344CB8AC3E}">
        <p14:creationId xmlns="" xmlns:p14="http://schemas.microsoft.com/office/powerpoint/2010/main" val="17962283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La televisión</a:t>
            </a:r>
            <a:endParaRPr lang="es-MX" b="1" dirty="0"/>
          </a:p>
        </p:txBody>
      </p:sp>
      <p:sp>
        <p:nvSpPr>
          <p:cNvPr id="3" name="2 Marcador de contenido"/>
          <p:cNvSpPr>
            <a:spLocks noGrp="1"/>
          </p:cNvSpPr>
          <p:nvPr>
            <p:ph sz="quarter" idx="1"/>
          </p:nvPr>
        </p:nvSpPr>
        <p:spPr/>
        <p:txBody>
          <a:bodyPr>
            <a:normAutofit/>
          </a:bodyPr>
          <a:lstStyle/>
          <a:p>
            <a:r>
              <a:rPr lang="es-MX" dirty="0"/>
              <a:t>La </a:t>
            </a:r>
            <a:r>
              <a:rPr lang="es-MX" dirty="0" smtClean="0"/>
              <a:t>televisión </a:t>
            </a:r>
            <a:r>
              <a:rPr lang="es-MX" dirty="0"/>
              <a:t>latinoamericana, especialmente la mexicana, la portorriqueña y la venezolana representan la expresión misógina más abierta, machista y reforzadora de los tradicionales estereotipos sexuales con sus correspondientes conductas sadomasoquistas. </a:t>
            </a:r>
            <a:br>
              <a:rPr lang="es-MX" dirty="0"/>
            </a:br>
            <a:endParaRPr lang="es-MX" dirty="0" smtClean="0"/>
          </a:p>
          <a:p>
            <a:r>
              <a:rPr lang="es-MX" sz="2600" dirty="0" smtClean="0"/>
              <a:t>ES MÁS FÁCIL INVERTIR NO FAVORECIENDO LA VERDAD, ES MÁS FÁCIL INVERTIR SUSCITANDO LO ELEMENTAL Y PRIMARIO</a:t>
            </a:r>
            <a:r>
              <a:rPr lang="es-MX" dirty="0" smtClean="0"/>
              <a:t>.</a:t>
            </a:r>
            <a:r>
              <a:rPr lang="es-MX" dirty="0"/>
              <a:t/>
            </a:r>
            <a:br>
              <a:rPr lang="es-MX" dirty="0"/>
            </a:br>
            <a:r>
              <a:rPr lang="es-MX" dirty="0"/>
              <a:t/>
            </a:r>
            <a:br>
              <a:rPr lang="es-MX" dirty="0"/>
            </a:br>
            <a:endParaRPr lang="es-MX" dirty="0"/>
          </a:p>
        </p:txBody>
      </p:sp>
      <p:pic>
        <p:nvPicPr>
          <p:cNvPr id="4" name="Picture 2" descr="https://lh5.googleusercontent.com/-1lRXSEnZOPM/TWs4-FpFzgI/AAAAAAAAAEM/0i-2VO1kDjY/s1600/SEXUALIDAD-NI%25C3%2591OS-CONSEJOS1.jpg"/>
          <p:cNvPicPr>
            <a:picLocks noChangeAspect="1" noChangeArrowheads="1"/>
          </p:cNvPicPr>
          <p:nvPr/>
        </p:nvPicPr>
        <p:blipFill>
          <a:blip r:embed="rId2" cstate="print"/>
          <a:srcRect/>
          <a:stretch>
            <a:fillRect/>
          </a:stretch>
        </p:blipFill>
        <p:spPr bwMode="auto">
          <a:xfrm>
            <a:off x="5724128" y="4653136"/>
            <a:ext cx="2857500" cy="2028826"/>
          </a:xfrm>
          <a:prstGeom prst="rect">
            <a:avLst/>
          </a:prstGeom>
          <a:noFill/>
        </p:spPr>
      </p:pic>
    </p:spTree>
    <p:extLst>
      <p:ext uri="{BB962C8B-B14F-4D97-AF65-F5344CB8AC3E}">
        <p14:creationId xmlns="" xmlns:p14="http://schemas.microsoft.com/office/powerpoint/2010/main" val="39084213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Egipto </a:t>
            </a:r>
            <a:endParaRPr lang="es-MX" dirty="0"/>
          </a:p>
        </p:txBody>
      </p:sp>
      <p:sp>
        <p:nvSpPr>
          <p:cNvPr id="3" name="Marcador de contenido 2"/>
          <p:cNvSpPr>
            <a:spLocks noGrp="1"/>
          </p:cNvSpPr>
          <p:nvPr>
            <p:ph sz="quarter" idx="1"/>
          </p:nvPr>
        </p:nvSpPr>
        <p:spPr/>
        <p:txBody>
          <a:bodyPr/>
          <a:lstStyle/>
          <a:p>
            <a:r>
              <a:rPr lang="es-MX" dirty="0" smtClean="0"/>
              <a:t>Gozaban de libertad sexual, se espera que la mujer fuese fiel y entregada a la casa y a sus hijos. </a:t>
            </a:r>
          </a:p>
          <a:p>
            <a:r>
              <a:rPr lang="es-MX" dirty="0" smtClean="0"/>
              <a:t>Se permitía el incesto, comúnmente era entre hermanos.</a:t>
            </a:r>
          </a:p>
        </p:txBody>
      </p:sp>
      <p:sp>
        <p:nvSpPr>
          <p:cNvPr id="5" name="4 Rectángulo"/>
          <p:cNvSpPr/>
          <p:nvPr/>
        </p:nvSpPr>
        <p:spPr>
          <a:xfrm>
            <a:off x="827584" y="2996952"/>
            <a:ext cx="7704856" cy="3416320"/>
          </a:xfrm>
          <a:prstGeom prst="rect">
            <a:avLst/>
          </a:prstGeom>
        </p:spPr>
        <p:txBody>
          <a:bodyPr wrap="square">
            <a:spAutoFit/>
          </a:bodyPr>
          <a:lstStyle/>
          <a:p>
            <a:r>
              <a:rPr lang="es-MX" sz="2400" dirty="0" smtClean="0"/>
              <a:t>Antigua Grecia </a:t>
            </a:r>
            <a:endParaRPr lang="es-MX" sz="2400" dirty="0" smtClean="0"/>
          </a:p>
          <a:p>
            <a:endParaRPr lang="es-MX" sz="2400" dirty="0" smtClean="0"/>
          </a:p>
          <a:p>
            <a:r>
              <a:rPr lang="es-MX" sz="2400" dirty="0" smtClean="0"/>
              <a:t>Para </a:t>
            </a:r>
            <a:r>
              <a:rPr lang="es-MX" sz="2400" dirty="0" smtClean="0"/>
              <a:t>ellos la sexualidad tenía mucha importancia. </a:t>
            </a:r>
          </a:p>
          <a:p>
            <a:r>
              <a:rPr lang="es-MX" sz="2400" dirty="0" smtClean="0"/>
              <a:t>La educación sexual era abierta y exaltaban el erotismo.</a:t>
            </a:r>
          </a:p>
          <a:p>
            <a:r>
              <a:rPr lang="es-MX" sz="2400" dirty="0" smtClean="0"/>
              <a:t> Aceptaban hechos sexuales como la infidelidad, las orgías o la homosexualidad. Hacían culto a la virginidad. La homosexualidad del hombre o de la mujer era aceptada y conocida, esto no afectaba la vida o el estatus social de la persona. La belleza era algo sublime y adorar la belleza masculina o femenina era un acto de adoración</a:t>
            </a:r>
            <a:r>
              <a:rPr lang="es-MX" dirty="0" smtClean="0"/>
              <a:t>.</a:t>
            </a:r>
            <a:endParaRPr lang="es-MX" dirty="0"/>
          </a:p>
        </p:txBody>
      </p:sp>
    </p:spTree>
    <p:extLst>
      <p:ext uri="{BB962C8B-B14F-4D97-AF65-F5344CB8AC3E}">
        <p14:creationId xmlns="" xmlns:p14="http://schemas.microsoft.com/office/powerpoint/2010/main" val="35870913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37673" y="1"/>
            <a:ext cx="7886700" cy="1325563"/>
          </a:xfrm>
        </p:spPr>
        <p:txBody>
          <a:bodyPr>
            <a:normAutofit fontScale="90000"/>
          </a:bodyPr>
          <a:lstStyle/>
          <a:p>
            <a:r>
              <a:rPr lang="es-MX" dirty="0" smtClean="0"/>
              <a:t>Edad media </a:t>
            </a:r>
            <a:br>
              <a:rPr lang="es-MX" dirty="0" smtClean="0"/>
            </a:br>
            <a:endParaRPr lang="es-MX" dirty="0"/>
          </a:p>
        </p:txBody>
      </p:sp>
      <p:sp>
        <p:nvSpPr>
          <p:cNvPr id="3" name="Marcador de contenido 2"/>
          <p:cNvSpPr>
            <a:spLocks noGrp="1"/>
          </p:cNvSpPr>
          <p:nvPr>
            <p:ph sz="quarter" idx="1"/>
          </p:nvPr>
        </p:nvSpPr>
        <p:spPr>
          <a:xfrm>
            <a:off x="395536" y="1080445"/>
            <a:ext cx="5544616" cy="5156867"/>
          </a:xfrm>
        </p:spPr>
        <p:txBody>
          <a:bodyPr>
            <a:normAutofit/>
          </a:bodyPr>
          <a:lstStyle/>
          <a:p>
            <a:r>
              <a:rPr lang="es-MX" sz="3200" dirty="0" smtClean="0"/>
              <a:t>Cuando </a:t>
            </a:r>
            <a:r>
              <a:rPr lang="es-MX" sz="3200" dirty="0"/>
              <a:t>el hombre partía a la guerra o de viaje durante un largo periodo, ponía la mujer lo que conocemos como cinturón de castidad, así se aseguraba la fidelidad </a:t>
            </a:r>
            <a:r>
              <a:rPr lang="es-MX" sz="3200" dirty="0" smtClean="0"/>
              <a:t>absoluta. </a:t>
            </a:r>
            <a:r>
              <a:rPr lang="es-MX" sz="3200" dirty="0"/>
              <a:t>La única mujer respetada y adorado era la Virgen, según ellos estaba dotada de las mejores virtudes.</a:t>
            </a:r>
          </a:p>
        </p:txBody>
      </p:sp>
    </p:spTree>
    <p:extLst>
      <p:ext uri="{BB962C8B-B14F-4D97-AF65-F5344CB8AC3E}">
        <p14:creationId xmlns="" xmlns:p14="http://schemas.microsoft.com/office/powerpoint/2010/main" val="19236528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6"/>
            <a:ext cx="7886700" cy="777875"/>
          </a:xfrm>
        </p:spPr>
        <p:txBody>
          <a:bodyPr/>
          <a:lstStyle/>
          <a:p>
            <a:r>
              <a:rPr lang="es-MX" dirty="0" smtClean="0"/>
              <a:t>Renacimiento </a:t>
            </a:r>
            <a:endParaRPr lang="es-MX" dirty="0"/>
          </a:p>
        </p:txBody>
      </p:sp>
      <p:sp>
        <p:nvSpPr>
          <p:cNvPr id="3" name="Marcador de contenido 2"/>
          <p:cNvSpPr>
            <a:spLocks noGrp="1"/>
          </p:cNvSpPr>
          <p:nvPr>
            <p:ph sz="quarter" idx="1"/>
          </p:nvPr>
        </p:nvSpPr>
        <p:spPr>
          <a:xfrm>
            <a:off x="628650" y="1143000"/>
            <a:ext cx="7886700" cy="4033754"/>
          </a:xfrm>
        </p:spPr>
        <p:txBody>
          <a:bodyPr>
            <a:normAutofit/>
          </a:bodyPr>
          <a:lstStyle/>
          <a:p>
            <a:r>
              <a:rPr lang="es-MX" dirty="0" smtClean="0"/>
              <a:t>Muestran pinturas </a:t>
            </a:r>
            <a:r>
              <a:rPr lang="es-MX" dirty="0"/>
              <a:t>que muestran la anatomía sexual de hombres y mujeres, como es el caso de obras de Leonardo Da Vinci, otra muestra es la exaltación del cuerpo femenino por medio de la literatura y las artes. Gracias al auge literario de esta época, se propago el desarrollo del conocimiento de la sexualidad a gran escala, dejando atrás algunas de las restricciones impuestas por la Iglesia. Surge la mujer como un icono sexual, pero continuaba teniendo mucho menos importancia que el hombre.</a:t>
            </a:r>
          </a:p>
        </p:txBody>
      </p:sp>
    </p:spTree>
    <p:extLst>
      <p:ext uri="{BB962C8B-B14F-4D97-AF65-F5344CB8AC3E}">
        <p14:creationId xmlns="" xmlns:p14="http://schemas.microsoft.com/office/powerpoint/2010/main" val="5368023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Siglo XX</a:t>
            </a:r>
            <a:endParaRPr lang="es-MX" dirty="0"/>
          </a:p>
        </p:txBody>
      </p:sp>
      <p:sp>
        <p:nvSpPr>
          <p:cNvPr id="3" name="Marcador de contenido 2"/>
          <p:cNvSpPr>
            <a:spLocks noGrp="1"/>
          </p:cNvSpPr>
          <p:nvPr>
            <p:ph sz="quarter" idx="1"/>
          </p:nvPr>
        </p:nvSpPr>
        <p:spPr/>
        <p:txBody>
          <a:bodyPr>
            <a:normAutofit/>
          </a:bodyPr>
          <a:lstStyle/>
          <a:p>
            <a:r>
              <a:rPr lang="es-MX" dirty="0"/>
              <a:t>El inicio del siglo XX fue también el principio del importante movimiento de liberación femenina, para situar a la mujer en un plano de igualdad con el hombre. Así empezaron a desecharse los tabúes sobre el cuerpo y su capacidad sexual</a:t>
            </a:r>
            <a:r>
              <a:rPr lang="es-MX" dirty="0" smtClean="0"/>
              <a:t>.</a:t>
            </a:r>
          </a:p>
          <a:p>
            <a:r>
              <a:rPr lang="es-MX" dirty="0"/>
              <a:t>Las dos guerras mundiales aumentaron la permisividad sexual en la sociedad, que a corto plazo propiciaría la liberación conceptual sobre el sexo. La sexualidad se consideró desde entonces como una cualidad única del ser </a:t>
            </a:r>
            <a:r>
              <a:rPr lang="es-MX" dirty="0" smtClean="0"/>
              <a:t>humano.</a:t>
            </a:r>
            <a:endParaRPr lang="es-MX" dirty="0"/>
          </a:p>
        </p:txBody>
      </p:sp>
    </p:spTree>
    <p:extLst>
      <p:ext uri="{BB962C8B-B14F-4D97-AF65-F5344CB8AC3E}">
        <p14:creationId xmlns="" xmlns:p14="http://schemas.microsoft.com/office/powerpoint/2010/main" val="21414755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1412776"/>
            <a:ext cx="7776864" cy="1143000"/>
          </a:xfrm>
        </p:spPr>
        <p:txBody>
          <a:bodyPr>
            <a:normAutofit fontScale="90000"/>
          </a:bodyPr>
          <a:lstStyle/>
          <a:p>
            <a:pPr marL="0" indent="0">
              <a:buNone/>
            </a:pPr>
            <a:r>
              <a:rPr lang="es-MX" dirty="0">
                <a:effectLst/>
              </a:rPr>
              <a:t>¿Qué significan los roles sexuales, conocidos también como estereotipos sexuales?</a:t>
            </a:r>
            <a:br>
              <a:rPr lang="es-MX" dirty="0">
                <a:effectLst/>
              </a:rPr>
            </a:br>
            <a:endParaRPr lang="es-MX" dirty="0"/>
          </a:p>
        </p:txBody>
      </p:sp>
      <p:sp>
        <p:nvSpPr>
          <p:cNvPr id="4" name="3 CuadroTexto"/>
          <p:cNvSpPr txBox="1"/>
          <p:nvPr/>
        </p:nvSpPr>
        <p:spPr>
          <a:xfrm>
            <a:off x="539552" y="2996952"/>
            <a:ext cx="4680520" cy="2308324"/>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s-MX" sz="2400" dirty="0"/>
              <a:t>Son un conjunto de creencias y expectativas que cada sociedad tiene acerca de cómo debe de comportarse el hombre y la mujer ante cada situación de la vida</a:t>
            </a:r>
          </a:p>
        </p:txBody>
      </p:sp>
      <p:pic>
        <p:nvPicPr>
          <p:cNvPr id="3074"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508104" y="3501008"/>
            <a:ext cx="2975712" cy="290606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423922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404664"/>
            <a:ext cx="8136904" cy="1656184"/>
          </a:xfrm>
        </p:spPr>
        <p:txBody>
          <a:bodyPr>
            <a:normAutofit fontScale="90000"/>
          </a:bodyPr>
          <a:lstStyle/>
          <a:p>
            <a:pPr algn="just"/>
            <a:r>
              <a:rPr lang="es-MX" dirty="0"/>
              <a:t>La conducta sexual de los seres humanos viene determinada por una serie de factores:</a:t>
            </a:r>
          </a:p>
        </p:txBody>
      </p:sp>
      <p:sp>
        <p:nvSpPr>
          <p:cNvPr id="4" name="3 Rectángulo"/>
          <p:cNvSpPr/>
          <p:nvPr/>
        </p:nvSpPr>
        <p:spPr>
          <a:xfrm>
            <a:off x="737864" y="2924944"/>
            <a:ext cx="7632848" cy="338437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marL="342900" indent="-342900">
              <a:buFont typeface="Courier New" panose="02070309020205020404" pitchFamily="49" charset="0"/>
              <a:buChar char="o"/>
            </a:pPr>
            <a:r>
              <a:rPr lang="es-MX" sz="2400" b="1" dirty="0"/>
              <a:t>BIOLÓGICOS</a:t>
            </a:r>
            <a:endParaRPr lang="es-MX" sz="2400" dirty="0"/>
          </a:p>
        </p:txBody>
      </p:sp>
      <p:cxnSp>
        <p:nvCxnSpPr>
          <p:cNvPr id="6" name="5 Conector recto de flecha"/>
          <p:cNvCxnSpPr/>
          <p:nvPr/>
        </p:nvCxnSpPr>
        <p:spPr>
          <a:xfrm flipV="1">
            <a:off x="2915816" y="3660485"/>
            <a:ext cx="1350440" cy="75608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7" name="6 Conector recto de flecha"/>
          <p:cNvCxnSpPr/>
          <p:nvPr/>
        </p:nvCxnSpPr>
        <p:spPr>
          <a:xfrm>
            <a:off x="2915816" y="4582434"/>
            <a:ext cx="1350440" cy="53167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8 Rectángulo"/>
          <p:cNvSpPr/>
          <p:nvPr/>
        </p:nvSpPr>
        <p:spPr>
          <a:xfrm>
            <a:off x="4262627" y="3319717"/>
            <a:ext cx="2033936" cy="681535"/>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2400" dirty="0" smtClean="0"/>
              <a:t>Sexo biológico</a:t>
            </a:r>
            <a:endParaRPr lang="es-MX" sz="2400" dirty="0"/>
          </a:p>
        </p:txBody>
      </p:sp>
      <p:sp>
        <p:nvSpPr>
          <p:cNvPr id="10" name="9 Rectángulo"/>
          <p:cNvSpPr/>
          <p:nvPr/>
        </p:nvSpPr>
        <p:spPr>
          <a:xfrm>
            <a:off x="4289049" y="4773342"/>
            <a:ext cx="2033936" cy="681535"/>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2000" dirty="0" smtClean="0"/>
              <a:t>Identidad sexual</a:t>
            </a:r>
            <a:endParaRPr lang="es-MX" sz="2000" dirty="0"/>
          </a:p>
        </p:txBody>
      </p:sp>
      <p:sp>
        <p:nvSpPr>
          <p:cNvPr id="11" name="AutoShape 2" descr="data:image/jpeg;base64,/9j/4AAQSkZJRgABAQAAAQABAAD/2wCEAAkGBxISEhAREBESFhEVFRIWFBQUGBccGxcgGxUYGBgXIhcYHCggGBolGxgYITElJSkrLi4uGB8zODMsNygtLisBCgoKDg0OGxAQGi8kICQwMCw0LCw0LCwsMCw0LywsLDQvLCwvLCwsNCwtLC8wLCwsLCwsLCwsLCwsLCwsNDQsLP/AABEIALQBGAMBIgACEQEDEQH/xAAcAAEAAgIDAQAAAAAAAAAAAAAABgcBBQIDBAj/xABHEAABAwIDBgMFAwgHCAMAAAABAAIDBBEFEiEGBxMxUWEiQXEUMoGRoVKCsQgVI0JTYnKSM5Oio7LB0TZDVHXCxOHwFyY1/8QAGgEBAAMBAQEAAAAAAAAAAAAAAAECAwQFBv/EADIRAAICAAMFBgUDBQAAAAAAAAABAhEDITEEEkFRYRMicaGx8DKBkdHxIzPBBUJSguH/2gAMAwEAAhEDEQA/ALmREXy5sEREAREQBERAEREAREQBERAEREAREQBERAERcZJA0FziA0AkkmwAHM36IDki0uy+00NfHJLTiThNkdGHvaWh9v1m35t17LdKZRcXTAREUAIiIAiIgCIiAIiIAiIgCIiAIiIAiIgIxtTttBRSRQFks9TILtggbmfa9sx8gND8iu7ZjaltY6aM09RBNFlL452ZTZ3uuBGhGh+SjmL0U1Dis2KimkqaeaBkTuDrJAW5LkM5uYQy5t1PxkWzu2lDWvMdPN+mAN4pGljwAdfC4a27LolBblxV5a9SLNViO8Atqqijp8PqqiWAt4hiy5RmaCDzv5/RbHZ/aKrmMvtGGTU7Gsztc97HZj9nKLEH/wB0UJwzaakocbxt1ZMIg/2cMJa83IYL+6D1CsDZ7a6irnSMpJuIYw0v8LxoeWrmi6tiYe6soZUs8/wEzrwna2CegOInNHC1sjnh/vNyEhwsOZ05DqEg2tg9gZiM94YHMz2f72pIaLN94nS1uoVV1OF1Rrptn26UktUatzweUB8To7dL6fxDoVKtvaQT4jgeHZQKZrnzOYAMpEQ8LSPs2Bb6PKs8GG8lzz/1Is93/wAnQtyyT0ddDSuIy1L4vAQTYOIFyAfRTmGVr2texwc1wBa4G4IPIgjmF11VKyRjopGNdG4FrmOAIIIsRblZQjc/I4U9ZT3JipqyoihJN7MDrht+g1+axajKDlFVRJItsNpWYfTiolje8F7Iw2O1yXXtzPZa/A9vIJ5m00sNRTVD83DjqGZc9uYa4aE28lpt+MhFFTANLiayCwbzNg/QDqVHdqdqpairww1dDPQ0sNS15qZg697e7cNAY0nQ6nrpZbYWApwTrW/dcQ3mWhXbQxRVdJROzcapEpZYCwDGlxub6aA208l4tpdsoKORkGWWaqkF46eBuZ5HU+TR69FG9o9do8F6cCpP93MsbrI/aKvGMRksZHVToIyRqxkfkD0ILAf4FXsoqKk+V/O2hZINn9uIamY0skU1NVWzCGoblLh1aeTvT/Qr3naSP84DDi1/FNP7QH6ZSM+XL1vzPTRRvfLTMFCKsWbU00sT4JR7zTnaC0Ea2PTqAfJeSOVzto6dxGrsMBd2u9x/GyLDjKO8uT+qFlkqA7wdoqeVs2FMZVzzva3iso7ZmNuHEF7gWi4FiLHR3dTqplyMe+18rXOt6C6gO5SkvRPrpDmqKyaaSR5GujywNv0u0n7yzwkknN8K+oZtNhtoaSRvsMUMlNNTsANLMMrw0aZgeT+pPPVSTE8Qip4nzTyNZEwXc53If5k9hqVBd6cLIpsJrI/DVNq4oWvbzcx5Odh6ixP8x6ldO0EH5zxhlDIb0VHGJ5oxyle62VruwuP7XVX7OM2p6J5v31Fm9wDb6nrJmwww1WV9+HM6F4jfYEnxeWg87LaYjtFDDVUtG/NxqkSGOw0GQXNz5clxqdqMPpiYZKylidHZpj4jAWaaDIDdunZRPaBzZcdwORjgWGCoe1w1DgWusQehBuoUFJ6NKn6CyRbTbbU1E9kL+JJUvF2wQsL32+0QOQ0PNduy+1cNdxWsZLHLEW8SKZha9odfKddCDY/JRfdtAyor8ZxB4Bl9pNOwn9RrGgWHS4DR91S/a+udT0VZUM99kMjmnzuGmxv2ScIJ7iWeWfUdTTYhvChbNJBSU9TWSRG03szLtj6jMbAny0/1W32W2pp69j3QFwfG7LLFI0tfGehafx5aHoVqt1GEtp8MpA0AOlZxpDYXc5+up87Cw9AFq9o4xT47hMsAyvqm1MdQG8pGtYC0uA5kE3v+6Oilwg24LhefgMyxERFzEhERAEREAREQBERAEREBEsH20jfU1tLVuhp5YZcsTXvDTIwtuHjNYE+iju3NVSzV+FsoTHJiDamNz3w5S5kQvxA9zeQsToT5nqpzjezVHWW9qpopSOTnN8Q7B48QHa6YHs1R0d/ZKaKIu5uaPEexcdSO110RxIR7yu+XAimQ/YxjDiuPSyZP6WFgzW8mHr6KcProI45JQ+PhsY573NLbANFybjpZabE93+GVEr556Rr5Xm73ZpBc9bNcB9FyoNg8Nh4vCo428WN0Umrzma7m3V2gNhyUTlhyd2+HvUKyrRS1bmP2nBfxRU8RsPl7MPAW29PoL89VKtuKxokwbHIg59NGf0xaD4Y5mizyAL+G7rjrYKxoKONkbYWsaImsEYZbwhoGUNt0tojaOMRiERsEIbkEYaMuW1suXlltpZXe0JtOtMvlyFGh2n2xpaWjfVCeJ14yYAHNPEJHgAAOovY+i8+6zBH0mHQMlvxpC6aW/PM83se4aGg9wV30e7/C4pRNHQwiQG4JzEA3vcMcS1pB5WGnkpMs5Tio7sPMkr3e84AYTc2b+cKe5PK1+Z7Lt3sY3Tfm2phEkUs0wbHFC0tc5zi9tiGi5u33r9QPNS7GsFp6uPhVULJY73AcOR6gjVp7jqtZg2w2HUsglp6ONsg5POZxb5XBeTlNuitDEglG7tEUQ00z4sV2Yil/pWUUrHm9/E2mcHa+eoK9exM4w/EcSw+oIYKiZ1VSOdoJA++dod9poDRbs5TyowqF88NS+JpnhDxFIb3aHizgPLUfieq6sdwClrGCOrgZK0G7cw1b6OFi34FS8ZNU9KrzbFEG3hVzcQqqDCaZ7X3mbNVljgRHHHrlNr6m97HzDeq5YjiMNPtG188kUTDhoaHSOaxt+MSBdxAvYFTPAdmaOiDhSU8cWb3i0EuPnYvcS4jtddmKbP0lSQ6ppYJXAWDpI2uIHOwJFwixYLu51TXXMUcqXFaWpDmw1EEwIIIikY/TkfdJ6qD7q68Ucc2E1b2x1FNJIY85DRLG92YSNvzGYu62uFL8M2UoaeTjU9JDHLYgPY0AgHn6Lsx3ZukrA0VdPHLl90uGo7BwsQO11RTgrjnT+oIZW17cTxijip3CSkoM088jTdhkILY2A8iQbfN3RcMbnOFYtJiEsbjQ1ccbJpWAngvaQGl1uTTYfPtZT3CMHp6VnCpoY4mc7MFrnqTzce5Xrmha9pa9oc06FrgCD2IPNW7ZJ0llVfz6iitt5jMMOHVdZHFRyTStDWTMbG5znOIAcHAXzW8+ei8tNAYa/ZmKTR7aFzCO4iFx9Cpczd5hYlbM2hhEjXBwtmDQRyPDvl+i3dRhMD5oqh8TTNEHCN5vdod7wHkrdtFR3Vb116qkKILsJWMpMQxegncGSPn9phLyBxGvA92/O2n16FbeuxqDEX4jhMN3FtOQ+ZtjGHO8PDzDk4Ej5O6Lb7RbK0dcGCrgbIWXyu1Dh1GZpBt25LvwLAaaij4VJC2Nl7kNvdx6lxuXH1VZYkH3s97LwvmKIvutx6N1CymnIiqaMcGeOQgFuW4a7XyIHPqCtfgkrcSxyStidmpaGEwxPHuvkfmDyDycMr3D+UqV47sZQVjxJVUsckgFs/ia49iWEE/FbXDMNhp42xU8TI428mMAA7nTmT15o8WGco6vy5ij1IiLnJCIiAIiIAiIgCIiAIiIAiIgCIiAIhKrraXfDQUsjoY2yVD2khxjsGAjmM7jqfQEd1eGHKbqKsN0WKirLA99VBNII5o5ae5sHvyuZ01c03b62t3CsxjgQCCCDqCOR6FTiYU8P4lQTsyiIswEREAREQBF1VdSyJj5JHBsbAXOc42DQBcklUrtFvzfnLaCnZkB0knuS7vkaRYeputcLAni/CiG6LvRUds9vzkzhtfTxmMnV8GYFo65HE5vmFdVFVsmjZLE4Pje0OY5vIg8ipxcCeF8SCaZ3oiLEkIiIAiIgCIiAIiIAiIgCIiAIiIAiIgCIiAIiICv99mPyUmHlsTi2SoeIsw5huUl9vUC3xXzOvpbffgT6rD80TS59O8Slo5luUtf8gb/AAXzXlXtf0+uyy5mctTAX0HuCx989JNSyOLjTObkJ8mPvZt+gIdbtovnwBfQX5P+BPhpZqqRpb7Q5vDvzLGXs63Quc63orbdXYuxHUtVEReGaBERAEREBVf5QmIvZRQQsNmzTfpO4Y0uDfTMQfuhfPhX0/vd2VfiFDlgF54X8WNv29CHM9SDcdwF8xSxlpLXAhwJBBFiCNCCDyK9vYJReFS1M5anEK/fyd8Te+lqqdxu2GRjmdhIHXb6XYT94qhGRkkAAkkgADUknkLeZX0zud2UfQURM7cs87hI9vm0AWYw9wLk93WTb5RWFT1EdSeIiLxDQIiIAiIgCIiAIiIAiIgCIiAIiIASuLHgi4II8iNQuNTCHtcx3uua5rvQix+iqbY+vdgtdLhNZIfY5M0lJPIdB5lt+QvqDy8Tf3gtYYe+nWq4BstN2IRCVsBlYJnNL2x5hnLQbFwbzI7r1Aqqt2THYhiFdjMgOQEwUoPkLC55fZt8XuXZtA6TBK729pe7Dat+Wqj1PBedeIB3Nz8x0V3gd7cTzrz5EWWdLKGi7nBo0FyQBroNSuaqPe7Xe21GGYVA/MJ3MmkLD+qSQw35Hwh7vgCraiYGgNHIAAfAWVJ4e7GLfEmzkQql3k7u8LYySuklkpRcZxE0Oa9zjoGx+TiehA/FW0qO3jTyzs2iD3vdFTz4bwWkktZ4S2SwPK97m3mtdl3t/J1+UiJHLdnsLg9W58zJ5qjhObmhmaIwL6tLmgnMDY21sbG4V3MaAAAAANAByHQL5X2Ga+SDFYo3OEjKeOqZlJ508zT5dnlfTeBYiKmmp6hvKWNj/wCZoJ+q022MlK27RET3IiLhLBERAEREB01tUyKN8srgyNgLnuPJoGpJVC7w9raF9XKyowiOVzS3LO2d0ZkaWhzXEsZqCDfUlWzvNky4ViB6wvHz0/zVV75Nm8tNhtcwcoIIJbdmXjd6+8Pku7Y4x3k5ccuRWRrdkts6KCoiFJgbOO97WsJqHvcCTYZeIw5Tr2X0LQ1kczc8T2PbdzSWkEXabOFx5giyo3cHsrxZn4hK3wQkshv5vI8Tu+Vp+buoVgbpTaLEYv2WI1kf1aeXlzVtsjBt7vCuoiTpEReeWOuSdrS0Oc0F2jQSLu9B5pNM1gLnuDWjm5xAA+JVdb6mPiioMQjBLqSqjc632Xc79i5rW/fXh3hVn51q6LB6Z54TslRVPZ+qzLdo109119b6uZzXRDA3kneWd9KIstMztDgwuaHkEhtxc25kDmQk0zWC73NaLgXcQNSbAa+ZKrfeg72StwbERoyKUwSG5sGvHmegaXro2lndimM0tBET7NRET1L2/bFi1tzof1W/ed9lI4FpO8qbfyFlpoiLnJCIiAIiIAiIgCIiAKqN/wCInwUcIYX1kk1oA33rHR2lruBJYLdSOmtrqqtnmnEseq6w601CBFBztn1BI8uYkd8WLo2buy3/APHP7EPkbnc1i0EuHRQwjJLT+CaM8w4kkv8ARxufW48lLccwqKrglpp25o5G5SOnmHDoQQCO4VXbY0z8FxJmLU7CaOoOSqjb5F2pNuWtsw/eBHmrbpahkjGSRuDmPAc1w5EEXBTGVSWJHR5/MLkUxue2cLcTrXTyGR1DenicTcC5cy4uTlswEAeWYhXYqz3Pm9Rjz7WzVz/8cpt9VZibVJyxM+noI6BU7iMGek2sef8AiXD+rDf9VcSqXDmF+FbSSm9pJ8QcPutt8fdU7Plb6r1DINuKAdiTo3AFslNOxwPmDlJH0VsbonujpqihkJz0VRNDrzLS7Ow/U/RVFuOfbFoe8cw/sq3MLj4O0NbGw+CpoY6l46OZKIR8xcn1XXtmcpR6J/T/AIViTxEReWXCIiAIiICFb5pC3B6wjz4I+czB/mvLvfrI4MHkikaHGQRQxtJ/WBBzfdDSfUDquW+Y56GGmB1qqulgHxcXX/shVvv9x/jVjKRh/R07but9t+p+Tco+JXfs2Hv7i6t+hVssrcvicM2GQMia1roS6OVo+172f7wN79b9Cs7tbtqMdiPliEsn9YL8vgqk3K7TeyV7YXkCCptG4k6Ndrw3fF3h+92VtbMP4ONYxA6w47Kaoj7gNLHfUqdownCU1zz8wmTtEReeWNFt1DC/D6xtSbRcGQuPQgXaR3zWsq2/J3ihLKyW96u7GG/MR2uLedi4G/8ACOi3G9uokq5qLBqd1nVDxJORrljadCe2jnd8gXi2pw4YNiFFiNLGRSyBlLUsY09g11mjUkBp7lnUruw4/pbl5yzXy+5V62Sve1DA7Cqz2g2a1odGfPOHDh27km3oSo7+T/FB7FPIxxdUumPHLuYsLsHXKQSb9S7ouG8TNiWJ0eDsJ4EdqirLb6DyBsdPDYesrUqqZ2E43DJDGRQ4hZkjWN0ZJe17AaakHvmf0SMf0ezvN97346jjZaqIi4SwREQBERAEREAREQAry0OHQwhwhijjDnF7hG1rczjzcbDU916kU2DorqOOZjopo2SRuFnMeAQfgVzpqdkbGxxta1jQGta0AAAcgAOQXYiXlQPPSUMUReYoo2GRxfJkaBncebjbm49SvQiKLsHnxGoEcUsjjYMje4ns1pJ/BVtgEBbsxUPd78tNXSu9X8Q3+VlMtvmyuw6uZAxz5HwSMaxgu45xkNgOehPyXiroIaTBTFVh/Bjo2xShls5/RhhtcgZrn5row8orrJeX5IZSO5H/APWg/gl/wFXE3/aQ/wDKf+7Ciuw2xtPhmJUxkqJJJaiGV1MOGGtaABfOS8kvynQAW59lM24fL+fTU8N3A/NnC4lvDn9pDsl+uXVdO0zjLEbWm6QlkS9ERecWCIiAIiICu95lexlXhIkF44nVFU/0ij0+pHzXzridbJUSyzym8kj3Pce5N/l0X1bX7MNmro6yV4dGynkg4Dmgg53eJxJOoLdLWVe4hsBh8mOOpDEY4H0QqGsicWgPExYbDUAWBNhpovT2XHhBU+X8spJMo1hIIIJBBuCNCCORv5K8sK2j49RgGJ5hmkEtBWWsPHlBZfpdxz+ll14Ru4w9+L1NNw3vpaeCIuY57tZHm+rm2Ng0clOtpti45aNlNRNhpzHNFNF4bNDmOBJNtSSL68z5q+0bRhyaXumgkyWosMvYX5+ayvJLnnNFHxBNw2cUNLBJlGYNJBLc1r2uBp2Xc5gOhAt3XJFNg88dFGJHTCNglcA10gaMzgOQLrXIF13uaDa4Gmv/AJWUUWAiIgCIiAIiIAiIgCIiAIiIAiIgCIiAKCb3H5qalpB71XWU0Pwz5ifTQA+qnagm0f6fG8JguLQR1FS4dyAxv11C1wPjvln9AzjvMAgfg9Y0ACCtjjcfsslaWuPoAPqp6orvQw8zYXWtAJc2PiNt1jIf/wBK3Wz1cJ6WmnBvxIo339WgqZZ4afK1/P3I4mwREWJIREQBERAFBNpf0eOYNJ+0iq4SfRmZo+ZKnagu8rwTYNN9mtawkcxxGFv4rXA+KuafoQzG693Gditaf9/WyNYerIgGsP1I+CnagG6d5gZV4XJ/S0c78p+3HIS9j/Ukn6Kfqcf9x+8uHkFoERFiSEREAREQBERAEREAREQBERAEREAREQBERAEREAUHoB/9hq83P2CHL6cXX6qcKE0zrbQzg+eGx2/rytcL+7wIZKcbaDT1IPIwy3/kK0G6g3wmgv8Asz/jct5tC4ilqyOYgmP925afde0DCsPA/Yg/Mkn8UX7T8V6MniShERZAIiIAiIgCg2+QluHicc6eppZvlIG/i5TlRbejTCTCq9p5CIv+LHB4+rQtcF1iR8Q9DTbbD2LEKDFmm0TrUtX0yvuY3n0d5/uhWCCo1JQMxDCWRSkZZ6WIl3R2Rrg74OAPwXn3V4w6pw+EyXMkJMD3cw8x2aHB36wItr1urTVwvisvsQS5ERYEhERAEREAREQBERAEREAREQBERAEREAREQBERAdFdT8SOSPO9mdjm54zZ7cwIzNd5OF7g9VHdm9iIqOofVe1Vk8zo+FmqpBJZuYOsDlB5jrbUqUorKckmlxB01lM2WOSJ18r2uY63OzgQdetioxs1sIyifG6KuxB8bAWtglmDorEW/owwAW5iylqKVOSTSeooIiKgCIiAIiIAotjWwVJVzunqnVElw0CEyuETbdGC1r+etlKUVoycXaYNPjWAtmo30UMhp2OY2NrowLsaCLtA7tBb8V68GwuKlhip4G5Y42hrR6eZPmTzJXtRN51QCIiqAiIgCIiAIiIAiIgCIiAXS6wirYM3S6wiWDN0usIlgzdLrCJYM3S6wiWDN0usIlgzdLrCJYM3S6wiWDN0usIlgzdLrCJYM3S6wiWDN0usIlgzdLrCJYM3S6wiWDN0usIlgzdLrCJYM3S6wiWAiItIK9SGf//Z"/>
          <p:cNvSpPr>
            <a:spLocks noChangeAspect="1" noChangeArrowheads="1"/>
          </p:cNvSpPr>
          <p:nvPr/>
        </p:nvSpPr>
        <p:spPr bwMode="auto">
          <a:xfrm>
            <a:off x="155575" y="-144463"/>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pic>
        <p:nvPicPr>
          <p:cNvPr id="2052" name="Picture 4" descr="http://s3.amazonaws.com/fs.goanimate.com/files/thumbnails/movie/672/8433672/20581791L.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587421" y="2889465"/>
            <a:ext cx="2161043" cy="1240232"/>
          </a:xfrm>
          <a:prstGeom prst="rect">
            <a:avLst/>
          </a:prstGeom>
          <a:noFill/>
          <a:extLst>
            <a:ext uri="{909E8E84-426E-40DD-AFC4-6F175D3DCCD1}">
              <a14:hiddenFill xmlns="" xmlns:a14="http://schemas.microsoft.com/office/drawing/2010/main">
                <a:solidFill>
                  <a:srgbClr val="FFFFFF"/>
                </a:solidFill>
              </a14:hiddenFill>
            </a:ext>
          </a:extLst>
        </p:spPr>
      </p:pic>
      <p:pic>
        <p:nvPicPr>
          <p:cNvPr id="2054" name="Picture 6" descr="https://encrypted-tbn3.gstatic.com/images?q=tbn:ANd9GcRQFDGS2rz9g-_2VnAH3WqzyF4brpLVo10a3DTT9KAfD1aS6pCw"/>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603136" y="4582434"/>
            <a:ext cx="2161043" cy="108363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0722924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41820" y="540154"/>
            <a:ext cx="7632848" cy="396735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marL="342900" indent="-342900">
              <a:buFont typeface="Courier New" panose="02070309020205020404" pitchFamily="49" charset="0"/>
              <a:buChar char="o"/>
            </a:pPr>
            <a:r>
              <a:rPr lang="es-MX" sz="2400" b="1" dirty="0" smtClean="0"/>
              <a:t>EDUCACIONALES</a:t>
            </a:r>
            <a:endParaRPr lang="es-MX" sz="2400" dirty="0"/>
          </a:p>
        </p:txBody>
      </p:sp>
      <p:cxnSp>
        <p:nvCxnSpPr>
          <p:cNvPr id="5" name="4 Conector recto de flecha"/>
          <p:cNvCxnSpPr/>
          <p:nvPr/>
        </p:nvCxnSpPr>
        <p:spPr>
          <a:xfrm flipV="1">
            <a:off x="2807804" y="1590824"/>
            <a:ext cx="1134416" cy="46921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6" name="5 Conector recto de flecha"/>
          <p:cNvCxnSpPr/>
          <p:nvPr/>
        </p:nvCxnSpPr>
        <p:spPr>
          <a:xfrm>
            <a:off x="2938608" y="2700528"/>
            <a:ext cx="1350440" cy="53167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6 Rectángulo"/>
          <p:cNvSpPr/>
          <p:nvPr/>
        </p:nvSpPr>
        <p:spPr>
          <a:xfrm>
            <a:off x="3939316" y="1210203"/>
            <a:ext cx="2033936" cy="681535"/>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2400" dirty="0" smtClean="0"/>
              <a:t>Influencias familiares</a:t>
            </a:r>
            <a:endParaRPr lang="es-MX" sz="2400" dirty="0"/>
          </a:p>
        </p:txBody>
      </p:sp>
      <p:sp>
        <p:nvSpPr>
          <p:cNvPr id="8" name="7 Rectángulo"/>
          <p:cNvSpPr/>
          <p:nvPr/>
        </p:nvSpPr>
        <p:spPr>
          <a:xfrm>
            <a:off x="4289048" y="3043368"/>
            <a:ext cx="2523067" cy="961696"/>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r>
              <a:rPr lang="es-MX" sz="2000" dirty="0" smtClean="0"/>
              <a:t>Influencias culturales y religiosas</a:t>
            </a:r>
            <a:endParaRPr lang="es-MX" sz="2000" dirty="0"/>
          </a:p>
        </p:txBody>
      </p:sp>
      <p:pic>
        <p:nvPicPr>
          <p:cNvPr id="4101" name="Picture 5"/>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l="11842" t="31685" r="56026" b="29818"/>
          <a:stretch/>
        </p:blipFill>
        <p:spPr bwMode="auto">
          <a:xfrm>
            <a:off x="6006895" y="620688"/>
            <a:ext cx="2756263" cy="193498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4" name="AutoShape 7" descr="data:image/jpeg;base64,/9j/4AAQSkZJRgABAQAAAQABAAD/2wCEAAkGBxISEBUPDxMQFBASFBQUDw8QFA8QDxQQFBEWFhQUFBQYHCggGBolHBQUITEhJSkrLi4uFx8zODMsNygtLisBCgoKDgwOFw8PFSwcFBwrNywsLCw3NywsKywsKysuLDcsLCwrKzgrKywsLCsrLCsrLjcsLCw3NywsLCssNywsK//AABEIANAA4AMBIgACEQEDEQH/xAAbAAACAwEBAQAAAAAAAAAAAAAABAMFBgcCAf/EAEUQAAEDAgMDBgoIBgIBBQAAAAEAAgMREgQFIQYxQRMiUWFxgQcUMlORkqGxwdEVF0JSVGKT0hYjQ3KCwuHwMyREg6Lx/8QAGAEBAQEBAQAAAAAAAAAAAAAAAAECBAP/xAAhEQEBAAIBBQEBAQEAAAAAAAAAAQISUQMRMTNBMiIhE//aAAwDAQACEQMRAD8A7ihCzW1u0xwZjAiEnKBxqXFtLS3qPShP9aSq+VXPPrHf+Gb+o79qZh27eRU4do6P5jj/AKqrrW6uRcsT/G7vMt9c/JfP43d5lvrn5Ia1t7kXLEfxu7zLfXPyR/HDvMt9c/JDWtvci5YkbbuO6Adz3H4IO27uMA73uHwQ1rbXIuWI/jd3mW+ufkj+N3eZb65+SGtbe5FyxH8bu8y31z8kfxu7zLfXPyQ1rb3IuWDxG3j2iow7SOP8xw/1S/1jP/Dt/Ud+1DWuiXIuXO/rGf8Ah2/qO/aj6xn/AIdv6jv2oa10S5Fy539Yz/w7f1HftR9Yz/w7f1HftQ1rolyLlzv6xn/h2/qO/aj6xn/h2/qO/ahrXRLkXLnf1jP/AA7f1HftR9Yz/wAO39R37UNa6JVfarNbLbSHFiQujEfJ2Uo4urdd1Cnk+1aBr07M+EyF5BXpRXwrn3hQHOg/tk97F0BywnhGjukgH5ZPe1VcfLFYTDV5x3Dcn6L01lBQL7aj0eKIDehSNZXQKLEYkMFG97uJ7OpBI5rW+Wdfut+JUD8cB5IaPafaq+6ST/xjT77ja308e5eJMomdq1zXDiG1a727wqGn5q77x9NF6izd33j3mqROVDQPqHHdQk7t6+/RLNwdIOhxIPspqirdmMa7ymtPW3mlS8iDqw1H3T5Q+ap4cE9v9Rp6qEDuKYimLT0HpCJ2OURRTRvEnU/2H/leLVBGWquxOHtPUdytbV5liuFEFNYi1TmOi+WKqhtRaprEWIIbUWqa1FiCG1FqmsRag1ng+faJusx/7rbxSrA7HGgk7Wf7LZYZ69Zj/Mrlzv8AdXEblKErCUy1eVbgcsbt0OdEep/vatk5ZDbcaxdj/eFFnllKItUlq8TvtFeJ3fNHogxU1otH+R+CSdFxfr+U7h29Kkhdrd0bu3p7vil8Rio2mkjwHcG73HuGqKjxGNeTSKMuPFz+YzqA4+hagZlFgcvdjpo3uALQ5jLS/VwbQE6Uqd6jyXLhI0yzWsY3gSPS5x0CqvC3i4/ol0UMsDhysRcxkjHPtBO4A660Rm1e7QYFjXCVgo0t3UpQkgnThXTRV2W4MSS0JoKHfuB6VosBPBLDFHNPh3P5OKtJYqmTkwDpXfVLQwNwuLBcTa8W1PCu4+nTvQlSP2dZbo49tjqFUGPwVjiwkV3gdXSlNv8AKsVhHOzbLcTOANcVA57pY7a/+RrXEgt4FvDgrbZ7PGZvgy4BrMXDpIwc6yQg0c38j6H0EcEJVM1hbqDu7iPmrBj7xXiN/WkIJHOa8PFJYnAOA00O5w9B9C9xPtcDwP8A0o0coiikpXUcUWohDFxfa9KXtVs+Oooq8soiobUWqW1FqKitRapbUWoiK1FqltRairnZfS//AA/2WuwhWT2cHl/4/wCy1eEXVj644s/ZVxAmmpSBNtXNk9YHLJbaDWLsd7wta5ZTbEax9jveFGp5ZkNVXiX3uoO7jQKyxTrWE93pVXhXC51eDCfaAj1LY6WxtkY57tGV1N1NXHpI006VDgspbE0uaWumcRyjnG5xed7nHq+Ct8tyIYklx0+zcN4ZvcG9BO6q9ZllYw7wAG2jyaCgtHBDusMLgG4vATYJzyzlGlt4AcRWnOppXcuZ7Z+Dk5fhji24hsrGva0s5Hkni+oBBuIPsWzie4Oq0nqA3DqXnwuTX5ODqTysV54V5wojNisyfwPEGKeXFNq0xyuijgJ3EPtEheOytFtdrp75KAHcfSdUrtRiniGIMLiXMbrU/cb0LGzYJxq4Cjqbw4g+9FkdJyKRkrHQyEFr22lm82uba6o71ynwPyOgzV+GJ0Mc0TwNxdC/mn2H0rfbERSQMfLM4ujaKku30aLnG7sHFYTwPRnEZvJiaUAZPK7oBmfzR7T6EZrZZzAGYovbuNzHjpaTVp7QR7SlnWOFI3B3Aj7TXDdUbwn81N0z+p3uKr8RFqH05w0DuNDwr0I2mwM1RROUVRG+jzTdWo7CKq5jNRVCvNErio9a9Keoo8QyrexEV1qLVLai1FRWotUtqLUEVqKKW1FqCz2fHl/4/FanCLM5GPK/x+K02EXVj6448/ZVvAm2pSBNtXNk9YHLL7XDWPsd7wtQ5Znasax9jveFGp5Y3NnaBverDL9nrogS628XO0qT0V6gqrMjWUN6wPap9txLNlrJ4J5cPyT2OlfESKQVskJAIraDdTqR6U7tDhZWYYYHCG3E4smOOQlzbGUrLKSNQGtpqOLgm8NEcZhW8sLZmF0U9AaCaM2SdxIqOohYXKdlp8VjZ+TzPGuiwREDcVW6SSV4ulZHz6NYKNrvroo8fs6/B4h3KZnjmYeWKad0ocGPdPCG3MebqFxYW0NKmlOCjLS7QZa+AUjdo/mucNCB896qfCe0DIw1ugEkOnVVytzBLFlkUWIkc/EuYOUfIS5wkcLiKnoqB3Km25wM0uSCxjpJC+IubEHPOjnAm0Cpp0qrfDRZ81vi8IafJY0E8ahjUnkGAEknO8kCp61922gkMULaAlrQC0ufGS0NbzSWntVVs9m00Jryd7aUAutkA+68OGp/MDqizw97cZ/JO05VlcUssklWYiRjXNjjYN7A8ilTrV24AcSVabI5CMqwxa9zHT4gjlXjRt4BsY0n7LantJT2I2xDW1fG9relzrmg9YG4LP4/MXYmSKhrWZtoG7mEuPoDSidjpBqSdTVQTvNKO3j3cCn2gNIa7ca6/m3/ADSWJIc4hvYD1AEko0phORO9jhS02gdQGh79/etFlklRRYSbNRJiXysrY5wDD0ta0NB76V71q8oxOoKovrUFuiltRRRFVavlqYkZqV5tQQ2otU1qLUENqLVNai1A9ko8ru+K0mEWdykeV3fFaLCLqx9ccmfsq3gTbUpAm2rmyesDlnNpxqz/AC94Wjcs/tGNWd/vUanlz3EH+aSeFx9AVziMT4vlkkj23uc0sjhIrfJLzI46dZcFUYhlJnV/MrjOcqlxeHw7sJiGwy4eUStL2coxzuTLRcOBFxI370r0qLweYcw4EYR8YhxOHcY8Qwa1e4B4kJ43NI16QRwSvhIbJIyCLDwCedjxjHMNAGwYUguqTxcXWgcecqwbP5tHjY3TZiGjF2wPnhiaXVja98TCxwoK8+h7uK95Pk2ZSTzYuLM7YiTBFNLCyV8sUL3C6wUa1t5fSm/eowttpX8rA3EQkOD23sruIeLmlQ7KZ+1mHYwkFzRzxW1wf9r2pzKsiMGAGEdKJuTa6klgj0qXNAbU0puWCDzcbHlsoJuoAQQN1zePaq3P9jYZrjPGHbxVo0A10VXQV8od509KppcVK4Wl0deNjXseeoGuijbj3eTaS4+S0agg9AVXssMwx7Iq3kEitW/BedncY2NwnxNQHtd4uTuja43P5Sv2jzdegU4rODDyMxIE7DK6oc1sZc5zqDmtA4jr6lYQ4SfEyOdiY3x0pyLCCGtoa1Nd+6qDRQSS4p/LPdLDh/6EQDWvcPOyEiorwb0JaXHNic5jS5xaC4uNOO4E9JKUx22EGpEgdXgwOdr7lSHHcqbg21ta0rVxPS4/DgoLHK8r0BKuMPzSKJLKsa2QcmCA8cDxCtcshD5g3fQ87u1IVVqw1FqltRaowrp284qO1MPbqe1ebUVDai1TWotQQ2otU1qLUDGWjf3fFX+EVHgRv7virzCLqx9ccmfsq3gTbUpAm2rmyesDlRZ+PJ71euVLng8nvUanlhc0ipN/cDTtISmAzF7KUJAqKq42hg5rXjhpX2hUMjCeeBzXAh9OBG9HpGszGPx3CyYe+yV4BilbW6OQG5kooQatIrvVJnWaRYSOPCQDmRNaxoaRWjRQaLI59n8sOkVwLtKit1o30p20ql2ZhiJaFkJHBrn1A3b6cU7HZpMRta4xFtGlx0NNXd7tyyPjJFXMdYQSQQwEivA66hPOgxRHOY013ku3f4gKOPLZJAQXtHVZU0p26I0cwuOdpe2KQEAtfEWtef7o3bj2FOQPaTrGWO4Et4HrCRyrLwYySWuHKENdZRzqUHlVqOKcwOY4d/NZPEXA0Ic9rXAg0oQd6qHWylpFOnRecyxlkUuIPkxRuNfzltrR2kkJbMcTFAL5pI29FHB7nf2taalYLaPaN+KpGAWYdhq2OurncHvppXoHCvFQqlhbQAdAWmyk1bT2LNNVlleLLHBEjc5PEWR4iYPqCx3JsDWtbGBqAeJdWmqrtl885GZjXff5xO/U6+8q8ytjXRvLQP5jW3ddrgQuf5swxzvA4OJHpRXfqIoqvZDMfGMHHJxAsf8A3N091FcWowRxEetelRWKwmjqOxLWoqC1FqnsXyxBDai1T2ItQfcKFc4RVMQVthF1Y+uOXP8AdW8CbalIE21c2T1gcqfOR5Perhyqs1HkqfGp5UWOw98bm8aadoWKlc5tbSRVdDtWR2hwXJyVA5r9W9vEJG4z8cQJEpAupbWm4j/9Wgw8oc0EgbhXQKrwzmisbiAH0o47g8bvSvj5JISRTuIqCq0s8TQAupQAEmg1Ios9iJLA87nWNtJ4kA8R0VTeKzgFoDhaPtAAk+7RVzv5jrtWxN1cXaXdAAPvUI8Zxi24XC1adQ22Ou8yPG/2k9y5laKU4davdrcxMs5bXmREtaOFdLj7FRolfGsA3ADsovQXxNYeCqIgAU8G9PsyyqlblpCNdmt2Tl5tFRbW4EmS9orXo6Vb7MttND1KrznMJhiRHATe8kBo49fV2qq0PgoxropJMJLVvKAPjB057a1HeD7F061cc/8AUB+HlDXPma6jnR86uoo5dot40p1dClYqK1KFisbUtKzVRC1qLVNai1BDai1TWotQRAahWeEVe8ajvVhhF14+uObL91bwJtqUgTbVzZPWByrcxG5WTlXY/gp8a+kaJTNMCJoyz7Q1Yfzf8p+1FqiuZZhhSKgjpFCspjc0xEfNbLIGjcK1AHVVdmzjKRKCR5Xv/wCVzXO8iqTwKr0l7sqzaDENFOUJH5gCfSnsfjJeSa6SgLiLRp26hVmMystcGniQK8NSpc41lDamjRx6TvVVS4/ClpqeOtUgt1jMCHwitKgaHpCxmJgtdRRmxC1O4Y0SzGp6CNA7DMQnosV0quaEOkVaafJ5xUnoC0+yeXxSzVeAQWlxH3qHdXo1XPcLibWnrV5sxnphcw8Wu07DvChXY4cO1goxrWj8oAXuiMPK2RgkYatcKtPUpLVHkjolnN1TjhRQ2oILEWKe1FqKgsRYp7UWoEsQNW96dwiWxg1b3+8JnCLrx9ccuX7q3gTbUpAm2rmye0DlX48blYOSWMG7/vSp8a+lWr7RAClAUVFRZPbPCBpbKPtVDv7hxWxtWZ28fSFg6XOPoA+aLPLk+fyLJTSmqvs7mq4rNSu1VbrbZJNysFnEbuxZvN4iHUIUuzuOsfTgVpszyxszbm70VhWhMiQBNYjK3xnUGnSl34QnUIgEy8OdVeRA4b1IGKj0+Wgor7Z3JuVex8ksMcWlS57bgP7d6oRHVa3ZXZUYuQNBA4kncAN5Qdqy+BjImMiNYw0WuHEdPep7V8weFEUbIm+SxoaK7yAN6mosvMtI3VebVO9uq82oIrUWqW1FqCK1FqltRagrcwGrf8veFPhFHmg1Z2O94UmEXXj645sv3VvAm2pSBNtXNk9oHJWcf99KacoJBp6Pip8aLWr21ui9Wr0AoPFFiPCNJrG3oY4+k/8AC3VFz3whGs4b0Rj4lI1j5ckzMGpWel3rZZth6LKYqLVVuoYZLTVbnZ/Mw5oaTqsLyZXuJ7mmrahEjqxjDhrQpOXJmbwKdiymWbSSs0cLh171sMhz1mIlbAGO5R5AaDSlT1qqRlycFVOMylzdQNF1rEbHy05vJk9F1PeFWzbJ4rzVexzfmod45I+Mhb7wT4k+NBnSHD/61+CaxWw+IfvgdXpFvzWl2E2NdhHmeWgdS1jKgnXe4kbtPeiWzs2dEUXuiCFHmgIXy1TWotQRWotUtqLUENq+2qW1FqCnzkas7He8L7hF6zsax9jveF8wgXXj6458v3VtAm2pWBNNXNk9oHKF7qKcqKRqkWk5cVT7PtKWfmxH9MesfkmZoknJh17Y44fY88rly+HOj5seufks5nmB8ZlMpNmgFtLtw6dFfHCr54qvTXp8MbZz6weN2M5T+sR/8df9lVv8GYP/ALk/oj966h4qjxVNenwv/TqcuXDwZD8Qf0R+9evq0b+IP6Q/eun+Ko8VTXp8G/U5czZ4OAP65/SH71ZZFsaMNiGYgSl5Y4ODLLa0O6txW68VR4qmvT4N+pyl+mz5oeufkj6bPmh65+Si8VR4qmvT4TbPlL9NnzQ9c/JH02fND1z8lF4qjxVNenwbZ8pfps+aHrn5I+mz5oeufkovFUeKpr0+DbPlJ9NHzQ9c/JH00fND1z8lH4qjxVNenwbZ8pPpo+aHrn5I+mj5oeufko/FUeKpr0+DbPlJ9NHzQ9c/JfRnJ82PWPyUXiq+jCpr0+DbPl5xWJ5Ut5ttteNa1p1dSYwzF8jw6chiUysk7RZLb3piEJlqijapguevaPq8kL0hZVA5ijMSaovlq13TsU5FHIJu1FqbJ2KcgjkE3ai1NjUpyCOQTdqLU2NSnII5BN2otTY1KcgjkE3ai1NjUpyCOQTdqLU2NSnII5BN2otTY1KcgjkE3ai1NjUpyCOQTdqLU2NSnII5FN2otTY7FhCpGxqW1faJ3Xs+AL0hCyr/2Q=="/>
          <p:cNvSpPr>
            <a:spLocks noChangeAspect="1" noChangeArrowheads="1"/>
          </p:cNvSpPr>
          <p:nvPr/>
        </p:nvSpPr>
        <p:spPr bwMode="auto">
          <a:xfrm>
            <a:off x="155575" y="-144463"/>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15" name="AutoShape 11" descr="data:image/jpeg;base64,/9j/4AAQSkZJRgABAQAAAQABAAD/2wCEAAkGBxMTEhUTExMWFhUWFxoYFxgYGB0eHhobHRgdGB0fGxkaHSggGh4lIB0bITEhJSkrLi4uGB8zODMsNygtLisBCgoKDg0OGxAQGzUlICYwLS0tKy0tLy0tLS8tMi0vNS01LS0tLS0tLS0tLS0tLS0tLS0tLS0tLS0tLS0tLS0tLf/AABEIAMoA+gMBIgACEQEDEQH/xAAcAAACAwEBAQEAAAAAAAAAAAAFBgMEBwIBCAD/xABKEAACAQIEAwUFBQQHBQcFAAABAhEDIQAEEjEFQVEGEyJhcTKBkbHwB0KhwdEUI1LhM2JykqKy8RZTVILSFSQ0Q2OzwiVEg5Pi/8QAGgEAAwEBAQEAAAAAAAAAAAAAAgMEBQEABv/EADMRAAICAQMCBAQDCAMAAAAAAAECAAMRBBIhMUETIlFhBRQycaGx8AYjM4GRwdHxQlLh/9oADAMBAAIRAxEAPwDOuI5KnTrVWa7Gq5E/2zg1QrqiqSAWIsDsB1PX0wq8Yqs9erOwzDje48R6+fzw09lcq1esZaFRtPwthD7lEpUK5GO0NZHh1Sp42lucdPdsMFaHBNX3WXmSQIGHXg4pUh4VHn54vZrOoQVKCDvbEprPWP74mEdtsgVVisjTcQdxzn3YUuBkB5PLGrdv8qlMB1ACtuPTC3wngNEvr+611Foj0/HBizCFWngh3grK/D8wKhOlZCiSTYYp8XzYlNK+JWB+HTGjJwrLrTIAALCDzthC7R8CgzSI9PrbC6wm6E2/EbKGb7wK4E2GKvaLNFqZXnG2FzsfnHIemxIKEW9Z/TB7iECmxAkxikDHE6bMrAfZ2ujq61ElBSIg2++t56A3Ppht4bkKTLUCUUFJyCpqIC03B0wbDaCfW4OFXsZnKf7QVb2DReZPWBB+OHjI1stSVUFUKkwCXBAm+5O364fp2VR5hM/UIWbiVh2cy4ZXCHUDPtG59BAHujBjJOKUhFUA778vfhX7TPPeAVKwCBe7ZfBTY6VLEtubuo35euKfZzj9RaB71XqaW9sXhTEapIJMk7TbFqPVngSc1OBmaCnEZtpv5f6YsftHUaf7RA/An/TnjPc/xxmc926hV2kMdXvG3TCxxXjOb1SCwUGRoJCX8hbn5c+sYB7f+sJUwOZt/fJzdIifaXbnN7b74r53idClGusiz1PL0mcY1wqq9YM2ZqVSq2UKJO0zbnIF941dcFeBV1pBiaesKYEIzyehC7STG++El2PeMCcZxNHzXH8vpBSrTfVYRUAv7yJ528j0OOTxzLspKkkx/vFj4d9B9R7+mMn4tmVJb9y1N0MxoIKn1Pu8xGALJUJJBIk++3nE44QfWeIx2m0cV4rQqpFNk1wTZ1LEbeIKSQJ88QnMfuGpKrBiabKTciVvAHMmbAT7I54z3sPl2FZ9YLfuSAJ/rqd/e3vOG5OFPWFTW1SmRAo6GphQBv3gcqWMnrYLbnhJUA8xHgm18CW84qq8FizA3g9D6DbnjynUYOtTVqDHT5k6SDq8RHUXtaxgmaXAsrUemoqldQZlkHUCswN/XnB+GKvFs6USozatIdSog7XQAR5sAR1X1wpF5MWEIbEKGNQYOQ8iQIMGx21YuZTMKSpZlUC7LpNwRB5QDBBBFt7kHAbidOvQ0VMwEAqEE6G1MmrbvKYuL2kSCSBMkYKcPyGusqsxI1QSAT4QQQQIkkggW3n1lo9cxhqZWwZeSh4JUqfZBPWV8NplecAiJB3mMflTT46jeBVIJgxG8zyjbAvtPnnyNen3L1KlKompk7sbCzTCiwEb3Wx6Yu5uidJV9DC8o5hTIMbyNZsQNz1548VU4M6aSGwZRq8by/sow0k7EGBYggQYANjJidQ2Ik2W0hVhr+JlUtLezYWg6TYyBMONrEonFuHmm1Qq8oqkjfe8KP4gLXA2vyw8cPzlIqlHS1Ovp0gAe1CSGEW1QpM7E7mdzetOCs4aTHPsxFXK92x/o6qO19lnVAA2BK7W54fBjKfs+zEGuj1B+8Xw+IQT7YPIgmWsQNp531SgIVR5D5Y7GJ0nx3xMLUzbKogmswN94qH8ow29laopZnMUzYBg0/2hPzwE4DlKdTiFXvZCrVYyDtFQn5A4ec5+ynMK1Jgrt4W2lhBI94jfzwm1xnbLKEP1Q7leO0wwUTPmpHzGP3Fu0b0j7FuZgsfco3+IwJpcKo0QWBu25JknzLG/vODWfq0iFKEOdIkfnIsMeJHSU7TKPHtOeyVTWrKVUkNoKwY5g/rhSpcQCQAoKqIs1x6qfyw457ioNFkClQFMjpbn1ws5jhSNU1BrGbQDE3MHkCcIfAPPSFtPaWqvElVblr7QCT+GB9SrIJEj1EYt8XyILBUg6YEXgx5i+BlLKPTHiZjaIJn3zG/6YHIZZ45Bi5R4p3Fdzp1BjBjeRER8cGu22eqrSpVKaFKdVBJIgq8QVI5HBPs3wNa2YpHT7Gur5Ejb5j4YN9p+EJUSK0sEBcgMRJIIkkdMM8QAiLFRKnn7TKeCE1BUpxP7vkL/ANImGbs3w2ox/Z8up11Wi6T0J8RK6YALG+wJ6497M8LWmzuFlTTIkgx7S7Hrhw4fm0pU0LACdSEjfT4RFomdInynbBvdhSyjpBooZrQmeTE7j/ZHMZemqtDE1XE3ABUKDDNBb2rSAOlzGJeAdmXraMu7Gm1SSrTbk3iUXuJAnztYSe4nm4B7lyBHiLyQCYsigiI3J9Be8d8A4nLywhQVlospZiZ6k7nfA1XuwLYj79MlQ2k5P2xxASa8sz09Q7wDSAVI1W0kgaCTzsQPXE2erOKQXu0NwQS1MM02hZaSBEwY5+eGftd2aq5vOKKNZUKSQTJI3qNECC0kxcecc0ftFwqtl6jUdLVKbMNFTxeIefIN68px2m02Ac8nmTnaBJ+JcPelQFZSCHgFFYA6WUNN/aPs2AJv8Kub4g9I02VnppUW5lpddRnUYUwdvDYgb4bMm6EKkmFA8OoxZQoJvBIA3iwtjriXDaeYohKguNiNwYm3uItax5Yt09DWuE784k1t4qQsOnAMQ+K5pqrsaRrVFZhMktc+Y62Aw4NkKIOlqbK2wH8ICgGR94855zgZluEPR2GkIlSSCQGM09JBF9UkDynpJEtbiLypLSyrBNibxNyLExZtx7zgLK2QlW4x+v194dYFxUKeD09P1/iE6lCnS1NTDKTC8zIJBMfAYsdrci9Gij0apk2cxqsViEWxgNYkm0j0x+zFYfsyu6sGYhACCWLENfpfTMnrFjt7w/N5oVavdlSKbKoV9tOjUR/eZsTk7TkzldXnYdx3hbsxkqKZWmTWFZmJIYMRDe1pA8rmCOc4E5vI96rZfQGLgc4gyGmTtsCL2AFiNqNWuqZsZipUOWqhtRUoHpv4Sp0kEEGCbksb+eGXhmaFViaelmgkGw1Cxi8R06QfjwNySIdlAO3tzBlTiGYJOQWgCx0ywpxTIgM1QuIta4udQsMGOJcKeh4qTgrtGqCoMNyi0gCQfvtOwxPW48iVFR0GpxCqGBk+IgTaPCCek2kkDHWTWrUSag0KzstNtU3EHSQRtuBf7p6XAMQcYjXqDck89oIfL1szqQsUFhO+sACdTQAFYWIW8E4mr5JlBpB3cAGGY0yYkkRNiBc3PIG8Ylz/AB+lTLLVbuysKoZTcmZJO143/UYG5LOO4m4JLKpEmRHhgL/WIg9TG+nDal9orUHI68xNSnVOZcEhqYIvNiANhz3B934O65JW0VlqS6LDAr4fZgaWgtA3i5+WAdDNKUYAy9TU3Ie0xIi0fhi/2dD92qMxkkAQJuTERzvsOeKHPYdpOigjzRv7KIDmav8ADUoM+k7gmoikaSAbEGDzGm2NJXYYz3s9TFGrUYvRAYMlNSYqEltZVp3MiYDH2yT56Eu2OQBPjXiVUivXgx43H+MmZ+PxxXymaNOotQXKkHzPX4jEnFEJr1oH/mv/AJziuaDeWPcQsmazla6VqIqUakmNjePKMT5P2YE6vQKJ62EnGRcO4lVy7aqbEdRyPqMOOR+0BYGukQ2xIiPXqPxwsqRLEvB6w/2oza5XLN1YaR1YkfXwwFyGZ71QsFgbggibepB+GB3bHOmq1PvI8QJABsq8r9T+QwO4YdCj7ykwCOvlhTDK5MJbPPiN3etTMkPPnPyNhjnN5rwkt6D1wKHGaYBCyW/h/UnbFjgvDKudqhFN92b7tNev6DcnpyDZkwmcATXfs6ohsoihAtQAF4gmSLFj5iMXeOcMpMpWq0AjxWuRgz2QyVOjQFOmLCBJ3YgASTzNhgxXoo4h1Vh0YA/PHDph6xA1Rz04mPcWNLuqio3d0kUBbEgeNfui56e/ADM8QpUcuTVEusqpixk6dQ8rEwemNP7cdmcv+yVWRChGn2TAI7xTcGQBblGMi4nkjVoIAhZgS9RoJCCo0JPK0v8A3J54M15rK9uM4/r/AGjtNcPHD98Hb9+n9OZWbiaCbCor2ixPiYEHxKRvF45WI3x7mcyyEBf4x6bx8sXmy9NSAAqQFEAgTBESBcz9TgfxP20gWNUCxG83ETPP8cLoK44mn8TVhYC3p2hvgXGHWvI8JQDz3kEGeUfPE/abP6qYcPvCkCYNgQ1xyjTIMG2F/h+bVTVcsovp9YHL654/Z/ONUQMbIAxA8rAeux+OPKSbeRDt0tfyYsH1Ac++Tj/UIdhcu71mqm6hgqzyYXmNieg952Go/mF00gZgwrDziabedopfHC32J449OmF7qKa1KhapBNvCxJOy6QQJPLTG0Yu5/ineEOCO7moAw6MZEyAbFUMc45Ybo2tOuB9D+A/zMrVVp8kcDqPxkuYqEpbcg/jUpRProI+rJdas6ZjUBpZGVvKQ0gx8PgcM2YzBpgsxAWmaavJBmSahsJ2do92FHN53v65fZSqhRImASbxz3xu3MrVu3q2R9v8AUw6gQVX0H4zXM4ayur0wja3YkgL4lUlGOmoYpk1A2xaxF/EYGcRr93UeoFkGoUt5BVkidtRIm217bF8zmA9RW0vpGVpuiOBKrsF8MSSPF4iTqeOUAL2kzOrLKVFy1Tw3BlmJvIkSBPxgDGFYQWwZpVvt6friVqmZGZVisKKTTBu2pTsR90WF5nBji/BNdLusjKsWlq0qGaEWI7u4gNMbnVJi2E3stmnY1mdSA9gf7CKGHyty1DGlZKsP2RC8R+zidV9qe/ly9MLawVeXHEO5jhXPWJGVyGbWWbNxTgHUQrGd7lwYAN/fyjDN2cy+YzFOpUrVmamqHSQpRZVmjwbMZGuQNgvUYW8jxXXnTRKgaATsNwFsBFom56g4bMnntOXqDWgKFzU1KbUzztcx4iTYAb+Ta8b8N6T2pLeDuX1iTxyq1XRUh1qrYxtHUH8tx772Mj2bqPlldK706jMwCMQVYTG5IaeZMtvtbFPgFdq6MGMIliAPEW5y33RHIXvuMNHAeNrTQ04AA9iJETYj8ZvzwPiNX0g3jNe4ROpVSrFCNTKWDgXEqxU7xaRg7wNNdOjqFy5tIHhDEqSZ6Qd9ueAGe1vmqoH7vXUZrxMOxay9Z+eDmXzAo1aVIkyiX8uVr38JI95xTYTtz3iFzt/lD+Ry9VSFZnrIwJCOwqIIvqVqlwp6T9ywMGdgTYemMmyedNSmrkAgg0yJ1CIIcao8Q2HqeV8azT2HpgK23dYIOZ8o8T7H8QFesf2V47xz93YsW5noceJ2P4h/wdQ/3f8Aqxv/AB7+kqi17bdVGIKTX2+eCzGheMz5/wAx2I4gf/tKn+H/AKsVj2H4h/wr/wCH9cfRVYj6n8sUqp36Y7me2TC8x2Y4g9OmjZZ/3eoTI2MWN+UYceynBKVCitauwGYVh3dPUIpkD2m5M20DlqHPBztP2hRENNTqZgVJHL0uJ59IwlHMUzBKOI23kX5Q/wBHC2weIWMd5KvYXMvXdtQWm7Fixu1zJtsd95xoPBOHLlqXdUkIXd2PtOerH6jlgP2W4wgQoapIEwW3g8p6Ya1eV5XwanvOuMgQxkOMCklyD4fgZ+V/wx4O0ClruB188AcwJ2xQen5YArBCiMHaXjAq5Z6YqDx6QYBNjUQHlzXV88ZnxXNaagpTGvQDBYQNZJ2YAAhSJIJ9BMtBq6VJMwI2EnfoBP4YS+PDVnaW4GkdQd3OxuOnvxzgVsD7f3lGkqLahAPf+0tZykJXaQ07dOc9f9MUWf8AeII/8+puOmo/kMX82kwQATv8MQ8GovmXpuCDDVXYkHaCogKD5C+I9KeDN/4wPMp9oHzmRSoCVs2sxAsFHhvFhLD49cTZPKsiOtU65A3JYBYtE+/HeUyrewSfCza/4VMmYP3ievIHqccVWLJWbrAT02ED8cOqsO8j7xWt0qjSq44PA9jLlPszV/Y0qZd2OsE1KY8yWA07N4SLXYXPOw/L1R3YoOAhBJ1bgnmpBskwonaxnTy0LhVM6gqlu6oBadzPit4B5KILHm0DZYwucdoCu7uwBMkqx6KdIEbEEfnhvwkWam4heCOczI+JsumrBJ4PGIu9rDACyC9Tu2cKQ2nu6IplWYW1aibA2AWd8UODFVzA0i/cnUD/ABA7j3RgscmzzJYAJpMmbBhYSTtcjncnniplssErCwkG5v7LCLmYifLnvyxs26JqdPlzkj/UxqtQr2bVj1kq6hKOYIAY06dOZiSqhZM2k6Bv0F8UeI5x3Rphgp17XNiD4pgxqiB5nkZMdn+HLWo0lYAqqqYJIFjpM6bkQTbmYGDfFOEhaLjWLoQFDEKYExaFHS8REeWMLaCxYykJhw0z/I5YjKBlEE1Hne2oC5tH3VG/MYZk4grZamNWk6ApEdFANjuBE+7zwMyWRWlQqK9yrypBtMKykWufEZ6W9xXguYQIyuoID1AOfh0DUsRf7x84wFiKRCtO5evQxUqLGYR0I8JYsP8AlJI/D8MWdFbMLXWiVDTTnWfDEsY2PMA+gOLYpIucDiDTdiYixDobbAgQSYxPwDLaKpUiQx0CJBaLgkA722mLn1x0cHIldlm5NvtmRcLyP7PlyjhdUuXgyCSTz5iLT5Y94Nw6qabVKVMsWYLvACANqK2Ja9jHT3Grx7MMKb2gFzJtzJthw7LLqytEI0IFI2O4clr8r9Qd+WGoTkmDb9CiI3CcpUautavTNAhXCLUMM0MnJoMAnpzF+eOaWX73OCWDFmOo8goBmL3ECPqcMH2k5Z/+7FXAYd6CygH/AHZvIiYHTADsjlHq1qp1QqUypY89TAx6lVb8euKAScsZOcbQojsUUKgXw06YtyPrIspuTI6iNsavT2HpjF8/pQEaZsNmACqDFgRBtNp8uZxqVOu0Dxch1wlTg8wAsDcaE139R8h+GKSWt8tsXuNP++f1HT+EdRgdgo8dJ7UblPx+vnhe7YZs06IUGC7RboL9f7OD14+v0widuM0e/VLkKg2vBJM/Ifyx4mdEDMikX8R6tJ/15W6zbbHDE+W+231HX/5Yi75jya21j+Q5/iOmPO9YdeXX9OXwHMHfATuZLRUyNx7/AK+gPc98DzGqkL3HhN+mx67Yz8Zkc7H0PP8AHf62IZeyWZJZwZgifKQf54ITkZap5fX1+uIPhjst8Prrjgn6jHp6cstjOM84vm6j56ivdvLOESVImWgxIHWZ2E+uNCc/X49cK3augr1cuBVSkULsXYgeGAGAkiSbCPM4WcFsH9dY2q5qjuXrIa9B9QVrEXgOJsd4U3Fj8DikrmkSTBp3IUxZzJv1G+F3hzCtWBJCaXpwDeAG2BAG0eWGSrli6aaiwLGVaQffHQ4A6dqvMvI7zar19WsQ12HDcY6/+ynlHKo/XUVWDIOq4jlsZwTp8SFGnpKU2KmF1CTqA1eE/d03IPUTyGBnDBBMAkgnSOQ5E4hzOYEukSXBvBkEpv6e1/phdWPEbMp+IKw0iAHuJqHCaYGXoqARrUOZ3lhrJPx+WFnMRrIAAAcgemlThqowKKwdkAt5LhLWsCzH/wBR/wD4gfXljV/ZVObX+w/OfK/tI/CL9z+Uiel7XmpEc8CsrVPfgASApJBAMwdYBnlE/EYItmNTHlv8jhbY+NZJA2JB2U+E39Jtf0x9B8SIFJEw9Au60TT+xXEVcMIjRMACBpJtAvaeXpgxm8wGR5qABAD4QJUmDq1DYHcDy8sL3Y3LoQe7caSAAQAIgWkzuRF7/jg6MhoMnUwDHwqoJbqWfkAb36A7Y+SI3E4mxauRiAhne872lppqGBXV7QFn0m0Kt18UG4SBYDFevRrUSzAlllii+YA635i48+hwyUUql2CoFB9qoZLHoAShnyK6dtsXaeRjUZuW1E33EAA6rwAI5eUSMcIUTyoAsz9hVeGemyHULc2tfQIFuXO3wF+jlaxdFbUGaNLFd7bwDB9MNLcEQt3pNSow2mVQWmyqt/z5zjgp3zL3RV3FpUzF5MsDYepkmBvt7aI0AfhiLvEOHFUek/tLsYA+7IsNrHbBfsXSLZWowYqBVKDa37tGO/O5v5454/w90Zi7A+GZHSSOZ8sQdkV1U6iqwhHjcjcAg322ImLRgh1hvyonPbHhtSolLQ0kNdtVgGG7MRH3bn+WAXBszSoV6dFCS9cpJN0gK49kwwKvGxMhz5YbuM5XTSJAm8bk20mLbD4XnfCalMf9o5AOIBqwTsfGUUCd9xbzJ64cvmGJOQesdH4ahXSaakHfwzMEm4YSfvEDzgRvh4SpYYDnhYBGioHXmrHkd7g2H0eeAo7XVhb9nU+erfEzRqqIx8ajvnnqOfkMDYwa4vUHesIn3eQwOauDyw0nmdXpKGaqhAzHkCbfHGX9oq9erWd+7ZUPski5iAYAnGr5ohkZY9oRtvhf7R0xoRxyJDW5GB+QHvwt2IGRGVqGYAzPsnlXcH2gQJ+rYipq2ojxCOZ/0w1Zd0QPeCwAE+s/XpjtQq+ICGN7ix8xiXxmEt+WXEUuILWpMLgq1w0R8cX+CZmoKqwwYm0ARAO53vH5467RZouPQg2392B3AMypzVMwYkiOpIi/vw+t2ZZJcio3E0qidQHU2x5VHvPwxcy9RQsgDoPz+vPEC11vPUj8T9fDDN3MV3kFKhrYLMTO3xxLmezdKoIdQ226jl/qcS5N1NRQIm/yODKriyiqt1yw5keosdWwDEjM/Z7SdqhLmKgiAi2N/EDvME+WPcj2BFOwzNVhEQQD6X3sLemGniPGqFGn3j1AQfZCEMWPRQN/XYc8ZZ2n7b5mvKq/7PR20ofGwn7zxb0H44cy1gYxAqe4MGU4xD2c4DlaLHvM6VIuVUBiPVUk/HAKvmuFU31d/majRHhprz82YYSczmSRppyF5nqfz98nFN06mTzxIaquy/nNE/ENUy7WsJ/kP8TX6XbjIMgQtmFgAampibWvpYyT6HFvgfCcrmAe4zfeSSSogMJMwUPiHw5YxZahWCPMEHbH5KxBBBIYXVgYI94xRpbvlgVqGAeZDqVOoObDkzbH7EgG1Zuf3Rzws9p+zFPK1KZZmdSgZgbc4A5/U4f+ynGlzeVp1lMtAWoDuKigap9d/Rhhb+1Ak1aKTA7lD/jbFGr1DPWM8+kTo6QLCJX4fx0hJFMD2fCD5g9LbYN5XMu1M1C9TwsYXvGAmw5EQAdvXCTlGuekD5YceFUqtWn3SQIYl3N+ew8/rzE2r06U1Ajg9zKAzOTiUuI/aDVoSGpIwtoUObzZpOkwBHL+IYj4d9oTuVAyyeP+ubeKd9P1oGJ+1vZFXysUhNZCHk/eGxWPS8dQMC+ynZ1mipptaDtYfU+/GOLkcZQ5lyU4Hnmj5Pjz6dXdgGOTH9PXElTj1Q/+Ws9ZPP6GKmWyhUeW+LKZQ/n78NG4zxVZRzINTUXE6he9xfYEbYhyY/ZVY0qQJeNRZ2JOn1nqfjg8mWJOJcxkrRhmDicyM8zLu0/b+rKUjlljXIOs73G2nzJwnZ7jh7waqRZkbVPeGDeRbTaPXlhp7f8AAGUd6o9lg1tt7/hOFLP0QXmPaAj3yfr1waN5M9xOFAWx2jpwP7S6zvHcqCBMayQfcRPwIwN7gm+o38/54A8HpxmKUWBMH3j9flh0OSP8GIdRe1b8R6Jtmp8YP76p6jn5DAwFJMCDMn+cYDdr+09WlnK9NcvqCsAG1xMop2jzwIHa+pzynpD/AP8AOKmbmIUcRvcnFXiOW7yk6fxKY9dx+OFf/a6pzyt+fjt/lxYyHHK1aCiKq3DG59y7XHWIwJaMVSekX0rsreJlDLaGpMSPeGH49MWqmc1DxEe4flJ+eKnE8jXpuWpkOGYmG3BJncDb1wLzVTMFgtVQoIkRz9+JiuZaHxOOL1NW3syJPvwFr5ju60hiIOqV3g3tg9WiNI3NvQ4jbJ0BTKVJncFd1PkTiio7RIdQMtnM0GnWJ00wTOkXPIG9/OZHosc8Wky4GM54fx2pQtSqGooXTFRVkdPEPFb1jyw00e1VMUkaor6mHICLRJ32mw9D0wWMdYpSIx5FAKin1+RxT+0Li9XLZTvKItrVanXQQRA6S2lSdwCYvcQ8L44r16NPQ4aoGaTbSNDESPOPhHXHv2n54UuH1RaasIJE73J+A388X6f+EZJfzaJjuY4w1Zyz7t9xPCPISL/PEFaqTYwo5Dn8PzOKOVNyeeLWUyr1XFOkhao02XeOfoAN2PLoMBmH1kWsXvYc+c9B+ZxWqN7vLpjQ+zX2atWpCvmKhpoZ0IgBJAMatRsAbxYyLziDi3ZPLUgdOv1Jv8sIOoQNtzKE0tjDMQot78eRiatT0kr5j88QYdJyMcR2+y3tD+z5nuXP7quQv9mpsh986T6g8sO/2jUSatNo2oqP8TH5YxRDeRvyxv3bdJWnO/dLPkbj88VafzMAexzFngkjuJmtCqRUEeY/DGk9i8zeoh5+MfI/XljNnEOZ9Pyw68Dq6KlFjaTpPoSf5/HB/F131bPWc0zbWjnmEgz0mf0wu55MwraKDKFiVFtvORfphqrpInAvMZDvCo73uonxQDIPK5gXx8PpXKW7fWbRwVzA1XMZ5QFaL87f6YtcM4xmAIcTtf6+r4Wu12frZaq1EZlnPg06lXTBuSW2ttA54v8AZfMViZqnwETHT+XP3Y2jkRS4MaafGnm2K+c4hmHACMFnykz8Mc8UU06VR13EAcoB5+cC98VeGUKbz3uZdCP+W0C+oyOuxjBAnpOMB1gvtNVqJSY1qskA+GPcMZ9VoeOmvLukn3ap+X4YJdpOJZhg1Kp4l706DH3QfDc9R9DFDN/06yPuKPwP64eg/dk+84v1gS/wvLasxSQC+oH4eI/njSRkl6fjhU7BUJzDuQPApj1Yx8gfjh60H6jHz3xK0+IFHYSzbIe1OXBzdY/1h/kXC/xGqlJC7kDpNpOGTtO3/eq3qP8AIuEniWXoNU73MPq5U6c7D06nf8xjcbGTmSVKWAlGlm+/YaFdgT7UQo9Cfyw55OmtKkFiw+9PPAOnmQyyoAUGAB5fXzwH4x2hY02Slci0zBnznkMKJLHAlTMqDJMO53iIUkKuokW2n3AmcKXGK+dLBWKnZtKMFKdJLx+HvjAaiahYGopJmS0gmPK+CGYzwcrqQqACARAgaiQBp6TgxWVPrEG5bBjpJcrTrqsmmu0AsQfgEJB646yfDFj96zO3S4UfC595HpiB8vPiU6vMGD+Fjjxa7C1z8/hgzkzwVRjIzC9DhlEbrPkNRj3Aj5nBDI0KafdYrMyYj06j8d8La50jYkfEfyx0c6RBgE+dwfrrgdr+sPFRHI/pNA4MZzCtAMySQR/CYHOR5TAthV+2jPy1Kj0XWfUtHyAxL2K4nrztJVGkMWDCf/TY9PLCr9pXEO9z1borBB/yiD+InFlDYrKnrmZt9YFmV6Yivlx4h640z7OuANUDFFXQATXZpBZDGlFgGzFW1f1Sf4oxmdA3+vTG1/Y5xotl62rTKOBYASNAgtHtEkNLG5wnUttTMZpgC+JLm+P5982MolMBWAAaAygdRpggR59LYUu2fGBRq1MuwkqYYjr+mNW4NndJqVimim3skxMC5YibD8cYtxypTrZqs5uGdiCR5+eI6drNkjpNF9ygqsV+IkEhhz+uWKqoWMKCTcwLmBc/hifiBXvDo2GHj7GuH68zWrf7qnA66nNo9yt8caa4xzxMizJY4iz2X7PV83VUU0OgMNdQg6VAN78z/VFzjbe1hB0jcmkvzJP4DBITIEN8CB8TbAftO8V0U86C/EM8fG+KqnrVhg5igrsTkY4md8Qyh1+hP6k4YuHVC1GDuIj4T+eB3FwdQjck/GPo4u8LqiSpiNr+Vv1xz4pYcoIrO2aHwzM97RR+ZEH1FjiHN5cMGVvZYQffbA3svXKs9I7Hxp+f6/HBvNJj43W1bLSR9xNrTvuWJ2W7OkN7AYibhQAPMmLnDDluGFSNRHkB+eKfGOJnLyR95Z/L5xj92dqvUJctrYwSJ26R5WPwONSiwOgMJhiGOJ5TVTqLE+y3uBwu0eGsmlVJKcp3HkCbYcqKy0GRIg/DALIlqdWpRchlMtTPQA3H44oOIsGJ3bzh6oiONyRv62wq1kmsJP3B9fA4bvtFzAmnRmSanwA/n88J2YeMxE2C6Y89IX88OX+GfvPL/EEeOwSH983Vl+RP54cVJj+WFnsBHd1I5vb+6P0wzml9Tj5XX5+Yb9dpcTjiWOI5GnVZzUXUWJDGSJ5fdIiw5YB/7CcO/wCGX3vU/wCvDJVW59T88cacfcbF9J81vaUF4Jl1ECmABYAFv1wOqdjsiSSaAk7+Op+T4OuY3wV4flqZ3Qn+1gCK17Rm6xxyYpU+w+T5Zby9qp/1YnzfYHJIoY0Bc8nqWPL7+HxMqkyAQes/qcdvR1KVYAg/j+mA3DPSFg+szVeyeSBlcuAfJ6nyDY8qdlco29Af3n/6sPgy9Mgq9MIRt+oYb4q57hwQApJBJmeWCVkPaePiDvEz/ZLJ/wC5H99/+rHX+xmTi1Eemp/+rDQKR/hGJURv4R8cdO30nAz+pitkezGWoVBWp0NLrs2p7SNJsWINiRtj594xmO8q1H/iqMfxx9S8SYLSdmgADf34+UmpNsRBG/WfPzwrjcYznbzIwMaV9k+paddgjkFkBIGwCsd+ssLdJwhUslILxYXib7TvGNYyHCqlGkcrRpKhs5rOFYhWFmENqdiVIHhC+HnF0aojYRKdMjBw077XOaWXmnT0iS2pqgXVMsfYYlvQ4x3MV2clmYsdySZ3OHPtnkH8ANfvY/qkEdZAbSfcBhRqUrQMDpgAvHMZqi7cHjEp43D7Gch3eRaqQJrVGM/1V8A/xB/jjDyMfS3Zjh/cZPL0TYpTXUB/ERqb/EThmoOFxJqB5swvOE/t8h7xGX2hSU/iflv7sNjE8hOA3anhZaKzOECoFAMySCZ25X/DEqsFjrd2BtESnfWQYHiK/GR/PFCrUKPBt19Zx+bOolWBJBIMdDMx+mLmbybVSHSm7E3hbkeZjYTirU3eLtPtIbaHP0iEcnnSGSpNwRA6jnHlBPxw9LVDoGBxmeRydY1F1giD7GkyRtbr192CFLteMojJVoVGCsdJBWw95xnaqg3INvUflK6AasBod7V0waJYiYBF+hU/pgA2YqLVrpTfTTRFFMAbeJEp3G4IJP8AzMfPFPP9uqeZUItCqBN5K7Qeh88VB2hpoAppVGVQIBYcttrmNoJtgaKLUQKRK/EQ85jvl6lfSqkjXB8U72kWjAXK58o7F7sDcnmP0wJrfaIJBFAyLTbb3YAcY7V97rK0yjMI5fE+eKfCcwfFQQjUzJzOZaqZKr4V+P54Xe9mqznYs8egI+cG+LNLtIiU9C0mBAsbbxuTP5YDZerJUeRHxEWxaw4CjoIgOoOc8ma99nZ/dP5VI/w/64bWp35Yyvs32yTKI9N6TuS4aVK8hHM4OD7U6H/DVvin64+d1ehvsuZlXiVtqEz1mm1EufU4rZqppjznBGotz6nFPiSDuyel/wARj6pjxMRRzB9OtBm2L2U4mObAesmfQD+eEftXxhqFB3QS4MAHyF/w+eA2R7W1GQfukDRcyTf0t8ziRn7yxa88CbJT41THU+76OClDNKwkfLGC53i2bKFqeYKN0CU4+BScGuxPa3v2FHMEU8wD4dJZRWX+qZ8NQfw85kCxx5XnnqK9Zs7KCOoxC6gDy5g9NsUchlkuUdnPNWYz8LX9cW0piTEwwJg8jYH05YMmKxKeYy+m4uvyxDOLOcqQsfxR+GKYbBDkTh4MWftQJHC8xpmf3YsYsayA/hj58qaadUh18LGQRuJHLyvtjfftUaOF5gkWmlP/AO+njC85S1TzBUNebRZr+Vh78dELtPMlSKVHVjIIERsR1/HGv9nOIU8xkKFPUVqZan3OsRqQ2k3mQQqxaCOW+MSylUqesCPUc7/Wwwd4J2j/AGWr3mklSNLqCJI3Ux1B+ZGEX1synbK6LECjd2j2uVamlapVp98qyWZSoIWTuGIgxcx54Ua/C+7lwtIiqlRdDGTSkjSQR94b/G+2Leb7dUHBGiqJ39mOv8V8DW7S0DJ0vMGAVFz7jiapLF6iU2PU3/KKmfpaXK6tRG5jDX2T+0TMZUCnU/f0BACsfEo/qPv7jItaMKVcSdRMyb+u+I0EnF5UEYMy8kNxPp/s5xSlmkStRbUjT6ggGQw5EdP9cCu2T1CCF2FpO1+nXnjNfsW4o6Z00JPd1UY6eWpRM+Xh1Dzt0xrmby4qVFUkwxA9MZl42PiX0neuZkoyZh2AsDckXMg+Xrh6zfFdOVo08uQo0gE31agATJiDP69Lfq/D00i3MnT8R+o9+IVoqqkaRGoEW8j+uOGzMaKpbzTd7llat/SGkS3qHKg+8AT64Q+MZtTTdXYkjVJnkNRsOpsMMvE67mTP3YgbAWsPhjO+0IN/WcNo5MTchVcyXgojFvPoCJwM4XXti5m6uoRik9YtVyMiCKq4iK4tVI5XOIu7bnhoMUy8yo9LHWTpFmAGLDDHOQrtSc1F0k6WUahI8SlSYmCQDabTFjjvaKK4MtZ5fG31yxX049SpqHoAJJkm28/G3KB6nqMchdZ9Suwk7744qhGUqdiIx663PrjyMSnUPKRpkiH2w7KFstVYVdWmahBWJCgkwZN4xmFDhJUqyMQSYCiRubc4+OPobNZcVEamdnUqfQiPzxiNEtSqoumXpvsdtSnYn1GOLYTGCtZPxzs1nKbqoLeMAqR7M/wyFsfXFDi/ZnNUaResrDmGBBjpBW/Te84feM8TrlaVY6CGHjSmCIkysgncbEjmPTHPEc73mXeZaUIC85gwBjnikcR3gqcmVeyXbGvUVRVE1KaSalw5gDcize8E7XONR4dxXvqfeEaSFgyOZxjv2X56nmGZHRhAUjSy6nP3rHTYf1ZIG/XGyCii0wtMQoM9ScUNkAzOG1jKz1GO+OL4kjH6MR7m9ZZtX0gftKR+zOGppVUwClQalMkXg2kG48wMK2U4TliFmhRO4P7tffyw2dpv/Dt6r/mwt5R9vX88V6f6eZJqOG4h/IdleHkqDk8rcxejT6T/AA72xfXsRw4pUByWWJBaD3NORYERC2icA8+Gc0VABBYi+wMSCfcGHqY54N5DLVaaaVrkEkkyoK36A36XnDpPKXFuy2RpGmf2LKaXsSMuntRO0bEA/DFHjvDeF5SkKtbJ5ULJAC0KepjBICgi/wCWCec4garUsvVUWLE6ZHsCBz6kH3YTu1mX/aOJ6agZqGVpJKgWJddQU/2jv1CxjhOISLuOILr1dYFWlwjIJRN1FWkhdx18IGmfT3nE/BaeQzlTR+x0KFVFOqn3dPxD+JDohvTlfffEuf4yxyz16ikQ+hVK6Sek3P0NsJmTzw/bMu6kEisgOmdmYAi4B2JHvwKsTKHrUDia1wDgOXpVaTpl6KOAYZaag3pkG4E3v8cR5/NItUrLSG5AW8v9MG8tZ18gf8pwm53iBbMVAygHVY7SvL1sd8Q6wZYfaP0XQyw8ksTudgNgMRVaVsDe0HG1yyiLsbiRPwGIuymefNk6puJnleRt7vl1wgIdu7tLd6htveRcUzaKIP1+mFDiuioDpKz0Bn+WGPtVwdtekzp6jFLLcFRE2JjriisqoznmKdHZtuOIlZMspIElhJgCbAST6RfFyhULSIMgkH1HK2Oc4zUsxqQlSQb29DY2OLPC6JLiBczYAD8BbFhIxmQoGVtvpIeG0kaui1mK0tQ1ld4m8ef15Y/cYy1IZir3LFqMnurvYSInWJJAkc98fsysMbbHHegFdWO5ntmTKREDFeoYxbqjDZkM9w2plaq16I/aRSJptdZcCBDKQSSdNuk8px3OIDrFLKUYQsebAL5wCW+Ep/ex1GLApMeXp87Dlz+OPf2VunywJYTgQ+k+mnFz645k49fc+uFDtp2t/Z5o0SDWI8RO1MEWtzY7gcrE9DNVU1r7VlNlq1JubpJe2va9ckoVQr1muFMwix7TwZ9BacZTV4n31dnqKvek94R7IM7ixm3rzxVztRqjamJLMbljJJMkyecmMBc+hNV+g0+6YAxqPo0qrx39Zm06x7bcjp6TR6OYXu1c06dMj7ytuNgGE3wM472gZKZ7pvEQRMeyCLx5n8B62V8sDAO/zx+ztRQJc26DmemIEpBeadl7BTCP/adOnQpUUpBGptrapqlncAhY/gVQSYHO/rq/Yzi/ECiJmKLslitViqMPUOwLL5xPrhH7DcJWiy5ius12YaAwtTmdgd3Fr/d23xqPAqxqksxOj7smx6kDmB5fzxqfK5TLdJjfNgNheTCav5fXxx+DYirlVdUWWLkn0VVkk9IOlf8AmGPWJ92MnU0eE3HQ9Jqae/xV56jrBvamp/3dvVf8wwm8HzeomTMMOlvKwGGLt7mTTybMOTU5HlrAP4TjPOF5stXBBEEkgwJsqSNuc/PDNP8ATBvHmjzxRGemFRiDqBOkwYnlBHr7sFeGU6mkaq1Tbe1/OCDGAtLMGRERgvlqp5H44dJjLWSyRXMmozlyUNyF5kbQBBtiDN0yGzcgEO6tfoKKAT6Qfji7UzYWm7EhQFJkmIgTJPLCpxjtAaeYLjxIUWRzMT1/A+ZnlgH5EbSCWgTtpnYpUaEiA4Y+FgekAHc4G8E4atXN6EA00Q1ZmjYqDpv11lbdAemK/bHtHSqMGQeK3IyPiI/HFTsV2p7l6tOoQqVgJYgSGExJ/hIJ323teeVqcZj7X4wJsdJyQNQEknbmI3wkdoq4TMASLRPrthqp5nwKykGVlT6rjOO2R0g8yQB+Oo++0e/El67rQPaHpTtTPvG9eB0aoZ2XWzLpkn7u8RtHP3DFvguQo5byJIA6ATsOmF77Pe0YqKaNQxUQWn7y9fdsfdgxx2rB1chiZg6nYZpLsYbhOu2lakUgGXHJbkeR6YWslmSVIb3YO5+tVq0wadMUhEhmALEnmFBgD1v5YVhw802LOWJ/rHb3bYJAMThyACIsdqacOrdDiHJ5g7qY9Md8bzQqOQOXzwNoyt4MeWNFB5ADMux/3hIl3N0IM6jfkcQmvsoxeFWiEgByxG8i3+GfdqwPqNHKBjonmGOROamDHC+AOR3jiAdpww9keydhXzAuboh5Dqw6+XLBvjFVaak2AAxLZqediShNPxvaL9LhdrEY5/7NPQYWn7QVQzlIgkxPT0x2vGm5u8/2RgvBeCLkM3ztTxsZWkzE+NpFNerdY6CQT8OYximcqMzGoxJZrseZO8+uG77TWJzzgmQKSR5XbbphSqc8b3w+gV17h1M+d+IXs9m3sJxQGpkibm2KHaCmUepb2noj4K35jBjgI/fUfR/zwP7Uf0lDzcT/AHhgNU3mx7RujXC595GaS92pJOs/diwWBBJnrPXYDFjszlw9Xv3EqpikD1G7geXLob/dxBxi2mP93/8AN/0HwwxdmlHhECO4W3uQ4RUoClvTmVam5mYKT1OIz5TLqxVmMqtgNt7AdTMH0E7444ZnmqEKHbW1TvIUw2nZEUcrKCSbQROIswxCCDyH54sdhEH7TWMCRSpwY28I/QfDFGitZyzPziRa2pUCqvGTHrKr7TPGpo1EcgNgOgF/eScSqOn15fV8Vc//AEJ9af8AnGL33T9dMK1tYaok9o3RWFbQBE77UiRw6r/apD41AMZPwPOwy32J/FVH5Y1n7WD/APTav9ql/wC6uMJosbYg030TSu+qaIvaWkLFiDKjpuQCZjlv7sH044qLqZvD5C5sbDztjInOLuXc6SJMeL/Lh2IrELdrO0dXOHu500Q0aAfaI5nrf5YN53N6npk3lAvraD+Xxwj5f2/+Y/nhkrnw0vUfLAuI+mKvEq5ZhPmT6kk/KMVlx3mfbb+0fnjl8GOkSx5jZ9nedqDN06Su3dsKkpPhkU3YWO1wLjDR2t4PrEDciff6+eFj7Lh/9Uof/l/9ipjS+1AuPLGfqjiwH2lVHK4mVrwWtTJdWIan4gRIK+hiP9cFv9qK2nTWp6h/EoIn1EYa85/QE+nzxA9JSwBAj08sI8bf9Qlgq2DymUcp27paIZGECxEEfOcLHHe0ZqE6ARPM/piPtVSVavhUCYmBHLAU88U10p9Une58YlekeRxfo0iFMCZwNO+GDh3/AId/X8sUPIhAD1mQwDY39MNfYDg5zFXv6gmnTPhEe0/6L846YUs97X11ONi7DqBk6EAD92DbqRJ/G+EatylfHeUaJN9nPQQvmXCrjMO1WfNaoaanwqYPmemNA44fCfTGYZbn/ab/ADHEukUfVLNW5xiCq9MjEOk9Ti9nN8VcaYMy2Xmf/9k="/>
          <p:cNvSpPr>
            <a:spLocks noChangeAspect="1" noChangeArrowheads="1"/>
          </p:cNvSpPr>
          <p:nvPr/>
        </p:nvSpPr>
        <p:spPr bwMode="auto">
          <a:xfrm>
            <a:off x="307975" y="7937"/>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pic>
        <p:nvPicPr>
          <p:cNvPr id="4109" name="Picture 13" descr="http://quees.la/wp-content/uploads/2013/09/influencia.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005472" y="4149080"/>
            <a:ext cx="2813539" cy="227334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02443789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dad">
  <a:themeElements>
    <a:clrScheme name="Equida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dad">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dad">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11</TotalTime>
  <Words>1075</Words>
  <Application>Microsoft Office PowerPoint</Application>
  <PresentationFormat>Presentación en pantalla (4:3)</PresentationFormat>
  <Paragraphs>69</Paragraphs>
  <Slides>22</Slides>
  <Notes>1</Notes>
  <HiddenSlides>0</HiddenSlides>
  <MMClips>0</MMClips>
  <ScaleCrop>false</ScaleCrop>
  <HeadingPairs>
    <vt:vector size="4" baseType="variant">
      <vt:variant>
        <vt:lpstr>Tema</vt:lpstr>
      </vt:variant>
      <vt:variant>
        <vt:i4>1</vt:i4>
      </vt:variant>
      <vt:variant>
        <vt:lpstr>Títulos de diapositiva</vt:lpstr>
      </vt:variant>
      <vt:variant>
        <vt:i4>22</vt:i4>
      </vt:variant>
    </vt:vector>
  </HeadingPairs>
  <TitlesOfParts>
    <vt:vector size="23" baseType="lpstr">
      <vt:lpstr>Equidad</vt:lpstr>
      <vt:lpstr>Tema 4 Componentes sociales de la sexualidad</vt:lpstr>
      <vt:lpstr> Para entender el concepto empezaremos desde la Prehistoria </vt:lpstr>
      <vt:lpstr>Egipto </vt:lpstr>
      <vt:lpstr>Edad media  </vt:lpstr>
      <vt:lpstr>Renacimiento </vt:lpstr>
      <vt:lpstr>Siglo XX</vt:lpstr>
      <vt:lpstr>¿Qué significan los roles sexuales, conocidos también como estereotipos sexuales? </vt:lpstr>
      <vt:lpstr>La conducta sexual de los seres humanos viene determinada por una serie de factores:</vt:lpstr>
      <vt:lpstr>Diapositiva 9</vt:lpstr>
      <vt:lpstr>Diapositiva 10</vt:lpstr>
      <vt:lpstr>Derechos y aspectos legales sobre sexualidad</vt:lpstr>
      <vt:lpstr>Diapositiva 12</vt:lpstr>
      <vt:lpstr>Diapositiva 13</vt:lpstr>
      <vt:lpstr>Diapositiva 14</vt:lpstr>
      <vt:lpstr>Diapositiva 15</vt:lpstr>
      <vt:lpstr>La sexualidad en los medios de comunicación</vt:lpstr>
      <vt:lpstr>Los medios de comunicación masiva, son medios atractivos, dinámicos y orientados a alas distintas edades, logran obtener la atención de las personas.</vt:lpstr>
      <vt:lpstr>Sin darnos cuenta van influyendo en nuestra forma de pensar, de vestir, de comprar, gustos, etc.</vt:lpstr>
      <vt:lpstr>La pornografía</vt:lpstr>
      <vt:lpstr>La crónica amarilla</vt:lpstr>
      <vt:lpstr>La publicidad</vt:lpstr>
      <vt:lpstr>La televisión</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Tema 4 Componentes sociales de la sexualidad</dc:title>
  <dc:creator>usuario</dc:creator>
  <cp:lastModifiedBy>usuario</cp:lastModifiedBy>
  <cp:revision>10</cp:revision>
  <dcterms:created xsi:type="dcterms:W3CDTF">2016-09-20T17:29:43Z</dcterms:created>
  <dcterms:modified xsi:type="dcterms:W3CDTF">2016-09-20T17:44:25Z</dcterms:modified>
</cp:coreProperties>
</file>