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24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2"/>
    <p:sldMasterId id="2147483674" r:id="rId3"/>
    <p:sldMasterId id="2147483678" r:id="rId4"/>
  </p:sldMasterIdLst>
  <p:notesMasterIdLst>
    <p:notesMasterId r:id="rId39"/>
  </p:notesMasterIdLst>
  <p:sldIdLst>
    <p:sldId id="312" r:id="rId5"/>
    <p:sldId id="313" r:id="rId6"/>
    <p:sldId id="314" r:id="rId7"/>
    <p:sldId id="315" r:id="rId8"/>
    <p:sldId id="269" r:id="rId9"/>
    <p:sldId id="281" r:id="rId10"/>
    <p:sldId id="282" r:id="rId11"/>
    <p:sldId id="283" r:id="rId12"/>
    <p:sldId id="284" r:id="rId13"/>
    <p:sldId id="275" r:id="rId14"/>
    <p:sldId id="276" r:id="rId15"/>
    <p:sldId id="279" r:id="rId16"/>
    <p:sldId id="280" r:id="rId17"/>
    <p:sldId id="287" r:id="rId18"/>
    <p:sldId id="290" r:id="rId19"/>
    <p:sldId id="288" r:id="rId20"/>
    <p:sldId id="289" r:id="rId21"/>
    <p:sldId id="294" r:id="rId22"/>
    <p:sldId id="292" r:id="rId23"/>
    <p:sldId id="295" r:id="rId24"/>
    <p:sldId id="291" r:id="rId25"/>
    <p:sldId id="270" r:id="rId26"/>
    <p:sldId id="272" r:id="rId27"/>
    <p:sldId id="296" r:id="rId28"/>
    <p:sldId id="273" r:id="rId29"/>
    <p:sldId id="301" r:id="rId30"/>
    <p:sldId id="300" r:id="rId31"/>
    <p:sldId id="304" r:id="rId32"/>
    <p:sldId id="306" r:id="rId33"/>
    <p:sldId id="307" r:id="rId34"/>
    <p:sldId id="308" r:id="rId35"/>
    <p:sldId id="310" r:id="rId36"/>
    <p:sldId id="285" r:id="rId37"/>
    <p:sldId id="311" r:id="rId3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468" autoAdjust="0"/>
    <p:restoredTop sz="84767" autoAdjust="0"/>
  </p:normalViewPr>
  <p:slideViewPr>
    <p:cSldViewPr>
      <p:cViewPr varScale="1">
        <p:scale>
          <a:sx n="76" d="100"/>
          <a:sy n="76" d="100"/>
        </p:scale>
        <p:origin x="-155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" Target="slides/slide1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slide" Target="slides/slide28.xml"/><Relationship Id="rId9" Type="http://schemas.openxmlformats.org/officeDocument/2006/relationships/slide" Target="slides/slide5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3" Type="http://schemas.openxmlformats.org/officeDocument/2006/relationships/slide" Target="slides/slide29.xml"/><Relationship Id="rId34" Type="http://schemas.openxmlformats.org/officeDocument/2006/relationships/slide" Target="slides/slide30.xml"/><Relationship Id="rId35" Type="http://schemas.openxmlformats.org/officeDocument/2006/relationships/slide" Target="slides/slide31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37" Type="http://schemas.openxmlformats.org/officeDocument/2006/relationships/slide" Target="slides/slide33.xml"/><Relationship Id="rId38" Type="http://schemas.openxmlformats.org/officeDocument/2006/relationships/slide" Target="slides/slide34.xml"/><Relationship Id="rId39" Type="http://schemas.openxmlformats.org/officeDocument/2006/relationships/notesMaster" Target="notesMasters/notesMaster1.xml"/><Relationship Id="rId40" Type="http://schemas.openxmlformats.org/officeDocument/2006/relationships/printerSettings" Target="printerSettings/printerSettings1.bin"/><Relationship Id="rId41" Type="http://schemas.openxmlformats.org/officeDocument/2006/relationships/presProps" Target="presProps.xml"/><Relationship Id="rId42" Type="http://schemas.openxmlformats.org/officeDocument/2006/relationships/viewProps" Target="viewProps.xml"/><Relationship Id="rId43" Type="http://schemas.openxmlformats.org/officeDocument/2006/relationships/theme" Target="theme/theme1.xml"/><Relationship Id="rId44" Type="http://schemas.openxmlformats.org/officeDocument/2006/relationships/tableStyles" Target="tableStyles.xml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4" Type="http://schemas.openxmlformats.org/officeDocument/2006/relationships/image" Target="../media/image32.png"/><Relationship Id="rId1" Type="http://schemas.openxmlformats.org/officeDocument/2006/relationships/image" Target="../media/image29.jpeg"/><Relationship Id="rId2" Type="http://schemas.openxmlformats.org/officeDocument/2006/relationships/image" Target="../media/image30.jpe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4" Type="http://schemas.openxmlformats.org/officeDocument/2006/relationships/image" Target="../media/image32.png"/><Relationship Id="rId1" Type="http://schemas.openxmlformats.org/officeDocument/2006/relationships/image" Target="../media/image29.jpeg"/><Relationship Id="rId2" Type="http://schemas.openxmlformats.org/officeDocument/2006/relationships/image" Target="../media/image30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78A471F-872D-415E-A59E-EB729C339847}" type="doc">
      <dgm:prSet loTypeId="urn:microsoft.com/office/officeart/2005/8/layout/default" loCatId="list" qsTypeId="urn:microsoft.com/office/officeart/2005/8/quickstyle/simple1" qsCatId="simple" csTypeId="urn:microsoft.com/office/officeart/2005/8/colors/accent6_3" csCatId="accent6" phldr="1"/>
      <dgm:spPr/>
      <dgm:t>
        <a:bodyPr/>
        <a:lstStyle/>
        <a:p>
          <a:endParaRPr lang="es-MX"/>
        </a:p>
      </dgm:t>
    </dgm:pt>
    <dgm:pt modelId="{440F2F84-87D8-4CC2-AB4A-15972827EC68}">
      <dgm:prSet phldrT="[Texto]" custT="1"/>
      <dgm:spPr/>
      <dgm:t>
        <a:bodyPr/>
        <a:lstStyle/>
        <a:p>
          <a:r>
            <a:rPr lang="es-MX" sz="2000" b="1" smtClean="0">
              <a:solidFill>
                <a:schemeClr val="tx1"/>
              </a:solidFill>
            </a:rPr>
            <a:t>Distribución</a:t>
          </a:r>
          <a:endParaRPr lang="es-MX" sz="2000" b="1" dirty="0">
            <a:solidFill>
              <a:schemeClr val="tx1"/>
            </a:solidFill>
          </a:endParaRPr>
        </a:p>
      </dgm:t>
    </dgm:pt>
    <dgm:pt modelId="{0EBE4340-6CBB-43A5-A142-D774E3A901AB}" type="parTrans" cxnId="{A92E6601-1BF5-4C7D-A48A-9EA2037B3D06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4C95C9B3-BAD8-47BD-B427-441F2D7E3E19}" type="sibTrans" cxnId="{A92E6601-1BF5-4C7D-A48A-9EA2037B3D06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F07C0FA2-9972-4CAD-AFA9-77017EE60928}">
      <dgm:prSet phldrT="[Texto]" custT="1"/>
      <dgm:spPr/>
      <dgm:t>
        <a:bodyPr/>
        <a:lstStyle/>
        <a:p>
          <a:pPr algn="ctr"/>
          <a:r>
            <a:rPr lang="es-MX" sz="1800" smtClean="0">
              <a:solidFill>
                <a:schemeClr val="tx1"/>
              </a:solidFill>
            </a:rPr>
            <a:t>Crece principalmente en Japón, en bosque de coníferas</a:t>
          </a:r>
          <a:endParaRPr lang="es-MX" sz="1800" dirty="0">
            <a:solidFill>
              <a:schemeClr val="tx1"/>
            </a:solidFill>
          </a:endParaRPr>
        </a:p>
      </dgm:t>
    </dgm:pt>
    <dgm:pt modelId="{4B3C8B4F-65AF-44ED-B1FA-626EFAF0AFCD}" type="parTrans" cxnId="{0A4DBFE5-4C60-4D70-A24C-18D4F48F1D3F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5F330A7A-9928-4079-84A9-4FDE6BCD307E}" type="sibTrans" cxnId="{0A4DBFE5-4C60-4D70-A24C-18D4F48F1D3F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1E9367EA-E9A4-4B6E-A28B-6697AAE0B5CF}">
      <dgm:prSet phldrT="[Texto]" custT="1"/>
      <dgm:spPr/>
      <dgm:t>
        <a:bodyPr/>
        <a:lstStyle/>
        <a:p>
          <a:r>
            <a:rPr lang="es-MX" sz="2000" b="1" smtClean="0">
              <a:solidFill>
                <a:schemeClr val="tx1"/>
              </a:solidFill>
            </a:rPr>
            <a:t>Micorriza</a:t>
          </a:r>
          <a:endParaRPr lang="es-MX" sz="2000" b="1" dirty="0">
            <a:solidFill>
              <a:schemeClr val="tx1"/>
            </a:solidFill>
          </a:endParaRPr>
        </a:p>
      </dgm:t>
    </dgm:pt>
    <dgm:pt modelId="{D5840CA8-3C9A-4A1E-9377-ADAE094A3720}" type="parTrans" cxnId="{BA1785C3-8932-41AE-A92A-CCA2092E8CA1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1FA08F52-C9B4-48EE-92EE-4CC1D094171B}" type="sibTrans" cxnId="{BA1785C3-8932-41AE-A92A-CCA2092E8CA1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EB1B296B-A687-415F-9AF1-CE0A613EBB35}">
      <dgm:prSet phldrT="[Texto]" custT="1"/>
      <dgm:spPr/>
      <dgm:t>
        <a:bodyPr/>
        <a:lstStyle/>
        <a:p>
          <a:pPr algn="ctr"/>
          <a:r>
            <a:rPr lang="es-MX" sz="1700" smtClean="0">
              <a:solidFill>
                <a:schemeClr val="tx1"/>
              </a:solidFill>
            </a:rPr>
            <a:t> </a:t>
          </a:r>
          <a:r>
            <a:rPr lang="es-MX" sz="1700" i="1" smtClean="0">
              <a:solidFill>
                <a:schemeClr val="tx1"/>
              </a:solidFill>
            </a:rPr>
            <a:t>P. densiflora</a:t>
          </a:r>
          <a:r>
            <a:rPr lang="es-MX" sz="1700" smtClean="0">
              <a:solidFill>
                <a:schemeClr val="tx1"/>
              </a:solidFill>
            </a:rPr>
            <a:t>,  </a:t>
          </a:r>
          <a:r>
            <a:rPr lang="es-MX" sz="1700" i="1" smtClean="0">
              <a:solidFill>
                <a:schemeClr val="tx1"/>
              </a:solidFill>
            </a:rPr>
            <a:t>P. thunbergii</a:t>
          </a:r>
          <a:r>
            <a:rPr lang="es-MX" sz="1700" smtClean="0">
              <a:solidFill>
                <a:schemeClr val="tx1"/>
              </a:solidFill>
            </a:rPr>
            <a:t>, </a:t>
          </a:r>
          <a:r>
            <a:rPr lang="es-MX" sz="1700" i="1" smtClean="0">
              <a:solidFill>
                <a:schemeClr val="tx1"/>
              </a:solidFill>
            </a:rPr>
            <a:t>P. pumila</a:t>
          </a:r>
          <a:r>
            <a:rPr lang="es-MX" sz="1700" smtClean="0">
              <a:solidFill>
                <a:schemeClr val="tx1"/>
              </a:solidFill>
            </a:rPr>
            <a:t>, </a:t>
          </a:r>
          <a:r>
            <a:rPr lang="es-MX" sz="1700" i="1" smtClean="0">
              <a:solidFill>
                <a:schemeClr val="tx1"/>
              </a:solidFill>
            </a:rPr>
            <a:t>Tsuga sieboldii</a:t>
          </a:r>
          <a:r>
            <a:rPr lang="es-MX" sz="1700" smtClean="0">
              <a:solidFill>
                <a:schemeClr val="tx1"/>
              </a:solidFill>
            </a:rPr>
            <a:t>,</a:t>
          </a:r>
          <a:r>
            <a:rPr lang="es-MX" sz="1700" i="1" smtClean="0">
              <a:solidFill>
                <a:schemeClr val="tx1"/>
              </a:solidFill>
            </a:rPr>
            <a:t> T. diversifolia</a:t>
          </a:r>
          <a:r>
            <a:rPr lang="es-MX" sz="1700" smtClean="0">
              <a:solidFill>
                <a:schemeClr val="tx1"/>
              </a:solidFill>
            </a:rPr>
            <a:t> y </a:t>
          </a:r>
          <a:r>
            <a:rPr lang="es-MX" sz="1700" i="1" smtClean="0">
              <a:solidFill>
                <a:schemeClr val="tx1"/>
              </a:solidFill>
            </a:rPr>
            <a:t>Picea glehnii </a:t>
          </a:r>
          <a:endParaRPr lang="es-MX" sz="1700" i="0" dirty="0">
            <a:solidFill>
              <a:schemeClr val="tx1"/>
            </a:solidFill>
          </a:endParaRPr>
        </a:p>
      </dgm:t>
    </dgm:pt>
    <dgm:pt modelId="{08B488F6-F2E9-40E8-883D-DE2CA0A47C58}" type="parTrans" cxnId="{663271F6-592E-49E6-813D-02B269B9688E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BEF58F85-333A-4602-863B-C0C6A18039EF}" type="sibTrans" cxnId="{663271F6-592E-49E6-813D-02B269B9688E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870ECB92-B535-4D99-9393-452B5DDF8375}">
      <dgm:prSet phldrT="[Texto]" custT="1"/>
      <dgm:spPr/>
      <dgm:t>
        <a:bodyPr/>
        <a:lstStyle/>
        <a:p>
          <a:pPr algn="ctr"/>
          <a:r>
            <a:rPr lang="es-MX" sz="1600" i="1" dirty="0" smtClean="0">
              <a:solidFill>
                <a:schemeClr val="tx1"/>
              </a:solidFill>
            </a:rPr>
            <a:t>P. karaiensis</a:t>
          </a:r>
          <a:r>
            <a:rPr lang="es-MX" sz="1600" dirty="0" smtClean="0">
              <a:solidFill>
                <a:schemeClr val="tx1"/>
              </a:solidFill>
            </a:rPr>
            <a:t>, </a:t>
          </a:r>
          <a:r>
            <a:rPr lang="es-MX" sz="1600" i="1" dirty="0" smtClean="0">
              <a:solidFill>
                <a:schemeClr val="tx1"/>
              </a:solidFill>
            </a:rPr>
            <a:t>A. mariesii</a:t>
          </a:r>
          <a:r>
            <a:rPr lang="es-MX" sz="1600" dirty="0" smtClean="0">
              <a:solidFill>
                <a:schemeClr val="tx1"/>
              </a:solidFill>
            </a:rPr>
            <a:t> , </a:t>
          </a:r>
          <a:r>
            <a:rPr lang="es-MX" sz="1600" i="1" dirty="0" smtClean="0">
              <a:solidFill>
                <a:schemeClr val="tx1"/>
              </a:solidFill>
            </a:rPr>
            <a:t>P. taiwanensis  </a:t>
          </a:r>
          <a:r>
            <a:rPr lang="es-MX" sz="1600" dirty="0" smtClean="0">
              <a:solidFill>
                <a:schemeClr val="tx1"/>
              </a:solidFill>
            </a:rPr>
            <a:t>y en árboles de coníferas en China </a:t>
          </a:r>
          <a:endParaRPr lang="es-MX" sz="1600" dirty="0">
            <a:solidFill>
              <a:schemeClr val="tx1"/>
            </a:solidFill>
          </a:endParaRPr>
        </a:p>
      </dgm:t>
    </dgm:pt>
    <dgm:pt modelId="{F9347292-0188-474C-888D-685B3EFA8F04}" type="parTrans" cxnId="{11C4AFDE-8A05-4038-AD92-27B54B4A4455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880DCFA8-3D3B-4EA3-BC66-E09BC0D0A92E}" type="sibTrans" cxnId="{11C4AFDE-8A05-4038-AD92-27B54B4A4455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9AEB99A3-476A-474D-9B1F-F9CB2BC0022B}" type="pres">
      <dgm:prSet presAssocID="{E78A471F-872D-415E-A59E-EB729C339847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77FE6FF7-1D19-BE43-908C-856B699B1140}" type="pres">
      <dgm:prSet presAssocID="{440F2F84-87D8-4CC2-AB4A-15972827EC68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B8A8BD9-1BA4-514D-82B1-501650F40EAB}" type="pres">
      <dgm:prSet presAssocID="{4C95C9B3-BAD8-47BD-B427-441F2D7E3E19}" presName="sibTrans" presStyleCnt="0"/>
      <dgm:spPr/>
    </dgm:pt>
    <dgm:pt modelId="{88B8E995-D2CA-C04C-A298-380EC6612030}" type="pres">
      <dgm:prSet presAssocID="{1E9367EA-E9A4-4B6E-A28B-6697AAE0B5CF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D36CF69-E1BD-8A45-884A-18E625B4686D}" type="pres">
      <dgm:prSet presAssocID="{1FA08F52-C9B4-48EE-92EE-4CC1D094171B}" presName="sibTrans" presStyleCnt="0"/>
      <dgm:spPr/>
    </dgm:pt>
    <dgm:pt modelId="{E57B0EFC-6D82-E24C-993F-0316873F21BE}" type="pres">
      <dgm:prSet presAssocID="{870ECB92-B535-4D99-9393-452B5DDF8375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11C4AFDE-8A05-4038-AD92-27B54B4A4455}" srcId="{E78A471F-872D-415E-A59E-EB729C339847}" destId="{870ECB92-B535-4D99-9393-452B5DDF8375}" srcOrd="2" destOrd="0" parTransId="{F9347292-0188-474C-888D-685B3EFA8F04}" sibTransId="{880DCFA8-3D3B-4EA3-BC66-E09BC0D0A92E}"/>
    <dgm:cxn modelId="{BEE53B72-26C3-714F-B921-8F611C1FE5A6}" type="presOf" srcId="{F07C0FA2-9972-4CAD-AFA9-77017EE60928}" destId="{77FE6FF7-1D19-BE43-908C-856B699B1140}" srcOrd="0" destOrd="1" presId="urn:microsoft.com/office/officeart/2005/8/layout/default"/>
    <dgm:cxn modelId="{0A4DBFE5-4C60-4D70-A24C-18D4F48F1D3F}" srcId="{440F2F84-87D8-4CC2-AB4A-15972827EC68}" destId="{F07C0FA2-9972-4CAD-AFA9-77017EE60928}" srcOrd="0" destOrd="0" parTransId="{4B3C8B4F-65AF-44ED-B1FA-626EFAF0AFCD}" sibTransId="{5F330A7A-9928-4079-84A9-4FDE6BCD307E}"/>
    <dgm:cxn modelId="{C91A1D5E-4EFE-4A4D-B519-BD72EF2EFD01}" type="presOf" srcId="{EB1B296B-A687-415F-9AF1-CE0A613EBB35}" destId="{88B8E995-D2CA-C04C-A298-380EC6612030}" srcOrd="0" destOrd="1" presId="urn:microsoft.com/office/officeart/2005/8/layout/default"/>
    <dgm:cxn modelId="{82BE3A54-D4FC-DD40-B2F8-A0A9B486DEBB}" type="presOf" srcId="{870ECB92-B535-4D99-9393-452B5DDF8375}" destId="{E57B0EFC-6D82-E24C-993F-0316873F21BE}" srcOrd="0" destOrd="0" presId="urn:microsoft.com/office/officeart/2005/8/layout/default"/>
    <dgm:cxn modelId="{663271F6-592E-49E6-813D-02B269B9688E}" srcId="{1E9367EA-E9A4-4B6E-A28B-6697AAE0B5CF}" destId="{EB1B296B-A687-415F-9AF1-CE0A613EBB35}" srcOrd="0" destOrd="0" parTransId="{08B488F6-F2E9-40E8-883D-DE2CA0A47C58}" sibTransId="{BEF58F85-333A-4602-863B-C0C6A18039EF}"/>
    <dgm:cxn modelId="{9E15B4BC-562D-8A46-8317-C46DEF0117F8}" type="presOf" srcId="{E78A471F-872D-415E-A59E-EB729C339847}" destId="{9AEB99A3-476A-474D-9B1F-F9CB2BC0022B}" srcOrd="0" destOrd="0" presId="urn:microsoft.com/office/officeart/2005/8/layout/default"/>
    <dgm:cxn modelId="{A92E6601-1BF5-4C7D-A48A-9EA2037B3D06}" srcId="{E78A471F-872D-415E-A59E-EB729C339847}" destId="{440F2F84-87D8-4CC2-AB4A-15972827EC68}" srcOrd="0" destOrd="0" parTransId="{0EBE4340-6CBB-43A5-A142-D774E3A901AB}" sibTransId="{4C95C9B3-BAD8-47BD-B427-441F2D7E3E19}"/>
    <dgm:cxn modelId="{8C27FC01-B619-DD4E-951B-54C7243B1126}" type="presOf" srcId="{1E9367EA-E9A4-4B6E-A28B-6697AAE0B5CF}" destId="{88B8E995-D2CA-C04C-A298-380EC6612030}" srcOrd="0" destOrd="0" presId="urn:microsoft.com/office/officeart/2005/8/layout/default"/>
    <dgm:cxn modelId="{BA1785C3-8932-41AE-A92A-CCA2092E8CA1}" srcId="{E78A471F-872D-415E-A59E-EB729C339847}" destId="{1E9367EA-E9A4-4B6E-A28B-6697AAE0B5CF}" srcOrd="1" destOrd="0" parTransId="{D5840CA8-3C9A-4A1E-9377-ADAE094A3720}" sibTransId="{1FA08F52-C9B4-48EE-92EE-4CC1D094171B}"/>
    <dgm:cxn modelId="{05432C7D-6BBC-954A-A126-E3060D21AD3F}" type="presOf" srcId="{440F2F84-87D8-4CC2-AB4A-15972827EC68}" destId="{77FE6FF7-1D19-BE43-908C-856B699B1140}" srcOrd="0" destOrd="0" presId="urn:microsoft.com/office/officeart/2005/8/layout/default"/>
    <dgm:cxn modelId="{09280B39-5515-604F-8035-D57013CC770D}" type="presParOf" srcId="{9AEB99A3-476A-474D-9B1F-F9CB2BC0022B}" destId="{77FE6FF7-1D19-BE43-908C-856B699B1140}" srcOrd="0" destOrd="0" presId="urn:microsoft.com/office/officeart/2005/8/layout/default"/>
    <dgm:cxn modelId="{98FCBBD8-9D25-A94A-98BA-1257CBF50417}" type="presParOf" srcId="{9AEB99A3-476A-474D-9B1F-F9CB2BC0022B}" destId="{FB8A8BD9-1BA4-514D-82B1-501650F40EAB}" srcOrd="1" destOrd="0" presId="urn:microsoft.com/office/officeart/2005/8/layout/default"/>
    <dgm:cxn modelId="{84DF59A3-8A92-9C42-9215-96425A81FEC7}" type="presParOf" srcId="{9AEB99A3-476A-474D-9B1F-F9CB2BC0022B}" destId="{88B8E995-D2CA-C04C-A298-380EC6612030}" srcOrd="2" destOrd="0" presId="urn:microsoft.com/office/officeart/2005/8/layout/default"/>
    <dgm:cxn modelId="{9F5B5597-9740-4842-8D05-70F0B4F84884}" type="presParOf" srcId="{9AEB99A3-476A-474D-9B1F-F9CB2BC0022B}" destId="{6D36CF69-E1BD-8A45-884A-18E625B4686D}" srcOrd="3" destOrd="0" presId="urn:microsoft.com/office/officeart/2005/8/layout/default"/>
    <dgm:cxn modelId="{D1359730-AD5B-1547-A900-4B09CD68BAF6}" type="presParOf" srcId="{9AEB99A3-476A-474D-9B1F-F9CB2BC0022B}" destId="{E57B0EFC-6D82-E24C-993F-0316873F21BE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0996293-06B0-40F2-8E31-C4BD91B3853F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39DE1969-4E6B-4E97-BB92-9DDA0534345A}">
      <dgm:prSet phldrT="[Texto]"/>
      <dgm:spPr>
        <a:solidFill>
          <a:schemeClr val="accent6"/>
        </a:solidFill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pPr algn="ctr"/>
          <a:r>
            <a:rPr lang="es-MX" b="1" dirty="0" smtClean="0"/>
            <a:t>Tipo 1</a:t>
          </a:r>
          <a:r>
            <a:rPr lang="es-MX" dirty="0" smtClean="0"/>
            <a:t>. 4 núcleos del basidio y basidiosporas de </a:t>
          </a:r>
          <a:r>
            <a:rPr lang="es-MX" dirty="0" smtClean="0"/>
            <a:t>tipo mononucleadas </a:t>
          </a:r>
          <a:endParaRPr lang="es-MX" dirty="0"/>
        </a:p>
      </dgm:t>
    </dgm:pt>
    <dgm:pt modelId="{A965BFA2-019F-42B2-BB62-43A723D62EB9}" type="parTrans" cxnId="{20A006C5-3365-4B71-B6A0-944A36B86776}">
      <dgm:prSet/>
      <dgm:spPr/>
      <dgm:t>
        <a:bodyPr/>
        <a:lstStyle/>
        <a:p>
          <a:endParaRPr lang="es-MX"/>
        </a:p>
      </dgm:t>
    </dgm:pt>
    <dgm:pt modelId="{6D10DBB3-EEAB-482A-BCE9-629C906593AA}" type="sibTrans" cxnId="{20A006C5-3365-4B71-B6A0-944A36B86776}">
      <dgm:prSet/>
      <dgm:spPr/>
      <dgm:t>
        <a:bodyPr/>
        <a:lstStyle/>
        <a:p>
          <a:endParaRPr lang="es-MX"/>
        </a:p>
      </dgm:t>
    </dgm:pt>
    <dgm:pt modelId="{7D362D28-A588-4EBA-82FA-9C0D110E9815}">
      <dgm:prSet phldrT="[Texto]"/>
      <dgm:spPr/>
      <dgm:t>
        <a:bodyPr/>
        <a:lstStyle/>
        <a:p>
          <a:pPr algn="just"/>
          <a:r>
            <a:rPr lang="es-MX" dirty="0" smtClean="0"/>
            <a:t>forman micelio primario; se fusiona con </a:t>
          </a:r>
          <a:r>
            <a:rPr lang="es-MX" dirty="0" smtClean="0"/>
            <a:t>micelio de </a:t>
          </a:r>
          <a:r>
            <a:rPr lang="es-MX" dirty="0" smtClean="0"/>
            <a:t>origen diferente; micelio binuclado; cuerpo </a:t>
          </a:r>
          <a:r>
            <a:rPr lang="es-MX" dirty="0" smtClean="0"/>
            <a:t>fructífero.</a:t>
          </a:r>
          <a:endParaRPr lang="es-MX" dirty="0"/>
        </a:p>
      </dgm:t>
    </dgm:pt>
    <dgm:pt modelId="{4350AB71-F19C-40B2-B9F8-203DCEB08154}" type="parTrans" cxnId="{6B13FFD6-BFF9-46F3-A317-E95B897D1D52}">
      <dgm:prSet/>
      <dgm:spPr/>
      <dgm:t>
        <a:bodyPr/>
        <a:lstStyle/>
        <a:p>
          <a:endParaRPr lang="es-MX"/>
        </a:p>
      </dgm:t>
    </dgm:pt>
    <dgm:pt modelId="{70A55888-F72F-48F5-89B1-1FE2C2786421}" type="sibTrans" cxnId="{6B13FFD6-BFF9-46F3-A317-E95B897D1D52}">
      <dgm:prSet/>
      <dgm:spPr/>
      <dgm:t>
        <a:bodyPr/>
        <a:lstStyle/>
        <a:p>
          <a:endParaRPr lang="es-MX"/>
        </a:p>
      </dgm:t>
    </dgm:pt>
    <dgm:pt modelId="{66EE3C45-03FD-4865-999A-93946E402612}">
      <dgm:prSet phldrT="[Texto]"/>
      <dgm:spPr>
        <a:solidFill>
          <a:schemeClr val="accent2">
            <a:lumMod val="75000"/>
          </a:schemeClr>
        </a:solidFill>
        <a:ln>
          <a:solidFill>
            <a:schemeClr val="accent1">
              <a:lumMod val="75000"/>
            </a:schemeClr>
          </a:solidFill>
        </a:ln>
      </dgm:spPr>
      <dgm:t>
        <a:bodyPr/>
        <a:lstStyle/>
        <a:p>
          <a:r>
            <a:rPr lang="es-MX" b="1" dirty="0" smtClean="0"/>
            <a:t>Tipo 2</a:t>
          </a:r>
          <a:r>
            <a:rPr lang="es-MX" dirty="0" smtClean="0"/>
            <a:t>.  8 núcleos del basidio y </a:t>
          </a:r>
          <a:r>
            <a:rPr lang="es-MX" dirty="0" err="1" smtClean="0"/>
            <a:t>basidiosporas</a:t>
          </a:r>
          <a:r>
            <a:rPr lang="es-MX" dirty="0" smtClean="0"/>
            <a:t> de tipo </a:t>
          </a:r>
          <a:r>
            <a:rPr lang="es-MX" dirty="0" err="1" smtClean="0"/>
            <a:t>mononucladas</a:t>
          </a:r>
          <a:r>
            <a:rPr lang="es-MX" dirty="0" smtClean="0"/>
            <a:t> </a:t>
          </a:r>
          <a:endParaRPr lang="es-MX" dirty="0"/>
        </a:p>
      </dgm:t>
    </dgm:pt>
    <dgm:pt modelId="{634F29F0-1C55-4D9B-9B44-F6489BE6D7D5}" type="parTrans" cxnId="{592244CB-89A0-4CA4-AE8B-54B7A7C63926}">
      <dgm:prSet/>
      <dgm:spPr/>
      <dgm:t>
        <a:bodyPr/>
        <a:lstStyle/>
        <a:p>
          <a:endParaRPr lang="es-MX"/>
        </a:p>
      </dgm:t>
    </dgm:pt>
    <dgm:pt modelId="{3A006DBC-08D7-4AB4-957E-6B135B920553}" type="sibTrans" cxnId="{592244CB-89A0-4CA4-AE8B-54B7A7C63926}">
      <dgm:prSet/>
      <dgm:spPr/>
      <dgm:t>
        <a:bodyPr/>
        <a:lstStyle/>
        <a:p>
          <a:endParaRPr lang="es-MX"/>
        </a:p>
      </dgm:t>
    </dgm:pt>
    <dgm:pt modelId="{B2ECB6E0-EF35-4887-BBFD-9650DD3AB849}">
      <dgm:prSet phldrT="[Texto]"/>
      <dgm:spPr/>
      <dgm:t>
        <a:bodyPr/>
        <a:lstStyle/>
        <a:p>
          <a:pPr algn="just"/>
          <a:r>
            <a:rPr lang="es-MX" dirty="0" smtClean="0"/>
            <a:t>Dos núcleos en el basidio; formación de un núcleo diploide; tres divisiones; ocho núcleos hijos; 4 de ellos forman </a:t>
          </a:r>
          <a:r>
            <a:rPr lang="es-MX" dirty="0" err="1" smtClean="0"/>
            <a:t>basidiosporas</a:t>
          </a:r>
          <a:r>
            <a:rPr lang="es-MX" dirty="0" smtClean="0"/>
            <a:t> uninucleadas</a:t>
          </a:r>
          <a:endParaRPr lang="es-MX" dirty="0"/>
        </a:p>
      </dgm:t>
    </dgm:pt>
    <dgm:pt modelId="{D822DBAC-4ADD-4AB3-8E40-B84DB7FCC8E4}" type="parTrans" cxnId="{4B160D90-B025-4C48-A30F-07FE24C98B96}">
      <dgm:prSet/>
      <dgm:spPr/>
      <dgm:t>
        <a:bodyPr/>
        <a:lstStyle/>
        <a:p>
          <a:endParaRPr lang="es-MX"/>
        </a:p>
      </dgm:t>
    </dgm:pt>
    <dgm:pt modelId="{73710D7D-02B2-4B22-ABB5-CB1072B5C465}" type="sibTrans" cxnId="{4B160D90-B025-4C48-A30F-07FE24C98B96}">
      <dgm:prSet/>
      <dgm:spPr/>
      <dgm:t>
        <a:bodyPr/>
        <a:lstStyle/>
        <a:p>
          <a:endParaRPr lang="es-MX"/>
        </a:p>
      </dgm:t>
    </dgm:pt>
    <dgm:pt modelId="{2F45F8B4-3407-46B0-9464-DD308B4C00DE}">
      <dgm:prSet phldrT="[Texto]"/>
      <dgm:spPr/>
      <dgm:t>
        <a:bodyPr/>
        <a:lstStyle/>
        <a:p>
          <a:pPr algn="just"/>
          <a:r>
            <a:rPr lang="es-MX" dirty="0" smtClean="0"/>
            <a:t>Germinación</a:t>
          </a:r>
          <a:r>
            <a:rPr lang="es-MX" dirty="0" smtClean="0"/>
            <a:t>; micelio </a:t>
          </a:r>
          <a:r>
            <a:rPr lang="es-MX" dirty="0" smtClean="0"/>
            <a:t>uninucleado primario; fusión con </a:t>
          </a:r>
          <a:r>
            <a:rPr lang="es-MX" dirty="0" smtClean="0"/>
            <a:t>micelio; </a:t>
          </a:r>
          <a:r>
            <a:rPr lang="es-MX" dirty="0" smtClean="0"/>
            <a:t>micelio binuclear; cuerpo </a:t>
          </a:r>
          <a:r>
            <a:rPr lang="es-MX" dirty="0" smtClean="0"/>
            <a:t>fructífero.</a:t>
          </a:r>
          <a:endParaRPr lang="es-MX" dirty="0"/>
        </a:p>
      </dgm:t>
    </dgm:pt>
    <dgm:pt modelId="{5491D77B-E111-4817-A7A2-CF418CC59C8B}" type="parTrans" cxnId="{25FEE138-C85A-42C2-A9BE-AD3C0DAA2CD2}">
      <dgm:prSet/>
      <dgm:spPr/>
      <dgm:t>
        <a:bodyPr/>
        <a:lstStyle/>
        <a:p>
          <a:endParaRPr lang="es-MX"/>
        </a:p>
      </dgm:t>
    </dgm:pt>
    <dgm:pt modelId="{1BC5166A-DC4E-4979-8A53-D66424C3E8D2}" type="sibTrans" cxnId="{25FEE138-C85A-42C2-A9BE-AD3C0DAA2CD2}">
      <dgm:prSet/>
      <dgm:spPr/>
      <dgm:t>
        <a:bodyPr/>
        <a:lstStyle/>
        <a:p>
          <a:endParaRPr lang="es-MX"/>
        </a:p>
      </dgm:t>
    </dgm:pt>
    <dgm:pt modelId="{50C17C5D-B103-496D-8175-48B4B1A507DC}">
      <dgm:prSet phldrT="[Texto]"/>
      <dgm:spPr>
        <a:solidFill>
          <a:schemeClr val="accent5">
            <a:lumMod val="60000"/>
            <a:lumOff val="40000"/>
          </a:schemeClr>
        </a:solidFill>
        <a:ln>
          <a:solidFill>
            <a:schemeClr val="accent4">
              <a:lumMod val="75000"/>
            </a:schemeClr>
          </a:solidFill>
        </a:ln>
      </dgm:spPr>
      <dgm:t>
        <a:bodyPr/>
        <a:lstStyle/>
        <a:p>
          <a:r>
            <a:rPr lang="es-MX" b="1" dirty="0" smtClean="0"/>
            <a:t>Tipo 3. </a:t>
          </a:r>
          <a:r>
            <a:rPr lang="es-MX" b="0" dirty="0" smtClean="0"/>
            <a:t>4 núcleos del basidio y </a:t>
          </a:r>
          <a:r>
            <a:rPr lang="es-MX" b="0" dirty="0" err="1" smtClean="0"/>
            <a:t>basidiosporas</a:t>
          </a:r>
          <a:r>
            <a:rPr lang="es-MX" b="0" dirty="0" smtClean="0"/>
            <a:t> de tipo </a:t>
          </a:r>
          <a:r>
            <a:rPr lang="es-MX" b="0" dirty="0" err="1" smtClean="0"/>
            <a:t>binucleadas</a:t>
          </a:r>
          <a:endParaRPr lang="es-MX" b="1" dirty="0"/>
        </a:p>
      </dgm:t>
    </dgm:pt>
    <dgm:pt modelId="{7FED7C2D-C456-4B13-831F-6E06CFC25100}" type="parTrans" cxnId="{EB824527-C51C-4589-81FC-D12A536A3F86}">
      <dgm:prSet/>
      <dgm:spPr/>
      <dgm:t>
        <a:bodyPr/>
        <a:lstStyle/>
        <a:p>
          <a:endParaRPr lang="es-MX"/>
        </a:p>
      </dgm:t>
    </dgm:pt>
    <dgm:pt modelId="{9F2F0BF9-025C-4804-A24E-2C8361A11E2A}" type="sibTrans" cxnId="{EB824527-C51C-4589-81FC-D12A536A3F86}">
      <dgm:prSet/>
      <dgm:spPr/>
      <dgm:t>
        <a:bodyPr/>
        <a:lstStyle/>
        <a:p>
          <a:endParaRPr lang="es-MX"/>
        </a:p>
      </dgm:t>
    </dgm:pt>
    <dgm:pt modelId="{EDCDA71A-5837-452B-9BC0-206DC8002960}">
      <dgm:prSet phldrT="[Texto]"/>
      <dgm:spPr/>
      <dgm:t>
        <a:bodyPr/>
        <a:lstStyle/>
        <a:p>
          <a:r>
            <a:rPr lang="es-MX" dirty="0" smtClean="0"/>
            <a:t>Dos núcleos en el basidio; formación de un núcleo diploide; dos divisiones; 4 núcleos hijos; fusión; </a:t>
          </a:r>
          <a:r>
            <a:rPr lang="es-MX" dirty="0" err="1" smtClean="0"/>
            <a:t>basidiosporas</a:t>
          </a:r>
          <a:r>
            <a:rPr lang="es-MX" dirty="0" smtClean="0"/>
            <a:t> </a:t>
          </a:r>
          <a:r>
            <a:rPr lang="es-MX" dirty="0" err="1" smtClean="0"/>
            <a:t>binucladas</a:t>
          </a:r>
          <a:r>
            <a:rPr lang="es-MX" dirty="0" smtClean="0"/>
            <a:t>;. </a:t>
          </a:r>
          <a:endParaRPr lang="es-MX" dirty="0"/>
        </a:p>
      </dgm:t>
    </dgm:pt>
    <dgm:pt modelId="{F75B6EC3-3514-4BF1-86F3-48DFE7ECFFB5}" type="parTrans" cxnId="{C0D85008-7185-4DFB-862A-FA2D5A2F74A1}">
      <dgm:prSet/>
      <dgm:spPr/>
      <dgm:t>
        <a:bodyPr/>
        <a:lstStyle/>
        <a:p>
          <a:endParaRPr lang="es-MX"/>
        </a:p>
      </dgm:t>
    </dgm:pt>
    <dgm:pt modelId="{32773C3F-973B-4462-9950-D3A6A9C1A941}" type="sibTrans" cxnId="{C0D85008-7185-4DFB-862A-FA2D5A2F74A1}">
      <dgm:prSet/>
      <dgm:spPr/>
      <dgm:t>
        <a:bodyPr/>
        <a:lstStyle/>
        <a:p>
          <a:endParaRPr lang="es-MX"/>
        </a:p>
      </dgm:t>
    </dgm:pt>
    <dgm:pt modelId="{5A7300A6-220C-4E82-83DF-65F6D9C88954}">
      <dgm:prSet phldrT="[Texto]"/>
      <dgm:spPr/>
      <dgm:t>
        <a:bodyPr/>
        <a:lstStyle/>
        <a:p>
          <a:r>
            <a:rPr lang="es-MX" dirty="0" smtClean="0"/>
            <a:t>germinación; micelio secundario; expansión en las raíces de los pinos; fructificación.</a:t>
          </a:r>
          <a:endParaRPr lang="es-MX" dirty="0"/>
        </a:p>
      </dgm:t>
    </dgm:pt>
    <dgm:pt modelId="{86D79E0D-CBCA-41A5-B6CD-CCCB2BA8C72B}" type="parTrans" cxnId="{BE506721-7F5A-41DE-B3B2-FAD41906BF45}">
      <dgm:prSet/>
      <dgm:spPr/>
      <dgm:t>
        <a:bodyPr/>
        <a:lstStyle/>
        <a:p>
          <a:endParaRPr lang="es-MX"/>
        </a:p>
      </dgm:t>
    </dgm:pt>
    <dgm:pt modelId="{EC35130B-368A-49BD-91CA-FD201AF8D2D7}" type="sibTrans" cxnId="{BE506721-7F5A-41DE-B3B2-FAD41906BF45}">
      <dgm:prSet/>
      <dgm:spPr/>
      <dgm:t>
        <a:bodyPr/>
        <a:lstStyle/>
        <a:p>
          <a:endParaRPr lang="es-MX"/>
        </a:p>
      </dgm:t>
    </dgm:pt>
    <dgm:pt modelId="{74533DED-09A1-4E1C-826D-14449B26EA3A}">
      <dgm:prSet phldrT="[Texto]"/>
      <dgm:spPr/>
      <dgm:t>
        <a:bodyPr/>
        <a:lstStyle/>
        <a:p>
          <a:pPr algn="just"/>
          <a:r>
            <a:rPr lang="es-MX" dirty="0" smtClean="0"/>
            <a:t>Dos núcleos en el basidio; se forma un núcleo  diploide; ocurren dos divisiones (4 núcleos hijos); estos pasan por </a:t>
          </a:r>
          <a:r>
            <a:rPr lang="es-MX" dirty="0" smtClean="0"/>
            <a:t>esterigmas.</a:t>
          </a:r>
          <a:endParaRPr lang="es-MX" dirty="0"/>
        </a:p>
      </dgm:t>
    </dgm:pt>
    <dgm:pt modelId="{4C7AE7AB-E7BD-4E4F-87F2-6175C74671E7}" type="sibTrans" cxnId="{DCB93BA2-F8DD-477D-8A91-6D585C9D39BC}">
      <dgm:prSet/>
      <dgm:spPr/>
      <dgm:t>
        <a:bodyPr/>
        <a:lstStyle/>
        <a:p>
          <a:endParaRPr lang="es-MX"/>
        </a:p>
      </dgm:t>
    </dgm:pt>
    <dgm:pt modelId="{30030B7C-59BB-439C-AC29-21C00ABDB52B}" type="parTrans" cxnId="{DCB93BA2-F8DD-477D-8A91-6D585C9D39BC}">
      <dgm:prSet/>
      <dgm:spPr/>
      <dgm:t>
        <a:bodyPr/>
        <a:lstStyle/>
        <a:p>
          <a:endParaRPr lang="es-MX"/>
        </a:p>
      </dgm:t>
    </dgm:pt>
    <dgm:pt modelId="{91089851-2C8A-244F-B614-A68FC7BE95F4}" type="pres">
      <dgm:prSet presAssocID="{80996293-06B0-40F2-8E31-C4BD91B3853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9920A14F-26E3-F14D-B8C6-614ABE5600DE}" type="pres">
      <dgm:prSet presAssocID="{39DE1969-4E6B-4E97-BB92-9DDA0534345A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8A53279-FF69-E745-BC45-D0FF775AA3E9}" type="pres">
      <dgm:prSet presAssocID="{39DE1969-4E6B-4E97-BB92-9DDA0534345A}" presName="childText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33F4941-82FC-0545-BFB2-93C36D8E2893}" type="pres">
      <dgm:prSet presAssocID="{66EE3C45-03FD-4865-999A-93946E402612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AEE4C2D-C04F-3947-8C2A-6DF9BE1A523D}" type="pres">
      <dgm:prSet presAssocID="{66EE3C45-03FD-4865-999A-93946E402612}" presName="childText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F14F32A-68A4-1E4F-823A-15B554E34B56}" type="pres">
      <dgm:prSet presAssocID="{50C17C5D-B103-496D-8175-48B4B1A507DC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BB2DDE8-E964-A247-AE2B-0B3577D8D42E}" type="pres">
      <dgm:prSet presAssocID="{50C17C5D-B103-496D-8175-48B4B1A507DC}" presName="childText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BE506721-7F5A-41DE-B3B2-FAD41906BF45}" srcId="{50C17C5D-B103-496D-8175-48B4B1A507DC}" destId="{5A7300A6-220C-4E82-83DF-65F6D9C88954}" srcOrd="1" destOrd="0" parTransId="{86D79E0D-CBCA-41A5-B6CD-CCCB2BA8C72B}" sibTransId="{EC35130B-368A-49BD-91CA-FD201AF8D2D7}"/>
    <dgm:cxn modelId="{6B13FFD6-BFF9-46F3-A317-E95B897D1D52}" srcId="{39DE1969-4E6B-4E97-BB92-9DDA0534345A}" destId="{7D362D28-A588-4EBA-82FA-9C0D110E9815}" srcOrd="1" destOrd="0" parTransId="{4350AB71-F19C-40B2-B9F8-203DCEB08154}" sibTransId="{70A55888-F72F-48F5-89B1-1FE2C2786421}"/>
    <dgm:cxn modelId="{ABE3A613-C121-8442-8B31-4338E77D6C4B}" type="presOf" srcId="{B2ECB6E0-EF35-4887-BBFD-9650DD3AB849}" destId="{5AEE4C2D-C04F-3947-8C2A-6DF9BE1A523D}" srcOrd="0" destOrd="0" presId="urn:microsoft.com/office/officeart/2005/8/layout/vList2"/>
    <dgm:cxn modelId="{20A006C5-3365-4B71-B6A0-944A36B86776}" srcId="{80996293-06B0-40F2-8E31-C4BD91B3853F}" destId="{39DE1969-4E6B-4E97-BB92-9DDA0534345A}" srcOrd="0" destOrd="0" parTransId="{A965BFA2-019F-42B2-BB62-43A723D62EB9}" sibTransId="{6D10DBB3-EEAB-482A-BCE9-629C906593AA}"/>
    <dgm:cxn modelId="{592244CB-89A0-4CA4-AE8B-54B7A7C63926}" srcId="{80996293-06B0-40F2-8E31-C4BD91B3853F}" destId="{66EE3C45-03FD-4865-999A-93946E402612}" srcOrd="1" destOrd="0" parTransId="{634F29F0-1C55-4D9B-9B44-F6489BE6D7D5}" sibTransId="{3A006DBC-08D7-4AB4-957E-6B135B920553}"/>
    <dgm:cxn modelId="{25FEE138-C85A-42C2-A9BE-AD3C0DAA2CD2}" srcId="{66EE3C45-03FD-4865-999A-93946E402612}" destId="{2F45F8B4-3407-46B0-9464-DD308B4C00DE}" srcOrd="1" destOrd="0" parTransId="{5491D77B-E111-4817-A7A2-CF418CC59C8B}" sibTransId="{1BC5166A-DC4E-4979-8A53-D66424C3E8D2}"/>
    <dgm:cxn modelId="{0CE4260A-B3DD-7943-8E9F-D428A179549A}" type="presOf" srcId="{2F45F8B4-3407-46B0-9464-DD308B4C00DE}" destId="{5AEE4C2D-C04F-3947-8C2A-6DF9BE1A523D}" srcOrd="0" destOrd="1" presId="urn:microsoft.com/office/officeart/2005/8/layout/vList2"/>
    <dgm:cxn modelId="{63DCAAC0-FEF5-F04A-9A66-68FFE5292B80}" type="presOf" srcId="{66EE3C45-03FD-4865-999A-93946E402612}" destId="{733F4941-82FC-0545-BFB2-93C36D8E2893}" srcOrd="0" destOrd="0" presId="urn:microsoft.com/office/officeart/2005/8/layout/vList2"/>
    <dgm:cxn modelId="{EB824527-C51C-4589-81FC-D12A536A3F86}" srcId="{80996293-06B0-40F2-8E31-C4BD91B3853F}" destId="{50C17C5D-B103-496D-8175-48B4B1A507DC}" srcOrd="2" destOrd="0" parTransId="{7FED7C2D-C456-4B13-831F-6E06CFC25100}" sibTransId="{9F2F0BF9-025C-4804-A24E-2C8361A11E2A}"/>
    <dgm:cxn modelId="{1486D70A-3525-054B-81C8-415ED2F441BB}" type="presOf" srcId="{7D362D28-A588-4EBA-82FA-9C0D110E9815}" destId="{C8A53279-FF69-E745-BC45-D0FF775AA3E9}" srcOrd="0" destOrd="1" presId="urn:microsoft.com/office/officeart/2005/8/layout/vList2"/>
    <dgm:cxn modelId="{0A017A73-87BD-0849-8225-FC3AC8B4EE17}" type="presOf" srcId="{5A7300A6-220C-4E82-83DF-65F6D9C88954}" destId="{9BB2DDE8-E964-A247-AE2B-0B3577D8D42E}" srcOrd="0" destOrd="1" presId="urn:microsoft.com/office/officeart/2005/8/layout/vList2"/>
    <dgm:cxn modelId="{4B160D90-B025-4C48-A30F-07FE24C98B96}" srcId="{66EE3C45-03FD-4865-999A-93946E402612}" destId="{B2ECB6E0-EF35-4887-BBFD-9650DD3AB849}" srcOrd="0" destOrd="0" parTransId="{D822DBAC-4ADD-4AB3-8E40-B84DB7FCC8E4}" sibTransId="{73710D7D-02B2-4B22-ABB5-CB1072B5C465}"/>
    <dgm:cxn modelId="{49B8863F-7737-5E43-9E2E-6909A2BE9D19}" type="presOf" srcId="{74533DED-09A1-4E1C-826D-14449B26EA3A}" destId="{C8A53279-FF69-E745-BC45-D0FF775AA3E9}" srcOrd="0" destOrd="0" presId="urn:microsoft.com/office/officeart/2005/8/layout/vList2"/>
    <dgm:cxn modelId="{F91DBBD6-DF30-3946-8071-64D080855C1F}" type="presOf" srcId="{50C17C5D-B103-496D-8175-48B4B1A507DC}" destId="{3F14F32A-68A4-1E4F-823A-15B554E34B56}" srcOrd="0" destOrd="0" presId="urn:microsoft.com/office/officeart/2005/8/layout/vList2"/>
    <dgm:cxn modelId="{2BC9D53B-86A4-E447-BCC0-CA7119B6CDA0}" type="presOf" srcId="{80996293-06B0-40F2-8E31-C4BD91B3853F}" destId="{91089851-2C8A-244F-B614-A68FC7BE95F4}" srcOrd="0" destOrd="0" presId="urn:microsoft.com/office/officeart/2005/8/layout/vList2"/>
    <dgm:cxn modelId="{0265FB4E-EEBF-4B41-8F11-953ED244D3EF}" type="presOf" srcId="{39DE1969-4E6B-4E97-BB92-9DDA0534345A}" destId="{9920A14F-26E3-F14D-B8C6-614ABE5600DE}" srcOrd="0" destOrd="0" presId="urn:microsoft.com/office/officeart/2005/8/layout/vList2"/>
    <dgm:cxn modelId="{DCB93BA2-F8DD-477D-8A91-6D585C9D39BC}" srcId="{39DE1969-4E6B-4E97-BB92-9DDA0534345A}" destId="{74533DED-09A1-4E1C-826D-14449B26EA3A}" srcOrd="0" destOrd="0" parTransId="{30030B7C-59BB-439C-AC29-21C00ABDB52B}" sibTransId="{4C7AE7AB-E7BD-4E4F-87F2-6175C74671E7}"/>
    <dgm:cxn modelId="{C0D85008-7185-4DFB-862A-FA2D5A2F74A1}" srcId="{50C17C5D-B103-496D-8175-48B4B1A507DC}" destId="{EDCDA71A-5837-452B-9BC0-206DC8002960}" srcOrd="0" destOrd="0" parTransId="{F75B6EC3-3514-4BF1-86F3-48DFE7ECFFB5}" sibTransId="{32773C3F-973B-4462-9950-D3A6A9C1A941}"/>
    <dgm:cxn modelId="{80C7D057-A3FD-7141-A735-5F607688F9F6}" type="presOf" srcId="{EDCDA71A-5837-452B-9BC0-206DC8002960}" destId="{9BB2DDE8-E964-A247-AE2B-0B3577D8D42E}" srcOrd="0" destOrd="0" presId="urn:microsoft.com/office/officeart/2005/8/layout/vList2"/>
    <dgm:cxn modelId="{50C9F053-7F90-E047-8395-0E32C251F07B}" type="presParOf" srcId="{91089851-2C8A-244F-B614-A68FC7BE95F4}" destId="{9920A14F-26E3-F14D-B8C6-614ABE5600DE}" srcOrd="0" destOrd="0" presId="urn:microsoft.com/office/officeart/2005/8/layout/vList2"/>
    <dgm:cxn modelId="{682DC707-9414-B94E-B866-C75E1E6B95DA}" type="presParOf" srcId="{91089851-2C8A-244F-B614-A68FC7BE95F4}" destId="{C8A53279-FF69-E745-BC45-D0FF775AA3E9}" srcOrd="1" destOrd="0" presId="urn:microsoft.com/office/officeart/2005/8/layout/vList2"/>
    <dgm:cxn modelId="{478E51CB-5323-6447-ACD5-B49A60D50FE1}" type="presParOf" srcId="{91089851-2C8A-244F-B614-A68FC7BE95F4}" destId="{733F4941-82FC-0545-BFB2-93C36D8E2893}" srcOrd="2" destOrd="0" presId="urn:microsoft.com/office/officeart/2005/8/layout/vList2"/>
    <dgm:cxn modelId="{6CF190A5-748B-E349-90DF-170B4A461670}" type="presParOf" srcId="{91089851-2C8A-244F-B614-A68FC7BE95F4}" destId="{5AEE4C2D-C04F-3947-8C2A-6DF9BE1A523D}" srcOrd="3" destOrd="0" presId="urn:microsoft.com/office/officeart/2005/8/layout/vList2"/>
    <dgm:cxn modelId="{7ACBB17A-9CEF-7F41-8D7E-CEB56F61ED53}" type="presParOf" srcId="{91089851-2C8A-244F-B614-A68FC7BE95F4}" destId="{3F14F32A-68A4-1E4F-823A-15B554E34B56}" srcOrd="4" destOrd="0" presId="urn:microsoft.com/office/officeart/2005/8/layout/vList2"/>
    <dgm:cxn modelId="{A267E92E-79FA-004F-81DD-F87862C170B8}" type="presParOf" srcId="{91089851-2C8A-244F-B614-A68FC7BE95F4}" destId="{9BB2DDE8-E964-A247-AE2B-0B3577D8D42E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AA1C212-AA22-432D-814D-F1AE5CCA8EF3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B52312CA-F984-40C0-B98B-FC558FEB4499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Actividad antitumoral contra el crecimiento </a:t>
          </a:r>
          <a:r>
            <a:rPr lang="es-MX" i="1" dirty="0" smtClean="0">
              <a:solidFill>
                <a:schemeClr val="tx1"/>
              </a:solidFill>
            </a:rPr>
            <a:t>in vitro </a:t>
          </a:r>
          <a:r>
            <a:rPr lang="es-MX" dirty="0" smtClean="0">
              <a:solidFill>
                <a:schemeClr val="tx1"/>
              </a:solidFill>
            </a:rPr>
            <a:t>de lesiones precancerosas inducidas por azoxymetano-en el colon en ratones</a:t>
          </a:r>
          <a:endParaRPr lang="es-MX" dirty="0">
            <a:solidFill>
              <a:schemeClr val="tx1"/>
            </a:solidFill>
          </a:endParaRPr>
        </a:p>
      </dgm:t>
    </dgm:pt>
    <dgm:pt modelId="{237A226A-2651-4176-9B63-B7908312CD59}" type="parTrans" cxnId="{A7E141B1-6C2B-44C2-BAAF-B896549C8DDD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E89C7E88-BCA5-4BDA-83C5-51544B6D096A}" type="sibTrans" cxnId="{A7E141B1-6C2B-44C2-BAAF-B896549C8DDD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576C62EF-545F-479B-88AD-A50002988EF7}">
      <dgm:prSet phldrT="[Texto]"/>
      <dgm:spPr/>
      <dgm:t>
        <a:bodyPr/>
        <a:lstStyle/>
        <a:p>
          <a:pPr algn="ctr"/>
          <a:r>
            <a:rPr lang="es-MX" b="0" i="0" dirty="0" smtClean="0">
              <a:solidFill>
                <a:schemeClr val="tx1"/>
              </a:solidFill>
            </a:rPr>
            <a:t>Actividad antitumoral contra el sarcoma en ratones inhibiéndolo 91.8%</a:t>
          </a:r>
          <a:endParaRPr lang="es-MX" dirty="0">
            <a:solidFill>
              <a:schemeClr val="tx1"/>
            </a:solidFill>
          </a:endParaRPr>
        </a:p>
      </dgm:t>
    </dgm:pt>
    <dgm:pt modelId="{39CAA80B-3CF0-4E3A-B08E-550C280FE9AE}" type="parTrans" cxnId="{F5C47778-56E7-43FE-B088-2D68C1873916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D61037A3-69B4-4CD2-B72E-D7A1841D2D50}" type="sibTrans" cxnId="{F5C47778-56E7-43FE-B088-2D68C1873916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FF31D2E1-CF8A-4C13-ABA1-76F771A110AB}">
      <dgm:prSet phldrT="[Texto]"/>
      <dgm:spPr/>
      <dgm:t>
        <a:bodyPr/>
        <a:lstStyle/>
        <a:p>
          <a:pPr algn="ctr"/>
          <a:r>
            <a:rPr lang="es-MX" b="0" i="0" dirty="0" smtClean="0">
              <a:solidFill>
                <a:schemeClr val="tx1"/>
              </a:solidFill>
            </a:rPr>
            <a:t>Contenido de compuestos </a:t>
          </a:r>
          <a:r>
            <a:rPr lang="es-MX" b="0" i="0" dirty="0" err="1" smtClean="0">
              <a:solidFill>
                <a:schemeClr val="tx1"/>
              </a:solidFill>
            </a:rPr>
            <a:t>fenólicos</a:t>
          </a:r>
          <a:r>
            <a:rPr lang="es-MX" b="0" i="0" dirty="0" smtClean="0">
              <a:solidFill>
                <a:schemeClr val="tx1"/>
              </a:solidFill>
            </a:rPr>
            <a:t> y </a:t>
          </a:r>
          <a:r>
            <a:rPr lang="es-MX" b="0" i="0" dirty="0" err="1" smtClean="0">
              <a:solidFill>
                <a:schemeClr val="tx1"/>
              </a:solidFill>
            </a:rPr>
            <a:t>flavonoides</a:t>
          </a:r>
          <a:endParaRPr lang="es-MX" dirty="0">
            <a:solidFill>
              <a:schemeClr val="tx1"/>
            </a:solidFill>
          </a:endParaRPr>
        </a:p>
      </dgm:t>
    </dgm:pt>
    <dgm:pt modelId="{A978C3B6-E43C-4EE4-B509-78C25367F221}" type="parTrans" cxnId="{64A0F1D9-4D1D-43C4-A330-63F75E135B01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E70EB73A-5996-4C6F-88CE-9048A61287F9}" type="sibTrans" cxnId="{64A0F1D9-4D1D-43C4-A330-63F75E135B01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9C78ED30-3042-447D-B808-E45F245BAAE3}">
      <dgm:prSet phldrT="[Texto]"/>
      <dgm:spPr/>
      <dgm:t>
        <a:bodyPr/>
        <a:lstStyle/>
        <a:p>
          <a:pPr algn="ctr"/>
          <a:r>
            <a:rPr lang="es-MX" dirty="0" smtClean="0">
              <a:solidFill>
                <a:schemeClr val="tx1"/>
              </a:solidFill>
            </a:rPr>
            <a:t>Propiedades </a:t>
          </a:r>
          <a:r>
            <a:rPr lang="es-MX" dirty="0" smtClean="0">
              <a:solidFill>
                <a:schemeClr val="tx1"/>
              </a:solidFill>
            </a:rPr>
            <a:t>farmacológicas y  compuestos bioactivos. </a:t>
          </a:r>
          <a:endParaRPr lang="es-MX" dirty="0">
            <a:solidFill>
              <a:schemeClr val="tx1"/>
            </a:solidFill>
          </a:endParaRPr>
        </a:p>
      </dgm:t>
    </dgm:pt>
    <dgm:pt modelId="{E6318D9B-0DB9-4ED8-8AF9-4B3E9F46B5B7}" type="parTrans" cxnId="{38922A78-5D37-4E42-81C3-58D5A66A9E6E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A3DDF45C-5F80-466C-A732-B914226A2F3D}" type="sibTrans" cxnId="{38922A78-5D37-4E42-81C3-58D5A66A9E6E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DEF045AD-FEA4-4D4E-888F-6865769132FD}">
      <dgm:prSet phldrT="[Texto]"/>
      <dgm:spPr/>
      <dgm:t>
        <a:bodyPr/>
        <a:lstStyle/>
        <a:p>
          <a:pPr algn="ctr"/>
          <a:r>
            <a:rPr lang="es-MX" b="0" i="0" dirty="0" smtClean="0">
              <a:solidFill>
                <a:schemeClr val="tx1"/>
              </a:solidFill>
            </a:rPr>
            <a:t>Inhibición de la producción de óxido nítrico por células inflamatorias</a:t>
          </a:r>
          <a:endParaRPr lang="es-MX" dirty="0">
            <a:solidFill>
              <a:schemeClr val="tx1"/>
            </a:solidFill>
          </a:endParaRPr>
        </a:p>
      </dgm:t>
    </dgm:pt>
    <dgm:pt modelId="{1CB24072-66EE-450D-A30A-667F3AAFE69A}" type="parTrans" cxnId="{B98707CF-7905-47F8-97B2-0CEA3B934AA6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6FA739C5-93F4-4E31-83E7-17988732B6DD}" type="sibTrans" cxnId="{B98707CF-7905-47F8-97B2-0CEA3B934AA6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0A636959-0113-4757-80DB-58BC6C8C21DA}">
      <dgm:prSet phldrT="[Texto]"/>
      <dgm:spPr/>
      <dgm:t>
        <a:bodyPr/>
        <a:lstStyle/>
        <a:p>
          <a:pPr algn="ctr"/>
          <a:r>
            <a:rPr lang="es-MX" dirty="0" smtClean="0">
              <a:solidFill>
                <a:schemeClr val="tx1"/>
              </a:solidFill>
            </a:rPr>
            <a:t>Capacidad para eliminar radicales libres </a:t>
          </a:r>
          <a:endParaRPr lang="es-MX" dirty="0">
            <a:solidFill>
              <a:schemeClr val="tx1"/>
            </a:solidFill>
          </a:endParaRPr>
        </a:p>
      </dgm:t>
    </dgm:pt>
    <dgm:pt modelId="{08A6C970-869F-4067-A538-ACB28358DCDE}" type="parTrans" cxnId="{69A77694-4A98-41C3-8762-4C19FD75B4EF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D5FA66A9-68BB-414F-9B16-A500E1215AD4}" type="sibTrans" cxnId="{69A77694-4A98-41C3-8762-4C19FD75B4EF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1B711203-463A-42D3-98A2-865647455EDF}">
      <dgm:prSet phldrT="[Texto]"/>
      <dgm:spPr/>
      <dgm:t>
        <a:bodyPr/>
        <a:lstStyle/>
        <a:p>
          <a:pPr algn="ctr"/>
          <a:r>
            <a:rPr lang="es-MX" b="0" i="0" dirty="0" smtClean="0">
              <a:solidFill>
                <a:schemeClr val="tx1"/>
              </a:solidFill>
            </a:rPr>
            <a:t>Actividad en contra de </a:t>
          </a:r>
          <a:r>
            <a:rPr lang="es-MX" b="0" i="0" dirty="0" err="1" smtClean="0">
              <a:solidFill>
                <a:schemeClr val="tx1"/>
              </a:solidFill>
            </a:rPr>
            <a:t>fibrosarcoma</a:t>
          </a:r>
          <a:r>
            <a:rPr lang="es-MX" b="0" i="0" dirty="0" smtClean="0">
              <a:solidFill>
                <a:schemeClr val="tx1"/>
              </a:solidFill>
            </a:rPr>
            <a:t> </a:t>
          </a:r>
          <a:r>
            <a:rPr lang="es-MX" b="0" i="0" dirty="0" err="1" smtClean="0">
              <a:solidFill>
                <a:schemeClr val="tx1"/>
              </a:solidFill>
            </a:rPr>
            <a:t>singénico</a:t>
          </a:r>
          <a:r>
            <a:rPr lang="es-MX" b="0" i="0" dirty="0" smtClean="0">
              <a:solidFill>
                <a:schemeClr val="tx1"/>
              </a:solidFill>
            </a:rPr>
            <a:t> de ratones</a:t>
          </a:r>
          <a:endParaRPr lang="es-MX" dirty="0">
            <a:solidFill>
              <a:schemeClr val="tx1"/>
            </a:solidFill>
          </a:endParaRPr>
        </a:p>
      </dgm:t>
    </dgm:pt>
    <dgm:pt modelId="{487196AF-D49B-4C35-8DF6-87D38C797457}" type="sibTrans" cxnId="{267C83B6-BF20-4224-A8A9-7624AE704F3E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5546CCA2-98FA-4153-A159-0F88F813BE72}" type="parTrans" cxnId="{267C83B6-BF20-4224-A8A9-7624AE704F3E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7BDF4783-88DF-F344-B0BD-8F5CA1B8E5D0}" type="pres">
      <dgm:prSet presAssocID="{4AA1C212-AA22-432D-814D-F1AE5CCA8EF3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14F83DD1-D949-1B4B-8654-179DE6CDA0B0}" type="pres">
      <dgm:prSet presAssocID="{B52312CA-F984-40C0-B98B-FC558FEB4499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EBC2C06-9A58-2F45-904A-3EC2179E0EDB}" type="pres">
      <dgm:prSet presAssocID="{E89C7E88-BCA5-4BDA-83C5-51544B6D096A}" presName="sibTrans" presStyleCnt="0"/>
      <dgm:spPr/>
      <dgm:t>
        <a:bodyPr/>
        <a:lstStyle/>
        <a:p>
          <a:endParaRPr lang="es-ES"/>
        </a:p>
      </dgm:t>
    </dgm:pt>
    <dgm:pt modelId="{EA9E9350-343F-8B4B-959D-CDB49367D273}" type="pres">
      <dgm:prSet presAssocID="{1B711203-463A-42D3-98A2-865647455EDF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3D68721-5BF6-2841-8BF0-AF36BF2C73C5}" type="pres">
      <dgm:prSet presAssocID="{487196AF-D49B-4C35-8DF6-87D38C797457}" presName="sibTrans" presStyleCnt="0"/>
      <dgm:spPr/>
      <dgm:t>
        <a:bodyPr/>
        <a:lstStyle/>
        <a:p>
          <a:endParaRPr lang="es-ES"/>
        </a:p>
      </dgm:t>
    </dgm:pt>
    <dgm:pt modelId="{5FF40A19-8C21-3C4B-8135-E7AB88CE91CB}" type="pres">
      <dgm:prSet presAssocID="{576C62EF-545F-479B-88AD-A50002988EF7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24252DC-4455-9D48-8873-F8FF62ED4B40}" type="pres">
      <dgm:prSet presAssocID="{D61037A3-69B4-4CD2-B72E-D7A1841D2D50}" presName="sibTrans" presStyleCnt="0"/>
      <dgm:spPr/>
      <dgm:t>
        <a:bodyPr/>
        <a:lstStyle/>
        <a:p>
          <a:endParaRPr lang="es-ES"/>
        </a:p>
      </dgm:t>
    </dgm:pt>
    <dgm:pt modelId="{AFEAB74B-F231-E34C-9D94-0A46E709074E}" type="pres">
      <dgm:prSet presAssocID="{0A636959-0113-4757-80DB-58BC6C8C21DA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55A43E5-CB8D-D747-A38D-8754E6B16FAF}" type="pres">
      <dgm:prSet presAssocID="{D5FA66A9-68BB-414F-9B16-A500E1215AD4}" presName="sibTrans" presStyleCnt="0"/>
      <dgm:spPr/>
      <dgm:t>
        <a:bodyPr/>
        <a:lstStyle/>
        <a:p>
          <a:endParaRPr lang="es-ES"/>
        </a:p>
      </dgm:t>
    </dgm:pt>
    <dgm:pt modelId="{745B06A2-68E0-D542-B01E-618CEA747FC4}" type="pres">
      <dgm:prSet presAssocID="{FF31D2E1-CF8A-4C13-ABA1-76F771A110AB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AD78D8E-1ACB-5F4A-9563-513CB27C36BF}" type="pres">
      <dgm:prSet presAssocID="{E70EB73A-5996-4C6F-88CE-9048A61287F9}" presName="sibTrans" presStyleCnt="0"/>
      <dgm:spPr/>
      <dgm:t>
        <a:bodyPr/>
        <a:lstStyle/>
        <a:p>
          <a:endParaRPr lang="es-ES"/>
        </a:p>
      </dgm:t>
    </dgm:pt>
    <dgm:pt modelId="{C0F64808-6653-894E-A122-D1F5B7A57472}" type="pres">
      <dgm:prSet presAssocID="{9C78ED30-3042-447D-B808-E45F245BAAE3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07FCE8A-381A-784C-95CA-315BEE2C7950}" type="pres">
      <dgm:prSet presAssocID="{A3DDF45C-5F80-466C-A732-B914226A2F3D}" presName="sibTrans" presStyleCnt="0"/>
      <dgm:spPr/>
      <dgm:t>
        <a:bodyPr/>
        <a:lstStyle/>
        <a:p>
          <a:endParaRPr lang="es-ES"/>
        </a:p>
      </dgm:t>
    </dgm:pt>
    <dgm:pt modelId="{DDD8C3A2-7CE6-4940-AAC1-899E0E4F296E}" type="pres">
      <dgm:prSet presAssocID="{DEF045AD-FEA4-4D4E-888F-6865769132FD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38922A78-5D37-4E42-81C3-58D5A66A9E6E}" srcId="{4AA1C212-AA22-432D-814D-F1AE5CCA8EF3}" destId="{9C78ED30-3042-447D-B808-E45F245BAAE3}" srcOrd="5" destOrd="0" parTransId="{E6318D9B-0DB9-4ED8-8AF9-4B3E9F46B5B7}" sibTransId="{A3DDF45C-5F80-466C-A732-B914226A2F3D}"/>
    <dgm:cxn modelId="{2F9E2D57-06CA-F748-BBF3-016F83A670A4}" type="presOf" srcId="{0A636959-0113-4757-80DB-58BC6C8C21DA}" destId="{AFEAB74B-F231-E34C-9D94-0A46E709074E}" srcOrd="0" destOrd="0" presId="urn:microsoft.com/office/officeart/2005/8/layout/default"/>
    <dgm:cxn modelId="{267C83B6-BF20-4224-A8A9-7624AE704F3E}" srcId="{4AA1C212-AA22-432D-814D-F1AE5CCA8EF3}" destId="{1B711203-463A-42D3-98A2-865647455EDF}" srcOrd="1" destOrd="0" parTransId="{5546CCA2-98FA-4153-A159-0F88F813BE72}" sibTransId="{487196AF-D49B-4C35-8DF6-87D38C797457}"/>
    <dgm:cxn modelId="{A7E141B1-6C2B-44C2-BAAF-B896549C8DDD}" srcId="{4AA1C212-AA22-432D-814D-F1AE5CCA8EF3}" destId="{B52312CA-F984-40C0-B98B-FC558FEB4499}" srcOrd="0" destOrd="0" parTransId="{237A226A-2651-4176-9B63-B7908312CD59}" sibTransId="{E89C7E88-BCA5-4BDA-83C5-51544B6D096A}"/>
    <dgm:cxn modelId="{3874C694-F8BA-C443-BE70-251C94AB362E}" type="presOf" srcId="{FF31D2E1-CF8A-4C13-ABA1-76F771A110AB}" destId="{745B06A2-68E0-D542-B01E-618CEA747FC4}" srcOrd="0" destOrd="0" presId="urn:microsoft.com/office/officeart/2005/8/layout/default"/>
    <dgm:cxn modelId="{64A0F1D9-4D1D-43C4-A330-63F75E135B01}" srcId="{4AA1C212-AA22-432D-814D-F1AE5CCA8EF3}" destId="{FF31D2E1-CF8A-4C13-ABA1-76F771A110AB}" srcOrd="4" destOrd="0" parTransId="{A978C3B6-E43C-4EE4-B509-78C25367F221}" sibTransId="{E70EB73A-5996-4C6F-88CE-9048A61287F9}"/>
    <dgm:cxn modelId="{6E06B954-5F73-BD43-9D59-D9A3E3B97868}" type="presOf" srcId="{DEF045AD-FEA4-4D4E-888F-6865769132FD}" destId="{DDD8C3A2-7CE6-4940-AAC1-899E0E4F296E}" srcOrd="0" destOrd="0" presId="urn:microsoft.com/office/officeart/2005/8/layout/default"/>
    <dgm:cxn modelId="{87BC677F-42FE-EF4E-AE1A-BE884DB38D2A}" type="presOf" srcId="{576C62EF-545F-479B-88AD-A50002988EF7}" destId="{5FF40A19-8C21-3C4B-8135-E7AB88CE91CB}" srcOrd="0" destOrd="0" presId="urn:microsoft.com/office/officeart/2005/8/layout/default"/>
    <dgm:cxn modelId="{B98707CF-7905-47F8-97B2-0CEA3B934AA6}" srcId="{4AA1C212-AA22-432D-814D-F1AE5CCA8EF3}" destId="{DEF045AD-FEA4-4D4E-888F-6865769132FD}" srcOrd="6" destOrd="0" parTransId="{1CB24072-66EE-450D-A30A-667F3AAFE69A}" sibTransId="{6FA739C5-93F4-4E31-83E7-17988732B6DD}"/>
    <dgm:cxn modelId="{B894693D-1EA9-794C-9071-D721C39BF38C}" type="presOf" srcId="{9C78ED30-3042-447D-B808-E45F245BAAE3}" destId="{C0F64808-6653-894E-A122-D1F5B7A57472}" srcOrd="0" destOrd="0" presId="urn:microsoft.com/office/officeart/2005/8/layout/default"/>
    <dgm:cxn modelId="{CE001698-FEDE-B942-B091-5C3AC61AA0EC}" type="presOf" srcId="{B52312CA-F984-40C0-B98B-FC558FEB4499}" destId="{14F83DD1-D949-1B4B-8654-179DE6CDA0B0}" srcOrd="0" destOrd="0" presId="urn:microsoft.com/office/officeart/2005/8/layout/default"/>
    <dgm:cxn modelId="{F5C47778-56E7-43FE-B088-2D68C1873916}" srcId="{4AA1C212-AA22-432D-814D-F1AE5CCA8EF3}" destId="{576C62EF-545F-479B-88AD-A50002988EF7}" srcOrd="2" destOrd="0" parTransId="{39CAA80B-3CF0-4E3A-B08E-550C280FE9AE}" sibTransId="{D61037A3-69B4-4CD2-B72E-D7A1841D2D50}"/>
    <dgm:cxn modelId="{69A77694-4A98-41C3-8762-4C19FD75B4EF}" srcId="{4AA1C212-AA22-432D-814D-F1AE5CCA8EF3}" destId="{0A636959-0113-4757-80DB-58BC6C8C21DA}" srcOrd="3" destOrd="0" parTransId="{08A6C970-869F-4067-A538-ACB28358DCDE}" sibTransId="{D5FA66A9-68BB-414F-9B16-A500E1215AD4}"/>
    <dgm:cxn modelId="{2F14B30D-BB47-644E-8ABF-638883B570DC}" type="presOf" srcId="{4AA1C212-AA22-432D-814D-F1AE5CCA8EF3}" destId="{7BDF4783-88DF-F344-B0BD-8F5CA1B8E5D0}" srcOrd="0" destOrd="0" presId="urn:microsoft.com/office/officeart/2005/8/layout/default"/>
    <dgm:cxn modelId="{356AA0DC-4CF9-8F4B-BEF1-432338497CF1}" type="presOf" srcId="{1B711203-463A-42D3-98A2-865647455EDF}" destId="{EA9E9350-343F-8B4B-959D-CDB49367D273}" srcOrd="0" destOrd="0" presId="urn:microsoft.com/office/officeart/2005/8/layout/default"/>
    <dgm:cxn modelId="{9C2D21F5-AAA5-B149-8A26-56655B19747F}" type="presParOf" srcId="{7BDF4783-88DF-F344-B0BD-8F5CA1B8E5D0}" destId="{14F83DD1-D949-1B4B-8654-179DE6CDA0B0}" srcOrd="0" destOrd="0" presId="urn:microsoft.com/office/officeart/2005/8/layout/default"/>
    <dgm:cxn modelId="{7A761020-B259-AD47-BFC1-6C34E88E9017}" type="presParOf" srcId="{7BDF4783-88DF-F344-B0BD-8F5CA1B8E5D0}" destId="{0EBC2C06-9A58-2F45-904A-3EC2179E0EDB}" srcOrd="1" destOrd="0" presId="urn:microsoft.com/office/officeart/2005/8/layout/default"/>
    <dgm:cxn modelId="{C6741C8F-006E-3B42-9DD7-540D1BB531BA}" type="presParOf" srcId="{7BDF4783-88DF-F344-B0BD-8F5CA1B8E5D0}" destId="{EA9E9350-343F-8B4B-959D-CDB49367D273}" srcOrd="2" destOrd="0" presId="urn:microsoft.com/office/officeart/2005/8/layout/default"/>
    <dgm:cxn modelId="{ADF74F6D-6EC1-7648-BB76-9F05B8C351C3}" type="presParOf" srcId="{7BDF4783-88DF-F344-B0BD-8F5CA1B8E5D0}" destId="{73D68721-5BF6-2841-8BF0-AF36BF2C73C5}" srcOrd="3" destOrd="0" presId="urn:microsoft.com/office/officeart/2005/8/layout/default"/>
    <dgm:cxn modelId="{A06A90D8-FFBE-5D4E-B0E3-C0A16C8DDEF1}" type="presParOf" srcId="{7BDF4783-88DF-F344-B0BD-8F5CA1B8E5D0}" destId="{5FF40A19-8C21-3C4B-8135-E7AB88CE91CB}" srcOrd="4" destOrd="0" presId="urn:microsoft.com/office/officeart/2005/8/layout/default"/>
    <dgm:cxn modelId="{D5C727FF-10C0-8B45-B79C-A0FECA8A0736}" type="presParOf" srcId="{7BDF4783-88DF-F344-B0BD-8F5CA1B8E5D0}" destId="{B24252DC-4455-9D48-8873-F8FF62ED4B40}" srcOrd="5" destOrd="0" presId="urn:microsoft.com/office/officeart/2005/8/layout/default"/>
    <dgm:cxn modelId="{DBA2DDC5-CB55-554A-8ADC-8C36C5C8CDBA}" type="presParOf" srcId="{7BDF4783-88DF-F344-B0BD-8F5CA1B8E5D0}" destId="{AFEAB74B-F231-E34C-9D94-0A46E709074E}" srcOrd="6" destOrd="0" presId="urn:microsoft.com/office/officeart/2005/8/layout/default"/>
    <dgm:cxn modelId="{73957F01-A4DE-6B46-8005-9AE9E3CA343F}" type="presParOf" srcId="{7BDF4783-88DF-F344-B0BD-8F5CA1B8E5D0}" destId="{F55A43E5-CB8D-D747-A38D-8754E6B16FAF}" srcOrd="7" destOrd="0" presId="urn:microsoft.com/office/officeart/2005/8/layout/default"/>
    <dgm:cxn modelId="{C466F8A6-0821-314B-B5B4-8A0BE85EBA5C}" type="presParOf" srcId="{7BDF4783-88DF-F344-B0BD-8F5CA1B8E5D0}" destId="{745B06A2-68E0-D542-B01E-618CEA747FC4}" srcOrd="8" destOrd="0" presId="urn:microsoft.com/office/officeart/2005/8/layout/default"/>
    <dgm:cxn modelId="{3D58856B-2896-D547-B9CD-76553CF31752}" type="presParOf" srcId="{7BDF4783-88DF-F344-B0BD-8F5CA1B8E5D0}" destId="{DAD78D8E-1ACB-5F4A-9563-513CB27C36BF}" srcOrd="9" destOrd="0" presId="urn:microsoft.com/office/officeart/2005/8/layout/default"/>
    <dgm:cxn modelId="{5ABF1770-FA3D-4141-8D6B-5D2266E0045C}" type="presParOf" srcId="{7BDF4783-88DF-F344-B0BD-8F5CA1B8E5D0}" destId="{C0F64808-6653-894E-A122-D1F5B7A57472}" srcOrd="10" destOrd="0" presId="urn:microsoft.com/office/officeart/2005/8/layout/default"/>
    <dgm:cxn modelId="{D0CC7B0B-B2C5-5C40-B1A2-6F8C553ED796}" type="presParOf" srcId="{7BDF4783-88DF-F344-B0BD-8F5CA1B8E5D0}" destId="{A07FCE8A-381A-784C-95CA-315BEE2C7950}" srcOrd="11" destOrd="0" presId="urn:microsoft.com/office/officeart/2005/8/layout/default"/>
    <dgm:cxn modelId="{89F1BC95-B5B5-B34B-A1E2-AF525BAC41B0}" type="presParOf" srcId="{7BDF4783-88DF-F344-B0BD-8F5CA1B8E5D0}" destId="{DDD8C3A2-7CE6-4940-AAC1-899E0E4F296E}" srcOrd="1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D0C29D0-CB3F-4253-823A-BA28A9A7AAB3}" type="doc">
      <dgm:prSet loTypeId="urn:microsoft.com/office/officeart/2008/layout/BendingPictureCaption" loCatId="list" qsTypeId="urn:microsoft.com/office/officeart/2005/8/quickstyle/simple1" qsCatId="simple" csTypeId="urn:microsoft.com/office/officeart/2005/8/colors/accent6_2" csCatId="accent6" phldr="1"/>
      <dgm:spPr/>
    </dgm:pt>
    <dgm:pt modelId="{CE97F4CD-4685-4045-BEA8-EE8CF2E0A4C2}">
      <dgm:prSet phldrT="[Texto]"/>
      <dgm:spPr/>
      <dgm:t>
        <a:bodyPr/>
        <a:lstStyle/>
        <a:p>
          <a:pPr algn="just"/>
          <a:r>
            <a:rPr lang="es-MX" dirty="0" smtClean="0">
              <a:solidFill>
                <a:srgbClr val="000000"/>
              </a:solidFill>
            </a:rPr>
            <a:t>PFNM más importante en México. Constituye una fuente de ingresos significativa.</a:t>
          </a:r>
          <a:endParaRPr lang="es-MX" dirty="0">
            <a:solidFill>
              <a:srgbClr val="000000"/>
            </a:solidFill>
          </a:endParaRPr>
        </a:p>
      </dgm:t>
    </dgm:pt>
    <dgm:pt modelId="{145CB080-46FF-4320-80E3-613B14F7EC76}" type="parTrans" cxnId="{A7F7035E-E590-45E7-8C9A-49FC8153BB40}">
      <dgm:prSet/>
      <dgm:spPr/>
      <dgm:t>
        <a:bodyPr/>
        <a:lstStyle/>
        <a:p>
          <a:endParaRPr lang="es-MX">
            <a:solidFill>
              <a:srgbClr val="000000"/>
            </a:solidFill>
          </a:endParaRPr>
        </a:p>
      </dgm:t>
    </dgm:pt>
    <dgm:pt modelId="{8F89BA2E-9425-424D-BBFA-E62EAC39C9F4}" type="sibTrans" cxnId="{A7F7035E-E590-45E7-8C9A-49FC8153BB40}">
      <dgm:prSet/>
      <dgm:spPr/>
      <dgm:t>
        <a:bodyPr/>
        <a:lstStyle/>
        <a:p>
          <a:endParaRPr lang="es-MX">
            <a:solidFill>
              <a:srgbClr val="000000"/>
            </a:solidFill>
          </a:endParaRPr>
        </a:p>
      </dgm:t>
    </dgm:pt>
    <dgm:pt modelId="{5AEBD399-2A74-49E2-87E7-BE840582B997}">
      <dgm:prSet phldrT="[Texto]"/>
      <dgm:spPr/>
      <dgm:t>
        <a:bodyPr/>
        <a:lstStyle/>
        <a:p>
          <a:r>
            <a:rPr lang="es-MX" dirty="0" smtClean="0">
              <a:solidFill>
                <a:srgbClr val="000000"/>
              </a:solidFill>
            </a:rPr>
            <a:t>El aprovechamiento  involucra a  3,000 familias distribuidas en los estados de </a:t>
          </a:r>
          <a:r>
            <a:rPr lang="es-MX" b="1" dirty="0" smtClean="0">
              <a:solidFill>
                <a:srgbClr val="000000"/>
              </a:solidFill>
            </a:rPr>
            <a:t>Hidalgo,</a:t>
          </a:r>
          <a:r>
            <a:rPr lang="es-MX" dirty="0" smtClean="0">
              <a:solidFill>
                <a:srgbClr val="000000"/>
              </a:solidFill>
            </a:rPr>
            <a:t> </a:t>
          </a:r>
          <a:r>
            <a:rPr lang="es-MX" b="1" dirty="0" smtClean="0">
              <a:solidFill>
                <a:srgbClr val="000000"/>
              </a:solidFill>
            </a:rPr>
            <a:t>Oaxaca</a:t>
          </a:r>
          <a:r>
            <a:rPr lang="es-MX" dirty="0" smtClean="0">
              <a:solidFill>
                <a:srgbClr val="000000"/>
              </a:solidFill>
            </a:rPr>
            <a:t>, Michoacán, </a:t>
          </a:r>
          <a:r>
            <a:rPr lang="es-MX" b="1" dirty="0" smtClean="0">
              <a:solidFill>
                <a:srgbClr val="000000"/>
              </a:solidFill>
            </a:rPr>
            <a:t>Estado de México</a:t>
          </a:r>
          <a:r>
            <a:rPr lang="es-MX" dirty="0" smtClean="0">
              <a:solidFill>
                <a:srgbClr val="000000"/>
              </a:solidFill>
            </a:rPr>
            <a:t>, </a:t>
          </a:r>
          <a:r>
            <a:rPr lang="es-MX" b="1" dirty="0" smtClean="0">
              <a:solidFill>
                <a:srgbClr val="000000"/>
              </a:solidFill>
            </a:rPr>
            <a:t>Veracruz</a:t>
          </a:r>
          <a:r>
            <a:rPr lang="es-MX" dirty="0" smtClean="0">
              <a:solidFill>
                <a:srgbClr val="000000"/>
              </a:solidFill>
            </a:rPr>
            <a:t> y Durango.</a:t>
          </a:r>
          <a:endParaRPr lang="es-MX" dirty="0">
            <a:solidFill>
              <a:srgbClr val="000000"/>
            </a:solidFill>
          </a:endParaRPr>
        </a:p>
      </dgm:t>
    </dgm:pt>
    <dgm:pt modelId="{1861F3E9-1312-4583-9B64-0D521F043E3A}" type="parTrans" cxnId="{4DC65946-5C12-439B-BE48-FDBD5E6FC36C}">
      <dgm:prSet/>
      <dgm:spPr/>
      <dgm:t>
        <a:bodyPr/>
        <a:lstStyle/>
        <a:p>
          <a:endParaRPr lang="es-MX">
            <a:solidFill>
              <a:srgbClr val="000000"/>
            </a:solidFill>
          </a:endParaRPr>
        </a:p>
      </dgm:t>
    </dgm:pt>
    <dgm:pt modelId="{94F7860C-D857-4B8B-873E-A115C4741326}" type="sibTrans" cxnId="{4DC65946-5C12-439B-BE48-FDBD5E6FC36C}">
      <dgm:prSet/>
      <dgm:spPr/>
      <dgm:t>
        <a:bodyPr/>
        <a:lstStyle/>
        <a:p>
          <a:endParaRPr lang="es-MX">
            <a:solidFill>
              <a:srgbClr val="000000"/>
            </a:solidFill>
          </a:endParaRPr>
        </a:p>
      </dgm:t>
    </dgm:pt>
    <dgm:pt modelId="{6F76815B-DF30-41F5-BCD2-909BA73D9197}">
      <dgm:prSet phldrT="[Texto]"/>
      <dgm:spPr/>
      <dgm:t>
        <a:bodyPr/>
        <a:lstStyle/>
        <a:p>
          <a:r>
            <a:rPr lang="es-MX" dirty="0" smtClean="0">
              <a:solidFill>
                <a:srgbClr val="000000"/>
              </a:solidFill>
            </a:rPr>
            <a:t>Importancia ecológica. Realiza simbiosis principalmente con </a:t>
          </a:r>
          <a:r>
            <a:rPr lang="es-MX" i="1" dirty="0" smtClean="0">
              <a:solidFill>
                <a:srgbClr val="000000"/>
              </a:solidFill>
            </a:rPr>
            <a:t>P. </a:t>
          </a:r>
          <a:r>
            <a:rPr lang="es-MX" i="1" dirty="0" err="1" smtClean="0">
              <a:solidFill>
                <a:srgbClr val="000000"/>
              </a:solidFill>
            </a:rPr>
            <a:t>teocote</a:t>
          </a:r>
          <a:endParaRPr lang="es-MX" i="1" dirty="0">
            <a:solidFill>
              <a:srgbClr val="000000"/>
            </a:solidFill>
          </a:endParaRPr>
        </a:p>
      </dgm:t>
    </dgm:pt>
    <dgm:pt modelId="{3548880D-38BC-4A41-A00C-F3E267859EE0}" type="parTrans" cxnId="{EB26ED7B-1EE3-45C3-8080-051E0804527E}">
      <dgm:prSet/>
      <dgm:spPr/>
      <dgm:t>
        <a:bodyPr/>
        <a:lstStyle/>
        <a:p>
          <a:endParaRPr lang="es-MX">
            <a:solidFill>
              <a:srgbClr val="000000"/>
            </a:solidFill>
          </a:endParaRPr>
        </a:p>
      </dgm:t>
    </dgm:pt>
    <dgm:pt modelId="{D78077EE-96E8-474E-82D2-B8A22123F925}" type="sibTrans" cxnId="{EB26ED7B-1EE3-45C3-8080-051E0804527E}">
      <dgm:prSet/>
      <dgm:spPr/>
      <dgm:t>
        <a:bodyPr/>
        <a:lstStyle/>
        <a:p>
          <a:endParaRPr lang="es-MX">
            <a:solidFill>
              <a:srgbClr val="000000"/>
            </a:solidFill>
          </a:endParaRPr>
        </a:p>
      </dgm:t>
    </dgm:pt>
    <dgm:pt modelId="{8F12913D-586A-4D75-B9B7-CD9BC0635FFA}">
      <dgm:prSet phldrT="[Texto]"/>
      <dgm:spPr/>
      <dgm:t>
        <a:bodyPr/>
        <a:lstStyle/>
        <a:p>
          <a:pPr algn="just"/>
          <a:r>
            <a:rPr lang="es-MX" dirty="0" smtClean="0">
              <a:solidFill>
                <a:srgbClr val="000000"/>
              </a:solidFill>
            </a:rPr>
            <a:t>Las autoridades gubernamentales establecieron vínculos con  instituciones de investigación  con el fin de generar fundamental información y reglamentos para la cosecha y comercialización.</a:t>
          </a:r>
          <a:endParaRPr lang="es-MX" i="1" dirty="0">
            <a:solidFill>
              <a:srgbClr val="000000"/>
            </a:solidFill>
          </a:endParaRPr>
        </a:p>
      </dgm:t>
    </dgm:pt>
    <dgm:pt modelId="{0079BAFA-DCF0-4CD7-8DB6-C654AE453194}" type="parTrans" cxnId="{6C21FBAB-E315-4044-8773-64D5A64D6315}">
      <dgm:prSet/>
      <dgm:spPr/>
      <dgm:t>
        <a:bodyPr/>
        <a:lstStyle/>
        <a:p>
          <a:endParaRPr lang="es-MX">
            <a:solidFill>
              <a:srgbClr val="000000"/>
            </a:solidFill>
          </a:endParaRPr>
        </a:p>
      </dgm:t>
    </dgm:pt>
    <dgm:pt modelId="{EA398938-6AC2-4E99-9AAD-94426B7D01B1}" type="sibTrans" cxnId="{6C21FBAB-E315-4044-8773-64D5A64D6315}">
      <dgm:prSet/>
      <dgm:spPr/>
      <dgm:t>
        <a:bodyPr/>
        <a:lstStyle/>
        <a:p>
          <a:endParaRPr lang="es-MX">
            <a:solidFill>
              <a:srgbClr val="000000"/>
            </a:solidFill>
          </a:endParaRPr>
        </a:p>
      </dgm:t>
    </dgm:pt>
    <dgm:pt modelId="{6521674D-56F8-164D-8C17-044805FDECB3}" type="pres">
      <dgm:prSet presAssocID="{0D0C29D0-CB3F-4253-823A-BA28A9A7AAB3}" presName="diagram" presStyleCnt="0">
        <dgm:presLayoutVars>
          <dgm:dir/>
        </dgm:presLayoutVars>
      </dgm:prSet>
      <dgm:spPr/>
    </dgm:pt>
    <dgm:pt modelId="{9B6444B5-E890-FE45-8260-F1E0DB7999F8}" type="pres">
      <dgm:prSet presAssocID="{CE97F4CD-4685-4045-BEA8-EE8CF2E0A4C2}" presName="composite" presStyleCnt="0"/>
      <dgm:spPr/>
    </dgm:pt>
    <dgm:pt modelId="{274C94AE-7CDB-9744-870F-3AE595CEC9F6}" type="pres">
      <dgm:prSet presAssocID="{CE97F4CD-4685-4045-BEA8-EE8CF2E0A4C2}" presName="Image" presStyleLbl="bgShp" presStyleIdx="0" presStyleCnt="4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4FD166F7-B81E-B94F-AB58-99B6594EF826}" type="pres">
      <dgm:prSet presAssocID="{CE97F4CD-4685-4045-BEA8-EE8CF2E0A4C2}" presName="Parent" presStyleLbl="node0" presStyleIdx="0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8CA2DBB-BF93-AB47-805B-942D6B1B9788}" type="pres">
      <dgm:prSet presAssocID="{8F89BA2E-9425-424D-BBFA-E62EAC39C9F4}" presName="sibTrans" presStyleCnt="0"/>
      <dgm:spPr/>
    </dgm:pt>
    <dgm:pt modelId="{7DAFAD1D-77FB-9C46-A77D-D6D0F107252F}" type="pres">
      <dgm:prSet presAssocID="{5AEBD399-2A74-49E2-87E7-BE840582B997}" presName="composite" presStyleCnt="0"/>
      <dgm:spPr/>
    </dgm:pt>
    <dgm:pt modelId="{40289F31-C87E-C045-8BC2-9B9F7A050C08}" type="pres">
      <dgm:prSet presAssocID="{5AEBD399-2A74-49E2-87E7-BE840582B997}" presName="Image" presStyleLbl="bgShp" presStyleIdx="1" presStyleCnt="4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3E53C92B-1143-4A41-931E-E1194D42E358}" type="pres">
      <dgm:prSet presAssocID="{5AEBD399-2A74-49E2-87E7-BE840582B997}" presName="Parent" presStyleLbl="node0" presStyleIdx="1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A701D55-4771-F343-B1BC-2B3AEC4151B7}" type="pres">
      <dgm:prSet presAssocID="{94F7860C-D857-4B8B-873E-A115C4741326}" presName="sibTrans" presStyleCnt="0"/>
      <dgm:spPr/>
    </dgm:pt>
    <dgm:pt modelId="{CCDE8AE9-0BFA-E542-9349-682D653174C8}" type="pres">
      <dgm:prSet presAssocID="{6F76815B-DF30-41F5-BCD2-909BA73D9197}" presName="composite" presStyleCnt="0"/>
      <dgm:spPr/>
    </dgm:pt>
    <dgm:pt modelId="{27D199CC-1E72-3D46-BC00-25F1EE9E28D8}" type="pres">
      <dgm:prSet presAssocID="{6F76815B-DF30-41F5-BCD2-909BA73D9197}" presName="Image" presStyleLbl="bgShp" presStyleIdx="2" presStyleCnt="4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9ECA17DF-E7A6-3C4B-892E-E86F012A93D3}" type="pres">
      <dgm:prSet presAssocID="{6F76815B-DF30-41F5-BCD2-909BA73D9197}" presName="Parent" presStyleLbl="node0" presStyleIdx="2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834486B-D7D2-AA45-86D3-3AB0CC915298}" type="pres">
      <dgm:prSet presAssocID="{D78077EE-96E8-474E-82D2-B8A22123F925}" presName="sibTrans" presStyleCnt="0"/>
      <dgm:spPr/>
    </dgm:pt>
    <dgm:pt modelId="{FD254B98-18C2-8140-8094-2BDCEAA308E1}" type="pres">
      <dgm:prSet presAssocID="{8F12913D-586A-4D75-B9B7-CD9BC0635FFA}" presName="composite" presStyleCnt="0"/>
      <dgm:spPr/>
    </dgm:pt>
    <dgm:pt modelId="{D9B7969B-AF48-0B4D-9E48-A817CA7E4C23}" type="pres">
      <dgm:prSet presAssocID="{8F12913D-586A-4D75-B9B7-CD9BC0635FFA}" presName="Image" presStyleLbl="bgShp" presStyleIdx="3" presStyleCnt="4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  <dgm:pt modelId="{6CCFAEA3-1A51-A646-A885-60945E8DE61B}" type="pres">
      <dgm:prSet presAssocID="{8F12913D-586A-4D75-B9B7-CD9BC0635FFA}" presName="Parent" presStyleLbl="node0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71238283-ED1C-BE49-9590-F153A3B26677}" type="presOf" srcId="{8F12913D-586A-4D75-B9B7-CD9BC0635FFA}" destId="{6CCFAEA3-1A51-A646-A885-60945E8DE61B}" srcOrd="0" destOrd="0" presId="urn:microsoft.com/office/officeart/2008/layout/BendingPictureCaption"/>
    <dgm:cxn modelId="{256D079B-F61D-B345-A30B-8841165044BB}" type="presOf" srcId="{6F76815B-DF30-41F5-BCD2-909BA73D9197}" destId="{9ECA17DF-E7A6-3C4B-892E-E86F012A93D3}" srcOrd="0" destOrd="0" presId="urn:microsoft.com/office/officeart/2008/layout/BendingPictureCaption"/>
    <dgm:cxn modelId="{6C21FBAB-E315-4044-8773-64D5A64D6315}" srcId="{0D0C29D0-CB3F-4253-823A-BA28A9A7AAB3}" destId="{8F12913D-586A-4D75-B9B7-CD9BC0635FFA}" srcOrd="3" destOrd="0" parTransId="{0079BAFA-DCF0-4CD7-8DB6-C654AE453194}" sibTransId="{EA398938-6AC2-4E99-9AAD-94426B7D01B1}"/>
    <dgm:cxn modelId="{64EBAC53-8933-A141-9636-7E5FDD7F39DD}" type="presOf" srcId="{CE97F4CD-4685-4045-BEA8-EE8CF2E0A4C2}" destId="{4FD166F7-B81E-B94F-AB58-99B6594EF826}" srcOrd="0" destOrd="0" presId="urn:microsoft.com/office/officeart/2008/layout/BendingPictureCaption"/>
    <dgm:cxn modelId="{A7F7035E-E590-45E7-8C9A-49FC8153BB40}" srcId="{0D0C29D0-CB3F-4253-823A-BA28A9A7AAB3}" destId="{CE97F4CD-4685-4045-BEA8-EE8CF2E0A4C2}" srcOrd="0" destOrd="0" parTransId="{145CB080-46FF-4320-80E3-613B14F7EC76}" sibTransId="{8F89BA2E-9425-424D-BBFA-E62EAC39C9F4}"/>
    <dgm:cxn modelId="{4DC65946-5C12-439B-BE48-FDBD5E6FC36C}" srcId="{0D0C29D0-CB3F-4253-823A-BA28A9A7AAB3}" destId="{5AEBD399-2A74-49E2-87E7-BE840582B997}" srcOrd="1" destOrd="0" parTransId="{1861F3E9-1312-4583-9B64-0D521F043E3A}" sibTransId="{94F7860C-D857-4B8B-873E-A115C4741326}"/>
    <dgm:cxn modelId="{5744A606-5E5F-B449-B81D-36DA7ADFF6F7}" type="presOf" srcId="{5AEBD399-2A74-49E2-87E7-BE840582B997}" destId="{3E53C92B-1143-4A41-931E-E1194D42E358}" srcOrd="0" destOrd="0" presId="urn:microsoft.com/office/officeart/2008/layout/BendingPictureCaption"/>
    <dgm:cxn modelId="{5284A89B-1502-ED42-B5C0-2BB53CE208E7}" type="presOf" srcId="{0D0C29D0-CB3F-4253-823A-BA28A9A7AAB3}" destId="{6521674D-56F8-164D-8C17-044805FDECB3}" srcOrd="0" destOrd="0" presId="urn:microsoft.com/office/officeart/2008/layout/BendingPictureCaption"/>
    <dgm:cxn modelId="{EB26ED7B-1EE3-45C3-8080-051E0804527E}" srcId="{0D0C29D0-CB3F-4253-823A-BA28A9A7AAB3}" destId="{6F76815B-DF30-41F5-BCD2-909BA73D9197}" srcOrd="2" destOrd="0" parTransId="{3548880D-38BC-4A41-A00C-F3E267859EE0}" sibTransId="{D78077EE-96E8-474E-82D2-B8A22123F925}"/>
    <dgm:cxn modelId="{2FC9C626-9E2B-6F49-BC4A-17AD1AC8B875}" type="presParOf" srcId="{6521674D-56F8-164D-8C17-044805FDECB3}" destId="{9B6444B5-E890-FE45-8260-F1E0DB7999F8}" srcOrd="0" destOrd="0" presId="urn:microsoft.com/office/officeart/2008/layout/BendingPictureCaption"/>
    <dgm:cxn modelId="{E69A9515-8C89-4B41-91BB-31974F1789CC}" type="presParOf" srcId="{9B6444B5-E890-FE45-8260-F1E0DB7999F8}" destId="{274C94AE-7CDB-9744-870F-3AE595CEC9F6}" srcOrd="0" destOrd="0" presId="urn:microsoft.com/office/officeart/2008/layout/BendingPictureCaption"/>
    <dgm:cxn modelId="{37DE11B8-849D-924D-B5A0-A9CC168DED97}" type="presParOf" srcId="{9B6444B5-E890-FE45-8260-F1E0DB7999F8}" destId="{4FD166F7-B81E-B94F-AB58-99B6594EF826}" srcOrd="1" destOrd="0" presId="urn:microsoft.com/office/officeart/2008/layout/BendingPictureCaption"/>
    <dgm:cxn modelId="{88A8B04D-A36F-1646-BE6A-D109FB1047E9}" type="presParOf" srcId="{6521674D-56F8-164D-8C17-044805FDECB3}" destId="{18CA2DBB-BF93-AB47-805B-942D6B1B9788}" srcOrd="1" destOrd="0" presId="urn:microsoft.com/office/officeart/2008/layout/BendingPictureCaption"/>
    <dgm:cxn modelId="{724BFEE8-DF26-5343-8740-DCC7A418B6FD}" type="presParOf" srcId="{6521674D-56F8-164D-8C17-044805FDECB3}" destId="{7DAFAD1D-77FB-9C46-A77D-D6D0F107252F}" srcOrd="2" destOrd="0" presId="urn:microsoft.com/office/officeart/2008/layout/BendingPictureCaption"/>
    <dgm:cxn modelId="{64D53AEA-437E-CB48-A80C-58F55A049923}" type="presParOf" srcId="{7DAFAD1D-77FB-9C46-A77D-D6D0F107252F}" destId="{40289F31-C87E-C045-8BC2-9B9F7A050C08}" srcOrd="0" destOrd="0" presId="urn:microsoft.com/office/officeart/2008/layout/BendingPictureCaption"/>
    <dgm:cxn modelId="{24D88C34-1B9C-4D44-8609-5E0FC1086C91}" type="presParOf" srcId="{7DAFAD1D-77FB-9C46-A77D-D6D0F107252F}" destId="{3E53C92B-1143-4A41-931E-E1194D42E358}" srcOrd="1" destOrd="0" presId="urn:microsoft.com/office/officeart/2008/layout/BendingPictureCaption"/>
    <dgm:cxn modelId="{98768A54-6342-D54A-B0EF-2EF7CC31E53C}" type="presParOf" srcId="{6521674D-56F8-164D-8C17-044805FDECB3}" destId="{4A701D55-4771-F343-B1BC-2B3AEC4151B7}" srcOrd="3" destOrd="0" presId="urn:microsoft.com/office/officeart/2008/layout/BendingPictureCaption"/>
    <dgm:cxn modelId="{7BD3E055-56E1-8847-B0A4-418ED92CBA1A}" type="presParOf" srcId="{6521674D-56F8-164D-8C17-044805FDECB3}" destId="{CCDE8AE9-0BFA-E542-9349-682D653174C8}" srcOrd="4" destOrd="0" presId="urn:microsoft.com/office/officeart/2008/layout/BendingPictureCaption"/>
    <dgm:cxn modelId="{7FFD52B0-20C8-B540-863B-497F7CABDA57}" type="presParOf" srcId="{CCDE8AE9-0BFA-E542-9349-682D653174C8}" destId="{27D199CC-1E72-3D46-BC00-25F1EE9E28D8}" srcOrd="0" destOrd="0" presId="urn:microsoft.com/office/officeart/2008/layout/BendingPictureCaption"/>
    <dgm:cxn modelId="{A2C537E5-A235-544B-89A7-AB7A47D44525}" type="presParOf" srcId="{CCDE8AE9-0BFA-E542-9349-682D653174C8}" destId="{9ECA17DF-E7A6-3C4B-892E-E86F012A93D3}" srcOrd="1" destOrd="0" presId="urn:microsoft.com/office/officeart/2008/layout/BendingPictureCaption"/>
    <dgm:cxn modelId="{050CE110-AEB4-DD45-8FC9-EC28976AD940}" type="presParOf" srcId="{6521674D-56F8-164D-8C17-044805FDECB3}" destId="{4834486B-D7D2-AA45-86D3-3AB0CC915298}" srcOrd="5" destOrd="0" presId="urn:microsoft.com/office/officeart/2008/layout/BendingPictureCaption"/>
    <dgm:cxn modelId="{AE0D6D7B-79BB-DF4E-AAA8-D1D080B57D30}" type="presParOf" srcId="{6521674D-56F8-164D-8C17-044805FDECB3}" destId="{FD254B98-18C2-8140-8094-2BDCEAA308E1}" srcOrd="6" destOrd="0" presId="urn:microsoft.com/office/officeart/2008/layout/BendingPictureCaption"/>
    <dgm:cxn modelId="{48C1C98C-891E-B043-B36B-2C8E627C6AE4}" type="presParOf" srcId="{FD254B98-18C2-8140-8094-2BDCEAA308E1}" destId="{D9B7969B-AF48-0B4D-9E48-A817CA7E4C23}" srcOrd="0" destOrd="0" presId="urn:microsoft.com/office/officeart/2008/layout/BendingPictureCaption"/>
    <dgm:cxn modelId="{ECB48CA5-4280-1E40-9C71-E1962B245A45}" type="presParOf" srcId="{FD254B98-18C2-8140-8094-2BDCEAA308E1}" destId="{6CCFAEA3-1A51-A646-A885-60945E8DE61B}" srcOrd="1" destOrd="0" presId="urn:microsoft.com/office/officeart/2008/layout/BendingPictureCaption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34F9B6F-F550-4818-AD49-C1DE126DFC4B}" type="doc">
      <dgm:prSet loTypeId="urn:microsoft.com/office/officeart/2005/8/layout/matrix3" loCatId="matrix" qsTypeId="urn:microsoft.com/office/officeart/2005/8/quickstyle/simple3" qsCatId="simple" csTypeId="urn:microsoft.com/office/officeart/2005/8/colors/accent6_5" csCatId="accent6" phldr="1"/>
      <dgm:spPr/>
      <dgm:t>
        <a:bodyPr/>
        <a:lstStyle/>
        <a:p>
          <a:endParaRPr lang="es-MX"/>
        </a:p>
      </dgm:t>
    </dgm:pt>
    <dgm:pt modelId="{E8D6DD3F-B51F-4B1A-8790-01D3C5D4ADA3}">
      <dgm:prSet phldrT="[Texto]" custT="1"/>
      <dgm:spPr/>
      <dgm:t>
        <a:bodyPr/>
        <a:lstStyle/>
        <a:p>
          <a:r>
            <a:rPr lang="es-MX" sz="1600" b="1" smtClean="0"/>
            <a:t>Determinar los efectos de la recolecta y el rendimientos de la colonia de micelio.</a:t>
          </a:r>
          <a:endParaRPr lang="es-MX" sz="1600" b="1" dirty="0"/>
        </a:p>
      </dgm:t>
    </dgm:pt>
    <dgm:pt modelId="{7805C65A-B334-4561-BB08-CBB678FCE30D}" type="parTrans" cxnId="{A7FDB475-882B-4CB6-9F76-16C8BE496048}">
      <dgm:prSet/>
      <dgm:spPr/>
      <dgm:t>
        <a:bodyPr/>
        <a:lstStyle/>
        <a:p>
          <a:endParaRPr lang="es-MX" sz="2000" b="1">
            <a:solidFill>
              <a:schemeClr val="tx1"/>
            </a:solidFill>
          </a:endParaRPr>
        </a:p>
      </dgm:t>
    </dgm:pt>
    <dgm:pt modelId="{4B62BBCE-8090-4731-A975-70DEC10C72ED}" type="sibTrans" cxnId="{A7FDB475-882B-4CB6-9F76-16C8BE496048}">
      <dgm:prSet/>
      <dgm:spPr/>
      <dgm:t>
        <a:bodyPr/>
        <a:lstStyle/>
        <a:p>
          <a:endParaRPr lang="es-MX" sz="2000" b="1">
            <a:solidFill>
              <a:schemeClr val="tx1"/>
            </a:solidFill>
          </a:endParaRPr>
        </a:p>
      </dgm:t>
    </dgm:pt>
    <dgm:pt modelId="{869F4257-C755-4765-B468-2BC90815A978}">
      <dgm:prSet phldrT="[Texto]" phldr="1"/>
      <dgm:spPr/>
      <dgm:t>
        <a:bodyPr/>
        <a:lstStyle/>
        <a:p>
          <a:endParaRPr lang="es-MX" sz="2000" b="1">
            <a:solidFill>
              <a:schemeClr val="tx1"/>
            </a:solidFill>
          </a:endParaRPr>
        </a:p>
      </dgm:t>
    </dgm:pt>
    <dgm:pt modelId="{E1889A89-CF1A-4A55-8E45-D381353C5795}" type="parTrans" cxnId="{6544C397-F8B1-4E8C-A12F-FCFDC8530EF6}">
      <dgm:prSet/>
      <dgm:spPr/>
      <dgm:t>
        <a:bodyPr/>
        <a:lstStyle/>
        <a:p>
          <a:endParaRPr lang="es-MX" sz="2000" b="1">
            <a:solidFill>
              <a:schemeClr val="tx1"/>
            </a:solidFill>
          </a:endParaRPr>
        </a:p>
      </dgm:t>
    </dgm:pt>
    <dgm:pt modelId="{9B81526C-5CB0-499A-AFC5-3C6162996A17}" type="sibTrans" cxnId="{6544C397-F8B1-4E8C-A12F-FCFDC8530EF6}">
      <dgm:prSet/>
      <dgm:spPr/>
      <dgm:t>
        <a:bodyPr/>
        <a:lstStyle/>
        <a:p>
          <a:endParaRPr lang="es-MX" sz="2000" b="1">
            <a:solidFill>
              <a:schemeClr val="tx1"/>
            </a:solidFill>
          </a:endParaRPr>
        </a:p>
      </dgm:t>
    </dgm:pt>
    <dgm:pt modelId="{A4B88167-7294-4942-AF70-5371D3AFBC67}">
      <dgm:prSet phldrT="[Texto]" phldr="1"/>
      <dgm:spPr/>
      <dgm:t>
        <a:bodyPr/>
        <a:lstStyle/>
        <a:p>
          <a:endParaRPr lang="es-MX" sz="2000" b="1">
            <a:solidFill>
              <a:schemeClr val="tx1"/>
            </a:solidFill>
          </a:endParaRPr>
        </a:p>
      </dgm:t>
    </dgm:pt>
    <dgm:pt modelId="{B9C4D6A8-A45C-4768-9094-FD131E4495D5}" type="parTrans" cxnId="{3CC63116-0205-4F10-953A-3C1E408CEA42}">
      <dgm:prSet/>
      <dgm:spPr/>
      <dgm:t>
        <a:bodyPr/>
        <a:lstStyle/>
        <a:p>
          <a:endParaRPr lang="es-MX" sz="2000" b="1">
            <a:solidFill>
              <a:schemeClr val="tx1"/>
            </a:solidFill>
          </a:endParaRPr>
        </a:p>
      </dgm:t>
    </dgm:pt>
    <dgm:pt modelId="{2FF5B561-2D97-41EA-865F-AADF8B96813B}" type="sibTrans" cxnId="{3CC63116-0205-4F10-953A-3C1E408CEA42}">
      <dgm:prSet/>
      <dgm:spPr/>
      <dgm:t>
        <a:bodyPr/>
        <a:lstStyle/>
        <a:p>
          <a:endParaRPr lang="es-MX" sz="2000" b="1">
            <a:solidFill>
              <a:schemeClr val="tx1"/>
            </a:solidFill>
          </a:endParaRPr>
        </a:p>
      </dgm:t>
    </dgm:pt>
    <dgm:pt modelId="{648C0555-8E7C-4CCD-90D1-22EC7F5E02BB}">
      <dgm:prSet phldrT="[Texto]" phldr="1"/>
      <dgm:spPr/>
      <dgm:t>
        <a:bodyPr/>
        <a:lstStyle/>
        <a:p>
          <a:endParaRPr lang="es-MX" sz="2000" b="1">
            <a:solidFill>
              <a:schemeClr val="tx1"/>
            </a:solidFill>
          </a:endParaRPr>
        </a:p>
      </dgm:t>
    </dgm:pt>
    <dgm:pt modelId="{36F86ADD-4448-4C23-A667-6CF8A4019340}" type="parTrans" cxnId="{D50F96FB-2D6B-4CD3-83C6-49B277505D39}">
      <dgm:prSet/>
      <dgm:spPr/>
      <dgm:t>
        <a:bodyPr/>
        <a:lstStyle/>
        <a:p>
          <a:endParaRPr lang="es-MX" sz="2000" b="1">
            <a:solidFill>
              <a:schemeClr val="tx1"/>
            </a:solidFill>
          </a:endParaRPr>
        </a:p>
      </dgm:t>
    </dgm:pt>
    <dgm:pt modelId="{C9DC576D-125E-483A-9573-35CF109A666A}" type="sibTrans" cxnId="{D50F96FB-2D6B-4CD3-83C6-49B277505D39}">
      <dgm:prSet/>
      <dgm:spPr/>
      <dgm:t>
        <a:bodyPr/>
        <a:lstStyle/>
        <a:p>
          <a:endParaRPr lang="es-MX" sz="2000" b="1">
            <a:solidFill>
              <a:schemeClr val="tx1"/>
            </a:solidFill>
          </a:endParaRPr>
        </a:p>
      </dgm:t>
    </dgm:pt>
    <dgm:pt modelId="{18C3771A-F400-42EF-BBFD-1AC1CE11630C}">
      <dgm:prSet custT="1"/>
      <dgm:spPr/>
      <dgm:t>
        <a:bodyPr/>
        <a:lstStyle/>
        <a:p>
          <a:r>
            <a:rPr lang="es-MX" sz="1600" b="1" dirty="0" smtClean="0"/>
            <a:t>Micorrizar plántulas de </a:t>
          </a:r>
          <a:r>
            <a:rPr lang="es-MX" sz="1600" b="1" i="1" dirty="0" smtClean="0"/>
            <a:t>Pinus, </a:t>
          </a:r>
          <a:r>
            <a:rPr lang="es-MX" sz="1600" b="1" i="0" dirty="0" smtClean="0"/>
            <a:t>p</a:t>
          </a:r>
          <a:r>
            <a:rPr lang="es-MX" sz="1600" b="1" dirty="0" smtClean="0"/>
            <a:t>or medio de inoculo (esporas y micelio) </a:t>
          </a:r>
          <a:endParaRPr lang="es-MX" sz="1600" b="1" dirty="0" smtClean="0"/>
        </a:p>
      </dgm:t>
    </dgm:pt>
    <dgm:pt modelId="{20F8E623-1C92-4021-AE7F-61E219E599D0}" type="parTrans" cxnId="{C42EE38C-4CC5-4D9F-BBD4-D3F688808C25}">
      <dgm:prSet/>
      <dgm:spPr/>
      <dgm:t>
        <a:bodyPr/>
        <a:lstStyle/>
        <a:p>
          <a:endParaRPr lang="es-MX" sz="2000" b="1">
            <a:solidFill>
              <a:schemeClr val="tx1"/>
            </a:solidFill>
          </a:endParaRPr>
        </a:p>
      </dgm:t>
    </dgm:pt>
    <dgm:pt modelId="{74584BA3-6F84-4366-9D83-6693F8F8B6B1}" type="sibTrans" cxnId="{C42EE38C-4CC5-4D9F-BBD4-D3F688808C25}">
      <dgm:prSet/>
      <dgm:spPr/>
      <dgm:t>
        <a:bodyPr/>
        <a:lstStyle/>
        <a:p>
          <a:endParaRPr lang="es-MX" sz="2000" b="1">
            <a:solidFill>
              <a:schemeClr val="tx1"/>
            </a:solidFill>
          </a:endParaRPr>
        </a:p>
      </dgm:t>
    </dgm:pt>
    <dgm:pt modelId="{F08FEF24-69F4-4254-8BE3-27D834CB49EB}">
      <dgm:prSet custT="1"/>
      <dgm:spPr/>
      <dgm:t>
        <a:bodyPr/>
        <a:lstStyle/>
        <a:p>
          <a:r>
            <a:rPr lang="es-MX" sz="1600" b="1" smtClean="0"/>
            <a:t>Investigar sobre el impacto de diversas prácticas forestales, así como el impacto de la humedad del suelo.</a:t>
          </a:r>
          <a:endParaRPr lang="es-MX" sz="1600" b="1" dirty="0" smtClean="0"/>
        </a:p>
      </dgm:t>
    </dgm:pt>
    <dgm:pt modelId="{0351772D-1E6F-4182-8E26-0F89834DD0BD}" type="parTrans" cxnId="{F5E56A99-8CB0-4BBA-A943-18EE715B24AB}">
      <dgm:prSet/>
      <dgm:spPr/>
      <dgm:t>
        <a:bodyPr/>
        <a:lstStyle/>
        <a:p>
          <a:endParaRPr lang="es-MX" sz="2000" b="1">
            <a:solidFill>
              <a:schemeClr val="tx1"/>
            </a:solidFill>
          </a:endParaRPr>
        </a:p>
      </dgm:t>
    </dgm:pt>
    <dgm:pt modelId="{CD96691D-D5A5-408F-B149-683683E1B9E6}" type="sibTrans" cxnId="{F5E56A99-8CB0-4BBA-A943-18EE715B24AB}">
      <dgm:prSet/>
      <dgm:spPr/>
      <dgm:t>
        <a:bodyPr/>
        <a:lstStyle/>
        <a:p>
          <a:endParaRPr lang="es-MX" sz="2000" b="1">
            <a:solidFill>
              <a:schemeClr val="tx1"/>
            </a:solidFill>
          </a:endParaRPr>
        </a:p>
      </dgm:t>
    </dgm:pt>
    <dgm:pt modelId="{52C604B9-99C1-4894-BA54-D731AF15D94D}">
      <dgm:prSet custT="1"/>
      <dgm:spPr/>
      <dgm:t>
        <a:bodyPr/>
        <a:lstStyle/>
        <a:p>
          <a:r>
            <a:rPr lang="es-MX" sz="1600" b="1" smtClean="0"/>
            <a:t>Organiza a los recolectores debe ser promovido a nivel regional para mejorar los precios de los hongos, la conservación, controles de calidad, y postcosecha.</a:t>
          </a:r>
          <a:endParaRPr lang="es-MX" sz="1600" b="1" dirty="0" smtClean="0"/>
        </a:p>
      </dgm:t>
    </dgm:pt>
    <dgm:pt modelId="{FACE583A-DF28-4BC6-BD18-5E7D7687484D}" type="parTrans" cxnId="{80E00DAA-FD37-4319-A3C2-A5F896011C3B}">
      <dgm:prSet/>
      <dgm:spPr/>
      <dgm:t>
        <a:bodyPr/>
        <a:lstStyle/>
        <a:p>
          <a:endParaRPr lang="es-MX" sz="2000" b="1">
            <a:solidFill>
              <a:schemeClr val="tx1"/>
            </a:solidFill>
          </a:endParaRPr>
        </a:p>
      </dgm:t>
    </dgm:pt>
    <dgm:pt modelId="{A1F51C6B-1AAA-4ACB-90CF-99B12210EFC4}" type="sibTrans" cxnId="{80E00DAA-FD37-4319-A3C2-A5F896011C3B}">
      <dgm:prSet/>
      <dgm:spPr/>
      <dgm:t>
        <a:bodyPr/>
        <a:lstStyle/>
        <a:p>
          <a:endParaRPr lang="es-MX" sz="2000" b="1">
            <a:solidFill>
              <a:schemeClr val="tx1"/>
            </a:solidFill>
          </a:endParaRPr>
        </a:p>
      </dgm:t>
    </dgm:pt>
    <dgm:pt modelId="{F8B8B95D-B8A6-4AA6-BD1A-2E6B2CE41257}" type="pres">
      <dgm:prSet presAssocID="{834F9B6F-F550-4818-AD49-C1DE126DFC4B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6C6A8252-5D9C-42B9-8A20-3FCFB7FD355B}" type="pres">
      <dgm:prSet presAssocID="{834F9B6F-F550-4818-AD49-C1DE126DFC4B}" presName="diamond" presStyleLbl="bgShp" presStyleIdx="0" presStyleCnt="1"/>
      <dgm:spPr/>
      <dgm:t>
        <a:bodyPr/>
        <a:lstStyle/>
        <a:p>
          <a:endParaRPr lang="es-ES"/>
        </a:p>
      </dgm:t>
    </dgm:pt>
    <dgm:pt modelId="{1EE5E921-4D65-470A-B01D-A0922C781258}" type="pres">
      <dgm:prSet presAssocID="{834F9B6F-F550-4818-AD49-C1DE126DFC4B}" presName="quad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23BC674-4781-437A-BA29-1AE88FA2F5DF}" type="pres">
      <dgm:prSet presAssocID="{834F9B6F-F550-4818-AD49-C1DE126DFC4B}" presName="quad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5ACCD1A-90C6-420E-B2FE-ED917766C8A8}" type="pres">
      <dgm:prSet presAssocID="{834F9B6F-F550-4818-AD49-C1DE126DFC4B}" presName="quad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61AFD85-2363-458D-95BD-9E93CF1C2C6A}" type="pres">
      <dgm:prSet presAssocID="{834F9B6F-F550-4818-AD49-C1DE126DFC4B}" presName="quad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F5A0297-E491-4EA5-8CC1-6834FEA6AEE8}" type="presOf" srcId="{E8D6DD3F-B51F-4B1A-8790-01D3C5D4ADA3}" destId="{1EE5E921-4D65-470A-B01D-A0922C781258}" srcOrd="0" destOrd="0" presId="urn:microsoft.com/office/officeart/2005/8/layout/matrix3"/>
    <dgm:cxn modelId="{96E500A3-17EC-43AF-82B8-28F06B5A96B7}" type="presOf" srcId="{18C3771A-F400-42EF-BBFD-1AC1CE11630C}" destId="{023BC674-4781-437A-BA29-1AE88FA2F5DF}" srcOrd="0" destOrd="0" presId="urn:microsoft.com/office/officeart/2005/8/layout/matrix3"/>
    <dgm:cxn modelId="{F5E56A99-8CB0-4BBA-A943-18EE715B24AB}" srcId="{834F9B6F-F550-4818-AD49-C1DE126DFC4B}" destId="{F08FEF24-69F4-4254-8BE3-27D834CB49EB}" srcOrd="2" destOrd="0" parTransId="{0351772D-1E6F-4182-8E26-0F89834DD0BD}" sibTransId="{CD96691D-D5A5-408F-B149-683683E1B9E6}"/>
    <dgm:cxn modelId="{80E00DAA-FD37-4319-A3C2-A5F896011C3B}" srcId="{834F9B6F-F550-4818-AD49-C1DE126DFC4B}" destId="{52C604B9-99C1-4894-BA54-D731AF15D94D}" srcOrd="3" destOrd="0" parTransId="{FACE583A-DF28-4BC6-BD18-5E7D7687484D}" sibTransId="{A1F51C6B-1AAA-4ACB-90CF-99B12210EFC4}"/>
    <dgm:cxn modelId="{3CC63116-0205-4F10-953A-3C1E408CEA42}" srcId="{834F9B6F-F550-4818-AD49-C1DE126DFC4B}" destId="{A4B88167-7294-4942-AF70-5371D3AFBC67}" srcOrd="5" destOrd="0" parTransId="{B9C4D6A8-A45C-4768-9094-FD131E4495D5}" sibTransId="{2FF5B561-2D97-41EA-865F-AADF8B96813B}"/>
    <dgm:cxn modelId="{C42EE38C-4CC5-4D9F-BBD4-D3F688808C25}" srcId="{834F9B6F-F550-4818-AD49-C1DE126DFC4B}" destId="{18C3771A-F400-42EF-BBFD-1AC1CE11630C}" srcOrd="1" destOrd="0" parTransId="{20F8E623-1C92-4021-AE7F-61E219E599D0}" sibTransId="{74584BA3-6F84-4366-9D83-6693F8F8B6B1}"/>
    <dgm:cxn modelId="{DAC34E45-B4F0-4EAA-A0D0-B26276F0850D}" type="presOf" srcId="{834F9B6F-F550-4818-AD49-C1DE126DFC4B}" destId="{F8B8B95D-B8A6-4AA6-BD1A-2E6B2CE41257}" srcOrd="0" destOrd="0" presId="urn:microsoft.com/office/officeart/2005/8/layout/matrix3"/>
    <dgm:cxn modelId="{C06A2EF0-3E0F-499E-BD42-521072536AB8}" type="presOf" srcId="{52C604B9-99C1-4894-BA54-D731AF15D94D}" destId="{F61AFD85-2363-458D-95BD-9E93CF1C2C6A}" srcOrd="0" destOrd="0" presId="urn:microsoft.com/office/officeart/2005/8/layout/matrix3"/>
    <dgm:cxn modelId="{D50F96FB-2D6B-4CD3-83C6-49B277505D39}" srcId="{834F9B6F-F550-4818-AD49-C1DE126DFC4B}" destId="{648C0555-8E7C-4CCD-90D1-22EC7F5E02BB}" srcOrd="6" destOrd="0" parTransId="{36F86ADD-4448-4C23-A667-6CF8A4019340}" sibTransId="{C9DC576D-125E-483A-9573-35CF109A666A}"/>
    <dgm:cxn modelId="{A7FDB475-882B-4CB6-9F76-16C8BE496048}" srcId="{834F9B6F-F550-4818-AD49-C1DE126DFC4B}" destId="{E8D6DD3F-B51F-4B1A-8790-01D3C5D4ADA3}" srcOrd="0" destOrd="0" parTransId="{7805C65A-B334-4561-BB08-CBB678FCE30D}" sibTransId="{4B62BBCE-8090-4731-A975-70DEC10C72ED}"/>
    <dgm:cxn modelId="{2D75245A-7765-4788-85BE-50B8857E2AD2}" type="presOf" srcId="{F08FEF24-69F4-4254-8BE3-27D834CB49EB}" destId="{75ACCD1A-90C6-420E-B2FE-ED917766C8A8}" srcOrd="0" destOrd="0" presId="urn:microsoft.com/office/officeart/2005/8/layout/matrix3"/>
    <dgm:cxn modelId="{6544C397-F8B1-4E8C-A12F-FCFDC8530EF6}" srcId="{834F9B6F-F550-4818-AD49-C1DE126DFC4B}" destId="{869F4257-C755-4765-B468-2BC90815A978}" srcOrd="4" destOrd="0" parTransId="{E1889A89-CF1A-4A55-8E45-D381353C5795}" sibTransId="{9B81526C-5CB0-499A-AFC5-3C6162996A17}"/>
    <dgm:cxn modelId="{342E1D29-625A-4BE0-A261-50390F88C9D0}" type="presParOf" srcId="{F8B8B95D-B8A6-4AA6-BD1A-2E6B2CE41257}" destId="{6C6A8252-5D9C-42B9-8A20-3FCFB7FD355B}" srcOrd="0" destOrd="0" presId="urn:microsoft.com/office/officeart/2005/8/layout/matrix3"/>
    <dgm:cxn modelId="{DD03C6CB-8DE4-44C8-83CE-C1F90592E9F4}" type="presParOf" srcId="{F8B8B95D-B8A6-4AA6-BD1A-2E6B2CE41257}" destId="{1EE5E921-4D65-470A-B01D-A0922C781258}" srcOrd="1" destOrd="0" presId="urn:microsoft.com/office/officeart/2005/8/layout/matrix3"/>
    <dgm:cxn modelId="{C737BCB1-5C22-4F61-9B0E-0D15CDA94D48}" type="presParOf" srcId="{F8B8B95D-B8A6-4AA6-BD1A-2E6B2CE41257}" destId="{023BC674-4781-437A-BA29-1AE88FA2F5DF}" srcOrd="2" destOrd="0" presId="urn:microsoft.com/office/officeart/2005/8/layout/matrix3"/>
    <dgm:cxn modelId="{EDECA84A-D56A-4164-9465-E2AA58B79C5D}" type="presParOf" srcId="{F8B8B95D-B8A6-4AA6-BD1A-2E6B2CE41257}" destId="{75ACCD1A-90C6-420E-B2FE-ED917766C8A8}" srcOrd="3" destOrd="0" presId="urn:microsoft.com/office/officeart/2005/8/layout/matrix3"/>
    <dgm:cxn modelId="{96FD389C-490B-43A8-B59F-33F8BBF8FA46}" type="presParOf" srcId="{F8B8B95D-B8A6-4AA6-BD1A-2E6B2CE41257}" destId="{F61AFD85-2363-458D-95BD-9E93CF1C2C6A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854CFEB-A415-4393-99DE-BA83441111D5}" type="doc">
      <dgm:prSet loTypeId="urn:microsoft.com/office/officeart/2005/8/layout/matrix3" loCatId="list" qsTypeId="urn:microsoft.com/office/officeart/2005/8/quickstyle/simple3" qsCatId="simple" csTypeId="urn:microsoft.com/office/officeart/2005/8/colors/accent6_5" csCatId="accent6" phldr="1"/>
      <dgm:spPr/>
      <dgm:t>
        <a:bodyPr/>
        <a:lstStyle/>
        <a:p>
          <a:endParaRPr lang="es-MX"/>
        </a:p>
      </dgm:t>
    </dgm:pt>
    <dgm:pt modelId="{A0BC62DB-9D92-4FBB-AFCB-111367996FEB}">
      <dgm:prSet phldrT="[Texto]"/>
      <dgm:spPr/>
      <dgm:t>
        <a:bodyPr/>
        <a:lstStyle/>
        <a:p>
          <a:r>
            <a:rPr lang="es-MX" dirty="0" smtClean="0"/>
            <a:t>Pocos estudios relacionados con la abundancia, frecuencia, distribución y tamaño de las poblaciones naturales</a:t>
          </a:r>
          <a:r>
            <a:rPr lang="es-MX" i="1" dirty="0" smtClean="0"/>
            <a:t>.</a:t>
          </a:r>
          <a:endParaRPr lang="es-MX" dirty="0"/>
        </a:p>
      </dgm:t>
    </dgm:pt>
    <dgm:pt modelId="{61ADC40A-0A3C-46C5-A95A-D250E3DB08C9}" type="parTrans" cxnId="{15BA4392-EA15-49F5-AAB8-C7A2A8603927}">
      <dgm:prSet/>
      <dgm:spPr/>
      <dgm:t>
        <a:bodyPr/>
        <a:lstStyle/>
        <a:p>
          <a:endParaRPr lang="es-MX"/>
        </a:p>
      </dgm:t>
    </dgm:pt>
    <dgm:pt modelId="{1B44B083-2054-4BF8-B576-CB508E5BB399}" type="sibTrans" cxnId="{15BA4392-EA15-49F5-AAB8-C7A2A8603927}">
      <dgm:prSet/>
      <dgm:spPr/>
      <dgm:t>
        <a:bodyPr/>
        <a:lstStyle/>
        <a:p>
          <a:endParaRPr lang="es-MX"/>
        </a:p>
      </dgm:t>
    </dgm:pt>
    <dgm:pt modelId="{F625D7BB-E099-4C79-A7C9-E0D2A52CAB6B}">
      <dgm:prSet/>
      <dgm:spPr/>
      <dgm:t>
        <a:bodyPr/>
        <a:lstStyle/>
        <a:p>
          <a:pPr algn="l"/>
          <a:r>
            <a:rPr lang="es-MX" dirty="0" smtClean="0"/>
            <a:t>Poca participación de las comunidades locales en la comercialización</a:t>
          </a:r>
          <a:endParaRPr lang="es-MX" i="1" dirty="0" smtClean="0"/>
        </a:p>
      </dgm:t>
    </dgm:pt>
    <dgm:pt modelId="{AC3B4658-2B2B-49C6-8FD9-F6878969C1B2}" type="parTrans" cxnId="{56729FAF-7FB4-47A5-975F-D70499568EEB}">
      <dgm:prSet/>
      <dgm:spPr/>
      <dgm:t>
        <a:bodyPr/>
        <a:lstStyle/>
        <a:p>
          <a:endParaRPr lang="es-MX"/>
        </a:p>
      </dgm:t>
    </dgm:pt>
    <dgm:pt modelId="{9BD5806A-3DAF-4A1F-99D3-2F78AE3E7B25}" type="sibTrans" cxnId="{56729FAF-7FB4-47A5-975F-D70499568EEB}">
      <dgm:prSet/>
      <dgm:spPr/>
      <dgm:t>
        <a:bodyPr/>
        <a:lstStyle/>
        <a:p>
          <a:endParaRPr lang="es-MX"/>
        </a:p>
      </dgm:t>
    </dgm:pt>
    <dgm:pt modelId="{15DA7F0E-3051-CF4C-B1AF-50E29D799B04}">
      <dgm:prSet phldrT="[Texto]"/>
      <dgm:spPr/>
      <dgm:t>
        <a:bodyPr/>
        <a:lstStyle/>
        <a:p>
          <a:r>
            <a:rPr lang="es-MX" dirty="0" smtClean="0"/>
            <a:t>Manejo complicado por la competencia con otras actividades económicas</a:t>
          </a:r>
          <a:endParaRPr lang="es-MX" dirty="0"/>
        </a:p>
      </dgm:t>
    </dgm:pt>
    <dgm:pt modelId="{DC0D831D-7F73-0644-84FE-A1AE6A26FAEF}" type="parTrans" cxnId="{D8599E46-7CFC-4748-942C-D5D2A913CA6E}">
      <dgm:prSet/>
      <dgm:spPr/>
      <dgm:t>
        <a:bodyPr/>
        <a:lstStyle/>
        <a:p>
          <a:endParaRPr lang="es-ES"/>
        </a:p>
      </dgm:t>
    </dgm:pt>
    <dgm:pt modelId="{8638F5B1-09E2-804C-B174-E1DD2CD3303F}" type="sibTrans" cxnId="{D8599E46-7CFC-4748-942C-D5D2A913CA6E}">
      <dgm:prSet/>
      <dgm:spPr/>
      <dgm:t>
        <a:bodyPr/>
        <a:lstStyle/>
        <a:p>
          <a:endParaRPr lang="es-ES"/>
        </a:p>
      </dgm:t>
    </dgm:pt>
    <dgm:pt modelId="{F53E43BC-86D0-BC4D-9446-A33BD063F2D5}">
      <dgm:prSet phldrT="[Texto]"/>
      <dgm:spPr/>
      <dgm:t>
        <a:bodyPr/>
        <a:lstStyle/>
        <a:p>
          <a:r>
            <a:rPr lang="es-MX" dirty="0" smtClean="0"/>
            <a:t>Explotación no sustentable y la falta de técnicas apropiadas</a:t>
          </a:r>
          <a:endParaRPr lang="es-MX" dirty="0"/>
        </a:p>
      </dgm:t>
    </dgm:pt>
    <dgm:pt modelId="{FA6D1304-094B-AF4A-B048-971CB714C10B}" type="parTrans" cxnId="{53B71E56-AEC3-8243-9DD9-38BCDF32C4AB}">
      <dgm:prSet/>
      <dgm:spPr/>
      <dgm:t>
        <a:bodyPr/>
        <a:lstStyle/>
        <a:p>
          <a:endParaRPr lang="es-ES"/>
        </a:p>
      </dgm:t>
    </dgm:pt>
    <dgm:pt modelId="{B3F4E88C-CEA2-8D40-950A-46FB3B7E9C9B}" type="sibTrans" cxnId="{53B71E56-AEC3-8243-9DD9-38BCDF32C4AB}">
      <dgm:prSet/>
      <dgm:spPr/>
      <dgm:t>
        <a:bodyPr/>
        <a:lstStyle/>
        <a:p>
          <a:endParaRPr lang="es-ES"/>
        </a:p>
      </dgm:t>
    </dgm:pt>
    <dgm:pt modelId="{8D0A32B3-88B8-7544-8E66-F1A33A681280}" type="pres">
      <dgm:prSet presAssocID="{1854CFEB-A415-4393-99DE-BA83441111D5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330A21EF-D509-B24C-9EE4-E0C7B5EEF953}" type="pres">
      <dgm:prSet presAssocID="{1854CFEB-A415-4393-99DE-BA83441111D5}" presName="diamond" presStyleLbl="bgShp" presStyleIdx="0" presStyleCnt="1"/>
      <dgm:spPr/>
      <dgm:t>
        <a:bodyPr/>
        <a:lstStyle/>
        <a:p>
          <a:endParaRPr lang="es-ES"/>
        </a:p>
      </dgm:t>
    </dgm:pt>
    <dgm:pt modelId="{839B0D1B-FCF1-0C4C-80BC-589526B8FC74}" type="pres">
      <dgm:prSet presAssocID="{1854CFEB-A415-4393-99DE-BA83441111D5}" presName="quad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D514469-E43E-344A-92F9-D9BF48DA7D6B}" type="pres">
      <dgm:prSet presAssocID="{1854CFEB-A415-4393-99DE-BA83441111D5}" presName="quad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F600F98-AE63-BE4F-BC65-CBF437B73408}" type="pres">
      <dgm:prSet presAssocID="{1854CFEB-A415-4393-99DE-BA83441111D5}" presName="quad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1C234B1-982D-484C-8931-58355F99E39E}" type="pres">
      <dgm:prSet presAssocID="{1854CFEB-A415-4393-99DE-BA83441111D5}" presName="quad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D8599E46-7CFC-4748-942C-D5D2A913CA6E}" srcId="{1854CFEB-A415-4393-99DE-BA83441111D5}" destId="{15DA7F0E-3051-CF4C-B1AF-50E29D799B04}" srcOrd="1" destOrd="0" parTransId="{DC0D831D-7F73-0644-84FE-A1AE6A26FAEF}" sibTransId="{8638F5B1-09E2-804C-B174-E1DD2CD3303F}"/>
    <dgm:cxn modelId="{941DF79D-DCFF-2144-8FEC-0CF3F51BE67D}" type="presOf" srcId="{F53E43BC-86D0-BC4D-9446-A33BD063F2D5}" destId="{4F600F98-AE63-BE4F-BC65-CBF437B73408}" srcOrd="0" destOrd="0" presId="urn:microsoft.com/office/officeart/2005/8/layout/matrix3"/>
    <dgm:cxn modelId="{0C1EE485-A01B-AB48-8C9B-35BE8EAB04B9}" type="presOf" srcId="{15DA7F0E-3051-CF4C-B1AF-50E29D799B04}" destId="{7D514469-E43E-344A-92F9-D9BF48DA7D6B}" srcOrd="0" destOrd="0" presId="urn:microsoft.com/office/officeart/2005/8/layout/matrix3"/>
    <dgm:cxn modelId="{8665A615-BD9B-F944-9658-0FC4E569C0F2}" type="presOf" srcId="{A0BC62DB-9D92-4FBB-AFCB-111367996FEB}" destId="{839B0D1B-FCF1-0C4C-80BC-589526B8FC74}" srcOrd="0" destOrd="0" presId="urn:microsoft.com/office/officeart/2005/8/layout/matrix3"/>
    <dgm:cxn modelId="{15BA4392-EA15-49F5-AAB8-C7A2A8603927}" srcId="{1854CFEB-A415-4393-99DE-BA83441111D5}" destId="{A0BC62DB-9D92-4FBB-AFCB-111367996FEB}" srcOrd="0" destOrd="0" parTransId="{61ADC40A-0A3C-46C5-A95A-D250E3DB08C9}" sibTransId="{1B44B083-2054-4BF8-B576-CB508E5BB399}"/>
    <dgm:cxn modelId="{53B71E56-AEC3-8243-9DD9-38BCDF32C4AB}" srcId="{1854CFEB-A415-4393-99DE-BA83441111D5}" destId="{F53E43BC-86D0-BC4D-9446-A33BD063F2D5}" srcOrd="2" destOrd="0" parTransId="{FA6D1304-094B-AF4A-B048-971CB714C10B}" sibTransId="{B3F4E88C-CEA2-8D40-950A-46FB3B7E9C9B}"/>
    <dgm:cxn modelId="{2D3057B7-187B-D14D-ADEC-25B9ECD35603}" type="presOf" srcId="{1854CFEB-A415-4393-99DE-BA83441111D5}" destId="{8D0A32B3-88B8-7544-8E66-F1A33A681280}" srcOrd="0" destOrd="0" presId="urn:microsoft.com/office/officeart/2005/8/layout/matrix3"/>
    <dgm:cxn modelId="{56729FAF-7FB4-47A5-975F-D70499568EEB}" srcId="{1854CFEB-A415-4393-99DE-BA83441111D5}" destId="{F625D7BB-E099-4C79-A7C9-E0D2A52CAB6B}" srcOrd="3" destOrd="0" parTransId="{AC3B4658-2B2B-49C6-8FD9-F6878969C1B2}" sibTransId="{9BD5806A-3DAF-4A1F-99D3-2F78AE3E7B25}"/>
    <dgm:cxn modelId="{3E7AA6E1-EC1A-9641-9417-97200B6F5C6C}" type="presOf" srcId="{F625D7BB-E099-4C79-A7C9-E0D2A52CAB6B}" destId="{31C234B1-982D-484C-8931-58355F99E39E}" srcOrd="0" destOrd="0" presId="urn:microsoft.com/office/officeart/2005/8/layout/matrix3"/>
    <dgm:cxn modelId="{145E5C53-F8F6-0F4C-AE1C-AC0BCD2C4DDA}" type="presParOf" srcId="{8D0A32B3-88B8-7544-8E66-F1A33A681280}" destId="{330A21EF-D509-B24C-9EE4-E0C7B5EEF953}" srcOrd="0" destOrd="0" presId="urn:microsoft.com/office/officeart/2005/8/layout/matrix3"/>
    <dgm:cxn modelId="{2CAB9E22-4A9A-6C41-B2A7-7D064E12ACD5}" type="presParOf" srcId="{8D0A32B3-88B8-7544-8E66-F1A33A681280}" destId="{839B0D1B-FCF1-0C4C-80BC-589526B8FC74}" srcOrd="1" destOrd="0" presId="urn:microsoft.com/office/officeart/2005/8/layout/matrix3"/>
    <dgm:cxn modelId="{E1F9D913-4C5C-6045-914D-85EEA271C9E1}" type="presParOf" srcId="{8D0A32B3-88B8-7544-8E66-F1A33A681280}" destId="{7D514469-E43E-344A-92F9-D9BF48DA7D6B}" srcOrd="2" destOrd="0" presId="urn:microsoft.com/office/officeart/2005/8/layout/matrix3"/>
    <dgm:cxn modelId="{1A463560-178C-4D49-AFA9-C46D816D0A35}" type="presParOf" srcId="{8D0A32B3-88B8-7544-8E66-F1A33A681280}" destId="{4F600F98-AE63-BE4F-BC65-CBF437B73408}" srcOrd="3" destOrd="0" presId="urn:microsoft.com/office/officeart/2005/8/layout/matrix3"/>
    <dgm:cxn modelId="{8AC9B08F-7EA3-134A-9BF1-37E378AC11F2}" type="presParOf" srcId="{8D0A32B3-88B8-7544-8E66-F1A33A681280}" destId="{31C234B1-982D-484C-8931-58355F99E39E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FE6FF7-1D19-BE43-908C-856B699B1140}">
      <dsp:nvSpPr>
        <dsp:cNvPr id="0" name=""/>
        <dsp:cNvSpPr/>
      </dsp:nvSpPr>
      <dsp:spPr>
        <a:xfrm>
          <a:off x="900" y="164447"/>
          <a:ext cx="3513576" cy="2108145"/>
        </a:xfrm>
        <a:prstGeom prst="rect">
          <a:avLst/>
        </a:prstGeom>
        <a:solidFill>
          <a:schemeClr val="accent6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smtClean="0">
              <a:solidFill>
                <a:schemeClr val="tx1"/>
              </a:solidFill>
            </a:rPr>
            <a:t>Distribución</a:t>
          </a:r>
          <a:endParaRPr lang="es-MX" sz="2000" b="1" kern="1200" dirty="0">
            <a:solidFill>
              <a:schemeClr val="tx1"/>
            </a:solidFill>
          </a:endParaRPr>
        </a:p>
        <a:p>
          <a:pPr marL="171450" lvl="1" indent="-171450" algn="ctr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smtClean="0">
              <a:solidFill>
                <a:schemeClr val="tx1"/>
              </a:solidFill>
            </a:rPr>
            <a:t>Crece principalmente en Japón, en bosque de coníferas</a:t>
          </a:r>
          <a:endParaRPr lang="es-MX" sz="1800" kern="1200" dirty="0">
            <a:solidFill>
              <a:schemeClr val="tx1"/>
            </a:solidFill>
          </a:endParaRPr>
        </a:p>
      </dsp:txBody>
      <dsp:txXfrm>
        <a:off x="900" y="164447"/>
        <a:ext cx="3513576" cy="2108145"/>
      </dsp:txXfrm>
    </dsp:sp>
    <dsp:sp modelId="{88B8E995-D2CA-C04C-A298-380EC6612030}">
      <dsp:nvSpPr>
        <dsp:cNvPr id="0" name=""/>
        <dsp:cNvSpPr/>
      </dsp:nvSpPr>
      <dsp:spPr>
        <a:xfrm>
          <a:off x="3865834" y="164447"/>
          <a:ext cx="3513576" cy="2108145"/>
        </a:xfrm>
        <a:prstGeom prst="rect">
          <a:avLst/>
        </a:prstGeom>
        <a:solidFill>
          <a:schemeClr val="accent6">
            <a:shade val="80000"/>
            <a:hueOff val="160640"/>
            <a:satOff val="-6455"/>
            <a:lumOff val="1381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smtClean="0">
              <a:solidFill>
                <a:schemeClr val="tx1"/>
              </a:solidFill>
            </a:rPr>
            <a:t>Micorriza</a:t>
          </a:r>
          <a:endParaRPr lang="es-MX" sz="2000" b="1" kern="1200" dirty="0">
            <a:solidFill>
              <a:schemeClr val="tx1"/>
            </a:solidFill>
          </a:endParaRPr>
        </a:p>
        <a:p>
          <a:pPr marL="171450" lvl="1" indent="-171450" algn="ctr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700" kern="1200" smtClean="0">
              <a:solidFill>
                <a:schemeClr val="tx1"/>
              </a:solidFill>
            </a:rPr>
            <a:t> </a:t>
          </a:r>
          <a:r>
            <a:rPr lang="es-MX" sz="1700" i="1" kern="1200" smtClean="0">
              <a:solidFill>
                <a:schemeClr val="tx1"/>
              </a:solidFill>
            </a:rPr>
            <a:t>P. densiflora</a:t>
          </a:r>
          <a:r>
            <a:rPr lang="es-MX" sz="1700" kern="1200" smtClean="0">
              <a:solidFill>
                <a:schemeClr val="tx1"/>
              </a:solidFill>
            </a:rPr>
            <a:t>,  </a:t>
          </a:r>
          <a:r>
            <a:rPr lang="es-MX" sz="1700" i="1" kern="1200" smtClean="0">
              <a:solidFill>
                <a:schemeClr val="tx1"/>
              </a:solidFill>
            </a:rPr>
            <a:t>P. thunbergii</a:t>
          </a:r>
          <a:r>
            <a:rPr lang="es-MX" sz="1700" kern="1200" smtClean="0">
              <a:solidFill>
                <a:schemeClr val="tx1"/>
              </a:solidFill>
            </a:rPr>
            <a:t>, </a:t>
          </a:r>
          <a:r>
            <a:rPr lang="es-MX" sz="1700" i="1" kern="1200" smtClean="0">
              <a:solidFill>
                <a:schemeClr val="tx1"/>
              </a:solidFill>
            </a:rPr>
            <a:t>P. pumila</a:t>
          </a:r>
          <a:r>
            <a:rPr lang="es-MX" sz="1700" kern="1200" smtClean="0">
              <a:solidFill>
                <a:schemeClr val="tx1"/>
              </a:solidFill>
            </a:rPr>
            <a:t>, </a:t>
          </a:r>
          <a:r>
            <a:rPr lang="es-MX" sz="1700" i="1" kern="1200" smtClean="0">
              <a:solidFill>
                <a:schemeClr val="tx1"/>
              </a:solidFill>
            </a:rPr>
            <a:t>Tsuga sieboldii</a:t>
          </a:r>
          <a:r>
            <a:rPr lang="es-MX" sz="1700" kern="1200" smtClean="0">
              <a:solidFill>
                <a:schemeClr val="tx1"/>
              </a:solidFill>
            </a:rPr>
            <a:t>,</a:t>
          </a:r>
          <a:r>
            <a:rPr lang="es-MX" sz="1700" i="1" kern="1200" smtClean="0">
              <a:solidFill>
                <a:schemeClr val="tx1"/>
              </a:solidFill>
            </a:rPr>
            <a:t> T. diversifolia</a:t>
          </a:r>
          <a:r>
            <a:rPr lang="es-MX" sz="1700" kern="1200" smtClean="0">
              <a:solidFill>
                <a:schemeClr val="tx1"/>
              </a:solidFill>
            </a:rPr>
            <a:t> y </a:t>
          </a:r>
          <a:r>
            <a:rPr lang="es-MX" sz="1700" i="1" kern="1200" smtClean="0">
              <a:solidFill>
                <a:schemeClr val="tx1"/>
              </a:solidFill>
            </a:rPr>
            <a:t>Picea glehnii </a:t>
          </a:r>
          <a:endParaRPr lang="es-MX" sz="1700" i="0" kern="1200" dirty="0">
            <a:solidFill>
              <a:schemeClr val="tx1"/>
            </a:solidFill>
          </a:endParaRPr>
        </a:p>
      </dsp:txBody>
      <dsp:txXfrm>
        <a:off x="3865834" y="164447"/>
        <a:ext cx="3513576" cy="2108145"/>
      </dsp:txXfrm>
    </dsp:sp>
    <dsp:sp modelId="{E57B0EFC-6D82-E24C-993F-0316873F21BE}">
      <dsp:nvSpPr>
        <dsp:cNvPr id="0" name=""/>
        <dsp:cNvSpPr/>
      </dsp:nvSpPr>
      <dsp:spPr>
        <a:xfrm>
          <a:off x="1933367" y="2623950"/>
          <a:ext cx="3513576" cy="2108145"/>
        </a:xfrm>
        <a:prstGeom prst="rect">
          <a:avLst/>
        </a:prstGeom>
        <a:solidFill>
          <a:schemeClr val="accent6">
            <a:shade val="80000"/>
            <a:hueOff val="321279"/>
            <a:satOff val="-12909"/>
            <a:lumOff val="27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i="1" kern="1200" dirty="0" smtClean="0">
              <a:solidFill>
                <a:schemeClr val="tx1"/>
              </a:solidFill>
            </a:rPr>
            <a:t>P. karaiensis</a:t>
          </a:r>
          <a:r>
            <a:rPr lang="es-MX" sz="1600" kern="1200" dirty="0" smtClean="0">
              <a:solidFill>
                <a:schemeClr val="tx1"/>
              </a:solidFill>
            </a:rPr>
            <a:t>, </a:t>
          </a:r>
          <a:r>
            <a:rPr lang="es-MX" sz="1600" i="1" kern="1200" dirty="0" smtClean="0">
              <a:solidFill>
                <a:schemeClr val="tx1"/>
              </a:solidFill>
            </a:rPr>
            <a:t>A. mariesii</a:t>
          </a:r>
          <a:r>
            <a:rPr lang="es-MX" sz="1600" kern="1200" dirty="0" smtClean="0">
              <a:solidFill>
                <a:schemeClr val="tx1"/>
              </a:solidFill>
            </a:rPr>
            <a:t> , </a:t>
          </a:r>
          <a:r>
            <a:rPr lang="es-MX" sz="1600" i="1" kern="1200" dirty="0" smtClean="0">
              <a:solidFill>
                <a:schemeClr val="tx1"/>
              </a:solidFill>
            </a:rPr>
            <a:t>P. taiwanensis  </a:t>
          </a:r>
          <a:r>
            <a:rPr lang="es-MX" sz="1600" kern="1200" dirty="0" smtClean="0">
              <a:solidFill>
                <a:schemeClr val="tx1"/>
              </a:solidFill>
            </a:rPr>
            <a:t>y en árboles de coníferas en China </a:t>
          </a:r>
          <a:endParaRPr lang="es-MX" sz="1600" kern="1200" dirty="0">
            <a:solidFill>
              <a:schemeClr val="tx1"/>
            </a:solidFill>
          </a:endParaRPr>
        </a:p>
      </dsp:txBody>
      <dsp:txXfrm>
        <a:off x="1933367" y="2623950"/>
        <a:ext cx="3513576" cy="210814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20A14F-26E3-F14D-B8C6-614ABE5600DE}">
      <dsp:nvSpPr>
        <dsp:cNvPr id="0" name=""/>
        <dsp:cNvSpPr/>
      </dsp:nvSpPr>
      <dsp:spPr>
        <a:xfrm>
          <a:off x="0" y="309396"/>
          <a:ext cx="9144000" cy="599625"/>
        </a:xfrm>
        <a:prstGeom prst="roundRect">
          <a:avLst/>
        </a:prstGeom>
        <a:solidFill>
          <a:schemeClr val="accent6"/>
        </a:solidFill>
        <a:ln w="12700" cap="flat" cmpd="sng" algn="ctr">
          <a:solidFill>
            <a:schemeClr val="accent6">
              <a:lumMod val="7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b="1" kern="1200" dirty="0" smtClean="0"/>
            <a:t>Tipo 1</a:t>
          </a:r>
          <a:r>
            <a:rPr lang="es-MX" sz="2500" kern="1200" dirty="0" smtClean="0"/>
            <a:t>. 4 núcleos del basidio y basidiosporas de </a:t>
          </a:r>
          <a:r>
            <a:rPr lang="es-MX" sz="2500" kern="1200" dirty="0" smtClean="0"/>
            <a:t>tipo mononucleadas </a:t>
          </a:r>
          <a:endParaRPr lang="es-MX" sz="2500" kern="1200" dirty="0"/>
        </a:p>
      </dsp:txBody>
      <dsp:txXfrm>
        <a:off x="29271" y="338667"/>
        <a:ext cx="9085458" cy="541083"/>
      </dsp:txXfrm>
    </dsp:sp>
    <dsp:sp modelId="{C8A53279-FF69-E745-BC45-D0FF775AA3E9}">
      <dsp:nvSpPr>
        <dsp:cNvPr id="0" name=""/>
        <dsp:cNvSpPr/>
      </dsp:nvSpPr>
      <dsp:spPr>
        <a:xfrm>
          <a:off x="0" y="909021"/>
          <a:ext cx="9144000" cy="1242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0322" tIns="31750" rIns="177800" bIns="31750" numCol="1" spcCol="1270" anchor="t" anchorCtr="0">
          <a:noAutofit/>
        </a:bodyPr>
        <a:lstStyle/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2000" kern="1200" dirty="0" smtClean="0"/>
            <a:t>Dos núcleos en el basidio; se forma un núcleo  diploide; ocurren dos divisiones (4 núcleos hijos); estos pasan por </a:t>
          </a:r>
          <a:r>
            <a:rPr lang="es-MX" sz="2000" kern="1200" dirty="0" smtClean="0"/>
            <a:t>esterigmas.</a:t>
          </a:r>
          <a:endParaRPr lang="es-MX" sz="2000" kern="1200" dirty="0"/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2000" kern="1200" dirty="0" smtClean="0"/>
            <a:t>forman micelio primario; se fusiona con </a:t>
          </a:r>
          <a:r>
            <a:rPr lang="es-MX" sz="2000" kern="1200" dirty="0" smtClean="0"/>
            <a:t>micelio de </a:t>
          </a:r>
          <a:r>
            <a:rPr lang="es-MX" sz="2000" kern="1200" dirty="0" smtClean="0"/>
            <a:t>origen diferente; micelio binuclado; cuerpo </a:t>
          </a:r>
          <a:r>
            <a:rPr lang="es-MX" sz="2000" kern="1200" dirty="0" smtClean="0"/>
            <a:t>fructífero.</a:t>
          </a:r>
          <a:endParaRPr lang="es-MX" sz="2000" kern="1200" dirty="0"/>
        </a:p>
      </dsp:txBody>
      <dsp:txXfrm>
        <a:off x="0" y="909021"/>
        <a:ext cx="9144000" cy="1242000"/>
      </dsp:txXfrm>
    </dsp:sp>
    <dsp:sp modelId="{733F4941-82FC-0545-BFB2-93C36D8E2893}">
      <dsp:nvSpPr>
        <dsp:cNvPr id="0" name=""/>
        <dsp:cNvSpPr/>
      </dsp:nvSpPr>
      <dsp:spPr>
        <a:xfrm>
          <a:off x="0" y="2151021"/>
          <a:ext cx="9144000" cy="599625"/>
        </a:xfrm>
        <a:prstGeom prst="roundRect">
          <a:avLst/>
        </a:prstGeom>
        <a:solidFill>
          <a:schemeClr val="accent2">
            <a:lumMod val="75000"/>
          </a:schemeClr>
        </a:solidFill>
        <a:ln w="12700" cap="flat" cmpd="sng" algn="ctr">
          <a:solidFill>
            <a:schemeClr val="accent1">
              <a:lumMod val="7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b="1" kern="1200" dirty="0" smtClean="0"/>
            <a:t>Tipo 2</a:t>
          </a:r>
          <a:r>
            <a:rPr lang="es-MX" sz="2500" kern="1200" dirty="0" smtClean="0"/>
            <a:t>.  8 núcleos del basidio y </a:t>
          </a:r>
          <a:r>
            <a:rPr lang="es-MX" sz="2500" kern="1200" dirty="0" err="1" smtClean="0"/>
            <a:t>basidiosporas</a:t>
          </a:r>
          <a:r>
            <a:rPr lang="es-MX" sz="2500" kern="1200" dirty="0" smtClean="0"/>
            <a:t> de tipo </a:t>
          </a:r>
          <a:r>
            <a:rPr lang="es-MX" sz="2500" kern="1200" dirty="0" err="1" smtClean="0"/>
            <a:t>mononucladas</a:t>
          </a:r>
          <a:r>
            <a:rPr lang="es-MX" sz="2500" kern="1200" dirty="0" smtClean="0"/>
            <a:t> </a:t>
          </a:r>
          <a:endParaRPr lang="es-MX" sz="2500" kern="1200" dirty="0"/>
        </a:p>
      </dsp:txBody>
      <dsp:txXfrm>
        <a:off x="29271" y="2180292"/>
        <a:ext cx="9085458" cy="541083"/>
      </dsp:txXfrm>
    </dsp:sp>
    <dsp:sp modelId="{5AEE4C2D-C04F-3947-8C2A-6DF9BE1A523D}">
      <dsp:nvSpPr>
        <dsp:cNvPr id="0" name=""/>
        <dsp:cNvSpPr/>
      </dsp:nvSpPr>
      <dsp:spPr>
        <a:xfrm>
          <a:off x="0" y="2750646"/>
          <a:ext cx="9144000" cy="1242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0322" tIns="31750" rIns="177800" bIns="31750" numCol="1" spcCol="1270" anchor="t" anchorCtr="0">
          <a:noAutofit/>
        </a:bodyPr>
        <a:lstStyle/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2000" kern="1200" dirty="0" smtClean="0"/>
            <a:t>Dos núcleos en el basidio; formación de un núcleo diploide; tres divisiones; ocho núcleos hijos; 4 de ellos forman </a:t>
          </a:r>
          <a:r>
            <a:rPr lang="es-MX" sz="2000" kern="1200" dirty="0" err="1" smtClean="0"/>
            <a:t>basidiosporas</a:t>
          </a:r>
          <a:r>
            <a:rPr lang="es-MX" sz="2000" kern="1200" dirty="0" smtClean="0"/>
            <a:t> uninucleadas</a:t>
          </a:r>
          <a:endParaRPr lang="es-MX" sz="2000" kern="1200" dirty="0"/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2000" kern="1200" dirty="0" smtClean="0"/>
            <a:t>Germinación</a:t>
          </a:r>
          <a:r>
            <a:rPr lang="es-MX" sz="2000" kern="1200" dirty="0" smtClean="0"/>
            <a:t>; micelio </a:t>
          </a:r>
          <a:r>
            <a:rPr lang="es-MX" sz="2000" kern="1200" dirty="0" smtClean="0"/>
            <a:t>uninucleado primario; fusión con </a:t>
          </a:r>
          <a:r>
            <a:rPr lang="es-MX" sz="2000" kern="1200" dirty="0" smtClean="0"/>
            <a:t>micelio; </a:t>
          </a:r>
          <a:r>
            <a:rPr lang="es-MX" sz="2000" kern="1200" dirty="0" smtClean="0"/>
            <a:t>micelio binuclear; cuerpo </a:t>
          </a:r>
          <a:r>
            <a:rPr lang="es-MX" sz="2000" kern="1200" dirty="0" smtClean="0"/>
            <a:t>fructífero.</a:t>
          </a:r>
          <a:endParaRPr lang="es-MX" sz="2000" kern="1200" dirty="0"/>
        </a:p>
      </dsp:txBody>
      <dsp:txXfrm>
        <a:off x="0" y="2750646"/>
        <a:ext cx="9144000" cy="1242000"/>
      </dsp:txXfrm>
    </dsp:sp>
    <dsp:sp modelId="{3F14F32A-68A4-1E4F-823A-15B554E34B56}">
      <dsp:nvSpPr>
        <dsp:cNvPr id="0" name=""/>
        <dsp:cNvSpPr/>
      </dsp:nvSpPr>
      <dsp:spPr>
        <a:xfrm>
          <a:off x="0" y="3992646"/>
          <a:ext cx="9144000" cy="599625"/>
        </a:xfrm>
        <a:prstGeom prst="roundRect">
          <a:avLst/>
        </a:prstGeom>
        <a:solidFill>
          <a:schemeClr val="accent5">
            <a:lumMod val="60000"/>
            <a:lumOff val="40000"/>
          </a:schemeClr>
        </a:solidFill>
        <a:ln w="12700" cap="flat" cmpd="sng" algn="ctr">
          <a:solidFill>
            <a:schemeClr val="accent4">
              <a:lumMod val="7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b="1" kern="1200" dirty="0" smtClean="0"/>
            <a:t>Tipo 3. </a:t>
          </a:r>
          <a:r>
            <a:rPr lang="es-MX" sz="2500" b="0" kern="1200" dirty="0" smtClean="0"/>
            <a:t>4 núcleos del basidio y </a:t>
          </a:r>
          <a:r>
            <a:rPr lang="es-MX" sz="2500" b="0" kern="1200" dirty="0" err="1" smtClean="0"/>
            <a:t>basidiosporas</a:t>
          </a:r>
          <a:r>
            <a:rPr lang="es-MX" sz="2500" b="0" kern="1200" dirty="0" smtClean="0"/>
            <a:t> de tipo </a:t>
          </a:r>
          <a:r>
            <a:rPr lang="es-MX" sz="2500" b="0" kern="1200" dirty="0" err="1" smtClean="0"/>
            <a:t>binucleadas</a:t>
          </a:r>
          <a:endParaRPr lang="es-MX" sz="2500" b="1" kern="1200" dirty="0"/>
        </a:p>
      </dsp:txBody>
      <dsp:txXfrm>
        <a:off x="29271" y="4021917"/>
        <a:ext cx="9085458" cy="541083"/>
      </dsp:txXfrm>
    </dsp:sp>
    <dsp:sp modelId="{9BB2DDE8-E964-A247-AE2B-0B3577D8D42E}">
      <dsp:nvSpPr>
        <dsp:cNvPr id="0" name=""/>
        <dsp:cNvSpPr/>
      </dsp:nvSpPr>
      <dsp:spPr>
        <a:xfrm>
          <a:off x="0" y="4592271"/>
          <a:ext cx="9144000" cy="1242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0322" tIns="31750" rIns="177800" bIns="3175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2000" kern="1200" dirty="0" smtClean="0"/>
            <a:t>Dos núcleos en el basidio; formación de un núcleo diploide; dos divisiones; 4 núcleos hijos; fusión; </a:t>
          </a:r>
          <a:r>
            <a:rPr lang="es-MX" sz="2000" kern="1200" dirty="0" err="1" smtClean="0"/>
            <a:t>basidiosporas</a:t>
          </a:r>
          <a:r>
            <a:rPr lang="es-MX" sz="2000" kern="1200" dirty="0" smtClean="0"/>
            <a:t> </a:t>
          </a:r>
          <a:r>
            <a:rPr lang="es-MX" sz="2000" kern="1200" dirty="0" err="1" smtClean="0"/>
            <a:t>binucladas</a:t>
          </a:r>
          <a:r>
            <a:rPr lang="es-MX" sz="2000" kern="1200" dirty="0" smtClean="0"/>
            <a:t>;. </a:t>
          </a:r>
          <a:endParaRPr lang="es-MX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2000" kern="1200" dirty="0" smtClean="0"/>
            <a:t>germinación; micelio secundario; expansión en las raíces de los pinos; fructificación.</a:t>
          </a:r>
          <a:endParaRPr lang="es-MX" sz="2000" kern="1200" dirty="0"/>
        </a:p>
      </dsp:txBody>
      <dsp:txXfrm>
        <a:off x="0" y="4592271"/>
        <a:ext cx="9144000" cy="124200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F83DD1-D949-1B4B-8654-179DE6CDA0B0}">
      <dsp:nvSpPr>
        <dsp:cNvPr id="0" name=""/>
        <dsp:cNvSpPr/>
      </dsp:nvSpPr>
      <dsp:spPr>
        <a:xfrm>
          <a:off x="581159" y="1569"/>
          <a:ext cx="2248727" cy="134923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>
              <a:solidFill>
                <a:schemeClr val="tx1"/>
              </a:solidFill>
            </a:rPr>
            <a:t>Actividad antitumoral contra el crecimiento </a:t>
          </a:r>
          <a:r>
            <a:rPr lang="es-MX" sz="1400" i="1" kern="1200" dirty="0" smtClean="0">
              <a:solidFill>
                <a:schemeClr val="tx1"/>
              </a:solidFill>
            </a:rPr>
            <a:t>in vitro </a:t>
          </a:r>
          <a:r>
            <a:rPr lang="es-MX" sz="1400" kern="1200" dirty="0" smtClean="0">
              <a:solidFill>
                <a:schemeClr val="tx1"/>
              </a:solidFill>
            </a:rPr>
            <a:t>de lesiones precancerosas inducidas por azoxymetano-en el colon en ratones</a:t>
          </a:r>
          <a:endParaRPr lang="es-MX" sz="1400" kern="1200" dirty="0">
            <a:solidFill>
              <a:schemeClr val="tx1"/>
            </a:solidFill>
          </a:endParaRPr>
        </a:p>
      </dsp:txBody>
      <dsp:txXfrm>
        <a:off x="581159" y="1569"/>
        <a:ext cx="2248727" cy="1349236"/>
      </dsp:txXfrm>
    </dsp:sp>
    <dsp:sp modelId="{EA9E9350-343F-8B4B-959D-CDB49367D273}">
      <dsp:nvSpPr>
        <dsp:cNvPr id="0" name=""/>
        <dsp:cNvSpPr/>
      </dsp:nvSpPr>
      <dsp:spPr>
        <a:xfrm>
          <a:off x="3054759" y="1569"/>
          <a:ext cx="2248727" cy="1349236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0" i="0" kern="1200" dirty="0" smtClean="0">
              <a:solidFill>
                <a:schemeClr val="tx1"/>
              </a:solidFill>
            </a:rPr>
            <a:t>Actividad en contra de </a:t>
          </a:r>
          <a:r>
            <a:rPr lang="es-MX" sz="1400" b="0" i="0" kern="1200" dirty="0" err="1" smtClean="0">
              <a:solidFill>
                <a:schemeClr val="tx1"/>
              </a:solidFill>
            </a:rPr>
            <a:t>fibrosarcoma</a:t>
          </a:r>
          <a:r>
            <a:rPr lang="es-MX" sz="1400" b="0" i="0" kern="1200" dirty="0" smtClean="0">
              <a:solidFill>
                <a:schemeClr val="tx1"/>
              </a:solidFill>
            </a:rPr>
            <a:t> </a:t>
          </a:r>
          <a:r>
            <a:rPr lang="es-MX" sz="1400" b="0" i="0" kern="1200" dirty="0" err="1" smtClean="0">
              <a:solidFill>
                <a:schemeClr val="tx1"/>
              </a:solidFill>
            </a:rPr>
            <a:t>singénico</a:t>
          </a:r>
          <a:r>
            <a:rPr lang="es-MX" sz="1400" b="0" i="0" kern="1200" dirty="0" smtClean="0">
              <a:solidFill>
                <a:schemeClr val="tx1"/>
              </a:solidFill>
            </a:rPr>
            <a:t> de ratones</a:t>
          </a:r>
          <a:endParaRPr lang="es-MX" sz="1400" kern="1200" dirty="0">
            <a:solidFill>
              <a:schemeClr val="tx1"/>
            </a:solidFill>
          </a:endParaRPr>
        </a:p>
      </dsp:txBody>
      <dsp:txXfrm>
        <a:off x="3054759" y="1569"/>
        <a:ext cx="2248727" cy="1349236"/>
      </dsp:txXfrm>
    </dsp:sp>
    <dsp:sp modelId="{5FF40A19-8C21-3C4B-8135-E7AB88CE91CB}">
      <dsp:nvSpPr>
        <dsp:cNvPr id="0" name=""/>
        <dsp:cNvSpPr/>
      </dsp:nvSpPr>
      <dsp:spPr>
        <a:xfrm>
          <a:off x="5528359" y="1569"/>
          <a:ext cx="2248727" cy="1349236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0" i="0" kern="1200" dirty="0" smtClean="0">
              <a:solidFill>
                <a:schemeClr val="tx1"/>
              </a:solidFill>
            </a:rPr>
            <a:t>Actividad antitumoral contra el sarcoma en ratones inhibiéndolo 91.8%</a:t>
          </a:r>
          <a:endParaRPr lang="es-MX" sz="1400" kern="1200" dirty="0">
            <a:solidFill>
              <a:schemeClr val="tx1"/>
            </a:solidFill>
          </a:endParaRPr>
        </a:p>
      </dsp:txBody>
      <dsp:txXfrm>
        <a:off x="5528359" y="1569"/>
        <a:ext cx="2248727" cy="1349236"/>
      </dsp:txXfrm>
    </dsp:sp>
    <dsp:sp modelId="{AFEAB74B-F231-E34C-9D94-0A46E709074E}">
      <dsp:nvSpPr>
        <dsp:cNvPr id="0" name=""/>
        <dsp:cNvSpPr/>
      </dsp:nvSpPr>
      <dsp:spPr>
        <a:xfrm>
          <a:off x="581159" y="1575678"/>
          <a:ext cx="2248727" cy="1349236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>
              <a:solidFill>
                <a:schemeClr val="tx1"/>
              </a:solidFill>
            </a:rPr>
            <a:t>Capacidad para eliminar radicales libres </a:t>
          </a:r>
          <a:endParaRPr lang="es-MX" sz="1400" kern="1200" dirty="0">
            <a:solidFill>
              <a:schemeClr val="tx1"/>
            </a:solidFill>
          </a:endParaRPr>
        </a:p>
      </dsp:txBody>
      <dsp:txXfrm>
        <a:off x="581159" y="1575678"/>
        <a:ext cx="2248727" cy="1349236"/>
      </dsp:txXfrm>
    </dsp:sp>
    <dsp:sp modelId="{745B06A2-68E0-D542-B01E-618CEA747FC4}">
      <dsp:nvSpPr>
        <dsp:cNvPr id="0" name=""/>
        <dsp:cNvSpPr/>
      </dsp:nvSpPr>
      <dsp:spPr>
        <a:xfrm>
          <a:off x="3054759" y="1575678"/>
          <a:ext cx="2248727" cy="1349236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0" i="0" kern="1200" dirty="0" smtClean="0">
              <a:solidFill>
                <a:schemeClr val="tx1"/>
              </a:solidFill>
            </a:rPr>
            <a:t>Contenido de compuestos </a:t>
          </a:r>
          <a:r>
            <a:rPr lang="es-MX" sz="1400" b="0" i="0" kern="1200" dirty="0" err="1" smtClean="0">
              <a:solidFill>
                <a:schemeClr val="tx1"/>
              </a:solidFill>
            </a:rPr>
            <a:t>fenólicos</a:t>
          </a:r>
          <a:r>
            <a:rPr lang="es-MX" sz="1400" b="0" i="0" kern="1200" dirty="0" smtClean="0">
              <a:solidFill>
                <a:schemeClr val="tx1"/>
              </a:solidFill>
            </a:rPr>
            <a:t> y </a:t>
          </a:r>
          <a:r>
            <a:rPr lang="es-MX" sz="1400" b="0" i="0" kern="1200" dirty="0" err="1" smtClean="0">
              <a:solidFill>
                <a:schemeClr val="tx1"/>
              </a:solidFill>
            </a:rPr>
            <a:t>flavonoides</a:t>
          </a:r>
          <a:endParaRPr lang="es-MX" sz="1400" kern="1200" dirty="0">
            <a:solidFill>
              <a:schemeClr val="tx1"/>
            </a:solidFill>
          </a:endParaRPr>
        </a:p>
      </dsp:txBody>
      <dsp:txXfrm>
        <a:off x="3054759" y="1575678"/>
        <a:ext cx="2248727" cy="1349236"/>
      </dsp:txXfrm>
    </dsp:sp>
    <dsp:sp modelId="{C0F64808-6653-894E-A122-D1F5B7A57472}">
      <dsp:nvSpPr>
        <dsp:cNvPr id="0" name=""/>
        <dsp:cNvSpPr/>
      </dsp:nvSpPr>
      <dsp:spPr>
        <a:xfrm>
          <a:off x="5528359" y="1575678"/>
          <a:ext cx="2248727" cy="134923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>
              <a:solidFill>
                <a:schemeClr val="tx1"/>
              </a:solidFill>
            </a:rPr>
            <a:t>Propiedades </a:t>
          </a:r>
          <a:r>
            <a:rPr lang="es-MX" sz="1400" kern="1200" dirty="0" smtClean="0">
              <a:solidFill>
                <a:schemeClr val="tx1"/>
              </a:solidFill>
            </a:rPr>
            <a:t>farmacológicas y  compuestos bioactivos. </a:t>
          </a:r>
          <a:endParaRPr lang="es-MX" sz="1400" kern="1200" dirty="0">
            <a:solidFill>
              <a:schemeClr val="tx1"/>
            </a:solidFill>
          </a:endParaRPr>
        </a:p>
      </dsp:txBody>
      <dsp:txXfrm>
        <a:off x="5528359" y="1575678"/>
        <a:ext cx="2248727" cy="1349236"/>
      </dsp:txXfrm>
    </dsp:sp>
    <dsp:sp modelId="{DDD8C3A2-7CE6-4940-AAC1-899E0E4F296E}">
      <dsp:nvSpPr>
        <dsp:cNvPr id="0" name=""/>
        <dsp:cNvSpPr/>
      </dsp:nvSpPr>
      <dsp:spPr>
        <a:xfrm>
          <a:off x="3054759" y="3149787"/>
          <a:ext cx="2248727" cy="1349236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0" i="0" kern="1200" dirty="0" smtClean="0">
              <a:solidFill>
                <a:schemeClr val="tx1"/>
              </a:solidFill>
            </a:rPr>
            <a:t>Inhibición de la producción de óxido nítrico por células inflamatorias</a:t>
          </a:r>
          <a:endParaRPr lang="es-MX" sz="1400" kern="1200" dirty="0">
            <a:solidFill>
              <a:schemeClr val="tx1"/>
            </a:solidFill>
          </a:endParaRPr>
        </a:p>
      </dsp:txBody>
      <dsp:txXfrm>
        <a:off x="3054759" y="3149787"/>
        <a:ext cx="2248727" cy="134923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4C94AE-7CDB-9744-870F-3AE595CEC9F6}">
      <dsp:nvSpPr>
        <dsp:cNvPr id="0" name=""/>
        <dsp:cNvSpPr/>
      </dsp:nvSpPr>
      <dsp:spPr>
        <a:xfrm>
          <a:off x="1072577" y="48315"/>
          <a:ext cx="3091361" cy="2284504"/>
        </a:xfrm>
        <a:prstGeom prst="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FD166F7-B81E-B94F-AB58-99B6594EF826}">
      <dsp:nvSpPr>
        <dsp:cNvPr id="0" name=""/>
        <dsp:cNvSpPr/>
      </dsp:nvSpPr>
      <dsp:spPr>
        <a:xfrm>
          <a:off x="1697426" y="1918596"/>
          <a:ext cx="2663832" cy="640163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just" defTabSz="444500">
            <a:lnSpc>
              <a:spcPct val="90000"/>
            </a:lnSpc>
            <a:spcBef>
              <a:spcPct val="0"/>
            </a:spcBef>
            <a:spcAft>
              <a:spcPct val="5000"/>
            </a:spcAft>
          </a:pPr>
          <a:r>
            <a:rPr lang="es-MX" sz="1000" kern="1200" dirty="0" smtClean="0">
              <a:solidFill>
                <a:srgbClr val="000000"/>
              </a:solidFill>
            </a:rPr>
            <a:t>PFNM más importante en México. Constituye una fuente de ingresos significativa.</a:t>
          </a:r>
          <a:endParaRPr lang="es-MX" sz="1000" kern="1200" dirty="0">
            <a:solidFill>
              <a:srgbClr val="000000"/>
            </a:solidFill>
          </a:endParaRPr>
        </a:p>
      </dsp:txBody>
      <dsp:txXfrm>
        <a:off x="1697426" y="1918596"/>
        <a:ext cx="2663832" cy="640163"/>
      </dsp:txXfrm>
    </dsp:sp>
    <dsp:sp modelId="{40289F31-C87E-C045-8BC2-9B9F7A050C08}">
      <dsp:nvSpPr>
        <dsp:cNvPr id="0" name=""/>
        <dsp:cNvSpPr/>
      </dsp:nvSpPr>
      <dsp:spPr>
        <a:xfrm>
          <a:off x="4782740" y="48315"/>
          <a:ext cx="3091361" cy="2284504"/>
        </a:xfrm>
        <a:prstGeom prst="rect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E53C92B-1143-4A41-931E-E1194D42E358}">
      <dsp:nvSpPr>
        <dsp:cNvPr id="0" name=""/>
        <dsp:cNvSpPr/>
      </dsp:nvSpPr>
      <dsp:spPr>
        <a:xfrm>
          <a:off x="5407590" y="1918596"/>
          <a:ext cx="2663832" cy="640163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5000"/>
            </a:spcAft>
          </a:pPr>
          <a:r>
            <a:rPr lang="es-MX" sz="1000" kern="1200" dirty="0" smtClean="0">
              <a:solidFill>
                <a:srgbClr val="000000"/>
              </a:solidFill>
            </a:rPr>
            <a:t>El aprovechamiento  involucra a  3,000 familias distribuidas en los estados de </a:t>
          </a:r>
          <a:r>
            <a:rPr lang="es-MX" sz="1000" b="1" kern="1200" dirty="0" smtClean="0">
              <a:solidFill>
                <a:srgbClr val="000000"/>
              </a:solidFill>
            </a:rPr>
            <a:t>Hidalgo,</a:t>
          </a:r>
          <a:r>
            <a:rPr lang="es-MX" sz="1000" kern="1200" dirty="0" smtClean="0">
              <a:solidFill>
                <a:srgbClr val="000000"/>
              </a:solidFill>
            </a:rPr>
            <a:t> </a:t>
          </a:r>
          <a:r>
            <a:rPr lang="es-MX" sz="1000" b="1" kern="1200" dirty="0" smtClean="0">
              <a:solidFill>
                <a:srgbClr val="000000"/>
              </a:solidFill>
            </a:rPr>
            <a:t>Oaxaca</a:t>
          </a:r>
          <a:r>
            <a:rPr lang="es-MX" sz="1000" kern="1200" dirty="0" smtClean="0">
              <a:solidFill>
                <a:srgbClr val="000000"/>
              </a:solidFill>
            </a:rPr>
            <a:t>, Michoacán, </a:t>
          </a:r>
          <a:r>
            <a:rPr lang="es-MX" sz="1000" b="1" kern="1200" dirty="0" smtClean="0">
              <a:solidFill>
                <a:srgbClr val="000000"/>
              </a:solidFill>
            </a:rPr>
            <a:t>Estado de México</a:t>
          </a:r>
          <a:r>
            <a:rPr lang="es-MX" sz="1000" kern="1200" dirty="0" smtClean="0">
              <a:solidFill>
                <a:srgbClr val="000000"/>
              </a:solidFill>
            </a:rPr>
            <a:t>, </a:t>
          </a:r>
          <a:r>
            <a:rPr lang="es-MX" sz="1000" b="1" kern="1200" dirty="0" smtClean="0">
              <a:solidFill>
                <a:srgbClr val="000000"/>
              </a:solidFill>
            </a:rPr>
            <a:t>Veracruz</a:t>
          </a:r>
          <a:r>
            <a:rPr lang="es-MX" sz="1000" kern="1200" dirty="0" smtClean="0">
              <a:solidFill>
                <a:srgbClr val="000000"/>
              </a:solidFill>
            </a:rPr>
            <a:t> y Durango.</a:t>
          </a:r>
          <a:endParaRPr lang="es-MX" sz="1000" kern="1200" dirty="0">
            <a:solidFill>
              <a:srgbClr val="000000"/>
            </a:solidFill>
          </a:endParaRPr>
        </a:p>
      </dsp:txBody>
      <dsp:txXfrm>
        <a:off x="5407590" y="1918596"/>
        <a:ext cx="2663832" cy="640163"/>
      </dsp:txXfrm>
    </dsp:sp>
    <dsp:sp modelId="{27D199CC-1E72-3D46-BC00-25F1EE9E28D8}">
      <dsp:nvSpPr>
        <dsp:cNvPr id="0" name=""/>
        <dsp:cNvSpPr/>
      </dsp:nvSpPr>
      <dsp:spPr>
        <a:xfrm>
          <a:off x="1072577" y="2887628"/>
          <a:ext cx="3091361" cy="2284504"/>
        </a:xfrm>
        <a:prstGeom prst="rect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ECA17DF-E7A6-3C4B-892E-E86F012A93D3}">
      <dsp:nvSpPr>
        <dsp:cNvPr id="0" name=""/>
        <dsp:cNvSpPr/>
      </dsp:nvSpPr>
      <dsp:spPr>
        <a:xfrm>
          <a:off x="1697426" y="4757909"/>
          <a:ext cx="2663832" cy="640163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5000"/>
            </a:spcAft>
          </a:pPr>
          <a:r>
            <a:rPr lang="es-MX" sz="1000" kern="1200" dirty="0" smtClean="0">
              <a:solidFill>
                <a:srgbClr val="000000"/>
              </a:solidFill>
            </a:rPr>
            <a:t>Importancia ecológica. Realiza simbiosis principalmente con </a:t>
          </a:r>
          <a:r>
            <a:rPr lang="es-MX" sz="1000" i="1" kern="1200" dirty="0" smtClean="0">
              <a:solidFill>
                <a:srgbClr val="000000"/>
              </a:solidFill>
            </a:rPr>
            <a:t>P. </a:t>
          </a:r>
          <a:r>
            <a:rPr lang="es-MX" sz="1000" i="1" kern="1200" dirty="0" err="1" smtClean="0">
              <a:solidFill>
                <a:srgbClr val="000000"/>
              </a:solidFill>
            </a:rPr>
            <a:t>teocote</a:t>
          </a:r>
          <a:endParaRPr lang="es-MX" sz="1000" i="1" kern="1200" dirty="0">
            <a:solidFill>
              <a:srgbClr val="000000"/>
            </a:solidFill>
          </a:endParaRPr>
        </a:p>
      </dsp:txBody>
      <dsp:txXfrm>
        <a:off x="1697426" y="4757909"/>
        <a:ext cx="2663832" cy="640163"/>
      </dsp:txXfrm>
    </dsp:sp>
    <dsp:sp modelId="{D9B7969B-AF48-0B4D-9E48-A817CA7E4C23}">
      <dsp:nvSpPr>
        <dsp:cNvPr id="0" name=""/>
        <dsp:cNvSpPr/>
      </dsp:nvSpPr>
      <dsp:spPr>
        <a:xfrm>
          <a:off x="4782740" y="2887628"/>
          <a:ext cx="3091361" cy="2284504"/>
        </a:xfrm>
        <a:prstGeom prst="rect">
          <a:avLst/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CCFAEA3-1A51-A646-A885-60945E8DE61B}">
      <dsp:nvSpPr>
        <dsp:cNvPr id="0" name=""/>
        <dsp:cNvSpPr/>
      </dsp:nvSpPr>
      <dsp:spPr>
        <a:xfrm>
          <a:off x="5407590" y="4757909"/>
          <a:ext cx="2663832" cy="640163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just" defTabSz="444500">
            <a:lnSpc>
              <a:spcPct val="90000"/>
            </a:lnSpc>
            <a:spcBef>
              <a:spcPct val="0"/>
            </a:spcBef>
            <a:spcAft>
              <a:spcPct val="5000"/>
            </a:spcAft>
          </a:pPr>
          <a:r>
            <a:rPr lang="es-MX" sz="1000" kern="1200" dirty="0" smtClean="0">
              <a:solidFill>
                <a:srgbClr val="000000"/>
              </a:solidFill>
            </a:rPr>
            <a:t>Las autoridades gubernamentales establecieron vínculos con  instituciones de investigación  con el fin de generar fundamental información y reglamentos para la cosecha y comercialización.</a:t>
          </a:r>
          <a:endParaRPr lang="es-MX" sz="1000" i="1" kern="1200" dirty="0">
            <a:solidFill>
              <a:srgbClr val="000000"/>
            </a:solidFill>
          </a:endParaRPr>
        </a:p>
      </dsp:txBody>
      <dsp:txXfrm>
        <a:off x="5407590" y="4757909"/>
        <a:ext cx="2663832" cy="64016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6A8252-5D9C-42B9-8A20-3FCFB7FD355B}">
      <dsp:nvSpPr>
        <dsp:cNvPr id="0" name=""/>
        <dsp:cNvSpPr/>
      </dsp:nvSpPr>
      <dsp:spPr>
        <a:xfrm>
          <a:off x="1685075" y="0"/>
          <a:ext cx="5783058" cy="5783058"/>
        </a:xfrm>
        <a:prstGeom prst="diamond">
          <a:avLst/>
        </a:prstGeom>
        <a:solidFill>
          <a:schemeClr val="accent6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1EE5E921-4D65-470A-B01D-A0922C781258}">
      <dsp:nvSpPr>
        <dsp:cNvPr id="0" name=""/>
        <dsp:cNvSpPr/>
      </dsp:nvSpPr>
      <dsp:spPr>
        <a:xfrm>
          <a:off x="2234466" y="549390"/>
          <a:ext cx="2255392" cy="2255392"/>
        </a:xfrm>
        <a:prstGeom prst="roundRect">
          <a:avLst/>
        </a:prstGeom>
        <a:gradFill rotWithShape="0">
          <a:gsLst>
            <a:gs pos="0">
              <a:schemeClr val="accent6">
                <a:alpha val="9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alpha val="9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alpha val="9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smtClean="0"/>
            <a:t>Determinar los efectos de la recolecta y el rendimientos de la colonia de micelio.</a:t>
          </a:r>
          <a:endParaRPr lang="es-MX" sz="1600" b="1" kern="1200" dirty="0"/>
        </a:p>
      </dsp:txBody>
      <dsp:txXfrm>
        <a:off x="2344565" y="659489"/>
        <a:ext cx="2035194" cy="2035194"/>
      </dsp:txXfrm>
    </dsp:sp>
    <dsp:sp modelId="{023BC674-4781-437A-BA29-1AE88FA2F5DF}">
      <dsp:nvSpPr>
        <dsp:cNvPr id="0" name=""/>
        <dsp:cNvSpPr/>
      </dsp:nvSpPr>
      <dsp:spPr>
        <a:xfrm>
          <a:off x="4663350" y="549390"/>
          <a:ext cx="2255392" cy="2255392"/>
        </a:xfrm>
        <a:prstGeom prst="roundRect">
          <a:avLst/>
        </a:prstGeom>
        <a:gradFill rotWithShape="0">
          <a:gsLst>
            <a:gs pos="0">
              <a:schemeClr val="accent6">
                <a:alpha val="90000"/>
                <a:hueOff val="0"/>
                <a:satOff val="0"/>
                <a:lumOff val="0"/>
                <a:alphaOff val="-13333"/>
                <a:lumMod val="110000"/>
                <a:satMod val="105000"/>
                <a:tint val="67000"/>
              </a:schemeClr>
            </a:gs>
            <a:gs pos="50000">
              <a:schemeClr val="accent6">
                <a:alpha val="90000"/>
                <a:hueOff val="0"/>
                <a:satOff val="0"/>
                <a:lumOff val="0"/>
                <a:alphaOff val="-13333"/>
                <a:lumMod val="105000"/>
                <a:satMod val="103000"/>
                <a:tint val="73000"/>
              </a:schemeClr>
            </a:gs>
            <a:gs pos="100000">
              <a:schemeClr val="accent6">
                <a:alpha val="90000"/>
                <a:hueOff val="0"/>
                <a:satOff val="0"/>
                <a:lumOff val="0"/>
                <a:alphaOff val="-13333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 smtClean="0"/>
            <a:t>Micorrizar plántulas de </a:t>
          </a:r>
          <a:r>
            <a:rPr lang="es-MX" sz="1600" b="1" i="1" kern="1200" dirty="0" smtClean="0"/>
            <a:t>Pinus, </a:t>
          </a:r>
          <a:r>
            <a:rPr lang="es-MX" sz="1600" b="1" i="0" kern="1200" dirty="0" smtClean="0"/>
            <a:t>p</a:t>
          </a:r>
          <a:r>
            <a:rPr lang="es-MX" sz="1600" b="1" kern="1200" dirty="0" smtClean="0"/>
            <a:t>or medio de inoculo (esporas y micelio) </a:t>
          </a:r>
          <a:endParaRPr lang="es-MX" sz="1600" b="1" kern="1200" dirty="0" smtClean="0"/>
        </a:p>
      </dsp:txBody>
      <dsp:txXfrm>
        <a:off x="4773449" y="659489"/>
        <a:ext cx="2035194" cy="2035194"/>
      </dsp:txXfrm>
    </dsp:sp>
    <dsp:sp modelId="{75ACCD1A-90C6-420E-B2FE-ED917766C8A8}">
      <dsp:nvSpPr>
        <dsp:cNvPr id="0" name=""/>
        <dsp:cNvSpPr/>
      </dsp:nvSpPr>
      <dsp:spPr>
        <a:xfrm>
          <a:off x="2234466" y="2978274"/>
          <a:ext cx="2255392" cy="2255392"/>
        </a:xfrm>
        <a:prstGeom prst="roundRect">
          <a:avLst/>
        </a:prstGeom>
        <a:gradFill rotWithShape="0">
          <a:gsLst>
            <a:gs pos="0">
              <a:schemeClr val="accent6">
                <a:alpha val="90000"/>
                <a:hueOff val="0"/>
                <a:satOff val="0"/>
                <a:lumOff val="0"/>
                <a:alphaOff val="-26667"/>
                <a:lumMod val="110000"/>
                <a:satMod val="105000"/>
                <a:tint val="67000"/>
              </a:schemeClr>
            </a:gs>
            <a:gs pos="50000">
              <a:schemeClr val="accent6">
                <a:alpha val="90000"/>
                <a:hueOff val="0"/>
                <a:satOff val="0"/>
                <a:lumOff val="0"/>
                <a:alphaOff val="-26667"/>
                <a:lumMod val="105000"/>
                <a:satMod val="103000"/>
                <a:tint val="73000"/>
              </a:schemeClr>
            </a:gs>
            <a:gs pos="100000">
              <a:schemeClr val="accent6">
                <a:alpha val="90000"/>
                <a:hueOff val="0"/>
                <a:satOff val="0"/>
                <a:lumOff val="0"/>
                <a:alphaOff val="-26667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smtClean="0"/>
            <a:t>Investigar sobre el impacto de diversas prácticas forestales, así como el impacto de la humedad del suelo.</a:t>
          </a:r>
          <a:endParaRPr lang="es-MX" sz="1600" b="1" kern="1200" dirty="0" smtClean="0"/>
        </a:p>
      </dsp:txBody>
      <dsp:txXfrm>
        <a:off x="2344565" y="3088373"/>
        <a:ext cx="2035194" cy="2035194"/>
      </dsp:txXfrm>
    </dsp:sp>
    <dsp:sp modelId="{F61AFD85-2363-458D-95BD-9E93CF1C2C6A}">
      <dsp:nvSpPr>
        <dsp:cNvPr id="0" name=""/>
        <dsp:cNvSpPr/>
      </dsp:nvSpPr>
      <dsp:spPr>
        <a:xfrm>
          <a:off x="4663350" y="2978274"/>
          <a:ext cx="2255392" cy="2255392"/>
        </a:xfrm>
        <a:prstGeom prst="roundRect">
          <a:avLst/>
        </a:prstGeom>
        <a:gradFill rotWithShape="0">
          <a:gsLst>
            <a:gs pos="0">
              <a:schemeClr val="accent6">
                <a:alpha val="90000"/>
                <a:hueOff val="0"/>
                <a:satOff val="0"/>
                <a:lumOff val="0"/>
                <a:alphaOff val="-40000"/>
                <a:lumMod val="110000"/>
                <a:satMod val="105000"/>
                <a:tint val="67000"/>
              </a:schemeClr>
            </a:gs>
            <a:gs pos="50000">
              <a:schemeClr val="accent6">
                <a:alpha val="90000"/>
                <a:hueOff val="0"/>
                <a:satOff val="0"/>
                <a:lumOff val="0"/>
                <a:alphaOff val="-40000"/>
                <a:lumMod val="105000"/>
                <a:satMod val="103000"/>
                <a:tint val="73000"/>
              </a:schemeClr>
            </a:gs>
            <a:gs pos="100000">
              <a:schemeClr val="accent6">
                <a:alpha val="90000"/>
                <a:hueOff val="0"/>
                <a:satOff val="0"/>
                <a:lumOff val="0"/>
                <a:alphaOff val="-4000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smtClean="0"/>
            <a:t>Organiza a los recolectores debe ser promovido a nivel regional para mejorar los precios de los hongos, la conservación, controles de calidad, y postcosecha.</a:t>
          </a:r>
          <a:endParaRPr lang="es-MX" sz="1600" b="1" kern="1200" dirty="0" smtClean="0"/>
        </a:p>
      </dsp:txBody>
      <dsp:txXfrm>
        <a:off x="4773449" y="3088373"/>
        <a:ext cx="2035194" cy="203519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0A21EF-D509-B24C-9EE4-E0C7B5EEF953}">
      <dsp:nvSpPr>
        <dsp:cNvPr id="0" name=""/>
        <dsp:cNvSpPr/>
      </dsp:nvSpPr>
      <dsp:spPr>
        <a:xfrm>
          <a:off x="1428759" y="0"/>
          <a:ext cx="5857916" cy="5857916"/>
        </a:xfrm>
        <a:prstGeom prst="diamond">
          <a:avLst/>
        </a:prstGeom>
        <a:solidFill>
          <a:schemeClr val="accent6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839B0D1B-FCF1-0C4C-80BC-589526B8FC74}">
      <dsp:nvSpPr>
        <dsp:cNvPr id="0" name=""/>
        <dsp:cNvSpPr/>
      </dsp:nvSpPr>
      <dsp:spPr>
        <a:xfrm>
          <a:off x="1985262" y="556502"/>
          <a:ext cx="2284587" cy="2284587"/>
        </a:xfrm>
        <a:prstGeom prst="roundRect">
          <a:avLst/>
        </a:prstGeom>
        <a:gradFill rotWithShape="0">
          <a:gsLst>
            <a:gs pos="0">
              <a:schemeClr val="accent6">
                <a:alpha val="9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alpha val="9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alpha val="9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Pocos estudios relacionados con la abundancia, frecuencia, distribución y tamaño de las poblaciones naturales</a:t>
          </a:r>
          <a:r>
            <a:rPr lang="es-MX" sz="1700" i="1" kern="1200" dirty="0" smtClean="0"/>
            <a:t>.</a:t>
          </a:r>
          <a:endParaRPr lang="es-MX" sz="1700" kern="1200" dirty="0"/>
        </a:p>
      </dsp:txBody>
      <dsp:txXfrm>
        <a:off x="2096786" y="668026"/>
        <a:ext cx="2061539" cy="2061539"/>
      </dsp:txXfrm>
    </dsp:sp>
    <dsp:sp modelId="{7D514469-E43E-344A-92F9-D9BF48DA7D6B}">
      <dsp:nvSpPr>
        <dsp:cNvPr id="0" name=""/>
        <dsp:cNvSpPr/>
      </dsp:nvSpPr>
      <dsp:spPr>
        <a:xfrm>
          <a:off x="4445586" y="556502"/>
          <a:ext cx="2284587" cy="2284587"/>
        </a:xfrm>
        <a:prstGeom prst="roundRect">
          <a:avLst/>
        </a:prstGeom>
        <a:gradFill rotWithShape="0">
          <a:gsLst>
            <a:gs pos="0">
              <a:schemeClr val="accent6">
                <a:alpha val="90000"/>
                <a:hueOff val="0"/>
                <a:satOff val="0"/>
                <a:lumOff val="0"/>
                <a:alphaOff val="-13333"/>
                <a:lumMod val="110000"/>
                <a:satMod val="105000"/>
                <a:tint val="67000"/>
              </a:schemeClr>
            </a:gs>
            <a:gs pos="50000">
              <a:schemeClr val="accent6">
                <a:alpha val="90000"/>
                <a:hueOff val="0"/>
                <a:satOff val="0"/>
                <a:lumOff val="0"/>
                <a:alphaOff val="-13333"/>
                <a:lumMod val="105000"/>
                <a:satMod val="103000"/>
                <a:tint val="73000"/>
              </a:schemeClr>
            </a:gs>
            <a:gs pos="100000">
              <a:schemeClr val="accent6">
                <a:alpha val="90000"/>
                <a:hueOff val="0"/>
                <a:satOff val="0"/>
                <a:lumOff val="0"/>
                <a:alphaOff val="-13333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Manejo complicado por la competencia con otras actividades económicas</a:t>
          </a:r>
          <a:endParaRPr lang="es-MX" sz="1700" kern="1200" dirty="0"/>
        </a:p>
      </dsp:txBody>
      <dsp:txXfrm>
        <a:off x="4557110" y="668026"/>
        <a:ext cx="2061539" cy="2061539"/>
      </dsp:txXfrm>
    </dsp:sp>
    <dsp:sp modelId="{4F600F98-AE63-BE4F-BC65-CBF437B73408}">
      <dsp:nvSpPr>
        <dsp:cNvPr id="0" name=""/>
        <dsp:cNvSpPr/>
      </dsp:nvSpPr>
      <dsp:spPr>
        <a:xfrm>
          <a:off x="1985262" y="3016826"/>
          <a:ext cx="2284587" cy="2284587"/>
        </a:xfrm>
        <a:prstGeom prst="roundRect">
          <a:avLst/>
        </a:prstGeom>
        <a:gradFill rotWithShape="0">
          <a:gsLst>
            <a:gs pos="0">
              <a:schemeClr val="accent6">
                <a:alpha val="90000"/>
                <a:hueOff val="0"/>
                <a:satOff val="0"/>
                <a:lumOff val="0"/>
                <a:alphaOff val="-26667"/>
                <a:lumMod val="110000"/>
                <a:satMod val="105000"/>
                <a:tint val="67000"/>
              </a:schemeClr>
            </a:gs>
            <a:gs pos="50000">
              <a:schemeClr val="accent6">
                <a:alpha val="90000"/>
                <a:hueOff val="0"/>
                <a:satOff val="0"/>
                <a:lumOff val="0"/>
                <a:alphaOff val="-26667"/>
                <a:lumMod val="105000"/>
                <a:satMod val="103000"/>
                <a:tint val="73000"/>
              </a:schemeClr>
            </a:gs>
            <a:gs pos="100000">
              <a:schemeClr val="accent6">
                <a:alpha val="90000"/>
                <a:hueOff val="0"/>
                <a:satOff val="0"/>
                <a:lumOff val="0"/>
                <a:alphaOff val="-26667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Explotación no sustentable y la falta de técnicas apropiadas</a:t>
          </a:r>
          <a:endParaRPr lang="es-MX" sz="1700" kern="1200" dirty="0"/>
        </a:p>
      </dsp:txBody>
      <dsp:txXfrm>
        <a:off x="2096786" y="3128350"/>
        <a:ext cx="2061539" cy="2061539"/>
      </dsp:txXfrm>
    </dsp:sp>
    <dsp:sp modelId="{31C234B1-982D-484C-8931-58355F99E39E}">
      <dsp:nvSpPr>
        <dsp:cNvPr id="0" name=""/>
        <dsp:cNvSpPr/>
      </dsp:nvSpPr>
      <dsp:spPr>
        <a:xfrm>
          <a:off x="4445586" y="3016826"/>
          <a:ext cx="2284587" cy="2284587"/>
        </a:xfrm>
        <a:prstGeom prst="roundRect">
          <a:avLst/>
        </a:prstGeom>
        <a:gradFill rotWithShape="0">
          <a:gsLst>
            <a:gs pos="0">
              <a:schemeClr val="accent6">
                <a:alpha val="90000"/>
                <a:hueOff val="0"/>
                <a:satOff val="0"/>
                <a:lumOff val="0"/>
                <a:alphaOff val="-40000"/>
                <a:lumMod val="110000"/>
                <a:satMod val="105000"/>
                <a:tint val="67000"/>
              </a:schemeClr>
            </a:gs>
            <a:gs pos="50000">
              <a:schemeClr val="accent6">
                <a:alpha val="90000"/>
                <a:hueOff val="0"/>
                <a:satOff val="0"/>
                <a:lumOff val="0"/>
                <a:alphaOff val="-40000"/>
                <a:lumMod val="105000"/>
                <a:satMod val="103000"/>
                <a:tint val="73000"/>
              </a:schemeClr>
            </a:gs>
            <a:gs pos="100000">
              <a:schemeClr val="accent6">
                <a:alpha val="90000"/>
                <a:hueOff val="0"/>
                <a:satOff val="0"/>
                <a:lumOff val="0"/>
                <a:alphaOff val="-4000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Poca participación de las comunidades locales en la comercialización</a:t>
          </a:r>
          <a:endParaRPr lang="es-MX" sz="1700" i="1" kern="1200" dirty="0" smtClean="0"/>
        </a:p>
      </dsp:txBody>
      <dsp:txXfrm>
        <a:off x="4557110" y="3128350"/>
        <a:ext cx="2061539" cy="20615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BendingPictureCaption">
  <dgm:title val=""/>
  <dgm:desc val=""/>
  <dgm:catLst>
    <dgm:cat type="picture" pri="6000"/>
    <dgm:cat type="pictureconvert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7" srcId="0" destId="1" srcOrd="0" destOrd="0"/>
        <dgm:cxn modelId="8" srcId="0" destId="2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diagram">
    <dgm:varLst>
      <dgm:dir/>
    </dgm:varLst>
    <dgm:choose name="Name0">
      <dgm:if name="Name1" func="var" arg="dir" op="equ" val="norm">
        <dgm:alg type="snake">
          <dgm:param type="off" val="ctr"/>
        </dgm:alg>
      </dgm:if>
      <dgm:else name="Name2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3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Image" refType="w" fact="0"/>
              <dgm:constr type="t" for="ch" forName="Image" refType="h" fact="0"/>
              <dgm:constr type="w" for="ch" forName="Image" refType="w" fact="0.94"/>
              <dgm:constr type="h" for="ch" forName="Image" refType="h" fact="0.91"/>
              <dgm:constr type="l" for="ch" forName="Parent" refType="w" fact="0.19"/>
              <dgm:constr type="t" for="ch" forName="Parent" refType="h" fact="0.745"/>
              <dgm:constr type="w" for="ch" forName="Parent" refType="w" fact="0.81"/>
              <dgm:constr type="h" for="ch" forName="Parent" refType="h" fact="0.255"/>
            </dgm:constrLst>
          </dgm:if>
          <dgm:else name="Name5">
            <dgm:constrLst>
              <dgm:constr type="l" for="ch" forName="Image" refType="w" fact="0.06"/>
              <dgm:constr type="t" for="ch" forName="Image" refType="h" fact="0"/>
              <dgm:constr type="w" for="ch" forName="Image" refType="w" fact="0.94"/>
              <dgm:constr type="h" for="ch" forName="Image" refType="h" fact="0.91"/>
              <dgm:constr type="l" for="ch" forName="Parent" refType="w" fact="0"/>
              <dgm:constr type="t" for="ch" forName="Parent" refType="h" fact="0.745"/>
              <dgm:constr type="w" for="ch" forName="Parent" refType="w" fact="0.81"/>
              <dgm:constr type="h" for="ch" forName="Parent" refType="h" fact="0.255"/>
            </dgm:constrLst>
          </dgm:else>
        </dgm:choose>
        <dgm:layoutNode name="Image" styleLbl="bgShp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Parent" styleLbl="node0">
          <dgm:varLst>
            <dgm:bulletEnabled val="1"/>
          </dgm:varLst>
          <dgm:alg type="tx">
            <dgm:param type="txAnchorVertCh" val="mid"/>
            <dgm:param type="shpTxRTLAlignCh" val="r"/>
            <dgm:param type="lnSpAfParP" val="5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36C402-8D83-42CA-B53E-1C22C57A6D72}" type="datetimeFigureOut">
              <a:rPr lang="en-US" smtClean="0"/>
              <a:pPr/>
              <a:t>12/10/16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86CC84-F22C-41D6-918C-62DA63FD3121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2470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es-ES" dirty="0">
              <a:latin typeface="Calibri" charset="0"/>
              <a:cs typeface="MS PGothic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135584-5555-0149-8296-02E77F991E85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322992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T. </a:t>
            </a:r>
            <a:r>
              <a:rPr lang="es-MX" dirty="0" err="1" smtClean="0"/>
              <a:t>matsutake</a:t>
            </a:r>
            <a:r>
              <a:rPr lang="es-MX" dirty="0" smtClean="0"/>
              <a:t> es una hongo nutritivo y tiene un gran valor nutricional.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MX" dirty="0" smtClean="0"/>
              <a:t>Contiene ricas fuetes de proteínas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MX" dirty="0" smtClean="0"/>
              <a:t>Tiene buena cantidad de minerales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MX" dirty="0" smtClean="0"/>
              <a:t>Cuenta con 17 </a:t>
            </a:r>
            <a:r>
              <a:rPr lang="es-MX" dirty="0" err="1" smtClean="0"/>
              <a:t>aa</a:t>
            </a:r>
            <a:r>
              <a:rPr lang="es-MX" dirty="0" smtClean="0"/>
              <a:t>, incluyendo</a:t>
            </a:r>
            <a:r>
              <a:rPr lang="es-MX" baseline="0" dirty="0" smtClean="0"/>
              <a:t> 7 </a:t>
            </a:r>
            <a:r>
              <a:rPr lang="es-MX" baseline="0" dirty="0" err="1" smtClean="0"/>
              <a:t>aa</a:t>
            </a:r>
            <a:r>
              <a:rPr lang="es-MX" baseline="0" dirty="0" smtClean="0"/>
              <a:t> esenciales. Siendo el </a:t>
            </a:r>
            <a:r>
              <a:rPr lang="es-MX" baseline="0" dirty="0" err="1" smtClean="0"/>
              <a:t>ác</a:t>
            </a:r>
            <a:r>
              <a:rPr lang="es-MX" baseline="0" dirty="0" smtClean="0"/>
              <a:t>. GLUTAMICO el mas abundante (</a:t>
            </a:r>
            <a:r>
              <a:rPr lang="es-MX" dirty="0" smtClean="0"/>
              <a:t>Estudios previos han informado de que el ácido glutámico fue un participante activo en el metabolismo y la síntesis de nucleótidos y algunos aminoácidos</a:t>
            </a:r>
            <a:r>
              <a:rPr lang="es-MX" baseline="0" dirty="0" smtClean="0"/>
              <a:t>). </a:t>
            </a:r>
            <a:r>
              <a:rPr lang="es-MX" dirty="0" smtClean="0"/>
              <a:t> </a:t>
            </a:r>
            <a:r>
              <a:rPr lang="es-MX" dirty="0" err="1" smtClean="0"/>
              <a:t>Alanina</a:t>
            </a:r>
            <a:r>
              <a:rPr lang="es-MX" dirty="0" smtClean="0"/>
              <a:t>, aspártico</a:t>
            </a:r>
            <a:r>
              <a:rPr lang="es-MX" baseline="0" dirty="0" smtClean="0"/>
              <a:t> y leucina presentes en grandes cantidades</a:t>
            </a:r>
            <a:endParaRPr lang="es-MX" dirty="0" smtClean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6CC84-F22C-41D6-918C-62DA63FD3121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8061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El contenido de grasa fue bajo, con ácido oleico y </a:t>
            </a:r>
            <a:r>
              <a:rPr lang="es-MX" dirty="0" err="1" smtClean="0"/>
              <a:t>linoleico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6CC84-F22C-41D6-918C-62DA63FD3121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47827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MX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 ha descrito la existencia de una correlación positiva entre la actividad antioxidante de extractos de hongos comestibles-medicinales, con el contenido de compuestos </a:t>
            </a:r>
            <a:r>
              <a:rPr lang="es-MX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fenólicos</a:t>
            </a:r>
            <a:r>
              <a:rPr lang="es-MX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6CC84-F22C-41D6-918C-62DA63FD3121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09716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s-MX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Semillas de pino fueron germinadas asépticamente en </a:t>
            </a:r>
            <a:r>
              <a:rPr lang="es-MX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agar</a:t>
            </a:r>
            <a:r>
              <a:rPr lang="es-MX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nutritivo.</a:t>
            </a:r>
            <a:r>
              <a:rPr lang="es-MX" sz="1200" b="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</a:p>
          <a:p>
            <a:pPr>
              <a:buFont typeface="Arial" pitchFamily="34" charset="0"/>
              <a:buChar char="•"/>
            </a:pPr>
            <a:r>
              <a:rPr lang="es-MX" sz="1200" b="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</a:t>
            </a:r>
            <a:r>
              <a:rPr lang="es-MX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lántulas de 1 semanas de edad fueron trasplantados en botellas que </a:t>
            </a:r>
            <a:r>
              <a:rPr lang="es-MX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contenian</a:t>
            </a:r>
            <a:r>
              <a:rPr lang="es-MX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s-MX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polimetilpenteno</a:t>
            </a:r>
            <a:r>
              <a:rPr lang="es-MX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</a:t>
            </a:r>
            <a:r>
              <a:rPr lang="es-MX" sz="1200" b="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s-MX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sustrato de musgo / vermiculita. </a:t>
            </a:r>
          </a:p>
          <a:p>
            <a:pPr>
              <a:buFont typeface="Arial" pitchFamily="34" charset="0"/>
              <a:buChar char="•"/>
            </a:pPr>
            <a:r>
              <a:rPr lang="es-MX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El sustrato se saturó con un medio enriquecido</a:t>
            </a:r>
            <a:r>
              <a:rPr lang="es-MX" sz="1200" b="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con </a:t>
            </a:r>
            <a:r>
              <a:rPr lang="es-MX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glucosa. Al mismo tiempo, las botellas se inocularon con una </a:t>
            </a:r>
            <a:r>
              <a:rPr lang="es-MX" sz="1200" b="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T. </a:t>
            </a:r>
            <a:r>
              <a:rPr lang="es-MX" sz="1200" b="0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matsutakes</a:t>
            </a:r>
            <a:r>
              <a:rPr lang="es-MX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aislado. </a:t>
            </a:r>
          </a:p>
          <a:p>
            <a:pPr>
              <a:buFont typeface="Arial" pitchFamily="34" charset="0"/>
              <a:buChar char="•"/>
            </a:pPr>
            <a:r>
              <a:rPr lang="es-MX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Tres meses después de la inoculación, el hongo forma una vaina sobre las raíces laterales de pino. Estas</a:t>
            </a:r>
            <a:r>
              <a:rPr lang="es-MX" sz="1200" b="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plantas </a:t>
            </a:r>
            <a:r>
              <a:rPr lang="es-MX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mostraron el mejor crecimiento que las plantas de control. 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6CC84-F22C-41D6-918C-62DA63FD3121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42351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s-MX" dirty="0" smtClean="0"/>
              <a:t>Tan solo en el 2005 Japón solo produjo 34 toneladas…  La cosecha anual de</a:t>
            </a:r>
            <a:r>
              <a:rPr lang="es-MX" baseline="0" dirty="0" smtClean="0"/>
              <a:t> </a:t>
            </a:r>
            <a:r>
              <a:rPr lang="es-MX" dirty="0" err="1" smtClean="0"/>
              <a:t>matsutakes</a:t>
            </a:r>
            <a:r>
              <a:rPr lang="es-MX" dirty="0" smtClean="0"/>
              <a:t> alcanzó su punto máximo en 1941 en c. 12.000 toneladas.</a:t>
            </a:r>
          </a:p>
          <a:p>
            <a:pPr>
              <a:buFont typeface="Arial" pitchFamily="34" charset="0"/>
              <a:buChar char="•"/>
            </a:pPr>
            <a:r>
              <a:rPr lang="es-MX" dirty="0" smtClean="0"/>
              <a:t>Suecia, en una investigación del 2010 </a:t>
            </a:r>
            <a:r>
              <a:rPr lang="es-MX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al</a:t>
            </a:r>
            <a:r>
              <a:rPr lang="es-MX" sz="1200" b="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s-MX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secuenciar el ADN del espaciador transcrito interno y </a:t>
            </a:r>
            <a:r>
              <a:rPr lang="es-MX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ADNr</a:t>
            </a:r>
            <a:r>
              <a:rPr lang="es-MX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se demostró que </a:t>
            </a:r>
            <a:r>
              <a:rPr lang="es-MX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matsutakes</a:t>
            </a:r>
            <a:r>
              <a:rPr lang="es-MX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japonés y sueco (</a:t>
            </a:r>
            <a:r>
              <a:rPr lang="es-MX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Tricholoma</a:t>
            </a:r>
            <a:r>
              <a:rPr lang="es-MX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s-MX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matsutake</a:t>
            </a:r>
            <a:r>
              <a:rPr lang="es-MX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y T. </a:t>
            </a:r>
            <a:r>
              <a:rPr lang="es-MX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nauseosum</a:t>
            </a:r>
            <a:r>
              <a:rPr lang="es-MX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deben ser tratados como la misma </a:t>
            </a:r>
            <a:r>
              <a:rPr lang="es-MX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especie.Este</a:t>
            </a:r>
            <a:r>
              <a:rPr lang="es-MX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estudio ha estimulado las empresas privadas para investigar las posibilidades de exportación comercial a Japón. </a:t>
            </a:r>
            <a:endParaRPr lang="es-MX" dirty="0" smtClean="0"/>
          </a:p>
          <a:p>
            <a:r>
              <a:rPr lang="es-MX" dirty="0" smtClean="0"/>
              <a:t>Cultivo artificial aun sigue bajo</a:t>
            </a:r>
            <a:r>
              <a:rPr lang="es-MX" baseline="0" dirty="0" smtClean="0"/>
              <a:t> investigación 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6CC84-F22C-41D6-918C-62DA63FD3121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34267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s-MX" dirty="0" smtClean="0"/>
              <a:t>Diagrama del Generador de impulsos de energía</a:t>
            </a:r>
            <a:r>
              <a:rPr lang="es-MX" baseline="0" dirty="0" smtClean="0"/>
              <a:t>, creado por Tecnología Eléctrica </a:t>
            </a:r>
            <a:r>
              <a:rPr lang="es-MX" baseline="0" dirty="0" err="1" smtClean="0"/>
              <a:t>Yushin</a:t>
            </a:r>
            <a:r>
              <a:rPr lang="es-MX" baseline="0" dirty="0" smtClean="0"/>
              <a:t>" Toyota </a:t>
            </a:r>
            <a:r>
              <a:rPr lang="es-MX" baseline="0" dirty="0" err="1" smtClean="0"/>
              <a:t>Company</a:t>
            </a:r>
            <a:r>
              <a:rPr lang="es-MX" baseline="0" dirty="0" smtClean="0"/>
              <a:t>. </a:t>
            </a:r>
          </a:p>
          <a:p>
            <a:pPr>
              <a:buFont typeface="Arial" pitchFamily="34" charset="0"/>
              <a:buChar char="•"/>
            </a:pPr>
            <a:r>
              <a:rPr lang="es-MX" dirty="0" smtClean="0"/>
              <a:t>El estimulación eléctrico</a:t>
            </a:r>
            <a:r>
              <a:rPr lang="es-MX" baseline="0" dirty="0" smtClean="0"/>
              <a:t> es expulsado hacia el suelo</a:t>
            </a:r>
            <a:r>
              <a:rPr lang="es-MX" dirty="0" smtClean="0"/>
              <a:t> a través de las ruedas de electrodo, la aplicación fue constante, los impulsos de lata </a:t>
            </a:r>
            <a:r>
              <a:rPr lang="es-MX" dirty="0" err="1" smtClean="0"/>
              <a:t>tension</a:t>
            </a:r>
            <a:r>
              <a:rPr lang="es-MX" dirty="0" smtClean="0"/>
              <a:t> fueron de 50 </a:t>
            </a:r>
            <a:r>
              <a:rPr lang="es-MX" dirty="0" err="1" smtClean="0"/>
              <a:t>kV</a:t>
            </a:r>
            <a:endParaRPr lang="es-MX" dirty="0" smtClean="0"/>
          </a:p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6CC84-F22C-41D6-918C-62DA63FD3121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106300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Se aplicaron Estímulos eléctricos alrededor</a:t>
            </a:r>
            <a:r>
              <a:rPr lang="es-MX" baseline="0" dirty="0" smtClean="0"/>
              <a:t> del anillo de hadas. </a:t>
            </a:r>
          </a:p>
          <a:p>
            <a:r>
              <a:rPr lang="es-MX" baseline="0" dirty="0" smtClean="0"/>
              <a:t>La producción de </a:t>
            </a:r>
            <a:r>
              <a:rPr lang="es-MX" baseline="0" dirty="0" err="1" smtClean="0"/>
              <a:t>esporocarpo</a:t>
            </a:r>
            <a:r>
              <a:rPr lang="es-MX" baseline="0" dirty="0" smtClean="0"/>
              <a:t> se registro dos semanas después de los impulsos y se obtuvieron durante toda la temporada de fructificación.</a:t>
            </a:r>
            <a:endParaRPr lang="es-MX" dirty="0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6CC84-F22C-41D6-918C-62DA63FD3121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7840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a. Efecto de la estimulación eléctrica sobre el número de formación de cuerpo de la fruta. </a:t>
            </a:r>
          </a:p>
          <a:p>
            <a:r>
              <a:rPr lang="es-MX" dirty="0" smtClean="0"/>
              <a:t>b. Efecto de la estimulación eléctrica en el peso</a:t>
            </a:r>
            <a:r>
              <a:rPr lang="es-MX" baseline="0" dirty="0" smtClean="0"/>
              <a:t> </a:t>
            </a:r>
            <a:r>
              <a:rPr lang="es-MX" dirty="0" smtClean="0"/>
              <a:t>del cuerpo de la fruta. </a:t>
            </a:r>
          </a:p>
          <a:p>
            <a:r>
              <a:rPr lang="es-MX" dirty="0" smtClean="0"/>
              <a:t>c. Efecto de la estimulación eléctrica de la longitud del cuerpo de la fruta. </a:t>
            </a:r>
          </a:p>
          <a:p>
            <a:r>
              <a:rPr lang="es-MX" dirty="0" smtClean="0"/>
              <a:t>d. Efecto de la estimulación eléctrica sobre la producción</a:t>
            </a:r>
            <a:r>
              <a:rPr lang="es-MX" baseline="0" dirty="0" smtClean="0"/>
              <a:t> </a:t>
            </a:r>
            <a:r>
              <a:rPr lang="es-MX" dirty="0" smtClean="0"/>
              <a:t>de </a:t>
            </a:r>
            <a:r>
              <a:rPr lang="es-MX" dirty="0" err="1" smtClean="0"/>
              <a:t>Tricholoma</a:t>
            </a:r>
            <a:r>
              <a:rPr lang="es-MX" dirty="0" smtClean="0"/>
              <a:t> </a:t>
            </a:r>
            <a:r>
              <a:rPr lang="es-MX" dirty="0" err="1" smtClean="0"/>
              <a:t>matsutake</a:t>
            </a:r>
            <a:r>
              <a:rPr lang="es-MX" dirty="0" smtClean="0"/>
              <a:t>. </a:t>
            </a:r>
          </a:p>
          <a:p>
            <a:r>
              <a:rPr lang="es-MX" dirty="0" smtClean="0"/>
              <a:t>El nivel de significación fue analizada por ANOVA con par t-test. Los datos se expresan como media ± S.E.M..</a:t>
            </a:r>
          </a:p>
          <a:p>
            <a:r>
              <a:rPr lang="es-MX" dirty="0" smtClean="0"/>
              <a:t>(n = 3 por grupo). El asterisco indica diferencias significativas (* P &lt;0,001) desde el control.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EL MECANISMO DEL BROTE</a:t>
            </a:r>
            <a:r>
              <a:rPr lang="es-MX" baseline="0" dirty="0" smtClean="0"/>
              <a:t> POR IMPULSO ELECTRICO NO ES CLARO, PERO SE SUGUIERE, ACTIVIDAD ENCIMATICA O POR ROMPIMIENTO DEL MICELIO, CAUSA FORMACION DE PRIMORDIOS … los efectos de estimulación eléctrica no están aun estudiado… además súmale el mecanismo fisiológico con el que opera la micorriza </a:t>
            </a:r>
            <a:endParaRPr lang="es-MX" dirty="0" smtClean="0"/>
          </a:p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6CC84-F22C-41D6-918C-62DA63FD3121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267520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Siendo la variación Consecuencia de la Calidad, origen y Facilidad de obtención.</a:t>
            </a:r>
          </a:p>
          <a:p>
            <a:pPr>
              <a:buFont typeface="Arial" pitchFamily="34" charset="0"/>
              <a:buChar char="•"/>
            </a:pP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6CC84-F22C-41D6-918C-62DA63FD3121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099560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s-MX" dirty="0" smtClean="0"/>
              <a:t>Es un de los </a:t>
            </a:r>
            <a:r>
              <a:rPr lang="es-MX" b="1" dirty="0" smtClean="0"/>
              <a:t>Producto</a:t>
            </a:r>
            <a:r>
              <a:rPr lang="es-MX" b="1" baseline="0" dirty="0" smtClean="0"/>
              <a:t> forestal no maderable</a:t>
            </a:r>
            <a:r>
              <a:rPr lang="es-MX" b="1" dirty="0" smtClean="0"/>
              <a:t> más importante </a:t>
            </a:r>
            <a:r>
              <a:rPr lang="es-MX" dirty="0" smtClean="0"/>
              <a:t>en México</a:t>
            </a:r>
            <a:r>
              <a:rPr lang="es-MX" b="1" dirty="0" smtClean="0"/>
              <a:t>. Constituye una fuente de ingresos </a:t>
            </a:r>
            <a:r>
              <a:rPr lang="es-MX" dirty="0" smtClean="0"/>
              <a:t>significativa en la temporada de lluvias para los colectores de hongos, ya que es altamente </a:t>
            </a:r>
            <a:r>
              <a:rPr lang="es-MX" b="1" dirty="0" smtClean="0"/>
              <a:t>apreciado a nivel internacional, principalmente Japón</a:t>
            </a:r>
            <a:r>
              <a:rPr lang="es-MX" dirty="0" smtClean="0"/>
              <a:t>, debido a su parecido con la especie T. </a:t>
            </a:r>
            <a:r>
              <a:rPr lang="es-MX" dirty="0" err="1" smtClean="0"/>
              <a:t>matsutake</a:t>
            </a:r>
            <a:r>
              <a:rPr lang="es-MX" dirty="0" smtClean="0"/>
              <a:t> cuya producción se ha visto afectada en los últimos diez años. </a:t>
            </a:r>
            <a:r>
              <a:rPr lang="es-MX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Respecto a la producción, se sabe que </a:t>
            </a:r>
            <a:r>
              <a:rPr lang="es-MX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el primer lugar donde se realizo la explotación de hongo blanco en México, fue en el Cofre de Perote, Veracruz</a:t>
            </a:r>
            <a:r>
              <a:rPr lang="es-MX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actualmente ya no se explota en esa región debido a que esta especie casi ha desaparecido (Guzmán, 1999).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s-MX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El aprovechamiento del hongo blanco de pino, involucra un número aproximado de 3,000 familias distribuidas en los estados de Hidalgo, Oaxaca, Michoacán, Estado de México, Veracruz y Durango; la mayoría de ellos están organizados en 20 Unidades de Manejo Ambiental (UMA), en seis estados de la República.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s-MX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Micorriza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s-MX" dirty="0" smtClean="0"/>
              <a:t>Las autoridades gubernamentales,</a:t>
            </a:r>
            <a:r>
              <a:rPr lang="es-MX" baseline="0" dirty="0" smtClean="0"/>
              <a:t> federales </a:t>
            </a:r>
            <a:r>
              <a:rPr lang="es-MX" dirty="0" smtClean="0"/>
              <a:t>,</a:t>
            </a:r>
            <a:r>
              <a:rPr lang="es-MX" baseline="0" dirty="0" smtClean="0"/>
              <a:t> </a:t>
            </a:r>
            <a:r>
              <a:rPr lang="es-MX" dirty="0" smtClean="0"/>
              <a:t>empresas japonesas, campesinos, el Instituto de Micología </a:t>
            </a:r>
            <a:r>
              <a:rPr lang="es-MX" dirty="0" err="1" smtClean="0"/>
              <a:t>Neotropical</a:t>
            </a:r>
            <a:r>
              <a:rPr lang="es-MX" dirty="0" smtClean="0"/>
              <a:t> Aplicada,</a:t>
            </a:r>
            <a:r>
              <a:rPr lang="es-MX" baseline="0" dirty="0" smtClean="0"/>
              <a:t> </a:t>
            </a:r>
            <a:r>
              <a:rPr lang="es-MX" sz="1200" dirty="0" smtClean="0"/>
              <a:t>el Instituto Nacional de Investigaciones Sobre Recursos bióticos; el Instituto Tecnológico  de Estudios Superiores de Monterrey, Campus Querétaro; el INIFAP; y más recientemente el Colegio de </a:t>
            </a:r>
            <a:r>
              <a:rPr lang="es-MX" sz="1200" dirty="0" err="1" smtClean="0"/>
              <a:t>Postgraduados</a:t>
            </a:r>
            <a:r>
              <a:rPr lang="es-MX" sz="1200" dirty="0" smtClean="0"/>
              <a:t>, Campus Puebla.</a:t>
            </a:r>
            <a:endParaRPr lang="es-MX" dirty="0" smtClean="0"/>
          </a:p>
          <a:p>
            <a:pPr>
              <a:buFont typeface="Arial" pitchFamily="34" charset="0"/>
              <a:buChar char="•"/>
            </a:pP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6CC84-F22C-41D6-918C-62DA63FD3121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94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9458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>
                <a:latin typeface="Calibri" charset="0"/>
              </a:rPr>
              <a:t>Esta presentación está enfocada a mostrar los aspectos más relevantes en la unidad de aprendizaje de </a:t>
            </a:r>
            <a:r>
              <a:rPr lang="es-ES_tradnl" sz="1200" dirty="0" smtClean="0">
                <a:solidFill>
                  <a:schemeClr val="tx1"/>
                </a:solidFill>
              </a:rPr>
              <a:t>Seminario de Titulación 2, </a:t>
            </a:r>
            <a:r>
              <a:rPr lang="es-ES_tradnl" dirty="0" smtClean="0">
                <a:latin typeface="Calibri" charset="0"/>
              </a:rPr>
              <a:t>la presentación audiovisual</a:t>
            </a:r>
            <a:r>
              <a:rPr lang="es-ES_tradnl" baseline="0" dirty="0" smtClean="0">
                <a:latin typeface="Calibri" charset="0"/>
              </a:rPr>
              <a:t>, </a:t>
            </a:r>
            <a:r>
              <a:rPr lang="es-ES_tradnl" dirty="0" smtClean="0">
                <a:latin typeface="Calibri" charset="0"/>
              </a:rPr>
              <a:t>constituyen un medio eficaz para comunicar a la comunidad científica el estado de sus investigaciones, en</a:t>
            </a:r>
            <a:r>
              <a:rPr lang="es-ES_tradnl" baseline="0" dirty="0" smtClean="0">
                <a:latin typeface="Calibri" charset="0"/>
              </a:rPr>
              <a:t> donde se concentra la información obtenida a través de la investigación.</a:t>
            </a: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s-ES_tradnl" baseline="0" dirty="0" smtClean="0">
                <a:latin typeface="Calibri" charset="0"/>
              </a:rPr>
              <a:t>Cabe mencionar que las imágenes mostradas fueron tomadas por los autores de la presentación. Además se presenta en inglés como ejemplo </a:t>
            </a:r>
            <a:r>
              <a:rPr lang="es-ES_tradnl" baseline="0" smtClean="0">
                <a:latin typeface="Calibri" charset="0"/>
              </a:rPr>
              <a:t>de la </a:t>
            </a:r>
            <a:r>
              <a:rPr lang="es-ES_tradnl" baseline="0" dirty="0" smtClean="0">
                <a:latin typeface="Calibri" charset="0"/>
              </a:rPr>
              <a:t>participación en un congreso internacional. </a:t>
            </a:r>
          </a:p>
          <a:p>
            <a:pPr eaLnBrk="1" hangingPunct="1">
              <a:spcBef>
                <a:spcPct val="0"/>
              </a:spcBef>
            </a:pPr>
            <a:endParaRPr lang="es-ES" dirty="0">
              <a:latin typeface="Calibri" charset="0"/>
              <a:cs typeface="MS PGothic" charset="0"/>
            </a:endParaRPr>
          </a:p>
        </p:txBody>
      </p:sp>
      <p:sp>
        <p:nvSpPr>
          <p:cNvPr id="19459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09" indent="-285734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2937" indent="-228587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112" indent="-228587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287" indent="-228587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461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635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8810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5985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61B6ABE2-821D-3E49-9BCC-D79683C3CC17}" type="slidenum">
              <a:rPr lang="es-ES" sz="1200">
                <a:latin typeface="Corbel" charset="0"/>
                <a:cs typeface="MS PGothic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s-ES" sz="1200">
              <a:latin typeface="Corbel" charset="0"/>
              <a:cs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215543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Cuerpo </a:t>
            </a:r>
            <a:r>
              <a:rPr lang="es-MX" dirty="0" err="1" smtClean="0"/>
              <a:t>fructifero</a:t>
            </a:r>
            <a:r>
              <a:rPr lang="es-MX" dirty="0" smtClean="0"/>
              <a:t> de </a:t>
            </a:r>
            <a:r>
              <a:rPr lang="es-MX" dirty="0" err="1" smtClean="0"/>
              <a:t>aprox</a:t>
            </a:r>
            <a:r>
              <a:rPr lang="es-MX" dirty="0" smtClean="0"/>
              <a:t> 250g</a:t>
            </a:r>
          </a:p>
          <a:p>
            <a:r>
              <a:rPr lang="es-MX" dirty="0" smtClean="0"/>
              <a:t>Solitario o en conjunto (colonias alrededor</a:t>
            </a:r>
            <a:r>
              <a:rPr lang="es-MX" baseline="0" dirty="0" smtClean="0"/>
              <a:t> de los troncos de los árboles con los cuales se asocian</a:t>
            </a:r>
            <a:r>
              <a:rPr lang="es-MX" dirty="0" smtClean="0"/>
              <a:t>)</a:t>
            </a:r>
          </a:p>
          <a:p>
            <a:pPr>
              <a:buFont typeface="Arial" pitchFamily="34" charset="0"/>
              <a:buChar char="•"/>
            </a:pPr>
            <a:r>
              <a:rPr lang="es-MX" dirty="0" smtClean="0"/>
              <a:t>Píleo:</a:t>
            </a:r>
            <a:r>
              <a:rPr lang="es-MX" baseline="0" dirty="0" smtClean="0"/>
              <a:t> 60-120 mm, forma convexa a plano-convexa, color blanco con tonalidades </a:t>
            </a:r>
            <a:r>
              <a:rPr lang="es-MX" baseline="0" dirty="0" err="1" smtClean="0"/>
              <a:t>salmon</a:t>
            </a:r>
            <a:r>
              <a:rPr lang="es-MX" baseline="0" dirty="0" smtClean="0"/>
              <a:t> </a:t>
            </a:r>
            <a:r>
              <a:rPr lang="es-MX" baseline="0" dirty="0" err="1" smtClean="0"/>
              <a:t>palido</a:t>
            </a:r>
            <a:r>
              <a:rPr lang="es-MX" baseline="0" dirty="0" smtClean="0"/>
              <a:t> y escamas planas</a:t>
            </a:r>
          </a:p>
          <a:p>
            <a:pPr>
              <a:buFont typeface="Arial" pitchFamily="34" charset="0"/>
              <a:buChar char="•"/>
            </a:pPr>
            <a:r>
              <a:rPr lang="es-MX" baseline="0" dirty="0" smtClean="0"/>
              <a:t>Laminas: gruesas color blanco-amarillo</a:t>
            </a:r>
          </a:p>
          <a:p>
            <a:pPr>
              <a:buFont typeface="Arial" pitchFamily="34" charset="0"/>
              <a:buChar char="•"/>
            </a:pPr>
            <a:r>
              <a:rPr lang="es-MX" baseline="0" dirty="0" smtClean="0"/>
              <a:t>Estípite: </a:t>
            </a:r>
            <a:r>
              <a:rPr lang="es-MX" baseline="0" dirty="0" err="1" smtClean="0"/>
              <a:t>cilindrico</a:t>
            </a:r>
            <a:r>
              <a:rPr lang="es-MX" baseline="0" dirty="0" smtClean="0"/>
              <a:t> de 57-150 x 17-6 mm, engrosado de la base ligeramente, color similar al </a:t>
            </a:r>
            <a:r>
              <a:rPr lang="es-MX" baseline="0" dirty="0" err="1" smtClean="0"/>
              <a:t>pileo</a:t>
            </a:r>
            <a:r>
              <a:rPr lang="es-MX" baseline="0" dirty="0" smtClean="0"/>
              <a:t>, con fibrillas y escamas</a:t>
            </a:r>
          </a:p>
          <a:p>
            <a:pPr>
              <a:buFont typeface="Arial" pitchFamily="34" charset="0"/>
              <a:buChar char="•"/>
            </a:pPr>
            <a:r>
              <a:rPr lang="es-MX" baseline="0" dirty="0" smtClean="0"/>
              <a:t>Anillo: en forma de vaina, </a:t>
            </a:r>
            <a:r>
              <a:rPr lang="es-MX" baseline="0" dirty="0" err="1" smtClean="0"/>
              <a:t>supapical</a:t>
            </a:r>
            <a:r>
              <a:rPr lang="es-MX" baseline="0" dirty="0" smtClean="0"/>
              <a:t>, membranoso, con apariencia algodonosa,</a:t>
            </a:r>
          </a:p>
          <a:p>
            <a:pPr>
              <a:buFont typeface="Arial" pitchFamily="34" charset="0"/>
              <a:buChar char="•"/>
            </a:pPr>
            <a:r>
              <a:rPr lang="es-MX" baseline="0" dirty="0" smtClean="0"/>
              <a:t>Olor afrutado o canela, sabor dulce 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6CC84-F22C-41D6-918C-62DA63FD3121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37270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MX" sz="12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Algunos estudios reportan que se han encontrado hongos asociados a T. </a:t>
            </a:r>
            <a:r>
              <a:rPr lang="es-MX" sz="120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magnivelare</a:t>
            </a:r>
            <a:r>
              <a:rPr lang="es-MX" sz="12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65 especies, algunas de ellas más abundantes que el hongo blanco, por ejemplo </a:t>
            </a:r>
            <a:r>
              <a:rPr lang="es-MX" sz="120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Boletus</a:t>
            </a:r>
            <a:r>
              <a:rPr lang="es-MX" sz="12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s-MX" sz="120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edulis</a:t>
            </a:r>
            <a:r>
              <a:rPr lang="es-MX" sz="12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Amanita </a:t>
            </a:r>
            <a:r>
              <a:rPr lang="es-MX" sz="120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rubescens</a:t>
            </a:r>
            <a:r>
              <a:rPr lang="es-MX" sz="12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 </a:t>
            </a:r>
            <a:r>
              <a:rPr lang="es-MX" sz="120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Hydnum</a:t>
            </a:r>
            <a:r>
              <a:rPr lang="es-MX" sz="12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s-MX" sz="120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imbricatum</a:t>
            </a:r>
            <a:r>
              <a:rPr lang="es-MX" sz="12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endParaRPr lang="es-MX" i="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6CC84-F22C-41D6-918C-62DA63FD3121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58149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MX" sz="12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 distribución de T. </a:t>
            </a:r>
            <a:r>
              <a:rPr lang="es-MX" sz="120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magnivelare</a:t>
            </a:r>
            <a:r>
              <a:rPr lang="es-MX" sz="12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aparentemente está restringida al continente americano, particularmente Norteamérica, con abundantes poblaciones en Canadá y Estados Unidos </a:t>
            </a:r>
          </a:p>
          <a:p>
            <a:pPr>
              <a:buFont typeface="Arial" pitchFamily="34" charset="0"/>
              <a:buChar char="•"/>
            </a:pPr>
            <a:r>
              <a:rPr lang="es-MX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 México puede ser encontrado en la Sierra Madre  Occidental (Estados de Sonora, chihuahua, Sinaloa, Colima, Nayarit, Jalisco, Zacatecas) y en poblaciones menores en las Sierras Madre Oriental y Madre del Sur </a:t>
            </a:r>
          </a:p>
          <a:p>
            <a:endParaRPr lang="es-MX" sz="1200" i="1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6CC84-F22C-41D6-918C-62DA63FD3121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59529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dirty="0" smtClean="0"/>
              <a:t>La actividad</a:t>
            </a:r>
            <a:r>
              <a:rPr lang="es-MX" baseline="0" dirty="0" smtClean="0"/>
              <a:t> de recolecta es rentable … </a:t>
            </a:r>
            <a:r>
              <a:rPr lang="es-MX" baseline="0" dirty="0" err="1" smtClean="0"/>
              <a:t>Morchelas</a:t>
            </a:r>
            <a:r>
              <a:rPr lang="es-MX" baseline="0" dirty="0" smtClean="0"/>
              <a:t>, </a:t>
            </a:r>
            <a:r>
              <a:rPr lang="es-MX" baseline="0" dirty="0" err="1" smtClean="0"/>
              <a:t>boletus</a:t>
            </a:r>
            <a:r>
              <a:rPr lang="es-MX" baseline="0" dirty="0" smtClean="0"/>
              <a:t> </a:t>
            </a:r>
            <a:r>
              <a:rPr lang="es-MX" baseline="0" dirty="0" err="1" smtClean="0"/>
              <a:t>edulis</a:t>
            </a:r>
            <a:r>
              <a:rPr lang="es-MX" baseline="0" dirty="0" smtClean="0"/>
              <a:t>,  </a:t>
            </a:r>
            <a:r>
              <a:rPr lang="es-MX" i="1" baseline="0" dirty="0" err="1" smtClean="0"/>
              <a:t>Cantharellus</a:t>
            </a:r>
            <a:r>
              <a:rPr lang="es-MX" i="1" baseline="0" dirty="0" smtClean="0"/>
              <a:t> </a:t>
            </a:r>
            <a:r>
              <a:rPr lang="es-MX" i="1" baseline="0" dirty="0" err="1" smtClean="0"/>
              <a:t>cibarius</a:t>
            </a:r>
            <a:r>
              <a:rPr lang="es-MX" i="1" baseline="0" dirty="0" smtClean="0"/>
              <a:t>. </a:t>
            </a:r>
            <a:endParaRPr lang="es-MX" b="0" i="1" u="sng" dirty="0" smtClean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•"/>
            </a:pPr>
            <a:endParaRPr lang="es-MX" dirty="0" smtClean="0"/>
          </a:p>
          <a:p>
            <a:pPr>
              <a:buFont typeface="Arial" pitchFamily="34" charset="0"/>
              <a:buChar char="•"/>
            </a:pPr>
            <a:r>
              <a:rPr lang="es-MX" dirty="0" smtClean="0"/>
              <a:t>Después de 1995, la producción nacional</a:t>
            </a:r>
            <a:r>
              <a:rPr lang="es-MX" baseline="0" dirty="0" smtClean="0"/>
              <a:t> d</a:t>
            </a:r>
            <a:r>
              <a:rPr lang="es-MX" dirty="0" smtClean="0"/>
              <a:t>isminuido debido a las condiciones climáticas adversas</a:t>
            </a:r>
          </a:p>
          <a:p>
            <a:pPr>
              <a:buFont typeface="Arial" pitchFamily="34" charset="0"/>
              <a:buChar char="•"/>
            </a:pPr>
            <a:endParaRPr lang="es-MX" dirty="0" smtClean="0"/>
          </a:p>
          <a:p>
            <a:pPr>
              <a:buFont typeface="Arial" pitchFamily="34" charset="0"/>
              <a:buChar char="•"/>
            </a:pPr>
            <a:r>
              <a:rPr kumimoji="0" lang="es-MX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Esto incluyó la capacitación y organización de los "ejidos" dentro de un grupo regional de </a:t>
            </a:r>
            <a:r>
              <a:rPr kumimoji="0" lang="es-MX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cosechadores</a:t>
            </a:r>
            <a:r>
              <a:rPr kumimoji="0" lang="es-MX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-exportadores. como resultado de ese esfuerzo, el producto de primera clase varió $ 25,26 a 27,10 por kg</a:t>
            </a:r>
            <a:endParaRPr lang="es-MX" dirty="0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6CC84-F22C-41D6-918C-62DA63FD3121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06936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s-MX" dirty="0" smtClean="0"/>
              <a:t>Pocos</a:t>
            </a:r>
            <a:r>
              <a:rPr lang="es-MX" baseline="0" dirty="0" smtClean="0"/>
              <a:t> estudios en el </a:t>
            </a:r>
            <a:r>
              <a:rPr lang="es-MX" baseline="0" dirty="0" err="1" smtClean="0"/>
              <a:t>pais</a:t>
            </a:r>
            <a:r>
              <a:rPr lang="es-MX" baseline="0" dirty="0" smtClean="0"/>
              <a:t> </a:t>
            </a:r>
          </a:p>
          <a:p>
            <a:pPr>
              <a:buFont typeface="Arial" pitchFamily="34" charset="0"/>
              <a:buChar char="•"/>
            </a:pPr>
            <a:r>
              <a:rPr lang="es-MX" baseline="0" dirty="0" smtClean="0"/>
              <a:t>Manejo complicado por la competencia con otras actividades económicas  (agricultura, </a:t>
            </a:r>
            <a:r>
              <a:rPr lang="es-MX" baseline="0" dirty="0" err="1" smtClean="0"/>
              <a:t>ganaderia</a:t>
            </a:r>
            <a:r>
              <a:rPr lang="es-MX" baseline="0" dirty="0" smtClean="0"/>
              <a:t> y forestales )</a:t>
            </a:r>
          </a:p>
          <a:p>
            <a:pPr>
              <a:buFont typeface="Arial" pitchFamily="34" charset="0"/>
              <a:buChar char="•"/>
            </a:pPr>
            <a:r>
              <a:rPr lang="es-MX" baseline="0" dirty="0" smtClean="0"/>
              <a:t>Esto provoca que la población disminuya drásticamente. </a:t>
            </a:r>
            <a:r>
              <a:rPr lang="es-MX" i="1" dirty="0" smtClean="0"/>
              <a:t>el impacto de la explotación comercial intensiva y sin control de las especies maderables trae implicaciones ecológicas como la considerable disminución de las poblaciones silvestres de hongos.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6CC84-F22C-41D6-918C-62DA63FD3121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8543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Marcador de imagen de diapositiva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1506" name="Marcador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14350"/>
            <a:r>
              <a:rPr lang="es-ES" dirty="0">
                <a:latin typeface="Calibri" charset="0"/>
              </a:rPr>
              <a:t>La presentación está constituida </a:t>
            </a:r>
            <a:r>
              <a:rPr lang="es-ES">
                <a:latin typeface="Calibri" charset="0"/>
              </a:rPr>
              <a:t>por </a:t>
            </a:r>
            <a:r>
              <a:rPr lang="es-ES" smtClean="0">
                <a:latin typeface="Calibri" charset="0"/>
              </a:rPr>
              <a:t>30 </a:t>
            </a:r>
            <a:r>
              <a:rPr lang="es-ES" dirty="0">
                <a:latin typeface="Calibri" charset="0"/>
              </a:rPr>
              <a:t>diapositivas,  las cuales contienen información escrita e </a:t>
            </a:r>
            <a:r>
              <a:rPr lang="es-ES" dirty="0" smtClean="0">
                <a:latin typeface="Calibri" charset="0"/>
              </a:rPr>
              <a:t>imágenes</a:t>
            </a:r>
            <a:r>
              <a:rPr lang="es-ES" baseline="0" dirty="0" smtClean="0">
                <a:latin typeface="Calibri" charset="0"/>
              </a:rPr>
              <a:t> sobre las modalidades de titulación. En esta diapositiva se muestra el contenido de la presentación. </a:t>
            </a:r>
            <a:r>
              <a:rPr lang="es-ES" dirty="0" smtClean="0">
                <a:latin typeface="Calibri" charset="0"/>
              </a:rPr>
              <a:t> </a:t>
            </a:r>
            <a:endParaRPr lang="es-ES" dirty="0">
              <a:latin typeface="Calibri" charset="0"/>
            </a:endParaRPr>
          </a:p>
        </p:txBody>
      </p:sp>
      <p:sp>
        <p:nvSpPr>
          <p:cNvPr id="21507" name="Marcador de número de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09" indent="-285734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2937" indent="-228587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112" indent="-228587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287" indent="-228587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461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635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8810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5985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F2CD8444-60C5-FC49-BA80-6174C506E8F7}" type="slidenum">
              <a:rPr lang="es-MX" sz="120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s-MX" sz="1200"/>
          </a:p>
        </p:txBody>
      </p:sp>
    </p:spTree>
    <p:extLst>
      <p:ext uri="{BB962C8B-B14F-4D97-AF65-F5344CB8AC3E}">
        <p14:creationId xmlns:p14="http://schemas.microsoft.com/office/powerpoint/2010/main" val="19781932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Marcador de imagen de diapositiva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1506" name="Marcador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14350"/>
            <a:r>
              <a:rPr lang="es-ES" dirty="0">
                <a:latin typeface="Calibri" charset="0"/>
              </a:rPr>
              <a:t>La presentación está constituida </a:t>
            </a:r>
            <a:r>
              <a:rPr lang="es-ES">
                <a:latin typeface="Calibri" charset="0"/>
              </a:rPr>
              <a:t>por </a:t>
            </a:r>
            <a:r>
              <a:rPr lang="es-ES" smtClean="0">
                <a:latin typeface="Calibri" charset="0"/>
              </a:rPr>
              <a:t>30 </a:t>
            </a:r>
            <a:r>
              <a:rPr lang="es-ES" dirty="0">
                <a:latin typeface="Calibri" charset="0"/>
              </a:rPr>
              <a:t>diapositivas,  las cuales contienen información escrita e </a:t>
            </a:r>
            <a:r>
              <a:rPr lang="es-ES" dirty="0" smtClean="0">
                <a:latin typeface="Calibri" charset="0"/>
              </a:rPr>
              <a:t>imágenes</a:t>
            </a:r>
            <a:r>
              <a:rPr lang="es-ES" baseline="0" dirty="0" smtClean="0">
                <a:latin typeface="Calibri" charset="0"/>
              </a:rPr>
              <a:t> sobre las modalidades de titulación. En esta diapositiva se muestra el contenido de la presentación. </a:t>
            </a:r>
            <a:r>
              <a:rPr lang="es-ES" dirty="0" smtClean="0">
                <a:latin typeface="Calibri" charset="0"/>
              </a:rPr>
              <a:t> </a:t>
            </a:r>
            <a:endParaRPr lang="es-ES" dirty="0">
              <a:latin typeface="Calibri" charset="0"/>
            </a:endParaRPr>
          </a:p>
        </p:txBody>
      </p:sp>
      <p:sp>
        <p:nvSpPr>
          <p:cNvPr id="21507" name="Marcador de número de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09" indent="-285734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2937" indent="-228587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112" indent="-228587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287" indent="-228587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461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635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8810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5985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F2CD8444-60C5-FC49-BA80-6174C506E8F7}" type="slidenum">
              <a:rPr lang="es-MX" sz="120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s-MX" sz="1200"/>
          </a:p>
        </p:txBody>
      </p:sp>
    </p:spTree>
    <p:extLst>
      <p:ext uri="{BB962C8B-B14F-4D97-AF65-F5344CB8AC3E}">
        <p14:creationId xmlns:p14="http://schemas.microsoft.com/office/powerpoint/2010/main" val="19781932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dirty="0" smtClean="0"/>
              <a:t>El hongo de pino crece en bosques de coníferas en varias región de Japón, principalmente en bosques cubiertos de </a:t>
            </a:r>
            <a:r>
              <a:rPr lang="es-MX" dirty="0" err="1" smtClean="0"/>
              <a:t>Pinus</a:t>
            </a:r>
            <a:r>
              <a:rPr lang="es-MX" dirty="0" smtClean="0"/>
              <a:t> </a:t>
            </a:r>
            <a:r>
              <a:rPr lang="es-MX" dirty="0" err="1" smtClean="0"/>
              <a:t>densiflora</a:t>
            </a:r>
            <a:r>
              <a:rPr lang="es-MX" dirty="0" smtClean="0"/>
              <a:t> (pino rojo </a:t>
            </a:r>
            <a:r>
              <a:rPr lang="es-MX" dirty="0" err="1" smtClean="0"/>
              <a:t>Japones</a:t>
            </a:r>
            <a:r>
              <a:rPr lang="es-MX" dirty="0" smtClean="0"/>
              <a:t>) en las regiones </a:t>
            </a:r>
            <a:r>
              <a:rPr lang="es-MX" dirty="0" err="1" smtClean="0"/>
              <a:t>Chungoku</a:t>
            </a:r>
            <a:r>
              <a:rPr lang="es-MX" dirty="0" smtClean="0"/>
              <a:t> y </a:t>
            </a:r>
            <a:r>
              <a:rPr lang="es-MX" dirty="0" err="1" smtClean="0"/>
              <a:t>Kinki</a:t>
            </a:r>
            <a:r>
              <a:rPr lang="es-MX" dirty="0" smtClean="0"/>
              <a:t> a Hamada. El patrón de distribución muestra que</a:t>
            </a:r>
            <a:r>
              <a:rPr lang="es-MX" baseline="0" dirty="0" smtClean="0"/>
              <a:t> se desarrolla </a:t>
            </a:r>
            <a:r>
              <a:rPr lang="es-MX" dirty="0" smtClean="0"/>
              <a:t> entre  la latitud de 20º-50º N. El genero </a:t>
            </a:r>
            <a:r>
              <a:rPr lang="es-MX" dirty="0" err="1" smtClean="0"/>
              <a:t>Trocholoma</a:t>
            </a:r>
            <a:r>
              <a:rPr lang="es-MX" baseline="0" dirty="0" smtClean="0"/>
              <a:t> se distribuye en todo el hemisferio Norte, asociadas a </a:t>
            </a:r>
            <a:r>
              <a:rPr lang="es-MX" baseline="0" dirty="0" err="1" smtClean="0"/>
              <a:t>gipnoespermas</a:t>
            </a:r>
            <a:r>
              <a:rPr lang="es-MX" baseline="0" dirty="0" smtClean="0"/>
              <a:t>, </a:t>
            </a:r>
            <a:r>
              <a:rPr lang="es-MX" baseline="0" dirty="0" err="1" smtClean="0"/>
              <a:t>aveces</a:t>
            </a:r>
            <a:r>
              <a:rPr lang="es-MX" baseline="0" dirty="0" smtClean="0"/>
              <a:t> con algunas </a:t>
            </a:r>
            <a:r>
              <a:rPr lang="es-MX" baseline="0" dirty="0" err="1" smtClean="0"/>
              <a:t>fagaceae</a:t>
            </a:r>
            <a:r>
              <a:rPr lang="es-MX" baseline="0" dirty="0" smtClean="0"/>
              <a:t>.</a:t>
            </a:r>
            <a:endParaRPr lang="es-MX" dirty="0" smtClean="0"/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MX" dirty="0" smtClean="0"/>
              <a:t>Forma micorriza en las raíces de… en </a:t>
            </a:r>
            <a:r>
              <a:rPr lang="es-MX" dirty="0" err="1" smtClean="0"/>
              <a:t>densiflora</a:t>
            </a:r>
            <a:r>
              <a:rPr lang="es-MX" dirty="0" smtClean="0"/>
              <a:t> forma </a:t>
            </a:r>
            <a:r>
              <a:rPr lang="es-MX" dirty="0" err="1" smtClean="0"/>
              <a:t>ectomicorrizas</a:t>
            </a:r>
            <a:r>
              <a:rPr lang="es-MX" dirty="0" smtClean="0"/>
              <a:t> (</a:t>
            </a:r>
            <a:r>
              <a:rPr lang="es-MX" sz="1200" b="0" i="0" u="non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Akiyoshi</a:t>
            </a:r>
            <a:r>
              <a:rPr lang="es-MX" sz="1200" b="0" i="0" u="non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</a:t>
            </a:r>
            <a:r>
              <a:rPr lang="es-MX" sz="1200" b="0" i="0" u="non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1999</a:t>
            </a:r>
            <a:r>
              <a:rPr lang="es-MX" dirty="0" smtClean="0"/>
              <a:t>)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6CC84-F22C-41D6-918C-62DA63FD3121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9131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Cuerpo fructífero, generalmente se desarrolla en la región de crecimiento de las raíces de </a:t>
            </a:r>
            <a:r>
              <a:rPr lang="es-MX" i="1" dirty="0" err="1" smtClean="0"/>
              <a:t>Pinus</a:t>
            </a:r>
            <a:r>
              <a:rPr lang="es-MX" dirty="0" smtClean="0"/>
              <a:t>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dirty="0" smtClean="0"/>
              <a:t>Píleo de forma convexa, cubierto por un luz de color marrón claro, el tejido interno es</a:t>
            </a:r>
            <a:r>
              <a:rPr lang="es-MX" baseline="0" dirty="0" smtClean="0"/>
              <a:t> de color blanco </a:t>
            </a:r>
            <a:r>
              <a:rPr lang="es-MX" dirty="0" smtClean="0"/>
              <a:t>de 8-18</a:t>
            </a:r>
            <a:r>
              <a:rPr lang="es-MX" baseline="0" dirty="0" smtClean="0"/>
              <a:t> cm (ya maduro) algunos mas largos</a:t>
            </a:r>
            <a:endParaRPr lang="es-MX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dirty="0" smtClean="0"/>
              <a:t>Presencia de velo,</a:t>
            </a:r>
            <a:r>
              <a:rPr lang="es-MX" baseline="0" dirty="0" smtClean="0"/>
              <a:t> que conecta al estípite  con el margen del píleo y cubre a las laminas, a medida que el píleo se expande este se fractura y partes de este se mantienen formando el anillo  en la parte superior del estípite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baseline="0" dirty="0" smtClean="0"/>
              <a:t>Estípite de color blanco por encima del anillo, por debajo de este se aprecia un color marrón claro y es fácil de deshebrar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baseline="0" dirty="0" smtClean="0"/>
              <a:t>Laminas de color blanco, irradian desde el estípite, su número varia según el cuerpo fructífero, pero van de 120-300 laminas. Las </a:t>
            </a:r>
            <a:r>
              <a:rPr lang="es-MX" baseline="0" dirty="0" err="1" smtClean="0"/>
              <a:t>Basidiosporas</a:t>
            </a:r>
            <a:r>
              <a:rPr lang="es-MX" baseline="0" dirty="0" smtClean="0"/>
              <a:t> se forman en ambos lados de las laminas.  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6CC84-F22C-41D6-918C-62DA63FD3121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008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Las fructificaciones de </a:t>
            </a:r>
            <a:r>
              <a:rPr lang="es-MX" dirty="0" err="1" smtClean="0"/>
              <a:t>matsutake</a:t>
            </a:r>
            <a:r>
              <a:rPr lang="es-MX" dirty="0" smtClean="0"/>
              <a:t>  crecen en</a:t>
            </a:r>
            <a:r>
              <a:rPr lang="es-MX" baseline="0" dirty="0" smtClean="0"/>
              <a:t> forma un</a:t>
            </a:r>
            <a:r>
              <a:rPr lang="es-MX" dirty="0" smtClean="0"/>
              <a:t> anillo de hadas al</a:t>
            </a:r>
            <a:r>
              <a:rPr lang="es-MX" baseline="0" dirty="0" smtClean="0"/>
              <a:t>rededor del</a:t>
            </a:r>
            <a:r>
              <a:rPr lang="es-MX" dirty="0" smtClean="0"/>
              <a:t> pino y cada año este se expande gradualmente hacia afuera. La tasa de expansión varía de acuerdo con las condiciones de la madera,</a:t>
            </a:r>
            <a:r>
              <a:rPr lang="es-MX" baseline="0" dirty="0" smtClean="0"/>
              <a:t> tipo de suelo, objetos que obstruyan, y por lo general crece de 10-20 por año.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6CC84-F22C-41D6-918C-62DA63FD3121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6684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MX" dirty="0" err="1" smtClean="0"/>
              <a:t>Tominaga</a:t>
            </a:r>
            <a:r>
              <a:rPr lang="es-MX" dirty="0" smtClean="0"/>
              <a:t> 1963,  dividido la historia de vida del </a:t>
            </a:r>
            <a:r>
              <a:rPr lang="es-MX" dirty="0" err="1" smtClean="0"/>
              <a:t>matsutake</a:t>
            </a:r>
            <a:r>
              <a:rPr lang="es-MX" dirty="0" smtClean="0"/>
              <a:t> en tres tipos según el tipo de formación </a:t>
            </a:r>
            <a:r>
              <a:rPr lang="es-MX" dirty="0" err="1" smtClean="0"/>
              <a:t>basidiospora</a:t>
            </a:r>
            <a:r>
              <a:rPr lang="es-MX" dirty="0" smtClean="0"/>
              <a:t> y el método por el cual las </a:t>
            </a:r>
            <a:r>
              <a:rPr lang="es-MX" dirty="0" err="1" smtClean="0"/>
              <a:t>basidiosporas</a:t>
            </a:r>
            <a:r>
              <a:rPr lang="es-MX" dirty="0" smtClean="0"/>
              <a:t> germinan.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Aunque estos tres tipos de formación </a:t>
            </a:r>
            <a:r>
              <a:rPr lang="es-MX" dirty="0" err="1" smtClean="0"/>
              <a:t>basidiospora</a:t>
            </a:r>
            <a:r>
              <a:rPr lang="es-MX" dirty="0" smtClean="0"/>
              <a:t> se observan invariablemente en cada cuerpo fructífero </a:t>
            </a:r>
          </a:p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6CC84-F22C-41D6-918C-62DA63FD3121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7719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6CC84-F22C-41D6-918C-62DA63FD3121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86272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0250" y="1905000"/>
            <a:ext cx="7681913" cy="1523495"/>
          </a:xfrm>
        </p:spPr>
        <p:txBody>
          <a:bodyPr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0249" y="4344988"/>
            <a:ext cx="7681913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Content">
    <p:bg bwMode="black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1pPr>
            <a:lvl2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2pPr>
            <a:lvl3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3pPr>
            <a:lvl4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4pPr>
            <a:lvl5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and Content">
    <p:bg bwMode="black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1pPr>
            <a:lvl2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2pPr>
            <a:lvl3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3pPr>
            <a:lvl4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4pPr>
            <a:lvl5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0" y="6238875"/>
            <a:ext cx="9144001" cy="619125"/>
          </a:xfrm>
          <a:solidFill>
            <a:srgbClr val="FFFF99"/>
          </a:solidFill>
        </p:spPr>
        <p:txBody>
          <a:bodyPr wrap="square" lIns="152394" tIns="76197" rIns="152394" bIns="76197" anchor="b" anchorCtr="0">
            <a:noAutofit/>
          </a:bodyPr>
          <a:lstStyle>
            <a:lvl1pPr algn="r">
              <a:buFont typeface="Arial" pitchFamily="34" charset="0"/>
              <a:buNone/>
              <a:defRPr>
                <a:solidFill>
                  <a:srgbClr val="000000"/>
                </a:solidFill>
                <a:effectLst/>
                <a:latin typeface="+mj-lt"/>
              </a:defRPr>
            </a:lvl1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Demo, Video etc. &quot;special&quot;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722049" y="2355850"/>
            <a:ext cx="7690114" cy="1384994"/>
          </a:xfrm>
        </p:spPr>
        <p:txBody>
          <a:bodyPr anchor="t" anchorCtr="0"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>
              <a:buFont typeface="Arial" pitchFamily="34" charset="0"/>
              <a:buNone/>
              <a:defRPr kumimoji="0" lang="en-US" sz="10000" b="1" i="1" u="none" strike="noStrike" kern="1200" cap="none" spc="-642" normalizeH="0" baseline="0" noProof="0" dirty="0" smtClean="0">
                <a:ln w="11430"/>
                <a:gradFill>
                  <a:gsLst>
                    <a:gs pos="0">
                      <a:srgbClr val="FF9929">
                        <a:lumMod val="20000"/>
                        <a:lumOff val="80000"/>
                      </a:srgbClr>
                    </a:gs>
                    <a:gs pos="28000">
                      <a:srgbClr val="F8F57B"/>
                    </a:gs>
                    <a:gs pos="62000">
                      <a:srgbClr val="D5B953"/>
                    </a:gs>
                    <a:gs pos="88000">
                      <a:srgbClr val="D1943B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click to…</a:t>
            </a:r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Use for slides with Software Co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722313" y="1905000"/>
            <a:ext cx="8040688" cy="193899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0250" y="1905000"/>
            <a:ext cx="7681913" cy="1523495"/>
          </a:xfrm>
        </p:spPr>
        <p:txBody>
          <a:bodyPr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0249" y="4344988"/>
            <a:ext cx="7681913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0974718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8089345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E6B22-2004-42E1-AAC2-3C028B529B79}" type="datetimeFigureOut">
              <a:rPr lang="es-MX" smtClean="0"/>
              <a:t>12/10/16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DA572-B5B0-4C50-ABCC-373B4C8C4DBF}" type="slidenum">
              <a:rPr lang="es-MX" smtClean="0"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16192455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E6B22-2004-42E1-AAC2-3C028B529B79}" type="datetimeFigureOut">
              <a:rPr lang="es-MX" smtClean="0"/>
              <a:t>12/10/16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DA572-B5B0-4C50-ABCC-373B4C8C4DBF}" type="slidenum">
              <a:rPr lang="es-MX" smtClean="0"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03286546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E6B22-2004-42E1-AAC2-3C028B529B79}" type="datetimeFigureOut">
              <a:rPr lang="es-MX" smtClean="0"/>
              <a:t>12/10/16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DA572-B5B0-4C50-ABCC-373B4C8C4DBF}" type="slidenum">
              <a:rPr lang="es-MX" smtClean="0"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721983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E6B22-2004-42E1-AAC2-3C028B529B79}" type="datetimeFigureOut">
              <a:rPr lang="es-MX" smtClean="0"/>
              <a:t>12/10/16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DA572-B5B0-4C50-ABCC-373B4C8C4DBF}" type="slidenum">
              <a:rPr lang="es-MX" smtClean="0"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57851594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emo, Video etc. &quot;special&quot;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722049" y="2355850"/>
            <a:ext cx="7690114" cy="1384994"/>
          </a:xfrm>
        </p:spPr>
        <p:txBody>
          <a:bodyPr anchor="t" anchorCtr="0"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>
              <a:buFont typeface="Arial" pitchFamily="34" charset="0"/>
              <a:buNone/>
              <a:defRPr kumimoji="0" lang="en-US" sz="10000" b="1" i="1" u="none" strike="noStrike" kern="1200" cap="none" spc="-642" normalizeH="0" baseline="0" noProof="0" dirty="0" smtClean="0">
                <a:ln w="11430"/>
                <a:gradFill>
                  <a:gsLst>
                    <a:gs pos="0">
                      <a:srgbClr val="FF9929">
                        <a:lumMod val="20000"/>
                        <a:lumOff val="80000"/>
                      </a:srgbClr>
                    </a:gs>
                    <a:gs pos="28000">
                      <a:srgbClr val="F8F57B"/>
                    </a:gs>
                    <a:gs pos="62000">
                      <a:srgbClr val="D5B953"/>
                    </a:gs>
                    <a:gs pos="88000">
                      <a:srgbClr val="D1943B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click to…</a:t>
            </a:r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E6B22-2004-42E1-AAC2-3C028B529B79}" type="datetimeFigureOut">
              <a:rPr lang="es-MX" smtClean="0"/>
              <a:t>12/10/16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DA572-B5B0-4C50-ABCC-373B4C8C4DBF}" type="slidenum">
              <a:rPr lang="es-MX" smtClean="0"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76228004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E6B22-2004-42E1-AAC2-3C028B529B79}" type="datetimeFigureOut">
              <a:rPr lang="es-MX" smtClean="0"/>
              <a:t>12/10/16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DA572-B5B0-4C50-ABCC-373B4C8C4DBF}" type="slidenum">
              <a:rPr lang="es-MX" smtClean="0"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01038409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E6B22-2004-42E1-AAC2-3C028B529B79}" type="datetimeFigureOut">
              <a:rPr lang="es-MX" smtClean="0"/>
              <a:t>12/10/16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DA572-B5B0-4C50-ABCC-373B4C8C4DBF}" type="slidenum">
              <a:rPr lang="es-MX" smtClean="0"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05692174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E6B22-2004-42E1-AAC2-3C028B529B79}" type="datetimeFigureOut">
              <a:rPr lang="es-MX" smtClean="0"/>
              <a:t>12/10/16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DA572-B5B0-4C50-ABCC-373B4C8C4DBF}" type="slidenum">
              <a:rPr lang="es-MX" smtClean="0"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0737262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E6B22-2004-42E1-AAC2-3C028B529B79}" type="datetimeFigureOut">
              <a:rPr lang="es-MX" smtClean="0"/>
              <a:t>12/10/16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DA572-B5B0-4C50-ABCC-373B4C8C4DBF}" type="slidenum">
              <a:rPr lang="es-MX" smtClean="0"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710676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E6B22-2004-42E1-AAC2-3C028B529B79}" type="datetimeFigureOut">
              <a:rPr lang="es-MX" smtClean="0"/>
              <a:t>12/10/16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DA572-B5B0-4C50-ABCC-373B4C8C4DBF}" type="slidenum">
              <a:rPr lang="es-MX" smtClean="0"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7380643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E6B22-2004-42E1-AAC2-3C028B529B79}" type="datetimeFigureOut">
              <a:rPr lang="es-MX" smtClean="0"/>
              <a:t>12/10/16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DA572-B5B0-4C50-ABCC-373B4C8C4DBF}" type="slidenum">
              <a:rPr lang="es-MX" smtClean="0"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1281000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8913437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12875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411553"/>
            <a:ext cx="4114800" cy="2129814"/>
          </a:xfrm>
        </p:spPr>
        <p:txBody>
          <a:bodyPr/>
          <a:lstStyle>
            <a:lvl1pPr marL="339976" indent="-339976">
              <a:lnSpc>
                <a:spcPct val="90000"/>
              </a:lnSpc>
              <a:defRPr sz="2800"/>
            </a:lvl1pPr>
            <a:lvl2pPr marL="673338" indent="-325424">
              <a:lnSpc>
                <a:spcPct val="90000"/>
              </a:lnSpc>
              <a:defRPr sz="2400"/>
            </a:lvl2pPr>
            <a:lvl3pPr marL="953785" indent="-288384">
              <a:lnSpc>
                <a:spcPct val="90000"/>
              </a:lnSpc>
              <a:defRPr sz="2000"/>
            </a:lvl3pPr>
            <a:lvl4pPr marL="1227618" indent="-273833">
              <a:lnSpc>
                <a:spcPct val="90000"/>
              </a:lnSpc>
              <a:defRPr sz="1800"/>
            </a:lvl4pPr>
            <a:lvl5pPr marL="1516002" indent="-280447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11553"/>
            <a:ext cx="4114800" cy="2129814"/>
          </a:xfrm>
        </p:spPr>
        <p:txBody>
          <a:bodyPr/>
          <a:lstStyle>
            <a:lvl1pPr marL="347914" indent="-347914">
              <a:lnSpc>
                <a:spcPct val="90000"/>
              </a:lnSpc>
              <a:defRPr sz="2800"/>
            </a:lvl1pPr>
            <a:lvl2pPr marL="673338" indent="-339976">
              <a:lnSpc>
                <a:spcPct val="90000"/>
              </a:lnSpc>
              <a:defRPr sz="2400"/>
            </a:lvl2pPr>
            <a:lvl3pPr marL="961722" indent="-302936">
              <a:lnSpc>
                <a:spcPct val="90000"/>
              </a:lnSpc>
              <a:defRPr sz="2000"/>
            </a:lvl3pPr>
            <a:lvl4pPr marL="1227618" indent="-265896">
              <a:lnSpc>
                <a:spcPct val="90000"/>
              </a:lnSpc>
              <a:defRPr sz="1800"/>
            </a:lvl4pPr>
            <a:lvl5pPr marL="1516002" indent="-273833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11553"/>
            <a:ext cx="4114800" cy="692498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0999" y="2174875"/>
            <a:ext cx="4114800" cy="1537344"/>
          </a:xfrm>
        </p:spPr>
        <p:txBody>
          <a:bodyPr/>
          <a:lstStyle>
            <a:lvl1pPr marL="281770" indent="-281770">
              <a:defRPr sz="2300"/>
            </a:lvl1pPr>
            <a:lvl2pPr marL="562218" indent="-265896">
              <a:defRPr sz="2000"/>
            </a:lvl2pPr>
            <a:lvl3pPr marL="813562" indent="-243407">
              <a:defRPr sz="1800"/>
            </a:lvl3pPr>
            <a:lvl4pPr marL="1050354" indent="-228856">
              <a:defRPr sz="1700"/>
            </a:lvl4pPr>
            <a:lvl5pPr marL="1279210" indent="-206367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981" y="1411553"/>
            <a:ext cx="4117019" cy="692498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117974" cy="1537344"/>
          </a:xfrm>
        </p:spPr>
        <p:txBody>
          <a:bodyPr/>
          <a:lstStyle>
            <a:lvl1pPr marL="296321" indent="-296321">
              <a:defRPr sz="2300"/>
            </a:lvl1pPr>
            <a:lvl2pPr marL="570155" indent="-273833">
              <a:defRPr sz="2000"/>
            </a:lvl2pPr>
            <a:lvl3pPr marL="821499" indent="-244730">
              <a:defRPr sz="1800"/>
            </a:lvl3pPr>
            <a:lvl4pPr marL="1050354" indent="-236793">
              <a:defRPr sz="1700"/>
            </a:lvl4pPr>
            <a:lvl5pPr marL="1279210" indent="-220919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WALKIN - Prints in GRAYS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>
    <p:fade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jpeg"/><Relationship Id="rId15" Type="http://schemas.openxmlformats.org/officeDocument/2006/relationships/image" Target="../media/image2.png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4" Type="http://schemas.openxmlformats.org/officeDocument/2006/relationships/theme" Target="../theme/theme2.xml"/><Relationship Id="rId5" Type="http://schemas.openxmlformats.org/officeDocument/2006/relationships/image" Target="../media/image1.jpeg"/><Relationship Id="rId6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6.xml"/><Relationship Id="rId12" Type="http://schemas.openxmlformats.org/officeDocument/2006/relationships/slideLayout" Target="../slideLayouts/slideLayout27.xml"/><Relationship Id="rId13" Type="http://schemas.openxmlformats.org/officeDocument/2006/relationships/theme" Target="../theme/theme3.xml"/><Relationship Id="rId1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9.xml"/><Relationship Id="rId5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2.xml"/><Relationship Id="rId8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12875"/>
            <a:ext cx="8382000" cy="2135969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61" r:id="rId12"/>
  </p:sldLayoutIdLst>
  <p:transition xmlns:p14="http://schemas.microsoft.com/office/powerpoint/2010/main">
    <p:fade/>
  </p:transition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50" dirty="0" smtClean="0">
          <a:ln w="3175">
            <a:noFill/>
          </a:ln>
          <a:gradFill flip="none" rotWithShape="1">
            <a:gsLst>
              <a:gs pos="0">
                <a:srgbClr val="FFFFB9"/>
              </a:gs>
              <a:gs pos="36000">
                <a:srgbClr val="FFFF99"/>
              </a:gs>
              <a:gs pos="86000">
                <a:srgbClr val="F6AE1E"/>
              </a:gs>
            </a:gsLst>
            <a:lin ang="5400000" scaled="0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</p:titleStyle>
    <p:bodyStyle>
      <a:lvl1pPr marL="396875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5"/>
        </a:buBlip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6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258888" indent="-344488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6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4963" indent="-3460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6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1941513" indent="-336550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6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white rectangle.png"/>
          <p:cNvPicPr>
            <a:picLocks noChangeAspect="1"/>
          </p:cNvPicPr>
          <p:nvPr/>
        </p:nvPicPr>
        <p:blipFill>
          <a:blip r:embed="rId6"/>
          <a:srcRect b="10453"/>
          <a:stretch>
            <a:fillRect/>
          </a:stretch>
        </p:blipFill>
        <p:spPr>
          <a:xfrm>
            <a:off x="0" y="1299706"/>
            <a:ext cx="9144000" cy="555829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2" y="1905000"/>
            <a:ext cx="8040688" cy="210826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</p:sldLayoutIdLst>
  <p:transition xmlns:p14="http://schemas.microsoft.com/office/powerpoint/2010/main">
    <p:fade/>
  </p:transition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25" dirty="0" smtClean="0">
          <a:ln w="3175">
            <a:noFill/>
          </a:ln>
          <a:gradFill flip="none" rotWithShape="1">
            <a:gsLst>
              <a:gs pos="0">
                <a:srgbClr val="FFFFB9"/>
              </a:gs>
              <a:gs pos="36000">
                <a:srgbClr val="FFFF99"/>
              </a:gs>
              <a:gs pos="86000">
                <a:srgbClr val="F6AE1E"/>
              </a:gs>
            </a:gsLst>
            <a:lin ang="5400000" scaled="0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</p:titleStyle>
    <p:bodyStyle>
      <a:lvl1pPr marL="0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30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1pPr>
      <a:lvl2pPr marL="384954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8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2pPr>
      <a:lvl3pPr marL="761970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3pPr>
      <a:lvl4pPr marL="1094009" indent="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4pPr>
      <a:lvl5pPr marL="1426047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7E6B22-2004-42E1-AAC2-3C028B529B79}" type="datetimeFigureOut">
              <a:rPr lang="es-MX" smtClean="0"/>
              <a:t>12/10/16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5DA572-B5B0-4C50-ABCC-373B4C8C4DBF}" type="slidenum">
              <a:rPr lang="es-MX" smtClean="0"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3364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</p:sldLayoutIdLst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4" Type="http://schemas.openxmlformats.org/officeDocument/2006/relationships/image" Target="../media/image16.jpeg"/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4" Type="http://schemas.openxmlformats.org/officeDocument/2006/relationships/diagramLayout" Target="../diagrams/layout3.xml"/><Relationship Id="rId5" Type="http://schemas.openxmlformats.org/officeDocument/2006/relationships/diagramQuickStyle" Target="../diagrams/quickStyle3.xml"/><Relationship Id="rId6" Type="http://schemas.openxmlformats.org/officeDocument/2006/relationships/diagramColors" Target="../diagrams/colors3.xml"/><Relationship Id="rId7" Type="http://schemas.microsoft.com/office/2007/relationships/diagramDrawing" Target="../diagrams/drawing3.xml"/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jpeg"/><Relationship Id="rId1" Type="http://schemas.openxmlformats.org/officeDocument/2006/relationships/slideLayout" Target="../slideLayouts/slideLayout27.xml"/><Relationship Id="rId2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image" Target="../media/image1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3.jpeg"/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1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1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27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image" Target="../media/image28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4" Type="http://schemas.openxmlformats.org/officeDocument/2006/relationships/diagramLayout" Target="../diagrams/layout4.xml"/><Relationship Id="rId5" Type="http://schemas.openxmlformats.org/officeDocument/2006/relationships/diagramQuickStyle" Target="../diagrams/quickStyle4.xml"/><Relationship Id="rId6" Type="http://schemas.openxmlformats.org/officeDocument/2006/relationships/diagramColors" Target="../diagrams/colors4.xml"/><Relationship Id="rId7" Type="http://schemas.microsoft.com/office/2007/relationships/diagramDrawing" Target="../diagrams/drawing4.xml"/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1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20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4" Type="http://schemas.openxmlformats.org/officeDocument/2006/relationships/image" Target="../media/image35.jpeg"/><Relationship Id="rId5" Type="http://schemas.openxmlformats.org/officeDocument/2006/relationships/image" Target="../media/image36.jpeg"/><Relationship Id="rId6" Type="http://schemas.openxmlformats.org/officeDocument/2006/relationships/image" Target="../media/image37.jpeg"/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2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4" Type="http://schemas.openxmlformats.org/officeDocument/2006/relationships/image" Target="../media/image39.png"/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2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4" Type="http://schemas.openxmlformats.org/officeDocument/2006/relationships/image" Target="../media/image40.png"/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2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image" Target="../media/image3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4" Type="http://schemas.openxmlformats.org/officeDocument/2006/relationships/diagramQuickStyle" Target="../diagrams/quickStyle5.xml"/><Relationship Id="rId5" Type="http://schemas.openxmlformats.org/officeDocument/2006/relationships/diagramColors" Target="../diagrams/colors5.xml"/><Relationship Id="rId6" Type="http://schemas.microsoft.com/office/2007/relationships/diagramDrawing" Target="../diagrams/drawing5.xml"/><Relationship Id="rId1" Type="http://schemas.openxmlformats.org/officeDocument/2006/relationships/slideLayout" Target="../slideLayouts/slideLayout27.xml"/><Relationship Id="rId2" Type="http://schemas.openxmlformats.org/officeDocument/2006/relationships/diagramData" Target="../diagrams/data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image" Target="../media/image41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4" Type="http://schemas.openxmlformats.org/officeDocument/2006/relationships/diagramLayout" Target="../diagrams/layout6.xml"/><Relationship Id="rId5" Type="http://schemas.openxmlformats.org/officeDocument/2006/relationships/diagramQuickStyle" Target="../diagrams/quickStyle6.xml"/><Relationship Id="rId6" Type="http://schemas.openxmlformats.org/officeDocument/2006/relationships/diagramColors" Target="../diagrams/colors6.xml"/><Relationship Id="rId7" Type="http://schemas.microsoft.com/office/2007/relationships/diagramDrawing" Target="../diagrams/drawing6.xml"/><Relationship Id="rId8" Type="http://schemas.openxmlformats.org/officeDocument/2006/relationships/image" Target="../media/image42.jpeg"/><Relationship Id="rId9" Type="http://schemas.openxmlformats.org/officeDocument/2006/relationships/image" Target="../media/image43.jpeg"/><Relationship Id="rId10" Type="http://schemas.openxmlformats.org/officeDocument/2006/relationships/image" Target="../media/image44.jpeg"/><Relationship Id="rId11" Type="http://schemas.openxmlformats.org/officeDocument/2006/relationships/image" Target="../media/image45.jpeg"/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2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8" Type="http://schemas.openxmlformats.org/officeDocument/2006/relationships/image" Target="../media/image9.jpeg"/><Relationship Id="rId9" Type="http://schemas.openxmlformats.org/officeDocument/2006/relationships/image" Target="../media/image10.png"/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12.jpeg"/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4" Type="http://schemas.openxmlformats.org/officeDocument/2006/relationships/image" Target="../media/image14.jpeg"/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4" Type="http://schemas.openxmlformats.org/officeDocument/2006/relationships/diagramLayout" Target="../diagrams/layout2.xml"/><Relationship Id="rId5" Type="http://schemas.openxmlformats.org/officeDocument/2006/relationships/diagramQuickStyle" Target="../diagrams/quickStyle2.xml"/><Relationship Id="rId6" Type="http://schemas.openxmlformats.org/officeDocument/2006/relationships/diagramColors" Target="../diagrams/colors2.xml"/><Relationship Id="rId7" Type="http://schemas.microsoft.com/office/2007/relationships/diagramDrawing" Target="../diagrams/drawing2.xml"/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ángulo 19"/>
          <p:cNvSpPr/>
          <p:nvPr/>
        </p:nvSpPr>
        <p:spPr>
          <a:xfrm>
            <a:off x="0" y="6467327"/>
            <a:ext cx="9144000" cy="390674"/>
          </a:xfrm>
          <a:prstGeom prst="rect">
            <a:avLst/>
          </a:prstGeom>
          <a:solidFill>
            <a:srgbClr val="555E2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/>
          </a:p>
        </p:txBody>
      </p:sp>
      <p:sp>
        <p:nvSpPr>
          <p:cNvPr id="24" name="Rectángulo 23"/>
          <p:cNvSpPr/>
          <p:nvPr/>
        </p:nvSpPr>
        <p:spPr>
          <a:xfrm>
            <a:off x="215008" y="2780928"/>
            <a:ext cx="8749480" cy="2304256"/>
          </a:xfrm>
          <a:prstGeom prst="rect">
            <a:avLst/>
          </a:prstGeom>
          <a:solidFill>
            <a:srgbClr val="5F6A33">
              <a:alpha val="41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grpSp>
        <p:nvGrpSpPr>
          <p:cNvPr id="1026" name="Agrupar 18"/>
          <p:cNvGrpSpPr>
            <a:grpSpLocks/>
          </p:cNvGrpSpPr>
          <p:nvPr/>
        </p:nvGrpSpPr>
        <p:grpSpPr bwMode="auto">
          <a:xfrm>
            <a:off x="0" y="44624"/>
            <a:ext cx="9144000" cy="2052637"/>
            <a:chOff x="0" y="1048100"/>
            <a:chExt cx="9144001" cy="2052376"/>
          </a:xfrm>
        </p:grpSpPr>
        <p:sp>
          <p:nvSpPr>
            <p:cNvPr id="6" name="Arco de bloque 5"/>
            <p:cNvSpPr/>
            <p:nvPr/>
          </p:nvSpPr>
          <p:spPr>
            <a:xfrm rot="10800000">
              <a:off x="0" y="1048100"/>
              <a:ext cx="9144001" cy="1406346"/>
            </a:xfrm>
            <a:prstGeom prst="blockArc">
              <a:avLst/>
            </a:prstGeom>
            <a:solidFill>
              <a:srgbClr val="555E2D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7" name="Rectángulo 6"/>
            <p:cNvSpPr/>
            <p:nvPr/>
          </p:nvSpPr>
          <p:spPr>
            <a:xfrm>
              <a:off x="0" y="2116351"/>
              <a:ext cx="9144001" cy="317460"/>
            </a:xfrm>
            <a:prstGeom prst="rect">
              <a:avLst/>
            </a:prstGeom>
            <a:solidFill>
              <a:srgbClr val="555E2D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>
                <a:ln>
                  <a:solidFill>
                    <a:srgbClr val="FFFFFF"/>
                  </a:solidFill>
                </a:ln>
                <a:solidFill>
                  <a:srgbClr val="008000"/>
                </a:solidFill>
              </a:endParaRPr>
            </a:p>
          </p:txBody>
        </p:sp>
        <p:sp>
          <p:nvSpPr>
            <p:cNvPr id="11" name="Triángulo rectángulo 10"/>
            <p:cNvSpPr/>
            <p:nvPr/>
          </p:nvSpPr>
          <p:spPr>
            <a:xfrm>
              <a:off x="0" y="1773495"/>
              <a:ext cx="785813" cy="363492"/>
            </a:xfrm>
            <a:prstGeom prst="rtTriangle">
              <a:avLst/>
            </a:prstGeom>
            <a:solidFill>
              <a:srgbClr val="555E2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14" name="Triángulo isósceles 13"/>
            <p:cNvSpPr/>
            <p:nvPr/>
          </p:nvSpPr>
          <p:spPr>
            <a:xfrm rot="16200000" flipH="1">
              <a:off x="8384421" y="1632962"/>
              <a:ext cx="619046" cy="900112"/>
            </a:xfrm>
            <a:prstGeom prst="triangle">
              <a:avLst/>
            </a:prstGeom>
            <a:solidFill>
              <a:srgbClr val="555E2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pic>
          <p:nvPicPr>
            <p:cNvPr id="18" name="Imagen 17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67427" y="1684426"/>
              <a:ext cx="1608138" cy="141605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  <p:sp>
        <p:nvSpPr>
          <p:cNvPr id="1028" name="CuadroTexto 20"/>
          <p:cNvSpPr txBox="1">
            <a:spLocks noChangeArrowheads="1"/>
          </p:cNvSpPr>
          <p:nvPr/>
        </p:nvSpPr>
        <p:spPr bwMode="auto">
          <a:xfrm>
            <a:off x="0" y="173038"/>
            <a:ext cx="9144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/>
            <a:r>
              <a:rPr lang="es-ES" sz="2800" b="1">
                <a:solidFill>
                  <a:srgbClr val="555E2D"/>
                </a:solidFill>
                <a:cs typeface="Calibri" charset="0"/>
              </a:rPr>
              <a:t>Universidad Autónoma del Estado de México</a:t>
            </a:r>
          </a:p>
        </p:txBody>
      </p:sp>
      <p:sp>
        <p:nvSpPr>
          <p:cNvPr id="1029" name="Rectángulo 21"/>
          <p:cNvSpPr>
            <a:spLocks noChangeArrowheads="1"/>
          </p:cNvSpPr>
          <p:nvPr/>
        </p:nvSpPr>
        <p:spPr bwMode="auto">
          <a:xfrm>
            <a:off x="0" y="1722438"/>
            <a:ext cx="9144000" cy="4744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endParaRPr lang="es-ES" sz="2000" b="1" dirty="0">
              <a:latin typeface="Tahoma" charset="0"/>
              <a:cs typeface="Tahoma" charset="0"/>
            </a:endParaRPr>
          </a:p>
          <a:p>
            <a:pPr algn="ctr">
              <a:lnSpc>
                <a:spcPct val="80000"/>
              </a:lnSpc>
            </a:pPr>
            <a:r>
              <a:rPr lang="es-ES" sz="2200" b="1" dirty="0">
                <a:solidFill>
                  <a:srgbClr val="555E2D"/>
                </a:solidFill>
                <a:cs typeface="Calibri" charset="0"/>
              </a:rPr>
              <a:t/>
            </a:r>
            <a:br>
              <a:rPr lang="es-ES" sz="2200" b="1" dirty="0">
                <a:solidFill>
                  <a:srgbClr val="555E2D"/>
                </a:solidFill>
                <a:cs typeface="Calibri" charset="0"/>
              </a:rPr>
            </a:br>
            <a:r>
              <a:rPr lang="es-ES" sz="2200" b="1" dirty="0">
                <a:solidFill>
                  <a:srgbClr val="555E2D"/>
                </a:solidFill>
                <a:cs typeface="Calibri" charset="0"/>
              </a:rPr>
              <a:t/>
            </a:r>
            <a:br>
              <a:rPr lang="es-ES" sz="2200" b="1" dirty="0">
                <a:solidFill>
                  <a:srgbClr val="555E2D"/>
                </a:solidFill>
                <a:cs typeface="Calibri" charset="0"/>
              </a:rPr>
            </a:br>
            <a:r>
              <a:rPr lang="es-ES" sz="2200" b="1" dirty="0">
                <a:solidFill>
                  <a:srgbClr val="555E2D"/>
                </a:solidFill>
                <a:cs typeface="Calibri" charset="0"/>
              </a:rPr>
              <a:t/>
            </a:r>
            <a:br>
              <a:rPr lang="es-ES" sz="2200" b="1" dirty="0">
                <a:solidFill>
                  <a:srgbClr val="555E2D"/>
                </a:solidFill>
                <a:cs typeface="Calibri" charset="0"/>
              </a:rPr>
            </a:br>
            <a:endParaRPr lang="es-ES" sz="2200" b="1" dirty="0" smtClean="0">
              <a:solidFill>
                <a:srgbClr val="555E2D"/>
              </a:solidFill>
              <a:cs typeface="Calibri" charset="0"/>
            </a:endParaRPr>
          </a:p>
          <a:p>
            <a:pPr algn="ctr">
              <a:lnSpc>
                <a:spcPct val="80000"/>
              </a:lnSpc>
            </a:pPr>
            <a:endParaRPr lang="es-ES" sz="2200" b="1" dirty="0" smtClean="0">
              <a:solidFill>
                <a:srgbClr val="555E2D"/>
              </a:solidFill>
              <a:cs typeface="Calibri" charset="0"/>
            </a:endParaRPr>
          </a:p>
          <a:p>
            <a:pPr algn="ctr">
              <a:lnSpc>
                <a:spcPct val="80000"/>
              </a:lnSpc>
            </a:pPr>
            <a:endParaRPr lang="es-ES" sz="2200" b="1" dirty="0">
              <a:solidFill>
                <a:srgbClr val="555E2D"/>
              </a:solidFill>
              <a:cs typeface="Calibri" charset="0"/>
            </a:endParaRPr>
          </a:p>
          <a:p>
            <a:pPr algn="ctr">
              <a:lnSpc>
                <a:spcPct val="80000"/>
              </a:lnSpc>
            </a:pPr>
            <a:endParaRPr lang="es-ES" sz="2200" b="1" dirty="0" smtClean="0">
              <a:solidFill>
                <a:srgbClr val="555E2D"/>
              </a:solidFill>
              <a:cs typeface="Calibri" charset="0"/>
            </a:endParaRPr>
          </a:p>
          <a:p>
            <a:pPr algn="ctr">
              <a:lnSpc>
                <a:spcPct val="80000"/>
              </a:lnSpc>
            </a:pPr>
            <a:endParaRPr lang="es-ES" sz="2200" b="1" dirty="0">
              <a:solidFill>
                <a:srgbClr val="555E2D"/>
              </a:solidFill>
              <a:cs typeface="Calibri" charset="0"/>
            </a:endParaRPr>
          </a:p>
          <a:p>
            <a:pPr algn="ctr">
              <a:lnSpc>
                <a:spcPct val="80000"/>
              </a:lnSpc>
            </a:pPr>
            <a:endParaRPr lang="es-ES" sz="2200" b="1" dirty="0" smtClean="0">
              <a:solidFill>
                <a:srgbClr val="555E2D"/>
              </a:solidFill>
              <a:cs typeface="Calibri" charset="0"/>
            </a:endParaRPr>
          </a:p>
          <a:p>
            <a:pPr algn="ctr">
              <a:lnSpc>
                <a:spcPct val="80000"/>
              </a:lnSpc>
            </a:pPr>
            <a:endParaRPr lang="es-ES" sz="2200" b="1" dirty="0">
              <a:solidFill>
                <a:srgbClr val="555E2D"/>
              </a:solidFill>
              <a:cs typeface="Calibri" charset="0"/>
            </a:endParaRPr>
          </a:p>
          <a:p>
            <a:pPr algn="ctr">
              <a:lnSpc>
                <a:spcPct val="80000"/>
              </a:lnSpc>
            </a:pPr>
            <a:endParaRPr lang="es-ES" sz="2200" b="1" dirty="0">
              <a:solidFill>
                <a:srgbClr val="555E2D"/>
              </a:solidFill>
              <a:cs typeface="Calibri" charset="0"/>
            </a:endParaRPr>
          </a:p>
          <a:p>
            <a:pPr algn="ctr">
              <a:lnSpc>
                <a:spcPct val="80000"/>
              </a:lnSpc>
            </a:pPr>
            <a:endParaRPr lang="es-ES" sz="2200" b="1" dirty="0" smtClean="0">
              <a:solidFill>
                <a:srgbClr val="555E2D"/>
              </a:solidFill>
              <a:cs typeface="Calibri" charset="0"/>
            </a:endParaRPr>
          </a:p>
          <a:p>
            <a:pPr algn="ctr">
              <a:lnSpc>
                <a:spcPct val="80000"/>
              </a:lnSpc>
            </a:pPr>
            <a:r>
              <a:rPr lang="es-ES" sz="2200" b="1" dirty="0" smtClean="0">
                <a:solidFill>
                  <a:srgbClr val="555E2D"/>
                </a:solidFill>
                <a:cs typeface="Calibri" charset="0"/>
              </a:rPr>
              <a:t>Responsable </a:t>
            </a:r>
            <a:r>
              <a:rPr lang="es-ES" sz="2200" b="1" dirty="0">
                <a:solidFill>
                  <a:srgbClr val="555E2D"/>
                </a:solidFill>
                <a:cs typeface="Calibri" charset="0"/>
              </a:rPr>
              <a:t>de la elaboración:</a:t>
            </a:r>
            <a:br>
              <a:rPr lang="es-ES" sz="2200" b="1" dirty="0">
                <a:solidFill>
                  <a:srgbClr val="555E2D"/>
                </a:solidFill>
                <a:cs typeface="Calibri" charset="0"/>
              </a:rPr>
            </a:br>
            <a:r>
              <a:rPr lang="es-ES" sz="2200" b="1" dirty="0">
                <a:solidFill>
                  <a:srgbClr val="555E2D"/>
                </a:solidFill>
                <a:cs typeface="Calibri" charset="0"/>
              </a:rPr>
              <a:t>Dra. Cristina </a:t>
            </a:r>
            <a:r>
              <a:rPr lang="es-ES" sz="2200" b="1" dirty="0" err="1">
                <a:solidFill>
                  <a:srgbClr val="555E2D"/>
                </a:solidFill>
                <a:cs typeface="Calibri" charset="0"/>
              </a:rPr>
              <a:t>Burrola</a:t>
            </a:r>
            <a:r>
              <a:rPr lang="es-ES" sz="2200" b="1" dirty="0">
                <a:solidFill>
                  <a:srgbClr val="555E2D"/>
                </a:solidFill>
                <a:cs typeface="Calibri" charset="0"/>
              </a:rPr>
              <a:t> Aguilar </a:t>
            </a:r>
          </a:p>
          <a:p>
            <a:pPr algn="ctr">
              <a:lnSpc>
                <a:spcPct val="80000"/>
              </a:lnSpc>
            </a:pPr>
            <a:endParaRPr lang="es-ES" sz="2200" b="1" dirty="0">
              <a:solidFill>
                <a:srgbClr val="555E2D"/>
              </a:solidFill>
              <a:cs typeface="Calibri" charset="0"/>
            </a:endParaRPr>
          </a:p>
          <a:p>
            <a:pPr algn="ctr">
              <a:lnSpc>
                <a:spcPct val="80000"/>
              </a:lnSpc>
            </a:pPr>
            <a:r>
              <a:rPr lang="es-ES" sz="2200" b="1" dirty="0" smtClean="0">
                <a:solidFill>
                  <a:srgbClr val="555E2D"/>
                </a:solidFill>
                <a:cs typeface="Calibri" charset="0"/>
              </a:rPr>
              <a:t>Octubre 2016</a:t>
            </a:r>
            <a:endParaRPr lang="es-ES" sz="2200" dirty="0"/>
          </a:p>
        </p:txBody>
      </p:sp>
      <p:sp>
        <p:nvSpPr>
          <p:cNvPr id="15" name="Rectángulo 21"/>
          <p:cNvSpPr>
            <a:spLocks noChangeArrowheads="1"/>
          </p:cNvSpPr>
          <p:nvPr/>
        </p:nvSpPr>
        <p:spPr bwMode="auto">
          <a:xfrm>
            <a:off x="8756" y="1699469"/>
            <a:ext cx="9144000" cy="2905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endParaRPr lang="es-ES" sz="2000" b="1" dirty="0">
              <a:latin typeface="Tahoma" charset="0"/>
              <a:cs typeface="Tahoma" charset="0"/>
            </a:endParaRPr>
          </a:p>
          <a:p>
            <a:pPr algn="ctr">
              <a:lnSpc>
                <a:spcPct val="80000"/>
              </a:lnSpc>
            </a:pPr>
            <a:r>
              <a:rPr lang="es-ES" sz="2200" b="1" dirty="0">
                <a:solidFill>
                  <a:srgbClr val="555E2D"/>
                </a:solidFill>
                <a:cs typeface="Calibri" charset="0"/>
              </a:rPr>
              <a:t>Facultad de </a:t>
            </a:r>
            <a:r>
              <a:rPr lang="es-ES" sz="2200" b="1" dirty="0" smtClean="0">
                <a:solidFill>
                  <a:srgbClr val="555E2D"/>
                </a:solidFill>
                <a:cs typeface="Calibri" charset="0"/>
              </a:rPr>
              <a:t>Ciencias</a:t>
            </a:r>
            <a:r>
              <a:rPr lang="es-ES" sz="2200" b="1" dirty="0">
                <a:solidFill>
                  <a:srgbClr val="555E2D"/>
                </a:solidFill>
                <a:cs typeface="Calibri" charset="0"/>
              </a:rPr>
              <a:t/>
            </a:r>
            <a:br>
              <a:rPr lang="es-ES" sz="2200" b="1" dirty="0">
                <a:solidFill>
                  <a:srgbClr val="555E2D"/>
                </a:solidFill>
                <a:cs typeface="Calibri" charset="0"/>
              </a:rPr>
            </a:br>
            <a:r>
              <a:rPr lang="es-ES" sz="2200" b="1" dirty="0">
                <a:solidFill>
                  <a:srgbClr val="555E2D"/>
                </a:solidFill>
                <a:cs typeface="Calibri" charset="0"/>
              </a:rPr>
              <a:t>Licenciatura en Biología</a:t>
            </a:r>
            <a:br>
              <a:rPr lang="es-ES" sz="2200" b="1" dirty="0">
                <a:solidFill>
                  <a:srgbClr val="555E2D"/>
                </a:solidFill>
                <a:cs typeface="Calibri" charset="0"/>
              </a:rPr>
            </a:br>
            <a:r>
              <a:rPr lang="es-ES" sz="2200" b="1" dirty="0">
                <a:solidFill>
                  <a:srgbClr val="555E2D"/>
                </a:solidFill>
                <a:cs typeface="Calibri" charset="0"/>
              </a:rPr>
              <a:t/>
            </a:r>
            <a:br>
              <a:rPr lang="es-ES" sz="2200" b="1" dirty="0">
                <a:solidFill>
                  <a:srgbClr val="555E2D"/>
                </a:solidFill>
                <a:cs typeface="Calibri" charset="0"/>
              </a:rPr>
            </a:br>
            <a:endParaRPr lang="es-ES" sz="2200" b="1" dirty="0" smtClean="0">
              <a:solidFill>
                <a:srgbClr val="555E2D"/>
              </a:solidFill>
              <a:cs typeface="Calibri" charset="0"/>
            </a:endParaRPr>
          </a:p>
          <a:p>
            <a:pPr algn="ctr">
              <a:lnSpc>
                <a:spcPct val="80000"/>
              </a:lnSpc>
            </a:pPr>
            <a:r>
              <a:rPr lang="es-ES" sz="2200" b="1" dirty="0" smtClean="0">
                <a:solidFill>
                  <a:srgbClr val="555E2D"/>
                </a:solidFill>
                <a:cs typeface="Calibri" charset="0"/>
              </a:rPr>
              <a:t>Unidad </a:t>
            </a:r>
            <a:r>
              <a:rPr lang="es-ES" sz="2200" b="1" dirty="0">
                <a:solidFill>
                  <a:srgbClr val="555E2D"/>
                </a:solidFill>
                <a:cs typeface="Calibri" charset="0"/>
              </a:rPr>
              <a:t>de Aprendizaje: </a:t>
            </a:r>
            <a:br>
              <a:rPr lang="es-ES" sz="2200" b="1" dirty="0">
                <a:solidFill>
                  <a:srgbClr val="555E2D"/>
                </a:solidFill>
                <a:cs typeface="Calibri" charset="0"/>
              </a:rPr>
            </a:br>
            <a:endParaRPr lang="es-ES" sz="2200" b="1" dirty="0" smtClean="0">
              <a:solidFill>
                <a:srgbClr val="555E2D"/>
              </a:solidFill>
              <a:cs typeface="Calibri" charset="0"/>
            </a:endParaRPr>
          </a:p>
          <a:p>
            <a:pPr algn="ctr">
              <a:lnSpc>
                <a:spcPct val="80000"/>
              </a:lnSpc>
            </a:pPr>
            <a:r>
              <a:rPr lang="es-ES" sz="2200" b="1" dirty="0" smtClean="0">
                <a:solidFill>
                  <a:srgbClr val="555E2D"/>
                </a:solidFill>
                <a:cs typeface="Calibri" charset="0"/>
              </a:rPr>
              <a:t>Cultivo de Hongos Comestibles</a:t>
            </a:r>
            <a:endParaRPr lang="es-ES" sz="2200" b="1" dirty="0">
              <a:solidFill>
                <a:srgbClr val="555E2D"/>
              </a:solidFill>
              <a:cs typeface="Calibri" charset="0"/>
            </a:endParaRPr>
          </a:p>
          <a:p>
            <a:pPr algn="ctr">
              <a:lnSpc>
                <a:spcPct val="80000"/>
              </a:lnSpc>
            </a:pPr>
            <a:endParaRPr lang="pt-BR" sz="2200" b="1" dirty="0">
              <a:solidFill>
                <a:srgbClr val="555E2D"/>
              </a:solidFill>
              <a:cs typeface="Calibri" charset="0"/>
            </a:endParaRPr>
          </a:p>
          <a:p>
            <a:pPr algn="ctr"/>
            <a:r>
              <a:rPr lang="pt-BR" sz="2200" b="1" dirty="0" err="1">
                <a:solidFill>
                  <a:srgbClr val="555E2D"/>
                </a:solidFill>
                <a:cs typeface="Calibri" charset="0"/>
              </a:rPr>
              <a:t>Unidad</a:t>
            </a:r>
            <a:r>
              <a:rPr lang="pt-BR" sz="2200" b="1" dirty="0">
                <a:solidFill>
                  <a:srgbClr val="555E2D"/>
                </a:solidFill>
                <a:cs typeface="Calibri" charset="0"/>
              </a:rPr>
              <a:t> </a:t>
            </a:r>
            <a:r>
              <a:rPr lang="es-MX" sz="2200" b="1" dirty="0" smtClean="0">
                <a:solidFill>
                  <a:srgbClr val="555E2D"/>
                </a:solidFill>
                <a:cs typeface="Calibri" charset="0"/>
              </a:rPr>
              <a:t>6</a:t>
            </a:r>
            <a:r>
              <a:rPr lang="es-MX" sz="2200" b="1" dirty="0">
                <a:solidFill>
                  <a:srgbClr val="555E2D"/>
                </a:solidFill>
                <a:cs typeface="Calibri" charset="0"/>
              </a:rPr>
              <a:t>. </a:t>
            </a:r>
            <a:r>
              <a:rPr lang="es-MX" sz="2200" b="1" dirty="0" err="1" smtClean="0">
                <a:solidFill>
                  <a:srgbClr val="555E2D"/>
                </a:solidFill>
                <a:cs typeface="Calibri" charset="0"/>
              </a:rPr>
              <a:t>Tricholoma</a:t>
            </a:r>
            <a:endParaRPr lang="pt-BR" sz="2200" b="1" dirty="0">
              <a:solidFill>
                <a:srgbClr val="555E2D"/>
              </a:solidFill>
              <a:cs typeface="Calibri" charset="0"/>
            </a:endParaRP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>
          <a:xfrm>
            <a:off x="7086600" y="6503308"/>
            <a:ext cx="2057400" cy="36512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/>
            </a:pPr>
            <a:fld id="{F0343A7C-E0AF-4547-9C9F-8102B599A5C0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345634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98" r="9955"/>
          <a:stretch/>
        </p:blipFill>
        <p:spPr>
          <a:xfrm>
            <a:off x="2987824" y="1196752"/>
            <a:ext cx="5929354" cy="5462400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6929454" y="6286520"/>
            <a:ext cx="20162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err="1" smtClean="0"/>
              <a:t>Tominaga</a:t>
            </a:r>
            <a:r>
              <a:rPr lang="es-MX" sz="2000" dirty="0" smtClean="0"/>
              <a:t>, 1963</a:t>
            </a:r>
            <a:endParaRPr lang="es-MX" sz="2000" dirty="0"/>
          </a:p>
        </p:txBody>
      </p:sp>
      <p:pic>
        <p:nvPicPr>
          <p:cNvPr id="13314" name="Picture 2" descr="http://zky60.cn/casweb/e_cas/ST/LSB/lsb_progress/201205/W02012050734932212407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45" y="3214686"/>
            <a:ext cx="2928958" cy="26432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cxnSp>
        <p:nvCxnSpPr>
          <p:cNvPr id="6" name="Conector recto 5"/>
          <p:cNvCxnSpPr/>
          <p:nvPr/>
        </p:nvCxnSpPr>
        <p:spPr>
          <a:xfrm>
            <a:off x="0" y="1268760"/>
            <a:ext cx="91440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ítulo 1"/>
          <p:cNvSpPr txBox="1">
            <a:spLocks/>
          </p:cNvSpPr>
          <p:nvPr/>
        </p:nvSpPr>
        <p:spPr bwMode="auto">
          <a:xfrm>
            <a:off x="0" y="0"/>
            <a:ext cx="9134126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s-ES" sz="4800" b="1" dirty="0" smtClean="0">
                <a:ea typeface="+mj-ea"/>
                <a:cs typeface="Calibri" charset="0"/>
              </a:rPr>
              <a:t>CICLO DE VIDA</a:t>
            </a:r>
            <a:endParaRPr lang="es-ES" sz="4800" b="1" dirty="0">
              <a:ea typeface="+mj-ea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9074684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ector 5"/>
          <p:cNvSpPr/>
          <p:nvPr/>
        </p:nvSpPr>
        <p:spPr bwMode="auto">
          <a:xfrm>
            <a:off x="497293" y="1383690"/>
            <a:ext cx="3096343" cy="2936282"/>
          </a:xfrm>
          <a:prstGeom prst="flowChartConnector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s-MX" sz="23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10"/>
          </p:nvPr>
        </p:nvSpPr>
        <p:spPr>
          <a:xfrm>
            <a:off x="611560" y="1988840"/>
            <a:ext cx="2678832" cy="2215991"/>
          </a:xfrm>
        </p:spPr>
        <p:txBody>
          <a:bodyPr/>
          <a:lstStyle/>
          <a:p>
            <a:pPr marL="0" indent="0" algn="ctr">
              <a:buNone/>
            </a:pPr>
            <a:r>
              <a:rPr lang="es-MX" dirty="0"/>
              <a:t>P</a:t>
            </a:r>
            <a:r>
              <a:rPr lang="es-MX" dirty="0" smtClean="0"/>
              <a:t>roteína </a:t>
            </a:r>
            <a:r>
              <a:rPr lang="es-MX" dirty="0"/>
              <a:t>cruda (20.3%), fibra cruda (29,10%) y carbohidratos (36,67</a:t>
            </a:r>
            <a:r>
              <a:rPr lang="es-MX" dirty="0" smtClean="0"/>
              <a:t>%).</a:t>
            </a:r>
          </a:p>
        </p:txBody>
      </p:sp>
      <p:sp>
        <p:nvSpPr>
          <p:cNvPr id="7" name="Conector 6"/>
          <p:cNvSpPr/>
          <p:nvPr/>
        </p:nvSpPr>
        <p:spPr bwMode="auto">
          <a:xfrm>
            <a:off x="5580112" y="1383690"/>
            <a:ext cx="3096343" cy="2936282"/>
          </a:xfrm>
          <a:prstGeom prst="flowChartConnector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s-MX" sz="23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  <p:sp>
        <p:nvSpPr>
          <p:cNvPr id="4" name="Marcador de texto 2"/>
          <p:cNvSpPr txBox="1">
            <a:spLocks/>
          </p:cNvSpPr>
          <p:nvPr/>
        </p:nvSpPr>
        <p:spPr>
          <a:xfrm>
            <a:off x="6372200" y="1916832"/>
            <a:ext cx="1800200" cy="16681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96875" indent="-396875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Tx/>
              <a:buBlip>
                <a:blip r:embed="rId3"/>
              </a:buBlip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396875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Tx/>
              <a:buBlip>
                <a:blip r:embed="rId4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8888" indent="-344488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Tx/>
              <a:buBlip>
                <a:blip r:embed="rId4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4963" indent="-346075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Tx/>
              <a:buBlip>
                <a:blip r:embed="rId4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41513" indent="-336550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Tx/>
              <a:buBlip>
                <a:blip r:embed="rId4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499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81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63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45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l-PL" sz="2400" dirty="0" smtClean="0"/>
              <a:t>K</a:t>
            </a:r>
            <a:r>
              <a:rPr lang="es-MX" sz="2400" dirty="0" smtClean="0"/>
              <a:t>; 2352</a:t>
            </a:r>
            <a:r>
              <a:rPr lang="pl-PL" sz="2400" dirty="0" smtClean="0"/>
              <a:t>, Na, P</a:t>
            </a:r>
            <a:r>
              <a:rPr lang="es-MX" sz="2400" dirty="0" smtClean="0"/>
              <a:t>; 504</a:t>
            </a:r>
            <a:r>
              <a:rPr lang="pl-PL" sz="2400" dirty="0" smtClean="0"/>
              <a:t>, Ca</a:t>
            </a:r>
            <a:r>
              <a:rPr lang="es-MX" sz="2400" dirty="0" smtClean="0"/>
              <a:t>; 41</a:t>
            </a:r>
            <a:r>
              <a:rPr lang="pl-PL" sz="2400" dirty="0" smtClean="0"/>
              <a:t>, Zn</a:t>
            </a:r>
            <a:r>
              <a:rPr lang="es-MX" sz="2400" dirty="0" smtClean="0"/>
              <a:t>; 14</a:t>
            </a:r>
            <a:r>
              <a:rPr lang="pl-PL" sz="2400" dirty="0" smtClean="0"/>
              <a:t>, Fe</a:t>
            </a:r>
            <a:r>
              <a:rPr lang="es-MX" sz="2400" dirty="0" smtClean="0"/>
              <a:t>;36.9</a:t>
            </a:r>
            <a:r>
              <a:rPr lang="pl-PL" sz="2400" dirty="0" smtClean="0"/>
              <a:t>, Cu</a:t>
            </a:r>
            <a:r>
              <a:rPr lang="es-MX" sz="2400" dirty="0" smtClean="0"/>
              <a:t>; 8.72</a:t>
            </a:r>
            <a:r>
              <a:rPr lang="pl-PL" sz="2400" dirty="0" smtClean="0"/>
              <a:t>, Mn</a:t>
            </a:r>
            <a:r>
              <a:rPr lang="es-MX" sz="2400" dirty="0" smtClean="0"/>
              <a:t>; 8.31</a:t>
            </a:r>
          </a:p>
        </p:txBody>
      </p:sp>
      <p:sp>
        <p:nvSpPr>
          <p:cNvPr id="8" name="Conector 7"/>
          <p:cNvSpPr/>
          <p:nvPr/>
        </p:nvSpPr>
        <p:spPr bwMode="auto">
          <a:xfrm>
            <a:off x="3047293" y="3573016"/>
            <a:ext cx="3252899" cy="3182414"/>
          </a:xfrm>
          <a:prstGeom prst="flowChartConnector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s-MX" sz="23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  <p:sp>
        <p:nvSpPr>
          <p:cNvPr id="10" name="Marcador de texto 2"/>
          <p:cNvSpPr txBox="1">
            <a:spLocks/>
          </p:cNvSpPr>
          <p:nvPr/>
        </p:nvSpPr>
        <p:spPr>
          <a:xfrm>
            <a:off x="3491880" y="4221088"/>
            <a:ext cx="2357541" cy="220060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96875" indent="-396875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Tx/>
              <a:buBlip>
                <a:blip r:embed="rId3"/>
              </a:buBlip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396875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Tx/>
              <a:buBlip>
                <a:blip r:embed="rId4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8888" indent="-344488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Tx/>
              <a:buBlip>
                <a:blip r:embed="rId4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4963" indent="-346075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Tx/>
              <a:buBlip>
                <a:blip r:embed="rId4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41513" indent="-336550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Tx/>
              <a:buBlip>
                <a:blip r:embed="rId4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499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81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63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45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MX" sz="2200" dirty="0" smtClean="0"/>
              <a:t>Ácido glutámico (22.2% del total); </a:t>
            </a:r>
            <a:r>
              <a:rPr lang="es-MX" sz="2200" dirty="0" err="1" smtClean="0"/>
              <a:t>alanina</a:t>
            </a:r>
            <a:r>
              <a:rPr lang="es-MX" sz="2200" dirty="0" smtClean="0"/>
              <a:t>, aspártico y leucina. </a:t>
            </a:r>
          </a:p>
          <a:p>
            <a:pPr marL="0" indent="0" algn="ctr">
              <a:buNone/>
            </a:pPr>
            <a:r>
              <a:rPr lang="es-MX" sz="2200" dirty="0" smtClean="0"/>
              <a:t>Índice de </a:t>
            </a:r>
            <a:r>
              <a:rPr lang="es-MX" sz="2200" dirty="0" err="1" smtClean="0"/>
              <a:t>aa</a:t>
            </a:r>
            <a:r>
              <a:rPr lang="es-MX" sz="2200" dirty="0" smtClean="0"/>
              <a:t> esenciales= 80, 16 (% del total de </a:t>
            </a:r>
            <a:r>
              <a:rPr lang="es-MX" sz="2200" dirty="0" err="1" smtClean="0"/>
              <a:t>aa</a:t>
            </a:r>
            <a:r>
              <a:rPr lang="es-MX" sz="2200" dirty="0" smtClean="0"/>
              <a:t>)</a:t>
            </a:r>
          </a:p>
        </p:txBody>
      </p:sp>
      <p:sp>
        <p:nvSpPr>
          <p:cNvPr id="11" name="Conector 10"/>
          <p:cNvSpPr/>
          <p:nvPr/>
        </p:nvSpPr>
        <p:spPr bwMode="auto">
          <a:xfrm>
            <a:off x="827584" y="4921483"/>
            <a:ext cx="1935393" cy="1924938"/>
          </a:xfrm>
          <a:prstGeom prst="flowChartConnector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s-MX" sz="23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  <p:sp>
        <p:nvSpPr>
          <p:cNvPr id="13" name="Marcador de texto 2"/>
          <p:cNvSpPr txBox="1">
            <a:spLocks/>
          </p:cNvSpPr>
          <p:nvPr/>
        </p:nvSpPr>
        <p:spPr>
          <a:xfrm>
            <a:off x="1043608" y="5229200"/>
            <a:ext cx="1555077" cy="89768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96875" indent="-396875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Tx/>
              <a:buBlip>
                <a:blip r:embed="rId3"/>
              </a:buBlip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396875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Tx/>
              <a:buBlip>
                <a:blip r:embed="rId4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8888" indent="-344488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Tx/>
              <a:buBlip>
                <a:blip r:embed="rId4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4963" indent="-346075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Tx/>
              <a:buBlip>
                <a:blip r:embed="rId4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41513" indent="-336550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Tx/>
              <a:buBlip>
                <a:blip r:embed="rId4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499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81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63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45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MX" sz="2000" dirty="0" smtClean="0"/>
              <a:t>17 </a:t>
            </a:r>
            <a:r>
              <a:rPr lang="es-MX" sz="2000" dirty="0" smtClean="0"/>
              <a:t>Amino</a:t>
            </a:r>
            <a:r>
              <a:rPr lang="es-MX" sz="2000" dirty="0" smtClean="0"/>
              <a:t>ácidos</a:t>
            </a:r>
            <a:endParaRPr lang="es-MX" sz="2000" dirty="0" smtClean="0"/>
          </a:p>
          <a:p>
            <a:pPr marL="0" indent="0" algn="ctr">
              <a:buNone/>
            </a:pPr>
            <a:r>
              <a:rPr lang="es-MX" sz="2000" dirty="0" smtClean="0"/>
              <a:t>7 </a:t>
            </a:r>
            <a:r>
              <a:rPr lang="es-MX" sz="2000" dirty="0" err="1" smtClean="0"/>
              <a:t>aa</a:t>
            </a:r>
            <a:r>
              <a:rPr lang="es-MX" sz="2000" dirty="0" smtClean="0"/>
              <a:t> esenciales</a:t>
            </a:r>
          </a:p>
        </p:txBody>
      </p:sp>
      <p:sp>
        <p:nvSpPr>
          <p:cNvPr id="12" name="11 CuadroTexto"/>
          <p:cNvSpPr txBox="1"/>
          <p:nvPr/>
        </p:nvSpPr>
        <p:spPr>
          <a:xfrm>
            <a:off x="6357950" y="6000768"/>
            <a:ext cx="2571768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dirty="0" smtClean="0"/>
          </a:p>
          <a:p>
            <a:pPr algn="r"/>
            <a:r>
              <a:rPr lang="es-MX" dirty="0" smtClean="0"/>
              <a:t> </a:t>
            </a:r>
            <a:r>
              <a:rPr lang="es-MX" sz="2000" dirty="0" err="1" smtClean="0"/>
              <a:t>Gang</a:t>
            </a:r>
            <a:r>
              <a:rPr lang="es-MX" sz="2000" dirty="0" smtClean="0"/>
              <a:t>, </a:t>
            </a:r>
            <a:r>
              <a:rPr lang="es-MX" sz="2000" i="1" dirty="0" smtClean="0"/>
              <a:t>et al.</a:t>
            </a:r>
            <a:r>
              <a:rPr lang="es-MX" sz="2000" dirty="0" smtClean="0"/>
              <a:t> 2010</a:t>
            </a:r>
            <a:endParaRPr lang="es-MX" sz="2000" dirty="0"/>
          </a:p>
        </p:txBody>
      </p:sp>
      <p:cxnSp>
        <p:nvCxnSpPr>
          <p:cNvPr id="14" name="Conector recto 13"/>
          <p:cNvCxnSpPr/>
          <p:nvPr/>
        </p:nvCxnSpPr>
        <p:spPr>
          <a:xfrm>
            <a:off x="0" y="1268760"/>
            <a:ext cx="91440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ítulo 1"/>
          <p:cNvSpPr txBox="1">
            <a:spLocks/>
          </p:cNvSpPr>
          <p:nvPr/>
        </p:nvSpPr>
        <p:spPr bwMode="auto">
          <a:xfrm>
            <a:off x="0" y="188640"/>
            <a:ext cx="9134126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s-ES" sz="4800" b="1" dirty="0" smtClean="0">
                <a:ea typeface="+mj-ea"/>
                <a:cs typeface="Calibri" charset="0"/>
              </a:rPr>
              <a:t>VALOR NURICIONAL</a:t>
            </a:r>
            <a:endParaRPr lang="es-ES" sz="4800" b="1" dirty="0">
              <a:ea typeface="+mj-ea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2342146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0" r="1110"/>
          <a:stretch/>
        </p:blipFill>
        <p:spPr>
          <a:xfrm>
            <a:off x="3563888" y="1691052"/>
            <a:ext cx="5124740" cy="40422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Marcador de texto 2"/>
          <p:cNvSpPr>
            <a:spLocks noGrp="1"/>
          </p:cNvSpPr>
          <p:nvPr>
            <p:ph type="body" sz="quarter" idx="10"/>
          </p:nvPr>
        </p:nvSpPr>
        <p:spPr>
          <a:xfrm>
            <a:off x="500034" y="2250957"/>
            <a:ext cx="2822848" cy="2326791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s-MX" sz="2800" dirty="0"/>
              <a:t>Contenido de grasa= 5,04%. ácidos oleico y linoleico más del 75% de ácidos grasos totales </a:t>
            </a:r>
          </a:p>
          <a:p>
            <a:pPr marL="0" indent="0" algn="ctr">
              <a:buNone/>
            </a:pPr>
            <a:endParaRPr lang="es-MX" sz="2800" dirty="0"/>
          </a:p>
        </p:txBody>
      </p:sp>
      <p:sp>
        <p:nvSpPr>
          <p:cNvPr id="7" name="6 CuadroTexto"/>
          <p:cNvSpPr txBox="1"/>
          <p:nvPr/>
        </p:nvSpPr>
        <p:spPr>
          <a:xfrm>
            <a:off x="6286512" y="6000768"/>
            <a:ext cx="264320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b="1" dirty="0" smtClean="0"/>
          </a:p>
          <a:p>
            <a:pPr algn="r"/>
            <a:r>
              <a:rPr lang="es-MX" b="1" dirty="0" smtClean="0"/>
              <a:t> </a:t>
            </a:r>
            <a:r>
              <a:rPr lang="es-MX" sz="2000" b="1" dirty="0" err="1" smtClean="0"/>
              <a:t>Gang</a:t>
            </a:r>
            <a:r>
              <a:rPr lang="es-MX" sz="2000" b="1" dirty="0" smtClean="0"/>
              <a:t>, </a:t>
            </a:r>
            <a:r>
              <a:rPr lang="es-MX" sz="2000" b="1" i="1" dirty="0" smtClean="0"/>
              <a:t>et al</a:t>
            </a:r>
            <a:r>
              <a:rPr lang="es-MX" sz="2000" b="1" dirty="0" smtClean="0"/>
              <a:t>. 2010</a:t>
            </a:r>
            <a:endParaRPr lang="es-MX" sz="2000" b="1" dirty="0"/>
          </a:p>
        </p:txBody>
      </p:sp>
      <p:cxnSp>
        <p:nvCxnSpPr>
          <p:cNvPr id="8" name="Conector recto 7"/>
          <p:cNvCxnSpPr/>
          <p:nvPr/>
        </p:nvCxnSpPr>
        <p:spPr>
          <a:xfrm>
            <a:off x="0" y="1268760"/>
            <a:ext cx="91440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ítulo 1"/>
          <p:cNvSpPr txBox="1">
            <a:spLocks/>
          </p:cNvSpPr>
          <p:nvPr/>
        </p:nvSpPr>
        <p:spPr bwMode="auto">
          <a:xfrm>
            <a:off x="0" y="0"/>
            <a:ext cx="9134126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s-ES" sz="4800" b="1" dirty="0" smtClean="0">
                <a:ea typeface="+mj-ea"/>
                <a:cs typeface="Calibri" charset="0"/>
              </a:rPr>
              <a:t>VALOR NUTRICIONAL</a:t>
            </a:r>
            <a:endParaRPr lang="es-ES" sz="4800" b="1" dirty="0">
              <a:ea typeface="+mj-ea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4839347"/>
      </p:ext>
    </p:extLst>
  </p:cSld>
  <p:clrMapOvr>
    <a:masterClrMapping/>
  </p:clrMapOvr>
  <p:transition xmlns:p14="http://schemas.microsoft.com/office/powerpoint/2010/main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345891876"/>
              </p:ext>
            </p:extLst>
          </p:nvPr>
        </p:nvGraphicFramePr>
        <p:xfrm>
          <a:off x="378827" y="1636671"/>
          <a:ext cx="8358246" cy="45005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3507662" y="6153827"/>
            <a:ext cx="5643602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1600" dirty="0" smtClean="0"/>
          </a:p>
          <a:p>
            <a:pPr lvl="0" algn="r"/>
            <a:r>
              <a:rPr lang="es-MX" sz="1600" dirty="0" smtClean="0"/>
              <a:t> </a:t>
            </a:r>
            <a:r>
              <a:rPr lang="es-MX" dirty="0" err="1" smtClean="0"/>
              <a:t>Lim</a:t>
            </a:r>
            <a:r>
              <a:rPr lang="es-MX" dirty="0" smtClean="0"/>
              <a:t>, 2007; </a:t>
            </a:r>
            <a:r>
              <a:rPr lang="es-MX" dirty="0" err="1" smtClean="0"/>
              <a:t>Ebina</a:t>
            </a:r>
            <a:r>
              <a:rPr lang="es-MX" dirty="0" smtClean="0"/>
              <a:t> </a:t>
            </a:r>
            <a:r>
              <a:rPr lang="es-MX" i="1" dirty="0" smtClean="0"/>
              <a:t>et</a:t>
            </a:r>
            <a:r>
              <a:rPr lang="es-MX" dirty="0" smtClean="0"/>
              <a:t> </a:t>
            </a:r>
            <a:r>
              <a:rPr lang="es-MX" i="1" dirty="0" smtClean="0"/>
              <a:t>al</a:t>
            </a:r>
            <a:r>
              <a:rPr lang="es-MX" dirty="0" smtClean="0"/>
              <a:t>.,2002;  </a:t>
            </a:r>
            <a:r>
              <a:rPr lang="es-MX" dirty="0" err="1" smtClean="0"/>
              <a:t>Ikekawa</a:t>
            </a:r>
            <a:r>
              <a:rPr lang="es-MX" dirty="0" smtClean="0"/>
              <a:t> </a:t>
            </a:r>
            <a:r>
              <a:rPr lang="es-MX" i="1" dirty="0" smtClean="0"/>
              <a:t>et al.,</a:t>
            </a:r>
            <a:r>
              <a:rPr lang="es-MX" dirty="0" smtClean="0"/>
              <a:t> 1969 </a:t>
            </a:r>
            <a:endParaRPr lang="es-MX" dirty="0"/>
          </a:p>
        </p:txBody>
      </p:sp>
      <p:cxnSp>
        <p:nvCxnSpPr>
          <p:cNvPr id="6" name="Conector recto 5"/>
          <p:cNvCxnSpPr/>
          <p:nvPr/>
        </p:nvCxnSpPr>
        <p:spPr>
          <a:xfrm>
            <a:off x="0" y="1268760"/>
            <a:ext cx="91440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ítulo 1"/>
          <p:cNvSpPr txBox="1">
            <a:spLocks/>
          </p:cNvSpPr>
          <p:nvPr/>
        </p:nvSpPr>
        <p:spPr bwMode="auto">
          <a:xfrm>
            <a:off x="0" y="0"/>
            <a:ext cx="9134126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s-ES" sz="4800" b="1" dirty="0" smtClean="0">
                <a:ea typeface="+mj-ea"/>
                <a:cs typeface="Calibri" charset="0"/>
              </a:rPr>
              <a:t>PROPIEDADES MEDICINALES</a:t>
            </a:r>
            <a:endParaRPr lang="es-ES" sz="4800" b="1" dirty="0">
              <a:ea typeface="+mj-ea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8343223"/>
      </p:ext>
    </p:extLst>
  </p:cSld>
  <p:clrMapOvr>
    <a:masterClrMapping/>
  </p:clrMapOvr>
  <p:transition xmlns:p14="http://schemas.microsoft.com/office/powerpoint/2010/main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www.bugwoodcloud.org/images/768x512/144203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512" y="2924944"/>
            <a:ext cx="4386242" cy="29241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2 Marcador de texto"/>
          <p:cNvSpPr>
            <a:spLocks noGrp="1"/>
          </p:cNvSpPr>
          <p:nvPr>
            <p:ph type="body" sz="quarter" idx="10"/>
          </p:nvPr>
        </p:nvSpPr>
        <p:spPr>
          <a:xfrm>
            <a:off x="0" y="1700808"/>
            <a:ext cx="4214842" cy="2215991"/>
          </a:xfrm>
        </p:spPr>
        <p:txBody>
          <a:bodyPr/>
          <a:lstStyle/>
          <a:p>
            <a:pPr algn="just"/>
            <a:r>
              <a:rPr lang="es-MX" dirty="0" smtClean="0"/>
              <a:t>La cosecha anual de </a:t>
            </a:r>
            <a:r>
              <a:rPr lang="es-MX" i="1" dirty="0" smtClean="0"/>
              <a:t>T. </a:t>
            </a:r>
            <a:r>
              <a:rPr lang="es-MX" i="1" dirty="0" err="1" smtClean="0"/>
              <a:t>matsutake</a:t>
            </a:r>
            <a:r>
              <a:rPr lang="es-MX" i="1" dirty="0" smtClean="0"/>
              <a:t> </a:t>
            </a:r>
            <a:r>
              <a:rPr lang="es-MX" dirty="0" smtClean="0"/>
              <a:t>ha disminuido notablemente en Japón.</a:t>
            </a:r>
            <a:endParaRPr lang="es-MX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 l="47607" t="20508" r="8447" b="34570"/>
          <a:stretch>
            <a:fillRect/>
          </a:stretch>
        </p:blipFill>
        <p:spPr bwMode="auto">
          <a:xfrm>
            <a:off x="4716016" y="1556792"/>
            <a:ext cx="4286280" cy="32861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8" name="Picture 4" descr="http://plpnemweb.ucdavis.edu/nemaplex/images/g145s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57422" y="5058680"/>
            <a:ext cx="2452662" cy="13796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6 CuadroTexto"/>
          <p:cNvSpPr txBox="1"/>
          <p:nvPr/>
        </p:nvSpPr>
        <p:spPr>
          <a:xfrm>
            <a:off x="2214546" y="6429396"/>
            <a:ext cx="2928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i="1" dirty="0" err="1" smtClean="0"/>
              <a:t>Bursaphelenchus</a:t>
            </a:r>
            <a:r>
              <a:rPr lang="es-MX" i="1" dirty="0" smtClean="0"/>
              <a:t> </a:t>
            </a:r>
            <a:r>
              <a:rPr lang="es-MX" i="1" dirty="0" err="1" smtClean="0"/>
              <a:t>xylophilus</a:t>
            </a:r>
            <a:endParaRPr lang="es-MX" i="1" dirty="0"/>
          </a:p>
        </p:txBody>
      </p:sp>
      <p:sp>
        <p:nvSpPr>
          <p:cNvPr id="8" name="2 Marcador de texto"/>
          <p:cNvSpPr txBox="1">
            <a:spLocks/>
          </p:cNvSpPr>
          <p:nvPr/>
        </p:nvSpPr>
        <p:spPr>
          <a:xfrm>
            <a:off x="5004048" y="4941168"/>
            <a:ext cx="4139258" cy="116955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96875" lvl="0" indent="-396875" algn="just" defTabSz="914363">
              <a:lnSpc>
                <a:spcPct val="90000"/>
              </a:lnSpc>
              <a:spcBef>
                <a:spcPct val="20000"/>
              </a:spcBef>
            </a:pPr>
            <a:r>
              <a:rPr lang="es-MX" sz="2000" dirty="0" smtClean="0"/>
              <a:t>     A causa de la marchites de </a:t>
            </a:r>
            <a:r>
              <a:rPr lang="es-MX" sz="2000" i="1" dirty="0" smtClean="0"/>
              <a:t>P. </a:t>
            </a:r>
            <a:r>
              <a:rPr lang="es-MX" sz="2000" i="1" dirty="0" err="1" smtClean="0"/>
              <a:t>densiflora</a:t>
            </a:r>
            <a:r>
              <a:rPr lang="es-MX" sz="2000" dirty="0" smtClean="0"/>
              <a:t>, la deforestación y a las prácticas modernas de gestión forestal que no son adecuados</a:t>
            </a:r>
            <a:r>
              <a:rPr lang="es-MX" sz="2400" dirty="0" smtClean="0"/>
              <a:t>. </a:t>
            </a:r>
            <a:endParaRPr kumimoji="0" lang="es-MX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6215074" y="6309320"/>
            <a:ext cx="29289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2000" dirty="0" err="1" smtClean="0"/>
              <a:t>Chunlan</a:t>
            </a:r>
            <a:r>
              <a:rPr lang="es-MX" sz="2000" dirty="0" smtClean="0"/>
              <a:t> </a:t>
            </a:r>
            <a:r>
              <a:rPr lang="es-MX" sz="2000" dirty="0" err="1" smtClean="0"/>
              <a:t>Lian</a:t>
            </a:r>
            <a:r>
              <a:rPr lang="es-MX" sz="2000" dirty="0" smtClean="0"/>
              <a:t> </a:t>
            </a:r>
            <a:r>
              <a:rPr lang="es-MX" sz="2000" i="1" dirty="0" err="1" smtClean="0"/>
              <a:t>et.al</a:t>
            </a:r>
            <a:r>
              <a:rPr lang="es-MX" sz="2000" dirty="0" smtClean="0"/>
              <a:t>. 2006</a:t>
            </a:r>
            <a:endParaRPr lang="es-MX" sz="2000" dirty="0"/>
          </a:p>
        </p:txBody>
      </p:sp>
      <p:cxnSp>
        <p:nvCxnSpPr>
          <p:cNvPr id="10" name="Conector recto 9"/>
          <p:cNvCxnSpPr/>
          <p:nvPr/>
        </p:nvCxnSpPr>
        <p:spPr>
          <a:xfrm>
            <a:off x="0" y="1268760"/>
            <a:ext cx="91440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ítulo 1"/>
          <p:cNvSpPr txBox="1">
            <a:spLocks/>
          </p:cNvSpPr>
          <p:nvPr/>
        </p:nvSpPr>
        <p:spPr bwMode="auto">
          <a:xfrm>
            <a:off x="0" y="11458"/>
            <a:ext cx="9134126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s-ES" sz="4800" b="1" dirty="0" smtClean="0">
                <a:ea typeface="+mj-ea"/>
                <a:cs typeface="Calibri" charset="0"/>
              </a:rPr>
              <a:t>PROBLEM</a:t>
            </a:r>
            <a:r>
              <a:rPr lang="es-ES" sz="4800" b="1" dirty="0" smtClean="0">
                <a:ea typeface="+mj-ea"/>
                <a:cs typeface="Calibri" charset="0"/>
              </a:rPr>
              <a:t>ÁTICA</a:t>
            </a:r>
            <a:endParaRPr lang="es-ES" sz="4800" b="1" dirty="0">
              <a:ea typeface="+mj-ea"/>
              <a:cs typeface="Calibri" charset="0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sz="quarter" idx="10"/>
          </p:nvPr>
        </p:nvSpPr>
        <p:spPr>
          <a:xfrm>
            <a:off x="4469317" y="2564904"/>
            <a:ext cx="4667224" cy="10630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MX" sz="2400" dirty="0" smtClean="0"/>
              <a:t>Micelio de </a:t>
            </a:r>
            <a:r>
              <a:rPr lang="es-MX" sz="2400" i="1" dirty="0" smtClean="0"/>
              <a:t>T. </a:t>
            </a:r>
            <a:r>
              <a:rPr lang="es-MX" sz="2400" i="1" dirty="0" smtClean="0"/>
              <a:t>matsutake</a:t>
            </a:r>
            <a:r>
              <a:rPr lang="es-MX" sz="2400" dirty="0" smtClean="0"/>
              <a:t>  puede formar  ectomicorrizas con </a:t>
            </a:r>
            <a:r>
              <a:rPr lang="es-MX" sz="2400" dirty="0" smtClean="0"/>
              <a:t>plántulas </a:t>
            </a:r>
            <a:r>
              <a:rPr lang="es-MX" sz="2400" dirty="0" smtClean="0"/>
              <a:t>de </a:t>
            </a:r>
            <a:r>
              <a:rPr lang="es-MX" sz="2400" i="1" dirty="0" smtClean="0"/>
              <a:t>P. </a:t>
            </a:r>
            <a:r>
              <a:rPr lang="es-MX" sz="2400" i="1" dirty="0" err="1" smtClean="0"/>
              <a:t>densiflora</a:t>
            </a:r>
            <a:r>
              <a:rPr lang="es-MX" sz="2400" i="1" dirty="0" smtClean="0"/>
              <a:t> in vitro</a:t>
            </a:r>
            <a:r>
              <a:rPr lang="es-MX" sz="2400" dirty="0" smtClean="0"/>
              <a:t>.</a:t>
            </a:r>
            <a:endParaRPr lang="es-MX" sz="2400" dirty="0"/>
          </a:p>
        </p:txBody>
      </p:sp>
      <p:sp>
        <p:nvSpPr>
          <p:cNvPr id="5" name="4 CuadroTexto"/>
          <p:cNvSpPr txBox="1"/>
          <p:nvPr/>
        </p:nvSpPr>
        <p:spPr>
          <a:xfrm>
            <a:off x="5786446" y="6215082"/>
            <a:ext cx="3143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base"/>
            <a:r>
              <a:rPr lang="es-MX" dirty="0" smtClean="0"/>
              <a:t>Akiyoshi, et al</a:t>
            </a:r>
            <a:r>
              <a:rPr lang="es-MX" dirty="0" smtClean="0"/>
              <a:t>.,</a:t>
            </a:r>
            <a:r>
              <a:rPr lang="es-MX" dirty="0" smtClean="0"/>
              <a:t> </a:t>
            </a:r>
            <a:r>
              <a:rPr lang="es-MX" dirty="0" smtClean="0"/>
              <a:t>1999 </a:t>
            </a:r>
          </a:p>
        </p:txBody>
      </p:sp>
      <p:pic>
        <p:nvPicPr>
          <p:cNvPr id="18434" name="Picture 2" descr="http://www.cultivosforestales.com/imagen/planta-micorrizada-trufa/raices-pino-micorrizad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528" y="1412776"/>
            <a:ext cx="3810000" cy="52864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6" name="Conector recto 5"/>
          <p:cNvCxnSpPr/>
          <p:nvPr/>
        </p:nvCxnSpPr>
        <p:spPr>
          <a:xfrm>
            <a:off x="0" y="1268760"/>
            <a:ext cx="91440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ítulo 1"/>
          <p:cNvSpPr txBox="1">
            <a:spLocks/>
          </p:cNvSpPr>
          <p:nvPr/>
        </p:nvSpPr>
        <p:spPr bwMode="auto">
          <a:xfrm>
            <a:off x="0" y="0"/>
            <a:ext cx="9134126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s-ES" sz="4800" b="1" dirty="0" smtClean="0">
                <a:ea typeface="+mj-ea"/>
                <a:cs typeface="Calibri" charset="0"/>
              </a:rPr>
              <a:t>ECTOMICORR</a:t>
            </a:r>
            <a:r>
              <a:rPr lang="es-ES" sz="4800" b="1" dirty="0" smtClean="0">
                <a:ea typeface="+mj-ea"/>
                <a:cs typeface="Calibri" charset="0"/>
              </a:rPr>
              <a:t>ÍZAS</a:t>
            </a:r>
            <a:endParaRPr lang="es-ES" sz="4800" b="1" dirty="0">
              <a:ea typeface="+mj-ea"/>
              <a:cs typeface="Calibri" charset="0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sz="quarter" idx="10"/>
          </p:nvPr>
        </p:nvSpPr>
        <p:spPr>
          <a:xfrm>
            <a:off x="395536" y="1412776"/>
            <a:ext cx="8382000" cy="2585323"/>
          </a:xfrm>
        </p:spPr>
        <p:txBody>
          <a:bodyPr>
            <a:normAutofit/>
          </a:bodyPr>
          <a:lstStyle/>
          <a:p>
            <a:pPr algn="just"/>
            <a:r>
              <a:rPr lang="es-MX" sz="2400" dirty="0" smtClean="0"/>
              <a:t>En Japón se consumen anualmente 3000 toneladas.</a:t>
            </a:r>
          </a:p>
          <a:p>
            <a:pPr algn="just"/>
            <a:r>
              <a:rPr lang="es-MX" sz="2400" dirty="0" smtClean="0"/>
              <a:t>La producción anual de </a:t>
            </a:r>
            <a:r>
              <a:rPr lang="es-MX" sz="2400" dirty="0" err="1" smtClean="0"/>
              <a:t>matsutake</a:t>
            </a:r>
            <a:r>
              <a:rPr lang="es-MX" sz="2400" dirty="0" smtClean="0"/>
              <a:t> es inferior a 1000 toneladas, siendo el resto importado por China, Corea del Norte y del Sur, Canadá, EEUU, Marruecos y </a:t>
            </a:r>
            <a:r>
              <a:rPr lang="es-MX" sz="2400" dirty="0" err="1" smtClean="0"/>
              <a:t>Taiwan</a:t>
            </a:r>
            <a:r>
              <a:rPr lang="es-MX" sz="2400" dirty="0" smtClean="0"/>
              <a:t>.</a:t>
            </a:r>
            <a:endParaRPr lang="es-MX" sz="2400" dirty="0"/>
          </a:p>
        </p:txBody>
      </p:sp>
      <p:sp>
        <p:nvSpPr>
          <p:cNvPr id="4" name="3 CuadroTexto"/>
          <p:cNvSpPr txBox="1"/>
          <p:nvPr/>
        </p:nvSpPr>
        <p:spPr>
          <a:xfrm>
            <a:off x="3929058" y="6309320"/>
            <a:ext cx="5214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dirty="0" smtClean="0"/>
              <a:t>Wang </a:t>
            </a:r>
            <a:r>
              <a:rPr lang="es-MX" dirty="0" err="1" smtClean="0"/>
              <a:t>Yun</a:t>
            </a:r>
            <a:r>
              <a:rPr lang="es-MX" dirty="0" smtClean="0"/>
              <a:t> </a:t>
            </a:r>
            <a:r>
              <a:rPr lang="es-MX" i="1" dirty="0" smtClean="0"/>
              <a:t>et. al</a:t>
            </a:r>
            <a:r>
              <a:rPr lang="es-MX" dirty="0" smtClean="0"/>
              <a:t>, 1997; </a:t>
            </a:r>
            <a:r>
              <a:rPr lang="es-MX" dirty="0" err="1" smtClean="0"/>
              <a:t>Chunlan</a:t>
            </a:r>
            <a:r>
              <a:rPr lang="es-MX" dirty="0" smtClean="0"/>
              <a:t> </a:t>
            </a:r>
            <a:r>
              <a:rPr lang="es-MX" dirty="0" err="1" smtClean="0"/>
              <a:t>Lian</a:t>
            </a:r>
            <a:r>
              <a:rPr lang="es-MX" dirty="0" smtClean="0"/>
              <a:t> </a:t>
            </a:r>
            <a:r>
              <a:rPr lang="es-MX" i="1" dirty="0" err="1" smtClean="0"/>
              <a:t>et.al</a:t>
            </a:r>
            <a:r>
              <a:rPr lang="es-MX" dirty="0" smtClean="0"/>
              <a:t>. 2006</a:t>
            </a:r>
            <a:endParaRPr lang="es-MX" dirty="0"/>
          </a:p>
        </p:txBody>
      </p:sp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3"/>
          <a:srcRect l="12451" t="39063" r="42871" b="16015"/>
          <a:stretch>
            <a:fillRect/>
          </a:stretch>
        </p:blipFill>
        <p:spPr bwMode="auto">
          <a:xfrm>
            <a:off x="395536" y="3140968"/>
            <a:ext cx="4357718" cy="32861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2 Marcador de texto"/>
          <p:cNvSpPr txBox="1">
            <a:spLocks/>
          </p:cNvSpPr>
          <p:nvPr/>
        </p:nvSpPr>
        <p:spPr>
          <a:xfrm>
            <a:off x="4860032" y="3573016"/>
            <a:ext cx="3672408" cy="174509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96875" lvl="0" indent="-396875" algn="dist" defTabSz="914363">
              <a:lnSpc>
                <a:spcPct val="90000"/>
              </a:lnSpc>
              <a:spcBef>
                <a:spcPct val="20000"/>
              </a:spcBef>
              <a:buBlip>
                <a:blip r:embed="rId4"/>
              </a:buBlip>
            </a:pPr>
            <a:r>
              <a:rPr lang="es-MX" sz="2400" dirty="0" smtClean="0"/>
              <a:t>Se han hecho esfuerzos para establecer un cultivo artificial que satisfaga la demanda durante todo el año, sin mucho éxito</a:t>
            </a:r>
            <a:r>
              <a:rPr lang="es-MX" sz="3000" dirty="0" smtClean="0"/>
              <a:t>.</a:t>
            </a:r>
            <a:endParaRPr kumimoji="0" lang="es-MX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6" name="Conector recto 5"/>
          <p:cNvCxnSpPr/>
          <p:nvPr/>
        </p:nvCxnSpPr>
        <p:spPr>
          <a:xfrm>
            <a:off x="0" y="1268760"/>
            <a:ext cx="91440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ítulo 1"/>
          <p:cNvSpPr txBox="1">
            <a:spLocks/>
          </p:cNvSpPr>
          <p:nvPr/>
        </p:nvSpPr>
        <p:spPr bwMode="auto">
          <a:xfrm>
            <a:off x="0" y="0"/>
            <a:ext cx="9134126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s-ES" sz="4800" b="1" dirty="0" smtClean="0">
                <a:ea typeface="+mj-ea"/>
                <a:cs typeface="Calibri" charset="0"/>
              </a:rPr>
              <a:t>CULTIVO </a:t>
            </a:r>
            <a:endParaRPr lang="es-ES" sz="4800" b="1" dirty="0">
              <a:ea typeface="+mj-ea"/>
              <a:cs typeface="Calibri" charset="0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>
            <a:alphaModFix amt="2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0" r="1110"/>
          <a:stretch/>
        </p:blipFill>
        <p:spPr>
          <a:xfrm>
            <a:off x="0" y="1269305"/>
            <a:ext cx="9144000" cy="55886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2 Marcador de texto"/>
          <p:cNvSpPr>
            <a:spLocks noGrp="1"/>
          </p:cNvSpPr>
          <p:nvPr>
            <p:ph type="body" sz="quarter" idx="10"/>
          </p:nvPr>
        </p:nvSpPr>
        <p:spPr>
          <a:xfrm>
            <a:off x="611560" y="1700808"/>
            <a:ext cx="8024810" cy="2289858"/>
          </a:xfrm>
        </p:spPr>
        <p:txBody>
          <a:bodyPr>
            <a:normAutofit/>
          </a:bodyPr>
          <a:lstStyle/>
          <a:p>
            <a:pPr algn="just"/>
            <a:r>
              <a:rPr lang="es-MX" sz="3000" dirty="0" smtClean="0"/>
              <a:t>Se requiere de un </a:t>
            </a:r>
            <a:r>
              <a:rPr lang="es-MX" sz="3000" dirty="0" smtClean="0"/>
              <a:t>mantenimiento </a:t>
            </a:r>
            <a:r>
              <a:rPr lang="es-MX" sz="3000" dirty="0" smtClean="0"/>
              <a:t>y </a:t>
            </a:r>
            <a:r>
              <a:rPr lang="es-MX" sz="3000" dirty="0" smtClean="0"/>
              <a:t>aumento </a:t>
            </a:r>
            <a:r>
              <a:rPr lang="es-MX" sz="3000" dirty="0" smtClean="0"/>
              <a:t>de la producción  del hongo en estado natural en los bosques. </a:t>
            </a:r>
          </a:p>
          <a:p>
            <a:pPr algn="just"/>
            <a:r>
              <a:rPr lang="es-MX" sz="3000" dirty="0" smtClean="0"/>
              <a:t>Es necesario el conocimiento de la reproducción natural de este hongo</a:t>
            </a:r>
            <a:r>
              <a:rPr lang="es-MX" dirty="0" smtClean="0"/>
              <a:t>.</a:t>
            </a:r>
          </a:p>
        </p:txBody>
      </p:sp>
      <p:cxnSp>
        <p:nvCxnSpPr>
          <p:cNvPr id="5" name="Conector recto 4"/>
          <p:cNvCxnSpPr/>
          <p:nvPr/>
        </p:nvCxnSpPr>
        <p:spPr>
          <a:xfrm>
            <a:off x="0" y="1268760"/>
            <a:ext cx="91440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ítulo 1"/>
          <p:cNvSpPr txBox="1">
            <a:spLocks/>
          </p:cNvSpPr>
          <p:nvPr/>
        </p:nvSpPr>
        <p:spPr bwMode="auto">
          <a:xfrm>
            <a:off x="0" y="0"/>
            <a:ext cx="9134126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s-ES" sz="4800" b="1" dirty="0" smtClean="0">
                <a:ea typeface="+mj-ea"/>
                <a:cs typeface="Calibri" charset="0"/>
              </a:rPr>
              <a:t>CULTIVO</a:t>
            </a:r>
            <a:endParaRPr lang="es-ES" sz="4800" b="1" dirty="0">
              <a:ea typeface="+mj-ea"/>
              <a:cs typeface="Calibri" charset="0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/>
          <p:cNvPicPr>
            <a:picLocks noChangeAspect="1" noChangeArrowheads="1"/>
          </p:cNvPicPr>
          <p:nvPr/>
        </p:nvPicPr>
        <p:blipFill>
          <a:blip r:embed="rId3"/>
          <a:srcRect l="20508" t="15624" r="17969" b="39454"/>
          <a:stretch>
            <a:fillRect/>
          </a:stretch>
        </p:blipFill>
        <p:spPr bwMode="auto">
          <a:xfrm>
            <a:off x="323528" y="1700808"/>
            <a:ext cx="8064896" cy="44164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6324" name="Picture 4" descr="http://zky60.cn/casweb/e_cas/ST/LSB/lsb_progress/201205/W02012050734932212407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3528" y="5085184"/>
            <a:ext cx="2148062" cy="15174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cxnSp>
        <p:nvCxnSpPr>
          <p:cNvPr id="6" name="Conector recto 5"/>
          <p:cNvCxnSpPr/>
          <p:nvPr/>
        </p:nvCxnSpPr>
        <p:spPr>
          <a:xfrm>
            <a:off x="0" y="1268760"/>
            <a:ext cx="91440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ítulo 1"/>
          <p:cNvSpPr txBox="1">
            <a:spLocks/>
          </p:cNvSpPr>
          <p:nvPr/>
        </p:nvSpPr>
        <p:spPr bwMode="auto">
          <a:xfrm>
            <a:off x="0" y="0"/>
            <a:ext cx="9134126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s-ES" sz="4800" b="1" dirty="0" smtClean="0">
                <a:ea typeface="+mj-ea"/>
                <a:cs typeface="Calibri" charset="0"/>
              </a:rPr>
              <a:t>T</a:t>
            </a:r>
            <a:r>
              <a:rPr lang="es-ES" sz="4800" b="1" dirty="0" smtClean="0">
                <a:ea typeface="+mj-ea"/>
                <a:cs typeface="Calibri" charset="0"/>
              </a:rPr>
              <a:t>ÉCNICAS PARA INCREMENTAR PRODUCCIÓN</a:t>
            </a:r>
            <a:endParaRPr lang="es-ES" sz="4800" b="1" dirty="0">
              <a:ea typeface="+mj-ea"/>
              <a:cs typeface="Calibri" charset="0"/>
            </a:endParaRPr>
          </a:p>
        </p:txBody>
      </p:sp>
      <p:sp>
        <p:nvSpPr>
          <p:cNvPr id="8" name="2 Marcador de texto"/>
          <p:cNvSpPr>
            <a:spLocks noGrp="1"/>
          </p:cNvSpPr>
          <p:nvPr>
            <p:ph type="body" sz="quarter" idx="10"/>
          </p:nvPr>
        </p:nvSpPr>
        <p:spPr>
          <a:xfrm>
            <a:off x="6948264" y="1628800"/>
            <a:ext cx="1785950" cy="1163395"/>
          </a:xfrm>
        </p:spPr>
        <p:txBody>
          <a:bodyPr/>
          <a:lstStyle/>
          <a:p>
            <a:pPr algn="ctr">
              <a:buNone/>
            </a:pPr>
            <a:r>
              <a:rPr lang="es-MX" sz="2600" dirty="0" smtClean="0"/>
              <a:t>    </a:t>
            </a:r>
            <a:r>
              <a:rPr lang="es-MX" sz="2800" dirty="0" smtClean="0"/>
              <a:t>Impulsos eléctricos </a:t>
            </a:r>
            <a:endParaRPr lang="es-MX" sz="2800" dirty="0"/>
          </a:p>
        </p:txBody>
      </p:sp>
      <p:sp>
        <p:nvSpPr>
          <p:cNvPr id="9" name="8 CuadroTexto"/>
          <p:cNvSpPr txBox="1"/>
          <p:nvPr/>
        </p:nvSpPr>
        <p:spPr>
          <a:xfrm>
            <a:off x="6072198" y="6386476"/>
            <a:ext cx="30003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2000" dirty="0" smtClean="0"/>
              <a:t>Islam, </a:t>
            </a:r>
            <a:r>
              <a:rPr lang="es-MX" sz="2000" i="1" dirty="0" err="1" smtClean="0"/>
              <a:t>et.al</a:t>
            </a:r>
            <a:r>
              <a:rPr lang="es-MX" sz="2000" dirty="0" smtClean="0"/>
              <a:t>  2013 </a:t>
            </a:r>
            <a:endParaRPr lang="es-MX" sz="2000" dirty="0"/>
          </a:p>
        </p:txBody>
      </p:sp>
    </p:spTree>
  </p:cSld>
  <p:clrMapOvr>
    <a:masterClrMapping/>
  </p:clrMapOvr>
  <p:transition xmlns:p14="http://schemas.microsoft.com/office/powerpoint/2010/main"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sz="quarter" idx="10"/>
          </p:nvPr>
        </p:nvSpPr>
        <p:spPr>
          <a:xfrm>
            <a:off x="4732395" y="3212976"/>
            <a:ext cx="4381472" cy="296388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s-MX" i="1" dirty="0" smtClean="0"/>
              <a:t>.</a:t>
            </a:r>
            <a:r>
              <a:rPr lang="es-MX" dirty="0" smtClean="0"/>
              <a:t>   </a:t>
            </a:r>
            <a:r>
              <a:rPr lang="es-MX" sz="3000" dirty="0" smtClean="0"/>
              <a:t>La producción del cuerpo fructífero se puede activarse mediante el uso de energía pulsante (estimulación eléctrica) en el hábitat natural del hongo</a:t>
            </a:r>
            <a:r>
              <a:rPr lang="es-MX" dirty="0" smtClean="0"/>
              <a:t>.</a:t>
            </a:r>
            <a:endParaRPr lang="es-MX" dirty="0"/>
          </a:p>
        </p:txBody>
      </p:sp>
      <p:sp>
        <p:nvSpPr>
          <p:cNvPr id="4" name="3 CuadroTexto"/>
          <p:cNvSpPr txBox="1"/>
          <p:nvPr/>
        </p:nvSpPr>
        <p:spPr>
          <a:xfrm>
            <a:off x="6143636" y="6237312"/>
            <a:ext cx="30003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2000" dirty="0" smtClean="0"/>
              <a:t>Islam, </a:t>
            </a:r>
            <a:r>
              <a:rPr lang="es-MX" sz="2000" i="1" dirty="0" err="1" smtClean="0"/>
              <a:t>et.al</a:t>
            </a:r>
            <a:r>
              <a:rPr lang="es-MX" sz="2000" dirty="0" smtClean="0"/>
              <a:t>  2013 </a:t>
            </a:r>
            <a:endParaRPr lang="es-MX" sz="2000" dirty="0"/>
          </a:p>
        </p:txBody>
      </p:sp>
      <p:pic>
        <p:nvPicPr>
          <p:cNvPr id="5" name="Picture 2" descr="http://www.stridvall.se/fungi/albums/Tricholoma/F30A198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39" r="10256"/>
          <a:stretch>
            <a:fillRect/>
          </a:stretch>
        </p:blipFill>
        <p:spPr bwMode="auto">
          <a:xfrm>
            <a:off x="467544" y="2852936"/>
            <a:ext cx="3997108" cy="38332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2 Marcador de texto"/>
          <p:cNvSpPr txBox="1">
            <a:spLocks/>
          </p:cNvSpPr>
          <p:nvPr/>
        </p:nvSpPr>
        <p:spPr>
          <a:xfrm>
            <a:off x="0" y="1412776"/>
            <a:ext cx="9144000" cy="12741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96875" marR="0" lvl="0" indent="-396875" defTabSz="914363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</a:t>
            </a:r>
            <a:r>
              <a:rPr kumimoji="0" lang="es-MX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Aplicación de pulsos eléctricos en áreas especificas de bosques de </a:t>
            </a:r>
            <a:r>
              <a:rPr kumimoji="0" lang="es-MX" sz="30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Pinus</a:t>
            </a:r>
            <a:r>
              <a:rPr kumimoji="0" lang="es-MX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estimula la fructificación  de </a:t>
            </a:r>
            <a:r>
              <a:rPr kumimoji="0" lang="es-MX" sz="30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Tricholoma</a:t>
            </a:r>
            <a:r>
              <a:rPr kumimoji="0" lang="es-MX" sz="3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s-MX" sz="30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matsutake</a:t>
            </a:r>
            <a:endParaRPr kumimoji="0" lang="es-MX" sz="30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7" name="Conector recto 6"/>
          <p:cNvCxnSpPr/>
          <p:nvPr/>
        </p:nvCxnSpPr>
        <p:spPr>
          <a:xfrm>
            <a:off x="0" y="1268760"/>
            <a:ext cx="91440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ítulo 1"/>
          <p:cNvSpPr txBox="1">
            <a:spLocks/>
          </p:cNvSpPr>
          <p:nvPr/>
        </p:nvSpPr>
        <p:spPr bwMode="auto">
          <a:xfrm>
            <a:off x="9874" y="30880"/>
            <a:ext cx="9134126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s-ES" sz="4800" b="1" dirty="0" smtClean="0">
                <a:ea typeface="+mj-ea"/>
                <a:cs typeface="Calibri" charset="0"/>
              </a:rPr>
              <a:t>T</a:t>
            </a:r>
            <a:r>
              <a:rPr lang="es-ES" sz="4800" b="1" dirty="0" smtClean="0">
                <a:ea typeface="+mj-ea"/>
                <a:cs typeface="Calibri" charset="0"/>
              </a:rPr>
              <a:t>ÉCNICAS PARA INCREMENTAR PRODUCCIÓN</a:t>
            </a:r>
            <a:endParaRPr lang="es-ES" sz="4800" b="1" dirty="0">
              <a:ea typeface="+mj-ea"/>
              <a:cs typeface="Calibri" charset="0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Agrupar 15"/>
          <p:cNvGrpSpPr/>
          <p:nvPr/>
        </p:nvGrpSpPr>
        <p:grpSpPr>
          <a:xfrm>
            <a:off x="-18256" y="6424570"/>
            <a:ext cx="9162256" cy="491242"/>
            <a:chOff x="-18256" y="6424570"/>
            <a:chExt cx="9162256" cy="491242"/>
          </a:xfrm>
        </p:grpSpPr>
        <p:sp>
          <p:nvSpPr>
            <p:cNvPr id="17" name="Rectángulo 16"/>
            <p:cNvSpPr/>
            <p:nvPr/>
          </p:nvSpPr>
          <p:spPr>
            <a:xfrm>
              <a:off x="0" y="6467327"/>
              <a:ext cx="9144000" cy="390674"/>
            </a:xfrm>
            <a:prstGeom prst="rect">
              <a:avLst/>
            </a:prstGeom>
            <a:solidFill>
              <a:srgbClr val="555E2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" dirty="0" smtClean="0"/>
                <a:t>Facultad de Ciencias                               </a:t>
              </a:r>
              <a:r>
                <a:rPr lang="es-ES" dirty="0" err="1" smtClean="0"/>
                <a:t>UAEMéx</a:t>
              </a:r>
              <a:endParaRPr lang="es-ES" dirty="0"/>
            </a:p>
          </p:txBody>
        </p:sp>
        <p:pic>
          <p:nvPicPr>
            <p:cNvPr id="18" name="Imagen 17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8256" y="6424570"/>
              <a:ext cx="557808" cy="491242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F0343A7C-E0AF-4547-9C9F-8102B599A5C0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18433" name="2 Título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1470025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s-MX" sz="4800" b="1" dirty="0" smtClean="0">
                <a:solidFill>
                  <a:srgbClr val="2E2224"/>
                </a:solidFill>
                <a:latin typeface="Calibri" charset="0"/>
                <a:cs typeface="Calibri" charset="0"/>
              </a:rPr>
              <a:t>GUIÓN EXPLICATIVO</a:t>
            </a:r>
            <a:endParaRPr lang="es-MX" sz="2800" b="1" dirty="0">
              <a:solidFill>
                <a:srgbClr val="2E2224"/>
              </a:solidFill>
              <a:latin typeface="Calibri" charset="0"/>
              <a:cs typeface="Calibri" charset="0"/>
            </a:endParaRPr>
          </a:p>
        </p:txBody>
      </p:sp>
      <p:grpSp>
        <p:nvGrpSpPr>
          <p:cNvPr id="12" name="Agrupar 11"/>
          <p:cNvGrpSpPr/>
          <p:nvPr/>
        </p:nvGrpSpPr>
        <p:grpSpPr>
          <a:xfrm>
            <a:off x="-18256" y="6424570"/>
            <a:ext cx="9162256" cy="491242"/>
            <a:chOff x="-18256" y="6424570"/>
            <a:chExt cx="9162256" cy="491242"/>
          </a:xfrm>
        </p:grpSpPr>
        <p:sp>
          <p:nvSpPr>
            <p:cNvPr id="13" name="Rectángulo 12"/>
            <p:cNvSpPr/>
            <p:nvPr/>
          </p:nvSpPr>
          <p:spPr>
            <a:xfrm>
              <a:off x="0" y="6467327"/>
              <a:ext cx="9144000" cy="390674"/>
            </a:xfrm>
            <a:prstGeom prst="rect">
              <a:avLst/>
            </a:prstGeom>
            <a:solidFill>
              <a:srgbClr val="555E2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" dirty="0" smtClean="0"/>
                <a:t>Facultad de Ciencias                               </a:t>
              </a:r>
              <a:r>
                <a:rPr lang="es-ES" dirty="0" err="1" smtClean="0"/>
                <a:t>UAEMéx</a:t>
              </a:r>
              <a:endParaRPr lang="es-ES" dirty="0"/>
            </a:p>
          </p:txBody>
        </p:sp>
        <p:pic>
          <p:nvPicPr>
            <p:cNvPr id="14" name="Imagen 13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8256" y="6424570"/>
              <a:ext cx="557808" cy="491242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  <p:sp>
        <p:nvSpPr>
          <p:cNvPr id="15" name="3 Marcador de contenido"/>
          <p:cNvSpPr txBox="1">
            <a:spLocks/>
          </p:cNvSpPr>
          <p:nvPr/>
        </p:nvSpPr>
        <p:spPr>
          <a:xfrm>
            <a:off x="394493" y="1556792"/>
            <a:ext cx="8355013" cy="4464496"/>
          </a:xfrm>
          <a:prstGeom prst="rect">
            <a:avLst/>
          </a:prstGeom>
          <a:solidFill>
            <a:srgbClr val="5F6A33">
              <a:alpha val="31000"/>
            </a:srgbClr>
          </a:solidFill>
          <a:ln w="6350" cap="flat" cmpd="sng" algn="ctr">
            <a:noFill/>
            <a:prstDash val="solid"/>
            <a:miter lim="800000"/>
          </a:ln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92500" lnSpcReduction="10000"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ES_tradnl" sz="1600" dirty="0">
                <a:solidFill>
                  <a:srgbClr val="2E2224"/>
                </a:solidFill>
                <a:latin typeface="Arial"/>
                <a:cs typeface="Arial"/>
              </a:rPr>
              <a:t>Los hongos son organismos comunes en la naturaleza, dentro de ellos se encuentran </a:t>
            </a:r>
            <a:r>
              <a:rPr lang="es-ES_tradnl" sz="1600" dirty="0" smtClean="0">
                <a:solidFill>
                  <a:srgbClr val="2E2224"/>
                </a:solidFill>
                <a:latin typeface="Arial"/>
                <a:cs typeface="Arial"/>
              </a:rPr>
              <a:t>m</a:t>
            </a:r>
            <a:r>
              <a:rPr lang="es-ES_tradnl" sz="1600" dirty="0" smtClean="0">
                <a:solidFill>
                  <a:srgbClr val="2E2224"/>
                </a:solidFill>
                <a:latin typeface="Arial"/>
                <a:cs typeface="Arial"/>
              </a:rPr>
              <a:t>ás </a:t>
            </a:r>
            <a:r>
              <a:rPr lang="es-ES_tradnl" sz="1600" dirty="0" smtClean="0">
                <a:solidFill>
                  <a:srgbClr val="2E2224"/>
                </a:solidFill>
                <a:latin typeface="Arial"/>
                <a:cs typeface="Arial"/>
              </a:rPr>
              <a:t>de 370 </a:t>
            </a:r>
            <a:r>
              <a:rPr lang="es-ES_tradnl" sz="1600" dirty="0">
                <a:solidFill>
                  <a:srgbClr val="2E2224"/>
                </a:solidFill>
                <a:latin typeface="Arial"/>
                <a:cs typeface="Arial"/>
              </a:rPr>
              <a:t>especies de hongos comestibles, las cuales han sido consumidas desde tiempos remotos. Estos hongos comestibles son muy abundantes en los bosques templados, principalmente en los de pino, oyamel y encino. Algunos de ellos no se han podido cultivar industrialmente por tener un carácter </a:t>
            </a:r>
            <a:r>
              <a:rPr lang="es-ES_tradnl" sz="1600" dirty="0" err="1">
                <a:solidFill>
                  <a:srgbClr val="2E2224"/>
                </a:solidFill>
                <a:latin typeface="Arial"/>
                <a:cs typeface="Arial"/>
              </a:rPr>
              <a:t>micorrizógeno</a:t>
            </a:r>
            <a:r>
              <a:rPr lang="es-ES_tradnl" sz="1600" dirty="0">
                <a:solidFill>
                  <a:srgbClr val="2E2224"/>
                </a:solidFill>
                <a:latin typeface="Arial"/>
                <a:cs typeface="Arial"/>
              </a:rPr>
              <a:t>. Mientras que alrededor de 20 especies saprobias, se han podido cultivar a escala industrial, como es el caso del champiñón (</a:t>
            </a:r>
            <a:r>
              <a:rPr lang="es-ES_tradnl" sz="1600" i="1" dirty="0" err="1">
                <a:solidFill>
                  <a:srgbClr val="2E2224"/>
                </a:solidFill>
                <a:latin typeface="Arial"/>
                <a:cs typeface="Arial"/>
              </a:rPr>
              <a:t>Agaricus</a:t>
            </a:r>
            <a:r>
              <a:rPr lang="es-ES_tradnl" sz="1600" i="1" dirty="0">
                <a:solidFill>
                  <a:srgbClr val="2E2224"/>
                </a:solidFill>
                <a:latin typeface="Arial"/>
                <a:cs typeface="Arial"/>
              </a:rPr>
              <a:t> </a:t>
            </a:r>
            <a:r>
              <a:rPr lang="es-ES_tradnl" sz="1600" i="1" dirty="0" err="1">
                <a:solidFill>
                  <a:srgbClr val="2E2224"/>
                </a:solidFill>
                <a:latin typeface="Arial"/>
                <a:cs typeface="Arial"/>
              </a:rPr>
              <a:t>bisporus</a:t>
            </a:r>
            <a:r>
              <a:rPr lang="es-ES_tradnl" sz="1600" dirty="0">
                <a:solidFill>
                  <a:srgbClr val="2E2224"/>
                </a:solidFill>
                <a:latin typeface="Arial"/>
                <a:cs typeface="Arial"/>
              </a:rPr>
              <a:t>), las setas (</a:t>
            </a:r>
            <a:r>
              <a:rPr lang="es-ES_tradnl" sz="1600" i="1" dirty="0" err="1">
                <a:solidFill>
                  <a:srgbClr val="2E2224"/>
                </a:solidFill>
                <a:latin typeface="Arial"/>
                <a:cs typeface="Arial"/>
              </a:rPr>
              <a:t>Pleurotus</a:t>
            </a:r>
            <a:r>
              <a:rPr lang="es-ES_tradnl" sz="1600" dirty="0">
                <a:solidFill>
                  <a:srgbClr val="2E2224"/>
                </a:solidFill>
                <a:latin typeface="Arial"/>
                <a:cs typeface="Arial"/>
              </a:rPr>
              <a:t> </a:t>
            </a:r>
            <a:r>
              <a:rPr lang="es-ES_tradnl" sz="1600" dirty="0" err="1">
                <a:solidFill>
                  <a:srgbClr val="2E2224"/>
                </a:solidFill>
                <a:latin typeface="Arial"/>
                <a:cs typeface="Arial"/>
              </a:rPr>
              <a:t>spp</a:t>
            </a:r>
            <a:r>
              <a:rPr lang="es-ES_tradnl" sz="1600" dirty="0">
                <a:solidFill>
                  <a:srgbClr val="2E2224"/>
                </a:solidFill>
                <a:latin typeface="Arial"/>
                <a:cs typeface="Arial"/>
              </a:rPr>
              <a:t>), el </a:t>
            </a:r>
            <a:r>
              <a:rPr lang="es-ES_tradnl" sz="1600" dirty="0" err="1">
                <a:solidFill>
                  <a:srgbClr val="2E2224"/>
                </a:solidFill>
                <a:latin typeface="Arial"/>
                <a:cs typeface="Arial"/>
              </a:rPr>
              <a:t>shiitake</a:t>
            </a:r>
            <a:r>
              <a:rPr lang="es-ES_tradnl" sz="1600" dirty="0">
                <a:solidFill>
                  <a:srgbClr val="2E2224"/>
                </a:solidFill>
                <a:latin typeface="Arial"/>
                <a:cs typeface="Arial"/>
              </a:rPr>
              <a:t> (</a:t>
            </a:r>
            <a:r>
              <a:rPr lang="es-ES_tradnl" sz="1600" i="1" dirty="0" err="1">
                <a:solidFill>
                  <a:srgbClr val="2E2224"/>
                </a:solidFill>
                <a:latin typeface="Arial"/>
                <a:cs typeface="Arial"/>
              </a:rPr>
              <a:t>Lentinula</a:t>
            </a:r>
            <a:r>
              <a:rPr lang="es-ES_tradnl" sz="1600" i="1" dirty="0">
                <a:solidFill>
                  <a:srgbClr val="2E2224"/>
                </a:solidFill>
                <a:latin typeface="Arial"/>
                <a:cs typeface="Arial"/>
              </a:rPr>
              <a:t> </a:t>
            </a:r>
            <a:r>
              <a:rPr lang="es-ES_tradnl" sz="1600" i="1" dirty="0" err="1">
                <a:solidFill>
                  <a:srgbClr val="2E2224"/>
                </a:solidFill>
                <a:latin typeface="Arial"/>
                <a:cs typeface="Arial"/>
              </a:rPr>
              <a:t>edodes</a:t>
            </a:r>
            <a:r>
              <a:rPr lang="es-ES_tradnl" sz="1600" dirty="0">
                <a:solidFill>
                  <a:srgbClr val="2E2224"/>
                </a:solidFill>
                <a:latin typeface="Arial"/>
                <a:cs typeface="Arial"/>
              </a:rPr>
              <a:t>), entre otros.</a:t>
            </a:r>
          </a:p>
          <a:p>
            <a:pPr marL="0" indent="0" algn="just">
              <a:buNone/>
            </a:pPr>
            <a:r>
              <a:rPr lang="es-ES_tradnl" sz="1600" dirty="0">
                <a:solidFill>
                  <a:srgbClr val="2E2224"/>
                </a:solidFill>
                <a:latin typeface="Arial"/>
                <a:cs typeface="Arial"/>
              </a:rPr>
              <a:t>El cultivo de hongos comestibles representa una alternativa biotecnológica que responde a varias necesidades: de tipo ambiental, ya que pueden desarrollarse en una gran gama de subproductos agrícolas; nutricional, por que contienen aminoácidos esenciales importantes en la dieta humana; medicinal, pues algunos hongos producen metabolitos secundarios que ayudan a combatir algunas enfermedades y económica pues actualmente se han desarrollado tecnologías de cultivo industrial.</a:t>
            </a:r>
          </a:p>
          <a:p>
            <a:pPr marL="0" indent="0" algn="just">
              <a:buNone/>
            </a:pPr>
            <a:r>
              <a:rPr lang="es-ES_tradnl" sz="1600" dirty="0">
                <a:solidFill>
                  <a:srgbClr val="2E2224"/>
                </a:solidFill>
                <a:latin typeface="Arial"/>
                <a:cs typeface="Arial"/>
              </a:rPr>
              <a:t>El conocimiento biológico de especies fúngicas comestibles, en especial su taxonomía y las formas de reproducción son temas indispensables que se tienen que incluir en esta Unidad de Aprendizaje, a fin de considerar diferentes técnicas para el cultivo de las especies. </a:t>
            </a:r>
          </a:p>
          <a:p>
            <a:pPr marL="0" indent="0" algn="just">
              <a:buNone/>
            </a:pPr>
            <a:r>
              <a:rPr lang="es-ES_tradnl" sz="1600" dirty="0">
                <a:solidFill>
                  <a:srgbClr val="2E2224"/>
                </a:solidFill>
                <a:latin typeface="Arial"/>
                <a:cs typeface="Arial"/>
              </a:rPr>
              <a:t>Esta presentación muestra </a:t>
            </a:r>
            <a:r>
              <a:rPr lang="es-ES_tradnl" sz="1600" dirty="0" smtClean="0">
                <a:solidFill>
                  <a:srgbClr val="2E2224"/>
                </a:solidFill>
                <a:latin typeface="Arial"/>
                <a:cs typeface="Arial"/>
              </a:rPr>
              <a:t>el cultivo del hongo </a:t>
            </a:r>
            <a:r>
              <a:rPr lang="es-ES_tradnl" sz="1600" i="1" dirty="0" err="1" smtClean="0">
                <a:solidFill>
                  <a:srgbClr val="2E2224"/>
                </a:solidFill>
                <a:latin typeface="Arial"/>
                <a:cs typeface="Arial"/>
              </a:rPr>
              <a:t>Tricholoma</a:t>
            </a:r>
            <a:r>
              <a:rPr lang="es-ES_tradnl" sz="1600" i="1" dirty="0" smtClean="0">
                <a:solidFill>
                  <a:srgbClr val="2E2224"/>
                </a:solidFill>
                <a:latin typeface="Arial"/>
                <a:cs typeface="Arial"/>
              </a:rPr>
              <a:t> </a:t>
            </a:r>
            <a:r>
              <a:rPr lang="es-ES_tradnl" sz="1600" i="1" dirty="0" err="1" smtClean="0">
                <a:solidFill>
                  <a:srgbClr val="2E2224"/>
                </a:solidFill>
                <a:latin typeface="Arial"/>
                <a:cs typeface="Arial"/>
              </a:rPr>
              <a:t>matsutake</a:t>
            </a:r>
            <a:r>
              <a:rPr lang="es-ES_tradnl" sz="1600" dirty="0" smtClean="0">
                <a:solidFill>
                  <a:srgbClr val="2E2224"/>
                </a:solidFill>
                <a:latin typeface="Arial"/>
                <a:cs typeface="Arial"/>
              </a:rPr>
              <a:t>, un hongo </a:t>
            </a:r>
            <a:r>
              <a:rPr lang="es-ES_tradnl" sz="1600" dirty="0" err="1" smtClean="0">
                <a:solidFill>
                  <a:srgbClr val="2E2224"/>
                </a:solidFill>
                <a:latin typeface="Arial"/>
                <a:cs typeface="Arial"/>
              </a:rPr>
              <a:t>micorr</a:t>
            </a:r>
            <a:r>
              <a:rPr lang="es-ES_tradnl" sz="1600" dirty="0" err="1" smtClean="0">
                <a:solidFill>
                  <a:srgbClr val="2E2224"/>
                </a:solidFill>
                <a:latin typeface="Arial"/>
                <a:cs typeface="Arial"/>
              </a:rPr>
              <a:t>ízico</a:t>
            </a:r>
            <a:r>
              <a:rPr lang="es-ES_tradnl" sz="1600" dirty="0" smtClean="0">
                <a:solidFill>
                  <a:srgbClr val="2E2224"/>
                </a:solidFill>
                <a:latin typeface="Arial"/>
                <a:cs typeface="Arial"/>
              </a:rPr>
              <a:t> de importancia comercial y medicinal. </a:t>
            </a:r>
            <a:endParaRPr lang="es-ES_tradnl" sz="1600" dirty="0">
              <a:solidFill>
                <a:srgbClr val="2E2224"/>
              </a:solidFill>
              <a:latin typeface="Arial"/>
              <a:cs typeface="Arial"/>
            </a:endParaRPr>
          </a:p>
          <a:p>
            <a:pPr marL="0" indent="0" algn="just">
              <a:buNone/>
            </a:pPr>
            <a:r>
              <a:rPr lang="es-ES_tradnl" sz="1600" dirty="0">
                <a:solidFill>
                  <a:srgbClr val="2E2224"/>
                </a:solidFill>
                <a:latin typeface="Arial"/>
                <a:cs typeface="Arial"/>
              </a:rPr>
              <a:t>Consiste de una serie con </a:t>
            </a:r>
            <a:r>
              <a:rPr lang="es-ES_tradnl" sz="1600" dirty="0" smtClean="0">
                <a:solidFill>
                  <a:srgbClr val="2E2224"/>
                </a:solidFill>
                <a:latin typeface="Arial"/>
                <a:cs typeface="Arial"/>
              </a:rPr>
              <a:t>35 </a:t>
            </a:r>
            <a:r>
              <a:rPr lang="es-ES_tradnl" sz="1600" dirty="0">
                <a:solidFill>
                  <a:srgbClr val="2E2224"/>
                </a:solidFill>
                <a:latin typeface="Arial"/>
                <a:cs typeface="Arial"/>
              </a:rPr>
              <a:t>diapositivas, las cuales al ser vistas una por una, darán pauta para que el conocimiento de este tema sea comprendido de una manera más integral, pues incluye esquemas e imágenes alusivos al contenido de la UA.</a:t>
            </a:r>
            <a:endParaRPr lang="es-ES_tradnl" sz="1600" dirty="0">
              <a:solidFill>
                <a:srgbClr val="2E2224"/>
              </a:solidFill>
              <a:latin typeface="Arial"/>
              <a:cs typeface="Arial"/>
            </a:endParaRPr>
          </a:p>
        </p:txBody>
      </p:sp>
      <p:cxnSp>
        <p:nvCxnSpPr>
          <p:cNvPr id="11" name="Conector recto 10"/>
          <p:cNvCxnSpPr/>
          <p:nvPr/>
        </p:nvCxnSpPr>
        <p:spPr>
          <a:xfrm>
            <a:off x="0" y="1268760"/>
            <a:ext cx="91440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4425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/>
          <p:cNvPicPr>
            <a:picLocks noChangeAspect="1" noChangeArrowheads="1"/>
          </p:cNvPicPr>
          <p:nvPr/>
        </p:nvPicPr>
        <p:blipFill>
          <a:blip r:embed="rId3"/>
          <a:srcRect l="11719" t="16601" r="10644" b="9179"/>
          <a:stretch>
            <a:fillRect/>
          </a:stretch>
        </p:blipFill>
        <p:spPr bwMode="auto">
          <a:xfrm>
            <a:off x="755576" y="1268760"/>
            <a:ext cx="7311756" cy="5362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5 CuadroTexto"/>
          <p:cNvSpPr txBox="1"/>
          <p:nvPr/>
        </p:nvSpPr>
        <p:spPr>
          <a:xfrm>
            <a:off x="6143636" y="6457914"/>
            <a:ext cx="30003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1600" dirty="0" smtClean="0"/>
              <a:t>Islam, </a:t>
            </a:r>
            <a:r>
              <a:rPr lang="es-MX" sz="1600" i="1" dirty="0" err="1" smtClean="0"/>
              <a:t>et.al</a:t>
            </a:r>
            <a:r>
              <a:rPr lang="es-MX" sz="1600" dirty="0" smtClean="0"/>
              <a:t>  2013 </a:t>
            </a:r>
            <a:endParaRPr lang="es-MX" sz="1600" dirty="0"/>
          </a:p>
        </p:txBody>
      </p:sp>
      <p:cxnSp>
        <p:nvCxnSpPr>
          <p:cNvPr id="7" name="Conector recto 6"/>
          <p:cNvCxnSpPr/>
          <p:nvPr/>
        </p:nvCxnSpPr>
        <p:spPr>
          <a:xfrm>
            <a:off x="0" y="1268760"/>
            <a:ext cx="91440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ítulo 1"/>
          <p:cNvSpPr txBox="1">
            <a:spLocks/>
          </p:cNvSpPr>
          <p:nvPr/>
        </p:nvSpPr>
        <p:spPr bwMode="auto">
          <a:xfrm>
            <a:off x="0" y="0"/>
            <a:ext cx="9134126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s-ES" sz="4800" b="1" dirty="0" smtClean="0">
                <a:ea typeface="+mj-ea"/>
                <a:cs typeface="Calibri" charset="0"/>
              </a:rPr>
              <a:t>IMPULSOS EL</a:t>
            </a:r>
            <a:r>
              <a:rPr lang="es-ES" sz="4800" b="1" dirty="0" smtClean="0">
                <a:ea typeface="+mj-ea"/>
                <a:cs typeface="Calibri" charset="0"/>
              </a:rPr>
              <a:t>ÉCTRICOS</a:t>
            </a:r>
            <a:endParaRPr lang="es-ES" sz="4800" b="1" dirty="0">
              <a:ea typeface="+mj-ea"/>
              <a:cs typeface="Calibri" charset="0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sz="quarter" idx="10"/>
          </p:nvPr>
        </p:nvSpPr>
        <p:spPr>
          <a:xfrm>
            <a:off x="323528" y="1340768"/>
            <a:ext cx="8382000" cy="1661993"/>
          </a:xfrm>
        </p:spPr>
        <p:txBody>
          <a:bodyPr>
            <a:normAutofit lnSpcReduction="10000"/>
          </a:bodyPr>
          <a:lstStyle/>
          <a:p>
            <a:pPr algn="just"/>
            <a:r>
              <a:rPr lang="es-MX" sz="3000" dirty="0" smtClean="0"/>
              <a:t>En Japón los precios </a:t>
            </a:r>
            <a:r>
              <a:rPr lang="es-MX" sz="3000" dirty="0" smtClean="0"/>
              <a:t>en </a:t>
            </a:r>
            <a:r>
              <a:rPr lang="es-MX" sz="3000" dirty="0" smtClean="0"/>
              <a:t>mayoristas se encuentran </a:t>
            </a:r>
            <a:r>
              <a:rPr lang="es-MX" sz="3000" dirty="0" smtClean="0"/>
              <a:t>entre </a:t>
            </a:r>
            <a:r>
              <a:rPr lang="es-MX" sz="3000" dirty="0" smtClean="0"/>
              <a:t>¥ 3350 una ¥ 70 000 /kg (US $ 27-560). </a:t>
            </a:r>
            <a:endParaRPr lang="es-MX" sz="3000" dirty="0" smtClean="0"/>
          </a:p>
          <a:p>
            <a:pPr algn="just"/>
            <a:r>
              <a:rPr lang="es-MX" sz="3000" dirty="0" smtClean="0"/>
              <a:t>Los </a:t>
            </a:r>
            <a:r>
              <a:rPr lang="es-MX" sz="3000" dirty="0" smtClean="0"/>
              <a:t>precios </a:t>
            </a:r>
            <a:r>
              <a:rPr lang="es-MX" sz="3000" dirty="0"/>
              <a:t>e</a:t>
            </a:r>
            <a:r>
              <a:rPr lang="es-MX" sz="3000" dirty="0" smtClean="0"/>
              <a:t>n </a:t>
            </a:r>
            <a:r>
              <a:rPr lang="es-MX" sz="3000" dirty="0" smtClean="0"/>
              <a:t>minoristas al comienzo de la estación pueden Llegar ¥ 160 000/kg (US $ </a:t>
            </a:r>
            <a:r>
              <a:rPr lang="es-MX" sz="3000" dirty="0" smtClean="0"/>
              <a:t>1275</a:t>
            </a:r>
            <a:r>
              <a:rPr lang="es-MX" sz="3000" dirty="0" smtClean="0"/>
              <a:t>).</a:t>
            </a:r>
            <a:endParaRPr lang="es-MX" sz="3000" dirty="0"/>
          </a:p>
        </p:txBody>
      </p:sp>
      <p:pic>
        <p:nvPicPr>
          <p:cNvPr id="12290" name="Picture 2" descr="http://img.weiku.com/waterpicture/2011/11/2/11/FROZEN_Tricholoma_Matsutake_634563736904950760_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07904" y="3140968"/>
            <a:ext cx="4577547" cy="3429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2 Marcador de texto"/>
          <p:cNvSpPr txBox="1">
            <a:spLocks/>
          </p:cNvSpPr>
          <p:nvPr/>
        </p:nvSpPr>
        <p:spPr>
          <a:xfrm>
            <a:off x="251520" y="3356992"/>
            <a:ext cx="3643338" cy="21133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96875" marR="0" lvl="0" indent="-396875" defTabSz="914363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Blip>
                <a:blip r:embed="rId4"/>
              </a:buBlip>
              <a:tabLst/>
              <a:defRPr/>
            </a:pPr>
            <a:r>
              <a:rPr lang="es-MX" sz="3000" dirty="0" smtClean="0"/>
              <a:t>Cepa (producto congelado, primordios en cultivo puro</a:t>
            </a:r>
            <a:r>
              <a:rPr lang="es-MX" sz="3000" dirty="0" smtClean="0"/>
              <a:t>)</a:t>
            </a:r>
            <a:r>
              <a:rPr lang="es-MX" sz="3000" dirty="0"/>
              <a:t> </a:t>
            </a:r>
            <a:r>
              <a:rPr lang="es-MX" sz="3000" dirty="0" smtClean="0"/>
              <a:t>$354</a:t>
            </a:r>
            <a:r>
              <a:rPr lang="es-MX" sz="3200" dirty="0" smtClean="0"/>
              <a:t>.00 DLS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6" name="Conector recto 5"/>
          <p:cNvCxnSpPr/>
          <p:nvPr/>
        </p:nvCxnSpPr>
        <p:spPr>
          <a:xfrm>
            <a:off x="0" y="1268760"/>
            <a:ext cx="91440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ítulo 1"/>
          <p:cNvSpPr txBox="1">
            <a:spLocks/>
          </p:cNvSpPr>
          <p:nvPr/>
        </p:nvSpPr>
        <p:spPr bwMode="auto">
          <a:xfrm>
            <a:off x="0" y="-315416"/>
            <a:ext cx="9134126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s-ES" sz="4800" b="1" dirty="0" smtClean="0">
                <a:ea typeface="+mj-ea"/>
                <a:cs typeface="Calibri" charset="0"/>
              </a:rPr>
              <a:t>PRECIOS</a:t>
            </a:r>
            <a:endParaRPr lang="es-ES" sz="4800" b="1" dirty="0">
              <a:ea typeface="+mj-ea"/>
              <a:cs typeface="Calibri" charset="0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www.mykoweb.com/CAF/photos/Tricholoma_magnivelare(bk-02).jpg"/>
          <p:cNvPicPr>
            <a:picLocks noChangeAspect="1" noChangeArrowheads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22767"/>
            <a:ext cx="9143999" cy="5535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47664" y="2348880"/>
            <a:ext cx="5785967" cy="3024336"/>
          </a:xfrm>
        </p:spPr>
        <p:txBody>
          <a:bodyPr>
            <a:normAutofit/>
          </a:bodyPr>
          <a:lstStyle/>
          <a:p>
            <a:r>
              <a:rPr lang="es-MX" sz="3600" b="1" dirty="0" smtClean="0"/>
              <a:t>Matsutake americano</a:t>
            </a:r>
          </a:p>
          <a:p>
            <a:endParaRPr lang="es-MX" sz="3600" b="1" dirty="0"/>
          </a:p>
          <a:p>
            <a:r>
              <a:rPr lang="es-MX" sz="3600" b="1" dirty="0" smtClean="0"/>
              <a:t>Hongo </a:t>
            </a:r>
            <a:r>
              <a:rPr lang="es-MX" sz="3600" b="1" dirty="0" smtClean="0"/>
              <a:t>blanco de ocote </a:t>
            </a:r>
            <a:endParaRPr lang="es-MX" sz="3600" b="1" dirty="0"/>
          </a:p>
        </p:txBody>
      </p:sp>
      <p:cxnSp>
        <p:nvCxnSpPr>
          <p:cNvPr id="6" name="Conector recto 5"/>
          <p:cNvCxnSpPr/>
          <p:nvPr/>
        </p:nvCxnSpPr>
        <p:spPr>
          <a:xfrm>
            <a:off x="0" y="1268760"/>
            <a:ext cx="91440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ítulo 1"/>
          <p:cNvSpPr txBox="1">
            <a:spLocks/>
          </p:cNvSpPr>
          <p:nvPr/>
        </p:nvSpPr>
        <p:spPr bwMode="auto">
          <a:xfrm>
            <a:off x="0" y="116632"/>
            <a:ext cx="9134126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s-MX" sz="4800" b="1" i="1" dirty="0" smtClean="0"/>
              <a:t>Tricholoma </a:t>
            </a:r>
            <a:r>
              <a:rPr lang="es-MX" sz="4800" b="1" i="1" dirty="0"/>
              <a:t>magnivelare</a:t>
            </a:r>
          </a:p>
          <a:p>
            <a:pPr algn="ctr" eaLnBrk="1" hangingPunct="1"/>
            <a:endParaRPr lang="es-ES" sz="4800" b="1" dirty="0">
              <a:ea typeface="+mj-ea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7142280"/>
      </p:ext>
    </p:extLst>
  </p:cSld>
  <p:clrMapOvr>
    <a:masterClrMapping/>
  </p:clrMapOvr>
  <p:transition xmlns:p14="http://schemas.microsoft.com/office/powerpoint/2010/main"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2868739337_38a549d47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1700808"/>
            <a:ext cx="5262570" cy="39469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Conector recto 5"/>
          <p:cNvCxnSpPr/>
          <p:nvPr/>
        </p:nvCxnSpPr>
        <p:spPr>
          <a:xfrm>
            <a:off x="0" y="1268760"/>
            <a:ext cx="91440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ítulo 1"/>
          <p:cNvSpPr txBox="1">
            <a:spLocks/>
          </p:cNvSpPr>
          <p:nvPr/>
        </p:nvSpPr>
        <p:spPr bwMode="auto">
          <a:xfrm>
            <a:off x="0" y="34558"/>
            <a:ext cx="9134126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s-ES" sz="4800" b="1" dirty="0" smtClean="0">
                <a:ea typeface="+mj-ea"/>
                <a:cs typeface="Calibri" charset="0"/>
              </a:rPr>
              <a:t>TAXONOM</a:t>
            </a:r>
            <a:r>
              <a:rPr lang="es-ES" sz="4800" b="1" dirty="0" smtClean="0">
                <a:ea typeface="+mj-ea"/>
                <a:cs typeface="Calibri" charset="0"/>
              </a:rPr>
              <a:t>ÍA</a:t>
            </a:r>
            <a:endParaRPr lang="es-ES" sz="4800" b="1" dirty="0">
              <a:ea typeface="+mj-ea"/>
              <a:cs typeface="Calibri" charset="0"/>
            </a:endParaRPr>
          </a:p>
        </p:txBody>
      </p:sp>
      <p:sp>
        <p:nvSpPr>
          <p:cNvPr id="9" name="Marcador de texto 2"/>
          <p:cNvSpPr txBox="1">
            <a:spLocks/>
          </p:cNvSpPr>
          <p:nvPr/>
        </p:nvSpPr>
        <p:spPr>
          <a:xfrm>
            <a:off x="107504" y="1556792"/>
            <a:ext cx="3960440" cy="42350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MX" sz="2400" b="1" dirty="0" smtClean="0"/>
              <a:t>Reino: Fungi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s-MX" sz="2400" b="1" dirty="0" smtClean="0"/>
              <a:t>Phylum: Basidiomycota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s-MX" sz="2400" b="1" dirty="0" smtClean="0"/>
              <a:t>Clase: Agaricomycetes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s-MX" sz="2400" b="1" dirty="0" smtClean="0"/>
              <a:t>Orden. Agaricales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s-MX" sz="2400" b="1" dirty="0" smtClean="0"/>
              <a:t>Familia:Tricholomataceae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s-MX" sz="2400" b="1" dirty="0" smtClean="0"/>
              <a:t>Género: Tricholoma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s-MX" sz="2400" b="1" dirty="0" smtClean="0"/>
              <a:t>Especies: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s-MX" sz="2400" b="1" i="1" dirty="0" smtClean="0">
                <a:cs typeface="Calibri" charset="0"/>
              </a:rPr>
              <a:t>Tricholoma magniverale</a:t>
            </a:r>
            <a:endParaRPr lang="pt-BR" sz="2400" b="1" i="1" dirty="0" smtClean="0">
              <a:cs typeface="Calibri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s-MX" sz="2400" b="1" dirty="0"/>
          </a:p>
        </p:txBody>
      </p:sp>
      <p:sp>
        <p:nvSpPr>
          <p:cNvPr id="10" name="Rectángulo 9"/>
          <p:cNvSpPr/>
          <p:nvPr/>
        </p:nvSpPr>
        <p:spPr>
          <a:xfrm>
            <a:off x="755576" y="6157402"/>
            <a:ext cx="22202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NCBI </a:t>
            </a:r>
            <a:r>
              <a:rPr lang="en-US" dirty="0" smtClean="0"/>
              <a:t>Taxonomy, 2016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7592012"/>
      </p:ext>
    </p:extLst>
  </p:cSld>
  <p:clrMapOvr>
    <a:masterClrMapping/>
  </p:clrMapOvr>
  <p:transition xmlns:p14="http://schemas.microsoft.com/office/powerpoint/2010/main"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2575211244"/>
              </p:ext>
            </p:extLst>
          </p:nvPr>
        </p:nvGraphicFramePr>
        <p:xfrm>
          <a:off x="0" y="1268760"/>
          <a:ext cx="9144000" cy="54463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5" name="Conector recto 4"/>
          <p:cNvCxnSpPr/>
          <p:nvPr/>
        </p:nvCxnSpPr>
        <p:spPr>
          <a:xfrm>
            <a:off x="0" y="1268760"/>
            <a:ext cx="91440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ítulo 1"/>
          <p:cNvSpPr txBox="1">
            <a:spLocks/>
          </p:cNvSpPr>
          <p:nvPr/>
        </p:nvSpPr>
        <p:spPr bwMode="auto">
          <a:xfrm>
            <a:off x="17524" y="-16545"/>
            <a:ext cx="9134126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s-ES" sz="4800" b="1" dirty="0" smtClean="0">
                <a:ea typeface="+mj-ea"/>
                <a:cs typeface="Calibri" charset="0"/>
              </a:rPr>
              <a:t>GENERALIDADES</a:t>
            </a:r>
            <a:endParaRPr lang="es-ES" sz="4800" b="1" dirty="0">
              <a:ea typeface="+mj-ea"/>
              <a:cs typeface="Calibri" charset="0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texto"/>
          <p:cNvSpPr>
            <a:spLocks noGrp="1"/>
          </p:cNvSpPr>
          <p:nvPr>
            <p:ph type="body" sz="quarter" idx="10"/>
          </p:nvPr>
        </p:nvSpPr>
        <p:spPr>
          <a:xfrm>
            <a:off x="1500166" y="1428736"/>
            <a:ext cx="1928826" cy="443198"/>
          </a:xfrm>
        </p:spPr>
        <p:txBody>
          <a:bodyPr/>
          <a:lstStyle/>
          <a:p>
            <a:r>
              <a:rPr lang="es-MX" dirty="0" smtClean="0"/>
              <a:t>Estípite </a:t>
            </a:r>
            <a:endParaRPr lang="es-MX" dirty="0"/>
          </a:p>
        </p:txBody>
      </p:sp>
      <p:pic>
        <p:nvPicPr>
          <p:cNvPr id="1026" name="Picture 2" descr="https://c2.staticflickr.com/2/1410/5118176395_fda22c09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37864"/>
            <a:ext cx="9144000" cy="5644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4 Marcador de texto"/>
          <p:cNvSpPr txBox="1">
            <a:spLocks/>
          </p:cNvSpPr>
          <p:nvPr/>
        </p:nvSpPr>
        <p:spPr>
          <a:xfrm>
            <a:off x="3143240" y="1785926"/>
            <a:ext cx="1928826" cy="451406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396875" marR="0" lvl="0" indent="-396875" algn="l" defTabSz="914363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Blip>
                <a:blip r:embed="rId4"/>
              </a:buBlip>
              <a:tabLst/>
              <a:defRPr/>
            </a:pPr>
            <a:r>
              <a:rPr lang="es-MX" sz="3200" dirty="0" smtClean="0">
                <a:solidFill>
                  <a:schemeClr val="bg1"/>
                </a:solidFill>
              </a:rPr>
              <a:t>L</a:t>
            </a:r>
            <a:r>
              <a:rPr lang="es-MX" sz="3200" dirty="0" smtClean="0">
                <a:solidFill>
                  <a:schemeClr val="bg1"/>
                </a:solidFill>
              </a:rPr>
              <a:t>á</a:t>
            </a:r>
            <a:r>
              <a:rPr lang="es-MX" sz="3200" dirty="0" smtClean="0">
                <a:solidFill>
                  <a:schemeClr val="bg1"/>
                </a:solidFill>
              </a:rPr>
              <a:t>minas </a:t>
            </a:r>
            <a:r>
              <a:rPr kumimoji="0" lang="es-MX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4 Marcador de texto"/>
          <p:cNvSpPr txBox="1">
            <a:spLocks/>
          </p:cNvSpPr>
          <p:nvPr/>
        </p:nvSpPr>
        <p:spPr>
          <a:xfrm>
            <a:off x="6643702" y="4786322"/>
            <a:ext cx="1928826" cy="451406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396875" marR="0" lvl="0" indent="-396875" algn="l" defTabSz="914363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Blip>
                <a:blip r:embed="rId4"/>
              </a:buBlip>
              <a:tabLst/>
              <a:defRPr/>
            </a:pPr>
            <a:r>
              <a:rPr lang="es-MX" sz="3200" dirty="0" smtClean="0">
                <a:solidFill>
                  <a:schemeClr val="bg1"/>
                </a:solidFill>
              </a:rPr>
              <a:t>Píleo </a:t>
            </a:r>
            <a:r>
              <a:rPr kumimoji="0" lang="es-MX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4 Marcador de texto"/>
          <p:cNvSpPr txBox="1">
            <a:spLocks/>
          </p:cNvSpPr>
          <p:nvPr/>
        </p:nvSpPr>
        <p:spPr>
          <a:xfrm>
            <a:off x="1428728" y="3071810"/>
            <a:ext cx="1928826" cy="451406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396875" marR="0" lvl="0" indent="-396875" algn="l" defTabSz="914363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Blip>
                <a:blip r:embed="rId4"/>
              </a:buBlip>
              <a:tabLst/>
              <a:defRPr/>
            </a:pPr>
            <a:r>
              <a:rPr lang="es-MX" sz="3200" dirty="0" smtClean="0">
                <a:solidFill>
                  <a:schemeClr val="bg1"/>
                </a:solidFill>
              </a:rPr>
              <a:t>Anillo</a:t>
            </a:r>
            <a:r>
              <a:rPr kumimoji="0" lang="es-MX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9" name="Conector recto 8"/>
          <p:cNvCxnSpPr/>
          <p:nvPr/>
        </p:nvCxnSpPr>
        <p:spPr>
          <a:xfrm>
            <a:off x="0" y="1268760"/>
            <a:ext cx="91440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ítulo 1"/>
          <p:cNvSpPr txBox="1">
            <a:spLocks/>
          </p:cNvSpPr>
          <p:nvPr/>
        </p:nvSpPr>
        <p:spPr bwMode="auto">
          <a:xfrm>
            <a:off x="0" y="0"/>
            <a:ext cx="9134126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s-ES" sz="4800" b="1" dirty="0" smtClean="0">
                <a:ea typeface="+mj-ea"/>
                <a:cs typeface="Calibri" charset="0"/>
              </a:rPr>
              <a:t>MORFOLOG</a:t>
            </a:r>
            <a:r>
              <a:rPr lang="es-ES" sz="4800" b="1" dirty="0" smtClean="0">
                <a:ea typeface="+mj-ea"/>
                <a:cs typeface="Calibri" charset="0"/>
              </a:rPr>
              <a:t>ÍA</a:t>
            </a:r>
            <a:endParaRPr lang="es-ES" sz="4800" b="1" dirty="0">
              <a:ea typeface="+mj-ea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4811913"/>
      </p:ext>
    </p:extLst>
  </p:cSld>
  <p:clrMapOvr>
    <a:masterClrMapping/>
  </p:clrMapOvr>
  <p:transition xmlns:p14="http://schemas.microsoft.com/office/powerpoint/2010/main"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7" name="Picture 3"/>
          <p:cNvPicPr>
            <a:picLocks noChangeAspect="1" noChangeArrowheads="1"/>
          </p:cNvPicPr>
          <p:nvPr/>
        </p:nvPicPr>
        <p:blipFill>
          <a:blip r:embed="rId3"/>
          <a:srcRect l="27099" t="11718" r="12109" b="13086"/>
          <a:stretch>
            <a:fillRect/>
          </a:stretch>
        </p:blipFill>
        <p:spPr bwMode="auto">
          <a:xfrm>
            <a:off x="1691680" y="2569949"/>
            <a:ext cx="4620276" cy="42862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7586" name="Picture 2" descr="http://www.mykoweb.com/CAF/photos/large/Boletus_edulis_mgw-0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201" y="1268760"/>
            <a:ext cx="3280784" cy="24605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7589" name="Picture 5" descr="https://c2.staticflickr.com/2/1136/1248831291_7775e3cefb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838495" y="4221088"/>
            <a:ext cx="3286116" cy="24645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7591" name="Picture 7" descr="http://www.funghigsm.com/Fotofunghi/Amanita_rubescens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20072" y="1260471"/>
            <a:ext cx="3923928" cy="29429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8" name="Conector recto 7"/>
          <p:cNvCxnSpPr/>
          <p:nvPr/>
        </p:nvCxnSpPr>
        <p:spPr>
          <a:xfrm>
            <a:off x="0" y="1196752"/>
            <a:ext cx="91440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ítulo 1"/>
          <p:cNvSpPr txBox="1">
            <a:spLocks/>
          </p:cNvSpPr>
          <p:nvPr/>
        </p:nvSpPr>
        <p:spPr bwMode="auto">
          <a:xfrm>
            <a:off x="-35698" y="0"/>
            <a:ext cx="9134126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s-ES" sz="4800" b="1" dirty="0" smtClean="0">
                <a:ea typeface="+mj-ea"/>
                <a:cs typeface="Calibri" charset="0"/>
              </a:rPr>
              <a:t>MORFOLOG</a:t>
            </a:r>
            <a:r>
              <a:rPr lang="es-ES" sz="4800" b="1" dirty="0" smtClean="0">
                <a:ea typeface="+mj-ea"/>
                <a:cs typeface="Calibri" charset="0"/>
              </a:rPr>
              <a:t>ÍA</a:t>
            </a:r>
            <a:endParaRPr lang="es-ES" sz="4800" b="1" dirty="0">
              <a:ea typeface="+mj-ea"/>
              <a:cs typeface="Calibri" charset="0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0" y="3717032"/>
            <a:ext cx="187220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smtClean="0"/>
              <a:t>Parecido a especies como </a:t>
            </a:r>
          </a:p>
          <a:p>
            <a:r>
              <a:rPr lang="es-ES" sz="2400" i="1" dirty="0" err="1" smtClean="0"/>
              <a:t>Boletus</a:t>
            </a:r>
            <a:r>
              <a:rPr lang="es-ES" sz="2400" i="1" dirty="0" smtClean="0"/>
              <a:t> </a:t>
            </a:r>
            <a:r>
              <a:rPr lang="es-ES" sz="2400" i="1" dirty="0" err="1" smtClean="0"/>
              <a:t>edulis</a:t>
            </a:r>
            <a:r>
              <a:rPr lang="es-ES" sz="2400" i="1" dirty="0" smtClean="0"/>
              <a:t>, Amanita </a:t>
            </a:r>
            <a:r>
              <a:rPr lang="es-ES" sz="2400" i="1" dirty="0" err="1" smtClean="0"/>
              <a:t>rubescens</a:t>
            </a:r>
            <a:r>
              <a:rPr lang="es-ES" sz="2400" i="1" dirty="0" smtClean="0"/>
              <a:t> </a:t>
            </a:r>
            <a:endParaRPr lang="es-ES" sz="2400" i="1" dirty="0"/>
          </a:p>
        </p:txBody>
      </p:sp>
    </p:spTree>
  </p:cSld>
  <p:clrMapOvr>
    <a:masterClrMapping/>
  </p:clrMapOvr>
  <p:transition xmlns:p14="http://schemas.microsoft.com/office/powerpoint/2010/main"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sz="quarter" idx="10"/>
          </p:nvPr>
        </p:nvSpPr>
        <p:spPr>
          <a:xfrm rot="10800000" flipV="1">
            <a:off x="5804653" y="4581128"/>
            <a:ext cx="3312000" cy="1723549"/>
          </a:xfrm>
        </p:spPr>
        <p:txBody>
          <a:bodyPr>
            <a:normAutofit/>
          </a:bodyPr>
          <a:lstStyle/>
          <a:p>
            <a:pPr algn="just"/>
            <a:r>
              <a:rPr lang="es-MX" sz="2000" dirty="0" smtClean="0"/>
              <a:t>Distribución potencial de los Bosques Mixtos de Pino-Encino en México y por consiguiente </a:t>
            </a:r>
            <a:r>
              <a:rPr lang="es-MX" sz="2000" i="1" dirty="0" smtClean="0"/>
              <a:t>T. </a:t>
            </a:r>
            <a:r>
              <a:rPr lang="es-MX" sz="2000" i="1" dirty="0" err="1" smtClean="0"/>
              <a:t>magnivelare</a:t>
            </a:r>
            <a:r>
              <a:rPr lang="es-MX" sz="2000" i="1" dirty="0" smtClean="0"/>
              <a:t> </a:t>
            </a:r>
            <a:r>
              <a:rPr lang="es-MX" sz="2000" dirty="0" smtClean="0"/>
              <a:t>(Zamora y Pascual, 2003). </a:t>
            </a:r>
            <a:endParaRPr lang="es-MX" sz="2000" dirty="0"/>
          </a:p>
        </p:txBody>
      </p:sp>
      <p:pic>
        <p:nvPicPr>
          <p:cNvPr id="60418" name="Picture 2" descr="http://vignette2.wikia.nocookie.net/althistory/images/d/d4/Mapa_Norteamerica_(PP).png/revision/latest?cb=20120111024458&amp;path-prefix=es"/>
          <p:cNvPicPr>
            <a:picLocks noChangeAspect="1" noChangeArrowheads="1"/>
          </p:cNvPicPr>
          <p:nvPr/>
        </p:nvPicPr>
        <p:blipFill>
          <a:blip r:embed="rId3"/>
          <a:srcRect b="3775"/>
          <a:stretch>
            <a:fillRect/>
          </a:stretch>
        </p:blipFill>
        <p:spPr bwMode="auto">
          <a:xfrm>
            <a:off x="214282" y="1571612"/>
            <a:ext cx="5572163" cy="4786346"/>
          </a:xfrm>
          <a:prstGeom prst="rect">
            <a:avLst/>
          </a:prstGeom>
          <a:noFill/>
        </p:spPr>
      </p:pic>
      <p:pic>
        <p:nvPicPr>
          <p:cNvPr id="60419" name="Picture 3"/>
          <p:cNvPicPr>
            <a:picLocks noChangeAspect="1" noChangeArrowheads="1"/>
          </p:cNvPicPr>
          <p:nvPr/>
        </p:nvPicPr>
        <p:blipFill>
          <a:blip r:embed="rId4"/>
          <a:srcRect l="31494" t="28321" r="26025" b="38476"/>
          <a:stretch>
            <a:fillRect/>
          </a:stretch>
        </p:blipFill>
        <p:spPr bwMode="auto">
          <a:xfrm>
            <a:off x="4788024" y="1789370"/>
            <a:ext cx="4355976" cy="25535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6" name="Conector recto 5"/>
          <p:cNvCxnSpPr/>
          <p:nvPr/>
        </p:nvCxnSpPr>
        <p:spPr>
          <a:xfrm>
            <a:off x="0" y="1268760"/>
            <a:ext cx="91440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ítulo 1"/>
          <p:cNvSpPr txBox="1">
            <a:spLocks/>
          </p:cNvSpPr>
          <p:nvPr/>
        </p:nvSpPr>
        <p:spPr bwMode="auto">
          <a:xfrm>
            <a:off x="0" y="116632"/>
            <a:ext cx="9134126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s-ES" sz="4800" b="1" dirty="0" smtClean="0">
                <a:ea typeface="+mj-ea"/>
                <a:cs typeface="Calibri" charset="0"/>
              </a:rPr>
              <a:t>DISTRIBUCI</a:t>
            </a:r>
            <a:r>
              <a:rPr lang="es-ES" sz="4800" b="1" dirty="0" smtClean="0">
                <a:ea typeface="+mj-ea"/>
                <a:cs typeface="Calibri" charset="0"/>
              </a:rPr>
              <a:t>ÓN</a:t>
            </a:r>
            <a:endParaRPr lang="es-ES" sz="4800" b="1" dirty="0">
              <a:ea typeface="+mj-ea"/>
              <a:cs typeface="Calibri" charset="0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sz="quarter" idx="10"/>
          </p:nvPr>
        </p:nvSpPr>
        <p:spPr>
          <a:xfrm>
            <a:off x="251520" y="1556792"/>
            <a:ext cx="8892480" cy="1661993"/>
          </a:xfrm>
        </p:spPr>
        <p:txBody>
          <a:bodyPr>
            <a:normAutofit/>
          </a:bodyPr>
          <a:lstStyle/>
          <a:p>
            <a:pPr algn="just"/>
            <a:r>
              <a:rPr lang="es-MX" sz="2400" dirty="0" smtClean="0"/>
              <a:t>La producción natural de </a:t>
            </a:r>
            <a:r>
              <a:rPr lang="es-MX" sz="2400" i="1" dirty="0" smtClean="0"/>
              <a:t>T. </a:t>
            </a:r>
            <a:r>
              <a:rPr lang="es-MX" sz="2400" i="1" dirty="0" err="1" smtClean="0"/>
              <a:t>magnivelare</a:t>
            </a:r>
            <a:r>
              <a:rPr lang="es-MX" sz="2400" dirty="0" smtClean="0"/>
              <a:t>, comercializado en México, ha variado de cerca de 2 toneladas en 1991 a 31 toneladas en 1995.</a:t>
            </a:r>
            <a:br>
              <a:rPr lang="es-MX" sz="2400" dirty="0" smtClean="0"/>
            </a:br>
            <a:r>
              <a:rPr lang="es-MX" sz="2400" dirty="0" smtClean="0"/>
              <a:t>En 1999, del total nacional la producción alcanzó sólo nueve toneladas</a:t>
            </a:r>
            <a:endParaRPr lang="es-MX" sz="2400" dirty="0"/>
          </a:p>
        </p:txBody>
      </p:sp>
      <p:pic>
        <p:nvPicPr>
          <p:cNvPr id="4" name="Picture 2" descr="2868739337_38a549d47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2" y="3071810"/>
            <a:ext cx="4214842" cy="33754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2 Marcador de texto"/>
          <p:cNvSpPr txBox="1">
            <a:spLocks/>
          </p:cNvSpPr>
          <p:nvPr/>
        </p:nvSpPr>
        <p:spPr>
          <a:xfrm>
            <a:off x="4405338" y="4000504"/>
            <a:ext cx="4738662" cy="3323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96875" marR="0" lvl="0" indent="-396875" algn="just" defTabSz="914363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MX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endParaRPr kumimoji="0" lang="es-MX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 l="21972" t="13672" r="9912" b="36523"/>
          <a:stretch>
            <a:fillRect/>
          </a:stretch>
        </p:blipFill>
        <p:spPr bwMode="auto">
          <a:xfrm>
            <a:off x="4572000" y="3286124"/>
            <a:ext cx="4429156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2 Marcador de texto"/>
          <p:cNvSpPr txBox="1">
            <a:spLocks/>
          </p:cNvSpPr>
          <p:nvPr/>
        </p:nvSpPr>
        <p:spPr>
          <a:xfrm>
            <a:off x="6048412" y="6286520"/>
            <a:ext cx="3095588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96875" lvl="0" indent="-396875" algn="r" defTabSz="914363">
              <a:lnSpc>
                <a:spcPct val="90000"/>
              </a:lnSpc>
              <a:spcBef>
                <a:spcPct val="20000"/>
              </a:spcBef>
            </a:pPr>
            <a:r>
              <a:rPr lang="es-MX" sz="2000" dirty="0" smtClean="0"/>
              <a:t>Zamora &amp; Pascual, 2003. </a:t>
            </a:r>
            <a:r>
              <a:rPr kumimoji="0" lang="es-MX" sz="20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</p:txBody>
      </p:sp>
      <p:cxnSp>
        <p:nvCxnSpPr>
          <p:cNvPr id="9" name="Conector recto 8"/>
          <p:cNvCxnSpPr/>
          <p:nvPr/>
        </p:nvCxnSpPr>
        <p:spPr>
          <a:xfrm>
            <a:off x="0" y="1268760"/>
            <a:ext cx="91440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ítulo 1"/>
          <p:cNvSpPr txBox="1">
            <a:spLocks/>
          </p:cNvSpPr>
          <p:nvPr/>
        </p:nvSpPr>
        <p:spPr bwMode="auto">
          <a:xfrm>
            <a:off x="21580" y="0"/>
            <a:ext cx="9134126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s-ES" sz="4800" b="1" dirty="0" smtClean="0">
                <a:ea typeface="+mj-ea"/>
                <a:cs typeface="Calibri" charset="0"/>
              </a:rPr>
              <a:t>PRECIOS</a:t>
            </a:r>
            <a:endParaRPr lang="es-ES" sz="4800" b="1" dirty="0">
              <a:ea typeface="+mj-ea"/>
              <a:cs typeface="Calibri" charset="0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sz="quarter" idx="10"/>
          </p:nvPr>
        </p:nvSpPr>
        <p:spPr>
          <a:xfrm>
            <a:off x="179512" y="1412776"/>
            <a:ext cx="4500594" cy="5135108"/>
          </a:xfrm>
        </p:spPr>
        <p:txBody>
          <a:bodyPr>
            <a:normAutofit fontScale="92500"/>
          </a:bodyPr>
          <a:lstStyle/>
          <a:p>
            <a:r>
              <a:rPr lang="es-MX" sz="2800" dirty="0" smtClean="0"/>
              <a:t>Se requiere desarrollar  investigaciones sobre la ecología, la biología y la socioeconomía en todas las regiones donde </a:t>
            </a:r>
            <a:r>
              <a:rPr lang="es-MX" sz="2800" dirty="0" smtClean="0"/>
              <a:t>es colectado </a:t>
            </a:r>
            <a:r>
              <a:rPr lang="es-MX" sz="2800" i="1" dirty="0" smtClean="0"/>
              <a:t>T</a:t>
            </a:r>
            <a:r>
              <a:rPr lang="es-MX" sz="2800" dirty="0" smtClean="0"/>
              <a:t>.</a:t>
            </a:r>
            <a:r>
              <a:rPr lang="es-MX" sz="2800" i="1" dirty="0" smtClean="0"/>
              <a:t>magnivelare</a:t>
            </a:r>
            <a:endParaRPr lang="es-MX" sz="2800" dirty="0" smtClean="0"/>
          </a:p>
          <a:p>
            <a:pPr>
              <a:buNone/>
            </a:pPr>
            <a:r>
              <a:rPr lang="es-MX" sz="2800" dirty="0" smtClean="0"/>
              <a:t>   </a:t>
            </a:r>
            <a:endParaRPr lang="es-MX" sz="2800" dirty="0" smtClean="0"/>
          </a:p>
          <a:p>
            <a:r>
              <a:rPr lang="es-MX" sz="2800" dirty="0" smtClean="0"/>
              <a:t>Se requiere convencer </a:t>
            </a:r>
            <a:r>
              <a:rPr lang="es-MX" sz="2800" dirty="0" smtClean="0"/>
              <a:t>a las autoridades gubernamentales, comerciantes, y recolectores de hongos sobre la relevancia de supervisar la producción de hongos </a:t>
            </a:r>
          </a:p>
          <a:p>
            <a:pPr>
              <a:buNone/>
            </a:pPr>
            <a:endParaRPr lang="es-MX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 l="27099" t="11718" r="12109" b="13086"/>
          <a:stretch>
            <a:fillRect/>
          </a:stretch>
        </p:blipFill>
        <p:spPr bwMode="auto">
          <a:xfrm rot="10800000">
            <a:off x="4932040" y="1628800"/>
            <a:ext cx="4004239" cy="37147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cxnSp>
        <p:nvCxnSpPr>
          <p:cNvPr id="5" name="Conector recto 4"/>
          <p:cNvCxnSpPr/>
          <p:nvPr/>
        </p:nvCxnSpPr>
        <p:spPr>
          <a:xfrm>
            <a:off x="0" y="1268760"/>
            <a:ext cx="91440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ítulo 1"/>
          <p:cNvSpPr txBox="1">
            <a:spLocks/>
          </p:cNvSpPr>
          <p:nvPr/>
        </p:nvSpPr>
        <p:spPr bwMode="auto">
          <a:xfrm>
            <a:off x="0" y="0"/>
            <a:ext cx="9134126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s-ES" sz="4800" b="1" dirty="0" smtClean="0">
                <a:ea typeface="+mj-ea"/>
                <a:cs typeface="Calibri" charset="0"/>
              </a:rPr>
              <a:t>PRECIOS</a:t>
            </a:r>
            <a:endParaRPr lang="es-ES" sz="4800" b="1" dirty="0">
              <a:ea typeface="+mj-ea"/>
              <a:cs typeface="Calibri" charset="0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ítulo 1"/>
          <p:cNvSpPr txBox="1"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s-ES" sz="4800" b="1" dirty="0" smtClean="0">
                <a:ea typeface="+mj-ea"/>
                <a:cs typeface="Calibri" charset="0"/>
              </a:rPr>
              <a:t>GUÍA DIDÁCTICA</a:t>
            </a:r>
            <a:endParaRPr lang="es-ES" sz="4800" b="1" dirty="0">
              <a:ea typeface="+mj-ea"/>
              <a:cs typeface="Calibri" charset="0"/>
            </a:endParaRPr>
          </a:p>
        </p:txBody>
      </p:sp>
      <p:grpSp>
        <p:nvGrpSpPr>
          <p:cNvPr id="9" name="Agrupar 8"/>
          <p:cNvGrpSpPr/>
          <p:nvPr/>
        </p:nvGrpSpPr>
        <p:grpSpPr>
          <a:xfrm>
            <a:off x="-18256" y="6424570"/>
            <a:ext cx="9162256" cy="495241"/>
            <a:chOff x="-18256" y="6424570"/>
            <a:chExt cx="9162256" cy="495241"/>
          </a:xfrm>
        </p:grpSpPr>
        <p:sp>
          <p:nvSpPr>
            <p:cNvPr id="10" name="Rectángulo 9"/>
            <p:cNvSpPr/>
            <p:nvPr/>
          </p:nvSpPr>
          <p:spPr>
            <a:xfrm>
              <a:off x="0" y="6467327"/>
              <a:ext cx="9144000" cy="390674"/>
            </a:xfrm>
            <a:prstGeom prst="rect">
              <a:avLst/>
            </a:prstGeom>
            <a:solidFill>
              <a:srgbClr val="555E2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" dirty="0" smtClean="0"/>
                <a:t>Facultad de Ciencias                               </a:t>
              </a:r>
              <a:r>
                <a:rPr lang="es-ES" dirty="0" err="1" smtClean="0"/>
                <a:t>UAEMéx</a:t>
              </a:r>
              <a:endParaRPr lang="es-ES" dirty="0"/>
            </a:p>
          </p:txBody>
        </p:sp>
        <p:pic>
          <p:nvPicPr>
            <p:cNvPr id="11" name="Imagen 10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8256" y="6424570"/>
              <a:ext cx="557808" cy="491242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12" name="Imagen 1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60465" y="6424571"/>
              <a:ext cx="562349" cy="49524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F0343A7C-E0AF-4547-9C9F-8102B599A5C0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cxnSp>
        <p:nvCxnSpPr>
          <p:cNvPr id="13" name="Conector recto 12"/>
          <p:cNvCxnSpPr/>
          <p:nvPr/>
        </p:nvCxnSpPr>
        <p:spPr>
          <a:xfrm>
            <a:off x="0" y="1268760"/>
            <a:ext cx="91440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Imagen 2" descr="Captura de pantalla 2016-10-12 a las 11.29.58 p.m..pn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8" t="25967" r="1690" b="10579"/>
          <a:stretch/>
        </p:blipFill>
        <p:spPr>
          <a:xfrm>
            <a:off x="251520" y="1700808"/>
            <a:ext cx="8755516" cy="3626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5503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3445734770"/>
              </p:ext>
            </p:extLst>
          </p:nvPr>
        </p:nvGraphicFramePr>
        <p:xfrm>
          <a:off x="-9210" y="1062149"/>
          <a:ext cx="9153209" cy="57830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5" name="Conector recto 4"/>
          <p:cNvCxnSpPr/>
          <p:nvPr/>
        </p:nvCxnSpPr>
        <p:spPr>
          <a:xfrm>
            <a:off x="0" y="1268760"/>
            <a:ext cx="91440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ítulo 1"/>
          <p:cNvSpPr txBox="1">
            <a:spLocks/>
          </p:cNvSpPr>
          <p:nvPr/>
        </p:nvSpPr>
        <p:spPr bwMode="auto">
          <a:xfrm>
            <a:off x="25482" y="0"/>
            <a:ext cx="9134126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s-ES" sz="4800" b="1" dirty="0" smtClean="0">
                <a:ea typeface="+mj-ea"/>
                <a:cs typeface="Calibri" charset="0"/>
              </a:rPr>
              <a:t>INVESTIGACI</a:t>
            </a:r>
            <a:r>
              <a:rPr lang="es-ES" sz="4800" b="1" dirty="0" smtClean="0">
                <a:ea typeface="+mj-ea"/>
                <a:cs typeface="Calibri" charset="0"/>
              </a:rPr>
              <a:t>ÓN Y FUTURO </a:t>
            </a:r>
            <a:endParaRPr lang="es-ES" sz="4800" b="1" dirty="0">
              <a:ea typeface="+mj-ea"/>
              <a:cs typeface="Calibri" charset="0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sz="quarter" idx="10"/>
          </p:nvPr>
        </p:nvSpPr>
        <p:spPr>
          <a:xfrm>
            <a:off x="395536" y="3284984"/>
            <a:ext cx="8382000" cy="2412968"/>
          </a:xfrm>
        </p:spPr>
        <p:txBody>
          <a:bodyPr>
            <a:normAutofit/>
          </a:bodyPr>
          <a:lstStyle/>
          <a:p>
            <a:pPr algn="ctr"/>
            <a:endParaRPr lang="es-MX" sz="2400" dirty="0" smtClean="0"/>
          </a:p>
          <a:p>
            <a:pPr marL="0" indent="0" algn="ctr">
              <a:buNone/>
            </a:pPr>
            <a:r>
              <a:rPr lang="es-MX" sz="2400" dirty="0" smtClean="0"/>
              <a:t>Según </a:t>
            </a:r>
            <a:r>
              <a:rPr lang="es-MX" sz="2400" dirty="0" smtClean="0"/>
              <a:t>la Norma oficial mexicana NOM-059-SEMARNAT-01 esta especie está considerada como Especie Sujeta a Protección Especial (Pr).</a:t>
            </a:r>
            <a:endParaRPr lang="es-MX" sz="2400" dirty="0"/>
          </a:p>
        </p:txBody>
      </p:sp>
      <p:cxnSp>
        <p:nvCxnSpPr>
          <p:cNvPr id="4" name="Conector recto 3"/>
          <p:cNvCxnSpPr/>
          <p:nvPr/>
        </p:nvCxnSpPr>
        <p:spPr>
          <a:xfrm>
            <a:off x="0" y="1268760"/>
            <a:ext cx="91440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ítulo 1"/>
          <p:cNvSpPr txBox="1">
            <a:spLocks/>
          </p:cNvSpPr>
          <p:nvPr/>
        </p:nvSpPr>
        <p:spPr bwMode="auto">
          <a:xfrm>
            <a:off x="0" y="5071"/>
            <a:ext cx="9134126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/>
            <a:endParaRPr lang="es-MX" sz="4800" b="1" dirty="0" smtClean="0"/>
          </a:p>
          <a:p>
            <a:pPr algn="ctr" eaLnBrk="1" hangingPunct="1"/>
            <a:r>
              <a:rPr lang="es-MX" sz="4800" b="1" dirty="0" smtClean="0"/>
              <a:t>ESTATUS </a:t>
            </a:r>
            <a:r>
              <a:rPr lang="es-MX" sz="4800" b="1" dirty="0"/>
              <a:t>DE CONSERVACIÓN </a:t>
            </a:r>
          </a:p>
          <a:p>
            <a:pPr algn="ctr" eaLnBrk="1" hangingPunct="1"/>
            <a:endParaRPr lang="es-ES" sz="4800" b="1" dirty="0">
              <a:ea typeface="+mj-ea"/>
              <a:cs typeface="Calibri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5736" y="1484784"/>
            <a:ext cx="4968552" cy="2018474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>
    <p:fad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505866511"/>
              </p:ext>
            </p:extLst>
          </p:nvPr>
        </p:nvGraphicFramePr>
        <p:xfrm>
          <a:off x="130737" y="1272989"/>
          <a:ext cx="8715436" cy="58579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70658" name="Picture 2" descr="http://image.slidesharecdn.com/tema4agric-ganad-pesca1-100421062051-phpapp01/95/agricultura-ganadera-pesca-2-728.jpg?cb=1271831414"/>
          <p:cNvPicPr>
            <a:picLocks noChangeAspect="1" noChangeArrowheads="1"/>
          </p:cNvPicPr>
          <p:nvPr/>
        </p:nvPicPr>
        <p:blipFill>
          <a:blip r:embed="rId8"/>
          <a:srcRect l="5120" t="6826" r="7848" b="11261"/>
          <a:stretch>
            <a:fillRect/>
          </a:stretch>
        </p:blipFill>
        <p:spPr bwMode="auto">
          <a:xfrm>
            <a:off x="0" y="1340768"/>
            <a:ext cx="2143140" cy="2143116"/>
          </a:xfrm>
          <a:prstGeom prst="rect">
            <a:avLst/>
          </a:prstGeom>
          <a:noFill/>
        </p:spPr>
      </p:pic>
      <p:sp>
        <p:nvSpPr>
          <p:cNvPr id="70660" name="AutoShape 4" descr="data:image/jpeg;base64,/9j/4AAQSkZJRgABAQAAAQABAAD/2wCEAAkGBxQTEhUUExQVFhUXGSIZFxgYGR0eHRwgHB8aHyAhGyAeHSgiGCAlHh8fITEhJSkrLi4uGx8zODMsNygtLisBCgoKDg0OGxAQGywkICQsLCwsNCwvLCwsLCwsLCwsLCwsLCwsLCwsLCwsLCwsLCwsLCwsLCwsLCwsLCwsLCwsLP/AABEIAMIBAwMBIgACEQEDEQH/xAAcAAACAwEBAQEAAAAAAAAAAAAFBgAEBwMBAgj/xAA+EAACAQIEBAQDBgUDBAIDAAABAhEDIQAEEjEFBkFREyJhcTKBkQcjQqGxwRQzUtHwFWLhJHLC8RaCkpOy/8QAGgEAAwEBAQEAAAAAAAAAAAAAAQIDAAQFBv/EAC0RAAICAQMDAwIFBQAAAAAAAAABAhEhAxIxE0FRBCIyYXFSgZHR8DNCobHB/9oADAMBAAIRAxEAPwDccTExMYxMTExMYxMTExMYxMTExMYxMTEx4DjGPcTExzJ80YwUrPucQ4+dV8eVKkYxqOmJiY+WaMYB8Zk+Rp7Yy3i7VXd6K1vDpanVlB8za2mGPrqCqPQ97aFzDnlp0XJIFjfGWcq1P4irVrHSAXYg1Nh2Nuyx/wAYVx3YHWEReX1j7xSqIDCjdo2kmbde8YLfZ/kPEWCSFpsGJBMtAYAKPwwGAtvi61ZFHwkgw4MHtexv8N+g9sCOC8xUcsalQOqA+XSIa5iVMdQYvPfe5xnp1QzkpI7Zj7PozdXM0a1OmmhlRSoDUtagGqGj47sRq2kX6YR+ZuL0Qgo0EeotJyEdoJ0gH4m3csx1dh0mcN/HOYEql01urKocD8LRPxKDBjyx13+SL4uXSjV1Emq7AJt5ReWi5k9vTDOnkRYFOpXzLXMj2WB8scjQqE+aZNyTvfrgrmXjUxLwNjtJtc+mKz8RpEWDM3WVH5XwKMVadHti9k80EVgYgxMiYj9MUTVEyo62H98d6OX1fEJLdP7XwA0e5LiTrmVqKbqfKOhA6exx+huXOG0s7Sp5gDTTINlJDagSCJFxBHTfGPcrctU6ru7ioEpAMQkE3MALJ36wexxtXKGeFPLIrB0CLAVlhgBN4/fCqVSC44sH8Vf+GQU0DFSxLOTqMm9ybk/P9MdKE6FfocceJZKqzlqzaKLatChNTg9NcMIHWL4J53L6MtRAMqF37/2xw+r0d2V4OjTlSVnbLGcfOcyYcERM9O+KHDsz0wdyzDc9Mcegw6ioyzinKVTxX8OmxSfLbp/lsTGlZjjlQMQqDSNpxMd/UiJcvAz4mJiY7zlJiYmJjGJiYmJjGJiY8JxDjGPcfNPbHmq048onyj2xg1g9m8YqtV+8jsMdaVSdR6TgRXzfmYg+gwUVjHkvNmhqOKef4gAVv1vgNXz8AxeLn5YWq/MNCq8KxqONkQz9Y2xm0uRqSNCbjid7YD8Z51o0VlmH98Z++bzuYLChl2pILaisnbqzWB9BJ7Yt8I5YYllrBy86iWHmhZ6tcAzsBv1EHDc9xN0VwjhxDjr59ilSadEkBVgzUM7WHlHW+G/lvg9NaKmlvM6xft26j98fdHgKWkqNImxsLxE2k7SBgjQoNQpll+Fm8gHSwVZjv+kYFbciOW4XuYuMFdShGHnOkRJ0oLsbEgEnUZt0jqU/ieQK5ZKhGpapLEwC4h2YFjFpPWBI9BjT+I6UzFCwNSudBYMQykKTqhbNtFxFhhF514mfCRVra1Y6ZKxb39YuN7YWUhooRx4hd2C6mN73AXp1/LFavwpkBqlgwaLmx1GQAZ3/AOMHaOlAah+FVlyfyAHUzGAWYqtXOoGKKsAvlmJI79R39++FixpEymXfMOlC6IdgepuZPf8A4xVz3K7Uq7UjAMiDtY7fL+2NCzHCQtTKNTBY6lFt/wAXrPToMLXOnFqlPMVWW1RHACjzKiBSJf8A3MxsDsBhW22KvIPocLoU6vg1dQY7MVJDf9sbfPB/hfJ+XZhTq1HALBgyrc+lx+QwR+zviRz4f+KRWejDU30gfXuRuDhoy/B0h6jFqrL54JUARtIAEX6wdsa6YMs+sz4GWp0sujNrquSFAkkXMsQAOg36W9ceZvjdfWPJqAW7N5RvIvMDAZOLuz+MaSjMP5VV90HQrNpIvJnCtzfnip8NtT1Ddjq2LdI226YC023bC5dht4tzLXrUWbLgkKwV6isGuSimw+GJtM2E40HmWmFywAtpWAPoP0x+feW8xVSqjUWanqcKesiQIYGxHv3xu/2iZk0spqXoy39yBjOOGgp5QtU6mkjDJka8gYSstVlcG+D5rpjxXHZM7Je6Nh2pQk49x9rVtiYtuRDIxziTj5Ix8lugx7RzUdCceHFepUvAx4a9r41DbSyWx6TikM0J3xxzfElXrjUbYEC+2OGZzIHXCzxTmenTUl2AHUk7YSuJ/aPSMqpZ/YQPqYwaHUF3NTbiCwY6Y5Dii+EtxJF8YZm/tKrSVpIg9SSf0jHbLcTr1aMmoSD/AE23v0uR0xkreAtxRonGucKVIFS4UTJvc+gG+M0479pzliuXpxH4n/YA3+ZwIpcJerqFJWJ1dr7Tv33tjj/8aqrJiSB1G09PcbYLhJZB1LwjzhTZ7OZhIq1C02OohVkGbLYW9MOeW5WoZc06VWuKOYVtQqLdQPb8IERJtcd4wP8Asx4mq1XpDStUqdBIEalNt957b4858z9d6gerRWmzjw6mgkhijGJm4aDN9wRGxwk9PcsMnbs1DjuRqU2oBnetQA2vJYRdtPxd/SPTEFTSfvgahIuzXibWG8i1x2wJ+znmvMZhTTrqDSVYLaSNKxCgETqJgzPQbmcXONV1FNXo2RzpDEQ8Dcz39+3pgRjHTVB5wMlDJ0nIq06SDV5W8oO3tci0QMXq9YKDUeFRRN/Tqf2GA3J/FaLlqNJWlVBZ91Yws3mZk7x3we/06nEaREyAdgZmQPf6YdPyI0ZLzJzHUTiLFaPwAKodTIZhII0nr5RF9zhf4hyxmGL1qvkoiSrPYE7WG8n1xo+c5cYVa+ZqPfxBVUTchPgWZMCwsP2wh88c1tmWXKU48OkQSYjzKsEC/wAG9uuDQb8C+M6wprUZZUn4YmwiC319sF+VOVlzNclX1UhUDFFkBh9ehv8ALH2eEOpQINRdfKumVImSt+4J/L3wey9c8Oy9WnSlKtSfDqMsmxEgXtCmRbceuJaiksIMXfJa5xpJlEU5V28akTqIaY1AiBNpAP5jC3yctOtl69Kpc1JDsy+ck9SR8Rnrghw/MUKiMCQyJALEnzkaW1G4k6iwJvv7Ypcm0TSzbq/lVvOG/DDQwDdjeMTWm1FNcjbhs4LksplRV+NE0yEgkbXOxJxf4Pw9f4Wq+XoaTWVD5oU6dRN7yLdx9cDqlKoQ8QShiVuIN/3/AFwz8o0qX8IfDULqZi5CnzGSbW81rCLdOmNF5yB2sCiOV2rItekRUKWemAARpABCsSJNtz33wKPLgdi7DzqZYMQNtpmLeowepcTfI16oMnxQGAbyrsZJ3IiN4v2xM9xSu+la1GgQxDdG8p9DJG07fPHQt1YFlSYk8L4QaWZTWyOXqhgEMgSwjt0AxsfOlZVy5LiRIH1I+uEbK8Mo1s3RemoGmopVkcsrRBI0ydIEbyNtsMX2uMRkSR/ULjpO3t74Vx9wU7EupxAKfDWxPcXg9unTF/JVoIOETJeKGBYs2jrM+axA/f5+0uWRZnBMWFyexx5vrNGsnXoztUONKvIGPMAqWcIAGJjh3lOmaXUcYq1MzpHr1xwzOZVbk4VeM8bQAsWAA6k4+iOWMQ9X4mqg3nC9xnm+lSHncL27n2G5xnPHecneVy5Cj+o7n2HTCjVFRzqbzE7kmThkjNpcGg5z7SyD90hPqxj8hhdznOubqyAwUE7qP3M4CrkqhFlnrbHhosPiRhhqQrbOWYq1HOpmLN1JM4+KNTSfMJnfp+2LQIHXfuu39sfVbKs8AaT20md+83jAaFsG6A1UKo0gnZj+4GHnhS0wsKAsjYHqO/Q4VctwhmM21KfgnzW9OuO3C6zUKqsRcGCG7HAWWbsbnyfwumtMmxO8+/b/ADpj65tyYcEmmdOmDEyb+nT++FHgfNFQEAWXt0vYX9/ywzU+NVKmimpBYm/r7YrqNEYxlyYRxTJVaWY1BDS82pNPSD0Pf++Ng4UtDimSp1KoLVEOh4JBDCJsN5G09zhj5k5Xy+YyzM1MakBaUgNsZA9+3cDC9yLwE5XxvBqFlcghWEMCu8j2PTE8J0Ndqx+4LQppT0qFRIgKABYd+5nc4H8w18tVp+Cr02YXCrB2EGY9DMemF3mY5oJTqZdVqK3xU3Ewe99o2Mehx98K4jSRm8XQtToF8xm14EkD1OJzXkaOVZa5Yzi5bWhZVBmSwE26m+2/54LZjmWiaRJrUyVEsUJK/tIHWDjLeYs5XNV9NOlMgoSoLhZMROoCdzthUzuZzFT46jPpmxYmwiwHTBilVsLTG3mPnOtmqqpltfhL8T7Mx6gdlHf/AA+cG5YNSrTdENxB1QdNyBcb264E8FEASNTEiAhIAmLMAPfGucIYvTC0BodYJUxBEWvika5JyxgJZLh3hZcCxdRAY3M/tjK+Z8pWrOUqLUqzNNnAChB/sG0j6413J1zUUSQCJDR3HT5YVeaOKZfKuKmpS1zo1BmY7CBfSL3PTC85FToz/IUMwqVqFaiq6qeqm9gSVMkwN3YLvbfa+DdEkQxVApQI+smZExpHS9owDPOtWuHplE+82ImV2+GNj0wXyOVcqPFuwG7b97i5JA2PYwdsBU5FGsHLhXDqbZ0MMw6qRDaDpll6X+EQBc4csnxtlzVbwizUkpAUkIIQwUDMWPrN+sz3OO3BqSLlKlTQpqwdWoXA9u0Xwv5niMK9ItraootTUAgAzpuQN7+0Y0oJp0BSzk85y4qldkanSqGurSZXyKAPhZlB1TFvbA/Kc/Vqca6VKqAdILDQwPadj7wMD8xxMAF1qPTdfLAN7R2sQPzwrcTzNTMVGqs2s7FmKqfpb8sF1VJhSvk27kzj1POvIpqHQSx03E/7uuL/ANoa/wDQ1CTABUk9vML/ACwk/YZXGvNIQNZCNaIhdYi21zjSOYqSPQqU3dEFQaJcgC/b164RSzkNU6MlynD6maijRYBd2cxCAXLWAid74tZjNU1ApZcg0V/HImo3U+3bFytVo5ZGyOXceIf5lSLMTNhFyoJEx7d8AuMcIbJwrBX8o0srXg3kzuZ3jp7YTUh1IuykJbXQWibjriY6cNyNV6Ssq2ItiY8vpI6+oKPFvtALE+EpPq23yGFTiHFKtY+dix/IewxUy+WZumL9LImb/lj2kqOVu+T54flWN42/fBb/AEsyIEg2noP74vcHyrExHlm9rmP0wyU6CmPKSBuOv1O1rXjBbd0I2hY/gmAWx+XTFCpXeSqkm++9vT1wzcVo61Ph+UMIBvJnYD/baS3WLWuQmS4ZWlx8JgoY7g9+ny/PDPAiyVsiEuGlmtCgbCYOoyPSPf54sVkVTPhsIMiRBget/TB/h/KWldPe5P8AULWnpBjF7jWXdaWmohqIonXHnUbb/iF+uEc3wHAq5isx0lqaEwCrCQ3zYepxXzWYlTqoyxEajcjt/wC/lg/lKAajIggGUneDH79+2Bucyl7n8vyttje5cmVMpK9WhTXUAVqIHWGmxJHQ2IIiDcYZOXM/LDwFPiATBMn3wuPSNh+kft6Yp+K9JwU1aiYkGCDjXbyHhG85fippUUr1JlrVEFxI3gdCf3xxzGYop/1FI+RhqIG4MjV5d9r27HGb8p85VKlN6FcrqNlJ6k9PSYGCCM9FzSqgw8yp8wuCJUfPC6id32BGK/Mv8f5kOaPgZdgqwS9YCYnoOz9L7XO4xSyNJaX3caFAv3J7z1J7nFDOOtMlFmUtpiFH+4epww8T5dRsqlRD59AJuSGMbe84nNtMZJAPheTp1s0VdtIubmfhFyWJ+UbY84nl6dJtCxoJAV5BCtNx6Aj9MA+L5SpTpAlQtQEkE33vH06euOXAePKGR6uqNm0neAbx0HtgVLhD7ltG7hnC0owo0jX5mO5WOqnc/KYxoHL1IUaRIX8NmJHm7dZAv1xlWS4lLk0kJT8XlGpyTtJmF+u2G7P8f15E06pRKgggfCQqFSCk7sI9NsPK4pW7IJWwJV5vfKnM1AYAc01RhAJE2XuZmY264z/LZ56zVKlSGJ80C9yb+v4ifSMWOLVUrGrGohmLT1kkkkibXOPrl+mcsyuqB3J7eXTB3+ow+awPSsY+Vk0AOKLCDK1GWY9o2/4w8cvUqNRNR8V3kzIOqJ6wAQPywiZWrXU06itUZAdSqCTTHXTBMQBhg5VrvUr+M9VaatIAFlP6dQeuCsCMt53inhVCEsSYIYHzDYFp37Yof/GSfvXcNUOwSQQJ9Nx0xb+0lKgWnU0KwSQWndTGx3Bt+eD+QzqZuhTem48qgMoEaYALRIk2MTOGXNMD4tCNn+B6AY0g6ZIIg/S8DAGjw7WAEpGYv8Rv+040rNlPDqKzASdMCxPbpMR8sMvL+SMFn0hS0qqrExYFu9unz9hJJZNFso/Z1yqMlRYsPvapltiVUTpWesTJ9ScAPtcrGpTRFBs1toYQJI6mLfng79ofH2y1ArSMVXsD/SO/0nGdVKuYrrlpsiq5Vr7i8X6xB9ZHyk1jJSLyUMkKgIqMY0fCIue8kDt3w1Z/L0c2KQrVGAF5XfYib9Ad/bAWrwh6VNKtN71HWkVG+qodIAPSevvhg5b5brtmCtZ1PhXjUWIA8ukGBA2MYV2lSKKuWPXDfAp0qdNHUqihQdQ6CL+uJhfHHCnl8MCLR/hx5iXTNRlmW4UFgG5OyjBjK8GCnUy2ESb2J9TuNpOGjgfKqpJY6m79vSO2DWd4KzEgHyx6f4PbHVe6mhG0hUo0Ka6VY6zp8iKpJ9AewPc4Dcx8yrQApBAxYatCiFB6FjE1LxbbuMazksrRVfCRdJNqh2JESZI77fXCz9onAaGYS501FshCE+gBA3B2wJ6lcCpFDJv/ABWSyhkkatVVtOkl1BBC9IJJFp2GOWdppSzQ1GAyhlA73/ORtjly3llysUmJZoB6+UnqF7jvhhp8HFV0cEysHU15v0Hv6YeU0+BdtMtlA9FTD7ydri5M32ifS4wOqcVp6DT3ZpiUI09YiL+WP8GDldAtN/iZz2HXp+o+eB4oo4kKQQDvHtfpvuY98RlwMLnA8ktF9WyPKkE/Qwdib7Yrcdp0kcqBItHaDtf6nHfmHl1tBip8fxQJjoCRNvcYCZfMVKSrSqaai3HWbXme/SBgR1JRlcsh2qSwDaeQJZgCIBkX6EH9CMcHohG1EBxswvf098HPAHmZLqRECZEH127/ADxRZbaWsOwMAnbUe5vH9sPvTdoFNAzN8JouoqUSQ+o6la217HvHTGp0KCVMiM5UBarTpQyi4bT8Mjve5xntPLKrA1KetTYqCBvbfcd/phq5O5hqUCKJXxFkKe8bTEQe3rbBUs4A1gVuLcYWvm6XhglWMSQQTA2i/UbT2w0ZziDrkj4ZCQ2h2kgqNpBB/Xvgf9qbpk82j0gF8VQWUCLSQY7TjqhH8PWldSGnrg2BgTeLx7GcS1G27HjVC5zHx5GAy6FnEgq7C8dRJucAOCECq6mybEi0T+18UznPFNNwAsGGjb3xc4WoNZkB+NY+e/7YsnmzVgaK2arj7kkU0KAkgjTAG8jYn88erk/DVXZ9WnzSQdJO0KTt3GLtPLUqlIU21SFN43ETY+4j2xyrVvGozWBUEAILxIH4R0viksiRwKeXyi1WKoNBB1Pe7Em0DoAMXdbaQwPlWx0bBhAgnfY/ljzL5LS6tU1aNPmMxeT+2CS0adRiEU+EBIiLW6ge3vicU2Uk0sUMHLtYJlHpsELCWXVMEWmI3iYnscHOBZkGkGhBqlWQwAQuwU/hNyZPbChl81CorXKnyiPiB/qncWiPnjtni9Kqp1CGUMoTywOgggXHU/OTgyTQiR98wZ012ZBU+6pLLfDpgTaZIZoA2EknC9kswaBD5erFdCCoF1II8wPQr6YOlaa0bUKtEBpeo5J8UEyR5V0qGN7fnirwflg5nNRQdQAAW3IQTcA/itf8sZhXAxcmUm4gzM0p4TaasGQesKev9o740zNZpaKyfZRjzIZOllaOlAFRZPuTck9yTfGV8R5qqV808rCqYSDNgSpJ+d5FvpiUm3bMkgtzblKuapEC7s40juSQv0E/LHPl9QpOTqkJVotNMxaoH9T7kR6YuUeOBaNOrNle46kWk/Tpiy3Chma61qThaqNDCfw7gxEMJ29zhXJzWRkqK+b4S7oyqRRIfyhoYFhOll2Km5i/U4q0s1VyfnYVGqbGooNRCD/VAkdN+2GXimTRkAr2IMggkEH0K9Y/fA+nxCndNQcMYUQxgR+Imx7zbBz4DgUM7SzzOzKVIYyCLC9+oxMGszV0sR5rWsBiYbZL8I1xHVqBVjAkdvXH1R1HcAAE+31646tVWqAFMDr0xVzFfw/IpIJ+fvh4pcHNJkrU6ijWJaFJgfmPU2wF4rzAiUDWJRqphaNPcgt+JhE23+Xc4a+H1ZpqSSeknC1zFwimabvl9IrJqcibtF7eswMK0ryPZktbjEZkVNbNBIIMyVk/57nBR+Yw7A0zUpiYLBoAibReTbCPmM2Q2l18wMEssMD+4wXyzh6MmbMpIED4dU+1jPyxnG+GVU0sNDxT5xzFIhMxFakxHnA01FHe1mjtYxgvw7mTLOSqVV1T5k3PqI3F/phUrcbyj0QoWoxFrKF6XEknCDmMwVzL1NAINwuoiI2hlIMj3xOMJS+RpuK4Nt4pxMMGB6qSDETBBgew/fC7W8N/DBJ297g9vngDy7x7MVMvodabKJ0OZLoJsLg+W8AG9z8++czJF0ABXqLnruemwt74u5RSyQUXeDrV4eVcNScoDMHawI36EYJ8Pr5WoQKzaKi2lfMp2v6bbHvuMLWVyjVGglgGBKsbAxPViABqET/6x91Mq9OZWAbgtt02kf5fEJJ/24KJeRq4xy2aiE0iKoInUsGPzgfLthcr5KpS0kagywZuBaDN/XHxl8y2ryuU6Ahoja82tizleYXYsFdqrI2lgTI6AHUZmST2iMCEZeQuqBfOfEambrpUdb+HZR7tb3t85GLvLfETXoMrSpRCrCSJgW9YtfFfifHMv42p6FVCD8VNlM37Mt9rjHmdziNlcwKbPqbQ0OCCBEEKT+Hpa2KyVoCFzhOV/mIKZb/dewn88HODZNaKu1QKSQdNukESP1wIo54U1ZiSSOk/Ef8AjFngWe/iAyViS12Q3v3T+3r74G22axu5WcVNKN5Qdp/F1IjBjiNFS7JeFkekD9MDuD5tUSmXYeMTAUAAgdza9vXcY+OPZpVUs7FWmBtBsbtEnrt2UYsntROrYH4rxFcyWRVCEsQFWyqtuvWYP1OJy/k6jF6Y8qaZUiZPW3vvBwGyoBcrMRdjFyAZCgdCe2HLgGfDlSgLFVa0G0+2+FXkd+C0eFHwi5FwIvaY6mfXC/mM341akaYjwqYDgiZIkn3Gn1+eDXMnFKzgZOB4lQyWgABdwB6+mFQZWq58Cn5SCNRjzEi0bWAIJPe2DKVipDjw2mtSnd3bTYZbzaW7RvAksZJsY9saFy3wkZWgAwGo3b07D2GKfKHLwpxWqrFQLpWekfi9yIwF+0/nI0KZpUAGdgdRn4V2n3wre5hQC+0rm2rUqJlsu0KrBmZW3KkGDHQEXHXFDhHFE8SoNAUVC0gCWA1d+kT+uFPgNUvmVqaGcMSxRJ2vMR0H7YYcmq/xXl8wfUQTYeYbSBvt9MNp/KwTXtPnOI9M+AhOiGebkGSINye3thr5I5qp08rNXRSan5DbzkXjy/isN/fChxTiIBqsCUMBUJuBG42677fvil/CnM1jVqTqqkBGFxYAQCBEiw7/AJ4GpV4NDjJqvEs9SzalFrla1/LFwBF4PSML/FsjVNE0yRrAgMltXYkfqBa2OpytOhWelUqFRYK5OmYFyT9Rvinkliq769VMyykG5EwD++BpuTeAvbRnD5quCQdcgwYPa2Jgjxd2NZypRRO2mffp3xMBunyPtP0VlssKNEKb6RvhM5q4ytBDV0kiYEtaYMRte2BHFOP8Tp061FmoKyWJa76TsRst9gffAfjnFKWco5egWYvbVUiAKhsLWtvfp6425VaB0m3k1nhdRjlUdl0OU1MvYkYQOacxTo1GKKyVCmvV0Jm0nue2NE4PkDTyyUmfWwWGbvbCt9oAqJlXp0qetqm8CTpkTA7n++M5GpXQpHPZKvRRszl2VmMeKv4iIkCNzi/T4VkKLWLlAgdw8RpYKQQQBESJ98I2WzxK0lzWpFy5hUUXj1Pe0R3x7neNV6tQeDqp0QQoLrqJ6Q4A+HpHoManVoLq6HDiHBcjWJRA9Nl848N1M+osQ3pPfoMKPHuC0mqBUDy11FupgFiBF4MxAFsUeLHRmSym6tve/Ue2CnAOMEMZVTJlQx+Ek9OvpExtgwlaFlGjtwrhlSnqGhgpBkxvHqd/bqSBjhn+JVqSk1cqDPwzNPUBtMCdr2+uD2b5sBDxEoGF4ABi++xPr7YUc7xOpVinSJLVDpIiYLwBHrfGbrBlbPvLc11qbyEoUguwFPURFrGoWjbfc471ObK+YswNVQQSGCqo9LC1uwnAd8kHc2I2U3kAnqTG398NnKnKVRnWkz0xRZpLiST1hRYXA3O3riUtTbyU2WrBfgVK1LxG0htbBQLCwpwPzwW+y3lutrzAdXUxHmQxq3kE2J/ycPFfhgywimadTzH0iyQNyC3pHUbYMZms2iB5ahWAVPePTpa+HhxuJyd4M7q8MQs1UqCUnygE+ZZEkfiMiw2v8sAeJZvx0BKwFuNRMkSRFt7yTM9PnonFMt5HpUwalaxgGYAhjB7m3f3wg5HgyJmAaune4qnSCsX0nqYsLCDgZGwW+N8BqLlhmAlNqZpB102jUAfN8iSMAOE8MCUkV9QqVGlABsAR5v7Yas/zUtStTpomnKLUjSfxbkSNgoECNsVuYeJUBX/iUM2UBSDAAESkiL22xm6kkZLFgLiBdKgOvVDWB3W/X37DDJmeECpTFRmlV8wHrB3H037YE5WlTeqCD5CZAIuTA3+uD3EeH1DlXSnu7CNxabz6RBjDcJtit5Qs5fJNoIgOSDEBpHqY7+uG3jPEMvSTKucuxC0yCinSxYgRPVgIO+1sc8pwkZZCKb6qg8tSD8JPTHPNLTYD+IZQSx0kSCsDyhiJChjINuh+QjJSDJVkp8O4K+bVStQrU1xDdACD8RM2MjbGi8I5W+/8V4K6RPZmBB1D/IucLnJeUFar4VIEUkfXWYMSvUBEcGW2Bn1J7A6TxHOpl6RdrKg/TGfgXNg/mjioy9ElYLnyosxJ7YxPMcJr5kVWYhnIaTPa8e0wME+ZOPjM1/EckqinSokBBIkt6nv7DBHLqfA1JHhPpUtI+JhqiOkW+vywaDdFH7I8r4LVHdTLU7WmV6+o7z1wCzamlVQU23DBo6FiSR6QGw+cGoJlKdKsalijSpnoPKI/EZHtgPy1w2jmM5WFQ7MWUDa5O3ftjSltjYIrcxXz2glKY06ZuT69CR0w8fZ9y0oqAq4P4ja6gdRI3mMGc9ybl41CmJG3bDTy9w6nSph0Ugson5Tt/nQYlCakqH1ItFDi3AqOeqU21kLQZkZVg6iIkE9IIwpZ7hVLJ5h0eqSpXxQTGwMBb7ke+OnG2rUdC5amaTE+O6Bp87mwc9YUXUSJJ98LeczGbzLk10EiVtBG4mIMYrGai7vgC05SwKHEOIVPFqfda5YnUAYMknEww1awQlfBqGOuoD/xx5gvpt3uG6ep+EZ+fuHvUC1KlnKDVAiIuAb9JwO5A4MK5YO9QKrAlQ0Anp7G2HLnzjeXp0VWr/NY+QbkRuT2H/GM2q516fmpOVmDK/lOOaKcW/B0xalHwfoDKqAoH64Cc2cWGWpVKrEQq2HcnYD54q8A42TkvEJ1MqEn3A6+uMg5r4tmc6i1ywDISvhhrLPYHe3XffFdyXJzbHbOeXrUK1VajrpbV5h8QLGNh0uZxe41latSoKdJGSmpEsJE2MQD098LPL+XiuiufKbgk2BGNAbiGlghYMphY6xbr09MT1HTTiMlfIi83Ump16gkSoE9Znthfp8aek6lALbg9fpcCP3we55zQ/jqwF4ff0gfthSajL7wJtimm/Yn9BJ8stZ/MNWc1WGnXsPYC/c3vPfB7lxjSVylF2r2ZH1QKQUySFgyT8MmwBOOeS4dNiGNhpnbb6/2w3ck51qOY1JTBVpViw8ukXNvfY4KdugpUg3y/wAEzLoGenlqWrYFWdukyCQoJv8AU4Lf6LV8TTUrDRBZaKaVgE9R1sIB9MGc1xBqiKaCS1QeU9vl6bYTeMU6+XpI7Nrao5LMTJAUsVBAOx7e2MopuwNj5kOG0mUmpTV7kgQLSEW0QBOnBH+FQ202iAbzHX1vGM55d4yxrUj/AFMF0g/1dRe398OfFOP+Cgc0iROlgDdT+97YaKVUJJNMGcEoaszWrgSfFZAJIhKcILddjbHnMHLhq1Vqv4YI3pHZwAZKqb6v3Htj65d47SpU9dSQXY+VQT5ifNE7gMSPlgdzLxRyr1FDNU0kqOyktpt0Cifc++DKrQEnliP/AKE9XLV2pag1GqCuoG9NhG/Qix+YwptVrVGAclxTUKF/pXp/nrjduWs8KwNF01+IhDuLTO4NrETc/vhCHAqWVz9ZKpOlYAbaQV1Cfb9sK0nTQU/IJ5fpyQxnQBHr/gjGgcZ4hRXLAKdKkeU/iJ9MZTwni4DnSQBeCZ83tcx9emLec4o1Ur2Ahe3rt3OI6sHJqnSKwaXKDnD+MFawFT+UxIYHcz1NpsY3w2808HFXRl8uFLVdMEXAVdyY6YQMu4IRCupmMKFub/XftjcOS+DnLZZVeNZuT1FhAn0GHwuASfctcE4ZTyWXFMQAolm7nqTjJOdeamzdfQhiirQQDvvc9xhv+0TjJYGhTNo88GPlPrhU4DwujUptUqan0g/d04B2O20798MhapWUuIU9XDX0I4ptUW+mNSjdj10iR6beuA2Wzb+ElMPCoS4BjSSBvHU9PrjS62YpxTytVHkpJJggwLg9J9L7YTOYqFEVCKDLIa4UQo3kWt9LYGWaLXcGZbiJzbg1H0wAIvp3/Kd8E+FZ58nWqTSJY3Bb+k3BFrAj1vbFHhNINaQWphRp2kXiI9o98duP8cNSELBjTBVY30z5QT1jaD2wzjfIFKuDY+B51MxRVgQbXxdoVGUxbSBbC7yFwBqGUU1CfEfzlf6Qdl9+p+mDozMCHEdj3xz7drK2pArOUtRaeuFrJZNabMikkAzf13w6OoLTaMUcxwemJqB7n8MYm1g6ISSAVXJISTAxMWzl27HExDedIhcW5fqDh7eKzM3iK4bcibEsTftgbwbIutDToku33bAgsehVVmTeMa5m6oRRr2YhQsAyT3+WK2e4V/ENRpBFREYVbWbyyIgDYzv+Vwcem0lZ5qm20B+SsrUoitl6sAskgT9f8GENskQ7JqEA9Nge/rE407NcR8PPeHUVdWhYIvE6vbpH57xhXz1JKeZrAUqjtErC6lid9re4xJqyu7uKOay8SquGA2YKQDPvf5euPrLUGouruZAIDAXgnb9vri5xbOMF2WJKsDusXkxtP7YoUc7KBDsWkkfi2+sYNdhPqzznXJqM3VZiAh0kd2lRthbpvp7CTab/AK4cOb8orVKTXNQ0U8p+EACJJ7nCpxJl8vwiNh19zhNHMEjTWWxg4Lnjb+WZ38ij9r4eOF+NTp/xLKqUm+GLFj2RZJcmASTAsTMScJHAaCkWhj6H/PrhxyrvXNKZ+7phF0MZ0gnpBi5APeMWUM4Echi4dVLMjjVp2lVkWksDBhWmD6yfmK5rfx/EVFsEACCPKSdVxvLCB3xfp5qKWmprUgjTC6WMRMEWN+mOfEeGnS/hHz1AKob8LEETI/AZjbucPe0SryAuQsu1SsXEzTWaeqI1kzB91DR0BGHrP1cvmaTVTSdKy2hlIYkHSYAMVNzcT0OM55bzDU6jPH3gEFCpBBncX3sR8z64OcZ5iPkSdb1ASibBQd2Y9BeIO9sTr38j1cQoaKikHQuwLvUqKFWFDMxXcTAtMe9sdXemqBiwpyLzAmJsT28xMi9sLnGuOqgR6YBqNsGkEdQxXqSDafzsMD+D5SrWr0q2aqH4l0qxmQSLKNhaZ7RfFY+CchryXMtPLZYBNJqSSuq3lABY2vAG1pPbGZ8wcRqZos9Qg1LjULalBiR6ie22LHHeLlsxVGkDSPDVxYA7ufn8ImLRhOz+efxVIMrTGkTtB3+R2wr8DLCsvZXLUsrUHjDxF0nyK8XNgZHTr7geuOOVclpM6Z6m4HbFPNqzVSq9LdAI9MaN9lXJxzNTxqqHwaZtOzsOg7gYVujJIbfss5UAUZqtTCz/AClIuB3M3nDXzVzAKI0Ldj2xa5h4wmVokmBAsMYtx/iFWrVJYMpfaxkA9B63wImeSxxjNK9QN5mYtBB7xaBAm2GzlDhCU31X8TTf195wm8UyzU0UuXLmBJ6Gdg2DeR4lVVgVKqhMEm/y9b/rguJm8DbxbhlOvaoygqNVjB9vp+uMm5jV6FZit1adKg3CnaT67g+mH7OV6dBK1OrUWrmmFgh/qkgD+kAbnC9kcjlKVGM4weu7SWUmw3369vywsLb3LgWwDkXCrTqqSCTpqKf6Y3+UEg4dOSuUfFzBzNRQac6ltv2MdCfij274BV+GUy9MJrcVCBovBi9+vb643Hh+UWlTVFUKBuFsJ6/niknikDufQW53226W7YzbmvO5pMyzak8IWRdVgI3bsTh245zDRy3lZpeJCDeO+Mn43xNqtSoWPlcyB26RiOpSVMroxbdlzM8y5im6r4TNJAOki0mNuvvt64NcM5tpt8RiO+31xl2Z4oaOiiGNQG4BJ8gmwHabi3TFrOcZrXC0suqEDUFGoRJO5Jvfv2wvTTXgrGbvJrv+v0zsRiYxFM/Ui2uPTExLpspvgbFw/PtmKwJBqU0+HT37nvH64ZvG3ZCA4HUf4cB+WOGtRp2AuL/51wR4xmKXgm4BjfbfHdwjjllmUcU4sc1nXzCsoT4YJ80LEGI9OuDPCOb/AA3UHzKPK/pPUYQM7RVajCjUZrksxXTeTYXvi7wfiWk6LecaWMDb3xC7LpOuBp51ytPN5mk9LXTZ1IeQIePhIE+U3uT2HbFzOckqEXVKzZRqMajeY9hMgb4X1zj08xSb4/DIIDEwQL39MN/AuNrUDVa2p6zVIVVEkrayj8K+vpHfG0/cqEdrgz/mekUrIpLHSgUekWk2xXzeVoVBoqASPgMgG/Qk4P8AONMvW1FTOiCo3DTad7DtPzwlNlHLSVdhMWESesYnFJ/5Kt4HLIfZizqHo11KncNZvYEWP5DDvy3w6rlqGmv5iF8iIuphHQMLH2AP54U+V1ehTIpJXzVcQSiEBKYMmGbp33EkW9e/D+ZM4kVqjaqRLL4bzEj8IJOpWBMDp88Vi9SOE/1JyjF9grmcy2YrTRH3dEFWlL+IW29YC9O+Dy6my4Om6yQPYflv+mOfKfEqVZYpU3oOR5g4kEgAfEPiMYL8JUkMGWCNjHT9cVtyWcMnhcGcZStVqNVqsyhaYBUjaLsDe+rTqb5R1wWqKjoxNOEZSVAF5YRI6+gBsN8C+YMnozL5dbCqulYMDS4c6h/2rA7/AJ4E8K54qtSNErT8XZWPlgdh08oEgk9epxDa5K0VcksHnFVM+Mo1ukHTPby/I7Y65fN1R4rOw1o3knqCATpkdCRIxZ8ZWbVQBBUkNrWJI0+U94n4vbthX5m4mFcLERMju34p/wDxA/8Arjacne1gmu4Tz3DaOYZyk0xaYIKkgX1EzBAExPphJ4pRQVlSmwcdfVv3v26Yp5jMt4hItPT3G+C/LXCamZq06NFfO5BDb6QLFj2iJxZLvZNu8IY+Acg1a+aWhU0Er569WmwZQDcAEfjPbp+v6EyeVTL0Vp0wFRFgD2wP5R5ao8Py60aQ9WY7sepOE/7TObLfw1E3P8xh0HQesnf0n0wOXYPoKPPnNorV2VT90th/uPU+3TAR+JL4fiAw2wI3A2PtfFpOH0cygV20FTdoncbx7gA36g2AwscxZOpQqimTKEAqwtqA3tupBkEek3thkwseeNZpn4cGi4NySJJ3lR6WE++Fd3qPoSmXBgSJ3Pp2GCHBNVTKCXXySNB2g/nvGOeXy4UT1Db+np7/ALYrJWImEMvQ8Kn5kVajIIaxM3vsANVh1PY2xXyRDI5YRUJgGJG/6R1/tihxviLCkdW29+wso9bX9ox9cBytWqtMeKvhOR4lEswbcxMjTGzWOxHfCTa4ZqoduQcpWrVtYEeENQkW8xjym8HSDHvhsfjtSpmGytDyJTJ8aqLmRBIWbL2m/wAoOLFDj1CnTFDLQXCwAo2i15jr1Md8COEoMvlgrCKrsxqeYEs0m5I+sdPriSS7DxTfIO5lpoKpqNUJ8ukncQT19rH1jCVxrPKrELMd4v8A8YLcycXkmnMAmGFpMGf2jC7mKWu9xietyi+m8HXglGlTZKtYGozVJKEwNF49r3n1xf4+Fr1jUELTgABdIJgbsFAGr2AxSymSlTVc+QeVCIuwi0bwB19h1xbRAwk7Dp1OM337f7NGN4XJ6mfqqAEJCgQIEWGJi2uXY329MTD9SfgPSh5Ncz9bwaFRxfStvUmwH1xjvFuIVWYBiQPy9TjVeNtqoaf62AHyvhf4nwFWTTpkxf8A94DbuyUXRj+fLioVIhTcbifW++L/AA3hjMxKamABYwLwBJPsO+D/ADHwDTRZyJKxpMmYHTFLg/Hv+mNCk3hhv59QfGw2CLOw7/8AvGjzwO2/IQpZpcxRI0xUT4fUDfFLLcTZEhWKMdQLDe+1+mL3CalPz1aVPRTQgO5JJJ6xPp8r445wUa1SoyNojzFY6kGx9TGNKLTtG4R7lMxqphHYKHILMd/L6zaZvgdW4qgfQHDKOiz17fkMVONOVy6sYsbYp8tZGpWdStIuoPnbZR/3E/WP2wIONWwSu6H7keoEzD+CSqsBK3E6Zlm6iJgYbuN06ZUkp5j8JjYnr2PvinwCrS0BkpgFhDEKBERYxFgBHzx88154mkqoAosTUZiTYgwFHrYg9DicptumrRaMVhrkXaz6nRJM6gfKYmxB2jabe2Hjh3G2RGDpJQBVBsWgdzcyZAMd5O5wvIuXqLTcUXXM6QSUMgk7jTMQY3AsDgnw+qMzSKkBa6owAM+U7bjdb7eo7YeOVtIajzbAn2iPUNHL5iiAXDhG09yDo9rsRjNV4cyPTV7FhPXpuNt59euNS4Lw/MUsm1HMNTaofvVpzN1Opr9p2A74UOcKZKq5Wbi+3lZFuSPUD5k4s1WRHnBS4PxtlYjy6ZKmQYkiAokybkGffC5x9DUrOXcaiSQIljN9h6Y6cVd6bioNgfKd5IuberG/pgNns0XqFiYIEzsSSSxP1J/LAll2C8Uc+H1X8RRTUs5ICreSegsQcfpj7NuUhk6PiVVUZiqAakTC2HlE/n6k4Vfsd+z40ozuZSHYfdI26g/iI6E4e+cOYVytPuzGAOpxrbwCgdz1zJoU0aLKKpsSZhZtJIBj26xHrhB/06qoK1KAqFm+NiyspLXKyyq67kSNiL4IZ7mWvURhTqeBYlTTQA6lF1JYzMdQbGO4wsI+YzOVqVatd6yppYeIxJUFgI3jtOxv8sHbIZOJ1qZGolXSy65Ek0oMzINwCJn06es4HcQyn8UypUbwnHlFpBkzbzCBEx374I5XJuq1SrQFKsY6lgTMxaLCPTHzmc5NREYadIJtO46gnowJN9pxOEstFJRVeCpmeDLlael6y1FU2dbXNwNM6hsZPt3xyrZ2nFMAINUyoJ1NGwIvE2vOLHGcojqXQ6mX4hMCfQab77YBZ3hDpNQzAph2KmwUmIYb7g7Yt1l9iXSf3CWUK+JTrVkVhrDBD/tZTt0EAgdIw08CydNKgURoDsFBkFlMhNU7ALYD3+SZyzSepU1uGZBBkzA37+sAYd8s7VhEACR5rbyJ9bR26Y5PUakr2orp6eNzCOVyb+J90gJ0gGBCnV0Bnff6YXs9zVUWVVSy0wbgTGogXPzgnGjcuHQry1wwbtMgi/pv9cKme4UPGz4UeRtIkjqwDEDvBv8ATth4NRgpMW23SMz/ANSapV1kGL+Y7E9hFj062tgslMuZbYdMfQ4K66UqABUHkUetyT6n9sGaOWjfftgSnHllIxk8FA0LC3sMEKFLSNTb9Bi5Ty4Qam+QxTqAuffYY0Pc7kVcaVI6Go2JghQ5cqFQfEUemJjo2sh1Y+Rz4kfPQHSG/bBSPKcTExPyTYqc5IP4epYfAf0xiXDlGsW7YmJhY8v8ikeEaTVEZNot5Tt7YX+X1Hh5g9dS4mJhV3+xfU+MTtzYg/0+hYXqGfXzYsc5VDS4fSWmSgJQEIdIIMSIGJiYgvmvv+xNh3lVjpNz/gbBDM/yqn/1/XExMXj80aXxLXKf8zNeht6b7Y+KR/60+pE+tm3xMTDr5/z6kHwxlzCDwGsLGB6CMZJxw2UdJFum64mJiswRFLP9f+8/+OLP2XUFfiuVV1VhMwwBEhSQYPUG+JiYEhVyfqZtsYp9pdQ/6nlRJjSTE2md8eYmDEyPjjg8w/7o/P8A4H0wIn7ir67/AP7X/sPoMTEw8+GaHYN5ATRrg38v7Ljhw+krVm1AHTlmZZEwYp3HY+uJiY5PTfL+eTp1/iBFqHSlz/MHXuQP0th04dfKoTclkBJ3Mq2JiYp6rj9Ten/YC8rqBRz0Afy1/Ivj54Qo8SkYEwf1x7iY49T/AJ+xaXw/MccqxKPJmw//ALfFPNsYN/x/sMTEx0avb7nLpfJ/YWUvVae+L0efExMRmdUe5X4qfOPbFGq0KxG9sTEx0+n+aBq/0z1a7R8TfU4mJiYs+SC4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70662" name="AutoShape 6" descr="data:image/jpeg;base64,/9j/4AAQSkZJRgABAQAAAQABAAD/2wCEAAkGBxQTEhUUExQVFhUXGSIZFxgYGR0eHRwgHB8aHyAhGyAeHSgiGCAlHh8fITEhJSkrLi4uGx8zODMsNygtLisBCgoKDg0OGxAQGywkICQsLCwsNCwvLCwsLCwsLCwsLCwsLCwsLCwsLCwsLCwsLCwsLCwsLCwsLCwsLCwsLCwsLP/AABEIAMIBAwMBIgACEQEDEQH/xAAcAAACAwEBAQEAAAAAAAAAAAAFBgAEBwMBAgj/xAA+EAACAQIEBAQDBgUDBAIDAAABAhEDIQAEEjEFBkFREyJhcTKBkQcjQqGxwRQzUtHwFWLhJHLC8RaCkpOy/8QAGgEAAwEBAQEAAAAAAAAAAAAAAQIDAAQFBv/EAC0RAAICAQMDAwIFBQAAAAAAAAABAhEhAxIxE0FRBCIyYXFSgZHR8DNCobHB/9oADAMBAAIRAxEAPwDccTExMYxMTExMYxMTExMYxMTExMYxMTEx4DjGPcTExzJ80YwUrPucQ4+dV8eVKkYxqOmJiY+WaMYB8Zk+Rp7Yy3i7VXd6K1vDpanVlB8za2mGPrqCqPQ97aFzDnlp0XJIFjfGWcq1P4irVrHSAXYg1Nh2Nuyx/wAYVx3YHWEReX1j7xSqIDCjdo2kmbde8YLfZ/kPEWCSFpsGJBMtAYAKPwwGAtvi61ZFHwkgw4MHtexv8N+g9sCOC8xUcsalQOqA+XSIa5iVMdQYvPfe5xnp1QzkpI7Zj7PozdXM0a1OmmhlRSoDUtagGqGj47sRq2kX6YR+ZuL0Qgo0EeotJyEdoJ0gH4m3csx1dh0mcN/HOYEql01urKocD8LRPxKDBjyx13+SL4uXSjV1Emq7AJt5ReWi5k9vTDOnkRYFOpXzLXMj2WB8scjQqE+aZNyTvfrgrmXjUxLwNjtJtc+mKz8RpEWDM3WVH5XwKMVadHti9k80EVgYgxMiYj9MUTVEyo62H98d6OX1fEJLdP7XwA0e5LiTrmVqKbqfKOhA6exx+huXOG0s7Sp5gDTTINlJDagSCJFxBHTfGPcrctU6ru7ioEpAMQkE3MALJ36wexxtXKGeFPLIrB0CLAVlhgBN4/fCqVSC44sH8Vf+GQU0DFSxLOTqMm9ybk/P9MdKE6FfocceJZKqzlqzaKLatChNTg9NcMIHWL4J53L6MtRAMqF37/2xw+r0d2V4OjTlSVnbLGcfOcyYcERM9O+KHDsz0wdyzDc9Mcegw6ioyzinKVTxX8OmxSfLbp/lsTGlZjjlQMQqDSNpxMd/UiJcvAz4mJiY7zlJiYmJjGJiYmJjGJiY8JxDjGPcfNPbHmq048onyj2xg1g9m8YqtV+8jsMdaVSdR6TgRXzfmYg+gwUVjHkvNmhqOKef4gAVv1vgNXz8AxeLn5YWq/MNCq8KxqONkQz9Y2xm0uRqSNCbjid7YD8Z51o0VlmH98Z++bzuYLChl2pILaisnbqzWB9BJ7Yt8I5YYllrBy86iWHmhZ6tcAzsBv1EHDc9xN0VwjhxDjr59ilSadEkBVgzUM7WHlHW+G/lvg9NaKmlvM6xft26j98fdHgKWkqNImxsLxE2k7SBgjQoNQpll+Fm8gHSwVZjv+kYFbciOW4XuYuMFdShGHnOkRJ0oLsbEgEnUZt0jqU/ieQK5ZKhGpapLEwC4h2YFjFpPWBI9BjT+I6UzFCwNSudBYMQykKTqhbNtFxFhhF514mfCRVra1Y6ZKxb39YuN7YWUhooRx4hd2C6mN73AXp1/LFavwpkBqlgwaLmx1GQAZ3/AOMHaOlAah+FVlyfyAHUzGAWYqtXOoGKKsAvlmJI79R39++FixpEymXfMOlC6IdgepuZPf8A4xVz3K7Uq7UjAMiDtY7fL+2NCzHCQtTKNTBY6lFt/wAXrPToMLXOnFqlPMVWW1RHACjzKiBSJf8A3MxsDsBhW22KvIPocLoU6vg1dQY7MVJDf9sbfPB/hfJ+XZhTq1HALBgyrc+lx+QwR+zviRz4f+KRWejDU30gfXuRuDhoy/B0h6jFqrL54JUARtIAEX6wdsa6YMs+sz4GWp0sujNrquSFAkkXMsQAOg36W9ceZvjdfWPJqAW7N5RvIvMDAZOLuz+MaSjMP5VV90HQrNpIvJnCtzfnip8NtT1Ddjq2LdI226YC023bC5dht4tzLXrUWbLgkKwV6isGuSimw+GJtM2E40HmWmFywAtpWAPoP0x+feW8xVSqjUWanqcKesiQIYGxHv3xu/2iZk0spqXoy39yBjOOGgp5QtU6mkjDJka8gYSstVlcG+D5rpjxXHZM7Je6Nh2pQk49x9rVtiYtuRDIxziTj5Ix8lugx7RzUdCceHFepUvAx4a9r41DbSyWx6TikM0J3xxzfElXrjUbYEC+2OGZzIHXCzxTmenTUl2AHUk7YSuJ/aPSMqpZ/YQPqYwaHUF3NTbiCwY6Y5Dii+EtxJF8YZm/tKrSVpIg9SSf0jHbLcTr1aMmoSD/AE23v0uR0xkreAtxRonGucKVIFS4UTJvc+gG+M0479pzliuXpxH4n/YA3+ZwIpcJerqFJWJ1dr7Tv33tjj/8aqrJiSB1G09PcbYLhJZB1LwjzhTZ7OZhIq1C02OohVkGbLYW9MOeW5WoZc06VWuKOYVtQqLdQPb8IERJtcd4wP8Asx4mq1XpDStUqdBIEalNt957b4858z9d6gerRWmzjw6mgkhijGJm4aDN9wRGxwk9PcsMnbs1DjuRqU2oBnetQA2vJYRdtPxd/SPTEFTSfvgahIuzXibWG8i1x2wJ+znmvMZhTTrqDSVYLaSNKxCgETqJgzPQbmcXONV1FNXo2RzpDEQ8Dcz39+3pgRjHTVB5wMlDJ0nIq06SDV5W8oO3tci0QMXq9YKDUeFRRN/Tqf2GA3J/FaLlqNJWlVBZ91Yws3mZk7x3we/06nEaREyAdgZmQPf6YdPyI0ZLzJzHUTiLFaPwAKodTIZhII0nr5RF9zhf4hyxmGL1qvkoiSrPYE7WG8n1xo+c5cYVa+ZqPfxBVUTchPgWZMCwsP2wh88c1tmWXKU48OkQSYjzKsEC/wAG9uuDQb8C+M6wprUZZUn4YmwiC319sF+VOVlzNclX1UhUDFFkBh9ehv8ALH2eEOpQINRdfKumVImSt+4J/L3wey9c8Oy9WnSlKtSfDqMsmxEgXtCmRbceuJaiksIMXfJa5xpJlEU5V28akTqIaY1AiBNpAP5jC3yctOtl69Kpc1JDsy+ck9SR8Rnrghw/MUKiMCQyJALEnzkaW1G4k6iwJvv7Ypcm0TSzbq/lVvOG/DDQwDdjeMTWm1FNcjbhs4LksplRV+NE0yEgkbXOxJxf4Pw9f4Wq+XoaTWVD5oU6dRN7yLdx9cDqlKoQ8QShiVuIN/3/AFwz8o0qX8IfDULqZi5CnzGSbW81rCLdOmNF5yB2sCiOV2rItekRUKWemAARpABCsSJNtz33wKPLgdi7DzqZYMQNtpmLeowepcTfI16oMnxQGAbyrsZJ3IiN4v2xM9xSu+la1GgQxDdG8p9DJG07fPHQt1YFlSYk8L4QaWZTWyOXqhgEMgSwjt0AxsfOlZVy5LiRIH1I+uEbK8Mo1s3RemoGmopVkcsrRBI0ydIEbyNtsMX2uMRkSR/ULjpO3t74Vx9wU7EupxAKfDWxPcXg9unTF/JVoIOETJeKGBYs2jrM+axA/f5+0uWRZnBMWFyexx5vrNGsnXoztUONKvIGPMAqWcIAGJjh3lOmaXUcYq1MzpHr1xwzOZVbk4VeM8bQAsWAA6k4+iOWMQ9X4mqg3nC9xnm+lSHncL27n2G5xnPHecneVy5Cj+o7n2HTCjVFRzqbzE7kmThkjNpcGg5z7SyD90hPqxj8hhdznOubqyAwUE7qP3M4CrkqhFlnrbHhosPiRhhqQrbOWYq1HOpmLN1JM4+KNTSfMJnfp+2LQIHXfuu39sfVbKs8AaT20md+83jAaFsG6A1UKo0gnZj+4GHnhS0wsKAsjYHqO/Q4VctwhmM21KfgnzW9OuO3C6zUKqsRcGCG7HAWWbsbnyfwumtMmxO8+/b/ADpj65tyYcEmmdOmDEyb+nT++FHgfNFQEAWXt0vYX9/ywzU+NVKmimpBYm/r7YrqNEYxlyYRxTJVaWY1BDS82pNPSD0Pf++Ng4UtDimSp1KoLVEOh4JBDCJsN5G09zhj5k5Xy+YyzM1MakBaUgNsZA9+3cDC9yLwE5XxvBqFlcghWEMCu8j2PTE8J0Ndqx+4LQppT0qFRIgKABYd+5nc4H8w18tVp+Cr02YXCrB2EGY9DMemF3mY5oJTqZdVqK3xU3Ewe99o2Mehx98K4jSRm8XQtToF8xm14EkD1OJzXkaOVZa5Yzi5bWhZVBmSwE26m+2/54LZjmWiaRJrUyVEsUJK/tIHWDjLeYs5XNV9NOlMgoSoLhZMROoCdzthUzuZzFT46jPpmxYmwiwHTBilVsLTG3mPnOtmqqpltfhL8T7Mx6gdlHf/AA+cG5YNSrTdENxB1QdNyBcb264E8FEASNTEiAhIAmLMAPfGucIYvTC0BodYJUxBEWvika5JyxgJZLh3hZcCxdRAY3M/tjK+Z8pWrOUqLUqzNNnAChB/sG0j6413J1zUUSQCJDR3HT5YVeaOKZfKuKmpS1zo1BmY7CBfSL3PTC85FToz/IUMwqVqFaiq6qeqm9gSVMkwN3YLvbfa+DdEkQxVApQI+smZExpHS9owDPOtWuHplE+82ImV2+GNj0wXyOVcqPFuwG7b97i5JA2PYwdsBU5FGsHLhXDqbZ0MMw6qRDaDpll6X+EQBc4csnxtlzVbwizUkpAUkIIQwUDMWPrN+sz3OO3BqSLlKlTQpqwdWoXA9u0Xwv5niMK9ItraootTUAgAzpuQN7+0Y0oJp0BSzk85y4qldkanSqGurSZXyKAPhZlB1TFvbA/Kc/Vqca6VKqAdILDQwPadj7wMD8xxMAF1qPTdfLAN7R2sQPzwrcTzNTMVGqs2s7FmKqfpb8sF1VJhSvk27kzj1POvIpqHQSx03E/7uuL/ANoa/wDQ1CTABUk9vML/ACwk/YZXGvNIQNZCNaIhdYi21zjSOYqSPQqU3dEFQaJcgC/b164RSzkNU6MlynD6maijRYBd2cxCAXLWAid74tZjNU1ApZcg0V/HImo3U+3bFytVo5ZGyOXceIf5lSLMTNhFyoJEx7d8AuMcIbJwrBX8o0srXg3kzuZ3jp7YTUh1IuykJbXQWibjriY6cNyNV6Ssq2ItiY8vpI6+oKPFvtALE+EpPq23yGFTiHFKtY+dix/IewxUy+WZumL9LImb/lj2kqOVu+T54flWN42/fBb/AEsyIEg2noP74vcHyrExHlm9rmP0wyU6CmPKSBuOv1O1rXjBbd0I2hY/gmAWx+XTFCpXeSqkm++9vT1wzcVo61Ph+UMIBvJnYD/baS3WLWuQmS4ZWlx8JgoY7g9+ny/PDPAiyVsiEuGlmtCgbCYOoyPSPf54sVkVTPhsIMiRBget/TB/h/KWldPe5P8AULWnpBjF7jWXdaWmohqIonXHnUbb/iF+uEc3wHAq5isx0lqaEwCrCQ3zYepxXzWYlTqoyxEajcjt/wC/lg/lKAajIggGUneDH79+2Bucyl7n8vyttje5cmVMpK9WhTXUAVqIHWGmxJHQ2IIiDcYZOXM/LDwFPiATBMn3wuPSNh+kft6Yp+K9JwU1aiYkGCDjXbyHhG85fippUUr1JlrVEFxI3gdCf3xxzGYop/1FI+RhqIG4MjV5d9r27HGb8p85VKlN6FcrqNlJ6k9PSYGCCM9FzSqgw8yp8wuCJUfPC6id32BGK/Mv8f5kOaPgZdgqwS9YCYnoOz9L7XO4xSyNJaX3caFAv3J7z1J7nFDOOtMlFmUtpiFH+4epww8T5dRsqlRD59AJuSGMbe84nNtMZJAPheTp1s0VdtIubmfhFyWJ+UbY84nl6dJtCxoJAV5BCtNx6Aj9MA+L5SpTpAlQtQEkE33vH06euOXAePKGR6uqNm0neAbx0HtgVLhD7ltG7hnC0owo0jX5mO5WOqnc/KYxoHL1IUaRIX8NmJHm7dZAv1xlWS4lLk0kJT8XlGpyTtJmF+u2G7P8f15E06pRKgggfCQqFSCk7sI9NsPK4pW7IJWwJV5vfKnM1AYAc01RhAJE2XuZmY264z/LZ56zVKlSGJ80C9yb+v4ifSMWOLVUrGrGohmLT1kkkkibXOPrl+mcsyuqB3J7eXTB3+ow+awPSsY+Vk0AOKLCDK1GWY9o2/4w8cvUqNRNR8V3kzIOqJ6wAQPywiZWrXU06itUZAdSqCTTHXTBMQBhg5VrvUr+M9VaatIAFlP6dQeuCsCMt53inhVCEsSYIYHzDYFp37Yof/GSfvXcNUOwSQQJ9Nx0xb+0lKgWnU0KwSQWndTGx3Bt+eD+QzqZuhTem48qgMoEaYALRIk2MTOGXNMD4tCNn+B6AY0g6ZIIg/S8DAGjw7WAEpGYv8Rv+040rNlPDqKzASdMCxPbpMR8sMvL+SMFn0hS0qqrExYFu9unz9hJJZNFso/Z1yqMlRYsPvapltiVUTpWesTJ9ScAPtcrGpTRFBs1toYQJI6mLfng79ofH2y1ArSMVXsD/SO/0nGdVKuYrrlpsiq5Vr7i8X6xB9ZHyk1jJSLyUMkKgIqMY0fCIue8kDt3w1Z/L0c2KQrVGAF5XfYib9Ad/bAWrwh6VNKtN71HWkVG+qodIAPSevvhg5b5brtmCtZ1PhXjUWIA8ukGBA2MYV2lSKKuWPXDfAp0qdNHUqihQdQ6CL+uJhfHHCnl8MCLR/hx5iXTNRlmW4UFgG5OyjBjK8GCnUy2ESb2J9TuNpOGjgfKqpJY6m79vSO2DWd4KzEgHyx6f4PbHVe6mhG0hUo0Ka6VY6zp8iKpJ9AewPc4Dcx8yrQApBAxYatCiFB6FjE1LxbbuMazksrRVfCRdJNqh2JESZI77fXCz9onAaGYS501FshCE+gBA3B2wJ6lcCpFDJv/ABWSyhkkatVVtOkl1BBC9IJJFp2GOWdppSzQ1GAyhlA73/ORtjly3llysUmJZoB6+UnqF7jvhhp8HFV0cEysHU15v0Hv6YeU0+BdtMtlA9FTD7ydri5M32ifS4wOqcVp6DT3ZpiUI09YiL+WP8GDldAtN/iZz2HXp+o+eB4oo4kKQQDvHtfpvuY98RlwMLnA8ktF9WyPKkE/Qwdib7Yrcdp0kcqBItHaDtf6nHfmHl1tBip8fxQJjoCRNvcYCZfMVKSrSqaai3HWbXme/SBgR1JRlcsh2qSwDaeQJZgCIBkX6EH9CMcHohG1EBxswvf098HPAHmZLqRECZEH127/ADxRZbaWsOwMAnbUe5vH9sPvTdoFNAzN8JouoqUSQ+o6la217HvHTGp0KCVMiM5UBarTpQyi4bT8Mjve5xntPLKrA1KetTYqCBvbfcd/phq5O5hqUCKJXxFkKe8bTEQe3rbBUs4A1gVuLcYWvm6XhglWMSQQTA2i/UbT2w0ZziDrkj4ZCQ2h2kgqNpBB/Xvgf9qbpk82j0gF8VQWUCLSQY7TjqhH8PWldSGnrg2BgTeLx7GcS1G27HjVC5zHx5GAy6FnEgq7C8dRJucAOCECq6mybEi0T+18UznPFNNwAsGGjb3xc4WoNZkB+NY+e/7YsnmzVgaK2arj7kkU0KAkgjTAG8jYn88erk/DVXZ9WnzSQdJO0KTt3GLtPLUqlIU21SFN43ETY+4j2xyrVvGozWBUEAILxIH4R0viksiRwKeXyi1WKoNBB1Pe7Em0DoAMXdbaQwPlWx0bBhAgnfY/ljzL5LS6tU1aNPmMxeT+2CS0adRiEU+EBIiLW6ge3vicU2Uk0sUMHLtYJlHpsELCWXVMEWmI3iYnscHOBZkGkGhBqlWQwAQuwU/hNyZPbChl81CorXKnyiPiB/qncWiPnjtni9Kqp1CGUMoTywOgggXHU/OTgyTQiR98wZ012ZBU+6pLLfDpgTaZIZoA2EknC9kswaBD5erFdCCoF1II8wPQr6YOlaa0bUKtEBpeo5J8UEyR5V0qGN7fnirwflg5nNRQdQAAW3IQTcA/itf8sZhXAxcmUm4gzM0p4TaasGQesKev9o740zNZpaKyfZRjzIZOllaOlAFRZPuTck9yTfGV8R5qqV808rCqYSDNgSpJ+d5FvpiUm3bMkgtzblKuapEC7s40juSQv0E/LHPl9QpOTqkJVotNMxaoH9T7kR6YuUeOBaNOrNle46kWk/Tpiy3Chma61qThaqNDCfw7gxEMJ29zhXJzWRkqK+b4S7oyqRRIfyhoYFhOll2Km5i/U4q0s1VyfnYVGqbGooNRCD/VAkdN+2GXimTRkAr2IMggkEH0K9Y/fA+nxCndNQcMYUQxgR+Imx7zbBz4DgUM7SzzOzKVIYyCLC9+oxMGszV0sR5rWsBiYbZL8I1xHVqBVjAkdvXH1R1HcAAE+31646tVWqAFMDr0xVzFfw/IpIJ+fvh4pcHNJkrU6ijWJaFJgfmPU2wF4rzAiUDWJRqphaNPcgt+JhE23+Xc4a+H1ZpqSSeknC1zFwimabvl9IrJqcibtF7eswMK0ryPZktbjEZkVNbNBIIMyVk/57nBR+Yw7A0zUpiYLBoAibReTbCPmM2Q2l18wMEssMD+4wXyzh6MmbMpIED4dU+1jPyxnG+GVU0sNDxT5xzFIhMxFakxHnA01FHe1mjtYxgvw7mTLOSqVV1T5k3PqI3F/phUrcbyj0QoWoxFrKF6XEknCDmMwVzL1NAINwuoiI2hlIMj3xOMJS+RpuK4Nt4pxMMGB6qSDETBBgew/fC7W8N/DBJ297g9vngDy7x7MVMvodabKJ0OZLoJsLg+W8AG9z8++czJF0ABXqLnruemwt74u5RSyQUXeDrV4eVcNScoDMHawI36EYJ8Pr5WoQKzaKi2lfMp2v6bbHvuMLWVyjVGglgGBKsbAxPViABqET/6x91Mq9OZWAbgtt02kf5fEJJ/24KJeRq4xy2aiE0iKoInUsGPzgfLthcr5KpS0kagywZuBaDN/XHxl8y2ryuU6Ahoja82tizleYXYsFdqrI2lgTI6AHUZmST2iMCEZeQuqBfOfEambrpUdb+HZR7tb3t85GLvLfETXoMrSpRCrCSJgW9YtfFfifHMv42p6FVCD8VNlM37Mt9rjHmdziNlcwKbPqbQ0OCCBEEKT+Hpa2KyVoCFzhOV/mIKZb/dewn88HODZNaKu1QKSQdNukESP1wIo54U1ZiSSOk/Ef8AjFngWe/iAyViS12Q3v3T+3r74G22axu5WcVNKN5Qdp/F1IjBjiNFS7JeFkekD9MDuD5tUSmXYeMTAUAAgdza9vXcY+OPZpVUs7FWmBtBsbtEnrt2UYsntROrYH4rxFcyWRVCEsQFWyqtuvWYP1OJy/k6jF6Y8qaZUiZPW3vvBwGyoBcrMRdjFyAZCgdCe2HLgGfDlSgLFVa0G0+2+FXkd+C0eFHwi5FwIvaY6mfXC/mM341akaYjwqYDgiZIkn3Gn1+eDXMnFKzgZOB4lQyWgABdwB6+mFQZWq58Cn5SCNRjzEi0bWAIJPe2DKVipDjw2mtSnd3bTYZbzaW7RvAksZJsY9saFy3wkZWgAwGo3b07D2GKfKHLwpxWqrFQLpWekfi9yIwF+0/nI0KZpUAGdgdRn4V2n3wre5hQC+0rm2rUqJlsu0KrBmZW3KkGDHQEXHXFDhHFE8SoNAUVC0gCWA1d+kT+uFPgNUvmVqaGcMSxRJ2vMR0H7YYcmq/xXl8wfUQTYeYbSBvt9MNp/KwTXtPnOI9M+AhOiGebkGSINye3thr5I5qp08rNXRSan5DbzkXjy/isN/fChxTiIBqsCUMBUJuBG42677fvil/CnM1jVqTqqkBGFxYAQCBEiw7/AJ4GpV4NDjJqvEs9SzalFrla1/LFwBF4PSML/FsjVNE0yRrAgMltXYkfqBa2OpytOhWelUqFRYK5OmYFyT9Rvinkliq769VMyykG5EwD++BpuTeAvbRnD5quCQdcgwYPa2Jgjxd2NZypRRO2mffp3xMBunyPtP0VlssKNEKb6RvhM5q4ytBDV0kiYEtaYMRte2BHFOP8Tp061FmoKyWJa76TsRst9gffAfjnFKWco5egWYvbVUiAKhsLWtvfp6425VaB0m3k1nhdRjlUdl0OU1MvYkYQOacxTo1GKKyVCmvV0Jm0nue2NE4PkDTyyUmfWwWGbvbCt9oAqJlXp0qetqm8CTpkTA7n++M5GpXQpHPZKvRRszl2VmMeKv4iIkCNzi/T4VkKLWLlAgdw8RpYKQQQBESJ98I2WzxK0lzWpFy5hUUXj1Pe0R3x7neNV6tQeDqp0QQoLrqJ6Q4A+HpHoManVoLq6HDiHBcjWJRA9Nl848N1M+osQ3pPfoMKPHuC0mqBUDy11FupgFiBF4MxAFsUeLHRmSym6tve/Ue2CnAOMEMZVTJlQx+Ek9OvpExtgwlaFlGjtwrhlSnqGhgpBkxvHqd/bqSBjhn+JVqSk1cqDPwzNPUBtMCdr2+uD2b5sBDxEoGF4ABi++xPr7YUc7xOpVinSJLVDpIiYLwBHrfGbrBlbPvLc11qbyEoUguwFPURFrGoWjbfc471ObK+YswNVQQSGCqo9LC1uwnAd8kHc2I2U3kAnqTG398NnKnKVRnWkz0xRZpLiST1hRYXA3O3riUtTbyU2WrBfgVK1LxG0htbBQLCwpwPzwW+y3lutrzAdXUxHmQxq3kE2J/ycPFfhgywimadTzH0iyQNyC3pHUbYMZms2iB5ahWAVPePTpa+HhxuJyd4M7q8MQs1UqCUnygE+ZZEkfiMiw2v8sAeJZvx0BKwFuNRMkSRFt7yTM9PnonFMt5HpUwalaxgGYAhjB7m3f3wg5HgyJmAaune4qnSCsX0nqYsLCDgZGwW+N8BqLlhmAlNqZpB102jUAfN8iSMAOE8MCUkV9QqVGlABsAR5v7Yas/zUtStTpomnKLUjSfxbkSNgoECNsVuYeJUBX/iUM2UBSDAAESkiL22xm6kkZLFgLiBdKgOvVDWB3W/X37DDJmeECpTFRmlV8wHrB3H037YE5WlTeqCD5CZAIuTA3+uD3EeH1DlXSnu7CNxabz6RBjDcJtit5Qs5fJNoIgOSDEBpHqY7+uG3jPEMvSTKucuxC0yCinSxYgRPVgIO+1sc8pwkZZCKb6qg8tSD8JPTHPNLTYD+IZQSx0kSCsDyhiJChjINuh+QjJSDJVkp8O4K+bVStQrU1xDdACD8RM2MjbGi8I5W+/8V4K6RPZmBB1D/IucLnJeUFar4VIEUkfXWYMSvUBEcGW2Bn1J7A6TxHOpl6RdrKg/TGfgXNg/mjioy9ElYLnyosxJ7YxPMcJr5kVWYhnIaTPa8e0wME+ZOPjM1/EckqinSokBBIkt6nv7DBHLqfA1JHhPpUtI+JhqiOkW+vywaDdFH7I8r4LVHdTLU7WmV6+o7z1wCzamlVQU23DBo6FiSR6QGw+cGoJlKdKsalijSpnoPKI/EZHtgPy1w2jmM5WFQ7MWUDa5O3ftjSltjYIrcxXz2glKY06ZuT69CR0w8fZ9y0oqAq4P4ja6gdRI3mMGc9ybl41CmJG3bDTy9w6nSph0Ugson5Tt/nQYlCakqH1ItFDi3AqOeqU21kLQZkZVg6iIkE9IIwpZ7hVLJ5h0eqSpXxQTGwMBb7ke+OnG2rUdC5amaTE+O6Bp87mwc9YUXUSJJ98LeczGbzLk10EiVtBG4mIMYrGai7vgC05SwKHEOIVPFqfda5YnUAYMknEww1awQlfBqGOuoD/xx5gvpt3uG6ep+EZ+fuHvUC1KlnKDVAiIuAb9JwO5A4MK5YO9QKrAlQ0Anp7G2HLnzjeXp0VWr/NY+QbkRuT2H/GM2q516fmpOVmDK/lOOaKcW/B0xalHwfoDKqAoH64Cc2cWGWpVKrEQq2HcnYD54q8A42TkvEJ1MqEn3A6+uMg5r4tmc6i1ywDISvhhrLPYHe3XffFdyXJzbHbOeXrUK1VajrpbV5h8QLGNh0uZxe41latSoKdJGSmpEsJE2MQD098LPL+XiuiufKbgk2BGNAbiGlghYMphY6xbr09MT1HTTiMlfIi83Ump16gkSoE9Znthfp8aek6lALbg9fpcCP3we55zQ/jqwF4ff0gfthSajL7wJtimm/Yn9BJ8stZ/MNWc1WGnXsPYC/c3vPfB7lxjSVylF2r2ZH1QKQUySFgyT8MmwBOOeS4dNiGNhpnbb6/2w3ck51qOY1JTBVpViw8ukXNvfY4KdugpUg3y/wAEzLoGenlqWrYFWdukyCQoJv8AU4Lf6LV8TTUrDRBZaKaVgE9R1sIB9MGc1xBqiKaCS1QeU9vl6bYTeMU6+XpI7Nrao5LMTJAUsVBAOx7e2MopuwNj5kOG0mUmpTV7kgQLSEW0QBOnBH+FQ202iAbzHX1vGM55d4yxrUj/AFMF0g/1dRe398OfFOP+Cgc0iROlgDdT+97YaKVUJJNMGcEoaszWrgSfFZAJIhKcILddjbHnMHLhq1Vqv4YI3pHZwAZKqb6v3Htj65d47SpU9dSQXY+VQT5ifNE7gMSPlgdzLxRyr1FDNU0kqOyktpt0Cifc++DKrQEnliP/AKE9XLV2pag1GqCuoG9NhG/Qix+YwptVrVGAclxTUKF/pXp/nrjduWs8KwNF01+IhDuLTO4NrETc/vhCHAqWVz9ZKpOlYAbaQV1Cfb9sK0nTQU/IJ5fpyQxnQBHr/gjGgcZ4hRXLAKdKkeU/iJ9MZTwni4DnSQBeCZ83tcx9emLec4o1Ur2Ahe3rt3OI6sHJqnSKwaXKDnD+MFawFT+UxIYHcz1NpsY3w2808HFXRl8uFLVdMEXAVdyY6YQMu4IRCupmMKFub/XftjcOS+DnLZZVeNZuT1FhAn0GHwuASfctcE4ZTyWXFMQAolm7nqTjJOdeamzdfQhiirQQDvvc9xhv+0TjJYGhTNo88GPlPrhU4DwujUptUqan0g/d04B2O20798MhapWUuIU9XDX0I4ptUW+mNSjdj10iR6beuA2Wzb+ElMPCoS4BjSSBvHU9PrjS62YpxTytVHkpJJggwLg9J9L7YTOYqFEVCKDLIa4UQo3kWt9LYGWaLXcGZbiJzbg1H0wAIvp3/Kd8E+FZ58nWqTSJY3Bb+k3BFrAj1vbFHhNINaQWphRp2kXiI9o98duP8cNSELBjTBVY30z5QT1jaD2wzjfIFKuDY+B51MxRVgQbXxdoVGUxbSBbC7yFwBqGUU1CfEfzlf6Qdl9+p+mDozMCHEdj3xz7drK2pArOUtRaeuFrJZNabMikkAzf13w6OoLTaMUcxwemJqB7n8MYm1g6ISSAVXJISTAxMWzl27HExDedIhcW5fqDh7eKzM3iK4bcibEsTftgbwbIutDToku33bAgsehVVmTeMa5m6oRRr2YhQsAyT3+WK2e4V/ENRpBFREYVbWbyyIgDYzv+Vwcem0lZ5qm20B+SsrUoitl6sAskgT9f8GENskQ7JqEA9Nge/rE407NcR8PPeHUVdWhYIvE6vbpH57xhXz1JKeZrAUqjtErC6lid9re4xJqyu7uKOay8SquGA2YKQDPvf5euPrLUGouruZAIDAXgnb9vri5xbOMF2WJKsDusXkxtP7YoUc7KBDsWkkfi2+sYNdhPqzznXJqM3VZiAh0kd2lRthbpvp7CTab/AK4cOb8orVKTXNQ0U8p+EACJJ7nCpxJl8vwiNh19zhNHMEjTWWxg4Lnjb+WZ38ij9r4eOF+NTp/xLKqUm+GLFj2RZJcmASTAsTMScJHAaCkWhj6H/PrhxyrvXNKZ+7phF0MZ0gnpBi5APeMWUM4Echi4dVLMjjVp2lVkWksDBhWmD6yfmK5rfx/EVFsEACCPKSdVxvLCB3xfp5qKWmprUgjTC6WMRMEWN+mOfEeGnS/hHz1AKob8LEETI/AZjbucPe0SryAuQsu1SsXEzTWaeqI1kzB91DR0BGHrP1cvmaTVTSdKy2hlIYkHSYAMVNzcT0OM55bzDU6jPH3gEFCpBBncX3sR8z64OcZ5iPkSdb1ASibBQd2Y9BeIO9sTr38j1cQoaKikHQuwLvUqKFWFDMxXcTAtMe9sdXemqBiwpyLzAmJsT28xMi9sLnGuOqgR6YBqNsGkEdQxXqSDafzsMD+D5SrWr0q2aqH4l0qxmQSLKNhaZ7RfFY+CchryXMtPLZYBNJqSSuq3lABY2vAG1pPbGZ8wcRqZos9Qg1LjULalBiR6ie22LHHeLlsxVGkDSPDVxYA7ufn8ImLRhOz+efxVIMrTGkTtB3+R2wr8DLCsvZXLUsrUHjDxF0nyK8XNgZHTr7geuOOVclpM6Z6m4HbFPNqzVSq9LdAI9MaN9lXJxzNTxqqHwaZtOzsOg7gYVujJIbfss5UAUZqtTCz/AClIuB3M3nDXzVzAKI0Ldj2xa5h4wmVokmBAsMYtx/iFWrVJYMpfaxkA9B63wImeSxxjNK9QN5mYtBB7xaBAm2GzlDhCU31X8TTf195wm8UyzU0UuXLmBJ6Gdg2DeR4lVVgVKqhMEm/y9b/rguJm8DbxbhlOvaoygqNVjB9vp+uMm5jV6FZit1adKg3CnaT67g+mH7OV6dBK1OrUWrmmFgh/qkgD+kAbnC9kcjlKVGM4weu7SWUmw3369vywsLb3LgWwDkXCrTqqSCTpqKf6Y3+UEg4dOSuUfFzBzNRQac6ltv2MdCfij274BV+GUy9MJrcVCBovBi9+vb643Hh+UWlTVFUKBuFsJ6/niknikDufQW53226W7YzbmvO5pMyzak8IWRdVgI3bsTh245zDRy3lZpeJCDeO+Mn43xNqtSoWPlcyB26RiOpSVMroxbdlzM8y5im6r4TNJAOki0mNuvvt64NcM5tpt8RiO+31xl2Z4oaOiiGNQG4BJ8gmwHabi3TFrOcZrXC0suqEDUFGoRJO5Jvfv2wvTTXgrGbvJrv+v0zsRiYxFM/Ui2uPTExLpspvgbFw/PtmKwJBqU0+HT37nvH64ZvG3ZCA4HUf4cB+WOGtRp2AuL/51wR4xmKXgm4BjfbfHdwjjllmUcU4sc1nXzCsoT4YJ80LEGI9OuDPCOb/AA3UHzKPK/pPUYQM7RVajCjUZrksxXTeTYXvi7wfiWk6LecaWMDb3xC7LpOuBp51ytPN5mk9LXTZ1IeQIePhIE+U3uT2HbFzOckqEXVKzZRqMajeY9hMgb4X1zj08xSb4/DIIDEwQL39MN/AuNrUDVa2p6zVIVVEkrayj8K+vpHfG0/cqEdrgz/mekUrIpLHSgUekWk2xXzeVoVBoqASPgMgG/Qk4P8AONMvW1FTOiCo3DTad7DtPzwlNlHLSVdhMWESesYnFJ/5Kt4HLIfZizqHo11KncNZvYEWP5DDvy3w6rlqGmv5iF8iIuphHQMLH2AP54U+V1ehTIpJXzVcQSiEBKYMmGbp33EkW9e/D+ZM4kVqjaqRLL4bzEj8IJOpWBMDp88Vi9SOE/1JyjF9grmcy2YrTRH3dEFWlL+IW29YC9O+Dy6my4Om6yQPYflv+mOfKfEqVZYpU3oOR5g4kEgAfEPiMYL8JUkMGWCNjHT9cVtyWcMnhcGcZStVqNVqsyhaYBUjaLsDe+rTqb5R1wWqKjoxNOEZSVAF5YRI6+gBsN8C+YMnozL5dbCqulYMDS4c6h/2rA7/AJ4E8K54qtSNErT8XZWPlgdh08oEgk9epxDa5K0VcksHnFVM+Mo1ukHTPby/I7Y65fN1R4rOw1o3knqCATpkdCRIxZ8ZWbVQBBUkNrWJI0+U94n4vbthX5m4mFcLERMju34p/wDxA/8Arjacne1gmu4Tz3DaOYZyk0xaYIKkgX1EzBAExPphJ4pRQVlSmwcdfVv3v26Yp5jMt4hItPT3G+C/LXCamZq06NFfO5BDb6QLFj2iJxZLvZNu8IY+Acg1a+aWhU0Er569WmwZQDcAEfjPbp+v6EyeVTL0Vp0wFRFgD2wP5R5ao8Py60aQ9WY7sepOE/7TObLfw1E3P8xh0HQesnf0n0wOXYPoKPPnNorV2VT90th/uPU+3TAR+JL4fiAw2wI3A2PtfFpOH0cygV20FTdoncbx7gA36g2AwscxZOpQqimTKEAqwtqA3tupBkEek3thkwseeNZpn4cGi4NySJJ3lR6WE++Fd3qPoSmXBgSJ3Pp2GCHBNVTKCXXySNB2g/nvGOeXy4UT1Db+np7/ALYrJWImEMvQ8Kn5kVajIIaxM3vsANVh1PY2xXyRDI5YRUJgGJG/6R1/tihxviLCkdW29+wso9bX9ox9cBytWqtMeKvhOR4lEswbcxMjTGzWOxHfCTa4ZqoduQcpWrVtYEeENQkW8xjym8HSDHvhsfjtSpmGytDyJTJ8aqLmRBIWbL2m/wAoOLFDj1CnTFDLQXCwAo2i15jr1Md8COEoMvlgrCKrsxqeYEs0m5I+sdPriSS7DxTfIO5lpoKpqNUJ8ukncQT19rH1jCVxrPKrELMd4v8A8YLcycXkmnMAmGFpMGf2jC7mKWu9xietyi+m8HXglGlTZKtYGozVJKEwNF49r3n1xf4+Fr1jUELTgABdIJgbsFAGr2AxSymSlTVc+QeVCIuwi0bwB19h1xbRAwk7Dp1OM337f7NGN4XJ6mfqqAEJCgQIEWGJi2uXY329MTD9SfgPSh5Ncz9bwaFRxfStvUmwH1xjvFuIVWYBiQPy9TjVeNtqoaf62AHyvhf4nwFWTTpkxf8A94DbuyUXRj+fLioVIhTcbifW++L/AA3hjMxKamABYwLwBJPsO+D/ADHwDTRZyJKxpMmYHTFLg/Hv+mNCk3hhv59QfGw2CLOw7/8AvGjzwO2/IQpZpcxRI0xUT4fUDfFLLcTZEhWKMdQLDe+1+mL3CalPz1aVPRTQgO5JJJ6xPp8r445wUa1SoyNojzFY6kGx9TGNKLTtG4R7lMxqphHYKHILMd/L6zaZvgdW4qgfQHDKOiz17fkMVONOVy6sYsbYp8tZGpWdStIuoPnbZR/3E/WP2wIONWwSu6H7keoEzD+CSqsBK3E6Zlm6iJgYbuN06ZUkp5j8JjYnr2PvinwCrS0BkpgFhDEKBERYxFgBHzx88154mkqoAosTUZiTYgwFHrYg9DicptumrRaMVhrkXaz6nRJM6gfKYmxB2jabe2Hjh3G2RGDpJQBVBsWgdzcyZAMd5O5wvIuXqLTcUXXM6QSUMgk7jTMQY3AsDgnw+qMzSKkBa6owAM+U7bjdb7eo7YeOVtIajzbAn2iPUNHL5iiAXDhG09yDo9rsRjNV4cyPTV7FhPXpuNt59euNS4Lw/MUsm1HMNTaofvVpzN1Opr9p2A74UOcKZKq5Wbi+3lZFuSPUD5k4s1WRHnBS4PxtlYjy6ZKmQYkiAokybkGffC5x9DUrOXcaiSQIljN9h6Y6cVd6bioNgfKd5IuberG/pgNns0XqFiYIEzsSSSxP1J/LAll2C8Uc+H1X8RRTUs5ICreSegsQcfpj7NuUhk6PiVVUZiqAakTC2HlE/n6k4Vfsd+z40ozuZSHYfdI26g/iI6E4e+cOYVytPuzGAOpxrbwCgdz1zJoU0aLKKpsSZhZtJIBj26xHrhB/06qoK1KAqFm+NiyspLXKyyq67kSNiL4IZ7mWvURhTqeBYlTTQA6lF1JYzMdQbGO4wsI+YzOVqVatd6yppYeIxJUFgI3jtOxv8sHbIZOJ1qZGolXSy65Ek0oMzINwCJn06es4HcQyn8UypUbwnHlFpBkzbzCBEx374I5XJuq1SrQFKsY6lgTMxaLCPTHzmc5NREYadIJtO46gnowJN9pxOEstFJRVeCpmeDLlael6y1FU2dbXNwNM6hsZPt3xyrZ2nFMAINUyoJ1NGwIvE2vOLHGcojqXQ6mX4hMCfQab77YBZ3hDpNQzAph2KmwUmIYb7g7Yt1l9iXSf3CWUK+JTrVkVhrDBD/tZTt0EAgdIw08CydNKgURoDsFBkFlMhNU7ALYD3+SZyzSepU1uGZBBkzA37+sAYd8s7VhEACR5rbyJ9bR26Y5PUakr2orp6eNzCOVyb+J90gJ0gGBCnV0Bnff6YXs9zVUWVVSy0wbgTGogXPzgnGjcuHQry1wwbtMgi/pv9cKme4UPGz4UeRtIkjqwDEDvBv8ATth4NRgpMW23SMz/ANSapV1kGL+Y7E9hFj062tgslMuZbYdMfQ4K66UqABUHkUetyT6n9sGaOWjfftgSnHllIxk8FA0LC3sMEKFLSNTb9Bi5Ty4Qam+QxTqAuffYY0Pc7kVcaVI6Go2JghQ5cqFQfEUemJjo2sh1Y+Rz4kfPQHSG/bBSPKcTExPyTYqc5IP4epYfAf0xiXDlGsW7YmJhY8v8ikeEaTVEZNot5Tt7YX+X1Hh5g9dS4mJhV3+xfU+MTtzYg/0+hYXqGfXzYsc5VDS4fSWmSgJQEIdIIMSIGJiYgvmvv+xNh3lVjpNz/gbBDM/yqn/1/XExMXj80aXxLXKf8zNeht6b7Y+KR/60+pE+tm3xMTDr5/z6kHwxlzCDwGsLGB6CMZJxw2UdJFum64mJiswRFLP9f+8/+OLP2XUFfiuVV1VhMwwBEhSQYPUG+JiYEhVyfqZtsYp9pdQ/6nlRJjSTE2md8eYmDEyPjjg8w/7o/P8A4H0wIn7ir67/AP7X/sPoMTEw8+GaHYN5ATRrg38v7Ljhw+krVm1AHTlmZZEwYp3HY+uJiY5PTfL+eTp1/iBFqHSlz/MHXuQP0th04dfKoTclkBJ3Mq2JiYp6rj9Ten/YC8rqBRz0Afy1/Ivj54Qo8SkYEwf1x7iY49T/AJ+xaXw/MccqxKPJmw//ALfFPNsYN/x/sMTEx0avb7nLpfJ/YWUvVae+L0efExMRmdUe5X4qfOPbFGq0KxG9sTEx0+n+aBq/0z1a7R8TfU4mJiYs+SC4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70664" name="Picture 8" descr="http://www.elnortedecastilla.es/prensa/noticias/201011/15/fotos/4844738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072298" y="4714860"/>
            <a:ext cx="2071702" cy="2143140"/>
          </a:xfrm>
          <a:prstGeom prst="rect">
            <a:avLst/>
          </a:prstGeom>
          <a:noFill/>
        </p:spPr>
      </p:pic>
      <p:pic>
        <p:nvPicPr>
          <p:cNvPr id="70666" name="Picture 10" descr="http://www.ofertas.centrumclick.com/articulos/0/1439/taller-setas-hongos-bolets-rovellons-buscar-recolectar-segovia-oferta-3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948264" y="1412776"/>
            <a:ext cx="2047836" cy="2071702"/>
          </a:xfrm>
          <a:prstGeom prst="rect">
            <a:avLst/>
          </a:prstGeom>
          <a:noFill/>
        </p:spPr>
      </p:pic>
      <p:pic>
        <p:nvPicPr>
          <p:cNvPr id="70668" name="Picture 12" descr="http://www.mykoweb.com/CAF/photos/Tricholoma_magnivelare(tfl-s204-12)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-108520" y="4941168"/>
            <a:ext cx="2232248" cy="2083391"/>
          </a:xfrm>
          <a:prstGeom prst="rect">
            <a:avLst/>
          </a:prstGeom>
          <a:noFill/>
        </p:spPr>
      </p:pic>
      <p:cxnSp>
        <p:nvCxnSpPr>
          <p:cNvPr id="10" name="Conector recto 9"/>
          <p:cNvCxnSpPr/>
          <p:nvPr/>
        </p:nvCxnSpPr>
        <p:spPr>
          <a:xfrm>
            <a:off x="0" y="1268760"/>
            <a:ext cx="91440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ítulo 1"/>
          <p:cNvSpPr txBox="1">
            <a:spLocks/>
          </p:cNvSpPr>
          <p:nvPr/>
        </p:nvSpPr>
        <p:spPr bwMode="auto">
          <a:xfrm>
            <a:off x="17608" y="116632"/>
            <a:ext cx="9134126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s-ES" sz="4800" b="1" dirty="0" smtClean="0">
                <a:ea typeface="+mj-ea"/>
                <a:cs typeface="Calibri" charset="0"/>
              </a:rPr>
              <a:t>PROBLEM</a:t>
            </a:r>
            <a:r>
              <a:rPr lang="es-ES" sz="4800" b="1" dirty="0" smtClean="0">
                <a:ea typeface="+mj-ea"/>
                <a:cs typeface="Calibri" charset="0"/>
              </a:rPr>
              <a:t>ÁTICA</a:t>
            </a:r>
            <a:endParaRPr lang="es-ES" sz="4800" b="1" dirty="0">
              <a:ea typeface="+mj-ea"/>
              <a:cs typeface="Calibri" charset="0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sz="quarter" idx="10"/>
          </p:nvPr>
        </p:nvSpPr>
        <p:spPr>
          <a:xfrm>
            <a:off x="376063" y="1443012"/>
            <a:ext cx="8382000" cy="5572164"/>
          </a:xfrm>
        </p:spPr>
        <p:txBody>
          <a:bodyPr>
            <a:normAutofit lnSpcReduction="10000"/>
          </a:bodyPr>
          <a:lstStyle/>
          <a:p>
            <a:pPr lvl="0" algn="just"/>
            <a:r>
              <a:rPr lang="en-US" sz="2000" dirty="0" err="1" smtClean="0"/>
              <a:t>Akiyoshi</a:t>
            </a:r>
            <a:r>
              <a:rPr lang="en-US" sz="2000" dirty="0" smtClean="0"/>
              <a:t>, Y., Ken, M., </a:t>
            </a:r>
            <a:r>
              <a:rPr lang="en-US" sz="2000" dirty="0" err="1" smtClean="0"/>
              <a:t>Masatake</a:t>
            </a:r>
            <a:r>
              <a:rPr lang="en-US" sz="2000" dirty="0" smtClean="0"/>
              <a:t>, O. (1999). </a:t>
            </a:r>
            <a:r>
              <a:rPr lang="en-US" sz="2000" dirty="0" err="1" smtClean="0"/>
              <a:t>Ectomycorrhiza</a:t>
            </a:r>
            <a:r>
              <a:rPr lang="en-US" sz="2000" dirty="0" smtClean="0"/>
              <a:t> formation of </a:t>
            </a:r>
            <a:r>
              <a:rPr lang="en-US" sz="2000" i="1" dirty="0" err="1" smtClean="0"/>
              <a:t>Tricholoma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matsutake</a:t>
            </a:r>
            <a:r>
              <a:rPr lang="en-US" sz="2000" dirty="0" smtClean="0"/>
              <a:t> isolate on seedlings of </a:t>
            </a:r>
            <a:r>
              <a:rPr lang="en-US" sz="2000" i="1" dirty="0" err="1" smtClean="0"/>
              <a:t>Pinus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densiflora</a:t>
            </a:r>
            <a:r>
              <a:rPr lang="en-US" sz="2000" dirty="0" smtClean="0"/>
              <a:t> in vitro. </a:t>
            </a:r>
            <a:r>
              <a:rPr lang="en-US" sz="2000" dirty="0" err="1" smtClean="0"/>
              <a:t>Mycoscience</a:t>
            </a:r>
            <a:r>
              <a:rPr lang="en-US" sz="2000" dirty="0" smtClean="0"/>
              <a:t>. 40 (6), 455-463</a:t>
            </a:r>
            <a:endParaRPr lang="es-MX" sz="2000" dirty="0" smtClean="0"/>
          </a:p>
          <a:p>
            <a:pPr lvl="0"/>
            <a:r>
              <a:rPr lang="en-US" sz="2000" dirty="0" err="1" smtClean="0"/>
              <a:t>Beltrán</a:t>
            </a:r>
            <a:r>
              <a:rPr lang="en-US" sz="2000" dirty="0" smtClean="0"/>
              <a:t>, D.Y., Morris, H.Q., Reynaldo, E., </a:t>
            </a:r>
            <a:r>
              <a:rPr lang="en-US" sz="2000" dirty="0" err="1" smtClean="0"/>
              <a:t>Quevedo</a:t>
            </a:r>
            <a:r>
              <a:rPr lang="en-US" sz="2000" dirty="0" smtClean="0"/>
              <a:t>, M.Y., </a:t>
            </a:r>
            <a:r>
              <a:rPr lang="en-US" sz="2000" dirty="0" err="1" smtClean="0"/>
              <a:t>Bermúdez</a:t>
            </a:r>
            <a:r>
              <a:rPr lang="en-US" sz="2000" dirty="0" smtClean="0"/>
              <a:t>, S.C. (2013). </a:t>
            </a:r>
            <a:r>
              <a:rPr lang="es-MX" sz="2000" dirty="0" smtClean="0"/>
              <a:t>Contenido de fenoles totales en extractos de </a:t>
            </a:r>
            <a:r>
              <a:rPr lang="es-MX" sz="2000" dirty="0" err="1" smtClean="0"/>
              <a:t>Pleurotus</a:t>
            </a:r>
            <a:r>
              <a:rPr lang="es-MX" sz="2000" dirty="0" smtClean="0"/>
              <a:t> obtenidos con solventes de diferente polaridad.</a:t>
            </a:r>
            <a:r>
              <a:rPr lang="es-MX" sz="2000" i="1" dirty="0" smtClean="0"/>
              <a:t> </a:t>
            </a:r>
            <a:r>
              <a:rPr lang="es-MX" sz="2000" i="1" dirty="0" err="1" smtClean="0"/>
              <a:t>Rev</a:t>
            </a:r>
            <a:r>
              <a:rPr lang="es-MX" sz="2000" i="1" dirty="0" smtClean="0"/>
              <a:t> Cubana </a:t>
            </a:r>
            <a:r>
              <a:rPr lang="es-MX" sz="2000" i="1" dirty="0" err="1" smtClean="0"/>
              <a:t>Invest</a:t>
            </a:r>
            <a:r>
              <a:rPr lang="es-MX" sz="2000" i="1" dirty="0" smtClean="0"/>
              <a:t> </a:t>
            </a:r>
            <a:r>
              <a:rPr lang="es-MX" sz="2000" i="1" dirty="0" err="1" smtClean="0"/>
              <a:t>Bioméd</a:t>
            </a:r>
            <a:r>
              <a:rPr lang="es-MX" sz="2000" i="1" dirty="0" smtClean="0"/>
              <a:t> </a:t>
            </a:r>
            <a:r>
              <a:rPr lang="es-MX" sz="2000" dirty="0" smtClean="0"/>
              <a:t>[online]. vol.32, n.2 [citado 2015-05-10], pp. 121-129. Disponible en: &lt;http://scielo.sld.cu/scielo.php?script=sci_arttext&amp;pid=S0864 03002013000200001&amp;lng=</a:t>
            </a:r>
            <a:r>
              <a:rPr lang="es-MX" sz="2000" dirty="0" err="1" smtClean="0"/>
              <a:t>es&amp;nrm</a:t>
            </a:r>
            <a:r>
              <a:rPr lang="es-MX" sz="2000" dirty="0" smtClean="0"/>
              <a:t>=</a:t>
            </a:r>
            <a:r>
              <a:rPr lang="es-MX" sz="2000" dirty="0" err="1" smtClean="0"/>
              <a:t>iso</a:t>
            </a:r>
            <a:r>
              <a:rPr lang="es-MX" sz="2000" dirty="0" smtClean="0"/>
              <a:t>&gt;. ISSN 0864-0300.</a:t>
            </a:r>
          </a:p>
          <a:p>
            <a:pPr lvl="0" algn="just"/>
            <a:r>
              <a:rPr lang="en-US" sz="2000" dirty="0" smtClean="0"/>
              <a:t>Bergius, N., </a:t>
            </a:r>
            <a:r>
              <a:rPr lang="en-US" sz="2000" dirty="0" err="1" smtClean="0"/>
              <a:t>Danell</a:t>
            </a:r>
            <a:r>
              <a:rPr lang="en-US" sz="2000" dirty="0" smtClean="0"/>
              <a:t>, E. (2000). The Swedish </a:t>
            </a:r>
            <a:r>
              <a:rPr lang="en-US" sz="2000" dirty="0" err="1" smtClean="0"/>
              <a:t>matsutake</a:t>
            </a:r>
            <a:r>
              <a:rPr lang="en-US" sz="2000" dirty="0" smtClean="0"/>
              <a:t> (</a:t>
            </a:r>
            <a:r>
              <a:rPr lang="en-US" sz="2000" i="1" dirty="0" err="1" smtClean="0"/>
              <a:t>Tricholoma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nauseosum</a:t>
            </a:r>
            <a:r>
              <a:rPr lang="en-US" sz="2000" i="1" dirty="0" smtClean="0"/>
              <a:t> s</a:t>
            </a:r>
            <a:r>
              <a:rPr lang="en-US" sz="2000" dirty="0" smtClean="0"/>
              <a:t>yn. </a:t>
            </a:r>
            <a:r>
              <a:rPr lang="en-US" sz="2000" i="1" dirty="0" smtClean="0"/>
              <a:t>T. </a:t>
            </a:r>
            <a:r>
              <a:rPr lang="en-US" sz="2000" i="1" dirty="0" err="1" smtClean="0"/>
              <a:t>matsutake</a:t>
            </a:r>
            <a:r>
              <a:rPr lang="en-US" sz="2000" dirty="0" smtClean="0"/>
              <a:t>): Distribution, Abundance and Ecology. </a:t>
            </a:r>
            <a:r>
              <a:rPr lang="en-US" sz="2000" dirty="0" err="1" smtClean="0"/>
              <a:t>Scabdinavian</a:t>
            </a:r>
            <a:r>
              <a:rPr lang="en-US" sz="2000" dirty="0" smtClean="0"/>
              <a:t> Journal of Forest Research. 15 (3). 318-325. </a:t>
            </a:r>
            <a:r>
              <a:rPr lang="en-US" sz="2000" dirty="0" err="1" smtClean="0"/>
              <a:t>Doi</a:t>
            </a:r>
            <a:r>
              <a:rPr lang="en-US" sz="2000" dirty="0" smtClean="0"/>
              <a:t>: </a:t>
            </a:r>
            <a:r>
              <a:rPr lang="es-MX" sz="2000" dirty="0" smtClean="0"/>
              <a:t>10.1080/028275800447940</a:t>
            </a:r>
          </a:p>
          <a:p>
            <a:pPr lvl="0" algn="just"/>
            <a:r>
              <a:rPr lang="en-US" sz="2000" dirty="0" smtClean="0"/>
              <a:t>Chang, S.T., Hayes, W.A. (1978). The biology and cultivation of edible mushrooms. New York: Academic press, inc. pp 684-697. </a:t>
            </a:r>
            <a:endParaRPr lang="es-MX" sz="2000" dirty="0" smtClean="0"/>
          </a:p>
          <a:p>
            <a:pPr lvl="0" algn="just"/>
            <a:r>
              <a:rPr lang="en-US" sz="2000" dirty="0" err="1" smtClean="0"/>
              <a:t>Chunla</a:t>
            </a:r>
            <a:r>
              <a:rPr lang="en-US" sz="2000" dirty="0" smtClean="0"/>
              <a:t>, L., Maki, N., </a:t>
            </a:r>
            <a:r>
              <a:rPr lang="en-US" sz="2000" dirty="0" err="1" smtClean="0"/>
              <a:t>Kazuhide</a:t>
            </a:r>
            <a:r>
              <a:rPr lang="en-US" sz="2000" dirty="0" smtClean="0"/>
              <a:t>, N., </a:t>
            </a:r>
            <a:r>
              <a:rPr lang="en-US" sz="2000" dirty="0" err="1" smtClean="0"/>
              <a:t>Taizo</a:t>
            </a:r>
            <a:r>
              <a:rPr lang="en-US" sz="2000" dirty="0" smtClean="0"/>
              <a:t>, H. (2006). </a:t>
            </a:r>
            <a:r>
              <a:rPr lang="en-US" sz="2000" i="1" dirty="0" err="1" smtClean="0"/>
              <a:t>Tricholoma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matsutake</a:t>
            </a:r>
            <a:r>
              <a:rPr lang="en-US" sz="2000" i="1" dirty="0" smtClean="0"/>
              <a:t> </a:t>
            </a:r>
            <a:r>
              <a:rPr lang="en-US" sz="2000" dirty="0" smtClean="0"/>
              <a:t>in a natural </a:t>
            </a:r>
            <a:r>
              <a:rPr lang="en-US" sz="2000" i="1" dirty="0" err="1" smtClean="0"/>
              <a:t>Pinus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densiflora</a:t>
            </a:r>
            <a:r>
              <a:rPr lang="en-US" sz="2000" i="1" dirty="0" smtClean="0"/>
              <a:t> </a:t>
            </a:r>
            <a:r>
              <a:rPr lang="en-US" sz="2000" dirty="0" smtClean="0"/>
              <a:t>forest: correspondence between above- and below- ground genets, association with multiple host trees and alteration of existing </a:t>
            </a:r>
            <a:r>
              <a:rPr lang="en-US" sz="2000" dirty="0" err="1" smtClean="0"/>
              <a:t>ecotmycorrhizal</a:t>
            </a:r>
            <a:r>
              <a:rPr lang="en-US" sz="2000" dirty="0" smtClean="0"/>
              <a:t> communities. New </a:t>
            </a:r>
            <a:r>
              <a:rPr lang="en-US" sz="2000" dirty="0" err="1" smtClean="0"/>
              <a:t>Phytologist</a:t>
            </a:r>
            <a:r>
              <a:rPr lang="en-US" sz="2000" dirty="0" smtClean="0"/>
              <a:t>. 171, 825-836. </a:t>
            </a:r>
            <a:r>
              <a:rPr lang="en-US" sz="2000" dirty="0" err="1" smtClean="0"/>
              <a:t>Doi</a:t>
            </a:r>
            <a:r>
              <a:rPr lang="en-US" sz="2000" dirty="0" smtClean="0"/>
              <a:t>: </a:t>
            </a:r>
            <a:r>
              <a:rPr lang="es-MX" sz="2000" dirty="0" smtClean="0"/>
              <a:t>10.1111/j.1469-8137.2006.01801.x</a:t>
            </a:r>
          </a:p>
        </p:txBody>
      </p:sp>
      <p:cxnSp>
        <p:nvCxnSpPr>
          <p:cNvPr id="4" name="Conector recto 3"/>
          <p:cNvCxnSpPr/>
          <p:nvPr/>
        </p:nvCxnSpPr>
        <p:spPr>
          <a:xfrm>
            <a:off x="0" y="1268760"/>
            <a:ext cx="91440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ítulo 1"/>
          <p:cNvSpPr txBox="1">
            <a:spLocks/>
          </p:cNvSpPr>
          <p:nvPr/>
        </p:nvSpPr>
        <p:spPr bwMode="auto">
          <a:xfrm>
            <a:off x="0" y="116632"/>
            <a:ext cx="9134126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s-ES" sz="4800" b="1" dirty="0" smtClean="0">
                <a:ea typeface="+mj-ea"/>
                <a:cs typeface="Calibri" charset="0"/>
              </a:rPr>
              <a:t>REFERENCIAS</a:t>
            </a:r>
            <a:endParaRPr lang="es-ES" sz="4800" b="1" dirty="0">
              <a:ea typeface="+mj-ea"/>
              <a:cs typeface="Calibri" charset="0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sz="quarter" idx="10"/>
          </p:nvPr>
        </p:nvSpPr>
        <p:spPr>
          <a:xfrm>
            <a:off x="251520" y="1394521"/>
            <a:ext cx="8382000" cy="5274839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sz="1800" dirty="0" smtClean="0"/>
              <a:t>Gang, L., </a:t>
            </a:r>
            <a:r>
              <a:rPr lang="en-US" sz="1800" dirty="0" err="1" smtClean="0"/>
              <a:t>Hui</a:t>
            </a:r>
            <a:r>
              <a:rPr lang="en-US" sz="1800" dirty="0" smtClean="0"/>
              <a:t>, W., </a:t>
            </a:r>
            <a:r>
              <a:rPr lang="en-US" sz="1800" dirty="0" err="1" smtClean="0"/>
              <a:t>Benhong</a:t>
            </a:r>
            <a:r>
              <a:rPr lang="en-US" sz="1800" dirty="0" smtClean="0"/>
              <a:t>, Z., </a:t>
            </a:r>
            <a:r>
              <a:rPr lang="en-US" sz="1800" dirty="0" err="1" smtClean="0"/>
              <a:t>Xianxi</a:t>
            </a:r>
            <a:r>
              <a:rPr lang="en-US" sz="1800" dirty="0" smtClean="0"/>
              <a:t>, G., </a:t>
            </a:r>
            <a:r>
              <a:rPr lang="en-US" sz="1800" dirty="0" err="1" smtClean="0"/>
              <a:t>Xianming</a:t>
            </a:r>
            <a:r>
              <a:rPr lang="en-US" sz="1800" dirty="0" smtClean="0"/>
              <a:t>, H. (2010). Compositional analysis and nutritional studies of </a:t>
            </a:r>
            <a:r>
              <a:rPr lang="en-US" sz="1800" i="1" dirty="0" err="1" smtClean="0"/>
              <a:t>Tricholoma</a:t>
            </a:r>
            <a:r>
              <a:rPr lang="en-US" sz="1800" i="1" dirty="0" smtClean="0"/>
              <a:t> </a:t>
            </a:r>
            <a:r>
              <a:rPr lang="en-US" sz="1800" i="1" dirty="0" err="1" smtClean="0"/>
              <a:t>matsutake</a:t>
            </a:r>
            <a:r>
              <a:rPr lang="en-US" sz="1800" i="1" dirty="0" smtClean="0"/>
              <a:t> </a:t>
            </a:r>
            <a:r>
              <a:rPr lang="en-US" sz="1800" dirty="0" smtClean="0"/>
              <a:t>collected  from Southwest China. Journal of Medicinal Plants Research. 4 (12), 1222-1227. </a:t>
            </a:r>
            <a:r>
              <a:rPr lang="en-US" sz="1800" dirty="0" err="1" smtClean="0"/>
              <a:t>Doi</a:t>
            </a:r>
            <a:r>
              <a:rPr lang="en-US" sz="1800" dirty="0" smtClean="0"/>
              <a:t>: 10.5897/JMPR10.125</a:t>
            </a:r>
            <a:endParaRPr lang="es-MX" sz="1800" dirty="0" smtClean="0"/>
          </a:p>
          <a:p>
            <a:pPr lvl="0"/>
            <a:r>
              <a:rPr lang="es-MX" sz="1800" dirty="0" smtClean="0"/>
              <a:t>Jiménez, R.M., Pérez, MJ., Almaraz, S.J., Torres, A.M. (2013). Hongos silvestres con potencial nutricional, medicinal y biotecnológico comercializados en Valles Centrales, Oaxaca</a:t>
            </a:r>
            <a:r>
              <a:rPr lang="es-MX" sz="1800" b="1" dirty="0" smtClean="0"/>
              <a:t>.</a:t>
            </a:r>
            <a:r>
              <a:rPr lang="es-MX" sz="1800" i="1" dirty="0" smtClean="0"/>
              <a:t> Rev. </a:t>
            </a:r>
            <a:r>
              <a:rPr lang="es-MX" sz="1800" i="1" dirty="0" err="1" smtClean="0"/>
              <a:t>Mex</a:t>
            </a:r>
            <a:r>
              <a:rPr lang="es-MX" sz="1800" i="1" dirty="0" smtClean="0"/>
              <a:t>. </a:t>
            </a:r>
            <a:r>
              <a:rPr lang="es-MX" sz="1800" i="1" dirty="0" err="1" smtClean="0"/>
              <a:t>Cienc</a:t>
            </a:r>
            <a:r>
              <a:rPr lang="es-MX" sz="1800" i="1" dirty="0" smtClean="0"/>
              <a:t>. </a:t>
            </a:r>
            <a:r>
              <a:rPr lang="es-MX" sz="1800" i="1" dirty="0" err="1" smtClean="0"/>
              <a:t>Agríc</a:t>
            </a:r>
            <a:r>
              <a:rPr lang="es-MX" sz="1800" dirty="0" smtClean="0"/>
              <a:t> [online]. vol.4, n.2, pp. 199-213. ISSN 2007-0934</a:t>
            </a:r>
          </a:p>
          <a:p>
            <a:pPr lvl="0" algn="just"/>
            <a:r>
              <a:rPr lang="en-US" sz="1800" dirty="0" smtClean="0"/>
              <a:t>Lim HW, Yoon JH, Kim YS, Lee MW, </a:t>
            </a:r>
            <a:r>
              <a:rPr lang="en-US" sz="1800" dirty="0" err="1" smtClean="0"/>
              <a:t>Choi</a:t>
            </a:r>
            <a:r>
              <a:rPr lang="en-US" sz="1800" dirty="0" smtClean="0"/>
              <a:t> SY. (2013). Free radicals scavenging and inhibition of nitric oxide production by four grades of pine mushroom (</a:t>
            </a:r>
            <a:r>
              <a:rPr lang="en-US" sz="1800" i="1" dirty="0" err="1" smtClean="0"/>
              <a:t>Tricholoma</a:t>
            </a:r>
            <a:r>
              <a:rPr lang="en-US" sz="1800" i="1" dirty="0" smtClean="0"/>
              <a:t> </a:t>
            </a:r>
            <a:r>
              <a:rPr lang="en-US" sz="1800" i="1" dirty="0" err="1" smtClean="0"/>
              <a:t>matsutake</a:t>
            </a:r>
            <a:r>
              <a:rPr lang="en-US" sz="1800" i="1" dirty="0" smtClean="0"/>
              <a:t> </a:t>
            </a:r>
            <a:r>
              <a:rPr lang="en-US" sz="1800" dirty="0" smtClean="0"/>
              <a:t>Sing.). Food Chem.;103:1337-42</a:t>
            </a:r>
            <a:endParaRPr lang="es-MX" sz="1800" dirty="0" smtClean="0"/>
          </a:p>
          <a:p>
            <a:pPr lvl="0" algn="just"/>
            <a:r>
              <a:rPr lang="en-US" sz="1800" dirty="0" smtClean="0"/>
              <a:t>Islam, F., Islam, A., </a:t>
            </a:r>
            <a:r>
              <a:rPr lang="en-US" sz="1800" dirty="0" err="1" smtClean="0"/>
              <a:t>Ohga</a:t>
            </a:r>
            <a:r>
              <a:rPr lang="en-US" sz="1800" dirty="0" smtClean="0"/>
              <a:t>, S. (2013). Effect electric pulse application on the fruit production of </a:t>
            </a:r>
            <a:r>
              <a:rPr lang="en-US" sz="1800" i="1" dirty="0" err="1" smtClean="0"/>
              <a:t>Tricholoma</a:t>
            </a:r>
            <a:r>
              <a:rPr lang="en-US" sz="1800" i="1" dirty="0" smtClean="0"/>
              <a:t> </a:t>
            </a:r>
            <a:r>
              <a:rPr lang="en-US" sz="1800" i="1" dirty="0" err="1" smtClean="0"/>
              <a:t>matsutake</a:t>
            </a:r>
            <a:r>
              <a:rPr lang="en-US" sz="1800" dirty="0" smtClean="0"/>
              <a:t>-In situ condition. CNU Journal of </a:t>
            </a:r>
            <a:r>
              <a:rPr lang="en-US" sz="1800" dirty="0" err="1" smtClean="0"/>
              <a:t>Agrucultural</a:t>
            </a:r>
            <a:r>
              <a:rPr lang="en-US" sz="1800" dirty="0" smtClean="0"/>
              <a:t> </a:t>
            </a:r>
            <a:r>
              <a:rPr lang="en-US" sz="1800" dirty="0" err="1" smtClean="0"/>
              <a:t>Sciencce</a:t>
            </a:r>
            <a:r>
              <a:rPr lang="en-US" sz="1800" dirty="0" smtClean="0"/>
              <a:t>. (40) 1. 13-18. doi</a:t>
            </a:r>
            <a:r>
              <a:rPr lang="en-US" sz="1800" b="1" dirty="0" smtClean="0"/>
              <a:t>:</a:t>
            </a:r>
            <a:r>
              <a:rPr lang="en-US" sz="1800" dirty="0" smtClean="0"/>
              <a:t>10.7744/cnujas.2013.40.1.013</a:t>
            </a:r>
            <a:endParaRPr lang="es-MX" sz="1800" dirty="0" smtClean="0"/>
          </a:p>
          <a:p>
            <a:pPr lvl="0" algn="just"/>
            <a:r>
              <a:rPr lang="es-MX" sz="1800" dirty="0" smtClean="0"/>
              <a:t>SEMARNAT. Plan de Manejo Tipo para Hongo Blanco </a:t>
            </a:r>
            <a:r>
              <a:rPr lang="es-MX" sz="1800" i="1" dirty="0" err="1" smtClean="0"/>
              <a:t>Tricholoma</a:t>
            </a:r>
            <a:r>
              <a:rPr lang="es-MX" sz="1800" i="1" dirty="0" smtClean="0"/>
              <a:t> </a:t>
            </a:r>
            <a:r>
              <a:rPr lang="es-MX" sz="1800" i="1" dirty="0" err="1" smtClean="0"/>
              <a:t>magnivelare</a:t>
            </a:r>
            <a:r>
              <a:rPr lang="es-MX" sz="1800" i="1" dirty="0" smtClean="0"/>
              <a:t>, </a:t>
            </a:r>
            <a:r>
              <a:rPr lang="es-MX" sz="1800" dirty="0" smtClean="0"/>
              <a:t>2010. Recuperado de: http://www.semarnat.gob.mx/archivosanteriores/temas/gestionambiental/vidasilvestre/Documents/PMT_Nov_2010/PMT%20HONGO%20BLANCO.pdf</a:t>
            </a:r>
          </a:p>
          <a:p>
            <a:pPr lvl="0" algn="just"/>
            <a:r>
              <a:rPr lang="en-US" sz="1800" dirty="0" smtClean="0"/>
              <a:t>Wang, Y., Ian, R.H., </a:t>
            </a:r>
            <a:r>
              <a:rPr lang="en-US" sz="1800" dirty="0" err="1" smtClean="0"/>
              <a:t>Lynley</a:t>
            </a:r>
            <a:r>
              <a:rPr lang="en-US" sz="1800" dirty="0" smtClean="0"/>
              <a:t>, A.E. (1997). </a:t>
            </a:r>
            <a:r>
              <a:rPr lang="en-US" sz="1800" dirty="0" err="1" smtClean="0"/>
              <a:t>Ectomycorrihizal</a:t>
            </a:r>
            <a:r>
              <a:rPr lang="en-US" sz="1800" dirty="0" smtClean="0"/>
              <a:t> fungi with edible fruiting bodies </a:t>
            </a:r>
            <a:r>
              <a:rPr lang="en-US" sz="1800" i="1" dirty="0" err="1" smtClean="0"/>
              <a:t>Tricholoma</a:t>
            </a:r>
            <a:r>
              <a:rPr lang="en-US" sz="1800" i="1" dirty="0" smtClean="0"/>
              <a:t> </a:t>
            </a:r>
            <a:r>
              <a:rPr lang="en-US" sz="1800" i="1" dirty="0" err="1" smtClean="0"/>
              <a:t>matsutake</a:t>
            </a:r>
            <a:r>
              <a:rPr lang="en-US" sz="1800" dirty="0" smtClean="0"/>
              <a:t> and Related Fungi. Economic Botany Vol. 51, pp 311-327</a:t>
            </a:r>
            <a:endParaRPr lang="es-MX" sz="1800" dirty="0" smtClean="0"/>
          </a:p>
          <a:p>
            <a:pPr lvl="0" algn="just"/>
            <a:r>
              <a:rPr lang="es-MX" sz="1800" dirty="0" smtClean="0"/>
              <a:t>Zamora, M.C., Nieto de Pascual, P. (2003). </a:t>
            </a:r>
            <a:r>
              <a:rPr lang="en-US" sz="1800" dirty="0" smtClean="0"/>
              <a:t>Studies of </a:t>
            </a:r>
            <a:r>
              <a:rPr lang="en-US" sz="1800" i="1" dirty="0" err="1" smtClean="0"/>
              <a:t>Tricholoma</a:t>
            </a:r>
            <a:r>
              <a:rPr lang="en-US" sz="1800" i="1" dirty="0" smtClean="0"/>
              <a:t> </a:t>
            </a:r>
            <a:r>
              <a:rPr lang="en-US" sz="1800" i="1" dirty="0" err="1" smtClean="0"/>
              <a:t>magnivelare</a:t>
            </a:r>
            <a:r>
              <a:rPr lang="en-US" sz="1800" dirty="0" smtClean="0"/>
              <a:t> in México. International Seminar on </a:t>
            </a:r>
            <a:r>
              <a:rPr lang="en-US" sz="1800" dirty="0" err="1" smtClean="0"/>
              <a:t>ethnomycology</a:t>
            </a:r>
            <a:r>
              <a:rPr lang="en-US" sz="1800" dirty="0" smtClean="0"/>
              <a:t>. 16 (1), 13-23</a:t>
            </a:r>
            <a:endParaRPr lang="es-MX" sz="1800" dirty="0"/>
          </a:p>
        </p:txBody>
      </p:sp>
      <p:cxnSp>
        <p:nvCxnSpPr>
          <p:cNvPr id="4" name="Conector recto 3"/>
          <p:cNvCxnSpPr/>
          <p:nvPr/>
        </p:nvCxnSpPr>
        <p:spPr>
          <a:xfrm>
            <a:off x="0" y="1268760"/>
            <a:ext cx="91440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ítulo 1"/>
          <p:cNvSpPr txBox="1">
            <a:spLocks/>
          </p:cNvSpPr>
          <p:nvPr/>
        </p:nvSpPr>
        <p:spPr bwMode="auto">
          <a:xfrm>
            <a:off x="0" y="0"/>
            <a:ext cx="9134126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s-ES" sz="4800" b="1" dirty="0" smtClean="0">
                <a:ea typeface="+mj-ea"/>
                <a:cs typeface="Calibri" charset="0"/>
              </a:rPr>
              <a:t>REFERENCIAS</a:t>
            </a:r>
            <a:endParaRPr lang="es-ES" sz="4800" b="1" dirty="0">
              <a:ea typeface="+mj-ea"/>
              <a:cs typeface="Calibri" charset="0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ítulo 1"/>
          <p:cNvSpPr txBox="1"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s-ES" sz="4800" b="1" dirty="0" smtClean="0">
                <a:ea typeface="+mj-ea"/>
                <a:cs typeface="Calibri" charset="0"/>
              </a:rPr>
              <a:t>GUÍA DIDÁCTICA</a:t>
            </a:r>
            <a:endParaRPr lang="es-ES" sz="4800" b="1" dirty="0">
              <a:ea typeface="+mj-ea"/>
              <a:cs typeface="Calibri" charset="0"/>
            </a:endParaRPr>
          </a:p>
        </p:txBody>
      </p:sp>
      <p:grpSp>
        <p:nvGrpSpPr>
          <p:cNvPr id="9" name="Agrupar 8"/>
          <p:cNvGrpSpPr/>
          <p:nvPr/>
        </p:nvGrpSpPr>
        <p:grpSpPr>
          <a:xfrm>
            <a:off x="-18256" y="6424570"/>
            <a:ext cx="9162256" cy="495241"/>
            <a:chOff x="-18256" y="6424570"/>
            <a:chExt cx="9162256" cy="495241"/>
          </a:xfrm>
        </p:grpSpPr>
        <p:sp>
          <p:nvSpPr>
            <p:cNvPr id="10" name="Rectángulo 9"/>
            <p:cNvSpPr/>
            <p:nvPr/>
          </p:nvSpPr>
          <p:spPr>
            <a:xfrm>
              <a:off x="0" y="6467327"/>
              <a:ext cx="9144000" cy="390674"/>
            </a:xfrm>
            <a:prstGeom prst="rect">
              <a:avLst/>
            </a:prstGeom>
            <a:solidFill>
              <a:srgbClr val="555E2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" dirty="0" smtClean="0"/>
                <a:t>Facultad de Ciencias                               </a:t>
              </a:r>
              <a:r>
                <a:rPr lang="es-ES" dirty="0" err="1" smtClean="0"/>
                <a:t>UAEMéx</a:t>
              </a:r>
              <a:endParaRPr lang="es-ES" dirty="0"/>
            </a:p>
          </p:txBody>
        </p:sp>
        <p:pic>
          <p:nvPicPr>
            <p:cNvPr id="11" name="Imagen 10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8256" y="6424570"/>
              <a:ext cx="557808" cy="491242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12" name="Imagen 1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60465" y="6424571"/>
              <a:ext cx="562349" cy="49524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  <p:sp>
        <p:nvSpPr>
          <p:cNvPr id="5" name="Marcador de contenido 4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s-ES" dirty="0" smtClean="0"/>
              <a:t>Portada</a:t>
            </a:r>
          </a:p>
          <a:p>
            <a:pPr marL="457200" indent="-457200">
              <a:buFont typeface="+mj-lt"/>
              <a:buAutoNum type="arabicPeriod"/>
            </a:pPr>
            <a:r>
              <a:rPr lang="es-ES" dirty="0" smtClean="0"/>
              <a:t>Gui</a:t>
            </a:r>
            <a:r>
              <a:rPr lang="es-ES" dirty="0" smtClean="0"/>
              <a:t>ón explicativo</a:t>
            </a:r>
          </a:p>
          <a:p>
            <a:pPr marL="457200" indent="-457200">
              <a:buFont typeface="+mj-lt"/>
              <a:buAutoNum type="arabicPeriod"/>
            </a:pPr>
            <a:r>
              <a:rPr lang="es-ES" dirty="0" smtClean="0"/>
              <a:t>Guía Didáctica 1</a:t>
            </a:r>
          </a:p>
          <a:p>
            <a:pPr marL="457200" indent="-457200">
              <a:buFont typeface="+mj-lt"/>
              <a:buAutoNum type="arabicPeriod"/>
            </a:pPr>
            <a:r>
              <a:rPr lang="es-ES" dirty="0" smtClean="0"/>
              <a:t>Guía Didáctica 2</a:t>
            </a:r>
          </a:p>
          <a:p>
            <a:pPr marL="457200" indent="-457200">
              <a:buFont typeface="+mj-lt"/>
              <a:buAutoNum type="arabicPeriod"/>
            </a:pPr>
            <a:r>
              <a:rPr lang="es-ES" dirty="0" smtClean="0"/>
              <a:t>Clasificación</a:t>
            </a:r>
          </a:p>
          <a:p>
            <a:pPr marL="457200" indent="-457200">
              <a:buFont typeface="+mj-lt"/>
              <a:buAutoNum type="arabicPeriod"/>
            </a:pPr>
            <a:r>
              <a:rPr lang="es-ES" dirty="0" smtClean="0"/>
              <a:t>Generalidades</a:t>
            </a:r>
          </a:p>
          <a:p>
            <a:pPr marL="457200" indent="-457200">
              <a:buFont typeface="+mj-lt"/>
              <a:buAutoNum type="arabicPeriod"/>
            </a:pPr>
            <a:r>
              <a:rPr lang="es-ES" dirty="0" smtClean="0"/>
              <a:t>Morfología</a:t>
            </a:r>
          </a:p>
          <a:p>
            <a:pPr marL="457200" indent="-457200">
              <a:buFont typeface="+mj-lt"/>
              <a:buAutoNum type="arabicPeriod"/>
            </a:pPr>
            <a:r>
              <a:rPr lang="es-ES" dirty="0" smtClean="0"/>
              <a:t>Crecimiento</a:t>
            </a:r>
          </a:p>
          <a:p>
            <a:pPr marL="457200" indent="-457200">
              <a:buFont typeface="+mj-lt"/>
              <a:buAutoNum type="arabicPeriod"/>
            </a:pPr>
            <a:r>
              <a:rPr lang="es-ES" dirty="0" smtClean="0"/>
              <a:t>Ciclo de vida 1</a:t>
            </a:r>
          </a:p>
          <a:p>
            <a:pPr marL="457200" indent="-457200">
              <a:buFont typeface="+mj-lt"/>
              <a:buAutoNum type="arabicPeriod"/>
            </a:pPr>
            <a:r>
              <a:rPr lang="es-ES" dirty="0" smtClean="0"/>
              <a:t>Ciclo de vida 2</a:t>
            </a:r>
          </a:p>
          <a:p>
            <a:pPr marL="457200" indent="-457200">
              <a:buFont typeface="+mj-lt"/>
              <a:buAutoNum type="arabicPeriod"/>
            </a:pPr>
            <a:r>
              <a:rPr lang="es-ES" dirty="0" smtClean="0"/>
              <a:t>Valor nutricional 1</a:t>
            </a:r>
          </a:p>
          <a:p>
            <a:pPr marL="457200" indent="-457200">
              <a:buFont typeface="+mj-lt"/>
              <a:buAutoNum type="arabicPeriod"/>
            </a:pPr>
            <a:r>
              <a:rPr lang="es-ES" dirty="0" smtClean="0"/>
              <a:t>Valor Nutricional 2</a:t>
            </a:r>
          </a:p>
          <a:p>
            <a:pPr marL="457200" indent="-457200">
              <a:buFont typeface="+mj-lt"/>
              <a:buAutoNum type="arabicPeriod"/>
            </a:pPr>
            <a:r>
              <a:rPr lang="es-ES" dirty="0" smtClean="0"/>
              <a:t>Propiedades medicinales</a:t>
            </a:r>
          </a:p>
          <a:p>
            <a:pPr marL="457200" indent="-457200">
              <a:buFont typeface="+mj-lt"/>
              <a:buAutoNum type="arabicPeriod"/>
            </a:pPr>
            <a:r>
              <a:rPr lang="es-ES" dirty="0" smtClean="0"/>
              <a:t>Problemática</a:t>
            </a:r>
          </a:p>
          <a:p>
            <a:pPr marL="457200" indent="-457200">
              <a:buFont typeface="+mj-lt"/>
              <a:buAutoNum type="arabicPeriod"/>
            </a:pPr>
            <a:r>
              <a:rPr lang="es-ES" dirty="0" smtClean="0"/>
              <a:t>Cultivo 1</a:t>
            </a:r>
          </a:p>
          <a:p>
            <a:pPr marL="457200" indent="-457200">
              <a:buFont typeface="+mj-lt"/>
              <a:buAutoNum type="arabicPeriod"/>
            </a:pPr>
            <a:r>
              <a:rPr lang="es-ES" dirty="0" smtClean="0"/>
              <a:t>Cultivo 2 </a:t>
            </a:r>
          </a:p>
          <a:p>
            <a:pPr marL="457200" indent="-457200">
              <a:buFont typeface="+mj-lt"/>
              <a:buAutoNum type="arabicPeriod"/>
            </a:pPr>
            <a:r>
              <a:rPr lang="es-ES" dirty="0" err="1" smtClean="0"/>
              <a:t>Ectomicorrízas</a:t>
            </a:r>
            <a:r>
              <a:rPr lang="es-ES" dirty="0" smtClean="0"/>
              <a:t> </a:t>
            </a:r>
            <a:endParaRPr lang="es-ES" dirty="0"/>
          </a:p>
        </p:txBody>
      </p:sp>
      <p:sp>
        <p:nvSpPr>
          <p:cNvPr id="6" name="Marcador de contenido 5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pPr marL="457200" indent="-457200">
              <a:buFont typeface="+mj-lt"/>
              <a:buAutoNum type="arabicPeriod" startAt="18"/>
            </a:pPr>
            <a:r>
              <a:rPr lang="es-ES" dirty="0" smtClean="0"/>
              <a:t>T</a:t>
            </a:r>
            <a:r>
              <a:rPr lang="es-ES" dirty="0" smtClean="0"/>
              <a:t>écnicas para incrementar la producción 1</a:t>
            </a:r>
            <a:endParaRPr lang="es-ES" dirty="0"/>
          </a:p>
          <a:p>
            <a:pPr marL="457200" indent="-457200">
              <a:buFont typeface="+mj-lt"/>
              <a:buAutoNum type="arabicPeriod" startAt="18"/>
            </a:pPr>
            <a:r>
              <a:rPr lang="es-ES" dirty="0"/>
              <a:t>Técnicas para incrementar la </a:t>
            </a:r>
            <a:r>
              <a:rPr lang="es-ES" dirty="0" smtClean="0"/>
              <a:t>producción 2</a:t>
            </a:r>
            <a:endParaRPr lang="es-ES" dirty="0"/>
          </a:p>
          <a:p>
            <a:pPr marL="457200" indent="-457200">
              <a:buFont typeface="+mj-lt"/>
              <a:buAutoNum type="arabicPeriod" startAt="18"/>
            </a:pPr>
            <a:r>
              <a:rPr lang="es-ES" dirty="0" smtClean="0"/>
              <a:t>Impulsos el</a:t>
            </a:r>
            <a:r>
              <a:rPr lang="es-ES" dirty="0" smtClean="0"/>
              <a:t>éctricos</a:t>
            </a:r>
            <a:endParaRPr lang="es-ES" dirty="0"/>
          </a:p>
          <a:p>
            <a:pPr marL="457200" indent="-457200">
              <a:buFont typeface="+mj-lt"/>
              <a:buAutoNum type="arabicPeriod" startAt="18"/>
            </a:pPr>
            <a:r>
              <a:rPr lang="es-ES" dirty="0" smtClean="0"/>
              <a:t>Precios </a:t>
            </a:r>
            <a:endParaRPr lang="es-ES" dirty="0"/>
          </a:p>
          <a:p>
            <a:pPr marL="457200" indent="-457200">
              <a:buFont typeface="+mj-lt"/>
              <a:buAutoNum type="arabicPeriod" startAt="18"/>
            </a:pPr>
            <a:r>
              <a:rPr lang="es-ES" i="1" dirty="0" err="1" smtClean="0"/>
              <a:t>Tricholoma</a:t>
            </a:r>
            <a:r>
              <a:rPr lang="es-ES" i="1" dirty="0" smtClean="0"/>
              <a:t> </a:t>
            </a:r>
            <a:r>
              <a:rPr lang="es-ES" i="1" dirty="0" err="1" smtClean="0"/>
              <a:t>magnivelare</a:t>
            </a:r>
            <a:endParaRPr lang="es-ES" i="1" dirty="0"/>
          </a:p>
          <a:p>
            <a:pPr marL="457200" indent="-457200">
              <a:buFont typeface="+mj-lt"/>
              <a:buAutoNum type="arabicPeriod" startAt="18"/>
            </a:pPr>
            <a:r>
              <a:rPr lang="es-ES" dirty="0" smtClean="0"/>
              <a:t>Taxonom</a:t>
            </a:r>
            <a:r>
              <a:rPr lang="es-ES" dirty="0" smtClean="0"/>
              <a:t>ía</a:t>
            </a:r>
            <a:endParaRPr lang="es-ES" dirty="0"/>
          </a:p>
          <a:p>
            <a:pPr marL="457200" indent="-457200">
              <a:buFont typeface="+mj-lt"/>
              <a:buAutoNum type="arabicPeriod" startAt="18"/>
            </a:pPr>
            <a:r>
              <a:rPr lang="es-ES" dirty="0" smtClean="0"/>
              <a:t>Generalidades</a:t>
            </a:r>
            <a:endParaRPr lang="es-ES" dirty="0"/>
          </a:p>
          <a:p>
            <a:pPr marL="457200" indent="-457200">
              <a:buFont typeface="+mj-lt"/>
              <a:buAutoNum type="arabicPeriod" startAt="18"/>
            </a:pPr>
            <a:r>
              <a:rPr lang="es-ES" dirty="0" smtClean="0"/>
              <a:t>Morfolog</a:t>
            </a:r>
            <a:r>
              <a:rPr lang="es-ES" dirty="0" smtClean="0"/>
              <a:t>ía 1</a:t>
            </a:r>
            <a:endParaRPr lang="es-ES" dirty="0"/>
          </a:p>
          <a:p>
            <a:pPr marL="457200" indent="-457200">
              <a:buFont typeface="+mj-lt"/>
              <a:buAutoNum type="arabicPeriod" startAt="18"/>
            </a:pPr>
            <a:r>
              <a:rPr lang="es-ES" dirty="0" smtClean="0"/>
              <a:t>Morfolog</a:t>
            </a:r>
            <a:r>
              <a:rPr lang="es-ES" dirty="0" smtClean="0"/>
              <a:t>ía 2</a:t>
            </a:r>
            <a:endParaRPr lang="es-ES" dirty="0"/>
          </a:p>
          <a:p>
            <a:pPr marL="457200" indent="-457200">
              <a:buFont typeface="+mj-lt"/>
              <a:buAutoNum type="arabicPeriod" startAt="18"/>
            </a:pPr>
            <a:r>
              <a:rPr lang="es-ES" dirty="0" smtClean="0"/>
              <a:t>Distribuci</a:t>
            </a:r>
            <a:r>
              <a:rPr lang="es-ES" dirty="0" smtClean="0"/>
              <a:t>ón</a:t>
            </a:r>
            <a:endParaRPr lang="es-ES" dirty="0"/>
          </a:p>
          <a:p>
            <a:pPr marL="457200" indent="-457200">
              <a:buFont typeface="+mj-lt"/>
              <a:buAutoNum type="arabicPeriod" startAt="18"/>
            </a:pPr>
            <a:r>
              <a:rPr lang="es-ES" dirty="0" smtClean="0"/>
              <a:t>Precios 1</a:t>
            </a:r>
            <a:endParaRPr lang="es-ES" dirty="0"/>
          </a:p>
          <a:p>
            <a:pPr marL="457200" indent="-457200">
              <a:buFont typeface="+mj-lt"/>
              <a:buAutoNum type="arabicPeriod" startAt="18"/>
            </a:pPr>
            <a:r>
              <a:rPr lang="es-ES" dirty="0" smtClean="0"/>
              <a:t>Precios 2</a:t>
            </a:r>
            <a:endParaRPr lang="es-ES" dirty="0"/>
          </a:p>
          <a:p>
            <a:pPr marL="457200" indent="-457200">
              <a:buFont typeface="+mj-lt"/>
              <a:buAutoNum type="arabicPeriod" startAt="18"/>
            </a:pPr>
            <a:r>
              <a:rPr lang="es-ES" dirty="0" smtClean="0"/>
              <a:t>Investigaci</a:t>
            </a:r>
            <a:r>
              <a:rPr lang="es-ES" dirty="0" smtClean="0"/>
              <a:t>ón y futuro</a:t>
            </a:r>
            <a:endParaRPr lang="es-ES" dirty="0"/>
          </a:p>
          <a:p>
            <a:pPr marL="457200" indent="-457200">
              <a:buFont typeface="+mj-lt"/>
              <a:buAutoNum type="arabicPeriod" startAt="18"/>
            </a:pPr>
            <a:r>
              <a:rPr lang="es-ES" dirty="0" smtClean="0"/>
              <a:t>Estatus de conservaci</a:t>
            </a:r>
            <a:r>
              <a:rPr lang="es-ES" dirty="0" smtClean="0"/>
              <a:t>ón</a:t>
            </a:r>
            <a:endParaRPr lang="es-ES" dirty="0"/>
          </a:p>
          <a:p>
            <a:pPr marL="457200" indent="-457200">
              <a:buFont typeface="+mj-lt"/>
              <a:buAutoNum type="arabicPeriod" startAt="18"/>
            </a:pPr>
            <a:r>
              <a:rPr lang="es-ES" dirty="0" smtClean="0"/>
              <a:t>Problem</a:t>
            </a:r>
            <a:r>
              <a:rPr lang="es-ES" dirty="0" smtClean="0"/>
              <a:t>ática</a:t>
            </a:r>
            <a:endParaRPr lang="es-ES" dirty="0"/>
          </a:p>
          <a:p>
            <a:pPr marL="457200" indent="-457200">
              <a:buFont typeface="+mj-lt"/>
              <a:buAutoNum type="arabicPeriod" startAt="18"/>
            </a:pPr>
            <a:r>
              <a:rPr lang="es-ES" dirty="0" smtClean="0"/>
              <a:t>Referencias 1</a:t>
            </a:r>
          </a:p>
          <a:p>
            <a:pPr marL="457200" indent="-457200">
              <a:buFont typeface="+mj-lt"/>
              <a:buAutoNum type="arabicPeriod" startAt="18"/>
            </a:pPr>
            <a:r>
              <a:rPr lang="es-ES" dirty="0" smtClean="0"/>
              <a:t>Referencias 2</a:t>
            </a:r>
            <a:endParaRPr lang="es-ES" dirty="0"/>
          </a:p>
          <a:p>
            <a:pPr marL="457200" indent="-457200">
              <a:buFont typeface="+mj-lt"/>
              <a:buAutoNum type="arabicPeriod" startAt="18"/>
            </a:pPr>
            <a:endParaRPr lang="es-ES" dirty="0"/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F0343A7C-E0AF-4547-9C9F-8102B599A5C0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cxnSp>
        <p:nvCxnSpPr>
          <p:cNvPr id="13" name="Conector recto 12"/>
          <p:cNvCxnSpPr/>
          <p:nvPr/>
        </p:nvCxnSpPr>
        <p:spPr>
          <a:xfrm>
            <a:off x="0" y="1268760"/>
            <a:ext cx="91440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086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sz="quarter" idx="10"/>
          </p:nvPr>
        </p:nvSpPr>
        <p:spPr>
          <a:xfrm>
            <a:off x="251520" y="2016386"/>
            <a:ext cx="3960440" cy="423500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2400" b="1" dirty="0" smtClean="0"/>
              <a:t>Reino: </a:t>
            </a:r>
            <a:r>
              <a:rPr lang="es-MX" sz="2400" b="1" dirty="0" err="1" smtClean="0"/>
              <a:t>Fungi</a:t>
            </a:r>
            <a:endParaRPr lang="es-MX" sz="2400" b="1" dirty="0" smtClean="0"/>
          </a:p>
          <a:p>
            <a:pPr marL="0" indent="0">
              <a:buNone/>
            </a:pPr>
            <a:r>
              <a:rPr lang="es-MX" sz="2400" b="1" dirty="0" err="1" smtClean="0"/>
              <a:t>Phylum</a:t>
            </a:r>
            <a:r>
              <a:rPr lang="es-MX" sz="2400" b="1" dirty="0" smtClean="0"/>
              <a:t>: </a:t>
            </a:r>
            <a:r>
              <a:rPr lang="es-MX" sz="2400" b="1" dirty="0" err="1" smtClean="0"/>
              <a:t>Basidiomycota</a:t>
            </a:r>
            <a:endParaRPr lang="es-MX" sz="2400" b="1" dirty="0"/>
          </a:p>
          <a:p>
            <a:pPr marL="0" indent="0">
              <a:buNone/>
            </a:pPr>
            <a:r>
              <a:rPr lang="es-MX" sz="2400" b="1" dirty="0" smtClean="0"/>
              <a:t>Clase: </a:t>
            </a:r>
            <a:r>
              <a:rPr lang="es-MX" sz="2400" b="1" dirty="0" err="1" smtClean="0"/>
              <a:t>Agaricomycetes</a:t>
            </a:r>
            <a:endParaRPr lang="es-MX" sz="2400" b="1" dirty="0"/>
          </a:p>
          <a:p>
            <a:pPr marL="0" indent="0">
              <a:buNone/>
            </a:pPr>
            <a:r>
              <a:rPr lang="es-MX" sz="2400" b="1" dirty="0" smtClean="0"/>
              <a:t>Orden. Agaricales </a:t>
            </a:r>
          </a:p>
          <a:p>
            <a:pPr marL="0" indent="0">
              <a:buNone/>
            </a:pPr>
            <a:r>
              <a:rPr lang="es-MX" sz="2400" b="1" dirty="0" err="1" smtClean="0"/>
              <a:t>Familia:Tricholomataceae</a:t>
            </a:r>
            <a:endParaRPr lang="es-MX" sz="2400" b="1" dirty="0" smtClean="0"/>
          </a:p>
          <a:p>
            <a:pPr marL="0" indent="0">
              <a:buNone/>
            </a:pPr>
            <a:r>
              <a:rPr lang="es-MX" sz="2400" b="1" dirty="0" smtClean="0"/>
              <a:t>Género: </a:t>
            </a:r>
            <a:r>
              <a:rPr lang="es-MX" sz="2400" b="1" dirty="0" err="1" smtClean="0"/>
              <a:t>Tricholoma</a:t>
            </a:r>
            <a:endParaRPr lang="es-MX" sz="2400" b="1" dirty="0" smtClean="0"/>
          </a:p>
          <a:p>
            <a:pPr marL="0" indent="0">
              <a:buNone/>
            </a:pPr>
            <a:r>
              <a:rPr lang="es-MX" sz="2400" b="1" dirty="0" smtClean="0"/>
              <a:t>Especies: </a:t>
            </a:r>
          </a:p>
          <a:p>
            <a:pPr marL="0" indent="0">
              <a:buNone/>
            </a:pPr>
            <a:r>
              <a:rPr lang="es-MX" sz="2400" b="1" i="1" dirty="0" err="1" smtClean="0">
                <a:cs typeface="Calibri" charset="0"/>
              </a:rPr>
              <a:t>Tricholoma</a:t>
            </a:r>
            <a:r>
              <a:rPr lang="es-MX" sz="2400" b="1" i="1" dirty="0" smtClean="0">
                <a:cs typeface="Calibri" charset="0"/>
              </a:rPr>
              <a:t> </a:t>
            </a:r>
            <a:r>
              <a:rPr lang="es-MX" sz="2400" b="1" i="1" dirty="0" err="1" smtClean="0">
                <a:cs typeface="Calibri" charset="0"/>
              </a:rPr>
              <a:t>matsutake</a:t>
            </a:r>
            <a:endParaRPr lang="es-MX" sz="2400" b="1" i="1" dirty="0" smtClean="0">
              <a:cs typeface="Calibri" charset="0"/>
            </a:endParaRPr>
          </a:p>
          <a:p>
            <a:pPr marL="0" indent="0">
              <a:buNone/>
            </a:pPr>
            <a:endParaRPr lang="es-MX" sz="2400" b="1" dirty="0"/>
          </a:p>
        </p:txBody>
      </p:sp>
      <p:cxnSp>
        <p:nvCxnSpPr>
          <p:cNvPr id="7" name="Conector recto 6"/>
          <p:cNvCxnSpPr/>
          <p:nvPr/>
        </p:nvCxnSpPr>
        <p:spPr>
          <a:xfrm>
            <a:off x="0" y="1268760"/>
            <a:ext cx="91440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ítulo 1"/>
          <p:cNvSpPr txBox="1">
            <a:spLocks/>
          </p:cNvSpPr>
          <p:nvPr/>
        </p:nvSpPr>
        <p:spPr bwMode="auto">
          <a:xfrm>
            <a:off x="0" y="0"/>
            <a:ext cx="9134126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s-ES" sz="4800" b="1" dirty="0" smtClean="0">
                <a:ea typeface="+mj-ea"/>
                <a:cs typeface="Calibri" charset="0"/>
              </a:rPr>
              <a:t>CLASIFICACIÓN</a:t>
            </a:r>
            <a:endParaRPr lang="es-ES" sz="4800" b="1" dirty="0">
              <a:ea typeface="+mj-ea"/>
              <a:cs typeface="Calibri" charset="0"/>
            </a:endParaRPr>
          </a:p>
        </p:txBody>
      </p:sp>
      <p:pic>
        <p:nvPicPr>
          <p:cNvPr id="1026" name="Picture 2" descr="Resultado de imagen para tricholoma matsutak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2807" y="2016386"/>
            <a:ext cx="5051507" cy="3791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ángulo 8"/>
          <p:cNvSpPr/>
          <p:nvPr/>
        </p:nvSpPr>
        <p:spPr>
          <a:xfrm>
            <a:off x="755576" y="6157402"/>
            <a:ext cx="22202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NCBI </a:t>
            </a:r>
            <a:r>
              <a:rPr lang="en-US" dirty="0" smtClean="0"/>
              <a:t>Taxonomy, 2016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9664252"/>
      </p:ext>
    </p:extLst>
  </p:cSld>
  <p:clrMapOvr>
    <a:masterClrMapping/>
  </p:clrMapOvr>
  <p:transition xmlns:p14="http://schemas.microsoft.com/office/powerpoint/2010/main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1895582283"/>
              </p:ext>
            </p:extLst>
          </p:nvPr>
        </p:nvGraphicFramePr>
        <p:xfrm>
          <a:off x="971600" y="1196752"/>
          <a:ext cx="7380312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026" name="Picture 2" descr="http://www.henriettes-herb.com/files/images/photos/p/pi/pinus-densiflora-1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841776"/>
            <a:ext cx="2926039" cy="20162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uadroTexto 4"/>
          <p:cNvSpPr txBox="1"/>
          <p:nvPr/>
        </p:nvSpPr>
        <p:spPr>
          <a:xfrm>
            <a:off x="-12029" y="5201816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i="1" dirty="0" err="1" smtClean="0"/>
              <a:t>Pinus</a:t>
            </a:r>
            <a:r>
              <a:rPr lang="es-MX" i="1" dirty="0" smtClean="0"/>
              <a:t> </a:t>
            </a:r>
            <a:r>
              <a:rPr lang="es-MX" i="1" dirty="0" err="1" smtClean="0"/>
              <a:t>densiflora</a:t>
            </a:r>
            <a:endParaRPr lang="es-MX" i="1" dirty="0"/>
          </a:p>
        </p:txBody>
      </p:sp>
      <p:sp>
        <p:nvSpPr>
          <p:cNvPr id="9" name="CuadroTexto 8"/>
          <p:cNvSpPr txBox="1"/>
          <p:nvPr/>
        </p:nvSpPr>
        <p:spPr>
          <a:xfrm>
            <a:off x="179512" y="6309320"/>
            <a:ext cx="19442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solidFill>
                  <a:schemeClr val="bg1"/>
                </a:solidFill>
              </a:rPr>
              <a:t>Chang, 1978</a:t>
            </a:r>
            <a:endParaRPr lang="es-MX" sz="2000" dirty="0">
              <a:solidFill>
                <a:schemeClr val="bg1"/>
              </a:solidFill>
            </a:endParaRPr>
          </a:p>
        </p:txBody>
      </p:sp>
      <p:pic>
        <p:nvPicPr>
          <p:cNvPr id="10" name="9 Imagen"/>
          <p:cNvPicPr/>
          <p:nvPr/>
        </p:nvPicPr>
        <p:blipFill>
          <a:blip r:embed="rId9"/>
          <a:srcRect l="75234" t="13333" r="10496" b="47826"/>
          <a:stretch>
            <a:fillRect/>
          </a:stretch>
        </p:blipFill>
        <p:spPr bwMode="auto">
          <a:xfrm rot="16200000">
            <a:off x="6558180" y="4260210"/>
            <a:ext cx="2304256" cy="29089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11" name="Conector recto 10"/>
          <p:cNvCxnSpPr/>
          <p:nvPr/>
        </p:nvCxnSpPr>
        <p:spPr>
          <a:xfrm>
            <a:off x="0" y="1268760"/>
            <a:ext cx="91440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ítulo 1"/>
          <p:cNvSpPr txBox="1">
            <a:spLocks/>
          </p:cNvSpPr>
          <p:nvPr/>
        </p:nvSpPr>
        <p:spPr bwMode="auto">
          <a:xfrm>
            <a:off x="0" y="116632"/>
            <a:ext cx="9134126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s-ES" sz="4800" b="1" dirty="0" smtClean="0">
                <a:ea typeface="+mj-ea"/>
                <a:cs typeface="Calibri" charset="0"/>
              </a:rPr>
              <a:t>GENERALIDADES</a:t>
            </a:r>
            <a:endParaRPr lang="es-ES" sz="4800" b="1" dirty="0">
              <a:ea typeface="+mj-ea"/>
              <a:cs typeface="Calibri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7308304" y="6474636"/>
            <a:ext cx="16846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s-MX" dirty="0"/>
              <a:t>(Akiyoshi, 1999)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568327852"/>
      </p:ext>
    </p:extLst>
  </p:cSld>
  <p:clrMapOvr>
    <a:masterClrMapping/>
  </p:clrMapOvr>
  <p:transition xmlns:p14="http://schemas.microsoft.com/office/powerpoint/2010/main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sz="quarter" idx="10"/>
          </p:nvPr>
        </p:nvSpPr>
        <p:spPr>
          <a:xfrm>
            <a:off x="708492" y="1944881"/>
            <a:ext cx="1368152" cy="443198"/>
          </a:xfrm>
        </p:spPr>
        <p:txBody>
          <a:bodyPr/>
          <a:lstStyle/>
          <a:p>
            <a:pPr marL="0" indent="0" algn="just">
              <a:buNone/>
            </a:pPr>
            <a:r>
              <a:rPr lang="es-MX" b="1" dirty="0" smtClean="0">
                <a:solidFill>
                  <a:srgbClr val="002060"/>
                </a:solidFill>
              </a:rPr>
              <a:t>Píleo</a:t>
            </a:r>
            <a:endParaRPr lang="es-MX" b="1" dirty="0">
              <a:solidFill>
                <a:srgbClr val="002060"/>
              </a:solidFill>
            </a:endParaRPr>
          </a:p>
        </p:txBody>
      </p:sp>
      <p:pic>
        <p:nvPicPr>
          <p:cNvPr id="2050" name="Picture 2" descr="http://files.shroomery.org/files/10-49/220849204-matsu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2844" y="1152912"/>
            <a:ext cx="7641156" cy="5730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Marcador de texto 2"/>
          <p:cNvSpPr txBox="1">
            <a:spLocks/>
          </p:cNvSpPr>
          <p:nvPr/>
        </p:nvSpPr>
        <p:spPr>
          <a:xfrm>
            <a:off x="6228184" y="2784852"/>
            <a:ext cx="1891596" cy="45140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96875" indent="-396875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Tx/>
              <a:buBlip>
                <a:blip r:embed="rId4"/>
              </a:buBlip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396875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Tx/>
              <a:buBlip>
                <a:blip r:embed="rId5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8888" indent="-344488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Tx/>
              <a:buBlip>
                <a:blip r:embed="rId5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4963" indent="-346075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Tx/>
              <a:buBlip>
                <a:blip r:embed="rId5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41513" indent="-336550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Tx/>
              <a:buBlip>
                <a:blip r:embed="rId5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499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81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63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45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MX" b="1" dirty="0">
                <a:solidFill>
                  <a:schemeClr val="bg1"/>
                </a:solidFill>
              </a:rPr>
              <a:t>L</a:t>
            </a:r>
            <a:r>
              <a:rPr lang="es-MX" b="1" dirty="0" smtClean="0">
                <a:solidFill>
                  <a:schemeClr val="bg1"/>
                </a:solidFill>
              </a:rPr>
              <a:t>aminas</a:t>
            </a:r>
            <a:endParaRPr lang="es-MX" b="1" dirty="0">
              <a:solidFill>
                <a:schemeClr val="bg1"/>
              </a:solidFill>
            </a:endParaRPr>
          </a:p>
        </p:txBody>
      </p:sp>
      <p:sp>
        <p:nvSpPr>
          <p:cNvPr id="6" name="Marcador de texto 2"/>
          <p:cNvSpPr txBox="1">
            <a:spLocks/>
          </p:cNvSpPr>
          <p:nvPr/>
        </p:nvSpPr>
        <p:spPr>
          <a:xfrm>
            <a:off x="2892469" y="4253269"/>
            <a:ext cx="1656184" cy="45140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96875" indent="-396875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Tx/>
              <a:buBlip>
                <a:blip r:embed="rId4"/>
              </a:buBlip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396875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Tx/>
              <a:buBlip>
                <a:blip r:embed="rId5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8888" indent="-344488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Tx/>
              <a:buBlip>
                <a:blip r:embed="rId5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4963" indent="-346075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Tx/>
              <a:buBlip>
                <a:blip r:embed="rId5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41513" indent="-336550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Tx/>
              <a:buBlip>
                <a:blip r:embed="rId5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499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81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63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45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MX" b="1" dirty="0" smtClean="0">
                <a:solidFill>
                  <a:schemeClr val="bg1"/>
                </a:solidFill>
              </a:rPr>
              <a:t>Estípite</a:t>
            </a:r>
            <a:endParaRPr lang="es-MX" b="1" dirty="0">
              <a:solidFill>
                <a:schemeClr val="bg1"/>
              </a:solidFill>
            </a:endParaRPr>
          </a:p>
        </p:txBody>
      </p:sp>
      <p:sp>
        <p:nvSpPr>
          <p:cNvPr id="7" name="Marcador de texto 2"/>
          <p:cNvSpPr txBox="1">
            <a:spLocks/>
          </p:cNvSpPr>
          <p:nvPr/>
        </p:nvSpPr>
        <p:spPr>
          <a:xfrm>
            <a:off x="4175956" y="3863626"/>
            <a:ext cx="1368152" cy="451406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396875" indent="-396875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Tx/>
              <a:buBlip>
                <a:blip r:embed="rId4"/>
              </a:buBlip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396875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Tx/>
              <a:buBlip>
                <a:blip r:embed="rId5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8888" indent="-344488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Tx/>
              <a:buBlip>
                <a:blip r:embed="rId5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4963" indent="-346075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Tx/>
              <a:buBlip>
                <a:blip r:embed="rId5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41513" indent="-336550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Tx/>
              <a:buBlip>
                <a:blip r:embed="rId5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499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81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63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45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MX" b="1" dirty="0" smtClean="0">
                <a:solidFill>
                  <a:schemeClr val="bg1"/>
                </a:solidFill>
              </a:rPr>
              <a:t>Velo</a:t>
            </a:r>
            <a:endParaRPr lang="es-MX" b="1" dirty="0">
              <a:solidFill>
                <a:schemeClr val="bg1"/>
              </a:solidFill>
            </a:endParaRPr>
          </a:p>
        </p:txBody>
      </p:sp>
      <p:sp>
        <p:nvSpPr>
          <p:cNvPr id="8" name="Marcador de texto 2"/>
          <p:cNvSpPr txBox="1">
            <a:spLocks/>
          </p:cNvSpPr>
          <p:nvPr/>
        </p:nvSpPr>
        <p:spPr>
          <a:xfrm>
            <a:off x="6827595" y="3741702"/>
            <a:ext cx="1368152" cy="451406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396875" indent="-396875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Tx/>
              <a:buBlip>
                <a:blip r:embed="rId4"/>
              </a:buBlip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396875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Tx/>
              <a:buBlip>
                <a:blip r:embed="rId5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8888" indent="-344488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Tx/>
              <a:buBlip>
                <a:blip r:embed="rId5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4963" indent="-346075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Tx/>
              <a:buBlip>
                <a:blip r:embed="rId5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41513" indent="-336550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Tx/>
              <a:buBlip>
                <a:blip r:embed="rId5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499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81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63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45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MX" b="1" dirty="0" smtClean="0">
                <a:solidFill>
                  <a:schemeClr val="bg1"/>
                </a:solidFill>
              </a:rPr>
              <a:t>Anillo</a:t>
            </a:r>
            <a:endParaRPr lang="es-MX" b="1" dirty="0">
              <a:solidFill>
                <a:schemeClr val="bg1"/>
              </a:solidFill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75" t="42942" r="38266" b="2914"/>
          <a:stretch/>
        </p:blipFill>
        <p:spPr>
          <a:xfrm>
            <a:off x="29931" y="1412776"/>
            <a:ext cx="2448273" cy="2088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CuadroTexto 3"/>
          <p:cNvSpPr txBox="1"/>
          <p:nvPr/>
        </p:nvSpPr>
        <p:spPr>
          <a:xfrm>
            <a:off x="4643438" y="5214950"/>
            <a:ext cx="26348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s-MX" b="1" dirty="0" smtClean="0">
                <a:solidFill>
                  <a:schemeClr val="bg1"/>
                </a:solidFill>
              </a:rPr>
              <a:t>Tejido de textura fina</a:t>
            </a:r>
            <a:endParaRPr lang="es-MX" b="1" dirty="0">
              <a:solidFill>
                <a:schemeClr val="bg1"/>
              </a:solidFill>
            </a:endParaRPr>
          </a:p>
        </p:txBody>
      </p:sp>
      <p:cxnSp>
        <p:nvCxnSpPr>
          <p:cNvPr id="11" name="Conector recto 10"/>
          <p:cNvCxnSpPr/>
          <p:nvPr/>
        </p:nvCxnSpPr>
        <p:spPr>
          <a:xfrm>
            <a:off x="0" y="1268760"/>
            <a:ext cx="91440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ítulo 1"/>
          <p:cNvSpPr txBox="1">
            <a:spLocks/>
          </p:cNvSpPr>
          <p:nvPr/>
        </p:nvSpPr>
        <p:spPr bwMode="auto">
          <a:xfrm>
            <a:off x="0" y="0"/>
            <a:ext cx="9134126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s-ES" sz="4800" b="1" dirty="0" smtClean="0">
                <a:ea typeface="+mj-ea"/>
                <a:cs typeface="Calibri" charset="0"/>
              </a:rPr>
              <a:t>MORFOLOG</a:t>
            </a:r>
            <a:r>
              <a:rPr lang="es-ES" sz="4800" b="1" dirty="0" smtClean="0">
                <a:ea typeface="+mj-ea"/>
                <a:cs typeface="Calibri" charset="0"/>
              </a:rPr>
              <a:t>ÍA</a:t>
            </a:r>
            <a:endParaRPr lang="es-ES" sz="4800" b="1" dirty="0">
              <a:ea typeface="+mj-ea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5074054"/>
      </p:ext>
    </p:extLst>
  </p:cSld>
  <p:clrMapOvr>
    <a:masterClrMapping/>
  </p:clrMapOvr>
  <p:transition xmlns:p14="http://schemas.microsoft.com/office/powerpoint/2010/main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08"/>
          <a:stretch/>
        </p:blipFill>
        <p:spPr>
          <a:xfrm>
            <a:off x="3855066" y="3140969"/>
            <a:ext cx="5130431" cy="34924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CuadroTexto 4"/>
          <p:cNvSpPr txBox="1"/>
          <p:nvPr/>
        </p:nvSpPr>
        <p:spPr>
          <a:xfrm>
            <a:off x="467544" y="5805264"/>
            <a:ext cx="32490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dirty="0" smtClean="0"/>
              <a:t>Anillo de hadas de </a:t>
            </a:r>
            <a:r>
              <a:rPr lang="es-MX" i="1" dirty="0" smtClean="0"/>
              <a:t>T. </a:t>
            </a:r>
            <a:r>
              <a:rPr lang="es-MX" i="1" dirty="0" err="1" smtClean="0"/>
              <a:t>matsutake</a:t>
            </a:r>
            <a:r>
              <a:rPr lang="es-MX" i="1" dirty="0" smtClean="0"/>
              <a:t> </a:t>
            </a:r>
            <a:endParaRPr lang="es-MX" i="1" dirty="0"/>
          </a:p>
        </p:txBody>
      </p:sp>
      <p:pic>
        <p:nvPicPr>
          <p:cNvPr id="3074" name="Picture 2" descr="http://mushroom-collecting.com/IMG_1922%20copy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01" y="1340768"/>
            <a:ext cx="4752528" cy="35643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Conector recto 5"/>
          <p:cNvCxnSpPr/>
          <p:nvPr/>
        </p:nvCxnSpPr>
        <p:spPr>
          <a:xfrm>
            <a:off x="0" y="1268760"/>
            <a:ext cx="91440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ítulo 1"/>
          <p:cNvSpPr txBox="1">
            <a:spLocks/>
          </p:cNvSpPr>
          <p:nvPr/>
        </p:nvSpPr>
        <p:spPr bwMode="auto">
          <a:xfrm>
            <a:off x="0" y="0"/>
            <a:ext cx="9134126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s-ES" sz="4800" b="1" dirty="0" smtClean="0">
                <a:ea typeface="+mj-ea"/>
                <a:cs typeface="Calibri" charset="0"/>
              </a:rPr>
              <a:t>CRECIMIENTO</a:t>
            </a:r>
            <a:endParaRPr lang="es-ES" sz="4800" b="1" dirty="0">
              <a:ea typeface="+mj-ea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4855924"/>
      </p:ext>
    </p:extLst>
  </p:cSld>
  <p:clrMapOvr>
    <a:masterClrMapping/>
  </p:clrMapOvr>
  <p:transition xmlns:p14="http://schemas.microsoft.com/office/powerpoint/2010/main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389350734"/>
              </p:ext>
            </p:extLst>
          </p:nvPr>
        </p:nvGraphicFramePr>
        <p:xfrm>
          <a:off x="-33418" y="822710"/>
          <a:ext cx="9144000" cy="61436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5" name="Conector recto 4"/>
          <p:cNvCxnSpPr/>
          <p:nvPr/>
        </p:nvCxnSpPr>
        <p:spPr>
          <a:xfrm>
            <a:off x="0" y="1268760"/>
            <a:ext cx="91440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ítulo 1"/>
          <p:cNvSpPr txBox="1">
            <a:spLocks/>
          </p:cNvSpPr>
          <p:nvPr/>
        </p:nvSpPr>
        <p:spPr bwMode="auto">
          <a:xfrm>
            <a:off x="0" y="0"/>
            <a:ext cx="9134126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s-ES" sz="4800" b="1" dirty="0" smtClean="0">
                <a:ea typeface="+mj-ea"/>
                <a:cs typeface="Calibri" charset="0"/>
              </a:rPr>
              <a:t>CICLO DE VIDA</a:t>
            </a:r>
            <a:endParaRPr lang="es-ES" sz="4800" b="1" dirty="0">
              <a:ea typeface="+mj-ea"/>
              <a:cs typeface="Calibri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7453850" y="6488668"/>
            <a:ext cx="16850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/>
              <a:t>Tominaga </a:t>
            </a:r>
            <a:r>
              <a:rPr lang="es-MX" dirty="0" smtClean="0"/>
              <a:t>1963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171702201"/>
      </p:ext>
    </p:extLst>
  </p:cSld>
  <p:clrMapOvr>
    <a:masterClrMapping/>
  </p:clrMapOvr>
  <p:transition xmlns:p14="http://schemas.microsoft.com/office/powerpoint/2010/main">
    <p:fade/>
  </p:transition>
</p:sld>
</file>

<file path=ppt/theme/theme1.xml><?xml version="1.0" encoding="utf-8"?>
<a:theme xmlns:a="http://schemas.openxmlformats.org/drawingml/2006/main" name="1_Textured template_Green Segoe_TP10286782">
  <a:themeElements>
    <a:clrScheme name="Azul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91436" tIns="45718" rIns="91436" bIns="45718" numCol="1" rtlCol="0" anchor="ctr" anchorCtr="0" compatLnSpc="1">
        <a:prstTxWarp prst="textNoShape">
          <a:avLst/>
        </a:prstTxWarp>
      </a:bodyPr>
      <a:lstStyle>
        <a:defPPr algn="ctr" defTabSz="914099" fontAlgn="base">
          <a:spcBef>
            <a:spcPct val="0"/>
          </a:spcBef>
          <a:spcAft>
            <a:spcPct val="0"/>
          </a:spcAft>
          <a:defRPr sz="2300" dirty="0" smtClean="0">
            <a:solidFill>
              <a:srgbClr val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White with Courier font for code slides">
  <a:themeElements>
    <a:clrScheme name="Blue Template-Template">
      <a:dk1>
        <a:srgbClr val="000000"/>
      </a:dk1>
      <a:lt1>
        <a:srgbClr val="FFFFFF"/>
      </a:lt1>
      <a:dk2>
        <a:srgbClr val="050595"/>
      </a:dk2>
      <a:lt2>
        <a:srgbClr val="FFFFFF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3EB4F"/>
      </a:hlink>
      <a:folHlink>
        <a:srgbClr val="7DDD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109728" tIns="54864" rIns="109728" bIns="54864" numCol="1" rtlCol="0" anchor="ctr" anchorCtr="0" compatLnSpc="1">
        <a:prstTxWarp prst="textNoShape">
          <a:avLst/>
        </a:prstTxWarp>
      </a:bodyPr>
      <a:lstStyle>
        <a:defPPr marL="0" marR="0" indent="0" algn="ctr" defTabSz="10969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800" b="0" i="0" u="none" strike="noStrike" cap="none" normalizeH="0" baseline="0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D4E977C5-63A6-4EC4-A60E-4684181F706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Diapositivas de presentación de muestra (diseño con textura en verde)</Template>
  <TotalTime>3403</TotalTime>
  <Words>3756</Words>
  <Application>Microsoft Macintosh PowerPoint</Application>
  <PresentationFormat>Presentación en pantalla (4:3)</PresentationFormat>
  <Paragraphs>313</Paragraphs>
  <Slides>34</Slides>
  <Notes>24</Notes>
  <HiddenSlides>0</HiddenSlides>
  <MMClips>0</MMClips>
  <ScaleCrop>false</ScaleCrop>
  <HeadingPairs>
    <vt:vector size="4" baseType="variant">
      <vt:variant>
        <vt:lpstr>Tema</vt:lpstr>
      </vt:variant>
      <vt:variant>
        <vt:i4>3</vt:i4>
      </vt:variant>
      <vt:variant>
        <vt:lpstr>Títulos de diapositiva</vt:lpstr>
      </vt:variant>
      <vt:variant>
        <vt:i4>34</vt:i4>
      </vt:variant>
    </vt:vector>
  </HeadingPairs>
  <TitlesOfParts>
    <vt:vector size="37" baseType="lpstr">
      <vt:lpstr>1_Textured template_Green Segoe_TP10286782</vt:lpstr>
      <vt:lpstr>White with Courier font for code slides</vt:lpstr>
      <vt:lpstr>Tema de Office</vt:lpstr>
      <vt:lpstr>Presentación de PowerPoint</vt:lpstr>
      <vt:lpstr>GUIÓN EXPLICATIVO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Tricholoma matsutake</dc:title>
  <dc:creator>Toshiba-User</dc:creator>
  <cp:keywords/>
  <cp:lastModifiedBy>REVISOR</cp:lastModifiedBy>
  <cp:revision>168</cp:revision>
  <dcterms:created xsi:type="dcterms:W3CDTF">2015-02-17T01:20:35Z</dcterms:created>
  <dcterms:modified xsi:type="dcterms:W3CDTF">2016-10-13T04:31:32Z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TC102867829990</vt:lpwstr>
  </property>
</Properties>
</file>