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65" r:id="rId1"/>
  </p:sldMasterIdLst>
  <p:notesMasterIdLst>
    <p:notesMasterId r:id="rId105"/>
  </p:notesMasterIdLst>
  <p:sldIdLst>
    <p:sldId id="365" r:id="rId2"/>
    <p:sldId id="366" r:id="rId3"/>
    <p:sldId id="367" r:id="rId4"/>
    <p:sldId id="368" r:id="rId5"/>
    <p:sldId id="259" r:id="rId6"/>
    <p:sldId id="257" r:id="rId7"/>
    <p:sldId id="260" r:id="rId8"/>
    <p:sldId id="261" r:id="rId9"/>
    <p:sldId id="262" r:id="rId10"/>
    <p:sldId id="263" r:id="rId11"/>
    <p:sldId id="264" r:id="rId12"/>
    <p:sldId id="267" r:id="rId13"/>
    <p:sldId id="266" r:id="rId14"/>
    <p:sldId id="268" r:id="rId15"/>
    <p:sldId id="269" r:id="rId16"/>
    <p:sldId id="270" r:id="rId17"/>
    <p:sldId id="271" r:id="rId18"/>
    <p:sldId id="272" r:id="rId19"/>
    <p:sldId id="273" r:id="rId20"/>
    <p:sldId id="274" r:id="rId21"/>
    <p:sldId id="276" r:id="rId22"/>
    <p:sldId id="277" r:id="rId23"/>
    <p:sldId id="278" r:id="rId24"/>
    <p:sldId id="275" r:id="rId25"/>
    <p:sldId id="279" r:id="rId26"/>
    <p:sldId id="280" r:id="rId27"/>
    <p:sldId id="281" r:id="rId28"/>
    <p:sldId id="347" r:id="rId29"/>
    <p:sldId id="348" r:id="rId30"/>
    <p:sldId id="349" r:id="rId31"/>
    <p:sldId id="350" r:id="rId32"/>
    <p:sldId id="351" r:id="rId33"/>
    <p:sldId id="352" r:id="rId34"/>
    <p:sldId id="353" r:id="rId35"/>
    <p:sldId id="354" r:id="rId36"/>
    <p:sldId id="355" r:id="rId37"/>
    <p:sldId id="356" r:id="rId38"/>
    <p:sldId id="357" r:id="rId39"/>
    <p:sldId id="358" r:id="rId40"/>
    <p:sldId id="359" r:id="rId41"/>
    <p:sldId id="360" r:id="rId42"/>
    <p:sldId id="361" r:id="rId43"/>
    <p:sldId id="362" r:id="rId44"/>
    <p:sldId id="284" r:id="rId45"/>
    <p:sldId id="285" r:id="rId46"/>
    <p:sldId id="286" r:id="rId47"/>
    <p:sldId id="287" r:id="rId48"/>
    <p:sldId id="288" r:id="rId49"/>
    <p:sldId id="289" r:id="rId50"/>
    <p:sldId id="290" r:id="rId51"/>
    <p:sldId id="291" r:id="rId52"/>
    <p:sldId id="292" r:id="rId53"/>
    <p:sldId id="293" r:id="rId54"/>
    <p:sldId id="294" r:id="rId55"/>
    <p:sldId id="295" r:id="rId56"/>
    <p:sldId id="296" r:id="rId57"/>
    <p:sldId id="297" r:id="rId58"/>
    <p:sldId id="298" r:id="rId59"/>
    <p:sldId id="299" r:id="rId60"/>
    <p:sldId id="300" r:id="rId61"/>
    <p:sldId id="301" r:id="rId62"/>
    <p:sldId id="302" r:id="rId63"/>
    <p:sldId id="303" r:id="rId64"/>
    <p:sldId id="304" r:id="rId65"/>
    <p:sldId id="305" r:id="rId66"/>
    <p:sldId id="306" r:id="rId67"/>
    <p:sldId id="307" r:id="rId68"/>
    <p:sldId id="308" r:id="rId69"/>
    <p:sldId id="309" r:id="rId70"/>
    <p:sldId id="310" r:id="rId71"/>
    <p:sldId id="311" r:id="rId72"/>
    <p:sldId id="314" r:id="rId73"/>
    <p:sldId id="315" r:id="rId74"/>
    <p:sldId id="316" r:id="rId75"/>
    <p:sldId id="317" r:id="rId76"/>
    <p:sldId id="318" r:id="rId77"/>
    <p:sldId id="319" r:id="rId78"/>
    <p:sldId id="320" r:id="rId79"/>
    <p:sldId id="321" r:id="rId80"/>
    <p:sldId id="323" r:id="rId81"/>
    <p:sldId id="324" r:id="rId82"/>
    <p:sldId id="325" r:id="rId83"/>
    <p:sldId id="326" r:id="rId84"/>
    <p:sldId id="327" r:id="rId85"/>
    <p:sldId id="328" r:id="rId86"/>
    <p:sldId id="329" r:id="rId87"/>
    <p:sldId id="330" r:id="rId88"/>
    <p:sldId id="331" r:id="rId89"/>
    <p:sldId id="332" r:id="rId90"/>
    <p:sldId id="333" r:id="rId91"/>
    <p:sldId id="334" r:id="rId92"/>
    <p:sldId id="335" r:id="rId93"/>
    <p:sldId id="336" r:id="rId94"/>
    <p:sldId id="337" r:id="rId95"/>
    <p:sldId id="338" r:id="rId96"/>
    <p:sldId id="339" r:id="rId97"/>
    <p:sldId id="340" r:id="rId98"/>
    <p:sldId id="341" r:id="rId99"/>
    <p:sldId id="342" r:id="rId100"/>
    <p:sldId id="344" r:id="rId101"/>
    <p:sldId id="345" r:id="rId102"/>
    <p:sldId id="346" r:id="rId103"/>
    <p:sldId id="369" r:id="rId104"/>
  </p:sldIdLst>
  <p:sldSz cx="9144000" cy="6858000" type="screen4x3"/>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3C2FFA5D-87B4-456A-9821-1D502468CF0F}" styleName="Estilo temático 1 - Énfasis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775DCB02-9BB8-47FD-8907-85C794F793BA}" styleName="Estilo temático 1 - Énfasis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2D5ABB26-0587-4C30-8999-92F81FD0307C}" styleName="Sin estilo ni cuadrícula">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BC89EF96-8CEA-46FF-86C4-4CE0E7609802}" styleName="Estilo claro 3 - Acento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ED083AE6-46FA-4A59-8FB0-9F97EB10719F}" styleName="Estilo claro 3 - Acento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C4B1156A-380E-4F78-BDF5-A606A8083BF9}" styleName="Estilo medio 4 - Énfasis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solidFill>
            <a:schemeClr val="accent4">
              <a:tint val="20000"/>
            </a:schemeClr>
          </a:solidFill>
        </a:fill>
      </a:tcStyle>
    </a:wholeTbl>
    <a:band1H>
      <a:tcStyle>
        <a:tcBdr/>
        <a:fill>
          <a:solidFill>
            <a:schemeClr val="accent4">
              <a:tint val="40000"/>
            </a:schemeClr>
          </a:solidFill>
        </a:fill>
      </a:tcStyle>
    </a:band1H>
    <a:band1V>
      <a:tcStyle>
        <a:tcBdr/>
        <a:fill>
          <a:solidFill>
            <a:schemeClr val="accent4">
              <a:tint val="40000"/>
            </a:schemeClr>
          </a:solidFill>
        </a:fill>
      </a:tcStyle>
    </a:band1V>
    <a:lastCol>
      <a:tcTxStyle b="on"/>
      <a:tcStyle>
        <a:tcBdr/>
      </a:tcStyle>
    </a:lastCol>
    <a:firstCol>
      <a:tcTxStyle b="on"/>
      <a:tcStyle>
        <a:tcBdr/>
      </a:tcStyle>
    </a:firstCol>
    <a:lastRow>
      <a:tcTxStyle b="on"/>
      <a:tcStyle>
        <a:tcBdr>
          <a:top>
            <a:ln w="25400" cmpd="sng">
              <a:solidFill>
                <a:schemeClr val="accent4"/>
              </a:solidFill>
            </a:ln>
          </a:top>
        </a:tcBdr>
        <a:fill>
          <a:solidFill>
            <a:schemeClr val="accent4">
              <a:tint val="20000"/>
            </a:schemeClr>
          </a:solidFill>
        </a:fill>
      </a:tcStyle>
    </a:lastRow>
    <a:firstRow>
      <a:tcTxStyle b="on"/>
      <a:tcStyle>
        <a:tcBdr/>
        <a:fill>
          <a:solidFill>
            <a:schemeClr val="accent4">
              <a:tint val="20000"/>
            </a:schemeClr>
          </a:solidFill>
        </a:fill>
      </a:tcStyle>
    </a:firstRow>
  </a:tblStyle>
  <a:tblStyle styleId="{00A15C55-8517-42AA-B614-E9B94910E393}" styleName="Estilo medio 2 - Énfasis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1683"/>
    <p:restoredTop sz="94719"/>
  </p:normalViewPr>
  <p:slideViewPr>
    <p:cSldViewPr>
      <p:cViewPr varScale="1">
        <p:scale>
          <a:sx n="77" d="100"/>
          <a:sy n="77" d="100"/>
        </p:scale>
        <p:origin x="1800" y="7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07" Type="http://schemas.openxmlformats.org/officeDocument/2006/relationships/viewProps" Target="viewProps.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slide" Target="slides/slide86.xml"/><Relationship Id="rId102" Type="http://schemas.openxmlformats.org/officeDocument/2006/relationships/slide" Target="slides/slide101.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slide" Target="slides/slide89.xml"/><Relationship Id="rId95" Type="http://schemas.openxmlformats.org/officeDocument/2006/relationships/slide" Target="slides/slide94.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slide" Target="slides/slide92.xml"/><Relationship Id="rId98" Type="http://schemas.openxmlformats.org/officeDocument/2006/relationships/slide" Target="slides/slide9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103" Type="http://schemas.openxmlformats.org/officeDocument/2006/relationships/slide" Target="slides/slide102.xml"/><Relationship Id="rId108" Type="http://schemas.openxmlformats.org/officeDocument/2006/relationships/theme" Target="theme/theme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6" Type="http://schemas.openxmlformats.org/officeDocument/2006/relationships/presProps" Target="presProps.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tableStyles" Target="tableStyles.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s>
</file>

<file path=ppt/diagrams/colors1.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6_1">
  <dgm:title val=""/>
  <dgm:desc val=""/>
  <dgm:catLst>
    <dgm:cat type="accent6" pri="11100"/>
  </dgm:catLst>
  <dgm:styleLbl name="node0">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6">
        <a:shade val="80000"/>
      </a:schemeClr>
    </dgm:linClrLst>
    <dgm:effectClrLst/>
    <dgm:txLinClrLst/>
    <dgm:txFillClrLst/>
    <dgm:txEffectClrLst/>
  </dgm:styleLbl>
  <dgm:styleLbl name="node2">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fgImgPlace1">
    <dgm:fillClrLst meth="repeat">
      <a:schemeClr val="accent6">
        <a:tint val="40000"/>
      </a:schemeClr>
    </dgm:fillClrLst>
    <dgm:linClrLst meth="repeat">
      <a:schemeClr val="accent6">
        <a:shade val="80000"/>
      </a:schemeClr>
    </dgm:linClrLst>
    <dgm:effectClrLst/>
    <dgm:txLinClrLst/>
    <dgm:txFillClrLst meth="repeat">
      <a:schemeClr val="lt1"/>
    </dgm:txFillClrLst>
    <dgm:txEffectClrLst/>
  </dgm:styleLbl>
  <dgm:styleLbl name="alignImgPlace1">
    <dgm:fillClrLst meth="repeat">
      <a:schemeClr val="accent6">
        <a:tint val="40000"/>
      </a:schemeClr>
    </dgm:fillClrLst>
    <dgm:linClrLst meth="repeat">
      <a:schemeClr val="accent6">
        <a:shade val="80000"/>
      </a:schemeClr>
    </dgm:linClrLst>
    <dgm:effectClrLst/>
    <dgm:txLinClrLst/>
    <dgm:txFillClrLst meth="repeat">
      <a:schemeClr val="lt1"/>
    </dgm:txFillClrLst>
    <dgm:txEffectClrLst/>
  </dgm:styleLbl>
  <dgm:styleLbl name="bgImgPlace1">
    <dgm:fillClrLst meth="repeat">
      <a:schemeClr val="accent6">
        <a:tint val="40000"/>
      </a:schemeClr>
    </dgm:fillClrLst>
    <dgm:linClrLst meth="repeat">
      <a:schemeClr val="accent6">
        <a:shade val="80000"/>
      </a:schemeClr>
    </dgm:linClrLst>
    <dgm:effectClrLst/>
    <dgm:txLinClrLst/>
    <dgm:txFillClrLst meth="repeat">
      <a:schemeClr val="lt1"/>
    </dgm:txFillClrLst>
    <dgm:txEffectClrLst/>
  </dgm:styleLbl>
  <dgm:styleLbl name="sibTrans2D1">
    <dgm:fillClrLst meth="repeat">
      <a:schemeClr val="accent6">
        <a:tint val="60000"/>
      </a:schemeClr>
    </dgm:fillClrLst>
    <dgm:linClrLst meth="repeat">
      <a:schemeClr val="accent6">
        <a:tint val="60000"/>
      </a:schemeClr>
    </dgm:linClrLst>
    <dgm:effectClrLst/>
    <dgm:txLinClrLst/>
    <dgm:txFillClrLst meth="repeat">
      <a:schemeClr val="dk1"/>
    </dgm:txFillClrLst>
    <dgm:txEffectClrLst/>
  </dgm:styleLbl>
  <dgm:styleLbl name="fgSibTrans2D1">
    <dgm:fillClrLst meth="repeat">
      <a:schemeClr val="accent6">
        <a:tint val="60000"/>
      </a:schemeClr>
    </dgm:fillClrLst>
    <dgm:linClrLst meth="repeat">
      <a:schemeClr val="accent6">
        <a:tint val="60000"/>
      </a:schemeClr>
    </dgm:linClrLst>
    <dgm:effectClrLst/>
    <dgm:txLinClrLst/>
    <dgm:txFillClrLst meth="repeat">
      <a:schemeClr val="dk1"/>
    </dgm:txFillClrLst>
    <dgm:txEffectClrLst/>
  </dgm:styleLbl>
  <dgm:styleLbl name="bgSibTrans2D1">
    <dgm:fillClrLst meth="repeat">
      <a:schemeClr val="accent6">
        <a:tint val="60000"/>
      </a:schemeClr>
    </dgm:fillClrLst>
    <dgm:linClrLst meth="repeat">
      <a:schemeClr val="accent6">
        <a:tint val="60000"/>
      </a:schemeClr>
    </dgm:linClrLst>
    <dgm:effectClrLst/>
    <dgm:txLinClrLst/>
    <dgm:txFillClrLst meth="repeat">
      <a:schemeClr val="dk1"/>
    </dgm:txFillClrLst>
    <dgm:txEffectClrLst/>
  </dgm:styleLbl>
  <dgm:styleLbl name="sibTrans1D1">
    <dgm:fillClrLst meth="repeat">
      <a:schemeClr val="accent6"/>
    </dgm:fillClrLst>
    <dgm:linClrLst meth="repeat">
      <a:schemeClr val="accent6"/>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dgm:txEffectClrLst/>
  </dgm:styleLbl>
  <dgm:styleLbl name="parChTrans2D2">
    <dgm:fillClrLst meth="repeat">
      <a:schemeClr val="accent6"/>
    </dgm:fillClrLst>
    <dgm:linClrLst meth="repeat">
      <a:schemeClr val="accent6"/>
    </dgm:linClrLst>
    <dgm:effectClrLst/>
    <dgm:txLinClrLst/>
    <dgm:txFillClrLst/>
    <dgm:txEffectClrLst/>
  </dgm:styleLbl>
  <dgm:styleLbl name="parChTrans2D3">
    <dgm:fillClrLst meth="repeat">
      <a:schemeClr val="accent6"/>
    </dgm:fillClrLst>
    <dgm:linClrLst meth="repeat">
      <a:schemeClr val="accent6"/>
    </dgm:linClrLst>
    <dgm:effectClrLst/>
    <dgm:txLinClrLst/>
    <dgm:txFillClrLst/>
    <dgm:txEffectClrLst/>
  </dgm:styleLbl>
  <dgm:styleLbl name="parChTrans2D4">
    <dgm:fillClrLst meth="repeat">
      <a:schemeClr val="accent6"/>
    </dgm:fillClrLst>
    <dgm:linClrLst meth="repeat">
      <a:schemeClr val="accent6"/>
    </dgm:linClrLst>
    <dgm:effectClrLst/>
    <dgm:txLinClrLst/>
    <dgm:txFillClrLst meth="repeat">
      <a:schemeClr val="lt1"/>
    </dgm:txFillClrLst>
    <dgm:txEffectClrLst/>
  </dgm:styleLbl>
  <dgm:styleLbl name="parChTrans1D1">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2">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3">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parChTrans1D4">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fgAcc1">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conFgAcc1">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alignAcc1">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trAlignAcc1">
    <dgm:fillClrLst meth="repeat">
      <a:schemeClr val="accent6">
        <a:alpha val="40000"/>
        <a:tint val="40000"/>
      </a:schemeClr>
    </dgm:fillClrLst>
    <dgm:linClrLst meth="repeat">
      <a:schemeClr val="accent6"/>
    </dgm:linClrLst>
    <dgm:effectClrLst/>
    <dgm:txLinClrLst/>
    <dgm:txFillClrLst meth="repeat">
      <a:schemeClr val="dk1"/>
    </dgm:txFillClrLst>
    <dgm:txEffectClrLst/>
  </dgm:styleLbl>
  <dgm:styleLbl name="bgAcc1">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6">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6">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6">
        <a:alpha val="90000"/>
      </a:schemeClr>
    </dgm:linClrLst>
    <dgm:effectClrLst/>
    <dgm:txLinClrLst/>
    <dgm:txFillClrLst meth="repeat">
      <a:schemeClr val="dk1"/>
    </dgm:txFillClrLst>
    <dgm:txEffectClrLst/>
  </dgm:styleLbl>
  <dgm:styleLbl name="fgAcc0">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fgAcc2">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fgAcc3">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fgAcc4">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accent6"/>
    </dgm:linClrLst>
    <dgm:effectClrLst/>
    <dgm:txLinClrLst/>
    <dgm:txFillClrLst meth="repeat">
      <a:schemeClr val="dk1"/>
    </dgm:txFillClrLst>
    <dgm:txEffectClrLst/>
  </dgm:styleLbl>
  <dgm:styleLbl name="dkBgShp">
    <dgm:fillClrLst meth="repeat">
      <a:schemeClr val="accent6">
        <a:shade val="80000"/>
      </a:schemeClr>
    </dgm:fillClrLst>
    <dgm:linClrLst meth="repeat">
      <a:schemeClr val="accent6"/>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1#2">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1#3">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2_1">
  <dgm:title val=""/>
  <dgm:desc val=""/>
  <dgm:catLst>
    <dgm:cat type="accent2" pri="11100"/>
  </dgm:catLst>
  <dgm:styleLbl name="node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2">
        <a:shade val="80000"/>
      </a:schemeClr>
    </dgm:linClrLst>
    <dgm:effectClrLst/>
    <dgm:txLinClrLst/>
    <dgm:txFillClrLst/>
    <dgm:txEffectClrLst/>
  </dgm:styleLbl>
  <dgm:styleLbl name="node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f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align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b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dgm:txEffectClrLst/>
  </dgm:styleLbl>
  <dgm:styleLbl name="parChTrans2D2">
    <dgm:fillClrLst meth="repeat">
      <a:schemeClr val="accent2"/>
    </dgm:fillClrLst>
    <dgm:linClrLst meth="repeat">
      <a:schemeClr val="accent2"/>
    </dgm:linClrLst>
    <dgm:effectClrLst/>
    <dgm:txLinClrLst/>
    <dgm:txFillClrLst/>
    <dgm:txEffectClrLst/>
  </dgm:styleLbl>
  <dgm:styleLbl name="parChTrans2D3">
    <dgm:fillClrLst meth="repeat">
      <a:schemeClr val="accent2"/>
    </dgm:fillClrLst>
    <dgm:linClrLst meth="repeat">
      <a:schemeClr val="accent2"/>
    </dgm:linClrLst>
    <dgm:effectClrLst/>
    <dgm:txLinClrLst/>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con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align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trAlignAcc1">
    <dgm:fillClrLst meth="repeat">
      <a:schemeClr val="accent2">
        <a:alpha val="40000"/>
        <a:tint val="40000"/>
      </a:schemeClr>
    </dgm:fillClrLst>
    <dgm:linClrLst meth="repeat">
      <a:schemeClr val="accent2"/>
    </dgm:linClrLst>
    <dgm:effectClrLst/>
    <dgm:txLinClrLst/>
    <dgm:txFillClrLst meth="repeat">
      <a:schemeClr val="dk1"/>
    </dgm:txFillClrLst>
    <dgm:txEffectClrLst/>
  </dgm:styleLbl>
  <dgm:styleLbl name="b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fgAcc0">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2">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3">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4">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1#4">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3_1">
  <dgm:title val=""/>
  <dgm:desc val=""/>
  <dgm:catLst>
    <dgm:cat type="accent3" pri="11100"/>
  </dgm:catLst>
  <dgm:styleLbl name="node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3">
        <a:shade val="80000"/>
      </a:schemeClr>
    </dgm:linClrLst>
    <dgm:effectClrLst/>
    <dgm:txLinClrLst/>
    <dgm:txFillClrLst/>
    <dgm:txEffectClrLst/>
  </dgm:styleLbl>
  <dgm:styleLbl name="node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f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align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b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dgm:txEffectClrLst/>
  </dgm:styleLbl>
  <dgm:styleLbl name="parChTrans2D2">
    <dgm:fillClrLst meth="repeat">
      <a:schemeClr val="accent3"/>
    </dgm:fillClrLst>
    <dgm:linClrLst meth="repeat">
      <a:schemeClr val="accent3"/>
    </dgm:linClrLst>
    <dgm:effectClrLst/>
    <dgm:txLinClrLst/>
    <dgm:txFillClrLst/>
    <dgm:txEffectClrLst/>
  </dgm:styleLbl>
  <dgm:styleLbl name="parChTrans2D3">
    <dgm:fillClrLst meth="repeat">
      <a:schemeClr val="accent3"/>
    </dgm:fillClrLst>
    <dgm:linClrLst meth="repeat">
      <a:schemeClr val="accent3"/>
    </dgm:linClrLst>
    <dgm:effectClrLst/>
    <dgm:txLinClrLst/>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con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align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trAlignAcc1">
    <dgm:fillClrLst meth="repeat">
      <a:schemeClr val="accent3">
        <a:alpha val="40000"/>
        <a:tint val="40000"/>
      </a:schemeClr>
    </dgm:fillClrLst>
    <dgm:linClrLst meth="repeat">
      <a:schemeClr val="accent3"/>
    </dgm:linClrLst>
    <dgm:effectClrLst/>
    <dgm:txLinClrLst/>
    <dgm:txFillClrLst meth="repeat">
      <a:schemeClr val="dk1"/>
    </dgm:txFillClrLst>
    <dgm:txEffectClrLst/>
  </dgm:styleLbl>
  <dgm:styleLbl name="b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fgAcc0">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2">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3">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4">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2_1">
  <dgm:title val=""/>
  <dgm:desc val=""/>
  <dgm:catLst>
    <dgm:cat type="accent2" pri="11100"/>
  </dgm:catLst>
  <dgm:styleLbl name="node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2">
        <a:shade val="80000"/>
      </a:schemeClr>
    </dgm:linClrLst>
    <dgm:effectClrLst/>
    <dgm:txLinClrLst/>
    <dgm:txFillClrLst/>
    <dgm:txEffectClrLst/>
  </dgm:styleLbl>
  <dgm:styleLbl name="node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f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align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b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dgm:txEffectClrLst/>
  </dgm:styleLbl>
  <dgm:styleLbl name="parChTrans2D2">
    <dgm:fillClrLst meth="repeat">
      <a:schemeClr val="accent2"/>
    </dgm:fillClrLst>
    <dgm:linClrLst meth="repeat">
      <a:schemeClr val="accent2"/>
    </dgm:linClrLst>
    <dgm:effectClrLst/>
    <dgm:txLinClrLst/>
    <dgm:txFillClrLst/>
    <dgm:txEffectClrLst/>
  </dgm:styleLbl>
  <dgm:styleLbl name="parChTrans2D3">
    <dgm:fillClrLst meth="repeat">
      <a:schemeClr val="accent2"/>
    </dgm:fillClrLst>
    <dgm:linClrLst meth="repeat">
      <a:schemeClr val="accent2"/>
    </dgm:linClrLst>
    <dgm:effectClrLst/>
    <dgm:txLinClrLst/>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con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align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trAlignAcc1">
    <dgm:fillClrLst meth="repeat">
      <a:schemeClr val="accent2">
        <a:alpha val="40000"/>
        <a:tint val="40000"/>
      </a:schemeClr>
    </dgm:fillClrLst>
    <dgm:linClrLst meth="repeat">
      <a:schemeClr val="accent2"/>
    </dgm:linClrLst>
    <dgm:effectClrLst/>
    <dgm:txLinClrLst/>
    <dgm:txFillClrLst meth="repeat">
      <a:schemeClr val="dk1"/>
    </dgm:txFillClrLst>
    <dgm:txEffectClrLst/>
  </dgm:styleLbl>
  <dgm:styleLbl name="b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fgAcc0">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2">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3">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4">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BB2711A-29A8-4D5A-A04B-3E76281AF017}" type="doc">
      <dgm:prSet loTypeId="urn:microsoft.com/office/officeart/2005/8/layout/pyramid4" loCatId="relationship" qsTypeId="urn:microsoft.com/office/officeart/2005/8/quickstyle/simple2" qsCatId="simple" csTypeId="urn:microsoft.com/office/officeart/2005/8/colors/accent0_1" csCatId="mainScheme" phldr="1"/>
      <dgm:spPr/>
      <dgm:t>
        <a:bodyPr/>
        <a:lstStyle/>
        <a:p>
          <a:endParaRPr lang="es-MX"/>
        </a:p>
      </dgm:t>
    </dgm:pt>
    <dgm:pt modelId="{F915C42A-7D11-4D50-9144-41933ADA6712}">
      <dgm:prSet phldrT="[Texto]">
        <dgm:style>
          <a:lnRef idx="1">
            <a:schemeClr val="accent3"/>
          </a:lnRef>
          <a:fillRef idx="2">
            <a:schemeClr val="accent3"/>
          </a:fillRef>
          <a:effectRef idx="1">
            <a:schemeClr val="accent3"/>
          </a:effectRef>
          <a:fontRef idx="minor">
            <a:schemeClr val="dk1"/>
          </a:fontRef>
        </dgm:style>
      </dgm:prSet>
      <dgm:spPr/>
      <dgm:t>
        <a:bodyPr/>
        <a:lstStyle/>
        <a:p>
          <a:endParaRPr lang="es-MX" dirty="0"/>
        </a:p>
      </dgm:t>
    </dgm:pt>
    <dgm:pt modelId="{CE5B9ACC-5A26-49B5-9D48-543A40C1B4EA}" type="parTrans" cxnId="{8FB0ABBA-BA9D-46C7-8DD9-7614657B0568}">
      <dgm:prSet/>
      <dgm:spPr/>
      <dgm:t>
        <a:bodyPr/>
        <a:lstStyle/>
        <a:p>
          <a:endParaRPr lang="es-MX"/>
        </a:p>
      </dgm:t>
    </dgm:pt>
    <dgm:pt modelId="{FFD12C6D-37CF-4E3D-839C-39BF8906413B}" type="sibTrans" cxnId="{8FB0ABBA-BA9D-46C7-8DD9-7614657B0568}">
      <dgm:prSet/>
      <dgm:spPr/>
      <dgm:t>
        <a:bodyPr/>
        <a:lstStyle/>
        <a:p>
          <a:endParaRPr lang="es-MX"/>
        </a:p>
      </dgm:t>
    </dgm:pt>
    <dgm:pt modelId="{17A1D297-22D2-47E4-8356-CD880698B231}">
      <dgm:prSet phldrT="[Texto]">
        <dgm:style>
          <a:lnRef idx="3">
            <a:schemeClr val="lt1"/>
          </a:lnRef>
          <a:fillRef idx="1">
            <a:schemeClr val="accent3"/>
          </a:fillRef>
          <a:effectRef idx="1">
            <a:schemeClr val="accent3"/>
          </a:effectRef>
          <a:fontRef idx="minor">
            <a:schemeClr val="lt1"/>
          </a:fontRef>
        </dgm:style>
      </dgm:prSet>
      <dgm:spPr/>
      <dgm:t>
        <a:bodyPr/>
        <a:lstStyle/>
        <a:p>
          <a:r>
            <a:rPr lang="es-MX" dirty="0"/>
            <a:t>Certificados Bancarios.</a:t>
          </a:r>
        </a:p>
      </dgm:t>
    </dgm:pt>
    <dgm:pt modelId="{7E1525FF-052F-474D-88B9-4A9426963E35}" type="parTrans" cxnId="{0DE4480E-A39D-43BB-8451-967015CA0A0B}">
      <dgm:prSet/>
      <dgm:spPr/>
      <dgm:t>
        <a:bodyPr/>
        <a:lstStyle/>
        <a:p>
          <a:endParaRPr lang="es-MX"/>
        </a:p>
      </dgm:t>
    </dgm:pt>
    <dgm:pt modelId="{100BAA34-B8B6-4E1D-9590-BE5958181018}" type="sibTrans" cxnId="{0DE4480E-A39D-43BB-8451-967015CA0A0B}">
      <dgm:prSet/>
      <dgm:spPr/>
      <dgm:t>
        <a:bodyPr/>
        <a:lstStyle/>
        <a:p>
          <a:endParaRPr lang="es-MX"/>
        </a:p>
      </dgm:t>
    </dgm:pt>
    <dgm:pt modelId="{B504783C-4CF3-4B46-BADB-E3ACE4EB3223}">
      <dgm:prSet phldrT="[Texto]">
        <dgm:style>
          <a:lnRef idx="3">
            <a:schemeClr val="lt1"/>
          </a:lnRef>
          <a:fillRef idx="1">
            <a:schemeClr val="accent3"/>
          </a:fillRef>
          <a:effectRef idx="1">
            <a:schemeClr val="accent3"/>
          </a:effectRef>
          <a:fontRef idx="minor">
            <a:schemeClr val="lt1"/>
          </a:fontRef>
        </dgm:style>
      </dgm:prSet>
      <dgm:spPr/>
      <dgm:t>
        <a:bodyPr/>
        <a:lstStyle/>
        <a:p>
          <a:endParaRPr lang="es-MX" dirty="0"/>
        </a:p>
        <a:p>
          <a:r>
            <a:rPr lang="es-MX" dirty="0"/>
            <a:t>Depósitos  a plazo.</a:t>
          </a:r>
          <a:r>
            <a:rPr lang="es-MX" b="1" dirty="0"/>
            <a:t> </a:t>
          </a:r>
        </a:p>
      </dgm:t>
    </dgm:pt>
    <dgm:pt modelId="{00AF7C71-2573-433C-865C-3AABC9714EC0}" type="parTrans" cxnId="{B40A94A8-7174-4F62-B05B-F9115482ECAF}">
      <dgm:prSet/>
      <dgm:spPr/>
      <dgm:t>
        <a:bodyPr/>
        <a:lstStyle/>
        <a:p>
          <a:endParaRPr lang="es-MX"/>
        </a:p>
      </dgm:t>
    </dgm:pt>
    <dgm:pt modelId="{FD88C948-E417-48A8-8C8B-534A5F723C93}" type="sibTrans" cxnId="{B40A94A8-7174-4F62-B05B-F9115482ECAF}">
      <dgm:prSet/>
      <dgm:spPr/>
      <dgm:t>
        <a:bodyPr/>
        <a:lstStyle/>
        <a:p>
          <a:endParaRPr lang="es-MX"/>
        </a:p>
      </dgm:t>
    </dgm:pt>
    <dgm:pt modelId="{1B3EC251-F699-43CD-80D7-436855567641}">
      <dgm:prSet phldrT="[Texto]">
        <dgm:style>
          <a:lnRef idx="3">
            <a:schemeClr val="lt1"/>
          </a:lnRef>
          <a:fillRef idx="1">
            <a:schemeClr val="accent3"/>
          </a:fillRef>
          <a:effectRef idx="1">
            <a:schemeClr val="accent3"/>
          </a:effectRef>
          <a:fontRef idx="minor">
            <a:schemeClr val="lt1"/>
          </a:fontRef>
        </dgm:style>
      </dgm:prSet>
      <dgm:spPr/>
      <dgm:t>
        <a:bodyPr/>
        <a:lstStyle/>
        <a:p>
          <a:r>
            <a:rPr lang="es-MX" dirty="0"/>
            <a:t>P.R.L.V.</a:t>
          </a:r>
        </a:p>
      </dgm:t>
    </dgm:pt>
    <dgm:pt modelId="{2927829F-6FBD-4B24-BFFD-49F9B39BDE80}" type="parTrans" cxnId="{482C011D-A1A9-47B9-9772-0CFC5B9A7EE1}">
      <dgm:prSet/>
      <dgm:spPr/>
      <dgm:t>
        <a:bodyPr/>
        <a:lstStyle/>
        <a:p>
          <a:endParaRPr lang="es-MX"/>
        </a:p>
      </dgm:t>
    </dgm:pt>
    <dgm:pt modelId="{E55C3E49-0099-441F-81D1-9EF0440406A4}" type="sibTrans" cxnId="{482C011D-A1A9-47B9-9772-0CFC5B9A7EE1}">
      <dgm:prSet/>
      <dgm:spPr/>
      <dgm:t>
        <a:bodyPr/>
        <a:lstStyle/>
        <a:p>
          <a:endParaRPr lang="es-MX"/>
        </a:p>
      </dgm:t>
    </dgm:pt>
    <dgm:pt modelId="{2435E4BE-B22B-4A20-BB0B-9659D6FDB1D8}" type="pres">
      <dgm:prSet presAssocID="{3BB2711A-29A8-4D5A-A04B-3E76281AF017}" presName="compositeShape" presStyleCnt="0">
        <dgm:presLayoutVars>
          <dgm:chMax val="9"/>
          <dgm:dir/>
          <dgm:resizeHandles val="exact"/>
        </dgm:presLayoutVars>
      </dgm:prSet>
      <dgm:spPr/>
    </dgm:pt>
    <dgm:pt modelId="{7FE34C14-ED93-4261-B169-7B61DEAA418D}" type="pres">
      <dgm:prSet presAssocID="{3BB2711A-29A8-4D5A-A04B-3E76281AF017}" presName="triangle1" presStyleLbl="node1" presStyleIdx="0" presStyleCnt="4">
        <dgm:presLayoutVars>
          <dgm:bulletEnabled val="1"/>
        </dgm:presLayoutVars>
      </dgm:prSet>
      <dgm:spPr/>
    </dgm:pt>
    <dgm:pt modelId="{0C6D532F-7917-4B77-AA36-9025D5E8005C}" type="pres">
      <dgm:prSet presAssocID="{3BB2711A-29A8-4D5A-A04B-3E76281AF017}" presName="triangle2" presStyleLbl="node1" presStyleIdx="1" presStyleCnt="4">
        <dgm:presLayoutVars>
          <dgm:bulletEnabled val="1"/>
        </dgm:presLayoutVars>
      </dgm:prSet>
      <dgm:spPr/>
    </dgm:pt>
    <dgm:pt modelId="{69D2D88F-8E7E-4598-97F1-4944793DCB90}" type="pres">
      <dgm:prSet presAssocID="{3BB2711A-29A8-4D5A-A04B-3E76281AF017}" presName="triangle3" presStyleLbl="node1" presStyleIdx="2" presStyleCnt="4">
        <dgm:presLayoutVars>
          <dgm:bulletEnabled val="1"/>
        </dgm:presLayoutVars>
      </dgm:prSet>
      <dgm:spPr/>
    </dgm:pt>
    <dgm:pt modelId="{B3752BE4-997C-4F7B-ADF5-09B226DA33D6}" type="pres">
      <dgm:prSet presAssocID="{3BB2711A-29A8-4D5A-A04B-3E76281AF017}" presName="triangle4" presStyleLbl="node1" presStyleIdx="3" presStyleCnt="4">
        <dgm:presLayoutVars>
          <dgm:bulletEnabled val="1"/>
        </dgm:presLayoutVars>
      </dgm:prSet>
      <dgm:spPr/>
    </dgm:pt>
  </dgm:ptLst>
  <dgm:cxnLst>
    <dgm:cxn modelId="{B16C37F1-1498-49FC-9018-DE26E98DA847}" type="presOf" srcId="{F915C42A-7D11-4D50-9144-41933ADA6712}" destId="{7FE34C14-ED93-4261-B169-7B61DEAA418D}" srcOrd="0" destOrd="0" presId="urn:microsoft.com/office/officeart/2005/8/layout/pyramid4"/>
    <dgm:cxn modelId="{B40A94A8-7174-4F62-B05B-F9115482ECAF}" srcId="{3BB2711A-29A8-4D5A-A04B-3E76281AF017}" destId="{B504783C-4CF3-4B46-BADB-E3ACE4EB3223}" srcOrd="2" destOrd="0" parTransId="{00AF7C71-2573-433C-865C-3AABC9714EC0}" sibTransId="{FD88C948-E417-48A8-8C8B-534A5F723C93}"/>
    <dgm:cxn modelId="{8FB0ABBA-BA9D-46C7-8DD9-7614657B0568}" srcId="{3BB2711A-29A8-4D5A-A04B-3E76281AF017}" destId="{F915C42A-7D11-4D50-9144-41933ADA6712}" srcOrd="0" destOrd="0" parTransId="{CE5B9ACC-5A26-49B5-9D48-543A40C1B4EA}" sibTransId="{FFD12C6D-37CF-4E3D-839C-39BF8906413B}"/>
    <dgm:cxn modelId="{7C5CC0F9-2770-464D-BFD6-964FC5733094}" type="presOf" srcId="{B504783C-4CF3-4B46-BADB-E3ACE4EB3223}" destId="{69D2D88F-8E7E-4598-97F1-4944793DCB90}" srcOrd="0" destOrd="0" presId="urn:microsoft.com/office/officeart/2005/8/layout/pyramid4"/>
    <dgm:cxn modelId="{482C011D-A1A9-47B9-9772-0CFC5B9A7EE1}" srcId="{3BB2711A-29A8-4D5A-A04B-3E76281AF017}" destId="{1B3EC251-F699-43CD-80D7-436855567641}" srcOrd="3" destOrd="0" parTransId="{2927829F-6FBD-4B24-BFFD-49F9B39BDE80}" sibTransId="{E55C3E49-0099-441F-81D1-9EF0440406A4}"/>
    <dgm:cxn modelId="{0DE4480E-A39D-43BB-8451-967015CA0A0B}" srcId="{3BB2711A-29A8-4D5A-A04B-3E76281AF017}" destId="{17A1D297-22D2-47E4-8356-CD880698B231}" srcOrd="1" destOrd="0" parTransId="{7E1525FF-052F-474D-88B9-4A9426963E35}" sibTransId="{100BAA34-B8B6-4E1D-9590-BE5958181018}"/>
    <dgm:cxn modelId="{5E4D2A4C-DC44-49E6-BDE0-DCC1858AD727}" type="presOf" srcId="{1B3EC251-F699-43CD-80D7-436855567641}" destId="{B3752BE4-997C-4F7B-ADF5-09B226DA33D6}" srcOrd="0" destOrd="0" presId="urn:microsoft.com/office/officeart/2005/8/layout/pyramid4"/>
    <dgm:cxn modelId="{BAC52DB6-4FC3-47ED-9A9B-D9583CE38877}" type="presOf" srcId="{17A1D297-22D2-47E4-8356-CD880698B231}" destId="{0C6D532F-7917-4B77-AA36-9025D5E8005C}" srcOrd="0" destOrd="0" presId="urn:microsoft.com/office/officeart/2005/8/layout/pyramid4"/>
    <dgm:cxn modelId="{811405F3-1801-4E2B-9F8A-E929165620FB}" type="presOf" srcId="{3BB2711A-29A8-4D5A-A04B-3E76281AF017}" destId="{2435E4BE-B22B-4A20-BB0B-9659D6FDB1D8}" srcOrd="0" destOrd="0" presId="urn:microsoft.com/office/officeart/2005/8/layout/pyramid4"/>
    <dgm:cxn modelId="{3BADCC25-0C1C-4E48-A8FE-898B4AA58017}" type="presParOf" srcId="{2435E4BE-B22B-4A20-BB0B-9659D6FDB1D8}" destId="{7FE34C14-ED93-4261-B169-7B61DEAA418D}" srcOrd="0" destOrd="0" presId="urn:microsoft.com/office/officeart/2005/8/layout/pyramid4"/>
    <dgm:cxn modelId="{DC019F49-FF46-4BE0-8204-0F11A4E1CEC7}" type="presParOf" srcId="{2435E4BE-B22B-4A20-BB0B-9659D6FDB1D8}" destId="{0C6D532F-7917-4B77-AA36-9025D5E8005C}" srcOrd="1" destOrd="0" presId="urn:microsoft.com/office/officeart/2005/8/layout/pyramid4"/>
    <dgm:cxn modelId="{85BD6C25-DF01-4AB5-A20D-D30996A5E7A6}" type="presParOf" srcId="{2435E4BE-B22B-4A20-BB0B-9659D6FDB1D8}" destId="{69D2D88F-8E7E-4598-97F1-4944793DCB90}" srcOrd="2" destOrd="0" presId="urn:microsoft.com/office/officeart/2005/8/layout/pyramid4"/>
    <dgm:cxn modelId="{769E03CC-FDDC-4CF0-9153-F501D13B7D23}" type="presParOf" srcId="{2435E4BE-B22B-4A20-BB0B-9659D6FDB1D8}" destId="{B3752BE4-997C-4F7B-ADF5-09B226DA33D6}" srcOrd="3" destOrd="0" presId="urn:microsoft.com/office/officeart/2005/8/layout/pyramid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6F6672A5-92A6-41F7-9DD9-CBB355B76E3D}" type="doc">
      <dgm:prSet loTypeId="urn:microsoft.com/office/officeart/2005/8/layout/lProcess3" loCatId="process" qsTypeId="urn:microsoft.com/office/officeart/2005/8/quickstyle/simple2" qsCatId="simple" csTypeId="urn:microsoft.com/office/officeart/2005/8/colors/accent6_1" csCatId="accent6" phldr="1"/>
      <dgm:spPr/>
      <dgm:t>
        <a:bodyPr/>
        <a:lstStyle/>
        <a:p>
          <a:endParaRPr lang="es-MX"/>
        </a:p>
      </dgm:t>
    </dgm:pt>
    <dgm:pt modelId="{96056A87-AC3E-43C8-A1C3-B3D0139CC3B4}">
      <dgm:prSet phldrT="[Texto]"/>
      <dgm:spPr/>
      <dgm:t>
        <a:bodyPr/>
        <a:lstStyle/>
        <a:p>
          <a:r>
            <a:rPr lang="es-MX" dirty="0"/>
            <a:t>TIR de Venta</a:t>
          </a:r>
        </a:p>
      </dgm:t>
    </dgm:pt>
    <dgm:pt modelId="{C916B814-113C-4838-AA53-76681F24CB21}" type="parTrans" cxnId="{FE7760CD-1F1B-4D64-8454-B9D226F7E409}">
      <dgm:prSet/>
      <dgm:spPr/>
      <dgm:t>
        <a:bodyPr/>
        <a:lstStyle/>
        <a:p>
          <a:endParaRPr lang="es-MX"/>
        </a:p>
      </dgm:t>
    </dgm:pt>
    <dgm:pt modelId="{89F4C51B-1CFA-4DC8-8EFB-FCCA200C550B}" type="sibTrans" cxnId="{FE7760CD-1F1B-4D64-8454-B9D226F7E409}">
      <dgm:prSet/>
      <dgm:spPr/>
      <dgm:t>
        <a:bodyPr/>
        <a:lstStyle/>
        <a:p>
          <a:endParaRPr lang="es-MX"/>
        </a:p>
      </dgm:t>
    </dgm:pt>
    <dgm:pt modelId="{A2B8F578-3797-442C-B348-E1C1D4A58CA1}">
      <dgm:prSet phldrT="[Texto]" custT="1"/>
      <dgm:spPr/>
      <dgm:t>
        <a:bodyPr/>
        <a:lstStyle/>
        <a:p>
          <a:r>
            <a:rPr lang="es-MX" sz="2400" dirty="0"/>
            <a:t>= &gt; Pérdida</a:t>
          </a:r>
        </a:p>
      </dgm:t>
    </dgm:pt>
    <dgm:pt modelId="{A7D87812-14D0-4FFD-9803-05E5B158DFBC}" type="parTrans" cxnId="{E66016ED-2BE7-47A3-BE5B-EA233738F4EC}">
      <dgm:prSet/>
      <dgm:spPr/>
      <dgm:t>
        <a:bodyPr/>
        <a:lstStyle/>
        <a:p>
          <a:endParaRPr lang="es-MX"/>
        </a:p>
      </dgm:t>
    </dgm:pt>
    <dgm:pt modelId="{6D19BC29-A4DF-4B50-A59E-7348DE93EC94}" type="sibTrans" cxnId="{E66016ED-2BE7-47A3-BE5B-EA233738F4EC}">
      <dgm:prSet/>
      <dgm:spPr/>
      <dgm:t>
        <a:bodyPr/>
        <a:lstStyle/>
        <a:p>
          <a:endParaRPr lang="es-MX"/>
        </a:p>
      </dgm:t>
    </dgm:pt>
    <dgm:pt modelId="{C255FAF9-C4C4-4504-9F24-6E4C12313FC0}">
      <dgm:prSet phldrT="[Texto]"/>
      <dgm:spPr/>
      <dgm:t>
        <a:bodyPr/>
        <a:lstStyle/>
        <a:p>
          <a:r>
            <a:rPr lang="es-MX" dirty="0"/>
            <a:t>TIR de Venta</a:t>
          </a:r>
        </a:p>
      </dgm:t>
    </dgm:pt>
    <dgm:pt modelId="{15DC88A2-0854-40CD-9106-BE2319F23CB2}" type="parTrans" cxnId="{9AD73E5A-205B-4711-B613-20D22586A927}">
      <dgm:prSet/>
      <dgm:spPr/>
      <dgm:t>
        <a:bodyPr/>
        <a:lstStyle/>
        <a:p>
          <a:endParaRPr lang="es-MX"/>
        </a:p>
      </dgm:t>
    </dgm:pt>
    <dgm:pt modelId="{2F561473-8AEC-4476-9F0A-EA56A32241D9}" type="sibTrans" cxnId="{9AD73E5A-205B-4711-B613-20D22586A927}">
      <dgm:prSet/>
      <dgm:spPr/>
      <dgm:t>
        <a:bodyPr/>
        <a:lstStyle/>
        <a:p>
          <a:endParaRPr lang="es-MX"/>
        </a:p>
      </dgm:t>
    </dgm:pt>
    <dgm:pt modelId="{478E27FA-9B3F-4B07-96F8-B1E9B6FE33BD}">
      <dgm:prSet phldrT="[Texto]"/>
      <dgm:spPr/>
      <dgm:t>
        <a:bodyPr/>
        <a:lstStyle/>
        <a:p>
          <a:r>
            <a:rPr lang="es-MX" dirty="0"/>
            <a:t>= </a:t>
          </a:r>
          <a:r>
            <a:rPr lang="es-MX" dirty="0" err="1"/>
            <a:t>Tir</a:t>
          </a:r>
          <a:r>
            <a:rPr lang="es-MX" dirty="0"/>
            <a:t> de Compra</a:t>
          </a:r>
        </a:p>
      </dgm:t>
    </dgm:pt>
    <dgm:pt modelId="{F8B545BB-5850-426D-8D8D-0A3D329EF925}" type="parTrans" cxnId="{FB992B90-D086-46CB-BAFD-165B5D539E46}">
      <dgm:prSet/>
      <dgm:spPr/>
      <dgm:t>
        <a:bodyPr/>
        <a:lstStyle/>
        <a:p>
          <a:endParaRPr lang="es-MX"/>
        </a:p>
      </dgm:t>
    </dgm:pt>
    <dgm:pt modelId="{3C5C7EDF-E377-4972-9D23-25356A358451}" type="sibTrans" cxnId="{FB992B90-D086-46CB-BAFD-165B5D539E46}">
      <dgm:prSet/>
      <dgm:spPr/>
      <dgm:t>
        <a:bodyPr/>
        <a:lstStyle/>
        <a:p>
          <a:endParaRPr lang="es-MX"/>
        </a:p>
      </dgm:t>
    </dgm:pt>
    <dgm:pt modelId="{44771B5A-4588-433A-BE5A-6A0AC1E2284F}">
      <dgm:prSet phldrT="[Texto]"/>
      <dgm:spPr/>
      <dgm:t>
        <a:bodyPr/>
        <a:lstStyle/>
        <a:p>
          <a:r>
            <a:rPr lang="es-MX" dirty="0"/>
            <a:t>TIR de Venta</a:t>
          </a:r>
        </a:p>
      </dgm:t>
    </dgm:pt>
    <dgm:pt modelId="{241352C5-EA8D-467C-ACFF-85604D2ECCAF}" type="parTrans" cxnId="{0E0CA501-C075-437F-80E5-BCB3B0A21D97}">
      <dgm:prSet/>
      <dgm:spPr/>
      <dgm:t>
        <a:bodyPr/>
        <a:lstStyle/>
        <a:p>
          <a:endParaRPr lang="es-MX"/>
        </a:p>
      </dgm:t>
    </dgm:pt>
    <dgm:pt modelId="{6E24DED7-E5FC-4576-A726-BCA7C45269D7}" type="sibTrans" cxnId="{0E0CA501-C075-437F-80E5-BCB3B0A21D97}">
      <dgm:prSet/>
      <dgm:spPr/>
      <dgm:t>
        <a:bodyPr/>
        <a:lstStyle/>
        <a:p>
          <a:endParaRPr lang="es-MX"/>
        </a:p>
      </dgm:t>
    </dgm:pt>
    <dgm:pt modelId="{6F792679-B0DC-4706-AC9A-0C826D5A1B8B}">
      <dgm:prSet custT="1"/>
      <dgm:spPr/>
      <dgm:t>
        <a:bodyPr/>
        <a:lstStyle/>
        <a:p>
          <a:r>
            <a:rPr lang="es-MX" sz="3200" dirty="0"/>
            <a:t> &gt;</a:t>
          </a:r>
          <a:r>
            <a:rPr lang="es-MX" sz="3200" dirty="0" err="1"/>
            <a:t>Tir</a:t>
          </a:r>
          <a:r>
            <a:rPr lang="es-MX" sz="3200" dirty="0"/>
            <a:t> de Compra</a:t>
          </a:r>
        </a:p>
      </dgm:t>
    </dgm:pt>
    <dgm:pt modelId="{1EC92011-04AC-4EBF-B14A-C5D969F76B65}" type="parTrans" cxnId="{192D15EF-5B9F-4827-9661-583318E11B29}">
      <dgm:prSet/>
      <dgm:spPr/>
      <dgm:t>
        <a:bodyPr/>
        <a:lstStyle/>
        <a:p>
          <a:endParaRPr lang="es-MX"/>
        </a:p>
      </dgm:t>
    </dgm:pt>
    <dgm:pt modelId="{73BCA790-4B10-4922-9D62-2F9B30CBA038}" type="sibTrans" cxnId="{192D15EF-5B9F-4827-9661-583318E11B29}">
      <dgm:prSet/>
      <dgm:spPr/>
      <dgm:t>
        <a:bodyPr/>
        <a:lstStyle/>
        <a:p>
          <a:endParaRPr lang="es-MX"/>
        </a:p>
      </dgm:t>
    </dgm:pt>
    <dgm:pt modelId="{DA796E97-C324-403B-919B-EA707D94AB71}">
      <dgm:prSet/>
      <dgm:spPr/>
      <dgm:t>
        <a:bodyPr/>
        <a:lstStyle/>
        <a:p>
          <a:r>
            <a:rPr lang="es-MX" dirty="0"/>
            <a:t>&lt; </a:t>
          </a:r>
          <a:r>
            <a:rPr lang="es-MX" dirty="0" err="1"/>
            <a:t>Tir</a:t>
          </a:r>
          <a:r>
            <a:rPr lang="es-MX" dirty="0"/>
            <a:t> de Compra</a:t>
          </a:r>
        </a:p>
      </dgm:t>
    </dgm:pt>
    <dgm:pt modelId="{3D261FAF-B1AF-4CFB-854E-75A1D9528DEF}" type="parTrans" cxnId="{18087C25-13DC-4863-BF49-5170E75C8D4B}">
      <dgm:prSet/>
      <dgm:spPr/>
      <dgm:t>
        <a:bodyPr/>
        <a:lstStyle/>
        <a:p>
          <a:endParaRPr lang="es-MX"/>
        </a:p>
      </dgm:t>
    </dgm:pt>
    <dgm:pt modelId="{9CE2770F-1015-4F16-93A2-EEF602B62B89}" type="sibTrans" cxnId="{18087C25-13DC-4863-BF49-5170E75C8D4B}">
      <dgm:prSet/>
      <dgm:spPr/>
      <dgm:t>
        <a:bodyPr/>
        <a:lstStyle/>
        <a:p>
          <a:endParaRPr lang="es-MX"/>
        </a:p>
      </dgm:t>
    </dgm:pt>
    <dgm:pt modelId="{E65798E1-F97B-43DD-9FCB-40ADE8E42015}">
      <dgm:prSet custT="1"/>
      <dgm:spPr/>
      <dgm:t>
        <a:bodyPr/>
        <a:lstStyle/>
        <a:p>
          <a:r>
            <a:rPr lang="es-MX" sz="2000" dirty="0"/>
            <a:t>= &gt; Resultado = 0 </a:t>
          </a:r>
        </a:p>
      </dgm:t>
    </dgm:pt>
    <dgm:pt modelId="{2D8AB0DE-41BA-4D5F-AC2D-AF8837514D4B}" type="parTrans" cxnId="{CDCF0BC6-11A0-456E-BFAE-4C001A8AC588}">
      <dgm:prSet/>
      <dgm:spPr/>
      <dgm:t>
        <a:bodyPr/>
        <a:lstStyle/>
        <a:p>
          <a:endParaRPr lang="es-MX"/>
        </a:p>
      </dgm:t>
    </dgm:pt>
    <dgm:pt modelId="{C4BC1F57-848A-47D5-817C-6C2C78CFDAA2}" type="sibTrans" cxnId="{CDCF0BC6-11A0-456E-BFAE-4C001A8AC588}">
      <dgm:prSet/>
      <dgm:spPr/>
      <dgm:t>
        <a:bodyPr/>
        <a:lstStyle/>
        <a:p>
          <a:endParaRPr lang="es-MX"/>
        </a:p>
      </dgm:t>
    </dgm:pt>
    <dgm:pt modelId="{6BB68FB9-6D9D-49D1-9289-00D1F446575F}">
      <dgm:prSet custT="1"/>
      <dgm:spPr/>
      <dgm:t>
        <a:bodyPr/>
        <a:lstStyle/>
        <a:p>
          <a:r>
            <a:rPr lang="es-MX" sz="2800" b="0" dirty="0"/>
            <a:t>= &gt; Ganancia</a:t>
          </a:r>
        </a:p>
      </dgm:t>
    </dgm:pt>
    <dgm:pt modelId="{E20B22F0-9454-432A-9D8D-ACA7EA2D2534}" type="parTrans" cxnId="{BC73D545-40EE-4D11-91BF-1F5FE9819A0A}">
      <dgm:prSet/>
      <dgm:spPr/>
      <dgm:t>
        <a:bodyPr/>
        <a:lstStyle/>
        <a:p>
          <a:endParaRPr lang="es-MX"/>
        </a:p>
      </dgm:t>
    </dgm:pt>
    <dgm:pt modelId="{EA704109-926F-4C70-A829-407169BC6848}" type="sibTrans" cxnId="{BC73D545-40EE-4D11-91BF-1F5FE9819A0A}">
      <dgm:prSet/>
      <dgm:spPr/>
      <dgm:t>
        <a:bodyPr/>
        <a:lstStyle/>
        <a:p>
          <a:endParaRPr lang="es-MX"/>
        </a:p>
      </dgm:t>
    </dgm:pt>
    <dgm:pt modelId="{EC0C47C2-F913-48F5-8390-3B148A1CFCC5}" type="pres">
      <dgm:prSet presAssocID="{6F6672A5-92A6-41F7-9DD9-CBB355B76E3D}" presName="Name0" presStyleCnt="0">
        <dgm:presLayoutVars>
          <dgm:chPref val="3"/>
          <dgm:dir/>
          <dgm:animLvl val="lvl"/>
          <dgm:resizeHandles/>
        </dgm:presLayoutVars>
      </dgm:prSet>
      <dgm:spPr/>
    </dgm:pt>
    <dgm:pt modelId="{64821217-280E-47C1-8534-D5164C1E0C65}" type="pres">
      <dgm:prSet presAssocID="{96056A87-AC3E-43C8-A1C3-B3D0139CC3B4}" presName="horFlow" presStyleCnt="0"/>
      <dgm:spPr/>
    </dgm:pt>
    <dgm:pt modelId="{5477C086-7149-4BF3-B9B0-B5CC62C98633}" type="pres">
      <dgm:prSet presAssocID="{96056A87-AC3E-43C8-A1C3-B3D0139CC3B4}" presName="bigChev" presStyleLbl="node1" presStyleIdx="0" presStyleCnt="3"/>
      <dgm:spPr/>
    </dgm:pt>
    <dgm:pt modelId="{851206AA-4D8C-4726-A3D2-99610277457B}" type="pres">
      <dgm:prSet presAssocID="{1EC92011-04AC-4EBF-B14A-C5D969F76B65}" presName="parTrans" presStyleCnt="0"/>
      <dgm:spPr/>
    </dgm:pt>
    <dgm:pt modelId="{7BCD215F-802E-416A-93DC-AD3F15A9A14E}" type="pres">
      <dgm:prSet presAssocID="{6F792679-B0DC-4706-AC9A-0C826D5A1B8B}" presName="node" presStyleLbl="alignAccFollowNode1" presStyleIdx="0" presStyleCnt="6" custScaleX="111313">
        <dgm:presLayoutVars>
          <dgm:bulletEnabled val="1"/>
        </dgm:presLayoutVars>
      </dgm:prSet>
      <dgm:spPr/>
    </dgm:pt>
    <dgm:pt modelId="{CB9BBE4F-7328-4F93-B3F4-3403FF75CB4A}" type="pres">
      <dgm:prSet presAssocID="{73BCA790-4B10-4922-9D62-2F9B30CBA038}" presName="sibTrans" presStyleCnt="0"/>
      <dgm:spPr/>
    </dgm:pt>
    <dgm:pt modelId="{2A53BE36-9FBC-42E2-9686-E5E0EB5BAAB8}" type="pres">
      <dgm:prSet presAssocID="{A2B8F578-3797-442C-B348-E1C1D4A58CA1}" presName="node" presStyleLbl="alignAccFollowNode1" presStyleIdx="1" presStyleCnt="6">
        <dgm:presLayoutVars>
          <dgm:bulletEnabled val="1"/>
        </dgm:presLayoutVars>
      </dgm:prSet>
      <dgm:spPr/>
    </dgm:pt>
    <dgm:pt modelId="{78587891-964C-45D2-81EC-1ECF6FB5AE11}" type="pres">
      <dgm:prSet presAssocID="{96056A87-AC3E-43C8-A1C3-B3D0139CC3B4}" presName="vSp" presStyleCnt="0"/>
      <dgm:spPr/>
    </dgm:pt>
    <dgm:pt modelId="{352DA90A-362C-4B79-B579-CA3A5D3EC37C}" type="pres">
      <dgm:prSet presAssocID="{C255FAF9-C4C4-4504-9F24-6E4C12313FC0}" presName="horFlow" presStyleCnt="0"/>
      <dgm:spPr/>
    </dgm:pt>
    <dgm:pt modelId="{AE8FC484-4F92-4046-92A4-104755C4F396}" type="pres">
      <dgm:prSet presAssocID="{C255FAF9-C4C4-4504-9F24-6E4C12313FC0}" presName="bigChev" presStyleLbl="node1" presStyleIdx="1" presStyleCnt="3"/>
      <dgm:spPr/>
    </dgm:pt>
    <dgm:pt modelId="{50613318-7F79-43F5-A708-622F33C17D90}" type="pres">
      <dgm:prSet presAssocID="{F8B545BB-5850-426D-8D8D-0A3D329EF925}" presName="parTrans" presStyleCnt="0"/>
      <dgm:spPr/>
    </dgm:pt>
    <dgm:pt modelId="{C8DECFFF-A991-4258-9AA0-E80B7816302A}" type="pres">
      <dgm:prSet presAssocID="{478E27FA-9B3F-4B07-96F8-B1E9B6FE33BD}" presName="node" presStyleLbl="alignAccFollowNode1" presStyleIdx="2" presStyleCnt="6">
        <dgm:presLayoutVars>
          <dgm:bulletEnabled val="1"/>
        </dgm:presLayoutVars>
      </dgm:prSet>
      <dgm:spPr/>
    </dgm:pt>
    <dgm:pt modelId="{3C242CCA-3093-4523-9772-F132151D418F}" type="pres">
      <dgm:prSet presAssocID="{3C5C7EDF-E377-4972-9D23-25356A358451}" presName="sibTrans" presStyleCnt="0"/>
      <dgm:spPr/>
    </dgm:pt>
    <dgm:pt modelId="{F53F459B-B26B-455E-B273-D9B224E104FA}" type="pres">
      <dgm:prSet presAssocID="{E65798E1-F97B-43DD-9FCB-40ADE8E42015}" presName="node" presStyleLbl="alignAccFollowNode1" presStyleIdx="3" presStyleCnt="6" custScaleX="117051">
        <dgm:presLayoutVars>
          <dgm:bulletEnabled val="1"/>
        </dgm:presLayoutVars>
      </dgm:prSet>
      <dgm:spPr/>
    </dgm:pt>
    <dgm:pt modelId="{138460E6-1626-47EE-B64C-75B03BFA8DC6}" type="pres">
      <dgm:prSet presAssocID="{C255FAF9-C4C4-4504-9F24-6E4C12313FC0}" presName="vSp" presStyleCnt="0"/>
      <dgm:spPr/>
    </dgm:pt>
    <dgm:pt modelId="{106711FA-59E3-4CBA-A4D2-C2F99D9027B4}" type="pres">
      <dgm:prSet presAssocID="{44771B5A-4588-433A-BE5A-6A0AC1E2284F}" presName="horFlow" presStyleCnt="0"/>
      <dgm:spPr/>
    </dgm:pt>
    <dgm:pt modelId="{6B2CD500-44E9-4900-A9AA-6F5C12A2B313}" type="pres">
      <dgm:prSet presAssocID="{44771B5A-4588-433A-BE5A-6A0AC1E2284F}" presName="bigChev" presStyleLbl="node1" presStyleIdx="2" presStyleCnt="3"/>
      <dgm:spPr/>
    </dgm:pt>
    <dgm:pt modelId="{DBB30D43-E97D-4287-8B29-A7BEBBA9B596}" type="pres">
      <dgm:prSet presAssocID="{3D261FAF-B1AF-4CFB-854E-75A1D9528DEF}" presName="parTrans" presStyleCnt="0"/>
      <dgm:spPr/>
    </dgm:pt>
    <dgm:pt modelId="{8DED5275-7E3C-4318-96E9-E7EAE56C9B7F}" type="pres">
      <dgm:prSet presAssocID="{DA796E97-C324-403B-919B-EA707D94AB71}" presName="node" presStyleLbl="alignAccFollowNode1" presStyleIdx="4" presStyleCnt="6">
        <dgm:presLayoutVars>
          <dgm:bulletEnabled val="1"/>
        </dgm:presLayoutVars>
      </dgm:prSet>
      <dgm:spPr/>
    </dgm:pt>
    <dgm:pt modelId="{7EFA19F6-8099-44A5-97B0-82F4C3A3B415}" type="pres">
      <dgm:prSet presAssocID="{9CE2770F-1015-4F16-93A2-EEF602B62B89}" presName="sibTrans" presStyleCnt="0"/>
      <dgm:spPr/>
    </dgm:pt>
    <dgm:pt modelId="{C57E5630-B808-4BEF-A905-88CD7F3E98C3}" type="pres">
      <dgm:prSet presAssocID="{6BB68FB9-6D9D-49D1-9289-00D1F446575F}" presName="node" presStyleLbl="alignAccFollowNode1" presStyleIdx="5" presStyleCnt="6" custScaleX="111536">
        <dgm:presLayoutVars>
          <dgm:bulletEnabled val="1"/>
        </dgm:presLayoutVars>
      </dgm:prSet>
      <dgm:spPr/>
    </dgm:pt>
  </dgm:ptLst>
  <dgm:cxnLst>
    <dgm:cxn modelId="{FE7760CD-1F1B-4D64-8454-B9D226F7E409}" srcId="{6F6672A5-92A6-41F7-9DD9-CBB355B76E3D}" destId="{96056A87-AC3E-43C8-A1C3-B3D0139CC3B4}" srcOrd="0" destOrd="0" parTransId="{C916B814-113C-4838-AA53-76681F24CB21}" sibTransId="{89F4C51B-1CFA-4DC8-8EFB-FCCA200C550B}"/>
    <dgm:cxn modelId="{192D15EF-5B9F-4827-9661-583318E11B29}" srcId="{96056A87-AC3E-43C8-A1C3-B3D0139CC3B4}" destId="{6F792679-B0DC-4706-AC9A-0C826D5A1B8B}" srcOrd="0" destOrd="0" parTransId="{1EC92011-04AC-4EBF-B14A-C5D969F76B65}" sibTransId="{73BCA790-4B10-4922-9D62-2F9B30CBA038}"/>
    <dgm:cxn modelId="{86ADB18A-2DC9-48DF-A57D-D2362D19BE1C}" type="presOf" srcId="{478E27FA-9B3F-4B07-96F8-B1E9B6FE33BD}" destId="{C8DECFFF-A991-4258-9AA0-E80B7816302A}" srcOrd="0" destOrd="0" presId="urn:microsoft.com/office/officeart/2005/8/layout/lProcess3"/>
    <dgm:cxn modelId="{CDCF0BC6-11A0-456E-BFAE-4C001A8AC588}" srcId="{C255FAF9-C4C4-4504-9F24-6E4C12313FC0}" destId="{E65798E1-F97B-43DD-9FCB-40ADE8E42015}" srcOrd="1" destOrd="0" parTransId="{2D8AB0DE-41BA-4D5F-AC2D-AF8837514D4B}" sibTransId="{C4BC1F57-848A-47D5-817C-6C2C78CFDAA2}"/>
    <dgm:cxn modelId="{94E2F70C-EBCB-4B06-8B36-C3DD06F92C76}" type="presOf" srcId="{C255FAF9-C4C4-4504-9F24-6E4C12313FC0}" destId="{AE8FC484-4F92-4046-92A4-104755C4F396}" srcOrd="0" destOrd="0" presId="urn:microsoft.com/office/officeart/2005/8/layout/lProcess3"/>
    <dgm:cxn modelId="{18087C25-13DC-4863-BF49-5170E75C8D4B}" srcId="{44771B5A-4588-433A-BE5A-6A0AC1E2284F}" destId="{DA796E97-C324-403B-919B-EA707D94AB71}" srcOrd="0" destOrd="0" parTransId="{3D261FAF-B1AF-4CFB-854E-75A1D9528DEF}" sibTransId="{9CE2770F-1015-4F16-93A2-EEF602B62B89}"/>
    <dgm:cxn modelId="{A8C46FF0-CD3B-4CE0-8D59-0A70156B1CAC}" type="presOf" srcId="{96056A87-AC3E-43C8-A1C3-B3D0139CC3B4}" destId="{5477C086-7149-4BF3-B9B0-B5CC62C98633}" srcOrd="0" destOrd="0" presId="urn:microsoft.com/office/officeart/2005/8/layout/lProcess3"/>
    <dgm:cxn modelId="{BC73D545-40EE-4D11-91BF-1F5FE9819A0A}" srcId="{44771B5A-4588-433A-BE5A-6A0AC1E2284F}" destId="{6BB68FB9-6D9D-49D1-9289-00D1F446575F}" srcOrd="1" destOrd="0" parTransId="{E20B22F0-9454-432A-9D8D-ACA7EA2D2534}" sibTransId="{EA704109-926F-4C70-A829-407169BC6848}"/>
    <dgm:cxn modelId="{0939FD70-7283-416F-999C-1283B73359C1}" type="presOf" srcId="{A2B8F578-3797-442C-B348-E1C1D4A58CA1}" destId="{2A53BE36-9FBC-42E2-9686-E5E0EB5BAAB8}" srcOrd="0" destOrd="0" presId="urn:microsoft.com/office/officeart/2005/8/layout/lProcess3"/>
    <dgm:cxn modelId="{B4F6723C-23E9-4EA7-BF10-07BCF40BC24B}" type="presOf" srcId="{E65798E1-F97B-43DD-9FCB-40ADE8E42015}" destId="{F53F459B-B26B-455E-B273-D9B224E104FA}" srcOrd="0" destOrd="0" presId="urn:microsoft.com/office/officeart/2005/8/layout/lProcess3"/>
    <dgm:cxn modelId="{9AD73E5A-205B-4711-B613-20D22586A927}" srcId="{6F6672A5-92A6-41F7-9DD9-CBB355B76E3D}" destId="{C255FAF9-C4C4-4504-9F24-6E4C12313FC0}" srcOrd="1" destOrd="0" parTransId="{15DC88A2-0854-40CD-9106-BE2319F23CB2}" sibTransId="{2F561473-8AEC-4476-9F0A-EA56A32241D9}"/>
    <dgm:cxn modelId="{E66016ED-2BE7-47A3-BE5B-EA233738F4EC}" srcId="{96056A87-AC3E-43C8-A1C3-B3D0139CC3B4}" destId="{A2B8F578-3797-442C-B348-E1C1D4A58CA1}" srcOrd="1" destOrd="0" parTransId="{A7D87812-14D0-4FFD-9803-05E5B158DFBC}" sibTransId="{6D19BC29-A4DF-4B50-A59E-7348DE93EC94}"/>
    <dgm:cxn modelId="{9C133E4C-4045-4381-84F9-9F2C51B3A1BA}" type="presOf" srcId="{6F792679-B0DC-4706-AC9A-0C826D5A1B8B}" destId="{7BCD215F-802E-416A-93DC-AD3F15A9A14E}" srcOrd="0" destOrd="0" presId="urn:microsoft.com/office/officeart/2005/8/layout/lProcess3"/>
    <dgm:cxn modelId="{05D906F3-EEDC-4EFD-ABAC-A725EA0B5E04}" type="presOf" srcId="{6BB68FB9-6D9D-49D1-9289-00D1F446575F}" destId="{C57E5630-B808-4BEF-A905-88CD7F3E98C3}" srcOrd="0" destOrd="0" presId="urn:microsoft.com/office/officeart/2005/8/layout/lProcess3"/>
    <dgm:cxn modelId="{39B7DA3E-35E3-4266-A25A-1059C9E741EC}" type="presOf" srcId="{44771B5A-4588-433A-BE5A-6A0AC1E2284F}" destId="{6B2CD500-44E9-4900-A9AA-6F5C12A2B313}" srcOrd="0" destOrd="0" presId="urn:microsoft.com/office/officeart/2005/8/layout/lProcess3"/>
    <dgm:cxn modelId="{5339F665-CF2D-4285-89C7-91D536980EDA}" type="presOf" srcId="{6F6672A5-92A6-41F7-9DD9-CBB355B76E3D}" destId="{EC0C47C2-F913-48F5-8390-3B148A1CFCC5}" srcOrd="0" destOrd="0" presId="urn:microsoft.com/office/officeart/2005/8/layout/lProcess3"/>
    <dgm:cxn modelId="{0E0CA501-C075-437F-80E5-BCB3B0A21D97}" srcId="{6F6672A5-92A6-41F7-9DD9-CBB355B76E3D}" destId="{44771B5A-4588-433A-BE5A-6A0AC1E2284F}" srcOrd="2" destOrd="0" parTransId="{241352C5-EA8D-467C-ACFF-85604D2ECCAF}" sibTransId="{6E24DED7-E5FC-4576-A726-BCA7C45269D7}"/>
    <dgm:cxn modelId="{FB992B90-D086-46CB-BAFD-165B5D539E46}" srcId="{C255FAF9-C4C4-4504-9F24-6E4C12313FC0}" destId="{478E27FA-9B3F-4B07-96F8-B1E9B6FE33BD}" srcOrd="0" destOrd="0" parTransId="{F8B545BB-5850-426D-8D8D-0A3D329EF925}" sibTransId="{3C5C7EDF-E377-4972-9D23-25356A358451}"/>
    <dgm:cxn modelId="{EDF3DE4C-2543-4037-B8FC-C7715345C569}" type="presOf" srcId="{DA796E97-C324-403B-919B-EA707D94AB71}" destId="{8DED5275-7E3C-4318-96E9-E7EAE56C9B7F}" srcOrd="0" destOrd="0" presId="urn:microsoft.com/office/officeart/2005/8/layout/lProcess3"/>
    <dgm:cxn modelId="{4CA9D5CD-9585-4F10-A26E-630D87F06AC0}" type="presParOf" srcId="{EC0C47C2-F913-48F5-8390-3B148A1CFCC5}" destId="{64821217-280E-47C1-8534-D5164C1E0C65}" srcOrd="0" destOrd="0" presId="urn:microsoft.com/office/officeart/2005/8/layout/lProcess3"/>
    <dgm:cxn modelId="{BD65F959-0528-4068-8E28-24B9094E2240}" type="presParOf" srcId="{64821217-280E-47C1-8534-D5164C1E0C65}" destId="{5477C086-7149-4BF3-B9B0-B5CC62C98633}" srcOrd="0" destOrd="0" presId="urn:microsoft.com/office/officeart/2005/8/layout/lProcess3"/>
    <dgm:cxn modelId="{1C12980A-38A8-4777-AD1A-A10652A729C3}" type="presParOf" srcId="{64821217-280E-47C1-8534-D5164C1E0C65}" destId="{851206AA-4D8C-4726-A3D2-99610277457B}" srcOrd="1" destOrd="0" presId="urn:microsoft.com/office/officeart/2005/8/layout/lProcess3"/>
    <dgm:cxn modelId="{B39DC40C-4392-4B00-92FD-2B66A44063BF}" type="presParOf" srcId="{64821217-280E-47C1-8534-D5164C1E0C65}" destId="{7BCD215F-802E-416A-93DC-AD3F15A9A14E}" srcOrd="2" destOrd="0" presId="urn:microsoft.com/office/officeart/2005/8/layout/lProcess3"/>
    <dgm:cxn modelId="{4D7C6578-6358-4F98-A6FA-0F41D5D9AD97}" type="presParOf" srcId="{64821217-280E-47C1-8534-D5164C1E0C65}" destId="{CB9BBE4F-7328-4F93-B3F4-3403FF75CB4A}" srcOrd="3" destOrd="0" presId="urn:microsoft.com/office/officeart/2005/8/layout/lProcess3"/>
    <dgm:cxn modelId="{A5F799C2-50F6-431E-B3FB-B9E14F2C8200}" type="presParOf" srcId="{64821217-280E-47C1-8534-D5164C1E0C65}" destId="{2A53BE36-9FBC-42E2-9686-E5E0EB5BAAB8}" srcOrd="4" destOrd="0" presId="urn:microsoft.com/office/officeart/2005/8/layout/lProcess3"/>
    <dgm:cxn modelId="{991E0383-D299-4F05-9425-C8E4FFA6052F}" type="presParOf" srcId="{EC0C47C2-F913-48F5-8390-3B148A1CFCC5}" destId="{78587891-964C-45D2-81EC-1ECF6FB5AE11}" srcOrd="1" destOrd="0" presId="urn:microsoft.com/office/officeart/2005/8/layout/lProcess3"/>
    <dgm:cxn modelId="{5B20A7BD-5AD2-412C-B6B5-72EC02AC6039}" type="presParOf" srcId="{EC0C47C2-F913-48F5-8390-3B148A1CFCC5}" destId="{352DA90A-362C-4B79-B579-CA3A5D3EC37C}" srcOrd="2" destOrd="0" presId="urn:microsoft.com/office/officeart/2005/8/layout/lProcess3"/>
    <dgm:cxn modelId="{CD9AFED6-5F2D-42F1-8ED1-CC75D5B7EB49}" type="presParOf" srcId="{352DA90A-362C-4B79-B579-CA3A5D3EC37C}" destId="{AE8FC484-4F92-4046-92A4-104755C4F396}" srcOrd="0" destOrd="0" presId="urn:microsoft.com/office/officeart/2005/8/layout/lProcess3"/>
    <dgm:cxn modelId="{1E1E9197-E1FC-4681-BF14-7B39B57609BC}" type="presParOf" srcId="{352DA90A-362C-4B79-B579-CA3A5D3EC37C}" destId="{50613318-7F79-43F5-A708-622F33C17D90}" srcOrd="1" destOrd="0" presId="urn:microsoft.com/office/officeart/2005/8/layout/lProcess3"/>
    <dgm:cxn modelId="{3BDEDC6C-7383-4936-B454-B8CB228F0F36}" type="presParOf" srcId="{352DA90A-362C-4B79-B579-CA3A5D3EC37C}" destId="{C8DECFFF-A991-4258-9AA0-E80B7816302A}" srcOrd="2" destOrd="0" presId="urn:microsoft.com/office/officeart/2005/8/layout/lProcess3"/>
    <dgm:cxn modelId="{EEA7BC12-F078-4FEF-A16F-B8A62ECF79D9}" type="presParOf" srcId="{352DA90A-362C-4B79-B579-CA3A5D3EC37C}" destId="{3C242CCA-3093-4523-9772-F132151D418F}" srcOrd="3" destOrd="0" presId="urn:microsoft.com/office/officeart/2005/8/layout/lProcess3"/>
    <dgm:cxn modelId="{F55B734D-C9C5-41C5-92EA-65BADE881ABC}" type="presParOf" srcId="{352DA90A-362C-4B79-B579-CA3A5D3EC37C}" destId="{F53F459B-B26B-455E-B273-D9B224E104FA}" srcOrd="4" destOrd="0" presId="urn:microsoft.com/office/officeart/2005/8/layout/lProcess3"/>
    <dgm:cxn modelId="{00FA7997-E434-4779-956E-341D51045916}" type="presParOf" srcId="{EC0C47C2-F913-48F5-8390-3B148A1CFCC5}" destId="{138460E6-1626-47EE-B64C-75B03BFA8DC6}" srcOrd="3" destOrd="0" presId="urn:microsoft.com/office/officeart/2005/8/layout/lProcess3"/>
    <dgm:cxn modelId="{33377078-57A5-4922-9FB3-CDE2704ECE4B}" type="presParOf" srcId="{EC0C47C2-F913-48F5-8390-3B148A1CFCC5}" destId="{106711FA-59E3-4CBA-A4D2-C2F99D9027B4}" srcOrd="4" destOrd="0" presId="urn:microsoft.com/office/officeart/2005/8/layout/lProcess3"/>
    <dgm:cxn modelId="{BD20EEA4-93FE-40AF-A9E3-3BDE5515CE85}" type="presParOf" srcId="{106711FA-59E3-4CBA-A4D2-C2F99D9027B4}" destId="{6B2CD500-44E9-4900-A9AA-6F5C12A2B313}" srcOrd="0" destOrd="0" presId="urn:microsoft.com/office/officeart/2005/8/layout/lProcess3"/>
    <dgm:cxn modelId="{C809935C-90DD-42DD-AE3F-7BC4E4A5236A}" type="presParOf" srcId="{106711FA-59E3-4CBA-A4D2-C2F99D9027B4}" destId="{DBB30D43-E97D-4287-8B29-A7BEBBA9B596}" srcOrd="1" destOrd="0" presId="urn:microsoft.com/office/officeart/2005/8/layout/lProcess3"/>
    <dgm:cxn modelId="{9D5A9452-E611-4A8D-9C0B-D52B091364A4}" type="presParOf" srcId="{106711FA-59E3-4CBA-A4D2-C2F99D9027B4}" destId="{8DED5275-7E3C-4318-96E9-E7EAE56C9B7F}" srcOrd="2" destOrd="0" presId="urn:microsoft.com/office/officeart/2005/8/layout/lProcess3"/>
    <dgm:cxn modelId="{82E79B6A-5347-40D0-B2F0-057C3757E075}" type="presParOf" srcId="{106711FA-59E3-4CBA-A4D2-C2F99D9027B4}" destId="{7EFA19F6-8099-44A5-97B0-82F4C3A3B415}" srcOrd="3" destOrd="0" presId="urn:microsoft.com/office/officeart/2005/8/layout/lProcess3"/>
    <dgm:cxn modelId="{93A74625-0CA8-46FB-95F3-5EF7282C373C}" type="presParOf" srcId="{106711FA-59E3-4CBA-A4D2-C2F99D9027B4}" destId="{C57E5630-B808-4BEF-A905-88CD7F3E98C3}" srcOrd="4" destOrd="0" presId="urn:microsoft.com/office/officeart/2005/8/layout/lProcess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0EA61D63-5635-4636-A8C2-C786DA5DD709}" type="doc">
      <dgm:prSet loTypeId="urn:microsoft.com/office/officeart/2005/8/layout/cycle5" loCatId="cycle" qsTypeId="urn:microsoft.com/office/officeart/2005/8/quickstyle/simple5" qsCatId="simple" csTypeId="urn:microsoft.com/office/officeart/2005/8/colors/colorful1#1" csCatId="colorful" phldr="1"/>
      <dgm:spPr/>
      <dgm:t>
        <a:bodyPr/>
        <a:lstStyle/>
        <a:p>
          <a:endParaRPr lang="es-MX"/>
        </a:p>
      </dgm:t>
    </dgm:pt>
    <dgm:pt modelId="{D8244942-03C0-4688-AAE6-2FF3DCA4B26B}">
      <dgm:prSet phldrT="[Texto]"/>
      <dgm:spPr/>
      <dgm:t>
        <a:bodyPr/>
        <a:lstStyle/>
        <a:p>
          <a:r>
            <a:rPr lang="es-MX" dirty="0"/>
            <a:t>Los licita	</a:t>
          </a:r>
        </a:p>
      </dgm:t>
    </dgm:pt>
    <dgm:pt modelId="{F475F53B-D495-4520-9EBB-DBBBFC58EA17}" type="parTrans" cxnId="{76527CF8-1E49-4330-9230-0BD6EC60DC96}">
      <dgm:prSet/>
      <dgm:spPr/>
      <dgm:t>
        <a:bodyPr/>
        <a:lstStyle/>
        <a:p>
          <a:endParaRPr lang="es-MX"/>
        </a:p>
      </dgm:t>
    </dgm:pt>
    <dgm:pt modelId="{9FF8DBAA-2AC5-45A9-92CE-C682F94881E9}" type="sibTrans" cxnId="{76527CF8-1E49-4330-9230-0BD6EC60DC96}">
      <dgm:prSet/>
      <dgm:spPr/>
      <dgm:t>
        <a:bodyPr/>
        <a:lstStyle/>
        <a:p>
          <a:endParaRPr lang="es-MX"/>
        </a:p>
      </dgm:t>
    </dgm:pt>
    <dgm:pt modelId="{20749D11-DAB8-41C3-9EAD-9ECDF2DCA434}">
      <dgm:prSet phldrT="[Texto]"/>
      <dgm:spPr/>
      <dgm:t>
        <a:bodyPr/>
        <a:lstStyle/>
        <a:p>
          <a:r>
            <a:rPr lang="es-MX" dirty="0"/>
            <a:t>Recibe dinero</a:t>
          </a:r>
        </a:p>
      </dgm:t>
    </dgm:pt>
    <dgm:pt modelId="{457A9676-B9BA-4236-9118-8DB1C877BA7D}" type="parTrans" cxnId="{09E548D4-7C3C-4A01-B2FB-948AAAB8569A}">
      <dgm:prSet/>
      <dgm:spPr/>
      <dgm:t>
        <a:bodyPr/>
        <a:lstStyle/>
        <a:p>
          <a:endParaRPr lang="es-MX"/>
        </a:p>
      </dgm:t>
    </dgm:pt>
    <dgm:pt modelId="{05D4463D-9CD6-4832-9108-341F56E13D17}" type="sibTrans" cxnId="{09E548D4-7C3C-4A01-B2FB-948AAAB8569A}">
      <dgm:prSet/>
      <dgm:spPr/>
      <dgm:t>
        <a:bodyPr/>
        <a:lstStyle/>
        <a:p>
          <a:endParaRPr lang="es-MX"/>
        </a:p>
      </dgm:t>
    </dgm:pt>
    <dgm:pt modelId="{9DACC5C4-09DB-4EA7-B864-0CCECE87E6F3}">
      <dgm:prSet phldrT="[Texto]"/>
      <dgm:spPr/>
      <dgm:t>
        <a:bodyPr/>
        <a:lstStyle/>
        <a:p>
          <a:r>
            <a:rPr lang="es-MX" dirty="0"/>
            <a:t>Lo guarda</a:t>
          </a:r>
        </a:p>
      </dgm:t>
    </dgm:pt>
    <dgm:pt modelId="{5C93D7D5-55F1-4D99-A825-A4DD7767CD26}" type="parTrans" cxnId="{EDAED7B6-7252-4799-B769-A1E6B4A5E2EA}">
      <dgm:prSet/>
      <dgm:spPr/>
      <dgm:t>
        <a:bodyPr/>
        <a:lstStyle/>
        <a:p>
          <a:endParaRPr lang="es-MX"/>
        </a:p>
      </dgm:t>
    </dgm:pt>
    <dgm:pt modelId="{00CBCD28-E90C-490F-B515-6D736DF767DC}" type="sibTrans" cxnId="{EDAED7B6-7252-4799-B769-A1E6B4A5E2EA}">
      <dgm:prSet/>
      <dgm:spPr/>
      <dgm:t>
        <a:bodyPr/>
        <a:lstStyle/>
        <a:p>
          <a:endParaRPr lang="es-MX"/>
        </a:p>
      </dgm:t>
    </dgm:pt>
    <dgm:pt modelId="{82421A89-A552-4C95-A445-544A49B0853B}">
      <dgm:prSet phldrT="[Texto]"/>
      <dgm:spPr/>
      <dgm:t>
        <a:bodyPr/>
        <a:lstStyle/>
        <a:p>
          <a:r>
            <a:rPr lang="es-MX" dirty="0"/>
            <a:t>Emite PDBC</a:t>
          </a:r>
        </a:p>
      </dgm:t>
    </dgm:pt>
    <dgm:pt modelId="{68F7B265-7097-4944-AA50-501DA467C5B4}" type="parTrans" cxnId="{5263F598-7A38-432E-A40E-25CF3D36D285}">
      <dgm:prSet/>
      <dgm:spPr/>
      <dgm:t>
        <a:bodyPr/>
        <a:lstStyle/>
        <a:p>
          <a:endParaRPr lang="es-MX"/>
        </a:p>
      </dgm:t>
    </dgm:pt>
    <dgm:pt modelId="{83768550-9AD4-417B-A6D8-839BA40B95D3}" type="sibTrans" cxnId="{5263F598-7A38-432E-A40E-25CF3D36D285}">
      <dgm:prSet/>
      <dgm:spPr/>
      <dgm:t>
        <a:bodyPr/>
        <a:lstStyle/>
        <a:p>
          <a:endParaRPr lang="es-MX"/>
        </a:p>
      </dgm:t>
    </dgm:pt>
    <dgm:pt modelId="{B2EEB69B-42A0-4EB1-BCBB-F9113FF8A0E7}" type="pres">
      <dgm:prSet presAssocID="{0EA61D63-5635-4636-A8C2-C786DA5DD709}" presName="cycle" presStyleCnt="0">
        <dgm:presLayoutVars>
          <dgm:dir/>
          <dgm:resizeHandles val="exact"/>
        </dgm:presLayoutVars>
      </dgm:prSet>
      <dgm:spPr/>
    </dgm:pt>
    <dgm:pt modelId="{51E5AAAC-5610-4698-9EDF-A124F8FEE647}" type="pres">
      <dgm:prSet presAssocID="{D8244942-03C0-4688-AAE6-2FF3DCA4B26B}" presName="node" presStyleLbl="node1" presStyleIdx="0" presStyleCnt="4">
        <dgm:presLayoutVars>
          <dgm:bulletEnabled val="1"/>
        </dgm:presLayoutVars>
      </dgm:prSet>
      <dgm:spPr/>
    </dgm:pt>
    <dgm:pt modelId="{1F573E7E-6EF9-47F5-BF3C-F1EFA4C5C5FB}" type="pres">
      <dgm:prSet presAssocID="{D8244942-03C0-4688-AAE6-2FF3DCA4B26B}" presName="spNode" presStyleCnt="0"/>
      <dgm:spPr/>
    </dgm:pt>
    <dgm:pt modelId="{8E77108E-2D6D-4F60-92F3-1016C8D22EFD}" type="pres">
      <dgm:prSet presAssocID="{9FF8DBAA-2AC5-45A9-92CE-C682F94881E9}" presName="sibTrans" presStyleLbl="sibTrans1D1" presStyleIdx="0" presStyleCnt="4"/>
      <dgm:spPr/>
    </dgm:pt>
    <dgm:pt modelId="{39AB5865-0EA9-4FCF-AA30-1366F7987F85}" type="pres">
      <dgm:prSet presAssocID="{20749D11-DAB8-41C3-9EAD-9ECDF2DCA434}" presName="node" presStyleLbl="node1" presStyleIdx="1" presStyleCnt="4">
        <dgm:presLayoutVars>
          <dgm:bulletEnabled val="1"/>
        </dgm:presLayoutVars>
      </dgm:prSet>
      <dgm:spPr/>
    </dgm:pt>
    <dgm:pt modelId="{A3F81A39-4601-45BA-8E4F-244274F25464}" type="pres">
      <dgm:prSet presAssocID="{20749D11-DAB8-41C3-9EAD-9ECDF2DCA434}" presName="spNode" presStyleCnt="0"/>
      <dgm:spPr/>
    </dgm:pt>
    <dgm:pt modelId="{E87D0953-423F-43C7-9BAC-6EAD4A31CABE}" type="pres">
      <dgm:prSet presAssocID="{05D4463D-9CD6-4832-9108-341F56E13D17}" presName="sibTrans" presStyleLbl="sibTrans1D1" presStyleIdx="1" presStyleCnt="4"/>
      <dgm:spPr/>
    </dgm:pt>
    <dgm:pt modelId="{4444D12F-33E5-4744-963A-326A0B61D7CB}" type="pres">
      <dgm:prSet presAssocID="{9DACC5C4-09DB-4EA7-B864-0CCECE87E6F3}" presName="node" presStyleLbl="node1" presStyleIdx="2" presStyleCnt="4">
        <dgm:presLayoutVars>
          <dgm:bulletEnabled val="1"/>
        </dgm:presLayoutVars>
      </dgm:prSet>
      <dgm:spPr/>
    </dgm:pt>
    <dgm:pt modelId="{84A92754-AA8A-449A-844C-6FF9210F005B}" type="pres">
      <dgm:prSet presAssocID="{9DACC5C4-09DB-4EA7-B864-0CCECE87E6F3}" presName="spNode" presStyleCnt="0"/>
      <dgm:spPr/>
    </dgm:pt>
    <dgm:pt modelId="{C0973970-5669-4A5D-BCA7-C8DA0F0B6480}" type="pres">
      <dgm:prSet presAssocID="{00CBCD28-E90C-490F-B515-6D736DF767DC}" presName="sibTrans" presStyleLbl="sibTrans1D1" presStyleIdx="2" presStyleCnt="4"/>
      <dgm:spPr/>
    </dgm:pt>
    <dgm:pt modelId="{20003467-54AD-4432-881B-875DC388F682}" type="pres">
      <dgm:prSet presAssocID="{82421A89-A552-4C95-A445-544A49B0853B}" presName="node" presStyleLbl="node1" presStyleIdx="3" presStyleCnt="4">
        <dgm:presLayoutVars>
          <dgm:bulletEnabled val="1"/>
        </dgm:presLayoutVars>
      </dgm:prSet>
      <dgm:spPr/>
    </dgm:pt>
    <dgm:pt modelId="{C6AE5EAE-F669-4790-B1A2-4E442E155FC4}" type="pres">
      <dgm:prSet presAssocID="{82421A89-A552-4C95-A445-544A49B0853B}" presName="spNode" presStyleCnt="0"/>
      <dgm:spPr/>
    </dgm:pt>
    <dgm:pt modelId="{F7B5A552-CBBC-4F69-8CC5-E13F5B32E06E}" type="pres">
      <dgm:prSet presAssocID="{83768550-9AD4-417B-A6D8-839BA40B95D3}" presName="sibTrans" presStyleLbl="sibTrans1D1" presStyleIdx="3" presStyleCnt="4"/>
      <dgm:spPr/>
    </dgm:pt>
  </dgm:ptLst>
  <dgm:cxnLst>
    <dgm:cxn modelId="{3CFEA285-DD11-4509-83F6-72E5E5985FC8}" type="presOf" srcId="{20749D11-DAB8-41C3-9EAD-9ECDF2DCA434}" destId="{39AB5865-0EA9-4FCF-AA30-1366F7987F85}" srcOrd="0" destOrd="0" presId="urn:microsoft.com/office/officeart/2005/8/layout/cycle5"/>
    <dgm:cxn modelId="{5263F598-7A38-432E-A40E-25CF3D36D285}" srcId="{0EA61D63-5635-4636-A8C2-C786DA5DD709}" destId="{82421A89-A552-4C95-A445-544A49B0853B}" srcOrd="3" destOrd="0" parTransId="{68F7B265-7097-4944-AA50-501DA467C5B4}" sibTransId="{83768550-9AD4-417B-A6D8-839BA40B95D3}"/>
    <dgm:cxn modelId="{2AD9B2AE-ED34-4EE4-B158-16AE523C6E46}" type="presOf" srcId="{D8244942-03C0-4688-AAE6-2FF3DCA4B26B}" destId="{51E5AAAC-5610-4698-9EDF-A124F8FEE647}" srcOrd="0" destOrd="0" presId="urn:microsoft.com/office/officeart/2005/8/layout/cycle5"/>
    <dgm:cxn modelId="{09E548D4-7C3C-4A01-B2FB-948AAAB8569A}" srcId="{0EA61D63-5635-4636-A8C2-C786DA5DD709}" destId="{20749D11-DAB8-41C3-9EAD-9ECDF2DCA434}" srcOrd="1" destOrd="0" parTransId="{457A9676-B9BA-4236-9118-8DB1C877BA7D}" sibTransId="{05D4463D-9CD6-4832-9108-341F56E13D17}"/>
    <dgm:cxn modelId="{BC31EFCF-F4DD-420F-8DC4-E78E1C3DAE44}" type="presOf" srcId="{82421A89-A552-4C95-A445-544A49B0853B}" destId="{20003467-54AD-4432-881B-875DC388F682}" srcOrd="0" destOrd="0" presId="urn:microsoft.com/office/officeart/2005/8/layout/cycle5"/>
    <dgm:cxn modelId="{186AD87F-F66C-449C-925F-EA40D9101FD7}" type="presOf" srcId="{9FF8DBAA-2AC5-45A9-92CE-C682F94881E9}" destId="{8E77108E-2D6D-4F60-92F3-1016C8D22EFD}" srcOrd="0" destOrd="0" presId="urn:microsoft.com/office/officeart/2005/8/layout/cycle5"/>
    <dgm:cxn modelId="{C41B94B2-7D44-41D8-9E5C-F842D6A134D9}" type="presOf" srcId="{83768550-9AD4-417B-A6D8-839BA40B95D3}" destId="{F7B5A552-CBBC-4F69-8CC5-E13F5B32E06E}" srcOrd="0" destOrd="0" presId="urn:microsoft.com/office/officeart/2005/8/layout/cycle5"/>
    <dgm:cxn modelId="{EDAED7B6-7252-4799-B769-A1E6B4A5E2EA}" srcId="{0EA61D63-5635-4636-A8C2-C786DA5DD709}" destId="{9DACC5C4-09DB-4EA7-B864-0CCECE87E6F3}" srcOrd="2" destOrd="0" parTransId="{5C93D7D5-55F1-4D99-A825-A4DD7767CD26}" sibTransId="{00CBCD28-E90C-490F-B515-6D736DF767DC}"/>
    <dgm:cxn modelId="{738F8D2E-E00F-4751-9F71-326C64B67018}" type="presOf" srcId="{00CBCD28-E90C-490F-B515-6D736DF767DC}" destId="{C0973970-5669-4A5D-BCA7-C8DA0F0B6480}" srcOrd="0" destOrd="0" presId="urn:microsoft.com/office/officeart/2005/8/layout/cycle5"/>
    <dgm:cxn modelId="{A6954F0F-D02F-4EB9-9434-4620D0F9D148}" type="presOf" srcId="{0EA61D63-5635-4636-A8C2-C786DA5DD709}" destId="{B2EEB69B-42A0-4EB1-BCBB-F9113FF8A0E7}" srcOrd="0" destOrd="0" presId="urn:microsoft.com/office/officeart/2005/8/layout/cycle5"/>
    <dgm:cxn modelId="{76527CF8-1E49-4330-9230-0BD6EC60DC96}" srcId="{0EA61D63-5635-4636-A8C2-C786DA5DD709}" destId="{D8244942-03C0-4688-AAE6-2FF3DCA4B26B}" srcOrd="0" destOrd="0" parTransId="{F475F53B-D495-4520-9EBB-DBBBFC58EA17}" sibTransId="{9FF8DBAA-2AC5-45A9-92CE-C682F94881E9}"/>
    <dgm:cxn modelId="{5FF74D5F-0B9E-4B8D-86DB-D6782B1CBF82}" type="presOf" srcId="{05D4463D-9CD6-4832-9108-341F56E13D17}" destId="{E87D0953-423F-43C7-9BAC-6EAD4A31CABE}" srcOrd="0" destOrd="0" presId="urn:microsoft.com/office/officeart/2005/8/layout/cycle5"/>
    <dgm:cxn modelId="{BED254C8-BD7B-44F4-9855-55FC5B1B0C6E}" type="presOf" srcId="{9DACC5C4-09DB-4EA7-B864-0CCECE87E6F3}" destId="{4444D12F-33E5-4744-963A-326A0B61D7CB}" srcOrd="0" destOrd="0" presId="urn:microsoft.com/office/officeart/2005/8/layout/cycle5"/>
    <dgm:cxn modelId="{C0C29AAC-08BB-4F56-9028-4AB8754A3DCF}" type="presParOf" srcId="{B2EEB69B-42A0-4EB1-BCBB-F9113FF8A0E7}" destId="{51E5AAAC-5610-4698-9EDF-A124F8FEE647}" srcOrd="0" destOrd="0" presId="urn:microsoft.com/office/officeart/2005/8/layout/cycle5"/>
    <dgm:cxn modelId="{D678E721-1913-4906-852B-7469452B139E}" type="presParOf" srcId="{B2EEB69B-42A0-4EB1-BCBB-F9113FF8A0E7}" destId="{1F573E7E-6EF9-47F5-BF3C-F1EFA4C5C5FB}" srcOrd="1" destOrd="0" presId="urn:microsoft.com/office/officeart/2005/8/layout/cycle5"/>
    <dgm:cxn modelId="{CDE9C19D-AF4E-492E-92C6-263951876320}" type="presParOf" srcId="{B2EEB69B-42A0-4EB1-BCBB-F9113FF8A0E7}" destId="{8E77108E-2D6D-4F60-92F3-1016C8D22EFD}" srcOrd="2" destOrd="0" presId="urn:microsoft.com/office/officeart/2005/8/layout/cycle5"/>
    <dgm:cxn modelId="{6F23FAC2-714F-4BA3-8625-F078D094DF1E}" type="presParOf" srcId="{B2EEB69B-42A0-4EB1-BCBB-F9113FF8A0E7}" destId="{39AB5865-0EA9-4FCF-AA30-1366F7987F85}" srcOrd="3" destOrd="0" presId="urn:microsoft.com/office/officeart/2005/8/layout/cycle5"/>
    <dgm:cxn modelId="{6E4CD046-EDE5-4DD3-A5E9-0EBB5B480C85}" type="presParOf" srcId="{B2EEB69B-42A0-4EB1-BCBB-F9113FF8A0E7}" destId="{A3F81A39-4601-45BA-8E4F-244274F25464}" srcOrd="4" destOrd="0" presId="urn:microsoft.com/office/officeart/2005/8/layout/cycle5"/>
    <dgm:cxn modelId="{B89B81B0-BCD7-4179-829F-0FC3B4A2963F}" type="presParOf" srcId="{B2EEB69B-42A0-4EB1-BCBB-F9113FF8A0E7}" destId="{E87D0953-423F-43C7-9BAC-6EAD4A31CABE}" srcOrd="5" destOrd="0" presId="urn:microsoft.com/office/officeart/2005/8/layout/cycle5"/>
    <dgm:cxn modelId="{A07475C3-F611-4315-9165-F4C88588400C}" type="presParOf" srcId="{B2EEB69B-42A0-4EB1-BCBB-F9113FF8A0E7}" destId="{4444D12F-33E5-4744-963A-326A0B61D7CB}" srcOrd="6" destOrd="0" presId="urn:microsoft.com/office/officeart/2005/8/layout/cycle5"/>
    <dgm:cxn modelId="{A16CADEE-5C8F-4189-B8BF-2B4A9DE0169A}" type="presParOf" srcId="{B2EEB69B-42A0-4EB1-BCBB-F9113FF8A0E7}" destId="{84A92754-AA8A-449A-844C-6FF9210F005B}" srcOrd="7" destOrd="0" presId="urn:microsoft.com/office/officeart/2005/8/layout/cycle5"/>
    <dgm:cxn modelId="{DCCD9EC8-21FF-4AED-8460-D640F8DCE1C5}" type="presParOf" srcId="{B2EEB69B-42A0-4EB1-BCBB-F9113FF8A0E7}" destId="{C0973970-5669-4A5D-BCA7-C8DA0F0B6480}" srcOrd="8" destOrd="0" presId="urn:microsoft.com/office/officeart/2005/8/layout/cycle5"/>
    <dgm:cxn modelId="{F7BDFE10-7FF8-4413-AAF9-3F330B16685D}" type="presParOf" srcId="{B2EEB69B-42A0-4EB1-BCBB-F9113FF8A0E7}" destId="{20003467-54AD-4432-881B-875DC388F682}" srcOrd="9" destOrd="0" presId="urn:microsoft.com/office/officeart/2005/8/layout/cycle5"/>
    <dgm:cxn modelId="{14D0F64F-7565-4882-B6B4-7C9B1B2B2441}" type="presParOf" srcId="{B2EEB69B-42A0-4EB1-BCBB-F9113FF8A0E7}" destId="{C6AE5EAE-F669-4790-B1A2-4E442E155FC4}" srcOrd="10" destOrd="0" presId="urn:microsoft.com/office/officeart/2005/8/layout/cycle5"/>
    <dgm:cxn modelId="{F03870E6-6CD2-401C-995E-D73E99AC7081}" type="presParOf" srcId="{B2EEB69B-42A0-4EB1-BCBB-F9113FF8A0E7}" destId="{F7B5A552-CBBC-4F69-8CC5-E13F5B32E06E}" srcOrd="11" destOrd="0" presId="urn:microsoft.com/office/officeart/2005/8/layout/cycle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5FCE35A1-795F-4E1E-A059-3929BF3C7935}" type="doc">
      <dgm:prSet loTypeId="urn:microsoft.com/office/officeart/2005/8/layout/hProcess9" loCatId="process" qsTypeId="urn:microsoft.com/office/officeart/2005/8/quickstyle/simple5" qsCatId="simple" csTypeId="urn:microsoft.com/office/officeart/2005/8/colors/colorful1#2" csCatId="colorful" phldr="1"/>
      <dgm:spPr/>
    </dgm:pt>
    <dgm:pt modelId="{54F5534E-C214-4AD5-A082-0073A8A4F663}">
      <dgm:prSet phldrT="[Texto]"/>
      <dgm:spPr/>
      <dgm:t>
        <a:bodyPr/>
        <a:lstStyle/>
        <a:p>
          <a:r>
            <a:rPr lang="es-MX" dirty="0"/>
            <a:t>Banco  Central.</a:t>
          </a:r>
        </a:p>
      </dgm:t>
    </dgm:pt>
    <dgm:pt modelId="{85E850B8-0C15-4BAD-8D9A-1F531E68FA30}" type="parTrans" cxnId="{AE91CC6A-63BF-4F8C-92E1-D7F7417974EE}">
      <dgm:prSet/>
      <dgm:spPr/>
      <dgm:t>
        <a:bodyPr/>
        <a:lstStyle/>
        <a:p>
          <a:endParaRPr lang="es-MX"/>
        </a:p>
      </dgm:t>
    </dgm:pt>
    <dgm:pt modelId="{7589BE4E-42EE-4F23-83BA-91F03CCE1669}" type="sibTrans" cxnId="{AE91CC6A-63BF-4F8C-92E1-D7F7417974EE}">
      <dgm:prSet/>
      <dgm:spPr/>
      <dgm:t>
        <a:bodyPr/>
        <a:lstStyle/>
        <a:p>
          <a:endParaRPr lang="es-MX"/>
        </a:p>
      </dgm:t>
    </dgm:pt>
    <dgm:pt modelId="{61823EAA-378E-4F56-B0DE-09B6CAD5E91F}">
      <dgm:prSet phldrT="[Texto]"/>
      <dgm:spPr/>
      <dgm:t>
        <a:bodyPr/>
        <a:lstStyle/>
        <a:p>
          <a:r>
            <a:rPr lang="es-MX" dirty="0"/>
            <a:t>Emite y coloca  títulos.</a:t>
          </a:r>
        </a:p>
      </dgm:t>
    </dgm:pt>
    <dgm:pt modelId="{1ADF6208-10B9-4769-9B6D-0370404FE052}" type="parTrans" cxnId="{BD968218-82B6-4139-A34A-DCFD0F8AB898}">
      <dgm:prSet/>
      <dgm:spPr/>
      <dgm:t>
        <a:bodyPr/>
        <a:lstStyle/>
        <a:p>
          <a:endParaRPr lang="es-MX"/>
        </a:p>
      </dgm:t>
    </dgm:pt>
    <dgm:pt modelId="{40B9E28E-865F-4C26-9501-8F9498304325}" type="sibTrans" cxnId="{BD968218-82B6-4139-A34A-DCFD0F8AB898}">
      <dgm:prSet/>
      <dgm:spPr/>
      <dgm:t>
        <a:bodyPr/>
        <a:lstStyle/>
        <a:p>
          <a:endParaRPr lang="es-MX"/>
        </a:p>
      </dgm:t>
    </dgm:pt>
    <dgm:pt modelId="{B680D5C6-0B49-43E8-ADAB-54AABA1AB98D}">
      <dgm:prSet phldrT="[Texto]"/>
      <dgm:spPr/>
      <dgm:t>
        <a:bodyPr/>
        <a:lstStyle/>
        <a:p>
          <a:r>
            <a:rPr lang="es-MX" dirty="0"/>
            <a:t>A través de licitaciones periódicas.</a:t>
          </a:r>
        </a:p>
      </dgm:t>
    </dgm:pt>
    <dgm:pt modelId="{DFF6D7D1-335D-44E8-A01A-ED5E949FFB26}" type="parTrans" cxnId="{950E75A8-62EF-4505-9096-D7C4345E9312}">
      <dgm:prSet/>
      <dgm:spPr/>
      <dgm:t>
        <a:bodyPr/>
        <a:lstStyle/>
        <a:p>
          <a:endParaRPr lang="es-MX"/>
        </a:p>
      </dgm:t>
    </dgm:pt>
    <dgm:pt modelId="{93C6A298-CE5E-45AE-95F7-05DD92AD0232}" type="sibTrans" cxnId="{950E75A8-62EF-4505-9096-D7C4345E9312}">
      <dgm:prSet/>
      <dgm:spPr/>
      <dgm:t>
        <a:bodyPr/>
        <a:lstStyle/>
        <a:p>
          <a:endParaRPr lang="es-MX"/>
        </a:p>
      </dgm:t>
    </dgm:pt>
    <dgm:pt modelId="{9ECB7973-C891-4CA5-99A0-3810ECBAC5EE}" type="pres">
      <dgm:prSet presAssocID="{5FCE35A1-795F-4E1E-A059-3929BF3C7935}" presName="CompostProcess" presStyleCnt="0">
        <dgm:presLayoutVars>
          <dgm:dir/>
          <dgm:resizeHandles val="exact"/>
        </dgm:presLayoutVars>
      </dgm:prSet>
      <dgm:spPr/>
    </dgm:pt>
    <dgm:pt modelId="{33D0B4DA-4C79-4C50-BD39-A36A7A4F1CEB}" type="pres">
      <dgm:prSet presAssocID="{5FCE35A1-795F-4E1E-A059-3929BF3C7935}" presName="arrow" presStyleLbl="bgShp" presStyleIdx="0" presStyleCnt="1"/>
      <dgm:spPr/>
    </dgm:pt>
    <dgm:pt modelId="{422906E9-E0E2-4E21-B388-3325A8B40F44}" type="pres">
      <dgm:prSet presAssocID="{5FCE35A1-795F-4E1E-A059-3929BF3C7935}" presName="linearProcess" presStyleCnt="0"/>
      <dgm:spPr/>
    </dgm:pt>
    <dgm:pt modelId="{9AA4A266-748D-4680-A1AC-28D7CF63232D}" type="pres">
      <dgm:prSet presAssocID="{54F5534E-C214-4AD5-A082-0073A8A4F663}" presName="textNode" presStyleLbl="node1" presStyleIdx="0" presStyleCnt="3">
        <dgm:presLayoutVars>
          <dgm:bulletEnabled val="1"/>
        </dgm:presLayoutVars>
      </dgm:prSet>
      <dgm:spPr/>
    </dgm:pt>
    <dgm:pt modelId="{6D1F35C9-A819-499C-94BD-76FF9263F9A2}" type="pres">
      <dgm:prSet presAssocID="{7589BE4E-42EE-4F23-83BA-91F03CCE1669}" presName="sibTrans" presStyleCnt="0"/>
      <dgm:spPr/>
    </dgm:pt>
    <dgm:pt modelId="{0EBC41BD-5B1F-4DDB-A19A-DFEFEB1B4A95}" type="pres">
      <dgm:prSet presAssocID="{61823EAA-378E-4F56-B0DE-09B6CAD5E91F}" presName="textNode" presStyleLbl="node1" presStyleIdx="1" presStyleCnt="3">
        <dgm:presLayoutVars>
          <dgm:bulletEnabled val="1"/>
        </dgm:presLayoutVars>
      </dgm:prSet>
      <dgm:spPr/>
    </dgm:pt>
    <dgm:pt modelId="{DE08950C-597E-434B-84EE-FDE0214F5880}" type="pres">
      <dgm:prSet presAssocID="{40B9E28E-865F-4C26-9501-8F9498304325}" presName="sibTrans" presStyleCnt="0"/>
      <dgm:spPr/>
    </dgm:pt>
    <dgm:pt modelId="{17EE2B70-3DF1-4A7B-B862-B9FC7F100361}" type="pres">
      <dgm:prSet presAssocID="{B680D5C6-0B49-43E8-ADAB-54AABA1AB98D}" presName="textNode" presStyleLbl="node1" presStyleIdx="2" presStyleCnt="3">
        <dgm:presLayoutVars>
          <dgm:bulletEnabled val="1"/>
        </dgm:presLayoutVars>
      </dgm:prSet>
      <dgm:spPr/>
    </dgm:pt>
  </dgm:ptLst>
  <dgm:cxnLst>
    <dgm:cxn modelId="{BD968218-82B6-4139-A34A-DCFD0F8AB898}" srcId="{5FCE35A1-795F-4E1E-A059-3929BF3C7935}" destId="{61823EAA-378E-4F56-B0DE-09B6CAD5E91F}" srcOrd="1" destOrd="0" parTransId="{1ADF6208-10B9-4769-9B6D-0370404FE052}" sibTransId="{40B9E28E-865F-4C26-9501-8F9498304325}"/>
    <dgm:cxn modelId="{950E75A8-62EF-4505-9096-D7C4345E9312}" srcId="{5FCE35A1-795F-4E1E-A059-3929BF3C7935}" destId="{B680D5C6-0B49-43E8-ADAB-54AABA1AB98D}" srcOrd="2" destOrd="0" parTransId="{DFF6D7D1-335D-44E8-A01A-ED5E949FFB26}" sibTransId="{93C6A298-CE5E-45AE-95F7-05DD92AD0232}"/>
    <dgm:cxn modelId="{B334CC0A-93F0-445B-B42B-077C7A074CFE}" type="presOf" srcId="{61823EAA-378E-4F56-B0DE-09B6CAD5E91F}" destId="{0EBC41BD-5B1F-4DDB-A19A-DFEFEB1B4A95}" srcOrd="0" destOrd="0" presId="urn:microsoft.com/office/officeart/2005/8/layout/hProcess9"/>
    <dgm:cxn modelId="{AE91CC6A-63BF-4F8C-92E1-D7F7417974EE}" srcId="{5FCE35A1-795F-4E1E-A059-3929BF3C7935}" destId="{54F5534E-C214-4AD5-A082-0073A8A4F663}" srcOrd="0" destOrd="0" parTransId="{85E850B8-0C15-4BAD-8D9A-1F531E68FA30}" sibTransId="{7589BE4E-42EE-4F23-83BA-91F03CCE1669}"/>
    <dgm:cxn modelId="{EC772CA8-B12B-4F1E-939B-04539DEBD2AD}" type="presOf" srcId="{B680D5C6-0B49-43E8-ADAB-54AABA1AB98D}" destId="{17EE2B70-3DF1-4A7B-B862-B9FC7F100361}" srcOrd="0" destOrd="0" presId="urn:microsoft.com/office/officeart/2005/8/layout/hProcess9"/>
    <dgm:cxn modelId="{37D71AE7-44E2-43EC-9A6B-E6AED02DAD6F}" type="presOf" srcId="{5FCE35A1-795F-4E1E-A059-3929BF3C7935}" destId="{9ECB7973-C891-4CA5-99A0-3810ECBAC5EE}" srcOrd="0" destOrd="0" presId="urn:microsoft.com/office/officeart/2005/8/layout/hProcess9"/>
    <dgm:cxn modelId="{1C178963-F6A0-42A0-A587-8364821A06D8}" type="presOf" srcId="{54F5534E-C214-4AD5-A082-0073A8A4F663}" destId="{9AA4A266-748D-4680-A1AC-28D7CF63232D}" srcOrd="0" destOrd="0" presId="urn:microsoft.com/office/officeart/2005/8/layout/hProcess9"/>
    <dgm:cxn modelId="{24EA1AB2-F246-43BB-84AC-5D60E162C4A3}" type="presParOf" srcId="{9ECB7973-C891-4CA5-99A0-3810ECBAC5EE}" destId="{33D0B4DA-4C79-4C50-BD39-A36A7A4F1CEB}" srcOrd="0" destOrd="0" presId="urn:microsoft.com/office/officeart/2005/8/layout/hProcess9"/>
    <dgm:cxn modelId="{23F407E9-5D58-48D3-8914-D1741DF4227E}" type="presParOf" srcId="{9ECB7973-C891-4CA5-99A0-3810ECBAC5EE}" destId="{422906E9-E0E2-4E21-B388-3325A8B40F44}" srcOrd="1" destOrd="0" presId="urn:microsoft.com/office/officeart/2005/8/layout/hProcess9"/>
    <dgm:cxn modelId="{07F15AEE-2553-4C07-A6A5-10868B7428A4}" type="presParOf" srcId="{422906E9-E0E2-4E21-B388-3325A8B40F44}" destId="{9AA4A266-748D-4680-A1AC-28D7CF63232D}" srcOrd="0" destOrd="0" presId="urn:microsoft.com/office/officeart/2005/8/layout/hProcess9"/>
    <dgm:cxn modelId="{8A6CA9D2-58D9-4F23-9301-837348F0609E}" type="presParOf" srcId="{422906E9-E0E2-4E21-B388-3325A8B40F44}" destId="{6D1F35C9-A819-499C-94BD-76FF9263F9A2}" srcOrd="1" destOrd="0" presId="urn:microsoft.com/office/officeart/2005/8/layout/hProcess9"/>
    <dgm:cxn modelId="{77DC10FD-8D56-4D32-A5F0-A893E956C26E}" type="presParOf" srcId="{422906E9-E0E2-4E21-B388-3325A8B40F44}" destId="{0EBC41BD-5B1F-4DDB-A19A-DFEFEB1B4A95}" srcOrd="2" destOrd="0" presId="urn:microsoft.com/office/officeart/2005/8/layout/hProcess9"/>
    <dgm:cxn modelId="{AE837036-F9A4-405A-8065-3198156A4E02}" type="presParOf" srcId="{422906E9-E0E2-4E21-B388-3325A8B40F44}" destId="{DE08950C-597E-434B-84EE-FDE0214F5880}" srcOrd="3" destOrd="0" presId="urn:microsoft.com/office/officeart/2005/8/layout/hProcess9"/>
    <dgm:cxn modelId="{CCB88CAB-6263-4BA5-90E9-E52A23450361}" type="presParOf" srcId="{422906E9-E0E2-4E21-B388-3325A8B40F44}" destId="{17EE2B70-3DF1-4A7B-B862-B9FC7F100361}" srcOrd="4" destOrd="0" presId="urn:microsoft.com/office/officeart/2005/8/layout/hProcess9"/>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D7E03F37-F8C0-478F-9266-027578D81A06}" type="doc">
      <dgm:prSet loTypeId="urn:microsoft.com/office/officeart/2005/8/layout/vList2" loCatId="list" qsTypeId="urn:microsoft.com/office/officeart/2005/8/quickstyle/simple2" qsCatId="simple" csTypeId="urn:microsoft.com/office/officeart/2005/8/colors/colorful1#3" csCatId="colorful" phldr="1"/>
      <dgm:spPr/>
      <dgm:t>
        <a:bodyPr/>
        <a:lstStyle/>
        <a:p>
          <a:endParaRPr lang="es-MX"/>
        </a:p>
      </dgm:t>
    </dgm:pt>
    <dgm:pt modelId="{2448D2F7-2B4B-41C6-AE77-539B6772EFED}">
      <dgm:prSet phldrT="[Texto]"/>
      <dgm:spPr/>
      <dgm:t>
        <a:bodyPr/>
        <a:lstStyle/>
        <a:p>
          <a:pPr algn="just"/>
          <a:r>
            <a:rPr lang="es-MX" dirty="0"/>
            <a:t>Al igual que las acciones, los instrumentos de renta fija representan una alternativa de obtención de recursos para el emisor.</a:t>
          </a:r>
        </a:p>
      </dgm:t>
    </dgm:pt>
    <dgm:pt modelId="{0791F85C-0811-40FF-AF84-48477C762D56}" type="parTrans" cxnId="{7F25976D-653D-4E49-B2FB-0CB996B454AF}">
      <dgm:prSet/>
      <dgm:spPr/>
      <dgm:t>
        <a:bodyPr/>
        <a:lstStyle/>
        <a:p>
          <a:endParaRPr lang="es-MX"/>
        </a:p>
      </dgm:t>
    </dgm:pt>
    <dgm:pt modelId="{EE5CBD21-E378-41F9-BEEF-55272ED11553}" type="sibTrans" cxnId="{7F25976D-653D-4E49-B2FB-0CB996B454AF}">
      <dgm:prSet/>
      <dgm:spPr/>
      <dgm:t>
        <a:bodyPr/>
        <a:lstStyle/>
        <a:p>
          <a:endParaRPr lang="es-MX"/>
        </a:p>
      </dgm:t>
    </dgm:pt>
    <dgm:pt modelId="{1542A88F-6370-4C81-BD08-CDFBF173BD8E}">
      <dgm:prSet phldrT="[Texto]"/>
      <dgm:spPr/>
      <dgm:t>
        <a:bodyPr/>
        <a:lstStyle/>
        <a:p>
          <a:pPr algn="just"/>
          <a:r>
            <a:rPr lang="es-MX" dirty="0"/>
            <a:t>El financiamiento vía renta fija, implica adquirir un compromiso de devolver el capital y pagar interés sobre lo prestado.</a:t>
          </a:r>
        </a:p>
      </dgm:t>
    </dgm:pt>
    <dgm:pt modelId="{266BE762-31EC-40D0-80D2-301BEA0D7610}" type="parTrans" cxnId="{9AD77432-A79F-446A-A2C6-500A66EB4C0B}">
      <dgm:prSet/>
      <dgm:spPr/>
      <dgm:t>
        <a:bodyPr/>
        <a:lstStyle/>
        <a:p>
          <a:endParaRPr lang="es-MX"/>
        </a:p>
      </dgm:t>
    </dgm:pt>
    <dgm:pt modelId="{9E74575F-83AB-4756-ACDA-02A23659AF38}" type="sibTrans" cxnId="{9AD77432-A79F-446A-A2C6-500A66EB4C0B}">
      <dgm:prSet/>
      <dgm:spPr/>
      <dgm:t>
        <a:bodyPr/>
        <a:lstStyle/>
        <a:p>
          <a:endParaRPr lang="es-MX"/>
        </a:p>
      </dgm:t>
    </dgm:pt>
    <dgm:pt modelId="{61E3C2DD-B4BB-4369-857B-B6E9F432C1E0}" type="pres">
      <dgm:prSet presAssocID="{D7E03F37-F8C0-478F-9266-027578D81A06}" presName="linear" presStyleCnt="0">
        <dgm:presLayoutVars>
          <dgm:animLvl val="lvl"/>
          <dgm:resizeHandles val="exact"/>
        </dgm:presLayoutVars>
      </dgm:prSet>
      <dgm:spPr/>
    </dgm:pt>
    <dgm:pt modelId="{2E6220D7-A838-4817-963F-F3A099B57500}" type="pres">
      <dgm:prSet presAssocID="{2448D2F7-2B4B-41C6-AE77-539B6772EFED}" presName="parentText" presStyleLbl="node1" presStyleIdx="0" presStyleCnt="2">
        <dgm:presLayoutVars>
          <dgm:chMax val="0"/>
          <dgm:bulletEnabled val="1"/>
        </dgm:presLayoutVars>
      </dgm:prSet>
      <dgm:spPr/>
    </dgm:pt>
    <dgm:pt modelId="{30D14035-CCA4-4A5B-BD13-63AF14BE0B48}" type="pres">
      <dgm:prSet presAssocID="{EE5CBD21-E378-41F9-BEEF-55272ED11553}" presName="spacer" presStyleCnt="0"/>
      <dgm:spPr/>
    </dgm:pt>
    <dgm:pt modelId="{9CEB190C-8470-40AF-8A7D-9A580416C672}" type="pres">
      <dgm:prSet presAssocID="{1542A88F-6370-4C81-BD08-CDFBF173BD8E}" presName="parentText" presStyleLbl="node1" presStyleIdx="1" presStyleCnt="2">
        <dgm:presLayoutVars>
          <dgm:chMax val="0"/>
          <dgm:bulletEnabled val="1"/>
        </dgm:presLayoutVars>
      </dgm:prSet>
      <dgm:spPr/>
    </dgm:pt>
  </dgm:ptLst>
  <dgm:cxnLst>
    <dgm:cxn modelId="{7F25976D-653D-4E49-B2FB-0CB996B454AF}" srcId="{D7E03F37-F8C0-478F-9266-027578D81A06}" destId="{2448D2F7-2B4B-41C6-AE77-539B6772EFED}" srcOrd="0" destOrd="0" parTransId="{0791F85C-0811-40FF-AF84-48477C762D56}" sibTransId="{EE5CBD21-E378-41F9-BEEF-55272ED11553}"/>
    <dgm:cxn modelId="{654FD9B3-BEE0-4812-A164-E37E179D4483}" type="presOf" srcId="{D7E03F37-F8C0-478F-9266-027578D81A06}" destId="{61E3C2DD-B4BB-4369-857B-B6E9F432C1E0}" srcOrd="0" destOrd="0" presId="urn:microsoft.com/office/officeart/2005/8/layout/vList2"/>
    <dgm:cxn modelId="{C63A5F73-D680-4888-9FCB-40BB3BC651B5}" type="presOf" srcId="{2448D2F7-2B4B-41C6-AE77-539B6772EFED}" destId="{2E6220D7-A838-4817-963F-F3A099B57500}" srcOrd="0" destOrd="0" presId="urn:microsoft.com/office/officeart/2005/8/layout/vList2"/>
    <dgm:cxn modelId="{C51F030D-4938-462A-94BF-2B4371585FDF}" type="presOf" srcId="{1542A88F-6370-4C81-BD08-CDFBF173BD8E}" destId="{9CEB190C-8470-40AF-8A7D-9A580416C672}" srcOrd="0" destOrd="0" presId="urn:microsoft.com/office/officeart/2005/8/layout/vList2"/>
    <dgm:cxn modelId="{9AD77432-A79F-446A-A2C6-500A66EB4C0B}" srcId="{D7E03F37-F8C0-478F-9266-027578D81A06}" destId="{1542A88F-6370-4C81-BD08-CDFBF173BD8E}" srcOrd="1" destOrd="0" parTransId="{266BE762-31EC-40D0-80D2-301BEA0D7610}" sibTransId="{9E74575F-83AB-4756-ACDA-02A23659AF38}"/>
    <dgm:cxn modelId="{8A9D5613-B24D-4A21-BDB2-60B96CC6E1C6}" type="presParOf" srcId="{61E3C2DD-B4BB-4369-857B-B6E9F432C1E0}" destId="{2E6220D7-A838-4817-963F-F3A099B57500}" srcOrd="0" destOrd="0" presId="urn:microsoft.com/office/officeart/2005/8/layout/vList2"/>
    <dgm:cxn modelId="{939D19C9-F933-435E-9F0F-C9C683D1AA20}" type="presParOf" srcId="{61E3C2DD-B4BB-4369-857B-B6E9F432C1E0}" destId="{30D14035-CCA4-4A5B-BD13-63AF14BE0B48}" srcOrd="1" destOrd="0" presId="urn:microsoft.com/office/officeart/2005/8/layout/vList2"/>
    <dgm:cxn modelId="{A9C08812-7CE4-494D-BD55-D9D2F2440FC0}" type="presParOf" srcId="{61E3C2DD-B4BB-4369-857B-B6E9F432C1E0}" destId="{9CEB190C-8470-40AF-8A7D-9A580416C672}" srcOrd="2"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C32A4937-BAE6-4E08-8846-D2EEE0076ACB}" type="doc">
      <dgm:prSet loTypeId="urn:microsoft.com/office/officeart/2005/8/layout/process4" loCatId="process" qsTypeId="urn:microsoft.com/office/officeart/2005/8/quickstyle/simple1" qsCatId="simple" csTypeId="urn:microsoft.com/office/officeart/2005/8/colors/accent2_1" csCatId="accent2" phldr="1"/>
      <dgm:spPr/>
      <dgm:t>
        <a:bodyPr/>
        <a:lstStyle/>
        <a:p>
          <a:endParaRPr lang="es-MX"/>
        </a:p>
      </dgm:t>
    </dgm:pt>
    <dgm:pt modelId="{DB0BAD52-4428-4392-A90C-B12175EDE311}">
      <dgm:prSet phldrT="[Texto]">
        <dgm:style>
          <a:lnRef idx="1">
            <a:schemeClr val="accent3"/>
          </a:lnRef>
          <a:fillRef idx="2">
            <a:schemeClr val="accent3"/>
          </a:fillRef>
          <a:effectRef idx="1">
            <a:schemeClr val="accent3"/>
          </a:effectRef>
          <a:fontRef idx="minor">
            <a:schemeClr val="dk1"/>
          </a:fontRef>
        </dgm:style>
      </dgm:prSet>
      <dgm:spPr/>
      <dgm:t>
        <a:bodyPr/>
        <a:lstStyle/>
        <a:p>
          <a:r>
            <a:rPr lang="es-MX" b="1" dirty="0"/>
            <a:t>Tabla de Desarrollo</a:t>
          </a:r>
        </a:p>
      </dgm:t>
    </dgm:pt>
    <dgm:pt modelId="{7DAA4F6E-9B97-4BF9-9D86-F8A20E67B960}" type="parTrans" cxnId="{F36764A9-0C3F-4D47-96DD-04B3C7C96E33}">
      <dgm:prSet/>
      <dgm:spPr/>
      <dgm:t>
        <a:bodyPr/>
        <a:lstStyle/>
        <a:p>
          <a:endParaRPr lang="es-MX"/>
        </a:p>
      </dgm:t>
    </dgm:pt>
    <dgm:pt modelId="{68800893-DA74-4C03-9B82-A9BCEC111271}" type="sibTrans" cxnId="{F36764A9-0C3F-4D47-96DD-04B3C7C96E33}">
      <dgm:prSet/>
      <dgm:spPr/>
      <dgm:t>
        <a:bodyPr/>
        <a:lstStyle/>
        <a:p>
          <a:endParaRPr lang="es-MX"/>
        </a:p>
      </dgm:t>
    </dgm:pt>
    <dgm:pt modelId="{5842A993-AAD3-498E-860A-F741D85E8264}">
      <dgm:prSet phldrT="[Texto]"/>
      <dgm:spPr/>
      <dgm:t>
        <a:bodyPr/>
        <a:lstStyle/>
        <a:p>
          <a:pPr algn="just"/>
          <a:r>
            <a:rPr lang="es-MX" dirty="0"/>
            <a:t>La tabla de desarrollo de instrumento de renta fija se define como </a:t>
          </a:r>
          <a:r>
            <a:rPr lang="es-MX" i="1" dirty="0"/>
            <a:t>el calendario que establece el pago de los flujos de pagos que tendrá el instrumento de deuda.</a:t>
          </a:r>
        </a:p>
        <a:p>
          <a:pPr algn="ctr"/>
          <a:endParaRPr lang="es-MX" dirty="0"/>
        </a:p>
      </dgm:t>
    </dgm:pt>
    <dgm:pt modelId="{C95A931E-2636-4166-B9E4-E6D84200D387}" type="parTrans" cxnId="{B7430828-0FA6-4DFE-B86C-E2572B8FAF53}">
      <dgm:prSet/>
      <dgm:spPr/>
      <dgm:t>
        <a:bodyPr/>
        <a:lstStyle/>
        <a:p>
          <a:endParaRPr lang="es-MX"/>
        </a:p>
      </dgm:t>
    </dgm:pt>
    <dgm:pt modelId="{A5CCF754-462A-447B-BC89-4768DE16BFF8}" type="sibTrans" cxnId="{B7430828-0FA6-4DFE-B86C-E2572B8FAF53}">
      <dgm:prSet/>
      <dgm:spPr/>
      <dgm:t>
        <a:bodyPr/>
        <a:lstStyle/>
        <a:p>
          <a:endParaRPr lang="es-MX"/>
        </a:p>
      </dgm:t>
    </dgm:pt>
    <dgm:pt modelId="{0808F92B-D648-4557-B579-34EEC4899901}" type="pres">
      <dgm:prSet presAssocID="{C32A4937-BAE6-4E08-8846-D2EEE0076ACB}" presName="Name0" presStyleCnt="0">
        <dgm:presLayoutVars>
          <dgm:dir/>
          <dgm:animLvl val="lvl"/>
          <dgm:resizeHandles val="exact"/>
        </dgm:presLayoutVars>
      </dgm:prSet>
      <dgm:spPr/>
    </dgm:pt>
    <dgm:pt modelId="{2FED86CC-2CA8-4EB5-ACC9-0AF107CC30BF}" type="pres">
      <dgm:prSet presAssocID="{5842A993-AAD3-498E-860A-F741D85E8264}" presName="boxAndChildren" presStyleCnt="0"/>
      <dgm:spPr/>
    </dgm:pt>
    <dgm:pt modelId="{425ACF25-B9E8-4591-AF67-EF060EA65F9F}" type="pres">
      <dgm:prSet presAssocID="{5842A993-AAD3-498E-860A-F741D85E8264}" presName="parentTextBox" presStyleLbl="node1" presStyleIdx="0" presStyleCnt="2"/>
      <dgm:spPr/>
    </dgm:pt>
    <dgm:pt modelId="{49111FF6-2751-40D7-941B-0A5E9D8BB5CE}" type="pres">
      <dgm:prSet presAssocID="{68800893-DA74-4C03-9B82-A9BCEC111271}" presName="sp" presStyleCnt="0"/>
      <dgm:spPr/>
    </dgm:pt>
    <dgm:pt modelId="{310C0475-C723-4880-A0F3-45F1E4D2742A}" type="pres">
      <dgm:prSet presAssocID="{DB0BAD52-4428-4392-A90C-B12175EDE311}" presName="arrowAndChildren" presStyleCnt="0"/>
      <dgm:spPr/>
    </dgm:pt>
    <dgm:pt modelId="{97C585B7-4425-449E-B14F-3C6B65C90D66}" type="pres">
      <dgm:prSet presAssocID="{DB0BAD52-4428-4392-A90C-B12175EDE311}" presName="parentTextArrow" presStyleLbl="node1" presStyleIdx="1" presStyleCnt="2"/>
      <dgm:spPr/>
    </dgm:pt>
  </dgm:ptLst>
  <dgm:cxnLst>
    <dgm:cxn modelId="{5DFDB97D-160A-44D8-871C-2AA0F17FFED6}" type="presOf" srcId="{5842A993-AAD3-498E-860A-F741D85E8264}" destId="{425ACF25-B9E8-4591-AF67-EF060EA65F9F}" srcOrd="0" destOrd="0" presId="urn:microsoft.com/office/officeart/2005/8/layout/process4"/>
    <dgm:cxn modelId="{D7C7BE80-ACA6-4757-8FB7-BE062E67CCDA}" type="presOf" srcId="{DB0BAD52-4428-4392-A90C-B12175EDE311}" destId="{97C585B7-4425-449E-B14F-3C6B65C90D66}" srcOrd="0" destOrd="0" presId="urn:microsoft.com/office/officeart/2005/8/layout/process4"/>
    <dgm:cxn modelId="{F36764A9-0C3F-4D47-96DD-04B3C7C96E33}" srcId="{C32A4937-BAE6-4E08-8846-D2EEE0076ACB}" destId="{DB0BAD52-4428-4392-A90C-B12175EDE311}" srcOrd="0" destOrd="0" parTransId="{7DAA4F6E-9B97-4BF9-9D86-F8A20E67B960}" sibTransId="{68800893-DA74-4C03-9B82-A9BCEC111271}"/>
    <dgm:cxn modelId="{B7430828-0FA6-4DFE-B86C-E2572B8FAF53}" srcId="{C32A4937-BAE6-4E08-8846-D2EEE0076ACB}" destId="{5842A993-AAD3-498E-860A-F741D85E8264}" srcOrd="1" destOrd="0" parTransId="{C95A931E-2636-4166-B9E4-E6D84200D387}" sibTransId="{A5CCF754-462A-447B-BC89-4768DE16BFF8}"/>
    <dgm:cxn modelId="{6D2DF667-81CF-4EEC-A038-54FA66D87B6F}" type="presOf" srcId="{C32A4937-BAE6-4E08-8846-D2EEE0076ACB}" destId="{0808F92B-D648-4557-B579-34EEC4899901}" srcOrd="0" destOrd="0" presId="urn:microsoft.com/office/officeart/2005/8/layout/process4"/>
    <dgm:cxn modelId="{3221251B-7318-41A4-8D95-42ED5F26963E}" type="presParOf" srcId="{0808F92B-D648-4557-B579-34EEC4899901}" destId="{2FED86CC-2CA8-4EB5-ACC9-0AF107CC30BF}" srcOrd="0" destOrd="0" presId="urn:microsoft.com/office/officeart/2005/8/layout/process4"/>
    <dgm:cxn modelId="{E7C00C23-7D8F-41DB-9F64-FA6F6116ACDF}" type="presParOf" srcId="{2FED86CC-2CA8-4EB5-ACC9-0AF107CC30BF}" destId="{425ACF25-B9E8-4591-AF67-EF060EA65F9F}" srcOrd="0" destOrd="0" presId="urn:microsoft.com/office/officeart/2005/8/layout/process4"/>
    <dgm:cxn modelId="{982F0849-0EB0-473B-B0C3-96B8A6F44ABC}" type="presParOf" srcId="{0808F92B-D648-4557-B579-34EEC4899901}" destId="{49111FF6-2751-40D7-941B-0A5E9D8BB5CE}" srcOrd="1" destOrd="0" presId="urn:microsoft.com/office/officeart/2005/8/layout/process4"/>
    <dgm:cxn modelId="{502459C3-FA04-4BC4-AC0C-568523AD53B0}" type="presParOf" srcId="{0808F92B-D648-4557-B579-34EEC4899901}" destId="{310C0475-C723-4880-A0F3-45F1E4D2742A}" srcOrd="2" destOrd="0" presId="urn:microsoft.com/office/officeart/2005/8/layout/process4"/>
    <dgm:cxn modelId="{B3B54740-A5C7-4FD4-960C-835A4ED187FF}" type="presParOf" srcId="{310C0475-C723-4880-A0F3-45F1E4D2742A}" destId="{97C585B7-4425-449E-B14F-3C6B65C90D66}" srcOrd="0" destOrd="0" presId="urn:microsoft.com/office/officeart/2005/8/layout/process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CCC52285-8601-4A96-A4CD-04F60ABC9548}" type="doc">
      <dgm:prSet loTypeId="urn:microsoft.com/office/officeart/2005/8/layout/vList5" loCatId="list" qsTypeId="urn:microsoft.com/office/officeart/2005/8/quickstyle/simple1" qsCatId="simple" csTypeId="urn:microsoft.com/office/officeart/2005/8/colors/colorful1#4" csCatId="colorful" phldr="1"/>
      <dgm:spPr/>
      <dgm:t>
        <a:bodyPr/>
        <a:lstStyle/>
        <a:p>
          <a:endParaRPr lang="es-MX"/>
        </a:p>
      </dgm:t>
    </dgm:pt>
    <dgm:pt modelId="{72168ECA-9C60-4298-A980-BBAD2BF98CD1}">
      <dgm:prSet phldrT="[Texto]"/>
      <dgm:spPr/>
      <dgm:t>
        <a:bodyPr/>
        <a:lstStyle/>
        <a:p>
          <a:r>
            <a:rPr lang="es-MX" dirty="0"/>
            <a:t>1.</a:t>
          </a:r>
        </a:p>
      </dgm:t>
    </dgm:pt>
    <dgm:pt modelId="{88DFCB84-60F0-4D92-9613-86685A67F50D}" type="parTrans" cxnId="{AD9F9796-3F65-45F0-89D9-35B505CED29C}">
      <dgm:prSet/>
      <dgm:spPr/>
      <dgm:t>
        <a:bodyPr/>
        <a:lstStyle/>
        <a:p>
          <a:endParaRPr lang="es-MX"/>
        </a:p>
      </dgm:t>
    </dgm:pt>
    <dgm:pt modelId="{549913D7-C013-4993-A63F-40F3451D7126}" type="sibTrans" cxnId="{AD9F9796-3F65-45F0-89D9-35B505CED29C}">
      <dgm:prSet/>
      <dgm:spPr/>
      <dgm:t>
        <a:bodyPr/>
        <a:lstStyle/>
        <a:p>
          <a:endParaRPr lang="es-MX"/>
        </a:p>
      </dgm:t>
    </dgm:pt>
    <dgm:pt modelId="{2DE37851-8B0B-47C7-9742-05023ABB9DEC}">
      <dgm:prSet phldrT="[Texto]"/>
      <dgm:spPr/>
      <dgm:t>
        <a:bodyPr/>
        <a:lstStyle/>
        <a:p>
          <a:r>
            <a:rPr lang="es-MX" dirty="0"/>
            <a:t>Intereses +Amortización Periódica ( mensual, trimestral, semestral, anual)</a:t>
          </a:r>
        </a:p>
      </dgm:t>
    </dgm:pt>
    <dgm:pt modelId="{B3248932-7531-464C-BE22-BE96A8E9BAEE}" type="parTrans" cxnId="{34F4E574-28C5-4292-B4C5-A008BE500480}">
      <dgm:prSet/>
      <dgm:spPr/>
      <dgm:t>
        <a:bodyPr/>
        <a:lstStyle/>
        <a:p>
          <a:endParaRPr lang="es-MX"/>
        </a:p>
      </dgm:t>
    </dgm:pt>
    <dgm:pt modelId="{2DE314A5-2D1E-4445-85EB-72D4AB738EB3}" type="sibTrans" cxnId="{34F4E574-28C5-4292-B4C5-A008BE500480}">
      <dgm:prSet/>
      <dgm:spPr/>
      <dgm:t>
        <a:bodyPr/>
        <a:lstStyle/>
        <a:p>
          <a:endParaRPr lang="es-MX"/>
        </a:p>
      </dgm:t>
    </dgm:pt>
    <dgm:pt modelId="{8B933711-917E-454C-B11D-64B3559B7D53}">
      <dgm:prSet phldrT="[Texto]"/>
      <dgm:spPr/>
      <dgm:t>
        <a:bodyPr/>
        <a:lstStyle/>
        <a:p>
          <a:r>
            <a:rPr lang="es-MX" dirty="0"/>
            <a:t>Ejemplo: Letras hipotecarias, PRC.</a:t>
          </a:r>
        </a:p>
      </dgm:t>
    </dgm:pt>
    <dgm:pt modelId="{6451424D-E9F4-42CB-ACA5-337815457E46}" type="parTrans" cxnId="{83B6D414-60BB-4788-BB5E-49A9BBC9C406}">
      <dgm:prSet/>
      <dgm:spPr/>
      <dgm:t>
        <a:bodyPr/>
        <a:lstStyle/>
        <a:p>
          <a:endParaRPr lang="es-MX"/>
        </a:p>
      </dgm:t>
    </dgm:pt>
    <dgm:pt modelId="{8E799172-7A45-42AB-BBA6-43A667DC68BA}" type="sibTrans" cxnId="{83B6D414-60BB-4788-BB5E-49A9BBC9C406}">
      <dgm:prSet/>
      <dgm:spPr/>
      <dgm:t>
        <a:bodyPr/>
        <a:lstStyle/>
        <a:p>
          <a:endParaRPr lang="es-MX"/>
        </a:p>
      </dgm:t>
    </dgm:pt>
    <dgm:pt modelId="{47D61B16-73DE-48DA-A515-AAD97C67D4A6}">
      <dgm:prSet phldrT="[Texto]"/>
      <dgm:spPr/>
      <dgm:t>
        <a:bodyPr/>
        <a:lstStyle/>
        <a:p>
          <a:r>
            <a:rPr lang="es-MX" dirty="0"/>
            <a:t>2.</a:t>
          </a:r>
        </a:p>
      </dgm:t>
    </dgm:pt>
    <dgm:pt modelId="{D2F65E7C-F2CD-428E-8FE2-ADA771867CEC}" type="parTrans" cxnId="{C169ED5D-1EA8-4C5C-BA0C-014097D0DD62}">
      <dgm:prSet/>
      <dgm:spPr/>
      <dgm:t>
        <a:bodyPr/>
        <a:lstStyle/>
        <a:p>
          <a:endParaRPr lang="es-MX"/>
        </a:p>
      </dgm:t>
    </dgm:pt>
    <dgm:pt modelId="{D1A5D6F8-84BE-4A1A-8379-86D56C2DF59B}" type="sibTrans" cxnId="{C169ED5D-1EA8-4C5C-BA0C-014097D0DD62}">
      <dgm:prSet/>
      <dgm:spPr/>
      <dgm:t>
        <a:bodyPr/>
        <a:lstStyle/>
        <a:p>
          <a:endParaRPr lang="es-MX"/>
        </a:p>
      </dgm:t>
    </dgm:pt>
    <dgm:pt modelId="{B6A4D602-7CBF-4437-B743-832C756D088E}">
      <dgm:prSet phldrT="[Texto]"/>
      <dgm:spPr/>
      <dgm:t>
        <a:bodyPr/>
        <a:lstStyle/>
        <a:p>
          <a:r>
            <a:rPr lang="es-MX" dirty="0"/>
            <a:t>Intereses Periódicos + Amortización al Final.</a:t>
          </a:r>
        </a:p>
      </dgm:t>
    </dgm:pt>
    <dgm:pt modelId="{EA4576F8-7C94-448F-BC7C-455298A242DC}" type="parTrans" cxnId="{604082C2-424A-4DEB-82C4-4F251F3F7D10}">
      <dgm:prSet/>
      <dgm:spPr/>
      <dgm:t>
        <a:bodyPr/>
        <a:lstStyle/>
        <a:p>
          <a:endParaRPr lang="es-MX"/>
        </a:p>
      </dgm:t>
    </dgm:pt>
    <dgm:pt modelId="{35999051-1A56-456F-8796-7BF25BA708DF}" type="sibTrans" cxnId="{604082C2-424A-4DEB-82C4-4F251F3F7D10}">
      <dgm:prSet/>
      <dgm:spPr/>
      <dgm:t>
        <a:bodyPr/>
        <a:lstStyle/>
        <a:p>
          <a:endParaRPr lang="es-MX"/>
        </a:p>
      </dgm:t>
    </dgm:pt>
    <dgm:pt modelId="{C928CF06-873F-4D41-A44A-0863595C4BF5}">
      <dgm:prSet phldrT="[Texto]"/>
      <dgm:spPr/>
      <dgm:t>
        <a:bodyPr/>
        <a:lstStyle/>
        <a:p>
          <a:r>
            <a:rPr lang="es-MX" dirty="0"/>
            <a:t>Ejemplo: PDP</a:t>
          </a:r>
        </a:p>
      </dgm:t>
    </dgm:pt>
    <dgm:pt modelId="{AEB99E7F-E76E-4F5E-827C-7081927E3D1C}" type="parTrans" cxnId="{64934113-D872-410F-B9FB-E4FC5217B0B0}">
      <dgm:prSet/>
      <dgm:spPr/>
      <dgm:t>
        <a:bodyPr/>
        <a:lstStyle/>
        <a:p>
          <a:endParaRPr lang="es-MX"/>
        </a:p>
      </dgm:t>
    </dgm:pt>
    <dgm:pt modelId="{03BF2FBF-0662-4C77-AE1F-864C7FC12486}" type="sibTrans" cxnId="{64934113-D872-410F-B9FB-E4FC5217B0B0}">
      <dgm:prSet/>
      <dgm:spPr/>
      <dgm:t>
        <a:bodyPr/>
        <a:lstStyle/>
        <a:p>
          <a:endParaRPr lang="es-MX"/>
        </a:p>
      </dgm:t>
    </dgm:pt>
    <dgm:pt modelId="{D50EE23B-EDB0-4CF6-B108-3DC3D4474A25}">
      <dgm:prSet phldrT="[Texto]"/>
      <dgm:spPr/>
      <dgm:t>
        <a:bodyPr/>
        <a:lstStyle/>
        <a:p>
          <a:r>
            <a:rPr lang="es-MX" dirty="0"/>
            <a:t>3.</a:t>
          </a:r>
        </a:p>
      </dgm:t>
    </dgm:pt>
    <dgm:pt modelId="{6336504D-25E3-42F8-A00D-F481D70F5083}" type="parTrans" cxnId="{B6F7A45A-E775-4EE1-95E9-41EEAA1A9373}">
      <dgm:prSet/>
      <dgm:spPr/>
      <dgm:t>
        <a:bodyPr/>
        <a:lstStyle/>
        <a:p>
          <a:endParaRPr lang="es-MX"/>
        </a:p>
      </dgm:t>
    </dgm:pt>
    <dgm:pt modelId="{9D1DC430-89A7-4584-A051-47CC2C3B5F7D}" type="sibTrans" cxnId="{B6F7A45A-E775-4EE1-95E9-41EEAA1A9373}">
      <dgm:prSet/>
      <dgm:spPr/>
      <dgm:t>
        <a:bodyPr/>
        <a:lstStyle/>
        <a:p>
          <a:endParaRPr lang="es-MX"/>
        </a:p>
      </dgm:t>
    </dgm:pt>
    <dgm:pt modelId="{B395BC7A-A768-41E3-860E-E96B893AFFF1}">
      <dgm:prSet phldrT="[Texto]"/>
      <dgm:spPr/>
      <dgm:t>
        <a:bodyPr/>
        <a:lstStyle/>
        <a:p>
          <a:r>
            <a:rPr lang="es-MX" dirty="0"/>
            <a:t>Intereses + Amortización todo al Final.</a:t>
          </a:r>
        </a:p>
      </dgm:t>
    </dgm:pt>
    <dgm:pt modelId="{8FC43748-01B5-4C94-89DB-24B78A23EB22}" type="parTrans" cxnId="{474789E8-8A85-4CAC-B5AD-3481C572EB1F}">
      <dgm:prSet/>
      <dgm:spPr/>
      <dgm:t>
        <a:bodyPr/>
        <a:lstStyle/>
        <a:p>
          <a:endParaRPr lang="es-MX"/>
        </a:p>
      </dgm:t>
    </dgm:pt>
    <dgm:pt modelId="{0224F6D0-A989-41AB-92D6-F182902EEE47}" type="sibTrans" cxnId="{474789E8-8A85-4CAC-B5AD-3481C572EB1F}">
      <dgm:prSet/>
      <dgm:spPr/>
      <dgm:t>
        <a:bodyPr/>
        <a:lstStyle/>
        <a:p>
          <a:endParaRPr lang="es-MX"/>
        </a:p>
      </dgm:t>
    </dgm:pt>
    <dgm:pt modelId="{89BFDFAB-BFA7-4DC5-BEAC-2038C2379072}">
      <dgm:prSet phldrT="[Texto]"/>
      <dgm:spPr/>
      <dgm:t>
        <a:bodyPr/>
        <a:lstStyle/>
        <a:p>
          <a:r>
            <a:rPr lang="es-MX" dirty="0"/>
            <a:t>Ejemplo: Bonos de Reconocimiento.</a:t>
          </a:r>
        </a:p>
      </dgm:t>
    </dgm:pt>
    <dgm:pt modelId="{97A6DE17-F47B-4D1B-8D56-38D62588C067}" type="parTrans" cxnId="{9B5D73DD-5548-4AFC-888E-D05E1B72AA1D}">
      <dgm:prSet/>
      <dgm:spPr/>
      <dgm:t>
        <a:bodyPr/>
        <a:lstStyle/>
        <a:p>
          <a:endParaRPr lang="es-MX"/>
        </a:p>
      </dgm:t>
    </dgm:pt>
    <dgm:pt modelId="{D4ABAF57-0F68-40FD-AA50-378C47622115}" type="sibTrans" cxnId="{9B5D73DD-5548-4AFC-888E-D05E1B72AA1D}">
      <dgm:prSet/>
      <dgm:spPr/>
      <dgm:t>
        <a:bodyPr/>
        <a:lstStyle/>
        <a:p>
          <a:endParaRPr lang="es-MX"/>
        </a:p>
      </dgm:t>
    </dgm:pt>
    <dgm:pt modelId="{F6414A6B-B3C7-4D0C-AAC9-11B3849EDD71}" type="pres">
      <dgm:prSet presAssocID="{CCC52285-8601-4A96-A4CD-04F60ABC9548}" presName="Name0" presStyleCnt="0">
        <dgm:presLayoutVars>
          <dgm:dir/>
          <dgm:animLvl val="lvl"/>
          <dgm:resizeHandles val="exact"/>
        </dgm:presLayoutVars>
      </dgm:prSet>
      <dgm:spPr/>
    </dgm:pt>
    <dgm:pt modelId="{4912DCB9-C655-4598-A177-4EA91930C3AC}" type="pres">
      <dgm:prSet presAssocID="{72168ECA-9C60-4298-A980-BBAD2BF98CD1}" presName="linNode" presStyleCnt="0"/>
      <dgm:spPr/>
    </dgm:pt>
    <dgm:pt modelId="{26EF8B0F-6CB5-4E9E-B629-3BACE30D7B6C}" type="pres">
      <dgm:prSet presAssocID="{72168ECA-9C60-4298-A980-BBAD2BF98CD1}" presName="parentText" presStyleLbl="node1" presStyleIdx="0" presStyleCnt="3">
        <dgm:presLayoutVars>
          <dgm:chMax val="1"/>
          <dgm:bulletEnabled val="1"/>
        </dgm:presLayoutVars>
      </dgm:prSet>
      <dgm:spPr/>
    </dgm:pt>
    <dgm:pt modelId="{1DFA3581-D28D-423B-B774-D1D7E820CF4A}" type="pres">
      <dgm:prSet presAssocID="{72168ECA-9C60-4298-A980-BBAD2BF98CD1}" presName="descendantText" presStyleLbl="alignAccFollowNode1" presStyleIdx="0" presStyleCnt="3">
        <dgm:presLayoutVars>
          <dgm:bulletEnabled val="1"/>
        </dgm:presLayoutVars>
      </dgm:prSet>
      <dgm:spPr/>
    </dgm:pt>
    <dgm:pt modelId="{7E21197D-9753-4AFE-8A9D-74A40E41FFD0}" type="pres">
      <dgm:prSet presAssocID="{549913D7-C013-4993-A63F-40F3451D7126}" presName="sp" presStyleCnt="0"/>
      <dgm:spPr/>
    </dgm:pt>
    <dgm:pt modelId="{92A37A8D-BEEB-437B-B875-5C4CB3412046}" type="pres">
      <dgm:prSet presAssocID="{47D61B16-73DE-48DA-A515-AAD97C67D4A6}" presName="linNode" presStyleCnt="0"/>
      <dgm:spPr/>
    </dgm:pt>
    <dgm:pt modelId="{8FE34B57-5D63-4B96-9DF8-D962DE35FA39}" type="pres">
      <dgm:prSet presAssocID="{47D61B16-73DE-48DA-A515-AAD97C67D4A6}" presName="parentText" presStyleLbl="node1" presStyleIdx="1" presStyleCnt="3">
        <dgm:presLayoutVars>
          <dgm:chMax val="1"/>
          <dgm:bulletEnabled val="1"/>
        </dgm:presLayoutVars>
      </dgm:prSet>
      <dgm:spPr/>
    </dgm:pt>
    <dgm:pt modelId="{2E35EAD1-A798-4EDE-AA63-705473619AE2}" type="pres">
      <dgm:prSet presAssocID="{47D61B16-73DE-48DA-A515-AAD97C67D4A6}" presName="descendantText" presStyleLbl="alignAccFollowNode1" presStyleIdx="1" presStyleCnt="3">
        <dgm:presLayoutVars>
          <dgm:bulletEnabled val="1"/>
        </dgm:presLayoutVars>
      </dgm:prSet>
      <dgm:spPr/>
    </dgm:pt>
    <dgm:pt modelId="{4B827EB0-6DCA-4D32-9236-9889C87A2DD2}" type="pres">
      <dgm:prSet presAssocID="{D1A5D6F8-84BE-4A1A-8379-86D56C2DF59B}" presName="sp" presStyleCnt="0"/>
      <dgm:spPr/>
    </dgm:pt>
    <dgm:pt modelId="{B168FB0B-8256-44CB-A662-6F7A31A1D1EA}" type="pres">
      <dgm:prSet presAssocID="{D50EE23B-EDB0-4CF6-B108-3DC3D4474A25}" presName="linNode" presStyleCnt="0"/>
      <dgm:spPr/>
    </dgm:pt>
    <dgm:pt modelId="{D4E9317B-4119-406C-AB55-9A86F744ABBE}" type="pres">
      <dgm:prSet presAssocID="{D50EE23B-EDB0-4CF6-B108-3DC3D4474A25}" presName="parentText" presStyleLbl="node1" presStyleIdx="2" presStyleCnt="3">
        <dgm:presLayoutVars>
          <dgm:chMax val="1"/>
          <dgm:bulletEnabled val="1"/>
        </dgm:presLayoutVars>
      </dgm:prSet>
      <dgm:spPr/>
    </dgm:pt>
    <dgm:pt modelId="{73A25934-6CF4-4A43-B285-ECF916FB81EC}" type="pres">
      <dgm:prSet presAssocID="{D50EE23B-EDB0-4CF6-B108-3DC3D4474A25}" presName="descendantText" presStyleLbl="alignAccFollowNode1" presStyleIdx="2" presStyleCnt="3">
        <dgm:presLayoutVars>
          <dgm:bulletEnabled val="1"/>
        </dgm:presLayoutVars>
      </dgm:prSet>
      <dgm:spPr/>
    </dgm:pt>
  </dgm:ptLst>
  <dgm:cxnLst>
    <dgm:cxn modelId="{6249428B-E281-4988-9623-06D17D005AF7}" type="presOf" srcId="{2DE37851-8B0B-47C7-9742-05023ABB9DEC}" destId="{1DFA3581-D28D-423B-B774-D1D7E820CF4A}" srcOrd="0" destOrd="0" presId="urn:microsoft.com/office/officeart/2005/8/layout/vList5"/>
    <dgm:cxn modelId="{474789E8-8A85-4CAC-B5AD-3481C572EB1F}" srcId="{D50EE23B-EDB0-4CF6-B108-3DC3D4474A25}" destId="{B395BC7A-A768-41E3-860E-E96B893AFFF1}" srcOrd="0" destOrd="0" parTransId="{8FC43748-01B5-4C94-89DB-24B78A23EB22}" sibTransId="{0224F6D0-A989-41AB-92D6-F182902EEE47}"/>
    <dgm:cxn modelId="{7F60F459-BCB8-433E-A6F1-604EF1941910}" type="presOf" srcId="{B6A4D602-7CBF-4437-B743-832C756D088E}" destId="{2E35EAD1-A798-4EDE-AA63-705473619AE2}" srcOrd="0" destOrd="0" presId="urn:microsoft.com/office/officeart/2005/8/layout/vList5"/>
    <dgm:cxn modelId="{82257D9D-ED18-4250-ACC3-499C99C91E76}" type="presOf" srcId="{B395BC7A-A768-41E3-860E-E96B893AFFF1}" destId="{73A25934-6CF4-4A43-B285-ECF916FB81EC}" srcOrd="0" destOrd="0" presId="urn:microsoft.com/office/officeart/2005/8/layout/vList5"/>
    <dgm:cxn modelId="{25A299F0-F01D-40AC-BDE3-C12F8955B004}" type="presOf" srcId="{72168ECA-9C60-4298-A980-BBAD2BF98CD1}" destId="{26EF8B0F-6CB5-4E9E-B629-3BACE30D7B6C}" srcOrd="0" destOrd="0" presId="urn:microsoft.com/office/officeart/2005/8/layout/vList5"/>
    <dgm:cxn modelId="{A0DF5D9D-66CF-4CCA-BB61-915703AC06C6}" type="presOf" srcId="{89BFDFAB-BFA7-4DC5-BEAC-2038C2379072}" destId="{73A25934-6CF4-4A43-B285-ECF916FB81EC}" srcOrd="0" destOrd="1" presId="urn:microsoft.com/office/officeart/2005/8/layout/vList5"/>
    <dgm:cxn modelId="{C169ED5D-1EA8-4C5C-BA0C-014097D0DD62}" srcId="{CCC52285-8601-4A96-A4CD-04F60ABC9548}" destId="{47D61B16-73DE-48DA-A515-AAD97C67D4A6}" srcOrd="1" destOrd="0" parTransId="{D2F65E7C-F2CD-428E-8FE2-ADA771867CEC}" sibTransId="{D1A5D6F8-84BE-4A1A-8379-86D56C2DF59B}"/>
    <dgm:cxn modelId="{64934113-D872-410F-B9FB-E4FC5217B0B0}" srcId="{47D61B16-73DE-48DA-A515-AAD97C67D4A6}" destId="{C928CF06-873F-4D41-A44A-0863595C4BF5}" srcOrd="1" destOrd="0" parTransId="{AEB99E7F-E76E-4F5E-827C-7081927E3D1C}" sibTransId="{03BF2FBF-0662-4C77-AE1F-864C7FC12486}"/>
    <dgm:cxn modelId="{577D0B06-E777-45F5-9F93-2DD05CC10026}" type="presOf" srcId="{CCC52285-8601-4A96-A4CD-04F60ABC9548}" destId="{F6414A6B-B3C7-4D0C-AAC9-11B3849EDD71}" srcOrd="0" destOrd="0" presId="urn:microsoft.com/office/officeart/2005/8/layout/vList5"/>
    <dgm:cxn modelId="{AD9F9796-3F65-45F0-89D9-35B505CED29C}" srcId="{CCC52285-8601-4A96-A4CD-04F60ABC9548}" destId="{72168ECA-9C60-4298-A980-BBAD2BF98CD1}" srcOrd="0" destOrd="0" parTransId="{88DFCB84-60F0-4D92-9613-86685A67F50D}" sibTransId="{549913D7-C013-4993-A63F-40F3451D7126}"/>
    <dgm:cxn modelId="{21D9E633-0AB0-49DA-8E41-5B9DE7D5DEAB}" type="presOf" srcId="{D50EE23B-EDB0-4CF6-B108-3DC3D4474A25}" destId="{D4E9317B-4119-406C-AB55-9A86F744ABBE}" srcOrd="0" destOrd="0" presId="urn:microsoft.com/office/officeart/2005/8/layout/vList5"/>
    <dgm:cxn modelId="{83B6D414-60BB-4788-BB5E-49A9BBC9C406}" srcId="{72168ECA-9C60-4298-A980-BBAD2BF98CD1}" destId="{8B933711-917E-454C-B11D-64B3559B7D53}" srcOrd="1" destOrd="0" parTransId="{6451424D-E9F4-42CB-ACA5-337815457E46}" sibTransId="{8E799172-7A45-42AB-BBA6-43A667DC68BA}"/>
    <dgm:cxn modelId="{BE738E4D-984D-44FA-B579-66188AC7BF8D}" type="presOf" srcId="{47D61B16-73DE-48DA-A515-AAD97C67D4A6}" destId="{8FE34B57-5D63-4B96-9DF8-D962DE35FA39}" srcOrd="0" destOrd="0" presId="urn:microsoft.com/office/officeart/2005/8/layout/vList5"/>
    <dgm:cxn modelId="{9B5D73DD-5548-4AFC-888E-D05E1B72AA1D}" srcId="{D50EE23B-EDB0-4CF6-B108-3DC3D4474A25}" destId="{89BFDFAB-BFA7-4DC5-BEAC-2038C2379072}" srcOrd="1" destOrd="0" parTransId="{97A6DE17-F47B-4D1B-8D56-38D62588C067}" sibTransId="{D4ABAF57-0F68-40FD-AA50-378C47622115}"/>
    <dgm:cxn modelId="{A2A9D4FF-6FC7-4198-9868-C6B9CB10E181}" type="presOf" srcId="{C928CF06-873F-4D41-A44A-0863595C4BF5}" destId="{2E35EAD1-A798-4EDE-AA63-705473619AE2}" srcOrd="0" destOrd="1" presId="urn:microsoft.com/office/officeart/2005/8/layout/vList5"/>
    <dgm:cxn modelId="{AE0DBEBD-336F-4308-BF5D-8EBA4FB50F7E}" type="presOf" srcId="{8B933711-917E-454C-B11D-64B3559B7D53}" destId="{1DFA3581-D28D-423B-B774-D1D7E820CF4A}" srcOrd="0" destOrd="1" presId="urn:microsoft.com/office/officeart/2005/8/layout/vList5"/>
    <dgm:cxn modelId="{604082C2-424A-4DEB-82C4-4F251F3F7D10}" srcId="{47D61B16-73DE-48DA-A515-AAD97C67D4A6}" destId="{B6A4D602-7CBF-4437-B743-832C756D088E}" srcOrd="0" destOrd="0" parTransId="{EA4576F8-7C94-448F-BC7C-455298A242DC}" sibTransId="{35999051-1A56-456F-8796-7BF25BA708DF}"/>
    <dgm:cxn modelId="{34F4E574-28C5-4292-B4C5-A008BE500480}" srcId="{72168ECA-9C60-4298-A980-BBAD2BF98CD1}" destId="{2DE37851-8B0B-47C7-9742-05023ABB9DEC}" srcOrd="0" destOrd="0" parTransId="{B3248932-7531-464C-BE22-BE96A8E9BAEE}" sibTransId="{2DE314A5-2D1E-4445-85EB-72D4AB738EB3}"/>
    <dgm:cxn modelId="{B6F7A45A-E775-4EE1-95E9-41EEAA1A9373}" srcId="{CCC52285-8601-4A96-A4CD-04F60ABC9548}" destId="{D50EE23B-EDB0-4CF6-B108-3DC3D4474A25}" srcOrd="2" destOrd="0" parTransId="{6336504D-25E3-42F8-A00D-F481D70F5083}" sibTransId="{9D1DC430-89A7-4584-A051-47CC2C3B5F7D}"/>
    <dgm:cxn modelId="{E67423D2-359A-421A-8BF2-F46A3DAE0209}" type="presParOf" srcId="{F6414A6B-B3C7-4D0C-AAC9-11B3849EDD71}" destId="{4912DCB9-C655-4598-A177-4EA91930C3AC}" srcOrd="0" destOrd="0" presId="urn:microsoft.com/office/officeart/2005/8/layout/vList5"/>
    <dgm:cxn modelId="{B3E16E3C-D8AF-4277-B7A6-3E69E3A15A30}" type="presParOf" srcId="{4912DCB9-C655-4598-A177-4EA91930C3AC}" destId="{26EF8B0F-6CB5-4E9E-B629-3BACE30D7B6C}" srcOrd="0" destOrd="0" presId="urn:microsoft.com/office/officeart/2005/8/layout/vList5"/>
    <dgm:cxn modelId="{07AB976C-7726-4A69-80DA-F29ACD68E17B}" type="presParOf" srcId="{4912DCB9-C655-4598-A177-4EA91930C3AC}" destId="{1DFA3581-D28D-423B-B774-D1D7E820CF4A}" srcOrd="1" destOrd="0" presId="urn:microsoft.com/office/officeart/2005/8/layout/vList5"/>
    <dgm:cxn modelId="{D32B8D7E-16AA-4C91-BA09-AF2759089502}" type="presParOf" srcId="{F6414A6B-B3C7-4D0C-AAC9-11B3849EDD71}" destId="{7E21197D-9753-4AFE-8A9D-74A40E41FFD0}" srcOrd="1" destOrd="0" presId="urn:microsoft.com/office/officeart/2005/8/layout/vList5"/>
    <dgm:cxn modelId="{423EEEBD-96EA-4838-8094-634C626CEAA9}" type="presParOf" srcId="{F6414A6B-B3C7-4D0C-AAC9-11B3849EDD71}" destId="{92A37A8D-BEEB-437B-B875-5C4CB3412046}" srcOrd="2" destOrd="0" presId="urn:microsoft.com/office/officeart/2005/8/layout/vList5"/>
    <dgm:cxn modelId="{10DF4F97-F135-4A8B-AC17-3824A341D62C}" type="presParOf" srcId="{92A37A8D-BEEB-437B-B875-5C4CB3412046}" destId="{8FE34B57-5D63-4B96-9DF8-D962DE35FA39}" srcOrd="0" destOrd="0" presId="urn:microsoft.com/office/officeart/2005/8/layout/vList5"/>
    <dgm:cxn modelId="{AF3DDD2E-92FA-4E8C-AF59-DF8213A363FC}" type="presParOf" srcId="{92A37A8D-BEEB-437B-B875-5C4CB3412046}" destId="{2E35EAD1-A798-4EDE-AA63-705473619AE2}" srcOrd="1" destOrd="0" presId="urn:microsoft.com/office/officeart/2005/8/layout/vList5"/>
    <dgm:cxn modelId="{F8F79C73-1605-4870-8F94-5089FC552F6B}" type="presParOf" srcId="{F6414A6B-B3C7-4D0C-AAC9-11B3849EDD71}" destId="{4B827EB0-6DCA-4D32-9236-9889C87A2DD2}" srcOrd="3" destOrd="0" presId="urn:microsoft.com/office/officeart/2005/8/layout/vList5"/>
    <dgm:cxn modelId="{362FA24F-1A39-44C1-8B04-272C0E92F949}" type="presParOf" srcId="{F6414A6B-B3C7-4D0C-AAC9-11B3849EDD71}" destId="{B168FB0B-8256-44CB-A662-6F7A31A1D1EA}" srcOrd="4" destOrd="0" presId="urn:microsoft.com/office/officeart/2005/8/layout/vList5"/>
    <dgm:cxn modelId="{1AE5B4A6-658B-4517-AE05-A048E9A01242}" type="presParOf" srcId="{B168FB0B-8256-44CB-A662-6F7A31A1D1EA}" destId="{D4E9317B-4119-406C-AB55-9A86F744ABBE}" srcOrd="0" destOrd="0" presId="urn:microsoft.com/office/officeart/2005/8/layout/vList5"/>
    <dgm:cxn modelId="{F1F714D1-9F27-4156-94CC-81ACEC8E9782}" type="presParOf" srcId="{B168FB0B-8256-44CB-A662-6F7A31A1D1EA}" destId="{73A25934-6CF4-4A43-B285-ECF916FB81EC}" srcOrd="1" destOrd="0" presId="urn:microsoft.com/office/officeart/2005/8/layout/vList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0C790CDA-D0D0-4137-B8B6-2276A47D1C16}" type="doc">
      <dgm:prSet loTypeId="urn:microsoft.com/office/officeart/2005/8/layout/hList3" loCatId="list" qsTypeId="urn:microsoft.com/office/officeart/2005/8/quickstyle/simple1" qsCatId="simple" csTypeId="urn:microsoft.com/office/officeart/2005/8/colors/accent3_1" csCatId="accent3" phldr="1"/>
      <dgm:spPr/>
      <dgm:t>
        <a:bodyPr/>
        <a:lstStyle/>
        <a:p>
          <a:endParaRPr lang="es-MX"/>
        </a:p>
      </dgm:t>
    </dgm:pt>
    <dgm:pt modelId="{E2367CEF-8249-4974-AA6F-8F8DACB9D637}">
      <dgm:prSet phldrT="[Texto]"/>
      <dgm:spPr/>
      <dgm:t>
        <a:bodyPr/>
        <a:lstStyle/>
        <a:p>
          <a:r>
            <a:rPr lang="es-MX" dirty="0"/>
            <a:t>Bono Transado</a:t>
          </a:r>
        </a:p>
      </dgm:t>
    </dgm:pt>
    <dgm:pt modelId="{0DF42654-269D-486B-A563-5A413CFD7059}" type="parTrans" cxnId="{A5697243-254B-4A0C-8864-1414D2068B48}">
      <dgm:prSet/>
      <dgm:spPr/>
      <dgm:t>
        <a:bodyPr/>
        <a:lstStyle/>
        <a:p>
          <a:endParaRPr lang="es-MX"/>
        </a:p>
      </dgm:t>
    </dgm:pt>
    <dgm:pt modelId="{0DC525E3-3E52-4D53-988E-BC17F5E1CCC1}" type="sibTrans" cxnId="{A5697243-254B-4A0C-8864-1414D2068B48}">
      <dgm:prSet/>
      <dgm:spPr/>
      <dgm:t>
        <a:bodyPr/>
        <a:lstStyle/>
        <a:p>
          <a:endParaRPr lang="es-MX"/>
        </a:p>
      </dgm:t>
    </dgm:pt>
    <dgm:pt modelId="{2EDDD4C4-E320-4BEB-96C6-227E92465CD4}">
      <dgm:prSet phldrT="[Texto]" custT="1"/>
      <dgm:spPr/>
      <dgm:t>
        <a:bodyPr/>
        <a:lstStyle/>
        <a:p>
          <a:r>
            <a:rPr lang="es-MX" sz="3600" dirty="0"/>
            <a:t>&gt; 100 % Sobre la Par</a:t>
          </a:r>
        </a:p>
      </dgm:t>
    </dgm:pt>
    <dgm:pt modelId="{FB09473E-46A6-4B85-B0CB-579A99E124C4}" type="parTrans" cxnId="{A701095A-1B31-46E2-ADCB-0F3505E9FC6E}">
      <dgm:prSet/>
      <dgm:spPr/>
      <dgm:t>
        <a:bodyPr/>
        <a:lstStyle/>
        <a:p>
          <a:endParaRPr lang="es-MX"/>
        </a:p>
      </dgm:t>
    </dgm:pt>
    <dgm:pt modelId="{2D9E2DFA-924B-4FB6-8A71-EA61DCACA441}" type="sibTrans" cxnId="{A701095A-1B31-46E2-ADCB-0F3505E9FC6E}">
      <dgm:prSet/>
      <dgm:spPr/>
      <dgm:t>
        <a:bodyPr/>
        <a:lstStyle/>
        <a:p>
          <a:endParaRPr lang="es-MX"/>
        </a:p>
      </dgm:t>
    </dgm:pt>
    <dgm:pt modelId="{913C13C8-5B0D-4D85-B8CD-78C0867EEA84}">
      <dgm:prSet phldrT="[Texto]" custT="1"/>
      <dgm:spPr/>
      <dgm:t>
        <a:bodyPr/>
        <a:lstStyle/>
        <a:p>
          <a:r>
            <a:rPr lang="es-MX" sz="3600" dirty="0"/>
            <a:t>= 100 % A la Par</a:t>
          </a:r>
        </a:p>
      </dgm:t>
    </dgm:pt>
    <dgm:pt modelId="{6D0E7EAA-1800-42C5-B255-9D964F79BCF7}" type="parTrans" cxnId="{97D5227D-16A6-45EF-912D-329501EF71DA}">
      <dgm:prSet/>
      <dgm:spPr/>
      <dgm:t>
        <a:bodyPr/>
        <a:lstStyle/>
        <a:p>
          <a:endParaRPr lang="es-MX"/>
        </a:p>
      </dgm:t>
    </dgm:pt>
    <dgm:pt modelId="{29669591-C738-4445-AF9F-3E4C0A5D8507}" type="sibTrans" cxnId="{97D5227D-16A6-45EF-912D-329501EF71DA}">
      <dgm:prSet/>
      <dgm:spPr/>
      <dgm:t>
        <a:bodyPr/>
        <a:lstStyle/>
        <a:p>
          <a:endParaRPr lang="es-MX"/>
        </a:p>
      </dgm:t>
    </dgm:pt>
    <dgm:pt modelId="{ECA03F0B-6461-4D08-A3E3-5DF12D4BE724}">
      <dgm:prSet phldrT="[Texto]" custT="1"/>
      <dgm:spPr/>
      <dgm:t>
        <a:bodyPr/>
        <a:lstStyle/>
        <a:p>
          <a:r>
            <a:rPr lang="es-MX" sz="3600" dirty="0"/>
            <a:t>&lt; 100 % Bajo la Par</a:t>
          </a:r>
        </a:p>
      </dgm:t>
    </dgm:pt>
    <dgm:pt modelId="{4EBB829F-DEDC-4203-A9CC-B4CFADDDE18B}" type="parTrans" cxnId="{6515C52E-5B42-4021-B2DA-C04BE82ADCE5}">
      <dgm:prSet/>
      <dgm:spPr/>
      <dgm:t>
        <a:bodyPr/>
        <a:lstStyle/>
        <a:p>
          <a:endParaRPr lang="es-MX"/>
        </a:p>
      </dgm:t>
    </dgm:pt>
    <dgm:pt modelId="{6155B02B-257E-4489-BF1D-6A9400B97E8B}" type="sibTrans" cxnId="{6515C52E-5B42-4021-B2DA-C04BE82ADCE5}">
      <dgm:prSet/>
      <dgm:spPr/>
      <dgm:t>
        <a:bodyPr/>
        <a:lstStyle/>
        <a:p>
          <a:endParaRPr lang="es-MX"/>
        </a:p>
      </dgm:t>
    </dgm:pt>
    <dgm:pt modelId="{79565B64-6A62-4E75-A358-332A5CF59414}" type="pres">
      <dgm:prSet presAssocID="{0C790CDA-D0D0-4137-B8B6-2276A47D1C16}" presName="composite" presStyleCnt="0">
        <dgm:presLayoutVars>
          <dgm:chMax val="1"/>
          <dgm:dir/>
          <dgm:resizeHandles val="exact"/>
        </dgm:presLayoutVars>
      </dgm:prSet>
      <dgm:spPr/>
    </dgm:pt>
    <dgm:pt modelId="{68600025-8275-4101-B3C3-EA3562546B85}" type="pres">
      <dgm:prSet presAssocID="{E2367CEF-8249-4974-AA6F-8F8DACB9D637}" presName="roof" presStyleLbl="dkBgShp" presStyleIdx="0" presStyleCnt="2"/>
      <dgm:spPr/>
    </dgm:pt>
    <dgm:pt modelId="{E1509801-066E-4096-8CFC-F0D9303D176D}" type="pres">
      <dgm:prSet presAssocID="{E2367CEF-8249-4974-AA6F-8F8DACB9D637}" presName="pillars" presStyleCnt="0"/>
      <dgm:spPr/>
    </dgm:pt>
    <dgm:pt modelId="{C30640E2-C706-4643-B445-921FB9FE3A3F}" type="pres">
      <dgm:prSet presAssocID="{E2367CEF-8249-4974-AA6F-8F8DACB9D637}" presName="pillar1" presStyleLbl="node1" presStyleIdx="0" presStyleCnt="3">
        <dgm:presLayoutVars>
          <dgm:bulletEnabled val="1"/>
        </dgm:presLayoutVars>
      </dgm:prSet>
      <dgm:spPr/>
    </dgm:pt>
    <dgm:pt modelId="{105F0A02-7B81-44E8-99C9-0C82419028D9}" type="pres">
      <dgm:prSet presAssocID="{913C13C8-5B0D-4D85-B8CD-78C0867EEA84}" presName="pillarX" presStyleLbl="node1" presStyleIdx="1" presStyleCnt="3">
        <dgm:presLayoutVars>
          <dgm:bulletEnabled val="1"/>
        </dgm:presLayoutVars>
      </dgm:prSet>
      <dgm:spPr/>
    </dgm:pt>
    <dgm:pt modelId="{9FB3CE96-986E-42BB-BD70-278880975AB6}" type="pres">
      <dgm:prSet presAssocID="{ECA03F0B-6461-4D08-A3E3-5DF12D4BE724}" presName="pillarX" presStyleLbl="node1" presStyleIdx="2" presStyleCnt="3">
        <dgm:presLayoutVars>
          <dgm:bulletEnabled val="1"/>
        </dgm:presLayoutVars>
      </dgm:prSet>
      <dgm:spPr/>
    </dgm:pt>
    <dgm:pt modelId="{E6936A5C-E4C1-4700-B562-3F1327CB6D61}" type="pres">
      <dgm:prSet presAssocID="{E2367CEF-8249-4974-AA6F-8F8DACB9D637}" presName="base" presStyleLbl="dkBgShp" presStyleIdx="1" presStyleCnt="2"/>
      <dgm:spPr/>
    </dgm:pt>
  </dgm:ptLst>
  <dgm:cxnLst>
    <dgm:cxn modelId="{97D5227D-16A6-45EF-912D-329501EF71DA}" srcId="{E2367CEF-8249-4974-AA6F-8F8DACB9D637}" destId="{913C13C8-5B0D-4D85-B8CD-78C0867EEA84}" srcOrd="1" destOrd="0" parTransId="{6D0E7EAA-1800-42C5-B255-9D964F79BCF7}" sibTransId="{29669591-C738-4445-AF9F-3E4C0A5D8507}"/>
    <dgm:cxn modelId="{6515C52E-5B42-4021-B2DA-C04BE82ADCE5}" srcId="{E2367CEF-8249-4974-AA6F-8F8DACB9D637}" destId="{ECA03F0B-6461-4D08-A3E3-5DF12D4BE724}" srcOrd="2" destOrd="0" parTransId="{4EBB829F-DEDC-4203-A9CC-B4CFADDDE18B}" sibTransId="{6155B02B-257E-4489-BF1D-6A9400B97E8B}"/>
    <dgm:cxn modelId="{C1763647-718C-4E6F-87B9-087F5C3C2F9E}" type="presOf" srcId="{2EDDD4C4-E320-4BEB-96C6-227E92465CD4}" destId="{C30640E2-C706-4643-B445-921FB9FE3A3F}" srcOrd="0" destOrd="0" presId="urn:microsoft.com/office/officeart/2005/8/layout/hList3"/>
    <dgm:cxn modelId="{A5697243-254B-4A0C-8864-1414D2068B48}" srcId="{0C790CDA-D0D0-4137-B8B6-2276A47D1C16}" destId="{E2367CEF-8249-4974-AA6F-8F8DACB9D637}" srcOrd="0" destOrd="0" parTransId="{0DF42654-269D-486B-A563-5A413CFD7059}" sibTransId="{0DC525E3-3E52-4D53-988E-BC17F5E1CCC1}"/>
    <dgm:cxn modelId="{6A64C17E-C1AC-4FA7-B397-228E6981BB0A}" type="presOf" srcId="{E2367CEF-8249-4974-AA6F-8F8DACB9D637}" destId="{68600025-8275-4101-B3C3-EA3562546B85}" srcOrd="0" destOrd="0" presId="urn:microsoft.com/office/officeart/2005/8/layout/hList3"/>
    <dgm:cxn modelId="{3699FB2E-106A-4B01-9B44-1D4C1CBB57BF}" type="presOf" srcId="{ECA03F0B-6461-4D08-A3E3-5DF12D4BE724}" destId="{9FB3CE96-986E-42BB-BD70-278880975AB6}" srcOrd="0" destOrd="0" presId="urn:microsoft.com/office/officeart/2005/8/layout/hList3"/>
    <dgm:cxn modelId="{5AEC5EF7-C373-4ACC-9F69-0A88AAE219EF}" type="presOf" srcId="{913C13C8-5B0D-4D85-B8CD-78C0867EEA84}" destId="{105F0A02-7B81-44E8-99C9-0C82419028D9}" srcOrd="0" destOrd="0" presId="urn:microsoft.com/office/officeart/2005/8/layout/hList3"/>
    <dgm:cxn modelId="{A701095A-1B31-46E2-ADCB-0F3505E9FC6E}" srcId="{E2367CEF-8249-4974-AA6F-8F8DACB9D637}" destId="{2EDDD4C4-E320-4BEB-96C6-227E92465CD4}" srcOrd="0" destOrd="0" parTransId="{FB09473E-46A6-4B85-B0CB-579A99E124C4}" sibTransId="{2D9E2DFA-924B-4FB6-8A71-EA61DCACA441}"/>
    <dgm:cxn modelId="{72A93883-F043-411F-82CF-A088ECB4F46A}" type="presOf" srcId="{0C790CDA-D0D0-4137-B8B6-2276A47D1C16}" destId="{79565B64-6A62-4E75-A358-332A5CF59414}" srcOrd="0" destOrd="0" presId="urn:microsoft.com/office/officeart/2005/8/layout/hList3"/>
    <dgm:cxn modelId="{3CE6C4EE-1CB5-46E8-8943-B46BDC3A2ABB}" type="presParOf" srcId="{79565B64-6A62-4E75-A358-332A5CF59414}" destId="{68600025-8275-4101-B3C3-EA3562546B85}" srcOrd="0" destOrd="0" presId="urn:microsoft.com/office/officeart/2005/8/layout/hList3"/>
    <dgm:cxn modelId="{468206C5-FE07-431B-A714-B792A9DAB07A}" type="presParOf" srcId="{79565B64-6A62-4E75-A358-332A5CF59414}" destId="{E1509801-066E-4096-8CFC-F0D9303D176D}" srcOrd="1" destOrd="0" presId="urn:microsoft.com/office/officeart/2005/8/layout/hList3"/>
    <dgm:cxn modelId="{EB65788C-DF67-411E-9C6F-DA8DC24D36DD}" type="presParOf" srcId="{E1509801-066E-4096-8CFC-F0D9303D176D}" destId="{C30640E2-C706-4643-B445-921FB9FE3A3F}" srcOrd="0" destOrd="0" presId="urn:microsoft.com/office/officeart/2005/8/layout/hList3"/>
    <dgm:cxn modelId="{EE7088AF-72BC-44C3-BCAF-FE23C4DB7AAE}" type="presParOf" srcId="{E1509801-066E-4096-8CFC-F0D9303D176D}" destId="{105F0A02-7B81-44E8-99C9-0C82419028D9}" srcOrd="1" destOrd="0" presId="urn:microsoft.com/office/officeart/2005/8/layout/hList3"/>
    <dgm:cxn modelId="{4E35CACB-16AD-4EDD-97D7-819C591BC973}" type="presParOf" srcId="{E1509801-066E-4096-8CFC-F0D9303D176D}" destId="{9FB3CE96-986E-42BB-BD70-278880975AB6}" srcOrd="2" destOrd="0" presId="urn:microsoft.com/office/officeart/2005/8/layout/hList3"/>
    <dgm:cxn modelId="{F11B5DAE-78ED-4BEE-A676-A11DAA53A9FB}" type="presParOf" srcId="{79565B64-6A62-4E75-A358-332A5CF59414}" destId="{E6936A5C-E4C1-4700-B562-3F1327CB6D61}" srcOrd="2" destOrd="0" presId="urn:microsoft.com/office/officeart/2005/8/layout/hLis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3CDC6F85-52F4-40A4-B2B6-75DBFB38AFCA}" type="doc">
      <dgm:prSet loTypeId="urn:microsoft.com/office/officeart/2005/8/layout/hList6" loCatId="list" qsTypeId="urn:microsoft.com/office/officeart/2005/8/quickstyle/simple1" qsCatId="simple" csTypeId="urn:microsoft.com/office/officeart/2005/8/colors/accent1_2" csCatId="accent1" phldr="1"/>
      <dgm:spPr/>
      <dgm:t>
        <a:bodyPr/>
        <a:lstStyle/>
        <a:p>
          <a:endParaRPr lang="es-MX"/>
        </a:p>
      </dgm:t>
    </dgm:pt>
    <dgm:pt modelId="{5F0CF3CB-13C4-4646-9ABF-7583FEFB94B6}">
      <dgm:prSet phldrT="[Texto]" custT="1">
        <dgm:style>
          <a:lnRef idx="1">
            <a:schemeClr val="accent3"/>
          </a:lnRef>
          <a:fillRef idx="2">
            <a:schemeClr val="accent3"/>
          </a:fillRef>
          <a:effectRef idx="1">
            <a:schemeClr val="accent3"/>
          </a:effectRef>
          <a:fontRef idx="minor">
            <a:schemeClr val="dk1"/>
          </a:fontRef>
        </dgm:style>
      </dgm:prSet>
      <dgm:spPr/>
      <dgm:t>
        <a:bodyPr/>
        <a:lstStyle/>
        <a:p>
          <a:pPr algn="l"/>
          <a:r>
            <a:rPr lang="es-MX" sz="4000" dirty="0"/>
            <a:t>Sobre la Par</a:t>
          </a:r>
        </a:p>
        <a:p>
          <a:pPr algn="l"/>
          <a:r>
            <a:rPr lang="es-MX" sz="4000" dirty="0"/>
            <a:t>A la Par</a:t>
          </a:r>
        </a:p>
        <a:p>
          <a:pPr algn="l"/>
          <a:r>
            <a:rPr lang="es-MX" sz="4000" dirty="0"/>
            <a:t>Bajo la Par</a:t>
          </a:r>
        </a:p>
      </dgm:t>
    </dgm:pt>
    <dgm:pt modelId="{54087CC7-5D25-43AB-A5AE-3761445C5181}" type="parTrans" cxnId="{E3748238-8D2B-4BBF-9F55-76E1537A1458}">
      <dgm:prSet/>
      <dgm:spPr/>
      <dgm:t>
        <a:bodyPr/>
        <a:lstStyle/>
        <a:p>
          <a:endParaRPr lang="es-MX"/>
        </a:p>
      </dgm:t>
    </dgm:pt>
    <dgm:pt modelId="{6EBAD032-297F-43E2-8901-27E997178BF4}" type="sibTrans" cxnId="{E3748238-8D2B-4BBF-9F55-76E1537A1458}">
      <dgm:prSet/>
      <dgm:spPr/>
      <dgm:t>
        <a:bodyPr/>
        <a:lstStyle/>
        <a:p>
          <a:endParaRPr lang="es-MX"/>
        </a:p>
      </dgm:t>
    </dgm:pt>
    <dgm:pt modelId="{B20BC4C9-66E0-45DC-BF4D-F7F28A3A5AE0}">
      <dgm:prSet phldrT="[Texto]" custT="1">
        <dgm:style>
          <a:lnRef idx="0">
            <a:schemeClr val="accent3"/>
          </a:lnRef>
          <a:fillRef idx="3">
            <a:schemeClr val="accent3"/>
          </a:fillRef>
          <a:effectRef idx="3">
            <a:schemeClr val="accent3"/>
          </a:effectRef>
          <a:fontRef idx="minor">
            <a:schemeClr val="lt1"/>
          </a:fontRef>
        </dgm:style>
      </dgm:prSet>
      <dgm:spPr/>
      <dgm:t>
        <a:bodyPr/>
        <a:lstStyle/>
        <a:p>
          <a:pPr algn="l"/>
          <a:r>
            <a:rPr lang="es-MX" sz="4000" dirty="0"/>
            <a:t>Pérdida</a:t>
          </a:r>
        </a:p>
        <a:p>
          <a:pPr algn="l"/>
          <a:r>
            <a:rPr lang="es-MX" sz="4000" dirty="0"/>
            <a:t>Indiferente</a:t>
          </a:r>
        </a:p>
        <a:p>
          <a:pPr algn="l"/>
          <a:r>
            <a:rPr lang="es-MX" sz="4000" dirty="0"/>
            <a:t>Utilidad</a:t>
          </a:r>
        </a:p>
      </dgm:t>
    </dgm:pt>
    <dgm:pt modelId="{EC68479A-6B59-457B-93FC-D50508C9371A}" type="parTrans" cxnId="{8C651CEF-1672-4F0F-A764-1E4AC1DE474C}">
      <dgm:prSet/>
      <dgm:spPr/>
      <dgm:t>
        <a:bodyPr/>
        <a:lstStyle/>
        <a:p>
          <a:endParaRPr lang="es-MX"/>
        </a:p>
      </dgm:t>
    </dgm:pt>
    <dgm:pt modelId="{96EE0F47-9B65-43AC-90FB-E76B1088C82C}" type="sibTrans" cxnId="{8C651CEF-1672-4F0F-A764-1E4AC1DE474C}">
      <dgm:prSet/>
      <dgm:spPr/>
      <dgm:t>
        <a:bodyPr/>
        <a:lstStyle/>
        <a:p>
          <a:endParaRPr lang="es-MX"/>
        </a:p>
      </dgm:t>
    </dgm:pt>
    <dgm:pt modelId="{BC064781-EFCD-4D7E-8831-8FBE3E9F9AD3}" type="pres">
      <dgm:prSet presAssocID="{3CDC6F85-52F4-40A4-B2B6-75DBFB38AFCA}" presName="Name0" presStyleCnt="0">
        <dgm:presLayoutVars>
          <dgm:dir/>
          <dgm:resizeHandles val="exact"/>
        </dgm:presLayoutVars>
      </dgm:prSet>
      <dgm:spPr/>
    </dgm:pt>
    <dgm:pt modelId="{7A61CA0B-EE0A-469B-B111-78A6FBCEC043}" type="pres">
      <dgm:prSet presAssocID="{5F0CF3CB-13C4-4646-9ABF-7583FEFB94B6}" presName="node" presStyleLbl="node1" presStyleIdx="0" presStyleCnt="2">
        <dgm:presLayoutVars>
          <dgm:bulletEnabled val="1"/>
        </dgm:presLayoutVars>
      </dgm:prSet>
      <dgm:spPr/>
    </dgm:pt>
    <dgm:pt modelId="{FC8E8614-56F6-4C00-9BD7-0CDE92F68EE1}" type="pres">
      <dgm:prSet presAssocID="{6EBAD032-297F-43E2-8901-27E997178BF4}" presName="sibTrans" presStyleCnt="0"/>
      <dgm:spPr/>
    </dgm:pt>
    <dgm:pt modelId="{644CB365-D015-43AD-9845-C1D84CF1BCFA}" type="pres">
      <dgm:prSet presAssocID="{B20BC4C9-66E0-45DC-BF4D-F7F28A3A5AE0}" presName="node" presStyleLbl="node1" presStyleIdx="1" presStyleCnt="2">
        <dgm:presLayoutVars>
          <dgm:bulletEnabled val="1"/>
        </dgm:presLayoutVars>
      </dgm:prSet>
      <dgm:spPr/>
    </dgm:pt>
  </dgm:ptLst>
  <dgm:cxnLst>
    <dgm:cxn modelId="{8C651CEF-1672-4F0F-A764-1E4AC1DE474C}" srcId="{3CDC6F85-52F4-40A4-B2B6-75DBFB38AFCA}" destId="{B20BC4C9-66E0-45DC-BF4D-F7F28A3A5AE0}" srcOrd="1" destOrd="0" parTransId="{EC68479A-6B59-457B-93FC-D50508C9371A}" sibTransId="{96EE0F47-9B65-43AC-90FB-E76B1088C82C}"/>
    <dgm:cxn modelId="{9D022546-E18F-404F-8B01-B1F7711F0E5D}" type="presOf" srcId="{5F0CF3CB-13C4-4646-9ABF-7583FEFB94B6}" destId="{7A61CA0B-EE0A-469B-B111-78A6FBCEC043}" srcOrd="0" destOrd="0" presId="urn:microsoft.com/office/officeart/2005/8/layout/hList6"/>
    <dgm:cxn modelId="{9CE7E372-DAA6-4D32-937C-91B5C4CF9588}" type="presOf" srcId="{B20BC4C9-66E0-45DC-BF4D-F7F28A3A5AE0}" destId="{644CB365-D015-43AD-9845-C1D84CF1BCFA}" srcOrd="0" destOrd="0" presId="urn:microsoft.com/office/officeart/2005/8/layout/hList6"/>
    <dgm:cxn modelId="{046E0EE3-FDA7-4BB5-927A-D19DE4D9BCCD}" type="presOf" srcId="{3CDC6F85-52F4-40A4-B2B6-75DBFB38AFCA}" destId="{BC064781-EFCD-4D7E-8831-8FBE3E9F9AD3}" srcOrd="0" destOrd="0" presId="urn:microsoft.com/office/officeart/2005/8/layout/hList6"/>
    <dgm:cxn modelId="{E3748238-8D2B-4BBF-9F55-76E1537A1458}" srcId="{3CDC6F85-52F4-40A4-B2B6-75DBFB38AFCA}" destId="{5F0CF3CB-13C4-4646-9ABF-7583FEFB94B6}" srcOrd="0" destOrd="0" parTransId="{54087CC7-5D25-43AB-A5AE-3761445C5181}" sibTransId="{6EBAD032-297F-43E2-8901-27E997178BF4}"/>
    <dgm:cxn modelId="{08272A8E-9E35-447C-B22A-26194055EA3D}" type="presParOf" srcId="{BC064781-EFCD-4D7E-8831-8FBE3E9F9AD3}" destId="{7A61CA0B-EE0A-469B-B111-78A6FBCEC043}" srcOrd="0" destOrd="0" presId="urn:microsoft.com/office/officeart/2005/8/layout/hList6"/>
    <dgm:cxn modelId="{D51642D5-0B7B-4E55-BB35-91ED5A9E82F3}" type="presParOf" srcId="{BC064781-EFCD-4D7E-8831-8FBE3E9F9AD3}" destId="{FC8E8614-56F6-4C00-9BD7-0CDE92F68EE1}" srcOrd="1" destOrd="0" presId="urn:microsoft.com/office/officeart/2005/8/layout/hList6"/>
    <dgm:cxn modelId="{6EDD43E8-E7EC-4EC7-ADC2-C8A72F803346}" type="presParOf" srcId="{BC064781-EFCD-4D7E-8831-8FBE3E9F9AD3}" destId="{644CB365-D015-43AD-9845-C1D84CF1BCFA}" srcOrd="2" destOrd="0" presId="urn:microsoft.com/office/officeart/2005/8/layout/hList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6F6672A5-92A6-41F7-9DD9-CBB355B76E3D}" type="doc">
      <dgm:prSet loTypeId="urn:microsoft.com/office/officeart/2005/8/layout/lProcess3" loCatId="process" qsTypeId="urn:microsoft.com/office/officeart/2005/8/quickstyle/simple2" qsCatId="simple" csTypeId="urn:microsoft.com/office/officeart/2005/8/colors/accent2_1" csCatId="accent2" phldr="1"/>
      <dgm:spPr/>
      <dgm:t>
        <a:bodyPr/>
        <a:lstStyle/>
        <a:p>
          <a:endParaRPr lang="es-MX"/>
        </a:p>
      </dgm:t>
    </dgm:pt>
    <dgm:pt modelId="{96056A87-AC3E-43C8-A1C3-B3D0139CC3B4}">
      <dgm:prSet phldrT="[Texto]"/>
      <dgm:spPr/>
      <dgm:t>
        <a:bodyPr/>
        <a:lstStyle/>
        <a:p>
          <a:r>
            <a:rPr lang="es-MX" dirty="0"/>
            <a:t>TIR de Emisión</a:t>
          </a:r>
        </a:p>
      </dgm:t>
    </dgm:pt>
    <dgm:pt modelId="{C916B814-113C-4838-AA53-76681F24CB21}" type="parTrans" cxnId="{FE7760CD-1F1B-4D64-8454-B9D226F7E409}">
      <dgm:prSet/>
      <dgm:spPr/>
      <dgm:t>
        <a:bodyPr/>
        <a:lstStyle/>
        <a:p>
          <a:endParaRPr lang="es-MX"/>
        </a:p>
      </dgm:t>
    </dgm:pt>
    <dgm:pt modelId="{89F4C51B-1CFA-4DC8-8EFB-FCCA200C550B}" type="sibTrans" cxnId="{FE7760CD-1F1B-4D64-8454-B9D226F7E409}">
      <dgm:prSet/>
      <dgm:spPr/>
      <dgm:t>
        <a:bodyPr/>
        <a:lstStyle/>
        <a:p>
          <a:endParaRPr lang="es-MX"/>
        </a:p>
      </dgm:t>
    </dgm:pt>
    <dgm:pt modelId="{A2B8F578-3797-442C-B348-E1C1D4A58CA1}">
      <dgm:prSet phldrT="[Texto]"/>
      <dgm:spPr/>
      <dgm:t>
        <a:bodyPr/>
        <a:lstStyle/>
        <a:p>
          <a:r>
            <a:rPr lang="es-MX" dirty="0"/>
            <a:t>= &gt; Sobre la Par </a:t>
          </a:r>
        </a:p>
      </dgm:t>
    </dgm:pt>
    <dgm:pt modelId="{A7D87812-14D0-4FFD-9803-05E5B158DFBC}" type="parTrans" cxnId="{E66016ED-2BE7-47A3-BE5B-EA233738F4EC}">
      <dgm:prSet/>
      <dgm:spPr/>
      <dgm:t>
        <a:bodyPr/>
        <a:lstStyle/>
        <a:p>
          <a:endParaRPr lang="es-MX"/>
        </a:p>
      </dgm:t>
    </dgm:pt>
    <dgm:pt modelId="{6D19BC29-A4DF-4B50-A59E-7348DE93EC94}" type="sibTrans" cxnId="{E66016ED-2BE7-47A3-BE5B-EA233738F4EC}">
      <dgm:prSet/>
      <dgm:spPr/>
      <dgm:t>
        <a:bodyPr/>
        <a:lstStyle/>
        <a:p>
          <a:endParaRPr lang="es-MX"/>
        </a:p>
      </dgm:t>
    </dgm:pt>
    <dgm:pt modelId="{C255FAF9-C4C4-4504-9F24-6E4C12313FC0}">
      <dgm:prSet phldrT="[Texto]"/>
      <dgm:spPr/>
      <dgm:t>
        <a:bodyPr/>
        <a:lstStyle/>
        <a:p>
          <a:r>
            <a:rPr lang="es-MX" dirty="0"/>
            <a:t>TIR de Emisión</a:t>
          </a:r>
        </a:p>
      </dgm:t>
    </dgm:pt>
    <dgm:pt modelId="{15DC88A2-0854-40CD-9106-BE2319F23CB2}" type="parTrans" cxnId="{9AD73E5A-205B-4711-B613-20D22586A927}">
      <dgm:prSet/>
      <dgm:spPr/>
      <dgm:t>
        <a:bodyPr/>
        <a:lstStyle/>
        <a:p>
          <a:endParaRPr lang="es-MX"/>
        </a:p>
      </dgm:t>
    </dgm:pt>
    <dgm:pt modelId="{2F561473-8AEC-4476-9F0A-EA56A32241D9}" type="sibTrans" cxnId="{9AD73E5A-205B-4711-B613-20D22586A927}">
      <dgm:prSet/>
      <dgm:spPr/>
      <dgm:t>
        <a:bodyPr/>
        <a:lstStyle/>
        <a:p>
          <a:endParaRPr lang="es-MX"/>
        </a:p>
      </dgm:t>
    </dgm:pt>
    <dgm:pt modelId="{478E27FA-9B3F-4B07-96F8-B1E9B6FE33BD}">
      <dgm:prSet phldrT="[Texto]"/>
      <dgm:spPr/>
      <dgm:t>
        <a:bodyPr/>
        <a:lstStyle/>
        <a:p>
          <a:r>
            <a:rPr lang="es-MX" dirty="0"/>
            <a:t>= </a:t>
          </a:r>
          <a:r>
            <a:rPr lang="es-MX" dirty="0" err="1"/>
            <a:t>Tir</a:t>
          </a:r>
          <a:r>
            <a:rPr lang="es-MX" dirty="0"/>
            <a:t> de Mercado</a:t>
          </a:r>
        </a:p>
      </dgm:t>
    </dgm:pt>
    <dgm:pt modelId="{F8B545BB-5850-426D-8D8D-0A3D329EF925}" type="parTrans" cxnId="{FB992B90-D086-46CB-BAFD-165B5D539E46}">
      <dgm:prSet/>
      <dgm:spPr/>
      <dgm:t>
        <a:bodyPr/>
        <a:lstStyle/>
        <a:p>
          <a:endParaRPr lang="es-MX"/>
        </a:p>
      </dgm:t>
    </dgm:pt>
    <dgm:pt modelId="{3C5C7EDF-E377-4972-9D23-25356A358451}" type="sibTrans" cxnId="{FB992B90-D086-46CB-BAFD-165B5D539E46}">
      <dgm:prSet/>
      <dgm:spPr/>
      <dgm:t>
        <a:bodyPr/>
        <a:lstStyle/>
        <a:p>
          <a:endParaRPr lang="es-MX"/>
        </a:p>
      </dgm:t>
    </dgm:pt>
    <dgm:pt modelId="{44771B5A-4588-433A-BE5A-6A0AC1E2284F}">
      <dgm:prSet phldrT="[Texto]"/>
      <dgm:spPr/>
      <dgm:t>
        <a:bodyPr/>
        <a:lstStyle/>
        <a:p>
          <a:r>
            <a:rPr lang="es-MX" dirty="0"/>
            <a:t>TIR de Emisión</a:t>
          </a:r>
        </a:p>
      </dgm:t>
    </dgm:pt>
    <dgm:pt modelId="{241352C5-EA8D-467C-ACFF-85604D2ECCAF}" type="parTrans" cxnId="{0E0CA501-C075-437F-80E5-BCB3B0A21D97}">
      <dgm:prSet/>
      <dgm:spPr/>
      <dgm:t>
        <a:bodyPr/>
        <a:lstStyle/>
        <a:p>
          <a:endParaRPr lang="es-MX"/>
        </a:p>
      </dgm:t>
    </dgm:pt>
    <dgm:pt modelId="{6E24DED7-E5FC-4576-A726-BCA7C45269D7}" type="sibTrans" cxnId="{0E0CA501-C075-437F-80E5-BCB3B0A21D97}">
      <dgm:prSet/>
      <dgm:spPr/>
      <dgm:t>
        <a:bodyPr/>
        <a:lstStyle/>
        <a:p>
          <a:endParaRPr lang="es-MX"/>
        </a:p>
      </dgm:t>
    </dgm:pt>
    <dgm:pt modelId="{6F792679-B0DC-4706-AC9A-0C826D5A1B8B}">
      <dgm:prSet custT="1"/>
      <dgm:spPr/>
      <dgm:t>
        <a:bodyPr/>
        <a:lstStyle/>
        <a:p>
          <a:r>
            <a:rPr lang="es-MX" sz="3200" dirty="0"/>
            <a:t> </a:t>
          </a:r>
          <a:r>
            <a:rPr lang="es-MX" sz="2500" dirty="0"/>
            <a:t>&gt;</a:t>
          </a:r>
          <a:r>
            <a:rPr lang="es-MX" sz="2500" dirty="0" err="1"/>
            <a:t>Tir</a:t>
          </a:r>
          <a:r>
            <a:rPr lang="es-MX" sz="2500" dirty="0"/>
            <a:t> de Mercado</a:t>
          </a:r>
        </a:p>
      </dgm:t>
    </dgm:pt>
    <dgm:pt modelId="{1EC92011-04AC-4EBF-B14A-C5D969F76B65}" type="parTrans" cxnId="{192D15EF-5B9F-4827-9661-583318E11B29}">
      <dgm:prSet/>
      <dgm:spPr/>
      <dgm:t>
        <a:bodyPr/>
        <a:lstStyle/>
        <a:p>
          <a:endParaRPr lang="es-MX"/>
        </a:p>
      </dgm:t>
    </dgm:pt>
    <dgm:pt modelId="{73BCA790-4B10-4922-9D62-2F9B30CBA038}" type="sibTrans" cxnId="{192D15EF-5B9F-4827-9661-583318E11B29}">
      <dgm:prSet/>
      <dgm:spPr/>
      <dgm:t>
        <a:bodyPr/>
        <a:lstStyle/>
        <a:p>
          <a:endParaRPr lang="es-MX"/>
        </a:p>
      </dgm:t>
    </dgm:pt>
    <dgm:pt modelId="{DA796E97-C324-403B-919B-EA707D94AB71}">
      <dgm:prSet/>
      <dgm:spPr/>
      <dgm:t>
        <a:bodyPr/>
        <a:lstStyle/>
        <a:p>
          <a:r>
            <a:rPr lang="es-MX" dirty="0"/>
            <a:t>&lt; </a:t>
          </a:r>
          <a:r>
            <a:rPr lang="es-MX" dirty="0" err="1"/>
            <a:t>Tir</a:t>
          </a:r>
          <a:r>
            <a:rPr lang="es-MX" dirty="0"/>
            <a:t> de Mercado</a:t>
          </a:r>
        </a:p>
      </dgm:t>
    </dgm:pt>
    <dgm:pt modelId="{3D261FAF-B1AF-4CFB-854E-75A1D9528DEF}" type="parTrans" cxnId="{18087C25-13DC-4863-BF49-5170E75C8D4B}">
      <dgm:prSet/>
      <dgm:spPr/>
      <dgm:t>
        <a:bodyPr/>
        <a:lstStyle/>
        <a:p>
          <a:endParaRPr lang="es-MX"/>
        </a:p>
      </dgm:t>
    </dgm:pt>
    <dgm:pt modelId="{9CE2770F-1015-4F16-93A2-EEF602B62B89}" type="sibTrans" cxnId="{18087C25-13DC-4863-BF49-5170E75C8D4B}">
      <dgm:prSet/>
      <dgm:spPr/>
      <dgm:t>
        <a:bodyPr/>
        <a:lstStyle/>
        <a:p>
          <a:endParaRPr lang="es-MX"/>
        </a:p>
      </dgm:t>
    </dgm:pt>
    <dgm:pt modelId="{E65798E1-F97B-43DD-9FCB-40ADE8E42015}">
      <dgm:prSet/>
      <dgm:spPr/>
      <dgm:t>
        <a:bodyPr/>
        <a:lstStyle/>
        <a:p>
          <a:r>
            <a:rPr lang="es-MX" dirty="0"/>
            <a:t>= &gt; A la Par </a:t>
          </a:r>
        </a:p>
      </dgm:t>
    </dgm:pt>
    <dgm:pt modelId="{2D8AB0DE-41BA-4D5F-AC2D-AF8837514D4B}" type="parTrans" cxnId="{CDCF0BC6-11A0-456E-BFAE-4C001A8AC588}">
      <dgm:prSet/>
      <dgm:spPr/>
      <dgm:t>
        <a:bodyPr/>
        <a:lstStyle/>
        <a:p>
          <a:endParaRPr lang="es-MX"/>
        </a:p>
      </dgm:t>
    </dgm:pt>
    <dgm:pt modelId="{C4BC1F57-848A-47D5-817C-6C2C78CFDAA2}" type="sibTrans" cxnId="{CDCF0BC6-11A0-456E-BFAE-4C001A8AC588}">
      <dgm:prSet/>
      <dgm:spPr/>
      <dgm:t>
        <a:bodyPr/>
        <a:lstStyle/>
        <a:p>
          <a:endParaRPr lang="es-MX"/>
        </a:p>
      </dgm:t>
    </dgm:pt>
    <dgm:pt modelId="{6BB68FB9-6D9D-49D1-9289-00D1F446575F}">
      <dgm:prSet/>
      <dgm:spPr/>
      <dgm:t>
        <a:bodyPr/>
        <a:lstStyle/>
        <a:p>
          <a:r>
            <a:rPr lang="es-MX" dirty="0"/>
            <a:t>= &gt; Bajo la Par </a:t>
          </a:r>
        </a:p>
      </dgm:t>
    </dgm:pt>
    <dgm:pt modelId="{E20B22F0-9454-432A-9D8D-ACA7EA2D2534}" type="parTrans" cxnId="{BC73D545-40EE-4D11-91BF-1F5FE9819A0A}">
      <dgm:prSet/>
      <dgm:spPr/>
      <dgm:t>
        <a:bodyPr/>
        <a:lstStyle/>
        <a:p>
          <a:endParaRPr lang="es-MX"/>
        </a:p>
      </dgm:t>
    </dgm:pt>
    <dgm:pt modelId="{EA704109-926F-4C70-A829-407169BC6848}" type="sibTrans" cxnId="{BC73D545-40EE-4D11-91BF-1F5FE9819A0A}">
      <dgm:prSet/>
      <dgm:spPr/>
      <dgm:t>
        <a:bodyPr/>
        <a:lstStyle/>
        <a:p>
          <a:endParaRPr lang="es-MX"/>
        </a:p>
      </dgm:t>
    </dgm:pt>
    <dgm:pt modelId="{EC0C47C2-F913-48F5-8390-3B148A1CFCC5}" type="pres">
      <dgm:prSet presAssocID="{6F6672A5-92A6-41F7-9DD9-CBB355B76E3D}" presName="Name0" presStyleCnt="0">
        <dgm:presLayoutVars>
          <dgm:chPref val="3"/>
          <dgm:dir/>
          <dgm:animLvl val="lvl"/>
          <dgm:resizeHandles/>
        </dgm:presLayoutVars>
      </dgm:prSet>
      <dgm:spPr/>
    </dgm:pt>
    <dgm:pt modelId="{64821217-280E-47C1-8534-D5164C1E0C65}" type="pres">
      <dgm:prSet presAssocID="{96056A87-AC3E-43C8-A1C3-B3D0139CC3B4}" presName="horFlow" presStyleCnt="0"/>
      <dgm:spPr/>
    </dgm:pt>
    <dgm:pt modelId="{5477C086-7149-4BF3-B9B0-B5CC62C98633}" type="pres">
      <dgm:prSet presAssocID="{96056A87-AC3E-43C8-A1C3-B3D0139CC3B4}" presName="bigChev" presStyleLbl="node1" presStyleIdx="0" presStyleCnt="3"/>
      <dgm:spPr/>
    </dgm:pt>
    <dgm:pt modelId="{851206AA-4D8C-4726-A3D2-99610277457B}" type="pres">
      <dgm:prSet presAssocID="{1EC92011-04AC-4EBF-B14A-C5D969F76B65}" presName="parTrans" presStyleCnt="0"/>
      <dgm:spPr/>
    </dgm:pt>
    <dgm:pt modelId="{7BCD215F-802E-416A-93DC-AD3F15A9A14E}" type="pres">
      <dgm:prSet presAssocID="{6F792679-B0DC-4706-AC9A-0C826D5A1B8B}" presName="node" presStyleLbl="alignAccFollowNode1" presStyleIdx="0" presStyleCnt="6" custScaleX="111313">
        <dgm:presLayoutVars>
          <dgm:bulletEnabled val="1"/>
        </dgm:presLayoutVars>
      </dgm:prSet>
      <dgm:spPr/>
    </dgm:pt>
    <dgm:pt modelId="{CB9BBE4F-7328-4F93-B3F4-3403FF75CB4A}" type="pres">
      <dgm:prSet presAssocID="{73BCA790-4B10-4922-9D62-2F9B30CBA038}" presName="sibTrans" presStyleCnt="0"/>
      <dgm:spPr/>
    </dgm:pt>
    <dgm:pt modelId="{2A53BE36-9FBC-42E2-9686-E5E0EB5BAAB8}" type="pres">
      <dgm:prSet presAssocID="{A2B8F578-3797-442C-B348-E1C1D4A58CA1}" presName="node" presStyleLbl="alignAccFollowNode1" presStyleIdx="1" presStyleCnt="6">
        <dgm:presLayoutVars>
          <dgm:bulletEnabled val="1"/>
        </dgm:presLayoutVars>
      </dgm:prSet>
      <dgm:spPr/>
    </dgm:pt>
    <dgm:pt modelId="{78587891-964C-45D2-81EC-1ECF6FB5AE11}" type="pres">
      <dgm:prSet presAssocID="{96056A87-AC3E-43C8-A1C3-B3D0139CC3B4}" presName="vSp" presStyleCnt="0"/>
      <dgm:spPr/>
    </dgm:pt>
    <dgm:pt modelId="{352DA90A-362C-4B79-B579-CA3A5D3EC37C}" type="pres">
      <dgm:prSet presAssocID="{C255FAF9-C4C4-4504-9F24-6E4C12313FC0}" presName="horFlow" presStyleCnt="0"/>
      <dgm:spPr/>
    </dgm:pt>
    <dgm:pt modelId="{AE8FC484-4F92-4046-92A4-104755C4F396}" type="pres">
      <dgm:prSet presAssocID="{C255FAF9-C4C4-4504-9F24-6E4C12313FC0}" presName="bigChev" presStyleLbl="node1" presStyleIdx="1" presStyleCnt="3"/>
      <dgm:spPr/>
    </dgm:pt>
    <dgm:pt modelId="{50613318-7F79-43F5-A708-622F33C17D90}" type="pres">
      <dgm:prSet presAssocID="{F8B545BB-5850-426D-8D8D-0A3D329EF925}" presName="parTrans" presStyleCnt="0"/>
      <dgm:spPr/>
    </dgm:pt>
    <dgm:pt modelId="{C8DECFFF-A991-4258-9AA0-E80B7816302A}" type="pres">
      <dgm:prSet presAssocID="{478E27FA-9B3F-4B07-96F8-B1E9B6FE33BD}" presName="node" presStyleLbl="alignAccFollowNode1" presStyleIdx="2" presStyleCnt="6">
        <dgm:presLayoutVars>
          <dgm:bulletEnabled val="1"/>
        </dgm:presLayoutVars>
      </dgm:prSet>
      <dgm:spPr/>
    </dgm:pt>
    <dgm:pt modelId="{3C242CCA-3093-4523-9772-F132151D418F}" type="pres">
      <dgm:prSet presAssocID="{3C5C7EDF-E377-4972-9D23-25356A358451}" presName="sibTrans" presStyleCnt="0"/>
      <dgm:spPr/>
    </dgm:pt>
    <dgm:pt modelId="{F53F459B-B26B-455E-B273-D9B224E104FA}" type="pres">
      <dgm:prSet presAssocID="{E65798E1-F97B-43DD-9FCB-40ADE8E42015}" presName="node" presStyleLbl="alignAccFollowNode1" presStyleIdx="3" presStyleCnt="6">
        <dgm:presLayoutVars>
          <dgm:bulletEnabled val="1"/>
        </dgm:presLayoutVars>
      </dgm:prSet>
      <dgm:spPr/>
    </dgm:pt>
    <dgm:pt modelId="{138460E6-1626-47EE-B64C-75B03BFA8DC6}" type="pres">
      <dgm:prSet presAssocID="{C255FAF9-C4C4-4504-9F24-6E4C12313FC0}" presName="vSp" presStyleCnt="0"/>
      <dgm:spPr/>
    </dgm:pt>
    <dgm:pt modelId="{106711FA-59E3-4CBA-A4D2-C2F99D9027B4}" type="pres">
      <dgm:prSet presAssocID="{44771B5A-4588-433A-BE5A-6A0AC1E2284F}" presName="horFlow" presStyleCnt="0"/>
      <dgm:spPr/>
    </dgm:pt>
    <dgm:pt modelId="{6B2CD500-44E9-4900-A9AA-6F5C12A2B313}" type="pres">
      <dgm:prSet presAssocID="{44771B5A-4588-433A-BE5A-6A0AC1E2284F}" presName="bigChev" presStyleLbl="node1" presStyleIdx="2" presStyleCnt="3"/>
      <dgm:spPr/>
    </dgm:pt>
    <dgm:pt modelId="{DBB30D43-E97D-4287-8B29-A7BEBBA9B596}" type="pres">
      <dgm:prSet presAssocID="{3D261FAF-B1AF-4CFB-854E-75A1D9528DEF}" presName="parTrans" presStyleCnt="0"/>
      <dgm:spPr/>
    </dgm:pt>
    <dgm:pt modelId="{8DED5275-7E3C-4318-96E9-E7EAE56C9B7F}" type="pres">
      <dgm:prSet presAssocID="{DA796E97-C324-403B-919B-EA707D94AB71}" presName="node" presStyleLbl="alignAccFollowNode1" presStyleIdx="4" presStyleCnt="6">
        <dgm:presLayoutVars>
          <dgm:bulletEnabled val="1"/>
        </dgm:presLayoutVars>
      </dgm:prSet>
      <dgm:spPr/>
    </dgm:pt>
    <dgm:pt modelId="{7EFA19F6-8099-44A5-97B0-82F4C3A3B415}" type="pres">
      <dgm:prSet presAssocID="{9CE2770F-1015-4F16-93A2-EEF602B62B89}" presName="sibTrans" presStyleCnt="0"/>
      <dgm:spPr/>
    </dgm:pt>
    <dgm:pt modelId="{C57E5630-B808-4BEF-A905-88CD7F3E98C3}" type="pres">
      <dgm:prSet presAssocID="{6BB68FB9-6D9D-49D1-9289-00D1F446575F}" presName="node" presStyleLbl="alignAccFollowNode1" presStyleIdx="5" presStyleCnt="6">
        <dgm:presLayoutVars>
          <dgm:bulletEnabled val="1"/>
        </dgm:presLayoutVars>
      </dgm:prSet>
      <dgm:spPr/>
    </dgm:pt>
  </dgm:ptLst>
  <dgm:cxnLst>
    <dgm:cxn modelId="{9B0E1EAC-3C66-412A-8758-8F0A378263F6}" type="presOf" srcId="{C255FAF9-C4C4-4504-9F24-6E4C12313FC0}" destId="{AE8FC484-4F92-4046-92A4-104755C4F396}" srcOrd="0" destOrd="0" presId="urn:microsoft.com/office/officeart/2005/8/layout/lProcess3"/>
    <dgm:cxn modelId="{9532AC07-69C7-411B-A5AA-E6C85A50F91E}" type="presOf" srcId="{478E27FA-9B3F-4B07-96F8-B1E9B6FE33BD}" destId="{C8DECFFF-A991-4258-9AA0-E80B7816302A}" srcOrd="0" destOrd="0" presId="urn:microsoft.com/office/officeart/2005/8/layout/lProcess3"/>
    <dgm:cxn modelId="{DE96DF7A-502F-444E-A4A7-4055E6FEB447}" type="presOf" srcId="{6F6672A5-92A6-41F7-9DD9-CBB355B76E3D}" destId="{EC0C47C2-F913-48F5-8390-3B148A1CFCC5}" srcOrd="0" destOrd="0" presId="urn:microsoft.com/office/officeart/2005/8/layout/lProcess3"/>
    <dgm:cxn modelId="{192D15EF-5B9F-4827-9661-583318E11B29}" srcId="{96056A87-AC3E-43C8-A1C3-B3D0139CC3B4}" destId="{6F792679-B0DC-4706-AC9A-0C826D5A1B8B}" srcOrd="0" destOrd="0" parTransId="{1EC92011-04AC-4EBF-B14A-C5D969F76B65}" sibTransId="{73BCA790-4B10-4922-9D62-2F9B30CBA038}"/>
    <dgm:cxn modelId="{FE7760CD-1F1B-4D64-8454-B9D226F7E409}" srcId="{6F6672A5-92A6-41F7-9DD9-CBB355B76E3D}" destId="{96056A87-AC3E-43C8-A1C3-B3D0139CC3B4}" srcOrd="0" destOrd="0" parTransId="{C916B814-113C-4838-AA53-76681F24CB21}" sibTransId="{89F4C51B-1CFA-4DC8-8EFB-FCCA200C550B}"/>
    <dgm:cxn modelId="{6EF0BB57-5FE7-4807-A209-D6B38FEB8441}" type="presOf" srcId="{6F792679-B0DC-4706-AC9A-0C826D5A1B8B}" destId="{7BCD215F-802E-416A-93DC-AD3F15A9A14E}" srcOrd="0" destOrd="0" presId="urn:microsoft.com/office/officeart/2005/8/layout/lProcess3"/>
    <dgm:cxn modelId="{581FDDD6-CF83-42C3-9EC1-344EF4889B77}" type="presOf" srcId="{E65798E1-F97B-43DD-9FCB-40ADE8E42015}" destId="{F53F459B-B26B-455E-B273-D9B224E104FA}" srcOrd="0" destOrd="0" presId="urn:microsoft.com/office/officeart/2005/8/layout/lProcess3"/>
    <dgm:cxn modelId="{CDCF0BC6-11A0-456E-BFAE-4C001A8AC588}" srcId="{C255FAF9-C4C4-4504-9F24-6E4C12313FC0}" destId="{E65798E1-F97B-43DD-9FCB-40ADE8E42015}" srcOrd="1" destOrd="0" parTransId="{2D8AB0DE-41BA-4D5F-AC2D-AF8837514D4B}" sibTransId="{C4BC1F57-848A-47D5-817C-6C2C78CFDAA2}"/>
    <dgm:cxn modelId="{85A86F6C-B539-45EC-A37F-BAA3818FE3A6}" type="presOf" srcId="{A2B8F578-3797-442C-B348-E1C1D4A58CA1}" destId="{2A53BE36-9FBC-42E2-9686-E5E0EB5BAAB8}" srcOrd="0" destOrd="0" presId="urn:microsoft.com/office/officeart/2005/8/layout/lProcess3"/>
    <dgm:cxn modelId="{D6025902-D6D0-4C59-8FAE-A1BA6F822A6C}" type="presOf" srcId="{DA796E97-C324-403B-919B-EA707D94AB71}" destId="{8DED5275-7E3C-4318-96E9-E7EAE56C9B7F}" srcOrd="0" destOrd="0" presId="urn:microsoft.com/office/officeart/2005/8/layout/lProcess3"/>
    <dgm:cxn modelId="{18087C25-13DC-4863-BF49-5170E75C8D4B}" srcId="{44771B5A-4588-433A-BE5A-6A0AC1E2284F}" destId="{DA796E97-C324-403B-919B-EA707D94AB71}" srcOrd="0" destOrd="0" parTransId="{3D261FAF-B1AF-4CFB-854E-75A1D9528DEF}" sibTransId="{9CE2770F-1015-4F16-93A2-EEF602B62B89}"/>
    <dgm:cxn modelId="{BC73D545-40EE-4D11-91BF-1F5FE9819A0A}" srcId="{44771B5A-4588-433A-BE5A-6A0AC1E2284F}" destId="{6BB68FB9-6D9D-49D1-9289-00D1F446575F}" srcOrd="1" destOrd="0" parTransId="{E20B22F0-9454-432A-9D8D-ACA7EA2D2534}" sibTransId="{EA704109-926F-4C70-A829-407169BC6848}"/>
    <dgm:cxn modelId="{B2917EA9-30B0-43BE-B7C4-A20DEFBE9E14}" type="presOf" srcId="{44771B5A-4588-433A-BE5A-6A0AC1E2284F}" destId="{6B2CD500-44E9-4900-A9AA-6F5C12A2B313}" srcOrd="0" destOrd="0" presId="urn:microsoft.com/office/officeart/2005/8/layout/lProcess3"/>
    <dgm:cxn modelId="{9AD73E5A-205B-4711-B613-20D22586A927}" srcId="{6F6672A5-92A6-41F7-9DD9-CBB355B76E3D}" destId="{C255FAF9-C4C4-4504-9F24-6E4C12313FC0}" srcOrd="1" destOrd="0" parTransId="{15DC88A2-0854-40CD-9106-BE2319F23CB2}" sibTransId="{2F561473-8AEC-4476-9F0A-EA56A32241D9}"/>
    <dgm:cxn modelId="{E66016ED-2BE7-47A3-BE5B-EA233738F4EC}" srcId="{96056A87-AC3E-43C8-A1C3-B3D0139CC3B4}" destId="{A2B8F578-3797-442C-B348-E1C1D4A58CA1}" srcOrd="1" destOrd="0" parTransId="{A7D87812-14D0-4FFD-9803-05E5B158DFBC}" sibTransId="{6D19BC29-A4DF-4B50-A59E-7348DE93EC94}"/>
    <dgm:cxn modelId="{CB314E6D-67ED-4177-A9E3-462631C26182}" type="presOf" srcId="{6BB68FB9-6D9D-49D1-9289-00D1F446575F}" destId="{C57E5630-B808-4BEF-A905-88CD7F3E98C3}" srcOrd="0" destOrd="0" presId="urn:microsoft.com/office/officeart/2005/8/layout/lProcess3"/>
    <dgm:cxn modelId="{DF1ADF0B-41E1-4524-ACE3-BA65A5845133}" type="presOf" srcId="{96056A87-AC3E-43C8-A1C3-B3D0139CC3B4}" destId="{5477C086-7149-4BF3-B9B0-B5CC62C98633}" srcOrd="0" destOrd="0" presId="urn:microsoft.com/office/officeart/2005/8/layout/lProcess3"/>
    <dgm:cxn modelId="{0E0CA501-C075-437F-80E5-BCB3B0A21D97}" srcId="{6F6672A5-92A6-41F7-9DD9-CBB355B76E3D}" destId="{44771B5A-4588-433A-BE5A-6A0AC1E2284F}" srcOrd="2" destOrd="0" parTransId="{241352C5-EA8D-467C-ACFF-85604D2ECCAF}" sibTransId="{6E24DED7-E5FC-4576-A726-BCA7C45269D7}"/>
    <dgm:cxn modelId="{FB992B90-D086-46CB-BAFD-165B5D539E46}" srcId="{C255FAF9-C4C4-4504-9F24-6E4C12313FC0}" destId="{478E27FA-9B3F-4B07-96F8-B1E9B6FE33BD}" srcOrd="0" destOrd="0" parTransId="{F8B545BB-5850-426D-8D8D-0A3D329EF925}" sibTransId="{3C5C7EDF-E377-4972-9D23-25356A358451}"/>
    <dgm:cxn modelId="{0880BD92-C9F1-4F3C-B9BF-92738ADC0073}" type="presParOf" srcId="{EC0C47C2-F913-48F5-8390-3B148A1CFCC5}" destId="{64821217-280E-47C1-8534-D5164C1E0C65}" srcOrd="0" destOrd="0" presId="urn:microsoft.com/office/officeart/2005/8/layout/lProcess3"/>
    <dgm:cxn modelId="{2D1BAFE5-B839-485A-9DFD-7B25890E168A}" type="presParOf" srcId="{64821217-280E-47C1-8534-D5164C1E0C65}" destId="{5477C086-7149-4BF3-B9B0-B5CC62C98633}" srcOrd="0" destOrd="0" presId="urn:microsoft.com/office/officeart/2005/8/layout/lProcess3"/>
    <dgm:cxn modelId="{98C7BB46-C3E4-4B22-9DD8-A3DF9F73842E}" type="presParOf" srcId="{64821217-280E-47C1-8534-D5164C1E0C65}" destId="{851206AA-4D8C-4726-A3D2-99610277457B}" srcOrd="1" destOrd="0" presId="urn:microsoft.com/office/officeart/2005/8/layout/lProcess3"/>
    <dgm:cxn modelId="{8DF13E24-5E28-408E-B766-508D5CFC4385}" type="presParOf" srcId="{64821217-280E-47C1-8534-D5164C1E0C65}" destId="{7BCD215F-802E-416A-93DC-AD3F15A9A14E}" srcOrd="2" destOrd="0" presId="urn:microsoft.com/office/officeart/2005/8/layout/lProcess3"/>
    <dgm:cxn modelId="{A6C422CB-A272-4063-8B66-E0BCDE49B851}" type="presParOf" srcId="{64821217-280E-47C1-8534-D5164C1E0C65}" destId="{CB9BBE4F-7328-4F93-B3F4-3403FF75CB4A}" srcOrd="3" destOrd="0" presId="urn:microsoft.com/office/officeart/2005/8/layout/lProcess3"/>
    <dgm:cxn modelId="{254032A2-5A31-4D4F-8623-D842F11B322A}" type="presParOf" srcId="{64821217-280E-47C1-8534-D5164C1E0C65}" destId="{2A53BE36-9FBC-42E2-9686-E5E0EB5BAAB8}" srcOrd="4" destOrd="0" presId="urn:microsoft.com/office/officeart/2005/8/layout/lProcess3"/>
    <dgm:cxn modelId="{020FD1D6-0768-4F61-BB3D-6A52ED93DF0D}" type="presParOf" srcId="{EC0C47C2-F913-48F5-8390-3B148A1CFCC5}" destId="{78587891-964C-45D2-81EC-1ECF6FB5AE11}" srcOrd="1" destOrd="0" presId="urn:microsoft.com/office/officeart/2005/8/layout/lProcess3"/>
    <dgm:cxn modelId="{06D4C7BD-68BB-475B-BCBE-9FC7B4D13A85}" type="presParOf" srcId="{EC0C47C2-F913-48F5-8390-3B148A1CFCC5}" destId="{352DA90A-362C-4B79-B579-CA3A5D3EC37C}" srcOrd="2" destOrd="0" presId="urn:microsoft.com/office/officeart/2005/8/layout/lProcess3"/>
    <dgm:cxn modelId="{067605D3-0C90-415F-8CC3-176EB4668E92}" type="presParOf" srcId="{352DA90A-362C-4B79-B579-CA3A5D3EC37C}" destId="{AE8FC484-4F92-4046-92A4-104755C4F396}" srcOrd="0" destOrd="0" presId="urn:microsoft.com/office/officeart/2005/8/layout/lProcess3"/>
    <dgm:cxn modelId="{70CDC77B-A93E-4BC4-822A-D94126641CF7}" type="presParOf" srcId="{352DA90A-362C-4B79-B579-CA3A5D3EC37C}" destId="{50613318-7F79-43F5-A708-622F33C17D90}" srcOrd="1" destOrd="0" presId="urn:microsoft.com/office/officeart/2005/8/layout/lProcess3"/>
    <dgm:cxn modelId="{DA091919-3EF7-4EF4-BB92-6AFE0E4B9F23}" type="presParOf" srcId="{352DA90A-362C-4B79-B579-CA3A5D3EC37C}" destId="{C8DECFFF-A991-4258-9AA0-E80B7816302A}" srcOrd="2" destOrd="0" presId="urn:microsoft.com/office/officeart/2005/8/layout/lProcess3"/>
    <dgm:cxn modelId="{776C7888-3DA0-48FE-93C4-791B4EC46D76}" type="presParOf" srcId="{352DA90A-362C-4B79-B579-CA3A5D3EC37C}" destId="{3C242CCA-3093-4523-9772-F132151D418F}" srcOrd="3" destOrd="0" presId="urn:microsoft.com/office/officeart/2005/8/layout/lProcess3"/>
    <dgm:cxn modelId="{8D61F20D-FCDD-4C85-83EC-59B2ECA84598}" type="presParOf" srcId="{352DA90A-362C-4B79-B579-CA3A5D3EC37C}" destId="{F53F459B-B26B-455E-B273-D9B224E104FA}" srcOrd="4" destOrd="0" presId="urn:microsoft.com/office/officeart/2005/8/layout/lProcess3"/>
    <dgm:cxn modelId="{22F3A860-1EC4-4BF6-BDA4-C18ABCD9A21F}" type="presParOf" srcId="{EC0C47C2-F913-48F5-8390-3B148A1CFCC5}" destId="{138460E6-1626-47EE-B64C-75B03BFA8DC6}" srcOrd="3" destOrd="0" presId="urn:microsoft.com/office/officeart/2005/8/layout/lProcess3"/>
    <dgm:cxn modelId="{29841726-76B8-447F-8972-EF6A64FF09D1}" type="presParOf" srcId="{EC0C47C2-F913-48F5-8390-3B148A1CFCC5}" destId="{106711FA-59E3-4CBA-A4D2-C2F99D9027B4}" srcOrd="4" destOrd="0" presId="urn:microsoft.com/office/officeart/2005/8/layout/lProcess3"/>
    <dgm:cxn modelId="{B3A044C2-A663-406B-8EA1-11E0DEE91EE0}" type="presParOf" srcId="{106711FA-59E3-4CBA-A4D2-C2F99D9027B4}" destId="{6B2CD500-44E9-4900-A9AA-6F5C12A2B313}" srcOrd="0" destOrd="0" presId="urn:microsoft.com/office/officeart/2005/8/layout/lProcess3"/>
    <dgm:cxn modelId="{083A3B21-1EEA-43A3-AD2F-388BE5DFE5A9}" type="presParOf" srcId="{106711FA-59E3-4CBA-A4D2-C2F99D9027B4}" destId="{DBB30D43-E97D-4287-8B29-A7BEBBA9B596}" srcOrd="1" destOrd="0" presId="urn:microsoft.com/office/officeart/2005/8/layout/lProcess3"/>
    <dgm:cxn modelId="{E9E29C17-B010-4BD2-B4AE-59C7E07CB326}" type="presParOf" srcId="{106711FA-59E3-4CBA-A4D2-C2F99D9027B4}" destId="{8DED5275-7E3C-4318-96E9-E7EAE56C9B7F}" srcOrd="2" destOrd="0" presId="urn:microsoft.com/office/officeart/2005/8/layout/lProcess3"/>
    <dgm:cxn modelId="{DDA55245-EA7A-4F89-8E67-AECAEFA1F808}" type="presParOf" srcId="{106711FA-59E3-4CBA-A4D2-C2F99D9027B4}" destId="{7EFA19F6-8099-44A5-97B0-82F4C3A3B415}" srcOrd="3" destOrd="0" presId="urn:microsoft.com/office/officeart/2005/8/layout/lProcess3"/>
    <dgm:cxn modelId="{1E81714E-DB19-4EC5-BB35-98A85A3C50E0}" type="presParOf" srcId="{106711FA-59E3-4CBA-A4D2-C2F99D9027B4}" destId="{C57E5630-B808-4BEF-A905-88CD7F3E98C3}" srcOrd="4" destOrd="0" presId="urn:microsoft.com/office/officeart/2005/8/layout/lProcess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FE34C14-ED93-4261-B169-7B61DEAA418D}">
      <dsp:nvSpPr>
        <dsp:cNvPr id="0" name=""/>
        <dsp:cNvSpPr/>
      </dsp:nvSpPr>
      <dsp:spPr>
        <a:xfrm>
          <a:off x="2032000" y="0"/>
          <a:ext cx="2032000" cy="2032000"/>
        </a:xfrm>
        <a:prstGeom prst="triangle">
          <a:avLst/>
        </a:prstGeom>
        <a:gradFill rotWithShape="1">
          <a:gsLst>
            <a:gs pos="0">
              <a:schemeClr val="accent3">
                <a:tint val="35000"/>
                <a:satMod val="260000"/>
              </a:schemeClr>
            </a:gs>
            <a:gs pos="30000">
              <a:schemeClr val="accent3">
                <a:tint val="38000"/>
                <a:satMod val="260000"/>
              </a:schemeClr>
            </a:gs>
            <a:gs pos="75000">
              <a:schemeClr val="accent3">
                <a:tint val="55000"/>
                <a:satMod val="255000"/>
              </a:schemeClr>
            </a:gs>
            <a:gs pos="100000">
              <a:schemeClr val="accent3">
                <a:tint val="70000"/>
                <a:satMod val="255000"/>
              </a:schemeClr>
            </a:gs>
          </a:gsLst>
          <a:path path="circle">
            <a:fillToRect l="5000" t="100000" r="120000" b="10000"/>
          </a:path>
        </a:gradFill>
        <a:ln w="12700" cap="flat" cmpd="sng" algn="ctr">
          <a:solidFill>
            <a:schemeClr val="accent3">
              <a:shade val="70000"/>
              <a:satMod val="150000"/>
            </a:schemeClr>
          </a:solidFill>
          <a:prstDash val="solid"/>
        </a:ln>
        <a:effectLst>
          <a:outerShdw blurRad="50800" dist="25000" dir="5400000" rotWithShape="0">
            <a:srgbClr val="000000">
              <a:alpha val="40000"/>
            </a:srgbClr>
          </a:outerShdw>
        </a:effectLst>
      </dsp:spPr>
      <dsp:style>
        <a:lnRef idx="1">
          <a:schemeClr val="accent3"/>
        </a:lnRef>
        <a:fillRef idx="2">
          <a:schemeClr val="accent3"/>
        </a:fillRef>
        <a:effectRef idx="1">
          <a:schemeClr val="accent3"/>
        </a:effectRef>
        <a:fontRef idx="minor">
          <a:schemeClr val="dk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endParaRPr lang="es-MX" sz="1200" kern="1200" dirty="0"/>
        </a:p>
      </dsp:txBody>
      <dsp:txXfrm>
        <a:off x="2540000" y="1016000"/>
        <a:ext cx="1016000" cy="1016000"/>
      </dsp:txXfrm>
    </dsp:sp>
    <dsp:sp modelId="{0C6D532F-7917-4B77-AA36-9025D5E8005C}">
      <dsp:nvSpPr>
        <dsp:cNvPr id="0" name=""/>
        <dsp:cNvSpPr/>
      </dsp:nvSpPr>
      <dsp:spPr>
        <a:xfrm>
          <a:off x="1016000" y="2032000"/>
          <a:ext cx="2032000" cy="2032000"/>
        </a:xfrm>
        <a:prstGeom prst="triangle">
          <a:avLst/>
        </a:prstGeom>
        <a:solidFill>
          <a:schemeClr val="accent3"/>
        </a:solidFill>
        <a:ln w="34925" cap="flat" cmpd="sng" algn="ctr">
          <a:solidFill>
            <a:schemeClr val="lt1"/>
          </a:solidFill>
          <a:prstDash val="solid"/>
        </a:ln>
        <a:effectLst>
          <a:outerShdw blurRad="50800" dist="25000" dir="5400000" rotWithShape="0">
            <a:srgbClr val="000000">
              <a:alpha val="40000"/>
            </a:srgbClr>
          </a:outerShdw>
        </a:effectLst>
      </dsp:spPr>
      <dsp:style>
        <a:lnRef idx="3">
          <a:schemeClr val="lt1"/>
        </a:lnRef>
        <a:fillRef idx="1">
          <a:schemeClr val="accent3"/>
        </a:fillRef>
        <a:effectRef idx="1">
          <a:schemeClr val="accent3"/>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s-MX" sz="1200" kern="1200" dirty="0"/>
            <a:t>Certificados Bancarios.</a:t>
          </a:r>
        </a:p>
      </dsp:txBody>
      <dsp:txXfrm>
        <a:off x="1524000" y="3048000"/>
        <a:ext cx="1016000" cy="1016000"/>
      </dsp:txXfrm>
    </dsp:sp>
    <dsp:sp modelId="{69D2D88F-8E7E-4598-97F1-4944793DCB90}">
      <dsp:nvSpPr>
        <dsp:cNvPr id="0" name=""/>
        <dsp:cNvSpPr/>
      </dsp:nvSpPr>
      <dsp:spPr>
        <a:xfrm rot="10800000">
          <a:off x="2032000" y="2032000"/>
          <a:ext cx="2032000" cy="2032000"/>
        </a:xfrm>
        <a:prstGeom prst="triangle">
          <a:avLst/>
        </a:prstGeom>
        <a:solidFill>
          <a:schemeClr val="accent3"/>
        </a:solidFill>
        <a:ln w="34925" cap="flat" cmpd="sng" algn="ctr">
          <a:solidFill>
            <a:schemeClr val="lt1"/>
          </a:solidFill>
          <a:prstDash val="solid"/>
        </a:ln>
        <a:effectLst>
          <a:outerShdw blurRad="50800" dist="25000" dir="5400000" rotWithShape="0">
            <a:srgbClr val="000000">
              <a:alpha val="40000"/>
            </a:srgbClr>
          </a:outerShdw>
        </a:effectLst>
      </dsp:spPr>
      <dsp:style>
        <a:lnRef idx="3">
          <a:schemeClr val="lt1"/>
        </a:lnRef>
        <a:fillRef idx="1">
          <a:schemeClr val="accent3"/>
        </a:fillRef>
        <a:effectRef idx="1">
          <a:schemeClr val="accent3"/>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endParaRPr lang="es-MX" sz="1200" kern="1200" dirty="0"/>
        </a:p>
        <a:p>
          <a:pPr marL="0" lvl="0" indent="0" algn="ctr" defTabSz="533400">
            <a:lnSpc>
              <a:spcPct val="90000"/>
            </a:lnSpc>
            <a:spcBef>
              <a:spcPct val="0"/>
            </a:spcBef>
            <a:spcAft>
              <a:spcPct val="35000"/>
            </a:spcAft>
            <a:buNone/>
          </a:pPr>
          <a:r>
            <a:rPr lang="es-MX" sz="1200" kern="1200" dirty="0"/>
            <a:t>Depósitos  a plazo.</a:t>
          </a:r>
          <a:r>
            <a:rPr lang="es-MX" sz="1200" b="1" kern="1200" dirty="0"/>
            <a:t> </a:t>
          </a:r>
        </a:p>
      </dsp:txBody>
      <dsp:txXfrm rot="10800000">
        <a:off x="2540000" y="2032000"/>
        <a:ext cx="1016000" cy="1016000"/>
      </dsp:txXfrm>
    </dsp:sp>
    <dsp:sp modelId="{B3752BE4-997C-4F7B-ADF5-09B226DA33D6}">
      <dsp:nvSpPr>
        <dsp:cNvPr id="0" name=""/>
        <dsp:cNvSpPr/>
      </dsp:nvSpPr>
      <dsp:spPr>
        <a:xfrm>
          <a:off x="3048000" y="2032000"/>
          <a:ext cx="2032000" cy="2032000"/>
        </a:xfrm>
        <a:prstGeom prst="triangle">
          <a:avLst/>
        </a:prstGeom>
        <a:solidFill>
          <a:schemeClr val="accent3"/>
        </a:solidFill>
        <a:ln w="34925" cap="flat" cmpd="sng" algn="ctr">
          <a:solidFill>
            <a:schemeClr val="lt1"/>
          </a:solidFill>
          <a:prstDash val="solid"/>
        </a:ln>
        <a:effectLst>
          <a:outerShdw blurRad="50800" dist="25000" dir="5400000" rotWithShape="0">
            <a:srgbClr val="000000">
              <a:alpha val="40000"/>
            </a:srgbClr>
          </a:outerShdw>
        </a:effectLst>
      </dsp:spPr>
      <dsp:style>
        <a:lnRef idx="3">
          <a:schemeClr val="lt1"/>
        </a:lnRef>
        <a:fillRef idx="1">
          <a:schemeClr val="accent3"/>
        </a:fillRef>
        <a:effectRef idx="1">
          <a:schemeClr val="accent3"/>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s-MX" sz="1200" kern="1200" dirty="0"/>
            <a:t>P.R.L.V.</a:t>
          </a:r>
        </a:p>
      </dsp:txBody>
      <dsp:txXfrm>
        <a:off x="3556000" y="3048000"/>
        <a:ext cx="1016000" cy="1016000"/>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477C086-7149-4BF3-B9B0-B5CC62C98633}">
      <dsp:nvSpPr>
        <dsp:cNvPr id="0" name=""/>
        <dsp:cNvSpPr/>
      </dsp:nvSpPr>
      <dsp:spPr>
        <a:xfrm>
          <a:off x="2162" y="520848"/>
          <a:ext cx="2920677" cy="1168271"/>
        </a:xfrm>
        <a:prstGeom prst="chevron">
          <a:avLst/>
        </a:prstGeom>
        <a:solidFill>
          <a:schemeClr val="lt1">
            <a:hueOff val="0"/>
            <a:satOff val="0"/>
            <a:lumOff val="0"/>
            <a:alphaOff val="0"/>
          </a:schemeClr>
        </a:solidFill>
        <a:ln w="34925" cap="flat" cmpd="sng" algn="ctr">
          <a:solidFill>
            <a:schemeClr val="accent6">
              <a:shade val="80000"/>
              <a:hueOff val="0"/>
              <a:satOff val="0"/>
              <a:lumOff val="0"/>
              <a:alphaOff val="0"/>
            </a:schemeClr>
          </a:solidFill>
          <a:prstDash val="solid"/>
        </a:ln>
        <a:effectLst>
          <a:outerShdw blurRad="50800" dist="25000" dir="5400000" rotWithShape="0">
            <a:srgbClr val="000000">
              <a:alpha val="40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50800" tIns="25400" rIns="0" bIns="25400" numCol="1" spcCol="1270" anchor="ctr" anchorCtr="0">
          <a:noAutofit/>
        </a:bodyPr>
        <a:lstStyle/>
        <a:p>
          <a:pPr marL="0" lvl="0" indent="0" algn="ctr" defTabSz="1778000">
            <a:lnSpc>
              <a:spcPct val="90000"/>
            </a:lnSpc>
            <a:spcBef>
              <a:spcPct val="0"/>
            </a:spcBef>
            <a:spcAft>
              <a:spcPct val="35000"/>
            </a:spcAft>
            <a:buNone/>
          </a:pPr>
          <a:r>
            <a:rPr lang="es-MX" sz="4000" kern="1200" dirty="0"/>
            <a:t>TIR de Venta</a:t>
          </a:r>
        </a:p>
      </dsp:txBody>
      <dsp:txXfrm>
        <a:off x="586298" y="520848"/>
        <a:ext cx="1752406" cy="1168271"/>
      </dsp:txXfrm>
    </dsp:sp>
    <dsp:sp modelId="{7BCD215F-802E-416A-93DC-AD3F15A9A14E}">
      <dsp:nvSpPr>
        <dsp:cNvPr id="0" name=""/>
        <dsp:cNvSpPr/>
      </dsp:nvSpPr>
      <dsp:spPr>
        <a:xfrm>
          <a:off x="2543151" y="620151"/>
          <a:ext cx="2698407" cy="969664"/>
        </a:xfrm>
        <a:prstGeom prst="chevron">
          <a:avLst/>
        </a:prstGeom>
        <a:solidFill>
          <a:schemeClr val="lt1">
            <a:alpha val="90000"/>
            <a:tint val="40000"/>
            <a:hueOff val="0"/>
            <a:satOff val="0"/>
            <a:lumOff val="0"/>
            <a:alphaOff val="0"/>
          </a:schemeClr>
        </a:solidFill>
        <a:ln w="25400" cap="flat" cmpd="sng" algn="ctr">
          <a:solidFill>
            <a:schemeClr val="accent6">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0640" tIns="20320" rIns="0" bIns="20320" numCol="1" spcCol="1270" anchor="ctr" anchorCtr="0">
          <a:noAutofit/>
        </a:bodyPr>
        <a:lstStyle/>
        <a:p>
          <a:pPr marL="0" lvl="0" indent="0" algn="ctr" defTabSz="1422400">
            <a:lnSpc>
              <a:spcPct val="90000"/>
            </a:lnSpc>
            <a:spcBef>
              <a:spcPct val="0"/>
            </a:spcBef>
            <a:spcAft>
              <a:spcPct val="35000"/>
            </a:spcAft>
            <a:buNone/>
          </a:pPr>
          <a:r>
            <a:rPr lang="es-MX" sz="3200" kern="1200" dirty="0"/>
            <a:t> &gt;</a:t>
          </a:r>
          <a:r>
            <a:rPr lang="es-MX" sz="3200" kern="1200" dirty="0" err="1"/>
            <a:t>Tir</a:t>
          </a:r>
          <a:r>
            <a:rPr lang="es-MX" sz="3200" kern="1200" dirty="0"/>
            <a:t> de Compra</a:t>
          </a:r>
        </a:p>
      </dsp:txBody>
      <dsp:txXfrm>
        <a:off x="3027983" y="620151"/>
        <a:ext cx="1728743" cy="969664"/>
      </dsp:txXfrm>
    </dsp:sp>
    <dsp:sp modelId="{2A53BE36-9FBC-42E2-9686-E5E0EB5BAAB8}">
      <dsp:nvSpPr>
        <dsp:cNvPr id="0" name=""/>
        <dsp:cNvSpPr/>
      </dsp:nvSpPr>
      <dsp:spPr>
        <a:xfrm>
          <a:off x="4902176" y="620151"/>
          <a:ext cx="2424162" cy="969664"/>
        </a:xfrm>
        <a:prstGeom prst="chevron">
          <a:avLst/>
        </a:prstGeom>
        <a:solidFill>
          <a:schemeClr val="lt1">
            <a:alpha val="90000"/>
            <a:tint val="40000"/>
            <a:hueOff val="0"/>
            <a:satOff val="0"/>
            <a:lumOff val="0"/>
            <a:alphaOff val="0"/>
          </a:schemeClr>
        </a:solidFill>
        <a:ln w="25400" cap="flat" cmpd="sng" algn="ctr">
          <a:solidFill>
            <a:schemeClr val="accent6">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0480" tIns="15240" rIns="0" bIns="15240" numCol="1" spcCol="1270" anchor="ctr" anchorCtr="0">
          <a:noAutofit/>
        </a:bodyPr>
        <a:lstStyle/>
        <a:p>
          <a:pPr marL="0" lvl="0" indent="0" algn="ctr" defTabSz="1066800">
            <a:lnSpc>
              <a:spcPct val="90000"/>
            </a:lnSpc>
            <a:spcBef>
              <a:spcPct val="0"/>
            </a:spcBef>
            <a:spcAft>
              <a:spcPct val="35000"/>
            </a:spcAft>
            <a:buNone/>
          </a:pPr>
          <a:r>
            <a:rPr lang="es-MX" sz="2400" kern="1200" dirty="0"/>
            <a:t>= &gt; Pérdida</a:t>
          </a:r>
        </a:p>
      </dsp:txBody>
      <dsp:txXfrm>
        <a:off x="5387008" y="620151"/>
        <a:ext cx="1454498" cy="969664"/>
      </dsp:txXfrm>
    </dsp:sp>
    <dsp:sp modelId="{AE8FC484-4F92-4046-92A4-104755C4F396}">
      <dsp:nvSpPr>
        <dsp:cNvPr id="0" name=""/>
        <dsp:cNvSpPr/>
      </dsp:nvSpPr>
      <dsp:spPr>
        <a:xfrm>
          <a:off x="2162" y="1852676"/>
          <a:ext cx="2920677" cy="1168271"/>
        </a:xfrm>
        <a:prstGeom prst="chevron">
          <a:avLst/>
        </a:prstGeom>
        <a:solidFill>
          <a:schemeClr val="lt1">
            <a:hueOff val="0"/>
            <a:satOff val="0"/>
            <a:lumOff val="0"/>
            <a:alphaOff val="0"/>
          </a:schemeClr>
        </a:solidFill>
        <a:ln w="34925" cap="flat" cmpd="sng" algn="ctr">
          <a:solidFill>
            <a:schemeClr val="accent6">
              <a:shade val="80000"/>
              <a:hueOff val="0"/>
              <a:satOff val="0"/>
              <a:lumOff val="0"/>
              <a:alphaOff val="0"/>
            </a:schemeClr>
          </a:solidFill>
          <a:prstDash val="solid"/>
        </a:ln>
        <a:effectLst>
          <a:outerShdw blurRad="50800" dist="25000" dir="5400000" rotWithShape="0">
            <a:srgbClr val="000000">
              <a:alpha val="40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50800" tIns="25400" rIns="0" bIns="25400" numCol="1" spcCol="1270" anchor="ctr" anchorCtr="0">
          <a:noAutofit/>
        </a:bodyPr>
        <a:lstStyle/>
        <a:p>
          <a:pPr marL="0" lvl="0" indent="0" algn="ctr" defTabSz="1778000">
            <a:lnSpc>
              <a:spcPct val="90000"/>
            </a:lnSpc>
            <a:spcBef>
              <a:spcPct val="0"/>
            </a:spcBef>
            <a:spcAft>
              <a:spcPct val="35000"/>
            </a:spcAft>
            <a:buNone/>
          </a:pPr>
          <a:r>
            <a:rPr lang="es-MX" sz="4000" kern="1200" dirty="0"/>
            <a:t>TIR de Venta</a:t>
          </a:r>
        </a:p>
      </dsp:txBody>
      <dsp:txXfrm>
        <a:off x="586298" y="1852676"/>
        <a:ext cx="1752406" cy="1168271"/>
      </dsp:txXfrm>
    </dsp:sp>
    <dsp:sp modelId="{C8DECFFF-A991-4258-9AA0-E80B7816302A}">
      <dsp:nvSpPr>
        <dsp:cNvPr id="0" name=""/>
        <dsp:cNvSpPr/>
      </dsp:nvSpPr>
      <dsp:spPr>
        <a:xfrm>
          <a:off x="2543151" y="1951980"/>
          <a:ext cx="2424162" cy="969664"/>
        </a:xfrm>
        <a:prstGeom prst="chevron">
          <a:avLst/>
        </a:prstGeom>
        <a:solidFill>
          <a:schemeClr val="lt1">
            <a:alpha val="90000"/>
            <a:tint val="40000"/>
            <a:hueOff val="0"/>
            <a:satOff val="0"/>
            <a:lumOff val="0"/>
            <a:alphaOff val="0"/>
          </a:schemeClr>
        </a:solidFill>
        <a:ln w="25400" cap="flat" cmpd="sng" algn="ctr">
          <a:solidFill>
            <a:schemeClr val="accent6">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8100" tIns="19050" rIns="0" bIns="19050" numCol="1" spcCol="1270" anchor="ctr" anchorCtr="0">
          <a:noAutofit/>
        </a:bodyPr>
        <a:lstStyle/>
        <a:p>
          <a:pPr marL="0" lvl="0" indent="0" algn="ctr" defTabSz="1333500">
            <a:lnSpc>
              <a:spcPct val="90000"/>
            </a:lnSpc>
            <a:spcBef>
              <a:spcPct val="0"/>
            </a:spcBef>
            <a:spcAft>
              <a:spcPct val="35000"/>
            </a:spcAft>
            <a:buNone/>
          </a:pPr>
          <a:r>
            <a:rPr lang="es-MX" sz="3000" kern="1200" dirty="0"/>
            <a:t>= </a:t>
          </a:r>
          <a:r>
            <a:rPr lang="es-MX" sz="3000" kern="1200" dirty="0" err="1"/>
            <a:t>Tir</a:t>
          </a:r>
          <a:r>
            <a:rPr lang="es-MX" sz="3000" kern="1200" dirty="0"/>
            <a:t> de Compra</a:t>
          </a:r>
        </a:p>
      </dsp:txBody>
      <dsp:txXfrm>
        <a:off x="3027983" y="1951980"/>
        <a:ext cx="1454498" cy="969664"/>
      </dsp:txXfrm>
    </dsp:sp>
    <dsp:sp modelId="{F53F459B-B26B-455E-B273-D9B224E104FA}">
      <dsp:nvSpPr>
        <dsp:cNvPr id="0" name=""/>
        <dsp:cNvSpPr/>
      </dsp:nvSpPr>
      <dsp:spPr>
        <a:xfrm>
          <a:off x="4627931" y="1951980"/>
          <a:ext cx="2837506" cy="969664"/>
        </a:xfrm>
        <a:prstGeom prst="chevron">
          <a:avLst/>
        </a:prstGeom>
        <a:solidFill>
          <a:schemeClr val="lt1">
            <a:alpha val="90000"/>
            <a:tint val="40000"/>
            <a:hueOff val="0"/>
            <a:satOff val="0"/>
            <a:lumOff val="0"/>
            <a:alphaOff val="0"/>
          </a:schemeClr>
        </a:solidFill>
        <a:ln w="25400" cap="flat" cmpd="sng" algn="ctr">
          <a:solidFill>
            <a:schemeClr val="accent6">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5400" tIns="12700" rIns="0" bIns="12700" numCol="1" spcCol="1270" anchor="ctr" anchorCtr="0">
          <a:noAutofit/>
        </a:bodyPr>
        <a:lstStyle/>
        <a:p>
          <a:pPr marL="0" lvl="0" indent="0" algn="ctr" defTabSz="889000">
            <a:lnSpc>
              <a:spcPct val="90000"/>
            </a:lnSpc>
            <a:spcBef>
              <a:spcPct val="0"/>
            </a:spcBef>
            <a:spcAft>
              <a:spcPct val="35000"/>
            </a:spcAft>
            <a:buNone/>
          </a:pPr>
          <a:r>
            <a:rPr lang="es-MX" sz="2000" kern="1200" dirty="0"/>
            <a:t>= &gt; Resultado = 0 </a:t>
          </a:r>
        </a:p>
      </dsp:txBody>
      <dsp:txXfrm>
        <a:off x="5112763" y="1951980"/>
        <a:ext cx="1867842" cy="969664"/>
      </dsp:txXfrm>
    </dsp:sp>
    <dsp:sp modelId="{6B2CD500-44E9-4900-A9AA-6F5C12A2B313}">
      <dsp:nvSpPr>
        <dsp:cNvPr id="0" name=""/>
        <dsp:cNvSpPr/>
      </dsp:nvSpPr>
      <dsp:spPr>
        <a:xfrm>
          <a:off x="2162" y="3184505"/>
          <a:ext cx="2920677" cy="1168271"/>
        </a:xfrm>
        <a:prstGeom prst="chevron">
          <a:avLst/>
        </a:prstGeom>
        <a:solidFill>
          <a:schemeClr val="lt1">
            <a:hueOff val="0"/>
            <a:satOff val="0"/>
            <a:lumOff val="0"/>
            <a:alphaOff val="0"/>
          </a:schemeClr>
        </a:solidFill>
        <a:ln w="34925" cap="flat" cmpd="sng" algn="ctr">
          <a:solidFill>
            <a:schemeClr val="accent6">
              <a:shade val="80000"/>
              <a:hueOff val="0"/>
              <a:satOff val="0"/>
              <a:lumOff val="0"/>
              <a:alphaOff val="0"/>
            </a:schemeClr>
          </a:solidFill>
          <a:prstDash val="solid"/>
        </a:ln>
        <a:effectLst>
          <a:outerShdw blurRad="50800" dist="25000" dir="5400000" rotWithShape="0">
            <a:srgbClr val="000000">
              <a:alpha val="40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50800" tIns="25400" rIns="0" bIns="25400" numCol="1" spcCol="1270" anchor="ctr" anchorCtr="0">
          <a:noAutofit/>
        </a:bodyPr>
        <a:lstStyle/>
        <a:p>
          <a:pPr marL="0" lvl="0" indent="0" algn="ctr" defTabSz="1778000">
            <a:lnSpc>
              <a:spcPct val="90000"/>
            </a:lnSpc>
            <a:spcBef>
              <a:spcPct val="0"/>
            </a:spcBef>
            <a:spcAft>
              <a:spcPct val="35000"/>
            </a:spcAft>
            <a:buNone/>
          </a:pPr>
          <a:r>
            <a:rPr lang="es-MX" sz="4000" kern="1200" dirty="0"/>
            <a:t>TIR de Venta</a:t>
          </a:r>
        </a:p>
      </dsp:txBody>
      <dsp:txXfrm>
        <a:off x="586298" y="3184505"/>
        <a:ext cx="1752406" cy="1168271"/>
      </dsp:txXfrm>
    </dsp:sp>
    <dsp:sp modelId="{8DED5275-7E3C-4318-96E9-E7EAE56C9B7F}">
      <dsp:nvSpPr>
        <dsp:cNvPr id="0" name=""/>
        <dsp:cNvSpPr/>
      </dsp:nvSpPr>
      <dsp:spPr>
        <a:xfrm>
          <a:off x="2543151" y="3283808"/>
          <a:ext cx="2424162" cy="969664"/>
        </a:xfrm>
        <a:prstGeom prst="chevron">
          <a:avLst/>
        </a:prstGeom>
        <a:solidFill>
          <a:schemeClr val="lt1">
            <a:alpha val="90000"/>
            <a:tint val="40000"/>
            <a:hueOff val="0"/>
            <a:satOff val="0"/>
            <a:lumOff val="0"/>
            <a:alphaOff val="0"/>
          </a:schemeClr>
        </a:solidFill>
        <a:ln w="25400" cap="flat" cmpd="sng" algn="ctr">
          <a:solidFill>
            <a:schemeClr val="accent6">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8100" tIns="19050" rIns="0" bIns="19050" numCol="1" spcCol="1270" anchor="ctr" anchorCtr="0">
          <a:noAutofit/>
        </a:bodyPr>
        <a:lstStyle/>
        <a:p>
          <a:pPr marL="0" lvl="0" indent="0" algn="ctr" defTabSz="1333500">
            <a:lnSpc>
              <a:spcPct val="90000"/>
            </a:lnSpc>
            <a:spcBef>
              <a:spcPct val="0"/>
            </a:spcBef>
            <a:spcAft>
              <a:spcPct val="35000"/>
            </a:spcAft>
            <a:buNone/>
          </a:pPr>
          <a:r>
            <a:rPr lang="es-MX" sz="3000" kern="1200" dirty="0"/>
            <a:t>&lt; </a:t>
          </a:r>
          <a:r>
            <a:rPr lang="es-MX" sz="3000" kern="1200" dirty="0" err="1"/>
            <a:t>Tir</a:t>
          </a:r>
          <a:r>
            <a:rPr lang="es-MX" sz="3000" kern="1200" dirty="0"/>
            <a:t> de Compra</a:t>
          </a:r>
        </a:p>
      </dsp:txBody>
      <dsp:txXfrm>
        <a:off x="3027983" y="3283808"/>
        <a:ext cx="1454498" cy="969664"/>
      </dsp:txXfrm>
    </dsp:sp>
    <dsp:sp modelId="{C57E5630-B808-4BEF-A905-88CD7F3E98C3}">
      <dsp:nvSpPr>
        <dsp:cNvPr id="0" name=""/>
        <dsp:cNvSpPr/>
      </dsp:nvSpPr>
      <dsp:spPr>
        <a:xfrm>
          <a:off x="4627931" y="3283808"/>
          <a:ext cx="2703813" cy="969664"/>
        </a:xfrm>
        <a:prstGeom prst="chevron">
          <a:avLst/>
        </a:prstGeom>
        <a:solidFill>
          <a:schemeClr val="lt1">
            <a:alpha val="90000"/>
            <a:tint val="40000"/>
            <a:hueOff val="0"/>
            <a:satOff val="0"/>
            <a:lumOff val="0"/>
            <a:alphaOff val="0"/>
          </a:schemeClr>
        </a:solidFill>
        <a:ln w="25400" cap="flat" cmpd="sng" algn="ctr">
          <a:solidFill>
            <a:schemeClr val="accent6">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5560" tIns="17780" rIns="0" bIns="17780" numCol="1" spcCol="1270" anchor="ctr" anchorCtr="0">
          <a:noAutofit/>
        </a:bodyPr>
        <a:lstStyle/>
        <a:p>
          <a:pPr marL="0" lvl="0" indent="0" algn="ctr" defTabSz="1244600">
            <a:lnSpc>
              <a:spcPct val="90000"/>
            </a:lnSpc>
            <a:spcBef>
              <a:spcPct val="0"/>
            </a:spcBef>
            <a:spcAft>
              <a:spcPct val="35000"/>
            </a:spcAft>
            <a:buNone/>
          </a:pPr>
          <a:r>
            <a:rPr lang="es-MX" sz="2800" b="0" kern="1200" dirty="0"/>
            <a:t>= &gt; Ganancia</a:t>
          </a:r>
        </a:p>
      </dsp:txBody>
      <dsp:txXfrm>
        <a:off x="5112763" y="3283808"/>
        <a:ext cx="1734149" cy="969664"/>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1E5AAAC-5610-4698-9EDF-A124F8FEE647}">
      <dsp:nvSpPr>
        <dsp:cNvPr id="0" name=""/>
        <dsp:cNvSpPr/>
      </dsp:nvSpPr>
      <dsp:spPr>
        <a:xfrm>
          <a:off x="2415480" y="917"/>
          <a:ext cx="1265039" cy="822275"/>
        </a:xfrm>
        <a:prstGeom prst="roundRect">
          <a:avLst/>
        </a:prstGeom>
        <a:gradFill rotWithShape="0">
          <a:gsLst>
            <a:gs pos="0">
              <a:schemeClr val="accent2">
                <a:hueOff val="0"/>
                <a:satOff val="0"/>
                <a:lumOff val="0"/>
                <a:alphaOff val="0"/>
                <a:shade val="63000"/>
                <a:satMod val="165000"/>
              </a:schemeClr>
            </a:gs>
            <a:gs pos="30000">
              <a:schemeClr val="accent2">
                <a:hueOff val="0"/>
                <a:satOff val="0"/>
                <a:lumOff val="0"/>
                <a:alphaOff val="0"/>
                <a:shade val="58000"/>
                <a:satMod val="165000"/>
              </a:schemeClr>
            </a:gs>
            <a:gs pos="75000">
              <a:schemeClr val="accent2">
                <a:hueOff val="0"/>
                <a:satOff val="0"/>
                <a:lumOff val="0"/>
                <a:alphaOff val="0"/>
                <a:shade val="30000"/>
                <a:satMod val="175000"/>
              </a:schemeClr>
            </a:gs>
            <a:gs pos="100000">
              <a:schemeClr val="accent2">
                <a:hueOff val="0"/>
                <a:satOff val="0"/>
                <a:lumOff val="0"/>
                <a:alphaOff val="0"/>
                <a:shade val="15000"/>
                <a:satMod val="175000"/>
              </a:schemeClr>
            </a:gs>
          </a:gsLst>
          <a:path path="circle">
            <a:fillToRect l="5000" t="100000" r="120000" b="10000"/>
          </a:path>
        </a:gradFill>
        <a:ln>
          <a:noFill/>
        </a:ln>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dsp:spPr>
      <dsp:style>
        <a:lnRef idx="0">
          <a:scrgbClr r="0" g="0" b="0"/>
        </a:lnRef>
        <a:fillRef idx="3">
          <a:scrgbClr r="0" g="0" b="0"/>
        </a:fillRef>
        <a:effectRef idx="3">
          <a:scrgbClr r="0" g="0" b="0"/>
        </a:effectRef>
        <a:fontRef idx="minor">
          <a:schemeClr val="lt1"/>
        </a:fontRef>
      </dsp:style>
      <dsp:txBody>
        <a:bodyPr spcFirstLastPara="0" vert="horz" wrap="square" lIns="80010" tIns="80010" rIns="80010" bIns="80010" numCol="1" spcCol="1270" anchor="ctr" anchorCtr="0">
          <a:noAutofit/>
        </a:bodyPr>
        <a:lstStyle/>
        <a:p>
          <a:pPr marL="0" lvl="0" indent="0" algn="ctr" defTabSz="933450">
            <a:lnSpc>
              <a:spcPct val="90000"/>
            </a:lnSpc>
            <a:spcBef>
              <a:spcPct val="0"/>
            </a:spcBef>
            <a:spcAft>
              <a:spcPct val="35000"/>
            </a:spcAft>
            <a:buNone/>
          </a:pPr>
          <a:r>
            <a:rPr lang="es-MX" sz="2100" kern="1200" dirty="0"/>
            <a:t>Los licita	</a:t>
          </a:r>
        </a:p>
      </dsp:txBody>
      <dsp:txXfrm>
        <a:off x="2455620" y="41057"/>
        <a:ext cx="1184759" cy="741995"/>
      </dsp:txXfrm>
    </dsp:sp>
    <dsp:sp modelId="{8E77108E-2D6D-4F60-92F3-1016C8D22EFD}">
      <dsp:nvSpPr>
        <dsp:cNvPr id="0" name=""/>
        <dsp:cNvSpPr/>
      </dsp:nvSpPr>
      <dsp:spPr>
        <a:xfrm>
          <a:off x="1687971" y="412055"/>
          <a:ext cx="2720056" cy="2720056"/>
        </a:xfrm>
        <a:custGeom>
          <a:avLst/>
          <a:gdLst/>
          <a:ahLst/>
          <a:cxnLst/>
          <a:rect l="0" t="0" r="0" b="0"/>
          <a:pathLst>
            <a:path>
              <a:moveTo>
                <a:pt x="2167633" y="265747"/>
              </a:moveTo>
              <a:arcTo wR="1360028" hR="1360028" stAng="18385693" swAng="1635780"/>
            </a:path>
          </a:pathLst>
        </a:custGeom>
        <a:noFill/>
        <a:ln w="12700" cap="flat" cmpd="sng" algn="ctr">
          <a:solidFill>
            <a:schemeClr val="accent2">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39AB5865-0EA9-4FCF-AA30-1366F7987F85}">
      <dsp:nvSpPr>
        <dsp:cNvPr id="0" name=""/>
        <dsp:cNvSpPr/>
      </dsp:nvSpPr>
      <dsp:spPr>
        <a:xfrm>
          <a:off x="3775508" y="1360946"/>
          <a:ext cx="1265039" cy="822275"/>
        </a:xfrm>
        <a:prstGeom prst="roundRect">
          <a:avLst/>
        </a:prstGeom>
        <a:gradFill rotWithShape="0">
          <a:gsLst>
            <a:gs pos="0">
              <a:schemeClr val="accent3">
                <a:hueOff val="0"/>
                <a:satOff val="0"/>
                <a:lumOff val="0"/>
                <a:alphaOff val="0"/>
                <a:shade val="63000"/>
                <a:satMod val="165000"/>
              </a:schemeClr>
            </a:gs>
            <a:gs pos="30000">
              <a:schemeClr val="accent3">
                <a:hueOff val="0"/>
                <a:satOff val="0"/>
                <a:lumOff val="0"/>
                <a:alphaOff val="0"/>
                <a:shade val="58000"/>
                <a:satMod val="165000"/>
              </a:schemeClr>
            </a:gs>
            <a:gs pos="75000">
              <a:schemeClr val="accent3">
                <a:hueOff val="0"/>
                <a:satOff val="0"/>
                <a:lumOff val="0"/>
                <a:alphaOff val="0"/>
                <a:shade val="30000"/>
                <a:satMod val="175000"/>
              </a:schemeClr>
            </a:gs>
            <a:gs pos="100000">
              <a:schemeClr val="accent3">
                <a:hueOff val="0"/>
                <a:satOff val="0"/>
                <a:lumOff val="0"/>
                <a:alphaOff val="0"/>
                <a:shade val="15000"/>
                <a:satMod val="175000"/>
              </a:schemeClr>
            </a:gs>
          </a:gsLst>
          <a:path path="circle">
            <a:fillToRect l="5000" t="100000" r="120000" b="10000"/>
          </a:path>
        </a:gradFill>
        <a:ln>
          <a:noFill/>
        </a:ln>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dsp:spPr>
      <dsp:style>
        <a:lnRef idx="0">
          <a:scrgbClr r="0" g="0" b="0"/>
        </a:lnRef>
        <a:fillRef idx="3">
          <a:scrgbClr r="0" g="0" b="0"/>
        </a:fillRef>
        <a:effectRef idx="3">
          <a:scrgbClr r="0" g="0" b="0"/>
        </a:effectRef>
        <a:fontRef idx="minor">
          <a:schemeClr val="lt1"/>
        </a:fontRef>
      </dsp:style>
      <dsp:txBody>
        <a:bodyPr spcFirstLastPara="0" vert="horz" wrap="square" lIns="80010" tIns="80010" rIns="80010" bIns="80010" numCol="1" spcCol="1270" anchor="ctr" anchorCtr="0">
          <a:noAutofit/>
        </a:bodyPr>
        <a:lstStyle/>
        <a:p>
          <a:pPr marL="0" lvl="0" indent="0" algn="ctr" defTabSz="933450">
            <a:lnSpc>
              <a:spcPct val="90000"/>
            </a:lnSpc>
            <a:spcBef>
              <a:spcPct val="0"/>
            </a:spcBef>
            <a:spcAft>
              <a:spcPct val="35000"/>
            </a:spcAft>
            <a:buNone/>
          </a:pPr>
          <a:r>
            <a:rPr lang="es-MX" sz="2100" kern="1200" dirty="0"/>
            <a:t>Recibe dinero</a:t>
          </a:r>
        </a:p>
      </dsp:txBody>
      <dsp:txXfrm>
        <a:off x="3815648" y="1401086"/>
        <a:ext cx="1184759" cy="741995"/>
      </dsp:txXfrm>
    </dsp:sp>
    <dsp:sp modelId="{E87D0953-423F-43C7-9BAC-6EAD4A31CABE}">
      <dsp:nvSpPr>
        <dsp:cNvPr id="0" name=""/>
        <dsp:cNvSpPr/>
      </dsp:nvSpPr>
      <dsp:spPr>
        <a:xfrm>
          <a:off x="1687971" y="412055"/>
          <a:ext cx="2720056" cy="2720056"/>
        </a:xfrm>
        <a:custGeom>
          <a:avLst/>
          <a:gdLst/>
          <a:ahLst/>
          <a:cxnLst/>
          <a:rect l="0" t="0" r="0" b="0"/>
          <a:pathLst>
            <a:path>
              <a:moveTo>
                <a:pt x="2579182" y="1962804"/>
              </a:moveTo>
              <a:arcTo wR="1360028" hR="1360028" stAng="1578527" swAng="1635780"/>
            </a:path>
          </a:pathLst>
        </a:custGeom>
        <a:noFill/>
        <a:ln w="12700" cap="flat" cmpd="sng" algn="ctr">
          <a:solidFill>
            <a:schemeClr val="accent3">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4444D12F-33E5-4744-963A-326A0B61D7CB}">
      <dsp:nvSpPr>
        <dsp:cNvPr id="0" name=""/>
        <dsp:cNvSpPr/>
      </dsp:nvSpPr>
      <dsp:spPr>
        <a:xfrm>
          <a:off x="2415480" y="2720974"/>
          <a:ext cx="1265039" cy="822275"/>
        </a:xfrm>
        <a:prstGeom prst="roundRect">
          <a:avLst/>
        </a:prstGeom>
        <a:gradFill rotWithShape="0">
          <a:gsLst>
            <a:gs pos="0">
              <a:schemeClr val="accent4">
                <a:hueOff val="0"/>
                <a:satOff val="0"/>
                <a:lumOff val="0"/>
                <a:alphaOff val="0"/>
                <a:shade val="63000"/>
                <a:satMod val="165000"/>
              </a:schemeClr>
            </a:gs>
            <a:gs pos="30000">
              <a:schemeClr val="accent4">
                <a:hueOff val="0"/>
                <a:satOff val="0"/>
                <a:lumOff val="0"/>
                <a:alphaOff val="0"/>
                <a:shade val="58000"/>
                <a:satMod val="165000"/>
              </a:schemeClr>
            </a:gs>
            <a:gs pos="75000">
              <a:schemeClr val="accent4">
                <a:hueOff val="0"/>
                <a:satOff val="0"/>
                <a:lumOff val="0"/>
                <a:alphaOff val="0"/>
                <a:shade val="30000"/>
                <a:satMod val="175000"/>
              </a:schemeClr>
            </a:gs>
            <a:gs pos="100000">
              <a:schemeClr val="accent4">
                <a:hueOff val="0"/>
                <a:satOff val="0"/>
                <a:lumOff val="0"/>
                <a:alphaOff val="0"/>
                <a:shade val="15000"/>
                <a:satMod val="175000"/>
              </a:schemeClr>
            </a:gs>
          </a:gsLst>
          <a:path path="circle">
            <a:fillToRect l="5000" t="100000" r="120000" b="10000"/>
          </a:path>
        </a:gradFill>
        <a:ln>
          <a:noFill/>
        </a:ln>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dsp:spPr>
      <dsp:style>
        <a:lnRef idx="0">
          <a:scrgbClr r="0" g="0" b="0"/>
        </a:lnRef>
        <a:fillRef idx="3">
          <a:scrgbClr r="0" g="0" b="0"/>
        </a:fillRef>
        <a:effectRef idx="3">
          <a:scrgbClr r="0" g="0" b="0"/>
        </a:effectRef>
        <a:fontRef idx="minor">
          <a:schemeClr val="lt1"/>
        </a:fontRef>
      </dsp:style>
      <dsp:txBody>
        <a:bodyPr spcFirstLastPara="0" vert="horz" wrap="square" lIns="80010" tIns="80010" rIns="80010" bIns="80010" numCol="1" spcCol="1270" anchor="ctr" anchorCtr="0">
          <a:noAutofit/>
        </a:bodyPr>
        <a:lstStyle/>
        <a:p>
          <a:pPr marL="0" lvl="0" indent="0" algn="ctr" defTabSz="933450">
            <a:lnSpc>
              <a:spcPct val="90000"/>
            </a:lnSpc>
            <a:spcBef>
              <a:spcPct val="0"/>
            </a:spcBef>
            <a:spcAft>
              <a:spcPct val="35000"/>
            </a:spcAft>
            <a:buNone/>
          </a:pPr>
          <a:r>
            <a:rPr lang="es-MX" sz="2100" kern="1200" dirty="0"/>
            <a:t>Lo guarda</a:t>
          </a:r>
        </a:p>
      </dsp:txBody>
      <dsp:txXfrm>
        <a:off x="2455620" y="2761114"/>
        <a:ext cx="1184759" cy="741995"/>
      </dsp:txXfrm>
    </dsp:sp>
    <dsp:sp modelId="{C0973970-5669-4A5D-BCA7-C8DA0F0B6480}">
      <dsp:nvSpPr>
        <dsp:cNvPr id="0" name=""/>
        <dsp:cNvSpPr/>
      </dsp:nvSpPr>
      <dsp:spPr>
        <a:xfrm>
          <a:off x="1687971" y="412055"/>
          <a:ext cx="2720056" cy="2720056"/>
        </a:xfrm>
        <a:custGeom>
          <a:avLst/>
          <a:gdLst/>
          <a:ahLst/>
          <a:cxnLst/>
          <a:rect l="0" t="0" r="0" b="0"/>
          <a:pathLst>
            <a:path>
              <a:moveTo>
                <a:pt x="552422" y="2454309"/>
              </a:moveTo>
              <a:arcTo wR="1360028" hR="1360028" stAng="7585693" swAng="1635780"/>
            </a:path>
          </a:pathLst>
        </a:custGeom>
        <a:noFill/>
        <a:ln w="12700" cap="flat" cmpd="sng" algn="ctr">
          <a:solidFill>
            <a:schemeClr val="accent4">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20003467-54AD-4432-881B-875DC388F682}">
      <dsp:nvSpPr>
        <dsp:cNvPr id="0" name=""/>
        <dsp:cNvSpPr/>
      </dsp:nvSpPr>
      <dsp:spPr>
        <a:xfrm>
          <a:off x="1055452" y="1360946"/>
          <a:ext cx="1265039" cy="822275"/>
        </a:xfrm>
        <a:prstGeom prst="roundRect">
          <a:avLst/>
        </a:prstGeom>
        <a:gradFill rotWithShape="0">
          <a:gsLst>
            <a:gs pos="0">
              <a:schemeClr val="accent5">
                <a:hueOff val="0"/>
                <a:satOff val="0"/>
                <a:lumOff val="0"/>
                <a:alphaOff val="0"/>
                <a:shade val="63000"/>
                <a:satMod val="165000"/>
              </a:schemeClr>
            </a:gs>
            <a:gs pos="30000">
              <a:schemeClr val="accent5">
                <a:hueOff val="0"/>
                <a:satOff val="0"/>
                <a:lumOff val="0"/>
                <a:alphaOff val="0"/>
                <a:shade val="58000"/>
                <a:satMod val="165000"/>
              </a:schemeClr>
            </a:gs>
            <a:gs pos="75000">
              <a:schemeClr val="accent5">
                <a:hueOff val="0"/>
                <a:satOff val="0"/>
                <a:lumOff val="0"/>
                <a:alphaOff val="0"/>
                <a:shade val="30000"/>
                <a:satMod val="175000"/>
              </a:schemeClr>
            </a:gs>
            <a:gs pos="100000">
              <a:schemeClr val="accent5">
                <a:hueOff val="0"/>
                <a:satOff val="0"/>
                <a:lumOff val="0"/>
                <a:alphaOff val="0"/>
                <a:shade val="15000"/>
                <a:satMod val="175000"/>
              </a:schemeClr>
            </a:gs>
          </a:gsLst>
          <a:path path="circle">
            <a:fillToRect l="5000" t="100000" r="120000" b="10000"/>
          </a:path>
        </a:gradFill>
        <a:ln>
          <a:noFill/>
        </a:ln>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dsp:spPr>
      <dsp:style>
        <a:lnRef idx="0">
          <a:scrgbClr r="0" g="0" b="0"/>
        </a:lnRef>
        <a:fillRef idx="3">
          <a:scrgbClr r="0" g="0" b="0"/>
        </a:fillRef>
        <a:effectRef idx="3">
          <a:scrgbClr r="0" g="0" b="0"/>
        </a:effectRef>
        <a:fontRef idx="minor">
          <a:schemeClr val="lt1"/>
        </a:fontRef>
      </dsp:style>
      <dsp:txBody>
        <a:bodyPr spcFirstLastPara="0" vert="horz" wrap="square" lIns="80010" tIns="80010" rIns="80010" bIns="80010" numCol="1" spcCol="1270" anchor="ctr" anchorCtr="0">
          <a:noAutofit/>
        </a:bodyPr>
        <a:lstStyle/>
        <a:p>
          <a:pPr marL="0" lvl="0" indent="0" algn="ctr" defTabSz="933450">
            <a:lnSpc>
              <a:spcPct val="90000"/>
            </a:lnSpc>
            <a:spcBef>
              <a:spcPct val="0"/>
            </a:spcBef>
            <a:spcAft>
              <a:spcPct val="35000"/>
            </a:spcAft>
            <a:buNone/>
          </a:pPr>
          <a:r>
            <a:rPr lang="es-MX" sz="2100" kern="1200" dirty="0"/>
            <a:t>Emite PDBC</a:t>
          </a:r>
        </a:p>
      </dsp:txBody>
      <dsp:txXfrm>
        <a:off x="1095592" y="1401086"/>
        <a:ext cx="1184759" cy="741995"/>
      </dsp:txXfrm>
    </dsp:sp>
    <dsp:sp modelId="{F7B5A552-CBBC-4F69-8CC5-E13F5B32E06E}">
      <dsp:nvSpPr>
        <dsp:cNvPr id="0" name=""/>
        <dsp:cNvSpPr/>
      </dsp:nvSpPr>
      <dsp:spPr>
        <a:xfrm>
          <a:off x="1687971" y="412055"/>
          <a:ext cx="2720056" cy="2720056"/>
        </a:xfrm>
        <a:custGeom>
          <a:avLst/>
          <a:gdLst/>
          <a:ahLst/>
          <a:cxnLst/>
          <a:rect l="0" t="0" r="0" b="0"/>
          <a:pathLst>
            <a:path>
              <a:moveTo>
                <a:pt x="140873" y="757252"/>
              </a:moveTo>
              <a:arcTo wR="1360028" hR="1360028" stAng="12378527" swAng="1635780"/>
            </a:path>
          </a:pathLst>
        </a:custGeom>
        <a:noFill/>
        <a:ln w="12700" cap="flat" cmpd="sng" algn="ctr">
          <a:solidFill>
            <a:schemeClr val="accent5">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3D0B4DA-4C79-4C50-BD39-A36A7A4F1CEB}">
      <dsp:nvSpPr>
        <dsp:cNvPr id="0" name=""/>
        <dsp:cNvSpPr/>
      </dsp:nvSpPr>
      <dsp:spPr>
        <a:xfrm>
          <a:off x="374416" y="0"/>
          <a:ext cx="4243383" cy="2088232"/>
        </a:xfrm>
        <a:prstGeom prst="rightArrow">
          <a:avLst/>
        </a:prstGeom>
        <a:solidFill>
          <a:schemeClr val="accent2">
            <a:tint val="40000"/>
            <a:hueOff val="0"/>
            <a:satOff val="0"/>
            <a:lumOff val="0"/>
            <a:alphaOff val="0"/>
          </a:schemeClr>
        </a:solidFill>
        <a:ln>
          <a:noFill/>
        </a:ln>
        <a:effectLst>
          <a:outerShdw blurRad="50800" dist="20000" dir="5400000" rotWithShape="0">
            <a:srgbClr val="000000">
              <a:alpha val="42000"/>
            </a:srgbClr>
          </a:outerShdw>
        </a:effectLst>
      </dsp:spPr>
      <dsp:style>
        <a:lnRef idx="0">
          <a:scrgbClr r="0" g="0" b="0"/>
        </a:lnRef>
        <a:fillRef idx="1">
          <a:scrgbClr r="0" g="0" b="0"/>
        </a:fillRef>
        <a:effectRef idx="2">
          <a:scrgbClr r="0" g="0" b="0"/>
        </a:effectRef>
        <a:fontRef idx="minor"/>
      </dsp:style>
    </dsp:sp>
    <dsp:sp modelId="{9AA4A266-748D-4680-A1AC-28D7CF63232D}">
      <dsp:nvSpPr>
        <dsp:cNvPr id="0" name=""/>
        <dsp:cNvSpPr/>
      </dsp:nvSpPr>
      <dsp:spPr>
        <a:xfrm>
          <a:off x="169169" y="626469"/>
          <a:ext cx="1497664" cy="835292"/>
        </a:xfrm>
        <a:prstGeom prst="roundRect">
          <a:avLst/>
        </a:prstGeom>
        <a:gradFill rotWithShape="0">
          <a:gsLst>
            <a:gs pos="0">
              <a:schemeClr val="accent2">
                <a:hueOff val="0"/>
                <a:satOff val="0"/>
                <a:lumOff val="0"/>
                <a:alphaOff val="0"/>
                <a:shade val="63000"/>
                <a:satMod val="165000"/>
              </a:schemeClr>
            </a:gs>
            <a:gs pos="30000">
              <a:schemeClr val="accent2">
                <a:hueOff val="0"/>
                <a:satOff val="0"/>
                <a:lumOff val="0"/>
                <a:alphaOff val="0"/>
                <a:shade val="58000"/>
                <a:satMod val="165000"/>
              </a:schemeClr>
            </a:gs>
            <a:gs pos="75000">
              <a:schemeClr val="accent2">
                <a:hueOff val="0"/>
                <a:satOff val="0"/>
                <a:lumOff val="0"/>
                <a:alphaOff val="0"/>
                <a:shade val="30000"/>
                <a:satMod val="175000"/>
              </a:schemeClr>
            </a:gs>
            <a:gs pos="100000">
              <a:schemeClr val="accent2">
                <a:hueOff val="0"/>
                <a:satOff val="0"/>
                <a:lumOff val="0"/>
                <a:alphaOff val="0"/>
                <a:shade val="15000"/>
                <a:satMod val="175000"/>
              </a:schemeClr>
            </a:gs>
          </a:gsLst>
          <a:path path="circle">
            <a:fillToRect l="5000" t="100000" r="120000" b="10000"/>
          </a:path>
        </a:gradFill>
        <a:ln>
          <a:noFill/>
        </a:ln>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dsp:spPr>
      <dsp:style>
        <a:lnRef idx="0">
          <a:scrgbClr r="0" g="0" b="0"/>
        </a:lnRef>
        <a:fillRef idx="3">
          <a:scrgbClr r="0" g="0" b="0"/>
        </a:fillRef>
        <a:effectRef idx="3">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r>
            <a:rPr lang="es-MX" sz="1500" kern="1200" dirty="0"/>
            <a:t>Banco  Central.</a:t>
          </a:r>
        </a:p>
      </dsp:txBody>
      <dsp:txXfrm>
        <a:off x="209945" y="667245"/>
        <a:ext cx="1416112" cy="753740"/>
      </dsp:txXfrm>
    </dsp:sp>
    <dsp:sp modelId="{0EBC41BD-5B1F-4DDB-A19A-DFEFEB1B4A95}">
      <dsp:nvSpPr>
        <dsp:cNvPr id="0" name=""/>
        <dsp:cNvSpPr/>
      </dsp:nvSpPr>
      <dsp:spPr>
        <a:xfrm>
          <a:off x="1747275" y="626469"/>
          <a:ext cx="1497664" cy="835292"/>
        </a:xfrm>
        <a:prstGeom prst="roundRect">
          <a:avLst/>
        </a:prstGeom>
        <a:gradFill rotWithShape="0">
          <a:gsLst>
            <a:gs pos="0">
              <a:schemeClr val="accent3">
                <a:hueOff val="0"/>
                <a:satOff val="0"/>
                <a:lumOff val="0"/>
                <a:alphaOff val="0"/>
                <a:shade val="63000"/>
                <a:satMod val="165000"/>
              </a:schemeClr>
            </a:gs>
            <a:gs pos="30000">
              <a:schemeClr val="accent3">
                <a:hueOff val="0"/>
                <a:satOff val="0"/>
                <a:lumOff val="0"/>
                <a:alphaOff val="0"/>
                <a:shade val="58000"/>
                <a:satMod val="165000"/>
              </a:schemeClr>
            </a:gs>
            <a:gs pos="75000">
              <a:schemeClr val="accent3">
                <a:hueOff val="0"/>
                <a:satOff val="0"/>
                <a:lumOff val="0"/>
                <a:alphaOff val="0"/>
                <a:shade val="30000"/>
                <a:satMod val="175000"/>
              </a:schemeClr>
            </a:gs>
            <a:gs pos="100000">
              <a:schemeClr val="accent3">
                <a:hueOff val="0"/>
                <a:satOff val="0"/>
                <a:lumOff val="0"/>
                <a:alphaOff val="0"/>
                <a:shade val="15000"/>
                <a:satMod val="175000"/>
              </a:schemeClr>
            </a:gs>
          </a:gsLst>
          <a:path path="circle">
            <a:fillToRect l="5000" t="100000" r="120000" b="10000"/>
          </a:path>
        </a:gradFill>
        <a:ln>
          <a:noFill/>
        </a:ln>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dsp:spPr>
      <dsp:style>
        <a:lnRef idx="0">
          <a:scrgbClr r="0" g="0" b="0"/>
        </a:lnRef>
        <a:fillRef idx="3">
          <a:scrgbClr r="0" g="0" b="0"/>
        </a:fillRef>
        <a:effectRef idx="3">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r>
            <a:rPr lang="es-MX" sz="1500" kern="1200" dirty="0"/>
            <a:t>Emite y coloca  títulos.</a:t>
          </a:r>
        </a:p>
      </dsp:txBody>
      <dsp:txXfrm>
        <a:off x="1788051" y="667245"/>
        <a:ext cx="1416112" cy="753740"/>
      </dsp:txXfrm>
    </dsp:sp>
    <dsp:sp modelId="{17EE2B70-3DF1-4A7B-B862-B9FC7F100361}">
      <dsp:nvSpPr>
        <dsp:cNvPr id="0" name=""/>
        <dsp:cNvSpPr/>
      </dsp:nvSpPr>
      <dsp:spPr>
        <a:xfrm>
          <a:off x="3325381" y="626469"/>
          <a:ext cx="1497664" cy="835292"/>
        </a:xfrm>
        <a:prstGeom prst="roundRect">
          <a:avLst/>
        </a:prstGeom>
        <a:gradFill rotWithShape="0">
          <a:gsLst>
            <a:gs pos="0">
              <a:schemeClr val="accent4">
                <a:hueOff val="0"/>
                <a:satOff val="0"/>
                <a:lumOff val="0"/>
                <a:alphaOff val="0"/>
                <a:shade val="63000"/>
                <a:satMod val="165000"/>
              </a:schemeClr>
            </a:gs>
            <a:gs pos="30000">
              <a:schemeClr val="accent4">
                <a:hueOff val="0"/>
                <a:satOff val="0"/>
                <a:lumOff val="0"/>
                <a:alphaOff val="0"/>
                <a:shade val="58000"/>
                <a:satMod val="165000"/>
              </a:schemeClr>
            </a:gs>
            <a:gs pos="75000">
              <a:schemeClr val="accent4">
                <a:hueOff val="0"/>
                <a:satOff val="0"/>
                <a:lumOff val="0"/>
                <a:alphaOff val="0"/>
                <a:shade val="30000"/>
                <a:satMod val="175000"/>
              </a:schemeClr>
            </a:gs>
            <a:gs pos="100000">
              <a:schemeClr val="accent4">
                <a:hueOff val="0"/>
                <a:satOff val="0"/>
                <a:lumOff val="0"/>
                <a:alphaOff val="0"/>
                <a:shade val="15000"/>
                <a:satMod val="175000"/>
              </a:schemeClr>
            </a:gs>
          </a:gsLst>
          <a:path path="circle">
            <a:fillToRect l="5000" t="100000" r="120000" b="10000"/>
          </a:path>
        </a:gradFill>
        <a:ln>
          <a:noFill/>
        </a:ln>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dsp:spPr>
      <dsp:style>
        <a:lnRef idx="0">
          <a:scrgbClr r="0" g="0" b="0"/>
        </a:lnRef>
        <a:fillRef idx="3">
          <a:scrgbClr r="0" g="0" b="0"/>
        </a:fillRef>
        <a:effectRef idx="3">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r>
            <a:rPr lang="es-MX" sz="1500" kern="1200" dirty="0"/>
            <a:t>A través de licitaciones periódicas.</a:t>
          </a:r>
        </a:p>
      </dsp:txBody>
      <dsp:txXfrm>
        <a:off x="3366157" y="667245"/>
        <a:ext cx="1416112" cy="753740"/>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E6220D7-A838-4817-963F-F3A099B57500}">
      <dsp:nvSpPr>
        <dsp:cNvPr id="0" name=""/>
        <dsp:cNvSpPr/>
      </dsp:nvSpPr>
      <dsp:spPr>
        <a:xfrm>
          <a:off x="0" y="371079"/>
          <a:ext cx="6984776" cy="2106000"/>
        </a:xfrm>
        <a:prstGeom prst="roundRect">
          <a:avLst/>
        </a:prstGeom>
        <a:solidFill>
          <a:schemeClr val="accent2">
            <a:hueOff val="0"/>
            <a:satOff val="0"/>
            <a:lumOff val="0"/>
            <a:alphaOff val="0"/>
          </a:schemeClr>
        </a:solidFill>
        <a:ln w="34925" cap="flat" cmpd="sng" algn="ctr">
          <a:solidFill>
            <a:schemeClr val="lt1">
              <a:hueOff val="0"/>
              <a:satOff val="0"/>
              <a:lumOff val="0"/>
              <a:alphaOff val="0"/>
            </a:schemeClr>
          </a:solidFill>
          <a:prstDash val="solid"/>
        </a:ln>
        <a:effectLst>
          <a:outerShdw blurRad="50800" dist="25000" dir="5400000" rotWithShape="0">
            <a:srgbClr val="000000">
              <a:alpha val="40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114300" tIns="114300" rIns="114300" bIns="114300" numCol="1" spcCol="1270" anchor="ctr" anchorCtr="0">
          <a:noAutofit/>
        </a:bodyPr>
        <a:lstStyle/>
        <a:p>
          <a:pPr marL="0" lvl="0" indent="0" algn="just" defTabSz="1333500">
            <a:lnSpc>
              <a:spcPct val="90000"/>
            </a:lnSpc>
            <a:spcBef>
              <a:spcPct val="0"/>
            </a:spcBef>
            <a:spcAft>
              <a:spcPct val="35000"/>
            </a:spcAft>
            <a:buNone/>
          </a:pPr>
          <a:r>
            <a:rPr lang="es-MX" sz="3000" kern="1200" dirty="0"/>
            <a:t>Al igual que las acciones, los instrumentos de renta fija representan una alternativa de obtención de recursos para el emisor.</a:t>
          </a:r>
        </a:p>
      </dsp:txBody>
      <dsp:txXfrm>
        <a:off x="102806" y="473885"/>
        <a:ext cx="6779164" cy="1900388"/>
      </dsp:txXfrm>
    </dsp:sp>
    <dsp:sp modelId="{9CEB190C-8470-40AF-8A7D-9A580416C672}">
      <dsp:nvSpPr>
        <dsp:cNvPr id="0" name=""/>
        <dsp:cNvSpPr/>
      </dsp:nvSpPr>
      <dsp:spPr>
        <a:xfrm>
          <a:off x="0" y="2563480"/>
          <a:ext cx="6984776" cy="2106000"/>
        </a:xfrm>
        <a:prstGeom prst="roundRect">
          <a:avLst/>
        </a:prstGeom>
        <a:solidFill>
          <a:schemeClr val="accent3">
            <a:hueOff val="0"/>
            <a:satOff val="0"/>
            <a:lumOff val="0"/>
            <a:alphaOff val="0"/>
          </a:schemeClr>
        </a:solidFill>
        <a:ln w="34925" cap="flat" cmpd="sng" algn="ctr">
          <a:solidFill>
            <a:schemeClr val="lt1">
              <a:hueOff val="0"/>
              <a:satOff val="0"/>
              <a:lumOff val="0"/>
              <a:alphaOff val="0"/>
            </a:schemeClr>
          </a:solidFill>
          <a:prstDash val="solid"/>
        </a:ln>
        <a:effectLst>
          <a:outerShdw blurRad="50800" dist="25000" dir="5400000" rotWithShape="0">
            <a:srgbClr val="000000">
              <a:alpha val="40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114300" tIns="114300" rIns="114300" bIns="114300" numCol="1" spcCol="1270" anchor="ctr" anchorCtr="0">
          <a:noAutofit/>
        </a:bodyPr>
        <a:lstStyle/>
        <a:p>
          <a:pPr marL="0" lvl="0" indent="0" algn="just" defTabSz="1333500">
            <a:lnSpc>
              <a:spcPct val="90000"/>
            </a:lnSpc>
            <a:spcBef>
              <a:spcPct val="0"/>
            </a:spcBef>
            <a:spcAft>
              <a:spcPct val="35000"/>
            </a:spcAft>
            <a:buNone/>
          </a:pPr>
          <a:r>
            <a:rPr lang="es-MX" sz="3000" kern="1200" dirty="0"/>
            <a:t>El financiamiento vía renta fija, implica adquirir un compromiso de devolver el capital y pagar interés sobre lo prestado.</a:t>
          </a:r>
        </a:p>
      </dsp:txBody>
      <dsp:txXfrm>
        <a:off x="102806" y="2666286"/>
        <a:ext cx="6779164" cy="1900388"/>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25ACF25-B9E8-4591-AF67-EF060EA65F9F}">
      <dsp:nvSpPr>
        <dsp:cNvPr id="0" name=""/>
        <dsp:cNvSpPr/>
      </dsp:nvSpPr>
      <dsp:spPr>
        <a:xfrm>
          <a:off x="0" y="2452839"/>
          <a:ext cx="6096000" cy="1609328"/>
        </a:xfrm>
        <a:prstGeom prst="rect">
          <a:avLst/>
        </a:prstGeom>
        <a:solidFill>
          <a:schemeClr val="lt1">
            <a:hueOff val="0"/>
            <a:satOff val="0"/>
            <a:lumOff val="0"/>
            <a:alphaOff val="0"/>
          </a:schemeClr>
        </a:solidFill>
        <a:ln w="25400" cap="flat" cmpd="sng" algn="ctr">
          <a:solidFill>
            <a:schemeClr val="accent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128016" rIns="128016" bIns="128016" numCol="1" spcCol="1270" anchor="ctr" anchorCtr="0">
          <a:noAutofit/>
        </a:bodyPr>
        <a:lstStyle/>
        <a:p>
          <a:pPr marL="0" lvl="0" indent="0" algn="just" defTabSz="800100">
            <a:lnSpc>
              <a:spcPct val="90000"/>
            </a:lnSpc>
            <a:spcBef>
              <a:spcPct val="0"/>
            </a:spcBef>
            <a:spcAft>
              <a:spcPct val="35000"/>
            </a:spcAft>
            <a:buNone/>
          </a:pPr>
          <a:r>
            <a:rPr lang="es-MX" sz="1800" kern="1200" dirty="0"/>
            <a:t>La tabla de desarrollo de instrumento de renta fija se define como </a:t>
          </a:r>
          <a:r>
            <a:rPr lang="es-MX" sz="1800" i="1" kern="1200" dirty="0"/>
            <a:t>el calendario que establece el pago de los flujos de pagos que tendrá el instrumento de deuda.</a:t>
          </a:r>
        </a:p>
        <a:p>
          <a:pPr marL="0" lvl="0" indent="0" algn="ctr" defTabSz="800100">
            <a:lnSpc>
              <a:spcPct val="90000"/>
            </a:lnSpc>
            <a:spcBef>
              <a:spcPct val="0"/>
            </a:spcBef>
            <a:spcAft>
              <a:spcPct val="35000"/>
            </a:spcAft>
            <a:buNone/>
          </a:pPr>
          <a:endParaRPr lang="es-MX" sz="1800" kern="1200" dirty="0"/>
        </a:p>
      </dsp:txBody>
      <dsp:txXfrm>
        <a:off x="0" y="2452839"/>
        <a:ext cx="6096000" cy="1609328"/>
      </dsp:txXfrm>
    </dsp:sp>
    <dsp:sp modelId="{97C585B7-4425-449E-B14F-3C6B65C90D66}">
      <dsp:nvSpPr>
        <dsp:cNvPr id="0" name=""/>
        <dsp:cNvSpPr/>
      </dsp:nvSpPr>
      <dsp:spPr>
        <a:xfrm rot="10800000">
          <a:off x="0" y="1832"/>
          <a:ext cx="6096000" cy="2475146"/>
        </a:xfrm>
        <a:prstGeom prst="upArrowCallout">
          <a:avLst/>
        </a:prstGeom>
        <a:gradFill rotWithShape="1">
          <a:gsLst>
            <a:gs pos="0">
              <a:schemeClr val="accent3">
                <a:tint val="35000"/>
                <a:satMod val="260000"/>
              </a:schemeClr>
            </a:gs>
            <a:gs pos="30000">
              <a:schemeClr val="accent3">
                <a:tint val="38000"/>
                <a:satMod val="260000"/>
              </a:schemeClr>
            </a:gs>
            <a:gs pos="75000">
              <a:schemeClr val="accent3">
                <a:tint val="55000"/>
                <a:satMod val="255000"/>
              </a:schemeClr>
            </a:gs>
            <a:gs pos="100000">
              <a:schemeClr val="accent3">
                <a:tint val="70000"/>
                <a:satMod val="255000"/>
              </a:schemeClr>
            </a:gs>
          </a:gsLst>
          <a:path path="circle">
            <a:fillToRect l="5000" t="100000" r="120000" b="10000"/>
          </a:path>
        </a:gradFill>
        <a:ln w="12700" cap="flat" cmpd="sng" algn="ctr">
          <a:solidFill>
            <a:schemeClr val="accent3">
              <a:shade val="70000"/>
              <a:satMod val="150000"/>
            </a:schemeClr>
          </a:solidFill>
          <a:prstDash val="solid"/>
        </a:ln>
        <a:effectLst>
          <a:outerShdw blurRad="50800" dist="25000" dir="5400000" rotWithShape="0">
            <a:srgbClr val="000000">
              <a:alpha val="40000"/>
            </a:srgbClr>
          </a:outerShdw>
        </a:effectLst>
      </dsp:spPr>
      <dsp:style>
        <a:lnRef idx="1">
          <a:schemeClr val="accent3"/>
        </a:lnRef>
        <a:fillRef idx="2">
          <a:schemeClr val="accent3"/>
        </a:fillRef>
        <a:effectRef idx="1">
          <a:schemeClr val="accent3"/>
        </a:effectRef>
        <a:fontRef idx="minor">
          <a:schemeClr val="dk1"/>
        </a:fontRef>
      </dsp:style>
      <dsp:txBody>
        <a:bodyPr spcFirstLastPara="0" vert="horz" wrap="square" lIns="128016" tIns="128016" rIns="128016" bIns="128016" numCol="1" spcCol="1270" anchor="ctr" anchorCtr="0">
          <a:noAutofit/>
        </a:bodyPr>
        <a:lstStyle/>
        <a:p>
          <a:pPr marL="0" lvl="0" indent="0" algn="ctr" defTabSz="800100">
            <a:lnSpc>
              <a:spcPct val="90000"/>
            </a:lnSpc>
            <a:spcBef>
              <a:spcPct val="0"/>
            </a:spcBef>
            <a:spcAft>
              <a:spcPct val="35000"/>
            </a:spcAft>
            <a:buNone/>
          </a:pPr>
          <a:r>
            <a:rPr lang="es-MX" sz="1800" b="1" kern="1200" dirty="0"/>
            <a:t>Tabla de Desarrollo</a:t>
          </a:r>
        </a:p>
      </dsp:txBody>
      <dsp:txXfrm rot="10800000">
        <a:off x="0" y="1832"/>
        <a:ext cx="6096000" cy="1608276"/>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DFA3581-D28D-423B-B774-D1D7E820CF4A}">
      <dsp:nvSpPr>
        <dsp:cNvPr id="0" name=""/>
        <dsp:cNvSpPr/>
      </dsp:nvSpPr>
      <dsp:spPr>
        <a:xfrm rot="5400000">
          <a:off x="3734826" y="-1436097"/>
          <a:ext cx="820908" cy="3901440"/>
        </a:xfrm>
        <a:prstGeom prst="round2SameRect">
          <a:avLst/>
        </a:prstGeom>
        <a:solidFill>
          <a:schemeClr val="accent2">
            <a:tint val="40000"/>
            <a:alpha val="90000"/>
            <a:hueOff val="0"/>
            <a:satOff val="0"/>
            <a:lumOff val="0"/>
            <a:alphaOff val="0"/>
          </a:schemeClr>
        </a:solidFill>
        <a:ln w="25400" cap="flat" cmpd="sng" algn="ctr">
          <a:solidFill>
            <a:schemeClr val="accent2">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7150" tIns="28575" rIns="57150" bIns="28575" numCol="1" spcCol="1270" anchor="ctr" anchorCtr="0">
          <a:noAutofit/>
        </a:bodyPr>
        <a:lstStyle/>
        <a:p>
          <a:pPr marL="114300" lvl="1" indent="-114300" algn="l" defTabSz="666750">
            <a:lnSpc>
              <a:spcPct val="90000"/>
            </a:lnSpc>
            <a:spcBef>
              <a:spcPct val="0"/>
            </a:spcBef>
            <a:spcAft>
              <a:spcPct val="15000"/>
            </a:spcAft>
            <a:buChar char="•"/>
          </a:pPr>
          <a:r>
            <a:rPr lang="es-MX" sz="1500" kern="1200" dirty="0"/>
            <a:t>Intereses +Amortización Periódica ( mensual, trimestral, semestral, anual)</a:t>
          </a:r>
        </a:p>
        <a:p>
          <a:pPr marL="114300" lvl="1" indent="-114300" algn="l" defTabSz="666750">
            <a:lnSpc>
              <a:spcPct val="90000"/>
            </a:lnSpc>
            <a:spcBef>
              <a:spcPct val="0"/>
            </a:spcBef>
            <a:spcAft>
              <a:spcPct val="15000"/>
            </a:spcAft>
            <a:buChar char="•"/>
          </a:pPr>
          <a:r>
            <a:rPr lang="es-MX" sz="1500" kern="1200" dirty="0"/>
            <a:t>Ejemplo: Letras hipotecarias, PRC.</a:t>
          </a:r>
        </a:p>
      </dsp:txBody>
      <dsp:txXfrm rot="-5400000">
        <a:off x="2194561" y="144241"/>
        <a:ext cx="3861367" cy="740762"/>
      </dsp:txXfrm>
    </dsp:sp>
    <dsp:sp modelId="{26EF8B0F-6CB5-4E9E-B629-3BACE30D7B6C}">
      <dsp:nvSpPr>
        <dsp:cNvPr id="0" name=""/>
        <dsp:cNvSpPr/>
      </dsp:nvSpPr>
      <dsp:spPr>
        <a:xfrm>
          <a:off x="0" y="1554"/>
          <a:ext cx="2194560" cy="1026135"/>
        </a:xfrm>
        <a:prstGeom prst="roundRec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8120" tIns="99060" rIns="198120" bIns="99060" numCol="1" spcCol="1270" anchor="ctr" anchorCtr="0">
          <a:noAutofit/>
        </a:bodyPr>
        <a:lstStyle/>
        <a:p>
          <a:pPr marL="0" lvl="0" indent="0" algn="ctr" defTabSz="2311400">
            <a:lnSpc>
              <a:spcPct val="90000"/>
            </a:lnSpc>
            <a:spcBef>
              <a:spcPct val="0"/>
            </a:spcBef>
            <a:spcAft>
              <a:spcPct val="35000"/>
            </a:spcAft>
            <a:buNone/>
          </a:pPr>
          <a:r>
            <a:rPr lang="es-MX" sz="5200" kern="1200" dirty="0"/>
            <a:t>1.</a:t>
          </a:r>
        </a:p>
      </dsp:txBody>
      <dsp:txXfrm>
        <a:off x="50092" y="51646"/>
        <a:ext cx="2094376" cy="925951"/>
      </dsp:txXfrm>
    </dsp:sp>
    <dsp:sp modelId="{2E35EAD1-A798-4EDE-AA63-705473619AE2}">
      <dsp:nvSpPr>
        <dsp:cNvPr id="0" name=""/>
        <dsp:cNvSpPr/>
      </dsp:nvSpPr>
      <dsp:spPr>
        <a:xfrm rot="5400000">
          <a:off x="3734826" y="-358656"/>
          <a:ext cx="820908" cy="3901440"/>
        </a:xfrm>
        <a:prstGeom prst="round2SameRect">
          <a:avLst/>
        </a:prstGeom>
        <a:solidFill>
          <a:schemeClr val="accent3">
            <a:tint val="40000"/>
            <a:alpha val="90000"/>
            <a:hueOff val="0"/>
            <a:satOff val="0"/>
            <a:lumOff val="0"/>
            <a:alphaOff val="0"/>
          </a:schemeClr>
        </a:solidFill>
        <a:ln w="25400" cap="flat" cmpd="sng" algn="ctr">
          <a:solidFill>
            <a:schemeClr val="accent3">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7150" tIns="28575" rIns="57150" bIns="28575" numCol="1" spcCol="1270" anchor="ctr" anchorCtr="0">
          <a:noAutofit/>
        </a:bodyPr>
        <a:lstStyle/>
        <a:p>
          <a:pPr marL="114300" lvl="1" indent="-114300" algn="l" defTabSz="666750">
            <a:lnSpc>
              <a:spcPct val="90000"/>
            </a:lnSpc>
            <a:spcBef>
              <a:spcPct val="0"/>
            </a:spcBef>
            <a:spcAft>
              <a:spcPct val="15000"/>
            </a:spcAft>
            <a:buChar char="•"/>
          </a:pPr>
          <a:r>
            <a:rPr lang="es-MX" sz="1500" kern="1200" dirty="0"/>
            <a:t>Intereses Periódicos + Amortización al Final.</a:t>
          </a:r>
        </a:p>
        <a:p>
          <a:pPr marL="114300" lvl="1" indent="-114300" algn="l" defTabSz="666750">
            <a:lnSpc>
              <a:spcPct val="90000"/>
            </a:lnSpc>
            <a:spcBef>
              <a:spcPct val="0"/>
            </a:spcBef>
            <a:spcAft>
              <a:spcPct val="15000"/>
            </a:spcAft>
            <a:buChar char="•"/>
          </a:pPr>
          <a:r>
            <a:rPr lang="es-MX" sz="1500" kern="1200" dirty="0"/>
            <a:t>Ejemplo: PDP</a:t>
          </a:r>
        </a:p>
      </dsp:txBody>
      <dsp:txXfrm rot="-5400000">
        <a:off x="2194561" y="1221682"/>
        <a:ext cx="3861367" cy="740762"/>
      </dsp:txXfrm>
    </dsp:sp>
    <dsp:sp modelId="{8FE34B57-5D63-4B96-9DF8-D962DE35FA39}">
      <dsp:nvSpPr>
        <dsp:cNvPr id="0" name=""/>
        <dsp:cNvSpPr/>
      </dsp:nvSpPr>
      <dsp:spPr>
        <a:xfrm>
          <a:off x="0" y="1078996"/>
          <a:ext cx="2194560" cy="1026135"/>
        </a:xfrm>
        <a:prstGeom prst="roundRect">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8120" tIns="99060" rIns="198120" bIns="99060" numCol="1" spcCol="1270" anchor="ctr" anchorCtr="0">
          <a:noAutofit/>
        </a:bodyPr>
        <a:lstStyle/>
        <a:p>
          <a:pPr marL="0" lvl="0" indent="0" algn="ctr" defTabSz="2311400">
            <a:lnSpc>
              <a:spcPct val="90000"/>
            </a:lnSpc>
            <a:spcBef>
              <a:spcPct val="0"/>
            </a:spcBef>
            <a:spcAft>
              <a:spcPct val="35000"/>
            </a:spcAft>
            <a:buNone/>
          </a:pPr>
          <a:r>
            <a:rPr lang="es-MX" sz="5200" kern="1200" dirty="0"/>
            <a:t>2.</a:t>
          </a:r>
        </a:p>
      </dsp:txBody>
      <dsp:txXfrm>
        <a:off x="50092" y="1129088"/>
        <a:ext cx="2094376" cy="925951"/>
      </dsp:txXfrm>
    </dsp:sp>
    <dsp:sp modelId="{73A25934-6CF4-4A43-B285-ECF916FB81EC}">
      <dsp:nvSpPr>
        <dsp:cNvPr id="0" name=""/>
        <dsp:cNvSpPr/>
      </dsp:nvSpPr>
      <dsp:spPr>
        <a:xfrm rot="5400000">
          <a:off x="3734826" y="718785"/>
          <a:ext cx="820908" cy="3901440"/>
        </a:xfrm>
        <a:prstGeom prst="round2SameRect">
          <a:avLst/>
        </a:prstGeom>
        <a:solidFill>
          <a:schemeClr val="accent4">
            <a:tint val="40000"/>
            <a:alpha val="90000"/>
            <a:hueOff val="0"/>
            <a:satOff val="0"/>
            <a:lumOff val="0"/>
            <a:alphaOff val="0"/>
          </a:schemeClr>
        </a:solidFill>
        <a:ln w="25400" cap="flat" cmpd="sng" algn="ctr">
          <a:solidFill>
            <a:schemeClr val="accent4">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7150" tIns="28575" rIns="57150" bIns="28575" numCol="1" spcCol="1270" anchor="ctr" anchorCtr="0">
          <a:noAutofit/>
        </a:bodyPr>
        <a:lstStyle/>
        <a:p>
          <a:pPr marL="114300" lvl="1" indent="-114300" algn="l" defTabSz="666750">
            <a:lnSpc>
              <a:spcPct val="90000"/>
            </a:lnSpc>
            <a:spcBef>
              <a:spcPct val="0"/>
            </a:spcBef>
            <a:spcAft>
              <a:spcPct val="15000"/>
            </a:spcAft>
            <a:buChar char="•"/>
          </a:pPr>
          <a:r>
            <a:rPr lang="es-MX" sz="1500" kern="1200" dirty="0"/>
            <a:t>Intereses + Amortización todo al Final.</a:t>
          </a:r>
        </a:p>
        <a:p>
          <a:pPr marL="114300" lvl="1" indent="-114300" algn="l" defTabSz="666750">
            <a:lnSpc>
              <a:spcPct val="90000"/>
            </a:lnSpc>
            <a:spcBef>
              <a:spcPct val="0"/>
            </a:spcBef>
            <a:spcAft>
              <a:spcPct val="15000"/>
            </a:spcAft>
            <a:buChar char="•"/>
          </a:pPr>
          <a:r>
            <a:rPr lang="es-MX" sz="1500" kern="1200" dirty="0"/>
            <a:t>Ejemplo: Bonos de Reconocimiento.</a:t>
          </a:r>
        </a:p>
      </dsp:txBody>
      <dsp:txXfrm rot="-5400000">
        <a:off x="2194561" y="2299124"/>
        <a:ext cx="3861367" cy="740762"/>
      </dsp:txXfrm>
    </dsp:sp>
    <dsp:sp modelId="{D4E9317B-4119-406C-AB55-9A86F744ABBE}">
      <dsp:nvSpPr>
        <dsp:cNvPr id="0" name=""/>
        <dsp:cNvSpPr/>
      </dsp:nvSpPr>
      <dsp:spPr>
        <a:xfrm>
          <a:off x="0" y="2156438"/>
          <a:ext cx="2194560" cy="1026135"/>
        </a:xfrm>
        <a:prstGeom prst="roundRect">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8120" tIns="99060" rIns="198120" bIns="99060" numCol="1" spcCol="1270" anchor="ctr" anchorCtr="0">
          <a:noAutofit/>
        </a:bodyPr>
        <a:lstStyle/>
        <a:p>
          <a:pPr marL="0" lvl="0" indent="0" algn="ctr" defTabSz="2311400">
            <a:lnSpc>
              <a:spcPct val="90000"/>
            </a:lnSpc>
            <a:spcBef>
              <a:spcPct val="0"/>
            </a:spcBef>
            <a:spcAft>
              <a:spcPct val="35000"/>
            </a:spcAft>
            <a:buNone/>
          </a:pPr>
          <a:r>
            <a:rPr lang="es-MX" sz="5200" kern="1200" dirty="0"/>
            <a:t>3.</a:t>
          </a:r>
        </a:p>
      </dsp:txBody>
      <dsp:txXfrm>
        <a:off x="50092" y="2206530"/>
        <a:ext cx="2094376" cy="925951"/>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8600025-8275-4101-B3C3-EA3562546B85}">
      <dsp:nvSpPr>
        <dsp:cNvPr id="0" name=""/>
        <dsp:cNvSpPr/>
      </dsp:nvSpPr>
      <dsp:spPr>
        <a:xfrm>
          <a:off x="0" y="0"/>
          <a:ext cx="7467600" cy="1462087"/>
        </a:xfrm>
        <a:prstGeom prst="rect">
          <a:avLst/>
        </a:prstGeom>
        <a:solidFill>
          <a:schemeClr val="accent3">
            <a:shade val="8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247650" tIns="247650" rIns="247650" bIns="247650" numCol="1" spcCol="1270" anchor="ctr" anchorCtr="0">
          <a:noAutofit/>
        </a:bodyPr>
        <a:lstStyle/>
        <a:p>
          <a:pPr marL="0" lvl="0" indent="0" algn="ctr" defTabSz="2889250">
            <a:lnSpc>
              <a:spcPct val="90000"/>
            </a:lnSpc>
            <a:spcBef>
              <a:spcPct val="0"/>
            </a:spcBef>
            <a:spcAft>
              <a:spcPct val="35000"/>
            </a:spcAft>
            <a:buNone/>
          </a:pPr>
          <a:r>
            <a:rPr lang="es-MX" sz="6500" kern="1200" dirty="0"/>
            <a:t>Bono Transado</a:t>
          </a:r>
        </a:p>
      </dsp:txBody>
      <dsp:txXfrm>
        <a:off x="0" y="0"/>
        <a:ext cx="7467600" cy="1462087"/>
      </dsp:txXfrm>
    </dsp:sp>
    <dsp:sp modelId="{C30640E2-C706-4643-B445-921FB9FE3A3F}">
      <dsp:nvSpPr>
        <dsp:cNvPr id="0" name=""/>
        <dsp:cNvSpPr/>
      </dsp:nvSpPr>
      <dsp:spPr>
        <a:xfrm>
          <a:off x="3646" y="1462087"/>
          <a:ext cx="2486769" cy="3070383"/>
        </a:xfrm>
        <a:prstGeom prst="rect">
          <a:avLst/>
        </a:prstGeom>
        <a:solidFill>
          <a:schemeClr val="lt1">
            <a:hueOff val="0"/>
            <a:satOff val="0"/>
            <a:lumOff val="0"/>
            <a:alphaOff val="0"/>
          </a:schemeClr>
        </a:solidFill>
        <a:ln w="25400" cap="flat" cmpd="sng" algn="ctr">
          <a:solidFill>
            <a:schemeClr val="accent3">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7160" tIns="137160" rIns="137160" bIns="137160" numCol="1" spcCol="1270" anchor="ctr" anchorCtr="0">
          <a:noAutofit/>
        </a:bodyPr>
        <a:lstStyle/>
        <a:p>
          <a:pPr marL="0" lvl="0" indent="0" algn="ctr" defTabSz="1600200">
            <a:lnSpc>
              <a:spcPct val="90000"/>
            </a:lnSpc>
            <a:spcBef>
              <a:spcPct val="0"/>
            </a:spcBef>
            <a:spcAft>
              <a:spcPct val="35000"/>
            </a:spcAft>
            <a:buNone/>
          </a:pPr>
          <a:r>
            <a:rPr lang="es-MX" sz="3600" kern="1200" dirty="0"/>
            <a:t>&gt; 100 % Sobre la Par</a:t>
          </a:r>
        </a:p>
      </dsp:txBody>
      <dsp:txXfrm>
        <a:off x="3646" y="1462087"/>
        <a:ext cx="2486769" cy="3070383"/>
      </dsp:txXfrm>
    </dsp:sp>
    <dsp:sp modelId="{105F0A02-7B81-44E8-99C9-0C82419028D9}">
      <dsp:nvSpPr>
        <dsp:cNvPr id="0" name=""/>
        <dsp:cNvSpPr/>
      </dsp:nvSpPr>
      <dsp:spPr>
        <a:xfrm>
          <a:off x="2490415" y="1462087"/>
          <a:ext cx="2486769" cy="3070383"/>
        </a:xfrm>
        <a:prstGeom prst="rect">
          <a:avLst/>
        </a:prstGeom>
        <a:solidFill>
          <a:schemeClr val="lt1">
            <a:hueOff val="0"/>
            <a:satOff val="0"/>
            <a:lumOff val="0"/>
            <a:alphaOff val="0"/>
          </a:schemeClr>
        </a:solidFill>
        <a:ln w="25400" cap="flat" cmpd="sng" algn="ctr">
          <a:solidFill>
            <a:schemeClr val="accent3">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7160" tIns="137160" rIns="137160" bIns="137160" numCol="1" spcCol="1270" anchor="ctr" anchorCtr="0">
          <a:noAutofit/>
        </a:bodyPr>
        <a:lstStyle/>
        <a:p>
          <a:pPr marL="0" lvl="0" indent="0" algn="ctr" defTabSz="1600200">
            <a:lnSpc>
              <a:spcPct val="90000"/>
            </a:lnSpc>
            <a:spcBef>
              <a:spcPct val="0"/>
            </a:spcBef>
            <a:spcAft>
              <a:spcPct val="35000"/>
            </a:spcAft>
            <a:buNone/>
          </a:pPr>
          <a:r>
            <a:rPr lang="es-MX" sz="3600" kern="1200" dirty="0"/>
            <a:t>= 100 % A la Par</a:t>
          </a:r>
        </a:p>
      </dsp:txBody>
      <dsp:txXfrm>
        <a:off x="2490415" y="1462087"/>
        <a:ext cx="2486769" cy="3070383"/>
      </dsp:txXfrm>
    </dsp:sp>
    <dsp:sp modelId="{9FB3CE96-986E-42BB-BD70-278880975AB6}">
      <dsp:nvSpPr>
        <dsp:cNvPr id="0" name=""/>
        <dsp:cNvSpPr/>
      </dsp:nvSpPr>
      <dsp:spPr>
        <a:xfrm>
          <a:off x="4977184" y="1462087"/>
          <a:ext cx="2486769" cy="3070383"/>
        </a:xfrm>
        <a:prstGeom prst="rect">
          <a:avLst/>
        </a:prstGeom>
        <a:solidFill>
          <a:schemeClr val="lt1">
            <a:hueOff val="0"/>
            <a:satOff val="0"/>
            <a:lumOff val="0"/>
            <a:alphaOff val="0"/>
          </a:schemeClr>
        </a:solidFill>
        <a:ln w="25400" cap="flat" cmpd="sng" algn="ctr">
          <a:solidFill>
            <a:schemeClr val="accent3">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7160" tIns="137160" rIns="137160" bIns="137160" numCol="1" spcCol="1270" anchor="ctr" anchorCtr="0">
          <a:noAutofit/>
        </a:bodyPr>
        <a:lstStyle/>
        <a:p>
          <a:pPr marL="0" lvl="0" indent="0" algn="ctr" defTabSz="1600200">
            <a:lnSpc>
              <a:spcPct val="90000"/>
            </a:lnSpc>
            <a:spcBef>
              <a:spcPct val="0"/>
            </a:spcBef>
            <a:spcAft>
              <a:spcPct val="35000"/>
            </a:spcAft>
            <a:buNone/>
          </a:pPr>
          <a:r>
            <a:rPr lang="es-MX" sz="3600" kern="1200" dirty="0"/>
            <a:t>&lt; 100 % Bajo la Par</a:t>
          </a:r>
        </a:p>
      </dsp:txBody>
      <dsp:txXfrm>
        <a:off x="4977184" y="1462087"/>
        <a:ext cx="2486769" cy="3070383"/>
      </dsp:txXfrm>
    </dsp:sp>
    <dsp:sp modelId="{E6936A5C-E4C1-4700-B562-3F1327CB6D61}">
      <dsp:nvSpPr>
        <dsp:cNvPr id="0" name=""/>
        <dsp:cNvSpPr/>
      </dsp:nvSpPr>
      <dsp:spPr>
        <a:xfrm>
          <a:off x="0" y="4532471"/>
          <a:ext cx="7467600" cy="341153"/>
        </a:xfrm>
        <a:prstGeom prst="rect">
          <a:avLst/>
        </a:prstGeom>
        <a:solidFill>
          <a:schemeClr val="accent3">
            <a:shade val="8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A61CA0B-EE0A-469B-B111-78A6FBCEC043}">
      <dsp:nvSpPr>
        <dsp:cNvPr id="0" name=""/>
        <dsp:cNvSpPr/>
      </dsp:nvSpPr>
      <dsp:spPr>
        <a:xfrm rot="16200000">
          <a:off x="-635454" y="639191"/>
          <a:ext cx="4873625" cy="3595241"/>
        </a:xfrm>
        <a:prstGeom prst="flowChartManualOperation">
          <a:avLst/>
        </a:prstGeom>
        <a:gradFill rotWithShape="1">
          <a:gsLst>
            <a:gs pos="0">
              <a:schemeClr val="accent3">
                <a:tint val="35000"/>
                <a:satMod val="260000"/>
              </a:schemeClr>
            </a:gs>
            <a:gs pos="30000">
              <a:schemeClr val="accent3">
                <a:tint val="38000"/>
                <a:satMod val="260000"/>
              </a:schemeClr>
            </a:gs>
            <a:gs pos="75000">
              <a:schemeClr val="accent3">
                <a:tint val="55000"/>
                <a:satMod val="255000"/>
              </a:schemeClr>
            </a:gs>
            <a:gs pos="100000">
              <a:schemeClr val="accent3">
                <a:tint val="70000"/>
                <a:satMod val="255000"/>
              </a:schemeClr>
            </a:gs>
          </a:gsLst>
          <a:path path="circle">
            <a:fillToRect l="5000" t="100000" r="120000" b="10000"/>
          </a:path>
        </a:gradFill>
        <a:ln w="12700" cap="flat" cmpd="sng" algn="ctr">
          <a:solidFill>
            <a:schemeClr val="accent3">
              <a:shade val="70000"/>
              <a:satMod val="150000"/>
            </a:schemeClr>
          </a:solidFill>
          <a:prstDash val="solid"/>
        </a:ln>
        <a:effectLst>
          <a:outerShdw blurRad="50800" dist="25000" dir="5400000" rotWithShape="0">
            <a:srgbClr val="000000">
              <a:alpha val="40000"/>
            </a:srgbClr>
          </a:outerShdw>
        </a:effectLst>
      </dsp:spPr>
      <dsp:style>
        <a:lnRef idx="1">
          <a:schemeClr val="accent3"/>
        </a:lnRef>
        <a:fillRef idx="2">
          <a:schemeClr val="accent3"/>
        </a:fillRef>
        <a:effectRef idx="1">
          <a:schemeClr val="accent3"/>
        </a:effectRef>
        <a:fontRef idx="minor">
          <a:schemeClr val="dk1"/>
        </a:fontRef>
      </dsp:style>
      <dsp:txBody>
        <a:bodyPr spcFirstLastPara="0" vert="horz" wrap="square" lIns="254000" tIns="0" rIns="254000" bIns="0" numCol="1" spcCol="1270" anchor="ctr" anchorCtr="0">
          <a:noAutofit/>
        </a:bodyPr>
        <a:lstStyle/>
        <a:p>
          <a:pPr marL="0" lvl="0" indent="0" algn="l" defTabSz="1778000">
            <a:lnSpc>
              <a:spcPct val="90000"/>
            </a:lnSpc>
            <a:spcBef>
              <a:spcPct val="0"/>
            </a:spcBef>
            <a:spcAft>
              <a:spcPct val="35000"/>
            </a:spcAft>
            <a:buNone/>
          </a:pPr>
          <a:r>
            <a:rPr lang="es-MX" sz="4000" kern="1200" dirty="0"/>
            <a:t>Sobre la Par</a:t>
          </a:r>
        </a:p>
        <a:p>
          <a:pPr marL="0" lvl="0" indent="0" algn="l" defTabSz="1778000">
            <a:lnSpc>
              <a:spcPct val="90000"/>
            </a:lnSpc>
            <a:spcBef>
              <a:spcPct val="0"/>
            </a:spcBef>
            <a:spcAft>
              <a:spcPct val="35000"/>
            </a:spcAft>
            <a:buNone/>
          </a:pPr>
          <a:r>
            <a:rPr lang="es-MX" sz="4000" kern="1200" dirty="0"/>
            <a:t>A la Par</a:t>
          </a:r>
        </a:p>
        <a:p>
          <a:pPr marL="0" lvl="0" indent="0" algn="l" defTabSz="1778000">
            <a:lnSpc>
              <a:spcPct val="90000"/>
            </a:lnSpc>
            <a:spcBef>
              <a:spcPct val="0"/>
            </a:spcBef>
            <a:spcAft>
              <a:spcPct val="35000"/>
            </a:spcAft>
            <a:buNone/>
          </a:pPr>
          <a:r>
            <a:rPr lang="es-MX" sz="4000" kern="1200" dirty="0"/>
            <a:t>Bajo la Par</a:t>
          </a:r>
        </a:p>
      </dsp:txBody>
      <dsp:txXfrm rot="5400000">
        <a:off x="3738" y="974724"/>
        <a:ext cx="3595241" cy="2924175"/>
      </dsp:txXfrm>
    </dsp:sp>
    <dsp:sp modelId="{644CB365-D015-43AD-9845-C1D84CF1BCFA}">
      <dsp:nvSpPr>
        <dsp:cNvPr id="0" name=""/>
        <dsp:cNvSpPr/>
      </dsp:nvSpPr>
      <dsp:spPr>
        <a:xfrm rot="16200000">
          <a:off x="3229429" y="639191"/>
          <a:ext cx="4873625" cy="3595241"/>
        </a:xfrm>
        <a:prstGeom prst="flowChartManualOperation">
          <a:avLst/>
        </a:prstGeom>
        <a:gradFill rotWithShape="1">
          <a:gsLst>
            <a:gs pos="0">
              <a:schemeClr val="accent3">
                <a:shade val="63000"/>
                <a:satMod val="165000"/>
              </a:schemeClr>
            </a:gs>
            <a:gs pos="30000">
              <a:schemeClr val="accent3">
                <a:shade val="58000"/>
                <a:satMod val="165000"/>
              </a:schemeClr>
            </a:gs>
            <a:gs pos="75000">
              <a:schemeClr val="accent3">
                <a:shade val="30000"/>
                <a:satMod val="175000"/>
              </a:schemeClr>
            </a:gs>
            <a:gs pos="100000">
              <a:schemeClr val="accent3">
                <a:shade val="15000"/>
                <a:satMod val="175000"/>
              </a:schemeClr>
            </a:gs>
          </a:gsLst>
          <a:path path="circle">
            <a:fillToRect l="5000" t="100000" r="120000" b="10000"/>
          </a:path>
        </a:gradFill>
        <a:ln>
          <a:noFill/>
        </a:ln>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dsp:spPr>
      <dsp:style>
        <a:lnRef idx="0">
          <a:schemeClr val="accent3"/>
        </a:lnRef>
        <a:fillRef idx="3">
          <a:schemeClr val="accent3"/>
        </a:fillRef>
        <a:effectRef idx="3">
          <a:schemeClr val="accent3"/>
        </a:effectRef>
        <a:fontRef idx="minor">
          <a:schemeClr val="lt1"/>
        </a:fontRef>
      </dsp:style>
      <dsp:txBody>
        <a:bodyPr spcFirstLastPara="0" vert="horz" wrap="square" lIns="254000" tIns="0" rIns="254000" bIns="0" numCol="1" spcCol="1270" anchor="ctr" anchorCtr="0">
          <a:noAutofit/>
        </a:bodyPr>
        <a:lstStyle/>
        <a:p>
          <a:pPr marL="0" lvl="0" indent="0" algn="l" defTabSz="1778000">
            <a:lnSpc>
              <a:spcPct val="90000"/>
            </a:lnSpc>
            <a:spcBef>
              <a:spcPct val="0"/>
            </a:spcBef>
            <a:spcAft>
              <a:spcPct val="35000"/>
            </a:spcAft>
            <a:buNone/>
          </a:pPr>
          <a:r>
            <a:rPr lang="es-MX" sz="4000" kern="1200" dirty="0"/>
            <a:t>Pérdida</a:t>
          </a:r>
        </a:p>
        <a:p>
          <a:pPr marL="0" lvl="0" indent="0" algn="l" defTabSz="1778000">
            <a:lnSpc>
              <a:spcPct val="90000"/>
            </a:lnSpc>
            <a:spcBef>
              <a:spcPct val="0"/>
            </a:spcBef>
            <a:spcAft>
              <a:spcPct val="35000"/>
            </a:spcAft>
            <a:buNone/>
          </a:pPr>
          <a:r>
            <a:rPr lang="es-MX" sz="4000" kern="1200" dirty="0"/>
            <a:t>Indiferente</a:t>
          </a:r>
        </a:p>
        <a:p>
          <a:pPr marL="0" lvl="0" indent="0" algn="l" defTabSz="1778000">
            <a:lnSpc>
              <a:spcPct val="90000"/>
            </a:lnSpc>
            <a:spcBef>
              <a:spcPct val="0"/>
            </a:spcBef>
            <a:spcAft>
              <a:spcPct val="35000"/>
            </a:spcAft>
            <a:buNone/>
          </a:pPr>
          <a:r>
            <a:rPr lang="es-MX" sz="4000" kern="1200" dirty="0"/>
            <a:t>Utilidad</a:t>
          </a:r>
        </a:p>
      </dsp:txBody>
      <dsp:txXfrm rot="5400000">
        <a:off x="3868621" y="974724"/>
        <a:ext cx="3595241" cy="2924175"/>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477C086-7149-4BF3-B9B0-B5CC62C98633}">
      <dsp:nvSpPr>
        <dsp:cNvPr id="0" name=""/>
        <dsp:cNvSpPr/>
      </dsp:nvSpPr>
      <dsp:spPr>
        <a:xfrm>
          <a:off x="436756" y="333"/>
          <a:ext cx="2933402" cy="1173360"/>
        </a:xfrm>
        <a:prstGeom prst="chevron">
          <a:avLst/>
        </a:prstGeom>
        <a:solidFill>
          <a:schemeClr val="lt1">
            <a:hueOff val="0"/>
            <a:satOff val="0"/>
            <a:lumOff val="0"/>
            <a:alphaOff val="0"/>
          </a:schemeClr>
        </a:solidFill>
        <a:ln w="34925" cap="flat" cmpd="sng" algn="ctr">
          <a:solidFill>
            <a:schemeClr val="accent2">
              <a:shade val="80000"/>
              <a:hueOff val="0"/>
              <a:satOff val="0"/>
              <a:lumOff val="0"/>
              <a:alphaOff val="0"/>
            </a:schemeClr>
          </a:solidFill>
          <a:prstDash val="solid"/>
        </a:ln>
        <a:effectLst>
          <a:outerShdw blurRad="50800" dist="25000" dir="5400000" rotWithShape="0">
            <a:srgbClr val="000000">
              <a:alpha val="40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44450" tIns="22225" rIns="0" bIns="22225" numCol="1" spcCol="1270" anchor="ctr" anchorCtr="0">
          <a:noAutofit/>
        </a:bodyPr>
        <a:lstStyle/>
        <a:p>
          <a:pPr marL="0" lvl="0" indent="0" algn="ctr" defTabSz="1555750">
            <a:lnSpc>
              <a:spcPct val="90000"/>
            </a:lnSpc>
            <a:spcBef>
              <a:spcPct val="0"/>
            </a:spcBef>
            <a:spcAft>
              <a:spcPct val="35000"/>
            </a:spcAft>
            <a:buNone/>
          </a:pPr>
          <a:r>
            <a:rPr lang="es-MX" sz="3500" kern="1200" dirty="0"/>
            <a:t>TIR de Emisión</a:t>
          </a:r>
        </a:p>
      </dsp:txBody>
      <dsp:txXfrm>
        <a:off x="1023436" y="333"/>
        <a:ext cx="1760042" cy="1173360"/>
      </dsp:txXfrm>
    </dsp:sp>
    <dsp:sp modelId="{7BCD215F-802E-416A-93DC-AD3F15A9A14E}">
      <dsp:nvSpPr>
        <dsp:cNvPr id="0" name=""/>
        <dsp:cNvSpPr/>
      </dsp:nvSpPr>
      <dsp:spPr>
        <a:xfrm>
          <a:off x="2988816" y="100069"/>
          <a:ext cx="2710164" cy="973889"/>
        </a:xfrm>
        <a:prstGeom prst="chevron">
          <a:avLst/>
        </a:prstGeom>
        <a:solidFill>
          <a:schemeClr val="lt1">
            <a:alpha val="90000"/>
            <a:tint val="40000"/>
            <a:hueOff val="0"/>
            <a:satOff val="0"/>
            <a:lumOff val="0"/>
            <a:alphaOff val="0"/>
          </a:schemeClr>
        </a:solidFill>
        <a:ln w="25400" cap="flat" cmpd="sng" algn="ctr">
          <a:solidFill>
            <a:schemeClr val="accent2">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0640" tIns="20320" rIns="0" bIns="20320" numCol="1" spcCol="1270" anchor="ctr" anchorCtr="0">
          <a:noAutofit/>
        </a:bodyPr>
        <a:lstStyle/>
        <a:p>
          <a:pPr marL="0" lvl="0" indent="0" algn="ctr" defTabSz="1422400">
            <a:lnSpc>
              <a:spcPct val="90000"/>
            </a:lnSpc>
            <a:spcBef>
              <a:spcPct val="0"/>
            </a:spcBef>
            <a:spcAft>
              <a:spcPct val="35000"/>
            </a:spcAft>
            <a:buNone/>
          </a:pPr>
          <a:r>
            <a:rPr lang="es-MX" sz="3200" kern="1200" dirty="0"/>
            <a:t> </a:t>
          </a:r>
          <a:r>
            <a:rPr lang="es-MX" sz="2500" kern="1200" dirty="0"/>
            <a:t>&gt;</a:t>
          </a:r>
          <a:r>
            <a:rPr lang="es-MX" sz="2500" kern="1200" dirty="0" err="1"/>
            <a:t>Tir</a:t>
          </a:r>
          <a:r>
            <a:rPr lang="es-MX" sz="2500" kern="1200" dirty="0"/>
            <a:t> de Mercado</a:t>
          </a:r>
        </a:p>
      </dsp:txBody>
      <dsp:txXfrm>
        <a:off x="3475761" y="100069"/>
        <a:ext cx="1736275" cy="973889"/>
      </dsp:txXfrm>
    </dsp:sp>
    <dsp:sp modelId="{2A53BE36-9FBC-42E2-9686-E5E0EB5BAAB8}">
      <dsp:nvSpPr>
        <dsp:cNvPr id="0" name=""/>
        <dsp:cNvSpPr/>
      </dsp:nvSpPr>
      <dsp:spPr>
        <a:xfrm>
          <a:off x="5358119" y="100069"/>
          <a:ext cx="2434723" cy="973889"/>
        </a:xfrm>
        <a:prstGeom prst="chevron">
          <a:avLst/>
        </a:prstGeom>
        <a:solidFill>
          <a:schemeClr val="lt1">
            <a:alpha val="90000"/>
            <a:tint val="40000"/>
            <a:hueOff val="0"/>
            <a:satOff val="0"/>
            <a:lumOff val="0"/>
            <a:alphaOff val="0"/>
          </a:schemeClr>
        </a:solidFill>
        <a:ln w="25400" cap="flat" cmpd="sng" algn="ctr">
          <a:solidFill>
            <a:schemeClr val="accent2">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1750" tIns="15875" rIns="0" bIns="15875" numCol="1" spcCol="1270" anchor="ctr" anchorCtr="0">
          <a:noAutofit/>
        </a:bodyPr>
        <a:lstStyle/>
        <a:p>
          <a:pPr marL="0" lvl="0" indent="0" algn="ctr" defTabSz="1111250">
            <a:lnSpc>
              <a:spcPct val="90000"/>
            </a:lnSpc>
            <a:spcBef>
              <a:spcPct val="0"/>
            </a:spcBef>
            <a:spcAft>
              <a:spcPct val="35000"/>
            </a:spcAft>
            <a:buNone/>
          </a:pPr>
          <a:r>
            <a:rPr lang="es-MX" sz="2500" kern="1200" dirty="0"/>
            <a:t>= &gt; Sobre la Par </a:t>
          </a:r>
        </a:p>
      </dsp:txBody>
      <dsp:txXfrm>
        <a:off x="5845064" y="100069"/>
        <a:ext cx="1460834" cy="973889"/>
      </dsp:txXfrm>
    </dsp:sp>
    <dsp:sp modelId="{AE8FC484-4F92-4046-92A4-104755C4F396}">
      <dsp:nvSpPr>
        <dsp:cNvPr id="0" name=""/>
        <dsp:cNvSpPr/>
      </dsp:nvSpPr>
      <dsp:spPr>
        <a:xfrm>
          <a:off x="436756" y="1337965"/>
          <a:ext cx="2933402" cy="1173360"/>
        </a:xfrm>
        <a:prstGeom prst="chevron">
          <a:avLst/>
        </a:prstGeom>
        <a:solidFill>
          <a:schemeClr val="lt1">
            <a:hueOff val="0"/>
            <a:satOff val="0"/>
            <a:lumOff val="0"/>
            <a:alphaOff val="0"/>
          </a:schemeClr>
        </a:solidFill>
        <a:ln w="34925" cap="flat" cmpd="sng" algn="ctr">
          <a:solidFill>
            <a:schemeClr val="accent2">
              <a:shade val="80000"/>
              <a:hueOff val="0"/>
              <a:satOff val="0"/>
              <a:lumOff val="0"/>
              <a:alphaOff val="0"/>
            </a:schemeClr>
          </a:solidFill>
          <a:prstDash val="solid"/>
        </a:ln>
        <a:effectLst>
          <a:outerShdw blurRad="50800" dist="25000" dir="5400000" rotWithShape="0">
            <a:srgbClr val="000000">
              <a:alpha val="40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44450" tIns="22225" rIns="0" bIns="22225" numCol="1" spcCol="1270" anchor="ctr" anchorCtr="0">
          <a:noAutofit/>
        </a:bodyPr>
        <a:lstStyle/>
        <a:p>
          <a:pPr marL="0" lvl="0" indent="0" algn="ctr" defTabSz="1555750">
            <a:lnSpc>
              <a:spcPct val="90000"/>
            </a:lnSpc>
            <a:spcBef>
              <a:spcPct val="0"/>
            </a:spcBef>
            <a:spcAft>
              <a:spcPct val="35000"/>
            </a:spcAft>
            <a:buNone/>
          </a:pPr>
          <a:r>
            <a:rPr lang="es-MX" sz="3500" kern="1200" dirty="0"/>
            <a:t>TIR de Emisión</a:t>
          </a:r>
        </a:p>
      </dsp:txBody>
      <dsp:txXfrm>
        <a:off x="1023436" y="1337965"/>
        <a:ext cx="1760042" cy="1173360"/>
      </dsp:txXfrm>
    </dsp:sp>
    <dsp:sp modelId="{C8DECFFF-A991-4258-9AA0-E80B7816302A}">
      <dsp:nvSpPr>
        <dsp:cNvPr id="0" name=""/>
        <dsp:cNvSpPr/>
      </dsp:nvSpPr>
      <dsp:spPr>
        <a:xfrm>
          <a:off x="2988816" y="1437700"/>
          <a:ext cx="2434723" cy="973889"/>
        </a:xfrm>
        <a:prstGeom prst="chevron">
          <a:avLst/>
        </a:prstGeom>
        <a:solidFill>
          <a:schemeClr val="lt1">
            <a:alpha val="90000"/>
            <a:tint val="40000"/>
            <a:hueOff val="0"/>
            <a:satOff val="0"/>
            <a:lumOff val="0"/>
            <a:alphaOff val="0"/>
          </a:schemeClr>
        </a:solidFill>
        <a:ln w="25400" cap="flat" cmpd="sng" algn="ctr">
          <a:solidFill>
            <a:schemeClr val="accent2">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1750" tIns="15875" rIns="0" bIns="15875" numCol="1" spcCol="1270" anchor="ctr" anchorCtr="0">
          <a:noAutofit/>
        </a:bodyPr>
        <a:lstStyle/>
        <a:p>
          <a:pPr marL="0" lvl="0" indent="0" algn="ctr" defTabSz="1111250">
            <a:lnSpc>
              <a:spcPct val="90000"/>
            </a:lnSpc>
            <a:spcBef>
              <a:spcPct val="0"/>
            </a:spcBef>
            <a:spcAft>
              <a:spcPct val="35000"/>
            </a:spcAft>
            <a:buNone/>
          </a:pPr>
          <a:r>
            <a:rPr lang="es-MX" sz="2500" kern="1200" dirty="0"/>
            <a:t>= </a:t>
          </a:r>
          <a:r>
            <a:rPr lang="es-MX" sz="2500" kern="1200" dirty="0" err="1"/>
            <a:t>Tir</a:t>
          </a:r>
          <a:r>
            <a:rPr lang="es-MX" sz="2500" kern="1200" dirty="0"/>
            <a:t> de Mercado</a:t>
          </a:r>
        </a:p>
      </dsp:txBody>
      <dsp:txXfrm>
        <a:off x="3475761" y="1437700"/>
        <a:ext cx="1460834" cy="973889"/>
      </dsp:txXfrm>
    </dsp:sp>
    <dsp:sp modelId="{F53F459B-B26B-455E-B273-D9B224E104FA}">
      <dsp:nvSpPr>
        <dsp:cNvPr id="0" name=""/>
        <dsp:cNvSpPr/>
      </dsp:nvSpPr>
      <dsp:spPr>
        <a:xfrm>
          <a:off x="5082679" y="1437700"/>
          <a:ext cx="2434723" cy="973889"/>
        </a:xfrm>
        <a:prstGeom prst="chevron">
          <a:avLst/>
        </a:prstGeom>
        <a:solidFill>
          <a:schemeClr val="lt1">
            <a:alpha val="90000"/>
            <a:tint val="40000"/>
            <a:hueOff val="0"/>
            <a:satOff val="0"/>
            <a:lumOff val="0"/>
            <a:alphaOff val="0"/>
          </a:schemeClr>
        </a:solidFill>
        <a:ln w="25400" cap="flat" cmpd="sng" algn="ctr">
          <a:solidFill>
            <a:schemeClr val="accent2">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1750" tIns="15875" rIns="0" bIns="15875" numCol="1" spcCol="1270" anchor="ctr" anchorCtr="0">
          <a:noAutofit/>
        </a:bodyPr>
        <a:lstStyle/>
        <a:p>
          <a:pPr marL="0" lvl="0" indent="0" algn="ctr" defTabSz="1111250">
            <a:lnSpc>
              <a:spcPct val="90000"/>
            </a:lnSpc>
            <a:spcBef>
              <a:spcPct val="0"/>
            </a:spcBef>
            <a:spcAft>
              <a:spcPct val="35000"/>
            </a:spcAft>
            <a:buNone/>
          </a:pPr>
          <a:r>
            <a:rPr lang="es-MX" sz="2500" kern="1200" dirty="0"/>
            <a:t>= &gt; A la Par </a:t>
          </a:r>
        </a:p>
      </dsp:txBody>
      <dsp:txXfrm>
        <a:off x="5569624" y="1437700"/>
        <a:ext cx="1460834" cy="973889"/>
      </dsp:txXfrm>
    </dsp:sp>
    <dsp:sp modelId="{6B2CD500-44E9-4900-A9AA-6F5C12A2B313}">
      <dsp:nvSpPr>
        <dsp:cNvPr id="0" name=""/>
        <dsp:cNvSpPr/>
      </dsp:nvSpPr>
      <dsp:spPr>
        <a:xfrm>
          <a:off x="436756" y="2675596"/>
          <a:ext cx="2933402" cy="1173360"/>
        </a:xfrm>
        <a:prstGeom prst="chevron">
          <a:avLst/>
        </a:prstGeom>
        <a:solidFill>
          <a:schemeClr val="lt1">
            <a:hueOff val="0"/>
            <a:satOff val="0"/>
            <a:lumOff val="0"/>
            <a:alphaOff val="0"/>
          </a:schemeClr>
        </a:solidFill>
        <a:ln w="34925" cap="flat" cmpd="sng" algn="ctr">
          <a:solidFill>
            <a:schemeClr val="accent2">
              <a:shade val="80000"/>
              <a:hueOff val="0"/>
              <a:satOff val="0"/>
              <a:lumOff val="0"/>
              <a:alphaOff val="0"/>
            </a:schemeClr>
          </a:solidFill>
          <a:prstDash val="solid"/>
        </a:ln>
        <a:effectLst>
          <a:outerShdw blurRad="50800" dist="25000" dir="5400000" rotWithShape="0">
            <a:srgbClr val="000000">
              <a:alpha val="40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44450" tIns="22225" rIns="0" bIns="22225" numCol="1" spcCol="1270" anchor="ctr" anchorCtr="0">
          <a:noAutofit/>
        </a:bodyPr>
        <a:lstStyle/>
        <a:p>
          <a:pPr marL="0" lvl="0" indent="0" algn="ctr" defTabSz="1555750">
            <a:lnSpc>
              <a:spcPct val="90000"/>
            </a:lnSpc>
            <a:spcBef>
              <a:spcPct val="0"/>
            </a:spcBef>
            <a:spcAft>
              <a:spcPct val="35000"/>
            </a:spcAft>
            <a:buNone/>
          </a:pPr>
          <a:r>
            <a:rPr lang="es-MX" sz="3500" kern="1200" dirty="0"/>
            <a:t>TIR de Emisión</a:t>
          </a:r>
        </a:p>
      </dsp:txBody>
      <dsp:txXfrm>
        <a:off x="1023436" y="2675596"/>
        <a:ext cx="1760042" cy="1173360"/>
      </dsp:txXfrm>
    </dsp:sp>
    <dsp:sp modelId="{8DED5275-7E3C-4318-96E9-E7EAE56C9B7F}">
      <dsp:nvSpPr>
        <dsp:cNvPr id="0" name=""/>
        <dsp:cNvSpPr/>
      </dsp:nvSpPr>
      <dsp:spPr>
        <a:xfrm>
          <a:off x="2988816" y="2775332"/>
          <a:ext cx="2434723" cy="973889"/>
        </a:xfrm>
        <a:prstGeom prst="chevron">
          <a:avLst/>
        </a:prstGeom>
        <a:solidFill>
          <a:schemeClr val="lt1">
            <a:alpha val="90000"/>
            <a:tint val="40000"/>
            <a:hueOff val="0"/>
            <a:satOff val="0"/>
            <a:lumOff val="0"/>
            <a:alphaOff val="0"/>
          </a:schemeClr>
        </a:solidFill>
        <a:ln w="25400" cap="flat" cmpd="sng" algn="ctr">
          <a:solidFill>
            <a:schemeClr val="accent2">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1750" tIns="15875" rIns="0" bIns="15875" numCol="1" spcCol="1270" anchor="ctr" anchorCtr="0">
          <a:noAutofit/>
        </a:bodyPr>
        <a:lstStyle/>
        <a:p>
          <a:pPr marL="0" lvl="0" indent="0" algn="ctr" defTabSz="1111250">
            <a:lnSpc>
              <a:spcPct val="90000"/>
            </a:lnSpc>
            <a:spcBef>
              <a:spcPct val="0"/>
            </a:spcBef>
            <a:spcAft>
              <a:spcPct val="35000"/>
            </a:spcAft>
            <a:buNone/>
          </a:pPr>
          <a:r>
            <a:rPr lang="es-MX" sz="2500" kern="1200" dirty="0"/>
            <a:t>&lt; </a:t>
          </a:r>
          <a:r>
            <a:rPr lang="es-MX" sz="2500" kern="1200" dirty="0" err="1"/>
            <a:t>Tir</a:t>
          </a:r>
          <a:r>
            <a:rPr lang="es-MX" sz="2500" kern="1200" dirty="0"/>
            <a:t> de Mercado</a:t>
          </a:r>
        </a:p>
      </dsp:txBody>
      <dsp:txXfrm>
        <a:off x="3475761" y="2775332"/>
        <a:ext cx="1460834" cy="973889"/>
      </dsp:txXfrm>
    </dsp:sp>
    <dsp:sp modelId="{C57E5630-B808-4BEF-A905-88CD7F3E98C3}">
      <dsp:nvSpPr>
        <dsp:cNvPr id="0" name=""/>
        <dsp:cNvSpPr/>
      </dsp:nvSpPr>
      <dsp:spPr>
        <a:xfrm>
          <a:off x="5082679" y="2775332"/>
          <a:ext cx="2434723" cy="973889"/>
        </a:xfrm>
        <a:prstGeom prst="chevron">
          <a:avLst/>
        </a:prstGeom>
        <a:solidFill>
          <a:schemeClr val="lt1">
            <a:alpha val="90000"/>
            <a:tint val="40000"/>
            <a:hueOff val="0"/>
            <a:satOff val="0"/>
            <a:lumOff val="0"/>
            <a:alphaOff val="0"/>
          </a:schemeClr>
        </a:solidFill>
        <a:ln w="25400" cap="flat" cmpd="sng" algn="ctr">
          <a:solidFill>
            <a:schemeClr val="accent2">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1750" tIns="15875" rIns="0" bIns="15875" numCol="1" spcCol="1270" anchor="ctr" anchorCtr="0">
          <a:noAutofit/>
        </a:bodyPr>
        <a:lstStyle/>
        <a:p>
          <a:pPr marL="0" lvl="0" indent="0" algn="ctr" defTabSz="1111250">
            <a:lnSpc>
              <a:spcPct val="90000"/>
            </a:lnSpc>
            <a:spcBef>
              <a:spcPct val="0"/>
            </a:spcBef>
            <a:spcAft>
              <a:spcPct val="35000"/>
            </a:spcAft>
            <a:buNone/>
          </a:pPr>
          <a:r>
            <a:rPr lang="es-MX" sz="2500" kern="1200" dirty="0"/>
            <a:t>= &gt; Bajo la Par </a:t>
          </a:r>
        </a:p>
      </dsp:txBody>
      <dsp:txXfrm>
        <a:off x="5569624" y="2775332"/>
        <a:ext cx="1460834" cy="973889"/>
      </dsp:txXfrm>
    </dsp:sp>
  </dsp:spTree>
</dsp:drawing>
</file>

<file path=ppt/diagrams/layout1.xml><?xml version="1.0" encoding="utf-8"?>
<dgm:layoutDef xmlns:dgm="http://schemas.openxmlformats.org/drawingml/2006/diagram" xmlns:a="http://schemas.openxmlformats.org/drawingml/2006/main" uniqueId="urn:microsoft.com/office/officeart/2005/8/layout/pyramid4">
  <dgm:title val=""/>
  <dgm:desc val=""/>
  <dgm:catLst>
    <dgm:cat type="pyramid" pri="4000"/>
    <dgm:cat type="relationship" pri="9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useDef="1">
    <dgm:dataModel>
      <dgm:ptLst/>
      <dgm:bg/>
      <dgm:whole/>
    </dgm:dataModel>
  </dgm:styleData>
  <dgm:clrData useDef="1">
    <dgm:dataModel>
      <dgm:ptLst/>
      <dgm:bg/>
      <dgm:whole/>
    </dgm:dataModel>
  </dgm:clrData>
  <dgm:layoutNode name="compositeShape">
    <dgm:varLst>
      <dgm:chMax val="9"/>
      <dgm:dir/>
      <dgm:resizeHandles val="exact"/>
    </dgm:varLst>
    <dgm:alg type="composite">
      <dgm:param type="ar" val="1"/>
    </dgm:alg>
    <dgm:shape xmlns:r="http://schemas.openxmlformats.org/officeDocument/2006/relationships" r:blip="">
      <dgm:adjLst/>
    </dgm:shape>
    <dgm:presOf/>
    <dgm:choose name="Name0">
      <dgm:if name="Name1" axis="ch" ptType="node" func="cnt" op="lte" val="4">
        <dgm:choose name="Name2">
          <dgm:if name="Name3" axis="ch" ptType="node" func="cnt" op="equ" val="1">
            <dgm:constrLst>
              <dgm:constr type="primFontSz" for="ch" ptType="node" op="equ" val="65"/>
              <dgm:constr type="t" for="ch" forName="triangle1"/>
              <dgm:constr type="l" for="ch" forName="triangle1"/>
              <dgm:constr type="h" for="ch" forName="triangle1" refType="h"/>
              <dgm:constr type="w" for="ch" forName="triangle1" refType="h"/>
            </dgm:constrLst>
          </dgm:if>
          <dgm:else name="Name4">
            <dgm:constrLst>
              <dgm:constr type="primFontSz" for="ch" ptType="node" op="equ" val="65"/>
              <dgm:constr type="t" for="ch" forName="triangle1"/>
              <dgm:constr type="l" for="ch" forName="triangle1" refType="h" fact="0.25"/>
              <dgm:constr type="h" for="ch" forName="triangle1" refType="h" fact="0.5"/>
              <dgm:constr type="w" for="ch" forName="triangle1" refType="h" fact="0.5"/>
              <dgm:constr type="t" for="ch" forName="triangle2" refType="h" fact="0.5"/>
              <dgm:constr type="l" for="ch" forName="triangle2"/>
              <dgm:constr type="h" for="ch" forName="triangle2" refType="h" fact="0.5"/>
              <dgm:constr type="w" for="ch" forName="triangle2" refType="h" fact="0.5"/>
              <dgm:constr type="t" for="ch" forName="triangle3" refType="h" fact="0.5"/>
              <dgm:constr type="l" for="ch" forName="triangle3" refType="h" fact="0.25"/>
              <dgm:constr type="h" for="ch" forName="triangle3" refType="h" fact="0.5"/>
              <dgm:constr type="w" for="ch" forName="triangle3" refType="h" fact="0.5"/>
              <dgm:constr type="t" for="ch" forName="triangle4" refType="h" fact="0.5"/>
              <dgm:constr type="l" for="ch" forName="triangle4" refType="h" fact="0.5"/>
              <dgm:constr type="h" for="ch" forName="triangle4" refType="h" fact="0.5"/>
              <dgm:constr type="w" for="ch" forName="triangle4" refType="h" fact="0.5"/>
            </dgm:constrLst>
          </dgm:else>
        </dgm:choose>
      </dgm:if>
      <dgm:else name="Name5">
        <dgm:constrLst>
          <dgm:constr type="primFontSz" for="ch" ptType="node" op="equ" val="65"/>
          <dgm:constr type="t" for="ch" forName="triangle1"/>
          <dgm:constr type="l" for="ch" forName="triangle1" refType="h" fact="0.33"/>
          <dgm:constr type="h" for="ch" forName="triangle1" refType="h" fact="0.33"/>
          <dgm:constr type="w" for="ch" forName="triangle1" refType="h" fact="0.33"/>
          <dgm:constr type="t" for="ch" forName="triangle2" refType="h" fact="0.33"/>
          <dgm:constr type="l" for="ch" forName="triangle2" refType="h" fact="0.165"/>
          <dgm:constr type="h" for="ch" forName="triangle2" refType="h" fact="0.33"/>
          <dgm:constr type="w" for="ch" forName="triangle2" refType="h" fact="0.33"/>
          <dgm:constr type="t" for="ch" forName="triangle3" refType="h" fact="0.33"/>
          <dgm:constr type="l" for="ch" forName="triangle3" refType="h" fact="0.33"/>
          <dgm:constr type="h" for="ch" forName="triangle3" refType="h" fact="0.33"/>
          <dgm:constr type="w" for="ch" forName="triangle3" refType="h" fact="0.33"/>
          <dgm:constr type="t" for="ch" forName="triangle4" refType="h" fact="0.33"/>
          <dgm:constr type="l" for="ch" forName="triangle4" refType="h" fact="0.495"/>
          <dgm:constr type="h" for="ch" forName="triangle4" refType="h" fact="0.33"/>
          <dgm:constr type="w" for="ch" forName="triangle4" refType="h" fact="0.33"/>
          <dgm:constr type="t" for="ch" forName="triangle5" refType="h" fact="0.66"/>
          <dgm:constr type="l" for="ch" forName="triangle5"/>
          <dgm:constr type="h" for="ch" forName="triangle5" refType="h" fact="0.33"/>
          <dgm:constr type="w" for="ch" forName="triangle5" refType="h" fact="0.33"/>
          <dgm:constr type="t" for="ch" forName="triangle6" refType="h" fact="0.66"/>
          <dgm:constr type="l" for="ch" forName="triangle6" refType="h" fact="0.165"/>
          <dgm:constr type="h" for="ch" forName="triangle6" refType="h" fact="0.33"/>
          <dgm:constr type="w" for="ch" forName="triangle6" refType="h" fact="0.33"/>
          <dgm:constr type="t" for="ch" forName="triangle7" refType="h" fact="0.66"/>
          <dgm:constr type="l" for="ch" forName="triangle7" refType="h" fact="0.33"/>
          <dgm:constr type="h" for="ch" forName="triangle7" refType="h" fact="0.33"/>
          <dgm:constr type="w" for="ch" forName="triangle7" refType="h" fact="0.33"/>
          <dgm:constr type="t" for="ch" forName="triangle8" refType="h" fact="0.66"/>
          <dgm:constr type="l" for="ch" forName="triangle8" refType="h" fact="0.495"/>
          <dgm:constr type="h" for="ch" forName="triangle8" refType="h" fact="0.33"/>
          <dgm:constr type="w" for="ch" forName="triangle8" refType="h" fact="0.33"/>
          <dgm:constr type="t" for="ch" forName="triangle9" refType="h" fact="0.66"/>
          <dgm:constr type="l" for="ch" forName="triangle9" refType="h" fact="0.66"/>
          <dgm:constr type="h" for="ch" forName="triangle9" refType="h" fact="0.33"/>
          <dgm:constr type="w" for="ch" forName="triangle9" refType="h" fact="0.33"/>
        </dgm:constrLst>
      </dgm:else>
    </dgm:choose>
    <dgm:ruleLst/>
    <dgm:choose name="Name6">
      <dgm:if name="Name7" axis="ch" ptType="node" func="cnt" op="gte" val="1">
        <dgm:layoutNode name="triangle1" styleLbl="node1">
          <dgm:varLst>
            <dgm:bulletEnabled val="1"/>
          </dgm:varLst>
          <dgm:alg type="tx">
            <dgm:param type="txAnchorVertCh" val="mid"/>
          </dgm:alg>
          <dgm:shape xmlns:r="http://schemas.openxmlformats.org/officeDocument/2006/relationships" type="triangle" r:blip="">
            <dgm:adjLst/>
          </dgm:shape>
          <dgm:presOf axis="ch desOrSelf"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8"/>
    </dgm:choose>
    <dgm:choose name="Name9">
      <dgm:if name="Name10" axis="ch" ptType="node" func="cnt" op="gte" val="2">
        <dgm:layoutNode name="triangle2" styleLbl="node1">
          <dgm:varLst>
            <dgm:bulletEnabled val="1"/>
          </dgm:varLst>
          <dgm:alg type="tx">
            <dgm:param type="txAnchorVertCh" val="mid"/>
          </dgm:alg>
          <dgm:shape xmlns:r="http://schemas.openxmlformats.org/officeDocument/2006/relationships" type="triangle" r:blip="">
            <dgm:adjLst/>
          </dgm:shape>
          <dgm:choose name="Name11">
            <dgm:if name="Name12" func="var" arg="dir" op="equ" val="norm">
              <dgm:presOf axis="ch desOrSelf" ptType="node node" st="2 1" cnt="1 0"/>
            </dgm:if>
            <dgm:else name="Name13">
              <dgm:presOf axis="ch desOrSelf" ptType="node node" st="4 1" cnt="1 0"/>
            </dgm:else>
          </dgm:choos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triangle3" styleLbl="node1">
          <dgm:varLst>
            <dgm:bulletEnabled val="1"/>
          </dgm:varLst>
          <dgm:alg type="tx">
            <dgm:param type="txAnchorVertCh" val="mid"/>
          </dgm:alg>
          <dgm:shape xmlns:r="http://schemas.openxmlformats.org/officeDocument/2006/relationships" rot="180" type="triangle" r:blip="">
            <dgm:adjLst/>
          </dgm:shape>
          <dgm:presOf axis="ch desOrSelf" ptType="node node" st="3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triangle4" styleLbl="node1">
          <dgm:varLst>
            <dgm:bulletEnabled val="1"/>
          </dgm:varLst>
          <dgm:alg type="tx">
            <dgm:param type="txAnchorVertCh" val="mid"/>
          </dgm:alg>
          <dgm:shape xmlns:r="http://schemas.openxmlformats.org/officeDocument/2006/relationships" type="triangle" r:blip="">
            <dgm:adjLst/>
          </dgm:shape>
          <dgm:choose name="Name14">
            <dgm:if name="Name15" func="var" arg="dir" op="equ" val="norm">
              <dgm:presOf axis="ch desOrSelf" ptType="node node" st="4 1" cnt="1 0"/>
            </dgm:if>
            <dgm:else name="Name16">
              <dgm:presOf axis="ch desOrSelf" ptType="node node" st="2 1" cnt="1 0"/>
            </dgm:else>
          </dgm:choos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7"/>
    </dgm:choose>
    <dgm:choose name="Name18">
      <dgm:if name="Name19" axis="ch" ptType="node" func="cnt" op="gte" val="5">
        <dgm:layoutNode name="triangle5" styleLbl="node1">
          <dgm:varLst>
            <dgm:bulletEnabled val="1"/>
          </dgm:varLst>
          <dgm:alg type="tx">
            <dgm:param type="txAnchorVertCh" val="mid"/>
          </dgm:alg>
          <dgm:shape xmlns:r="http://schemas.openxmlformats.org/officeDocument/2006/relationships" type="triangle" r:blip="">
            <dgm:adjLst/>
          </dgm:shape>
          <dgm:choose name="Name20">
            <dgm:if name="Name21" func="var" arg="dir" op="equ" val="norm">
              <dgm:presOf axis="ch desOrSelf" ptType="node node" st="5 1" cnt="1 0"/>
            </dgm:if>
            <dgm:else name="Name22">
              <dgm:presOf axis="ch desOrSelf" ptType="node node" st="9 1" cnt="1 0"/>
            </dgm:else>
          </dgm:choos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triangle6" styleLbl="node1">
          <dgm:varLst>
            <dgm:bulletEnabled val="1"/>
          </dgm:varLst>
          <dgm:alg type="tx">
            <dgm:param type="txAnchorVertCh" val="mid"/>
          </dgm:alg>
          <dgm:shape xmlns:r="http://schemas.openxmlformats.org/officeDocument/2006/relationships" rot="180" type="triangle" r:blip="">
            <dgm:adjLst/>
          </dgm:shape>
          <dgm:choose name="Name23">
            <dgm:if name="Name24" func="var" arg="dir" op="equ" val="norm">
              <dgm:presOf axis="ch desOrSelf" ptType="node node" st="6 1" cnt="1 0"/>
            </dgm:if>
            <dgm:else name="Name25">
              <dgm:presOf axis="ch desOrSelf" ptType="node node" st="8 1" cnt="1 0"/>
            </dgm:else>
          </dgm:choos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triangle7" styleLbl="node1">
          <dgm:varLst>
            <dgm:bulletEnabled val="1"/>
          </dgm:varLst>
          <dgm:alg type="tx">
            <dgm:param type="txAnchorVertCh" val="mid"/>
          </dgm:alg>
          <dgm:shape xmlns:r="http://schemas.openxmlformats.org/officeDocument/2006/relationships" type="triangle" r:blip="">
            <dgm:adjLst/>
          </dgm:shape>
          <dgm:presOf axis="ch desOrSelf" ptType="node node" st="7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triangle8" styleLbl="node1">
          <dgm:varLst>
            <dgm:bulletEnabled val="1"/>
          </dgm:varLst>
          <dgm:alg type="tx">
            <dgm:param type="txAnchorVertCh" val="mid"/>
          </dgm:alg>
          <dgm:shape xmlns:r="http://schemas.openxmlformats.org/officeDocument/2006/relationships" rot="180" type="triangle" r:blip="">
            <dgm:adjLst/>
          </dgm:shape>
          <dgm:choose name="Name26">
            <dgm:if name="Name27" func="var" arg="dir" op="equ" val="norm">
              <dgm:presOf axis="ch desOrSelf" ptType="node node" st="8 1" cnt="1 0"/>
            </dgm:if>
            <dgm:else name="Name28">
              <dgm:presOf axis="ch desOrSelf" ptType="node node" st="6 1" cnt="1 0"/>
            </dgm:else>
          </dgm:choos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triangle9" styleLbl="node1">
          <dgm:varLst>
            <dgm:bulletEnabled val="1"/>
          </dgm:varLst>
          <dgm:alg type="tx">
            <dgm:param type="txAnchorVertCh" val="mid"/>
          </dgm:alg>
          <dgm:shape xmlns:r="http://schemas.openxmlformats.org/officeDocument/2006/relationships" type="triangle" r:blip="">
            <dgm:adjLst/>
          </dgm:shape>
          <dgm:choose name="Name29">
            <dgm:if name="Name30" func="var" arg="dir" op="equ" val="norm">
              <dgm:presOf axis="ch desOrSelf" ptType="node node" st="9 1" cnt="1 0"/>
            </dgm:if>
            <dgm:else name="Name31">
              <dgm:presOf axis="ch desOrSelf" ptType="node node" st="5 1" cnt="1 0"/>
            </dgm:else>
          </dgm:choos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32"/>
    </dgm:choose>
  </dgm:layoutNode>
</dgm:layoutDef>
</file>

<file path=ppt/diagrams/layout10.xml><?xml version="1.0" encoding="utf-8"?>
<dgm:layoutDef xmlns:dgm="http://schemas.openxmlformats.org/drawingml/2006/diagram" xmlns:a="http://schemas.openxmlformats.org/drawingml/2006/main" uniqueId="urn:microsoft.com/office/officeart/2005/8/layout/lProcess3">
  <dgm:title val=""/>
  <dgm:desc val=""/>
  <dgm:catLst>
    <dgm:cat type="process" pri="11000"/>
    <dgm:cat type="convert" pri="1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2"/>
      </dgm:ptLst>
      <dgm:cxnLst>
        <dgm:cxn modelId="4" srcId="0" destId="1" srcOrd="0" destOrd="0"/>
        <dgm:cxn modelId="5" srcId="1" destId="2"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51" srcId="1" destId="11" srcOrd="0" destOrd="0"/>
        <dgm:cxn modelId="61" srcId="2" destId="21" srcOrd="0" destOrd="0"/>
        <dgm:cxn modelId="71" srcId="3" destId="31" srcOrd="0" destOrd="0"/>
        <dgm:cxn modelId="81" srcId="4" destId="41" srcOrd="0" destOrd="0"/>
      </dgm:cxnLst>
      <dgm:bg/>
      <dgm:whole/>
    </dgm:dataModel>
  </dgm:clrData>
  <dgm:layoutNode name="Name0">
    <dgm:varLst>
      <dgm:chPref val="3"/>
      <dgm:dir/>
      <dgm:animLvl val="lvl"/>
      <dgm:resizeHandles/>
    </dgm:varLst>
    <dgm:choose name="Name1">
      <dgm:if name="Name2" func="var" arg="dir" op="equ" val="norm">
        <dgm:alg type="lin">
          <dgm:param type="linDir" val="fromT"/>
          <dgm:param type="vertAlign" val="mid"/>
          <dgm:param type="nodeHorzAlign" val="l"/>
          <dgm:param type="nodeVertAlign" val="t"/>
          <dgm:param type="fallback" val="2D"/>
        </dgm:alg>
      </dgm:if>
      <dgm:else name="Name3">
        <dgm:alg type="lin">
          <dgm:param type="linDir" val="fromT"/>
          <dgm:param type="vertAlign" val="mid"/>
          <dgm:param type="nodeHorzAlign" val="r"/>
          <dgm:param type="nodeVertAlign" val="t"/>
          <dgm:param type="fallback" val="2D"/>
        </dgm:alg>
      </dgm:else>
    </dgm:choose>
    <dgm:shape xmlns:r="http://schemas.openxmlformats.org/officeDocument/2006/relationships" r:blip="">
      <dgm:adjLst/>
    </dgm:shape>
    <dgm:presOf/>
    <dgm:constrLst>
      <dgm:constr type="w" for="des" forName="bigChev" refType="w"/>
      <dgm:constr type="h" for="des" forName="bigChev" refType="w" refFor="des" refForName="bigChev" op="equ" fact="0.4"/>
      <dgm:constr type="w" for="des" forName="node" refType="w" refFor="des" refForName="bigChev" fact="0.83"/>
      <dgm:constr type="h" for="des" forName="node" refType="w" refFor="des" refForName="node" op="equ" fact="0.4"/>
      <dgm:constr type="w" for="des" forName="parTrans" refType="w" refFor="des" refForName="bigChev" op="equ" fact="-0.13"/>
      <dgm:constr type="w" for="des" forName="sibTrans" refType="w" refFor="des" refForName="node" op="equ" fact="-0.14"/>
      <dgm:constr type="h" for="ch" forName="vSp" refType="h" refFor="des" refForName="bigChev" op="equ" fact="0.14"/>
      <dgm:constr type="primFontSz" for="des" forName="node" op="equ"/>
      <dgm:constr type="primFontSz" for="des" forName="bigChev" op="equ"/>
    </dgm:constrLst>
    <dgm:ruleLst/>
    <dgm:forEach name="Name4" axis="ch" ptType="node">
      <dgm:layoutNode name="horFlow">
        <dgm:choose name="Name5">
          <dgm:if name="Name6" func="var" arg="dir" op="equ" val="norm">
            <dgm:alg type="lin">
              <dgm:param type="linDir" val="fromL"/>
              <dgm:param type="nodeHorzAlign" val="l"/>
              <dgm:param type="nodeVertAlign" val="mid"/>
              <dgm:param type="fallback" val="2D"/>
            </dgm:alg>
          </dgm:if>
          <dgm:else name="Name7">
            <dgm:alg type="lin">
              <dgm:param type="linDir" val="fromR"/>
              <dgm:param type="nodeHorzAlign" val="r"/>
              <dgm:param type="nodeVertAlign" val="mid"/>
              <dgm:param type="fallback" val="2D"/>
            </dgm:alg>
          </dgm:else>
        </dgm:choose>
        <dgm:shape xmlns:r="http://schemas.openxmlformats.org/officeDocument/2006/relationships" r:blip="">
          <dgm:adjLst/>
        </dgm:shape>
        <dgm:presOf/>
        <dgm:constrLst/>
        <dgm:ruleLst/>
        <dgm:layoutNode name="bigChev" styleLbl="node1">
          <dgm:alg type="tx"/>
          <dgm:choose name="Name8">
            <dgm:if name="Name9" func="var" arg="dir" op="equ" val="norm">
              <dgm:shape xmlns:r="http://schemas.openxmlformats.org/officeDocument/2006/relationships" type="chevron" r:blip="">
                <dgm:adjLst/>
              </dgm:shape>
              <dgm:presOf axis="self"/>
              <dgm:constrLst>
                <dgm:constr type="primFontSz" val="65"/>
                <dgm:constr type="rMarg"/>
                <dgm:constr type="lMarg" refType="primFontSz" fact="0.1"/>
                <dgm:constr type="tMarg" refType="primFontSz" fact="0.05"/>
                <dgm:constr type="bMarg" refType="primFontSz" fact="0.05"/>
              </dgm:constrLst>
            </dgm:if>
            <dgm:else name="Name10">
              <dgm:shape xmlns:r="http://schemas.openxmlformats.org/officeDocument/2006/relationships" rot="180" type="chevron" r:blip="">
                <dgm:adjLst/>
              </dgm:shape>
              <dgm:presOf axis="self"/>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parTransForEach" axis="ch" ptType="parTrans" cnt="1">
          <dgm:layoutNode name="parTrans">
            <dgm:alg type="sp"/>
            <dgm:shape xmlns:r="http://schemas.openxmlformats.org/officeDocument/2006/relationships" r:blip="">
              <dgm:adjLst/>
            </dgm:shape>
            <dgm:presOf/>
            <dgm:constrLst/>
            <dgm:ruleLst/>
          </dgm:layoutNode>
        </dgm:forEach>
        <dgm:forEach name="Name11" axis="ch" ptType="node">
          <dgm:layoutNode name="node" styleLbl="alignAccFollowNode1">
            <dgm:varLst>
              <dgm:bulletEnabled val="1"/>
            </dgm:varLst>
            <dgm:alg type="tx"/>
            <dgm:choose name="Name12">
              <dgm:if name="Name13" func="var" arg="dir" op="equ" val="norm">
                <dgm:shape xmlns:r="http://schemas.openxmlformats.org/officeDocument/2006/relationships" type="chevron" r:blip="">
                  <dgm:adjLst/>
                </dgm:shape>
                <dgm:presOf axis="desOrSelf" ptType="node"/>
                <dgm:constrLst>
                  <dgm:constr type="primFontSz" val="65"/>
                  <dgm:constr type="rMarg"/>
                  <dgm:constr type="lMarg" refType="primFontSz" fact="0.1"/>
                  <dgm:constr type="tMarg" refType="primFontSz" fact="0.05"/>
                  <dgm:constr type="bMarg" refType="primFontSz" fact="0.05"/>
                </dgm:constrLst>
              </dgm:if>
              <dgm:else name="Name14">
                <dgm:shape xmlns:r="http://schemas.openxmlformats.org/officeDocument/2006/relationships" rot="180" type="chevron" r:blip="">
                  <dgm:adjLst/>
                </dgm:shape>
                <dgm:presOf axis="desOrSelf" ptType="node"/>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choose name="Name15">
        <dgm:if name="Name16" axis="self" ptType="node" func="revPos" op="gte" val="2">
          <dgm:layoutNode name="vSp">
            <dgm:alg type="sp"/>
            <dgm:shape xmlns:r="http://schemas.openxmlformats.org/officeDocument/2006/relationships" r:blip="">
              <dgm:adjLst/>
            </dgm:shape>
            <dgm:presOf/>
            <dgm:constrLst/>
            <dgm:ruleLst/>
          </dgm:layoutNode>
        </dgm:if>
        <dgm:else name="Name17"/>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cycle5">
  <dgm:title val=""/>
  <dgm:desc val=""/>
  <dgm:catLst>
    <dgm:cat type="cycle" pri="3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fact="-1"/>
          <dgm:constr type="diam" for="ch"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connDist"/>
                <dgm:constr type="begPad" refType="connDist" fact="0.2"/>
                <dgm:constr type="endPad" refType="connDist" fact="0.2"/>
              </dgm:constrLst>
              <dgm:ruleLst/>
            </dgm:layoutNode>
          </dgm:forEach>
        </dgm:if>
        <dgm:else name="Name16"/>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5.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hList3">
  <dgm:title val=""/>
  <dgm:desc val=""/>
  <dgm:catLst>
    <dgm:cat type="list" pri="19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1" destId="2" srcOrd="0" destOrd="0"/>
        <dgm:cxn modelId="7" srcId="1" destId="3" srcOrd="1" destOrd="0"/>
        <dgm:cxn modelId="8" srcId="1" destId="4" srcOrd="2" destOrd="0"/>
      </dgm:cxnLst>
      <dgm:bg/>
      <dgm:whole/>
    </dgm:dataModel>
  </dgm:sampData>
  <dgm:styleData>
    <dgm:dataModel>
      <dgm:ptLst>
        <dgm:pt modelId="0" type="doc"/>
        <dgm:pt modelId="1"/>
        <dgm:pt modelId="2"/>
        <dgm:pt modelId="3"/>
      </dgm:ptLst>
      <dgm:cxnLst>
        <dgm:cxn modelId="5" srcId="0" destId="1" srcOrd="0" destOrd="0"/>
        <dgm:cxn modelId="6" srcId="1" destId="2" srcOrd="0" destOrd="0"/>
        <dgm:cxn modelId="7" srcId="1" destId="3" srcOrd="1" destOrd="0"/>
      </dgm:cxnLst>
      <dgm:bg/>
      <dgm:whole/>
    </dgm:dataModel>
  </dgm:styleData>
  <dgm:clrData>
    <dgm:dataModel>
      <dgm:ptLst>
        <dgm:pt modelId="0" type="doc"/>
        <dgm:pt modelId="1"/>
        <dgm:pt modelId="2"/>
        <dgm:pt modelId="3"/>
        <dgm:pt modelId="4"/>
        <dgm:pt modelId="5"/>
      </dgm:ptLst>
      <dgm:cxnLst>
        <dgm:cxn modelId="6" srcId="0" destId="1" srcOrd="0" destOrd="0"/>
        <dgm:cxn modelId="7" srcId="1" destId="2" srcOrd="0" destOrd="0"/>
        <dgm:cxn modelId="8" srcId="1" destId="3" srcOrd="1" destOrd="0"/>
        <dgm:cxn modelId="9" srcId="1" destId="4" srcOrd="2" destOrd="0"/>
        <dgm:cxn modelId="10" srcId="1" destId="5" srcOrd="3" destOrd="0"/>
      </dgm:cxnLst>
      <dgm:bg/>
      <dgm:whole/>
    </dgm:dataModel>
  </dgm:clrData>
  <dgm:layoutNode name="composite">
    <dgm:varLst>
      <dgm:chMax val="1"/>
      <dgm:dir/>
      <dgm:resizeHandles val="exact"/>
    </dgm:varLst>
    <dgm:alg type="composite"/>
    <dgm:shape xmlns:r="http://schemas.openxmlformats.org/officeDocument/2006/relationships" r:blip="">
      <dgm:adjLst/>
    </dgm:shape>
    <dgm:presOf/>
    <dgm:constrLst>
      <dgm:constr type="w" for="ch" forName="roof" refType="w"/>
      <dgm:constr type="h" for="ch" forName="roof" refType="h" fact="0.3"/>
      <dgm:constr type="primFontSz" for="ch" forName="roof" val="65"/>
      <dgm:constr type="w" for="ch" forName="pillars" refType="w"/>
      <dgm:constr type="h" for="ch" forName="pillars" refType="h" fact="0.63"/>
      <dgm:constr type="t" for="ch" forName="pillars" refType="h" fact="0.3"/>
      <dgm:constr type="primFontSz" for="des" forName="pillar1" val="65"/>
      <dgm:constr type="primFontSz" for="des" forName="pillarX" refType="primFontSz" refFor="des" refForName="pillar1" op="equ"/>
      <dgm:constr type="w" for="ch" forName="base" refType="w"/>
      <dgm:constr type="h" for="ch" forName="base" refType="h" fact="0.07"/>
      <dgm:constr type="t" for="ch" forName="base" refType="h" fact="0.93"/>
    </dgm:constrLst>
    <dgm:ruleLst/>
    <dgm:forEach name="Name0" axis="ch" ptType="node" cnt="1">
      <dgm:layoutNode name="roof" styleLbl="dkBgShp">
        <dgm:alg type="tx"/>
        <dgm:shape xmlns:r="http://schemas.openxmlformats.org/officeDocument/2006/relationships" type="rect" r:blip="">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pillars" styleLbl="node1">
        <dgm:choose name="Name1">
          <dgm:if name="Name2" func="var" arg="dir" op="equ" val="norm">
            <dgm:alg type="lin">
              <dgm:param type="linDir" val="fromL"/>
            </dgm:alg>
          </dgm:if>
          <dgm:else name="Name3">
            <dgm:alg type="lin">
              <dgm:param type="linDir" val="fromR"/>
            </dgm:alg>
          </dgm:else>
        </dgm:choose>
        <dgm:shape xmlns:r="http://schemas.openxmlformats.org/officeDocument/2006/relationships" r:blip="">
          <dgm:adjLst/>
        </dgm:shape>
        <dgm:presOf/>
        <dgm:constrLst>
          <dgm:constr type="w" for="ch" forName="pillar1" refType="w"/>
          <dgm:constr type="h" for="ch" forName="pillar1" refType="h"/>
          <dgm:constr type="w" for="ch" forName="pillarX" refType="w"/>
          <dgm:constr type="h" for="ch" forName="pillarX" refType="h"/>
        </dgm:constrLst>
        <dgm:ruleLst/>
        <dgm:layoutNode name="pillar1" styleLbl="node1">
          <dgm:varLst>
            <dgm:bulletEnabled val="1"/>
          </dgm:varLst>
          <dgm:alg type="tx"/>
          <dgm:shape xmlns:r="http://schemas.openxmlformats.org/officeDocument/2006/relationships" type="rect" r:blip="">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ch" ptType="node" st="2">
          <dgm:layoutNode name="pillarX" styleLbl="node1">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dgm:layoutNode>
      <dgm:layoutNode name="base" styleLbl="dkBgShp">
        <dgm:alg type="sp"/>
        <dgm:shape xmlns:r="http://schemas.openxmlformats.org/officeDocument/2006/relationships" type="rect" r:blip="">
          <dgm:adjLst/>
        </dgm:shape>
        <dgm:presOf/>
        <dgm:constrLst/>
        <dgm:ruleLst/>
      </dgm:layoutNode>
    </dgm:forEach>
  </dgm:layoutNode>
</dgm:layoutDef>
</file>

<file path=ppt/diagrams/layout8.xml><?xml version="1.0" encoding="utf-8"?>
<dgm:layoutDef xmlns:dgm="http://schemas.openxmlformats.org/drawingml/2006/diagram" xmlns:a="http://schemas.openxmlformats.org/drawingml/2006/main" uniqueId="urn:microsoft.com/office/officeart/2005/8/layout/hList6">
  <dgm:title val=""/>
  <dgm:desc val=""/>
  <dgm:catLst>
    <dgm:cat type="list" pri="18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ptType="node" refType="h"/>
      <dgm:constr type="w" for="ch" ptType="node" refType="w"/>
      <dgm:constr type="primFontSz" for="ch" ptType="node" op="equ"/>
      <dgm:constr type="w" for="ch" forName="sibTrans" refType="w" fact="0.075"/>
    </dgm:constrLst>
    <dgm:ruleLst/>
    <dgm:forEach name="nodesForEach" axis="ch" ptType="node">
      <dgm:layoutNode name="node">
        <dgm:varLst>
          <dgm:bulletEnabled val="1"/>
        </dgm:varLst>
        <dgm:alg type="tx"/>
        <dgm:choose name="Name4">
          <dgm:if name="Name5" func="var" arg="dir" op="equ" val="norm">
            <dgm:shape xmlns:r="http://schemas.openxmlformats.org/officeDocument/2006/relationships" rot="-90" type="flowChartManualOperation" r:blip="">
              <dgm:adjLst/>
            </dgm:shape>
          </dgm:if>
          <dgm:else name="Name6">
            <dgm:shape xmlns:r="http://schemas.openxmlformats.org/officeDocument/2006/relationships" rot="90" type="flowChartManualOperation" r:blip="">
              <dgm:adjLst/>
            </dgm:shape>
          </dgm:else>
        </dgm:choose>
        <dgm:presOf axis="desOrSelf" ptType="node"/>
        <dgm:constrLst>
          <dgm:constr type="primFontSz" val="65"/>
          <dgm:constr type="tMarg"/>
          <dgm:constr type="bMarg"/>
          <dgm:constr type="lMarg" refType="primFontSz" fact="0.5"/>
          <dgm:constr type="rMarg" refType="lMarg"/>
        </dgm:constrLst>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9.xml><?xml version="1.0" encoding="utf-8"?>
<dgm:layoutDef xmlns:dgm="http://schemas.openxmlformats.org/drawingml/2006/diagram" xmlns:a="http://schemas.openxmlformats.org/drawingml/2006/main" uniqueId="urn:microsoft.com/office/officeart/2005/8/layout/lProcess3">
  <dgm:title val=""/>
  <dgm:desc val=""/>
  <dgm:catLst>
    <dgm:cat type="process" pri="11000"/>
    <dgm:cat type="convert" pri="1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2"/>
      </dgm:ptLst>
      <dgm:cxnLst>
        <dgm:cxn modelId="4" srcId="0" destId="1" srcOrd="0" destOrd="0"/>
        <dgm:cxn modelId="5" srcId="1" destId="2"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51" srcId="1" destId="11" srcOrd="0" destOrd="0"/>
        <dgm:cxn modelId="61" srcId="2" destId="21" srcOrd="0" destOrd="0"/>
        <dgm:cxn modelId="71" srcId="3" destId="31" srcOrd="0" destOrd="0"/>
        <dgm:cxn modelId="81" srcId="4" destId="41" srcOrd="0" destOrd="0"/>
      </dgm:cxnLst>
      <dgm:bg/>
      <dgm:whole/>
    </dgm:dataModel>
  </dgm:clrData>
  <dgm:layoutNode name="Name0">
    <dgm:varLst>
      <dgm:chPref val="3"/>
      <dgm:dir/>
      <dgm:animLvl val="lvl"/>
      <dgm:resizeHandles/>
    </dgm:varLst>
    <dgm:choose name="Name1">
      <dgm:if name="Name2" func="var" arg="dir" op="equ" val="norm">
        <dgm:alg type="lin">
          <dgm:param type="linDir" val="fromT"/>
          <dgm:param type="vertAlign" val="mid"/>
          <dgm:param type="nodeHorzAlign" val="l"/>
          <dgm:param type="nodeVertAlign" val="t"/>
          <dgm:param type="fallback" val="2D"/>
        </dgm:alg>
      </dgm:if>
      <dgm:else name="Name3">
        <dgm:alg type="lin">
          <dgm:param type="linDir" val="fromT"/>
          <dgm:param type="vertAlign" val="mid"/>
          <dgm:param type="nodeHorzAlign" val="r"/>
          <dgm:param type="nodeVertAlign" val="t"/>
          <dgm:param type="fallback" val="2D"/>
        </dgm:alg>
      </dgm:else>
    </dgm:choose>
    <dgm:shape xmlns:r="http://schemas.openxmlformats.org/officeDocument/2006/relationships" r:blip="">
      <dgm:adjLst/>
    </dgm:shape>
    <dgm:presOf/>
    <dgm:constrLst>
      <dgm:constr type="w" for="des" forName="bigChev" refType="w"/>
      <dgm:constr type="h" for="des" forName="bigChev" refType="w" refFor="des" refForName="bigChev" op="equ" fact="0.4"/>
      <dgm:constr type="w" for="des" forName="node" refType="w" refFor="des" refForName="bigChev" fact="0.83"/>
      <dgm:constr type="h" for="des" forName="node" refType="w" refFor="des" refForName="node" op="equ" fact="0.4"/>
      <dgm:constr type="w" for="des" forName="parTrans" refType="w" refFor="des" refForName="bigChev" op="equ" fact="-0.13"/>
      <dgm:constr type="w" for="des" forName="sibTrans" refType="w" refFor="des" refForName="node" op="equ" fact="-0.14"/>
      <dgm:constr type="h" for="ch" forName="vSp" refType="h" refFor="des" refForName="bigChev" op="equ" fact="0.14"/>
      <dgm:constr type="primFontSz" for="des" forName="node" op="equ"/>
      <dgm:constr type="primFontSz" for="des" forName="bigChev" op="equ"/>
    </dgm:constrLst>
    <dgm:ruleLst/>
    <dgm:forEach name="Name4" axis="ch" ptType="node">
      <dgm:layoutNode name="horFlow">
        <dgm:choose name="Name5">
          <dgm:if name="Name6" func="var" arg="dir" op="equ" val="norm">
            <dgm:alg type="lin">
              <dgm:param type="linDir" val="fromL"/>
              <dgm:param type="nodeHorzAlign" val="l"/>
              <dgm:param type="nodeVertAlign" val="mid"/>
              <dgm:param type="fallback" val="2D"/>
            </dgm:alg>
          </dgm:if>
          <dgm:else name="Name7">
            <dgm:alg type="lin">
              <dgm:param type="linDir" val="fromR"/>
              <dgm:param type="nodeHorzAlign" val="r"/>
              <dgm:param type="nodeVertAlign" val="mid"/>
              <dgm:param type="fallback" val="2D"/>
            </dgm:alg>
          </dgm:else>
        </dgm:choose>
        <dgm:shape xmlns:r="http://schemas.openxmlformats.org/officeDocument/2006/relationships" r:blip="">
          <dgm:adjLst/>
        </dgm:shape>
        <dgm:presOf/>
        <dgm:constrLst/>
        <dgm:ruleLst/>
        <dgm:layoutNode name="bigChev" styleLbl="node1">
          <dgm:alg type="tx"/>
          <dgm:choose name="Name8">
            <dgm:if name="Name9" func="var" arg="dir" op="equ" val="norm">
              <dgm:shape xmlns:r="http://schemas.openxmlformats.org/officeDocument/2006/relationships" type="chevron" r:blip="">
                <dgm:adjLst/>
              </dgm:shape>
              <dgm:presOf axis="self"/>
              <dgm:constrLst>
                <dgm:constr type="primFontSz" val="65"/>
                <dgm:constr type="rMarg"/>
                <dgm:constr type="lMarg" refType="primFontSz" fact="0.1"/>
                <dgm:constr type="tMarg" refType="primFontSz" fact="0.05"/>
                <dgm:constr type="bMarg" refType="primFontSz" fact="0.05"/>
              </dgm:constrLst>
            </dgm:if>
            <dgm:else name="Name10">
              <dgm:shape xmlns:r="http://schemas.openxmlformats.org/officeDocument/2006/relationships" rot="180" type="chevron" r:blip="">
                <dgm:adjLst/>
              </dgm:shape>
              <dgm:presOf axis="self"/>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parTransForEach" axis="ch" ptType="parTrans" cnt="1">
          <dgm:layoutNode name="parTrans">
            <dgm:alg type="sp"/>
            <dgm:shape xmlns:r="http://schemas.openxmlformats.org/officeDocument/2006/relationships" r:blip="">
              <dgm:adjLst/>
            </dgm:shape>
            <dgm:presOf/>
            <dgm:constrLst/>
            <dgm:ruleLst/>
          </dgm:layoutNode>
        </dgm:forEach>
        <dgm:forEach name="Name11" axis="ch" ptType="node">
          <dgm:layoutNode name="node" styleLbl="alignAccFollowNode1">
            <dgm:varLst>
              <dgm:bulletEnabled val="1"/>
            </dgm:varLst>
            <dgm:alg type="tx"/>
            <dgm:choose name="Name12">
              <dgm:if name="Name13" func="var" arg="dir" op="equ" val="norm">
                <dgm:shape xmlns:r="http://schemas.openxmlformats.org/officeDocument/2006/relationships" type="chevron" r:blip="">
                  <dgm:adjLst/>
                </dgm:shape>
                <dgm:presOf axis="desOrSelf" ptType="node"/>
                <dgm:constrLst>
                  <dgm:constr type="primFontSz" val="65"/>
                  <dgm:constr type="rMarg"/>
                  <dgm:constr type="lMarg" refType="primFontSz" fact="0.1"/>
                  <dgm:constr type="tMarg" refType="primFontSz" fact="0.05"/>
                  <dgm:constr type="bMarg" refType="primFontSz" fact="0.05"/>
                </dgm:constrLst>
              </dgm:if>
              <dgm:else name="Name14">
                <dgm:shape xmlns:r="http://schemas.openxmlformats.org/officeDocument/2006/relationships" rot="180" type="chevron" r:blip="">
                  <dgm:adjLst/>
                </dgm:shape>
                <dgm:presOf axis="desOrSelf" ptType="node"/>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choose name="Name15">
        <dgm:if name="Name16" axis="self" ptType="node" func="revPos" op="gte" val="2">
          <dgm:layoutNode name="vSp">
            <dgm:alg type="sp"/>
            <dgm:shape xmlns:r="http://schemas.openxmlformats.org/officeDocument/2006/relationships" r:blip="">
              <dgm:adjLst/>
            </dgm:shape>
            <dgm:presOf/>
            <dgm:constrLst/>
            <dgm:ruleLst/>
          </dgm:layoutNode>
        </dgm:if>
        <dgm:else name="Name17"/>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18.emf"/></Relationships>
</file>

<file path=ppt/drawings/_rels/vmlDrawing2.vml.rels><?xml version="1.0" encoding="UTF-8" standalone="yes"?>
<Relationships xmlns="http://schemas.openxmlformats.org/package/2006/relationships"><Relationship Id="rId2" Type="http://schemas.openxmlformats.org/officeDocument/2006/relationships/image" Target="../media/image20.emf"/><Relationship Id="rId1" Type="http://schemas.openxmlformats.org/officeDocument/2006/relationships/image" Target="../media/image19.emf"/></Relationships>
</file>

<file path=ppt/drawings/_rels/vmlDrawing3.vml.rels><?xml version="1.0" encoding="UTF-8" standalone="yes"?>
<Relationships xmlns="http://schemas.openxmlformats.org/package/2006/relationships"><Relationship Id="rId2" Type="http://schemas.openxmlformats.org/officeDocument/2006/relationships/image" Target="../media/image22.emf"/><Relationship Id="rId1" Type="http://schemas.openxmlformats.org/officeDocument/2006/relationships/image" Target="../media/image21.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24.e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25.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MX"/>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63A0DD4-0576-4C8A-B369-67CE6F69B631}" type="datetimeFigureOut">
              <a:rPr lang="es-MX" smtClean="0"/>
              <a:pPr/>
              <a:t>11/10/2016</a:t>
            </a:fld>
            <a:endParaRPr lang="es-MX"/>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MX"/>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MX"/>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75EE19A-031A-4837-85C1-B173A1E303E0}" type="slidenum">
              <a:rPr lang="es-MX" smtClean="0"/>
              <a:pPr/>
              <a:t>‹Nº›</a:t>
            </a:fld>
            <a:endParaRPr lang="es-MX"/>
          </a:p>
        </p:txBody>
      </p:sp>
    </p:spTree>
    <p:extLst>
      <p:ext uri="{BB962C8B-B14F-4D97-AF65-F5344CB8AC3E}">
        <p14:creationId xmlns:p14="http://schemas.microsoft.com/office/powerpoint/2010/main" val="110692362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6"/>
          <p:cNvSpPr>
            <a:spLocks noGrp="1" noChangeArrowheads="1"/>
          </p:cNvSpPr>
          <p:nvPr>
            <p:ph type="sldNum"/>
          </p:nvPr>
        </p:nvSpPr>
        <p:spPr>
          <a:ln/>
        </p:spPr>
        <p:txBody>
          <a:bodyPr/>
          <a:lstStyle/>
          <a:p>
            <a:fld id="{1AAD67DD-F9A1-46F5-823B-0BAC8B14F5CD}" type="slidenum">
              <a:rPr lang="es-ES"/>
              <a:pPr/>
              <a:t>28</a:t>
            </a:fld>
            <a:endParaRPr lang="es-ES"/>
          </a:p>
        </p:txBody>
      </p:sp>
      <p:sp>
        <p:nvSpPr>
          <p:cNvPr id="19457" name="Rectangle 1"/>
          <p:cNvSpPr txBox="1">
            <a:spLocks noGrp="1" noRot="1" noChangeAspect="1" noChangeArrowheads="1"/>
          </p:cNvSpPr>
          <p:nvPr>
            <p:ph type="sldImg"/>
          </p:nvPr>
        </p:nvSpPr>
        <p:spPr bwMode="auto">
          <a:xfrm>
            <a:off x="1143000" y="695325"/>
            <a:ext cx="4570413" cy="3427413"/>
          </a:xfrm>
          <a:prstGeom prst="rect">
            <a:avLst/>
          </a:prstGeom>
          <a:solidFill>
            <a:srgbClr val="FFFFFF"/>
          </a:solidFill>
          <a:ln>
            <a:solidFill>
              <a:srgbClr val="000000"/>
            </a:solidFill>
            <a:miter lim="800000"/>
            <a:headEnd/>
            <a:tailEnd/>
          </a:ln>
        </p:spPr>
      </p:sp>
      <p:sp>
        <p:nvSpPr>
          <p:cNvPr id="19458" name="Rectangle 2"/>
          <p:cNvSpPr txBox="1">
            <a:spLocks noGrp="1" noChangeArrowheads="1"/>
          </p:cNvSpPr>
          <p:nvPr>
            <p:ph type="body" idx="1"/>
          </p:nvPr>
        </p:nvSpPr>
        <p:spPr bwMode="auto">
          <a:xfrm>
            <a:off x="685512" y="4343230"/>
            <a:ext cx="5486976" cy="4115139"/>
          </a:xfrm>
          <a:prstGeom prst="rect">
            <a:avLst/>
          </a:prstGeom>
          <a:noFill/>
          <a:ln>
            <a:round/>
            <a:headEnd/>
            <a:tailEnd/>
          </a:ln>
        </p:spPr>
        <p:txBody>
          <a:bodyPr wrap="none" anchor="ctr"/>
          <a:lstStyle/>
          <a:p>
            <a:endParaRPr lang="es-MX"/>
          </a:p>
        </p:txBody>
      </p:sp>
    </p:spTree>
    <p:extLst>
      <p:ext uri="{BB962C8B-B14F-4D97-AF65-F5344CB8AC3E}">
        <p14:creationId xmlns:p14="http://schemas.microsoft.com/office/powerpoint/2010/main" val="41448099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6"/>
          <p:cNvSpPr>
            <a:spLocks noGrp="1" noChangeArrowheads="1"/>
          </p:cNvSpPr>
          <p:nvPr>
            <p:ph type="sldNum"/>
          </p:nvPr>
        </p:nvSpPr>
        <p:spPr>
          <a:ln/>
        </p:spPr>
        <p:txBody>
          <a:bodyPr/>
          <a:lstStyle/>
          <a:p>
            <a:fld id="{8FB07B0D-D8F0-450D-A3DE-9B9B224684D4}" type="slidenum">
              <a:rPr lang="es-ES"/>
              <a:pPr/>
              <a:t>37</a:t>
            </a:fld>
            <a:endParaRPr lang="es-ES"/>
          </a:p>
        </p:txBody>
      </p:sp>
      <p:sp>
        <p:nvSpPr>
          <p:cNvPr id="28673" name="Rectangle 1"/>
          <p:cNvSpPr txBox="1">
            <a:spLocks noGrp="1" noRot="1" noChangeAspect="1" noChangeArrowheads="1"/>
          </p:cNvSpPr>
          <p:nvPr>
            <p:ph type="sldImg"/>
          </p:nvPr>
        </p:nvSpPr>
        <p:spPr bwMode="auto">
          <a:xfrm>
            <a:off x="1143000" y="695325"/>
            <a:ext cx="4570413" cy="3427413"/>
          </a:xfrm>
          <a:prstGeom prst="rect">
            <a:avLst/>
          </a:prstGeom>
          <a:solidFill>
            <a:srgbClr val="FFFFFF"/>
          </a:solidFill>
          <a:ln>
            <a:solidFill>
              <a:srgbClr val="000000"/>
            </a:solidFill>
            <a:miter lim="800000"/>
            <a:headEnd/>
            <a:tailEnd/>
          </a:ln>
        </p:spPr>
      </p:sp>
      <p:sp>
        <p:nvSpPr>
          <p:cNvPr id="28674" name="Rectangle 2"/>
          <p:cNvSpPr txBox="1">
            <a:spLocks noGrp="1" noChangeArrowheads="1"/>
          </p:cNvSpPr>
          <p:nvPr>
            <p:ph type="body" idx="1"/>
          </p:nvPr>
        </p:nvSpPr>
        <p:spPr bwMode="auto">
          <a:xfrm>
            <a:off x="685512" y="4343230"/>
            <a:ext cx="5486976" cy="4115139"/>
          </a:xfrm>
          <a:prstGeom prst="rect">
            <a:avLst/>
          </a:prstGeom>
          <a:noFill/>
          <a:ln>
            <a:round/>
            <a:headEnd/>
            <a:tailEnd/>
          </a:ln>
        </p:spPr>
        <p:txBody>
          <a:bodyPr wrap="none" anchor="ctr"/>
          <a:lstStyle/>
          <a:p>
            <a:endParaRPr lang="es-MX"/>
          </a:p>
        </p:txBody>
      </p:sp>
    </p:spTree>
    <p:extLst>
      <p:ext uri="{BB962C8B-B14F-4D97-AF65-F5344CB8AC3E}">
        <p14:creationId xmlns:p14="http://schemas.microsoft.com/office/powerpoint/2010/main" val="210675682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6"/>
          <p:cNvSpPr>
            <a:spLocks noGrp="1" noChangeArrowheads="1"/>
          </p:cNvSpPr>
          <p:nvPr>
            <p:ph type="sldNum"/>
          </p:nvPr>
        </p:nvSpPr>
        <p:spPr>
          <a:ln/>
        </p:spPr>
        <p:txBody>
          <a:bodyPr/>
          <a:lstStyle/>
          <a:p>
            <a:fld id="{6412798B-2EAB-4EFC-8966-06DAE303BDCD}" type="slidenum">
              <a:rPr lang="es-ES"/>
              <a:pPr/>
              <a:t>38</a:t>
            </a:fld>
            <a:endParaRPr lang="es-ES"/>
          </a:p>
        </p:txBody>
      </p:sp>
      <p:sp>
        <p:nvSpPr>
          <p:cNvPr id="29697" name="Rectangle 1"/>
          <p:cNvSpPr txBox="1">
            <a:spLocks noGrp="1" noRot="1" noChangeAspect="1" noChangeArrowheads="1"/>
          </p:cNvSpPr>
          <p:nvPr>
            <p:ph type="sldImg"/>
          </p:nvPr>
        </p:nvSpPr>
        <p:spPr bwMode="auto">
          <a:xfrm>
            <a:off x="1143000" y="695325"/>
            <a:ext cx="4570413" cy="3427413"/>
          </a:xfrm>
          <a:prstGeom prst="rect">
            <a:avLst/>
          </a:prstGeom>
          <a:solidFill>
            <a:srgbClr val="FFFFFF"/>
          </a:solidFill>
          <a:ln>
            <a:solidFill>
              <a:srgbClr val="000000"/>
            </a:solidFill>
            <a:miter lim="800000"/>
            <a:headEnd/>
            <a:tailEnd/>
          </a:ln>
        </p:spPr>
      </p:sp>
      <p:sp>
        <p:nvSpPr>
          <p:cNvPr id="29698" name="Rectangle 2"/>
          <p:cNvSpPr txBox="1">
            <a:spLocks noGrp="1" noChangeArrowheads="1"/>
          </p:cNvSpPr>
          <p:nvPr>
            <p:ph type="body" idx="1"/>
          </p:nvPr>
        </p:nvSpPr>
        <p:spPr bwMode="auto">
          <a:xfrm>
            <a:off x="685512" y="4343230"/>
            <a:ext cx="5486976" cy="4115139"/>
          </a:xfrm>
          <a:prstGeom prst="rect">
            <a:avLst/>
          </a:prstGeom>
          <a:noFill/>
          <a:ln>
            <a:round/>
            <a:headEnd/>
            <a:tailEnd/>
          </a:ln>
        </p:spPr>
        <p:txBody>
          <a:bodyPr wrap="none" anchor="ctr"/>
          <a:lstStyle/>
          <a:p>
            <a:endParaRPr lang="es-MX"/>
          </a:p>
        </p:txBody>
      </p:sp>
    </p:spTree>
    <p:extLst>
      <p:ext uri="{BB962C8B-B14F-4D97-AF65-F5344CB8AC3E}">
        <p14:creationId xmlns:p14="http://schemas.microsoft.com/office/powerpoint/2010/main" val="55156923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6"/>
          <p:cNvSpPr>
            <a:spLocks noGrp="1" noChangeArrowheads="1"/>
          </p:cNvSpPr>
          <p:nvPr>
            <p:ph type="sldNum"/>
          </p:nvPr>
        </p:nvSpPr>
        <p:spPr>
          <a:ln/>
        </p:spPr>
        <p:txBody>
          <a:bodyPr/>
          <a:lstStyle/>
          <a:p>
            <a:fld id="{5C868AE1-CE9A-4A5D-8227-ACF54DFA9C9D}" type="slidenum">
              <a:rPr lang="es-ES"/>
              <a:pPr/>
              <a:t>39</a:t>
            </a:fld>
            <a:endParaRPr lang="es-ES"/>
          </a:p>
        </p:txBody>
      </p:sp>
      <p:sp>
        <p:nvSpPr>
          <p:cNvPr id="30721" name="Rectangle 1"/>
          <p:cNvSpPr txBox="1">
            <a:spLocks noGrp="1" noRot="1" noChangeAspect="1" noChangeArrowheads="1"/>
          </p:cNvSpPr>
          <p:nvPr>
            <p:ph type="sldImg"/>
          </p:nvPr>
        </p:nvSpPr>
        <p:spPr bwMode="auto">
          <a:xfrm>
            <a:off x="1143000" y="695325"/>
            <a:ext cx="4570413" cy="3427413"/>
          </a:xfrm>
          <a:prstGeom prst="rect">
            <a:avLst/>
          </a:prstGeom>
          <a:solidFill>
            <a:srgbClr val="FFFFFF"/>
          </a:solidFill>
          <a:ln>
            <a:solidFill>
              <a:srgbClr val="000000"/>
            </a:solidFill>
            <a:miter lim="800000"/>
            <a:headEnd/>
            <a:tailEnd/>
          </a:ln>
        </p:spPr>
      </p:sp>
      <p:sp>
        <p:nvSpPr>
          <p:cNvPr id="30722" name="Rectangle 2"/>
          <p:cNvSpPr txBox="1">
            <a:spLocks noGrp="1" noChangeArrowheads="1"/>
          </p:cNvSpPr>
          <p:nvPr>
            <p:ph type="body" idx="1"/>
          </p:nvPr>
        </p:nvSpPr>
        <p:spPr bwMode="auto">
          <a:xfrm>
            <a:off x="685512" y="4343230"/>
            <a:ext cx="5486976" cy="4115139"/>
          </a:xfrm>
          <a:prstGeom prst="rect">
            <a:avLst/>
          </a:prstGeom>
          <a:noFill/>
          <a:ln>
            <a:round/>
            <a:headEnd/>
            <a:tailEnd/>
          </a:ln>
        </p:spPr>
        <p:txBody>
          <a:bodyPr wrap="none" anchor="ctr"/>
          <a:lstStyle/>
          <a:p>
            <a:endParaRPr lang="es-MX"/>
          </a:p>
        </p:txBody>
      </p:sp>
    </p:spTree>
    <p:extLst>
      <p:ext uri="{BB962C8B-B14F-4D97-AF65-F5344CB8AC3E}">
        <p14:creationId xmlns:p14="http://schemas.microsoft.com/office/powerpoint/2010/main" val="168466177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6"/>
          <p:cNvSpPr>
            <a:spLocks noGrp="1" noChangeArrowheads="1"/>
          </p:cNvSpPr>
          <p:nvPr>
            <p:ph type="sldNum"/>
          </p:nvPr>
        </p:nvSpPr>
        <p:spPr>
          <a:ln/>
        </p:spPr>
        <p:txBody>
          <a:bodyPr/>
          <a:lstStyle/>
          <a:p>
            <a:fld id="{7F260DDF-9B37-469D-9ABB-30A8CC7F0A15}" type="slidenum">
              <a:rPr lang="es-ES"/>
              <a:pPr/>
              <a:t>40</a:t>
            </a:fld>
            <a:endParaRPr lang="es-ES"/>
          </a:p>
        </p:txBody>
      </p:sp>
      <p:sp>
        <p:nvSpPr>
          <p:cNvPr id="31745" name="Rectangle 1"/>
          <p:cNvSpPr txBox="1">
            <a:spLocks noGrp="1" noRot="1" noChangeAspect="1" noChangeArrowheads="1"/>
          </p:cNvSpPr>
          <p:nvPr>
            <p:ph type="sldImg"/>
          </p:nvPr>
        </p:nvSpPr>
        <p:spPr bwMode="auto">
          <a:xfrm>
            <a:off x="1143000" y="695325"/>
            <a:ext cx="4570413" cy="3427413"/>
          </a:xfrm>
          <a:prstGeom prst="rect">
            <a:avLst/>
          </a:prstGeom>
          <a:solidFill>
            <a:srgbClr val="FFFFFF"/>
          </a:solidFill>
          <a:ln>
            <a:solidFill>
              <a:srgbClr val="000000"/>
            </a:solidFill>
            <a:miter lim="800000"/>
            <a:headEnd/>
            <a:tailEnd/>
          </a:ln>
        </p:spPr>
      </p:sp>
      <p:sp>
        <p:nvSpPr>
          <p:cNvPr id="31746" name="Rectangle 2"/>
          <p:cNvSpPr txBox="1">
            <a:spLocks noGrp="1" noChangeArrowheads="1"/>
          </p:cNvSpPr>
          <p:nvPr>
            <p:ph type="body" idx="1"/>
          </p:nvPr>
        </p:nvSpPr>
        <p:spPr bwMode="auto">
          <a:xfrm>
            <a:off x="685512" y="4343230"/>
            <a:ext cx="5486976" cy="4115139"/>
          </a:xfrm>
          <a:prstGeom prst="rect">
            <a:avLst/>
          </a:prstGeom>
          <a:noFill/>
          <a:ln>
            <a:round/>
            <a:headEnd/>
            <a:tailEnd/>
          </a:ln>
        </p:spPr>
        <p:txBody>
          <a:bodyPr wrap="none" anchor="ctr"/>
          <a:lstStyle/>
          <a:p>
            <a:endParaRPr lang="es-MX"/>
          </a:p>
        </p:txBody>
      </p:sp>
    </p:spTree>
    <p:extLst>
      <p:ext uri="{BB962C8B-B14F-4D97-AF65-F5344CB8AC3E}">
        <p14:creationId xmlns:p14="http://schemas.microsoft.com/office/powerpoint/2010/main" val="168599995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6"/>
          <p:cNvSpPr>
            <a:spLocks noGrp="1" noChangeArrowheads="1"/>
          </p:cNvSpPr>
          <p:nvPr>
            <p:ph type="sldNum"/>
          </p:nvPr>
        </p:nvSpPr>
        <p:spPr>
          <a:ln/>
        </p:spPr>
        <p:txBody>
          <a:bodyPr/>
          <a:lstStyle/>
          <a:p>
            <a:fld id="{39A35941-6862-4EF0-B975-8CE07A01A1C3}" type="slidenum">
              <a:rPr lang="es-ES"/>
              <a:pPr/>
              <a:t>41</a:t>
            </a:fld>
            <a:endParaRPr lang="es-ES"/>
          </a:p>
        </p:txBody>
      </p:sp>
      <p:sp>
        <p:nvSpPr>
          <p:cNvPr id="32769" name="Rectangle 1"/>
          <p:cNvSpPr txBox="1">
            <a:spLocks noGrp="1" noRot="1" noChangeAspect="1" noChangeArrowheads="1"/>
          </p:cNvSpPr>
          <p:nvPr>
            <p:ph type="sldImg"/>
          </p:nvPr>
        </p:nvSpPr>
        <p:spPr bwMode="auto">
          <a:xfrm>
            <a:off x="1143000" y="695325"/>
            <a:ext cx="4570413" cy="3427413"/>
          </a:xfrm>
          <a:prstGeom prst="rect">
            <a:avLst/>
          </a:prstGeom>
          <a:solidFill>
            <a:srgbClr val="FFFFFF"/>
          </a:solidFill>
          <a:ln>
            <a:solidFill>
              <a:srgbClr val="000000"/>
            </a:solidFill>
            <a:miter lim="800000"/>
            <a:headEnd/>
            <a:tailEnd/>
          </a:ln>
        </p:spPr>
      </p:sp>
      <p:sp>
        <p:nvSpPr>
          <p:cNvPr id="32770" name="Rectangle 2"/>
          <p:cNvSpPr txBox="1">
            <a:spLocks noGrp="1" noChangeArrowheads="1"/>
          </p:cNvSpPr>
          <p:nvPr>
            <p:ph type="body" idx="1"/>
          </p:nvPr>
        </p:nvSpPr>
        <p:spPr bwMode="auto">
          <a:xfrm>
            <a:off x="685512" y="4343230"/>
            <a:ext cx="5486976" cy="4115139"/>
          </a:xfrm>
          <a:prstGeom prst="rect">
            <a:avLst/>
          </a:prstGeom>
          <a:noFill/>
          <a:ln>
            <a:round/>
            <a:headEnd/>
            <a:tailEnd/>
          </a:ln>
        </p:spPr>
        <p:txBody>
          <a:bodyPr wrap="none" anchor="ctr"/>
          <a:lstStyle/>
          <a:p>
            <a:endParaRPr lang="es-MX"/>
          </a:p>
        </p:txBody>
      </p:sp>
    </p:spTree>
    <p:extLst>
      <p:ext uri="{BB962C8B-B14F-4D97-AF65-F5344CB8AC3E}">
        <p14:creationId xmlns:p14="http://schemas.microsoft.com/office/powerpoint/2010/main" val="55453832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6"/>
          <p:cNvSpPr>
            <a:spLocks noGrp="1" noChangeArrowheads="1"/>
          </p:cNvSpPr>
          <p:nvPr>
            <p:ph type="sldNum"/>
          </p:nvPr>
        </p:nvSpPr>
        <p:spPr>
          <a:ln/>
        </p:spPr>
        <p:txBody>
          <a:bodyPr/>
          <a:lstStyle/>
          <a:p>
            <a:fld id="{E436EAC0-4034-4704-BD01-5CCBBE877570}" type="slidenum">
              <a:rPr lang="es-ES"/>
              <a:pPr/>
              <a:t>42</a:t>
            </a:fld>
            <a:endParaRPr lang="es-ES"/>
          </a:p>
        </p:txBody>
      </p:sp>
      <p:sp>
        <p:nvSpPr>
          <p:cNvPr id="33793" name="Rectangle 1"/>
          <p:cNvSpPr txBox="1">
            <a:spLocks noGrp="1" noRot="1" noChangeAspect="1" noChangeArrowheads="1"/>
          </p:cNvSpPr>
          <p:nvPr>
            <p:ph type="sldImg"/>
          </p:nvPr>
        </p:nvSpPr>
        <p:spPr bwMode="auto">
          <a:xfrm>
            <a:off x="1143000" y="695325"/>
            <a:ext cx="4570413" cy="3427413"/>
          </a:xfrm>
          <a:prstGeom prst="rect">
            <a:avLst/>
          </a:prstGeom>
          <a:solidFill>
            <a:srgbClr val="FFFFFF"/>
          </a:solidFill>
          <a:ln>
            <a:solidFill>
              <a:srgbClr val="000000"/>
            </a:solidFill>
            <a:miter lim="800000"/>
            <a:headEnd/>
            <a:tailEnd/>
          </a:ln>
        </p:spPr>
      </p:sp>
      <p:sp>
        <p:nvSpPr>
          <p:cNvPr id="33794" name="Rectangle 2"/>
          <p:cNvSpPr txBox="1">
            <a:spLocks noGrp="1" noChangeArrowheads="1"/>
          </p:cNvSpPr>
          <p:nvPr>
            <p:ph type="body" idx="1"/>
          </p:nvPr>
        </p:nvSpPr>
        <p:spPr bwMode="auto">
          <a:xfrm>
            <a:off x="685512" y="4343230"/>
            <a:ext cx="5486976" cy="4115139"/>
          </a:xfrm>
          <a:prstGeom prst="rect">
            <a:avLst/>
          </a:prstGeom>
          <a:noFill/>
          <a:ln>
            <a:round/>
            <a:headEnd/>
            <a:tailEnd/>
          </a:ln>
        </p:spPr>
        <p:txBody>
          <a:bodyPr wrap="none" anchor="ctr"/>
          <a:lstStyle/>
          <a:p>
            <a:endParaRPr lang="es-MX"/>
          </a:p>
        </p:txBody>
      </p:sp>
    </p:spTree>
    <p:extLst>
      <p:ext uri="{BB962C8B-B14F-4D97-AF65-F5344CB8AC3E}">
        <p14:creationId xmlns:p14="http://schemas.microsoft.com/office/powerpoint/2010/main" val="4663390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6"/>
          <p:cNvSpPr>
            <a:spLocks noGrp="1" noChangeArrowheads="1"/>
          </p:cNvSpPr>
          <p:nvPr>
            <p:ph type="sldNum"/>
          </p:nvPr>
        </p:nvSpPr>
        <p:spPr>
          <a:ln/>
        </p:spPr>
        <p:txBody>
          <a:bodyPr/>
          <a:lstStyle/>
          <a:p>
            <a:fld id="{A6B1A0FB-90E6-43CD-9EDA-AE5AE48C028A}" type="slidenum">
              <a:rPr lang="es-ES"/>
              <a:pPr/>
              <a:t>43</a:t>
            </a:fld>
            <a:endParaRPr lang="es-ES"/>
          </a:p>
        </p:txBody>
      </p:sp>
      <p:sp>
        <p:nvSpPr>
          <p:cNvPr id="34817" name="Rectangle 1"/>
          <p:cNvSpPr txBox="1">
            <a:spLocks noGrp="1" noRot="1" noChangeAspect="1" noChangeArrowheads="1"/>
          </p:cNvSpPr>
          <p:nvPr>
            <p:ph type="sldImg"/>
          </p:nvPr>
        </p:nvSpPr>
        <p:spPr bwMode="auto">
          <a:xfrm>
            <a:off x="1143000" y="695325"/>
            <a:ext cx="4570413" cy="3427413"/>
          </a:xfrm>
          <a:prstGeom prst="rect">
            <a:avLst/>
          </a:prstGeom>
          <a:solidFill>
            <a:srgbClr val="FFFFFF"/>
          </a:solidFill>
          <a:ln>
            <a:solidFill>
              <a:srgbClr val="000000"/>
            </a:solidFill>
            <a:miter lim="800000"/>
            <a:headEnd/>
            <a:tailEnd/>
          </a:ln>
        </p:spPr>
      </p:sp>
      <p:sp>
        <p:nvSpPr>
          <p:cNvPr id="34818" name="Rectangle 2"/>
          <p:cNvSpPr txBox="1">
            <a:spLocks noGrp="1" noChangeArrowheads="1"/>
          </p:cNvSpPr>
          <p:nvPr>
            <p:ph type="body" idx="1"/>
          </p:nvPr>
        </p:nvSpPr>
        <p:spPr bwMode="auto">
          <a:xfrm>
            <a:off x="685512" y="4343230"/>
            <a:ext cx="5486976" cy="4115139"/>
          </a:xfrm>
          <a:prstGeom prst="rect">
            <a:avLst/>
          </a:prstGeom>
          <a:noFill/>
          <a:ln>
            <a:round/>
            <a:headEnd/>
            <a:tailEnd/>
          </a:ln>
        </p:spPr>
        <p:txBody>
          <a:bodyPr wrap="none" anchor="ctr"/>
          <a:lstStyle/>
          <a:p>
            <a:endParaRPr lang="es-MX"/>
          </a:p>
        </p:txBody>
      </p:sp>
    </p:spTree>
    <p:extLst>
      <p:ext uri="{BB962C8B-B14F-4D97-AF65-F5344CB8AC3E}">
        <p14:creationId xmlns:p14="http://schemas.microsoft.com/office/powerpoint/2010/main" val="209206105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6"/>
          <p:cNvSpPr>
            <a:spLocks noGrp="1" noChangeArrowheads="1"/>
          </p:cNvSpPr>
          <p:nvPr>
            <p:ph type="sldNum"/>
          </p:nvPr>
        </p:nvSpPr>
        <p:spPr>
          <a:ln/>
        </p:spPr>
        <p:txBody>
          <a:bodyPr/>
          <a:lstStyle/>
          <a:p>
            <a:fld id="{BF71DD1E-4B4E-4CEB-B5BC-E88F5CFF3CA2}" type="slidenum">
              <a:rPr lang="es-ES"/>
              <a:pPr/>
              <a:t>29</a:t>
            </a:fld>
            <a:endParaRPr lang="es-ES"/>
          </a:p>
        </p:txBody>
      </p:sp>
      <p:sp>
        <p:nvSpPr>
          <p:cNvPr id="20481" name="Rectangle 1"/>
          <p:cNvSpPr txBox="1">
            <a:spLocks noGrp="1" noRot="1" noChangeAspect="1" noChangeArrowheads="1"/>
          </p:cNvSpPr>
          <p:nvPr>
            <p:ph type="sldImg"/>
          </p:nvPr>
        </p:nvSpPr>
        <p:spPr bwMode="auto">
          <a:xfrm>
            <a:off x="1143000" y="695325"/>
            <a:ext cx="4570413" cy="3427413"/>
          </a:xfrm>
          <a:prstGeom prst="rect">
            <a:avLst/>
          </a:prstGeom>
          <a:solidFill>
            <a:srgbClr val="FFFFFF"/>
          </a:solidFill>
          <a:ln>
            <a:solidFill>
              <a:srgbClr val="000000"/>
            </a:solidFill>
            <a:miter lim="800000"/>
            <a:headEnd/>
            <a:tailEnd/>
          </a:ln>
        </p:spPr>
      </p:sp>
      <p:sp>
        <p:nvSpPr>
          <p:cNvPr id="20482" name="Rectangle 2"/>
          <p:cNvSpPr txBox="1">
            <a:spLocks noGrp="1" noChangeArrowheads="1"/>
          </p:cNvSpPr>
          <p:nvPr>
            <p:ph type="body" idx="1"/>
          </p:nvPr>
        </p:nvSpPr>
        <p:spPr bwMode="auto">
          <a:xfrm>
            <a:off x="685512" y="4343230"/>
            <a:ext cx="5486976" cy="4115139"/>
          </a:xfrm>
          <a:prstGeom prst="rect">
            <a:avLst/>
          </a:prstGeom>
          <a:noFill/>
          <a:ln>
            <a:round/>
            <a:headEnd/>
            <a:tailEnd/>
          </a:ln>
        </p:spPr>
        <p:txBody>
          <a:bodyPr wrap="none" anchor="ctr"/>
          <a:lstStyle/>
          <a:p>
            <a:endParaRPr lang="es-MX"/>
          </a:p>
        </p:txBody>
      </p:sp>
    </p:spTree>
    <p:extLst>
      <p:ext uri="{BB962C8B-B14F-4D97-AF65-F5344CB8AC3E}">
        <p14:creationId xmlns:p14="http://schemas.microsoft.com/office/powerpoint/2010/main" val="55723402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6"/>
          <p:cNvSpPr>
            <a:spLocks noGrp="1" noChangeArrowheads="1"/>
          </p:cNvSpPr>
          <p:nvPr>
            <p:ph type="sldNum"/>
          </p:nvPr>
        </p:nvSpPr>
        <p:spPr>
          <a:ln/>
        </p:spPr>
        <p:txBody>
          <a:bodyPr/>
          <a:lstStyle/>
          <a:p>
            <a:fld id="{825DE56E-E784-499E-B654-B4AE0C256549}" type="slidenum">
              <a:rPr lang="es-ES"/>
              <a:pPr/>
              <a:t>30</a:t>
            </a:fld>
            <a:endParaRPr lang="es-ES"/>
          </a:p>
        </p:txBody>
      </p:sp>
      <p:sp>
        <p:nvSpPr>
          <p:cNvPr id="21505" name="Rectangle 1"/>
          <p:cNvSpPr txBox="1">
            <a:spLocks noGrp="1" noRot="1" noChangeAspect="1" noChangeArrowheads="1"/>
          </p:cNvSpPr>
          <p:nvPr>
            <p:ph type="sldImg"/>
          </p:nvPr>
        </p:nvSpPr>
        <p:spPr bwMode="auto">
          <a:xfrm>
            <a:off x="1143000" y="695325"/>
            <a:ext cx="4570413" cy="3427413"/>
          </a:xfrm>
          <a:prstGeom prst="rect">
            <a:avLst/>
          </a:prstGeom>
          <a:solidFill>
            <a:srgbClr val="FFFFFF"/>
          </a:solidFill>
          <a:ln>
            <a:solidFill>
              <a:srgbClr val="000000"/>
            </a:solidFill>
            <a:miter lim="800000"/>
            <a:headEnd/>
            <a:tailEnd/>
          </a:ln>
        </p:spPr>
      </p:sp>
      <p:sp>
        <p:nvSpPr>
          <p:cNvPr id="21506" name="Rectangle 2"/>
          <p:cNvSpPr txBox="1">
            <a:spLocks noGrp="1" noChangeArrowheads="1"/>
          </p:cNvSpPr>
          <p:nvPr>
            <p:ph type="body" idx="1"/>
          </p:nvPr>
        </p:nvSpPr>
        <p:spPr bwMode="auto">
          <a:xfrm>
            <a:off x="685512" y="4343230"/>
            <a:ext cx="5486976" cy="4115139"/>
          </a:xfrm>
          <a:prstGeom prst="rect">
            <a:avLst/>
          </a:prstGeom>
          <a:noFill/>
          <a:ln>
            <a:round/>
            <a:headEnd/>
            <a:tailEnd/>
          </a:ln>
        </p:spPr>
        <p:txBody>
          <a:bodyPr wrap="none" anchor="ctr"/>
          <a:lstStyle/>
          <a:p>
            <a:endParaRPr lang="es-MX"/>
          </a:p>
        </p:txBody>
      </p:sp>
    </p:spTree>
    <p:extLst>
      <p:ext uri="{BB962C8B-B14F-4D97-AF65-F5344CB8AC3E}">
        <p14:creationId xmlns:p14="http://schemas.microsoft.com/office/powerpoint/2010/main" val="25600638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6"/>
          <p:cNvSpPr>
            <a:spLocks noGrp="1" noChangeArrowheads="1"/>
          </p:cNvSpPr>
          <p:nvPr>
            <p:ph type="sldNum"/>
          </p:nvPr>
        </p:nvSpPr>
        <p:spPr>
          <a:ln/>
        </p:spPr>
        <p:txBody>
          <a:bodyPr/>
          <a:lstStyle/>
          <a:p>
            <a:fld id="{07C2533B-7CE7-4A1D-BD12-16D2CFD54A20}" type="slidenum">
              <a:rPr lang="es-ES"/>
              <a:pPr/>
              <a:t>31</a:t>
            </a:fld>
            <a:endParaRPr lang="es-ES"/>
          </a:p>
        </p:txBody>
      </p:sp>
      <p:sp>
        <p:nvSpPr>
          <p:cNvPr id="22529" name="Rectangle 1"/>
          <p:cNvSpPr txBox="1">
            <a:spLocks noGrp="1" noRot="1" noChangeAspect="1" noChangeArrowheads="1"/>
          </p:cNvSpPr>
          <p:nvPr>
            <p:ph type="sldImg"/>
          </p:nvPr>
        </p:nvSpPr>
        <p:spPr bwMode="auto">
          <a:xfrm>
            <a:off x="1143000" y="695325"/>
            <a:ext cx="4570413" cy="3427413"/>
          </a:xfrm>
          <a:prstGeom prst="rect">
            <a:avLst/>
          </a:prstGeom>
          <a:solidFill>
            <a:srgbClr val="FFFFFF"/>
          </a:solidFill>
          <a:ln>
            <a:solidFill>
              <a:srgbClr val="000000"/>
            </a:solidFill>
            <a:miter lim="800000"/>
            <a:headEnd/>
            <a:tailEnd/>
          </a:ln>
        </p:spPr>
      </p:sp>
      <p:sp>
        <p:nvSpPr>
          <p:cNvPr id="22530" name="Rectangle 2"/>
          <p:cNvSpPr txBox="1">
            <a:spLocks noGrp="1" noChangeArrowheads="1"/>
          </p:cNvSpPr>
          <p:nvPr>
            <p:ph type="body" idx="1"/>
          </p:nvPr>
        </p:nvSpPr>
        <p:spPr bwMode="auto">
          <a:xfrm>
            <a:off x="685512" y="4343230"/>
            <a:ext cx="5486976" cy="4115139"/>
          </a:xfrm>
          <a:prstGeom prst="rect">
            <a:avLst/>
          </a:prstGeom>
          <a:noFill/>
          <a:ln>
            <a:round/>
            <a:headEnd/>
            <a:tailEnd/>
          </a:ln>
        </p:spPr>
        <p:txBody>
          <a:bodyPr wrap="none" anchor="ctr"/>
          <a:lstStyle/>
          <a:p>
            <a:endParaRPr lang="es-MX"/>
          </a:p>
        </p:txBody>
      </p:sp>
    </p:spTree>
    <p:extLst>
      <p:ext uri="{BB962C8B-B14F-4D97-AF65-F5344CB8AC3E}">
        <p14:creationId xmlns:p14="http://schemas.microsoft.com/office/powerpoint/2010/main" val="128948371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6"/>
          <p:cNvSpPr>
            <a:spLocks noGrp="1" noChangeArrowheads="1"/>
          </p:cNvSpPr>
          <p:nvPr>
            <p:ph type="sldNum"/>
          </p:nvPr>
        </p:nvSpPr>
        <p:spPr>
          <a:ln/>
        </p:spPr>
        <p:txBody>
          <a:bodyPr/>
          <a:lstStyle/>
          <a:p>
            <a:fld id="{0BE75685-C0DE-412E-BC83-AAF8F8CC914D}" type="slidenum">
              <a:rPr lang="es-ES"/>
              <a:pPr/>
              <a:t>32</a:t>
            </a:fld>
            <a:endParaRPr lang="es-ES"/>
          </a:p>
        </p:txBody>
      </p:sp>
      <p:sp>
        <p:nvSpPr>
          <p:cNvPr id="23553" name="Rectangle 1"/>
          <p:cNvSpPr txBox="1">
            <a:spLocks noGrp="1" noRot="1" noChangeAspect="1" noChangeArrowheads="1"/>
          </p:cNvSpPr>
          <p:nvPr>
            <p:ph type="sldImg"/>
          </p:nvPr>
        </p:nvSpPr>
        <p:spPr bwMode="auto">
          <a:xfrm>
            <a:off x="1143000" y="695325"/>
            <a:ext cx="4570413" cy="3427413"/>
          </a:xfrm>
          <a:prstGeom prst="rect">
            <a:avLst/>
          </a:prstGeom>
          <a:solidFill>
            <a:srgbClr val="FFFFFF"/>
          </a:solidFill>
          <a:ln>
            <a:solidFill>
              <a:srgbClr val="000000"/>
            </a:solidFill>
            <a:miter lim="800000"/>
            <a:headEnd/>
            <a:tailEnd/>
          </a:ln>
        </p:spPr>
      </p:sp>
      <p:sp>
        <p:nvSpPr>
          <p:cNvPr id="23554" name="Rectangle 2"/>
          <p:cNvSpPr txBox="1">
            <a:spLocks noGrp="1" noChangeArrowheads="1"/>
          </p:cNvSpPr>
          <p:nvPr>
            <p:ph type="body" idx="1"/>
          </p:nvPr>
        </p:nvSpPr>
        <p:spPr bwMode="auto">
          <a:xfrm>
            <a:off x="685512" y="4343230"/>
            <a:ext cx="5486976" cy="4115139"/>
          </a:xfrm>
          <a:prstGeom prst="rect">
            <a:avLst/>
          </a:prstGeom>
          <a:noFill/>
          <a:ln>
            <a:round/>
            <a:headEnd/>
            <a:tailEnd/>
          </a:ln>
        </p:spPr>
        <p:txBody>
          <a:bodyPr wrap="none" anchor="ctr"/>
          <a:lstStyle/>
          <a:p>
            <a:endParaRPr lang="es-MX"/>
          </a:p>
        </p:txBody>
      </p:sp>
    </p:spTree>
    <p:extLst>
      <p:ext uri="{BB962C8B-B14F-4D97-AF65-F5344CB8AC3E}">
        <p14:creationId xmlns:p14="http://schemas.microsoft.com/office/powerpoint/2010/main" val="209538335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6"/>
          <p:cNvSpPr>
            <a:spLocks noGrp="1" noChangeArrowheads="1"/>
          </p:cNvSpPr>
          <p:nvPr>
            <p:ph type="sldNum"/>
          </p:nvPr>
        </p:nvSpPr>
        <p:spPr>
          <a:ln/>
        </p:spPr>
        <p:txBody>
          <a:bodyPr/>
          <a:lstStyle/>
          <a:p>
            <a:fld id="{5084BB80-0AC3-4318-88C6-ACFE83514DFC}" type="slidenum">
              <a:rPr lang="es-ES"/>
              <a:pPr/>
              <a:t>33</a:t>
            </a:fld>
            <a:endParaRPr lang="es-ES"/>
          </a:p>
        </p:txBody>
      </p:sp>
      <p:sp>
        <p:nvSpPr>
          <p:cNvPr id="24577" name="Rectangle 1"/>
          <p:cNvSpPr txBox="1">
            <a:spLocks noGrp="1" noRot="1" noChangeAspect="1" noChangeArrowheads="1"/>
          </p:cNvSpPr>
          <p:nvPr>
            <p:ph type="sldImg"/>
          </p:nvPr>
        </p:nvSpPr>
        <p:spPr bwMode="auto">
          <a:xfrm>
            <a:off x="1143000" y="695325"/>
            <a:ext cx="4570413" cy="3427413"/>
          </a:xfrm>
          <a:prstGeom prst="rect">
            <a:avLst/>
          </a:prstGeom>
          <a:solidFill>
            <a:srgbClr val="FFFFFF"/>
          </a:solidFill>
          <a:ln>
            <a:solidFill>
              <a:srgbClr val="000000"/>
            </a:solidFill>
            <a:miter lim="800000"/>
            <a:headEnd/>
            <a:tailEnd/>
          </a:ln>
        </p:spPr>
      </p:sp>
      <p:sp>
        <p:nvSpPr>
          <p:cNvPr id="24578" name="Rectangle 2"/>
          <p:cNvSpPr txBox="1">
            <a:spLocks noGrp="1" noChangeArrowheads="1"/>
          </p:cNvSpPr>
          <p:nvPr>
            <p:ph type="body" idx="1"/>
          </p:nvPr>
        </p:nvSpPr>
        <p:spPr bwMode="auto">
          <a:xfrm>
            <a:off x="685512" y="4343230"/>
            <a:ext cx="5486976" cy="4115139"/>
          </a:xfrm>
          <a:prstGeom prst="rect">
            <a:avLst/>
          </a:prstGeom>
          <a:noFill/>
          <a:ln>
            <a:round/>
            <a:headEnd/>
            <a:tailEnd/>
          </a:ln>
        </p:spPr>
        <p:txBody>
          <a:bodyPr wrap="none" anchor="ctr"/>
          <a:lstStyle/>
          <a:p>
            <a:endParaRPr lang="es-MX"/>
          </a:p>
        </p:txBody>
      </p:sp>
    </p:spTree>
    <p:extLst>
      <p:ext uri="{BB962C8B-B14F-4D97-AF65-F5344CB8AC3E}">
        <p14:creationId xmlns:p14="http://schemas.microsoft.com/office/powerpoint/2010/main" val="52373713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6"/>
          <p:cNvSpPr>
            <a:spLocks noGrp="1" noChangeArrowheads="1"/>
          </p:cNvSpPr>
          <p:nvPr>
            <p:ph type="sldNum"/>
          </p:nvPr>
        </p:nvSpPr>
        <p:spPr>
          <a:ln/>
        </p:spPr>
        <p:txBody>
          <a:bodyPr/>
          <a:lstStyle/>
          <a:p>
            <a:fld id="{295309B8-87A9-4FC9-B746-0D75DDA60EFD}" type="slidenum">
              <a:rPr lang="es-ES"/>
              <a:pPr/>
              <a:t>34</a:t>
            </a:fld>
            <a:endParaRPr lang="es-ES"/>
          </a:p>
        </p:txBody>
      </p:sp>
      <p:sp>
        <p:nvSpPr>
          <p:cNvPr id="25601" name="Rectangle 1"/>
          <p:cNvSpPr txBox="1">
            <a:spLocks noGrp="1" noRot="1" noChangeAspect="1" noChangeArrowheads="1"/>
          </p:cNvSpPr>
          <p:nvPr>
            <p:ph type="sldImg"/>
          </p:nvPr>
        </p:nvSpPr>
        <p:spPr bwMode="auto">
          <a:xfrm>
            <a:off x="1143000" y="695325"/>
            <a:ext cx="4570413" cy="3427413"/>
          </a:xfrm>
          <a:prstGeom prst="rect">
            <a:avLst/>
          </a:prstGeom>
          <a:solidFill>
            <a:srgbClr val="FFFFFF"/>
          </a:solidFill>
          <a:ln>
            <a:solidFill>
              <a:srgbClr val="000000"/>
            </a:solidFill>
            <a:miter lim="800000"/>
            <a:headEnd/>
            <a:tailEnd/>
          </a:ln>
        </p:spPr>
      </p:sp>
      <p:sp>
        <p:nvSpPr>
          <p:cNvPr id="25602" name="Rectangle 2"/>
          <p:cNvSpPr txBox="1">
            <a:spLocks noGrp="1" noChangeArrowheads="1"/>
          </p:cNvSpPr>
          <p:nvPr>
            <p:ph type="body" idx="1"/>
          </p:nvPr>
        </p:nvSpPr>
        <p:spPr bwMode="auto">
          <a:xfrm>
            <a:off x="685512" y="4343230"/>
            <a:ext cx="5486976" cy="4115139"/>
          </a:xfrm>
          <a:prstGeom prst="rect">
            <a:avLst/>
          </a:prstGeom>
          <a:noFill/>
          <a:ln>
            <a:round/>
            <a:headEnd/>
            <a:tailEnd/>
          </a:ln>
        </p:spPr>
        <p:txBody>
          <a:bodyPr wrap="none" anchor="ctr"/>
          <a:lstStyle/>
          <a:p>
            <a:endParaRPr lang="es-MX"/>
          </a:p>
        </p:txBody>
      </p:sp>
    </p:spTree>
    <p:extLst>
      <p:ext uri="{BB962C8B-B14F-4D97-AF65-F5344CB8AC3E}">
        <p14:creationId xmlns:p14="http://schemas.microsoft.com/office/powerpoint/2010/main" val="206210976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6"/>
          <p:cNvSpPr>
            <a:spLocks noGrp="1" noChangeArrowheads="1"/>
          </p:cNvSpPr>
          <p:nvPr>
            <p:ph type="sldNum"/>
          </p:nvPr>
        </p:nvSpPr>
        <p:spPr>
          <a:ln/>
        </p:spPr>
        <p:txBody>
          <a:bodyPr/>
          <a:lstStyle/>
          <a:p>
            <a:fld id="{EA81EB5F-B39D-4FB5-AE9F-911A3D90B385}" type="slidenum">
              <a:rPr lang="es-ES"/>
              <a:pPr/>
              <a:t>35</a:t>
            </a:fld>
            <a:endParaRPr lang="es-ES"/>
          </a:p>
        </p:txBody>
      </p:sp>
      <p:sp>
        <p:nvSpPr>
          <p:cNvPr id="26625" name="Rectangle 1"/>
          <p:cNvSpPr txBox="1">
            <a:spLocks noGrp="1" noRot="1" noChangeAspect="1" noChangeArrowheads="1"/>
          </p:cNvSpPr>
          <p:nvPr>
            <p:ph type="sldImg"/>
          </p:nvPr>
        </p:nvSpPr>
        <p:spPr bwMode="auto">
          <a:xfrm>
            <a:off x="1143000" y="695325"/>
            <a:ext cx="4570413" cy="3427413"/>
          </a:xfrm>
          <a:prstGeom prst="rect">
            <a:avLst/>
          </a:prstGeom>
          <a:solidFill>
            <a:srgbClr val="FFFFFF"/>
          </a:solidFill>
          <a:ln>
            <a:solidFill>
              <a:srgbClr val="000000"/>
            </a:solidFill>
            <a:miter lim="800000"/>
            <a:headEnd/>
            <a:tailEnd/>
          </a:ln>
        </p:spPr>
      </p:sp>
      <p:sp>
        <p:nvSpPr>
          <p:cNvPr id="26626" name="Rectangle 2"/>
          <p:cNvSpPr txBox="1">
            <a:spLocks noGrp="1" noChangeArrowheads="1"/>
          </p:cNvSpPr>
          <p:nvPr>
            <p:ph type="body" idx="1"/>
          </p:nvPr>
        </p:nvSpPr>
        <p:spPr bwMode="auto">
          <a:xfrm>
            <a:off x="685512" y="4343230"/>
            <a:ext cx="5486976" cy="4115139"/>
          </a:xfrm>
          <a:prstGeom prst="rect">
            <a:avLst/>
          </a:prstGeom>
          <a:noFill/>
          <a:ln>
            <a:round/>
            <a:headEnd/>
            <a:tailEnd/>
          </a:ln>
        </p:spPr>
        <p:txBody>
          <a:bodyPr wrap="none" anchor="ctr"/>
          <a:lstStyle/>
          <a:p>
            <a:endParaRPr lang="es-MX"/>
          </a:p>
        </p:txBody>
      </p:sp>
    </p:spTree>
    <p:extLst>
      <p:ext uri="{BB962C8B-B14F-4D97-AF65-F5344CB8AC3E}">
        <p14:creationId xmlns:p14="http://schemas.microsoft.com/office/powerpoint/2010/main" val="185777800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6"/>
          <p:cNvSpPr>
            <a:spLocks noGrp="1" noChangeArrowheads="1"/>
          </p:cNvSpPr>
          <p:nvPr>
            <p:ph type="sldNum"/>
          </p:nvPr>
        </p:nvSpPr>
        <p:spPr>
          <a:ln/>
        </p:spPr>
        <p:txBody>
          <a:bodyPr/>
          <a:lstStyle/>
          <a:p>
            <a:fld id="{D6042FCE-3A7D-4AB8-9E57-934C0AC19457}" type="slidenum">
              <a:rPr lang="es-ES"/>
              <a:pPr/>
              <a:t>36</a:t>
            </a:fld>
            <a:endParaRPr lang="es-ES"/>
          </a:p>
        </p:txBody>
      </p:sp>
      <p:sp>
        <p:nvSpPr>
          <p:cNvPr id="27649" name="Rectangle 1"/>
          <p:cNvSpPr txBox="1">
            <a:spLocks noGrp="1" noRot="1" noChangeAspect="1" noChangeArrowheads="1"/>
          </p:cNvSpPr>
          <p:nvPr>
            <p:ph type="sldImg"/>
          </p:nvPr>
        </p:nvSpPr>
        <p:spPr bwMode="auto">
          <a:xfrm>
            <a:off x="1143000" y="695325"/>
            <a:ext cx="4570413" cy="3427413"/>
          </a:xfrm>
          <a:prstGeom prst="rect">
            <a:avLst/>
          </a:prstGeom>
          <a:solidFill>
            <a:srgbClr val="FFFFFF"/>
          </a:solidFill>
          <a:ln>
            <a:solidFill>
              <a:srgbClr val="000000"/>
            </a:solidFill>
            <a:miter lim="800000"/>
            <a:headEnd/>
            <a:tailEnd/>
          </a:ln>
        </p:spPr>
      </p:sp>
      <p:sp>
        <p:nvSpPr>
          <p:cNvPr id="27650" name="Rectangle 2"/>
          <p:cNvSpPr txBox="1">
            <a:spLocks noGrp="1" noChangeArrowheads="1"/>
          </p:cNvSpPr>
          <p:nvPr>
            <p:ph type="body" idx="1"/>
          </p:nvPr>
        </p:nvSpPr>
        <p:spPr bwMode="auto">
          <a:xfrm>
            <a:off x="685512" y="4343230"/>
            <a:ext cx="5486976" cy="4115139"/>
          </a:xfrm>
          <a:prstGeom prst="rect">
            <a:avLst/>
          </a:prstGeom>
          <a:noFill/>
          <a:ln>
            <a:round/>
            <a:headEnd/>
            <a:tailEnd/>
          </a:ln>
        </p:spPr>
        <p:txBody>
          <a:bodyPr wrap="none" anchor="ctr"/>
          <a:lstStyle/>
          <a:p>
            <a:endParaRPr lang="es-MX"/>
          </a:p>
        </p:txBody>
      </p:sp>
    </p:spTree>
    <p:extLst>
      <p:ext uri="{BB962C8B-B14F-4D97-AF65-F5344CB8AC3E}">
        <p14:creationId xmlns:p14="http://schemas.microsoft.com/office/powerpoint/2010/main" val="141010226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bg>
      <p:bgRef idx="1001">
        <a:schemeClr val="bg1"/>
      </p:bgRef>
    </p:bg>
    <p:spTree>
      <p:nvGrpSpPr>
        <p:cNvPr id="1" name=""/>
        <p:cNvGrpSpPr/>
        <p:nvPr/>
      </p:nvGrpSpPr>
      <p:grpSpPr>
        <a:xfrm>
          <a:off x="0" y="0"/>
          <a:ext cx="0" cy="0"/>
          <a:chOff x="0" y="0"/>
          <a:chExt cx="0" cy="0"/>
        </a:xfrm>
      </p:grpSpPr>
      <p:sp>
        <p:nvSpPr>
          <p:cNvPr id="8" name="7 Título"/>
          <p:cNvSpPr>
            <a:spLocks noGrp="1"/>
          </p:cNvSpPr>
          <p:nvPr>
            <p:ph type="ctrTitle"/>
          </p:nvPr>
        </p:nvSpPr>
        <p:spPr>
          <a:xfrm>
            <a:off x="2286000" y="3124200"/>
            <a:ext cx="6172200" cy="1894362"/>
          </a:xfrm>
        </p:spPr>
        <p:txBody>
          <a:bodyPr/>
          <a:lstStyle>
            <a:lvl1pPr>
              <a:defRPr b="1"/>
            </a:lvl1pPr>
          </a:lstStyle>
          <a:p>
            <a:r>
              <a:rPr kumimoji="0" lang="es-ES"/>
              <a:t>Haga clic para modificar el estilo de título del patrón</a:t>
            </a:r>
            <a:endParaRPr kumimoji="0" lang="en-US"/>
          </a:p>
        </p:txBody>
      </p:sp>
      <p:sp>
        <p:nvSpPr>
          <p:cNvPr id="9" name="8 Subtítulo"/>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s-ES"/>
              <a:t>Haga clic para modificar el estilo de subtítulo del patrón</a:t>
            </a:r>
            <a:endParaRPr kumimoji="0" lang="en-US"/>
          </a:p>
        </p:txBody>
      </p:sp>
      <p:sp>
        <p:nvSpPr>
          <p:cNvPr id="28" name="27 Marcador de fecha"/>
          <p:cNvSpPr>
            <a:spLocks noGrp="1"/>
          </p:cNvSpPr>
          <p:nvPr>
            <p:ph type="dt" sz="half" idx="10"/>
          </p:nvPr>
        </p:nvSpPr>
        <p:spPr bwMode="auto">
          <a:xfrm rot="5400000">
            <a:off x="7764621" y="1174097"/>
            <a:ext cx="2286000" cy="381000"/>
          </a:xfrm>
        </p:spPr>
        <p:txBody>
          <a:bodyPr/>
          <a:lstStyle/>
          <a:p>
            <a:fld id="{0A4F8268-1DBC-46F4-8EB9-FA665D2B0959}" type="datetimeFigureOut">
              <a:rPr lang="es-MX" smtClean="0"/>
              <a:pPr/>
              <a:t>11/10/2016</a:t>
            </a:fld>
            <a:endParaRPr lang="es-MX"/>
          </a:p>
        </p:txBody>
      </p:sp>
      <p:sp>
        <p:nvSpPr>
          <p:cNvPr id="17" name="16 Marcador de pie de página"/>
          <p:cNvSpPr>
            <a:spLocks noGrp="1"/>
          </p:cNvSpPr>
          <p:nvPr>
            <p:ph type="ftr" sz="quarter" idx="11"/>
          </p:nvPr>
        </p:nvSpPr>
        <p:spPr bwMode="auto">
          <a:xfrm rot="5400000">
            <a:off x="7077269" y="4181669"/>
            <a:ext cx="3657600" cy="384048"/>
          </a:xfrm>
        </p:spPr>
        <p:txBody>
          <a:bodyPr/>
          <a:lstStyle/>
          <a:p>
            <a:endParaRPr lang="es-MX"/>
          </a:p>
        </p:txBody>
      </p:sp>
      <p:sp>
        <p:nvSpPr>
          <p:cNvPr id="10" name="9 Rectángulo"/>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11 Rectángulo"/>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13 Rectángulo"/>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18 Rectángulo"/>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10 Conector recto"/>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17 Conector recto"/>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0" name="19 Conector recto"/>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15 Conector recto"/>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14 Conector recto"/>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2" name="21 Conector recto"/>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7" name="26 Rectángulo"/>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20 Elipse"/>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22 Elipse"/>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23 Elipse"/>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25 Elipse"/>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24 Elipse"/>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28 Marcador de número de diapositiva"/>
          <p:cNvSpPr>
            <a:spLocks noGrp="1"/>
          </p:cNvSpPr>
          <p:nvPr>
            <p:ph type="sldNum" sz="quarter" idx="12"/>
          </p:nvPr>
        </p:nvSpPr>
        <p:spPr bwMode="auto">
          <a:xfrm>
            <a:off x="1325544" y="4928702"/>
            <a:ext cx="609600" cy="517524"/>
          </a:xfrm>
        </p:spPr>
        <p:txBody>
          <a:bodyPr/>
          <a:lstStyle/>
          <a:p>
            <a:fld id="{B1CC39B8-045A-4393-BFC4-5955E3B9F970}" type="slidenum">
              <a:rPr lang="es-MX" smtClean="0"/>
              <a:pPr/>
              <a:t>‹Nº›</a:t>
            </a:fld>
            <a:endParaRPr lang="es-MX"/>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a:t>Haga clic para modificar el estilo de título del patrón</a:t>
            </a:r>
            <a:endParaRPr kumimoji="0" lang="en-US"/>
          </a:p>
        </p:txBody>
      </p:sp>
      <p:sp>
        <p:nvSpPr>
          <p:cNvPr id="3" name="2 Marcador de texto vertical"/>
          <p:cNvSpPr>
            <a:spLocks noGrp="1"/>
          </p:cNvSpPr>
          <p:nvPr>
            <p:ph type="body" orient="vert" idx="1"/>
          </p:nvPr>
        </p:nvSpPr>
        <p:spPr/>
        <p:txBody>
          <a:bodyPr vert="eaVert"/>
          <a:lstStyle/>
          <a:p>
            <a:pPr lvl="0" eaLnBrk="1" latinLnBrk="0" hangingPunct="1"/>
            <a:r>
              <a:rPr lang="es-ES"/>
              <a:t>Haga clic para modificar el estilo de texto del patrón</a:t>
            </a:r>
          </a:p>
          <a:p>
            <a:pPr lvl="1" eaLnBrk="1" latinLnBrk="0" hangingPunct="1"/>
            <a:r>
              <a:rPr lang="es-ES"/>
              <a:t>Segundo nivel</a:t>
            </a:r>
          </a:p>
          <a:p>
            <a:pPr lvl="2" eaLnBrk="1" latinLnBrk="0" hangingPunct="1"/>
            <a:r>
              <a:rPr lang="es-ES"/>
              <a:t>Tercer nivel</a:t>
            </a:r>
          </a:p>
          <a:p>
            <a:pPr lvl="3" eaLnBrk="1" latinLnBrk="0" hangingPunct="1"/>
            <a:r>
              <a:rPr lang="es-ES"/>
              <a:t>Cuarto nivel</a:t>
            </a:r>
          </a:p>
          <a:p>
            <a:pPr lvl="4" eaLnBrk="1" latinLnBrk="0" hangingPunct="1"/>
            <a:r>
              <a:rPr lang="es-ES"/>
              <a:t>Quinto nivel</a:t>
            </a:r>
            <a:endParaRPr kumimoji="0" lang="en-US"/>
          </a:p>
        </p:txBody>
      </p:sp>
      <p:sp>
        <p:nvSpPr>
          <p:cNvPr id="4" name="3 Marcador de fecha"/>
          <p:cNvSpPr>
            <a:spLocks noGrp="1"/>
          </p:cNvSpPr>
          <p:nvPr>
            <p:ph type="dt" sz="half" idx="10"/>
          </p:nvPr>
        </p:nvSpPr>
        <p:spPr/>
        <p:txBody>
          <a:bodyPr/>
          <a:lstStyle/>
          <a:p>
            <a:fld id="{0A4F8268-1DBC-46F4-8EB9-FA665D2B0959}" type="datetimeFigureOut">
              <a:rPr lang="es-MX" smtClean="0"/>
              <a:pPr/>
              <a:t>11/10/2016</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B1CC39B8-045A-4393-BFC4-5955E3B9F970}" type="slidenum">
              <a:rPr lang="es-MX" smtClean="0"/>
              <a:pPr/>
              <a:t>‹Nº›</a:t>
            </a:fld>
            <a:endParaRPr lang="es-MX"/>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9"/>
            <a:ext cx="1676400" cy="5851525"/>
          </a:xfrm>
        </p:spPr>
        <p:txBody>
          <a:bodyPr vert="eaVert"/>
          <a:lstStyle/>
          <a:p>
            <a:r>
              <a:rPr kumimoji="0" lang="es-ES"/>
              <a:t>Haga clic para modificar el estilo de título del patrón</a:t>
            </a:r>
            <a:endParaRPr kumimoji="0" lang="en-US"/>
          </a:p>
        </p:txBody>
      </p:sp>
      <p:sp>
        <p:nvSpPr>
          <p:cNvPr id="3" name="2 Marcador de texto vertical"/>
          <p:cNvSpPr>
            <a:spLocks noGrp="1"/>
          </p:cNvSpPr>
          <p:nvPr>
            <p:ph type="body" orient="vert" idx="1"/>
          </p:nvPr>
        </p:nvSpPr>
        <p:spPr>
          <a:xfrm>
            <a:off x="457200" y="274638"/>
            <a:ext cx="6019800" cy="5851525"/>
          </a:xfrm>
        </p:spPr>
        <p:txBody>
          <a:bodyPr vert="eaVert"/>
          <a:lstStyle/>
          <a:p>
            <a:pPr lvl="0" eaLnBrk="1" latinLnBrk="0" hangingPunct="1"/>
            <a:r>
              <a:rPr lang="es-ES"/>
              <a:t>Haga clic para modificar el estilo de texto del patrón</a:t>
            </a:r>
          </a:p>
          <a:p>
            <a:pPr lvl="1" eaLnBrk="1" latinLnBrk="0" hangingPunct="1"/>
            <a:r>
              <a:rPr lang="es-ES"/>
              <a:t>Segundo nivel</a:t>
            </a:r>
          </a:p>
          <a:p>
            <a:pPr lvl="2" eaLnBrk="1" latinLnBrk="0" hangingPunct="1"/>
            <a:r>
              <a:rPr lang="es-ES"/>
              <a:t>Tercer nivel</a:t>
            </a:r>
          </a:p>
          <a:p>
            <a:pPr lvl="3" eaLnBrk="1" latinLnBrk="0" hangingPunct="1"/>
            <a:r>
              <a:rPr lang="es-ES"/>
              <a:t>Cuarto nivel</a:t>
            </a:r>
          </a:p>
          <a:p>
            <a:pPr lvl="4" eaLnBrk="1" latinLnBrk="0" hangingPunct="1"/>
            <a:r>
              <a:rPr lang="es-ES"/>
              <a:t>Quinto nivel</a:t>
            </a:r>
            <a:endParaRPr kumimoji="0" lang="en-US"/>
          </a:p>
        </p:txBody>
      </p:sp>
      <p:sp>
        <p:nvSpPr>
          <p:cNvPr id="4" name="3 Marcador de fecha"/>
          <p:cNvSpPr>
            <a:spLocks noGrp="1"/>
          </p:cNvSpPr>
          <p:nvPr>
            <p:ph type="dt" sz="half" idx="10"/>
          </p:nvPr>
        </p:nvSpPr>
        <p:spPr/>
        <p:txBody>
          <a:bodyPr/>
          <a:lstStyle/>
          <a:p>
            <a:fld id="{0A4F8268-1DBC-46F4-8EB9-FA665D2B0959}" type="datetimeFigureOut">
              <a:rPr lang="es-MX" smtClean="0"/>
              <a:pPr/>
              <a:t>11/10/2016</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B1CC39B8-045A-4393-BFC4-5955E3B9F970}" type="slidenum">
              <a:rPr lang="es-MX" smtClean="0"/>
              <a:pPr/>
              <a:t>‹Nº›</a:t>
            </a:fld>
            <a:endParaRPr lang="es-MX"/>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woObjAndTx">
  <p:cSld name="Título, 2 objetos y texto">
    <p:spTree>
      <p:nvGrpSpPr>
        <p:cNvPr id="1" name=""/>
        <p:cNvGrpSpPr/>
        <p:nvPr/>
      </p:nvGrpSpPr>
      <p:grpSpPr>
        <a:xfrm>
          <a:off x="0" y="0"/>
          <a:ext cx="0" cy="0"/>
          <a:chOff x="0" y="0"/>
          <a:chExt cx="0" cy="0"/>
        </a:xfrm>
      </p:grpSpPr>
      <p:sp>
        <p:nvSpPr>
          <p:cNvPr id="2" name="1 Título"/>
          <p:cNvSpPr>
            <a:spLocks noGrp="1"/>
          </p:cNvSpPr>
          <p:nvPr>
            <p:ph type="title"/>
          </p:nvPr>
        </p:nvSpPr>
        <p:spPr>
          <a:xfrm>
            <a:off x="456481" y="273629"/>
            <a:ext cx="8226720" cy="1143480"/>
          </a:xfrm>
        </p:spPr>
        <p:txBody>
          <a:bodyPr/>
          <a:lstStyle/>
          <a:p>
            <a:r>
              <a:rPr lang="es-ES"/>
              <a:t>Haga clic para modificar el estilo de título del patrón</a:t>
            </a:r>
            <a:endParaRPr lang="es-MX"/>
          </a:p>
        </p:txBody>
      </p:sp>
      <p:sp>
        <p:nvSpPr>
          <p:cNvPr id="3" name="2 Marcador de contenido"/>
          <p:cNvSpPr>
            <a:spLocks noGrp="1"/>
          </p:cNvSpPr>
          <p:nvPr>
            <p:ph sz="quarter" idx="1"/>
          </p:nvPr>
        </p:nvSpPr>
        <p:spPr>
          <a:xfrm>
            <a:off x="456480" y="1604329"/>
            <a:ext cx="4043520" cy="2193351"/>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3 Marcador de contenido"/>
          <p:cNvSpPr>
            <a:spLocks noGrp="1"/>
          </p:cNvSpPr>
          <p:nvPr>
            <p:ph sz="quarter" idx="2"/>
          </p:nvPr>
        </p:nvSpPr>
        <p:spPr>
          <a:xfrm>
            <a:off x="456480" y="3935934"/>
            <a:ext cx="4043520" cy="2193350"/>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5" name="4 Marcador de texto"/>
          <p:cNvSpPr>
            <a:spLocks noGrp="1"/>
          </p:cNvSpPr>
          <p:nvPr>
            <p:ph type="body" sz="half" idx="3"/>
          </p:nvPr>
        </p:nvSpPr>
        <p:spPr>
          <a:xfrm>
            <a:off x="4638241" y="1604329"/>
            <a:ext cx="4044960" cy="4524955"/>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6" name="5 Marcador de fecha"/>
          <p:cNvSpPr>
            <a:spLocks noGrp="1"/>
          </p:cNvSpPr>
          <p:nvPr>
            <p:ph type="dt" idx="10"/>
          </p:nvPr>
        </p:nvSpPr>
        <p:spPr>
          <a:xfrm>
            <a:off x="456481" y="6247376"/>
            <a:ext cx="2128320" cy="470930"/>
          </a:xfrm>
        </p:spPr>
        <p:txBody>
          <a:bodyPr/>
          <a:lstStyle>
            <a:lvl1pPr>
              <a:defRPr/>
            </a:lvl1pPr>
          </a:lstStyle>
          <a:p>
            <a:endParaRPr lang="es-ES"/>
          </a:p>
        </p:txBody>
      </p:sp>
      <p:sp>
        <p:nvSpPr>
          <p:cNvPr id="7" name="6 Marcador de pie de página"/>
          <p:cNvSpPr>
            <a:spLocks noGrp="1"/>
          </p:cNvSpPr>
          <p:nvPr>
            <p:ph type="ftr" idx="11"/>
          </p:nvPr>
        </p:nvSpPr>
        <p:spPr>
          <a:xfrm>
            <a:off x="3127680" y="6247376"/>
            <a:ext cx="2897280" cy="470930"/>
          </a:xfrm>
        </p:spPr>
        <p:txBody>
          <a:bodyPr/>
          <a:lstStyle>
            <a:lvl1pPr>
              <a:defRPr/>
            </a:lvl1pPr>
          </a:lstStyle>
          <a:p>
            <a:endParaRPr lang="es-ES"/>
          </a:p>
        </p:txBody>
      </p:sp>
      <p:sp>
        <p:nvSpPr>
          <p:cNvPr id="8" name="7 Marcador de número de diapositiva"/>
          <p:cNvSpPr>
            <a:spLocks noGrp="1"/>
          </p:cNvSpPr>
          <p:nvPr>
            <p:ph type="sldNum" idx="12"/>
          </p:nvPr>
        </p:nvSpPr>
        <p:spPr>
          <a:xfrm>
            <a:off x="6554880" y="6247376"/>
            <a:ext cx="2128320" cy="470930"/>
          </a:xfrm>
        </p:spPr>
        <p:txBody>
          <a:bodyPr/>
          <a:lstStyle>
            <a:lvl1pPr>
              <a:defRPr/>
            </a:lvl1pPr>
          </a:lstStyle>
          <a:p>
            <a:fld id="{B9000314-DE1A-4B96-8B0A-5C60572E1BE9}" type="slidenum">
              <a:rPr lang="es-ES"/>
              <a:pPr/>
              <a:t>‹Nº›</a:t>
            </a:fld>
            <a:endParaRPr lang="es-E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a:t>Haga clic para modificar el estilo de título del patrón</a:t>
            </a:r>
            <a:endParaRPr kumimoji="0" lang="en-US"/>
          </a:p>
        </p:txBody>
      </p:sp>
      <p:sp>
        <p:nvSpPr>
          <p:cNvPr id="8" name="7 Marcador de contenido"/>
          <p:cNvSpPr>
            <a:spLocks noGrp="1"/>
          </p:cNvSpPr>
          <p:nvPr>
            <p:ph sz="quarter" idx="1"/>
          </p:nvPr>
        </p:nvSpPr>
        <p:spPr>
          <a:xfrm>
            <a:off x="457200" y="1600200"/>
            <a:ext cx="7467600" cy="4873752"/>
          </a:xfrm>
        </p:spPr>
        <p:txBody>
          <a:bodyPr/>
          <a:lstStyle/>
          <a:p>
            <a:pPr lvl="0" eaLnBrk="1" latinLnBrk="0" hangingPunct="1"/>
            <a:r>
              <a:rPr lang="es-ES"/>
              <a:t>Haga clic para modificar el estilo de texto del patrón</a:t>
            </a:r>
          </a:p>
          <a:p>
            <a:pPr lvl="1" eaLnBrk="1" latinLnBrk="0" hangingPunct="1"/>
            <a:r>
              <a:rPr lang="es-ES"/>
              <a:t>Segundo nivel</a:t>
            </a:r>
          </a:p>
          <a:p>
            <a:pPr lvl="2" eaLnBrk="1" latinLnBrk="0" hangingPunct="1"/>
            <a:r>
              <a:rPr lang="es-ES"/>
              <a:t>Tercer nivel</a:t>
            </a:r>
          </a:p>
          <a:p>
            <a:pPr lvl="3" eaLnBrk="1" latinLnBrk="0" hangingPunct="1"/>
            <a:r>
              <a:rPr lang="es-ES"/>
              <a:t>Cuarto nivel</a:t>
            </a:r>
          </a:p>
          <a:p>
            <a:pPr lvl="4" eaLnBrk="1" latinLnBrk="0" hangingPunct="1"/>
            <a:r>
              <a:rPr lang="es-ES"/>
              <a:t>Quinto nivel</a:t>
            </a:r>
            <a:endParaRPr kumimoji="0" lang="en-US"/>
          </a:p>
        </p:txBody>
      </p:sp>
      <p:sp>
        <p:nvSpPr>
          <p:cNvPr id="7" name="6 Marcador de fecha"/>
          <p:cNvSpPr>
            <a:spLocks noGrp="1"/>
          </p:cNvSpPr>
          <p:nvPr>
            <p:ph type="dt" sz="half" idx="14"/>
          </p:nvPr>
        </p:nvSpPr>
        <p:spPr/>
        <p:txBody>
          <a:bodyPr rtlCol="0"/>
          <a:lstStyle/>
          <a:p>
            <a:fld id="{0A4F8268-1DBC-46F4-8EB9-FA665D2B0959}" type="datetimeFigureOut">
              <a:rPr lang="es-MX" smtClean="0"/>
              <a:pPr/>
              <a:t>11/10/2016</a:t>
            </a:fld>
            <a:endParaRPr lang="es-MX"/>
          </a:p>
        </p:txBody>
      </p:sp>
      <p:sp>
        <p:nvSpPr>
          <p:cNvPr id="9" name="8 Marcador de número de diapositiva"/>
          <p:cNvSpPr>
            <a:spLocks noGrp="1"/>
          </p:cNvSpPr>
          <p:nvPr>
            <p:ph type="sldNum" sz="quarter" idx="15"/>
          </p:nvPr>
        </p:nvSpPr>
        <p:spPr/>
        <p:txBody>
          <a:bodyPr rtlCol="0"/>
          <a:lstStyle/>
          <a:p>
            <a:fld id="{B1CC39B8-045A-4393-BFC4-5955E3B9F970}" type="slidenum">
              <a:rPr lang="es-MX" smtClean="0"/>
              <a:pPr/>
              <a:t>‹Nº›</a:t>
            </a:fld>
            <a:endParaRPr lang="es-MX"/>
          </a:p>
        </p:txBody>
      </p:sp>
      <p:sp>
        <p:nvSpPr>
          <p:cNvPr id="10" name="9 Marcador de pie de página"/>
          <p:cNvSpPr>
            <a:spLocks noGrp="1"/>
          </p:cNvSpPr>
          <p:nvPr>
            <p:ph type="ftr" sz="quarter" idx="16"/>
          </p:nvPr>
        </p:nvSpPr>
        <p:spPr/>
        <p:txBody>
          <a:bodyPr rtlCol="0"/>
          <a:lstStyle/>
          <a:p>
            <a:endParaRPr lang="es-MX"/>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bg>
      <p:bgRef idx="1001">
        <a:schemeClr val="bg2"/>
      </p:bgRef>
    </p:bg>
    <p:spTree>
      <p:nvGrpSpPr>
        <p:cNvPr id="1" name=""/>
        <p:cNvGrpSpPr/>
        <p:nvPr/>
      </p:nvGrpSpPr>
      <p:grpSpPr>
        <a:xfrm>
          <a:off x="0" y="0"/>
          <a:ext cx="0" cy="0"/>
          <a:chOff x="0" y="0"/>
          <a:chExt cx="0" cy="0"/>
        </a:xfrm>
      </p:grpSpPr>
      <p:sp>
        <p:nvSpPr>
          <p:cNvPr id="2" name="1 Título"/>
          <p:cNvSpPr>
            <a:spLocks noGrp="1"/>
          </p:cNvSpPr>
          <p:nvPr>
            <p:ph type="title"/>
          </p:nvPr>
        </p:nvSpPr>
        <p:spPr>
          <a:xfrm>
            <a:off x="2286000" y="2895600"/>
            <a:ext cx="6172200" cy="2053590"/>
          </a:xfrm>
        </p:spPr>
        <p:txBody>
          <a:bodyPr/>
          <a:lstStyle>
            <a:lvl1pPr algn="l">
              <a:buNone/>
              <a:defRPr sz="3000" b="1" cap="small" baseline="0"/>
            </a:lvl1pPr>
          </a:lstStyle>
          <a:p>
            <a:r>
              <a:rPr kumimoji="0" lang="es-ES"/>
              <a:t>Haga clic para modificar el estilo de título del patrón</a:t>
            </a:r>
            <a:endParaRPr kumimoji="0" lang="en-US"/>
          </a:p>
        </p:txBody>
      </p:sp>
      <p:sp>
        <p:nvSpPr>
          <p:cNvPr id="3" name="2 Marcador de texto"/>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s-ES"/>
              <a:t>Haga clic para modificar el estilo de texto del patrón</a:t>
            </a:r>
          </a:p>
        </p:txBody>
      </p:sp>
      <p:sp>
        <p:nvSpPr>
          <p:cNvPr id="4" name="3 Marcador de fecha"/>
          <p:cNvSpPr>
            <a:spLocks noGrp="1"/>
          </p:cNvSpPr>
          <p:nvPr>
            <p:ph type="dt" sz="half" idx="10"/>
          </p:nvPr>
        </p:nvSpPr>
        <p:spPr bwMode="auto">
          <a:xfrm rot="5400000">
            <a:off x="7763256" y="1170432"/>
            <a:ext cx="2286000" cy="381000"/>
          </a:xfrm>
        </p:spPr>
        <p:txBody>
          <a:bodyPr/>
          <a:lstStyle/>
          <a:p>
            <a:fld id="{0A4F8268-1DBC-46F4-8EB9-FA665D2B0959}" type="datetimeFigureOut">
              <a:rPr lang="es-MX" smtClean="0"/>
              <a:pPr/>
              <a:t>11/10/2016</a:t>
            </a:fld>
            <a:endParaRPr lang="es-MX"/>
          </a:p>
        </p:txBody>
      </p:sp>
      <p:sp>
        <p:nvSpPr>
          <p:cNvPr id="5" name="4 Marcador de pie de página"/>
          <p:cNvSpPr>
            <a:spLocks noGrp="1"/>
          </p:cNvSpPr>
          <p:nvPr>
            <p:ph type="ftr" sz="quarter" idx="11"/>
          </p:nvPr>
        </p:nvSpPr>
        <p:spPr bwMode="auto">
          <a:xfrm rot="5400000">
            <a:off x="7077456" y="4178808"/>
            <a:ext cx="3657600" cy="384048"/>
          </a:xfrm>
        </p:spPr>
        <p:txBody>
          <a:bodyPr/>
          <a:lstStyle/>
          <a:p>
            <a:endParaRPr lang="es-MX"/>
          </a:p>
        </p:txBody>
      </p:sp>
      <p:sp>
        <p:nvSpPr>
          <p:cNvPr id="9" name="8 Rectángulo"/>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9 Rectángulo"/>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10 Rectángulo"/>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11 Rectángulo"/>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12 Conector recto"/>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13 Conector recto"/>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14 Conector recto"/>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15 Conector recto"/>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7" name="16 Conector recto"/>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17 Rectángulo"/>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18 Elipse"/>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19 Elipse"/>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20 Elipse"/>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21 Elipse"/>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22 Elipse"/>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25 Conector recto"/>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5 Marcador de número de diapositiva"/>
          <p:cNvSpPr>
            <a:spLocks noGrp="1"/>
          </p:cNvSpPr>
          <p:nvPr>
            <p:ph type="sldNum" sz="quarter" idx="12"/>
          </p:nvPr>
        </p:nvSpPr>
        <p:spPr bwMode="auto">
          <a:xfrm>
            <a:off x="1340616" y="4928702"/>
            <a:ext cx="609600" cy="517524"/>
          </a:xfrm>
        </p:spPr>
        <p:txBody>
          <a:bodyPr/>
          <a:lstStyle/>
          <a:p>
            <a:fld id="{B1CC39B8-045A-4393-BFC4-5955E3B9F970}" type="slidenum">
              <a:rPr lang="es-MX" smtClean="0"/>
              <a:pPr/>
              <a:t>‹Nº›</a:t>
            </a:fld>
            <a:endParaRPr lang="es-MX"/>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a:t>Haga clic para modificar el estilo de título del patrón</a:t>
            </a:r>
            <a:endParaRPr kumimoji="0" lang="en-US"/>
          </a:p>
        </p:txBody>
      </p:sp>
      <p:sp>
        <p:nvSpPr>
          <p:cNvPr id="5" name="4 Marcador de fecha"/>
          <p:cNvSpPr>
            <a:spLocks noGrp="1"/>
          </p:cNvSpPr>
          <p:nvPr>
            <p:ph type="dt" sz="half" idx="10"/>
          </p:nvPr>
        </p:nvSpPr>
        <p:spPr/>
        <p:txBody>
          <a:bodyPr/>
          <a:lstStyle/>
          <a:p>
            <a:fld id="{0A4F8268-1DBC-46F4-8EB9-FA665D2B0959}" type="datetimeFigureOut">
              <a:rPr lang="es-MX" smtClean="0"/>
              <a:pPr/>
              <a:t>11/10/2016</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B1CC39B8-045A-4393-BFC4-5955E3B9F970}" type="slidenum">
              <a:rPr lang="es-MX" smtClean="0"/>
              <a:pPr/>
              <a:t>‹Nº›</a:t>
            </a:fld>
            <a:endParaRPr lang="es-MX"/>
          </a:p>
        </p:txBody>
      </p:sp>
      <p:sp>
        <p:nvSpPr>
          <p:cNvPr id="9" name="8 Marcador de contenido"/>
          <p:cNvSpPr>
            <a:spLocks noGrp="1"/>
          </p:cNvSpPr>
          <p:nvPr>
            <p:ph sz="quarter" idx="1"/>
          </p:nvPr>
        </p:nvSpPr>
        <p:spPr>
          <a:xfrm>
            <a:off x="457200" y="1600200"/>
            <a:ext cx="3657600" cy="4572000"/>
          </a:xfrm>
        </p:spPr>
        <p:txBody>
          <a:bodyPr/>
          <a:lstStyle/>
          <a:p>
            <a:pPr lvl="0" eaLnBrk="1" latinLnBrk="0" hangingPunct="1"/>
            <a:r>
              <a:rPr lang="es-ES"/>
              <a:t>Haga clic para modificar el estilo de texto del patrón</a:t>
            </a:r>
          </a:p>
          <a:p>
            <a:pPr lvl="1" eaLnBrk="1" latinLnBrk="0" hangingPunct="1"/>
            <a:r>
              <a:rPr lang="es-ES"/>
              <a:t>Segundo nivel</a:t>
            </a:r>
          </a:p>
          <a:p>
            <a:pPr lvl="2" eaLnBrk="1" latinLnBrk="0" hangingPunct="1"/>
            <a:r>
              <a:rPr lang="es-ES"/>
              <a:t>Tercer nivel</a:t>
            </a:r>
          </a:p>
          <a:p>
            <a:pPr lvl="3" eaLnBrk="1" latinLnBrk="0" hangingPunct="1"/>
            <a:r>
              <a:rPr lang="es-ES"/>
              <a:t>Cuarto nivel</a:t>
            </a:r>
          </a:p>
          <a:p>
            <a:pPr lvl="4" eaLnBrk="1" latinLnBrk="0" hangingPunct="1"/>
            <a:r>
              <a:rPr lang="es-ES"/>
              <a:t>Quinto nivel</a:t>
            </a:r>
            <a:endParaRPr kumimoji="0" lang="en-US"/>
          </a:p>
        </p:txBody>
      </p:sp>
      <p:sp>
        <p:nvSpPr>
          <p:cNvPr id="11" name="10 Marcador de contenido"/>
          <p:cNvSpPr>
            <a:spLocks noGrp="1"/>
          </p:cNvSpPr>
          <p:nvPr>
            <p:ph sz="quarter" idx="2"/>
          </p:nvPr>
        </p:nvSpPr>
        <p:spPr>
          <a:xfrm>
            <a:off x="4270248" y="1600200"/>
            <a:ext cx="3657600" cy="4572000"/>
          </a:xfrm>
        </p:spPr>
        <p:txBody>
          <a:bodyPr/>
          <a:lstStyle/>
          <a:p>
            <a:pPr lvl="0" eaLnBrk="1" latinLnBrk="0" hangingPunct="1"/>
            <a:r>
              <a:rPr lang="es-ES"/>
              <a:t>Haga clic para modificar el estilo de texto del patrón</a:t>
            </a:r>
          </a:p>
          <a:p>
            <a:pPr lvl="1" eaLnBrk="1" latinLnBrk="0" hangingPunct="1"/>
            <a:r>
              <a:rPr lang="es-ES"/>
              <a:t>Segundo nivel</a:t>
            </a:r>
          </a:p>
          <a:p>
            <a:pPr lvl="2" eaLnBrk="1" latinLnBrk="0" hangingPunct="1"/>
            <a:r>
              <a:rPr lang="es-ES"/>
              <a:t>Tercer nivel</a:t>
            </a:r>
          </a:p>
          <a:p>
            <a:pPr lvl="3" eaLnBrk="1" latinLnBrk="0" hangingPunct="1"/>
            <a:r>
              <a:rPr lang="es-ES"/>
              <a:t>Cuarto nivel</a:t>
            </a:r>
          </a:p>
          <a:p>
            <a:pPr lvl="4" eaLnBrk="1" latinLnBrk="0" hangingPunct="1"/>
            <a:r>
              <a:rPr lang="es-ES"/>
              <a:t>Quinto nivel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7543800" cy="1143000"/>
          </a:xfrm>
        </p:spPr>
        <p:txBody>
          <a:bodyPr anchor="b"/>
          <a:lstStyle>
            <a:lvl1pPr>
              <a:defRPr/>
            </a:lvl1pPr>
          </a:lstStyle>
          <a:p>
            <a:r>
              <a:rPr kumimoji="0" lang="es-ES"/>
              <a:t>Haga clic para modificar el estilo de título del patrón</a:t>
            </a:r>
            <a:endParaRPr kumimoji="0" lang="en-US"/>
          </a:p>
        </p:txBody>
      </p:sp>
      <p:sp>
        <p:nvSpPr>
          <p:cNvPr id="7" name="6 Marcador de fecha"/>
          <p:cNvSpPr>
            <a:spLocks noGrp="1"/>
          </p:cNvSpPr>
          <p:nvPr>
            <p:ph type="dt" sz="half" idx="10"/>
          </p:nvPr>
        </p:nvSpPr>
        <p:spPr/>
        <p:txBody>
          <a:bodyPr/>
          <a:lstStyle/>
          <a:p>
            <a:fld id="{0A4F8268-1DBC-46F4-8EB9-FA665D2B0959}" type="datetimeFigureOut">
              <a:rPr lang="es-MX" smtClean="0"/>
              <a:pPr/>
              <a:t>11/10/2016</a:t>
            </a:fld>
            <a:endParaRPr lang="es-MX"/>
          </a:p>
        </p:txBody>
      </p:sp>
      <p:sp>
        <p:nvSpPr>
          <p:cNvPr id="8" name="7 Marcador de pie de página"/>
          <p:cNvSpPr>
            <a:spLocks noGrp="1"/>
          </p:cNvSpPr>
          <p:nvPr>
            <p:ph type="ftr" sz="quarter" idx="11"/>
          </p:nvPr>
        </p:nvSpPr>
        <p:spPr/>
        <p:txBody>
          <a:bodyPr/>
          <a:lstStyle/>
          <a:p>
            <a:endParaRPr lang="es-MX"/>
          </a:p>
        </p:txBody>
      </p:sp>
      <p:sp>
        <p:nvSpPr>
          <p:cNvPr id="9" name="8 Marcador de número de diapositiva"/>
          <p:cNvSpPr>
            <a:spLocks noGrp="1"/>
          </p:cNvSpPr>
          <p:nvPr>
            <p:ph type="sldNum" sz="quarter" idx="12"/>
          </p:nvPr>
        </p:nvSpPr>
        <p:spPr/>
        <p:txBody>
          <a:bodyPr/>
          <a:lstStyle/>
          <a:p>
            <a:fld id="{B1CC39B8-045A-4393-BFC4-5955E3B9F970}" type="slidenum">
              <a:rPr lang="es-MX" smtClean="0"/>
              <a:pPr/>
              <a:t>‹Nº›</a:t>
            </a:fld>
            <a:endParaRPr lang="es-MX"/>
          </a:p>
        </p:txBody>
      </p:sp>
      <p:sp>
        <p:nvSpPr>
          <p:cNvPr id="11" name="10 Marcador de contenido"/>
          <p:cNvSpPr>
            <a:spLocks noGrp="1"/>
          </p:cNvSpPr>
          <p:nvPr>
            <p:ph sz="quarter" idx="2"/>
          </p:nvPr>
        </p:nvSpPr>
        <p:spPr>
          <a:xfrm>
            <a:off x="457200" y="2362200"/>
            <a:ext cx="3657600" cy="3886200"/>
          </a:xfrm>
        </p:spPr>
        <p:txBody>
          <a:bodyPr/>
          <a:lstStyle/>
          <a:p>
            <a:pPr lvl="0" eaLnBrk="1" latinLnBrk="0" hangingPunct="1"/>
            <a:r>
              <a:rPr lang="es-ES"/>
              <a:t>Haga clic para modificar el estilo de texto del patrón</a:t>
            </a:r>
          </a:p>
          <a:p>
            <a:pPr lvl="1" eaLnBrk="1" latinLnBrk="0" hangingPunct="1"/>
            <a:r>
              <a:rPr lang="es-ES"/>
              <a:t>Segundo nivel</a:t>
            </a:r>
          </a:p>
          <a:p>
            <a:pPr lvl="2" eaLnBrk="1" latinLnBrk="0" hangingPunct="1"/>
            <a:r>
              <a:rPr lang="es-ES"/>
              <a:t>Tercer nivel</a:t>
            </a:r>
          </a:p>
          <a:p>
            <a:pPr lvl="3" eaLnBrk="1" latinLnBrk="0" hangingPunct="1"/>
            <a:r>
              <a:rPr lang="es-ES"/>
              <a:t>Cuarto nivel</a:t>
            </a:r>
          </a:p>
          <a:p>
            <a:pPr lvl="4" eaLnBrk="1" latinLnBrk="0" hangingPunct="1"/>
            <a:r>
              <a:rPr lang="es-ES"/>
              <a:t>Quinto nivel</a:t>
            </a:r>
            <a:endParaRPr kumimoji="0" lang="en-US"/>
          </a:p>
        </p:txBody>
      </p:sp>
      <p:sp>
        <p:nvSpPr>
          <p:cNvPr id="13" name="12 Marcador de contenido"/>
          <p:cNvSpPr>
            <a:spLocks noGrp="1"/>
          </p:cNvSpPr>
          <p:nvPr>
            <p:ph sz="quarter" idx="4"/>
          </p:nvPr>
        </p:nvSpPr>
        <p:spPr>
          <a:xfrm>
            <a:off x="4371975" y="2362200"/>
            <a:ext cx="3657600" cy="3886200"/>
          </a:xfrm>
        </p:spPr>
        <p:txBody>
          <a:bodyPr/>
          <a:lstStyle/>
          <a:p>
            <a:pPr lvl="0" eaLnBrk="1" latinLnBrk="0" hangingPunct="1"/>
            <a:r>
              <a:rPr lang="es-ES"/>
              <a:t>Haga clic para modificar el estilo de texto del patrón</a:t>
            </a:r>
          </a:p>
          <a:p>
            <a:pPr lvl="1" eaLnBrk="1" latinLnBrk="0" hangingPunct="1"/>
            <a:r>
              <a:rPr lang="es-ES"/>
              <a:t>Segundo nivel</a:t>
            </a:r>
          </a:p>
          <a:p>
            <a:pPr lvl="2" eaLnBrk="1" latinLnBrk="0" hangingPunct="1"/>
            <a:r>
              <a:rPr lang="es-ES"/>
              <a:t>Tercer nivel</a:t>
            </a:r>
          </a:p>
          <a:p>
            <a:pPr lvl="3" eaLnBrk="1" latinLnBrk="0" hangingPunct="1"/>
            <a:r>
              <a:rPr lang="es-ES"/>
              <a:t>Cuarto nivel</a:t>
            </a:r>
          </a:p>
          <a:p>
            <a:pPr lvl="4" eaLnBrk="1" latinLnBrk="0" hangingPunct="1"/>
            <a:r>
              <a:rPr lang="es-ES"/>
              <a:t>Quinto nivel</a:t>
            </a:r>
            <a:endParaRPr kumimoji="0" lang="en-US"/>
          </a:p>
        </p:txBody>
      </p:sp>
      <p:sp>
        <p:nvSpPr>
          <p:cNvPr id="12" name="11 Marcador de texto"/>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s-ES"/>
              <a:t>Haga clic para modificar el estilo de texto del patrón</a:t>
            </a:r>
          </a:p>
        </p:txBody>
      </p:sp>
      <p:sp>
        <p:nvSpPr>
          <p:cNvPr id="14" name="13 Marcador de texto"/>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s-ES"/>
              <a:t>Haga clic para modificar el estilo de texto del patrón</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a:t>Haga clic para modificar el estilo de título del patrón</a:t>
            </a:r>
            <a:endParaRPr kumimoji="0" lang="en-US"/>
          </a:p>
        </p:txBody>
      </p:sp>
      <p:sp>
        <p:nvSpPr>
          <p:cNvPr id="6" name="5 Marcador de fecha"/>
          <p:cNvSpPr>
            <a:spLocks noGrp="1"/>
          </p:cNvSpPr>
          <p:nvPr>
            <p:ph type="dt" sz="half" idx="10"/>
          </p:nvPr>
        </p:nvSpPr>
        <p:spPr/>
        <p:txBody>
          <a:bodyPr rtlCol="0"/>
          <a:lstStyle/>
          <a:p>
            <a:fld id="{0A4F8268-1DBC-46F4-8EB9-FA665D2B0959}" type="datetimeFigureOut">
              <a:rPr lang="es-MX" smtClean="0"/>
              <a:pPr/>
              <a:t>11/10/2016</a:t>
            </a:fld>
            <a:endParaRPr lang="es-MX"/>
          </a:p>
        </p:txBody>
      </p:sp>
      <p:sp>
        <p:nvSpPr>
          <p:cNvPr id="7" name="6 Marcador de número de diapositiva"/>
          <p:cNvSpPr>
            <a:spLocks noGrp="1"/>
          </p:cNvSpPr>
          <p:nvPr>
            <p:ph type="sldNum" sz="quarter" idx="11"/>
          </p:nvPr>
        </p:nvSpPr>
        <p:spPr/>
        <p:txBody>
          <a:bodyPr rtlCol="0"/>
          <a:lstStyle/>
          <a:p>
            <a:fld id="{B1CC39B8-045A-4393-BFC4-5955E3B9F970}" type="slidenum">
              <a:rPr lang="es-MX" smtClean="0"/>
              <a:pPr/>
              <a:t>‹Nº›</a:t>
            </a:fld>
            <a:endParaRPr lang="es-MX"/>
          </a:p>
        </p:txBody>
      </p:sp>
      <p:sp>
        <p:nvSpPr>
          <p:cNvPr id="8" name="7 Marcador de pie de página"/>
          <p:cNvSpPr>
            <a:spLocks noGrp="1"/>
          </p:cNvSpPr>
          <p:nvPr>
            <p:ph type="ftr" sz="quarter" idx="12"/>
          </p:nvPr>
        </p:nvSpPr>
        <p:spPr/>
        <p:txBody>
          <a:bodyPr rtlCol="0"/>
          <a:lstStyle/>
          <a:p>
            <a:endParaRPr lang="es-MX"/>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0A4F8268-1DBC-46F4-8EB9-FA665D2B0959}" type="datetimeFigureOut">
              <a:rPr lang="es-MX" smtClean="0"/>
              <a:pPr/>
              <a:t>11/10/2016</a:t>
            </a:fld>
            <a:endParaRPr lang="es-MX"/>
          </a:p>
        </p:txBody>
      </p:sp>
      <p:sp>
        <p:nvSpPr>
          <p:cNvPr id="3" name="2 Marcador de pie de página"/>
          <p:cNvSpPr>
            <a:spLocks noGrp="1"/>
          </p:cNvSpPr>
          <p:nvPr>
            <p:ph type="ftr" sz="quarter" idx="11"/>
          </p:nvPr>
        </p:nvSpPr>
        <p:spPr/>
        <p:txBody>
          <a:bodyPr/>
          <a:lstStyle/>
          <a:p>
            <a:endParaRPr lang="es-MX"/>
          </a:p>
        </p:txBody>
      </p:sp>
      <p:sp>
        <p:nvSpPr>
          <p:cNvPr id="4" name="3 Marcador de número de diapositiva"/>
          <p:cNvSpPr>
            <a:spLocks noGrp="1"/>
          </p:cNvSpPr>
          <p:nvPr>
            <p:ph type="sldNum" sz="quarter" idx="12"/>
          </p:nvPr>
        </p:nvSpPr>
        <p:spPr/>
        <p:txBody>
          <a:bodyPr/>
          <a:lstStyle/>
          <a:p>
            <a:fld id="{B1CC39B8-045A-4393-BFC4-5955E3B9F970}" type="slidenum">
              <a:rPr lang="es-MX" smtClean="0"/>
              <a:pPr/>
              <a:t>‹Nº›</a:t>
            </a:fld>
            <a:endParaRPr lang="es-MX"/>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bg>
      <p:bgRef idx="1001">
        <a:schemeClr val="bg1"/>
      </p:bgRef>
    </p:bg>
    <p:spTree>
      <p:nvGrpSpPr>
        <p:cNvPr id="1" name=""/>
        <p:cNvGrpSpPr/>
        <p:nvPr/>
      </p:nvGrpSpPr>
      <p:grpSpPr>
        <a:xfrm>
          <a:off x="0" y="0"/>
          <a:ext cx="0" cy="0"/>
          <a:chOff x="0" y="0"/>
          <a:chExt cx="0" cy="0"/>
        </a:xfrm>
      </p:grpSpPr>
      <p:sp>
        <p:nvSpPr>
          <p:cNvPr id="10" name="9 Conector recto"/>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1 Título"/>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es-ES"/>
              <a:t>Haga clic para modificar el estilo de título del patrón</a:t>
            </a:r>
            <a:endParaRPr kumimoji="0" lang="en-US"/>
          </a:p>
        </p:txBody>
      </p:sp>
      <p:sp>
        <p:nvSpPr>
          <p:cNvPr id="3" name="2 Marcador de texto"/>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es-ES"/>
              <a:t>Haga clic para modificar el estilo de texto del patrón</a:t>
            </a:r>
          </a:p>
        </p:txBody>
      </p:sp>
      <p:sp>
        <p:nvSpPr>
          <p:cNvPr id="8" name="7 Conector recto"/>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8 Conector recto"/>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10 Conector recto"/>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11 Rectángulo"/>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12 Conector recto"/>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13 Elipse"/>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17 Marcador de contenido"/>
          <p:cNvSpPr>
            <a:spLocks noGrp="1"/>
          </p:cNvSpPr>
          <p:nvPr>
            <p:ph sz="quarter" idx="1"/>
          </p:nvPr>
        </p:nvSpPr>
        <p:spPr>
          <a:xfrm>
            <a:off x="304800" y="274320"/>
            <a:ext cx="5638800" cy="6327648"/>
          </a:xfrm>
        </p:spPr>
        <p:txBody>
          <a:bodyPr/>
          <a:lstStyle/>
          <a:p>
            <a:pPr lvl="0" eaLnBrk="1" latinLnBrk="0" hangingPunct="1"/>
            <a:r>
              <a:rPr lang="es-ES"/>
              <a:t>Haga clic para modificar el estilo de texto del patrón</a:t>
            </a:r>
          </a:p>
          <a:p>
            <a:pPr lvl="1" eaLnBrk="1" latinLnBrk="0" hangingPunct="1"/>
            <a:r>
              <a:rPr lang="es-ES"/>
              <a:t>Segundo nivel</a:t>
            </a:r>
          </a:p>
          <a:p>
            <a:pPr lvl="2" eaLnBrk="1" latinLnBrk="0" hangingPunct="1"/>
            <a:r>
              <a:rPr lang="es-ES"/>
              <a:t>Tercer nivel</a:t>
            </a:r>
          </a:p>
          <a:p>
            <a:pPr lvl="3" eaLnBrk="1" latinLnBrk="0" hangingPunct="1"/>
            <a:r>
              <a:rPr lang="es-ES"/>
              <a:t>Cuarto nivel</a:t>
            </a:r>
          </a:p>
          <a:p>
            <a:pPr lvl="4" eaLnBrk="1" latinLnBrk="0" hangingPunct="1"/>
            <a:r>
              <a:rPr lang="es-ES"/>
              <a:t>Quinto nivel</a:t>
            </a:r>
            <a:endParaRPr kumimoji="0" lang="en-US"/>
          </a:p>
        </p:txBody>
      </p:sp>
      <p:sp>
        <p:nvSpPr>
          <p:cNvPr id="21" name="20 Marcador de fecha"/>
          <p:cNvSpPr>
            <a:spLocks noGrp="1"/>
          </p:cNvSpPr>
          <p:nvPr>
            <p:ph type="dt" sz="half" idx="14"/>
          </p:nvPr>
        </p:nvSpPr>
        <p:spPr/>
        <p:txBody>
          <a:bodyPr rtlCol="0"/>
          <a:lstStyle/>
          <a:p>
            <a:fld id="{0A4F8268-1DBC-46F4-8EB9-FA665D2B0959}" type="datetimeFigureOut">
              <a:rPr lang="es-MX" smtClean="0"/>
              <a:pPr/>
              <a:t>11/10/2016</a:t>
            </a:fld>
            <a:endParaRPr lang="es-MX"/>
          </a:p>
        </p:txBody>
      </p:sp>
      <p:sp>
        <p:nvSpPr>
          <p:cNvPr id="22" name="21 Marcador de número de diapositiva"/>
          <p:cNvSpPr>
            <a:spLocks noGrp="1"/>
          </p:cNvSpPr>
          <p:nvPr>
            <p:ph type="sldNum" sz="quarter" idx="15"/>
          </p:nvPr>
        </p:nvSpPr>
        <p:spPr/>
        <p:txBody>
          <a:bodyPr rtlCol="0"/>
          <a:lstStyle/>
          <a:p>
            <a:fld id="{B1CC39B8-045A-4393-BFC4-5955E3B9F970}" type="slidenum">
              <a:rPr lang="es-MX" smtClean="0"/>
              <a:pPr/>
              <a:t>‹Nº›</a:t>
            </a:fld>
            <a:endParaRPr lang="es-MX"/>
          </a:p>
        </p:txBody>
      </p:sp>
      <p:sp>
        <p:nvSpPr>
          <p:cNvPr id="23" name="22 Marcador de pie de página"/>
          <p:cNvSpPr>
            <a:spLocks noGrp="1"/>
          </p:cNvSpPr>
          <p:nvPr>
            <p:ph type="ftr" sz="quarter" idx="16"/>
          </p:nvPr>
        </p:nvSpPr>
        <p:spPr/>
        <p:txBody>
          <a:bodyPr rtlCol="0"/>
          <a:lstStyle/>
          <a:p>
            <a:endParaRPr lang="es-MX"/>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9" name="8 Conector recto"/>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12 Elipse"/>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1 Título"/>
          <p:cNvSpPr>
            <a:spLocks noGrp="1"/>
          </p:cNvSpPr>
          <p:nvPr>
            <p:ph type="title"/>
          </p:nvPr>
        </p:nvSpPr>
        <p:spPr>
          <a:xfrm rot="5400000">
            <a:off x="3350133" y="3200400"/>
            <a:ext cx="6309360" cy="457200"/>
          </a:xfrm>
        </p:spPr>
        <p:txBody>
          <a:bodyPr anchor="b"/>
          <a:lstStyle>
            <a:lvl1pPr algn="l">
              <a:buNone/>
              <a:defRPr sz="2000" b="1"/>
            </a:lvl1pPr>
          </a:lstStyle>
          <a:p>
            <a:r>
              <a:rPr kumimoji="0" lang="es-ES"/>
              <a:t>Haga clic para modificar el estilo de título del patrón</a:t>
            </a:r>
            <a:endParaRPr kumimoji="0" lang="en-US"/>
          </a:p>
        </p:txBody>
      </p:sp>
      <p:sp>
        <p:nvSpPr>
          <p:cNvPr id="3" name="2 Marcador de posición de imagen"/>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es-ES"/>
              <a:t>Haga clic en el icono para agregar una imagen</a:t>
            </a:r>
            <a:endParaRPr kumimoji="0" lang="en-US" dirty="0"/>
          </a:p>
        </p:txBody>
      </p:sp>
      <p:sp>
        <p:nvSpPr>
          <p:cNvPr id="4" name="3 Marcador de texto"/>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es-ES"/>
              <a:t>Haga clic para modificar el estilo de texto del patrón</a:t>
            </a:r>
          </a:p>
        </p:txBody>
      </p:sp>
      <p:sp>
        <p:nvSpPr>
          <p:cNvPr id="10" name="9 Conector recto"/>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10 Rectángulo"/>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11 Conector recto"/>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18 Conector recto"/>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19 Conector recto"/>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16 Marcador de fecha"/>
          <p:cNvSpPr>
            <a:spLocks noGrp="1"/>
          </p:cNvSpPr>
          <p:nvPr>
            <p:ph type="dt" sz="half" idx="10"/>
          </p:nvPr>
        </p:nvSpPr>
        <p:spPr/>
        <p:txBody>
          <a:bodyPr rtlCol="0"/>
          <a:lstStyle/>
          <a:p>
            <a:fld id="{0A4F8268-1DBC-46F4-8EB9-FA665D2B0959}" type="datetimeFigureOut">
              <a:rPr lang="es-MX" smtClean="0"/>
              <a:pPr/>
              <a:t>11/10/2016</a:t>
            </a:fld>
            <a:endParaRPr lang="es-MX"/>
          </a:p>
        </p:txBody>
      </p:sp>
      <p:sp>
        <p:nvSpPr>
          <p:cNvPr id="18" name="17 Marcador de número de diapositiva"/>
          <p:cNvSpPr>
            <a:spLocks noGrp="1"/>
          </p:cNvSpPr>
          <p:nvPr>
            <p:ph type="sldNum" sz="quarter" idx="11"/>
          </p:nvPr>
        </p:nvSpPr>
        <p:spPr/>
        <p:txBody>
          <a:bodyPr rtlCol="0"/>
          <a:lstStyle/>
          <a:p>
            <a:fld id="{B1CC39B8-045A-4393-BFC4-5955E3B9F970}" type="slidenum">
              <a:rPr lang="es-MX" smtClean="0"/>
              <a:pPr/>
              <a:t>‹Nº›</a:t>
            </a:fld>
            <a:endParaRPr lang="es-MX"/>
          </a:p>
        </p:txBody>
      </p:sp>
      <p:sp>
        <p:nvSpPr>
          <p:cNvPr id="21" name="20 Marcador de pie de página"/>
          <p:cNvSpPr>
            <a:spLocks noGrp="1"/>
          </p:cNvSpPr>
          <p:nvPr>
            <p:ph type="ftr" sz="quarter" idx="12"/>
          </p:nvPr>
        </p:nvSpPr>
        <p:spPr/>
        <p:txBody>
          <a:bodyPr rtlCol="0"/>
          <a:lstStyle/>
          <a:p>
            <a:endParaRPr lang="es-MX"/>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15 Conector recto"/>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21 Marcador de título"/>
          <p:cNvSpPr>
            <a:spLocks noGrp="1"/>
          </p:cNvSpPr>
          <p:nvPr>
            <p:ph type="title"/>
          </p:nvPr>
        </p:nvSpPr>
        <p:spPr>
          <a:xfrm>
            <a:off x="457200" y="274638"/>
            <a:ext cx="7467600" cy="1143000"/>
          </a:xfrm>
          <a:prstGeom prst="rect">
            <a:avLst/>
          </a:prstGeom>
        </p:spPr>
        <p:txBody>
          <a:bodyPr vert="horz" anchor="b">
            <a:normAutofit/>
          </a:bodyPr>
          <a:lstStyle/>
          <a:p>
            <a:r>
              <a:rPr kumimoji="0" lang="es-ES"/>
              <a:t>Haga clic para modificar el estilo de título del patrón</a:t>
            </a:r>
            <a:endParaRPr kumimoji="0" lang="en-US"/>
          </a:p>
        </p:txBody>
      </p:sp>
      <p:sp>
        <p:nvSpPr>
          <p:cNvPr id="13" name="12 Marcador de texto"/>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es-ES"/>
              <a:t>Haga clic para modificar el estilo de texto del patrón</a:t>
            </a:r>
          </a:p>
          <a:p>
            <a:pPr lvl="1" eaLnBrk="1" latinLnBrk="0" hangingPunct="1"/>
            <a:r>
              <a:rPr kumimoji="0" lang="es-ES"/>
              <a:t>Segundo nivel</a:t>
            </a:r>
          </a:p>
          <a:p>
            <a:pPr lvl="2" eaLnBrk="1" latinLnBrk="0" hangingPunct="1"/>
            <a:r>
              <a:rPr kumimoji="0" lang="es-ES"/>
              <a:t>Tercer nivel</a:t>
            </a:r>
          </a:p>
          <a:p>
            <a:pPr lvl="3" eaLnBrk="1" latinLnBrk="0" hangingPunct="1"/>
            <a:r>
              <a:rPr kumimoji="0" lang="es-ES"/>
              <a:t>Cuarto nivel</a:t>
            </a:r>
          </a:p>
          <a:p>
            <a:pPr lvl="4" eaLnBrk="1" latinLnBrk="0" hangingPunct="1"/>
            <a:r>
              <a:rPr kumimoji="0" lang="es-ES"/>
              <a:t>Quinto nivel</a:t>
            </a:r>
            <a:endParaRPr kumimoji="0" lang="en-US"/>
          </a:p>
        </p:txBody>
      </p:sp>
      <p:sp>
        <p:nvSpPr>
          <p:cNvPr id="14" name="13 Marcador de fecha"/>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0A4F8268-1DBC-46F4-8EB9-FA665D2B0959}" type="datetimeFigureOut">
              <a:rPr lang="es-MX" smtClean="0"/>
              <a:pPr/>
              <a:t>11/10/2016</a:t>
            </a:fld>
            <a:endParaRPr lang="es-MX"/>
          </a:p>
        </p:txBody>
      </p:sp>
      <p:sp>
        <p:nvSpPr>
          <p:cNvPr id="3" name="2 Marcador de pie de página"/>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endParaRPr lang="es-MX"/>
          </a:p>
        </p:txBody>
      </p:sp>
      <p:sp>
        <p:nvSpPr>
          <p:cNvPr id="7" name="6 Conector recto"/>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8 Conector recto"/>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9 Rectángulo"/>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10 Conector recto"/>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11 Elipse"/>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22 Marcador de número de diapositiva"/>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B1CC39B8-045A-4393-BFC4-5955E3B9F970}" type="slidenum">
              <a:rPr lang="es-MX" smtClean="0"/>
              <a:pPr/>
              <a:t>‹Nº›</a:t>
            </a:fld>
            <a:endParaRPr lang="es-MX"/>
          </a:p>
        </p:txBody>
      </p:sp>
    </p:spTree>
  </p:cSld>
  <p:clrMap bg1="lt1" tx1="dk1" bg2="lt2" tx2="dk2" accent1="accent1" accent2="accent2" accent3="accent3" accent4="accent4" accent5="accent5" accent6="accent6" hlink="hlink" folHlink="folHlink"/>
  <p:sldLayoutIdLst>
    <p:sldLayoutId id="2147483766" r:id="rId1"/>
    <p:sldLayoutId id="2147483767" r:id="rId2"/>
    <p:sldLayoutId id="2147483768" r:id="rId3"/>
    <p:sldLayoutId id="2147483769" r:id="rId4"/>
    <p:sldLayoutId id="2147483770" r:id="rId5"/>
    <p:sldLayoutId id="2147483771" r:id="rId6"/>
    <p:sldLayoutId id="2147483772" r:id="rId7"/>
    <p:sldLayoutId id="2147483773" r:id="rId8"/>
    <p:sldLayoutId id="2147483774" r:id="rId9"/>
    <p:sldLayoutId id="2147483775" r:id="rId10"/>
    <p:sldLayoutId id="2147483776" r:id="rId11"/>
    <p:sldLayoutId id="2147483777" r:id="rId12"/>
  </p:sldLayoutIdLst>
  <p:txStyles>
    <p:titleStyle>
      <a:lvl1pPr algn="l" rtl="0"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5.xml"/></Relationships>
</file>

<file path=ppt/slides/_rels/slide100.xml.rels><?xml version="1.0" encoding="UTF-8" standalone="yes"?>
<Relationships xmlns="http://schemas.openxmlformats.org/package/2006/relationships"><Relationship Id="rId2" Type="http://schemas.openxmlformats.org/officeDocument/2006/relationships/image" Target="../media/image49.png"/><Relationship Id="rId1" Type="http://schemas.openxmlformats.org/officeDocument/2006/relationships/slideLayout" Target="../slideLayouts/slideLayout2.xml"/></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2.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image" Target="../media/image50.png"/><Relationship Id="rId1" Type="http://schemas.openxmlformats.org/officeDocument/2006/relationships/slideLayout" Target="../slideLayouts/slideLayout2.xml"/><Relationship Id="rId4" Type="http://schemas.openxmlformats.org/officeDocument/2006/relationships/image" Target="../media/image52.png"/></Relationships>
</file>

<file path=ppt/slides/_rels/slide10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png"/><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5.xml"/><Relationship Id="rId5" Type="http://schemas.openxmlformats.org/officeDocument/2006/relationships/image" Target="../media/image15.png"/><Relationship Id="rId4" Type="http://schemas.openxmlformats.org/officeDocument/2006/relationships/image" Target="../media/image14.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2.xml"/><Relationship Id="rId1" Type="http://schemas.openxmlformats.org/officeDocument/2006/relationships/vmlDrawing" Target="../drawings/vmlDrawing1.vml"/><Relationship Id="rId5" Type="http://schemas.openxmlformats.org/officeDocument/2006/relationships/image" Target="../media/image18.emf"/><Relationship Id="rId4" Type="http://schemas.openxmlformats.org/officeDocument/2006/relationships/oleObject" Target="../embeddings/oleObject1.bin"/></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33.xml.rels><?xml version="1.0" encoding="UTF-8" standalone="yes"?>
<Relationships xmlns="http://schemas.openxmlformats.org/package/2006/relationships"><Relationship Id="rId3" Type="http://schemas.openxmlformats.org/officeDocument/2006/relationships/notesSlide" Target="../notesSlides/notesSlide6.xml"/><Relationship Id="rId7" Type="http://schemas.openxmlformats.org/officeDocument/2006/relationships/image" Target="../media/image20.emf"/><Relationship Id="rId2" Type="http://schemas.openxmlformats.org/officeDocument/2006/relationships/slideLayout" Target="../slideLayouts/slideLayout12.xml"/><Relationship Id="rId1" Type="http://schemas.openxmlformats.org/officeDocument/2006/relationships/vmlDrawing" Target="../drawings/vmlDrawing2.vml"/><Relationship Id="rId6" Type="http://schemas.openxmlformats.org/officeDocument/2006/relationships/oleObject" Target="../embeddings/oleObject3.bin"/><Relationship Id="rId5" Type="http://schemas.openxmlformats.org/officeDocument/2006/relationships/image" Target="../media/image19.emf"/><Relationship Id="rId4" Type="http://schemas.openxmlformats.org/officeDocument/2006/relationships/oleObject" Target="../embeddings/oleObject2.bin"/></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2.xml"/></Relationships>
</file>

<file path=ppt/slides/_rels/slide36.xml.rels><?xml version="1.0" encoding="UTF-8" standalone="yes"?>
<Relationships xmlns="http://schemas.openxmlformats.org/package/2006/relationships"><Relationship Id="rId3" Type="http://schemas.openxmlformats.org/officeDocument/2006/relationships/notesSlide" Target="../notesSlides/notesSlide9.xml"/><Relationship Id="rId7" Type="http://schemas.openxmlformats.org/officeDocument/2006/relationships/image" Target="../media/image22.emf"/><Relationship Id="rId2" Type="http://schemas.openxmlformats.org/officeDocument/2006/relationships/slideLayout" Target="../slideLayouts/slideLayout12.xml"/><Relationship Id="rId1" Type="http://schemas.openxmlformats.org/officeDocument/2006/relationships/vmlDrawing" Target="../drawings/vmlDrawing3.vml"/><Relationship Id="rId6" Type="http://schemas.openxmlformats.org/officeDocument/2006/relationships/oleObject" Target="../embeddings/oleObject5.bin"/><Relationship Id="rId5" Type="http://schemas.openxmlformats.org/officeDocument/2006/relationships/image" Target="../media/image21.emf"/><Relationship Id="rId4" Type="http://schemas.openxmlformats.org/officeDocument/2006/relationships/oleObject" Target="../embeddings/oleObject4.bin"/></Relationships>
</file>

<file path=ppt/slides/_rels/slide37.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0.xml"/><Relationship Id="rId1" Type="http://schemas.openxmlformats.org/officeDocument/2006/relationships/slideLayout" Target="../slideLayouts/slideLayout1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12.xml"/><Relationship Id="rId1" Type="http://schemas.openxmlformats.org/officeDocument/2006/relationships/vmlDrawing" Target="../drawings/vmlDrawing4.vml"/><Relationship Id="rId5" Type="http://schemas.openxmlformats.org/officeDocument/2006/relationships/image" Target="../media/image24.emf"/><Relationship Id="rId4" Type="http://schemas.openxmlformats.org/officeDocument/2006/relationships/oleObject" Target="../embeddings/oleObject6.bin"/></Relationships>
</file>

<file path=ppt/slides/_rels/slide41.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12.xml"/><Relationship Id="rId1" Type="http://schemas.openxmlformats.org/officeDocument/2006/relationships/vmlDrawing" Target="../drawings/vmlDrawing5.vml"/><Relationship Id="rId5" Type="http://schemas.openxmlformats.org/officeDocument/2006/relationships/image" Target="../media/image25.emf"/><Relationship Id="rId4" Type="http://schemas.openxmlformats.org/officeDocument/2006/relationships/oleObject" Target="../embeddings/oleObject7.bin"/></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4.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5.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5.xml"/></Relationships>
</file>

<file path=ppt/slides/_rels/slide56.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png"/><Relationship Id="rId1" Type="http://schemas.openxmlformats.org/officeDocument/2006/relationships/slideLayout" Target="../slideLayouts/slideLayout7.xml"/></Relationships>
</file>

<file path=ppt/slides/_rels/slide73.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1.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86.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39.png"/><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41.png"/><Relationship Id="rId1" Type="http://schemas.openxmlformats.org/officeDocument/2006/relationships/slideLayout" Target="../slideLayouts/slideLayout2.xml"/><Relationship Id="rId5" Type="http://schemas.openxmlformats.org/officeDocument/2006/relationships/image" Target="../media/image44.png"/><Relationship Id="rId4" Type="http://schemas.openxmlformats.org/officeDocument/2006/relationships/image" Target="../media/image43.png"/></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5.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2" Type="http://schemas.openxmlformats.org/officeDocument/2006/relationships/image" Target="../media/image47.png"/><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2" Type="http://schemas.openxmlformats.org/officeDocument/2006/relationships/image" Target="../media/image48.png"/><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2.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96.xml.rels><?xml version="1.0" encoding="UTF-8" standalone="yes"?>
<Relationships xmlns="http://schemas.openxmlformats.org/package/2006/relationships"><Relationship Id="rId3" Type="http://schemas.openxmlformats.org/officeDocument/2006/relationships/diagramLayout" Target="../diagrams/layout8.xml"/><Relationship Id="rId2" Type="http://schemas.openxmlformats.org/officeDocument/2006/relationships/diagramData" Target="../diagrams/data8.xml"/><Relationship Id="rId1" Type="http://schemas.openxmlformats.org/officeDocument/2006/relationships/slideLayout" Target="../slideLayouts/slideLayout2.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97.xml.rels><?xml version="1.0" encoding="UTF-8" standalone="yes"?>
<Relationships xmlns="http://schemas.openxmlformats.org/package/2006/relationships"><Relationship Id="rId3" Type="http://schemas.openxmlformats.org/officeDocument/2006/relationships/diagramLayout" Target="../diagrams/layout9.xml"/><Relationship Id="rId2" Type="http://schemas.openxmlformats.org/officeDocument/2006/relationships/diagramData" Target="../diagrams/data9.xml"/><Relationship Id="rId1" Type="http://schemas.openxmlformats.org/officeDocument/2006/relationships/slideLayout" Target="../slideLayouts/slideLayout2.xml"/><Relationship Id="rId6" Type="http://schemas.microsoft.com/office/2007/relationships/diagramDrawing" Target="../diagrams/drawing9.xml"/><Relationship Id="rId5" Type="http://schemas.openxmlformats.org/officeDocument/2006/relationships/diagramColors" Target="../diagrams/colors9.xml"/><Relationship Id="rId4" Type="http://schemas.openxmlformats.org/officeDocument/2006/relationships/diagramQuickStyle" Target="../diagrams/quickStyle9.xml"/></Relationships>
</file>

<file path=ppt/slides/_rels/slide98.xml.rels><?xml version="1.0" encoding="UTF-8" standalone="yes"?>
<Relationships xmlns="http://schemas.openxmlformats.org/package/2006/relationships"><Relationship Id="rId3" Type="http://schemas.openxmlformats.org/officeDocument/2006/relationships/diagramLayout" Target="../diagrams/layout10.xml"/><Relationship Id="rId2" Type="http://schemas.openxmlformats.org/officeDocument/2006/relationships/diagramData" Target="../diagrams/data10.xml"/><Relationship Id="rId1" Type="http://schemas.openxmlformats.org/officeDocument/2006/relationships/slideLayout" Target="../slideLayouts/slideLayout2.xml"/><Relationship Id="rId6" Type="http://schemas.microsoft.com/office/2007/relationships/diagramDrawing" Target="../diagrams/drawing10.xml"/><Relationship Id="rId5" Type="http://schemas.openxmlformats.org/officeDocument/2006/relationships/diagramColors" Target="../diagrams/colors10.xml"/><Relationship Id="rId4" Type="http://schemas.openxmlformats.org/officeDocument/2006/relationships/diagramQuickStyle" Target="../diagrams/quickStyle10.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65"/>
          <p:cNvSpPr>
            <a:spLocks noChangeArrowheads="1"/>
          </p:cNvSpPr>
          <p:nvPr/>
        </p:nvSpPr>
        <p:spPr bwMode="auto">
          <a:xfrm>
            <a:off x="3635375" y="2781300"/>
            <a:ext cx="3240088" cy="647700"/>
          </a:xfrm>
          <a:prstGeom prst="rect">
            <a:avLst/>
          </a:prstGeom>
          <a:noFill/>
          <a:ln w="9525">
            <a:noFill/>
            <a:miter lim="800000"/>
            <a:headEnd/>
            <a:tailEnd/>
          </a:ln>
        </p:spPr>
        <p:txBody>
          <a:bodyPr anchor="ctr"/>
          <a:lstStyle/>
          <a:p>
            <a:endParaRPr lang="es-MX" sz="2400"/>
          </a:p>
        </p:txBody>
      </p:sp>
      <p:sp>
        <p:nvSpPr>
          <p:cNvPr id="3" name="2 Rectángulo"/>
          <p:cNvSpPr/>
          <p:nvPr/>
        </p:nvSpPr>
        <p:spPr>
          <a:xfrm>
            <a:off x="611188" y="188913"/>
            <a:ext cx="8281987" cy="648017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4" name="2 Subtítulo"/>
          <p:cNvSpPr txBox="1">
            <a:spLocks/>
          </p:cNvSpPr>
          <p:nvPr/>
        </p:nvSpPr>
        <p:spPr>
          <a:xfrm>
            <a:off x="684213" y="2000250"/>
            <a:ext cx="8208962" cy="3372966"/>
          </a:xfrm>
          <a:prstGeom prst="rect">
            <a:avLst/>
          </a:prstGeom>
        </p:spPr>
        <p:txBody>
          <a:bodyPr>
            <a:normAutofit fontScale="47500" lnSpcReduction="20000"/>
          </a:bodyPr>
          <a:lstStyle/>
          <a:p>
            <a:pPr marL="342900" indent="-342900" algn="ctr" fontAlgn="auto">
              <a:spcBef>
                <a:spcPct val="20000"/>
              </a:spcBef>
              <a:spcAft>
                <a:spcPts val="0"/>
              </a:spcAft>
              <a:defRPr/>
            </a:pPr>
            <a:r>
              <a:rPr lang="es-MX" sz="2200" b="1" dirty="0">
                <a:solidFill>
                  <a:schemeClr val="accent4">
                    <a:lumMod val="75000"/>
                  </a:schemeClr>
                </a:solidFill>
                <a:latin typeface="Times New Roman" pitchFamily="18" charset="0"/>
                <a:cs typeface="Times New Roman" pitchFamily="18" charset="0"/>
              </a:rPr>
              <a:t>	</a:t>
            </a:r>
            <a:r>
              <a:rPr lang="es-MX" sz="4500" b="1" dirty="0">
                <a:latin typeface="Times New Roman" pitchFamily="18" charset="0"/>
                <a:cs typeface="Times New Roman" pitchFamily="18" charset="0"/>
              </a:rPr>
              <a:t>“Valuación y operaciones de mercado de dinero.</a:t>
            </a:r>
            <a:endParaRPr lang="es-MX" sz="4500" b="1" u="sng" dirty="0">
              <a:latin typeface="Times New Roman" pitchFamily="18" charset="0"/>
              <a:cs typeface="Times New Roman" pitchFamily="18" charset="0"/>
            </a:endParaRPr>
          </a:p>
          <a:p>
            <a:pPr marL="342900" indent="-342900" fontAlgn="auto">
              <a:spcBef>
                <a:spcPct val="20000"/>
              </a:spcBef>
              <a:spcAft>
                <a:spcPts val="0"/>
              </a:spcAft>
              <a:buFont typeface="Arial" pitchFamily="34" charset="0"/>
              <a:buChar char="•"/>
              <a:defRPr/>
            </a:pPr>
            <a:endParaRPr lang="es-MX" sz="4500" b="1" dirty="0">
              <a:latin typeface="Times New Roman" pitchFamily="18" charset="0"/>
              <a:cs typeface="Times New Roman" pitchFamily="18" charset="0"/>
            </a:endParaRPr>
          </a:p>
          <a:p>
            <a:pPr marL="342900" indent="-342900" fontAlgn="auto">
              <a:spcBef>
                <a:spcPct val="20000"/>
              </a:spcBef>
              <a:spcAft>
                <a:spcPts val="0"/>
              </a:spcAft>
              <a:buFont typeface="Arial" pitchFamily="34" charset="0"/>
              <a:buChar char="•"/>
              <a:defRPr/>
            </a:pPr>
            <a:r>
              <a:rPr lang="es-MX" sz="4500" b="1" u="sng" dirty="0">
                <a:latin typeface="Times New Roman" pitchFamily="18" charset="0"/>
                <a:cs typeface="Times New Roman" pitchFamily="18" charset="0"/>
              </a:rPr>
              <a:t>LICENCIATURA</a:t>
            </a:r>
            <a:r>
              <a:rPr lang="es-MX" sz="4500" b="1" dirty="0">
                <a:latin typeface="Times New Roman" pitchFamily="18" charset="0"/>
                <a:cs typeface="Times New Roman" pitchFamily="18" charset="0"/>
              </a:rPr>
              <a:t>: REL. ECONOM. </a:t>
            </a:r>
            <a:r>
              <a:rPr lang="es-MX" sz="4500" b="1">
                <a:latin typeface="Times New Roman" pitchFamily="18" charset="0"/>
                <a:cs typeface="Times New Roman" pitchFamily="18" charset="0"/>
              </a:rPr>
              <a:t>INTERNACIONALES</a:t>
            </a:r>
            <a:endParaRPr lang="es-MX" sz="4500" b="1" dirty="0">
              <a:latin typeface="Times New Roman" pitchFamily="18" charset="0"/>
              <a:cs typeface="Times New Roman" pitchFamily="18" charset="0"/>
            </a:endParaRPr>
          </a:p>
          <a:p>
            <a:pPr marL="342900" indent="-342900" fontAlgn="auto">
              <a:spcBef>
                <a:spcPct val="20000"/>
              </a:spcBef>
              <a:spcAft>
                <a:spcPts val="0"/>
              </a:spcAft>
              <a:buFont typeface="Arial" pitchFamily="34" charset="0"/>
              <a:buChar char="•"/>
              <a:defRPr/>
            </a:pPr>
            <a:r>
              <a:rPr lang="es-MX" sz="4500" b="1" u="sng" dirty="0">
                <a:latin typeface="Times New Roman" pitchFamily="18" charset="0"/>
                <a:cs typeface="Times New Roman" pitchFamily="18" charset="0"/>
              </a:rPr>
              <a:t>FACULTAD DE ECONOMÍA, UAEM.</a:t>
            </a:r>
          </a:p>
          <a:p>
            <a:pPr marL="342900" indent="-342900" fontAlgn="auto">
              <a:spcBef>
                <a:spcPct val="20000"/>
              </a:spcBef>
              <a:spcAft>
                <a:spcPts val="0"/>
              </a:spcAft>
              <a:buFont typeface="Arial" pitchFamily="34" charset="0"/>
              <a:buChar char="•"/>
              <a:defRPr/>
            </a:pPr>
            <a:r>
              <a:rPr lang="es-MX" sz="4500" b="1" u="sng" dirty="0">
                <a:latin typeface="Times New Roman" pitchFamily="18" charset="0"/>
                <a:cs typeface="Times New Roman" pitchFamily="18" charset="0"/>
              </a:rPr>
              <a:t>UNIDAD DE APRENDIZAJE: MERCADOS FINANCIEROS</a:t>
            </a:r>
          </a:p>
          <a:p>
            <a:pPr marL="342900" indent="-342900" fontAlgn="auto">
              <a:spcBef>
                <a:spcPct val="20000"/>
              </a:spcBef>
              <a:spcAft>
                <a:spcPts val="0"/>
              </a:spcAft>
              <a:buFont typeface="Arial" pitchFamily="34" charset="0"/>
              <a:buChar char="•"/>
              <a:defRPr/>
            </a:pPr>
            <a:r>
              <a:rPr lang="es-MX" sz="4500" b="1" u="sng" dirty="0">
                <a:latin typeface="Times New Roman" pitchFamily="18" charset="0"/>
                <a:cs typeface="Times New Roman" pitchFamily="18" charset="0"/>
              </a:rPr>
              <a:t>TEMAS DE LA UNIDAD DE APREDIZAJE:</a:t>
            </a:r>
          </a:p>
          <a:p>
            <a:pPr marL="342900" indent="-342900" fontAlgn="auto">
              <a:spcBef>
                <a:spcPct val="20000"/>
              </a:spcBef>
              <a:spcAft>
                <a:spcPts val="0"/>
              </a:spcAft>
              <a:buFont typeface="Arial" pitchFamily="34" charset="0"/>
              <a:buChar char="•"/>
              <a:defRPr/>
            </a:pPr>
            <a:endParaRPr lang="es-MX" sz="4500" b="1" u="sng" dirty="0">
              <a:latin typeface="Times New Roman" pitchFamily="18" charset="0"/>
              <a:cs typeface="Times New Roman" pitchFamily="18" charset="0"/>
            </a:endParaRPr>
          </a:p>
          <a:p>
            <a:pPr marL="342900" indent="-342900" fontAlgn="auto">
              <a:spcBef>
                <a:spcPct val="20000"/>
              </a:spcBef>
              <a:spcAft>
                <a:spcPts val="0"/>
              </a:spcAft>
              <a:buFont typeface="Arial" pitchFamily="34" charset="0"/>
              <a:buChar char="•"/>
              <a:defRPr/>
            </a:pPr>
            <a:r>
              <a:rPr lang="es-MX" sz="3400" b="1" dirty="0">
                <a:cs typeface="Times New Roman" pitchFamily="18" charset="0"/>
              </a:rPr>
              <a:t>2.- MERCADO DE DINERO</a:t>
            </a:r>
          </a:p>
          <a:p>
            <a:pPr marL="342900" indent="-342900" fontAlgn="auto">
              <a:spcBef>
                <a:spcPct val="20000"/>
              </a:spcBef>
              <a:spcAft>
                <a:spcPts val="0"/>
              </a:spcAft>
              <a:buFont typeface="Arial" pitchFamily="34" charset="0"/>
              <a:buChar char="•"/>
              <a:defRPr/>
            </a:pPr>
            <a:r>
              <a:rPr lang="es-MX" sz="3400" b="1" u="sng" dirty="0">
                <a:latin typeface="Times New Roman" pitchFamily="18" charset="0"/>
                <a:cs typeface="Times New Roman" pitchFamily="18" charset="0"/>
              </a:rPr>
              <a:t>2.5 Operaciónes de mercado de dinero</a:t>
            </a:r>
          </a:p>
          <a:p>
            <a:pPr marL="342900" indent="-342900" fontAlgn="auto">
              <a:spcBef>
                <a:spcPct val="20000"/>
              </a:spcBef>
              <a:spcAft>
                <a:spcPts val="0"/>
              </a:spcAft>
              <a:buFont typeface="Arial" pitchFamily="34" charset="0"/>
              <a:buChar char="•"/>
              <a:defRPr/>
            </a:pPr>
            <a:r>
              <a:rPr lang="es-MX" sz="3400" b="1" u="sng" dirty="0">
                <a:latin typeface="Times New Roman" pitchFamily="18" charset="0"/>
                <a:cs typeface="Times New Roman" pitchFamily="18" charset="0"/>
              </a:rPr>
              <a:t>2.7 Valuación de instrumentos de renta fija.</a:t>
            </a:r>
          </a:p>
          <a:p>
            <a:pPr marL="342900" indent="-342900" fontAlgn="auto">
              <a:spcBef>
                <a:spcPct val="20000"/>
              </a:spcBef>
              <a:spcAft>
                <a:spcPts val="0"/>
              </a:spcAft>
              <a:buFont typeface="Arial" pitchFamily="34" charset="0"/>
              <a:buChar char="•"/>
              <a:defRPr/>
            </a:pPr>
            <a:endParaRPr lang="es-MX" sz="2400" b="1" u="sng" dirty="0">
              <a:latin typeface="Times New Roman" pitchFamily="18" charset="0"/>
              <a:cs typeface="Times New Roman" pitchFamily="18" charset="0"/>
            </a:endParaRPr>
          </a:p>
          <a:p>
            <a:pPr marL="342900" indent="-342900" fontAlgn="auto">
              <a:spcBef>
                <a:spcPct val="20000"/>
              </a:spcBef>
              <a:spcAft>
                <a:spcPts val="0"/>
              </a:spcAft>
              <a:defRPr/>
            </a:pPr>
            <a:endParaRPr lang="es-MX" sz="3200" b="1" u="sng" dirty="0">
              <a:solidFill>
                <a:schemeClr val="bg1"/>
              </a:solidFill>
              <a:latin typeface="Times New Roman" pitchFamily="18" charset="0"/>
              <a:cs typeface="Times New Roman" pitchFamily="18" charset="0"/>
            </a:endParaRPr>
          </a:p>
          <a:p>
            <a:pPr marL="342900" indent="-342900" fontAlgn="auto">
              <a:spcBef>
                <a:spcPct val="20000"/>
              </a:spcBef>
              <a:spcAft>
                <a:spcPts val="0"/>
              </a:spcAft>
              <a:buFont typeface="Arial" pitchFamily="34" charset="0"/>
              <a:buChar char="•"/>
              <a:defRPr/>
            </a:pPr>
            <a:endParaRPr lang="es-MX" sz="3200" b="1" u="sng" dirty="0">
              <a:solidFill>
                <a:schemeClr val="bg1"/>
              </a:solidFill>
              <a:latin typeface="Times New Roman" pitchFamily="18" charset="0"/>
              <a:cs typeface="Times New Roman" pitchFamily="18" charset="0"/>
            </a:endParaRPr>
          </a:p>
          <a:p>
            <a:pPr marL="342900" indent="-342900" fontAlgn="auto">
              <a:spcBef>
                <a:spcPct val="20000"/>
              </a:spcBef>
              <a:spcAft>
                <a:spcPts val="0"/>
              </a:spcAft>
              <a:buFont typeface="Arial" pitchFamily="34" charset="0"/>
              <a:buChar char="•"/>
              <a:defRPr/>
            </a:pPr>
            <a:endParaRPr lang="es-MX" sz="3200" b="1" u="sng" dirty="0">
              <a:solidFill>
                <a:schemeClr val="bg1"/>
              </a:solidFill>
              <a:latin typeface="Times New Roman" pitchFamily="18" charset="0"/>
              <a:cs typeface="Times New Roman" pitchFamily="18" charset="0"/>
            </a:endParaRPr>
          </a:p>
        </p:txBody>
      </p:sp>
      <p:sp>
        <p:nvSpPr>
          <p:cNvPr id="5" name="1 Título"/>
          <p:cNvSpPr txBox="1">
            <a:spLocks/>
          </p:cNvSpPr>
          <p:nvPr/>
        </p:nvSpPr>
        <p:spPr>
          <a:xfrm>
            <a:off x="0" y="5500688"/>
            <a:ext cx="7851775" cy="842962"/>
          </a:xfrm>
          <a:prstGeom prst="rect">
            <a:avLst/>
          </a:prstGeom>
        </p:spPr>
        <p:txBody>
          <a:bodyPr anchor="ctr">
            <a:normAutofit fontScale="92500" lnSpcReduction="20000"/>
          </a:bodyPr>
          <a:lstStyle/>
          <a:p>
            <a:pPr algn="r" fontAlgn="auto">
              <a:spcAft>
                <a:spcPts val="0"/>
              </a:spcAft>
              <a:defRPr/>
            </a:pPr>
            <a:r>
              <a:rPr lang="es-MX" sz="2000" b="1" dirty="0">
                <a:latin typeface="Times New Roman" pitchFamily="18" charset="0"/>
                <a:ea typeface="+mj-ea"/>
                <a:cs typeface="Times New Roman" pitchFamily="18" charset="0"/>
              </a:rPr>
              <a:t>ELABORADO POR: SERGIO MIRANDA GONZÁLEZ</a:t>
            </a:r>
          </a:p>
          <a:p>
            <a:pPr algn="r" fontAlgn="auto">
              <a:spcAft>
                <a:spcPts val="0"/>
              </a:spcAft>
              <a:defRPr/>
            </a:pPr>
            <a:endParaRPr lang="es-MX" sz="2000" b="1" dirty="0">
              <a:latin typeface="Times New Roman" pitchFamily="18" charset="0"/>
              <a:ea typeface="+mj-ea"/>
              <a:cs typeface="Times New Roman" pitchFamily="18" charset="0"/>
            </a:endParaRPr>
          </a:p>
          <a:p>
            <a:pPr algn="r" fontAlgn="auto">
              <a:spcAft>
                <a:spcPts val="0"/>
              </a:spcAft>
              <a:defRPr/>
            </a:pPr>
            <a:r>
              <a:rPr lang="es-MX" sz="2000" b="1" dirty="0">
                <a:latin typeface="Times New Roman" pitchFamily="18" charset="0"/>
                <a:ea typeface="+mj-ea"/>
                <a:cs typeface="Times New Roman" pitchFamily="18" charset="0"/>
              </a:rPr>
              <a:t>AGOSTO 2016 </a:t>
            </a:r>
          </a:p>
        </p:txBody>
      </p:sp>
      <p:pic>
        <p:nvPicPr>
          <p:cNvPr id="6" name="Picture 2" descr="G:\uaemescudo.png"/>
          <p:cNvPicPr>
            <a:picLocks noChangeAspect="1" noChangeArrowheads="1"/>
          </p:cNvPicPr>
          <p:nvPr/>
        </p:nvPicPr>
        <p:blipFill>
          <a:blip r:embed="rId2" cstate="print"/>
          <a:srcRect/>
          <a:stretch>
            <a:fillRect/>
          </a:stretch>
        </p:blipFill>
        <p:spPr bwMode="auto">
          <a:xfrm>
            <a:off x="611188" y="188913"/>
            <a:ext cx="1343025" cy="1177925"/>
          </a:xfrm>
          <a:prstGeom prst="rect">
            <a:avLst/>
          </a:prstGeom>
          <a:noFill/>
          <a:ln w="9525">
            <a:noFill/>
            <a:miter lim="800000"/>
            <a:headEnd/>
            <a:tailEnd/>
          </a:ln>
        </p:spPr>
      </p:pic>
      <p:pic>
        <p:nvPicPr>
          <p:cNvPr id="7" name="Picture 3" descr="G:\escudoeco.jpg"/>
          <p:cNvPicPr>
            <a:picLocks noChangeAspect="1" noChangeArrowheads="1"/>
          </p:cNvPicPr>
          <p:nvPr/>
        </p:nvPicPr>
        <p:blipFill>
          <a:blip r:embed="rId3" cstate="print"/>
          <a:srcRect/>
          <a:stretch>
            <a:fillRect/>
          </a:stretch>
        </p:blipFill>
        <p:spPr bwMode="auto">
          <a:xfrm>
            <a:off x="7667625" y="188913"/>
            <a:ext cx="1238250" cy="1214437"/>
          </a:xfrm>
          <a:prstGeom prst="rect">
            <a:avLst/>
          </a:prstGeom>
          <a:noFill/>
          <a:ln w="9525">
            <a:noFill/>
            <a:miter lim="800000"/>
            <a:headEnd/>
            <a:tailEnd/>
          </a:ln>
        </p:spPr>
      </p:pic>
      <p:sp>
        <p:nvSpPr>
          <p:cNvPr id="8" name="1 Título"/>
          <p:cNvSpPr txBox="1">
            <a:spLocks/>
          </p:cNvSpPr>
          <p:nvPr/>
        </p:nvSpPr>
        <p:spPr>
          <a:xfrm>
            <a:off x="684213" y="1412875"/>
            <a:ext cx="8135937" cy="503238"/>
          </a:xfrm>
          <a:prstGeom prst="rect">
            <a:avLst/>
          </a:prstGeom>
        </p:spPr>
        <p:txBody>
          <a:bodyPr anchor="ctr">
            <a:normAutofit fontScale="92500" lnSpcReduction="10000"/>
          </a:bodyPr>
          <a:lstStyle/>
          <a:p>
            <a:pPr algn="ctr" fontAlgn="auto">
              <a:spcAft>
                <a:spcPts val="0"/>
              </a:spcAft>
              <a:defRPr/>
            </a:pPr>
            <a:r>
              <a:rPr lang="es-MX" sz="3200" b="1" dirty="0">
                <a:latin typeface="Times New Roman" pitchFamily="18" charset="0"/>
                <a:ea typeface="+mj-ea"/>
                <a:cs typeface="Times New Roman" pitchFamily="18" charset="0"/>
              </a:rPr>
              <a:t>MATERIAL AUDIOVISUAL DIAPOSITIVAS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7543800" cy="779686"/>
          </a:xfrm>
        </p:spPr>
        <p:txBody>
          <a:bodyPr/>
          <a:lstStyle/>
          <a:p>
            <a:r>
              <a:rPr lang="es-MX" dirty="0"/>
              <a:t>Aplicación de Interés Simple</a:t>
            </a:r>
          </a:p>
        </p:txBody>
      </p:sp>
      <p:sp>
        <p:nvSpPr>
          <p:cNvPr id="4" name="3 Marcador de contenido"/>
          <p:cNvSpPr>
            <a:spLocks noGrp="1"/>
          </p:cNvSpPr>
          <p:nvPr>
            <p:ph sz="quarter" idx="2"/>
          </p:nvPr>
        </p:nvSpPr>
        <p:spPr>
          <a:xfrm>
            <a:off x="395536" y="1484784"/>
            <a:ext cx="4040188" cy="1614165"/>
          </a:xfrm>
        </p:spPr>
        <p:txBody>
          <a:bodyPr>
            <a:normAutofit/>
          </a:bodyPr>
          <a:lstStyle/>
          <a:p>
            <a:pPr marL="457200" indent="-457200">
              <a:buAutoNum type="arabicPeriod"/>
            </a:pPr>
            <a:r>
              <a:rPr lang="es-MX" sz="2000" dirty="0"/>
              <a:t>Capital Inicial:  $ 1000.000</a:t>
            </a:r>
          </a:p>
          <a:p>
            <a:pPr marL="457200" indent="-457200">
              <a:buAutoNum type="arabicPeriod"/>
            </a:pPr>
            <a:r>
              <a:rPr lang="es-MX" sz="2000" dirty="0"/>
              <a:t>Tasa de Interés: 2,5 % (Base 30 días)</a:t>
            </a:r>
          </a:p>
          <a:p>
            <a:pPr marL="457200" indent="-457200">
              <a:buAutoNum type="arabicPeriod"/>
            </a:pPr>
            <a:r>
              <a:rPr lang="es-MX" sz="2000" dirty="0"/>
              <a:t>Plazo de Inversión: 150 días</a:t>
            </a:r>
          </a:p>
        </p:txBody>
      </p:sp>
      <p:sp>
        <p:nvSpPr>
          <p:cNvPr id="6" name="5 Marcador de contenido"/>
          <p:cNvSpPr>
            <a:spLocks noGrp="1"/>
          </p:cNvSpPr>
          <p:nvPr>
            <p:ph sz="quarter" idx="4"/>
          </p:nvPr>
        </p:nvSpPr>
        <p:spPr>
          <a:xfrm>
            <a:off x="1043608" y="4221088"/>
            <a:ext cx="6696744" cy="1728192"/>
          </a:xfrm>
        </p:spPr>
        <p:txBody>
          <a:bodyPr>
            <a:normAutofit fontScale="85000" lnSpcReduction="20000"/>
          </a:bodyPr>
          <a:lstStyle/>
          <a:p>
            <a:r>
              <a:rPr lang="es-MX" dirty="0"/>
              <a:t>Cf = 1000.000 + 1000.000 x (2,5 % / 30) x 150  o</a:t>
            </a:r>
          </a:p>
          <a:p>
            <a:r>
              <a:rPr lang="es-MX" dirty="0"/>
              <a:t> Cf = 1000.000 + 1000.000 x (0,025 / 30) x 150 </a:t>
            </a:r>
          </a:p>
          <a:p>
            <a:pPr algn="ctr">
              <a:buNone/>
            </a:pPr>
            <a:r>
              <a:rPr lang="es-MX" dirty="0"/>
              <a:t>Cf = 100.000 + 12.500</a:t>
            </a:r>
          </a:p>
          <a:p>
            <a:pPr algn="ctr">
              <a:buNone/>
            </a:pPr>
            <a:r>
              <a:rPr lang="es-MX" dirty="0"/>
              <a:t>Cf = 112.500</a:t>
            </a:r>
          </a:p>
          <a:p>
            <a:pPr algn="ctr">
              <a:buNone/>
            </a:pPr>
            <a:r>
              <a:rPr lang="es-MX" dirty="0"/>
              <a:t> </a:t>
            </a:r>
          </a:p>
          <a:p>
            <a:endParaRPr lang="es-MX" dirty="0"/>
          </a:p>
        </p:txBody>
      </p:sp>
      <p:sp>
        <p:nvSpPr>
          <p:cNvPr id="5" name="4 Marcador de texto"/>
          <p:cNvSpPr>
            <a:spLocks noGrp="1"/>
          </p:cNvSpPr>
          <p:nvPr>
            <p:ph type="body" sz="quarter" idx="1"/>
          </p:nvPr>
        </p:nvSpPr>
        <p:spPr>
          <a:xfrm>
            <a:off x="323529" y="2996952"/>
            <a:ext cx="1872208" cy="639762"/>
          </a:xfrm>
        </p:spPr>
        <p:txBody>
          <a:bodyPr/>
          <a:lstStyle/>
          <a:p>
            <a:r>
              <a:rPr lang="es-MX" dirty="0"/>
              <a:t>Cálculos </a:t>
            </a:r>
          </a:p>
        </p:txBody>
      </p:sp>
      <p:sp>
        <p:nvSpPr>
          <p:cNvPr id="20482"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MX"/>
          </a:p>
        </p:txBody>
      </p:sp>
      <p:pic>
        <p:nvPicPr>
          <p:cNvPr id="20481" name="Picture 1"/>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2627784" y="2996952"/>
            <a:ext cx="2232248" cy="864096"/>
          </a:xfrm>
          <a:prstGeom prst="rect">
            <a:avLst/>
          </a:prstGeom>
        </p:spPr>
        <p:style>
          <a:lnRef idx="2">
            <a:schemeClr val="accent1"/>
          </a:lnRef>
          <a:fillRef idx="1">
            <a:schemeClr val="lt1"/>
          </a:fillRef>
          <a:effectRef idx="0">
            <a:schemeClr val="accent1"/>
          </a:effectRef>
          <a:fontRef idx="minor">
            <a:schemeClr val="dk1"/>
          </a:fontRef>
        </p:style>
      </p:pic>
    </p:spTree>
  </p:cSld>
  <p:clrMapOvr>
    <a:masterClrMapping/>
  </p:clrMapOvr>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MX" dirty="0"/>
              <a:t>La fórmulas para Valorizar un Bono de Reconocimiento son:</a:t>
            </a:r>
          </a:p>
        </p:txBody>
      </p:sp>
      <p:sp>
        <p:nvSpPr>
          <p:cNvPr id="3" name="2 Marcador de contenido"/>
          <p:cNvSpPr>
            <a:spLocks noGrp="1"/>
          </p:cNvSpPr>
          <p:nvPr>
            <p:ph sz="quarter" idx="1"/>
          </p:nvPr>
        </p:nvSpPr>
        <p:spPr>
          <a:xfrm>
            <a:off x="457200" y="4581128"/>
            <a:ext cx="8229600" cy="1545035"/>
          </a:xfrm>
        </p:spPr>
        <p:txBody>
          <a:bodyPr>
            <a:normAutofit fontScale="62500" lnSpcReduction="20000"/>
          </a:bodyPr>
          <a:lstStyle/>
          <a:p>
            <a:pPr algn="just">
              <a:buNone/>
            </a:pPr>
            <a:r>
              <a:rPr lang="es-MX" dirty="0"/>
              <a:t>a= años transcurridos entre el mes de emisión y el de calculo.</a:t>
            </a:r>
            <a:r>
              <a:rPr lang="es-MX" i="1" dirty="0"/>
              <a:t>(Ejemplo: Si el bono es emitido en Junio(6) y la fecha de calculo es 300490, los años enteros transcurridos son 8, mientras que si la fecha de calculo es 300790, los años enteros son 9.</a:t>
            </a:r>
          </a:p>
          <a:p>
            <a:pPr algn="just">
              <a:buNone/>
            </a:pPr>
            <a:r>
              <a:rPr lang="es-MX" dirty="0"/>
              <a:t>m = Meses enteros transcurridos entre el mes de emisión y el de calculo. </a:t>
            </a:r>
            <a:r>
              <a:rPr lang="es-MX" i="1" dirty="0"/>
              <a:t>(Ejemplo: si el bono es emitido el mes de junio(6) y el calculo es en marzo (3), los mese enteros son 9 meses, si el calculo es en junio los meses enteros son 0, y si es en agosto los mese enteros son 2.</a:t>
            </a:r>
            <a:r>
              <a:rPr lang="es-MX" dirty="0"/>
              <a:t> </a:t>
            </a:r>
          </a:p>
        </p:txBody>
      </p:sp>
      <p:sp>
        <p:nvSpPr>
          <p:cNvPr id="1026"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MX"/>
          </a:p>
        </p:txBody>
      </p:sp>
      <p:pic>
        <p:nvPicPr>
          <p:cNvPr id="1025" name="Picture 1"/>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1547664" y="2060848"/>
            <a:ext cx="5114925" cy="600075"/>
          </a:xfrm>
          <a:prstGeom prst="rect">
            <a:avLst/>
          </a:prstGeom>
          <a:noFill/>
        </p:spPr>
      </p:pic>
      <p:sp>
        <p:nvSpPr>
          <p:cNvPr id="6" name="5 CuadroTexto"/>
          <p:cNvSpPr txBox="1"/>
          <p:nvPr/>
        </p:nvSpPr>
        <p:spPr>
          <a:xfrm>
            <a:off x="1331640" y="3140968"/>
            <a:ext cx="4392488" cy="923330"/>
          </a:xfrm>
          <a:prstGeom prst="rect">
            <a:avLst/>
          </a:prstGeom>
          <a:noFill/>
        </p:spPr>
        <p:txBody>
          <a:bodyPr wrap="square" rtlCol="0">
            <a:spAutoFit/>
          </a:bodyPr>
          <a:lstStyle/>
          <a:p>
            <a:pPr algn="just"/>
            <a:r>
              <a:rPr lang="es-MX" dirty="0"/>
              <a:t>IPC </a:t>
            </a:r>
            <a:r>
              <a:rPr lang="es-MX" baseline="-25000" dirty="0"/>
              <a:t>t-1  </a:t>
            </a:r>
            <a:r>
              <a:rPr lang="es-MX" dirty="0"/>
              <a:t>= IPC  mes anterior al de cálculo. </a:t>
            </a:r>
            <a:r>
              <a:rPr lang="es-MX" baseline="-25000" dirty="0"/>
              <a:t> </a:t>
            </a:r>
            <a:endParaRPr lang="es-MX" dirty="0"/>
          </a:p>
          <a:p>
            <a:pPr algn="just"/>
            <a:r>
              <a:rPr lang="es-MX" dirty="0"/>
              <a:t>IPC </a:t>
            </a:r>
            <a:r>
              <a:rPr lang="es-MX" baseline="-25000" dirty="0"/>
              <a:t>1 </a:t>
            </a:r>
            <a:r>
              <a:rPr lang="es-MX" dirty="0"/>
              <a:t>= IPC mes anterior al de la emisión.</a:t>
            </a:r>
          </a:p>
          <a:p>
            <a:pPr algn="just"/>
            <a:r>
              <a:rPr lang="es-MX" i="1" dirty="0"/>
              <a:t>i = </a:t>
            </a:r>
            <a:r>
              <a:rPr lang="es-MX" dirty="0"/>
              <a:t>Tasa de Interés de emisión.</a:t>
            </a:r>
            <a:endParaRPr lang="es-MX" i="1" dirty="0"/>
          </a:p>
        </p:txBody>
      </p:sp>
    </p:spTree>
  </p:cSld>
  <p:clrMapOvr>
    <a:masterClrMapping/>
  </p:clrMapOvr>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MX" dirty="0"/>
              <a:t>Valorización de Bonos de Reconocimiento</a:t>
            </a:r>
          </a:p>
        </p:txBody>
      </p:sp>
      <p:sp>
        <p:nvSpPr>
          <p:cNvPr id="3" name="2 Marcador de contenido"/>
          <p:cNvSpPr>
            <a:spLocks noGrp="1"/>
          </p:cNvSpPr>
          <p:nvPr>
            <p:ph sz="quarter" idx="1"/>
          </p:nvPr>
        </p:nvSpPr>
        <p:spPr>
          <a:xfrm>
            <a:off x="467544" y="1484784"/>
            <a:ext cx="8229600" cy="4525963"/>
          </a:xfrm>
        </p:spPr>
        <p:txBody>
          <a:bodyPr>
            <a:normAutofit/>
          </a:bodyPr>
          <a:lstStyle/>
          <a:p>
            <a:pPr algn="just"/>
            <a:r>
              <a:rPr lang="es-MX" dirty="0"/>
              <a:t>Algoritmos para calcular a y m:</a:t>
            </a:r>
          </a:p>
          <a:p>
            <a:pPr algn="just">
              <a:buFont typeface="Wingdings" pitchFamily="2" charset="2"/>
              <a:buChar char="q"/>
            </a:pPr>
            <a:r>
              <a:rPr lang="es-MX" dirty="0"/>
              <a:t>    Si el mes de cálculo es igual o mayor al mes de inversión:</a:t>
            </a:r>
          </a:p>
          <a:p>
            <a:pPr lvl="1" algn="just">
              <a:buFont typeface="Wingdings" pitchFamily="2" charset="2"/>
              <a:buChar char="§"/>
            </a:pPr>
            <a:r>
              <a:rPr lang="es-MX" dirty="0"/>
              <a:t>a= Año de cálculo – Año de Inversión.</a:t>
            </a:r>
          </a:p>
          <a:p>
            <a:pPr lvl="1" algn="just">
              <a:buFont typeface="Wingdings" pitchFamily="2" charset="2"/>
              <a:buChar char="§"/>
            </a:pPr>
            <a:r>
              <a:rPr lang="es-MX" dirty="0"/>
              <a:t>m = Mes de cálculo – Mes de Emisión.</a:t>
            </a:r>
          </a:p>
          <a:p>
            <a:pPr algn="just">
              <a:buFont typeface="Wingdings" pitchFamily="2" charset="2"/>
              <a:buChar char="q"/>
            </a:pPr>
            <a:r>
              <a:rPr lang="es-MX" dirty="0"/>
              <a:t> Si el año de cálculo es menor al mes de inversión:</a:t>
            </a:r>
          </a:p>
          <a:p>
            <a:pPr lvl="1" algn="just">
              <a:buFont typeface="Wingdings" pitchFamily="2" charset="2"/>
              <a:buChar char="§"/>
            </a:pPr>
            <a:r>
              <a:rPr lang="es-MX" dirty="0"/>
              <a:t>a= Año de cálculo – Año de Inversión – 1.</a:t>
            </a:r>
          </a:p>
          <a:p>
            <a:pPr lvl="1" algn="just">
              <a:buFont typeface="Wingdings" pitchFamily="2" charset="2"/>
              <a:buChar char="§"/>
            </a:pPr>
            <a:r>
              <a:rPr lang="es-MX" dirty="0"/>
              <a:t>m = Mes de cálculo + 12 – Mes de Emisión.</a:t>
            </a:r>
          </a:p>
          <a:p>
            <a:pPr marL="1028700" lvl="1" indent="-571500">
              <a:buFont typeface="+mj-lt"/>
              <a:buAutoNum type="romanLcPeriod"/>
            </a:pPr>
            <a:endParaRPr lang="es-MX" dirty="0"/>
          </a:p>
          <a:p>
            <a:pPr marL="1028700" lvl="1" indent="-571500">
              <a:buFont typeface="+mj-lt"/>
              <a:buAutoNum type="romanLcPeriod"/>
            </a:pPr>
            <a:endParaRPr lang="es-MX" dirty="0"/>
          </a:p>
        </p:txBody>
      </p:sp>
    </p:spTree>
  </p:cSld>
  <p:clrMapOvr>
    <a:masterClrMapping/>
  </p:clrMapOvr>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MX" dirty="0"/>
              <a:t>Valorización de Bonos de Reconocimiento</a:t>
            </a:r>
          </a:p>
        </p:txBody>
      </p:sp>
      <p:sp>
        <p:nvSpPr>
          <p:cNvPr id="3" name="2 Marcador de contenido"/>
          <p:cNvSpPr>
            <a:spLocks noGrp="1"/>
          </p:cNvSpPr>
          <p:nvPr>
            <p:ph sz="quarter" idx="1"/>
          </p:nvPr>
        </p:nvSpPr>
        <p:spPr>
          <a:xfrm>
            <a:off x="395536" y="4869160"/>
            <a:ext cx="8229600" cy="1689051"/>
          </a:xfrm>
        </p:spPr>
        <p:txBody>
          <a:bodyPr>
            <a:normAutofit fontScale="92500"/>
          </a:bodyPr>
          <a:lstStyle/>
          <a:p>
            <a:pPr>
              <a:buNone/>
            </a:pPr>
            <a:r>
              <a:rPr lang="es-MX" dirty="0"/>
              <a:t>a= Días entre la fecha de calculo y la fecha de vencimiento.</a:t>
            </a:r>
          </a:p>
          <a:p>
            <a:pPr>
              <a:buNone/>
            </a:pPr>
            <a:r>
              <a:rPr lang="es-MX" dirty="0"/>
              <a:t>A= Años enteros transcurridos entre emisión y vencimiento.</a:t>
            </a:r>
          </a:p>
          <a:p>
            <a:pPr>
              <a:buNone/>
            </a:pPr>
            <a:r>
              <a:rPr lang="es-MX" dirty="0"/>
              <a:t>M= Meses enteros transcurridos entre emisión y vencimiento.</a:t>
            </a:r>
          </a:p>
        </p:txBody>
      </p:sp>
      <p:sp>
        <p:nvSpPr>
          <p:cNvPr id="101378"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MX"/>
          </a:p>
        </p:txBody>
      </p:sp>
      <p:pic>
        <p:nvPicPr>
          <p:cNvPr id="101377" name="Picture 1"/>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2051720" y="1844824"/>
            <a:ext cx="4114800" cy="952500"/>
          </a:xfrm>
          <a:prstGeom prst="rect">
            <a:avLst/>
          </a:prstGeom>
          <a:noFill/>
        </p:spPr>
      </p:pic>
      <p:sp>
        <p:nvSpPr>
          <p:cNvPr id="101382" name="Rectangle 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MX"/>
          </a:p>
        </p:txBody>
      </p:sp>
      <p:pic>
        <p:nvPicPr>
          <p:cNvPr id="101381" name="Picture 5"/>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683568" y="3789040"/>
            <a:ext cx="3581400" cy="561975"/>
          </a:xfrm>
          <a:prstGeom prst="rect">
            <a:avLst/>
          </a:prstGeom>
          <a:noFill/>
        </p:spPr>
      </p:pic>
      <p:sp>
        <p:nvSpPr>
          <p:cNvPr id="101384" name="Rectangle 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MX"/>
          </a:p>
        </p:txBody>
      </p:sp>
      <p:pic>
        <p:nvPicPr>
          <p:cNvPr id="101383" name="Picture 7"/>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683568" y="2852936"/>
            <a:ext cx="3552825" cy="561975"/>
          </a:xfrm>
          <a:prstGeom prst="rect">
            <a:avLst/>
          </a:prstGeom>
          <a:noFill/>
        </p:spPr>
      </p:pic>
    </p:spTree>
  </p:cSld>
  <p:clrMapOvr>
    <a:masterClrMapping/>
  </p:clrMapOvr>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txBox="1">
            <a:spLocks/>
          </p:cNvSpPr>
          <p:nvPr/>
        </p:nvSpPr>
        <p:spPr bwMode="auto">
          <a:xfrm>
            <a:off x="457200" y="274638"/>
            <a:ext cx="8229600" cy="1143000"/>
          </a:xfrm>
          <a:prstGeom prst="rect">
            <a:avLst/>
          </a:prstGeom>
          <a:noFill/>
          <a:ln w="9525">
            <a:noFill/>
            <a:miter lim="800000"/>
            <a:headEnd/>
            <a:tailEnd/>
          </a:ln>
        </p:spPr>
        <p:txBody>
          <a:bodyPr anchor="ctr"/>
          <a:lstStyle/>
          <a:p>
            <a:pPr algn="ctr" eaLnBrk="0" hangingPunct="0">
              <a:defRPr/>
            </a:pPr>
            <a:r>
              <a:rPr lang="es-MX" sz="3600" b="1" kern="0" dirty="0">
                <a:latin typeface="Times New Roman" pitchFamily="18" charset="0"/>
                <a:ea typeface="+mj-ea"/>
                <a:cs typeface="Times New Roman" pitchFamily="18" charset="0"/>
              </a:rPr>
              <a:t>REFERENCIAS BIBLIOGRAFÍCAS</a:t>
            </a:r>
          </a:p>
        </p:txBody>
      </p:sp>
      <p:sp>
        <p:nvSpPr>
          <p:cNvPr id="3" name="2 Marcador de contenido"/>
          <p:cNvSpPr txBox="1">
            <a:spLocks/>
          </p:cNvSpPr>
          <p:nvPr/>
        </p:nvSpPr>
        <p:spPr bwMode="auto">
          <a:xfrm>
            <a:off x="457200" y="1928813"/>
            <a:ext cx="8229600" cy="2940347"/>
          </a:xfrm>
          <a:prstGeom prst="rect">
            <a:avLst/>
          </a:prstGeom>
          <a:noFill/>
          <a:ln w="9525">
            <a:noFill/>
            <a:miter lim="800000"/>
            <a:headEnd/>
            <a:tailEnd/>
          </a:ln>
        </p:spPr>
        <p:txBody>
          <a:bodyPr/>
          <a:lstStyle/>
          <a:p>
            <a:r>
              <a:rPr lang="es-MX" sz="2000" b="1" dirty="0" err="1"/>
              <a:t>Amarfil</a:t>
            </a:r>
            <a:r>
              <a:rPr lang="es-MX" sz="2000" b="1" dirty="0"/>
              <a:t>, D. (1994) Metodología de estudio y estrategias prácticas para finanzas de empresas. Editorial UADE. Buenos Aires, Argentina</a:t>
            </a:r>
          </a:p>
          <a:p>
            <a:endParaRPr lang="es-MX" sz="2000" b="1" dirty="0"/>
          </a:p>
          <a:p>
            <a:r>
              <a:rPr lang="es-MX" sz="2000" b="1" dirty="0"/>
              <a:t>Villalobos, J (2007) Matemática Financieras Editorial </a:t>
            </a:r>
            <a:r>
              <a:rPr lang="es-MX" sz="2000" b="1" dirty="0" err="1"/>
              <a:t>Pearson</a:t>
            </a:r>
            <a:r>
              <a:rPr lang="es-MX" sz="2000" b="1" dirty="0"/>
              <a:t>. DF, México.</a:t>
            </a:r>
          </a:p>
          <a:p>
            <a:endParaRPr lang="es-MX" sz="2000" b="1" dirty="0"/>
          </a:p>
          <a:p>
            <a:r>
              <a:rPr lang="es-MX" sz="2000" b="1" dirty="0" err="1"/>
              <a:t>Villazón</a:t>
            </a:r>
            <a:r>
              <a:rPr lang="es-MX" sz="2000" b="1" dirty="0"/>
              <a:t>, Cesar i Lina </a:t>
            </a:r>
            <a:r>
              <a:rPr lang="es-MX" sz="2000" b="1" dirty="0" err="1"/>
              <a:t>Sanou</a:t>
            </a:r>
            <a:r>
              <a:rPr lang="es-MX" sz="2000" b="1" dirty="0"/>
              <a:t> (2009) Matemática Financiera, Ediciones Foro Científico, S.L., Barcelona</a:t>
            </a:r>
          </a:p>
          <a:p>
            <a:pPr marL="342900" indent="-342900" eaLnBrk="0" hangingPunct="0">
              <a:spcBef>
                <a:spcPct val="20000"/>
              </a:spcBef>
              <a:buFontTx/>
              <a:buChar char="•"/>
              <a:defRPr/>
            </a:pPr>
            <a:endParaRPr lang="es-MX" sz="1600" kern="0" dirty="0">
              <a:latin typeface="Times New Roman" pitchFamily="18" charset="0"/>
              <a:cs typeface="Times New Roman" pitchFamily="18" charset="0"/>
            </a:endParaRPr>
          </a:p>
          <a:p>
            <a:pPr marL="342900" indent="-342900" eaLnBrk="0" hangingPunct="0">
              <a:spcBef>
                <a:spcPct val="20000"/>
              </a:spcBef>
              <a:buFontTx/>
              <a:buChar char="•"/>
              <a:defRPr/>
            </a:pPr>
            <a:endParaRPr lang="es-MX" sz="2800" kern="0" dirty="0">
              <a:solidFill>
                <a:schemeClr val="bg1"/>
              </a:solidFill>
              <a:latin typeface="+mn-lt"/>
              <a:cs typeface="+mn-cs"/>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67544" y="908720"/>
            <a:ext cx="8229600" cy="720080"/>
          </a:xfrm>
        </p:spPr>
        <p:txBody>
          <a:bodyPr>
            <a:normAutofit/>
          </a:bodyPr>
          <a:lstStyle/>
          <a:p>
            <a:r>
              <a:rPr lang="es-MX" dirty="0"/>
              <a:t>Definición de Interés Compuesto</a:t>
            </a:r>
          </a:p>
        </p:txBody>
      </p:sp>
      <p:sp>
        <p:nvSpPr>
          <p:cNvPr id="3" name="2 Marcador de contenido"/>
          <p:cNvSpPr>
            <a:spLocks noGrp="1"/>
          </p:cNvSpPr>
          <p:nvPr>
            <p:ph sz="quarter" idx="1"/>
          </p:nvPr>
        </p:nvSpPr>
        <p:spPr>
          <a:xfrm>
            <a:off x="395536" y="2276872"/>
            <a:ext cx="8229600" cy="3528392"/>
          </a:xfrm>
        </p:spPr>
        <p:txBody>
          <a:bodyPr>
            <a:normAutofit/>
          </a:bodyPr>
          <a:lstStyle/>
          <a:p>
            <a:pPr algn="just">
              <a:buNone/>
            </a:pPr>
            <a:r>
              <a:rPr lang="es-MX" dirty="0"/>
              <a:t>    En las operaciones con interés compuesto, el interés producido durante cada periodo pasa a incrementar el capital, por lo que el interés de cada periodo pasa a incrementar el capital de cada periodo anterior. Por ello el capital va aumentando al termino de cada periodo.</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51520" y="274638"/>
            <a:ext cx="8435280" cy="1143000"/>
          </a:xfrm>
        </p:spPr>
        <p:txBody>
          <a:bodyPr>
            <a:normAutofit/>
          </a:bodyPr>
          <a:lstStyle/>
          <a:p>
            <a:r>
              <a:rPr lang="es-MX" sz="3200" b="1" dirty="0"/>
              <a:t>La fórmula que expresa el interés compuesto es:</a:t>
            </a:r>
          </a:p>
        </p:txBody>
      </p:sp>
      <p:sp>
        <p:nvSpPr>
          <p:cNvPr id="3" name="2 Marcador de contenido"/>
          <p:cNvSpPr>
            <a:spLocks noGrp="1"/>
          </p:cNvSpPr>
          <p:nvPr>
            <p:ph sz="quarter" idx="1"/>
          </p:nvPr>
        </p:nvSpPr>
        <p:spPr>
          <a:xfrm>
            <a:off x="395536" y="2636912"/>
            <a:ext cx="8229600" cy="2913187"/>
          </a:xfrm>
        </p:spPr>
        <p:txBody>
          <a:bodyPr/>
          <a:lstStyle/>
          <a:p>
            <a:r>
              <a:rPr lang="es-MX" dirty="0"/>
              <a:t>El cálculo para el primer periodo será: </a:t>
            </a:r>
          </a:p>
          <a:p>
            <a:pPr algn="ctr">
              <a:buNone/>
            </a:pPr>
            <a:r>
              <a:rPr lang="es-MX" dirty="0"/>
              <a:t>   C</a:t>
            </a:r>
            <a:r>
              <a:rPr lang="es-MX" baseline="-25000" dirty="0"/>
              <a:t>1 </a:t>
            </a:r>
            <a:r>
              <a:rPr lang="es-MX" dirty="0"/>
              <a:t>= C</a:t>
            </a:r>
            <a:r>
              <a:rPr lang="es-MX" baseline="-25000" dirty="0"/>
              <a:t>0</a:t>
            </a:r>
            <a:r>
              <a:rPr lang="es-MX" dirty="0"/>
              <a:t> + (C</a:t>
            </a:r>
            <a:r>
              <a:rPr lang="es-MX" baseline="-25000" dirty="0"/>
              <a:t>0 </a:t>
            </a:r>
            <a:r>
              <a:rPr lang="es-MX" dirty="0"/>
              <a:t> x 1)</a:t>
            </a:r>
          </a:p>
          <a:p>
            <a:pPr algn="ctr">
              <a:buNone/>
            </a:pPr>
            <a:r>
              <a:rPr lang="es-MX" dirty="0"/>
              <a:t>   C</a:t>
            </a:r>
            <a:r>
              <a:rPr lang="es-MX" baseline="-25000" dirty="0"/>
              <a:t>1 </a:t>
            </a:r>
            <a:r>
              <a:rPr lang="es-MX" dirty="0"/>
              <a:t>= C</a:t>
            </a:r>
            <a:r>
              <a:rPr lang="es-MX" baseline="-25000" dirty="0"/>
              <a:t>0</a:t>
            </a:r>
            <a:r>
              <a:rPr lang="es-MX" dirty="0"/>
              <a:t> + (1 x </a:t>
            </a:r>
            <a:r>
              <a:rPr lang="es-MX" i="1" dirty="0"/>
              <a:t>i </a:t>
            </a:r>
            <a:r>
              <a:rPr lang="es-MX" dirty="0"/>
              <a:t>)</a:t>
            </a:r>
          </a:p>
          <a:p>
            <a:pPr algn="just">
              <a:buNone/>
            </a:pPr>
            <a:r>
              <a:rPr lang="es-MX" dirty="0"/>
              <a:t>Guardando el capital e interés del periodo 1 para el periodo N° 2, este será: </a:t>
            </a:r>
          </a:p>
          <a:p>
            <a:pPr>
              <a:buNone/>
            </a:pPr>
            <a:endParaRPr lang="es-MX" baseline="-25000" dirty="0"/>
          </a:p>
        </p:txBody>
      </p:sp>
      <p:sp>
        <p:nvSpPr>
          <p:cNvPr id="21510" name="Rectangle 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MX"/>
          </a:p>
        </p:txBody>
      </p:sp>
      <p:pic>
        <p:nvPicPr>
          <p:cNvPr id="21509" name="Picture 5"/>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3203848" y="1412776"/>
            <a:ext cx="2016224" cy="936104"/>
          </a:xfrm>
          <a:prstGeom prst="rect">
            <a:avLst/>
          </a:prstGeom>
        </p:spPr>
        <p:style>
          <a:lnRef idx="2">
            <a:schemeClr val="accent1"/>
          </a:lnRef>
          <a:fillRef idx="1">
            <a:schemeClr val="lt1"/>
          </a:fillRef>
          <a:effectRef idx="0">
            <a:schemeClr val="accent1"/>
          </a:effectRef>
          <a:fontRef idx="minor">
            <a:schemeClr val="dk1"/>
          </a:fontRef>
        </p:style>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a:t>Reemplazado C</a:t>
            </a:r>
            <a:r>
              <a:rPr lang="es-MX" baseline="-25000" dirty="0"/>
              <a:t>1</a:t>
            </a:r>
          </a:p>
        </p:txBody>
      </p:sp>
      <p:sp>
        <p:nvSpPr>
          <p:cNvPr id="3" name="2 Marcador de contenido"/>
          <p:cNvSpPr>
            <a:spLocks noGrp="1"/>
          </p:cNvSpPr>
          <p:nvPr>
            <p:ph sz="quarter" idx="1"/>
          </p:nvPr>
        </p:nvSpPr>
        <p:spPr>
          <a:xfrm>
            <a:off x="2123728" y="1844825"/>
            <a:ext cx="4896544" cy="1800200"/>
          </a:xfrm>
        </p:spPr>
        <p:txBody>
          <a:bodyPr/>
          <a:lstStyle/>
          <a:p>
            <a:pPr lvl="1">
              <a:buNone/>
            </a:pPr>
            <a:r>
              <a:rPr lang="es-MX" dirty="0"/>
              <a:t>C</a:t>
            </a:r>
            <a:r>
              <a:rPr lang="es-MX" baseline="-25000" dirty="0"/>
              <a:t>2 </a:t>
            </a:r>
            <a:r>
              <a:rPr lang="es-MX" dirty="0"/>
              <a:t>= C</a:t>
            </a:r>
            <a:r>
              <a:rPr lang="es-MX" baseline="-25000" dirty="0"/>
              <a:t>1</a:t>
            </a:r>
            <a:r>
              <a:rPr lang="es-MX" dirty="0"/>
              <a:t> + (1 + </a:t>
            </a:r>
            <a:r>
              <a:rPr lang="es-MX" i="1" dirty="0"/>
              <a:t>i </a:t>
            </a:r>
            <a:r>
              <a:rPr lang="es-MX" dirty="0"/>
              <a:t>)</a:t>
            </a:r>
          </a:p>
          <a:p>
            <a:pPr lvl="1">
              <a:buNone/>
            </a:pPr>
            <a:r>
              <a:rPr lang="es-MX" dirty="0"/>
              <a:t>C</a:t>
            </a:r>
            <a:r>
              <a:rPr lang="es-MX" baseline="-25000" dirty="0"/>
              <a:t>2 </a:t>
            </a:r>
            <a:r>
              <a:rPr lang="es-MX" dirty="0"/>
              <a:t>= C</a:t>
            </a:r>
            <a:r>
              <a:rPr lang="es-MX" baseline="-25000" dirty="0"/>
              <a:t>0</a:t>
            </a:r>
            <a:r>
              <a:rPr lang="es-MX" dirty="0"/>
              <a:t> + (1 + </a:t>
            </a:r>
            <a:r>
              <a:rPr lang="es-MX" i="1" dirty="0"/>
              <a:t>i </a:t>
            </a:r>
            <a:r>
              <a:rPr lang="es-MX" dirty="0"/>
              <a:t>) x (1 + </a:t>
            </a:r>
            <a:r>
              <a:rPr lang="es-MX" i="1" dirty="0"/>
              <a:t>i </a:t>
            </a:r>
            <a:r>
              <a:rPr lang="es-MX" dirty="0"/>
              <a:t>) </a:t>
            </a:r>
          </a:p>
          <a:p>
            <a:pPr>
              <a:buNone/>
            </a:pPr>
            <a:endParaRPr lang="es-MX" dirty="0"/>
          </a:p>
        </p:txBody>
      </p:sp>
      <p:sp>
        <p:nvSpPr>
          <p:cNvPr id="4" name="3 Cerrar llave"/>
          <p:cNvSpPr/>
          <p:nvPr/>
        </p:nvSpPr>
        <p:spPr>
          <a:xfrm rot="5400000">
            <a:off x="4788024" y="2132856"/>
            <a:ext cx="504056" cy="2088232"/>
          </a:xfrm>
          <a:prstGeom prst="rightBrace">
            <a:avLst/>
          </a:prstGeom>
        </p:spPr>
        <p:style>
          <a:lnRef idx="3">
            <a:schemeClr val="accent4"/>
          </a:lnRef>
          <a:fillRef idx="0">
            <a:schemeClr val="accent4"/>
          </a:fillRef>
          <a:effectRef idx="2">
            <a:schemeClr val="accent4"/>
          </a:effectRef>
          <a:fontRef idx="minor">
            <a:schemeClr val="tx1"/>
          </a:fontRef>
        </p:style>
        <p:txBody>
          <a:bodyPr rtlCol="0" anchor="ctr"/>
          <a:lstStyle/>
          <a:p>
            <a:pPr algn="ctr"/>
            <a:endParaRPr lang="es-MX"/>
          </a:p>
        </p:txBody>
      </p:sp>
      <p:sp>
        <p:nvSpPr>
          <p:cNvPr id="5" name="4 CuadroTexto"/>
          <p:cNvSpPr txBox="1"/>
          <p:nvPr/>
        </p:nvSpPr>
        <p:spPr>
          <a:xfrm>
            <a:off x="4211960" y="3573016"/>
            <a:ext cx="1872208" cy="369332"/>
          </a:xfrm>
          <a:prstGeom prst="rect">
            <a:avLst/>
          </a:prstGeom>
          <a:noFill/>
        </p:spPr>
        <p:txBody>
          <a:bodyPr wrap="square" rtlCol="0">
            <a:spAutoFit/>
          </a:bodyPr>
          <a:lstStyle/>
          <a:p>
            <a:pPr algn="ctr"/>
            <a:r>
              <a:rPr lang="es-MX" b="1" dirty="0"/>
              <a:t>( 1 + </a:t>
            </a:r>
            <a:r>
              <a:rPr lang="es-MX" b="1" i="1" dirty="0"/>
              <a:t>i ) </a:t>
            </a:r>
            <a:r>
              <a:rPr lang="es-MX" b="1" i="1" baseline="30000" dirty="0"/>
              <a:t>2</a:t>
            </a:r>
            <a:endParaRPr lang="es-MX" b="1" baseline="30000"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quarter" idx="1"/>
          </p:nvPr>
        </p:nvSpPr>
        <p:spPr>
          <a:xfrm>
            <a:off x="467544" y="548680"/>
            <a:ext cx="8229600" cy="1900808"/>
          </a:xfrm>
        </p:spPr>
        <p:txBody>
          <a:bodyPr/>
          <a:lstStyle/>
          <a:p>
            <a:pPr>
              <a:buNone/>
            </a:pPr>
            <a:r>
              <a:rPr lang="es-MX" sz="2800" dirty="0"/>
              <a:t>Y para el tercer periodo, hacemos el mismo trabajo</a:t>
            </a:r>
          </a:p>
          <a:p>
            <a:pPr>
              <a:buNone/>
            </a:pPr>
            <a:endParaRPr lang="es-MX" dirty="0"/>
          </a:p>
        </p:txBody>
      </p:sp>
      <p:sp>
        <p:nvSpPr>
          <p:cNvPr id="4" name="3 Rectángulo"/>
          <p:cNvSpPr/>
          <p:nvPr/>
        </p:nvSpPr>
        <p:spPr>
          <a:xfrm>
            <a:off x="2699792" y="1268760"/>
            <a:ext cx="3231975" cy="369332"/>
          </a:xfrm>
          <a:prstGeom prst="rect">
            <a:avLst/>
          </a:prstGeom>
        </p:spPr>
        <p:txBody>
          <a:bodyPr wrap="none">
            <a:spAutoFit/>
          </a:bodyPr>
          <a:lstStyle/>
          <a:p>
            <a:r>
              <a:rPr lang="es-MX" b="1" dirty="0"/>
              <a:t>C</a:t>
            </a:r>
            <a:r>
              <a:rPr lang="es-MX" b="1" baseline="-25000" dirty="0"/>
              <a:t>2 </a:t>
            </a:r>
            <a:r>
              <a:rPr lang="es-MX" b="1" dirty="0"/>
              <a:t>= C</a:t>
            </a:r>
            <a:r>
              <a:rPr lang="es-MX" b="1" baseline="-25000" dirty="0"/>
              <a:t>0</a:t>
            </a:r>
            <a:r>
              <a:rPr lang="es-MX" b="1" dirty="0"/>
              <a:t> + (1 + </a:t>
            </a:r>
            <a:r>
              <a:rPr lang="es-MX" b="1" i="1" dirty="0"/>
              <a:t>i </a:t>
            </a:r>
            <a:r>
              <a:rPr lang="es-MX" b="1" dirty="0"/>
              <a:t>) x (1 + </a:t>
            </a:r>
            <a:r>
              <a:rPr lang="es-MX" b="1" i="1" dirty="0"/>
              <a:t>i </a:t>
            </a:r>
            <a:r>
              <a:rPr lang="es-MX" b="1" dirty="0"/>
              <a:t>) x (1 + </a:t>
            </a:r>
            <a:r>
              <a:rPr lang="es-MX" b="1" i="1" dirty="0"/>
              <a:t>i </a:t>
            </a:r>
            <a:r>
              <a:rPr lang="es-MX" b="1" dirty="0"/>
              <a:t>) </a:t>
            </a:r>
          </a:p>
        </p:txBody>
      </p:sp>
      <p:sp>
        <p:nvSpPr>
          <p:cNvPr id="5" name="4 Cerrar llave"/>
          <p:cNvSpPr/>
          <p:nvPr/>
        </p:nvSpPr>
        <p:spPr>
          <a:xfrm rot="5400000">
            <a:off x="4535996" y="800708"/>
            <a:ext cx="360040" cy="2160240"/>
          </a:xfrm>
          <a:prstGeom prst="rightBrace">
            <a:avLst/>
          </a:prstGeom>
        </p:spPr>
        <p:style>
          <a:lnRef idx="3">
            <a:schemeClr val="accent4"/>
          </a:lnRef>
          <a:fillRef idx="0">
            <a:schemeClr val="accent4"/>
          </a:fillRef>
          <a:effectRef idx="2">
            <a:schemeClr val="accent4"/>
          </a:effectRef>
          <a:fontRef idx="minor">
            <a:schemeClr val="tx1"/>
          </a:fontRef>
        </p:style>
        <p:txBody>
          <a:bodyPr rtlCol="0" anchor="ctr"/>
          <a:lstStyle/>
          <a:p>
            <a:pPr algn="ctr"/>
            <a:endParaRPr lang="es-MX"/>
          </a:p>
        </p:txBody>
      </p:sp>
      <p:sp>
        <p:nvSpPr>
          <p:cNvPr id="6" name="5 Rectángulo"/>
          <p:cNvSpPr/>
          <p:nvPr/>
        </p:nvSpPr>
        <p:spPr>
          <a:xfrm>
            <a:off x="4283968" y="2132856"/>
            <a:ext cx="960519" cy="369332"/>
          </a:xfrm>
          <a:prstGeom prst="rect">
            <a:avLst/>
          </a:prstGeom>
        </p:spPr>
        <p:txBody>
          <a:bodyPr wrap="none">
            <a:spAutoFit/>
          </a:bodyPr>
          <a:lstStyle/>
          <a:p>
            <a:pPr algn="ctr"/>
            <a:r>
              <a:rPr lang="es-MX" b="1" dirty="0"/>
              <a:t>( 1 + </a:t>
            </a:r>
            <a:r>
              <a:rPr lang="es-MX" b="1" i="1" dirty="0"/>
              <a:t>i ) </a:t>
            </a:r>
            <a:r>
              <a:rPr lang="es-MX" b="1" i="1" baseline="30000" dirty="0"/>
              <a:t>3</a:t>
            </a:r>
            <a:endParaRPr lang="es-MX" b="1" baseline="30000" dirty="0"/>
          </a:p>
        </p:txBody>
      </p:sp>
      <p:sp>
        <p:nvSpPr>
          <p:cNvPr id="7" name="2 Marcador de contenido"/>
          <p:cNvSpPr txBox="1">
            <a:spLocks/>
          </p:cNvSpPr>
          <p:nvPr/>
        </p:nvSpPr>
        <p:spPr>
          <a:xfrm>
            <a:off x="539552" y="3068960"/>
            <a:ext cx="8229600" cy="1900808"/>
          </a:xfrm>
          <a:prstGeom prst="rect">
            <a:avLst/>
          </a:prstGeom>
        </p:spPr>
        <p:txBody>
          <a:bodyPr vert="horz" lIns="91440" tIns="45720" rIns="91440" bIns="45720" rtlCol="0">
            <a:normAutofit/>
          </a:bodyPr>
          <a:lstStyle/>
          <a:p>
            <a:pPr marL="342900" lvl="0" indent="-342900">
              <a:spcBef>
                <a:spcPct val="20000"/>
              </a:spcBef>
            </a:pPr>
            <a:r>
              <a:rPr lang="es-MX" sz="2800" dirty="0"/>
              <a:t>Reemplazando C</a:t>
            </a:r>
            <a:r>
              <a:rPr lang="es-MX" sz="2800" baseline="-25000" dirty="0"/>
              <a:t>2 </a:t>
            </a:r>
            <a:r>
              <a:rPr lang="es-MX" sz="2800" dirty="0"/>
              <a:t> = C</a:t>
            </a:r>
            <a:r>
              <a:rPr lang="es-MX" sz="2800" baseline="-25000" dirty="0"/>
              <a:t>3</a:t>
            </a:r>
            <a:r>
              <a:rPr lang="es-MX" sz="2800" dirty="0"/>
              <a:t> = C</a:t>
            </a:r>
            <a:r>
              <a:rPr lang="es-MX" sz="2800" baseline="-25000" dirty="0"/>
              <a:t>2 </a:t>
            </a:r>
            <a:r>
              <a:rPr lang="es-MX" sz="2800" dirty="0"/>
              <a:t> x (1 + </a:t>
            </a:r>
            <a:r>
              <a:rPr lang="es-MX" sz="2800" i="1" dirty="0"/>
              <a:t>i)</a:t>
            </a:r>
            <a:r>
              <a:rPr lang="es-MX" sz="2800" i="1" baseline="30000" dirty="0"/>
              <a:t>3 </a:t>
            </a:r>
          </a:p>
          <a:p>
            <a:pPr marL="342900" lvl="0" indent="-342900">
              <a:spcBef>
                <a:spcPct val="20000"/>
              </a:spcBef>
            </a:pPr>
            <a:endParaRPr lang="es-MX" sz="2800" i="1" baseline="30000" dirty="0"/>
          </a:p>
          <a:p>
            <a:pPr marL="342900" lvl="0" indent="-342900">
              <a:spcBef>
                <a:spcPct val="20000"/>
              </a:spcBef>
            </a:pPr>
            <a:r>
              <a:rPr lang="es-MX" sz="2800" i="1" dirty="0"/>
              <a:t>por lo tan</a:t>
            </a:r>
            <a:r>
              <a:rPr lang="es-MX" sz="2800" dirty="0"/>
              <a:t>to, la fórmula en general será:</a:t>
            </a:r>
          </a:p>
          <a:p>
            <a:pPr marL="342900" lvl="0" indent="-342900">
              <a:spcBef>
                <a:spcPct val="20000"/>
              </a:spcBef>
            </a:pPr>
            <a:r>
              <a:rPr lang="es-MX" sz="2800" dirty="0"/>
              <a:t>  </a:t>
            </a:r>
            <a:endParaRPr kumimoji="0" lang="es-MX" sz="2800" b="0" i="0" u="none" strike="noStrike" kern="1200" cap="none" spc="0" normalizeH="0" baseline="-25000" noProof="0" dirty="0">
              <a:ln>
                <a:noFill/>
              </a:ln>
              <a:solidFill>
                <a:schemeClr val="tx1"/>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s-MX" sz="3200" b="0" i="0" u="none" strike="noStrike" kern="1200" cap="none" spc="0" normalizeH="0" baseline="0" noProof="0" dirty="0">
              <a:ln>
                <a:noFill/>
              </a:ln>
              <a:solidFill>
                <a:schemeClr val="tx1"/>
              </a:solidFill>
              <a:effectLst/>
              <a:uLnTx/>
              <a:uFillTx/>
              <a:latin typeface="+mn-lt"/>
              <a:ea typeface="+mn-ea"/>
              <a:cs typeface="+mn-cs"/>
            </a:endParaRPr>
          </a:p>
        </p:txBody>
      </p:sp>
      <p:sp>
        <p:nvSpPr>
          <p:cNvPr id="8" name="7 Rectángulo"/>
          <p:cNvSpPr/>
          <p:nvPr/>
        </p:nvSpPr>
        <p:spPr>
          <a:xfrm>
            <a:off x="3131840" y="4869160"/>
            <a:ext cx="1814920" cy="369332"/>
          </a:xfrm>
          <a:prstGeom prst="rect">
            <a:avLst/>
          </a:prstGeom>
        </p:spPr>
        <p:txBody>
          <a:bodyPr wrap="none">
            <a:spAutoFit/>
          </a:bodyPr>
          <a:lstStyle/>
          <a:p>
            <a:pPr algn="ctr"/>
            <a:r>
              <a:rPr lang="es-MX" b="1" dirty="0"/>
              <a:t>Cf = C</a:t>
            </a:r>
            <a:r>
              <a:rPr lang="es-MX" b="1" baseline="-25000" dirty="0"/>
              <a:t>o  </a:t>
            </a:r>
            <a:r>
              <a:rPr lang="es-MX" b="1" dirty="0"/>
              <a:t>x ( 1 + </a:t>
            </a:r>
            <a:r>
              <a:rPr lang="es-MX" b="1" i="1" dirty="0"/>
              <a:t>i ) </a:t>
            </a:r>
            <a:r>
              <a:rPr lang="es-MX" b="1" i="1" baseline="30000" dirty="0"/>
              <a:t>n</a:t>
            </a:r>
            <a:endParaRPr lang="es-MX" b="1" baseline="30000"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39552" y="1340768"/>
            <a:ext cx="4104456" cy="3154362"/>
          </a:xfrm>
        </p:spPr>
        <p:txBody>
          <a:bodyPr>
            <a:noAutofit/>
          </a:bodyPr>
          <a:lstStyle/>
          <a:p>
            <a:pPr algn="ctr"/>
            <a:r>
              <a:rPr lang="es-MX" sz="4000" b="1" dirty="0"/>
              <a:t>DIFERENCIA ENTRE INTERÉS SIMPLE E INTERÉS COMPUESTO</a:t>
            </a:r>
          </a:p>
        </p:txBody>
      </p:sp>
      <p:pic>
        <p:nvPicPr>
          <p:cNvPr id="25602" name="Picture 2"/>
          <p:cNvPicPr>
            <a:picLocks noGrp="1" noChangeAspect="1" noChangeArrowheads="1"/>
          </p:cNvPicPr>
          <p:nvPr>
            <p:ph sz="quarter" idx="1"/>
          </p:nvPr>
        </p:nvPicPr>
        <p:blipFill>
          <a:blip r:embed="rId2" cstate="print"/>
          <a:stretch>
            <a:fillRect/>
          </a:stretch>
        </p:blipFill>
        <p:spPr bwMode="auto">
          <a:xfrm>
            <a:off x="4860032" y="3140968"/>
            <a:ext cx="2666231" cy="2846437"/>
          </a:xfrm>
          <a:prstGeom prst="rect">
            <a:avLst/>
          </a:prstGeom>
          <a:noFill/>
          <a:ln w="9525">
            <a:noFill/>
            <a:miter lim="800000"/>
            <a:headEnd/>
            <a:tailEnd/>
          </a:ln>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MX" sz="2800" b="1" dirty="0"/>
              <a:t>Capitalización Simple  / Capitalización Compuesta</a:t>
            </a:r>
          </a:p>
        </p:txBody>
      </p:sp>
      <p:pic>
        <p:nvPicPr>
          <p:cNvPr id="8" name="Picture 3"/>
          <p:cNvPicPr>
            <a:picLocks noGrp="1" noChangeAspect="1" noChangeArrowheads="1"/>
          </p:cNvPicPr>
          <p:nvPr>
            <p:ph sz="quarter" idx="2"/>
          </p:nvPr>
        </p:nvPicPr>
        <p:blipFill>
          <a:blip r:embed="rId2" cstate="print">
            <a:clrChange>
              <a:clrFrom>
                <a:srgbClr val="FFFFFF"/>
              </a:clrFrom>
              <a:clrTo>
                <a:srgbClr val="FFFFFF">
                  <a:alpha val="0"/>
                </a:srgbClr>
              </a:clrTo>
            </a:clrChange>
          </a:blip>
          <a:srcRect/>
          <a:stretch>
            <a:fillRect/>
          </a:stretch>
        </p:blipFill>
        <p:spPr bwMode="auto">
          <a:xfrm>
            <a:off x="611560" y="4221088"/>
            <a:ext cx="2664296" cy="1008112"/>
          </a:xfrm>
          <a:prstGeom prst="rect">
            <a:avLst/>
          </a:prstGeom>
        </p:spPr>
        <p:style>
          <a:lnRef idx="2">
            <a:schemeClr val="accent1"/>
          </a:lnRef>
          <a:fillRef idx="1">
            <a:schemeClr val="lt1"/>
          </a:fillRef>
          <a:effectRef idx="0">
            <a:schemeClr val="accent1"/>
          </a:effectRef>
          <a:fontRef idx="minor">
            <a:schemeClr val="dk1"/>
          </a:fontRef>
        </p:style>
      </p:pic>
      <p:sp>
        <p:nvSpPr>
          <p:cNvPr id="3" name="2 Marcador de texto"/>
          <p:cNvSpPr>
            <a:spLocks noGrp="1"/>
          </p:cNvSpPr>
          <p:nvPr>
            <p:ph type="body" sz="quarter" idx="1"/>
          </p:nvPr>
        </p:nvSpPr>
        <p:spPr>
          <a:xfrm>
            <a:off x="467544" y="2852936"/>
            <a:ext cx="3312368" cy="639762"/>
          </a:xfrm>
        </p:spPr>
        <p:txBody>
          <a:bodyPr/>
          <a:lstStyle/>
          <a:p>
            <a:r>
              <a:rPr lang="es-MX" dirty="0"/>
              <a:t>Capitalización Simple:</a:t>
            </a:r>
          </a:p>
        </p:txBody>
      </p:sp>
      <p:sp>
        <p:nvSpPr>
          <p:cNvPr id="5" name="4 Marcador de texto"/>
          <p:cNvSpPr>
            <a:spLocks noGrp="1"/>
          </p:cNvSpPr>
          <p:nvPr>
            <p:ph type="body" sz="quarter" idx="3"/>
          </p:nvPr>
        </p:nvSpPr>
        <p:spPr>
          <a:xfrm>
            <a:off x="4499993" y="2852936"/>
            <a:ext cx="3816424" cy="639762"/>
          </a:xfrm>
        </p:spPr>
        <p:txBody>
          <a:bodyPr/>
          <a:lstStyle/>
          <a:p>
            <a:r>
              <a:rPr lang="es-MX" dirty="0"/>
              <a:t>Capitalización Compuesta:</a:t>
            </a:r>
          </a:p>
        </p:txBody>
      </p:sp>
      <p:sp>
        <p:nvSpPr>
          <p:cNvPr id="7" name="6 CuadroTexto"/>
          <p:cNvSpPr txBox="1"/>
          <p:nvPr/>
        </p:nvSpPr>
        <p:spPr>
          <a:xfrm>
            <a:off x="971600" y="1412776"/>
            <a:ext cx="7056784" cy="646331"/>
          </a:xfrm>
          <a:prstGeom prst="rect">
            <a:avLst/>
          </a:prstGeom>
          <a:noFill/>
        </p:spPr>
        <p:txBody>
          <a:bodyPr wrap="square" rtlCol="0">
            <a:spAutoFit/>
          </a:bodyPr>
          <a:lstStyle/>
          <a:p>
            <a:pPr algn="just"/>
            <a:r>
              <a:rPr lang="es-MX" dirty="0"/>
              <a:t>Capitalizar es el término que analizamos anteriormente. Se puede capitalizar mediante interés simple o interés compuesto.</a:t>
            </a:r>
          </a:p>
        </p:txBody>
      </p:sp>
      <p:pic>
        <p:nvPicPr>
          <p:cNvPr id="9" name="Picture 5"/>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5004048" y="4221088"/>
            <a:ext cx="2592288" cy="1008112"/>
          </a:xfrm>
          <a:prstGeom prst="rect">
            <a:avLst/>
          </a:prstGeom>
        </p:spPr>
        <p:style>
          <a:lnRef idx="2">
            <a:schemeClr val="accent1"/>
          </a:lnRef>
          <a:fillRef idx="1">
            <a:schemeClr val="lt1"/>
          </a:fillRef>
          <a:effectRef idx="0">
            <a:schemeClr val="accent1"/>
          </a:effectRef>
          <a:fontRef idx="minor">
            <a:schemeClr val="dk1"/>
          </a:fontRef>
        </p:style>
      </p:pic>
      <p:sp>
        <p:nvSpPr>
          <p:cNvPr id="10" name="9 Rectángulo"/>
          <p:cNvSpPr/>
          <p:nvPr/>
        </p:nvSpPr>
        <p:spPr>
          <a:xfrm>
            <a:off x="3707904" y="4653136"/>
            <a:ext cx="915059" cy="923330"/>
          </a:xfrm>
          <a:prstGeom prst="rect">
            <a:avLst/>
          </a:prstGeom>
          <a:ln/>
        </p:spPr>
        <p:style>
          <a:lnRef idx="1">
            <a:schemeClr val="accent4"/>
          </a:lnRef>
          <a:fillRef idx="2">
            <a:schemeClr val="accent4"/>
          </a:fillRef>
          <a:effectRef idx="1">
            <a:schemeClr val="accent4"/>
          </a:effectRef>
          <a:fontRef idx="minor">
            <a:schemeClr val="dk1"/>
          </a:fontRef>
        </p:style>
        <p:txBody>
          <a:bodyPr wrap="none" lIns="91440" tIns="45720" rIns="91440" bIns="45720">
            <a:spAutoFit/>
          </a:bodyPr>
          <a:lstStyle/>
          <a:p>
            <a:pPr algn="ctr"/>
            <a:r>
              <a:rPr lang="es-ES" sz="5400" b="1" dirty="0">
                <a:ln w="17780" cmpd="sng">
                  <a:solidFill>
                    <a:srgbClr val="FFFFFF"/>
                  </a:solidFill>
                  <a:prstDash val="solid"/>
                  <a:miter lim="800000"/>
                </a:ln>
                <a:solidFill>
                  <a:schemeClr val="accent6">
                    <a:lumMod val="50000"/>
                  </a:schemeClr>
                </a:solidFill>
                <a:effectLst>
                  <a:outerShdw blurRad="50800" algn="tl" rotWithShape="0">
                    <a:srgbClr val="000000"/>
                  </a:outerShdw>
                </a:effectLst>
              </a:rPr>
              <a:t>VS</a:t>
            </a:r>
            <a:endParaRPr lang="es-ES" sz="5400" b="1" cap="none" spc="0" dirty="0">
              <a:ln w="17780" cmpd="sng">
                <a:solidFill>
                  <a:srgbClr val="FFFFFF"/>
                </a:solidFill>
                <a:prstDash val="solid"/>
                <a:miter lim="800000"/>
              </a:ln>
              <a:solidFill>
                <a:schemeClr val="accent6">
                  <a:lumMod val="50000"/>
                </a:schemeClr>
              </a:solidFill>
              <a:effectLst>
                <a:outerShdw blurRad="50800" algn="tl" rotWithShape="0">
                  <a:srgbClr val="000000"/>
                </a:outerShdw>
              </a:effectLst>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a:t>Valor Presente / Valor Futuro</a:t>
            </a:r>
          </a:p>
        </p:txBody>
      </p:sp>
      <p:sp>
        <p:nvSpPr>
          <p:cNvPr id="7" name="6 CuadroTexto"/>
          <p:cNvSpPr txBox="1"/>
          <p:nvPr/>
        </p:nvSpPr>
        <p:spPr>
          <a:xfrm>
            <a:off x="3851920" y="4437112"/>
            <a:ext cx="1368152" cy="369332"/>
          </a:xfrm>
          <a:prstGeom prst="rect">
            <a:avLst/>
          </a:prstGeom>
          <a:noFill/>
        </p:spPr>
        <p:txBody>
          <a:bodyPr wrap="square" rtlCol="0">
            <a:spAutoFit/>
          </a:bodyPr>
          <a:lstStyle/>
          <a:p>
            <a:pPr algn="ctr"/>
            <a:r>
              <a:rPr lang="es-MX" b="1" dirty="0"/>
              <a:t>Tiempo</a:t>
            </a:r>
          </a:p>
        </p:txBody>
      </p:sp>
      <p:grpSp>
        <p:nvGrpSpPr>
          <p:cNvPr id="16" name="15 Grupo"/>
          <p:cNvGrpSpPr/>
          <p:nvPr/>
        </p:nvGrpSpPr>
        <p:grpSpPr>
          <a:xfrm>
            <a:off x="1187624" y="1988840"/>
            <a:ext cx="6696744" cy="3537684"/>
            <a:chOff x="1259632" y="2132856"/>
            <a:chExt cx="6696744" cy="3537684"/>
          </a:xfrm>
        </p:grpSpPr>
        <p:cxnSp>
          <p:nvCxnSpPr>
            <p:cNvPr id="5" name="4 Conector recto"/>
            <p:cNvCxnSpPr/>
            <p:nvPr/>
          </p:nvCxnSpPr>
          <p:spPr>
            <a:xfrm>
              <a:off x="1331640" y="3645024"/>
              <a:ext cx="6336704" cy="0"/>
            </a:xfrm>
            <a:prstGeom prst="line">
              <a:avLst/>
            </a:prstGeom>
          </p:spPr>
          <p:style>
            <a:lnRef idx="3">
              <a:schemeClr val="dk1"/>
            </a:lnRef>
            <a:fillRef idx="0">
              <a:schemeClr val="dk1"/>
            </a:fillRef>
            <a:effectRef idx="2">
              <a:schemeClr val="dk1"/>
            </a:effectRef>
            <a:fontRef idx="minor">
              <a:schemeClr val="tx1"/>
            </a:fontRef>
          </p:style>
        </p:cxnSp>
        <p:sp>
          <p:nvSpPr>
            <p:cNvPr id="6" name="5 Cerrar llave"/>
            <p:cNvSpPr/>
            <p:nvPr/>
          </p:nvSpPr>
          <p:spPr>
            <a:xfrm rot="5400000">
              <a:off x="4247964" y="944724"/>
              <a:ext cx="432048" cy="5976664"/>
            </a:xfrm>
            <a:prstGeom prst="rightBrace">
              <a:avLst/>
            </a:prstGeom>
          </p:spPr>
          <p:style>
            <a:lnRef idx="3">
              <a:schemeClr val="accent4"/>
            </a:lnRef>
            <a:fillRef idx="0">
              <a:schemeClr val="accent4"/>
            </a:fillRef>
            <a:effectRef idx="2">
              <a:schemeClr val="accent4"/>
            </a:effectRef>
            <a:fontRef idx="minor">
              <a:schemeClr val="tx1"/>
            </a:fontRef>
          </p:style>
          <p:txBody>
            <a:bodyPr rtlCol="0" anchor="ctr"/>
            <a:lstStyle/>
            <a:p>
              <a:pPr algn="ctr"/>
              <a:endParaRPr lang="es-MX"/>
            </a:p>
          </p:txBody>
        </p:sp>
        <p:sp>
          <p:nvSpPr>
            <p:cNvPr id="8" name="7 CuadroTexto"/>
            <p:cNvSpPr txBox="1"/>
            <p:nvPr/>
          </p:nvSpPr>
          <p:spPr>
            <a:xfrm>
              <a:off x="1259632" y="5301208"/>
              <a:ext cx="1296144" cy="369332"/>
            </a:xfrm>
            <a:prstGeom prst="rect">
              <a:avLst/>
            </a:prstGeom>
          </p:spPr>
          <p:style>
            <a:lnRef idx="1">
              <a:schemeClr val="accent4"/>
            </a:lnRef>
            <a:fillRef idx="2">
              <a:schemeClr val="accent4"/>
            </a:fillRef>
            <a:effectRef idx="1">
              <a:schemeClr val="accent4"/>
            </a:effectRef>
            <a:fontRef idx="minor">
              <a:schemeClr val="dk1"/>
            </a:fontRef>
          </p:style>
          <p:txBody>
            <a:bodyPr wrap="square" rtlCol="0">
              <a:spAutoFit/>
            </a:bodyPr>
            <a:lstStyle/>
            <a:p>
              <a:r>
                <a:rPr lang="es-MX" dirty="0"/>
                <a:t>Actualizar</a:t>
              </a:r>
            </a:p>
          </p:txBody>
        </p:sp>
        <p:sp>
          <p:nvSpPr>
            <p:cNvPr id="9" name="8 CuadroTexto"/>
            <p:cNvSpPr txBox="1"/>
            <p:nvPr/>
          </p:nvSpPr>
          <p:spPr>
            <a:xfrm>
              <a:off x="6516216" y="4869160"/>
              <a:ext cx="1440160" cy="646331"/>
            </a:xfrm>
            <a:prstGeom prst="rect">
              <a:avLst/>
            </a:prstGeom>
          </p:spPr>
          <p:style>
            <a:lnRef idx="1">
              <a:schemeClr val="accent2"/>
            </a:lnRef>
            <a:fillRef idx="2">
              <a:schemeClr val="accent2"/>
            </a:fillRef>
            <a:effectRef idx="1">
              <a:schemeClr val="accent2"/>
            </a:effectRef>
            <a:fontRef idx="minor">
              <a:schemeClr val="dk1"/>
            </a:fontRef>
          </p:style>
          <p:txBody>
            <a:bodyPr wrap="square" rtlCol="0">
              <a:spAutoFit/>
            </a:bodyPr>
            <a:lstStyle/>
            <a:p>
              <a:r>
                <a:rPr lang="es-MX" dirty="0"/>
                <a:t>Valor futuro</a:t>
              </a:r>
            </a:p>
          </p:txBody>
        </p:sp>
        <p:sp>
          <p:nvSpPr>
            <p:cNvPr id="10" name="9 CuadroTexto"/>
            <p:cNvSpPr txBox="1"/>
            <p:nvPr/>
          </p:nvSpPr>
          <p:spPr>
            <a:xfrm>
              <a:off x="1259632" y="2420888"/>
              <a:ext cx="1656184" cy="646331"/>
            </a:xfrm>
            <a:prstGeom prst="rect">
              <a:avLst/>
            </a:prstGeom>
          </p:spPr>
          <p:style>
            <a:lnRef idx="1">
              <a:schemeClr val="accent2"/>
            </a:lnRef>
            <a:fillRef idx="2">
              <a:schemeClr val="accent2"/>
            </a:fillRef>
            <a:effectRef idx="1">
              <a:schemeClr val="accent2"/>
            </a:effectRef>
            <a:fontRef idx="minor">
              <a:schemeClr val="dk1"/>
            </a:fontRef>
          </p:style>
          <p:txBody>
            <a:bodyPr wrap="square" rtlCol="0">
              <a:spAutoFit/>
            </a:bodyPr>
            <a:lstStyle/>
            <a:p>
              <a:r>
                <a:rPr lang="es-MX" dirty="0"/>
                <a:t>Valor Presente</a:t>
              </a:r>
            </a:p>
          </p:txBody>
        </p:sp>
        <p:sp>
          <p:nvSpPr>
            <p:cNvPr id="11" name="10 CuadroTexto"/>
            <p:cNvSpPr txBox="1"/>
            <p:nvPr/>
          </p:nvSpPr>
          <p:spPr>
            <a:xfrm>
              <a:off x="5508104" y="2132856"/>
              <a:ext cx="1584176" cy="369332"/>
            </a:xfrm>
            <a:prstGeom prst="rect">
              <a:avLst/>
            </a:prstGeom>
          </p:spPr>
          <p:style>
            <a:lnRef idx="1">
              <a:schemeClr val="accent4"/>
            </a:lnRef>
            <a:fillRef idx="2">
              <a:schemeClr val="accent4"/>
            </a:fillRef>
            <a:effectRef idx="1">
              <a:schemeClr val="accent4"/>
            </a:effectRef>
            <a:fontRef idx="minor">
              <a:schemeClr val="dk1"/>
            </a:fontRef>
          </p:style>
          <p:txBody>
            <a:bodyPr wrap="square" rtlCol="0">
              <a:spAutoFit/>
            </a:bodyPr>
            <a:lstStyle/>
            <a:p>
              <a:r>
                <a:rPr lang="es-MX" dirty="0"/>
                <a:t>Capitalizar</a:t>
              </a:r>
            </a:p>
          </p:txBody>
        </p:sp>
        <p:cxnSp>
          <p:nvCxnSpPr>
            <p:cNvPr id="19" name="18 Conector recto de flecha"/>
            <p:cNvCxnSpPr>
              <a:stCxn id="10" idx="2"/>
            </p:cNvCxnSpPr>
            <p:nvPr/>
          </p:nvCxnSpPr>
          <p:spPr>
            <a:xfrm rot="5400000">
              <a:off x="1492788" y="2978079"/>
              <a:ext cx="505797" cy="684076"/>
            </a:xfrm>
            <a:prstGeom prst="straightConnector1">
              <a:avLst/>
            </a:prstGeom>
            <a:ln>
              <a:solidFill>
                <a:srgbClr val="C00000"/>
              </a:solidFill>
              <a:tailEnd type="arrow"/>
            </a:ln>
          </p:spPr>
          <p:style>
            <a:lnRef idx="3">
              <a:schemeClr val="accent2"/>
            </a:lnRef>
            <a:fillRef idx="0">
              <a:schemeClr val="accent2"/>
            </a:fillRef>
            <a:effectRef idx="2">
              <a:schemeClr val="accent2"/>
            </a:effectRef>
            <a:fontRef idx="minor">
              <a:schemeClr val="tx1"/>
            </a:fontRef>
          </p:style>
        </p:cxnSp>
        <p:cxnSp>
          <p:nvCxnSpPr>
            <p:cNvPr id="22" name="21 Conector recto"/>
            <p:cNvCxnSpPr/>
            <p:nvPr/>
          </p:nvCxnSpPr>
          <p:spPr>
            <a:xfrm>
              <a:off x="2915816" y="2636912"/>
              <a:ext cx="4680520" cy="0"/>
            </a:xfrm>
            <a:prstGeom prst="line">
              <a:avLst/>
            </a:prstGeom>
            <a:ln>
              <a:solidFill>
                <a:srgbClr val="C00000"/>
              </a:solidFill>
            </a:ln>
          </p:spPr>
          <p:style>
            <a:lnRef idx="3">
              <a:schemeClr val="accent2"/>
            </a:lnRef>
            <a:fillRef idx="0">
              <a:schemeClr val="accent2"/>
            </a:fillRef>
            <a:effectRef idx="2">
              <a:schemeClr val="accent2"/>
            </a:effectRef>
            <a:fontRef idx="minor">
              <a:schemeClr val="tx1"/>
            </a:fontRef>
          </p:style>
        </p:cxnSp>
        <p:cxnSp>
          <p:nvCxnSpPr>
            <p:cNvPr id="24" name="23 Conector recto de flecha"/>
            <p:cNvCxnSpPr/>
            <p:nvPr/>
          </p:nvCxnSpPr>
          <p:spPr>
            <a:xfrm rot="5400000">
              <a:off x="7129078" y="3104170"/>
              <a:ext cx="936104" cy="1588"/>
            </a:xfrm>
            <a:prstGeom prst="straightConnector1">
              <a:avLst/>
            </a:prstGeom>
            <a:ln>
              <a:solidFill>
                <a:srgbClr val="C00000"/>
              </a:solidFill>
              <a:tailEnd type="arrow"/>
            </a:ln>
          </p:spPr>
          <p:style>
            <a:lnRef idx="3">
              <a:schemeClr val="accent2"/>
            </a:lnRef>
            <a:fillRef idx="0">
              <a:schemeClr val="accent2"/>
            </a:fillRef>
            <a:effectRef idx="2">
              <a:schemeClr val="accent2"/>
            </a:effectRef>
            <a:fontRef idx="minor">
              <a:schemeClr val="tx1"/>
            </a:fontRef>
          </p:style>
        </p:cxnSp>
        <p:cxnSp>
          <p:nvCxnSpPr>
            <p:cNvPr id="28" name="27 Conector recto de flecha"/>
            <p:cNvCxnSpPr>
              <a:stCxn id="9" idx="0"/>
            </p:cNvCxnSpPr>
            <p:nvPr/>
          </p:nvCxnSpPr>
          <p:spPr>
            <a:xfrm rot="5400000" flipH="1" flipV="1">
              <a:off x="6840252" y="4113076"/>
              <a:ext cx="1152128" cy="360040"/>
            </a:xfrm>
            <a:prstGeom prst="straightConnector1">
              <a:avLst/>
            </a:prstGeom>
            <a:ln>
              <a:solidFill>
                <a:srgbClr val="C00000"/>
              </a:solidFill>
              <a:tailEnd type="arrow"/>
            </a:ln>
          </p:spPr>
          <p:style>
            <a:lnRef idx="3">
              <a:schemeClr val="accent2"/>
            </a:lnRef>
            <a:fillRef idx="0">
              <a:schemeClr val="accent2"/>
            </a:fillRef>
            <a:effectRef idx="2">
              <a:schemeClr val="accent2"/>
            </a:effectRef>
            <a:fontRef idx="minor">
              <a:schemeClr val="tx1"/>
            </a:fontRef>
          </p:style>
        </p:cxnSp>
        <p:cxnSp>
          <p:nvCxnSpPr>
            <p:cNvPr id="35" name="34 Conector recto"/>
            <p:cNvCxnSpPr/>
            <p:nvPr/>
          </p:nvCxnSpPr>
          <p:spPr>
            <a:xfrm rot="10800000">
              <a:off x="1403648" y="5013176"/>
              <a:ext cx="5112568" cy="0"/>
            </a:xfrm>
            <a:prstGeom prst="line">
              <a:avLst/>
            </a:prstGeom>
            <a:ln>
              <a:solidFill>
                <a:srgbClr val="C00000"/>
              </a:solidFill>
            </a:ln>
          </p:spPr>
          <p:style>
            <a:lnRef idx="3">
              <a:schemeClr val="accent2"/>
            </a:lnRef>
            <a:fillRef idx="0">
              <a:schemeClr val="accent2"/>
            </a:fillRef>
            <a:effectRef idx="2">
              <a:schemeClr val="accent2"/>
            </a:effectRef>
            <a:fontRef idx="minor">
              <a:schemeClr val="tx1"/>
            </a:fontRef>
          </p:style>
        </p:cxnSp>
        <p:cxnSp>
          <p:nvCxnSpPr>
            <p:cNvPr id="39" name="38 Conector recto de flecha"/>
            <p:cNvCxnSpPr/>
            <p:nvPr/>
          </p:nvCxnSpPr>
          <p:spPr>
            <a:xfrm rot="5400000" flipH="1" flipV="1">
              <a:off x="791580" y="4401108"/>
              <a:ext cx="1224136" cy="1588"/>
            </a:xfrm>
            <a:prstGeom prst="straightConnector1">
              <a:avLst/>
            </a:prstGeom>
            <a:ln>
              <a:solidFill>
                <a:srgbClr val="C00000"/>
              </a:solidFill>
              <a:tailEnd type="arrow"/>
            </a:ln>
          </p:spPr>
          <p:style>
            <a:lnRef idx="3">
              <a:schemeClr val="accent2"/>
            </a:lnRef>
            <a:fillRef idx="0">
              <a:schemeClr val="accent2"/>
            </a:fillRef>
            <a:effectRef idx="2">
              <a:schemeClr val="accent2"/>
            </a:effectRef>
            <a:fontRef idx="minor">
              <a:schemeClr val="tx1"/>
            </a:fontRef>
          </p:style>
        </p:cxnSp>
      </p:gr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txBox="1">
            <a:spLocks/>
          </p:cNvSpPr>
          <p:nvPr/>
        </p:nvSpPr>
        <p:spPr>
          <a:xfrm>
            <a:off x="457200" y="274638"/>
            <a:ext cx="8229600" cy="1143000"/>
          </a:xfrm>
          <a:prstGeom prst="rect">
            <a:avLst/>
          </a:prstGeom>
        </p:spPr>
        <p:txBody>
          <a:bodyP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s-MX" sz="2800" b="1" noProof="0" dirty="0">
                <a:latin typeface="+mj-lt"/>
                <a:ea typeface="+mj-ea"/>
                <a:cs typeface="+mj-cs"/>
              </a:rPr>
              <a:t>Concepto de Valor Presente</a:t>
            </a:r>
            <a:r>
              <a:rPr kumimoji="0" lang="es-MX" sz="2800" b="1" i="0" u="none" strike="noStrike" kern="1200" cap="none" spc="0" normalizeH="0" baseline="0" noProof="0" dirty="0">
                <a:ln>
                  <a:noFill/>
                </a:ln>
                <a:solidFill>
                  <a:schemeClr val="tx1"/>
                </a:solidFill>
                <a:effectLst/>
                <a:uLnTx/>
                <a:uFillTx/>
                <a:latin typeface="+mj-lt"/>
                <a:ea typeface="+mj-ea"/>
                <a:cs typeface="+mj-cs"/>
              </a:rPr>
              <a:t>  /</a:t>
            </a:r>
            <a:r>
              <a:rPr kumimoji="0" lang="es-MX" sz="2800" b="1" i="0" u="none" strike="noStrike" kern="1200" cap="none" spc="0" normalizeH="0" noProof="0" dirty="0">
                <a:ln>
                  <a:noFill/>
                </a:ln>
                <a:solidFill>
                  <a:schemeClr val="tx1"/>
                </a:solidFill>
                <a:effectLst/>
                <a:uLnTx/>
                <a:uFillTx/>
                <a:latin typeface="+mj-lt"/>
                <a:ea typeface="+mj-ea"/>
                <a:cs typeface="+mj-cs"/>
              </a:rPr>
              <a:t> Valor futuro</a:t>
            </a:r>
            <a:endParaRPr kumimoji="0" lang="es-MX" sz="2800" b="1" i="0" u="none" strike="noStrike" kern="1200" cap="none" spc="0" normalizeH="0" baseline="0" noProof="0" dirty="0">
              <a:ln>
                <a:noFill/>
              </a:ln>
              <a:solidFill>
                <a:schemeClr val="tx1"/>
              </a:solidFill>
              <a:effectLst/>
              <a:uLnTx/>
              <a:uFillTx/>
              <a:latin typeface="+mj-lt"/>
              <a:ea typeface="+mj-ea"/>
              <a:cs typeface="+mj-cs"/>
            </a:endParaRPr>
          </a:p>
        </p:txBody>
      </p:sp>
      <p:sp>
        <p:nvSpPr>
          <p:cNvPr id="3" name="2 Marcador de texto"/>
          <p:cNvSpPr txBox="1">
            <a:spLocks/>
          </p:cNvSpPr>
          <p:nvPr/>
        </p:nvSpPr>
        <p:spPr>
          <a:xfrm>
            <a:off x="395536" y="1988840"/>
            <a:ext cx="4040188" cy="639762"/>
          </a:xfrm>
          <a:prstGeom prst="rect">
            <a:avLst/>
          </a:prstGeom>
        </p:spPr>
        <p:txBody>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lang="es-MX" sz="3200" dirty="0"/>
              <a:t>Actualización</a:t>
            </a:r>
            <a:r>
              <a:rPr kumimoji="0" lang="es-MX" sz="3200" b="0" i="0" u="none" strike="noStrike" kern="1200" cap="none" spc="0" normalizeH="0" baseline="0" noProof="0" dirty="0">
                <a:ln>
                  <a:noFill/>
                </a:ln>
                <a:solidFill>
                  <a:schemeClr val="tx1"/>
                </a:solidFill>
                <a:effectLst/>
                <a:uLnTx/>
                <a:uFillTx/>
                <a:latin typeface="+mn-lt"/>
                <a:ea typeface="+mn-ea"/>
                <a:cs typeface="+mn-cs"/>
              </a:rPr>
              <a:t> </a:t>
            </a:r>
            <a:r>
              <a:rPr kumimoji="0" lang="es-MX" sz="3200" b="0" i="0" u="none" strike="noStrike" kern="1200" cap="none" spc="0" normalizeH="0" noProof="0" dirty="0">
                <a:ln>
                  <a:noFill/>
                </a:ln>
                <a:solidFill>
                  <a:schemeClr val="tx1"/>
                </a:solidFill>
                <a:effectLst/>
                <a:uLnTx/>
                <a:uFillTx/>
                <a:latin typeface="+mn-lt"/>
                <a:ea typeface="+mn-ea"/>
                <a:cs typeface="+mn-cs"/>
              </a:rPr>
              <a:t> </a:t>
            </a:r>
            <a:r>
              <a:rPr kumimoji="0" lang="es-MX" sz="3200" b="0" i="0" u="none" strike="noStrike" kern="1200" cap="none" spc="0" normalizeH="0" baseline="0" noProof="0" dirty="0">
                <a:ln>
                  <a:noFill/>
                </a:ln>
                <a:solidFill>
                  <a:schemeClr val="tx1"/>
                </a:solidFill>
                <a:effectLst/>
                <a:uLnTx/>
                <a:uFillTx/>
                <a:latin typeface="+mn-lt"/>
                <a:ea typeface="+mn-ea"/>
                <a:cs typeface="+mn-cs"/>
              </a:rPr>
              <a:t>Simple:</a:t>
            </a:r>
          </a:p>
        </p:txBody>
      </p:sp>
      <p:sp>
        <p:nvSpPr>
          <p:cNvPr id="4" name="4 Marcador de texto"/>
          <p:cNvSpPr txBox="1">
            <a:spLocks/>
          </p:cNvSpPr>
          <p:nvPr/>
        </p:nvSpPr>
        <p:spPr>
          <a:xfrm>
            <a:off x="4644008" y="1988840"/>
            <a:ext cx="4041775" cy="639762"/>
          </a:xfrm>
          <a:prstGeom prst="rect">
            <a:avLst/>
          </a:prstGeom>
        </p:spPr>
        <p:txBody>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lang="es-MX" sz="3200" noProof="0" dirty="0"/>
              <a:t>Actuali</a:t>
            </a:r>
            <a:r>
              <a:rPr kumimoji="0" lang="es-MX" sz="3200" b="0" i="0" u="none" strike="noStrike" kern="1200" cap="none" spc="0" normalizeH="0" baseline="0" noProof="0" dirty="0">
                <a:ln>
                  <a:noFill/>
                </a:ln>
                <a:solidFill>
                  <a:schemeClr val="tx1"/>
                </a:solidFill>
                <a:effectLst/>
                <a:uLnTx/>
                <a:uFillTx/>
                <a:latin typeface="+mn-lt"/>
                <a:ea typeface="+mn-ea"/>
                <a:cs typeface="+mn-cs"/>
              </a:rPr>
              <a:t>zación Compuesta:</a:t>
            </a:r>
          </a:p>
        </p:txBody>
      </p:sp>
      <p:sp>
        <p:nvSpPr>
          <p:cNvPr id="26626"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MX"/>
          </a:p>
        </p:txBody>
      </p:sp>
      <p:sp>
        <p:nvSpPr>
          <p:cNvPr id="26628"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MX"/>
          </a:p>
        </p:txBody>
      </p:sp>
      <p:grpSp>
        <p:nvGrpSpPr>
          <p:cNvPr id="10" name="9 Grupo"/>
          <p:cNvGrpSpPr/>
          <p:nvPr/>
        </p:nvGrpSpPr>
        <p:grpSpPr>
          <a:xfrm>
            <a:off x="755576" y="3429000"/>
            <a:ext cx="6840760" cy="1355378"/>
            <a:chOff x="755576" y="3429000"/>
            <a:chExt cx="6840760" cy="1355378"/>
          </a:xfrm>
        </p:grpSpPr>
        <p:sp>
          <p:nvSpPr>
            <p:cNvPr id="8" name="7 Rectángulo"/>
            <p:cNvSpPr/>
            <p:nvPr/>
          </p:nvSpPr>
          <p:spPr>
            <a:xfrm>
              <a:off x="3707904" y="3861048"/>
              <a:ext cx="915059" cy="923330"/>
            </a:xfrm>
            <a:prstGeom prst="rect">
              <a:avLst/>
            </a:prstGeom>
          </p:spPr>
          <p:style>
            <a:lnRef idx="1">
              <a:schemeClr val="accent2"/>
            </a:lnRef>
            <a:fillRef idx="2">
              <a:schemeClr val="accent2"/>
            </a:fillRef>
            <a:effectRef idx="1">
              <a:schemeClr val="accent2"/>
            </a:effectRef>
            <a:fontRef idx="minor">
              <a:schemeClr val="dk1"/>
            </a:fontRef>
          </p:style>
          <p:txBody>
            <a:bodyPr wrap="none" lIns="91440" tIns="45720" rIns="91440" bIns="45720">
              <a:spAutoFit/>
            </a:bodyPr>
            <a:lstStyle/>
            <a:p>
              <a:pPr algn="ctr"/>
              <a:r>
                <a:rPr lang="es-ES" sz="5400" b="1" dirty="0">
                  <a:ln w="17780" cmpd="sng">
                    <a:solidFill>
                      <a:srgbClr val="FFFFFF"/>
                    </a:solidFill>
                    <a:prstDash val="solid"/>
                    <a:miter lim="800000"/>
                  </a:ln>
                  <a:solidFill>
                    <a:schemeClr val="accent6">
                      <a:lumMod val="50000"/>
                    </a:schemeClr>
                  </a:solidFill>
                  <a:effectLst>
                    <a:outerShdw blurRad="50800" algn="tl" rotWithShape="0">
                      <a:srgbClr val="000000"/>
                    </a:outerShdw>
                  </a:effectLst>
                </a:rPr>
                <a:t>VS</a:t>
              </a:r>
              <a:endParaRPr lang="es-ES" sz="5400" b="1" cap="none" spc="0" dirty="0">
                <a:ln w="17780" cmpd="sng">
                  <a:solidFill>
                    <a:srgbClr val="FFFFFF"/>
                  </a:solidFill>
                  <a:prstDash val="solid"/>
                  <a:miter lim="800000"/>
                </a:ln>
                <a:solidFill>
                  <a:schemeClr val="accent6">
                    <a:lumMod val="50000"/>
                  </a:schemeClr>
                </a:solidFill>
                <a:effectLst>
                  <a:outerShdw blurRad="50800" algn="tl" rotWithShape="0">
                    <a:srgbClr val="000000"/>
                  </a:outerShdw>
                </a:effectLst>
              </a:endParaRPr>
            </a:p>
          </p:txBody>
        </p:sp>
        <p:pic>
          <p:nvPicPr>
            <p:cNvPr id="26625" name="Picture 1"/>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755576" y="3429000"/>
              <a:ext cx="2324100" cy="1008112"/>
            </a:xfrm>
            <a:prstGeom prst="rect">
              <a:avLst/>
            </a:prstGeom>
          </p:spPr>
          <p:style>
            <a:lnRef idx="2">
              <a:schemeClr val="accent1"/>
            </a:lnRef>
            <a:fillRef idx="1">
              <a:schemeClr val="lt1"/>
            </a:fillRef>
            <a:effectRef idx="0">
              <a:schemeClr val="accent1"/>
            </a:effectRef>
            <a:fontRef idx="minor">
              <a:schemeClr val="dk1"/>
            </a:fontRef>
          </p:style>
        </p:pic>
        <p:pic>
          <p:nvPicPr>
            <p:cNvPr id="26627" name="Picture 3"/>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5220072" y="3429000"/>
              <a:ext cx="2376264" cy="1080120"/>
            </a:xfrm>
            <a:prstGeom prst="rect">
              <a:avLst/>
            </a:prstGeom>
          </p:spPr>
          <p:style>
            <a:lnRef idx="2">
              <a:schemeClr val="accent1"/>
            </a:lnRef>
            <a:fillRef idx="1">
              <a:schemeClr val="lt1"/>
            </a:fillRef>
            <a:effectRef idx="0">
              <a:schemeClr val="accent1"/>
            </a:effectRef>
            <a:fontRef idx="minor">
              <a:schemeClr val="dk1"/>
            </a:fontRef>
          </p:style>
        </p:pic>
      </p:gr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6 Rectángulo"/>
          <p:cNvSpPr/>
          <p:nvPr/>
        </p:nvSpPr>
        <p:spPr>
          <a:xfrm>
            <a:off x="3995936" y="2204864"/>
            <a:ext cx="3960440" cy="2808312"/>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endParaRPr lang="es-MX"/>
          </a:p>
        </p:txBody>
      </p:sp>
      <p:sp>
        <p:nvSpPr>
          <p:cNvPr id="2" name="1 Título"/>
          <p:cNvSpPr>
            <a:spLocks noGrp="1"/>
          </p:cNvSpPr>
          <p:nvPr>
            <p:ph type="title"/>
          </p:nvPr>
        </p:nvSpPr>
        <p:spPr/>
        <p:txBody>
          <a:bodyPr/>
          <a:lstStyle/>
          <a:p>
            <a:r>
              <a:rPr lang="es-MX" dirty="0"/>
              <a:t>Valor Presente</a:t>
            </a:r>
          </a:p>
        </p:txBody>
      </p:sp>
      <p:sp>
        <p:nvSpPr>
          <p:cNvPr id="3" name="2 Marcador de contenido"/>
          <p:cNvSpPr>
            <a:spLocks noGrp="1"/>
          </p:cNvSpPr>
          <p:nvPr>
            <p:ph sz="quarter" idx="1"/>
          </p:nvPr>
        </p:nvSpPr>
        <p:spPr>
          <a:xfrm>
            <a:off x="467544" y="3068960"/>
            <a:ext cx="4038600" cy="676672"/>
          </a:xfrm>
        </p:spPr>
        <p:txBody>
          <a:bodyPr/>
          <a:lstStyle/>
          <a:p>
            <a:pPr>
              <a:buNone/>
            </a:pPr>
            <a:r>
              <a:rPr lang="es-MX" b="1" dirty="0"/>
              <a:t>Tasa de descuento</a:t>
            </a:r>
          </a:p>
        </p:txBody>
      </p:sp>
      <p:sp>
        <p:nvSpPr>
          <p:cNvPr id="30722"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MX"/>
          </a:p>
        </p:txBody>
      </p:sp>
      <p:pic>
        <p:nvPicPr>
          <p:cNvPr id="30721" name="Picture 1"/>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4283968" y="2636912"/>
            <a:ext cx="3347814" cy="1872208"/>
          </a:xfrm>
          <a:prstGeom prst="rect">
            <a:avLst/>
          </a:prstGeom>
        </p:spPr>
        <p:style>
          <a:lnRef idx="2">
            <a:schemeClr val="accent1"/>
          </a:lnRef>
          <a:fillRef idx="1">
            <a:schemeClr val="lt1"/>
          </a:fillRef>
          <a:effectRef idx="0">
            <a:schemeClr val="accent1"/>
          </a:effectRef>
          <a:fontRef idx="minor">
            <a:schemeClr val="dk1"/>
          </a:fontRef>
        </p:style>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5 Título"/>
          <p:cNvSpPr txBox="1">
            <a:spLocks/>
          </p:cNvSpPr>
          <p:nvPr/>
        </p:nvSpPr>
        <p:spPr>
          <a:xfrm>
            <a:off x="428625" y="260648"/>
            <a:ext cx="8229600" cy="936104"/>
          </a:xfrm>
          <a:prstGeom prst="rect">
            <a:avLst/>
          </a:prstGeom>
        </p:spPr>
        <p:txBody>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s-MX" sz="2400" b="0" i="0" u="none" strike="noStrike" kern="1200" cap="small" spc="0" normalizeH="0" baseline="0" noProof="0" dirty="0">
                <a:ln>
                  <a:noFill/>
                </a:ln>
                <a:solidFill>
                  <a:schemeClr val="tx1"/>
                </a:solidFill>
                <a:effectLst/>
                <a:uLnTx/>
                <a:uFillTx/>
                <a:latin typeface="Times New Roman" pitchFamily="18" charset="0"/>
                <a:ea typeface="+mj-ea"/>
                <a:cs typeface="Times New Roman" pitchFamily="18" charset="0"/>
              </a:rPr>
              <a:t>GUIA EXPLICATIVA PARA EL EMPLEO </a:t>
            </a:r>
            <a:br>
              <a:rPr kumimoji="0" lang="es-MX" sz="2400" b="0" i="0" u="none" strike="noStrike" kern="1200" cap="small" spc="0" normalizeH="0" baseline="0" noProof="0" dirty="0">
                <a:ln>
                  <a:noFill/>
                </a:ln>
                <a:solidFill>
                  <a:schemeClr val="tx1"/>
                </a:solidFill>
                <a:effectLst/>
                <a:uLnTx/>
                <a:uFillTx/>
                <a:latin typeface="Times New Roman" pitchFamily="18" charset="0"/>
                <a:ea typeface="+mj-ea"/>
                <a:cs typeface="Times New Roman" pitchFamily="18" charset="0"/>
              </a:rPr>
            </a:br>
            <a:r>
              <a:rPr kumimoji="0" lang="es-MX" sz="2400" b="0" i="0" u="none" strike="noStrike" kern="1200" cap="small" spc="0" normalizeH="0" baseline="0" noProof="0" dirty="0">
                <a:ln>
                  <a:noFill/>
                </a:ln>
                <a:solidFill>
                  <a:schemeClr val="tx1"/>
                </a:solidFill>
                <a:effectLst/>
                <a:uLnTx/>
                <a:uFillTx/>
                <a:latin typeface="Times New Roman" pitchFamily="18" charset="0"/>
                <a:ea typeface="+mj-ea"/>
                <a:cs typeface="Times New Roman" pitchFamily="18" charset="0"/>
              </a:rPr>
              <a:t>DE ESTE MATERIAL</a:t>
            </a:r>
          </a:p>
        </p:txBody>
      </p:sp>
      <p:sp>
        <p:nvSpPr>
          <p:cNvPr id="3" name="6 Marcador de contenido"/>
          <p:cNvSpPr txBox="1">
            <a:spLocks/>
          </p:cNvSpPr>
          <p:nvPr/>
        </p:nvSpPr>
        <p:spPr>
          <a:xfrm>
            <a:off x="467544" y="1484784"/>
            <a:ext cx="8229600" cy="4929411"/>
          </a:xfrm>
          <a:prstGeom prst="rect">
            <a:avLst/>
          </a:prstGeom>
        </p:spPr>
        <p:txBody>
          <a:bodyPr>
            <a:noAutofit/>
          </a:bodyPr>
          <a:lstStyle/>
          <a:p>
            <a:pPr marL="0" marR="0" lvl="0" indent="0" algn="just" defTabSz="0" rtl="0" eaLnBrk="1" fontAlgn="auto" latinLnBrk="0" hangingPunct="1">
              <a:lnSpc>
                <a:spcPct val="100000"/>
              </a:lnSpc>
              <a:spcBef>
                <a:spcPts val="0"/>
              </a:spcBef>
              <a:spcAft>
                <a:spcPts val="0"/>
              </a:spcAft>
              <a:buClr>
                <a:schemeClr val="accent1"/>
              </a:buClr>
              <a:buSzPct val="70000"/>
              <a:buFontTx/>
              <a:buNone/>
              <a:tabLst/>
              <a:defRPr/>
            </a:pPr>
            <a:r>
              <a:rPr kumimoji="0" lang="es-ES" sz="1700" b="0" i="0" u="none" strike="noStrike" kern="1200" cap="none" spc="0" normalizeH="0" baseline="0" noProof="0" dirty="0">
                <a:ln>
                  <a:noFill/>
                </a:ln>
                <a:solidFill>
                  <a:schemeClr val="tx1"/>
                </a:solidFill>
                <a:effectLst/>
                <a:uLnTx/>
                <a:uFillTx/>
                <a:latin typeface="+mn-lt"/>
                <a:ea typeface="+mn-ea"/>
                <a:cs typeface="+mn-cs"/>
              </a:rPr>
              <a:t>Este material busca</a:t>
            </a:r>
            <a:r>
              <a:rPr kumimoji="0" lang="es-ES" sz="1700" b="0" i="0" u="none" strike="noStrike" kern="1200" cap="none" spc="0" normalizeH="0" noProof="0" dirty="0">
                <a:ln>
                  <a:noFill/>
                </a:ln>
                <a:solidFill>
                  <a:schemeClr val="tx1"/>
                </a:solidFill>
                <a:effectLst/>
                <a:uLnTx/>
                <a:uFillTx/>
                <a:latin typeface="+mn-lt"/>
                <a:ea typeface="+mn-ea"/>
                <a:cs typeface="+mn-cs"/>
              </a:rPr>
              <a:t> familiarizar al estudiante con la valuación de activos financieros, ya que esta herramienta será de suma utilidad en la gestión de títulos o valores financieros.</a:t>
            </a:r>
            <a:endParaRPr kumimoji="0" lang="es-ES" sz="1700" b="0" i="0" u="none" strike="noStrike" kern="1200" cap="none" spc="0" normalizeH="0" baseline="0" noProof="0" dirty="0">
              <a:ln>
                <a:noFill/>
              </a:ln>
              <a:solidFill>
                <a:schemeClr val="tx1"/>
              </a:solidFill>
              <a:effectLst/>
              <a:uLnTx/>
              <a:uFillTx/>
              <a:latin typeface="+mn-lt"/>
              <a:ea typeface="+mn-ea"/>
              <a:cs typeface="+mn-cs"/>
            </a:endParaRPr>
          </a:p>
          <a:p>
            <a:pPr marL="0" marR="0" lvl="0" indent="0" algn="just" defTabSz="0" rtl="0" eaLnBrk="1" fontAlgn="auto" latinLnBrk="0" hangingPunct="1">
              <a:lnSpc>
                <a:spcPct val="100000"/>
              </a:lnSpc>
              <a:spcBef>
                <a:spcPts val="0"/>
              </a:spcBef>
              <a:spcAft>
                <a:spcPts val="0"/>
              </a:spcAft>
              <a:buClr>
                <a:schemeClr val="accent1"/>
              </a:buClr>
              <a:buSzPct val="70000"/>
              <a:buFontTx/>
              <a:buNone/>
              <a:tabLst/>
              <a:defRPr/>
            </a:pPr>
            <a:endParaRPr kumimoji="0" lang="es-ES" sz="1700" b="0" i="0" u="none" strike="noStrike" kern="1200" cap="none" spc="0" normalizeH="0" baseline="0" noProof="0" dirty="0">
              <a:ln>
                <a:noFill/>
              </a:ln>
              <a:solidFill>
                <a:schemeClr val="tx1"/>
              </a:solidFill>
              <a:effectLst/>
              <a:uLnTx/>
              <a:uFillTx/>
              <a:latin typeface="+mn-lt"/>
              <a:ea typeface="+mn-ea"/>
              <a:cs typeface="+mn-cs"/>
            </a:endParaRPr>
          </a:p>
          <a:p>
            <a:pPr marL="0" marR="0" lvl="0" indent="0" algn="just" defTabSz="0" rtl="0" eaLnBrk="1" fontAlgn="auto" latinLnBrk="0" hangingPunct="1">
              <a:lnSpc>
                <a:spcPct val="100000"/>
              </a:lnSpc>
              <a:spcBef>
                <a:spcPts val="0"/>
              </a:spcBef>
              <a:spcAft>
                <a:spcPts val="0"/>
              </a:spcAft>
              <a:buClr>
                <a:schemeClr val="accent1"/>
              </a:buClr>
              <a:buSzPct val="70000"/>
              <a:buFontTx/>
              <a:buNone/>
              <a:tabLst/>
              <a:defRPr/>
            </a:pPr>
            <a:r>
              <a:rPr kumimoji="0" lang="es-MX" sz="1700" b="0" i="0" u="none" strike="noStrike" kern="1200" cap="none" spc="0" normalizeH="0" baseline="0" noProof="0" dirty="0">
                <a:ln>
                  <a:noFill/>
                </a:ln>
                <a:solidFill>
                  <a:schemeClr val="tx1"/>
                </a:solidFill>
                <a:effectLst/>
                <a:uLnTx/>
                <a:uFillTx/>
                <a:latin typeface="+mn-lt"/>
                <a:ea typeface="+mn-ea"/>
                <a:cs typeface="+mn-cs"/>
              </a:rPr>
              <a:t>La herramienta matemática y su aplicación a la valuación de activos financieros</a:t>
            </a:r>
            <a:r>
              <a:rPr kumimoji="0" lang="es-MX" sz="1700" b="0" i="0" u="none" strike="noStrike" kern="1200" cap="none" spc="0" normalizeH="0" noProof="0" dirty="0">
                <a:ln>
                  <a:noFill/>
                </a:ln>
                <a:solidFill>
                  <a:schemeClr val="tx1"/>
                </a:solidFill>
                <a:effectLst/>
                <a:uLnTx/>
                <a:uFillTx/>
                <a:latin typeface="+mn-lt"/>
                <a:ea typeface="+mn-ea"/>
                <a:cs typeface="+mn-cs"/>
              </a:rPr>
              <a:t> le permitirá evaluar las diferentes operaciones que permitan obtener un flujo de fondos permanente. </a:t>
            </a:r>
          </a:p>
          <a:p>
            <a:pPr marL="0" marR="0" lvl="0" indent="0" algn="just" defTabSz="0" rtl="0" eaLnBrk="1" fontAlgn="auto" latinLnBrk="0" hangingPunct="1">
              <a:lnSpc>
                <a:spcPct val="100000"/>
              </a:lnSpc>
              <a:spcBef>
                <a:spcPts val="0"/>
              </a:spcBef>
              <a:spcAft>
                <a:spcPts val="0"/>
              </a:spcAft>
              <a:buClr>
                <a:schemeClr val="accent1"/>
              </a:buClr>
              <a:buSzPct val="70000"/>
              <a:buFontTx/>
              <a:buNone/>
              <a:tabLst/>
              <a:defRPr/>
            </a:pPr>
            <a:endParaRPr lang="es-MX" sz="1700" dirty="0"/>
          </a:p>
          <a:p>
            <a:pPr marL="0" marR="0" lvl="0" indent="0" algn="just" defTabSz="0" rtl="0" eaLnBrk="1" fontAlgn="auto" latinLnBrk="0" hangingPunct="1">
              <a:lnSpc>
                <a:spcPct val="100000"/>
              </a:lnSpc>
              <a:spcBef>
                <a:spcPts val="0"/>
              </a:spcBef>
              <a:spcAft>
                <a:spcPts val="0"/>
              </a:spcAft>
              <a:buClr>
                <a:schemeClr val="accent1"/>
              </a:buClr>
              <a:buSzPct val="70000"/>
              <a:buFontTx/>
              <a:buNone/>
              <a:tabLst/>
              <a:defRPr/>
            </a:pPr>
            <a:r>
              <a:rPr lang="es-MX" sz="1700" dirty="0"/>
              <a:t>EL material aquí expuesto precisamente debe de permitir conocer de una manera didáctica y secuencial los principios fundamentales bajo los cuales se realizan los cálculos financieros lo cual le dará los conocimientos necesarios para resolver problemas, asesorar y proponer soluciones.</a:t>
            </a:r>
            <a:endParaRPr kumimoji="0" lang="es-ES" sz="1700" b="0" i="0" u="none" strike="noStrike" kern="1200" cap="none" spc="0" normalizeH="0" baseline="0" noProof="0" dirty="0">
              <a:ln>
                <a:noFill/>
              </a:ln>
              <a:solidFill>
                <a:schemeClr val="tx1"/>
              </a:solidFill>
              <a:effectLst/>
              <a:uLnTx/>
              <a:uFillTx/>
              <a:latin typeface="+mn-lt"/>
              <a:ea typeface="+mn-ea"/>
              <a:cs typeface="+mn-cs"/>
            </a:endParaRPr>
          </a:p>
          <a:p>
            <a:pPr marL="0" marR="0" lvl="0" indent="0" algn="just" defTabSz="0" rtl="0" eaLnBrk="1" fontAlgn="auto" latinLnBrk="0" hangingPunct="1">
              <a:lnSpc>
                <a:spcPct val="100000"/>
              </a:lnSpc>
              <a:spcBef>
                <a:spcPts val="0"/>
              </a:spcBef>
              <a:spcAft>
                <a:spcPts val="0"/>
              </a:spcAft>
              <a:buClr>
                <a:schemeClr val="accent1"/>
              </a:buClr>
              <a:buSzPct val="70000"/>
              <a:buFontTx/>
              <a:buNone/>
              <a:tabLst/>
              <a:defRPr/>
            </a:pPr>
            <a:endParaRPr kumimoji="0" lang="es-ES" sz="1700" b="0" i="0" u="none" strike="noStrike" kern="1200" cap="none" spc="0" normalizeH="0" baseline="0" noProof="0" dirty="0">
              <a:ln>
                <a:noFill/>
              </a:ln>
              <a:solidFill>
                <a:schemeClr val="tx1"/>
              </a:solidFill>
              <a:effectLst/>
              <a:uLnTx/>
              <a:uFillTx/>
              <a:latin typeface="+mn-lt"/>
              <a:ea typeface="+mn-ea"/>
              <a:cs typeface="+mn-cs"/>
            </a:endParaRPr>
          </a:p>
          <a:p>
            <a:pPr marL="0" marR="0" lvl="0" indent="0" algn="just" defTabSz="0" rtl="0" eaLnBrk="1" fontAlgn="auto" latinLnBrk="0" hangingPunct="1">
              <a:lnSpc>
                <a:spcPct val="100000"/>
              </a:lnSpc>
              <a:spcBef>
                <a:spcPts val="0"/>
              </a:spcBef>
              <a:spcAft>
                <a:spcPts val="0"/>
              </a:spcAft>
              <a:buClr>
                <a:schemeClr val="accent1"/>
              </a:buClr>
              <a:buSzPct val="70000"/>
              <a:buFontTx/>
              <a:buNone/>
              <a:tabLst/>
              <a:defRPr/>
            </a:pPr>
            <a:r>
              <a:rPr kumimoji="0" lang="es-MX" sz="1700" b="1" i="0" u="none" strike="noStrike" kern="1200" cap="none" spc="0" normalizeH="0" baseline="0" noProof="0" dirty="0">
                <a:ln>
                  <a:noFill/>
                </a:ln>
                <a:solidFill>
                  <a:schemeClr val="tx1"/>
                </a:solidFill>
                <a:effectLst/>
                <a:uLnTx/>
                <a:uFillTx/>
                <a:latin typeface="Times New Roman" pitchFamily="18" charset="0"/>
                <a:ea typeface="+mn-ea"/>
                <a:cs typeface="Times New Roman" pitchFamily="18" charset="0"/>
              </a:rPr>
              <a:t>Este material será utilizado en </a:t>
            </a:r>
            <a:r>
              <a:rPr kumimoji="0" lang="es-MX" sz="1700" b="1" i="0" u="none" strike="noStrike" kern="1200" cap="none" spc="0" normalizeH="0" baseline="0" noProof="0" dirty="0" err="1">
                <a:ln>
                  <a:noFill/>
                </a:ln>
                <a:solidFill>
                  <a:schemeClr val="tx1"/>
                </a:solidFill>
                <a:effectLst/>
                <a:uLnTx/>
                <a:uFillTx/>
                <a:latin typeface="Times New Roman" pitchFamily="18" charset="0"/>
                <a:ea typeface="+mn-ea"/>
                <a:cs typeface="Times New Roman" pitchFamily="18" charset="0"/>
              </a:rPr>
              <a:t>Power</a:t>
            </a:r>
            <a:r>
              <a:rPr kumimoji="0" lang="es-MX" sz="1700" b="1" i="0" u="none" strike="noStrike" kern="1200" cap="none" spc="0" normalizeH="0" baseline="0" noProof="0" dirty="0">
                <a:ln>
                  <a:noFill/>
                </a:ln>
                <a:solidFill>
                  <a:schemeClr val="tx1"/>
                </a:solidFill>
                <a:effectLst/>
                <a:uLnTx/>
                <a:uFillTx/>
                <a:latin typeface="Times New Roman" pitchFamily="18" charset="0"/>
                <a:ea typeface="+mn-ea"/>
                <a:cs typeface="Times New Roman" pitchFamily="18" charset="0"/>
              </a:rPr>
              <a:t> Point versión Office  en la versión 97- 2003 o superior y requiere de una computadora que tenga mínimo 512 </a:t>
            </a:r>
            <a:r>
              <a:rPr kumimoji="0" lang="es-MX" sz="1700" b="1" i="0" u="none" strike="noStrike" kern="1200" cap="none" spc="0" normalizeH="0" baseline="0" noProof="0" dirty="0" err="1">
                <a:ln>
                  <a:noFill/>
                </a:ln>
                <a:solidFill>
                  <a:schemeClr val="tx1"/>
                </a:solidFill>
                <a:effectLst/>
                <a:uLnTx/>
                <a:uFillTx/>
                <a:latin typeface="Times New Roman" pitchFamily="18" charset="0"/>
                <a:ea typeface="+mn-ea"/>
                <a:cs typeface="Times New Roman" pitchFamily="18" charset="0"/>
              </a:rPr>
              <a:t>mb</a:t>
            </a:r>
            <a:r>
              <a:rPr kumimoji="0" lang="es-MX" sz="1700" b="1" i="0" u="none" strike="noStrike" kern="1200" cap="none" spc="0" normalizeH="0" baseline="0" noProof="0" dirty="0">
                <a:ln>
                  <a:noFill/>
                </a:ln>
                <a:solidFill>
                  <a:schemeClr val="tx1"/>
                </a:solidFill>
                <a:effectLst/>
                <a:uLnTx/>
                <a:uFillTx/>
                <a:latin typeface="Times New Roman" pitchFamily="18" charset="0"/>
                <a:ea typeface="+mn-ea"/>
                <a:cs typeface="Times New Roman" pitchFamily="18" charset="0"/>
              </a:rPr>
              <a:t> de memoria RAM dicho programa y además de un video proyector.</a:t>
            </a:r>
            <a:endParaRPr kumimoji="0" lang="es-MX" sz="1700" b="1" i="0" u="none" strike="noStrike" kern="1200" cap="none" spc="0" normalizeH="0" baseline="0" noProof="0" dirty="0">
              <a:ln>
                <a:noFill/>
              </a:ln>
              <a:solidFill>
                <a:schemeClr val="tx1"/>
              </a:solidFill>
              <a:effectLst/>
              <a:uLnTx/>
              <a:uFillTx/>
              <a:latin typeface="+mn-lt"/>
              <a:ea typeface="+mn-ea"/>
              <a:cs typeface="+mn-cs"/>
            </a:endParaRPr>
          </a:p>
          <a:p>
            <a:pPr marL="0" marR="0" lvl="0" indent="0" algn="l" defTabSz="0" rtl="0" eaLnBrk="1" fontAlgn="auto" latinLnBrk="0" hangingPunct="1">
              <a:lnSpc>
                <a:spcPct val="100000"/>
              </a:lnSpc>
              <a:spcBef>
                <a:spcPts val="0"/>
              </a:spcBef>
              <a:spcAft>
                <a:spcPts val="0"/>
              </a:spcAft>
              <a:buClr>
                <a:schemeClr val="accent1"/>
              </a:buClr>
              <a:buSzPct val="70000"/>
              <a:buFontTx/>
              <a:buNone/>
              <a:tabLst/>
              <a:defRPr/>
            </a:pPr>
            <a:endParaRPr kumimoji="0" lang="es-MX" sz="1700" b="0" i="0" u="none" strike="noStrike" kern="1200" cap="none" spc="0" normalizeH="0" baseline="0" noProof="0" dirty="0">
              <a:ln>
                <a:noFill/>
              </a:ln>
              <a:solidFill>
                <a:srgbClr val="009900"/>
              </a:solidFill>
              <a:effectLst/>
              <a:uLnTx/>
              <a:uFillTx/>
              <a:latin typeface="+mn-lt"/>
              <a:ea typeface="+mn-ea"/>
              <a:cs typeface="+mn-cs"/>
            </a:endParaRPr>
          </a:p>
          <a:p>
            <a:pPr marL="0" marR="0" lvl="0" indent="-274320" algn="l" defTabSz="914400" rtl="0" eaLnBrk="1" fontAlgn="auto" latinLnBrk="0" hangingPunct="1">
              <a:lnSpc>
                <a:spcPct val="100000"/>
              </a:lnSpc>
              <a:spcBef>
                <a:spcPts val="600"/>
              </a:spcBef>
              <a:spcAft>
                <a:spcPts val="0"/>
              </a:spcAft>
              <a:buClr>
                <a:schemeClr val="accent1"/>
              </a:buClr>
              <a:buSzPct val="70000"/>
              <a:buFont typeface="Wingdings"/>
              <a:buChar char=""/>
              <a:tabLst/>
              <a:defRPr/>
            </a:pPr>
            <a:endParaRPr kumimoji="0" lang="es-MX" sz="1700" b="0" i="0" u="none" strike="noStrike" kern="1200" cap="none" spc="0" normalizeH="0" baseline="0" noProof="0" dirty="0">
              <a:ln>
                <a:noFill/>
              </a:ln>
              <a:solidFill>
                <a:srgbClr val="009900"/>
              </a:solidFill>
              <a:effectLst/>
              <a:uLnTx/>
              <a:uFillTx/>
              <a:latin typeface="+mn-lt"/>
              <a:ea typeface="+mn-ea"/>
              <a:cs typeface="+mn-cs"/>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a:t>Valor Actual</a:t>
            </a:r>
          </a:p>
        </p:txBody>
      </p:sp>
      <p:sp>
        <p:nvSpPr>
          <p:cNvPr id="3" name="2 Marcador de texto"/>
          <p:cNvSpPr>
            <a:spLocks noGrp="1"/>
          </p:cNvSpPr>
          <p:nvPr>
            <p:ph type="body" sz="quarter" idx="1"/>
          </p:nvPr>
        </p:nvSpPr>
        <p:spPr>
          <a:xfrm>
            <a:off x="2483768" y="1340768"/>
            <a:ext cx="4040188" cy="639762"/>
          </a:xfrm>
        </p:spPr>
        <p:txBody>
          <a:bodyPr>
            <a:normAutofit fontScale="92500" lnSpcReduction="20000"/>
          </a:bodyPr>
          <a:lstStyle/>
          <a:p>
            <a:pPr algn="ctr"/>
            <a:r>
              <a:rPr lang="es-MX" dirty="0"/>
              <a:t>¿Dinero hoy o dinero mañana? </a:t>
            </a:r>
          </a:p>
        </p:txBody>
      </p:sp>
      <p:pic>
        <p:nvPicPr>
          <p:cNvPr id="8" name="Picture 2"/>
          <p:cNvPicPr>
            <a:picLocks noChangeAspect="1" noChangeArrowheads="1"/>
          </p:cNvPicPr>
          <p:nvPr/>
        </p:nvPicPr>
        <p:blipFill>
          <a:blip r:embed="rId2" cstate="print"/>
          <a:srcRect/>
          <a:stretch>
            <a:fillRect/>
          </a:stretch>
        </p:blipFill>
        <p:spPr bwMode="auto">
          <a:xfrm>
            <a:off x="1691680" y="1340768"/>
            <a:ext cx="717054" cy="619291"/>
          </a:xfrm>
          <a:prstGeom prst="rect">
            <a:avLst/>
          </a:prstGeom>
          <a:noFill/>
          <a:ln w="9525">
            <a:noFill/>
            <a:miter lim="800000"/>
            <a:headEnd/>
            <a:tailEnd/>
          </a:ln>
        </p:spPr>
      </p:pic>
      <p:pic>
        <p:nvPicPr>
          <p:cNvPr id="9" name="Picture 2"/>
          <p:cNvPicPr>
            <a:picLocks noChangeAspect="1" noChangeArrowheads="1"/>
          </p:cNvPicPr>
          <p:nvPr/>
        </p:nvPicPr>
        <p:blipFill>
          <a:blip r:embed="rId2" cstate="print"/>
          <a:srcRect/>
          <a:stretch>
            <a:fillRect/>
          </a:stretch>
        </p:blipFill>
        <p:spPr bwMode="auto">
          <a:xfrm>
            <a:off x="6732240" y="1268760"/>
            <a:ext cx="708670" cy="612049"/>
          </a:xfrm>
          <a:prstGeom prst="rect">
            <a:avLst/>
          </a:prstGeom>
          <a:noFill/>
          <a:ln w="9525">
            <a:noFill/>
            <a:miter lim="800000"/>
            <a:headEnd/>
            <a:tailEnd/>
          </a:ln>
        </p:spPr>
      </p:pic>
      <p:sp>
        <p:nvSpPr>
          <p:cNvPr id="31748"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MX"/>
          </a:p>
        </p:txBody>
      </p:sp>
      <p:sp>
        <p:nvSpPr>
          <p:cNvPr id="31750" name="Rectangle 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MX"/>
          </a:p>
        </p:txBody>
      </p:sp>
      <p:sp>
        <p:nvSpPr>
          <p:cNvPr id="31752" name="Rectangle 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MX"/>
          </a:p>
        </p:txBody>
      </p:sp>
      <p:sp>
        <p:nvSpPr>
          <p:cNvPr id="31756" name="Rectangle 1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MX"/>
          </a:p>
        </p:txBody>
      </p:sp>
      <p:grpSp>
        <p:nvGrpSpPr>
          <p:cNvPr id="27" name="26 Grupo"/>
          <p:cNvGrpSpPr/>
          <p:nvPr/>
        </p:nvGrpSpPr>
        <p:grpSpPr>
          <a:xfrm>
            <a:off x="251520" y="2636912"/>
            <a:ext cx="8208912" cy="3816424"/>
            <a:chOff x="251520" y="2636912"/>
            <a:chExt cx="8208912" cy="3816424"/>
          </a:xfrm>
        </p:grpSpPr>
        <p:cxnSp>
          <p:nvCxnSpPr>
            <p:cNvPr id="11" name="10 Conector recto"/>
            <p:cNvCxnSpPr/>
            <p:nvPr/>
          </p:nvCxnSpPr>
          <p:spPr>
            <a:xfrm>
              <a:off x="1403648" y="3212976"/>
              <a:ext cx="6048672" cy="0"/>
            </a:xfrm>
            <a:prstGeom prst="line">
              <a:avLst/>
            </a:prstGeom>
          </p:spPr>
          <p:style>
            <a:lnRef idx="3">
              <a:schemeClr val="dk1"/>
            </a:lnRef>
            <a:fillRef idx="0">
              <a:schemeClr val="dk1"/>
            </a:fillRef>
            <a:effectRef idx="2">
              <a:schemeClr val="dk1"/>
            </a:effectRef>
            <a:fontRef idx="minor">
              <a:schemeClr val="tx1"/>
            </a:fontRef>
          </p:style>
        </p:cxnSp>
        <p:sp>
          <p:nvSpPr>
            <p:cNvPr id="12" name="11 CuadroTexto"/>
            <p:cNvSpPr txBox="1"/>
            <p:nvPr/>
          </p:nvSpPr>
          <p:spPr>
            <a:xfrm>
              <a:off x="1187624" y="2708920"/>
              <a:ext cx="864096" cy="369332"/>
            </a:xfrm>
            <a:prstGeom prst="rect">
              <a:avLst/>
            </a:prstGeom>
            <a:noFill/>
          </p:spPr>
          <p:txBody>
            <a:bodyPr wrap="square" rtlCol="0">
              <a:spAutoFit/>
            </a:bodyPr>
            <a:lstStyle/>
            <a:p>
              <a:pPr algn="ctr"/>
              <a:r>
                <a:rPr lang="es-MX" dirty="0"/>
                <a:t>Hoy</a:t>
              </a:r>
            </a:p>
          </p:txBody>
        </p:sp>
        <p:sp>
          <p:nvSpPr>
            <p:cNvPr id="13" name="12 CuadroTexto"/>
            <p:cNvSpPr txBox="1"/>
            <p:nvPr/>
          </p:nvSpPr>
          <p:spPr>
            <a:xfrm>
              <a:off x="6228184" y="2636912"/>
              <a:ext cx="1296144" cy="369332"/>
            </a:xfrm>
            <a:prstGeom prst="rect">
              <a:avLst/>
            </a:prstGeom>
            <a:noFill/>
          </p:spPr>
          <p:txBody>
            <a:bodyPr wrap="square" rtlCol="0">
              <a:spAutoFit/>
            </a:bodyPr>
            <a:lstStyle/>
            <a:p>
              <a:pPr algn="ctr"/>
              <a:r>
                <a:rPr lang="es-MX" dirty="0"/>
                <a:t>Fin de año</a:t>
              </a:r>
            </a:p>
          </p:txBody>
        </p:sp>
        <p:cxnSp>
          <p:nvCxnSpPr>
            <p:cNvPr id="15" name="14 Conector recto"/>
            <p:cNvCxnSpPr/>
            <p:nvPr/>
          </p:nvCxnSpPr>
          <p:spPr>
            <a:xfrm rot="5400000">
              <a:off x="1187624" y="3429000"/>
              <a:ext cx="432048" cy="0"/>
            </a:xfrm>
            <a:prstGeom prst="line">
              <a:avLst/>
            </a:prstGeom>
          </p:spPr>
          <p:style>
            <a:lnRef idx="3">
              <a:schemeClr val="dk1"/>
            </a:lnRef>
            <a:fillRef idx="0">
              <a:schemeClr val="dk1"/>
            </a:fillRef>
            <a:effectRef idx="2">
              <a:schemeClr val="dk1"/>
            </a:effectRef>
            <a:fontRef idx="minor">
              <a:schemeClr val="tx1"/>
            </a:fontRef>
          </p:style>
        </p:cxnSp>
        <p:cxnSp>
          <p:nvCxnSpPr>
            <p:cNvPr id="19" name="18 Conector recto"/>
            <p:cNvCxnSpPr/>
            <p:nvPr/>
          </p:nvCxnSpPr>
          <p:spPr>
            <a:xfrm rot="5400000">
              <a:off x="7236296" y="3429000"/>
              <a:ext cx="432048" cy="0"/>
            </a:xfrm>
            <a:prstGeom prst="line">
              <a:avLst/>
            </a:prstGeom>
          </p:spPr>
          <p:style>
            <a:lnRef idx="3">
              <a:schemeClr val="dk1"/>
            </a:lnRef>
            <a:fillRef idx="0">
              <a:schemeClr val="dk1"/>
            </a:fillRef>
            <a:effectRef idx="2">
              <a:schemeClr val="dk1"/>
            </a:effectRef>
            <a:fontRef idx="minor">
              <a:schemeClr val="tx1"/>
            </a:fontRef>
          </p:style>
        </p:cxnSp>
        <p:sp>
          <p:nvSpPr>
            <p:cNvPr id="20" name="19 CuadroTexto"/>
            <p:cNvSpPr txBox="1"/>
            <p:nvPr/>
          </p:nvSpPr>
          <p:spPr>
            <a:xfrm>
              <a:off x="971600" y="3789040"/>
              <a:ext cx="1224136" cy="369332"/>
            </a:xfrm>
            <a:prstGeom prst="rect">
              <a:avLst/>
            </a:prstGeom>
            <a:noFill/>
          </p:spPr>
          <p:txBody>
            <a:bodyPr wrap="square" rtlCol="0">
              <a:spAutoFit/>
            </a:bodyPr>
            <a:lstStyle/>
            <a:p>
              <a:r>
                <a:rPr lang="es-MX" dirty="0"/>
                <a:t>$ 10.000</a:t>
              </a:r>
            </a:p>
          </p:txBody>
        </p:sp>
        <p:sp>
          <p:nvSpPr>
            <p:cNvPr id="21" name="20 CuadroTexto"/>
            <p:cNvSpPr txBox="1"/>
            <p:nvPr/>
          </p:nvSpPr>
          <p:spPr>
            <a:xfrm>
              <a:off x="6588224" y="3789040"/>
              <a:ext cx="1224136" cy="369332"/>
            </a:xfrm>
            <a:prstGeom prst="rect">
              <a:avLst/>
            </a:prstGeom>
            <a:noFill/>
          </p:spPr>
          <p:txBody>
            <a:bodyPr wrap="square" rtlCol="0">
              <a:spAutoFit/>
            </a:bodyPr>
            <a:lstStyle/>
            <a:p>
              <a:r>
                <a:rPr lang="es-MX" dirty="0"/>
                <a:t>$ 10.000</a:t>
              </a:r>
            </a:p>
          </p:txBody>
        </p:sp>
        <p:sp>
          <p:nvSpPr>
            <p:cNvPr id="22" name="21 CuadroTexto"/>
            <p:cNvSpPr txBox="1"/>
            <p:nvPr/>
          </p:nvSpPr>
          <p:spPr>
            <a:xfrm>
              <a:off x="3203848" y="3789040"/>
              <a:ext cx="1944216" cy="646331"/>
            </a:xfrm>
            <a:prstGeom prst="rect">
              <a:avLst/>
            </a:prstGeom>
            <a:noFill/>
          </p:spPr>
          <p:txBody>
            <a:bodyPr wrap="square" rtlCol="0">
              <a:spAutoFit/>
            </a:bodyPr>
            <a:lstStyle/>
            <a:p>
              <a:r>
                <a:rPr lang="es-MX" dirty="0"/>
                <a:t>10.600 = 10.000(1,06) </a:t>
              </a:r>
              <a:r>
                <a:rPr lang="es-MX" baseline="30000" dirty="0"/>
                <a:t>1</a:t>
              </a:r>
            </a:p>
          </p:txBody>
        </p:sp>
        <p:sp>
          <p:nvSpPr>
            <p:cNvPr id="26" name="25 CuadroTexto"/>
            <p:cNvSpPr txBox="1"/>
            <p:nvPr/>
          </p:nvSpPr>
          <p:spPr>
            <a:xfrm>
              <a:off x="2051720" y="5013176"/>
              <a:ext cx="2304256" cy="369332"/>
            </a:xfrm>
            <a:prstGeom prst="rect">
              <a:avLst/>
            </a:prstGeom>
            <a:noFill/>
          </p:spPr>
          <p:txBody>
            <a:bodyPr wrap="square" rtlCol="0">
              <a:spAutoFit/>
            </a:bodyPr>
            <a:lstStyle/>
            <a:p>
              <a:r>
                <a:rPr lang="es-MX" dirty="0"/>
                <a:t>Tasa de Descuento</a:t>
              </a:r>
            </a:p>
          </p:txBody>
        </p:sp>
        <p:pic>
          <p:nvPicPr>
            <p:cNvPr id="31749" name="Picture 5"/>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323528" y="4941168"/>
              <a:ext cx="1695450" cy="600075"/>
            </a:xfrm>
            <a:prstGeom prst="rect">
              <a:avLst/>
            </a:prstGeom>
            <a:noFill/>
          </p:spPr>
        </p:pic>
        <p:pic>
          <p:nvPicPr>
            <p:cNvPr id="31751" name="Picture 7"/>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251520" y="5805264"/>
              <a:ext cx="2200275" cy="600075"/>
            </a:xfrm>
            <a:prstGeom prst="rect">
              <a:avLst/>
            </a:prstGeom>
            <a:noFill/>
          </p:spPr>
        </p:pic>
        <p:sp>
          <p:nvSpPr>
            <p:cNvPr id="31" name="30 Flecha derecha"/>
            <p:cNvSpPr/>
            <p:nvPr/>
          </p:nvSpPr>
          <p:spPr>
            <a:xfrm>
              <a:off x="2555776" y="6021288"/>
              <a:ext cx="576064" cy="216024"/>
            </a:xfrm>
            <a:prstGeom prst="rightArrow">
              <a:avLst/>
            </a:prstGeom>
            <a:solidFill>
              <a:srgbClr val="FF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32" name="31 CuadroTexto"/>
            <p:cNvSpPr txBox="1"/>
            <p:nvPr/>
          </p:nvSpPr>
          <p:spPr>
            <a:xfrm>
              <a:off x="3131840" y="5949280"/>
              <a:ext cx="1224136" cy="369332"/>
            </a:xfrm>
            <a:prstGeom prst="rect">
              <a:avLst/>
            </a:prstGeom>
            <a:noFill/>
          </p:spPr>
          <p:txBody>
            <a:bodyPr wrap="square" rtlCol="0">
              <a:spAutoFit/>
            </a:bodyPr>
            <a:lstStyle/>
            <a:p>
              <a:r>
                <a:rPr lang="es-MX" dirty="0"/>
                <a:t>P= 10.000</a:t>
              </a:r>
            </a:p>
          </p:txBody>
        </p:sp>
        <p:pic>
          <p:nvPicPr>
            <p:cNvPr id="31755" name="Picture 11"/>
            <p:cNvPicPr>
              <a:picLocks noChangeAspect="1" noChangeArrowheads="1"/>
            </p:cNvPicPr>
            <p:nvPr/>
          </p:nvPicPr>
          <p:blipFill>
            <a:blip r:embed="rId5" cstate="print">
              <a:clrChange>
                <a:clrFrom>
                  <a:srgbClr val="FFFFFF"/>
                </a:clrFrom>
                <a:clrTo>
                  <a:srgbClr val="FFFFFF">
                    <a:alpha val="0"/>
                  </a:srgbClr>
                </a:clrTo>
              </a:clrChange>
            </a:blip>
            <a:srcRect/>
            <a:stretch>
              <a:fillRect/>
            </a:stretch>
          </p:blipFill>
          <p:spPr bwMode="auto">
            <a:xfrm>
              <a:off x="5292080" y="5589240"/>
              <a:ext cx="942975" cy="542925"/>
            </a:xfrm>
            <a:prstGeom prst="rect">
              <a:avLst/>
            </a:prstGeom>
            <a:noFill/>
          </p:spPr>
        </p:pic>
        <p:sp>
          <p:nvSpPr>
            <p:cNvPr id="37" name="36 Cerrar llave"/>
            <p:cNvSpPr/>
            <p:nvPr/>
          </p:nvSpPr>
          <p:spPr>
            <a:xfrm>
              <a:off x="6372200" y="5157192"/>
              <a:ext cx="360040" cy="1296144"/>
            </a:xfrm>
            <a:prstGeom prst="rightBrace">
              <a:avLst/>
            </a:prstGeom>
          </p:spPr>
          <p:style>
            <a:lnRef idx="3">
              <a:schemeClr val="accent4"/>
            </a:lnRef>
            <a:fillRef idx="0">
              <a:schemeClr val="accent4"/>
            </a:fillRef>
            <a:effectRef idx="2">
              <a:schemeClr val="accent4"/>
            </a:effectRef>
            <a:fontRef idx="minor">
              <a:schemeClr val="tx1"/>
            </a:fontRef>
          </p:style>
          <p:txBody>
            <a:bodyPr rtlCol="0" anchor="ctr"/>
            <a:lstStyle/>
            <a:p>
              <a:pPr algn="ctr"/>
              <a:endParaRPr lang="es-MX"/>
            </a:p>
          </p:txBody>
        </p:sp>
        <p:sp>
          <p:nvSpPr>
            <p:cNvPr id="38" name="37 CuadroTexto"/>
            <p:cNvSpPr txBox="1"/>
            <p:nvPr/>
          </p:nvSpPr>
          <p:spPr>
            <a:xfrm>
              <a:off x="6948264" y="5301208"/>
              <a:ext cx="1512168" cy="923330"/>
            </a:xfrm>
            <a:prstGeom prst="rect">
              <a:avLst/>
            </a:prstGeom>
            <a:noFill/>
          </p:spPr>
          <p:txBody>
            <a:bodyPr wrap="square" rtlCol="0">
              <a:spAutoFit/>
            </a:bodyPr>
            <a:lstStyle/>
            <a:p>
              <a:r>
                <a:rPr lang="es-MX" dirty="0"/>
                <a:t>Factor de descuento o actualización</a:t>
              </a:r>
            </a:p>
          </p:txBody>
        </p:sp>
      </p:gr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7467600" cy="706090"/>
          </a:xfrm>
        </p:spPr>
        <p:txBody>
          <a:bodyPr/>
          <a:lstStyle/>
          <a:p>
            <a:r>
              <a:rPr lang="es-MX" dirty="0"/>
              <a:t>TASA DE DESCUENTO</a:t>
            </a:r>
          </a:p>
        </p:txBody>
      </p:sp>
      <p:sp>
        <p:nvSpPr>
          <p:cNvPr id="3" name="2 Marcador de contenido"/>
          <p:cNvSpPr>
            <a:spLocks noGrp="1"/>
          </p:cNvSpPr>
          <p:nvPr>
            <p:ph sz="quarter" idx="1"/>
          </p:nvPr>
        </p:nvSpPr>
        <p:spPr/>
        <p:txBody>
          <a:bodyPr/>
          <a:lstStyle/>
          <a:p>
            <a:pPr algn="just">
              <a:buFont typeface="Wingdings" pitchFamily="2" charset="2"/>
              <a:buChar char="q"/>
            </a:pPr>
            <a:r>
              <a:rPr lang="es-MX" dirty="0"/>
              <a:t> Hemos empleado una tasa de interés denominada </a:t>
            </a:r>
            <a:r>
              <a:rPr lang="es-MX" i="1" dirty="0"/>
              <a:t>i. </a:t>
            </a:r>
            <a:r>
              <a:rPr lang="es-MX" dirty="0"/>
              <a:t>Esta tasa no esta elegida al azar, si no que debe cumplir ciertos requisitos:</a:t>
            </a:r>
          </a:p>
          <a:p>
            <a:pPr algn="just">
              <a:buNone/>
            </a:pPr>
            <a:endParaRPr lang="es-MX" dirty="0"/>
          </a:p>
          <a:p>
            <a:pPr algn="just">
              <a:buFont typeface="Wingdings" pitchFamily="2" charset="2"/>
              <a:buChar char="q"/>
            </a:pPr>
            <a:r>
              <a:rPr lang="es-MX" dirty="0"/>
              <a:t>Debe se ser equivalente a la tasa exigida por los inversiones equivalentes, es decir con igualdad de grado de riesgo.</a:t>
            </a:r>
          </a:p>
          <a:p>
            <a:pPr>
              <a:buNone/>
            </a:pPr>
            <a:endParaRPr lang="es-MX"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quarter" idx="1"/>
          </p:nvPr>
        </p:nvSpPr>
        <p:spPr>
          <a:xfrm>
            <a:off x="457200" y="1412775"/>
            <a:ext cx="8229600" cy="3600401"/>
          </a:xfrm>
        </p:spPr>
        <p:txBody>
          <a:bodyPr>
            <a:normAutofit/>
          </a:bodyPr>
          <a:lstStyle/>
          <a:p>
            <a:pPr algn="just">
              <a:buFont typeface="Wingdings" pitchFamily="2" charset="2"/>
              <a:buChar char="q"/>
            </a:pPr>
            <a:r>
              <a:rPr lang="es-MX" dirty="0"/>
              <a:t> La tasa de interés, a la cual llamaremos “ tasa de descuento”, indica el costo de oportunidad que tiene el capital, pues indica la rentabilidad a la cual se renuncia por invertir en algún instrumento determinado.</a:t>
            </a:r>
          </a:p>
          <a:p>
            <a:pPr algn="just">
              <a:buFont typeface="Wingdings" pitchFamily="2" charset="2"/>
              <a:buChar char="q"/>
            </a:pPr>
            <a:r>
              <a:rPr lang="es-MX" dirty="0"/>
              <a:t>La tasa de descuento se conoce también como el costo del dinero en el tiempo, pues como ya se mencionó , un peso hoy vale mas que un peso mañana.</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51520" y="274638"/>
            <a:ext cx="8352928" cy="634082"/>
          </a:xfrm>
        </p:spPr>
        <p:txBody>
          <a:bodyPr>
            <a:normAutofit fontScale="90000"/>
          </a:bodyPr>
          <a:lstStyle/>
          <a:p>
            <a:r>
              <a:rPr lang="es-MX" sz="2800" dirty="0"/>
              <a:t>TASA PROPORCIONAL Y TASA EQUIVALENTE</a:t>
            </a:r>
          </a:p>
        </p:txBody>
      </p:sp>
      <p:sp>
        <p:nvSpPr>
          <p:cNvPr id="3" name="2 Marcador de contenido"/>
          <p:cNvSpPr>
            <a:spLocks noGrp="1"/>
          </p:cNvSpPr>
          <p:nvPr>
            <p:ph sz="quarter" idx="1"/>
          </p:nvPr>
        </p:nvSpPr>
        <p:spPr>
          <a:xfrm>
            <a:off x="457200" y="1600201"/>
            <a:ext cx="8229600" cy="676671"/>
          </a:xfrm>
        </p:spPr>
        <p:txBody>
          <a:bodyPr>
            <a:normAutofit/>
          </a:bodyPr>
          <a:lstStyle/>
          <a:p>
            <a:pPr>
              <a:buNone/>
            </a:pPr>
            <a:r>
              <a:rPr lang="es-MX" u="sng" dirty="0"/>
              <a:t>Transforme la tasa anual de 10,0 % a mensual</a:t>
            </a:r>
          </a:p>
        </p:txBody>
      </p:sp>
      <p:sp>
        <p:nvSpPr>
          <p:cNvPr id="4" name="2 Marcador de texto"/>
          <p:cNvSpPr txBox="1">
            <a:spLocks/>
          </p:cNvSpPr>
          <p:nvPr/>
        </p:nvSpPr>
        <p:spPr>
          <a:xfrm>
            <a:off x="251520" y="2708920"/>
            <a:ext cx="4040188" cy="1872208"/>
          </a:xfrm>
          <a:prstGeom prst="rect">
            <a:avLst/>
          </a:prstGeom>
        </p:spPr>
        <p:txBody>
          <a:bodyPr/>
          <a:lstStyle/>
          <a:p>
            <a:pPr marL="342900" marR="0" lvl="0" indent="-342900" algn="just" defTabSz="914400" rtl="0" eaLnBrk="1" fontAlgn="auto" latinLnBrk="0" hangingPunct="1">
              <a:lnSpc>
                <a:spcPct val="100000"/>
              </a:lnSpc>
              <a:spcBef>
                <a:spcPct val="20000"/>
              </a:spcBef>
              <a:spcAft>
                <a:spcPts val="0"/>
              </a:spcAft>
              <a:buClrTx/>
              <a:buSzTx/>
              <a:tabLst/>
              <a:defRPr/>
            </a:pPr>
            <a:r>
              <a:rPr kumimoji="0" lang="es-MX" sz="3200" b="0" i="0" u="none" strike="noStrike" kern="1200" cap="none" spc="0" normalizeH="0" baseline="0" noProof="0" dirty="0">
                <a:ln>
                  <a:noFill/>
                </a:ln>
                <a:solidFill>
                  <a:schemeClr val="tx1"/>
                </a:solidFill>
                <a:effectLst/>
                <a:uLnTx/>
                <a:uFillTx/>
                <a:latin typeface="+mn-lt"/>
                <a:ea typeface="+mn-ea"/>
                <a:cs typeface="+mn-cs"/>
              </a:rPr>
              <a:t>Proporcional:</a:t>
            </a:r>
          </a:p>
          <a:p>
            <a:pPr marL="342900" marR="0" lvl="0" indent="-342900" algn="just" defTabSz="914400" rtl="0" eaLnBrk="1" fontAlgn="auto" latinLnBrk="0" hangingPunct="1">
              <a:lnSpc>
                <a:spcPct val="100000"/>
              </a:lnSpc>
              <a:spcBef>
                <a:spcPct val="20000"/>
              </a:spcBef>
              <a:spcAft>
                <a:spcPts val="0"/>
              </a:spcAft>
              <a:buClrTx/>
              <a:buSzTx/>
              <a:tabLst/>
              <a:defRPr/>
            </a:pPr>
            <a:r>
              <a:rPr lang="es-MX" sz="3200" dirty="0"/>
              <a:t>10,0 / 12= ,83333%</a:t>
            </a:r>
          </a:p>
          <a:p>
            <a:pPr marL="342900" marR="0" lvl="0" indent="-342900" algn="just" defTabSz="914400" rtl="0" eaLnBrk="1" fontAlgn="auto" latinLnBrk="0" hangingPunct="1">
              <a:lnSpc>
                <a:spcPct val="100000"/>
              </a:lnSpc>
              <a:spcBef>
                <a:spcPct val="20000"/>
              </a:spcBef>
              <a:spcAft>
                <a:spcPts val="0"/>
              </a:spcAft>
              <a:buClrTx/>
              <a:buSzTx/>
              <a:tabLst/>
              <a:defRPr/>
            </a:pPr>
            <a:r>
              <a:rPr lang="es-MX" sz="3200" dirty="0"/>
              <a:t>mensual. </a:t>
            </a:r>
            <a:endParaRPr kumimoji="0" lang="es-MX" sz="3200" b="0" i="0" u="none" strike="noStrike" kern="1200" cap="none" spc="0" normalizeH="0" baseline="0" noProof="0" dirty="0">
              <a:ln>
                <a:noFill/>
              </a:ln>
              <a:solidFill>
                <a:schemeClr val="tx1"/>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tabLst/>
              <a:defRPr/>
            </a:pPr>
            <a:endParaRPr kumimoji="0" lang="es-MX" sz="3200" b="0" i="0" u="none" strike="noStrike" kern="1200" cap="none" spc="0" normalizeH="0" baseline="0" noProof="0" dirty="0">
              <a:ln>
                <a:noFill/>
              </a:ln>
              <a:solidFill>
                <a:schemeClr val="tx1"/>
              </a:solidFill>
              <a:effectLst/>
              <a:uLnTx/>
              <a:uFillTx/>
              <a:latin typeface="+mn-lt"/>
              <a:ea typeface="+mn-ea"/>
              <a:cs typeface="+mn-cs"/>
            </a:endParaRPr>
          </a:p>
        </p:txBody>
      </p:sp>
      <p:sp>
        <p:nvSpPr>
          <p:cNvPr id="5" name="2 Marcador de texto"/>
          <p:cNvSpPr txBox="1">
            <a:spLocks/>
          </p:cNvSpPr>
          <p:nvPr/>
        </p:nvSpPr>
        <p:spPr>
          <a:xfrm>
            <a:off x="4355976" y="2780928"/>
            <a:ext cx="4040188" cy="1872208"/>
          </a:xfrm>
          <a:prstGeom prst="rect">
            <a:avLst/>
          </a:prstGeom>
        </p:spPr>
        <p:txBody>
          <a:bodyPr/>
          <a:lstStyle/>
          <a:p>
            <a:pPr marL="342900" marR="0" lvl="0" indent="-342900" algn="l" defTabSz="914400" rtl="0" eaLnBrk="1" fontAlgn="auto" latinLnBrk="0" hangingPunct="1">
              <a:lnSpc>
                <a:spcPct val="100000"/>
              </a:lnSpc>
              <a:spcBef>
                <a:spcPct val="20000"/>
              </a:spcBef>
              <a:spcAft>
                <a:spcPts val="0"/>
              </a:spcAft>
              <a:buClrTx/>
              <a:buSzTx/>
              <a:tabLst/>
              <a:defRPr/>
            </a:pPr>
            <a:r>
              <a:rPr lang="es-MX" sz="3200" dirty="0"/>
              <a:t>Equivalente</a:t>
            </a:r>
            <a:r>
              <a:rPr kumimoji="0" lang="es-MX" sz="3200" b="0" i="0" u="none" strike="noStrike" kern="1200" cap="none" spc="0" normalizeH="0" baseline="0" noProof="0" dirty="0">
                <a:ln>
                  <a:noFill/>
                </a:ln>
                <a:solidFill>
                  <a:schemeClr val="tx1"/>
                </a:solidFill>
                <a:effectLst/>
                <a:uLnTx/>
                <a:uFillTx/>
                <a:latin typeface="+mn-lt"/>
                <a:ea typeface="+mn-ea"/>
                <a:cs typeface="+mn-cs"/>
              </a:rPr>
              <a:t>:</a:t>
            </a:r>
          </a:p>
          <a:p>
            <a:pPr marL="342900" marR="0" lvl="0" indent="-342900" algn="l" defTabSz="914400" rtl="0" eaLnBrk="1" fontAlgn="auto" latinLnBrk="0" hangingPunct="1">
              <a:lnSpc>
                <a:spcPct val="100000"/>
              </a:lnSpc>
              <a:spcBef>
                <a:spcPct val="20000"/>
              </a:spcBef>
              <a:spcAft>
                <a:spcPts val="0"/>
              </a:spcAft>
              <a:buClrTx/>
              <a:buSzTx/>
              <a:tabLst/>
              <a:defRPr/>
            </a:pPr>
            <a:endParaRPr kumimoji="0" lang="es-MX" sz="3200" b="0" i="0" u="none" strike="noStrike" kern="1200" cap="none" spc="0" normalizeH="0" baseline="0" noProof="0" dirty="0">
              <a:ln>
                <a:noFill/>
              </a:ln>
              <a:solidFill>
                <a:schemeClr val="tx1"/>
              </a:solidFill>
              <a:effectLst/>
              <a:uLnTx/>
              <a:uFillTx/>
              <a:latin typeface="+mn-lt"/>
              <a:ea typeface="+mn-ea"/>
              <a:cs typeface="+mn-cs"/>
            </a:endParaRPr>
          </a:p>
        </p:txBody>
      </p:sp>
      <p:sp>
        <p:nvSpPr>
          <p:cNvPr id="6" name="5 CuadroTexto"/>
          <p:cNvSpPr txBox="1"/>
          <p:nvPr/>
        </p:nvSpPr>
        <p:spPr>
          <a:xfrm>
            <a:off x="3131840" y="5517232"/>
            <a:ext cx="4608512" cy="646331"/>
          </a:xfrm>
          <a:prstGeom prst="rect">
            <a:avLst/>
          </a:prstGeom>
          <a:noFill/>
        </p:spPr>
        <p:txBody>
          <a:bodyPr wrap="square" rtlCol="0">
            <a:spAutoFit/>
          </a:bodyPr>
          <a:lstStyle/>
          <a:p>
            <a:pPr algn="just"/>
            <a:r>
              <a:rPr lang="es-MX" dirty="0"/>
              <a:t>Es más exacta la tasa equivalente, ya que considera las capacitaciones de cada periodo.</a:t>
            </a:r>
          </a:p>
        </p:txBody>
      </p:sp>
      <p:sp>
        <p:nvSpPr>
          <p:cNvPr id="32770"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MX"/>
          </a:p>
        </p:txBody>
      </p:sp>
      <p:pic>
        <p:nvPicPr>
          <p:cNvPr id="32769" name="Picture 1"/>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4499992" y="3429000"/>
            <a:ext cx="2019300" cy="323850"/>
          </a:xfrm>
          <a:prstGeom prst="rect">
            <a:avLst/>
          </a:prstGeom>
          <a:noFill/>
        </p:spPr>
      </p:pic>
      <p:sp>
        <p:nvSpPr>
          <p:cNvPr id="32772"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MX"/>
          </a:p>
        </p:txBody>
      </p:sp>
      <p:pic>
        <p:nvPicPr>
          <p:cNvPr id="32771" name="Picture 3"/>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4499992" y="4077072"/>
            <a:ext cx="3333750" cy="333375"/>
          </a:xfrm>
          <a:prstGeom prst="rect">
            <a:avLst/>
          </a:prstGeom>
          <a:noFill/>
        </p:spPr>
      </p:pic>
      <p:sp>
        <p:nvSpPr>
          <p:cNvPr id="11" name="10 Flecha derecha"/>
          <p:cNvSpPr/>
          <p:nvPr/>
        </p:nvSpPr>
        <p:spPr>
          <a:xfrm rot="16200000">
            <a:off x="5256076" y="4689140"/>
            <a:ext cx="1008112" cy="648072"/>
          </a:xfrm>
          <a:prstGeom prst="rightArrow">
            <a:avLst/>
          </a:prstGeom>
          <a:solidFill>
            <a:srgbClr val="FF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a:t>Interés Simple</a:t>
            </a:r>
          </a:p>
        </p:txBody>
      </p:sp>
      <p:sp>
        <p:nvSpPr>
          <p:cNvPr id="11" name="10 Rectángulo redondeado"/>
          <p:cNvSpPr/>
          <p:nvPr/>
        </p:nvSpPr>
        <p:spPr>
          <a:xfrm>
            <a:off x="3419872" y="4437112"/>
            <a:ext cx="1224136" cy="914400"/>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lang="es-MX"/>
          </a:p>
        </p:txBody>
      </p:sp>
      <p:sp>
        <p:nvSpPr>
          <p:cNvPr id="16" name="15 Rectángulo"/>
          <p:cNvSpPr/>
          <p:nvPr/>
        </p:nvSpPr>
        <p:spPr>
          <a:xfrm>
            <a:off x="5796136" y="1844824"/>
            <a:ext cx="2232248" cy="720080"/>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endParaRPr lang="es-MX"/>
          </a:p>
        </p:txBody>
      </p:sp>
      <p:grpSp>
        <p:nvGrpSpPr>
          <p:cNvPr id="21" name="20 Grupo"/>
          <p:cNvGrpSpPr/>
          <p:nvPr/>
        </p:nvGrpSpPr>
        <p:grpSpPr>
          <a:xfrm>
            <a:off x="611560" y="1700808"/>
            <a:ext cx="7920880" cy="3526651"/>
            <a:chOff x="611560" y="1700808"/>
            <a:chExt cx="7920880" cy="3526651"/>
          </a:xfrm>
        </p:grpSpPr>
        <p:sp>
          <p:nvSpPr>
            <p:cNvPr id="7" name="6 Datos"/>
            <p:cNvSpPr/>
            <p:nvPr/>
          </p:nvSpPr>
          <p:spPr>
            <a:xfrm>
              <a:off x="611560" y="2204864"/>
              <a:ext cx="1944216" cy="2592288"/>
            </a:xfrm>
            <a:prstGeom prst="flowChartInputOutput">
              <a:avLst/>
            </a:prstGeom>
          </p:spPr>
          <p:style>
            <a:lnRef idx="3">
              <a:schemeClr val="lt1"/>
            </a:lnRef>
            <a:fillRef idx="1">
              <a:schemeClr val="accent3"/>
            </a:fillRef>
            <a:effectRef idx="1">
              <a:schemeClr val="accent3"/>
            </a:effectRef>
            <a:fontRef idx="minor">
              <a:schemeClr val="lt1"/>
            </a:fontRef>
          </p:style>
          <p:txBody>
            <a:bodyPr rtlCol="0" anchor="ctr"/>
            <a:lstStyle/>
            <a:p>
              <a:pPr algn="ctr"/>
              <a:endParaRPr lang="es-MX"/>
            </a:p>
          </p:txBody>
        </p:sp>
        <p:sp>
          <p:nvSpPr>
            <p:cNvPr id="8" name="7 CuadroTexto"/>
            <p:cNvSpPr txBox="1"/>
            <p:nvPr/>
          </p:nvSpPr>
          <p:spPr>
            <a:xfrm>
              <a:off x="755576" y="2852936"/>
              <a:ext cx="1584176" cy="1077218"/>
            </a:xfrm>
            <a:prstGeom prst="rect">
              <a:avLst/>
            </a:prstGeom>
            <a:noFill/>
          </p:spPr>
          <p:txBody>
            <a:bodyPr wrap="square" rtlCol="0">
              <a:spAutoFit/>
            </a:bodyPr>
            <a:lstStyle/>
            <a:p>
              <a:pPr algn="ctr"/>
              <a:r>
                <a:rPr lang="es-MX" sz="3200" b="1" dirty="0"/>
                <a:t>Renta </a:t>
              </a:r>
            </a:p>
            <a:p>
              <a:pPr algn="ctr"/>
              <a:r>
                <a:rPr lang="es-MX" sz="3200" b="1" dirty="0"/>
                <a:t>Fija</a:t>
              </a:r>
            </a:p>
          </p:txBody>
        </p:sp>
        <p:sp>
          <p:nvSpPr>
            <p:cNvPr id="9" name="8 Cerrar llave"/>
            <p:cNvSpPr/>
            <p:nvPr/>
          </p:nvSpPr>
          <p:spPr>
            <a:xfrm rot="10800000">
              <a:off x="2555776" y="2060848"/>
              <a:ext cx="576064" cy="2808312"/>
            </a:xfrm>
            <a:prstGeom prst="rightBrace">
              <a:avLst/>
            </a:prstGeom>
          </p:spPr>
          <p:style>
            <a:lnRef idx="3">
              <a:schemeClr val="accent1"/>
            </a:lnRef>
            <a:fillRef idx="0">
              <a:schemeClr val="accent1"/>
            </a:fillRef>
            <a:effectRef idx="2">
              <a:schemeClr val="accent1"/>
            </a:effectRef>
            <a:fontRef idx="minor">
              <a:schemeClr val="tx1"/>
            </a:fontRef>
          </p:style>
          <p:txBody>
            <a:bodyPr rtlCol="0" anchor="ctr"/>
            <a:lstStyle/>
            <a:p>
              <a:pPr algn="ctr"/>
              <a:endParaRPr lang="es-MX"/>
            </a:p>
          </p:txBody>
        </p:sp>
        <p:sp>
          <p:nvSpPr>
            <p:cNvPr id="10" name="9 Rectángulo redondeado"/>
            <p:cNvSpPr/>
            <p:nvPr/>
          </p:nvSpPr>
          <p:spPr>
            <a:xfrm>
              <a:off x="3347864" y="1700808"/>
              <a:ext cx="1152128" cy="914400"/>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lang="es-MX"/>
            </a:p>
          </p:txBody>
        </p:sp>
        <p:sp>
          <p:nvSpPr>
            <p:cNvPr id="12" name="11 CuadroTexto"/>
            <p:cNvSpPr txBox="1"/>
            <p:nvPr/>
          </p:nvSpPr>
          <p:spPr>
            <a:xfrm>
              <a:off x="3491880" y="1844824"/>
              <a:ext cx="936104" cy="646331"/>
            </a:xfrm>
            <a:prstGeom prst="rect">
              <a:avLst/>
            </a:prstGeom>
            <a:noFill/>
          </p:spPr>
          <p:txBody>
            <a:bodyPr wrap="square" rtlCol="0">
              <a:spAutoFit/>
            </a:bodyPr>
            <a:lstStyle/>
            <a:p>
              <a:r>
                <a:rPr lang="es-MX" b="1" dirty="0"/>
                <a:t>Corto Plazo</a:t>
              </a:r>
            </a:p>
          </p:txBody>
        </p:sp>
        <p:sp>
          <p:nvSpPr>
            <p:cNvPr id="13" name="12 CuadroTexto"/>
            <p:cNvSpPr txBox="1"/>
            <p:nvPr/>
          </p:nvSpPr>
          <p:spPr>
            <a:xfrm>
              <a:off x="3563888" y="4581128"/>
              <a:ext cx="936104" cy="646331"/>
            </a:xfrm>
            <a:prstGeom prst="rect">
              <a:avLst/>
            </a:prstGeom>
            <a:noFill/>
          </p:spPr>
          <p:txBody>
            <a:bodyPr wrap="square" rtlCol="0">
              <a:spAutoFit/>
            </a:bodyPr>
            <a:lstStyle/>
            <a:p>
              <a:r>
                <a:rPr lang="es-MX" b="1" dirty="0"/>
                <a:t>Largo Plazo</a:t>
              </a:r>
            </a:p>
          </p:txBody>
        </p:sp>
        <p:sp>
          <p:nvSpPr>
            <p:cNvPr id="14" name="13 Flecha derecha"/>
            <p:cNvSpPr/>
            <p:nvPr/>
          </p:nvSpPr>
          <p:spPr>
            <a:xfrm>
              <a:off x="4572000" y="1916832"/>
              <a:ext cx="936104" cy="432048"/>
            </a:xfrm>
            <a:prstGeom prst="rightArrow">
              <a:avLst/>
            </a:prstGeom>
            <a:solidFill>
              <a:srgbClr val="FF0000"/>
            </a:solidFill>
          </p:spPr>
          <p:style>
            <a:lnRef idx="2">
              <a:schemeClr val="accent2"/>
            </a:lnRef>
            <a:fillRef idx="1">
              <a:schemeClr val="lt1"/>
            </a:fillRef>
            <a:effectRef idx="0">
              <a:schemeClr val="accent2"/>
            </a:effectRef>
            <a:fontRef idx="minor">
              <a:schemeClr val="dk1"/>
            </a:fontRef>
          </p:style>
          <p:txBody>
            <a:bodyPr rtlCol="0" anchor="ctr"/>
            <a:lstStyle/>
            <a:p>
              <a:pPr algn="ctr"/>
              <a:endParaRPr lang="es-MX"/>
            </a:p>
          </p:txBody>
        </p:sp>
        <p:sp>
          <p:nvSpPr>
            <p:cNvPr id="15" name="14 Flecha derecha"/>
            <p:cNvSpPr/>
            <p:nvPr/>
          </p:nvSpPr>
          <p:spPr>
            <a:xfrm>
              <a:off x="4716016" y="4653136"/>
              <a:ext cx="936104" cy="432048"/>
            </a:xfrm>
            <a:prstGeom prst="rightArrow">
              <a:avLst/>
            </a:prstGeom>
            <a:solidFill>
              <a:srgbClr val="FF0000"/>
            </a:solidFill>
          </p:spPr>
          <p:style>
            <a:lnRef idx="2">
              <a:schemeClr val="accent2"/>
            </a:lnRef>
            <a:fillRef idx="1">
              <a:schemeClr val="lt1"/>
            </a:fillRef>
            <a:effectRef idx="0">
              <a:schemeClr val="accent2"/>
            </a:effectRef>
            <a:fontRef idx="minor">
              <a:schemeClr val="dk1"/>
            </a:fontRef>
          </p:style>
          <p:txBody>
            <a:bodyPr rtlCol="0" anchor="ctr"/>
            <a:lstStyle/>
            <a:p>
              <a:pPr algn="ctr"/>
              <a:endParaRPr lang="es-MX"/>
            </a:p>
          </p:txBody>
        </p:sp>
        <p:sp>
          <p:nvSpPr>
            <p:cNvPr id="17" name="16 Rectángulo"/>
            <p:cNvSpPr/>
            <p:nvPr/>
          </p:nvSpPr>
          <p:spPr>
            <a:xfrm>
              <a:off x="5796136" y="4581128"/>
              <a:ext cx="2736304" cy="504056"/>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r>
                <a:rPr lang="es-MX" dirty="0"/>
                <a:t>Rentan Interés Compuesto</a:t>
              </a:r>
            </a:p>
          </p:txBody>
        </p:sp>
        <p:sp>
          <p:nvSpPr>
            <p:cNvPr id="18" name="17 CuadroTexto"/>
            <p:cNvSpPr txBox="1"/>
            <p:nvPr/>
          </p:nvSpPr>
          <p:spPr>
            <a:xfrm>
              <a:off x="5724128" y="1916832"/>
              <a:ext cx="2376264" cy="646331"/>
            </a:xfrm>
            <a:prstGeom prst="rect">
              <a:avLst/>
            </a:prstGeom>
            <a:noFill/>
          </p:spPr>
          <p:txBody>
            <a:bodyPr wrap="square" rtlCol="0">
              <a:spAutoFit/>
            </a:bodyPr>
            <a:lstStyle/>
            <a:p>
              <a:r>
                <a:rPr lang="es-MX" dirty="0"/>
                <a:t>Rentan Interés Simple</a:t>
              </a:r>
            </a:p>
          </p:txBody>
        </p:sp>
      </p:gr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907704" y="0"/>
            <a:ext cx="3960440" cy="1143000"/>
          </a:xfrm>
        </p:spPr>
        <p:txBody>
          <a:bodyPr/>
          <a:lstStyle/>
          <a:p>
            <a:r>
              <a:rPr lang="es-MX" b="1" dirty="0"/>
              <a:t>Planes de Pago</a:t>
            </a:r>
          </a:p>
        </p:txBody>
      </p:sp>
      <p:sp>
        <p:nvSpPr>
          <p:cNvPr id="9" name="8 Rectángulo redondeado"/>
          <p:cNvSpPr/>
          <p:nvPr/>
        </p:nvSpPr>
        <p:spPr>
          <a:xfrm>
            <a:off x="1835696" y="1628800"/>
            <a:ext cx="2880320" cy="576064"/>
          </a:xfrm>
          <a:prstGeom prst="roundRect">
            <a:avLst/>
          </a:prstGeom>
        </p:spPr>
        <p:style>
          <a:lnRef idx="2">
            <a:schemeClr val="accent2"/>
          </a:lnRef>
          <a:fillRef idx="1">
            <a:schemeClr val="lt1"/>
          </a:fillRef>
          <a:effectRef idx="0">
            <a:schemeClr val="accent2"/>
          </a:effectRef>
          <a:fontRef idx="minor">
            <a:schemeClr val="dk1"/>
          </a:fontRef>
        </p:style>
        <p:txBody>
          <a:bodyPr rtlCol="0" anchor="ctr"/>
          <a:lstStyle/>
          <a:p>
            <a:pPr algn="ctr"/>
            <a:endParaRPr lang="es-MX"/>
          </a:p>
        </p:txBody>
      </p:sp>
      <p:cxnSp>
        <p:nvCxnSpPr>
          <p:cNvPr id="18" name="17 Conector recto"/>
          <p:cNvCxnSpPr/>
          <p:nvPr/>
        </p:nvCxnSpPr>
        <p:spPr>
          <a:xfrm>
            <a:off x="971600" y="5445224"/>
            <a:ext cx="864096" cy="0"/>
          </a:xfrm>
          <a:prstGeom prst="line">
            <a:avLst/>
          </a:prstGeom>
        </p:spPr>
        <p:style>
          <a:lnRef idx="1">
            <a:schemeClr val="accent1"/>
          </a:lnRef>
          <a:fillRef idx="0">
            <a:schemeClr val="accent1"/>
          </a:fillRef>
          <a:effectRef idx="0">
            <a:schemeClr val="accent1"/>
          </a:effectRef>
          <a:fontRef idx="minor">
            <a:schemeClr val="tx1"/>
          </a:fontRef>
        </p:style>
      </p:cxnSp>
      <p:grpSp>
        <p:nvGrpSpPr>
          <p:cNvPr id="22" name="21 Grupo"/>
          <p:cNvGrpSpPr/>
          <p:nvPr/>
        </p:nvGrpSpPr>
        <p:grpSpPr>
          <a:xfrm>
            <a:off x="323528" y="980728"/>
            <a:ext cx="4464496" cy="4752528"/>
            <a:chOff x="323528" y="980728"/>
            <a:chExt cx="4464496" cy="4752528"/>
          </a:xfrm>
        </p:grpSpPr>
        <p:sp>
          <p:nvSpPr>
            <p:cNvPr id="4" name="3 Redondear rectángulo de esquina diagonal"/>
            <p:cNvSpPr/>
            <p:nvPr/>
          </p:nvSpPr>
          <p:spPr>
            <a:xfrm>
              <a:off x="323528" y="980728"/>
              <a:ext cx="1296144" cy="576064"/>
            </a:xfrm>
            <a:prstGeom prst="round2Diag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endParaRPr lang="es-MX"/>
            </a:p>
          </p:txBody>
        </p:sp>
        <p:sp>
          <p:nvSpPr>
            <p:cNvPr id="5" name="4 CuadroTexto"/>
            <p:cNvSpPr txBox="1"/>
            <p:nvPr/>
          </p:nvSpPr>
          <p:spPr>
            <a:xfrm>
              <a:off x="539552" y="1052736"/>
              <a:ext cx="864096" cy="369332"/>
            </a:xfrm>
            <a:prstGeom prst="rect">
              <a:avLst/>
            </a:prstGeom>
            <a:noFill/>
          </p:spPr>
          <p:txBody>
            <a:bodyPr wrap="square" rtlCol="0">
              <a:spAutoFit/>
            </a:bodyPr>
            <a:lstStyle/>
            <a:p>
              <a:r>
                <a:rPr lang="es-MX" b="1" dirty="0"/>
                <a:t>Bono</a:t>
              </a:r>
            </a:p>
          </p:txBody>
        </p:sp>
        <p:cxnSp>
          <p:nvCxnSpPr>
            <p:cNvPr id="7" name="6 Conector recto"/>
            <p:cNvCxnSpPr>
              <a:stCxn id="4" idx="1"/>
            </p:cNvCxnSpPr>
            <p:nvPr/>
          </p:nvCxnSpPr>
          <p:spPr>
            <a:xfrm rot="5400000">
              <a:off x="-972616" y="3501008"/>
              <a:ext cx="3888432" cy="0"/>
            </a:xfrm>
            <a:prstGeom prst="line">
              <a:avLst/>
            </a:prstGeom>
          </p:spPr>
          <p:style>
            <a:lnRef idx="1">
              <a:schemeClr val="accent1"/>
            </a:lnRef>
            <a:fillRef idx="0">
              <a:schemeClr val="accent1"/>
            </a:fillRef>
            <a:effectRef idx="0">
              <a:schemeClr val="accent1"/>
            </a:effectRef>
            <a:fontRef idx="minor">
              <a:schemeClr val="tx1"/>
            </a:fontRef>
          </p:style>
        </p:cxnSp>
        <p:sp>
          <p:nvSpPr>
            <p:cNvPr id="10" name="9 Rectángulo redondeado"/>
            <p:cNvSpPr/>
            <p:nvPr/>
          </p:nvSpPr>
          <p:spPr>
            <a:xfrm>
              <a:off x="1907704" y="2564904"/>
              <a:ext cx="2880320" cy="576064"/>
            </a:xfrm>
            <a:prstGeom prst="roundRec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es-MX" dirty="0"/>
                <a:t>Método  Americano</a:t>
              </a:r>
            </a:p>
          </p:txBody>
        </p:sp>
        <p:sp>
          <p:nvSpPr>
            <p:cNvPr id="11" name="10 Rectángulo redondeado"/>
            <p:cNvSpPr/>
            <p:nvPr/>
          </p:nvSpPr>
          <p:spPr>
            <a:xfrm>
              <a:off x="1835696" y="4221088"/>
              <a:ext cx="2880320" cy="576064"/>
            </a:xfrm>
            <a:prstGeom prst="roundRec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es-MX" dirty="0" err="1"/>
                <a:t>Bullet</a:t>
              </a:r>
              <a:endParaRPr lang="es-MX" dirty="0"/>
            </a:p>
          </p:txBody>
        </p:sp>
        <p:sp>
          <p:nvSpPr>
            <p:cNvPr id="12" name="11 Rectángulo redondeado"/>
            <p:cNvSpPr/>
            <p:nvPr/>
          </p:nvSpPr>
          <p:spPr>
            <a:xfrm>
              <a:off x="1835696" y="3356992"/>
              <a:ext cx="2880320" cy="576064"/>
            </a:xfrm>
            <a:prstGeom prst="roundRec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es-MX" dirty="0" err="1"/>
                <a:t>Amortiz</a:t>
              </a:r>
              <a:r>
                <a:rPr lang="es-MX" dirty="0"/>
                <a:t>. Constante</a:t>
              </a:r>
            </a:p>
          </p:txBody>
        </p:sp>
        <p:sp>
          <p:nvSpPr>
            <p:cNvPr id="13" name="12 Rectángulo redondeado"/>
            <p:cNvSpPr/>
            <p:nvPr/>
          </p:nvSpPr>
          <p:spPr>
            <a:xfrm>
              <a:off x="1835696" y="5157192"/>
              <a:ext cx="2880320" cy="576064"/>
            </a:xfrm>
            <a:prstGeom prst="roundRec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es-MX" dirty="0"/>
                <a:t>Mixto</a:t>
              </a:r>
            </a:p>
          </p:txBody>
        </p:sp>
        <p:sp>
          <p:nvSpPr>
            <p:cNvPr id="14" name="13 CuadroTexto"/>
            <p:cNvSpPr txBox="1"/>
            <p:nvPr/>
          </p:nvSpPr>
          <p:spPr>
            <a:xfrm>
              <a:off x="1835696" y="1700808"/>
              <a:ext cx="2808312" cy="369332"/>
            </a:xfrm>
            <a:prstGeom prst="rect">
              <a:avLst/>
            </a:prstGeom>
            <a:noFill/>
          </p:spPr>
          <p:txBody>
            <a:bodyPr wrap="square" rtlCol="0">
              <a:spAutoFit/>
            </a:bodyPr>
            <a:lstStyle/>
            <a:p>
              <a:pPr algn="ctr"/>
              <a:r>
                <a:rPr lang="es-MX" dirty="0"/>
                <a:t>Método Francés</a:t>
              </a:r>
            </a:p>
          </p:txBody>
        </p:sp>
        <p:cxnSp>
          <p:nvCxnSpPr>
            <p:cNvPr id="17" name="16 Conector recto"/>
            <p:cNvCxnSpPr/>
            <p:nvPr/>
          </p:nvCxnSpPr>
          <p:spPr>
            <a:xfrm>
              <a:off x="971600" y="1844824"/>
              <a:ext cx="864096"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9" name="18 Conector recto"/>
            <p:cNvCxnSpPr/>
            <p:nvPr/>
          </p:nvCxnSpPr>
          <p:spPr>
            <a:xfrm>
              <a:off x="971600" y="4437112"/>
              <a:ext cx="864096"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0" name="19 Conector recto"/>
            <p:cNvCxnSpPr/>
            <p:nvPr/>
          </p:nvCxnSpPr>
          <p:spPr>
            <a:xfrm>
              <a:off x="971600" y="3645024"/>
              <a:ext cx="864096"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1" name="20 Conector recto"/>
            <p:cNvCxnSpPr/>
            <p:nvPr/>
          </p:nvCxnSpPr>
          <p:spPr>
            <a:xfrm>
              <a:off x="971600" y="2852936"/>
              <a:ext cx="864096" cy="0"/>
            </a:xfrm>
            <a:prstGeom prst="line">
              <a:avLst/>
            </a:prstGeom>
          </p:spPr>
          <p:style>
            <a:lnRef idx="1">
              <a:schemeClr val="accent1"/>
            </a:lnRef>
            <a:fillRef idx="0">
              <a:schemeClr val="accent1"/>
            </a:fillRef>
            <a:effectRef idx="0">
              <a:schemeClr val="accent1"/>
            </a:effectRef>
            <a:fontRef idx="minor">
              <a:schemeClr val="tx1"/>
            </a:fontRef>
          </p:style>
        </p:cxnSp>
      </p:grpSp>
      <p:sp>
        <p:nvSpPr>
          <p:cNvPr id="23" name="22 CuadroTexto"/>
          <p:cNvSpPr txBox="1"/>
          <p:nvPr/>
        </p:nvSpPr>
        <p:spPr>
          <a:xfrm>
            <a:off x="5292080" y="1628800"/>
            <a:ext cx="3024336" cy="3970318"/>
          </a:xfrm>
          <a:prstGeom prst="rect">
            <a:avLst/>
          </a:prstGeom>
          <a:noFill/>
        </p:spPr>
        <p:txBody>
          <a:bodyPr wrap="square" rtlCol="0">
            <a:spAutoFit/>
          </a:bodyPr>
          <a:lstStyle/>
          <a:p>
            <a:pPr algn="just">
              <a:buFont typeface="Wingdings" pitchFamily="2" charset="2"/>
              <a:buChar char="q"/>
            </a:pPr>
            <a:r>
              <a:rPr lang="es-MX" dirty="0"/>
              <a:t>Cupón = </a:t>
            </a:r>
            <a:r>
              <a:rPr lang="es-MX" dirty="0" err="1"/>
              <a:t>Amort</a:t>
            </a:r>
            <a:r>
              <a:rPr lang="es-MX" dirty="0"/>
              <a:t>. + Interés.</a:t>
            </a:r>
          </a:p>
          <a:p>
            <a:pPr algn="just">
              <a:buFont typeface="Wingdings" pitchFamily="2" charset="2"/>
              <a:buChar char="q"/>
            </a:pPr>
            <a:endParaRPr lang="es-MX" dirty="0"/>
          </a:p>
          <a:p>
            <a:pPr algn="just">
              <a:buFont typeface="Wingdings" pitchFamily="2" charset="2"/>
              <a:buChar char="q"/>
            </a:pPr>
            <a:endParaRPr lang="es-MX" dirty="0"/>
          </a:p>
          <a:p>
            <a:pPr algn="just">
              <a:buFont typeface="Wingdings" pitchFamily="2" charset="2"/>
              <a:buChar char="q"/>
            </a:pPr>
            <a:r>
              <a:rPr lang="es-MX" dirty="0"/>
              <a:t>Cupón = Solo Intereses, la </a:t>
            </a:r>
            <a:r>
              <a:rPr lang="es-MX" dirty="0" err="1"/>
              <a:t>amort</a:t>
            </a:r>
            <a:r>
              <a:rPr lang="es-MX" dirty="0"/>
              <a:t>. Se pagan al final</a:t>
            </a:r>
          </a:p>
          <a:p>
            <a:pPr algn="just">
              <a:buFont typeface="Wingdings" pitchFamily="2" charset="2"/>
              <a:buChar char="q"/>
            </a:pPr>
            <a:endParaRPr lang="es-MX" dirty="0"/>
          </a:p>
          <a:p>
            <a:pPr algn="just">
              <a:buFont typeface="Wingdings" pitchFamily="2" charset="2"/>
              <a:buChar char="q"/>
            </a:pPr>
            <a:r>
              <a:rPr lang="es-MX" dirty="0"/>
              <a:t>El capital se divide por el número de cuotas.</a:t>
            </a:r>
          </a:p>
          <a:p>
            <a:pPr algn="just">
              <a:buFont typeface="Wingdings" pitchFamily="2" charset="2"/>
              <a:buChar char="q"/>
            </a:pPr>
            <a:endParaRPr lang="es-MX" dirty="0"/>
          </a:p>
          <a:p>
            <a:pPr algn="just">
              <a:buFont typeface="Wingdings" pitchFamily="2" charset="2"/>
              <a:buChar char="q"/>
            </a:pPr>
            <a:r>
              <a:rPr lang="es-MX" dirty="0"/>
              <a:t>Todos pagan al final.</a:t>
            </a:r>
          </a:p>
          <a:p>
            <a:pPr algn="just">
              <a:buFont typeface="Wingdings" pitchFamily="2" charset="2"/>
              <a:buChar char="q"/>
            </a:pPr>
            <a:endParaRPr lang="es-MX" dirty="0"/>
          </a:p>
          <a:p>
            <a:pPr algn="just">
              <a:buFont typeface="Wingdings" pitchFamily="2" charset="2"/>
              <a:buChar char="q"/>
            </a:pPr>
            <a:endParaRPr lang="es-MX" dirty="0"/>
          </a:p>
          <a:p>
            <a:pPr algn="just">
              <a:buFont typeface="Wingdings" pitchFamily="2" charset="2"/>
              <a:buChar char="q"/>
            </a:pPr>
            <a:endParaRPr lang="es-MX" dirty="0"/>
          </a:p>
          <a:p>
            <a:pPr algn="just">
              <a:buFont typeface="Wingdings" pitchFamily="2" charset="2"/>
              <a:buChar char="q"/>
            </a:pPr>
            <a:r>
              <a:rPr lang="es-MX" dirty="0"/>
              <a:t>Bonos de infraestructura.</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39552" y="1628800"/>
            <a:ext cx="8229600" cy="1143000"/>
          </a:xfrm>
        </p:spPr>
        <p:txBody>
          <a:bodyPr/>
          <a:lstStyle/>
          <a:p>
            <a:r>
              <a:rPr lang="es-MX" dirty="0"/>
              <a:t>Tabla de Desarrollo</a:t>
            </a:r>
          </a:p>
        </p:txBody>
      </p:sp>
      <p:sp>
        <p:nvSpPr>
          <p:cNvPr id="3" name="2 Marcador de contenido"/>
          <p:cNvSpPr>
            <a:spLocks noGrp="1"/>
          </p:cNvSpPr>
          <p:nvPr>
            <p:ph sz="quarter" idx="1"/>
          </p:nvPr>
        </p:nvSpPr>
        <p:spPr>
          <a:xfrm>
            <a:off x="457200" y="3140968"/>
            <a:ext cx="8229600" cy="2985195"/>
          </a:xfrm>
        </p:spPr>
        <p:txBody>
          <a:bodyPr/>
          <a:lstStyle/>
          <a:p>
            <a:pPr algn="just">
              <a:buNone/>
            </a:pPr>
            <a:r>
              <a:rPr lang="es-MX" dirty="0"/>
              <a:t>    La tabla de pagos, se desarrolla o de amortización es la forma estructurada de pago que existe para establecer por escrito como se devolverá el dinero al inversionista.</a:t>
            </a:r>
          </a:p>
          <a:p>
            <a:endParaRPr lang="es-MX"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quarter" idx="1"/>
          </p:nvPr>
        </p:nvSpPr>
        <p:spPr>
          <a:xfrm>
            <a:off x="457200" y="1412777"/>
            <a:ext cx="8229600" cy="3312367"/>
          </a:xfrm>
        </p:spPr>
        <p:txBody>
          <a:bodyPr>
            <a:normAutofit/>
          </a:bodyPr>
          <a:lstStyle/>
          <a:p>
            <a:pPr algn="just"/>
            <a:r>
              <a:rPr lang="es-MX" dirty="0"/>
              <a:t>El dinero se devolverá mediante un número “X” de cupones, y de acuerdo a un calendario con fecha de pago incluida.</a:t>
            </a:r>
          </a:p>
          <a:p>
            <a:pPr algn="just"/>
            <a:r>
              <a:rPr lang="es-MX" dirty="0"/>
              <a:t>Existen varias formas de amortizar los créditos: </a:t>
            </a:r>
          </a:p>
          <a:p>
            <a:pPr lvl="1" algn="just"/>
            <a:r>
              <a:rPr lang="es-MX" dirty="0"/>
              <a:t>Americano: Amortización al final, intereses cada periodo.</a:t>
            </a:r>
          </a:p>
          <a:p>
            <a:pPr lvl="1" algn="just"/>
            <a:r>
              <a:rPr lang="es-MX" dirty="0"/>
              <a:t>Francés:  Cuotas iguales.</a:t>
            </a:r>
          </a:p>
          <a:p>
            <a:pPr lvl="1" algn="just"/>
            <a:r>
              <a:rPr lang="es-MX" dirty="0"/>
              <a:t>Otros: Todo al final, amortizaciones iguales, intereses diferentes, etc.</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3" name="Rectangle 1"/>
          <p:cNvSpPr>
            <a:spLocks noGrp="1" noChangeArrowheads="1"/>
          </p:cNvSpPr>
          <p:nvPr>
            <p:ph type="title"/>
          </p:nvPr>
        </p:nvSpPr>
        <p:spPr>
          <a:xfrm>
            <a:off x="456481" y="273629"/>
            <a:ext cx="8228160" cy="1144921"/>
          </a:xfrm>
          <a:ln/>
        </p:spPr>
        <p:txBody>
          <a:bodyPr tIns="28802"/>
          <a:lstStyle/>
          <a:p>
            <a:pPr>
              <a:tabLst>
                <a:tab pos="656650" algn="l"/>
                <a:tab pos="1313299" algn="l"/>
                <a:tab pos="1969949" algn="l"/>
                <a:tab pos="2626599" algn="l"/>
                <a:tab pos="3283248" algn="l"/>
                <a:tab pos="3939898" algn="l"/>
                <a:tab pos="4596548" algn="l"/>
                <a:tab pos="5253198" algn="l"/>
                <a:tab pos="5909847" algn="l"/>
                <a:tab pos="6566497" algn="l"/>
                <a:tab pos="7223147" algn="l"/>
                <a:tab pos="7879796" algn="l"/>
              </a:tabLst>
            </a:pPr>
            <a:r>
              <a:rPr lang="es-ES" sz="3300" dirty="0"/>
              <a:t>Amortización de Créditos Método Francés</a:t>
            </a:r>
          </a:p>
        </p:txBody>
      </p:sp>
      <p:sp>
        <p:nvSpPr>
          <p:cNvPr id="3074" name="Text Box 2"/>
          <p:cNvSpPr txBox="1">
            <a:spLocks noChangeArrowheads="1"/>
          </p:cNvSpPr>
          <p:nvPr/>
        </p:nvSpPr>
        <p:spPr bwMode="auto">
          <a:xfrm>
            <a:off x="489601" y="1862116"/>
            <a:ext cx="4082400" cy="1242850"/>
          </a:xfrm>
          <a:prstGeom prst="rect">
            <a:avLst/>
          </a:prstGeom>
          <a:noFill/>
          <a:ln w="9525">
            <a:noFill/>
            <a:round/>
            <a:headEnd/>
            <a:tailEnd/>
          </a:ln>
          <a:effectLst/>
        </p:spPr>
        <p:txBody>
          <a:bodyPr lIns="81639" tIns="55221" rIns="81639" bIns="40820"/>
          <a:lstStyle/>
          <a:p>
            <a:pPr algn="just">
              <a:tabLst>
                <a:tab pos="656650" algn="l"/>
                <a:tab pos="1313299" algn="l"/>
                <a:tab pos="1969949" algn="l"/>
                <a:tab pos="2626599" algn="l"/>
                <a:tab pos="3283248" algn="l"/>
                <a:tab pos="3939898" algn="l"/>
              </a:tabLst>
            </a:pPr>
            <a:r>
              <a:rPr lang="es-ES" dirty="0">
                <a:solidFill>
                  <a:srgbClr val="000000"/>
                </a:solidFill>
                <a:ea typeface="WenQuanYi Zen Hei" charset="0"/>
                <a:cs typeface="WenQuanYi Zen Hei" charset="0"/>
              </a:rPr>
              <a:t>Cuota fija e intereses variables.</a:t>
            </a:r>
          </a:p>
          <a:p>
            <a:pPr algn="just">
              <a:tabLst>
                <a:tab pos="656650" algn="l"/>
                <a:tab pos="1313299" algn="l"/>
                <a:tab pos="1969949" algn="l"/>
                <a:tab pos="2626599" algn="l"/>
                <a:tab pos="3283248" algn="l"/>
                <a:tab pos="3939898" algn="l"/>
              </a:tabLst>
            </a:pPr>
            <a:endParaRPr lang="es-ES" dirty="0">
              <a:solidFill>
                <a:srgbClr val="000000"/>
              </a:solidFill>
              <a:ea typeface="WenQuanYi Zen Hei" charset="0"/>
              <a:cs typeface="WenQuanYi Zen Hei" charset="0"/>
            </a:endParaRPr>
          </a:p>
          <a:p>
            <a:pPr algn="just">
              <a:tabLst>
                <a:tab pos="656650" algn="l"/>
                <a:tab pos="1313299" algn="l"/>
                <a:tab pos="1969949" algn="l"/>
                <a:tab pos="2626599" algn="l"/>
                <a:tab pos="3283248" algn="l"/>
                <a:tab pos="3939898" algn="l"/>
              </a:tabLst>
            </a:pPr>
            <a:r>
              <a:rPr lang="es-ES" dirty="0">
                <a:solidFill>
                  <a:srgbClr val="000000"/>
                </a:solidFill>
                <a:ea typeface="WenQuanYi Zen Hei" charset="0"/>
                <a:cs typeface="WenQuanYi Zen Hei" charset="0"/>
              </a:rPr>
              <a:t>Cada cuota considera el pago de parte del capital inicial prestado más los intereses correspondientes de cada periodo.</a:t>
            </a:r>
          </a:p>
        </p:txBody>
      </p:sp>
      <p:graphicFrame>
        <p:nvGraphicFramePr>
          <p:cNvPr id="3075" name="Object 3"/>
          <p:cNvGraphicFramePr>
            <a:graphicFrameLocks noChangeAspect="1"/>
          </p:cNvGraphicFramePr>
          <p:nvPr/>
        </p:nvGraphicFramePr>
        <p:xfrm>
          <a:off x="1468800" y="3591737"/>
          <a:ext cx="2576160" cy="766160"/>
        </p:xfrm>
        <a:graphic>
          <a:graphicData uri="http://schemas.openxmlformats.org/presentationml/2006/ole">
            <mc:AlternateContent xmlns:mc="http://schemas.openxmlformats.org/markup-compatibility/2006">
              <mc:Choice xmlns:v="urn:schemas-microsoft-com:vml" Requires="v">
                <p:oleObj spid="_x0000_s103430" r:id="rId4" imgW="2840040" imgH="846360" progId="">
                  <p:embed/>
                </p:oleObj>
              </mc:Choice>
              <mc:Fallback>
                <p:oleObj r:id="rId4" imgW="2840040" imgH="846360" progId="">
                  <p:embed/>
                  <p:pic>
                    <p:nvPicPr>
                      <p:cNvPr id="0"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468800" y="3591737"/>
                        <a:ext cx="2576160" cy="766160"/>
                      </a:xfrm>
                      <a:prstGeom prst="rect">
                        <a:avLst/>
                      </a:prstGeom>
                      <a:noFill/>
                      <a:extLst>
                        <a:ext uri="{909E8E84-426E-40DD-AFC4-6F175D3DCCD1}">
                          <a14:hiddenFill xmlns:a14="http://schemas.microsoft.com/office/drawing/2010/main">
                            <a:blipFill dpi="0" rotWithShape="0">
                              <a:blip/>
                              <a:srcRect/>
                              <a:stretch>
                                <a:fillRect/>
                              </a:stretch>
                            </a:blipFill>
                          </a14:hiddenFill>
                        </a:ext>
                      </a:extLst>
                    </p:spPr>
                  </p:pic>
                </p:oleObj>
              </mc:Fallback>
            </mc:AlternateContent>
          </a:graphicData>
        </a:graphic>
      </p:graphicFrame>
      <p:sp>
        <p:nvSpPr>
          <p:cNvPr id="3076" name="Text Box 4"/>
          <p:cNvSpPr txBox="1">
            <a:spLocks noChangeArrowheads="1"/>
          </p:cNvSpPr>
          <p:nvPr/>
        </p:nvSpPr>
        <p:spPr bwMode="auto">
          <a:xfrm>
            <a:off x="827584" y="4653136"/>
            <a:ext cx="3755520" cy="1800200"/>
          </a:xfrm>
          <a:prstGeom prst="rect">
            <a:avLst/>
          </a:prstGeom>
          <a:noFill/>
          <a:ln w="9525">
            <a:noFill/>
            <a:round/>
            <a:headEnd/>
            <a:tailEnd/>
          </a:ln>
          <a:effectLst/>
        </p:spPr>
        <p:txBody>
          <a:bodyPr lIns="81639" tIns="55221" rIns="81639" bIns="40820"/>
          <a:lstStyle/>
          <a:p>
            <a:pPr>
              <a:tabLst>
                <a:tab pos="656650" algn="l"/>
                <a:tab pos="1313299" algn="l"/>
                <a:tab pos="1969949" algn="l"/>
                <a:tab pos="2626599" algn="l"/>
                <a:tab pos="3283248" algn="l"/>
              </a:tabLst>
            </a:pPr>
            <a:r>
              <a:rPr lang="es-ES" sz="1600" dirty="0">
                <a:solidFill>
                  <a:srgbClr val="000000"/>
                </a:solidFill>
                <a:ea typeface="WenQuanYi Zen Hei" charset="0"/>
                <a:cs typeface="WenQuanYi Zen Hei" charset="0"/>
              </a:rPr>
              <a:t>PMT=Cuota</a:t>
            </a:r>
          </a:p>
          <a:p>
            <a:pPr>
              <a:tabLst>
                <a:tab pos="656650" algn="l"/>
                <a:tab pos="1313299" algn="l"/>
                <a:tab pos="1969949" algn="l"/>
                <a:tab pos="2626599" algn="l"/>
                <a:tab pos="3283248" algn="l"/>
              </a:tabLst>
            </a:pPr>
            <a:endParaRPr lang="es-ES" sz="1600" dirty="0">
              <a:solidFill>
                <a:srgbClr val="000000"/>
              </a:solidFill>
              <a:ea typeface="WenQuanYi Zen Hei" charset="0"/>
              <a:cs typeface="WenQuanYi Zen Hei" charset="0"/>
            </a:endParaRPr>
          </a:p>
          <a:p>
            <a:pPr>
              <a:tabLst>
                <a:tab pos="656650" algn="l"/>
                <a:tab pos="1313299" algn="l"/>
                <a:tab pos="1969949" algn="l"/>
                <a:tab pos="2626599" algn="l"/>
                <a:tab pos="3283248" algn="l"/>
              </a:tabLst>
            </a:pPr>
            <a:r>
              <a:rPr lang="es-ES" sz="1600" dirty="0">
                <a:solidFill>
                  <a:srgbClr val="000000"/>
                </a:solidFill>
                <a:ea typeface="WenQuanYi Zen Hei" charset="0"/>
                <a:cs typeface="WenQuanYi Zen Hei" charset="0"/>
              </a:rPr>
              <a:t>VP=Valor presente o capital inicial</a:t>
            </a:r>
          </a:p>
          <a:p>
            <a:pPr>
              <a:tabLst>
                <a:tab pos="656650" algn="l"/>
                <a:tab pos="1313299" algn="l"/>
                <a:tab pos="1969949" algn="l"/>
                <a:tab pos="2626599" algn="l"/>
                <a:tab pos="3283248" algn="l"/>
              </a:tabLst>
            </a:pPr>
            <a:endParaRPr lang="es-ES" sz="1600" dirty="0">
              <a:solidFill>
                <a:srgbClr val="000000"/>
              </a:solidFill>
              <a:ea typeface="WenQuanYi Zen Hei" charset="0"/>
              <a:cs typeface="WenQuanYi Zen Hei" charset="0"/>
            </a:endParaRPr>
          </a:p>
          <a:p>
            <a:pPr>
              <a:tabLst>
                <a:tab pos="656650" algn="l"/>
                <a:tab pos="1313299" algn="l"/>
                <a:tab pos="1969949" algn="l"/>
                <a:tab pos="2626599" algn="l"/>
                <a:tab pos="3283248" algn="l"/>
              </a:tabLst>
            </a:pPr>
            <a:r>
              <a:rPr lang="es-ES" sz="1600" dirty="0">
                <a:solidFill>
                  <a:srgbClr val="000000"/>
                </a:solidFill>
                <a:ea typeface="WenQuanYi Zen Hei" charset="0"/>
                <a:cs typeface="WenQuanYi Zen Hei" charset="0"/>
              </a:rPr>
              <a:t>i=Tasa de interés</a:t>
            </a:r>
          </a:p>
          <a:p>
            <a:pPr>
              <a:tabLst>
                <a:tab pos="656650" algn="l"/>
                <a:tab pos="1313299" algn="l"/>
                <a:tab pos="1969949" algn="l"/>
                <a:tab pos="2626599" algn="l"/>
                <a:tab pos="3283248" algn="l"/>
              </a:tabLst>
            </a:pPr>
            <a:endParaRPr lang="es-ES" sz="1600" dirty="0">
              <a:solidFill>
                <a:srgbClr val="000000"/>
              </a:solidFill>
              <a:ea typeface="WenQuanYi Zen Hei" charset="0"/>
              <a:cs typeface="WenQuanYi Zen Hei" charset="0"/>
            </a:endParaRPr>
          </a:p>
          <a:p>
            <a:pPr>
              <a:tabLst>
                <a:tab pos="656650" algn="l"/>
                <a:tab pos="1313299" algn="l"/>
                <a:tab pos="1969949" algn="l"/>
                <a:tab pos="2626599" algn="l"/>
                <a:tab pos="3283248" algn="l"/>
              </a:tabLst>
            </a:pPr>
            <a:r>
              <a:rPr lang="es-ES" sz="1600" dirty="0">
                <a:solidFill>
                  <a:srgbClr val="000000"/>
                </a:solidFill>
                <a:ea typeface="WenQuanYi Zen Hei" charset="0"/>
                <a:cs typeface="WenQuanYi Zen Hei" charset="0"/>
              </a:rPr>
              <a:t>n=Plazo de crédito</a:t>
            </a:r>
          </a:p>
        </p:txBody>
      </p:sp>
      <p:sp>
        <p:nvSpPr>
          <p:cNvPr id="3080" name="Freeform 8"/>
          <p:cNvSpPr>
            <a:spLocks noChangeArrowheads="1"/>
          </p:cNvSpPr>
          <p:nvPr/>
        </p:nvSpPr>
        <p:spPr bwMode="auto">
          <a:xfrm>
            <a:off x="5878080" y="2285521"/>
            <a:ext cx="1959840" cy="1633131"/>
          </a:xfrm>
          <a:custGeom>
            <a:avLst/>
            <a:gdLst/>
            <a:ahLst/>
            <a:cxnLst>
              <a:cxn ang="0">
                <a:pos x="6000" y="5000"/>
              </a:cxn>
              <a:cxn ang="0">
                <a:pos x="0" y="0"/>
              </a:cxn>
            </a:cxnLst>
            <a:rect l="0" t="0" r="r" b="b"/>
            <a:pathLst>
              <a:path w="6001" h="5001">
                <a:moveTo>
                  <a:pt x="6000" y="5000"/>
                </a:moveTo>
                <a:cubicBezTo>
                  <a:pt x="0" y="5000"/>
                  <a:pt x="0" y="0"/>
                  <a:pt x="0" y="0"/>
                </a:cubicBezTo>
              </a:path>
            </a:pathLst>
          </a:custGeom>
          <a:ln>
            <a:headEnd/>
            <a:tailEnd/>
          </a:ln>
        </p:spPr>
        <p:style>
          <a:lnRef idx="1">
            <a:schemeClr val="dk1"/>
          </a:lnRef>
          <a:fillRef idx="0">
            <a:schemeClr val="dk1"/>
          </a:fillRef>
          <a:effectRef idx="0">
            <a:schemeClr val="dk1"/>
          </a:effectRef>
          <a:fontRef idx="minor">
            <a:schemeClr val="tx1"/>
          </a:fontRef>
        </p:style>
        <p:txBody>
          <a:bodyPr lIns="82945" tIns="41473" rIns="82945" bIns="41473"/>
          <a:lstStyle/>
          <a:p>
            <a:endParaRPr lang="es-MX"/>
          </a:p>
        </p:txBody>
      </p:sp>
      <p:grpSp>
        <p:nvGrpSpPr>
          <p:cNvPr id="2" name="15 Grupo"/>
          <p:cNvGrpSpPr/>
          <p:nvPr/>
        </p:nvGrpSpPr>
        <p:grpSpPr>
          <a:xfrm>
            <a:off x="4898587" y="1991864"/>
            <a:ext cx="3918240" cy="2763650"/>
            <a:chOff x="5580063" y="1979613"/>
            <a:chExt cx="4319587" cy="3046412"/>
          </a:xfrm>
        </p:grpSpPr>
        <p:sp>
          <p:nvSpPr>
            <p:cNvPr id="3077" name="Line 5"/>
            <p:cNvSpPr>
              <a:spLocks noChangeShapeType="1"/>
            </p:cNvSpPr>
            <p:nvPr/>
          </p:nvSpPr>
          <p:spPr bwMode="auto">
            <a:xfrm>
              <a:off x="6119813" y="2339975"/>
              <a:ext cx="1587" cy="2339975"/>
            </a:xfrm>
            <a:prstGeom prst="line">
              <a:avLst/>
            </a:prstGeom>
            <a:ln>
              <a:headEnd/>
              <a:tailEnd/>
            </a:ln>
          </p:spPr>
          <p:style>
            <a:lnRef idx="2">
              <a:schemeClr val="dk1"/>
            </a:lnRef>
            <a:fillRef idx="0">
              <a:schemeClr val="dk1"/>
            </a:fillRef>
            <a:effectRef idx="1">
              <a:schemeClr val="dk1"/>
            </a:effectRef>
            <a:fontRef idx="minor">
              <a:schemeClr val="tx1"/>
            </a:fontRef>
          </p:style>
          <p:txBody>
            <a:bodyPr/>
            <a:lstStyle/>
            <a:p>
              <a:endParaRPr lang="es-MX"/>
            </a:p>
          </p:txBody>
        </p:sp>
        <p:sp>
          <p:nvSpPr>
            <p:cNvPr id="3078" name="Line 6"/>
            <p:cNvSpPr>
              <a:spLocks noChangeShapeType="1"/>
            </p:cNvSpPr>
            <p:nvPr/>
          </p:nvSpPr>
          <p:spPr bwMode="auto">
            <a:xfrm>
              <a:off x="6119813" y="4679950"/>
              <a:ext cx="2519362" cy="1588"/>
            </a:xfrm>
            <a:prstGeom prst="line">
              <a:avLst/>
            </a:prstGeom>
            <a:ln>
              <a:headEnd/>
              <a:tailEnd/>
            </a:ln>
          </p:spPr>
          <p:style>
            <a:lnRef idx="2">
              <a:schemeClr val="dk1"/>
            </a:lnRef>
            <a:fillRef idx="0">
              <a:schemeClr val="dk1"/>
            </a:fillRef>
            <a:effectRef idx="1">
              <a:schemeClr val="dk1"/>
            </a:effectRef>
            <a:fontRef idx="minor">
              <a:schemeClr val="tx1"/>
            </a:fontRef>
          </p:style>
          <p:txBody>
            <a:bodyPr/>
            <a:lstStyle/>
            <a:p>
              <a:endParaRPr lang="es-MX"/>
            </a:p>
          </p:txBody>
        </p:sp>
        <p:sp>
          <p:nvSpPr>
            <p:cNvPr id="3079" name="Freeform 7"/>
            <p:cNvSpPr>
              <a:spLocks noChangeArrowheads="1"/>
            </p:cNvSpPr>
            <p:nvPr/>
          </p:nvSpPr>
          <p:spPr bwMode="auto">
            <a:xfrm>
              <a:off x="6480175" y="2519363"/>
              <a:ext cx="1979613" cy="1800225"/>
            </a:xfrm>
            <a:custGeom>
              <a:avLst/>
              <a:gdLst/>
              <a:ahLst/>
              <a:cxnLst>
                <a:cxn ang="0">
                  <a:pos x="0" y="5000"/>
                </a:cxn>
                <a:cxn ang="0">
                  <a:pos x="5500" y="0"/>
                </a:cxn>
              </a:cxnLst>
              <a:rect l="0" t="0" r="r" b="b"/>
              <a:pathLst>
                <a:path w="5501" h="5001">
                  <a:moveTo>
                    <a:pt x="0" y="5000"/>
                  </a:moveTo>
                  <a:cubicBezTo>
                    <a:pt x="5500" y="5000"/>
                    <a:pt x="5500" y="0"/>
                    <a:pt x="5500" y="0"/>
                  </a:cubicBezTo>
                </a:path>
              </a:pathLst>
            </a:custGeom>
            <a:ln>
              <a:headEnd/>
              <a:tailEnd/>
            </a:ln>
          </p:spPr>
          <p:style>
            <a:lnRef idx="1">
              <a:schemeClr val="dk1"/>
            </a:lnRef>
            <a:fillRef idx="0">
              <a:schemeClr val="dk1"/>
            </a:fillRef>
            <a:effectRef idx="0">
              <a:schemeClr val="dk1"/>
            </a:effectRef>
            <a:fontRef idx="minor">
              <a:schemeClr val="tx1"/>
            </a:fontRef>
          </p:style>
          <p:txBody>
            <a:bodyPr/>
            <a:lstStyle/>
            <a:p>
              <a:endParaRPr lang="es-MX"/>
            </a:p>
          </p:txBody>
        </p:sp>
        <p:sp>
          <p:nvSpPr>
            <p:cNvPr id="3081" name="Text Box 9"/>
            <p:cNvSpPr txBox="1">
              <a:spLocks noChangeArrowheads="1"/>
            </p:cNvSpPr>
            <p:nvPr/>
          </p:nvSpPr>
          <p:spPr bwMode="auto">
            <a:xfrm>
              <a:off x="5580063" y="2339975"/>
              <a:ext cx="360362" cy="346075"/>
            </a:xfrm>
            <a:prstGeom prst="rect">
              <a:avLst/>
            </a:prstGeom>
            <a:noFill/>
            <a:ln w="9525">
              <a:noFill/>
              <a:round/>
              <a:headEnd/>
              <a:tailEnd/>
            </a:ln>
            <a:effectLst/>
          </p:spPr>
          <p:txBody>
            <a:bodyPr lIns="90000" tIns="60876" rIns="90000" bIns="45000"/>
            <a:lstStyle/>
            <a:p>
              <a:r>
                <a:rPr lang="es-ES" b="1" dirty="0">
                  <a:solidFill>
                    <a:srgbClr val="000000"/>
                  </a:solidFill>
                  <a:ea typeface="WenQuanYi Zen Hei" charset="0"/>
                  <a:cs typeface="WenQuanYi Zen Hei" charset="0"/>
                </a:rPr>
                <a:t>$</a:t>
              </a:r>
            </a:p>
          </p:txBody>
        </p:sp>
        <p:sp>
          <p:nvSpPr>
            <p:cNvPr id="3082" name="Text Box 10"/>
            <p:cNvSpPr txBox="1">
              <a:spLocks noChangeArrowheads="1"/>
            </p:cNvSpPr>
            <p:nvPr/>
          </p:nvSpPr>
          <p:spPr bwMode="auto">
            <a:xfrm>
              <a:off x="7920038" y="1979613"/>
              <a:ext cx="1800225" cy="346075"/>
            </a:xfrm>
            <a:prstGeom prst="rect">
              <a:avLst/>
            </a:prstGeom>
            <a:noFill/>
            <a:ln w="9525">
              <a:noFill/>
              <a:round/>
              <a:headEnd/>
              <a:tailEnd/>
            </a:ln>
            <a:effectLst/>
          </p:spPr>
          <p:txBody>
            <a:bodyPr lIns="90000" tIns="60876" rIns="90000" bIns="45000"/>
            <a:lstStyle/>
            <a:p>
              <a:pPr>
                <a:tabLst>
                  <a:tab pos="656650" algn="l"/>
                  <a:tab pos="1313299" algn="l"/>
                </a:tabLst>
              </a:pPr>
              <a:r>
                <a:rPr lang="es-ES" dirty="0">
                  <a:solidFill>
                    <a:srgbClr val="000000"/>
                  </a:solidFill>
                  <a:ea typeface="WenQuanYi Zen Hei" charset="0"/>
                  <a:cs typeface="WenQuanYi Zen Hei" charset="0"/>
                </a:rPr>
                <a:t>Amortización</a:t>
              </a:r>
            </a:p>
          </p:txBody>
        </p:sp>
        <p:sp>
          <p:nvSpPr>
            <p:cNvPr id="3083" name="Text Box 11"/>
            <p:cNvSpPr txBox="1">
              <a:spLocks noChangeArrowheads="1"/>
            </p:cNvSpPr>
            <p:nvPr/>
          </p:nvSpPr>
          <p:spPr bwMode="auto">
            <a:xfrm>
              <a:off x="8820150" y="3779838"/>
              <a:ext cx="1079500" cy="346075"/>
            </a:xfrm>
            <a:prstGeom prst="rect">
              <a:avLst/>
            </a:prstGeom>
            <a:noFill/>
            <a:ln w="9525">
              <a:noFill/>
              <a:round/>
              <a:headEnd/>
              <a:tailEnd/>
            </a:ln>
            <a:effectLst/>
          </p:spPr>
          <p:txBody>
            <a:bodyPr lIns="90000" tIns="60876" rIns="90000" bIns="45000"/>
            <a:lstStyle/>
            <a:p>
              <a:pPr>
                <a:tabLst>
                  <a:tab pos="656650" algn="l"/>
                </a:tabLst>
              </a:pPr>
              <a:r>
                <a:rPr lang="es-ES" dirty="0">
                  <a:solidFill>
                    <a:srgbClr val="000000"/>
                  </a:solidFill>
                  <a:ea typeface="WenQuanYi Zen Hei" charset="0"/>
                  <a:cs typeface="WenQuanYi Zen Hei" charset="0"/>
                </a:rPr>
                <a:t>Interés</a:t>
              </a:r>
            </a:p>
          </p:txBody>
        </p:sp>
        <p:sp>
          <p:nvSpPr>
            <p:cNvPr id="3084" name="Text Box 12"/>
            <p:cNvSpPr txBox="1">
              <a:spLocks noChangeArrowheads="1"/>
            </p:cNvSpPr>
            <p:nvPr/>
          </p:nvSpPr>
          <p:spPr bwMode="auto">
            <a:xfrm>
              <a:off x="8820150" y="4679950"/>
              <a:ext cx="720725" cy="346075"/>
            </a:xfrm>
            <a:prstGeom prst="rect">
              <a:avLst/>
            </a:prstGeom>
            <a:noFill/>
            <a:ln w="9525">
              <a:noFill/>
              <a:round/>
              <a:headEnd/>
              <a:tailEnd/>
            </a:ln>
            <a:effectLst/>
          </p:spPr>
          <p:txBody>
            <a:bodyPr lIns="90000" tIns="60876" rIns="90000" bIns="45000"/>
            <a:lstStyle/>
            <a:p>
              <a:r>
                <a:rPr lang="es-ES" b="1" dirty="0">
                  <a:solidFill>
                    <a:srgbClr val="000000"/>
                  </a:solidFill>
                  <a:ea typeface="WenQuanYi Zen Hei" charset="0"/>
                  <a:cs typeface="WenQuanYi Zen Hei" charset="0"/>
                </a:rPr>
                <a:t>n</a:t>
              </a:r>
            </a:p>
          </p:txBody>
        </p:sp>
      </p:gr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Rectangle 1"/>
          <p:cNvSpPr>
            <a:spLocks noGrp="1" noChangeArrowheads="1"/>
          </p:cNvSpPr>
          <p:nvPr>
            <p:ph type="title"/>
          </p:nvPr>
        </p:nvSpPr>
        <p:spPr>
          <a:xfrm>
            <a:off x="456481" y="273629"/>
            <a:ext cx="8228160" cy="1144921"/>
          </a:xfrm>
          <a:ln/>
        </p:spPr>
        <p:txBody>
          <a:bodyPr tIns="28802"/>
          <a:lstStyle/>
          <a:p>
            <a:pPr>
              <a:tabLst>
                <a:tab pos="656650" algn="l"/>
                <a:tab pos="1313299" algn="l"/>
                <a:tab pos="1969949" algn="l"/>
                <a:tab pos="2626599" algn="l"/>
                <a:tab pos="3283248" algn="l"/>
                <a:tab pos="3939898" algn="l"/>
                <a:tab pos="4596548" algn="l"/>
                <a:tab pos="5253198" algn="l"/>
                <a:tab pos="5909847" algn="l"/>
                <a:tab pos="6566497" algn="l"/>
                <a:tab pos="7223147" algn="l"/>
                <a:tab pos="7879796" algn="l"/>
              </a:tabLst>
            </a:pPr>
            <a:r>
              <a:rPr lang="es-ES" sz="3300" dirty="0"/>
              <a:t>Tabla de Desarrollo Método Francés</a:t>
            </a:r>
          </a:p>
        </p:txBody>
      </p:sp>
      <p:graphicFrame>
        <p:nvGraphicFramePr>
          <p:cNvPr id="4098" name="Group 2"/>
          <p:cNvGraphicFramePr>
            <a:graphicFrameLocks noGrp="1"/>
          </p:cNvGraphicFramePr>
          <p:nvPr/>
        </p:nvGraphicFramePr>
        <p:xfrm>
          <a:off x="470881" y="1666256"/>
          <a:ext cx="8216640" cy="4522144"/>
        </p:xfrm>
        <a:graphic>
          <a:graphicData uri="http://schemas.openxmlformats.org/drawingml/2006/table">
            <a:tbl>
              <a:tblPr>
                <a:tableStyleId>{00A15C55-8517-42AA-B614-E9B94910E393}</a:tableStyleId>
              </a:tblPr>
              <a:tblGrid>
                <a:gridCol w="2729452">
                  <a:extLst>
                    <a:ext uri="{9D8B030D-6E8A-4147-A177-3AD203B41FA5}">
                      <a16:colId xmlns:a16="http://schemas.microsoft.com/office/drawing/2014/main" val="20000"/>
                    </a:ext>
                  </a:extLst>
                </a:gridCol>
                <a:gridCol w="896468">
                  <a:extLst>
                    <a:ext uri="{9D8B030D-6E8A-4147-A177-3AD203B41FA5}">
                      <a16:colId xmlns:a16="http://schemas.microsoft.com/office/drawing/2014/main" val="20001"/>
                    </a:ext>
                  </a:extLst>
                </a:gridCol>
                <a:gridCol w="1396800">
                  <a:extLst>
                    <a:ext uri="{9D8B030D-6E8A-4147-A177-3AD203B41FA5}">
                      <a16:colId xmlns:a16="http://schemas.microsoft.com/office/drawing/2014/main" val="20002"/>
                    </a:ext>
                  </a:extLst>
                </a:gridCol>
                <a:gridCol w="1028160">
                  <a:extLst>
                    <a:ext uri="{9D8B030D-6E8A-4147-A177-3AD203B41FA5}">
                      <a16:colId xmlns:a16="http://schemas.microsoft.com/office/drawing/2014/main" val="20003"/>
                    </a:ext>
                  </a:extLst>
                </a:gridCol>
                <a:gridCol w="2165760">
                  <a:extLst>
                    <a:ext uri="{9D8B030D-6E8A-4147-A177-3AD203B41FA5}">
                      <a16:colId xmlns:a16="http://schemas.microsoft.com/office/drawing/2014/main" val="20004"/>
                    </a:ext>
                  </a:extLst>
                </a:gridCol>
              </a:tblGrid>
              <a:tr h="330776">
                <a:tc>
                  <a:txBody>
                    <a:bodyPr/>
                    <a:lstStyle/>
                    <a:p>
                      <a:pPr marL="0" marR="0" lvl="0" indent="0" algn="l"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kumimoji="0" lang="es-ES" sz="1600" u="none" strike="noStrike" cap="none" normalizeH="0" baseline="0" dirty="0">
                          <a:ln>
                            <a:noFill/>
                          </a:ln>
                          <a:effectLst/>
                        </a:rPr>
                        <a:t>Tasa de Interés: 10% anual</a:t>
                      </a:r>
                      <a:endParaRPr kumimoji="0" lang="es-ES" sz="1600" b="0" i="0" u="none" strike="noStrike" cap="none" normalizeH="0" baseline="0" dirty="0">
                        <a:ln>
                          <a:noFill/>
                        </a:ln>
                        <a:solidFill>
                          <a:srgbClr val="000000"/>
                        </a:solidFill>
                        <a:effectLst/>
                        <a:latin typeface="Arial" pitchFamily="34" charset="0"/>
                        <a:ea typeface="WenQuanYi Zen Hei" charset="0"/>
                        <a:cs typeface="WenQuanYi Zen Hei" charset="0"/>
                      </a:endParaRPr>
                    </a:p>
                  </a:txBody>
                  <a:tcPr marL="81638" marR="81638" marT="56859" marB="4245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endParaRPr kumimoji="0" lang="es-ES" sz="1600" b="0" i="0" u="none" strike="noStrike" cap="none" normalizeH="0" baseline="0">
                        <a:ln>
                          <a:noFill/>
                        </a:ln>
                        <a:solidFill>
                          <a:srgbClr val="000000"/>
                        </a:solidFill>
                        <a:effectLst/>
                        <a:latin typeface="Arial" pitchFamily="34" charset="0"/>
                        <a:ea typeface="WenQuanYi Zen Hei" charset="0"/>
                        <a:cs typeface="WenQuanYi Zen Hei" charset="0"/>
                      </a:endParaRPr>
                    </a:p>
                  </a:txBody>
                  <a:tcPr marL="81638" marR="81638" marT="56859" marB="4245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endParaRPr kumimoji="0" lang="es-ES" sz="1600" b="0" i="0" u="none" strike="noStrike" cap="none" normalizeH="0" baseline="0">
                        <a:ln>
                          <a:noFill/>
                        </a:ln>
                        <a:solidFill>
                          <a:srgbClr val="000000"/>
                        </a:solidFill>
                        <a:effectLst/>
                        <a:latin typeface="Arial" pitchFamily="34" charset="0"/>
                        <a:ea typeface="WenQuanYi Zen Hei" charset="0"/>
                        <a:cs typeface="WenQuanYi Zen Hei" charset="0"/>
                      </a:endParaRPr>
                    </a:p>
                  </a:txBody>
                  <a:tcPr marL="81638" marR="81638" marT="56859" marB="4245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endParaRPr kumimoji="0" lang="es-ES" sz="1600" b="0" i="0" u="none" strike="noStrike" cap="none" normalizeH="0" baseline="0">
                        <a:ln>
                          <a:noFill/>
                        </a:ln>
                        <a:solidFill>
                          <a:srgbClr val="000000"/>
                        </a:solidFill>
                        <a:effectLst/>
                        <a:latin typeface="Arial" pitchFamily="34" charset="0"/>
                        <a:ea typeface="WenQuanYi Zen Hei" charset="0"/>
                        <a:cs typeface="WenQuanYi Zen Hei" charset="0"/>
                      </a:endParaRPr>
                    </a:p>
                  </a:txBody>
                  <a:tcPr marL="81638" marR="81638" marT="56859" marB="4245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endParaRPr kumimoji="0" lang="es-ES" sz="1600" b="0" i="0" u="none" strike="noStrike" cap="none" normalizeH="0" baseline="0">
                        <a:ln>
                          <a:noFill/>
                        </a:ln>
                        <a:solidFill>
                          <a:srgbClr val="000000"/>
                        </a:solidFill>
                        <a:effectLst/>
                        <a:latin typeface="Arial" pitchFamily="34" charset="0"/>
                        <a:ea typeface="WenQuanYi Zen Hei" charset="0"/>
                        <a:cs typeface="WenQuanYi Zen Hei" charset="0"/>
                      </a:endParaRPr>
                    </a:p>
                  </a:txBody>
                  <a:tcPr marL="81638" marR="81638" marT="56859" marB="4245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0"/>
                  </a:ext>
                </a:extLst>
              </a:tr>
              <a:tr h="330776">
                <a:tc>
                  <a:txBody>
                    <a:bodyPr/>
                    <a:lstStyle/>
                    <a:p>
                      <a:pPr marL="0" marR="0" lvl="0" indent="0" algn="l"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kumimoji="0" lang="es-ES" sz="1600" u="none" strike="noStrike" cap="none" normalizeH="0" baseline="0">
                          <a:ln>
                            <a:noFill/>
                          </a:ln>
                          <a:effectLst/>
                        </a:rPr>
                        <a:t>Monto Crédito: 100.000</a:t>
                      </a:r>
                      <a:endParaRPr kumimoji="0" lang="es-ES" sz="1600" b="0" i="0" u="none" strike="noStrike" cap="none" normalizeH="0" baseline="0">
                        <a:ln>
                          <a:noFill/>
                        </a:ln>
                        <a:solidFill>
                          <a:srgbClr val="000000"/>
                        </a:solidFill>
                        <a:effectLst/>
                        <a:latin typeface="Arial" pitchFamily="34" charset="0"/>
                        <a:ea typeface="WenQuanYi Zen Hei" charset="0"/>
                        <a:cs typeface="WenQuanYi Zen Hei" charset="0"/>
                      </a:endParaRPr>
                    </a:p>
                  </a:txBody>
                  <a:tcPr marL="81638" marR="81638" marT="56859" marB="4245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endParaRPr kumimoji="0" lang="es-ES" sz="1600" b="0" i="0" u="none" strike="noStrike" cap="none" normalizeH="0" baseline="0">
                        <a:ln>
                          <a:noFill/>
                        </a:ln>
                        <a:solidFill>
                          <a:srgbClr val="000000"/>
                        </a:solidFill>
                        <a:effectLst/>
                        <a:latin typeface="Arial" pitchFamily="34" charset="0"/>
                        <a:ea typeface="WenQuanYi Zen Hei" charset="0"/>
                        <a:cs typeface="WenQuanYi Zen Hei" charset="0"/>
                      </a:endParaRPr>
                    </a:p>
                  </a:txBody>
                  <a:tcPr marL="81638" marR="81638" marT="56859" marB="4245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endParaRPr kumimoji="0" lang="es-ES" sz="1600" b="0" i="0" u="none" strike="noStrike" cap="none" normalizeH="0" baseline="0">
                        <a:ln>
                          <a:noFill/>
                        </a:ln>
                        <a:solidFill>
                          <a:srgbClr val="000000"/>
                        </a:solidFill>
                        <a:effectLst/>
                        <a:latin typeface="Arial" pitchFamily="34" charset="0"/>
                        <a:ea typeface="WenQuanYi Zen Hei" charset="0"/>
                        <a:cs typeface="WenQuanYi Zen Hei" charset="0"/>
                      </a:endParaRPr>
                    </a:p>
                  </a:txBody>
                  <a:tcPr marL="81638" marR="81638" marT="56859" marB="4245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endParaRPr kumimoji="0" lang="es-ES" sz="1600" b="0" i="0" u="none" strike="noStrike" cap="none" normalizeH="0" baseline="0">
                        <a:ln>
                          <a:noFill/>
                        </a:ln>
                        <a:solidFill>
                          <a:srgbClr val="000000"/>
                        </a:solidFill>
                        <a:effectLst/>
                        <a:latin typeface="Arial" pitchFamily="34" charset="0"/>
                        <a:ea typeface="WenQuanYi Zen Hei" charset="0"/>
                        <a:cs typeface="WenQuanYi Zen Hei" charset="0"/>
                      </a:endParaRPr>
                    </a:p>
                  </a:txBody>
                  <a:tcPr marL="81638" marR="81638" marT="56859" marB="4245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endParaRPr kumimoji="0" lang="es-ES" sz="1600" b="0" i="0" u="none" strike="noStrike" cap="none" normalizeH="0" baseline="0">
                        <a:ln>
                          <a:noFill/>
                        </a:ln>
                        <a:solidFill>
                          <a:srgbClr val="000000"/>
                        </a:solidFill>
                        <a:effectLst/>
                        <a:latin typeface="Arial" pitchFamily="34" charset="0"/>
                        <a:ea typeface="WenQuanYi Zen Hei" charset="0"/>
                        <a:cs typeface="WenQuanYi Zen Hei" charset="0"/>
                      </a:endParaRPr>
                    </a:p>
                  </a:txBody>
                  <a:tcPr marL="81638" marR="81638" marT="56859" marB="4245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1"/>
                  </a:ext>
                </a:extLst>
              </a:tr>
              <a:tr h="330776">
                <a:tc>
                  <a:txBody>
                    <a:bodyPr/>
                    <a:lstStyle/>
                    <a:p>
                      <a:pPr marL="0" marR="0" lvl="0" indent="0" algn="l"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kumimoji="0" lang="es-ES" sz="1600" u="none" strike="noStrike" cap="none" normalizeH="0" baseline="0" dirty="0">
                          <a:ln>
                            <a:noFill/>
                          </a:ln>
                          <a:effectLst/>
                        </a:rPr>
                        <a:t>Nº Cuotas: 8 años</a:t>
                      </a:r>
                      <a:endParaRPr kumimoji="0" lang="es-ES" sz="1600" b="0" i="0" u="none" strike="noStrike" cap="none" normalizeH="0" baseline="0" dirty="0">
                        <a:ln>
                          <a:noFill/>
                        </a:ln>
                        <a:solidFill>
                          <a:srgbClr val="000000"/>
                        </a:solidFill>
                        <a:effectLst/>
                        <a:latin typeface="Arial" pitchFamily="34" charset="0"/>
                        <a:ea typeface="WenQuanYi Zen Hei" charset="0"/>
                        <a:cs typeface="WenQuanYi Zen Hei" charset="0"/>
                      </a:endParaRPr>
                    </a:p>
                  </a:txBody>
                  <a:tcPr marL="81638" marR="81638" marT="56859" marB="4245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endParaRPr kumimoji="0" lang="es-ES" sz="1600" b="0" i="0" u="none" strike="noStrike" cap="none" normalizeH="0" baseline="0">
                        <a:ln>
                          <a:noFill/>
                        </a:ln>
                        <a:solidFill>
                          <a:srgbClr val="000000"/>
                        </a:solidFill>
                        <a:effectLst/>
                        <a:latin typeface="Arial" pitchFamily="34" charset="0"/>
                        <a:ea typeface="WenQuanYi Zen Hei" charset="0"/>
                        <a:cs typeface="WenQuanYi Zen Hei" charset="0"/>
                      </a:endParaRPr>
                    </a:p>
                  </a:txBody>
                  <a:tcPr marL="81638" marR="81638" marT="56859" marB="4245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endParaRPr kumimoji="0" lang="es-ES" sz="1600" b="0" i="0" u="none" strike="noStrike" cap="none" normalizeH="0" baseline="0">
                        <a:ln>
                          <a:noFill/>
                        </a:ln>
                        <a:solidFill>
                          <a:srgbClr val="000000"/>
                        </a:solidFill>
                        <a:effectLst/>
                        <a:latin typeface="Arial" pitchFamily="34" charset="0"/>
                        <a:ea typeface="WenQuanYi Zen Hei" charset="0"/>
                        <a:cs typeface="WenQuanYi Zen Hei" charset="0"/>
                      </a:endParaRPr>
                    </a:p>
                  </a:txBody>
                  <a:tcPr marL="81638" marR="81638" marT="56859" marB="4245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endParaRPr kumimoji="0" lang="es-ES" sz="1600" b="0" i="0" u="none" strike="noStrike" cap="none" normalizeH="0" baseline="0">
                        <a:ln>
                          <a:noFill/>
                        </a:ln>
                        <a:solidFill>
                          <a:srgbClr val="000000"/>
                        </a:solidFill>
                        <a:effectLst/>
                        <a:latin typeface="Arial" pitchFamily="34" charset="0"/>
                        <a:ea typeface="WenQuanYi Zen Hei" charset="0"/>
                        <a:cs typeface="WenQuanYi Zen Hei" charset="0"/>
                      </a:endParaRPr>
                    </a:p>
                  </a:txBody>
                  <a:tcPr marL="81638" marR="81638" marT="56859" marB="4245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endParaRPr kumimoji="0" lang="es-ES" sz="1600" b="0" i="0" u="none" strike="noStrike" cap="none" normalizeH="0" baseline="0">
                        <a:ln>
                          <a:noFill/>
                        </a:ln>
                        <a:solidFill>
                          <a:srgbClr val="000000"/>
                        </a:solidFill>
                        <a:effectLst/>
                        <a:latin typeface="Arial" pitchFamily="34" charset="0"/>
                        <a:ea typeface="WenQuanYi Zen Hei" charset="0"/>
                        <a:cs typeface="WenQuanYi Zen Hei" charset="0"/>
                      </a:endParaRPr>
                    </a:p>
                  </a:txBody>
                  <a:tcPr marL="81638" marR="81638" marT="56859" marB="4245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2"/>
                  </a:ext>
                </a:extLst>
              </a:tr>
              <a:tr h="330776">
                <a:tc>
                  <a:txBody>
                    <a:bodyPr/>
                    <a:lstStyle/>
                    <a:p>
                      <a:pPr marL="0" marR="0" lvl="0" indent="0" algn="ctr"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kumimoji="0" lang="es-ES" sz="1600" u="none" strike="noStrike" cap="none" normalizeH="0" baseline="0" dirty="0">
                          <a:ln>
                            <a:noFill/>
                          </a:ln>
                          <a:effectLst/>
                        </a:rPr>
                        <a:t>Nº Cupón</a:t>
                      </a:r>
                      <a:endParaRPr kumimoji="0" lang="es-ES" sz="1600" b="0" i="0" u="none" strike="noStrike" cap="none" normalizeH="0" baseline="0" dirty="0">
                        <a:ln>
                          <a:noFill/>
                        </a:ln>
                        <a:solidFill>
                          <a:srgbClr val="000000"/>
                        </a:solidFill>
                        <a:effectLst/>
                        <a:latin typeface="Arial" pitchFamily="34" charset="0"/>
                        <a:ea typeface="WenQuanYi Zen Hei" charset="0"/>
                        <a:cs typeface="WenQuanYi Zen Hei" charset="0"/>
                      </a:endParaRPr>
                    </a:p>
                  </a:txBody>
                  <a:tcPr marL="81638" marR="81638" marT="56859" marB="4245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kumimoji="0" lang="es-ES" sz="1600" u="none" strike="noStrike" cap="none" normalizeH="0" baseline="0">
                          <a:ln>
                            <a:noFill/>
                          </a:ln>
                          <a:effectLst/>
                        </a:rPr>
                        <a:t>Interés</a:t>
                      </a:r>
                      <a:endParaRPr kumimoji="0" lang="es-ES" sz="1600" b="0" i="0" u="none" strike="noStrike" cap="none" normalizeH="0" baseline="0">
                        <a:ln>
                          <a:noFill/>
                        </a:ln>
                        <a:solidFill>
                          <a:srgbClr val="000000"/>
                        </a:solidFill>
                        <a:effectLst/>
                        <a:latin typeface="Arial" pitchFamily="34" charset="0"/>
                        <a:ea typeface="WenQuanYi Zen Hei" charset="0"/>
                        <a:cs typeface="WenQuanYi Zen Hei" charset="0"/>
                      </a:endParaRPr>
                    </a:p>
                  </a:txBody>
                  <a:tcPr marL="81638" marR="81638" marT="56859" marB="4245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kumimoji="0" lang="es-ES" sz="1600" u="none" strike="noStrike" cap="none" normalizeH="0" baseline="0">
                          <a:ln>
                            <a:noFill/>
                          </a:ln>
                          <a:effectLst/>
                        </a:rPr>
                        <a:t>Amortización</a:t>
                      </a:r>
                      <a:endParaRPr kumimoji="0" lang="es-ES" sz="1600" b="0" i="0" u="none" strike="noStrike" cap="none" normalizeH="0" baseline="0">
                        <a:ln>
                          <a:noFill/>
                        </a:ln>
                        <a:solidFill>
                          <a:srgbClr val="000000"/>
                        </a:solidFill>
                        <a:effectLst/>
                        <a:latin typeface="Arial" pitchFamily="34" charset="0"/>
                        <a:ea typeface="WenQuanYi Zen Hei" charset="0"/>
                        <a:cs typeface="WenQuanYi Zen Hei" charset="0"/>
                      </a:endParaRPr>
                    </a:p>
                  </a:txBody>
                  <a:tcPr marL="81638" marR="81638" marT="56859" marB="4245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kumimoji="0" lang="es-ES" sz="1600" u="none" strike="noStrike" cap="none" normalizeH="0" baseline="0">
                          <a:ln>
                            <a:noFill/>
                          </a:ln>
                          <a:effectLst/>
                        </a:rPr>
                        <a:t>Cuota</a:t>
                      </a:r>
                      <a:endParaRPr kumimoji="0" lang="es-ES" sz="1600" b="0" i="0" u="none" strike="noStrike" cap="none" normalizeH="0" baseline="0">
                        <a:ln>
                          <a:noFill/>
                        </a:ln>
                        <a:solidFill>
                          <a:srgbClr val="000000"/>
                        </a:solidFill>
                        <a:effectLst/>
                        <a:latin typeface="Arial" pitchFamily="34" charset="0"/>
                        <a:ea typeface="WenQuanYi Zen Hei" charset="0"/>
                        <a:cs typeface="WenQuanYi Zen Hei" charset="0"/>
                      </a:endParaRPr>
                    </a:p>
                  </a:txBody>
                  <a:tcPr marL="81638" marR="81638" marT="56859" marB="4245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kumimoji="0" lang="es-ES" sz="1600" u="none" strike="noStrike" cap="none" normalizeH="0" baseline="0">
                          <a:ln>
                            <a:noFill/>
                          </a:ln>
                          <a:effectLst/>
                        </a:rPr>
                        <a:t>Saldo por Amortizar</a:t>
                      </a:r>
                      <a:endParaRPr kumimoji="0" lang="es-ES" sz="1600" b="0" i="0" u="none" strike="noStrike" cap="none" normalizeH="0" baseline="0">
                        <a:ln>
                          <a:noFill/>
                        </a:ln>
                        <a:solidFill>
                          <a:srgbClr val="000000"/>
                        </a:solidFill>
                        <a:effectLst/>
                        <a:latin typeface="Arial" pitchFamily="34" charset="0"/>
                        <a:ea typeface="WenQuanYi Zen Hei" charset="0"/>
                        <a:cs typeface="WenQuanYi Zen Hei" charset="0"/>
                      </a:endParaRPr>
                    </a:p>
                  </a:txBody>
                  <a:tcPr marL="81638" marR="81638" marT="56859" marB="4245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3"/>
                  </a:ext>
                </a:extLst>
              </a:tr>
              <a:tr h="330776">
                <a:tc>
                  <a:txBody>
                    <a:bodyPr/>
                    <a:lstStyle/>
                    <a:p>
                      <a:pPr marL="0" marR="0" lvl="0" indent="0" algn="ctr"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kumimoji="0" lang="es-ES" sz="1600" u="none" strike="noStrike" cap="none" normalizeH="0" baseline="0" dirty="0">
                          <a:ln>
                            <a:noFill/>
                          </a:ln>
                          <a:effectLst/>
                        </a:rPr>
                        <a:t>1</a:t>
                      </a:r>
                      <a:endParaRPr kumimoji="0" lang="es-ES" sz="1600" b="0" i="0" u="none" strike="noStrike" cap="none" normalizeH="0" baseline="0" dirty="0">
                        <a:ln>
                          <a:noFill/>
                        </a:ln>
                        <a:solidFill>
                          <a:srgbClr val="000000"/>
                        </a:solidFill>
                        <a:effectLst/>
                        <a:latin typeface="Arial" pitchFamily="34" charset="0"/>
                        <a:ea typeface="WenQuanYi Zen Hei" charset="0"/>
                        <a:cs typeface="WenQuanYi Zen Hei" charset="0"/>
                      </a:endParaRPr>
                    </a:p>
                  </a:txBody>
                  <a:tcPr marL="81638" marR="81638" marT="56859" marB="4245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kumimoji="0" lang="es-ES" sz="1600" u="none" strike="noStrike" cap="none" normalizeH="0" baseline="0" dirty="0">
                          <a:ln>
                            <a:noFill/>
                          </a:ln>
                          <a:effectLst/>
                        </a:rPr>
                        <a:t>10.000</a:t>
                      </a:r>
                      <a:endParaRPr kumimoji="0" lang="es-ES" sz="1600" b="0" i="0" u="none" strike="noStrike" cap="none" normalizeH="0" baseline="0" dirty="0">
                        <a:ln>
                          <a:noFill/>
                        </a:ln>
                        <a:solidFill>
                          <a:srgbClr val="000000"/>
                        </a:solidFill>
                        <a:effectLst/>
                        <a:latin typeface="Arial" pitchFamily="34" charset="0"/>
                        <a:ea typeface="WenQuanYi Zen Hei" charset="0"/>
                        <a:cs typeface="WenQuanYi Zen Hei" charset="0"/>
                      </a:endParaRPr>
                    </a:p>
                  </a:txBody>
                  <a:tcPr marL="81638" marR="81638" marT="56859" marB="4245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kumimoji="0" lang="es-ES" sz="1600" u="none" strike="noStrike" cap="none" normalizeH="0" baseline="0">
                          <a:ln>
                            <a:noFill/>
                          </a:ln>
                          <a:effectLst/>
                        </a:rPr>
                        <a:t>8.744</a:t>
                      </a:r>
                      <a:endParaRPr kumimoji="0" lang="es-ES" sz="1600" b="0" i="0" u="none" strike="noStrike" cap="none" normalizeH="0" baseline="0">
                        <a:ln>
                          <a:noFill/>
                        </a:ln>
                        <a:solidFill>
                          <a:srgbClr val="000000"/>
                        </a:solidFill>
                        <a:effectLst/>
                        <a:latin typeface="Arial" pitchFamily="34" charset="0"/>
                        <a:ea typeface="WenQuanYi Zen Hei" charset="0"/>
                        <a:cs typeface="WenQuanYi Zen Hei" charset="0"/>
                      </a:endParaRPr>
                    </a:p>
                  </a:txBody>
                  <a:tcPr marL="81638" marR="81638" marT="56859" marB="4245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kumimoji="0" lang="es-ES" sz="1600" u="none" strike="noStrike" cap="none" normalizeH="0" baseline="0">
                          <a:ln>
                            <a:noFill/>
                          </a:ln>
                          <a:effectLst/>
                        </a:rPr>
                        <a:t>18.744</a:t>
                      </a:r>
                      <a:endParaRPr kumimoji="0" lang="es-ES" sz="1600" b="0" i="0" u="none" strike="noStrike" cap="none" normalizeH="0" baseline="0">
                        <a:ln>
                          <a:noFill/>
                        </a:ln>
                        <a:solidFill>
                          <a:srgbClr val="000000"/>
                        </a:solidFill>
                        <a:effectLst/>
                        <a:latin typeface="Arial" pitchFamily="34" charset="0"/>
                        <a:ea typeface="WenQuanYi Zen Hei" charset="0"/>
                        <a:cs typeface="WenQuanYi Zen Hei" charset="0"/>
                      </a:endParaRPr>
                    </a:p>
                  </a:txBody>
                  <a:tcPr marL="81638" marR="81638" marT="56859" marB="4245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kumimoji="0" lang="es-ES" sz="1600" u="none" strike="noStrike" cap="none" normalizeH="0" baseline="0">
                          <a:ln>
                            <a:noFill/>
                          </a:ln>
                          <a:effectLst/>
                        </a:rPr>
                        <a:t>91.256</a:t>
                      </a:r>
                      <a:endParaRPr kumimoji="0" lang="es-ES" sz="1600" b="0" i="0" u="none" strike="noStrike" cap="none" normalizeH="0" baseline="0">
                        <a:ln>
                          <a:noFill/>
                        </a:ln>
                        <a:solidFill>
                          <a:srgbClr val="000000"/>
                        </a:solidFill>
                        <a:effectLst/>
                        <a:latin typeface="Arial" pitchFamily="34" charset="0"/>
                        <a:ea typeface="WenQuanYi Zen Hei" charset="0"/>
                        <a:cs typeface="WenQuanYi Zen Hei" charset="0"/>
                      </a:endParaRPr>
                    </a:p>
                  </a:txBody>
                  <a:tcPr marL="81638" marR="81638" marT="56859" marB="4245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4"/>
                  </a:ext>
                </a:extLst>
              </a:tr>
              <a:tr h="330776">
                <a:tc>
                  <a:txBody>
                    <a:bodyPr/>
                    <a:lstStyle/>
                    <a:p>
                      <a:pPr marL="0" marR="0" lvl="0" indent="0" algn="ctr"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kumimoji="0" lang="es-ES" sz="1600" u="none" strike="noStrike" cap="none" normalizeH="0" baseline="0">
                          <a:ln>
                            <a:noFill/>
                          </a:ln>
                          <a:effectLst/>
                        </a:rPr>
                        <a:t>2</a:t>
                      </a:r>
                      <a:endParaRPr kumimoji="0" lang="es-ES" sz="1600" b="0" i="0" u="none" strike="noStrike" cap="none" normalizeH="0" baseline="0">
                        <a:ln>
                          <a:noFill/>
                        </a:ln>
                        <a:solidFill>
                          <a:srgbClr val="000000"/>
                        </a:solidFill>
                        <a:effectLst/>
                        <a:latin typeface="Arial" pitchFamily="34" charset="0"/>
                        <a:ea typeface="WenQuanYi Zen Hei" charset="0"/>
                        <a:cs typeface="WenQuanYi Zen Hei" charset="0"/>
                      </a:endParaRPr>
                    </a:p>
                  </a:txBody>
                  <a:tcPr marL="81638" marR="81638" marT="56859" marB="4245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kumimoji="0" lang="es-ES" sz="1600" u="none" strike="noStrike" cap="none" normalizeH="0" baseline="0" dirty="0">
                          <a:ln>
                            <a:noFill/>
                          </a:ln>
                          <a:effectLst/>
                        </a:rPr>
                        <a:t>9.126</a:t>
                      </a:r>
                      <a:endParaRPr kumimoji="0" lang="es-ES" sz="1600" b="0" i="0" u="none" strike="noStrike" cap="none" normalizeH="0" baseline="0" dirty="0">
                        <a:ln>
                          <a:noFill/>
                        </a:ln>
                        <a:solidFill>
                          <a:srgbClr val="000000"/>
                        </a:solidFill>
                        <a:effectLst/>
                        <a:latin typeface="Arial" pitchFamily="34" charset="0"/>
                        <a:ea typeface="WenQuanYi Zen Hei" charset="0"/>
                        <a:cs typeface="WenQuanYi Zen Hei" charset="0"/>
                      </a:endParaRPr>
                    </a:p>
                  </a:txBody>
                  <a:tcPr marL="81638" marR="81638" marT="56859" marB="4245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kumimoji="0" lang="es-ES" sz="1600" u="none" strike="noStrike" cap="none" normalizeH="0" baseline="0" dirty="0">
                          <a:ln>
                            <a:noFill/>
                          </a:ln>
                          <a:effectLst/>
                        </a:rPr>
                        <a:t>9.618</a:t>
                      </a:r>
                      <a:endParaRPr kumimoji="0" lang="es-ES" sz="1600" b="0" i="0" u="none" strike="noStrike" cap="none" normalizeH="0" baseline="0" dirty="0">
                        <a:ln>
                          <a:noFill/>
                        </a:ln>
                        <a:solidFill>
                          <a:srgbClr val="000000"/>
                        </a:solidFill>
                        <a:effectLst/>
                        <a:latin typeface="Arial" pitchFamily="34" charset="0"/>
                        <a:ea typeface="WenQuanYi Zen Hei" charset="0"/>
                        <a:cs typeface="WenQuanYi Zen Hei" charset="0"/>
                      </a:endParaRPr>
                    </a:p>
                  </a:txBody>
                  <a:tcPr marL="81638" marR="81638" marT="56859" marB="4245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kumimoji="0" lang="es-ES" sz="1600" u="none" strike="noStrike" cap="none" normalizeH="0" baseline="0">
                          <a:ln>
                            <a:noFill/>
                          </a:ln>
                          <a:effectLst/>
                        </a:rPr>
                        <a:t>18.744</a:t>
                      </a:r>
                      <a:endParaRPr kumimoji="0" lang="es-ES" sz="1600" b="0" i="0" u="none" strike="noStrike" cap="none" normalizeH="0" baseline="0">
                        <a:ln>
                          <a:noFill/>
                        </a:ln>
                        <a:solidFill>
                          <a:srgbClr val="000000"/>
                        </a:solidFill>
                        <a:effectLst/>
                        <a:latin typeface="Arial" pitchFamily="34" charset="0"/>
                        <a:ea typeface="WenQuanYi Zen Hei" charset="0"/>
                        <a:cs typeface="WenQuanYi Zen Hei" charset="0"/>
                      </a:endParaRPr>
                    </a:p>
                  </a:txBody>
                  <a:tcPr marL="81638" marR="81638" marT="56859" marB="4245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kumimoji="0" lang="es-ES" sz="1600" u="none" strike="noStrike" cap="none" normalizeH="0" baseline="0">
                          <a:ln>
                            <a:noFill/>
                          </a:ln>
                          <a:effectLst/>
                        </a:rPr>
                        <a:t>81.638</a:t>
                      </a:r>
                      <a:endParaRPr kumimoji="0" lang="es-ES" sz="1600" b="0" i="0" u="none" strike="noStrike" cap="none" normalizeH="0" baseline="0">
                        <a:ln>
                          <a:noFill/>
                        </a:ln>
                        <a:solidFill>
                          <a:srgbClr val="000000"/>
                        </a:solidFill>
                        <a:effectLst/>
                        <a:latin typeface="Arial" pitchFamily="34" charset="0"/>
                        <a:ea typeface="WenQuanYi Zen Hei" charset="0"/>
                        <a:cs typeface="WenQuanYi Zen Hei" charset="0"/>
                      </a:endParaRPr>
                    </a:p>
                  </a:txBody>
                  <a:tcPr marL="81638" marR="81638" marT="56859" marB="4245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5"/>
                  </a:ext>
                </a:extLst>
              </a:tr>
              <a:tr h="330776">
                <a:tc>
                  <a:txBody>
                    <a:bodyPr/>
                    <a:lstStyle/>
                    <a:p>
                      <a:pPr marL="0" marR="0" lvl="0" indent="0" algn="ctr"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kumimoji="0" lang="es-ES" sz="1600" u="none" strike="noStrike" cap="none" normalizeH="0" baseline="0">
                          <a:ln>
                            <a:noFill/>
                          </a:ln>
                          <a:effectLst/>
                        </a:rPr>
                        <a:t>3</a:t>
                      </a:r>
                      <a:endParaRPr kumimoji="0" lang="es-ES" sz="1600" b="0" i="0" u="none" strike="noStrike" cap="none" normalizeH="0" baseline="0">
                        <a:ln>
                          <a:noFill/>
                        </a:ln>
                        <a:solidFill>
                          <a:srgbClr val="000000"/>
                        </a:solidFill>
                        <a:effectLst/>
                        <a:latin typeface="Arial" pitchFamily="34" charset="0"/>
                        <a:ea typeface="WenQuanYi Zen Hei" charset="0"/>
                        <a:cs typeface="WenQuanYi Zen Hei" charset="0"/>
                      </a:endParaRPr>
                    </a:p>
                  </a:txBody>
                  <a:tcPr marL="81638" marR="81638" marT="56859" marB="4245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kumimoji="0" lang="es-ES" sz="1600" u="none" strike="noStrike" cap="none" normalizeH="0" baseline="0">
                          <a:ln>
                            <a:noFill/>
                          </a:ln>
                          <a:effectLst/>
                        </a:rPr>
                        <a:t>8.164</a:t>
                      </a:r>
                      <a:endParaRPr kumimoji="0" lang="es-ES" sz="1600" b="0" i="0" u="none" strike="noStrike" cap="none" normalizeH="0" baseline="0">
                        <a:ln>
                          <a:noFill/>
                        </a:ln>
                        <a:solidFill>
                          <a:srgbClr val="000000"/>
                        </a:solidFill>
                        <a:effectLst/>
                        <a:latin typeface="Arial" pitchFamily="34" charset="0"/>
                        <a:ea typeface="WenQuanYi Zen Hei" charset="0"/>
                        <a:cs typeface="WenQuanYi Zen Hei" charset="0"/>
                      </a:endParaRPr>
                    </a:p>
                  </a:txBody>
                  <a:tcPr marL="81638" marR="81638" marT="56859" marB="4245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kumimoji="0" lang="es-ES" sz="1600" u="none" strike="noStrike" cap="none" normalizeH="0" baseline="0" dirty="0">
                          <a:ln>
                            <a:noFill/>
                          </a:ln>
                          <a:effectLst/>
                        </a:rPr>
                        <a:t>10.580</a:t>
                      </a:r>
                      <a:endParaRPr kumimoji="0" lang="es-ES" sz="1600" b="0" i="0" u="none" strike="noStrike" cap="none" normalizeH="0" baseline="0" dirty="0">
                        <a:ln>
                          <a:noFill/>
                        </a:ln>
                        <a:solidFill>
                          <a:srgbClr val="000000"/>
                        </a:solidFill>
                        <a:effectLst/>
                        <a:latin typeface="Arial" pitchFamily="34" charset="0"/>
                        <a:ea typeface="WenQuanYi Zen Hei" charset="0"/>
                        <a:cs typeface="WenQuanYi Zen Hei" charset="0"/>
                      </a:endParaRPr>
                    </a:p>
                  </a:txBody>
                  <a:tcPr marL="81638" marR="81638" marT="56859" marB="4245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kumimoji="0" lang="es-ES" sz="1600" u="none" strike="noStrike" cap="none" normalizeH="0" baseline="0">
                          <a:ln>
                            <a:noFill/>
                          </a:ln>
                          <a:effectLst/>
                        </a:rPr>
                        <a:t>18.744</a:t>
                      </a:r>
                      <a:endParaRPr kumimoji="0" lang="es-ES" sz="1600" b="0" i="0" u="none" strike="noStrike" cap="none" normalizeH="0" baseline="0">
                        <a:ln>
                          <a:noFill/>
                        </a:ln>
                        <a:solidFill>
                          <a:srgbClr val="000000"/>
                        </a:solidFill>
                        <a:effectLst/>
                        <a:latin typeface="Arial" pitchFamily="34" charset="0"/>
                        <a:ea typeface="WenQuanYi Zen Hei" charset="0"/>
                        <a:cs typeface="WenQuanYi Zen Hei" charset="0"/>
                      </a:endParaRPr>
                    </a:p>
                  </a:txBody>
                  <a:tcPr marL="81638" marR="81638" marT="56859" marB="4245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kumimoji="0" lang="es-ES" sz="1600" u="none" strike="noStrike" cap="none" normalizeH="0" baseline="0">
                          <a:ln>
                            <a:noFill/>
                          </a:ln>
                          <a:effectLst/>
                        </a:rPr>
                        <a:t>71.057</a:t>
                      </a:r>
                      <a:endParaRPr kumimoji="0" lang="es-ES" sz="1600" b="0" i="0" u="none" strike="noStrike" cap="none" normalizeH="0" baseline="0">
                        <a:ln>
                          <a:noFill/>
                        </a:ln>
                        <a:solidFill>
                          <a:srgbClr val="000000"/>
                        </a:solidFill>
                        <a:effectLst/>
                        <a:latin typeface="Arial" pitchFamily="34" charset="0"/>
                        <a:ea typeface="WenQuanYi Zen Hei" charset="0"/>
                        <a:cs typeface="WenQuanYi Zen Hei" charset="0"/>
                      </a:endParaRPr>
                    </a:p>
                  </a:txBody>
                  <a:tcPr marL="81638" marR="81638" marT="56859" marB="4245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6"/>
                  </a:ext>
                </a:extLst>
              </a:tr>
              <a:tr h="330776">
                <a:tc>
                  <a:txBody>
                    <a:bodyPr/>
                    <a:lstStyle/>
                    <a:p>
                      <a:pPr marL="0" marR="0" lvl="0" indent="0" algn="ctr"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kumimoji="0" lang="es-ES" sz="1600" u="none" strike="noStrike" cap="none" normalizeH="0" baseline="0">
                          <a:ln>
                            <a:noFill/>
                          </a:ln>
                          <a:effectLst/>
                        </a:rPr>
                        <a:t>4</a:t>
                      </a:r>
                      <a:endParaRPr kumimoji="0" lang="es-ES" sz="1600" b="0" i="0" u="none" strike="noStrike" cap="none" normalizeH="0" baseline="0">
                        <a:ln>
                          <a:noFill/>
                        </a:ln>
                        <a:solidFill>
                          <a:srgbClr val="000000"/>
                        </a:solidFill>
                        <a:effectLst/>
                        <a:latin typeface="Arial" pitchFamily="34" charset="0"/>
                        <a:ea typeface="WenQuanYi Zen Hei" charset="0"/>
                        <a:cs typeface="WenQuanYi Zen Hei" charset="0"/>
                      </a:endParaRPr>
                    </a:p>
                  </a:txBody>
                  <a:tcPr marL="81638" marR="81638" marT="56859" marB="4245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kumimoji="0" lang="es-ES" sz="1600" u="none" strike="noStrike" cap="none" normalizeH="0" baseline="0">
                          <a:ln>
                            <a:noFill/>
                          </a:ln>
                          <a:effectLst/>
                        </a:rPr>
                        <a:t>7.106</a:t>
                      </a:r>
                      <a:endParaRPr kumimoji="0" lang="es-ES" sz="1600" b="0" i="0" u="none" strike="noStrike" cap="none" normalizeH="0" baseline="0">
                        <a:ln>
                          <a:noFill/>
                        </a:ln>
                        <a:solidFill>
                          <a:srgbClr val="000000"/>
                        </a:solidFill>
                        <a:effectLst/>
                        <a:latin typeface="Arial" pitchFamily="34" charset="0"/>
                        <a:ea typeface="WenQuanYi Zen Hei" charset="0"/>
                        <a:cs typeface="WenQuanYi Zen Hei" charset="0"/>
                      </a:endParaRPr>
                    </a:p>
                  </a:txBody>
                  <a:tcPr marL="81638" marR="81638" marT="56859" marB="4245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kumimoji="0" lang="es-ES" sz="1600" u="none" strike="noStrike" cap="none" normalizeH="0" baseline="0" dirty="0">
                          <a:ln>
                            <a:noFill/>
                          </a:ln>
                          <a:effectLst/>
                        </a:rPr>
                        <a:t>11.638</a:t>
                      </a:r>
                      <a:endParaRPr kumimoji="0" lang="es-ES" sz="1600" b="0" i="0" u="none" strike="noStrike" cap="none" normalizeH="0" baseline="0" dirty="0">
                        <a:ln>
                          <a:noFill/>
                        </a:ln>
                        <a:solidFill>
                          <a:srgbClr val="000000"/>
                        </a:solidFill>
                        <a:effectLst/>
                        <a:latin typeface="Arial" pitchFamily="34" charset="0"/>
                        <a:ea typeface="WenQuanYi Zen Hei" charset="0"/>
                        <a:cs typeface="WenQuanYi Zen Hei" charset="0"/>
                      </a:endParaRPr>
                    </a:p>
                  </a:txBody>
                  <a:tcPr marL="81638" marR="81638" marT="56859" marB="4245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kumimoji="0" lang="es-ES" sz="1600" u="none" strike="noStrike" cap="none" normalizeH="0" baseline="0">
                          <a:ln>
                            <a:noFill/>
                          </a:ln>
                          <a:effectLst/>
                        </a:rPr>
                        <a:t>18.744</a:t>
                      </a:r>
                      <a:endParaRPr kumimoji="0" lang="es-ES" sz="1600" b="0" i="0" u="none" strike="noStrike" cap="none" normalizeH="0" baseline="0">
                        <a:ln>
                          <a:noFill/>
                        </a:ln>
                        <a:solidFill>
                          <a:srgbClr val="000000"/>
                        </a:solidFill>
                        <a:effectLst/>
                        <a:latin typeface="Arial" pitchFamily="34" charset="0"/>
                        <a:ea typeface="WenQuanYi Zen Hei" charset="0"/>
                        <a:cs typeface="WenQuanYi Zen Hei" charset="0"/>
                      </a:endParaRPr>
                    </a:p>
                  </a:txBody>
                  <a:tcPr marL="81638" marR="81638" marT="56859" marB="4245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kumimoji="0" lang="es-ES" sz="1600" u="none" strike="noStrike" cap="none" normalizeH="0" baseline="0">
                          <a:ln>
                            <a:noFill/>
                          </a:ln>
                          <a:effectLst/>
                        </a:rPr>
                        <a:t>59.419</a:t>
                      </a:r>
                      <a:endParaRPr kumimoji="0" lang="es-ES" sz="1600" b="0" i="0" u="none" strike="noStrike" cap="none" normalizeH="0" baseline="0">
                        <a:ln>
                          <a:noFill/>
                        </a:ln>
                        <a:solidFill>
                          <a:srgbClr val="000000"/>
                        </a:solidFill>
                        <a:effectLst/>
                        <a:latin typeface="Arial" pitchFamily="34" charset="0"/>
                        <a:ea typeface="WenQuanYi Zen Hei" charset="0"/>
                        <a:cs typeface="WenQuanYi Zen Hei" charset="0"/>
                      </a:endParaRPr>
                    </a:p>
                  </a:txBody>
                  <a:tcPr marL="81638" marR="81638" marT="56859" marB="4245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7"/>
                  </a:ext>
                </a:extLst>
              </a:tr>
              <a:tr h="330776">
                <a:tc>
                  <a:txBody>
                    <a:bodyPr/>
                    <a:lstStyle/>
                    <a:p>
                      <a:pPr marL="0" marR="0" lvl="0" indent="0" algn="ctr"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kumimoji="0" lang="es-ES" sz="1600" u="none" strike="noStrike" cap="none" normalizeH="0" baseline="0">
                          <a:ln>
                            <a:noFill/>
                          </a:ln>
                          <a:effectLst/>
                        </a:rPr>
                        <a:t>5</a:t>
                      </a:r>
                      <a:endParaRPr kumimoji="0" lang="es-ES" sz="1600" b="0" i="0" u="none" strike="noStrike" cap="none" normalizeH="0" baseline="0">
                        <a:ln>
                          <a:noFill/>
                        </a:ln>
                        <a:solidFill>
                          <a:srgbClr val="000000"/>
                        </a:solidFill>
                        <a:effectLst/>
                        <a:latin typeface="Arial" pitchFamily="34" charset="0"/>
                        <a:ea typeface="WenQuanYi Zen Hei" charset="0"/>
                        <a:cs typeface="WenQuanYi Zen Hei" charset="0"/>
                      </a:endParaRPr>
                    </a:p>
                  </a:txBody>
                  <a:tcPr marL="81638" marR="81638" marT="56859" marB="4245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kumimoji="0" lang="es-ES" sz="1600" u="none" strike="noStrike" cap="none" normalizeH="0" baseline="0">
                          <a:ln>
                            <a:noFill/>
                          </a:ln>
                          <a:effectLst/>
                        </a:rPr>
                        <a:t>5.942</a:t>
                      </a:r>
                      <a:endParaRPr kumimoji="0" lang="es-ES" sz="1600" b="0" i="0" u="none" strike="noStrike" cap="none" normalizeH="0" baseline="0">
                        <a:ln>
                          <a:noFill/>
                        </a:ln>
                        <a:solidFill>
                          <a:srgbClr val="000000"/>
                        </a:solidFill>
                        <a:effectLst/>
                        <a:latin typeface="Arial" pitchFamily="34" charset="0"/>
                        <a:ea typeface="WenQuanYi Zen Hei" charset="0"/>
                        <a:cs typeface="WenQuanYi Zen Hei" charset="0"/>
                      </a:endParaRPr>
                    </a:p>
                  </a:txBody>
                  <a:tcPr marL="81638" marR="81638" marT="56859" marB="4245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kumimoji="0" lang="es-ES" sz="1600" u="none" strike="noStrike" cap="none" normalizeH="0" baseline="0" dirty="0">
                          <a:ln>
                            <a:noFill/>
                          </a:ln>
                          <a:effectLst/>
                        </a:rPr>
                        <a:t>12.802</a:t>
                      </a:r>
                      <a:endParaRPr kumimoji="0" lang="es-ES" sz="1600" b="0" i="0" u="none" strike="noStrike" cap="none" normalizeH="0" baseline="0" dirty="0">
                        <a:ln>
                          <a:noFill/>
                        </a:ln>
                        <a:solidFill>
                          <a:srgbClr val="000000"/>
                        </a:solidFill>
                        <a:effectLst/>
                        <a:latin typeface="Arial" pitchFamily="34" charset="0"/>
                        <a:ea typeface="WenQuanYi Zen Hei" charset="0"/>
                        <a:cs typeface="WenQuanYi Zen Hei" charset="0"/>
                      </a:endParaRPr>
                    </a:p>
                  </a:txBody>
                  <a:tcPr marL="81638" marR="81638" marT="56859" marB="4245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kumimoji="0" lang="es-ES" sz="1600" u="none" strike="noStrike" cap="none" normalizeH="0" baseline="0" dirty="0">
                          <a:ln>
                            <a:noFill/>
                          </a:ln>
                          <a:effectLst/>
                        </a:rPr>
                        <a:t>18.744</a:t>
                      </a:r>
                      <a:endParaRPr kumimoji="0" lang="es-ES" sz="1600" b="0" i="0" u="none" strike="noStrike" cap="none" normalizeH="0" baseline="0" dirty="0">
                        <a:ln>
                          <a:noFill/>
                        </a:ln>
                        <a:solidFill>
                          <a:srgbClr val="000000"/>
                        </a:solidFill>
                        <a:effectLst/>
                        <a:latin typeface="Arial" pitchFamily="34" charset="0"/>
                        <a:ea typeface="WenQuanYi Zen Hei" charset="0"/>
                        <a:cs typeface="WenQuanYi Zen Hei" charset="0"/>
                      </a:endParaRPr>
                    </a:p>
                  </a:txBody>
                  <a:tcPr marL="81638" marR="81638" marT="56859" marB="4245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kumimoji="0" lang="es-ES" sz="1600" u="none" strike="noStrike" cap="none" normalizeH="0" baseline="0">
                          <a:ln>
                            <a:noFill/>
                          </a:ln>
                          <a:effectLst/>
                        </a:rPr>
                        <a:t>46.617</a:t>
                      </a:r>
                      <a:endParaRPr kumimoji="0" lang="es-ES" sz="1600" b="0" i="0" u="none" strike="noStrike" cap="none" normalizeH="0" baseline="0">
                        <a:ln>
                          <a:noFill/>
                        </a:ln>
                        <a:solidFill>
                          <a:srgbClr val="000000"/>
                        </a:solidFill>
                        <a:effectLst/>
                        <a:latin typeface="Arial" pitchFamily="34" charset="0"/>
                        <a:ea typeface="WenQuanYi Zen Hei" charset="0"/>
                        <a:cs typeface="WenQuanYi Zen Hei" charset="0"/>
                      </a:endParaRPr>
                    </a:p>
                  </a:txBody>
                  <a:tcPr marL="81638" marR="81638" marT="56859" marB="4245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8"/>
                  </a:ext>
                </a:extLst>
              </a:tr>
              <a:tr h="330776">
                <a:tc>
                  <a:txBody>
                    <a:bodyPr/>
                    <a:lstStyle/>
                    <a:p>
                      <a:pPr marL="0" marR="0" lvl="0" indent="0" algn="ctr"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kumimoji="0" lang="es-ES" sz="1600" u="none" strike="noStrike" cap="none" normalizeH="0" baseline="0">
                          <a:ln>
                            <a:noFill/>
                          </a:ln>
                          <a:effectLst/>
                        </a:rPr>
                        <a:t>6</a:t>
                      </a:r>
                      <a:endParaRPr kumimoji="0" lang="es-ES" sz="1600" b="0" i="0" u="none" strike="noStrike" cap="none" normalizeH="0" baseline="0">
                        <a:ln>
                          <a:noFill/>
                        </a:ln>
                        <a:solidFill>
                          <a:srgbClr val="000000"/>
                        </a:solidFill>
                        <a:effectLst/>
                        <a:latin typeface="Arial" pitchFamily="34" charset="0"/>
                        <a:ea typeface="WenQuanYi Zen Hei" charset="0"/>
                        <a:cs typeface="WenQuanYi Zen Hei" charset="0"/>
                      </a:endParaRPr>
                    </a:p>
                  </a:txBody>
                  <a:tcPr marL="81638" marR="81638" marT="56859" marB="4245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kumimoji="0" lang="es-ES" sz="1600" u="none" strike="noStrike" cap="none" normalizeH="0" baseline="0">
                          <a:ln>
                            <a:noFill/>
                          </a:ln>
                          <a:effectLst/>
                        </a:rPr>
                        <a:t>4.662</a:t>
                      </a:r>
                      <a:endParaRPr kumimoji="0" lang="es-ES" sz="1600" b="0" i="0" u="none" strike="noStrike" cap="none" normalizeH="0" baseline="0">
                        <a:ln>
                          <a:noFill/>
                        </a:ln>
                        <a:solidFill>
                          <a:srgbClr val="000000"/>
                        </a:solidFill>
                        <a:effectLst/>
                        <a:latin typeface="Arial" pitchFamily="34" charset="0"/>
                        <a:ea typeface="WenQuanYi Zen Hei" charset="0"/>
                        <a:cs typeface="WenQuanYi Zen Hei" charset="0"/>
                      </a:endParaRPr>
                    </a:p>
                  </a:txBody>
                  <a:tcPr marL="81638" marR="81638" marT="56859" marB="4245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kumimoji="0" lang="es-ES" sz="1600" u="none" strike="noStrike" cap="none" normalizeH="0" baseline="0">
                          <a:ln>
                            <a:noFill/>
                          </a:ln>
                          <a:effectLst/>
                        </a:rPr>
                        <a:t>14.082</a:t>
                      </a:r>
                      <a:endParaRPr kumimoji="0" lang="es-ES" sz="1600" b="0" i="0" u="none" strike="noStrike" cap="none" normalizeH="0" baseline="0">
                        <a:ln>
                          <a:noFill/>
                        </a:ln>
                        <a:solidFill>
                          <a:srgbClr val="000000"/>
                        </a:solidFill>
                        <a:effectLst/>
                        <a:latin typeface="Arial" pitchFamily="34" charset="0"/>
                        <a:ea typeface="WenQuanYi Zen Hei" charset="0"/>
                        <a:cs typeface="WenQuanYi Zen Hei" charset="0"/>
                      </a:endParaRPr>
                    </a:p>
                  </a:txBody>
                  <a:tcPr marL="81638" marR="81638" marT="56859" marB="4245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kumimoji="0" lang="es-ES" sz="1600" u="none" strike="noStrike" cap="none" normalizeH="0" baseline="0" dirty="0">
                          <a:ln>
                            <a:noFill/>
                          </a:ln>
                          <a:effectLst/>
                        </a:rPr>
                        <a:t>18.744</a:t>
                      </a:r>
                      <a:endParaRPr kumimoji="0" lang="es-ES" sz="1600" b="0" i="0" u="none" strike="noStrike" cap="none" normalizeH="0" baseline="0" dirty="0">
                        <a:ln>
                          <a:noFill/>
                        </a:ln>
                        <a:solidFill>
                          <a:srgbClr val="000000"/>
                        </a:solidFill>
                        <a:effectLst/>
                        <a:latin typeface="Arial" pitchFamily="34" charset="0"/>
                        <a:ea typeface="WenQuanYi Zen Hei" charset="0"/>
                        <a:cs typeface="WenQuanYi Zen Hei" charset="0"/>
                      </a:endParaRPr>
                    </a:p>
                  </a:txBody>
                  <a:tcPr marL="81638" marR="81638" marT="56859" marB="4245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kumimoji="0" lang="es-ES" sz="1600" u="none" strike="noStrike" cap="none" normalizeH="0" baseline="0">
                          <a:ln>
                            <a:noFill/>
                          </a:ln>
                          <a:effectLst/>
                        </a:rPr>
                        <a:t>32.535</a:t>
                      </a:r>
                      <a:endParaRPr kumimoji="0" lang="es-ES" sz="1600" b="0" i="0" u="none" strike="noStrike" cap="none" normalizeH="0" baseline="0">
                        <a:ln>
                          <a:noFill/>
                        </a:ln>
                        <a:solidFill>
                          <a:srgbClr val="000000"/>
                        </a:solidFill>
                        <a:effectLst/>
                        <a:latin typeface="Arial" pitchFamily="34" charset="0"/>
                        <a:ea typeface="WenQuanYi Zen Hei" charset="0"/>
                        <a:cs typeface="WenQuanYi Zen Hei" charset="0"/>
                      </a:endParaRPr>
                    </a:p>
                  </a:txBody>
                  <a:tcPr marL="81638" marR="81638" marT="56859" marB="4245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9"/>
                  </a:ext>
                </a:extLst>
              </a:tr>
              <a:tr h="330776">
                <a:tc>
                  <a:txBody>
                    <a:bodyPr/>
                    <a:lstStyle/>
                    <a:p>
                      <a:pPr marL="0" marR="0" lvl="0" indent="0" algn="ctr"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kumimoji="0" lang="es-ES" sz="1600" u="none" strike="noStrike" cap="none" normalizeH="0" baseline="0">
                          <a:ln>
                            <a:noFill/>
                          </a:ln>
                          <a:effectLst/>
                        </a:rPr>
                        <a:t>7</a:t>
                      </a:r>
                      <a:endParaRPr kumimoji="0" lang="es-ES" sz="1600" b="0" i="0" u="none" strike="noStrike" cap="none" normalizeH="0" baseline="0">
                        <a:ln>
                          <a:noFill/>
                        </a:ln>
                        <a:solidFill>
                          <a:srgbClr val="000000"/>
                        </a:solidFill>
                        <a:effectLst/>
                        <a:latin typeface="Arial" pitchFamily="34" charset="0"/>
                        <a:ea typeface="WenQuanYi Zen Hei" charset="0"/>
                        <a:cs typeface="WenQuanYi Zen Hei" charset="0"/>
                      </a:endParaRPr>
                    </a:p>
                  </a:txBody>
                  <a:tcPr marL="81638" marR="81638" marT="56859" marB="4245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kumimoji="0" lang="es-ES" sz="1600" u="none" strike="noStrike" cap="none" normalizeH="0" baseline="0">
                          <a:ln>
                            <a:noFill/>
                          </a:ln>
                          <a:effectLst/>
                        </a:rPr>
                        <a:t>3.253</a:t>
                      </a:r>
                      <a:endParaRPr kumimoji="0" lang="es-ES" sz="1600" b="0" i="0" u="none" strike="noStrike" cap="none" normalizeH="0" baseline="0">
                        <a:ln>
                          <a:noFill/>
                        </a:ln>
                        <a:solidFill>
                          <a:srgbClr val="000000"/>
                        </a:solidFill>
                        <a:effectLst/>
                        <a:latin typeface="Arial" pitchFamily="34" charset="0"/>
                        <a:ea typeface="WenQuanYi Zen Hei" charset="0"/>
                        <a:cs typeface="WenQuanYi Zen Hei" charset="0"/>
                      </a:endParaRPr>
                    </a:p>
                  </a:txBody>
                  <a:tcPr marL="81638" marR="81638" marT="56859" marB="4245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kumimoji="0" lang="es-ES" sz="1600" u="none" strike="noStrike" cap="none" normalizeH="0" baseline="0">
                          <a:ln>
                            <a:noFill/>
                          </a:ln>
                          <a:effectLst/>
                        </a:rPr>
                        <a:t>15.491</a:t>
                      </a:r>
                      <a:endParaRPr kumimoji="0" lang="es-ES" sz="1600" b="0" i="0" u="none" strike="noStrike" cap="none" normalizeH="0" baseline="0">
                        <a:ln>
                          <a:noFill/>
                        </a:ln>
                        <a:solidFill>
                          <a:srgbClr val="000000"/>
                        </a:solidFill>
                        <a:effectLst/>
                        <a:latin typeface="Arial" pitchFamily="34" charset="0"/>
                        <a:ea typeface="WenQuanYi Zen Hei" charset="0"/>
                        <a:cs typeface="WenQuanYi Zen Hei" charset="0"/>
                      </a:endParaRPr>
                    </a:p>
                  </a:txBody>
                  <a:tcPr marL="81638" marR="81638" marT="56859" marB="4245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kumimoji="0" lang="es-ES" sz="1600" u="none" strike="noStrike" cap="none" normalizeH="0" baseline="0" dirty="0">
                          <a:ln>
                            <a:noFill/>
                          </a:ln>
                          <a:effectLst/>
                        </a:rPr>
                        <a:t>18.744</a:t>
                      </a:r>
                      <a:endParaRPr kumimoji="0" lang="es-ES" sz="1600" b="0" i="0" u="none" strike="noStrike" cap="none" normalizeH="0" baseline="0" dirty="0">
                        <a:ln>
                          <a:noFill/>
                        </a:ln>
                        <a:solidFill>
                          <a:srgbClr val="000000"/>
                        </a:solidFill>
                        <a:effectLst/>
                        <a:latin typeface="Arial" pitchFamily="34" charset="0"/>
                        <a:ea typeface="WenQuanYi Zen Hei" charset="0"/>
                        <a:cs typeface="WenQuanYi Zen Hei" charset="0"/>
                      </a:endParaRPr>
                    </a:p>
                  </a:txBody>
                  <a:tcPr marL="81638" marR="81638" marT="56859" marB="4245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kumimoji="0" lang="es-ES" sz="1600" u="none" strike="noStrike" cap="none" normalizeH="0" baseline="0">
                          <a:ln>
                            <a:noFill/>
                          </a:ln>
                          <a:effectLst/>
                        </a:rPr>
                        <a:t>17.044</a:t>
                      </a:r>
                      <a:endParaRPr kumimoji="0" lang="es-ES" sz="1600" b="0" i="0" u="none" strike="noStrike" cap="none" normalizeH="0" baseline="0">
                        <a:ln>
                          <a:noFill/>
                        </a:ln>
                        <a:solidFill>
                          <a:srgbClr val="000000"/>
                        </a:solidFill>
                        <a:effectLst/>
                        <a:latin typeface="Arial" pitchFamily="34" charset="0"/>
                        <a:ea typeface="WenQuanYi Zen Hei" charset="0"/>
                        <a:cs typeface="WenQuanYi Zen Hei" charset="0"/>
                      </a:endParaRPr>
                    </a:p>
                  </a:txBody>
                  <a:tcPr marL="81638" marR="81638" marT="56859" marB="4245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10"/>
                  </a:ext>
                </a:extLst>
              </a:tr>
              <a:tr h="330776">
                <a:tc>
                  <a:txBody>
                    <a:bodyPr/>
                    <a:lstStyle/>
                    <a:p>
                      <a:pPr marL="0" marR="0" lvl="0" indent="0" algn="ctr"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kumimoji="0" lang="es-ES" sz="1600" u="none" strike="noStrike" cap="none" normalizeH="0" baseline="0">
                          <a:ln>
                            <a:noFill/>
                          </a:ln>
                          <a:effectLst/>
                        </a:rPr>
                        <a:t>8</a:t>
                      </a:r>
                      <a:endParaRPr kumimoji="0" lang="es-ES" sz="1600" b="0" i="0" u="none" strike="noStrike" cap="none" normalizeH="0" baseline="0">
                        <a:ln>
                          <a:noFill/>
                        </a:ln>
                        <a:solidFill>
                          <a:srgbClr val="000000"/>
                        </a:solidFill>
                        <a:effectLst/>
                        <a:latin typeface="Arial" pitchFamily="34" charset="0"/>
                        <a:ea typeface="WenQuanYi Zen Hei" charset="0"/>
                        <a:cs typeface="WenQuanYi Zen Hei" charset="0"/>
                      </a:endParaRPr>
                    </a:p>
                  </a:txBody>
                  <a:tcPr marL="81638" marR="81638" marT="56859" marB="4245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kumimoji="0" lang="es-ES" sz="1600" u="none" strike="noStrike" cap="none" normalizeH="0" baseline="0">
                          <a:ln>
                            <a:noFill/>
                          </a:ln>
                          <a:effectLst/>
                        </a:rPr>
                        <a:t>1.704</a:t>
                      </a:r>
                      <a:endParaRPr kumimoji="0" lang="es-ES" sz="1600" b="0" i="0" u="none" strike="noStrike" cap="none" normalizeH="0" baseline="0">
                        <a:ln>
                          <a:noFill/>
                        </a:ln>
                        <a:solidFill>
                          <a:srgbClr val="000000"/>
                        </a:solidFill>
                        <a:effectLst/>
                        <a:latin typeface="Arial" pitchFamily="34" charset="0"/>
                        <a:ea typeface="WenQuanYi Zen Hei" charset="0"/>
                        <a:cs typeface="WenQuanYi Zen Hei" charset="0"/>
                      </a:endParaRPr>
                    </a:p>
                  </a:txBody>
                  <a:tcPr marL="81638" marR="81638" marT="56859" marB="4245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kumimoji="0" lang="es-ES" sz="1600" u="none" strike="noStrike" cap="none" normalizeH="0" baseline="0">
                          <a:ln>
                            <a:noFill/>
                          </a:ln>
                          <a:effectLst/>
                        </a:rPr>
                        <a:t>17.044</a:t>
                      </a:r>
                      <a:endParaRPr kumimoji="0" lang="es-ES" sz="1600" b="0" i="0" u="none" strike="noStrike" cap="none" normalizeH="0" baseline="0">
                        <a:ln>
                          <a:noFill/>
                        </a:ln>
                        <a:solidFill>
                          <a:srgbClr val="000000"/>
                        </a:solidFill>
                        <a:effectLst/>
                        <a:latin typeface="Arial" pitchFamily="34" charset="0"/>
                        <a:ea typeface="WenQuanYi Zen Hei" charset="0"/>
                        <a:cs typeface="WenQuanYi Zen Hei" charset="0"/>
                      </a:endParaRPr>
                    </a:p>
                  </a:txBody>
                  <a:tcPr marL="81638" marR="81638" marT="56859" marB="4245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kumimoji="0" lang="es-ES" sz="1600" u="none" strike="noStrike" cap="none" normalizeH="0" baseline="0">
                          <a:ln>
                            <a:noFill/>
                          </a:ln>
                          <a:effectLst/>
                        </a:rPr>
                        <a:t>18.744</a:t>
                      </a:r>
                      <a:endParaRPr kumimoji="0" lang="es-ES" sz="1600" b="0" i="0" u="none" strike="noStrike" cap="none" normalizeH="0" baseline="0">
                        <a:ln>
                          <a:noFill/>
                        </a:ln>
                        <a:solidFill>
                          <a:srgbClr val="000000"/>
                        </a:solidFill>
                        <a:effectLst/>
                        <a:latin typeface="Arial" pitchFamily="34" charset="0"/>
                        <a:ea typeface="WenQuanYi Zen Hei" charset="0"/>
                        <a:cs typeface="WenQuanYi Zen Hei" charset="0"/>
                      </a:endParaRPr>
                    </a:p>
                  </a:txBody>
                  <a:tcPr marL="81638" marR="81638" marT="56859" marB="4245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kumimoji="0" lang="es-ES" sz="1600" u="none" strike="noStrike" cap="none" normalizeH="0" baseline="0" dirty="0">
                          <a:ln>
                            <a:noFill/>
                          </a:ln>
                          <a:effectLst/>
                        </a:rPr>
                        <a:t>0</a:t>
                      </a:r>
                      <a:endParaRPr kumimoji="0" lang="es-ES" sz="1600" b="0" i="0" u="none" strike="noStrike" cap="none" normalizeH="0" baseline="0" dirty="0">
                        <a:ln>
                          <a:noFill/>
                        </a:ln>
                        <a:solidFill>
                          <a:srgbClr val="000000"/>
                        </a:solidFill>
                        <a:effectLst/>
                        <a:latin typeface="Arial" pitchFamily="34" charset="0"/>
                        <a:ea typeface="WenQuanYi Zen Hei" charset="0"/>
                        <a:cs typeface="WenQuanYi Zen Hei" charset="0"/>
                      </a:endParaRPr>
                    </a:p>
                  </a:txBody>
                  <a:tcPr marL="81638" marR="81638" marT="56859" marB="4245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11"/>
                  </a:ext>
                </a:extLst>
              </a:tr>
              <a:tr h="330776">
                <a:tc>
                  <a:txBody>
                    <a:bodyPr/>
                    <a:lstStyle/>
                    <a:p>
                      <a:pPr marL="0" marR="0" lvl="0" indent="0" algn="ctr"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kumimoji="0" lang="es-ES" sz="1600" u="none" strike="noStrike" cap="none" normalizeH="0" baseline="0">
                          <a:ln>
                            <a:noFill/>
                          </a:ln>
                          <a:effectLst/>
                        </a:rPr>
                        <a:t>Total</a:t>
                      </a:r>
                      <a:endParaRPr kumimoji="0" lang="es-ES" sz="1600" b="0" i="0" u="none" strike="noStrike" cap="none" normalizeH="0" baseline="0">
                        <a:ln>
                          <a:noFill/>
                        </a:ln>
                        <a:solidFill>
                          <a:srgbClr val="000000"/>
                        </a:solidFill>
                        <a:effectLst/>
                        <a:latin typeface="Arial" pitchFamily="34" charset="0"/>
                        <a:ea typeface="WenQuanYi Zen Hei" charset="0"/>
                        <a:cs typeface="WenQuanYi Zen Hei" charset="0"/>
                      </a:endParaRPr>
                    </a:p>
                  </a:txBody>
                  <a:tcPr marL="81638" marR="81638" marT="56859" marB="4245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kumimoji="0" lang="es-ES" sz="1600" u="none" strike="noStrike" cap="none" normalizeH="0" baseline="0">
                          <a:ln>
                            <a:noFill/>
                          </a:ln>
                          <a:effectLst/>
                        </a:rPr>
                        <a:t>49.957</a:t>
                      </a:r>
                      <a:endParaRPr kumimoji="0" lang="es-ES" sz="1600" b="0" i="0" u="none" strike="noStrike" cap="none" normalizeH="0" baseline="0">
                        <a:ln>
                          <a:noFill/>
                        </a:ln>
                        <a:solidFill>
                          <a:srgbClr val="000000"/>
                        </a:solidFill>
                        <a:effectLst/>
                        <a:latin typeface="Arial" pitchFamily="34" charset="0"/>
                        <a:ea typeface="WenQuanYi Zen Hei" charset="0"/>
                        <a:cs typeface="WenQuanYi Zen Hei" charset="0"/>
                      </a:endParaRPr>
                    </a:p>
                  </a:txBody>
                  <a:tcPr marL="81638" marR="81638" marT="56859" marB="4245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kumimoji="0" lang="es-ES" sz="1600" u="none" strike="noStrike" cap="none" normalizeH="0" baseline="0">
                          <a:ln>
                            <a:noFill/>
                          </a:ln>
                          <a:effectLst/>
                        </a:rPr>
                        <a:t>100.000</a:t>
                      </a:r>
                      <a:endParaRPr kumimoji="0" lang="es-ES" sz="1600" b="0" i="0" u="none" strike="noStrike" cap="none" normalizeH="0" baseline="0">
                        <a:ln>
                          <a:noFill/>
                        </a:ln>
                        <a:solidFill>
                          <a:srgbClr val="000000"/>
                        </a:solidFill>
                        <a:effectLst/>
                        <a:latin typeface="Arial" pitchFamily="34" charset="0"/>
                        <a:ea typeface="WenQuanYi Zen Hei" charset="0"/>
                        <a:cs typeface="WenQuanYi Zen Hei" charset="0"/>
                      </a:endParaRPr>
                    </a:p>
                  </a:txBody>
                  <a:tcPr marL="81638" marR="81638" marT="56859" marB="4245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kumimoji="0" lang="es-ES" sz="1600" u="none" strike="noStrike" cap="none" normalizeH="0" baseline="0">
                          <a:ln>
                            <a:noFill/>
                          </a:ln>
                          <a:effectLst/>
                        </a:rPr>
                        <a:t>149.952</a:t>
                      </a:r>
                      <a:endParaRPr kumimoji="0" lang="es-ES" sz="1600" b="0" i="0" u="none" strike="noStrike" cap="none" normalizeH="0" baseline="0">
                        <a:ln>
                          <a:noFill/>
                        </a:ln>
                        <a:solidFill>
                          <a:srgbClr val="000000"/>
                        </a:solidFill>
                        <a:effectLst/>
                        <a:latin typeface="Arial" pitchFamily="34" charset="0"/>
                        <a:ea typeface="WenQuanYi Zen Hei" charset="0"/>
                        <a:cs typeface="WenQuanYi Zen Hei" charset="0"/>
                      </a:endParaRPr>
                    </a:p>
                  </a:txBody>
                  <a:tcPr marL="81638" marR="81638" marT="56859" marB="4245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endParaRPr kumimoji="0" lang="es-ES" sz="1600" b="0" i="0" u="none" strike="noStrike" cap="none" normalizeH="0" baseline="0" dirty="0">
                        <a:ln>
                          <a:noFill/>
                        </a:ln>
                        <a:solidFill>
                          <a:srgbClr val="000000"/>
                        </a:solidFill>
                        <a:effectLst/>
                        <a:latin typeface="Arial" pitchFamily="34" charset="0"/>
                        <a:ea typeface="WenQuanYi Zen Hei" charset="0"/>
                        <a:cs typeface="WenQuanYi Zen Hei" charset="0"/>
                      </a:endParaRPr>
                    </a:p>
                  </a:txBody>
                  <a:tcPr marL="81638" marR="81638" marT="56859" marB="4245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12"/>
                  </a:ext>
                </a:extLst>
              </a:tr>
            </a:tbl>
          </a:graphicData>
        </a:graphic>
      </p:graphicFrame>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3"/>
          <p:cNvSpPr txBox="1">
            <a:spLocks noChangeArrowheads="1"/>
          </p:cNvSpPr>
          <p:nvPr/>
        </p:nvSpPr>
        <p:spPr bwMode="auto">
          <a:xfrm>
            <a:off x="990600" y="2276872"/>
            <a:ext cx="7467600" cy="2592288"/>
          </a:xfrm>
          <a:prstGeom prst="rect">
            <a:avLst/>
          </a:prstGeom>
          <a:noFill/>
          <a:ln w="9525">
            <a:noFill/>
            <a:miter lim="800000"/>
            <a:headEnd/>
            <a:tailEnd/>
          </a:ln>
        </p:spPr>
        <p:txBody>
          <a:bodyPr/>
          <a:lstStyle/>
          <a:p>
            <a:pPr marL="533400" indent="-533400">
              <a:spcBef>
                <a:spcPct val="20000"/>
              </a:spcBef>
              <a:buFontTx/>
              <a:buAutoNum type="arabicPeriod"/>
              <a:defRPr/>
            </a:pPr>
            <a:r>
              <a:rPr lang="es-MX" b="1" kern="0" dirty="0">
                <a:solidFill>
                  <a:schemeClr val="tx1">
                    <a:lumMod val="95000"/>
                    <a:lumOff val="5000"/>
                  </a:schemeClr>
                </a:solidFill>
                <a:latin typeface="+mn-lt"/>
              </a:rPr>
              <a:t>Teoría del interés</a:t>
            </a:r>
          </a:p>
          <a:p>
            <a:pPr marL="533400" indent="-533400">
              <a:spcBef>
                <a:spcPct val="20000"/>
              </a:spcBef>
              <a:buFontTx/>
              <a:buAutoNum type="arabicPeriod"/>
              <a:defRPr/>
            </a:pPr>
            <a:r>
              <a:rPr lang="es-MX" b="1" kern="0" dirty="0">
                <a:solidFill>
                  <a:schemeClr val="tx1">
                    <a:lumMod val="95000"/>
                    <a:lumOff val="5000"/>
                  </a:schemeClr>
                </a:solidFill>
              </a:rPr>
              <a:t>Diferencia entre interés simple y compuesto</a:t>
            </a:r>
          </a:p>
          <a:p>
            <a:pPr marL="533400" indent="-533400">
              <a:spcBef>
                <a:spcPct val="20000"/>
              </a:spcBef>
              <a:buFontTx/>
              <a:buAutoNum type="arabicPeriod"/>
              <a:defRPr/>
            </a:pPr>
            <a:r>
              <a:rPr lang="es-MX" b="1" kern="0" dirty="0">
                <a:solidFill>
                  <a:schemeClr val="tx1">
                    <a:lumMod val="95000"/>
                    <a:lumOff val="5000"/>
                  </a:schemeClr>
                </a:solidFill>
                <a:latin typeface="+mn-lt"/>
              </a:rPr>
              <a:t>Tasa de descuento y anualidades</a:t>
            </a:r>
          </a:p>
          <a:p>
            <a:pPr marL="533400" indent="-533400">
              <a:spcBef>
                <a:spcPct val="20000"/>
              </a:spcBef>
              <a:buFontTx/>
              <a:buAutoNum type="arabicPeriod"/>
              <a:defRPr/>
            </a:pPr>
            <a:r>
              <a:rPr lang="es-MX" b="1" kern="0" dirty="0">
                <a:solidFill>
                  <a:schemeClr val="tx1">
                    <a:lumMod val="95000"/>
                    <a:lumOff val="5000"/>
                  </a:schemeClr>
                </a:solidFill>
              </a:rPr>
              <a:t>Tasa proporcional y equivalente</a:t>
            </a:r>
          </a:p>
          <a:p>
            <a:pPr marL="533400" indent="-533400">
              <a:spcBef>
                <a:spcPct val="20000"/>
              </a:spcBef>
              <a:buFontTx/>
              <a:buAutoNum type="arabicPeriod"/>
              <a:defRPr/>
            </a:pPr>
            <a:r>
              <a:rPr lang="es-MX" b="1" kern="0" dirty="0">
                <a:solidFill>
                  <a:schemeClr val="tx1">
                    <a:lumMod val="95000"/>
                    <a:lumOff val="5000"/>
                  </a:schemeClr>
                </a:solidFill>
                <a:latin typeface="+mn-lt"/>
              </a:rPr>
              <a:t>Tasas de interés</a:t>
            </a:r>
          </a:p>
          <a:p>
            <a:pPr marL="533400" indent="-533400">
              <a:spcBef>
                <a:spcPct val="20000"/>
              </a:spcBef>
              <a:buFontTx/>
              <a:buAutoNum type="arabicPeriod"/>
              <a:defRPr/>
            </a:pPr>
            <a:r>
              <a:rPr lang="es-MX" b="1" kern="0" dirty="0">
                <a:solidFill>
                  <a:schemeClr val="tx1">
                    <a:lumMod val="95000"/>
                    <a:lumOff val="5000"/>
                  </a:schemeClr>
                </a:solidFill>
              </a:rPr>
              <a:t>Instrumentos de renta fija de corto plazo</a:t>
            </a:r>
          </a:p>
          <a:p>
            <a:pPr marL="533400" indent="-533400">
              <a:spcBef>
                <a:spcPct val="20000"/>
              </a:spcBef>
              <a:buFontTx/>
              <a:buAutoNum type="arabicPeriod"/>
              <a:defRPr/>
            </a:pPr>
            <a:r>
              <a:rPr lang="es-MX" b="1" kern="0" dirty="0">
                <a:solidFill>
                  <a:schemeClr val="tx1">
                    <a:lumMod val="95000"/>
                    <a:lumOff val="5000"/>
                  </a:schemeClr>
                </a:solidFill>
                <a:latin typeface="+mn-lt"/>
              </a:rPr>
              <a:t>Instrumentos de renta fija de mediano y largo plazo.</a:t>
            </a:r>
          </a:p>
        </p:txBody>
      </p:sp>
      <p:sp>
        <p:nvSpPr>
          <p:cNvPr id="3" name="Rectangle 2"/>
          <p:cNvSpPr txBox="1">
            <a:spLocks noChangeArrowheads="1"/>
          </p:cNvSpPr>
          <p:nvPr/>
        </p:nvSpPr>
        <p:spPr>
          <a:xfrm>
            <a:off x="971600" y="764704"/>
            <a:ext cx="7696200" cy="685800"/>
          </a:xfrm>
          <a:prstGeom prst="rect">
            <a:avLst/>
          </a:prstGeom>
        </p:spPr>
        <p:txBody>
          <a:bodyPr/>
          <a:lstStyle/>
          <a:p>
            <a:pPr>
              <a:defRPr/>
            </a:pPr>
            <a:r>
              <a:rPr lang="es-MX" sz="4400" kern="0" dirty="0" err="1">
                <a:latin typeface="+mj-lt"/>
                <a:ea typeface="+mj-ea"/>
                <a:cs typeface="+mj-cs"/>
              </a:rPr>
              <a:t>Indice</a:t>
            </a:r>
            <a:endParaRPr lang="es-ES" sz="4400" kern="0" dirty="0">
              <a:latin typeface="+mj-lt"/>
              <a:ea typeface="+mj-ea"/>
              <a:cs typeface="+mj-cs"/>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1" name="Rectangle 1"/>
          <p:cNvSpPr>
            <a:spLocks noGrp="1" noChangeArrowheads="1"/>
          </p:cNvSpPr>
          <p:nvPr>
            <p:ph type="title"/>
          </p:nvPr>
        </p:nvSpPr>
        <p:spPr>
          <a:xfrm>
            <a:off x="456481" y="273629"/>
            <a:ext cx="8228160" cy="1144921"/>
          </a:xfrm>
          <a:ln/>
        </p:spPr>
        <p:txBody>
          <a:bodyPr tIns="28802"/>
          <a:lstStyle/>
          <a:p>
            <a:pPr>
              <a:tabLst>
                <a:tab pos="656650" algn="l"/>
                <a:tab pos="1313299" algn="l"/>
                <a:tab pos="1969949" algn="l"/>
                <a:tab pos="2626599" algn="l"/>
                <a:tab pos="3283248" algn="l"/>
                <a:tab pos="3939898" algn="l"/>
                <a:tab pos="4596548" algn="l"/>
                <a:tab pos="5253198" algn="l"/>
                <a:tab pos="5909847" algn="l"/>
                <a:tab pos="6566497" algn="l"/>
                <a:tab pos="7223147" algn="l"/>
                <a:tab pos="7879796" algn="l"/>
              </a:tabLst>
            </a:pPr>
            <a:r>
              <a:rPr lang="es-ES" sz="3300" dirty="0"/>
              <a:t>Tabla de Desarrollo Método Americano</a:t>
            </a:r>
          </a:p>
        </p:txBody>
      </p:sp>
      <p:graphicFrame>
        <p:nvGraphicFramePr>
          <p:cNvPr id="5122" name="Group 2"/>
          <p:cNvGraphicFramePr>
            <a:graphicFrameLocks noGrp="1"/>
          </p:cNvGraphicFramePr>
          <p:nvPr/>
        </p:nvGraphicFramePr>
        <p:xfrm>
          <a:off x="535680" y="2068511"/>
          <a:ext cx="8216640" cy="4300088"/>
        </p:xfrm>
        <a:graphic>
          <a:graphicData uri="http://schemas.openxmlformats.org/drawingml/2006/table">
            <a:tbl>
              <a:tblPr/>
              <a:tblGrid>
                <a:gridCol w="2729452">
                  <a:extLst>
                    <a:ext uri="{9D8B030D-6E8A-4147-A177-3AD203B41FA5}">
                      <a16:colId xmlns:a16="http://schemas.microsoft.com/office/drawing/2014/main" val="20000"/>
                    </a:ext>
                  </a:extLst>
                </a:gridCol>
                <a:gridCol w="896468">
                  <a:extLst>
                    <a:ext uri="{9D8B030D-6E8A-4147-A177-3AD203B41FA5}">
                      <a16:colId xmlns:a16="http://schemas.microsoft.com/office/drawing/2014/main" val="20001"/>
                    </a:ext>
                  </a:extLst>
                </a:gridCol>
                <a:gridCol w="1396800">
                  <a:extLst>
                    <a:ext uri="{9D8B030D-6E8A-4147-A177-3AD203B41FA5}">
                      <a16:colId xmlns:a16="http://schemas.microsoft.com/office/drawing/2014/main" val="20002"/>
                    </a:ext>
                  </a:extLst>
                </a:gridCol>
                <a:gridCol w="1028160">
                  <a:extLst>
                    <a:ext uri="{9D8B030D-6E8A-4147-A177-3AD203B41FA5}">
                      <a16:colId xmlns:a16="http://schemas.microsoft.com/office/drawing/2014/main" val="20003"/>
                    </a:ext>
                  </a:extLst>
                </a:gridCol>
                <a:gridCol w="2165760">
                  <a:extLst>
                    <a:ext uri="{9D8B030D-6E8A-4147-A177-3AD203B41FA5}">
                      <a16:colId xmlns:a16="http://schemas.microsoft.com/office/drawing/2014/main" val="20004"/>
                    </a:ext>
                  </a:extLst>
                </a:gridCol>
              </a:tblGrid>
              <a:tr h="330776">
                <a:tc>
                  <a:txBody>
                    <a:bodyPr/>
                    <a:lstStyle/>
                    <a:p>
                      <a:pPr marL="0" marR="0" lvl="0" indent="0" algn="l"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kumimoji="0" lang="es-ES" sz="1600" b="0" i="0" u="none" strike="noStrike" cap="none" normalizeH="0" baseline="0" dirty="0">
                          <a:ln>
                            <a:noFill/>
                          </a:ln>
                          <a:solidFill>
                            <a:srgbClr val="000000"/>
                          </a:solidFill>
                          <a:effectLst/>
                          <a:latin typeface="Arial" pitchFamily="34" charset="0"/>
                          <a:ea typeface="WenQuanYi Zen Hei" charset="0"/>
                          <a:cs typeface="WenQuanYi Zen Hei" charset="0"/>
                        </a:rPr>
                        <a:t>Tasa de Interés: 10% anual</a:t>
                      </a:r>
                    </a:p>
                  </a:txBody>
                  <a:tcPr marL="81638" marR="81638" marT="56859" marB="42456" horzOverflow="overflow">
                    <a:lnL w="360" cap="flat" cmpd="sng" algn="ctr">
                      <a:solidFill>
                        <a:srgbClr val="FFFFFF"/>
                      </a:solidFill>
                      <a:prstDash val="solid"/>
                      <a:round/>
                      <a:headEnd type="none" w="med" len="med"/>
                      <a:tailEnd type="none" w="med" len="med"/>
                    </a:lnL>
                    <a:lnR w="360" cap="flat" cmpd="sng" algn="ctr">
                      <a:solidFill>
                        <a:srgbClr val="FFFFFF"/>
                      </a:solidFill>
                      <a:prstDash val="solid"/>
                      <a:round/>
                      <a:headEnd type="none" w="med" len="med"/>
                      <a:tailEnd type="none" w="med" len="med"/>
                    </a:lnR>
                    <a:lnT w="360" cap="flat" cmpd="sng" algn="ctr">
                      <a:solidFill>
                        <a:srgbClr val="FFFFFF"/>
                      </a:solidFill>
                      <a:prstDash val="solid"/>
                      <a:round/>
                      <a:headEnd type="none" w="med" len="med"/>
                      <a:tailEnd type="none" w="med" len="med"/>
                    </a:lnT>
                    <a:lnB w="360" cap="flat" cmpd="sng" algn="ctr">
                      <a:solidFill>
                        <a:srgbClr val="FFFFFF"/>
                      </a:solidFill>
                      <a:prstDash val="solid"/>
                      <a:round/>
                      <a:headEnd type="none" w="med" len="med"/>
                      <a:tailEnd type="none" w="med" len="med"/>
                    </a:lnB>
                    <a:lnTlToBr>
                      <a:noFill/>
                    </a:lnTlToBr>
                    <a:lnBlToTr>
                      <a:noFill/>
                    </a:lnBlToTr>
                    <a:solidFill>
                      <a:srgbClr val="9999CC"/>
                    </a:solidFill>
                  </a:tcPr>
                </a:tc>
                <a:tc>
                  <a:txBody>
                    <a:bodyPr/>
                    <a:lstStyle/>
                    <a:p>
                      <a:pPr marL="0" marR="0" lvl="0" indent="0" algn="l"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endParaRPr kumimoji="0" lang="es-ES" sz="1600" b="0" i="0" u="none" strike="noStrike" cap="none" normalizeH="0" baseline="0">
                        <a:ln>
                          <a:noFill/>
                        </a:ln>
                        <a:solidFill>
                          <a:srgbClr val="000000"/>
                        </a:solidFill>
                        <a:effectLst/>
                        <a:latin typeface="Arial" pitchFamily="34" charset="0"/>
                        <a:ea typeface="WenQuanYi Zen Hei" charset="0"/>
                        <a:cs typeface="WenQuanYi Zen Hei" charset="0"/>
                      </a:endParaRPr>
                    </a:p>
                  </a:txBody>
                  <a:tcPr marL="81638" marR="81638" marT="56859" marB="42456" horzOverflow="overflow">
                    <a:lnL w="360" cap="flat" cmpd="sng" algn="ctr">
                      <a:solidFill>
                        <a:srgbClr val="FFFFFF"/>
                      </a:solidFill>
                      <a:prstDash val="solid"/>
                      <a:round/>
                      <a:headEnd type="none" w="med" len="med"/>
                      <a:tailEnd type="none" w="med" len="med"/>
                    </a:lnL>
                    <a:lnR w="360" cap="flat" cmpd="sng" algn="ctr">
                      <a:solidFill>
                        <a:srgbClr val="FFFFFF"/>
                      </a:solidFill>
                      <a:prstDash val="solid"/>
                      <a:round/>
                      <a:headEnd type="none" w="med" len="med"/>
                      <a:tailEnd type="none" w="med" len="med"/>
                    </a:lnR>
                    <a:lnT w="360" cap="flat" cmpd="sng" algn="ctr">
                      <a:solidFill>
                        <a:srgbClr val="FFFFFF"/>
                      </a:solidFill>
                      <a:prstDash val="solid"/>
                      <a:round/>
                      <a:headEnd type="none" w="med" len="med"/>
                      <a:tailEnd type="none" w="med" len="med"/>
                    </a:lnT>
                    <a:lnB w="360" cap="flat" cmpd="sng" algn="ctr">
                      <a:solidFill>
                        <a:srgbClr val="FFFFFF"/>
                      </a:solidFill>
                      <a:prstDash val="solid"/>
                      <a:round/>
                      <a:headEnd type="none" w="med" len="med"/>
                      <a:tailEnd type="none" w="med" len="med"/>
                    </a:lnB>
                    <a:lnTlToBr>
                      <a:noFill/>
                    </a:lnTlToBr>
                    <a:lnBlToTr>
                      <a:noFill/>
                    </a:lnBlToTr>
                    <a:solidFill>
                      <a:srgbClr val="9999CC"/>
                    </a:solidFill>
                  </a:tcPr>
                </a:tc>
                <a:tc>
                  <a:txBody>
                    <a:bodyPr/>
                    <a:lstStyle/>
                    <a:p>
                      <a:pPr marL="0" marR="0" lvl="0" indent="0" algn="l"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endParaRPr kumimoji="0" lang="es-ES" sz="1600" b="0" i="0" u="none" strike="noStrike" cap="none" normalizeH="0" baseline="0">
                        <a:ln>
                          <a:noFill/>
                        </a:ln>
                        <a:solidFill>
                          <a:srgbClr val="000000"/>
                        </a:solidFill>
                        <a:effectLst/>
                        <a:latin typeface="Arial" pitchFamily="34" charset="0"/>
                        <a:ea typeface="WenQuanYi Zen Hei" charset="0"/>
                        <a:cs typeface="WenQuanYi Zen Hei" charset="0"/>
                      </a:endParaRPr>
                    </a:p>
                  </a:txBody>
                  <a:tcPr marL="81638" marR="81638" marT="56859" marB="42456" horzOverflow="overflow">
                    <a:lnL w="360" cap="flat" cmpd="sng" algn="ctr">
                      <a:solidFill>
                        <a:srgbClr val="FFFFFF"/>
                      </a:solidFill>
                      <a:prstDash val="solid"/>
                      <a:round/>
                      <a:headEnd type="none" w="med" len="med"/>
                      <a:tailEnd type="none" w="med" len="med"/>
                    </a:lnL>
                    <a:lnR w="360" cap="flat" cmpd="sng" algn="ctr">
                      <a:solidFill>
                        <a:srgbClr val="FFFFFF"/>
                      </a:solidFill>
                      <a:prstDash val="solid"/>
                      <a:round/>
                      <a:headEnd type="none" w="med" len="med"/>
                      <a:tailEnd type="none" w="med" len="med"/>
                    </a:lnR>
                    <a:lnT w="360" cap="flat" cmpd="sng" algn="ctr">
                      <a:solidFill>
                        <a:srgbClr val="FFFFFF"/>
                      </a:solidFill>
                      <a:prstDash val="solid"/>
                      <a:round/>
                      <a:headEnd type="none" w="med" len="med"/>
                      <a:tailEnd type="none" w="med" len="med"/>
                    </a:lnT>
                    <a:lnB w="360" cap="flat" cmpd="sng" algn="ctr">
                      <a:solidFill>
                        <a:srgbClr val="FFFFFF"/>
                      </a:solidFill>
                      <a:prstDash val="solid"/>
                      <a:round/>
                      <a:headEnd type="none" w="med" len="med"/>
                      <a:tailEnd type="none" w="med" len="med"/>
                    </a:lnB>
                    <a:lnTlToBr>
                      <a:noFill/>
                    </a:lnTlToBr>
                    <a:lnBlToTr>
                      <a:noFill/>
                    </a:lnBlToTr>
                    <a:solidFill>
                      <a:srgbClr val="9999CC"/>
                    </a:solidFill>
                  </a:tcPr>
                </a:tc>
                <a:tc>
                  <a:txBody>
                    <a:bodyPr/>
                    <a:lstStyle/>
                    <a:p>
                      <a:pPr marL="0" marR="0" lvl="0" indent="0" algn="l"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endParaRPr kumimoji="0" lang="es-ES" sz="1600" b="0" i="0" u="none" strike="noStrike" cap="none" normalizeH="0" baseline="0">
                        <a:ln>
                          <a:noFill/>
                        </a:ln>
                        <a:solidFill>
                          <a:srgbClr val="000000"/>
                        </a:solidFill>
                        <a:effectLst/>
                        <a:latin typeface="Arial" pitchFamily="34" charset="0"/>
                        <a:ea typeface="WenQuanYi Zen Hei" charset="0"/>
                        <a:cs typeface="WenQuanYi Zen Hei" charset="0"/>
                      </a:endParaRPr>
                    </a:p>
                  </a:txBody>
                  <a:tcPr marL="81638" marR="81638" marT="56859" marB="42456" horzOverflow="overflow">
                    <a:lnL w="360" cap="flat" cmpd="sng" algn="ctr">
                      <a:solidFill>
                        <a:srgbClr val="FFFFFF"/>
                      </a:solidFill>
                      <a:prstDash val="solid"/>
                      <a:round/>
                      <a:headEnd type="none" w="med" len="med"/>
                      <a:tailEnd type="none" w="med" len="med"/>
                    </a:lnL>
                    <a:lnR w="360" cap="flat" cmpd="sng" algn="ctr">
                      <a:solidFill>
                        <a:srgbClr val="FFFFFF"/>
                      </a:solidFill>
                      <a:prstDash val="solid"/>
                      <a:round/>
                      <a:headEnd type="none" w="med" len="med"/>
                      <a:tailEnd type="none" w="med" len="med"/>
                    </a:lnR>
                    <a:lnT w="360" cap="flat" cmpd="sng" algn="ctr">
                      <a:solidFill>
                        <a:srgbClr val="FFFFFF"/>
                      </a:solidFill>
                      <a:prstDash val="solid"/>
                      <a:round/>
                      <a:headEnd type="none" w="med" len="med"/>
                      <a:tailEnd type="none" w="med" len="med"/>
                    </a:lnT>
                    <a:lnB w="360" cap="flat" cmpd="sng" algn="ctr">
                      <a:solidFill>
                        <a:srgbClr val="FFFFFF"/>
                      </a:solidFill>
                      <a:prstDash val="solid"/>
                      <a:round/>
                      <a:headEnd type="none" w="med" len="med"/>
                      <a:tailEnd type="none" w="med" len="med"/>
                    </a:lnB>
                    <a:lnTlToBr>
                      <a:noFill/>
                    </a:lnTlToBr>
                    <a:lnBlToTr>
                      <a:noFill/>
                    </a:lnBlToTr>
                    <a:solidFill>
                      <a:srgbClr val="9999CC"/>
                    </a:solidFill>
                  </a:tcPr>
                </a:tc>
                <a:tc>
                  <a:txBody>
                    <a:bodyPr/>
                    <a:lstStyle/>
                    <a:p>
                      <a:pPr marL="0" marR="0" lvl="0" indent="0" algn="l"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endParaRPr kumimoji="0" lang="es-ES" sz="1600" b="0" i="0" u="none" strike="noStrike" cap="none" normalizeH="0" baseline="0">
                        <a:ln>
                          <a:noFill/>
                        </a:ln>
                        <a:solidFill>
                          <a:srgbClr val="000000"/>
                        </a:solidFill>
                        <a:effectLst/>
                        <a:latin typeface="Arial" pitchFamily="34" charset="0"/>
                        <a:ea typeface="WenQuanYi Zen Hei" charset="0"/>
                        <a:cs typeface="WenQuanYi Zen Hei" charset="0"/>
                      </a:endParaRPr>
                    </a:p>
                  </a:txBody>
                  <a:tcPr marL="81638" marR="81638" marT="56859" marB="42456" horzOverflow="overflow">
                    <a:lnL w="360" cap="flat" cmpd="sng" algn="ctr">
                      <a:solidFill>
                        <a:srgbClr val="FFFFFF"/>
                      </a:solidFill>
                      <a:prstDash val="solid"/>
                      <a:round/>
                      <a:headEnd type="none" w="med" len="med"/>
                      <a:tailEnd type="none" w="med" len="med"/>
                    </a:lnL>
                    <a:lnR w="360" cap="flat" cmpd="sng" algn="ctr">
                      <a:solidFill>
                        <a:srgbClr val="FFFFFF"/>
                      </a:solidFill>
                      <a:prstDash val="solid"/>
                      <a:round/>
                      <a:headEnd type="none" w="med" len="med"/>
                      <a:tailEnd type="none" w="med" len="med"/>
                    </a:lnR>
                    <a:lnT w="360" cap="flat" cmpd="sng" algn="ctr">
                      <a:solidFill>
                        <a:srgbClr val="FFFFFF"/>
                      </a:solidFill>
                      <a:prstDash val="solid"/>
                      <a:round/>
                      <a:headEnd type="none" w="med" len="med"/>
                      <a:tailEnd type="none" w="med" len="med"/>
                    </a:lnT>
                    <a:lnB w="360" cap="flat" cmpd="sng" algn="ctr">
                      <a:solidFill>
                        <a:srgbClr val="FFFFFF"/>
                      </a:solidFill>
                      <a:prstDash val="solid"/>
                      <a:round/>
                      <a:headEnd type="none" w="med" len="med"/>
                      <a:tailEnd type="none" w="med" len="med"/>
                    </a:lnB>
                    <a:lnTlToBr>
                      <a:noFill/>
                    </a:lnTlToBr>
                    <a:lnBlToTr>
                      <a:noFill/>
                    </a:lnBlToTr>
                    <a:solidFill>
                      <a:srgbClr val="9999CC"/>
                    </a:solidFill>
                  </a:tcPr>
                </a:tc>
                <a:extLst>
                  <a:ext uri="{0D108BD9-81ED-4DB2-BD59-A6C34878D82A}">
                    <a16:rowId xmlns:a16="http://schemas.microsoft.com/office/drawing/2014/main" val="10000"/>
                  </a:ext>
                </a:extLst>
              </a:tr>
              <a:tr h="330776">
                <a:tc>
                  <a:txBody>
                    <a:bodyPr/>
                    <a:lstStyle/>
                    <a:p>
                      <a:pPr marL="0" marR="0" lvl="0" indent="0" algn="l"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kumimoji="0" lang="es-ES" sz="1600" b="0" i="0" u="none" strike="noStrike" cap="none" normalizeH="0" baseline="0">
                          <a:ln>
                            <a:noFill/>
                          </a:ln>
                          <a:solidFill>
                            <a:srgbClr val="000000"/>
                          </a:solidFill>
                          <a:effectLst/>
                          <a:latin typeface="Arial" pitchFamily="34" charset="0"/>
                          <a:ea typeface="WenQuanYi Zen Hei" charset="0"/>
                          <a:cs typeface="WenQuanYi Zen Hei" charset="0"/>
                        </a:rPr>
                        <a:t>Monto Crédito: 100.000</a:t>
                      </a:r>
                    </a:p>
                  </a:txBody>
                  <a:tcPr marL="81638" marR="81638" marT="56859" marB="42456" horzOverflow="overflow">
                    <a:lnL w="360" cap="flat" cmpd="sng" algn="ctr">
                      <a:solidFill>
                        <a:srgbClr val="FFFFFF"/>
                      </a:solidFill>
                      <a:prstDash val="solid"/>
                      <a:round/>
                      <a:headEnd type="none" w="med" len="med"/>
                      <a:tailEnd type="none" w="med" len="med"/>
                    </a:lnL>
                    <a:lnR w="360" cap="flat" cmpd="sng" algn="ctr">
                      <a:solidFill>
                        <a:srgbClr val="FFFFFF"/>
                      </a:solidFill>
                      <a:prstDash val="solid"/>
                      <a:round/>
                      <a:headEnd type="none" w="med" len="med"/>
                      <a:tailEnd type="none" w="med" len="med"/>
                    </a:lnR>
                    <a:lnT w="360" cap="flat" cmpd="sng" algn="ctr">
                      <a:solidFill>
                        <a:srgbClr val="FFFFFF"/>
                      </a:solidFill>
                      <a:prstDash val="solid"/>
                      <a:round/>
                      <a:headEnd type="none" w="med" len="med"/>
                      <a:tailEnd type="none" w="med" len="med"/>
                    </a:lnT>
                    <a:lnB w="360" cap="flat" cmpd="sng" algn="ctr">
                      <a:solidFill>
                        <a:srgbClr val="FFFFFF"/>
                      </a:solidFill>
                      <a:prstDash val="solid"/>
                      <a:round/>
                      <a:headEnd type="none" w="med" len="med"/>
                      <a:tailEnd type="none" w="med" len="med"/>
                    </a:lnB>
                    <a:lnTlToBr>
                      <a:noFill/>
                    </a:lnTlToBr>
                    <a:lnBlToTr>
                      <a:noFill/>
                    </a:lnBlToTr>
                    <a:solidFill>
                      <a:srgbClr val="E6E6FF"/>
                    </a:solidFill>
                  </a:tcPr>
                </a:tc>
                <a:tc>
                  <a:txBody>
                    <a:bodyPr/>
                    <a:lstStyle/>
                    <a:p>
                      <a:pPr marL="0" marR="0" lvl="0" indent="0" algn="l"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endParaRPr kumimoji="0" lang="es-ES" sz="1600" b="0" i="0" u="none" strike="noStrike" cap="none" normalizeH="0" baseline="0">
                        <a:ln>
                          <a:noFill/>
                        </a:ln>
                        <a:solidFill>
                          <a:srgbClr val="000000"/>
                        </a:solidFill>
                        <a:effectLst/>
                        <a:latin typeface="Arial" pitchFamily="34" charset="0"/>
                        <a:ea typeface="WenQuanYi Zen Hei" charset="0"/>
                        <a:cs typeface="WenQuanYi Zen Hei" charset="0"/>
                      </a:endParaRPr>
                    </a:p>
                  </a:txBody>
                  <a:tcPr marL="81638" marR="81638" marT="56859" marB="42456" horzOverflow="overflow">
                    <a:lnL w="360" cap="flat" cmpd="sng" algn="ctr">
                      <a:solidFill>
                        <a:srgbClr val="FFFFFF"/>
                      </a:solidFill>
                      <a:prstDash val="solid"/>
                      <a:round/>
                      <a:headEnd type="none" w="med" len="med"/>
                      <a:tailEnd type="none" w="med" len="med"/>
                    </a:lnL>
                    <a:lnR w="360" cap="flat" cmpd="sng" algn="ctr">
                      <a:solidFill>
                        <a:srgbClr val="FFFFFF"/>
                      </a:solidFill>
                      <a:prstDash val="solid"/>
                      <a:round/>
                      <a:headEnd type="none" w="med" len="med"/>
                      <a:tailEnd type="none" w="med" len="med"/>
                    </a:lnR>
                    <a:lnT w="360" cap="flat" cmpd="sng" algn="ctr">
                      <a:solidFill>
                        <a:srgbClr val="FFFFFF"/>
                      </a:solidFill>
                      <a:prstDash val="solid"/>
                      <a:round/>
                      <a:headEnd type="none" w="med" len="med"/>
                      <a:tailEnd type="none" w="med" len="med"/>
                    </a:lnT>
                    <a:lnB w="360" cap="flat" cmpd="sng" algn="ctr">
                      <a:solidFill>
                        <a:srgbClr val="FFFFFF"/>
                      </a:solidFill>
                      <a:prstDash val="solid"/>
                      <a:round/>
                      <a:headEnd type="none" w="med" len="med"/>
                      <a:tailEnd type="none" w="med" len="med"/>
                    </a:lnB>
                    <a:lnTlToBr>
                      <a:noFill/>
                    </a:lnTlToBr>
                    <a:lnBlToTr>
                      <a:noFill/>
                    </a:lnBlToTr>
                    <a:solidFill>
                      <a:srgbClr val="E6E6FF"/>
                    </a:solidFill>
                  </a:tcPr>
                </a:tc>
                <a:tc>
                  <a:txBody>
                    <a:bodyPr/>
                    <a:lstStyle/>
                    <a:p>
                      <a:pPr marL="0" marR="0" lvl="0" indent="0" algn="l"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endParaRPr kumimoji="0" lang="es-ES" sz="1600" b="0" i="0" u="none" strike="noStrike" cap="none" normalizeH="0" baseline="0">
                        <a:ln>
                          <a:noFill/>
                        </a:ln>
                        <a:solidFill>
                          <a:srgbClr val="000000"/>
                        </a:solidFill>
                        <a:effectLst/>
                        <a:latin typeface="Arial" pitchFamily="34" charset="0"/>
                        <a:ea typeface="WenQuanYi Zen Hei" charset="0"/>
                        <a:cs typeface="WenQuanYi Zen Hei" charset="0"/>
                      </a:endParaRPr>
                    </a:p>
                  </a:txBody>
                  <a:tcPr marL="81638" marR="81638" marT="56859" marB="42456" horzOverflow="overflow">
                    <a:lnL w="360" cap="flat" cmpd="sng" algn="ctr">
                      <a:solidFill>
                        <a:srgbClr val="FFFFFF"/>
                      </a:solidFill>
                      <a:prstDash val="solid"/>
                      <a:round/>
                      <a:headEnd type="none" w="med" len="med"/>
                      <a:tailEnd type="none" w="med" len="med"/>
                    </a:lnL>
                    <a:lnR w="360" cap="flat" cmpd="sng" algn="ctr">
                      <a:solidFill>
                        <a:srgbClr val="FFFFFF"/>
                      </a:solidFill>
                      <a:prstDash val="solid"/>
                      <a:round/>
                      <a:headEnd type="none" w="med" len="med"/>
                      <a:tailEnd type="none" w="med" len="med"/>
                    </a:lnR>
                    <a:lnT w="360" cap="flat" cmpd="sng" algn="ctr">
                      <a:solidFill>
                        <a:srgbClr val="FFFFFF"/>
                      </a:solidFill>
                      <a:prstDash val="solid"/>
                      <a:round/>
                      <a:headEnd type="none" w="med" len="med"/>
                      <a:tailEnd type="none" w="med" len="med"/>
                    </a:lnT>
                    <a:lnB w="360" cap="flat" cmpd="sng" algn="ctr">
                      <a:solidFill>
                        <a:srgbClr val="FFFFFF"/>
                      </a:solidFill>
                      <a:prstDash val="solid"/>
                      <a:round/>
                      <a:headEnd type="none" w="med" len="med"/>
                      <a:tailEnd type="none" w="med" len="med"/>
                    </a:lnB>
                    <a:lnTlToBr>
                      <a:noFill/>
                    </a:lnTlToBr>
                    <a:lnBlToTr>
                      <a:noFill/>
                    </a:lnBlToTr>
                    <a:solidFill>
                      <a:srgbClr val="E6E6FF"/>
                    </a:solidFill>
                  </a:tcPr>
                </a:tc>
                <a:tc>
                  <a:txBody>
                    <a:bodyPr/>
                    <a:lstStyle/>
                    <a:p>
                      <a:pPr marL="0" marR="0" lvl="0" indent="0" algn="l"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endParaRPr kumimoji="0" lang="es-ES" sz="1600" b="0" i="0" u="none" strike="noStrike" cap="none" normalizeH="0" baseline="0">
                        <a:ln>
                          <a:noFill/>
                        </a:ln>
                        <a:solidFill>
                          <a:srgbClr val="000000"/>
                        </a:solidFill>
                        <a:effectLst/>
                        <a:latin typeface="Arial" pitchFamily="34" charset="0"/>
                        <a:ea typeface="WenQuanYi Zen Hei" charset="0"/>
                        <a:cs typeface="WenQuanYi Zen Hei" charset="0"/>
                      </a:endParaRPr>
                    </a:p>
                  </a:txBody>
                  <a:tcPr marL="81638" marR="81638" marT="56859" marB="42456" horzOverflow="overflow">
                    <a:lnL w="360" cap="flat" cmpd="sng" algn="ctr">
                      <a:solidFill>
                        <a:srgbClr val="FFFFFF"/>
                      </a:solidFill>
                      <a:prstDash val="solid"/>
                      <a:round/>
                      <a:headEnd type="none" w="med" len="med"/>
                      <a:tailEnd type="none" w="med" len="med"/>
                    </a:lnL>
                    <a:lnR w="360" cap="flat" cmpd="sng" algn="ctr">
                      <a:solidFill>
                        <a:srgbClr val="FFFFFF"/>
                      </a:solidFill>
                      <a:prstDash val="solid"/>
                      <a:round/>
                      <a:headEnd type="none" w="med" len="med"/>
                      <a:tailEnd type="none" w="med" len="med"/>
                    </a:lnR>
                    <a:lnT w="360" cap="flat" cmpd="sng" algn="ctr">
                      <a:solidFill>
                        <a:srgbClr val="FFFFFF"/>
                      </a:solidFill>
                      <a:prstDash val="solid"/>
                      <a:round/>
                      <a:headEnd type="none" w="med" len="med"/>
                      <a:tailEnd type="none" w="med" len="med"/>
                    </a:lnT>
                    <a:lnB w="360" cap="flat" cmpd="sng" algn="ctr">
                      <a:solidFill>
                        <a:srgbClr val="FFFFFF"/>
                      </a:solidFill>
                      <a:prstDash val="solid"/>
                      <a:round/>
                      <a:headEnd type="none" w="med" len="med"/>
                      <a:tailEnd type="none" w="med" len="med"/>
                    </a:lnB>
                    <a:lnTlToBr>
                      <a:noFill/>
                    </a:lnTlToBr>
                    <a:lnBlToTr>
                      <a:noFill/>
                    </a:lnBlToTr>
                    <a:solidFill>
                      <a:srgbClr val="E6E6FF"/>
                    </a:solidFill>
                  </a:tcPr>
                </a:tc>
                <a:tc>
                  <a:txBody>
                    <a:bodyPr/>
                    <a:lstStyle/>
                    <a:p>
                      <a:pPr marL="0" marR="0" lvl="0" indent="0" algn="l"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endParaRPr kumimoji="0" lang="es-ES" sz="1600" b="0" i="0" u="none" strike="noStrike" cap="none" normalizeH="0" baseline="0">
                        <a:ln>
                          <a:noFill/>
                        </a:ln>
                        <a:solidFill>
                          <a:srgbClr val="000000"/>
                        </a:solidFill>
                        <a:effectLst/>
                        <a:latin typeface="Arial" pitchFamily="34" charset="0"/>
                        <a:ea typeface="WenQuanYi Zen Hei" charset="0"/>
                        <a:cs typeface="WenQuanYi Zen Hei" charset="0"/>
                      </a:endParaRPr>
                    </a:p>
                  </a:txBody>
                  <a:tcPr marL="81638" marR="81638" marT="56859" marB="42456" horzOverflow="overflow">
                    <a:lnL w="360" cap="flat" cmpd="sng" algn="ctr">
                      <a:solidFill>
                        <a:srgbClr val="FFFFFF"/>
                      </a:solidFill>
                      <a:prstDash val="solid"/>
                      <a:round/>
                      <a:headEnd type="none" w="med" len="med"/>
                      <a:tailEnd type="none" w="med" len="med"/>
                    </a:lnL>
                    <a:lnR w="360" cap="flat" cmpd="sng" algn="ctr">
                      <a:solidFill>
                        <a:srgbClr val="FFFFFF"/>
                      </a:solidFill>
                      <a:prstDash val="solid"/>
                      <a:round/>
                      <a:headEnd type="none" w="med" len="med"/>
                      <a:tailEnd type="none" w="med" len="med"/>
                    </a:lnR>
                    <a:lnT w="360" cap="flat" cmpd="sng" algn="ctr">
                      <a:solidFill>
                        <a:srgbClr val="FFFFFF"/>
                      </a:solidFill>
                      <a:prstDash val="solid"/>
                      <a:round/>
                      <a:headEnd type="none" w="med" len="med"/>
                      <a:tailEnd type="none" w="med" len="med"/>
                    </a:lnT>
                    <a:lnB w="360" cap="flat" cmpd="sng" algn="ctr">
                      <a:solidFill>
                        <a:srgbClr val="FFFFFF"/>
                      </a:solidFill>
                      <a:prstDash val="solid"/>
                      <a:round/>
                      <a:headEnd type="none" w="med" len="med"/>
                      <a:tailEnd type="none" w="med" len="med"/>
                    </a:lnB>
                    <a:lnTlToBr>
                      <a:noFill/>
                    </a:lnTlToBr>
                    <a:lnBlToTr>
                      <a:noFill/>
                    </a:lnBlToTr>
                    <a:solidFill>
                      <a:srgbClr val="E6E6FF"/>
                    </a:solidFill>
                  </a:tcPr>
                </a:tc>
                <a:extLst>
                  <a:ext uri="{0D108BD9-81ED-4DB2-BD59-A6C34878D82A}">
                    <a16:rowId xmlns:a16="http://schemas.microsoft.com/office/drawing/2014/main" val="10001"/>
                  </a:ext>
                </a:extLst>
              </a:tr>
              <a:tr h="330776">
                <a:tc>
                  <a:txBody>
                    <a:bodyPr/>
                    <a:lstStyle/>
                    <a:p>
                      <a:pPr marL="0" marR="0" lvl="0" indent="0" algn="l"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kumimoji="0" lang="es-ES" sz="1600" b="0" i="0" u="none" strike="noStrike" cap="none" normalizeH="0" baseline="0">
                          <a:ln>
                            <a:noFill/>
                          </a:ln>
                          <a:solidFill>
                            <a:srgbClr val="000000"/>
                          </a:solidFill>
                          <a:effectLst/>
                          <a:latin typeface="Arial" pitchFamily="34" charset="0"/>
                          <a:ea typeface="WenQuanYi Zen Hei" charset="0"/>
                          <a:cs typeface="WenQuanYi Zen Hei" charset="0"/>
                        </a:rPr>
                        <a:t>Nº Cuotas: 8 años</a:t>
                      </a:r>
                    </a:p>
                  </a:txBody>
                  <a:tcPr marL="81638" marR="81638" marT="56859" marB="42456" horzOverflow="overflow">
                    <a:lnL w="360" cap="flat" cmpd="sng" algn="ctr">
                      <a:solidFill>
                        <a:srgbClr val="FFFFFF"/>
                      </a:solidFill>
                      <a:prstDash val="solid"/>
                      <a:round/>
                      <a:headEnd type="none" w="med" len="med"/>
                      <a:tailEnd type="none" w="med" len="med"/>
                    </a:lnL>
                    <a:lnR w="360" cap="flat" cmpd="sng" algn="ctr">
                      <a:solidFill>
                        <a:srgbClr val="FFFFFF"/>
                      </a:solidFill>
                      <a:prstDash val="solid"/>
                      <a:round/>
                      <a:headEnd type="none" w="med" len="med"/>
                      <a:tailEnd type="none" w="med" len="med"/>
                    </a:lnR>
                    <a:lnT w="360" cap="flat" cmpd="sng" algn="ctr">
                      <a:solidFill>
                        <a:srgbClr val="FFFFFF"/>
                      </a:solidFill>
                      <a:prstDash val="solid"/>
                      <a:round/>
                      <a:headEnd type="none" w="med" len="med"/>
                      <a:tailEnd type="none" w="med" len="med"/>
                    </a:lnT>
                    <a:lnB w="360" cap="flat" cmpd="sng" algn="ctr">
                      <a:solidFill>
                        <a:srgbClr val="FFFFFF"/>
                      </a:solidFill>
                      <a:prstDash val="solid"/>
                      <a:round/>
                      <a:headEnd type="none" w="med" len="med"/>
                      <a:tailEnd type="none" w="med" len="med"/>
                    </a:lnB>
                    <a:lnTlToBr>
                      <a:noFill/>
                    </a:lnTlToBr>
                    <a:lnBlToTr>
                      <a:noFill/>
                    </a:lnBlToTr>
                    <a:solidFill>
                      <a:srgbClr val="FFFFFF"/>
                    </a:solidFill>
                  </a:tcPr>
                </a:tc>
                <a:tc>
                  <a:txBody>
                    <a:bodyPr/>
                    <a:lstStyle/>
                    <a:p>
                      <a:pPr marL="0" marR="0" lvl="0" indent="0" algn="l"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endParaRPr kumimoji="0" lang="es-ES" sz="1600" b="0" i="0" u="none" strike="noStrike" cap="none" normalizeH="0" baseline="0">
                        <a:ln>
                          <a:noFill/>
                        </a:ln>
                        <a:solidFill>
                          <a:srgbClr val="000000"/>
                        </a:solidFill>
                        <a:effectLst/>
                        <a:latin typeface="Arial" pitchFamily="34" charset="0"/>
                        <a:ea typeface="WenQuanYi Zen Hei" charset="0"/>
                        <a:cs typeface="WenQuanYi Zen Hei" charset="0"/>
                      </a:endParaRPr>
                    </a:p>
                  </a:txBody>
                  <a:tcPr marL="81638" marR="81638" marT="56859" marB="42456" horzOverflow="overflow">
                    <a:lnL w="360" cap="flat" cmpd="sng" algn="ctr">
                      <a:solidFill>
                        <a:srgbClr val="FFFFFF"/>
                      </a:solidFill>
                      <a:prstDash val="solid"/>
                      <a:round/>
                      <a:headEnd type="none" w="med" len="med"/>
                      <a:tailEnd type="none" w="med" len="med"/>
                    </a:lnL>
                    <a:lnR w="360" cap="flat" cmpd="sng" algn="ctr">
                      <a:solidFill>
                        <a:srgbClr val="FFFFFF"/>
                      </a:solidFill>
                      <a:prstDash val="solid"/>
                      <a:round/>
                      <a:headEnd type="none" w="med" len="med"/>
                      <a:tailEnd type="none" w="med" len="med"/>
                    </a:lnR>
                    <a:lnT w="360" cap="flat" cmpd="sng" algn="ctr">
                      <a:solidFill>
                        <a:srgbClr val="FFFFFF"/>
                      </a:solidFill>
                      <a:prstDash val="solid"/>
                      <a:round/>
                      <a:headEnd type="none" w="med" len="med"/>
                      <a:tailEnd type="none" w="med" len="med"/>
                    </a:lnT>
                    <a:lnB w="360" cap="flat" cmpd="sng" algn="ctr">
                      <a:solidFill>
                        <a:srgbClr val="FFFFFF"/>
                      </a:solidFill>
                      <a:prstDash val="solid"/>
                      <a:round/>
                      <a:headEnd type="none" w="med" len="med"/>
                      <a:tailEnd type="none" w="med" len="med"/>
                    </a:lnB>
                    <a:lnTlToBr>
                      <a:noFill/>
                    </a:lnTlToBr>
                    <a:lnBlToTr>
                      <a:noFill/>
                    </a:lnBlToTr>
                    <a:solidFill>
                      <a:srgbClr val="FFFFFF"/>
                    </a:solidFill>
                  </a:tcPr>
                </a:tc>
                <a:tc>
                  <a:txBody>
                    <a:bodyPr/>
                    <a:lstStyle/>
                    <a:p>
                      <a:pPr marL="0" marR="0" lvl="0" indent="0" algn="l"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endParaRPr kumimoji="0" lang="es-ES" sz="1600" b="0" i="0" u="none" strike="noStrike" cap="none" normalizeH="0" baseline="0">
                        <a:ln>
                          <a:noFill/>
                        </a:ln>
                        <a:solidFill>
                          <a:srgbClr val="000000"/>
                        </a:solidFill>
                        <a:effectLst/>
                        <a:latin typeface="Arial" pitchFamily="34" charset="0"/>
                        <a:ea typeface="WenQuanYi Zen Hei" charset="0"/>
                        <a:cs typeface="WenQuanYi Zen Hei" charset="0"/>
                      </a:endParaRPr>
                    </a:p>
                  </a:txBody>
                  <a:tcPr marL="81638" marR="81638" marT="56859" marB="42456" horzOverflow="overflow">
                    <a:lnL w="360" cap="flat" cmpd="sng" algn="ctr">
                      <a:solidFill>
                        <a:srgbClr val="FFFFFF"/>
                      </a:solidFill>
                      <a:prstDash val="solid"/>
                      <a:round/>
                      <a:headEnd type="none" w="med" len="med"/>
                      <a:tailEnd type="none" w="med" len="med"/>
                    </a:lnL>
                    <a:lnR w="360" cap="flat" cmpd="sng" algn="ctr">
                      <a:solidFill>
                        <a:srgbClr val="FFFFFF"/>
                      </a:solidFill>
                      <a:prstDash val="solid"/>
                      <a:round/>
                      <a:headEnd type="none" w="med" len="med"/>
                      <a:tailEnd type="none" w="med" len="med"/>
                    </a:lnR>
                    <a:lnT w="360" cap="flat" cmpd="sng" algn="ctr">
                      <a:solidFill>
                        <a:srgbClr val="FFFFFF"/>
                      </a:solidFill>
                      <a:prstDash val="solid"/>
                      <a:round/>
                      <a:headEnd type="none" w="med" len="med"/>
                      <a:tailEnd type="none" w="med" len="med"/>
                    </a:lnT>
                    <a:lnB w="360" cap="flat" cmpd="sng" algn="ctr">
                      <a:solidFill>
                        <a:srgbClr val="FFFFFF"/>
                      </a:solidFill>
                      <a:prstDash val="solid"/>
                      <a:round/>
                      <a:headEnd type="none" w="med" len="med"/>
                      <a:tailEnd type="none" w="med" len="med"/>
                    </a:lnB>
                    <a:lnTlToBr>
                      <a:noFill/>
                    </a:lnTlToBr>
                    <a:lnBlToTr>
                      <a:noFill/>
                    </a:lnBlToTr>
                    <a:solidFill>
                      <a:srgbClr val="FFFFFF"/>
                    </a:solidFill>
                  </a:tcPr>
                </a:tc>
                <a:tc>
                  <a:txBody>
                    <a:bodyPr/>
                    <a:lstStyle/>
                    <a:p>
                      <a:pPr marL="0" marR="0" lvl="0" indent="0" algn="l"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endParaRPr kumimoji="0" lang="es-ES" sz="1600" b="0" i="0" u="none" strike="noStrike" cap="none" normalizeH="0" baseline="0">
                        <a:ln>
                          <a:noFill/>
                        </a:ln>
                        <a:solidFill>
                          <a:srgbClr val="000000"/>
                        </a:solidFill>
                        <a:effectLst/>
                        <a:latin typeface="Arial" pitchFamily="34" charset="0"/>
                        <a:ea typeface="WenQuanYi Zen Hei" charset="0"/>
                        <a:cs typeface="WenQuanYi Zen Hei" charset="0"/>
                      </a:endParaRPr>
                    </a:p>
                  </a:txBody>
                  <a:tcPr marL="81638" marR="81638" marT="56859" marB="42456" horzOverflow="overflow">
                    <a:lnL w="360" cap="flat" cmpd="sng" algn="ctr">
                      <a:solidFill>
                        <a:srgbClr val="FFFFFF"/>
                      </a:solidFill>
                      <a:prstDash val="solid"/>
                      <a:round/>
                      <a:headEnd type="none" w="med" len="med"/>
                      <a:tailEnd type="none" w="med" len="med"/>
                    </a:lnL>
                    <a:lnR w="360" cap="flat" cmpd="sng" algn="ctr">
                      <a:solidFill>
                        <a:srgbClr val="FFFFFF"/>
                      </a:solidFill>
                      <a:prstDash val="solid"/>
                      <a:round/>
                      <a:headEnd type="none" w="med" len="med"/>
                      <a:tailEnd type="none" w="med" len="med"/>
                    </a:lnR>
                    <a:lnT w="360" cap="flat" cmpd="sng" algn="ctr">
                      <a:solidFill>
                        <a:srgbClr val="FFFFFF"/>
                      </a:solidFill>
                      <a:prstDash val="solid"/>
                      <a:round/>
                      <a:headEnd type="none" w="med" len="med"/>
                      <a:tailEnd type="none" w="med" len="med"/>
                    </a:lnT>
                    <a:lnB w="360" cap="flat" cmpd="sng" algn="ctr">
                      <a:solidFill>
                        <a:srgbClr val="FFFFFF"/>
                      </a:solidFill>
                      <a:prstDash val="solid"/>
                      <a:round/>
                      <a:headEnd type="none" w="med" len="med"/>
                      <a:tailEnd type="none" w="med" len="med"/>
                    </a:lnB>
                    <a:lnTlToBr>
                      <a:noFill/>
                    </a:lnTlToBr>
                    <a:lnBlToTr>
                      <a:noFill/>
                    </a:lnBlToTr>
                    <a:solidFill>
                      <a:srgbClr val="FFFFFF"/>
                    </a:solidFill>
                  </a:tcPr>
                </a:tc>
                <a:tc>
                  <a:txBody>
                    <a:bodyPr/>
                    <a:lstStyle/>
                    <a:p>
                      <a:pPr marL="0" marR="0" lvl="0" indent="0" algn="l"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endParaRPr kumimoji="0" lang="es-ES" sz="1600" b="0" i="0" u="none" strike="noStrike" cap="none" normalizeH="0" baseline="0">
                        <a:ln>
                          <a:noFill/>
                        </a:ln>
                        <a:solidFill>
                          <a:srgbClr val="000000"/>
                        </a:solidFill>
                        <a:effectLst/>
                        <a:latin typeface="Arial" pitchFamily="34" charset="0"/>
                        <a:ea typeface="WenQuanYi Zen Hei" charset="0"/>
                        <a:cs typeface="WenQuanYi Zen Hei" charset="0"/>
                      </a:endParaRPr>
                    </a:p>
                  </a:txBody>
                  <a:tcPr marL="81638" marR="81638" marT="56859" marB="42456" horzOverflow="overflow">
                    <a:lnL w="360" cap="flat" cmpd="sng" algn="ctr">
                      <a:solidFill>
                        <a:srgbClr val="FFFFFF"/>
                      </a:solidFill>
                      <a:prstDash val="solid"/>
                      <a:round/>
                      <a:headEnd type="none" w="med" len="med"/>
                      <a:tailEnd type="none" w="med" len="med"/>
                    </a:lnL>
                    <a:lnR w="360" cap="flat" cmpd="sng" algn="ctr">
                      <a:solidFill>
                        <a:srgbClr val="FFFFFF"/>
                      </a:solidFill>
                      <a:prstDash val="solid"/>
                      <a:round/>
                      <a:headEnd type="none" w="med" len="med"/>
                      <a:tailEnd type="none" w="med" len="med"/>
                    </a:lnR>
                    <a:lnT w="360" cap="flat" cmpd="sng" algn="ctr">
                      <a:solidFill>
                        <a:srgbClr val="FFFFFF"/>
                      </a:solidFill>
                      <a:prstDash val="solid"/>
                      <a:round/>
                      <a:headEnd type="none" w="med" len="med"/>
                      <a:tailEnd type="none" w="med" len="med"/>
                    </a:lnT>
                    <a:lnB w="360" cap="flat" cmpd="sng" algn="ctr">
                      <a:solidFill>
                        <a:srgbClr val="FFFFFF"/>
                      </a:solidFill>
                      <a:prstDash val="solid"/>
                      <a:round/>
                      <a:headEnd type="none" w="med" len="med"/>
                      <a:tailEnd type="none" w="med" len="med"/>
                    </a:lnB>
                    <a:lnTlToBr>
                      <a:noFill/>
                    </a:lnTlToBr>
                    <a:lnBlToTr>
                      <a:noFill/>
                    </a:lnBlToTr>
                    <a:solidFill>
                      <a:srgbClr val="FFFFFF"/>
                    </a:solidFill>
                  </a:tcPr>
                </a:tc>
                <a:extLst>
                  <a:ext uri="{0D108BD9-81ED-4DB2-BD59-A6C34878D82A}">
                    <a16:rowId xmlns:a16="http://schemas.microsoft.com/office/drawing/2014/main" val="10002"/>
                  </a:ext>
                </a:extLst>
              </a:tr>
              <a:tr h="330776">
                <a:tc>
                  <a:txBody>
                    <a:bodyPr/>
                    <a:lstStyle/>
                    <a:p>
                      <a:pPr marL="0" marR="0" lvl="0" indent="0" algn="ctr"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kumimoji="0" lang="es-ES" sz="1600" b="0" i="0" u="none" strike="noStrike" cap="none" normalizeH="0" baseline="0" dirty="0">
                          <a:ln>
                            <a:noFill/>
                          </a:ln>
                          <a:solidFill>
                            <a:srgbClr val="000000"/>
                          </a:solidFill>
                          <a:effectLst/>
                          <a:latin typeface="Arial" pitchFamily="34" charset="0"/>
                          <a:ea typeface="WenQuanYi Zen Hei" charset="0"/>
                          <a:cs typeface="WenQuanYi Zen Hei" charset="0"/>
                        </a:rPr>
                        <a:t>Nº Cupón</a:t>
                      </a:r>
                    </a:p>
                  </a:txBody>
                  <a:tcPr marL="81638" marR="81638" marT="56859" marB="42456" horzOverflow="overflow">
                    <a:lnL w="360" cap="flat" cmpd="sng" algn="ctr">
                      <a:solidFill>
                        <a:srgbClr val="FFFFFF"/>
                      </a:solidFill>
                      <a:prstDash val="solid"/>
                      <a:round/>
                      <a:headEnd type="none" w="med" len="med"/>
                      <a:tailEnd type="none" w="med" len="med"/>
                    </a:lnL>
                    <a:lnR w="360" cap="flat" cmpd="sng" algn="ctr">
                      <a:solidFill>
                        <a:srgbClr val="FFFFFF"/>
                      </a:solidFill>
                      <a:prstDash val="solid"/>
                      <a:round/>
                      <a:headEnd type="none" w="med" len="med"/>
                      <a:tailEnd type="none" w="med" len="med"/>
                    </a:lnR>
                    <a:lnT w="360" cap="flat" cmpd="sng" algn="ctr">
                      <a:solidFill>
                        <a:srgbClr val="FFFFFF"/>
                      </a:solidFill>
                      <a:prstDash val="solid"/>
                      <a:round/>
                      <a:headEnd type="none" w="med" len="med"/>
                      <a:tailEnd type="none" w="med" len="med"/>
                    </a:lnT>
                    <a:lnB w="360" cap="flat" cmpd="sng" algn="ctr">
                      <a:solidFill>
                        <a:srgbClr val="FFFFFF"/>
                      </a:solidFill>
                      <a:prstDash val="solid"/>
                      <a:round/>
                      <a:headEnd type="none" w="med" len="med"/>
                      <a:tailEnd type="none" w="med" len="med"/>
                    </a:lnB>
                    <a:lnTlToBr>
                      <a:noFill/>
                    </a:lnTlToBr>
                    <a:lnBlToTr>
                      <a:noFill/>
                    </a:lnBlToTr>
                    <a:solidFill>
                      <a:srgbClr val="E6E6FF"/>
                    </a:solidFill>
                  </a:tcPr>
                </a:tc>
                <a:tc>
                  <a:txBody>
                    <a:bodyPr/>
                    <a:lstStyle/>
                    <a:p>
                      <a:pPr marL="0" marR="0" lvl="0" indent="0" algn="ctr"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kumimoji="0" lang="es-ES" sz="1600" b="0" i="0" u="none" strike="noStrike" cap="none" normalizeH="0" baseline="0">
                          <a:ln>
                            <a:noFill/>
                          </a:ln>
                          <a:solidFill>
                            <a:srgbClr val="000000"/>
                          </a:solidFill>
                          <a:effectLst/>
                          <a:latin typeface="Arial" pitchFamily="34" charset="0"/>
                          <a:ea typeface="WenQuanYi Zen Hei" charset="0"/>
                          <a:cs typeface="WenQuanYi Zen Hei" charset="0"/>
                        </a:rPr>
                        <a:t>Interés</a:t>
                      </a:r>
                    </a:p>
                  </a:txBody>
                  <a:tcPr marL="81638" marR="81638" marT="56859" marB="42456" horzOverflow="overflow">
                    <a:lnL w="360" cap="flat" cmpd="sng" algn="ctr">
                      <a:solidFill>
                        <a:srgbClr val="FFFFFF"/>
                      </a:solidFill>
                      <a:prstDash val="solid"/>
                      <a:round/>
                      <a:headEnd type="none" w="med" len="med"/>
                      <a:tailEnd type="none" w="med" len="med"/>
                    </a:lnL>
                    <a:lnR w="360" cap="flat" cmpd="sng" algn="ctr">
                      <a:solidFill>
                        <a:srgbClr val="FFFFFF"/>
                      </a:solidFill>
                      <a:prstDash val="solid"/>
                      <a:round/>
                      <a:headEnd type="none" w="med" len="med"/>
                      <a:tailEnd type="none" w="med" len="med"/>
                    </a:lnR>
                    <a:lnT w="360" cap="flat" cmpd="sng" algn="ctr">
                      <a:solidFill>
                        <a:srgbClr val="FFFFFF"/>
                      </a:solidFill>
                      <a:prstDash val="solid"/>
                      <a:round/>
                      <a:headEnd type="none" w="med" len="med"/>
                      <a:tailEnd type="none" w="med" len="med"/>
                    </a:lnT>
                    <a:lnB w="360" cap="flat" cmpd="sng" algn="ctr">
                      <a:solidFill>
                        <a:srgbClr val="FFFFFF"/>
                      </a:solidFill>
                      <a:prstDash val="solid"/>
                      <a:round/>
                      <a:headEnd type="none" w="med" len="med"/>
                      <a:tailEnd type="none" w="med" len="med"/>
                    </a:lnB>
                    <a:lnTlToBr>
                      <a:noFill/>
                    </a:lnTlToBr>
                    <a:lnBlToTr>
                      <a:noFill/>
                    </a:lnBlToTr>
                    <a:solidFill>
                      <a:srgbClr val="E6E6FF"/>
                    </a:solidFill>
                  </a:tcPr>
                </a:tc>
                <a:tc>
                  <a:txBody>
                    <a:bodyPr/>
                    <a:lstStyle/>
                    <a:p>
                      <a:pPr marL="0" marR="0" lvl="0" indent="0" algn="ctr"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kumimoji="0" lang="es-ES" sz="1600" b="0" i="0" u="none" strike="noStrike" cap="none" normalizeH="0" baseline="0">
                          <a:ln>
                            <a:noFill/>
                          </a:ln>
                          <a:solidFill>
                            <a:srgbClr val="000000"/>
                          </a:solidFill>
                          <a:effectLst/>
                          <a:latin typeface="Arial" pitchFamily="34" charset="0"/>
                          <a:ea typeface="WenQuanYi Zen Hei" charset="0"/>
                          <a:cs typeface="WenQuanYi Zen Hei" charset="0"/>
                        </a:rPr>
                        <a:t>Amortización</a:t>
                      </a:r>
                    </a:p>
                  </a:txBody>
                  <a:tcPr marL="81638" marR="81638" marT="56859" marB="42456" horzOverflow="overflow">
                    <a:lnL w="360" cap="flat" cmpd="sng" algn="ctr">
                      <a:solidFill>
                        <a:srgbClr val="FFFFFF"/>
                      </a:solidFill>
                      <a:prstDash val="solid"/>
                      <a:round/>
                      <a:headEnd type="none" w="med" len="med"/>
                      <a:tailEnd type="none" w="med" len="med"/>
                    </a:lnL>
                    <a:lnR w="360" cap="flat" cmpd="sng" algn="ctr">
                      <a:solidFill>
                        <a:srgbClr val="FFFFFF"/>
                      </a:solidFill>
                      <a:prstDash val="solid"/>
                      <a:round/>
                      <a:headEnd type="none" w="med" len="med"/>
                      <a:tailEnd type="none" w="med" len="med"/>
                    </a:lnR>
                    <a:lnT w="360" cap="flat" cmpd="sng" algn="ctr">
                      <a:solidFill>
                        <a:srgbClr val="FFFFFF"/>
                      </a:solidFill>
                      <a:prstDash val="solid"/>
                      <a:round/>
                      <a:headEnd type="none" w="med" len="med"/>
                      <a:tailEnd type="none" w="med" len="med"/>
                    </a:lnT>
                    <a:lnB w="360" cap="flat" cmpd="sng" algn="ctr">
                      <a:solidFill>
                        <a:srgbClr val="FFFFFF"/>
                      </a:solidFill>
                      <a:prstDash val="solid"/>
                      <a:round/>
                      <a:headEnd type="none" w="med" len="med"/>
                      <a:tailEnd type="none" w="med" len="med"/>
                    </a:lnB>
                    <a:lnTlToBr>
                      <a:noFill/>
                    </a:lnTlToBr>
                    <a:lnBlToTr>
                      <a:noFill/>
                    </a:lnBlToTr>
                    <a:solidFill>
                      <a:srgbClr val="E6E6FF"/>
                    </a:solidFill>
                  </a:tcPr>
                </a:tc>
                <a:tc>
                  <a:txBody>
                    <a:bodyPr/>
                    <a:lstStyle/>
                    <a:p>
                      <a:pPr marL="0" marR="0" lvl="0" indent="0" algn="ctr"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kumimoji="0" lang="es-ES" sz="1600" b="0" i="0" u="none" strike="noStrike" cap="none" normalizeH="0" baseline="0">
                          <a:ln>
                            <a:noFill/>
                          </a:ln>
                          <a:solidFill>
                            <a:srgbClr val="000000"/>
                          </a:solidFill>
                          <a:effectLst/>
                          <a:latin typeface="Arial" pitchFamily="34" charset="0"/>
                          <a:ea typeface="WenQuanYi Zen Hei" charset="0"/>
                          <a:cs typeface="WenQuanYi Zen Hei" charset="0"/>
                        </a:rPr>
                        <a:t>Cuota</a:t>
                      </a:r>
                    </a:p>
                  </a:txBody>
                  <a:tcPr marL="81638" marR="81638" marT="56859" marB="42456" horzOverflow="overflow">
                    <a:lnL w="360" cap="flat" cmpd="sng" algn="ctr">
                      <a:solidFill>
                        <a:srgbClr val="FFFFFF"/>
                      </a:solidFill>
                      <a:prstDash val="solid"/>
                      <a:round/>
                      <a:headEnd type="none" w="med" len="med"/>
                      <a:tailEnd type="none" w="med" len="med"/>
                    </a:lnL>
                    <a:lnR w="360" cap="flat" cmpd="sng" algn="ctr">
                      <a:solidFill>
                        <a:srgbClr val="FFFFFF"/>
                      </a:solidFill>
                      <a:prstDash val="solid"/>
                      <a:round/>
                      <a:headEnd type="none" w="med" len="med"/>
                      <a:tailEnd type="none" w="med" len="med"/>
                    </a:lnR>
                    <a:lnT w="360" cap="flat" cmpd="sng" algn="ctr">
                      <a:solidFill>
                        <a:srgbClr val="FFFFFF"/>
                      </a:solidFill>
                      <a:prstDash val="solid"/>
                      <a:round/>
                      <a:headEnd type="none" w="med" len="med"/>
                      <a:tailEnd type="none" w="med" len="med"/>
                    </a:lnT>
                    <a:lnB w="360" cap="flat" cmpd="sng" algn="ctr">
                      <a:solidFill>
                        <a:srgbClr val="FFFFFF"/>
                      </a:solidFill>
                      <a:prstDash val="solid"/>
                      <a:round/>
                      <a:headEnd type="none" w="med" len="med"/>
                      <a:tailEnd type="none" w="med" len="med"/>
                    </a:lnB>
                    <a:lnTlToBr>
                      <a:noFill/>
                    </a:lnTlToBr>
                    <a:lnBlToTr>
                      <a:noFill/>
                    </a:lnBlToTr>
                    <a:solidFill>
                      <a:srgbClr val="E6E6FF"/>
                    </a:solidFill>
                  </a:tcPr>
                </a:tc>
                <a:tc>
                  <a:txBody>
                    <a:bodyPr/>
                    <a:lstStyle/>
                    <a:p>
                      <a:pPr marL="0" marR="0" lvl="0" indent="0" algn="ctr"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kumimoji="0" lang="es-ES" sz="1600" b="0" i="0" u="none" strike="noStrike" cap="none" normalizeH="0" baseline="0">
                          <a:ln>
                            <a:noFill/>
                          </a:ln>
                          <a:solidFill>
                            <a:srgbClr val="000000"/>
                          </a:solidFill>
                          <a:effectLst/>
                          <a:latin typeface="Arial" pitchFamily="34" charset="0"/>
                          <a:ea typeface="WenQuanYi Zen Hei" charset="0"/>
                          <a:cs typeface="WenQuanYi Zen Hei" charset="0"/>
                        </a:rPr>
                        <a:t>Saldo por Amortizar</a:t>
                      </a:r>
                    </a:p>
                  </a:txBody>
                  <a:tcPr marL="81638" marR="81638" marT="56859" marB="42456" horzOverflow="overflow">
                    <a:lnL w="360" cap="flat" cmpd="sng" algn="ctr">
                      <a:solidFill>
                        <a:srgbClr val="FFFFFF"/>
                      </a:solidFill>
                      <a:prstDash val="solid"/>
                      <a:round/>
                      <a:headEnd type="none" w="med" len="med"/>
                      <a:tailEnd type="none" w="med" len="med"/>
                    </a:lnL>
                    <a:lnR w="360" cap="flat" cmpd="sng" algn="ctr">
                      <a:solidFill>
                        <a:srgbClr val="FFFFFF"/>
                      </a:solidFill>
                      <a:prstDash val="solid"/>
                      <a:round/>
                      <a:headEnd type="none" w="med" len="med"/>
                      <a:tailEnd type="none" w="med" len="med"/>
                    </a:lnR>
                    <a:lnT w="360" cap="flat" cmpd="sng" algn="ctr">
                      <a:solidFill>
                        <a:srgbClr val="FFFFFF"/>
                      </a:solidFill>
                      <a:prstDash val="solid"/>
                      <a:round/>
                      <a:headEnd type="none" w="med" len="med"/>
                      <a:tailEnd type="none" w="med" len="med"/>
                    </a:lnT>
                    <a:lnB w="360" cap="flat" cmpd="sng" algn="ctr">
                      <a:solidFill>
                        <a:srgbClr val="FFFFFF"/>
                      </a:solidFill>
                      <a:prstDash val="solid"/>
                      <a:round/>
                      <a:headEnd type="none" w="med" len="med"/>
                      <a:tailEnd type="none" w="med" len="med"/>
                    </a:lnB>
                    <a:lnTlToBr>
                      <a:noFill/>
                    </a:lnTlToBr>
                    <a:lnBlToTr>
                      <a:noFill/>
                    </a:lnBlToTr>
                    <a:solidFill>
                      <a:srgbClr val="E6E6FF"/>
                    </a:solidFill>
                  </a:tcPr>
                </a:tc>
                <a:extLst>
                  <a:ext uri="{0D108BD9-81ED-4DB2-BD59-A6C34878D82A}">
                    <a16:rowId xmlns:a16="http://schemas.microsoft.com/office/drawing/2014/main" val="10003"/>
                  </a:ext>
                </a:extLst>
              </a:tr>
              <a:tr h="330776">
                <a:tc>
                  <a:txBody>
                    <a:bodyPr/>
                    <a:lstStyle/>
                    <a:p>
                      <a:pPr marL="0" marR="0" lvl="0" indent="0" algn="ctr"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kumimoji="0" lang="es-ES" sz="1600" b="0" i="0" u="none" strike="noStrike" cap="none" normalizeH="0" baseline="0" dirty="0">
                          <a:ln>
                            <a:noFill/>
                          </a:ln>
                          <a:solidFill>
                            <a:srgbClr val="000000"/>
                          </a:solidFill>
                          <a:effectLst/>
                          <a:latin typeface="Arial" pitchFamily="34" charset="0"/>
                          <a:ea typeface="WenQuanYi Zen Hei" charset="0"/>
                          <a:cs typeface="WenQuanYi Zen Hei" charset="0"/>
                        </a:rPr>
                        <a:t>1</a:t>
                      </a:r>
                    </a:p>
                  </a:txBody>
                  <a:tcPr marL="81638" marR="81638" marT="56859" marB="42456" horzOverflow="overflow">
                    <a:lnL w="360" cap="flat" cmpd="sng" algn="ctr">
                      <a:solidFill>
                        <a:srgbClr val="FFFFFF"/>
                      </a:solidFill>
                      <a:prstDash val="solid"/>
                      <a:round/>
                      <a:headEnd type="none" w="med" len="med"/>
                      <a:tailEnd type="none" w="med" len="med"/>
                    </a:lnL>
                    <a:lnR w="360" cap="flat" cmpd="sng" algn="ctr">
                      <a:solidFill>
                        <a:srgbClr val="FFFFFF"/>
                      </a:solidFill>
                      <a:prstDash val="solid"/>
                      <a:round/>
                      <a:headEnd type="none" w="med" len="med"/>
                      <a:tailEnd type="none" w="med" len="med"/>
                    </a:lnR>
                    <a:lnT w="360" cap="flat" cmpd="sng" algn="ctr">
                      <a:solidFill>
                        <a:srgbClr val="FFFFFF"/>
                      </a:solidFill>
                      <a:prstDash val="solid"/>
                      <a:round/>
                      <a:headEnd type="none" w="med" len="med"/>
                      <a:tailEnd type="none" w="med" len="med"/>
                    </a:lnT>
                    <a:lnB w="360" cap="flat" cmpd="sng" algn="ctr">
                      <a:solidFill>
                        <a:srgbClr val="FFFFFF"/>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kumimoji="0" lang="es-ES" sz="1600" b="0" i="0" u="none" strike="noStrike" cap="none" normalizeH="0" baseline="0">
                          <a:ln>
                            <a:noFill/>
                          </a:ln>
                          <a:solidFill>
                            <a:srgbClr val="000000"/>
                          </a:solidFill>
                          <a:effectLst/>
                          <a:latin typeface="Arial" pitchFamily="34" charset="0"/>
                          <a:ea typeface="WenQuanYi Zen Hei" charset="0"/>
                          <a:cs typeface="WenQuanYi Zen Hei" charset="0"/>
                        </a:rPr>
                        <a:t>10.000</a:t>
                      </a:r>
                    </a:p>
                  </a:txBody>
                  <a:tcPr marL="81638" marR="81638" marT="56859" marB="42456" horzOverflow="overflow">
                    <a:lnL w="360" cap="flat" cmpd="sng" algn="ctr">
                      <a:solidFill>
                        <a:srgbClr val="FFFFFF"/>
                      </a:solidFill>
                      <a:prstDash val="solid"/>
                      <a:round/>
                      <a:headEnd type="none" w="med" len="med"/>
                      <a:tailEnd type="none" w="med" len="med"/>
                    </a:lnL>
                    <a:lnR w="360" cap="flat" cmpd="sng" algn="ctr">
                      <a:solidFill>
                        <a:srgbClr val="FFFFFF"/>
                      </a:solidFill>
                      <a:prstDash val="solid"/>
                      <a:round/>
                      <a:headEnd type="none" w="med" len="med"/>
                      <a:tailEnd type="none" w="med" len="med"/>
                    </a:lnR>
                    <a:lnT w="360" cap="flat" cmpd="sng" algn="ctr">
                      <a:solidFill>
                        <a:srgbClr val="FFFFFF"/>
                      </a:solidFill>
                      <a:prstDash val="solid"/>
                      <a:round/>
                      <a:headEnd type="none" w="med" len="med"/>
                      <a:tailEnd type="none" w="med" len="med"/>
                    </a:lnT>
                    <a:lnB w="360" cap="flat" cmpd="sng" algn="ctr">
                      <a:solidFill>
                        <a:srgbClr val="FFFFFF"/>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kumimoji="0" lang="es-ES" sz="1600" b="0" i="0" u="none" strike="noStrike" cap="none" normalizeH="0" baseline="0">
                          <a:ln>
                            <a:noFill/>
                          </a:ln>
                          <a:solidFill>
                            <a:srgbClr val="000000"/>
                          </a:solidFill>
                          <a:effectLst/>
                          <a:latin typeface="Arial" pitchFamily="34" charset="0"/>
                          <a:ea typeface="WenQuanYi Zen Hei" charset="0"/>
                          <a:cs typeface="WenQuanYi Zen Hei" charset="0"/>
                        </a:rPr>
                        <a:t>0</a:t>
                      </a:r>
                    </a:p>
                  </a:txBody>
                  <a:tcPr marL="81638" marR="81638" marT="56859" marB="42456" horzOverflow="overflow">
                    <a:lnL w="360" cap="flat" cmpd="sng" algn="ctr">
                      <a:solidFill>
                        <a:srgbClr val="FFFFFF"/>
                      </a:solidFill>
                      <a:prstDash val="solid"/>
                      <a:round/>
                      <a:headEnd type="none" w="med" len="med"/>
                      <a:tailEnd type="none" w="med" len="med"/>
                    </a:lnL>
                    <a:lnR w="360" cap="flat" cmpd="sng" algn="ctr">
                      <a:solidFill>
                        <a:srgbClr val="FFFFFF"/>
                      </a:solidFill>
                      <a:prstDash val="solid"/>
                      <a:round/>
                      <a:headEnd type="none" w="med" len="med"/>
                      <a:tailEnd type="none" w="med" len="med"/>
                    </a:lnR>
                    <a:lnT w="360" cap="flat" cmpd="sng" algn="ctr">
                      <a:solidFill>
                        <a:srgbClr val="FFFFFF"/>
                      </a:solidFill>
                      <a:prstDash val="solid"/>
                      <a:round/>
                      <a:headEnd type="none" w="med" len="med"/>
                      <a:tailEnd type="none" w="med" len="med"/>
                    </a:lnT>
                    <a:lnB w="360" cap="flat" cmpd="sng" algn="ctr">
                      <a:solidFill>
                        <a:srgbClr val="FFFFFF"/>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kumimoji="0" lang="es-ES" sz="1600" b="0" i="0" u="none" strike="noStrike" cap="none" normalizeH="0" baseline="0">
                          <a:ln>
                            <a:noFill/>
                          </a:ln>
                          <a:solidFill>
                            <a:srgbClr val="000000"/>
                          </a:solidFill>
                          <a:effectLst/>
                          <a:latin typeface="Arial" pitchFamily="34" charset="0"/>
                          <a:ea typeface="WenQuanYi Zen Hei" charset="0"/>
                          <a:cs typeface="WenQuanYi Zen Hei" charset="0"/>
                        </a:rPr>
                        <a:t>10.000</a:t>
                      </a:r>
                    </a:p>
                  </a:txBody>
                  <a:tcPr marL="81638" marR="81638" marT="56859" marB="42456" horzOverflow="overflow">
                    <a:lnL w="360" cap="flat" cmpd="sng" algn="ctr">
                      <a:solidFill>
                        <a:srgbClr val="FFFFFF"/>
                      </a:solidFill>
                      <a:prstDash val="solid"/>
                      <a:round/>
                      <a:headEnd type="none" w="med" len="med"/>
                      <a:tailEnd type="none" w="med" len="med"/>
                    </a:lnL>
                    <a:lnR w="360" cap="flat" cmpd="sng" algn="ctr">
                      <a:solidFill>
                        <a:srgbClr val="FFFFFF"/>
                      </a:solidFill>
                      <a:prstDash val="solid"/>
                      <a:round/>
                      <a:headEnd type="none" w="med" len="med"/>
                      <a:tailEnd type="none" w="med" len="med"/>
                    </a:lnR>
                    <a:lnT w="360" cap="flat" cmpd="sng" algn="ctr">
                      <a:solidFill>
                        <a:srgbClr val="FFFFFF"/>
                      </a:solidFill>
                      <a:prstDash val="solid"/>
                      <a:round/>
                      <a:headEnd type="none" w="med" len="med"/>
                      <a:tailEnd type="none" w="med" len="med"/>
                    </a:lnT>
                    <a:lnB w="360" cap="flat" cmpd="sng" algn="ctr">
                      <a:solidFill>
                        <a:srgbClr val="FFFFFF"/>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kumimoji="0" lang="es-ES" sz="1600" b="0" i="0" u="none" strike="noStrike" cap="none" normalizeH="0" baseline="0">
                          <a:ln>
                            <a:noFill/>
                          </a:ln>
                          <a:solidFill>
                            <a:srgbClr val="000000"/>
                          </a:solidFill>
                          <a:effectLst/>
                          <a:latin typeface="Arial" pitchFamily="34" charset="0"/>
                          <a:ea typeface="WenQuanYi Zen Hei" charset="0"/>
                          <a:cs typeface="WenQuanYi Zen Hei" charset="0"/>
                        </a:rPr>
                        <a:t>100.000</a:t>
                      </a:r>
                    </a:p>
                  </a:txBody>
                  <a:tcPr marL="81638" marR="81638" marT="56859" marB="42456" horzOverflow="overflow">
                    <a:lnL w="360" cap="flat" cmpd="sng" algn="ctr">
                      <a:solidFill>
                        <a:srgbClr val="FFFFFF"/>
                      </a:solidFill>
                      <a:prstDash val="solid"/>
                      <a:round/>
                      <a:headEnd type="none" w="med" len="med"/>
                      <a:tailEnd type="none" w="med" len="med"/>
                    </a:lnL>
                    <a:lnR w="360" cap="flat" cmpd="sng" algn="ctr">
                      <a:solidFill>
                        <a:srgbClr val="FFFFFF"/>
                      </a:solidFill>
                      <a:prstDash val="solid"/>
                      <a:round/>
                      <a:headEnd type="none" w="med" len="med"/>
                      <a:tailEnd type="none" w="med" len="med"/>
                    </a:lnR>
                    <a:lnT w="360" cap="flat" cmpd="sng" algn="ctr">
                      <a:solidFill>
                        <a:srgbClr val="FFFFFF"/>
                      </a:solidFill>
                      <a:prstDash val="solid"/>
                      <a:round/>
                      <a:headEnd type="none" w="med" len="med"/>
                      <a:tailEnd type="none" w="med" len="med"/>
                    </a:lnT>
                    <a:lnB w="360" cap="flat" cmpd="sng" algn="ctr">
                      <a:solidFill>
                        <a:srgbClr val="FFFFFF"/>
                      </a:solidFill>
                      <a:prstDash val="solid"/>
                      <a:round/>
                      <a:headEnd type="none" w="med" len="med"/>
                      <a:tailEnd type="none" w="med" len="med"/>
                    </a:lnB>
                    <a:lnTlToBr>
                      <a:noFill/>
                    </a:lnTlToBr>
                    <a:lnBlToTr>
                      <a:noFill/>
                    </a:lnBlToTr>
                    <a:solidFill>
                      <a:srgbClr val="FFFFFF"/>
                    </a:solidFill>
                  </a:tcPr>
                </a:tc>
                <a:extLst>
                  <a:ext uri="{0D108BD9-81ED-4DB2-BD59-A6C34878D82A}">
                    <a16:rowId xmlns:a16="http://schemas.microsoft.com/office/drawing/2014/main" val="10004"/>
                  </a:ext>
                </a:extLst>
              </a:tr>
              <a:tr h="330776">
                <a:tc>
                  <a:txBody>
                    <a:bodyPr/>
                    <a:lstStyle/>
                    <a:p>
                      <a:pPr marL="0" marR="0" lvl="0" indent="0" algn="ctr"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kumimoji="0" lang="es-ES" sz="1600" b="0" i="0" u="none" strike="noStrike" cap="none" normalizeH="0" baseline="0" dirty="0">
                          <a:ln>
                            <a:noFill/>
                          </a:ln>
                          <a:solidFill>
                            <a:srgbClr val="000000"/>
                          </a:solidFill>
                          <a:effectLst/>
                          <a:latin typeface="Arial" pitchFamily="34" charset="0"/>
                          <a:ea typeface="WenQuanYi Zen Hei" charset="0"/>
                          <a:cs typeface="WenQuanYi Zen Hei" charset="0"/>
                        </a:rPr>
                        <a:t>2</a:t>
                      </a:r>
                    </a:p>
                  </a:txBody>
                  <a:tcPr marL="81638" marR="81638" marT="56859" marB="42456" horzOverflow="overflow">
                    <a:lnL w="360" cap="flat" cmpd="sng" algn="ctr">
                      <a:solidFill>
                        <a:srgbClr val="FFFFFF"/>
                      </a:solidFill>
                      <a:prstDash val="solid"/>
                      <a:round/>
                      <a:headEnd type="none" w="med" len="med"/>
                      <a:tailEnd type="none" w="med" len="med"/>
                    </a:lnL>
                    <a:lnR w="360" cap="flat" cmpd="sng" algn="ctr">
                      <a:solidFill>
                        <a:srgbClr val="FFFFFF"/>
                      </a:solidFill>
                      <a:prstDash val="solid"/>
                      <a:round/>
                      <a:headEnd type="none" w="med" len="med"/>
                      <a:tailEnd type="none" w="med" len="med"/>
                    </a:lnR>
                    <a:lnT w="360" cap="flat" cmpd="sng" algn="ctr">
                      <a:solidFill>
                        <a:srgbClr val="FFFFFF"/>
                      </a:solidFill>
                      <a:prstDash val="solid"/>
                      <a:round/>
                      <a:headEnd type="none" w="med" len="med"/>
                      <a:tailEnd type="none" w="med" len="med"/>
                    </a:lnT>
                    <a:lnB w="360" cap="flat" cmpd="sng" algn="ctr">
                      <a:solidFill>
                        <a:srgbClr val="FFFFFF"/>
                      </a:solidFill>
                      <a:prstDash val="solid"/>
                      <a:round/>
                      <a:headEnd type="none" w="med" len="med"/>
                      <a:tailEnd type="none" w="med" len="med"/>
                    </a:lnB>
                    <a:lnTlToBr>
                      <a:noFill/>
                    </a:lnTlToBr>
                    <a:lnBlToTr>
                      <a:noFill/>
                    </a:lnBlToTr>
                    <a:solidFill>
                      <a:srgbClr val="E6E6FF"/>
                    </a:solidFill>
                  </a:tcPr>
                </a:tc>
                <a:tc>
                  <a:txBody>
                    <a:bodyPr/>
                    <a:lstStyle/>
                    <a:p>
                      <a:pPr marL="0" marR="0" lvl="0" indent="0" algn="ctr"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kumimoji="0" lang="es-ES" sz="1600" b="0" i="0" u="none" strike="noStrike" cap="none" normalizeH="0" baseline="0">
                          <a:ln>
                            <a:noFill/>
                          </a:ln>
                          <a:solidFill>
                            <a:srgbClr val="000000"/>
                          </a:solidFill>
                          <a:effectLst/>
                          <a:latin typeface="Arial" pitchFamily="34" charset="0"/>
                          <a:ea typeface="WenQuanYi Zen Hei" charset="0"/>
                          <a:cs typeface="WenQuanYi Zen Hei" charset="0"/>
                        </a:rPr>
                        <a:t>10.000</a:t>
                      </a:r>
                    </a:p>
                  </a:txBody>
                  <a:tcPr marL="81638" marR="81638" marT="56859" marB="42456" horzOverflow="overflow">
                    <a:lnL w="360" cap="flat" cmpd="sng" algn="ctr">
                      <a:solidFill>
                        <a:srgbClr val="FFFFFF"/>
                      </a:solidFill>
                      <a:prstDash val="solid"/>
                      <a:round/>
                      <a:headEnd type="none" w="med" len="med"/>
                      <a:tailEnd type="none" w="med" len="med"/>
                    </a:lnL>
                    <a:lnR w="360" cap="flat" cmpd="sng" algn="ctr">
                      <a:solidFill>
                        <a:srgbClr val="FFFFFF"/>
                      </a:solidFill>
                      <a:prstDash val="solid"/>
                      <a:round/>
                      <a:headEnd type="none" w="med" len="med"/>
                      <a:tailEnd type="none" w="med" len="med"/>
                    </a:lnR>
                    <a:lnT w="360" cap="flat" cmpd="sng" algn="ctr">
                      <a:solidFill>
                        <a:srgbClr val="FFFFFF"/>
                      </a:solidFill>
                      <a:prstDash val="solid"/>
                      <a:round/>
                      <a:headEnd type="none" w="med" len="med"/>
                      <a:tailEnd type="none" w="med" len="med"/>
                    </a:lnT>
                    <a:lnB w="360" cap="flat" cmpd="sng" algn="ctr">
                      <a:solidFill>
                        <a:srgbClr val="FFFFFF"/>
                      </a:solidFill>
                      <a:prstDash val="solid"/>
                      <a:round/>
                      <a:headEnd type="none" w="med" len="med"/>
                      <a:tailEnd type="none" w="med" len="med"/>
                    </a:lnB>
                    <a:lnTlToBr>
                      <a:noFill/>
                    </a:lnTlToBr>
                    <a:lnBlToTr>
                      <a:noFill/>
                    </a:lnBlToTr>
                    <a:solidFill>
                      <a:srgbClr val="E6E6FF"/>
                    </a:solidFill>
                  </a:tcPr>
                </a:tc>
                <a:tc>
                  <a:txBody>
                    <a:bodyPr/>
                    <a:lstStyle/>
                    <a:p>
                      <a:pPr marL="0" marR="0" lvl="0" indent="0" algn="ctr"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kumimoji="0" lang="es-ES" sz="1600" b="0" i="0" u="none" strike="noStrike" cap="none" normalizeH="0" baseline="0">
                          <a:ln>
                            <a:noFill/>
                          </a:ln>
                          <a:solidFill>
                            <a:srgbClr val="000000"/>
                          </a:solidFill>
                          <a:effectLst/>
                          <a:latin typeface="Arial" pitchFamily="34" charset="0"/>
                          <a:ea typeface="WenQuanYi Zen Hei" charset="0"/>
                          <a:cs typeface="WenQuanYi Zen Hei" charset="0"/>
                        </a:rPr>
                        <a:t>0</a:t>
                      </a:r>
                    </a:p>
                  </a:txBody>
                  <a:tcPr marL="81638" marR="81638" marT="56859" marB="42456" horzOverflow="overflow">
                    <a:lnL w="360" cap="flat" cmpd="sng" algn="ctr">
                      <a:solidFill>
                        <a:srgbClr val="FFFFFF"/>
                      </a:solidFill>
                      <a:prstDash val="solid"/>
                      <a:round/>
                      <a:headEnd type="none" w="med" len="med"/>
                      <a:tailEnd type="none" w="med" len="med"/>
                    </a:lnL>
                    <a:lnR w="360" cap="flat" cmpd="sng" algn="ctr">
                      <a:solidFill>
                        <a:srgbClr val="FFFFFF"/>
                      </a:solidFill>
                      <a:prstDash val="solid"/>
                      <a:round/>
                      <a:headEnd type="none" w="med" len="med"/>
                      <a:tailEnd type="none" w="med" len="med"/>
                    </a:lnR>
                    <a:lnT w="360" cap="flat" cmpd="sng" algn="ctr">
                      <a:solidFill>
                        <a:srgbClr val="FFFFFF"/>
                      </a:solidFill>
                      <a:prstDash val="solid"/>
                      <a:round/>
                      <a:headEnd type="none" w="med" len="med"/>
                      <a:tailEnd type="none" w="med" len="med"/>
                    </a:lnT>
                    <a:lnB w="360" cap="flat" cmpd="sng" algn="ctr">
                      <a:solidFill>
                        <a:srgbClr val="FFFFFF"/>
                      </a:solidFill>
                      <a:prstDash val="solid"/>
                      <a:round/>
                      <a:headEnd type="none" w="med" len="med"/>
                      <a:tailEnd type="none" w="med" len="med"/>
                    </a:lnB>
                    <a:lnTlToBr>
                      <a:noFill/>
                    </a:lnTlToBr>
                    <a:lnBlToTr>
                      <a:noFill/>
                    </a:lnBlToTr>
                    <a:solidFill>
                      <a:srgbClr val="E6E6FF"/>
                    </a:solidFill>
                  </a:tcPr>
                </a:tc>
                <a:tc>
                  <a:txBody>
                    <a:bodyPr/>
                    <a:lstStyle/>
                    <a:p>
                      <a:pPr marL="0" marR="0" lvl="0" indent="0" algn="ctr"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kumimoji="0" lang="es-ES" sz="1600" b="0" i="0" u="none" strike="noStrike" cap="none" normalizeH="0" baseline="0">
                          <a:ln>
                            <a:noFill/>
                          </a:ln>
                          <a:solidFill>
                            <a:srgbClr val="000000"/>
                          </a:solidFill>
                          <a:effectLst/>
                          <a:latin typeface="Arial" pitchFamily="34" charset="0"/>
                          <a:ea typeface="WenQuanYi Zen Hei" charset="0"/>
                          <a:cs typeface="WenQuanYi Zen Hei" charset="0"/>
                        </a:rPr>
                        <a:t>10.000</a:t>
                      </a:r>
                    </a:p>
                  </a:txBody>
                  <a:tcPr marL="81638" marR="81638" marT="56859" marB="42456" horzOverflow="overflow">
                    <a:lnL w="360" cap="flat" cmpd="sng" algn="ctr">
                      <a:solidFill>
                        <a:srgbClr val="FFFFFF"/>
                      </a:solidFill>
                      <a:prstDash val="solid"/>
                      <a:round/>
                      <a:headEnd type="none" w="med" len="med"/>
                      <a:tailEnd type="none" w="med" len="med"/>
                    </a:lnL>
                    <a:lnR w="360" cap="flat" cmpd="sng" algn="ctr">
                      <a:solidFill>
                        <a:srgbClr val="FFFFFF"/>
                      </a:solidFill>
                      <a:prstDash val="solid"/>
                      <a:round/>
                      <a:headEnd type="none" w="med" len="med"/>
                      <a:tailEnd type="none" w="med" len="med"/>
                    </a:lnR>
                    <a:lnT w="360" cap="flat" cmpd="sng" algn="ctr">
                      <a:solidFill>
                        <a:srgbClr val="FFFFFF"/>
                      </a:solidFill>
                      <a:prstDash val="solid"/>
                      <a:round/>
                      <a:headEnd type="none" w="med" len="med"/>
                      <a:tailEnd type="none" w="med" len="med"/>
                    </a:lnT>
                    <a:lnB w="360" cap="flat" cmpd="sng" algn="ctr">
                      <a:solidFill>
                        <a:srgbClr val="FFFFFF"/>
                      </a:solidFill>
                      <a:prstDash val="solid"/>
                      <a:round/>
                      <a:headEnd type="none" w="med" len="med"/>
                      <a:tailEnd type="none" w="med" len="med"/>
                    </a:lnB>
                    <a:lnTlToBr>
                      <a:noFill/>
                    </a:lnTlToBr>
                    <a:lnBlToTr>
                      <a:noFill/>
                    </a:lnBlToTr>
                    <a:solidFill>
                      <a:srgbClr val="E6E6FF"/>
                    </a:solidFill>
                  </a:tcPr>
                </a:tc>
                <a:tc>
                  <a:txBody>
                    <a:bodyPr/>
                    <a:lstStyle/>
                    <a:p>
                      <a:pPr marL="0" marR="0" lvl="0" indent="0" algn="ctr"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kumimoji="0" lang="es-ES" sz="1600" b="0" i="0" u="none" strike="noStrike" cap="none" normalizeH="0" baseline="0">
                          <a:ln>
                            <a:noFill/>
                          </a:ln>
                          <a:solidFill>
                            <a:srgbClr val="000000"/>
                          </a:solidFill>
                          <a:effectLst/>
                          <a:latin typeface="Arial" pitchFamily="34" charset="0"/>
                          <a:ea typeface="WenQuanYi Zen Hei" charset="0"/>
                          <a:cs typeface="WenQuanYi Zen Hei" charset="0"/>
                        </a:rPr>
                        <a:t>100.000</a:t>
                      </a:r>
                    </a:p>
                  </a:txBody>
                  <a:tcPr marL="81638" marR="81638" marT="56859" marB="42456" horzOverflow="overflow">
                    <a:lnL w="360" cap="flat" cmpd="sng" algn="ctr">
                      <a:solidFill>
                        <a:srgbClr val="FFFFFF"/>
                      </a:solidFill>
                      <a:prstDash val="solid"/>
                      <a:round/>
                      <a:headEnd type="none" w="med" len="med"/>
                      <a:tailEnd type="none" w="med" len="med"/>
                    </a:lnL>
                    <a:lnR w="360" cap="flat" cmpd="sng" algn="ctr">
                      <a:solidFill>
                        <a:srgbClr val="FFFFFF"/>
                      </a:solidFill>
                      <a:prstDash val="solid"/>
                      <a:round/>
                      <a:headEnd type="none" w="med" len="med"/>
                      <a:tailEnd type="none" w="med" len="med"/>
                    </a:lnR>
                    <a:lnT w="360" cap="flat" cmpd="sng" algn="ctr">
                      <a:solidFill>
                        <a:srgbClr val="FFFFFF"/>
                      </a:solidFill>
                      <a:prstDash val="solid"/>
                      <a:round/>
                      <a:headEnd type="none" w="med" len="med"/>
                      <a:tailEnd type="none" w="med" len="med"/>
                    </a:lnT>
                    <a:lnB w="360" cap="flat" cmpd="sng" algn="ctr">
                      <a:solidFill>
                        <a:srgbClr val="FFFFFF"/>
                      </a:solidFill>
                      <a:prstDash val="solid"/>
                      <a:round/>
                      <a:headEnd type="none" w="med" len="med"/>
                      <a:tailEnd type="none" w="med" len="med"/>
                    </a:lnB>
                    <a:lnTlToBr>
                      <a:noFill/>
                    </a:lnTlToBr>
                    <a:lnBlToTr>
                      <a:noFill/>
                    </a:lnBlToTr>
                    <a:solidFill>
                      <a:srgbClr val="E6E6FF"/>
                    </a:solidFill>
                  </a:tcPr>
                </a:tc>
                <a:extLst>
                  <a:ext uri="{0D108BD9-81ED-4DB2-BD59-A6C34878D82A}">
                    <a16:rowId xmlns:a16="http://schemas.microsoft.com/office/drawing/2014/main" val="10005"/>
                  </a:ext>
                </a:extLst>
              </a:tr>
              <a:tr h="330776">
                <a:tc>
                  <a:txBody>
                    <a:bodyPr/>
                    <a:lstStyle/>
                    <a:p>
                      <a:pPr marL="0" marR="0" lvl="0" indent="0" algn="ctr"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kumimoji="0" lang="es-ES" sz="1600" b="0" i="0" u="none" strike="noStrike" cap="none" normalizeH="0" baseline="0" dirty="0">
                          <a:ln>
                            <a:noFill/>
                          </a:ln>
                          <a:solidFill>
                            <a:srgbClr val="000000"/>
                          </a:solidFill>
                          <a:effectLst/>
                          <a:latin typeface="Arial" pitchFamily="34" charset="0"/>
                          <a:ea typeface="WenQuanYi Zen Hei" charset="0"/>
                          <a:cs typeface="WenQuanYi Zen Hei" charset="0"/>
                        </a:rPr>
                        <a:t>3</a:t>
                      </a:r>
                    </a:p>
                  </a:txBody>
                  <a:tcPr marL="81638" marR="81638" marT="56859" marB="42456" horzOverflow="overflow">
                    <a:lnL w="360" cap="flat" cmpd="sng" algn="ctr">
                      <a:solidFill>
                        <a:srgbClr val="FFFFFF"/>
                      </a:solidFill>
                      <a:prstDash val="solid"/>
                      <a:round/>
                      <a:headEnd type="none" w="med" len="med"/>
                      <a:tailEnd type="none" w="med" len="med"/>
                    </a:lnL>
                    <a:lnR w="360" cap="flat" cmpd="sng" algn="ctr">
                      <a:solidFill>
                        <a:srgbClr val="FFFFFF"/>
                      </a:solidFill>
                      <a:prstDash val="solid"/>
                      <a:round/>
                      <a:headEnd type="none" w="med" len="med"/>
                      <a:tailEnd type="none" w="med" len="med"/>
                    </a:lnR>
                    <a:lnT w="360" cap="flat" cmpd="sng" algn="ctr">
                      <a:solidFill>
                        <a:srgbClr val="FFFFFF"/>
                      </a:solidFill>
                      <a:prstDash val="solid"/>
                      <a:round/>
                      <a:headEnd type="none" w="med" len="med"/>
                      <a:tailEnd type="none" w="med" len="med"/>
                    </a:lnT>
                    <a:lnB w="360" cap="flat" cmpd="sng" algn="ctr">
                      <a:solidFill>
                        <a:srgbClr val="FFFFFF"/>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kumimoji="0" lang="es-ES" sz="1600" b="0" i="0" u="none" strike="noStrike" cap="none" normalizeH="0" baseline="0" dirty="0">
                          <a:ln>
                            <a:noFill/>
                          </a:ln>
                          <a:solidFill>
                            <a:srgbClr val="000000"/>
                          </a:solidFill>
                          <a:effectLst/>
                          <a:latin typeface="Arial" pitchFamily="34" charset="0"/>
                          <a:ea typeface="WenQuanYi Zen Hei" charset="0"/>
                          <a:cs typeface="WenQuanYi Zen Hei" charset="0"/>
                        </a:rPr>
                        <a:t>10.000</a:t>
                      </a:r>
                    </a:p>
                  </a:txBody>
                  <a:tcPr marL="81638" marR="81638" marT="56859" marB="42456" horzOverflow="overflow">
                    <a:lnL w="360" cap="flat" cmpd="sng" algn="ctr">
                      <a:solidFill>
                        <a:srgbClr val="FFFFFF"/>
                      </a:solidFill>
                      <a:prstDash val="solid"/>
                      <a:round/>
                      <a:headEnd type="none" w="med" len="med"/>
                      <a:tailEnd type="none" w="med" len="med"/>
                    </a:lnL>
                    <a:lnR w="360" cap="flat" cmpd="sng" algn="ctr">
                      <a:solidFill>
                        <a:srgbClr val="FFFFFF"/>
                      </a:solidFill>
                      <a:prstDash val="solid"/>
                      <a:round/>
                      <a:headEnd type="none" w="med" len="med"/>
                      <a:tailEnd type="none" w="med" len="med"/>
                    </a:lnR>
                    <a:lnT w="360" cap="flat" cmpd="sng" algn="ctr">
                      <a:solidFill>
                        <a:srgbClr val="FFFFFF"/>
                      </a:solidFill>
                      <a:prstDash val="solid"/>
                      <a:round/>
                      <a:headEnd type="none" w="med" len="med"/>
                      <a:tailEnd type="none" w="med" len="med"/>
                    </a:lnT>
                    <a:lnB w="360" cap="flat" cmpd="sng" algn="ctr">
                      <a:solidFill>
                        <a:srgbClr val="FFFFFF"/>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kumimoji="0" lang="es-ES" sz="1600" b="0" i="0" u="none" strike="noStrike" cap="none" normalizeH="0" baseline="0">
                          <a:ln>
                            <a:noFill/>
                          </a:ln>
                          <a:solidFill>
                            <a:srgbClr val="000000"/>
                          </a:solidFill>
                          <a:effectLst/>
                          <a:latin typeface="Arial" pitchFamily="34" charset="0"/>
                          <a:ea typeface="WenQuanYi Zen Hei" charset="0"/>
                          <a:cs typeface="WenQuanYi Zen Hei" charset="0"/>
                        </a:rPr>
                        <a:t>0</a:t>
                      </a:r>
                    </a:p>
                  </a:txBody>
                  <a:tcPr marL="81638" marR="81638" marT="56859" marB="42456" horzOverflow="overflow">
                    <a:lnL w="360" cap="flat" cmpd="sng" algn="ctr">
                      <a:solidFill>
                        <a:srgbClr val="FFFFFF"/>
                      </a:solidFill>
                      <a:prstDash val="solid"/>
                      <a:round/>
                      <a:headEnd type="none" w="med" len="med"/>
                      <a:tailEnd type="none" w="med" len="med"/>
                    </a:lnL>
                    <a:lnR w="360" cap="flat" cmpd="sng" algn="ctr">
                      <a:solidFill>
                        <a:srgbClr val="FFFFFF"/>
                      </a:solidFill>
                      <a:prstDash val="solid"/>
                      <a:round/>
                      <a:headEnd type="none" w="med" len="med"/>
                      <a:tailEnd type="none" w="med" len="med"/>
                    </a:lnR>
                    <a:lnT w="360" cap="flat" cmpd="sng" algn="ctr">
                      <a:solidFill>
                        <a:srgbClr val="FFFFFF"/>
                      </a:solidFill>
                      <a:prstDash val="solid"/>
                      <a:round/>
                      <a:headEnd type="none" w="med" len="med"/>
                      <a:tailEnd type="none" w="med" len="med"/>
                    </a:lnT>
                    <a:lnB w="360" cap="flat" cmpd="sng" algn="ctr">
                      <a:solidFill>
                        <a:srgbClr val="FFFFFF"/>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kumimoji="0" lang="es-ES" sz="1600" b="0" i="0" u="none" strike="noStrike" cap="none" normalizeH="0" baseline="0">
                          <a:ln>
                            <a:noFill/>
                          </a:ln>
                          <a:solidFill>
                            <a:srgbClr val="000000"/>
                          </a:solidFill>
                          <a:effectLst/>
                          <a:latin typeface="Arial" pitchFamily="34" charset="0"/>
                          <a:ea typeface="WenQuanYi Zen Hei" charset="0"/>
                          <a:cs typeface="WenQuanYi Zen Hei" charset="0"/>
                        </a:rPr>
                        <a:t>10.000</a:t>
                      </a:r>
                    </a:p>
                  </a:txBody>
                  <a:tcPr marL="81638" marR="81638" marT="56859" marB="42456" horzOverflow="overflow">
                    <a:lnL w="360" cap="flat" cmpd="sng" algn="ctr">
                      <a:solidFill>
                        <a:srgbClr val="FFFFFF"/>
                      </a:solidFill>
                      <a:prstDash val="solid"/>
                      <a:round/>
                      <a:headEnd type="none" w="med" len="med"/>
                      <a:tailEnd type="none" w="med" len="med"/>
                    </a:lnL>
                    <a:lnR w="360" cap="flat" cmpd="sng" algn="ctr">
                      <a:solidFill>
                        <a:srgbClr val="FFFFFF"/>
                      </a:solidFill>
                      <a:prstDash val="solid"/>
                      <a:round/>
                      <a:headEnd type="none" w="med" len="med"/>
                      <a:tailEnd type="none" w="med" len="med"/>
                    </a:lnR>
                    <a:lnT w="360" cap="flat" cmpd="sng" algn="ctr">
                      <a:solidFill>
                        <a:srgbClr val="FFFFFF"/>
                      </a:solidFill>
                      <a:prstDash val="solid"/>
                      <a:round/>
                      <a:headEnd type="none" w="med" len="med"/>
                      <a:tailEnd type="none" w="med" len="med"/>
                    </a:lnT>
                    <a:lnB w="360" cap="flat" cmpd="sng" algn="ctr">
                      <a:solidFill>
                        <a:srgbClr val="FFFFFF"/>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kumimoji="0" lang="es-ES" sz="1600" b="0" i="0" u="none" strike="noStrike" cap="none" normalizeH="0" baseline="0">
                          <a:ln>
                            <a:noFill/>
                          </a:ln>
                          <a:solidFill>
                            <a:srgbClr val="000000"/>
                          </a:solidFill>
                          <a:effectLst/>
                          <a:latin typeface="Arial" pitchFamily="34" charset="0"/>
                          <a:ea typeface="WenQuanYi Zen Hei" charset="0"/>
                          <a:cs typeface="WenQuanYi Zen Hei" charset="0"/>
                        </a:rPr>
                        <a:t>100.000</a:t>
                      </a:r>
                    </a:p>
                  </a:txBody>
                  <a:tcPr marL="81638" marR="81638" marT="56859" marB="42456" horzOverflow="overflow">
                    <a:lnL w="360" cap="flat" cmpd="sng" algn="ctr">
                      <a:solidFill>
                        <a:srgbClr val="FFFFFF"/>
                      </a:solidFill>
                      <a:prstDash val="solid"/>
                      <a:round/>
                      <a:headEnd type="none" w="med" len="med"/>
                      <a:tailEnd type="none" w="med" len="med"/>
                    </a:lnL>
                    <a:lnR w="360" cap="flat" cmpd="sng" algn="ctr">
                      <a:solidFill>
                        <a:srgbClr val="FFFFFF"/>
                      </a:solidFill>
                      <a:prstDash val="solid"/>
                      <a:round/>
                      <a:headEnd type="none" w="med" len="med"/>
                      <a:tailEnd type="none" w="med" len="med"/>
                    </a:lnR>
                    <a:lnT w="360" cap="flat" cmpd="sng" algn="ctr">
                      <a:solidFill>
                        <a:srgbClr val="FFFFFF"/>
                      </a:solidFill>
                      <a:prstDash val="solid"/>
                      <a:round/>
                      <a:headEnd type="none" w="med" len="med"/>
                      <a:tailEnd type="none" w="med" len="med"/>
                    </a:lnT>
                    <a:lnB w="360" cap="flat" cmpd="sng" algn="ctr">
                      <a:solidFill>
                        <a:srgbClr val="FFFFFF"/>
                      </a:solidFill>
                      <a:prstDash val="solid"/>
                      <a:round/>
                      <a:headEnd type="none" w="med" len="med"/>
                      <a:tailEnd type="none" w="med" len="med"/>
                    </a:lnB>
                    <a:lnTlToBr>
                      <a:noFill/>
                    </a:lnTlToBr>
                    <a:lnBlToTr>
                      <a:noFill/>
                    </a:lnBlToTr>
                    <a:solidFill>
                      <a:srgbClr val="FFFFFF"/>
                    </a:solidFill>
                  </a:tcPr>
                </a:tc>
                <a:extLst>
                  <a:ext uri="{0D108BD9-81ED-4DB2-BD59-A6C34878D82A}">
                    <a16:rowId xmlns:a16="http://schemas.microsoft.com/office/drawing/2014/main" val="10006"/>
                  </a:ext>
                </a:extLst>
              </a:tr>
              <a:tr h="330776">
                <a:tc>
                  <a:txBody>
                    <a:bodyPr/>
                    <a:lstStyle/>
                    <a:p>
                      <a:pPr marL="0" marR="0" lvl="0" indent="0" algn="ctr"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kumimoji="0" lang="es-ES" sz="1600" b="0" i="0" u="none" strike="noStrike" cap="none" normalizeH="0" baseline="0">
                          <a:ln>
                            <a:noFill/>
                          </a:ln>
                          <a:solidFill>
                            <a:srgbClr val="000000"/>
                          </a:solidFill>
                          <a:effectLst/>
                          <a:latin typeface="Arial" pitchFamily="34" charset="0"/>
                          <a:ea typeface="WenQuanYi Zen Hei" charset="0"/>
                          <a:cs typeface="WenQuanYi Zen Hei" charset="0"/>
                        </a:rPr>
                        <a:t>4</a:t>
                      </a:r>
                    </a:p>
                  </a:txBody>
                  <a:tcPr marL="81638" marR="81638" marT="56859" marB="42456" horzOverflow="overflow">
                    <a:lnL w="360" cap="flat" cmpd="sng" algn="ctr">
                      <a:solidFill>
                        <a:srgbClr val="FFFFFF"/>
                      </a:solidFill>
                      <a:prstDash val="solid"/>
                      <a:round/>
                      <a:headEnd type="none" w="med" len="med"/>
                      <a:tailEnd type="none" w="med" len="med"/>
                    </a:lnL>
                    <a:lnR w="360" cap="flat" cmpd="sng" algn="ctr">
                      <a:solidFill>
                        <a:srgbClr val="FFFFFF"/>
                      </a:solidFill>
                      <a:prstDash val="solid"/>
                      <a:round/>
                      <a:headEnd type="none" w="med" len="med"/>
                      <a:tailEnd type="none" w="med" len="med"/>
                    </a:lnR>
                    <a:lnT w="360" cap="flat" cmpd="sng" algn="ctr">
                      <a:solidFill>
                        <a:srgbClr val="FFFFFF"/>
                      </a:solidFill>
                      <a:prstDash val="solid"/>
                      <a:round/>
                      <a:headEnd type="none" w="med" len="med"/>
                      <a:tailEnd type="none" w="med" len="med"/>
                    </a:lnT>
                    <a:lnB w="360" cap="flat" cmpd="sng" algn="ctr">
                      <a:solidFill>
                        <a:srgbClr val="FFFFFF"/>
                      </a:solidFill>
                      <a:prstDash val="solid"/>
                      <a:round/>
                      <a:headEnd type="none" w="med" len="med"/>
                      <a:tailEnd type="none" w="med" len="med"/>
                    </a:lnB>
                    <a:lnTlToBr>
                      <a:noFill/>
                    </a:lnTlToBr>
                    <a:lnBlToTr>
                      <a:noFill/>
                    </a:lnBlToTr>
                    <a:solidFill>
                      <a:srgbClr val="E6E6FF"/>
                    </a:solidFill>
                  </a:tcPr>
                </a:tc>
                <a:tc>
                  <a:txBody>
                    <a:bodyPr/>
                    <a:lstStyle/>
                    <a:p>
                      <a:pPr marL="0" marR="0" lvl="0" indent="0" algn="ctr"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kumimoji="0" lang="es-ES" sz="1600" b="0" i="0" u="none" strike="noStrike" cap="none" normalizeH="0" baseline="0" dirty="0">
                          <a:ln>
                            <a:noFill/>
                          </a:ln>
                          <a:solidFill>
                            <a:srgbClr val="000000"/>
                          </a:solidFill>
                          <a:effectLst/>
                          <a:latin typeface="Arial" pitchFamily="34" charset="0"/>
                          <a:ea typeface="WenQuanYi Zen Hei" charset="0"/>
                          <a:cs typeface="WenQuanYi Zen Hei" charset="0"/>
                        </a:rPr>
                        <a:t>10.000</a:t>
                      </a:r>
                    </a:p>
                  </a:txBody>
                  <a:tcPr marL="81638" marR="81638" marT="56859" marB="42456" horzOverflow="overflow">
                    <a:lnL w="360" cap="flat" cmpd="sng" algn="ctr">
                      <a:solidFill>
                        <a:srgbClr val="FFFFFF"/>
                      </a:solidFill>
                      <a:prstDash val="solid"/>
                      <a:round/>
                      <a:headEnd type="none" w="med" len="med"/>
                      <a:tailEnd type="none" w="med" len="med"/>
                    </a:lnL>
                    <a:lnR w="360" cap="flat" cmpd="sng" algn="ctr">
                      <a:solidFill>
                        <a:srgbClr val="FFFFFF"/>
                      </a:solidFill>
                      <a:prstDash val="solid"/>
                      <a:round/>
                      <a:headEnd type="none" w="med" len="med"/>
                      <a:tailEnd type="none" w="med" len="med"/>
                    </a:lnR>
                    <a:lnT w="360" cap="flat" cmpd="sng" algn="ctr">
                      <a:solidFill>
                        <a:srgbClr val="FFFFFF"/>
                      </a:solidFill>
                      <a:prstDash val="solid"/>
                      <a:round/>
                      <a:headEnd type="none" w="med" len="med"/>
                      <a:tailEnd type="none" w="med" len="med"/>
                    </a:lnT>
                    <a:lnB w="360" cap="flat" cmpd="sng" algn="ctr">
                      <a:solidFill>
                        <a:srgbClr val="FFFFFF"/>
                      </a:solidFill>
                      <a:prstDash val="solid"/>
                      <a:round/>
                      <a:headEnd type="none" w="med" len="med"/>
                      <a:tailEnd type="none" w="med" len="med"/>
                    </a:lnB>
                    <a:lnTlToBr>
                      <a:noFill/>
                    </a:lnTlToBr>
                    <a:lnBlToTr>
                      <a:noFill/>
                    </a:lnBlToTr>
                    <a:solidFill>
                      <a:srgbClr val="E6E6FF"/>
                    </a:solidFill>
                  </a:tcPr>
                </a:tc>
                <a:tc>
                  <a:txBody>
                    <a:bodyPr/>
                    <a:lstStyle/>
                    <a:p>
                      <a:pPr marL="0" marR="0" lvl="0" indent="0" algn="ctr"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kumimoji="0" lang="es-ES" sz="1600" b="0" i="0" u="none" strike="noStrike" cap="none" normalizeH="0" baseline="0" dirty="0">
                          <a:ln>
                            <a:noFill/>
                          </a:ln>
                          <a:solidFill>
                            <a:srgbClr val="000000"/>
                          </a:solidFill>
                          <a:effectLst/>
                          <a:latin typeface="Arial" pitchFamily="34" charset="0"/>
                          <a:ea typeface="WenQuanYi Zen Hei" charset="0"/>
                          <a:cs typeface="WenQuanYi Zen Hei" charset="0"/>
                        </a:rPr>
                        <a:t>0</a:t>
                      </a:r>
                    </a:p>
                  </a:txBody>
                  <a:tcPr marL="81638" marR="81638" marT="56859" marB="42456" horzOverflow="overflow">
                    <a:lnL w="360" cap="flat" cmpd="sng" algn="ctr">
                      <a:solidFill>
                        <a:srgbClr val="FFFFFF"/>
                      </a:solidFill>
                      <a:prstDash val="solid"/>
                      <a:round/>
                      <a:headEnd type="none" w="med" len="med"/>
                      <a:tailEnd type="none" w="med" len="med"/>
                    </a:lnL>
                    <a:lnR w="360" cap="flat" cmpd="sng" algn="ctr">
                      <a:solidFill>
                        <a:srgbClr val="FFFFFF"/>
                      </a:solidFill>
                      <a:prstDash val="solid"/>
                      <a:round/>
                      <a:headEnd type="none" w="med" len="med"/>
                      <a:tailEnd type="none" w="med" len="med"/>
                    </a:lnR>
                    <a:lnT w="360" cap="flat" cmpd="sng" algn="ctr">
                      <a:solidFill>
                        <a:srgbClr val="FFFFFF"/>
                      </a:solidFill>
                      <a:prstDash val="solid"/>
                      <a:round/>
                      <a:headEnd type="none" w="med" len="med"/>
                      <a:tailEnd type="none" w="med" len="med"/>
                    </a:lnT>
                    <a:lnB w="360" cap="flat" cmpd="sng" algn="ctr">
                      <a:solidFill>
                        <a:srgbClr val="FFFFFF"/>
                      </a:solidFill>
                      <a:prstDash val="solid"/>
                      <a:round/>
                      <a:headEnd type="none" w="med" len="med"/>
                      <a:tailEnd type="none" w="med" len="med"/>
                    </a:lnB>
                    <a:lnTlToBr>
                      <a:noFill/>
                    </a:lnTlToBr>
                    <a:lnBlToTr>
                      <a:noFill/>
                    </a:lnBlToTr>
                    <a:solidFill>
                      <a:srgbClr val="E6E6FF"/>
                    </a:solidFill>
                  </a:tcPr>
                </a:tc>
                <a:tc>
                  <a:txBody>
                    <a:bodyPr/>
                    <a:lstStyle/>
                    <a:p>
                      <a:pPr marL="0" marR="0" lvl="0" indent="0" algn="ctr"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kumimoji="0" lang="es-ES" sz="1600" b="0" i="0" u="none" strike="noStrike" cap="none" normalizeH="0" baseline="0">
                          <a:ln>
                            <a:noFill/>
                          </a:ln>
                          <a:solidFill>
                            <a:srgbClr val="000000"/>
                          </a:solidFill>
                          <a:effectLst/>
                          <a:latin typeface="Arial" pitchFamily="34" charset="0"/>
                          <a:ea typeface="WenQuanYi Zen Hei" charset="0"/>
                          <a:cs typeface="WenQuanYi Zen Hei" charset="0"/>
                        </a:rPr>
                        <a:t>10.000</a:t>
                      </a:r>
                    </a:p>
                  </a:txBody>
                  <a:tcPr marL="81638" marR="81638" marT="56859" marB="42456" horzOverflow="overflow">
                    <a:lnL w="360" cap="flat" cmpd="sng" algn="ctr">
                      <a:solidFill>
                        <a:srgbClr val="FFFFFF"/>
                      </a:solidFill>
                      <a:prstDash val="solid"/>
                      <a:round/>
                      <a:headEnd type="none" w="med" len="med"/>
                      <a:tailEnd type="none" w="med" len="med"/>
                    </a:lnL>
                    <a:lnR w="360" cap="flat" cmpd="sng" algn="ctr">
                      <a:solidFill>
                        <a:srgbClr val="FFFFFF"/>
                      </a:solidFill>
                      <a:prstDash val="solid"/>
                      <a:round/>
                      <a:headEnd type="none" w="med" len="med"/>
                      <a:tailEnd type="none" w="med" len="med"/>
                    </a:lnR>
                    <a:lnT w="360" cap="flat" cmpd="sng" algn="ctr">
                      <a:solidFill>
                        <a:srgbClr val="FFFFFF"/>
                      </a:solidFill>
                      <a:prstDash val="solid"/>
                      <a:round/>
                      <a:headEnd type="none" w="med" len="med"/>
                      <a:tailEnd type="none" w="med" len="med"/>
                    </a:lnT>
                    <a:lnB w="360" cap="flat" cmpd="sng" algn="ctr">
                      <a:solidFill>
                        <a:srgbClr val="FFFFFF"/>
                      </a:solidFill>
                      <a:prstDash val="solid"/>
                      <a:round/>
                      <a:headEnd type="none" w="med" len="med"/>
                      <a:tailEnd type="none" w="med" len="med"/>
                    </a:lnB>
                    <a:lnTlToBr>
                      <a:noFill/>
                    </a:lnTlToBr>
                    <a:lnBlToTr>
                      <a:noFill/>
                    </a:lnBlToTr>
                    <a:solidFill>
                      <a:srgbClr val="E6E6FF"/>
                    </a:solidFill>
                  </a:tcPr>
                </a:tc>
                <a:tc>
                  <a:txBody>
                    <a:bodyPr/>
                    <a:lstStyle/>
                    <a:p>
                      <a:pPr marL="0" marR="0" lvl="0" indent="0" algn="ctr"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kumimoji="0" lang="es-ES" sz="1600" b="0" i="0" u="none" strike="noStrike" cap="none" normalizeH="0" baseline="0">
                          <a:ln>
                            <a:noFill/>
                          </a:ln>
                          <a:solidFill>
                            <a:srgbClr val="000000"/>
                          </a:solidFill>
                          <a:effectLst/>
                          <a:latin typeface="Arial" pitchFamily="34" charset="0"/>
                          <a:ea typeface="WenQuanYi Zen Hei" charset="0"/>
                          <a:cs typeface="WenQuanYi Zen Hei" charset="0"/>
                        </a:rPr>
                        <a:t>100.000</a:t>
                      </a:r>
                    </a:p>
                  </a:txBody>
                  <a:tcPr marL="81638" marR="81638" marT="56859" marB="42456" horzOverflow="overflow">
                    <a:lnL w="360" cap="flat" cmpd="sng" algn="ctr">
                      <a:solidFill>
                        <a:srgbClr val="FFFFFF"/>
                      </a:solidFill>
                      <a:prstDash val="solid"/>
                      <a:round/>
                      <a:headEnd type="none" w="med" len="med"/>
                      <a:tailEnd type="none" w="med" len="med"/>
                    </a:lnL>
                    <a:lnR w="360" cap="flat" cmpd="sng" algn="ctr">
                      <a:solidFill>
                        <a:srgbClr val="FFFFFF"/>
                      </a:solidFill>
                      <a:prstDash val="solid"/>
                      <a:round/>
                      <a:headEnd type="none" w="med" len="med"/>
                      <a:tailEnd type="none" w="med" len="med"/>
                    </a:lnR>
                    <a:lnT w="360" cap="flat" cmpd="sng" algn="ctr">
                      <a:solidFill>
                        <a:srgbClr val="FFFFFF"/>
                      </a:solidFill>
                      <a:prstDash val="solid"/>
                      <a:round/>
                      <a:headEnd type="none" w="med" len="med"/>
                      <a:tailEnd type="none" w="med" len="med"/>
                    </a:lnT>
                    <a:lnB w="360" cap="flat" cmpd="sng" algn="ctr">
                      <a:solidFill>
                        <a:srgbClr val="FFFFFF"/>
                      </a:solidFill>
                      <a:prstDash val="solid"/>
                      <a:round/>
                      <a:headEnd type="none" w="med" len="med"/>
                      <a:tailEnd type="none" w="med" len="med"/>
                    </a:lnB>
                    <a:lnTlToBr>
                      <a:noFill/>
                    </a:lnTlToBr>
                    <a:lnBlToTr>
                      <a:noFill/>
                    </a:lnBlToTr>
                    <a:solidFill>
                      <a:srgbClr val="E6E6FF"/>
                    </a:solidFill>
                  </a:tcPr>
                </a:tc>
                <a:extLst>
                  <a:ext uri="{0D108BD9-81ED-4DB2-BD59-A6C34878D82A}">
                    <a16:rowId xmlns:a16="http://schemas.microsoft.com/office/drawing/2014/main" val="10007"/>
                  </a:ext>
                </a:extLst>
              </a:tr>
              <a:tr h="330776">
                <a:tc>
                  <a:txBody>
                    <a:bodyPr/>
                    <a:lstStyle/>
                    <a:p>
                      <a:pPr marL="0" marR="0" lvl="0" indent="0" algn="ctr"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kumimoji="0" lang="es-ES" sz="1600" b="0" i="0" u="none" strike="noStrike" cap="none" normalizeH="0" baseline="0">
                          <a:ln>
                            <a:noFill/>
                          </a:ln>
                          <a:solidFill>
                            <a:srgbClr val="000000"/>
                          </a:solidFill>
                          <a:effectLst/>
                          <a:latin typeface="Arial" pitchFamily="34" charset="0"/>
                          <a:ea typeface="WenQuanYi Zen Hei" charset="0"/>
                          <a:cs typeface="WenQuanYi Zen Hei" charset="0"/>
                        </a:rPr>
                        <a:t>5</a:t>
                      </a:r>
                    </a:p>
                  </a:txBody>
                  <a:tcPr marL="81638" marR="81638" marT="56859" marB="42456" horzOverflow="overflow">
                    <a:lnL w="360" cap="flat" cmpd="sng" algn="ctr">
                      <a:solidFill>
                        <a:srgbClr val="FFFFFF"/>
                      </a:solidFill>
                      <a:prstDash val="solid"/>
                      <a:round/>
                      <a:headEnd type="none" w="med" len="med"/>
                      <a:tailEnd type="none" w="med" len="med"/>
                    </a:lnL>
                    <a:lnR w="360" cap="flat" cmpd="sng" algn="ctr">
                      <a:solidFill>
                        <a:srgbClr val="FFFFFF"/>
                      </a:solidFill>
                      <a:prstDash val="solid"/>
                      <a:round/>
                      <a:headEnd type="none" w="med" len="med"/>
                      <a:tailEnd type="none" w="med" len="med"/>
                    </a:lnR>
                    <a:lnT w="360" cap="flat" cmpd="sng" algn="ctr">
                      <a:solidFill>
                        <a:srgbClr val="FFFFFF"/>
                      </a:solidFill>
                      <a:prstDash val="solid"/>
                      <a:round/>
                      <a:headEnd type="none" w="med" len="med"/>
                      <a:tailEnd type="none" w="med" len="med"/>
                    </a:lnT>
                    <a:lnB w="360" cap="flat" cmpd="sng" algn="ctr">
                      <a:solidFill>
                        <a:srgbClr val="FFFFFF"/>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kumimoji="0" lang="es-ES" sz="1600" b="0" i="0" u="none" strike="noStrike" cap="none" normalizeH="0" baseline="0">
                          <a:ln>
                            <a:noFill/>
                          </a:ln>
                          <a:solidFill>
                            <a:srgbClr val="000000"/>
                          </a:solidFill>
                          <a:effectLst/>
                          <a:latin typeface="Arial" pitchFamily="34" charset="0"/>
                          <a:ea typeface="WenQuanYi Zen Hei" charset="0"/>
                          <a:cs typeface="WenQuanYi Zen Hei" charset="0"/>
                        </a:rPr>
                        <a:t>10.000</a:t>
                      </a:r>
                    </a:p>
                  </a:txBody>
                  <a:tcPr marL="81638" marR="81638" marT="56859" marB="42456" horzOverflow="overflow">
                    <a:lnL w="360" cap="flat" cmpd="sng" algn="ctr">
                      <a:solidFill>
                        <a:srgbClr val="FFFFFF"/>
                      </a:solidFill>
                      <a:prstDash val="solid"/>
                      <a:round/>
                      <a:headEnd type="none" w="med" len="med"/>
                      <a:tailEnd type="none" w="med" len="med"/>
                    </a:lnL>
                    <a:lnR w="360" cap="flat" cmpd="sng" algn="ctr">
                      <a:solidFill>
                        <a:srgbClr val="FFFFFF"/>
                      </a:solidFill>
                      <a:prstDash val="solid"/>
                      <a:round/>
                      <a:headEnd type="none" w="med" len="med"/>
                      <a:tailEnd type="none" w="med" len="med"/>
                    </a:lnR>
                    <a:lnT w="360" cap="flat" cmpd="sng" algn="ctr">
                      <a:solidFill>
                        <a:srgbClr val="FFFFFF"/>
                      </a:solidFill>
                      <a:prstDash val="solid"/>
                      <a:round/>
                      <a:headEnd type="none" w="med" len="med"/>
                      <a:tailEnd type="none" w="med" len="med"/>
                    </a:lnT>
                    <a:lnB w="360" cap="flat" cmpd="sng" algn="ctr">
                      <a:solidFill>
                        <a:srgbClr val="FFFFFF"/>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kumimoji="0" lang="es-ES" sz="1600" b="0" i="0" u="none" strike="noStrike" cap="none" normalizeH="0" baseline="0" dirty="0">
                          <a:ln>
                            <a:noFill/>
                          </a:ln>
                          <a:solidFill>
                            <a:srgbClr val="000000"/>
                          </a:solidFill>
                          <a:effectLst/>
                          <a:latin typeface="Arial" pitchFamily="34" charset="0"/>
                          <a:ea typeface="WenQuanYi Zen Hei" charset="0"/>
                          <a:cs typeface="WenQuanYi Zen Hei" charset="0"/>
                        </a:rPr>
                        <a:t>0</a:t>
                      </a:r>
                    </a:p>
                  </a:txBody>
                  <a:tcPr marL="81638" marR="81638" marT="56859" marB="42456" horzOverflow="overflow">
                    <a:lnL w="360" cap="flat" cmpd="sng" algn="ctr">
                      <a:solidFill>
                        <a:srgbClr val="FFFFFF"/>
                      </a:solidFill>
                      <a:prstDash val="solid"/>
                      <a:round/>
                      <a:headEnd type="none" w="med" len="med"/>
                      <a:tailEnd type="none" w="med" len="med"/>
                    </a:lnL>
                    <a:lnR w="360" cap="flat" cmpd="sng" algn="ctr">
                      <a:solidFill>
                        <a:srgbClr val="FFFFFF"/>
                      </a:solidFill>
                      <a:prstDash val="solid"/>
                      <a:round/>
                      <a:headEnd type="none" w="med" len="med"/>
                      <a:tailEnd type="none" w="med" len="med"/>
                    </a:lnR>
                    <a:lnT w="360" cap="flat" cmpd="sng" algn="ctr">
                      <a:solidFill>
                        <a:srgbClr val="FFFFFF"/>
                      </a:solidFill>
                      <a:prstDash val="solid"/>
                      <a:round/>
                      <a:headEnd type="none" w="med" len="med"/>
                      <a:tailEnd type="none" w="med" len="med"/>
                    </a:lnT>
                    <a:lnB w="360" cap="flat" cmpd="sng" algn="ctr">
                      <a:solidFill>
                        <a:srgbClr val="FFFFFF"/>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kumimoji="0" lang="es-ES" sz="1600" b="0" i="0" u="none" strike="noStrike" cap="none" normalizeH="0" baseline="0" dirty="0">
                          <a:ln>
                            <a:noFill/>
                          </a:ln>
                          <a:solidFill>
                            <a:srgbClr val="000000"/>
                          </a:solidFill>
                          <a:effectLst/>
                          <a:latin typeface="Arial" pitchFamily="34" charset="0"/>
                          <a:ea typeface="WenQuanYi Zen Hei" charset="0"/>
                          <a:cs typeface="WenQuanYi Zen Hei" charset="0"/>
                        </a:rPr>
                        <a:t>10.000</a:t>
                      </a:r>
                    </a:p>
                  </a:txBody>
                  <a:tcPr marL="81638" marR="81638" marT="56859" marB="42456" horzOverflow="overflow">
                    <a:lnL w="360" cap="flat" cmpd="sng" algn="ctr">
                      <a:solidFill>
                        <a:srgbClr val="FFFFFF"/>
                      </a:solidFill>
                      <a:prstDash val="solid"/>
                      <a:round/>
                      <a:headEnd type="none" w="med" len="med"/>
                      <a:tailEnd type="none" w="med" len="med"/>
                    </a:lnL>
                    <a:lnR w="360" cap="flat" cmpd="sng" algn="ctr">
                      <a:solidFill>
                        <a:srgbClr val="FFFFFF"/>
                      </a:solidFill>
                      <a:prstDash val="solid"/>
                      <a:round/>
                      <a:headEnd type="none" w="med" len="med"/>
                      <a:tailEnd type="none" w="med" len="med"/>
                    </a:lnR>
                    <a:lnT w="360" cap="flat" cmpd="sng" algn="ctr">
                      <a:solidFill>
                        <a:srgbClr val="FFFFFF"/>
                      </a:solidFill>
                      <a:prstDash val="solid"/>
                      <a:round/>
                      <a:headEnd type="none" w="med" len="med"/>
                      <a:tailEnd type="none" w="med" len="med"/>
                    </a:lnT>
                    <a:lnB w="360" cap="flat" cmpd="sng" algn="ctr">
                      <a:solidFill>
                        <a:srgbClr val="FFFFFF"/>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kumimoji="0" lang="es-ES" sz="1600" b="0" i="0" u="none" strike="noStrike" cap="none" normalizeH="0" baseline="0">
                          <a:ln>
                            <a:noFill/>
                          </a:ln>
                          <a:solidFill>
                            <a:srgbClr val="000000"/>
                          </a:solidFill>
                          <a:effectLst/>
                          <a:latin typeface="Arial" pitchFamily="34" charset="0"/>
                          <a:ea typeface="WenQuanYi Zen Hei" charset="0"/>
                          <a:cs typeface="WenQuanYi Zen Hei" charset="0"/>
                        </a:rPr>
                        <a:t>100.000</a:t>
                      </a:r>
                    </a:p>
                  </a:txBody>
                  <a:tcPr marL="81638" marR="81638" marT="56859" marB="42456" horzOverflow="overflow">
                    <a:lnL w="360" cap="flat" cmpd="sng" algn="ctr">
                      <a:solidFill>
                        <a:srgbClr val="FFFFFF"/>
                      </a:solidFill>
                      <a:prstDash val="solid"/>
                      <a:round/>
                      <a:headEnd type="none" w="med" len="med"/>
                      <a:tailEnd type="none" w="med" len="med"/>
                    </a:lnL>
                    <a:lnR w="360" cap="flat" cmpd="sng" algn="ctr">
                      <a:solidFill>
                        <a:srgbClr val="FFFFFF"/>
                      </a:solidFill>
                      <a:prstDash val="solid"/>
                      <a:round/>
                      <a:headEnd type="none" w="med" len="med"/>
                      <a:tailEnd type="none" w="med" len="med"/>
                    </a:lnR>
                    <a:lnT w="360" cap="flat" cmpd="sng" algn="ctr">
                      <a:solidFill>
                        <a:srgbClr val="FFFFFF"/>
                      </a:solidFill>
                      <a:prstDash val="solid"/>
                      <a:round/>
                      <a:headEnd type="none" w="med" len="med"/>
                      <a:tailEnd type="none" w="med" len="med"/>
                    </a:lnT>
                    <a:lnB w="360" cap="flat" cmpd="sng" algn="ctr">
                      <a:solidFill>
                        <a:srgbClr val="FFFFFF"/>
                      </a:solidFill>
                      <a:prstDash val="solid"/>
                      <a:round/>
                      <a:headEnd type="none" w="med" len="med"/>
                      <a:tailEnd type="none" w="med" len="med"/>
                    </a:lnB>
                    <a:lnTlToBr>
                      <a:noFill/>
                    </a:lnTlToBr>
                    <a:lnBlToTr>
                      <a:noFill/>
                    </a:lnBlToTr>
                    <a:solidFill>
                      <a:srgbClr val="FFFFFF"/>
                    </a:solidFill>
                  </a:tcPr>
                </a:tc>
                <a:extLst>
                  <a:ext uri="{0D108BD9-81ED-4DB2-BD59-A6C34878D82A}">
                    <a16:rowId xmlns:a16="http://schemas.microsoft.com/office/drawing/2014/main" val="10008"/>
                  </a:ext>
                </a:extLst>
              </a:tr>
              <a:tr h="330776">
                <a:tc>
                  <a:txBody>
                    <a:bodyPr/>
                    <a:lstStyle/>
                    <a:p>
                      <a:pPr marL="0" marR="0" lvl="0" indent="0" algn="ctr"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kumimoji="0" lang="es-ES" sz="1600" b="0" i="0" u="none" strike="noStrike" cap="none" normalizeH="0" baseline="0">
                          <a:ln>
                            <a:noFill/>
                          </a:ln>
                          <a:solidFill>
                            <a:srgbClr val="000000"/>
                          </a:solidFill>
                          <a:effectLst/>
                          <a:latin typeface="Arial" pitchFamily="34" charset="0"/>
                          <a:ea typeface="WenQuanYi Zen Hei" charset="0"/>
                          <a:cs typeface="WenQuanYi Zen Hei" charset="0"/>
                        </a:rPr>
                        <a:t>6</a:t>
                      </a:r>
                    </a:p>
                  </a:txBody>
                  <a:tcPr marL="81638" marR="81638" marT="56859" marB="42456" horzOverflow="overflow">
                    <a:lnL w="360" cap="flat" cmpd="sng" algn="ctr">
                      <a:solidFill>
                        <a:srgbClr val="FFFFFF"/>
                      </a:solidFill>
                      <a:prstDash val="solid"/>
                      <a:round/>
                      <a:headEnd type="none" w="med" len="med"/>
                      <a:tailEnd type="none" w="med" len="med"/>
                    </a:lnL>
                    <a:lnR w="360" cap="flat" cmpd="sng" algn="ctr">
                      <a:solidFill>
                        <a:srgbClr val="FFFFFF"/>
                      </a:solidFill>
                      <a:prstDash val="solid"/>
                      <a:round/>
                      <a:headEnd type="none" w="med" len="med"/>
                      <a:tailEnd type="none" w="med" len="med"/>
                    </a:lnR>
                    <a:lnT w="360" cap="flat" cmpd="sng" algn="ctr">
                      <a:solidFill>
                        <a:srgbClr val="FFFFFF"/>
                      </a:solidFill>
                      <a:prstDash val="solid"/>
                      <a:round/>
                      <a:headEnd type="none" w="med" len="med"/>
                      <a:tailEnd type="none" w="med" len="med"/>
                    </a:lnT>
                    <a:lnB w="360" cap="flat" cmpd="sng" algn="ctr">
                      <a:solidFill>
                        <a:srgbClr val="FFFFFF"/>
                      </a:solidFill>
                      <a:prstDash val="solid"/>
                      <a:round/>
                      <a:headEnd type="none" w="med" len="med"/>
                      <a:tailEnd type="none" w="med" len="med"/>
                    </a:lnB>
                    <a:lnTlToBr>
                      <a:noFill/>
                    </a:lnTlToBr>
                    <a:lnBlToTr>
                      <a:noFill/>
                    </a:lnBlToTr>
                    <a:solidFill>
                      <a:srgbClr val="E6E6FF"/>
                    </a:solidFill>
                  </a:tcPr>
                </a:tc>
                <a:tc>
                  <a:txBody>
                    <a:bodyPr/>
                    <a:lstStyle/>
                    <a:p>
                      <a:pPr marL="0" marR="0" lvl="0" indent="0" algn="ctr"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kumimoji="0" lang="es-ES" sz="1600" b="0" i="0" u="none" strike="noStrike" cap="none" normalizeH="0" baseline="0">
                          <a:ln>
                            <a:noFill/>
                          </a:ln>
                          <a:solidFill>
                            <a:srgbClr val="000000"/>
                          </a:solidFill>
                          <a:effectLst/>
                          <a:latin typeface="Arial" pitchFamily="34" charset="0"/>
                          <a:ea typeface="WenQuanYi Zen Hei" charset="0"/>
                          <a:cs typeface="WenQuanYi Zen Hei" charset="0"/>
                        </a:rPr>
                        <a:t>10.000</a:t>
                      </a:r>
                    </a:p>
                  </a:txBody>
                  <a:tcPr marL="81638" marR="81638" marT="56859" marB="42456" horzOverflow="overflow">
                    <a:lnL w="360" cap="flat" cmpd="sng" algn="ctr">
                      <a:solidFill>
                        <a:srgbClr val="FFFFFF"/>
                      </a:solidFill>
                      <a:prstDash val="solid"/>
                      <a:round/>
                      <a:headEnd type="none" w="med" len="med"/>
                      <a:tailEnd type="none" w="med" len="med"/>
                    </a:lnL>
                    <a:lnR w="360" cap="flat" cmpd="sng" algn="ctr">
                      <a:solidFill>
                        <a:srgbClr val="FFFFFF"/>
                      </a:solidFill>
                      <a:prstDash val="solid"/>
                      <a:round/>
                      <a:headEnd type="none" w="med" len="med"/>
                      <a:tailEnd type="none" w="med" len="med"/>
                    </a:lnR>
                    <a:lnT w="360" cap="flat" cmpd="sng" algn="ctr">
                      <a:solidFill>
                        <a:srgbClr val="FFFFFF"/>
                      </a:solidFill>
                      <a:prstDash val="solid"/>
                      <a:round/>
                      <a:headEnd type="none" w="med" len="med"/>
                      <a:tailEnd type="none" w="med" len="med"/>
                    </a:lnT>
                    <a:lnB w="360" cap="flat" cmpd="sng" algn="ctr">
                      <a:solidFill>
                        <a:srgbClr val="FFFFFF"/>
                      </a:solidFill>
                      <a:prstDash val="solid"/>
                      <a:round/>
                      <a:headEnd type="none" w="med" len="med"/>
                      <a:tailEnd type="none" w="med" len="med"/>
                    </a:lnB>
                    <a:lnTlToBr>
                      <a:noFill/>
                    </a:lnTlToBr>
                    <a:lnBlToTr>
                      <a:noFill/>
                    </a:lnBlToTr>
                    <a:solidFill>
                      <a:srgbClr val="E6E6FF"/>
                    </a:solidFill>
                  </a:tcPr>
                </a:tc>
                <a:tc>
                  <a:txBody>
                    <a:bodyPr/>
                    <a:lstStyle/>
                    <a:p>
                      <a:pPr marL="0" marR="0" lvl="0" indent="0" algn="ctr"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kumimoji="0" lang="es-ES" sz="1600" b="0" i="0" u="none" strike="noStrike" cap="none" normalizeH="0" baseline="0">
                          <a:ln>
                            <a:noFill/>
                          </a:ln>
                          <a:solidFill>
                            <a:srgbClr val="000000"/>
                          </a:solidFill>
                          <a:effectLst/>
                          <a:latin typeface="Arial" pitchFamily="34" charset="0"/>
                          <a:ea typeface="WenQuanYi Zen Hei" charset="0"/>
                          <a:cs typeface="WenQuanYi Zen Hei" charset="0"/>
                        </a:rPr>
                        <a:t>0</a:t>
                      </a:r>
                    </a:p>
                  </a:txBody>
                  <a:tcPr marL="81638" marR="81638" marT="56859" marB="42456" horzOverflow="overflow">
                    <a:lnL w="360" cap="flat" cmpd="sng" algn="ctr">
                      <a:solidFill>
                        <a:srgbClr val="FFFFFF"/>
                      </a:solidFill>
                      <a:prstDash val="solid"/>
                      <a:round/>
                      <a:headEnd type="none" w="med" len="med"/>
                      <a:tailEnd type="none" w="med" len="med"/>
                    </a:lnL>
                    <a:lnR w="360" cap="flat" cmpd="sng" algn="ctr">
                      <a:solidFill>
                        <a:srgbClr val="FFFFFF"/>
                      </a:solidFill>
                      <a:prstDash val="solid"/>
                      <a:round/>
                      <a:headEnd type="none" w="med" len="med"/>
                      <a:tailEnd type="none" w="med" len="med"/>
                    </a:lnR>
                    <a:lnT w="360" cap="flat" cmpd="sng" algn="ctr">
                      <a:solidFill>
                        <a:srgbClr val="FFFFFF"/>
                      </a:solidFill>
                      <a:prstDash val="solid"/>
                      <a:round/>
                      <a:headEnd type="none" w="med" len="med"/>
                      <a:tailEnd type="none" w="med" len="med"/>
                    </a:lnT>
                    <a:lnB w="360" cap="flat" cmpd="sng" algn="ctr">
                      <a:solidFill>
                        <a:srgbClr val="FFFFFF"/>
                      </a:solidFill>
                      <a:prstDash val="solid"/>
                      <a:round/>
                      <a:headEnd type="none" w="med" len="med"/>
                      <a:tailEnd type="none" w="med" len="med"/>
                    </a:lnB>
                    <a:lnTlToBr>
                      <a:noFill/>
                    </a:lnTlToBr>
                    <a:lnBlToTr>
                      <a:noFill/>
                    </a:lnBlToTr>
                    <a:solidFill>
                      <a:srgbClr val="E6E6FF"/>
                    </a:solidFill>
                  </a:tcPr>
                </a:tc>
                <a:tc>
                  <a:txBody>
                    <a:bodyPr/>
                    <a:lstStyle/>
                    <a:p>
                      <a:pPr marL="0" marR="0" lvl="0" indent="0" algn="ctr"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kumimoji="0" lang="es-ES" sz="1600" b="0" i="0" u="none" strike="noStrike" cap="none" normalizeH="0" baseline="0" dirty="0">
                          <a:ln>
                            <a:noFill/>
                          </a:ln>
                          <a:solidFill>
                            <a:srgbClr val="000000"/>
                          </a:solidFill>
                          <a:effectLst/>
                          <a:latin typeface="Arial" pitchFamily="34" charset="0"/>
                          <a:ea typeface="WenQuanYi Zen Hei" charset="0"/>
                          <a:cs typeface="WenQuanYi Zen Hei" charset="0"/>
                        </a:rPr>
                        <a:t>10.000</a:t>
                      </a:r>
                    </a:p>
                  </a:txBody>
                  <a:tcPr marL="81638" marR="81638" marT="56859" marB="42456" horzOverflow="overflow">
                    <a:lnL w="360" cap="flat" cmpd="sng" algn="ctr">
                      <a:solidFill>
                        <a:srgbClr val="FFFFFF"/>
                      </a:solidFill>
                      <a:prstDash val="solid"/>
                      <a:round/>
                      <a:headEnd type="none" w="med" len="med"/>
                      <a:tailEnd type="none" w="med" len="med"/>
                    </a:lnL>
                    <a:lnR w="360" cap="flat" cmpd="sng" algn="ctr">
                      <a:solidFill>
                        <a:srgbClr val="FFFFFF"/>
                      </a:solidFill>
                      <a:prstDash val="solid"/>
                      <a:round/>
                      <a:headEnd type="none" w="med" len="med"/>
                      <a:tailEnd type="none" w="med" len="med"/>
                    </a:lnR>
                    <a:lnT w="360" cap="flat" cmpd="sng" algn="ctr">
                      <a:solidFill>
                        <a:srgbClr val="FFFFFF"/>
                      </a:solidFill>
                      <a:prstDash val="solid"/>
                      <a:round/>
                      <a:headEnd type="none" w="med" len="med"/>
                      <a:tailEnd type="none" w="med" len="med"/>
                    </a:lnT>
                    <a:lnB w="360" cap="flat" cmpd="sng" algn="ctr">
                      <a:solidFill>
                        <a:srgbClr val="FFFFFF"/>
                      </a:solidFill>
                      <a:prstDash val="solid"/>
                      <a:round/>
                      <a:headEnd type="none" w="med" len="med"/>
                      <a:tailEnd type="none" w="med" len="med"/>
                    </a:lnB>
                    <a:lnTlToBr>
                      <a:noFill/>
                    </a:lnTlToBr>
                    <a:lnBlToTr>
                      <a:noFill/>
                    </a:lnBlToTr>
                    <a:solidFill>
                      <a:srgbClr val="E6E6FF"/>
                    </a:solidFill>
                  </a:tcPr>
                </a:tc>
                <a:tc>
                  <a:txBody>
                    <a:bodyPr/>
                    <a:lstStyle/>
                    <a:p>
                      <a:pPr marL="0" marR="0" lvl="0" indent="0" algn="ctr"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kumimoji="0" lang="es-ES" sz="1600" b="0" i="0" u="none" strike="noStrike" cap="none" normalizeH="0" baseline="0" dirty="0">
                          <a:ln>
                            <a:noFill/>
                          </a:ln>
                          <a:solidFill>
                            <a:srgbClr val="000000"/>
                          </a:solidFill>
                          <a:effectLst/>
                          <a:latin typeface="Arial" pitchFamily="34" charset="0"/>
                          <a:ea typeface="WenQuanYi Zen Hei" charset="0"/>
                          <a:cs typeface="WenQuanYi Zen Hei" charset="0"/>
                        </a:rPr>
                        <a:t>100.000</a:t>
                      </a:r>
                    </a:p>
                  </a:txBody>
                  <a:tcPr marL="81638" marR="81638" marT="56859" marB="42456" horzOverflow="overflow">
                    <a:lnL w="360" cap="flat" cmpd="sng" algn="ctr">
                      <a:solidFill>
                        <a:srgbClr val="FFFFFF"/>
                      </a:solidFill>
                      <a:prstDash val="solid"/>
                      <a:round/>
                      <a:headEnd type="none" w="med" len="med"/>
                      <a:tailEnd type="none" w="med" len="med"/>
                    </a:lnL>
                    <a:lnR w="360" cap="flat" cmpd="sng" algn="ctr">
                      <a:solidFill>
                        <a:srgbClr val="FFFFFF"/>
                      </a:solidFill>
                      <a:prstDash val="solid"/>
                      <a:round/>
                      <a:headEnd type="none" w="med" len="med"/>
                      <a:tailEnd type="none" w="med" len="med"/>
                    </a:lnR>
                    <a:lnT w="360" cap="flat" cmpd="sng" algn="ctr">
                      <a:solidFill>
                        <a:srgbClr val="FFFFFF"/>
                      </a:solidFill>
                      <a:prstDash val="solid"/>
                      <a:round/>
                      <a:headEnd type="none" w="med" len="med"/>
                      <a:tailEnd type="none" w="med" len="med"/>
                    </a:lnT>
                    <a:lnB w="360" cap="flat" cmpd="sng" algn="ctr">
                      <a:solidFill>
                        <a:srgbClr val="FFFFFF"/>
                      </a:solidFill>
                      <a:prstDash val="solid"/>
                      <a:round/>
                      <a:headEnd type="none" w="med" len="med"/>
                      <a:tailEnd type="none" w="med" len="med"/>
                    </a:lnB>
                    <a:lnTlToBr>
                      <a:noFill/>
                    </a:lnTlToBr>
                    <a:lnBlToTr>
                      <a:noFill/>
                    </a:lnBlToTr>
                    <a:solidFill>
                      <a:srgbClr val="E6E6FF"/>
                    </a:solidFill>
                  </a:tcPr>
                </a:tc>
                <a:extLst>
                  <a:ext uri="{0D108BD9-81ED-4DB2-BD59-A6C34878D82A}">
                    <a16:rowId xmlns:a16="http://schemas.microsoft.com/office/drawing/2014/main" val="10009"/>
                  </a:ext>
                </a:extLst>
              </a:tr>
              <a:tr h="330776">
                <a:tc>
                  <a:txBody>
                    <a:bodyPr/>
                    <a:lstStyle/>
                    <a:p>
                      <a:pPr marL="0" marR="0" lvl="0" indent="0" algn="ctr"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kumimoji="0" lang="es-ES" sz="1600" b="0" i="0" u="none" strike="noStrike" cap="none" normalizeH="0" baseline="0">
                          <a:ln>
                            <a:noFill/>
                          </a:ln>
                          <a:solidFill>
                            <a:srgbClr val="000000"/>
                          </a:solidFill>
                          <a:effectLst/>
                          <a:latin typeface="Arial" pitchFamily="34" charset="0"/>
                          <a:ea typeface="WenQuanYi Zen Hei" charset="0"/>
                          <a:cs typeface="WenQuanYi Zen Hei" charset="0"/>
                        </a:rPr>
                        <a:t>7</a:t>
                      </a:r>
                    </a:p>
                  </a:txBody>
                  <a:tcPr marL="81638" marR="81638" marT="56859" marB="42456" horzOverflow="overflow">
                    <a:lnL w="360" cap="flat" cmpd="sng" algn="ctr">
                      <a:solidFill>
                        <a:srgbClr val="FFFFFF"/>
                      </a:solidFill>
                      <a:prstDash val="solid"/>
                      <a:round/>
                      <a:headEnd type="none" w="med" len="med"/>
                      <a:tailEnd type="none" w="med" len="med"/>
                    </a:lnL>
                    <a:lnR w="360" cap="flat" cmpd="sng" algn="ctr">
                      <a:solidFill>
                        <a:srgbClr val="FFFFFF"/>
                      </a:solidFill>
                      <a:prstDash val="solid"/>
                      <a:round/>
                      <a:headEnd type="none" w="med" len="med"/>
                      <a:tailEnd type="none" w="med" len="med"/>
                    </a:lnR>
                    <a:lnT w="360" cap="flat" cmpd="sng" algn="ctr">
                      <a:solidFill>
                        <a:srgbClr val="FFFFFF"/>
                      </a:solidFill>
                      <a:prstDash val="solid"/>
                      <a:round/>
                      <a:headEnd type="none" w="med" len="med"/>
                      <a:tailEnd type="none" w="med" len="med"/>
                    </a:lnT>
                    <a:lnB w="360" cap="flat" cmpd="sng" algn="ctr">
                      <a:solidFill>
                        <a:srgbClr val="FFFFFF"/>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kumimoji="0" lang="es-ES" sz="1600" b="0" i="0" u="none" strike="noStrike" cap="none" normalizeH="0" baseline="0">
                          <a:ln>
                            <a:noFill/>
                          </a:ln>
                          <a:solidFill>
                            <a:srgbClr val="000000"/>
                          </a:solidFill>
                          <a:effectLst/>
                          <a:latin typeface="Arial" pitchFamily="34" charset="0"/>
                          <a:ea typeface="WenQuanYi Zen Hei" charset="0"/>
                          <a:cs typeface="WenQuanYi Zen Hei" charset="0"/>
                        </a:rPr>
                        <a:t>10.000</a:t>
                      </a:r>
                    </a:p>
                  </a:txBody>
                  <a:tcPr marL="81638" marR="81638" marT="56859" marB="42456" horzOverflow="overflow">
                    <a:lnL w="360" cap="flat" cmpd="sng" algn="ctr">
                      <a:solidFill>
                        <a:srgbClr val="FFFFFF"/>
                      </a:solidFill>
                      <a:prstDash val="solid"/>
                      <a:round/>
                      <a:headEnd type="none" w="med" len="med"/>
                      <a:tailEnd type="none" w="med" len="med"/>
                    </a:lnL>
                    <a:lnR w="360" cap="flat" cmpd="sng" algn="ctr">
                      <a:solidFill>
                        <a:srgbClr val="FFFFFF"/>
                      </a:solidFill>
                      <a:prstDash val="solid"/>
                      <a:round/>
                      <a:headEnd type="none" w="med" len="med"/>
                      <a:tailEnd type="none" w="med" len="med"/>
                    </a:lnR>
                    <a:lnT w="360" cap="flat" cmpd="sng" algn="ctr">
                      <a:solidFill>
                        <a:srgbClr val="FFFFFF"/>
                      </a:solidFill>
                      <a:prstDash val="solid"/>
                      <a:round/>
                      <a:headEnd type="none" w="med" len="med"/>
                      <a:tailEnd type="none" w="med" len="med"/>
                    </a:lnT>
                    <a:lnB w="360" cap="flat" cmpd="sng" algn="ctr">
                      <a:solidFill>
                        <a:srgbClr val="FFFFFF"/>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kumimoji="0" lang="es-ES" sz="1600" b="0" i="0" u="none" strike="noStrike" cap="none" normalizeH="0" baseline="0">
                          <a:ln>
                            <a:noFill/>
                          </a:ln>
                          <a:solidFill>
                            <a:srgbClr val="000000"/>
                          </a:solidFill>
                          <a:effectLst/>
                          <a:latin typeface="Arial" pitchFamily="34" charset="0"/>
                          <a:ea typeface="WenQuanYi Zen Hei" charset="0"/>
                          <a:cs typeface="WenQuanYi Zen Hei" charset="0"/>
                        </a:rPr>
                        <a:t>0</a:t>
                      </a:r>
                    </a:p>
                  </a:txBody>
                  <a:tcPr marL="81638" marR="81638" marT="56859" marB="42456" horzOverflow="overflow">
                    <a:lnL w="360" cap="flat" cmpd="sng" algn="ctr">
                      <a:solidFill>
                        <a:srgbClr val="FFFFFF"/>
                      </a:solidFill>
                      <a:prstDash val="solid"/>
                      <a:round/>
                      <a:headEnd type="none" w="med" len="med"/>
                      <a:tailEnd type="none" w="med" len="med"/>
                    </a:lnL>
                    <a:lnR w="360" cap="flat" cmpd="sng" algn="ctr">
                      <a:solidFill>
                        <a:srgbClr val="FFFFFF"/>
                      </a:solidFill>
                      <a:prstDash val="solid"/>
                      <a:round/>
                      <a:headEnd type="none" w="med" len="med"/>
                      <a:tailEnd type="none" w="med" len="med"/>
                    </a:lnR>
                    <a:lnT w="360" cap="flat" cmpd="sng" algn="ctr">
                      <a:solidFill>
                        <a:srgbClr val="FFFFFF"/>
                      </a:solidFill>
                      <a:prstDash val="solid"/>
                      <a:round/>
                      <a:headEnd type="none" w="med" len="med"/>
                      <a:tailEnd type="none" w="med" len="med"/>
                    </a:lnT>
                    <a:lnB w="360" cap="flat" cmpd="sng" algn="ctr">
                      <a:solidFill>
                        <a:srgbClr val="FFFFFF"/>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kumimoji="0" lang="es-ES" sz="1600" b="0" i="0" u="none" strike="noStrike" cap="none" normalizeH="0" baseline="0">
                          <a:ln>
                            <a:noFill/>
                          </a:ln>
                          <a:solidFill>
                            <a:srgbClr val="000000"/>
                          </a:solidFill>
                          <a:effectLst/>
                          <a:latin typeface="Arial" pitchFamily="34" charset="0"/>
                          <a:ea typeface="WenQuanYi Zen Hei" charset="0"/>
                          <a:cs typeface="WenQuanYi Zen Hei" charset="0"/>
                        </a:rPr>
                        <a:t>10.000</a:t>
                      </a:r>
                    </a:p>
                  </a:txBody>
                  <a:tcPr marL="81638" marR="81638" marT="56859" marB="42456" horzOverflow="overflow">
                    <a:lnL w="360" cap="flat" cmpd="sng" algn="ctr">
                      <a:solidFill>
                        <a:srgbClr val="FFFFFF"/>
                      </a:solidFill>
                      <a:prstDash val="solid"/>
                      <a:round/>
                      <a:headEnd type="none" w="med" len="med"/>
                      <a:tailEnd type="none" w="med" len="med"/>
                    </a:lnL>
                    <a:lnR w="360" cap="flat" cmpd="sng" algn="ctr">
                      <a:solidFill>
                        <a:srgbClr val="FFFFFF"/>
                      </a:solidFill>
                      <a:prstDash val="solid"/>
                      <a:round/>
                      <a:headEnd type="none" w="med" len="med"/>
                      <a:tailEnd type="none" w="med" len="med"/>
                    </a:lnR>
                    <a:lnT w="360" cap="flat" cmpd="sng" algn="ctr">
                      <a:solidFill>
                        <a:srgbClr val="FFFFFF"/>
                      </a:solidFill>
                      <a:prstDash val="solid"/>
                      <a:round/>
                      <a:headEnd type="none" w="med" len="med"/>
                      <a:tailEnd type="none" w="med" len="med"/>
                    </a:lnT>
                    <a:lnB w="360" cap="flat" cmpd="sng" algn="ctr">
                      <a:solidFill>
                        <a:srgbClr val="FFFFFF"/>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kumimoji="0" lang="es-ES" sz="1600" b="0" i="0" u="none" strike="noStrike" cap="none" normalizeH="0" baseline="0" dirty="0">
                          <a:ln>
                            <a:noFill/>
                          </a:ln>
                          <a:solidFill>
                            <a:srgbClr val="000000"/>
                          </a:solidFill>
                          <a:effectLst/>
                          <a:latin typeface="Arial" pitchFamily="34" charset="0"/>
                          <a:ea typeface="WenQuanYi Zen Hei" charset="0"/>
                          <a:cs typeface="WenQuanYi Zen Hei" charset="0"/>
                        </a:rPr>
                        <a:t>100.000</a:t>
                      </a:r>
                    </a:p>
                  </a:txBody>
                  <a:tcPr marL="81638" marR="81638" marT="56859" marB="42456" horzOverflow="overflow">
                    <a:lnL w="360" cap="flat" cmpd="sng" algn="ctr">
                      <a:solidFill>
                        <a:srgbClr val="FFFFFF"/>
                      </a:solidFill>
                      <a:prstDash val="solid"/>
                      <a:round/>
                      <a:headEnd type="none" w="med" len="med"/>
                      <a:tailEnd type="none" w="med" len="med"/>
                    </a:lnL>
                    <a:lnR w="360" cap="flat" cmpd="sng" algn="ctr">
                      <a:solidFill>
                        <a:srgbClr val="FFFFFF"/>
                      </a:solidFill>
                      <a:prstDash val="solid"/>
                      <a:round/>
                      <a:headEnd type="none" w="med" len="med"/>
                      <a:tailEnd type="none" w="med" len="med"/>
                    </a:lnR>
                    <a:lnT w="360" cap="flat" cmpd="sng" algn="ctr">
                      <a:solidFill>
                        <a:srgbClr val="FFFFFF"/>
                      </a:solidFill>
                      <a:prstDash val="solid"/>
                      <a:round/>
                      <a:headEnd type="none" w="med" len="med"/>
                      <a:tailEnd type="none" w="med" len="med"/>
                    </a:lnT>
                    <a:lnB w="360" cap="flat" cmpd="sng" algn="ctr">
                      <a:solidFill>
                        <a:srgbClr val="FFFFFF"/>
                      </a:solidFill>
                      <a:prstDash val="solid"/>
                      <a:round/>
                      <a:headEnd type="none" w="med" len="med"/>
                      <a:tailEnd type="none" w="med" len="med"/>
                    </a:lnB>
                    <a:lnTlToBr>
                      <a:noFill/>
                    </a:lnTlToBr>
                    <a:lnBlToTr>
                      <a:noFill/>
                    </a:lnBlToTr>
                    <a:solidFill>
                      <a:srgbClr val="FFFFFF"/>
                    </a:solidFill>
                  </a:tcPr>
                </a:tc>
                <a:extLst>
                  <a:ext uri="{0D108BD9-81ED-4DB2-BD59-A6C34878D82A}">
                    <a16:rowId xmlns:a16="http://schemas.microsoft.com/office/drawing/2014/main" val="10010"/>
                  </a:ext>
                </a:extLst>
              </a:tr>
              <a:tr h="330776">
                <a:tc>
                  <a:txBody>
                    <a:bodyPr/>
                    <a:lstStyle/>
                    <a:p>
                      <a:pPr marL="0" marR="0" lvl="0" indent="0" algn="ctr"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kumimoji="0" lang="es-ES" sz="1600" b="0" i="0" u="none" strike="noStrike" cap="none" normalizeH="0" baseline="0">
                          <a:ln>
                            <a:noFill/>
                          </a:ln>
                          <a:solidFill>
                            <a:srgbClr val="000000"/>
                          </a:solidFill>
                          <a:effectLst/>
                          <a:latin typeface="Arial" pitchFamily="34" charset="0"/>
                          <a:ea typeface="WenQuanYi Zen Hei" charset="0"/>
                          <a:cs typeface="WenQuanYi Zen Hei" charset="0"/>
                        </a:rPr>
                        <a:t>8</a:t>
                      </a:r>
                    </a:p>
                  </a:txBody>
                  <a:tcPr marL="81638" marR="81638" marT="56859" marB="42456" horzOverflow="overflow">
                    <a:lnL w="360" cap="flat" cmpd="sng" algn="ctr">
                      <a:solidFill>
                        <a:srgbClr val="FFFFFF"/>
                      </a:solidFill>
                      <a:prstDash val="solid"/>
                      <a:round/>
                      <a:headEnd type="none" w="med" len="med"/>
                      <a:tailEnd type="none" w="med" len="med"/>
                    </a:lnL>
                    <a:lnR w="360" cap="flat" cmpd="sng" algn="ctr">
                      <a:solidFill>
                        <a:srgbClr val="FFFFFF"/>
                      </a:solidFill>
                      <a:prstDash val="solid"/>
                      <a:round/>
                      <a:headEnd type="none" w="med" len="med"/>
                      <a:tailEnd type="none" w="med" len="med"/>
                    </a:lnR>
                    <a:lnT w="360" cap="flat" cmpd="sng" algn="ctr">
                      <a:solidFill>
                        <a:srgbClr val="FFFFFF"/>
                      </a:solidFill>
                      <a:prstDash val="solid"/>
                      <a:round/>
                      <a:headEnd type="none" w="med" len="med"/>
                      <a:tailEnd type="none" w="med" len="med"/>
                    </a:lnT>
                    <a:lnB w="360" cap="flat" cmpd="sng" algn="ctr">
                      <a:solidFill>
                        <a:srgbClr val="FFFFFF"/>
                      </a:solidFill>
                      <a:prstDash val="solid"/>
                      <a:round/>
                      <a:headEnd type="none" w="med" len="med"/>
                      <a:tailEnd type="none" w="med" len="med"/>
                    </a:lnB>
                    <a:lnTlToBr>
                      <a:noFill/>
                    </a:lnTlToBr>
                    <a:lnBlToTr>
                      <a:noFill/>
                    </a:lnBlToTr>
                    <a:solidFill>
                      <a:srgbClr val="E6E6FF"/>
                    </a:solidFill>
                  </a:tcPr>
                </a:tc>
                <a:tc>
                  <a:txBody>
                    <a:bodyPr/>
                    <a:lstStyle/>
                    <a:p>
                      <a:pPr marL="0" marR="0" lvl="0" indent="0" algn="ctr"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kumimoji="0" lang="es-ES" sz="1600" b="0" i="0" u="none" strike="noStrike" cap="none" normalizeH="0" baseline="0">
                          <a:ln>
                            <a:noFill/>
                          </a:ln>
                          <a:solidFill>
                            <a:srgbClr val="000000"/>
                          </a:solidFill>
                          <a:effectLst/>
                          <a:latin typeface="Arial" pitchFamily="34" charset="0"/>
                          <a:ea typeface="WenQuanYi Zen Hei" charset="0"/>
                          <a:cs typeface="WenQuanYi Zen Hei" charset="0"/>
                        </a:rPr>
                        <a:t>10.000</a:t>
                      </a:r>
                    </a:p>
                  </a:txBody>
                  <a:tcPr marL="81638" marR="81638" marT="56859" marB="42456" horzOverflow="overflow">
                    <a:lnL w="360" cap="flat" cmpd="sng" algn="ctr">
                      <a:solidFill>
                        <a:srgbClr val="FFFFFF"/>
                      </a:solidFill>
                      <a:prstDash val="solid"/>
                      <a:round/>
                      <a:headEnd type="none" w="med" len="med"/>
                      <a:tailEnd type="none" w="med" len="med"/>
                    </a:lnL>
                    <a:lnR w="360" cap="flat" cmpd="sng" algn="ctr">
                      <a:solidFill>
                        <a:srgbClr val="FFFFFF"/>
                      </a:solidFill>
                      <a:prstDash val="solid"/>
                      <a:round/>
                      <a:headEnd type="none" w="med" len="med"/>
                      <a:tailEnd type="none" w="med" len="med"/>
                    </a:lnR>
                    <a:lnT w="360" cap="flat" cmpd="sng" algn="ctr">
                      <a:solidFill>
                        <a:srgbClr val="FFFFFF"/>
                      </a:solidFill>
                      <a:prstDash val="solid"/>
                      <a:round/>
                      <a:headEnd type="none" w="med" len="med"/>
                      <a:tailEnd type="none" w="med" len="med"/>
                    </a:lnT>
                    <a:lnB w="360" cap="flat" cmpd="sng" algn="ctr">
                      <a:solidFill>
                        <a:srgbClr val="FFFFFF"/>
                      </a:solidFill>
                      <a:prstDash val="solid"/>
                      <a:round/>
                      <a:headEnd type="none" w="med" len="med"/>
                      <a:tailEnd type="none" w="med" len="med"/>
                    </a:lnB>
                    <a:lnTlToBr>
                      <a:noFill/>
                    </a:lnTlToBr>
                    <a:lnBlToTr>
                      <a:noFill/>
                    </a:lnBlToTr>
                    <a:solidFill>
                      <a:srgbClr val="E6E6FF"/>
                    </a:solidFill>
                  </a:tcPr>
                </a:tc>
                <a:tc>
                  <a:txBody>
                    <a:bodyPr/>
                    <a:lstStyle/>
                    <a:p>
                      <a:pPr marL="0" marR="0" lvl="0" indent="0" algn="ctr"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kumimoji="0" lang="es-ES" sz="1600" b="0" i="0" u="none" strike="noStrike" cap="none" normalizeH="0" baseline="0">
                          <a:ln>
                            <a:noFill/>
                          </a:ln>
                          <a:solidFill>
                            <a:srgbClr val="000000"/>
                          </a:solidFill>
                          <a:effectLst/>
                          <a:latin typeface="Arial" pitchFamily="34" charset="0"/>
                          <a:ea typeface="WenQuanYi Zen Hei" charset="0"/>
                          <a:cs typeface="WenQuanYi Zen Hei" charset="0"/>
                        </a:rPr>
                        <a:t>100.000</a:t>
                      </a:r>
                    </a:p>
                  </a:txBody>
                  <a:tcPr marL="81638" marR="81638" marT="56859" marB="42456" horzOverflow="overflow">
                    <a:lnL w="360" cap="flat" cmpd="sng" algn="ctr">
                      <a:solidFill>
                        <a:srgbClr val="FFFFFF"/>
                      </a:solidFill>
                      <a:prstDash val="solid"/>
                      <a:round/>
                      <a:headEnd type="none" w="med" len="med"/>
                      <a:tailEnd type="none" w="med" len="med"/>
                    </a:lnL>
                    <a:lnR w="360" cap="flat" cmpd="sng" algn="ctr">
                      <a:solidFill>
                        <a:srgbClr val="FFFFFF"/>
                      </a:solidFill>
                      <a:prstDash val="solid"/>
                      <a:round/>
                      <a:headEnd type="none" w="med" len="med"/>
                      <a:tailEnd type="none" w="med" len="med"/>
                    </a:lnR>
                    <a:lnT w="360" cap="flat" cmpd="sng" algn="ctr">
                      <a:solidFill>
                        <a:srgbClr val="FFFFFF"/>
                      </a:solidFill>
                      <a:prstDash val="solid"/>
                      <a:round/>
                      <a:headEnd type="none" w="med" len="med"/>
                      <a:tailEnd type="none" w="med" len="med"/>
                    </a:lnT>
                    <a:lnB w="360" cap="flat" cmpd="sng" algn="ctr">
                      <a:solidFill>
                        <a:srgbClr val="FFFFFF"/>
                      </a:solidFill>
                      <a:prstDash val="solid"/>
                      <a:round/>
                      <a:headEnd type="none" w="med" len="med"/>
                      <a:tailEnd type="none" w="med" len="med"/>
                    </a:lnB>
                    <a:lnTlToBr>
                      <a:noFill/>
                    </a:lnTlToBr>
                    <a:lnBlToTr>
                      <a:noFill/>
                    </a:lnBlToTr>
                    <a:solidFill>
                      <a:srgbClr val="E6E6FF"/>
                    </a:solidFill>
                  </a:tcPr>
                </a:tc>
                <a:tc>
                  <a:txBody>
                    <a:bodyPr/>
                    <a:lstStyle/>
                    <a:p>
                      <a:pPr marL="0" marR="0" lvl="0" indent="0" algn="ctr"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kumimoji="0" lang="es-ES" sz="1600" b="0" i="0" u="none" strike="noStrike" cap="none" normalizeH="0" baseline="0">
                          <a:ln>
                            <a:noFill/>
                          </a:ln>
                          <a:solidFill>
                            <a:srgbClr val="000000"/>
                          </a:solidFill>
                          <a:effectLst/>
                          <a:latin typeface="Arial" pitchFamily="34" charset="0"/>
                          <a:ea typeface="WenQuanYi Zen Hei" charset="0"/>
                          <a:cs typeface="WenQuanYi Zen Hei" charset="0"/>
                        </a:rPr>
                        <a:t>10.000</a:t>
                      </a:r>
                    </a:p>
                  </a:txBody>
                  <a:tcPr marL="81638" marR="81638" marT="56859" marB="42456" horzOverflow="overflow">
                    <a:lnL w="360" cap="flat" cmpd="sng" algn="ctr">
                      <a:solidFill>
                        <a:srgbClr val="FFFFFF"/>
                      </a:solidFill>
                      <a:prstDash val="solid"/>
                      <a:round/>
                      <a:headEnd type="none" w="med" len="med"/>
                      <a:tailEnd type="none" w="med" len="med"/>
                    </a:lnL>
                    <a:lnR w="360" cap="flat" cmpd="sng" algn="ctr">
                      <a:solidFill>
                        <a:srgbClr val="FFFFFF"/>
                      </a:solidFill>
                      <a:prstDash val="solid"/>
                      <a:round/>
                      <a:headEnd type="none" w="med" len="med"/>
                      <a:tailEnd type="none" w="med" len="med"/>
                    </a:lnR>
                    <a:lnT w="360" cap="flat" cmpd="sng" algn="ctr">
                      <a:solidFill>
                        <a:srgbClr val="FFFFFF"/>
                      </a:solidFill>
                      <a:prstDash val="solid"/>
                      <a:round/>
                      <a:headEnd type="none" w="med" len="med"/>
                      <a:tailEnd type="none" w="med" len="med"/>
                    </a:lnT>
                    <a:lnB w="360" cap="flat" cmpd="sng" algn="ctr">
                      <a:solidFill>
                        <a:srgbClr val="FFFFFF"/>
                      </a:solidFill>
                      <a:prstDash val="solid"/>
                      <a:round/>
                      <a:headEnd type="none" w="med" len="med"/>
                      <a:tailEnd type="none" w="med" len="med"/>
                    </a:lnB>
                    <a:lnTlToBr>
                      <a:noFill/>
                    </a:lnTlToBr>
                    <a:lnBlToTr>
                      <a:noFill/>
                    </a:lnBlToTr>
                    <a:solidFill>
                      <a:srgbClr val="E6E6FF"/>
                    </a:solidFill>
                  </a:tcPr>
                </a:tc>
                <a:tc>
                  <a:txBody>
                    <a:bodyPr/>
                    <a:lstStyle/>
                    <a:p>
                      <a:pPr marL="0" marR="0" lvl="0" indent="0" algn="ctr"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kumimoji="0" lang="es-ES" sz="1600" b="0" i="0" u="none" strike="noStrike" cap="none" normalizeH="0" baseline="0" dirty="0">
                          <a:ln>
                            <a:noFill/>
                          </a:ln>
                          <a:solidFill>
                            <a:srgbClr val="000000"/>
                          </a:solidFill>
                          <a:effectLst/>
                          <a:latin typeface="Arial" pitchFamily="34" charset="0"/>
                          <a:ea typeface="WenQuanYi Zen Hei" charset="0"/>
                          <a:cs typeface="WenQuanYi Zen Hei" charset="0"/>
                        </a:rPr>
                        <a:t>100.000</a:t>
                      </a:r>
                    </a:p>
                  </a:txBody>
                  <a:tcPr marL="81638" marR="81638" marT="56859" marB="42456" horzOverflow="overflow">
                    <a:lnL w="360" cap="flat" cmpd="sng" algn="ctr">
                      <a:solidFill>
                        <a:srgbClr val="FFFFFF"/>
                      </a:solidFill>
                      <a:prstDash val="solid"/>
                      <a:round/>
                      <a:headEnd type="none" w="med" len="med"/>
                      <a:tailEnd type="none" w="med" len="med"/>
                    </a:lnL>
                    <a:lnR w="360" cap="flat" cmpd="sng" algn="ctr">
                      <a:solidFill>
                        <a:srgbClr val="FFFFFF"/>
                      </a:solidFill>
                      <a:prstDash val="solid"/>
                      <a:round/>
                      <a:headEnd type="none" w="med" len="med"/>
                      <a:tailEnd type="none" w="med" len="med"/>
                    </a:lnR>
                    <a:lnT w="360" cap="flat" cmpd="sng" algn="ctr">
                      <a:solidFill>
                        <a:srgbClr val="FFFFFF"/>
                      </a:solidFill>
                      <a:prstDash val="solid"/>
                      <a:round/>
                      <a:headEnd type="none" w="med" len="med"/>
                      <a:tailEnd type="none" w="med" len="med"/>
                    </a:lnT>
                    <a:lnB w="360" cap="flat" cmpd="sng" algn="ctr">
                      <a:solidFill>
                        <a:srgbClr val="FFFFFF"/>
                      </a:solidFill>
                      <a:prstDash val="solid"/>
                      <a:round/>
                      <a:headEnd type="none" w="med" len="med"/>
                      <a:tailEnd type="none" w="med" len="med"/>
                    </a:lnB>
                    <a:lnTlToBr>
                      <a:noFill/>
                    </a:lnTlToBr>
                    <a:lnBlToTr>
                      <a:noFill/>
                    </a:lnBlToTr>
                    <a:solidFill>
                      <a:srgbClr val="E6E6FF"/>
                    </a:solidFill>
                  </a:tcPr>
                </a:tc>
                <a:extLst>
                  <a:ext uri="{0D108BD9-81ED-4DB2-BD59-A6C34878D82A}">
                    <a16:rowId xmlns:a16="http://schemas.microsoft.com/office/drawing/2014/main" val="10011"/>
                  </a:ext>
                </a:extLst>
              </a:tr>
              <a:tr h="330776">
                <a:tc>
                  <a:txBody>
                    <a:bodyPr/>
                    <a:lstStyle/>
                    <a:p>
                      <a:pPr marL="0" marR="0" lvl="0" indent="0" algn="ctr"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kumimoji="0" lang="es-ES" sz="1600" b="0" i="0" u="none" strike="noStrike" cap="none" normalizeH="0" baseline="0">
                          <a:ln>
                            <a:noFill/>
                          </a:ln>
                          <a:solidFill>
                            <a:srgbClr val="000000"/>
                          </a:solidFill>
                          <a:effectLst/>
                          <a:latin typeface="Arial" pitchFamily="34" charset="0"/>
                          <a:ea typeface="WenQuanYi Zen Hei" charset="0"/>
                          <a:cs typeface="WenQuanYi Zen Hei" charset="0"/>
                        </a:rPr>
                        <a:t>Total</a:t>
                      </a:r>
                    </a:p>
                  </a:txBody>
                  <a:tcPr marL="81638" marR="81638" marT="56859" marB="42456" horzOverflow="overflow">
                    <a:lnL w="360" cap="flat" cmpd="sng" algn="ctr">
                      <a:solidFill>
                        <a:srgbClr val="FFFFFF"/>
                      </a:solidFill>
                      <a:prstDash val="solid"/>
                      <a:round/>
                      <a:headEnd type="none" w="med" len="med"/>
                      <a:tailEnd type="none" w="med" len="med"/>
                    </a:lnL>
                    <a:lnR w="360" cap="flat" cmpd="sng" algn="ctr">
                      <a:solidFill>
                        <a:srgbClr val="FFFFFF"/>
                      </a:solidFill>
                      <a:prstDash val="solid"/>
                      <a:round/>
                      <a:headEnd type="none" w="med" len="med"/>
                      <a:tailEnd type="none" w="med" len="med"/>
                    </a:lnR>
                    <a:lnT w="360" cap="flat" cmpd="sng" algn="ctr">
                      <a:solidFill>
                        <a:srgbClr val="FFFFFF"/>
                      </a:solidFill>
                      <a:prstDash val="solid"/>
                      <a:round/>
                      <a:headEnd type="none" w="med" len="med"/>
                      <a:tailEnd type="none" w="med" len="med"/>
                    </a:lnT>
                    <a:lnB w="360" cap="flat" cmpd="sng" algn="ctr">
                      <a:solidFill>
                        <a:srgbClr val="FFFFFF"/>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kumimoji="0" lang="es-ES" sz="1600" b="0" i="0" u="none" strike="noStrike" cap="none" normalizeH="0" baseline="0">
                          <a:ln>
                            <a:noFill/>
                          </a:ln>
                          <a:solidFill>
                            <a:srgbClr val="000000"/>
                          </a:solidFill>
                          <a:effectLst/>
                          <a:latin typeface="Arial" pitchFamily="34" charset="0"/>
                          <a:ea typeface="WenQuanYi Zen Hei" charset="0"/>
                          <a:cs typeface="WenQuanYi Zen Hei" charset="0"/>
                        </a:rPr>
                        <a:t>80.000</a:t>
                      </a:r>
                    </a:p>
                  </a:txBody>
                  <a:tcPr marL="81638" marR="81638" marT="56859" marB="42456" horzOverflow="overflow">
                    <a:lnL w="360" cap="flat" cmpd="sng" algn="ctr">
                      <a:solidFill>
                        <a:srgbClr val="FFFFFF"/>
                      </a:solidFill>
                      <a:prstDash val="solid"/>
                      <a:round/>
                      <a:headEnd type="none" w="med" len="med"/>
                      <a:tailEnd type="none" w="med" len="med"/>
                    </a:lnL>
                    <a:lnR w="360" cap="flat" cmpd="sng" algn="ctr">
                      <a:solidFill>
                        <a:srgbClr val="FFFFFF"/>
                      </a:solidFill>
                      <a:prstDash val="solid"/>
                      <a:round/>
                      <a:headEnd type="none" w="med" len="med"/>
                      <a:tailEnd type="none" w="med" len="med"/>
                    </a:lnR>
                    <a:lnT w="360" cap="flat" cmpd="sng" algn="ctr">
                      <a:solidFill>
                        <a:srgbClr val="FFFFFF"/>
                      </a:solidFill>
                      <a:prstDash val="solid"/>
                      <a:round/>
                      <a:headEnd type="none" w="med" len="med"/>
                      <a:tailEnd type="none" w="med" len="med"/>
                    </a:lnT>
                    <a:lnB w="360" cap="flat" cmpd="sng" algn="ctr">
                      <a:solidFill>
                        <a:srgbClr val="FFFFFF"/>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kumimoji="0" lang="es-ES" sz="1600" b="0" i="0" u="none" strike="noStrike" cap="none" normalizeH="0" baseline="0">
                          <a:ln>
                            <a:noFill/>
                          </a:ln>
                          <a:solidFill>
                            <a:srgbClr val="000000"/>
                          </a:solidFill>
                          <a:effectLst/>
                          <a:latin typeface="Arial" pitchFamily="34" charset="0"/>
                          <a:ea typeface="WenQuanYi Zen Hei" charset="0"/>
                          <a:cs typeface="WenQuanYi Zen Hei" charset="0"/>
                        </a:rPr>
                        <a:t>100.000</a:t>
                      </a:r>
                    </a:p>
                  </a:txBody>
                  <a:tcPr marL="81638" marR="81638" marT="56859" marB="42456" horzOverflow="overflow">
                    <a:lnL w="360" cap="flat" cmpd="sng" algn="ctr">
                      <a:solidFill>
                        <a:srgbClr val="FFFFFF"/>
                      </a:solidFill>
                      <a:prstDash val="solid"/>
                      <a:round/>
                      <a:headEnd type="none" w="med" len="med"/>
                      <a:tailEnd type="none" w="med" len="med"/>
                    </a:lnL>
                    <a:lnR w="360" cap="flat" cmpd="sng" algn="ctr">
                      <a:solidFill>
                        <a:srgbClr val="FFFFFF"/>
                      </a:solidFill>
                      <a:prstDash val="solid"/>
                      <a:round/>
                      <a:headEnd type="none" w="med" len="med"/>
                      <a:tailEnd type="none" w="med" len="med"/>
                    </a:lnR>
                    <a:lnT w="360" cap="flat" cmpd="sng" algn="ctr">
                      <a:solidFill>
                        <a:srgbClr val="FFFFFF"/>
                      </a:solidFill>
                      <a:prstDash val="solid"/>
                      <a:round/>
                      <a:headEnd type="none" w="med" len="med"/>
                      <a:tailEnd type="none" w="med" len="med"/>
                    </a:lnT>
                    <a:lnB w="360" cap="flat" cmpd="sng" algn="ctr">
                      <a:solidFill>
                        <a:srgbClr val="FFFFFF"/>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kumimoji="0" lang="es-ES" sz="1600" b="0" i="0" u="none" strike="noStrike" cap="none" normalizeH="0" baseline="0">
                          <a:ln>
                            <a:noFill/>
                          </a:ln>
                          <a:solidFill>
                            <a:srgbClr val="000000"/>
                          </a:solidFill>
                          <a:effectLst/>
                          <a:latin typeface="Arial" pitchFamily="34" charset="0"/>
                          <a:ea typeface="WenQuanYi Zen Hei" charset="0"/>
                          <a:cs typeface="WenQuanYi Zen Hei" charset="0"/>
                        </a:rPr>
                        <a:t>180.000</a:t>
                      </a:r>
                    </a:p>
                  </a:txBody>
                  <a:tcPr marL="81638" marR="81638" marT="56859" marB="42456" horzOverflow="overflow">
                    <a:lnL w="360" cap="flat" cmpd="sng" algn="ctr">
                      <a:solidFill>
                        <a:srgbClr val="FFFFFF"/>
                      </a:solidFill>
                      <a:prstDash val="solid"/>
                      <a:round/>
                      <a:headEnd type="none" w="med" len="med"/>
                      <a:tailEnd type="none" w="med" len="med"/>
                    </a:lnL>
                    <a:lnR w="360" cap="flat" cmpd="sng" algn="ctr">
                      <a:solidFill>
                        <a:srgbClr val="FFFFFF"/>
                      </a:solidFill>
                      <a:prstDash val="solid"/>
                      <a:round/>
                      <a:headEnd type="none" w="med" len="med"/>
                      <a:tailEnd type="none" w="med" len="med"/>
                    </a:lnR>
                    <a:lnT w="360" cap="flat" cmpd="sng" algn="ctr">
                      <a:solidFill>
                        <a:srgbClr val="FFFFFF"/>
                      </a:solidFill>
                      <a:prstDash val="solid"/>
                      <a:round/>
                      <a:headEnd type="none" w="med" len="med"/>
                      <a:tailEnd type="none" w="med" len="med"/>
                    </a:lnT>
                    <a:lnB w="360" cap="flat" cmpd="sng" algn="ctr">
                      <a:solidFill>
                        <a:srgbClr val="FFFFFF"/>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kumimoji="0" lang="es-ES" sz="1600" b="0" i="0" u="none" strike="noStrike" cap="none" normalizeH="0" baseline="0" dirty="0">
                          <a:ln>
                            <a:noFill/>
                          </a:ln>
                          <a:solidFill>
                            <a:srgbClr val="000000"/>
                          </a:solidFill>
                          <a:effectLst/>
                          <a:latin typeface="Arial" pitchFamily="34" charset="0"/>
                          <a:ea typeface="WenQuanYi Zen Hei" charset="0"/>
                          <a:cs typeface="WenQuanYi Zen Hei" charset="0"/>
                        </a:rPr>
                        <a:t>100.000</a:t>
                      </a:r>
                    </a:p>
                  </a:txBody>
                  <a:tcPr marL="81638" marR="81638" marT="56859" marB="42456" horzOverflow="overflow">
                    <a:lnL w="360" cap="flat" cmpd="sng" algn="ctr">
                      <a:solidFill>
                        <a:srgbClr val="FFFFFF"/>
                      </a:solidFill>
                      <a:prstDash val="solid"/>
                      <a:round/>
                      <a:headEnd type="none" w="med" len="med"/>
                      <a:tailEnd type="none" w="med" len="med"/>
                    </a:lnL>
                    <a:lnR w="360" cap="flat" cmpd="sng" algn="ctr">
                      <a:solidFill>
                        <a:srgbClr val="FFFFFF"/>
                      </a:solidFill>
                      <a:prstDash val="solid"/>
                      <a:round/>
                      <a:headEnd type="none" w="med" len="med"/>
                      <a:tailEnd type="none" w="med" len="med"/>
                    </a:lnR>
                    <a:lnT w="360" cap="flat" cmpd="sng" algn="ctr">
                      <a:solidFill>
                        <a:srgbClr val="FFFFFF"/>
                      </a:solidFill>
                      <a:prstDash val="solid"/>
                      <a:round/>
                      <a:headEnd type="none" w="med" len="med"/>
                      <a:tailEnd type="none" w="med" len="med"/>
                    </a:lnT>
                    <a:lnB w="360" cap="flat" cmpd="sng" algn="ctr">
                      <a:solidFill>
                        <a:srgbClr val="FFFFFF"/>
                      </a:solidFill>
                      <a:prstDash val="solid"/>
                      <a:round/>
                      <a:headEnd type="none" w="med" len="med"/>
                      <a:tailEnd type="none" w="med" len="med"/>
                    </a:lnB>
                    <a:lnTlToBr>
                      <a:noFill/>
                    </a:lnTlToBr>
                    <a:lnBlToTr>
                      <a:noFill/>
                    </a:lnBlToTr>
                    <a:solidFill>
                      <a:srgbClr val="FFFFFF"/>
                    </a:solidFill>
                  </a:tcPr>
                </a:tc>
                <a:extLst>
                  <a:ext uri="{0D108BD9-81ED-4DB2-BD59-A6C34878D82A}">
                    <a16:rowId xmlns:a16="http://schemas.microsoft.com/office/drawing/2014/main" val="10012"/>
                  </a:ext>
                </a:extLst>
              </a:tr>
            </a:tbl>
          </a:graphicData>
        </a:graphic>
      </p:graphicFrame>
      <p:sp>
        <p:nvSpPr>
          <p:cNvPr id="5336" name="Text Box 216"/>
          <p:cNvSpPr txBox="1">
            <a:spLocks noChangeArrowheads="1"/>
          </p:cNvSpPr>
          <p:nvPr/>
        </p:nvSpPr>
        <p:spPr bwMode="auto">
          <a:xfrm>
            <a:off x="653761" y="1306218"/>
            <a:ext cx="7837920" cy="779121"/>
          </a:xfrm>
          <a:prstGeom prst="rect">
            <a:avLst/>
          </a:prstGeom>
          <a:noFill/>
          <a:ln w="9525">
            <a:noFill/>
            <a:round/>
            <a:headEnd/>
            <a:tailEnd/>
          </a:ln>
          <a:effectLst/>
        </p:spPr>
        <p:txBody>
          <a:bodyPr lIns="81639" tIns="55221" rIns="81639" bIns="40820"/>
          <a:lstStyle/>
          <a:p>
            <a:pPr>
              <a:buSzPct val="45000"/>
              <a:buFont typeface="Wingdings" pitchFamily="2" charset="2"/>
              <a:buChar char=""/>
              <a:tabLst>
                <a:tab pos="656650" algn="l"/>
                <a:tab pos="1313299" algn="l"/>
                <a:tab pos="1969949" algn="l"/>
                <a:tab pos="2626599" algn="l"/>
                <a:tab pos="3283248" algn="l"/>
                <a:tab pos="3939898" algn="l"/>
                <a:tab pos="4596548" algn="l"/>
                <a:tab pos="5253198" algn="l"/>
                <a:tab pos="5909847" algn="l"/>
                <a:tab pos="6566497" algn="l"/>
                <a:tab pos="7223147" algn="l"/>
              </a:tabLst>
            </a:pPr>
            <a:r>
              <a:rPr lang="es-ES" dirty="0">
                <a:solidFill>
                  <a:srgbClr val="000000"/>
                </a:solidFill>
                <a:ea typeface="WenQuanYi Zen Hei" charset="0"/>
                <a:cs typeface="WenQuanYi Zen Hei" charset="0"/>
              </a:rPr>
              <a:t> Cuotas fijas, salvo la última. Los intereses son iguales todos los periodos. La amortización del capital se devuelve al final.</a:t>
            </a:r>
          </a:p>
          <a:p>
            <a:pPr>
              <a:buSzPct val="45000"/>
              <a:tabLst>
                <a:tab pos="656650" algn="l"/>
                <a:tab pos="1313299" algn="l"/>
                <a:tab pos="1969949" algn="l"/>
                <a:tab pos="2626599" algn="l"/>
                <a:tab pos="3283248" algn="l"/>
                <a:tab pos="3939898" algn="l"/>
                <a:tab pos="4596548" algn="l"/>
                <a:tab pos="5253198" algn="l"/>
                <a:tab pos="5909847" algn="l"/>
                <a:tab pos="6566497" algn="l"/>
                <a:tab pos="7223147" algn="l"/>
              </a:tabLst>
            </a:pPr>
            <a:endParaRPr lang="es-ES" dirty="0">
              <a:solidFill>
                <a:srgbClr val="000000"/>
              </a:solidFill>
              <a:ea typeface="WenQuanYi Zen Hei" charset="0"/>
              <a:cs typeface="WenQuanYi Zen Hei" charset="0"/>
            </a:endParaRP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5" name="Rectangle 1"/>
          <p:cNvSpPr>
            <a:spLocks noGrp="1" noChangeArrowheads="1"/>
          </p:cNvSpPr>
          <p:nvPr>
            <p:ph type="title"/>
          </p:nvPr>
        </p:nvSpPr>
        <p:spPr>
          <a:xfrm>
            <a:off x="457920" y="273629"/>
            <a:ext cx="8228160" cy="1144921"/>
          </a:xfrm>
          <a:ln/>
        </p:spPr>
        <p:txBody>
          <a:bodyPr tIns="28802"/>
          <a:lstStyle/>
          <a:p>
            <a:pPr>
              <a:tabLst>
                <a:tab pos="656650" algn="l"/>
                <a:tab pos="1313299" algn="l"/>
                <a:tab pos="1969949" algn="l"/>
                <a:tab pos="2626599" algn="l"/>
                <a:tab pos="3283248" algn="l"/>
                <a:tab pos="3939898" algn="l"/>
                <a:tab pos="4596548" algn="l"/>
                <a:tab pos="5253198" algn="l"/>
                <a:tab pos="5909847" algn="l"/>
                <a:tab pos="6566497" algn="l"/>
                <a:tab pos="7223147" algn="l"/>
                <a:tab pos="7879796" algn="l"/>
              </a:tabLst>
            </a:pPr>
            <a:r>
              <a:rPr lang="es-ES" sz="3300" dirty="0"/>
              <a:t>Tabla de Desarrollo</a:t>
            </a:r>
          </a:p>
        </p:txBody>
      </p:sp>
      <p:graphicFrame>
        <p:nvGraphicFramePr>
          <p:cNvPr id="6146" name="Group 2"/>
          <p:cNvGraphicFramePr>
            <a:graphicFrameLocks noGrp="1"/>
          </p:cNvGraphicFramePr>
          <p:nvPr/>
        </p:nvGraphicFramePr>
        <p:xfrm>
          <a:off x="470881" y="1730566"/>
          <a:ext cx="8216640" cy="4994471"/>
        </p:xfrm>
        <a:graphic>
          <a:graphicData uri="http://schemas.openxmlformats.org/drawingml/2006/table">
            <a:tbl>
              <a:tblPr>
                <a:tableStyleId>{ED083AE6-46FA-4A59-8FB0-9F97EB10719F}</a:tableStyleId>
              </a:tblPr>
              <a:tblGrid>
                <a:gridCol w="2829600">
                  <a:extLst>
                    <a:ext uri="{9D8B030D-6E8A-4147-A177-3AD203B41FA5}">
                      <a16:colId xmlns:a16="http://schemas.microsoft.com/office/drawing/2014/main" val="20000"/>
                    </a:ext>
                  </a:extLst>
                </a:gridCol>
                <a:gridCol w="796320">
                  <a:extLst>
                    <a:ext uri="{9D8B030D-6E8A-4147-A177-3AD203B41FA5}">
                      <a16:colId xmlns:a16="http://schemas.microsoft.com/office/drawing/2014/main" val="20001"/>
                    </a:ext>
                  </a:extLst>
                </a:gridCol>
                <a:gridCol w="1396800">
                  <a:extLst>
                    <a:ext uri="{9D8B030D-6E8A-4147-A177-3AD203B41FA5}">
                      <a16:colId xmlns:a16="http://schemas.microsoft.com/office/drawing/2014/main" val="20002"/>
                    </a:ext>
                  </a:extLst>
                </a:gridCol>
                <a:gridCol w="1028160">
                  <a:extLst>
                    <a:ext uri="{9D8B030D-6E8A-4147-A177-3AD203B41FA5}">
                      <a16:colId xmlns:a16="http://schemas.microsoft.com/office/drawing/2014/main" val="20003"/>
                    </a:ext>
                  </a:extLst>
                </a:gridCol>
                <a:gridCol w="2165760">
                  <a:extLst>
                    <a:ext uri="{9D8B030D-6E8A-4147-A177-3AD203B41FA5}">
                      <a16:colId xmlns:a16="http://schemas.microsoft.com/office/drawing/2014/main" val="20004"/>
                    </a:ext>
                  </a:extLst>
                </a:gridCol>
              </a:tblGrid>
              <a:tr h="330776">
                <a:tc>
                  <a:txBody>
                    <a:bodyPr/>
                    <a:lstStyle/>
                    <a:p>
                      <a:pPr marL="0" marR="0" lvl="0" indent="0" algn="l"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kumimoji="0" lang="es-ES" sz="1600" u="none" strike="noStrike" cap="none" normalizeH="0" baseline="0" dirty="0">
                          <a:ln>
                            <a:noFill/>
                          </a:ln>
                          <a:effectLst/>
                        </a:rPr>
                        <a:t>Tasa de Interés: 10% anual</a:t>
                      </a:r>
                      <a:endParaRPr kumimoji="0" lang="es-ES" sz="1600" b="0" i="0" u="none" strike="noStrike" cap="none" normalizeH="0" baseline="0" dirty="0">
                        <a:ln>
                          <a:noFill/>
                        </a:ln>
                        <a:solidFill>
                          <a:srgbClr val="000000"/>
                        </a:solidFill>
                        <a:effectLst/>
                        <a:latin typeface="Arial" pitchFamily="34" charset="0"/>
                        <a:ea typeface="WenQuanYi Zen Hei" charset="0"/>
                        <a:cs typeface="WenQuanYi Zen Hei" charset="0"/>
                      </a:endParaRPr>
                    </a:p>
                  </a:txBody>
                  <a:tcPr marL="81638" marR="81638" marT="56859" marB="42456" horzOverflow="overflow"/>
                </a:tc>
                <a:tc>
                  <a:txBody>
                    <a:bodyPr/>
                    <a:lstStyle/>
                    <a:p>
                      <a:pPr marL="0" marR="0" lvl="0" indent="0" algn="l"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endParaRPr kumimoji="0" lang="es-ES" sz="1600" b="0" i="0" u="none" strike="noStrike" cap="none" normalizeH="0" baseline="0" dirty="0">
                        <a:ln>
                          <a:noFill/>
                        </a:ln>
                        <a:solidFill>
                          <a:srgbClr val="000000"/>
                        </a:solidFill>
                        <a:effectLst/>
                        <a:latin typeface="Arial" pitchFamily="34" charset="0"/>
                        <a:ea typeface="WenQuanYi Zen Hei" charset="0"/>
                        <a:cs typeface="WenQuanYi Zen Hei" charset="0"/>
                      </a:endParaRPr>
                    </a:p>
                  </a:txBody>
                  <a:tcPr marL="81638" marR="81638" marT="56859" marB="42456" horzOverflow="overflow"/>
                </a:tc>
                <a:tc>
                  <a:txBody>
                    <a:bodyPr/>
                    <a:lstStyle/>
                    <a:p>
                      <a:pPr marL="0" marR="0" lvl="0" indent="0" algn="l"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endParaRPr kumimoji="0" lang="es-ES" sz="1600" b="0" i="0" u="none" strike="noStrike" cap="none" normalizeH="0" baseline="0">
                        <a:ln>
                          <a:noFill/>
                        </a:ln>
                        <a:solidFill>
                          <a:srgbClr val="000000"/>
                        </a:solidFill>
                        <a:effectLst/>
                        <a:latin typeface="Arial" pitchFamily="34" charset="0"/>
                        <a:ea typeface="WenQuanYi Zen Hei" charset="0"/>
                        <a:cs typeface="WenQuanYi Zen Hei" charset="0"/>
                      </a:endParaRPr>
                    </a:p>
                  </a:txBody>
                  <a:tcPr marL="81638" marR="81638" marT="56859" marB="42456" horzOverflow="overflow"/>
                </a:tc>
                <a:tc>
                  <a:txBody>
                    <a:bodyPr/>
                    <a:lstStyle/>
                    <a:p>
                      <a:pPr marL="0" marR="0" lvl="0" indent="0" algn="l"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endParaRPr kumimoji="0" lang="es-ES" sz="1600" b="0" i="0" u="none" strike="noStrike" cap="none" normalizeH="0" baseline="0">
                        <a:ln>
                          <a:noFill/>
                        </a:ln>
                        <a:solidFill>
                          <a:srgbClr val="000000"/>
                        </a:solidFill>
                        <a:effectLst/>
                        <a:latin typeface="Arial" pitchFamily="34" charset="0"/>
                        <a:ea typeface="WenQuanYi Zen Hei" charset="0"/>
                        <a:cs typeface="WenQuanYi Zen Hei" charset="0"/>
                      </a:endParaRPr>
                    </a:p>
                  </a:txBody>
                  <a:tcPr marL="81638" marR="81638" marT="56859" marB="42456" horzOverflow="overflow"/>
                </a:tc>
                <a:tc>
                  <a:txBody>
                    <a:bodyPr/>
                    <a:lstStyle/>
                    <a:p>
                      <a:pPr marL="0" marR="0" lvl="0" indent="0" algn="l"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endParaRPr kumimoji="0" lang="es-ES" sz="1600" b="0" i="0" u="none" strike="noStrike" cap="none" normalizeH="0" baseline="0">
                        <a:ln>
                          <a:noFill/>
                        </a:ln>
                        <a:solidFill>
                          <a:srgbClr val="000000"/>
                        </a:solidFill>
                        <a:effectLst/>
                        <a:latin typeface="Arial" pitchFamily="34" charset="0"/>
                        <a:ea typeface="WenQuanYi Zen Hei" charset="0"/>
                        <a:cs typeface="WenQuanYi Zen Hei" charset="0"/>
                      </a:endParaRPr>
                    </a:p>
                  </a:txBody>
                  <a:tcPr marL="81638" marR="81638" marT="56859" marB="42456" horzOverflow="overflow"/>
                </a:tc>
                <a:extLst>
                  <a:ext uri="{0D108BD9-81ED-4DB2-BD59-A6C34878D82A}">
                    <a16:rowId xmlns:a16="http://schemas.microsoft.com/office/drawing/2014/main" val="10000"/>
                  </a:ext>
                </a:extLst>
              </a:tr>
              <a:tr h="330776">
                <a:tc>
                  <a:txBody>
                    <a:bodyPr/>
                    <a:lstStyle/>
                    <a:p>
                      <a:pPr marL="0" marR="0" lvl="0" indent="0" algn="l"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kumimoji="0" lang="es-ES" sz="1600" u="none" strike="noStrike" cap="none" normalizeH="0" baseline="0">
                          <a:ln>
                            <a:noFill/>
                          </a:ln>
                          <a:effectLst/>
                        </a:rPr>
                        <a:t>Monto Crédito: 100.000</a:t>
                      </a:r>
                      <a:endParaRPr kumimoji="0" lang="es-ES" sz="1600" b="0" i="0" u="none" strike="noStrike" cap="none" normalizeH="0" baseline="0">
                        <a:ln>
                          <a:noFill/>
                        </a:ln>
                        <a:solidFill>
                          <a:srgbClr val="000000"/>
                        </a:solidFill>
                        <a:effectLst/>
                        <a:latin typeface="Arial" pitchFamily="34" charset="0"/>
                        <a:ea typeface="WenQuanYi Zen Hei" charset="0"/>
                        <a:cs typeface="WenQuanYi Zen Hei" charset="0"/>
                      </a:endParaRPr>
                    </a:p>
                  </a:txBody>
                  <a:tcPr marL="81638" marR="81638" marT="56859" marB="42456" horzOverflow="overflow"/>
                </a:tc>
                <a:tc>
                  <a:txBody>
                    <a:bodyPr/>
                    <a:lstStyle/>
                    <a:p>
                      <a:pPr marL="0" marR="0" lvl="0" indent="0" algn="l"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endParaRPr kumimoji="0" lang="es-ES" sz="1600" b="0" i="0" u="none" strike="noStrike" cap="none" normalizeH="0" baseline="0">
                        <a:ln>
                          <a:noFill/>
                        </a:ln>
                        <a:solidFill>
                          <a:srgbClr val="000000"/>
                        </a:solidFill>
                        <a:effectLst/>
                        <a:latin typeface="Arial" pitchFamily="34" charset="0"/>
                        <a:ea typeface="WenQuanYi Zen Hei" charset="0"/>
                        <a:cs typeface="WenQuanYi Zen Hei" charset="0"/>
                      </a:endParaRPr>
                    </a:p>
                  </a:txBody>
                  <a:tcPr marL="81638" marR="81638" marT="56859" marB="42456" horzOverflow="overflow"/>
                </a:tc>
                <a:tc>
                  <a:txBody>
                    <a:bodyPr/>
                    <a:lstStyle/>
                    <a:p>
                      <a:pPr marL="0" marR="0" lvl="0" indent="0" algn="l"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endParaRPr kumimoji="0" lang="es-ES" sz="1600" b="0" i="0" u="none" strike="noStrike" cap="none" normalizeH="0" baseline="0">
                        <a:ln>
                          <a:noFill/>
                        </a:ln>
                        <a:solidFill>
                          <a:srgbClr val="000000"/>
                        </a:solidFill>
                        <a:effectLst/>
                        <a:latin typeface="Arial" pitchFamily="34" charset="0"/>
                        <a:ea typeface="WenQuanYi Zen Hei" charset="0"/>
                        <a:cs typeface="WenQuanYi Zen Hei" charset="0"/>
                      </a:endParaRPr>
                    </a:p>
                  </a:txBody>
                  <a:tcPr marL="81638" marR="81638" marT="56859" marB="42456" horzOverflow="overflow"/>
                </a:tc>
                <a:tc>
                  <a:txBody>
                    <a:bodyPr/>
                    <a:lstStyle/>
                    <a:p>
                      <a:pPr marL="0" marR="0" lvl="0" indent="0" algn="l"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endParaRPr kumimoji="0" lang="es-ES" sz="1600" b="0" i="0" u="none" strike="noStrike" cap="none" normalizeH="0" baseline="0">
                        <a:ln>
                          <a:noFill/>
                        </a:ln>
                        <a:solidFill>
                          <a:srgbClr val="000000"/>
                        </a:solidFill>
                        <a:effectLst/>
                        <a:latin typeface="Arial" pitchFamily="34" charset="0"/>
                        <a:ea typeface="WenQuanYi Zen Hei" charset="0"/>
                        <a:cs typeface="WenQuanYi Zen Hei" charset="0"/>
                      </a:endParaRPr>
                    </a:p>
                  </a:txBody>
                  <a:tcPr marL="81638" marR="81638" marT="56859" marB="42456" horzOverflow="overflow"/>
                </a:tc>
                <a:tc>
                  <a:txBody>
                    <a:bodyPr/>
                    <a:lstStyle/>
                    <a:p>
                      <a:pPr marL="0" marR="0" lvl="0" indent="0" algn="l"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endParaRPr kumimoji="0" lang="es-ES" sz="1600" b="0" i="0" u="none" strike="noStrike" cap="none" normalizeH="0" baseline="0">
                        <a:ln>
                          <a:noFill/>
                        </a:ln>
                        <a:solidFill>
                          <a:srgbClr val="000000"/>
                        </a:solidFill>
                        <a:effectLst/>
                        <a:latin typeface="Arial" pitchFamily="34" charset="0"/>
                        <a:ea typeface="WenQuanYi Zen Hei" charset="0"/>
                        <a:cs typeface="WenQuanYi Zen Hei" charset="0"/>
                      </a:endParaRPr>
                    </a:p>
                  </a:txBody>
                  <a:tcPr marL="81638" marR="81638" marT="56859" marB="42456" horzOverflow="overflow"/>
                </a:tc>
                <a:extLst>
                  <a:ext uri="{0D108BD9-81ED-4DB2-BD59-A6C34878D82A}">
                    <a16:rowId xmlns:a16="http://schemas.microsoft.com/office/drawing/2014/main" val="10001"/>
                  </a:ext>
                </a:extLst>
              </a:tr>
              <a:tr h="330776">
                <a:tc>
                  <a:txBody>
                    <a:bodyPr/>
                    <a:lstStyle/>
                    <a:p>
                      <a:pPr marL="0" marR="0" lvl="0" indent="0" algn="l"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kumimoji="0" lang="es-ES" sz="1600" u="none" strike="noStrike" cap="none" normalizeH="0" baseline="0">
                          <a:ln>
                            <a:noFill/>
                          </a:ln>
                          <a:effectLst/>
                        </a:rPr>
                        <a:t>Nº Cuotas: 8 años</a:t>
                      </a:r>
                      <a:endParaRPr kumimoji="0" lang="es-ES" sz="1600" b="0" i="0" u="none" strike="noStrike" cap="none" normalizeH="0" baseline="0">
                        <a:ln>
                          <a:noFill/>
                        </a:ln>
                        <a:solidFill>
                          <a:srgbClr val="000000"/>
                        </a:solidFill>
                        <a:effectLst/>
                        <a:latin typeface="Arial" pitchFamily="34" charset="0"/>
                        <a:ea typeface="WenQuanYi Zen Hei" charset="0"/>
                        <a:cs typeface="WenQuanYi Zen Hei" charset="0"/>
                      </a:endParaRPr>
                    </a:p>
                  </a:txBody>
                  <a:tcPr marL="81638" marR="81638" marT="56859" marB="42456" horzOverflow="overflow"/>
                </a:tc>
                <a:tc>
                  <a:txBody>
                    <a:bodyPr/>
                    <a:lstStyle/>
                    <a:p>
                      <a:pPr marL="0" marR="0" lvl="0" indent="0" algn="l"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endParaRPr kumimoji="0" lang="es-ES" sz="1600" b="0" i="0" u="none" strike="noStrike" cap="none" normalizeH="0" baseline="0">
                        <a:ln>
                          <a:noFill/>
                        </a:ln>
                        <a:solidFill>
                          <a:srgbClr val="000000"/>
                        </a:solidFill>
                        <a:effectLst/>
                        <a:latin typeface="Arial" pitchFamily="34" charset="0"/>
                        <a:ea typeface="WenQuanYi Zen Hei" charset="0"/>
                        <a:cs typeface="WenQuanYi Zen Hei" charset="0"/>
                      </a:endParaRPr>
                    </a:p>
                  </a:txBody>
                  <a:tcPr marL="81638" marR="81638" marT="56859" marB="42456" horzOverflow="overflow"/>
                </a:tc>
                <a:tc>
                  <a:txBody>
                    <a:bodyPr/>
                    <a:lstStyle/>
                    <a:p>
                      <a:pPr marL="0" marR="0" lvl="0" indent="0" algn="l"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endParaRPr kumimoji="0" lang="es-ES" sz="1600" b="0" i="0" u="none" strike="noStrike" cap="none" normalizeH="0" baseline="0">
                        <a:ln>
                          <a:noFill/>
                        </a:ln>
                        <a:solidFill>
                          <a:srgbClr val="000000"/>
                        </a:solidFill>
                        <a:effectLst/>
                        <a:latin typeface="Arial" pitchFamily="34" charset="0"/>
                        <a:ea typeface="WenQuanYi Zen Hei" charset="0"/>
                        <a:cs typeface="WenQuanYi Zen Hei" charset="0"/>
                      </a:endParaRPr>
                    </a:p>
                  </a:txBody>
                  <a:tcPr marL="81638" marR="81638" marT="56859" marB="42456" horzOverflow="overflow"/>
                </a:tc>
                <a:tc>
                  <a:txBody>
                    <a:bodyPr/>
                    <a:lstStyle/>
                    <a:p>
                      <a:pPr marL="0" marR="0" lvl="0" indent="0" algn="l"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endParaRPr kumimoji="0" lang="es-ES" sz="1600" b="0" i="0" u="none" strike="noStrike" cap="none" normalizeH="0" baseline="0">
                        <a:ln>
                          <a:noFill/>
                        </a:ln>
                        <a:solidFill>
                          <a:srgbClr val="000000"/>
                        </a:solidFill>
                        <a:effectLst/>
                        <a:latin typeface="Arial" pitchFamily="34" charset="0"/>
                        <a:ea typeface="WenQuanYi Zen Hei" charset="0"/>
                        <a:cs typeface="WenQuanYi Zen Hei" charset="0"/>
                      </a:endParaRPr>
                    </a:p>
                  </a:txBody>
                  <a:tcPr marL="81638" marR="81638" marT="56859" marB="42456" horzOverflow="overflow"/>
                </a:tc>
                <a:tc>
                  <a:txBody>
                    <a:bodyPr/>
                    <a:lstStyle/>
                    <a:p>
                      <a:pPr marL="0" marR="0" lvl="0" indent="0" algn="l"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endParaRPr kumimoji="0" lang="es-ES" sz="1600" b="0" i="0" u="none" strike="noStrike" cap="none" normalizeH="0" baseline="0">
                        <a:ln>
                          <a:noFill/>
                        </a:ln>
                        <a:solidFill>
                          <a:srgbClr val="000000"/>
                        </a:solidFill>
                        <a:effectLst/>
                        <a:latin typeface="Arial" pitchFamily="34" charset="0"/>
                        <a:ea typeface="WenQuanYi Zen Hei" charset="0"/>
                        <a:cs typeface="WenQuanYi Zen Hei" charset="0"/>
                      </a:endParaRPr>
                    </a:p>
                  </a:txBody>
                  <a:tcPr marL="81638" marR="81638" marT="56859" marB="42456" horzOverflow="overflow"/>
                </a:tc>
                <a:extLst>
                  <a:ext uri="{0D108BD9-81ED-4DB2-BD59-A6C34878D82A}">
                    <a16:rowId xmlns:a16="http://schemas.microsoft.com/office/drawing/2014/main" val="10002"/>
                  </a:ext>
                </a:extLst>
              </a:tr>
              <a:tr h="562237">
                <a:tc>
                  <a:txBody>
                    <a:bodyPr/>
                    <a:lstStyle/>
                    <a:p>
                      <a:pPr marL="0" marR="0" lvl="0" indent="0" algn="ctr"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kumimoji="0" lang="es-ES" sz="1600" u="none" strike="noStrike" cap="none" normalizeH="0" baseline="0" dirty="0">
                          <a:ln>
                            <a:noFill/>
                          </a:ln>
                          <a:effectLst/>
                        </a:rPr>
                        <a:t>Nº Cupón</a:t>
                      </a:r>
                      <a:endParaRPr kumimoji="0" lang="es-ES" sz="1600" b="0" i="0" u="none" strike="noStrike" cap="none" normalizeH="0" baseline="0" dirty="0">
                        <a:ln>
                          <a:noFill/>
                        </a:ln>
                        <a:solidFill>
                          <a:srgbClr val="000000"/>
                        </a:solidFill>
                        <a:effectLst/>
                        <a:latin typeface="Arial" pitchFamily="34" charset="0"/>
                        <a:ea typeface="WenQuanYi Zen Hei" charset="0"/>
                        <a:cs typeface="WenQuanYi Zen Hei" charset="0"/>
                      </a:endParaRPr>
                    </a:p>
                  </a:txBody>
                  <a:tcPr marL="81638" marR="81638" marT="56859" marB="42456" horzOverflow="overflow"/>
                </a:tc>
                <a:tc>
                  <a:txBody>
                    <a:bodyPr/>
                    <a:lstStyle/>
                    <a:p>
                      <a:pPr marL="0" marR="0" lvl="0" indent="0" algn="ctr"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kumimoji="0" lang="es-ES" sz="1600" u="none" strike="noStrike" cap="none" normalizeH="0" baseline="0">
                          <a:ln>
                            <a:noFill/>
                          </a:ln>
                          <a:effectLst/>
                        </a:rPr>
                        <a:t>Interés</a:t>
                      </a:r>
                      <a:endParaRPr kumimoji="0" lang="es-ES" sz="1600" b="0" i="0" u="none" strike="noStrike" cap="none" normalizeH="0" baseline="0">
                        <a:ln>
                          <a:noFill/>
                        </a:ln>
                        <a:solidFill>
                          <a:srgbClr val="000000"/>
                        </a:solidFill>
                        <a:effectLst/>
                        <a:latin typeface="Arial" pitchFamily="34" charset="0"/>
                        <a:ea typeface="WenQuanYi Zen Hei" charset="0"/>
                        <a:cs typeface="WenQuanYi Zen Hei" charset="0"/>
                      </a:endParaRPr>
                    </a:p>
                  </a:txBody>
                  <a:tcPr marL="81638" marR="81638" marT="56859" marB="42456" horzOverflow="overflow"/>
                </a:tc>
                <a:tc>
                  <a:txBody>
                    <a:bodyPr/>
                    <a:lstStyle/>
                    <a:p>
                      <a:pPr marL="0" marR="0" lvl="0" indent="0" algn="ctr"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kumimoji="0" lang="es-ES" sz="1600" u="none" strike="noStrike" cap="none" normalizeH="0" baseline="0">
                          <a:ln>
                            <a:noFill/>
                          </a:ln>
                          <a:effectLst/>
                        </a:rPr>
                        <a:t>Amortización</a:t>
                      </a:r>
                      <a:endParaRPr kumimoji="0" lang="es-ES" sz="1600" b="0" i="0" u="none" strike="noStrike" cap="none" normalizeH="0" baseline="0">
                        <a:ln>
                          <a:noFill/>
                        </a:ln>
                        <a:solidFill>
                          <a:srgbClr val="000000"/>
                        </a:solidFill>
                        <a:effectLst/>
                        <a:latin typeface="Arial" pitchFamily="34" charset="0"/>
                        <a:ea typeface="WenQuanYi Zen Hei" charset="0"/>
                        <a:cs typeface="WenQuanYi Zen Hei" charset="0"/>
                      </a:endParaRPr>
                    </a:p>
                  </a:txBody>
                  <a:tcPr marL="81638" marR="81638" marT="56859" marB="42456" horzOverflow="overflow"/>
                </a:tc>
                <a:tc>
                  <a:txBody>
                    <a:bodyPr/>
                    <a:lstStyle/>
                    <a:p>
                      <a:pPr marL="0" marR="0" lvl="0" indent="0" algn="ctr"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kumimoji="0" lang="es-ES" sz="1600" u="none" strike="noStrike" cap="none" normalizeH="0" baseline="0">
                          <a:ln>
                            <a:noFill/>
                          </a:ln>
                          <a:effectLst/>
                        </a:rPr>
                        <a:t>Cuota</a:t>
                      </a:r>
                      <a:endParaRPr kumimoji="0" lang="es-ES" sz="1600" b="0" i="0" u="none" strike="noStrike" cap="none" normalizeH="0" baseline="0">
                        <a:ln>
                          <a:noFill/>
                        </a:ln>
                        <a:solidFill>
                          <a:srgbClr val="000000"/>
                        </a:solidFill>
                        <a:effectLst/>
                        <a:latin typeface="Arial" pitchFamily="34" charset="0"/>
                        <a:ea typeface="WenQuanYi Zen Hei" charset="0"/>
                        <a:cs typeface="WenQuanYi Zen Hei" charset="0"/>
                      </a:endParaRPr>
                    </a:p>
                  </a:txBody>
                  <a:tcPr marL="81638" marR="81638" marT="56859" marB="42456" horzOverflow="overflow"/>
                </a:tc>
                <a:tc>
                  <a:txBody>
                    <a:bodyPr/>
                    <a:lstStyle/>
                    <a:p>
                      <a:pPr marL="0" marR="0" lvl="0" indent="0" algn="ctr"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kumimoji="0" lang="es-ES" sz="1600" u="none" strike="noStrike" cap="none" normalizeH="0" baseline="0">
                          <a:ln>
                            <a:noFill/>
                          </a:ln>
                          <a:effectLst/>
                        </a:rPr>
                        <a:t>Saldo por Amortizar</a:t>
                      </a:r>
                      <a:endParaRPr kumimoji="0" lang="es-ES" sz="1600" b="0" i="0" u="none" strike="noStrike" cap="none" normalizeH="0" baseline="0">
                        <a:ln>
                          <a:noFill/>
                        </a:ln>
                        <a:solidFill>
                          <a:srgbClr val="000000"/>
                        </a:solidFill>
                        <a:effectLst/>
                        <a:latin typeface="Arial" pitchFamily="34" charset="0"/>
                        <a:ea typeface="WenQuanYi Zen Hei" charset="0"/>
                        <a:cs typeface="WenQuanYi Zen Hei" charset="0"/>
                      </a:endParaRPr>
                    </a:p>
                  </a:txBody>
                  <a:tcPr marL="81638" marR="81638" marT="56859" marB="42456" horzOverflow="overflow"/>
                </a:tc>
                <a:extLst>
                  <a:ext uri="{0D108BD9-81ED-4DB2-BD59-A6C34878D82A}">
                    <a16:rowId xmlns:a16="http://schemas.microsoft.com/office/drawing/2014/main" val="10003"/>
                  </a:ext>
                </a:extLst>
              </a:tr>
              <a:tr h="562237">
                <a:tc>
                  <a:txBody>
                    <a:bodyPr/>
                    <a:lstStyle/>
                    <a:p>
                      <a:pPr marL="0" marR="0" lvl="0" indent="0" algn="ctr"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kumimoji="0" lang="es-ES" sz="1600" u="none" strike="noStrike" cap="none" normalizeH="0" baseline="0">
                          <a:ln>
                            <a:noFill/>
                          </a:ln>
                          <a:effectLst/>
                        </a:rPr>
                        <a:t>1</a:t>
                      </a:r>
                      <a:endParaRPr kumimoji="0" lang="es-ES" sz="1600" b="0" i="0" u="none" strike="noStrike" cap="none" normalizeH="0" baseline="0">
                        <a:ln>
                          <a:noFill/>
                        </a:ln>
                        <a:solidFill>
                          <a:srgbClr val="000000"/>
                        </a:solidFill>
                        <a:effectLst/>
                        <a:latin typeface="Arial" pitchFamily="34" charset="0"/>
                        <a:ea typeface="WenQuanYi Zen Hei" charset="0"/>
                        <a:cs typeface="WenQuanYi Zen Hei" charset="0"/>
                      </a:endParaRPr>
                    </a:p>
                  </a:txBody>
                  <a:tcPr marL="81638" marR="81638" marT="56859" marB="42456" horzOverflow="overflow"/>
                </a:tc>
                <a:tc>
                  <a:txBody>
                    <a:bodyPr/>
                    <a:lstStyle/>
                    <a:p>
                      <a:pPr marL="0" marR="0" lvl="0" indent="0" algn="ctr"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kumimoji="0" lang="es-ES" sz="1600" u="none" strike="noStrike" cap="none" normalizeH="0" baseline="0">
                          <a:ln>
                            <a:noFill/>
                          </a:ln>
                          <a:effectLst/>
                        </a:rPr>
                        <a:t>10.000</a:t>
                      </a:r>
                      <a:endParaRPr kumimoji="0" lang="es-ES" sz="1600" b="0" i="0" u="none" strike="noStrike" cap="none" normalizeH="0" baseline="0">
                        <a:ln>
                          <a:noFill/>
                        </a:ln>
                        <a:solidFill>
                          <a:srgbClr val="000000"/>
                        </a:solidFill>
                        <a:effectLst/>
                        <a:latin typeface="Arial" pitchFamily="34" charset="0"/>
                        <a:ea typeface="WenQuanYi Zen Hei" charset="0"/>
                        <a:cs typeface="WenQuanYi Zen Hei" charset="0"/>
                      </a:endParaRPr>
                    </a:p>
                  </a:txBody>
                  <a:tcPr marL="81638" marR="81638" marT="56859" marB="42456" horzOverflow="overflow"/>
                </a:tc>
                <a:tc>
                  <a:txBody>
                    <a:bodyPr/>
                    <a:lstStyle/>
                    <a:p>
                      <a:pPr marL="0" marR="0" lvl="0" indent="0" algn="ctr"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kumimoji="0" lang="es-ES" sz="1600" u="none" strike="noStrike" cap="none" normalizeH="0" baseline="0">
                          <a:ln>
                            <a:noFill/>
                          </a:ln>
                          <a:effectLst/>
                        </a:rPr>
                        <a:t>12.500</a:t>
                      </a:r>
                      <a:endParaRPr kumimoji="0" lang="es-ES" sz="1600" b="0" i="0" u="none" strike="noStrike" cap="none" normalizeH="0" baseline="0">
                        <a:ln>
                          <a:noFill/>
                        </a:ln>
                        <a:solidFill>
                          <a:srgbClr val="000000"/>
                        </a:solidFill>
                        <a:effectLst/>
                        <a:latin typeface="Arial" pitchFamily="34" charset="0"/>
                        <a:ea typeface="WenQuanYi Zen Hei" charset="0"/>
                        <a:cs typeface="WenQuanYi Zen Hei" charset="0"/>
                      </a:endParaRPr>
                    </a:p>
                  </a:txBody>
                  <a:tcPr marL="81638" marR="81638" marT="56859" marB="42456" horzOverflow="overflow"/>
                </a:tc>
                <a:tc>
                  <a:txBody>
                    <a:bodyPr/>
                    <a:lstStyle/>
                    <a:p>
                      <a:pPr marL="0" marR="0" lvl="0" indent="0" algn="ctr"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kumimoji="0" lang="es-ES" sz="1600" u="none" strike="noStrike" cap="none" normalizeH="0" baseline="0">
                          <a:ln>
                            <a:noFill/>
                          </a:ln>
                          <a:effectLst/>
                        </a:rPr>
                        <a:t>22.500</a:t>
                      </a:r>
                      <a:endParaRPr kumimoji="0" lang="es-ES" sz="1600" b="0" i="0" u="none" strike="noStrike" cap="none" normalizeH="0" baseline="0">
                        <a:ln>
                          <a:noFill/>
                        </a:ln>
                        <a:solidFill>
                          <a:srgbClr val="000000"/>
                        </a:solidFill>
                        <a:effectLst/>
                        <a:latin typeface="Arial" pitchFamily="34" charset="0"/>
                        <a:ea typeface="WenQuanYi Zen Hei" charset="0"/>
                        <a:cs typeface="WenQuanYi Zen Hei" charset="0"/>
                      </a:endParaRPr>
                    </a:p>
                  </a:txBody>
                  <a:tcPr marL="81638" marR="81638" marT="56859" marB="42456" horzOverflow="overflow"/>
                </a:tc>
                <a:tc>
                  <a:txBody>
                    <a:bodyPr/>
                    <a:lstStyle/>
                    <a:p>
                      <a:pPr marL="0" marR="0" lvl="0" indent="0" algn="ctr"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kumimoji="0" lang="es-ES" sz="1600" u="none" strike="noStrike" cap="none" normalizeH="0" baseline="0">
                          <a:ln>
                            <a:noFill/>
                          </a:ln>
                          <a:effectLst/>
                        </a:rPr>
                        <a:t>87.500</a:t>
                      </a:r>
                      <a:endParaRPr kumimoji="0" lang="es-ES" sz="1600" b="0" i="0" u="none" strike="noStrike" cap="none" normalizeH="0" baseline="0">
                        <a:ln>
                          <a:noFill/>
                        </a:ln>
                        <a:solidFill>
                          <a:srgbClr val="000000"/>
                        </a:solidFill>
                        <a:effectLst/>
                        <a:latin typeface="Arial" pitchFamily="34" charset="0"/>
                        <a:ea typeface="WenQuanYi Zen Hei" charset="0"/>
                        <a:cs typeface="WenQuanYi Zen Hei" charset="0"/>
                      </a:endParaRPr>
                    </a:p>
                  </a:txBody>
                  <a:tcPr marL="81638" marR="81638" marT="56859" marB="42456" horzOverflow="overflow"/>
                </a:tc>
                <a:extLst>
                  <a:ext uri="{0D108BD9-81ED-4DB2-BD59-A6C34878D82A}">
                    <a16:rowId xmlns:a16="http://schemas.microsoft.com/office/drawing/2014/main" val="10004"/>
                  </a:ext>
                </a:extLst>
              </a:tr>
              <a:tr h="330776">
                <a:tc>
                  <a:txBody>
                    <a:bodyPr/>
                    <a:lstStyle/>
                    <a:p>
                      <a:pPr marL="0" marR="0" lvl="0" indent="0" algn="ctr"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kumimoji="0" lang="es-ES" sz="1600" u="none" strike="noStrike" cap="none" normalizeH="0" baseline="0">
                          <a:ln>
                            <a:noFill/>
                          </a:ln>
                          <a:effectLst/>
                        </a:rPr>
                        <a:t>2</a:t>
                      </a:r>
                      <a:endParaRPr kumimoji="0" lang="es-ES" sz="1600" b="0" i="0" u="none" strike="noStrike" cap="none" normalizeH="0" baseline="0">
                        <a:ln>
                          <a:noFill/>
                        </a:ln>
                        <a:solidFill>
                          <a:srgbClr val="000000"/>
                        </a:solidFill>
                        <a:effectLst/>
                        <a:latin typeface="Arial" pitchFamily="34" charset="0"/>
                        <a:ea typeface="WenQuanYi Zen Hei" charset="0"/>
                        <a:cs typeface="WenQuanYi Zen Hei" charset="0"/>
                      </a:endParaRPr>
                    </a:p>
                  </a:txBody>
                  <a:tcPr marL="81638" marR="81638" marT="56859" marB="42456" horzOverflow="overflow"/>
                </a:tc>
                <a:tc>
                  <a:txBody>
                    <a:bodyPr/>
                    <a:lstStyle/>
                    <a:p>
                      <a:pPr marL="0" marR="0" lvl="0" indent="0" algn="ctr"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kumimoji="0" lang="es-ES" sz="1600" u="none" strike="noStrike" cap="none" normalizeH="0" baseline="0">
                          <a:ln>
                            <a:noFill/>
                          </a:ln>
                          <a:effectLst/>
                        </a:rPr>
                        <a:t>8.750</a:t>
                      </a:r>
                      <a:endParaRPr kumimoji="0" lang="es-ES" sz="1600" b="0" i="0" u="none" strike="noStrike" cap="none" normalizeH="0" baseline="0">
                        <a:ln>
                          <a:noFill/>
                        </a:ln>
                        <a:solidFill>
                          <a:srgbClr val="000000"/>
                        </a:solidFill>
                        <a:effectLst/>
                        <a:latin typeface="Arial" pitchFamily="34" charset="0"/>
                        <a:ea typeface="WenQuanYi Zen Hei" charset="0"/>
                        <a:cs typeface="WenQuanYi Zen Hei" charset="0"/>
                      </a:endParaRPr>
                    </a:p>
                  </a:txBody>
                  <a:tcPr marL="81638" marR="81638" marT="56859" marB="42456" horzOverflow="overflow"/>
                </a:tc>
                <a:tc>
                  <a:txBody>
                    <a:bodyPr/>
                    <a:lstStyle/>
                    <a:p>
                      <a:pPr marL="0" marR="0" lvl="0" indent="0" algn="ctr"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kumimoji="0" lang="es-ES" sz="1600" u="none" strike="noStrike" cap="none" normalizeH="0" baseline="0">
                          <a:ln>
                            <a:noFill/>
                          </a:ln>
                          <a:effectLst/>
                        </a:rPr>
                        <a:t>12.500</a:t>
                      </a:r>
                      <a:endParaRPr kumimoji="0" lang="es-ES" sz="1600" b="0" i="0" u="none" strike="noStrike" cap="none" normalizeH="0" baseline="0">
                        <a:ln>
                          <a:noFill/>
                        </a:ln>
                        <a:solidFill>
                          <a:srgbClr val="000000"/>
                        </a:solidFill>
                        <a:effectLst/>
                        <a:latin typeface="Arial" pitchFamily="34" charset="0"/>
                        <a:ea typeface="WenQuanYi Zen Hei" charset="0"/>
                        <a:cs typeface="WenQuanYi Zen Hei" charset="0"/>
                      </a:endParaRPr>
                    </a:p>
                  </a:txBody>
                  <a:tcPr marL="81638" marR="81638" marT="56859" marB="42456" horzOverflow="overflow"/>
                </a:tc>
                <a:tc>
                  <a:txBody>
                    <a:bodyPr/>
                    <a:lstStyle/>
                    <a:p>
                      <a:pPr marL="0" marR="0" lvl="0" indent="0" algn="ctr"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kumimoji="0" lang="es-ES" sz="1600" u="none" strike="noStrike" cap="none" normalizeH="0" baseline="0">
                          <a:ln>
                            <a:noFill/>
                          </a:ln>
                          <a:effectLst/>
                        </a:rPr>
                        <a:t>21.250</a:t>
                      </a:r>
                      <a:endParaRPr kumimoji="0" lang="es-ES" sz="1600" b="0" i="0" u="none" strike="noStrike" cap="none" normalizeH="0" baseline="0">
                        <a:ln>
                          <a:noFill/>
                        </a:ln>
                        <a:solidFill>
                          <a:srgbClr val="000000"/>
                        </a:solidFill>
                        <a:effectLst/>
                        <a:latin typeface="Arial" pitchFamily="34" charset="0"/>
                        <a:ea typeface="WenQuanYi Zen Hei" charset="0"/>
                        <a:cs typeface="WenQuanYi Zen Hei" charset="0"/>
                      </a:endParaRPr>
                    </a:p>
                  </a:txBody>
                  <a:tcPr marL="81638" marR="81638" marT="56859" marB="42456" horzOverflow="overflow"/>
                </a:tc>
                <a:tc>
                  <a:txBody>
                    <a:bodyPr/>
                    <a:lstStyle/>
                    <a:p>
                      <a:pPr marL="0" marR="0" lvl="0" indent="0" algn="ctr"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kumimoji="0" lang="es-ES" sz="1600" u="none" strike="noStrike" cap="none" normalizeH="0" baseline="0">
                          <a:ln>
                            <a:noFill/>
                          </a:ln>
                          <a:effectLst/>
                        </a:rPr>
                        <a:t>75.000</a:t>
                      </a:r>
                      <a:endParaRPr kumimoji="0" lang="es-ES" sz="1600" b="0" i="0" u="none" strike="noStrike" cap="none" normalizeH="0" baseline="0">
                        <a:ln>
                          <a:noFill/>
                        </a:ln>
                        <a:solidFill>
                          <a:srgbClr val="000000"/>
                        </a:solidFill>
                        <a:effectLst/>
                        <a:latin typeface="Arial" pitchFamily="34" charset="0"/>
                        <a:ea typeface="WenQuanYi Zen Hei" charset="0"/>
                        <a:cs typeface="WenQuanYi Zen Hei" charset="0"/>
                      </a:endParaRPr>
                    </a:p>
                  </a:txBody>
                  <a:tcPr marL="81638" marR="81638" marT="56859" marB="42456" horzOverflow="overflow"/>
                </a:tc>
                <a:extLst>
                  <a:ext uri="{0D108BD9-81ED-4DB2-BD59-A6C34878D82A}">
                    <a16:rowId xmlns:a16="http://schemas.microsoft.com/office/drawing/2014/main" val="10005"/>
                  </a:ext>
                </a:extLst>
              </a:tr>
              <a:tr h="330776">
                <a:tc>
                  <a:txBody>
                    <a:bodyPr/>
                    <a:lstStyle/>
                    <a:p>
                      <a:pPr marL="0" marR="0" lvl="0" indent="0" algn="ctr"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kumimoji="0" lang="es-ES" sz="1600" u="none" strike="noStrike" cap="none" normalizeH="0" baseline="0">
                          <a:ln>
                            <a:noFill/>
                          </a:ln>
                          <a:effectLst/>
                        </a:rPr>
                        <a:t>3</a:t>
                      </a:r>
                      <a:endParaRPr kumimoji="0" lang="es-ES" sz="1600" b="0" i="0" u="none" strike="noStrike" cap="none" normalizeH="0" baseline="0">
                        <a:ln>
                          <a:noFill/>
                        </a:ln>
                        <a:solidFill>
                          <a:srgbClr val="000000"/>
                        </a:solidFill>
                        <a:effectLst/>
                        <a:latin typeface="Arial" pitchFamily="34" charset="0"/>
                        <a:ea typeface="WenQuanYi Zen Hei" charset="0"/>
                        <a:cs typeface="WenQuanYi Zen Hei" charset="0"/>
                      </a:endParaRPr>
                    </a:p>
                  </a:txBody>
                  <a:tcPr marL="81638" marR="81638" marT="56859" marB="42456" horzOverflow="overflow"/>
                </a:tc>
                <a:tc>
                  <a:txBody>
                    <a:bodyPr/>
                    <a:lstStyle/>
                    <a:p>
                      <a:pPr marL="0" marR="0" lvl="0" indent="0" algn="ctr"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kumimoji="0" lang="es-ES" sz="1600" u="none" strike="noStrike" cap="none" normalizeH="0" baseline="0">
                          <a:ln>
                            <a:noFill/>
                          </a:ln>
                          <a:effectLst/>
                        </a:rPr>
                        <a:t>7.500</a:t>
                      </a:r>
                      <a:endParaRPr kumimoji="0" lang="es-ES" sz="1600" b="0" i="0" u="none" strike="noStrike" cap="none" normalizeH="0" baseline="0">
                        <a:ln>
                          <a:noFill/>
                        </a:ln>
                        <a:solidFill>
                          <a:srgbClr val="000000"/>
                        </a:solidFill>
                        <a:effectLst/>
                        <a:latin typeface="Arial" pitchFamily="34" charset="0"/>
                        <a:ea typeface="WenQuanYi Zen Hei" charset="0"/>
                        <a:cs typeface="WenQuanYi Zen Hei" charset="0"/>
                      </a:endParaRPr>
                    </a:p>
                  </a:txBody>
                  <a:tcPr marL="81638" marR="81638" marT="56859" marB="42456" horzOverflow="overflow"/>
                </a:tc>
                <a:tc>
                  <a:txBody>
                    <a:bodyPr/>
                    <a:lstStyle/>
                    <a:p>
                      <a:pPr marL="0" marR="0" lvl="0" indent="0" algn="ctr"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kumimoji="0" lang="es-ES" sz="1600" u="none" strike="noStrike" cap="none" normalizeH="0" baseline="0">
                          <a:ln>
                            <a:noFill/>
                          </a:ln>
                          <a:effectLst/>
                        </a:rPr>
                        <a:t>12.500</a:t>
                      </a:r>
                      <a:endParaRPr kumimoji="0" lang="es-ES" sz="1600" b="0" i="0" u="none" strike="noStrike" cap="none" normalizeH="0" baseline="0">
                        <a:ln>
                          <a:noFill/>
                        </a:ln>
                        <a:solidFill>
                          <a:srgbClr val="000000"/>
                        </a:solidFill>
                        <a:effectLst/>
                        <a:latin typeface="Arial" pitchFamily="34" charset="0"/>
                        <a:ea typeface="WenQuanYi Zen Hei" charset="0"/>
                        <a:cs typeface="WenQuanYi Zen Hei" charset="0"/>
                      </a:endParaRPr>
                    </a:p>
                  </a:txBody>
                  <a:tcPr marL="81638" marR="81638" marT="56859" marB="42456" horzOverflow="overflow"/>
                </a:tc>
                <a:tc>
                  <a:txBody>
                    <a:bodyPr/>
                    <a:lstStyle/>
                    <a:p>
                      <a:pPr marL="0" marR="0" lvl="0" indent="0" algn="ctr"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kumimoji="0" lang="es-ES" sz="1600" u="none" strike="noStrike" cap="none" normalizeH="0" baseline="0">
                          <a:ln>
                            <a:noFill/>
                          </a:ln>
                          <a:effectLst/>
                        </a:rPr>
                        <a:t>20.000</a:t>
                      </a:r>
                      <a:endParaRPr kumimoji="0" lang="es-ES" sz="1600" b="0" i="0" u="none" strike="noStrike" cap="none" normalizeH="0" baseline="0">
                        <a:ln>
                          <a:noFill/>
                        </a:ln>
                        <a:solidFill>
                          <a:srgbClr val="000000"/>
                        </a:solidFill>
                        <a:effectLst/>
                        <a:latin typeface="Arial" pitchFamily="34" charset="0"/>
                        <a:ea typeface="WenQuanYi Zen Hei" charset="0"/>
                        <a:cs typeface="WenQuanYi Zen Hei" charset="0"/>
                      </a:endParaRPr>
                    </a:p>
                  </a:txBody>
                  <a:tcPr marL="81638" marR="81638" marT="56859" marB="42456" horzOverflow="overflow"/>
                </a:tc>
                <a:tc>
                  <a:txBody>
                    <a:bodyPr/>
                    <a:lstStyle/>
                    <a:p>
                      <a:pPr marL="0" marR="0" lvl="0" indent="0" algn="ctr"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kumimoji="0" lang="es-ES" sz="1600" u="none" strike="noStrike" cap="none" normalizeH="0" baseline="0">
                          <a:ln>
                            <a:noFill/>
                          </a:ln>
                          <a:effectLst/>
                        </a:rPr>
                        <a:t>62.500</a:t>
                      </a:r>
                      <a:endParaRPr kumimoji="0" lang="es-ES" sz="1600" b="0" i="0" u="none" strike="noStrike" cap="none" normalizeH="0" baseline="0">
                        <a:ln>
                          <a:noFill/>
                        </a:ln>
                        <a:solidFill>
                          <a:srgbClr val="000000"/>
                        </a:solidFill>
                        <a:effectLst/>
                        <a:latin typeface="Arial" pitchFamily="34" charset="0"/>
                        <a:ea typeface="WenQuanYi Zen Hei" charset="0"/>
                        <a:cs typeface="WenQuanYi Zen Hei" charset="0"/>
                      </a:endParaRPr>
                    </a:p>
                  </a:txBody>
                  <a:tcPr marL="81638" marR="81638" marT="56859" marB="42456" horzOverflow="overflow"/>
                </a:tc>
                <a:extLst>
                  <a:ext uri="{0D108BD9-81ED-4DB2-BD59-A6C34878D82A}">
                    <a16:rowId xmlns:a16="http://schemas.microsoft.com/office/drawing/2014/main" val="10006"/>
                  </a:ext>
                </a:extLst>
              </a:tr>
              <a:tr h="330776">
                <a:tc>
                  <a:txBody>
                    <a:bodyPr/>
                    <a:lstStyle/>
                    <a:p>
                      <a:pPr marL="0" marR="0" lvl="0" indent="0" algn="ctr"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kumimoji="0" lang="es-ES" sz="1600" u="none" strike="noStrike" cap="none" normalizeH="0" baseline="0">
                          <a:ln>
                            <a:noFill/>
                          </a:ln>
                          <a:effectLst/>
                        </a:rPr>
                        <a:t>4</a:t>
                      </a:r>
                      <a:endParaRPr kumimoji="0" lang="es-ES" sz="1600" b="0" i="0" u="none" strike="noStrike" cap="none" normalizeH="0" baseline="0">
                        <a:ln>
                          <a:noFill/>
                        </a:ln>
                        <a:solidFill>
                          <a:srgbClr val="000000"/>
                        </a:solidFill>
                        <a:effectLst/>
                        <a:latin typeface="Arial" pitchFamily="34" charset="0"/>
                        <a:ea typeface="WenQuanYi Zen Hei" charset="0"/>
                        <a:cs typeface="WenQuanYi Zen Hei" charset="0"/>
                      </a:endParaRPr>
                    </a:p>
                  </a:txBody>
                  <a:tcPr marL="81638" marR="81638" marT="56859" marB="42456" horzOverflow="overflow"/>
                </a:tc>
                <a:tc>
                  <a:txBody>
                    <a:bodyPr/>
                    <a:lstStyle/>
                    <a:p>
                      <a:pPr marL="0" marR="0" lvl="0" indent="0" algn="ctr"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kumimoji="0" lang="es-ES" sz="1600" u="none" strike="noStrike" cap="none" normalizeH="0" baseline="0">
                          <a:ln>
                            <a:noFill/>
                          </a:ln>
                          <a:effectLst/>
                        </a:rPr>
                        <a:t>6.250</a:t>
                      </a:r>
                      <a:endParaRPr kumimoji="0" lang="es-ES" sz="1600" b="0" i="0" u="none" strike="noStrike" cap="none" normalizeH="0" baseline="0">
                        <a:ln>
                          <a:noFill/>
                        </a:ln>
                        <a:solidFill>
                          <a:srgbClr val="000000"/>
                        </a:solidFill>
                        <a:effectLst/>
                        <a:latin typeface="Arial" pitchFamily="34" charset="0"/>
                        <a:ea typeface="WenQuanYi Zen Hei" charset="0"/>
                        <a:cs typeface="WenQuanYi Zen Hei" charset="0"/>
                      </a:endParaRPr>
                    </a:p>
                  </a:txBody>
                  <a:tcPr marL="81638" marR="81638" marT="56859" marB="42456" horzOverflow="overflow"/>
                </a:tc>
                <a:tc>
                  <a:txBody>
                    <a:bodyPr/>
                    <a:lstStyle/>
                    <a:p>
                      <a:pPr marL="0" marR="0" lvl="0" indent="0" algn="ctr"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kumimoji="0" lang="es-ES" sz="1600" u="none" strike="noStrike" cap="none" normalizeH="0" baseline="0">
                          <a:ln>
                            <a:noFill/>
                          </a:ln>
                          <a:effectLst/>
                        </a:rPr>
                        <a:t>12.500</a:t>
                      </a:r>
                      <a:endParaRPr kumimoji="0" lang="es-ES" sz="1600" b="0" i="0" u="none" strike="noStrike" cap="none" normalizeH="0" baseline="0">
                        <a:ln>
                          <a:noFill/>
                        </a:ln>
                        <a:solidFill>
                          <a:srgbClr val="000000"/>
                        </a:solidFill>
                        <a:effectLst/>
                        <a:latin typeface="Arial" pitchFamily="34" charset="0"/>
                        <a:ea typeface="WenQuanYi Zen Hei" charset="0"/>
                        <a:cs typeface="WenQuanYi Zen Hei" charset="0"/>
                      </a:endParaRPr>
                    </a:p>
                  </a:txBody>
                  <a:tcPr marL="81638" marR="81638" marT="56859" marB="42456" horzOverflow="overflow"/>
                </a:tc>
                <a:tc>
                  <a:txBody>
                    <a:bodyPr/>
                    <a:lstStyle/>
                    <a:p>
                      <a:pPr marL="0" marR="0" lvl="0" indent="0" algn="ctr"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kumimoji="0" lang="es-ES" sz="1600" u="none" strike="noStrike" cap="none" normalizeH="0" baseline="0">
                          <a:ln>
                            <a:noFill/>
                          </a:ln>
                          <a:effectLst/>
                        </a:rPr>
                        <a:t>18.750</a:t>
                      </a:r>
                      <a:endParaRPr kumimoji="0" lang="es-ES" sz="1600" b="0" i="0" u="none" strike="noStrike" cap="none" normalizeH="0" baseline="0">
                        <a:ln>
                          <a:noFill/>
                        </a:ln>
                        <a:solidFill>
                          <a:srgbClr val="000000"/>
                        </a:solidFill>
                        <a:effectLst/>
                        <a:latin typeface="Arial" pitchFamily="34" charset="0"/>
                        <a:ea typeface="WenQuanYi Zen Hei" charset="0"/>
                        <a:cs typeface="WenQuanYi Zen Hei" charset="0"/>
                      </a:endParaRPr>
                    </a:p>
                  </a:txBody>
                  <a:tcPr marL="81638" marR="81638" marT="56859" marB="42456" horzOverflow="overflow"/>
                </a:tc>
                <a:tc>
                  <a:txBody>
                    <a:bodyPr/>
                    <a:lstStyle/>
                    <a:p>
                      <a:pPr marL="0" marR="0" lvl="0" indent="0" algn="ctr"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kumimoji="0" lang="es-ES" sz="1600" u="none" strike="noStrike" cap="none" normalizeH="0" baseline="0">
                          <a:ln>
                            <a:noFill/>
                          </a:ln>
                          <a:effectLst/>
                        </a:rPr>
                        <a:t>50.000</a:t>
                      </a:r>
                      <a:endParaRPr kumimoji="0" lang="es-ES" sz="1600" b="0" i="0" u="none" strike="noStrike" cap="none" normalizeH="0" baseline="0">
                        <a:ln>
                          <a:noFill/>
                        </a:ln>
                        <a:solidFill>
                          <a:srgbClr val="000000"/>
                        </a:solidFill>
                        <a:effectLst/>
                        <a:latin typeface="Arial" pitchFamily="34" charset="0"/>
                        <a:ea typeface="WenQuanYi Zen Hei" charset="0"/>
                        <a:cs typeface="WenQuanYi Zen Hei" charset="0"/>
                      </a:endParaRPr>
                    </a:p>
                  </a:txBody>
                  <a:tcPr marL="81638" marR="81638" marT="56859" marB="42456" horzOverflow="overflow"/>
                </a:tc>
                <a:extLst>
                  <a:ext uri="{0D108BD9-81ED-4DB2-BD59-A6C34878D82A}">
                    <a16:rowId xmlns:a16="http://schemas.microsoft.com/office/drawing/2014/main" val="10007"/>
                  </a:ext>
                </a:extLst>
              </a:tr>
              <a:tr h="330776">
                <a:tc>
                  <a:txBody>
                    <a:bodyPr/>
                    <a:lstStyle/>
                    <a:p>
                      <a:pPr marL="0" marR="0" lvl="0" indent="0" algn="ctr"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kumimoji="0" lang="es-ES" sz="1600" u="none" strike="noStrike" cap="none" normalizeH="0" baseline="0">
                          <a:ln>
                            <a:noFill/>
                          </a:ln>
                          <a:effectLst/>
                        </a:rPr>
                        <a:t>5</a:t>
                      </a:r>
                      <a:endParaRPr kumimoji="0" lang="es-ES" sz="1600" b="0" i="0" u="none" strike="noStrike" cap="none" normalizeH="0" baseline="0">
                        <a:ln>
                          <a:noFill/>
                        </a:ln>
                        <a:solidFill>
                          <a:srgbClr val="000000"/>
                        </a:solidFill>
                        <a:effectLst/>
                        <a:latin typeface="Arial" pitchFamily="34" charset="0"/>
                        <a:ea typeface="WenQuanYi Zen Hei" charset="0"/>
                        <a:cs typeface="WenQuanYi Zen Hei" charset="0"/>
                      </a:endParaRPr>
                    </a:p>
                  </a:txBody>
                  <a:tcPr marL="81638" marR="81638" marT="56859" marB="42456" horzOverflow="overflow"/>
                </a:tc>
                <a:tc>
                  <a:txBody>
                    <a:bodyPr/>
                    <a:lstStyle/>
                    <a:p>
                      <a:pPr marL="0" marR="0" lvl="0" indent="0" algn="ctr"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kumimoji="0" lang="es-ES" sz="1600" u="none" strike="noStrike" cap="none" normalizeH="0" baseline="0">
                          <a:ln>
                            <a:noFill/>
                          </a:ln>
                          <a:effectLst/>
                        </a:rPr>
                        <a:t>5.000</a:t>
                      </a:r>
                      <a:endParaRPr kumimoji="0" lang="es-ES" sz="1600" b="0" i="0" u="none" strike="noStrike" cap="none" normalizeH="0" baseline="0">
                        <a:ln>
                          <a:noFill/>
                        </a:ln>
                        <a:solidFill>
                          <a:srgbClr val="000000"/>
                        </a:solidFill>
                        <a:effectLst/>
                        <a:latin typeface="Arial" pitchFamily="34" charset="0"/>
                        <a:ea typeface="WenQuanYi Zen Hei" charset="0"/>
                        <a:cs typeface="WenQuanYi Zen Hei" charset="0"/>
                      </a:endParaRPr>
                    </a:p>
                  </a:txBody>
                  <a:tcPr marL="81638" marR="81638" marT="56859" marB="42456" horzOverflow="overflow"/>
                </a:tc>
                <a:tc>
                  <a:txBody>
                    <a:bodyPr/>
                    <a:lstStyle/>
                    <a:p>
                      <a:pPr marL="0" marR="0" lvl="0" indent="0" algn="ctr"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kumimoji="0" lang="es-ES" sz="1600" u="none" strike="noStrike" cap="none" normalizeH="0" baseline="0">
                          <a:ln>
                            <a:noFill/>
                          </a:ln>
                          <a:effectLst/>
                        </a:rPr>
                        <a:t>12.500</a:t>
                      </a:r>
                      <a:endParaRPr kumimoji="0" lang="es-ES" sz="1600" b="0" i="0" u="none" strike="noStrike" cap="none" normalizeH="0" baseline="0">
                        <a:ln>
                          <a:noFill/>
                        </a:ln>
                        <a:solidFill>
                          <a:srgbClr val="000000"/>
                        </a:solidFill>
                        <a:effectLst/>
                        <a:latin typeface="Arial" pitchFamily="34" charset="0"/>
                        <a:ea typeface="WenQuanYi Zen Hei" charset="0"/>
                        <a:cs typeface="WenQuanYi Zen Hei" charset="0"/>
                      </a:endParaRPr>
                    </a:p>
                  </a:txBody>
                  <a:tcPr marL="81638" marR="81638" marT="56859" marB="42456" horzOverflow="overflow"/>
                </a:tc>
                <a:tc>
                  <a:txBody>
                    <a:bodyPr/>
                    <a:lstStyle/>
                    <a:p>
                      <a:pPr marL="0" marR="0" lvl="0" indent="0" algn="ctr"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kumimoji="0" lang="es-ES" sz="1600" u="none" strike="noStrike" cap="none" normalizeH="0" baseline="0">
                          <a:ln>
                            <a:noFill/>
                          </a:ln>
                          <a:effectLst/>
                        </a:rPr>
                        <a:t>17.500</a:t>
                      </a:r>
                      <a:endParaRPr kumimoji="0" lang="es-ES" sz="1600" b="0" i="0" u="none" strike="noStrike" cap="none" normalizeH="0" baseline="0">
                        <a:ln>
                          <a:noFill/>
                        </a:ln>
                        <a:solidFill>
                          <a:srgbClr val="000000"/>
                        </a:solidFill>
                        <a:effectLst/>
                        <a:latin typeface="Arial" pitchFamily="34" charset="0"/>
                        <a:ea typeface="WenQuanYi Zen Hei" charset="0"/>
                        <a:cs typeface="WenQuanYi Zen Hei" charset="0"/>
                      </a:endParaRPr>
                    </a:p>
                  </a:txBody>
                  <a:tcPr marL="81638" marR="81638" marT="56859" marB="42456" horzOverflow="overflow"/>
                </a:tc>
                <a:tc>
                  <a:txBody>
                    <a:bodyPr/>
                    <a:lstStyle/>
                    <a:p>
                      <a:pPr marL="0" marR="0" lvl="0" indent="0" algn="ctr"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kumimoji="0" lang="es-ES" sz="1600" u="none" strike="noStrike" cap="none" normalizeH="0" baseline="0">
                          <a:ln>
                            <a:noFill/>
                          </a:ln>
                          <a:effectLst/>
                        </a:rPr>
                        <a:t>37.500</a:t>
                      </a:r>
                      <a:endParaRPr kumimoji="0" lang="es-ES" sz="1600" b="0" i="0" u="none" strike="noStrike" cap="none" normalizeH="0" baseline="0">
                        <a:ln>
                          <a:noFill/>
                        </a:ln>
                        <a:solidFill>
                          <a:srgbClr val="000000"/>
                        </a:solidFill>
                        <a:effectLst/>
                        <a:latin typeface="Arial" pitchFamily="34" charset="0"/>
                        <a:ea typeface="WenQuanYi Zen Hei" charset="0"/>
                        <a:cs typeface="WenQuanYi Zen Hei" charset="0"/>
                      </a:endParaRPr>
                    </a:p>
                  </a:txBody>
                  <a:tcPr marL="81638" marR="81638" marT="56859" marB="42456" horzOverflow="overflow"/>
                </a:tc>
                <a:extLst>
                  <a:ext uri="{0D108BD9-81ED-4DB2-BD59-A6C34878D82A}">
                    <a16:rowId xmlns:a16="http://schemas.microsoft.com/office/drawing/2014/main" val="10008"/>
                  </a:ext>
                </a:extLst>
              </a:tr>
              <a:tr h="330776">
                <a:tc>
                  <a:txBody>
                    <a:bodyPr/>
                    <a:lstStyle/>
                    <a:p>
                      <a:pPr marL="0" marR="0" lvl="0" indent="0" algn="ctr"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kumimoji="0" lang="es-ES" sz="1600" u="none" strike="noStrike" cap="none" normalizeH="0" baseline="0">
                          <a:ln>
                            <a:noFill/>
                          </a:ln>
                          <a:effectLst/>
                        </a:rPr>
                        <a:t>6</a:t>
                      </a:r>
                      <a:endParaRPr kumimoji="0" lang="es-ES" sz="1600" b="0" i="0" u="none" strike="noStrike" cap="none" normalizeH="0" baseline="0">
                        <a:ln>
                          <a:noFill/>
                        </a:ln>
                        <a:solidFill>
                          <a:srgbClr val="000000"/>
                        </a:solidFill>
                        <a:effectLst/>
                        <a:latin typeface="Arial" pitchFamily="34" charset="0"/>
                        <a:ea typeface="WenQuanYi Zen Hei" charset="0"/>
                        <a:cs typeface="WenQuanYi Zen Hei" charset="0"/>
                      </a:endParaRPr>
                    </a:p>
                  </a:txBody>
                  <a:tcPr marL="81638" marR="81638" marT="56859" marB="42456" horzOverflow="overflow"/>
                </a:tc>
                <a:tc>
                  <a:txBody>
                    <a:bodyPr/>
                    <a:lstStyle/>
                    <a:p>
                      <a:pPr marL="0" marR="0" lvl="0" indent="0" algn="ctr"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kumimoji="0" lang="es-ES" sz="1600" u="none" strike="noStrike" cap="none" normalizeH="0" baseline="0">
                          <a:ln>
                            <a:noFill/>
                          </a:ln>
                          <a:effectLst/>
                        </a:rPr>
                        <a:t>3.750</a:t>
                      </a:r>
                      <a:endParaRPr kumimoji="0" lang="es-ES" sz="1600" b="0" i="0" u="none" strike="noStrike" cap="none" normalizeH="0" baseline="0">
                        <a:ln>
                          <a:noFill/>
                        </a:ln>
                        <a:solidFill>
                          <a:srgbClr val="000000"/>
                        </a:solidFill>
                        <a:effectLst/>
                        <a:latin typeface="Arial" pitchFamily="34" charset="0"/>
                        <a:ea typeface="WenQuanYi Zen Hei" charset="0"/>
                        <a:cs typeface="WenQuanYi Zen Hei" charset="0"/>
                      </a:endParaRPr>
                    </a:p>
                  </a:txBody>
                  <a:tcPr marL="81638" marR="81638" marT="56859" marB="42456" horzOverflow="overflow"/>
                </a:tc>
                <a:tc>
                  <a:txBody>
                    <a:bodyPr/>
                    <a:lstStyle/>
                    <a:p>
                      <a:pPr marL="0" marR="0" lvl="0" indent="0" algn="ctr"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kumimoji="0" lang="es-ES" sz="1600" u="none" strike="noStrike" cap="none" normalizeH="0" baseline="0">
                          <a:ln>
                            <a:noFill/>
                          </a:ln>
                          <a:effectLst/>
                        </a:rPr>
                        <a:t>12.500</a:t>
                      </a:r>
                      <a:endParaRPr kumimoji="0" lang="es-ES" sz="1600" b="0" i="0" u="none" strike="noStrike" cap="none" normalizeH="0" baseline="0">
                        <a:ln>
                          <a:noFill/>
                        </a:ln>
                        <a:solidFill>
                          <a:srgbClr val="000000"/>
                        </a:solidFill>
                        <a:effectLst/>
                        <a:latin typeface="Arial" pitchFamily="34" charset="0"/>
                        <a:ea typeface="WenQuanYi Zen Hei" charset="0"/>
                        <a:cs typeface="WenQuanYi Zen Hei" charset="0"/>
                      </a:endParaRPr>
                    </a:p>
                  </a:txBody>
                  <a:tcPr marL="81638" marR="81638" marT="56859" marB="42456" horzOverflow="overflow"/>
                </a:tc>
                <a:tc>
                  <a:txBody>
                    <a:bodyPr/>
                    <a:lstStyle/>
                    <a:p>
                      <a:pPr marL="0" marR="0" lvl="0" indent="0" algn="ctr"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kumimoji="0" lang="es-ES" sz="1600" u="none" strike="noStrike" cap="none" normalizeH="0" baseline="0">
                          <a:ln>
                            <a:noFill/>
                          </a:ln>
                          <a:effectLst/>
                        </a:rPr>
                        <a:t>16.250</a:t>
                      </a:r>
                      <a:endParaRPr kumimoji="0" lang="es-ES" sz="1600" b="0" i="0" u="none" strike="noStrike" cap="none" normalizeH="0" baseline="0">
                        <a:ln>
                          <a:noFill/>
                        </a:ln>
                        <a:solidFill>
                          <a:srgbClr val="000000"/>
                        </a:solidFill>
                        <a:effectLst/>
                        <a:latin typeface="Arial" pitchFamily="34" charset="0"/>
                        <a:ea typeface="WenQuanYi Zen Hei" charset="0"/>
                        <a:cs typeface="WenQuanYi Zen Hei" charset="0"/>
                      </a:endParaRPr>
                    </a:p>
                  </a:txBody>
                  <a:tcPr marL="81638" marR="81638" marT="56859" marB="42456" horzOverflow="overflow"/>
                </a:tc>
                <a:tc>
                  <a:txBody>
                    <a:bodyPr/>
                    <a:lstStyle/>
                    <a:p>
                      <a:pPr marL="0" marR="0" lvl="0" indent="0" algn="ctr"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kumimoji="0" lang="es-ES" sz="1600" u="none" strike="noStrike" cap="none" normalizeH="0" baseline="0">
                          <a:ln>
                            <a:noFill/>
                          </a:ln>
                          <a:effectLst/>
                        </a:rPr>
                        <a:t>25.000</a:t>
                      </a:r>
                      <a:endParaRPr kumimoji="0" lang="es-ES" sz="1600" b="0" i="0" u="none" strike="noStrike" cap="none" normalizeH="0" baseline="0">
                        <a:ln>
                          <a:noFill/>
                        </a:ln>
                        <a:solidFill>
                          <a:srgbClr val="000000"/>
                        </a:solidFill>
                        <a:effectLst/>
                        <a:latin typeface="Arial" pitchFamily="34" charset="0"/>
                        <a:ea typeface="WenQuanYi Zen Hei" charset="0"/>
                        <a:cs typeface="WenQuanYi Zen Hei" charset="0"/>
                      </a:endParaRPr>
                    </a:p>
                  </a:txBody>
                  <a:tcPr marL="81638" marR="81638" marT="56859" marB="42456" horzOverflow="overflow"/>
                </a:tc>
                <a:extLst>
                  <a:ext uri="{0D108BD9-81ED-4DB2-BD59-A6C34878D82A}">
                    <a16:rowId xmlns:a16="http://schemas.microsoft.com/office/drawing/2014/main" val="10009"/>
                  </a:ext>
                </a:extLst>
              </a:tr>
              <a:tr h="330776">
                <a:tc>
                  <a:txBody>
                    <a:bodyPr/>
                    <a:lstStyle/>
                    <a:p>
                      <a:pPr marL="0" marR="0" lvl="0" indent="0" algn="ctr"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kumimoji="0" lang="es-ES" sz="1600" u="none" strike="noStrike" cap="none" normalizeH="0" baseline="0">
                          <a:ln>
                            <a:noFill/>
                          </a:ln>
                          <a:effectLst/>
                        </a:rPr>
                        <a:t>7</a:t>
                      </a:r>
                      <a:endParaRPr kumimoji="0" lang="es-ES" sz="1600" b="0" i="0" u="none" strike="noStrike" cap="none" normalizeH="0" baseline="0">
                        <a:ln>
                          <a:noFill/>
                        </a:ln>
                        <a:solidFill>
                          <a:srgbClr val="000000"/>
                        </a:solidFill>
                        <a:effectLst/>
                        <a:latin typeface="Arial" pitchFamily="34" charset="0"/>
                        <a:ea typeface="WenQuanYi Zen Hei" charset="0"/>
                        <a:cs typeface="WenQuanYi Zen Hei" charset="0"/>
                      </a:endParaRPr>
                    </a:p>
                  </a:txBody>
                  <a:tcPr marL="81638" marR="81638" marT="56859" marB="42456" horzOverflow="overflow"/>
                </a:tc>
                <a:tc>
                  <a:txBody>
                    <a:bodyPr/>
                    <a:lstStyle/>
                    <a:p>
                      <a:pPr marL="0" marR="0" lvl="0" indent="0" algn="ctr"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kumimoji="0" lang="es-ES" sz="1600" u="none" strike="noStrike" cap="none" normalizeH="0" baseline="0">
                          <a:ln>
                            <a:noFill/>
                          </a:ln>
                          <a:effectLst/>
                        </a:rPr>
                        <a:t>2.500</a:t>
                      </a:r>
                      <a:endParaRPr kumimoji="0" lang="es-ES" sz="1600" b="0" i="0" u="none" strike="noStrike" cap="none" normalizeH="0" baseline="0">
                        <a:ln>
                          <a:noFill/>
                        </a:ln>
                        <a:solidFill>
                          <a:srgbClr val="000000"/>
                        </a:solidFill>
                        <a:effectLst/>
                        <a:latin typeface="Arial" pitchFamily="34" charset="0"/>
                        <a:ea typeface="WenQuanYi Zen Hei" charset="0"/>
                        <a:cs typeface="WenQuanYi Zen Hei" charset="0"/>
                      </a:endParaRPr>
                    </a:p>
                  </a:txBody>
                  <a:tcPr marL="81638" marR="81638" marT="56859" marB="42456" horzOverflow="overflow"/>
                </a:tc>
                <a:tc>
                  <a:txBody>
                    <a:bodyPr/>
                    <a:lstStyle/>
                    <a:p>
                      <a:pPr marL="0" marR="0" lvl="0" indent="0" algn="ctr"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kumimoji="0" lang="es-ES" sz="1600" u="none" strike="noStrike" cap="none" normalizeH="0" baseline="0">
                          <a:ln>
                            <a:noFill/>
                          </a:ln>
                          <a:effectLst/>
                        </a:rPr>
                        <a:t>12.500</a:t>
                      </a:r>
                      <a:endParaRPr kumimoji="0" lang="es-ES" sz="1600" b="0" i="0" u="none" strike="noStrike" cap="none" normalizeH="0" baseline="0">
                        <a:ln>
                          <a:noFill/>
                        </a:ln>
                        <a:solidFill>
                          <a:srgbClr val="000000"/>
                        </a:solidFill>
                        <a:effectLst/>
                        <a:latin typeface="Arial" pitchFamily="34" charset="0"/>
                        <a:ea typeface="WenQuanYi Zen Hei" charset="0"/>
                        <a:cs typeface="WenQuanYi Zen Hei" charset="0"/>
                      </a:endParaRPr>
                    </a:p>
                  </a:txBody>
                  <a:tcPr marL="81638" marR="81638" marT="56859" marB="42456" horzOverflow="overflow"/>
                </a:tc>
                <a:tc>
                  <a:txBody>
                    <a:bodyPr/>
                    <a:lstStyle/>
                    <a:p>
                      <a:pPr marL="0" marR="0" lvl="0" indent="0" algn="ctr"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kumimoji="0" lang="es-ES" sz="1600" u="none" strike="noStrike" cap="none" normalizeH="0" baseline="0">
                          <a:ln>
                            <a:noFill/>
                          </a:ln>
                          <a:effectLst/>
                        </a:rPr>
                        <a:t>15.000</a:t>
                      </a:r>
                      <a:endParaRPr kumimoji="0" lang="es-ES" sz="1600" b="0" i="0" u="none" strike="noStrike" cap="none" normalizeH="0" baseline="0">
                        <a:ln>
                          <a:noFill/>
                        </a:ln>
                        <a:solidFill>
                          <a:srgbClr val="000000"/>
                        </a:solidFill>
                        <a:effectLst/>
                        <a:latin typeface="Arial" pitchFamily="34" charset="0"/>
                        <a:ea typeface="WenQuanYi Zen Hei" charset="0"/>
                        <a:cs typeface="WenQuanYi Zen Hei" charset="0"/>
                      </a:endParaRPr>
                    </a:p>
                  </a:txBody>
                  <a:tcPr marL="81638" marR="81638" marT="56859" marB="42456" horzOverflow="overflow"/>
                </a:tc>
                <a:tc>
                  <a:txBody>
                    <a:bodyPr/>
                    <a:lstStyle/>
                    <a:p>
                      <a:pPr marL="0" marR="0" lvl="0" indent="0" algn="ctr"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kumimoji="0" lang="es-ES" sz="1600" u="none" strike="noStrike" cap="none" normalizeH="0" baseline="0">
                          <a:ln>
                            <a:noFill/>
                          </a:ln>
                          <a:effectLst/>
                        </a:rPr>
                        <a:t>12.500</a:t>
                      </a:r>
                      <a:endParaRPr kumimoji="0" lang="es-ES" sz="1600" b="0" i="0" u="none" strike="noStrike" cap="none" normalizeH="0" baseline="0">
                        <a:ln>
                          <a:noFill/>
                        </a:ln>
                        <a:solidFill>
                          <a:srgbClr val="000000"/>
                        </a:solidFill>
                        <a:effectLst/>
                        <a:latin typeface="Arial" pitchFamily="34" charset="0"/>
                        <a:ea typeface="WenQuanYi Zen Hei" charset="0"/>
                        <a:cs typeface="WenQuanYi Zen Hei" charset="0"/>
                      </a:endParaRPr>
                    </a:p>
                  </a:txBody>
                  <a:tcPr marL="81638" marR="81638" marT="56859" marB="42456" horzOverflow="overflow"/>
                </a:tc>
                <a:extLst>
                  <a:ext uri="{0D108BD9-81ED-4DB2-BD59-A6C34878D82A}">
                    <a16:rowId xmlns:a16="http://schemas.microsoft.com/office/drawing/2014/main" val="10010"/>
                  </a:ext>
                </a:extLst>
              </a:tr>
              <a:tr h="330776">
                <a:tc>
                  <a:txBody>
                    <a:bodyPr/>
                    <a:lstStyle/>
                    <a:p>
                      <a:pPr marL="0" marR="0" lvl="0" indent="0" algn="ctr"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kumimoji="0" lang="es-ES" sz="1600" u="none" strike="noStrike" cap="none" normalizeH="0" baseline="0">
                          <a:ln>
                            <a:noFill/>
                          </a:ln>
                          <a:effectLst/>
                        </a:rPr>
                        <a:t>8</a:t>
                      </a:r>
                      <a:endParaRPr kumimoji="0" lang="es-ES" sz="1600" b="0" i="0" u="none" strike="noStrike" cap="none" normalizeH="0" baseline="0">
                        <a:ln>
                          <a:noFill/>
                        </a:ln>
                        <a:solidFill>
                          <a:srgbClr val="000000"/>
                        </a:solidFill>
                        <a:effectLst/>
                        <a:latin typeface="Arial" pitchFamily="34" charset="0"/>
                        <a:ea typeface="WenQuanYi Zen Hei" charset="0"/>
                        <a:cs typeface="WenQuanYi Zen Hei" charset="0"/>
                      </a:endParaRPr>
                    </a:p>
                  </a:txBody>
                  <a:tcPr marL="81638" marR="81638" marT="56859" marB="42456" horzOverflow="overflow"/>
                </a:tc>
                <a:tc>
                  <a:txBody>
                    <a:bodyPr/>
                    <a:lstStyle/>
                    <a:p>
                      <a:pPr marL="0" marR="0" lvl="0" indent="0" algn="ctr"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kumimoji="0" lang="es-ES" sz="1600" u="none" strike="noStrike" cap="none" normalizeH="0" baseline="0">
                          <a:ln>
                            <a:noFill/>
                          </a:ln>
                          <a:effectLst/>
                        </a:rPr>
                        <a:t>1.250</a:t>
                      </a:r>
                      <a:endParaRPr kumimoji="0" lang="es-ES" sz="1600" b="0" i="0" u="none" strike="noStrike" cap="none" normalizeH="0" baseline="0">
                        <a:ln>
                          <a:noFill/>
                        </a:ln>
                        <a:solidFill>
                          <a:srgbClr val="000000"/>
                        </a:solidFill>
                        <a:effectLst/>
                        <a:latin typeface="Arial" pitchFamily="34" charset="0"/>
                        <a:ea typeface="WenQuanYi Zen Hei" charset="0"/>
                        <a:cs typeface="WenQuanYi Zen Hei" charset="0"/>
                      </a:endParaRPr>
                    </a:p>
                  </a:txBody>
                  <a:tcPr marL="81638" marR="81638" marT="56859" marB="42456" horzOverflow="overflow"/>
                </a:tc>
                <a:tc>
                  <a:txBody>
                    <a:bodyPr/>
                    <a:lstStyle/>
                    <a:p>
                      <a:pPr marL="0" marR="0" lvl="0" indent="0" algn="ctr"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kumimoji="0" lang="es-ES" sz="1600" u="none" strike="noStrike" cap="none" normalizeH="0" baseline="0">
                          <a:ln>
                            <a:noFill/>
                          </a:ln>
                          <a:effectLst/>
                        </a:rPr>
                        <a:t>12.500</a:t>
                      </a:r>
                      <a:endParaRPr kumimoji="0" lang="es-ES" sz="1600" b="0" i="0" u="none" strike="noStrike" cap="none" normalizeH="0" baseline="0">
                        <a:ln>
                          <a:noFill/>
                        </a:ln>
                        <a:solidFill>
                          <a:srgbClr val="000000"/>
                        </a:solidFill>
                        <a:effectLst/>
                        <a:latin typeface="Arial" pitchFamily="34" charset="0"/>
                        <a:ea typeface="WenQuanYi Zen Hei" charset="0"/>
                        <a:cs typeface="WenQuanYi Zen Hei" charset="0"/>
                      </a:endParaRPr>
                    </a:p>
                  </a:txBody>
                  <a:tcPr marL="81638" marR="81638" marT="56859" marB="42456" horzOverflow="overflow"/>
                </a:tc>
                <a:tc>
                  <a:txBody>
                    <a:bodyPr/>
                    <a:lstStyle/>
                    <a:p>
                      <a:pPr marL="0" marR="0" lvl="0" indent="0" algn="ctr"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kumimoji="0" lang="es-ES" sz="1600" u="none" strike="noStrike" cap="none" normalizeH="0" baseline="0">
                          <a:ln>
                            <a:noFill/>
                          </a:ln>
                          <a:effectLst/>
                        </a:rPr>
                        <a:t>13.750</a:t>
                      </a:r>
                      <a:endParaRPr kumimoji="0" lang="es-ES" sz="1600" b="0" i="0" u="none" strike="noStrike" cap="none" normalizeH="0" baseline="0">
                        <a:ln>
                          <a:noFill/>
                        </a:ln>
                        <a:solidFill>
                          <a:srgbClr val="000000"/>
                        </a:solidFill>
                        <a:effectLst/>
                        <a:latin typeface="Arial" pitchFamily="34" charset="0"/>
                        <a:ea typeface="WenQuanYi Zen Hei" charset="0"/>
                        <a:cs typeface="WenQuanYi Zen Hei" charset="0"/>
                      </a:endParaRPr>
                    </a:p>
                  </a:txBody>
                  <a:tcPr marL="81638" marR="81638" marT="56859" marB="42456" horzOverflow="overflow"/>
                </a:tc>
                <a:tc>
                  <a:txBody>
                    <a:bodyPr/>
                    <a:lstStyle/>
                    <a:p>
                      <a:pPr marL="0" marR="0" lvl="0" indent="0" algn="ctr"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kumimoji="0" lang="es-ES" sz="1600" u="none" strike="noStrike" cap="none" normalizeH="0" baseline="0">
                          <a:ln>
                            <a:noFill/>
                          </a:ln>
                          <a:effectLst/>
                        </a:rPr>
                        <a:t>0</a:t>
                      </a:r>
                      <a:endParaRPr kumimoji="0" lang="es-ES" sz="1600" b="0" i="0" u="none" strike="noStrike" cap="none" normalizeH="0" baseline="0">
                        <a:ln>
                          <a:noFill/>
                        </a:ln>
                        <a:solidFill>
                          <a:srgbClr val="000000"/>
                        </a:solidFill>
                        <a:effectLst/>
                        <a:latin typeface="Arial" pitchFamily="34" charset="0"/>
                        <a:ea typeface="WenQuanYi Zen Hei" charset="0"/>
                        <a:cs typeface="WenQuanYi Zen Hei" charset="0"/>
                      </a:endParaRPr>
                    </a:p>
                  </a:txBody>
                  <a:tcPr marL="81638" marR="81638" marT="56859" marB="42456" horzOverflow="overflow"/>
                </a:tc>
                <a:extLst>
                  <a:ext uri="{0D108BD9-81ED-4DB2-BD59-A6C34878D82A}">
                    <a16:rowId xmlns:a16="http://schemas.microsoft.com/office/drawing/2014/main" val="10011"/>
                  </a:ext>
                </a:extLst>
              </a:tr>
              <a:tr h="562237">
                <a:tc>
                  <a:txBody>
                    <a:bodyPr/>
                    <a:lstStyle/>
                    <a:p>
                      <a:pPr marL="0" marR="0" lvl="0" indent="0" algn="ctr"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kumimoji="0" lang="es-ES" sz="1600" u="none" strike="noStrike" cap="none" normalizeH="0" baseline="0">
                          <a:ln>
                            <a:noFill/>
                          </a:ln>
                          <a:effectLst/>
                        </a:rPr>
                        <a:t>Total</a:t>
                      </a:r>
                      <a:endParaRPr kumimoji="0" lang="es-ES" sz="1600" b="0" i="0" u="none" strike="noStrike" cap="none" normalizeH="0" baseline="0">
                        <a:ln>
                          <a:noFill/>
                        </a:ln>
                        <a:solidFill>
                          <a:srgbClr val="000000"/>
                        </a:solidFill>
                        <a:effectLst/>
                        <a:latin typeface="Arial" pitchFamily="34" charset="0"/>
                        <a:ea typeface="WenQuanYi Zen Hei" charset="0"/>
                        <a:cs typeface="WenQuanYi Zen Hei" charset="0"/>
                      </a:endParaRPr>
                    </a:p>
                  </a:txBody>
                  <a:tcPr marL="81638" marR="81638" marT="56859" marB="42456" horzOverflow="overflow"/>
                </a:tc>
                <a:tc>
                  <a:txBody>
                    <a:bodyPr/>
                    <a:lstStyle/>
                    <a:p>
                      <a:pPr marL="0" marR="0" lvl="0" indent="0" algn="ctr"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kumimoji="0" lang="es-ES" sz="1600" u="none" strike="noStrike" cap="none" normalizeH="0" baseline="0">
                          <a:ln>
                            <a:noFill/>
                          </a:ln>
                          <a:effectLst/>
                        </a:rPr>
                        <a:t>45.000</a:t>
                      </a:r>
                      <a:endParaRPr kumimoji="0" lang="es-ES" sz="1600" b="0" i="0" u="none" strike="noStrike" cap="none" normalizeH="0" baseline="0">
                        <a:ln>
                          <a:noFill/>
                        </a:ln>
                        <a:solidFill>
                          <a:srgbClr val="000000"/>
                        </a:solidFill>
                        <a:effectLst/>
                        <a:latin typeface="Arial" pitchFamily="34" charset="0"/>
                        <a:ea typeface="WenQuanYi Zen Hei" charset="0"/>
                        <a:cs typeface="WenQuanYi Zen Hei" charset="0"/>
                      </a:endParaRPr>
                    </a:p>
                  </a:txBody>
                  <a:tcPr marL="81638" marR="81638" marT="56859" marB="42456" horzOverflow="overflow"/>
                </a:tc>
                <a:tc>
                  <a:txBody>
                    <a:bodyPr/>
                    <a:lstStyle/>
                    <a:p>
                      <a:pPr marL="0" marR="0" lvl="0" indent="0" algn="ctr"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kumimoji="0" lang="es-ES" sz="1600" u="none" strike="noStrike" cap="none" normalizeH="0" baseline="0">
                          <a:ln>
                            <a:noFill/>
                          </a:ln>
                          <a:effectLst/>
                        </a:rPr>
                        <a:t>100.000</a:t>
                      </a:r>
                      <a:endParaRPr kumimoji="0" lang="es-ES" sz="1600" b="0" i="0" u="none" strike="noStrike" cap="none" normalizeH="0" baseline="0">
                        <a:ln>
                          <a:noFill/>
                        </a:ln>
                        <a:solidFill>
                          <a:srgbClr val="000000"/>
                        </a:solidFill>
                        <a:effectLst/>
                        <a:latin typeface="Arial" pitchFamily="34" charset="0"/>
                        <a:ea typeface="WenQuanYi Zen Hei" charset="0"/>
                        <a:cs typeface="WenQuanYi Zen Hei" charset="0"/>
                      </a:endParaRPr>
                    </a:p>
                  </a:txBody>
                  <a:tcPr marL="81638" marR="81638" marT="56859" marB="42456" horzOverflow="overflow"/>
                </a:tc>
                <a:tc>
                  <a:txBody>
                    <a:bodyPr/>
                    <a:lstStyle/>
                    <a:p>
                      <a:pPr marL="0" marR="0" lvl="0" indent="0" algn="ctr"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kumimoji="0" lang="es-ES" sz="1600" u="none" strike="noStrike" cap="none" normalizeH="0" baseline="0">
                          <a:ln>
                            <a:noFill/>
                          </a:ln>
                          <a:effectLst/>
                        </a:rPr>
                        <a:t>145.000</a:t>
                      </a:r>
                      <a:endParaRPr kumimoji="0" lang="es-ES" sz="1600" b="0" i="0" u="none" strike="noStrike" cap="none" normalizeH="0" baseline="0">
                        <a:ln>
                          <a:noFill/>
                        </a:ln>
                        <a:solidFill>
                          <a:srgbClr val="000000"/>
                        </a:solidFill>
                        <a:effectLst/>
                        <a:latin typeface="Arial" pitchFamily="34" charset="0"/>
                        <a:ea typeface="WenQuanYi Zen Hei" charset="0"/>
                        <a:cs typeface="WenQuanYi Zen Hei" charset="0"/>
                      </a:endParaRPr>
                    </a:p>
                  </a:txBody>
                  <a:tcPr marL="81638" marR="81638" marT="56859" marB="42456" horzOverflow="overflow"/>
                </a:tc>
                <a:tc>
                  <a:txBody>
                    <a:bodyPr/>
                    <a:lstStyle/>
                    <a:p>
                      <a:pPr marL="0" marR="0" lvl="0" indent="0" algn="ctr"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endParaRPr kumimoji="0" lang="es-ES" sz="1600" b="0" i="0" u="none" strike="noStrike" cap="none" normalizeH="0" baseline="0" dirty="0">
                        <a:ln>
                          <a:noFill/>
                        </a:ln>
                        <a:solidFill>
                          <a:srgbClr val="000000"/>
                        </a:solidFill>
                        <a:effectLst/>
                        <a:latin typeface="Arial" pitchFamily="34" charset="0"/>
                        <a:ea typeface="WenQuanYi Zen Hei" charset="0"/>
                        <a:cs typeface="WenQuanYi Zen Hei" charset="0"/>
                      </a:endParaRPr>
                    </a:p>
                  </a:txBody>
                  <a:tcPr marL="81638" marR="81638" marT="56859" marB="42456" horzOverflow="overflow"/>
                </a:tc>
                <a:extLst>
                  <a:ext uri="{0D108BD9-81ED-4DB2-BD59-A6C34878D82A}">
                    <a16:rowId xmlns:a16="http://schemas.microsoft.com/office/drawing/2014/main" val="10012"/>
                  </a:ext>
                </a:extLst>
              </a:tr>
            </a:tbl>
          </a:graphicData>
        </a:graphic>
      </p:graphicFrame>
      <p:sp>
        <p:nvSpPr>
          <p:cNvPr id="6360" name="Text Box 216"/>
          <p:cNvSpPr txBox="1">
            <a:spLocks noChangeArrowheads="1"/>
          </p:cNvSpPr>
          <p:nvPr/>
        </p:nvSpPr>
        <p:spPr bwMode="auto">
          <a:xfrm>
            <a:off x="653761" y="1306218"/>
            <a:ext cx="7837920" cy="545817"/>
          </a:xfrm>
          <a:prstGeom prst="rect">
            <a:avLst/>
          </a:prstGeom>
          <a:noFill/>
          <a:ln w="9525">
            <a:noFill/>
            <a:round/>
            <a:headEnd/>
            <a:tailEnd/>
          </a:ln>
          <a:effectLst/>
        </p:spPr>
        <p:txBody>
          <a:bodyPr lIns="81639" tIns="55221" rIns="81639" bIns="40820"/>
          <a:lstStyle/>
          <a:p>
            <a:pPr algn="ctr">
              <a:buSzPct val="45000"/>
              <a:tabLst>
                <a:tab pos="656650" algn="l"/>
                <a:tab pos="1313299" algn="l"/>
                <a:tab pos="1969949" algn="l"/>
                <a:tab pos="2626599" algn="l"/>
                <a:tab pos="3283248" algn="l"/>
                <a:tab pos="3939898" algn="l"/>
                <a:tab pos="4596548" algn="l"/>
                <a:tab pos="5253198" algn="l"/>
                <a:tab pos="5909847" algn="l"/>
                <a:tab pos="6566497" algn="l"/>
                <a:tab pos="7223147" algn="l"/>
              </a:tabLst>
            </a:pPr>
            <a:r>
              <a:rPr lang="es-ES" dirty="0">
                <a:solidFill>
                  <a:srgbClr val="000000"/>
                </a:solidFill>
                <a:ea typeface="WenQuanYi Zen Hei" charset="0"/>
                <a:cs typeface="WenQuanYi Zen Hei" charset="0"/>
              </a:rPr>
              <a:t>Amortización con cuotas fijas de amortización y variable de interés</a:t>
            </a:r>
          </a:p>
          <a:p>
            <a:pPr>
              <a:buSzPct val="45000"/>
              <a:tabLst>
                <a:tab pos="656650" algn="l"/>
                <a:tab pos="1313299" algn="l"/>
                <a:tab pos="1969949" algn="l"/>
                <a:tab pos="2626599" algn="l"/>
                <a:tab pos="3283248" algn="l"/>
                <a:tab pos="3939898" algn="l"/>
                <a:tab pos="4596548" algn="l"/>
                <a:tab pos="5253198" algn="l"/>
                <a:tab pos="5909847" algn="l"/>
                <a:tab pos="6566497" algn="l"/>
                <a:tab pos="7223147" algn="l"/>
              </a:tabLst>
            </a:pPr>
            <a:endParaRPr lang="es-ES" dirty="0">
              <a:solidFill>
                <a:srgbClr val="000000"/>
              </a:solidFill>
              <a:ea typeface="WenQuanYi Zen Hei" charset="0"/>
              <a:cs typeface="WenQuanYi Zen Hei" charset="0"/>
            </a:endParaRP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9" name="Rectangle 1"/>
          <p:cNvSpPr>
            <a:spLocks noGrp="1" noChangeArrowheads="1"/>
          </p:cNvSpPr>
          <p:nvPr>
            <p:ph type="title"/>
          </p:nvPr>
        </p:nvSpPr>
        <p:spPr>
          <a:xfrm>
            <a:off x="457920" y="273629"/>
            <a:ext cx="8228160" cy="1144921"/>
          </a:xfrm>
          <a:ln/>
        </p:spPr>
        <p:txBody>
          <a:bodyPr tIns="28802"/>
          <a:lstStyle/>
          <a:p>
            <a:pPr>
              <a:tabLst>
                <a:tab pos="656650" algn="l"/>
                <a:tab pos="1313299" algn="l"/>
                <a:tab pos="1969949" algn="l"/>
                <a:tab pos="2626599" algn="l"/>
                <a:tab pos="3283248" algn="l"/>
                <a:tab pos="3939898" algn="l"/>
                <a:tab pos="4596548" algn="l"/>
                <a:tab pos="5253198" algn="l"/>
                <a:tab pos="5909847" algn="l"/>
                <a:tab pos="6566497" algn="l"/>
                <a:tab pos="7223147" algn="l"/>
                <a:tab pos="7879796" algn="l"/>
              </a:tabLst>
            </a:pPr>
            <a:r>
              <a:rPr lang="es-ES" sz="3300" dirty="0"/>
              <a:t>Tabla de Desarrollo</a:t>
            </a:r>
          </a:p>
        </p:txBody>
      </p:sp>
      <p:graphicFrame>
        <p:nvGraphicFramePr>
          <p:cNvPr id="7170" name="Group 2"/>
          <p:cNvGraphicFramePr>
            <a:graphicFrameLocks noGrp="1"/>
          </p:cNvGraphicFramePr>
          <p:nvPr/>
        </p:nvGraphicFramePr>
        <p:xfrm>
          <a:off x="470880" y="1926540"/>
          <a:ext cx="8216641" cy="4300088"/>
        </p:xfrm>
        <a:graphic>
          <a:graphicData uri="http://schemas.openxmlformats.org/drawingml/2006/table">
            <a:tbl>
              <a:tblPr>
                <a:tableStyleId>{ED083AE6-46FA-4A59-8FB0-9F97EB10719F}</a:tableStyleId>
              </a:tblPr>
              <a:tblGrid>
                <a:gridCol w="2729452">
                  <a:extLst>
                    <a:ext uri="{9D8B030D-6E8A-4147-A177-3AD203B41FA5}">
                      <a16:colId xmlns:a16="http://schemas.microsoft.com/office/drawing/2014/main" val="20000"/>
                    </a:ext>
                  </a:extLst>
                </a:gridCol>
                <a:gridCol w="896469">
                  <a:extLst>
                    <a:ext uri="{9D8B030D-6E8A-4147-A177-3AD203B41FA5}">
                      <a16:colId xmlns:a16="http://schemas.microsoft.com/office/drawing/2014/main" val="20001"/>
                    </a:ext>
                  </a:extLst>
                </a:gridCol>
                <a:gridCol w="1396800">
                  <a:extLst>
                    <a:ext uri="{9D8B030D-6E8A-4147-A177-3AD203B41FA5}">
                      <a16:colId xmlns:a16="http://schemas.microsoft.com/office/drawing/2014/main" val="20002"/>
                    </a:ext>
                  </a:extLst>
                </a:gridCol>
                <a:gridCol w="1028160">
                  <a:extLst>
                    <a:ext uri="{9D8B030D-6E8A-4147-A177-3AD203B41FA5}">
                      <a16:colId xmlns:a16="http://schemas.microsoft.com/office/drawing/2014/main" val="20003"/>
                    </a:ext>
                  </a:extLst>
                </a:gridCol>
                <a:gridCol w="2165760">
                  <a:extLst>
                    <a:ext uri="{9D8B030D-6E8A-4147-A177-3AD203B41FA5}">
                      <a16:colId xmlns:a16="http://schemas.microsoft.com/office/drawing/2014/main" val="20004"/>
                    </a:ext>
                  </a:extLst>
                </a:gridCol>
              </a:tblGrid>
              <a:tr h="330776">
                <a:tc>
                  <a:txBody>
                    <a:bodyPr/>
                    <a:lstStyle/>
                    <a:p>
                      <a:pPr marL="0" marR="0" lvl="0" indent="0" algn="l"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kumimoji="0" lang="es-ES" sz="1600" u="none" strike="noStrike" cap="none" normalizeH="0" baseline="0" dirty="0">
                          <a:ln>
                            <a:noFill/>
                          </a:ln>
                          <a:effectLst/>
                        </a:rPr>
                        <a:t>Tasa de Interés: 7% anual</a:t>
                      </a:r>
                      <a:endParaRPr kumimoji="0" lang="es-ES" sz="1600" b="0" i="0" u="none" strike="noStrike" cap="none" normalizeH="0" baseline="0" dirty="0">
                        <a:ln>
                          <a:noFill/>
                        </a:ln>
                        <a:solidFill>
                          <a:srgbClr val="000000"/>
                        </a:solidFill>
                        <a:effectLst/>
                        <a:latin typeface="Arial" pitchFamily="34" charset="0"/>
                        <a:ea typeface="WenQuanYi Zen Hei" charset="0"/>
                        <a:cs typeface="WenQuanYi Zen Hei" charset="0"/>
                      </a:endParaRPr>
                    </a:p>
                  </a:txBody>
                  <a:tcPr marL="81638" marR="81638" marT="56859" marB="42456" horzOverflow="overflow"/>
                </a:tc>
                <a:tc>
                  <a:txBody>
                    <a:bodyPr/>
                    <a:lstStyle/>
                    <a:p>
                      <a:pPr marL="0" marR="0" lvl="0" indent="0" algn="l"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endParaRPr kumimoji="0" lang="es-ES" sz="1600" b="0" i="0" u="none" strike="noStrike" cap="none" normalizeH="0" baseline="0">
                        <a:ln>
                          <a:noFill/>
                        </a:ln>
                        <a:solidFill>
                          <a:srgbClr val="000000"/>
                        </a:solidFill>
                        <a:effectLst/>
                        <a:latin typeface="Arial" pitchFamily="34" charset="0"/>
                        <a:ea typeface="WenQuanYi Zen Hei" charset="0"/>
                        <a:cs typeface="WenQuanYi Zen Hei" charset="0"/>
                      </a:endParaRPr>
                    </a:p>
                  </a:txBody>
                  <a:tcPr marL="81638" marR="81638" marT="56859" marB="42456" horzOverflow="overflow"/>
                </a:tc>
                <a:tc>
                  <a:txBody>
                    <a:bodyPr/>
                    <a:lstStyle/>
                    <a:p>
                      <a:pPr marL="0" marR="0" lvl="0" indent="0" algn="l"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endParaRPr kumimoji="0" lang="es-ES" sz="1600" b="0" i="0" u="none" strike="noStrike" cap="none" normalizeH="0" baseline="0">
                        <a:ln>
                          <a:noFill/>
                        </a:ln>
                        <a:solidFill>
                          <a:srgbClr val="000000"/>
                        </a:solidFill>
                        <a:effectLst/>
                        <a:latin typeface="Arial" pitchFamily="34" charset="0"/>
                        <a:ea typeface="WenQuanYi Zen Hei" charset="0"/>
                        <a:cs typeface="WenQuanYi Zen Hei" charset="0"/>
                      </a:endParaRPr>
                    </a:p>
                  </a:txBody>
                  <a:tcPr marL="81638" marR="81638" marT="56859" marB="42456" horzOverflow="overflow"/>
                </a:tc>
                <a:tc>
                  <a:txBody>
                    <a:bodyPr/>
                    <a:lstStyle/>
                    <a:p>
                      <a:pPr marL="0" marR="0" lvl="0" indent="0" algn="l"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endParaRPr kumimoji="0" lang="es-ES" sz="1600" b="0" i="0" u="none" strike="noStrike" cap="none" normalizeH="0" baseline="0">
                        <a:ln>
                          <a:noFill/>
                        </a:ln>
                        <a:solidFill>
                          <a:srgbClr val="000000"/>
                        </a:solidFill>
                        <a:effectLst/>
                        <a:latin typeface="Arial" pitchFamily="34" charset="0"/>
                        <a:ea typeface="WenQuanYi Zen Hei" charset="0"/>
                        <a:cs typeface="WenQuanYi Zen Hei" charset="0"/>
                      </a:endParaRPr>
                    </a:p>
                  </a:txBody>
                  <a:tcPr marL="81638" marR="81638" marT="56859" marB="42456" horzOverflow="overflow"/>
                </a:tc>
                <a:tc>
                  <a:txBody>
                    <a:bodyPr/>
                    <a:lstStyle/>
                    <a:p>
                      <a:pPr marL="0" marR="0" lvl="0" indent="0" algn="l"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endParaRPr kumimoji="0" lang="es-ES" sz="1600" b="0" i="0" u="none" strike="noStrike" cap="none" normalizeH="0" baseline="0">
                        <a:ln>
                          <a:noFill/>
                        </a:ln>
                        <a:solidFill>
                          <a:srgbClr val="000000"/>
                        </a:solidFill>
                        <a:effectLst/>
                        <a:latin typeface="Arial" pitchFamily="34" charset="0"/>
                        <a:ea typeface="WenQuanYi Zen Hei" charset="0"/>
                        <a:cs typeface="WenQuanYi Zen Hei" charset="0"/>
                      </a:endParaRPr>
                    </a:p>
                  </a:txBody>
                  <a:tcPr marL="81638" marR="81638" marT="56859" marB="42456" horzOverflow="overflow"/>
                </a:tc>
                <a:extLst>
                  <a:ext uri="{0D108BD9-81ED-4DB2-BD59-A6C34878D82A}">
                    <a16:rowId xmlns:a16="http://schemas.microsoft.com/office/drawing/2014/main" val="10000"/>
                  </a:ext>
                </a:extLst>
              </a:tr>
              <a:tr h="330776">
                <a:tc>
                  <a:txBody>
                    <a:bodyPr/>
                    <a:lstStyle/>
                    <a:p>
                      <a:pPr marL="0" marR="0" lvl="0" indent="0" algn="l"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kumimoji="0" lang="es-ES" sz="1600" u="none" strike="noStrike" cap="none" normalizeH="0" baseline="0">
                          <a:ln>
                            <a:noFill/>
                          </a:ln>
                          <a:effectLst/>
                        </a:rPr>
                        <a:t>Monto Crédito: 100</a:t>
                      </a:r>
                      <a:endParaRPr kumimoji="0" lang="es-ES" sz="1600" b="0" i="0" u="none" strike="noStrike" cap="none" normalizeH="0" baseline="0">
                        <a:ln>
                          <a:noFill/>
                        </a:ln>
                        <a:solidFill>
                          <a:srgbClr val="000000"/>
                        </a:solidFill>
                        <a:effectLst/>
                        <a:latin typeface="Arial" pitchFamily="34" charset="0"/>
                        <a:ea typeface="WenQuanYi Zen Hei" charset="0"/>
                        <a:cs typeface="WenQuanYi Zen Hei" charset="0"/>
                      </a:endParaRPr>
                    </a:p>
                  </a:txBody>
                  <a:tcPr marL="81638" marR="81638" marT="56859" marB="42456" horzOverflow="overflow"/>
                </a:tc>
                <a:tc>
                  <a:txBody>
                    <a:bodyPr/>
                    <a:lstStyle/>
                    <a:p>
                      <a:pPr marL="0" marR="0" lvl="0" indent="0" algn="l"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endParaRPr kumimoji="0" lang="es-ES" sz="1600" b="0" i="0" u="none" strike="noStrike" cap="none" normalizeH="0" baseline="0">
                        <a:ln>
                          <a:noFill/>
                        </a:ln>
                        <a:solidFill>
                          <a:srgbClr val="000000"/>
                        </a:solidFill>
                        <a:effectLst/>
                        <a:latin typeface="Arial" pitchFamily="34" charset="0"/>
                        <a:ea typeface="WenQuanYi Zen Hei" charset="0"/>
                        <a:cs typeface="WenQuanYi Zen Hei" charset="0"/>
                      </a:endParaRPr>
                    </a:p>
                  </a:txBody>
                  <a:tcPr marL="81638" marR="81638" marT="56859" marB="42456" horzOverflow="overflow"/>
                </a:tc>
                <a:tc>
                  <a:txBody>
                    <a:bodyPr/>
                    <a:lstStyle/>
                    <a:p>
                      <a:pPr marL="0" marR="0" lvl="0" indent="0" algn="l"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endParaRPr kumimoji="0" lang="es-ES" sz="1600" b="0" i="0" u="none" strike="noStrike" cap="none" normalizeH="0" baseline="0">
                        <a:ln>
                          <a:noFill/>
                        </a:ln>
                        <a:solidFill>
                          <a:srgbClr val="000000"/>
                        </a:solidFill>
                        <a:effectLst/>
                        <a:latin typeface="Arial" pitchFamily="34" charset="0"/>
                        <a:ea typeface="WenQuanYi Zen Hei" charset="0"/>
                        <a:cs typeface="WenQuanYi Zen Hei" charset="0"/>
                      </a:endParaRPr>
                    </a:p>
                  </a:txBody>
                  <a:tcPr marL="81638" marR="81638" marT="56859" marB="42456" horzOverflow="overflow"/>
                </a:tc>
                <a:tc>
                  <a:txBody>
                    <a:bodyPr/>
                    <a:lstStyle/>
                    <a:p>
                      <a:pPr marL="0" marR="0" lvl="0" indent="0" algn="l"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endParaRPr kumimoji="0" lang="es-ES" sz="1600" b="0" i="0" u="none" strike="noStrike" cap="none" normalizeH="0" baseline="0">
                        <a:ln>
                          <a:noFill/>
                        </a:ln>
                        <a:solidFill>
                          <a:srgbClr val="000000"/>
                        </a:solidFill>
                        <a:effectLst/>
                        <a:latin typeface="Arial" pitchFamily="34" charset="0"/>
                        <a:ea typeface="WenQuanYi Zen Hei" charset="0"/>
                        <a:cs typeface="WenQuanYi Zen Hei" charset="0"/>
                      </a:endParaRPr>
                    </a:p>
                  </a:txBody>
                  <a:tcPr marL="81638" marR="81638" marT="56859" marB="42456" horzOverflow="overflow"/>
                </a:tc>
                <a:tc>
                  <a:txBody>
                    <a:bodyPr/>
                    <a:lstStyle/>
                    <a:p>
                      <a:pPr marL="0" marR="0" lvl="0" indent="0" algn="l"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endParaRPr kumimoji="0" lang="es-ES" sz="1600" b="0" i="0" u="none" strike="noStrike" cap="none" normalizeH="0" baseline="0">
                        <a:ln>
                          <a:noFill/>
                        </a:ln>
                        <a:solidFill>
                          <a:srgbClr val="000000"/>
                        </a:solidFill>
                        <a:effectLst/>
                        <a:latin typeface="Arial" pitchFamily="34" charset="0"/>
                        <a:ea typeface="WenQuanYi Zen Hei" charset="0"/>
                        <a:cs typeface="WenQuanYi Zen Hei" charset="0"/>
                      </a:endParaRPr>
                    </a:p>
                  </a:txBody>
                  <a:tcPr marL="81638" marR="81638" marT="56859" marB="42456" horzOverflow="overflow"/>
                </a:tc>
                <a:extLst>
                  <a:ext uri="{0D108BD9-81ED-4DB2-BD59-A6C34878D82A}">
                    <a16:rowId xmlns:a16="http://schemas.microsoft.com/office/drawing/2014/main" val="10001"/>
                  </a:ext>
                </a:extLst>
              </a:tr>
              <a:tr h="330776">
                <a:tc>
                  <a:txBody>
                    <a:bodyPr/>
                    <a:lstStyle/>
                    <a:p>
                      <a:pPr marL="0" marR="0" lvl="0" indent="0" algn="l"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kumimoji="0" lang="es-ES" sz="1600" u="none" strike="noStrike" cap="none" normalizeH="0" baseline="0">
                          <a:ln>
                            <a:noFill/>
                          </a:ln>
                          <a:effectLst/>
                        </a:rPr>
                        <a:t>Nº Cuotas: 8 años</a:t>
                      </a:r>
                      <a:endParaRPr kumimoji="0" lang="es-ES" sz="1600" b="0" i="0" u="none" strike="noStrike" cap="none" normalizeH="0" baseline="0">
                        <a:ln>
                          <a:noFill/>
                        </a:ln>
                        <a:solidFill>
                          <a:srgbClr val="000000"/>
                        </a:solidFill>
                        <a:effectLst/>
                        <a:latin typeface="Arial" pitchFamily="34" charset="0"/>
                        <a:ea typeface="WenQuanYi Zen Hei" charset="0"/>
                        <a:cs typeface="WenQuanYi Zen Hei" charset="0"/>
                      </a:endParaRPr>
                    </a:p>
                  </a:txBody>
                  <a:tcPr marL="81638" marR="81638" marT="56859" marB="42456" horzOverflow="overflow"/>
                </a:tc>
                <a:tc>
                  <a:txBody>
                    <a:bodyPr/>
                    <a:lstStyle/>
                    <a:p>
                      <a:pPr marL="0" marR="0" lvl="0" indent="0" algn="l"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endParaRPr kumimoji="0" lang="es-ES" sz="1600" b="0" i="0" u="none" strike="noStrike" cap="none" normalizeH="0" baseline="0">
                        <a:ln>
                          <a:noFill/>
                        </a:ln>
                        <a:solidFill>
                          <a:srgbClr val="000000"/>
                        </a:solidFill>
                        <a:effectLst/>
                        <a:latin typeface="Arial" pitchFamily="34" charset="0"/>
                        <a:ea typeface="WenQuanYi Zen Hei" charset="0"/>
                        <a:cs typeface="WenQuanYi Zen Hei" charset="0"/>
                      </a:endParaRPr>
                    </a:p>
                  </a:txBody>
                  <a:tcPr marL="81638" marR="81638" marT="56859" marB="42456" horzOverflow="overflow"/>
                </a:tc>
                <a:tc>
                  <a:txBody>
                    <a:bodyPr/>
                    <a:lstStyle/>
                    <a:p>
                      <a:pPr marL="0" marR="0" lvl="0" indent="0" algn="l"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endParaRPr kumimoji="0" lang="es-ES" sz="1600" b="0" i="0" u="none" strike="noStrike" cap="none" normalizeH="0" baseline="0">
                        <a:ln>
                          <a:noFill/>
                        </a:ln>
                        <a:solidFill>
                          <a:srgbClr val="000000"/>
                        </a:solidFill>
                        <a:effectLst/>
                        <a:latin typeface="Arial" pitchFamily="34" charset="0"/>
                        <a:ea typeface="WenQuanYi Zen Hei" charset="0"/>
                        <a:cs typeface="WenQuanYi Zen Hei" charset="0"/>
                      </a:endParaRPr>
                    </a:p>
                  </a:txBody>
                  <a:tcPr marL="81638" marR="81638" marT="56859" marB="42456" horzOverflow="overflow"/>
                </a:tc>
                <a:tc>
                  <a:txBody>
                    <a:bodyPr/>
                    <a:lstStyle/>
                    <a:p>
                      <a:pPr marL="0" marR="0" lvl="0" indent="0" algn="l"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endParaRPr kumimoji="0" lang="es-ES" sz="1600" b="0" i="0" u="none" strike="noStrike" cap="none" normalizeH="0" baseline="0">
                        <a:ln>
                          <a:noFill/>
                        </a:ln>
                        <a:solidFill>
                          <a:srgbClr val="000000"/>
                        </a:solidFill>
                        <a:effectLst/>
                        <a:latin typeface="Arial" pitchFamily="34" charset="0"/>
                        <a:ea typeface="WenQuanYi Zen Hei" charset="0"/>
                        <a:cs typeface="WenQuanYi Zen Hei" charset="0"/>
                      </a:endParaRPr>
                    </a:p>
                  </a:txBody>
                  <a:tcPr marL="81638" marR="81638" marT="56859" marB="42456" horzOverflow="overflow"/>
                </a:tc>
                <a:tc>
                  <a:txBody>
                    <a:bodyPr/>
                    <a:lstStyle/>
                    <a:p>
                      <a:pPr marL="0" marR="0" lvl="0" indent="0" algn="l"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endParaRPr kumimoji="0" lang="es-ES" sz="1600" b="0" i="0" u="none" strike="noStrike" cap="none" normalizeH="0" baseline="0">
                        <a:ln>
                          <a:noFill/>
                        </a:ln>
                        <a:solidFill>
                          <a:srgbClr val="000000"/>
                        </a:solidFill>
                        <a:effectLst/>
                        <a:latin typeface="Arial" pitchFamily="34" charset="0"/>
                        <a:ea typeface="WenQuanYi Zen Hei" charset="0"/>
                        <a:cs typeface="WenQuanYi Zen Hei" charset="0"/>
                      </a:endParaRPr>
                    </a:p>
                  </a:txBody>
                  <a:tcPr marL="81638" marR="81638" marT="56859" marB="42456" horzOverflow="overflow"/>
                </a:tc>
                <a:extLst>
                  <a:ext uri="{0D108BD9-81ED-4DB2-BD59-A6C34878D82A}">
                    <a16:rowId xmlns:a16="http://schemas.microsoft.com/office/drawing/2014/main" val="10002"/>
                  </a:ext>
                </a:extLst>
              </a:tr>
              <a:tr h="330776">
                <a:tc>
                  <a:txBody>
                    <a:bodyPr/>
                    <a:lstStyle/>
                    <a:p>
                      <a:pPr marL="0" marR="0" lvl="0" indent="0" algn="ctr"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kumimoji="0" lang="es-ES" sz="1600" u="none" strike="noStrike" cap="none" normalizeH="0" baseline="0">
                          <a:ln>
                            <a:noFill/>
                          </a:ln>
                          <a:effectLst/>
                        </a:rPr>
                        <a:t>Nº Cupón</a:t>
                      </a:r>
                      <a:endParaRPr kumimoji="0" lang="es-ES" sz="1600" b="0" i="0" u="none" strike="noStrike" cap="none" normalizeH="0" baseline="0">
                        <a:ln>
                          <a:noFill/>
                        </a:ln>
                        <a:solidFill>
                          <a:srgbClr val="000000"/>
                        </a:solidFill>
                        <a:effectLst/>
                        <a:latin typeface="Arial" pitchFamily="34" charset="0"/>
                        <a:ea typeface="WenQuanYi Zen Hei" charset="0"/>
                        <a:cs typeface="WenQuanYi Zen Hei" charset="0"/>
                      </a:endParaRPr>
                    </a:p>
                  </a:txBody>
                  <a:tcPr marL="81638" marR="81638" marT="56859" marB="42456" horzOverflow="overflow"/>
                </a:tc>
                <a:tc>
                  <a:txBody>
                    <a:bodyPr/>
                    <a:lstStyle/>
                    <a:p>
                      <a:pPr marL="0" marR="0" lvl="0" indent="0" algn="ctr"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kumimoji="0" lang="es-ES" sz="1600" u="none" strike="noStrike" cap="none" normalizeH="0" baseline="0" dirty="0">
                          <a:ln>
                            <a:noFill/>
                          </a:ln>
                          <a:effectLst/>
                        </a:rPr>
                        <a:t>Interés</a:t>
                      </a:r>
                      <a:endParaRPr kumimoji="0" lang="es-ES" sz="1600" b="0" i="0" u="none" strike="noStrike" cap="none" normalizeH="0" baseline="0" dirty="0">
                        <a:ln>
                          <a:noFill/>
                        </a:ln>
                        <a:solidFill>
                          <a:srgbClr val="000000"/>
                        </a:solidFill>
                        <a:effectLst/>
                        <a:latin typeface="Arial" pitchFamily="34" charset="0"/>
                        <a:ea typeface="WenQuanYi Zen Hei" charset="0"/>
                        <a:cs typeface="WenQuanYi Zen Hei" charset="0"/>
                      </a:endParaRPr>
                    </a:p>
                  </a:txBody>
                  <a:tcPr marL="81638" marR="81638" marT="56859" marB="42456" horzOverflow="overflow"/>
                </a:tc>
                <a:tc>
                  <a:txBody>
                    <a:bodyPr/>
                    <a:lstStyle/>
                    <a:p>
                      <a:pPr marL="0" marR="0" lvl="0" indent="0" algn="ctr"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kumimoji="0" lang="es-ES" sz="1600" u="none" strike="noStrike" cap="none" normalizeH="0" baseline="0">
                          <a:ln>
                            <a:noFill/>
                          </a:ln>
                          <a:effectLst/>
                        </a:rPr>
                        <a:t>Amortización</a:t>
                      </a:r>
                      <a:endParaRPr kumimoji="0" lang="es-ES" sz="1600" b="0" i="0" u="none" strike="noStrike" cap="none" normalizeH="0" baseline="0">
                        <a:ln>
                          <a:noFill/>
                        </a:ln>
                        <a:solidFill>
                          <a:srgbClr val="000000"/>
                        </a:solidFill>
                        <a:effectLst/>
                        <a:latin typeface="Arial" pitchFamily="34" charset="0"/>
                        <a:ea typeface="WenQuanYi Zen Hei" charset="0"/>
                        <a:cs typeface="WenQuanYi Zen Hei" charset="0"/>
                      </a:endParaRPr>
                    </a:p>
                  </a:txBody>
                  <a:tcPr marL="81638" marR="81638" marT="56859" marB="42456" horzOverflow="overflow"/>
                </a:tc>
                <a:tc>
                  <a:txBody>
                    <a:bodyPr/>
                    <a:lstStyle/>
                    <a:p>
                      <a:pPr marL="0" marR="0" lvl="0" indent="0" algn="ctr"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kumimoji="0" lang="es-ES" sz="1600" u="none" strike="noStrike" cap="none" normalizeH="0" baseline="0">
                          <a:ln>
                            <a:noFill/>
                          </a:ln>
                          <a:effectLst/>
                        </a:rPr>
                        <a:t>Cuota</a:t>
                      </a:r>
                      <a:endParaRPr kumimoji="0" lang="es-ES" sz="1600" b="0" i="0" u="none" strike="noStrike" cap="none" normalizeH="0" baseline="0">
                        <a:ln>
                          <a:noFill/>
                        </a:ln>
                        <a:solidFill>
                          <a:srgbClr val="000000"/>
                        </a:solidFill>
                        <a:effectLst/>
                        <a:latin typeface="Arial" pitchFamily="34" charset="0"/>
                        <a:ea typeface="WenQuanYi Zen Hei" charset="0"/>
                        <a:cs typeface="WenQuanYi Zen Hei" charset="0"/>
                      </a:endParaRPr>
                    </a:p>
                  </a:txBody>
                  <a:tcPr marL="81638" marR="81638" marT="56859" marB="42456" horzOverflow="overflow"/>
                </a:tc>
                <a:tc>
                  <a:txBody>
                    <a:bodyPr/>
                    <a:lstStyle/>
                    <a:p>
                      <a:pPr marL="0" marR="0" lvl="0" indent="0" algn="ctr"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kumimoji="0" lang="es-ES" sz="1600" u="none" strike="noStrike" cap="none" normalizeH="0" baseline="0">
                          <a:ln>
                            <a:noFill/>
                          </a:ln>
                          <a:effectLst/>
                        </a:rPr>
                        <a:t>Saldo por Amortizar</a:t>
                      </a:r>
                      <a:endParaRPr kumimoji="0" lang="es-ES" sz="1600" b="0" i="0" u="none" strike="noStrike" cap="none" normalizeH="0" baseline="0">
                        <a:ln>
                          <a:noFill/>
                        </a:ln>
                        <a:solidFill>
                          <a:srgbClr val="000000"/>
                        </a:solidFill>
                        <a:effectLst/>
                        <a:latin typeface="Arial" pitchFamily="34" charset="0"/>
                        <a:ea typeface="WenQuanYi Zen Hei" charset="0"/>
                        <a:cs typeface="WenQuanYi Zen Hei" charset="0"/>
                      </a:endParaRPr>
                    </a:p>
                  </a:txBody>
                  <a:tcPr marL="81638" marR="81638" marT="56859" marB="42456" horzOverflow="overflow"/>
                </a:tc>
                <a:extLst>
                  <a:ext uri="{0D108BD9-81ED-4DB2-BD59-A6C34878D82A}">
                    <a16:rowId xmlns:a16="http://schemas.microsoft.com/office/drawing/2014/main" val="10003"/>
                  </a:ext>
                </a:extLst>
              </a:tr>
              <a:tr h="330776">
                <a:tc>
                  <a:txBody>
                    <a:bodyPr/>
                    <a:lstStyle/>
                    <a:p>
                      <a:pPr marL="0" marR="0" lvl="0" indent="0" algn="ctr"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kumimoji="0" lang="es-ES" sz="1600" u="none" strike="noStrike" cap="none" normalizeH="0" baseline="0">
                          <a:ln>
                            <a:noFill/>
                          </a:ln>
                          <a:effectLst/>
                        </a:rPr>
                        <a:t>1</a:t>
                      </a:r>
                      <a:endParaRPr kumimoji="0" lang="es-ES" sz="1600" b="0" i="0" u="none" strike="noStrike" cap="none" normalizeH="0" baseline="0">
                        <a:ln>
                          <a:noFill/>
                        </a:ln>
                        <a:solidFill>
                          <a:srgbClr val="000000"/>
                        </a:solidFill>
                        <a:effectLst/>
                        <a:latin typeface="Arial" pitchFamily="34" charset="0"/>
                        <a:ea typeface="WenQuanYi Zen Hei" charset="0"/>
                        <a:cs typeface="WenQuanYi Zen Hei" charset="0"/>
                      </a:endParaRPr>
                    </a:p>
                  </a:txBody>
                  <a:tcPr marL="81638" marR="81638" marT="56859" marB="42456" horzOverflow="overflow"/>
                </a:tc>
                <a:tc>
                  <a:txBody>
                    <a:bodyPr/>
                    <a:lstStyle/>
                    <a:p>
                      <a:pPr marL="0" marR="0" lvl="0" indent="0" algn="ctr"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kumimoji="0" lang="es-ES" sz="1600" u="none" strike="noStrike" cap="none" normalizeH="0" baseline="0">
                          <a:ln>
                            <a:noFill/>
                          </a:ln>
                          <a:effectLst/>
                        </a:rPr>
                        <a:t>7</a:t>
                      </a:r>
                      <a:endParaRPr kumimoji="0" lang="es-ES" sz="1600" b="0" i="0" u="none" strike="noStrike" cap="none" normalizeH="0" baseline="0">
                        <a:ln>
                          <a:noFill/>
                        </a:ln>
                        <a:solidFill>
                          <a:srgbClr val="000000"/>
                        </a:solidFill>
                        <a:effectLst/>
                        <a:latin typeface="Arial" pitchFamily="34" charset="0"/>
                        <a:ea typeface="WenQuanYi Zen Hei" charset="0"/>
                        <a:cs typeface="WenQuanYi Zen Hei" charset="0"/>
                      </a:endParaRPr>
                    </a:p>
                  </a:txBody>
                  <a:tcPr marL="81638" marR="81638" marT="56859" marB="42456" horzOverflow="overflow"/>
                </a:tc>
                <a:tc>
                  <a:txBody>
                    <a:bodyPr/>
                    <a:lstStyle/>
                    <a:p>
                      <a:pPr marL="0" marR="0" lvl="0" indent="0" algn="ctr"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kumimoji="0" lang="es-ES" sz="1600" u="none" strike="noStrike" cap="none" normalizeH="0" baseline="0">
                          <a:ln>
                            <a:noFill/>
                          </a:ln>
                          <a:effectLst/>
                        </a:rPr>
                        <a:t>9,750</a:t>
                      </a:r>
                      <a:endParaRPr kumimoji="0" lang="es-ES" sz="1600" b="0" i="0" u="none" strike="noStrike" cap="none" normalizeH="0" baseline="0">
                        <a:ln>
                          <a:noFill/>
                        </a:ln>
                        <a:solidFill>
                          <a:srgbClr val="000000"/>
                        </a:solidFill>
                        <a:effectLst/>
                        <a:latin typeface="Arial" pitchFamily="34" charset="0"/>
                        <a:ea typeface="WenQuanYi Zen Hei" charset="0"/>
                        <a:cs typeface="WenQuanYi Zen Hei" charset="0"/>
                      </a:endParaRPr>
                    </a:p>
                  </a:txBody>
                  <a:tcPr marL="81638" marR="81638" marT="56859" marB="42456" horzOverflow="overflow"/>
                </a:tc>
                <a:tc>
                  <a:txBody>
                    <a:bodyPr/>
                    <a:lstStyle/>
                    <a:p>
                      <a:pPr marL="0" marR="0" lvl="0" indent="0" algn="ctr"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kumimoji="0" lang="es-ES" sz="1600" u="none" strike="noStrike" cap="none" normalizeH="0" baseline="0">
                          <a:ln>
                            <a:noFill/>
                          </a:ln>
                          <a:effectLst/>
                        </a:rPr>
                        <a:t>16,75</a:t>
                      </a:r>
                      <a:endParaRPr kumimoji="0" lang="es-ES" sz="1600" b="0" i="0" u="none" strike="noStrike" cap="none" normalizeH="0" baseline="0">
                        <a:ln>
                          <a:noFill/>
                        </a:ln>
                        <a:solidFill>
                          <a:srgbClr val="000000"/>
                        </a:solidFill>
                        <a:effectLst/>
                        <a:latin typeface="Arial" pitchFamily="34" charset="0"/>
                        <a:ea typeface="WenQuanYi Zen Hei" charset="0"/>
                        <a:cs typeface="WenQuanYi Zen Hei" charset="0"/>
                      </a:endParaRPr>
                    </a:p>
                  </a:txBody>
                  <a:tcPr marL="81638" marR="81638" marT="56859" marB="42456" horzOverflow="overflow"/>
                </a:tc>
                <a:tc>
                  <a:txBody>
                    <a:bodyPr/>
                    <a:lstStyle/>
                    <a:p>
                      <a:pPr marL="0" marR="0" lvl="0" indent="0" algn="ctr"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kumimoji="0" lang="es-ES" sz="1600" u="none" strike="noStrike" cap="none" normalizeH="0" baseline="0">
                          <a:ln>
                            <a:noFill/>
                          </a:ln>
                          <a:effectLst/>
                        </a:rPr>
                        <a:t>90,25</a:t>
                      </a:r>
                      <a:endParaRPr kumimoji="0" lang="es-ES" sz="1600" b="0" i="0" u="none" strike="noStrike" cap="none" normalizeH="0" baseline="0">
                        <a:ln>
                          <a:noFill/>
                        </a:ln>
                        <a:solidFill>
                          <a:srgbClr val="000000"/>
                        </a:solidFill>
                        <a:effectLst/>
                        <a:latin typeface="Arial" pitchFamily="34" charset="0"/>
                        <a:ea typeface="WenQuanYi Zen Hei" charset="0"/>
                        <a:cs typeface="WenQuanYi Zen Hei" charset="0"/>
                      </a:endParaRPr>
                    </a:p>
                  </a:txBody>
                  <a:tcPr marL="81638" marR="81638" marT="56859" marB="42456" horzOverflow="overflow"/>
                </a:tc>
                <a:extLst>
                  <a:ext uri="{0D108BD9-81ED-4DB2-BD59-A6C34878D82A}">
                    <a16:rowId xmlns:a16="http://schemas.microsoft.com/office/drawing/2014/main" val="10004"/>
                  </a:ext>
                </a:extLst>
              </a:tr>
              <a:tr h="330776">
                <a:tc>
                  <a:txBody>
                    <a:bodyPr/>
                    <a:lstStyle/>
                    <a:p>
                      <a:pPr marL="0" marR="0" lvl="0" indent="0" algn="ctr"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kumimoji="0" lang="es-ES" sz="1600" u="none" strike="noStrike" cap="none" normalizeH="0" baseline="0">
                          <a:ln>
                            <a:noFill/>
                          </a:ln>
                          <a:effectLst/>
                        </a:rPr>
                        <a:t>2</a:t>
                      </a:r>
                      <a:endParaRPr kumimoji="0" lang="es-ES" sz="1600" b="0" i="0" u="none" strike="noStrike" cap="none" normalizeH="0" baseline="0">
                        <a:ln>
                          <a:noFill/>
                        </a:ln>
                        <a:solidFill>
                          <a:srgbClr val="000000"/>
                        </a:solidFill>
                        <a:effectLst/>
                        <a:latin typeface="Arial" pitchFamily="34" charset="0"/>
                        <a:ea typeface="WenQuanYi Zen Hei" charset="0"/>
                        <a:cs typeface="WenQuanYi Zen Hei" charset="0"/>
                      </a:endParaRPr>
                    </a:p>
                  </a:txBody>
                  <a:tcPr marL="81638" marR="81638" marT="56859" marB="42456" horzOverflow="overflow"/>
                </a:tc>
                <a:tc>
                  <a:txBody>
                    <a:bodyPr/>
                    <a:lstStyle/>
                    <a:p>
                      <a:pPr marL="0" marR="0" lvl="0" indent="0" algn="ctr"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kumimoji="0" lang="es-ES" sz="1600" u="none" strike="noStrike" cap="none" normalizeH="0" baseline="0">
                          <a:ln>
                            <a:noFill/>
                          </a:ln>
                          <a:effectLst/>
                        </a:rPr>
                        <a:t>6,318</a:t>
                      </a:r>
                      <a:endParaRPr kumimoji="0" lang="es-ES" sz="1600" b="0" i="0" u="none" strike="noStrike" cap="none" normalizeH="0" baseline="0">
                        <a:ln>
                          <a:noFill/>
                        </a:ln>
                        <a:solidFill>
                          <a:srgbClr val="000000"/>
                        </a:solidFill>
                        <a:effectLst/>
                        <a:latin typeface="Arial" pitchFamily="34" charset="0"/>
                        <a:ea typeface="WenQuanYi Zen Hei" charset="0"/>
                        <a:cs typeface="WenQuanYi Zen Hei" charset="0"/>
                      </a:endParaRPr>
                    </a:p>
                  </a:txBody>
                  <a:tcPr marL="81638" marR="81638" marT="56859" marB="42456" horzOverflow="overflow"/>
                </a:tc>
                <a:tc>
                  <a:txBody>
                    <a:bodyPr/>
                    <a:lstStyle/>
                    <a:p>
                      <a:pPr marL="0" marR="0" lvl="0" indent="0" algn="ctr"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kumimoji="0" lang="es-ES" sz="1600" u="none" strike="noStrike" cap="none" normalizeH="0" baseline="0">
                          <a:ln>
                            <a:noFill/>
                          </a:ln>
                          <a:effectLst/>
                        </a:rPr>
                        <a:t>10,432</a:t>
                      </a:r>
                      <a:endParaRPr kumimoji="0" lang="es-ES" sz="1600" b="0" i="0" u="none" strike="noStrike" cap="none" normalizeH="0" baseline="0">
                        <a:ln>
                          <a:noFill/>
                        </a:ln>
                        <a:solidFill>
                          <a:srgbClr val="000000"/>
                        </a:solidFill>
                        <a:effectLst/>
                        <a:latin typeface="Arial" pitchFamily="34" charset="0"/>
                        <a:ea typeface="WenQuanYi Zen Hei" charset="0"/>
                        <a:cs typeface="WenQuanYi Zen Hei" charset="0"/>
                      </a:endParaRPr>
                    </a:p>
                  </a:txBody>
                  <a:tcPr marL="81638" marR="81638" marT="56859" marB="42456" horzOverflow="overflow"/>
                </a:tc>
                <a:tc>
                  <a:txBody>
                    <a:bodyPr/>
                    <a:lstStyle/>
                    <a:p>
                      <a:pPr marL="0" marR="0" lvl="0" indent="0" algn="ctr"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kumimoji="0" lang="es-ES" sz="1600" u="none" strike="noStrike" cap="none" normalizeH="0" baseline="0">
                          <a:ln>
                            <a:noFill/>
                          </a:ln>
                          <a:effectLst/>
                        </a:rPr>
                        <a:t>16,75</a:t>
                      </a:r>
                      <a:endParaRPr kumimoji="0" lang="es-ES" sz="1600" b="0" i="0" u="none" strike="noStrike" cap="none" normalizeH="0" baseline="0">
                        <a:ln>
                          <a:noFill/>
                        </a:ln>
                        <a:solidFill>
                          <a:srgbClr val="000000"/>
                        </a:solidFill>
                        <a:effectLst/>
                        <a:latin typeface="Arial" pitchFamily="34" charset="0"/>
                        <a:ea typeface="WenQuanYi Zen Hei" charset="0"/>
                        <a:cs typeface="WenQuanYi Zen Hei" charset="0"/>
                      </a:endParaRPr>
                    </a:p>
                  </a:txBody>
                  <a:tcPr marL="81638" marR="81638" marT="56859" marB="42456" horzOverflow="overflow"/>
                </a:tc>
                <a:tc>
                  <a:txBody>
                    <a:bodyPr/>
                    <a:lstStyle/>
                    <a:p>
                      <a:pPr marL="0" marR="0" lvl="0" indent="0" algn="ctr"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kumimoji="0" lang="es-ES" sz="1600" u="none" strike="noStrike" cap="none" normalizeH="0" baseline="0">
                          <a:ln>
                            <a:noFill/>
                          </a:ln>
                          <a:effectLst/>
                        </a:rPr>
                        <a:t>79,818</a:t>
                      </a:r>
                      <a:endParaRPr kumimoji="0" lang="es-ES" sz="1600" b="0" i="0" u="none" strike="noStrike" cap="none" normalizeH="0" baseline="0">
                        <a:ln>
                          <a:noFill/>
                        </a:ln>
                        <a:solidFill>
                          <a:srgbClr val="000000"/>
                        </a:solidFill>
                        <a:effectLst/>
                        <a:latin typeface="Arial" pitchFamily="34" charset="0"/>
                        <a:ea typeface="WenQuanYi Zen Hei" charset="0"/>
                        <a:cs typeface="WenQuanYi Zen Hei" charset="0"/>
                      </a:endParaRPr>
                    </a:p>
                  </a:txBody>
                  <a:tcPr marL="81638" marR="81638" marT="56859" marB="42456" horzOverflow="overflow"/>
                </a:tc>
                <a:extLst>
                  <a:ext uri="{0D108BD9-81ED-4DB2-BD59-A6C34878D82A}">
                    <a16:rowId xmlns:a16="http://schemas.microsoft.com/office/drawing/2014/main" val="10005"/>
                  </a:ext>
                </a:extLst>
              </a:tr>
              <a:tr h="330776">
                <a:tc>
                  <a:txBody>
                    <a:bodyPr/>
                    <a:lstStyle/>
                    <a:p>
                      <a:pPr marL="0" marR="0" lvl="0" indent="0" algn="ctr"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kumimoji="0" lang="es-ES" sz="1600" u="none" strike="noStrike" cap="none" normalizeH="0" baseline="0">
                          <a:ln>
                            <a:noFill/>
                          </a:ln>
                          <a:effectLst/>
                        </a:rPr>
                        <a:t>3</a:t>
                      </a:r>
                      <a:endParaRPr kumimoji="0" lang="es-ES" sz="1600" b="0" i="0" u="none" strike="noStrike" cap="none" normalizeH="0" baseline="0">
                        <a:ln>
                          <a:noFill/>
                        </a:ln>
                        <a:solidFill>
                          <a:srgbClr val="000000"/>
                        </a:solidFill>
                        <a:effectLst/>
                        <a:latin typeface="Arial" pitchFamily="34" charset="0"/>
                        <a:ea typeface="WenQuanYi Zen Hei" charset="0"/>
                        <a:cs typeface="WenQuanYi Zen Hei" charset="0"/>
                      </a:endParaRPr>
                    </a:p>
                  </a:txBody>
                  <a:tcPr marL="81638" marR="81638" marT="56859" marB="42456" horzOverflow="overflow"/>
                </a:tc>
                <a:tc>
                  <a:txBody>
                    <a:bodyPr/>
                    <a:lstStyle/>
                    <a:p>
                      <a:pPr marL="0" marR="0" lvl="0" indent="0" algn="ctr"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kumimoji="0" lang="es-ES" sz="1600" u="none" strike="noStrike" cap="none" normalizeH="0" baseline="0">
                          <a:ln>
                            <a:noFill/>
                          </a:ln>
                          <a:effectLst/>
                        </a:rPr>
                        <a:t>5,587</a:t>
                      </a:r>
                      <a:endParaRPr kumimoji="0" lang="es-ES" sz="1600" b="0" i="0" u="none" strike="noStrike" cap="none" normalizeH="0" baseline="0">
                        <a:ln>
                          <a:noFill/>
                        </a:ln>
                        <a:solidFill>
                          <a:srgbClr val="000000"/>
                        </a:solidFill>
                        <a:effectLst/>
                        <a:latin typeface="Arial" pitchFamily="34" charset="0"/>
                        <a:ea typeface="WenQuanYi Zen Hei" charset="0"/>
                        <a:cs typeface="WenQuanYi Zen Hei" charset="0"/>
                      </a:endParaRPr>
                    </a:p>
                  </a:txBody>
                  <a:tcPr marL="81638" marR="81638" marT="56859" marB="42456" horzOverflow="overflow"/>
                </a:tc>
                <a:tc>
                  <a:txBody>
                    <a:bodyPr/>
                    <a:lstStyle/>
                    <a:p>
                      <a:pPr marL="0" marR="0" lvl="0" indent="0" algn="ctr"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kumimoji="0" lang="es-ES" sz="1600" u="none" strike="noStrike" cap="none" normalizeH="0" baseline="0">
                          <a:ln>
                            <a:noFill/>
                          </a:ln>
                          <a:effectLst/>
                        </a:rPr>
                        <a:t>11,163</a:t>
                      </a:r>
                      <a:endParaRPr kumimoji="0" lang="es-ES" sz="1600" b="0" i="0" u="none" strike="noStrike" cap="none" normalizeH="0" baseline="0">
                        <a:ln>
                          <a:noFill/>
                        </a:ln>
                        <a:solidFill>
                          <a:srgbClr val="000000"/>
                        </a:solidFill>
                        <a:effectLst/>
                        <a:latin typeface="Arial" pitchFamily="34" charset="0"/>
                        <a:ea typeface="WenQuanYi Zen Hei" charset="0"/>
                        <a:cs typeface="WenQuanYi Zen Hei" charset="0"/>
                      </a:endParaRPr>
                    </a:p>
                  </a:txBody>
                  <a:tcPr marL="81638" marR="81638" marT="56859" marB="42456" horzOverflow="overflow"/>
                </a:tc>
                <a:tc>
                  <a:txBody>
                    <a:bodyPr/>
                    <a:lstStyle/>
                    <a:p>
                      <a:pPr marL="0" marR="0" lvl="0" indent="0" algn="ctr"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kumimoji="0" lang="es-ES" sz="1600" u="none" strike="noStrike" cap="none" normalizeH="0" baseline="0">
                          <a:ln>
                            <a:noFill/>
                          </a:ln>
                          <a:effectLst/>
                        </a:rPr>
                        <a:t>16,75</a:t>
                      </a:r>
                      <a:endParaRPr kumimoji="0" lang="es-ES" sz="1600" b="0" i="0" u="none" strike="noStrike" cap="none" normalizeH="0" baseline="0">
                        <a:ln>
                          <a:noFill/>
                        </a:ln>
                        <a:solidFill>
                          <a:srgbClr val="000000"/>
                        </a:solidFill>
                        <a:effectLst/>
                        <a:latin typeface="Arial" pitchFamily="34" charset="0"/>
                        <a:ea typeface="WenQuanYi Zen Hei" charset="0"/>
                        <a:cs typeface="WenQuanYi Zen Hei" charset="0"/>
                      </a:endParaRPr>
                    </a:p>
                  </a:txBody>
                  <a:tcPr marL="81638" marR="81638" marT="56859" marB="42456" horzOverflow="overflow"/>
                </a:tc>
                <a:tc>
                  <a:txBody>
                    <a:bodyPr/>
                    <a:lstStyle/>
                    <a:p>
                      <a:pPr marL="0" marR="0" lvl="0" indent="0" algn="ctr"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kumimoji="0" lang="es-ES" sz="1600" u="none" strike="noStrike" cap="none" normalizeH="0" baseline="0">
                          <a:ln>
                            <a:noFill/>
                          </a:ln>
                          <a:effectLst/>
                        </a:rPr>
                        <a:t>68,655</a:t>
                      </a:r>
                      <a:endParaRPr kumimoji="0" lang="es-ES" sz="1600" b="0" i="0" u="none" strike="noStrike" cap="none" normalizeH="0" baseline="0">
                        <a:ln>
                          <a:noFill/>
                        </a:ln>
                        <a:solidFill>
                          <a:srgbClr val="000000"/>
                        </a:solidFill>
                        <a:effectLst/>
                        <a:latin typeface="Arial" pitchFamily="34" charset="0"/>
                        <a:ea typeface="WenQuanYi Zen Hei" charset="0"/>
                        <a:cs typeface="WenQuanYi Zen Hei" charset="0"/>
                      </a:endParaRPr>
                    </a:p>
                  </a:txBody>
                  <a:tcPr marL="81638" marR="81638" marT="56859" marB="42456" horzOverflow="overflow"/>
                </a:tc>
                <a:extLst>
                  <a:ext uri="{0D108BD9-81ED-4DB2-BD59-A6C34878D82A}">
                    <a16:rowId xmlns:a16="http://schemas.microsoft.com/office/drawing/2014/main" val="10006"/>
                  </a:ext>
                </a:extLst>
              </a:tr>
              <a:tr h="330776">
                <a:tc>
                  <a:txBody>
                    <a:bodyPr/>
                    <a:lstStyle/>
                    <a:p>
                      <a:pPr marL="0" marR="0" lvl="0" indent="0" algn="ctr"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kumimoji="0" lang="es-ES" sz="1600" u="none" strike="noStrike" cap="none" normalizeH="0" baseline="0">
                          <a:ln>
                            <a:noFill/>
                          </a:ln>
                          <a:effectLst/>
                        </a:rPr>
                        <a:t>4</a:t>
                      </a:r>
                      <a:endParaRPr kumimoji="0" lang="es-ES" sz="1600" b="0" i="0" u="none" strike="noStrike" cap="none" normalizeH="0" baseline="0">
                        <a:ln>
                          <a:noFill/>
                        </a:ln>
                        <a:solidFill>
                          <a:srgbClr val="000000"/>
                        </a:solidFill>
                        <a:effectLst/>
                        <a:latin typeface="Arial" pitchFamily="34" charset="0"/>
                        <a:ea typeface="WenQuanYi Zen Hei" charset="0"/>
                        <a:cs typeface="WenQuanYi Zen Hei" charset="0"/>
                      </a:endParaRPr>
                    </a:p>
                  </a:txBody>
                  <a:tcPr marL="81638" marR="81638" marT="56859" marB="42456" horzOverflow="overflow"/>
                </a:tc>
                <a:tc>
                  <a:txBody>
                    <a:bodyPr/>
                    <a:lstStyle/>
                    <a:p>
                      <a:pPr marL="0" marR="0" lvl="0" indent="0" algn="ctr"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kumimoji="0" lang="es-ES" sz="1600" u="none" strike="noStrike" cap="none" normalizeH="0" baseline="0">
                          <a:ln>
                            <a:noFill/>
                          </a:ln>
                          <a:effectLst/>
                        </a:rPr>
                        <a:t>4,760</a:t>
                      </a:r>
                      <a:endParaRPr kumimoji="0" lang="es-ES" sz="1600" b="0" i="0" u="none" strike="noStrike" cap="none" normalizeH="0" baseline="0">
                        <a:ln>
                          <a:noFill/>
                        </a:ln>
                        <a:solidFill>
                          <a:srgbClr val="000000"/>
                        </a:solidFill>
                        <a:effectLst/>
                        <a:latin typeface="Arial" pitchFamily="34" charset="0"/>
                        <a:ea typeface="WenQuanYi Zen Hei" charset="0"/>
                        <a:cs typeface="WenQuanYi Zen Hei" charset="0"/>
                      </a:endParaRPr>
                    </a:p>
                  </a:txBody>
                  <a:tcPr marL="81638" marR="81638" marT="56859" marB="42456" horzOverflow="overflow"/>
                </a:tc>
                <a:tc>
                  <a:txBody>
                    <a:bodyPr/>
                    <a:lstStyle/>
                    <a:p>
                      <a:pPr marL="0" marR="0" lvl="0" indent="0" algn="ctr"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kumimoji="0" lang="es-ES" sz="1600" u="none" strike="noStrike" cap="none" normalizeH="0" baseline="0">
                          <a:ln>
                            <a:noFill/>
                          </a:ln>
                          <a:effectLst/>
                        </a:rPr>
                        <a:t>11,990</a:t>
                      </a:r>
                      <a:endParaRPr kumimoji="0" lang="es-ES" sz="1600" b="0" i="0" u="none" strike="noStrike" cap="none" normalizeH="0" baseline="0">
                        <a:ln>
                          <a:noFill/>
                        </a:ln>
                        <a:solidFill>
                          <a:srgbClr val="000000"/>
                        </a:solidFill>
                        <a:effectLst/>
                        <a:latin typeface="Arial" pitchFamily="34" charset="0"/>
                        <a:ea typeface="WenQuanYi Zen Hei" charset="0"/>
                        <a:cs typeface="WenQuanYi Zen Hei" charset="0"/>
                      </a:endParaRPr>
                    </a:p>
                  </a:txBody>
                  <a:tcPr marL="81638" marR="81638" marT="56859" marB="42456" horzOverflow="overflow"/>
                </a:tc>
                <a:tc>
                  <a:txBody>
                    <a:bodyPr/>
                    <a:lstStyle/>
                    <a:p>
                      <a:pPr marL="0" marR="0" lvl="0" indent="0" algn="ctr"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kumimoji="0" lang="es-ES" sz="1600" u="none" strike="noStrike" cap="none" normalizeH="0" baseline="0">
                          <a:ln>
                            <a:noFill/>
                          </a:ln>
                          <a:effectLst/>
                        </a:rPr>
                        <a:t>16,75</a:t>
                      </a:r>
                      <a:endParaRPr kumimoji="0" lang="es-ES" sz="1600" b="0" i="0" u="none" strike="noStrike" cap="none" normalizeH="0" baseline="0">
                        <a:ln>
                          <a:noFill/>
                        </a:ln>
                        <a:solidFill>
                          <a:srgbClr val="000000"/>
                        </a:solidFill>
                        <a:effectLst/>
                        <a:latin typeface="Arial" pitchFamily="34" charset="0"/>
                        <a:ea typeface="WenQuanYi Zen Hei" charset="0"/>
                        <a:cs typeface="WenQuanYi Zen Hei" charset="0"/>
                      </a:endParaRPr>
                    </a:p>
                  </a:txBody>
                  <a:tcPr marL="81638" marR="81638" marT="56859" marB="42456" horzOverflow="overflow"/>
                </a:tc>
                <a:tc>
                  <a:txBody>
                    <a:bodyPr/>
                    <a:lstStyle/>
                    <a:p>
                      <a:pPr marL="0" marR="0" lvl="0" indent="0" algn="ctr"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kumimoji="0" lang="es-ES" sz="1600" u="none" strike="noStrike" cap="none" normalizeH="0" baseline="0">
                          <a:ln>
                            <a:noFill/>
                          </a:ln>
                          <a:effectLst/>
                        </a:rPr>
                        <a:t>56,665</a:t>
                      </a:r>
                      <a:endParaRPr kumimoji="0" lang="es-ES" sz="1600" b="0" i="0" u="none" strike="noStrike" cap="none" normalizeH="0" baseline="0">
                        <a:ln>
                          <a:noFill/>
                        </a:ln>
                        <a:solidFill>
                          <a:srgbClr val="000000"/>
                        </a:solidFill>
                        <a:effectLst/>
                        <a:latin typeface="Arial" pitchFamily="34" charset="0"/>
                        <a:ea typeface="WenQuanYi Zen Hei" charset="0"/>
                        <a:cs typeface="WenQuanYi Zen Hei" charset="0"/>
                      </a:endParaRPr>
                    </a:p>
                  </a:txBody>
                  <a:tcPr marL="81638" marR="81638" marT="56859" marB="42456" horzOverflow="overflow"/>
                </a:tc>
                <a:extLst>
                  <a:ext uri="{0D108BD9-81ED-4DB2-BD59-A6C34878D82A}">
                    <a16:rowId xmlns:a16="http://schemas.microsoft.com/office/drawing/2014/main" val="10007"/>
                  </a:ext>
                </a:extLst>
              </a:tr>
              <a:tr h="330776">
                <a:tc>
                  <a:txBody>
                    <a:bodyPr/>
                    <a:lstStyle/>
                    <a:p>
                      <a:pPr marL="0" marR="0" lvl="0" indent="0" algn="ctr"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kumimoji="0" lang="es-ES" sz="1600" u="none" strike="noStrike" cap="none" normalizeH="0" baseline="0">
                          <a:ln>
                            <a:noFill/>
                          </a:ln>
                          <a:effectLst/>
                        </a:rPr>
                        <a:t>5</a:t>
                      </a:r>
                      <a:endParaRPr kumimoji="0" lang="es-ES" sz="1600" b="0" i="0" u="none" strike="noStrike" cap="none" normalizeH="0" baseline="0">
                        <a:ln>
                          <a:noFill/>
                        </a:ln>
                        <a:solidFill>
                          <a:srgbClr val="000000"/>
                        </a:solidFill>
                        <a:effectLst/>
                        <a:latin typeface="Arial" pitchFamily="34" charset="0"/>
                        <a:ea typeface="WenQuanYi Zen Hei" charset="0"/>
                        <a:cs typeface="WenQuanYi Zen Hei" charset="0"/>
                      </a:endParaRPr>
                    </a:p>
                  </a:txBody>
                  <a:tcPr marL="81638" marR="81638" marT="56859" marB="42456" horzOverflow="overflow"/>
                </a:tc>
                <a:tc>
                  <a:txBody>
                    <a:bodyPr/>
                    <a:lstStyle/>
                    <a:p>
                      <a:pPr marL="0" marR="0" lvl="0" indent="0" algn="ctr"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kumimoji="0" lang="es-ES" sz="1600" u="none" strike="noStrike" cap="none" normalizeH="0" baseline="0">
                          <a:ln>
                            <a:noFill/>
                          </a:ln>
                          <a:effectLst/>
                        </a:rPr>
                        <a:t>3,966</a:t>
                      </a:r>
                      <a:endParaRPr kumimoji="0" lang="es-ES" sz="1600" b="0" i="0" u="none" strike="noStrike" cap="none" normalizeH="0" baseline="0">
                        <a:ln>
                          <a:noFill/>
                        </a:ln>
                        <a:solidFill>
                          <a:srgbClr val="000000"/>
                        </a:solidFill>
                        <a:effectLst/>
                        <a:latin typeface="Arial" pitchFamily="34" charset="0"/>
                        <a:ea typeface="WenQuanYi Zen Hei" charset="0"/>
                        <a:cs typeface="WenQuanYi Zen Hei" charset="0"/>
                      </a:endParaRPr>
                    </a:p>
                  </a:txBody>
                  <a:tcPr marL="81638" marR="81638" marT="56859" marB="42456" horzOverflow="overflow"/>
                </a:tc>
                <a:tc>
                  <a:txBody>
                    <a:bodyPr/>
                    <a:lstStyle/>
                    <a:p>
                      <a:pPr marL="0" marR="0" lvl="0" indent="0" algn="ctr"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kumimoji="0" lang="es-ES" sz="1600" u="none" strike="noStrike" cap="none" normalizeH="0" baseline="0">
                          <a:ln>
                            <a:noFill/>
                          </a:ln>
                          <a:effectLst/>
                        </a:rPr>
                        <a:t>12,784</a:t>
                      </a:r>
                      <a:endParaRPr kumimoji="0" lang="es-ES" sz="1600" b="0" i="0" u="none" strike="noStrike" cap="none" normalizeH="0" baseline="0">
                        <a:ln>
                          <a:noFill/>
                        </a:ln>
                        <a:solidFill>
                          <a:srgbClr val="000000"/>
                        </a:solidFill>
                        <a:effectLst/>
                        <a:latin typeface="Arial" pitchFamily="34" charset="0"/>
                        <a:ea typeface="WenQuanYi Zen Hei" charset="0"/>
                        <a:cs typeface="WenQuanYi Zen Hei" charset="0"/>
                      </a:endParaRPr>
                    </a:p>
                  </a:txBody>
                  <a:tcPr marL="81638" marR="81638" marT="56859" marB="42456" horzOverflow="overflow"/>
                </a:tc>
                <a:tc>
                  <a:txBody>
                    <a:bodyPr/>
                    <a:lstStyle/>
                    <a:p>
                      <a:pPr marL="0" marR="0" lvl="0" indent="0" algn="ctr"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kumimoji="0" lang="es-ES" sz="1600" u="none" strike="noStrike" cap="none" normalizeH="0" baseline="0">
                          <a:ln>
                            <a:noFill/>
                          </a:ln>
                          <a:effectLst/>
                        </a:rPr>
                        <a:t>16,75</a:t>
                      </a:r>
                      <a:endParaRPr kumimoji="0" lang="es-ES" sz="1600" b="0" i="0" u="none" strike="noStrike" cap="none" normalizeH="0" baseline="0">
                        <a:ln>
                          <a:noFill/>
                        </a:ln>
                        <a:solidFill>
                          <a:srgbClr val="000000"/>
                        </a:solidFill>
                        <a:effectLst/>
                        <a:latin typeface="Arial" pitchFamily="34" charset="0"/>
                        <a:ea typeface="WenQuanYi Zen Hei" charset="0"/>
                        <a:cs typeface="WenQuanYi Zen Hei" charset="0"/>
                      </a:endParaRPr>
                    </a:p>
                  </a:txBody>
                  <a:tcPr marL="81638" marR="81638" marT="56859" marB="42456" horzOverflow="overflow"/>
                </a:tc>
                <a:tc>
                  <a:txBody>
                    <a:bodyPr/>
                    <a:lstStyle/>
                    <a:p>
                      <a:pPr marL="0" marR="0" lvl="0" indent="0" algn="ctr"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kumimoji="0" lang="es-ES" sz="1600" u="none" strike="noStrike" cap="none" normalizeH="0" baseline="0">
                          <a:ln>
                            <a:noFill/>
                          </a:ln>
                          <a:effectLst/>
                        </a:rPr>
                        <a:t>43,881</a:t>
                      </a:r>
                      <a:endParaRPr kumimoji="0" lang="es-ES" sz="1600" b="0" i="0" u="none" strike="noStrike" cap="none" normalizeH="0" baseline="0">
                        <a:ln>
                          <a:noFill/>
                        </a:ln>
                        <a:solidFill>
                          <a:srgbClr val="000000"/>
                        </a:solidFill>
                        <a:effectLst/>
                        <a:latin typeface="Arial" pitchFamily="34" charset="0"/>
                        <a:ea typeface="WenQuanYi Zen Hei" charset="0"/>
                        <a:cs typeface="WenQuanYi Zen Hei" charset="0"/>
                      </a:endParaRPr>
                    </a:p>
                  </a:txBody>
                  <a:tcPr marL="81638" marR="81638" marT="56859" marB="42456" horzOverflow="overflow"/>
                </a:tc>
                <a:extLst>
                  <a:ext uri="{0D108BD9-81ED-4DB2-BD59-A6C34878D82A}">
                    <a16:rowId xmlns:a16="http://schemas.microsoft.com/office/drawing/2014/main" val="10008"/>
                  </a:ext>
                </a:extLst>
              </a:tr>
              <a:tr h="330776">
                <a:tc>
                  <a:txBody>
                    <a:bodyPr/>
                    <a:lstStyle/>
                    <a:p>
                      <a:pPr marL="0" marR="0" lvl="0" indent="0" algn="ctr"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kumimoji="0" lang="es-ES" sz="1600" u="none" strike="noStrike" cap="none" normalizeH="0" baseline="0">
                          <a:ln>
                            <a:noFill/>
                          </a:ln>
                          <a:effectLst/>
                        </a:rPr>
                        <a:t>6</a:t>
                      </a:r>
                      <a:endParaRPr kumimoji="0" lang="es-ES" sz="1600" b="0" i="0" u="none" strike="noStrike" cap="none" normalizeH="0" baseline="0">
                        <a:ln>
                          <a:noFill/>
                        </a:ln>
                        <a:solidFill>
                          <a:srgbClr val="000000"/>
                        </a:solidFill>
                        <a:effectLst/>
                        <a:latin typeface="Arial" pitchFamily="34" charset="0"/>
                        <a:ea typeface="WenQuanYi Zen Hei" charset="0"/>
                        <a:cs typeface="WenQuanYi Zen Hei" charset="0"/>
                      </a:endParaRPr>
                    </a:p>
                  </a:txBody>
                  <a:tcPr marL="81638" marR="81638" marT="56859" marB="42456" horzOverflow="overflow"/>
                </a:tc>
                <a:tc>
                  <a:txBody>
                    <a:bodyPr/>
                    <a:lstStyle/>
                    <a:p>
                      <a:pPr marL="0" marR="0" lvl="0" indent="0" algn="ctr"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kumimoji="0" lang="es-ES" sz="1600" u="none" strike="noStrike" cap="none" normalizeH="0" baseline="0">
                          <a:ln>
                            <a:noFill/>
                          </a:ln>
                          <a:effectLst/>
                        </a:rPr>
                        <a:t>3,072</a:t>
                      </a:r>
                      <a:endParaRPr kumimoji="0" lang="es-ES" sz="1600" b="0" i="0" u="none" strike="noStrike" cap="none" normalizeH="0" baseline="0">
                        <a:ln>
                          <a:noFill/>
                        </a:ln>
                        <a:solidFill>
                          <a:srgbClr val="000000"/>
                        </a:solidFill>
                        <a:effectLst/>
                        <a:latin typeface="Arial" pitchFamily="34" charset="0"/>
                        <a:ea typeface="WenQuanYi Zen Hei" charset="0"/>
                        <a:cs typeface="WenQuanYi Zen Hei" charset="0"/>
                      </a:endParaRPr>
                    </a:p>
                  </a:txBody>
                  <a:tcPr marL="81638" marR="81638" marT="56859" marB="42456" horzOverflow="overflow"/>
                </a:tc>
                <a:tc>
                  <a:txBody>
                    <a:bodyPr/>
                    <a:lstStyle/>
                    <a:p>
                      <a:pPr marL="0" marR="0" lvl="0" indent="0" algn="ctr"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kumimoji="0" lang="es-ES" sz="1600" u="none" strike="noStrike" cap="none" normalizeH="0" baseline="0">
                          <a:ln>
                            <a:noFill/>
                          </a:ln>
                          <a:effectLst/>
                        </a:rPr>
                        <a:t>13,678</a:t>
                      </a:r>
                      <a:endParaRPr kumimoji="0" lang="es-ES" sz="1600" b="0" i="0" u="none" strike="noStrike" cap="none" normalizeH="0" baseline="0">
                        <a:ln>
                          <a:noFill/>
                        </a:ln>
                        <a:solidFill>
                          <a:srgbClr val="000000"/>
                        </a:solidFill>
                        <a:effectLst/>
                        <a:latin typeface="Arial" pitchFamily="34" charset="0"/>
                        <a:ea typeface="WenQuanYi Zen Hei" charset="0"/>
                        <a:cs typeface="WenQuanYi Zen Hei" charset="0"/>
                      </a:endParaRPr>
                    </a:p>
                  </a:txBody>
                  <a:tcPr marL="81638" marR="81638" marT="56859" marB="42456" horzOverflow="overflow"/>
                </a:tc>
                <a:tc>
                  <a:txBody>
                    <a:bodyPr/>
                    <a:lstStyle/>
                    <a:p>
                      <a:pPr marL="0" marR="0" lvl="0" indent="0" algn="ctr"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kumimoji="0" lang="es-ES" sz="1600" u="none" strike="noStrike" cap="none" normalizeH="0" baseline="0">
                          <a:ln>
                            <a:noFill/>
                          </a:ln>
                          <a:effectLst/>
                        </a:rPr>
                        <a:t>16,75</a:t>
                      </a:r>
                      <a:endParaRPr kumimoji="0" lang="es-ES" sz="1600" b="0" i="0" u="none" strike="noStrike" cap="none" normalizeH="0" baseline="0">
                        <a:ln>
                          <a:noFill/>
                        </a:ln>
                        <a:solidFill>
                          <a:srgbClr val="000000"/>
                        </a:solidFill>
                        <a:effectLst/>
                        <a:latin typeface="Arial" pitchFamily="34" charset="0"/>
                        <a:ea typeface="WenQuanYi Zen Hei" charset="0"/>
                        <a:cs typeface="WenQuanYi Zen Hei" charset="0"/>
                      </a:endParaRPr>
                    </a:p>
                  </a:txBody>
                  <a:tcPr marL="81638" marR="81638" marT="56859" marB="42456" horzOverflow="overflow"/>
                </a:tc>
                <a:tc>
                  <a:txBody>
                    <a:bodyPr/>
                    <a:lstStyle/>
                    <a:p>
                      <a:pPr marL="0" marR="0" lvl="0" indent="0" algn="ctr"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kumimoji="0" lang="es-ES" sz="1600" u="none" strike="noStrike" cap="none" normalizeH="0" baseline="0">
                          <a:ln>
                            <a:noFill/>
                          </a:ln>
                          <a:effectLst/>
                        </a:rPr>
                        <a:t>30,203</a:t>
                      </a:r>
                      <a:endParaRPr kumimoji="0" lang="es-ES" sz="1600" b="0" i="0" u="none" strike="noStrike" cap="none" normalizeH="0" baseline="0">
                        <a:ln>
                          <a:noFill/>
                        </a:ln>
                        <a:solidFill>
                          <a:srgbClr val="000000"/>
                        </a:solidFill>
                        <a:effectLst/>
                        <a:latin typeface="Arial" pitchFamily="34" charset="0"/>
                        <a:ea typeface="WenQuanYi Zen Hei" charset="0"/>
                        <a:cs typeface="WenQuanYi Zen Hei" charset="0"/>
                      </a:endParaRPr>
                    </a:p>
                  </a:txBody>
                  <a:tcPr marL="81638" marR="81638" marT="56859" marB="42456" horzOverflow="overflow"/>
                </a:tc>
                <a:extLst>
                  <a:ext uri="{0D108BD9-81ED-4DB2-BD59-A6C34878D82A}">
                    <a16:rowId xmlns:a16="http://schemas.microsoft.com/office/drawing/2014/main" val="10009"/>
                  </a:ext>
                </a:extLst>
              </a:tr>
              <a:tr h="330776">
                <a:tc>
                  <a:txBody>
                    <a:bodyPr/>
                    <a:lstStyle/>
                    <a:p>
                      <a:pPr marL="0" marR="0" lvl="0" indent="0" algn="ctr"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kumimoji="0" lang="es-ES" sz="1600" u="none" strike="noStrike" cap="none" normalizeH="0" baseline="0">
                          <a:ln>
                            <a:noFill/>
                          </a:ln>
                          <a:effectLst/>
                        </a:rPr>
                        <a:t>7</a:t>
                      </a:r>
                      <a:endParaRPr kumimoji="0" lang="es-ES" sz="1600" b="0" i="0" u="none" strike="noStrike" cap="none" normalizeH="0" baseline="0">
                        <a:ln>
                          <a:noFill/>
                        </a:ln>
                        <a:solidFill>
                          <a:srgbClr val="000000"/>
                        </a:solidFill>
                        <a:effectLst/>
                        <a:latin typeface="Arial" pitchFamily="34" charset="0"/>
                        <a:ea typeface="WenQuanYi Zen Hei" charset="0"/>
                        <a:cs typeface="WenQuanYi Zen Hei" charset="0"/>
                      </a:endParaRPr>
                    </a:p>
                  </a:txBody>
                  <a:tcPr marL="81638" marR="81638" marT="56859" marB="42456" horzOverflow="overflow"/>
                </a:tc>
                <a:tc>
                  <a:txBody>
                    <a:bodyPr/>
                    <a:lstStyle/>
                    <a:p>
                      <a:pPr marL="0" marR="0" lvl="0" indent="0" algn="ctr"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kumimoji="0" lang="es-ES" sz="1600" u="none" strike="noStrike" cap="none" normalizeH="0" baseline="0">
                          <a:ln>
                            <a:noFill/>
                          </a:ln>
                          <a:effectLst/>
                        </a:rPr>
                        <a:t>2,114</a:t>
                      </a:r>
                      <a:endParaRPr kumimoji="0" lang="es-ES" sz="1600" b="0" i="0" u="none" strike="noStrike" cap="none" normalizeH="0" baseline="0">
                        <a:ln>
                          <a:noFill/>
                        </a:ln>
                        <a:solidFill>
                          <a:srgbClr val="000000"/>
                        </a:solidFill>
                        <a:effectLst/>
                        <a:latin typeface="Arial" pitchFamily="34" charset="0"/>
                        <a:ea typeface="WenQuanYi Zen Hei" charset="0"/>
                        <a:cs typeface="WenQuanYi Zen Hei" charset="0"/>
                      </a:endParaRPr>
                    </a:p>
                  </a:txBody>
                  <a:tcPr marL="81638" marR="81638" marT="56859" marB="42456" horzOverflow="overflow"/>
                </a:tc>
                <a:tc>
                  <a:txBody>
                    <a:bodyPr/>
                    <a:lstStyle/>
                    <a:p>
                      <a:pPr marL="0" marR="0" lvl="0" indent="0" algn="ctr"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kumimoji="0" lang="es-ES" sz="1600" u="none" strike="noStrike" cap="none" normalizeH="0" baseline="0">
                          <a:ln>
                            <a:noFill/>
                          </a:ln>
                          <a:effectLst/>
                        </a:rPr>
                        <a:t>14,636</a:t>
                      </a:r>
                      <a:endParaRPr kumimoji="0" lang="es-ES" sz="1600" b="0" i="0" u="none" strike="noStrike" cap="none" normalizeH="0" baseline="0">
                        <a:ln>
                          <a:noFill/>
                        </a:ln>
                        <a:solidFill>
                          <a:srgbClr val="000000"/>
                        </a:solidFill>
                        <a:effectLst/>
                        <a:latin typeface="Arial" pitchFamily="34" charset="0"/>
                        <a:ea typeface="WenQuanYi Zen Hei" charset="0"/>
                        <a:cs typeface="WenQuanYi Zen Hei" charset="0"/>
                      </a:endParaRPr>
                    </a:p>
                  </a:txBody>
                  <a:tcPr marL="81638" marR="81638" marT="56859" marB="42456" horzOverflow="overflow"/>
                </a:tc>
                <a:tc>
                  <a:txBody>
                    <a:bodyPr/>
                    <a:lstStyle/>
                    <a:p>
                      <a:pPr marL="0" marR="0" lvl="0" indent="0" algn="ctr"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kumimoji="0" lang="es-ES" sz="1600" u="none" strike="noStrike" cap="none" normalizeH="0" baseline="0">
                          <a:ln>
                            <a:noFill/>
                          </a:ln>
                          <a:effectLst/>
                        </a:rPr>
                        <a:t>16,75</a:t>
                      </a:r>
                      <a:endParaRPr kumimoji="0" lang="es-ES" sz="1600" b="0" i="0" u="none" strike="noStrike" cap="none" normalizeH="0" baseline="0">
                        <a:ln>
                          <a:noFill/>
                        </a:ln>
                        <a:solidFill>
                          <a:srgbClr val="000000"/>
                        </a:solidFill>
                        <a:effectLst/>
                        <a:latin typeface="Arial" pitchFamily="34" charset="0"/>
                        <a:ea typeface="WenQuanYi Zen Hei" charset="0"/>
                        <a:cs typeface="WenQuanYi Zen Hei" charset="0"/>
                      </a:endParaRPr>
                    </a:p>
                  </a:txBody>
                  <a:tcPr marL="81638" marR="81638" marT="56859" marB="42456" horzOverflow="overflow"/>
                </a:tc>
                <a:tc>
                  <a:txBody>
                    <a:bodyPr/>
                    <a:lstStyle/>
                    <a:p>
                      <a:pPr marL="0" marR="0" lvl="0" indent="0" algn="ctr"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kumimoji="0" lang="es-ES" sz="1600" u="none" strike="noStrike" cap="none" normalizeH="0" baseline="0">
                          <a:ln>
                            <a:noFill/>
                          </a:ln>
                          <a:effectLst/>
                        </a:rPr>
                        <a:t>15,567</a:t>
                      </a:r>
                      <a:endParaRPr kumimoji="0" lang="es-ES" sz="1600" b="0" i="0" u="none" strike="noStrike" cap="none" normalizeH="0" baseline="0">
                        <a:ln>
                          <a:noFill/>
                        </a:ln>
                        <a:solidFill>
                          <a:srgbClr val="000000"/>
                        </a:solidFill>
                        <a:effectLst/>
                        <a:latin typeface="Arial" pitchFamily="34" charset="0"/>
                        <a:ea typeface="WenQuanYi Zen Hei" charset="0"/>
                        <a:cs typeface="WenQuanYi Zen Hei" charset="0"/>
                      </a:endParaRPr>
                    </a:p>
                  </a:txBody>
                  <a:tcPr marL="81638" marR="81638" marT="56859" marB="42456" horzOverflow="overflow"/>
                </a:tc>
                <a:extLst>
                  <a:ext uri="{0D108BD9-81ED-4DB2-BD59-A6C34878D82A}">
                    <a16:rowId xmlns:a16="http://schemas.microsoft.com/office/drawing/2014/main" val="10010"/>
                  </a:ext>
                </a:extLst>
              </a:tr>
              <a:tr h="330776">
                <a:tc>
                  <a:txBody>
                    <a:bodyPr/>
                    <a:lstStyle/>
                    <a:p>
                      <a:pPr marL="0" marR="0" lvl="0" indent="0" algn="ctr"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kumimoji="0" lang="es-ES" sz="1600" u="none" strike="noStrike" cap="none" normalizeH="0" baseline="0">
                          <a:ln>
                            <a:noFill/>
                          </a:ln>
                          <a:effectLst/>
                        </a:rPr>
                        <a:t>8</a:t>
                      </a:r>
                      <a:endParaRPr kumimoji="0" lang="es-ES" sz="1600" b="0" i="0" u="none" strike="noStrike" cap="none" normalizeH="0" baseline="0">
                        <a:ln>
                          <a:noFill/>
                        </a:ln>
                        <a:solidFill>
                          <a:srgbClr val="000000"/>
                        </a:solidFill>
                        <a:effectLst/>
                        <a:latin typeface="Arial" pitchFamily="34" charset="0"/>
                        <a:ea typeface="WenQuanYi Zen Hei" charset="0"/>
                        <a:cs typeface="WenQuanYi Zen Hei" charset="0"/>
                      </a:endParaRPr>
                    </a:p>
                  </a:txBody>
                  <a:tcPr marL="81638" marR="81638" marT="56859" marB="42456" horzOverflow="overflow"/>
                </a:tc>
                <a:tc>
                  <a:txBody>
                    <a:bodyPr/>
                    <a:lstStyle/>
                    <a:p>
                      <a:pPr marL="0" marR="0" lvl="0" indent="0" algn="ctr"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kumimoji="0" lang="es-ES" sz="1600" u="none" strike="noStrike" cap="none" normalizeH="0" baseline="0">
                          <a:ln>
                            <a:noFill/>
                          </a:ln>
                          <a:effectLst/>
                        </a:rPr>
                        <a:t>1,086</a:t>
                      </a:r>
                      <a:endParaRPr kumimoji="0" lang="es-ES" sz="1600" b="0" i="0" u="none" strike="noStrike" cap="none" normalizeH="0" baseline="0">
                        <a:ln>
                          <a:noFill/>
                        </a:ln>
                        <a:solidFill>
                          <a:srgbClr val="000000"/>
                        </a:solidFill>
                        <a:effectLst/>
                        <a:latin typeface="Arial" pitchFamily="34" charset="0"/>
                        <a:ea typeface="WenQuanYi Zen Hei" charset="0"/>
                        <a:cs typeface="WenQuanYi Zen Hei" charset="0"/>
                      </a:endParaRPr>
                    </a:p>
                  </a:txBody>
                  <a:tcPr marL="81638" marR="81638" marT="56859" marB="42456" horzOverflow="overflow"/>
                </a:tc>
                <a:tc>
                  <a:txBody>
                    <a:bodyPr/>
                    <a:lstStyle/>
                    <a:p>
                      <a:pPr marL="0" marR="0" lvl="0" indent="0" algn="ctr"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kumimoji="0" lang="es-ES" sz="1600" u="none" strike="noStrike" cap="none" normalizeH="0" baseline="0">
                          <a:ln>
                            <a:noFill/>
                          </a:ln>
                          <a:effectLst/>
                        </a:rPr>
                        <a:t>15,667</a:t>
                      </a:r>
                      <a:endParaRPr kumimoji="0" lang="es-ES" sz="1600" b="0" i="0" u="none" strike="noStrike" cap="none" normalizeH="0" baseline="0">
                        <a:ln>
                          <a:noFill/>
                        </a:ln>
                        <a:solidFill>
                          <a:srgbClr val="000000"/>
                        </a:solidFill>
                        <a:effectLst/>
                        <a:latin typeface="Arial" pitchFamily="34" charset="0"/>
                        <a:ea typeface="WenQuanYi Zen Hei" charset="0"/>
                        <a:cs typeface="WenQuanYi Zen Hei" charset="0"/>
                      </a:endParaRPr>
                    </a:p>
                  </a:txBody>
                  <a:tcPr marL="81638" marR="81638" marT="56859" marB="42456" horzOverflow="overflow"/>
                </a:tc>
                <a:tc>
                  <a:txBody>
                    <a:bodyPr/>
                    <a:lstStyle/>
                    <a:p>
                      <a:pPr marL="0" marR="0" lvl="0" indent="0" algn="ctr"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kumimoji="0" lang="es-ES" sz="1600" u="none" strike="noStrike" cap="none" normalizeH="0" baseline="0">
                          <a:ln>
                            <a:noFill/>
                          </a:ln>
                          <a:effectLst/>
                        </a:rPr>
                        <a:t>16,75</a:t>
                      </a:r>
                      <a:endParaRPr kumimoji="0" lang="es-ES" sz="1600" b="0" i="0" u="none" strike="noStrike" cap="none" normalizeH="0" baseline="0">
                        <a:ln>
                          <a:noFill/>
                        </a:ln>
                        <a:solidFill>
                          <a:srgbClr val="000000"/>
                        </a:solidFill>
                        <a:effectLst/>
                        <a:latin typeface="Arial" pitchFamily="34" charset="0"/>
                        <a:ea typeface="WenQuanYi Zen Hei" charset="0"/>
                        <a:cs typeface="WenQuanYi Zen Hei" charset="0"/>
                      </a:endParaRPr>
                    </a:p>
                  </a:txBody>
                  <a:tcPr marL="81638" marR="81638" marT="56859" marB="42456" horzOverflow="overflow"/>
                </a:tc>
                <a:tc>
                  <a:txBody>
                    <a:bodyPr/>
                    <a:lstStyle/>
                    <a:p>
                      <a:pPr marL="0" marR="0" lvl="0" indent="0" algn="ctr"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kumimoji="0" lang="es-ES" sz="1600" u="none" strike="noStrike" cap="none" normalizeH="0" baseline="0">
                          <a:ln>
                            <a:noFill/>
                          </a:ln>
                          <a:effectLst/>
                        </a:rPr>
                        <a:t>0</a:t>
                      </a:r>
                      <a:endParaRPr kumimoji="0" lang="es-ES" sz="1600" b="0" i="0" u="none" strike="noStrike" cap="none" normalizeH="0" baseline="0">
                        <a:ln>
                          <a:noFill/>
                        </a:ln>
                        <a:solidFill>
                          <a:srgbClr val="000000"/>
                        </a:solidFill>
                        <a:effectLst/>
                        <a:latin typeface="Arial" pitchFamily="34" charset="0"/>
                        <a:ea typeface="WenQuanYi Zen Hei" charset="0"/>
                        <a:cs typeface="WenQuanYi Zen Hei" charset="0"/>
                      </a:endParaRPr>
                    </a:p>
                  </a:txBody>
                  <a:tcPr marL="81638" marR="81638" marT="56859" marB="42456" horzOverflow="overflow"/>
                </a:tc>
                <a:extLst>
                  <a:ext uri="{0D108BD9-81ED-4DB2-BD59-A6C34878D82A}">
                    <a16:rowId xmlns:a16="http://schemas.microsoft.com/office/drawing/2014/main" val="10011"/>
                  </a:ext>
                </a:extLst>
              </a:tr>
              <a:tr h="330776">
                <a:tc>
                  <a:txBody>
                    <a:bodyPr/>
                    <a:lstStyle/>
                    <a:p>
                      <a:pPr marL="0" marR="0" lvl="0" indent="0" algn="ctr"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kumimoji="0" lang="es-ES" sz="1600" u="none" strike="noStrike" cap="none" normalizeH="0" baseline="0">
                          <a:ln>
                            <a:noFill/>
                          </a:ln>
                          <a:effectLst/>
                        </a:rPr>
                        <a:t>Total</a:t>
                      </a:r>
                      <a:endParaRPr kumimoji="0" lang="es-ES" sz="1600" b="0" i="0" u="none" strike="noStrike" cap="none" normalizeH="0" baseline="0">
                        <a:ln>
                          <a:noFill/>
                        </a:ln>
                        <a:solidFill>
                          <a:srgbClr val="000000"/>
                        </a:solidFill>
                        <a:effectLst/>
                        <a:latin typeface="Arial" pitchFamily="34" charset="0"/>
                        <a:ea typeface="WenQuanYi Zen Hei" charset="0"/>
                        <a:cs typeface="WenQuanYi Zen Hei" charset="0"/>
                      </a:endParaRPr>
                    </a:p>
                  </a:txBody>
                  <a:tcPr marL="81638" marR="81638" marT="56859" marB="42456" horzOverflow="overflow"/>
                </a:tc>
                <a:tc>
                  <a:txBody>
                    <a:bodyPr/>
                    <a:lstStyle/>
                    <a:p>
                      <a:pPr marL="0" marR="0" lvl="0" indent="0" algn="ctr"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endParaRPr kumimoji="0" lang="es-ES" sz="1600" b="0" i="0" u="none" strike="noStrike" cap="none" normalizeH="0" baseline="0">
                        <a:ln>
                          <a:noFill/>
                        </a:ln>
                        <a:solidFill>
                          <a:srgbClr val="000000"/>
                        </a:solidFill>
                        <a:effectLst/>
                        <a:latin typeface="Arial" pitchFamily="34" charset="0"/>
                        <a:ea typeface="WenQuanYi Zen Hei" charset="0"/>
                        <a:cs typeface="WenQuanYi Zen Hei" charset="0"/>
                      </a:endParaRPr>
                    </a:p>
                  </a:txBody>
                  <a:tcPr marL="81638" marR="81638" marT="56859" marB="42456" horzOverflow="overflow"/>
                </a:tc>
                <a:tc>
                  <a:txBody>
                    <a:bodyPr/>
                    <a:lstStyle/>
                    <a:p>
                      <a:pPr marL="0" marR="0" lvl="0" indent="0" algn="ctr"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kumimoji="0" lang="es-ES" sz="1600" u="none" strike="noStrike" cap="none" normalizeH="0" baseline="0">
                          <a:ln>
                            <a:noFill/>
                          </a:ln>
                          <a:effectLst/>
                        </a:rPr>
                        <a:t>100</a:t>
                      </a:r>
                      <a:endParaRPr kumimoji="0" lang="es-ES" sz="1600" b="0" i="0" u="none" strike="noStrike" cap="none" normalizeH="0" baseline="0">
                        <a:ln>
                          <a:noFill/>
                        </a:ln>
                        <a:solidFill>
                          <a:srgbClr val="000000"/>
                        </a:solidFill>
                        <a:effectLst/>
                        <a:latin typeface="Arial" pitchFamily="34" charset="0"/>
                        <a:ea typeface="WenQuanYi Zen Hei" charset="0"/>
                        <a:cs typeface="WenQuanYi Zen Hei" charset="0"/>
                      </a:endParaRPr>
                    </a:p>
                  </a:txBody>
                  <a:tcPr marL="81638" marR="81638" marT="56859" marB="42456" horzOverflow="overflow"/>
                </a:tc>
                <a:tc>
                  <a:txBody>
                    <a:bodyPr/>
                    <a:lstStyle/>
                    <a:p>
                      <a:pPr marL="0" marR="0" lvl="0" indent="0" algn="ctr"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endParaRPr kumimoji="0" lang="es-ES" sz="1600" b="0" i="0" u="none" strike="noStrike" cap="none" normalizeH="0" baseline="0">
                        <a:ln>
                          <a:noFill/>
                        </a:ln>
                        <a:solidFill>
                          <a:srgbClr val="000000"/>
                        </a:solidFill>
                        <a:effectLst/>
                        <a:latin typeface="Arial" pitchFamily="34" charset="0"/>
                        <a:ea typeface="WenQuanYi Zen Hei" charset="0"/>
                        <a:cs typeface="WenQuanYi Zen Hei" charset="0"/>
                      </a:endParaRPr>
                    </a:p>
                  </a:txBody>
                  <a:tcPr marL="81638" marR="81638" marT="56859" marB="42456" horzOverflow="overflow"/>
                </a:tc>
                <a:tc>
                  <a:txBody>
                    <a:bodyPr/>
                    <a:lstStyle/>
                    <a:p>
                      <a:pPr marL="0" marR="0" lvl="0" indent="0" algn="ctr"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endParaRPr kumimoji="0" lang="es-ES" sz="1600" b="0" i="0" u="none" strike="noStrike" cap="none" normalizeH="0" baseline="0" dirty="0">
                        <a:ln>
                          <a:noFill/>
                        </a:ln>
                        <a:solidFill>
                          <a:srgbClr val="000000"/>
                        </a:solidFill>
                        <a:effectLst/>
                        <a:latin typeface="Arial" pitchFamily="34" charset="0"/>
                        <a:ea typeface="WenQuanYi Zen Hei" charset="0"/>
                        <a:cs typeface="WenQuanYi Zen Hei" charset="0"/>
                      </a:endParaRPr>
                    </a:p>
                  </a:txBody>
                  <a:tcPr marL="81638" marR="81638" marT="56859" marB="42456" horzOverflow="overflow"/>
                </a:tc>
                <a:extLst>
                  <a:ext uri="{0D108BD9-81ED-4DB2-BD59-A6C34878D82A}">
                    <a16:rowId xmlns:a16="http://schemas.microsoft.com/office/drawing/2014/main" val="10012"/>
                  </a:ext>
                </a:extLst>
              </a:tr>
            </a:tbl>
          </a:graphicData>
        </a:graphic>
      </p:graphicFrame>
      <p:sp>
        <p:nvSpPr>
          <p:cNvPr id="7384" name="Text Box 216"/>
          <p:cNvSpPr txBox="1">
            <a:spLocks noChangeArrowheads="1"/>
          </p:cNvSpPr>
          <p:nvPr/>
        </p:nvSpPr>
        <p:spPr bwMode="auto">
          <a:xfrm>
            <a:off x="653761" y="1306218"/>
            <a:ext cx="7837920" cy="545817"/>
          </a:xfrm>
          <a:prstGeom prst="rect">
            <a:avLst/>
          </a:prstGeom>
          <a:noFill/>
          <a:ln w="9525">
            <a:noFill/>
            <a:round/>
            <a:headEnd/>
            <a:tailEnd/>
          </a:ln>
          <a:effectLst/>
        </p:spPr>
        <p:txBody>
          <a:bodyPr lIns="81639" tIns="55221" rIns="81639" bIns="40820"/>
          <a:lstStyle/>
          <a:p>
            <a:pPr algn="ctr">
              <a:buSzPct val="45000"/>
              <a:tabLst>
                <a:tab pos="656650" algn="l"/>
                <a:tab pos="1313299" algn="l"/>
                <a:tab pos="1969949" algn="l"/>
                <a:tab pos="2626599" algn="l"/>
                <a:tab pos="3283248" algn="l"/>
                <a:tab pos="3939898" algn="l"/>
                <a:tab pos="4596548" algn="l"/>
                <a:tab pos="5253198" algn="l"/>
                <a:tab pos="5909847" algn="l"/>
                <a:tab pos="6566497" algn="l"/>
                <a:tab pos="7223147" algn="l"/>
              </a:tabLst>
            </a:pPr>
            <a:r>
              <a:rPr lang="es-ES" dirty="0">
                <a:solidFill>
                  <a:srgbClr val="000000"/>
                </a:solidFill>
                <a:ea typeface="WenQuanYi Zen Hei" charset="0"/>
                <a:cs typeface="WenQuanYi Zen Hei" charset="0"/>
              </a:rPr>
              <a:t>Caso letra hipotecaria </a:t>
            </a:r>
          </a:p>
          <a:p>
            <a:pPr>
              <a:buSzPct val="45000"/>
              <a:tabLst>
                <a:tab pos="656650" algn="l"/>
                <a:tab pos="1313299" algn="l"/>
                <a:tab pos="1969949" algn="l"/>
                <a:tab pos="2626599" algn="l"/>
                <a:tab pos="3283248" algn="l"/>
                <a:tab pos="3939898" algn="l"/>
                <a:tab pos="4596548" algn="l"/>
                <a:tab pos="5253198" algn="l"/>
                <a:tab pos="5909847" algn="l"/>
                <a:tab pos="6566497" algn="l"/>
                <a:tab pos="7223147" algn="l"/>
              </a:tabLst>
            </a:pPr>
            <a:endParaRPr lang="es-ES" dirty="0">
              <a:solidFill>
                <a:srgbClr val="000000"/>
              </a:solidFill>
              <a:ea typeface="WenQuanYi Zen Hei" charset="0"/>
              <a:cs typeface="WenQuanYi Zen Hei" charset="0"/>
            </a:endParaRP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3" name="Rectangle 1"/>
          <p:cNvSpPr>
            <a:spLocks noGrp="1" noChangeArrowheads="1"/>
          </p:cNvSpPr>
          <p:nvPr>
            <p:ph type="title"/>
          </p:nvPr>
        </p:nvSpPr>
        <p:spPr>
          <a:xfrm>
            <a:off x="456481" y="273629"/>
            <a:ext cx="8228160" cy="1144921"/>
          </a:xfrm>
          <a:ln/>
        </p:spPr>
        <p:txBody>
          <a:bodyPr tIns="28802"/>
          <a:lstStyle/>
          <a:p>
            <a:pPr>
              <a:tabLst>
                <a:tab pos="656650" algn="l"/>
                <a:tab pos="1313299" algn="l"/>
                <a:tab pos="1969949" algn="l"/>
                <a:tab pos="2626599" algn="l"/>
                <a:tab pos="3283248" algn="l"/>
                <a:tab pos="3939898" algn="l"/>
                <a:tab pos="4596548" algn="l"/>
                <a:tab pos="5253198" algn="l"/>
                <a:tab pos="5909847" algn="l"/>
                <a:tab pos="6566497" algn="l"/>
                <a:tab pos="7223147" algn="l"/>
                <a:tab pos="7879796" algn="l"/>
              </a:tabLst>
            </a:pPr>
            <a:r>
              <a:rPr lang="es-ES" sz="3300" dirty="0"/>
              <a:t>Valor presente al corte de cupón</a:t>
            </a:r>
          </a:p>
        </p:txBody>
      </p:sp>
      <p:sp>
        <p:nvSpPr>
          <p:cNvPr id="8194" name="Rectangle 2"/>
          <p:cNvSpPr>
            <a:spLocks noGrp="1" noChangeArrowheads="1"/>
          </p:cNvSpPr>
          <p:nvPr>
            <p:ph type="body" sz="half" idx="3"/>
          </p:nvPr>
        </p:nvSpPr>
        <p:spPr>
          <a:xfrm>
            <a:off x="456481" y="1604329"/>
            <a:ext cx="8359200" cy="1335021"/>
          </a:xfrm>
          <a:ln/>
        </p:spPr>
        <p:txBody>
          <a:bodyPr tIns="19201"/>
          <a:lstStyle/>
          <a:p>
            <a:pPr marL="391686" indent="-293764">
              <a:buSzPct val="45000"/>
              <a:buFont typeface="Wingdings" pitchFamily="2" charset="2"/>
              <a:buChar char=""/>
              <a:tabLst>
                <a:tab pos="656650" algn="l"/>
                <a:tab pos="1313299" algn="l"/>
                <a:tab pos="1969949" algn="l"/>
                <a:tab pos="2626599" algn="l"/>
                <a:tab pos="3283248" algn="l"/>
                <a:tab pos="3939898" algn="l"/>
                <a:tab pos="4596548" algn="l"/>
                <a:tab pos="5253198" algn="l"/>
                <a:tab pos="5909847" algn="l"/>
                <a:tab pos="6566497" algn="l"/>
                <a:tab pos="7223147" algn="l"/>
                <a:tab pos="7879796" algn="l"/>
              </a:tabLst>
            </a:pPr>
            <a:r>
              <a:rPr lang="es-ES" sz="2200" dirty="0"/>
              <a:t>Emisión 01-05-1997 Vencimiento 30-04-2005</a:t>
            </a:r>
          </a:p>
          <a:p>
            <a:pPr marL="391686" indent="-293764">
              <a:buSzPct val="45000"/>
              <a:buFont typeface="Wingdings" pitchFamily="2" charset="2"/>
              <a:buChar char=""/>
              <a:tabLst>
                <a:tab pos="656650" algn="l"/>
                <a:tab pos="1313299" algn="l"/>
                <a:tab pos="1969949" algn="l"/>
                <a:tab pos="2626599" algn="l"/>
                <a:tab pos="3283248" algn="l"/>
                <a:tab pos="3939898" algn="l"/>
                <a:tab pos="4596548" algn="l"/>
                <a:tab pos="5253198" algn="l"/>
                <a:tab pos="5909847" algn="l"/>
                <a:tab pos="6566497" algn="l"/>
                <a:tab pos="7223147" algn="l"/>
                <a:tab pos="7879796" algn="l"/>
              </a:tabLst>
            </a:pPr>
            <a:r>
              <a:rPr lang="es-ES" sz="2200" dirty="0"/>
              <a:t>Valorizar al 01-05-2000 </a:t>
            </a:r>
            <a:r>
              <a:rPr lang="es-ES" sz="1500" dirty="0"/>
              <a:t>(Quedan 5 Cupones)</a:t>
            </a:r>
          </a:p>
          <a:p>
            <a:pPr marL="391686" indent="-293764">
              <a:buSzPct val="45000"/>
              <a:buFont typeface="Wingdings" pitchFamily="2" charset="2"/>
              <a:buChar char=""/>
              <a:tabLst>
                <a:tab pos="656650" algn="l"/>
                <a:tab pos="1313299" algn="l"/>
                <a:tab pos="1969949" algn="l"/>
                <a:tab pos="2626599" algn="l"/>
                <a:tab pos="3283248" algn="l"/>
                <a:tab pos="3939898" algn="l"/>
                <a:tab pos="4596548" algn="l"/>
                <a:tab pos="5253198" algn="l"/>
                <a:tab pos="5909847" algn="l"/>
                <a:tab pos="6566497" algn="l"/>
                <a:tab pos="7223147" algn="l"/>
                <a:tab pos="7879796" algn="l"/>
              </a:tabLst>
            </a:pPr>
            <a:r>
              <a:rPr lang="es-ES" sz="2200" dirty="0"/>
              <a:t>VP = C1    +   C2+.......+C5</a:t>
            </a:r>
          </a:p>
        </p:txBody>
      </p:sp>
      <p:graphicFrame>
        <p:nvGraphicFramePr>
          <p:cNvPr id="8195" name="Object 3"/>
          <p:cNvGraphicFramePr>
            <a:graphicFrameLocks noChangeAspect="1"/>
          </p:cNvGraphicFramePr>
          <p:nvPr/>
        </p:nvGraphicFramePr>
        <p:xfrm>
          <a:off x="1501921" y="2922067"/>
          <a:ext cx="2812320" cy="361477"/>
        </p:xfrm>
        <a:graphic>
          <a:graphicData uri="http://schemas.openxmlformats.org/presentationml/2006/ole">
            <mc:AlternateContent xmlns:mc="http://schemas.openxmlformats.org/markup-compatibility/2006">
              <mc:Choice xmlns:v="urn:schemas-microsoft-com:vml" Requires="v">
                <p:oleObj spid="_x0000_s104457" r:id="rId4" imgW="3100320" imgH="400320" progId="">
                  <p:embed/>
                </p:oleObj>
              </mc:Choice>
              <mc:Fallback>
                <p:oleObj r:id="rId4" imgW="3100320" imgH="400320" progId="">
                  <p:embed/>
                  <p:pic>
                    <p:nvPicPr>
                      <p:cNvPr id="0"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01921" y="2922067"/>
                        <a:ext cx="2812320" cy="361477"/>
                      </a:xfrm>
                      <a:prstGeom prst="rect">
                        <a:avLst/>
                      </a:prstGeom>
                      <a:noFill/>
                      <a:extLst>
                        <a:ext uri="{909E8E84-426E-40DD-AFC4-6F175D3DCCD1}">
                          <a14:hiddenFill xmlns:a14="http://schemas.microsoft.com/office/drawing/2010/main">
                            <a:blipFill dpi="0" rotWithShape="0">
                              <a:blip/>
                              <a:srcRect/>
                              <a:stretch>
                                <a:fillRect/>
                              </a:stretch>
                            </a:blipFill>
                          </a14:hiddenFill>
                        </a:ext>
                      </a:extLst>
                    </p:spPr>
                  </p:pic>
                </p:oleObj>
              </mc:Fallback>
            </mc:AlternateContent>
          </a:graphicData>
        </a:graphic>
      </p:graphicFrame>
      <p:sp>
        <p:nvSpPr>
          <p:cNvPr id="8196" name="Text Box 4"/>
          <p:cNvSpPr txBox="1">
            <a:spLocks noChangeArrowheads="1"/>
          </p:cNvSpPr>
          <p:nvPr/>
        </p:nvSpPr>
        <p:spPr bwMode="auto">
          <a:xfrm>
            <a:off x="489600" y="3727112"/>
            <a:ext cx="8359200" cy="354277"/>
          </a:xfrm>
          <a:prstGeom prst="rect">
            <a:avLst/>
          </a:prstGeom>
          <a:noFill/>
          <a:ln w="9525">
            <a:noFill/>
            <a:round/>
            <a:headEnd/>
            <a:tailEnd/>
          </a:ln>
          <a:effectLst/>
        </p:spPr>
        <p:txBody>
          <a:bodyPr lIns="0" tIns="19201" rIns="0" bIns="0"/>
          <a:lstStyle/>
          <a:p>
            <a:pPr marL="391686" indent="-293764">
              <a:spcAft>
                <a:spcPts val="1293"/>
              </a:spcAft>
              <a:buSzPct val="45000"/>
              <a:buFont typeface="Wingdings" pitchFamily="2" charset="2"/>
              <a:buChar char=""/>
              <a:tabLst>
                <a:tab pos="656650" algn="l"/>
                <a:tab pos="1313299" algn="l"/>
                <a:tab pos="1969949" algn="l"/>
                <a:tab pos="2626599" algn="l"/>
                <a:tab pos="3283248" algn="l"/>
                <a:tab pos="3939898" algn="l"/>
                <a:tab pos="4596548" algn="l"/>
                <a:tab pos="5253198" algn="l"/>
                <a:tab pos="5909847" algn="l"/>
                <a:tab pos="6566497" algn="l"/>
                <a:tab pos="7223147" algn="l"/>
                <a:tab pos="7879796" algn="l"/>
              </a:tabLst>
            </a:pPr>
            <a:r>
              <a:rPr lang="es-ES" sz="2200" dirty="0">
                <a:solidFill>
                  <a:srgbClr val="000000"/>
                </a:solidFill>
                <a:ea typeface="WenQuanYi Zen Hei" charset="0"/>
                <a:cs typeface="WenQuanYi Zen Hei" charset="0"/>
              </a:rPr>
              <a:t>VP = 16,75 + 16,75 + 16,75 + 16,75 + 16,75</a:t>
            </a:r>
          </a:p>
        </p:txBody>
      </p:sp>
      <p:sp>
        <p:nvSpPr>
          <p:cNvPr id="8197" name="Text Box 5"/>
          <p:cNvSpPr txBox="1">
            <a:spLocks noChangeArrowheads="1"/>
          </p:cNvSpPr>
          <p:nvPr/>
        </p:nvSpPr>
        <p:spPr bwMode="auto">
          <a:xfrm>
            <a:off x="456481" y="5062132"/>
            <a:ext cx="8359200" cy="354277"/>
          </a:xfrm>
          <a:prstGeom prst="rect">
            <a:avLst/>
          </a:prstGeom>
          <a:noFill/>
          <a:ln w="9525">
            <a:noFill/>
            <a:round/>
            <a:headEnd/>
            <a:tailEnd/>
          </a:ln>
          <a:effectLst/>
        </p:spPr>
        <p:txBody>
          <a:bodyPr lIns="0" tIns="19201" rIns="0" bIns="0"/>
          <a:lstStyle/>
          <a:p>
            <a:pPr marL="391686" indent="-293764">
              <a:spcAft>
                <a:spcPts val="1293"/>
              </a:spcAft>
              <a:buSzPct val="45000"/>
              <a:tabLst>
                <a:tab pos="656650" algn="l"/>
                <a:tab pos="1313299" algn="l"/>
                <a:tab pos="1969949" algn="l"/>
                <a:tab pos="2626599" algn="l"/>
                <a:tab pos="3283248" algn="l"/>
                <a:tab pos="3939898" algn="l"/>
                <a:tab pos="4596548" algn="l"/>
                <a:tab pos="5253198" algn="l"/>
                <a:tab pos="5909847" algn="l"/>
                <a:tab pos="6566497" algn="l"/>
                <a:tab pos="7223147" algn="l"/>
                <a:tab pos="7879796" algn="l"/>
              </a:tabLst>
            </a:pPr>
            <a:r>
              <a:rPr lang="es-ES" sz="2200" dirty="0">
                <a:solidFill>
                  <a:srgbClr val="000000"/>
                </a:solidFill>
                <a:ea typeface="WenQuanYi Zen Hei" charset="0"/>
                <a:cs typeface="WenQuanYi Zen Hei" charset="0"/>
              </a:rPr>
              <a:t>VP = 63,48 con una tasa del 10 %</a:t>
            </a:r>
          </a:p>
        </p:txBody>
      </p:sp>
      <p:graphicFrame>
        <p:nvGraphicFramePr>
          <p:cNvPr id="8198" name="Object 6"/>
          <p:cNvGraphicFramePr>
            <a:graphicFrameLocks noChangeAspect="1"/>
          </p:cNvGraphicFramePr>
          <p:nvPr/>
        </p:nvGraphicFramePr>
        <p:xfrm>
          <a:off x="1689120" y="4209562"/>
          <a:ext cx="4631040" cy="362918"/>
        </p:xfrm>
        <a:graphic>
          <a:graphicData uri="http://schemas.openxmlformats.org/presentationml/2006/ole">
            <mc:AlternateContent xmlns:mc="http://schemas.openxmlformats.org/markup-compatibility/2006">
              <mc:Choice xmlns:v="urn:schemas-microsoft-com:vml" Requires="v">
                <p:oleObj spid="_x0000_s104458" r:id="rId6" imgW="5104800" imgH="400320" progId="">
                  <p:embed/>
                </p:oleObj>
              </mc:Choice>
              <mc:Fallback>
                <p:oleObj r:id="rId6" imgW="5104800" imgH="400320" progId="">
                  <p:embed/>
                  <p:pic>
                    <p:nvPicPr>
                      <p:cNvPr id="0" name="Picture 3"/>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689120" y="4209562"/>
                        <a:ext cx="4631040" cy="362918"/>
                      </a:xfrm>
                      <a:prstGeom prst="rect">
                        <a:avLst/>
                      </a:prstGeom>
                      <a:noFill/>
                      <a:extLst>
                        <a:ext uri="{909E8E84-426E-40DD-AFC4-6F175D3DCCD1}">
                          <a14:hiddenFill xmlns:a14="http://schemas.microsoft.com/office/drawing/2010/main">
                            <a:blipFill dpi="0" rotWithShape="0">
                              <a:blip/>
                              <a:srcRect/>
                              <a:stretch>
                                <a:fillRect/>
                              </a:stretch>
                            </a:blipFill>
                          </a14:hiddenFill>
                        </a:ext>
                      </a:extLst>
                    </p:spPr>
                  </p:pic>
                </p:oleObj>
              </mc:Fallback>
            </mc:AlternateContent>
          </a:graphicData>
        </a:graphic>
      </p:graphicFrame>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7" name="Text Box 1"/>
          <p:cNvSpPr txBox="1">
            <a:spLocks noChangeArrowheads="1"/>
          </p:cNvSpPr>
          <p:nvPr/>
        </p:nvSpPr>
        <p:spPr bwMode="auto">
          <a:xfrm>
            <a:off x="456481" y="273629"/>
            <a:ext cx="8228160" cy="1144921"/>
          </a:xfrm>
          <a:prstGeom prst="rect">
            <a:avLst/>
          </a:prstGeom>
          <a:noFill/>
          <a:ln w="9525">
            <a:noFill/>
            <a:round/>
            <a:headEnd/>
            <a:tailEnd/>
          </a:ln>
          <a:effectLst/>
        </p:spPr>
        <p:txBody>
          <a:bodyPr lIns="0" tIns="28802" rIns="0" bIns="0" anchor="ctr"/>
          <a:lstStyle/>
          <a:p>
            <a:pPr algn="ctr">
              <a:tabLst>
                <a:tab pos="656650" algn="l"/>
                <a:tab pos="1313299" algn="l"/>
                <a:tab pos="1969949" algn="l"/>
                <a:tab pos="2626599" algn="l"/>
                <a:tab pos="3283248" algn="l"/>
                <a:tab pos="3939898" algn="l"/>
                <a:tab pos="4596548" algn="l"/>
                <a:tab pos="5253198" algn="l"/>
                <a:tab pos="5909847" algn="l"/>
                <a:tab pos="6566497" algn="l"/>
                <a:tab pos="7223147" algn="l"/>
                <a:tab pos="7879796" algn="l"/>
              </a:tabLst>
            </a:pPr>
            <a:r>
              <a:rPr lang="es-ES" sz="3300" dirty="0">
                <a:solidFill>
                  <a:srgbClr val="000000"/>
                </a:solidFill>
                <a:ea typeface="WenQuanYi Zen Hei" charset="0"/>
                <a:cs typeface="WenQuanYi Zen Hei" charset="0"/>
              </a:rPr>
              <a:t>Valor Presente</a:t>
            </a:r>
          </a:p>
        </p:txBody>
      </p:sp>
      <p:sp>
        <p:nvSpPr>
          <p:cNvPr id="9218" name="Text Box 2"/>
          <p:cNvSpPr txBox="1">
            <a:spLocks noChangeArrowheads="1"/>
          </p:cNvSpPr>
          <p:nvPr/>
        </p:nvSpPr>
        <p:spPr bwMode="auto">
          <a:xfrm>
            <a:off x="456481" y="1605769"/>
            <a:ext cx="8359200" cy="2502983"/>
          </a:xfrm>
          <a:prstGeom prst="rect">
            <a:avLst/>
          </a:prstGeom>
          <a:noFill/>
          <a:ln w="9525">
            <a:noFill/>
            <a:round/>
            <a:headEnd/>
            <a:tailEnd/>
          </a:ln>
          <a:effectLst/>
        </p:spPr>
        <p:txBody>
          <a:bodyPr lIns="0" tIns="19201" rIns="0" bIns="0"/>
          <a:lstStyle/>
          <a:p>
            <a:pPr marL="391686" indent="-293764">
              <a:spcAft>
                <a:spcPts val="1293"/>
              </a:spcAft>
              <a:buSzPct val="45000"/>
              <a:buFont typeface="Wingdings" pitchFamily="2" charset="2"/>
              <a:buChar char=""/>
              <a:tabLst>
                <a:tab pos="656650" algn="l"/>
                <a:tab pos="1313299" algn="l"/>
                <a:tab pos="1969949" algn="l"/>
                <a:tab pos="2626599" algn="l"/>
                <a:tab pos="3283248" algn="l"/>
                <a:tab pos="3939898" algn="l"/>
                <a:tab pos="4596548" algn="l"/>
                <a:tab pos="5253198" algn="l"/>
                <a:tab pos="5909847" algn="l"/>
                <a:tab pos="6566497" algn="l"/>
                <a:tab pos="7223147" algn="l"/>
                <a:tab pos="7879796" algn="l"/>
              </a:tabLst>
            </a:pPr>
            <a:r>
              <a:rPr lang="es-ES" sz="2200" dirty="0">
                <a:solidFill>
                  <a:srgbClr val="000000"/>
                </a:solidFill>
                <a:ea typeface="WenQuanYi Zen Hei" charset="0"/>
                <a:cs typeface="WenQuanYi Zen Hei" charset="0"/>
              </a:rPr>
              <a:t>Si calculamos su VP con una tasa del 7 % que es igual a su tasa de emisión.</a:t>
            </a:r>
          </a:p>
          <a:p>
            <a:pPr marL="391686" indent="-293764">
              <a:spcAft>
                <a:spcPts val="1293"/>
              </a:spcAft>
              <a:buSzPct val="45000"/>
              <a:buFont typeface="Wingdings" pitchFamily="2" charset="2"/>
              <a:buChar char=""/>
              <a:tabLst>
                <a:tab pos="656650" algn="l"/>
                <a:tab pos="1313299" algn="l"/>
                <a:tab pos="1969949" algn="l"/>
                <a:tab pos="2626599" algn="l"/>
                <a:tab pos="3283248" algn="l"/>
                <a:tab pos="3939898" algn="l"/>
                <a:tab pos="4596548" algn="l"/>
                <a:tab pos="5253198" algn="l"/>
                <a:tab pos="5909847" algn="l"/>
                <a:tab pos="6566497" algn="l"/>
                <a:tab pos="7223147" algn="l"/>
                <a:tab pos="7879796" algn="l"/>
              </a:tabLst>
            </a:pPr>
            <a:r>
              <a:rPr lang="es-ES" sz="2200" dirty="0">
                <a:solidFill>
                  <a:srgbClr val="000000"/>
                </a:solidFill>
                <a:ea typeface="WenQuanYi Zen Hei" charset="0"/>
                <a:cs typeface="WenQuanYi Zen Hei" charset="0"/>
              </a:rPr>
              <a:t>VP = 56,74 + 11.92 = 68,66 lo que llamamos Valor Par</a:t>
            </a:r>
          </a:p>
          <a:p>
            <a:pPr marL="391686" indent="-293764">
              <a:spcAft>
                <a:spcPts val="1293"/>
              </a:spcAft>
              <a:buSzPct val="45000"/>
              <a:buFont typeface="Wingdings" pitchFamily="2" charset="2"/>
              <a:buChar char=""/>
              <a:tabLst>
                <a:tab pos="656650" algn="l"/>
                <a:tab pos="1313299" algn="l"/>
                <a:tab pos="1969949" algn="l"/>
                <a:tab pos="2626599" algn="l"/>
                <a:tab pos="3283248" algn="l"/>
                <a:tab pos="3939898" algn="l"/>
                <a:tab pos="4596548" algn="l"/>
                <a:tab pos="5253198" algn="l"/>
                <a:tab pos="5909847" algn="l"/>
                <a:tab pos="6566497" algn="l"/>
                <a:tab pos="7223147" algn="l"/>
                <a:tab pos="7879796" algn="l"/>
              </a:tabLst>
            </a:pPr>
            <a:r>
              <a:rPr lang="es-ES" sz="2200" dirty="0">
                <a:solidFill>
                  <a:srgbClr val="000000"/>
                </a:solidFill>
                <a:ea typeface="WenQuanYi Zen Hei" charset="0"/>
                <a:cs typeface="WenQuanYi Zen Hei" charset="0"/>
              </a:rPr>
              <a:t>Valor Par = Saldo Capital + Intereses Devengados</a:t>
            </a:r>
          </a:p>
          <a:p>
            <a:pPr marL="391686" indent="-293764">
              <a:spcAft>
                <a:spcPts val="1293"/>
              </a:spcAft>
              <a:buSzPct val="45000"/>
              <a:buFont typeface="Wingdings" pitchFamily="2" charset="2"/>
              <a:buChar char=""/>
              <a:tabLst>
                <a:tab pos="656650" algn="l"/>
                <a:tab pos="1313299" algn="l"/>
                <a:tab pos="1969949" algn="l"/>
                <a:tab pos="2626599" algn="l"/>
                <a:tab pos="3283248" algn="l"/>
                <a:tab pos="3939898" algn="l"/>
                <a:tab pos="4596548" algn="l"/>
                <a:tab pos="5253198" algn="l"/>
                <a:tab pos="5909847" algn="l"/>
                <a:tab pos="6566497" algn="l"/>
                <a:tab pos="7223147" algn="l"/>
                <a:tab pos="7879796" algn="l"/>
              </a:tabLst>
            </a:pPr>
            <a:r>
              <a:rPr lang="es-ES" sz="2200" dirty="0">
                <a:solidFill>
                  <a:srgbClr val="000000"/>
                </a:solidFill>
                <a:ea typeface="WenQuanYi Zen Hei" charset="0"/>
                <a:cs typeface="WenQuanYi Zen Hei" charset="0"/>
              </a:rPr>
              <a:t>Precio del Bono =          VP</a:t>
            </a:r>
          </a:p>
          <a:p>
            <a:pPr marL="391686" indent="-293764">
              <a:spcAft>
                <a:spcPts val="1293"/>
              </a:spcAft>
              <a:buSzPct val="45000"/>
              <a:tabLst>
                <a:tab pos="656650" algn="l"/>
                <a:tab pos="1313299" algn="l"/>
                <a:tab pos="1969949" algn="l"/>
                <a:tab pos="2626599" algn="l"/>
                <a:tab pos="3283248" algn="l"/>
                <a:tab pos="3939898" algn="l"/>
                <a:tab pos="4596548" algn="l"/>
                <a:tab pos="5253198" algn="l"/>
                <a:tab pos="5909847" algn="l"/>
                <a:tab pos="6566497" algn="l"/>
                <a:tab pos="7223147" algn="l"/>
                <a:tab pos="7879796" algn="l"/>
              </a:tabLst>
            </a:pPr>
            <a:r>
              <a:rPr lang="es-ES" sz="2200" dirty="0">
                <a:solidFill>
                  <a:srgbClr val="000000"/>
                </a:solidFill>
                <a:ea typeface="WenQuanYi Zen Hei" charset="0"/>
                <a:cs typeface="WenQuanYi Zen Hei" charset="0"/>
              </a:rPr>
              <a:t>                                  Valor Par</a:t>
            </a:r>
          </a:p>
        </p:txBody>
      </p:sp>
      <p:sp>
        <p:nvSpPr>
          <p:cNvPr id="9219" name="Text Box 3"/>
          <p:cNvSpPr txBox="1">
            <a:spLocks noChangeArrowheads="1"/>
          </p:cNvSpPr>
          <p:nvPr/>
        </p:nvSpPr>
        <p:spPr bwMode="auto">
          <a:xfrm>
            <a:off x="261293" y="5062132"/>
            <a:ext cx="2939040" cy="1306217"/>
          </a:xfrm>
          <a:prstGeom prst="rect">
            <a:avLst/>
          </a:prstGeom>
          <a:noFill/>
          <a:ln w="9525">
            <a:noFill/>
            <a:round/>
            <a:headEnd/>
            <a:tailEnd/>
          </a:ln>
          <a:effectLst/>
        </p:spPr>
        <p:txBody>
          <a:bodyPr lIns="0" tIns="12001" rIns="0" bIns="0"/>
          <a:lstStyle/>
          <a:p>
            <a:pPr marL="391686" indent="-293764">
              <a:spcAft>
                <a:spcPts val="1293"/>
              </a:spcAft>
              <a:buSzPct val="45000"/>
              <a:tabLst>
                <a:tab pos="656650" algn="l"/>
                <a:tab pos="1313299" algn="l"/>
                <a:tab pos="1969949" algn="l"/>
                <a:tab pos="2626599" algn="l"/>
              </a:tabLst>
            </a:pPr>
            <a:r>
              <a:rPr lang="es-ES" sz="1400" dirty="0">
                <a:solidFill>
                  <a:srgbClr val="000000"/>
                </a:solidFill>
                <a:ea typeface="WenQuanYi Zen Hei" charset="0"/>
                <a:cs typeface="WenQuanYi Zen Hei" charset="0"/>
              </a:rPr>
              <a:t>P(x) al 10% = 63,48 = 92,46 %</a:t>
            </a:r>
          </a:p>
          <a:p>
            <a:pPr marL="391686" indent="-293764">
              <a:spcAft>
                <a:spcPts val="1293"/>
              </a:spcAft>
              <a:buSzPct val="45000"/>
              <a:tabLst>
                <a:tab pos="656650" algn="l"/>
                <a:tab pos="1313299" algn="l"/>
                <a:tab pos="1969949" algn="l"/>
                <a:tab pos="2626599" algn="l"/>
              </a:tabLst>
            </a:pPr>
            <a:r>
              <a:rPr lang="es-ES" sz="1400" dirty="0">
                <a:solidFill>
                  <a:srgbClr val="000000"/>
                </a:solidFill>
                <a:ea typeface="WenQuanYi Zen Hei" charset="0"/>
                <a:cs typeface="WenQuanYi Zen Hei" charset="0"/>
              </a:rPr>
              <a:t>                       68,66</a:t>
            </a:r>
          </a:p>
        </p:txBody>
      </p:sp>
      <p:sp>
        <p:nvSpPr>
          <p:cNvPr id="9220" name="Text Box 4"/>
          <p:cNvSpPr txBox="1">
            <a:spLocks noChangeArrowheads="1"/>
          </p:cNvSpPr>
          <p:nvPr/>
        </p:nvSpPr>
        <p:spPr bwMode="auto">
          <a:xfrm>
            <a:off x="3265897" y="5062132"/>
            <a:ext cx="2939040" cy="1306217"/>
          </a:xfrm>
          <a:prstGeom prst="rect">
            <a:avLst/>
          </a:prstGeom>
          <a:noFill/>
          <a:ln w="9525">
            <a:noFill/>
            <a:round/>
            <a:headEnd/>
            <a:tailEnd/>
          </a:ln>
          <a:effectLst/>
        </p:spPr>
        <p:txBody>
          <a:bodyPr lIns="0" tIns="12001" rIns="0" bIns="0"/>
          <a:lstStyle/>
          <a:p>
            <a:pPr marL="391686" indent="-293764">
              <a:spcAft>
                <a:spcPts val="1293"/>
              </a:spcAft>
              <a:buSzPct val="45000"/>
              <a:tabLst>
                <a:tab pos="656650" algn="l"/>
                <a:tab pos="1313299" algn="l"/>
                <a:tab pos="1969949" algn="l"/>
                <a:tab pos="2626599" algn="l"/>
              </a:tabLst>
            </a:pPr>
            <a:r>
              <a:rPr lang="es-ES" sz="1400" dirty="0">
                <a:solidFill>
                  <a:srgbClr val="000000"/>
                </a:solidFill>
                <a:ea typeface="WenQuanYi Zen Hei" charset="0"/>
                <a:cs typeface="WenQuanYi Zen Hei" charset="0"/>
              </a:rPr>
              <a:t>P(x) al 7 % = 63,66 = 100 %</a:t>
            </a:r>
          </a:p>
          <a:p>
            <a:pPr marL="391686" indent="-293764">
              <a:spcAft>
                <a:spcPts val="1293"/>
              </a:spcAft>
              <a:buSzPct val="45000"/>
              <a:tabLst>
                <a:tab pos="656650" algn="l"/>
                <a:tab pos="1313299" algn="l"/>
                <a:tab pos="1969949" algn="l"/>
                <a:tab pos="2626599" algn="l"/>
              </a:tabLst>
            </a:pPr>
            <a:r>
              <a:rPr lang="es-ES" sz="1400" dirty="0">
                <a:solidFill>
                  <a:srgbClr val="000000"/>
                </a:solidFill>
                <a:ea typeface="WenQuanYi Zen Hei" charset="0"/>
                <a:cs typeface="WenQuanYi Zen Hei" charset="0"/>
              </a:rPr>
              <a:t>                      68,66</a:t>
            </a:r>
          </a:p>
        </p:txBody>
      </p:sp>
      <p:sp>
        <p:nvSpPr>
          <p:cNvPr id="9221" name="Text Box 5"/>
          <p:cNvSpPr txBox="1">
            <a:spLocks noChangeArrowheads="1"/>
          </p:cNvSpPr>
          <p:nvPr/>
        </p:nvSpPr>
        <p:spPr bwMode="auto">
          <a:xfrm>
            <a:off x="6205184" y="5062132"/>
            <a:ext cx="2939040" cy="1306217"/>
          </a:xfrm>
          <a:prstGeom prst="rect">
            <a:avLst/>
          </a:prstGeom>
          <a:noFill/>
          <a:ln w="9525">
            <a:noFill/>
            <a:round/>
            <a:headEnd/>
            <a:tailEnd/>
          </a:ln>
          <a:effectLst/>
        </p:spPr>
        <p:txBody>
          <a:bodyPr lIns="0" tIns="12001" rIns="0" bIns="0"/>
          <a:lstStyle/>
          <a:p>
            <a:pPr marL="391686" indent="-293764">
              <a:spcAft>
                <a:spcPts val="1293"/>
              </a:spcAft>
              <a:buSzPct val="45000"/>
              <a:tabLst>
                <a:tab pos="656650" algn="l"/>
                <a:tab pos="1313299" algn="l"/>
                <a:tab pos="1969949" algn="l"/>
                <a:tab pos="2626599" algn="l"/>
              </a:tabLst>
            </a:pPr>
            <a:r>
              <a:rPr lang="es-ES" sz="1400" dirty="0">
                <a:solidFill>
                  <a:srgbClr val="000000"/>
                </a:solidFill>
                <a:ea typeface="WenQuanYi Zen Hei" charset="0"/>
                <a:cs typeface="WenQuanYi Zen Hei" charset="0"/>
              </a:rPr>
              <a:t>P(x) al 4% = 74,54 = 109 %</a:t>
            </a:r>
          </a:p>
          <a:p>
            <a:pPr marL="391686" indent="-293764">
              <a:spcAft>
                <a:spcPts val="1293"/>
              </a:spcAft>
              <a:buSzPct val="45000"/>
              <a:tabLst>
                <a:tab pos="656650" algn="l"/>
                <a:tab pos="1313299" algn="l"/>
                <a:tab pos="1969949" algn="l"/>
                <a:tab pos="2626599" algn="l"/>
              </a:tabLst>
            </a:pPr>
            <a:r>
              <a:rPr lang="es-ES" sz="1400" dirty="0">
                <a:solidFill>
                  <a:srgbClr val="000000"/>
                </a:solidFill>
                <a:ea typeface="WenQuanYi Zen Hei" charset="0"/>
                <a:cs typeface="WenQuanYi Zen Hei" charset="0"/>
              </a:rPr>
              <a:t>                     68,66</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1" name="Text Box 1"/>
          <p:cNvSpPr txBox="1">
            <a:spLocks noChangeArrowheads="1"/>
          </p:cNvSpPr>
          <p:nvPr/>
        </p:nvSpPr>
        <p:spPr bwMode="auto">
          <a:xfrm>
            <a:off x="456481" y="273629"/>
            <a:ext cx="8228160" cy="1144921"/>
          </a:xfrm>
          <a:prstGeom prst="rect">
            <a:avLst/>
          </a:prstGeom>
          <a:noFill/>
          <a:ln w="9525">
            <a:noFill/>
            <a:round/>
            <a:headEnd/>
            <a:tailEnd/>
          </a:ln>
          <a:effectLst/>
        </p:spPr>
        <p:txBody>
          <a:bodyPr lIns="0" tIns="28802" rIns="0" bIns="0" anchor="ctr"/>
          <a:lstStyle/>
          <a:p>
            <a:pPr algn="ctr">
              <a:tabLst>
                <a:tab pos="656650" algn="l"/>
                <a:tab pos="1313299" algn="l"/>
                <a:tab pos="1969949" algn="l"/>
                <a:tab pos="2626599" algn="l"/>
                <a:tab pos="3283248" algn="l"/>
                <a:tab pos="3939898" algn="l"/>
                <a:tab pos="4596548" algn="l"/>
                <a:tab pos="5253198" algn="l"/>
                <a:tab pos="5909847" algn="l"/>
                <a:tab pos="6566497" algn="l"/>
                <a:tab pos="7223147" algn="l"/>
                <a:tab pos="7879796" algn="l"/>
              </a:tabLst>
            </a:pPr>
            <a:r>
              <a:rPr lang="es-ES" sz="3300" dirty="0">
                <a:solidFill>
                  <a:srgbClr val="000000"/>
                </a:solidFill>
                <a:ea typeface="WenQuanYi Zen Hei" charset="0"/>
                <a:cs typeface="WenQuanYi Zen Hei" charset="0"/>
              </a:rPr>
              <a:t>Valor Presente</a:t>
            </a:r>
          </a:p>
        </p:txBody>
      </p:sp>
      <p:sp>
        <p:nvSpPr>
          <p:cNvPr id="10242" name="Text Box 2"/>
          <p:cNvSpPr txBox="1">
            <a:spLocks noChangeArrowheads="1"/>
          </p:cNvSpPr>
          <p:nvPr/>
        </p:nvSpPr>
        <p:spPr bwMode="auto">
          <a:xfrm>
            <a:off x="456481" y="1605770"/>
            <a:ext cx="8359200" cy="3407406"/>
          </a:xfrm>
          <a:prstGeom prst="rect">
            <a:avLst/>
          </a:prstGeom>
          <a:noFill/>
          <a:ln w="9525">
            <a:noFill/>
            <a:round/>
            <a:headEnd/>
            <a:tailEnd/>
          </a:ln>
          <a:effectLst/>
        </p:spPr>
        <p:txBody>
          <a:bodyPr lIns="0" tIns="20802" rIns="0" bIns="0"/>
          <a:lstStyle/>
          <a:p>
            <a:pPr marL="391686" indent="-293764">
              <a:spcAft>
                <a:spcPts val="1293"/>
              </a:spcAft>
              <a:buSzPct val="45000"/>
              <a:buFont typeface="Wingdings" pitchFamily="2" charset="2"/>
              <a:buChar char=""/>
              <a:tabLst>
                <a:tab pos="656650" algn="l"/>
                <a:tab pos="1313299" algn="l"/>
                <a:tab pos="1969949" algn="l"/>
                <a:tab pos="2626599" algn="l"/>
                <a:tab pos="3283248" algn="l"/>
                <a:tab pos="3939898" algn="l"/>
                <a:tab pos="4596548" algn="l"/>
                <a:tab pos="5253198" algn="l"/>
                <a:tab pos="5909847" algn="l"/>
                <a:tab pos="6566497" algn="l"/>
                <a:tab pos="7223147" algn="l"/>
                <a:tab pos="7879796" algn="l"/>
              </a:tabLst>
            </a:pPr>
            <a:r>
              <a:rPr lang="es-ES" sz="2400" dirty="0">
                <a:solidFill>
                  <a:srgbClr val="000000"/>
                </a:solidFill>
                <a:ea typeface="WenQuanYi Zen Hei" charset="0"/>
                <a:cs typeface="WenQuanYi Zen Hei" charset="0"/>
              </a:rPr>
              <a:t>Si el papel se situará al 30-07-2000</a:t>
            </a:r>
          </a:p>
          <a:p>
            <a:pPr marL="391686" indent="-293764">
              <a:spcAft>
                <a:spcPts val="1293"/>
              </a:spcAft>
              <a:buSzPct val="45000"/>
              <a:tabLst>
                <a:tab pos="656650" algn="l"/>
                <a:tab pos="1313299" algn="l"/>
                <a:tab pos="1969949" algn="l"/>
                <a:tab pos="2626599" algn="l"/>
                <a:tab pos="3283248" algn="l"/>
                <a:tab pos="3939898" algn="l"/>
                <a:tab pos="4596548" algn="l"/>
                <a:tab pos="5253198" algn="l"/>
                <a:tab pos="5909847" algn="l"/>
                <a:tab pos="6566497" algn="l"/>
                <a:tab pos="7223147" algn="l"/>
                <a:tab pos="7879796" algn="l"/>
              </a:tabLst>
            </a:pPr>
            <a:r>
              <a:rPr lang="es-ES" dirty="0">
                <a:solidFill>
                  <a:srgbClr val="000000"/>
                </a:solidFill>
                <a:ea typeface="WenQuanYi Zen Hei" charset="0"/>
                <a:cs typeface="WenQuanYi Zen Hei" charset="0"/>
              </a:rPr>
              <a:t>(son 90 días después de su último corte de cupón)</a:t>
            </a:r>
          </a:p>
          <a:p>
            <a:pPr marL="391686" indent="-293764">
              <a:spcAft>
                <a:spcPts val="1293"/>
              </a:spcAft>
              <a:buSzPct val="45000"/>
              <a:buFont typeface="Wingdings" pitchFamily="2" charset="2"/>
              <a:buChar char=""/>
              <a:tabLst>
                <a:tab pos="656650" algn="l"/>
                <a:tab pos="1313299" algn="l"/>
                <a:tab pos="1969949" algn="l"/>
                <a:tab pos="2626599" algn="l"/>
                <a:tab pos="3283248" algn="l"/>
                <a:tab pos="3939898" algn="l"/>
                <a:tab pos="4596548" algn="l"/>
                <a:tab pos="5253198" algn="l"/>
                <a:tab pos="5909847" algn="l"/>
                <a:tab pos="6566497" algn="l"/>
                <a:tab pos="7223147" algn="l"/>
                <a:tab pos="7879796" algn="l"/>
              </a:tabLst>
            </a:pPr>
            <a:r>
              <a:rPr lang="es-ES" sz="2400" dirty="0">
                <a:solidFill>
                  <a:srgbClr val="000000"/>
                </a:solidFill>
                <a:ea typeface="WenQuanYi Zen Hei" charset="0"/>
                <a:cs typeface="WenQuanYi Zen Hei" charset="0"/>
              </a:rPr>
              <a:t>VP al 10% = 63,48 * (1,1)90/360 = 65,01</a:t>
            </a:r>
          </a:p>
          <a:p>
            <a:pPr marL="391686" indent="-293764">
              <a:spcAft>
                <a:spcPts val="1293"/>
              </a:spcAft>
              <a:buSzPct val="45000"/>
              <a:tabLst>
                <a:tab pos="656650" algn="l"/>
                <a:tab pos="1313299" algn="l"/>
                <a:tab pos="1969949" algn="l"/>
                <a:tab pos="2626599" algn="l"/>
                <a:tab pos="3283248" algn="l"/>
                <a:tab pos="3939898" algn="l"/>
                <a:tab pos="4596548" algn="l"/>
                <a:tab pos="5253198" algn="l"/>
                <a:tab pos="5909847" algn="l"/>
                <a:tab pos="6566497" algn="l"/>
                <a:tab pos="7223147" algn="l"/>
                <a:tab pos="7879796" algn="l"/>
              </a:tabLst>
            </a:pPr>
            <a:endParaRPr lang="es-ES" sz="2200" dirty="0">
              <a:solidFill>
                <a:srgbClr val="000000"/>
              </a:solidFill>
              <a:ea typeface="WenQuanYi Zen Hei" charset="0"/>
              <a:cs typeface="WenQuanYi Zen Hei" charset="0"/>
            </a:endParaRPr>
          </a:p>
          <a:p>
            <a:pPr marL="391686" indent="-293764">
              <a:spcAft>
                <a:spcPts val="1293"/>
              </a:spcAft>
              <a:buSzPct val="45000"/>
              <a:buFont typeface="Wingdings" pitchFamily="2" charset="2"/>
              <a:buChar char=""/>
              <a:tabLst>
                <a:tab pos="656650" algn="l"/>
                <a:tab pos="1313299" algn="l"/>
                <a:tab pos="1969949" algn="l"/>
                <a:tab pos="2626599" algn="l"/>
                <a:tab pos="3283248" algn="l"/>
                <a:tab pos="3939898" algn="l"/>
                <a:tab pos="4596548" algn="l"/>
                <a:tab pos="5253198" algn="l"/>
                <a:tab pos="5909847" algn="l"/>
                <a:tab pos="6566497" algn="l"/>
                <a:tab pos="7223147" algn="l"/>
                <a:tab pos="7879796" algn="l"/>
              </a:tabLst>
            </a:pPr>
            <a:r>
              <a:rPr lang="es-ES" sz="2400" dirty="0">
                <a:solidFill>
                  <a:srgbClr val="000000"/>
                </a:solidFill>
                <a:ea typeface="WenQuanYi Zen Hei" charset="0"/>
                <a:cs typeface="WenQuanYi Zen Hei" charset="0"/>
              </a:rPr>
              <a:t>BASE            </a:t>
            </a:r>
            <a:r>
              <a:rPr lang="es-ES" dirty="0">
                <a:solidFill>
                  <a:srgbClr val="000000"/>
                </a:solidFill>
                <a:ea typeface="WenQuanYi Zen Hei" charset="0"/>
                <a:cs typeface="WenQuanYi Zen Hei" charset="0"/>
              </a:rPr>
              <a:t>Bonos Estatales Base 365</a:t>
            </a:r>
          </a:p>
          <a:p>
            <a:pPr marL="391686" indent="-293764">
              <a:spcAft>
                <a:spcPts val="1293"/>
              </a:spcAft>
              <a:buSzPct val="45000"/>
              <a:tabLst>
                <a:tab pos="656650" algn="l"/>
                <a:tab pos="1313299" algn="l"/>
                <a:tab pos="1969949" algn="l"/>
                <a:tab pos="2626599" algn="l"/>
                <a:tab pos="3283248" algn="l"/>
                <a:tab pos="3939898" algn="l"/>
                <a:tab pos="4596548" algn="l"/>
                <a:tab pos="5253198" algn="l"/>
                <a:tab pos="5909847" algn="l"/>
                <a:tab pos="6566497" algn="l"/>
                <a:tab pos="7223147" algn="l"/>
                <a:tab pos="7879796" algn="l"/>
              </a:tabLst>
            </a:pPr>
            <a:r>
              <a:rPr lang="es-ES" dirty="0">
                <a:solidFill>
                  <a:srgbClr val="000000"/>
                </a:solidFill>
                <a:ea typeface="WenQuanYi Zen Hei" charset="0"/>
                <a:cs typeface="WenQuanYi Zen Hei" charset="0"/>
              </a:rPr>
              <a:t>                                    Bonos Privados Base 360</a:t>
            </a:r>
            <a:r>
              <a:rPr lang="es-ES" sz="2400" dirty="0">
                <a:solidFill>
                  <a:srgbClr val="000000"/>
                </a:solidFill>
                <a:ea typeface="WenQuanYi Zen Hei" charset="0"/>
                <a:cs typeface="WenQuanYi Zen Hei" charset="0"/>
              </a:rPr>
              <a:t> </a:t>
            </a:r>
            <a:r>
              <a:rPr lang="es-ES" sz="2200" dirty="0">
                <a:solidFill>
                  <a:srgbClr val="000000"/>
                </a:solidFill>
                <a:ea typeface="WenQuanYi Zen Hei" charset="0"/>
                <a:cs typeface="WenQuanYi Zen Hei" charset="0"/>
              </a:rPr>
              <a:t>       </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5" name="Text Box 1"/>
          <p:cNvSpPr txBox="1">
            <a:spLocks noChangeArrowheads="1"/>
          </p:cNvSpPr>
          <p:nvPr/>
        </p:nvSpPr>
        <p:spPr bwMode="auto">
          <a:xfrm>
            <a:off x="456481" y="273629"/>
            <a:ext cx="8228160" cy="1144921"/>
          </a:xfrm>
          <a:prstGeom prst="rect">
            <a:avLst/>
          </a:prstGeom>
          <a:noFill/>
          <a:ln w="9525">
            <a:noFill/>
            <a:round/>
            <a:headEnd/>
            <a:tailEnd/>
          </a:ln>
          <a:effectLst/>
        </p:spPr>
        <p:txBody>
          <a:bodyPr lIns="0" tIns="28802" rIns="0" bIns="0" anchor="ctr"/>
          <a:lstStyle/>
          <a:p>
            <a:pPr algn="ctr">
              <a:tabLst>
                <a:tab pos="656650" algn="l"/>
                <a:tab pos="1313299" algn="l"/>
                <a:tab pos="1969949" algn="l"/>
                <a:tab pos="2626599" algn="l"/>
                <a:tab pos="3283248" algn="l"/>
                <a:tab pos="3939898" algn="l"/>
                <a:tab pos="4596548" algn="l"/>
                <a:tab pos="5253198" algn="l"/>
                <a:tab pos="5909847" algn="l"/>
                <a:tab pos="6566497" algn="l"/>
                <a:tab pos="7223147" algn="l"/>
                <a:tab pos="7879796" algn="l"/>
              </a:tabLst>
            </a:pPr>
            <a:r>
              <a:rPr lang="es-ES" sz="3300" dirty="0">
                <a:solidFill>
                  <a:srgbClr val="000000"/>
                </a:solidFill>
                <a:ea typeface="WenQuanYi Zen Hei" charset="0"/>
                <a:cs typeface="WenQuanYi Zen Hei" charset="0"/>
              </a:rPr>
              <a:t>Ejemplo # 2</a:t>
            </a:r>
          </a:p>
        </p:txBody>
      </p:sp>
      <p:sp>
        <p:nvSpPr>
          <p:cNvPr id="11266" name="Text Box 2"/>
          <p:cNvSpPr txBox="1">
            <a:spLocks noChangeArrowheads="1"/>
          </p:cNvSpPr>
          <p:nvPr/>
        </p:nvSpPr>
        <p:spPr bwMode="auto">
          <a:xfrm>
            <a:off x="456481" y="1605770"/>
            <a:ext cx="8359200" cy="2641237"/>
          </a:xfrm>
          <a:prstGeom prst="rect">
            <a:avLst/>
          </a:prstGeom>
          <a:noFill/>
          <a:ln w="9525">
            <a:noFill/>
            <a:round/>
            <a:headEnd/>
            <a:tailEnd/>
          </a:ln>
          <a:effectLst/>
        </p:spPr>
        <p:txBody>
          <a:bodyPr lIns="0" tIns="22401" rIns="0" bIns="0"/>
          <a:lstStyle/>
          <a:p>
            <a:pPr marL="391686" indent="-293764">
              <a:spcAft>
                <a:spcPts val="1293"/>
              </a:spcAft>
              <a:buSzPct val="45000"/>
              <a:buFont typeface="Wingdings" pitchFamily="2" charset="2"/>
              <a:buChar char=""/>
              <a:tabLst>
                <a:tab pos="656650" algn="l"/>
                <a:tab pos="1313299" algn="l"/>
                <a:tab pos="1969949" algn="l"/>
                <a:tab pos="2626599" algn="l"/>
                <a:tab pos="3283248" algn="l"/>
                <a:tab pos="3939898" algn="l"/>
                <a:tab pos="4596548" algn="l"/>
                <a:tab pos="5253198" algn="l"/>
                <a:tab pos="5909847" algn="l"/>
                <a:tab pos="6566497" algn="l"/>
                <a:tab pos="7223147" algn="l"/>
                <a:tab pos="7879796" algn="l"/>
              </a:tabLst>
            </a:pPr>
            <a:r>
              <a:rPr lang="es-ES" sz="2500" dirty="0">
                <a:solidFill>
                  <a:srgbClr val="000000"/>
                </a:solidFill>
                <a:ea typeface="WenQuanYi Zen Hei" charset="0"/>
                <a:cs typeface="WenQuanYi Zen Hei" charset="0"/>
              </a:rPr>
              <a:t>Valorizar Misma Letra al 22-03-2004</a:t>
            </a:r>
          </a:p>
          <a:p>
            <a:pPr marL="391686" indent="-293764">
              <a:spcAft>
                <a:spcPts val="1293"/>
              </a:spcAft>
              <a:buSzPct val="45000"/>
              <a:buFont typeface="Wingdings" pitchFamily="2" charset="2"/>
              <a:buChar char=""/>
              <a:tabLst>
                <a:tab pos="656650" algn="l"/>
                <a:tab pos="1313299" algn="l"/>
                <a:tab pos="1969949" algn="l"/>
                <a:tab pos="2626599" algn="l"/>
                <a:tab pos="3283248" algn="l"/>
                <a:tab pos="3939898" algn="l"/>
                <a:tab pos="4596548" algn="l"/>
                <a:tab pos="5253198" algn="l"/>
                <a:tab pos="5909847" algn="l"/>
                <a:tab pos="6566497" algn="l"/>
                <a:tab pos="7223147" algn="l"/>
                <a:tab pos="7879796" algn="l"/>
              </a:tabLst>
            </a:pPr>
            <a:r>
              <a:rPr lang="es-ES" sz="2500" dirty="0">
                <a:solidFill>
                  <a:srgbClr val="000000"/>
                </a:solidFill>
                <a:ea typeface="WenQuanYi Zen Hei" charset="0"/>
                <a:cs typeface="WenQuanYi Zen Hei" charset="0"/>
              </a:rPr>
              <a:t>Calcular el Valor Par y Precio de Mercado.</a:t>
            </a:r>
          </a:p>
          <a:p>
            <a:pPr marL="391686" indent="-293764">
              <a:spcAft>
                <a:spcPts val="1293"/>
              </a:spcAft>
              <a:buSzPct val="45000"/>
              <a:tabLst>
                <a:tab pos="656650" algn="l"/>
                <a:tab pos="1313299" algn="l"/>
                <a:tab pos="1969949" algn="l"/>
                <a:tab pos="2626599" algn="l"/>
                <a:tab pos="3283248" algn="l"/>
                <a:tab pos="3939898" algn="l"/>
                <a:tab pos="4596548" algn="l"/>
                <a:tab pos="5253198" algn="l"/>
                <a:tab pos="5909847" algn="l"/>
                <a:tab pos="6566497" algn="l"/>
                <a:tab pos="7223147" algn="l"/>
                <a:tab pos="7879796" algn="l"/>
              </a:tabLst>
            </a:pPr>
            <a:endParaRPr lang="es-ES" sz="2400" dirty="0">
              <a:solidFill>
                <a:srgbClr val="000000"/>
              </a:solidFill>
              <a:ea typeface="WenQuanYi Zen Hei" charset="0"/>
              <a:cs typeface="WenQuanYi Zen Hei" charset="0"/>
            </a:endParaRPr>
          </a:p>
          <a:p>
            <a:pPr marL="391686" indent="-293764">
              <a:spcAft>
                <a:spcPts val="1293"/>
              </a:spcAft>
              <a:buSzPct val="45000"/>
              <a:buFont typeface="Wingdings" pitchFamily="2" charset="2"/>
              <a:buChar char=""/>
              <a:tabLst>
                <a:tab pos="656650" algn="l"/>
                <a:tab pos="1313299" algn="l"/>
                <a:tab pos="1969949" algn="l"/>
                <a:tab pos="2626599" algn="l"/>
                <a:tab pos="3283248" algn="l"/>
                <a:tab pos="3939898" algn="l"/>
                <a:tab pos="4596548" algn="l"/>
                <a:tab pos="5253198" algn="l"/>
                <a:tab pos="5909847" algn="l"/>
                <a:tab pos="6566497" algn="l"/>
                <a:tab pos="7223147" algn="l"/>
                <a:tab pos="7879796" algn="l"/>
              </a:tabLst>
            </a:pPr>
            <a:r>
              <a:rPr lang="es-ES" dirty="0">
                <a:solidFill>
                  <a:srgbClr val="000000"/>
                </a:solidFill>
                <a:ea typeface="WenQuanYi Zen Hei" charset="0"/>
                <a:cs typeface="WenQuanYi Zen Hei" charset="0"/>
              </a:rPr>
              <a:t>Fecha Vencimiento 1-05-2005 Valorización 22-03-2004</a:t>
            </a:r>
          </a:p>
          <a:p>
            <a:pPr marL="391686" indent="-293764">
              <a:spcAft>
                <a:spcPts val="1293"/>
              </a:spcAft>
              <a:buSzPct val="45000"/>
              <a:buFont typeface="Wingdings" pitchFamily="2" charset="2"/>
              <a:buChar char=""/>
              <a:tabLst>
                <a:tab pos="656650" algn="l"/>
                <a:tab pos="1313299" algn="l"/>
                <a:tab pos="1969949" algn="l"/>
                <a:tab pos="2626599" algn="l"/>
                <a:tab pos="3283248" algn="l"/>
                <a:tab pos="3939898" algn="l"/>
                <a:tab pos="4596548" algn="l"/>
                <a:tab pos="5253198" algn="l"/>
                <a:tab pos="5909847" algn="l"/>
                <a:tab pos="6566497" algn="l"/>
                <a:tab pos="7223147" algn="l"/>
                <a:tab pos="7879796" algn="l"/>
              </a:tabLst>
            </a:pPr>
            <a:r>
              <a:rPr lang="es-ES" dirty="0">
                <a:solidFill>
                  <a:srgbClr val="000000"/>
                </a:solidFill>
                <a:ea typeface="WenQuanYi Zen Hei" charset="0"/>
                <a:cs typeface="WenQuanYi Zen Hei" charset="0"/>
              </a:rPr>
              <a:t>Quedan 2 Cupones por cortar.</a:t>
            </a:r>
          </a:p>
          <a:p>
            <a:pPr marL="391686" indent="-293764">
              <a:spcAft>
                <a:spcPts val="1293"/>
              </a:spcAft>
              <a:buSzPct val="45000"/>
              <a:buFont typeface="Wingdings" pitchFamily="2" charset="2"/>
              <a:buChar char=""/>
              <a:tabLst>
                <a:tab pos="656650" algn="l"/>
                <a:tab pos="1313299" algn="l"/>
                <a:tab pos="1969949" algn="l"/>
                <a:tab pos="2626599" algn="l"/>
                <a:tab pos="3283248" algn="l"/>
                <a:tab pos="3939898" algn="l"/>
                <a:tab pos="4596548" algn="l"/>
                <a:tab pos="5253198" algn="l"/>
                <a:tab pos="5909847" algn="l"/>
                <a:tab pos="6566497" algn="l"/>
                <a:tab pos="7223147" algn="l"/>
                <a:tab pos="7879796" algn="l"/>
              </a:tabLst>
            </a:pPr>
            <a:r>
              <a:rPr lang="es-ES" dirty="0">
                <a:solidFill>
                  <a:srgbClr val="000000"/>
                </a:solidFill>
                <a:ea typeface="WenQuanYi Zen Hei" charset="0"/>
                <a:cs typeface="WenQuanYi Zen Hei" charset="0"/>
              </a:rPr>
              <a:t>Diferencia de días a primer cupón 40 días y 405 a último cupón</a:t>
            </a:r>
          </a:p>
        </p:txBody>
      </p:sp>
      <p:sp>
        <p:nvSpPr>
          <p:cNvPr id="11267" name="Text Box 3"/>
          <p:cNvSpPr txBox="1">
            <a:spLocks noChangeArrowheads="1"/>
          </p:cNvSpPr>
          <p:nvPr/>
        </p:nvSpPr>
        <p:spPr bwMode="auto">
          <a:xfrm>
            <a:off x="456480" y="4735217"/>
            <a:ext cx="5420160" cy="1751224"/>
          </a:xfrm>
          <a:prstGeom prst="rect">
            <a:avLst/>
          </a:prstGeom>
          <a:noFill/>
          <a:ln w="9525">
            <a:noFill/>
            <a:round/>
            <a:headEnd/>
            <a:tailEnd/>
          </a:ln>
          <a:effectLst/>
        </p:spPr>
        <p:txBody>
          <a:bodyPr lIns="0" tIns="20802" rIns="0" bIns="0"/>
          <a:lstStyle/>
          <a:p>
            <a:pPr marL="391686" indent="-293764">
              <a:spcAft>
                <a:spcPts val="1293"/>
              </a:spcAft>
              <a:buSzPct val="45000"/>
              <a:buFont typeface="Wingdings" pitchFamily="2" charset="2"/>
              <a:buChar char=""/>
              <a:tabLst>
                <a:tab pos="656650" algn="l"/>
                <a:tab pos="1313299" algn="l"/>
                <a:tab pos="1969949" algn="l"/>
                <a:tab pos="2626599" algn="l"/>
                <a:tab pos="3283248" algn="l"/>
                <a:tab pos="3939898" algn="l"/>
                <a:tab pos="4596548" algn="l"/>
                <a:tab pos="5253198" algn="l"/>
              </a:tabLst>
            </a:pPr>
            <a:r>
              <a:rPr lang="es-ES" sz="2400" dirty="0">
                <a:solidFill>
                  <a:srgbClr val="000000"/>
                </a:solidFill>
                <a:ea typeface="WenQuanYi Zen Hei" charset="0"/>
                <a:cs typeface="WenQuanYi Zen Hei" charset="0"/>
              </a:rPr>
              <a:t>VP = 16,75  +   16,72      = 32,58</a:t>
            </a:r>
          </a:p>
          <a:p>
            <a:pPr marL="391686" indent="-293764">
              <a:spcAft>
                <a:spcPts val="1293"/>
              </a:spcAft>
              <a:buSzPct val="45000"/>
              <a:tabLst>
                <a:tab pos="656650" algn="l"/>
                <a:tab pos="1313299" algn="l"/>
                <a:tab pos="1969949" algn="l"/>
                <a:tab pos="2626599" algn="l"/>
                <a:tab pos="3283248" algn="l"/>
                <a:tab pos="3939898" algn="l"/>
                <a:tab pos="4596548" algn="l"/>
                <a:tab pos="5253198" algn="l"/>
              </a:tabLst>
            </a:pPr>
            <a:endParaRPr lang="es-ES" sz="2400" dirty="0">
              <a:solidFill>
                <a:srgbClr val="000000"/>
              </a:solidFill>
              <a:ea typeface="WenQuanYi Zen Hei" charset="0"/>
              <a:cs typeface="WenQuanYi Zen Hei" charset="0"/>
            </a:endParaRPr>
          </a:p>
          <a:p>
            <a:pPr marL="391686" indent="-293764">
              <a:spcAft>
                <a:spcPts val="1293"/>
              </a:spcAft>
              <a:buSzPct val="45000"/>
              <a:buFont typeface="Wingdings" pitchFamily="2" charset="2"/>
              <a:buChar char=""/>
              <a:tabLst>
                <a:tab pos="656650" algn="l"/>
                <a:tab pos="1313299" algn="l"/>
                <a:tab pos="1969949" algn="l"/>
                <a:tab pos="2626599" algn="l"/>
                <a:tab pos="3283248" algn="l"/>
                <a:tab pos="3939898" algn="l"/>
                <a:tab pos="4596548" algn="l"/>
                <a:tab pos="5253198" algn="l"/>
              </a:tabLst>
            </a:pPr>
            <a:r>
              <a:rPr lang="es-ES" sz="2400" dirty="0">
                <a:solidFill>
                  <a:srgbClr val="000000"/>
                </a:solidFill>
                <a:ea typeface="WenQuanYi Zen Hei" charset="0"/>
                <a:cs typeface="WenQuanYi Zen Hei" charset="0"/>
              </a:rPr>
              <a:t>VP = 16,75  +   16,72      = 32,12</a:t>
            </a:r>
          </a:p>
          <a:p>
            <a:pPr marL="391686" indent="-293764">
              <a:spcAft>
                <a:spcPts val="1293"/>
              </a:spcAft>
              <a:buSzPct val="45000"/>
              <a:tabLst>
                <a:tab pos="656650" algn="l"/>
                <a:tab pos="1313299" algn="l"/>
                <a:tab pos="1969949" algn="l"/>
                <a:tab pos="2626599" algn="l"/>
                <a:tab pos="3283248" algn="l"/>
                <a:tab pos="3939898" algn="l"/>
                <a:tab pos="4596548" algn="l"/>
                <a:tab pos="5253198" algn="l"/>
              </a:tabLst>
            </a:pPr>
            <a:endParaRPr lang="es-ES" dirty="0">
              <a:solidFill>
                <a:srgbClr val="000000"/>
              </a:solidFill>
              <a:ea typeface="WenQuanYi Zen Hei" charset="0"/>
              <a:cs typeface="WenQuanYi Zen Hei" charset="0"/>
            </a:endParaRPr>
          </a:p>
        </p:txBody>
      </p:sp>
      <p:sp>
        <p:nvSpPr>
          <p:cNvPr id="11268" name="Text Box 4"/>
          <p:cNvSpPr txBox="1">
            <a:spLocks noChangeArrowheads="1"/>
          </p:cNvSpPr>
          <p:nvPr/>
        </p:nvSpPr>
        <p:spPr bwMode="auto">
          <a:xfrm>
            <a:off x="5976000" y="5324239"/>
            <a:ext cx="2939040" cy="1306217"/>
          </a:xfrm>
          <a:prstGeom prst="rect">
            <a:avLst/>
          </a:prstGeom>
          <a:noFill/>
          <a:ln w="9525">
            <a:noFill/>
            <a:round/>
            <a:headEnd/>
            <a:tailEnd/>
          </a:ln>
          <a:effectLst/>
        </p:spPr>
        <p:txBody>
          <a:bodyPr lIns="0" tIns="17600" rIns="0" bIns="0"/>
          <a:lstStyle/>
          <a:p>
            <a:pPr marL="391686" indent="-293764">
              <a:spcAft>
                <a:spcPts val="1293"/>
              </a:spcAft>
              <a:buSzPct val="45000"/>
              <a:tabLst>
                <a:tab pos="656650" algn="l"/>
                <a:tab pos="1313299" algn="l"/>
                <a:tab pos="1969949" algn="l"/>
                <a:tab pos="2626599" algn="l"/>
              </a:tabLst>
            </a:pPr>
            <a:r>
              <a:rPr lang="es-ES" sz="2000" dirty="0">
                <a:solidFill>
                  <a:srgbClr val="000000"/>
                </a:solidFill>
                <a:ea typeface="WenQuanYi Zen Hei" charset="0"/>
                <a:cs typeface="WenQuanYi Zen Hei" charset="0"/>
              </a:rPr>
              <a:t>P(x)  = 32,58 = 101,43</a:t>
            </a:r>
          </a:p>
          <a:p>
            <a:pPr marL="391686" indent="-293764">
              <a:spcAft>
                <a:spcPts val="1293"/>
              </a:spcAft>
              <a:buSzPct val="45000"/>
              <a:tabLst>
                <a:tab pos="656650" algn="l"/>
                <a:tab pos="1313299" algn="l"/>
                <a:tab pos="1969949" algn="l"/>
                <a:tab pos="2626599" algn="l"/>
              </a:tabLst>
            </a:pPr>
            <a:r>
              <a:rPr lang="es-ES" sz="2000" dirty="0">
                <a:solidFill>
                  <a:srgbClr val="000000"/>
                </a:solidFill>
                <a:ea typeface="WenQuanYi Zen Hei" charset="0"/>
                <a:cs typeface="WenQuanYi Zen Hei" charset="0"/>
              </a:rPr>
              <a:t>            32,12</a:t>
            </a:r>
          </a:p>
        </p:txBody>
      </p:sp>
      <p:graphicFrame>
        <p:nvGraphicFramePr>
          <p:cNvPr id="11269" name="Object 5"/>
          <p:cNvGraphicFramePr>
            <a:graphicFrameLocks noChangeAspect="1"/>
          </p:cNvGraphicFramePr>
          <p:nvPr/>
        </p:nvGraphicFramePr>
        <p:xfrm>
          <a:off x="1440923" y="5198946"/>
          <a:ext cx="3065760" cy="362918"/>
        </p:xfrm>
        <a:graphic>
          <a:graphicData uri="http://schemas.openxmlformats.org/presentationml/2006/ole">
            <mc:AlternateContent xmlns:mc="http://schemas.openxmlformats.org/markup-compatibility/2006">
              <mc:Choice xmlns:v="urn:schemas-microsoft-com:vml" Requires="v">
                <p:oleObj spid="_x0000_s105481" r:id="rId4" imgW="3380400" imgH="400320" progId="">
                  <p:embed/>
                </p:oleObj>
              </mc:Choice>
              <mc:Fallback>
                <p:oleObj r:id="rId4" imgW="3380400" imgH="400320" progId="">
                  <p:embed/>
                  <p:pic>
                    <p:nvPicPr>
                      <p:cNvPr id="0"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440923" y="5198946"/>
                        <a:ext cx="3065760" cy="362918"/>
                      </a:xfrm>
                      <a:prstGeom prst="rect">
                        <a:avLst/>
                      </a:prstGeom>
                      <a:noFill/>
                      <a:extLst>
                        <a:ext uri="{909E8E84-426E-40DD-AFC4-6F175D3DCCD1}">
                          <a14:hiddenFill xmlns:a14="http://schemas.microsoft.com/office/drawing/2010/main">
                            <a:blipFill dpi="0" rotWithShape="0">
                              <a:blip/>
                              <a:srcRect/>
                              <a:stretch>
                                <a:fillRect/>
                              </a:stretch>
                            </a:blipFill>
                          </a14:hiddenFill>
                        </a:ext>
                      </a:extLst>
                    </p:spPr>
                  </p:pic>
                </p:oleObj>
              </mc:Fallback>
            </mc:AlternateContent>
          </a:graphicData>
        </a:graphic>
      </p:graphicFrame>
      <p:graphicFrame>
        <p:nvGraphicFramePr>
          <p:cNvPr id="11270" name="Object 6"/>
          <p:cNvGraphicFramePr>
            <a:graphicFrameLocks noChangeAspect="1"/>
          </p:cNvGraphicFramePr>
          <p:nvPr/>
        </p:nvGraphicFramePr>
        <p:xfrm>
          <a:off x="1444321" y="6218573"/>
          <a:ext cx="2795040" cy="362918"/>
        </p:xfrm>
        <a:graphic>
          <a:graphicData uri="http://schemas.openxmlformats.org/presentationml/2006/ole">
            <mc:AlternateContent xmlns:mc="http://schemas.openxmlformats.org/markup-compatibility/2006">
              <mc:Choice xmlns:v="urn:schemas-microsoft-com:vml" Requires="v">
                <p:oleObj spid="_x0000_s105482" r:id="rId6" imgW="3081600" imgH="400320" progId="">
                  <p:embed/>
                </p:oleObj>
              </mc:Choice>
              <mc:Fallback>
                <p:oleObj r:id="rId6" imgW="3081600" imgH="400320" progId="">
                  <p:embed/>
                  <p:pic>
                    <p:nvPicPr>
                      <p:cNvPr id="0" name="Picture 3"/>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444321" y="6218573"/>
                        <a:ext cx="2795040" cy="362918"/>
                      </a:xfrm>
                      <a:prstGeom prst="rect">
                        <a:avLst/>
                      </a:prstGeom>
                      <a:noFill/>
                      <a:extLst>
                        <a:ext uri="{909E8E84-426E-40DD-AFC4-6F175D3DCCD1}">
                          <a14:hiddenFill xmlns:a14="http://schemas.microsoft.com/office/drawing/2010/main">
                            <a:blipFill dpi="0" rotWithShape="0">
                              <a:blip/>
                              <a:srcRect/>
                              <a:stretch>
                                <a:fillRect/>
                              </a:stretch>
                            </a:blipFill>
                          </a14:hiddenFill>
                        </a:ext>
                      </a:extLst>
                    </p:spPr>
                  </p:pic>
                </p:oleObj>
              </mc:Fallback>
            </mc:AlternateContent>
          </a:graphicData>
        </a:graphic>
      </p:graphicFrame>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9" name="Text Box 1"/>
          <p:cNvSpPr txBox="1">
            <a:spLocks noChangeArrowheads="1"/>
          </p:cNvSpPr>
          <p:nvPr/>
        </p:nvSpPr>
        <p:spPr bwMode="auto">
          <a:xfrm>
            <a:off x="395536" y="1124744"/>
            <a:ext cx="8228160" cy="1144921"/>
          </a:xfrm>
          <a:prstGeom prst="rect">
            <a:avLst/>
          </a:prstGeom>
          <a:noFill/>
          <a:ln w="9525">
            <a:noFill/>
            <a:round/>
            <a:headEnd/>
            <a:tailEnd/>
          </a:ln>
          <a:effectLst/>
        </p:spPr>
        <p:txBody>
          <a:bodyPr lIns="0" tIns="35202" rIns="0" bIns="0" anchor="ctr"/>
          <a:lstStyle/>
          <a:p>
            <a:pPr algn="ctr">
              <a:tabLst>
                <a:tab pos="656650" algn="l"/>
                <a:tab pos="1313299" algn="l"/>
                <a:tab pos="1969949" algn="l"/>
                <a:tab pos="2626599" algn="l"/>
                <a:tab pos="3283248" algn="l"/>
                <a:tab pos="3939898" algn="l"/>
                <a:tab pos="4596548" algn="l"/>
                <a:tab pos="5253198" algn="l"/>
                <a:tab pos="5909847" algn="l"/>
                <a:tab pos="6566497" algn="l"/>
                <a:tab pos="7223147" algn="l"/>
                <a:tab pos="7879796" algn="l"/>
              </a:tabLst>
            </a:pPr>
            <a:r>
              <a:rPr lang="es-ES" sz="4000" dirty="0">
                <a:solidFill>
                  <a:srgbClr val="000000"/>
                </a:solidFill>
                <a:ea typeface="WenQuanYi Zen Hei" charset="0"/>
                <a:cs typeface="WenQuanYi Zen Hei" charset="0"/>
              </a:rPr>
              <a:t>Tasa de Interés</a:t>
            </a:r>
          </a:p>
        </p:txBody>
      </p:sp>
      <p:sp>
        <p:nvSpPr>
          <p:cNvPr id="12290" name="Text Box 2"/>
          <p:cNvSpPr txBox="1">
            <a:spLocks noChangeArrowheads="1"/>
          </p:cNvSpPr>
          <p:nvPr/>
        </p:nvSpPr>
        <p:spPr bwMode="auto">
          <a:xfrm>
            <a:off x="395536" y="2636912"/>
            <a:ext cx="8359200" cy="1335020"/>
          </a:xfrm>
          <a:prstGeom prst="rect">
            <a:avLst/>
          </a:prstGeom>
          <a:noFill/>
          <a:ln w="9525">
            <a:noFill/>
            <a:round/>
            <a:headEnd/>
            <a:tailEnd/>
          </a:ln>
          <a:effectLst/>
        </p:spPr>
        <p:txBody>
          <a:bodyPr lIns="0" tIns="25602" rIns="0" bIns="0"/>
          <a:lstStyle/>
          <a:p>
            <a:pPr marL="391686" indent="-293764" algn="ctr">
              <a:spcAft>
                <a:spcPts val="1293"/>
              </a:spcAft>
              <a:buSzPct val="45000"/>
              <a:tabLst>
                <a:tab pos="656650" algn="l"/>
                <a:tab pos="1313299" algn="l"/>
                <a:tab pos="1969949" algn="l"/>
                <a:tab pos="2626599" algn="l"/>
                <a:tab pos="3283248" algn="l"/>
                <a:tab pos="3939898" algn="l"/>
                <a:tab pos="4596548" algn="l"/>
                <a:tab pos="5253198" algn="l"/>
                <a:tab pos="5909847" algn="l"/>
                <a:tab pos="6566497" algn="l"/>
                <a:tab pos="7223147" algn="l"/>
                <a:tab pos="7879796" algn="l"/>
              </a:tabLst>
            </a:pPr>
            <a:r>
              <a:rPr lang="es-ES" sz="2900" i="1" dirty="0">
                <a:solidFill>
                  <a:srgbClr val="000000"/>
                </a:solidFill>
                <a:ea typeface="WenQuanYi Zen Hei" charset="0"/>
                <a:cs typeface="WenQuanYi Zen Hei" charset="0"/>
              </a:rPr>
              <a:t>“El precio que hay que pagar por no tener dinero a los que si lo tienen”</a:t>
            </a:r>
            <a:r>
              <a:rPr lang="es-ES" sz="2400" i="1" dirty="0">
                <a:solidFill>
                  <a:srgbClr val="000000"/>
                </a:solidFill>
                <a:ea typeface="WenQuanYi Zen Hei" charset="0"/>
                <a:cs typeface="WenQuanYi Zen Hei" charset="0"/>
              </a:rPr>
              <a:t> </a:t>
            </a:r>
            <a:r>
              <a:rPr lang="es-ES" sz="2200" i="1" dirty="0">
                <a:solidFill>
                  <a:srgbClr val="000000"/>
                </a:solidFill>
                <a:ea typeface="WenQuanYi Zen Hei" charset="0"/>
                <a:cs typeface="WenQuanYi Zen Hei" charset="0"/>
              </a:rPr>
              <a:t>       </a:t>
            </a:r>
          </a:p>
        </p:txBody>
      </p:sp>
      <p:pic>
        <p:nvPicPr>
          <p:cNvPr id="108546" name="Picture 2"/>
          <p:cNvPicPr>
            <a:picLocks noChangeAspect="1" noChangeArrowheads="1"/>
          </p:cNvPicPr>
          <p:nvPr/>
        </p:nvPicPr>
        <p:blipFill>
          <a:blip r:embed="rId3" cstate="print"/>
          <a:srcRect/>
          <a:stretch>
            <a:fillRect/>
          </a:stretch>
        </p:blipFill>
        <p:spPr bwMode="auto">
          <a:xfrm>
            <a:off x="683568" y="3789040"/>
            <a:ext cx="2143125" cy="2143125"/>
          </a:xfrm>
          <a:prstGeom prst="rect">
            <a:avLst/>
          </a:prstGeom>
          <a:noFill/>
          <a:ln w="9525">
            <a:noFill/>
            <a:miter lim="800000"/>
            <a:headEnd/>
            <a:tailEnd/>
          </a:ln>
        </p:spPr>
      </p:pic>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3" name="Text Box 1"/>
          <p:cNvSpPr txBox="1">
            <a:spLocks noChangeArrowheads="1"/>
          </p:cNvSpPr>
          <p:nvPr/>
        </p:nvSpPr>
        <p:spPr bwMode="auto">
          <a:xfrm>
            <a:off x="456998" y="554728"/>
            <a:ext cx="8228160" cy="1144921"/>
          </a:xfrm>
          <a:prstGeom prst="rect">
            <a:avLst/>
          </a:prstGeom>
          <a:noFill/>
          <a:ln w="9525">
            <a:noFill/>
            <a:round/>
            <a:headEnd/>
            <a:tailEnd/>
          </a:ln>
          <a:effectLst/>
        </p:spPr>
        <p:txBody>
          <a:bodyPr lIns="0" tIns="28802" rIns="0" bIns="0" anchor="ctr"/>
          <a:lstStyle/>
          <a:p>
            <a:pPr algn="ctr">
              <a:tabLst>
                <a:tab pos="656650" algn="l"/>
                <a:tab pos="1313299" algn="l"/>
                <a:tab pos="1969949" algn="l"/>
                <a:tab pos="2626599" algn="l"/>
                <a:tab pos="3283248" algn="l"/>
                <a:tab pos="3939898" algn="l"/>
                <a:tab pos="4596548" algn="l"/>
                <a:tab pos="5253198" algn="l"/>
                <a:tab pos="5909847" algn="l"/>
                <a:tab pos="6566497" algn="l"/>
                <a:tab pos="7223147" algn="l"/>
                <a:tab pos="7879796" algn="l"/>
              </a:tabLst>
            </a:pPr>
            <a:r>
              <a:rPr lang="es-ES" sz="3300" dirty="0">
                <a:solidFill>
                  <a:srgbClr val="000000"/>
                </a:solidFill>
                <a:ea typeface="WenQuanYi Zen Hei" charset="0"/>
                <a:cs typeface="WenQuanYi Zen Hei" charset="0"/>
              </a:rPr>
              <a:t>Características de las tasas de interés </a:t>
            </a:r>
          </a:p>
        </p:txBody>
      </p:sp>
      <p:sp>
        <p:nvSpPr>
          <p:cNvPr id="13314" name="Text Box 2"/>
          <p:cNvSpPr txBox="1">
            <a:spLocks noChangeArrowheads="1"/>
          </p:cNvSpPr>
          <p:nvPr/>
        </p:nvSpPr>
        <p:spPr bwMode="auto">
          <a:xfrm>
            <a:off x="391680" y="1926540"/>
            <a:ext cx="8359200" cy="3754475"/>
          </a:xfrm>
          <a:prstGeom prst="rect">
            <a:avLst/>
          </a:prstGeom>
          <a:noFill/>
          <a:ln w="9525">
            <a:noFill/>
            <a:round/>
            <a:headEnd/>
            <a:tailEnd/>
          </a:ln>
          <a:effectLst/>
        </p:spPr>
        <p:txBody>
          <a:bodyPr lIns="0" tIns="19201" rIns="0" bIns="0"/>
          <a:lstStyle/>
          <a:p>
            <a:pPr marL="391686" indent="-293764" algn="just">
              <a:spcAft>
                <a:spcPts val="1293"/>
              </a:spcAft>
              <a:buSzPct val="45000"/>
              <a:buFont typeface="Wingdings" pitchFamily="2" charset="2"/>
              <a:buChar char=""/>
              <a:tabLst>
                <a:tab pos="656650" algn="l"/>
                <a:tab pos="1313299" algn="l"/>
                <a:tab pos="1969949" algn="l"/>
                <a:tab pos="2626599" algn="l"/>
                <a:tab pos="3283248" algn="l"/>
                <a:tab pos="3939898" algn="l"/>
                <a:tab pos="4596548" algn="l"/>
                <a:tab pos="5253198" algn="l"/>
                <a:tab pos="5909847" algn="l"/>
                <a:tab pos="6566497" algn="l"/>
                <a:tab pos="7223147" algn="l"/>
                <a:tab pos="7879796" algn="l"/>
              </a:tabLst>
            </a:pPr>
            <a:r>
              <a:rPr lang="es-ES" sz="2200" dirty="0">
                <a:solidFill>
                  <a:srgbClr val="000000"/>
                </a:solidFill>
                <a:ea typeface="WenQuanYi Zen Hei" charset="0"/>
                <a:cs typeface="WenQuanYi Zen Hei" charset="0"/>
              </a:rPr>
              <a:t>Existen distintos tipos de tasas de en el mercado </a:t>
            </a:r>
          </a:p>
          <a:p>
            <a:pPr marL="391686" indent="-293764" algn="just">
              <a:spcAft>
                <a:spcPts val="1293"/>
              </a:spcAft>
              <a:buSzPct val="45000"/>
              <a:buFont typeface="Wingdings" pitchFamily="2" charset="2"/>
              <a:buChar char=""/>
              <a:tabLst>
                <a:tab pos="656650" algn="l"/>
                <a:tab pos="1313299" algn="l"/>
                <a:tab pos="1969949" algn="l"/>
                <a:tab pos="2626599" algn="l"/>
                <a:tab pos="3283248" algn="l"/>
                <a:tab pos="3939898" algn="l"/>
                <a:tab pos="4596548" algn="l"/>
                <a:tab pos="5253198" algn="l"/>
                <a:tab pos="5909847" algn="l"/>
                <a:tab pos="6566497" algn="l"/>
                <a:tab pos="7223147" algn="l"/>
                <a:tab pos="7879796" algn="l"/>
              </a:tabLst>
            </a:pPr>
            <a:r>
              <a:rPr lang="es-ES" sz="2200" dirty="0">
                <a:solidFill>
                  <a:srgbClr val="000000"/>
                </a:solidFill>
                <a:ea typeface="WenQuanYi Zen Hei" charset="0"/>
                <a:cs typeface="WenQuanYi Zen Hei" charset="0"/>
              </a:rPr>
              <a:t>Todas denotan el precio del dinero </a:t>
            </a:r>
          </a:p>
          <a:p>
            <a:pPr marL="391686" indent="-293764" algn="just">
              <a:spcAft>
                <a:spcPts val="1293"/>
              </a:spcAft>
              <a:buSzPct val="45000"/>
              <a:buFont typeface="Wingdings" pitchFamily="2" charset="2"/>
              <a:buChar char=""/>
              <a:tabLst>
                <a:tab pos="656650" algn="l"/>
                <a:tab pos="1313299" algn="l"/>
                <a:tab pos="1969949" algn="l"/>
                <a:tab pos="2626599" algn="l"/>
                <a:tab pos="3283248" algn="l"/>
                <a:tab pos="3939898" algn="l"/>
                <a:tab pos="4596548" algn="l"/>
                <a:tab pos="5253198" algn="l"/>
                <a:tab pos="5909847" algn="l"/>
                <a:tab pos="6566497" algn="l"/>
                <a:tab pos="7223147" algn="l"/>
                <a:tab pos="7879796" algn="l"/>
              </a:tabLst>
            </a:pPr>
            <a:r>
              <a:rPr lang="es-ES" sz="2200" dirty="0">
                <a:solidFill>
                  <a:srgbClr val="000000"/>
                </a:solidFill>
                <a:ea typeface="WenQuanYi Zen Hei" charset="0"/>
                <a:cs typeface="WenQuanYi Zen Hei" charset="0"/>
              </a:rPr>
              <a:t>Algunas son de corto y otras de largo plazo </a:t>
            </a:r>
          </a:p>
          <a:p>
            <a:pPr marL="391686" indent="-293764" algn="just">
              <a:spcAft>
                <a:spcPts val="1293"/>
              </a:spcAft>
              <a:buSzPct val="45000"/>
              <a:buFont typeface="Wingdings" pitchFamily="2" charset="2"/>
              <a:buChar char=""/>
              <a:tabLst>
                <a:tab pos="656650" algn="l"/>
                <a:tab pos="1313299" algn="l"/>
                <a:tab pos="1969949" algn="l"/>
                <a:tab pos="2626599" algn="l"/>
                <a:tab pos="3283248" algn="l"/>
                <a:tab pos="3939898" algn="l"/>
                <a:tab pos="4596548" algn="l"/>
                <a:tab pos="5253198" algn="l"/>
                <a:tab pos="5909847" algn="l"/>
                <a:tab pos="6566497" algn="l"/>
                <a:tab pos="7223147" algn="l"/>
                <a:tab pos="7879796" algn="l"/>
              </a:tabLst>
            </a:pPr>
            <a:r>
              <a:rPr lang="es-ES" sz="2200" dirty="0">
                <a:solidFill>
                  <a:srgbClr val="000000"/>
                </a:solidFill>
                <a:ea typeface="WenQuanYi Zen Hei" charset="0"/>
                <a:cs typeface="WenQuanYi Zen Hei" charset="0"/>
              </a:rPr>
              <a:t>Las Tasas de interés se expresan en términos reales y nominales</a:t>
            </a:r>
          </a:p>
          <a:p>
            <a:pPr marL="391686" indent="-293764" algn="just">
              <a:spcAft>
                <a:spcPts val="1293"/>
              </a:spcAft>
              <a:buSzPct val="45000"/>
              <a:buFont typeface="Wingdings" pitchFamily="2" charset="2"/>
              <a:buChar char=""/>
              <a:tabLst>
                <a:tab pos="656650" algn="l"/>
                <a:tab pos="1313299" algn="l"/>
                <a:tab pos="1969949" algn="l"/>
                <a:tab pos="2626599" algn="l"/>
                <a:tab pos="3283248" algn="l"/>
                <a:tab pos="3939898" algn="l"/>
                <a:tab pos="4596548" algn="l"/>
                <a:tab pos="5253198" algn="l"/>
                <a:tab pos="5909847" algn="l"/>
                <a:tab pos="6566497" algn="l"/>
                <a:tab pos="7223147" algn="l"/>
                <a:tab pos="7879796" algn="l"/>
              </a:tabLst>
            </a:pPr>
            <a:r>
              <a:rPr lang="es-ES" sz="2200" dirty="0">
                <a:solidFill>
                  <a:srgbClr val="000000"/>
                </a:solidFill>
                <a:ea typeface="WenQuanYi Zen Hei" charset="0"/>
                <a:cs typeface="WenQuanYi Zen Hei" charset="0"/>
              </a:rPr>
              <a:t>El plazo y la tasa están ampliamente estandarizadas </a:t>
            </a:r>
          </a:p>
          <a:p>
            <a:pPr marL="391686" indent="-293764" algn="just">
              <a:spcAft>
                <a:spcPts val="1293"/>
              </a:spcAft>
              <a:buSzPct val="45000"/>
              <a:buFont typeface="Wingdings" pitchFamily="2" charset="2"/>
              <a:buChar char=""/>
              <a:tabLst>
                <a:tab pos="656650" algn="l"/>
                <a:tab pos="1313299" algn="l"/>
                <a:tab pos="1969949" algn="l"/>
                <a:tab pos="2626599" algn="l"/>
                <a:tab pos="3283248" algn="l"/>
                <a:tab pos="3939898" algn="l"/>
                <a:tab pos="4596548" algn="l"/>
                <a:tab pos="5253198" algn="l"/>
                <a:tab pos="5909847" algn="l"/>
                <a:tab pos="6566497" algn="l"/>
                <a:tab pos="7223147" algn="l"/>
                <a:tab pos="7879796" algn="l"/>
              </a:tabLst>
            </a:pPr>
            <a:r>
              <a:rPr lang="es-ES" sz="2200" dirty="0">
                <a:solidFill>
                  <a:srgbClr val="000000"/>
                </a:solidFill>
                <a:ea typeface="WenQuanYi Zen Hei" charset="0"/>
                <a:cs typeface="WenQuanYi Zen Hei" charset="0"/>
              </a:rPr>
              <a:t>Existen tasas fijas y variables </a:t>
            </a:r>
          </a:p>
          <a:p>
            <a:pPr marL="391686" indent="-293764" algn="just">
              <a:spcAft>
                <a:spcPts val="1293"/>
              </a:spcAft>
              <a:buSzPct val="45000"/>
              <a:buFont typeface="Wingdings" pitchFamily="2" charset="2"/>
              <a:buChar char=""/>
              <a:tabLst>
                <a:tab pos="656650" algn="l"/>
                <a:tab pos="1313299" algn="l"/>
                <a:tab pos="1969949" algn="l"/>
                <a:tab pos="2626599" algn="l"/>
                <a:tab pos="3283248" algn="l"/>
                <a:tab pos="3939898" algn="l"/>
                <a:tab pos="4596548" algn="l"/>
                <a:tab pos="5253198" algn="l"/>
                <a:tab pos="5909847" algn="l"/>
                <a:tab pos="6566497" algn="l"/>
                <a:tab pos="7223147" algn="l"/>
                <a:tab pos="7879796" algn="l"/>
              </a:tabLst>
            </a:pPr>
            <a:r>
              <a:rPr lang="es-ES" sz="2200" dirty="0">
                <a:solidFill>
                  <a:srgbClr val="000000"/>
                </a:solidFill>
                <a:ea typeface="WenQuanYi Zen Hei" charset="0"/>
                <a:cs typeface="WenQuanYi Zen Hei" charset="0"/>
              </a:rPr>
              <a:t>Permiten valorar activos financieros que se negocian en los mercados </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Text Box 1"/>
          <p:cNvSpPr txBox="1">
            <a:spLocks noChangeArrowheads="1"/>
          </p:cNvSpPr>
          <p:nvPr/>
        </p:nvSpPr>
        <p:spPr bwMode="auto">
          <a:xfrm>
            <a:off x="456481" y="273629"/>
            <a:ext cx="8228160" cy="1144921"/>
          </a:xfrm>
          <a:prstGeom prst="rect">
            <a:avLst/>
          </a:prstGeom>
          <a:noFill/>
          <a:ln w="9525">
            <a:noFill/>
            <a:round/>
            <a:headEnd/>
            <a:tailEnd/>
          </a:ln>
          <a:effectLst/>
        </p:spPr>
        <p:txBody>
          <a:bodyPr lIns="0" tIns="28802" rIns="0" bIns="0" anchor="ctr"/>
          <a:lstStyle/>
          <a:p>
            <a:pPr algn="ctr">
              <a:tabLst>
                <a:tab pos="656650" algn="l"/>
                <a:tab pos="1313299" algn="l"/>
                <a:tab pos="1969949" algn="l"/>
                <a:tab pos="2626599" algn="l"/>
                <a:tab pos="3283248" algn="l"/>
                <a:tab pos="3939898" algn="l"/>
                <a:tab pos="4596548" algn="l"/>
                <a:tab pos="5253198" algn="l"/>
                <a:tab pos="5909847" algn="l"/>
                <a:tab pos="6566497" algn="l"/>
                <a:tab pos="7223147" algn="l"/>
                <a:tab pos="7879796" algn="l"/>
              </a:tabLst>
            </a:pPr>
            <a:r>
              <a:rPr lang="es-ES" sz="3300" dirty="0">
                <a:solidFill>
                  <a:srgbClr val="000000"/>
                </a:solidFill>
                <a:ea typeface="WenQuanYi Zen Hei" charset="0"/>
                <a:cs typeface="WenQuanYi Zen Hei" charset="0"/>
              </a:rPr>
              <a:t>Tasas Reales </a:t>
            </a:r>
          </a:p>
        </p:txBody>
      </p:sp>
      <p:sp>
        <p:nvSpPr>
          <p:cNvPr id="14338" name="Text Box 2"/>
          <p:cNvSpPr txBox="1">
            <a:spLocks noChangeArrowheads="1"/>
          </p:cNvSpPr>
          <p:nvPr/>
        </p:nvSpPr>
        <p:spPr bwMode="auto">
          <a:xfrm>
            <a:off x="783586" y="1469269"/>
            <a:ext cx="7282326" cy="4376732"/>
          </a:xfrm>
          <a:prstGeom prst="rect">
            <a:avLst/>
          </a:prstGeom>
          <a:noFill/>
          <a:ln w="9525">
            <a:noFill/>
            <a:round/>
            <a:headEnd/>
            <a:tailEnd/>
          </a:ln>
          <a:effectLst/>
        </p:spPr>
        <p:txBody>
          <a:bodyPr lIns="0" tIns="19201" rIns="0" bIns="0"/>
          <a:lstStyle/>
          <a:p>
            <a:pPr marL="391686" indent="-293764" algn="just">
              <a:spcAft>
                <a:spcPts val="1293"/>
              </a:spcAft>
              <a:buSzPct val="45000"/>
              <a:buFont typeface="Wingdings" pitchFamily="2" charset="2"/>
              <a:buChar char=""/>
              <a:tabLst>
                <a:tab pos="656650" algn="l"/>
                <a:tab pos="1313299" algn="l"/>
                <a:tab pos="1969949" algn="l"/>
                <a:tab pos="2626599" algn="l"/>
                <a:tab pos="3283248" algn="l"/>
                <a:tab pos="3939898" algn="l"/>
                <a:tab pos="4596548" algn="l"/>
                <a:tab pos="5253198" algn="l"/>
                <a:tab pos="5909847" algn="l"/>
                <a:tab pos="6566497" algn="l"/>
                <a:tab pos="7223147" algn="l"/>
                <a:tab pos="7879796" algn="l"/>
                <a:tab pos="8536446" algn="l"/>
              </a:tabLst>
            </a:pPr>
            <a:r>
              <a:rPr lang="es-ES" sz="2200" dirty="0">
                <a:solidFill>
                  <a:srgbClr val="000000"/>
                </a:solidFill>
                <a:ea typeface="WenQuanYi Zen Hei" charset="0"/>
                <a:cs typeface="WenQuanYi Zen Hei" charset="0"/>
              </a:rPr>
              <a:t>Existen tasas nominales y reales.</a:t>
            </a:r>
          </a:p>
          <a:p>
            <a:pPr marL="391686" indent="-293764" algn="just">
              <a:spcAft>
                <a:spcPts val="1293"/>
              </a:spcAft>
              <a:buSzPct val="45000"/>
              <a:buFont typeface="Wingdings" pitchFamily="2" charset="2"/>
              <a:buChar char=""/>
              <a:tabLst>
                <a:tab pos="656650" algn="l"/>
                <a:tab pos="1313299" algn="l"/>
                <a:tab pos="1969949" algn="l"/>
                <a:tab pos="2626599" algn="l"/>
                <a:tab pos="3283248" algn="l"/>
                <a:tab pos="3939898" algn="l"/>
                <a:tab pos="4596548" algn="l"/>
                <a:tab pos="5253198" algn="l"/>
                <a:tab pos="5909847" algn="l"/>
                <a:tab pos="6566497" algn="l"/>
                <a:tab pos="7223147" algn="l"/>
                <a:tab pos="7879796" algn="l"/>
                <a:tab pos="8536446" algn="l"/>
              </a:tabLst>
            </a:pPr>
            <a:r>
              <a:rPr lang="es-ES" sz="2200" dirty="0">
                <a:solidFill>
                  <a:srgbClr val="000000"/>
                </a:solidFill>
                <a:ea typeface="WenQuanYi Zen Hei" charset="0"/>
                <a:cs typeface="WenQuanYi Zen Hei" charset="0"/>
              </a:rPr>
              <a:t>Tasa nominal es aquella que se calcula sobre un monto en dinero en el mercado generalmente la base de cálculo es de 30 días.</a:t>
            </a:r>
          </a:p>
          <a:p>
            <a:pPr marL="391686" indent="-293764" algn="just">
              <a:spcAft>
                <a:spcPts val="1293"/>
              </a:spcAft>
              <a:buSzPct val="45000"/>
              <a:buFont typeface="Wingdings" pitchFamily="2" charset="2"/>
              <a:buChar char=""/>
              <a:tabLst>
                <a:tab pos="656650" algn="l"/>
                <a:tab pos="1313299" algn="l"/>
                <a:tab pos="1969949" algn="l"/>
                <a:tab pos="2626599" algn="l"/>
                <a:tab pos="3283248" algn="l"/>
                <a:tab pos="3939898" algn="l"/>
                <a:tab pos="4596548" algn="l"/>
                <a:tab pos="5253198" algn="l"/>
                <a:tab pos="5909847" algn="l"/>
                <a:tab pos="6566497" algn="l"/>
                <a:tab pos="7223147" algn="l"/>
                <a:tab pos="7879796" algn="l"/>
                <a:tab pos="8536446" algn="l"/>
              </a:tabLst>
            </a:pPr>
            <a:r>
              <a:rPr lang="es-ES" sz="2200" dirty="0">
                <a:solidFill>
                  <a:srgbClr val="000000"/>
                </a:solidFill>
                <a:ea typeface="WenQuanYi Zen Hei" charset="0"/>
                <a:cs typeface="WenQuanYi Zen Hei" charset="0"/>
              </a:rPr>
              <a:t>Tasa real es aquella que se calcula sobre un monto indexado al IPC. La base de esta tasa es de 360 días.</a:t>
            </a:r>
          </a:p>
          <a:p>
            <a:pPr marL="391686" indent="-293764" algn="just">
              <a:spcAft>
                <a:spcPts val="1293"/>
              </a:spcAft>
              <a:buSzPct val="45000"/>
              <a:buFont typeface="Wingdings" pitchFamily="2" charset="2"/>
              <a:buChar char=""/>
              <a:tabLst>
                <a:tab pos="656650" algn="l"/>
                <a:tab pos="1313299" algn="l"/>
                <a:tab pos="1969949" algn="l"/>
                <a:tab pos="2626599" algn="l"/>
                <a:tab pos="3283248" algn="l"/>
                <a:tab pos="3939898" algn="l"/>
                <a:tab pos="4596548" algn="l"/>
                <a:tab pos="5253198" algn="l"/>
                <a:tab pos="5909847" algn="l"/>
                <a:tab pos="6566497" algn="l"/>
                <a:tab pos="7223147" algn="l"/>
                <a:tab pos="7879796" algn="l"/>
                <a:tab pos="8536446" algn="l"/>
              </a:tabLst>
            </a:pPr>
            <a:r>
              <a:rPr lang="es-ES" sz="2200" dirty="0">
                <a:solidFill>
                  <a:srgbClr val="000000"/>
                </a:solidFill>
                <a:ea typeface="WenQuanYi Zen Hei" charset="0"/>
                <a:cs typeface="WenQuanYi Zen Hei" charset="0"/>
              </a:rPr>
              <a:t>Las bases denominan el plazo a la cual esta referida la tasa. Por ejemplo 2,5% base 30 días significan que por cada 30 días el dueño del capital recibirá el 2,5% de interés.</a:t>
            </a:r>
          </a:p>
          <a:p>
            <a:pPr marL="391686" indent="-293764" algn="just">
              <a:spcAft>
                <a:spcPts val="1293"/>
              </a:spcAft>
              <a:buSzPct val="45000"/>
              <a:buFont typeface="Wingdings" pitchFamily="2" charset="2"/>
              <a:buChar char=""/>
              <a:tabLst>
                <a:tab pos="656650" algn="l"/>
                <a:tab pos="1313299" algn="l"/>
                <a:tab pos="1969949" algn="l"/>
                <a:tab pos="2626599" algn="l"/>
                <a:tab pos="3283248" algn="l"/>
                <a:tab pos="3939898" algn="l"/>
                <a:tab pos="4596548" algn="l"/>
                <a:tab pos="5253198" algn="l"/>
                <a:tab pos="5909847" algn="l"/>
                <a:tab pos="6566497" algn="l"/>
                <a:tab pos="7223147" algn="l"/>
                <a:tab pos="7879796" algn="l"/>
                <a:tab pos="8536446" algn="l"/>
              </a:tabLst>
            </a:pPr>
            <a:r>
              <a:rPr lang="es-ES" sz="2200" dirty="0">
                <a:solidFill>
                  <a:srgbClr val="000000"/>
                </a:solidFill>
                <a:ea typeface="WenQuanYi Zen Hei" charset="0"/>
                <a:cs typeface="WenQuanYi Zen Hei" charset="0"/>
              </a:rPr>
              <a:t>En el caso de la tasa real, supongamos 10% anual base 360 días, significa que por cada 360 días recibirá una tasa de 10%.</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5 Título"/>
          <p:cNvSpPr txBox="1">
            <a:spLocks/>
          </p:cNvSpPr>
          <p:nvPr/>
        </p:nvSpPr>
        <p:spPr>
          <a:xfrm>
            <a:off x="428625" y="642938"/>
            <a:ext cx="8229600" cy="939800"/>
          </a:xfrm>
          <a:prstGeom prst="rect">
            <a:avLst/>
          </a:prstGeom>
        </p:spPr>
        <p:txBody>
          <a:bodyPr>
            <a:normAutofit/>
          </a:bodyPr>
          <a:lstStyle/>
          <a:p>
            <a:pPr algn="ctr" eaLnBrk="0" hangingPunct="0">
              <a:defRPr/>
            </a:pPr>
            <a:r>
              <a:rPr lang="es-MX" sz="4400" kern="0" dirty="0">
                <a:solidFill>
                  <a:schemeClr val="tx2">
                    <a:lumMod val="75000"/>
                  </a:schemeClr>
                </a:solidFill>
                <a:latin typeface="+mj-lt"/>
                <a:ea typeface="+mj-ea"/>
                <a:cs typeface="Times New Roman" pitchFamily="18" charset="0"/>
              </a:rPr>
              <a:t>OBJETIVO</a:t>
            </a:r>
          </a:p>
        </p:txBody>
      </p:sp>
      <p:sp>
        <p:nvSpPr>
          <p:cNvPr id="3" name="6 Marcador de contenido"/>
          <p:cNvSpPr txBox="1">
            <a:spLocks/>
          </p:cNvSpPr>
          <p:nvPr/>
        </p:nvSpPr>
        <p:spPr>
          <a:xfrm>
            <a:off x="385763" y="1484313"/>
            <a:ext cx="8229600" cy="4176712"/>
          </a:xfrm>
          <a:prstGeom prst="rect">
            <a:avLst/>
          </a:prstGeom>
        </p:spPr>
        <p:txBody>
          <a:bodyPr>
            <a:normAutofit/>
          </a:bodyPr>
          <a:lstStyle/>
          <a:p>
            <a:pPr marL="342900" indent="-342900" algn="just" eaLnBrk="0" hangingPunct="0">
              <a:spcBef>
                <a:spcPct val="20000"/>
              </a:spcBef>
              <a:defRPr/>
            </a:pPr>
            <a:endParaRPr lang="es-MX" sz="2900" kern="0" dirty="0">
              <a:latin typeface="+mn-lt"/>
              <a:cs typeface="Times New Roman" pitchFamily="18" charset="0"/>
            </a:endParaRPr>
          </a:p>
          <a:p>
            <a:pPr indent="-342900" algn="just" eaLnBrk="0" hangingPunct="0">
              <a:spcBef>
                <a:spcPct val="20000"/>
              </a:spcBef>
              <a:defRPr/>
            </a:pPr>
            <a:r>
              <a:rPr lang="es-MX" sz="2400" b="1" kern="0" dirty="0">
                <a:solidFill>
                  <a:schemeClr val="tx2">
                    <a:lumMod val="75000"/>
                  </a:schemeClr>
                </a:solidFill>
                <a:latin typeface="+mn-lt"/>
                <a:cs typeface="Times New Roman" pitchFamily="18" charset="0"/>
              </a:rPr>
              <a:t>El objetivo de este material es que el alumno adquiera los conocimientos fundamentales del cálculo financiero aplicado a activos de renta fija. </a:t>
            </a:r>
            <a:r>
              <a:rPr lang="es-MX" sz="2400" b="1" kern="0" dirty="0">
                <a:solidFill>
                  <a:schemeClr val="tx2">
                    <a:lumMod val="75000"/>
                  </a:schemeClr>
                </a:solidFill>
                <a:cs typeface="Times New Roman" pitchFamily="18" charset="0"/>
              </a:rPr>
              <a:t>Esto le deberá de permitir tomar decisiones adecuadas en cuanto a la administración del financiamiento, inversiones o colocación de títulos o valores con la finalidad de obtener fondos de las entidades superavitarias. </a:t>
            </a:r>
            <a:endParaRPr lang="es-MX" sz="2400" b="1" kern="0" dirty="0">
              <a:solidFill>
                <a:schemeClr val="tx2">
                  <a:lumMod val="75000"/>
                </a:schemeClr>
              </a:solidFill>
              <a:latin typeface="+mn-lt"/>
              <a:cs typeface="Times New Roman" pitchFamily="18" charset="0"/>
            </a:endParaRPr>
          </a:p>
          <a:p>
            <a:pPr indent="-342900" eaLnBrk="0" hangingPunct="0">
              <a:spcBef>
                <a:spcPct val="20000"/>
              </a:spcBef>
              <a:buFontTx/>
              <a:buChar char="•"/>
              <a:defRPr/>
            </a:pPr>
            <a:endParaRPr lang="es-MX" sz="3200" kern="0" dirty="0">
              <a:latin typeface="+mn-lt"/>
              <a:cs typeface="+mn-cs"/>
            </a:endParaRP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Text Box 1"/>
          <p:cNvSpPr txBox="1">
            <a:spLocks noChangeArrowheads="1"/>
          </p:cNvSpPr>
          <p:nvPr/>
        </p:nvSpPr>
        <p:spPr bwMode="auto">
          <a:xfrm>
            <a:off x="456481" y="273629"/>
            <a:ext cx="8228160" cy="1144921"/>
          </a:xfrm>
          <a:prstGeom prst="rect">
            <a:avLst/>
          </a:prstGeom>
          <a:noFill/>
          <a:ln w="9525">
            <a:noFill/>
            <a:round/>
            <a:headEnd/>
            <a:tailEnd/>
          </a:ln>
          <a:effectLst/>
        </p:spPr>
        <p:txBody>
          <a:bodyPr lIns="0" tIns="28802" rIns="0" bIns="0" anchor="ctr"/>
          <a:lstStyle/>
          <a:p>
            <a:pPr algn="ctr">
              <a:tabLst>
                <a:tab pos="656650" algn="l"/>
                <a:tab pos="1313299" algn="l"/>
                <a:tab pos="1969949" algn="l"/>
                <a:tab pos="2626599" algn="l"/>
                <a:tab pos="3283248" algn="l"/>
                <a:tab pos="3939898" algn="l"/>
                <a:tab pos="4596548" algn="l"/>
                <a:tab pos="5253198" algn="l"/>
                <a:tab pos="5909847" algn="l"/>
                <a:tab pos="6566497" algn="l"/>
                <a:tab pos="7223147" algn="l"/>
                <a:tab pos="7879796" algn="l"/>
              </a:tabLst>
            </a:pPr>
            <a:r>
              <a:rPr lang="es-ES" sz="3300" dirty="0">
                <a:solidFill>
                  <a:srgbClr val="000000"/>
                </a:solidFill>
                <a:ea typeface="WenQuanYi Zen Hei" charset="0"/>
                <a:cs typeface="WenQuanYi Zen Hei" charset="0"/>
              </a:rPr>
              <a:t>Tasa Nominal  </a:t>
            </a:r>
          </a:p>
        </p:txBody>
      </p:sp>
      <p:sp>
        <p:nvSpPr>
          <p:cNvPr id="15362" name="Text Box 2"/>
          <p:cNvSpPr txBox="1">
            <a:spLocks noChangeArrowheads="1"/>
          </p:cNvSpPr>
          <p:nvPr/>
        </p:nvSpPr>
        <p:spPr bwMode="auto">
          <a:xfrm>
            <a:off x="228961" y="1801630"/>
            <a:ext cx="8750880" cy="2667160"/>
          </a:xfrm>
          <a:prstGeom prst="rect">
            <a:avLst/>
          </a:prstGeom>
          <a:noFill/>
          <a:ln w="9525">
            <a:noFill/>
            <a:round/>
            <a:headEnd/>
            <a:tailEnd/>
          </a:ln>
          <a:effectLst/>
        </p:spPr>
        <p:txBody>
          <a:bodyPr lIns="0" tIns="19201" rIns="0" bIns="0"/>
          <a:lstStyle/>
          <a:p>
            <a:pPr marL="391686" indent="-293764">
              <a:spcAft>
                <a:spcPts val="1293"/>
              </a:spcAft>
              <a:buSzPct val="45000"/>
              <a:tabLst>
                <a:tab pos="656650" algn="l"/>
                <a:tab pos="1313299" algn="l"/>
                <a:tab pos="1969949" algn="l"/>
                <a:tab pos="2626599" algn="l"/>
                <a:tab pos="3283248" algn="l"/>
                <a:tab pos="3939898" algn="l"/>
                <a:tab pos="4596548" algn="l"/>
                <a:tab pos="5253198" algn="l"/>
                <a:tab pos="5909847" algn="l"/>
                <a:tab pos="6566497" algn="l"/>
                <a:tab pos="7223147" algn="l"/>
                <a:tab pos="7879796" algn="l"/>
                <a:tab pos="8536446" algn="l"/>
              </a:tabLst>
            </a:pPr>
            <a:r>
              <a:rPr lang="es-ES" sz="2200" dirty="0">
                <a:solidFill>
                  <a:srgbClr val="000000"/>
                </a:solidFill>
                <a:ea typeface="WenQuanYi Zen Hei" charset="0"/>
                <a:cs typeface="WenQuanYi Zen Hei" charset="0"/>
              </a:rPr>
              <a:t>Tasa Nominal </a:t>
            </a:r>
          </a:p>
          <a:p>
            <a:pPr marL="391686" indent="-293764">
              <a:spcAft>
                <a:spcPts val="1293"/>
              </a:spcAft>
              <a:buSzPct val="45000"/>
              <a:buFont typeface="Wingdings" pitchFamily="2" charset="2"/>
              <a:buChar char=""/>
              <a:tabLst>
                <a:tab pos="656650" algn="l"/>
                <a:tab pos="1313299" algn="l"/>
                <a:tab pos="1969949" algn="l"/>
                <a:tab pos="2626599" algn="l"/>
                <a:tab pos="3283248" algn="l"/>
                <a:tab pos="3939898" algn="l"/>
                <a:tab pos="4596548" algn="l"/>
                <a:tab pos="5253198" algn="l"/>
                <a:tab pos="5909847" algn="l"/>
                <a:tab pos="6566497" algn="l"/>
                <a:tab pos="7223147" algn="l"/>
                <a:tab pos="7879796" algn="l"/>
                <a:tab pos="8536446" algn="l"/>
              </a:tabLst>
            </a:pPr>
            <a:r>
              <a:rPr lang="es-ES" sz="2200" dirty="0">
                <a:solidFill>
                  <a:srgbClr val="000000"/>
                </a:solidFill>
                <a:ea typeface="WenQuanYi Zen Hei" charset="0"/>
                <a:cs typeface="WenQuanYi Zen Hei" charset="0"/>
              </a:rPr>
              <a:t>Para comprender lo anterior hagamos el siguiente ejercicio:</a:t>
            </a:r>
          </a:p>
          <a:p>
            <a:pPr marL="391686" indent="-293764">
              <a:spcAft>
                <a:spcPts val="1293"/>
              </a:spcAft>
              <a:buSzPct val="45000"/>
              <a:tabLst>
                <a:tab pos="656650" algn="l"/>
                <a:tab pos="1313299" algn="l"/>
                <a:tab pos="1969949" algn="l"/>
                <a:tab pos="2626599" algn="l"/>
                <a:tab pos="3283248" algn="l"/>
                <a:tab pos="3939898" algn="l"/>
                <a:tab pos="4596548" algn="l"/>
                <a:tab pos="5253198" algn="l"/>
                <a:tab pos="5909847" algn="l"/>
                <a:tab pos="6566497" algn="l"/>
                <a:tab pos="7223147" algn="l"/>
                <a:tab pos="7879796" algn="l"/>
                <a:tab pos="8536446" algn="l"/>
              </a:tabLst>
            </a:pPr>
            <a:r>
              <a:rPr lang="es-ES" sz="2200" dirty="0">
                <a:solidFill>
                  <a:srgbClr val="000000"/>
                </a:solidFill>
                <a:ea typeface="WenQuanYi Zen Hei" charset="0"/>
                <a:cs typeface="WenQuanYi Zen Hei" charset="0"/>
              </a:rPr>
              <a:t>Capital inicial: 100.000</a:t>
            </a:r>
          </a:p>
          <a:p>
            <a:pPr marL="391686" indent="-293764">
              <a:spcAft>
                <a:spcPts val="1293"/>
              </a:spcAft>
              <a:buSzPct val="45000"/>
              <a:tabLst>
                <a:tab pos="656650" algn="l"/>
                <a:tab pos="1313299" algn="l"/>
                <a:tab pos="1969949" algn="l"/>
                <a:tab pos="2626599" algn="l"/>
                <a:tab pos="3283248" algn="l"/>
                <a:tab pos="3939898" algn="l"/>
                <a:tab pos="4596548" algn="l"/>
                <a:tab pos="5253198" algn="l"/>
                <a:tab pos="5909847" algn="l"/>
                <a:tab pos="6566497" algn="l"/>
                <a:tab pos="7223147" algn="l"/>
                <a:tab pos="7879796" algn="l"/>
                <a:tab pos="8536446" algn="l"/>
              </a:tabLst>
            </a:pPr>
            <a:r>
              <a:rPr lang="es-ES" sz="2200" dirty="0">
                <a:solidFill>
                  <a:srgbClr val="000000"/>
                </a:solidFill>
                <a:ea typeface="WenQuanYi Zen Hei" charset="0"/>
                <a:cs typeface="WenQuanYi Zen Hei" charset="0"/>
              </a:rPr>
              <a:t>Tasa de Interés: 2,5% Base 30 días </a:t>
            </a:r>
          </a:p>
          <a:p>
            <a:pPr marL="391686" indent="-293764">
              <a:spcAft>
                <a:spcPts val="1293"/>
              </a:spcAft>
              <a:buSzPct val="45000"/>
              <a:tabLst>
                <a:tab pos="656650" algn="l"/>
                <a:tab pos="1313299" algn="l"/>
                <a:tab pos="1969949" algn="l"/>
                <a:tab pos="2626599" algn="l"/>
                <a:tab pos="3283248" algn="l"/>
                <a:tab pos="3939898" algn="l"/>
                <a:tab pos="4596548" algn="l"/>
                <a:tab pos="5253198" algn="l"/>
                <a:tab pos="5909847" algn="l"/>
                <a:tab pos="6566497" algn="l"/>
                <a:tab pos="7223147" algn="l"/>
                <a:tab pos="7879796" algn="l"/>
                <a:tab pos="8536446" algn="l"/>
              </a:tabLst>
            </a:pPr>
            <a:r>
              <a:rPr lang="es-ES" sz="2200" dirty="0">
                <a:solidFill>
                  <a:srgbClr val="000000"/>
                </a:solidFill>
                <a:ea typeface="WenQuanYi Zen Hei" charset="0"/>
                <a:cs typeface="WenQuanYi Zen Hei" charset="0"/>
              </a:rPr>
              <a:t>Plazo de inversión: 75 días </a:t>
            </a:r>
          </a:p>
          <a:p>
            <a:pPr marL="391686" indent="-293764">
              <a:spcAft>
                <a:spcPts val="1293"/>
              </a:spcAft>
              <a:buSzPct val="45000"/>
              <a:tabLst>
                <a:tab pos="656650" algn="l"/>
                <a:tab pos="1313299" algn="l"/>
                <a:tab pos="1969949" algn="l"/>
                <a:tab pos="2626599" algn="l"/>
                <a:tab pos="3283248" algn="l"/>
                <a:tab pos="3939898" algn="l"/>
                <a:tab pos="4596548" algn="l"/>
                <a:tab pos="5253198" algn="l"/>
                <a:tab pos="5909847" algn="l"/>
                <a:tab pos="6566497" algn="l"/>
                <a:tab pos="7223147" algn="l"/>
                <a:tab pos="7879796" algn="l"/>
                <a:tab pos="8536446" algn="l"/>
              </a:tabLst>
            </a:pPr>
            <a:r>
              <a:rPr lang="es-ES" sz="2200" dirty="0">
                <a:solidFill>
                  <a:srgbClr val="000000"/>
                </a:solidFill>
                <a:ea typeface="WenQuanYi Zen Hei" charset="0"/>
                <a:cs typeface="WenQuanYi Zen Hei" charset="0"/>
              </a:rPr>
              <a:t>¿Cuanto es la tasa de interés obtenida por los 75 días?</a:t>
            </a:r>
          </a:p>
        </p:txBody>
      </p:sp>
      <p:sp>
        <p:nvSpPr>
          <p:cNvPr id="15363" name="Text Box 3"/>
          <p:cNvSpPr txBox="1">
            <a:spLocks noChangeArrowheads="1"/>
          </p:cNvSpPr>
          <p:nvPr/>
        </p:nvSpPr>
        <p:spPr bwMode="auto">
          <a:xfrm>
            <a:off x="685440" y="4997325"/>
            <a:ext cx="2122560" cy="390281"/>
          </a:xfrm>
          <a:prstGeom prst="rect">
            <a:avLst/>
          </a:prstGeom>
          <a:noFill/>
          <a:ln w="9525">
            <a:noFill/>
            <a:round/>
            <a:headEnd/>
            <a:tailEnd/>
          </a:ln>
          <a:effectLst/>
        </p:spPr>
        <p:txBody>
          <a:bodyPr lIns="81639" tIns="55221" rIns="81639" bIns="40820"/>
          <a:lstStyle/>
          <a:p>
            <a:pPr>
              <a:tabLst>
                <a:tab pos="656650" algn="l"/>
                <a:tab pos="1313299" algn="l"/>
                <a:tab pos="1969949" algn="l"/>
              </a:tabLst>
            </a:pPr>
            <a:r>
              <a:rPr lang="es-ES" dirty="0">
                <a:solidFill>
                  <a:srgbClr val="000000"/>
                </a:solidFill>
                <a:ea typeface="WenQuanYi Zen Hei" charset="0"/>
                <a:cs typeface="WenQuanYi Zen Hei" charset="0"/>
              </a:rPr>
              <a:t>  </a:t>
            </a:r>
            <a:r>
              <a:rPr lang="es-ES" sz="2200" dirty="0">
                <a:solidFill>
                  <a:srgbClr val="000000"/>
                </a:solidFill>
                <a:ea typeface="WenQuanYi Zen Hei" charset="0"/>
                <a:cs typeface="WenQuanYi Zen Hei" charset="0"/>
              </a:rPr>
              <a:t>Tasa Final =</a:t>
            </a:r>
          </a:p>
        </p:txBody>
      </p:sp>
      <p:graphicFrame>
        <p:nvGraphicFramePr>
          <p:cNvPr id="15364" name="Object 4"/>
          <p:cNvGraphicFramePr>
            <a:graphicFrameLocks noChangeAspect="1"/>
          </p:cNvGraphicFramePr>
          <p:nvPr/>
        </p:nvGraphicFramePr>
        <p:xfrm>
          <a:off x="2583360" y="4900835"/>
          <a:ext cx="1700640" cy="649508"/>
        </p:xfrm>
        <a:graphic>
          <a:graphicData uri="http://schemas.openxmlformats.org/presentationml/2006/ole">
            <mc:AlternateContent xmlns:mc="http://schemas.openxmlformats.org/markup-compatibility/2006">
              <mc:Choice xmlns:v="urn:schemas-microsoft-com:vml" Requires="v">
                <p:oleObj spid="_x0000_s106502" r:id="rId4" imgW="1874880" imgH="715320" progId="">
                  <p:embed/>
                </p:oleObj>
              </mc:Choice>
              <mc:Fallback>
                <p:oleObj r:id="rId4" imgW="1874880" imgH="715320" progId="">
                  <p:embed/>
                  <p:pic>
                    <p:nvPicPr>
                      <p:cNvPr id="0"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583360" y="4900835"/>
                        <a:ext cx="1700640" cy="649508"/>
                      </a:xfrm>
                      <a:prstGeom prst="rect">
                        <a:avLst/>
                      </a:prstGeom>
                      <a:noFill/>
                      <a:extLst>
                        <a:ext uri="{909E8E84-426E-40DD-AFC4-6F175D3DCCD1}">
                          <a14:hiddenFill xmlns:a14="http://schemas.microsoft.com/office/drawing/2010/main">
                            <a:blipFill dpi="0" rotWithShape="0">
                              <a:blip/>
                              <a:srcRect/>
                              <a:stretch>
                                <a:fillRect/>
                              </a:stretch>
                            </a:blipFill>
                          </a14:hiddenFill>
                        </a:ext>
                      </a:extLst>
                    </p:spPr>
                  </p:pic>
                </p:oleObj>
              </mc:Fallback>
            </mc:AlternateContent>
          </a:graphicData>
        </a:graphic>
      </p:graphicFrame>
      <p:sp>
        <p:nvSpPr>
          <p:cNvPr id="15365" name="Text Box 5"/>
          <p:cNvSpPr txBox="1">
            <a:spLocks noChangeArrowheads="1"/>
          </p:cNvSpPr>
          <p:nvPr/>
        </p:nvSpPr>
        <p:spPr bwMode="auto">
          <a:xfrm>
            <a:off x="4212001" y="5095255"/>
            <a:ext cx="653760" cy="263548"/>
          </a:xfrm>
          <a:prstGeom prst="rect">
            <a:avLst/>
          </a:prstGeom>
          <a:noFill/>
          <a:ln w="9525">
            <a:noFill/>
            <a:round/>
            <a:headEnd/>
            <a:tailEnd/>
          </a:ln>
          <a:effectLst/>
        </p:spPr>
        <p:txBody>
          <a:bodyPr lIns="81639" tIns="52019" rIns="81639" bIns="40820"/>
          <a:lstStyle/>
          <a:p>
            <a:r>
              <a:rPr lang="es-ES" sz="1300" dirty="0">
                <a:solidFill>
                  <a:srgbClr val="000000"/>
                </a:solidFill>
                <a:ea typeface="WenQuanYi Zen Hei" charset="0"/>
                <a:cs typeface="WenQuanYi Zen Hei" charset="0"/>
              </a:rPr>
              <a:t>%</a:t>
            </a:r>
          </a:p>
        </p:txBody>
      </p:sp>
      <p:sp>
        <p:nvSpPr>
          <p:cNvPr id="15366" name="Text Box 6"/>
          <p:cNvSpPr txBox="1">
            <a:spLocks noChangeArrowheads="1"/>
          </p:cNvSpPr>
          <p:nvPr/>
        </p:nvSpPr>
        <p:spPr bwMode="auto">
          <a:xfrm>
            <a:off x="685440" y="5715960"/>
            <a:ext cx="6498720" cy="390281"/>
          </a:xfrm>
          <a:prstGeom prst="rect">
            <a:avLst/>
          </a:prstGeom>
          <a:noFill/>
          <a:ln w="9525">
            <a:noFill/>
            <a:round/>
            <a:headEnd/>
            <a:tailEnd/>
          </a:ln>
          <a:effectLst/>
        </p:spPr>
        <p:txBody>
          <a:bodyPr lIns="81639" tIns="55221" rIns="81639" bIns="40820"/>
          <a:lstStyle/>
          <a:p>
            <a:pPr>
              <a:tabLst>
                <a:tab pos="656650" algn="l"/>
                <a:tab pos="1313299" algn="l"/>
                <a:tab pos="1969949" algn="l"/>
                <a:tab pos="2626599" algn="l"/>
                <a:tab pos="3283248" algn="l"/>
                <a:tab pos="3939898" algn="l"/>
                <a:tab pos="4596548" algn="l"/>
                <a:tab pos="5253198" algn="l"/>
                <a:tab pos="5909847" algn="l"/>
              </a:tabLst>
            </a:pPr>
            <a:r>
              <a:rPr lang="es-ES" dirty="0">
                <a:solidFill>
                  <a:srgbClr val="000000"/>
                </a:solidFill>
                <a:ea typeface="WenQuanYi Zen Hei" charset="0"/>
                <a:cs typeface="WenQuanYi Zen Hei" charset="0"/>
              </a:rPr>
              <a:t>  </a:t>
            </a:r>
            <a:r>
              <a:rPr lang="es-ES" sz="2200" dirty="0">
                <a:solidFill>
                  <a:srgbClr val="000000"/>
                </a:solidFill>
                <a:ea typeface="WenQuanYi Zen Hei" charset="0"/>
                <a:cs typeface="WenQuanYi Zen Hei" charset="0"/>
              </a:rPr>
              <a:t>Monto de interés = 6,25 % x $100.000= $6.250</a:t>
            </a:r>
          </a:p>
        </p:txBody>
      </p:sp>
      <p:sp>
        <p:nvSpPr>
          <p:cNvPr id="15367" name="Text Box 7"/>
          <p:cNvSpPr txBox="1">
            <a:spLocks noChangeArrowheads="1"/>
          </p:cNvSpPr>
          <p:nvPr/>
        </p:nvSpPr>
        <p:spPr bwMode="auto">
          <a:xfrm>
            <a:off x="2972160" y="4899395"/>
            <a:ext cx="653760" cy="263548"/>
          </a:xfrm>
          <a:prstGeom prst="rect">
            <a:avLst/>
          </a:prstGeom>
          <a:noFill/>
          <a:ln w="9525">
            <a:noFill/>
            <a:round/>
            <a:headEnd/>
            <a:tailEnd/>
          </a:ln>
          <a:effectLst/>
        </p:spPr>
        <p:txBody>
          <a:bodyPr lIns="81639" tIns="52019" rIns="81639" bIns="40820"/>
          <a:lstStyle/>
          <a:p>
            <a:r>
              <a:rPr lang="es-ES" sz="1300" dirty="0">
                <a:solidFill>
                  <a:srgbClr val="000000"/>
                </a:solidFill>
                <a:ea typeface="WenQuanYi Zen Hei" charset="0"/>
                <a:cs typeface="WenQuanYi Zen Hei" charset="0"/>
              </a:rPr>
              <a:t>%</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Text Box 1"/>
          <p:cNvSpPr txBox="1">
            <a:spLocks noChangeArrowheads="1"/>
          </p:cNvSpPr>
          <p:nvPr/>
        </p:nvSpPr>
        <p:spPr bwMode="auto">
          <a:xfrm>
            <a:off x="456481" y="273629"/>
            <a:ext cx="8228160" cy="1144921"/>
          </a:xfrm>
          <a:prstGeom prst="rect">
            <a:avLst/>
          </a:prstGeom>
          <a:noFill/>
          <a:ln w="9525">
            <a:noFill/>
            <a:round/>
            <a:headEnd/>
            <a:tailEnd/>
          </a:ln>
          <a:effectLst/>
        </p:spPr>
        <p:txBody>
          <a:bodyPr lIns="0" tIns="28802" rIns="0" bIns="0" anchor="ctr"/>
          <a:lstStyle/>
          <a:p>
            <a:pPr algn="ctr">
              <a:tabLst>
                <a:tab pos="656650" algn="l"/>
                <a:tab pos="1313299" algn="l"/>
                <a:tab pos="1969949" algn="l"/>
                <a:tab pos="2626599" algn="l"/>
                <a:tab pos="3283248" algn="l"/>
                <a:tab pos="3939898" algn="l"/>
                <a:tab pos="4596548" algn="l"/>
                <a:tab pos="5253198" algn="l"/>
                <a:tab pos="5909847" algn="l"/>
                <a:tab pos="6566497" algn="l"/>
                <a:tab pos="7223147" algn="l"/>
                <a:tab pos="7879796" algn="l"/>
              </a:tabLst>
            </a:pPr>
            <a:r>
              <a:rPr lang="es-ES" sz="3300" dirty="0">
                <a:solidFill>
                  <a:srgbClr val="000000"/>
                </a:solidFill>
                <a:ea typeface="WenQuanYi Zen Hei" charset="0"/>
                <a:cs typeface="WenQuanYi Zen Hei" charset="0"/>
              </a:rPr>
              <a:t>Ejemplo de Tasa Real  </a:t>
            </a:r>
          </a:p>
        </p:txBody>
      </p:sp>
      <p:sp>
        <p:nvSpPr>
          <p:cNvPr id="16386" name="Text Box 2"/>
          <p:cNvSpPr txBox="1">
            <a:spLocks noChangeArrowheads="1"/>
          </p:cNvSpPr>
          <p:nvPr/>
        </p:nvSpPr>
        <p:spPr bwMode="auto">
          <a:xfrm>
            <a:off x="228961" y="1801630"/>
            <a:ext cx="8750880" cy="2667160"/>
          </a:xfrm>
          <a:prstGeom prst="rect">
            <a:avLst/>
          </a:prstGeom>
          <a:noFill/>
          <a:ln w="9525">
            <a:noFill/>
            <a:round/>
            <a:headEnd/>
            <a:tailEnd/>
          </a:ln>
          <a:effectLst/>
        </p:spPr>
        <p:txBody>
          <a:bodyPr lIns="0" tIns="19201" rIns="0" bIns="0"/>
          <a:lstStyle/>
          <a:p>
            <a:pPr marL="391686" indent="-293764">
              <a:spcAft>
                <a:spcPts val="1293"/>
              </a:spcAft>
              <a:buSzPct val="45000"/>
              <a:tabLst>
                <a:tab pos="656650" algn="l"/>
                <a:tab pos="1313299" algn="l"/>
                <a:tab pos="1969949" algn="l"/>
                <a:tab pos="2626599" algn="l"/>
                <a:tab pos="3283248" algn="l"/>
                <a:tab pos="3939898" algn="l"/>
                <a:tab pos="4596548" algn="l"/>
                <a:tab pos="5253198" algn="l"/>
                <a:tab pos="5909847" algn="l"/>
                <a:tab pos="6566497" algn="l"/>
                <a:tab pos="7223147" algn="l"/>
                <a:tab pos="7879796" algn="l"/>
                <a:tab pos="8536446" algn="l"/>
              </a:tabLst>
            </a:pPr>
            <a:r>
              <a:rPr lang="es-ES" sz="2200" dirty="0">
                <a:solidFill>
                  <a:srgbClr val="000000"/>
                </a:solidFill>
                <a:ea typeface="WenQuanYi Zen Hei" charset="0"/>
                <a:cs typeface="WenQuanYi Zen Hei" charset="0"/>
              </a:rPr>
              <a:t>Tasa Real </a:t>
            </a:r>
          </a:p>
          <a:p>
            <a:pPr marL="391686" indent="-293764">
              <a:spcAft>
                <a:spcPts val="1293"/>
              </a:spcAft>
              <a:buSzPct val="45000"/>
              <a:buFont typeface="Wingdings" pitchFamily="2" charset="2"/>
              <a:buChar char=""/>
              <a:tabLst>
                <a:tab pos="656650" algn="l"/>
                <a:tab pos="1313299" algn="l"/>
                <a:tab pos="1969949" algn="l"/>
                <a:tab pos="2626599" algn="l"/>
                <a:tab pos="3283248" algn="l"/>
                <a:tab pos="3939898" algn="l"/>
                <a:tab pos="4596548" algn="l"/>
                <a:tab pos="5253198" algn="l"/>
                <a:tab pos="5909847" algn="l"/>
                <a:tab pos="6566497" algn="l"/>
                <a:tab pos="7223147" algn="l"/>
                <a:tab pos="7879796" algn="l"/>
                <a:tab pos="8536446" algn="l"/>
              </a:tabLst>
            </a:pPr>
            <a:r>
              <a:rPr lang="es-ES" sz="2200" dirty="0">
                <a:solidFill>
                  <a:srgbClr val="000000"/>
                </a:solidFill>
                <a:ea typeface="WenQuanYi Zen Hei" charset="0"/>
                <a:cs typeface="WenQuanYi Zen Hei" charset="0"/>
              </a:rPr>
              <a:t>Veamos el caso de la tasa real:</a:t>
            </a:r>
          </a:p>
          <a:p>
            <a:pPr marL="391686" indent="-293764">
              <a:spcAft>
                <a:spcPts val="1293"/>
              </a:spcAft>
              <a:buSzPct val="45000"/>
              <a:tabLst>
                <a:tab pos="656650" algn="l"/>
                <a:tab pos="1313299" algn="l"/>
                <a:tab pos="1969949" algn="l"/>
                <a:tab pos="2626599" algn="l"/>
                <a:tab pos="3283248" algn="l"/>
                <a:tab pos="3939898" algn="l"/>
                <a:tab pos="4596548" algn="l"/>
                <a:tab pos="5253198" algn="l"/>
                <a:tab pos="5909847" algn="l"/>
                <a:tab pos="6566497" algn="l"/>
                <a:tab pos="7223147" algn="l"/>
                <a:tab pos="7879796" algn="l"/>
                <a:tab pos="8536446" algn="l"/>
              </a:tabLst>
            </a:pPr>
            <a:r>
              <a:rPr lang="es-ES" sz="2200" dirty="0">
                <a:solidFill>
                  <a:srgbClr val="000000"/>
                </a:solidFill>
                <a:ea typeface="WenQuanYi Zen Hei" charset="0"/>
                <a:cs typeface="WenQuanYi Zen Hei" charset="0"/>
              </a:rPr>
              <a:t>Capital inicial: 100</a:t>
            </a:r>
          </a:p>
          <a:p>
            <a:pPr marL="391686" indent="-293764">
              <a:spcAft>
                <a:spcPts val="1293"/>
              </a:spcAft>
              <a:buSzPct val="45000"/>
              <a:tabLst>
                <a:tab pos="656650" algn="l"/>
                <a:tab pos="1313299" algn="l"/>
                <a:tab pos="1969949" algn="l"/>
                <a:tab pos="2626599" algn="l"/>
                <a:tab pos="3283248" algn="l"/>
                <a:tab pos="3939898" algn="l"/>
                <a:tab pos="4596548" algn="l"/>
                <a:tab pos="5253198" algn="l"/>
                <a:tab pos="5909847" algn="l"/>
                <a:tab pos="6566497" algn="l"/>
                <a:tab pos="7223147" algn="l"/>
                <a:tab pos="7879796" algn="l"/>
                <a:tab pos="8536446" algn="l"/>
              </a:tabLst>
            </a:pPr>
            <a:r>
              <a:rPr lang="es-ES" sz="2200" dirty="0">
                <a:solidFill>
                  <a:srgbClr val="000000"/>
                </a:solidFill>
                <a:ea typeface="WenQuanYi Zen Hei" charset="0"/>
                <a:cs typeface="WenQuanYi Zen Hei" charset="0"/>
              </a:rPr>
              <a:t>Tasa de Interés: 10,0% Base 360 días </a:t>
            </a:r>
          </a:p>
          <a:p>
            <a:pPr marL="391686" indent="-293764">
              <a:spcAft>
                <a:spcPts val="1293"/>
              </a:spcAft>
              <a:buSzPct val="45000"/>
              <a:tabLst>
                <a:tab pos="656650" algn="l"/>
                <a:tab pos="1313299" algn="l"/>
                <a:tab pos="1969949" algn="l"/>
                <a:tab pos="2626599" algn="l"/>
                <a:tab pos="3283248" algn="l"/>
                <a:tab pos="3939898" algn="l"/>
                <a:tab pos="4596548" algn="l"/>
                <a:tab pos="5253198" algn="l"/>
                <a:tab pos="5909847" algn="l"/>
                <a:tab pos="6566497" algn="l"/>
                <a:tab pos="7223147" algn="l"/>
                <a:tab pos="7879796" algn="l"/>
                <a:tab pos="8536446" algn="l"/>
              </a:tabLst>
            </a:pPr>
            <a:r>
              <a:rPr lang="es-ES" sz="2200" dirty="0">
                <a:solidFill>
                  <a:srgbClr val="000000"/>
                </a:solidFill>
                <a:ea typeface="WenQuanYi Zen Hei" charset="0"/>
                <a:cs typeface="WenQuanYi Zen Hei" charset="0"/>
              </a:rPr>
              <a:t>Plazo de inversión: 90 días </a:t>
            </a:r>
          </a:p>
          <a:p>
            <a:pPr marL="391686" indent="-293764">
              <a:spcAft>
                <a:spcPts val="1293"/>
              </a:spcAft>
              <a:buSzPct val="45000"/>
              <a:tabLst>
                <a:tab pos="656650" algn="l"/>
                <a:tab pos="1313299" algn="l"/>
                <a:tab pos="1969949" algn="l"/>
                <a:tab pos="2626599" algn="l"/>
                <a:tab pos="3283248" algn="l"/>
                <a:tab pos="3939898" algn="l"/>
                <a:tab pos="4596548" algn="l"/>
                <a:tab pos="5253198" algn="l"/>
                <a:tab pos="5909847" algn="l"/>
                <a:tab pos="6566497" algn="l"/>
                <a:tab pos="7223147" algn="l"/>
                <a:tab pos="7879796" algn="l"/>
                <a:tab pos="8536446" algn="l"/>
              </a:tabLst>
            </a:pPr>
            <a:r>
              <a:rPr lang="es-ES" sz="2200" dirty="0">
                <a:solidFill>
                  <a:srgbClr val="000000"/>
                </a:solidFill>
                <a:ea typeface="WenQuanYi Zen Hei" charset="0"/>
                <a:cs typeface="WenQuanYi Zen Hei" charset="0"/>
              </a:rPr>
              <a:t>¿Cuánto es la tasa de interés obtenida por los 90 días?</a:t>
            </a:r>
          </a:p>
        </p:txBody>
      </p:sp>
      <p:sp>
        <p:nvSpPr>
          <p:cNvPr id="16387" name="Text Box 3"/>
          <p:cNvSpPr txBox="1">
            <a:spLocks noChangeArrowheads="1"/>
          </p:cNvSpPr>
          <p:nvPr/>
        </p:nvSpPr>
        <p:spPr bwMode="auto">
          <a:xfrm>
            <a:off x="685440" y="4801465"/>
            <a:ext cx="2122560" cy="390281"/>
          </a:xfrm>
          <a:prstGeom prst="rect">
            <a:avLst/>
          </a:prstGeom>
          <a:noFill/>
          <a:ln w="9525">
            <a:noFill/>
            <a:round/>
            <a:headEnd/>
            <a:tailEnd/>
          </a:ln>
          <a:effectLst/>
        </p:spPr>
        <p:txBody>
          <a:bodyPr lIns="81639" tIns="55221" rIns="81639" bIns="40820"/>
          <a:lstStyle/>
          <a:p>
            <a:pPr>
              <a:tabLst>
                <a:tab pos="656650" algn="l"/>
                <a:tab pos="1313299" algn="l"/>
                <a:tab pos="1969949" algn="l"/>
              </a:tabLst>
            </a:pPr>
            <a:r>
              <a:rPr lang="es-ES" dirty="0">
                <a:solidFill>
                  <a:srgbClr val="000000"/>
                </a:solidFill>
                <a:ea typeface="WenQuanYi Zen Hei" charset="0"/>
                <a:cs typeface="WenQuanYi Zen Hei" charset="0"/>
              </a:rPr>
              <a:t>  </a:t>
            </a:r>
            <a:r>
              <a:rPr lang="es-ES" sz="2200" dirty="0">
                <a:solidFill>
                  <a:srgbClr val="000000"/>
                </a:solidFill>
                <a:ea typeface="WenQuanYi Zen Hei" charset="0"/>
                <a:cs typeface="WenQuanYi Zen Hei" charset="0"/>
              </a:rPr>
              <a:t>Tasa Final =</a:t>
            </a:r>
          </a:p>
        </p:txBody>
      </p:sp>
      <p:graphicFrame>
        <p:nvGraphicFramePr>
          <p:cNvPr id="16388" name="Object 4"/>
          <p:cNvGraphicFramePr>
            <a:graphicFrameLocks noChangeAspect="1"/>
          </p:cNvGraphicFramePr>
          <p:nvPr/>
        </p:nvGraphicFramePr>
        <p:xfrm>
          <a:off x="2583361" y="4671851"/>
          <a:ext cx="1703520" cy="649509"/>
        </p:xfrm>
        <a:graphic>
          <a:graphicData uri="http://schemas.openxmlformats.org/presentationml/2006/ole">
            <mc:AlternateContent xmlns:mc="http://schemas.openxmlformats.org/markup-compatibility/2006">
              <mc:Choice xmlns:v="urn:schemas-microsoft-com:vml" Requires="v">
                <p:oleObj spid="_x0000_s107526" r:id="rId4" imgW="1878120" imgH="715320" progId="">
                  <p:embed/>
                </p:oleObj>
              </mc:Choice>
              <mc:Fallback>
                <p:oleObj r:id="rId4" imgW="1878120" imgH="715320" progId="">
                  <p:embed/>
                  <p:pic>
                    <p:nvPicPr>
                      <p:cNvPr id="0"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583361" y="4671851"/>
                        <a:ext cx="1703520" cy="649509"/>
                      </a:xfrm>
                      <a:prstGeom prst="rect">
                        <a:avLst/>
                      </a:prstGeom>
                      <a:noFill/>
                      <a:extLst>
                        <a:ext uri="{909E8E84-426E-40DD-AFC4-6F175D3DCCD1}">
                          <a14:hiddenFill xmlns:a14="http://schemas.microsoft.com/office/drawing/2010/main">
                            <a:blipFill dpi="0" rotWithShape="0">
                              <a:blip/>
                              <a:srcRect/>
                              <a:stretch>
                                <a:fillRect/>
                              </a:stretch>
                            </a:blipFill>
                          </a14:hiddenFill>
                        </a:ext>
                      </a:extLst>
                    </p:spPr>
                  </p:pic>
                </p:oleObj>
              </mc:Fallback>
            </mc:AlternateContent>
          </a:graphicData>
        </a:graphic>
      </p:graphicFrame>
      <p:sp>
        <p:nvSpPr>
          <p:cNvPr id="16389" name="Text Box 5"/>
          <p:cNvSpPr txBox="1">
            <a:spLocks noChangeArrowheads="1"/>
          </p:cNvSpPr>
          <p:nvPr/>
        </p:nvSpPr>
        <p:spPr bwMode="auto">
          <a:xfrm>
            <a:off x="685440" y="5715960"/>
            <a:ext cx="6498720" cy="390281"/>
          </a:xfrm>
          <a:prstGeom prst="rect">
            <a:avLst/>
          </a:prstGeom>
          <a:noFill/>
          <a:ln w="9525">
            <a:noFill/>
            <a:round/>
            <a:headEnd/>
            <a:tailEnd/>
          </a:ln>
          <a:effectLst/>
        </p:spPr>
        <p:txBody>
          <a:bodyPr lIns="81639" tIns="55221" rIns="81639" bIns="40820"/>
          <a:lstStyle/>
          <a:p>
            <a:pPr>
              <a:tabLst>
                <a:tab pos="656650" algn="l"/>
                <a:tab pos="1313299" algn="l"/>
                <a:tab pos="1969949" algn="l"/>
                <a:tab pos="2626599" algn="l"/>
                <a:tab pos="3283248" algn="l"/>
                <a:tab pos="3939898" algn="l"/>
                <a:tab pos="4596548" algn="l"/>
                <a:tab pos="5253198" algn="l"/>
                <a:tab pos="5909847" algn="l"/>
              </a:tabLst>
            </a:pPr>
            <a:r>
              <a:rPr lang="es-ES" dirty="0">
                <a:solidFill>
                  <a:srgbClr val="000000"/>
                </a:solidFill>
                <a:ea typeface="WenQuanYi Zen Hei" charset="0"/>
                <a:cs typeface="WenQuanYi Zen Hei" charset="0"/>
              </a:rPr>
              <a:t>  </a:t>
            </a:r>
            <a:r>
              <a:rPr lang="es-ES" sz="2200" dirty="0">
                <a:solidFill>
                  <a:srgbClr val="000000"/>
                </a:solidFill>
                <a:ea typeface="WenQuanYi Zen Hei" charset="0"/>
                <a:cs typeface="WenQuanYi Zen Hei" charset="0"/>
              </a:rPr>
              <a:t>Monto de interés = 2,5 % x $100= $2,5</a:t>
            </a:r>
          </a:p>
        </p:txBody>
      </p:sp>
      <p:sp>
        <p:nvSpPr>
          <p:cNvPr id="16390" name="Text Box 6"/>
          <p:cNvSpPr txBox="1">
            <a:spLocks noChangeArrowheads="1"/>
          </p:cNvSpPr>
          <p:nvPr/>
        </p:nvSpPr>
        <p:spPr bwMode="auto">
          <a:xfrm>
            <a:off x="4212001" y="4866271"/>
            <a:ext cx="653760" cy="263547"/>
          </a:xfrm>
          <a:prstGeom prst="rect">
            <a:avLst/>
          </a:prstGeom>
          <a:noFill/>
          <a:ln w="9525">
            <a:noFill/>
            <a:round/>
            <a:headEnd/>
            <a:tailEnd/>
          </a:ln>
          <a:effectLst/>
        </p:spPr>
        <p:txBody>
          <a:bodyPr lIns="81639" tIns="52019" rIns="81639" bIns="40820"/>
          <a:lstStyle/>
          <a:p>
            <a:r>
              <a:rPr lang="es-ES" sz="1300" dirty="0">
                <a:solidFill>
                  <a:srgbClr val="000000"/>
                </a:solidFill>
                <a:ea typeface="WenQuanYi Zen Hei" charset="0"/>
                <a:cs typeface="WenQuanYi Zen Hei" charset="0"/>
              </a:rPr>
              <a:t>%</a:t>
            </a:r>
          </a:p>
        </p:txBody>
      </p:sp>
      <p:sp>
        <p:nvSpPr>
          <p:cNvPr id="16391" name="Text Box 7"/>
          <p:cNvSpPr txBox="1">
            <a:spLocks noChangeArrowheads="1"/>
          </p:cNvSpPr>
          <p:nvPr/>
        </p:nvSpPr>
        <p:spPr bwMode="auto">
          <a:xfrm>
            <a:off x="3070080" y="4703534"/>
            <a:ext cx="653760" cy="263548"/>
          </a:xfrm>
          <a:prstGeom prst="rect">
            <a:avLst/>
          </a:prstGeom>
          <a:noFill/>
          <a:ln w="9525">
            <a:noFill/>
            <a:round/>
            <a:headEnd/>
            <a:tailEnd/>
          </a:ln>
          <a:effectLst/>
        </p:spPr>
        <p:txBody>
          <a:bodyPr lIns="81639" tIns="52019" rIns="81639" bIns="40820"/>
          <a:lstStyle/>
          <a:p>
            <a:r>
              <a:rPr lang="es-ES" sz="1300" dirty="0">
                <a:solidFill>
                  <a:srgbClr val="000000"/>
                </a:solidFill>
                <a:ea typeface="WenQuanYi Zen Hei" charset="0"/>
                <a:cs typeface="WenQuanYi Zen Hei" charset="0"/>
              </a:rPr>
              <a:t>%</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Text Box 1"/>
          <p:cNvSpPr txBox="1">
            <a:spLocks noChangeArrowheads="1"/>
          </p:cNvSpPr>
          <p:nvPr/>
        </p:nvSpPr>
        <p:spPr bwMode="auto">
          <a:xfrm>
            <a:off x="456481" y="273629"/>
            <a:ext cx="8228160" cy="1144921"/>
          </a:xfrm>
          <a:prstGeom prst="rect">
            <a:avLst/>
          </a:prstGeom>
          <a:noFill/>
          <a:ln w="9525">
            <a:noFill/>
            <a:round/>
            <a:headEnd/>
            <a:tailEnd/>
          </a:ln>
          <a:effectLst/>
        </p:spPr>
        <p:txBody>
          <a:bodyPr lIns="0" tIns="28802" rIns="0" bIns="0" anchor="ctr"/>
          <a:lstStyle/>
          <a:p>
            <a:pPr algn="ctr">
              <a:tabLst>
                <a:tab pos="656650" algn="l"/>
                <a:tab pos="1313299" algn="l"/>
                <a:tab pos="1969949" algn="l"/>
                <a:tab pos="2626599" algn="l"/>
                <a:tab pos="3283248" algn="l"/>
                <a:tab pos="3939898" algn="l"/>
                <a:tab pos="4596548" algn="l"/>
                <a:tab pos="5253198" algn="l"/>
                <a:tab pos="5909847" algn="l"/>
                <a:tab pos="6566497" algn="l"/>
                <a:tab pos="7223147" algn="l"/>
                <a:tab pos="7879796" algn="l"/>
              </a:tabLst>
            </a:pPr>
            <a:r>
              <a:rPr lang="es-ES" sz="3300" dirty="0">
                <a:solidFill>
                  <a:srgbClr val="000000"/>
                </a:solidFill>
                <a:ea typeface="WenQuanYi Zen Hei" charset="0"/>
                <a:cs typeface="WenQuanYi Zen Hei" charset="0"/>
              </a:rPr>
              <a:t>TIIP: Tasa de Interés Interbancario Promedio  </a:t>
            </a:r>
          </a:p>
        </p:txBody>
      </p:sp>
      <p:sp>
        <p:nvSpPr>
          <p:cNvPr id="17410" name="Text Box 2"/>
          <p:cNvSpPr txBox="1">
            <a:spLocks noChangeArrowheads="1"/>
          </p:cNvSpPr>
          <p:nvPr/>
        </p:nvSpPr>
        <p:spPr bwMode="auto">
          <a:xfrm>
            <a:off x="587633" y="1730566"/>
            <a:ext cx="7804866" cy="4240344"/>
          </a:xfrm>
          <a:prstGeom prst="rect">
            <a:avLst/>
          </a:prstGeom>
          <a:noFill/>
          <a:ln w="9525">
            <a:noFill/>
            <a:round/>
            <a:headEnd/>
            <a:tailEnd/>
          </a:ln>
          <a:effectLst/>
        </p:spPr>
        <p:txBody>
          <a:bodyPr lIns="0" tIns="19201" rIns="0" bIns="0"/>
          <a:lstStyle/>
          <a:p>
            <a:pPr marL="391686" indent="-293764" algn="just">
              <a:spcAft>
                <a:spcPts val="1293"/>
              </a:spcAft>
              <a:buSzPct val="45000"/>
              <a:buFont typeface="Wingdings" pitchFamily="2" charset="2"/>
              <a:buChar char=""/>
              <a:tabLst>
                <a:tab pos="656650" algn="l"/>
                <a:tab pos="1313299" algn="l"/>
                <a:tab pos="1969949" algn="l"/>
                <a:tab pos="2626599" algn="l"/>
                <a:tab pos="3283248" algn="l"/>
                <a:tab pos="3939898" algn="l"/>
                <a:tab pos="4596548" algn="l"/>
                <a:tab pos="5253198" algn="l"/>
                <a:tab pos="5909847" algn="l"/>
                <a:tab pos="6566497" algn="l"/>
                <a:tab pos="7223147" algn="l"/>
                <a:tab pos="7879796" algn="l"/>
                <a:tab pos="8536446" algn="l"/>
              </a:tabLst>
            </a:pPr>
            <a:r>
              <a:rPr lang="es-ES" sz="2200" dirty="0">
                <a:solidFill>
                  <a:srgbClr val="000000"/>
                </a:solidFill>
                <a:ea typeface="WenQuanYi Zen Hei" charset="0"/>
                <a:cs typeface="WenQuanYi Zen Hei" charset="0"/>
              </a:rPr>
              <a:t>Corresponden a la tasa promedio de captaciones y colocaciones que entregan los Bancos Comerciales al Banco Central (BANXICO), quien las pondera de acuerdo a los montos operados.</a:t>
            </a:r>
          </a:p>
          <a:p>
            <a:pPr marL="391686" indent="-293764" algn="just">
              <a:spcAft>
                <a:spcPts val="1293"/>
              </a:spcAft>
              <a:buSzPct val="45000"/>
              <a:buFont typeface="Wingdings" pitchFamily="2" charset="2"/>
              <a:buChar char=""/>
              <a:tabLst>
                <a:tab pos="656650" algn="l"/>
                <a:tab pos="1313299" algn="l"/>
                <a:tab pos="1969949" algn="l"/>
                <a:tab pos="2626599" algn="l"/>
                <a:tab pos="3283248" algn="l"/>
                <a:tab pos="3939898" algn="l"/>
                <a:tab pos="4596548" algn="l"/>
                <a:tab pos="5253198" algn="l"/>
                <a:tab pos="5909847" algn="l"/>
                <a:tab pos="6566497" algn="l"/>
                <a:tab pos="7223147" algn="l"/>
                <a:tab pos="7879796" algn="l"/>
                <a:tab pos="8536446" algn="l"/>
              </a:tabLst>
            </a:pPr>
            <a:r>
              <a:rPr lang="es-ES" sz="2200" dirty="0">
                <a:solidFill>
                  <a:srgbClr val="000000"/>
                </a:solidFill>
                <a:ea typeface="WenQuanYi Zen Hei" charset="0"/>
                <a:cs typeface="WenQuanYi Zen Hei" charset="0"/>
              </a:rPr>
              <a:t>Diariamente se calcula la TIIP para: capacitaciones de 30 a 89 días de 90 a 365 días, reajustables según las colocaciones de 30 a 89 días, no reajustables e interbancarias.</a:t>
            </a:r>
          </a:p>
          <a:p>
            <a:pPr marL="391686" indent="-293764" algn="just">
              <a:spcAft>
                <a:spcPts val="1293"/>
              </a:spcAft>
              <a:buSzPct val="45000"/>
              <a:buFont typeface="Wingdings" pitchFamily="2" charset="2"/>
              <a:buChar char=""/>
              <a:tabLst>
                <a:tab pos="656650" algn="l"/>
                <a:tab pos="1313299" algn="l"/>
                <a:tab pos="1969949" algn="l"/>
                <a:tab pos="2626599" algn="l"/>
                <a:tab pos="3283248" algn="l"/>
                <a:tab pos="3939898" algn="l"/>
                <a:tab pos="4596548" algn="l"/>
                <a:tab pos="5253198" algn="l"/>
                <a:tab pos="5909847" algn="l"/>
                <a:tab pos="6566497" algn="l"/>
                <a:tab pos="7223147" algn="l"/>
                <a:tab pos="7879796" algn="l"/>
                <a:tab pos="8536446" algn="l"/>
              </a:tabLst>
            </a:pPr>
            <a:r>
              <a:rPr lang="es-ES" sz="2200" dirty="0">
                <a:solidFill>
                  <a:srgbClr val="000000"/>
                </a:solidFill>
                <a:ea typeface="WenQuanYi Zen Hei" charset="0"/>
                <a:cs typeface="WenQuanYi Zen Hei" charset="0"/>
              </a:rPr>
              <a:t>Su mayor importancia es la de servir de base en las operaciones de crédito con tasas variables, caso en el que el Banco cobra un interés total que corresponde a </a:t>
            </a:r>
            <a:r>
              <a:rPr lang="es-ES" sz="2200" dirty="0" err="1">
                <a:solidFill>
                  <a:srgbClr val="000000"/>
                </a:solidFill>
                <a:ea typeface="WenQuanYi Zen Hei" charset="0"/>
                <a:cs typeface="WenQuanYi Zen Hei" charset="0"/>
              </a:rPr>
              <a:t>TIIP+Spread</a:t>
            </a:r>
            <a:r>
              <a:rPr lang="es-ES" sz="2200" dirty="0">
                <a:solidFill>
                  <a:srgbClr val="000000"/>
                </a:solidFill>
                <a:ea typeface="WenQuanYi Zen Hei" charset="0"/>
                <a:cs typeface="WenQuanYi Zen Hei" charset="0"/>
              </a:rPr>
              <a:t>.</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Text Box 1"/>
          <p:cNvSpPr txBox="1">
            <a:spLocks noChangeArrowheads="1"/>
          </p:cNvSpPr>
          <p:nvPr/>
        </p:nvSpPr>
        <p:spPr bwMode="auto">
          <a:xfrm>
            <a:off x="456481" y="273629"/>
            <a:ext cx="8228160" cy="1144921"/>
          </a:xfrm>
          <a:prstGeom prst="rect">
            <a:avLst/>
          </a:prstGeom>
          <a:noFill/>
          <a:ln w="9525">
            <a:noFill/>
            <a:round/>
            <a:headEnd/>
            <a:tailEnd/>
          </a:ln>
          <a:effectLst/>
        </p:spPr>
        <p:txBody>
          <a:bodyPr lIns="0" tIns="28802" rIns="0" bIns="0" anchor="ctr"/>
          <a:lstStyle/>
          <a:p>
            <a:pPr algn="ctr">
              <a:tabLst>
                <a:tab pos="656650" algn="l"/>
                <a:tab pos="1313299" algn="l"/>
                <a:tab pos="1969949" algn="l"/>
                <a:tab pos="2626599" algn="l"/>
                <a:tab pos="3283248" algn="l"/>
                <a:tab pos="3939898" algn="l"/>
                <a:tab pos="4596548" algn="l"/>
                <a:tab pos="5253198" algn="l"/>
                <a:tab pos="5909847" algn="l"/>
                <a:tab pos="6566497" algn="l"/>
                <a:tab pos="7223147" algn="l"/>
                <a:tab pos="7879796" algn="l"/>
              </a:tabLst>
            </a:pPr>
            <a:r>
              <a:rPr lang="es-ES" sz="3300" dirty="0">
                <a:solidFill>
                  <a:srgbClr val="000000"/>
                </a:solidFill>
                <a:ea typeface="WenQuanYi Zen Hei" charset="0"/>
                <a:cs typeface="WenQuanYi Zen Hei" charset="0"/>
              </a:rPr>
              <a:t>Tasa Interna de Retorno (TIR)</a:t>
            </a:r>
          </a:p>
        </p:txBody>
      </p:sp>
      <p:sp>
        <p:nvSpPr>
          <p:cNvPr id="18434" name="Text Box 2"/>
          <p:cNvSpPr txBox="1">
            <a:spLocks noChangeArrowheads="1"/>
          </p:cNvSpPr>
          <p:nvPr/>
        </p:nvSpPr>
        <p:spPr bwMode="auto">
          <a:xfrm>
            <a:off x="652951" y="1861216"/>
            <a:ext cx="7250242" cy="3494233"/>
          </a:xfrm>
          <a:prstGeom prst="rect">
            <a:avLst/>
          </a:prstGeom>
          <a:noFill/>
          <a:ln w="9525">
            <a:noFill/>
            <a:round/>
            <a:headEnd/>
            <a:tailEnd/>
          </a:ln>
          <a:effectLst/>
        </p:spPr>
        <p:txBody>
          <a:bodyPr lIns="0" tIns="19201" rIns="0" bIns="0"/>
          <a:lstStyle/>
          <a:p>
            <a:pPr marL="391686" indent="-293764" algn="just">
              <a:spcAft>
                <a:spcPts val="1293"/>
              </a:spcAft>
              <a:buSzPct val="45000"/>
              <a:buFont typeface="Wingdings" pitchFamily="2" charset="2"/>
              <a:buChar char=""/>
              <a:tabLst>
                <a:tab pos="656650" algn="l"/>
                <a:tab pos="1313299" algn="l"/>
                <a:tab pos="1969949" algn="l"/>
                <a:tab pos="2626599" algn="l"/>
                <a:tab pos="3283248" algn="l"/>
                <a:tab pos="3939898" algn="l"/>
                <a:tab pos="4596548" algn="l"/>
                <a:tab pos="5253198" algn="l"/>
                <a:tab pos="5909847" algn="l"/>
                <a:tab pos="6566497" algn="l"/>
                <a:tab pos="7223147" algn="l"/>
                <a:tab pos="7879796" algn="l"/>
                <a:tab pos="8536446" algn="l"/>
              </a:tabLst>
            </a:pPr>
            <a:r>
              <a:rPr lang="es-ES" sz="2200" dirty="0">
                <a:solidFill>
                  <a:srgbClr val="000000"/>
                </a:solidFill>
                <a:ea typeface="WenQuanYi Zen Hei" charset="0"/>
                <a:cs typeface="WenQuanYi Zen Hei" charset="0"/>
              </a:rPr>
              <a:t>Es una tasa real.</a:t>
            </a:r>
          </a:p>
          <a:p>
            <a:pPr marL="391686" indent="-293764" algn="just">
              <a:spcAft>
                <a:spcPts val="1293"/>
              </a:spcAft>
              <a:buSzPct val="45000"/>
              <a:buFont typeface="Wingdings" pitchFamily="2" charset="2"/>
              <a:buChar char=""/>
              <a:tabLst>
                <a:tab pos="656650" algn="l"/>
                <a:tab pos="1313299" algn="l"/>
                <a:tab pos="1969949" algn="l"/>
                <a:tab pos="2626599" algn="l"/>
                <a:tab pos="3283248" algn="l"/>
                <a:tab pos="3939898" algn="l"/>
                <a:tab pos="4596548" algn="l"/>
                <a:tab pos="5253198" algn="l"/>
                <a:tab pos="5909847" algn="l"/>
                <a:tab pos="6566497" algn="l"/>
                <a:tab pos="7223147" algn="l"/>
                <a:tab pos="7879796" algn="l"/>
                <a:tab pos="8536446" algn="l"/>
              </a:tabLst>
            </a:pPr>
            <a:r>
              <a:rPr lang="es-ES" sz="2200" dirty="0">
                <a:solidFill>
                  <a:srgbClr val="000000"/>
                </a:solidFill>
                <a:ea typeface="WenQuanYi Zen Hei" charset="0"/>
                <a:cs typeface="WenQuanYi Zen Hei" charset="0"/>
              </a:rPr>
              <a:t>Se usa para las transacciones de Bonos.</a:t>
            </a:r>
          </a:p>
          <a:p>
            <a:pPr marL="391686" indent="-293764" algn="just">
              <a:spcAft>
                <a:spcPts val="1293"/>
              </a:spcAft>
              <a:buSzPct val="45000"/>
              <a:buFont typeface="Wingdings" pitchFamily="2" charset="2"/>
              <a:buChar char=""/>
              <a:tabLst>
                <a:tab pos="656650" algn="l"/>
                <a:tab pos="1313299" algn="l"/>
                <a:tab pos="1969949" algn="l"/>
                <a:tab pos="2626599" algn="l"/>
                <a:tab pos="3283248" algn="l"/>
                <a:tab pos="3939898" algn="l"/>
                <a:tab pos="4596548" algn="l"/>
                <a:tab pos="5253198" algn="l"/>
                <a:tab pos="5909847" algn="l"/>
                <a:tab pos="6566497" algn="l"/>
                <a:tab pos="7223147" algn="l"/>
                <a:tab pos="7879796" algn="l"/>
                <a:tab pos="8536446" algn="l"/>
              </a:tabLst>
            </a:pPr>
            <a:r>
              <a:rPr lang="es-ES" sz="2200" dirty="0">
                <a:solidFill>
                  <a:srgbClr val="000000"/>
                </a:solidFill>
                <a:ea typeface="WenQuanYi Zen Hei" charset="0"/>
                <a:cs typeface="WenQuanYi Zen Hei" charset="0"/>
              </a:rPr>
              <a:t>Se publica diariamente un promedio de las transacciones realizadas en la Bolsa.</a:t>
            </a:r>
          </a:p>
          <a:p>
            <a:pPr marL="391686" indent="-293764" algn="just">
              <a:spcAft>
                <a:spcPts val="1293"/>
              </a:spcAft>
              <a:buSzPct val="45000"/>
              <a:buFont typeface="Wingdings" pitchFamily="2" charset="2"/>
              <a:buChar char=""/>
              <a:tabLst>
                <a:tab pos="656650" algn="l"/>
                <a:tab pos="1313299" algn="l"/>
                <a:tab pos="1969949" algn="l"/>
                <a:tab pos="2626599" algn="l"/>
                <a:tab pos="3283248" algn="l"/>
                <a:tab pos="3939898" algn="l"/>
                <a:tab pos="4596548" algn="l"/>
                <a:tab pos="5253198" algn="l"/>
                <a:tab pos="5909847" algn="l"/>
                <a:tab pos="6566497" algn="l"/>
                <a:tab pos="7223147" algn="l"/>
                <a:tab pos="7879796" algn="l"/>
                <a:tab pos="8536446" algn="l"/>
              </a:tabLst>
            </a:pPr>
            <a:r>
              <a:rPr lang="es-ES" sz="2200" dirty="0">
                <a:solidFill>
                  <a:srgbClr val="000000"/>
                </a:solidFill>
                <a:ea typeface="WenQuanYi Zen Hei" charset="0"/>
                <a:cs typeface="WenQuanYi Zen Hei" charset="0"/>
              </a:rPr>
              <a:t>Se puede encontrar tasas para distintos plazos.</a:t>
            </a:r>
          </a:p>
          <a:p>
            <a:pPr marL="391686" indent="-293764" algn="just">
              <a:spcAft>
                <a:spcPts val="1293"/>
              </a:spcAft>
              <a:buSzPct val="45000"/>
              <a:buFont typeface="Wingdings" pitchFamily="2" charset="2"/>
              <a:buChar char=""/>
              <a:tabLst>
                <a:tab pos="656650" algn="l"/>
                <a:tab pos="1313299" algn="l"/>
                <a:tab pos="1969949" algn="l"/>
                <a:tab pos="2626599" algn="l"/>
                <a:tab pos="3283248" algn="l"/>
                <a:tab pos="3939898" algn="l"/>
                <a:tab pos="4596548" algn="l"/>
                <a:tab pos="5253198" algn="l"/>
                <a:tab pos="5909847" algn="l"/>
                <a:tab pos="6566497" algn="l"/>
                <a:tab pos="7223147" algn="l"/>
                <a:tab pos="7879796" algn="l"/>
                <a:tab pos="8536446" algn="l"/>
              </a:tabLst>
            </a:pPr>
            <a:r>
              <a:rPr lang="es-ES" sz="2200" dirty="0">
                <a:solidFill>
                  <a:srgbClr val="000000"/>
                </a:solidFill>
                <a:ea typeface="WenQuanYi Zen Hei" charset="0"/>
                <a:cs typeface="WenQuanYi Zen Hei" charset="0"/>
              </a:rPr>
              <a:t>Estas tasas las usan también los grandes inversionistas institucionales para valorizar sus carteras de inversión.</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MX" b="1" dirty="0"/>
              <a:t>INSTRUMENTOS DE RENTA FIJA DE CORTO PLAZO</a:t>
            </a:r>
          </a:p>
        </p:txBody>
      </p:sp>
      <p:sp>
        <p:nvSpPr>
          <p:cNvPr id="3" name="2 Marcador de contenido"/>
          <p:cNvSpPr>
            <a:spLocks noGrp="1"/>
          </p:cNvSpPr>
          <p:nvPr>
            <p:ph sz="quarter" idx="1"/>
          </p:nvPr>
        </p:nvSpPr>
        <p:spPr/>
        <p:txBody>
          <a:bodyPr/>
          <a:lstStyle/>
          <a:p>
            <a:pPr algn="just"/>
            <a:r>
              <a:rPr lang="es-MX" dirty="0"/>
              <a:t>Se valoriza un interés simple.</a:t>
            </a:r>
          </a:p>
          <a:p>
            <a:pPr algn="just"/>
            <a:r>
              <a:rPr lang="es-MX" dirty="0"/>
              <a:t>Se calcula en base 360 días.</a:t>
            </a:r>
          </a:p>
          <a:p>
            <a:pPr algn="just"/>
            <a:r>
              <a:rPr lang="es-MX" dirty="0"/>
              <a:t>Se negocian activamente en el mercado es decir son los de mayores montos transados tanto en bolsa  como fuera de ella.</a:t>
            </a:r>
          </a:p>
          <a:p>
            <a:pPr algn="just"/>
            <a:r>
              <a:rPr lang="es-MX" dirty="0"/>
              <a:t>Generalmente son instrumentos que duran menos de un año.</a:t>
            </a:r>
          </a:p>
          <a:p>
            <a:pPr>
              <a:buNone/>
            </a:pPr>
            <a:endParaRPr lang="es-MX" dirty="0"/>
          </a:p>
          <a:p>
            <a:endParaRPr lang="es-MX" dirty="0"/>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quarter" idx="1"/>
          </p:nvPr>
        </p:nvSpPr>
        <p:spPr>
          <a:xfrm>
            <a:off x="2339752" y="332656"/>
            <a:ext cx="4038600" cy="1468760"/>
          </a:xfrm>
        </p:spPr>
        <p:txBody>
          <a:bodyPr/>
          <a:lstStyle/>
          <a:p>
            <a:pPr algn="ctr">
              <a:buNone/>
            </a:pPr>
            <a:r>
              <a:rPr lang="es-MX" b="1" dirty="0"/>
              <a:t>     Instrumentos de Renta Fija de Corto Plazo</a:t>
            </a:r>
          </a:p>
        </p:txBody>
      </p:sp>
      <p:sp>
        <p:nvSpPr>
          <p:cNvPr id="4" name="3 Marcador de contenido"/>
          <p:cNvSpPr>
            <a:spLocks noGrp="1"/>
          </p:cNvSpPr>
          <p:nvPr>
            <p:ph sz="quarter" idx="2"/>
          </p:nvPr>
        </p:nvSpPr>
        <p:spPr/>
        <p:txBody>
          <a:bodyPr/>
          <a:lstStyle/>
          <a:p>
            <a:pPr>
              <a:buNone/>
            </a:pPr>
            <a:endParaRPr lang="es-MX" dirty="0"/>
          </a:p>
          <a:p>
            <a:pPr lvl="1">
              <a:buNone/>
            </a:pPr>
            <a:endParaRPr lang="es-MX" dirty="0"/>
          </a:p>
          <a:p>
            <a:pPr lvl="1">
              <a:buNone/>
            </a:pPr>
            <a:endParaRPr lang="es-MX" dirty="0"/>
          </a:p>
          <a:p>
            <a:pPr lvl="1">
              <a:buNone/>
            </a:pPr>
            <a:endParaRPr lang="es-MX" dirty="0"/>
          </a:p>
        </p:txBody>
      </p:sp>
      <p:graphicFrame>
        <p:nvGraphicFramePr>
          <p:cNvPr id="5" name="4 Diagrama"/>
          <p:cNvGraphicFramePr/>
          <p:nvPr/>
        </p:nvGraphicFramePr>
        <p:xfrm>
          <a:off x="1547664" y="1700808"/>
          <a:ext cx="6096000"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5 CuadroTexto"/>
          <p:cNvSpPr txBox="1"/>
          <p:nvPr/>
        </p:nvSpPr>
        <p:spPr>
          <a:xfrm>
            <a:off x="3851920" y="2852936"/>
            <a:ext cx="1656184" cy="861774"/>
          </a:xfrm>
          <a:prstGeom prst="rect">
            <a:avLst/>
          </a:prstGeom>
          <a:noFill/>
        </p:spPr>
        <p:txBody>
          <a:bodyPr wrap="square" rtlCol="0">
            <a:spAutoFit/>
          </a:bodyPr>
          <a:lstStyle/>
          <a:p>
            <a:pPr lvl="0" algn="ctr"/>
            <a:r>
              <a:rPr lang="es-MX" sz="1400" b="1" dirty="0"/>
              <a:t>Principales instrumentos</a:t>
            </a:r>
            <a:r>
              <a:rPr lang="es-MX" b="1" dirty="0"/>
              <a:t>: </a:t>
            </a:r>
            <a:endParaRPr lang="es-MX" dirty="0"/>
          </a:p>
          <a:p>
            <a:endParaRPr lang="es-MX" dirty="0"/>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a:t>Depósitos a Plazo</a:t>
            </a:r>
          </a:p>
        </p:txBody>
      </p:sp>
      <p:sp>
        <p:nvSpPr>
          <p:cNvPr id="3" name="2 Marcador de contenido"/>
          <p:cNvSpPr>
            <a:spLocks noGrp="1"/>
          </p:cNvSpPr>
          <p:nvPr>
            <p:ph sz="quarter" idx="1"/>
          </p:nvPr>
        </p:nvSpPr>
        <p:spPr>
          <a:xfrm>
            <a:off x="457200" y="1340768"/>
            <a:ext cx="8229600" cy="4785395"/>
          </a:xfrm>
        </p:spPr>
        <p:txBody>
          <a:bodyPr>
            <a:normAutofit/>
          </a:bodyPr>
          <a:lstStyle/>
          <a:p>
            <a:pPr algn="just"/>
            <a:r>
              <a:rPr lang="es-MX" dirty="0"/>
              <a:t>Depósito a plazo es una inversión de renta fija.</a:t>
            </a:r>
          </a:p>
          <a:p>
            <a:pPr algn="just"/>
            <a:r>
              <a:rPr lang="es-MX" dirty="0"/>
              <a:t>Se deposita el dinero en un banco y luego del plazo acordado se retira el dinero inicial más los intereses.</a:t>
            </a:r>
          </a:p>
          <a:p>
            <a:pPr algn="just"/>
            <a:r>
              <a:rPr lang="es-MX" dirty="0"/>
              <a:t>Usualmente el periodo mínimo que debe permanecer depositado el dinero es 30 días, antes de este plazo el depósito no pagara intereses.</a:t>
            </a:r>
          </a:p>
          <a:p>
            <a:pPr algn="just"/>
            <a:r>
              <a:rPr lang="es-MX" dirty="0"/>
              <a:t>Cuando el dinero esta depositado más de 90 días comienza a ganar reajustes, excepto cuando el depósito es en dólares.</a:t>
            </a:r>
          </a:p>
          <a:p>
            <a:endParaRPr lang="es-MX" dirty="0"/>
          </a:p>
          <a:p>
            <a:endParaRPr lang="es-MX" dirty="0"/>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MX" sz="3600" dirty="0"/>
              <a:t>Clasificación los Depósitos a plazo</a:t>
            </a:r>
          </a:p>
        </p:txBody>
      </p:sp>
      <p:sp>
        <p:nvSpPr>
          <p:cNvPr id="3" name="2 Marcador de contenido"/>
          <p:cNvSpPr>
            <a:spLocks noGrp="1"/>
          </p:cNvSpPr>
          <p:nvPr>
            <p:ph sz="quarter" idx="1"/>
          </p:nvPr>
        </p:nvSpPr>
        <p:spPr>
          <a:xfrm>
            <a:off x="467544" y="2564904"/>
            <a:ext cx="3682752" cy="2332856"/>
          </a:xfrm>
        </p:spPr>
        <p:txBody>
          <a:bodyPr>
            <a:normAutofit fontScale="92500" lnSpcReduction="20000"/>
          </a:bodyPr>
          <a:lstStyle/>
          <a:p>
            <a:pPr algn="just"/>
            <a:r>
              <a:rPr lang="es-MX" dirty="0"/>
              <a:t>Un criterio para clasificar los depósitos a plazo es la modalidad de rescate, es decir que hace la persona con su depósito en el momento que este vence, aquí hay dos alternativas:</a:t>
            </a:r>
          </a:p>
        </p:txBody>
      </p:sp>
      <p:sp>
        <p:nvSpPr>
          <p:cNvPr id="4" name="3 Rectángulo"/>
          <p:cNvSpPr/>
          <p:nvPr/>
        </p:nvSpPr>
        <p:spPr>
          <a:xfrm>
            <a:off x="4572000" y="1988840"/>
            <a:ext cx="3240360" cy="3139321"/>
          </a:xfrm>
          <a:prstGeom prst="rect">
            <a:avLst/>
          </a:prstGeom>
        </p:spPr>
        <p:txBody>
          <a:bodyPr wrap="square">
            <a:spAutoFit/>
          </a:bodyPr>
          <a:lstStyle/>
          <a:p>
            <a:pPr algn="just">
              <a:buFont typeface="Wingdings" pitchFamily="2" charset="2"/>
              <a:buChar char="ü"/>
            </a:pPr>
            <a:r>
              <a:rPr lang="es-MX" b="1" dirty="0"/>
              <a:t>Depósitos a plazo fijo: </a:t>
            </a:r>
            <a:r>
              <a:rPr lang="es-MX" dirty="0"/>
              <a:t>El dinero invertido gana intereses solo hasta la fecha en que vence el depósito.</a:t>
            </a:r>
          </a:p>
          <a:p>
            <a:pPr algn="just">
              <a:buFont typeface="Wingdings" pitchFamily="2" charset="2"/>
              <a:buChar char="ü"/>
            </a:pPr>
            <a:endParaRPr lang="es-MX" b="1" dirty="0"/>
          </a:p>
          <a:p>
            <a:pPr algn="just">
              <a:buFont typeface="Wingdings" pitchFamily="2" charset="2"/>
              <a:buChar char="ü"/>
            </a:pPr>
            <a:endParaRPr lang="es-MX" b="1" dirty="0"/>
          </a:p>
          <a:p>
            <a:pPr algn="just">
              <a:buFont typeface="Wingdings" pitchFamily="2" charset="2"/>
              <a:buChar char="ü"/>
            </a:pPr>
            <a:endParaRPr lang="es-MX" b="1" dirty="0"/>
          </a:p>
          <a:p>
            <a:pPr algn="just">
              <a:buFont typeface="Wingdings" pitchFamily="2" charset="2"/>
              <a:buChar char="ü"/>
            </a:pPr>
            <a:r>
              <a:rPr lang="es-MX" b="1" dirty="0"/>
              <a:t>Depósitos a plazo renovable: </a:t>
            </a:r>
            <a:r>
              <a:rPr lang="es-MX" dirty="0"/>
              <a:t>Se puede aplazar el depósito en forma automática por un nuevo plazo igual al anterior </a:t>
            </a:r>
            <a:endParaRPr lang="es-MX" b="1" dirty="0"/>
          </a:p>
        </p:txBody>
      </p:sp>
      <p:sp>
        <p:nvSpPr>
          <p:cNvPr id="5" name="4 Abrir llave"/>
          <p:cNvSpPr/>
          <p:nvPr/>
        </p:nvSpPr>
        <p:spPr>
          <a:xfrm>
            <a:off x="4283968" y="1772816"/>
            <a:ext cx="360040" cy="3600400"/>
          </a:xfrm>
          <a:prstGeom prst="leftBrace">
            <a:avLst/>
          </a:prstGeom>
        </p:spPr>
        <p:style>
          <a:lnRef idx="3">
            <a:schemeClr val="accent1"/>
          </a:lnRef>
          <a:fillRef idx="0">
            <a:schemeClr val="accent1"/>
          </a:fillRef>
          <a:effectRef idx="2">
            <a:schemeClr val="accent1"/>
          </a:effectRef>
          <a:fontRef idx="minor">
            <a:schemeClr val="tx1"/>
          </a:fontRef>
        </p:style>
        <p:txBody>
          <a:bodyPr rtlCol="0" anchor="ctr"/>
          <a:lstStyle/>
          <a:p>
            <a:pPr algn="ctr"/>
            <a:endParaRPr lang="es-MX"/>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MX" dirty="0"/>
              <a:t>Ejemplo de depósito de plazo renovable</a:t>
            </a:r>
          </a:p>
        </p:txBody>
      </p:sp>
      <p:sp>
        <p:nvSpPr>
          <p:cNvPr id="3" name="2 Marcador de contenido"/>
          <p:cNvSpPr>
            <a:spLocks noGrp="1"/>
          </p:cNvSpPr>
          <p:nvPr>
            <p:ph sz="quarter" idx="1"/>
          </p:nvPr>
        </p:nvSpPr>
        <p:spPr/>
        <p:txBody>
          <a:bodyPr>
            <a:normAutofit/>
          </a:bodyPr>
          <a:lstStyle/>
          <a:p>
            <a:pPr algn="just"/>
            <a:r>
              <a:rPr lang="es-MX" dirty="0"/>
              <a:t>Si tenía un depósito a 30 días se renueva por otro a 30 días. Esto sucede instantáneamente si es que la persona no se presenta a retirar su dinero.</a:t>
            </a:r>
          </a:p>
          <a:p>
            <a:pPr algn="just">
              <a:buNone/>
            </a:pPr>
            <a:endParaRPr lang="es-MX" dirty="0"/>
          </a:p>
          <a:p>
            <a:pPr algn="just"/>
            <a:r>
              <a:rPr lang="es-MX" dirty="0"/>
              <a:t>La tasa de interés que afecta a este depósito renovado,  es la tasa de interés vigente en el día de la renovación, pudiendo ser esta  mayor o menor que la afecto al depósito inicial. Con esta modalidad, la persona no pierde ningún día de ganancia por tasa de interés.  </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quarter" idx="1"/>
          </p:nvPr>
        </p:nvSpPr>
        <p:spPr>
          <a:xfrm>
            <a:off x="457200" y="1052736"/>
            <a:ext cx="4762872" cy="5073427"/>
          </a:xfrm>
        </p:spPr>
        <p:txBody>
          <a:bodyPr>
            <a:normAutofit/>
          </a:bodyPr>
          <a:lstStyle/>
          <a:p>
            <a:pPr algn="just">
              <a:buNone/>
            </a:pPr>
            <a:r>
              <a:rPr lang="es-MX" dirty="0"/>
              <a:t>     Los bancos cada día ofrecen una tasa de interés que se calcula de acuerdo a las estimaciones de inflación y las necesidades de capital que tengan. Esta tasa de interés es de carácter público y se puede encontrar en la prensa especializada o en pizarras que están dentro de los bancos, de ahí que es conocida como la </a:t>
            </a:r>
            <a:r>
              <a:rPr lang="es-MX" b="1" dirty="0"/>
              <a:t>tasa de interés de pizarra. </a:t>
            </a:r>
          </a:p>
        </p:txBody>
      </p:sp>
      <p:pic>
        <p:nvPicPr>
          <p:cNvPr id="1026" name="Picture 2"/>
          <p:cNvPicPr>
            <a:picLocks noGrp="1" noChangeAspect="1" noChangeArrowheads="1"/>
          </p:cNvPicPr>
          <p:nvPr>
            <p:ph sz="quarter" idx="2"/>
          </p:nvPr>
        </p:nvPicPr>
        <p:blipFill>
          <a:blip r:embed="rId2" cstate="print"/>
          <a:srcRect/>
          <a:stretch>
            <a:fillRect/>
          </a:stretch>
        </p:blipFill>
        <p:spPr bwMode="auto">
          <a:xfrm>
            <a:off x="5508104" y="2852936"/>
            <a:ext cx="2724150" cy="1676400"/>
          </a:xfrm>
          <a:prstGeom prst="rect">
            <a:avLst/>
          </a:prstGeom>
          <a:noFill/>
          <a:ln w="9525">
            <a:noFill/>
            <a:miter lim="800000"/>
            <a:headEnd/>
            <a:tailEnd/>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39552" y="1556792"/>
            <a:ext cx="7543800" cy="435322"/>
          </a:xfrm>
        </p:spPr>
        <p:txBody>
          <a:bodyPr>
            <a:normAutofit fontScale="90000"/>
          </a:bodyPr>
          <a:lstStyle/>
          <a:p>
            <a:r>
              <a:rPr lang="es-MX" dirty="0"/>
              <a:t>Interés simple</a:t>
            </a:r>
          </a:p>
        </p:txBody>
      </p:sp>
      <p:sp>
        <p:nvSpPr>
          <p:cNvPr id="4" name="3 Marcador de contenido"/>
          <p:cNvSpPr>
            <a:spLocks noGrp="1"/>
          </p:cNvSpPr>
          <p:nvPr>
            <p:ph sz="quarter" idx="2"/>
          </p:nvPr>
        </p:nvSpPr>
        <p:spPr>
          <a:xfrm>
            <a:off x="457200" y="2174875"/>
            <a:ext cx="4402832" cy="3951288"/>
          </a:xfrm>
        </p:spPr>
        <p:txBody>
          <a:bodyPr/>
          <a:lstStyle/>
          <a:p>
            <a:pPr algn="just"/>
            <a:r>
              <a:rPr lang="es-MX" dirty="0"/>
              <a:t>Se caracteriza porque los intereses que se generan a lo largo del periodo, no se agregan a l capital, para el cálculo de los intereses del periodo siguiente. </a:t>
            </a:r>
          </a:p>
          <a:p>
            <a:pPr algn="just"/>
            <a:r>
              <a:rPr lang="es-MX" dirty="0"/>
              <a:t>De esta manera, los intereses resultan ser iguales cada periodo.</a:t>
            </a:r>
          </a:p>
        </p:txBody>
      </p:sp>
      <p:pic>
        <p:nvPicPr>
          <p:cNvPr id="86017" name="Picture 1"/>
          <p:cNvPicPr>
            <a:picLocks noChangeAspect="1" noChangeArrowheads="1"/>
          </p:cNvPicPr>
          <p:nvPr/>
        </p:nvPicPr>
        <p:blipFill>
          <a:blip r:embed="rId2" cstate="print"/>
          <a:srcRect/>
          <a:stretch>
            <a:fillRect/>
          </a:stretch>
        </p:blipFill>
        <p:spPr bwMode="auto">
          <a:xfrm>
            <a:off x="6300192" y="2780928"/>
            <a:ext cx="1584176" cy="2088232"/>
          </a:xfrm>
          <a:prstGeom prst="rect">
            <a:avLst/>
          </a:prstGeom>
          <a:noFill/>
          <a:ln w="9525">
            <a:noFill/>
            <a:miter lim="800000"/>
            <a:headEnd/>
            <a:tailEnd/>
          </a:ln>
        </p:spPr>
      </p:pic>
      <p:sp>
        <p:nvSpPr>
          <p:cNvPr id="5" name="5 Título"/>
          <p:cNvSpPr txBox="1">
            <a:spLocks/>
          </p:cNvSpPr>
          <p:nvPr/>
        </p:nvSpPr>
        <p:spPr>
          <a:xfrm>
            <a:off x="395536" y="332656"/>
            <a:ext cx="8229600" cy="939800"/>
          </a:xfrm>
          <a:prstGeom prst="rect">
            <a:avLst/>
          </a:prstGeom>
        </p:spPr>
        <p:txBody>
          <a:bodyPr>
            <a:normAutofit/>
          </a:bodyPr>
          <a:lstStyle/>
          <a:p>
            <a:pPr algn="ctr" eaLnBrk="0" hangingPunct="0">
              <a:defRPr/>
            </a:pPr>
            <a:r>
              <a:rPr lang="es-MX" sz="4400" kern="0" dirty="0">
                <a:solidFill>
                  <a:schemeClr val="tx2">
                    <a:lumMod val="75000"/>
                  </a:schemeClr>
                </a:solidFill>
                <a:latin typeface="+mj-lt"/>
                <a:ea typeface="+mj-ea"/>
                <a:cs typeface="Times New Roman" pitchFamily="18" charset="0"/>
              </a:rPr>
              <a:t>TEORÍA DEL INTERÉS</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a:t>Depósitos a plazo</a:t>
            </a:r>
          </a:p>
        </p:txBody>
      </p:sp>
      <p:sp>
        <p:nvSpPr>
          <p:cNvPr id="3" name="2 Marcador de contenido"/>
          <p:cNvSpPr>
            <a:spLocks noGrp="1"/>
          </p:cNvSpPr>
          <p:nvPr>
            <p:ph sz="quarter" idx="1"/>
          </p:nvPr>
        </p:nvSpPr>
        <p:spPr>
          <a:xfrm>
            <a:off x="467544" y="2132857"/>
            <a:ext cx="8229600" cy="3168352"/>
          </a:xfrm>
        </p:spPr>
        <p:txBody>
          <a:bodyPr/>
          <a:lstStyle/>
          <a:p>
            <a:pPr algn="just"/>
            <a:r>
              <a:rPr lang="es-MX" dirty="0"/>
              <a:t>Si bien esta tasa de pizarra es la que se usa para realizar la mayoría de depósitos, existe otra tasa que es negociada entre la institución financiera y sus mejores clientes, esta es la llamada </a:t>
            </a:r>
            <a:r>
              <a:rPr lang="es-MX" b="1" dirty="0"/>
              <a:t>tasa de interés marginal.</a:t>
            </a:r>
            <a:endParaRPr lang="es-MX" dirty="0"/>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quarter" idx="1"/>
          </p:nvPr>
        </p:nvSpPr>
        <p:spPr>
          <a:xfrm>
            <a:off x="395536" y="404664"/>
            <a:ext cx="8229600" cy="4896544"/>
          </a:xfrm>
        </p:spPr>
        <p:txBody>
          <a:bodyPr>
            <a:normAutofit/>
          </a:bodyPr>
          <a:lstStyle/>
          <a:p>
            <a:pPr algn="just"/>
            <a:r>
              <a:rPr lang="es-MX" dirty="0"/>
              <a:t>Los depósitos con esta tasa marginal convienen tanto al banco como a estos mejores clientes, porque usualmente hay gran volumen de dinero de por medio que el banco quiere captar y que el inversionista quieres ganar esas décimas porcentuales por que es muy conveniente.</a:t>
            </a:r>
          </a:p>
          <a:p>
            <a:pPr algn="just"/>
            <a:r>
              <a:rPr lang="es-MX" dirty="0"/>
              <a:t>La tasa a corto plazo también se ve influenciada por la tasa de instancia monetaria que fija el  Banco Central para los créditos interbancarios de un día.</a:t>
            </a:r>
          </a:p>
        </p:txBody>
      </p:sp>
      <p:pic>
        <p:nvPicPr>
          <p:cNvPr id="2050" name="Picture 2"/>
          <p:cNvPicPr>
            <a:picLocks noChangeAspect="1" noChangeArrowheads="1"/>
          </p:cNvPicPr>
          <p:nvPr/>
        </p:nvPicPr>
        <p:blipFill>
          <a:blip r:embed="rId2" cstate="print"/>
          <a:srcRect/>
          <a:stretch>
            <a:fillRect/>
          </a:stretch>
        </p:blipFill>
        <p:spPr bwMode="auto">
          <a:xfrm>
            <a:off x="3131840" y="4797152"/>
            <a:ext cx="2495550" cy="1752600"/>
          </a:xfrm>
          <a:prstGeom prst="rect">
            <a:avLst/>
          </a:prstGeom>
          <a:ln>
            <a:noFill/>
          </a:ln>
          <a:effectLst>
            <a:softEdge rad="112500"/>
          </a:effectLst>
        </p:spPr>
      </p:pic>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MX" dirty="0"/>
              <a:t>Negociación de los Depósitos a Plazo</a:t>
            </a:r>
          </a:p>
        </p:txBody>
      </p:sp>
      <p:sp>
        <p:nvSpPr>
          <p:cNvPr id="3" name="2 Marcador de contenido"/>
          <p:cNvSpPr>
            <a:spLocks noGrp="1"/>
          </p:cNvSpPr>
          <p:nvPr>
            <p:ph sz="quarter" idx="1"/>
          </p:nvPr>
        </p:nvSpPr>
        <p:spPr>
          <a:xfrm>
            <a:off x="467544" y="1700808"/>
            <a:ext cx="8229600" cy="3993307"/>
          </a:xfrm>
        </p:spPr>
        <p:txBody>
          <a:bodyPr>
            <a:normAutofit/>
          </a:bodyPr>
          <a:lstStyle/>
          <a:p>
            <a:pPr algn="just"/>
            <a:r>
              <a:rPr lang="es-MX" dirty="0"/>
              <a:t>Los depósitos a plazo endosables se pueden transferir en el mercado bursátil.</a:t>
            </a:r>
          </a:p>
          <a:p>
            <a:pPr algn="just"/>
            <a:r>
              <a:rPr lang="es-MX" dirty="0"/>
              <a:t>El mercado se denomina Intermediación financiera.</a:t>
            </a:r>
          </a:p>
          <a:p>
            <a:pPr algn="just"/>
            <a:r>
              <a:rPr lang="es-MX" dirty="0"/>
              <a:t>Los instrumentos comercializados se transan diariamente y se valoran en función de un tasa de descuento.</a:t>
            </a:r>
          </a:p>
          <a:p>
            <a:pPr algn="just"/>
            <a:r>
              <a:rPr lang="es-MX" dirty="0"/>
              <a:t>Esta tasa puede ser real o nominal.</a:t>
            </a:r>
          </a:p>
          <a:p>
            <a:pPr algn="just"/>
            <a:r>
              <a:rPr lang="es-MX" dirty="0"/>
              <a:t>Los depósitos se transan como Pagarés </a:t>
            </a:r>
            <a:r>
              <a:rPr lang="es-MX" b="1" dirty="0"/>
              <a:t>Reajustables</a:t>
            </a:r>
            <a:r>
              <a:rPr lang="es-MX" dirty="0"/>
              <a:t> (en UF) y pagarés </a:t>
            </a:r>
            <a:r>
              <a:rPr lang="es-MX" b="1" dirty="0"/>
              <a:t>No</a:t>
            </a:r>
            <a:r>
              <a:rPr lang="es-MX" dirty="0"/>
              <a:t> </a:t>
            </a:r>
            <a:r>
              <a:rPr lang="es-MX" b="1" dirty="0"/>
              <a:t>Reajustables </a:t>
            </a:r>
            <a:r>
              <a:rPr lang="es-MX" dirty="0"/>
              <a:t>(en pesos).</a:t>
            </a:r>
          </a:p>
          <a:p>
            <a:endParaRPr lang="es-MX" dirty="0"/>
          </a:p>
          <a:p>
            <a:endParaRPr lang="es-MX" dirty="0"/>
          </a:p>
          <a:p>
            <a:endParaRPr lang="es-MX" dirty="0"/>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b="1" dirty="0"/>
              <a:t>P.D.B.C</a:t>
            </a:r>
          </a:p>
        </p:txBody>
      </p:sp>
      <p:sp>
        <p:nvSpPr>
          <p:cNvPr id="3" name="2 Marcador de contenido"/>
          <p:cNvSpPr>
            <a:spLocks noGrp="1"/>
          </p:cNvSpPr>
          <p:nvPr>
            <p:ph sz="quarter" idx="1"/>
          </p:nvPr>
        </p:nvSpPr>
        <p:spPr/>
        <p:txBody>
          <a:bodyPr/>
          <a:lstStyle/>
          <a:p>
            <a:pPr algn="just">
              <a:buNone/>
            </a:pPr>
            <a:r>
              <a:rPr lang="es-MX" dirty="0"/>
              <a:t>    Son instrumentos que emite el Banco Central. Los PDBC son emitidos al portador lo que quiere decir que puede ser cobrado por quien lo posea físicamente y tienen la característica de ser de corto plazo (vencimiento en periodos inferiores a un año). </a:t>
            </a:r>
          </a:p>
          <a:p>
            <a:pPr lvl="2"/>
            <a:r>
              <a:rPr lang="es-MX" dirty="0"/>
              <a:t>Nos son reajustables</a:t>
            </a:r>
          </a:p>
          <a:p>
            <a:pPr lvl="2"/>
            <a:r>
              <a:rPr lang="es-MX" dirty="0"/>
              <a:t>No pagan intereses.</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quarter" idx="1"/>
          </p:nvPr>
        </p:nvSpPr>
        <p:spPr>
          <a:xfrm>
            <a:off x="457200" y="1268760"/>
            <a:ext cx="8229600" cy="4857403"/>
          </a:xfrm>
        </p:spPr>
        <p:txBody>
          <a:bodyPr>
            <a:normAutofit/>
          </a:bodyPr>
          <a:lstStyle/>
          <a:p>
            <a:pPr algn="just"/>
            <a:r>
              <a:rPr lang="es-MX" dirty="0"/>
              <a:t>El Banco Central emite y coloca estos títulos en el mercado por medio de licitaciones periódicas. Para ello llama a Bancos e Instituciones Financieras interesados en comprar y se los adjudica a quien esta dispuesto a pagar un mayor precio por ellos.</a:t>
            </a:r>
          </a:p>
          <a:p>
            <a:pPr algn="just">
              <a:buNone/>
            </a:pPr>
            <a:endParaRPr lang="es-MX" dirty="0"/>
          </a:p>
          <a:p>
            <a:pPr algn="just"/>
            <a:r>
              <a:rPr lang="es-MX" dirty="0"/>
              <a:t>Las administradoras de fondos e pensiones, como inversionista institucionales, pueden participar de estas licitaciones cuando lo autoriza el Banco Central.</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contenido"/>
          <p:cNvSpPr>
            <a:spLocks noGrp="1"/>
          </p:cNvSpPr>
          <p:nvPr>
            <p:ph sz="quarter" idx="2"/>
          </p:nvPr>
        </p:nvSpPr>
        <p:spPr>
          <a:xfrm>
            <a:off x="395536" y="404664"/>
            <a:ext cx="4040188" cy="1830189"/>
          </a:xfrm>
        </p:spPr>
        <p:txBody>
          <a:bodyPr>
            <a:normAutofit/>
          </a:bodyPr>
          <a:lstStyle/>
          <a:p>
            <a:pPr algn="just"/>
            <a:r>
              <a:rPr lang="es-MX" dirty="0"/>
              <a:t>Pueden ser emitidos  con o sin tasa de descuento, hecho que se define al momento de la licitación. </a:t>
            </a:r>
          </a:p>
        </p:txBody>
      </p:sp>
      <p:sp>
        <p:nvSpPr>
          <p:cNvPr id="6" name="5 Marcador de contenido"/>
          <p:cNvSpPr>
            <a:spLocks noGrp="1"/>
          </p:cNvSpPr>
          <p:nvPr>
            <p:ph sz="quarter" idx="4"/>
          </p:nvPr>
        </p:nvSpPr>
        <p:spPr/>
        <p:txBody>
          <a:bodyPr>
            <a:normAutofit fontScale="92500" lnSpcReduction="10000"/>
          </a:bodyPr>
          <a:lstStyle/>
          <a:p>
            <a:pPr algn="just">
              <a:buNone/>
            </a:pPr>
            <a:r>
              <a:rPr lang="es-MX" dirty="0"/>
              <a:t>     Se define el porcentaje de valor nominal del instrumento (valor que pagara al momento de su vencimiento) que se deberá descontar al mismo momento de su vencimiento en el mercado primario. En el mercado secundario, la tasa se pacta libremente.</a:t>
            </a:r>
          </a:p>
          <a:p>
            <a:endParaRPr lang="es-MX" dirty="0"/>
          </a:p>
        </p:txBody>
      </p:sp>
      <p:sp>
        <p:nvSpPr>
          <p:cNvPr id="5" name="4 Marcador de texto"/>
          <p:cNvSpPr>
            <a:spLocks noGrp="1"/>
          </p:cNvSpPr>
          <p:nvPr>
            <p:ph type="body" sz="quarter" idx="1"/>
          </p:nvPr>
        </p:nvSpPr>
        <p:spPr/>
        <p:txBody>
          <a:bodyPr/>
          <a:lstStyle/>
          <a:p>
            <a:pPr algn="ctr"/>
            <a:r>
              <a:rPr lang="es-MX" dirty="0"/>
              <a:t>Tasa de descuento</a:t>
            </a:r>
          </a:p>
        </p:txBody>
      </p:sp>
      <p:pic>
        <p:nvPicPr>
          <p:cNvPr id="3074" name="Picture 2"/>
          <p:cNvPicPr>
            <a:picLocks noChangeAspect="1" noChangeArrowheads="1"/>
          </p:cNvPicPr>
          <p:nvPr/>
        </p:nvPicPr>
        <p:blipFill>
          <a:blip r:embed="rId2" cstate="print"/>
          <a:srcRect/>
          <a:stretch>
            <a:fillRect/>
          </a:stretch>
        </p:blipFill>
        <p:spPr bwMode="auto">
          <a:xfrm>
            <a:off x="1691680" y="2852936"/>
            <a:ext cx="1623814" cy="1767830"/>
          </a:xfrm>
          <a:prstGeom prst="rect">
            <a:avLst/>
          </a:prstGeom>
          <a:ln>
            <a:noFill/>
          </a:ln>
          <a:effectLst>
            <a:softEdge rad="112500"/>
          </a:effectLst>
        </p:spPr>
      </p:pic>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quarter" idx="1"/>
          </p:nvPr>
        </p:nvSpPr>
        <p:spPr>
          <a:xfrm>
            <a:off x="467544" y="1412776"/>
            <a:ext cx="8229600" cy="3528392"/>
          </a:xfrm>
        </p:spPr>
        <p:txBody>
          <a:bodyPr>
            <a:normAutofit/>
          </a:bodyPr>
          <a:lstStyle/>
          <a:p>
            <a:pPr algn="just"/>
            <a:r>
              <a:rPr lang="es-MX" dirty="0"/>
              <a:t>El momento de la emisión es determinado de acuerdo a los objetivos que tenga el Banco Central respecto a la cantidad de dinero que circula en la economía de un país, influyendo en el tipo de cambio y en la inflación. Esta es la llamada </a:t>
            </a:r>
            <a:r>
              <a:rPr lang="es-MX" b="1" dirty="0"/>
              <a:t>Política Monetaria.</a:t>
            </a:r>
          </a:p>
        </p:txBody>
      </p:sp>
      <p:pic>
        <p:nvPicPr>
          <p:cNvPr id="48129" name="Picture 1"/>
          <p:cNvPicPr>
            <a:picLocks noChangeAspect="1" noChangeArrowheads="1"/>
          </p:cNvPicPr>
          <p:nvPr/>
        </p:nvPicPr>
        <p:blipFill>
          <a:blip r:embed="rId2" cstate="print"/>
          <a:srcRect/>
          <a:stretch>
            <a:fillRect/>
          </a:stretch>
        </p:blipFill>
        <p:spPr bwMode="auto">
          <a:xfrm>
            <a:off x="3491880" y="4509120"/>
            <a:ext cx="2381250" cy="1924050"/>
          </a:xfrm>
          <a:prstGeom prst="rect">
            <a:avLst/>
          </a:prstGeom>
          <a:ln>
            <a:noFill/>
          </a:ln>
          <a:effectLst>
            <a:softEdge rad="112500"/>
          </a:effectLst>
        </p:spPr>
      </p:pic>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MX" dirty="0"/>
              <a:t>Y es manejada de la siguiente manera;</a:t>
            </a:r>
          </a:p>
        </p:txBody>
      </p:sp>
      <p:graphicFrame>
        <p:nvGraphicFramePr>
          <p:cNvPr id="6" name="5 Diagrama"/>
          <p:cNvGraphicFramePr/>
          <p:nvPr/>
        </p:nvGraphicFramePr>
        <p:xfrm>
          <a:off x="1475656" y="1556792"/>
          <a:ext cx="6096000" cy="354416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6 CuadroTexto"/>
          <p:cNvSpPr txBox="1"/>
          <p:nvPr/>
        </p:nvSpPr>
        <p:spPr>
          <a:xfrm>
            <a:off x="4572000" y="5229200"/>
            <a:ext cx="4176464" cy="646331"/>
          </a:xfrm>
          <a:prstGeom prst="rect">
            <a:avLst/>
          </a:prstGeom>
          <a:noFill/>
        </p:spPr>
        <p:txBody>
          <a:bodyPr wrap="square" rtlCol="0">
            <a:spAutoFit/>
          </a:bodyPr>
          <a:lstStyle/>
          <a:p>
            <a:pPr algn="ctr"/>
            <a:r>
              <a:rPr lang="es-MX" i="1" dirty="0"/>
              <a:t>Disminuyendo la cantidad de dinero circulante dando vueltas en la economía.</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quarter" idx="1"/>
          </p:nvPr>
        </p:nvSpPr>
        <p:spPr/>
        <p:txBody>
          <a:bodyPr/>
          <a:lstStyle/>
          <a:p>
            <a:pPr algn="just"/>
            <a:r>
              <a:rPr lang="es-MX" dirty="0"/>
              <a:t>Una vez que los PDBC están en el mercado, pueden ser transados en el mercado secundario (mercado de valores). A partir de este momento pueden ser adquiridos por los distintos inversionistas e incluso ser recomprados por el emisor, disminuyendo  la cantidad de dinero circulante.</a:t>
            </a: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a:t>Duración de P.D.B.C</a:t>
            </a:r>
          </a:p>
        </p:txBody>
      </p:sp>
      <p:sp>
        <p:nvSpPr>
          <p:cNvPr id="3" name="2 Marcador de contenido"/>
          <p:cNvSpPr>
            <a:spLocks noGrp="1"/>
          </p:cNvSpPr>
          <p:nvPr>
            <p:ph sz="quarter" idx="1"/>
          </p:nvPr>
        </p:nvSpPr>
        <p:spPr>
          <a:xfrm>
            <a:off x="457200" y="1600201"/>
            <a:ext cx="8229600" cy="3340968"/>
          </a:xfrm>
        </p:spPr>
        <p:txBody>
          <a:bodyPr/>
          <a:lstStyle/>
          <a:p>
            <a:pPr algn="just"/>
            <a:r>
              <a:rPr lang="es-MX" dirty="0"/>
              <a:t>Depende de que en el mercado se transe. Si se transa en el mercado primario (cuando recién son emitidos por el Banco central y son adquiridos  por los Bancos e Instituciones Financieras) el plazo de vencimiento varia desde 1 día a 364 días.</a:t>
            </a:r>
          </a:p>
        </p:txBody>
      </p:sp>
      <p:pic>
        <p:nvPicPr>
          <p:cNvPr id="4098" name="Picture 2"/>
          <p:cNvPicPr>
            <a:picLocks noChangeAspect="1" noChangeArrowheads="1"/>
          </p:cNvPicPr>
          <p:nvPr/>
        </p:nvPicPr>
        <p:blipFill>
          <a:blip r:embed="rId2" cstate="print"/>
          <a:srcRect/>
          <a:stretch>
            <a:fillRect/>
          </a:stretch>
        </p:blipFill>
        <p:spPr bwMode="auto">
          <a:xfrm>
            <a:off x="5796136" y="4293096"/>
            <a:ext cx="2085975" cy="2190750"/>
          </a:xfrm>
          <a:prstGeom prst="rect">
            <a:avLst/>
          </a:prstGeom>
          <a:noFill/>
          <a:ln w="9525">
            <a:noFill/>
            <a:miter lim="800000"/>
            <a:headEnd/>
            <a:tailEnd/>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908720"/>
            <a:ext cx="7467600" cy="508918"/>
          </a:xfrm>
        </p:spPr>
        <p:txBody>
          <a:bodyPr>
            <a:normAutofit fontScale="90000"/>
          </a:bodyPr>
          <a:lstStyle/>
          <a:p>
            <a:r>
              <a:rPr lang="es-MX" dirty="0"/>
              <a:t>Conceptos Básicos</a:t>
            </a:r>
          </a:p>
        </p:txBody>
      </p:sp>
      <p:sp>
        <p:nvSpPr>
          <p:cNvPr id="3" name="2 Marcador de contenido"/>
          <p:cNvSpPr>
            <a:spLocks noGrp="1"/>
          </p:cNvSpPr>
          <p:nvPr>
            <p:ph sz="quarter" idx="1"/>
          </p:nvPr>
        </p:nvSpPr>
        <p:spPr>
          <a:xfrm>
            <a:off x="457200" y="1484784"/>
            <a:ext cx="8229600" cy="4641379"/>
          </a:xfrm>
        </p:spPr>
        <p:txBody>
          <a:bodyPr>
            <a:normAutofit/>
          </a:bodyPr>
          <a:lstStyle/>
          <a:p>
            <a:pPr algn="just"/>
            <a:r>
              <a:rPr lang="es-MX" dirty="0"/>
              <a:t>Capital inicial: Capital al inicio de la operación.</a:t>
            </a:r>
          </a:p>
          <a:p>
            <a:pPr algn="just"/>
            <a:r>
              <a:rPr lang="es-MX" dirty="0"/>
              <a:t>Capital Final: Capital a l final de la operación.</a:t>
            </a:r>
          </a:p>
          <a:p>
            <a:pPr algn="just"/>
            <a:r>
              <a:rPr lang="es-MX" dirty="0"/>
              <a:t>Periodo: Duración o plazo de la operación.</a:t>
            </a:r>
          </a:p>
          <a:p>
            <a:pPr algn="just"/>
            <a:r>
              <a:rPr lang="es-MX" dirty="0"/>
              <a:t>Tasa de Interés: Interés que corresponde a cobrar o pagar, expresado como porcentaje.</a:t>
            </a:r>
          </a:p>
          <a:p>
            <a:pPr algn="just"/>
            <a:r>
              <a:rPr lang="es-MX" dirty="0"/>
              <a:t>Periodo de Interés: Lapso que transcurre entre las fechas de pago e interés.</a:t>
            </a:r>
          </a:p>
          <a:p>
            <a:pPr algn="just"/>
            <a:r>
              <a:rPr lang="es-MX" dirty="0"/>
              <a:t>Interés Anticipado: El interés que se paga al inicio de cada periodo.</a:t>
            </a:r>
          </a:p>
          <a:p>
            <a:pPr algn="just"/>
            <a:r>
              <a:rPr lang="es-MX" dirty="0"/>
              <a:t>Interés Vencido: Interés que se paga al final de cada periodo de interés.</a:t>
            </a:r>
          </a:p>
          <a:p>
            <a:endParaRPr lang="es-MX" dirty="0"/>
          </a:p>
          <a:p>
            <a:endParaRPr lang="es-MX" dirty="0"/>
          </a:p>
          <a:p>
            <a:endParaRPr lang="es-MX" dirty="0"/>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b="1" dirty="0"/>
              <a:t>P.R.B.C</a:t>
            </a:r>
          </a:p>
        </p:txBody>
      </p:sp>
      <p:sp>
        <p:nvSpPr>
          <p:cNvPr id="3" name="2 Marcador de contenido"/>
          <p:cNvSpPr>
            <a:spLocks noGrp="1"/>
          </p:cNvSpPr>
          <p:nvPr>
            <p:ph sz="quarter" idx="1"/>
          </p:nvPr>
        </p:nvSpPr>
        <p:spPr>
          <a:xfrm>
            <a:off x="395536" y="1268760"/>
            <a:ext cx="8229600" cy="2880320"/>
          </a:xfrm>
        </p:spPr>
        <p:txBody>
          <a:bodyPr>
            <a:normAutofit/>
          </a:bodyPr>
          <a:lstStyle/>
          <a:p>
            <a:pPr algn="just">
              <a:buNone/>
            </a:pPr>
            <a:r>
              <a:rPr lang="es-MX" dirty="0"/>
              <a:t>    Son instrumentos que emite el Banco Central y transados directamente entre este y los bancos e instituciones financieras. Sin embargo, al igual que en los casos  de los </a:t>
            </a:r>
            <a:r>
              <a:rPr lang="es-MX" b="1" dirty="0"/>
              <a:t>PDBC</a:t>
            </a:r>
            <a:r>
              <a:rPr lang="es-MX" dirty="0"/>
              <a:t>, pueden ser transados posteriormente en el mercado secundario.</a:t>
            </a:r>
          </a:p>
          <a:p>
            <a:endParaRPr lang="es-MX" dirty="0"/>
          </a:p>
        </p:txBody>
      </p:sp>
      <p:graphicFrame>
        <p:nvGraphicFramePr>
          <p:cNvPr id="4" name="3 Diagrama"/>
          <p:cNvGraphicFramePr/>
          <p:nvPr/>
        </p:nvGraphicFramePr>
        <p:xfrm>
          <a:off x="1907704" y="3573016"/>
          <a:ext cx="4992216" cy="208823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quarter" idx="1"/>
          </p:nvPr>
        </p:nvSpPr>
        <p:spPr>
          <a:xfrm>
            <a:off x="457200" y="1484785"/>
            <a:ext cx="8229600" cy="4032448"/>
          </a:xfrm>
        </p:spPr>
        <p:txBody>
          <a:bodyPr/>
          <a:lstStyle/>
          <a:p>
            <a:pPr algn="just"/>
            <a:r>
              <a:rPr lang="es-MX" dirty="0"/>
              <a:t>Las administradoras de fondos de pensiones como grandes inversionistas institucionales también pueden intervenir cuando los establezca el Banco Central.</a:t>
            </a:r>
          </a:p>
          <a:p>
            <a:pPr algn="just"/>
            <a:endParaRPr lang="es-MX" dirty="0"/>
          </a:p>
          <a:p>
            <a:pPr algn="just"/>
            <a:r>
              <a:rPr lang="es-MX" dirty="0"/>
              <a:t>Los </a:t>
            </a:r>
            <a:r>
              <a:rPr lang="es-MX" b="1" dirty="0"/>
              <a:t>PRBC </a:t>
            </a:r>
            <a:r>
              <a:rPr lang="es-MX" dirty="0"/>
              <a:t>son emitidos al portador (puede ser cobrados por quien los posea físicamente). El monto máximo de la emisión se determina de acuerdo a la política monetaria, aunque  el tope a la circulación esta en 200 millones de UF:</a:t>
            </a:r>
          </a:p>
          <a:p>
            <a:pPr algn="just"/>
            <a:endParaRPr lang="es-MX" dirty="0"/>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quarter" idx="1"/>
          </p:nvPr>
        </p:nvSpPr>
        <p:spPr>
          <a:xfrm>
            <a:off x="457200" y="1600200"/>
            <a:ext cx="7467600" cy="3268960"/>
          </a:xfrm>
        </p:spPr>
        <p:txBody>
          <a:bodyPr/>
          <a:lstStyle/>
          <a:p>
            <a:pPr algn="just"/>
            <a:r>
              <a:rPr lang="es-MX" dirty="0"/>
              <a:t>Los </a:t>
            </a:r>
            <a:r>
              <a:rPr lang="es-MX" b="1" dirty="0"/>
              <a:t>PRBC </a:t>
            </a:r>
            <a:r>
              <a:rPr lang="es-MX" dirty="0"/>
              <a:t>son reajustables según la variación de la unidad de fomento y no pagan intereses.</a:t>
            </a:r>
          </a:p>
          <a:p>
            <a:pPr algn="just"/>
            <a:endParaRPr lang="es-MX" dirty="0"/>
          </a:p>
          <a:p>
            <a:pPr algn="just"/>
            <a:r>
              <a:rPr lang="es-MX" dirty="0"/>
              <a:t>Pueden ser colocados con o sin tasa de descuento a la que se define como un porcentaje del valor nominal del instrumento el que se descontará del mismo al momento de su venta.</a:t>
            </a:r>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quarter" idx="1"/>
          </p:nvPr>
        </p:nvSpPr>
        <p:spPr>
          <a:xfrm>
            <a:off x="467544" y="764704"/>
            <a:ext cx="8229600" cy="5256584"/>
          </a:xfrm>
        </p:spPr>
        <p:txBody>
          <a:bodyPr>
            <a:normAutofit/>
          </a:bodyPr>
          <a:lstStyle/>
          <a:p>
            <a:pPr algn="just"/>
            <a:r>
              <a:rPr lang="es-MX" dirty="0"/>
              <a:t>En cuanto a la duración son emitidos por máximo de 5 años. </a:t>
            </a:r>
          </a:p>
          <a:p>
            <a:pPr algn="just"/>
            <a:endParaRPr lang="es-MX" dirty="0"/>
          </a:p>
          <a:p>
            <a:pPr algn="just"/>
            <a:r>
              <a:rPr lang="es-MX" dirty="0"/>
              <a:t>Cuando son transados entre bancos e instituciones financieras el plazo  mínimo restante para su vencimiento debe ser un día hábil.</a:t>
            </a:r>
          </a:p>
          <a:p>
            <a:pPr algn="just">
              <a:buNone/>
            </a:pPr>
            <a:endParaRPr lang="es-MX" dirty="0"/>
          </a:p>
          <a:p>
            <a:pPr algn="just"/>
            <a:r>
              <a:rPr lang="es-MX" dirty="0"/>
              <a:t>Si se realiza con personas naturales o jurídicas. 4 días hábiles.</a:t>
            </a:r>
          </a:p>
          <a:p>
            <a:pPr algn="just">
              <a:buNone/>
            </a:pPr>
            <a:endParaRPr lang="es-MX" dirty="0"/>
          </a:p>
          <a:p>
            <a:pPr algn="just"/>
            <a:r>
              <a:rPr lang="es-MX" dirty="0"/>
              <a:t>Los fondos de estos bonos son para el control monetario y se depositan en el Banco Central de Chile.</a:t>
            </a:r>
          </a:p>
          <a:p>
            <a:endParaRPr lang="es-MX" dirty="0"/>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MX" dirty="0"/>
              <a:t>Negociación Mercado Secundario</a:t>
            </a:r>
            <a:br>
              <a:rPr lang="es-MX" dirty="0"/>
            </a:br>
            <a:r>
              <a:rPr lang="es-MX" dirty="0"/>
              <a:t>Depósitos a Plazo</a:t>
            </a:r>
          </a:p>
        </p:txBody>
      </p:sp>
      <p:sp>
        <p:nvSpPr>
          <p:cNvPr id="3" name="2 Marcador de contenido"/>
          <p:cNvSpPr>
            <a:spLocks noGrp="1"/>
          </p:cNvSpPr>
          <p:nvPr>
            <p:ph sz="quarter" idx="1"/>
          </p:nvPr>
        </p:nvSpPr>
        <p:spPr/>
        <p:txBody>
          <a:bodyPr>
            <a:normAutofit/>
          </a:bodyPr>
          <a:lstStyle/>
          <a:p>
            <a:pPr algn="just"/>
            <a:r>
              <a:rPr lang="es-MX" dirty="0"/>
              <a:t>Estos instrumentos se negocian en el mercado secundario en función de su valor de mercado.</a:t>
            </a:r>
          </a:p>
          <a:p>
            <a:pPr algn="just"/>
            <a:r>
              <a:rPr lang="es-MX" dirty="0"/>
              <a:t>El valor de mercado es el valor presente, del valor de rescate del documento.</a:t>
            </a:r>
          </a:p>
          <a:p>
            <a:pPr algn="just"/>
            <a:r>
              <a:rPr lang="es-MX" dirty="0"/>
              <a:t>Se usa interés lineal dado que es solo un periodo.</a:t>
            </a:r>
          </a:p>
          <a:p>
            <a:pPr algn="just"/>
            <a:r>
              <a:rPr lang="es-MX" dirty="0"/>
              <a:t>Las tasa se utilizan en base 30 días para los papeles nominales y base 360 para los documentos en UF:</a:t>
            </a:r>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MX" dirty="0"/>
              <a:t>Valor Final del Documento</a:t>
            </a:r>
            <a:br>
              <a:rPr lang="es-MX" dirty="0"/>
            </a:br>
            <a:r>
              <a:rPr lang="es-MX" dirty="0"/>
              <a:t>Mercado Primario</a:t>
            </a:r>
          </a:p>
        </p:txBody>
      </p:sp>
      <p:sp>
        <p:nvSpPr>
          <p:cNvPr id="5122"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MX"/>
          </a:p>
        </p:txBody>
      </p:sp>
      <p:sp>
        <p:nvSpPr>
          <p:cNvPr id="5124"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MX"/>
          </a:p>
        </p:txBody>
      </p:sp>
      <p:grpSp>
        <p:nvGrpSpPr>
          <p:cNvPr id="16" name="15 Grupo"/>
          <p:cNvGrpSpPr/>
          <p:nvPr/>
        </p:nvGrpSpPr>
        <p:grpSpPr>
          <a:xfrm>
            <a:off x="323528" y="1916832"/>
            <a:ext cx="8280920" cy="3537103"/>
            <a:chOff x="323528" y="1916832"/>
            <a:chExt cx="8280920" cy="3537103"/>
          </a:xfrm>
        </p:grpSpPr>
        <p:cxnSp>
          <p:nvCxnSpPr>
            <p:cNvPr id="5" name="4 Conector recto"/>
            <p:cNvCxnSpPr/>
            <p:nvPr/>
          </p:nvCxnSpPr>
          <p:spPr>
            <a:xfrm>
              <a:off x="1763688" y="2996952"/>
              <a:ext cx="5400600" cy="0"/>
            </a:xfrm>
            <a:prstGeom prst="line">
              <a:avLst/>
            </a:prstGeom>
          </p:spPr>
          <p:style>
            <a:lnRef idx="3">
              <a:schemeClr val="dk1"/>
            </a:lnRef>
            <a:fillRef idx="0">
              <a:schemeClr val="dk1"/>
            </a:fillRef>
            <a:effectRef idx="2">
              <a:schemeClr val="dk1"/>
            </a:effectRef>
            <a:fontRef idx="minor">
              <a:schemeClr val="tx1"/>
            </a:fontRef>
          </p:style>
        </p:cxnSp>
        <p:cxnSp>
          <p:nvCxnSpPr>
            <p:cNvPr id="7" name="6 Conector recto"/>
            <p:cNvCxnSpPr/>
            <p:nvPr/>
          </p:nvCxnSpPr>
          <p:spPr>
            <a:xfrm rot="5400000">
              <a:off x="1439652" y="3032956"/>
              <a:ext cx="648072" cy="0"/>
            </a:xfrm>
            <a:prstGeom prst="line">
              <a:avLst/>
            </a:prstGeom>
          </p:spPr>
          <p:style>
            <a:lnRef idx="3">
              <a:schemeClr val="dk1"/>
            </a:lnRef>
            <a:fillRef idx="0">
              <a:schemeClr val="dk1"/>
            </a:fillRef>
            <a:effectRef idx="2">
              <a:schemeClr val="dk1"/>
            </a:effectRef>
            <a:fontRef idx="minor">
              <a:schemeClr val="tx1"/>
            </a:fontRef>
          </p:style>
        </p:cxnSp>
        <p:cxnSp>
          <p:nvCxnSpPr>
            <p:cNvPr id="8" name="7 Conector recto"/>
            <p:cNvCxnSpPr/>
            <p:nvPr/>
          </p:nvCxnSpPr>
          <p:spPr>
            <a:xfrm rot="5400000">
              <a:off x="6840252" y="2960948"/>
              <a:ext cx="648072" cy="0"/>
            </a:xfrm>
            <a:prstGeom prst="line">
              <a:avLst/>
            </a:prstGeom>
          </p:spPr>
          <p:style>
            <a:lnRef idx="3">
              <a:schemeClr val="dk1"/>
            </a:lnRef>
            <a:fillRef idx="0">
              <a:schemeClr val="dk1"/>
            </a:fillRef>
            <a:effectRef idx="2">
              <a:schemeClr val="dk1"/>
            </a:effectRef>
            <a:fontRef idx="minor">
              <a:schemeClr val="tx1"/>
            </a:fontRef>
          </p:style>
        </p:cxnSp>
        <p:sp>
          <p:nvSpPr>
            <p:cNvPr id="9" name="8 Cerrar llave"/>
            <p:cNvSpPr/>
            <p:nvPr/>
          </p:nvSpPr>
          <p:spPr>
            <a:xfrm rot="5400000">
              <a:off x="4139952" y="1196752"/>
              <a:ext cx="648072" cy="5256584"/>
            </a:xfrm>
            <a:prstGeom prst="rightBrace">
              <a:avLst/>
            </a:prstGeom>
          </p:spPr>
          <p:style>
            <a:lnRef idx="3">
              <a:schemeClr val="accent1"/>
            </a:lnRef>
            <a:fillRef idx="0">
              <a:schemeClr val="accent1"/>
            </a:fillRef>
            <a:effectRef idx="2">
              <a:schemeClr val="accent1"/>
            </a:effectRef>
            <a:fontRef idx="minor">
              <a:schemeClr val="tx1"/>
            </a:fontRef>
          </p:style>
          <p:txBody>
            <a:bodyPr rtlCol="0" anchor="ctr"/>
            <a:lstStyle/>
            <a:p>
              <a:pPr algn="ctr"/>
              <a:endParaRPr lang="es-MX"/>
            </a:p>
          </p:txBody>
        </p:sp>
        <p:sp>
          <p:nvSpPr>
            <p:cNvPr id="10" name="9 CuadroTexto"/>
            <p:cNvSpPr txBox="1"/>
            <p:nvPr/>
          </p:nvSpPr>
          <p:spPr>
            <a:xfrm>
              <a:off x="3059832" y="4365104"/>
              <a:ext cx="3600400" cy="369332"/>
            </a:xfrm>
            <a:prstGeom prst="rect">
              <a:avLst/>
            </a:prstGeom>
            <a:noFill/>
          </p:spPr>
          <p:txBody>
            <a:bodyPr wrap="square" rtlCol="0">
              <a:spAutoFit/>
            </a:bodyPr>
            <a:lstStyle/>
            <a:p>
              <a:r>
                <a:rPr lang="es-MX" dirty="0"/>
                <a:t>n: Plazo del Documento</a:t>
              </a:r>
            </a:p>
          </p:txBody>
        </p:sp>
        <p:sp>
          <p:nvSpPr>
            <p:cNvPr id="11" name="10 CuadroTexto"/>
            <p:cNvSpPr txBox="1"/>
            <p:nvPr/>
          </p:nvSpPr>
          <p:spPr>
            <a:xfrm>
              <a:off x="323528" y="4869160"/>
              <a:ext cx="3600400" cy="584775"/>
            </a:xfrm>
            <a:prstGeom prst="rect">
              <a:avLst/>
            </a:prstGeom>
          </p:spPr>
          <p:style>
            <a:lnRef idx="1">
              <a:schemeClr val="accent2"/>
            </a:lnRef>
            <a:fillRef idx="2">
              <a:schemeClr val="accent2"/>
            </a:fillRef>
            <a:effectRef idx="1">
              <a:schemeClr val="accent2"/>
            </a:effectRef>
            <a:fontRef idx="minor">
              <a:schemeClr val="dk1"/>
            </a:fontRef>
          </p:style>
          <p:txBody>
            <a:bodyPr wrap="square" rtlCol="0">
              <a:spAutoFit/>
            </a:bodyPr>
            <a:lstStyle/>
            <a:p>
              <a:pPr algn="ctr"/>
              <a:r>
                <a:rPr lang="es-MX" sz="1600" b="1" dirty="0"/>
                <a:t>Valor de Captación =  Capital  Inicial Invertido</a:t>
              </a:r>
            </a:p>
          </p:txBody>
        </p:sp>
        <p:sp>
          <p:nvSpPr>
            <p:cNvPr id="13" name="12 CuadroTexto"/>
            <p:cNvSpPr txBox="1"/>
            <p:nvPr/>
          </p:nvSpPr>
          <p:spPr>
            <a:xfrm>
              <a:off x="4499992" y="4869160"/>
              <a:ext cx="4104456" cy="584775"/>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pPr algn="ctr"/>
              <a:r>
                <a:rPr lang="es-MX" sz="1600" b="1" dirty="0"/>
                <a:t>Valor de Final =  Valor de Rescate del Documento.</a:t>
              </a:r>
            </a:p>
          </p:txBody>
        </p:sp>
        <p:cxnSp>
          <p:nvCxnSpPr>
            <p:cNvPr id="15" name="14 Conector recto de flecha"/>
            <p:cNvCxnSpPr/>
            <p:nvPr/>
          </p:nvCxnSpPr>
          <p:spPr>
            <a:xfrm rot="5400000" flipH="1" flipV="1">
              <a:off x="323528" y="3501008"/>
              <a:ext cx="1872208" cy="864096"/>
            </a:xfrm>
            <a:prstGeom prst="straightConnector1">
              <a:avLst/>
            </a:prstGeom>
            <a:ln>
              <a:tailEnd type="arrow"/>
            </a:ln>
          </p:spPr>
          <p:style>
            <a:lnRef idx="3">
              <a:schemeClr val="accent2"/>
            </a:lnRef>
            <a:fillRef idx="0">
              <a:schemeClr val="accent2"/>
            </a:fillRef>
            <a:effectRef idx="2">
              <a:schemeClr val="accent2"/>
            </a:effectRef>
            <a:fontRef idx="minor">
              <a:schemeClr val="tx1"/>
            </a:fontRef>
          </p:style>
        </p:cxnSp>
        <p:cxnSp>
          <p:nvCxnSpPr>
            <p:cNvPr id="17" name="16 Conector recto de flecha"/>
            <p:cNvCxnSpPr/>
            <p:nvPr/>
          </p:nvCxnSpPr>
          <p:spPr>
            <a:xfrm rot="16200000" flipV="1">
              <a:off x="6660232" y="3645024"/>
              <a:ext cx="1656184" cy="504056"/>
            </a:xfrm>
            <a:prstGeom prst="straightConnector1">
              <a:avLst/>
            </a:prstGeom>
            <a:ln>
              <a:tailEnd type="arrow"/>
            </a:ln>
          </p:spPr>
          <p:style>
            <a:lnRef idx="3">
              <a:schemeClr val="accent2"/>
            </a:lnRef>
            <a:fillRef idx="0">
              <a:schemeClr val="accent2"/>
            </a:fillRef>
            <a:effectRef idx="2">
              <a:schemeClr val="accent2"/>
            </a:effectRef>
            <a:fontRef idx="minor">
              <a:schemeClr val="tx1"/>
            </a:fontRef>
          </p:style>
        </p:cxnSp>
        <p:pic>
          <p:nvPicPr>
            <p:cNvPr id="5123" name="Picture 3"/>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1835696" y="1916832"/>
              <a:ext cx="5200650" cy="552450"/>
            </a:xfrm>
            <a:prstGeom prst="rect">
              <a:avLst/>
            </a:prstGeom>
            <a:noFill/>
          </p:spPr>
        </p:pic>
      </p:gr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MX"/>
          </a:p>
        </p:txBody>
      </p:sp>
      <p:sp>
        <p:nvSpPr>
          <p:cNvPr id="14" name="13 CuadroTexto"/>
          <p:cNvSpPr txBox="1"/>
          <p:nvPr/>
        </p:nvSpPr>
        <p:spPr>
          <a:xfrm>
            <a:off x="971600" y="3501008"/>
            <a:ext cx="3024336" cy="369332"/>
          </a:xfrm>
          <a:prstGeom prst="rect">
            <a:avLst/>
          </a:prstGeom>
          <a:noFill/>
        </p:spPr>
        <p:txBody>
          <a:bodyPr wrap="square" rtlCol="0">
            <a:spAutoFit/>
          </a:bodyPr>
          <a:lstStyle/>
          <a:p>
            <a:endParaRPr lang="es-MX" dirty="0"/>
          </a:p>
        </p:txBody>
      </p:sp>
      <p:sp>
        <p:nvSpPr>
          <p:cNvPr id="63490"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MX"/>
          </a:p>
        </p:txBody>
      </p:sp>
      <p:pic>
        <p:nvPicPr>
          <p:cNvPr id="63489" name="Picture 1"/>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1763688" y="2132856"/>
            <a:ext cx="5200650" cy="552450"/>
          </a:xfrm>
          <a:prstGeom prst="rect">
            <a:avLst/>
          </a:prstGeom>
          <a:noFill/>
        </p:spPr>
      </p:pic>
      <p:sp>
        <p:nvSpPr>
          <p:cNvPr id="18" name="17 CuadroTexto"/>
          <p:cNvSpPr txBox="1"/>
          <p:nvPr/>
        </p:nvSpPr>
        <p:spPr>
          <a:xfrm>
            <a:off x="1403648" y="3356992"/>
            <a:ext cx="3443443" cy="1477328"/>
          </a:xfrm>
          <a:prstGeom prst="rect">
            <a:avLst/>
          </a:prstGeom>
          <a:noFill/>
        </p:spPr>
        <p:txBody>
          <a:bodyPr wrap="none" rtlCol="0">
            <a:spAutoFit/>
          </a:bodyPr>
          <a:lstStyle/>
          <a:p>
            <a:r>
              <a:rPr lang="es-MX" b="1" dirty="0"/>
              <a:t>Donde:</a:t>
            </a:r>
          </a:p>
          <a:p>
            <a:pPr>
              <a:buFont typeface="Arial" pitchFamily="34" charset="0"/>
              <a:buChar char="•"/>
            </a:pPr>
            <a:r>
              <a:rPr lang="es-MX" b="1" i="1" dirty="0"/>
              <a:t> i = Tasa real o nominal del banco</a:t>
            </a:r>
          </a:p>
          <a:p>
            <a:pPr>
              <a:buFont typeface="Arial" pitchFamily="34" charset="0"/>
              <a:buChar char="•"/>
            </a:pPr>
            <a:r>
              <a:rPr lang="es-MX" b="1" i="1" dirty="0"/>
              <a:t>Base = 30 0 360 días</a:t>
            </a:r>
          </a:p>
          <a:p>
            <a:pPr>
              <a:buFont typeface="Arial" pitchFamily="34" charset="0"/>
              <a:buChar char="•"/>
            </a:pPr>
            <a:r>
              <a:rPr lang="es-MX" b="1" dirty="0"/>
              <a:t> n = Plazo total del documento</a:t>
            </a:r>
          </a:p>
          <a:p>
            <a:pPr>
              <a:buFont typeface="Arial" pitchFamily="34" charset="0"/>
              <a:buChar char="•"/>
            </a:pPr>
            <a:endParaRPr lang="es-MX" i="1" dirty="0"/>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MX"/>
          </a:p>
        </p:txBody>
      </p:sp>
      <p:sp>
        <p:nvSpPr>
          <p:cNvPr id="14" name="13 CuadroTexto"/>
          <p:cNvSpPr txBox="1"/>
          <p:nvPr/>
        </p:nvSpPr>
        <p:spPr>
          <a:xfrm>
            <a:off x="971600" y="3501008"/>
            <a:ext cx="3024336" cy="369332"/>
          </a:xfrm>
          <a:prstGeom prst="rect">
            <a:avLst/>
          </a:prstGeom>
          <a:noFill/>
        </p:spPr>
        <p:txBody>
          <a:bodyPr wrap="square" rtlCol="0">
            <a:spAutoFit/>
          </a:bodyPr>
          <a:lstStyle/>
          <a:p>
            <a:endParaRPr lang="es-MX" dirty="0"/>
          </a:p>
        </p:txBody>
      </p:sp>
      <p:sp>
        <p:nvSpPr>
          <p:cNvPr id="63490"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MX"/>
          </a:p>
        </p:txBody>
      </p:sp>
      <p:sp>
        <p:nvSpPr>
          <p:cNvPr id="64514"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MX"/>
          </a:p>
        </p:txBody>
      </p:sp>
      <p:grpSp>
        <p:nvGrpSpPr>
          <p:cNvPr id="21" name="20 Grupo"/>
          <p:cNvGrpSpPr/>
          <p:nvPr/>
        </p:nvGrpSpPr>
        <p:grpSpPr>
          <a:xfrm>
            <a:off x="683568" y="1988840"/>
            <a:ext cx="7848872" cy="4329191"/>
            <a:chOff x="683568" y="1988840"/>
            <a:chExt cx="7848872" cy="4329191"/>
          </a:xfrm>
        </p:grpSpPr>
        <p:sp>
          <p:nvSpPr>
            <p:cNvPr id="18" name="17 CuadroTexto"/>
            <p:cNvSpPr txBox="1"/>
            <p:nvPr/>
          </p:nvSpPr>
          <p:spPr>
            <a:xfrm>
              <a:off x="1043608" y="2996952"/>
              <a:ext cx="5708614" cy="1477328"/>
            </a:xfrm>
            <a:prstGeom prst="rect">
              <a:avLst/>
            </a:prstGeom>
            <a:noFill/>
          </p:spPr>
          <p:txBody>
            <a:bodyPr wrap="none" rtlCol="0">
              <a:spAutoFit/>
            </a:bodyPr>
            <a:lstStyle/>
            <a:p>
              <a:r>
                <a:rPr lang="es-MX" b="1" dirty="0"/>
                <a:t>Donde:</a:t>
              </a:r>
            </a:p>
            <a:p>
              <a:pPr>
                <a:buFont typeface="Arial" pitchFamily="34" charset="0"/>
                <a:buChar char="•"/>
              </a:pPr>
              <a:r>
                <a:rPr lang="es-MX" b="1" i="1" dirty="0"/>
                <a:t> i = Tasa real o nominal del  Mercado</a:t>
              </a:r>
            </a:p>
            <a:p>
              <a:pPr>
                <a:buFont typeface="Arial" pitchFamily="34" charset="0"/>
                <a:buChar char="•"/>
              </a:pPr>
              <a:r>
                <a:rPr lang="es-MX" b="1" i="1" dirty="0"/>
                <a:t>Base = 30 0 360 días</a:t>
              </a:r>
            </a:p>
            <a:p>
              <a:pPr>
                <a:buFont typeface="Arial" pitchFamily="34" charset="0"/>
                <a:buChar char="•"/>
              </a:pPr>
              <a:r>
                <a:rPr lang="es-MX" b="1" dirty="0"/>
                <a:t> n = Número de días que le quedan al  documento</a:t>
              </a:r>
            </a:p>
            <a:p>
              <a:pPr>
                <a:buFont typeface="Arial" pitchFamily="34" charset="0"/>
                <a:buChar char="•"/>
              </a:pPr>
              <a:endParaRPr lang="es-MX" i="1" dirty="0"/>
            </a:p>
          </p:txBody>
        </p:sp>
        <p:pic>
          <p:nvPicPr>
            <p:cNvPr id="64513" name="Picture 1"/>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2195736" y="1988840"/>
              <a:ext cx="3888432" cy="925066"/>
            </a:xfrm>
            <a:prstGeom prst="rect">
              <a:avLst/>
            </a:prstGeom>
            <a:noFill/>
          </p:spPr>
        </p:pic>
        <p:cxnSp>
          <p:nvCxnSpPr>
            <p:cNvPr id="10" name="9 Conector recto"/>
            <p:cNvCxnSpPr/>
            <p:nvPr/>
          </p:nvCxnSpPr>
          <p:spPr>
            <a:xfrm>
              <a:off x="1619672" y="4941168"/>
              <a:ext cx="5400600" cy="0"/>
            </a:xfrm>
            <a:prstGeom prst="line">
              <a:avLst/>
            </a:prstGeom>
          </p:spPr>
          <p:style>
            <a:lnRef idx="3">
              <a:schemeClr val="dk1"/>
            </a:lnRef>
            <a:fillRef idx="0">
              <a:schemeClr val="dk1"/>
            </a:fillRef>
            <a:effectRef idx="2">
              <a:schemeClr val="dk1"/>
            </a:effectRef>
            <a:fontRef idx="minor">
              <a:schemeClr val="tx1"/>
            </a:fontRef>
          </p:style>
        </p:cxnSp>
        <p:cxnSp>
          <p:nvCxnSpPr>
            <p:cNvPr id="11" name="10 Conector recto"/>
            <p:cNvCxnSpPr/>
            <p:nvPr/>
          </p:nvCxnSpPr>
          <p:spPr>
            <a:xfrm rot="5400000">
              <a:off x="1295636" y="4977172"/>
              <a:ext cx="648072" cy="0"/>
            </a:xfrm>
            <a:prstGeom prst="line">
              <a:avLst/>
            </a:prstGeom>
          </p:spPr>
          <p:style>
            <a:lnRef idx="3">
              <a:schemeClr val="dk1"/>
            </a:lnRef>
            <a:fillRef idx="0">
              <a:schemeClr val="dk1"/>
            </a:fillRef>
            <a:effectRef idx="2">
              <a:schemeClr val="dk1"/>
            </a:effectRef>
            <a:fontRef idx="minor">
              <a:schemeClr val="tx1"/>
            </a:fontRef>
          </p:style>
        </p:cxnSp>
        <p:cxnSp>
          <p:nvCxnSpPr>
            <p:cNvPr id="12" name="11 Conector recto"/>
            <p:cNvCxnSpPr/>
            <p:nvPr/>
          </p:nvCxnSpPr>
          <p:spPr>
            <a:xfrm rot="5400000">
              <a:off x="6696236" y="4905164"/>
              <a:ext cx="648072" cy="0"/>
            </a:xfrm>
            <a:prstGeom prst="line">
              <a:avLst/>
            </a:prstGeom>
          </p:spPr>
          <p:style>
            <a:lnRef idx="3">
              <a:schemeClr val="dk1"/>
            </a:lnRef>
            <a:fillRef idx="0">
              <a:schemeClr val="dk1"/>
            </a:fillRef>
            <a:effectRef idx="2">
              <a:schemeClr val="dk1"/>
            </a:effectRef>
            <a:fontRef idx="minor">
              <a:schemeClr val="tx1"/>
            </a:fontRef>
          </p:style>
        </p:cxnSp>
        <p:sp>
          <p:nvSpPr>
            <p:cNvPr id="13" name="12 Cerrar llave"/>
            <p:cNvSpPr/>
            <p:nvPr/>
          </p:nvSpPr>
          <p:spPr>
            <a:xfrm rot="5400000">
              <a:off x="5328084" y="3969060"/>
              <a:ext cx="504056" cy="2880320"/>
            </a:xfrm>
            <a:prstGeom prst="rightBrace">
              <a:avLst/>
            </a:prstGeom>
          </p:spPr>
          <p:style>
            <a:lnRef idx="2">
              <a:schemeClr val="accent5"/>
            </a:lnRef>
            <a:fillRef idx="0">
              <a:schemeClr val="accent5"/>
            </a:fillRef>
            <a:effectRef idx="1">
              <a:schemeClr val="accent5"/>
            </a:effectRef>
            <a:fontRef idx="minor">
              <a:schemeClr val="tx1"/>
            </a:fontRef>
          </p:style>
          <p:txBody>
            <a:bodyPr rtlCol="0" anchor="ctr"/>
            <a:lstStyle/>
            <a:p>
              <a:pPr algn="ctr"/>
              <a:endParaRPr lang="es-MX"/>
            </a:p>
          </p:txBody>
        </p:sp>
        <p:sp>
          <p:nvSpPr>
            <p:cNvPr id="15" name="14 CuadroTexto"/>
            <p:cNvSpPr txBox="1"/>
            <p:nvPr/>
          </p:nvSpPr>
          <p:spPr>
            <a:xfrm>
              <a:off x="4499992" y="5733256"/>
              <a:ext cx="2592288" cy="584775"/>
            </a:xfrm>
            <a:prstGeom prst="rect">
              <a:avLst/>
            </a:prstGeom>
            <a:noFill/>
          </p:spPr>
          <p:txBody>
            <a:bodyPr wrap="square" rtlCol="0">
              <a:spAutoFit/>
            </a:bodyPr>
            <a:lstStyle/>
            <a:p>
              <a:pPr algn="ctr"/>
              <a:r>
                <a:rPr lang="es-MX" sz="1600" dirty="0"/>
                <a:t>n: N° de días que le queda al Documento</a:t>
              </a:r>
            </a:p>
          </p:txBody>
        </p:sp>
        <p:sp>
          <p:nvSpPr>
            <p:cNvPr id="16" name="15 CuadroTexto"/>
            <p:cNvSpPr txBox="1"/>
            <p:nvPr/>
          </p:nvSpPr>
          <p:spPr>
            <a:xfrm>
              <a:off x="683568" y="5589240"/>
              <a:ext cx="1368152" cy="338554"/>
            </a:xfrm>
            <a:prstGeom prst="rect">
              <a:avLst/>
            </a:prstGeom>
          </p:spPr>
          <p:style>
            <a:lnRef idx="1">
              <a:schemeClr val="accent2"/>
            </a:lnRef>
            <a:fillRef idx="2">
              <a:schemeClr val="accent2"/>
            </a:fillRef>
            <a:effectRef idx="1">
              <a:schemeClr val="accent2"/>
            </a:effectRef>
            <a:fontRef idx="minor">
              <a:schemeClr val="dk1"/>
            </a:fontRef>
          </p:style>
          <p:txBody>
            <a:bodyPr wrap="square" rtlCol="0">
              <a:spAutoFit/>
            </a:bodyPr>
            <a:lstStyle/>
            <a:p>
              <a:pPr algn="ctr"/>
              <a:r>
                <a:rPr lang="es-MX" sz="1600" b="1" dirty="0"/>
                <a:t>Valor Inicial</a:t>
              </a:r>
            </a:p>
          </p:txBody>
        </p:sp>
        <p:sp>
          <p:nvSpPr>
            <p:cNvPr id="17" name="16 CuadroTexto"/>
            <p:cNvSpPr txBox="1"/>
            <p:nvPr/>
          </p:nvSpPr>
          <p:spPr>
            <a:xfrm>
              <a:off x="7164288" y="5661248"/>
              <a:ext cx="1368152" cy="338554"/>
            </a:xfrm>
            <a:prstGeom prst="rect">
              <a:avLst/>
            </a:prstGeom>
          </p:spPr>
          <p:style>
            <a:lnRef idx="1">
              <a:schemeClr val="accent2"/>
            </a:lnRef>
            <a:fillRef idx="2">
              <a:schemeClr val="accent2"/>
            </a:fillRef>
            <a:effectRef idx="1">
              <a:schemeClr val="accent2"/>
            </a:effectRef>
            <a:fontRef idx="minor">
              <a:schemeClr val="dk1"/>
            </a:fontRef>
          </p:style>
          <p:txBody>
            <a:bodyPr wrap="square" rtlCol="0">
              <a:spAutoFit/>
            </a:bodyPr>
            <a:lstStyle/>
            <a:p>
              <a:pPr algn="ctr"/>
              <a:r>
                <a:rPr lang="es-MX" sz="1600" b="1" dirty="0"/>
                <a:t>Valor de Final</a:t>
              </a:r>
            </a:p>
          </p:txBody>
        </p:sp>
        <p:cxnSp>
          <p:nvCxnSpPr>
            <p:cNvPr id="19" name="18 Conector recto de flecha"/>
            <p:cNvCxnSpPr/>
            <p:nvPr/>
          </p:nvCxnSpPr>
          <p:spPr>
            <a:xfrm rot="5400000" flipH="1" flipV="1">
              <a:off x="1079612" y="5121188"/>
              <a:ext cx="648072" cy="288032"/>
            </a:xfrm>
            <a:prstGeom prst="straightConnector1">
              <a:avLst/>
            </a:prstGeom>
            <a:ln>
              <a:tailEnd type="arrow"/>
            </a:ln>
          </p:spPr>
          <p:style>
            <a:lnRef idx="3">
              <a:schemeClr val="accent2"/>
            </a:lnRef>
            <a:fillRef idx="0">
              <a:schemeClr val="accent2"/>
            </a:fillRef>
            <a:effectRef idx="2">
              <a:schemeClr val="accent2"/>
            </a:effectRef>
            <a:fontRef idx="minor">
              <a:schemeClr val="tx1"/>
            </a:fontRef>
          </p:style>
        </p:cxnSp>
        <p:cxnSp>
          <p:nvCxnSpPr>
            <p:cNvPr id="20" name="19 Conector recto de flecha"/>
            <p:cNvCxnSpPr/>
            <p:nvPr/>
          </p:nvCxnSpPr>
          <p:spPr>
            <a:xfrm rot="16200000" flipV="1">
              <a:off x="6912260" y="5193196"/>
              <a:ext cx="576064" cy="216024"/>
            </a:xfrm>
            <a:prstGeom prst="straightConnector1">
              <a:avLst/>
            </a:prstGeom>
            <a:ln>
              <a:tailEnd type="arrow"/>
            </a:ln>
          </p:spPr>
          <p:style>
            <a:lnRef idx="3">
              <a:schemeClr val="accent2"/>
            </a:lnRef>
            <a:fillRef idx="0">
              <a:schemeClr val="accent2"/>
            </a:fillRef>
            <a:effectRef idx="2">
              <a:schemeClr val="accent2"/>
            </a:effectRef>
            <a:fontRef idx="minor">
              <a:schemeClr val="tx1"/>
            </a:fontRef>
          </p:style>
        </p:cxnSp>
        <p:cxnSp>
          <p:nvCxnSpPr>
            <p:cNvPr id="22" name="21 Conector recto"/>
            <p:cNvCxnSpPr/>
            <p:nvPr/>
          </p:nvCxnSpPr>
          <p:spPr>
            <a:xfrm rot="5400000">
              <a:off x="3887924" y="5049180"/>
              <a:ext cx="504056" cy="0"/>
            </a:xfrm>
            <a:prstGeom prst="line">
              <a:avLst/>
            </a:prstGeom>
          </p:spPr>
          <p:style>
            <a:lnRef idx="3">
              <a:schemeClr val="dk1"/>
            </a:lnRef>
            <a:fillRef idx="0">
              <a:schemeClr val="dk1"/>
            </a:fillRef>
            <a:effectRef idx="2">
              <a:schemeClr val="dk1"/>
            </a:effectRef>
            <a:fontRef idx="minor">
              <a:schemeClr val="tx1"/>
            </a:fontRef>
          </p:style>
        </p:cxnSp>
        <p:sp>
          <p:nvSpPr>
            <p:cNvPr id="27" name="26 CuadroTexto"/>
            <p:cNvSpPr txBox="1"/>
            <p:nvPr/>
          </p:nvSpPr>
          <p:spPr>
            <a:xfrm>
              <a:off x="2699792" y="5661248"/>
              <a:ext cx="1584176" cy="338554"/>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pPr algn="ctr"/>
              <a:r>
                <a:rPr lang="es-MX" sz="1600" b="1" dirty="0"/>
                <a:t>Valor Mercado</a:t>
              </a:r>
            </a:p>
          </p:txBody>
        </p:sp>
        <p:cxnSp>
          <p:nvCxnSpPr>
            <p:cNvPr id="29" name="28 Conector recto de flecha"/>
            <p:cNvCxnSpPr/>
            <p:nvPr/>
          </p:nvCxnSpPr>
          <p:spPr>
            <a:xfrm flipV="1">
              <a:off x="3491880" y="5013176"/>
              <a:ext cx="648072" cy="576064"/>
            </a:xfrm>
            <a:prstGeom prst="straightConnector1">
              <a:avLst/>
            </a:prstGeom>
            <a:ln>
              <a:tailEnd type="arrow"/>
            </a:ln>
          </p:spPr>
          <p:style>
            <a:lnRef idx="3">
              <a:schemeClr val="accent2"/>
            </a:lnRef>
            <a:fillRef idx="0">
              <a:schemeClr val="accent2"/>
            </a:fillRef>
            <a:effectRef idx="2">
              <a:schemeClr val="accent2"/>
            </a:effectRef>
            <a:fontRef idx="minor">
              <a:schemeClr val="tx1"/>
            </a:fontRef>
          </p:style>
        </p:cxnSp>
      </p:gr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MX" dirty="0"/>
              <a:t>Negociación Mercado Secundario</a:t>
            </a:r>
            <a:br>
              <a:rPr lang="es-MX" dirty="0"/>
            </a:br>
            <a:r>
              <a:rPr lang="es-MX" b="1" dirty="0"/>
              <a:t>PDBC </a:t>
            </a:r>
            <a:r>
              <a:rPr lang="es-MX" dirty="0"/>
              <a:t>y </a:t>
            </a:r>
            <a:r>
              <a:rPr lang="es-MX" b="1" dirty="0"/>
              <a:t>PRBC</a:t>
            </a:r>
            <a:endParaRPr lang="es-MX" dirty="0"/>
          </a:p>
        </p:txBody>
      </p:sp>
      <p:sp>
        <p:nvSpPr>
          <p:cNvPr id="3" name="2 Marcador de contenido"/>
          <p:cNvSpPr>
            <a:spLocks noGrp="1"/>
          </p:cNvSpPr>
          <p:nvPr>
            <p:ph sz="quarter" idx="1"/>
          </p:nvPr>
        </p:nvSpPr>
        <p:spPr/>
        <p:txBody>
          <a:bodyPr>
            <a:normAutofit/>
          </a:bodyPr>
          <a:lstStyle/>
          <a:p>
            <a:pPr algn="just"/>
            <a:r>
              <a:rPr lang="es-MX" dirty="0"/>
              <a:t>Estos instrumentos se transan en el mercado secundario en función de su valor de mercado.</a:t>
            </a:r>
          </a:p>
          <a:p>
            <a:pPr algn="just"/>
            <a:r>
              <a:rPr lang="es-MX" dirty="0"/>
              <a:t>El valor de mercado es el valor presente, del valor de rescate del documento.</a:t>
            </a:r>
          </a:p>
          <a:p>
            <a:pPr algn="just"/>
            <a:r>
              <a:rPr lang="es-MX" dirty="0"/>
              <a:t>Se usa interés lineal dado que es sólo un periodo.</a:t>
            </a:r>
          </a:p>
          <a:p>
            <a:pPr algn="just"/>
            <a:r>
              <a:rPr lang="es-MX" dirty="0"/>
              <a:t>Las tasa se utilizan en base 30 días para los papeles nominales y base 360 para los documentos en UF:</a:t>
            </a:r>
          </a:p>
        </p:txBody>
      </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MX" dirty="0"/>
              <a:t>Valor de Mercado del Documento </a:t>
            </a:r>
            <a:br>
              <a:rPr lang="es-MX" dirty="0"/>
            </a:br>
            <a:r>
              <a:rPr lang="es-MX" dirty="0"/>
              <a:t>Mercado Primario</a:t>
            </a:r>
          </a:p>
        </p:txBody>
      </p:sp>
      <p:sp>
        <p:nvSpPr>
          <p:cNvPr id="65538"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MX"/>
          </a:p>
        </p:txBody>
      </p:sp>
      <p:grpSp>
        <p:nvGrpSpPr>
          <p:cNvPr id="15" name="14 Grupo"/>
          <p:cNvGrpSpPr/>
          <p:nvPr/>
        </p:nvGrpSpPr>
        <p:grpSpPr>
          <a:xfrm>
            <a:off x="395536" y="1844824"/>
            <a:ext cx="8352928" cy="4165426"/>
            <a:chOff x="395536" y="1844824"/>
            <a:chExt cx="8352928" cy="4165426"/>
          </a:xfrm>
        </p:grpSpPr>
        <p:sp>
          <p:nvSpPr>
            <p:cNvPr id="9" name="8 CuadroTexto"/>
            <p:cNvSpPr txBox="1"/>
            <p:nvPr/>
          </p:nvSpPr>
          <p:spPr>
            <a:xfrm>
              <a:off x="395536" y="4077072"/>
              <a:ext cx="3600400" cy="584775"/>
            </a:xfrm>
            <a:prstGeom prst="rect">
              <a:avLst/>
            </a:prstGeom>
          </p:spPr>
          <p:style>
            <a:lnRef idx="1">
              <a:schemeClr val="accent2"/>
            </a:lnRef>
            <a:fillRef idx="2">
              <a:schemeClr val="accent2"/>
            </a:fillRef>
            <a:effectRef idx="1">
              <a:schemeClr val="accent2"/>
            </a:effectRef>
            <a:fontRef idx="minor">
              <a:schemeClr val="dk1"/>
            </a:fontRef>
          </p:style>
          <p:txBody>
            <a:bodyPr wrap="square" rtlCol="0">
              <a:spAutoFit/>
            </a:bodyPr>
            <a:lstStyle/>
            <a:p>
              <a:pPr algn="ctr"/>
              <a:r>
                <a:rPr lang="es-MX" sz="1600" b="1" dirty="0"/>
                <a:t>Valor de Compra Inversionista Institucional</a:t>
              </a:r>
            </a:p>
          </p:txBody>
        </p:sp>
        <p:grpSp>
          <p:nvGrpSpPr>
            <p:cNvPr id="14" name="13 Grupo"/>
            <p:cNvGrpSpPr/>
            <p:nvPr/>
          </p:nvGrpSpPr>
          <p:grpSpPr>
            <a:xfrm>
              <a:off x="899592" y="1844824"/>
              <a:ext cx="7848872" cy="2570802"/>
              <a:chOff x="899592" y="1844824"/>
              <a:chExt cx="7848872" cy="2570802"/>
            </a:xfrm>
          </p:grpSpPr>
          <p:cxnSp>
            <p:nvCxnSpPr>
              <p:cNvPr id="4" name="3 Conector recto"/>
              <p:cNvCxnSpPr/>
              <p:nvPr/>
            </p:nvCxnSpPr>
            <p:spPr>
              <a:xfrm>
                <a:off x="1835696" y="2204864"/>
                <a:ext cx="5400600" cy="0"/>
              </a:xfrm>
              <a:prstGeom prst="line">
                <a:avLst/>
              </a:prstGeom>
            </p:spPr>
            <p:style>
              <a:lnRef idx="3">
                <a:schemeClr val="dk1"/>
              </a:lnRef>
              <a:fillRef idx="0">
                <a:schemeClr val="dk1"/>
              </a:fillRef>
              <a:effectRef idx="2">
                <a:schemeClr val="dk1"/>
              </a:effectRef>
              <a:fontRef idx="minor">
                <a:schemeClr val="tx1"/>
              </a:fontRef>
            </p:style>
          </p:cxnSp>
          <p:cxnSp>
            <p:nvCxnSpPr>
              <p:cNvPr id="5" name="4 Conector recto"/>
              <p:cNvCxnSpPr/>
              <p:nvPr/>
            </p:nvCxnSpPr>
            <p:spPr>
              <a:xfrm rot="5400000">
                <a:off x="1511660" y="2240868"/>
                <a:ext cx="648072" cy="0"/>
              </a:xfrm>
              <a:prstGeom prst="line">
                <a:avLst/>
              </a:prstGeom>
            </p:spPr>
            <p:style>
              <a:lnRef idx="3">
                <a:schemeClr val="dk1"/>
              </a:lnRef>
              <a:fillRef idx="0">
                <a:schemeClr val="dk1"/>
              </a:fillRef>
              <a:effectRef idx="2">
                <a:schemeClr val="dk1"/>
              </a:effectRef>
              <a:fontRef idx="minor">
                <a:schemeClr val="tx1"/>
              </a:fontRef>
            </p:style>
          </p:cxnSp>
          <p:cxnSp>
            <p:nvCxnSpPr>
              <p:cNvPr id="6" name="5 Conector recto"/>
              <p:cNvCxnSpPr/>
              <p:nvPr/>
            </p:nvCxnSpPr>
            <p:spPr>
              <a:xfrm rot="5400000">
                <a:off x="6912260" y="2168860"/>
                <a:ext cx="648072" cy="0"/>
              </a:xfrm>
              <a:prstGeom prst="line">
                <a:avLst/>
              </a:prstGeom>
            </p:spPr>
            <p:style>
              <a:lnRef idx="3">
                <a:schemeClr val="dk1"/>
              </a:lnRef>
              <a:fillRef idx="0">
                <a:schemeClr val="dk1"/>
              </a:fillRef>
              <a:effectRef idx="2">
                <a:schemeClr val="dk1"/>
              </a:effectRef>
              <a:fontRef idx="minor">
                <a:schemeClr val="tx1"/>
              </a:fontRef>
            </p:style>
          </p:cxnSp>
          <p:sp>
            <p:nvSpPr>
              <p:cNvPr id="7" name="6 Cerrar llave"/>
              <p:cNvSpPr/>
              <p:nvPr/>
            </p:nvSpPr>
            <p:spPr>
              <a:xfrm rot="5400000">
                <a:off x="4211960" y="404664"/>
                <a:ext cx="648072" cy="5256584"/>
              </a:xfrm>
              <a:prstGeom prst="rightBrace">
                <a:avLst/>
              </a:prstGeom>
            </p:spPr>
            <p:style>
              <a:lnRef idx="2">
                <a:schemeClr val="accent5"/>
              </a:lnRef>
              <a:fillRef idx="0">
                <a:schemeClr val="accent5"/>
              </a:fillRef>
              <a:effectRef idx="1">
                <a:schemeClr val="accent5"/>
              </a:effectRef>
              <a:fontRef idx="minor">
                <a:schemeClr val="tx1"/>
              </a:fontRef>
            </p:style>
            <p:txBody>
              <a:bodyPr rtlCol="0" anchor="ctr"/>
              <a:lstStyle/>
              <a:p>
                <a:pPr algn="ctr"/>
                <a:endParaRPr lang="es-MX"/>
              </a:p>
            </p:txBody>
          </p:sp>
          <p:sp>
            <p:nvSpPr>
              <p:cNvPr id="8" name="7 CuadroTexto"/>
              <p:cNvSpPr txBox="1"/>
              <p:nvPr/>
            </p:nvSpPr>
            <p:spPr>
              <a:xfrm>
                <a:off x="3131840" y="3573016"/>
                <a:ext cx="3600400" cy="369332"/>
              </a:xfrm>
              <a:prstGeom prst="rect">
                <a:avLst/>
              </a:prstGeom>
              <a:noFill/>
            </p:spPr>
            <p:txBody>
              <a:bodyPr wrap="square" rtlCol="0">
                <a:spAutoFit/>
              </a:bodyPr>
              <a:lstStyle/>
              <a:p>
                <a:r>
                  <a:rPr lang="es-MX" dirty="0"/>
                  <a:t>n: Plazo del Documento</a:t>
                </a:r>
              </a:p>
            </p:txBody>
          </p:sp>
          <p:sp>
            <p:nvSpPr>
              <p:cNvPr id="10" name="9 CuadroTexto"/>
              <p:cNvSpPr txBox="1"/>
              <p:nvPr/>
            </p:nvSpPr>
            <p:spPr>
              <a:xfrm>
                <a:off x="5940152" y="4077072"/>
                <a:ext cx="2808312" cy="338554"/>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pPr algn="ctr"/>
                <a:r>
                  <a:rPr lang="es-MX" sz="1600" b="1" dirty="0"/>
                  <a:t>Valor Caratula</a:t>
                </a:r>
              </a:p>
            </p:txBody>
          </p:sp>
          <p:cxnSp>
            <p:nvCxnSpPr>
              <p:cNvPr id="11" name="10 Conector recto de flecha"/>
              <p:cNvCxnSpPr/>
              <p:nvPr/>
            </p:nvCxnSpPr>
            <p:spPr>
              <a:xfrm rot="5400000" flipH="1" flipV="1">
                <a:off x="395536" y="2708920"/>
                <a:ext cx="1872208" cy="864096"/>
              </a:xfrm>
              <a:prstGeom prst="straightConnector1">
                <a:avLst/>
              </a:prstGeom>
              <a:ln>
                <a:tailEnd type="arrow"/>
              </a:ln>
            </p:spPr>
            <p:style>
              <a:lnRef idx="3">
                <a:schemeClr val="accent2"/>
              </a:lnRef>
              <a:fillRef idx="0">
                <a:schemeClr val="accent2"/>
              </a:fillRef>
              <a:effectRef idx="2">
                <a:schemeClr val="accent2"/>
              </a:effectRef>
              <a:fontRef idx="minor">
                <a:schemeClr val="tx1"/>
              </a:fontRef>
            </p:style>
          </p:cxnSp>
          <p:cxnSp>
            <p:nvCxnSpPr>
              <p:cNvPr id="12" name="11 Conector recto de flecha"/>
              <p:cNvCxnSpPr/>
              <p:nvPr/>
            </p:nvCxnSpPr>
            <p:spPr>
              <a:xfrm rot="16200000" flipV="1">
                <a:off x="6732240" y="2852936"/>
                <a:ext cx="1656184" cy="504056"/>
              </a:xfrm>
              <a:prstGeom prst="straightConnector1">
                <a:avLst/>
              </a:prstGeom>
              <a:ln>
                <a:tailEnd type="arrow"/>
              </a:ln>
            </p:spPr>
            <p:style>
              <a:lnRef idx="3">
                <a:schemeClr val="accent2"/>
              </a:lnRef>
              <a:fillRef idx="0">
                <a:schemeClr val="accent2"/>
              </a:fillRef>
              <a:effectRef idx="2">
                <a:schemeClr val="accent2"/>
              </a:effectRef>
              <a:fontRef idx="minor">
                <a:schemeClr val="tx1"/>
              </a:fontRef>
            </p:style>
          </p:cxnSp>
        </p:grpSp>
        <p:pic>
          <p:nvPicPr>
            <p:cNvPr id="65537" name="Picture 1"/>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2699792" y="5229200"/>
              <a:ext cx="3686175" cy="781050"/>
            </a:xfrm>
            <a:prstGeom prst="rect">
              <a:avLst/>
            </a:prstGeom>
            <a:noFill/>
          </p:spPr>
        </p:pic>
      </p:gr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quarter" idx="1"/>
          </p:nvPr>
        </p:nvSpPr>
        <p:spPr/>
        <p:txBody>
          <a:bodyPr/>
          <a:lstStyle/>
          <a:p>
            <a:pPr algn="just">
              <a:buNone/>
            </a:pPr>
            <a:r>
              <a:rPr lang="es-MX" dirty="0"/>
              <a:t>C</a:t>
            </a:r>
            <a:r>
              <a:rPr lang="es-MX" baseline="-25000" dirty="0"/>
              <a:t>o </a:t>
            </a:r>
            <a:r>
              <a:rPr lang="es-MX" dirty="0"/>
              <a:t>= </a:t>
            </a:r>
            <a:r>
              <a:rPr lang="es-MX" dirty="0" err="1"/>
              <a:t>Vp</a:t>
            </a:r>
            <a:r>
              <a:rPr lang="es-MX" dirty="0"/>
              <a:t> = Capital inicial = Valor presente</a:t>
            </a:r>
          </a:p>
          <a:p>
            <a:pPr algn="just">
              <a:buNone/>
            </a:pPr>
            <a:endParaRPr lang="es-MX" dirty="0"/>
          </a:p>
          <a:p>
            <a:pPr algn="just">
              <a:buNone/>
            </a:pPr>
            <a:r>
              <a:rPr lang="es-MX" i="1" dirty="0"/>
              <a:t>n = Plazo de capitalización</a:t>
            </a:r>
          </a:p>
          <a:p>
            <a:pPr algn="just">
              <a:buNone/>
            </a:pPr>
            <a:r>
              <a:rPr lang="es-MX" i="1" dirty="0"/>
              <a:t>i= Tasa de Interés</a:t>
            </a:r>
          </a:p>
          <a:p>
            <a:pPr algn="just">
              <a:buNone/>
            </a:pPr>
            <a:r>
              <a:rPr lang="es-MX" i="1" dirty="0"/>
              <a:t>C</a:t>
            </a:r>
            <a:r>
              <a:rPr lang="es-MX" i="1" baseline="-25000" dirty="0"/>
              <a:t>f</a:t>
            </a:r>
            <a:r>
              <a:rPr lang="es-MX" i="1" dirty="0"/>
              <a:t> = </a:t>
            </a:r>
            <a:r>
              <a:rPr lang="es-MX" i="1" dirty="0" err="1"/>
              <a:t>V</a:t>
            </a:r>
            <a:r>
              <a:rPr lang="es-MX" i="1" baseline="-25000" dirty="0" err="1"/>
              <a:t>f</a:t>
            </a:r>
            <a:r>
              <a:rPr lang="es-MX" i="1" baseline="-25000" dirty="0"/>
              <a:t>  </a:t>
            </a:r>
            <a:r>
              <a:rPr lang="es-MX" i="1" dirty="0"/>
              <a:t>= Capital final = Valor futuro</a:t>
            </a:r>
          </a:p>
          <a:p>
            <a:pPr>
              <a:buNone/>
            </a:pPr>
            <a:endParaRPr lang="es-MX" baseline="-25000" dirty="0"/>
          </a:p>
        </p:txBody>
      </p:sp>
      <p:sp>
        <p:nvSpPr>
          <p:cNvPr id="5" name="1 Título"/>
          <p:cNvSpPr>
            <a:spLocks noGrp="1"/>
          </p:cNvSpPr>
          <p:nvPr>
            <p:ph type="title"/>
          </p:nvPr>
        </p:nvSpPr>
        <p:spPr>
          <a:xfrm>
            <a:off x="467544" y="620688"/>
            <a:ext cx="7467600" cy="508918"/>
          </a:xfrm>
        </p:spPr>
        <p:txBody>
          <a:bodyPr>
            <a:normAutofit fontScale="90000"/>
          </a:bodyPr>
          <a:lstStyle/>
          <a:p>
            <a:r>
              <a:rPr lang="es-MX" dirty="0"/>
              <a:t>Variables básicas</a:t>
            </a:r>
          </a:p>
        </p:txBody>
      </p:sp>
    </p:spTree>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MX"/>
          </a:p>
        </p:txBody>
      </p:sp>
      <p:pic>
        <p:nvPicPr>
          <p:cNvPr id="65537" name="Picture 1"/>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2267744" y="2564904"/>
            <a:ext cx="3686175" cy="781050"/>
          </a:xfrm>
          <a:prstGeom prst="rect">
            <a:avLst/>
          </a:prstGeom>
          <a:noFill/>
        </p:spPr>
      </p:pic>
      <p:sp>
        <p:nvSpPr>
          <p:cNvPr id="15" name="14 CuadroTexto"/>
          <p:cNvSpPr txBox="1"/>
          <p:nvPr/>
        </p:nvSpPr>
        <p:spPr>
          <a:xfrm>
            <a:off x="1259632" y="3717032"/>
            <a:ext cx="5708614" cy="1477328"/>
          </a:xfrm>
          <a:prstGeom prst="rect">
            <a:avLst/>
          </a:prstGeom>
          <a:noFill/>
        </p:spPr>
        <p:txBody>
          <a:bodyPr wrap="none" rtlCol="0">
            <a:spAutoFit/>
          </a:bodyPr>
          <a:lstStyle/>
          <a:p>
            <a:r>
              <a:rPr lang="es-MX" b="1" dirty="0"/>
              <a:t>Donde:</a:t>
            </a:r>
          </a:p>
          <a:p>
            <a:pPr>
              <a:buFont typeface="Arial" pitchFamily="34" charset="0"/>
              <a:buChar char="•"/>
            </a:pPr>
            <a:r>
              <a:rPr lang="es-MX" b="1" i="1" dirty="0"/>
              <a:t> i = Tasa real o nominal del  Mercado</a:t>
            </a:r>
          </a:p>
          <a:p>
            <a:pPr>
              <a:buFont typeface="Arial" pitchFamily="34" charset="0"/>
              <a:buChar char="•"/>
            </a:pPr>
            <a:r>
              <a:rPr lang="es-MX" b="1" i="1" dirty="0"/>
              <a:t>Base = 30 0 360 días</a:t>
            </a:r>
          </a:p>
          <a:p>
            <a:pPr>
              <a:buFont typeface="Arial" pitchFamily="34" charset="0"/>
              <a:buChar char="•"/>
            </a:pPr>
            <a:r>
              <a:rPr lang="es-MX" b="1" dirty="0"/>
              <a:t> n = Número de días que le quedan al  documento</a:t>
            </a:r>
          </a:p>
          <a:p>
            <a:pPr>
              <a:buFont typeface="Arial" pitchFamily="34" charset="0"/>
              <a:buChar char="•"/>
            </a:pPr>
            <a:endParaRPr lang="es-MX" i="1" dirty="0"/>
          </a:p>
        </p:txBody>
      </p:sp>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908720"/>
            <a:ext cx="7467600" cy="508918"/>
          </a:xfrm>
        </p:spPr>
        <p:txBody>
          <a:bodyPr>
            <a:normAutofit fontScale="90000"/>
          </a:bodyPr>
          <a:lstStyle/>
          <a:p>
            <a:r>
              <a:rPr lang="es-MX" dirty="0"/>
              <a:t>Cálculo de Rentabilidad</a:t>
            </a:r>
          </a:p>
        </p:txBody>
      </p:sp>
      <p:sp>
        <p:nvSpPr>
          <p:cNvPr id="3" name="2 Marcador de contenido"/>
          <p:cNvSpPr>
            <a:spLocks noGrp="1"/>
          </p:cNvSpPr>
          <p:nvPr>
            <p:ph sz="quarter" idx="1"/>
          </p:nvPr>
        </p:nvSpPr>
        <p:spPr/>
        <p:txBody>
          <a:bodyPr/>
          <a:lstStyle/>
          <a:p>
            <a:pPr algn="just"/>
            <a:r>
              <a:rPr lang="es-MX" dirty="0"/>
              <a:t>Desde el punto de vista de la racionalidad económica  todo inversionista busca obtener un beneficio producto de las inversiones que haga.</a:t>
            </a:r>
          </a:p>
          <a:p>
            <a:pPr algn="just"/>
            <a:r>
              <a:rPr lang="es-MX" dirty="0"/>
              <a:t>El beneficio obtenido en la inversión que se hace respecto al monto original que se invirtió, es lo que se denomina </a:t>
            </a:r>
            <a:r>
              <a:rPr lang="es-MX" b="1" dirty="0"/>
              <a:t>rentabilidad o retorno.</a:t>
            </a:r>
          </a:p>
        </p:txBody>
      </p:sp>
    </p:spTree>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8"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MX"/>
          </a:p>
        </p:txBody>
      </p:sp>
      <p:sp>
        <p:nvSpPr>
          <p:cNvPr id="67590" name="Rectangle 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MX"/>
          </a:p>
        </p:txBody>
      </p:sp>
      <p:grpSp>
        <p:nvGrpSpPr>
          <p:cNvPr id="6" name="5 Grupo"/>
          <p:cNvGrpSpPr/>
          <p:nvPr/>
        </p:nvGrpSpPr>
        <p:grpSpPr>
          <a:xfrm>
            <a:off x="1259632" y="1340768"/>
            <a:ext cx="5544616" cy="3528392"/>
            <a:chOff x="1259632" y="1340768"/>
            <a:chExt cx="5544616" cy="3528392"/>
          </a:xfrm>
        </p:grpSpPr>
        <p:pic>
          <p:nvPicPr>
            <p:cNvPr id="67587" name="Picture 3"/>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1259632" y="1340768"/>
              <a:ext cx="5457825" cy="1177280"/>
            </a:xfrm>
            <a:prstGeom prst="rect">
              <a:avLst/>
            </a:prstGeom>
          </p:spPr>
          <p:style>
            <a:lnRef idx="2">
              <a:schemeClr val="accent1"/>
            </a:lnRef>
            <a:fillRef idx="1">
              <a:schemeClr val="lt1"/>
            </a:fillRef>
            <a:effectRef idx="0">
              <a:schemeClr val="accent1"/>
            </a:effectRef>
            <a:fontRef idx="minor">
              <a:schemeClr val="dk1"/>
            </a:fontRef>
          </p:style>
        </p:pic>
        <p:pic>
          <p:nvPicPr>
            <p:cNvPr id="67589" name="Picture 5"/>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1331640" y="3717032"/>
              <a:ext cx="5472608" cy="1152128"/>
            </a:xfrm>
            <a:prstGeom prst="rect">
              <a:avLst/>
            </a:prstGeom>
          </p:spPr>
          <p:style>
            <a:lnRef idx="2">
              <a:schemeClr val="accent1"/>
            </a:lnRef>
            <a:fillRef idx="1">
              <a:schemeClr val="lt1"/>
            </a:fillRef>
            <a:effectRef idx="0">
              <a:schemeClr val="accent1"/>
            </a:effectRef>
            <a:fontRef idx="minor">
              <a:schemeClr val="dk1"/>
            </a:fontRef>
          </p:style>
        </p:pic>
      </p:grpSp>
    </p:spTree>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539552" y="1556792"/>
            <a:ext cx="7772400" cy="1470025"/>
          </a:xfrm>
        </p:spPr>
        <p:txBody>
          <a:bodyPr/>
          <a:lstStyle/>
          <a:p>
            <a:r>
              <a:rPr lang="es-MX" b="1" dirty="0"/>
              <a:t>INSTRUMENTOS DE RENTA FIJA DE MEDIANO Y LARGO PLAZO</a:t>
            </a:r>
          </a:p>
        </p:txBody>
      </p:sp>
      <p:pic>
        <p:nvPicPr>
          <p:cNvPr id="30721" name="Picture 1"/>
          <p:cNvPicPr>
            <a:picLocks noChangeAspect="1" noChangeArrowheads="1"/>
          </p:cNvPicPr>
          <p:nvPr/>
        </p:nvPicPr>
        <p:blipFill>
          <a:blip r:embed="rId2" cstate="print"/>
          <a:srcRect/>
          <a:stretch>
            <a:fillRect/>
          </a:stretch>
        </p:blipFill>
        <p:spPr bwMode="auto">
          <a:xfrm>
            <a:off x="3347864" y="3645024"/>
            <a:ext cx="2143125" cy="2664296"/>
          </a:xfrm>
          <a:prstGeom prst="rect">
            <a:avLst/>
          </a:prstGeom>
          <a:noFill/>
          <a:ln w="9525">
            <a:noFill/>
            <a:miter lim="800000"/>
            <a:headEnd/>
            <a:tailEnd/>
          </a:ln>
        </p:spPr>
      </p:pic>
    </p:spTree>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755576" y="2780928"/>
            <a:ext cx="2016224" cy="874018"/>
          </a:xfrm>
        </p:spPr>
        <p:txBody>
          <a:bodyPr>
            <a:normAutofit/>
          </a:bodyPr>
          <a:lstStyle/>
          <a:p>
            <a:pPr algn="ctr"/>
            <a:r>
              <a:rPr lang="es-MX" sz="4000" dirty="0"/>
              <a:t>Bonos</a:t>
            </a:r>
          </a:p>
        </p:txBody>
      </p:sp>
      <p:sp>
        <p:nvSpPr>
          <p:cNvPr id="3" name="2 Marcador de contenido"/>
          <p:cNvSpPr>
            <a:spLocks noGrp="1"/>
          </p:cNvSpPr>
          <p:nvPr>
            <p:ph sz="quarter" idx="1"/>
          </p:nvPr>
        </p:nvSpPr>
        <p:spPr>
          <a:xfrm>
            <a:off x="3275856" y="620688"/>
            <a:ext cx="5266928" cy="5853113"/>
          </a:xfrm>
        </p:spPr>
        <p:txBody>
          <a:bodyPr>
            <a:normAutofit lnSpcReduction="10000"/>
          </a:bodyPr>
          <a:lstStyle/>
          <a:p>
            <a:pPr algn="just"/>
            <a:r>
              <a:rPr lang="es-MX" dirty="0"/>
              <a:t>Es un instrumento que representa deuda para quien lo emite.</a:t>
            </a:r>
          </a:p>
          <a:p>
            <a:pPr algn="just"/>
            <a:r>
              <a:rPr lang="es-MX" dirty="0"/>
              <a:t>Es un derecho para quien presta el dinero.</a:t>
            </a:r>
          </a:p>
          <a:p>
            <a:pPr algn="just"/>
            <a:r>
              <a:rPr lang="es-MX" dirty="0"/>
              <a:t>Cuando se invierte en Bonos, le esta prestando dinero a una empresa, al banco central u otro organismo y a cambio tiene el derecho de recibir la devolución de su dinero.</a:t>
            </a:r>
          </a:p>
          <a:p>
            <a:pPr algn="just"/>
            <a:r>
              <a:rPr lang="es-MX" dirty="0"/>
              <a:t>Cuando se compran Bonos, se convierte en acreedor. Esta comprando el derecho a recibir intereses por su dinero además de la devolución de lo invertido.</a:t>
            </a:r>
          </a:p>
        </p:txBody>
      </p:sp>
      <p:sp>
        <p:nvSpPr>
          <p:cNvPr id="5" name="4 Abrir llave"/>
          <p:cNvSpPr/>
          <p:nvPr/>
        </p:nvSpPr>
        <p:spPr>
          <a:xfrm>
            <a:off x="2627784" y="620688"/>
            <a:ext cx="576064" cy="5328592"/>
          </a:xfrm>
          <a:prstGeom prst="leftBrace">
            <a:avLst/>
          </a:prstGeom>
        </p:spPr>
        <p:style>
          <a:lnRef idx="3">
            <a:schemeClr val="accent1"/>
          </a:lnRef>
          <a:fillRef idx="0">
            <a:schemeClr val="accent1"/>
          </a:fillRef>
          <a:effectRef idx="2">
            <a:schemeClr val="accent1"/>
          </a:effectRef>
          <a:fontRef idx="minor">
            <a:schemeClr val="tx1"/>
          </a:fontRef>
        </p:style>
        <p:txBody>
          <a:bodyPr rtlCol="0" anchor="ctr"/>
          <a:lstStyle/>
          <a:p>
            <a:pPr algn="ctr"/>
            <a:endParaRPr lang="es-MX"/>
          </a:p>
        </p:txBody>
      </p:sp>
    </p:spTree>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quarter" idx="1"/>
          </p:nvPr>
        </p:nvSpPr>
        <p:spPr>
          <a:xfrm>
            <a:off x="457200" y="1091877"/>
            <a:ext cx="8229600" cy="4929411"/>
          </a:xfrm>
        </p:spPr>
        <p:txBody>
          <a:bodyPr>
            <a:normAutofit/>
          </a:bodyPr>
          <a:lstStyle/>
          <a:p>
            <a:pPr algn="just"/>
            <a:r>
              <a:rPr lang="es-MX" dirty="0"/>
              <a:t>Cuando una empresa tiene planes de inversión o de expansión necesita recursos para llevar acabo dicho proyecto. Las alternativas para financiar estos planes son varias:</a:t>
            </a:r>
          </a:p>
          <a:p>
            <a:pPr lvl="1" algn="just">
              <a:buFont typeface="Wingdings" pitchFamily="2" charset="2"/>
              <a:buChar char="Ø"/>
            </a:pPr>
            <a:r>
              <a:rPr lang="es-MX" dirty="0"/>
              <a:t>Puede aumentar su capital a través de la emisión de acciones, lo cual a veces trae como resultado una automatización de la propiedad, cosa que quizás no quieran los principales accionistas de la empresa.</a:t>
            </a:r>
          </a:p>
          <a:p>
            <a:pPr lvl="1" algn="just">
              <a:buFont typeface="Wingdings" pitchFamily="2" charset="2"/>
              <a:buChar char="Ø"/>
            </a:pPr>
            <a:r>
              <a:rPr lang="es-MX" dirty="0"/>
              <a:t>Pedir un préstamo a un banco.</a:t>
            </a:r>
          </a:p>
        </p:txBody>
      </p:sp>
    </p:spTree>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quarter" idx="1"/>
          </p:nvPr>
        </p:nvSpPr>
        <p:spPr/>
        <p:txBody>
          <a:bodyPr/>
          <a:lstStyle/>
          <a:p>
            <a:pPr algn="just"/>
            <a:r>
              <a:rPr lang="es-MX" dirty="0"/>
              <a:t>También esta la opción de conseguir recursos a través de la emisión de</a:t>
            </a:r>
            <a:r>
              <a:rPr lang="es-MX" b="1" i="1" dirty="0"/>
              <a:t> Bonos</a:t>
            </a:r>
            <a:r>
              <a:rPr lang="es-MX" dirty="0"/>
              <a:t>, aquí es la empresa la que decide a que tasa endeudarse.</a:t>
            </a:r>
          </a:p>
        </p:txBody>
      </p:sp>
      <p:pic>
        <p:nvPicPr>
          <p:cNvPr id="73731" name="Picture 3"/>
          <p:cNvPicPr>
            <a:picLocks noChangeAspect="1" noChangeArrowheads="1"/>
          </p:cNvPicPr>
          <p:nvPr/>
        </p:nvPicPr>
        <p:blipFill>
          <a:blip r:embed="rId2" cstate="print"/>
          <a:srcRect/>
          <a:stretch>
            <a:fillRect/>
          </a:stretch>
        </p:blipFill>
        <p:spPr bwMode="auto">
          <a:xfrm>
            <a:off x="2627784" y="3429000"/>
            <a:ext cx="3384376" cy="2309242"/>
          </a:xfrm>
          <a:prstGeom prst="rect">
            <a:avLst/>
          </a:prstGeom>
          <a:noFill/>
          <a:ln w="9525">
            <a:noFill/>
            <a:miter lim="800000"/>
            <a:headEnd/>
            <a:tailEnd/>
          </a:ln>
        </p:spPr>
      </p:pic>
    </p:spTree>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a:t>Tipos de Bonos</a:t>
            </a:r>
          </a:p>
        </p:txBody>
      </p:sp>
      <p:sp>
        <p:nvSpPr>
          <p:cNvPr id="3" name="2 Marcador de contenido"/>
          <p:cNvSpPr>
            <a:spLocks noGrp="1"/>
          </p:cNvSpPr>
          <p:nvPr>
            <p:ph sz="quarter" idx="1"/>
          </p:nvPr>
        </p:nvSpPr>
        <p:spPr/>
        <p:txBody>
          <a:bodyPr>
            <a:normAutofit/>
          </a:bodyPr>
          <a:lstStyle/>
          <a:p>
            <a:pPr algn="just"/>
            <a:r>
              <a:rPr lang="es-MX" dirty="0"/>
              <a:t>Bonos emitido por el Banco Central:</a:t>
            </a:r>
          </a:p>
          <a:p>
            <a:pPr lvl="1" algn="just"/>
            <a:r>
              <a:rPr lang="es-MX" dirty="0"/>
              <a:t>Pagares Reajustables del Banco Central con Cupones (PRC).</a:t>
            </a:r>
          </a:p>
          <a:p>
            <a:pPr lvl="1" algn="just"/>
            <a:r>
              <a:rPr lang="es-MX" dirty="0"/>
              <a:t>Pagares Portador Banco Central con cupones (PPBC).</a:t>
            </a:r>
          </a:p>
          <a:p>
            <a:pPr lvl="1" algn="just"/>
            <a:r>
              <a:rPr lang="es-MX" dirty="0"/>
              <a:t>Pagares de Tasa Flotante (PTF).</a:t>
            </a:r>
          </a:p>
          <a:p>
            <a:pPr lvl="1" algn="just"/>
            <a:r>
              <a:rPr lang="es-MX" dirty="0"/>
              <a:t>Pagares Dólar Preferencial (PDP).</a:t>
            </a:r>
          </a:p>
          <a:p>
            <a:pPr lvl="1" algn="just"/>
            <a:r>
              <a:rPr lang="es-MX" dirty="0"/>
              <a:t>Pagares capitulo 18 y 19 (PCD).</a:t>
            </a:r>
          </a:p>
          <a:p>
            <a:pPr lvl="1" algn="just"/>
            <a:r>
              <a:rPr lang="es-MX" dirty="0"/>
              <a:t>Pagares Compra Cartera (PCC).</a:t>
            </a:r>
          </a:p>
          <a:p>
            <a:pPr lvl="1"/>
            <a:endParaRPr lang="es-MX" dirty="0"/>
          </a:p>
          <a:p>
            <a:pPr lvl="1"/>
            <a:endParaRPr lang="es-MX" dirty="0"/>
          </a:p>
          <a:p>
            <a:pPr lvl="1"/>
            <a:endParaRPr lang="es-MX" dirty="0"/>
          </a:p>
        </p:txBody>
      </p:sp>
    </p:spTree>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a:t>Instrumentos de Renta Fija</a:t>
            </a:r>
          </a:p>
        </p:txBody>
      </p:sp>
      <p:sp>
        <p:nvSpPr>
          <p:cNvPr id="3" name="2 Marcador de contenido"/>
          <p:cNvSpPr>
            <a:spLocks noGrp="1"/>
          </p:cNvSpPr>
          <p:nvPr>
            <p:ph sz="quarter" idx="1"/>
          </p:nvPr>
        </p:nvSpPr>
        <p:spPr>
          <a:xfrm>
            <a:off x="467544" y="2564904"/>
            <a:ext cx="7467600" cy="1972816"/>
          </a:xfrm>
        </p:spPr>
        <p:txBody>
          <a:bodyPr>
            <a:normAutofit fontScale="92500"/>
          </a:bodyPr>
          <a:lstStyle/>
          <a:p>
            <a:pPr algn="just"/>
            <a:r>
              <a:rPr lang="es-MX" dirty="0"/>
              <a:t>Son aquellos títulos representativos de obligaciones  a mediano y largo plazo emitidos por entidades privadas o por el Estado, con el fin de obtener recursos que permitan el financiamiento de actividades productivas y obras de infraestructura.</a:t>
            </a:r>
          </a:p>
          <a:p>
            <a:pPr>
              <a:buNone/>
            </a:pPr>
            <a:endParaRPr lang="es-MX" dirty="0"/>
          </a:p>
        </p:txBody>
      </p:sp>
    </p:spTree>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quarter" idx="1"/>
          </p:nvPr>
        </p:nvSpPr>
        <p:spPr/>
        <p:txBody>
          <a:bodyPr/>
          <a:lstStyle/>
          <a:p>
            <a:pPr>
              <a:buNone/>
            </a:pPr>
            <a:endParaRPr lang="es-MX" dirty="0"/>
          </a:p>
          <a:p>
            <a:endParaRPr lang="es-MX" dirty="0"/>
          </a:p>
        </p:txBody>
      </p:sp>
      <p:graphicFrame>
        <p:nvGraphicFramePr>
          <p:cNvPr id="4" name="3 Diagrama"/>
          <p:cNvGraphicFramePr/>
          <p:nvPr/>
        </p:nvGraphicFramePr>
        <p:xfrm>
          <a:off x="899592" y="836712"/>
          <a:ext cx="6984776" cy="504056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a:t>Relación de Cálculo</a:t>
            </a:r>
          </a:p>
        </p:txBody>
      </p:sp>
      <p:grpSp>
        <p:nvGrpSpPr>
          <p:cNvPr id="17" name="16 Grupo"/>
          <p:cNvGrpSpPr/>
          <p:nvPr/>
        </p:nvGrpSpPr>
        <p:grpSpPr>
          <a:xfrm>
            <a:off x="1043608" y="1988840"/>
            <a:ext cx="7632848" cy="3960440"/>
            <a:chOff x="1043608" y="1988840"/>
            <a:chExt cx="7632848" cy="3960440"/>
          </a:xfrm>
        </p:grpSpPr>
        <p:cxnSp>
          <p:nvCxnSpPr>
            <p:cNvPr id="4" name="3 Conector recto de flecha"/>
            <p:cNvCxnSpPr/>
            <p:nvPr/>
          </p:nvCxnSpPr>
          <p:spPr>
            <a:xfrm flipV="1">
              <a:off x="1187624" y="3789040"/>
              <a:ext cx="6624736" cy="72008"/>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6" name="5 Conector recto"/>
            <p:cNvCxnSpPr/>
            <p:nvPr/>
          </p:nvCxnSpPr>
          <p:spPr>
            <a:xfrm rot="5400000">
              <a:off x="791580" y="3753036"/>
              <a:ext cx="792088" cy="0"/>
            </a:xfrm>
            <a:prstGeom prst="line">
              <a:avLst/>
            </a:prstGeom>
          </p:spPr>
          <p:style>
            <a:lnRef idx="3">
              <a:schemeClr val="dk1"/>
            </a:lnRef>
            <a:fillRef idx="0">
              <a:schemeClr val="dk1"/>
            </a:fillRef>
            <a:effectRef idx="2">
              <a:schemeClr val="dk1"/>
            </a:effectRef>
            <a:fontRef idx="minor">
              <a:schemeClr val="tx1"/>
            </a:fontRef>
          </p:style>
        </p:cxnSp>
        <p:cxnSp>
          <p:nvCxnSpPr>
            <p:cNvPr id="9" name="8 Conector recto"/>
            <p:cNvCxnSpPr/>
            <p:nvPr/>
          </p:nvCxnSpPr>
          <p:spPr>
            <a:xfrm rot="5400000">
              <a:off x="2087724" y="3825044"/>
              <a:ext cx="792088" cy="0"/>
            </a:xfrm>
            <a:prstGeom prst="line">
              <a:avLst/>
            </a:prstGeom>
          </p:spPr>
          <p:style>
            <a:lnRef idx="3">
              <a:schemeClr val="dk1"/>
            </a:lnRef>
            <a:fillRef idx="0">
              <a:schemeClr val="dk1"/>
            </a:fillRef>
            <a:effectRef idx="2">
              <a:schemeClr val="dk1"/>
            </a:effectRef>
            <a:fontRef idx="minor">
              <a:schemeClr val="tx1"/>
            </a:fontRef>
          </p:style>
        </p:cxnSp>
        <p:cxnSp>
          <p:nvCxnSpPr>
            <p:cNvPr id="10" name="9 Conector recto"/>
            <p:cNvCxnSpPr/>
            <p:nvPr/>
          </p:nvCxnSpPr>
          <p:spPr>
            <a:xfrm rot="5400000">
              <a:off x="5472100" y="3753036"/>
              <a:ext cx="792088" cy="0"/>
            </a:xfrm>
            <a:prstGeom prst="line">
              <a:avLst/>
            </a:prstGeom>
          </p:spPr>
          <p:style>
            <a:lnRef idx="3">
              <a:schemeClr val="dk1"/>
            </a:lnRef>
            <a:fillRef idx="0">
              <a:schemeClr val="dk1"/>
            </a:fillRef>
            <a:effectRef idx="2">
              <a:schemeClr val="dk1"/>
            </a:effectRef>
            <a:fontRef idx="minor">
              <a:schemeClr val="tx1"/>
            </a:fontRef>
          </p:style>
        </p:cxnSp>
        <p:cxnSp>
          <p:nvCxnSpPr>
            <p:cNvPr id="11" name="10 Conector recto"/>
            <p:cNvCxnSpPr/>
            <p:nvPr/>
          </p:nvCxnSpPr>
          <p:spPr>
            <a:xfrm rot="5400000">
              <a:off x="3743908" y="3753036"/>
              <a:ext cx="792088" cy="0"/>
            </a:xfrm>
            <a:prstGeom prst="line">
              <a:avLst/>
            </a:prstGeom>
          </p:spPr>
          <p:style>
            <a:lnRef idx="3">
              <a:schemeClr val="dk1"/>
            </a:lnRef>
            <a:fillRef idx="0">
              <a:schemeClr val="dk1"/>
            </a:fillRef>
            <a:effectRef idx="2">
              <a:schemeClr val="dk1"/>
            </a:effectRef>
            <a:fontRef idx="minor">
              <a:schemeClr val="tx1"/>
            </a:fontRef>
          </p:style>
        </p:cxnSp>
        <p:cxnSp>
          <p:nvCxnSpPr>
            <p:cNvPr id="12" name="11 Conector recto"/>
            <p:cNvCxnSpPr/>
            <p:nvPr/>
          </p:nvCxnSpPr>
          <p:spPr>
            <a:xfrm rot="5400000">
              <a:off x="7128284" y="3753036"/>
              <a:ext cx="792088" cy="0"/>
            </a:xfrm>
            <a:prstGeom prst="line">
              <a:avLst/>
            </a:prstGeom>
          </p:spPr>
          <p:style>
            <a:lnRef idx="3">
              <a:schemeClr val="dk1"/>
            </a:lnRef>
            <a:fillRef idx="0">
              <a:schemeClr val="dk1"/>
            </a:fillRef>
            <a:effectRef idx="2">
              <a:schemeClr val="dk1"/>
            </a:effectRef>
            <a:fontRef idx="minor">
              <a:schemeClr val="tx1"/>
            </a:fontRef>
          </p:style>
        </p:cxnSp>
        <p:sp>
          <p:nvSpPr>
            <p:cNvPr id="13" name="12 Cerrar llave"/>
            <p:cNvSpPr/>
            <p:nvPr/>
          </p:nvSpPr>
          <p:spPr>
            <a:xfrm rot="16200000">
              <a:off x="4824028" y="1952836"/>
              <a:ext cx="360040" cy="1728192"/>
            </a:xfrm>
            <a:prstGeom prst="rightBrace">
              <a:avLst/>
            </a:prstGeom>
          </p:spPr>
          <p:style>
            <a:lnRef idx="3">
              <a:schemeClr val="accent4"/>
            </a:lnRef>
            <a:fillRef idx="0">
              <a:schemeClr val="accent4"/>
            </a:fillRef>
            <a:effectRef idx="2">
              <a:schemeClr val="accent4"/>
            </a:effectRef>
            <a:fontRef idx="minor">
              <a:schemeClr val="tx1"/>
            </a:fontRef>
          </p:style>
          <p:txBody>
            <a:bodyPr rtlCol="0" anchor="ctr"/>
            <a:lstStyle/>
            <a:p>
              <a:pPr algn="ctr"/>
              <a:endParaRPr lang="es-MX"/>
            </a:p>
          </p:txBody>
        </p:sp>
        <p:sp>
          <p:nvSpPr>
            <p:cNvPr id="14" name="13 Cerrar llave"/>
            <p:cNvSpPr/>
            <p:nvPr/>
          </p:nvSpPr>
          <p:spPr>
            <a:xfrm rot="5400000">
              <a:off x="4067943" y="1700809"/>
              <a:ext cx="576064" cy="6336704"/>
            </a:xfrm>
            <a:prstGeom prst="rightBrace">
              <a:avLst>
                <a:gd name="adj1" fmla="val 30540"/>
                <a:gd name="adj2" fmla="val 50000"/>
              </a:avLst>
            </a:prstGeom>
          </p:spPr>
          <p:style>
            <a:lnRef idx="3">
              <a:schemeClr val="accent4"/>
            </a:lnRef>
            <a:fillRef idx="0">
              <a:schemeClr val="accent4"/>
            </a:fillRef>
            <a:effectRef idx="2">
              <a:schemeClr val="accent4"/>
            </a:effectRef>
            <a:fontRef idx="minor">
              <a:schemeClr val="tx1"/>
            </a:fontRef>
          </p:style>
          <p:txBody>
            <a:bodyPr rtlCol="0" anchor="ctr"/>
            <a:lstStyle/>
            <a:p>
              <a:pPr algn="ctr"/>
              <a:endParaRPr lang="es-MX"/>
            </a:p>
          </p:txBody>
        </p:sp>
        <p:cxnSp>
          <p:nvCxnSpPr>
            <p:cNvPr id="16" name="15 Conector recto de flecha"/>
            <p:cNvCxnSpPr/>
            <p:nvPr/>
          </p:nvCxnSpPr>
          <p:spPr>
            <a:xfrm rot="5400000">
              <a:off x="1259632" y="2564904"/>
              <a:ext cx="576064" cy="576064"/>
            </a:xfrm>
            <a:prstGeom prst="straightConnector1">
              <a:avLst/>
            </a:prstGeom>
            <a:ln>
              <a:solidFill>
                <a:srgbClr val="C00000"/>
              </a:solidFill>
              <a:tailEnd type="arrow"/>
            </a:ln>
          </p:spPr>
          <p:style>
            <a:lnRef idx="3">
              <a:schemeClr val="accent2"/>
            </a:lnRef>
            <a:fillRef idx="0">
              <a:schemeClr val="accent2"/>
            </a:fillRef>
            <a:effectRef idx="2">
              <a:schemeClr val="accent2"/>
            </a:effectRef>
            <a:fontRef idx="minor">
              <a:schemeClr val="tx1"/>
            </a:fontRef>
          </p:style>
        </p:cxnSp>
        <p:cxnSp>
          <p:nvCxnSpPr>
            <p:cNvPr id="19" name="18 Conector recto de flecha"/>
            <p:cNvCxnSpPr/>
            <p:nvPr/>
          </p:nvCxnSpPr>
          <p:spPr>
            <a:xfrm rot="16200000" flipV="1">
              <a:off x="7128284" y="4329100"/>
              <a:ext cx="1224136" cy="288032"/>
            </a:xfrm>
            <a:prstGeom prst="straightConnector1">
              <a:avLst/>
            </a:prstGeom>
            <a:ln>
              <a:solidFill>
                <a:srgbClr val="C00000"/>
              </a:solidFill>
              <a:tailEnd type="arrow"/>
            </a:ln>
          </p:spPr>
          <p:style>
            <a:lnRef idx="3">
              <a:schemeClr val="accent2"/>
            </a:lnRef>
            <a:fillRef idx="0">
              <a:schemeClr val="accent2"/>
            </a:fillRef>
            <a:effectRef idx="2">
              <a:schemeClr val="accent2"/>
            </a:effectRef>
            <a:fontRef idx="minor">
              <a:schemeClr val="tx1"/>
            </a:fontRef>
          </p:style>
        </p:cxnSp>
        <p:sp>
          <p:nvSpPr>
            <p:cNvPr id="22" name="21 CuadroTexto"/>
            <p:cNvSpPr txBox="1"/>
            <p:nvPr/>
          </p:nvSpPr>
          <p:spPr>
            <a:xfrm>
              <a:off x="1043608" y="2132856"/>
              <a:ext cx="1728192" cy="369332"/>
            </a:xfrm>
            <a:prstGeom prst="rect">
              <a:avLst/>
            </a:prstGeom>
          </p:spPr>
          <p:style>
            <a:lnRef idx="1">
              <a:schemeClr val="accent2"/>
            </a:lnRef>
            <a:fillRef idx="2">
              <a:schemeClr val="accent2"/>
            </a:fillRef>
            <a:effectRef idx="1">
              <a:schemeClr val="accent2"/>
            </a:effectRef>
            <a:fontRef idx="minor">
              <a:schemeClr val="dk1"/>
            </a:fontRef>
          </p:style>
          <p:txBody>
            <a:bodyPr wrap="square" rtlCol="0">
              <a:spAutoFit/>
            </a:bodyPr>
            <a:lstStyle/>
            <a:p>
              <a:pPr algn="ctr"/>
              <a:r>
                <a:rPr lang="es-MX" dirty="0"/>
                <a:t>Capital Inicial</a:t>
              </a:r>
            </a:p>
          </p:txBody>
        </p:sp>
        <p:sp>
          <p:nvSpPr>
            <p:cNvPr id="24" name="23 CuadroTexto"/>
            <p:cNvSpPr txBox="1"/>
            <p:nvPr/>
          </p:nvSpPr>
          <p:spPr>
            <a:xfrm>
              <a:off x="3131840" y="1988840"/>
              <a:ext cx="3528392" cy="648072"/>
            </a:xfrm>
            <a:prstGeom prst="rect">
              <a:avLst/>
            </a:prstGeom>
          </p:spPr>
          <p:style>
            <a:lnRef idx="1">
              <a:schemeClr val="accent4"/>
            </a:lnRef>
            <a:fillRef idx="2">
              <a:schemeClr val="accent4"/>
            </a:fillRef>
            <a:effectRef idx="1">
              <a:schemeClr val="accent4"/>
            </a:effectRef>
            <a:fontRef idx="minor">
              <a:schemeClr val="dk1"/>
            </a:fontRef>
          </p:style>
          <p:txBody>
            <a:bodyPr wrap="square" rtlCol="0">
              <a:spAutoFit/>
            </a:bodyPr>
            <a:lstStyle/>
            <a:p>
              <a:pPr algn="ctr"/>
              <a:r>
                <a:rPr lang="es-MX" dirty="0"/>
                <a:t>Capitalización de Pagos de Interés</a:t>
              </a:r>
            </a:p>
          </p:txBody>
        </p:sp>
        <p:sp>
          <p:nvSpPr>
            <p:cNvPr id="25" name="24 CuadroTexto"/>
            <p:cNvSpPr txBox="1"/>
            <p:nvPr/>
          </p:nvSpPr>
          <p:spPr>
            <a:xfrm>
              <a:off x="3275856" y="5301208"/>
              <a:ext cx="1584176" cy="648072"/>
            </a:xfrm>
            <a:prstGeom prst="rect">
              <a:avLst/>
            </a:prstGeom>
          </p:spPr>
          <p:style>
            <a:lnRef idx="1">
              <a:schemeClr val="accent6"/>
            </a:lnRef>
            <a:fillRef idx="2">
              <a:schemeClr val="accent6"/>
            </a:fillRef>
            <a:effectRef idx="1">
              <a:schemeClr val="accent6"/>
            </a:effectRef>
            <a:fontRef idx="minor">
              <a:schemeClr val="dk1"/>
            </a:fontRef>
          </p:style>
          <p:txBody>
            <a:bodyPr wrap="square" rtlCol="0">
              <a:spAutoFit/>
            </a:bodyPr>
            <a:lstStyle/>
            <a:p>
              <a:pPr algn="ctr"/>
              <a:r>
                <a:rPr lang="es-MX" b="1" dirty="0"/>
                <a:t>Periodo Total</a:t>
              </a:r>
            </a:p>
          </p:txBody>
        </p:sp>
        <p:sp>
          <p:nvSpPr>
            <p:cNvPr id="26" name="25 CuadroTexto"/>
            <p:cNvSpPr txBox="1"/>
            <p:nvPr/>
          </p:nvSpPr>
          <p:spPr>
            <a:xfrm>
              <a:off x="7092280" y="5085184"/>
              <a:ext cx="1584176" cy="646331"/>
            </a:xfrm>
            <a:prstGeom prst="rect">
              <a:avLst/>
            </a:prstGeom>
          </p:spPr>
          <p:style>
            <a:lnRef idx="1">
              <a:schemeClr val="accent2"/>
            </a:lnRef>
            <a:fillRef idx="2">
              <a:schemeClr val="accent2"/>
            </a:fillRef>
            <a:effectRef idx="1">
              <a:schemeClr val="accent2"/>
            </a:effectRef>
            <a:fontRef idx="minor">
              <a:schemeClr val="dk1"/>
            </a:fontRef>
          </p:style>
          <p:txBody>
            <a:bodyPr wrap="square" rtlCol="0">
              <a:spAutoFit/>
            </a:bodyPr>
            <a:lstStyle/>
            <a:p>
              <a:pPr algn="ctr"/>
              <a:r>
                <a:rPr lang="es-MX" dirty="0"/>
                <a:t>Capital Final</a:t>
              </a:r>
            </a:p>
          </p:txBody>
        </p:sp>
      </p:grpSp>
    </p:spTree>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a:t>Tipos de Bonos</a:t>
            </a:r>
          </a:p>
        </p:txBody>
      </p:sp>
      <p:sp>
        <p:nvSpPr>
          <p:cNvPr id="3" name="2 Marcador de contenido"/>
          <p:cNvSpPr>
            <a:spLocks noGrp="1"/>
          </p:cNvSpPr>
          <p:nvPr>
            <p:ph sz="quarter" idx="1"/>
          </p:nvPr>
        </p:nvSpPr>
        <p:spPr/>
        <p:txBody>
          <a:bodyPr>
            <a:normAutofit/>
          </a:bodyPr>
          <a:lstStyle/>
          <a:p>
            <a:pPr algn="just"/>
            <a:r>
              <a:rPr lang="es-MX" dirty="0"/>
              <a:t>Bonos Privados:</a:t>
            </a:r>
          </a:p>
          <a:p>
            <a:pPr lvl="1" algn="just"/>
            <a:r>
              <a:rPr lang="es-MX" dirty="0"/>
              <a:t>Bonos de Empresas.</a:t>
            </a:r>
          </a:p>
          <a:p>
            <a:pPr lvl="1" algn="just"/>
            <a:r>
              <a:rPr lang="es-MX" dirty="0"/>
              <a:t>Letras de Crédito.</a:t>
            </a:r>
          </a:p>
          <a:p>
            <a:pPr lvl="1" algn="just"/>
            <a:r>
              <a:rPr lang="es-MX" dirty="0"/>
              <a:t>Bonos Bancarios.</a:t>
            </a:r>
          </a:p>
          <a:p>
            <a:pPr lvl="1" algn="just"/>
            <a:r>
              <a:rPr lang="es-MX" dirty="0"/>
              <a:t>Bonos de Subordinados.</a:t>
            </a:r>
          </a:p>
          <a:p>
            <a:pPr lvl="1" algn="just"/>
            <a:r>
              <a:rPr lang="es-MX" dirty="0"/>
              <a:t>Bonos Leasing.</a:t>
            </a:r>
          </a:p>
          <a:p>
            <a:pPr lvl="1"/>
            <a:endParaRPr lang="es-MX" dirty="0"/>
          </a:p>
          <a:p>
            <a:pPr lvl="1"/>
            <a:endParaRPr lang="es-MX" dirty="0"/>
          </a:p>
        </p:txBody>
      </p:sp>
    </p:spTree>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a:t>Valorización de Bonos</a:t>
            </a:r>
          </a:p>
        </p:txBody>
      </p:sp>
      <p:sp>
        <p:nvSpPr>
          <p:cNvPr id="3" name="2 Marcador de contenido"/>
          <p:cNvSpPr>
            <a:spLocks noGrp="1"/>
          </p:cNvSpPr>
          <p:nvPr>
            <p:ph sz="quarter" idx="1"/>
          </p:nvPr>
        </p:nvSpPr>
        <p:spPr/>
        <p:txBody>
          <a:bodyPr/>
          <a:lstStyle/>
          <a:p>
            <a:pPr algn="just"/>
            <a:r>
              <a:rPr lang="es-MX" dirty="0"/>
              <a:t>Como se ha visto, el emisor del bono podrá determinar la manera de cómo devolverá el capital e intereses  al inversionista que compró el instrumento.</a:t>
            </a:r>
          </a:p>
          <a:p>
            <a:pPr algn="just">
              <a:buNone/>
            </a:pPr>
            <a:endParaRPr lang="es-MX" dirty="0"/>
          </a:p>
          <a:p>
            <a:pPr algn="just"/>
            <a:r>
              <a:rPr lang="es-MX" dirty="0"/>
              <a:t>Esa forma de pago se expresa a través de un tabla de desarrollo. Con ella además podemos valorar el bono a la fecha que deseemos.</a:t>
            </a:r>
          </a:p>
          <a:p>
            <a:pPr>
              <a:buNone/>
            </a:pPr>
            <a:endParaRPr lang="es-MX" dirty="0"/>
          </a:p>
        </p:txBody>
      </p:sp>
    </p:spTree>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MX" dirty="0"/>
              <a:t>	</a:t>
            </a:r>
          </a:p>
        </p:txBody>
      </p:sp>
      <p:graphicFrame>
        <p:nvGraphicFramePr>
          <p:cNvPr id="5" name="4 Diagrama"/>
          <p:cNvGraphicFramePr/>
          <p:nvPr/>
        </p:nvGraphicFramePr>
        <p:xfrm>
          <a:off x="1524000" y="1397000"/>
          <a:ext cx="6096000"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67544" y="1196752"/>
            <a:ext cx="8229600" cy="1143000"/>
          </a:xfrm>
        </p:spPr>
        <p:txBody>
          <a:bodyPr>
            <a:normAutofit/>
          </a:bodyPr>
          <a:lstStyle/>
          <a:p>
            <a:r>
              <a:rPr lang="es-MX" b="1" dirty="0"/>
              <a:t>¿Qué es el Valor Actual del Bono?</a:t>
            </a:r>
          </a:p>
        </p:txBody>
      </p:sp>
      <p:sp>
        <p:nvSpPr>
          <p:cNvPr id="3" name="2 Marcador de contenido"/>
          <p:cNvSpPr>
            <a:spLocks noGrp="1"/>
          </p:cNvSpPr>
          <p:nvPr>
            <p:ph sz="quarter" idx="1"/>
          </p:nvPr>
        </p:nvSpPr>
        <p:spPr>
          <a:xfrm>
            <a:off x="323528" y="3140968"/>
            <a:ext cx="8229600" cy="1584176"/>
          </a:xfrm>
        </p:spPr>
        <p:txBody>
          <a:bodyPr/>
          <a:lstStyle/>
          <a:p>
            <a:pPr algn="just">
              <a:buNone/>
            </a:pPr>
            <a:r>
              <a:rPr lang="es-MX" dirty="0"/>
              <a:t>   Corresponde al valor actualizado de los flujos futuros de pago diferidos en el instrumento, a una fecha determinada y de interés del mercado.</a:t>
            </a:r>
          </a:p>
        </p:txBody>
      </p:sp>
    </p:spTree>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a:t>Valor del Bono</a:t>
            </a:r>
          </a:p>
        </p:txBody>
      </p:sp>
      <p:sp>
        <p:nvSpPr>
          <p:cNvPr id="3" name="2 Marcador de contenido"/>
          <p:cNvSpPr>
            <a:spLocks noGrp="1"/>
          </p:cNvSpPr>
          <p:nvPr>
            <p:ph sz="quarter" idx="1"/>
          </p:nvPr>
        </p:nvSpPr>
        <p:spPr>
          <a:xfrm>
            <a:off x="395536" y="3501008"/>
            <a:ext cx="8229600" cy="2376265"/>
          </a:xfrm>
        </p:spPr>
        <p:txBody>
          <a:bodyPr>
            <a:normAutofit fontScale="85000" lnSpcReduction="20000"/>
          </a:bodyPr>
          <a:lstStyle/>
          <a:p>
            <a:pPr>
              <a:buNone/>
            </a:pPr>
            <a:endParaRPr lang="es-MX" dirty="0"/>
          </a:p>
          <a:p>
            <a:r>
              <a:rPr lang="es-MX" dirty="0"/>
              <a:t>Valor Presente del Bono valorado a:</a:t>
            </a:r>
          </a:p>
          <a:p>
            <a:pPr lvl="1"/>
            <a:r>
              <a:rPr lang="es-MX" dirty="0" err="1"/>
              <a:t>Tir</a:t>
            </a:r>
            <a:r>
              <a:rPr lang="es-MX" dirty="0"/>
              <a:t> de Emisión = Valor Par</a:t>
            </a:r>
          </a:p>
          <a:p>
            <a:pPr lvl="1"/>
            <a:r>
              <a:rPr lang="es-MX" dirty="0" err="1"/>
              <a:t>Tir</a:t>
            </a:r>
            <a:r>
              <a:rPr lang="es-MX" dirty="0"/>
              <a:t> de Mercado = Valor de Mercado</a:t>
            </a:r>
          </a:p>
          <a:p>
            <a:pPr lvl="1"/>
            <a:r>
              <a:rPr lang="es-MX" dirty="0" err="1"/>
              <a:t>Tir</a:t>
            </a:r>
            <a:r>
              <a:rPr lang="es-MX" dirty="0"/>
              <a:t> de Compra = Costo Contable</a:t>
            </a:r>
          </a:p>
          <a:p>
            <a:pPr lvl="1"/>
            <a:endParaRPr lang="es-MX" dirty="0"/>
          </a:p>
          <a:p>
            <a:pPr lvl="1">
              <a:buNone/>
            </a:pPr>
            <a:r>
              <a:rPr lang="es-MX" dirty="0" err="1"/>
              <a:t>Fn</a:t>
            </a:r>
            <a:r>
              <a:rPr lang="es-MX" dirty="0"/>
              <a:t> = Flujo de Pagos del bono</a:t>
            </a:r>
          </a:p>
          <a:p>
            <a:pPr lvl="1">
              <a:buNone/>
            </a:pPr>
            <a:r>
              <a:rPr lang="es-MX" i="1" dirty="0"/>
              <a:t>i </a:t>
            </a:r>
            <a:r>
              <a:rPr lang="es-MX" dirty="0"/>
              <a:t>= Tasa de Interés</a:t>
            </a:r>
            <a:endParaRPr lang="es-MX" i="1" dirty="0"/>
          </a:p>
        </p:txBody>
      </p:sp>
      <p:sp>
        <p:nvSpPr>
          <p:cNvPr id="74754"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MX"/>
          </a:p>
        </p:txBody>
      </p:sp>
      <p:pic>
        <p:nvPicPr>
          <p:cNvPr id="74753" name="Picture 1"/>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1259632" y="1772816"/>
            <a:ext cx="5832648" cy="1440160"/>
          </a:xfrm>
          <a:prstGeom prst="rect">
            <a:avLst/>
          </a:prstGeom>
          <a:noFill/>
        </p:spPr>
      </p:pic>
    </p:spTree>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7467600" cy="706090"/>
          </a:xfrm>
        </p:spPr>
        <p:txBody>
          <a:bodyPr/>
          <a:lstStyle/>
          <a:p>
            <a:r>
              <a:rPr lang="es-MX" dirty="0"/>
              <a:t>Cómo se devuelve la inversión</a:t>
            </a:r>
          </a:p>
        </p:txBody>
      </p:sp>
      <p:sp>
        <p:nvSpPr>
          <p:cNvPr id="3" name="2 Marcador de contenido"/>
          <p:cNvSpPr>
            <a:spLocks noGrp="1"/>
          </p:cNvSpPr>
          <p:nvPr>
            <p:ph sz="quarter" idx="1"/>
          </p:nvPr>
        </p:nvSpPr>
        <p:spPr>
          <a:xfrm>
            <a:off x="467544" y="1268760"/>
            <a:ext cx="8229600" cy="1684784"/>
          </a:xfrm>
        </p:spPr>
        <p:txBody>
          <a:bodyPr/>
          <a:lstStyle/>
          <a:p>
            <a:r>
              <a:rPr lang="es-MX" dirty="0"/>
              <a:t>Los emisores de Bonos proponen la forma de devolver el capital más intereses. Las maneras de hacerlo son:</a:t>
            </a:r>
          </a:p>
          <a:p>
            <a:pPr>
              <a:buNone/>
            </a:pPr>
            <a:endParaRPr lang="es-MX" dirty="0"/>
          </a:p>
        </p:txBody>
      </p:sp>
      <p:graphicFrame>
        <p:nvGraphicFramePr>
          <p:cNvPr id="6" name="5 Diagrama"/>
          <p:cNvGraphicFramePr/>
          <p:nvPr/>
        </p:nvGraphicFramePr>
        <p:xfrm>
          <a:off x="1403648" y="2852936"/>
          <a:ext cx="6096000" cy="318412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MX" dirty="0"/>
              <a:t>Valor del Cupón y Valor Presente de la Lamina</a:t>
            </a:r>
          </a:p>
        </p:txBody>
      </p:sp>
      <p:sp>
        <p:nvSpPr>
          <p:cNvPr id="3" name="2 Marcador de contenido"/>
          <p:cNvSpPr>
            <a:spLocks noGrp="1"/>
          </p:cNvSpPr>
          <p:nvPr>
            <p:ph sz="quarter" idx="1"/>
          </p:nvPr>
        </p:nvSpPr>
        <p:spPr>
          <a:xfrm>
            <a:off x="457200" y="1600201"/>
            <a:ext cx="8229600" cy="1972815"/>
          </a:xfrm>
        </p:spPr>
        <p:txBody>
          <a:bodyPr>
            <a:normAutofit/>
          </a:bodyPr>
          <a:lstStyle/>
          <a:p>
            <a:pPr algn="just">
              <a:buNone/>
            </a:pPr>
            <a:r>
              <a:rPr lang="es-MX" sz="2800" dirty="0"/>
              <a:t>    El cupón del bono y el valor presente se calcula usando las típicas fórmulas de matemáticas financieras, las cuales se muestran a continuación:</a:t>
            </a:r>
          </a:p>
        </p:txBody>
      </p:sp>
      <p:sp>
        <p:nvSpPr>
          <p:cNvPr id="87042"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MX"/>
          </a:p>
        </p:txBody>
      </p:sp>
      <p:sp>
        <p:nvSpPr>
          <p:cNvPr id="87044"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MX"/>
          </a:p>
        </p:txBody>
      </p:sp>
      <p:sp>
        <p:nvSpPr>
          <p:cNvPr id="87046" name="Rectangle 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MX"/>
          </a:p>
        </p:txBody>
      </p:sp>
      <p:pic>
        <p:nvPicPr>
          <p:cNvPr id="87045" name="Picture 5"/>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1043608" y="3429000"/>
            <a:ext cx="2790825" cy="647700"/>
          </a:xfrm>
          <a:prstGeom prst="rect">
            <a:avLst/>
          </a:prstGeom>
          <a:noFill/>
        </p:spPr>
      </p:pic>
      <p:sp>
        <p:nvSpPr>
          <p:cNvPr id="87048" name="Rectangle 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MX"/>
          </a:p>
        </p:txBody>
      </p:sp>
      <p:pic>
        <p:nvPicPr>
          <p:cNvPr id="87047" name="Picture 7"/>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971600" y="4797152"/>
            <a:ext cx="3790950" cy="647700"/>
          </a:xfrm>
          <a:prstGeom prst="rect">
            <a:avLst/>
          </a:prstGeom>
          <a:noFill/>
        </p:spPr>
      </p:pic>
      <p:sp>
        <p:nvSpPr>
          <p:cNvPr id="12" name="11 CuadroTexto"/>
          <p:cNvSpPr txBox="1"/>
          <p:nvPr/>
        </p:nvSpPr>
        <p:spPr>
          <a:xfrm>
            <a:off x="5652120" y="3573016"/>
            <a:ext cx="2880320" cy="1200329"/>
          </a:xfrm>
          <a:prstGeom prst="rect">
            <a:avLst/>
          </a:prstGeom>
          <a:noFill/>
        </p:spPr>
        <p:txBody>
          <a:bodyPr wrap="square" rtlCol="0">
            <a:spAutoFit/>
          </a:bodyPr>
          <a:lstStyle/>
          <a:p>
            <a:r>
              <a:rPr lang="es-MX" dirty="0"/>
              <a:t>K = Capital Inicial</a:t>
            </a:r>
          </a:p>
          <a:p>
            <a:r>
              <a:rPr lang="es-MX" dirty="0"/>
              <a:t>C = Cupón de la Lamina</a:t>
            </a:r>
          </a:p>
          <a:p>
            <a:r>
              <a:rPr lang="es-MX" i="1" dirty="0"/>
              <a:t>i </a:t>
            </a:r>
            <a:r>
              <a:rPr lang="es-MX" dirty="0"/>
              <a:t>= Tasa de Interés del Bono</a:t>
            </a:r>
          </a:p>
          <a:p>
            <a:r>
              <a:rPr lang="es-MX" i="1" dirty="0"/>
              <a:t>n</a:t>
            </a:r>
            <a:r>
              <a:rPr lang="es-MX" dirty="0"/>
              <a:t> = Periodo de Pagos</a:t>
            </a:r>
          </a:p>
        </p:txBody>
      </p:sp>
    </p:spTree>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MX" dirty="0"/>
              <a:t>Formulas a Usar</a:t>
            </a:r>
          </a:p>
        </p:txBody>
      </p:sp>
      <p:sp>
        <p:nvSpPr>
          <p:cNvPr id="89090"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MX"/>
          </a:p>
        </p:txBody>
      </p:sp>
      <p:pic>
        <p:nvPicPr>
          <p:cNvPr id="89089" name="Picture 1"/>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1259632" y="4005064"/>
            <a:ext cx="2819400" cy="704850"/>
          </a:xfrm>
          <a:prstGeom prst="rect">
            <a:avLst/>
          </a:prstGeom>
          <a:noFill/>
        </p:spPr>
      </p:pic>
      <p:sp>
        <p:nvSpPr>
          <p:cNvPr id="89092"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MX"/>
          </a:p>
        </p:txBody>
      </p:sp>
      <p:pic>
        <p:nvPicPr>
          <p:cNvPr id="89091" name="Picture 3"/>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1259632" y="5229200"/>
            <a:ext cx="2828925" cy="561975"/>
          </a:xfrm>
          <a:prstGeom prst="rect">
            <a:avLst/>
          </a:prstGeom>
          <a:noFill/>
        </p:spPr>
      </p:pic>
      <p:sp>
        <p:nvSpPr>
          <p:cNvPr id="89094" name="Rectangle 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MX"/>
          </a:p>
        </p:txBody>
      </p:sp>
      <p:pic>
        <p:nvPicPr>
          <p:cNvPr id="89093" name="Picture 5"/>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1187624" y="2924944"/>
            <a:ext cx="5305425" cy="428625"/>
          </a:xfrm>
          <a:prstGeom prst="rect">
            <a:avLst/>
          </a:prstGeom>
          <a:noFill/>
        </p:spPr>
      </p:pic>
      <p:sp>
        <p:nvSpPr>
          <p:cNvPr id="89096" name="Rectangle 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MX"/>
          </a:p>
        </p:txBody>
      </p:sp>
      <p:pic>
        <p:nvPicPr>
          <p:cNvPr id="89095" name="Picture 7"/>
          <p:cNvPicPr>
            <a:picLocks noChangeAspect="1" noChangeArrowheads="1"/>
          </p:cNvPicPr>
          <p:nvPr/>
        </p:nvPicPr>
        <p:blipFill>
          <a:blip r:embed="rId5" cstate="print">
            <a:clrChange>
              <a:clrFrom>
                <a:srgbClr val="FFFFFF"/>
              </a:clrFrom>
              <a:clrTo>
                <a:srgbClr val="FFFFFF">
                  <a:alpha val="0"/>
                </a:srgbClr>
              </a:clrTo>
            </a:clrChange>
          </a:blip>
          <a:srcRect/>
          <a:stretch>
            <a:fillRect/>
          </a:stretch>
        </p:blipFill>
        <p:spPr bwMode="auto">
          <a:xfrm>
            <a:off x="1115616" y="1628800"/>
            <a:ext cx="5381625" cy="714375"/>
          </a:xfrm>
          <a:prstGeom prst="rect">
            <a:avLst/>
          </a:prstGeom>
          <a:noFill/>
        </p:spPr>
      </p:pic>
    </p:spTree>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95536" y="1196752"/>
            <a:ext cx="8229600" cy="504056"/>
          </a:xfrm>
        </p:spPr>
        <p:txBody>
          <a:bodyPr>
            <a:normAutofit fontScale="90000"/>
          </a:bodyPr>
          <a:lstStyle/>
          <a:p>
            <a:r>
              <a:rPr lang="es-MX" dirty="0"/>
              <a:t>¿Qué es el Valor Par?</a:t>
            </a:r>
          </a:p>
        </p:txBody>
      </p:sp>
      <p:sp>
        <p:nvSpPr>
          <p:cNvPr id="3" name="2 Marcador de contenido"/>
          <p:cNvSpPr>
            <a:spLocks noGrp="1"/>
          </p:cNvSpPr>
          <p:nvPr>
            <p:ph sz="quarter" idx="1"/>
          </p:nvPr>
        </p:nvSpPr>
        <p:spPr>
          <a:xfrm>
            <a:off x="467544" y="2636912"/>
            <a:ext cx="8229600" cy="2404864"/>
          </a:xfrm>
        </p:spPr>
        <p:txBody>
          <a:bodyPr>
            <a:normAutofit/>
          </a:bodyPr>
          <a:lstStyle/>
          <a:p>
            <a:pPr algn="just"/>
            <a:r>
              <a:rPr lang="es-MX" dirty="0"/>
              <a:t>El valor Par de un Bono u otro instrumento a u  día determinado, corresponde al valor del capital no amortizado más los intereses devengados y reajustes correspondientes.</a:t>
            </a:r>
          </a:p>
          <a:p>
            <a:pPr>
              <a:buNone/>
            </a:pPr>
            <a:endParaRPr lang="es-MX" dirty="0"/>
          </a:p>
        </p:txBody>
      </p:sp>
    </p:spTree>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MX" dirty="0"/>
              <a:t>¿Qué es la Tasa Interna de Retorno Media (TIRM)?</a:t>
            </a:r>
          </a:p>
        </p:txBody>
      </p:sp>
      <p:sp>
        <p:nvSpPr>
          <p:cNvPr id="3" name="2 Marcador de contenido"/>
          <p:cNvSpPr>
            <a:spLocks noGrp="1"/>
          </p:cNvSpPr>
          <p:nvPr>
            <p:ph sz="quarter" idx="1"/>
          </p:nvPr>
        </p:nvSpPr>
        <p:spPr>
          <a:xfrm>
            <a:off x="457200" y="2492896"/>
            <a:ext cx="7467600" cy="3981056"/>
          </a:xfrm>
        </p:spPr>
        <p:txBody>
          <a:bodyPr>
            <a:normAutofit/>
          </a:bodyPr>
          <a:lstStyle/>
          <a:p>
            <a:pPr algn="just"/>
            <a:r>
              <a:rPr lang="es-MX" dirty="0"/>
              <a:t>La Tasa Interna de Retorno Media (TIRM), tiene como objetivo establecer una  tasa de rentabilidad para los instrumentos de renta fija.</a:t>
            </a:r>
          </a:p>
          <a:p>
            <a:pPr algn="just"/>
            <a:r>
              <a:rPr lang="es-MX" dirty="0"/>
              <a:t>Esta tasa se calcula para cada tipo de Instrumento de acuerdo a los años de vencimiento.</a:t>
            </a:r>
          </a:p>
          <a:p>
            <a:pPr algn="just"/>
            <a:r>
              <a:rPr lang="es-MX" dirty="0"/>
              <a:t>El computo de esta tasa utiliza un criterio de ponderación en base a los montos transados en cada tipo de instrumento de renta fija.</a:t>
            </a:r>
          </a:p>
          <a:p>
            <a:endParaRPr lang="es-MX"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Marcador de contenido"/>
          <p:cNvSpPr>
            <a:spLocks noGrp="1"/>
          </p:cNvSpPr>
          <p:nvPr>
            <p:ph sz="quarter" idx="2"/>
          </p:nvPr>
        </p:nvSpPr>
        <p:spPr>
          <a:xfrm>
            <a:off x="755576" y="3356991"/>
            <a:ext cx="7931225" cy="2769171"/>
          </a:xfrm>
        </p:spPr>
        <p:txBody>
          <a:bodyPr>
            <a:normAutofit fontScale="92500" lnSpcReduction="20000"/>
          </a:bodyPr>
          <a:lstStyle/>
          <a:p>
            <a:pPr algn="just">
              <a:buNone/>
            </a:pPr>
            <a:r>
              <a:rPr lang="es-MX" dirty="0"/>
              <a:t>     Si quiero guardar $10.000 por cada año a una tasa de interés del 10% anual, al cabo de un año tendré  el capital inicial más el interés acordado. Esto lo escribimos matemáticamente como:</a:t>
            </a:r>
          </a:p>
          <a:p>
            <a:pPr algn="just">
              <a:buNone/>
            </a:pPr>
            <a:r>
              <a:rPr lang="es-MX" dirty="0"/>
              <a:t>C1 = 10.000 + 10.000 </a:t>
            </a:r>
            <a:r>
              <a:rPr lang="es-MX" i="1" dirty="0"/>
              <a:t>x </a:t>
            </a:r>
            <a:r>
              <a:rPr lang="es-MX" dirty="0"/>
              <a:t>10%</a:t>
            </a:r>
          </a:p>
          <a:p>
            <a:pPr algn="just">
              <a:buNone/>
            </a:pPr>
            <a:r>
              <a:rPr lang="es-MX" dirty="0"/>
              <a:t>C1 = 10.000 + 10.000 </a:t>
            </a:r>
            <a:r>
              <a:rPr lang="es-MX" i="1" dirty="0"/>
              <a:t>x </a:t>
            </a:r>
            <a:r>
              <a:rPr lang="es-MX" dirty="0"/>
              <a:t>0,1</a:t>
            </a:r>
          </a:p>
          <a:p>
            <a:pPr algn="just">
              <a:buNone/>
            </a:pPr>
            <a:r>
              <a:rPr lang="es-MX" dirty="0"/>
              <a:t>C1 = 10.000 + 1000</a:t>
            </a:r>
          </a:p>
          <a:p>
            <a:pPr algn="just">
              <a:buNone/>
            </a:pPr>
            <a:r>
              <a:rPr lang="es-MX" dirty="0"/>
              <a:t>C1 = 11.000</a:t>
            </a:r>
          </a:p>
          <a:p>
            <a:pPr algn="just">
              <a:buNone/>
            </a:pPr>
            <a:endParaRPr lang="es-MX" dirty="0"/>
          </a:p>
          <a:p>
            <a:pPr algn="just">
              <a:buNone/>
            </a:pPr>
            <a:endParaRPr lang="es-MX" dirty="0"/>
          </a:p>
          <a:p>
            <a:pPr algn="just">
              <a:buNone/>
            </a:pPr>
            <a:endParaRPr lang="es-MX" dirty="0"/>
          </a:p>
          <a:p>
            <a:pPr algn="just">
              <a:buNone/>
            </a:pPr>
            <a:endParaRPr lang="es-MX" dirty="0"/>
          </a:p>
          <a:p>
            <a:endParaRPr lang="es-MX" dirty="0"/>
          </a:p>
        </p:txBody>
      </p:sp>
      <p:sp>
        <p:nvSpPr>
          <p:cNvPr id="3" name="2 Marcador de texto"/>
          <p:cNvSpPr>
            <a:spLocks noGrp="1"/>
          </p:cNvSpPr>
          <p:nvPr>
            <p:ph type="body" sz="quarter" idx="1"/>
          </p:nvPr>
        </p:nvSpPr>
        <p:spPr>
          <a:xfrm>
            <a:off x="755576" y="1340768"/>
            <a:ext cx="7416824" cy="639762"/>
          </a:xfrm>
        </p:spPr>
        <p:txBody>
          <a:bodyPr>
            <a:normAutofit fontScale="92500" lnSpcReduction="20000"/>
          </a:bodyPr>
          <a:lstStyle/>
          <a:p>
            <a:pPr algn="just"/>
            <a:r>
              <a:rPr lang="es-MX" dirty="0"/>
              <a:t>El hecho de ir ahorrando dinero para el futuro de puede describir matemáticamente así: </a:t>
            </a:r>
          </a:p>
        </p:txBody>
      </p:sp>
      <p:sp>
        <p:nvSpPr>
          <p:cNvPr id="1026"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MX"/>
          </a:p>
        </p:txBody>
      </p:sp>
      <p:sp>
        <p:nvSpPr>
          <p:cNvPr id="1028"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MX"/>
          </a:p>
        </p:txBody>
      </p:sp>
      <p:pic>
        <p:nvPicPr>
          <p:cNvPr id="1027" name="Picture 3"/>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2843808" y="2132856"/>
            <a:ext cx="2664296" cy="1008112"/>
          </a:xfrm>
          <a:prstGeom prst="rect">
            <a:avLst/>
          </a:prstGeom>
        </p:spPr>
        <p:style>
          <a:lnRef idx="2">
            <a:schemeClr val="accent1"/>
          </a:lnRef>
          <a:fillRef idx="1">
            <a:schemeClr val="lt1"/>
          </a:fillRef>
          <a:effectRef idx="0">
            <a:schemeClr val="accent1"/>
          </a:effectRef>
          <a:fontRef idx="minor">
            <a:schemeClr val="dk1"/>
          </a:fontRef>
        </p:style>
      </p:pic>
    </p:spTree>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39552" y="1052736"/>
            <a:ext cx="8229600" cy="1143000"/>
          </a:xfrm>
        </p:spPr>
        <p:txBody>
          <a:bodyPr>
            <a:normAutofit fontScale="90000"/>
          </a:bodyPr>
          <a:lstStyle/>
          <a:p>
            <a:r>
              <a:rPr lang="es-MX" sz="3600" b="1" dirty="0"/>
              <a:t>¿Qué es la Tasa Interna de Retorno (TIR)?</a:t>
            </a:r>
          </a:p>
        </p:txBody>
      </p:sp>
      <p:sp>
        <p:nvSpPr>
          <p:cNvPr id="3" name="2 Marcador de contenido"/>
          <p:cNvSpPr>
            <a:spLocks noGrp="1"/>
          </p:cNvSpPr>
          <p:nvPr>
            <p:ph sz="quarter" idx="1"/>
          </p:nvPr>
        </p:nvSpPr>
        <p:spPr>
          <a:xfrm>
            <a:off x="395536" y="2780928"/>
            <a:ext cx="8229600" cy="1872208"/>
          </a:xfrm>
        </p:spPr>
        <p:txBody>
          <a:bodyPr>
            <a:normAutofit/>
          </a:bodyPr>
          <a:lstStyle/>
          <a:p>
            <a:pPr algn="just">
              <a:buNone/>
            </a:pPr>
            <a:r>
              <a:rPr lang="es-MX" dirty="0"/>
              <a:t>    La Tasa Interna de Retorno (TIR), es la rentabilidad efectiva en términos anuales que obtiene un inversionista que posee un bono u otro instrumento financiero desde la compra hasta su liquidación.</a:t>
            </a:r>
          </a:p>
        </p:txBody>
      </p:sp>
    </p:spTree>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a:t>Precio de un Bono</a:t>
            </a:r>
          </a:p>
        </p:txBody>
      </p:sp>
      <p:sp>
        <p:nvSpPr>
          <p:cNvPr id="3" name="2 Marcador de contenido"/>
          <p:cNvSpPr>
            <a:spLocks noGrp="1"/>
          </p:cNvSpPr>
          <p:nvPr>
            <p:ph sz="quarter" idx="1"/>
          </p:nvPr>
        </p:nvSpPr>
        <p:spPr>
          <a:xfrm>
            <a:off x="467544" y="2060848"/>
            <a:ext cx="8229600" cy="2188839"/>
          </a:xfrm>
        </p:spPr>
        <p:txBody>
          <a:bodyPr>
            <a:normAutofit/>
          </a:bodyPr>
          <a:lstStyle/>
          <a:p>
            <a:pPr algn="just"/>
            <a:r>
              <a:rPr lang="es-MX" dirty="0"/>
              <a:t>Las transacciones de Bonos se efectúan en función de una tasa de interés que resulta en un precio de transacción, este se expresa como porcentaje. Por ejemplo un Bono se negocia a una tasa de 7,0% y da un 98,0% como precio, este se calcula:</a:t>
            </a:r>
          </a:p>
        </p:txBody>
      </p:sp>
      <p:sp>
        <p:nvSpPr>
          <p:cNvPr id="90114"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MX"/>
          </a:p>
        </p:txBody>
      </p:sp>
      <p:sp>
        <p:nvSpPr>
          <p:cNvPr id="90116"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MX"/>
          </a:p>
        </p:txBody>
      </p:sp>
      <p:pic>
        <p:nvPicPr>
          <p:cNvPr id="90115" name="Picture 3"/>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2051720" y="4581128"/>
            <a:ext cx="4848225" cy="561975"/>
          </a:xfrm>
          <a:prstGeom prst="rect">
            <a:avLst/>
          </a:prstGeom>
          <a:noFill/>
        </p:spPr>
      </p:pic>
    </p:spTree>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a:t>Precio de un Bono</a:t>
            </a:r>
          </a:p>
        </p:txBody>
      </p:sp>
      <p:sp>
        <p:nvSpPr>
          <p:cNvPr id="3" name="2 Marcador de contenido"/>
          <p:cNvSpPr>
            <a:spLocks noGrp="1"/>
          </p:cNvSpPr>
          <p:nvPr>
            <p:ph sz="quarter" idx="1"/>
          </p:nvPr>
        </p:nvSpPr>
        <p:spPr/>
        <p:txBody>
          <a:bodyPr/>
          <a:lstStyle/>
          <a:p>
            <a:r>
              <a:rPr lang="es-MX" dirty="0"/>
              <a:t>Ejemplo:</a:t>
            </a:r>
          </a:p>
          <a:p>
            <a:pPr lvl="1"/>
            <a:r>
              <a:rPr lang="es-MX" dirty="0"/>
              <a:t>Instrumento : PRC</a:t>
            </a:r>
          </a:p>
          <a:p>
            <a:pPr lvl="1"/>
            <a:r>
              <a:rPr lang="es-MX" dirty="0"/>
              <a:t>Valor Par : $ 120.000.000</a:t>
            </a:r>
          </a:p>
          <a:p>
            <a:pPr lvl="1"/>
            <a:r>
              <a:rPr lang="es-MX" dirty="0"/>
              <a:t>Valor Presente :  $100.000.000</a:t>
            </a:r>
          </a:p>
          <a:p>
            <a:pPr lvl="1"/>
            <a:endParaRPr lang="es-MX" dirty="0"/>
          </a:p>
          <a:p>
            <a:pPr lvl="1">
              <a:buNone/>
            </a:pPr>
            <a:endParaRPr lang="es-MX" dirty="0"/>
          </a:p>
        </p:txBody>
      </p:sp>
      <p:sp>
        <p:nvSpPr>
          <p:cNvPr id="94210"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MX"/>
          </a:p>
        </p:txBody>
      </p:sp>
      <p:pic>
        <p:nvPicPr>
          <p:cNvPr id="94209" name="Picture 1"/>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1115616" y="4509120"/>
            <a:ext cx="3214489" cy="1128514"/>
          </a:xfrm>
          <a:prstGeom prst="rect">
            <a:avLst/>
          </a:prstGeom>
          <a:noFill/>
        </p:spPr>
      </p:pic>
      <p:sp>
        <p:nvSpPr>
          <p:cNvPr id="6" name="5 Flecha derecha"/>
          <p:cNvSpPr/>
          <p:nvPr/>
        </p:nvSpPr>
        <p:spPr>
          <a:xfrm>
            <a:off x="4499992" y="4869160"/>
            <a:ext cx="1224136" cy="43204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8" name="7 CuadroTexto"/>
          <p:cNvSpPr txBox="1"/>
          <p:nvPr/>
        </p:nvSpPr>
        <p:spPr>
          <a:xfrm>
            <a:off x="6012160" y="4869160"/>
            <a:ext cx="1584176" cy="369332"/>
          </a:xfrm>
          <a:prstGeom prst="rect">
            <a:avLst/>
          </a:prstGeom>
          <a:noFill/>
        </p:spPr>
        <p:txBody>
          <a:bodyPr wrap="square" rtlCol="0">
            <a:spAutoFit/>
          </a:bodyPr>
          <a:lstStyle/>
          <a:p>
            <a:r>
              <a:rPr lang="es-MX" b="1" dirty="0"/>
              <a:t>Bajo la Par</a:t>
            </a:r>
          </a:p>
        </p:txBody>
      </p:sp>
    </p:spTree>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a:t>Precio de un Bono</a:t>
            </a:r>
          </a:p>
        </p:txBody>
      </p:sp>
      <p:sp>
        <p:nvSpPr>
          <p:cNvPr id="3" name="2 Marcador de contenido"/>
          <p:cNvSpPr>
            <a:spLocks noGrp="1"/>
          </p:cNvSpPr>
          <p:nvPr>
            <p:ph sz="quarter" idx="1"/>
          </p:nvPr>
        </p:nvSpPr>
        <p:spPr/>
        <p:txBody>
          <a:bodyPr/>
          <a:lstStyle/>
          <a:p>
            <a:r>
              <a:rPr lang="es-MX" dirty="0"/>
              <a:t>Ejemplo:</a:t>
            </a:r>
          </a:p>
          <a:p>
            <a:pPr lvl="1"/>
            <a:r>
              <a:rPr lang="es-MX" dirty="0"/>
              <a:t>Instrumento : Letra Hipotecaria.</a:t>
            </a:r>
          </a:p>
          <a:p>
            <a:pPr lvl="1"/>
            <a:r>
              <a:rPr lang="es-MX" dirty="0"/>
              <a:t>Valor Par : $ 80.000.000</a:t>
            </a:r>
          </a:p>
          <a:p>
            <a:pPr lvl="1"/>
            <a:r>
              <a:rPr lang="es-MX" dirty="0"/>
              <a:t>Valor Presente :  $90.000.000</a:t>
            </a:r>
          </a:p>
          <a:p>
            <a:pPr lvl="1"/>
            <a:endParaRPr lang="es-MX" dirty="0"/>
          </a:p>
          <a:p>
            <a:pPr lvl="1">
              <a:buNone/>
            </a:pPr>
            <a:endParaRPr lang="es-MX" dirty="0"/>
          </a:p>
        </p:txBody>
      </p:sp>
      <p:sp>
        <p:nvSpPr>
          <p:cNvPr id="94210"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MX"/>
          </a:p>
        </p:txBody>
      </p:sp>
      <p:sp>
        <p:nvSpPr>
          <p:cNvPr id="6" name="5 Flecha derecha"/>
          <p:cNvSpPr/>
          <p:nvPr/>
        </p:nvSpPr>
        <p:spPr>
          <a:xfrm>
            <a:off x="4499992" y="4869160"/>
            <a:ext cx="1224136" cy="43204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8" name="7 CuadroTexto"/>
          <p:cNvSpPr txBox="1"/>
          <p:nvPr/>
        </p:nvSpPr>
        <p:spPr>
          <a:xfrm>
            <a:off x="6012160" y="4869160"/>
            <a:ext cx="1584176" cy="369332"/>
          </a:xfrm>
          <a:prstGeom prst="rect">
            <a:avLst/>
          </a:prstGeom>
          <a:noFill/>
        </p:spPr>
        <p:txBody>
          <a:bodyPr wrap="square" rtlCol="0">
            <a:spAutoFit/>
          </a:bodyPr>
          <a:lstStyle/>
          <a:p>
            <a:r>
              <a:rPr lang="es-MX" b="1" dirty="0"/>
              <a:t>Sobre la Par</a:t>
            </a:r>
          </a:p>
        </p:txBody>
      </p:sp>
      <p:sp>
        <p:nvSpPr>
          <p:cNvPr id="95234"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MX"/>
          </a:p>
        </p:txBody>
      </p:sp>
      <p:pic>
        <p:nvPicPr>
          <p:cNvPr id="95233" name="Picture 1"/>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1259632" y="4437112"/>
            <a:ext cx="2638425" cy="912490"/>
          </a:xfrm>
          <a:prstGeom prst="rect">
            <a:avLst/>
          </a:prstGeom>
          <a:noFill/>
        </p:spPr>
      </p:pic>
    </p:spTree>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a:t>Relación Precio - TIR</a:t>
            </a:r>
          </a:p>
        </p:txBody>
      </p:sp>
      <p:sp>
        <p:nvSpPr>
          <p:cNvPr id="3" name="2 Marcador de contenido"/>
          <p:cNvSpPr>
            <a:spLocks noGrp="1"/>
          </p:cNvSpPr>
          <p:nvPr>
            <p:ph sz="quarter" idx="1"/>
          </p:nvPr>
        </p:nvSpPr>
        <p:spPr>
          <a:xfrm>
            <a:off x="457200" y="1600201"/>
            <a:ext cx="8229600" cy="1756792"/>
          </a:xfrm>
        </p:spPr>
        <p:txBody>
          <a:bodyPr/>
          <a:lstStyle/>
          <a:p>
            <a:r>
              <a:rPr lang="es-MX" dirty="0"/>
              <a:t>El precio de un Bono es la inversión de la tasa de interés.</a:t>
            </a:r>
          </a:p>
          <a:p>
            <a:endParaRPr lang="es-MX" dirty="0"/>
          </a:p>
          <a:p>
            <a:endParaRPr lang="es-MX" dirty="0"/>
          </a:p>
        </p:txBody>
      </p:sp>
      <p:sp>
        <p:nvSpPr>
          <p:cNvPr id="96258"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MX"/>
          </a:p>
        </p:txBody>
      </p:sp>
      <p:pic>
        <p:nvPicPr>
          <p:cNvPr id="96257" name="Picture 1"/>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2915816" y="3212976"/>
            <a:ext cx="2205980" cy="1488554"/>
          </a:xfrm>
          <a:prstGeom prst="rect">
            <a:avLst/>
          </a:prstGeom>
          <a:noFill/>
        </p:spPr>
      </p:pic>
    </p:spTree>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a:t>Cotización de los I.R.F.</a:t>
            </a:r>
          </a:p>
        </p:txBody>
      </p:sp>
      <p:graphicFrame>
        <p:nvGraphicFramePr>
          <p:cNvPr id="6" name="5 Marcador de contenido"/>
          <p:cNvGraphicFramePr>
            <a:graphicFrameLocks noGrp="1"/>
          </p:cNvGraphicFramePr>
          <p:nvPr>
            <p:ph sz="quarter" idx="1"/>
          </p:nvPr>
        </p:nvGraphicFramePr>
        <p:xfrm>
          <a:off x="457200" y="1600200"/>
          <a:ext cx="7467600" cy="48736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a:t>Prepago A la Par</a:t>
            </a:r>
          </a:p>
        </p:txBody>
      </p:sp>
      <p:graphicFrame>
        <p:nvGraphicFramePr>
          <p:cNvPr id="4" name="3 Marcador de contenido"/>
          <p:cNvGraphicFramePr>
            <a:graphicFrameLocks noGrp="1"/>
          </p:cNvGraphicFramePr>
          <p:nvPr>
            <p:ph sz="quarter" idx="1"/>
          </p:nvPr>
        </p:nvGraphicFramePr>
        <p:xfrm>
          <a:off x="457200" y="1600200"/>
          <a:ext cx="7467600" cy="48736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4 Flecha derecha"/>
          <p:cNvSpPr/>
          <p:nvPr/>
        </p:nvSpPr>
        <p:spPr>
          <a:xfrm>
            <a:off x="3707904" y="3212976"/>
            <a:ext cx="864096" cy="216024"/>
          </a:xfrm>
          <a:prstGeom prst="rightArrow">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s-MX"/>
          </a:p>
        </p:txBody>
      </p:sp>
      <p:sp>
        <p:nvSpPr>
          <p:cNvPr id="6" name="5 Flecha derecha"/>
          <p:cNvSpPr/>
          <p:nvPr/>
        </p:nvSpPr>
        <p:spPr>
          <a:xfrm>
            <a:off x="2771800" y="3933056"/>
            <a:ext cx="1800200" cy="216024"/>
          </a:xfrm>
          <a:prstGeom prst="rightArrow">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s-MX"/>
          </a:p>
        </p:txBody>
      </p:sp>
      <p:sp>
        <p:nvSpPr>
          <p:cNvPr id="7" name="6 Flecha derecha"/>
          <p:cNvSpPr/>
          <p:nvPr/>
        </p:nvSpPr>
        <p:spPr>
          <a:xfrm>
            <a:off x="3347864" y="4725144"/>
            <a:ext cx="1152128" cy="216024"/>
          </a:xfrm>
          <a:prstGeom prst="rightArrow">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s-MX"/>
          </a:p>
        </p:txBody>
      </p:sp>
    </p:spTree>
  </p:cSld>
  <p:clrMapOvr>
    <a:masterClrMapping/>
  </p:clrMapOvr>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MX" dirty="0"/>
              <a:t>Tasa de Emisión VS Tasa de Mercado</a:t>
            </a:r>
          </a:p>
        </p:txBody>
      </p:sp>
      <p:graphicFrame>
        <p:nvGraphicFramePr>
          <p:cNvPr id="4" name="3 Marcador de contenido"/>
          <p:cNvGraphicFramePr>
            <a:graphicFrameLocks noGrp="1"/>
          </p:cNvGraphicFramePr>
          <p:nvPr>
            <p:ph sz="quarter" idx="1"/>
          </p:nvPr>
        </p:nvGraphicFramePr>
        <p:xfrm>
          <a:off x="457200" y="2276872"/>
          <a:ext cx="8229600" cy="384929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a:t>Liquidación Anticipada</a:t>
            </a:r>
          </a:p>
        </p:txBody>
      </p:sp>
      <p:graphicFrame>
        <p:nvGraphicFramePr>
          <p:cNvPr id="4" name="3 Marcador de contenido"/>
          <p:cNvGraphicFramePr>
            <a:graphicFrameLocks noGrp="1"/>
          </p:cNvGraphicFramePr>
          <p:nvPr>
            <p:ph sz="quarter" idx="1"/>
          </p:nvPr>
        </p:nvGraphicFramePr>
        <p:xfrm>
          <a:off x="457200" y="1600200"/>
          <a:ext cx="7467600" cy="48736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MX" dirty="0"/>
              <a:t>Valorización de Bonos de Reconocimiento</a:t>
            </a:r>
          </a:p>
        </p:txBody>
      </p:sp>
      <p:sp>
        <p:nvSpPr>
          <p:cNvPr id="3" name="2 Marcador de contenido"/>
          <p:cNvSpPr>
            <a:spLocks noGrp="1"/>
          </p:cNvSpPr>
          <p:nvPr>
            <p:ph sz="quarter" idx="1"/>
          </p:nvPr>
        </p:nvSpPr>
        <p:spPr>
          <a:xfrm>
            <a:off x="395536" y="2420888"/>
            <a:ext cx="8229600" cy="1944216"/>
          </a:xfrm>
        </p:spPr>
        <p:txBody>
          <a:bodyPr/>
          <a:lstStyle/>
          <a:p>
            <a:pPr algn="just"/>
            <a:r>
              <a:rPr lang="es-MX" dirty="0"/>
              <a:t>El Bono de Reconocimiento es un instrumento emitido por el Instituto Normalización Previsional para </a:t>
            </a:r>
            <a:r>
              <a:rPr lang="es-MX" dirty="0" err="1"/>
              <a:t>acreeditar</a:t>
            </a:r>
            <a:r>
              <a:rPr lang="es-MX" dirty="0"/>
              <a:t> el monto en pesos que el afiliado ha impuesto en las antiguas cajas de previsión, dinero que recibirá cuando cumpla la edad para jubilar.</a:t>
            </a:r>
          </a:p>
          <a:p>
            <a:pPr>
              <a:buNone/>
            </a:pPr>
            <a:endParaRPr lang="es-MX"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irador">
  <a:themeElements>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Mirador">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Mirador">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Oriel</Template>
  <TotalTime>1106</TotalTime>
  <Words>5290</Words>
  <Application>Microsoft Office PowerPoint</Application>
  <PresentationFormat>Presentación en pantalla (4:3)</PresentationFormat>
  <Paragraphs>765</Paragraphs>
  <Slides>103</Slides>
  <Notes>16</Notes>
  <HiddenSlides>0</HiddenSlides>
  <MMClips>0</MMClips>
  <ScaleCrop>false</ScaleCrop>
  <HeadingPairs>
    <vt:vector size="8" baseType="variant">
      <vt:variant>
        <vt:lpstr>Fuentes usadas</vt:lpstr>
      </vt:variant>
      <vt:variant>
        <vt:i4>7</vt:i4>
      </vt:variant>
      <vt:variant>
        <vt:lpstr>Tema</vt:lpstr>
      </vt:variant>
      <vt:variant>
        <vt:i4>1</vt:i4>
      </vt:variant>
      <vt:variant>
        <vt:lpstr>Servidores OLE incrustados</vt:lpstr>
      </vt:variant>
      <vt:variant>
        <vt:i4>0</vt:i4>
      </vt:variant>
      <vt:variant>
        <vt:lpstr>Títulos de diapositiva</vt:lpstr>
      </vt:variant>
      <vt:variant>
        <vt:i4>103</vt:i4>
      </vt:variant>
    </vt:vector>
  </HeadingPairs>
  <TitlesOfParts>
    <vt:vector size="111" baseType="lpstr">
      <vt:lpstr>Arial</vt:lpstr>
      <vt:lpstr>Calibri</vt:lpstr>
      <vt:lpstr>Century Schoolbook</vt:lpstr>
      <vt:lpstr>Times New Roman</vt:lpstr>
      <vt:lpstr>WenQuanYi Zen Hei</vt:lpstr>
      <vt:lpstr>Wingdings</vt:lpstr>
      <vt:lpstr>Wingdings 2</vt:lpstr>
      <vt:lpstr>Mirador</vt:lpstr>
      <vt:lpstr>Presentación de PowerPoint</vt:lpstr>
      <vt:lpstr>Presentación de PowerPoint</vt:lpstr>
      <vt:lpstr>Presentación de PowerPoint</vt:lpstr>
      <vt:lpstr>Presentación de PowerPoint</vt:lpstr>
      <vt:lpstr>Interés simple</vt:lpstr>
      <vt:lpstr>Conceptos Básicos</vt:lpstr>
      <vt:lpstr>Variables básicas</vt:lpstr>
      <vt:lpstr>Relación de Cálculo</vt:lpstr>
      <vt:lpstr>Presentación de PowerPoint</vt:lpstr>
      <vt:lpstr>Aplicación de Interés Simple</vt:lpstr>
      <vt:lpstr>Definición de Interés Compuesto</vt:lpstr>
      <vt:lpstr>La fórmula que expresa el interés compuesto es:</vt:lpstr>
      <vt:lpstr>Reemplazado C1</vt:lpstr>
      <vt:lpstr>Presentación de PowerPoint</vt:lpstr>
      <vt:lpstr>DIFERENCIA ENTRE INTERÉS SIMPLE E INTERÉS COMPUESTO</vt:lpstr>
      <vt:lpstr>Capitalización Simple  / Capitalización Compuesta</vt:lpstr>
      <vt:lpstr>Valor Presente / Valor Futuro</vt:lpstr>
      <vt:lpstr>Presentación de PowerPoint</vt:lpstr>
      <vt:lpstr>Valor Presente</vt:lpstr>
      <vt:lpstr>Valor Actual</vt:lpstr>
      <vt:lpstr>TASA DE DESCUENTO</vt:lpstr>
      <vt:lpstr>Presentación de PowerPoint</vt:lpstr>
      <vt:lpstr>TASA PROPORCIONAL Y TASA EQUIVALENTE</vt:lpstr>
      <vt:lpstr>Interés Simple</vt:lpstr>
      <vt:lpstr>Planes de Pago</vt:lpstr>
      <vt:lpstr>Tabla de Desarrollo</vt:lpstr>
      <vt:lpstr>Presentación de PowerPoint</vt:lpstr>
      <vt:lpstr>Amortización de Créditos Método Francés</vt:lpstr>
      <vt:lpstr>Tabla de Desarrollo Método Francés</vt:lpstr>
      <vt:lpstr>Tabla de Desarrollo Método Americano</vt:lpstr>
      <vt:lpstr>Tabla de Desarrollo</vt:lpstr>
      <vt:lpstr>Tabla de Desarrollo</vt:lpstr>
      <vt:lpstr>Valor presente al corte de cupón</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INSTRUMENTOS DE RENTA FIJA DE CORTO PLAZO</vt:lpstr>
      <vt:lpstr>Presentación de PowerPoint</vt:lpstr>
      <vt:lpstr>Depósitos a Plazo</vt:lpstr>
      <vt:lpstr>Clasificación los Depósitos a plazo</vt:lpstr>
      <vt:lpstr>Ejemplo de depósito de plazo renovable</vt:lpstr>
      <vt:lpstr>Presentación de PowerPoint</vt:lpstr>
      <vt:lpstr>Depósitos a plazo</vt:lpstr>
      <vt:lpstr>Presentación de PowerPoint</vt:lpstr>
      <vt:lpstr>Negociación de los Depósitos a Plazo</vt:lpstr>
      <vt:lpstr>P.D.B.C</vt:lpstr>
      <vt:lpstr>Presentación de PowerPoint</vt:lpstr>
      <vt:lpstr>Presentación de PowerPoint</vt:lpstr>
      <vt:lpstr>Presentación de PowerPoint</vt:lpstr>
      <vt:lpstr>Y es manejada de la siguiente manera;</vt:lpstr>
      <vt:lpstr>Presentación de PowerPoint</vt:lpstr>
      <vt:lpstr>Duración de P.D.B.C</vt:lpstr>
      <vt:lpstr>P.R.B.C</vt:lpstr>
      <vt:lpstr>Presentación de PowerPoint</vt:lpstr>
      <vt:lpstr>Presentación de PowerPoint</vt:lpstr>
      <vt:lpstr>Presentación de PowerPoint</vt:lpstr>
      <vt:lpstr>Negociación Mercado Secundario Depósitos a Plazo</vt:lpstr>
      <vt:lpstr>Valor Final del Documento Mercado Primario</vt:lpstr>
      <vt:lpstr>Presentación de PowerPoint</vt:lpstr>
      <vt:lpstr>Presentación de PowerPoint</vt:lpstr>
      <vt:lpstr>Negociación Mercado Secundario PDBC y PRBC</vt:lpstr>
      <vt:lpstr>Valor de Mercado del Documento  Mercado Primario</vt:lpstr>
      <vt:lpstr>Presentación de PowerPoint</vt:lpstr>
      <vt:lpstr>Cálculo de Rentabilidad</vt:lpstr>
      <vt:lpstr>Presentación de PowerPoint</vt:lpstr>
      <vt:lpstr>INSTRUMENTOS DE RENTA FIJA DE MEDIANO Y LARGO PLAZO</vt:lpstr>
      <vt:lpstr>Bonos</vt:lpstr>
      <vt:lpstr>Presentación de PowerPoint</vt:lpstr>
      <vt:lpstr>Presentación de PowerPoint</vt:lpstr>
      <vt:lpstr>Tipos de Bonos</vt:lpstr>
      <vt:lpstr>Instrumentos de Renta Fija</vt:lpstr>
      <vt:lpstr>Presentación de PowerPoint</vt:lpstr>
      <vt:lpstr>Tipos de Bonos</vt:lpstr>
      <vt:lpstr>Valorización de Bonos</vt:lpstr>
      <vt:lpstr> </vt:lpstr>
      <vt:lpstr>¿Qué es el Valor Actual del Bono?</vt:lpstr>
      <vt:lpstr>Valor del Bono</vt:lpstr>
      <vt:lpstr>Cómo se devuelve la inversión</vt:lpstr>
      <vt:lpstr>Valor del Cupón y Valor Presente de la Lamina</vt:lpstr>
      <vt:lpstr>Formulas a Usar</vt:lpstr>
      <vt:lpstr>¿Qué es el Valor Par?</vt:lpstr>
      <vt:lpstr>¿Qué es la Tasa Interna de Retorno Media (TIRM)?</vt:lpstr>
      <vt:lpstr>¿Qué es la Tasa Interna de Retorno (TIR)?</vt:lpstr>
      <vt:lpstr>Precio de un Bono</vt:lpstr>
      <vt:lpstr>Precio de un Bono</vt:lpstr>
      <vt:lpstr>Precio de un Bono</vt:lpstr>
      <vt:lpstr>Relación Precio - TIR</vt:lpstr>
      <vt:lpstr>Cotización de los I.R.F.</vt:lpstr>
      <vt:lpstr>Prepago A la Par</vt:lpstr>
      <vt:lpstr>Tasa de Emisión VS Tasa de Mercado</vt:lpstr>
      <vt:lpstr>Liquidación Anticipada</vt:lpstr>
      <vt:lpstr>Valorización de Bonos de Reconocimiento</vt:lpstr>
      <vt:lpstr>La fórmulas para Valorizar un Bono de Reconocimiento son:</vt:lpstr>
      <vt:lpstr>Valorización de Bonos de Reconocimiento</vt:lpstr>
      <vt:lpstr>Valorización de Bonos de Reconocimiento</vt:lpstr>
      <vt:lpstr>Presentación de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Valorización de Instrumentos financieros</dc:title>
  <dc:creator>paola</dc:creator>
  <cp:lastModifiedBy>virginia miranda</cp:lastModifiedBy>
  <cp:revision>174</cp:revision>
  <dcterms:created xsi:type="dcterms:W3CDTF">2011-06-08T22:51:07Z</dcterms:created>
  <dcterms:modified xsi:type="dcterms:W3CDTF">2016-10-12T02:30:40Z</dcterms:modified>
</cp:coreProperties>
</file>