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89" r:id="rId3"/>
    <p:sldId id="290" r:id="rId4"/>
    <p:sldId id="258" r:id="rId5"/>
    <p:sldId id="257" r:id="rId6"/>
    <p:sldId id="291" r:id="rId7"/>
    <p:sldId id="259" r:id="rId8"/>
    <p:sldId id="260" r:id="rId9"/>
    <p:sldId id="261" r:id="rId10"/>
    <p:sldId id="262" r:id="rId11"/>
    <p:sldId id="264" r:id="rId12"/>
    <p:sldId id="265" r:id="rId13"/>
    <p:sldId id="266" r:id="rId14"/>
    <p:sldId id="267" r:id="rId15"/>
    <p:sldId id="268" r:id="rId16"/>
    <p:sldId id="269" r:id="rId17"/>
    <p:sldId id="270" r:id="rId18"/>
    <p:sldId id="272" r:id="rId19"/>
    <p:sldId id="271" r:id="rId20"/>
    <p:sldId id="273" r:id="rId21"/>
    <p:sldId id="274" r:id="rId22"/>
    <p:sldId id="275" r:id="rId23"/>
    <p:sldId id="276" r:id="rId24"/>
    <p:sldId id="277" r:id="rId25"/>
    <p:sldId id="278" r:id="rId26"/>
    <p:sldId id="279" r:id="rId27"/>
    <p:sldId id="280" r:id="rId28"/>
    <p:sldId id="281" r:id="rId29"/>
    <p:sldId id="282" r:id="rId30"/>
    <p:sldId id="283" r:id="rId31"/>
    <p:sldId id="286" r:id="rId32"/>
    <p:sldId id="287" r:id="rId33"/>
    <p:sldId id="288" r:id="rId34"/>
    <p:sldId id="284" r:id="rId35"/>
    <p:sldId id="285" r:id="rId36"/>
    <p:sldId id="292" r:id="rId37"/>
    <p:sldId id="263" r:id="rId3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ndra" initials="S" lastIdx="1" clrIdx="0">
    <p:extLst>
      <p:ext uri="{19B8F6BF-5375-455C-9EA6-DF929625EA0E}">
        <p15:presenceInfo xmlns:p15="http://schemas.microsoft.com/office/powerpoint/2012/main" xmlns="" userId="Sandr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17" d="100"/>
          <a:sy n="117" d="100"/>
        </p:scale>
        <p:origin x="-342"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gif"/><Relationship Id="rId4" Type="http://schemas.microsoft.com/office/2007/relationships/hdphoto" Target="../media/hdphoto2.wdp"/></Relationships>
</file>

<file path=ppt/diagrams/_rels/drawing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gif"/><Relationship Id="rId4" Type="http://schemas.microsoft.com/office/2007/relationships/hdphoto" Target="../media/hdphoto2.wdp"/></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01ECB12-5C95-4F4D-AEEF-7E121969183C}" type="doc">
      <dgm:prSet loTypeId="urn:microsoft.com/office/officeart/2005/8/layout/hProcess10" loCatId="process" qsTypeId="urn:microsoft.com/office/officeart/2005/8/quickstyle/simple1" qsCatId="simple" csTypeId="urn:microsoft.com/office/officeart/2005/8/colors/accent1_2" csCatId="accent1" phldr="1"/>
      <dgm:spPr/>
      <dgm:t>
        <a:bodyPr/>
        <a:lstStyle/>
        <a:p>
          <a:endParaRPr lang="es-ES"/>
        </a:p>
      </dgm:t>
    </dgm:pt>
    <dgm:pt modelId="{6A3367AA-5690-4A88-ADB8-0E16FC978284}">
      <dgm:prSet phldrT="[Texto]"/>
      <dgm:spPr/>
      <dgm:t>
        <a:bodyPr/>
        <a:lstStyle/>
        <a:p>
          <a:r>
            <a:rPr lang="es-MX" b="1" dirty="0"/>
            <a:t>Transformación de coordenadas rectangulares a polares</a:t>
          </a:r>
          <a:endParaRPr lang="es-ES" dirty="0"/>
        </a:p>
      </dgm:t>
    </dgm:pt>
    <dgm:pt modelId="{1F5D8B5A-F13A-4828-A36D-21DD687320CA}" type="parTrans" cxnId="{199BFA44-6823-4CC4-B7F3-84DCAA59CDDA}">
      <dgm:prSet/>
      <dgm:spPr/>
      <dgm:t>
        <a:bodyPr/>
        <a:lstStyle/>
        <a:p>
          <a:endParaRPr lang="es-ES"/>
        </a:p>
      </dgm:t>
    </dgm:pt>
    <dgm:pt modelId="{47BFBB31-639C-4202-AD1E-4689AB5D0AC9}" type="sibTrans" cxnId="{199BFA44-6823-4CC4-B7F3-84DCAA59CDDA}">
      <dgm:prSet/>
      <dgm:spPr/>
      <dgm:t>
        <a:bodyPr/>
        <a:lstStyle/>
        <a:p>
          <a:endParaRPr lang="es-ES" dirty="0"/>
        </a:p>
      </dgm:t>
    </dgm:pt>
    <dgm:pt modelId="{AE1B7C4A-7679-4588-8CD4-16931B35DD7D}">
      <dgm:prSet phldrT="[Texto]"/>
      <dgm:spPr/>
      <dgm:t>
        <a:bodyPr/>
        <a:lstStyle/>
        <a:p>
          <a:r>
            <a:rPr lang="es-MX" b="1" dirty="0"/>
            <a:t>Geometría Analítica del espacio.</a:t>
          </a:r>
          <a:endParaRPr lang="es-ES" dirty="0"/>
        </a:p>
      </dgm:t>
    </dgm:pt>
    <dgm:pt modelId="{AC8D0E30-8D82-4E32-A465-00F0E5958196}" type="parTrans" cxnId="{7AF0C1EC-1898-4640-8AC3-759E377D6E2F}">
      <dgm:prSet/>
      <dgm:spPr/>
      <dgm:t>
        <a:bodyPr/>
        <a:lstStyle/>
        <a:p>
          <a:endParaRPr lang="es-ES"/>
        </a:p>
      </dgm:t>
    </dgm:pt>
    <dgm:pt modelId="{77CD39E5-3414-4452-B38D-1BC9A32E03DE}" type="sibTrans" cxnId="{7AF0C1EC-1898-4640-8AC3-759E377D6E2F}">
      <dgm:prSet/>
      <dgm:spPr/>
      <dgm:t>
        <a:bodyPr/>
        <a:lstStyle/>
        <a:p>
          <a:endParaRPr lang="es-ES"/>
        </a:p>
      </dgm:t>
    </dgm:pt>
    <dgm:pt modelId="{6D7ADD01-7D4D-4AB7-B871-6E47720CC160}">
      <dgm:prSet phldrT="[Texto]"/>
      <dgm:spPr/>
      <dgm:t>
        <a:bodyPr/>
        <a:lstStyle/>
        <a:p>
          <a:r>
            <a:rPr lang="es-MX" b="1" dirty="0"/>
            <a:t>Ecuaciones de Lugares Geométricos</a:t>
          </a:r>
          <a:endParaRPr lang="es-ES" dirty="0"/>
        </a:p>
      </dgm:t>
    </dgm:pt>
    <dgm:pt modelId="{D9732C9D-72FA-462D-9C98-A675074EC354}" type="sibTrans" cxnId="{5FFF2E64-C45C-463F-B495-414E9B087C2C}">
      <dgm:prSet/>
      <dgm:spPr/>
      <dgm:t>
        <a:bodyPr/>
        <a:lstStyle/>
        <a:p>
          <a:endParaRPr lang="es-ES" dirty="0"/>
        </a:p>
      </dgm:t>
    </dgm:pt>
    <dgm:pt modelId="{EF0DFB14-6037-40B8-8961-B1CE3DE7CC8B}" type="parTrans" cxnId="{5FFF2E64-C45C-463F-B495-414E9B087C2C}">
      <dgm:prSet/>
      <dgm:spPr/>
      <dgm:t>
        <a:bodyPr/>
        <a:lstStyle/>
        <a:p>
          <a:endParaRPr lang="es-ES"/>
        </a:p>
      </dgm:t>
    </dgm:pt>
    <dgm:pt modelId="{760F0222-1784-44F5-AC43-C5CABC2232A2}" type="pres">
      <dgm:prSet presAssocID="{001ECB12-5C95-4F4D-AEEF-7E121969183C}" presName="Name0" presStyleCnt="0">
        <dgm:presLayoutVars>
          <dgm:dir/>
          <dgm:resizeHandles val="exact"/>
        </dgm:presLayoutVars>
      </dgm:prSet>
      <dgm:spPr/>
      <dgm:t>
        <a:bodyPr/>
        <a:lstStyle/>
        <a:p>
          <a:endParaRPr lang="es-MX"/>
        </a:p>
      </dgm:t>
    </dgm:pt>
    <dgm:pt modelId="{3E306DE9-A48B-4007-84D6-8B56FD4FE171}" type="pres">
      <dgm:prSet presAssocID="{6D7ADD01-7D4D-4AB7-B871-6E47720CC160}" presName="composite" presStyleCnt="0"/>
      <dgm:spPr/>
    </dgm:pt>
    <dgm:pt modelId="{5B690BFA-1450-4398-9D39-3CFCA137FE2C}" type="pres">
      <dgm:prSet presAssocID="{6D7ADD01-7D4D-4AB7-B871-6E47720CC160}" presName="imagSh" presStyleLbl="bgImgPlace1" presStyleIdx="0" presStyleCnt="3" custLinFactNeighborX="-696" custLinFactNeighborY="-3479"/>
      <dgm:spPr>
        <a:blipFill>
          <a:blip xmlns:r="http://schemas.openxmlformats.org/officeDocument/2006/relationships" r:embed="rId1">
            <a:extLst>
              <a:ext uri="{28A0092B-C50C-407E-A947-70E740481C1C}">
                <a14:useLocalDpi xmlns:a14="http://schemas.microsoft.com/office/drawing/2010/main" val="0"/>
              </a:ext>
            </a:extLst>
          </a:blip>
          <a:srcRect/>
          <a:stretch>
            <a:fillRect t="-13000" b="-13000"/>
          </a:stretch>
        </a:blipFill>
      </dgm:spPr>
    </dgm:pt>
    <dgm:pt modelId="{E7090382-32B6-4F33-B3D4-B043A29200F2}" type="pres">
      <dgm:prSet presAssocID="{6D7ADD01-7D4D-4AB7-B871-6E47720CC160}" presName="txNode" presStyleLbl="node1" presStyleIdx="0" presStyleCnt="3">
        <dgm:presLayoutVars>
          <dgm:bulletEnabled val="1"/>
        </dgm:presLayoutVars>
      </dgm:prSet>
      <dgm:spPr/>
      <dgm:t>
        <a:bodyPr/>
        <a:lstStyle/>
        <a:p>
          <a:endParaRPr lang="es-MX"/>
        </a:p>
      </dgm:t>
    </dgm:pt>
    <dgm:pt modelId="{D70622AA-C99D-40AD-8F10-3043D58C5D92}" type="pres">
      <dgm:prSet presAssocID="{D9732C9D-72FA-462D-9C98-A675074EC354}" presName="sibTrans" presStyleLbl="sibTrans2D1" presStyleIdx="0" presStyleCnt="2"/>
      <dgm:spPr/>
      <dgm:t>
        <a:bodyPr/>
        <a:lstStyle/>
        <a:p>
          <a:endParaRPr lang="es-MX"/>
        </a:p>
      </dgm:t>
    </dgm:pt>
    <dgm:pt modelId="{ED701707-C56A-4D55-B80F-B085C85B58CA}" type="pres">
      <dgm:prSet presAssocID="{D9732C9D-72FA-462D-9C98-A675074EC354}" presName="connTx" presStyleLbl="sibTrans2D1" presStyleIdx="0" presStyleCnt="2"/>
      <dgm:spPr/>
      <dgm:t>
        <a:bodyPr/>
        <a:lstStyle/>
        <a:p>
          <a:endParaRPr lang="es-MX"/>
        </a:p>
      </dgm:t>
    </dgm:pt>
    <dgm:pt modelId="{5D1AA63D-A63E-494F-8004-8E2D6E7CB05A}" type="pres">
      <dgm:prSet presAssocID="{6A3367AA-5690-4A88-ADB8-0E16FC978284}" presName="composite" presStyleCnt="0"/>
      <dgm:spPr/>
    </dgm:pt>
    <dgm:pt modelId="{347C10F0-821A-4AE3-8BB0-DE055413051B}" type="pres">
      <dgm:prSet presAssocID="{6A3367AA-5690-4A88-ADB8-0E16FC978284}" presName="imagSh" presStyleLbl="bgImgPlace1" presStyleIdx="1" presStyleCnt="3" custLinFactNeighborX="-2087" custLinFactNeighborY="-696"/>
      <dgm:spPr>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dgm:spPr>
    </dgm:pt>
    <dgm:pt modelId="{D332388D-9BBC-4BE0-B11E-94BF8E70AEF9}" type="pres">
      <dgm:prSet presAssocID="{6A3367AA-5690-4A88-ADB8-0E16FC978284}" presName="txNode" presStyleLbl="node1" presStyleIdx="1" presStyleCnt="3">
        <dgm:presLayoutVars>
          <dgm:bulletEnabled val="1"/>
        </dgm:presLayoutVars>
      </dgm:prSet>
      <dgm:spPr/>
      <dgm:t>
        <a:bodyPr/>
        <a:lstStyle/>
        <a:p>
          <a:endParaRPr lang="es-MX"/>
        </a:p>
      </dgm:t>
    </dgm:pt>
    <dgm:pt modelId="{1BDAFE57-1BFE-40C4-A224-2861DFF7765F}" type="pres">
      <dgm:prSet presAssocID="{47BFBB31-639C-4202-AD1E-4689AB5D0AC9}" presName="sibTrans" presStyleLbl="sibTrans2D1" presStyleIdx="1" presStyleCnt="2"/>
      <dgm:spPr/>
      <dgm:t>
        <a:bodyPr/>
        <a:lstStyle/>
        <a:p>
          <a:endParaRPr lang="es-MX"/>
        </a:p>
      </dgm:t>
    </dgm:pt>
    <dgm:pt modelId="{51CA8F0E-F9F1-4CE0-9AFF-CA505917940B}" type="pres">
      <dgm:prSet presAssocID="{47BFBB31-639C-4202-AD1E-4689AB5D0AC9}" presName="connTx" presStyleLbl="sibTrans2D1" presStyleIdx="1" presStyleCnt="2"/>
      <dgm:spPr/>
      <dgm:t>
        <a:bodyPr/>
        <a:lstStyle/>
        <a:p>
          <a:endParaRPr lang="es-MX"/>
        </a:p>
      </dgm:t>
    </dgm:pt>
    <dgm:pt modelId="{24DBB3E7-18D3-4F03-AC7C-02003AE1D00F}" type="pres">
      <dgm:prSet presAssocID="{AE1B7C4A-7679-4588-8CD4-16931B35DD7D}" presName="composite" presStyleCnt="0"/>
      <dgm:spPr/>
    </dgm:pt>
    <dgm:pt modelId="{FC915049-8A54-4885-852B-3BA5514ED03F}" type="pres">
      <dgm:prSet presAssocID="{AE1B7C4A-7679-4588-8CD4-16931B35DD7D}" presName="imagSh" presStyleLbl="bgImgPlace1" presStyleIdx="2" presStyleCnt="3"/>
      <dgm:spPr>
        <a:blipFill>
          <a:blip xmlns:r="http://schemas.openxmlformats.org/officeDocument/2006/relationships" r:embed="rId3">
            <a:extLst>
              <a:ext uri="{BEBA8EAE-BF5A-486C-A8C5-ECC9F3942E4B}">
                <a14:imgProps xmlns:a14="http://schemas.microsoft.com/office/drawing/2010/main">
                  <a14:imgLayer r:embed="rId4">
                    <a14:imgEffect>
                      <a14:backgroundRemoval t="0" b="100000" l="0" r="100000">
                        <a14:foregroundMark x1="11600" y1="32635" x2="20800" y2="14371"/>
                        <a14:foregroundMark x1="70800" y1="61078" x2="98800" y2="82934"/>
                        <a14:foregroundMark x1="6000" y1="26946" x2="13200" y2="11377"/>
                        <a14:foregroundMark x1="82800" y1="89521" x2="91600" y2="75749"/>
                      </a14:backgroundRemoval>
                    </a14:imgEffect>
                  </a14:imgLayer>
                </a14:imgProps>
              </a:ext>
              <a:ext uri="{28A0092B-C50C-407E-A947-70E740481C1C}">
                <a14:useLocalDpi xmlns:a14="http://schemas.microsoft.com/office/drawing/2010/main" val="0"/>
              </a:ext>
            </a:extLst>
          </a:blip>
          <a:srcRect/>
          <a:stretch>
            <a:fillRect t="-17000" b="-17000"/>
          </a:stretch>
        </a:blipFill>
      </dgm:spPr>
    </dgm:pt>
    <dgm:pt modelId="{7FA87E97-6CCB-4F10-ACFC-31427FD58842}" type="pres">
      <dgm:prSet presAssocID="{AE1B7C4A-7679-4588-8CD4-16931B35DD7D}" presName="txNode" presStyleLbl="node1" presStyleIdx="2" presStyleCnt="3">
        <dgm:presLayoutVars>
          <dgm:bulletEnabled val="1"/>
        </dgm:presLayoutVars>
      </dgm:prSet>
      <dgm:spPr/>
      <dgm:t>
        <a:bodyPr/>
        <a:lstStyle/>
        <a:p>
          <a:endParaRPr lang="es-MX"/>
        </a:p>
      </dgm:t>
    </dgm:pt>
  </dgm:ptLst>
  <dgm:cxnLst>
    <dgm:cxn modelId="{18B9E175-C81F-4CAC-A92A-E0818BEEE8A1}" type="presOf" srcId="{001ECB12-5C95-4F4D-AEEF-7E121969183C}" destId="{760F0222-1784-44F5-AC43-C5CABC2232A2}" srcOrd="0" destOrd="0" presId="urn:microsoft.com/office/officeart/2005/8/layout/hProcess10"/>
    <dgm:cxn modelId="{AE5DFB14-F333-492E-82B7-2006FE08E330}" type="presOf" srcId="{D9732C9D-72FA-462D-9C98-A675074EC354}" destId="{D70622AA-C99D-40AD-8F10-3043D58C5D92}" srcOrd="0" destOrd="0" presId="urn:microsoft.com/office/officeart/2005/8/layout/hProcess10"/>
    <dgm:cxn modelId="{7AF0C1EC-1898-4640-8AC3-759E377D6E2F}" srcId="{001ECB12-5C95-4F4D-AEEF-7E121969183C}" destId="{AE1B7C4A-7679-4588-8CD4-16931B35DD7D}" srcOrd="2" destOrd="0" parTransId="{AC8D0E30-8D82-4E32-A465-00F0E5958196}" sibTransId="{77CD39E5-3414-4452-B38D-1BC9A32E03DE}"/>
    <dgm:cxn modelId="{5FFF2E64-C45C-463F-B495-414E9B087C2C}" srcId="{001ECB12-5C95-4F4D-AEEF-7E121969183C}" destId="{6D7ADD01-7D4D-4AB7-B871-6E47720CC160}" srcOrd="0" destOrd="0" parTransId="{EF0DFB14-6037-40B8-8961-B1CE3DE7CC8B}" sibTransId="{D9732C9D-72FA-462D-9C98-A675074EC354}"/>
    <dgm:cxn modelId="{C4F64ABE-5775-4A51-BC53-0FCA2BEB1008}" type="presOf" srcId="{AE1B7C4A-7679-4588-8CD4-16931B35DD7D}" destId="{7FA87E97-6CCB-4F10-ACFC-31427FD58842}" srcOrd="0" destOrd="0" presId="urn:microsoft.com/office/officeart/2005/8/layout/hProcess10"/>
    <dgm:cxn modelId="{15833A84-E71C-4234-8CBE-A641B7518EF3}" type="presOf" srcId="{D9732C9D-72FA-462D-9C98-A675074EC354}" destId="{ED701707-C56A-4D55-B80F-B085C85B58CA}" srcOrd="1" destOrd="0" presId="urn:microsoft.com/office/officeart/2005/8/layout/hProcess10"/>
    <dgm:cxn modelId="{199BFA44-6823-4CC4-B7F3-84DCAA59CDDA}" srcId="{001ECB12-5C95-4F4D-AEEF-7E121969183C}" destId="{6A3367AA-5690-4A88-ADB8-0E16FC978284}" srcOrd="1" destOrd="0" parTransId="{1F5D8B5A-F13A-4828-A36D-21DD687320CA}" sibTransId="{47BFBB31-639C-4202-AD1E-4689AB5D0AC9}"/>
    <dgm:cxn modelId="{AF04BE78-A0CA-418C-8980-84EA79A7FC87}" type="presOf" srcId="{47BFBB31-639C-4202-AD1E-4689AB5D0AC9}" destId="{1BDAFE57-1BFE-40C4-A224-2861DFF7765F}" srcOrd="0" destOrd="0" presId="urn:microsoft.com/office/officeart/2005/8/layout/hProcess10"/>
    <dgm:cxn modelId="{21BCBDB7-0846-44B7-8042-D1FF83D7E8D9}" type="presOf" srcId="{47BFBB31-639C-4202-AD1E-4689AB5D0AC9}" destId="{51CA8F0E-F9F1-4CE0-9AFF-CA505917940B}" srcOrd="1" destOrd="0" presId="urn:microsoft.com/office/officeart/2005/8/layout/hProcess10"/>
    <dgm:cxn modelId="{33C60531-924A-480D-92E7-B388A6594391}" type="presOf" srcId="{6A3367AA-5690-4A88-ADB8-0E16FC978284}" destId="{D332388D-9BBC-4BE0-B11E-94BF8E70AEF9}" srcOrd="0" destOrd="0" presId="urn:microsoft.com/office/officeart/2005/8/layout/hProcess10"/>
    <dgm:cxn modelId="{3BFD433D-4906-4D33-84F7-4CACB623FBDF}" type="presOf" srcId="{6D7ADD01-7D4D-4AB7-B871-6E47720CC160}" destId="{E7090382-32B6-4F33-B3D4-B043A29200F2}" srcOrd="0" destOrd="0" presId="urn:microsoft.com/office/officeart/2005/8/layout/hProcess10"/>
    <dgm:cxn modelId="{04F7EED1-8F41-4042-A1CA-F8A2E26540BB}" type="presParOf" srcId="{760F0222-1784-44F5-AC43-C5CABC2232A2}" destId="{3E306DE9-A48B-4007-84D6-8B56FD4FE171}" srcOrd="0" destOrd="0" presId="urn:microsoft.com/office/officeart/2005/8/layout/hProcess10"/>
    <dgm:cxn modelId="{E6DDE462-3342-463F-B1F6-A681CA9644AC}" type="presParOf" srcId="{3E306DE9-A48B-4007-84D6-8B56FD4FE171}" destId="{5B690BFA-1450-4398-9D39-3CFCA137FE2C}" srcOrd="0" destOrd="0" presId="urn:microsoft.com/office/officeart/2005/8/layout/hProcess10"/>
    <dgm:cxn modelId="{8A4757F3-1174-4EDC-BF64-AA0973202079}" type="presParOf" srcId="{3E306DE9-A48B-4007-84D6-8B56FD4FE171}" destId="{E7090382-32B6-4F33-B3D4-B043A29200F2}" srcOrd="1" destOrd="0" presId="urn:microsoft.com/office/officeart/2005/8/layout/hProcess10"/>
    <dgm:cxn modelId="{952A0DCD-7117-491F-B158-59C9B22D8C15}" type="presParOf" srcId="{760F0222-1784-44F5-AC43-C5CABC2232A2}" destId="{D70622AA-C99D-40AD-8F10-3043D58C5D92}" srcOrd="1" destOrd="0" presId="urn:microsoft.com/office/officeart/2005/8/layout/hProcess10"/>
    <dgm:cxn modelId="{9D639CFC-517B-47A4-9E35-5C39ADEDB9A0}" type="presParOf" srcId="{D70622AA-C99D-40AD-8F10-3043D58C5D92}" destId="{ED701707-C56A-4D55-B80F-B085C85B58CA}" srcOrd="0" destOrd="0" presId="urn:microsoft.com/office/officeart/2005/8/layout/hProcess10"/>
    <dgm:cxn modelId="{AEBF5284-9C98-4D55-BA1E-57E12962DC5C}" type="presParOf" srcId="{760F0222-1784-44F5-AC43-C5CABC2232A2}" destId="{5D1AA63D-A63E-494F-8004-8E2D6E7CB05A}" srcOrd="2" destOrd="0" presId="urn:microsoft.com/office/officeart/2005/8/layout/hProcess10"/>
    <dgm:cxn modelId="{3064A7D8-9284-4EAF-9397-47C39B11DD36}" type="presParOf" srcId="{5D1AA63D-A63E-494F-8004-8E2D6E7CB05A}" destId="{347C10F0-821A-4AE3-8BB0-DE055413051B}" srcOrd="0" destOrd="0" presId="urn:microsoft.com/office/officeart/2005/8/layout/hProcess10"/>
    <dgm:cxn modelId="{9B89D370-E2C7-4226-B40F-8CFC3A8662C2}" type="presParOf" srcId="{5D1AA63D-A63E-494F-8004-8E2D6E7CB05A}" destId="{D332388D-9BBC-4BE0-B11E-94BF8E70AEF9}" srcOrd="1" destOrd="0" presId="urn:microsoft.com/office/officeart/2005/8/layout/hProcess10"/>
    <dgm:cxn modelId="{A71A7336-EF30-4043-84CD-6AC333072592}" type="presParOf" srcId="{760F0222-1784-44F5-AC43-C5CABC2232A2}" destId="{1BDAFE57-1BFE-40C4-A224-2861DFF7765F}" srcOrd="3" destOrd="0" presId="urn:microsoft.com/office/officeart/2005/8/layout/hProcess10"/>
    <dgm:cxn modelId="{0517203C-E545-40C5-822D-632CADFC7968}" type="presParOf" srcId="{1BDAFE57-1BFE-40C4-A224-2861DFF7765F}" destId="{51CA8F0E-F9F1-4CE0-9AFF-CA505917940B}" srcOrd="0" destOrd="0" presId="urn:microsoft.com/office/officeart/2005/8/layout/hProcess10"/>
    <dgm:cxn modelId="{77283E5B-72CB-4203-BFF2-007154AF045A}" type="presParOf" srcId="{760F0222-1784-44F5-AC43-C5CABC2232A2}" destId="{24DBB3E7-18D3-4F03-AC7C-02003AE1D00F}" srcOrd="4" destOrd="0" presId="urn:microsoft.com/office/officeart/2005/8/layout/hProcess10"/>
    <dgm:cxn modelId="{78E4B6C0-9F85-4CB4-9B9C-E4AF8D85783C}" type="presParOf" srcId="{24DBB3E7-18D3-4F03-AC7C-02003AE1D00F}" destId="{FC915049-8A54-4885-852B-3BA5514ED03F}" srcOrd="0" destOrd="0" presId="urn:microsoft.com/office/officeart/2005/8/layout/hProcess10"/>
    <dgm:cxn modelId="{4E61AB4B-3CA6-4AB8-A67A-7806FAFBD674}" type="presParOf" srcId="{24DBB3E7-18D3-4F03-AC7C-02003AE1D00F}" destId="{7FA87E97-6CCB-4F10-ACFC-31427FD58842}" srcOrd="1" destOrd="0" presId="urn:microsoft.com/office/officeart/2005/8/layout/hProcess10"/>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690BFA-1450-4398-9D39-3CFCA137FE2C}">
      <dsp:nvSpPr>
        <dsp:cNvPr id="0" name=""/>
        <dsp:cNvSpPr/>
      </dsp:nvSpPr>
      <dsp:spPr>
        <a:xfrm>
          <a:off x="0" y="538384"/>
          <a:ext cx="1904523" cy="1904523"/>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13000" b="-13000"/>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7090382-32B6-4F33-B3D4-B043A29200F2}">
      <dsp:nvSpPr>
        <dsp:cNvPr id="0" name=""/>
        <dsp:cNvSpPr/>
      </dsp:nvSpPr>
      <dsp:spPr>
        <a:xfrm>
          <a:off x="314081" y="1747356"/>
          <a:ext cx="1904523" cy="1904523"/>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b="1" kern="1200" dirty="0"/>
            <a:t>Ecuaciones de Lugares Geométricos</a:t>
          </a:r>
          <a:endParaRPr lang="es-ES" sz="2000" kern="1200" dirty="0"/>
        </a:p>
      </dsp:txBody>
      <dsp:txXfrm>
        <a:off x="369863" y="1803138"/>
        <a:ext cx="1792959" cy="1792959"/>
      </dsp:txXfrm>
    </dsp:sp>
    <dsp:sp modelId="{D70622AA-C99D-40AD-8F10-3043D58C5D92}">
      <dsp:nvSpPr>
        <dsp:cNvPr id="0" name=""/>
        <dsp:cNvSpPr/>
      </dsp:nvSpPr>
      <dsp:spPr>
        <a:xfrm rot="62459">
          <a:off x="2258851" y="1288792"/>
          <a:ext cx="354415" cy="45763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ES" sz="1600" kern="1200" dirty="0"/>
        </a:p>
      </dsp:txBody>
      <dsp:txXfrm>
        <a:off x="2258860" y="1379352"/>
        <a:ext cx="248091" cy="274578"/>
      </dsp:txXfrm>
    </dsp:sp>
    <dsp:sp modelId="{347C10F0-821A-4AE3-8BB0-DE055413051B}">
      <dsp:nvSpPr>
        <dsp:cNvPr id="0" name=""/>
        <dsp:cNvSpPr/>
      </dsp:nvSpPr>
      <dsp:spPr>
        <a:xfrm>
          <a:off x="2916971" y="591387"/>
          <a:ext cx="1904523" cy="1904523"/>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332388D-9BBC-4BE0-B11E-94BF8E70AEF9}">
      <dsp:nvSpPr>
        <dsp:cNvPr id="0" name=""/>
        <dsp:cNvSpPr/>
      </dsp:nvSpPr>
      <dsp:spPr>
        <a:xfrm>
          <a:off x="3266757" y="1747356"/>
          <a:ext cx="1904523" cy="1904523"/>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b="1" kern="1200" dirty="0"/>
            <a:t>Transformación de coordenadas rectangulares a polares</a:t>
          </a:r>
          <a:endParaRPr lang="es-ES" sz="2000" kern="1200" dirty="0"/>
        </a:p>
      </dsp:txBody>
      <dsp:txXfrm>
        <a:off x="3322539" y="1803138"/>
        <a:ext cx="1792959" cy="1792959"/>
      </dsp:txXfrm>
    </dsp:sp>
    <dsp:sp modelId="{1BDAFE57-1BFE-40C4-A224-2861DFF7765F}">
      <dsp:nvSpPr>
        <dsp:cNvPr id="0" name=""/>
        <dsp:cNvSpPr/>
      </dsp:nvSpPr>
      <dsp:spPr>
        <a:xfrm rot="15228">
          <a:off x="5202258" y="1321581"/>
          <a:ext cx="380768" cy="45763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ES" sz="1600" kern="1200" dirty="0"/>
        </a:p>
      </dsp:txBody>
      <dsp:txXfrm>
        <a:off x="5202259" y="1412854"/>
        <a:ext cx="266538" cy="274578"/>
      </dsp:txXfrm>
    </dsp:sp>
    <dsp:sp modelId="{FC915049-8A54-4885-852B-3BA5514ED03F}">
      <dsp:nvSpPr>
        <dsp:cNvPr id="0" name=""/>
        <dsp:cNvSpPr/>
      </dsp:nvSpPr>
      <dsp:spPr>
        <a:xfrm>
          <a:off x="5909394" y="604642"/>
          <a:ext cx="1904523" cy="1904523"/>
        </a:xfrm>
        <a:prstGeom prst="roundRect">
          <a:avLst>
            <a:gd name="adj" fmla="val 10000"/>
          </a:avLst>
        </a:prstGeom>
        <a:blipFill>
          <a:blip xmlns:r="http://schemas.openxmlformats.org/officeDocument/2006/relationships" r:embed="rId3">
            <a:extLst>
              <a:ext uri="{BEBA8EAE-BF5A-486C-A8C5-ECC9F3942E4B}">
                <a14:imgProps xmlns:a14="http://schemas.microsoft.com/office/drawing/2010/main">
                  <a14:imgLayer r:embed="rId4">
                    <a14:imgEffect>
                      <a14:backgroundRemoval t="0" b="100000" l="0" r="100000">
                        <a14:foregroundMark x1="11600" y1="32635" x2="20800" y2="14371"/>
                        <a14:foregroundMark x1="70800" y1="61078" x2="98800" y2="82934"/>
                        <a14:foregroundMark x1="6000" y1="26946" x2="13200" y2="11377"/>
                        <a14:foregroundMark x1="82800" y1="89521" x2="91600" y2="75749"/>
                      </a14:backgroundRemoval>
                    </a14:imgEffect>
                  </a14:imgLayer>
                </a14:imgProps>
              </a:ext>
              <a:ext uri="{28A0092B-C50C-407E-A947-70E740481C1C}">
                <a14:useLocalDpi xmlns:a14="http://schemas.microsoft.com/office/drawing/2010/main" val="0"/>
              </a:ext>
            </a:extLst>
          </a:blip>
          <a:srcRect/>
          <a:stretch>
            <a:fillRect t="-17000" b="-17000"/>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FA87E97-6CCB-4F10-ACFC-31427FD58842}">
      <dsp:nvSpPr>
        <dsp:cNvPr id="0" name=""/>
        <dsp:cNvSpPr/>
      </dsp:nvSpPr>
      <dsp:spPr>
        <a:xfrm>
          <a:off x="6219433" y="1747356"/>
          <a:ext cx="1904523" cy="1904523"/>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b="1" kern="1200" dirty="0"/>
            <a:t>Geometría Analítica del espacio.</a:t>
          </a:r>
          <a:endParaRPr lang="es-ES" sz="2000" kern="1200" dirty="0"/>
        </a:p>
      </dsp:txBody>
      <dsp:txXfrm>
        <a:off x="6275215" y="1803138"/>
        <a:ext cx="1792959" cy="1792959"/>
      </dsp:txXfrm>
    </dsp:sp>
  </dsp:spTree>
</dsp:drawing>
</file>

<file path=ppt/diagrams/layout1.xml><?xml version="1.0" encoding="utf-8"?>
<dgm:layoutDef xmlns:dgm="http://schemas.openxmlformats.org/drawingml/2006/diagram" xmlns:a="http://schemas.openxmlformats.org/drawingml/2006/main" uniqueId="urn:microsoft.com/office/officeart/2005/8/layout/hProcess10">
  <dgm:title val=""/>
  <dgm:desc val=""/>
  <dgm:catLst>
    <dgm:cat type="process" pri="3000"/>
    <dgm:cat type="picture" pri="30000"/>
    <dgm:cat type="pictureconvert" pri="3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op="equ" fact="0.3333"/>
      <dgm:constr type="primFontSz" for="des" forName="txNode" op="equ" val="65"/>
      <dgm:constr type="primFontSz" for="des" forName="connTx" op="equ" val="55"/>
      <dgm:constr type="primFontSz" for="des" forName="connTx" refType="primFontSz" refFor="des" refForName="txNode" op="lte" fact="0.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imagSh"/>
              <dgm:constr type="w" for="ch" forName="imagSh" refType="w" fact="0.86"/>
              <dgm:constr type="t" for="ch" forName="imagSh"/>
              <dgm:constr type="h" for="ch" forName="imagSh" refType="w" refFor="ch" refForName="imagSh"/>
              <dgm:constr type="l" for="ch" forName="txNode" refType="w" fact="0.14"/>
              <dgm:constr type="w" for="ch" forName="txNode" refType="w" refFor="ch" refForName="imagSh"/>
              <dgm:constr type="t" for="ch" forName="txNode" refType="h" refFor="ch" refForName="imagSh" fact="0.6"/>
              <dgm:constr type="h" for="ch" forName="txNode" refType="h" refFor="ch" refForName="imagSh"/>
            </dgm:constrLst>
          </dgm:if>
          <dgm:else name="Name7">
            <dgm:constrLst>
              <dgm:constr type="l" for="ch" forName="imagSh" refType="w" fact="0.14"/>
              <dgm:constr type="w" for="ch" forName="imagSh" refType="w" fact="0.86"/>
              <dgm:constr type="t" for="ch" forName="imagSh"/>
              <dgm:constr type="h" for="ch" forName="imagSh" refType="w" refFor="ch" refForName="imagSh"/>
              <dgm:constr type="l" for="ch" forName="txNode"/>
              <dgm:constr type="w" for="ch" forName="txNode" refType="w" refFor="ch" refForName="imagSh"/>
              <dgm:constr type="t" for="ch" forName="txNode" refType="h" refFor="ch" refForName="imagSh" fact="0.6"/>
              <dgm:constr type="h" for="ch" forName="txNode" refType="h" refFor="ch" refForName="imagSh"/>
            </dgm:constrLst>
          </dgm:else>
        </dgm:choose>
        <dgm:ruleLst/>
        <dgm:layoutNode name="imagSh" styleLbl="bgImgPlace1">
          <dgm:alg type="sp"/>
          <dgm:shape xmlns:r="http://schemas.openxmlformats.org/officeDocument/2006/relationships" type="roundRect" r:blip="" blipPhldr="1">
            <dgm:adjLst>
              <dgm:adj idx="1" val="0.1"/>
            </dgm:adjLst>
          </dgm:shape>
          <dgm:presOf/>
          <dgm:constrLst/>
          <dgm:ruleLst/>
        </dgm:layoutNode>
        <dgm:layoutNode name="txNode" styleLbl="node1">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sibTransForEach" axis="followSib" ptType="sibTrans" cnt="1">
        <dgm:layoutNode name="sibTrans">
          <dgm:alg type="conn">
            <dgm:param type="begPts" val="auto"/>
            <dgm:param type="endPts" val="auto"/>
            <dgm:param type="srcNode" val="imagSh"/>
            <dgm:param type="dstNode" val="imagSh"/>
          </dgm:alg>
          <dgm:shape xmlns:r="http://schemas.openxmlformats.org/officeDocument/2006/relationships" type="conn" r:blip="">
            <dgm:adjLst/>
          </dgm:shape>
          <dgm:presOf axis="self"/>
          <dgm:constrLst>
            <dgm:constr type="h" refType="w" fact="0.62"/>
            <dgm:constr type="connDist"/>
            <dgm:constr type="begPad" refType="connDist" fact="0.35"/>
            <dgm:constr type="endPad" refType="connDist" fact="0.3"/>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editar el estilo de subtítulo del patrón</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B61BEF0D-F0BB-DE4B-95CE-6DB70DBA9567}" type="datetimeFigureOut">
              <a:rPr lang="en-US" dirty="0"/>
              <a:pPr/>
              <a:t>10/11/2016</a:t>
            </a:fld>
            <a:endParaRPr lang="en-US" dirty="0"/>
          </a:p>
        </p:txBody>
      </p:sp>
      <p:sp>
        <p:nvSpPr>
          <p:cNvPr id="5" name="Footer Placeholder 4"/>
          <p:cNvSpPr>
            <a:spLocks noGrp="1"/>
          </p:cNvSpPr>
          <p:nvPr>
            <p:ph type="ftr" sz="quarter" idx="11"/>
          </p:nvPr>
        </p:nvSpPr>
        <p:spPr>
          <a:xfrm>
            <a:off x="3962399" y="5870575"/>
            <a:ext cx="4893958" cy="377825"/>
          </a:xfrm>
        </p:spPr>
        <p:txBody>
          <a:bodyPr/>
          <a:lstStyle/>
          <a:p>
            <a:endParaRPr lang="en-US" dirty="0"/>
          </a:p>
        </p:txBody>
      </p:sp>
      <p:sp>
        <p:nvSpPr>
          <p:cNvPr id="6" name="Slide Number Placeholder 5"/>
          <p:cNvSpPr>
            <a:spLocks noGrp="1"/>
          </p:cNvSpPr>
          <p:nvPr>
            <p:ph type="sldNum" sz="quarter" idx="12"/>
          </p:nvPr>
        </p:nvSpPr>
        <p:spPr>
          <a:xfrm>
            <a:off x="10608958" y="5870575"/>
            <a:ext cx="551167" cy="377825"/>
          </a:xfrm>
        </p:spPr>
        <p:txBody>
          <a:bodyPr/>
          <a:lstStyle/>
          <a:p>
            <a:fld id="{D57F1E4F-1CFF-5643-939E-217C01CDF565}" type="slidenum">
              <a:rPr lang="en-US" dirty="0"/>
              <a:pPr/>
              <a:t>‹Nº›</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10/11/2016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s-ES"/>
              <a:t>Haga clic para modificar el estilo de título del patrón</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el estilo de texto del patrón</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s-ES"/>
              <a:t>Haga clic para modificar el estilo de título del patrón</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s-ES"/>
              <a:t>Editar el estilo de texto del patrón</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s-ES"/>
              <a:t>Haga clic para modificar el estilo de título del patrón</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s-ES"/>
              <a:t>Editar el estilo de texto del patrón</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8" name="Title 1"/>
          <p:cNvSpPr>
            <a:spLocks noGrp="1"/>
          </p:cNvSpPr>
          <p:nvPr>
            <p:ph type="title"/>
          </p:nvPr>
        </p:nvSpPr>
        <p:spPr>
          <a:xfrm>
            <a:off x="685801" y="609600"/>
            <a:ext cx="10131425" cy="1456267"/>
          </a:xfrm>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10/11/2016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hasCustomPrompt="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hasCustomPrompt="1"/>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10/11/2016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10/11/2016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B61BEF0D-F0BB-DE4B-95CE-6DB70DBA9567}" type="datetimeFigureOut">
              <a:rPr lang="en-US" dirty="0"/>
              <a:pPr/>
              <a:t>10/11/2016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10/11/2016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s-ES"/>
              <a:t>Haga clic para modificar el estilo de título del patrón</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10/11/2016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10/11/2016</a:t>
            </a:fld>
            <a:endParaRPr lang="en-US" dirty="0"/>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9.png"/><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7.gi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7.xml"/><Relationship Id="rId4" Type="http://schemas.openxmlformats.org/officeDocument/2006/relationships/image" Target="../media/image37.jpeg"/></Relationships>
</file>

<file path=ppt/slides/_rels/slide34.xml.rels><?xml version="1.0" encoding="UTF-8" standalone="yes"?>
<Relationships xmlns="http://schemas.openxmlformats.org/package/2006/relationships"><Relationship Id="rId2" Type="http://schemas.openxmlformats.org/officeDocument/2006/relationships/image" Target="../media/image38.gif"/><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953311" y="2233195"/>
            <a:ext cx="10543847" cy="875920"/>
          </a:xfrm>
        </p:spPr>
        <p:txBody>
          <a:bodyPr>
            <a:noAutofit/>
          </a:bodyPr>
          <a:lstStyle/>
          <a:p>
            <a:pPr algn="l"/>
            <a:r>
              <a:rPr lang="es-MX" sz="3200" b="1" dirty="0" smtClean="0"/>
              <a:t>Licenciatura </a:t>
            </a:r>
            <a:r>
              <a:rPr lang="es-MX" sz="3200" b="1" dirty="0"/>
              <a:t>en ingeniería en producción industrial</a:t>
            </a:r>
            <a:endParaRPr lang="es-MX" sz="3200" dirty="0"/>
          </a:p>
        </p:txBody>
      </p:sp>
      <p:sp>
        <p:nvSpPr>
          <p:cNvPr id="4" name="Título 3"/>
          <p:cNvSpPr>
            <a:spLocks noGrp="1"/>
          </p:cNvSpPr>
          <p:nvPr>
            <p:ph type="ctrTitle"/>
          </p:nvPr>
        </p:nvSpPr>
        <p:spPr>
          <a:xfrm>
            <a:off x="2315183" y="212034"/>
            <a:ext cx="9719586" cy="605089"/>
          </a:xfrm>
        </p:spPr>
        <p:txBody>
          <a:bodyPr>
            <a:noAutofit/>
          </a:bodyPr>
          <a:lstStyle/>
          <a:p>
            <a:pPr algn="l"/>
            <a:r>
              <a:rPr lang="es-MX" sz="3600" b="1" dirty="0"/>
              <a:t>Universidad autónoma del estado de México</a:t>
            </a:r>
          </a:p>
        </p:txBody>
      </p:sp>
      <p:pic>
        <p:nvPicPr>
          <p:cNvPr id="5" name="Imagen 4"/>
          <p:cNvPicPr>
            <a:picLocks noChangeAspect="1"/>
          </p:cNvPicPr>
          <p:nvPr/>
        </p:nvPicPr>
        <p:blipFill>
          <a:blip r:embed="rId2">
            <a:extLst>
              <a:ext uri="{BEBA8EAE-BF5A-486C-A8C5-ECC9F3942E4B}">
                <a14:imgProps xmlns:a14="http://schemas.microsoft.com/office/drawing/2010/main">
                  <a14:imgLayer r:embed="rId3">
                    <a14:imgEffect>
                      <a14:backgroundRemoval t="417" b="98250" l="0" r="97750"/>
                    </a14:imgEffect>
                  </a14:imgLayer>
                </a14:imgProps>
              </a:ext>
            </a:extLst>
          </a:blip>
          <a:stretch>
            <a:fillRect/>
          </a:stretch>
        </p:blipFill>
        <p:spPr>
          <a:xfrm>
            <a:off x="463828" y="212034"/>
            <a:ext cx="1851355" cy="1988683"/>
          </a:xfrm>
          <a:prstGeom prst="rect">
            <a:avLst/>
          </a:prstGeom>
        </p:spPr>
      </p:pic>
      <p:sp>
        <p:nvSpPr>
          <p:cNvPr id="6" name="CuadroTexto 5"/>
          <p:cNvSpPr txBox="1"/>
          <p:nvPr/>
        </p:nvSpPr>
        <p:spPr>
          <a:xfrm>
            <a:off x="422274" y="3109115"/>
            <a:ext cx="11769726" cy="707886"/>
          </a:xfrm>
          <a:prstGeom prst="rect">
            <a:avLst/>
          </a:prstGeom>
          <a:noFill/>
        </p:spPr>
        <p:txBody>
          <a:bodyPr wrap="square" rtlCol="0">
            <a:spAutoFit/>
          </a:bodyPr>
          <a:lstStyle/>
          <a:p>
            <a:r>
              <a:rPr lang="es-MX" sz="4000" dirty="0">
                <a:latin typeface="Century Gothic" panose="020B0502020202020204" pitchFamily="34" charset="0"/>
              </a:rPr>
              <a:t>Unidad de aprendizaje: Geometría Analítica</a:t>
            </a:r>
          </a:p>
        </p:txBody>
      </p:sp>
      <p:sp>
        <p:nvSpPr>
          <p:cNvPr id="2" name="Rectángulo 1"/>
          <p:cNvSpPr/>
          <p:nvPr/>
        </p:nvSpPr>
        <p:spPr>
          <a:xfrm>
            <a:off x="2315183" y="1041311"/>
            <a:ext cx="9181975" cy="646331"/>
          </a:xfrm>
          <a:prstGeom prst="rect">
            <a:avLst/>
          </a:prstGeom>
        </p:spPr>
        <p:txBody>
          <a:bodyPr wrap="square">
            <a:spAutoFit/>
          </a:bodyPr>
          <a:lstStyle/>
          <a:p>
            <a:pPr algn="ctr"/>
            <a:r>
              <a:rPr lang="es-MX" sz="3600" dirty="0"/>
              <a:t>Unidad Académica Profesional Acolman </a:t>
            </a:r>
          </a:p>
        </p:txBody>
      </p:sp>
      <p:pic>
        <p:nvPicPr>
          <p:cNvPr id="9" name="Imagen 8"/>
          <p:cNvPicPr>
            <a:picLocks noChangeAspect="1"/>
          </p:cNvPicPr>
          <p:nvPr/>
        </p:nvPicPr>
        <p:blipFill>
          <a:blip r:embed="rId4"/>
          <a:stretch>
            <a:fillRect/>
          </a:stretch>
        </p:blipFill>
        <p:spPr>
          <a:xfrm>
            <a:off x="1614791" y="4567855"/>
            <a:ext cx="10419978" cy="1541137"/>
          </a:xfrm>
          <a:prstGeom prst="rect">
            <a:avLst/>
          </a:prstGeom>
        </p:spPr>
      </p:pic>
    </p:spTree>
    <p:extLst>
      <p:ext uri="{BB962C8B-B14F-4D97-AF65-F5344CB8AC3E}">
        <p14:creationId xmlns:p14="http://schemas.microsoft.com/office/powerpoint/2010/main" val="16932675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2171664" y="504966"/>
            <a:ext cx="8447964" cy="1569660"/>
          </a:xfrm>
          <a:prstGeom prst="rect">
            <a:avLst/>
          </a:prstGeom>
          <a:noFill/>
        </p:spPr>
        <p:txBody>
          <a:bodyPr wrap="square" rtlCol="0">
            <a:spAutoFit/>
          </a:bodyPr>
          <a:lstStyle/>
          <a:p>
            <a:pPr algn="just"/>
            <a:r>
              <a:rPr lang="es-MX" sz="2400" dirty="0">
                <a:solidFill>
                  <a:schemeClr val="tx1">
                    <a:lumMod val="95000"/>
                  </a:schemeClr>
                </a:solidFill>
                <a:latin typeface="Century Gothic" panose="020B0502020202020204" pitchFamily="34" charset="0"/>
              </a:rPr>
              <a:t>Cada punto en el plano corresponde a un par ordenado de números reales “x” y “y”, llamados coordenadas del punto. La coordenada y representa la distancia desde el eje x al punto. </a:t>
            </a:r>
          </a:p>
        </p:txBody>
      </p:sp>
      <p:pic>
        <p:nvPicPr>
          <p:cNvPr id="5" name="Imagen 4"/>
          <p:cNvPicPr>
            <a:picLocks noChangeAspect="1"/>
          </p:cNvPicPr>
          <p:nvPr/>
        </p:nvPicPr>
        <p:blipFill rotWithShape="1">
          <a:blip r:embed="rId2"/>
          <a:srcRect l="39851" t="40194" r="9776" b="20781"/>
          <a:stretch/>
        </p:blipFill>
        <p:spPr>
          <a:xfrm>
            <a:off x="2347413" y="2538483"/>
            <a:ext cx="8272215" cy="360301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1385503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03664" y="200167"/>
            <a:ext cx="10131425" cy="1456267"/>
          </a:xfrm>
        </p:spPr>
        <p:txBody>
          <a:bodyPr>
            <a:normAutofit/>
          </a:bodyPr>
          <a:lstStyle/>
          <a:p>
            <a:r>
              <a:rPr lang="es-MX" sz="4800" dirty="0">
                <a:latin typeface="Century Gothic" panose="020B0502020202020204" pitchFamily="34" charset="0"/>
              </a:rPr>
              <a:t>1.2 la recta</a:t>
            </a:r>
          </a:p>
        </p:txBody>
      </p:sp>
      <p:sp>
        <p:nvSpPr>
          <p:cNvPr id="4" name="CuadroTexto 3"/>
          <p:cNvSpPr txBox="1"/>
          <p:nvPr/>
        </p:nvSpPr>
        <p:spPr>
          <a:xfrm>
            <a:off x="1214651" y="1656434"/>
            <a:ext cx="5622877" cy="3970318"/>
          </a:xfrm>
          <a:prstGeom prst="rect">
            <a:avLst/>
          </a:prstGeom>
          <a:noFill/>
        </p:spPr>
        <p:txBody>
          <a:bodyPr wrap="square" rtlCol="0">
            <a:spAutoFit/>
          </a:bodyPr>
          <a:lstStyle/>
          <a:p>
            <a:r>
              <a:rPr lang="es-MX" sz="2800" dirty="0">
                <a:latin typeface="Century Gothic" panose="020B0502020202020204" pitchFamily="34" charset="0"/>
              </a:rPr>
              <a:t>La recta es el inicio del estudio sistemático de curvas en el plano, se describe algebraicamente a través de su ecuación, la cual involucra, al igual que el resto de las ecuaciones, dos variables, generalmente denotadas por “x” y “y”</a:t>
            </a:r>
          </a:p>
        </p:txBody>
      </p:sp>
      <p:pic>
        <p:nvPicPr>
          <p:cNvPr id="3074" name="Picture 2" descr="Resultado de imagen para recta geometria analitic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74006" y="1656434"/>
            <a:ext cx="3971499" cy="36987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35087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573204" y="2756847"/>
            <a:ext cx="11068336" cy="1631216"/>
          </a:xfrm>
          <a:prstGeom prst="rect">
            <a:avLst/>
          </a:prstGeom>
          <a:noFill/>
        </p:spPr>
        <p:txBody>
          <a:bodyPr wrap="square" rtlCol="0">
            <a:spAutoFit/>
          </a:bodyPr>
          <a:lstStyle/>
          <a:p>
            <a:pPr algn="ctr"/>
            <a:r>
              <a:rPr lang="es-MX" sz="2000" dirty="0">
                <a:latin typeface="Century Gothic" panose="020B0502020202020204" pitchFamily="34" charset="0"/>
              </a:rPr>
              <a:t>La ecuación de una recta puede adoptar varias formas, algunas de estas reciben nombres especiales. Debemos tener presente que no son varias las ecuaciones de la recta, sino una sola que se presenta en diversas formas y que podemos pasar de una de ellas a otra mediante el manejo algebraico de las ecuaciones: despeje, multiplicación por constantes no nulas, etcétera </a:t>
            </a:r>
          </a:p>
        </p:txBody>
      </p:sp>
      <p:pic>
        <p:nvPicPr>
          <p:cNvPr id="4098" name="Picture 2" descr="Resultado de imagen para diferentes ecuaciones de la recta"/>
          <p:cNvPicPr>
            <a:picLocks noChangeAspect="1" noChangeArrowheads="1"/>
          </p:cNvPicPr>
          <p:nvPr/>
        </p:nvPicPr>
        <p:blipFill rotWithShape="1">
          <a:blip r:embed="rId2">
            <a:extLst>
              <a:ext uri="{28A0092B-C50C-407E-A947-70E740481C1C}">
                <a14:useLocalDpi xmlns:a14="http://schemas.microsoft.com/office/drawing/2010/main" val="0"/>
              </a:ext>
            </a:extLst>
          </a:blip>
          <a:srcRect l="5870" t="34826" r="5473" b="40298"/>
          <a:stretch/>
        </p:blipFill>
        <p:spPr bwMode="auto">
          <a:xfrm>
            <a:off x="1451779" y="552812"/>
            <a:ext cx="9338483" cy="1944728"/>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Resultado de imagen para diferentes ecuaciones de la recta"/>
          <p:cNvPicPr>
            <a:picLocks noChangeAspect="1" noChangeArrowheads="1"/>
          </p:cNvPicPr>
          <p:nvPr/>
        </p:nvPicPr>
        <p:blipFill rotWithShape="1">
          <a:blip r:embed="rId2">
            <a:extLst>
              <a:ext uri="{28A0092B-C50C-407E-A947-70E740481C1C}">
                <a14:useLocalDpi xmlns:a14="http://schemas.microsoft.com/office/drawing/2010/main" val="0"/>
              </a:ext>
            </a:extLst>
          </a:blip>
          <a:srcRect l="13955" t="60100" r="13507" b="14627"/>
          <a:stretch/>
        </p:blipFill>
        <p:spPr bwMode="auto">
          <a:xfrm>
            <a:off x="2279175" y="4647370"/>
            <a:ext cx="7683690" cy="20078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20384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45657" y="477672"/>
            <a:ext cx="9635321" cy="3046988"/>
          </a:xfrm>
          <a:prstGeom prst="rect">
            <a:avLst/>
          </a:prstGeom>
          <a:noFill/>
        </p:spPr>
        <p:txBody>
          <a:bodyPr wrap="square" rtlCol="0">
            <a:spAutoFit/>
          </a:bodyPr>
          <a:lstStyle/>
          <a:p>
            <a:pPr algn="just"/>
            <a:r>
              <a:rPr lang="es-MX" sz="3200" dirty="0">
                <a:latin typeface="Century Gothic" panose="020B0502020202020204" pitchFamily="34" charset="0"/>
              </a:rPr>
              <a:t>Muchos de los procesos o fenómenos o fenómenos que se estudian en la matemática y otras ciencias son lineales, es decir, en ellos intervienen dos variables que están relacionados por una ecuación que representa una recta</a:t>
            </a:r>
          </a:p>
        </p:txBody>
      </p:sp>
      <p:pic>
        <p:nvPicPr>
          <p:cNvPr id="5122" name="Picture 2" descr="Resultado de imagen para rect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2066" y="3374534"/>
            <a:ext cx="7779224" cy="290343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95203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450376" y="973877"/>
            <a:ext cx="10158485" cy="3046988"/>
          </a:xfrm>
          <a:prstGeom prst="rect">
            <a:avLst/>
          </a:prstGeom>
          <a:noFill/>
        </p:spPr>
        <p:txBody>
          <a:bodyPr wrap="square" rtlCol="0">
            <a:spAutoFit/>
          </a:bodyPr>
          <a:lstStyle/>
          <a:p>
            <a:r>
              <a:rPr lang="es-MX" sz="3200" dirty="0">
                <a:latin typeface="Century Gothic" panose="020B0502020202020204" pitchFamily="34" charset="0"/>
              </a:rPr>
              <a:t>Una recta se determina por dos puntos diferentes. También queda determinada por uno de sus puntos y alguna medida de su inclinación.</a:t>
            </a:r>
          </a:p>
          <a:p>
            <a:r>
              <a:rPr lang="es-MX" sz="3200" dirty="0">
                <a:latin typeface="Century Gothic" panose="020B0502020202020204" pitchFamily="34" charset="0"/>
              </a:rPr>
              <a:t>La medida de la inclinación de una </a:t>
            </a:r>
          </a:p>
          <a:p>
            <a:r>
              <a:rPr lang="es-MX" sz="3200" dirty="0">
                <a:latin typeface="Century Gothic" panose="020B0502020202020204" pitchFamily="34" charset="0"/>
              </a:rPr>
              <a:t>recta se denomina </a:t>
            </a:r>
          </a:p>
          <a:p>
            <a:r>
              <a:rPr lang="es-MX" sz="3200" dirty="0">
                <a:latin typeface="Century Gothic" panose="020B0502020202020204" pitchFamily="34" charset="0"/>
              </a:rPr>
              <a:t>PENDIENTE</a:t>
            </a:r>
          </a:p>
        </p:txBody>
      </p:sp>
      <p:sp>
        <p:nvSpPr>
          <p:cNvPr id="3" name="CuadroTexto 2"/>
          <p:cNvSpPr txBox="1"/>
          <p:nvPr/>
        </p:nvSpPr>
        <p:spPr>
          <a:xfrm>
            <a:off x="450376" y="327546"/>
            <a:ext cx="4230806" cy="646331"/>
          </a:xfrm>
          <a:prstGeom prst="rect">
            <a:avLst/>
          </a:prstGeom>
          <a:noFill/>
        </p:spPr>
        <p:txBody>
          <a:bodyPr wrap="square" rtlCol="0">
            <a:spAutoFit/>
          </a:bodyPr>
          <a:lstStyle/>
          <a:p>
            <a:r>
              <a:rPr lang="es-MX" sz="3600" dirty="0">
                <a:latin typeface="Century Gothic" panose="020B0502020202020204" pitchFamily="34" charset="0"/>
              </a:rPr>
              <a:t>1.2.1 Pendiente</a:t>
            </a:r>
          </a:p>
        </p:txBody>
      </p:sp>
      <p:pic>
        <p:nvPicPr>
          <p:cNvPr id="4" name="Imagen 3"/>
          <p:cNvPicPr>
            <a:picLocks noChangeAspect="1"/>
          </p:cNvPicPr>
          <p:nvPr/>
        </p:nvPicPr>
        <p:blipFill rotWithShape="1">
          <a:blip r:embed="rId2"/>
          <a:srcRect l="26419" t="40218" r="56119" b="31509"/>
          <a:stretch/>
        </p:blipFill>
        <p:spPr>
          <a:xfrm rot="195151">
            <a:off x="6339686" y="3194508"/>
            <a:ext cx="3628102" cy="330250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26135333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41195" y="477671"/>
            <a:ext cx="9171295" cy="1200329"/>
          </a:xfrm>
          <a:prstGeom prst="rect">
            <a:avLst/>
          </a:prstGeom>
          <a:noFill/>
        </p:spPr>
        <p:txBody>
          <a:bodyPr wrap="square" rtlCol="0">
            <a:spAutoFit/>
          </a:bodyPr>
          <a:lstStyle/>
          <a:p>
            <a:pPr algn="just"/>
            <a:r>
              <a:rPr lang="es-MX" sz="2400" dirty="0">
                <a:latin typeface="Century Gothic" panose="020B0502020202020204" pitchFamily="34" charset="0"/>
              </a:rPr>
              <a:t>-Suponiendo que (x1, y1) y (x2, y2) son dos puntos distintos de una recta . Entonces al ir sobre la recta de un punto a otro, el valor de y cambia de y1 a y2 -</a:t>
            </a:r>
          </a:p>
        </p:txBody>
      </p:sp>
      <p:sp>
        <p:nvSpPr>
          <p:cNvPr id="3" name="CuadroTexto 2"/>
          <p:cNvSpPr txBox="1"/>
          <p:nvPr/>
        </p:nvSpPr>
        <p:spPr>
          <a:xfrm>
            <a:off x="1583140" y="4899546"/>
            <a:ext cx="8843749" cy="1384995"/>
          </a:xfrm>
          <a:prstGeom prst="rect">
            <a:avLst/>
          </a:prstGeom>
          <a:noFill/>
        </p:spPr>
        <p:txBody>
          <a:bodyPr wrap="square" rtlCol="0">
            <a:spAutoFit/>
          </a:bodyPr>
          <a:lstStyle/>
          <a:p>
            <a:pPr algn="just"/>
            <a:r>
              <a:rPr lang="es-MX" sz="2800" dirty="0">
                <a:latin typeface="Century Gothic" panose="020B0502020202020204" pitchFamily="34" charset="0"/>
              </a:rPr>
              <a:t>La razón de cambio en y al cambio en x se denomina pendiente de la recta y se emplea la letra m para denotarla</a:t>
            </a:r>
          </a:p>
        </p:txBody>
      </p:sp>
      <p:pic>
        <p:nvPicPr>
          <p:cNvPr id="6146" name="Picture 2" descr="Resultado de imagen para formula de la pendient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4339" y="2112373"/>
            <a:ext cx="5429535" cy="2352799"/>
          </a:xfrm>
          <a:prstGeom prst="rect">
            <a:avLst/>
          </a:prstGeom>
          <a:noFill/>
          <a:effectLst>
            <a:reflection blurRad="6350" stA="52000" endA="300" endPos="3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22691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extLst>
              <a:ext uri="{BEBA8EAE-BF5A-486C-A8C5-ECC9F3942E4B}">
                <a14:imgProps xmlns:a14="http://schemas.microsoft.com/office/drawing/2010/main">
                  <a14:imgLayer r:embed="rId3">
                    <a14:imgEffect>
                      <a14:colorTemperature colorTemp="11200"/>
                    </a14:imgEffect>
                  </a14:imgLayer>
                </a14:imgProps>
              </a:ext>
            </a:extLst>
          </a:blip>
          <a:srcRect l="25410" t="43579" r="55672" b="25760"/>
          <a:stretch/>
        </p:blipFill>
        <p:spPr>
          <a:xfrm>
            <a:off x="573206" y="1648311"/>
            <a:ext cx="4885898" cy="4452240"/>
          </a:xfrm>
          <a:prstGeom prst="rect">
            <a:avLst/>
          </a:prstGeom>
        </p:spPr>
      </p:pic>
      <p:sp>
        <p:nvSpPr>
          <p:cNvPr id="3" name="Rectángulo 2"/>
          <p:cNvSpPr/>
          <p:nvPr/>
        </p:nvSpPr>
        <p:spPr>
          <a:xfrm>
            <a:off x="437250" y="401556"/>
            <a:ext cx="2473754" cy="923330"/>
          </a:xfrm>
          <a:prstGeom prst="rect">
            <a:avLst/>
          </a:prstGeom>
          <a:noFill/>
        </p:spPr>
        <p:txBody>
          <a:bodyPr wrap="none" lIns="91440" tIns="45720" rIns="91440" bIns="45720">
            <a:spAutoFit/>
          </a:bodyPr>
          <a:lstStyle/>
          <a:p>
            <a:pPr algn="ctr"/>
            <a:r>
              <a:rPr lang="es-ES" sz="5400" b="0" cap="none" spc="0" dirty="0">
                <a:ln w="0"/>
                <a:solidFill>
                  <a:schemeClr val="accent1"/>
                </a:solidFill>
                <a:effectLst>
                  <a:outerShdw blurRad="38100" dist="25400" dir="5400000" algn="ctr" rotWithShape="0">
                    <a:srgbClr val="6E747A">
                      <a:alpha val="43000"/>
                    </a:srgbClr>
                  </a:outerShdw>
                </a:effectLst>
              </a:rPr>
              <a:t>Ejemplo</a:t>
            </a:r>
          </a:p>
        </p:txBody>
      </p:sp>
      <p:sp>
        <p:nvSpPr>
          <p:cNvPr id="4" name="CuadroTexto 3"/>
          <p:cNvSpPr txBox="1"/>
          <p:nvPr/>
        </p:nvSpPr>
        <p:spPr>
          <a:xfrm>
            <a:off x="3016155" y="494942"/>
            <a:ext cx="5227093" cy="830997"/>
          </a:xfrm>
          <a:prstGeom prst="rect">
            <a:avLst/>
          </a:prstGeom>
          <a:noFill/>
        </p:spPr>
        <p:txBody>
          <a:bodyPr wrap="square" rtlCol="0">
            <a:spAutoFit/>
          </a:bodyPr>
          <a:lstStyle/>
          <a:p>
            <a:pPr algn="ctr"/>
            <a:r>
              <a:rPr lang="es-MX" sz="2400" dirty="0">
                <a:latin typeface="Century Gothic" panose="020B0502020202020204" pitchFamily="34" charset="0"/>
              </a:rPr>
              <a:t>Calcule la pendiente de la recta que pasa por los puntos (2,-1)</a:t>
            </a:r>
          </a:p>
        </p:txBody>
      </p:sp>
      <p:pic>
        <p:nvPicPr>
          <p:cNvPr id="5" name="Imagen 4"/>
          <p:cNvPicPr>
            <a:picLocks noChangeAspect="1"/>
          </p:cNvPicPr>
          <p:nvPr/>
        </p:nvPicPr>
        <p:blipFill rotWithShape="1">
          <a:blip r:embed="rId4"/>
          <a:srcRect l="47911" t="56598" r="20634" b="32728"/>
          <a:stretch/>
        </p:blipFill>
        <p:spPr>
          <a:xfrm>
            <a:off x="5643349" y="2115404"/>
            <a:ext cx="6011839" cy="2347416"/>
          </a:xfrm>
          <a:prstGeom prst="rect">
            <a:avLst/>
          </a:prstGeom>
        </p:spPr>
      </p:pic>
    </p:spTree>
    <p:extLst>
      <p:ext uri="{BB962C8B-B14F-4D97-AF65-F5344CB8AC3E}">
        <p14:creationId xmlns:p14="http://schemas.microsoft.com/office/powerpoint/2010/main" val="22222624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59307" y="286603"/>
            <a:ext cx="6851176" cy="584775"/>
          </a:xfrm>
          <a:prstGeom prst="rect">
            <a:avLst/>
          </a:prstGeom>
          <a:noFill/>
        </p:spPr>
        <p:txBody>
          <a:bodyPr wrap="square" rtlCol="0">
            <a:spAutoFit/>
          </a:bodyPr>
          <a:lstStyle/>
          <a:p>
            <a:r>
              <a:rPr lang="es-MX" sz="3200" dirty="0">
                <a:latin typeface="Century Gothic" panose="020B0502020202020204" pitchFamily="34" charset="0"/>
              </a:rPr>
              <a:t>1.2.2 Angulo entre dos rectas</a:t>
            </a:r>
          </a:p>
        </p:txBody>
      </p:sp>
      <p:sp>
        <p:nvSpPr>
          <p:cNvPr id="3" name="CuadroTexto 2"/>
          <p:cNvSpPr txBox="1"/>
          <p:nvPr/>
        </p:nvSpPr>
        <p:spPr>
          <a:xfrm>
            <a:off x="2893325" y="2169994"/>
            <a:ext cx="2047165" cy="1119116"/>
          </a:xfrm>
          <a:prstGeom prst="rect">
            <a:avLst/>
          </a:prstGeom>
          <a:noFill/>
        </p:spPr>
        <p:txBody>
          <a:bodyPr wrap="square" rtlCol="0">
            <a:spAutoFit/>
          </a:bodyPr>
          <a:lstStyle/>
          <a:p>
            <a:endParaRPr lang="es-MX" dirty="0"/>
          </a:p>
        </p:txBody>
      </p:sp>
      <p:sp>
        <p:nvSpPr>
          <p:cNvPr id="4" name="CuadroTexto 3"/>
          <p:cNvSpPr txBox="1"/>
          <p:nvPr/>
        </p:nvSpPr>
        <p:spPr>
          <a:xfrm>
            <a:off x="1023582" y="1161484"/>
            <a:ext cx="9867331" cy="1384995"/>
          </a:xfrm>
          <a:prstGeom prst="rect">
            <a:avLst/>
          </a:prstGeom>
          <a:noFill/>
        </p:spPr>
        <p:txBody>
          <a:bodyPr wrap="square" rtlCol="0">
            <a:spAutoFit/>
          </a:bodyPr>
          <a:lstStyle/>
          <a:p>
            <a:pPr algn="ctr"/>
            <a:r>
              <a:rPr lang="es-MX" sz="2800" dirty="0">
                <a:latin typeface="Century Gothic" panose="020B0502020202020204" pitchFamily="34" charset="0"/>
              </a:rPr>
              <a:t>Consideremos dos rectas cualesquiera, que se cortan en un punto A. En A se forman dos ángulos suplementarios </a:t>
            </a:r>
          </a:p>
        </p:txBody>
      </p:sp>
      <p:pic>
        <p:nvPicPr>
          <p:cNvPr id="5" name="Imagen 4"/>
          <p:cNvPicPr>
            <a:picLocks noChangeAspect="1"/>
          </p:cNvPicPr>
          <p:nvPr/>
        </p:nvPicPr>
        <p:blipFill rotWithShape="1">
          <a:blip r:embed="rId2"/>
          <a:srcRect l="51046" t="37805" r="16381" b="32529"/>
          <a:stretch/>
        </p:blipFill>
        <p:spPr>
          <a:xfrm>
            <a:off x="1323832" y="2979578"/>
            <a:ext cx="6045959" cy="3095698"/>
          </a:xfrm>
          <a:prstGeom prst="rect">
            <a:avLst/>
          </a:prstGeom>
        </p:spPr>
      </p:pic>
      <p:sp>
        <p:nvSpPr>
          <p:cNvPr id="6" name="CuadroTexto 5"/>
          <p:cNvSpPr txBox="1"/>
          <p:nvPr/>
        </p:nvSpPr>
        <p:spPr>
          <a:xfrm>
            <a:off x="7915701" y="3578824"/>
            <a:ext cx="2511188" cy="1569660"/>
          </a:xfrm>
          <a:prstGeom prst="rect">
            <a:avLst/>
          </a:prstGeom>
          <a:noFill/>
        </p:spPr>
        <p:txBody>
          <a:bodyPr wrap="square" rtlCol="0">
            <a:spAutoFit/>
          </a:bodyPr>
          <a:lstStyle/>
          <a:p>
            <a:pPr algn="just"/>
            <a:r>
              <a:rPr lang="es-MX" sz="2400" dirty="0"/>
              <a:t>Por supuesto al conocer un ángulo se dará a conocer el otro</a:t>
            </a:r>
          </a:p>
        </p:txBody>
      </p:sp>
    </p:spTree>
    <p:extLst>
      <p:ext uri="{BB962C8B-B14F-4D97-AF65-F5344CB8AC3E}">
        <p14:creationId xmlns:p14="http://schemas.microsoft.com/office/powerpoint/2010/main" val="38435945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464024" y="368490"/>
            <a:ext cx="5745707" cy="584775"/>
          </a:xfrm>
          <a:prstGeom prst="rect">
            <a:avLst/>
          </a:prstGeom>
          <a:noFill/>
        </p:spPr>
        <p:txBody>
          <a:bodyPr wrap="square" rtlCol="0">
            <a:spAutoFit/>
          </a:bodyPr>
          <a:lstStyle/>
          <a:p>
            <a:r>
              <a:rPr lang="es-MX" sz="3200" dirty="0">
                <a:latin typeface="Century Gothic" panose="020B0502020202020204" pitchFamily="34" charset="0"/>
              </a:rPr>
              <a:t>1.3 Circunferencia </a:t>
            </a:r>
          </a:p>
        </p:txBody>
      </p:sp>
      <p:sp>
        <p:nvSpPr>
          <p:cNvPr id="4" name="Rectángulo 3"/>
          <p:cNvSpPr/>
          <p:nvPr/>
        </p:nvSpPr>
        <p:spPr>
          <a:xfrm>
            <a:off x="859808" y="1070350"/>
            <a:ext cx="5254389" cy="1323439"/>
          </a:xfrm>
          <a:prstGeom prst="rect">
            <a:avLst/>
          </a:prstGeom>
        </p:spPr>
        <p:txBody>
          <a:bodyPr wrap="square">
            <a:spAutoFit/>
          </a:bodyPr>
          <a:lstStyle/>
          <a:p>
            <a:r>
              <a:rPr lang="es-MX" sz="2000" dirty="0">
                <a:solidFill>
                  <a:srgbClr val="333333"/>
                </a:solidFill>
                <a:latin typeface="Lato"/>
              </a:rPr>
              <a:t>La circunferencia es una línea curva, cerrada y plana, cuyos puntos están todos a la misma distancia de otro punto, llamado centro.</a:t>
            </a:r>
            <a:endParaRPr lang="es-MX" sz="2000" dirty="0"/>
          </a:p>
        </p:txBody>
      </p:sp>
      <p:pic>
        <p:nvPicPr>
          <p:cNvPr id="7170" name="Picture 2" descr="Resultado de imagen para circunferenc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31022" y="1366584"/>
            <a:ext cx="5077252" cy="49764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1387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477672" y="300250"/>
            <a:ext cx="9130352" cy="523220"/>
          </a:xfrm>
          <a:prstGeom prst="rect">
            <a:avLst/>
          </a:prstGeom>
          <a:noFill/>
        </p:spPr>
        <p:txBody>
          <a:bodyPr wrap="square" rtlCol="0">
            <a:spAutoFit/>
          </a:bodyPr>
          <a:lstStyle/>
          <a:p>
            <a:r>
              <a:rPr lang="es-MX" sz="2800" dirty="0">
                <a:latin typeface="Century Gothic" panose="020B0502020202020204" pitchFamily="34" charset="0"/>
              </a:rPr>
              <a:t>Elementos de la circunferencia</a:t>
            </a:r>
          </a:p>
        </p:txBody>
      </p:sp>
      <p:sp>
        <p:nvSpPr>
          <p:cNvPr id="4" name="Rectángulo 3"/>
          <p:cNvSpPr/>
          <p:nvPr/>
        </p:nvSpPr>
        <p:spPr>
          <a:xfrm>
            <a:off x="837062" y="1312488"/>
            <a:ext cx="10367749" cy="5693866"/>
          </a:xfrm>
          <a:prstGeom prst="rect">
            <a:avLst/>
          </a:prstGeom>
        </p:spPr>
        <p:txBody>
          <a:bodyPr wrap="square">
            <a:spAutoFit/>
          </a:bodyPr>
          <a:lstStyle/>
          <a:p>
            <a:r>
              <a:rPr lang="es-MX" sz="2800" b="1" dirty="0">
                <a:solidFill>
                  <a:schemeClr val="accent1">
                    <a:lumMod val="40000"/>
                    <a:lumOff val="60000"/>
                  </a:schemeClr>
                </a:solidFill>
                <a:latin typeface="Century Gothic" panose="020B0502020202020204" pitchFamily="34" charset="0"/>
              </a:rPr>
              <a:t>Dimensión de la circunferencia: </a:t>
            </a:r>
            <a:r>
              <a:rPr lang="es-MX" sz="2800" dirty="0">
                <a:solidFill>
                  <a:schemeClr val="accent1">
                    <a:lumMod val="40000"/>
                    <a:lumOff val="60000"/>
                  </a:schemeClr>
                </a:solidFill>
                <a:latin typeface="Century Gothic" panose="020B0502020202020204" pitchFamily="34" charset="0"/>
              </a:rPr>
              <a:t>al ser una línea, la circunferencia tiene una sola dimensión, la longitud.</a:t>
            </a:r>
            <a:br>
              <a:rPr lang="es-MX" sz="2800" dirty="0">
                <a:solidFill>
                  <a:schemeClr val="accent1">
                    <a:lumMod val="40000"/>
                    <a:lumOff val="60000"/>
                  </a:schemeClr>
                </a:solidFill>
                <a:latin typeface="Century Gothic" panose="020B0502020202020204" pitchFamily="34" charset="0"/>
              </a:rPr>
            </a:br>
            <a:r>
              <a:rPr lang="es-MX" sz="2800" dirty="0">
                <a:solidFill>
                  <a:schemeClr val="accent1">
                    <a:lumMod val="40000"/>
                    <a:lumOff val="60000"/>
                  </a:schemeClr>
                </a:solidFill>
                <a:latin typeface="Century Gothic" panose="020B0502020202020204" pitchFamily="34" charset="0"/>
              </a:rPr>
              <a:t/>
            </a:r>
            <a:br>
              <a:rPr lang="es-MX" sz="2800" dirty="0">
                <a:solidFill>
                  <a:schemeClr val="accent1">
                    <a:lumMod val="40000"/>
                    <a:lumOff val="60000"/>
                  </a:schemeClr>
                </a:solidFill>
                <a:latin typeface="Century Gothic" panose="020B0502020202020204" pitchFamily="34" charset="0"/>
              </a:rPr>
            </a:br>
            <a:r>
              <a:rPr lang="es-MX" sz="2800" b="1" dirty="0">
                <a:solidFill>
                  <a:schemeClr val="accent1">
                    <a:lumMod val="40000"/>
                    <a:lumOff val="60000"/>
                  </a:schemeClr>
                </a:solidFill>
                <a:latin typeface="Century Gothic" panose="020B0502020202020204" pitchFamily="34" charset="0"/>
              </a:rPr>
              <a:t>Centro de la circunferencia: </a:t>
            </a:r>
            <a:r>
              <a:rPr lang="es-MX" sz="2800" dirty="0">
                <a:solidFill>
                  <a:schemeClr val="accent1">
                    <a:lumMod val="40000"/>
                    <a:lumOff val="60000"/>
                  </a:schemeClr>
                </a:solidFill>
                <a:latin typeface="Century Gothic" panose="020B0502020202020204" pitchFamily="34" charset="0"/>
              </a:rPr>
              <a:t>punto del que equidistan todos los puntos de la circunferencia.</a:t>
            </a:r>
          </a:p>
          <a:p>
            <a:r>
              <a:rPr lang="es-MX" sz="2800" dirty="0">
                <a:solidFill>
                  <a:schemeClr val="accent1">
                    <a:lumMod val="40000"/>
                    <a:lumOff val="60000"/>
                  </a:schemeClr>
                </a:solidFill>
                <a:latin typeface="Century Gothic" panose="020B0502020202020204" pitchFamily="34" charset="0"/>
              </a:rPr>
              <a:t/>
            </a:r>
            <a:br>
              <a:rPr lang="es-MX" sz="2800" dirty="0">
                <a:solidFill>
                  <a:schemeClr val="accent1">
                    <a:lumMod val="40000"/>
                    <a:lumOff val="60000"/>
                  </a:schemeClr>
                </a:solidFill>
                <a:latin typeface="Century Gothic" panose="020B0502020202020204" pitchFamily="34" charset="0"/>
              </a:rPr>
            </a:br>
            <a:endParaRPr lang="es-MX" sz="2800" dirty="0">
              <a:solidFill>
                <a:schemeClr val="accent1">
                  <a:lumMod val="40000"/>
                  <a:lumOff val="60000"/>
                </a:schemeClr>
              </a:solidFill>
              <a:latin typeface="Century Gothic" panose="020B0502020202020204" pitchFamily="34" charset="0"/>
            </a:endParaRPr>
          </a:p>
          <a:p>
            <a:r>
              <a:rPr lang="es-MX" sz="2800" b="1" dirty="0">
                <a:solidFill>
                  <a:schemeClr val="accent1">
                    <a:lumMod val="40000"/>
                    <a:lumOff val="60000"/>
                  </a:schemeClr>
                </a:solidFill>
                <a:latin typeface="Century Gothic" panose="020B0502020202020204" pitchFamily="34" charset="0"/>
              </a:rPr>
              <a:t>Radio</a:t>
            </a:r>
            <a:r>
              <a:rPr lang="es-MX" sz="2800" dirty="0">
                <a:solidFill>
                  <a:schemeClr val="accent1">
                    <a:lumMod val="40000"/>
                    <a:lumOff val="60000"/>
                  </a:schemeClr>
                </a:solidFill>
                <a:latin typeface="Century Gothic" panose="020B0502020202020204" pitchFamily="34" charset="0"/>
              </a:rPr>
              <a:t> </a:t>
            </a:r>
            <a:r>
              <a:rPr lang="es-MX" sz="2800" b="1" dirty="0">
                <a:solidFill>
                  <a:schemeClr val="accent1">
                    <a:lumMod val="40000"/>
                    <a:lumOff val="60000"/>
                  </a:schemeClr>
                </a:solidFill>
                <a:latin typeface="Century Gothic" panose="020B0502020202020204" pitchFamily="34" charset="0"/>
              </a:rPr>
              <a:t>de la circunferencia: </a:t>
            </a:r>
            <a:r>
              <a:rPr lang="es-MX" sz="2800" dirty="0">
                <a:solidFill>
                  <a:schemeClr val="accent1">
                    <a:lumMod val="40000"/>
                    <a:lumOff val="60000"/>
                  </a:schemeClr>
                </a:solidFill>
                <a:latin typeface="Century Gothic" panose="020B0502020202020204" pitchFamily="34" charset="0"/>
              </a:rPr>
              <a:t>segmento que une el centro de la circunferencia con cualquier punto de la misma.</a:t>
            </a:r>
          </a:p>
          <a:p>
            <a:r>
              <a:rPr lang="es-MX" sz="2800" dirty="0">
                <a:solidFill>
                  <a:schemeClr val="accent1">
                    <a:lumMod val="40000"/>
                    <a:lumOff val="60000"/>
                  </a:schemeClr>
                </a:solidFill>
                <a:latin typeface="Century Gothic" panose="020B0502020202020204" pitchFamily="34" charset="0"/>
              </a:rPr>
              <a:t/>
            </a:r>
            <a:br>
              <a:rPr lang="es-MX" sz="2800" dirty="0">
                <a:solidFill>
                  <a:schemeClr val="accent1">
                    <a:lumMod val="40000"/>
                    <a:lumOff val="60000"/>
                  </a:schemeClr>
                </a:solidFill>
                <a:latin typeface="Century Gothic" panose="020B0502020202020204" pitchFamily="34" charset="0"/>
              </a:rPr>
            </a:br>
            <a:endParaRPr lang="es-MX" sz="2800" dirty="0">
              <a:solidFill>
                <a:schemeClr val="accent1">
                  <a:lumMod val="40000"/>
                  <a:lumOff val="60000"/>
                </a:schemeClr>
              </a:solidFill>
              <a:latin typeface="Century Gothic" panose="020B0502020202020204" pitchFamily="34" charset="0"/>
            </a:endParaRPr>
          </a:p>
          <a:p>
            <a:r>
              <a:rPr lang="es-MX" sz="2800" dirty="0">
                <a:solidFill>
                  <a:schemeClr val="accent1">
                    <a:lumMod val="40000"/>
                    <a:lumOff val="60000"/>
                  </a:schemeClr>
                </a:solidFill>
                <a:latin typeface="Century Gothic" panose="020B0502020202020204" pitchFamily="34" charset="0"/>
              </a:rPr>
              <a:t/>
            </a:r>
            <a:br>
              <a:rPr lang="es-MX" sz="2800" dirty="0">
                <a:solidFill>
                  <a:schemeClr val="accent1">
                    <a:lumMod val="40000"/>
                    <a:lumOff val="60000"/>
                  </a:schemeClr>
                </a:solidFill>
                <a:latin typeface="Century Gothic" panose="020B0502020202020204" pitchFamily="34" charset="0"/>
              </a:rPr>
            </a:br>
            <a:endParaRPr lang="es-MX" sz="2800" dirty="0">
              <a:solidFill>
                <a:schemeClr val="accent1">
                  <a:lumMod val="40000"/>
                  <a:lumOff val="60000"/>
                </a:schemeClr>
              </a:solidFill>
              <a:latin typeface="Century Gothic" panose="020B0502020202020204" pitchFamily="34" charset="0"/>
            </a:endParaRPr>
          </a:p>
        </p:txBody>
      </p:sp>
    </p:spTree>
    <p:extLst>
      <p:ext uri="{BB962C8B-B14F-4D97-AF65-F5344CB8AC3E}">
        <p14:creationId xmlns:p14="http://schemas.microsoft.com/office/powerpoint/2010/main" val="10979335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6000" dirty="0"/>
              <a:t>Presentación</a:t>
            </a:r>
          </a:p>
        </p:txBody>
      </p:sp>
      <p:sp>
        <p:nvSpPr>
          <p:cNvPr id="3" name="Marcador de contenido 2"/>
          <p:cNvSpPr>
            <a:spLocks noGrp="1"/>
          </p:cNvSpPr>
          <p:nvPr>
            <p:ph idx="1"/>
          </p:nvPr>
        </p:nvSpPr>
        <p:spPr>
          <a:xfrm>
            <a:off x="685801" y="2142067"/>
            <a:ext cx="10637195" cy="4180912"/>
          </a:xfrm>
        </p:spPr>
        <p:txBody>
          <a:bodyPr>
            <a:normAutofit/>
          </a:bodyPr>
          <a:lstStyle/>
          <a:p>
            <a:pPr algn="just"/>
            <a:r>
              <a:rPr lang="es-MX" sz="3600" dirty="0"/>
              <a:t>La contribución de esta Unidad de Aprendizaje al perfil de egreso de esta licenciatura, se centra en el desarrollo de objetivos, que incidirán en la solución de problemas del área industrial, a través del control, diseño, transformación, aseguramiento de la calidad integral, con una actitud profesional y responsable en el cuidado del ambiente. </a:t>
            </a:r>
          </a:p>
          <a:p>
            <a:endParaRPr lang="es-MX" dirty="0"/>
          </a:p>
        </p:txBody>
      </p:sp>
    </p:spTree>
    <p:extLst>
      <p:ext uri="{BB962C8B-B14F-4D97-AF65-F5344CB8AC3E}">
        <p14:creationId xmlns:p14="http://schemas.microsoft.com/office/powerpoint/2010/main" val="2454981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009934" y="1482762"/>
            <a:ext cx="10181229" cy="4524315"/>
          </a:xfrm>
          <a:prstGeom prst="rect">
            <a:avLst/>
          </a:prstGeom>
        </p:spPr>
        <p:txBody>
          <a:bodyPr wrap="square">
            <a:spAutoFit/>
          </a:bodyPr>
          <a:lstStyle/>
          <a:p>
            <a:pPr algn="just"/>
            <a:r>
              <a:rPr lang="es-MX" sz="2400" b="1" dirty="0">
                <a:solidFill>
                  <a:schemeClr val="accent1">
                    <a:lumMod val="40000"/>
                    <a:lumOff val="60000"/>
                  </a:schemeClr>
                </a:solidFill>
                <a:latin typeface="Century Gothic" panose="020B0502020202020204" pitchFamily="34" charset="0"/>
              </a:rPr>
              <a:t>Cuerda</a:t>
            </a:r>
            <a:r>
              <a:rPr lang="es-MX" sz="2400" dirty="0">
                <a:solidFill>
                  <a:schemeClr val="accent1">
                    <a:lumMod val="40000"/>
                    <a:lumOff val="60000"/>
                  </a:schemeClr>
                </a:solidFill>
                <a:latin typeface="Century Gothic" panose="020B0502020202020204" pitchFamily="34" charset="0"/>
              </a:rPr>
              <a:t> </a:t>
            </a:r>
            <a:r>
              <a:rPr lang="es-MX" sz="2400" b="1" dirty="0">
                <a:solidFill>
                  <a:schemeClr val="accent1">
                    <a:lumMod val="40000"/>
                    <a:lumOff val="60000"/>
                  </a:schemeClr>
                </a:solidFill>
                <a:latin typeface="Century Gothic" panose="020B0502020202020204" pitchFamily="34" charset="0"/>
              </a:rPr>
              <a:t>de la circunferencia: </a:t>
            </a:r>
            <a:r>
              <a:rPr lang="es-MX" sz="2400" dirty="0">
                <a:solidFill>
                  <a:schemeClr val="accent1">
                    <a:lumMod val="40000"/>
                    <a:lumOff val="60000"/>
                  </a:schemeClr>
                </a:solidFill>
                <a:latin typeface="Century Gothic" panose="020B0502020202020204" pitchFamily="34" charset="0"/>
              </a:rPr>
              <a:t>segmento que une dos puntos de la circunferencia, el radio es perpendicular a la cuerda en su punto medio.</a:t>
            </a:r>
          </a:p>
          <a:p>
            <a:pPr algn="just"/>
            <a:r>
              <a:rPr lang="es-MX" sz="2400" b="1" dirty="0">
                <a:solidFill>
                  <a:schemeClr val="accent1">
                    <a:lumMod val="40000"/>
                    <a:lumOff val="60000"/>
                  </a:schemeClr>
                </a:solidFill>
                <a:latin typeface="Century Gothic" panose="020B0502020202020204" pitchFamily="34" charset="0"/>
              </a:rPr>
              <a:t/>
            </a:r>
            <a:br>
              <a:rPr lang="es-MX" sz="2400" b="1" dirty="0">
                <a:solidFill>
                  <a:schemeClr val="accent1">
                    <a:lumMod val="40000"/>
                    <a:lumOff val="60000"/>
                  </a:schemeClr>
                </a:solidFill>
                <a:latin typeface="Century Gothic" panose="020B0502020202020204" pitchFamily="34" charset="0"/>
              </a:rPr>
            </a:br>
            <a:endParaRPr lang="es-MX" sz="2400" dirty="0">
              <a:solidFill>
                <a:schemeClr val="accent1">
                  <a:lumMod val="40000"/>
                  <a:lumOff val="60000"/>
                </a:schemeClr>
              </a:solidFill>
              <a:latin typeface="Century Gothic" panose="020B0502020202020204" pitchFamily="34" charset="0"/>
            </a:endParaRPr>
          </a:p>
          <a:p>
            <a:pPr algn="just"/>
            <a:r>
              <a:rPr lang="es-MX" sz="2400" b="1" dirty="0">
                <a:solidFill>
                  <a:schemeClr val="accent1">
                    <a:lumMod val="40000"/>
                    <a:lumOff val="60000"/>
                  </a:schemeClr>
                </a:solidFill>
                <a:latin typeface="Century Gothic" panose="020B0502020202020204" pitchFamily="34" charset="0"/>
              </a:rPr>
              <a:t>Diámetro de la circunferencia:</a:t>
            </a:r>
            <a:r>
              <a:rPr lang="es-MX" sz="2400" dirty="0">
                <a:solidFill>
                  <a:schemeClr val="accent1">
                    <a:lumMod val="40000"/>
                    <a:lumOff val="60000"/>
                  </a:schemeClr>
                </a:solidFill>
                <a:latin typeface="Century Gothic" panose="020B0502020202020204" pitchFamily="34" charset="0"/>
              </a:rPr>
              <a:t> es una cuerda que pasa por el centro. Es la cuerda que mayor tamaño tiene.</a:t>
            </a:r>
          </a:p>
          <a:p>
            <a:pPr algn="just"/>
            <a:r>
              <a:rPr lang="es-MX" sz="2400" dirty="0">
                <a:solidFill>
                  <a:schemeClr val="accent1">
                    <a:lumMod val="40000"/>
                    <a:lumOff val="60000"/>
                  </a:schemeClr>
                </a:solidFill>
                <a:latin typeface="Century Gothic" panose="020B0502020202020204" pitchFamily="34" charset="0"/>
              </a:rPr>
              <a:t/>
            </a:r>
            <a:br>
              <a:rPr lang="es-MX" sz="2400" dirty="0">
                <a:solidFill>
                  <a:schemeClr val="accent1">
                    <a:lumMod val="40000"/>
                    <a:lumOff val="60000"/>
                  </a:schemeClr>
                </a:solidFill>
                <a:latin typeface="Century Gothic" panose="020B0502020202020204" pitchFamily="34" charset="0"/>
              </a:rPr>
            </a:br>
            <a:endParaRPr lang="es-MX" sz="2400" dirty="0">
              <a:solidFill>
                <a:schemeClr val="accent1">
                  <a:lumMod val="40000"/>
                  <a:lumOff val="60000"/>
                </a:schemeClr>
              </a:solidFill>
              <a:latin typeface="Century Gothic" panose="020B0502020202020204" pitchFamily="34" charset="0"/>
            </a:endParaRPr>
          </a:p>
          <a:p>
            <a:pPr algn="just"/>
            <a:r>
              <a:rPr lang="es-MX" sz="2400" b="1" dirty="0">
                <a:solidFill>
                  <a:schemeClr val="accent1">
                    <a:lumMod val="40000"/>
                    <a:lumOff val="60000"/>
                  </a:schemeClr>
                </a:solidFill>
                <a:latin typeface="Century Gothic" panose="020B0502020202020204" pitchFamily="34" charset="0"/>
              </a:rPr>
              <a:t>Arco</a:t>
            </a:r>
            <a:r>
              <a:rPr lang="es-MX" sz="2400" dirty="0">
                <a:solidFill>
                  <a:schemeClr val="accent1">
                    <a:lumMod val="40000"/>
                    <a:lumOff val="60000"/>
                  </a:schemeClr>
                </a:solidFill>
                <a:latin typeface="Century Gothic" panose="020B0502020202020204" pitchFamily="34" charset="0"/>
              </a:rPr>
              <a:t> </a:t>
            </a:r>
            <a:r>
              <a:rPr lang="es-MX" sz="2400" b="1" dirty="0">
                <a:solidFill>
                  <a:schemeClr val="accent1">
                    <a:lumMod val="40000"/>
                    <a:lumOff val="60000"/>
                  </a:schemeClr>
                </a:solidFill>
                <a:latin typeface="Century Gothic" panose="020B0502020202020204" pitchFamily="34" charset="0"/>
              </a:rPr>
              <a:t>de la circunferencia</a:t>
            </a:r>
            <a:r>
              <a:rPr lang="es-MX" sz="2400" dirty="0">
                <a:solidFill>
                  <a:schemeClr val="accent1">
                    <a:lumMod val="40000"/>
                    <a:lumOff val="60000"/>
                  </a:schemeClr>
                </a:solidFill>
                <a:latin typeface="Century Gothic" panose="020B0502020202020204" pitchFamily="34" charset="0"/>
              </a:rPr>
              <a:t>: es la porción de circunferencia limitada por dos puntos de la misma, también se puede decir que es cada una de las partes en que una cuerda divide a la circunferencia</a:t>
            </a:r>
          </a:p>
        </p:txBody>
      </p:sp>
      <p:sp>
        <p:nvSpPr>
          <p:cNvPr id="3" name="CuadroTexto 2"/>
          <p:cNvSpPr txBox="1"/>
          <p:nvPr/>
        </p:nvSpPr>
        <p:spPr>
          <a:xfrm>
            <a:off x="668741" y="450376"/>
            <a:ext cx="9130352" cy="523220"/>
          </a:xfrm>
          <a:prstGeom prst="rect">
            <a:avLst/>
          </a:prstGeom>
          <a:noFill/>
        </p:spPr>
        <p:txBody>
          <a:bodyPr wrap="square" rtlCol="0">
            <a:spAutoFit/>
          </a:bodyPr>
          <a:lstStyle/>
          <a:p>
            <a:r>
              <a:rPr lang="es-MX" sz="2800" dirty="0">
                <a:latin typeface="Century Gothic" panose="020B0502020202020204" pitchFamily="34" charset="0"/>
              </a:rPr>
              <a:t>Elementos de la circunferencia</a:t>
            </a:r>
          </a:p>
        </p:txBody>
      </p:sp>
    </p:spTree>
    <p:extLst>
      <p:ext uri="{BB962C8B-B14F-4D97-AF65-F5344CB8AC3E}">
        <p14:creationId xmlns:p14="http://schemas.microsoft.com/office/powerpoint/2010/main" val="21947132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2493" y="500404"/>
            <a:ext cx="3283271" cy="584775"/>
          </a:xfrm>
          <a:prstGeom prst="rect">
            <a:avLst/>
          </a:prstGeom>
        </p:spPr>
        <p:txBody>
          <a:bodyPr wrap="none">
            <a:spAutoFit/>
          </a:bodyPr>
          <a:lstStyle/>
          <a:p>
            <a:pPr lvl="1" algn="just">
              <a:spcBef>
                <a:spcPts val="600"/>
              </a:spcBef>
              <a:spcAft>
                <a:spcPts val="600"/>
              </a:spcAft>
            </a:pPr>
            <a:r>
              <a:rPr lang="es-ES" sz="3200" dirty="0">
                <a:solidFill>
                  <a:schemeClr val="accent1">
                    <a:lumMod val="60000"/>
                    <a:lumOff val="40000"/>
                  </a:schemeClr>
                </a:solidFill>
                <a:latin typeface="Century Gothic" panose="020B0502020202020204" pitchFamily="34" charset="0"/>
                <a:ea typeface="Batang" panose="02030600000101010101" pitchFamily="18" charset="-127"/>
              </a:rPr>
              <a:t>1.4 Parábola.</a:t>
            </a:r>
            <a:endParaRPr lang="es-MX" sz="3600" dirty="0">
              <a:solidFill>
                <a:schemeClr val="accent1">
                  <a:lumMod val="60000"/>
                  <a:lumOff val="40000"/>
                </a:schemeClr>
              </a:solidFill>
              <a:effectLst/>
              <a:latin typeface="Century Gothic" panose="020B0502020202020204" pitchFamily="34" charset="0"/>
              <a:ea typeface="Batang" panose="02030600000101010101" pitchFamily="18" charset="-127"/>
            </a:endParaRPr>
          </a:p>
        </p:txBody>
      </p:sp>
      <p:sp>
        <p:nvSpPr>
          <p:cNvPr id="3" name="Rectángulo 2"/>
          <p:cNvSpPr/>
          <p:nvPr/>
        </p:nvSpPr>
        <p:spPr>
          <a:xfrm>
            <a:off x="1510355" y="1352855"/>
            <a:ext cx="9039365" cy="3046988"/>
          </a:xfrm>
          <a:prstGeom prst="rect">
            <a:avLst/>
          </a:prstGeom>
        </p:spPr>
        <p:txBody>
          <a:bodyPr wrap="square">
            <a:spAutoFit/>
          </a:bodyPr>
          <a:lstStyle/>
          <a:p>
            <a:pPr algn="just" fontAlgn="base"/>
            <a:r>
              <a:rPr lang="es-MX" sz="3200" dirty="0">
                <a:solidFill>
                  <a:schemeClr val="accent1">
                    <a:lumMod val="60000"/>
                    <a:lumOff val="40000"/>
                  </a:schemeClr>
                </a:solidFill>
                <a:latin typeface="Century Gothic" panose="020B0502020202020204" pitchFamily="34" charset="0"/>
              </a:rPr>
              <a:t>Una parábola es el </a:t>
            </a:r>
            <a:r>
              <a:rPr lang="es-MX" sz="3200" dirty="0">
                <a:solidFill>
                  <a:schemeClr val="accent1">
                    <a:lumMod val="60000"/>
                    <a:lumOff val="40000"/>
                  </a:schemeClr>
                </a:solidFill>
                <a:latin typeface="Century Gothic" panose="020B0502020202020204" pitchFamily="34" charset="0"/>
                <a:cs typeface="IrisUPC" panose="020B0604020202020204" pitchFamily="34" charset="-34"/>
              </a:rPr>
              <a:t>lugar</a:t>
            </a:r>
            <a:r>
              <a:rPr lang="es-MX" sz="3200" dirty="0">
                <a:solidFill>
                  <a:schemeClr val="accent1">
                    <a:lumMod val="60000"/>
                    <a:lumOff val="40000"/>
                  </a:schemeClr>
                </a:solidFill>
                <a:latin typeface="Century Gothic" panose="020B0502020202020204" pitchFamily="34" charset="0"/>
              </a:rPr>
              <a:t> geométrico de los puntos que equidistan de un punto fijo, llamado foco y de una recta fija llamada directriz.</a:t>
            </a:r>
          </a:p>
          <a:p>
            <a:r>
              <a:rPr lang="es-MX" sz="3200" dirty="0">
                <a:solidFill>
                  <a:schemeClr val="accent1">
                    <a:lumMod val="60000"/>
                    <a:lumOff val="40000"/>
                  </a:schemeClr>
                </a:solidFill>
                <a:latin typeface="Century Gothic" panose="020B0502020202020204" pitchFamily="34" charset="0"/>
              </a:rPr>
              <a:t/>
            </a:r>
            <a:br>
              <a:rPr lang="es-MX" sz="3200" dirty="0">
                <a:solidFill>
                  <a:schemeClr val="accent1">
                    <a:lumMod val="60000"/>
                    <a:lumOff val="40000"/>
                  </a:schemeClr>
                </a:solidFill>
                <a:latin typeface="Century Gothic" panose="020B0502020202020204" pitchFamily="34" charset="0"/>
              </a:rPr>
            </a:br>
            <a:endParaRPr lang="es-MX" sz="3200" dirty="0">
              <a:solidFill>
                <a:schemeClr val="accent1">
                  <a:lumMod val="60000"/>
                  <a:lumOff val="40000"/>
                </a:schemeClr>
              </a:solidFill>
              <a:latin typeface="Century Gothic" panose="020B0502020202020204" pitchFamily="34" charset="0"/>
            </a:endParaRPr>
          </a:p>
        </p:txBody>
      </p:sp>
      <p:pic>
        <p:nvPicPr>
          <p:cNvPr id="8194" name="Picture 2" descr="Dibujo de la parábol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65352" y="3356245"/>
            <a:ext cx="4196260" cy="296136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82304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559558" y="395785"/>
            <a:ext cx="6864824" cy="523220"/>
          </a:xfrm>
          <a:prstGeom prst="rect">
            <a:avLst/>
          </a:prstGeom>
          <a:noFill/>
        </p:spPr>
        <p:txBody>
          <a:bodyPr wrap="square" rtlCol="0">
            <a:spAutoFit/>
          </a:bodyPr>
          <a:lstStyle/>
          <a:p>
            <a:r>
              <a:rPr lang="es-MX" sz="2800" dirty="0">
                <a:latin typeface="Century Gothic" panose="020B0502020202020204" pitchFamily="34" charset="0"/>
              </a:rPr>
              <a:t>Elementos de una parábola</a:t>
            </a:r>
          </a:p>
        </p:txBody>
      </p:sp>
      <p:sp>
        <p:nvSpPr>
          <p:cNvPr id="4" name="Rectángulo 3"/>
          <p:cNvSpPr/>
          <p:nvPr/>
        </p:nvSpPr>
        <p:spPr>
          <a:xfrm>
            <a:off x="398059" y="1268456"/>
            <a:ext cx="8268269" cy="4154984"/>
          </a:xfrm>
          <a:prstGeom prst="rect">
            <a:avLst/>
          </a:prstGeom>
        </p:spPr>
        <p:txBody>
          <a:bodyPr wrap="square">
            <a:spAutoFit/>
          </a:bodyPr>
          <a:lstStyle/>
          <a:p>
            <a:pPr fontAlgn="base">
              <a:buFont typeface="Arial" panose="020B0604020202020204" pitchFamily="34" charset="0"/>
              <a:buChar char="•"/>
            </a:pPr>
            <a:r>
              <a:rPr lang="es-MX" sz="2400" b="1" dirty="0">
                <a:latin typeface="Century Gothic" panose="020B0502020202020204" pitchFamily="34" charset="0"/>
              </a:rPr>
              <a:t>Foco</a:t>
            </a:r>
            <a:r>
              <a:rPr lang="es-MX" sz="2400" dirty="0">
                <a:latin typeface="Century Gothic" panose="020B0502020202020204" pitchFamily="34" charset="0"/>
              </a:rPr>
              <a:t>: el foco </a:t>
            </a:r>
            <a:r>
              <a:rPr lang="es-MX" sz="2400" b="1" i="1" dirty="0">
                <a:latin typeface="Century Gothic" panose="020B0502020202020204" pitchFamily="34" charset="0"/>
              </a:rPr>
              <a:t>F</a:t>
            </a:r>
            <a:r>
              <a:rPr lang="es-MX" sz="2400" dirty="0">
                <a:latin typeface="Century Gothic" panose="020B0502020202020204" pitchFamily="34" charset="0"/>
              </a:rPr>
              <a:t> es el punto fijo. Los puntos de la parábola equidistan del foco y la directriz.</a:t>
            </a:r>
          </a:p>
          <a:p>
            <a:pPr fontAlgn="base">
              <a:buFont typeface="Arial" panose="020B0604020202020204" pitchFamily="34" charset="0"/>
              <a:buChar char="•"/>
            </a:pPr>
            <a:endParaRPr lang="es-MX" sz="2400" dirty="0">
              <a:latin typeface="Century Gothic" panose="020B0502020202020204" pitchFamily="34" charset="0"/>
            </a:endParaRPr>
          </a:p>
          <a:p>
            <a:pPr fontAlgn="base">
              <a:buFont typeface="Arial" panose="020B0604020202020204" pitchFamily="34" charset="0"/>
              <a:buChar char="•"/>
            </a:pPr>
            <a:r>
              <a:rPr lang="es-MX" sz="2400" b="1" dirty="0">
                <a:latin typeface="Century Gothic" panose="020B0502020202020204" pitchFamily="34" charset="0"/>
              </a:rPr>
              <a:t>Directriz</a:t>
            </a:r>
            <a:r>
              <a:rPr lang="es-MX" sz="2400" dirty="0">
                <a:latin typeface="Century Gothic" panose="020B0502020202020204" pitchFamily="34" charset="0"/>
              </a:rPr>
              <a:t>: es la recta fija </a:t>
            </a:r>
            <a:r>
              <a:rPr lang="es-MX" sz="2400" b="1" i="1" dirty="0">
                <a:latin typeface="Century Gothic" panose="020B0502020202020204" pitchFamily="34" charset="0"/>
              </a:rPr>
              <a:t>D</a:t>
            </a:r>
            <a:r>
              <a:rPr lang="es-MX" sz="2400" dirty="0">
                <a:latin typeface="Century Gothic" panose="020B0502020202020204" pitchFamily="34" charset="0"/>
              </a:rPr>
              <a:t>. Los puntos de la parábola equidistan de la directriz y el foco.</a:t>
            </a:r>
          </a:p>
          <a:p>
            <a:pPr fontAlgn="base">
              <a:buFont typeface="Arial" panose="020B0604020202020204" pitchFamily="34" charset="0"/>
              <a:buChar char="•"/>
            </a:pPr>
            <a:endParaRPr lang="es-MX" sz="2400" dirty="0">
              <a:latin typeface="Century Gothic" panose="020B0502020202020204" pitchFamily="34" charset="0"/>
            </a:endParaRPr>
          </a:p>
          <a:p>
            <a:pPr fontAlgn="base">
              <a:buFont typeface="Arial" panose="020B0604020202020204" pitchFamily="34" charset="0"/>
              <a:buChar char="•"/>
            </a:pPr>
            <a:r>
              <a:rPr lang="es-MX" sz="2400" b="1" dirty="0">
                <a:latin typeface="Century Gothic" panose="020B0502020202020204" pitchFamily="34" charset="0"/>
              </a:rPr>
              <a:t>Radio vector</a:t>
            </a:r>
            <a:r>
              <a:rPr lang="es-MX" sz="2400" dirty="0">
                <a:latin typeface="Century Gothic" panose="020B0502020202020204" pitchFamily="34" charset="0"/>
              </a:rPr>
              <a:t>: es el segmento </a:t>
            </a:r>
            <a:r>
              <a:rPr lang="es-MX" sz="2400" b="1" i="1" dirty="0">
                <a:latin typeface="Century Gothic" panose="020B0502020202020204" pitchFamily="34" charset="0"/>
              </a:rPr>
              <a:t>R</a:t>
            </a:r>
            <a:r>
              <a:rPr lang="es-MX" sz="2400" dirty="0">
                <a:latin typeface="Century Gothic" panose="020B0502020202020204" pitchFamily="34" charset="0"/>
              </a:rPr>
              <a:t> que une el foco con cada uno de los puntos de la parábola.</a:t>
            </a:r>
          </a:p>
          <a:p>
            <a:pPr fontAlgn="base"/>
            <a:endParaRPr lang="es-MX" sz="2400" dirty="0">
              <a:latin typeface="Century Gothic" panose="020B0502020202020204" pitchFamily="34" charset="0"/>
            </a:endParaRPr>
          </a:p>
          <a:p>
            <a:pPr fontAlgn="base">
              <a:buFont typeface="Arial" panose="020B0604020202020204" pitchFamily="34" charset="0"/>
              <a:buChar char="•"/>
            </a:pPr>
            <a:r>
              <a:rPr lang="es-MX" sz="2400" b="1" dirty="0">
                <a:latin typeface="Century Gothic" panose="020B0502020202020204" pitchFamily="34" charset="0"/>
              </a:rPr>
              <a:t>Eje</a:t>
            </a:r>
            <a:r>
              <a:rPr lang="es-MX" sz="2400" dirty="0">
                <a:latin typeface="Century Gothic" panose="020B0502020202020204" pitchFamily="34" charset="0"/>
              </a:rPr>
              <a:t>: es la recta </a:t>
            </a:r>
            <a:r>
              <a:rPr lang="es-MX" sz="2400" b="1" i="1" dirty="0">
                <a:latin typeface="Century Gothic" panose="020B0502020202020204" pitchFamily="34" charset="0"/>
              </a:rPr>
              <a:t>E</a:t>
            </a:r>
            <a:r>
              <a:rPr lang="es-MX" sz="2400" dirty="0">
                <a:latin typeface="Century Gothic" panose="020B0502020202020204" pitchFamily="34" charset="0"/>
              </a:rPr>
              <a:t> perpendicular a la directriz que pasa por el foco.</a:t>
            </a:r>
          </a:p>
        </p:txBody>
      </p:sp>
      <p:pic>
        <p:nvPicPr>
          <p:cNvPr id="5" name="Imagen 4"/>
          <p:cNvPicPr>
            <a:picLocks noChangeAspect="1"/>
          </p:cNvPicPr>
          <p:nvPr/>
        </p:nvPicPr>
        <p:blipFill rotWithShape="1">
          <a:blip r:embed="rId2"/>
          <a:srcRect l="69179" t="21877" r="4179" b="37904"/>
          <a:stretch/>
        </p:blipFill>
        <p:spPr>
          <a:xfrm>
            <a:off x="8666328" y="1014540"/>
            <a:ext cx="2961564" cy="520805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0658292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86686" y="1417053"/>
            <a:ext cx="7679140" cy="3785652"/>
          </a:xfrm>
          <a:prstGeom prst="rect">
            <a:avLst/>
          </a:prstGeom>
        </p:spPr>
        <p:txBody>
          <a:bodyPr wrap="square">
            <a:spAutoFit/>
          </a:bodyPr>
          <a:lstStyle/>
          <a:p>
            <a:pPr fontAlgn="base">
              <a:buFont typeface="Arial" panose="020B0604020202020204" pitchFamily="34" charset="0"/>
              <a:buChar char="•"/>
            </a:pPr>
            <a:r>
              <a:rPr lang="es-MX" sz="2400" b="1" dirty="0">
                <a:latin typeface="Century Gothic" panose="020B0502020202020204" pitchFamily="34" charset="0"/>
              </a:rPr>
              <a:t>Parámetro</a:t>
            </a:r>
            <a:r>
              <a:rPr lang="es-MX" sz="2400" dirty="0">
                <a:latin typeface="Century Gothic" panose="020B0502020202020204" pitchFamily="34" charset="0"/>
              </a:rPr>
              <a:t>: es el vector </a:t>
            </a:r>
            <a:r>
              <a:rPr lang="es-MX" sz="2400" b="1" i="1" dirty="0">
                <a:latin typeface="Century Gothic" panose="020B0502020202020204" pitchFamily="34" charset="0"/>
              </a:rPr>
              <a:t>p</a:t>
            </a:r>
            <a:r>
              <a:rPr lang="es-MX" sz="2400" dirty="0">
                <a:latin typeface="Century Gothic" panose="020B0502020202020204" pitchFamily="34" charset="0"/>
              </a:rPr>
              <a:t>, que va desde el foco al punto más próximo de la directriz</a:t>
            </a:r>
          </a:p>
          <a:p>
            <a:pPr fontAlgn="base"/>
            <a:endParaRPr lang="es-MX" sz="2400" dirty="0">
              <a:latin typeface="Century Gothic" panose="020B0502020202020204" pitchFamily="34" charset="0"/>
            </a:endParaRPr>
          </a:p>
          <a:p>
            <a:pPr fontAlgn="base">
              <a:buFont typeface="Arial" panose="020B0604020202020204" pitchFamily="34" charset="0"/>
              <a:buChar char="•"/>
            </a:pPr>
            <a:r>
              <a:rPr lang="es-MX" sz="2400" b="1" dirty="0">
                <a:latin typeface="Century Gothic" panose="020B0502020202020204" pitchFamily="34" charset="0"/>
              </a:rPr>
              <a:t>Vértices</a:t>
            </a:r>
            <a:r>
              <a:rPr lang="es-MX" sz="2400" dirty="0">
                <a:latin typeface="Century Gothic" panose="020B0502020202020204" pitchFamily="34" charset="0"/>
              </a:rPr>
              <a:t>: es el punto </a:t>
            </a:r>
            <a:r>
              <a:rPr lang="es-MX" sz="2400" b="1" i="1" dirty="0">
                <a:latin typeface="Century Gothic" panose="020B0502020202020204" pitchFamily="34" charset="0"/>
              </a:rPr>
              <a:t>V</a:t>
            </a:r>
            <a:r>
              <a:rPr lang="es-MX" sz="2400" dirty="0">
                <a:latin typeface="Century Gothic" panose="020B0502020202020204" pitchFamily="34" charset="0"/>
              </a:rPr>
              <a:t> de la intersección del eje y la parábola.</a:t>
            </a:r>
          </a:p>
          <a:p>
            <a:pPr fontAlgn="base"/>
            <a:endParaRPr lang="es-MX" sz="2400" dirty="0">
              <a:latin typeface="Century Gothic" panose="020B0502020202020204" pitchFamily="34" charset="0"/>
            </a:endParaRPr>
          </a:p>
          <a:p>
            <a:pPr fontAlgn="base">
              <a:buFont typeface="Arial" panose="020B0604020202020204" pitchFamily="34" charset="0"/>
              <a:buChar char="•"/>
            </a:pPr>
            <a:r>
              <a:rPr lang="es-MX" sz="2400" b="1" dirty="0">
                <a:latin typeface="Century Gothic" panose="020B0502020202020204" pitchFamily="34" charset="0"/>
              </a:rPr>
              <a:t>Puntos interiores y exteriores</a:t>
            </a:r>
            <a:r>
              <a:rPr lang="es-MX" sz="2400" dirty="0">
                <a:latin typeface="Century Gothic" panose="020B0502020202020204" pitchFamily="34" charset="0"/>
              </a:rPr>
              <a:t>: la parábola divide el plano en dos regiones. Los puntos que están en la región del foco se llaman puntos interiores (</a:t>
            </a:r>
            <a:r>
              <a:rPr lang="es-MX" sz="2400" b="1" i="1" dirty="0">
                <a:latin typeface="Century Gothic" panose="020B0502020202020204" pitchFamily="34" charset="0"/>
              </a:rPr>
              <a:t>I</a:t>
            </a:r>
            <a:r>
              <a:rPr lang="es-MX" sz="2400" dirty="0">
                <a:latin typeface="Century Gothic" panose="020B0502020202020204" pitchFamily="34" charset="0"/>
              </a:rPr>
              <a:t>), mientras que los otros son los exteriores (</a:t>
            </a:r>
            <a:r>
              <a:rPr lang="es-MX" sz="2400" b="1" i="1" dirty="0">
                <a:latin typeface="Century Gothic" panose="020B0502020202020204" pitchFamily="34" charset="0"/>
              </a:rPr>
              <a:t>J</a:t>
            </a:r>
            <a:r>
              <a:rPr lang="es-MX" sz="2400" dirty="0">
                <a:latin typeface="Century Gothic" panose="020B0502020202020204" pitchFamily="34" charset="0"/>
              </a:rPr>
              <a:t>).</a:t>
            </a:r>
            <a:endParaRPr lang="es-MX" sz="2400" b="0" i="0" dirty="0">
              <a:effectLst/>
              <a:latin typeface="Century Gothic" panose="020B0502020202020204" pitchFamily="34" charset="0"/>
            </a:endParaRPr>
          </a:p>
        </p:txBody>
      </p:sp>
      <p:sp>
        <p:nvSpPr>
          <p:cNvPr id="3" name="CuadroTexto 2"/>
          <p:cNvSpPr txBox="1"/>
          <p:nvPr/>
        </p:nvSpPr>
        <p:spPr>
          <a:xfrm>
            <a:off x="559558" y="395785"/>
            <a:ext cx="6864824" cy="523220"/>
          </a:xfrm>
          <a:prstGeom prst="rect">
            <a:avLst/>
          </a:prstGeom>
          <a:noFill/>
        </p:spPr>
        <p:txBody>
          <a:bodyPr wrap="square" rtlCol="0">
            <a:spAutoFit/>
          </a:bodyPr>
          <a:lstStyle/>
          <a:p>
            <a:r>
              <a:rPr lang="es-MX" sz="2800" dirty="0">
                <a:latin typeface="Century Gothic" panose="020B0502020202020204" pitchFamily="34" charset="0"/>
              </a:rPr>
              <a:t>Elementos de una parábola</a:t>
            </a:r>
          </a:p>
        </p:txBody>
      </p:sp>
      <p:pic>
        <p:nvPicPr>
          <p:cNvPr id="4" name="Imagen 3"/>
          <p:cNvPicPr>
            <a:picLocks noChangeAspect="1"/>
          </p:cNvPicPr>
          <p:nvPr/>
        </p:nvPicPr>
        <p:blipFill rotWithShape="1">
          <a:blip r:embed="rId2"/>
          <a:srcRect l="27426" t="56122" r="48731" b="16203"/>
          <a:stretch/>
        </p:blipFill>
        <p:spPr>
          <a:xfrm>
            <a:off x="8407021" y="919005"/>
            <a:ext cx="3220872" cy="533014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5037081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464023" y="354841"/>
            <a:ext cx="6701051" cy="584775"/>
          </a:xfrm>
          <a:prstGeom prst="rect">
            <a:avLst/>
          </a:prstGeom>
          <a:noFill/>
        </p:spPr>
        <p:txBody>
          <a:bodyPr wrap="square" rtlCol="0">
            <a:spAutoFit/>
          </a:bodyPr>
          <a:lstStyle/>
          <a:p>
            <a:r>
              <a:rPr lang="es-MX" sz="3200" dirty="0">
                <a:solidFill>
                  <a:schemeClr val="accent1">
                    <a:lumMod val="60000"/>
                    <a:lumOff val="40000"/>
                  </a:schemeClr>
                </a:solidFill>
                <a:latin typeface="Century Gothic" panose="020B0502020202020204" pitchFamily="34" charset="0"/>
              </a:rPr>
              <a:t>1.5 Elipse</a:t>
            </a:r>
          </a:p>
        </p:txBody>
      </p:sp>
      <p:sp>
        <p:nvSpPr>
          <p:cNvPr id="3" name="Rectángulo 2"/>
          <p:cNvSpPr/>
          <p:nvPr/>
        </p:nvSpPr>
        <p:spPr>
          <a:xfrm>
            <a:off x="318447" y="939616"/>
            <a:ext cx="7187822" cy="2308324"/>
          </a:xfrm>
          <a:prstGeom prst="rect">
            <a:avLst/>
          </a:prstGeom>
        </p:spPr>
        <p:txBody>
          <a:bodyPr wrap="square">
            <a:spAutoFit/>
          </a:bodyPr>
          <a:lstStyle/>
          <a:p>
            <a:pPr algn="ctr"/>
            <a:r>
              <a:rPr lang="es-MX" sz="2400" dirty="0">
                <a:solidFill>
                  <a:srgbClr val="000000"/>
                </a:solidFill>
                <a:latin typeface="Century Gothic" panose="020B0502020202020204" pitchFamily="34" charset="0"/>
              </a:rPr>
              <a:t>La elipse es una línea curva, cerrada y plana cuya definición más usual es:</a:t>
            </a:r>
          </a:p>
          <a:p>
            <a:pPr algn="ctr">
              <a:spcAft>
                <a:spcPts val="1000"/>
              </a:spcAft>
            </a:pPr>
            <a:r>
              <a:rPr lang="es-MX" sz="2400" dirty="0">
                <a:solidFill>
                  <a:srgbClr val="000000"/>
                </a:solidFill>
                <a:latin typeface="Century Gothic" panose="020B0502020202020204" pitchFamily="34" charset="0"/>
              </a:rPr>
              <a:t>La elipse es el lugar geométrico de todos los puntos de un plano, tales que la suma de las distancias a otros dos puntos fijos llamados focos es constante.</a:t>
            </a:r>
            <a:endParaRPr lang="es-MX" sz="2400" b="0" i="0" dirty="0">
              <a:solidFill>
                <a:srgbClr val="000000"/>
              </a:solidFill>
              <a:effectLst/>
              <a:latin typeface="Century Gothic" panose="020B0502020202020204" pitchFamily="34" charset="0"/>
            </a:endParaRPr>
          </a:p>
        </p:txBody>
      </p:sp>
      <p:pic>
        <p:nvPicPr>
          <p:cNvPr id="10242" name="Picture 2" descr="Resultado de imagen para elips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1667" y="2729552"/>
            <a:ext cx="5982580" cy="37083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02863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77504" y="672566"/>
            <a:ext cx="8293289" cy="4411464"/>
          </a:xfrm>
          <a:prstGeom prst="rect">
            <a:avLst/>
          </a:prstGeom>
        </p:spPr>
        <p:txBody>
          <a:bodyPr wrap="square">
            <a:spAutoFit/>
          </a:bodyPr>
          <a:lstStyle/>
          <a:p>
            <a:pPr algn="ctr">
              <a:spcAft>
                <a:spcPts val="1000"/>
              </a:spcAft>
            </a:pPr>
            <a:r>
              <a:rPr lang="es-MX" sz="3600" dirty="0">
                <a:solidFill>
                  <a:schemeClr val="accent1"/>
                </a:solidFill>
                <a:latin typeface="Century Gothic" panose="020B0502020202020204" pitchFamily="34" charset="0"/>
              </a:rPr>
              <a:t>Puntos de una elipse</a:t>
            </a:r>
          </a:p>
          <a:p>
            <a:pPr algn="ctr">
              <a:spcAft>
                <a:spcPts val="1000"/>
              </a:spcAft>
            </a:pPr>
            <a:endParaRPr lang="es-MX" sz="3600" dirty="0">
              <a:solidFill>
                <a:schemeClr val="accent1"/>
              </a:solidFill>
              <a:latin typeface="Century Gothic" panose="020B0502020202020204" pitchFamily="34" charset="0"/>
            </a:endParaRPr>
          </a:p>
          <a:p>
            <a:pPr algn="ctr">
              <a:spcAft>
                <a:spcPts val="1000"/>
              </a:spcAft>
            </a:pPr>
            <a:r>
              <a:rPr lang="es-MX" sz="3200" dirty="0">
                <a:solidFill>
                  <a:schemeClr val="accent1">
                    <a:lumMod val="40000"/>
                    <a:lumOff val="60000"/>
                  </a:schemeClr>
                </a:solidFill>
                <a:latin typeface="Century Gothic" panose="020B0502020202020204" pitchFamily="34" charset="0"/>
              </a:rPr>
              <a:t>Los focos de la elipse son dos puntos equidistantes del centro, </a:t>
            </a:r>
            <a:r>
              <a:rPr lang="es-MX" sz="3200" i="1" dirty="0">
                <a:solidFill>
                  <a:schemeClr val="accent1">
                    <a:lumMod val="40000"/>
                    <a:lumOff val="60000"/>
                  </a:schemeClr>
                </a:solidFill>
                <a:latin typeface="Century Gothic" panose="020B0502020202020204" pitchFamily="34" charset="0"/>
              </a:rPr>
              <a:t>F</a:t>
            </a:r>
            <a:r>
              <a:rPr lang="es-MX" sz="3200" i="1" baseline="-25000" dirty="0">
                <a:solidFill>
                  <a:schemeClr val="accent1">
                    <a:lumMod val="40000"/>
                    <a:lumOff val="60000"/>
                  </a:schemeClr>
                </a:solidFill>
                <a:latin typeface="Century Gothic" panose="020B0502020202020204" pitchFamily="34" charset="0"/>
              </a:rPr>
              <a:t>1</a:t>
            </a:r>
            <a:r>
              <a:rPr lang="es-MX" sz="3200" dirty="0">
                <a:solidFill>
                  <a:schemeClr val="accent1">
                    <a:lumMod val="40000"/>
                    <a:lumOff val="60000"/>
                  </a:schemeClr>
                </a:solidFill>
                <a:latin typeface="Century Gothic" panose="020B0502020202020204" pitchFamily="34" charset="0"/>
              </a:rPr>
              <a:t> y </a:t>
            </a:r>
            <a:r>
              <a:rPr lang="es-MX" sz="3200" i="1" dirty="0">
                <a:solidFill>
                  <a:schemeClr val="accent1">
                    <a:lumMod val="40000"/>
                    <a:lumOff val="60000"/>
                  </a:schemeClr>
                </a:solidFill>
                <a:latin typeface="Century Gothic" panose="020B0502020202020204" pitchFamily="34" charset="0"/>
              </a:rPr>
              <a:t>F</a:t>
            </a:r>
            <a:r>
              <a:rPr lang="es-MX" sz="3200" i="1" baseline="-25000" dirty="0">
                <a:solidFill>
                  <a:schemeClr val="accent1">
                    <a:lumMod val="40000"/>
                    <a:lumOff val="60000"/>
                  </a:schemeClr>
                </a:solidFill>
                <a:latin typeface="Century Gothic" panose="020B0502020202020204" pitchFamily="34" charset="0"/>
              </a:rPr>
              <a:t>2</a:t>
            </a:r>
            <a:r>
              <a:rPr lang="es-MX" sz="3200" dirty="0">
                <a:solidFill>
                  <a:schemeClr val="accent1">
                    <a:lumMod val="40000"/>
                    <a:lumOff val="60000"/>
                  </a:schemeClr>
                </a:solidFill>
                <a:latin typeface="Century Gothic" panose="020B0502020202020204" pitchFamily="34" charset="0"/>
              </a:rPr>
              <a:t> en el eje mayor. La suma de las distancias desde cualquier punto </a:t>
            </a:r>
            <a:r>
              <a:rPr lang="es-MX" sz="3200" i="1" dirty="0">
                <a:solidFill>
                  <a:schemeClr val="accent1">
                    <a:lumMod val="40000"/>
                    <a:lumOff val="60000"/>
                  </a:schemeClr>
                </a:solidFill>
                <a:latin typeface="Century Gothic" panose="020B0502020202020204" pitchFamily="34" charset="0"/>
              </a:rPr>
              <a:t>P</a:t>
            </a:r>
            <a:r>
              <a:rPr lang="es-MX" sz="3200" dirty="0">
                <a:solidFill>
                  <a:schemeClr val="accent1">
                    <a:lumMod val="40000"/>
                    <a:lumOff val="60000"/>
                  </a:schemeClr>
                </a:solidFill>
                <a:latin typeface="Century Gothic" panose="020B0502020202020204" pitchFamily="34" charset="0"/>
              </a:rPr>
              <a:t> de la elipse a los dos focos es constante, e igual a la longitud del diámetro mayor, (</a:t>
            </a:r>
            <a:r>
              <a:rPr lang="es-MX" sz="3200" i="1" dirty="0">
                <a:solidFill>
                  <a:schemeClr val="accent1">
                    <a:lumMod val="40000"/>
                    <a:lumOff val="60000"/>
                  </a:schemeClr>
                </a:solidFill>
                <a:latin typeface="Century Gothic" panose="020B0502020202020204" pitchFamily="34" charset="0"/>
              </a:rPr>
              <a:t>PF</a:t>
            </a:r>
            <a:r>
              <a:rPr lang="es-MX" sz="3200" i="1" baseline="-25000" dirty="0">
                <a:solidFill>
                  <a:schemeClr val="accent1">
                    <a:lumMod val="40000"/>
                    <a:lumOff val="60000"/>
                  </a:schemeClr>
                </a:solidFill>
                <a:latin typeface="Century Gothic" panose="020B0502020202020204" pitchFamily="34" charset="0"/>
              </a:rPr>
              <a:t>1</a:t>
            </a:r>
            <a:r>
              <a:rPr lang="es-MX" sz="3200" dirty="0">
                <a:solidFill>
                  <a:schemeClr val="accent1">
                    <a:lumMod val="40000"/>
                    <a:lumOff val="60000"/>
                  </a:schemeClr>
                </a:solidFill>
                <a:latin typeface="Century Gothic" panose="020B0502020202020204" pitchFamily="34" charset="0"/>
              </a:rPr>
              <a:t> + </a:t>
            </a:r>
            <a:r>
              <a:rPr lang="es-MX" sz="3200" i="1" dirty="0">
                <a:solidFill>
                  <a:schemeClr val="accent1">
                    <a:lumMod val="40000"/>
                    <a:lumOff val="60000"/>
                  </a:schemeClr>
                </a:solidFill>
                <a:latin typeface="Century Gothic" panose="020B0502020202020204" pitchFamily="34" charset="0"/>
              </a:rPr>
              <a:t>PF</a:t>
            </a:r>
            <a:r>
              <a:rPr lang="es-MX" sz="3200" i="1" baseline="-25000" dirty="0">
                <a:solidFill>
                  <a:schemeClr val="accent1">
                    <a:lumMod val="40000"/>
                    <a:lumOff val="60000"/>
                  </a:schemeClr>
                </a:solidFill>
                <a:latin typeface="Century Gothic" panose="020B0502020202020204" pitchFamily="34" charset="0"/>
              </a:rPr>
              <a:t>2</a:t>
            </a:r>
            <a:r>
              <a:rPr lang="es-MX" sz="3200" dirty="0">
                <a:solidFill>
                  <a:schemeClr val="accent1">
                    <a:lumMod val="40000"/>
                    <a:lumOff val="60000"/>
                  </a:schemeClr>
                </a:solidFill>
                <a:latin typeface="Century Gothic" panose="020B0502020202020204" pitchFamily="34" charset="0"/>
              </a:rPr>
              <a:t> = 2</a:t>
            </a:r>
            <a:r>
              <a:rPr lang="es-MX" sz="3200" i="1" dirty="0">
                <a:solidFill>
                  <a:schemeClr val="accent1">
                    <a:lumMod val="40000"/>
                    <a:lumOff val="60000"/>
                  </a:schemeClr>
                </a:solidFill>
                <a:latin typeface="Century Gothic" panose="020B0502020202020204" pitchFamily="34" charset="0"/>
              </a:rPr>
              <a:t>a</a:t>
            </a:r>
            <a:r>
              <a:rPr lang="es-MX" sz="3200" dirty="0">
                <a:solidFill>
                  <a:schemeClr val="accent1">
                    <a:lumMod val="40000"/>
                    <a:lumOff val="60000"/>
                  </a:schemeClr>
                </a:solidFill>
                <a:latin typeface="Century Gothic" panose="020B0502020202020204" pitchFamily="34" charset="0"/>
              </a:rPr>
              <a:t>).</a:t>
            </a:r>
            <a:endParaRPr lang="es-MX" sz="3200" b="0" i="0" dirty="0">
              <a:solidFill>
                <a:schemeClr val="accent1">
                  <a:lumMod val="40000"/>
                  <a:lumOff val="60000"/>
                </a:schemeClr>
              </a:solidFill>
              <a:effectLst/>
              <a:latin typeface="Century Gothic" panose="020B0502020202020204" pitchFamily="34" charset="0"/>
            </a:endParaRPr>
          </a:p>
        </p:txBody>
      </p:sp>
      <p:pic>
        <p:nvPicPr>
          <p:cNvPr id="12290" name="Picture 2" descr="Resultado de imagen para elips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02806" y="504967"/>
            <a:ext cx="2579427" cy="5527343"/>
          </a:xfrm>
          <a:prstGeom prst="rect">
            <a:avLst/>
          </a:prstGeom>
          <a:noFill/>
          <a:effectLst>
            <a:glow rad="228600">
              <a:schemeClr val="accent1">
                <a:satMod val="175000"/>
                <a:alpha val="40000"/>
              </a:schemeClr>
            </a:glow>
            <a:softEdge rad="3175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45364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487605" y="1323102"/>
            <a:ext cx="9171295" cy="1815882"/>
          </a:xfrm>
          <a:prstGeom prst="rect">
            <a:avLst/>
          </a:prstGeom>
          <a:noFill/>
        </p:spPr>
        <p:txBody>
          <a:bodyPr wrap="square" rtlCol="0">
            <a:spAutoFit/>
          </a:bodyPr>
          <a:lstStyle/>
          <a:p>
            <a:pPr algn="ctr"/>
            <a:r>
              <a:rPr lang="es-MX" sz="2800" dirty="0">
                <a:effectLst>
                  <a:outerShdw blurRad="38100" dist="38100" dir="2700000" algn="tl">
                    <a:srgbClr val="000000">
                      <a:alpha val="43137"/>
                    </a:srgbClr>
                  </a:outerShdw>
                </a:effectLst>
                <a:latin typeface="Century Gothic" panose="020B0502020202020204" pitchFamily="34" charset="0"/>
              </a:rPr>
              <a:t>La hipérbola es el lugar geométrico de los puntos de un plano cuya diferencia de distancias (d</a:t>
            </a:r>
            <a:r>
              <a:rPr lang="es-MX" sz="2800" baseline="-25000" dirty="0">
                <a:effectLst>
                  <a:outerShdw blurRad="38100" dist="38100" dir="2700000" algn="tl">
                    <a:srgbClr val="000000">
                      <a:alpha val="43137"/>
                    </a:srgbClr>
                  </a:outerShdw>
                </a:effectLst>
                <a:latin typeface="Century Gothic" panose="020B0502020202020204" pitchFamily="34" charset="0"/>
              </a:rPr>
              <a:t>1</a:t>
            </a:r>
            <a:r>
              <a:rPr lang="es-MX" sz="2800" dirty="0">
                <a:effectLst>
                  <a:outerShdw blurRad="38100" dist="38100" dir="2700000" algn="tl">
                    <a:srgbClr val="000000">
                      <a:alpha val="43137"/>
                    </a:srgbClr>
                  </a:outerShdw>
                </a:effectLst>
                <a:latin typeface="Century Gothic" panose="020B0502020202020204" pitchFamily="34" charset="0"/>
              </a:rPr>
              <a:t> y d</a:t>
            </a:r>
            <a:r>
              <a:rPr lang="es-MX" sz="2800" baseline="-25000" dirty="0">
                <a:effectLst>
                  <a:outerShdw blurRad="38100" dist="38100" dir="2700000" algn="tl">
                    <a:srgbClr val="000000">
                      <a:alpha val="43137"/>
                    </a:srgbClr>
                  </a:outerShdw>
                </a:effectLst>
                <a:latin typeface="Century Gothic" panose="020B0502020202020204" pitchFamily="34" charset="0"/>
              </a:rPr>
              <a:t>2</a:t>
            </a:r>
            <a:r>
              <a:rPr lang="es-MX" sz="2800" dirty="0">
                <a:effectLst>
                  <a:outerShdw blurRad="38100" dist="38100" dir="2700000" algn="tl">
                    <a:srgbClr val="000000">
                      <a:alpha val="43137"/>
                    </a:srgbClr>
                  </a:outerShdw>
                </a:effectLst>
                <a:latin typeface="Century Gothic" panose="020B0502020202020204" pitchFamily="34" charset="0"/>
              </a:rPr>
              <a:t>) a dos puntos fijos llamados focos (</a:t>
            </a:r>
            <a:r>
              <a:rPr lang="es-MX" sz="2800" i="1" dirty="0">
                <a:effectLst>
                  <a:outerShdw blurRad="38100" dist="38100" dir="2700000" algn="tl">
                    <a:srgbClr val="000000">
                      <a:alpha val="43137"/>
                    </a:srgbClr>
                  </a:outerShdw>
                </a:effectLst>
                <a:latin typeface="Century Gothic" panose="020B0502020202020204" pitchFamily="34" charset="0"/>
              </a:rPr>
              <a:t>F</a:t>
            </a:r>
            <a:r>
              <a:rPr lang="es-MX" sz="2800" i="1" baseline="-25000" dirty="0">
                <a:effectLst>
                  <a:outerShdw blurRad="38100" dist="38100" dir="2700000" algn="tl">
                    <a:srgbClr val="000000">
                      <a:alpha val="43137"/>
                    </a:srgbClr>
                  </a:outerShdw>
                </a:effectLst>
                <a:latin typeface="Century Gothic" panose="020B0502020202020204" pitchFamily="34" charset="0"/>
              </a:rPr>
              <a:t>1</a:t>
            </a:r>
            <a:r>
              <a:rPr lang="es-MX" sz="2800" dirty="0">
                <a:effectLst>
                  <a:outerShdw blurRad="38100" dist="38100" dir="2700000" algn="tl">
                    <a:srgbClr val="000000">
                      <a:alpha val="43137"/>
                    </a:srgbClr>
                  </a:outerShdw>
                </a:effectLst>
                <a:latin typeface="Century Gothic" panose="020B0502020202020204" pitchFamily="34" charset="0"/>
              </a:rPr>
              <a:t> y</a:t>
            </a:r>
            <a:r>
              <a:rPr lang="es-MX" sz="2800" i="1" dirty="0">
                <a:effectLst>
                  <a:outerShdw blurRad="38100" dist="38100" dir="2700000" algn="tl">
                    <a:srgbClr val="000000">
                      <a:alpha val="43137"/>
                    </a:srgbClr>
                  </a:outerShdw>
                </a:effectLst>
                <a:latin typeface="Century Gothic" panose="020B0502020202020204" pitchFamily="34" charset="0"/>
              </a:rPr>
              <a:t>F</a:t>
            </a:r>
            <a:r>
              <a:rPr lang="es-MX" sz="2800" i="1" baseline="-25000" dirty="0">
                <a:effectLst>
                  <a:outerShdw blurRad="38100" dist="38100" dir="2700000" algn="tl">
                    <a:srgbClr val="000000">
                      <a:alpha val="43137"/>
                    </a:srgbClr>
                  </a:outerShdw>
                </a:effectLst>
                <a:latin typeface="Century Gothic" panose="020B0502020202020204" pitchFamily="34" charset="0"/>
              </a:rPr>
              <a:t>2</a:t>
            </a:r>
            <a:r>
              <a:rPr lang="es-MX" sz="2800" dirty="0">
                <a:effectLst>
                  <a:outerShdw blurRad="38100" dist="38100" dir="2700000" algn="tl">
                    <a:srgbClr val="000000">
                      <a:alpha val="43137"/>
                    </a:srgbClr>
                  </a:outerShdw>
                </a:effectLst>
                <a:latin typeface="Century Gothic" panose="020B0502020202020204" pitchFamily="34" charset="0"/>
              </a:rPr>
              <a:t>) es constante.</a:t>
            </a:r>
          </a:p>
        </p:txBody>
      </p:sp>
      <p:sp>
        <p:nvSpPr>
          <p:cNvPr id="5" name="CuadroTexto 4"/>
          <p:cNvSpPr txBox="1"/>
          <p:nvPr/>
        </p:nvSpPr>
        <p:spPr>
          <a:xfrm>
            <a:off x="968991" y="534622"/>
            <a:ext cx="5936776" cy="461665"/>
          </a:xfrm>
          <a:prstGeom prst="rect">
            <a:avLst/>
          </a:prstGeom>
          <a:noFill/>
        </p:spPr>
        <p:txBody>
          <a:bodyPr wrap="square" rtlCol="0">
            <a:spAutoFit/>
          </a:bodyPr>
          <a:lstStyle/>
          <a:p>
            <a:r>
              <a:rPr lang="es-MX" sz="2400" dirty="0">
                <a:latin typeface="Century Gothic" panose="020B0502020202020204" pitchFamily="34" charset="0"/>
              </a:rPr>
              <a:t>1.6  Hipérbola</a:t>
            </a:r>
          </a:p>
        </p:txBody>
      </p:sp>
      <p:pic>
        <p:nvPicPr>
          <p:cNvPr id="6" name="Imagen 5"/>
          <p:cNvPicPr>
            <a:picLocks noChangeAspect="1"/>
          </p:cNvPicPr>
          <p:nvPr/>
        </p:nvPicPr>
        <p:blipFill rotWithShape="1">
          <a:blip r:embed="rId2"/>
          <a:srcRect l="27649" t="30637" r="45373" b="20185"/>
          <a:stretch/>
        </p:blipFill>
        <p:spPr>
          <a:xfrm>
            <a:off x="3678070" y="3507474"/>
            <a:ext cx="5199798" cy="3085124"/>
          </a:xfrm>
          <a:prstGeom prst="rect">
            <a:avLst/>
          </a:prstGeom>
          <a:ln w="228600" cap="sq" cmpd="thickThin">
            <a:solidFill>
              <a:schemeClr val="accent5">
                <a:lumMod val="50000"/>
              </a:schemeClr>
            </a:solidFill>
            <a:prstDash val="solid"/>
            <a:miter lim="800000"/>
          </a:ln>
          <a:effectLst>
            <a:innerShdw blurRad="76200">
              <a:srgbClr val="000000"/>
            </a:innerShdw>
          </a:effectLst>
        </p:spPr>
      </p:pic>
    </p:spTree>
    <p:extLst>
      <p:ext uri="{BB962C8B-B14F-4D97-AF65-F5344CB8AC3E}">
        <p14:creationId xmlns:p14="http://schemas.microsoft.com/office/powerpoint/2010/main" val="39494676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450377" y="573206"/>
            <a:ext cx="6359856" cy="584775"/>
          </a:xfrm>
          <a:prstGeom prst="rect">
            <a:avLst/>
          </a:prstGeom>
          <a:noFill/>
        </p:spPr>
        <p:txBody>
          <a:bodyPr wrap="square" rtlCol="0">
            <a:spAutoFit/>
          </a:bodyPr>
          <a:lstStyle/>
          <a:p>
            <a:r>
              <a:rPr lang="es-MX" sz="3200" dirty="0">
                <a:latin typeface="Century Gothic" panose="020B0502020202020204" pitchFamily="34" charset="0"/>
              </a:rPr>
              <a:t>Elementos de la hipérbola</a:t>
            </a:r>
          </a:p>
        </p:txBody>
      </p:sp>
      <p:sp>
        <p:nvSpPr>
          <p:cNvPr id="3" name="Rectángulo 2"/>
          <p:cNvSpPr/>
          <p:nvPr/>
        </p:nvSpPr>
        <p:spPr>
          <a:xfrm>
            <a:off x="668742" y="1642998"/>
            <a:ext cx="7751928" cy="3416320"/>
          </a:xfrm>
          <a:prstGeom prst="rect">
            <a:avLst/>
          </a:prstGeom>
        </p:spPr>
        <p:txBody>
          <a:bodyPr wrap="square">
            <a:spAutoFit/>
          </a:bodyPr>
          <a:lstStyle/>
          <a:p>
            <a:pPr fontAlgn="base">
              <a:buFont typeface="Arial" panose="020B0604020202020204" pitchFamily="34" charset="0"/>
              <a:buChar char="•"/>
            </a:pPr>
            <a:r>
              <a:rPr lang="es-MX" sz="2400" b="1" dirty="0">
                <a:solidFill>
                  <a:schemeClr val="tx2"/>
                </a:solidFill>
                <a:latin typeface="Century Gothic" panose="020B0502020202020204" pitchFamily="34" charset="0"/>
              </a:rPr>
              <a:t>Focos</a:t>
            </a:r>
            <a:r>
              <a:rPr lang="es-MX" sz="2400" dirty="0">
                <a:solidFill>
                  <a:schemeClr val="tx2"/>
                </a:solidFill>
                <a:latin typeface="Century Gothic" panose="020B0502020202020204" pitchFamily="34" charset="0"/>
              </a:rPr>
              <a:t>: son los dos puntos fijos (</a:t>
            </a:r>
            <a:r>
              <a:rPr lang="es-MX" sz="2400" b="1" i="1" dirty="0">
                <a:solidFill>
                  <a:schemeClr val="tx2"/>
                </a:solidFill>
                <a:latin typeface="Century Gothic" panose="020B0502020202020204" pitchFamily="34" charset="0"/>
              </a:rPr>
              <a:t>F</a:t>
            </a:r>
            <a:r>
              <a:rPr lang="es-MX" sz="2400" b="1" i="1" baseline="-25000" dirty="0">
                <a:solidFill>
                  <a:schemeClr val="tx2"/>
                </a:solidFill>
                <a:latin typeface="Century Gothic" panose="020B0502020202020204" pitchFamily="34" charset="0"/>
              </a:rPr>
              <a:t>1</a:t>
            </a:r>
            <a:r>
              <a:rPr lang="es-MX" sz="2400" dirty="0">
                <a:solidFill>
                  <a:schemeClr val="tx2"/>
                </a:solidFill>
                <a:latin typeface="Century Gothic" panose="020B0502020202020204" pitchFamily="34" charset="0"/>
              </a:rPr>
              <a:t> y </a:t>
            </a:r>
            <a:r>
              <a:rPr lang="es-MX" sz="2400" b="1" i="1" dirty="0">
                <a:solidFill>
                  <a:schemeClr val="tx2"/>
                </a:solidFill>
                <a:latin typeface="Century Gothic" panose="020B0502020202020204" pitchFamily="34" charset="0"/>
              </a:rPr>
              <a:t>F</a:t>
            </a:r>
            <a:r>
              <a:rPr lang="es-MX" sz="2400" b="1" i="1" baseline="-25000" dirty="0">
                <a:solidFill>
                  <a:schemeClr val="tx2"/>
                </a:solidFill>
                <a:latin typeface="Century Gothic" panose="020B0502020202020204" pitchFamily="34" charset="0"/>
              </a:rPr>
              <a:t>2</a:t>
            </a:r>
            <a:r>
              <a:rPr lang="es-MX" sz="2400" dirty="0">
                <a:solidFill>
                  <a:schemeClr val="tx2"/>
                </a:solidFill>
                <a:latin typeface="Century Gothic" panose="020B0502020202020204" pitchFamily="34" charset="0"/>
              </a:rPr>
              <a:t>).</a:t>
            </a:r>
          </a:p>
          <a:p>
            <a:pPr fontAlgn="base">
              <a:buFont typeface="Arial" panose="020B0604020202020204" pitchFamily="34" charset="0"/>
              <a:buChar char="•"/>
            </a:pPr>
            <a:r>
              <a:rPr lang="es-MX" sz="2400" b="1" dirty="0">
                <a:solidFill>
                  <a:schemeClr val="tx2"/>
                </a:solidFill>
                <a:latin typeface="Century Gothic" panose="020B0502020202020204" pitchFamily="34" charset="0"/>
              </a:rPr>
              <a:t>Radio vector</a:t>
            </a:r>
            <a:r>
              <a:rPr lang="es-MX" sz="2400" dirty="0">
                <a:solidFill>
                  <a:schemeClr val="tx2"/>
                </a:solidFill>
                <a:latin typeface="Century Gothic" panose="020B0502020202020204" pitchFamily="34" charset="0"/>
              </a:rPr>
              <a:t>: es la distancia </a:t>
            </a:r>
            <a:r>
              <a:rPr lang="es-MX" sz="2400" b="1" i="1" dirty="0">
                <a:solidFill>
                  <a:schemeClr val="tx2"/>
                </a:solidFill>
                <a:latin typeface="Century Gothic" panose="020B0502020202020204" pitchFamily="34" charset="0"/>
              </a:rPr>
              <a:t>R</a:t>
            </a:r>
            <a:r>
              <a:rPr lang="es-MX" sz="2400" dirty="0">
                <a:solidFill>
                  <a:schemeClr val="tx2"/>
                </a:solidFill>
                <a:latin typeface="Century Gothic" panose="020B0502020202020204" pitchFamily="34" charset="0"/>
              </a:rPr>
              <a:t> de un punto de la hipérbola (</a:t>
            </a:r>
            <a:r>
              <a:rPr lang="es-MX" sz="2400" i="1" dirty="0">
                <a:solidFill>
                  <a:schemeClr val="tx2"/>
                </a:solidFill>
                <a:latin typeface="Century Gothic" panose="020B0502020202020204" pitchFamily="34" charset="0"/>
              </a:rPr>
              <a:t>P</a:t>
            </a:r>
            <a:r>
              <a:rPr lang="es-MX" sz="2400" dirty="0">
                <a:solidFill>
                  <a:schemeClr val="tx2"/>
                </a:solidFill>
                <a:latin typeface="Century Gothic" panose="020B0502020202020204" pitchFamily="34" charset="0"/>
              </a:rPr>
              <a:t>) a cualquiera de los focos.</a:t>
            </a:r>
          </a:p>
          <a:p>
            <a:pPr fontAlgn="base">
              <a:buFont typeface="Arial" panose="020B0604020202020204" pitchFamily="34" charset="0"/>
              <a:buChar char="•"/>
            </a:pPr>
            <a:r>
              <a:rPr lang="es-MX" sz="2400" b="1" dirty="0">
                <a:solidFill>
                  <a:schemeClr val="tx2"/>
                </a:solidFill>
                <a:latin typeface="Century Gothic" panose="020B0502020202020204" pitchFamily="34" charset="0"/>
              </a:rPr>
              <a:t>Eje focal</a:t>
            </a:r>
            <a:r>
              <a:rPr lang="es-MX" sz="2400" dirty="0">
                <a:solidFill>
                  <a:schemeClr val="tx2"/>
                </a:solidFill>
                <a:latin typeface="Century Gothic" panose="020B0502020202020204" pitchFamily="34" charset="0"/>
              </a:rPr>
              <a:t>: es el eje de simetría </a:t>
            </a:r>
            <a:r>
              <a:rPr lang="es-MX" sz="2400" b="1" i="1" dirty="0">
                <a:solidFill>
                  <a:schemeClr val="tx2"/>
                </a:solidFill>
                <a:latin typeface="Century Gothic" panose="020B0502020202020204" pitchFamily="34" charset="0"/>
              </a:rPr>
              <a:t>E</a:t>
            </a:r>
            <a:r>
              <a:rPr lang="es-MX" sz="2400" dirty="0">
                <a:solidFill>
                  <a:schemeClr val="tx2"/>
                </a:solidFill>
                <a:latin typeface="Century Gothic" panose="020B0502020202020204" pitchFamily="34" charset="0"/>
              </a:rPr>
              <a:t> que une a los dos focos. </a:t>
            </a:r>
          </a:p>
          <a:p>
            <a:pPr fontAlgn="base">
              <a:buFont typeface="Arial" panose="020B0604020202020204" pitchFamily="34" charset="0"/>
              <a:buChar char="•"/>
            </a:pPr>
            <a:r>
              <a:rPr lang="es-MX" sz="2400" b="1" dirty="0">
                <a:solidFill>
                  <a:schemeClr val="tx2"/>
                </a:solidFill>
                <a:latin typeface="Century Gothic" panose="020B0502020202020204" pitchFamily="34" charset="0"/>
              </a:rPr>
              <a:t>Eje no transverso</a:t>
            </a:r>
            <a:r>
              <a:rPr lang="es-MX" sz="2400" dirty="0">
                <a:solidFill>
                  <a:schemeClr val="tx2"/>
                </a:solidFill>
                <a:latin typeface="Century Gothic" panose="020B0502020202020204" pitchFamily="34" charset="0"/>
              </a:rPr>
              <a:t>: es la mediatriz </a:t>
            </a:r>
            <a:r>
              <a:rPr lang="es-MX" sz="2400" b="1" i="1" dirty="0">
                <a:solidFill>
                  <a:schemeClr val="tx2"/>
                </a:solidFill>
                <a:latin typeface="Century Gothic" panose="020B0502020202020204" pitchFamily="34" charset="0"/>
              </a:rPr>
              <a:t>T</a:t>
            </a:r>
            <a:r>
              <a:rPr lang="es-MX" sz="2400" dirty="0">
                <a:solidFill>
                  <a:schemeClr val="tx2"/>
                </a:solidFill>
                <a:latin typeface="Century Gothic" panose="020B0502020202020204" pitchFamily="34" charset="0"/>
              </a:rPr>
              <a:t> del eje focal.</a:t>
            </a:r>
          </a:p>
          <a:p>
            <a:pPr fontAlgn="base">
              <a:buFont typeface="Arial" panose="020B0604020202020204" pitchFamily="34" charset="0"/>
              <a:buChar char="•"/>
            </a:pPr>
            <a:r>
              <a:rPr lang="es-MX" sz="2400" b="1" dirty="0">
                <a:solidFill>
                  <a:schemeClr val="tx2"/>
                </a:solidFill>
                <a:latin typeface="Century Gothic" panose="020B0502020202020204" pitchFamily="34" charset="0"/>
              </a:rPr>
              <a:t>Centro</a:t>
            </a:r>
            <a:r>
              <a:rPr lang="es-MX" sz="2400" dirty="0">
                <a:solidFill>
                  <a:schemeClr val="tx2"/>
                </a:solidFill>
                <a:latin typeface="Century Gothic" panose="020B0502020202020204" pitchFamily="34" charset="0"/>
              </a:rPr>
              <a:t>: es el punto medio </a:t>
            </a:r>
            <a:r>
              <a:rPr lang="es-MX" sz="2400" b="1" i="1" dirty="0">
                <a:solidFill>
                  <a:schemeClr val="tx2"/>
                </a:solidFill>
                <a:latin typeface="Century Gothic" panose="020B0502020202020204" pitchFamily="34" charset="0"/>
              </a:rPr>
              <a:t>O</a:t>
            </a:r>
            <a:r>
              <a:rPr lang="es-MX" sz="2400" dirty="0">
                <a:solidFill>
                  <a:schemeClr val="tx2"/>
                </a:solidFill>
                <a:latin typeface="Century Gothic" panose="020B0502020202020204" pitchFamily="34" charset="0"/>
              </a:rPr>
              <a:t> de los dos focos. </a:t>
            </a:r>
          </a:p>
          <a:p>
            <a:pPr fontAlgn="base">
              <a:buFont typeface="Arial" panose="020B0604020202020204" pitchFamily="34" charset="0"/>
              <a:buChar char="•"/>
            </a:pPr>
            <a:r>
              <a:rPr lang="es-MX" sz="2400" b="1" dirty="0">
                <a:solidFill>
                  <a:schemeClr val="tx2"/>
                </a:solidFill>
                <a:latin typeface="Century Gothic" panose="020B0502020202020204" pitchFamily="34" charset="0"/>
              </a:rPr>
              <a:t>Vértices</a:t>
            </a:r>
            <a:r>
              <a:rPr lang="es-MX" sz="2400" dirty="0">
                <a:solidFill>
                  <a:schemeClr val="tx2"/>
                </a:solidFill>
                <a:latin typeface="Century Gothic" panose="020B0502020202020204" pitchFamily="34" charset="0"/>
              </a:rPr>
              <a:t>: son los dos puntos de intersección del eje focal con la hipérbola (</a:t>
            </a:r>
            <a:r>
              <a:rPr lang="es-MX" sz="2400" b="1" i="1" dirty="0">
                <a:solidFill>
                  <a:schemeClr val="tx2"/>
                </a:solidFill>
                <a:latin typeface="Century Gothic" panose="020B0502020202020204" pitchFamily="34" charset="0"/>
              </a:rPr>
              <a:t>V</a:t>
            </a:r>
            <a:r>
              <a:rPr lang="es-MX" sz="2400" b="1" i="1" baseline="-25000" dirty="0">
                <a:solidFill>
                  <a:schemeClr val="tx2"/>
                </a:solidFill>
                <a:latin typeface="Century Gothic" panose="020B0502020202020204" pitchFamily="34" charset="0"/>
              </a:rPr>
              <a:t>1</a:t>
            </a:r>
            <a:r>
              <a:rPr lang="es-MX" sz="2400" dirty="0">
                <a:solidFill>
                  <a:schemeClr val="tx2"/>
                </a:solidFill>
                <a:latin typeface="Century Gothic" panose="020B0502020202020204" pitchFamily="34" charset="0"/>
              </a:rPr>
              <a:t> y </a:t>
            </a:r>
            <a:r>
              <a:rPr lang="es-MX" sz="2400" b="1" i="1" dirty="0">
                <a:solidFill>
                  <a:schemeClr val="tx2"/>
                </a:solidFill>
                <a:latin typeface="Century Gothic" panose="020B0502020202020204" pitchFamily="34" charset="0"/>
              </a:rPr>
              <a:t>V</a:t>
            </a:r>
            <a:r>
              <a:rPr lang="es-MX" sz="2400" b="1" i="1" baseline="-25000" dirty="0">
                <a:solidFill>
                  <a:schemeClr val="tx2"/>
                </a:solidFill>
                <a:latin typeface="Century Gothic" panose="020B0502020202020204" pitchFamily="34" charset="0"/>
              </a:rPr>
              <a:t>2</a:t>
            </a:r>
            <a:r>
              <a:rPr lang="es-MX" sz="2400" dirty="0">
                <a:solidFill>
                  <a:schemeClr val="tx2"/>
                </a:solidFill>
                <a:latin typeface="Century Gothic" panose="020B0502020202020204" pitchFamily="34" charset="0"/>
              </a:rPr>
              <a:t>).</a:t>
            </a:r>
            <a:endParaRPr lang="es-MX" sz="2400" b="0" i="0" dirty="0">
              <a:solidFill>
                <a:schemeClr val="tx2"/>
              </a:solidFill>
              <a:effectLst/>
              <a:latin typeface="Century Gothic" panose="020B0502020202020204" pitchFamily="34" charset="0"/>
            </a:endParaRPr>
          </a:p>
        </p:txBody>
      </p:sp>
      <p:pic>
        <p:nvPicPr>
          <p:cNvPr id="4" name="Imagen 3"/>
          <p:cNvPicPr>
            <a:picLocks noChangeAspect="1"/>
          </p:cNvPicPr>
          <p:nvPr/>
        </p:nvPicPr>
        <p:blipFill rotWithShape="1">
          <a:blip r:embed="rId2"/>
          <a:srcRect l="70634" t="23945" r="5187" b="32330"/>
          <a:stretch/>
        </p:blipFill>
        <p:spPr>
          <a:xfrm>
            <a:off x="8584441" y="1269874"/>
            <a:ext cx="2947918" cy="4162567"/>
          </a:xfrm>
          <a:prstGeom prst="rect">
            <a:avLst/>
          </a:prstGeom>
        </p:spPr>
      </p:pic>
    </p:spTree>
    <p:extLst>
      <p:ext uri="{BB962C8B-B14F-4D97-AF65-F5344CB8AC3E}">
        <p14:creationId xmlns:p14="http://schemas.microsoft.com/office/powerpoint/2010/main" val="3330989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987187" y="1703655"/>
            <a:ext cx="6546378" cy="3970318"/>
          </a:xfrm>
          <a:prstGeom prst="rect">
            <a:avLst/>
          </a:prstGeom>
        </p:spPr>
        <p:txBody>
          <a:bodyPr wrap="square">
            <a:spAutoFit/>
          </a:bodyPr>
          <a:lstStyle/>
          <a:p>
            <a:pPr fontAlgn="base">
              <a:buFont typeface="Arial" panose="020B0604020202020204" pitchFamily="34" charset="0"/>
              <a:buChar char="•"/>
            </a:pPr>
            <a:r>
              <a:rPr lang="es-MX" sz="2800" dirty="0">
                <a:solidFill>
                  <a:schemeClr val="accent1">
                    <a:lumMod val="20000"/>
                    <a:lumOff val="80000"/>
                  </a:schemeClr>
                </a:solidFill>
                <a:latin typeface="Century Gothic" panose="020B0502020202020204" pitchFamily="34" charset="0"/>
              </a:rPr>
              <a:t>Distancia focal: es la distancia </a:t>
            </a:r>
            <a:r>
              <a:rPr lang="es-MX" sz="2800" i="1" dirty="0">
                <a:solidFill>
                  <a:schemeClr val="accent1">
                    <a:lumMod val="20000"/>
                    <a:lumOff val="80000"/>
                  </a:schemeClr>
                </a:solidFill>
                <a:latin typeface="Century Gothic" panose="020B0502020202020204" pitchFamily="34" charset="0"/>
              </a:rPr>
              <a:t>2c</a:t>
            </a:r>
            <a:r>
              <a:rPr lang="es-MX" sz="2800" dirty="0">
                <a:solidFill>
                  <a:schemeClr val="accent1">
                    <a:lumMod val="20000"/>
                    <a:lumOff val="80000"/>
                  </a:schemeClr>
                </a:solidFill>
                <a:latin typeface="Century Gothic" panose="020B0502020202020204" pitchFamily="34" charset="0"/>
              </a:rPr>
              <a:t> entre focos. </a:t>
            </a:r>
          </a:p>
          <a:p>
            <a:pPr fontAlgn="base"/>
            <a:endParaRPr lang="es-MX" sz="2800" dirty="0">
              <a:solidFill>
                <a:schemeClr val="accent1">
                  <a:lumMod val="20000"/>
                  <a:lumOff val="80000"/>
                </a:schemeClr>
              </a:solidFill>
              <a:latin typeface="Century Gothic" panose="020B0502020202020204" pitchFamily="34" charset="0"/>
            </a:endParaRPr>
          </a:p>
          <a:p>
            <a:pPr fontAlgn="base">
              <a:buFont typeface="Arial" panose="020B0604020202020204" pitchFamily="34" charset="0"/>
              <a:buChar char="•"/>
            </a:pPr>
            <a:r>
              <a:rPr lang="es-MX" sz="2800" dirty="0">
                <a:solidFill>
                  <a:schemeClr val="accent1">
                    <a:lumMod val="20000"/>
                    <a:lumOff val="80000"/>
                  </a:schemeClr>
                </a:solidFill>
                <a:latin typeface="Century Gothic" panose="020B0502020202020204" pitchFamily="34" charset="0"/>
              </a:rPr>
              <a:t>Eje real: es la distancia </a:t>
            </a:r>
            <a:r>
              <a:rPr lang="es-MX" sz="2800" i="1" dirty="0">
                <a:solidFill>
                  <a:schemeClr val="accent1">
                    <a:lumMod val="20000"/>
                    <a:lumOff val="80000"/>
                  </a:schemeClr>
                </a:solidFill>
                <a:latin typeface="Century Gothic" panose="020B0502020202020204" pitchFamily="34" charset="0"/>
              </a:rPr>
              <a:t>2a</a:t>
            </a:r>
            <a:r>
              <a:rPr lang="es-MX" sz="2800" dirty="0">
                <a:solidFill>
                  <a:schemeClr val="accent1">
                    <a:lumMod val="20000"/>
                    <a:lumOff val="80000"/>
                  </a:schemeClr>
                </a:solidFill>
                <a:latin typeface="Century Gothic" panose="020B0502020202020204" pitchFamily="34" charset="0"/>
              </a:rPr>
              <a:t> entre vértices.</a:t>
            </a:r>
          </a:p>
          <a:p>
            <a:pPr fontAlgn="base"/>
            <a:endParaRPr lang="es-MX" sz="2800" dirty="0">
              <a:solidFill>
                <a:schemeClr val="accent1">
                  <a:lumMod val="20000"/>
                  <a:lumOff val="80000"/>
                </a:schemeClr>
              </a:solidFill>
              <a:latin typeface="Century Gothic" panose="020B0502020202020204" pitchFamily="34" charset="0"/>
            </a:endParaRPr>
          </a:p>
          <a:p>
            <a:pPr fontAlgn="base">
              <a:buFont typeface="Arial" panose="020B0604020202020204" pitchFamily="34" charset="0"/>
              <a:buChar char="•"/>
            </a:pPr>
            <a:r>
              <a:rPr lang="es-MX" sz="2800" dirty="0">
                <a:solidFill>
                  <a:schemeClr val="accent1">
                    <a:lumMod val="20000"/>
                    <a:lumOff val="80000"/>
                  </a:schemeClr>
                </a:solidFill>
                <a:latin typeface="Century Gothic" panose="020B0502020202020204" pitchFamily="34" charset="0"/>
              </a:rPr>
              <a:t>Eje imaginario: es la distancia </a:t>
            </a:r>
            <a:r>
              <a:rPr lang="es-MX" sz="2800" i="1" dirty="0">
                <a:solidFill>
                  <a:schemeClr val="accent1">
                    <a:lumMod val="20000"/>
                    <a:lumOff val="80000"/>
                  </a:schemeClr>
                </a:solidFill>
                <a:latin typeface="Century Gothic" panose="020B0502020202020204" pitchFamily="34" charset="0"/>
              </a:rPr>
              <a:t>2b</a:t>
            </a:r>
            <a:r>
              <a:rPr lang="es-MX" sz="2800" dirty="0">
                <a:solidFill>
                  <a:schemeClr val="accent1">
                    <a:lumMod val="20000"/>
                    <a:lumOff val="80000"/>
                  </a:schemeClr>
                </a:solidFill>
                <a:latin typeface="Century Gothic" panose="020B0502020202020204" pitchFamily="34" charset="0"/>
              </a:rPr>
              <a:t> de los puntos </a:t>
            </a:r>
            <a:r>
              <a:rPr lang="es-MX" sz="2800" i="1" dirty="0">
                <a:solidFill>
                  <a:schemeClr val="accent1">
                    <a:lumMod val="20000"/>
                    <a:lumOff val="80000"/>
                  </a:schemeClr>
                </a:solidFill>
                <a:latin typeface="Century Gothic" panose="020B0502020202020204" pitchFamily="34" charset="0"/>
              </a:rPr>
              <a:t>B</a:t>
            </a:r>
            <a:r>
              <a:rPr lang="es-MX" sz="2800" i="1" baseline="-25000" dirty="0">
                <a:solidFill>
                  <a:schemeClr val="accent1">
                    <a:lumMod val="20000"/>
                    <a:lumOff val="80000"/>
                  </a:schemeClr>
                </a:solidFill>
                <a:latin typeface="Century Gothic" panose="020B0502020202020204" pitchFamily="34" charset="0"/>
              </a:rPr>
              <a:t>1</a:t>
            </a:r>
            <a:r>
              <a:rPr lang="es-MX" sz="2800" dirty="0">
                <a:solidFill>
                  <a:schemeClr val="accent1">
                    <a:lumMod val="20000"/>
                    <a:lumOff val="80000"/>
                  </a:schemeClr>
                </a:solidFill>
                <a:latin typeface="Century Gothic" panose="020B0502020202020204" pitchFamily="34" charset="0"/>
              </a:rPr>
              <a:t> y </a:t>
            </a:r>
            <a:r>
              <a:rPr lang="es-MX" sz="2800" i="1" dirty="0">
                <a:solidFill>
                  <a:schemeClr val="accent1">
                    <a:lumMod val="20000"/>
                    <a:lumOff val="80000"/>
                  </a:schemeClr>
                </a:solidFill>
                <a:latin typeface="Century Gothic" panose="020B0502020202020204" pitchFamily="34" charset="0"/>
              </a:rPr>
              <a:t>B</a:t>
            </a:r>
            <a:r>
              <a:rPr lang="es-MX" sz="2800" i="1" baseline="-25000" dirty="0">
                <a:solidFill>
                  <a:schemeClr val="accent1">
                    <a:lumMod val="20000"/>
                    <a:lumOff val="80000"/>
                  </a:schemeClr>
                </a:solidFill>
                <a:latin typeface="Century Gothic" panose="020B0502020202020204" pitchFamily="34" charset="0"/>
              </a:rPr>
              <a:t>2</a:t>
            </a:r>
            <a:r>
              <a:rPr lang="es-MX" sz="2800" dirty="0">
                <a:solidFill>
                  <a:schemeClr val="accent1">
                    <a:lumMod val="20000"/>
                    <a:lumOff val="80000"/>
                  </a:schemeClr>
                </a:solidFill>
                <a:latin typeface="Century Gothic" panose="020B0502020202020204" pitchFamily="34" charset="0"/>
              </a:rPr>
              <a:t>. Los puntos B</a:t>
            </a:r>
            <a:r>
              <a:rPr lang="es-MX" sz="2800" baseline="-25000" dirty="0">
                <a:solidFill>
                  <a:schemeClr val="accent1">
                    <a:lumMod val="20000"/>
                    <a:lumOff val="80000"/>
                  </a:schemeClr>
                </a:solidFill>
                <a:latin typeface="Century Gothic" panose="020B0502020202020204" pitchFamily="34" charset="0"/>
              </a:rPr>
              <a:t>1</a:t>
            </a:r>
            <a:r>
              <a:rPr lang="es-MX" sz="2800" dirty="0">
                <a:solidFill>
                  <a:schemeClr val="accent1">
                    <a:lumMod val="20000"/>
                    <a:lumOff val="80000"/>
                  </a:schemeClr>
                </a:solidFill>
                <a:latin typeface="Century Gothic" panose="020B0502020202020204" pitchFamily="34" charset="0"/>
              </a:rPr>
              <a:t> y B</a:t>
            </a:r>
            <a:r>
              <a:rPr lang="es-MX" sz="2800" baseline="-25000" dirty="0">
                <a:solidFill>
                  <a:schemeClr val="accent1">
                    <a:lumMod val="20000"/>
                    <a:lumOff val="80000"/>
                  </a:schemeClr>
                </a:solidFill>
                <a:latin typeface="Century Gothic" panose="020B0502020202020204" pitchFamily="34" charset="0"/>
              </a:rPr>
              <a:t>2</a:t>
            </a:r>
            <a:r>
              <a:rPr lang="es-MX" sz="2800" dirty="0">
                <a:solidFill>
                  <a:schemeClr val="accent1">
                    <a:lumMod val="20000"/>
                    <a:lumOff val="80000"/>
                  </a:schemeClr>
                </a:solidFill>
                <a:latin typeface="Century Gothic" panose="020B0502020202020204" pitchFamily="34" charset="0"/>
              </a:rPr>
              <a:t>se generan.</a:t>
            </a:r>
            <a:endParaRPr lang="es-MX" sz="2800" i="0" dirty="0">
              <a:solidFill>
                <a:schemeClr val="accent1">
                  <a:lumMod val="20000"/>
                  <a:lumOff val="80000"/>
                </a:schemeClr>
              </a:solidFill>
              <a:effectLst/>
              <a:latin typeface="Century Gothic" panose="020B0502020202020204" pitchFamily="34" charset="0"/>
            </a:endParaRPr>
          </a:p>
        </p:txBody>
      </p:sp>
      <p:sp>
        <p:nvSpPr>
          <p:cNvPr id="3" name="CuadroTexto 2"/>
          <p:cNvSpPr txBox="1"/>
          <p:nvPr/>
        </p:nvSpPr>
        <p:spPr>
          <a:xfrm>
            <a:off x="450377" y="573206"/>
            <a:ext cx="6359856" cy="584775"/>
          </a:xfrm>
          <a:prstGeom prst="rect">
            <a:avLst/>
          </a:prstGeom>
          <a:noFill/>
        </p:spPr>
        <p:txBody>
          <a:bodyPr wrap="square" rtlCol="0">
            <a:spAutoFit/>
          </a:bodyPr>
          <a:lstStyle/>
          <a:p>
            <a:r>
              <a:rPr lang="es-MX" sz="3200" dirty="0">
                <a:latin typeface="Century Gothic" panose="020B0502020202020204" pitchFamily="34" charset="0"/>
              </a:rPr>
              <a:t>Elementos de la hipérbola</a:t>
            </a:r>
          </a:p>
        </p:txBody>
      </p:sp>
      <p:pic>
        <p:nvPicPr>
          <p:cNvPr id="4" name="Imagen 3"/>
          <p:cNvPicPr>
            <a:picLocks noChangeAspect="1"/>
          </p:cNvPicPr>
          <p:nvPr/>
        </p:nvPicPr>
        <p:blipFill rotWithShape="1">
          <a:blip r:embed="rId2"/>
          <a:srcRect l="28320" t="16869" r="48732" b="38502"/>
          <a:stretch/>
        </p:blipFill>
        <p:spPr>
          <a:xfrm>
            <a:off x="7751928" y="573206"/>
            <a:ext cx="3534770" cy="548639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3713145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504967" y="504967"/>
            <a:ext cx="7194546" cy="584775"/>
          </a:xfrm>
          <a:prstGeom prst="rect">
            <a:avLst/>
          </a:prstGeom>
          <a:noFill/>
        </p:spPr>
        <p:txBody>
          <a:bodyPr wrap="square" rtlCol="0">
            <a:spAutoFit/>
          </a:bodyPr>
          <a:lstStyle/>
          <a:p>
            <a:r>
              <a:rPr lang="es-MX" sz="3200" dirty="0">
                <a:latin typeface="Century Gothic" panose="020B0502020202020204" pitchFamily="34" charset="0"/>
              </a:rPr>
              <a:t>1.7 Representación de curvas</a:t>
            </a:r>
          </a:p>
        </p:txBody>
      </p:sp>
      <p:sp>
        <p:nvSpPr>
          <p:cNvPr id="4" name="CuadroTexto 3"/>
          <p:cNvSpPr txBox="1"/>
          <p:nvPr/>
        </p:nvSpPr>
        <p:spPr>
          <a:xfrm>
            <a:off x="1978925" y="1419367"/>
            <a:ext cx="6741994" cy="2169994"/>
          </a:xfrm>
          <a:prstGeom prst="rect">
            <a:avLst/>
          </a:prstGeom>
          <a:noFill/>
        </p:spPr>
        <p:txBody>
          <a:bodyPr wrap="square" rtlCol="0">
            <a:spAutoFit/>
          </a:bodyPr>
          <a:lstStyle/>
          <a:p>
            <a:endParaRPr lang="es-MX" dirty="0"/>
          </a:p>
        </p:txBody>
      </p:sp>
      <p:pic>
        <p:nvPicPr>
          <p:cNvPr id="3" name="Imagen 2"/>
          <p:cNvPicPr>
            <a:picLocks noChangeAspect="1"/>
          </p:cNvPicPr>
          <p:nvPr/>
        </p:nvPicPr>
        <p:blipFill rotWithShape="1">
          <a:blip r:embed="rId2"/>
          <a:srcRect l="21957" t="20683" r="22065" b="7612"/>
          <a:stretch/>
        </p:blipFill>
        <p:spPr>
          <a:xfrm>
            <a:off x="3411940" y="1324248"/>
            <a:ext cx="5084498" cy="313429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Rectángulo 4"/>
          <p:cNvSpPr/>
          <p:nvPr/>
        </p:nvSpPr>
        <p:spPr>
          <a:xfrm>
            <a:off x="637489" y="4693052"/>
            <a:ext cx="10997920" cy="1569660"/>
          </a:xfrm>
          <a:prstGeom prst="rect">
            <a:avLst/>
          </a:prstGeom>
        </p:spPr>
        <p:txBody>
          <a:bodyPr wrap="square">
            <a:spAutoFit/>
          </a:bodyPr>
          <a:lstStyle/>
          <a:p>
            <a:r>
              <a:rPr lang="es-MX" sz="2400" dirty="0">
                <a:latin typeface="Century Gothic" panose="020B0502020202020204" pitchFamily="34" charset="0"/>
              </a:rPr>
              <a:t>La gráfica de una curva dibujada mediante la representación de algunos de sus puntos es, en general una aproximación. No podemos localizar todos los puntos y la posición de un punto no se puede ubicar exactamente.</a:t>
            </a:r>
          </a:p>
        </p:txBody>
      </p:sp>
    </p:spTree>
    <p:extLst>
      <p:ext uri="{BB962C8B-B14F-4D97-AF65-F5344CB8AC3E}">
        <p14:creationId xmlns:p14="http://schemas.microsoft.com/office/powerpoint/2010/main" val="39322296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4400" b="1" dirty="0" smtClean="0"/>
              <a:t>Objetivo de la unidad de aprendizaje </a:t>
            </a:r>
            <a:endParaRPr lang="es-MX" sz="4400" b="1" dirty="0"/>
          </a:p>
        </p:txBody>
      </p:sp>
      <p:sp>
        <p:nvSpPr>
          <p:cNvPr id="3" name="Marcador de contenido 2"/>
          <p:cNvSpPr>
            <a:spLocks noGrp="1"/>
          </p:cNvSpPr>
          <p:nvPr>
            <p:ph idx="1"/>
          </p:nvPr>
        </p:nvSpPr>
        <p:spPr>
          <a:xfrm>
            <a:off x="685801" y="2142067"/>
            <a:ext cx="11259765" cy="3649133"/>
          </a:xfrm>
        </p:spPr>
        <p:txBody>
          <a:bodyPr>
            <a:noAutofit/>
          </a:bodyPr>
          <a:lstStyle/>
          <a:p>
            <a:pPr algn="just"/>
            <a:r>
              <a:rPr lang="es-MX" sz="4800" dirty="0"/>
              <a:t>Aplicara las ecuaciones de los diferentes lugares geométricos en el plano y será capaz de obtenerlas para relacionarlas con su </a:t>
            </a:r>
            <a:r>
              <a:rPr lang="es-MX" sz="4800" dirty="0" smtClean="0"/>
              <a:t>entorno.</a:t>
            </a:r>
            <a:endParaRPr lang="es-MX" sz="4800" dirty="0"/>
          </a:p>
        </p:txBody>
      </p:sp>
    </p:spTree>
    <p:extLst>
      <p:ext uri="{BB962C8B-B14F-4D97-AF65-F5344CB8AC3E}">
        <p14:creationId xmlns:p14="http://schemas.microsoft.com/office/powerpoint/2010/main" val="364564241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97566" y="318052"/>
            <a:ext cx="5645426" cy="523220"/>
          </a:xfrm>
          <a:prstGeom prst="rect">
            <a:avLst/>
          </a:prstGeom>
          <a:noFill/>
        </p:spPr>
        <p:txBody>
          <a:bodyPr wrap="square" rtlCol="0">
            <a:spAutoFit/>
          </a:bodyPr>
          <a:lstStyle/>
          <a:p>
            <a:r>
              <a:rPr lang="es-MX" sz="2800" dirty="0">
                <a:latin typeface="Century Gothic" panose="020B0502020202020204" pitchFamily="34" charset="0"/>
              </a:rPr>
              <a:t>1.7.1 Intersecciones con los ejes</a:t>
            </a:r>
          </a:p>
        </p:txBody>
      </p:sp>
      <p:sp>
        <p:nvSpPr>
          <p:cNvPr id="3" name="Rectángulo 2"/>
          <p:cNvSpPr/>
          <p:nvPr/>
        </p:nvSpPr>
        <p:spPr>
          <a:xfrm>
            <a:off x="662609" y="1035112"/>
            <a:ext cx="10575234" cy="5632311"/>
          </a:xfrm>
          <a:prstGeom prst="rect">
            <a:avLst/>
          </a:prstGeom>
        </p:spPr>
        <p:txBody>
          <a:bodyPr wrap="square">
            <a:spAutoFit/>
          </a:bodyPr>
          <a:lstStyle/>
          <a:p>
            <a:pPr algn="just"/>
            <a:r>
              <a:rPr lang="es-MX" sz="1200" b="1" dirty="0">
                <a:solidFill>
                  <a:srgbClr val="000000"/>
                </a:solidFill>
                <a:latin typeface="Times New Roman" panose="02020603050405020304" pitchFamily="18" charset="0"/>
              </a:rPr>
              <a:t> </a:t>
            </a:r>
            <a:r>
              <a:rPr lang="es-MX" sz="2400" dirty="0">
                <a:latin typeface="Century Gothic" panose="020B0502020202020204" pitchFamily="34" charset="0"/>
              </a:rPr>
              <a:t>La coordenada al origen de una curva es la distancia dirigida desde el origen hasta el punto en donde la curva corta a un eje coordenado.</a:t>
            </a:r>
          </a:p>
          <a:p>
            <a:pPr algn="just"/>
            <a:endParaRPr lang="es-MX" sz="2400" dirty="0">
              <a:latin typeface="Century Gothic" panose="020B0502020202020204" pitchFamily="34" charset="0"/>
            </a:endParaRPr>
          </a:p>
          <a:p>
            <a:pPr algn="just"/>
            <a:endParaRPr lang="es-MX" sz="2400" dirty="0">
              <a:latin typeface="Century Gothic" panose="020B0502020202020204" pitchFamily="34" charset="0"/>
            </a:endParaRPr>
          </a:p>
          <a:p>
            <a:pPr algn="just"/>
            <a:endParaRPr lang="es-MX" sz="2400" dirty="0">
              <a:latin typeface="Century Gothic" panose="020B0502020202020204" pitchFamily="34" charset="0"/>
            </a:endParaRPr>
          </a:p>
          <a:p>
            <a:pPr algn="just"/>
            <a:endParaRPr lang="es-MX" sz="2400" dirty="0">
              <a:latin typeface="Century Gothic" panose="020B0502020202020204" pitchFamily="34" charset="0"/>
            </a:endParaRPr>
          </a:p>
          <a:p>
            <a:pPr algn="just"/>
            <a:endParaRPr lang="es-MX" sz="2400" dirty="0">
              <a:latin typeface="Century Gothic" panose="020B0502020202020204" pitchFamily="34" charset="0"/>
            </a:endParaRPr>
          </a:p>
          <a:p>
            <a:pPr algn="just"/>
            <a:endParaRPr lang="es-MX" sz="2400" dirty="0">
              <a:latin typeface="Century Gothic" panose="020B0502020202020204" pitchFamily="34" charset="0"/>
            </a:endParaRPr>
          </a:p>
          <a:p>
            <a:pPr algn="just"/>
            <a:endParaRPr lang="es-MX" sz="2400" dirty="0">
              <a:latin typeface="Century Gothic" panose="020B0502020202020204" pitchFamily="34" charset="0"/>
            </a:endParaRPr>
          </a:p>
          <a:p>
            <a:pPr algn="just"/>
            <a:endParaRPr lang="es-MX" sz="2400" dirty="0">
              <a:latin typeface="Century Gothic" panose="020B0502020202020204" pitchFamily="34" charset="0"/>
            </a:endParaRPr>
          </a:p>
          <a:p>
            <a:pPr algn="just"/>
            <a:r>
              <a:rPr lang="es-MX" sz="2400" dirty="0">
                <a:latin typeface="Century Gothic" panose="020B0502020202020204" pitchFamily="34" charset="0"/>
              </a:rPr>
              <a:t>Así, para hallar la </a:t>
            </a:r>
            <a:r>
              <a:rPr lang="es-MX" sz="2400" i="1" dirty="0">
                <a:latin typeface="Century Gothic" panose="020B0502020202020204" pitchFamily="34" charset="0"/>
              </a:rPr>
              <a:t>intersección con el eje X, hacemos y = 0</a:t>
            </a:r>
            <a:r>
              <a:rPr lang="es-MX" sz="2400" dirty="0">
                <a:latin typeface="Century Gothic" panose="020B0502020202020204" pitchFamily="34" charset="0"/>
              </a:rPr>
              <a:t> en la ecuación de la curva y resolvemos algebraicamente para </a:t>
            </a:r>
            <a:r>
              <a:rPr lang="es-MX" sz="2400" i="1" dirty="0">
                <a:latin typeface="Century Gothic" panose="020B0502020202020204" pitchFamily="34" charset="0"/>
              </a:rPr>
              <a:t>x ; </a:t>
            </a:r>
            <a:r>
              <a:rPr lang="es-MX" sz="2400" dirty="0">
                <a:latin typeface="Century Gothic" panose="020B0502020202020204" pitchFamily="34" charset="0"/>
              </a:rPr>
              <a:t>esto nos da la coordenada </a:t>
            </a:r>
            <a:r>
              <a:rPr lang="es-MX" sz="2400" i="1" dirty="0">
                <a:latin typeface="Century Gothic" panose="020B0502020202020204" pitchFamily="34" charset="0"/>
              </a:rPr>
              <a:t>x </a:t>
            </a:r>
            <a:r>
              <a:rPr lang="es-MX" sz="2400" dirty="0">
                <a:latin typeface="Century Gothic" panose="020B0502020202020204" pitchFamily="34" charset="0"/>
              </a:rPr>
              <a:t>del punto en el cual la curva corta al eje</a:t>
            </a:r>
            <a:r>
              <a:rPr lang="es-MX" sz="2400" i="1" dirty="0">
                <a:latin typeface="Century Gothic" panose="020B0502020202020204" pitchFamily="34" charset="0"/>
              </a:rPr>
              <a:t> X</a:t>
            </a:r>
            <a:r>
              <a:rPr lang="es-MX" sz="2400" dirty="0">
                <a:latin typeface="Century Gothic" panose="020B0502020202020204" pitchFamily="34" charset="0"/>
              </a:rPr>
              <a:t> y viceversa</a:t>
            </a:r>
            <a:endParaRPr lang="es-MX" sz="2400" b="0" i="0" dirty="0">
              <a:effectLst/>
              <a:latin typeface="Century Gothic" panose="020B0502020202020204" pitchFamily="34" charset="0"/>
            </a:endParaRPr>
          </a:p>
        </p:txBody>
      </p:sp>
      <p:pic>
        <p:nvPicPr>
          <p:cNvPr id="4" name="Imagen 3"/>
          <p:cNvPicPr>
            <a:picLocks noChangeAspect="1"/>
          </p:cNvPicPr>
          <p:nvPr/>
        </p:nvPicPr>
        <p:blipFill rotWithShape="1">
          <a:blip r:embed="rId2"/>
          <a:srcRect l="13804" t="19502" r="55652" b="38932"/>
          <a:stretch/>
        </p:blipFill>
        <p:spPr>
          <a:xfrm>
            <a:off x="3578087" y="2093844"/>
            <a:ext cx="4426226" cy="2849217"/>
          </a:xfrm>
          <a:prstGeom prst="rect">
            <a:avLst/>
          </a:prstGeom>
          <a:ln>
            <a:noFill/>
          </a:ln>
          <a:effectLst>
            <a:softEdge rad="112500"/>
          </a:effectLst>
        </p:spPr>
      </p:pic>
    </p:spTree>
    <p:extLst>
      <p:ext uri="{BB962C8B-B14F-4D97-AF65-F5344CB8AC3E}">
        <p14:creationId xmlns:p14="http://schemas.microsoft.com/office/powerpoint/2010/main" val="29839272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99522" y="1277673"/>
            <a:ext cx="6650637" cy="1384995"/>
          </a:xfrm>
          <a:prstGeom prst="rect">
            <a:avLst/>
          </a:prstGeom>
        </p:spPr>
        <p:txBody>
          <a:bodyPr wrap="square">
            <a:spAutoFit/>
          </a:bodyPr>
          <a:lstStyle/>
          <a:p>
            <a:r>
              <a:rPr lang="es-MX" sz="2800" dirty="0">
                <a:latin typeface="Century Gothic" panose="020B0502020202020204" pitchFamily="34" charset="0"/>
              </a:rPr>
              <a:t>Se denomina asíntota a una curva a la tangente en un punto impropio de la curva. </a:t>
            </a:r>
          </a:p>
        </p:txBody>
      </p:sp>
      <p:sp>
        <p:nvSpPr>
          <p:cNvPr id="3" name="CuadroTexto 2"/>
          <p:cNvSpPr txBox="1"/>
          <p:nvPr/>
        </p:nvSpPr>
        <p:spPr>
          <a:xfrm>
            <a:off x="397566" y="318052"/>
            <a:ext cx="5645426" cy="523220"/>
          </a:xfrm>
          <a:prstGeom prst="rect">
            <a:avLst/>
          </a:prstGeom>
          <a:noFill/>
        </p:spPr>
        <p:txBody>
          <a:bodyPr wrap="square" rtlCol="0">
            <a:spAutoFit/>
          </a:bodyPr>
          <a:lstStyle/>
          <a:p>
            <a:r>
              <a:rPr lang="es-MX" sz="2800" dirty="0">
                <a:latin typeface="Century Gothic" panose="020B0502020202020204" pitchFamily="34" charset="0"/>
              </a:rPr>
              <a:t>1.7.2 Asíntota</a:t>
            </a:r>
          </a:p>
        </p:txBody>
      </p:sp>
      <p:pic>
        <p:nvPicPr>
          <p:cNvPr id="3076" name="Picture 4" descr="Resultado de imagen para asintotas curv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24840" y="1397595"/>
            <a:ext cx="7633382" cy="47072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64656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964367" y="453215"/>
            <a:ext cx="10293246" cy="2246769"/>
          </a:xfrm>
          <a:prstGeom prst="rect">
            <a:avLst/>
          </a:prstGeom>
        </p:spPr>
        <p:txBody>
          <a:bodyPr wrap="square">
            <a:spAutoFit/>
          </a:bodyPr>
          <a:lstStyle/>
          <a:p>
            <a:pPr algn="ctr"/>
            <a:r>
              <a:rPr lang="es-MX" sz="2800" dirty="0">
                <a:latin typeface="Century Gothic" panose="020B0502020202020204" pitchFamily="34" charset="0"/>
              </a:rPr>
              <a:t>Así para hallar las asíntotas, al considerar coordenadas homogéneas, basta con determinar las tangentes (2) en los puntos impropios, una vez determinados ´estos, para lo que es necesario intersecar f(x0, x1, x2) = 0 con la recta impropia x0 = 0. </a:t>
            </a:r>
          </a:p>
        </p:txBody>
      </p:sp>
      <p:pic>
        <p:nvPicPr>
          <p:cNvPr id="4098" name="Picture 2" descr="Resultado de imagen para asintotas curv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4851" y="3031761"/>
            <a:ext cx="4899285" cy="2743200"/>
          </a:xfrm>
          <a:prstGeom prst="rect">
            <a:avLst/>
          </a:prstGeom>
          <a:ln w="228600" cap="sq" cmpd="thickThin">
            <a:solidFill>
              <a:schemeClr val="accent1">
                <a:lumMod val="50000"/>
              </a:schemeClr>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07206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659567" y="629587"/>
            <a:ext cx="6865495" cy="707886"/>
          </a:xfrm>
          <a:prstGeom prst="rect">
            <a:avLst/>
          </a:prstGeom>
          <a:noFill/>
        </p:spPr>
        <p:txBody>
          <a:bodyPr wrap="square" rtlCol="0">
            <a:spAutoFit/>
          </a:bodyPr>
          <a:lstStyle/>
          <a:p>
            <a:r>
              <a:rPr lang="es-MX" sz="4000" dirty="0">
                <a:latin typeface="Century Gothic" panose="020B0502020202020204" pitchFamily="34" charset="0"/>
              </a:rPr>
              <a:t>Tipos de Asíntotas</a:t>
            </a:r>
          </a:p>
        </p:txBody>
      </p:sp>
      <p:pic>
        <p:nvPicPr>
          <p:cNvPr id="5122" name="Picture 2" descr="Sin asíntotas horizontal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9567" y="1753850"/>
            <a:ext cx="3219202" cy="1978468"/>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Sin asíntotas vertical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12039" y="1753850"/>
            <a:ext cx="3219202" cy="1978468"/>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Sin asíntotas oblicua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64511" y="1753850"/>
            <a:ext cx="3219202" cy="1978468"/>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p:cNvSpPr txBox="1"/>
          <p:nvPr/>
        </p:nvSpPr>
        <p:spPr>
          <a:xfrm>
            <a:off x="236159" y="4148695"/>
            <a:ext cx="4066018" cy="707886"/>
          </a:xfrm>
          <a:prstGeom prst="rect">
            <a:avLst/>
          </a:prstGeom>
          <a:noFill/>
        </p:spPr>
        <p:txBody>
          <a:bodyPr wrap="square" rtlCol="0">
            <a:spAutoFit/>
          </a:bodyPr>
          <a:lstStyle/>
          <a:p>
            <a:pPr algn="ctr"/>
            <a:r>
              <a:rPr lang="es-MX" sz="4000" dirty="0">
                <a:latin typeface="Century Gothic" panose="020B0502020202020204" pitchFamily="34" charset="0"/>
              </a:rPr>
              <a:t>Horizontales</a:t>
            </a:r>
          </a:p>
        </p:txBody>
      </p:sp>
      <p:sp>
        <p:nvSpPr>
          <p:cNvPr id="8" name="CuadroTexto 7"/>
          <p:cNvSpPr txBox="1"/>
          <p:nvPr/>
        </p:nvSpPr>
        <p:spPr>
          <a:xfrm>
            <a:off x="4088631" y="4148695"/>
            <a:ext cx="4066018" cy="707886"/>
          </a:xfrm>
          <a:prstGeom prst="rect">
            <a:avLst/>
          </a:prstGeom>
          <a:noFill/>
        </p:spPr>
        <p:txBody>
          <a:bodyPr wrap="square" rtlCol="0">
            <a:spAutoFit/>
          </a:bodyPr>
          <a:lstStyle/>
          <a:p>
            <a:pPr algn="ctr"/>
            <a:r>
              <a:rPr lang="es-MX" sz="4000" dirty="0">
                <a:latin typeface="Century Gothic" panose="020B0502020202020204" pitchFamily="34" charset="0"/>
              </a:rPr>
              <a:t>Verticales</a:t>
            </a:r>
          </a:p>
        </p:txBody>
      </p:sp>
      <p:sp>
        <p:nvSpPr>
          <p:cNvPr id="9" name="CuadroTexto 8"/>
          <p:cNvSpPr txBox="1"/>
          <p:nvPr/>
        </p:nvSpPr>
        <p:spPr>
          <a:xfrm>
            <a:off x="7941103" y="4148695"/>
            <a:ext cx="4066018" cy="707886"/>
          </a:xfrm>
          <a:prstGeom prst="rect">
            <a:avLst/>
          </a:prstGeom>
          <a:noFill/>
        </p:spPr>
        <p:txBody>
          <a:bodyPr wrap="square" rtlCol="0">
            <a:spAutoFit/>
          </a:bodyPr>
          <a:lstStyle/>
          <a:p>
            <a:pPr algn="ctr"/>
            <a:r>
              <a:rPr lang="es-MX" sz="4000" dirty="0">
                <a:latin typeface="Century Gothic" panose="020B0502020202020204" pitchFamily="34" charset="0"/>
              </a:rPr>
              <a:t>Oblicuas</a:t>
            </a:r>
          </a:p>
        </p:txBody>
      </p:sp>
    </p:spTree>
    <p:extLst>
      <p:ext uri="{BB962C8B-B14F-4D97-AF65-F5344CB8AC3E}">
        <p14:creationId xmlns:p14="http://schemas.microsoft.com/office/powerpoint/2010/main" val="414161866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397566" y="318052"/>
            <a:ext cx="5645426" cy="523220"/>
          </a:xfrm>
          <a:prstGeom prst="rect">
            <a:avLst/>
          </a:prstGeom>
          <a:noFill/>
        </p:spPr>
        <p:txBody>
          <a:bodyPr wrap="square" rtlCol="0">
            <a:spAutoFit/>
          </a:bodyPr>
          <a:lstStyle/>
          <a:p>
            <a:r>
              <a:rPr lang="es-MX" sz="2800" dirty="0">
                <a:latin typeface="Century Gothic" panose="020B0502020202020204" pitchFamily="34" charset="0"/>
              </a:rPr>
              <a:t>1.7.3 Intersecciones de curvas</a:t>
            </a:r>
          </a:p>
        </p:txBody>
      </p:sp>
      <p:sp>
        <p:nvSpPr>
          <p:cNvPr id="4" name="Rectángulo 3"/>
          <p:cNvSpPr/>
          <p:nvPr/>
        </p:nvSpPr>
        <p:spPr>
          <a:xfrm>
            <a:off x="993913" y="1981994"/>
            <a:ext cx="4452731" cy="3170099"/>
          </a:xfrm>
          <a:prstGeom prst="rect">
            <a:avLst/>
          </a:prstGeom>
        </p:spPr>
        <p:txBody>
          <a:bodyPr wrap="square">
            <a:spAutoFit/>
          </a:bodyPr>
          <a:lstStyle/>
          <a:p>
            <a:pPr algn="just"/>
            <a:r>
              <a:rPr lang="es-MX" sz="2000" dirty="0">
                <a:latin typeface="Segoe UI" panose="020B0502040204020203" pitchFamily="34" charset="0"/>
                <a:ea typeface="Segoe UI" panose="020B0502040204020203" pitchFamily="34" charset="0"/>
                <a:cs typeface="Segoe UI" panose="020B0502040204020203" pitchFamily="34" charset="0"/>
              </a:rPr>
              <a:t>Si las coordenadas de un punto satisfacen la ecuación de la curva, entonces, el punto pertenece a la curva. Recíprocamente, si el punto pertenece a la curva, entonces sus coordenadas satisfacen la ecuación de la curva. De aquí se deduce que:</a:t>
            </a:r>
          </a:p>
          <a:p>
            <a:pPr algn="just"/>
            <a:r>
              <a:rPr lang="es-MX" sz="2000" dirty="0">
                <a:latin typeface="Segoe UI" panose="020B0502040204020203" pitchFamily="34" charset="0"/>
                <a:ea typeface="Segoe UI" panose="020B0502040204020203" pitchFamily="34" charset="0"/>
                <a:cs typeface="Segoe UI" panose="020B0502040204020203" pitchFamily="34" charset="0"/>
              </a:rPr>
              <a:t> Si dos curvas se intersectan, las coordenadas de sus puntos comunes deben satisfacer ambas ecuaciones.</a:t>
            </a:r>
            <a:endParaRPr lang="es-MX" sz="2000" b="0" i="0" dirty="0">
              <a:effectLst/>
              <a:latin typeface="Segoe UI" panose="020B0502040204020203" pitchFamily="34" charset="0"/>
              <a:ea typeface="Segoe UI" panose="020B0502040204020203" pitchFamily="34" charset="0"/>
              <a:cs typeface="Segoe UI" panose="020B0502040204020203" pitchFamily="34" charset="0"/>
            </a:endParaRPr>
          </a:p>
        </p:txBody>
      </p:sp>
      <p:pic>
        <p:nvPicPr>
          <p:cNvPr id="1026" name="Picture 2" descr="Resultado de imagen para interseccion de curv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98434" y="937432"/>
            <a:ext cx="5450785" cy="50403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65458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020416" y="564012"/>
            <a:ext cx="10668001" cy="2677656"/>
          </a:xfrm>
          <a:prstGeom prst="rect">
            <a:avLst/>
          </a:prstGeom>
        </p:spPr>
        <p:txBody>
          <a:bodyPr wrap="square">
            <a:spAutoFit/>
          </a:bodyPr>
          <a:lstStyle/>
          <a:p>
            <a:pPr algn="just"/>
            <a:r>
              <a:rPr lang="es-MX" sz="2800" dirty="0">
                <a:solidFill>
                  <a:schemeClr val="accent1">
                    <a:lumMod val="60000"/>
                    <a:lumOff val="40000"/>
                  </a:schemeClr>
                </a:solidFill>
                <a:latin typeface="Century Gothic" panose="020B0502020202020204" pitchFamily="34" charset="0"/>
              </a:rPr>
              <a:t> Para hallar las coordenadas de tales puntos comunes, resolvemos simultáneamente las ecuaciones de las dos curvas. Si las soluciones son reales, las curvas se intersectan en puntos reales; si los valores de las coordenadas son imaginarios, las curvas no se intersectan en puntos reales.</a:t>
            </a:r>
          </a:p>
          <a:p>
            <a:pPr algn="just"/>
            <a:r>
              <a:rPr lang="es-MX" sz="2800" dirty="0">
                <a:solidFill>
                  <a:schemeClr val="accent1">
                    <a:lumMod val="60000"/>
                    <a:lumOff val="40000"/>
                  </a:schemeClr>
                </a:solidFill>
                <a:latin typeface="Century Gothic" panose="020B0502020202020204" pitchFamily="34" charset="0"/>
              </a:rPr>
              <a:t> </a:t>
            </a:r>
            <a:endParaRPr lang="es-MX" sz="2800" b="0" i="0" dirty="0">
              <a:solidFill>
                <a:schemeClr val="accent1">
                  <a:lumMod val="60000"/>
                  <a:lumOff val="40000"/>
                </a:schemeClr>
              </a:solidFill>
              <a:effectLst/>
              <a:latin typeface="Century Gothic" panose="020B0502020202020204" pitchFamily="34" charset="0"/>
            </a:endParaRPr>
          </a:p>
        </p:txBody>
      </p:sp>
      <p:pic>
        <p:nvPicPr>
          <p:cNvPr id="2050" name="Picture 2" descr="Resultado de imagen para interseccion de curv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8441" y="3241668"/>
            <a:ext cx="4531002" cy="3312136"/>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933504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t>Conclusiones </a:t>
            </a:r>
            <a:endParaRPr lang="es-MX" b="1" dirty="0"/>
          </a:p>
        </p:txBody>
      </p:sp>
      <p:sp>
        <p:nvSpPr>
          <p:cNvPr id="3" name="Marcador de contenido 2"/>
          <p:cNvSpPr>
            <a:spLocks noGrp="1"/>
          </p:cNvSpPr>
          <p:nvPr>
            <p:ph idx="1"/>
          </p:nvPr>
        </p:nvSpPr>
        <p:spPr/>
        <p:txBody>
          <a:bodyPr/>
          <a:lstStyle/>
          <a:p>
            <a:pPr algn="just"/>
            <a:r>
              <a:rPr lang="es-MX" sz="4400" dirty="0"/>
              <a:t>Se mostro  toda la información teórico que sirve para </a:t>
            </a:r>
            <a:r>
              <a:rPr lang="es-MX" sz="4400" dirty="0" smtClean="0"/>
              <a:t>aplicará </a:t>
            </a:r>
            <a:r>
              <a:rPr lang="es-MX" sz="4400" dirty="0"/>
              <a:t>las ecuaciones de los diferentes lugares geométricos en el plano y será capaz de obtenerlas para relacionarlas con su entorno.</a:t>
            </a:r>
          </a:p>
          <a:p>
            <a:endParaRPr lang="es-MX" dirty="0"/>
          </a:p>
        </p:txBody>
      </p:sp>
    </p:spTree>
    <p:extLst>
      <p:ext uri="{BB962C8B-B14F-4D97-AF65-F5344CB8AC3E}">
        <p14:creationId xmlns:p14="http://schemas.microsoft.com/office/powerpoint/2010/main" val="23435877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63987" y="424934"/>
            <a:ext cx="10131425" cy="1456267"/>
          </a:xfrm>
        </p:spPr>
        <p:txBody>
          <a:bodyPr>
            <a:normAutofit/>
          </a:bodyPr>
          <a:lstStyle/>
          <a:p>
            <a:pPr algn="ctr"/>
            <a:r>
              <a:rPr lang="es-MX" sz="4000" b="1" dirty="0"/>
              <a:t>Referencias bibliográficas</a:t>
            </a:r>
          </a:p>
        </p:txBody>
      </p:sp>
      <p:sp>
        <p:nvSpPr>
          <p:cNvPr id="4" name="CuadroTexto 3"/>
          <p:cNvSpPr txBox="1"/>
          <p:nvPr/>
        </p:nvSpPr>
        <p:spPr>
          <a:xfrm>
            <a:off x="996286" y="1881201"/>
            <a:ext cx="9266829" cy="3046988"/>
          </a:xfrm>
          <a:prstGeom prst="rect">
            <a:avLst/>
          </a:prstGeom>
          <a:noFill/>
        </p:spPr>
        <p:txBody>
          <a:bodyPr wrap="square" rtlCol="0">
            <a:spAutoFit/>
          </a:bodyPr>
          <a:lstStyle/>
          <a:p>
            <a:pPr marL="285750" indent="-285750">
              <a:buFont typeface="Courier New" panose="02070309020205020404" pitchFamily="49" charset="0"/>
              <a:buChar char="o"/>
            </a:pPr>
            <a:r>
              <a:rPr lang="es-MX" sz="3200" dirty="0">
                <a:solidFill>
                  <a:schemeClr val="accent5">
                    <a:lumMod val="40000"/>
                    <a:lumOff val="60000"/>
                  </a:schemeClr>
                </a:solidFill>
                <a:latin typeface="Century Gothic" panose="020B0502020202020204" pitchFamily="34" charset="0"/>
              </a:rPr>
              <a:t>RON LARSON, “Pre calculo” , Reverte 2008, 1058 págs. </a:t>
            </a:r>
          </a:p>
          <a:p>
            <a:pPr marL="285750" indent="-285750">
              <a:buFont typeface="Courier New" panose="02070309020205020404" pitchFamily="49" charset="0"/>
              <a:buChar char="o"/>
            </a:pPr>
            <a:r>
              <a:rPr lang="es-MX" sz="3200" dirty="0">
                <a:solidFill>
                  <a:schemeClr val="accent5">
                    <a:lumMod val="40000"/>
                    <a:lumOff val="60000"/>
                  </a:schemeClr>
                </a:solidFill>
                <a:latin typeface="Century Gothic" panose="020B0502020202020204" pitchFamily="34" charset="0"/>
              </a:rPr>
              <a:t>“Geometría Analítica”, Pearson Education, 181 págs.</a:t>
            </a:r>
          </a:p>
          <a:p>
            <a:pPr marL="285750" indent="-285750">
              <a:buFont typeface="Courier New" panose="02070309020205020404" pitchFamily="49" charset="0"/>
              <a:buChar char="o"/>
            </a:pPr>
            <a:r>
              <a:rPr lang="es-MX" sz="3200" dirty="0">
                <a:solidFill>
                  <a:schemeClr val="accent5">
                    <a:lumMod val="40000"/>
                    <a:lumOff val="60000"/>
                  </a:schemeClr>
                </a:solidFill>
                <a:latin typeface="Century Gothic" panose="020B0502020202020204" pitchFamily="34" charset="0"/>
              </a:rPr>
              <a:t>“Matemática: Razonamiento y aplicaciones, Pearson education, 925 págs. </a:t>
            </a:r>
          </a:p>
        </p:txBody>
      </p:sp>
    </p:spTree>
    <p:extLst>
      <p:ext uri="{BB962C8B-B14F-4D97-AF65-F5344CB8AC3E}">
        <p14:creationId xmlns:p14="http://schemas.microsoft.com/office/powerpoint/2010/main" val="21119822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37522" y="425542"/>
            <a:ext cx="10131425" cy="1456267"/>
          </a:xfrm>
        </p:spPr>
        <p:txBody>
          <a:bodyPr>
            <a:normAutofit/>
          </a:bodyPr>
          <a:lstStyle/>
          <a:p>
            <a:pPr algn="ctr"/>
            <a:r>
              <a:rPr lang="es-MX" sz="6600" dirty="0"/>
              <a:t>Secuencia Didáctica</a:t>
            </a:r>
          </a:p>
        </p:txBody>
      </p:sp>
      <p:graphicFrame>
        <p:nvGraphicFramePr>
          <p:cNvPr id="5" name="Diagrama 4"/>
          <p:cNvGraphicFramePr/>
          <p:nvPr>
            <p:extLst>
              <p:ext uri="{D42A27DB-BD31-4B8C-83A1-F6EECF244321}">
                <p14:modId xmlns:p14="http://schemas.microsoft.com/office/powerpoint/2010/main" val="1335162423"/>
              </p:ext>
            </p:extLst>
          </p:nvPr>
        </p:nvGraphicFramePr>
        <p:xfrm>
          <a:off x="2032000" y="1881809"/>
          <a:ext cx="8128000" cy="42565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736561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58617" y="500847"/>
            <a:ext cx="10131425" cy="1456267"/>
          </a:xfrm>
        </p:spPr>
        <p:txBody>
          <a:bodyPr>
            <a:normAutofit/>
          </a:bodyPr>
          <a:lstStyle/>
          <a:p>
            <a:pPr algn="ctr"/>
            <a:r>
              <a:rPr lang="es-MX" sz="8000" dirty="0">
                <a:latin typeface="Century Gothic" panose="020B0502020202020204" pitchFamily="34" charset="0"/>
              </a:rPr>
              <a:t>Unidad 1 </a:t>
            </a:r>
          </a:p>
        </p:txBody>
      </p:sp>
      <p:sp>
        <p:nvSpPr>
          <p:cNvPr id="3" name="Marcador de contenido 2"/>
          <p:cNvSpPr>
            <a:spLocks noGrp="1"/>
          </p:cNvSpPr>
          <p:nvPr>
            <p:ph idx="1"/>
          </p:nvPr>
        </p:nvSpPr>
        <p:spPr>
          <a:xfrm>
            <a:off x="559834" y="2089059"/>
            <a:ext cx="10879894" cy="1899281"/>
          </a:xfrm>
        </p:spPr>
        <p:txBody>
          <a:bodyPr>
            <a:normAutofit/>
          </a:bodyPr>
          <a:lstStyle/>
          <a:p>
            <a:pPr marL="0" indent="0" algn="ctr">
              <a:buNone/>
            </a:pPr>
            <a:r>
              <a:rPr lang="es-MX" sz="4000" dirty="0">
                <a:solidFill>
                  <a:schemeClr val="accent5">
                    <a:lumMod val="60000"/>
                    <a:lumOff val="40000"/>
                  </a:schemeClr>
                </a:solidFill>
                <a:latin typeface="Century Gothic" panose="020B0502020202020204" pitchFamily="34" charset="0"/>
              </a:rPr>
              <a:t>Ecuaciones de lugares geométricos</a:t>
            </a:r>
          </a:p>
        </p:txBody>
      </p:sp>
      <p:pic>
        <p:nvPicPr>
          <p:cNvPr id="5" name="Imagen 4"/>
          <p:cNvPicPr>
            <a:picLocks noChangeAspect="1"/>
          </p:cNvPicPr>
          <p:nvPr/>
        </p:nvPicPr>
        <p:blipFill>
          <a:blip r:embed="rId2"/>
          <a:stretch>
            <a:fillRect/>
          </a:stretch>
        </p:blipFill>
        <p:spPr>
          <a:xfrm>
            <a:off x="3579779" y="3988339"/>
            <a:ext cx="4066161" cy="2431915"/>
          </a:xfrm>
          <a:prstGeom prst="rect">
            <a:avLst/>
          </a:prstGeom>
        </p:spPr>
      </p:pic>
    </p:spTree>
    <p:extLst>
      <p:ext uri="{BB962C8B-B14F-4D97-AF65-F5344CB8AC3E}">
        <p14:creationId xmlns:p14="http://schemas.microsoft.com/office/powerpoint/2010/main" val="41955207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t>Objetivo de la unidad I</a:t>
            </a:r>
            <a:endParaRPr lang="es-MX" b="1" dirty="0"/>
          </a:p>
        </p:txBody>
      </p:sp>
      <p:sp>
        <p:nvSpPr>
          <p:cNvPr id="3" name="Marcador de contenido 2"/>
          <p:cNvSpPr>
            <a:spLocks noGrp="1"/>
          </p:cNvSpPr>
          <p:nvPr>
            <p:ph idx="1"/>
          </p:nvPr>
        </p:nvSpPr>
        <p:spPr/>
        <p:txBody>
          <a:bodyPr/>
          <a:lstStyle/>
          <a:p>
            <a:pPr algn="just"/>
            <a:r>
              <a:rPr lang="es-MX" sz="4400" dirty="0"/>
              <a:t>Aplicará las ecuaciones de los diferentes lugares geométricos en el plano y será capaz de obtenerlas para relacionarlas con su </a:t>
            </a:r>
            <a:r>
              <a:rPr lang="es-MX" sz="4400" dirty="0" smtClean="0"/>
              <a:t>entorno.</a:t>
            </a:r>
            <a:endParaRPr lang="es-MX" sz="4400" dirty="0"/>
          </a:p>
          <a:p>
            <a:endParaRPr lang="es-MX" dirty="0"/>
          </a:p>
        </p:txBody>
      </p:sp>
    </p:spTree>
    <p:extLst>
      <p:ext uri="{BB962C8B-B14F-4D97-AF65-F5344CB8AC3E}">
        <p14:creationId xmlns:p14="http://schemas.microsoft.com/office/powerpoint/2010/main" val="36343765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43732" y="0"/>
            <a:ext cx="10131425" cy="1213197"/>
          </a:xfrm>
        </p:spPr>
        <p:txBody>
          <a:bodyPr/>
          <a:lstStyle/>
          <a:p>
            <a:r>
              <a:rPr lang="es-MX" dirty="0">
                <a:solidFill>
                  <a:schemeClr val="tx1">
                    <a:lumMod val="85000"/>
                  </a:schemeClr>
                </a:solidFill>
                <a:latin typeface="Century Gothic" panose="020B0502020202020204" pitchFamily="34" charset="0"/>
              </a:rPr>
              <a:t>1.1 </a:t>
            </a:r>
            <a:r>
              <a:rPr lang="es-ES" dirty="0">
                <a:solidFill>
                  <a:schemeClr val="tx1">
                    <a:lumMod val="85000"/>
                  </a:schemeClr>
                </a:solidFill>
                <a:latin typeface="Century Gothic" panose="020B0502020202020204" pitchFamily="34" charset="0"/>
              </a:rPr>
              <a:t>Sistema coordenado rectangular</a:t>
            </a:r>
            <a:endParaRPr lang="es-MX" dirty="0">
              <a:solidFill>
                <a:schemeClr val="tx1">
                  <a:lumMod val="85000"/>
                </a:schemeClr>
              </a:solidFill>
              <a:latin typeface="Century Gothic" panose="020B0502020202020204" pitchFamily="34" charset="0"/>
            </a:endParaRPr>
          </a:p>
        </p:txBody>
      </p:sp>
      <p:sp>
        <p:nvSpPr>
          <p:cNvPr id="4" name="CuadroTexto 3"/>
          <p:cNvSpPr txBox="1"/>
          <p:nvPr/>
        </p:nvSpPr>
        <p:spPr>
          <a:xfrm>
            <a:off x="1880603" y="1181662"/>
            <a:ext cx="8794475" cy="1200329"/>
          </a:xfrm>
          <a:prstGeom prst="rect">
            <a:avLst/>
          </a:prstGeom>
          <a:noFill/>
        </p:spPr>
        <p:txBody>
          <a:bodyPr wrap="square" rtlCol="0">
            <a:spAutoFit/>
          </a:bodyPr>
          <a:lstStyle/>
          <a:p>
            <a:pPr algn="ctr"/>
            <a:r>
              <a:rPr lang="es-MX" sz="2400" dirty="0">
                <a:solidFill>
                  <a:schemeClr val="tx1">
                    <a:lumMod val="95000"/>
                  </a:schemeClr>
                </a:solidFill>
                <a:latin typeface="Century Gothic" panose="020B0502020202020204" pitchFamily="34" charset="0"/>
              </a:rPr>
              <a:t>También llamado plano cartesiano el sistema coordenado rectangular es la representación de pares ordenados de números reales mediante puntos </a:t>
            </a:r>
          </a:p>
        </p:txBody>
      </p:sp>
      <p:pic>
        <p:nvPicPr>
          <p:cNvPr id="1026" name="Picture 2" descr="Resultado de imagen para plano cartesian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35265" y="2790092"/>
            <a:ext cx="3685153" cy="357348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8098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313898" y="504967"/>
            <a:ext cx="8475260" cy="830997"/>
          </a:xfrm>
          <a:prstGeom prst="rect">
            <a:avLst/>
          </a:prstGeom>
          <a:noFill/>
        </p:spPr>
        <p:txBody>
          <a:bodyPr wrap="square" rtlCol="0">
            <a:spAutoFit/>
          </a:bodyPr>
          <a:lstStyle/>
          <a:p>
            <a:r>
              <a:rPr lang="es-MX" sz="2400" dirty="0">
                <a:latin typeface="Century Gothic" panose="020B0502020202020204" pitchFamily="34" charset="0"/>
              </a:rPr>
              <a:t>El plano cartesiano recibe su nombre en honor a su descubridor Rene Descartes</a:t>
            </a:r>
          </a:p>
        </p:txBody>
      </p:sp>
      <p:pic>
        <p:nvPicPr>
          <p:cNvPr id="2050" name="Picture 2" descr="Resultado de imagen para rene descart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86184" y="1757233"/>
            <a:ext cx="3386066" cy="4140235"/>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p:cNvSpPr txBox="1"/>
          <p:nvPr/>
        </p:nvSpPr>
        <p:spPr>
          <a:xfrm>
            <a:off x="5909481" y="2267804"/>
            <a:ext cx="4776716" cy="2677656"/>
          </a:xfrm>
          <a:prstGeom prst="rect">
            <a:avLst/>
          </a:prstGeom>
          <a:noFill/>
        </p:spPr>
        <p:txBody>
          <a:bodyPr wrap="square" rtlCol="0">
            <a:spAutoFit/>
          </a:bodyPr>
          <a:lstStyle/>
          <a:p>
            <a:pPr algn="just"/>
            <a:r>
              <a:rPr lang="es-MX" sz="2400" dirty="0">
                <a:effectLst>
                  <a:outerShdw blurRad="38100" dist="38100" dir="2700000" algn="tl">
                    <a:srgbClr val="000000">
                      <a:alpha val="43137"/>
                    </a:srgbClr>
                  </a:outerShdw>
                </a:effectLst>
                <a:latin typeface="Century Gothic" panose="020B0502020202020204" pitchFamily="34" charset="0"/>
              </a:rPr>
              <a:t>Extiende la utilidad de la correspondencia entre los puntos geométricos y números reales, considerando (después del sistema coordinado lineal) ahora un punto que puede moverse a todas direcciones</a:t>
            </a:r>
          </a:p>
        </p:txBody>
      </p:sp>
    </p:spTree>
    <p:extLst>
      <p:ext uri="{BB962C8B-B14F-4D97-AF65-F5344CB8AC3E}">
        <p14:creationId xmlns:p14="http://schemas.microsoft.com/office/powerpoint/2010/main" val="26679705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7563" y="94690"/>
            <a:ext cx="10131425" cy="983483"/>
          </a:xfrm>
        </p:spPr>
        <p:txBody>
          <a:bodyPr>
            <a:normAutofit/>
          </a:bodyPr>
          <a:lstStyle/>
          <a:p>
            <a:r>
              <a:rPr lang="es-MX" sz="4000" dirty="0"/>
              <a:t>Elementos de un  plano cartesiano</a:t>
            </a:r>
          </a:p>
        </p:txBody>
      </p:sp>
      <p:sp>
        <p:nvSpPr>
          <p:cNvPr id="4" name="CuadroTexto 3"/>
          <p:cNvSpPr txBox="1"/>
          <p:nvPr/>
        </p:nvSpPr>
        <p:spPr>
          <a:xfrm>
            <a:off x="1189062" y="1078173"/>
            <a:ext cx="8146007" cy="3539430"/>
          </a:xfrm>
          <a:prstGeom prst="rect">
            <a:avLst/>
          </a:prstGeom>
          <a:noFill/>
        </p:spPr>
        <p:txBody>
          <a:bodyPr wrap="square" rtlCol="0">
            <a:spAutoFit/>
          </a:bodyPr>
          <a:lstStyle/>
          <a:p>
            <a:pPr marL="285750" indent="-285750">
              <a:buFont typeface="Wingdings" panose="05000000000000000000" pitchFamily="2" charset="2"/>
              <a:buChar char="ü"/>
            </a:pPr>
            <a:r>
              <a:rPr lang="es-MX" sz="2800" dirty="0">
                <a:latin typeface="Century Gothic" panose="020B0502020202020204" pitchFamily="34" charset="0"/>
              </a:rPr>
              <a:t>P(x, y)  es un punto geométrico, donde (x, y) representan un par de números reales.</a:t>
            </a:r>
          </a:p>
          <a:p>
            <a:pPr marL="285750" indent="-285750">
              <a:buFont typeface="Wingdings" panose="05000000000000000000" pitchFamily="2" charset="2"/>
              <a:buChar char="ü"/>
            </a:pPr>
            <a:r>
              <a:rPr lang="es-MX" sz="2800" dirty="0">
                <a:latin typeface="Century Gothic" panose="020B0502020202020204" pitchFamily="34" charset="0"/>
              </a:rPr>
              <a:t>Coordenadas</a:t>
            </a:r>
          </a:p>
          <a:p>
            <a:pPr marL="742950" lvl="1" indent="-285750">
              <a:buFont typeface="Wingdings" panose="05000000000000000000" pitchFamily="2" charset="2"/>
              <a:buChar char="v"/>
            </a:pPr>
            <a:r>
              <a:rPr lang="es-MX" sz="2800" dirty="0">
                <a:latin typeface="Century Gothic" panose="020B0502020202020204" pitchFamily="34" charset="0"/>
              </a:rPr>
              <a:t>x – Abscisa </a:t>
            </a:r>
          </a:p>
          <a:p>
            <a:pPr marL="742950" lvl="1" indent="-285750">
              <a:buFont typeface="Wingdings" panose="05000000000000000000" pitchFamily="2" charset="2"/>
              <a:buChar char="v"/>
            </a:pPr>
            <a:r>
              <a:rPr lang="es-MX" sz="2800" dirty="0">
                <a:latin typeface="Century Gothic" panose="020B0502020202020204" pitchFamily="34" charset="0"/>
              </a:rPr>
              <a:t>y – Ordenada</a:t>
            </a:r>
          </a:p>
          <a:p>
            <a:pPr marL="285750" indent="-285750">
              <a:buFont typeface="Wingdings" panose="05000000000000000000" pitchFamily="2" charset="2"/>
              <a:buChar char="ü"/>
            </a:pPr>
            <a:r>
              <a:rPr lang="es-MX" sz="2800" dirty="0">
                <a:latin typeface="Century Gothic" panose="020B0502020202020204" pitchFamily="34" charset="0"/>
              </a:rPr>
              <a:t>Cuadrantes: definen los signos y las coordenadas</a:t>
            </a:r>
          </a:p>
          <a:p>
            <a:endParaRPr lang="es-MX" sz="2800" dirty="0">
              <a:latin typeface="Century Gothic" panose="020B0502020202020204" pitchFamily="34" charset="0"/>
            </a:endParaRPr>
          </a:p>
        </p:txBody>
      </p:sp>
      <p:pic>
        <p:nvPicPr>
          <p:cNvPr id="5" name="Imagen 4"/>
          <p:cNvPicPr>
            <a:picLocks noChangeAspect="1"/>
          </p:cNvPicPr>
          <p:nvPr/>
        </p:nvPicPr>
        <p:blipFill rotWithShape="1">
          <a:blip r:embed="rId2"/>
          <a:srcRect l="53693" t="38591" r="27833" b="27850"/>
          <a:stretch/>
        </p:blipFill>
        <p:spPr>
          <a:xfrm rot="21240112">
            <a:off x="7739525" y="2258072"/>
            <a:ext cx="4072243" cy="4159332"/>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8" name="CuadroTexto 7"/>
          <p:cNvSpPr txBox="1"/>
          <p:nvPr/>
        </p:nvSpPr>
        <p:spPr>
          <a:xfrm>
            <a:off x="617563" y="4824374"/>
            <a:ext cx="7178722" cy="830997"/>
          </a:xfrm>
          <a:prstGeom prst="rect">
            <a:avLst/>
          </a:prstGeom>
          <a:noFill/>
        </p:spPr>
        <p:txBody>
          <a:bodyPr wrap="square" rtlCol="0">
            <a:spAutoFit/>
          </a:bodyPr>
          <a:lstStyle/>
          <a:p>
            <a:r>
              <a:rPr lang="es-MX" sz="2400" dirty="0">
                <a:effectLst>
                  <a:outerShdw blurRad="38100" dist="38100" dir="2700000" algn="tl">
                    <a:srgbClr val="000000">
                      <a:alpha val="43137"/>
                    </a:srgbClr>
                  </a:outerShdw>
                </a:effectLst>
                <a:latin typeface="Century Gothic" panose="020B0502020202020204" pitchFamily="34" charset="0"/>
              </a:rPr>
              <a:t>Un plano cartesiano realiza la importante función de mostrar la relación de dos variables</a:t>
            </a:r>
          </a:p>
        </p:txBody>
      </p:sp>
    </p:spTree>
    <p:extLst>
      <p:ext uri="{BB962C8B-B14F-4D97-AF65-F5344CB8AC3E}">
        <p14:creationId xmlns:p14="http://schemas.microsoft.com/office/powerpoint/2010/main" val="401191571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3F296A"/>
      </a:dk2>
      <a:lt2>
        <a:srgbClr val="EBEBEB"/>
      </a:lt2>
      <a:accent1>
        <a:srgbClr val="E84574"/>
      </a:accent1>
      <a:accent2>
        <a:srgbClr val="798FF2"/>
      </a:accent2>
      <a:accent3>
        <a:srgbClr val="95C369"/>
      </a:accent3>
      <a:accent4>
        <a:srgbClr val="EE875A"/>
      </a:accent4>
      <a:accent5>
        <a:srgbClr val="C363E8"/>
      </a:accent5>
      <a:accent6>
        <a:srgbClr val="6AADC8"/>
      </a:accent6>
      <a:hlink>
        <a:srgbClr val="FE80C7"/>
      </a:hlink>
      <a:folHlink>
        <a:srgbClr val="FBA3EC"/>
      </a:folHlink>
    </a:clrScheme>
    <a:fontScheme name="Celestial">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xmlns="" name="Celestial" id="{C4BB2A3D-0E93-4C5F-B0D2-9D3FCE089CC5}" vid="{61DDDE80-2DFA-4F2A-B66F-72059846BDAA}"/>
    </a:ext>
  </a:extLst>
</a:theme>
</file>

<file path=docProps/app.xml><?xml version="1.0" encoding="utf-8"?>
<Properties xmlns="http://schemas.openxmlformats.org/officeDocument/2006/extended-properties" xmlns:vt="http://schemas.openxmlformats.org/officeDocument/2006/docPropsVTypes">
  <Template>TM03457452[[fn=Celestial]]</Template>
  <TotalTime>341</TotalTime>
  <Words>1029</Words>
  <Application>Microsoft Office PowerPoint</Application>
  <PresentationFormat>Personalizado</PresentationFormat>
  <Paragraphs>127</Paragraphs>
  <Slides>37</Slides>
  <Notes>0</Notes>
  <HiddenSlides>0</HiddenSlides>
  <MMClips>0</MMClips>
  <ScaleCrop>false</ScaleCrop>
  <HeadingPairs>
    <vt:vector size="4" baseType="variant">
      <vt:variant>
        <vt:lpstr>Tema</vt:lpstr>
      </vt:variant>
      <vt:variant>
        <vt:i4>1</vt:i4>
      </vt:variant>
      <vt:variant>
        <vt:lpstr>Títulos de diapositiva</vt:lpstr>
      </vt:variant>
      <vt:variant>
        <vt:i4>37</vt:i4>
      </vt:variant>
    </vt:vector>
  </HeadingPairs>
  <TitlesOfParts>
    <vt:vector size="38" baseType="lpstr">
      <vt:lpstr>Celestial</vt:lpstr>
      <vt:lpstr>Universidad autónoma del estado de México</vt:lpstr>
      <vt:lpstr>Presentación</vt:lpstr>
      <vt:lpstr>Objetivo de la unidad de aprendizaje </vt:lpstr>
      <vt:lpstr>Secuencia Didáctica</vt:lpstr>
      <vt:lpstr>Unidad 1 </vt:lpstr>
      <vt:lpstr>Objetivo de la unidad I</vt:lpstr>
      <vt:lpstr>1.1 Sistema coordenado rectangular</vt:lpstr>
      <vt:lpstr>Presentación de PowerPoint</vt:lpstr>
      <vt:lpstr>Elementos de un  plano cartesiano</vt:lpstr>
      <vt:lpstr>Presentación de PowerPoint</vt:lpstr>
      <vt:lpstr>1.2 la recta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Conclusiones </vt:lpstr>
      <vt:lpstr>Referencias bibliográficas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dc:title>
  <dc:creator>Sandra</dc:creator>
  <cp:lastModifiedBy>paty</cp:lastModifiedBy>
  <cp:revision>32</cp:revision>
  <dcterms:created xsi:type="dcterms:W3CDTF">2016-09-29T21:00:30Z</dcterms:created>
  <dcterms:modified xsi:type="dcterms:W3CDTF">2016-10-12T01:10:10Z</dcterms:modified>
</cp:coreProperties>
</file>