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3" r:id="rId17"/>
    <p:sldId id="272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69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0" d="100"/>
          <a:sy n="60" d="100"/>
        </p:scale>
        <p:origin x="-72" y="-3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F81EBB-E531-4A84-AB0D-7BFC2A4F1D7B}" type="doc">
      <dgm:prSet loTypeId="urn:microsoft.com/office/officeart/2005/8/layout/process1" loCatId="process" qsTypeId="urn:microsoft.com/office/officeart/2005/8/quickstyle/3d4" qsCatId="3D" csTypeId="urn:microsoft.com/office/officeart/2005/8/colors/accent1_2" csCatId="accent1" phldr="1"/>
      <dgm:spPr/>
    </dgm:pt>
    <dgm:pt modelId="{BEE62D09-4684-4B97-A176-297C3B6EAB61}">
      <dgm:prSet phldrT="[Texto]" custT="1"/>
      <dgm:spPr/>
      <dgm:t>
        <a:bodyPr/>
        <a:lstStyle/>
        <a:p>
          <a:r>
            <a:rPr lang="es-ES" sz="4000" dirty="0"/>
            <a:t>Unidad 1</a:t>
          </a:r>
        </a:p>
      </dgm:t>
    </dgm:pt>
    <dgm:pt modelId="{19184CCB-067A-4029-B03D-DCA0569BF738}" type="parTrans" cxnId="{D3519BBF-B99A-4718-BDF4-C1B123A1FF06}">
      <dgm:prSet/>
      <dgm:spPr/>
      <dgm:t>
        <a:bodyPr/>
        <a:lstStyle/>
        <a:p>
          <a:endParaRPr lang="es-ES"/>
        </a:p>
      </dgm:t>
    </dgm:pt>
    <dgm:pt modelId="{2873A248-B891-4318-90FD-9C3B33870EDD}" type="sibTrans" cxnId="{D3519BBF-B99A-4718-BDF4-C1B123A1FF06}">
      <dgm:prSet/>
      <dgm:spPr/>
      <dgm:t>
        <a:bodyPr/>
        <a:lstStyle/>
        <a:p>
          <a:endParaRPr lang="es-ES" dirty="0"/>
        </a:p>
      </dgm:t>
    </dgm:pt>
    <dgm:pt modelId="{858FA598-2B99-4419-BEE0-231656CD0565}">
      <dgm:prSet phldrT="[Texto]"/>
      <dgm:spPr/>
      <dgm:t>
        <a:bodyPr/>
        <a:lstStyle/>
        <a:p>
          <a:pPr algn="just"/>
          <a:r>
            <a:rPr lang="es-MX" dirty="0"/>
            <a:t>El alumno determinará campo eléctrico, diferencial de potencial y trabajo casi estático en arreglos de cuerpos geométricos con carga eléctrica uniformemente distribuida.</a:t>
          </a:r>
          <a:endParaRPr lang="es-ES" dirty="0"/>
        </a:p>
      </dgm:t>
    </dgm:pt>
    <dgm:pt modelId="{8260A6D6-A6C6-47E5-B013-9B8A66A84B69}" type="sibTrans" cxnId="{F9A8B5C1-5ADD-4273-A429-D0712841CE78}">
      <dgm:prSet/>
      <dgm:spPr/>
      <dgm:t>
        <a:bodyPr/>
        <a:lstStyle/>
        <a:p>
          <a:endParaRPr lang="es-ES"/>
        </a:p>
      </dgm:t>
    </dgm:pt>
    <dgm:pt modelId="{BDD57B25-9683-4FC2-987D-802A07AC37A8}" type="parTrans" cxnId="{F9A8B5C1-5ADD-4273-A429-D0712841CE78}">
      <dgm:prSet/>
      <dgm:spPr/>
      <dgm:t>
        <a:bodyPr/>
        <a:lstStyle/>
        <a:p>
          <a:endParaRPr lang="es-ES"/>
        </a:p>
      </dgm:t>
    </dgm:pt>
    <dgm:pt modelId="{C52CB65C-0FB5-49DA-BDB6-D41CBA0985E7}" type="pres">
      <dgm:prSet presAssocID="{C3F81EBB-E531-4A84-AB0D-7BFC2A4F1D7B}" presName="Name0" presStyleCnt="0">
        <dgm:presLayoutVars>
          <dgm:dir/>
          <dgm:resizeHandles val="exact"/>
        </dgm:presLayoutVars>
      </dgm:prSet>
      <dgm:spPr/>
    </dgm:pt>
    <dgm:pt modelId="{7DC532C1-6412-4A4D-BA7C-3ECBD043494C}" type="pres">
      <dgm:prSet presAssocID="{BEE62D09-4684-4B97-A176-297C3B6EAB61}" presName="node" presStyleLbl="node1" presStyleIdx="0" presStyleCnt="2" custLinFactNeighborX="-937" custLinFactNeighborY="-249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FB22363-A725-4F19-9B91-92D78378ADAE}" type="pres">
      <dgm:prSet presAssocID="{2873A248-B891-4318-90FD-9C3B33870EDD}" presName="sibTrans" presStyleLbl="sibTrans2D1" presStyleIdx="0" presStyleCnt="1"/>
      <dgm:spPr/>
      <dgm:t>
        <a:bodyPr/>
        <a:lstStyle/>
        <a:p>
          <a:endParaRPr lang="es-MX"/>
        </a:p>
      </dgm:t>
    </dgm:pt>
    <dgm:pt modelId="{F7CCE37C-A24E-4A02-9566-B046F4B0BC68}" type="pres">
      <dgm:prSet presAssocID="{2873A248-B891-4318-90FD-9C3B33870EDD}" presName="connectorText" presStyleLbl="sibTrans2D1" presStyleIdx="0" presStyleCnt="1"/>
      <dgm:spPr/>
      <dgm:t>
        <a:bodyPr/>
        <a:lstStyle/>
        <a:p>
          <a:endParaRPr lang="es-MX"/>
        </a:p>
      </dgm:t>
    </dgm:pt>
    <dgm:pt modelId="{83BE71F6-10A4-4E26-AC1E-E886F6680240}" type="pres">
      <dgm:prSet presAssocID="{858FA598-2B99-4419-BEE0-231656CD0565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3519BBF-B99A-4718-BDF4-C1B123A1FF06}" srcId="{C3F81EBB-E531-4A84-AB0D-7BFC2A4F1D7B}" destId="{BEE62D09-4684-4B97-A176-297C3B6EAB61}" srcOrd="0" destOrd="0" parTransId="{19184CCB-067A-4029-B03D-DCA0569BF738}" sibTransId="{2873A248-B891-4318-90FD-9C3B33870EDD}"/>
    <dgm:cxn modelId="{DFE03C87-ADAE-478F-A2A5-E6E1A3F77B36}" type="presOf" srcId="{BEE62D09-4684-4B97-A176-297C3B6EAB61}" destId="{7DC532C1-6412-4A4D-BA7C-3ECBD043494C}" srcOrd="0" destOrd="0" presId="urn:microsoft.com/office/officeart/2005/8/layout/process1"/>
    <dgm:cxn modelId="{F9A8B5C1-5ADD-4273-A429-D0712841CE78}" srcId="{C3F81EBB-E531-4A84-AB0D-7BFC2A4F1D7B}" destId="{858FA598-2B99-4419-BEE0-231656CD0565}" srcOrd="1" destOrd="0" parTransId="{BDD57B25-9683-4FC2-987D-802A07AC37A8}" sibTransId="{8260A6D6-A6C6-47E5-B013-9B8A66A84B69}"/>
    <dgm:cxn modelId="{7F84068E-E3A7-4ECB-9DAF-9AED760CBB47}" type="presOf" srcId="{858FA598-2B99-4419-BEE0-231656CD0565}" destId="{83BE71F6-10A4-4E26-AC1E-E886F6680240}" srcOrd="0" destOrd="0" presId="urn:microsoft.com/office/officeart/2005/8/layout/process1"/>
    <dgm:cxn modelId="{73367EAE-1051-435D-A52C-C21C10A0A050}" type="presOf" srcId="{2873A248-B891-4318-90FD-9C3B33870EDD}" destId="{F7CCE37C-A24E-4A02-9566-B046F4B0BC68}" srcOrd="1" destOrd="0" presId="urn:microsoft.com/office/officeart/2005/8/layout/process1"/>
    <dgm:cxn modelId="{32A14C95-C093-4C57-AB1B-6974B5FD7614}" type="presOf" srcId="{2873A248-B891-4318-90FD-9C3B33870EDD}" destId="{5FB22363-A725-4F19-9B91-92D78378ADAE}" srcOrd="0" destOrd="0" presId="urn:microsoft.com/office/officeart/2005/8/layout/process1"/>
    <dgm:cxn modelId="{B28892E1-0834-4EA4-8E50-EC8F3F55B460}" type="presOf" srcId="{C3F81EBB-E531-4A84-AB0D-7BFC2A4F1D7B}" destId="{C52CB65C-0FB5-49DA-BDB6-D41CBA0985E7}" srcOrd="0" destOrd="0" presId="urn:microsoft.com/office/officeart/2005/8/layout/process1"/>
    <dgm:cxn modelId="{9A98B4B4-4D74-46F5-A5BC-9BAEA15431CD}" type="presParOf" srcId="{C52CB65C-0FB5-49DA-BDB6-D41CBA0985E7}" destId="{7DC532C1-6412-4A4D-BA7C-3ECBD043494C}" srcOrd="0" destOrd="0" presId="urn:microsoft.com/office/officeart/2005/8/layout/process1"/>
    <dgm:cxn modelId="{1914577A-848F-4CE8-BAAA-D95FB188F3D2}" type="presParOf" srcId="{C52CB65C-0FB5-49DA-BDB6-D41CBA0985E7}" destId="{5FB22363-A725-4F19-9B91-92D78378ADAE}" srcOrd="1" destOrd="0" presId="urn:microsoft.com/office/officeart/2005/8/layout/process1"/>
    <dgm:cxn modelId="{A61A0EAC-A15B-47E9-85A6-E0AE2B0AED75}" type="presParOf" srcId="{5FB22363-A725-4F19-9B91-92D78378ADAE}" destId="{F7CCE37C-A24E-4A02-9566-B046F4B0BC68}" srcOrd="0" destOrd="0" presId="urn:microsoft.com/office/officeart/2005/8/layout/process1"/>
    <dgm:cxn modelId="{0562CA22-6EB3-414C-B770-23A1A669A389}" type="presParOf" srcId="{C52CB65C-0FB5-49DA-BDB6-D41CBA0985E7}" destId="{83BE71F6-10A4-4E26-AC1E-E886F6680240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C532C1-6412-4A4D-BA7C-3ECBD043494C}">
      <dsp:nvSpPr>
        <dsp:cNvPr id="0" name=""/>
        <dsp:cNvSpPr/>
      </dsp:nvSpPr>
      <dsp:spPr>
        <a:xfrm>
          <a:off x="0" y="1557374"/>
          <a:ext cx="3817711" cy="22906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000" kern="1200" dirty="0"/>
            <a:t>Unidad 1</a:t>
          </a:r>
        </a:p>
      </dsp:txBody>
      <dsp:txXfrm>
        <a:off x="67090" y="1624464"/>
        <a:ext cx="3683531" cy="2156446"/>
      </dsp:txXfrm>
    </dsp:sp>
    <dsp:sp modelId="{5FB22363-A725-4F19-9B91-92D78378ADAE}">
      <dsp:nvSpPr>
        <dsp:cNvPr id="0" name=""/>
        <dsp:cNvSpPr/>
      </dsp:nvSpPr>
      <dsp:spPr>
        <a:xfrm rot="36790">
          <a:off x="4199906" y="2258146"/>
          <a:ext cx="810349" cy="9467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 dirty="0"/>
        </a:p>
      </dsp:txBody>
      <dsp:txXfrm>
        <a:off x="4199913" y="2446203"/>
        <a:ext cx="567244" cy="568076"/>
      </dsp:txXfrm>
    </dsp:sp>
    <dsp:sp modelId="{83BE71F6-10A4-4E26-AC1E-E886F6680240}">
      <dsp:nvSpPr>
        <dsp:cNvPr id="0" name=""/>
        <dsp:cNvSpPr/>
      </dsp:nvSpPr>
      <dsp:spPr>
        <a:xfrm>
          <a:off x="5346585" y="1614594"/>
          <a:ext cx="3817711" cy="22906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/>
            <a:t>El alumno determinará campo eléctrico, diferencial de potencial y trabajo casi estático en arreglos de cuerpos geométricos con carga eléctrica uniformemente distribuida.</a:t>
          </a:r>
          <a:endParaRPr lang="es-ES" sz="2200" kern="1200" dirty="0"/>
        </a:p>
      </dsp:txBody>
      <dsp:txXfrm>
        <a:off x="5413675" y="1681684"/>
        <a:ext cx="3683531" cy="21564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237446" y="405124"/>
            <a:ext cx="8791575" cy="598493"/>
          </a:xfrm>
        </p:spPr>
        <p:txBody>
          <a:bodyPr>
            <a:normAutofit/>
          </a:bodyPr>
          <a:lstStyle/>
          <a:p>
            <a:pPr algn="ctr"/>
            <a:r>
              <a:rPr lang="es-MX" sz="2800" dirty="0"/>
              <a:t>Universidad AUTONOMA DEL ESTADO DE MEXICO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660" y="282348"/>
            <a:ext cx="2977786" cy="2173954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1428523" y="2649958"/>
            <a:ext cx="10600498" cy="158839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6000" dirty="0" smtClean="0"/>
              <a:t>Unidad de aprendizaje “electricidad </a:t>
            </a:r>
            <a:r>
              <a:rPr lang="es-MX" sz="6000" dirty="0"/>
              <a:t>y magnetismo”</a:t>
            </a:r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1719931" y="4650031"/>
            <a:ext cx="8791575" cy="79419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sz="3600" dirty="0"/>
              <a:t>Autora: </a:t>
            </a:r>
            <a:r>
              <a:rPr lang="es-MX" sz="3600" dirty="0" smtClean="0"/>
              <a:t>Blanca Gabriela Cuevas González </a:t>
            </a:r>
            <a:endParaRPr lang="es-MX" sz="3600" dirty="0"/>
          </a:p>
        </p:txBody>
      </p:sp>
      <p:sp>
        <p:nvSpPr>
          <p:cNvPr id="7" name="Rectángulo 6"/>
          <p:cNvSpPr/>
          <p:nvPr/>
        </p:nvSpPr>
        <p:spPr>
          <a:xfrm>
            <a:off x="3735421" y="1161065"/>
            <a:ext cx="706228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/>
              <a:t>Unidad Académica </a:t>
            </a:r>
            <a:r>
              <a:rPr lang="es-MX" sz="3200" dirty="0" smtClean="0"/>
              <a:t>Profesional </a:t>
            </a:r>
            <a:r>
              <a:rPr lang="es-MX" sz="3200" dirty="0" smtClean="0"/>
              <a:t>Acolman </a:t>
            </a:r>
            <a:endParaRPr lang="es-MX" sz="3200" dirty="0"/>
          </a:p>
          <a:p>
            <a:r>
              <a:rPr lang="es-MX" sz="3200" dirty="0"/>
              <a:t>Licenciatura en Ingeniería Química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9304" y="5709453"/>
            <a:ext cx="6735325" cy="859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26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18235" y="2115344"/>
            <a:ext cx="5448300" cy="19605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3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Las distribuciones continuas de carga son aproximaciones macroscópicas cuya validez tiene por límite aquel en el cual se deban tener en cuenta efectos cuánticos.</a:t>
            </a:r>
          </a:p>
          <a:p>
            <a:pPr marL="0" indent="0" algn="just">
              <a:buNone/>
            </a:pPr>
            <a:r>
              <a:rPr lang="es-MX" sz="3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/>
            </a:r>
            <a:br>
              <a:rPr lang="es-MX" sz="3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</a:br>
            <a:r>
              <a:rPr lang="es-MX" sz="3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/>
            </a:r>
            <a:br>
              <a:rPr lang="es-MX" sz="3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</a:br>
            <a:endParaRPr lang="es-MX" sz="32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6046785" y="344487"/>
            <a:ext cx="5619750" cy="35417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s-MX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Distribuciones continuas de carga</a:t>
            </a:r>
          </a:p>
        </p:txBody>
      </p:sp>
      <p:pic>
        <p:nvPicPr>
          <p:cNvPr id="6146" name="Picture 2" descr="Resultado de imagen para distribuciones continuas de carg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993" y="666750"/>
            <a:ext cx="4960407" cy="5334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52419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332768"/>
            <a:ext cx="9905998" cy="1478570"/>
          </a:xfrm>
        </p:spPr>
        <p:txBody>
          <a:bodyPr>
            <a:normAutofit/>
          </a:bodyPr>
          <a:lstStyle/>
          <a:p>
            <a:pPr algn="ctr"/>
            <a:r>
              <a:rPr lang="es-MX" sz="66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1.2 Ley de Coulomb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6249" y="2192337"/>
            <a:ext cx="5429251" cy="3541714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s-MX" sz="3600" spc="300" dirty="0"/>
              <a:t>La fuerza ejercida por una carga sobre otra fue estudiada por Charles Coulomb mediante una balanza de torsión de su propia invención.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22969" t="38327" r="56093" b="12204"/>
          <a:stretch/>
        </p:blipFill>
        <p:spPr>
          <a:xfrm>
            <a:off x="6591300" y="1761639"/>
            <a:ext cx="4381500" cy="44031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54526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31912" y="4935537"/>
            <a:ext cx="9905999" cy="159861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3200" dirty="0"/>
              <a:t>En el experimento de Coulomb  las esferas cargadas eran mucho menores que la distancia entre ellas, de modo que las cargas podían considerarse como puntuales.</a:t>
            </a:r>
          </a:p>
        </p:txBody>
      </p:sp>
      <p:pic>
        <p:nvPicPr>
          <p:cNvPr id="7170" name="Picture 2" descr="Resultado de imagen para experimento de coulom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986" y="457200"/>
            <a:ext cx="7943850" cy="4478337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690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27112" y="496887"/>
            <a:ext cx="10383838" cy="12176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dirty="0"/>
              <a:t>Los resultados a los experimentos de Coulomb  y otros científicos se resumen en la ley de Coulomb:</a:t>
            </a:r>
          </a:p>
          <a:p>
            <a:pPr marL="0" indent="0">
              <a:buNone/>
            </a:pPr>
            <a:endParaRPr lang="es-MX" sz="2800" dirty="0"/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1504951" y="1714500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s-MX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s-MX" dirty="0"/>
              <a:t>“La fuerza ejercida por una carga puntual sobre otra esta dirigida a lo largo de la línea que las une. La fuerza varia inversamente con el cuadrado de la distancia que separa las cargas y es proporcional  al producto de las mismas. </a:t>
            </a:r>
            <a:r>
              <a:rPr lang="es-MX" sz="2800" dirty="0"/>
              <a:t>Es repulsiva si las cargas tienen el mismo signo y atractiva si las cargas tienen signos opuestos.”</a:t>
            </a:r>
            <a:endParaRPr lang="es-MX" dirty="0"/>
          </a:p>
        </p:txBody>
      </p:sp>
      <p:sp>
        <p:nvSpPr>
          <p:cNvPr id="5" name="Elipse 4"/>
          <p:cNvSpPr/>
          <p:nvPr/>
        </p:nvSpPr>
        <p:spPr>
          <a:xfrm>
            <a:off x="6877050" y="1275557"/>
            <a:ext cx="1162050" cy="8953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400" dirty="0"/>
              <a:t>+</a:t>
            </a:r>
          </a:p>
        </p:txBody>
      </p:sp>
      <p:sp>
        <p:nvSpPr>
          <p:cNvPr id="6" name="Elipse 5"/>
          <p:cNvSpPr/>
          <p:nvPr/>
        </p:nvSpPr>
        <p:spPr>
          <a:xfrm>
            <a:off x="8991600" y="1276350"/>
            <a:ext cx="1162050" cy="8953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400" dirty="0"/>
              <a:t>+</a:t>
            </a:r>
          </a:p>
        </p:txBody>
      </p:sp>
      <p:sp>
        <p:nvSpPr>
          <p:cNvPr id="7" name="Flecha: a la derecha 6"/>
          <p:cNvSpPr/>
          <p:nvPr/>
        </p:nvSpPr>
        <p:spPr>
          <a:xfrm>
            <a:off x="10477500" y="1562100"/>
            <a:ext cx="933450" cy="5905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Flecha: a la derecha 7"/>
          <p:cNvSpPr/>
          <p:nvPr/>
        </p:nvSpPr>
        <p:spPr>
          <a:xfrm rot="10800000">
            <a:off x="5619750" y="1580357"/>
            <a:ext cx="933450" cy="5905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Elipse 8"/>
          <p:cNvSpPr/>
          <p:nvPr/>
        </p:nvSpPr>
        <p:spPr>
          <a:xfrm>
            <a:off x="2276476" y="5105405"/>
            <a:ext cx="1162050" cy="8953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400" dirty="0"/>
              <a:t>-</a:t>
            </a:r>
          </a:p>
        </p:txBody>
      </p:sp>
      <p:sp>
        <p:nvSpPr>
          <p:cNvPr id="10" name="Elipse 9"/>
          <p:cNvSpPr/>
          <p:nvPr/>
        </p:nvSpPr>
        <p:spPr>
          <a:xfrm>
            <a:off x="7105649" y="5105405"/>
            <a:ext cx="1162050" cy="8953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400" dirty="0"/>
              <a:t>+</a:t>
            </a:r>
          </a:p>
        </p:txBody>
      </p:sp>
      <p:sp>
        <p:nvSpPr>
          <p:cNvPr id="11" name="Flecha: a la derecha 10"/>
          <p:cNvSpPr/>
          <p:nvPr/>
        </p:nvSpPr>
        <p:spPr>
          <a:xfrm rot="10800000">
            <a:off x="5943600" y="5273678"/>
            <a:ext cx="933450" cy="5905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Flecha: a la derecha 11"/>
          <p:cNvSpPr/>
          <p:nvPr/>
        </p:nvSpPr>
        <p:spPr>
          <a:xfrm>
            <a:off x="3609975" y="5305426"/>
            <a:ext cx="933450" cy="5905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45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07668" y="348355"/>
            <a:ext cx="9905998" cy="1478570"/>
          </a:xfrm>
        </p:spPr>
        <p:txBody>
          <a:bodyPr>
            <a:normAutofit/>
          </a:bodyPr>
          <a:lstStyle/>
          <a:p>
            <a:pPr algn="ctr"/>
            <a:r>
              <a:rPr lang="es-MX" sz="6600" dirty="0">
                <a:solidFill>
                  <a:schemeClr val="accent5"/>
                </a:solidFill>
              </a:rPr>
              <a:t>1.3 Campo eléctrico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07668" y="2015835"/>
            <a:ext cx="4469678" cy="194656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El campo eléctrico es un vector que describe la condición en el espacio creada por el sistema de cargas puntuales </a:t>
            </a: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504103" y="3789216"/>
            <a:ext cx="9905999" cy="19465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MX" dirty="0"/>
              <a:t> </a:t>
            </a:r>
          </a:p>
        </p:txBody>
      </p:sp>
      <p:pic>
        <p:nvPicPr>
          <p:cNvPr id="1026" name="Picture 2" descr="Resultado de imagen para campo electri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5793">
            <a:off x="6260667" y="1872890"/>
            <a:ext cx="4833648" cy="417902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7877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82976" y="5158942"/>
            <a:ext cx="9905999" cy="13042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800" dirty="0"/>
              <a:t>La unidad del SI del campo eléctrico es el Newton por Culombio</a:t>
            </a:r>
          </a:p>
          <a:p>
            <a:pPr marL="0" indent="0" algn="ctr">
              <a:buNone/>
            </a:pPr>
            <a:r>
              <a:rPr lang="es-MX" sz="2800" dirty="0"/>
              <a:t>N/C</a:t>
            </a:r>
          </a:p>
        </p:txBody>
      </p:sp>
      <p:sp>
        <p:nvSpPr>
          <p:cNvPr id="6" name="Rectángulo 5"/>
          <p:cNvSpPr/>
          <p:nvPr/>
        </p:nvSpPr>
        <p:spPr>
          <a:xfrm>
            <a:off x="1182976" y="374393"/>
            <a:ext cx="100084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600" dirty="0">
                <a:solidFill>
                  <a:schemeClr val="tx2">
                    <a:lumMod val="20000"/>
                    <a:lumOff val="80000"/>
                  </a:schemeClr>
                </a:solidFill>
                <a:latin typeface="Tahoma" panose="020B0604030504040204" pitchFamily="34" charset="0"/>
              </a:rPr>
              <a:t>El concepto de campo eléctrico fue descrito por </a:t>
            </a:r>
            <a:r>
              <a:rPr lang="es-MX" sz="26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Tahoma" panose="020B0604030504040204" pitchFamily="34" charset="0"/>
              </a:rPr>
              <a:t>Michael Faraday </a:t>
            </a:r>
            <a:r>
              <a:rPr lang="es-MX" sz="2600" dirty="0">
                <a:solidFill>
                  <a:schemeClr val="tx2">
                    <a:lumMod val="20000"/>
                    <a:lumOff val="80000"/>
                  </a:schemeClr>
                </a:solidFill>
                <a:latin typeface="Tahoma" panose="020B0604030504040204" pitchFamily="34" charset="0"/>
              </a:rPr>
              <a:t>con intención de explicar las fuerzas que actúan entre las cargas o los polos de los imanes tuvo que inventar “algo” que llenase el espacio y que conectase de algún modo una carga con otra o un polo del imán con el otro.</a:t>
            </a:r>
            <a:endParaRPr lang="es-MX" sz="2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050" name="Picture 2" descr="http://www.etitudela.com/Electrotecnia/images/campoele01_1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8413" y="2721061"/>
            <a:ext cx="3303672" cy="218409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06258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318585" y="602992"/>
            <a:ext cx="972953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2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Representación del campo. </a:t>
            </a:r>
            <a:r>
              <a:rPr lang="es-MX" sz="3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Un campo se representa dibujando las llamadas líneas de campo. Para el campo creado por una carga puntual, las líneas de campo son radiales.</a:t>
            </a:r>
          </a:p>
        </p:txBody>
      </p:sp>
      <p:pic>
        <p:nvPicPr>
          <p:cNvPr id="3074" name="Picture 2" descr="Resultado de imagen para representacion de campo electri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0519" y="2845820"/>
            <a:ext cx="6065670" cy="285213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9766470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2"/>
          <a:srcRect l="75787" t="41574" r="5401" b="25427"/>
          <a:stretch/>
        </p:blipFill>
        <p:spPr>
          <a:xfrm>
            <a:off x="926431" y="161769"/>
            <a:ext cx="4680286" cy="44637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Imagen 15"/>
          <p:cNvPicPr>
            <a:picLocks noChangeAspect="1"/>
          </p:cNvPicPr>
          <p:nvPr/>
        </p:nvPicPr>
        <p:blipFill rotWithShape="1">
          <a:blip r:embed="rId3"/>
          <a:srcRect l="75592" t="47704" r="5679" b="20673"/>
          <a:stretch/>
        </p:blipFill>
        <p:spPr>
          <a:xfrm>
            <a:off x="6301502" y="107846"/>
            <a:ext cx="4815675" cy="45715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CuadroTexto 16"/>
          <p:cNvSpPr txBox="1"/>
          <p:nvPr/>
        </p:nvSpPr>
        <p:spPr>
          <a:xfrm>
            <a:off x="6453418" y="4896852"/>
            <a:ext cx="43148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/>
              <a:t>Líneas de campo eléctrico creado por una carga puntual negativa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1291873" y="4896852"/>
            <a:ext cx="43148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/>
              <a:t>Líneas de campo eléctrico creado por una carga puntual positiva</a:t>
            </a:r>
          </a:p>
        </p:txBody>
      </p:sp>
    </p:spTree>
    <p:extLst>
      <p:ext uri="{BB962C8B-B14F-4D97-AF65-F5344CB8AC3E}">
        <p14:creationId xmlns:p14="http://schemas.microsoft.com/office/powerpoint/2010/main" val="24633684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01571" y="39139"/>
            <a:ext cx="9905998" cy="1478570"/>
          </a:xfrm>
        </p:spPr>
        <p:txBody>
          <a:bodyPr/>
          <a:lstStyle/>
          <a:p>
            <a:pPr algn="ctr"/>
            <a:r>
              <a:rPr lang="es-MX" dirty="0"/>
              <a:t>Intensidad de campo eléctrico</a:t>
            </a:r>
          </a:p>
        </p:txBody>
      </p:sp>
      <p:sp>
        <p:nvSpPr>
          <p:cNvPr id="3" name="Rectángulo 2"/>
          <p:cNvSpPr/>
          <p:nvPr/>
        </p:nvSpPr>
        <p:spPr>
          <a:xfrm>
            <a:off x="1201571" y="4851587"/>
            <a:ext cx="9927467" cy="92333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dirty="0">
                <a:solidFill>
                  <a:srgbClr val="000000"/>
                </a:solidFill>
                <a:latin typeface="Tahoma" panose="020B0604030504040204" pitchFamily="34" charset="0"/>
              </a:rPr>
              <a:t>La intensidad de campo eléctrico en un punto se define como la fuerza que actúa sobre la unidad de carga situada en él. Si </a:t>
            </a:r>
            <a:r>
              <a:rPr lang="es-MX" b="1" i="1" dirty="0">
                <a:solidFill>
                  <a:srgbClr val="000000"/>
                </a:solidFill>
                <a:latin typeface="Tahoma" panose="020B0604030504040204" pitchFamily="34" charset="0"/>
              </a:rPr>
              <a:t>E</a:t>
            </a:r>
            <a:r>
              <a:rPr lang="es-MX" dirty="0">
                <a:solidFill>
                  <a:srgbClr val="000000"/>
                </a:solidFill>
                <a:latin typeface="Tahoma" panose="020B0604030504040204" pitchFamily="34" charset="0"/>
              </a:rPr>
              <a:t> es la intensidad de campo, sobre una carga </a:t>
            </a:r>
            <a:r>
              <a:rPr lang="es-MX" i="1" dirty="0">
                <a:solidFill>
                  <a:srgbClr val="000000"/>
                </a:solidFill>
                <a:latin typeface="Tahoma" panose="020B0604030504040204" pitchFamily="34" charset="0"/>
              </a:rPr>
              <a:t>Q</a:t>
            </a:r>
            <a:r>
              <a:rPr lang="es-MX" dirty="0">
                <a:solidFill>
                  <a:srgbClr val="000000"/>
                </a:solidFill>
                <a:latin typeface="Tahoma" panose="020B0604030504040204" pitchFamily="34" charset="0"/>
              </a:rPr>
              <a:t> actuará una fuerza</a:t>
            </a:r>
            <a:endParaRPr lang="es-MX" dirty="0"/>
          </a:p>
        </p:txBody>
      </p:sp>
      <p:pic>
        <p:nvPicPr>
          <p:cNvPr id="4098" name="Picture 2" descr="Resultado de imagen para intensidad de campo electri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7270" y="1433488"/>
            <a:ext cx="4321106" cy="31249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98664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8591" y="221477"/>
            <a:ext cx="10505155" cy="1478570"/>
          </a:xfrm>
        </p:spPr>
        <p:txBody>
          <a:bodyPr/>
          <a:lstStyle/>
          <a:p>
            <a:r>
              <a:rPr lang="es-MX" dirty="0">
                <a:solidFill>
                  <a:schemeClr val="accent6">
                    <a:lumMod val="75000"/>
                  </a:schemeClr>
                </a:solidFill>
              </a:rPr>
              <a:t>1.4 concepto y definición de flujo eléctrico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2170904" y="1567701"/>
            <a:ext cx="782052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El concepto de  flujo eléctrico es en esencia el mismo concepto de flujo de un fluido pero aplicado al campo eléctrico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25066" t="24374" r="47006" b="67903"/>
          <a:stretch/>
        </p:blipFill>
        <p:spPr>
          <a:xfrm>
            <a:off x="1179094" y="3585411"/>
            <a:ext cx="8438053" cy="22619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985334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63117" y="238539"/>
            <a:ext cx="9905998" cy="1478570"/>
          </a:xfrm>
        </p:spPr>
        <p:txBody>
          <a:bodyPr>
            <a:normAutofit/>
          </a:bodyPr>
          <a:lstStyle/>
          <a:p>
            <a:pPr algn="ctr"/>
            <a:r>
              <a:rPr lang="es-MX" sz="4400" dirty="0"/>
              <a:t>Guion </a:t>
            </a:r>
            <a:r>
              <a:rPr lang="es-MX" sz="4400" dirty="0" smtClean="0"/>
              <a:t>explicativo  </a:t>
            </a:r>
            <a:endParaRPr lang="es-MX" sz="4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08891" y="1904930"/>
            <a:ext cx="9905999" cy="354171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800" dirty="0"/>
              <a:t>En el presente material didáctico se proponen un conjunto de técnicas y estrategias para conducir al alumno a cumplir con los objetivos planteados en el programa de estudios, así también  se describe la relación de las unidades temáticas y se presenta la estructura temática, con los beneficios que representa, su uso para el docente. 	</a:t>
            </a:r>
          </a:p>
          <a:p>
            <a:pPr marL="0" indent="0" algn="just">
              <a:buNone/>
            </a:pPr>
            <a:endParaRPr lang="es-MX" sz="2800" dirty="0"/>
          </a:p>
          <a:p>
            <a:pPr marL="0" indent="0" algn="just">
              <a:buNone/>
            </a:pP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24737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1684420" y="733926"/>
            <a:ext cx="860257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>
                <a:solidFill>
                  <a:schemeClr val="accent6">
                    <a:lumMod val="7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La magnitud matemática que esta relacionada con el numero de líneas de campo que atraviesa una superficie se llama flujo eléctrico 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252663" y="2728611"/>
            <a:ext cx="34891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El símbolo para el flujo eléctrico es la letra griega psi: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5540540" y="2728611"/>
            <a:ext cx="47464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El flujo por unidad de área se representa por la letra D y esta determinada por: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</a:extLst>
          </a:blip>
          <a:srcRect l="6415" t="37627" r="78980" b="50813"/>
          <a:stretch/>
        </p:blipFill>
        <p:spPr>
          <a:xfrm>
            <a:off x="6226338" y="4354194"/>
            <a:ext cx="4060661" cy="1992506"/>
          </a:xfrm>
          <a:prstGeom prst="round2DiagRect">
            <a:avLst>
              <a:gd name="adj1" fmla="val 50000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2" name="Picture 2" descr="Resultado de imagen para psi"/>
          <p:cNvPicPr>
            <a:picLocks noChangeAspect="1" noChangeArrowheads="1"/>
          </p:cNvPicPr>
          <p:nvPr/>
        </p:nvPicPr>
        <p:blipFill rotWithShape="1">
          <a:blip r:embed="rId4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95" t="11831" r="12947" b="17219"/>
          <a:stretch/>
        </p:blipFill>
        <p:spPr bwMode="auto">
          <a:xfrm>
            <a:off x="1902491" y="3793985"/>
            <a:ext cx="1825793" cy="177066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45787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034717" y="625642"/>
            <a:ext cx="60759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>
                <a:solidFill>
                  <a:schemeClr val="accent6">
                    <a:lumMod val="7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Las unidades del flujo son N•m²/C.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938464" y="2788721"/>
            <a:ext cx="5364079" cy="2962513"/>
          </a:xfrm>
          <a:prstGeom prst="roundRect">
            <a:avLst>
              <a:gd name="adj" fmla="val 30069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800" dirty="0">
                <a:solidFill>
                  <a:schemeClr val="accent6">
                    <a:lumMod val="50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Como el campo eléctrico es proporcional al numero de líneas por unidad de área, el flujo eléctrico es proporcional al numero de líneas de campo que atraviesan el área.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/>
          <a:srcRect l="49835" t="48069" r="30724" b="32273"/>
          <a:stretch/>
        </p:blipFill>
        <p:spPr>
          <a:xfrm>
            <a:off x="6485020" y="1148862"/>
            <a:ext cx="4678647" cy="26599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6185213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65476" y="185382"/>
            <a:ext cx="9905998" cy="1478570"/>
          </a:xfrm>
        </p:spPr>
        <p:txBody>
          <a:bodyPr>
            <a:normAutofit/>
          </a:bodyPr>
          <a:lstStyle/>
          <a:p>
            <a:r>
              <a:rPr lang="es-MX" sz="4800" dirty="0"/>
              <a:t>1.5 ley de gauss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1372017" y="1399258"/>
            <a:ext cx="94929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La descripción del comportamiento de las cargas eléctricas en una zona donde existe campo eléctrico presupone la determinación de la función vectorial E a partir de la distribución de carga generadora.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6274885" y="3296653"/>
            <a:ext cx="36696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La ley encargada de la explicación a lo anterior se llama en homenaje al físico y matemático Karl Friedrich Gauss (1777-1855) de origen alemán </a:t>
            </a:r>
          </a:p>
        </p:txBody>
      </p:sp>
      <p:pic>
        <p:nvPicPr>
          <p:cNvPr id="6146" name="Picture 2" descr="Resultado de imagen para gau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0377" y="3142522"/>
            <a:ext cx="2721644" cy="3287009"/>
          </a:xfrm>
          <a:prstGeom prst="rect">
            <a:avLst/>
          </a:prstGeom>
          <a:ln w="228600" cap="sq" cmpd="thickThin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92750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4559968" y="2129589"/>
            <a:ext cx="6051885" cy="1756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1034715" y="1155031"/>
            <a:ext cx="5871412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La ley de Gauss…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Se obtiene directamente del postulado de la divergencia de la electrostática.</a:t>
            </a:r>
          </a:p>
          <a:p>
            <a:endParaRPr lang="es-MX" sz="28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Es muy útil para determinar el cuerpo E de distribuciones de carga con ciertas condiciones de simetría.</a:t>
            </a:r>
          </a:p>
          <a:p>
            <a:endParaRPr lang="es-MX" sz="2800" dirty="0"/>
          </a:p>
        </p:txBody>
      </p:sp>
      <p:pic>
        <p:nvPicPr>
          <p:cNvPr id="7170" name="Picture 2" descr="Resultado de imagen para ley de gau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6127" y="950494"/>
            <a:ext cx="4454191" cy="4454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91491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806114" y="2322094"/>
            <a:ext cx="10515601" cy="2554545"/>
          </a:xfrm>
          <a:prstGeom prst="rect">
            <a:avLst/>
          </a:prstGeom>
          <a:solidFill>
            <a:schemeClr val="tx2">
              <a:lumMod val="50000"/>
            </a:schemeClr>
          </a:solidFill>
          <a:effectLst>
            <a:softEdge rad="635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s-MX" sz="4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“El flujo de salida total del campo E a través de cualquier superficie cerrada en el espacio libre es igual a la carga total encerrada en la superficie dividida por la constante ε</a:t>
            </a:r>
            <a:r>
              <a:rPr lang="es-MX" sz="4000" i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0</a:t>
            </a:r>
            <a:r>
              <a:rPr lang="es-MX" sz="4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24665188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962527" y="733926"/>
            <a:ext cx="1011855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La superficie cerrada empleada para calcular el flujo del campo eléctrico se denomina </a:t>
            </a:r>
            <a:r>
              <a:rPr lang="es-MX" sz="2800" b="1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superficie gaussiana</a:t>
            </a:r>
            <a:r>
              <a:rPr lang="es-MX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.</a:t>
            </a:r>
          </a:p>
          <a:p>
            <a:endParaRPr lang="es-MX" sz="28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r>
              <a:rPr lang="es-MX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Matemáticamente:</a:t>
            </a:r>
          </a:p>
          <a:p>
            <a:endParaRPr lang="es-MX" sz="28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40461" t="51580" r="37039" b="31043"/>
          <a:stretch/>
        </p:blipFill>
        <p:spPr>
          <a:xfrm>
            <a:off x="3525253" y="2980695"/>
            <a:ext cx="5478741" cy="2378927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389133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3797" y="263047"/>
            <a:ext cx="9905998" cy="1478570"/>
          </a:xfrm>
        </p:spPr>
        <p:txBody>
          <a:bodyPr/>
          <a:lstStyle/>
          <a:p>
            <a:pPr algn="ctr"/>
            <a:r>
              <a:rPr lang="es-MX" dirty="0"/>
              <a:t>Calculo de campo eléctrico mediante la ley de gauss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1458753" y="1509309"/>
            <a:ext cx="954104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5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En primer lugar se determina una superficie llamada superficie gaussiana. La superficie gaussiana optima es aquella en la que en cada una de sus partes o bien </a:t>
            </a:r>
            <a:r>
              <a:rPr lang="es-MX" sz="2500" i="1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E </a:t>
            </a:r>
            <a:r>
              <a:rPr lang="es-MX" sz="25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es constante y E y n son paralelos o perpendiculares. E es  cero </a:t>
            </a:r>
            <a:endParaRPr lang="es-MX" sz="2500" i="1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6444420" y="3546066"/>
            <a:ext cx="4006516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Con estas condiciones el flujo que atraviesa cada una de las partes es E y de esta forma la ley de Gauss permite </a:t>
            </a:r>
            <a:r>
              <a:rPr lang="es-MX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relacionar</a:t>
            </a:r>
            <a:r>
              <a:rPr lang="es-MX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el campo de las cargas contenidas dentro de la superficie gaussiana elegida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l="71316" t="36251" r="4078" b="31686"/>
          <a:stretch/>
        </p:blipFill>
        <p:spPr>
          <a:xfrm rot="720081">
            <a:off x="1522374" y="3276457"/>
            <a:ext cx="3864399" cy="28311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6701630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Resultado de imagen para potencial electrico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FilmGrai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6273" y="1554724"/>
            <a:ext cx="9644187" cy="4836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25367" y="204491"/>
            <a:ext cx="9905998" cy="1478570"/>
          </a:xfrm>
        </p:spPr>
        <p:txBody>
          <a:bodyPr>
            <a:normAutofit/>
          </a:bodyPr>
          <a:lstStyle/>
          <a:p>
            <a:r>
              <a:rPr lang="es-MX" sz="4400" dirty="0"/>
              <a:t>1.6 definición de potencial eléctrico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1256273" y="5565649"/>
            <a:ext cx="9644187" cy="95410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Se denomina potencial eléctrico a la energía por unidad de carga como función de la posición en el espacio de la carga</a:t>
            </a:r>
          </a:p>
        </p:txBody>
      </p:sp>
    </p:spTree>
    <p:extLst>
      <p:ext uri="{BB962C8B-B14F-4D97-AF65-F5344CB8AC3E}">
        <p14:creationId xmlns:p14="http://schemas.microsoft.com/office/powerpoint/2010/main" val="39732223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946484" y="679194"/>
            <a:ext cx="994610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Así bien, el potencial eléctrico en un punto del espacio de un campo eléctrico es la energía potencial eléctrica que adquiere una unidad de carga positiva situada en dicho punto.</a:t>
            </a:r>
          </a:p>
          <a:p>
            <a:pPr algn="just"/>
            <a:endParaRPr lang="es-MX" sz="2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pPr algn="just"/>
            <a:r>
              <a:rPr lang="es-MX" sz="3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Matemáticamente:</a:t>
            </a:r>
          </a:p>
          <a:p>
            <a:pPr algn="just"/>
            <a:endParaRPr lang="es-MX" sz="32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pic>
        <p:nvPicPr>
          <p:cNvPr id="10242" name="Picture 2" descr="Resultado de imagen para formula potencial electric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08" t="23576" r="10544" b="17186"/>
          <a:stretch/>
        </p:blipFill>
        <p:spPr bwMode="auto">
          <a:xfrm>
            <a:off x="4138863" y="3400927"/>
            <a:ext cx="5701552" cy="2550695"/>
          </a:xfrm>
          <a:prstGeom prst="snip2DiagRect">
            <a:avLst>
              <a:gd name="adj1" fmla="val 0"/>
              <a:gd name="adj2" fmla="val 48039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7854132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04529" y="618518"/>
            <a:ext cx="9905998" cy="1478570"/>
          </a:xfrm>
        </p:spPr>
        <p:txBody>
          <a:bodyPr>
            <a:normAutofit/>
          </a:bodyPr>
          <a:lstStyle/>
          <a:p>
            <a:r>
              <a:rPr lang="es-MX" dirty="0"/>
              <a:t>Donde:</a:t>
            </a:r>
          </a:p>
        </p:txBody>
      </p:sp>
      <p:sp>
        <p:nvSpPr>
          <p:cNvPr id="3" name="Rectángulo 2"/>
          <p:cNvSpPr/>
          <p:nvPr/>
        </p:nvSpPr>
        <p:spPr>
          <a:xfrm>
            <a:off x="1141413" y="1631867"/>
            <a:ext cx="990599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sz="2800" dirty="0">
              <a:solidFill>
                <a:schemeClr val="tx2">
                  <a:lumMod val="20000"/>
                  <a:lumOff val="80000"/>
                </a:schemeClr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s-MX" sz="2800" dirty="0">
                <a:solidFill>
                  <a:schemeClr val="tx2">
                    <a:lumMod val="20000"/>
                    <a:lumOff val="80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V es el potencial eléctrico en un punto del campo eléctrico. Su unidad en el S.I. es el julio por culombio (J/C) que en honor a Alesandro Volta recibe el nombre de Voltio.</a:t>
            </a:r>
          </a:p>
          <a:p>
            <a:endParaRPr lang="es-MX" sz="2800" dirty="0">
              <a:solidFill>
                <a:schemeClr val="tx2">
                  <a:lumMod val="20000"/>
                  <a:lumOff val="80000"/>
                </a:schemeClr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s-MX" sz="2800" dirty="0">
                <a:solidFill>
                  <a:schemeClr val="tx2">
                    <a:lumMod val="20000"/>
                    <a:lumOff val="80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E</a:t>
            </a:r>
            <a:r>
              <a:rPr lang="es-MX" sz="2800" baseline="-25000" dirty="0">
                <a:solidFill>
                  <a:schemeClr val="tx2">
                    <a:lumMod val="20000"/>
                    <a:lumOff val="80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p</a:t>
            </a:r>
            <a:r>
              <a:rPr lang="es-MX" sz="2800" dirty="0">
                <a:solidFill>
                  <a:schemeClr val="tx2">
                    <a:lumMod val="20000"/>
                    <a:lumOff val="80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 es la energía potencial eléctrica que adquiere una carga testigo positiva q' al situarla en ese punto.</a:t>
            </a:r>
            <a:endParaRPr lang="es-MX" sz="2800" b="0" i="0" dirty="0">
              <a:solidFill>
                <a:schemeClr val="tx2">
                  <a:lumMod val="20000"/>
                  <a:lumOff val="80000"/>
                </a:schemeClr>
              </a:solidFill>
              <a:effectLst/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1797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81169" y="459492"/>
            <a:ext cx="9905998" cy="1478570"/>
          </a:xfrm>
        </p:spPr>
        <p:txBody>
          <a:bodyPr/>
          <a:lstStyle/>
          <a:p>
            <a:r>
              <a:rPr lang="es-MX" dirty="0">
                <a:solidFill>
                  <a:schemeClr val="accent4">
                    <a:lumMod val="75000"/>
                  </a:schemeClr>
                </a:solidFill>
              </a:rPr>
              <a:t>Objetivos de la asignatura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83603" y="1626635"/>
            <a:ext cx="9905999" cy="244178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El alumno analizará los conceptos, principios y leyes fundamentales del electromagnetismo y desarrollará su capacidad de observación y su habilidad en el manejo de instrumentos experimentales, con el fin de que pueda aplicar esta formación en la resolución de problemas relacionados, en asignaturas consecuentes y en la práctica profesional 	</a:t>
            </a:r>
          </a:p>
        </p:txBody>
      </p:sp>
      <p:pic>
        <p:nvPicPr>
          <p:cNvPr id="1026" name="Picture 2" descr="Resultado de imagen para electromagnetismo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13128">
            <a:off x="4194148" y="2833921"/>
            <a:ext cx="6770796" cy="5078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89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000" dirty="0"/>
              <a:t>Potencial eléctrico creado para carga puntual</a:t>
            </a:r>
          </a:p>
        </p:txBody>
      </p:sp>
      <p:sp>
        <p:nvSpPr>
          <p:cNvPr id="3" name="Rectángulo 2"/>
          <p:cNvSpPr/>
          <p:nvPr/>
        </p:nvSpPr>
        <p:spPr>
          <a:xfrm>
            <a:off x="272715" y="2097088"/>
            <a:ext cx="117107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>
                <a:solidFill>
                  <a:srgbClr val="555555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El potencial eléctrico del campo eléctrico creado por una carga puntual </a:t>
            </a:r>
            <a:r>
              <a:rPr lang="es-MX" sz="2800" i="1" dirty="0">
                <a:solidFill>
                  <a:srgbClr val="555555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q</a:t>
            </a:r>
            <a:r>
              <a:rPr lang="es-MX" sz="2800" dirty="0">
                <a:solidFill>
                  <a:srgbClr val="555555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 se obtiene por medio de la siguiente expresión:</a:t>
            </a:r>
            <a:endParaRPr lang="es-MX" sz="28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45921" t="30569" r="42500" b="60941"/>
          <a:stretch/>
        </p:blipFill>
        <p:spPr>
          <a:xfrm>
            <a:off x="4122820" y="3575658"/>
            <a:ext cx="4907570" cy="20230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909789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Donde:</a:t>
            </a:r>
          </a:p>
        </p:txBody>
      </p:sp>
      <p:sp>
        <p:nvSpPr>
          <p:cNvPr id="3" name="Rectángulo 2"/>
          <p:cNvSpPr/>
          <p:nvPr/>
        </p:nvSpPr>
        <p:spPr>
          <a:xfrm>
            <a:off x="1698874" y="2097088"/>
            <a:ext cx="913998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s-MX" sz="3200" dirty="0">
                <a:solidFill>
                  <a:schemeClr val="tx2">
                    <a:lumMod val="20000"/>
                    <a:lumOff val="80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V es el potencial eléctrico en un punto.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3200" dirty="0">
                <a:solidFill>
                  <a:schemeClr val="tx2">
                    <a:lumMod val="20000"/>
                    <a:lumOff val="80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K es la constante de la ley de Coulomb.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3200" dirty="0">
                <a:solidFill>
                  <a:schemeClr val="tx2">
                    <a:lumMod val="20000"/>
                    <a:lumOff val="80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q es la carga puntual que crea el campo eléctrico.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3200" dirty="0">
                <a:solidFill>
                  <a:schemeClr val="tx2">
                    <a:lumMod val="20000"/>
                    <a:lumOff val="80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r es la distancia entre la carga y el punto donde medimos el potencial.</a:t>
            </a:r>
            <a:endParaRPr lang="es-MX" sz="3200" b="0" i="0" dirty="0">
              <a:solidFill>
                <a:schemeClr val="tx2">
                  <a:lumMod val="20000"/>
                  <a:lumOff val="80000"/>
                </a:schemeClr>
              </a:solidFill>
              <a:effectLst/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99306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Conclusiones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41412" y="1828800"/>
            <a:ext cx="9905999" cy="4649821"/>
          </a:xfrm>
        </p:spPr>
        <p:txBody>
          <a:bodyPr>
            <a:normAutofit/>
          </a:bodyPr>
          <a:lstStyle/>
          <a:p>
            <a:pPr algn="just"/>
            <a:r>
              <a:rPr lang="es-MX" sz="3200" dirty="0"/>
              <a:t>Se mostro  toda la información teórico que sirve para contextualizar al estudiante sobre los conceptos  </a:t>
            </a:r>
            <a:r>
              <a:rPr lang="es-MX" sz="3200" dirty="0" smtClean="0"/>
              <a:t>básicos</a:t>
            </a:r>
            <a:r>
              <a:rPr lang="es-MX" sz="3200" dirty="0"/>
              <a:t>, </a:t>
            </a:r>
            <a:r>
              <a:rPr lang="es-MX" sz="3200" dirty="0" smtClean="0"/>
              <a:t>así como la </a:t>
            </a:r>
            <a:r>
              <a:rPr lang="es-MX" sz="3200" smtClean="0"/>
              <a:t>determinación del  </a:t>
            </a:r>
            <a:r>
              <a:rPr lang="es-MX" sz="3200" dirty="0"/>
              <a:t>campo eléctrico, diferencial de potencial y trabajo casi estático en arreglos de cuerpos geométricos con carga eléctrica uniformemente distribuida.</a:t>
            </a:r>
          </a:p>
          <a:p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8599864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800" b="1" dirty="0">
                <a:solidFill>
                  <a:schemeClr val="accent6">
                    <a:lumMod val="75000"/>
                  </a:schemeClr>
                </a:solidFill>
              </a:rPr>
              <a:t>Referencias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s-MX" sz="28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PAUL ALLEN TIPLER, “Física para la ciencia y la tecnología” Editorial Reverte 650 págs.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28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MARIO GUERRA, JUAN CORREA, “Física Elementos fundamentales Campo electromagnético, 475 págs.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28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DAVID K CHENG, “Fundamentos de electromagnetismo” Pearson education, 512 págs..</a:t>
            </a:r>
          </a:p>
        </p:txBody>
      </p:sp>
    </p:spTree>
    <p:extLst>
      <p:ext uri="{BB962C8B-B14F-4D97-AF65-F5344CB8AC3E}">
        <p14:creationId xmlns:p14="http://schemas.microsoft.com/office/powerpoint/2010/main" val="1278046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38780" y="-140021"/>
            <a:ext cx="6077347" cy="1478570"/>
          </a:xfrm>
        </p:spPr>
        <p:txBody>
          <a:bodyPr/>
          <a:lstStyle/>
          <a:p>
            <a:pPr algn="ctr"/>
            <a:r>
              <a:rPr lang="es-MX" dirty="0"/>
              <a:t>Secuencia didáctica</a:t>
            </a:r>
          </a:p>
        </p:txBody>
      </p:sp>
      <p:sp>
        <p:nvSpPr>
          <p:cNvPr id="5" name="Rectángulo 4"/>
          <p:cNvSpPr/>
          <p:nvPr/>
        </p:nvSpPr>
        <p:spPr>
          <a:xfrm>
            <a:off x="3513118" y="1179443"/>
            <a:ext cx="5127299" cy="1084840"/>
          </a:xfrm>
          <a:prstGeom prst="rect">
            <a:avLst/>
          </a:prstGeom>
          <a:ln w="127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Unidad 1</a:t>
            </a:r>
          </a:p>
          <a:p>
            <a:pPr algn="ctr"/>
            <a:r>
              <a:rPr lang="es-MX" dirty="0"/>
              <a:t>Campos y potencial eléctrico</a:t>
            </a:r>
          </a:p>
        </p:txBody>
      </p:sp>
      <p:sp>
        <p:nvSpPr>
          <p:cNvPr id="6" name="Rectángulo 5"/>
          <p:cNvSpPr/>
          <p:nvPr/>
        </p:nvSpPr>
        <p:spPr>
          <a:xfrm>
            <a:off x="2060884" y="3314947"/>
            <a:ext cx="3551583" cy="1139687"/>
          </a:xfrm>
          <a:prstGeom prst="rect">
            <a:avLst/>
          </a:prstGeom>
          <a:ln w="127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Unidad 2</a:t>
            </a:r>
          </a:p>
          <a:p>
            <a:pPr algn="ctr"/>
            <a:r>
              <a:rPr lang="es-MX" dirty="0"/>
              <a:t>Capacitancia</a:t>
            </a:r>
          </a:p>
        </p:txBody>
      </p:sp>
      <p:sp>
        <p:nvSpPr>
          <p:cNvPr id="7" name="Rectángulo 6"/>
          <p:cNvSpPr/>
          <p:nvPr/>
        </p:nvSpPr>
        <p:spPr>
          <a:xfrm>
            <a:off x="2114927" y="5204434"/>
            <a:ext cx="3551583" cy="1139687"/>
          </a:xfrm>
          <a:prstGeom prst="rect">
            <a:avLst/>
          </a:prstGeom>
          <a:ln w="127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Unidad 3</a:t>
            </a:r>
          </a:p>
          <a:p>
            <a:pPr algn="ctr"/>
            <a:r>
              <a:rPr lang="es-MX" dirty="0"/>
              <a:t>Circuitos eléctricos resistivos</a:t>
            </a:r>
          </a:p>
        </p:txBody>
      </p:sp>
      <p:sp>
        <p:nvSpPr>
          <p:cNvPr id="8" name="Rectángulo 7"/>
          <p:cNvSpPr/>
          <p:nvPr/>
        </p:nvSpPr>
        <p:spPr>
          <a:xfrm>
            <a:off x="6616010" y="3314947"/>
            <a:ext cx="3551583" cy="1139687"/>
          </a:xfrm>
          <a:prstGeom prst="rect">
            <a:avLst/>
          </a:prstGeom>
          <a:ln w="127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Unidad 4</a:t>
            </a:r>
          </a:p>
          <a:p>
            <a:pPr algn="ctr"/>
            <a:r>
              <a:rPr lang="es-MX" dirty="0"/>
              <a:t>Campo magnético</a:t>
            </a:r>
          </a:p>
        </p:txBody>
      </p:sp>
      <p:sp>
        <p:nvSpPr>
          <p:cNvPr id="9" name="Rectángulo 8"/>
          <p:cNvSpPr/>
          <p:nvPr/>
        </p:nvSpPr>
        <p:spPr>
          <a:xfrm>
            <a:off x="6616009" y="5204433"/>
            <a:ext cx="3551583" cy="1139687"/>
          </a:xfrm>
          <a:prstGeom prst="rect">
            <a:avLst/>
          </a:prstGeom>
          <a:ln w="127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Unidad 5</a:t>
            </a:r>
          </a:p>
          <a:p>
            <a:pPr algn="ctr"/>
            <a:r>
              <a:rPr lang="es-MX" dirty="0"/>
              <a:t>Inducción Electromagnética</a:t>
            </a:r>
          </a:p>
        </p:txBody>
      </p:sp>
      <p:sp>
        <p:nvSpPr>
          <p:cNvPr id="10" name="Flecha: hacia abajo 9"/>
          <p:cNvSpPr/>
          <p:nvPr/>
        </p:nvSpPr>
        <p:spPr>
          <a:xfrm>
            <a:off x="3312352" y="2415757"/>
            <a:ext cx="1048648" cy="783785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2" name="Flecha: hacia abajo 11"/>
          <p:cNvSpPr/>
          <p:nvPr/>
        </p:nvSpPr>
        <p:spPr>
          <a:xfrm>
            <a:off x="7867476" y="2400693"/>
            <a:ext cx="1048648" cy="783785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3" name="Flecha: hacia abajo 12"/>
          <p:cNvSpPr/>
          <p:nvPr/>
        </p:nvSpPr>
        <p:spPr>
          <a:xfrm>
            <a:off x="8047541" y="4575682"/>
            <a:ext cx="688523" cy="568985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4" name="Flecha: hacia abajo 13"/>
          <p:cNvSpPr/>
          <p:nvPr/>
        </p:nvSpPr>
        <p:spPr>
          <a:xfrm>
            <a:off x="3376027" y="4570038"/>
            <a:ext cx="688523" cy="568985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7303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Objetivo particular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350710198"/>
              </p:ext>
            </p:extLst>
          </p:nvPr>
        </p:nvGraphicFramePr>
        <p:xfrm>
          <a:off x="1511368" y="843805"/>
          <a:ext cx="9166087" cy="5519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49765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51013" y="0"/>
            <a:ext cx="9905998" cy="1478570"/>
          </a:xfrm>
        </p:spPr>
        <p:txBody>
          <a:bodyPr/>
          <a:lstStyle/>
          <a:p>
            <a:r>
              <a:rPr lang="es-MX" dirty="0"/>
              <a:t>Contenido de la unidad de aprendizaje</a:t>
            </a:r>
          </a:p>
        </p:txBody>
      </p:sp>
      <p:sp>
        <p:nvSpPr>
          <p:cNvPr id="4" name="Rectángulo 3"/>
          <p:cNvSpPr/>
          <p:nvPr/>
        </p:nvSpPr>
        <p:spPr>
          <a:xfrm>
            <a:off x="901147" y="1478570"/>
            <a:ext cx="833561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200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Unidad 1</a:t>
            </a:r>
          </a:p>
          <a:p>
            <a:pPr algn="ctr"/>
            <a:endParaRPr lang="es-MX" sz="3200" dirty="0">
              <a:solidFill>
                <a:schemeClr val="accent6">
                  <a:lumMod val="40000"/>
                  <a:lumOff val="60000"/>
                </a:schemeClr>
              </a:solidFill>
              <a:latin typeface="Arial" panose="020B0604020202020204" pitchFamily="34" charset="0"/>
            </a:endParaRPr>
          </a:p>
          <a:p>
            <a:r>
              <a:rPr lang="es-MX" sz="24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I. CAMPOS Y POTENCIAL ELÉCTRICO </a:t>
            </a:r>
            <a:endParaRPr lang="es-MX" sz="2400" dirty="0">
              <a:solidFill>
                <a:schemeClr val="accent6">
                  <a:lumMod val="40000"/>
                  <a:lumOff val="60000"/>
                </a:schemeClr>
              </a:solidFill>
              <a:latin typeface="Arial" panose="020B0604020202020204" pitchFamily="34" charset="0"/>
            </a:endParaRPr>
          </a:p>
          <a:p>
            <a:r>
              <a:rPr lang="es-MX" sz="2400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	1.1 Concepto de carga eléctrica y distribuciones continuas de carga </a:t>
            </a:r>
          </a:p>
          <a:p>
            <a:r>
              <a:rPr lang="es-MX" sz="2400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1.2 Ley de Coulomb </a:t>
            </a:r>
          </a:p>
          <a:p>
            <a:r>
              <a:rPr lang="es-MX" sz="2400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1.3 Campo eléctrico </a:t>
            </a:r>
          </a:p>
          <a:p>
            <a:r>
              <a:rPr lang="es-MX" sz="2400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1.4 Concepto y definición de flujo eléctrico </a:t>
            </a:r>
          </a:p>
          <a:p>
            <a:r>
              <a:rPr lang="es-MX" sz="2400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1.5 Ley de Gauss </a:t>
            </a:r>
          </a:p>
          <a:p>
            <a:r>
              <a:rPr lang="es-MX" sz="2400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1.6 Definición de potencial eléctrico 	</a:t>
            </a:r>
          </a:p>
        </p:txBody>
      </p:sp>
      <p:pic>
        <p:nvPicPr>
          <p:cNvPr id="2050" name="Picture 2" descr="Resultado de imagen para electricidad y magnetism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22108">
            <a:off x="6872143" y="3045596"/>
            <a:ext cx="4729242" cy="32789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2943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94422" y="291548"/>
            <a:ext cx="9905998" cy="1478570"/>
          </a:xfrm>
        </p:spPr>
        <p:txBody>
          <a:bodyPr>
            <a:normAutofit fontScale="90000"/>
          </a:bodyPr>
          <a:lstStyle/>
          <a:p>
            <a:r>
              <a:rPr lang="es-MX" dirty="0"/>
              <a:t/>
            </a:r>
            <a:br>
              <a:rPr lang="es-MX" dirty="0"/>
            </a:br>
            <a:r>
              <a:rPr lang="es-MX" b="1" dirty="0"/>
              <a:t>I. CAMPOS Y POTENCIAL ELÉCTRICO </a:t>
            </a:r>
            <a:r>
              <a:rPr lang="es-MX" dirty="0"/>
              <a:t/>
            </a:r>
            <a:br>
              <a:rPr lang="es-MX" dirty="0"/>
            </a:br>
            <a:r>
              <a:rPr lang="es-MX" dirty="0"/>
              <a:t>	</a:t>
            </a:r>
            <a:br>
              <a:rPr lang="es-MX" dirty="0"/>
            </a:br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773664" y="1123598"/>
            <a:ext cx="107475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>
                <a:solidFill>
                  <a:schemeClr val="accent6">
                    <a:lumMod val="40000"/>
                    <a:lumOff val="60000"/>
                  </a:scheme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1.1 Concepto de carga eléctrica y distribuciones continuas de carga 	</a:t>
            </a:r>
          </a:p>
        </p:txBody>
      </p:sp>
      <p:sp>
        <p:nvSpPr>
          <p:cNvPr id="6" name="Rectángulo 5"/>
          <p:cNvSpPr/>
          <p:nvPr/>
        </p:nvSpPr>
        <p:spPr>
          <a:xfrm>
            <a:off x="2252869" y="5591266"/>
            <a:ext cx="74609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solidFill>
                  <a:srgbClr val="0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La carga eléctrica es una propiedad de la materia que permite cuantificar la pérdida o ganancia de electrones.</a:t>
            </a:r>
            <a:endParaRPr lang="es-MX" sz="2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935356" y="175453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3600" dirty="0">
                <a:solidFill>
                  <a:srgbClr val="0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Carga eléctrica</a:t>
            </a:r>
            <a:endParaRPr lang="es-MX" sz="36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pic>
        <p:nvPicPr>
          <p:cNvPr id="3074" name="Picture 2" descr="Resultado de imagen para carga electr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049" y="2567018"/>
            <a:ext cx="5646614" cy="24275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85758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41412" y="687387"/>
            <a:ext cx="9905999" cy="14652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3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La materia esta formada por átomos eléctricamente neutros. </a:t>
            </a:r>
          </a:p>
          <a:p>
            <a:pPr marL="0" indent="0" algn="ctr">
              <a:buNone/>
            </a:pPr>
            <a:r>
              <a:rPr lang="es-MX" sz="3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Cada átomo posee un pequeño pero masivo,  núcleo que  contiene protones y neutrones.</a:t>
            </a:r>
          </a:p>
        </p:txBody>
      </p:sp>
      <p:sp>
        <p:nvSpPr>
          <p:cNvPr id="4" name="Elipse 3"/>
          <p:cNvSpPr/>
          <p:nvPr/>
        </p:nvSpPr>
        <p:spPr>
          <a:xfrm>
            <a:off x="1581150" y="3524250"/>
            <a:ext cx="3505200" cy="29337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Los protones están cargados positivamente</a:t>
            </a:r>
          </a:p>
        </p:txBody>
      </p:sp>
      <p:sp>
        <p:nvSpPr>
          <p:cNvPr id="5" name="Elipse 4"/>
          <p:cNvSpPr/>
          <p:nvPr/>
        </p:nvSpPr>
        <p:spPr>
          <a:xfrm>
            <a:off x="7067550" y="3524250"/>
            <a:ext cx="3505200" cy="29337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Los neutrones no poseen carga</a:t>
            </a:r>
          </a:p>
        </p:txBody>
      </p:sp>
      <p:pic>
        <p:nvPicPr>
          <p:cNvPr id="4098" name="Picture 2" descr="Resultado de imagen para atomos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569" l="9767" r="89767">
                        <a14:foregroundMark x1="44031" y1="66379" x2="51473" y2="31466"/>
                        <a14:foregroundMark x1="35349" y1="51724" x2="35349" y2="46552"/>
                        <a14:foregroundMark x1="34419" y1="45259" x2="38760" y2="36207"/>
                        <a14:foregroundMark x1="40620" y1="33190" x2="50853" y2="297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850" y="2828925"/>
            <a:ext cx="1933123" cy="139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Resultado de imagen para atomos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569" l="9767" r="89767">
                        <a14:foregroundMark x1="44031" y1="66379" x2="51473" y2="31466"/>
                        <a14:foregroundMark x1="35349" y1="51724" x2="35349" y2="46552"/>
                        <a14:foregroundMark x1="34419" y1="45259" x2="38760" y2="36207"/>
                        <a14:foregroundMark x1="40620" y1="33190" x2="50853" y2="297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4991100"/>
            <a:ext cx="162859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Resultado de imagen para atomos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569" l="9767" r="89767">
                        <a14:foregroundMark x1="44031" y1="66379" x2="51473" y2="31466"/>
                        <a14:foregroundMark x1="35349" y1="51724" x2="35349" y2="46552"/>
                        <a14:foregroundMark x1="34419" y1="45259" x2="38760" y2="36207"/>
                        <a14:foregroundMark x1="40620" y1="33190" x2="50853" y2="297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0849" y="2733313"/>
            <a:ext cx="1615851" cy="1162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Resultado de imagen para atomos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569" l="9767" r="89767">
                        <a14:foregroundMark x1="44031" y1="66379" x2="51473" y2="31466"/>
                        <a14:foregroundMark x1="35349" y1="51724" x2="35349" y2="46552"/>
                        <a14:foregroundMark x1="34419" y1="45259" x2="38760" y2="36207"/>
                        <a14:foregroundMark x1="40620" y1="33190" x2="50853" y2="297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9887" y="1046741"/>
            <a:ext cx="1037773" cy="746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901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84262" y="782637"/>
            <a:ext cx="9905999" cy="110331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3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Todas las cargas observables se presentan en cantidades enteras de la unidad fundamental de carga </a:t>
            </a:r>
          </a:p>
        </p:txBody>
      </p:sp>
      <p:pic>
        <p:nvPicPr>
          <p:cNvPr id="5122" name="Picture 2" descr="Resultado de imagen para 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823" y="2324100"/>
            <a:ext cx="6746875" cy="381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98375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o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TM04033919[[fn=Circuito]]</Template>
  <TotalTime>423</TotalTime>
  <Words>1192</Words>
  <Application>Microsoft Office PowerPoint</Application>
  <PresentationFormat>Personalizado</PresentationFormat>
  <Paragraphs>110</Paragraphs>
  <Slides>33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4" baseType="lpstr">
      <vt:lpstr>Circuito</vt:lpstr>
      <vt:lpstr>Universidad AUTONOMA DEL ESTADO DE MEXICO</vt:lpstr>
      <vt:lpstr>Guion explicativo  </vt:lpstr>
      <vt:lpstr>Objetivos de la asignatura</vt:lpstr>
      <vt:lpstr>Secuencia didáctica</vt:lpstr>
      <vt:lpstr>Objetivo particular</vt:lpstr>
      <vt:lpstr>Contenido de la unidad de aprendizaje</vt:lpstr>
      <vt:lpstr> I. CAMPOS Y POTENCIAL ELÉCTRICO    </vt:lpstr>
      <vt:lpstr>Presentación de PowerPoint</vt:lpstr>
      <vt:lpstr>Presentación de PowerPoint</vt:lpstr>
      <vt:lpstr>Presentación de PowerPoint</vt:lpstr>
      <vt:lpstr>1.2 Ley de Coulomb</vt:lpstr>
      <vt:lpstr>Presentación de PowerPoint</vt:lpstr>
      <vt:lpstr>Presentación de PowerPoint</vt:lpstr>
      <vt:lpstr>1.3 Campo eléctrico </vt:lpstr>
      <vt:lpstr>Presentación de PowerPoint</vt:lpstr>
      <vt:lpstr>Presentación de PowerPoint</vt:lpstr>
      <vt:lpstr>Presentación de PowerPoint</vt:lpstr>
      <vt:lpstr>Intensidad de campo eléctrico</vt:lpstr>
      <vt:lpstr>1.4 concepto y definición de flujo eléctrico</vt:lpstr>
      <vt:lpstr>Presentación de PowerPoint</vt:lpstr>
      <vt:lpstr>Presentación de PowerPoint</vt:lpstr>
      <vt:lpstr>1.5 ley de gauss</vt:lpstr>
      <vt:lpstr>Presentación de PowerPoint</vt:lpstr>
      <vt:lpstr>Presentación de PowerPoint</vt:lpstr>
      <vt:lpstr>Presentación de PowerPoint</vt:lpstr>
      <vt:lpstr>Calculo de campo eléctrico mediante la ley de gauss</vt:lpstr>
      <vt:lpstr>1.6 definición de potencial eléctrico</vt:lpstr>
      <vt:lpstr>Presentación de PowerPoint</vt:lpstr>
      <vt:lpstr>Donde:</vt:lpstr>
      <vt:lpstr>Potencial eléctrico creado para carga puntual</vt:lpstr>
      <vt:lpstr>Donde:</vt:lpstr>
      <vt:lpstr>Conclusiones </vt:lpstr>
      <vt:lpstr>Referencias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AUTONOMA DEL ESTADO DE MEXICO</dc:title>
  <dc:creator>Sandra</dc:creator>
  <cp:lastModifiedBy>paty</cp:lastModifiedBy>
  <cp:revision>39</cp:revision>
  <dcterms:created xsi:type="dcterms:W3CDTF">2016-09-20T23:06:04Z</dcterms:created>
  <dcterms:modified xsi:type="dcterms:W3CDTF">2016-10-12T01:07:32Z</dcterms:modified>
</cp:coreProperties>
</file>