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2"/>
  </p:sldMasterIdLst>
  <p:notesMasterIdLst>
    <p:notesMasterId r:id="rId35"/>
  </p:notesMasterIdLst>
  <p:handoutMasterIdLst>
    <p:handoutMasterId r:id="rId36"/>
  </p:handoutMasterIdLst>
  <p:sldIdLst>
    <p:sldId id="256" r:id="rId3"/>
    <p:sldId id="257" r:id="rId4"/>
    <p:sldId id="258" r:id="rId5"/>
    <p:sldId id="259" r:id="rId6"/>
    <p:sldId id="267" r:id="rId7"/>
    <p:sldId id="269" r:id="rId8"/>
    <p:sldId id="270" r:id="rId9"/>
    <p:sldId id="271" r:id="rId10"/>
    <p:sldId id="272" r:id="rId11"/>
    <p:sldId id="273" r:id="rId12"/>
    <p:sldId id="274"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1" r:id="rId28"/>
    <p:sldId id="292" r:id="rId29"/>
    <p:sldId id="293" r:id="rId30"/>
    <p:sldId id="290" r:id="rId31"/>
    <p:sldId id="294" r:id="rId32"/>
    <p:sldId id="295" r:id="rId33"/>
    <p:sldId id="275" r:id="rId34"/>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Times New Roman" pitchFamily="18" charset="0"/>
      </a:defRPr>
    </a:lvl1pPr>
    <a:lvl2pPr marL="457200" algn="l" rtl="0" eaLnBrk="0" fontAlgn="base" hangingPunct="0">
      <a:spcBef>
        <a:spcPct val="0"/>
      </a:spcBef>
      <a:spcAft>
        <a:spcPct val="0"/>
      </a:spcAft>
      <a:defRPr kern="1200">
        <a:solidFill>
          <a:schemeClr val="tx1"/>
        </a:solidFill>
        <a:latin typeface="Arial" charset="0"/>
        <a:ea typeface="+mn-ea"/>
        <a:cs typeface="Times New Roman" pitchFamily="18" charset="0"/>
      </a:defRPr>
    </a:lvl2pPr>
    <a:lvl3pPr marL="914400" algn="l" rtl="0" eaLnBrk="0" fontAlgn="base" hangingPunct="0">
      <a:spcBef>
        <a:spcPct val="0"/>
      </a:spcBef>
      <a:spcAft>
        <a:spcPct val="0"/>
      </a:spcAft>
      <a:defRPr kern="1200">
        <a:solidFill>
          <a:schemeClr val="tx1"/>
        </a:solidFill>
        <a:latin typeface="Arial" charset="0"/>
        <a:ea typeface="+mn-ea"/>
        <a:cs typeface="Times New Roman" pitchFamily="18" charset="0"/>
      </a:defRPr>
    </a:lvl3pPr>
    <a:lvl4pPr marL="1371600" algn="l" rtl="0" eaLnBrk="0" fontAlgn="base" hangingPunct="0">
      <a:spcBef>
        <a:spcPct val="0"/>
      </a:spcBef>
      <a:spcAft>
        <a:spcPct val="0"/>
      </a:spcAft>
      <a:defRPr kern="1200">
        <a:solidFill>
          <a:schemeClr val="tx1"/>
        </a:solidFill>
        <a:latin typeface="Arial" charset="0"/>
        <a:ea typeface="+mn-ea"/>
        <a:cs typeface="Times New Roman" pitchFamily="18" charset="0"/>
      </a:defRPr>
    </a:lvl4pPr>
    <a:lvl5pPr marL="1828800" algn="l" rtl="0" eaLnBrk="0" fontAlgn="base" hangingPunct="0">
      <a:spcBef>
        <a:spcPct val="0"/>
      </a:spcBef>
      <a:spcAft>
        <a:spcPct val="0"/>
      </a:spcAft>
      <a:defRPr kern="1200">
        <a:solidFill>
          <a:schemeClr val="tx1"/>
        </a:solidFill>
        <a:latin typeface="Arial" charset="0"/>
        <a:ea typeface="+mn-ea"/>
        <a:cs typeface="Times New Roman" pitchFamily="18" charset="0"/>
      </a:defRPr>
    </a:lvl5pPr>
    <a:lvl6pPr marL="2286000" algn="l" defTabSz="914400" rtl="0" eaLnBrk="1" latinLnBrk="0" hangingPunct="1">
      <a:defRPr kern="1200">
        <a:solidFill>
          <a:schemeClr val="tx1"/>
        </a:solidFill>
        <a:latin typeface="Arial" charset="0"/>
        <a:ea typeface="+mn-ea"/>
        <a:cs typeface="Times New Roman" pitchFamily="18" charset="0"/>
      </a:defRPr>
    </a:lvl6pPr>
    <a:lvl7pPr marL="2743200" algn="l" defTabSz="914400" rtl="0" eaLnBrk="1" latinLnBrk="0" hangingPunct="1">
      <a:defRPr kern="1200">
        <a:solidFill>
          <a:schemeClr val="tx1"/>
        </a:solidFill>
        <a:latin typeface="Arial" charset="0"/>
        <a:ea typeface="+mn-ea"/>
        <a:cs typeface="Times New Roman" pitchFamily="18" charset="0"/>
      </a:defRPr>
    </a:lvl7pPr>
    <a:lvl8pPr marL="3200400" algn="l" defTabSz="914400" rtl="0" eaLnBrk="1" latinLnBrk="0" hangingPunct="1">
      <a:defRPr kern="1200">
        <a:solidFill>
          <a:schemeClr val="tx1"/>
        </a:solidFill>
        <a:latin typeface="Arial" charset="0"/>
        <a:ea typeface="+mn-ea"/>
        <a:cs typeface="Times New Roman" pitchFamily="18" charset="0"/>
      </a:defRPr>
    </a:lvl8pPr>
    <a:lvl9pPr marL="3657600" algn="l" defTabSz="914400" rtl="0" eaLnBrk="1" latinLnBrk="0" hangingPunct="1">
      <a:defRPr kern="1200">
        <a:solidFill>
          <a:schemeClr val="tx1"/>
        </a:solidFill>
        <a:latin typeface="Arial" charset="0"/>
        <a:ea typeface="+mn-ea"/>
        <a:cs typeface="Times New Roman" pitchFamily="18" charset="0"/>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F5F5F"/>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700" autoAdjust="0"/>
  </p:normalViewPr>
  <p:slideViewPr>
    <p:cSldViewPr>
      <p:cViewPr varScale="1">
        <p:scale>
          <a:sx n="117" d="100"/>
          <a:sy n="117" d="100"/>
        </p:scale>
        <p:origin x="-34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F3C8D3-CA19-42D7-ABC3-3DAB4BC15A50}"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ES"/>
        </a:p>
      </dgm:t>
    </dgm:pt>
    <dgm:pt modelId="{E69D070A-8371-48E1-A23B-933A53173CD7}">
      <dgm:prSet phldrT="[Texto]"/>
      <dgm:spPr/>
      <dgm:t>
        <a:bodyPr/>
        <a:lstStyle/>
        <a:p>
          <a:r>
            <a:rPr lang="es-ES" dirty="0"/>
            <a:t>Unidad 1</a:t>
          </a:r>
        </a:p>
      </dgm:t>
    </dgm:pt>
    <dgm:pt modelId="{12963564-7F54-4AFF-BB0F-C745FAFFE8EA}" type="parTrans" cxnId="{CD02EB91-F1A1-4712-B3BB-9668E0C35B74}">
      <dgm:prSet/>
      <dgm:spPr/>
      <dgm:t>
        <a:bodyPr/>
        <a:lstStyle/>
        <a:p>
          <a:endParaRPr lang="es-ES"/>
        </a:p>
      </dgm:t>
    </dgm:pt>
    <dgm:pt modelId="{60C92D64-CD87-4C56-878A-DB69BBBF8948}" type="sibTrans" cxnId="{CD02EB91-F1A1-4712-B3BB-9668E0C35B74}">
      <dgm:prSet/>
      <dgm:spPr/>
      <dgm:t>
        <a:bodyPr/>
        <a:lstStyle/>
        <a:p>
          <a:endParaRPr lang="es-ES"/>
        </a:p>
      </dgm:t>
    </dgm:pt>
    <dgm:pt modelId="{552B31F6-AF6E-45A9-97D7-9D2CF771B952}">
      <dgm:prSet phldrT="[Texto]"/>
      <dgm:spPr/>
      <dgm:t>
        <a:bodyPr/>
        <a:lstStyle/>
        <a:p>
          <a:pPr algn="ctr"/>
          <a:r>
            <a:rPr lang="es-MX" dirty="0">
              <a:latin typeface="+mj-lt"/>
            </a:rPr>
            <a:t>Halogenuros de Alquilo y Arilo</a:t>
          </a:r>
          <a:endParaRPr lang="es-ES" dirty="0">
            <a:latin typeface="+mj-lt"/>
          </a:endParaRPr>
        </a:p>
      </dgm:t>
    </dgm:pt>
    <dgm:pt modelId="{9B5AFBEE-E802-49F2-82A5-7D4E561AF5AD}" type="parTrans" cxnId="{55A7FFD9-7699-45C4-A789-CF39022C75A0}">
      <dgm:prSet/>
      <dgm:spPr/>
      <dgm:t>
        <a:bodyPr/>
        <a:lstStyle/>
        <a:p>
          <a:endParaRPr lang="es-ES"/>
        </a:p>
      </dgm:t>
    </dgm:pt>
    <dgm:pt modelId="{3DA76950-6D55-40D8-9B23-3B17658F89EA}" type="sibTrans" cxnId="{55A7FFD9-7699-45C4-A789-CF39022C75A0}">
      <dgm:prSet/>
      <dgm:spPr/>
      <dgm:t>
        <a:bodyPr/>
        <a:lstStyle/>
        <a:p>
          <a:endParaRPr lang="es-ES"/>
        </a:p>
      </dgm:t>
    </dgm:pt>
    <dgm:pt modelId="{7FF5FC59-C4C0-442D-B4DF-AF5B5979DAD2}">
      <dgm:prSet phldrT="[Texto]"/>
      <dgm:spPr/>
      <dgm:t>
        <a:bodyPr/>
        <a:lstStyle/>
        <a:p>
          <a:r>
            <a:rPr lang="es-ES" dirty="0"/>
            <a:t>Unidad 2</a:t>
          </a:r>
        </a:p>
      </dgm:t>
    </dgm:pt>
    <dgm:pt modelId="{7DAF2F8C-AAC3-43DC-B7B5-CDA5B8138741}" type="parTrans" cxnId="{A2F81784-DAC0-438B-8BF2-3100F0AE8EBE}">
      <dgm:prSet/>
      <dgm:spPr/>
      <dgm:t>
        <a:bodyPr/>
        <a:lstStyle/>
        <a:p>
          <a:endParaRPr lang="es-ES"/>
        </a:p>
      </dgm:t>
    </dgm:pt>
    <dgm:pt modelId="{18B0C5F3-BF51-4EB2-9D7A-C282A107FF69}" type="sibTrans" cxnId="{A2F81784-DAC0-438B-8BF2-3100F0AE8EBE}">
      <dgm:prSet/>
      <dgm:spPr/>
      <dgm:t>
        <a:bodyPr/>
        <a:lstStyle/>
        <a:p>
          <a:endParaRPr lang="es-ES"/>
        </a:p>
      </dgm:t>
    </dgm:pt>
    <dgm:pt modelId="{AD5DFF2E-84D0-4B36-B7A9-DE6B3F9F1A37}">
      <dgm:prSet phldrT="[Texto]"/>
      <dgm:spPr/>
      <dgm:t>
        <a:bodyPr/>
        <a:lstStyle/>
        <a:p>
          <a:pPr algn="ctr"/>
          <a:r>
            <a:rPr lang="es-ES" dirty="0">
              <a:latin typeface="+mj-lt"/>
            </a:rPr>
            <a:t>Alcoholes y Fenoles</a:t>
          </a:r>
        </a:p>
      </dgm:t>
    </dgm:pt>
    <dgm:pt modelId="{39251442-9F35-4DB4-B97B-135F1D937F4A}" type="parTrans" cxnId="{442DEC5E-6361-4316-8E1A-C7EDD9E0884A}">
      <dgm:prSet/>
      <dgm:spPr/>
      <dgm:t>
        <a:bodyPr/>
        <a:lstStyle/>
        <a:p>
          <a:endParaRPr lang="es-ES"/>
        </a:p>
      </dgm:t>
    </dgm:pt>
    <dgm:pt modelId="{6DF2EB01-7D95-42BA-AF55-913AD8521431}" type="sibTrans" cxnId="{442DEC5E-6361-4316-8E1A-C7EDD9E0884A}">
      <dgm:prSet/>
      <dgm:spPr/>
      <dgm:t>
        <a:bodyPr/>
        <a:lstStyle/>
        <a:p>
          <a:endParaRPr lang="es-ES"/>
        </a:p>
      </dgm:t>
    </dgm:pt>
    <dgm:pt modelId="{7AD789EE-F383-4E03-92B3-AD39EF003111}">
      <dgm:prSet phldrT="[Texto]"/>
      <dgm:spPr/>
      <dgm:t>
        <a:bodyPr/>
        <a:lstStyle/>
        <a:p>
          <a:r>
            <a:rPr lang="es-ES" dirty="0"/>
            <a:t>Unidad 4</a:t>
          </a:r>
        </a:p>
      </dgm:t>
    </dgm:pt>
    <dgm:pt modelId="{3ACE6422-2BF5-4FEF-8EEF-0B5557E01D14}" type="parTrans" cxnId="{16A19AAF-5CE2-4D81-879F-2C9B98EF8794}">
      <dgm:prSet/>
      <dgm:spPr/>
      <dgm:t>
        <a:bodyPr/>
        <a:lstStyle/>
        <a:p>
          <a:endParaRPr lang="es-ES"/>
        </a:p>
      </dgm:t>
    </dgm:pt>
    <dgm:pt modelId="{4ED50760-37B8-446D-9E71-9C884D49AA03}" type="sibTrans" cxnId="{16A19AAF-5CE2-4D81-879F-2C9B98EF8794}">
      <dgm:prSet/>
      <dgm:spPr/>
      <dgm:t>
        <a:bodyPr/>
        <a:lstStyle/>
        <a:p>
          <a:endParaRPr lang="es-ES"/>
        </a:p>
      </dgm:t>
    </dgm:pt>
    <dgm:pt modelId="{4652917F-346A-434B-BE95-C3959A92FA98}">
      <dgm:prSet phldrT="[Texto]" custT="1"/>
      <dgm:spPr/>
      <dgm:t>
        <a:bodyPr/>
        <a:lstStyle/>
        <a:p>
          <a:r>
            <a:rPr lang="es-ES" sz="2400" dirty="0">
              <a:latin typeface="+mj-lt"/>
            </a:rPr>
            <a:t>Éteres y Epóxidos</a:t>
          </a:r>
        </a:p>
      </dgm:t>
    </dgm:pt>
    <dgm:pt modelId="{5F275277-8814-4EA5-BC8D-560335A4A4A1}" type="parTrans" cxnId="{0D9CA431-145C-4CC0-8E3D-5B8A89C481BD}">
      <dgm:prSet/>
      <dgm:spPr/>
      <dgm:t>
        <a:bodyPr/>
        <a:lstStyle/>
        <a:p>
          <a:endParaRPr lang="es-ES"/>
        </a:p>
      </dgm:t>
    </dgm:pt>
    <dgm:pt modelId="{DD8969FF-0286-4BD5-BDD7-3FD8DE38014D}" type="sibTrans" cxnId="{0D9CA431-145C-4CC0-8E3D-5B8A89C481BD}">
      <dgm:prSet/>
      <dgm:spPr/>
      <dgm:t>
        <a:bodyPr/>
        <a:lstStyle/>
        <a:p>
          <a:endParaRPr lang="es-ES"/>
        </a:p>
      </dgm:t>
    </dgm:pt>
    <dgm:pt modelId="{7714EA60-A6BC-4E1F-92CB-985A3642363B}">
      <dgm:prSet/>
      <dgm:spPr/>
      <dgm:t>
        <a:bodyPr/>
        <a:lstStyle/>
        <a:p>
          <a:r>
            <a:rPr lang="es-ES" dirty="0"/>
            <a:t>Unidad 3    </a:t>
          </a:r>
        </a:p>
      </dgm:t>
    </dgm:pt>
    <dgm:pt modelId="{03129A48-992D-4F87-8564-C8F6537D217B}" type="parTrans" cxnId="{34BC861F-81DE-4DE9-BC86-B060796AD9E9}">
      <dgm:prSet/>
      <dgm:spPr/>
      <dgm:t>
        <a:bodyPr/>
        <a:lstStyle/>
        <a:p>
          <a:endParaRPr lang="es-ES"/>
        </a:p>
      </dgm:t>
    </dgm:pt>
    <dgm:pt modelId="{015CFC3B-1EF9-4D65-8217-85E69D38639D}" type="sibTrans" cxnId="{34BC861F-81DE-4DE9-BC86-B060796AD9E9}">
      <dgm:prSet/>
      <dgm:spPr/>
      <dgm:t>
        <a:bodyPr/>
        <a:lstStyle/>
        <a:p>
          <a:endParaRPr lang="es-ES"/>
        </a:p>
      </dgm:t>
    </dgm:pt>
    <dgm:pt modelId="{EA69654E-A1B9-4154-B64B-89B3825AE3DB}" type="pres">
      <dgm:prSet presAssocID="{76F3C8D3-CA19-42D7-ABC3-3DAB4BC15A50}" presName="rootnode" presStyleCnt="0">
        <dgm:presLayoutVars>
          <dgm:chMax/>
          <dgm:chPref/>
          <dgm:dir/>
          <dgm:animLvl val="lvl"/>
        </dgm:presLayoutVars>
      </dgm:prSet>
      <dgm:spPr/>
      <dgm:t>
        <a:bodyPr/>
        <a:lstStyle/>
        <a:p>
          <a:endParaRPr lang="es-MX"/>
        </a:p>
      </dgm:t>
    </dgm:pt>
    <dgm:pt modelId="{02FA91CB-0C29-4D1E-BE99-3E87A9A30931}" type="pres">
      <dgm:prSet presAssocID="{E69D070A-8371-48E1-A23B-933A53173CD7}" presName="composite" presStyleCnt="0"/>
      <dgm:spPr/>
    </dgm:pt>
    <dgm:pt modelId="{2FDF3316-2A69-41F5-A1F6-32025903DABB}" type="pres">
      <dgm:prSet presAssocID="{E69D070A-8371-48E1-A23B-933A53173CD7}" presName="bentUpArrow1" presStyleLbl="alignImgPlace1" presStyleIdx="0" presStyleCnt="3"/>
      <dgm:spPr/>
    </dgm:pt>
    <dgm:pt modelId="{0618422C-5B7C-43AF-BEA1-6CF2FE78E10D}" type="pres">
      <dgm:prSet presAssocID="{E69D070A-8371-48E1-A23B-933A53173CD7}" presName="ParentText" presStyleLbl="node1" presStyleIdx="0" presStyleCnt="4">
        <dgm:presLayoutVars>
          <dgm:chMax val="1"/>
          <dgm:chPref val="1"/>
          <dgm:bulletEnabled val="1"/>
        </dgm:presLayoutVars>
      </dgm:prSet>
      <dgm:spPr/>
      <dgm:t>
        <a:bodyPr/>
        <a:lstStyle/>
        <a:p>
          <a:endParaRPr lang="es-MX"/>
        </a:p>
      </dgm:t>
    </dgm:pt>
    <dgm:pt modelId="{1D326624-362E-4C06-BD38-2E0EA8849BA4}" type="pres">
      <dgm:prSet presAssocID="{E69D070A-8371-48E1-A23B-933A53173CD7}" presName="ChildText" presStyleLbl="revTx" presStyleIdx="0" presStyleCnt="4" custScaleX="253527" custLinFactNeighborX="61613" custLinFactNeighborY="-4290">
        <dgm:presLayoutVars>
          <dgm:chMax val="0"/>
          <dgm:chPref val="0"/>
          <dgm:bulletEnabled val="1"/>
        </dgm:presLayoutVars>
      </dgm:prSet>
      <dgm:spPr/>
      <dgm:t>
        <a:bodyPr/>
        <a:lstStyle/>
        <a:p>
          <a:endParaRPr lang="es-MX"/>
        </a:p>
      </dgm:t>
    </dgm:pt>
    <dgm:pt modelId="{5365F258-2CE5-4A55-A26B-F7A0A47E03C8}" type="pres">
      <dgm:prSet presAssocID="{60C92D64-CD87-4C56-878A-DB69BBBF8948}" presName="sibTrans" presStyleCnt="0"/>
      <dgm:spPr/>
    </dgm:pt>
    <dgm:pt modelId="{198D7956-F8AD-40B5-9846-1C28997E16EE}" type="pres">
      <dgm:prSet presAssocID="{7FF5FC59-C4C0-442D-B4DF-AF5B5979DAD2}" presName="composite" presStyleCnt="0"/>
      <dgm:spPr/>
    </dgm:pt>
    <dgm:pt modelId="{F4447C9C-F789-49CC-9260-61EF5070CB57}" type="pres">
      <dgm:prSet presAssocID="{7FF5FC59-C4C0-442D-B4DF-AF5B5979DAD2}" presName="bentUpArrow1" presStyleLbl="alignImgPlace1" presStyleIdx="1" presStyleCnt="3"/>
      <dgm:spPr/>
    </dgm:pt>
    <dgm:pt modelId="{18B36299-E427-423D-83EE-DF81D41E6973}" type="pres">
      <dgm:prSet presAssocID="{7FF5FC59-C4C0-442D-B4DF-AF5B5979DAD2}" presName="ParentText" presStyleLbl="node1" presStyleIdx="1" presStyleCnt="4">
        <dgm:presLayoutVars>
          <dgm:chMax val="1"/>
          <dgm:chPref val="1"/>
          <dgm:bulletEnabled val="1"/>
        </dgm:presLayoutVars>
      </dgm:prSet>
      <dgm:spPr/>
      <dgm:t>
        <a:bodyPr/>
        <a:lstStyle/>
        <a:p>
          <a:endParaRPr lang="es-MX"/>
        </a:p>
      </dgm:t>
    </dgm:pt>
    <dgm:pt modelId="{C1EF55D3-FD5E-4F16-AB36-A67B356446A8}" type="pres">
      <dgm:prSet presAssocID="{7FF5FC59-C4C0-442D-B4DF-AF5B5979DAD2}" presName="ChildText" presStyleLbl="revTx" presStyleIdx="1" presStyleCnt="4" custScaleX="205021" custLinFactNeighborX="37533" custLinFactNeighborY="-9909">
        <dgm:presLayoutVars>
          <dgm:chMax val="0"/>
          <dgm:chPref val="0"/>
          <dgm:bulletEnabled val="1"/>
        </dgm:presLayoutVars>
      </dgm:prSet>
      <dgm:spPr/>
      <dgm:t>
        <a:bodyPr/>
        <a:lstStyle/>
        <a:p>
          <a:endParaRPr lang="es-MX"/>
        </a:p>
      </dgm:t>
    </dgm:pt>
    <dgm:pt modelId="{9DCD17B3-55BC-41B3-B894-EFCA7DB6B3FE}" type="pres">
      <dgm:prSet presAssocID="{18B0C5F3-BF51-4EB2-9D7A-C282A107FF69}" presName="sibTrans" presStyleCnt="0"/>
      <dgm:spPr/>
    </dgm:pt>
    <dgm:pt modelId="{46DC6124-B47C-455E-BE1C-BFFAFF8396D3}" type="pres">
      <dgm:prSet presAssocID="{7714EA60-A6BC-4E1F-92CB-985A3642363B}" presName="composite" presStyleCnt="0"/>
      <dgm:spPr/>
    </dgm:pt>
    <dgm:pt modelId="{EA6DCF42-58D4-4D30-B316-6BDADE5A6B30}" type="pres">
      <dgm:prSet presAssocID="{7714EA60-A6BC-4E1F-92CB-985A3642363B}" presName="bentUpArrow1" presStyleLbl="alignImgPlace1" presStyleIdx="2" presStyleCnt="3"/>
      <dgm:spPr/>
    </dgm:pt>
    <dgm:pt modelId="{6BD35E76-5C88-4604-B98F-29AD7EF8490C}" type="pres">
      <dgm:prSet presAssocID="{7714EA60-A6BC-4E1F-92CB-985A3642363B}" presName="ParentText" presStyleLbl="node1" presStyleIdx="2" presStyleCnt="4">
        <dgm:presLayoutVars>
          <dgm:chMax val="1"/>
          <dgm:chPref val="1"/>
          <dgm:bulletEnabled val="1"/>
        </dgm:presLayoutVars>
      </dgm:prSet>
      <dgm:spPr/>
      <dgm:t>
        <a:bodyPr/>
        <a:lstStyle/>
        <a:p>
          <a:endParaRPr lang="es-MX"/>
        </a:p>
      </dgm:t>
    </dgm:pt>
    <dgm:pt modelId="{ABDA6A27-6958-4FC3-A1DE-EC7F45EF7D3A}" type="pres">
      <dgm:prSet presAssocID="{7714EA60-A6BC-4E1F-92CB-985A3642363B}" presName="ChildText" presStyleLbl="revTx" presStyleIdx="2" presStyleCnt="4">
        <dgm:presLayoutVars>
          <dgm:chMax val="0"/>
          <dgm:chPref val="0"/>
          <dgm:bulletEnabled val="1"/>
        </dgm:presLayoutVars>
      </dgm:prSet>
      <dgm:spPr/>
    </dgm:pt>
    <dgm:pt modelId="{29E6FB9B-0A97-4C0C-BA36-D14EA86D16BF}" type="pres">
      <dgm:prSet presAssocID="{015CFC3B-1EF9-4D65-8217-85E69D38639D}" presName="sibTrans" presStyleCnt="0"/>
      <dgm:spPr/>
    </dgm:pt>
    <dgm:pt modelId="{6C5BCFFB-68BA-4343-B1E6-80FBF199A856}" type="pres">
      <dgm:prSet presAssocID="{7AD789EE-F383-4E03-92B3-AD39EF003111}" presName="composite" presStyleCnt="0"/>
      <dgm:spPr/>
    </dgm:pt>
    <dgm:pt modelId="{48011CB6-3AF3-45CD-9B13-5D0B0C68AE15}" type="pres">
      <dgm:prSet presAssocID="{7AD789EE-F383-4E03-92B3-AD39EF003111}" presName="ParentText" presStyleLbl="node1" presStyleIdx="3" presStyleCnt="4">
        <dgm:presLayoutVars>
          <dgm:chMax val="1"/>
          <dgm:chPref val="1"/>
          <dgm:bulletEnabled val="1"/>
        </dgm:presLayoutVars>
      </dgm:prSet>
      <dgm:spPr/>
      <dgm:t>
        <a:bodyPr/>
        <a:lstStyle/>
        <a:p>
          <a:endParaRPr lang="es-MX"/>
        </a:p>
      </dgm:t>
    </dgm:pt>
    <dgm:pt modelId="{7D2D5407-C20C-4893-84F0-07C08C116065}" type="pres">
      <dgm:prSet presAssocID="{7AD789EE-F383-4E03-92B3-AD39EF003111}" presName="FinalChildText" presStyleLbl="revTx" presStyleIdx="3" presStyleCnt="4" custScaleX="177243" custLinFactX="-10696" custLinFactY="-46177" custLinFactNeighborX="-100000" custLinFactNeighborY="-100000">
        <dgm:presLayoutVars>
          <dgm:chMax val="0"/>
          <dgm:chPref val="0"/>
          <dgm:bulletEnabled val="1"/>
        </dgm:presLayoutVars>
      </dgm:prSet>
      <dgm:spPr/>
      <dgm:t>
        <a:bodyPr/>
        <a:lstStyle/>
        <a:p>
          <a:endParaRPr lang="es-MX"/>
        </a:p>
      </dgm:t>
    </dgm:pt>
  </dgm:ptLst>
  <dgm:cxnLst>
    <dgm:cxn modelId="{7907CAE6-250A-4F51-93BF-1D5F1EB5B703}" type="presOf" srcId="{AD5DFF2E-84D0-4B36-B7A9-DE6B3F9F1A37}" destId="{C1EF55D3-FD5E-4F16-AB36-A67B356446A8}" srcOrd="0" destOrd="0" presId="urn:microsoft.com/office/officeart/2005/8/layout/StepDownProcess"/>
    <dgm:cxn modelId="{DA325E18-AF43-429C-B3F7-35EB03664449}" type="presOf" srcId="{4652917F-346A-434B-BE95-C3959A92FA98}" destId="{7D2D5407-C20C-4893-84F0-07C08C116065}" srcOrd="0" destOrd="0" presId="urn:microsoft.com/office/officeart/2005/8/layout/StepDownProcess"/>
    <dgm:cxn modelId="{06298751-A1FF-46AD-BF1D-25FAF2AC5390}" type="presOf" srcId="{7AD789EE-F383-4E03-92B3-AD39EF003111}" destId="{48011CB6-3AF3-45CD-9B13-5D0B0C68AE15}" srcOrd="0" destOrd="0" presId="urn:microsoft.com/office/officeart/2005/8/layout/StepDownProcess"/>
    <dgm:cxn modelId="{34BC861F-81DE-4DE9-BC86-B060796AD9E9}" srcId="{76F3C8D3-CA19-42D7-ABC3-3DAB4BC15A50}" destId="{7714EA60-A6BC-4E1F-92CB-985A3642363B}" srcOrd="2" destOrd="0" parTransId="{03129A48-992D-4F87-8564-C8F6537D217B}" sibTransId="{015CFC3B-1EF9-4D65-8217-85E69D38639D}"/>
    <dgm:cxn modelId="{D39B4493-E35C-4241-8D0E-B2F3B456C38C}" type="presOf" srcId="{E69D070A-8371-48E1-A23B-933A53173CD7}" destId="{0618422C-5B7C-43AF-BEA1-6CF2FE78E10D}" srcOrd="0" destOrd="0" presId="urn:microsoft.com/office/officeart/2005/8/layout/StepDownProcess"/>
    <dgm:cxn modelId="{4619F670-7875-4896-8016-3C34354B650A}" type="presOf" srcId="{76F3C8D3-CA19-42D7-ABC3-3DAB4BC15A50}" destId="{EA69654E-A1B9-4154-B64B-89B3825AE3DB}" srcOrd="0" destOrd="0" presId="urn:microsoft.com/office/officeart/2005/8/layout/StepDownProcess"/>
    <dgm:cxn modelId="{CD02EB91-F1A1-4712-B3BB-9668E0C35B74}" srcId="{76F3C8D3-CA19-42D7-ABC3-3DAB4BC15A50}" destId="{E69D070A-8371-48E1-A23B-933A53173CD7}" srcOrd="0" destOrd="0" parTransId="{12963564-7F54-4AFF-BB0F-C745FAFFE8EA}" sibTransId="{60C92D64-CD87-4C56-878A-DB69BBBF8948}"/>
    <dgm:cxn modelId="{6B92BB6E-DC90-4341-A307-26523DAFF125}" type="presOf" srcId="{552B31F6-AF6E-45A9-97D7-9D2CF771B952}" destId="{1D326624-362E-4C06-BD38-2E0EA8849BA4}" srcOrd="0" destOrd="0" presId="urn:microsoft.com/office/officeart/2005/8/layout/StepDownProcess"/>
    <dgm:cxn modelId="{8A06CFBB-E57C-44A6-8DD3-EDE7EA7BD884}" type="presOf" srcId="{7FF5FC59-C4C0-442D-B4DF-AF5B5979DAD2}" destId="{18B36299-E427-423D-83EE-DF81D41E6973}" srcOrd="0" destOrd="0" presId="urn:microsoft.com/office/officeart/2005/8/layout/StepDownProcess"/>
    <dgm:cxn modelId="{0D9CA431-145C-4CC0-8E3D-5B8A89C481BD}" srcId="{7AD789EE-F383-4E03-92B3-AD39EF003111}" destId="{4652917F-346A-434B-BE95-C3959A92FA98}" srcOrd="0" destOrd="0" parTransId="{5F275277-8814-4EA5-BC8D-560335A4A4A1}" sibTransId="{DD8969FF-0286-4BD5-BDD7-3FD8DE38014D}"/>
    <dgm:cxn modelId="{379440AF-4299-4A3D-B329-886D6A0A1126}" type="presOf" srcId="{7714EA60-A6BC-4E1F-92CB-985A3642363B}" destId="{6BD35E76-5C88-4604-B98F-29AD7EF8490C}" srcOrd="0" destOrd="0" presId="urn:microsoft.com/office/officeart/2005/8/layout/StepDownProcess"/>
    <dgm:cxn modelId="{442DEC5E-6361-4316-8E1A-C7EDD9E0884A}" srcId="{7FF5FC59-C4C0-442D-B4DF-AF5B5979DAD2}" destId="{AD5DFF2E-84D0-4B36-B7A9-DE6B3F9F1A37}" srcOrd="0" destOrd="0" parTransId="{39251442-9F35-4DB4-B97B-135F1D937F4A}" sibTransId="{6DF2EB01-7D95-42BA-AF55-913AD8521431}"/>
    <dgm:cxn modelId="{16A19AAF-5CE2-4D81-879F-2C9B98EF8794}" srcId="{76F3C8D3-CA19-42D7-ABC3-3DAB4BC15A50}" destId="{7AD789EE-F383-4E03-92B3-AD39EF003111}" srcOrd="3" destOrd="0" parTransId="{3ACE6422-2BF5-4FEF-8EEF-0B5557E01D14}" sibTransId="{4ED50760-37B8-446D-9E71-9C884D49AA03}"/>
    <dgm:cxn modelId="{55A7FFD9-7699-45C4-A789-CF39022C75A0}" srcId="{E69D070A-8371-48E1-A23B-933A53173CD7}" destId="{552B31F6-AF6E-45A9-97D7-9D2CF771B952}" srcOrd="0" destOrd="0" parTransId="{9B5AFBEE-E802-49F2-82A5-7D4E561AF5AD}" sibTransId="{3DA76950-6D55-40D8-9B23-3B17658F89EA}"/>
    <dgm:cxn modelId="{A2F81784-DAC0-438B-8BF2-3100F0AE8EBE}" srcId="{76F3C8D3-CA19-42D7-ABC3-3DAB4BC15A50}" destId="{7FF5FC59-C4C0-442D-B4DF-AF5B5979DAD2}" srcOrd="1" destOrd="0" parTransId="{7DAF2F8C-AAC3-43DC-B7B5-CDA5B8138741}" sibTransId="{18B0C5F3-BF51-4EB2-9D7A-C282A107FF69}"/>
    <dgm:cxn modelId="{D366523B-5602-4719-9365-647F14149719}" type="presParOf" srcId="{EA69654E-A1B9-4154-B64B-89B3825AE3DB}" destId="{02FA91CB-0C29-4D1E-BE99-3E87A9A30931}" srcOrd="0" destOrd="0" presId="urn:microsoft.com/office/officeart/2005/8/layout/StepDownProcess"/>
    <dgm:cxn modelId="{DD91670D-B418-4CE1-BDAF-3B8A9B50C7C8}" type="presParOf" srcId="{02FA91CB-0C29-4D1E-BE99-3E87A9A30931}" destId="{2FDF3316-2A69-41F5-A1F6-32025903DABB}" srcOrd="0" destOrd="0" presId="urn:microsoft.com/office/officeart/2005/8/layout/StepDownProcess"/>
    <dgm:cxn modelId="{315FAC0A-1B3F-4B36-8D4C-D53AD207FFDB}" type="presParOf" srcId="{02FA91CB-0C29-4D1E-BE99-3E87A9A30931}" destId="{0618422C-5B7C-43AF-BEA1-6CF2FE78E10D}" srcOrd="1" destOrd="0" presId="urn:microsoft.com/office/officeart/2005/8/layout/StepDownProcess"/>
    <dgm:cxn modelId="{B67D6B18-2C1B-4354-B470-B950EC367495}" type="presParOf" srcId="{02FA91CB-0C29-4D1E-BE99-3E87A9A30931}" destId="{1D326624-362E-4C06-BD38-2E0EA8849BA4}" srcOrd="2" destOrd="0" presId="urn:microsoft.com/office/officeart/2005/8/layout/StepDownProcess"/>
    <dgm:cxn modelId="{86C27861-6C1D-41B4-93BC-57E65719B432}" type="presParOf" srcId="{EA69654E-A1B9-4154-B64B-89B3825AE3DB}" destId="{5365F258-2CE5-4A55-A26B-F7A0A47E03C8}" srcOrd="1" destOrd="0" presId="urn:microsoft.com/office/officeart/2005/8/layout/StepDownProcess"/>
    <dgm:cxn modelId="{0D60E623-BF92-41C8-AA3A-642FDF5E6A3C}" type="presParOf" srcId="{EA69654E-A1B9-4154-B64B-89B3825AE3DB}" destId="{198D7956-F8AD-40B5-9846-1C28997E16EE}" srcOrd="2" destOrd="0" presId="urn:microsoft.com/office/officeart/2005/8/layout/StepDownProcess"/>
    <dgm:cxn modelId="{0D619D4D-BFB4-43B2-994C-6427E90D8DC8}" type="presParOf" srcId="{198D7956-F8AD-40B5-9846-1C28997E16EE}" destId="{F4447C9C-F789-49CC-9260-61EF5070CB57}" srcOrd="0" destOrd="0" presId="urn:microsoft.com/office/officeart/2005/8/layout/StepDownProcess"/>
    <dgm:cxn modelId="{05F2E378-E527-492F-9A9B-D8A4D11E2D97}" type="presParOf" srcId="{198D7956-F8AD-40B5-9846-1C28997E16EE}" destId="{18B36299-E427-423D-83EE-DF81D41E6973}" srcOrd="1" destOrd="0" presId="urn:microsoft.com/office/officeart/2005/8/layout/StepDownProcess"/>
    <dgm:cxn modelId="{AEDCF842-882C-4AB3-94D9-BDC3C5B8820C}" type="presParOf" srcId="{198D7956-F8AD-40B5-9846-1C28997E16EE}" destId="{C1EF55D3-FD5E-4F16-AB36-A67B356446A8}" srcOrd="2" destOrd="0" presId="urn:microsoft.com/office/officeart/2005/8/layout/StepDownProcess"/>
    <dgm:cxn modelId="{FBE194C3-94B3-4EAB-840A-4004A4E2256B}" type="presParOf" srcId="{EA69654E-A1B9-4154-B64B-89B3825AE3DB}" destId="{9DCD17B3-55BC-41B3-B894-EFCA7DB6B3FE}" srcOrd="3" destOrd="0" presId="urn:microsoft.com/office/officeart/2005/8/layout/StepDownProcess"/>
    <dgm:cxn modelId="{D8034B92-FA4E-4407-A406-764515E4CB7D}" type="presParOf" srcId="{EA69654E-A1B9-4154-B64B-89B3825AE3DB}" destId="{46DC6124-B47C-455E-BE1C-BFFAFF8396D3}" srcOrd="4" destOrd="0" presId="urn:microsoft.com/office/officeart/2005/8/layout/StepDownProcess"/>
    <dgm:cxn modelId="{F8881716-008D-432A-9AB7-FBB305C6A260}" type="presParOf" srcId="{46DC6124-B47C-455E-BE1C-BFFAFF8396D3}" destId="{EA6DCF42-58D4-4D30-B316-6BDADE5A6B30}" srcOrd="0" destOrd="0" presId="urn:microsoft.com/office/officeart/2005/8/layout/StepDownProcess"/>
    <dgm:cxn modelId="{2BA6DBD3-44AF-485B-A625-C55F14112797}" type="presParOf" srcId="{46DC6124-B47C-455E-BE1C-BFFAFF8396D3}" destId="{6BD35E76-5C88-4604-B98F-29AD7EF8490C}" srcOrd="1" destOrd="0" presId="urn:microsoft.com/office/officeart/2005/8/layout/StepDownProcess"/>
    <dgm:cxn modelId="{4DA42871-CAE5-409D-B32B-7414A006C2E2}" type="presParOf" srcId="{46DC6124-B47C-455E-BE1C-BFFAFF8396D3}" destId="{ABDA6A27-6958-4FC3-A1DE-EC7F45EF7D3A}" srcOrd="2" destOrd="0" presId="urn:microsoft.com/office/officeart/2005/8/layout/StepDownProcess"/>
    <dgm:cxn modelId="{E29D1FA1-D2E5-4982-B66B-C3CB51AF1F41}" type="presParOf" srcId="{EA69654E-A1B9-4154-B64B-89B3825AE3DB}" destId="{29E6FB9B-0A97-4C0C-BA36-D14EA86D16BF}" srcOrd="5" destOrd="0" presId="urn:microsoft.com/office/officeart/2005/8/layout/StepDownProcess"/>
    <dgm:cxn modelId="{A29016CA-40C7-4E41-9E39-FC1FB873C7FF}" type="presParOf" srcId="{EA69654E-A1B9-4154-B64B-89B3825AE3DB}" destId="{6C5BCFFB-68BA-4343-B1E6-80FBF199A856}" srcOrd="6" destOrd="0" presId="urn:microsoft.com/office/officeart/2005/8/layout/StepDownProcess"/>
    <dgm:cxn modelId="{055221A4-157C-4CC6-928B-36CDA53B5666}" type="presParOf" srcId="{6C5BCFFB-68BA-4343-B1E6-80FBF199A856}" destId="{48011CB6-3AF3-45CD-9B13-5D0B0C68AE15}" srcOrd="0" destOrd="0" presId="urn:microsoft.com/office/officeart/2005/8/layout/StepDownProcess"/>
    <dgm:cxn modelId="{90D83076-428A-4192-8BF5-63C5D717E05D}" type="presParOf" srcId="{6C5BCFFB-68BA-4343-B1E6-80FBF199A856}" destId="{7D2D5407-C20C-4893-84F0-07C08C116065}"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DF3316-2A69-41F5-A1F6-32025903DABB}">
      <dsp:nvSpPr>
        <dsp:cNvPr id="0" name=""/>
        <dsp:cNvSpPr/>
      </dsp:nvSpPr>
      <dsp:spPr>
        <a:xfrm rot="5400000">
          <a:off x="1898584" y="1032871"/>
          <a:ext cx="907085" cy="1032684"/>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18422C-5B7C-43AF-BEA1-6CF2FE78E10D}">
      <dsp:nvSpPr>
        <dsp:cNvPr id="0" name=""/>
        <dsp:cNvSpPr/>
      </dsp:nvSpPr>
      <dsp:spPr>
        <a:xfrm>
          <a:off x="1658262" y="27348"/>
          <a:ext cx="1526997" cy="106884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Unidad 1</a:t>
          </a:r>
        </a:p>
      </dsp:txBody>
      <dsp:txXfrm>
        <a:off x="1710448" y="79534"/>
        <a:ext cx="1422625" cy="964477"/>
      </dsp:txXfrm>
    </dsp:sp>
    <dsp:sp modelId="{1D326624-362E-4C06-BD38-2E0EA8849BA4}">
      <dsp:nvSpPr>
        <dsp:cNvPr id="0" name=""/>
        <dsp:cNvSpPr/>
      </dsp:nvSpPr>
      <dsp:spPr>
        <a:xfrm>
          <a:off x="3016999" y="92227"/>
          <a:ext cx="2815652" cy="863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228600" lvl="1" indent="-228600" algn="ctr" defTabSz="977900">
            <a:lnSpc>
              <a:spcPct val="90000"/>
            </a:lnSpc>
            <a:spcBef>
              <a:spcPct val="0"/>
            </a:spcBef>
            <a:spcAft>
              <a:spcPct val="15000"/>
            </a:spcAft>
            <a:buChar char="••"/>
          </a:pPr>
          <a:r>
            <a:rPr lang="es-MX" sz="2200" kern="1200" dirty="0">
              <a:latin typeface="+mj-lt"/>
            </a:rPr>
            <a:t>Halogenuros de Alquilo y Arilo</a:t>
          </a:r>
          <a:endParaRPr lang="es-ES" sz="2200" kern="1200" dirty="0">
            <a:latin typeface="+mj-lt"/>
          </a:endParaRPr>
        </a:p>
      </dsp:txBody>
      <dsp:txXfrm>
        <a:off x="3016999" y="92227"/>
        <a:ext cx="2815652" cy="863890"/>
      </dsp:txXfrm>
    </dsp:sp>
    <dsp:sp modelId="{F4447C9C-F789-49CC-9260-61EF5070CB57}">
      <dsp:nvSpPr>
        <dsp:cNvPr id="0" name=""/>
        <dsp:cNvSpPr/>
      </dsp:nvSpPr>
      <dsp:spPr>
        <a:xfrm rot="5400000">
          <a:off x="3573842" y="2233541"/>
          <a:ext cx="907085" cy="1032684"/>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B36299-E427-423D-83EE-DF81D41E6973}">
      <dsp:nvSpPr>
        <dsp:cNvPr id="0" name=""/>
        <dsp:cNvSpPr/>
      </dsp:nvSpPr>
      <dsp:spPr>
        <a:xfrm>
          <a:off x="3333519" y="1228018"/>
          <a:ext cx="1526997" cy="106884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Unidad 2</a:t>
          </a:r>
        </a:p>
      </dsp:txBody>
      <dsp:txXfrm>
        <a:off x="3385705" y="1280204"/>
        <a:ext cx="1422625" cy="964477"/>
      </dsp:txXfrm>
    </dsp:sp>
    <dsp:sp modelId="{C1EF55D3-FD5E-4F16-AB36-A67B356446A8}">
      <dsp:nvSpPr>
        <dsp:cNvPr id="0" name=""/>
        <dsp:cNvSpPr/>
      </dsp:nvSpPr>
      <dsp:spPr>
        <a:xfrm>
          <a:off x="4694178" y="1244355"/>
          <a:ext cx="2276948" cy="863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228600" lvl="1" indent="-228600" algn="ctr" defTabSz="977900">
            <a:lnSpc>
              <a:spcPct val="90000"/>
            </a:lnSpc>
            <a:spcBef>
              <a:spcPct val="0"/>
            </a:spcBef>
            <a:spcAft>
              <a:spcPct val="15000"/>
            </a:spcAft>
            <a:buChar char="••"/>
          </a:pPr>
          <a:r>
            <a:rPr lang="es-ES" sz="2200" kern="1200" dirty="0">
              <a:latin typeface="+mj-lt"/>
            </a:rPr>
            <a:t>Alcoholes y Fenoles</a:t>
          </a:r>
        </a:p>
      </dsp:txBody>
      <dsp:txXfrm>
        <a:off x="4694178" y="1244355"/>
        <a:ext cx="2276948" cy="863890"/>
      </dsp:txXfrm>
    </dsp:sp>
    <dsp:sp modelId="{EA6DCF42-58D4-4D30-B316-6BDADE5A6B30}">
      <dsp:nvSpPr>
        <dsp:cNvPr id="0" name=""/>
        <dsp:cNvSpPr/>
      </dsp:nvSpPr>
      <dsp:spPr>
        <a:xfrm rot="5400000">
          <a:off x="5249100" y="3434211"/>
          <a:ext cx="907085" cy="1032684"/>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D35E76-5C88-4604-B98F-29AD7EF8490C}">
      <dsp:nvSpPr>
        <dsp:cNvPr id="0" name=""/>
        <dsp:cNvSpPr/>
      </dsp:nvSpPr>
      <dsp:spPr>
        <a:xfrm>
          <a:off x="5008777" y="2428689"/>
          <a:ext cx="1526997" cy="106884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Unidad 3    </a:t>
          </a:r>
        </a:p>
      </dsp:txBody>
      <dsp:txXfrm>
        <a:off x="5060963" y="2480875"/>
        <a:ext cx="1422625" cy="964477"/>
      </dsp:txXfrm>
    </dsp:sp>
    <dsp:sp modelId="{ABDA6A27-6958-4FC3-A1DE-EC7F45EF7D3A}">
      <dsp:nvSpPr>
        <dsp:cNvPr id="0" name=""/>
        <dsp:cNvSpPr/>
      </dsp:nvSpPr>
      <dsp:spPr>
        <a:xfrm>
          <a:off x="6535775" y="2530628"/>
          <a:ext cx="1110592" cy="863890"/>
        </a:xfrm>
        <a:prstGeom prst="rect">
          <a:avLst/>
        </a:prstGeom>
        <a:noFill/>
        <a:ln>
          <a:noFill/>
        </a:ln>
        <a:effectLst/>
      </dsp:spPr>
      <dsp:style>
        <a:lnRef idx="0">
          <a:scrgbClr r="0" g="0" b="0"/>
        </a:lnRef>
        <a:fillRef idx="0">
          <a:scrgbClr r="0" g="0" b="0"/>
        </a:fillRef>
        <a:effectRef idx="0">
          <a:scrgbClr r="0" g="0" b="0"/>
        </a:effectRef>
        <a:fontRef idx="minor"/>
      </dsp:style>
    </dsp:sp>
    <dsp:sp modelId="{48011CB6-3AF3-45CD-9B13-5D0B0C68AE15}">
      <dsp:nvSpPr>
        <dsp:cNvPr id="0" name=""/>
        <dsp:cNvSpPr/>
      </dsp:nvSpPr>
      <dsp:spPr>
        <a:xfrm>
          <a:off x="6684035" y="3629359"/>
          <a:ext cx="1526997" cy="106884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a:t>Unidad 4</a:t>
          </a:r>
        </a:p>
      </dsp:txBody>
      <dsp:txXfrm>
        <a:off x="6736221" y="3681545"/>
        <a:ext cx="1422625" cy="964477"/>
      </dsp:txXfrm>
    </dsp:sp>
    <dsp:sp modelId="{7D2D5407-C20C-4893-84F0-07C08C116065}">
      <dsp:nvSpPr>
        <dsp:cNvPr id="0" name=""/>
        <dsp:cNvSpPr/>
      </dsp:nvSpPr>
      <dsp:spPr>
        <a:xfrm>
          <a:off x="6552724" y="2468488"/>
          <a:ext cx="1968447" cy="863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latin typeface="+mj-lt"/>
            </a:rPr>
            <a:t>Éteres y Epóxidos</a:t>
          </a:r>
        </a:p>
      </dsp:txBody>
      <dsp:txXfrm>
        <a:off x="6552724" y="2468488"/>
        <a:ext cx="1968447" cy="863890"/>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dirty="0"/>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dirty="0"/>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dirty="0"/>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5C5F0EA9-B8E9-401A-BDFF-961FA656549A}" type="slidenum">
              <a:rPr lang="en-US"/>
              <a:pPr/>
              <a:t>‹Nº›</a:t>
            </a:fld>
            <a:endParaRPr lang="en-US" dirty="0"/>
          </a:p>
        </p:txBody>
      </p:sp>
    </p:spTree>
    <p:extLst>
      <p:ext uri="{BB962C8B-B14F-4D97-AF65-F5344CB8AC3E}">
        <p14:creationId xmlns:p14="http://schemas.microsoft.com/office/powerpoint/2010/main" val="4242903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dirty="0"/>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dirty="0"/>
          </a:p>
        </p:txBody>
      </p:sp>
      <p:sp>
        <p:nvSpPr>
          <p:cNvPr id="1741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dirty="0"/>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0834A89B-2A93-4E81-AAF8-87CBA795AACD}" type="slidenum">
              <a:rPr lang="en-US"/>
              <a:pPr/>
              <a:t>‹Nº›</a:t>
            </a:fld>
            <a:endParaRPr lang="en-US" dirty="0"/>
          </a:p>
        </p:txBody>
      </p:sp>
    </p:spTree>
    <p:extLst>
      <p:ext uri="{BB962C8B-B14F-4D97-AF65-F5344CB8AC3E}">
        <p14:creationId xmlns:p14="http://schemas.microsoft.com/office/powerpoint/2010/main" val="25391348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26635" name="Picture 11" descr="scifair_fro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4763"/>
            <a:ext cx="12217400" cy="6867526"/>
          </a:xfrm>
          <a:prstGeom prst="rect">
            <a:avLst/>
          </a:prstGeom>
          <a:noFill/>
          <a:extLst>
            <a:ext uri="{909E8E84-426E-40DD-AFC4-6F175D3DCCD1}">
              <a14:hiddenFill xmlns:a14="http://schemas.microsoft.com/office/drawing/2010/main">
                <a:solidFill>
                  <a:srgbClr val="FFFFFF"/>
                </a:solidFill>
              </a14:hiddenFill>
            </a:ext>
          </a:extLst>
        </p:spPr>
      </p:pic>
      <p:sp>
        <p:nvSpPr>
          <p:cNvPr id="26626" name="Rectangle 2"/>
          <p:cNvSpPr>
            <a:spLocks noGrp="1" noChangeArrowheads="1"/>
          </p:cNvSpPr>
          <p:nvPr>
            <p:ph type="ctrTitle"/>
          </p:nvPr>
        </p:nvSpPr>
        <p:spPr>
          <a:xfrm>
            <a:off x="2540000" y="685800"/>
            <a:ext cx="8636000" cy="1752600"/>
          </a:xfrm>
        </p:spPr>
        <p:txBody>
          <a:bodyPr/>
          <a:lstStyle>
            <a:lvl1pPr algn="r">
              <a:defRPr sz="4400"/>
            </a:lvl1pPr>
          </a:lstStyle>
          <a:p>
            <a:pPr lvl="0"/>
            <a:r>
              <a:rPr lang="es-ES" noProof="0"/>
              <a:t>Haga clic para modificar el estilo de título del patrón</a:t>
            </a:r>
            <a:endParaRPr lang="en-US" noProof="0"/>
          </a:p>
        </p:txBody>
      </p:sp>
      <p:sp>
        <p:nvSpPr>
          <p:cNvPr id="26627" name="Rectangle 3"/>
          <p:cNvSpPr>
            <a:spLocks noGrp="1" noChangeArrowheads="1"/>
          </p:cNvSpPr>
          <p:nvPr>
            <p:ph type="subTitle" idx="1"/>
          </p:nvPr>
        </p:nvSpPr>
        <p:spPr>
          <a:xfrm>
            <a:off x="2235200" y="2133600"/>
            <a:ext cx="8636000" cy="1981200"/>
          </a:xfrm>
        </p:spPr>
        <p:txBody>
          <a:bodyPr/>
          <a:lstStyle>
            <a:lvl1pPr marL="0" indent="0" algn="r">
              <a:buFont typeface="Wingdings" pitchFamily="2" charset="2"/>
              <a:buNone/>
              <a:defRPr sz="1400" i="1"/>
            </a:lvl1pPr>
          </a:lstStyle>
          <a:p>
            <a:pPr lvl="0"/>
            <a:r>
              <a:rPr lang="es-ES" noProof="0"/>
              <a:t>Haga clic para editar el estilo de subtítulo del patrón</a:t>
            </a:r>
            <a:endParaRPr lang="en-US" noProof="0"/>
          </a:p>
        </p:txBody>
      </p:sp>
      <p:sp>
        <p:nvSpPr>
          <p:cNvPr id="26628" name="Rectangle 4"/>
          <p:cNvSpPr>
            <a:spLocks noGrp="1" noChangeArrowheads="1"/>
          </p:cNvSpPr>
          <p:nvPr>
            <p:ph type="dt" sz="half" idx="2"/>
          </p:nvPr>
        </p:nvSpPr>
        <p:spPr>
          <a:xfrm>
            <a:off x="9448800" y="6248400"/>
            <a:ext cx="2032000" cy="457200"/>
          </a:xfrm>
        </p:spPr>
        <p:txBody>
          <a:bodyPr/>
          <a:lstStyle>
            <a:lvl1pPr>
              <a:defRPr/>
            </a:lvl1pPr>
          </a:lstStyle>
          <a:p>
            <a:endParaRPr lang="en-US" dirty="0"/>
          </a:p>
        </p:txBody>
      </p:sp>
      <p:sp>
        <p:nvSpPr>
          <p:cNvPr id="26629" name="Rectangle 5"/>
          <p:cNvSpPr>
            <a:spLocks noGrp="1" noChangeArrowheads="1"/>
          </p:cNvSpPr>
          <p:nvPr>
            <p:ph type="ftr" sz="quarter" idx="3"/>
          </p:nvPr>
        </p:nvSpPr>
        <p:spPr>
          <a:xfrm>
            <a:off x="5080000" y="6248400"/>
            <a:ext cx="3860800" cy="457200"/>
          </a:xfrm>
        </p:spPr>
        <p:txBody>
          <a:bodyPr/>
          <a:lstStyle>
            <a:lvl1pPr>
              <a:defRPr/>
            </a:lvl1pPr>
          </a:lstStyle>
          <a:p>
            <a:endParaRPr lang="en-US" dirty="0"/>
          </a:p>
        </p:txBody>
      </p:sp>
      <p:sp>
        <p:nvSpPr>
          <p:cNvPr id="26630" name="Rectangle 6"/>
          <p:cNvSpPr>
            <a:spLocks noGrp="1" noChangeArrowheads="1"/>
          </p:cNvSpPr>
          <p:nvPr>
            <p:ph type="sldNum" sz="quarter" idx="4"/>
          </p:nvPr>
        </p:nvSpPr>
        <p:spPr>
          <a:xfrm>
            <a:off x="2946400" y="6248400"/>
            <a:ext cx="1625600" cy="457200"/>
          </a:xfrm>
        </p:spPr>
        <p:txBody>
          <a:bodyPr/>
          <a:lstStyle>
            <a:lvl1pPr>
              <a:defRPr/>
            </a:lvl1pPr>
          </a:lstStyle>
          <a:p>
            <a:fld id="{4B9521D4-8216-4D9C-B719-F8CB36287642}" type="slidenum">
              <a:rPr lang="en-US"/>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BA6B9AD-6975-46B0-A091-B21470B040EA}" type="slidenum">
              <a:rPr lang="en-US"/>
              <a:pPr/>
              <a:t>‹Nº›</a:t>
            </a:fld>
            <a:endParaRPr lang="en-US" dirty="0"/>
          </a:p>
        </p:txBody>
      </p:sp>
    </p:spTree>
    <p:extLst>
      <p:ext uri="{BB962C8B-B14F-4D97-AF65-F5344CB8AC3E}">
        <p14:creationId xmlns:p14="http://schemas.microsoft.com/office/powerpoint/2010/main" val="459233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838200"/>
            <a:ext cx="3048000" cy="5181600"/>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0" y="838200"/>
            <a:ext cx="8940800" cy="518160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15EB174-C8CE-44BB-A4E9-46F547FA7843}" type="slidenum">
              <a:rPr lang="en-US"/>
              <a:pPr/>
              <a:t>‹Nº›</a:t>
            </a:fld>
            <a:endParaRPr lang="en-US" dirty="0"/>
          </a:p>
        </p:txBody>
      </p:sp>
    </p:spTree>
    <p:extLst>
      <p:ext uri="{BB962C8B-B14F-4D97-AF65-F5344CB8AC3E}">
        <p14:creationId xmlns:p14="http://schemas.microsoft.com/office/powerpoint/2010/main" val="565411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06B4C5C-6D78-4AFA-9207-163D0B5D9DEA}" type="slidenum">
              <a:rPr lang="en-US"/>
              <a:pPr/>
              <a:t>‹Nº›</a:t>
            </a:fld>
            <a:endParaRPr lang="en-US" dirty="0"/>
          </a:p>
        </p:txBody>
      </p:sp>
    </p:spTree>
    <p:extLst>
      <p:ext uri="{BB962C8B-B14F-4D97-AF65-F5344CB8AC3E}">
        <p14:creationId xmlns:p14="http://schemas.microsoft.com/office/powerpoint/2010/main" val="861220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Editar el estilo de texto del patrón</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1448E14-2E81-48B7-82CB-3C9261782FEC}" type="slidenum">
              <a:rPr lang="en-US"/>
              <a:pPr/>
              <a:t>‹Nº›</a:t>
            </a:fld>
            <a:endParaRPr lang="en-US" dirty="0"/>
          </a:p>
        </p:txBody>
      </p:sp>
    </p:spTree>
    <p:extLst>
      <p:ext uri="{BB962C8B-B14F-4D97-AF65-F5344CB8AC3E}">
        <p14:creationId xmlns:p14="http://schemas.microsoft.com/office/powerpoint/2010/main" val="108645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0" y="2667000"/>
            <a:ext cx="58928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096000" y="2667000"/>
            <a:ext cx="58928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432405F9-54FB-4A69-A143-895A99EA24FF}" type="slidenum">
              <a:rPr lang="en-US"/>
              <a:pPr/>
              <a:t>‹Nº›</a:t>
            </a:fld>
            <a:endParaRPr lang="en-US" dirty="0"/>
          </a:p>
        </p:txBody>
      </p:sp>
    </p:spTree>
    <p:extLst>
      <p:ext uri="{BB962C8B-B14F-4D97-AF65-F5344CB8AC3E}">
        <p14:creationId xmlns:p14="http://schemas.microsoft.com/office/powerpoint/2010/main" val="36090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AAC56617-9778-4D02-9EF5-F1CDE13A188F}" type="slidenum">
              <a:rPr lang="en-US"/>
              <a:pPr/>
              <a:t>‹Nº›</a:t>
            </a:fld>
            <a:endParaRPr lang="en-US" dirty="0"/>
          </a:p>
        </p:txBody>
      </p:sp>
    </p:spTree>
    <p:extLst>
      <p:ext uri="{BB962C8B-B14F-4D97-AF65-F5344CB8AC3E}">
        <p14:creationId xmlns:p14="http://schemas.microsoft.com/office/powerpoint/2010/main" val="155169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57BDF8A4-B54D-4030-9695-22F12185226D}" type="slidenum">
              <a:rPr lang="en-US"/>
              <a:pPr/>
              <a:t>‹Nº›</a:t>
            </a:fld>
            <a:endParaRPr lang="en-US" dirty="0"/>
          </a:p>
        </p:txBody>
      </p:sp>
    </p:spTree>
    <p:extLst>
      <p:ext uri="{BB962C8B-B14F-4D97-AF65-F5344CB8AC3E}">
        <p14:creationId xmlns:p14="http://schemas.microsoft.com/office/powerpoint/2010/main" val="3997807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FC7F33DE-088B-46D1-B4D1-3A4BC45FA988}" type="slidenum">
              <a:rPr lang="en-US"/>
              <a:pPr/>
              <a:t>‹Nº›</a:t>
            </a:fld>
            <a:endParaRPr lang="en-US" dirty="0"/>
          </a:p>
        </p:txBody>
      </p:sp>
    </p:spTree>
    <p:extLst>
      <p:ext uri="{BB962C8B-B14F-4D97-AF65-F5344CB8AC3E}">
        <p14:creationId xmlns:p14="http://schemas.microsoft.com/office/powerpoint/2010/main" val="1608914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55719E-2E27-4485-9DFA-87F2EDB71A48}" type="slidenum">
              <a:rPr lang="en-US"/>
              <a:pPr/>
              <a:t>‹Nº›</a:t>
            </a:fld>
            <a:endParaRPr lang="en-US" dirty="0"/>
          </a:p>
        </p:txBody>
      </p:sp>
    </p:spTree>
    <p:extLst>
      <p:ext uri="{BB962C8B-B14F-4D97-AF65-F5344CB8AC3E}">
        <p14:creationId xmlns:p14="http://schemas.microsoft.com/office/powerpoint/2010/main" val="2685003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7D05F7F5-703A-478C-AE95-7D3419898002}" type="slidenum">
              <a:rPr lang="en-US"/>
              <a:pPr/>
              <a:t>‹Nº›</a:t>
            </a:fld>
            <a:endParaRPr lang="en-US" dirty="0"/>
          </a:p>
        </p:txBody>
      </p:sp>
    </p:spTree>
    <p:extLst>
      <p:ext uri="{BB962C8B-B14F-4D97-AF65-F5344CB8AC3E}">
        <p14:creationId xmlns:p14="http://schemas.microsoft.com/office/powerpoint/2010/main" val="344188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13" name="Picture 13" descr="scifair_INSID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700" y="-4763"/>
            <a:ext cx="12217400" cy="6867526"/>
          </a:xfrm>
          <a:prstGeom prst="rect">
            <a:avLst/>
          </a:prstGeom>
          <a:noFill/>
          <a:extLst>
            <a:ext uri="{909E8E84-426E-40DD-AFC4-6F175D3DCCD1}">
              <a14:hiddenFill xmlns:a14="http://schemas.microsoft.com/office/drawing/2010/main">
                <a:solidFill>
                  <a:srgbClr val="FFFFFF"/>
                </a:solidFill>
              </a14:hiddenFill>
            </a:ext>
          </a:extLst>
        </p:spPr>
      </p:pic>
      <p:sp>
        <p:nvSpPr>
          <p:cNvPr id="25602" name="Rectangle 2"/>
          <p:cNvSpPr>
            <a:spLocks noGrp="1" noChangeArrowheads="1"/>
          </p:cNvSpPr>
          <p:nvPr>
            <p:ph type="title"/>
          </p:nvPr>
        </p:nvSpPr>
        <p:spPr bwMode="auto">
          <a:xfrm>
            <a:off x="0" y="838200"/>
            <a:ext cx="1219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Haga clic para cambiar el estilo de título</a:t>
            </a:r>
          </a:p>
        </p:txBody>
      </p:sp>
      <p:sp>
        <p:nvSpPr>
          <p:cNvPr id="25603" name="Rectangle 3"/>
          <p:cNvSpPr>
            <a:spLocks noGrp="1" noChangeArrowheads="1"/>
          </p:cNvSpPr>
          <p:nvPr>
            <p:ph type="body" idx="1"/>
          </p:nvPr>
        </p:nvSpPr>
        <p:spPr bwMode="auto">
          <a:xfrm>
            <a:off x="0" y="2667000"/>
            <a:ext cx="119888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25604" name="Rectangle 4"/>
          <p:cNvSpPr>
            <a:spLocks noGrp="1" noChangeArrowheads="1"/>
          </p:cNvSpPr>
          <p:nvPr>
            <p:ph type="dt" sz="half" idx="2"/>
          </p:nvPr>
        </p:nvSpPr>
        <p:spPr bwMode="auto">
          <a:xfrm>
            <a:off x="88392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endParaRPr lang="en-US" dirty="0"/>
          </a:p>
        </p:txBody>
      </p:sp>
      <p:sp>
        <p:nvSpPr>
          <p:cNvPr id="25605" name="Rectangle 5"/>
          <p:cNvSpPr>
            <a:spLocks noGrp="1" noChangeArrowheads="1"/>
          </p:cNvSpPr>
          <p:nvPr>
            <p:ph type="ftr" sz="quarter" idx="3"/>
          </p:nvPr>
        </p:nvSpPr>
        <p:spPr bwMode="auto">
          <a:xfrm>
            <a:off x="43688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dirty="0"/>
          </a:p>
        </p:txBody>
      </p:sp>
      <p:sp>
        <p:nvSpPr>
          <p:cNvPr id="25606" name="Rectangle 6"/>
          <p:cNvSpPr>
            <a:spLocks noGrp="1" noChangeArrowheads="1"/>
          </p:cNvSpPr>
          <p:nvPr>
            <p:ph type="sldNum" sz="quarter" idx="4"/>
          </p:nvPr>
        </p:nvSpPr>
        <p:spPr bwMode="auto">
          <a:xfrm>
            <a:off x="2032000" y="6248400"/>
            <a:ext cx="172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627D2285-27FA-457D-9EDA-DD133CC5874A}" type="slidenum">
              <a:rPr lang="en-US"/>
              <a:pPr/>
              <a:t>‹Nº›</a:t>
            </a:fld>
            <a:endParaRPr lang="en-US" dirty="0"/>
          </a:p>
        </p:txBody>
      </p:sp>
      <p:sp>
        <p:nvSpPr>
          <p:cNvPr id="25615" name="Rectangle 15"/>
          <p:cNvSpPr>
            <a:spLocks noChangeArrowheads="1"/>
          </p:cNvSpPr>
          <p:nvPr/>
        </p:nvSpPr>
        <p:spPr bwMode="auto">
          <a:xfrm>
            <a:off x="1485900" y="1609725"/>
            <a:ext cx="9245600" cy="19050"/>
          </a:xfrm>
          <a:prstGeom prst="rect">
            <a:avLst/>
          </a:prstGeom>
          <a:solidFill>
            <a:srgbClr val="80808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Verdana" pitchFamily="34" charset="0"/>
        </a:defRPr>
      </a:lvl2pPr>
      <a:lvl3pPr algn="ctr" rtl="0" eaLnBrk="1" fontAlgn="base" hangingPunct="1">
        <a:spcBef>
          <a:spcPct val="0"/>
        </a:spcBef>
        <a:spcAft>
          <a:spcPct val="0"/>
        </a:spcAft>
        <a:defRPr sz="3600">
          <a:solidFill>
            <a:schemeClr val="tx2"/>
          </a:solidFill>
          <a:latin typeface="Verdana" pitchFamily="34" charset="0"/>
        </a:defRPr>
      </a:lvl3pPr>
      <a:lvl4pPr algn="ctr" rtl="0" eaLnBrk="1" fontAlgn="base" hangingPunct="1">
        <a:spcBef>
          <a:spcPct val="0"/>
        </a:spcBef>
        <a:spcAft>
          <a:spcPct val="0"/>
        </a:spcAft>
        <a:defRPr sz="3600">
          <a:solidFill>
            <a:schemeClr val="tx2"/>
          </a:solidFill>
          <a:latin typeface="Verdana" pitchFamily="34" charset="0"/>
        </a:defRPr>
      </a:lvl4pPr>
      <a:lvl5pPr algn="ctr" rtl="0" eaLnBrk="1" fontAlgn="base" hangingPunct="1">
        <a:spcBef>
          <a:spcPct val="0"/>
        </a:spcBef>
        <a:spcAft>
          <a:spcPct val="0"/>
        </a:spcAft>
        <a:defRPr sz="3600">
          <a:solidFill>
            <a:schemeClr val="tx2"/>
          </a:solidFill>
          <a:latin typeface="Verdana" pitchFamily="34" charset="0"/>
        </a:defRPr>
      </a:lvl5pPr>
      <a:lvl6pPr marL="457200" algn="ctr" rtl="0" eaLnBrk="1" fontAlgn="base" hangingPunct="1">
        <a:spcBef>
          <a:spcPct val="0"/>
        </a:spcBef>
        <a:spcAft>
          <a:spcPct val="0"/>
        </a:spcAft>
        <a:defRPr sz="3600">
          <a:solidFill>
            <a:schemeClr val="tx2"/>
          </a:solidFill>
          <a:latin typeface="Verdana" pitchFamily="34" charset="0"/>
        </a:defRPr>
      </a:lvl6pPr>
      <a:lvl7pPr marL="914400" algn="ctr" rtl="0" eaLnBrk="1" fontAlgn="base" hangingPunct="1">
        <a:spcBef>
          <a:spcPct val="0"/>
        </a:spcBef>
        <a:spcAft>
          <a:spcPct val="0"/>
        </a:spcAft>
        <a:defRPr sz="3600">
          <a:solidFill>
            <a:schemeClr val="tx2"/>
          </a:solidFill>
          <a:latin typeface="Verdana" pitchFamily="34" charset="0"/>
        </a:defRPr>
      </a:lvl7pPr>
      <a:lvl8pPr marL="1371600" algn="ctr" rtl="0" eaLnBrk="1" fontAlgn="base" hangingPunct="1">
        <a:spcBef>
          <a:spcPct val="0"/>
        </a:spcBef>
        <a:spcAft>
          <a:spcPct val="0"/>
        </a:spcAft>
        <a:defRPr sz="3600">
          <a:solidFill>
            <a:schemeClr val="tx2"/>
          </a:solidFill>
          <a:latin typeface="Verdana" pitchFamily="34" charset="0"/>
        </a:defRPr>
      </a:lvl8pPr>
      <a:lvl9pPr marL="1828800" algn="ctr" rtl="0" eaLnBrk="1" fontAlgn="base" hangingPunct="1">
        <a:spcBef>
          <a:spcPct val="0"/>
        </a:spcBef>
        <a:spcAft>
          <a:spcPct val="0"/>
        </a:spcAft>
        <a:defRPr sz="3600">
          <a:solidFill>
            <a:schemeClr val="tx2"/>
          </a:solidFill>
          <a:latin typeface="Verdana" pitchFamily="34" charset="0"/>
        </a:defRPr>
      </a:lvl9pPr>
    </p:titleStyle>
    <p:bodyStyle>
      <a:lvl1pPr marL="342900" indent="-342900" algn="ctr" rtl="0" eaLnBrk="1" fontAlgn="base" hangingPunct="1">
        <a:spcBef>
          <a:spcPct val="20000"/>
        </a:spcBef>
        <a:spcAft>
          <a:spcPct val="0"/>
        </a:spcAft>
        <a:buClr>
          <a:srgbClr val="5F5F5F"/>
        </a:buClr>
        <a:buFont typeface="Wingdings" pitchFamily="2" charset="2"/>
        <a:buChar char="§"/>
        <a:defRPr>
          <a:solidFill>
            <a:schemeClr val="tx2"/>
          </a:solidFill>
          <a:latin typeface="+mn-lt"/>
          <a:ea typeface="+mn-ea"/>
          <a:cs typeface="+mn-cs"/>
        </a:defRPr>
      </a:lvl1pPr>
      <a:lvl2pPr marL="742950" indent="-285750" algn="ctr" rtl="0" eaLnBrk="1" fontAlgn="base" hangingPunct="1">
        <a:spcBef>
          <a:spcPct val="20000"/>
        </a:spcBef>
        <a:spcAft>
          <a:spcPct val="0"/>
        </a:spcAft>
        <a:buClr>
          <a:srgbClr val="5F5F5F"/>
        </a:buClr>
        <a:buFont typeface="Wingdings" pitchFamily="2" charset="2"/>
        <a:buChar char="§"/>
        <a:defRPr sz="1700">
          <a:solidFill>
            <a:schemeClr val="tx2"/>
          </a:solidFill>
          <a:latin typeface="+mn-lt"/>
        </a:defRPr>
      </a:lvl2pPr>
      <a:lvl3pPr marL="1143000" indent="-228600" algn="ctr" rtl="0" eaLnBrk="1" fontAlgn="base" hangingPunct="1">
        <a:spcBef>
          <a:spcPct val="20000"/>
        </a:spcBef>
        <a:spcAft>
          <a:spcPct val="0"/>
        </a:spcAft>
        <a:buClr>
          <a:srgbClr val="5F5F5F"/>
        </a:buClr>
        <a:buFont typeface="Wingdings" pitchFamily="2" charset="2"/>
        <a:buChar char="§"/>
        <a:defRPr sz="1600">
          <a:solidFill>
            <a:schemeClr val="tx2"/>
          </a:solidFill>
          <a:latin typeface="+mn-lt"/>
        </a:defRPr>
      </a:lvl3pPr>
      <a:lvl4pPr marL="1600200" indent="-228600" algn="ctr" rtl="0" eaLnBrk="1" fontAlgn="base" hangingPunct="1">
        <a:spcBef>
          <a:spcPct val="20000"/>
        </a:spcBef>
        <a:spcAft>
          <a:spcPct val="0"/>
        </a:spcAft>
        <a:buClr>
          <a:srgbClr val="5F5F5F"/>
        </a:buClr>
        <a:buFont typeface="Wingdings" pitchFamily="2" charset="2"/>
        <a:buChar char="§"/>
        <a:defRPr sz="1500">
          <a:solidFill>
            <a:schemeClr val="tx2"/>
          </a:solidFill>
          <a:latin typeface="+mn-lt"/>
        </a:defRPr>
      </a:lvl4pPr>
      <a:lvl5pPr marL="20574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5pPr>
      <a:lvl6pPr marL="25146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6pPr>
      <a:lvl7pPr marL="29718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7pPr>
      <a:lvl8pPr marL="34290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8pPr>
      <a:lvl9pPr marL="3886200" indent="-228600" algn="ctr" rtl="0" eaLnBrk="1" fontAlgn="base" hangingPunct="1">
        <a:spcBef>
          <a:spcPct val="20000"/>
        </a:spcBef>
        <a:spcAft>
          <a:spcPct val="0"/>
        </a:spcAft>
        <a:buClr>
          <a:srgbClr val="5F5F5F"/>
        </a:buClr>
        <a:buFont typeface="Wingdings" pitchFamily="2" charset="2"/>
        <a:buChar char="§"/>
        <a:defRPr sz="1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1703512" y="263849"/>
            <a:ext cx="9242648" cy="1752600"/>
          </a:xfrm>
        </p:spPr>
        <p:txBody>
          <a:bodyPr/>
          <a:lstStyle/>
          <a:p>
            <a:pPr algn="ctr"/>
            <a:r>
              <a:rPr lang="en-US" sz="3500" b="1" dirty="0">
                <a:solidFill>
                  <a:schemeClr val="tx2">
                    <a:lumMod val="95000"/>
                    <a:lumOff val="5000"/>
                  </a:schemeClr>
                </a:solidFill>
              </a:rPr>
              <a:t>Universidad </a:t>
            </a:r>
            <a:r>
              <a:rPr lang="es-MX" sz="3500" b="1" dirty="0">
                <a:solidFill>
                  <a:schemeClr val="tx2">
                    <a:lumMod val="95000"/>
                    <a:lumOff val="5000"/>
                  </a:schemeClr>
                </a:solidFill>
              </a:rPr>
              <a:t>Autónoma</a:t>
            </a:r>
            <a:r>
              <a:rPr lang="en-US" sz="3500" b="1" dirty="0">
                <a:solidFill>
                  <a:schemeClr val="tx2">
                    <a:lumMod val="95000"/>
                    <a:lumOff val="5000"/>
                  </a:schemeClr>
                </a:solidFill>
              </a:rPr>
              <a:t> del Estado de México</a:t>
            </a:r>
          </a:p>
        </p:txBody>
      </p:sp>
      <p:pic>
        <p:nvPicPr>
          <p:cNvPr id="4" name="Imagen 3"/>
          <p:cNvPicPr>
            <a:picLocks noChangeAspect="1"/>
          </p:cNvPicPr>
          <p:nvPr/>
        </p:nvPicPr>
        <p:blipFill rotWithShape="1">
          <a:blip r:embed="rId2"/>
          <a:srcRect l="31887" t="48599" r="43270" b="10781"/>
          <a:stretch/>
        </p:blipFill>
        <p:spPr>
          <a:xfrm>
            <a:off x="396469" y="258767"/>
            <a:ext cx="1800200" cy="1582871"/>
          </a:xfrm>
          <a:prstGeom prst="rect">
            <a:avLst/>
          </a:prstGeom>
        </p:spPr>
      </p:pic>
      <p:sp>
        <p:nvSpPr>
          <p:cNvPr id="7" name="Rectangle 4"/>
          <p:cNvSpPr txBox="1">
            <a:spLocks noChangeArrowheads="1"/>
          </p:cNvSpPr>
          <p:nvPr/>
        </p:nvSpPr>
        <p:spPr bwMode="auto">
          <a:xfrm>
            <a:off x="335360" y="1700506"/>
            <a:ext cx="1061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Verdana" pitchFamily="34" charset="0"/>
              </a:defRPr>
            </a:lvl2pPr>
            <a:lvl3pPr algn="ctr" rtl="0" eaLnBrk="1" fontAlgn="base" hangingPunct="1">
              <a:spcBef>
                <a:spcPct val="0"/>
              </a:spcBef>
              <a:spcAft>
                <a:spcPct val="0"/>
              </a:spcAft>
              <a:defRPr sz="3600">
                <a:solidFill>
                  <a:schemeClr val="tx2"/>
                </a:solidFill>
                <a:latin typeface="Verdana" pitchFamily="34" charset="0"/>
              </a:defRPr>
            </a:lvl3pPr>
            <a:lvl4pPr algn="ctr" rtl="0" eaLnBrk="1" fontAlgn="base" hangingPunct="1">
              <a:spcBef>
                <a:spcPct val="0"/>
              </a:spcBef>
              <a:spcAft>
                <a:spcPct val="0"/>
              </a:spcAft>
              <a:defRPr sz="3600">
                <a:solidFill>
                  <a:schemeClr val="tx2"/>
                </a:solidFill>
                <a:latin typeface="Verdana" pitchFamily="34" charset="0"/>
              </a:defRPr>
            </a:lvl4pPr>
            <a:lvl5pPr algn="ctr" rtl="0" eaLnBrk="1" fontAlgn="base" hangingPunct="1">
              <a:spcBef>
                <a:spcPct val="0"/>
              </a:spcBef>
              <a:spcAft>
                <a:spcPct val="0"/>
              </a:spcAft>
              <a:defRPr sz="3600">
                <a:solidFill>
                  <a:schemeClr val="tx2"/>
                </a:solidFill>
                <a:latin typeface="Verdana" pitchFamily="34" charset="0"/>
              </a:defRPr>
            </a:lvl5pPr>
            <a:lvl6pPr marL="457200" algn="ctr" rtl="0" eaLnBrk="1" fontAlgn="base" hangingPunct="1">
              <a:spcBef>
                <a:spcPct val="0"/>
              </a:spcBef>
              <a:spcAft>
                <a:spcPct val="0"/>
              </a:spcAft>
              <a:defRPr sz="3600">
                <a:solidFill>
                  <a:schemeClr val="tx2"/>
                </a:solidFill>
                <a:latin typeface="Verdana" pitchFamily="34" charset="0"/>
              </a:defRPr>
            </a:lvl6pPr>
            <a:lvl7pPr marL="914400" algn="ctr" rtl="0" eaLnBrk="1" fontAlgn="base" hangingPunct="1">
              <a:spcBef>
                <a:spcPct val="0"/>
              </a:spcBef>
              <a:spcAft>
                <a:spcPct val="0"/>
              </a:spcAft>
              <a:defRPr sz="3600">
                <a:solidFill>
                  <a:schemeClr val="tx2"/>
                </a:solidFill>
                <a:latin typeface="Verdana" pitchFamily="34" charset="0"/>
              </a:defRPr>
            </a:lvl7pPr>
            <a:lvl8pPr marL="1371600" algn="ctr" rtl="0" eaLnBrk="1" fontAlgn="base" hangingPunct="1">
              <a:spcBef>
                <a:spcPct val="0"/>
              </a:spcBef>
              <a:spcAft>
                <a:spcPct val="0"/>
              </a:spcAft>
              <a:defRPr sz="3600">
                <a:solidFill>
                  <a:schemeClr val="tx2"/>
                </a:solidFill>
                <a:latin typeface="Verdana" pitchFamily="34" charset="0"/>
              </a:defRPr>
            </a:lvl8pPr>
            <a:lvl9pPr marL="1828800" algn="ctr" rtl="0" eaLnBrk="1" fontAlgn="base" hangingPunct="1">
              <a:spcBef>
                <a:spcPct val="0"/>
              </a:spcBef>
              <a:spcAft>
                <a:spcPct val="0"/>
              </a:spcAft>
              <a:defRPr sz="3600">
                <a:solidFill>
                  <a:schemeClr val="tx2"/>
                </a:solidFill>
                <a:latin typeface="Verdana" pitchFamily="34" charset="0"/>
              </a:defRPr>
            </a:lvl9pPr>
          </a:lstStyle>
          <a:p>
            <a:pPr algn="ctr"/>
            <a:r>
              <a:rPr lang="en-US" sz="3600" b="1" kern="0" dirty="0" smtClean="0">
                <a:solidFill>
                  <a:schemeClr val="accent5">
                    <a:lumMod val="25000"/>
                  </a:schemeClr>
                </a:solidFill>
              </a:rPr>
              <a:t>Unidad </a:t>
            </a:r>
            <a:r>
              <a:rPr lang="en-US" sz="3600" b="1" kern="0" dirty="0">
                <a:solidFill>
                  <a:schemeClr val="accent5">
                    <a:lumMod val="25000"/>
                  </a:schemeClr>
                </a:solidFill>
              </a:rPr>
              <a:t>Académica </a:t>
            </a:r>
            <a:r>
              <a:rPr lang="en-US" sz="3600" b="1" kern="0" dirty="0" smtClean="0">
                <a:solidFill>
                  <a:schemeClr val="accent5">
                    <a:lumMod val="25000"/>
                  </a:schemeClr>
                </a:solidFill>
              </a:rPr>
              <a:t>Profesional Acolman </a:t>
            </a:r>
            <a:endParaRPr lang="en-US" sz="3600" b="1" kern="0" dirty="0">
              <a:solidFill>
                <a:schemeClr val="accent5">
                  <a:lumMod val="25000"/>
                </a:schemeClr>
              </a:solidFill>
            </a:endParaRPr>
          </a:p>
        </p:txBody>
      </p:sp>
      <p:sp>
        <p:nvSpPr>
          <p:cNvPr id="5" name="Rectángulo 4"/>
          <p:cNvSpPr/>
          <p:nvPr/>
        </p:nvSpPr>
        <p:spPr>
          <a:xfrm>
            <a:off x="365565" y="4720034"/>
            <a:ext cx="11233136" cy="1077218"/>
          </a:xfrm>
          <a:prstGeom prst="rect">
            <a:avLst/>
          </a:prstGeom>
        </p:spPr>
        <p:txBody>
          <a:bodyPr wrap="square">
            <a:spAutoFit/>
          </a:bodyPr>
          <a:lstStyle/>
          <a:p>
            <a:r>
              <a:rPr lang="es-MX" sz="1600" dirty="0" smtClean="0">
                <a:solidFill>
                  <a:schemeClr val="tx1">
                    <a:lumMod val="75000"/>
                  </a:schemeClr>
                </a:solidFill>
                <a:latin typeface="Arial" panose="020B0604020202020204" pitchFamily="34" charset="0"/>
              </a:rPr>
              <a:t> </a:t>
            </a:r>
            <a:r>
              <a:rPr lang="es-MX" sz="3200" b="1" dirty="0">
                <a:solidFill>
                  <a:schemeClr val="tx2">
                    <a:lumMod val="95000"/>
                    <a:lumOff val="5000"/>
                  </a:schemeClr>
                </a:solidFill>
                <a:latin typeface="Arial" panose="020B0604020202020204" pitchFamily="34" charset="0"/>
              </a:rPr>
              <a:t>Programa de Estudios: </a:t>
            </a:r>
            <a:r>
              <a:rPr lang="es-MX" sz="3200" b="1" dirty="0" smtClean="0">
                <a:solidFill>
                  <a:schemeClr val="tx2">
                    <a:lumMod val="95000"/>
                    <a:lumOff val="5000"/>
                  </a:schemeClr>
                </a:solidFill>
                <a:latin typeface="Arial" panose="020B0604020202020204" pitchFamily="34" charset="0"/>
              </a:rPr>
              <a:t>Química </a:t>
            </a:r>
            <a:r>
              <a:rPr lang="es-MX" sz="3200" b="1" dirty="0">
                <a:solidFill>
                  <a:schemeClr val="tx2">
                    <a:lumMod val="95000"/>
                    <a:lumOff val="5000"/>
                  </a:schemeClr>
                </a:solidFill>
                <a:latin typeface="Arial" panose="020B0604020202020204" pitchFamily="34" charset="0"/>
              </a:rPr>
              <a:t>Orgánica de Halógenos y Oxigeno </a:t>
            </a:r>
            <a:endParaRPr lang="es-MX" sz="3200" b="1" dirty="0">
              <a:solidFill>
                <a:schemeClr val="tx2">
                  <a:lumMod val="95000"/>
                  <a:lumOff val="5000"/>
                </a:schemeClr>
              </a:solidFill>
            </a:endParaRPr>
          </a:p>
        </p:txBody>
      </p:sp>
      <p:sp>
        <p:nvSpPr>
          <p:cNvPr id="10" name="Rectangle 4"/>
          <p:cNvSpPr txBox="1">
            <a:spLocks noChangeArrowheads="1"/>
          </p:cNvSpPr>
          <p:nvPr/>
        </p:nvSpPr>
        <p:spPr bwMode="auto">
          <a:xfrm>
            <a:off x="335360" y="3283377"/>
            <a:ext cx="10441160" cy="1369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Verdana" pitchFamily="34" charset="0"/>
              </a:defRPr>
            </a:lvl2pPr>
            <a:lvl3pPr algn="ctr" rtl="0" eaLnBrk="1" fontAlgn="base" hangingPunct="1">
              <a:spcBef>
                <a:spcPct val="0"/>
              </a:spcBef>
              <a:spcAft>
                <a:spcPct val="0"/>
              </a:spcAft>
              <a:defRPr sz="3600">
                <a:solidFill>
                  <a:schemeClr val="tx2"/>
                </a:solidFill>
                <a:latin typeface="Verdana" pitchFamily="34" charset="0"/>
              </a:defRPr>
            </a:lvl3pPr>
            <a:lvl4pPr algn="ctr" rtl="0" eaLnBrk="1" fontAlgn="base" hangingPunct="1">
              <a:spcBef>
                <a:spcPct val="0"/>
              </a:spcBef>
              <a:spcAft>
                <a:spcPct val="0"/>
              </a:spcAft>
              <a:defRPr sz="3600">
                <a:solidFill>
                  <a:schemeClr val="tx2"/>
                </a:solidFill>
                <a:latin typeface="Verdana" pitchFamily="34" charset="0"/>
              </a:defRPr>
            </a:lvl4pPr>
            <a:lvl5pPr algn="ctr" rtl="0" eaLnBrk="1" fontAlgn="base" hangingPunct="1">
              <a:spcBef>
                <a:spcPct val="0"/>
              </a:spcBef>
              <a:spcAft>
                <a:spcPct val="0"/>
              </a:spcAft>
              <a:defRPr sz="3600">
                <a:solidFill>
                  <a:schemeClr val="tx2"/>
                </a:solidFill>
                <a:latin typeface="Verdana" pitchFamily="34" charset="0"/>
              </a:defRPr>
            </a:lvl5pPr>
            <a:lvl6pPr marL="457200" algn="ctr" rtl="0" eaLnBrk="1" fontAlgn="base" hangingPunct="1">
              <a:spcBef>
                <a:spcPct val="0"/>
              </a:spcBef>
              <a:spcAft>
                <a:spcPct val="0"/>
              </a:spcAft>
              <a:defRPr sz="3600">
                <a:solidFill>
                  <a:schemeClr val="tx2"/>
                </a:solidFill>
                <a:latin typeface="Verdana" pitchFamily="34" charset="0"/>
              </a:defRPr>
            </a:lvl6pPr>
            <a:lvl7pPr marL="914400" algn="ctr" rtl="0" eaLnBrk="1" fontAlgn="base" hangingPunct="1">
              <a:spcBef>
                <a:spcPct val="0"/>
              </a:spcBef>
              <a:spcAft>
                <a:spcPct val="0"/>
              </a:spcAft>
              <a:defRPr sz="3600">
                <a:solidFill>
                  <a:schemeClr val="tx2"/>
                </a:solidFill>
                <a:latin typeface="Verdana" pitchFamily="34" charset="0"/>
              </a:defRPr>
            </a:lvl7pPr>
            <a:lvl8pPr marL="1371600" algn="ctr" rtl="0" eaLnBrk="1" fontAlgn="base" hangingPunct="1">
              <a:spcBef>
                <a:spcPct val="0"/>
              </a:spcBef>
              <a:spcAft>
                <a:spcPct val="0"/>
              </a:spcAft>
              <a:defRPr sz="3600">
                <a:solidFill>
                  <a:schemeClr val="tx2"/>
                </a:solidFill>
                <a:latin typeface="Verdana" pitchFamily="34" charset="0"/>
              </a:defRPr>
            </a:lvl8pPr>
            <a:lvl9pPr marL="1828800" algn="ctr" rtl="0" eaLnBrk="1" fontAlgn="base" hangingPunct="1">
              <a:spcBef>
                <a:spcPct val="0"/>
              </a:spcBef>
              <a:spcAft>
                <a:spcPct val="0"/>
              </a:spcAft>
              <a:defRPr sz="3600">
                <a:solidFill>
                  <a:schemeClr val="tx2"/>
                </a:solidFill>
                <a:latin typeface="Verdana" pitchFamily="34" charset="0"/>
              </a:defRPr>
            </a:lvl9pPr>
          </a:lstStyle>
          <a:p>
            <a:pPr algn="l"/>
            <a:r>
              <a:rPr lang="es-MX" sz="3600" b="1" kern="0" dirty="0">
                <a:solidFill>
                  <a:schemeClr val="tx2">
                    <a:lumMod val="95000"/>
                    <a:lumOff val="5000"/>
                  </a:schemeClr>
                </a:solidFill>
              </a:rPr>
              <a:t>Licenciatura en Ingeniería Química</a:t>
            </a:r>
          </a:p>
        </p:txBody>
      </p:sp>
      <p:sp>
        <p:nvSpPr>
          <p:cNvPr id="11" name="Rectángulo 10"/>
          <p:cNvSpPr/>
          <p:nvPr/>
        </p:nvSpPr>
        <p:spPr>
          <a:xfrm>
            <a:off x="2900513" y="5651232"/>
            <a:ext cx="8712968" cy="1077218"/>
          </a:xfrm>
          <a:prstGeom prst="rect">
            <a:avLst/>
          </a:prstGeom>
        </p:spPr>
        <p:txBody>
          <a:bodyPr wrap="square">
            <a:spAutoFit/>
          </a:bodyPr>
          <a:lstStyle/>
          <a:p>
            <a:pPr algn="ctr"/>
            <a:r>
              <a:rPr lang="es-MX" sz="3200" b="1" dirty="0">
                <a:solidFill>
                  <a:schemeClr val="tx2">
                    <a:lumMod val="95000"/>
                    <a:lumOff val="5000"/>
                  </a:schemeClr>
                </a:solidFill>
                <a:latin typeface="Arial" panose="020B0604020202020204" pitchFamily="34" charset="0"/>
              </a:rPr>
              <a:t>Autora: Blanca Gabriela Cuevas </a:t>
            </a:r>
            <a:r>
              <a:rPr lang="es-MX" sz="3200" b="1" dirty="0" smtClean="0">
                <a:solidFill>
                  <a:schemeClr val="tx2">
                    <a:lumMod val="95000"/>
                    <a:lumOff val="5000"/>
                  </a:schemeClr>
                </a:solidFill>
                <a:latin typeface="Arial" panose="020B0604020202020204" pitchFamily="34" charset="0"/>
              </a:rPr>
              <a:t>González</a:t>
            </a:r>
          </a:p>
          <a:p>
            <a:pPr algn="ctr"/>
            <a:r>
              <a:rPr lang="es-MX" sz="3200" b="1" dirty="0" smtClean="0">
                <a:solidFill>
                  <a:schemeClr val="tx2">
                    <a:lumMod val="95000"/>
                    <a:lumOff val="5000"/>
                  </a:schemeClr>
                </a:solidFill>
                <a:latin typeface="Arial" panose="020B0604020202020204" pitchFamily="34" charset="0"/>
              </a:rPr>
              <a:t>Fecha: Agosto 2016 B</a:t>
            </a:r>
            <a:endParaRPr lang="es-MX" sz="3200" b="1" dirty="0">
              <a:solidFill>
                <a:schemeClr val="tx2">
                  <a:lumMod val="95000"/>
                  <a:lumOff val="5000"/>
                </a:schemeClr>
              </a:solidFill>
              <a:latin typeface="Arial" panose="020B0604020202020204" pitchFamily="34" charset="0"/>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7" grpId="0" autoUpdateAnimBg="0"/>
      <p:bldP spid="1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15480" y="908720"/>
            <a:ext cx="7704856" cy="584775"/>
          </a:xfrm>
          <a:prstGeom prst="rect">
            <a:avLst/>
          </a:prstGeom>
          <a:noFill/>
        </p:spPr>
        <p:txBody>
          <a:bodyPr wrap="square" rtlCol="0">
            <a:spAutoFit/>
          </a:bodyPr>
          <a:lstStyle/>
          <a:p>
            <a:r>
              <a:rPr lang="es-MX" sz="3200" dirty="0"/>
              <a:t>3.1.1  Estructura</a:t>
            </a:r>
          </a:p>
        </p:txBody>
      </p:sp>
      <p:sp>
        <p:nvSpPr>
          <p:cNvPr id="3" name="Rectángulo 2"/>
          <p:cNvSpPr/>
          <p:nvPr/>
        </p:nvSpPr>
        <p:spPr>
          <a:xfrm>
            <a:off x="1019436" y="2485603"/>
            <a:ext cx="4248472" cy="1938992"/>
          </a:xfrm>
          <a:prstGeom prst="rect">
            <a:avLst/>
          </a:prstGeom>
        </p:spPr>
        <p:txBody>
          <a:bodyPr wrap="square">
            <a:spAutoFit/>
          </a:bodyPr>
          <a:lstStyle/>
          <a:p>
            <a:pPr algn="just"/>
            <a:r>
              <a:rPr lang="es-MX" sz="2000" dirty="0">
                <a:solidFill>
                  <a:srgbClr val="000000"/>
                </a:solidFill>
                <a:latin typeface="Helvetica" panose="020B0604020202020204" pitchFamily="34" charset="0"/>
              </a:rPr>
              <a:t>Los éteres son moléculas de estructura similar al agua y alcoholes.  El ángulo entre los enlaces C-</a:t>
            </a:r>
            <a:r>
              <a:rPr lang="es-MX" sz="2000" dirty="0">
                <a:solidFill>
                  <a:srgbClr val="FF0000"/>
                </a:solidFill>
                <a:latin typeface="Helvetica" panose="020B0604020202020204" pitchFamily="34" charset="0"/>
              </a:rPr>
              <a:t>O</a:t>
            </a:r>
            <a:r>
              <a:rPr lang="es-MX" sz="2000" dirty="0">
                <a:solidFill>
                  <a:srgbClr val="000000"/>
                </a:solidFill>
                <a:latin typeface="Helvetica" panose="020B0604020202020204" pitchFamily="34" charset="0"/>
              </a:rPr>
              <a:t>-C es mayor que en el agua debido a las repulsiones estéricas entre grupos voluminosos.</a:t>
            </a:r>
            <a:endParaRPr lang="es-MX" sz="2000" dirty="0"/>
          </a:p>
        </p:txBody>
      </p:sp>
      <p:sp>
        <p:nvSpPr>
          <p:cNvPr id="9" name="CuadroTexto 8"/>
          <p:cNvSpPr txBox="1"/>
          <p:nvPr/>
        </p:nvSpPr>
        <p:spPr>
          <a:xfrm>
            <a:off x="1991544" y="1667617"/>
            <a:ext cx="2088232" cy="646331"/>
          </a:xfrm>
          <a:prstGeom prst="rect">
            <a:avLst/>
          </a:prstGeom>
          <a:noFill/>
        </p:spPr>
        <p:txBody>
          <a:bodyPr wrap="square" rtlCol="0">
            <a:spAutoFit/>
          </a:bodyPr>
          <a:lstStyle/>
          <a:p>
            <a:pPr algn="ctr"/>
            <a:r>
              <a:rPr lang="es-MX" sz="3600" dirty="0"/>
              <a:t>Éteres </a:t>
            </a:r>
          </a:p>
        </p:txBody>
      </p:sp>
      <p:sp>
        <p:nvSpPr>
          <p:cNvPr id="10" name="CuadroTexto 9"/>
          <p:cNvSpPr txBox="1"/>
          <p:nvPr/>
        </p:nvSpPr>
        <p:spPr>
          <a:xfrm>
            <a:off x="7752184" y="1671609"/>
            <a:ext cx="2088232" cy="646331"/>
          </a:xfrm>
          <a:prstGeom prst="rect">
            <a:avLst/>
          </a:prstGeom>
          <a:noFill/>
        </p:spPr>
        <p:txBody>
          <a:bodyPr wrap="square" rtlCol="0">
            <a:spAutoFit/>
          </a:bodyPr>
          <a:lstStyle/>
          <a:p>
            <a:pPr algn="ctr"/>
            <a:r>
              <a:rPr lang="es-MX" sz="3600" dirty="0"/>
              <a:t>Epóxidos </a:t>
            </a:r>
          </a:p>
        </p:txBody>
      </p:sp>
      <p:sp>
        <p:nvSpPr>
          <p:cNvPr id="11" name="Rectángulo 10"/>
          <p:cNvSpPr/>
          <p:nvPr/>
        </p:nvSpPr>
        <p:spPr>
          <a:xfrm>
            <a:off x="6948264" y="2485603"/>
            <a:ext cx="3696072" cy="2862322"/>
          </a:xfrm>
          <a:prstGeom prst="rect">
            <a:avLst/>
          </a:prstGeom>
        </p:spPr>
        <p:txBody>
          <a:bodyPr wrap="square">
            <a:spAutoFit/>
          </a:bodyPr>
          <a:lstStyle/>
          <a:p>
            <a:pPr algn="just"/>
            <a:r>
              <a:rPr lang="es-MX" sz="2000" dirty="0">
                <a:solidFill>
                  <a:srgbClr val="000000"/>
                </a:solidFill>
                <a:latin typeface="Helvetica" panose="020B0604020202020204" pitchFamily="34" charset="0"/>
              </a:rPr>
              <a:t>En el caso de los epóxidos la característica más relevante es la tensión del anillo, debida a ángulos de enlace muy distantes a los 109º.</a:t>
            </a:r>
          </a:p>
          <a:p>
            <a:pPr algn="just"/>
            <a:r>
              <a:rPr lang="es-MX" sz="2000" dirty="0">
                <a:solidFill>
                  <a:srgbClr val="000000"/>
                </a:solidFill>
                <a:latin typeface="Helvetica" panose="020B0604020202020204" pitchFamily="34" charset="0"/>
              </a:rPr>
              <a:t/>
            </a:r>
            <a:br>
              <a:rPr lang="es-MX" sz="2000" dirty="0">
                <a:solidFill>
                  <a:srgbClr val="000000"/>
                </a:solidFill>
                <a:latin typeface="Helvetica" panose="020B0604020202020204" pitchFamily="34" charset="0"/>
              </a:rPr>
            </a:br>
            <a:endParaRPr lang="es-MX" sz="2000" dirty="0">
              <a:solidFill>
                <a:srgbClr val="000000"/>
              </a:solidFill>
              <a:latin typeface="Helvetica" panose="020B0604020202020204" pitchFamily="34" charset="0"/>
            </a:endParaRPr>
          </a:p>
          <a:p>
            <a:pPr algn="just"/>
            <a:r>
              <a:rPr lang="es-MX" sz="2000" dirty="0"/>
              <a:t/>
            </a:r>
            <a:br>
              <a:rPr lang="es-MX" sz="2000" dirty="0"/>
            </a:br>
            <a:endParaRPr lang="es-MX" sz="2000" dirty="0"/>
          </a:p>
        </p:txBody>
      </p:sp>
      <p:pic>
        <p:nvPicPr>
          <p:cNvPr id="5122" name="Picture 2" descr="eteres-estructura"/>
          <p:cNvPicPr>
            <a:picLocks noChangeAspect="1" noChangeArrowheads="1"/>
          </p:cNvPicPr>
          <p:nvPr/>
        </p:nvPicPr>
        <p:blipFill rotWithShape="1">
          <a:blip r:embed="rId2">
            <a:extLst>
              <a:ext uri="{28A0092B-C50C-407E-A947-70E740481C1C}">
                <a14:useLocalDpi xmlns:a14="http://schemas.microsoft.com/office/drawing/2010/main" val="0"/>
              </a:ext>
            </a:extLst>
          </a:blip>
          <a:srcRect t="31226" r="87021" b="8198"/>
          <a:stretch/>
        </p:blipFill>
        <p:spPr bwMode="auto">
          <a:xfrm>
            <a:off x="1019436" y="4504052"/>
            <a:ext cx="1632621" cy="18252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4" name="Picture 4" descr="eteres-estructura"/>
          <p:cNvPicPr>
            <a:picLocks noChangeAspect="1" noChangeArrowheads="1"/>
          </p:cNvPicPr>
          <p:nvPr/>
        </p:nvPicPr>
        <p:blipFill rotWithShape="1">
          <a:blip r:embed="rId3">
            <a:extLst>
              <a:ext uri="{28A0092B-C50C-407E-A947-70E740481C1C}">
                <a14:useLocalDpi xmlns:a14="http://schemas.microsoft.com/office/drawing/2010/main" val="0"/>
              </a:ext>
            </a:extLst>
          </a:blip>
          <a:srcRect t="27999" r="74177" b="24855"/>
          <a:stretch/>
        </p:blipFill>
        <p:spPr bwMode="auto">
          <a:xfrm>
            <a:off x="7608168" y="4293096"/>
            <a:ext cx="2703562" cy="18838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4" name="Picture 2" descr="eteres-estructura"/>
          <p:cNvPicPr>
            <a:picLocks noChangeAspect="1" noChangeArrowheads="1"/>
          </p:cNvPicPr>
          <p:nvPr/>
        </p:nvPicPr>
        <p:blipFill rotWithShape="1">
          <a:blip r:embed="rId2">
            <a:extLst>
              <a:ext uri="{28A0092B-C50C-407E-A947-70E740481C1C}">
                <a14:useLocalDpi xmlns:a14="http://schemas.microsoft.com/office/drawing/2010/main" val="0"/>
              </a:ext>
            </a:extLst>
          </a:blip>
          <a:srcRect l="26280" t="31226" r="53567" b="8198"/>
          <a:stretch/>
        </p:blipFill>
        <p:spPr bwMode="auto">
          <a:xfrm>
            <a:off x="2832448" y="4539934"/>
            <a:ext cx="2435460" cy="17535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308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87488" y="836712"/>
            <a:ext cx="7704856" cy="584775"/>
          </a:xfrm>
          <a:prstGeom prst="rect">
            <a:avLst/>
          </a:prstGeom>
          <a:noFill/>
        </p:spPr>
        <p:txBody>
          <a:bodyPr wrap="square" rtlCol="0">
            <a:spAutoFit/>
          </a:bodyPr>
          <a:lstStyle/>
          <a:p>
            <a:r>
              <a:rPr lang="es-MX" sz="3200" dirty="0"/>
              <a:t>3.1.1.1 Propiedades físicas</a:t>
            </a:r>
          </a:p>
        </p:txBody>
      </p:sp>
      <p:sp>
        <p:nvSpPr>
          <p:cNvPr id="3" name="Rectángulo 2"/>
          <p:cNvSpPr/>
          <p:nvPr/>
        </p:nvSpPr>
        <p:spPr>
          <a:xfrm>
            <a:off x="1847527" y="2276872"/>
            <a:ext cx="8280920" cy="2308324"/>
          </a:xfrm>
          <a:prstGeom prst="rect">
            <a:avLst/>
          </a:prstGeom>
        </p:spPr>
        <p:txBody>
          <a:bodyPr wrap="square">
            <a:spAutoFit/>
          </a:bodyPr>
          <a:lstStyle/>
          <a:p>
            <a:pPr algn="just"/>
            <a:r>
              <a:rPr lang="es-MX" sz="2400" dirty="0">
                <a:solidFill>
                  <a:srgbClr val="000000"/>
                </a:solidFill>
                <a:latin typeface="PT Sans"/>
              </a:rPr>
              <a:t>El ángulo que existe entre el enlace carbono-hidrógeno-carbono, no es el típico de 180º, por lo cual los momentos dipolares que presentan cada uno de los enlaces C-O no se ven anulados, lo que lleva en consecuencia a que los éteres tengan un momento dipolar al que podemos llamar neto.</a:t>
            </a:r>
            <a:endParaRPr lang="es-MX" sz="2400" dirty="0"/>
          </a:p>
        </p:txBody>
      </p:sp>
      <p:sp>
        <p:nvSpPr>
          <p:cNvPr id="5" name="CuadroTexto 4"/>
          <p:cNvSpPr txBox="1"/>
          <p:nvPr/>
        </p:nvSpPr>
        <p:spPr>
          <a:xfrm>
            <a:off x="4799856" y="1745058"/>
            <a:ext cx="2088232" cy="707886"/>
          </a:xfrm>
          <a:prstGeom prst="rect">
            <a:avLst/>
          </a:prstGeom>
          <a:noFill/>
        </p:spPr>
        <p:txBody>
          <a:bodyPr wrap="square" rtlCol="0">
            <a:spAutoFit/>
          </a:bodyPr>
          <a:lstStyle/>
          <a:p>
            <a:pPr algn="ctr"/>
            <a:r>
              <a:rPr lang="es-MX" sz="4000" dirty="0"/>
              <a:t>Éteres </a:t>
            </a:r>
          </a:p>
        </p:txBody>
      </p:sp>
      <p:pic>
        <p:nvPicPr>
          <p:cNvPr id="8196" name="Picture 4" descr="Resultado de imagen para eteres nomencl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9736" y="4585196"/>
            <a:ext cx="4744555" cy="1371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3458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367808" y="692696"/>
            <a:ext cx="3312368" cy="769441"/>
          </a:xfrm>
          <a:prstGeom prst="rect">
            <a:avLst/>
          </a:prstGeom>
          <a:noFill/>
        </p:spPr>
        <p:txBody>
          <a:bodyPr wrap="square" rtlCol="0">
            <a:spAutoFit/>
          </a:bodyPr>
          <a:lstStyle/>
          <a:p>
            <a:pPr algn="ctr"/>
            <a:r>
              <a:rPr lang="es-MX" sz="4400" dirty="0"/>
              <a:t>Epóxidos </a:t>
            </a:r>
          </a:p>
        </p:txBody>
      </p:sp>
      <p:sp>
        <p:nvSpPr>
          <p:cNvPr id="4" name="Rectángulo 3"/>
          <p:cNvSpPr/>
          <p:nvPr/>
        </p:nvSpPr>
        <p:spPr>
          <a:xfrm>
            <a:off x="2639616" y="2204864"/>
            <a:ext cx="7296472" cy="2677656"/>
          </a:xfrm>
          <a:prstGeom prst="rect">
            <a:avLst/>
          </a:prstGeom>
        </p:spPr>
        <p:txBody>
          <a:bodyPr wrap="square">
            <a:spAutoFit/>
          </a:bodyPr>
          <a:lstStyle/>
          <a:p>
            <a:pPr algn="just"/>
            <a:r>
              <a:rPr lang="es-MX" sz="2800" dirty="0">
                <a:solidFill>
                  <a:srgbClr val="000000"/>
                </a:solidFill>
                <a:latin typeface="PT Sans"/>
              </a:rPr>
              <a:t>La tensión que posee el anillo les da una reactividad química un tanto especial, y es quizás éste hecho el que los haga tan útiles en cuanto a síntesis química se refiere.</a:t>
            </a:r>
            <a:br>
              <a:rPr lang="es-MX" sz="2800" dirty="0">
                <a:solidFill>
                  <a:srgbClr val="000000"/>
                </a:solidFill>
                <a:latin typeface="PT Sans"/>
              </a:rPr>
            </a:br>
            <a:r>
              <a:rPr lang="es-MX" sz="2800" dirty="0">
                <a:solidFill>
                  <a:srgbClr val="000000"/>
                </a:solidFill>
                <a:latin typeface="PT Sans"/>
              </a:rPr>
              <a:t/>
            </a:r>
            <a:br>
              <a:rPr lang="es-MX" sz="2800" dirty="0">
                <a:solidFill>
                  <a:srgbClr val="000000"/>
                </a:solidFill>
                <a:latin typeface="PT Sans"/>
              </a:rPr>
            </a:br>
            <a:endParaRPr lang="es-MX" sz="2800" dirty="0"/>
          </a:p>
        </p:txBody>
      </p:sp>
      <p:pic>
        <p:nvPicPr>
          <p:cNvPr id="6146" name="Picture 2" descr="Resultado de imagen para epoxidos nomencl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4189" y="4329847"/>
            <a:ext cx="5267325" cy="1295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511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487488" y="836712"/>
            <a:ext cx="7704856" cy="584775"/>
          </a:xfrm>
          <a:prstGeom prst="rect">
            <a:avLst/>
          </a:prstGeom>
          <a:noFill/>
        </p:spPr>
        <p:txBody>
          <a:bodyPr wrap="square" rtlCol="0">
            <a:spAutoFit/>
          </a:bodyPr>
          <a:lstStyle/>
          <a:p>
            <a:r>
              <a:rPr lang="es-MX" sz="3200" dirty="0"/>
              <a:t>3.1.1.2 Hibridación</a:t>
            </a:r>
          </a:p>
        </p:txBody>
      </p:sp>
      <p:sp>
        <p:nvSpPr>
          <p:cNvPr id="4" name="Rectángulo 3"/>
          <p:cNvSpPr/>
          <p:nvPr/>
        </p:nvSpPr>
        <p:spPr>
          <a:xfrm>
            <a:off x="1991544" y="1988840"/>
            <a:ext cx="8280920" cy="3785652"/>
          </a:xfrm>
          <a:prstGeom prst="rect">
            <a:avLst/>
          </a:prstGeom>
        </p:spPr>
        <p:txBody>
          <a:bodyPr wrap="square">
            <a:spAutoFit/>
          </a:bodyPr>
          <a:lstStyle/>
          <a:p>
            <a:pPr algn="ctr"/>
            <a:r>
              <a:rPr lang="es-MX" sz="2400" dirty="0">
                <a:solidFill>
                  <a:schemeClr val="accent4">
                    <a:lumMod val="75000"/>
                  </a:schemeClr>
                </a:solidFill>
                <a:latin typeface="PT Sans"/>
              </a:rPr>
              <a:t>Éteres</a:t>
            </a:r>
          </a:p>
          <a:p>
            <a:r>
              <a:rPr lang="es-MX" sz="2400" dirty="0">
                <a:solidFill>
                  <a:schemeClr val="accent4">
                    <a:lumMod val="75000"/>
                  </a:schemeClr>
                </a:solidFill>
                <a:latin typeface="PT Sans"/>
              </a:rPr>
              <a:t>La estructura angular que poseen los éteres se puede entender si tenemos en cuenta una hibridación sp^3 para el oxígeno, el cual posee dos pares no compartidos de electrones.</a:t>
            </a:r>
          </a:p>
          <a:p>
            <a:endParaRPr lang="es-MX" sz="2400" dirty="0">
              <a:solidFill>
                <a:schemeClr val="accent4">
                  <a:lumMod val="75000"/>
                </a:schemeClr>
              </a:solidFill>
              <a:latin typeface="PT Sans"/>
            </a:endParaRPr>
          </a:p>
          <a:p>
            <a:pPr algn="ctr"/>
            <a:r>
              <a:rPr lang="es-MX" sz="2400" dirty="0">
                <a:solidFill>
                  <a:schemeClr val="accent4">
                    <a:lumMod val="75000"/>
                  </a:schemeClr>
                </a:solidFill>
                <a:latin typeface="PT Sans"/>
              </a:rPr>
              <a:t>Epóxidos</a:t>
            </a:r>
          </a:p>
          <a:p>
            <a:pPr algn="just"/>
            <a:r>
              <a:rPr lang="es-MX" sz="2400" dirty="0">
                <a:solidFill>
                  <a:schemeClr val="accent4">
                    <a:lumMod val="75000"/>
                  </a:schemeClr>
                </a:solidFill>
                <a:latin typeface="PT Sans"/>
              </a:rPr>
              <a:t>La incorporación de oxigeno en un anillo de tres miembros requiere de que su Angulo de enlace se distorsione respecto al valor de tetraedro normal</a:t>
            </a:r>
            <a:endParaRPr lang="es-MX" sz="2400" dirty="0">
              <a:solidFill>
                <a:schemeClr val="accent4">
                  <a:lumMod val="75000"/>
                </a:schemeClr>
              </a:solidFill>
            </a:endParaRPr>
          </a:p>
        </p:txBody>
      </p:sp>
    </p:spTree>
    <p:extLst>
      <p:ext uri="{BB962C8B-B14F-4D97-AF65-F5344CB8AC3E}">
        <p14:creationId xmlns:p14="http://schemas.microsoft.com/office/powerpoint/2010/main" val="3207819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87488" y="836712"/>
            <a:ext cx="7704856" cy="584775"/>
          </a:xfrm>
          <a:prstGeom prst="rect">
            <a:avLst/>
          </a:prstGeom>
          <a:noFill/>
        </p:spPr>
        <p:txBody>
          <a:bodyPr wrap="square" rtlCol="0">
            <a:spAutoFit/>
          </a:bodyPr>
          <a:lstStyle/>
          <a:p>
            <a:r>
              <a:rPr lang="es-MX" sz="3200" dirty="0"/>
              <a:t>3.1.1.3 Polaridad</a:t>
            </a:r>
          </a:p>
        </p:txBody>
      </p:sp>
      <p:sp>
        <p:nvSpPr>
          <p:cNvPr id="3" name="Rectángulo 2"/>
          <p:cNvSpPr/>
          <p:nvPr/>
        </p:nvSpPr>
        <p:spPr>
          <a:xfrm>
            <a:off x="1919536" y="1916832"/>
            <a:ext cx="8784976" cy="4154984"/>
          </a:xfrm>
          <a:prstGeom prst="rect">
            <a:avLst/>
          </a:prstGeom>
        </p:spPr>
        <p:txBody>
          <a:bodyPr wrap="square">
            <a:spAutoFit/>
          </a:bodyPr>
          <a:lstStyle/>
          <a:p>
            <a:pPr algn="ctr"/>
            <a:r>
              <a:rPr lang="es-MX" sz="2400" dirty="0">
                <a:solidFill>
                  <a:schemeClr val="accent4">
                    <a:lumMod val="75000"/>
                  </a:schemeClr>
                </a:solidFill>
                <a:latin typeface="PT Sans"/>
              </a:rPr>
              <a:t>Éteres </a:t>
            </a:r>
          </a:p>
          <a:p>
            <a:pPr algn="just"/>
            <a:r>
              <a:rPr lang="es-MX" sz="2400" dirty="0">
                <a:solidFill>
                  <a:schemeClr val="accent4">
                    <a:lumMod val="75000"/>
                  </a:schemeClr>
                </a:solidFill>
                <a:latin typeface="PT Sans"/>
              </a:rPr>
              <a:t>El oxígeno, electronegativo, otorga a los éteres un ligero momento dipolar y sus puntos de ebullición por lo general, aunque similares, son más altos que los de los alcanos correspondientes.</a:t>
            </a:r>
          </a:p>
          <a:p>
            <a:pPr algn="just"/>
            <a:r>
              <a:rPr lang="es-MX" sz="2400" dirty="0">
                <a:solidFill>
                  <a:schemeClr val="accent4">
                    <a:lumMod val="75000"/>
                  </a:schemeClr>
                </a:solidFill>
                <a:latin typeface="PT Sans"/>
              </a:rPr>
              <a:t>                                    </a:t>
            </a:r>
          </a:p>
          <a:p>
            <a:pPr algn="ctr"/>
            <a:r>
              <a:rPr lang="es-MX" sz="2400" dirty="0">
                <a:solidFill>
                  <a:schemeClr val="accent4">
                    <a:lumMod val="75000"/>
                  </a:schemeClr>
                </a:solidFill>
                <a:latin typeface="PT Sans"/>
              </a:rPr>
              <a:t>Epóxidos</a:t>
            </a:r>
          </a:p>
          <a:p>
            <a:r>
              <a:rPr lang="es-MX" sz="2400" dirty="0">
                <a:solidFill>
                  <a:schemeClr val="accent4">
                    <a:lumMod val="75000"/>
                  </a:schemeClr>
                </a:solidFill>
                <a:latin typeface="PT Sans"/>
              </a:rPr>
              <a:t>Son compuestos polares con puntos de ebullición menores que los de los alcoholes y mas altos que los éteres; son solubles en agua</a:t>
            </a:r>
          </a:p>
          <a:p>
            <a:pPr algn="just"/>
            <a:endParaRPr lang="es-MX" sz="2400" dirty="0">
              <a:solidFill>
                <a:schemeClr val="accent4">
                  <a:lumMod val="75000"/>
                </a:schemeClr>
              </a:solidFill>
            </a:endParaRPr>
          </a:p>
        </p:txBody>
      </p:sp>
    </p:spTree>
    <p:extLst>
      <p:ext uri="{BB962C8B-B14F-4D97-AF65-F5344CB8AC3E}">
        <p14:creationId xmlns:p14="http://schemas.microsoft.com/office/powerpoint/2010/main" val="3342954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87488" y="908720"/>
            <a:ext cx="4801314" cy="584775"/>
          </a:xfrm>
          <a:prstGeom prst="rect">
            <a:avLst/>
          </a:prstGeom>
        </p:spPr>
        <p:txBody>
          <a:bodyPr wrap="none">
            <a:spAutoFit/>
          </a:bodyPr>
          <a:lstStyle/>
          <a:p>
            <a:r>
              <a:rPr lang="es-MX" sz="3200" dirty="0">
                <a:solidFill>
                  <a:schemeClr val="accent5">
                    <a:lumMod val="50000"/>
                  </a:schemeClr>
                </a:solidFill>
                <a:latin typeface="+mj-lt"/>
              </a:rPr>
              <a:t>3.1.2. Nomenclatura. 	</a:t>
            </a:r>
          </a:p>
        </p:txBody>
      </p:sp>
      <p:sp>
        <p:nvSpPr>
          <p:cNvPr id="3" name="Rectángulo 2"/>
          <p:cNvSpPr/>
          <p:nvPr/>
        </p:nvSpPr>
        <p:spPr>
          <a:xfrm>
            <a:off x="1960217" y="1892441"/>
            <a:ext cx="8712968" cy="1569660"/>
          </a:xfrm>
          <a:prstGeom prst="rect">
            <a:avLst/>
          </a:prstGeom>
        </p:spPr>
        <p:txBody>
          <a:bodyPr wrap="square">
            <a:spAutoFit/>
          </a:bodyPr>
          <a:lstStyle/>
          <a:p>
            <a:pPr algn="ctr"/>
            <a:r>
              <a:rPr lang="es-MX" sz="2400" b="1" dirty="0">
                <a:solidFill>
                  <a:schemeClr val="accent5">
                    <a:lumMod val="50000"/>
                  </a:schemeClr>
                </a:solidFill>
                <a:latin typeface="+mj-lt"/>
              </a:rPr>
              <a:t>Nomenclatura de los éteres</a:t>
            </a:r>
            <a:endParaRPr lang="es-MX" sz="2400" dirty="0">
              <a:solidFill>
                <a:schemeClr val="accent5">
                  <a:lumMod val="50000"/>
                </a:schemeClr>
              </a:solidFill>
              <a:latin typeface="+mj-lt"/>
            </a:endParaRPr>
          </a:p>
          <a:p>
            <a:pPr algn="just"/>
            <a:r>
              <a:rPr lang="es-MX" sz="2400" dirty="0">
                <a:solidFill>
                  <a:schemeClr val="accent5">
                    <a:lumMod val="50000"/>
                  </a:schemeClr>
                </a:solidFill>
                <a:latin typeface="+mj-lt"/>
              </a:rPr>
              <a:t>Los éteres se nombran indicando primero los dos grupos hidrocarbonados unidos al oxígeno y añadiendo a continuación la palabra éter.</a:t>
            </a:r>
            <a:endParaRPr lang="es-MX" sz="2400" b="0" i="0" dirty="0">
              <a:solidFill>
                <a:schemeClr val="accent5">
                  <a:lumMod val="50000"/>
                </a:schemeClr>
              </a:solidFill>
              <a:effectLst/>
              <a:latin typeface="+mj-lt"/>
            </a:endParaRPr>
          </a:p>
        </p:txBody>
      </p:sp>
      <p:pic>
        <p:nvPicPr>
          <p:cNvPr id="4" name="Imagen 3"/>
          <p:cNvPicPr>
            <a:picLocks noChangeAspect="1"/>
          </p:cNvPicPr>
          <p:nvPr/>
        </p:nvPicPr>
        <p:blipFill rotWithShape="1">
          <a:blip r:embed="rId2"/>
          <a:srcRect l="39959" t="45798" r="18698" b="40884"/>
          <a:stretch/>
        </p:blipFill>
        <p:spPr>
          <a:xfrm>
            <a:off x="1784868" y="3861048"/>
            <a:ext cx="8888317" cy="160973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98183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919536" y="1844824"/>
            <a:ext cx="8712968" cy="1938992"/>
          </a:xfrm>
          <a:prstGeom prst="rect">
            <a:avLst/>
          </a:prstGeom>
        </p:spPr>
        <p:txBody>
          <a:bodyPr wrap="square">
            <a:spAutoFit/>
          </a:bodyPr>
          <a:lstStyle/>
          <a:p>
            <a:pPr algn="ctr"/>
            <a:r>
              <a:rPr lang="es-MX" sz="2400" b="1" dirty="0">
                <a:solidFill>
                  <a:schemeClr val="accent5">
                    <a:lumMod val="50000"/>
                  </a:schemeClr>
                </a:solidFill>
                <a:latin typeface="+mj-lt"/>
              </a:rPr>
              <a:t>Nomenclatura de los epóxidos</a:t>
            </a:r>
            <a:endParaRPr lang="es-MX" sz="2400" dirty="0">
              <a:solidFill>
                <a:schemeClr val="accent5">
                  <a:lumMod val="50000"/>
                </a:schemeClr>
              </a:solidFill>
              <a:latin typeface="+mj-lt"/>
            </a:endParaRPr>
          </a:p>
          <a:p>
            <a:pPr algn="just"/>
            <a:r>
              <a:rPr lang="es-MX" sz="2400" dirty="0">
                <a:solidFill>
                  <a:schemeClr val="accent5">
                    <a:lumMod val="50000"/>
                  </a:schemeClr>
                </a:solidFill>
                <a:latin typeface="+mj-lt"/>
              </a:rPr>
              <a:t>Los epóxidos por la oxidación son seguidos de la palabra éter: peroxiacidos de los alquenos, se les nombre añadiendo la palabra “oxido” al nombre del alqueno oxidado</a:t>
            </a:r>
          </a:p>
        </p:txBody>
      </p:sp>
      <p:sp>
        <p:nvSpPr>
          <p:cNvPr id="4" name="Rectángulo 3"/>
          <p:cNvSpPr/>
          <p:nvPr/>
        </p:nvSpPr>
        <p:spPr>
          <a:xfrm>
            <a:off x="1487488" y="908720"/>
            <a:ext cx="4801314" cy="584775"/>
          </a:xfrm>
          <a:prstGeom prst="rect">
            <a:avLst/>
          </a:prstGeom>
        </p:spPr>
        <p:txBody>
          <a:bodyPr wrap="none">
            <a:spAutoFit/>
          </a:bodyPr>
          <a:lstStyle/>
          <a:p>
            <a:r>
              <a:rPr lang="es-MX" sz="3200" dirty="0">
                <a:solidFill>
                  <a:schemeClr val="accent5">
                    <a:lumMod val="50000"/>
                  </a:schemeClr>
                </a:solidFill>
                <a:latin typeface="+mj-lt"/>
              </a:rPr>
              <a:t>3.1.2. Nomenclatura. 	</a:t>
            </a:r>
          </a:p>
        </p:txBody>
      </p:sp>
      <p:pic>
        <p:nvPicPr>
          <p:cNvPr id="5" name="Imagen 4"/>
          <p:cNvPicPr>
            <a:picLocks noChangeAspect="1"/>
          </p:cNvPicPr>
          <p:nvPr/>
        </p:nvPicPr>
        <p:blipFill rotWithShape="1">
          <a:blip r:embed="rId2"/>
          <a:srcRect l="37006" t="32142" r="15153" b="32142"/>
          <a:stretch/>
        </p:blipFill>
        <p:spPr>
          <a:xfrm>
            <a:off x="3143672" y="3783816"/>
            <a:ext cx="5832648" cy="244827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268616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55440" y="1052736"/>
            <a:ext cx="10225136" cy="830997"/>
          </a:xfrm>
          <a:prstGeom prst="rect">
            <a:avLst/>
          </a:prstGeom>
        </p:spPr>
        <p:txBody>
          <a:bodyPr wrap="square">
            <a:spAutoFit/>
          </a:bodyPr>
          <a:lstStyle/>
          <a:p>
            <a:r>
              <a:rPr lang="es-MX" sz="2400" dirty="0">
                <a:solidFill>
                  <a:schemeClr val="accent5">
                    <a:lumMod val="50000"/>
                  </a:schemeClr>
                </a:solidFill>
                <a:latin typeface="+mj-lt"/>
              </a:rPr>
              <a:t>3.2. Métodos de Obtención y mecanismos de reacción de éteres. </a:t>
            </a:r>
          </a:p>
          <a:p>
            <a:r>
              <a:rPr lang="es-MX" sz="2400" dirty="0">
                <a:solidFill>
                  <a:schemeClr val="accent5">
                    <a:lumMod val="50000"/>
                  </a:schemeClr>
                </a:solidFill>
                <a:latin typeface="+mj-lt"/>
              </a:rPr>
              <a:t>	</a:t>
            </a:r>
          </a:p>
        </p:txBody>
      </p:sp>
      <p:sp>
        <p:nvSpPr>
          <p:cNvPr id="3" name="Rectángulo 2"/>
          <p:cNvSpPr/>
          <p:nvPr/>
        </p:nvSpPr>
        <p:spPr>
          <a:xfrm>
            <a:off x="1919536" y="1699067"/>
            <a:ext cx="6096000" cy="400110"/>
          </a:xfrm>
          <a:prstGeom prst="rect">
            <a:avLst/>
          </a:prstGeom>
        </p:spPr>
        <p:txBody>
          <a:bodyPr>
            <a:spAutoFit/>
          </a:bodyPr>
          <a:lstStyle/>
          <a:p>
            <a:r>
              <a:rPr lang="es-MX" sz="2000" dirty="0">
                <a:solidFill>
                  <a:schemeClr val="accent5">
                    <a:lumMod val="50000"/>
                  </a:schemeClr>
                </a:solidFill>
                <a:latin typeface="+mj-lt"/>
              </a:rPr>
              <a:t>3.2.1. Deshidratación de alcoholes 	</a:t>
            </a:r>
          </a:p>
        </p:txBody>
      </p:sp>
      <p:sp>
        <p:nvSpPr>
          <p:cNvPr id="5" name="Rectángulo 4"/>
          <p:cNvSpPr/>
          <p:nvPr/>
        </p:nvSpPr>
        <p:spPr>
          <a:xfrm>
            <a:off x="1379476" y="2348880"/>
            <a:ext cx="9577064" cy="1631216"/>
          </a:xfrm>
          <a:prstGeom prst="rect">
            <a:avLst/>
          </a:prstGeom>
        </p:spPr>
        <p:txBody>
          <a:bodyPr wrap="square">
            <a:spAutoFit/>
          </a:bodyPr>
          <a:lstStyle/>
          <a:p>
            <a:pPr algn="just"/>
            <a:r>
              <a:rPr lang="es-MX" sz="2000" dirty="0">
                <a:solidFill>
                  <a:schemeClr val="accent5">
                    <a:lumMod val="50000"/>
                  </a:schemeClr>
                </a:solidFill>
                <a:latin typeface="+mj-lt"/>
                <a:cs typeface="David" panose="020E0502060401010101" pitchFamily="34" charset="-79"/>
              </a:rPr>
              <a:t>El método más barato para la síntesis de éteres simples es la deshidratación biomolecular catalizada por ácidos, que ya se ha visto en el tema 5. La síntesis industrial del dimetil éter (CH3-O-CH3) y del dietil éter (CH3CH2-O-CH2CH3) se efectúa de este modo mediante calentamiento de los correspondientes alcoholes en presencia de H2SO4</a:t>
            </a:r>
            <a:endParaRPr lang="es-MX" sz="2000" b="0" i="0" dirty="0">
              <a:solidFill>
                <a:schemeClr val="accent5">
                  <a:lumMod val="50000"/>
                </a:schemeClr>
              </a:solidFill>
              <a:effectLst/>
              <a:latin typeface="+mj-lt"/>
              <a:cs typeface="David" panose="020E0502060401010101" pitchFamily="34" charset="-79"/>
            </a:endParaRPr>
          </a:p>
        </p:txBody>
      </p:sp>
      <p:pic>
        <p:nvPicPr>
          <p:cNvPr id="6" name="Imagen 5"/>
          <p:cNvPicPr>
            <a:picLocks noChangeAspect="1"/>
          </p:cNvPicPr>
          <p:nvPr/>
        </p:nvPicPr>
        <p:blipFill rotWithShape="1">
          <a:blip r:embed="rId2"/>
          <a:srcRect l="39959" t="55252" r="18107" b="30041"/>
          <a:stretch/>
        </p:blipFill>
        <p:spPr>
          <a:xfrm>
            <a:off x="2135560" y="4365104"/>
            <a:ext cx="8167013" cy="16103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090787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87488" y="1052736"/>
            <a:ext cx="5724644" cy="461665"/>
          </a:xfrm>
          <a:prstGeom prst="rect">
            <a:avLst/>
          </a:prstGeom>
        </p:spPr>
        <p:txBody>
          <a:bodyPr wrap="none">
            <a:spAutoFit/>
          </a:bodyPr>
          <a:lstStyle/>
          <a:p>
            <a:r>
              <a:rPr lang="es-MX" sz="2400" dirty="0">
                <a:solidFill>
                  <a:schemeClr val="accent5">
                    <a:lumMod val="50000"/>
                  </a:schemeClr>
                </a:solidFill>
                <a:latin typeface="+mj-lt"/>
              </a:rPr>
              <a:t>3.2.2. Síntesis de Williamson. 	</a:t>
            </a:r>
          </a:p>
        </p:txBody>
      </p:sp>
      <p:sp>
        <p:nvSpPr>
          <p:cNvPr id="3" name="Rectángulo 2"/>
          <p:cNvSpPr/>
          <p:nvPr/>
        </p:nvSpPr>
        <p:spPr>
          <a:xfrm>
            <a:off x="1919536" y="1988840"/>
            <a:ext cx="8568952" cy="1015663"/>
          </a:xfrm>
          <a:prstGeom prst="rect">
            <a:avLst/>
          </a:prstGeom>
        </p:spPr>
        <p:txBody>
          <a:bodyPr wrap="square">
            <a:spAutoFit/>
          </a:bodyPr>
          <a:lstStyle/>
          <a:p>
            <a:pPr algn="just"/>
            <a:r>
              <a:rPr lang="es-MX" sz="2000" dirty="0">
                <a:solidFill>
                  <a:srgbClr val="000000"/>
                </a:solidFill>
                <a:latin typeface="+mj-lt"/>
              </a:rPr>
              <a:t>Implica el ataque SN2 de un ion alcóxido sobre un halogenuro primario, o tosilato de alquilo primario. A este método se le conoce como síntesis de Williamson.</a:t>
            </a:r>
            <a:endParaRPr lang="es-MX" sz="2000" i="0" dirty="0">
              <a:solidFill>
                <a:srgbClr val="000000"/>
              </a:solidFill>
              <a:effectLst/>
              <a:latin typeface="+mj-lt"/>
            </a:endParaRPr>
          </a:p>
        </p:txBody>
      </p:sp>
      <p:pic>
        <p:nvPicPr>
          <p:cNvPr id="4" name="Imagen 3"/>
          <p:cNvPicPr>
            <a:picLocks noChangeAspect="1"/>
          </p:cNvPicPr>
          <p:nvPr/>
        </p:nvPicPr>
        <p:blipFill rotWithShape="1">
          <a:blip r:embed="rId2"/>
          <a:srcRect l="41141" t="46849" r="19288" b="36343"/>
          <a:stretch/>
        </p:blipFill>
        <p:spPr>
          <a:xfrm>
            <a:off x="1885744" y="3573016"/>
            <a:ext cx="8442939" cy="201622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658844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5480" y="1124744"/>
            <a:ext cx="7272808" cy="400110"/>
          </a:xfrm>
          <a:prstGeom prst="rect">
            <a:avLst/>
          </a:prstGeom>
        </p:spPr>
        <p:txBody>
          <a:bodyPr wrap="square">
            <a:spAutoFit/>
          </a:bodyPr>
          <a:lstStyle/>
          <a:p>
            <a:r>
              <a:rPr lang="es-MX" sz="2000" dirty="0">
                <a:solidFill>
                  <a:schemeClr val="accent5">
                    <a:lumMod val="50000"/>
                  </a:schemeClr>
                </a:solidFill>
                <a:latin typeface="+mj-lt"/>
              </a:rPr>
              <a:t>3.2.3. Alcoximercuración-desmercuración de alquenos</a:t>
            </a:r>
          </a:p>
        </p:txBody>
      </p:sp>
      <p:sp>
        <p:nvSpPr>
          <p:cNvPr id="3" name="Rectangle 1"/>
          <p:cNvSpPr>
            <a:spLocks noChangeArrowheads="1"/>
          </p:cNvSpPr>
          <p:nvPr/>
        </p:nvSpPr>
        <p:spPr bwMode="auto">
          <a:xfrm>
            <a:off x="1271464" y="1988840"/>
            <a:ext cx="9750854"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_tradnl" altLang="es-MX" b="0" i="0" u="none" strike="noStrike" cap="none" normalizeH="0" baseline="0" dirty="0">
                <a:ln>
                  <a:noFill/>
                </a:ln>
                <a:solidFill>
                  <a:schemeClr val="tx1"/>
                </a:solidFill>
                <a:effectLst/>
                <a:latin typeface="+mj-lt"/>
                <a:cs typeface="Arial" panose="020B0604020202020204" pitchFamily="34" charset="0"/>
              </a:rPr>
              <a:t>Los alquenos reaccionan  con el  trifluoroacetato  mercúrico en  presencia de</a:t>
            </a:r>
            <a:r>
              <a:rPr lang="es-ES_tradnl" altLang="es-MX" dirty="0">
                <a:latin typeface="+mj-lt"/>
                <a:cs typeface="Arial" panose="020B0604020202020204" pitchFamily="34" charset="0"/>
              </a:rPr>
              <a:t> </a:t>
            </a:r>
            <a:r>
              <a:rPr kumimoji="0" lang="es-ES_tradnl" altLang="es-MX" b="0" i="0" u="none" strike="noStrike" cap="none" normalizeH="0" baseline="0" dirty="0">
                <a:ln>
                  <a:noFill/>
                </a:ln>
                <a:solidFill>
                  <a:schemeClr val="tx1"/>
                </a:solidFill>
                <a:effectLst/>
                <a:latin typeface="+mj-lt"/>
                <a:cs typeface="Arial" panose="020B0604020202020204" pitchFamily="34" charset="0"/>
              </a:rPr>
              <a:t>un  alcohol  para  dar  compuestos  alcoximercúricos,  que  se  transforman en éteres por  reducción.</a:t>
            </a:r>
            <a:endParaRPr kumimoji="0" lang="es-ES_tradnl" altLang="es-MX" sz="1400" b="0" i="0" u="none" strike="noStrike" cap="none" normalizeH="0" baseline="0" dirty="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_tradnl" altLang="es-MX" sz="2400" b="0" i="0" u="none" strike="noStrike" cap="none" normalizeH="0" baseline="0" dirty="0">
              <a:ln>
                <a:noFill/>
              </a:ln>
              <a:solidFill>
                <a:schemeClr val="tx1"/>
              </a:solidFill>
              <a:effectLst/>
              <a:latin typeface="+mj-lt"/>
            </a:endParaRPr>
          </a:p>
        </p:txBody>
      </p:sp>
      <p:pic>
        <p:nvPicPr>
          <p:cNvPr id="4" name="Imagen 3"/>
          <p:cNvPicPr>
            <a:picLocks noChangeAspect="1"/>
          </p:cNvPicPr>
          <p:nvPr/>
        </p:nvPicPr>
        <p:blipFill rotWithShape="1">
          <a:blip r:embed="rId2"/>
          <a:srcRect l="978" t="28990" r="52363" b="52152"/>
          <a:stretch/>
        </p:blipFill>
        <p:spPr>
          <a:xfrm>
            <a:off x="1271464" y="3281502"/>
            <a:ext cx="9174382" cy="2084750"/>
          </a:xfrm>
          <a:prstGeom prst="rect">
            <a:avLst/>
          </a:prstGeom>
          <a:ln>
            <a:noFill/>
          </a:ln>
          <a:effectLst>
            <a:softEdge rad="112500"/>
          </a:effectLst>
        </p:spPr>
      </p:pic>
    </p:spTree>
    <p:extLst>
      <p:ext uri="{BB962C8B-B14F-4D97-AF65-F5344CB8AC3E}">
        <p14:creationId xmlns:p14="http://schemas.microsoft.com/office/powerpoint/2010/main" val="459967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560004" y="404664"/>
            <a:ext cx="9144000" cy="1298575"/>
          </a:xfrm>
        </p:spPr>
        <p:txBody>
          <a:bodyPr/>
          <a:lstStyle/>
          <a:p>
            <a:r>
              <a:rPr lang="es-MX" sz="4800" dirty="0">
                <a:solidFill>
                  <a:schemeClr val="accent4">
                    <a:lumMod val="60000"/>
                    <a:lumOff val="40000"/>
                  </a:schemeClr>
                </a:solidFill>
              </a:rPr>
              <a:t>Presentación</a:t>
            </a:r>
          </a:p>
        </p:txBody>
      </p:sp>
      <p:sp>
        <p:nvSpPr>
          <p:cNvPr id="3" name="CuadroTexto 2"/>
          <p:cNvSpPr txBox="1"/>
          <p:nvPr/>
        </p:nvSpPr>
        <p:spPr>
          <a:xfrm>
            <a:off x="1343472" y="2204864"/>
            <a:ext cx="9577064" cy="2677656"/>
          </a:xfrm>
          <a:prstGeom prst="rect">
            <a:avLst/>
          </a:prstGeom>
          <a:noFill/>
        </p:spPr>
        <p:txBody>
          <a:bodyPr wrap="square" rtlCol="0">
            <a:spAutoFit/>
          </a:bodyPr>
          <a:lstStyle/>
          <a:p>
            <a:pPr algn="just"/>
            <a:r>
              <a:rPr lang="es-MX" sz="2800" dirty="0"/>
              <a:t>La contribución de esta Unidad de Aprendizaje al perfil de egreso de esta licenciatura, se centra en el desarrollo de objetivos, que incidirán en la solución de problemas del área industrial, a través del control, diseño, transformación, aseguramiento de la calidad integral, con una actitud profesional y responsable en el cuidado del ambiente. </a:t>
            </a:r>
          </a:p>
        </p:txBody>
      </p:sp>
    </p:spTree>
  </p:cSld>
  <p:clrMapOvr>
    <a:masterClrMapping/>
  </p:clrMapOvr>
  <p:transition>
    <p:check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3472" y="1124744"/>
            <a:ext cx="9217024" cy="400110"/>
          </a:xfrm>
          <a:prstGeom prst="rect">
            <a:avLst/>
          </a:prstGeom>
        </p:spPr>
        <p:txBody>
          <a:bodyPr wrap="square">
            <a:spAutoFit/>
          </a:bodyPr>
          <a:lstStyle/>
          <a:p>
            <a:r>
              <a:rPr lang="es-MX" sz="2000" dirty="0">
                <a:solidFill>
                  <a:schemeClr val="accent5">
                    <a:lumMod val="50000"/>
                  </a:schemeClr>
                </a:solidFill>
                <a:latin typeface="+mj-lt"/>
              </a:rPr>
              <a:t>3.3. Propiedades Químicas y mecanismos de reacción de éteres. </a:t>
            </a:r>
          </a:p>
        </p:txBody>
      </p:sp>
      <p:sp>
        <p:nvSpPr>
          <p:cNvPr id="3" name="Rectángulo 2"/>
          <p:cNvSpPr/>
          <p:nvPr/>
        </p:nvSpPr>
        <p:spPr>
          <a:xfrm>
            <a:off x="1991544" y="1772816"/>
            <a:ext cx="6096000" cy="400110"/>
          </a:xfrm>
          <a:prstGeom prst="rect">
            <a:avLst/>
          </a:prstGeom>
        </p:spPr>
        <p:txBody>
          <a:bodyPr>
            <a:spAutoFit/>
          </a:bodyPr>
          <a:lstStyle/>
          <a:p>
            <a:r>
              <a:rPr lang="es-MX" sz="2000" dirty="0">
                <a:solidFill>
                  <a:schemeClr val="accent5">
                    <a:lumMod val="50000"/>
                  </a:schemeClr>
                </a:solidFill>
                <a:latin typeface="+mj-lt"/>
              </a:rPr>
              <a:t> 3.3.1. Reacción de éteres con hidrácidos. 	</a:t>
            </a:r>
          </a:p>
        </p:txBody>
      </p:sp>
      <p:sp>
        <p:nvSpPr>
          <p:cNvPr id="4" name="Rectángulo 3"/>
          <p:cNvSpPr/>
          <p:nvPr/>
        </p:nvSpPr>
        <p:spPr>
          <a:xfrm>
            <a:off x="1359591" y="2439770"/>
            <a:ext cx="9588896" cy="1631216"/>
          </a:xfrm>
          <a:prstGeom prst="rect">
            <a:avLst/>
          </a:prstGeom>
        </p:spPr>
        <p:txBody>
          <a:bodyPr wrap="square">
            <a:spAutoFit/>
          </a:bodyPr>
          <a:lstStyle/>
          <a:p>
            <a:r>
              <a:rPr lang="es-MX" sz="2000" dirty="0">
                <a:solidFill>
                  <a:schemeClr val="accent2">
                    <a:lumMod val="25000"/>
                  </a:schemeClr>
                </a:solidFill>
                <a:latin typeface="+mj-lt"/>
              </a:rPr>
              <a:t>Los éteres no se emplean como intermedios de síntesis debido a su inercia química. Una de las pocas reacciones que sufren los éteres es la ruptura del enlace C-O cuando se calientan presencia de HBr o HI. Los productos de la reacción son bromuros o yoduros de alquilo. Por ejemplo, el dietil éter forma bromuro de etilo cuando se trata con HBr.</a:t>
            </a:r>
          </a:p>
        </p:txBody>
      </p:sp>
      <p:pic>
        <p:nvPicPr>
          <p:cNvPr id="5" name="Imagen 4"/>
          <p:cNvPicPr>
            <a:picLocks noChangeAspect="1"/>
          </p:cNvPicPr>
          <p:nvPr/>
        </p:nvPicPr>
        <p:blipFill rotWithShape="1">
          <a:blip r:embed="rId2"/>
          <a:srcRect l="34054" t="47898" r="36416" b="40635"/>
          <a:stretch/>
        </p:blipFill>
        <p:spPr>
          <a:xfrm>
            <a:off x="2855640" y="4363464"/>
            <a:ext cx="6858493" cy="14972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61476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11424" y="1052736"/>
            <a:ext cx="10848528" cy="461665"/>
          </a:xfrm>
          <a:prstGeom prst="rect">
            <a:avLst/>
          </a:prstGeom>
        </p:spPr>
        <p:txBody>
          <a:bodyPr wrap="square">
            <a:spAutoFit/>
          </a:bodyPr>
          <a:lstStyle/>
          <a:p>
            <a:r>
              <a:rPr lang="es-MX" sz="2400" dirty="0">
                <a:solidFill>
                  <a:schemeClr val="tx1">
                    <a:lumMod val="75000"/>
                  </a:schemeClr>
                </a:solidFill>
                <a:latin typeface="+mj-lt"/>
              </a:rPr>
              <a:t>3.4. Métodos de Obtención y mecanismos de reacción de epóxidos. </a:t>
            </a:r>
          </a:p>
        </p:txBody>
      </p:sp>
      <p:sp>
        <p:nvSpPr>
          <p:cNvPr id="3" name="Rectángulo 2"/>
          <p:cNvSpPr/>
          <p:nvPr/>
        </p:nvSpPr>
        <p:spPr>
          <a:xfrm>
            <a:off x="1847528" y="1772816"/>
            <a:ext cx="6096000" cy="369332"/>
          </a:xfrm>
          <a:prstGeom prst="rect">
            <a:avLst/>
          </a:prstGeom>
        </p:spPr>
        <p:txBody>
          <a:bodyPr>
            <a:spAutoFit/>
          </a:bodyPr>
          <a:lstStyle/>
          <a:p>
            <a:r>
              <a:rPr lang="es-MX" dirty="0">
                <a:latin typeface="+mj-lt"/>
              </a:rPr>
              <a:t>3.4.1. Reacción de alquenos con perácidos 	</a:t>
            </a:r>
          </a:p>
        </p:txBody>
      </p:sp>
      <p:sp>
        <p:nvSpPr>
          <p:cNvPr id="4" name="Rectángulo 3"/>
          <p:cNvSpPr/>
          <p:nvPr/>
        </p:nvSpPr>
        <p:spPr>
          <a:xfrm>
            <a:off x="2255150" y="2483894"/>
            <a:ext cx="8161076" cy="1323439"/>
          </a:xfrm>
          <a:prstGeom prst="rect">
            <a:avLst/>
          </a:prstGeom>
        </p:spPr>
        <p:txBody>
          <a:bodyPr wrap="square">
            <a:spAutoFit/>
          </a:bodyPr>
          <a:lstStyle/>
          <a:p>
            <a:pPr algn="just"/>
            <a:r>
              <a:rPr lang="es-MX" sz="2000" dirty="0">
                <a:latin typeface="+mj-lt"/>
              </a:rPr>
              <a:t>El HBr puede adicionarse a los alquenos de forma anti-Markovnikov en presencia de peróxidos. El mecanismo de la reacción es radical, siendo desfavorable dicha reacción para el HCl y HI.</a:t>
            </a:r>
          </a:p>
        </p:txBody>
      </p:sp>
      <p:pic>
        <p:nvPicPr>
          <p:cNvPr id="5" name="Imagen 4"/>
          <p:cNvPicPr>
            <a:picLocks noChangeAspect="1"/>
          </p:cNvPicPr>
          <p:nvPr/>
        </p:nvPicPr>
        <p:blipFill rotWithShape="1">
          <a:blip r:embed="rId2"/>
          <a:srcRect l="32440" t="35021" r="45117" b="52077"/>
          <a:stretch/>
        </p:blipFill>
        <p:spPr>
          <a:xfrm>
            <a:off x="3215680" y="4149080"/>
            <a:ext cx="5928574" cy="19162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64301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3472" y="1052736"/>
            <a:ext cx="6647974" cy="523220"/>
          </a:xfrm>
          <a:prstGeom prst="rect">
            <a:avLst/>
          </a:prstGeom>
        </p:spPr>
        <p:txBody>
          <a:bodyPr wrap="none">
            <a:spAutoFit/>
          </a:bodyPr>
          <a:lstStyle/>
          <a:p>
            <a:r>
              <a:rPr lang="es-MX" sz="2800" dirty="0">
                <a:latin typeface="+mj-lt"/>
              </a:rPr>
              <a:t>3.4.2. A partir de halohidrinas. 	</a:t>
            </a:r>
          </a:p>
        </p:txBody>
      </p:sp>
      <p:sp>
        <p:nvSpPr>
          <p:cNvPr id="3" name="Rectángulo 2"/>
          <p:cNvSpPr/>
          <p:nvPr/>
        </p:nvSpPr>
        <p:spPr>
          <a:xfrm>
            <a:off x="2063552" y="2636912"/>
            <a:ext cx="8352928" cy="1569660"/>
          </a:xfrm>
          <a:prstGeom prst="rect">
            <a:avLst/>
          </a:prstGeom>
        </p:spPr>
        <p:txBody>
          <a:bodyPr wrap="square">
            <a:spAutoFit/>
          </a:bodyPr>
          <a:lstStyle/>
          <a:p>
            <a:pPr algn="just"/>
            <a:r>
              <a:rPr lang="es-MX" sz="2400" dirty="0"/>
              <a:t>Las halohidrinas se preparan por reacción de los alquenos con disoluciones acuosas de halógenos (ver Tema 5). Cuando la halohidrina se trata con una base se produce una reacción SN2 intramolecular que da lugar a un epóxido</a:t>
            </a:r>
          </a:p>
        </p:txBody>
      </p:sp>
    </p:spTree>
    <p:extLst>
      <p:ext uri="{BB962C8B-B14F-4D97-AF65-F5344CB8AC3E}">
        <p14:creationId xmlns:p14="http://schemas.microsoft.com/office/powerpoint/2010/main" val="2016453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7556" t="31091" r="29919" b="16385"/>
          <a:stretch/>
        </p:blipFill>
        <p:spPr>
          <a:xfrm>
            <a:off x="1487488" y="548680"/>
            <a:ext cx="9361040" cy="5950661"/>
          </a:xfrm>
          <a:prstGeom prst="rect">
            <a:avLst/>
          </a:prstGeom>
          <a:ln>
            <a:noFill/>
          </a:ln>
          <a:effectLst>
            <a:glow rad="228600">
              <a:schemeClr val="accent4">
                <a:satMod val="175000"/>
                <a:alpha val="40000"/>
              </a:schemeClr>
            </a:glow>
            <a:softEdge rad="112500"/>
          </a:effectLst>
        </p:spPr>
      </p:pic>
    </p:spTree>
    <p:extLst>
      <p:ext uri="{BB962C8B-B14F-4D97-AF65-F5344CB8AC3E}">
        <p14:creationId xmlns:p14="http://schemas.microsoft.com/office/powerpoint/2010/main" val="1218644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3472" y="1124744"/>
            <a:ext cx="4801314" cy="400110"/>
          </a:xfrm>
          <a:prstGeom prst="rect">
            <a:avLst/>
          </a:prstGeom>
        </p:spPr>
        <p:txBody>
          <a:bodyPr wrap="none">
            <a:spAutoFit/>
          </a:bodyPr>
          <a:lstStyle/>
          <a:p>
            <a:r>
              <a:rPr lang="pt-BR" sz="2000" dirty="0">
                <a:latin typeface="+mj-lt"/>
              </a:rPr>
              <a:t>3.4.3. A partir de iluros de azufre 	</a:t>
            </a:r>
          </a:p>
        </p:txBody>
      </p:sp>
      <p:sp>
        <p:nvSpPr>
          <p:cNvPr id="3" name="Rectángulo 2"/>
          <p:cNvSpPr/>
          <p:nvPr/>
        </p:nvSpPr>
        <p:spPr>
          <a:xfrm>
            <a:off x="2063552" y="1916832"/>
            <a:ext cx="8712968" cy="1477328"/>
          </a:xfrm>
          <a:prstGeom prst="rect">
            <a:avLst/>
          </a:prstGeom>
        </p:spPr>
        <p:txBody>
          <a:bodyPr wrap="square">
            <a:spAutoFit/>
          </a:bodyPr>
          <a:lstStyle/>
          <a:p>
            <a:pPr algn="just"/>
            <a:r>
              <a:rPr lang="es-MX" dirty="0">
                <a:latin typeface="+mj-lt"/>
              </a:rPr>
              <a:t>El mecanismo de esta reacción consiste en el ataque del carbono polarizado negativamente del </a:t>
            </a:r>
            <a:r>
              <a:rPr lang="es-MX" dirty="0" err="1">
                <a:latin typeface="+mj-lt"/>
              </a:rPr>
              <a:t>iluro</a:t>
            </a:r>
            <a:r>
              <a:rPr lang="es-MX" dirty="0">
                <a:latin typeface="+mj-lt"/>
              </a:rPr>
              <a:t> al grupo carbonilo. El resultado del ataque es una sal de azufre que se cicla dando un </a:t>
            </a:r>
            <a:r>
              <a:rPr lang="es-MX" dirty="0" err="1">
                <a:latin typeface="+mj-lt"/>
              </a:rPr>
              <a:t>oxaciclopropano</a:t>
            </a:r>
            <a:r>
              <a:rPr lang="es-MX" dirty="0">
                <a:latin typeface="+mj-lt"/>
              </a:rPr>
              <a:t>, mediante un mecanismo de sustitución </a:t>
            </a:r>
            <a:r>
              <a:rPr lang="es-MX" dirty="0" err="1">
                <a:latin typeface="+mj-lt"/>
              </a:rPr>
              <a:t>bimolecular</a:t>
            </a:r>
            <a:r>
              <a:rPr lang="es-MX" dirty="0">
                <a:latin typeface="+mj-lt"/>
              </a:rPr>
              <a:t>, aprovechando que el azufre positivo es muy buen grupo saliente.</a:t>
            </a:r>
          </a:p>
        </p:txBody>
      </p:sp>
      <p:pic>
        <p:nvPicPr>
          <p:cNvPr id="4" name="Imagen 3"/>
          <p:cNvPicPr>
            <a:picLocks noChangeAspect="1"/>
          </p:cNvPicPr>
          <p:nvPr/>
        </p:nvPicPr>
        <p:blipFill rotWithShape="1">
          <a:blip r:embed="rId2"/>
          <a:srcRect l="32872" t="42647" r="28738" b="40545"/>
          <a:stretch/>
        </p:blipFill>
        <p:spPr>
          <a:xfrm>
            <a:off x="2711624" y="3933056"/>
            <a:ext cx="7272808" cy="179022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858541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71464" y="1052736"/>
            <a:ext cx="9361040" cy="400110"/>
          </a:xfrm>
          <a:prstGeom prst="rect">
            <a:avLst/>
          </a:prstGeom>
        </p:spPr>
        <p:txBody>
          <a:bodyPr wrap="square">
            <a:spAutoFit/>
          </a:bodyPr>
          <a:lstStyle/>
          <a:p>
            <a:r>
              <a:rPr lang="es-MX" sz="2000" dirty="0">
                <a:latin typeface="+mj-lt"/>
              </a:rPr>
              <a:t>3.5. Propiedades Químicas y mecanismos de reacción de epóxidos. 	</a:t>
            </a:r>
          </a:p>
        </p:txBody>
      </p:sp>
      <p:sp>
        <p:nvSpPr>
          <p:cNvPr id="3" name="Rectángulo 2"/>
          <p:cNvSpPr/>
          <p:nvPr/>
        </p:nvSpPr>
        <p:spPr>
          <a:xfrm>
            <a:off x="2063552" y="1844824"/>
            <a:ext cx="5724644" cy="400110"/>
          </a:xfrm>
          <a:prstGeom prst="rect">
            <a:avLst/>
          </a:prstGeom>
        </p:spPr>
        <p:txBody>
          <a:bodyPr wrap="none">
            <a:spAutoFit/>
          </a:bodyPr>
          <a:lstStyle/>
          <a:p>
            <a:r>
              <a:rPr lang="es-MX" sz="2000" dirty="0">
                <a:latin typeface="+mj-lt"/>
              </a:rPr>
              <a:t>3.5.1. Apertura mediante catálisis ácida. 	</a:t>
            </a:r>
          </a:p>
        </p:txBody>
      </p:sp>
      <p:sp>
        <p:nvSpPr>
          <p:cNvPr id="4" name="Rectángulo 3"/>
          <p:cNvSpPr/>
          <p:nvPr/>
        </p:nvSpPr>
        <p:spPr>
          <a:xfrm>
            <a:off x="1919536" y="5174748"/>
            <a:ext cx="8712968" cy="923330"/>
          </a:xfrm>
          <a:prstGeom prst="rect">
            <a:avLst/>
          </a:prstGeom>
        </p:spPr>
        <p:txBody>
          <a:bodyPr wrap="square">
            <a:spAutoFit/>
          </a:bodyPr>
          <a:lstStyle/>
          <a:p>
            <a:pPr algn="just"/>
            <a:r>
              <a:rPr lang="es-MX" dirty="0"/>
              <a:t>Los epóxidos reaccionan con H2O en medio ácido para formar glicoles con estereoquímica anti. El mecanismo del proceso supone la protonación del oxígeno del anillo epoxídico seguida de un ataque nucleofílico de la molécula de agua. </a:t>
            </a:r>
          </a:p>
        </p:txBody>
      </p:sp>
      <p:pic>
        <p:nvPicPr>
          <p:cNvPr id="5" name="Imagen 4"/>
          <p:cNvPicPr>
            <a:picLocks noChangeAspect="1"/>
          </p:cNvPicPr>
          <p:nvPr/>
        </p:nvPicPr>
        <p:blipFill rotWithShape="1">
          <a:blip r:embed="rId2"/>
          <a:srcRect l="27556" t="57885" r="29328" b="18072"/>
          <a:stretch/>
        </p:blipFill>
        <p:spPr>
          <a:xfrm>
            <a:off x="1919536" y="2396567"/>
            <a:ext cx="7323656" cy="2296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140452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5480" y="1844824"/>
            <a:ext cx="9577064" cy="1015663"/>
          </a:xfrm>
          <a:prstGeom prst="rect">
            <a:avLst/>
          </a:prstGeom>
        </p:spPr>
        <p:txBody>
          <a:bodyPr wrap="square">
            <a:spAutoFit/>
          </a:bodyPr>
          <a:lstStyle/>
          <a:p>
            <a:r>
              <a:rPr lang="es-MX" sz="2000" dirty="0">
                <a:latin typeface="+mj-lt"/>
              </a:rPr>
              <a:t>Si la reacción anterior se lleva a cabo en un alcohol, el nucleófilo que provoca la apertura del epóxido protonado es el propio alcohol y el producto de la reacción contiene una función éter:</a:t>
            </a:r>
          </a:p>
        </p:txBody>
      </p:sp>
      <p:pic>
        <p:nvPicPr>
          <p:cNvPr id="3" name="Imagen 2"/>
          <p:cNvPicPr>
            <a:picLocks noChangeAspect="1"/>
          </p:cNvPicPr>
          <p:nvPr/>
        </p:nvPicPr>
        <p:blipFill rotWithShape="1">
          <a:blip r:embed="rId2"/>
          <a:srcRect l="28148" t="52101" r="28147" b="25839"/>
          <a:stretch/>
        </p:blipFill>
        <p:spPr>
          <a:xfrm>
            <a:off x="2081017" y="3356992"/>
            <a:ext cx="8880987" cy="252028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671514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11424" y="1826444"/>
            <a:ext cx="5256584" cy="3970318"/>
          </a:xfrm>
          <a:prstGeom prst="rect">
            <a:avLst/>
          </a:prstGeom>
        </p:spPr>
        <p:txBody>
          <a:bodyPr wrap="square">
            <a:spAutoFit/>
          </a:bodyPr>
          <a:lstStyle/>
          <a:p>
            <a:r>
              <a:rPr lang="es-MX" sz="2800" dirty="0">
                <a:latin typeface="+mj-lt"/>
              </a:rPr>
              <a:t>La gran mayoría de los éteres no participan en reacciones de sustitución o eliminación nucleofílica porque el ion alcóxido es un mal grupo saliente. Sin embargo, los epóxidos si que participan en reacciones SN2.</a:t>
            </a:r>
          </a:p>
        </p:txBody>
      </p:sp>
      <p:pic>
        <p:nvPicPr>
          <p:cNvPr id="12290" name="Picture 2" descr="Resultado de imagen para eteres"/>
          <p:cNvPicPr>
            <a:picLocks noChangeAspect="1" noChangeArrowheads="1"/>
          </p:cNvPicPr>
          <p:nvPr/>
        </p:nvPicPr>
        <p:blipFill rotWithShape="1">
          <a:blip r:embed="rId2">
            <a:extLst>
              <a:ext uri="{28A0092B-C50C-407E-A947-70E740481C1C}">
                <a14:useLocalDpi xmlns:a14="http://schemas.microsoft.com/office/drawing/2010/main" val="0"/>
              </a:ext>
            </a:extLst>
          </a:blip>
          <a:srcRect l="47250"/>
          <a:stretch/>
        </p:blipFill>
        <p:spPr bwMode="auto">
          <a:xfrm>
            <a:off x="6600056" y="1556792"/>
            <a:ext cx="4104456" cy="42065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3" name="Rectángulo 2"/>
          <p:cNvSpPr/>
          <p:nvPr/>
        </p:nvSpPr>
        <p:spPr>
          <a:xfrm>
            <a:off x="911424" y="908720"/>
            <a:ext cx="4801314" cy="461665"/>
          </a:xfrm>
          <a:prstGeom prst="rect">
            <a:avLst/>
          </a:prstGeom>
        </p:spPr>
        <p:txBody>
          <a:bodyPr wrap="none">
            <a:spAutoFit/>
          </a:bodyPr>
          <a:lstStyle/>
          <a:p>
            <a:r>
              <a:rPr lang="es-MX" sz="2400" dirty="0">
                <a:solidFill>
                  <a:schemeClr val="accent1">
                    <a:lumMod val="75000"/>
                  </a:schemeClr>
                </a:solidFill>
              </a:rPr>
              <a:t>3.5.2. Apertura en medio básico 	</a:t>
            </a:r>
          </a:p>
        </p:txBody>
      </p:sp>
    </p:spTree>
    <p:extLst>
      <p:ext uri="{BB962C8B-B14F-4D97-AF65-F5344CB8AC3E}">
        <p14:creationId xmlns:p14="http://schemas.microsoft.com/office/powerpoint/2010/main" val="4116453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99456" y="1124744"/>
            <a:ext cx="9937104" cy="1569660"/>
          </a:xfrm>
          <a:prstGeom prst="rect">
            <a:avLst/>
          </a:prstGeom>
        </p:spPr>
        <p:txBody>
          <a:bodyPr wrap="square">
            <a:spAutoFit/>
          </a:bodyPr>
          <a:lstStyle/>
          <a:p>
            <a:r>
              <a:rPr lang="es-MX" sz="2400" dirty="0">
                <a:solidFill>
                  <a:schemeClr val="tx1">
                    <a:lumMod val="75000"/>
                  </a:schemeClr>
                </a:solidFill>
                <a:latin typeface="+mj-lt"/>
              </a:rPr>
              <a:t>Los epóxidos tienen una tensión de anillo de unas 25 kcal/mol, que se libera al abrir el anillo y esta tensión es más que suficiente para compensar la formación del alcóxido, que es un mal grupo saliente. </a:t>
            </a:r>
          </a:p>
        </p:txBody>
      </p:sp>
      <p:pic>
        <p:nvPicPr>
          <p:cNvPr id="3" name="Imagen 2"/>
          <p:cNvPicPr>
            <a:picLocks noChangeAspect="1"/>
          </p:cNvPicPr>
          <p:nvPr/>
        </p:nvPicPr>
        <p:blipFill rotWithShape="1">
          <a:blip r:embed="rId2"/>
          <a:srcRect l="31100" t="46849" r="32281" b="28989"/>
          <a:stretch/>
        </p:blipFill>
        <p:spPr>
          <a:xfrm>
            <a:off x="3215680" y="3429000"/>
            <a:ext cx="6480720" cy="24041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35060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43472" y="1052736"/>
            <a:ext cx="9417963" cy="523220"/>
          </a:xfrm>
          <a:prstGeom prst="rect">
            <a:avLst/>
          </a:prstGeom>
        </p:spPr>
        <p:txBody>
          <a:bodyPr wrap="none">
            <a:spAutoFit/>
          </a:bodyPr>
          <a:lstStyle/>
          <a:p>
            <a:r>
              <a:rPr lang="es-MX" sz="2800" dirty="0">
                <a:solidFill>
                  <a:schemeClr val="tx1">
                    <a:lumMod val="75000"/>
                  </a:schemeClr>
                </a:solidFill>
                <a:latin typeface="+mj-lt"/>
              </a:rPr>
              <a:t>3.5.2. Apertura con reactivos organometálicos. 	</a:t>
            </a:r>
          </a:p>
        </p:txBody>
      </p:sp>
      <p:sp>
        <p:nvSpPr>
          <p:cNvPr id="4" name="Rectángulo 3"/>
          <p:cNvSpPr/>
          <p:nvPr/>
        </p:nvSpPr>
        <p:spPr>
          <a:xfrm>
            <a:off x="2855640" y="2132856"/>
            <a:ext cx="8288463" cy="2308324"/>
          </a:xfrm>
          <a:prstGeom prst="rect">
            <a:avLst/>
          </a:prstGeom>
        </p:spPr>
        <p:txBody>
          <a:bodyPr wrap="square">
            <a:spAutoFit/>
          </a:bodyPr>
          <a:lstStyle/>
          <a:p>
            <a:pPr algn="ctr"/>
            <a:r>
              <a:rPr lang="es-MX" sz="2400" dirty="0">
                <a:latin typeface="+mj-lt"/>
              </a:rPr>
              <a:t>Determinados reactivos organometálicos, como los reactivos de Grignard y los reactivos organolíticos, atacan a los epóxidos dando lugar, después de la hidrólisis de la mezcla de reacción, a alcoholes. Como la reacción sigue un mecanismo SN2 la apertura del epóxido es regioselectiva. </a:t>
            </a:r>
          </a:p>
        </p:txBody>
      </p:sp>
      <p:pic>
        <p:nvPicPr>
          <p:cNvPr id="13314" name="Picture 2" descr="Resultado de imagen para Apertura con reactivos organometál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392" y="3140968"/>
            <a:ext cx="2880320" cy="302499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144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15480" y="908720"/>
            <a:ext cx="9433048" cy="3508653"/>
          </a:xfrm>
          <a:prstGeom prst="rect">
            <a:avLst/>
          </a:prstGeom>
        </p:spPr>
        <p:txBody>
          <a:bodyPr wrap="square">
            <a:spAutoFit/>
          </a:bodyPr>
          <a:lstStyle/>
          <a:p>
            <a:r>
              <a:rPr lang="es-MX" sz="2800" b="1" dirty="0">
                <a:solidFill>
                  <a:schemeClr val="accent5">
                    <a:lumMod val="50000"/>
                  </a:schemeClr>
                </a:solidFill>
                <a:latin typeface="+mj-lt"/>
              </a:rPr>
              <a:t>Objetivo de la unidad de aprendizaje </a:t>
            </a:r>
          </a:p>
          <a:p>
            <a:endParaRPr lang="es-MX" sz="2800" b="1" dirty="0">
              <a:solidFill>
                <a:srgbClr val="000000"/>
              </a:solidFill>
              <a:latin typeface="+mj-lt"/>
            </a:endParaRPr>
          </a:p>
          <a:p>
            <a:endParaRPr lang="es-MX" sz="2800" b="1" dirty="0">
              <a:solidFill>
                <a:srgbClr val="000000"/>
              </a:solidFill>
              <a:latin typeface="+mj-lt"/>
            </a:endParaRPr>
          </a:p>
          <a:p>
            <a:endParaRPr lang="es-MX" dirty="0">
              <a:solidFill>
                <a:srgbClr val="000000"/>
              </a:solidFill>
              <a:latin typeface="Arial" panose="020B0604020202020204" pitchFamily="34" charset="0"/>
            </a:endParaRPr>
          </a:p>
          <a:p>
            <a:pPr algn="just"/>
            <a:r>
              <a:rPr lang="es-MX" sz="2400" dirty="0">
                <a:solidFill>
                  <a:schemeClr val="accent5">
                    <a:lumMod val="25000"/>
                  </a:schemeClr>
                </a:solidFill>
                <a:latin typeface="+mj-lt"/>
              </a:rPr>
              <a:t>Analizar los fundamentos que permiten identificar las propiedades físicas y químicas de moléculas orgánicas en cuya estructura están integrados los halógenos y el oxígeno para aplicarlos en la resolución de problemas relacionados con las propiedades y transformación de la materia. </a:t>
            </a:r>
          </a:p>
        </p:txBody>
      </p:sp>
    </p:spTree>
  </p:cSld>
  <p:clrMapOvr>
    <a:masterClrMapping/>
  </p:clrMapOvr>
  <p:transition>
    <p:check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6375" t="28990" r="28147" b="30040"/>
          <a:stretch/>
        </p:blipFill>
        <p:spPr>
          <a:xfrm>
            <a:off x="1415480" y="1268760"/>
            <a:ext cx="9073008" cy="4595419"/>
          </a:xfrm>
          <a:prstGeom prst="rect">
            <a:avLst/>
          </a:prstGeom>
          <a:ln>
            <a:noFill/>
          </a:ln>
          <a:effectLst>
            <a:softEdge rad="127000"/>
          </a:effectLst>
        </p:spPr>
      </p:pic>
    </p:spTree>
    <p:extLst>
      <p:ext uri="{BB962C8B-B14F-4D97-AF65-F5344CB8AC3E}">
        <p14:creationId xmlns:p14="http://schemas.microsoft.com/office/powerpoint/2010/main" val="2168075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Conclusiones </a:t>
            </a:r>
            <a:endParaRPr lang="es-MX" dirty="0"/>
          </a:p>
        </p:txBody>
      </p:sp>
      <p:sp>
        <p:nvSpPr>
          <p:cNvPr id="5" name="Rectángulo 4"/>
          <p:cNvSpPr/>
          <p:nvPr/>
        </p:nvSpPr>
        <p:spPr>
          <a:xfrm>
            <a:off x="1271464" y="2551837"/>
            <a:ext cx="9865096" cy="4031873"/>
          </a:xfrm>
          <a:prstGeom prst="rect">
            <a:avLst/>
          </a:prstGeom>
        </p:spPr>
        <p:txBody>
          <a:bodyPr wrap="square">
            <a:spAutoFit/>
          </a:bodyPr>
          <a:lstStyle/>
          <a:p>
            <a:pPr algn="just"/>
            <a:r>
              <a:rPr lang="es-MX" sz="3200" dirty="0"/>
              <a:t>Se mostro  toda la información teórico que sirve </a:t>
            </a:r>
            <a:r>
              <a:rPr lang="es-MX" sz="3200"/>
              <a:t>para </a:t>
            </a:r>
            <a:r>
              <a:rPr lang="es-MX" sz="3200" smtClean="0"/>
              <a:t>contrastar </a:t>
            </a:r>
            <a:r>
              <a:rPr lang="es-MX" sz="3200" dirty="0"/>
              <a:t>la reactividad de éteres y epóxidos por medio de la resolución de ejercicios de síntesis orgánicas para la obtención de moléculas útiles en el área de síntesis de fármacos y otras afines, haciendo uso eficiente de los recursos disponibles, promoviendo buenas prácticas en el cuidado del ambiente. </a:t>
            </a:r>
          </a:p>
        </p:txBody>
      </p:sp>
    </p:spTree>
    <p:extLst>
      <p:ext uri="{BB962C8B-B14F-4D97-AF65-F5344CB8AC3E}">
        <p14:creationId xmlns:p14="http://schemas.microsoft.com/office/powerpoint/2010/main" val="13241279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87488" y="836712"/>
            <a:ext cx="7704856" cy="707886"/>
          </a:xfrm>
          <a:prstGeom prst="rect">
            <a:avLst/>
          </a:prstGeom>
          <a:noFill/>
        </p:spPr>
        <p:txBody>
          <a:bodyPr wrap="square" rtlCol="0">
            <a:spAutoFit/>
          </a:bodyPr>
          <a:lstStyle/>
          <a:p>
            <a:r>
              <a:rPr lang="es-MX" sz="4000" dirty="0"/>
              <a:t>Referencias</a:t>
            </a:r>
          </a:p>
        </p:txBody>
      </p:sp>
      <p:sp>
        <p:nvSpPr>
          <p:cNvPr id="3" name="CuadroTexto 2"/>
          <p:cNvSpPr txBox="1"/>
          <p:nvPr/>
        </p:nvSpPr>
        <p:spPr>
          <a:xfrm>
            <a:off x="1631504" y="2060848"/>
            <a:ext cx="8856984" cy="1938992"/>
          </a:xfrm>
          <a:prstGeom prst="rect">
            <a:avLst/>
          </a:prstGeom>
          <a:noFill/>
        </p:spPr>
        <p:txBody>
          <a:bodyPr wrap="square" rtlCol="0">
            <a:spAutoFit/>
          </a:bodyPr>
          <a:lstStyle/>
          <a:p>
            <a:pPr marL="285750" indent="-285750">
              <a:buFont typeface="Wingdings" panose="05000000000000000000" pitchFamily="2" charset="2"/>
              <a:buChar char="ü"/>
            </a:pPr>
            <a:r>
              <a:rPr lang="es-MX" sz="2400" dirty="0"/>
              <a:t>CARL DAVID GUTSCHE, DANIEL J. PASTO, “Fundamentos de química orgánica”, Reverte, 1260 págs.</a:t>
            </a:r>
          </a:p>
          <a:p>
            <a:endParaRPr lang="es-MX" sz="2400" dirty="0"/>
          </a:p>
          <a:p>
            <a:pPr marL="285750" indent="-285750">
              <a:buFont typeface="Wingdings" panose="05000000000000000000" pitchFamily="2" charset="2"/>
              <a:buChar char="ü"/>
            </a:pPr>
            <a:r>
              <a:rPr lang="de-DE" sz="2400" dirty="0"/>
              <a:t>STEPHEN J. WEININGER, FRANK R. STERMITZ, Quimica organica, 1202 pags</a:t>
            </a:r>
            <a:endParaRPr lang="es-MX" sz="2400" dirty="0"/>
          </a:p>
        </p:txBody>
      </p:sp>
    </p:spTree>
    <p:extLst>
      <p:ext uri="{BB962C8B-B14F-4D97-AF65-F5344CB8AC3E}">
        <p14:creationId xmlns:p14="http://schemas.microsoft.com/office/powerpoint/2010/main" val="1672406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1" name="Rectangle 13"/>
          <p:cNvSpPr>
            <a:spLocks noGrp="1" noChangeArrowheads="1"/>
          </p:cNvSpPr>
          <p:nvPr>
            <p:ph type="title"/>
          </p:nvPr>
        </p:nvSpPr>
        <p:spPr/>
        <p:txBody>
          <a:bodyPr/>
          <a:lstStyle/>
          <a:p>
            <a:r>
              <a:rPr lang="en-US" u="sng" dirty="0">
                <a:solidFill>
                  <a:schemeClr val="accent5">
                    <a:lumMod val="50000"/>
                  </a:schemeClr>
                </a:solidFill>
              </a:rPr>
              <a:t>Secuencia </a:t>
            </a:r>
            <a:r>
              <a:rPr lang="es-MX" u="sng" dirty="0">
                <a:solidFill>
                  <a:schemeClr val="accent5">
                    <a:lumMod val="50000"/>
                  </a:schemeClr>
                </a:solidFill>
              </a:rPr>
              <a:t>Didáctica</a:t>
            </a:r>
          </a:p>
        </p:txBody>
      </p:sp>
      <p:graphicFrame>
        <p:nvGraphicFramePr>
          <p:cNvPr id="3" name="Diagrama 2"/>
          <p:cNvGraphicFramePr/>
          <p:nvPr>
            <p:extLst>
              <p:ext uri="{D42A27DB-BD31-4B8C-83A1-F6EECF244321}">
                <p14:modId xmlns:p14="http://schemas.microsoft.com/office/powerpoint/2010/main" val="3628580752"/>
              </p:ext>
            </p:extLst>
          </p:nvPr>
        </p:nvGraphicFramePr>
        <p:xfrm>
          <a:off x="263352" y="1752600"/>
          <a:ext cx="11408816" cy="4725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544272" y="620688"/>
            <a:ext cx="1512168" cy="461665"/>
          </a:xfrm>
          <a:prstGeom prst="rect">
            <a:avLst/>
          </a:prstGeom>
          <a:noFill/>
        </p:spPr>
        <p:txBody>
          <a:bodyPr wrap="square" rtlCol="0">
            <a:spAutoFit/>
          </a:bodyPr>
          <a:lstStyle/>
          <a:p>
            <a:pPr marL="285750" indent="-285750">
              <a:buFont typeface="Arial" panose="020B0604020202020204" pitchFamily="34" charset="0"/>
              <a:buChar char="•"/>
            </a:pPr>
            <a:endParaRPr lang="es-MX" sz="2400" dirty="0">
              <a:latin typeface="+mj-lt"/>
            </a:endParaRP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0704" y="450868"/>
            <a:ext cx="12192000" cy="914400"/>
          </a:xfrm>
        </p:spPr>
        <p:txBody>
          <a:bodyPr/>
          <a:lstStyle/>
          <a:p>
            <a:r>
              <a:rPr lang="es-MX" sz="4400" dirty="0">
                <a:solidFill>
                  <a:schemeClr val="accent5">
                    <a:lumMod val="50000"/>
                  </a:schemeClr>
                </a:solidFill>
              </a:rPr>
              <a:t>Contenido Temático </a:t>
            </a:r>
          </a:p>
        </p:txBody>
      </p:sp>
      <p:sp>
        <p:nvSpPr>
          <p:cNvPr id="4" name="CuadroTexto 3"/>
          <p:cNvSpPr txBox="1"/>
          <p:nvPr/>
        </p:nvSpPr>
        <p:spPr>
          <a:xfrm>
            <a:off x="839416" y="2680984"/>
            <a:ext cx="4680520" cy="1323439"/>
          </a:xfrm>
          <a:prstGeom prst="rect">
            <a:avLst/>
          </a:prstGeom>
          <a:noFill/>
        </p:spPr>
        <p:txBody>
          <a:bodyPr wrap="square" rtlCol="0">
            <a:spAutoFit/>
          </a:bodyPr>
          <a:lstStyle/>
          <a:p>
            <a:pPr algn="ctr"/>
            <a:r>
              <a:rPr lang="es-MX" sz="8000" dirty="0"/>
              <a:t>Unidad 3</a:t>
            </a:r>
          </a:p>
        </p:txBody>
      </p:sp>
      <p:sp>
        <p:nvSpPr>
          <p:cNvPr id="5" name="CuadroTexto 4"/>
          <p:cNvSpPr txBox="1"/>
          <p:nvPr/>
        </p:nvSpPr>
        <p:spPr>
          <a:xfrm>
            <a:off x="1909618" y="5301208"/>
            <a:ext cx="6768752" cy="830997"/>
          </a:xfrm>
          <a:prstGeom prst="rect">
            <a:avLst/>
          </a:prstGeom>
          <a:noFill/>
        </p:spPr>
        <p:txBody>
          <a:bodyPr wrap="square" rtlCol="0">
            <a:spAutoFit/>
          </a:bodyPr>
          <a:lstStyle/>
          <a:p>
            <a:pPr algn="ctr"/>
            <a:r>
              <a:rPr lang="es-MX" sz="4800" b="1" dirty="0">
                <a:effectLst>
                  <a:outerShdw blurRad="38100" dist="38100" dir="2700000" algn="tl">
                    <a:srgbClr val="000000">
                      <a:alpha val="43137"/>
                    </a:srgbClr>
                  </a:outerShdw>
                </a:effectLst>
                <a:latin typeface="+mj-lt"/>
              </a:rPr>
              <a:t>Éteres y Epóxidos </a:t>
            </a:r>
            <a:r>
              <a:rPr lang="es-MX" sz="4800" dirty="0">
                <a:effectLst>
                  <a:outerShdw blurRad="38100" dist="38100" dir="2700000" algn="tl">
                    <a:srgbClr val="000000">
                      <a:alpha val="43137"/>
                    </a:srgbClr>
                  </a:outerShdw>
                </a:effectLst>
                <a:latin typeface="+mj-lt"/>
              </a:rPr>
              <a:t>	</a:t>
            </a:r>
          </a:p>
        </p:txBody>
      </p:sp>
      <p:pic>
        <p:nvPicPr>
          <p:cNvPr id="1026" name="Picture 2" descr="Resultado de imagen para ete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468901">
            <a:off x="6942278" y="1655259"/>
            <a:ext cx="3885008" cy="3862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367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23592" y="836712"/>
            <a:ext cx="7344816" cy="707886"/>
          </a:xfrm>
          <a:prstGeom prst="rect">
            <a:avLst/>
          </a:prstGeom>
          <a:noFill/>
        </p:spPr>
        <p:txBody>
          <a:bodyPr wrap="square" rtlCol="0">
            <a:spAutoFit/>
          </a:bodyPr>
          <a:lstStyle/>
          <a:p>
            <a:pPr algn="ctr"/>
            <a:r>
              <a:rPr lang="es-MX" sz="4000" dirty="0"/>
              <a:t>Objetivo de la </a:t>
            </a:r>
            <a:r>
              <a:rPr lang="es-MX" sz="4000" dirty="0" smtClean="0"/>
              <a:t>unidad III </a:t>
            </a:r>
            <a:endParaRPr lang="es-MX" sz="4000" dirty="0"/>
          </a:p>
        </p:txBody>
      </p:sp>
      <p:sp>
        <p:nvSpPr>
          <p:cNvPr id="3" name="Rectángulo 2"/>
          <p:cNvSpPr/>
          <p:nvPr/>
        </p:nvSpPr>
        <p:spPr>
          <a:xfrm>
            <a:off x="1742254" y="2564904"/>
            <a:ext cx="8707492" cy="4031873"/>
          </a:xfrm>
          <a:prstGeom prst="rect">
            <a:avLst/>
          </a:prstGeom>
        </p:spPr>
        <p:txBody>
          <a:bodyPr wrap="square">
            <a:spAutoFit/>
          </a:bodyPr>
          <a:lstStyle/>
          <a:p>
            <a:pPr algn="just"/>
            <a:r>
              <a:rPr lang="es-MX" sz="3200" dirty="0">
                <a:solidFill>
                  <a:schemeClr val="accent4">
                    <a:lumMod val="75000"/>
                  </a:schemeClr>
                </a:solidFill>
                <a:latin typeface="Arial" panose="020B0604020202020204" pitchFamily="34" charset="0"/>
              </a:rPr>
              <a:t>Contrastar la reactividad de éteres y epóxidos por medio de la resolución de ejercicios de síntesis orgánicas para la obtención de moléculas útiles en el área de síntesis de fármacos y otras afines, haciendo uso eficiente de los recursos disponibles, promoviendo buenas prácticas en el cuidado del ambiente. 	</a:t>
            </a:r>
          </a:p>
        </p:txBody>
      </p:sp>
    </p:spTree>
    <p:extLst>
      <p:ext uri="{BB962C8B-B14F-4D97-AF65-F5344CB8AC3E}">
        <p14:creationId xmlns:p14="http://schemas.microsoft.com/office/powerpoint/2010/main" val="4057778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15480" y="908720"/>
            <a:ext cx="7704856" cy="523220"/>
          </a:xfrm>
          <a:prstGeom prst="rect">
            <a:avLst/>
          </a:prstGeom>
          <a:noFill/>
        </p:spPr>
        <p:txBody>
          <a:bodyPr wrap="square" rtlCol="0">
            <a:spAutoFit/>
          </a:bodyPr>
          <a:lstStyle/>
          <a:p>
            <a:r>
              <a:rPr lang="es-MX" sz="2800" dirty="0"/>
              <a:t>3.1 Generalidades de éteres y epóxidos</a:t>
            </a:r>
          </a:p>
        </p:txBody>
      </p:sp>
      <p:sp>
        <p:nvSpPr>
          <p:cNvPr id="3" name="CuadroTexto 2"/>
          <p:cNvSpPr txBox="1"/>
          <p:nvPr/>
        </p:nvSpPr>
        <p:spPr>
          <a:xfrm>
            <a:off x="551384" y="1772816"/>
            <a:ext cx="6840760" cy="1815882"/>
          </a:xfrm>
          <a:prstGeom prst="rect">
            <a:avLst/>
          </a:prstGeom>
          <a:noFill/>
        </p:spPr>
        <p:txBody>
          <a:bodyPr wrap="square" rtlCol="0">
            <a:spAutoFit/>
          </a:bodyPr>
          <a:lstStyle/>
          <a:p>
            <a:r>
              <a:rPr lang="es-MX" sz="2800" dirty="0"/>
              <a:t>Los éteres se pueden considerar como derivados del agua en los que se han sustituido ambos hidrógenos por estructuras carbonadas.</a:t>
            </a:r>
          </a:p>
        </p:txBody>
      </p:sp>
      <p:pic>
        <p:nvPicPr>
          <p:cNvPr id="2050" name="Picture 2" descr="Resultado de imagen para eteres"/>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680176" y="1951518"/>
            <a:ext cx="3062591" cy="154521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727848" y="4365104"/>
            <a:ext cx="6636060" cy="1815882"/>
          </a:xfrm>
          <a:prstGeom prst="rect">
            <a:avLst/>
          </a:prstGeom>
          <a:noFill/>
        </p:spPr>
        <p:txBody>
          <a:bodyPr wrap="square" rtlCol="0">
            <a:spAutoFit/>
          </a:bodyPr>
          <a:lstStyle/>
          <a:p>
            <a:pPr algn="r"/>
            <a:r>
              <a:rPr lang="es-MX" sz="2800" dirty="0"/>
              <a:t>Los epóxidos son éteres </a:t>
            </a:r>
          </a:p>
          <a:p>
            <a:pPr algn="r"/>
            <a:r>
              <a:rPr lang="es-MX" sz="2800" dirty="0"/>
              <a:t>cíclicos de tres miembros, </a:t>
            </a:r>
          </a:p>
          <a:p>
            <a:pPr algn="r"/>
            <a:r>
              <a:rPr lang="es-MX" sz="2800" dirty="0"/>
              <a:t>pueden sintetizarse a través de </a:t>
            </a:r>
          </a:p>
          <a:p>
            <a:pPr algn="r"/>
            <a:r>
              <a:rPr lang="es-MX" sz="2800" dirty="0"/>
              <a:t>una sustitución nucleofila intramolecular</a:t>
            </a:r>
          </a:p>
        </p:txBody>
      </p:sp>
      <p:pic>
        <p:nvPicPr>
          <p:cNvPr id="2052" name="Picture 4" descr="Resultado de imagen para epóxidos"/>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foregroundMark x1="50625" y1="24444" x2="50625" y2="24444"/>
                        <a14:foregroundMark x1="41563" y1="37778" x2="41563" y2="37778"/>
                        <a14:foregroundMark x1="53125" y1="37222" x2="53125" y2="37222"/>
                        <a14:foregroundMark x1="54375" y1="53333" x2="54375" y2="53333"/>
                        <a14:foregroundMark x1="66563" y1="55000" x2="66563" y2="55000"/>
                        <a14:foregroundMark x1="45313" y1="55000" x2="45313" y2="55000"/>
                        <a14:foregroundMark x1="37188" y1="51667" x2="37188" y2="51667"/>
                        <a14:foregroundMark x1="26250" y1="53333" x2="26250" y2="53333"/>
                        <a14:foregroundMark x1="24063" y1="51667" x2="24063" y2="51667"/>
                        <a14:foregroundMark x1="77188" y1="46667" x2="77188" y2="46667"/>
                      </a14:backgroundRemoval>
                    </a14:imgEffect>
                  </a14:imgLayer>
                </a14:imgProps>
              </a:ext>
              <a:ext uri="{28A0092B-C50C-407E-A947-70E740481C1C}">
                <a14:useLocalDpi xmlns:a14="http://schemas.microsoft.com/office/drawing/2010/main" val="0"/>
              </a:ext>
            </a:extLst>
          </a:blip>
          <a:srcRect/>
          <a:stretch>
            <a:fillRect/>
          </a:stretch>
        </p:blipFill>
        <p:spPr bwMode="auto">
          <a:xfrm>
            <a:off x="568324" y="3717032"/>
            <a:ext cx="4712185" cy="2650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494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59496" y="1052736"/>
            <a:ext cx="2952328" cy="523220"/>
          </a:xfrm>
          <a:prstGeom prst="rect">
            <a:avLst/>
          </a:prstGeom>
          <a:noFill/>
        </p:spPr>
        <p:txBody>
          <a:bodyPr wrap="square" rtlCol="0">
            <a:spAutoFit/>
          </a:bodyPr>
          <a:lstStyle/>
          <a:p>
            <a:r>
              <a:rPr lang="es-MX" sz="2800" dirty="0"/>
              <a:t>Éteres </a:t>
            </a:r>
          </a:p>
        </p:txBody>
      </p:sp>
      <p:sp>
        <p:nvSpPr>
          <p:cNvPr id="3" name="CuadroTexto 2"/>
          <p:cNvSpPr txBox="1"/>
          <p:nvPr/>
        </p:nvSpPr>
        <p:spPr>
          <a:xfrm>
            <a:off x="1570784" y="2132856"/>
            <a:ext cx="5400600" cy="3539430"/>
          </a:xfrm>
          <a:prstGeom prst="rect">
            <a:avLst/>
          </a:prstGeom>
          <a:noFill/>
        </p:spPr>
        <p:txBody>
          <a:bodyPr wrap="square" rtlCol="0">
            <a:spAutoFit/>
          </a:bodyPr>
          <a:lstStyle/>
          <a:p>
            <a:r>
              <a:rPr lang="es-MX" sz="2800" dirty="0"/>
              <a:t>Al contrario que el agua y los alcoholes, los éteres carecen del enlace oxigeno-hidrogeno, por lo que difieren significativamente de aquellos, tanto desde el punto físico como químico</a:t>
            </a:r>
          </a:p>
          <a:p>
            <a:endParaRPr lang="es-MX" sz="2800" dirty="0"/>
          </a:p>
          <a:p>
            <a:endParaRPr lang="es-MX" sz="2800" dirty="0"/>
          </a:p>
        </p:txBody>
      </p:sp>
      <p:pic>
        <p:nvPicPr>
          <p:cNvPr id="3074" name="Picture 2" descr="Resultado de imagen para eter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2756" r="100000">
                        <a14:foregroundMark x1="9646" y1="45337" x2="12205" y2="50000"/>
                        <a14:foregroundMark x1="5512" y1="78497" x2="12992" y2="85233"/>
                        <a14:foregroundMark x1="85433" y1="54145" x2="90354" y2="43523"/>
                        <a14:foregroundMark x1="81890" y1="82642" x2="87598" y2="92228"/>
                        <a14:foregroundMark x1="83071" y1="48446" x2="87795" y2="42228"/>
                        <a14:foregroundMark x1="6299" y1="46373" x2="11024" y2="42487"/>
                      </a14:backgroundRemoval>
                    </a14:imgEffect>
                  </a14:imgLayer>
                </a14:imgProps>
              </a:ext>
              <a:ext uri="{28A0092B-C50C-407E-A947-70E740481C1C}">
                <a14:useLocalDpi xmlns:a14="http://schemas.microsoft.com/office/drawing/2010/main" val="0"/>
              </a:ext>
            </a:extLst>
          </a:blip>
          <a:srcRect/>
          <a:stretch>
            <a:fillRect/>
          </a:stretch>
        </p:blipFill>
        <p:spPr bwMode="auto">
          <a:xfrm rot="21191043">
            <a:off x="6240016" y="1992238"/>
            <a:ext cx="5028234" cy="3820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9763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59496" y="764704"/>
            <a:ext cx="2304256" cy="707886"/>
          </a:xfrm>
          <a:prstGeom prst="rect">
            <a:avLst/>
          </a:prstGeom>
          <a:noFill/>
        </p:spPr>
        <p:txBody>
          <a:bodyPr wrap="square" rtlCol="0">
            <a:spAutoFit/>
          </a:bodyPr>
          <a:lstStyle/>
          <a:p>
            <a:r>
              <a:rPr lang="es-MX" sz="4000" dirty="0"/>
              <a:t>Epóxidos</a:t>
            </a:r>
          </a:p>
        </p:txBody>
      </p:sp>
      <p:sp>
        <p:nvSpPr>
          <p:cNvPr id="4" name="CuadroTexto 3"/>
          <p:cNvSpPr txBox="1"/>
          <p:nvPr/>
        </p:nvSpPr>
        <p:spPr>
          <a:xfrm>
            <a:off x="5087888" y="2132856"/>
            <a:ext cx="5328592" cy="3046988"/>
          </a:xfrm>
          <a:prstGeom prst="rect">
            <a:avLst/>
          </a:prstGeom>
          <a:noFill/>
        </p:spPr>
        <p:txBody>
          <a:bodyPr wrap="square" rtlCol="0">
            <a:spAutoFit/>
          </a:bodyPr>
          <a:lstStyle/>
          <a:p>
            <a:pPr algn="just"/>
            <a:r>
              <a:rPr lang="es-MX" sz="3200" dirty="0"/>
              <a:t>Los epóxidos son mucho mas reactivos que cualquier otra clase de éteres, lo que explica que se haya supuesto que intervienen en la carcinogénesis</a:t>
            </a:r>
          </a:p>
        </p:txBody>
      </p:sp>
      <p:pic>
        <p:nvPicPr>
          <p:cNvPr id="4098" name="Picture 2" descr="Resultado de imagen para epoxido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911" b="97771" l="0" r="100000"/>
                    </a14:imgEffect>
                  </a14:imgLayer>
                </a14:imgProps>
              </a:ext>
              <a:ext uri="{28A0092B-C50C-407E-A947-70E740481C1C}">
                <a14:useLocalDpi xmlns:a14="http://schemas.microsoft.com/office/drawing/2010/main" val="0"/>
              </a:ext>
            </a:extLst>
          </a:blip>
          <a:srcRect/>
          <a:stretch>
            <a:fillRect/>
          </a:stretch>
        </p:blipFill>
        <p:spPr bwMode="auto">
          <a:xfrm>
            <a:off x="1055440" y="1772816"/>
            <a:ext cx="3788358" cy="3960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429975"/>
      </p:ext>
    </p:extLst>
  </p:cSld>
  <p:clrMapOvr>
    <a:masterClrMapping/>
  </p:clrMapOvr>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Verdan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F1755C0-D1F0-4A62-9928-793AD9FBEE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para un proyecto de ciencias</Template>
  <TotalTime>240</TotalTime>
  <Words>1241</Words>
  <Application>Microsoft Office PowerPoint</Application>
  <PresentationFormat>Personalizado</PresentationFormat>
  <Paragraphs>99</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Echo</vt:lpstr>
      <vt:lpstr>Universidad Autónoma del Estado de México</vt:lpstr>
      <vt:lpstr>Presentación</vt:lpstr>
      <vt:lpstr>Presentación de PowerPoint</vt:lpstr>
      <vt:lpstr>Secuencia Didáctica</vt:lpstr>
      <vt:lpstr>Contenido Temático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Presentación de PowerPoint</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subject/>
  <dc:creator>Sandra</dc:creator>
  <cp:keywords/>
  <dc:description/>
  <cp:lastModifiedBy>paty</cp:lastModifiedBy>
  <cp:revision>25</cp:revision>
  <dcterms:created xsi:type="dcterms:W3CDTF">2016-09-30T22:16:20Z</dcterms:created>
  <dcterms:modified xsi:type="dcterms:W3CDTF">2016-10-12T01:08:44Z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TC010183733082</vt:lpwstr>
  </property>
</Properties>
</file>