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4" r:id="rId2"/>
    <p:sldId id="375" r:id="rId3"/>
    <p:sldId id="285" r:id="rId4"/>
    <p:sldId id="291" r:id="rId5"/>
    <p:sldId id="289" r:id="rId6"/>
    <p:sldId id="280" r:id="rId7"/>
    <p:sldId id="295" r:id="rId8"/>
    <p:sldId id="292" r:id="rId9"/>
    <p:sldId id="288" r:id="rId10"/>
    <p:sldId id="297" r:id="rId11"/>
    <p:sldId id="351" r:id="rId12"/>
    <p:sldId id="313" r:id="rId13"/>
    <p:sldId id="298" r:id="rId14"/>
    <p:sldId id="309" r:id="rId15"/>
    <p:sldId id="310" r:id="rId16"/>
    <p:sldId id="353" r:id="rId17"/>
    <p:sldId id="314" r:id="rId18"/>
    <p:sldId id="354" r:id="rId19"/>
    <p:sldId id="357" r:id="rId20"/>
    <p:sldId id="361" r:id="rId21"/>
    <p:sldId id="359" r:id="rId22"/>
    <p:sldId id="355" r:id="rId23"/>
    <p:sldId id="362" r:id="rId24"/>
    <p:sldId id="363" r:id="rId25"/>
    <p:sldId id="364" r:id="rId26"/>
    <p:sldId id="358" r:id="rId27"/>
    <p:sldId id="370" r:id="rId28"/>
    <p:sldId id="332" r:id="rId29"/>
    <p:sldId id="333" r:id="rId30"/>
    <p:sldId id="311" r:id="rId31"/>
    <p:sldId id="378" r:id="rId3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2" autoAdjust="0"/>
    <p:restoredTop sz="94727"/>
  </p:normalViewPr>
  <p:slideViewPr>
    <p:cSldViewPr snapToGrid="0" snapToObjects="1">
      <p:cViewPr varScale="1">
        <p:scale>
          <a:sx n="87" d="100"/>
          <a:sy n="87" d="100"/>
        </p:scale>
        <p:origin x="48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504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175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790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983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22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734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155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473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B8A5C-F736-7F44-893C-3C2A226104EB}" type="datetimeFigureOut">
              <a:rPr lang="es-ES_tradnl" smtClean="0"/>
              <a:pPr/>
              <a:t>12/10/2016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3B193-07B7-704F-A56E-ECEF76980372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426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2176" y="392113"/>
            <a:ext cx="6911975" cy="1357312"/>
          </a:xfrm>
        </p:spPr>
        <p:txBody>
          <a:bodyPr/>
          <a:lstStyle/>
          <a:p>
            <a:pPr>
              <a:defRPr/>
            </a:pP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UNIVERSISAD AUTONOMA  DEL ESTADO DE MEXICO</a:t>
            </a:r>
            <a:b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CENTRO UNIVERSITARIO AMECAMECA-UAEM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952625" y="2428875"/>
            <a:ext cx="8301038" cy="38877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altLang="es-MX" sz="1800" dirty="0"/>
              <a:t>Licenciatura: Medicina Veterinaria y Zootecnia</a:t>
            </a:r>
          </a:p>
          <a:p>
            <a:pPr algn="ctr">
              <a:defRPr/>
            </a:pPr>
            <a:endParaRPr lang="es-ES" altLang="es-MX" sz="1800" dirty="0"/>
          </a:p>
          <a:p>
            <a:pPr algn="ctr">
              <a:defRPr/>
            </a:pPr>
            <a:r>
              <a:rPr lang="es-ES" altLang="es-MX" sz="1800" dirty="0"/>
              <a:t>UNIDAD DE APRENDIZAJE: PATOLOGIA GENERAL.</a:t>
            </a:r>
          </a:p>
          <a:p>
            <a:pPr algn="ctr">
              <a:buNone/>
              <a:defRPr/>
            </a:pPr>
            <a:endParaRPr lang="es-ES" altLang="es-MX" sz="1800" dirty="0"/>
          </a:p>
          <a:p>
            <a:pPr algn="ctr">
              <a:defRPr/>
            </a:pPr>
            <a:r>
              <a:rPr lang="es-ES" altLang="es-MX" sz="1800" dirty="0"/>
              <a:t>TEMA:</a:t>
            </a:r>
          </a:p>
          <a:p>
            <a:pPr algn="ctr">
              <a:defRPr/>
            </a:pPr>
            <a:r>
              <a:rPr lang="es-ES" altLang="es-MX" dirty="0" smtClean="0"/>
              <a:t>“Patologías del Aparato Digestivo”</a:t>
            </a:r>
          </a:p>
          <a:p>
            <a:pPr algn="ctr">
              <a:defRPr/>
            </a:pPr>
            <a:r>
              <a:rPr lang="es-ES" altLang="es-MX" dirty="0" smtClean="0"/>
              <a:t>Parte 2/2</a:t>
            </a:r>
          </a:p>
          <a:p>
            <a:pPr algn="ctr">
              <a:buNone/>
              <a:defRPr/>
            </a:pPr>
            <a:r>
              <a:rPr lang="es-ES" altLang="es-MX" dirty="0" smtClean="0"/>
              <a:t> </a:t>
            </a:r>
          </a:p>
          <a:p>
            <a:pPr algn="ctr">
              <a:buNone/>
              <a:defRPr/>
            </a:pPr>
            <a:r>
              <a:rPr lang="es-ES" altLang="es-MX" dirty="0" smtClean="0"/>
              <a:t>Elaboró: M. en C. María del Rosario Santiago Rodríguez.</a:t>
            </a:r>
          </a:p>
          <a:p>
            <a:pPr>
              <a:defRPr/>
            </a:pPr>
            <a:endParaRPr lang="es-ES" altLang="es-MX" dirty="0" smtClean="0"/>
          </a:p>
          <a:p>
            <a:pPr algn="r">
              <a:buNone/>
              <a:defRPr/>
            </a:pPr>
            <a:endParaRPr lang="es-ES" altLang="es-MX" dirty="0" smtClean="0"/>
          </a:p>
        </p:txBody>
      </p:sp>
      <p:pic>
        <p:nvPicPr>
          <p:cNvPr id="19460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692275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7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6096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800" dirty="0" smtClean="0">
                <a:solidFill>
                  <a:schemeClr val="accent5"/>
                </a:solidFill>
              </a:rPr>
              <a:t>Intestino patologías adquiridas</a:t>
            </a:r>
          </a:p>
          <a:p>
            <a:endParaRPr lang="es-ES_tradnl" sz="2800" dirty="0">
              <a:solidFill>
                <a:schemeClr val="accent5"/>
              </a:solidFill>
            </a:endParaRPr>
          </a:p>
          <a:p>
            <a:r>
              <a:rPr lang="es-ES_tradnl" sz="2800" dirty="0" smtClean="0">
                <a:solidFill>
                  <a:schemeClr val="accent5"/>
                </a:solidFill>
              </a:rPr>
              <a:t>Vólvulo</a:t>
            </a:r>
            <a:r>
              <a:rPr lang="es-ES_tradnl" sz="2800" dirty="0" smtClean="0"/>
              <a:t>- </a:t>
            </a:r>
            <a:r>
              <a:rPr lang="es-ES_tradnl" sz="2800" dirty="0"/>
              <a:t>rotación en torno </a:t>
            </a:r>
            <a:r>
              <a:rPr lang="es-ES_tradnl" sz="2800" dirty="0" smtClean="0"/>
              <a:t>al </a:t>
            </a:r>
            <a:r>
              <a:rPr lang="es-ES_tradnl" sz="2800" dirty="0"/>
              <a:t>eje </a:t>
            </a:r>
            <a:r>
              <a:rPr lang="es-ES_tradnl" sz="2800" dirty="0" smtClean="0"/>
              <a:t>transversal-</a:t>
            </a:r>
            <a:r>
              <a:rPr lang="es-ES_tradnl" sz="2800" dirty="0" err="1" smtClean="0"/>
              <a:t>mesenterico</a:t>
            </a:r>
            <a:r>
              <a:rPr lang="es-ES_tradnl" sz="2800" dirty="0" smtClean="0"/>
              <a:t>: Equinos</a:t>
            </a:r>
          </a:p>
          <a:p>
            <a:endParaRPr lang="es-ES_tradnl" sz="2800" dirty="0"/>
          </a:p>
          <a:p>
            <a:r>
              <a:rPr lang="es-ES_tradnl" sz="2800" dirty="0" err="1">
                <a:solidFill>
                  <a:schemeClr val="accent5"/>
                </a:solidFill>
              </a:rPr>
              <a:t>Torción</a:t>
            </a:r>
            <a:r>
              <a:rPr lang="es-ES_tradnl" sz="2800" dirty="0" smtClean="0"/>
              <a:t>: rotación </a:t>
            </a:r>
            <a:r>
              <a:rPr lang="es-ES_tradnl" sz="2800" dirty="0"/>
              <a:t>en torno a su propio eje longitudinal: </a:t>
            </a:r>
            <a:r>
              <a:rPr lang="es-ES_tradnl" sz="2800" dirty="0" smtClean="0"/>
              <a:t>cerdos</a:t>
            </a:r>
          </a:p>
          <a:p>
            <a:endParaRPr lang="es-ES_tradnl" sz="2800" dirty="0" smtClean="0"/>
          </a:p>
          <a:p>
            <a:r>
              <a:rPr lang="es-ES_tradnl" sz="2800" dirty="0" smtClean="0">
                <a:solidFill>
                  <a:schemeClr val="accent5"/>
                </a:solidFill>
              </a:rPr>
              <a:t> </a:t>
            </a:r>
            <a:r>
              <a:rPr lang="es-ES_tradnl" sz="2800" dirty="0" err="1">
                <a:solidFill>
                  <a:schemeClr val="accent5"/>
                </a:solidFill>
              </a:rPr>
              <a:t>Intusucepsión</a:t>
            </a:r>
            <a:r>
              <a:rPr lang="es-ES_tradnl" sz="2800" dirty="0"/>
              <a:t>-Invaginación: obstrucción </a:t>
            </a:r>
            <a:r>
              <a:rPr lang="es-ES_tradnl" sz="2800" dirty="0" smtClean="0"/>
              <a:t>necrosis/gangrena</a:t>
            </a:r>
          </a:p>
          <a:p>
            <a:endParaRPr lang="es-ES_tradnl" sz="2800" dirty="0" smtClean="0"/>
          </a:p>
          <a:p>
            <a:r>
              <a:rPr lang="es-ES_tradnl" sz="2800" dirty="0" smtClean="0">
                <a:solidFill>
                  <a:schemeClr val="accent5"/>
                </a:solidFill>
              </a:rPr>
              <a:t>Eventración- </a:t>
            </a:r>
            <a:r>
              <a:rPr lang="es-ES_tradnl" sz="2800" dirty="0" smtClean="0"/>
              <a:t>salida del contenido abdominal a través de un orificio</a:t>
            </a:r>
          </a:p>
          <a:p>
            <a:endParaRPr lang="es-ES_tradnl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370"/>
            <a:ext cx="6257730" cy="378822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048" y="4126969"/>
            <a:ext cx="2409194" cy="26304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7894" y="4188833"/>
            <a:ext cx="2407088" cy="253801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1324" t="5613" r="50402"/>
          <a:stretch/>
        </p:blipFill>
        <p:spPr>
          <a:xfrm rot="16200000">
            <a:off x="4885057" y="4243573"/>
            <a:ext cx="2560270" cy="232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3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8866" y="110326"/>
            <a:ext cx="90705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dirty="0">
                <a:solidFill>
                  <a:schemeClr val="accent5"/>
                </a:solidFill>
              </a:rPr>
              <a:t>Hernia</a:t>
            </a:r>
            <a:r>
              <a:rPr lang="es-ES_tradnl" sz="3200" dirty="0"/>
              <a:t>-órgano o parte de él sale por una abertura natural o no y sale de la cavidad que lo contiene</a:t>
            </a:r>
          </a:p>
          <a:p>
            <a:r>
              <a:rPr lang="es-ES_tradnl" sz="3200" dirty="0">
                <a:solidFill>
                  <a:schemeClr val="accent5"/>
                </a:solidFill>
              </a:rPr>
              <a:t>Prolapso</a:t>
            </a:r>
            <a:r>
              <a:rPr lang="es-ES_tradnl" sz="3200" dirty="0"/>
              <a:t> por tenesmo: asociado a diarrea estreñimiento, colitis cáncer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66" y="2279980"/>
            <a:ext cx="2676376" cy="253005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9420" y="3139692"/>
            <a:ext cx="2839769" cy="37183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012" y="1359085"/>
            <a:ext cx="3576408" cy="317251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9420" y="173733"/>
            <a:ext cx="2679672" cy="306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9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uco.es/organiza/departamentos/anatomia-y-anat-patologica/atlas/imagenes/digestivo/DIGESTIVO170.JPG"/>
          <p:cNvPicPr>
            <a:picLocks noChangeAspect="1" noChangeArrowheads="1"/>
          </p:cNvPicPr>
          <p:nvPr/>
        </p:nvPicPr>
        <p:blipFill>
          <a:blip r:embed="rId2"/>
          <a:srcRect b="13639"/>
          <a:stretch>
            <a:fillRect/>
          </a:stretch>
        </p:blipFill>
        <p:spPr bwMode="auto">
          <a:xfrm>
            <a:off x="206719" y="2821886"/>
            <a:ext cx="5081377" cy="2950952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564231" y="-116109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3200" dirty="0"/>
              <a:t>El </a:t>
            </a:r>
            <a:r>
              <a:rPr lang="es-MX" sz="3200" i="1" dirty="0"/>
              <a:t>bezoar</a:t>
            </a:r>
            <a:r>
              <a:rPr lang="es-MX" sz="3200" dirty="0"/>
              <a:t> </a:t>
            </a:r>
            <a:r>
              <a:rPr lang="es-MX" sz="3200" dirty="0" smtClean="0"/>
              <a:t>masa extraña presente en intestino  estómago o pre-estómagos. </a:t>
            </a:r>
          </a:p>
          <a:p>
            <a:endParaRPr lang="es-MX" sz="3200" dirty="0" smtClean="0"/>
          </a:p>
          <a:p>
            <a:r>
              <a:rPr lang="es-MX" sz="3200" dirty="0" smtClean="0"/>
              <a:t>orgánicos </a:t>
            </a:r>
            <a:r>
              <a:rPr lang="es-MX" sz="3200" dirty="0"/>
              <a:t>como </a:t>
            </a:r>
            <a:r>
              <a:rPr lang="es-MX" sz="3200" dirty="0" smtClean="0"/>
              <a:t>inorgánicos</a:t>
            </a:r>
          </a:p>
          <a:p>
            <a:r>
              <a:rPr lang="es-MX" sz="3200" dirty="0" smtClean="0"/>
              <a:t>Causando ……</a:t>
            </a:r>
            <a:endParaRPr lang="es-MX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114" y="301979"/>
            <a:ext cx="2609850" cy="17526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344" y="3039872"/>
            <a:ext cx="3994375" cy="310229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7648" y="2951501"/>
            <a:ext cx="2926145" cy="312361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8564" y="176686"/>
            <a:ext cx="2702054" cy="2863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2600" y="635000"/>
            <a:ext cx="7239000" cy="5541963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Diarrea</a:t>
            </a:r>
          </a:p>
          <a:p>
            <a:r>
              <a:rPr lang="es-ES_tradnl" dirty="0" err="1" smtClean="0"/>
              <a:t>Hipermotilidad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Hipersecreción</a:t>
            </a:r>
          </a:p>
          <a:p>
            <a:r>
              <a:rPr lang="es-ES_tradnl" dirty="0" smtClean="0"/>
              <a:t>Aumento de la  permeabilidad</a:t>
            </a:r>
          </a:p>
          <a:p>
            <a:endParaRPr lang="es-ES_tradnl" dirty="0" smtClean="0"/>
          </a:p>
        </p:txBody>
      </p:sp>
      <p:pic>
        <p:nvPicPr>
          <p:cNvPr id="16386" name="Picture 2" descr="http://desarrollo.ut.edu.co/tolima/hermesoft/portal/home_1/rec/arc_18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1103" y="0"/>
            <a:ext cx="4152900" cy="3181350"/>
          </a:xfrm>
          <a:prstGeom prst="rect">
            <a:avLst/>
          </a:prstGeom>
          <a:noFill/>
        </p:spPr>
      </p:pic>
      <p:pic>
        <p:nvPicPr>
          <p:cNvPr id="16388" name="Picture 4" descr="http://desarrollo.ut.edu.co/tolima/hermesoft/portal/home_1/rec/arc_18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1365" y="3135313"/>
            <a:ext cx="6396171" cy="3722687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754063" y="3205095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400" dirty="0" smtClean="0"/>
              <a:t>hipo </a:t>
            </a:r>
            <a:r>
              <a:rPr lang="es-ES_tradnl" sz="2400" dirty="0"/>
              <a:t>K</a:t>
            </a:r>
          </a:p>
          <a:p>
            <a:endParaRPr lang="es-ES_tradnl" sz="2400" dirty="0"/>
          </a:p>
          <a:p>
            <a:r>
              <a:rPr lang="es-ES_tradnl" sz="2400" dirty="0"/>
              <a:t>Hipo Cl</a:t>
            </a:r>
            <a:r>
              <a:rPr lang="es-ES_tradnl" sz="2400" dirty="0" smtClean="0"/>
              <a:t>,</a:t>
            </a:r>
          </a:p>
          <a:p>
            <a:r>
              <a:rPr lang="es-ES_tradnl" sz="2400" dirty="0" err="1" smtClean="0"/>
              <a:t>Ateraciones</a:t>
            </a:r>
            <a:r>
              <a:rPr lang="es-ES_tradnl" sz="2400" dirty="0" smtClean="0"/>
              <a:t> en la bomba sodio -potasio </a:t>
            </a:r>
          </a:p>
          <a:p>
            <a:r>
              <a:rPr lang="es-ES_tradnl" sz="2400" dirty="0" smtClean="0"/>
              <a:t>Cambios en la presión osmótica</a:t>
            </a:r>
          </a:p>
          <a:p>
            <a:endParaRPr lang="es-ES_tradnl" sz="2400" dirty="0"/>
          </a:p>
          <a:p>
            <a:endParaRPr lang="es-ES_tradnl" sz="2400" dirty="0" smtClean="0"/>
          </a:p>
          <a:p>
            <a:r>
              <a:rPr lang="es-ES_tradnl" sz="2400" dirty="0" smtClean="0"/>
              <a:t>alcalosis </a:t>
            </a:r>
            <a:r>
              <a:rPr lang="es-ES_tradnl" sz="2400" dirty="0"/>
              <a:t>por vómito</a:t>
            </a:r>
          </a:p>
        </p:txBody>
      </p:sp>
    </p:spTree>
    <p:extLst>
      <p:ext uri="{BB962C8B-B14F-4D97-AF65-F5344CB8AC3E}">
        <p14:creationId xmlns:p14="http://schemas.microsoft.com/office/powerpoint/2010/main" val="21263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81000" y="382013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sz="2400" dirty="0" smtClean="0"/>
              <a:t>Mala absorción: microorganismos</a:t>
            </a:r>
          </a:p>
          <a:p>
            <a:r>
              <a:rPr lang="es-ES_tradnl" sz="2400" dirty="0" smtClean="0"/>
              <a:t>Transito rápido de la ingesta: </a:t>
            </a:r>
          </a:p>
          <a:p>
            <a:r>
              <a:rPr lang="es-ES_tradnl" sz="2400" dirty="0" smtClean="0"/>
              <a:t>alteración de la flora intestinal</a:t>
            </a:r>
          </a:p>
          <a:p>
            <a:endParaRPr lang="es-ES_tradnl" sz="2400" dirty="0" smtClean="0"/>
          </a:p>
          <a:p>
            <a:r>
              <a:rPr lang="es-ES_tradnl" sz="2400" dirty="0" smtClean="0"/>
              <a:t>-Daño a la mucosa, </a:t>
            </a:r>
          </a:p>
          <a:p>
            <a:r>
              <a:rPr lang="es-ES_tradnl" sz="2400" dirty="0" smtClean="0"/>
              <a:t>-Generación de toxinas,</a:t>
            </a:r>
          </a:p>
          <a:p>
            <a:r>
              <a:rPr lang="es-ES_tradnl" sz="2400" dirty="0" smtClean="0"/>
              <a:t> -obstrucción</a:t>
            </a:r>
          </a:p>
          <a:p>
            <a:endParaRPr lang="es-ES_tradnl" sz="2400" dirty="0"/>
          </a:p>
          <a:p>
            <a:endParaRPr lang="es-ES_tradnl" sz="2400" dirty="0" smtClean="0"/>
          </a:p>
          <a:p>
            <a:r>
              <a:rPr lang="es-ES_tradnl" sz="2400" dirty="0" smtClean="0"/>
              <a:t>Insuficiencia biliar y hepática</a:t>
            </a:r>
          </a:p>
          <a:p>
            <a:endParaRPr lang="es-ES_tradnl" dirty="0" smtClean="0"/>
          </a:p>
        </p:txBody>
      </p:sp>
      <p:pic>
        <p:nvPicPr>
          <p:cNvPr id="64514" name="Picture 2" descr="http://desarrollo.ut.edu.co/tolima/hermesoft/portal/home_1/rec/arc_1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1920" y="0"/>
            <a:ext cx="5542279" cy="67516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6" name="5 Conector recto"/>
          <p:cNvCxnSpPr/>
          <p:nvPr/>
        </p:nvCxnSpPr>
        <p:spPr>
          <a:xfrm flipH="1">
            <a:off x="6807200" y="3632200"/>
            <a:ext cx="1752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lecha abajo 2"/>
          <p:cNvSpPr/>
          <p:nvPr/>
        </p:nvSpPr>
        <p:spPr>
          <a:xfrm>
            <a:off x="1751653" y="3723701"/>
            <a:ext cx="365208" cy="506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63500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3200" dirty="0" smtClean="0">
                <a:solidFill>
                  <a:schemeClr val="accent5"/>
                </a:solidFill>
              </a:rPr>
              <a:t>PROCESOS INFLAMATORIOS </a:t>
            </a:r>
          </a:p>
          <a:p>
            <a:r>
              <a:rPr lang="es-ES_tradnl" sz="3200" dirty="0">
                <a:solidFill>
                  <a:schemeClr val="accent5"/>
                </a:solidFill>
              </a:rPr>
              <a:t> </a:t>
            </a:r>
            <a:r>
              <a:rPr lang="es-ES_tradnl" sz="3200" dirty="0" smtClean="0">
                <a:solidFill>
                  <a:schemeClr val="accent5"/>
                </a:solidFill>
              </a:rPr>
              <a:t>     CON EXUDADO</a:t>
            </a:r>
          </a:p>
          <a:p>
            <a:endParaRPr lang="es-ES_tradnl" sz="3200" dirty="0" smtClean="0"/>
          </a:p>
          <a:p>
            <a:r>
              <a:rPr lang="es-ES_tradnl" sz="3200" dirty="0" smtClean="0"/>
              <a:t>Enteritis hemorrágica:</a:t>
            </a:r>
          </a:p>
          <a:p>
            <a:r>
              <a:rPr lang="es-ES_tradnl" sz="3200" dirty="0" smtClean="0"/>
              <a:t>-</a:t>
            </a:r>
            <a:r>
              <a:rPr lang="es-ES_tradnl" sz="2000" dirty="0" smtClean="0"/>
              <a:t>Intoxicación, </a:t>
            </a:r>
            <a:r>
              <a:rPr lang="es-ES_tradnl" sz="2000" dirty="0" err="1" smtClean="0"/>
              <a:t>Clostridium</a:t>
            </a:r>
            <a:r>
              <a:rPr lang="es-ES_tradnl" sz="2000" dirty="0" smtClean="0"/>
              <a:t>,  </a:t>
            </a:r>
          </a:p>
          <a:p>
            <a:r>
              <a:rPr lang="es-ES_tradnl" sz="2000" dirty="0" smtClean="0"/>
              <a:t>-Salmonella, BVB, </a:t>
            </a:r>
            <a:r>
              <a:rPr lang="es-ES_tradnl" sz="2000" dirty="0" err="1" smtClean="0"/>
              <a:t>Parvovirus,disentería</a:t>
            </a:r>
            <a:r>
              <a:rPr lang="es-ES_tradnl" sz="2000" dirty="0" smtClean="0"/>
              <a:t> porcina</a:t>
            </a:r>
          </a:p>
          <a:p>
            <a:endParaRPr lang="es-ES_tradnl" sz="3200" dirty="0" smtClean="0"/>
          </a:p>
          <a:p>
            <a:r>
              <a:rPr lang="es-ES_tradnl" sz="3200" dirty="0" smtClean="0"/>
              <a:t>Enteritis Catarral: mucosas </a:t>
            </a:r>
            <a:r>
              <a:rPr lang="es-ES_tradnl" sz="3200" dirty="0" err="1" smtClean="0"/>
              <a:t>hiperémicas</a:t>
            </a:r>
            <a:r>
              <a:rPr lang="es-ES_tradnl" sz="3200" dirty="0" smtClean="0"/>
              <a:t> contenido mucoso </a:t>
            </a:r>
            <a:r>
              <a:rPr lang="es-ES_tradnl" sz="3200" dirty="0" err="1" smtClean="0"/>
              <a:t>amarillento</a:t>
            </a:r>
            <a:r>
              <a:rPr lang="es-ES_tradnl" sz="2000" dirty="0" err="1" smtClean="0"/>
              <a:t>Colibasilosis</a:t>
            </a:r>
            <a:r>
              <a:rPr lang="es-ES_tradnl" sz="2000" dirty="0" smtClean="0"/>
              <a:t>(entérica, </a:t>
            </a:r>
            <a:r>
              <a:rPr lang="es-ES_tradnl" sz="2000" dirty="0" err="1" smtClean="0"/>
              <a:t>enterotóxica</a:t>
            </a:r>
            <a:r>
              <a:rPr lang="es-ES_tradnl" sz="2000" dirty="0" smtClean="0"/>
              <a:t>)</a:t>
            </a:r>
          </a:p>
          <a:p>
            <a:r>
              <a:rPr lang="es-ES_tradnl" sz="2000" dirty="0" smtClean="0"/>
              <a:t> gastroenteritis transmisible en lechones</a:t>
            </a:r>
          </a:p>
          <a:p>
            <a:endParaRPr lang="es-ES_tradnl" sz="2000" dirty="0" smtClean="0"/>
          </a:p>
          <a:p>
            <a:r>
              <a:rPr lang="es-ES_tradnl" sz="3200" dirty="0" smtClean="0"/>
              <a:t>Enteritis Ulcerosa: </a:t>
            </a:r>
          </a:p>
          <a:p>
            <a:r>
              <a:rPr lang="es-ES_tradnl" sz="2000" dirty="0" smtClean="0"/>
              <a:t>FCM, Peste </a:t>
            </a:r>
            <a:r>
              <a:rPr lang="es-ES_tradnl" sz="2000" dirty="0" err="1" smtClean="0"/>
              <a:t>pocina</a:t>
            </a:r>
            <a:r>
              <a:rPr lang="es-ES_tradnl" sz="2000" dirty="0" smtClean="0"/>
              <a:t> Clásica</a:t>
            </a:r>
          </a:p>
          <a:p>
            <a:endParaRPr lang="es-ES_tradnl" sz="3200" dirty="0" smtClean="0"/>
          </a:p>
        </p:txBody>
      </p:sp>
      <p:pic>
        <p:nvPicPr>
          <p:cNvPr id="66562" name="Picture 2" descr="http://www.uco.es/organiza/departamentos/anatomia-y-anat-patologica/atlas/imagenes/digestivo/DIGESTIVO172.JPG"/>
          <p:cNvPicPr>
            <a:picLocks noChangeAspect="1" noChangeArrowheads="1"/>
          </p:cNvPicPr>
          <p:nvPr/>
        </p:nvPicPr>
        <p:blipFill>
          <a:blip r:embed="rId2"/>
          <a:srcRect b="30218"/>
          <a:stretch>
            <a:fillRect/>
          </a:stretch>
        </p:blipFill>
        <p:spPr bwMode="auto">
          <a:xfrm>
            <a:off x="4999286" y="63500"/>
            <a:ext cx="3670300" cy="2235200"/>
          </a:xfrm>
          <a:prstGeom prst="rect">
            <a:avLst/>
          </a:prstGeom>
          <a:noFill/>
        </p:spPr>
      </p:pic>
      <p:pic>
        <p:nvPicPr>
          <p:cNvPr id="66566" name="Picture 6" descr="http://vperp.unileon.es/personal/wwvperp/Web_Dic06_Modif/Web_Modif2/Perro7.jpg"/>
          <p:cNvPicPr>
            <a:picLocks noChangeAspect="1" noChangeArrowheads="1"/>
          </p:cNvPicPr>
          <p:nvPr/>
        </p:nvPicPr>
        <p:blipFill>
          <a:blip r:embed="rId3"/>
          <a:srcRect t="13375" b="12644"/>
          <a:stretch>
            <a:fillRect/>
          </a:stretch>
        </p:blipFill>
        <p:spPr bwMode="auto">
          <a:xfrm>
            <a:off x="8143875" y="-44067"/>
            <a:ext cx="4048125" cy="2247900"/>
          </a:xfrm>
          <a:prstGeom prst="rect">
            <a:avLst/>
          </a:prstGeom>
          <a:noFill/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3152" y="2533831"/>
            <a:ext cx="3230314" cy="236116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9196" y="2150562"/>
            <a:ext cx="3762834" cy="263459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2313" y="4404528"/>
            <a:ext cx="4438273" cy="2828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78996" y="324486"/>
            <a:ext cx="602030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dirty="0"/>
              <a:t>Enteritis  fibrinosa</a:t>
            </a:r>
            <a:r>
              <a:rPr lang="es-ES_tradnl" dirty="0"/>
              <a:t>: </a:t>
            </a:r>
            <a:r>
              <a:rPr lang="es-ES_tradnl" dirty="0" smtClean="0"/>
              <a:t>asociada a necrosis</a:t>
            </a:r>
          </a:p>
          <a:p>
            <a:r>
              <a:rPr lang="es-ES_tradnl" dirty="0" smtClean="0"/>
              <a:t>Salmonella,  disentería porcina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sz="3200" dirty="0" smtClean="0"/>
              <a:t>Enteritis proliferativa o granulomatosa</a:t>
            </a:r>
            <a:r>
              <a:rPr lang="es-ES_tradnl" dirty="0" smtClean="0"/>
              <a:t>: </a:t>
            </a:r>
            <a:r>
              <a:rPr lang="es-ES_tradnl" i="1" dirty="0" err="1" smtClean="0"/>
              <a:t>Mycobacterium</a:t>
            </a:r>
            <a:r>
              <a:rPr lang="es-ES_tradnl" i="1" dirty="0" smtClean="0"/>
              <a:t> </a:t>
            </a:r>
            <a:r>
              <a:rPr lang="es-ES_tradnl" i="1" dirty="0" err="1" smtClean="0"/>
              <a:t>paratuberculosum</a:t>
            </a:r>
            <a:endParaRPr lang="es-ES_tradnl" i="1" dirty="0" smtClean="0"/>
          </a:p>
          <a:p>
            <a:pPr algn="r"/>
            <a:r>
              <a:rPr lang="es-ES_tradnl" dirty="0" smtClean="0"/>
              <a:t>Engrosamiento de la ultima porción de la mucosa intestinal </a:t>
            </a:r>
          </a:p>
          <a:p>
            <a:pPr algn="r"/>
            <a:r>
              <a:rPr lang="es-ES_tradnl" dirty="0" smtClean="0"/>
              <a:t>por proliferación  de macrófagos, linfocitos células gigantes</a:t>
            </a:r>
            <a:endParaRPr lang="es-ES_tradnl" dirty="0"/>
          </a:p>
          <a:p>
            <a:r>
              <a:rPr lang="es-ES_tradnl" dirty="0" smtClean="0"/>
              <a:t>        Nódulos mesentéricos afectados</a:t>
            </a:r>
          </a:p>
          <a:p>
            <a:endParaRPr lang="es-ES_tradnl" dirty="0"/>
          </a:p>
          <a:p>
            <a:r>
              <a:rPr lang="es-ES_tradnl" dirty="0" smtClean="0"/>
              <a:t>Cuadro clínico diarrea crónica , emaciación , deshidratación</a:t>
            </a:r>
          </a:p>
          <a:p>
            <a:endParaRPr lang="es-ES_tradnl" dirty="0"/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482" y="94344"/>
            <a:ext cx="3948369" cy="295396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027" y="3322014"/>
            <a:ext cx="4877223" cy="353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www.uco.es/organiza/departamentos/anatomia-y-anat-patologica/atlas/imagenes/digestivo/DIGESTIVO174.JPG"/>
          <p:cNvPicPr>
            <a:picLocks noChangeAspect="1" noChangeArrowheads="1"/>
          </p:cNvPicPr>
          <p:nvPr/>
        </p:nvPicPr>
        <p:blipFill>
          <a:blip r:embed="rId2"/>
          <a:srcRect b="10574"/>
          <a:stretch>
            <a:fillRect/>
          </a:stretch>
        </p:blipFill>
        <p:spPr bwMode="auto">
          <a:xfrm>
            <a:off x="0" y="0"/>
            <a:ext cx="6781800" cy="4937125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125638" y="5077936"/>
            <a:ext cx="7107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5"/>
                </a:solidFill>
              </a:rPr>
              <a:t>Enteritis. granulomatosa  </a:t>
            </a:r>
            <a:r>
              <a:rPr lang="es-ES_tradnl" sz="2400" i="1" dirty="0" err="1" smtClean="0">
                <a:solidFill>
                  <a:schemeClr val="accent5"/>
                </a:solidFill>
              </a:rPr>
              <a:t>Mycobacterium</a:t>
            </a:r>
            <a:r>
              <a:rPr lang="es-ES_tradnl" sz="2400" i="1" dirty="0" smtClean="0">
                <a:solidFill>
                  <a:schemeClr val="accent5"/>
                </a:solidFill>
              </a:rPr>
              <a:t> </a:t>
            </a:r>
            <a:r>
              <a:rPr lang="es-ES_tradnl" sz="2400" i="1" dirty="0" err="1" smtClean="0">
                <a:solidFill>
                  <a:schemeClr val="accent5"/>
                </a:solidFill>
              </a:rPr>
              <a:t>tuberculosum</a:t>
            </a:r>
            <a:endParaRPr lang="es-ES_tradnl" sz="2400" i="1" dirty="0">
              <a:solidFill>
                <a:schemeClr val="accent5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 b="30667"/>
          <a:stretch>
            <a:fillRect/>
          </a:stretch>
        </p:blipFill>
        <p:spPr bwMode="auto">
          <a:xfrm>
            <a:off x="7315200" y="347662"/>
            <a:ext cx="4343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9743" y="367032"/>
            <a:ext cx="83800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Enteritis Bacterianas: Mycobacterium…</a:t>
            </a:r>
          </a:p>
          <a:p>
            <a:endParaRPr lang="es-MX" sz="2800" dirty="0" smtClean="0"/>
          </a:p>
          <a:p>
            <a:r>
              <a:rPr lang="es-MX" sz="2800" i="1" dirty="0"/>
              <a:t>C</a:t>
            </a:r>
            <a:r>
              <a:rPr lang="es-MX" sz="2800" i="1" dirty="0" smtClean="0"/>
              <a:t>lostridium  prefringes C,D (septicemia ),E </a:t>
            </a:r>
            <a:r>
              <a:rPr lang="es-MX" sz="2800" i="1" dirty="0"/>
              <a:t>, </a:t>
            </a:r>
            <a:r>
              <a:rPr lang="es-MX" sz="2800" i="1" dirty="0" smtClean="0"/>
              <a:t>intestinale, dificile  </a:t>
            </a:r>
          </a:p>
          <a:p>
            <a:r>
              <a:rPr lang="es-MX" sz="2800" i="1" dirty="0" smtClean="0"/>
              <a:t>(dietas</a:t>
            </a:r>
            <a:r>
              <a:rPr lang="es-MX" sz="2800" i="1" dirty="0"/>
              <a:t> </a:t>
            </a:r>
            <a:r>
              <a:rPr lang="es-MX" sz="2800" i="1" dirty="0" smtClean="0"/>
              <a:t>exesivas </a:t>
            </a:r>
            <a:r>
              <a:rPr lang="es-MX" sz="2800" i="1" dirty="0"/>
              <a:t>en grano</a:t>
            </a:r>
            <a:r>
              <a:rPr lang="es-MX" sz="2800" i="1" dirty="0" smtClean="0"/>
              <a:t>)</a:t>
            </a:r>
            <a:endParaRPr lang="es-MX" sz="2800" i="1" dirty="0"/>
          </a:p>
          <a:p>
            <a:r>
              <a:rPr lang="es-MX" sz="2800" i="1" dirty="0" smtClean="0"/>
              <a:t>tipo E – enteritis necrótica en animales</a:t>
            </a:r>
          </a:p>
          <a:p>
            <a:r>
              <a:rPr lang="es-MX" sz="2800" i="1" dirty="0" smtClean="0"/>
              <a:t>Uleceras, desplasamiento abomaso, timpanismo</a:t>
            </a:r>
          </a:p>
          <a:p>
            <a:endParaRPr lang="es-MX" sz="2800" i="1" dirty="0" smtClean="0"/>
          </a:p>
        </p:txBody>
      </p:sp>
      <p:pic>
        <p:nvPicPr>
          <p:cNvPr id="1026" name="Picture 2" descr="esultado de imagen para enteritis por clostri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065" y="2034799"/>
            <a:ext cx="444193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nteritis necrótica, clostridiosi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3" b="1743"/>
          <a:stretch/>
        </p:blipFill>
        <p:spPr bwMode="auto">
          <a:xfrm>
            <a:off x="1966119" y="3385078"/>
            <a:ext cx="4887309" cy="365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023518" y="6085490"/>
            <a:ext cx="1182413" cy="551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4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87967" y="245996"/>
            <a:ext cx="6096000" cy="51090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i="1" dirty="0"/>
              <a:t>Salmonella:  enterocolitis </a:t>
            </a:r>
            <a:r>
              <a:rPr lang="es-MX" sz="2800" i="1" dirty="0" smtClean="0"/>
              <a:t> </a:t>
            </a:r>
            <a:r>
              <a:rPr lang="es-MX" sz="2800" i="1" dirty="0"/>
              <a:t>septicémica </a:t>
            </a:r>
            <a:endParaRPr lang="es-MX" sz="2800" i="1" dirty="0" smtClean="0"/>
          </a:p>
          <a:p>
            <a:endParaRPr lang="es-MX" sz="2800" i="1" dirty="0" smtClean="0"/>
          </a:p>
          <a:p>
            <a:r>
              <a:rPr lang="es-MX" sz="2000" dirty="0"/>
              <a:t>El diagnóstico se realiza por evaluación en la </a:t>
            </a:r>
            <a:r>
              <a:rPr lang="es-MX" sz="2000" dirty="0" smtClean="0"/>
              <a:t>necropsia asociadoa examen </a:t>
            </a:r>
            <a:r>
              <a:rPr lang="es-MX" sz="2000" dirty="0"/>
              <a:t>microscópico de </a:t>
            </a:r>
            <a:r>
              <a:rPr lang="es-MX" sz="2000" dirty="0" smtClean="0"/>
              <a:t> </a:t>
            </a:r>
            <a:r>
              <a:rPr lang="es-MX" sz="2000" dirty="0"/>
              <a:t>lesiones ,  aislamiento por cultivo de la </a:t>
            </a:r>
            <a:r>
              <a:rPr lang="es-MX" sz="2000" dirty="0" smtClean="0"/>
              <a:t>bacteria</a:t>
            </a:r>
          </a:p>
          <a:p>
            <a:r>
              <a:rPr lang="es-MX" sz="2000" dirty="0" smtClean="0"/>
              <a:t>Es necesaria </a:t>
            </a:r>
            <a:r>
              <a:rPr lang="es-MX" sz="2000" dirty="0"/>
              <a:t>además la caracterización bioquímica </a:t>
            </a:r>
            <a:r>
              <a:rPr lang="es-MX" sz="2800" dirty="0"/>
              <a:t>y serotipificación de las cepas aisladas. </a:t>
            </a:r>
          </a:p>
          <a:p>
            <a:endParaRPr lang="es-MX" sz="2800" i="1" dirty="0"/>
          </a:p>
          <a:p>
            <a:endParaRPr lang="es-MX" sz="2400" i="1" dirty="0" smtClean="0"/>
          </a:p>
          <a:p>
            <a:endParaRPr lang="es-MX" sz="2400" i="1" dirty="0"/>
          </a:p>
          <a:p>
            <a:endParaRPr lang="es-MX" sz="2400" i="1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074" name="Picture 2" descr="http://www.portalveterinaria.com/apuntes/salmonelosi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828" y="189186"/>
            <a:ext cx="4905375" cy="408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ortalveterinaria.com/apuntes/salmonelosis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35" y="3560611"/>
            <a:ext cx="4298731" cy="288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ortalveterinaria.com/apuntes/salmonelosis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99" y="3751722"/>
            <a:ext cx="4534721" cy="269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ortalveterinaria.com/apuntes/salmonelosis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67" y="4264475"/>
            <a:ext cx="3495675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4" y="0"/>
            <a:ext cx="7773987" cy="1595438"/>
          </a:xfrm>
        </p:spPr>
        <p:txBody>
          <a:bodyPr/>
          <a:lstStyle/>
          <a:p>
            <a:pPr>
              <a:defRPr/>
            </a:pPr>
            <a:r>
              <a:rPr lang="es-ES" smtClean="0">
                <a:solidFill>
                  <a:schemeClr val="accent1"/>
                </a:solidFill>
              </a:rPr>
              <a:t>CONTENIDO 2/2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208213" y="1700214"/>
            <a:ext cx="9568818" cy="342423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s-MX" altLang="es-MX" dirty="0" smtClean="0"/>
              <a:t>VI) Patologías Metabólicas e infecciosas del Aparato  Digestivo de los     Rumiantes</a:t>
            </a:r>
          </a:p>
          <a:p>
            <a:pPr>
              <a:defRPr/>
            </a:pPr>
            <a:r>
              <a:rPr lang="es-MX" altLang="es-MX" dirty="0" smtClean="0"/>
              <a:t>VII) Patologías del intestino</a:t>
            </a:r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02518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sultado de imagen para diarrea por e co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10" y="867104"/>
            <a:ext cx="6029325" cy="431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sultado de imagen para diarrea por e col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062" y="425669"/>
            <a:ext cx="5270938" cy="583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199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6096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800" i="1" dirty="0" smtClean="0"/>
              <a:t>Escherichia </a:t>
            </a:r>
            <a:r>
              <a:rPr lang="es-MX" sz="2800" i="1" dirty="0"/>
              <a:t>c</a:t>
            </a:r>
            <a:r>
              <a:rPr lang="es-MX" sz="2800" i="1" dirty="0" smtClean="0"/>
              <a:t>oli.</a:t>
            </a:r>
          </a:p>
          <a:p>
            <a:endParaRPr lang="es-MX" sz="2400" i="1" dirty="0"/>
          </a:p>
          <a:p>
            <a:r>
              <a:rPr lang="es-MX" sz="2400" i="1" dirty="0" smtClean="0"/>
              <a:t>enterotoxigenica.E</a:t>
            </a:r>
            <a:r>
              <a:rPr lang="es-MX" sz="2400" i="1" dirty="0"/>
              <a:t>. Coli ETEC-sin lesiones: cepas con Ag k99/F41 </a:t>
            </a:r>
            <a:r>
              <a:rPr lang="es-ES_tradnl" sz="2400" i="1" dirty="0"/>
              <a:t>intestino distendido y translucido con liquido  </a:t>
            </a:r>
            <a:endParaRPr lang="es-MX" sz="2400" i="1" dirty="0"/>
          </a:p>
          <a:p>
            <a:r>
              <a:rPr lang="es-MX" sz="2400" i="1" dirty="0"/>
              <a:t>. </a:t>
            </a:r>
          </a:p>
          <a:p>
            <a:r>
              <a:rPr lang="es-MX" sz="2400" i="1" dirty="0"/>
              <a:t>E </a:t>
            </a:r>
            <a:r>
              <a:rPr lang="es-MX" sz="2400" i="1" dirty="0" err="1"/>
              <a:t>coli</a:t>
            </a:r>
            <a:r>
              <a:rPr lang="es-MX" sz="2400" i="1" dirty="0"/>
              <a:t> </a:t>
            </a:r>
            <a:r>
              <a:rPr lang="es-MX" sz="2400" i="1" dirty="0" err="1" smtClean="0"/>
              <a:t>enterohemorragica</a:t>
            </a:r>
            <a:r>
              <a:rPr lang="es-MX" sz="2400" i="1" dirty="0" smtClean="0"/>
              <a:t> </a:t>
            </a:r>
            <a:r>
              <a:rPr lang="es-MX" sz="2400" i="1" dirty="0"/>
              <a:t>(O157:h7)- </a:t>
            </a:r>
            <a:r>
              <a:rPr lang="es-MX" sz="2400" dirty="0"/>
              <a:t>diarrea hemorr</a:t>
            </a:r>
            <a:r>
              <a:rPr lang="es-ES_tradnl" sz="2400" dirty="0" err="1"/>
              <a:t>ágica</a:t>
            </a:r>
            <a:r>
              <a:rPr lang="es-ES_tradnl" sz="2400" dirty="0"/>
              <a:t>, jóvenes , </a:t>
            </a:r>
          </a:p>
          <a:p>
            <a:r>
              <a:rPr lang="es-ES_tradnl" sz="2400" dirty="0"/>
              <a:t>Cepas de </a:t>
            </a:r>
            <a:r>
              <a:rPr lang="es-ES_tradnl" sz="2400" i="1" dirty="0"/>
              <a:t>E. </a:t>
            </a:r>
            <a:r>
              <a:rPr lang="es-ES_tradnl" sz="2400" i="1" dirty="0" err="1"/>
              <a:t>coli</a:t>
            </a:r>
            <a:endParaRPr lang="es-MX" sz="2400" dirty="0"/>
          </a:p>
          <a:p>
            <a:endParaRPr lang="es-MX" dirty="0"/>
          </a:p>
        </p:txBody>
      </p:sp>
      <p:pic>
        <p:nvPicPr>
          <p:cNvPr id="4098" name="Picture 2" descr="esultado de imagen para diarrea por e co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220718"/>
            <a:ext cx="53816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sultado de imagen para diarrea por e col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48" y="3436883"/>
            <a:ext cx="49815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99544" y="0"/>
            <a:ext cx="56936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2800" dirty="0" smtClean="0"/>
          </a:p>
          <a:p>
            <a:r>
              <a:rPr lang="es-ES_tradnl" sz="2800" dirty="0" smtClean="0"/>
              <a:t>Enfermedad del  edema (</a:t>
            </a:r>
            <a:r>
              <a:rPr lang="es-ES_tradnl" sz="2800" dirty="0" err="1" smtClean="0"/>
              <a:t>EnteritisPosdestete</a:t>
            </a:r>
            <a:r>
              <a:rPr lang="es-ES_tradnl" sz="2800" dirty="0" smtClean="0"/>
              <a:t>): E. </a:t>
            </a:r>
            <a:r>
              <a:rPr lang="es-ES_tradnl" sz="2800" dirty="0" err="1" smtClean="0"/>
              <a:t>Coli</a:t>
            </a:r>
            <a:r>
              <a:rPr lang="es-ES_tradnl" sz="2800" dirty="0" smtClean="0"/>
              <a:t>- Susceptibilidad genética por toxina </a:t>
            </a:r>
            <a:r>
              <a:rPr lang="es-ES_tradnl" sz="2800" dirty="0" err="1" smtClean="0"/>
              <a:t>shiga</a:t>
            </a:r>
            <a:r>
              <a:rPr lang="es-ES_tradnl" sz="2800" dirty="0" smtClean="0"/>
              <a:t>. Mortalidad alta</a:t>
            </a:r>
            <a:endParaRPr lang="es-ES_tradnl" sz="2800" dirty="0">
              <a:solidFill>
                <a:schemeClr val="accent1"/>
              </a:solidFill>
            </a:endParaRPr>
          </a:p>
          <a:p>
            <a:r>
              <a:rPr lang="es-ES_tradnl" sz="2800" dirty="0" smtClean="0">
                <a:solidFill>
                  <a:schemeClr val="accent1"/>
                </a:solidFill>
              </a:rPr>
              <a:t>Cuerpo congestionado</a:t>
            </a:r>
          </a:p>
          <a:p>
            <a:r>
              <a:rPr lang="es-ES_tradnl" sz="2800" dirty="0" smtClean="0">
                <a:solidFill>
                  <a:schemeClr val="accent1"/>
                </a:solidFill>
              </a:rPr>
              <a:t>Deshidratación</a:t>
            </a:r>
          </a:p>
          <a:p>
            <a:r>
              <a:rPr lang="es-ES_tradnl" sz="2800" dirty="0" smtClean="0">
                <a:solidFill>
                  <a:schemeClr val="accent1"/>
                </a:solidFill>
              </a:rPr>
              <a:t>Estómago pletórico de comida seca</a:t>
            </a:r>
          </a:p>
          <a:p>
            <a:r>
              <a:rPr lang="es-ES_tradnl" sz="2800" dirty="0" smtClean="0">
                <a:solidFill>
                  <a:schemeClr val="accent1"/>
                </a:solidFill>
              </a:rPr>
              <a:t>ID. </a:t>
            </a:r>
            <a:r>
              <a:rPr lang="es-ES_tradnl" sz="2800" dirty="0" err="1" smtClean="0">
                <a:solidFill>
                  <a:schemeClr val="accent1"/>
                </a:solidFill>
              </a:rPr>
              <a:t>Delgadohemorrágico</a:t>
            </a:r>
            <a:endParaRPr lang="es-ES_tradnl" sz="2800" dirty="0">
              <a:solidFill>
                <a:schemeClr val="accent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61180" t="24560"/>
          <a:stretch/>
        </p:blipFill>
        <p:spPr>
          <a:xfrm>
            <a:off x="6158429" y="458579"/>
            <a:ext cx="5530467" cy="560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29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99089" y="382453"/>
            <a:ext cx="2661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i="1" dirty="0" err="1" smtClean="0"/>
              <a:t>Campylobacter</a:t>
            </a:r>
            <a:r>
              <a:rPr lang="es-ES_tradnl" sz="2800" i="1" dirty="0" smtClean="0"/>
              <a:t>: -  </a:t>
            </a:r>
            <a:r>
              <a:rPr lang="es-ES_tradnl" sz="2800" i="1" dirty="0" err="1" smtClean="0"/>
              <a:t>foetus</a:t>
            </a:r>
            <a:r>
              <a:rPr lang="es-ES_tradnl" sz="2800" i="1" dirty="0" smtClean="0"/>
              <a:t>, </a:t>
            </a:r>
          </a:p>
          <a:p>
            <a:r>
              <a:rPr lang="es-ES_tradnl" sz="2800" i="1" dirty="0" smtClean="0"/>
              <a:t>-</a:t>
            </a:r>
            <a:r>
              <a:rPr lang="es-ES_tradnl" sz="2800" i="1" dirty="0" err="1" smtClean="0"/>
              <a:t>yeyuni</a:t>
            </a:r>
            <a:r>
              <a:rPr lang="es-ES_tradnl" sz="2800" i="1" dirty="0" smtClean="0"/>
              <a:t>, </a:t>
            </a:r>
          </a:p>
          <a:p>
            <a:r>
              <a:rPr lang="es-ES_tradnl" sz="2800" i="1" dirty="0" smtClean="0"/>
              <a:t>-</a:t>
            </a:r>
            <a:r>
              <a:rPr lang="es-ES_tradnl" sz="2800" i="1" dirty="0" err="1" smtClean="0"/>
              <a:t>mucosalis</a:t>
            </a:r>
            <a:r>
              <a:rPr lang="es-ES_tradnl" sz="2800" i="1" dirty="0" smtClean="0"/>
              <a:t> , -</a:t>
            </a:r>
            <a:r>
              <a:rPr lang="es-ES_tradnl" sz="2800" i="1" dirty="0" err="1" smtClean="0"/>
              <a:t>hyointestinalis</a:t>
            </a:r>
            <a:endParaRPr lang="es-ES_tradnl" sz="2800" i="1" dirty="0" smtClean="0"/>
          </a:p>
          <a:p>
            <a:r>
              <a:rPr lang="es-ES_tradnl" sz="2800" i="1" dirty="0" err="1" smtClean="0"/>
              <a:t>Helveticus</a:t>
            </a:r>
            <a:endParaRPr lang="es-ES_tradnl" sz="2800" i="1" dirty="0" smtClean="0"/>
          </a:p>
          <a:p>
            <a:r>
              <a:rPr lang="es-ES_tradnl" sz="2800" i="1" dirty="0"/>
              <a:t>l</a:t>
            </a:r>
            <a:r>
              <a:rPr lang="es-ES_tradnl" sz="2800" i="1" dirty="0" smtClean="0"/>
              <a:t>ari</a:t>
            </a:r>
            <a:endParaRPr lang="es-ES_tradnl" sz="2800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4461831" y="844119"/>
            <a:ext cx="50126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 smtClean="0"/>
              <a:t>Lesiones:       </a:t>
            </a:r>
          </a:p>
          <a:p>
            <a:r>
              <a:rPr lang="es-ES_tradnl" sz="2000" dirty="0"/>
              <a:t> </a:t>
            </a:r>
            <a:r>
              <a:rPr lang="es-ES_tradnl" sz="2000" dirty="0" smtClean="0"/>
              <a:t>       Necrosis hemorrágica                                                                                                                 </a:t>
            </a:r>
          </a:p>
          <a:p>
            <a:r>
              <a:rPr lang="es-ES_tradnl" sz="2000" dirty="0" smtClean="0"/>
              <a:t>en criptas intestinales-Morbilidad 15% mortalidad 50%</a:t>
            </a:r>
            <a:endParaRPr lang="es-ES_tradnl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47123" t="23262" b="5876"/>
          <a:stretch/>
        </p:blipFill>
        <p:spPr>
          <a:xfrm>
            <a:off x="8681157" y="844120"/>
            <a:ext cx="3510843" cy="331530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198" y="2501773"/>
            <a:ext cx="3775780" cy="303572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018" y="3014133"/>
            <a:ext cx="6270988" cy="384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43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28952" y="348505"/>
            <a:ext cx="39807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i="1" dirty="0" err="1" smtClean="0"/>
              <a:t>Brachispira</a:t>
            </a:r>
            <a:r>
              <a:rPr lang="es-ES_tradnl" sz="2400" i="1" dirty="0" smtClean="0"/>
              <a:t>  </a:t>
            </a:r>
            <a:r>
              <a:rPr lang="es-ES_tradnl" sz="2400" i="1" dirty="0" err="1" smtClean="0"/>
              <a:t>hyodisenteriae</a:t>
            </a:r>
            <a:r>
              <a:rPr lang="es-ES_tradnl" sz="2400" i="1" dirty="0" smtClean="0"/>
              <a:t>-disentería porcina</a:t>
            </a:r>
          </a:p>
          <a:p>
            <a:endParaRPr lang="es-ES_tradnl" i="1" dirty="0"/>
          </a:p>
        </p:txBody>
      </p:sp>
      <p:pic>
        <p:nvPicPr>
          <p:cNvPr id="7" name="Picture 4" descr="esultado de imagen para disenteria porc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06" r="17702" b="21335"/>
          <a:stretch/>
        </p:blipFill>
        <p:spPr bwMode="auto">
          <a:xfrm>
            <a:off x="264405" y="1377108"/>
            <a:ext cx="4433166" cy="302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biblioteca.uaa.mx/index.php/component/joomgallery/image?view=image&amp;format=raw&amp;type=orig&amp;id=3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090" y="1819145"/>
            <a:ext cx="4801245" cy="276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0322467" y="4279533"/>
            <a:ext cx="1091682" cy="3050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89547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08636" y="121186"/>
            <a:ext cx="55517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solidFill>
                  <a:schemeClr val="accent1"/>
                </a:solidFill>
              </a:rPr>
              <a:t>Enteritis parasitarias</a:t>
            </a:r>
            <a:r>
              <a:rPr lang="es-ES_tradnl" sz="2000" dirty="0" smtClean="0"/>
              <a:t>: Principal impacto económico en México</a:t>
            </a:r>
          </a:p>
          <a:p>
            <a:r>
              <a:rPr lang="es-ES_tradnl" sz="2000" i="1" dirty="0" err="1" smtClean="0"/>
              <a:t>Criptosporidium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parvum</a:t>
            </a:r>
            <a:r>
              <a:rPr lang="es-ES_tradnl" sz="2000" i="1" dirty="0" smtClean="0"/>
              <a:t>: </a:t>
            </a:r>
            <a:r>
              <a:rPr lang="es-ES_tradnl" sz="2000" dirty="0" smtClean="0"/>
              <a:t>diarrea subaguda-crónica . Todas las especies. Lesiones enteritis colitis </a:t>
            </a:r>
            <a:r>
              <a:rPr lang="es-ES_tradnl" sz="2000" dirty="0" err="1" smtClean="0"/>
              <a:t>atrofi</a:t>
            </a:r>
            <a:r>
              <a:rPr lang="es-ES_tradnl" sz="2000" dirty="0" smtClean="0"/>
              <a:t> de vellosidades – </a:t>
            </a:r>
            <a:r>
              <a:rPr lang="es-ES_tradnl" sz="2000" dirty="0" err="1" smtClean="0"/>
              <a:t>retrazoen</a:t>
            </a:r>
            <a:r>
              <a:rPr lang="es-ES_tradnl" sz="2000" dirty="0" smtClean="0"/>
              <a:t> el crecimiento</a:t>
            </a:r>
          </a:p>
          <a:p>
            <a:endParaRPr lang="es-ES_tradnl" sz="2000" dirty="0"/>
          </a:p>
          <a:p>
            <a:r>
              <a:rPr lang="es-ES_tradnl" sz="2000" i="1" dirty="0" err="1" smtClean="0"/>
              <a:t>Eimeria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spp</a:t>
            </a:r>
            <a:endParaRPr lang="es-ES_tradnl" sz="2000" i="1" dirty="0" smtClean="0"/>
          </a:p>
          <a:p>
            <a:r>
              <a:rPr lang="es-ES_tradnl" sz="2000" i="1" dirty="0" err="1" smtClean="0"/>
              <a:t>Isospora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spp</a:t>
            </a:r>
            <a:endParaRPr lang="es-ES_tradnl" sz="2000" i="1" dirty="0" smtClean="0"/>
          </a:p>
          <a:p>
            <a:r>
              <a:rPr lang="es-ES_tradnl" sz="2000" i="1" dirty="0" err="1" smtClean="0"/>
              <a:t>Strogylus</a:t>
            </a:r>
            <a:endParaRPr lang="es-ES_tradnl" sz="2000" i="1" dirty="0" smtClean="0"/>
          </a:p>
          <a:p>
            <a:r>
              <a:rPr lang="es-ES_tradnl" sz="2000" i="1" dirty="0" err="1" smtClean="0"/>
              <a:t>Ascaris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suum</a:t>
            </a:r>
            <a:endParaRPr lang="es-ES_tradnl" sz="2000" i="1" dirty="0" smtClean="0"/>
          </a:p>
          <a:p>
            <a:r>
              <a:rPr lang="es-ES_tradnl" sz="2000" i="1" dirty="0" err="1" smtClean="0"/>
              <a:t>Parascaris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equorum</a:t>
            </a:r>
            <a:endParaRPr lang="es-ES_tradnl" sz="2000" i="1" dirty="0" smtClean="0"/>
          </a:p>
          <a:p>
            <a:r>
              <a:rPr lang="es-ES_tradnl" sz="2000" i="1" dirty="0" err="1" smtClean="0"/>
              <a:t>Toxocara</a:t>
            </a:r>
            <a:r>
              <a:rPr lang="es-ES_tradnl" sz="2000" i="1" dirty="0" smtClean="0"/>
              <a:t> </a:t>
            </a:r>
          </a:p>
          <a:p>
            <a:r>
              <a:rPr lang="es-ES_tradnl" sz="2000" i="1" dirty="0" err="1" smtClean="0"/>
              <a:t>Oesophagostomun</a:t>
            </a:r>
            <a:endParaRPr lang="es-ES_tradnl" sz="2000" i="1" dirty="0" smtClean="0"/>
          </a:p>
          <a:p>
            <a:r>
              <a:rPr lang="es-ES_tradnl" sz="2000" i="1" dirty="0" err="1" smtClean="0"/>
              <a:t>Taenias</a:t>
            </a:r>
            <a:r>
              <a:rPr lang="es-ES_tradnl" sz="2000" i="1" dirty="0"/>
              <a:t> </a:t>
            </a:r>
            <a:r>
              <a:rPr lang="es-ES_tradnl" sz="2000" i="1" dirty="0" err="1" smtClean="0"/>
              <a:t>spp</a:t>
            </a:r>
            <a:endParaRPr lang="es-ES_tradnl" sz="2000" i="1" dirty="0" smtClean="0"/>
          </a:p>
          <a:p>
            <a:r>
              <a:rPr lang="es-ES_tradnl" sz="2000" i="1" dirty="0" err="1" smtClean="0"/>
              <a:t>Echinococus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granulosum</a:t>
            </a:r>
            <a:endParaRPr lang="es-ES_tradnl" sz="2000" i="1" dirty="0" smtClean="0"/>
          </a:p>
          <a:p>
            <a:r>
              <a:rPr lang="es-ES_tradnl" sz="2000" i="1" dirty="0" err="1" smtClean="0"/>
              <a:t>Dipylidium</a:t>
            </a:r>
            <a:endParaRPr lang="es-ES_tradnl" sz="2000" i="1" dirty="0" smtClean="0"/>
          </a:p>
          <a:p>
            <a:r>
              <a:rPr lang="es-ES_tradnl" sz="2000" i="1" dirty="0" err="1" smtClean="0"/>
              <a:t>Moniezia</a:t>
            </a:r>
            <a:endParaRPr lang="es-ES_tradnl" sz="2000" i="1" dirty="0" smtClean="0"/>
          </a:p>
          <a:p>
            <a:r>
              <a:rPr lang="es-ES_tradnl" sz="2000" i="1" dirty="0" err="1" smtClean="0"/>
              <a:t>Chavertia</a:t>
            </a:r>
            <a:endParaRPr lang="es-ES_tradnl" sz="2000" i="1" dirty="0" smtClean="0"/>
          </a:p>
          <a:p>
            <a:r>
              <a:rPr lang="es-ES_tradnl" sz="2000" i="1" dirty="0"/>
              <a:t> </a:t>
            </a:r>
            <a:r>
              <a:rPr lang="es-ES_tradnl" sz="2000" i="1" dirty="0" err="1" smtClean="0"/>
              <a:t>Trichostrogylus</a:t>
            </a:r>
            <a:r>
              <a:rPr lang="es-ES_tradnl" sz="2000" i="1" dirty="0" smtClean="0"/>
              <a:t> </a:t>
            </a:r>
            <a:r>
              <a:rPr lang="es-ES_tradnl" sz="2000" i="1" dirty="0" err="1" smtClean="0"/>
              <a:t>spp</a:t>
            </a:r>
            <a:endParaRPr lang="es-ES_tradnl" sz="2000" i="1" dirty="0" smtClean="0"/>
          </a:p>
          <a:p>
            <a:r>
              <a:rPr lang="es-ES_tradnl" sz="2000" i="1" dirty="0" err="1" smtClean="0"/>
              <a:t>Trichuris</a:t>
            </a:r>
            <a:r>
              <a:rPr lang="es-ES_tradnl" sz="2000" i="1" dirty="0" smtClean="0"/>
              <a:t>…</a:t>
            </a:r>
          </a:p>
          <a:p>
            <a:r>
              <a:rPr lang="es-ES_tradnl" sz="2000" i="1" dirty="0" err="1" smtClean="0"/>
              <a:t>Metastrogylus</a:t>
            </a:r>
            <a:endParaRPr lang="es-ES_tradnl" sz="2000" i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660" y="804232"/>
            <a:ext cx="4450898" cy="295909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374" y="3459296"/>
            <a:ext cx="4492937" cy="296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51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035586" y="638978"/>
            <a:ext cx="316184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err="1" smtClean="0"/>
              <a:t>Parascaris</a:t>
            </a:r>
            <a:r>
              <a:rPr lang="es-MX" i="1" dirty="0" smtClean="0"/>
              <a:t> </a:t>
            </a:r>
            <a:r>
              <a:rPr lang="es-MX" i="1" dirty="0" err="1" smtClean="0"/>
              <a:t>equorum</a:t>
            </a:r>
            <a:r>
              <a:rPr lang="es-MX" i="1" dirty="0" smtClean="0"/>
              <a:t> </a:t>
            </a:r>
          </a:p>
          <a:p>
            <a:r>
              <a:rPr lang="es-MX" i="1" dirty="0" err="1" smtClean="0"/>
              <a:t>Oxiuris</a:t>
            </a:r>
            <a:endParaRPr lang="es-MX" i="1" dirty="0" smtClean="0"/>
          </a:p>
          <a:p>
            <a:r>
              <a:rPr lang="es-MX" i="1" dirty="0" err="1" smtClean="0"/>
              <a:t>Heterakis</a:t>
            </a:r>
            <a:r>
              <a:rPr lang="es-MX" i="1" dirty="0" smtClean="0"/>
              <a:t>  </a:t>
            </a:r>
          </a:p>
          <a:p>
            <a:r>
              <a:rPr lang="es-MX" i="1" dirty="0" err="1" smtClean="0"/>
              <a:t>Syngamus</a:t>
            </a:r>
            <a:endParaRPr lang="es-MX" i="1" dirty="0" smtClean="0"/>
          </a:p>
          <a:p>
            <a:r>
              <a:rPr lang="es-MX" i="1" dirty="0" err="1" smtClean="0"/>
              <a:t>Stephanurus</a:t>
            </a:r>
            <a:endParaRPr lang="es-MX" i="1" dirty="0" smtClean="0"/>
          </a:p>
          <a:p>
            <a:r>
              <a:rPr lang="es-MX" i="1" dirty="0" err="1" smtClean="0"/>
              <a:t>Ostertagia</a:t>
            </a:r>
            <a:endParaRPr lang="es-MX" i="1" dirty="0" smtClean="0"/>
          </a:p>
          <a:p>
            <a:r>
              <a:rPr lang="es-MX" i="1" dirty="0" err="1" smtClean="0"/>
              <a:t>Haemonchus</a:t>
            </a:r>
            <a:endParaRPr lang="es-MX" i="1" dirty="0" smtClean="0"/>
          </a:p>
          <a:p>
            <a:r>
              <a:rPr lang="es-MX" i="1" dirty="0" err="1" smtClean="0"/>
              <a:t>Nematodirus</a:t>
            </a:r>
            <a:r>
              <a:rPr lang="es-MX" i="1" dirty="0" smtClean="0"/>
              <a:t> </a:t>
            </a:r>
          </a:p>
          <a:p>
            <a:r>
              <a:rPr lang="es-MX" i="1" dirty="0" err="1" smtClean="0"/>
              <a:t>Cooperia</a:t>
            </a:r>
            <a:endParaRPr lang="es-MX" i="1" dirty="0" smtClean="0"/>
          </a:p>
          <a:p>
            <a:r>
              <a:rPr lang="es-MX" i="1" dirty="0" err="1" smtClean="0"/>
              <a:t>Hyostrongylus</a:t>
            </a:r>
            <a:r>
              <a:rPr lang="es-MX" i="1" dirty="0" smtClean="0"/>
              <a:t> </a:t>
            </a:r>
          </a:p>
          <a:p>
            <a:r>
              <a:rPr lang="es-MX" i="1" dirty="0" err="1" smtClean="0"/>
              <a:t>Ollulanus</a:t>
            </a:r>
            <a:endParaRPr lang="es-MX" i="1" dirty="0" smtClean="0"/>
          </a:p>
          <a:p>
            <a:r>
              <a:rPr lang="es-MX" i="1" dirty="0" err="1" smtClean="0"/>
              <a:t>BunostomunMesistocirrus</a:t>
            </a:r>
            <a:endParaRPr lang="es-MX" i="1" dirty="0" smtClean="0"/>
          </a:p>
          <a:p>
            <a:endParaRPr lang="es-MX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308" y="495742"/>
            <a:ext cx="5244029" cy="34260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5349" y="875210"/>
            <a:ext cx="1907352" cy="38456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3433" r="11747"/>
          <a:stretch/>
        </p:blipFill>
        <p:spPr>
          <a:xfrm>
            <a:off x="8295700" y="4040020"/>
            <a:ext cx="2016087" cy="236330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2322" y="4040020"/>
            <a:ext cx="3750634" cy="280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633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_tradnl" dirty="0" smtClean="0">
                <a:solidFill>
                  <a:srgbClr val="002060"/>
                </a:solidFill>
              </a:rPr>
              <a:t>Inflamación de mucosa gástrica e intestinal por uso prolongado de antiinflamatorios no esteroides</a:t>
            </a:r>
            <a:endParaRPr lang="es-ES_tradnl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/>
          <a:lstStyle/>
          <a:p>
            <a:r>
              <a:rPr lang="es-ES_tradnl" dirty="0" smtClean="0"/>
              <a:t>Diarrea, hipo-</a:t>
            </a:r>
            <a:r>
              <a:rPr lang="es-ES_tradnl" dirty="0" err="1" smtClean="0"/>
              <a:t>proteinemia</a:t>
            </a:r>
            <a:r>
              <a:rPr lang="es-ES_tradnl" dirty="0" smtClean="0"/>
              <a:t> por daños en la mucosa: </a:t>
            </a:r>
            <a:r>
              <a:rPr lang="es-ES_tradnl" dirty="0" err="1" smtClean="0"/>
              <a:t>microtrombos</a:t>
            </a:r>
            <a:r>
              <a:rPr lang="es-ES_tradnl" dirty="0" smtClean="0"/>
              <a:t> y </a:t>
            </a:r>
            <a:r>
              <a:rPr lang="es-ES_tradnl" dirty="0" err="1" smtClean="0"/>
              <a:t>ulceración,Isquemia</a:t>
            </a:r>
            <a:r>
              <a:rPr lang="es-ES_tradnl" dirty="0" smtClean="0"/>
              <a:t>….</a:t>
            </a:r>
            <a:endParaRPr lang="es-ES_tradnl" dirty="0"/>
          </a:p>
        </p:txBody>
      </p:sp>
      <p:pic>
        <p:nvPicPr>
          <p:cNvPr id="2054" name="Picture 6" descr="esultado de imagen para isquem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774731"/>
            <a:ext cx="35814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tps://www.ecured.cu/images/0/06/953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52" y="2238703"/>
            <a:ext cx="6637282" cy="461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900855" y="2522483"/>
            <a:ext cx="1340069" cy="2017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314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68400" y="1879600"/>
            <a:ext cx="269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Neoplasias</a:t>
            </a:r>
            <a:endParaRPr lang="es-ES" sz="4000" dirty="0"/>
          </a:p>
        </p:txBody>
      </p:sp>
      <p:pic>
        <p:nvPicPr>
          <p:cNvPr id="87042" name="Picture 2" descr="Resultado de imagen para cancer de intestino"/>
          <p:cNvPicPr>
            <a:picLocks noChangeAspect="1" noChangeArrowheads="1"/>
          </p:cNvPicPr>
          <p:nvPr/>
        </p:nvPicPr>
        <p:blipFill>
          <a:blip r:embed="rId2"/>
          <a:srcRect b="13350"/>
          <a:stretch>
            <a:fillRect/>
          </a:stretch>
        </p:blipFill>
        <p:spPr bwMode="auto">
          <a:xfrm>
            <a:off x="3860800" y="498474"/>
            <a:ext cx="5943599" cy="2561194"/>
          </a:xfrm>
          <a:prstGeom prst="rect">
            <a:avLst/>
          </a:prstGeom>
          <a:noFill/>
        </p:spPr>
      </p:pic>
      <p:pic>
        <p:nvPicPr>
          <p:cNvPr id="87044" name="Picture 4" descr="http://www.tocadacotia.com/wp-content/gallery/cancer-hepatico/cancer-hepatico-6.jpg"/>
          <p:cNvPicPr>
            <a:picLocks noChangeAspect="1" noChangeArrowheads="1"/>
          </p:cNvPicPr>
          <p:nvPr/>
        </p:nvPicPr>
        <p:blipFill>
          <a:blip r:embed="rId3"/>
          <a:srcRect l="67852" t="3799" r="2778" b="56914"/>
          <a:stretch>
            <a:fillRect/>
          </a:stretch>
        </p:blipFill>
        <p:spPr bwMode="auto">
          <a:xfrm>
            <a:off x="5029200" y="3059668"/>
            <a:ext cx="3759200" cy="3493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762000"/>
            <a:ext cx="5765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/>
              <a:t>Colitis Ulcerosa</a:t>
            </a:r>
            <a:r>
              <a:rPr lang="es-MX" sz="2800" dirty="0" smtClean="0"/>
              <a:t>:  dolor abdominal, diarrea con sangre y moco; enfermedad  de etiología infecciosa, </a:t>
            </a:r>
            <a:r>
              <a:rPr lang="es-MX" sz="2800" dirty="0" err="1" smtClean="0"/>
              <a:t>alergénica</a:t>
            </a:r>
            <a:r>
              <a:rPr lang="es-MX" sz="2800" dirty="0" smtClean="0"/>
              <a:t> y autoinmune 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r>
              <a:rPr lang="es-MX" sz="2800" b="1" dirty="0" smtClean="0"/>
              <a:t>  Cáncer de colon</a:t>
            </a:r>
            <a:r>
              <a:rPr lang="es-MX" sz="2800" dirty="0" smtClean="0"/>
              <a:t>: Este cáncer suele presentar sintomatología parecida a la del SII,: constipación y diarrea, dolor tipo cólico en la fosa iliaca izquierda</a:t>
            </a:r>
            <a:r>
              <a:rPr lang="es-MX" dirty="0" smtClean="0"/>
              <a:t>. </a:t>
            </a:r>
            <a:endParaRPr lang="es-MX" dirty="0"/>
          </a:p>
        </p:txBody>
      </p:sp>
      <p:pic>
        <p:nvPicPr>
          <p:cNvPr id="89090" name="Picture 2" descr="UC granularit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3375" y="0"/>
            <a:ext cx="3171825" cy="2769327"/>
          </a:xfrm>
          <a:prstGeom prst="rect">
            <a:avLst/>
          </a:prstGeom>
          <a:noFill/>
        </p:spPr>
      </p:pic>
      <p:pic>
        <p:nvPicPr>
          <p:cNvPr id="89092" name="Picture 4" descr="Resultado de imagen para colitis ulcerosa endosco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6175" y="2260600"/>
            <a:ext cx="3425825" cy="2471718"/>
          </a:xfrm>
          <a:prstGeom prst="rect">
            <a:avLst/>
          </a:prstGeom>
          <a:noFill/>
        </p:spPr>
      </p:pic>
      <p:pic>
        <p:nvPicPr>
          <p:cNvPr id="89094" name="Picture 6" descr="Resultado de imagen para cancer de col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5800" y="3860800"/>
            <a:ext cx="3479800" cy="2847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3406" y="58144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CONTINUACIÓN parte 2 de 2</a:t>
            </a:r>
          </a:p>
          <a:p>
            <a:pPr marL="0" indent="0">
              <a:buNone/>
            </a:pPr>
            <a:r>
              <a:rPr lang="es-ES_tradnl" dirty="0" smtClean="0"/>
              <a:t>RUMEN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Atonía-ausencia de gas, produce toxinas que se </a:t>
            </a:r>
            <a:r>
              <a:rPr lang="es-ES_tradnl" dirty="0" err="1" smtClean="0"/>
              <a:t>absorven</a:t>
            </a:r>
            <a:r>
              <a:rPr lang="es-ES_tradnl" dirty="0" smtClean="0"/>
              <a:t>, lesión al vago</a:t>
            </a: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Timpanismo: exceso de gas, inhibición del </a:t>
            </a:r>
            <a:r>
              <a:rPr lang="es-ES_tradnl" dirty="0" err="1" smtClean="0"/>
              <a:t>eructo,la</a:t>
            </a:r>
            <a:r>
              <a:rPr lang="es-ES_tradnl" dirty="0" smtClean="0"/>
              <a:t> baja producción de saliva ( alimentos suculentos) promueve la viscosidad </a:t>
            </a:r>
            <a:r>
              <a:rPr lang="es-ES_tradnl" dirty="0" err="1" smtClean="0"/>
              <a:t>ruminal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T. secundario: cuerpos extraños , estenosis esofágica, neoplasias</a:t>
            </a:r>
            <a:endParaRPr lang="es-ES_tradnl" dirty="0"/>
          </a:p>
        </p:txBody>
      </p:sp>
      <p:pic>
        <p:nvPicPr>
          <p:cNvPr id="3074" name="Picture 2" descr="esultado de imagen para timpanis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1" y="3492708"/>
            <a:ext cx="4122295" cy="31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sultado de imagen para timpanis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50072" y="2953062"/>
            <a:ext cx="2623281" cy="427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umedia.es/portales/files/multimedia/MG_236_patologia_foto_3_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04" y="3492708"/>
            <a:ext cx="3429000" cy="316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1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160338"/>
            <a:ext cx="8051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err="1" smtClean="0"/>
              <a:t>Diverticulosis</a:t>
            </a:r>
            <a:endParaRPr lang="es-MX" sz="2800" dirty="0" smtClean="0"/>
          </a:p>
          <a:p>
            <a:endParaRPr lang="es-MX" sz="2800" dirty="0" smtClean="0"/>
          </a:p>
          <a:p>
            <a:endParaRPr lang="es-MX" sz="2800" dirty="0" smtClean="0"/>
          </a:p>
          <a:p>
            <a:r>
              <a:rPr lang="es-MX" sz="2800" b="1" dirty="0" smtClean="0"/>
              <a:t>Enfermedad de </a:t>
            </a:r>
            <a:r>
              <a:rPr lang="es-MX" sz="2800" b="1" dirty="0" err="1" smtClean="0"/>
              <a:t>Crohn</a:t>
            </a:r>
            <a:r>
              <a:rPr lang="es-MX" sz="2800" dirty="0" smtClean="0"/>
              <a:t>:  dolor abdominal recurrente, nauseas, vómitos, fiebre, pérdida de peso y diarrea con sangre.  </a:t>
            </a:r>
            <a:br>
              <a:rPr lang="es-MX" sz="2800" dirty="0" smtClean="0"/>
            </a:br>
            <a:endParaRPr lang="es-MX" sz="2800" dirty="0" smtClean="0"/>
          </a:p>
        </p:txBody>
      </p:sp>
      <p:sp>
        <p:nvSpPr>
          <p:cNvPr id="65538" name="AutoShape 2" descr="https://www.3tres3.com/foto-semana/?id=276&amp;accio=principal"/>
          <p:cNvSpPr>
            <a:spLocks noChangeAspect="1" noChangeArrowheads="1"/>
          </p:cNvSpPr>
          <p:nvPr/>
        </p:nvSpPr>
        <p:spPr bwMode="auto">
          <a:xfrm>
            <a:off x="3016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5540" name="AutoShape 4" descr="https://www.3tres3.com/foto-semana/?id=276&amp;accio=principal"/>
          <p:cNvSpPr>
            <a:spLocks noChangeAspect="1" noChangeArrowheads="1"/>
          </p:cNvSpPr>
          <p:nvPr/>
        </p:nvSpPr>
        <p:spPr bwMode="auto">
          <a:xfrm>
            <a:off x="3016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5542" name="AutoShape 6" descr="https://www.3tres3.com/foto-semana/?id=276&amp;accio=principal"/>
          <p:cNvSpPr>
            <a:spLocks noChangeAspect="1" noChangeArrowheads="1"/>
          </p:cNvSpPr>
          <p:nvPr/>
        </p:nvSpPr>
        <p:spPr bwMode="auto">
          <a:xfrm>
            <a:off x="3016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5547" name="AutoShape 11" descr="data:image/jpeg;base64,/9j/4AAQSkZJRgABAQAAAQABAAD/2wCEAAkGBxMTEhUUEhQVFBUUFRQWFBUUFBQVFBQUFRQWFxQUFBQYHCggGBolHBQUITEhJSkrLi4uFx8zODMsNygtLiwBCgoKDg0OGhAQGiwfHyQsLCwsLCwsLCwsLCwsLCwsLCwsLCwsLCwsLCwsLCwsLCwsLCwsLCwsLCwsLCwsLCwxLP/AABEIALcBEwMBIgACEQEDEQH/xAAcAAACAgMBAQAAAAAAAAAAAAADBAIFAAEGBwj/xAA8EAABBAECBAIGCQIGAwEAAAABAAIDEQQhMQUSQVFhcSJzgZGxsgYTFCQyocHR8DRCFVJjguHxM1NiI//EABoBAAMBAQEBAAAAAAAAAAAAAAECAwQABQb/xAAlEQACAgIDAAEEAwEAAAAAAAAAAQIRAyESMUEiEzJRYUJxgQT/2gAMAwEAAhEDEQA/APYeCD7tB6mP5AnS1J8D/poPUx/IE6VBxj6EGQstbctLFLTpDEUrkFNlLubZWbItFIPYm5yhzrc2hQHOWc2RVhXTKr4nP6J8UzI9KtYHEl34W6+Z7BFJydGjFFRfJle+f0Q0dkvzmwFr6uyT0tOY0et9lx6L4wRJpHkncTIDDe9+8FLujvwUuIx8nKOtapo2tmaXGTUX6CypuYknfuljIoSTjqlHSWkbNWPFSDTTUEg8qbylcuekEyyVA2T0SmseY3qqR+c1m2vif2S7uKuJ7DyVo4yOTOukdW7PrZDnzHO/EdOy5/Fy9dSrCwetqsYpGKcrYwMod1MZQSHKAUwwhEDSCy5vZITZY6lGyHAKukbfRB2GMEyT+IVoPes+02li2ui0+K+qBVQQV01LQyh3SDoSdLQ3YJGtkoUW4r0uoszxRftQ81zQ5geqdha7uucRWqLJ8trbSEtHfZFD0KOsUyMZvMf50WKcztT/ADosVCfI904Ifu0HqY/kCcJSXBD92h9VH8gTS15Mnh84kbWwFpZamq7YTCl5DSOXJeYqWSn0PDsrsx3VIOlTvEj6KplhfZ6uCKcSbpLNXQ6lDn122CXypa0QnzdEeRsji9DSOAFBNY+gpJ4zbOqd5CmR2TWgkUIcUHibSx1ON6aHw6J/h0Ohvr32VNxEuc/l6CwPDv7FRqo7I4nyy1ekJZJCr5cmtFZSxgDdUvEIbKjVs9PHT0adkKm4jxIAGjbjt2HmtcSyC1vKNz8FQuctOLEu2Zf+rPT4R/0YZI46u1PxTIeOqC02K3HwWRsNqkl+DLCafY5DGDsmBbfJTxI0XNprHHwSoMnsyOyE1ijWiq3h09tHcbpuOenInSi+hjJi1W8Vt2Dv0UfrbNo4bRBXIDToXyIkiINdVZZAKWDtUjey8NIB9npRJpNSOtJzilzO5WDcB3CyOTslXvUGz6oBbLQPPVaCXjntHjcjTEUgUxNnTt8FtTnnPMfZ8FiYSz2/gp+7w+qj+QJouSHBn/d4fVR/IEd7kJ5NnhxiH51p7ktzozzY0Rj8kxnGmQc5BlkRnCwlJ3JJprspBWxHiMlivFV4CanPMfJRDFnez08fxjRTZo9IrIWd1kwt58Ctx3flugls338R2KOgD3TMMgBs+kKrQ0fchtyW8tBunWyskDC30dDdanbwP7q6VGOVvUkOSZgDbjNd2lUM82pK3K9JZUlKcp8jRgwKJqeZUvFOIBg7uOw/VGnn3XJ5M3M5zjvZryT44cnbHz5fpxpdhJSTqTZO6SLLcmG2fJY6LXRbG9HmxW7ZNkBWAkOA3RGyUi4sX9x3JSBrZecJgDjrt47eV9FH6WYhjYBVB5FeI8E1waO/F17V0Gtk9kb6Xvc8MLuXQei1vQDxSDx+9HIY9sPnurOE2li4KWARz0TvqhZeW9lvEy/DT3otUKKbwiwtrYgaWaFXe/6LeaxpBcNG9LO57A9UURvYqI7aq6WIhWGE6212K1lRWlKQluipoqEgTskNC+h2VZkyIpD1bByNCXc0KL5UN0iZIpwSC45pytsdiXxcGN3IWPcXDV7XN0/2kH4q7ZiHlJA0G57JJOtEklZUT/iP86LFvKY4OPoO6dPALEw3A9m4O37vD6qP5AmnNQuDf08Pqo/kCd5VOcez59SFXCloSDcnzTDmKty2EFJCfErCpaCunJ1CVypunUoGfmcgobpbDJrmOpKnKbkzXDDS5DHJS3YAWtSsfHQsrhyoI9Jx8VuCcNOrQ4HQ+H7KdfmhiEUfSo9u/tRj+jbpqmFHKW2DRv8AD0KV3K3YHihPmA1RY8I0By5OVV00mhJRMp3NZVNmZN00dUEi/UQWfNTSfcqSFo9qbzpOY12STgR71riqRhyfJjbW6IL3a+K2JUfEiBN9UWSqicEPUozDRpMNjSjjUg8lwq7ssYZa8b6KU7rHXbqbQ4Wor0KHTKh7L2Q43EOvsnGs1PvQnx7rmhuY/jZGoO6Yychznct+iDrW2nZU0T6VgyTncOUamtPFJZWl2bxMotd3vcK0fKCP3VRK3lfr0J/JFc6xoiiL7sa4jI0gBt6CtdPcFy+W/Uromu5hfbdUnF8cg2Nj8VyK45JaKtz1GPmLqaLJ096HIaV99HcKh9Y7c/h8B3TN0irZccNwuRoA1PU+K6CSUxQuja9rg+uYdr/ZJYjnMaXaUR/dqHV002KSyJid7B3/AOFJuhVj5PfQpPK8OI5zpVa9KW0pkOJcf50WI2ynH9HtPBj93h9VH8gTrUnwj+ngr/1R/IE/orvGm3s+XvRApLIeNimpWdlXZTwaoa9VkyRcey2JWyt4vj3Th5HyRYoxQpHLbCWx5FOFNm9SbjX4GW6JHiGR/aE694q1USTtFlxTvWhsMbdg4wb2U3N/NTina7Y2i8tpVE0uWyumZSq8l1ldE+G9Cue4vjGN2ux2K5xZfFkT0+xSWWgudy3UXO9gV0+QarluJ5Yutz2VsS2dnnxRCN2tn2qEsgJ6laZHYs+5a5KVzItk4m2RasYBqKSTDWp0RGzu/t0SsKiy0+3eibGpG479z7LSbX62gV3KNitsrhJIucEgkXt/NVPKLeb0dR70sHgCuvXwS73+P/S4VLYZxHMa26eSg5llRZaZ+0fVj0d3CnEjvuF1jxjbKzLFapng+U1pJcLCUzXouHjEN1Ss06UaYyBzknayivYQo4u99FufMCbwzyuxnGjuyND1HfySkzNw4LcfEmDwUs2RrqLTdg2UDl2VI4c1zutA6jv4K/w8cOIaSGt6nsPBI44pOMf7FOTs1QQ3zuZbL0sWSNq2sKGflubvymxuNRSTn1OjvPfU+1L5HRKy8Yr0VnyPSP8AOixBlgNrE4uj3ThLqx4fVR/IE9HKCleENH2aH1MfyBakseKtJuEr8PlopSHHvSUrRqhjIJ3CA4+5ZMk+Ttl4YmhV8ps9glWuoouS/oEK7SR7PRgtEMvJpp8AT7ANVwWHxp0khD9bvl8OwXWccdUUgH/rf8pXn2PHRBVoq+zTBUtHX401GxoQuhxcnmAK43FyFe8In3CV6DKKki7LktxOP6xnKfZ5plgWzHa6n4QTSZweVBQK44tuRzj/AJiu5447lDz2J+K4VkxvUdbVsekPmfKhksI6qQCHJLanGD1VGTTJlnMUxixAbg+C1EzVHlkAqu3/AGkbLXqkDyIr2TGOzlbodUOEF2vdPSPYI6q3E79h+6JF7FnOQnELReFAvpdR1DDJqBF7oWTLsp4jWv2Ivse3goZ0YFeKA0XsBC3nfZ2CtyNFW4W6blltAZu2Rnn6DZISS2VKd6XiOqZILDOGic4PAXA+Z+CQmdor76NR+gPE370JdCsFE3XXomxoOYb7X4dk9xPBsktqx22KrGzEAtO12Qe4U2UhOyHNqSpWEJ5UY3JJF7sFO30j/OixMTTC+o27dliclZ7LwYfdofVR/IESQIXBnfd4fVR/IEy4J8m3o+bjoRkASORKrHKj0VfIzRZpKns3YmnsTcEJ7OoRisq10jYnRScaNxSH/Tf8pXAtPZem5uOHNc07OBB8iKXmvE4nQPdG4eR/zNOxT4ZdpmmLtDWLIV0fAru1ymDMup4PLSaQ6R1ESNkPDInPP9oJ9wS+KbReM4/NjyN7sd8EyZhyfckef8aJcw+Jsrn/APDyToFdyWIxetUFESt7IxZpnEoMjFdH+JpCnCQK5tLXRupzdfcVWZHD+o6dE7kTjFemmuGldPzS+Sdz1KKMR/SgOyg+IjxpLaHjBvoNi7WkMjMs0Nk+1p/Dtp1XOZDi1xB3BTx2I4OL2WTchadkqldOVoTlPxOSLczVqDRCcnn5w0//AD+fVUWPLzODdr07/kr7DxbaL7ITVHOkSxQTqjOqlMEDQI8OJe6kMmVcoSvNTldZfDv8vuKqcvEeOmvgmTC9m2ML3Bo6n8uq6/h2MWiwNG0f2VfwDhZb6Thbj+Q7LrmECLk5fxak9+ySTtiyfFFYJb33Q5sRrwb08VuUarU2QA2lyJztPRQytI/dCD0fLyWBKlzXbIOJaGQjNLqViWlOpWI0Hke5cGefqIfVR/IFYWkODkCCH1UfyBNvkXOlZ4VWDnJSEpT7ilJKUL2aMWhAxFFhiTDBaNHDqjIvLLSINxAVz/0l4A2ZhBFEatd2P7LsGN0SmWzRJ/RLFnkpHiseM5jywii00V0XCIDorfinBS+XnbW1Ovw2VhgcNDN1W+R6n1klY9w6CgE3lfhQ2OpZLICEyqjBK5Ss89zMe2vA3Dj+RVFMx3RdfIwfXSN8fiFWzYgS8qPSW9FBHklv4v3Vjjzhw0IKJLgtd+Ia9xoUjPw9zNWmx3G4TqSYrx0WM0ZAvt8D1B6qvcCTQ9qn9sc4enrQq/LuFKKQDW+1eBBXBg6CTYr2nmdeoB17EgArn+NcLc+QOZWujv3V1PlSOv0iQd796CwEIxbTA1y7KiD6Pt/ucb8EdnA2taQKcTsXXp7laUd1ON+qLnI5wKLB4A4Pt7tbvRXJhqwnHIUm9rnJvsk1sXhj9JXOGGD8fX8vYqp2S1u+/wAEP/E7dpr3Q2Pws6NskVEm+tb+xKYuHzG9+yWY+x4fqnsbN+rot/EDv7NqStnKLS0dBi4IYBe5F+CjlUNkhj597lBy8ywdUdUZ+EnK2K5U9WVSZWSXLOL5lFVpyBy34WngrLySSF+IZVaBU44g5jrB9i1lTcxKULCTXiPzK0qKM27O1LLo9wD7wFisDBt5N+AWKNIfket8KaDjwn/Sj+QJrlSfBXH7PEP9KP5AnmuWfIzylaIFiWkiTbyly5SRSDZGKOtlsTEbogQpZaTNjdsZbIlcuVDdl2k8qQlI2Ux4XezHHqtfWId6Uk54z0KMZaNkYJ6G5MkDqh/arVe2A9VlEFDky6xRK4u//Z/mUX6kEWk2O9J5Pf8AVOxMI0tPLocWyIRSTGmhVnMEpKxBFodbKzIxhqQkXRa6K6kGiqpxRtPGXgk8dbRnQfwhMCDTmseI6+zuk2Ti0UyGtE5InK/xsDbvXiluf0lppuyTslcricbDpqUUhrLgO5hQbr3QpYa31XPS8YkIIaSAe2iDDnytN8xPgdQm46EUWX08F9AT0Cc4Rw0OdTqjA1t1Cx4d0tBcjQ9tU4bdj1BCcbA7S+gpSbotquw88QGgO3UJVzfFG5U4zhooOc69jQOpHUDxXLYjkoiEJOtdBe/RSLrrsOn6qw/w4PdoKGwA/UpibghY3mIoHTUoiOaOL+lEWnM26rVc5DOXNrtovV5OAmvSaHWOhuwqWX6JRWaic3a6JG+ytGdKmRlJPpnAxw24NsDmIFldDw+AvcIYv/BG7me8Np0rwbFnqB220V4z6JRMcLaD4udY8E0IxGaZ26DQeSZ5PwCrFshtOPs+C0oZD/SOv8pYlsWj1zg0P3eH1UfyBGeDanwQfd4fVR/IEXIHVJOB5EZ7AE6JR51TW4tKyhZ5I0QCMcskojZLl1LX1vdDZTh6ClYl3lHllSbHWUlGqCdbNvQpHbLcsii1wrVMiyXptwSs6OZLS8/TzRRSKOezX8rnDub96smygtBHZIcYxiTzN3G6rIXuGxo9u6euSCnUtl1LKht1SkeReh0PxTcRU3o1KmtApxoVWSAXR2KsMt6rpD6QTRH/AIh38NA1H5rJqbGb0qynodQPJZ9laQbF97TqRlaR53m8Qc8000LQY4h1K9Ej4TE0aRt9yr87gcT9hyHu39lVZUconIxNs0EcN/m3vVrJE7FiI9F/Oa1jugNQ7m6HpSQwYHSyNY3Vz3ADzJVE76Fvuyy+j8xBcz/cPgf0XQtaSk58CLGn+qY8Supzi9ptobpyt805EbBN1ShNfIVSUlaNiA2mYY0rHOQaRnSFCgSstMV4H79VZT8RiIohx9Eg7bnqFzkTq3WCRNF0QlC3bLMcScygK866JccUp3M709KIKRFknwUWxWC46Ad03IHBDOZmiTZlUlCxzhoKGxpVuZxYM0BA766lJN4yL0dv2K5jqNBc6Ite4EGx+yxQl4q6/wAZ6dfBYjoGz3Hgv9ND6qP5AjZB0QOC/wBPD6qP5Ap5JRys8TGticcmpHdY9h2Qi3VNQatNjb3qEVejXL47QjICEKZxO6sPq7B69j280n9WbSuDRWE0yumaUuDStcllNtV5jtK4mzHNNAiLW3s00W4hqjNI2QKN0LY4rdakZaJKKK0EUPfpV5ER6+SocvHLHj+WuuLbNJfJwQRTm2Ph5LoyaYXT7OfDA4X1U2SaeKPLw1zPwGx2O6UmsHZUdSQIuWN/oHkG0s4ahNyuBFhKO3So0uWi2xhQHkE41tpaPRHZIuM7CFgSOQOye5tFCCIOdR0vbz6IdjRdbZUywBzS1w0O4KrcLhYjk5mOcHNvlN7WKseOq6XOw3DvYAPiPAqpO9+9NFtDJKaA4nB2sN24nUWT3VkxrmD0Sp45B30RnSABNdkZa0IXRTUOqWc8KUL9UyOSVFlHw4v/AAkX4mgkpIyHEHQhNDMpo7qvyJS5xd1JJK5okrsdiyw0VQJIIs7hU2dO5oOtjUptj6CQy3g/qhQ0Thp5i4lxOpUxE4crum411oHXRRyoeR7mnodPEdExn8SkmDGuqoxysa1oAA7abrX4Sd2AlytStrR4bMdfqn6//JWLviCmfTPBXfd4fVR/IEaZaWLLM8iHYuGIEry02PasWKDbW0ao7dMOCdK3OpP6IQd7f3WLFZ7pir1C2YQdkkFixSkzbi+2hWQ07zUwtLEhp8RKTVbbHaxYmQrdIxkfpDzT82NW/tWLE6SaZDLJ8kI5EA7b7f8AKrMnADlpYlo0YZuikyeGlt8p9h1Cq3OLXDmFeSxYmjs1SVRtFl9ctwyarFi4UZZKixZFODm6Ee3XusWLjqLL7QHsJLgHkk7OvXcXsqJ2PqVtYufZOC43RFw5Glx2AJPsXI5nGpHk+lQ6AaaLFivjimTySYq3Nf8A5j7ynMXjLmkc3pDv1WLFRpCRbOkx8sOaOx1Ck87ddPyWLFF9DPsGDaVyIu2qxYkLRiiP+AfWEF4aPPUqyx+FRRD0Wi+5AtYsSuTKxihfIkPMf50WlixcV4o//9k="/>
          <p:cNvSpPr>
            <a:spLocks noChangeAspect="1" noChangeArrowheads="1"/>
          </p:cNvSpPr>
          <p:nvPr/>
        </p:nvSpPr>
        <p:spPr bwMode="auto">
          <a:xfrm>
            <a:off x="155575" y="-1455738"/>
            <a:ext cx="4552950" cy="3038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554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60338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56" name="Picture 20" descr="https://encrypted-tbn0.gstatic.com/images?q=tbn:ANd9GcRotCNQcAGTS3L23qLXzlqgw6ic14UBdL8pksTMKHdNdr_SdWB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2050" y="3268881"/>
            <a:ext cx="4552950" cy="341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1692" y="1348710"/>
            <a:ext cx="1174030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Referencias</a:t>
            </a:r>
          </a:p>
          <a:p>
            <a:r>
              <a:rPr lang="es-MX" dirty="0" smtClean="0"/>
              <a:t>-Patología por sistemas. 2016. F. Trigo. UNAM. 463pp</a:t>
            </a:r>
          </a:p>
          <a:p>
            <a:r>
              <a:rPr lang="es-MX" dirty="0" smtClean="0"/>
              <a:t>-</a:t>
            </a:r>
            <a:r>
              <a:rPr lang="es-MX" dirty="0" err="1" smtClean="0"/>
              <a:t>Oneida</a:t>
            </a:r>
            <a:r>
              <a:rPr lang="es-MX" dirty="0" smtClean="0"/>
              <a:t> </a:t>
            </a:r>
            <a:r>
              <a:rPr lang="es-MX" dirty="0"/>
              <a:t>A. </a:t>
            </a:r>
            <a:r>
              <a:rPr lang="es-MX" dirty="0" err="1"/>
              <a:t>Arosarena</a:t>
            </a:r>
            <a:r>
              <a:rPr lang="es-MX" dirty="0"/>
              <a:t>: </a:t>
            </a:r>
            <a:r>
              <a:rPr lang="es-MX" dirty="0" err="1"/>
              <a:t>Cleft</a:t>
            </a:r>
            <a:r>
              <a:rPr lang="es-MX" dirty="0"/>
              <a:t> </a:t>
            </a:r>
            <a:r>
              <a:rPr lang="es-MX" dirty="0" err="1"/>
              <a:t>Lip</a:t>
            </a:r>
            <a:r>
              <a:rPr lang="es-MX" dirty="0"/>
              <a:t> and </a:t>
            </a:r>
            <a:r>
              <a:rPr lang="es-MX" dirty="0" err="1"/>
              <a:t>Palate</a:t>
            </a:r>
            <a:r>
              <a:rPr lang="es-MX" dirty="0"/>
              <a:t>. </a:t>
            </a:r>
            <a:r>
              <a:rPr lang="es-MX" dirty="0" err="1" smtClean="0"/>
              <a:t>Otolaryngologic</a:t>
            </a:r>
            <a:r>
              <a:rPr lang="es-MX" dirty="0" smtClean="0"/>
              <a:t> </a:t>
            </a:r>
            <a:r>
              <a:rPr lang="es-MX" dirty="0" err="1"/>
              <a:t>Clinics</a:t>
            </a:r>
            <a:r>
              <a:rPr lang="es-MX" dirty="0"/>
              <a:t> of North </a:t>
            </a:r>
            <a:r>
              <a:rPr lang="es-MX" dirty="0" err="1"/>
              <a:t>America</a:t>
            </a:r>
            <a:r>
              <a:rPr lang="es-MX" dirty="0"/>
              <a:t>. 40 (2007), </a:t>
            </a:r>
            <a:r>
              <a:rPr lang="es-MX" dirty="0" smtClean="0"/>
              <a:t>27-60.</a:t>
            </a:r>
          </a:p>
          <a:p>
            <a:r>
              <a:rPr lang="es-MX" dirty="0" smtClean="0"/>
              <a:t> </a:t>
            </a:r>
            <a:r>
              <a:rPr lang="es-MX" dirty="0"/>
              <a:t>C. </a:t>
            </a:r>
            <a:r>
              <a:rPr lang="es-MX" dirty="0" err="1"/>
              <a:t>Conessa</a:t>
            </a:r>
            <a:r>
              <a:rPr lang="es-MX" dirty="0"/>
              <a:t>, S. </a:t>
            </a:r>
            <a:r>
              <a:rPr lang="es-MX" dirty="0" err="1"/>
              <a:t>Hervé</a:t>
            </a:r>
            <a:r>
              <a:rPr lang="es-MX" dirty="0"/>
              <a:t>, P. </a:t>
            </a:r>
            <a:r>
              <a:rPr lang="es-MX" dirty="0" err="1"/>
              <a:t>Goasdoué</a:t>
            </a:r>
            <a:r>
              <a:rPr lang="es-MX" dirty="0"/>
              <a:t>, E. </a:t>
            </a:r>
            <a:r>
              <a:rPr lang="es-MX" dirty="0" err="1"/>
              <a:t>Martigny</a:t>
            </a:r>
            <a:r>
              <a:rPr lang="es-MX" dirty="0"/>
              <a:t>, E. </a:t>
            </a:r>
            <a:r>
              <a:rPr lang="es-MX" dirty="0" err="1"/>
              <a:t>Baudelle</a:t>
            </a:r>
            <a:r>
              <a:rPr lang="es-MX" dirty="0"/>
              <a:t>, J-L </a:t>
            </a:r>
            <a:r>
              <a:rPr lang="es-MX" dirty="0" err="1"/>
              <a:t>Poncet</a:t>
            </a:r>
            <a:r>
              <a:rPr lang="es-MX" dirty="0"/>
              <a:t>: Insuficiencia </a:t>
            </a:r>
            <a:r>
              <a:rPr lang="es-MX" dirty="0" err="1"/>
              <a:t>velofaríngea</a:t>
            </a:r>
            <a:r>
              <a:rPr lang="es-MX" dirty="0"/>
              <a:t>. </a:t>
            </a:r>
          </a:p>
          <a:p>
            <a:r>
              <a:rPr lang="es-MX" dirty="0" smtClean="0"/>
              <a:t>-EMC </a:t>
            </a:r>
            <a:r>
              <a:rPr lang="es-MX" dirty="0" err="1"/>
              <a:t>Oto</a:t>
            </a:r>
            <a:r>
              <a:rPr lang="es-MX" dirty="0"/>
              <a:t>- </a:t>
            </a:r>
            <a:r>
              <a:rPr lang="es-MX" dirty="0" err="1"/>
              <a:t>rhino-laryngologie</a:t>
            </a:r>
            <a:r>
              <a:rPr lang="es-MX" dirty="0"/>
              <a:t>. E-20-618-A-10. </a:t>
            </a:r>
            <a:r>
              <a:rPr lang="es-MX" dirty="0" err="1"/>
              <a:t>Elsevier</a:t>
            </a:r>
            <a:r>
              <a:rPr lang="es-MX" dirty="0"/>
              <a:t>. 2005.</a:t>
            </a:r>
          </a:p>
          <a:p>
            <a:r>
              <a:rPr lang="es-MX" dirty="0" smtClean="0"/>
              <a:t>- </a:t>
            </a:r>
            <a:r>
              <a:rPr lang="es-MX" dirty="0"/>
              <a:t>Glen </a:t>
            </a:r>
            <a:r>
              <a:rPr lang="es-MX" dirty="0" err="1"/>
              <a:t>Isaacson</a:t>
            </a:r>
            <a:r>
              <a:rPr lang="es-MX" dirty="0"/>
              <a:t>: </a:t>
            </a:r>
            <a:r>
              <a:rPr lang="es-MX" dirty="0" err="1"/>
              <a:t>Congenital</a:t>
            </a:r>
            <a:r>
              <a:rPr lang="es-MX" dirty="0"/>
              <a:t> </a:t>
            </a:r>
            <a:r>
              <a:rPr lang="es-MX" dirty="0" err="1"/>
              <a:t>Malformations</a:t>
            </a:r>
            <a:r>
              <a:rPr lang="es-MX" dirty="0"/>
              <a:t> of </a:t>
            </a:r>
            <a:r>
              <a:rPr lang="es-MX" dirty="0" err="1"/>
              <a:t>the</a:t>
            </a:r>
            <a:r>
              <a:rPr lang="es-MX" dirty="0"/>
              <a:t> Oral </a:t>
            </a:r>
            <a:r>
              <a:rPr lang="es-MX" dirty="0" err="1"/>
              <a:t>Cavity</a:t>
            </a:r>
            <a:r>
              <a:rPr lang="es-MX" dirty="0"/>
              <a:t>, </a:t>
            </a:r>
            <a:r>
              <a:rPr lang="es-MX" dirty="0" err="1"/>
              <a:t>Pharynx</a:t>
            </a:r>
            <a:r>
              <a:rPr lang="es-MX" dirty="0"/>
              <a:t> and </a:t>
            </a:r>
            <a:r>
              <a:rPr lang="es-MX" dirty="0" err="1"/>
              <a:t>Esophagus</a:t>
            </a:r>
            <a:r>
              <a:rPr lang="es-MX" dirty="0"/>
              <a:t>. </a:t>
            </a:r>
          </a:p>
          <a:p>
            <a:r>
              <a:rPr lang="es-MX" dirty="0" err="1"/>
              <a:t>Pediatric</a:t>
            </a:r>
            <a:r>
              <a:rPr lang="es-MX" dirty="0"/>
              <a:t> </a:t>
            </a:r>
          </a:p>
          <a:p>
            <a:r>
              <a:rPr lang="es-MX" dirty="0" smtClean="0"/>
              <a:t>-</a:t>
            </a:r>
            <a:r>
              <a:rPr lang="es-MX" dirty="0" err="1" smtClean="0"/>
              <a:t>Otolaryngology</a:t>
            </a:r>
            <a:r>
              <a:rPr lang="es-MX" dirty="0"/>
              <a:t>, </a:t>
            </a:r>
            <a:r>
              <a:rPr lang="es-MX" dirty="0" err="1"/>
              <a:t>principles</a:t>
            </a:r>
            <a:r>
              <a:rPr lang="es-MX" dirty="0"/>
              <a:t> and </a:t>
            </a:r>
            <a:r>
              <a:rPr lang="es-MX" dirty="0" err="1"/>
              <a:t>practice</a:t>
            </a:r>
            <a:r>
              <a:rPr lang="es-MX" dirty="0"/>
              <a:t> </a:t>
            </a:r>
            <a:r>
              <a:rPr lang="es-MX" dirty="0" err="1"/>
              <a:t>pathways</a:t>
            </a:r>
            <a:r>
              <a:rPr lang="es-MX" dirty="0"/>
              <a:t>. Ralph F </a:t>
            </a:r>
            <a:r>
              <a:rPr lang="es-MX" dirty="0" err="1"/>
              <a:t>Wetmore</a:t>
            </a:r>
            <a:r>
              <a:rPr lang="es-MX" dirty="0"/>
              <a:t>, </a:t>
            </a:r>
            <a:r>
              <a:rPr lang="es-MX" dirty="0" err="1"/>
              <a:t>Harlan</a:t>
            </a:r>
            <a:r>
              <a:rPr lang="es-MX" dirty="0"/>
              <a:t> R </a:t>
            </a:r>
            <a:r>
              <a:rPr lang="es-MX" dirty="0" err="1"/>
              <a:t>Muntz</a:t>
            </a:r>
            <a:r>
              <a:rPr lang="es-MX" dirty="0"/>
              <a:t>, Trevor J </a:t>
            </a:r>
            <a:r>
              <a:rPr lang="es-MX" dirty="0" err="1"/>
              <a:t>McGill</a:t>
            </a:r>
            <a:r>
              <a:rPr lang="es-MX" dirty="0"/>
              <a:t>. </a:t>
            </a:r>
          </a:p>
          <a:p>
            <a:r>
              <a:rPr lang="es-MX" dirty="0"/>
              <a:t>Editorial </a:t>
            </a:r>
            <a:r>
              <a:rPr lang="es-MX" dirty="0" err="1"/>
              <a:t>Thieme</a:t>
            </a:r>
            <a:r>
              <a:rPr lang="es-MX" dirty="0"/>
              <a:t>. 2003. P. 553- 559.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983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400" y="743944"/>
            <a:ext cx="3119814" cy="5461431"/>
          </a:xfrm>
        </p:spPr>
        <p:txBody>
          <a:bodyPr>
            <a:normAutofit fontScale="77500" lnSpcReduction="20000"/>
          </a:bodyPr>
          <a:lstStyle/>
          <a:p>
            <a:endParaRPr lang="es-ES_tradnl" dirty="0" smtClean="0"/>
          </a:p>
          <a:p>
            <a:r>
              <a:rPr lang="es-ES_tradnl" sz="4600" dirty="0" smtClean="0">
                <a:solidFill>
                  <a:srgbClr val="00B0F0"/>
                </a:solidFill>
              </a:rPr>
              <a:t>Cetosis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sz="3800" dirty="0" smtClean="0"/>
              <a:t>Tetania de los pastos: hipo Mg</a:t>
            </a:r>
          </a:p>
          <a:p>
            <a:r>
              <a:rPr lang="es-ES_tradnl" sz="3800" dirty="0" smtClean="0"/>
              <a:t>Cuerpos </a:t>
            </a:r>
            <a:r>
              <a:rPr lang="es-ES_tradnl" sz="3800" dirty="0"/>
              <a:t>extraños </a:t>
            </a:r>
          </a:p>
          <a:p>
            <a:endParaRPr lang="es-ES_tradnl" dirty="0"/>
          </a:p>
        </p:txBody>
      </p:sp>
      <p:sp>
        <p:nvSpPr>
          <p:cNvPr id="2" name="AutoShape 2" descr="esultado de imagen para cetosis en rumiantes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403" y="457200"/>
            <a:ext cx="4652979" cy="4416403"/>
          </a:xfrm>
          <a:prstGeom prst="rect">
            <a:avLst/>
          </a:prstGeom>
        </p:spPr>
      </p:pic>
      <p:sp>
        <p:nvSpPr>
          <p:cNvPr id="5" name="AutoShape 4" descr="esultado de imagen para cetosis en rumiantes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656" y="0"/>
            <a:ext cx="4768876" cy="326528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184571" y="3222214"/>
            <a:ext cx="2332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Constipación del rumen , estreñimiento,  incomodidad extrema, aliento con olor a acetona </a:t>
            </a:r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2542107" y="3800756"/>
            <a:ext cx="2626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Acetoacetato</a:t>
            </a:r>
            <a:r>
              <a:rPr lang="es-ES_tradnl" dirty="0" smtClean="0"/>
              <a:t>, </a:t>
            </a:r>
            <a:r>
              <a:rPr lang="es-ES_tradnl" dirty="0" err="1" smtClean="0"/>
              <a:t>Hidroxiacetona</a:t>
            </a:r>
            <a:endParaRPr lang="es-ES_tradnl" dirty="0"/>
          </a:p>
          <a:p>
            <a:r>
              <a:rPr lang="es-ES_tradnl" dirty="0" smtClean="0"/>
              <a:t> B-</a:t>
            </a:r>
            <a:r>
              <a:rPr lang="es-ES_tradnl" dirty="0" err="1" smtClean="0"/>
              <a:t>hidroxibutirico</a:t>
            </a:r>
            <a:endParaRPr lang="es-ES_tradnl" dirty="0"/>
          </a:p>
        </p:txBody>
      </p:sp>
      <p:sp>
        <p:nvSpPr>
          <p:cNvPr id="10" name="AutoShape 6" descr="esultado de imagen para cuerpos extraños en rumen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838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3446" y="374754"/>
            <a:ext cx="7961026" cy="5861153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err="1">
                <a:solidFill>
                  <a:srgbClr val="00B0F0"/>
                </a:solidFill>
              </a:rPr>
              <a:t>Rumenitis</a:t>
            </a:r>
            <a:r>
              <a:rPr lang="es-ES_tradnl" dirty="0">
                <a:solidFill>
                  <a:srgbClr val="00B0F0"/>
                </a:solidFill>
              </a:rPr>
              <a:t>: </a:t>
            </a:r>
            <a:r>
              <a:rPr lang="es-ES_tradnl" dirty="0" smtClean="0"/>
              <a:t>inflamación del rumen</a:t>
            </a:r>
          </a:p>
          <a:p>
            <a:endParaRPr lang="es-ES_tradnl" dirty="0" smtClean="0"/>
          </a:p>
          <a:p>
            <a:r>
              <a:rPr lang="es-ES_tradnl" dirty="0" smtClean="0">
                <a:solidFill>
                  <a:schemeClr val="accent1"/>
                </a:solidFill>
              </a:rPr>
              <a:t>Causas Virales</a:t>
            </a:r>
            <a:r>
              <a:rPr lang="es-ES_tradnl" dirty="0" smtClean="0"/>
              <a:t>:</a:t>
            </a:r>
          </a:p>
          <a:p>
            <a:r>
              <a:rPr lang="es-ES_tradnl" dirty="0" smtClean="0"/>
              <a:t>Lengua azul ,DVB, RIB, Ectima, estomatitis </a:t>
            </a:r>
            <a:r>
              <a:rPr lang="es-ES_tradnl" dirty="0" err="1" smtClean="0"/>
              <a:t>papular</a:t>
            </a:r>
            <a:r>
              <a:rPr lang="es-ES_tradnl" dirty="0" smtClean="0"/>
              <a:t>, F. Aftosa</a:t>
            </a:r>
          </a:p>
          <a:p>
            <a:r>
              <a:rPr lang="es-ES_tradnl" dirty="0" smtClean="0">
                <a:solidFill>
                  <a:schemeClr val="accent1"/>
                </a:solidFill>
              </a:rPr>
              <a:t>Causas Bacterianas</a:t>
            </a:r>
            <a:r>
              <a:rPr lang="es-ES_tradnl" dirty="0" smtClean="0"/>
              <a:t>: </a:t>
            </a:r>
            <a:r>
              <a:rPr lang="es-ES_tradnl" i="1" dirty="0" err="1" smtClean="0"/>
              <a:t>Fusobacterium</a:t>
            </a:r>
            <a:endParaRPr lang="es-ES_tradnl" i="1" dirty="0" smtClean="0"/>
          </a:p>
          <a:p>
            <a:endParaRPr lang="es-ES_tradnl" i="1" dirty="0" smtClean="0"/>
          </a:p>
          <a:p>
            <a:r>
              <a:rPr lang="es-ES_tradnl" dirty="0" smtClean="0">
                <a:solidFill>
                  <a:schemeClr val="accent1"/>
                </a:solidFill>
              </a:rPr>
              <a:t>Causas metabólicas</a:t>
            </a:r>
            <a:r>
              <a:rPr lang="es-ES_tradnl" dirty="0" smtClean="0"/>
              <a:t>: Dietas con grano en exceso y poca fibra</a:t>
            </a:r>
          </a:p>
          <a:p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Lesiones en papilas </a:t>
            </a:r>
            <a:r>
              <a:rPr lang="es-ES_tradnl" dirty="0" err="1" smtClean="0"/>
              <a:t>ruminales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chemeClr val="accent1"/>
                </a:solidFill>
              </a:rPr>
              <a:t>PUEDE ASOCIARSE A:</a:t>
            </a:r>
          </a:p>
          <a:p>
            <a:r>
              <a:rPr lang="es-ES_tradnl" dirty="0" smtClean="0"/>
              <a:t>Acidosis </a:t>
            </a:r>
            <a:r>
              <a:rPr lang="es-ES_tradnl" dirty="0" err="1" smtClean="0"/>
              <a:t>ruminal</a:t>
            </a:r>
            <a:r>
              <a:rPr lang="es-ES_tradnl" dirty="0" smtClean="0"/>
              <a:t>:</a:t>
            </a:r>
            <a:endParaRPr lang="es-ES_tradnl" dirty="0"/>
          </a:p>
          <a:p>
            <a:endParaRPr lang="es-ES_tradnl" dirty="0"/>
          </a:p>
        </p:txBody>
      </p:sp>
      <p:pic>
        <p:nvPicPr>
          <p:cNvPr id="5122" name="Picture 2" descr="ovine (calf) rumen focal necrosis (Mycotic Rumeniti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290" y="115120"/>
            <a:ext cx="4107305" cy="20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.ytimg.com/vi/AaQZQ9eIWnE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44" y="4447757"/>
            <a:ext cx="4159256" cy="233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o.quizlet.com/i/JdKNr9JNyEpD3Z74QGFJ2Q_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619" y="2323475"/>
            <a:ext cx="3582649" cy="212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059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1485" y="32631"/>
            <a:ext cx="78019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err="1"/>
              <a:t>Braxi</a:t>
            </a:r>
            <a:r>
              <a:rPr lang="es-ES_tradnl" sz="2800" dirty="0"/>
              <a:t>- </a:t>
            </a:r>
            <a:r>
              <a:rPr lang="es-ES_tradnl" sz="2800" dirty="0" err="1" smtClean="0"/>
              <a:t>abomasitis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ulcertiva</a:t>
            </a:r>
            <a:r>
              <a:rPr lang="es-ES_tradnl" sz="2800" dirty="0" smtClean="0"/>
              <a:t>: </a:t>
            </a:r>
          </a:p>
          <a:p>
            <a:r>
              <a:rPr lang="es-ES_tradnl" sz="2800" i="1" dirty="0" err="1" smtClean="0"/>
              <a:t>Clostridium</a:t>
            </a:r>
            <a:r>
              <a:rPr lang="es-ES_tradnl" sz="2800" i="1" dirty="0" smtClean="0"/>
              <a:t> </a:t>
            </a:r>
            <a:r>
              <a:rPr lang="es-ES_tradnl" sz="2800" i="1" dirty="0" err="1" smtClean="0"/>
              <a:t>perfringens</a:t>
            </a:r>
            <a:r>
              <a:rPr lang="es-ES_tradnl" sz="2800" i="1" dirty="0" smtClean="0"/>
              <a:t>, </a:t>
            </a:r>
            <a:r>
              <a:rPr lang="es-ES_tradnl" sz="2800" i="1" dirty="0" err="1" smtClean="0"/>
              <a:t>clostridium</a:t>
            </a:r>
            <a:r>
              <a:rPr lang="es-ES_tradnl" sz="2800" i="1" dirty="0" smtClean="0"/>
              <a:t> </a:t>
            </a:r>
            <a:r>
              <a:rPr lang="es-ES_tradnl" sz="2800" i="1" dirty="0" err="1" smtClean="0"/>
              <a:t>dificile</a:t>
            </a:r>
            <a:endParaRPr lang="es-ES_tradnl" sz="2800" i="1" dirty="0" smtClean="0"/>
          </a:p>
          <a:p>
            <a:endParaRPr lang="es-ES_tradnl" sz="2800" i="1" dirty="0"/>
          </a:p>
          <a:p>
            <a:r>
              <a:rPr lang="es-ES_tradnl" sz="2800" dirty="0" err="1" smtClean="0"/>
              <a:t>Abomasitis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micótica</a:t>
            </a:r>
            <a:endParaRPr lang="es-ES_tradnl" sz="2800" dirty="0" smtClean="0"/>
          </a:p>
          <a:p>
            <a:endParaRPr lang="es-ES_tradnl" sz="2800" dirty="0"/>
          </a:p>
          <a:p>
            <a:r>
              <a:rPr lang="es-ES_tradnl" sz="2800" dirty="0" err="1"/>
              <a:t>Abomasitis</a:t>
            </a:r>
            <a:r>
              <a:rPr lang="es-ES_tradnl" sz="2800" dirty="0"/>
              <a:t> por </a:t>
            </a:r>
            <a:r>
              <a:rPr lang="es-ES_tradnl" sz="2800" i="1" dirty="0" err="1"/>
              <a:t>Ostertagia</a:t>
            </a:r>
            <a:endParaRPr lang="es-ES_tradnl" sz="2800" i="1" dirty="0"/>
          </a:p>
        </p:txBody>
      </p:sp>
      <p:sp>
        <p:nvSpPr>
          <p:cNvPr id="5" name="AutoShape 2" descr="esultado de imagen para abomasitis ulcerativa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878" y="126718"/>
            <a:ext cx="3505200" cy="2583569"/>
          </a:xfrm>
          <a:prstGeom prst="rect">
            <a:avLst/>
          </a:prstGeom>
        </p:spPr>
      </p:pic>
      <p:pic>
        <p:nvPicPr>
          <p:cNvPr id="16388" name="Picture 4" descr="ttp://repository.up.ac.za/bitstream/handle/2263/13229/04883.jpg?sequence=2&amp;isAllowed=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76"/>
          <a:stretch/>
        </p:blipFill>
        <p:spPr bwMode="auto">
          <a:xfrm>
            <a:off x="152400" y="2878528"/>
            <a:ext cx="4286250" cy="397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vet.uga.edu/ivcvm/courses/vpat5215/digestive/week02/gastric/images/Haemonch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718" y="2910387"/>
            <a:ext cx="4214422" cy="388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classconnection.s3.amazonaws.com/1538/flashcards/768622/png/0987654g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208" y="2910387"/>
            <a:ext cx="3192904" cy="382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9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7694" y="23602"/>
            <a:ext cx="10515600" cy="1325563"/>
          </a:xfrm>
        </p:spPr>
        <p:txBody>
          <a:bodyPr/>
          <a:lstStyle/>
          <a:p>
            <a:r>
              <a:rPr lang="es-ES_tradnl" dirty="0" smtClean="0"/>
              <a:t>Retículo-pericarditis traumática</a:t>
            </a:r>
            <a:endParaRPr lang="es-ES_tradnl" dirty="0"/>
          </a:p>
        </p:txBody>
      </p:sp>
      <p:pic>
        <p:nvPicPr>
          <p:cNvPr id="4098" name="Picture 2" descr="https://images.engormix.com/profile_photos/ph-1291203996-165-s-p101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467" y="2153756"/>
            <a:ext cx="4991100" cy="399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commons.wikivet.net/images/thumb/3/33/Traumatic_pericarditis_2.jpg/200px-Traumatic_pericarditis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9" t="5276" r="2268" b="6816"/>
          <a:stretch/>
        </p:blipFill>
        <p:spPr bwMode="auto">
          <a:xfrm>
            <a:off x="363556" y="2153756"/>
            <a:ext cx="4199214" cy="399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8825" y="126859"/>
            <a:ext cx="2853175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1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content-sjc2-1.xx.fbcdn.net/hphotos-xat1/v/t1.0-9/11692691_465086803651565_1919109564856058177_n.jpg?oh=98b21e20ce8a60d450af2ffb1f727631&amp;oe=561FEE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7441" y="164892"/>
            <a:ext cx="7804096" cy="6475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5750" y="411147"/>
            <a:ext cx="6366235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solidFill>
                  <a:schemeClr val="accent1"/>
                </a:solidFill>
              </a:rPr>
              <a:t>Anomalías congénitas del intestino:</a:t>
            </a:r>
          </a:p>
          <a:p>
            <a:endParaRPr lang="es-ES_tradnl" sz="3200" dirty="0" smtClean="0">
              <a:solidFill>
                <a:schemeClr val="accent1"/>
              </a:solidFill>
            </a:endParaRPr>
          </a:p>
          <a:p>
            <a:r>
              <a:rPr lang="es-ES_tradnl" sz="3200" dirty="0"/>
              <a:t>Atresia </a:t>
            </a:r>
            <a:r>
              <a:rPr lang="es-ES_tradnl" sz="3200" dirty="0" smtClean="0"/>
              <a:t>anal- No hay orificio de salida :</a:t>
            </a:r>
            <a:r>
              <a:rPr lang="es-MX" sz="2400" dirty="0" smtClean="0"/>
              <a:t>Inflamación </a:t>
            </a:r>
            <a:r>
              <a:rPr lang="es-MX" sz="2400" dirty="0"/>
              <a:t>de la parte superior del abdomen Vómito continuo</a:t>
            </a:r>
            <a:r>
              <a:rPr lang="es-MX" sz="3200" dirty="0"/>
              <a:t>.</a:t>
            </a:r>
          </a:p>
          <a:p>
            <a:endParaRPr lang="es-ES_tradnl" sz="2000" dirty="0"/>
          </a:p>
          <a:p>
            <a:r>
              <a:rPr lang="es-ES_tradnl" sz="3200" dirty="0" smtClean="0"/>
              <a:t>Oclusión: </a:t>
            </a:r>
            <a:r>
              <a:rPr lang="es-ES_tradnl" sz="2000" dirty="0" smtClean="0"/>
              <a:t>bloqueo total o parcial</a:t>
            </a:r>
          </a:p>
          <a:p>
            <a:endParaRPr lang="es-ES_tradnl" sz="3200" dirty="0"/>
          </a:p>
          <a:p>
            <a:endParaRPr lang="es-ES_tradnl" sz="3200" dirty="0"/>
          </a:p>
          <a:p>
            <a:endParaRPr lang="es-ES_tradnl" sz="3200" dirty="0" smtClean="0"/>
          </a:p>
          <a:p>
            <a:endParaRPr lang="es-ES_tradnl" sz="3200" dirty="0" smtClean="0"/>
          </a:p>
          <a:p>
            <a:endParaRPr lang="es-ES_tradnl" sz="3200" dirty="0"/>
          </a:p>
        </p:txBody>
      </p:sp>
      <p:pic>
        <p:nvPicPr>
          <p:cNvPr id="5122" name="Picture 2" descr="esultado de imagen para atresia a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092" y="3476625"/>
            <a:ext cx="3359020" cy="303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0.gstatic.com/images?q=tbn:ANd9GcQIsTzqYd_grQW3tgTsoJ6ku_IBhSNkeQ0-jHOfuusHsOXSBpj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12" y="771181"/>
            <a:ext cx="4061828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hotos1.blogger.com/blogger/6721/3977/1600/volvulo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584" y="3476625"/>
            <a:ext cx="4403466" cy="329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07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849</Words>
  <Application>Microsoft Office PowerPoint</Application>
  <PresentationFormat>Panorámica</PresentationFormat>
  <Paragraphs>215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Tema de Office</vt:lpstr>
      <vt:lpstr>UNIVERSISAD AUTONOMA  DEL ESTADO DE MEXICO  CENTRO UNIVERSITARIO AMECAMECA-UAEM</vt:lpstr>
      <vt:lpstr>CONTENIDO 2/2</vt:lpstr>
      <vt:lpstr>Presentación de PowerPoint</vt:lpstr>
      <vt:lpstr>Presentación de PowerPoint</vt:lpstr>
      <vt:lpstr>Presentación de PowerPoint</vt:lpstr>
      <vt:lpstr>Presentación de PowerPoint</vt:lpstr>
      <vt:lpstr>Retículo-pericarditis traumática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Inflamación de mucosa gástrica e intestinal por uso prolongado de antiinflamatorios no esteroides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Digestivo</dc:title>
  <dc:creator>Usuario de Microsoft Office</dc:creator>
  <cp:lastModifiedBy>UAEM Rosario</cp:lastModifiedBy>
  <cp:revision>153</cp:revision>
  <dcterms:created xsi:type="dcterms:W3CDTF">2015-09-27T23:29:09Z</dcterms:created>
  <dcterms:modified xsi:type="dcterms:W3CDTF">2016-10-12T21:38:55Z</dcterms:modified>
</cp:coreProperties>
</file>