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4" r:id="rId2"/>
    <p:sldId id="375" r:id="rId3"/>
    <p:sldId id="376" r:id="rId4"/>
    <p:sldId id="257" r:id="rId5"/>
    <p:sldId id="265" r:id="rId6"/>
    <p:sldId id="258" r:id="rId7"/>
    <p:sldId id="377" r:id="rId8"/>
    <p:sldId id="266" r:id="rId9"/>
    <p:sldId id="267" r:id="rId10"/>
    <p:sldId id="259" r:id="rId11"/>
    <p:sldId id="260" r:id="rId12"/>
    <p:sldId id="261" r:id="rId13"/>
    <p:sldId id="344" r:id="rId14"/>
    <p:sldId id="271" r:id="rId15"/>
    <p:sldId id="348" r:id="rId16"/>
    <p:sldId id="346" r:id="rId17"/>
    <p:sldId id="272" r:id="rId18"/>
    <p:sldId id="262" r:id="rId19"/>
    <p:sldId id="277" r:id="rId20"/>
    <p:sldId id="278" r:id="rId21"/>
    <p:sldId id="286" r:id="rId22"/>
    <p:sldId id="264" r:id="rId23"/>
    <p:sldId id="294" r:id="rId24"/>
    <p:sldId id="263" r:id="rId25"/>
    <p:sldId id="279" r:id="rId26"/>
    <p:sldId id="281" r:id="rId27"/>
    <p:sldId id="287" r:id="rId28"/>
    <p:sldId id="293" r:id="rId29"/>
    <p:sldId id="378" r:id="rId30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2" autoAdjust="0"/>
    <p:restoredTop sz="94727"/>
  </p:normalViewPr>
  <p:slideViewPr>
    <p:cSldViewPr snapToGrid="0" snapToObjects="1">
      <p:cViewPr varScale="1">
        <p:scale>
          <a:sx n="87" d="100"/>
          <a:sy n="87" d="100"/>
        </p:scale>
        <p:origin x="48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504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71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175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7905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983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422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4734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155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74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310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4738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426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tiff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2176" y="392113"/>
            <a:ext cx="6911975" cy="1357312"/>
          </a:xfrm>
        </p:spPr>
        <p:txBody>
          <a:bodyPr/>
          <a:lstStyle/>
          <a:p>
            <a:pPr>
              <a:defRPr/>
            </a:pP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UNIVERSISAD AUTONOMA  DEL ESTADO DE MEXICO</a:t>
            </a:r>
            <a:b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CENTRO UNIVERSITARIO AMECAMECA-UAEM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952625" y="2428875"/>
            <a:ext cx="8301038" cy="38877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altLang="es-MX" sz="1800" dirty="0"/>
              <a:t>Licenciatura: Medicina Veterinaria y Zootecnia</a:t>
            </a:r>
          </a:p>
          <a:p>
            <a:pPr algn="ctr">
              <a:defRPr/>
            </a:pPr>
            <a:endParaRPr lang="es-ES" altLang="es-MX" sz="1800" dirty="0"/>
          </a:p>
          <a:p>
            <a:pPr algn="ctr">
              <a:defRPr/>
            </a:pPr>
            <a:r>
              <a:rPr lang="es-ES" altLang="es-MX" sz="1800" dirty="0"/>
              <a:t>UNIDAD DE APRENDIZAJE: PATOLOGIA GENERAL.</a:t>
            </a:r>
          </a:p>
          <a:p>
            <a:pPr algn="ctr">
              <a:buNone/>
              <a:defRPr/>
            </a:pPr>
            <a:endParaRPr lang="es-ES" altLang="es-MX" sz="1800" dirty="0"/>
          </a:p>
          <a:p>
            <a:pPr algn="ctr">
              <a:defRPr/>
            </a:pPr>
            <a:r>
              <a:rPr lang="es-ES" altLang="es-MX" sz="1800" dirty="0"/>
              <a:t>TEMA:</a:t>
            </a:r>
          </a:p>
          <a:p>
            <a:pPr algn="ctr">
              <a:defRPr/>
            </a:pPr>
            <a:r>
              <a:rPr lang="es-ES" altLang="es-MX" dirty="0" smtClean="0"/>
              <a:t>“Patologías del Aparato Digestivo”</a:t>
            </a:r>
          </a:p>
          <a:p>
            <a:pPr algn="ctr">
              <a:buNone/>
              <a:defRPr/>
            </a:pPr>
            <a:r>
              <a:rPr lang="es-ES" altLang="es-MX" dirty="0" smtClean="0"/>
              <a:t> 1/2</a:t>
            </a:r>
          </a:p>
          <a:p>
            <a:pPr algn="ctr">
              <a:buNone/>
              <a:defRPr/>
            </a:pPr>
            <a:r>
              <a:rPr lang="es-ES" altLang="es-MX" dirty="0" smtClean="0"/>
              <a:t>Elaboró: M. en C. María del Rosario Santiago Rodríguez.</a:t>
            </a:r>
          </a:p>
          <a:p>
            <a:pPr>
              <a:defRPr/>
            </a:pPr>
            <a:endParaRPr lang="es-ES" altLang="es-MX" dirty="0" smtClean="0"/>
          </a:p>
          <a:p>
            <a:pPr algn="r">
              <a:buNone/>
              <a:defRPr/>
            </a:pPr>
            <a:endParaRPr lang="es-ES" altLang="es-MX" dirty="0" smtClean="0"/>
          </a:p>
        </p:txBody>
      </p:sp>
      <p:pic>
        <p:nvPicPr>
          <p:cNvPr id="19460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692275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77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0576" y="114846"/>
            <a:ext cx="10515600" cy="1325563"/>
          </a:xfrm>
        </p:spPr>
        <p:txBody>
          <a:bodyPr/>
          <a:lstStyle/>
          <a:p>
            <a:r>
              <a:rPr lang="es-ES_tradnl" dirty="0" err="1" smtClean="0">
                <a:solidFill>
                  <a:srgbClr val="00B0F0"/>
                </a:solidFill>
              </a:rPr>
              <a:t>Neoplasis</a:t>
            </a:r>
            <a:r>
              <a:rPr lang="es-ES_tradnl" dirty="0" smtClean="0">
                <a:solidFill>
                  <a:srgbClr val="00B0F0"/>
                </a:solidFill>
              </a:rPr>
              <a:t> en cavidad bucal</a:t>
            </a:r>
            <a:endParaRPr lang="es-ES_tradnl" dirty="0">
              <a:solidFill>
                <a:srgbClr val="00B0F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3387" y="1330950"/>
            <a:ext cx="10515600" cy="4351338"/>
          </a:xfrm>
        </p:spPr>
        <p:txBody>
          <a:bodyPr/>
          <a:lstStyle/>
          <a:p>
            <a:r>
              <a:rPr lang="es-ES_tradnl" dirty="0" smtClean="0"/>
              <a:t>Papilomas </a:t>
            </a:r>
          </a:p>
          <a:p>
            <a:r>
              <a:rPr lang="es-ES_tradnl" dirty="0" err="1" smtClean="0"/>
              <a:t>Epulis</a:t>
            </a:r>
            <a:r>
              <a:rPr lang="es-ES_tradnl" dirty="0" smtClean="0"/>
              <a:t> </a:t>
            </a:r>
          </a:p>
          <a:p>
            <a:r>
              <a:rPr lang="es-ES_tradnl" dirty="0" smtClean="0"/>
              <a:t>Tumores </a:t>
            </a:r>
            <a:r>
              <a:rPr lang="es-ES_tradnl" dirty="0" err="1" smtClean="0"/>
              <a:t>melanocíticos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628" y="481897"/>
            <a:ext cx="2969719" cy="222728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9699" y="2652844"/>
            <a:ext cx="4112302" cy="3358681"/>
          </a:xfrm>
          <a:prstGeom prst="rect">
            <a:avLst/>
          </a:prstGeom>
        </p:spPr>
      </p:pic>
      <p:pic>
        <p:nvPicPr>
          <p:cNvPr id="6146" name="Picture 2" descr="http://clinicacasmenescal.es/wp-content/uploads/xfs_400x400_s80_4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187" y="3076237"/>
            <a:ext cx="3810000" cy="345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picassovet.es/wp-content/uploads/2012/11/mm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74" y="3076238"/>
            <a:ext cx="3191343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418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F0"/>
                </a:solidFill>
              </a:rPr>
              <a:t>Patologías de glándulas salivales </a:t>
            </a:r>
            <a:endParaRPr lang="es-ES_tradnl" dirty="0">
              <a:solidFill>
                <a:srgbClr val="00B0F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466941"/>
            <a:ext cx="10515600" cy="4351338"/>
          </a:xfrm>
        </p:spPr>
        <p:txBody>
          <a:bodyPr/>
          <a:lstStyle/>
          <a:p>
            <a:r>
              <a:rPr lang="es-ES_tradnl" dirty="0" smtClean="0"/>
              <a:t>Ptialismo</a:t>
            </a:r>
          </a:p>
          <a:p>
            <a:r>
              <a:rPr lang="es-ES_tradnl" dirty="0" err="1" smtClean="0"/>
              <a:t>Aptialismo</a:t>
            </a:r>
            <a:endParaRPr lang="es-ES_tradnl" dirty="0" smtClean="0"/>
          </a:p>
          <a:p>
            <a:r>
              <a:rPr lang="es-ES_tradnl" dirty="0" smtClean="0"/>
              <a:t>Sialorrea</a:t>
            </a:r>
          </a:p>
          <a:p>
            <a:r>
              <a:rPr lang="es-ES_tradnl" dirty="0" smtClean="0"/>
              <a:t>Ránula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68" y="3612464"/>
            <a:ext cx="3641789" cy="2895600"/>
          </a:xfrm>
          <a:prstGeom prst="rect">
            <a:avLst/>
          </a:prstGeom>
        </p:spPr>
      </p:pic>
      <p:sp>
        <p:nvSpPr>
          <p:cNvPr id="5" name="AutoShape 2" descr="esultado de imagen para sialorrea en animales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663" y="3642610"/>
            <a:ext cx="2824388" cy="283530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8354" y="3452569"/>
            <a:ext cx="3792511" cy="321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13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F0"/>
                </a:solidFill>
              </a:rPr>
              <a:t>Esófago</a:t>
            </a:r>
            <a:endParaRPr lang="es-ES_tradnl" dirty="0">
              <a:solidFill>
                <a:srgbClr val="00B0F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8534" y="1325563"/>
            <a:ext cx="8095937" cy="4815019"/>
          </a:xfrm>
        </p:spPr>
        <p:txBody>
          <a:bodyPr>
            <a:noAutofit/>
          </a:bodyPr>
          <a:lstStyle/>
          <a:p>
            <a:r>
              <a:rPr lang="es-ES_tradnl" sz="3200" dirty="0" smtClean="0"/>
              <a:t>Obstrucciones y perforaciones</a:t>
            </a:r>
          </a:p>
          <a:p>
            <a:r>
              <a:rPr lang="es-ES_tradnl" sz="3200" dirty="0" smtClean="0"/>
              <a:t>Mega esófago: congénito, adquirido</a:t>
            </a:r>
          </a:p>
          <a:p>
            <a:r>
              <a:rPr lang="es-ES_tradnl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Acalasia</a:t>
            </a:r>
            <a:r>
              <a:rPr lang="es-ES_tradnl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moquillo,  </a:t>
            </a:r>
            <a:r>
              <a:rPr lang="es-ES_tradnl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Spirocerca</a:t>
            </a:r>
            <a:r>
              <a:rPr lang="es-ES_tradnl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hipotiroidismo, intoxicaciones,  invaginación gastroesofágica</a:t>
            </a:r>
          </a:p>
          <a:p>
            <a:endParaRPr lang="es-ES_tradnl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http://www.uvs3.sld.cu/profesores/supercursos/plonearticlemultipage.2006-04-03.3815988329/acalasia/2006-04-03.9939579158/fss_get/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0"/>
          <a:stretch/>
        </p:blipFill>
        <p:spPr bwMode="auto">
          <a:xfrm>
            <a:off x="8676640" y="3114675"/>
            <a:ext cx="351536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266" y="263320"/>
            <a:ext cx="3192534" cy="255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13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67" y="323735"/>
            <a:ext cx="10455546" cy="255444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2821" y="323735"/>
            <a:ext cx="2466975" cy="18478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929" y="2985571"/>
            <a:ext cx="4997112" cy="372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11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doctorjesusreyes.com/images/imagesinteriores/herniashiata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078" y="2701889"/>
            <a:ext cx="4195061" cy="415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age.slidesharecdn.com/05-diverticulosesofagicos-120820205150-phpapp02/95/diverticulos-esofagicos-22-728.jpg?cb=13454959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74" y="-24798"/>
            <a:ext cx="5446426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-9993" y="277204"/>
            <a:ext cx="76999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dirty="0"/>
              <a:t>Dilatación o papada esofágica: divertículos</a:t>
            </a:r>
          </a:p>
          <a:p>
            <a:r>
              <a:rPr lang="es-ES_tradnl" sz="3200" dirty="0" smtClean="0"/>
              <a:t>Freno esofágico- </a:t>
            </a:r>
            <a:r>
              <a:rPr lang="es-ES_tradnl" sz="3200" dirty="0"/>
              <a:t>hernia de hiato</a:t>
            </a:r>
            <a:r>
              <a:rPr lang="es-ES_tradnl" sz="3200" dirty="0" smtClean="0"/>
              <a:t>: disfagia </a:t>
            </a:r>
            <a:r>
              <a:rPr lang="es-ES_tradnl" sz="3200" dirty="0"/>
              <a:t>nausea </a:t>
            </a:r>
            <a:r>
              <a:rPr lang="es-ES_tradnl" sz="3200" dirty="0" smtClean="0"/>
              <a:t>regurgitación.</a:t>
            </a:r>
            <a:endParaRPr lang="es-ES_tradnl" sz="3200" dirty="0"/>
          </a:p>
        </p:txBody>
      </p:sp>
      <p:pic>
        <p:nvPicPr>
          <p:cNvPr id="4100" name="Picture 4" descr="iverticula Royalty Free Stock Phot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140" y="3718527"/>
            <a:ext cx="3544860" cy="313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iqb.es/diccio/h/images/hernia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61" y="2398221"/>
            <a:ext cx="3902126" cy="445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54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0"/>
            <a:ext cx="2695575" cy="2457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7240" b="4547"/>
          <a:stretch/>
        </p:blipFill>
        <p:spPr>
          <a:xfrm>
            <a:off x="154237" y="3205907"/>
            <a:ext cx="4124812" cy="345929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6430" t="29062" b="4535"/>
          <a:stretch/>
        </p:blipFill>
        <p:spPr>
          <a:xfrm>
            <a:off x="4417763" y="134374"/>
            <a:ext cx="5686195" cy="357831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/>
          <a:srcRect l="45226" t="23179" b="17863"/>
          <a:stretch/>
        </p:blipFill>
        <p:spPr>
          <a:xfrm>
            <a:off x="5420297" y="3789803"/>
            <a:ext cx="3955056" cy="287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810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325" y="1825625"/>
            <a:ext cx="7953375" cy="28575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90670" y="365125"/>
            <a:ext cx="3833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Alteraciones en el epitelio del esófago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1916935" y="4814371"/>
            <a:ext cx="642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Esófago normal                                          Esófago con </a:t>
            </a:r>
            <a:r>
              <a:rPr lang="es-MX" dirty="0" err="1" smtClean="0"/>
              <a:t>metaplasia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2713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5285" y="169389"/>
            <a:ext cx="985853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dirty="0"/>
              <a:t>Miastenia </a:t>
            </a:r>
            <a:r>
              <a:rPr lang="es-ES_tradnl" sz="3200" dirty="0" err="1"/>
              <a:t>gravis</a:t>
            </a:r>
            <a:r>
              <a:rPr lang="es-ES_tradnl" sz="3200" dirty="0"/>
              <a:t> </a:t>
            </a:r>
            <a:r>
              <a:rPr lang="es-ES_tradnl" sz="3200" dirty="0" smtClean="0"/>
              <a:t>: </a:t>
            </a:r>
          </a:p>
          <a:p>
            <a:r>
              <a:rPr lang="es-ES_tradnl" sz="3200" dirty="0" smtClean="0"/>
              <a:t>enfermedad </a:t>
            </a:r>
            <a:r>
              <a:rPr lang="es-ES_tradnl" sz="3200" dirty="0"/>
              <a:t>neuromuscular asociada a </a:t>
            </a:r>
            <a:r>
              <a:rPr lang="es-ES_tradnl" sz="3200" dirty="0" smtClean="0"/>
              <a:t>dilatación</a:t>
            </a:r>
          </a:p>
          <a:p>
            <a:endParaRPr lang="es-ES_tradnl" sz="3200" dirty="0"/>
          </a:p>
          <a:p>
            <a:r>
              <a:rPr lang="es-ES_tradnl" sz="3200" dirty="0" smtClean="0"/>
              <a:t> </a:t>
            </a:r>
            <a:r>
              <a:rPr lang="es-ES_tradnl" sz="3200" dirty="0"/>
              <a:t>causa 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autoimnume</a:t>
            </a:r>
            <a:r>
              <a:rPr lang="es-ES_tradnl" sz="3200" dirty="0" smtClean="0"/>
              <a:t>, debilidad muscular generalizada</a:t>
            </a:r>
            <a:endParaRPr lang="es-ES_tradnl" sz="3200" dirty="0"/>
          </a:p>
        </p:txBody>
      </p:sp>
      <p:pic>
        <p:nvPicPr>
          <p:cNvPr id="5122" name="Picture 2" descr="https://mercurieta.files.wordpress.com/2013/09/autoinmune-e13797831113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91" y="2551489"/>
            <a:ext cx="3432748" cy="415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205" y="122236"/>
            <a:ext cx="10515600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F0"/>
                </a:solidFill>
              </a:rPr>
              <a:t>Patologías del Estómago</a:t>
            </a:r>
            <a:endParaRPr lang="es-ES_tradnl" dirty="0">
              <a:solidFill>
                <a:srgbClr val="00B0F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6340" y="1329866"/>
            <a:ext cx="10515600" cy="4351338"/>
          </a:xfrm>
        </p:spPr>
        <p:txBody>
          <a:bodyPr/>
          <a:lstStyle/>
          <a:p>
            <a:r>
              <a:rPr lang="es-ES_tradnl" dirty="0" smtClean="0"/>
              <a:t>Cuerpos extraños- ingestión de objetos </a:t>
            </a:r>
          </a:p>
          <a:p>
            <a:pPr marL="0" indent="0">
              <a:buNone/>
            </a:pPr>
            <a:r>
              <a:rPr lang="es-ES_tradnl" dirty="0" smtClean="0"/>
              <a:t> .Torsión</a:t>
            </a:r>
          </a:p>
        </p:txBody>
      </p:sp>
      <p:pic>
        <p:nvPicPr>
          <p:cNvPr id="2050" name="Picture 2" descr="http://www.venfido.com.mx/f/articulos/1337668396-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377" y="182563"/>
            <a:ext cx="313232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infomascota.info/public/wp-content/uploads/2014/08/torsi%C3%B3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1" b="30956"/>
          <a:stretch/>
        </p:blipFill>
        <p:spPr bwMode="auto">
          <a:xfrm>
            <a:off x="0" y="2192691"/>
            <a:ext cx="7604168" cy="302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903383" y="5246765"/>
            <a:ext cx="9888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Patología frecuente en perros, si no se trata puede causar muerte.</a:t>
            </a:r>
          </a:p>
          <a:p>
            <a:r>
              <a:rPr lang="es-MX" sz="2400" dirty="0" smtClean="0"/>
              <a:t>El animal está inquieto, eructa, sufre espasmos inflamación y dolor abdominal.</a:t>
            </a:r>
          </a:p>
          <a:p>
            <a:r>
              <a:rPr lang="es-MX" sz="2400" dirty="0" smtClean="0"/>
              <a:t>No logra vomitar y arroja saliva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1938969" y="4515696"/>
            <a:ext cx="3595171" cy="8042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0801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i.ytimg.com/vi/rcWmVM8ByjE/hq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0" t="7495" r="9220" b="14004"/>
          <a:stretch/>
        </p:blipFill>
        <p:spPr bwMode="auto">
          <a:xfrm>
            <a:off x="6475751" y="3479635"/>
            <a:ext cx="4287188" cy="337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379751" y="283013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800" dirty="0" smtClean="0"/>
              <a:t>Edema- acumulación de líquido en el saco estomacal </a:t>
            </a:r>
            <a:endParaRPr lang="es-ES_tradnl" sz="2800" dirty="0"/>
          </a:p>
          <a:p>
            <a:r>
              <a:rPr lang="es-ES_tradnl" sz="2800" dirty="0" smtClean="0"/>
              <a:t>Gastritis- inflamación de la mucosa gástrica- Multicausal</a:t>
            </a:r>
            <a:endParaRPr lang="es-ES_tradnl" sz="2800" dirty="0"/>
          </a:p>
          <a:p>
            <a:r>
              <a:rPr lang="es-ES_tradnl" sz="2800" dirty="0"/>
              <a:t>Gastritis </a:t>
            </a:r>
            <a:r>
              <a:rPr lang="es-ES_tradnl" sz="2800" dirty="0" smtClean="0"/>
              <a:t>ulcerosa-perforación de la mucosa con propensión a peritonitis</a:t>
            </a:r>
            <a:endParaRPr lang="es-ES_tradnl" sz="2800" dirty="0"/>
          </a:p>
        </p:txBody>
      </p:sp>
      <p:pic>
        <p:nvPicPr>
          <p:cNvPr id="6146" name="Picture 2" descr="https://encrypted-tbn2.gstatic.com/images?q=tbn:ANd9GcSIt4UTwZOdk-d0RQt5SbG8z9F-7X6rV9dCFBf5P2SA0CPM2eyQZ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62"/>
          <a:stretch/>
        </p:blipFill>
        <p:spPr bwMode="auto">
          <a:xfrm>
            <a:off x="6966164" y="0"/>
            <a:ext cx="4115841" cy="336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793" y="3161841"/>
            <a:ext cx="4981134" cy="359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4" y="0"/>
            <a:ext cx="7773987" cy="1595438"/>
          </a:xfrm>
        </p:spPr>
        <p:txBody>
          <a:bodyPr/>
          <a:lstStyle/>
          <a:p>
            <a:pPr>
              <a:defRPr/>
            </a:pPr>
            <a:r>
              <a:rPr lang="es-ES" dirty="0" smtClean="0">
                <a:solidFill>
                  <a:schemeClr val="accent1"/>
                </a:solidFill>
              </a:rPr>
              <a:t>CONTENIDO 1/2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208213" y="1700214"/>
            <a:ext cx="9568818" cy="342423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s-MX" altLang="es-MX" dirty="0" smtClean="0"/>
              <a:t>I) Anomalías congénitas de la boca</a:t>
            </a:r>
          </a:p>
          <a:p>
            <a:pPr>
              <a:defRPr/>
            </a:pPr>
            <a:r>
              <a:rPr lang="es-MX" altLang="es-MX" dirty="0" smtClean="0"/>
              <a:t>II Estomatitis</a:t>
            </a:r>
          </a:p>
          <a:p>
            <a:pPr>
              <a:defRPr/>
            </a:pPr>
            <a:r>
              <a:rPr lang="es-MX" altLang="es-MX" dirty="0" smtClean="0"/>
              <a:t>III) Patologías de glándulas salivales</a:t>
            </a:r>
          </a:p>
          <a:p>
            <a:pPr>
              <a:defRPr/>
            </a:pPr>
            <a:r>
              <a:rPr lang="es-MX" altLang="es-MX" dirty="0" smtClean="0"/>
              <a:t>IV) Patologías de esófago</a:t>
            </a:r>
          </a:p>
          <a:p>
            <a:pPr>
              <a:defRPr/>
            </a:pPr>
            <a:r>
              <a:rPr lang="es-MX" altLang="es-MX" dirty="0" smtClean="0"/>
              <a:t>V) Patologías del estómago</a:t>
            </a:r>
          </a:p>
          <a:p>
            <a:pPr>
              <a:defRPr/>
            </a:pPr>
            <a:r>
              <a:rPr lang="es-MX" altLang="es-MX" dirty="0" smtClean="0"/>
              <a:t>VI) Patologías Metabólicas e infecciosas del Aparato  Digestivo de los     Rumiantes</a:t>
            </a:r>
          </a:p>
        </p:txBody>
      </p:sp>
    </p:spTree>
    <p:extLst>
      <p:ext uri="{BB962C8B-B14F-4D97-AF65-F5344CB8AC3E}">
        <p14:creationId xmlns:p14="http://schemas.microsoft.com/office/powerpoint/2010/main" val="202518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8476" y="164893"/>
            <a:ext cx="10515600" cy="1325563"/>
          </a:xfrm>
        </p:spPr>
        <p:txBody>
          <a:bodyPr/>
          <a:lstStyle/>
          <a:p>
            <a:r>
              <a:rPr lang="es-ES_tradnl" dirty="0" smtClean="0"/>
              <a:t>Neoplasias</a:t>
            </a:r>
            <a:endParaRPr lang="es-ES_tradnl" dirty="0"/>
          </a:p>
        </p:txBody>
      </p:sp>
      <p:pic>
        <p:nvPicPr>
          <p:cNvPr id="7170" name="Picture 2" descr="http://4.bp.blogspot.com/-SQ6O88E2vjI/UQwCrljSyXI/AAAAAAAAE-A/gMeqe5xbbEs/s1600/Colitis+Ulcerosa+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" t="3290" r="2393" b="1804"/>
          <a:stretch/>
        </p:blipFill>
        <p:spPr bwMode="auto">
          <a:xfrm>
            <a:off x="284814" y="1168915"/>
            <a:ext cx="4348396" cy="422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cielo.sld.cu/img/revistas/mil/v40n2/f01122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555" y="1049313"/>
            <a:ext cx="4904438" cy="482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6676222" y="4803354"/>
            <a:ext cx="925417" cy="297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86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encrypted-tbn1.gstatic.com/images?q=tbn:ANd9GcRgN7aZuTr1q3ClXgfnkeZERHCtH1fxDcWAsXZXuTQ6ALfdDBn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37"/>
          <a:stretch/>
        </p:blipFill>
        <p:spPr bwMode="auto">
          <a:xfrm>
            <a:off x="396606" y="1877681"/>
            <a:ext cx="5321327" cy="459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esultado de imagen para caricaturas de bovin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869" y="2151181"/>
            <a:ext cx="4572000" cy="371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2376378" y="236391"/>
            <a:ext cx="69509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dirty="0" smtClean="0">
                <a:solidFill>
                  <a:srgbClr val="00B0F0"/>
                </a:solidFill>
              </a:rPr>
              <a:t>Patologías Metabólicas e infecciosas</a:t>
            </a:r>
          </a:p>
          <a:p>
            <a:r>
              <a:rPr lang="es-MX" sz="3600" dirty="0" smtClean="0">
                <a:solidFill>
                  <a:srgbClr val="00B0F0"/>
                </a:solidFill>
              </a:rPr>
              <a:t> </a:t>
            </a:r>
            <a:r>
              <a:rPr lang="es-MX" sz="3600" dirty="0">
                <a:solidFill>
                  <a:srgbClr val="00B0F0"/>
                </a:solidFill>
              </a:rPr>
              <a:t>del Aparato digestivo de Rumiantes</a:t>
            </a:r>
          </a:p>
        </p:txBody>
      </p:sp>
    </p:spTree>
    <p:extLst>
      <p:ext uri="{BB962C8B-B14F-4D97-AF65-F5344CB8AC3E}">
        <p14:creationId xmlns:p14="http://schemas.microsoft.com/office/powerpoint/2010/main" val="8804924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087" y="74612"/>
            <a:ext cx="10515600" cy="1325563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4" name="AutoShape 2" descr="data:image/jpeg;base64,/9j/4AAQSkZJRgABAQAAAQABAAD/2wCEAAkGBwgHBgkIBwgKCgkLDRYPDQwMDRsUFRAWIB0iIiAdHx8kKDQsJCYxJx8fLT0tMTU3Ojo6Iys/RD84QzQ5OjcBCgoKDQwNGg8PGjclHyU3Nzc3Nzc3Nzc3Nzc3Nzc3Nzc3Nzc3Nzc3Nzc3Nzc3Nzc3Nzc3Nzc3Nzc3Nzc3Nzc3N//AABEIAHMAcwMBIgACEQEDEQH/xAAbAAACAwEBAQAAAAAAAAAAAAAEBQADBgIBB//EADsQAAICAQMCBAQEBAUCBwAAAAECAwQRAAUhEjETQVFhBhQicSMygZEVQqHBJDNSsfBi4QclQ0SC0fH/xAAZAQADAQEBAAAAAAAAAAAAAAAAAQIDBAX/xAAkEQACAgICAQQDAQAAAAAAAAAAAQIRITESUUEDEzJhIjNxQv/aAAwDAQACEQMRAD8AQ2KP+BM16KhGvQHfwcqcnt9XIIxk9vI6DtpLLYrwK08gnxD4laUHqwfzdA5AwO2mpjluyrDSrQxywSKopuMRxOTkHqHBHBOADoqtVdoRBt9mvDb/ABZZJlCuHYN2AwTjsDnHl3156PRAEoi1FH/5fJiyxRrGCxU54ckZJDH0417uVBZb5Hy0UyuESOJmMBLjII6BnPkRwONe7bPfuws8lxIIY6/iFkUgKrc56ekhjxzyAOMHVO1yRbTCtgO096VGEXiuR1gsMFcj6VwDk+enYUdPM0NH5mysFSeM9VasM56g2MkMcdsjgeWqZ33SDaFuJF4Mgbr8GCFUEaEZ6yCO59Rphbhq21q0twCeLYHXVkqgZiVTgfUwBIOM8440Iu6U6jGpGJ5UVPDlmB+rtjgdgPY6hy+i4xwK5qxtR1Zq6hsAQ3OhASTnPVjz+k9/PR2406+w7aZKsFdknlKu1lTkgH6coMdORg68q3B8K7ksK042iliCxWDnPS3BJ9SO+PbjXQNiVp6m5l2rT/5U69T9IB7gfqM+mdU26+hUrA5Gbc4I4I/8I0DF0CBpFB8mz5D/AG0LYMxlFe1TSzOEOEVDnpHJIK8YIOe2tElcVEiR1W1tcYJtLC+JH9Tj24OPbnVluhQRX3Jp5pUgiRQ9J+kOCMZz3XjuvfnH3IzoVJsVHZV29YnmvdEEp6gARIGU4IwACM45OdExVJhWadVWWMHEPyk7AsPXHUQMD21VuFyjVorTqQy2pZXSRUkXCqM48jyT/wDuvZNlaDxrEZBhSUdDKw6o/UEjkenrqZTxbKjAsXdOkiJpJvpX6jJFlnH3U8Yzzq9twgl/AgkrPMI8COZpF6h/8u/fRVdHneFLPhS+KD0FWGV8sNjuPY4OlFLcLXzU6v8AIJNGzxLM8AKjnHbtjj9NKLsOOBhi/HlFuUCoOBiBsf76mkMm07mXJFeCXPPiQgdLfbXmq4x7HRo4KcsOy7hYkDQSmIGRzGYmQjkBcHJzkgn+/GvZJKOxpDtadVd54PxZIkZyWAALnA8/r5xxnQ+13vn4Yo71mw5DC2CV61lAAOPTgjsfUacU4luxy7zGRI01cRwB1J6UAywbHfLdOftjRZm1QoWvTqp8hBJ8rE8Ss7yuF8SMk9s/l7du+NcXLFeKrPue0TRSuoSEF1KvWQDyB9e+RrvaqFu2tm/eqvYsWI26Gb/L6QvC9Pnz54IGOPM67owUzsjpJDJiRYllMB6mDYJ9vXGPbUOuzSOGXSStU+X3GzmaWRBGxSVSFGA4I8wc4OAe4/TQXxRCa21vuj00imEkaujjl0YZyQOAT7a8afabqxU6t+zGaWXLSRsqrzzk+vlzoTdfiWK7eG01tua9SOAisSJJHA5bVxi29A3XkPhU2dnarfdEtW4neGGVyMZ/LnsB+uqf4ZVatte327vyu4IjKixMGUnOQXx6nGg94FyP4hguypIazIjzloy0cWQQVyPY8aOfa6m3257sMBlqKF8GRSOpGJDAsoOMcY79jnRWLsVrQ4NixQou+7JH82pWvErBV6/5f5cZGNKF3KnC1nbYtukAnbwZEMg6E57jnI7Dvqz4gpV7F6hemMojug9eHLIpz64OP6aa2qcdm0k1SANJWXmOU5E3T5Fu474HqNRhIdpCLaNr6t1u7YrL0U5C0HUQJFjXBYA/b28j31pPCqNemk+Xhrwl/l3jVsu6HksefIjuMd+2vLNBN1hguQSNUs/+ymnbpkkB/lb1GOM/21xvE9jb9rgvQ0kFgsRZSeMMwIXJYc/lBB0N8hVm0L/4lLW3GasuzVA9V8IQzA49e/PGvbK7bRSXdGknEE0mAix9TrIwOQc/76GKr8y27sQ7StidGJKsenI6fQY/bRHxLDJLssTbcgNeWUPI5PKkH8vtjP66VLRd2wG18R7rFO0dCHwqy4EaOvOMd+B59/11NNayQSwI4u0oMj/LlmjLD75YHU1dR6M/cPYFRIBVFiq23UwVlrqp+hWx/Mc9Z+kfrpLt9W68MUVa5NQPjdVODn61LHGfIAD1/rptsVB6dRxbCSwTgWJmWTp8F8nC8d/5f30XQ3SzJJJatQxQ7cAQsrpkdWSqtnGe6nnvqXJ5saraExcXfiSv4dmaT5NVFmwOF8Tq47+RwRwNG7htW4bk8cNmanXqrIZI6izFBKQfzMwPv6jR9KnV8OhQsIm4G27Hx1JTC54/LjIGSMnzOpHRWxuJE6BIaq9EEMIbgY5ycZ/r3z3009UDe7Kre309uszbjuC10ilUIpi/EaRfU5+kfbntpTvW03ZLFOfY6XjVJFKyS11UdQb/AFAcKwGeffWn3TbHtbVBQ2+YCzCzShJR0SODwMDtnHkdCUYJq1qFFVo3wWkdWBiOOCHGcDAx2/bRzd5YqVApi2/b4mrXpJkitqYzD43iJXXyGcHJ8/76H3WS5sFfbK+znxagViZsL0zZ7gqSOee3fR8+2x/xndtt6J1jnTrrAxdQzj+QnuD9X/Oxc9Gpu1OpQsK9TxJOuLw0GY2PBUoe3mR5DS8WUmk6K9lO5tIJbk1WKlDG8j060ZGVHqD6/wB9Uo9Enxtr3eKujsSiSj6lU94+3I74Plo2pf26vdmoqtiOTreFonZWTJ4J9h+vlrP7ntVWnWCMrLL4gDgBgucHOCe/3HfjjStbQ8+Qj4utxUtx2eeT8WcKQ0ER6upc4UjAxnk9hg40qWJts3Vp7MlizB4Q8N3yXCsO2D6c/tpputM75FQ3SnWeexAPAdYmwVIP0sB6a6qVWjhj2/ci6vKHETyMrIjDnAYc9QPcftp3hUDOqFYVuh60ck9OZSgSMY8NuOGUk5GPf9dX7xuabPUsFpYTuDIPDjdgzv8A6epfIBcDq9s653Bdyj2K98ypp3OhT4qSYMjqcKAPcADHtnWU2qq9uKvPJnxRIA0szH6jn6uo4zgH9dXBJCa8sZCfYLA8aaC1FI/LIjLgH21NNoqGzRr4e4y4tIxV8MVBwcAgY7EYOpqeL6JscRVI4oZpmnZI2rxRo8xGCGOeo5Jyecfpro7XEjTjLNGV6PCWMcgnjGT7n/fS2pZ3uGOy1ustx5pWUw9X0KFAHfj10ZuF+aKvFPt9adLVpFLFxkxjtjHpx3+2mmuiOD1YVNtNXx6/UDwggRIgB0AnIPPPHSDjvo+NG+UEtm23WjsGmUdJdQGx1Y74H+2h4CLIDbhWmFiriR/Db8ORl88+Wl9P4i3OxfsCKiZ6qcNFIvTjjy8+2tLj8aFwk1dj2rTryTwlYgerB/KCe/fOlO67LLJuN17E8sccshZFEuA2MYJ57eXn30Xul+SX4esy1qnyzpKIirHvkZzk/fSSjue8U45DuEXz1RgcdWQVPkAQPP8ApqZyi3oqMJVdjxKxbZ54zMyrIimNpCVEchAI5Pr/AEzqnbKj1Ti0JFkTpYFQMSdPA+oZ6uD5Y76HtXJPiXZZau1h6ckZ6o8fUJGGG6eeQcgY+2s/T3vek28uLZM8bESI8YyT6jH359MaSlFO6DhKssfXNphTeWsyRn/E20YEBu3TzyD6jzHn765+TfcSgmRrMBZumRYlWSFgfp7nkc+eeB20Mm72NloLb3W0bbWJwkarjHbJOfbtx76YUJmjuNcjkM1Nk8QuZAPDIz9J/U59/wBNFxe0HGa0yuMU9koPDfngE3ifKwzRoCxaT8vUo88knv20r+EYvlKrw2wzCnPIwmkjGCUfoJU9WT+2PLSzaDv7bi63bcUiTB5Vnhnz9Sr2GBgkD18gedN/haHeq6Vq16tYWn1OzvIeCT/bOT+utJOCwSlLsQNsc8NmSTdbTSWpZ3NVFBKt04PVyeM5HGCRjOnUGzqlydI5TJG1lIbcTKFXqc8svPcEf3xpHnequ6WW3qw0Na7P4mQ46JB2IBGQDgD34GtBue4vV2a1djeOdqcimvNJ1DxAexI/1AYHOfPSx0W+V1YwrUtpSEIK0wCErye+CRng+ffU1io/iG4ydct0o7EsVEQOM86mi10VwfZoNu36S3ttqwa8BaJlTHifzY6ScHywv/1rRySwV91hWSv4sjEKihlHRx35OdJ4tpgFL+GrLGkwC9caKDJJ05LNjzySdOL0SXnWaGcgxSdDxKf5gvY/uDrNXeOyWkF1/Ds2JVYdJlh4zICeCf5R24HfQ8Rp0bD1hJJ404LYSNz0r5ZP3x213T281p6stu3BA/CrG745GcffOTpXulRv47JYCdSx5VVCl+o54yB5Z8vfVSck12wSTWR1JJBuVeehTkwxxIj5x4nrgHkfrpTC1SsPlr9hBIAA0axMSvpk4wP0/fTCPard6YZaSPIDIJFB6CPTyH/MaG+LqU8F6CdFDHwx4rDgM3vjvqJxfyYRr4oGhvQ7XaiEFLpVW/GmdR1FuwAx29/++g9/T5ZTfWFpqsj/AFQycFG5PHHbgdxoujtpv20gsP0hGXB/MW7YB9R55/qddb7vmxEWNlZpFWMgPOy5BdTjkenfSq8sf0kIfiNqL/DNJa5YiWYmEnhV45znsTnt7aQStE88bt+JEtZcqG+lGX6SuP8AnfT2afZxsu4ptXzE8CRKWGMR5JAyufMHQFfaHpQV7cqxTyVemRq2SSIycgMAADgc+Wqg6Q3gPqx102SpPulyGjG04kQuwDFQCD0jvznHHlpVbuNum8Wp4pZkrSELHEWK/SAOT/TjTC98OjfKdeeS4lOSnGsMkknMTAZAKkcHOPLVmxUkhvPtNoMbMZMjT/8AprHgHrDf6ePTPPfVL4hfkI2fog2a+LNZLEcKrPDC/GTng/bz0jTf7u7ustmUtWJINWNOFBGPtnnjT258RbbVovHRkk3Cx0iDIg6VRe5zzyAM6Do0acdGSarZimUFmaOIsrR9TfSeQOByNGkGUgerBtaQKonkIGRlq4J7+udTTtdmouOrrRc+SsgH7amj2xe4jPWqssrtRksZu14kkjnQnuVDGN/cZ1d8F7pNG+5QU3MMv0zfUS/SnY8+gP6/fnQU3xDUqbnBt9edDSlDLNMB1MrNnDdeM5GRnT2nTr7HMs1izFWDkO6iP8N8LhQ57gdJ/cknSjjY3dFUUctp51lss8r5yS2SD5EduP8AnlrS7Pvi2LMVTc6oluxozRSrJhJcDz9yPTv6aQbhtk9bd1FGFGjJz1lycocfoe/f/q1o6e3U4J6Vq3NVr3oYgvhmZVITHmD7Z7aEm8icloUbj8b7tbtPRcVasTDoZoVPXg/9RPv+vvrnbLtvatvmjrTvOI16jFZ+tBkgE4xn+uvLtTbN9ltxbVJPDaGWhd8dEhGMBcc+XnqzZ47EyGpMyKlWNWsdS5DnnPPJJ+nj0/bU3JvOyvxSwMK2/wBu3tF63VqwR3YVCKYYyW6T7HtjWOao1lm6smV1fK9JLevceeR/XT/a4bNm1HNQ6lRMN+HnLgjHBHcfsNe/F9RKV6Joj4c80QlAKkdL57kAd9Ek1kSa0IPh6pbSV/lJEiiz0yrKA4PmSPLC45PHP21VVtSzbnuNypZKweL1eK3OR2z9iQdP56s0J6jG3ytpSky9GOnq7kMPLPPocnSqzsAqLNH8yttI0B4BEkS4PTkdmHIz585B8jSlmxeKJuM9mzYrvNbxUVQ6RIoVVPPOOM9tNNt3uhNFPWsxTCd4TXaWMKcoOxOTkHy49NJbb2W2ajJ1NhpmVCOFVQB+5z599aKltNSuxmev4iVqaSMZMjxJickv+/b0x76pSvSwJiWLYF234gFHxWtwFVnjjkU9QBPV9Sg+WMny51oYdsljYWoPDWX8hUqpWXLc5A9e458u/bQqbrsm4Wfnbta1WtyZUyxHqX04GeARxjTWju+0m3DFHZshw30rNDhX49c8eWqjV5CSkLd73i9S3WxWpWY4a8ZCpGFz08D31NZPcqO4ruFgT07XieIS2Iy/9fPU1hZvURVvtlb4qXDHGfHQdORjp9sDzz56M2qzPNt+4UD1yeFGJIYs8gg89Ptz20LvkMiGKKvVMUcbYjXOegnyJ8+T39tH7Xd2+hvsG3NXV5yCq2zIQ3idJ4OPInjGqq1SMU6Rrfgfeksw2NruR+M9dvwJVVkaRDyoORnGO3bI40t3mnudze5L1ivIArcjBUDgEYyOffQ2yVrU29PuFqSOvWrVY67HBDMoUgMo8z9PtpzF8Vzy71LWtPJ/DX+lFlHUR2wwHfHt6HRJrDCN5oGXFeSPoY+NFGHHSuCSDnI9v++tBH/DPCsb5JDJOEbDVgmD1+hPYjv2z99dpV2fboWv7tNExf6YZIiZT2Oe3AHOud03vaPkRWike54rgSCMlelAT5nz8se2mo4vyK7deBcvxHuO7OyxStUgZT4aQjpKY59M9vbUl3KePw471dLiQrxLMuWC57k+egpqq7eUuUpXkpygPCJlwVIbBHT2Le5JwPtwRuEwkrF1XLxsBmNuM4wcL9+Mg/pzpJvyN/Qv3qO0d5gtrdtCO2v0sW62VuQEUDuMgeXGdU/DNqBNns3rT9c0kkiTzZL+CATg4HPpo/eNouWdq261LXkMkZaNkzyVPOc+R8vYjQmybIm3fMyzNIkDQuzKVyrDHY6OVfiDVltHc9keAbRTZWmCeJ45PTG7j+Xnvx56P3uxeQfNRlpNriwXjjlQhRgZyAee/OsZtsVdNrjleOOaWRyqwv8AUVxg8j36jj7a1vwnstyO5KJa0cSkYdU6cqp7ggcDz7+Y1oukS6RNv26D8XC4MeCnUy56QQTgDk474489X3toiR0Zk8GV2ZlBA+kd+ccjk55wcDS34Vnkr3dyZw2IYpGiZznK8qDzn11dLfLRhY2d7MhDqCSWLAHv6d8Z+2nHI3aZym+z10EKy2WCcZRjj+h1NaLbzU2+lDVtW51mRfrHX2J59ffU0+aFUhH/AOJDtDtN4xYUxgFCAMj6hr4m9iZgJGkbrDdQbPIPfOdTU1p6KWTlm3S/h9n+H3aaauZGJ+Zrgzc/nPRnn99IQT83wSv0SD6TjsRjt9zzqamuSezr9PQ72WaSSxcqO5NeSpI7xfylhjBx66V0/wAQQdfPU7g58wFGNTU0o+Sma7YYo7MVurMgaCACSJBx0sV5PGutpoVZrlgywh+iMFQxJGftqamq9P8AYiZaZn/jzcLlb4ruGvami8BUWPocr0jnjjSD4e3O/fp7qbt2xPirLxJISP217qaT0zSGjv4YUHdtqBGQ1tAQfMda6efENyzS2/4eSrPJEs8oklCt+dvEHJ9dTU0QJf7B9t8MfzFlyuWMjxknn6ekHH9TqqGvDRpXbdSJY544WKyAcg8amprWJl/o+L2N2vzzvLLakZ2OST56mpqa2pGzbs//2Q=="/>
          <p:cNvSpPr>
            <a:spLocks noChangeAspect="1" noChangeArrowheads="1"/>
          </p:cNvSpPr>
          <p:nvPr/>
        </p:nvSpPr>
        <p:spPr bwMode="auto">
          <a:xfrm>
            <a:off x="0" y="0"/>
            <a:ext cx="109537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" name="AutoShape 4" descr="data:image/jpeg;base64,/9j/4AAQSkZJRgABAQAAAQABAAD/2wCEAAkGBwgHBgkIBwgKCgkLDRYPDQwMDRsUFRAWIB0iIiAdHx8kKDQsJCYxJx8fLT0tMTU3Ojo6Iys/RD84QzQ5OjcBCgoKDQwNGg8PGjclHyU3Nzc3Nzc3Nzc3Nzc3Nzc3Nzc3Nzc3Nzc3Nzc3Nzc3Nzc3Nzc3Nzc3Nzc3Nzc3Nzc3N//AABEIAHMAcwMBIgACEQEDEQH/xAAbAAACAwEBAQAAAAAAAAAAAAADBAACBQEGB//EADcQAAIBAgQFAQYFBAEFAAAAAAECAwARBBIhMQUiQVFhExQycYGRsSOhwdHwQlLh8TMVFmKCsv/EABkBAQEBAQEBAAAAAAAAAAAAAAECAAMEBf/EAB4RAQEAAgMBAAMAAAAAAAAAAAABAhESITFBAxNR/9oADAMBAAIRAxEAPwAnDeD4nGhZXjSOJ9pG008C9/zreg4dg8EuaKJZX2Z3U2+lOiQuCykAdLdKBM41DH6bV8bL8lr3TCQBy4BN2t2Jpf1FVysm42PWj4h1Maa2DCx8GsuWUr7oJHfTm7a1Kz0kdrXPMfFBdmUZwMw929tDQFkeRMkjAp0sapLio8ohM4EasSF6ZtB+lXIB45Rz3NwKMpVkJHu7/P8Al6TCSNf0ZUItoBTcUMxIV1CjrcG3w3p4tszJh0kgVYXGYrqLb/tWVjGkwsixJExdhpbrT803oELNI8ajZ73X59q5NE+W+cuuvNmNbi22VC2PZ7GGS3k6a02PbFW3oEMR3FC9ljWQlCwN7GzGnIJZUIV2v2801thyw4wQFxGPU6Bv6qQxEEj4N5sTdmVgQAdB/jX/ADW02KzSIZVICX0FDxsSzwusbGLMATboRrcVpr1N7mnn1k5RlSdh0KKbf/J+5+JqU03D5mYs0OGlJ3dnsW+WQ/epXTni5cMmnhMakMZzXuxvc/6q7Y1SQS6kdyPvWS4Ga8+UN0Tq/wA+lUw8gxGLGHCEKv8Aapygfqa4TC16LWhjS0qHKwVyND27Vm+mIgJMS5kt/cbrpvpRp8QoN1BkkPQCl/ZpcaytOWRRrlzG+nw26bVc1ASkxU3EZBhsISmGHvP/AG6jr8PtWjBgoFFypkmIuWcEknT+fOnsNhoYB+GqKAdVGlGHojVSFbNpY7Ufs/h4gLMmFjt/0+Y2Ycyra3W/w/enMJxZGXKMPOQvTJcihLJIoZo5C2v83oi4mIsPW/DckfirsOpqpnBcVpMYmIB9LKx15TcH6GqwKqArB+G24QjTyLU1i8NFiY/UkjQzWHqMo94dCp3pP0HgjzZ2kjUXuTzDyD1podlie6yBfDLflberOuYbXynla2p8GiJPKsgjnjLRsLrLlt8j5+PerywWZZIxmRrCQEdO9SzkKrKH5br1uCCD+9PyQrJhA5BOQWOvUdKxWxL4aciEXjlb6NW9w/FIFeJ7NmYCx8is1YxwIYkmwv0CH96laWcG2VNLadKlbTbeP4dhGjjbETzGbEbNcjl30Hj770SH1BMWueX3NtPp9a7nYkAMADcZbnTSmI4xGv3ouStOxwAAE20870eGPW23c2oWa7Kt7H403FDaEksAANh081Gtnxz2cZQwc2Ow7Vz2e2bPcW62oyKSrEkLod9KQxOLf1BHBzkEDbp8R8KeJFkASxzZjb4ihuzC5BsSLbaW/wB1zK8gsxzON40Nwev71WSHEKpKOrHdgx0Paq4i1ZMUcJE4XEIsZ1Qn+gi2nfLpT0YzTrGRlzJmCnvvXkMd6rNJCmJSGcgBoXWwYd1P1+leugwhdA8MtmQKFOhuANK6SdOd9bKmLF8MWcFfVVfxF6sLVnrIYJbHVWO35/YULD4l4yUdfSl6A6Bh4rkmbEQOF/54W01sbbiokuyT4nJFBiY5HsYywYDzY7UbAqwxDs7ENOuYX6HoPppSXH41kwiyWW8UgYEW66H46mnI29TBpIgs8IH0rZGNZgoblCkeTXaUMyvzGQgncDapU8o2mHBGRZnGvXoKNqMtgbjpXU5nFr5jsne9Mi0CNI5TMu7NsNbfWtMTtaKPIMz2zHYDU+KjKFvLOwTT3mNr0pLjhHNJDhI3mkQf8gsQDYW07XpSXCTTuJeJTDQXyn7D61egPJipcZN6WFV1Vffkt4O3zG9XgEGHWxdYlbaVhbN8BVXikljWOG+HhBF2y3dvl0G1VXhmHdfxM8rjQeo2417UbhXj4jHLAFwkSvZvedtLeAKSxc2KEZeSVgP7UFga9RwmPCQKjyQJ2LW1U/Oqcc9lTFwhLN6mgC7W3P2q9fQ8fBwH2uf2jHxDPkORN7aEG/6VucJabh8KHEsGgPLb+3t/utIQXnAW2XIRvuLbUONGMYSQ8uoa4qOVbR3EQRyQZZFDgC6kUiztBOERiVaIrvba1qnCcZ6TnAyszgEmFzbbtUnVvbo8pGS7E+NDVwMfjDPPBMiHomoH9Wb+Gn+BS5oY8+oZLNrv3rPZzIuTqz38aC9X4CWQqjtqLEd+x+1GQnRySHEROUQ8o2qVuezpJzW3qVKmPI6QLcgCQqzBOrWGl/Gn50ouGlxTF8UA1jdEHujx+tUwefETrM8hOVQSAPdBv1+dOTXiVcPhs2dvec72toB20+1VemgnLhCyQqvq5emwvpr/ADpQxDY5mu79CxuT/Na7CoOq6t0GW9GjX1LrDlOmrHS1crbT4HG0ilgmZS6lCB26iuYc5DrrlupP2+9HsqDKnMbAX60GUPHG5RQXYCxOgOun5faiTTbWM7YdzLHvaxUjceaBHiBiJ1KxkXVsoPfSu4hTckan9a83BxNP+4I/RZzHCfxAGtmvp9K647vTXXr1k8yxDMxuyb+NqpiJwG9SHUMeYdqLOqtIyhgEfbqaxbTok0Ya0Qvlbraj6dh495pOIwLh2JYsGNugGp/nmtLEY0K8sxJKRqUAHVj2+QrL4bhxhoTi8XL6smItkjBsQt9AL6npR1jmxc4VrBFa/pgWC9gfNdPEEYjIZomzEBH5iPIrQkjePEzSowBVUca9L60Di0BweHgCavJLqL9LU7AyzwQllsygxnS91It+1b0Vt4biWWBAbggajNapXm1mxCKFZLsNCdB+tdo02xY5fSUlhotgg0sQBrbt0q8LF8z5jz++bAX8C29vFLzwFiitGSq3znYZhrpTBZ48hSM5dL9bDwKjIxoRJEXKML2a5AOtvj01qxmzoERQipcqM2l6zY9VCoCeXXU373o7S+zRqhkUzNZbHUC3XrRCO045VXmZjza6n9qHLAH/ABJsuddQAdFI7fSkJMauD2IdzvrqTQRNicXcGyRDmI6H51Wg0VlbFYGea4UCM3/8iBoRXihkw/EIElXKV3Y/1aaivRy8RGGikw6ITIw0N9F+VYcfFMHKSnEZIkeIm5JBHyq8OoL61W4jExbFeoxhjOVci3LVGxkHERkhuCWBcnTIN/0qmKMc8SRQxH0zYswFr6/aiQ+hGv4UMkYOxj1AN9/FbUbZ+zyYlEgYGV/ektfKt/joK0ovRwUBWPKIYk1lY70rw0JArXt6jG7MLfS1N4homwkjSWEYBY9tKmmMLihknxeDxTm0Lhso7XGhNXkjeDLID+DIbMP7TbQ/Cj4VWmwMCy25lDRHf5U3Gi5RhZ+aOS6oCNQe33plFJDGrGMksRLjcgaGpQfW4hhD7OsIkWPQN3HTpUq9IHEosGZ1Vy9ijC+YnYeO1Iyccw0U5UXIDXYqL2v2/OrycGmLq2KxEsrBvUC32uf8CuSYSCGPkiBHgC++3k1z6X2XxHGfwikET2K3FhZemlLHEYgoAhAuoIy79z9qZmiaYZ5AiKdQAN7nvQswAyRDmuLhtev3pmvhq+HVYiHlk5hre5vt1/KmMJxD26cwxAix22/gouD4XK5HqgeDvan8PwtIcQJ1t6gFgwp6noUbhV1zSKB4G9YHEuEv7TEsccZi9VSeXXevb4iQ+zgkanQVkyIzYnLl5lGY+O1Tjldte4WxUP4IMS5XFgKPAiR5YTzWXXyavMys0ZsQVuT2JoOJkCAPqGsNR0/mn1qqIZhxRGJkJCCJVBJNu38+lDx8ks/DpJ2ByMtkQaE36mgcIU8ReVm9x3uWOxUU/jcuIm9lF1QRkgDTb/dTfVK4RgcKkGK5dAA42uKrxDSGxazDUNar8PljljOGxAJYaBm626UhxgGOI3JKDY31H71oNpHjsyKW1a2pFhr1qV42bEzpK4UowzEggnWpXbi58n0FOfAgsSSAADf4Vh8QYh3sSMo08VKlcHUCUlsQFbVcx0/9qvGirilUCwC3t5vXalVGekwzEwrfz96K7EQ3HUV2pU0rxaxrfoDalY0U44XF8wGbzpUqVsRSeMGXEyqNBk/WsvjTFYlykjQHSuVK6/UPQ8HRY+H8ihbRi1qSRieLG5PuEflUqVy+rVmJX1LG1nBHiluLG8JvrepUqkvEyQRM5JQXJqVKlehyf//Z"/>
          <p:cNvSpPr>
            <a:spLocks noChangeAspect="1" noChangeArrowheads="1"/>
          </p:cNvSpPr>
          <p:nvPr/>
        </p:nvSpPr>
        <p:spPr bwMode="auto">
          <a:xfrm>
            <a:off x="152400" y="152400"/>
            <a:ext cx="109537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500" y="152400"/>
            <a:ext cx="3763260" cy="3495909"/>
          </a:xfrm>
          <a:prstGeom prst="rect">
            <a:avLst/>
          </a:prstGeom>
        </p:spPr>
      </p:pic>
      <p:pic>
        <p:nvPicPr>
          <p:cNvPr id="13320" name="Picture 8" descr="http://atlasanatomiaamazonia.uab.cat/imagenes/taxonomia/22/1/Digest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5" t="24017" r="12511" b="29229"/>
          <a:stretch/>
        </p:blipFill>
        <p:spPr bwMode="auto">
          <a:xfrm>
            <a:off x="152400" y="3940096"/>
            <a:ext cx="5159366" cy="263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atlasanatomiaamazonia.uab.cat/imagenes/taxonomia/23/1/Digest1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1" t="17456" r="10199" b="11759"/>
          <a:stretch/>
        </p:blipFill>
        <p:spPr bwMode="auto">
          <a:xfrm>
            <a:off x="288389" y="547687"/>
            <a:ext cx="4002375" cy="328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mapspublic2.ihmc.us/servlet/SBReadResourceServlet?rid=1376785638437_1797234117_49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125" y="3380988"/>
            <a:ext cx="5627694" cy="345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histovet.ufba.br/images/altas/04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64" y="478803"/>
            <a:ext cx="3936336" cy="331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532338" y="152400"/>
            <a:ext cx="477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Breve repaso del aparato digestivo del rumiante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0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2050" name="Picture 2" descr="http://images.slideplayer.es/7/1853342/slides/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9705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714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328" y="3537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>Abomaso</a:t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>
                <a:solidFill>
                  <a:schemeClr val="accent5"/>
                </a:solidFill>
              </a:rPr>
              <a:t>Desplazamiento </a:t>
            </a:r>
            <a:r>
              <a:rPr lang="es-ES_tradnl" dirty="0">
                <a:solidFill>
                  <a:schemeClr val="accent5"/>
                </a:solidFill>
              </a:rPr>
              <a:t>del </a:t>
            </a:r>
            <a:r>
              <a:rPr lang="es-ES_tradnl" dirty="0" smtClean="0">
                <a:solidFill>
                  <a:schemeClr val="accent5"/>
                </a:solidFill>
              </a:rPr>
              <a:t>abomaso: DAI -DAD</a:t>
            </a:r>
            <a:br>
              <a:rPr lang="es-ES_tradnl" dirty="0" smtClean="0">
                <a:solidFill>
                  <a:schemeClr val="accent5"/>
                </a:solidFill>
              </a:rPr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> </a:t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3328" y="4812175"/>
            <a:ext cx="10515600" cy="4351338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706758"/>
            <a:ext cx="94350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800" dirty="0" smtClean="0"/>
              <a:t>Factores predisponentes: alimentación</a:t>
            </a:r>
            <a:r>
              <a:rPr lang="es-ES_tradnl" sz="2800" dirty="0"/>
              <a:t>, el parto, procesos infecciosos después del parto, hipocalcemia y </a:t>
            </a:r>
            <a:r>
              <a:rPr lang="es-ES_tradnl" sz="2800" dirty="0" err="1"/>
              <a:t>heredabilidad</a:t>
            </a:r>
            <a:r>
              <a:rPr lang="es-ES_tradnl" sz="2800" dirty="0" smtClean="0"/>
              <a:t>.</a:t>
            </a:r>
            <a:endParaRPr lang="es-ES_tradnl" sz="2800" dirty="0"/>
          </a:p>
          <a:p>
            <a:pPr algn="just"/>
            <a:r>
              <a:rPr lang="es-ES_tradnl" sz="2800" dirty="0" smtClean="0">
                <a:solidFill>
                  <a:schemeClr val="accent5"/>
                </a:solidFill>
              </a:rPr>
              <a:t>pérdidas </a:t>
            </a:r>
            <a:r>
              <a:rPr lang="es-ES_tradnl" sz="2800" dirty="0">
                <a:solidFill>
                  <a:schemeClr val="accent5"/>
                </a:solidFill>
              </a:rPr>
              <a:t>económicas </a:t>
            </a:r>
            <a:r>
              <a:rPr lang="es-ES_tradnl" sz="2800" dirty="0" smtClean="0"/>
              <a:t>ocasionadas por </a:t>
            </a:r>
            <a:r>
              <a:rPr lang="es-ES_tradnl" sz="2800" dirty="0"/>
              <a:t>la disminución de la producción láctea, pérdida de peso </a:t>
            </a:r>
            <a:r>
              <a:rPr lang="es-ES_tradnl" sz="2800" dirty="0" smtClean="0"/>
              <a:t>y  </a:t>
            </a:r>
            <a:r>
              <a:rPr lang="es-ES_tradnl" sz="2800" dirty="0"/>
              <a:t>condición corporal, costo de tratamientos y muerte o sacrificio de los animales.</a:t>
            </a:r>
            <a:endParaRPr lang="es-ES_tradnl" sz="2800" dirty="0">
              <a:effectLst/>
            </a:endParaRPr>
          </a:p>
        </p:txBody>
      </p:sp>
      <p:pic>
        <p:nvPicPr>
          <p:cNvPr id="8194" name="Picture 2" descr="http://web.altagenetics.com/Content/Thumb.ashx?w=700&amp;h=470&amp;Img=/Uploads/Articles/25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547" y="2833142"/>
            <a:ext cx="6467475" cy="402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sultado de imagen para desplazamiento de aboma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03" y="4152275"/>
            <a:ext cx="4391649" cy="252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1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049311" y="509665"/>
            <a:ext cx="51015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dirty="0" err="1" smtClean="0"/>
              <a:t>Impactación</a:t>
            </a:r>
            <a:r>
              <a:rPr lang="es-ES_tradnl" sz="2800" dirty="0" smtClean="0"/>
              <a:t> del abomaso: atonía </a:t>
            </a:r>
            <a:r>
              <a:rPr lang="es-ES_tradnl" sz="2800" dirty="0"/>
              <a:t/>
            </a:r>
            <a:br>
              <a:rPr lang="es-ES_tradnl" sz="2800" dirty="0"/>
            </a:br>
            <a:endParaRPr lang="es-ES_tradnl" sz="28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693107" y="340387"/>
            <a:ext cx="5254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Forraje muy picado</a:t>
            </a:r>
          </a:p>
          <a:p>
            <a:r>
              <a:rPr lang="es-ES_tradnl" sz="2400" dirty="0" smtClean="0"/>
              <a:t>Forraje con bajo contenido de proteína</a:t>
            </a:r>
          </a:p>
          <a:p>
            <a:r>
              <a:rPr lang="es-ES_tradnl" sz="2400" dirty="0" smtClean="0"/>
              <a:t>Forraje con arena o </a:t>
            </a:r>
            <a:r>
              <a:rPr lang="es-ES_tradnl" sz="2400" dirty="0"/>
              <a:t>t</a:t>
            </a:r>
            <a:r>
              <a:rPr lang="es-ES_tradnl" sz="2400" dirty="0" smtClean="0"/>
              <a:t>ierra</a:t>
            </a:r>
            <a:endParaRPr lang="es-ES_tradnl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890" y="2048388"/>
            <a:ext cx="3162925" cy="239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6693108" y="3552670"/>
            <a:ext cx="549889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Hembras en 3/3</a:t>
            </a:r>
          </a:p>
          <a:p>
            <a:r>
              <a:rPr lang="es-ES_tradnl" sz="2400" dirty="0" smtClean="0"/>
              <a:t>De gestación</a:t>
            </a:r>
          </a:p>
          <a:p>
            <a:r>
              <a:rPr lang="es-ES_tradnl" sz="2400" dirty="0" smtClean="0"/>
              <a:t> </a:t>
            </a:r>
            <a:endParaRPr lang="es-ES_tradnl" sz="2400" dirty="0">
              <a:latin typeface="Bookman Old Style" pitchFamily="18" charset="0"/>
            </a:endParaRPr>
          </a:p>
          <a:p>
            <a:r>
              <a:rPr lang="es-ES_tradnl" sz="2400" dirty="0">
                <a:solidFill>
                  <a:srgbClr val="002060"/>
                </a:solidFill>
                <a:latin typeface="Bangla MN" charset="0"/>
                <a:ea typeface="Bangla MN" charset="0"/>
                <a:cs typeface="Bangla MN" charset="0"/>
              </a:rPr>
              <a:t>Cuadro y lesiones</a:t>
            </a:r>
          </a:p>
          <a:p>
            <a:r>
              <a:rPr lang="es-ES_tradnl" sz="2400" dirty="0">
                <a:latin typeface="Bangla MN" charset="0"/>
                <a:ea typeface="Bangla MN" charset="0"/>
                <a:cs typeface="Bangla MN" charset="0"/>
              </a:rPr>
              <a:t>Obstrucción , atonía</a:t>
            </a:r>
            <a:r>
              <a:rPr lang="es-ES_tradnl" sz="2400" dirty="0" smtClean="0">
                <a:latin typeface="Bangla MN" charset="0"/>
                <a:ea typeface="Bangla MN" charset="0"/>
                <a:cs typeface="Bangla MN" charset="0"/>
              </a:rPr>
              <a:t>,</a:t>
            </a:r>
          </a:p>
          <a:p>
            <a:r>
              <a:rPr lang="es-ES_tradnl" sz="2400" dirty="0" err="1" smtClean="0">
                <a:latin typeface="Bangla MN" charset="0"/>
                <a:ea typeface="Bangla MN" charset="0"/>
                <a:cs typeface="Bangla MN" charset="0"/>
              </a:rPr>
              <a:t>hipocloremia</a:t>
            </a:r>
            <a:r>
              <a:rPr lang="es-ES_tradnl" sz="2400" dirty="0">
                <a:latin typeface="Bangla MN" charset="0"/>
                <a:ea typeface="Bangla MN" charset="0"/>
                <a:cs typeface="Bangla MN" charset="0"/>
              </a:rPr>
              <a:t>, </a:t>
            </a:r>
            <a:r>
              <a:rPr lang="es-ES_tradnl" sz="2400" dirty="0" err="1" smtClean="0">
                <a:latin typeface="Bangla MN" charset="0"/>
                <a:ea typeface="Bangla MN" charset="0"/>
                <a:cs typeface="Bangla MN" charset="0"/>
              </a:rPr>
              <a:t>hipopotasemia</a:t>
            </a:r>
            <a:r>
              <a:rPr lang="es-ES_tradnl" sz="2400" dirty="0" smtClean="0">
                <a:latin typeface="Bangla MN" charset="0"/>
                <a:ea typeface="Bangla MN" charset="0"/>
                <a:cs typeface="Bangla MN" charset="0"/>
              </a:rPr>
              <a:t> </a:t>
            </a:r>
            <a:r>
              <a:rPr lang="es-ES_tradnl" sz="2400" dirty="0">
                <a:latin typeface="Bangla MN" charset="0"/>
                <a:ea typeface="Bangla MN" charset="0"/>
                <a:cs typeface="Bangla MN" charset="0"/>
              </a:rPr>
              <a:t>y alcalosis </a:t>
            </a:r>
            <a:r>
              <a:rPr lang="es-ES_tradnl" sz="2400" dirty="0" smtClean="0">
                <a:latin typeface="Bangla MN" charset="0"/>
                <a:ea typeface="Bangla MN" charset="0"/>
                <a:cs typeface="Bangla MN" charset="0"/>
              </a:rPr>
              <a:t>metabólica</a:t>
            </a:r>
          </a:p>
          <a:p>
            <a:r>
              <a:rPr lang="es-ES_tradnl" sz="2400" dirty="0" smtClean="0">
                <a:latin typeface="Bangla MN" charset="0"/>
                <a:ea typeface="Bangla MN" charset="0"/>
                <a:cs typeface="Bangla MN" charset="0"/>
              </a:rPr>
              <a:t>Baja el pH, deshidratación y shock hipovolémico…..muerte</a:t>
            </a:r>
            <a:endParaRPr lang="es-PE" sz="2400" dirty="0">
              <a:latin typeface="Bangla MN" charset="0"/>
              <a:ea typeface="Bangla MN" charset="0"/>
              <a:cs typeface="Bangla MN" charset="0"/>
            </a:endParaRPr>
          </a:p>
          <a:p>
            <a:endParaRPr lang="es-ES_tradnl" sz="2400" dirty="0" smtClean="0">
              <a:latin typeface="Bangla MN" charset="0"/>
              <a:ea typeface="Bangla MN" charset="0"/>
              <a:cs typeface="Bangla MN" charset="0"/>
            </a:endParaRPr>
          </a:p>
          <a:p>
            <a:endParaRPr lang="es-ES_tradnl" dirty="0">
              <a:latin typeface="Bangla MN" charset="0"/>
              <a:ea typeface="Bangla MN" charset="0"/>
              <a:cs typeface="Bangla MN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9883" y="5846164"/>
            <a:ext cx="1753848" cy="19487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80" y="1463772"/>
            <a:ext cx="5108746" cy="483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40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s.engormix.com/S_articles/5488_144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4"/>
          <a:stretch/>
        </p:blipFill>
        <p:spPr bwMode="auto">
          <a:xfrm>
            <a:off x="0" y="435438"/>
            <a:ext cx="6512959" cy="420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jairoserrano.com/wp-content/uploads/2012/06/101a.-NO-presenta-ninguna-alteracion-todo-lo-que-imvolucra-al-ret%C3%ADcu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393" y="435438"/>
            <a:ext cx="5200962" cy="399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973677" y="4426976"/>
            <a:ext cx="4799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Acidosis </a:t>
            </a:r>
            <a:r>
              <a:rPr lang="es-MX" dirty="0" err="1" smtClean="0"/>
              <a:t>rumial</a:t>
            </a:r>
            <a:r>
              <a:rPr lang="es-MX" dirty="0" smtClean="0"/>
              <a:t>: Cuenca lechera Tizayuca Hidalgo, práctica de campo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966072" y="1377108"/>
            <a:ext cx="123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BOMASO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1076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lesiones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562279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s-PE" dirty="0" smtClean="0">
                <a:latin typeface="Bookman Old Style" pitchFamily="18" charset="0"/>
              </a:rPr>
              <a:t>Abomaso y </a:t>
            </a:r>
            <a:r>
              <a:rPr lang="es-PE" dirty="0">
                <a:latin typeface="Bookman Old Style" pitchFamily="18" charset="0"/>
              </a:rPr>
              <a:t>omaso con contenido seco </a:t>
            </a:r>
          </a:p>
          <a:p>
            <a:pPr algn="just"/>
            <a:r>
              <a:rPr lang="es-PE" dirty="0">
                <a:latin typeface="Bookman Old Style" pitchFamily="18" charset="0"/>
              </a:rPr>
              <a:t>Lipidosis hepática </a:t>
            </a:r>
          </a:p>
          <a:p>
            <a:pPr algn="just"/>
            <a:r>
              <a:rPr lang="es-PE" dirty="0">
                <a:latin typeface="Bookman Old Style" pitchFamily="18" charset="0"/>
              </a:rPr>
              <a:t>Linfonodulos mesentéricos edematosos</a:t>
            </a:r>
          </a:p>
          <a:p>
            <a:pPr algn="just"/>
            <a:r>
              <a:rPr lang="es-PE" dirty="0">
                <a:latin typeface="Bookman Old Style" pitchFamily="18" charset="0"/>
              </a:rPr>
              <a:t>Exudado fibrinoso </a:t>
            </a:r>
            <a:r>
              <a:rPr lang="es-PE" dirty="0" smtClean="0">
                <a:latin typeface="Bookman Old Style" pitchFamily="18" charset="0"/>
              </a:rPr>
              <a:t>en </a:t>
            </a:r>
            <a:r>
              <a:rPr lang="es-PE" dirty="0">
                <a:latin typeface="Bookman Old Style" pitchFamily="18" charset="0"/>
              </a:rPr>
              <a:t>el peritoneo parietal y </a:t>
            </a:r>
            <a:r>
              <a:rPr lang="es-PE" dirty="0" smtClean="0">
                <a:latin typeface="Bookman Old Style" pitchFamily="18" charset="0"/>
              </a:rPr>
              <a:t>pared </a:t>
            </a:r>
            <a:r>
              <a:rPr lang="es-PE" dirty="0">
                <a:latin typeface="Bookman Old Style" pitchFamily="18" charset="0"/>
              </a:rPr>
              <a:t>de la cavidad abdominal</a:t>
            </a:r>
          </a:p>
          <a:p>
            <a:r>
              <a:rPr lang="es-ES_tradnl" dirty="0" smtClean="0"/>
              <a:t>Úlceras y necrosis en abomaso</a:t>
            </a:r>
          </a:p>
          <a:p>
            <a:endParaRPr lang="es-ES_tradnl" dirty="0" smtClean="0"/>
          </a:p>
          <a:p>
            <a:r>
              <a:rPr lang="es-ES_tradnl" dirty="0" smtClean="0"/>
              <a:t>ALIMENTAR CON PASTOS DE BUENA CALIDAD</a:t>
            </a:r>
            <a:endParaRPr lang="es-ES_trad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9265" y="3897444"/>
            <a:ext cx="4092575" cy="275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://www.cresa.cat/blogs/sesc/wp-content/uploads/2013/03/SESC-015-13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12"/>
          <a:stretch/>
        </p:blipFill>
        <p:spPr bwMode="auto">
          <a:xfrm>
            <a:off x="6730209" y="84567"/>
            <a:ext cx="2809875" cy="273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webs.ulpgc.es/apreptil/lipi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387" y="84567"/>
            <a:ext cx="2857500" cy="293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2528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ndresen.perulactea.com/wp-content/uploads/2008/08/a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295" y="0"/>
            <a:ext cx="62517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6096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dirty="0">
                <a:solidFill>
                  <a:srgbClr val="00B0F0"/>
                </a:solidFill>
              </a:rPr>
              <a:t>Acidosis </a:t>
            </a:r>
            <a:r>
              <a:rPr lang="es-ES_tradnl" sz="3200" dirty="0" err="1">
                <a:solidFill>
                  <a:srgbClr val="00B0F0"/>
                </a:solidFill>
              </a:rPr>
              <a:t>ruminal</a:t>
            </a:r>
            <a:r>
              <a:rPr lang="es-ES_tradnl" sz="3200" dirty="0">
                <a:solidFill>
                  <a:srgbClr val="00B0F0"/>
                </a:solidFill>
              </a:rPr>
              <a:t>: </a:t>
            </a:r>
            <a:endParaRPr lang="es-ES_tradnl" sz="3200" dirty="0" smtClean="0">
              <a:solidFill>
                <a:srgbClr val="00B0F0"/>
              </a:solidFill>
            </a:endParaRPr>
          </a:p>
          <a:p>
            <a:r>
              <a:rPr lang="es-ES_tradnl" sz="3200" dirty="0" smtClean="0"/>
              <a:t>carbohidratos </a:t>
            </a:r>
            <a:r>
              <a:rPr lang="es-ES_tradnl" sz="3200" dirty="0"/>
              <a:t>altamente </a:t>
            </a:r>
            <a:r>
              <a:rPr lang="es-ES_tradnl" sz="3200" dirty="0" smtClean="0"/>
              <a:t>fermentables,</a:t>
            </a:r>
            <a:r>
              <a:rPr lang="es-ES_tradnl" sz="3200" dirty="0"/>
              <a:t> </a:t>
            </a:r>
            <a:r>
              <a:rPr lang="es-ES_tradnl" sz="3200" dirty="0" smtClean="0"/>
              <a:t>desequilibrio </a:t>
            </a:r>
            <a:r>
              <a:rPr lang="es-ES_tradnl" sz="3200" dirty="0"/>
              <a:t>en la flora, multiplicación de Gram (+), producción de ácido láctico </a:t>
            </a:r>
            <a:r>
              <a:rPr lang="es-ES_tradnl" sz="3200" dirty="0" smtClean="0"/>
              <a:t>y AGV:</a:t>
            </a:r>
            <a:endParaRPr lang="es-ES_tradnl" sz="3200" dirty="0">
              <a:solidFill>
                <a:srgbClr val="FF0000"/>
              </a:solidFill>
            </a:endParaRPr>
          </a:p>
          <a:p>
            <a:r>
              <a:rPr lang="es-ES_tradnl" sz="3200" dirty="0" smtClean="0"/>
              <a:t>pH y </a:t>
            </a:r>
            <a:r>
              <a:rPr lang="es-ES_tradnl" sz="3200" dirty="0" err="1" smtClean="0"/>
              <a:t>lactobacterias</a:t>
            </a:r>
            <a:r>
              <a:rPr lang="es-ES_tradnl" sz="3200" dirty="0" smtClean="0"/>
              <a:t>  </a:t>
            </a:r>
            <a:r>
              <a:rPr lang="es-ES_tradnl" sz="3200" dirty="0"/>
              <a:t>y más </a:t>
            </a:r>
            <a:r>
              <a:rPr lang="es-ES_tradnl" sz="3200" dirty="0" err="1" smtClean="0"/>
              <a:t>ac</a:t>
            </a:r>
            <a:r>
              <a:rPr lang="es-ES_tradnl" sz="3200" dirty="0" smtClean="0"/>
              <a:t>. láctico</a:t>
            </a:r>
            <a:endParaRPr lang="es-ES_tradnl" sz="3200" dirty="0"/>
          </a:p>
          <a:p>
            <a:r>
              <a:rPr lang="es-ES_tradnl" sz="3200" u="sng" dirty="0" smtClean="0">
                <a:solidFill>
                  <a:srgbClr val="00B0F0"/>
                </a:solidFill>
              </a:rPr>
              <a:t>Cuadro clínico y lesiones</a:t>
            </a:r>
          </a:p>
          <a:p>
            <a:r>
              <a:rPr lang="es-ES_tradnl" sz="3200" dirty="0" smtClean="0"/>
              <a:t>Diarrea, deshidratación, hipovolemia, absorción </a:t>
            </a:r>
            <a:r>
              <a:rPr lang="es-ES_tradnl" sz="3200" dirty="0"/>
              <a:t>de </a:t>
            </a:r>
            <a:r>
              <a:rPr lang="es-ES_tradnl" sz="3200" dirty="0" smtClean="0"/>
              <a:t>histamina,  hipocalcemia</a:t>
            </a:r>
            <a:r>
              <a:rPr lang="es-ES_tradnl" sz="3200" dirty="0"/>
              <a:t>, </a:t>
            </a:r>
            <a:r>
              <a:rPr lang="es-ES_tradnl" sz="3200" dirty="0" err="1"/>
              <a:t>rumenitis</a:t>
            </a:r>
            <a:r>
              <a:rPr lang="es-ES_tradnl" sz="3200" dirty="0"/>
              <a:t>, </a:t>
            </a:r>
            <a:r>
              <a:rPr lang="es-ES_tradnl" sz="3200" dirty="0" err="1" smtClean="0"/>
              <a:t>absesos</a:t>
            </a:r>
            <a:r>
              <a:rPr lang="es-ES_tradnl" sz="3200" dirty="0" smtClean="0"/>
              <a:t> hepáticos…</a:t>
            </a:r>
          </a:p>
          <a:p>
            <a:r>
              <a:rPr lang="es-ES_tradnl" sz="3200" dirty="0" smtClean="0"/>
              <a:t>Muerte</a:t>
            </a:r>
          </a:p>
          <a:p>
            <a:r>
              <a:rPr lang="es-ES_tradnl" sz="2000" dirty="0" smtClean="0">
                <a:solidFill>
                  <a:srgbClr val="FF0000"/>
                </a:solidFill>
              </a:rPr>
              <a:t>Continúa parte 2de2 en otro archivo</a:t>
            </a:r>
            <a:endParaRPr lang="es-ES_trad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3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51692" y="1348710"/>
            <a:ext cx="1174030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Referencias</a:t>
            </a:r>
          </a:p>
          <a:p>
            <a:r>
              <a:rPr lang="es-MX" dirty="0" smtClean="0"/>
              <a:t>-Patología por sistemas. 2016. F. Trigo. UNAM. 463pp</a:t>
            </a:r>
          </a:p>
          <a:p>
            <a:r>
              <a:rPr lang="es-MX" dirty="0" smtClean="0"/>
              <a:t>-</a:t>
            </a:r>
            <a:r>
              <a:rPr lang="es-MX" dirty="0" err="1" smtClean="0"/>
              <a:t>Oneida</a:t>
            </a:r>
            <a:r>
              <a:rPr lang="es-MX" dirty="0" smtClean="0"/>
              <a:t> </a:t>
            </a:r>
            <a:r>
              <a:rPr lang="es-MX" dirty="0"/>
              <a:t>A. </a:t>
            </a:r>
            <a:r>
              <a:rPr lang="es-MX" dirty="0" err="1"/>
              <a:t>Arosarena</a:t>
            </a:r>
            <a:r>
              <a:rPr lang="es-MX" dirty="0"/>
              <a:t>: </a:t>
            </a:r>
            <a:r>
              <a:rPr lang="es-MX" dirty="0" err="1"/>
              <a:t>Cleft</a:t>
            </a:r>
            <a:r>
              <a:rPr lang="es-MX" dirty="0"/>
              <a:t> </a:t>
            </a:r>
            <a:r>
              <a:rPr lang="es-MX" dirty="0" err="1"/>
              <a:t>Lip</a:t>
            </a:r>
            <a:r>
              <a:rPr lang="es-MX" dirty="0"/>
              <a:t> and </a:t>
            </a:r>
            <a:r>
              <a:rPr lang="es-MX" dirty="0" err="1"/>
              <a:t>Palate</a:t>
            </a:r>
            <a:r>
              <a:rPr lang="es-MX" dirty="0"/>
              <a:t>. </a:t>
            </a:r>
            <a:r>
              <a:rPr lang="es-MX" dirty="0" err="1" smtClean="0"/>
              <a:t>Otolaryngologic</a:t>
            </a:r>
            <a:r>
              <a:rPr lang="es-MX" dirty="0" smtClean="0"/>
              <a:t> </a:t>
            </a:r>
            <a:r>
              <a:rPr lang="es-MX" dirty="0" err="1"/>
              <a:t>Clinics</a:t>
            </a:r>
            <a:r>
              <a:rPr lang="es-MX" dirty="0"/>
              <a:t> of North </a:t>
            </a:r>
            <a:r>
              <a:rPr lang="es-MX" dirty="0" err="1"/>
              <a:t>America</a:t>
            </a:r>
            <a:r>
              <a:rPr lang="es-MX" dirty="0"/>
              <a:t>. 40 (2007), </a:t>
            </a:r>
            <a:r>
              <a:rPr lang="es-MX" dirty="0" smtClean="0"/>
              <a:t>27-60.</a:t>
            </a:r>
          </a:p>
          <a:p>
            <a:r>
              <a:rPr lang="es-MX" dirty="0" smtClean="0"/>
              <a:t> </a:t>
            </a:r>
            <a:r>
              <a:rPr lang="es-MX" dirty="0"/>
              <a:t>C. </a:t>
            </a:r>
            <a:r>
              <a:rPr lang="es-MX" dirty="0" err="1"/>
              <a:t>Conessa</a:t>
            </a:r>
            <a:r>
              <a:rPr lang="es-MX" dirty="0"/>
              <a:t>, S. </a:t>
            </a:r>
            <a:r>
              <a:rPr lang="es-MX" dirty="0" err="1"/>
              <a:t>Hervé</a:t>
            </a:r>
            <a:r>
              <a:rPr lang="es-MX" dirty="0"/>
              <a:t>, P. </a:t>
            </a:r>
            <a:r>
              <a:rPr lang="es-MX" dirty="0" err="1"/>
              <a:t>Goasdoué</a:t>
            </a:r>
            <a:r>
              <a:rPr lang="es-MX" dirty="0"/>
              <a:t>, E. </a:t>
            </a:r>
            <a:r>
              <a:rPr lang="es-MX" dirty="0" err="1"/>
              <a:t>Martigny</a:t>
            </a:r>
            <a:r>
              <a:rPr lang="es-MX" dirty="0"/>
              <a:t>, E. </a:t>
            </a:r>
            <a:r>
              <a:rPr lang="es-MX" dirty="0" err="1"/>
              <a:t>Baudelle</a:t>
            </a:r>
            <a:r>
              <a:rPr lang="es-MX" dirty="0"/>
              <a:t>, J-L </a:t>
            </a:r>
            <a:r>
              <a:rPr lang="es-MX" dirty="0" err="1"/>
              <a:t>Poncet</a:t>
            </a:r>
            <a:r>
              <a:rPr lang="es-MX" dirty="0"/>
              <a:t>: Insuficiencia </a:t>
            </a:r>
            <a:r>
              <a:rPr lang="es-MX" dirty="0" err="1"/>
              <a:t>velofaríngea</a:t>
            </a:r>
            <a:r>
              <a:rPr lang="es-MX" dirty="0"/>
              <a:t>. </a:t>
            </a:r>
          </a:p>
          <a:p>
            <a:r>
              <a:rPr lang="es-MX" dirty="0" smtClean="0"/>
              <a:t>-EMC </a:t>
            </a:r>
            <a:r>
              <a:rPr lang="es-MX" dirty="0" err="1"/>
              <a:t>Oto</a:t>
            </a:r>
            <a:r>
              <a:rPr lang="es-MX" dirty="0"/>
              <a:t>- </a:t>
            </a:r>
            <a:r>
              <a:rPr lang="es-MX" dirty="0" err="1"/>
              <a:t>rhino-laryngologie</a:t>
            </a:r>
            <a:r>
              <a:rPr lang="es-MX" dirty="0"/>
              <a:t>. E-20-618-A-10. </a:t>
            </a:r>
            <a:r>
              <a:rPr lang="es-MX" dirty="0" err="1"/>
              <a:t>Elsevier</a:t>
            </a:r>
            <a:r>
              <a:rPr lang="es-MX" dirty="0"/>
              <a:t>. 2005.</a:t>
            </a:r>
          </a:p>
          <a:p>
            <a:r>
              <a:rPr lang="es-MX" dirty="0" smtClean="0"/>
              <a:t>- </a:t>
            </a:r>
            <a:r>
              <a:rPr lang="es-MX" dirty="0"/>
              <a:t>Glen </a:t>
            </a:r>
            <a:r>
              <a:rPr lang="es-MX" dirty="0" err="1"/>
              <a:t>Isaacson</a:t>
            </a:r>
            <a:r>
              <a:rPr lang="es-MX" dirty="0"/>
              <a:t>: </a:t>
            </a:r>
            <a:r>
              <a:rPr lang="es-MX" dirty="0" err="1"/>
              <a:t>Congenital</a:t>
            </a:r>
            <a:r>
              <a:rPr lang="es-MX" dirty="0"/>
              <a:t> </a:t>
            </a:r>
            <a:r>
              <a:rPr lang="es-MX" dirty="0" err="1"/>
              <a:t>Malformations</a:t>
            </a:r>
            <a:r>
              <a:rPr lang="es-MX" dirty="0"/>
              <a:t> of </a:t>
            </a:r>
            <a:r>
              <a:rPr lang="es-MX" dirty="0" err="1"/>
              <a:t>the</a:t>
            </a:r>
            <a:r>
              <a:rPr lang="es-MX" dirty="0"/>
              <a:t> Oral </a:t>
            </a:r>
            <a:r>
              <a:rPr lang="es-MX" dirty="0" err="1"/>
              <a:t>Cavity</a:t>
            </a:r>
            <a:r>
              <a:rPr lang="es-MX" dirty="0"/>
              <a:t>, </a:t>
            </a:r>
            <a:r>
              <a:rPr lang="es-MX" dirty="0" err="1"/>
              <a:t>Pharynx</a:t>
            </a:r>
            <a:r>
              <a:rPr lang="es-MX" dirty="0"/>
              <a:t> and </a:t>
            </a:r>
            <a:r>
              <a:rPr lang="es-MX" dirty="0" err="1"/>
              <a:t>Esophagus</a:t>
            </a:r>
            <a:r>
              <a:rPr lang="es-MX" dirty="0"/>
              <a:t>. </a:t>
            </a:r>
          </a:p>
          <a:p>
            <a:r>
              <a:rPr lang="es-MX" dirty="0" err="1"/>
              <a:t>Pediatric</a:t>
            </a:r>
            <a:r>
              <a:rPr lang="es-MX" dirty="0"/>
              <a:t> </a:t>
            </a:r>
          </a:p>
          <a:p>
            <a:r>
              <a:rPr lang="es-MX" dirty="0" smtClean="0"/>
              <a:t>-</a:t>
            </a:r>
            <a:r>
              <a:rPr lang="es-MX" dirty="0" err="1" smtClean="0"/>
              <a:t>Otolaryngology</a:t>
            </a:r>
            <a:r>
              <a:rPr lang="es-MX" dirty="0"/>
              <a:t>, </a:t>
            </a:r>
            <a:r>
              <a:rPr lang="es-MX" dirty="0" err="1"/>
              <a:t>principles</a:t>
            </a:r>
            <a:r>
              <a:rPr lang="es-MX" dirty="0"/>
              <a:t> and </a:t>
            </a:r>
            <a:r>
              <a:rPr lang="es-MX" dirty="0" err="1"/>
              <a:t>practice</a:t>
            </a:r>
            <a:r>
              <a:rPr lang="es-MX" dirty="0"/>
              <a:t> </a:t>
            </a:r>
            <a:r>
              <a:rPr lang="es-MX" dirty="0" err="1"/>
              <a:t>pathways</a:t>
            </a:r>
            <a:r>
              <a:rPr lang="es-MX" dirty="0"/>
              <a:t>. Ralph F </a:t>
            </a:r>
            <a:r>
              <a:rPr lang="es-MX" dirty="0" err="1"/>
              <a:t>Wetmore</a:t>
            </a:r>
            <a:r>
              <a:rPr lang="es-MX" dirty="0"/>
              <a:t>, </a:t>
            </a:r>
            <a:r>
              <a:rPr lang="es-MX" dirty="0" err="1"/>
              <a:t>Harlan</a:t>
            </a:r>
            <a:r>
              <a:rPr lang="es-MX" dirty="0"/>
              <a:t> R </a:t>
            </a:r>
            <a:r>
              <a:rPr lang="es-MX" dirty="0" err="1"/>
              <a:t>Muntz</a:t>
            </a:r>
            <a:r>
              <a:rPr lang="es-MX" dirty="0"/>
              <a:t>, Trevor J </a:t>
            </a:r>
            <a:r>
              <a:rPr lang="es-MX" dirty="0" err="1"/>
              <a:t>McGill</a:t>
            </a:r>
            <a:r>
              <a:rPr lang="es-MX" dirty="0"/>
              <a:t>. </a:t>
            </a:r>
          </a:p>
          <a:p>
            <a:r>
              <a:rPr lang="es-MX" dirty="0"/>
              <a:t>Editorial </a:t>
            </a:r>
            <a:r>
              <a:rPr lang="es-MX" dirty="0" err="1"/>
              <a:t>Thieme</a:t>
            </a:r>
            <a:r>
              <a:rPr lang="es-MX" dirty="0"/>
              <a:t>. 2003. P. 553- 559.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9836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52663" y="115889"/>
            <a:ext cx="7772400" cy="1597025"/>
          </a:xfrm>
        </p:spPr>
        <p:txBody>
          <a:bodyPr/>
          <a:lstStyle/>
          <a:p>
            <a:pPr>
              <a:defRPr/>
            </a:pPr>
            <a:r>
              <a:rPr lang="es-MX" dirty="0">
                <a:solidFill>
                  <a:schemeClr val="accent1"/>
                </a:solidFill>
              </a:rPr>
              <a:t>OBJETIVO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539320" y="1460769"/>
            <a:ext cx="8229600" cy="45307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s-MX" altLang="es-MX" dirty="0"/>
              <a:t>El presente material tiene como objetivo explicar de manera ilustrativa </a:t>
            </a:r>
            <a:r>
              <a:rPr lang="es-MX" altLang="es-MX" dirty="0" smtClean="0"/>
              <a:t>las patologías mas frecuentes que se presentan tanto en animales </a:t>
            </a:r>
            <a:r>
              <a:rPr lang="es-MX" altLang="es-MX" dirty="0" err="1" smtClean="0"/>
              <a:t>monogástricos</a:t>
            </a:r>
            <a:r>
              <a:rPr lang="es-MX" altLang="es-MX" dirty="0" smtClean="0"/>
              <a:t> como en poligástricos que se </a:t>
            </a:r>
            <a:r>
              <a:rPr lang="es-MX" altLang="es-MX" dirty="0"/>
              <a:t>estudian en la unidad de aprendizaje: P</a:t>
            </a:r>
            <a:r>
              <a:rPr lang="es-MX" altLang="es-MX" dirty="0" smtClean="0"/>
              <a:t>atología por sistemas.</a:t>
            </a:r>
          </a:p>
          <a:p>
            <a:pPr algn="just">
              <a:lnSpc>
                <a:spcPct val="150000"/>
              </a:lnSpc>
              <a:defRPr/>
            </a:pPr>
            <a:r>
              <a:rPr lang="es-MX" altLang="es-MX" dirty="0"/>
              <a:t>L</a:t>
            </a:r>
            <a:r>
              <a:rPr lang="es-MX" altLang="es-MX" dirty="0" smtClean="0"/>
              <a:t>a </a:t>
            </a:r>
            <a:r>
              <a:rPr lang="es-MX" altLang="es-MX" dirty="0"/>
              <a:t>finalidad </a:t>
            </a:r>
            <a:r>
              <a:rPr lang="es-MX" altLang="es-MX" dirty="0" smtClean="0"/>
              <a:t>es hacer </a:t>
            </a:r>
            <a:r>
              <a:rPr lang="es-MX" altLang="es-MX" dirty="0"/>
              <a:t>mas eficiente el proceso enseñanza- aprendizaje de  este contenido temático</a:t>
            </a:r>
            <a:r>
              <a:rPr lang="es-MX" alt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7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205" y="361929"/>
            <a:ext cx="10515600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70C0"/>
                </a:solidFill>
              </a:rPr>
              <a:t>I) Anomalías congénitas</a:t>
            </a:r>
            <a:br>
              <a:rPr lang="es-ES_tradnl" dirty="0" smtClean="0">
                <a:solidFill>
                  <a:srgbClr val="0070C0"/>
                </a:solidFill>
              </a:rPr>
            </a:br>
            <a:r>
              <a:rPr lang="es-ES_tradnl" dirty="0" smtClean="0">
                <a:solidFill>
                  <a:srgbClr val="0070C0"/>
                </a:solidFill>
              </a:rPr>
              <a:t> de la boca</a:t>
            </a:r>
            <a:endParaRPr lang="es-ES_tradnl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4643" y="2112064"/>
            <a:ext cx="7316807" cy="4351338"/>
          </a:xfrm>
        </p:spPr>
        <p:txBody>
          <a:bodyPr/>
          <a:lstStyle/>
          <a:p>
            <a:r>
              <a:rPr lang="es-ES_tradnl" dirty="0" smtClean="0"/>
              <a:t>Labio leporino-</a:t>
            </a:r>
            <a:r>
              <a:rPr lang="es-MX" dirty="0"/>
              <a:t>fisura </a:t>
            </a:r>
            <a:r>
              <a:rPr lang="es-MX" dirty="0" smtClean="0"/>
              <a:t>labial, hendidura </a:t>
            </a:r>
            <a:r>
              <a:rPr lang="es-MX" dirty="0"/>
              <a:t>o separación en el </a:t>
            </a:r>
            <a:r>
              <a:rPr lang="es-MX" dirty="0" smtClean="0"/>
              <a:t>labio superior.</a:t>
            </a:r>
          </a:p>
          <a:p>
            <a:endParaRPr lang="es-ES_tradnl" dirty="0" smtClean="0"/>
          </a:p>
          <a:p>
            <a:r>
              <a:rPr lang="es-ES_tradnl" dirty="0" smtClean="0"/>
              <a:t>Paladar hendido-</a:t>
            </a:r>
            <a:r>
              <a:rPr lang="es-MX" dirty="0"/>
              <a:t>el paladar no se cierra completamente, dejando una abertura que puede extenderse dentro de </a:t>
            </a:r>
            <a:r>
              <a:rPr lang="es-MX" dirty="0" smtClean="0"/>
              <a:t>la cavidad bucal.</a:t>
            </a:r>
          </a:p>
          <a:p>
            <a:endParaRPr lang="es-MX" dirty="0" smtClean="0"/>
          </a:p>
          <a:p>
            <a:r>
              <a:rPr lang="es-ES_tradnl" dirty="0" smtClean="0"/>
              <a:t>Lengua bífida: bifurcación de la lengua</a:t>
            </a:r>
          </a:p>
        </p:txBody>
      </p:sp>
      <p:pic>
        <p:nvPicPr>
          <p:cNvPr id="1026" name="Picture 2" descr="esultado de imagen para labio leporino en becerr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277" y="3406022"/>
            <a:ext cx="4561723" cy="329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eleccionesveterinarias.com/data/upload/Editor/images/2009%20SV%202%20Traumatologi%DD%81a%20%28Baja%29_img_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386557"/>
            <a:ext cx="44005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0813" y="457200"/>
            <a:ext cx="10515600" cy="4351338"/>
          </a:xfrm>
        </p:spPr>
        <p:txBody>
          <a:bodyPr/>
          <a:lstStyle/>
          <a:p>
            <a:endParaRPr lang="es-ES_tradnl" dirty="0" smtClean="0"/>
          </a:p>
          <a:p>
            <a:r>
              <a:rPr lang="es-ES_tradnl" dirty="0" err="1" smtClean="0"/>
              <a:t>Braquignatia</a:t>
            </a:r>
            <a:r>
              <a:rPr lang="es-ES_tradnl" dirty="0" smtClean="0"/>
              <a:t>: Acortamiento anormal 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de la mandíbula</a:t>
            </a:r>
          </a:p>
          <a:p>
            <a:endParaRPr lang="es-ES_tradnl" dirty="0" smtClean="0"/>
          </a:p>
          <a:p>
            <a:r>
              <a:rPr lang="es-ES_tradnl" dirty="0" smtClean="0"/>
              <a:t>Prognatismo:</a:t>
            </a:r>
            <a:r>
              <a:rPr lang="es-MX" dirty="0"/>
              <a:t>protrusión de la mandíbula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inferior </a:t>
            </a:r>
            <a:r>
              <a:rPr lang="es-MX" dirty="0"/>
              <a:t>respecto del maxilar superior.</a:t>
            </a:r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/>
              <a:t>Porfiria congénita</a:t>
            </a:r>
          </a:p>
          <a:p>
            <a:endParaRPr lang="es-ES_tradnl" dirty="0"/>
          </a:p>
        </p:txBody>
      </p:sp>
      <p:pic>
        <p:nvPicPr>
          <p:cNvPr id="2050" name="Picture 2" descr="http://vperp.unileon.es/personal/wwvperp/Web_Dic06_Modif/Web_Modif2/Ovin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22"/>
          <a:stretch/>
        </p:blipFill>
        <p:spPr bwMode="auto">
          <a:xfrm>
            <a:off x="6223870" y="219319"/>
            <a:ext cx="3039162" cy="241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esultado de imagen para braquignatismo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2060" name="Picture 12" descr="esultado de imagen para prognatismo en perr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804" y="304800"/>
            <a:ext cx="2266950" cy="232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6" descr="esultado de imagen para prognatismo en perros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0" name="AutoShape 18" descr="esultado de imagen para prognatismo en perros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1" name="AutoShape 20" descr="esultado de imagen para prognatismo en perros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2" name="AutoShape 22" descr="esultado de imagen para prognatismo en perros"/>
          <p:cNvSpPr>
            <a:spLocks noChangeAspect="1" noChangeArrowheads="1"/>
          </p:cNvSpPr>
          <p:nvPr/>
        </p:nvSpPr>
        <p:spPr bwMode="auto">
          <a:xfrm>
            <a:off x="457200" y="457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3" name="AutoShape 24" descr="esultado de imagen para prognatismo en perros"/>
          <p:cNvSpPr>
            <a:spLocks noChangeAspect="1" noChangeArrowheads="1"/>
          </p:cNvSpPr>
          <p:nvPr/>
        </p:nvSpPr>
        <p:spPr bwMode="auto">
          <a:xfrm>
            <a:off x="609600" y="609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4" name="AutoShape 26" descr="esultado de imagen para prognatismo en perros"/>
          <p:cNvSpPr>
            <a:spLocks noChangeAspect="1" noChangeArrowheads="1"/>
          </p:cNvSpPr>
          <p:nvPr/>
        </p:nvSpPr>
        <p:spPr bwMode="auto">
          <a:xfrm>
            <a:off x="762000" y="762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8791" y="3315341"/>
            <a:ext cx="2628900" cy="2568664"/>
          </a:xfrm>
          <a:prstGeom prst="rect">
            <a:avLst/>
          </a:prstGeom>
        </p:spPr>
      </p:pic>
      <p:pic>
        <p:nvPicPr>
          <p:cNvPr id="2076" name="Picture 28" descr="http://image.slidesharecdn.com/determinacindelaedadenbovinos-120530174920-phpapp01/95/determinacin-de-la-edad-en-bovinos-39-728.jpg?cb=133840025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5" t="32265" r="1947" b="22153"/>
          <a:stretch/>
        </p:blipFill>
        <p:spPr bwMode="auto">
          <a:xfrm>
            <a:off x="6334039" y="3322101"/>
            <a:ext cx="2405003" cy="268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57200" y="4485372"/>
            <a:ext cx="5159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o diente rosado:</a:t>
            </a:r>
          </a:p>
          <a:p>
            <a:r>
              <a:rPr lang="es-MX" sz="2400" dirty="0" smtClean="0"/>
              <a:t> Deficiencia enzimática en</a:t>
            </a:r>
          </a:p>
          <a:p>
            <a:r>
              <a:rPr lang="es-MX" sz="2400" dirty="0" smtClean="0"/>
              <a:t> el metabolismo de las porfirianas</a:t>
            </a:r>
            <a:r>
              <a:rPr lang="es-MX" sz="2000" dirty="0" smtClean="0"/>
              <a:t>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30788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-1" y="205490"/>
            <a:ext cx="5144877" cy="4351338"/>
          </a:xfrm>
        </p:spPr>
        <p:txBody>
          <a:bodyPr>
            <a:normAutofit fontScale="92500" lnSpcReduction="20000"/>
          </a:bodyPr>
          <a:lstStyle/>
          <a:p>
            <a:r>
              <a:rPr lang="es-ES_tradnl" sz="3300" dirty="0" smtClean="0">
                <a:solidFill>
                  <a:srgbClr val="0070C0"/>
                </a:solidFill>
              </a:rPr>
              <a:t>II) Estomatitis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00B0F0"/>
                </a:solidFill>
              </a:rPr>
              <a:t>Estomatitis causadas por virus:</a:t>
            </a:r>
          </a:p>
          <a:p>
            <a:r>
              <a:rPr lang="es-ES_tradnl" dirty="0" smtClean="0"/>
              <a:t> Estomatitis </a:t>
            </a:r>
            <a:r>
              <a:rPr lang="es-ES_tradnl" dirty="0" err="1" smtClean="0"/>
              <a:t>Papular</a:t>
            </a:r>
            <a:r>
              <a:rPr lang="es-ES_tradnl" dirty="0" smtClean="0"/>
              <a:t> bovina</a:t>
            </a:r>
          </a:p>
          <a:p>
            <a:r>
              <a:rPr lang="es-ES_tradnl" dirty="0" smtClean="0"/>
              <a:t> Fiebre aftosa, </a:t>
            </a:r>
          </a:p>
          <a:p>
            <a:r>
              <a:rPr lang="es-ES_tradnl" dirty="0" smtClean="0"/>
              <a:t>Lengua azul</a:t>
            </a:r>
            <a:r>
              <a:rPr lang="es-ES_tradnl" dirty="0"/>
              <a:t> </a:t>
            </a:r>
            <a:endParaRPr lang="es-ES_tradnl" dirty="0" smtClean="0"/>
          </a:p>
          <a:p>
            <a:r>
              <a:rPr lang="es-ES_tradnl" dirty="0" err="1" smtClean="0"/>
              <a:t>Rinotraqueitis</a:t>
            </a:r>
            <a:r>
              <a:rPr lang="es-ES_tradnl" dirty="0" smtClean="0"/>
              <a:t> infecciosa </a:t>
            </a:r>
          </a:p>
          <a:p>
            <a:pPr marL="0" indent="0">
              <a:buNone/>
            </a:pPr>
            <a:r>
              <a:rPr lang="es-ES_tradnl" dirty="0" smtClean="0"/>
              <a:t>        bovina y  felina,</a:t>
            </a:r>
          </a:p>
          <a:p>
            <a:r>
              <a:rPr lang="es-ES_tradnl" dirty="0" smtClean="0"/>
              <a:t> Exantema </a:t>
            </a:r>
            <a:r>
              <a:rPr lang="es-ES_tradnl" dirty="0"/>
              <a:t>v</a:t>
            </a:r>
            <a:r>
              <a:rPr lang="es-ES_tradnl" dirty="0" smtClean="0"/>
              <a:t>esicular del cerdo,</a:t>
            </a:r>
          </a:p>
          <a:p>
            <a:r>
              <a:rPr lang="es-ES_tradnl" dirty="0" smtClean="0"/>
              <a:t> Enfermedad vesicular del cerdo, </a:t>
            </a:r>
          </a:p>
          <a:p>
            <a:r>
              <a:rPr lang="es-ES_tradnl" dirty="0" smtClean="0"/>
              <a:t>Estomatitis vesicular</a:t>
            </a:r>
          </a:p>
        </p:txBody>
      </p:sp>
      <p:pic>
        <p:nvPicPr>
          <p:cNvPr id="5" name="Picture 2" descr="http://www.veterinaria.org/asociaciones/vet-uy/articulos/artic_bov/nuevos/003/images/255a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49" y="97360"/>
            <a:ext cx="2905125" cy="283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lanagropecuario.org.uy/publicaciones/revista/R97/Image12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719" y="1112704"/>
            <a:ext cx="2809407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fotos.eldiariomontanes.es/201011/p1020304-640x640x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23" y="205490"/>
            <a:ext cx="2778177" cy="300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102" y="4326641"/>
            <a:ext cx="8569898" cy="241893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933" y="4428781"/>
            <a:ext cx="3225800" cy="231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711" y="221678"/>
            <a:ext cx="6536961" cy="4351338"/>
          </a:xfrm>
        </p:spPr>
        <p:txBody>
          <a:bodyPr>
            <a:normAutofit/>
          </a:bodyPr>
          <a:lstStyle/>
          <a:p>
            <a:r>
              <a:rPr lang="es-ES_tradnl" dirty="0" smtClean="0">
                <a:solidFill>
                  <a:srgbClr val="00B0F0"/>
                </a:solidFill>
              </a:rPr>
              <a:t>Estomatitis Bacterianas:</a:t>
            </a:r>
          </a:p>
          <a:p>
            <a:r>
              <a:rPr lang="es-ES_tradnl" dirty="0" smtClean="0"/>
              <a:t> Actinobasilosis</a:t>
            </a:r>
            <a:r>
              <a:rPr lang="es-MX" sz="2000" dirty="0"/>
              <a:t>En bovinos se caracteriza por la </a:t>
            </a:r>
            <a:r>
              <a:rPr lang="es-MX" sz="2000" dirty="0" smtClean="0"/>
              <a:t>inflamación </a:t>
            </a:r>
            <a:r>
              <a:rPr lang="es-MX" sz="2000" dirty="0"/>
              <a:t>de lengua, ganglios faríngeos y surco esofágico</a:t>
            </a:r>
            <a:r>
              <a:rPr lang="es-MX" sz="2000" dirty="0" smtClean="0"/>
              <a:t>. Genera lesiones granulomatosas.</a:t>
            </a:r>
            <a:endParaRPr lang="es-MX" sz="2000" dirty="0"/>
          </a:p>
          <a:p>
            <a:r>
              <a:rPr lang="es-MX" sz="2000" dirty="0" smtClean="0"/>
              <a:t>lengua </a:t>
            </a:r>
            <a:r>
              <a:rPr lang="es-MX" sz="2000" dirty="0"/>
              <a:t>leñosa </a:t>
            </a:r>
            <a:r>
              <a:rPr lang="es-MX" sz="2000" dirty="0" smtClean="0"/>
              <a:t> </a:t>
            </a:r>
          </a:p>
          <a:p>
            <a:endParaRPr lang="es-ES_tradnl" dirty="0" smtClean="0"/>
          </a:p>
          <a:p>
            <a:r>
              <a:rPr lang="es-ES_tradnl" dirty="0" smtClean="0"/>
              <a:t>Actinomicosis-</a:t>
            </a:r>
          </a:p>
          <a:p>
            <a:r>
              <a:rPr lang="es-ES_tradnl" dirty="0" smtClean="0"/>
              <a:t> </a:t>
            </a:r>
            <a:r>
              <a:rPr lang="es-ES_tradnl" sz="2200" dirty="0" smtClean="0"/>
              <a:t>afecta huesos principalmente mandíbula, la i</a:t>
            </a:r>
            <a:r>
              <a:rPr lang="es-MX" sz="2200" dirty="0" err="1" smtClean="0"/>
              <a:t>nflamación</a:t>
            </a:r>
            <a:r>
              <a:rPr lang="es-MX" sz="2200" dirty="0"/>
              <a:t> </a:t>
            </a:r>
            <a:r>
              <a:rPr lang="es-MX" sz="2200" dirty="0" smtClean="0"/>
              <a:t>excesiva </a:t>
            </a:r>
            <a:r>
              <a:rPr lang="es-MX" sz="2200" dirty="0"/>
              <a:t>de los maxilares eventualmente puede </a:t>
            </a:r>
            <a:r>
              <a:rPr lang="es-MX" sz="2200" dirty="0" smtClean="0"/>
              <a:t>producir disnea</a:t>
            </a:r>
            <a:r>
              <a:rPr lang="es-MX" sz="2200" dirty="0"/>
              <a:t>.</a:t>
            </a: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</p:txBody>
      </p:sp>
      <p:pic>
        <p:nvPicPr>
          <p:cNvPr id="4098" name="Picture 2" descr="http://image.slidesharecdn.com/auladedigestivoparte1-110304184614-phpapp01/95/aula-de-patologia-do-sist-digestrio-parte-1-11-728.jpg?cb=13314718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" r="4145" b="3952"/>
          <a:stretch/>
        </p:blipFill>
        <p:spPr bwMode="auto">
          <a:xfrm>
            <a:off x="8765755" y="575383"/>
            <a:ext cx="3426245" cy="266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esultado de imagen para trichinella spiralis lesiones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581" y="221678"/>
            <a:ext cx="2957569" cy="276272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153" y="4080308"/>
            <a:ext cx="3436459" cy="257402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3361" y="3893201"/>
            <a:ext cx="3130420" cy="269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51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3524" y="221678"/>
            <a:ext cx="6536961" cy="4351338"/>
          </a:xfrm>
        </p:spPr>
        <p:txBody>
          <a:bodyPr>
            <a:normAutofit/>
          </a:bodyPr>
          <a:lstStyle/>
          <a:p>
            <a:r>
              <a:rPr lang="es-ES_tradnl" dirty="0" smtClean="0">
                <a:solidFill>
                  <a:srgbClr val="00B0F0"/>
                </a:solidFill>
              </a:rPr>
              <a:t>Estomatitis Parasitarias:</a:t>
            </a:r>
          </a:p>
          <a:p>
            <a:r>
              <a:rPr lang="es-ES_tradnl" dirty="0" smtClean="0"/>
              <a:t> </a:t>
            </a:r>
            <a:r>
              <a:rPr lang="es-ES_tradnl" i="1" dirty="0" err="1" smtClean="0"/>
              <a:t>Cisticercus</a:t>
            </a:r>
            <a:r>
              <a:rPr lang="es-ES_tradnl" i="1" dirty="0" smtClean="0"/>
              <a:t> </a:t>
            </a:r>
            <a:r>
              <a:rPr lang="es-ES_tradnl" i="1" dirty="0" err="1" smtClean="0"/>
              <a:t>celullosae</a:t>
            </a:r>
            <a:r>
              <a:rPr lang="es-ES_tradnl" i="1" dirty="0" smtClean="0"/>
              <a:t>, </a:t>
            </a:r>
          </a:p>
          <a:p>
            <a:r>
              <a:rPr lang="es-ES_tradnl" i="1" dirty="0" smtClean="0"/>
              <a:t> </a:t>
            </a:r>
            <a:r>
              <a:rPr lang="es-ES_tradnl" i="1" dirty="0" err="1" smtClean="0"/>
              <a:t>Triquinella</a:t>
            </a:r>
            <a:r>
              <a:rPr lang="es-ES_tradnl" i="1" dirty="0" smtClean="0"/>
              <a:t> </a:t>
            </a:r>
            <a:r>
              <a:rPr lang="es-ES_tradnl" i="1" dirty="0" err="1" smtClean="0"/>
              <a:t>espiralis</a:t>
            </a:r>
            <a:r>
              <a:rPr lang="es-ES_tradnl" i="1" dirty="0" smtClean="0"/>
              <a:t>, </a:t>
            </a:r>
          </a:p>
          <a:p>
            <a:r>
              <a:rPr lang="es-ES_tradnl" i="1" dirty="0" smtClean="0"/>
              <a:t> </a:t>
            </a:r>
            <a:r>
              <a:rPr lang="es-ES_tradnl" i="1" dirty="0" err="1" smtClean="0"/>
              <a:t>Gasterophilus</a:t>
            </a:r>
            <a:endParaRPr lang="es-ES_tradnl" i="1" dirty="0" smtClean="0"/>
          </a:p>
        </p:txBody>
      </p:sp>
      <p:sp>
        <p:nvSpPr>
          <p:cNvPr id="5" name="AutoShape 6" descr="esultado de imagen para trichinella spiralis lesiones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4104" name="Picture 8" descr="http://caibco.ucv.ve/caibco/vitae/VitaeOnce/Articulos/MedicinaTropical/ArchivosGIF/Fig3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11"/>
          <a:stretch/>
        </p:blipFill>
        <p:spPr bwMode="auto">
          <a:xfrm>
            <a:off x="6383832" y="105791"/>
            <a:ext cx="556260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encrypted-tbn1.gstatic.com/images?q=tbn:ANd9GcQGYKYYJOfHvlmXct9-H99Q2XQUYLNp5TsUXCRmNBGLHY5hLCORlR0o7Wn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4" t="22072" r="9245" b="4515"/>
          <a:stretch/>
        </p:blipFill>
        <p:spPr bwMode="auto">
          <a:xfrm>
            <a:off x="8339769" y="3172859"/>
            <a:ext cx="3415229" cy="219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642269" y="2210816"/>
            <a:ext cx="478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Cisticercos en diferentes tejidos del cerdo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768112" y="6352564"/>
            <a:ext cx="4740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err="1" smtClean="0"/>
              <a:t>Trichinella</a:t>
            </a:r>
            <a:r>
              <a:rPr lang="es-MX" i="1" dirty="0" smtClean="0"/>
              <a:t> </a:t>
            </a:r>
            <a:r>
              <a:rPr lang="es-MX" i="1" dirty="0" err="1" smtClean="0"/>
              <a:t>spiralis</a:t>
            </a:r>
            <a:r>
              <a:rPr lang="es-MX" i="1" dirty="0" smtClean="0"/>
              <a:t> </a:t>
            </a:r>
            <a:r>
              <a:rPr lang="es-MX" dirty="0" smtClean="0"/>
              <a:t>enquistada en musculo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14588" t="13720" b="5872"/>
          <a:stretch/>
        </p:blipFill>
        <p:spPr>
          <a:xfrm>
            <a:off x="214201" y="2580148"/>
            <a:ext cx="3740854" cy="377241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7490" y="2580148"/>
            <a:ext cx="2908300" cy="376283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8339769" y="5370456"/>
            <a:ext cx="3316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err="1" smtClean="0"/>
              <a:t>Gasterophilus</a:t>
            </a:r>
            <a:r>
              <a:rPr lang="es-MX" i="1" dirty="0" smtClean="0"/>
              <a:t>-</a:t>
            </a:r>
            <a:r>
              <a:rPr lang="es-MX" dirty="0" smtClean="0"/>
              <a:t> larvas de mosca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587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244" y="51868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>
                <a:solidFill>
                  <a:srgbClr val="00B0F0"/>
                </a:solidFill>
              </a:rPr>
              <a:t>Estomatitis </a:t>
            </a:r>
            <a:r>
              <a:rPr lang="es-ES_tradnl" dirty="0" err="1" smtClean="0">
                <a:solidFill>
                  <a:srgbClr val="00B0F0"/>
                </a:solidFill>
              </a:rPr>
              <a:t>Micoticas</a:t>
            </a:r>
            <a:r>
              <a:rPr lang="es-ES_tradnl" dirty="0" smtClean="0"/>
              <a:t>:</a:t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i="1" dirty="0" err="1" smtClean="0"/>
              <a:t>Candida</a:t>
            </a:r>
            <a:r>
              <a:rPr lang="es-ES_tradnl" dirty="0" smtClean="0"/>
              <a:t> </a:t>
            </a:r>
            <a:r>
              <a:rPr lang="es-ES_tradnl" i="1" dirty="0" err="1" smtClean="0"/>
              <a:t>albican</a:t>
            </a:r>
            <a:r>
              <a:rPr lang="es-ES_tradnl" dirty="0" err="1" smtClean="0"/>
              <a:t>s</a:t>
            </a:r>
            <a:r>
              <a:rPr lang="es-ES_tradnl" dirty="0" smtClean="0"/>
              <a:t>                                              Estomatitis ulcerosa</a:t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4" name="AutoShape 2" descr="data:image/jpeg;base64,/9j/4AAQSkZJRgABAQAAAQABAAD/2wCEAAkGBxQTEhUUExQWFBUXFxoaFxgYFxcXFxQYFxgXGBwYHBgYHCggGBwlHBUUITEhJSkrLi4uFx8zODMsNygtLisBCgoKDg0OGxAQGiwkICQsLCwsLCwsLCwsLCwsLCwsLCwsLCwsLCwsLCwsLCwsLCwsLCwsLCwsLCwsLCwsLCwsLP/AABEIAMIBAwMBIgACEQEDEQH/xAAbAAACAgMBAAAAAAAAAAAAAAAEBQMGAAECB//EADsQAAEDAwIEBAMGBQMFAQAAAAEAAhEDBCESMQVBUWEicYGhE5GxBjLB0eHwFEJSgvEjYnIHFXOSwqL/xAAZAQADAQEBAAAAAAAAAAAAAAABAgMEAAX/xAAkEQACAgMBAAICAgMAAAAAAAAAAQIRAyExEiJBE1EEMkJhcf/aAAwDAQACEQMRAD8A8yJUTnrg1VC8lTLmVIUltcEY3CHDTzRlpbzsjQDdaoirS5Dh3Udeh6JeWGcYXUd6LLTIRDTyVcsOKcn/ADT6hWBQKJphjFIKa4aFM1cURprQiWNChYOq3rhGxkhhQwU2tqo6JDSrIylcIKVCyx2Mbzh1KqM+F39Qwk1xwuvSy3/Ub23TWlXRVO6TXGXSXyiV+34pycC09DhMqF4DzRd1Sp1RD2g9xghJrngrm5pOn/ad0drmwqSf+h0yup21o3VRN5Vp4c0j0XB4lUecCAg8iD5ZZ73iwaMHKWWbCX/Ef5gH6lCW1LOp2T1PJd3d+GiApSm2FQJOI3ZcYC4fUdoBLfFygmJjmlzHuMO5O2nn38kypMcRBPr0H4hVxRaRHK03Q14NxBwIkSOZ5JzxbhzKjdTSATvIVdt3ECe2e3orBw6vtJGQqunokrWyq1bYsdEhTUXGYTL7SWLgdbRjq3mgrJsbgrPKNM248loaWDCmIpCEHbuHJHNKeKBMDvbfCpPHbfKv1wFVePW5gkBMTfCq6FtYaqxCyFFVdUXdN/USow1FW1bSYA1TyIn2QRRk9q0OIbIbP9Q/FWuz4Q1jdToB7HdZwbh9IjUaZB6O29FJf1WzHLorpKKsi3boVXFAOcYyPogbjh4OJjujq1cM3Iz6KA1pMCPzUnsdIrlezifNbt7p9IwMjonTmTBMx+4W63CdRkBBopFWbsuMNdvg901pXAKSjgRiQCesIerSq0jsQDsDlL5fSqZam1VuVXKHFSPvBGUuJNPNKyiY5BUzaqUtvB1WxdJRx0y5Uzb1V/8Ai1gvELA4otVK9Ckdcqo/x0c1v/u3dH0ybxoe3V+5xjEdTlRVrieQVfq8YaOaEqcUc4S0GNiTsF3zkCkhvd8Q0g52SE8QNV8Db65QtVlVxMnUCD5Yzt6Iu0tHDDRnlsSdjtyTwxb2LObrRauH1BAZUJ1QZA5dPqnTfFTGcAOz6BUeiawicZJPXGCrLw2uNTMxqHXwjSA0+XPPdWqjNYytWwA+Zh3nLSBhG03aXQ0b7dP8JYKL2YglpOACDg4wRvuFPZ4MPmYwRyKKYWWs2vxqbhzHI4VWrW7qboz8yU5sLtzXCST1woeOgzIJjoQlmrVj4m4yojtCmlNyRWdWEyp1CkizTJBlQghJ+LUgQYTQZCDvh4UxJlDrWEOPmsTSsIJWI0S8lAawHct90/8As/YaiC07f7THzQXDrGoXYYXZ5AR7q/2NH4VPI0ntATY4/Yk5fRBf1AGgEA+sEJDe6e8ptxIhx2mOQM+pPJAVtjEbRAznt1KaYsUIuI2gcRJgTsMx6qGjX1MhjZIxyBEb+yKpy94DmzB2GD5I7h1qNRptEAzIiYgnM+SCQy6L7QGpA0uB2z2+isVO1JAbpzzP77Ii0sAHTOp2M+5+p+SNurctlwBc33wN0VEstcALyiKbTGwhKLs/FiRECE5q1Q5hbHlOT81DZ2aMnekOo0rZWa1hEwEE6wJ5L0SwtmfEZraC2fEDsU6b8Clk02AF0gBuXNzA+cSgsKf2TeWnw8fFmeUrtts/qQr1xF0yKTBSYTMDc+ZSipw4xP1UpY6LRlZXTSd1KheHdSrBVo4+7A8tyFB/BiMg78uiXyMKBTJ5lbbbpm+zLYnYiQeq6p0JKPkDF9OwlF0OFE+qdULLSGkkZnE5EdUwo0U6gTbK4+ycw5EtkT9ERbsaxxeGYnLQZweh3VmdQaWEEevTqlv8K1oI/lyjVNNDRdqmR8TtwKjA0YcAWuJwZAwY2UZoPY9xIBh2nEE+IBxIjsEw4PWboLKgMidEfPf8FlzUEgj70gkCSXYP4fRVl8l6M8oeHRlLUyo45LYJETEA/wCEy/inFofAJJAPUH7p+ce6Ao04MVXEtdTcGwYIfkxp5iIK7tdMObIiM5jxNidzyIPzU2qFTGDbiHAHBO3+4dZT9rWvpmXZAzj33VScC1o05g4ncDbHmnnDLoPaWn70YPLyMIxOk/0K9JDiOnMbJlblCXdBrXeGW9twVJQKg9M2xdobUnDZQX1LCloLu52VCbWyrVaYkrSIrs8RWJbB5Kd9lKI1yKrj5EtAVvuq4/pLo5kmPdccB4aGMBIa3tgn6rjibfFDKZJPMmYjnBwFoS8xMbdsBfVMOIgj/wDIj6lL6dV9QPLYa6MDnA3j/ciX1S3wf4nf1Sqq8l2IG0ZgiecDb9VP7HC7Vji2A2XDGs/eE8p578094fZ6DAOkfeJiCY2HlzKC4GHCgYAJa86sCRtuebYO3Yoy5uDiCXTE9XfonejoptjD+PALgYMRnrIknHmgeIViWwHZ6DI7R03UNxhzZwzn+P5LigM+HaceSDdI1Ysf2FWlrtKLFJdUWRkrZ3hKh5bMfTmAPJRhrZMyY6KWcgBDupmfRc2CMCN7pO3oFjhgAgRM91NQOnI3WNbKKA0QX9AOIDSSxu099/JR0rDsmDKaLbSwmaFWkJ22jMseCWHpEtd1EpLxKzFMnSZHfB9lbKtLCUcRtpH4xMd1zQebE1q8mCnFs+VX6dQsMdCm1pVmElj+bQ5p8goLmgJUtuZIUd07C58Fitg7SGvaSMA55Y5+yONt8J+twBaQCzngzA7nsgywOGduaZWX+tQcwmHUTqaZyWAiR/6n2CMZNAyRtHHFqFLSx4EubJDdjJEen6KvWtEfEeahOziAf6pccdBghG1aBeH+L7sOYc5OoGPeFxe1HOgDxOhwid2lxgzv/MQufbM9fQdZ3lNzYAcC0QRG3MHt/hOLC30jXOJienSVWXtcANMSGNBBzOAcqycFLn0w2oA1xOwMtM8+y5MDWgniVk1/8wDx6SlVJ0GDyKN4yS2Mw3bb7pSpjzOfn1U8nTTguh9bOlEVRhA2Tkx5IoMuiOo0yViJrNyVtJQRc5opsDQZIG+CEA27JkE5Mz2AR9xVIOR4YzPJK72rpMgfeEDH3W9fM8lqZ58RJxud2mByk+3mhKDiGajEk7ncFMOJ1GtAp6fvCR+p5LdpaU3NDgCRG3QjH5Kb6VTQZwwf6ZAkB2Sf6o/DKMp6WeNx8OBPKeXzhS07M0xvuBgcmHJPuo+L0w6lpYRyJ6c/8/NHn/R403RHc3orQIGnsIPkibSlGEq4bS0wOnNPaYiCkbvZsUfK8oKbtK0Ge67ccLqj1KIjO6NtzUlCy1Hwtk9TsPIc0fZUcZHp+aZU2Ack6RNyYmHBYMkyTupHcI7+ydtaNytU3ScZR0J7EA4OQdyjHcOAb1TqlRJmcea5rsgENM4/ymQryWVq64bjog28KdturS+11v3lsTPSfqUR/AhpOkyO6LphWSjzXi32dOXN3Sa1JaYIghet3FsDuFVOP8DBlzRDhnzjkpShfDRDIhPauU7myQhKBiCiXPzISB+yOqNIQNyHN8YBAOJ5eUphVgiUDUc4t0AnSTOnlIG/muHRzwu4IDgQZDSG9MuBnv8AqmZpeFpiCYORyJzMcpBPqgKduGUy4k5BA7nBJntA+aOu+I6WUBBcQ0a4G4cTsOsGfkmT/Zkmt6Mv7Y0/iaiAagBZ2Igls+3qiPs62dQBOT4QeUgGOwkFC1HCrTy4Ez4DEQ4ES31ABHn2RzqwBD6fhM5AGROfXH0TaI26D+JjVTBH3h94Hn8+aQU6oO3+OyecXqvdR1RMQC4bj0P0VZbXBON/qoZTT/G4WG0f0TWm7CrdtXTyzqrosrOJqoMrFM9plYiTsr90JIn7ozH5jmUpu4c4OdIAO3Xz8kU648Ti3bmc/XmUsvKga0udic9snaPL6q8mYogd6Q551DI8U8hPL6IjhupjSSJL3CGjccyUup3DnS5wOXYzvz2+SZcKJ1OdGSQ0TyHZTu2VjHQ4qHUwnUJ+G1u/SZHsqyLzVVaG4GnOZyPp5J9UDnBrWjcTy5GMT0dPoUjo2hFRziIJOcRB545IZL+jZg87sd2231TO32S2iMJhQqQEBmyetW2CYcLp6zJ2GyT0/E6FYbB2kJ4olKQ00Qp7XxYggoWlVxlC3NyYnXHI90zZBtvQ7dU/Lqll5xP4XIETgpBV4k9stDyfUfkhLu6cQNRwl2PHFvZbHfaEaA9wIGBMEAnllCt441zsHKo1SsZNPWdDolsyDGQi+D0RrIkA8u2EPUgvBGKbLs/iRAlokx+/oltD7TaH6X4A6/mq3d8aeHFmoADEgQhbiuIP807zmSg5jY8C/wAj0ZnE6dSIJB5d+64ugdJPMfNUOwvXNjt7BWu04hraCU8J2LPF44Vi7ZpeRG+R6rG1BHf8FN9onjUHDySqnVwklplI7QxYJUdQachD0qxXFavEz0XJjtM5fVaYbMajpP8AdiPdSXVcB5GQGuII5t2gg89Jj5JdbQ6piQ4kaDyDp3PYbymfE/H8WoTIDGAEfzEuaHETtscdwuRHJ/ajVdkNqiC3SS9pzg6myI/uMdpUt3fghhkgTBI+80t2+Un0Sq8vahD3/ea5ukj+l4LQR7IWrUBogsaW1MneRLTnc7Ee4R9EfNdLXcXNRgJIBBbuMtHQnqPoq+671O2APbZ3dGcOvXGgPCYaA0zMZ+qR1XaXkbA5b27JMt0V/j1Y+tq6fWl0FT6FZObG5UIyo2SjaLQKoW0lbcFbVPZn8CfiXga6DsMdB37lV6+fqhzjsNoye3nj3TriTARpEmI1dOwH1VduLyKgL4AG+PZaJaRgj05tNbXNc6IL5ic7hWjh9dobr3kwANgZM/gklR7HsDmgD+ntlEWQLRo5GD+al6p6NMYa2N6FUh2nENGof3Ngt+nqh61012ec57oWowku0YkZHcbjt1QdEZl0gfVc5Mvjiuj+g8ASpPig80qoV522Ujq4lcmdIc8OMu8k/pXGmCQCB15qqcHuRJJwu+J8QJIDXY5wVRPRJxt0OKvE52dAG5St/Ecnd35pY2nUq4YxziOTQTj0XP8A2+6mP4asT/43/khZVKKJ614fvKJ/FJInYDafdcV+E3kZtq0f+Nx+gSK9pVGOhzHUydmuDmn5OylbYylEdfx+kgjf5qCpxLcicc0La1Aw+MA9jspK1drWn/dsMZRS/Ykpg/8AGAuxk7oy3uROfrsgqvCapbrFOpB56HR7BBMqwYJyErVFI5EyzU+ICdkfa8TdTMggjoqoHiBnPRSsuYMfqgdKmPOL8TD404ndQ0HYwkVauS6EztKnVdexUqWhjTdlc3o2UYPMLp9QndFDMXU3eKJIJMN8zhOL6oWsNNoBBjPRrXRP9xg+SX0S2Y2JwD/TPTv3U7mBhcwGSTB/4MBHuUVwnk6B8Qv9VIBsB5quJHYiJ9krvKx1NgwQOm5IyJ75+aMqNHxBs2RALpiOvbZK7nxNOW5MDqhZB9Ll9maxNMu07ghwO0ciFXry4BloM6T4Z3jpKsX2YqN/hwzV4tzO8jkqvxWjoquERJ+Saa+IMT+RPb1k0s7iFXKVWEfQuFjaPRTss7blYlDbrCxEAwuSMxzPMe/0Cq/FWgFrTBgZnYzmFaOIvgmdgPkqrxTUXyOk9iBAW2TPJigiwpO0DaNgOgTFlYauUCCD5Db6oKgXCmJbnpzIXdQkGR2wotM1QaNa3NJJOD/kFc6Kj5AHUzIjH72UlSrNMYy0Y/3Ry7ESUJb8RLcAbrtfZWMmdUqzmg/Jbp1SXboa7tnNAd/UfcqKjTqF5aGu1AE6YIdAzscnC7gHIe2tdwaQPVdWlJ1SqymI8To/M/KUz4R9iLt7Q6abNQmHOM56gNMIm5+zF1ZOZXcGPaxwLtBJIbzMFo5Tsn2L+SPE9nonBLBlOmGMEAfM9z1KbNt0v4TeNflsbAwOU/gnLVS9GB92d2tMbEY+hUPFbKnVBZUa2o07hwBb8iiWIa6cZnGTn3/RD0BI80r/APTKm66cfiuFDBbTGXg8263TDfmc9pV+4J9mbe3p/wCjRYyMF0annze6XH5qIP8A9WE+t3eGEqY85SfWDOo/vog7iwa7Ba109QD9Qm5ao3NTCnjH/U77L06LP4i3YGAEfEa3DYOA8AYGYBA6z1Xmv8S5e/8A2w4W+6p1KLCG6mbkTsZjfnAHqvJLr7DXzKes0JESQ1zHOHmAZ+UqbVmvFPVNiKyqFzsp1bnKSW7S12QQeYOCE4s0hoQxbUj1XFZ+CuGwFFVrZhNYyRDSBLpnbPlHNN323inkBv2aB9SYUVGo0gNMSYaPLeSi7pzhq0mRpnOIGSPmcplFEcsm2J+O2hJokfzMcSPImMeUoC5si1sQPE2Qd9uU8tkyvbt2mkCAXMDj6apHsltcve8MJ0hxbjzjEdV1KyXppDfgFrUJFUBgBH3TqmeshS/aFoIhzAHf1NJj5FOOFWuhrcbCPKORQH2glz/f9E8tREhuRU/4N84BPSEZS4bW3+E+OukprZ0jggK9cLrtq0oHSCFlivTo1OTijzIUanRaTe9pltRzY2KxN+NEvzyO+I1dxty80ipVJPnj9+oTO+YdWc80pt5OqTn+XzVr2QS0NR4uYkZGem65eD4piY5dvwP1UNsXOORkfh0RFzUiNPnv9OydhQsuapABxBx6qOi8PaQGyevRd3Ik4AcDuOYKipNA2nvCjRoUi0cHs6oqW73UnaNYkxIAiJPTfcr0y4Dfhk423xKr/DOItdaaujA6ekCHD99EW+8a63a+ZEfMQCmbpUiErk9j/glwHtaQiePEfDGYyPXsqh9ieICalMnIOponk47Dy+itvE2GpSIb97+XzXW/IjVSKp9iq5FWtTLSA1x+G4j7zCSdI/4kkeRCvtNy884c7TdgjIktnqOv0V+t3LoPQ2WHlhzVuu0O5d/VRsK284TESuXLyLjHb5fsqxWrsKp3BPx55TE9xy9wrNZuwp4+spkWkMAo6wgLumVDcuVCZSjxLVdPaHQGuDPM8/qrHUHhz0+iqPDbc/HeTSw55dr1DfV/SfwVg41filSkmCcDzKny7LyV0kJbTglrUqPe6jTc5zjktkk9crz/AO0dmKdxU0MLaYdAMQ2YyB6r0zg90NGrtPrzKoH2xvpYGTlzyfT9lcnaKwTUhBVPh1ThY2gHtLpGPdDGj4c7Lu1pucwgNdAyTyAXVs0N0iazpifPHl1TC45vnwEbf+v5FBtaGgA8tgERWafgBmQXCI77wmRnkzpwa8OLvCIO3IYEexS6yo667S3AmQOkRA9l1xCsWsFNu5Ia7ucE+gEfNFcJohsPnedIHZORZaOHZBnqZPLqPqlvFKfj8tx2TLhIkTmCErvnS4kbjBHZDI/iNiXyJLSiEZbVfhVNQ2P3h+KW0Ky3dViWlZbNjiN72wD3lw559liU23F/CJOY6rFb8hm8Cq6BKQVaB1kjEc1aeJUiBISCs6OXmmaIxZJbXBgTnbzEKapcRAOI+6TsexQFG3OCEztrIvOctHUZlMrH0hPdVAHTsT0yFtucgyewKb3nA/G0NJABkxlPKbqdKk4U2AuMyTuO/klloaNvgFYMPwTRJnUfY7j99VYeF0XfCFA5a3r7KvWdTxQYkQrRaXHVClZXzSNWVgaNVrxkOw7t0/AK1i61DTMDmeaWWtUObC7aNI3lHzT0LV9NPtROpm7T8wrHZ1ZAVdpV/EnFm/wyOX7n6LtXoGWOh1TesrVMIKjcSo7m4nA9UbMyhshqWjnD+6T9I8/yTCycRg7hJKvEC14E7xjrCOtLonJMyu0norODoescoLl+Co21xG6FqVS6YiBufyRbJRiBhrW6fmexQPHLL47QwnSAQ4GJgtRF7cS6e64dc4K5pPppSfULG22mn8MOOOfXqvPvtDZl121gyPoOavN1eASZVZo1w+u6puG423B5pWkWinTbEnG26aWIBnKWUuI1A0N5ck8u7A1S4kwZkCcIZ/BHuy0yRC4SWiLhpM5nmS4+wRle7IbqAk5M9OX0+q02wrNEvyNoHM9O6gqNc4QcdAN/XyRqiNpgN1VPw2Omd9Q7uPM/vZF8Pe4GmRs0nbmIQd23SzTGJB9AmnCaw1O6asDlHNFCyZbbZwbTluYVSvrs/EJnB2/JWmgNTNOwjcJXU+yvxAXCp7JctvSGw1HbFlGu084Pst1ahONwhalE0iWkzHZD1K2VGMP2Vnm1SCSxYo21lpW8GWx/xB3hxulRogjx0/ZNfhBzoIPzhd2/Dgc+MQYwSM9pRdtgWkKLW35MG/Uc074LTGnYycOEZbvB7ZCnuaLGACZcds/XP0RVq0QdXPY8z+oTcHVMCfgEukb6o9EjhxdqbJM46Ky3NM6TjfAHX1QNpReHDSAXTIB2SPfTXBpIQV6ThU1gRtIGzT0/EJhR4qAYJQVxdPbWdr3JOocjzz891JVtA4S3Y7dR280iWxpMsnDOItBl3iH9OfFONxtG/omhvBy25T9FTaNJ1MeGDIIOpocIMcnDBxuMrdGtUAAO3afxT8QnWWht22d8ztyjzlO7HiJA6g7g7KhfBLhuZ5FHMuatOnBExz6hDadlGk0XhtcNbM8oA3O5/HC3VrQ36nqqWeNO+HQcQc/Enza8gH3CKrcTc5uxn5Lkyfi2EXl5NVpnb2TXhlzBMnB2VO+G8mZRjLmozlP75I7TKUpKj0GjWpiTEz3543jnj2Q95fACBgDkFXLG5JE7Tk9SUl4nc1XuMS0DH6+3uh6/SJrCrLBc8REE7mYCW8U4wGU5G6VW9J8FpMzzU15YjQOy52USQgq3NSpqkkCZPTyT/hVBraDXOG4BJz0/JdWvDWvHikN7D73qcQijoLgwFvh5HmOiBOU/oVcLq0a7yxpcx+Ya8Ywdx++asNpYaWFsyeZ58tu2/wAigadmKh1NAD2uLmk8o3OOsxB3n1TG3EtBkh/POATvjntzTozSbCK1iNEHbzz59lVeM8PLcsJA2xG3STlWN98yQ2f7jgE9IhSVaYLZc6AdhmTPQQSnol6o83qubkEw47DJ2n8kDZ3Oh2k539SVZuL8McfEIjO5gjzx36qtcK4c41hMnORnHdTbplUrLpwys4sxO3Mgfr7J5ZVP9I6h6pX8IsbgAj5FBXfHwxmhglx+QQuulfH0hPxR8vdAnKFpcOLsxCa0KJeMjufNO7KzHRRlNt6KxwRq5FbHBT19lpXgWTuTR8z+SxNeQH4sZXKNdw6AnadQj5omhTFTDvAQRs8Z/fdQ02DBOog5EzhRPLJzTcBmMATPTCttGOgioJ8JDpHMxJA2kc/MeyNs3EiHcvTP5JbbsJy1rhpyJO3eOvkpvjljQYnTB25dD27prs5aGH8S0ODXkxnIzEfqo7C5xqYM6v5hMQDn3XFzpcz4jAXCI08gScz0gyt8MohrCTvqntkfouaopF2VzjRbrqFzgHksIEGTuCO3I5WrO5AEHIPseo7on7R2uqq9xBEUtQiIkETPaClFPZIzRHaHFOr+iIpuBS2zqSIO/Lv2/JENdlBMdxGdHcIyo4aTPIJZbvRTX9U9HJE9nbA0mA7guJ7EkH5fkiAwbLi3MBThoC5I5ndjaZRFWg1pGx7Lq0q4gnb2UVxXCIluwllFsSTz25pfxBk7dem6nYdW0efIIDjLzTAOrJ/eEsnSD6SZK61IAJGkdThDVKwbEjVM6ehA59913WvqdRniDgBEntI69ZQTa7dfJ2nVHijMRiOgAx2CXb4Sc2+nHEbyq0ucCXNbyAOkQHSJGMkMAPfmhrq510nvbSIe2A6YOkGG8yCMmcbISs8l2kagJ1uJ/m2AiJEYlTFlNwYdBkTqG0lwAI7bfKVzewqPxDeBcZBb/TM7mcdAT178oRnxyXAglrQCABgknYyOQn6JHYWmkeJ0tmTBgZyRHLc/spuy71DwAnTGOW/Ixywgmycq4ScQrjk0B8Zc4B2mNyOn4JjwtjSzWH6p3OZ32GIA8kCK4MwA53mAMjORv6KGhWqAlpLdM5DQfD6SnsjQbxS4pmW55glw1D0jI9Eg4fbtpFxa7BznMeqb3b3RgAjuWg+k7/qqxxrWABIaDnVM+mAUsmVxnfE+MF/gYccyoLO3z1QlpSbIyT6QFYLK3UJNtm6EaCbSgrHwyjHdLbKknlqnxxBkYTpWLl1TO6xXIFVv3ERGN0PXGT/xWLFzMqOrdx+GDJnGefzU/EB/qDuM95GVtYnQrOOBOOmqJxP4BF8KE1WA5BLZB2P3uSxYkf0Vx8Yj+0hgY6kenTyVf/lWLEpqjwlo7BMqv3v7W+7RK0sQXRw5uzP+P/05dE5WLFT6Fj0OYURT/D8ltYuOJGLddo0DHMrFi4SRLWwMYS2u4ubVJyQwAE5IGo4W1im+kl9ii4zTM5y72lRX1JodhoHicNhtrAhYsVYf1ZKfSZox/a76s/MqagZicx15YWLFH7K/RlI4qHnqYPQ6pHlgY7IkDAHKTjl/KtLE0uImD8XqFtN5aSPIx06KX7MGQDz/AFWLEI9BL+o/4vRaTTJaCZjYbFeY39QtuXAEgScAwPksWLso+AeWlMFhMCfJM7RbWKBuiOLVMrbYrFivEnM4KxYsRFP/2Q=="/>
          <p:cNvSpPr>
            <a:spLocks noChangeAspect="1" noChangeArrowheads="1"/>
          </p:cNvSpPr>
          <p:nvPr/>
        </p:nvSpPr>
        <p:spPr bwMode="auto">
          <a:xfrm>
            <a:off x="0" y="0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8849" y="166937"/>
            <a:ext cx="3507383" cy="381284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t="13559" b="22835"/>
          <a:stretch/>
        </p:blipFill>
        <p:spPr>
          <a:xfrm>
            <a:off x="4055031" y="3176134"/>
            <a:ext cx="3861066" cy="326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18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</TotalTime>
  <Words>818</Words>
  <Application>Microsoft Office PowerPoint</Application>
  <PresentationFormat>Panorámica</PresentationFormat>
  <Paragraphs>135</Paragraphs>
  <Slides>29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5" baseType="lpstr">
      <vt:lpstr>Arial</vt:lpstr>
      <vt:lpstr>Bangla MN</vt:lpstr>
      <vt:lpstr>Bookman Old Style</vt:lpstr>
      <vt:lpstr>Calibri</vt:lpstr>
      <vt:lpstr>Calibri Light</vt:lpstr>
      <vt:lpstr>Tema de Office</vt:lpstr>
      <vt:lpstr>UNIVERSISAD AUTONOMA  DEL ESTADO DE MEXICO  CENTRO UNIVERSITARIO AMECAMECA-UAEM</vt:lpstr>
      <vt:lpstr>CONTENIDO 1/2</vt:lpstr>
      <vt:lpstr>OBJETIVO</vt:lpstr>
      <vt:lpstr>I) Anomalías congénitas  de la boca</vt:lpstr>
      <vt:lpstr>Presentación de PowerPoint</vt:lpstr>
      <vt:lpstr>Presentación de PowerPoint</vt:lpstr>
      <vt:lpstr>Presentación de PowerPoint</vt:lpstr>
      <vt:lpstr>Presentación de PowerPoint</vt:lpstr>
      <vt:lpstr>  Estomatitis Micoticas:  Candida albicans                                              Estomatitis ulcerosa  </vt:lpstr>
      <vt:lpstr>Neoplasis en cavidad bucal</vt:lpstr>
      <vt:lpstr>Patologías de glándulas salivales </vt:lpstr>
      <vt:lpstr>Esófago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Patologías del Estómago</vt:lpstr>
      <vt:lpstr>Presentación de PowerPoint</vt:lpstr>
      <vt:lpstr>Neoplasias</vt:lpstr>
      <vt:lpstr>Presentación de PowerPoint</vt:lpstr>
      <vt:lpstr>Presentación de PowerPoint</vt:lpstr>
      <vt:lpstr>Presentación de PowerPoint</vt:lpstr>
      <vt:lpstr>    Abomaso  Desplazamiento del abomaso: DAI -DAD        </vt:lpstr>
      <vt:lpstr>Presentación de PowerPoint</vt:lpstr>
      <vt:lpstr>Presentación de PowerPoint</vt:lpstr>
      <vt:lpstr>lesiones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Digestivo</dc:title>
  <dc:creator>Usuario de Microsoft Office</dc:creator>
  <cp:lastModifiedBy>UAEM Rosario</cp:lastModifiedBy>
  <cp:revision>153</cp:revision>
  <dcterms:created xsi:type="dcterms:W3CDTF">2015-09-27T23:29:09Z</dcterms:created>
  <dcterms:modified xsi:type="dcterms:W3CDTF">2016-10-12T21:40:20Z</dcterms:modified>
</cp:coreProperties>
</file>