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7"/>
  </p:notesMasterIdLst>
  <p:sldIdLst>
    <p:sldId id="327" r:id="rId2"/>
    <p:sldId id="328" r:id="rId3"/>
    <p:sldId id="329" r:id="rId4"/>
    <p:sldId id="297" r:id="rId5"/>
    <p:sldId id="269" r:id="rId6"/>
    <p:sldId id="305" r:id="rId7"/>
    <p:sldId id="272" r:id="rId8"/>
    <p:sldId id="274" r:id="rId9"/>
    <p:sldId id="323" r:id="rId10"/>
    <p:sldId id="258" r:id="rId11"/>
    <p:sldId id="260" r:id="rId12"/>
    <p:sldId id="257" r:id="rId13"/>
    <p:sldId id="275" r:id="rId14"/>
    <p:sldId id="276" r:id="rId15"/>
    <p:sldId id="317" r:id="rId16"/>
    <p:sldId id="315" r:id="rId17"/>
    <p:sldId id="325" r:id="rId18"/>
    <p:sldId id="316" r:id="rId19"/>
    <p:sldId id="322" r:id="rId20"/>
    <p:sldId id="285" r:id="rId21"/>
    <p:sldId id="286" r:id="rId22"/>
    <p:sldId id="277" r:id="rId23"/>
    <p:sldId id="259" r:id="rId24"/>
    <p:sldId id="318" r:id="rId25"/>
    <p:sldId id="298" r:id="rId26"/>
    <p:sldId id="324" r:id="rId27"/>
    <p:sldId id="262" r:id="rId28"/>
    <p:sldId id="300" r:id="rId29"/>
    <p:sldId id="263" r:id="rId30"/>
    <p:sldId id="309" r:id="rId31"/>
    <p:sldId id="261" r:id="rId32"/>
    <p:sldId id="271" r:id="rId33"/>
    <p:sldId id="273" r:id="rId34"/>
    <p:sldId id="267" r:id="rId35"/>
    <p:sldId id="288" r:id="rId36"/>
    <p:sldId id="291" r:id="rId37"/>
    <p:sldId id="290" r:id="rId38"/>
    <p:sldId id="301" r:id="rId39"/>
    <p:sldId id="292" r:id="rId40"/>
    <p:sldId id="280" r:id="rId41"/>
    <p:sldId id="313" r:id="rId42"/>
    <p:sldId id="265" r:id="rId43"/>
    <p:sldId id="319" r:id="rId44"/>
    <p:sldId id="320" r:id="rId45"/>
    <p:sldId id="326" r:id="rId46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1E0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1" d="100"/>
          <a:sy n="61" d="100"/>
        </p:scale>
        <p:origin x="210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-214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notesMaster" Target="notesMasters/notesMaster1.xml"/><Relationship Id="rId50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tableStyles" Target="tableStyle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AC524D-51A0-474F-B1DF-A5A256AF499D}" type="datetimeFigureOut">
              <a:rPr lang="es-MX" smtClean="0"/>
              <a:t>12/10/2016</a:t>
            </a:fld>
            <a:endParaRPr lang="es-MX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5BA79F8-DCA2-4350-86A3-635BC2C4A7E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9144508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BA79F8-DCA2-4350-86A3-635BC2C4A7EB}" type="slidenum">
              <a:rPr lang="es-MX" smtClean="0"/>
              <a:t>10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2399510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4334933" y="1169931"/>
            <a:ext cx="4814835" cy="4993802"/>
            <a:chOff x="4334933" y="1169931"/>
            <a:chExt cx="4814835" cy="4993802"/>
          </a:xfrm>
        </p:grpSpPr>
        <p:cxnSp>
          <p:nvCxnSpPr>
            <p:cNvPr id="17" name="Straight Connector 16"/>
            <p:cNvCxnSpPr/>
            <p:nvPr/>
          </p:nvCxnSpPr>
          <p:spPr>
            <a:xfrm flipH="1">
              <a:off x="6009259" y="1169931"/>
              <a:ext cx="3134741" cy="313474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flipH="1">
              <a:off x="4334933" y="1348898"/>
              <a:ext cx="4814835" cy="481483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5225595" y="1469269"/>
              <a:ext cx="3912054" cy="3912054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flipH="1">
              <a:off x="5304588" y="1307856"/>
              <a:ext cx="3839412" cy="3839412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flipH="1">
              <a:off x="5707078" y="1770196"/>
              <a:ext cx="3430571" cy="343057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533400"/>
            <a:ext cx="6154713" cy="3124201"/>
          </a:xfrm>
        </p:spPr>
        <p:txBody>
          <a:bodyPr anchor="b">
            <a:normAutofit/>
          </a:bodyPr>
          <a:lstStyle>
            <a:lvl1pPr algn="l">
              <a:defRPr sz="4400">
                <a:effectLst/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3843868"/>
            <a:ext cx="4954250" cy="1913466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29679-4410-4175-B2DA-72FAF9F8BAD3}" type="datetimeFigureOut">
              <a:rPr lang="es-MX" smtClean="0"/>
              <a:pPr/>
              <a:t>12/10/2016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94B83B-BD5A-4F1A-ACA9-DF5942344751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1840004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n panorámic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6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533400" y="533400"/>
            <a:ext cx="8077200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9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762002" y="3843867"/>
            <a:ext cx="7281332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29679-4410-4175-B2DA-72FAF9F8BAD3}" type="datetimeFigureOut">
              <a:rPr lang="es-MX" smtClean="0"/>
              <a:pPr/>
              <a:t>12/10/2016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94B83B-BD5A-4F1A-ACA9-DF5942344751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701033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8077200" cy="2895600"/>
          </a:xfrm>
        </p:spPr>
        <p:txBody>
          <a:bodyPr anchor="ctr">
            <a:normAutofit/>
          </a:bodyPr>
          <a:lstStyle>
            <a:lvl1pPr algn="l">
              <a:defRPr sz="2800" b="0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114800"/>
            <a:ext cx="6383552" cy="1905000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29679-4410-4175-B2DA-72FAF9F8BAD3}" type="datetimeFigureOut">
              <a:rPr lang="es-MX" smtClean="0"/>
              <a:pPr/>
              <a:t>12/10/2016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94B83B-BD5A-4F1A-ACA9-DF5942344751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85918286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283" y="533400"/>
            <a:ext cx="6859787" cy="2895600"/>
          </a:xfrm>
        </p:spPr>
        <p:txBody>
          <a:bodyPr anchor="ctr">
            <a:normAutofit/>
          </a:bodyPr>
          <a:lstStyle>
            <a:lvl1pPr algn="l">
              <a:defRPr sz="2800" b="0" cap="all">
                <a:solidFill>
                  <a:schemeClr val="tx1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066800" y="3429000"/>
            <a:ext cx="6402467" cy="4826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301070"/>
            <a:ext cx="6382361" cy="171873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29679-4410-4175-B2DA-72FAF9F8BAD3}" type="datetimeFigureOut">
              <a:rPr lang="es-MX" smtClean="0"/>
              <a:pPr/>
              <a:t>12/10/2016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94B83B-BD5A-4F1A-ACA9-DF5942344751}" type="slidenum">
              <a:rPr lang="es-MX" smtClean="0"/>
              <a:pPr/>
              <a:t>‹Nº›</a:t>
            </a:fld>
            <a:endParaRPr lang="es-MX"/>
          </a:p>
        </p:txBody>
      </p:sp>
      <p:sp>
        <p:nvSpPr>
          <p:cNvPr id="14" name="TextBox 13"/>
          <p:cNvSpPr txBox="1"/>
          <p:nvPr/>
        </p:nvSpPr>
        <p:spPr>
          <a:xfrm>
            <a:off x="228600" y="710624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96200" y="2768601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20641492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429000"/>
            <a:ext cx="6382361" cy="1697400"/>
          </a:xfrm>
        </p:spPr>
        <p:txBody>
          <a:bodyPr anchor="b">
            <a:normAutofit/>
          </a:bodyPr>
          <a:lstStyle>
            <a:lvl1pPr algn="l">
              <a:defRPr sz="2800" b="0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5132980"/>
            <a:ext cx="6383552" cy="886819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29679-4410-4175-B2DA-72FAF9F8BAD3}" type="datetimeFigureOut">
              <a:rPr lang="es-MX" smtClean="0"/>
              <a:pPr/>
              <a:t>12/10/2016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94B83B-BD5A-4F1A-ACA9-DF5942344751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96337508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284" y="533400"/>
            <a:ext cx="6859786" cy="2895600"/>
          </a:xfrm>
        </p:spPr>
        <p:txBody>
          <a:bodyPr anchor="ctr">
            <a:normAutofit/>
          </a:bodyPr>
          <a:lstStyle>
            <a:lvl1pPr algn="l">
              <a:defRPr sz="2800" b="0" cap="all">
                <a:solidFill>
                  <a:schemeClr val="tx1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33400" y="3886200"/>
            <a:ext cx="638236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0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953000"/>
            <a:ext cx="63823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29679-4410-4175-B2DA-72FAF9F8BAD3}" type="datetimeFigureOut">
              <a:rPr lang="es-MX" smtClean="0"/>
              <a:pPr/>
              <a:t>12/10/2016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94B83B-BD5A-4F1A-ACA9-DF5942344751}" type="slidenum">
              <a:rPr lang="es-MX" smtClean="0"/>
              <a:pPr/>
              <a:t>‹Nº›</a:t>
            </a:fld>
            <a:endParaRPr lang="es-MX"/>
          </a:p>
        </p:txBody>
      </p:sp>
      <p:sp>
        <p:nvSpPr>
          <p:cNvPr id="14" name="TextBox 13"/>
          <p:cNvSpPr txBox="1"/>
          <p:nvPr/>
        </p:nvSpPr>
        <p:spPr>
          <a:xfrm>
            <a:off x="228600" y="710624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96200" y="2768601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70998060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7525658" cy="28956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sz="2800" b="0" dirty="0"/>
            </a:lvl1pPr>
          </a:lstStyle>
          <a:p>
            <a:pPr marL="0" lvl="0"/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33400" y="3928534"/>
            <a:ext cx="6382361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0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766735"/>
            <a:ext cx="6382360" cy="1253065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29679-4410-4175-B2DA-72FAF9F8BAD3}" type="datetimeFigureOut">
              <a:rPr lang="es-MX" smtClean="0"/>
              <a:pPr/>
              <a:t>12/10/2016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94B83B-BD5A-4F1A-ACA9-DF5942344751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25178646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 algn="l">
              <a:defRPr sz="28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1"/>
            <a:ext cx="6554867" cy="3767670"/>
          </a:xfrm>
        </p:spPr>
        <p:txBody>
          <a:bodyPr vert="eaVert" anchor="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29679-4410-4175-B2DA-72FAF9F8BAD3}" type="datetimeFigureOut">
              <a:rPr lang="es-MX" smtClean="0"/>
              <a:pPr/>
              <a:t>12/10/2016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94B83B-BD5A-4F1A-ACA9-DF5942344751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07621767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66406" y="533400"/>
            <a:ext cx="2044194" cy="4419600"/>
          </a:xfrm>
        </p:spPr>
        <p:txBody>
          <a:bodyPr vert="eaVert">
            <a:normAutofit/>
          </a:bodyPr>
          <a:lstStyle>
            <a:lvl1pPr>
              <a:defRPr sz="28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0"/>
            <a:ext cx="5850012" cy="5486400"/>
          </a:xfrm>
        </p:spPr>
        <p:txBody>
          <a:bodyPr vert="eaVert" anchor="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29679-4410-4175-B2DA-72FAF9F8BAD3}" type="datetimeFigureOut">
              <a:rPr lang="es-MX" smtClean="0"/>
              <a:pPr/>
              <a:t>12/10/2016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94B83B-BD5A-4F1A-ACA9-DF5942344751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5920238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533400"/>
            <a:ext cx="6554867" cy="3767670"/>
          </a:xfrm>
        </p:spPr>
        <p:txBody>
          <a:bodyPr anchor="ctr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29679-4410-4175-B2DA-72FAF9F8BAD3}" type="datetimeFigureOut">
              <a:rPr lang="es-MX" smtClean="0"/>
              <a:pPr/>
              <a:t>12/10/2016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94B83B-BD5A-4F1A-ACA9-DF5942344751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9339405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981199"/>
            <a:ext cx="6402468" cy="2319867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487333"/>
            <a:ext cx="6402467" cy="1532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29679-4410-4175-B2DA-72FAF9F8BAD3}" type="datetimeFigureOut">
              <a:rPr lang="es-MX" smtClean="0"/>
              <a:pPr/>
              <a:t>12/10/2016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94B83B-BD5A-4F1A-ACA9-DF5942344751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8251421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1" name="Content Placeholder 3"/>
          <p:cNvSpPr>
            <a:spLocks noGrp="1"/>
          </p:cNvSpPr>
          <p:nvPr>
            <p:ph sz="half" idx="13"/>
          </p:nvPr>
        </p:nvSpPr>
        <p:spPr>
          <a:xfrm>
            <a:off x="533400" y="533400"/>
            <a:ext cx="3949967" cy="3767667"/>
          </a:xfrm>
        </p:spPr>
        <p:txBody>
          <a:bodyPr anchor="ctr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12" name="Content Placeholder 5"/>
          <p:cNvSpPr>
            <a:spLocks noGrp="1"/>
          </p:cNvSpPr>
          <p:nvPr>
            <p:ph sz="quarter" idx="4"/>
          </p:nvPr>
        </p:nvSpPr>
        <p:spPr>
          <a:xfrm>
            <a:off x="4662362" y="533400"/>
            <a:ext cx="3948238" cy="3759200"/>
          </a:xfrm>
        </p:spPr>
        <p:txBody>
          <a:bodyPr anchor="ctr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29679-4410-4175-B2DA-72FAF9F8BAD3}" type="datetimeFigureOut">
              <a:rPr lang="es-MX" smtClean="0"/>
              <a:pPr/>
              <a:t>12/10/2016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94B83B-BD5A-4F1A-ACA9-DF5942344751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4513435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1" y="533400"/>
            <a:ext cx="3716866" cy="609600"/>
          </a:xfrm>
        </p:spPr>
        <p:txBody>
          <a:bodyPr anchor="b">
            <a:noAutofit/>
          </a:bodyPr>
          <a:lstStyle>
            <a:lvl1pPr marL="0" indent="0">
              <a:buNone/>
              <a:defRPr sz="2400" b="0" cap="all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399" y="1143000"/>
            <a:ext cx="3945467" cy="3158067"/>
          </a:xfrm>
        </p:spPr>
        <p:txBody>
          <a:bodyPr anchor="t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55016" y="566738"/>
            <a:ext cx="376405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 cap="all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2362" y="1143000"/>
            <a:ext cx="3956705" cy="3149600"/>
          </a:xfrm>
        </p:spPr>
        <p:txBody>
          <a:bodyPr anchor="t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29679-4410-4175-B2DA-72FAF9F8BAD3}" type="datetimeFigureOut">
              <a:rPr lang="es-MX" smtClean="0"/>
              <a:pPr/>
              <a:t>12/10/2016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94B83B-BD5A-4F1A-ACA9-DF5942344751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2668678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29679-4410-4175-B2DA-72FAF9F8BAD3}" type="datetimeFigureOut">
              <a:rPr lang="es-MX" smtClean="0"/>
              <a:pPr/>
              <a:t>12/10/2016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94B83B-BD5A-4F1A-ACA9-DF5942344751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0634947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29679-4410-4175-B2DA-72FAF9F8BAD3}" type="datetimeFigureOut">
              <a:rPr lang="es-MX" smtClean="0"/>
              <a:pPr/>
              <a:t>12/10/2016</a:t>
            </a:fld>
            <a:endParaRPr lang="es-MX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94B83B-BD5A-4F1A-ACA9-DF5942344751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6292409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8667" y="533400"/>
            <a:ext cx="3200400" cy="1524000"/>
          </a:xfrm>
        </p:spPr>
        <p:txBody>
          <a:bodyPr anchor="b">
            <a:normAutofit/>
          </a:bodyPr>
          <a:lstStyle>
            <a:lvl1pPr algn="l">
              <a:defRPr sz="20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399" y="533400"/>
            <a:ext cx="4438755" cy="5486400"/>
          </a:xfrm>
        </p:spPr>
        <p:txBody>
          <a:bodyPr anchor="ctr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418667" y="2209802"/>
            <a:ext cx="32004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29679-4410-4175-B2DA-72FAF9F8BAD3}" type="datetimeFigureOut">
              <a:rPr lang="es-MX" smtClean="0"/>
              <a:pPr/>
              <a:t>12/10/2016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94B83B-BD5A-4F1A-ACA9-DF5942344751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5681445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95800" y="1447800"/>
            <a:ext cx="3563258" cy="11430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762000" y="914400"/>
            <a:ext cx="3280974" cy="48006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496027" y="2743200"/>
            <a:ext cx="3564223" cy="2082800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29679-4410-4175-B2DA-72FAF9F8BAD3}" type="datetimeFigureOut">
              <a:rPr lang="es-MX" smtClean="0"/>
              <a:pPr/>
              <a:t>12/10/2016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33400" y="6172200"/>
            <a:ext cx="5811724" cy="365125"/>
          </a:xfrm>
        </p:spPr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94B83B-BD5A-4F1A-ACA9-DF5942344751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2470699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6670675" y="3894667"/>
            <a:ext cx="2470456" cy="2658533"/>
            <a:chOff x="6687077" y="3259666"/>
            <a:chExt cx="2981857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8756120" y="3259666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6687077" y="3486677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7772400" y="3581400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7923214" y="3433394"/>
              <a:ext cx="1739738" cy="173974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8398935" y="3985317"/>
              <a:ext cx="1264017" cy="126401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533401"/>
            <a:ext cx="6554867" cy="37676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30245" y="6172203"/>
            <a:ext cx="1200463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D0629679-4410-4175-B2DA-72FAF9F8BAD3}" type="datetimeFigureOut">
              <a:rPr lang="es-MX" smtClean="0"/>
              <a:pPr/>
              <a:t>12/10/2016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33400" y="6172200"/>
            <a:ext cx="5811724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74426" y="5578478"/>
            <a:ext cx="856907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28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5594B83B-BD5A-4F1A-ACA9-DF5942344751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64087546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0.jpeg"/><Relationship Id="rId7" Type="http://schemas.openxmlformats.org/officeDocument/2006/relationships/image" Target="../media/image1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>
          <a:xfrm>
            <a:off x="2540581" y="642343"/>
            <a:ext cx="5183981" cy="1017984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es-ES" sz="2400" dirty="0">
                <a:solidFill>
                  <a:schemeClr val="bg1"/>
                </a:solidFill>
              </a:rPr>
              <a:t>UNIVERSISAD AUTONOMA  DEL ESTADO DE MEXICO</a:t>
            </a:r>
            <a:br>
              <a:rPr lang="es-ES" sz="2400" dirty="0">
                <a:solidFill>
                  <a:schemeClr val="bg1"/>
                </a:solidFill>
              </a:rPr>
            </a:br>
            <a:r>
              <a:rPr lang="es-ES" sz="2400" dirty="0">
                <a:solidFill>
                  <a:schemeClr val="bg1"/>
                </a:solidFill>
              </a:rPr>
              <a:t/>
            </a:r>
            <a:br>
              <a:rPr lang="es-ES" sz="2400" dirty="0">
                <a:solidFill>
                  <a:schemeClr val="bg1"/>
                </a:solidFill>
              </a:rPr>
            </a:br>
            <a:r>
              <a:rPr lang="es-ES" sz="2400" dirty="0">
                <a:solidFill>
                  <a:schemeClr val="bg1"/>
                </a:solidFill>
              </a:rPr>
              <a:t>CENTRO UNIVERSITARIO </a:t>
            </a:r>
            <a:r>
              <a:rPr lang="es-ES" sz="2400" dirty="0" smtClean="0">
                <a:solidFill>
                  <a:schemeClr val="bg1"/>
                </a:solidFill>
              </a:rPr>
              <a:t>AMECAMECA-UAEM</a:t>
            </a:r>
            <a:endParaRPr lang="es-ES" sz="2400" dirty="0">
              <a:solidFill>
                <a:schemeClr val="bg1"/>
              </a:solidFill>
            </a:endParaRPr>
          </a:p>
        </p:txBody>
      </p:sp>
      <p:sp>
        <p:nvSpPr>
          <p:cNvPr id="9219" name="Rectangle 3"/>
          <p:cNvSpPr>
            <a:spLocks noGrp="1" noChangeArrowheads="1"/>
          </p:cNvSpPr>
          <p:nvPr>
            <p:ph sz="quarter" idx="4294967295"/>
          </p:nvPr>
        </p:nvSpPr>
        <p:spPr>
          <a:xfrm>
            <a:off x="323528" y="2564904"/>
            <a:ext cx="8496944" cy="4176464"/>
          </a:xfrm>
          <a:prstGeom prst="rect">
            <a:avLst/>
          </a:prstGeom>
        </p:spPr>
        <p:txBody>
          <a:bodyPr>
            <a:normAutofit fontScale="47500" lnSpcReduction="20000"/>
          </a:bodyPr>
          <a:lstStyle/>
          <a:p>
            <a:pPr algn="ctr">
              <a:defRPr/>
            </a:pPr>
            <a:r>
              <a:rPr lang="es-ES" altLang="es-MX" sz="4400" dirty="0">
                <a:solidFill>
                  <a:schemeClr val="bg1"/>
                </a:solidFill>
              </a:rPr>
              <a:t>Licenciatura: Medicina Veterinaria y Zootecnia</a:t>
            </a:r>
          </a:p>
          <a:p>
            <a:pPr algn="ctr">
              <a:defRPr/>
            </a:pPr>
            <a:endParaRPr lang="es-ES" altLang="es-MX" sz="4400" dirty="0">
              <a:solidFill>
                <a:schemeClr val="bg1"/>
              </a:solidFill>
            </a:endParaRPr>
          </a:p>
          <a:p>
            <a:pPr algn="ctr">
              <a:defRPr/>
            </a:pPr>
            <a:r>
              <a:rPr lang="es-ES" altLang="es-MX" sz="4400" dirty="0">
                <a:solidFill>
                  <a:schemeClr val="bg1"/>
                </a:solidFill>
              </a:rPr>
              <a:t>UNIDAD DE </a:t>
            </a:r>
            <a:r>
              <a:rPr lang="es-ES" altLang="es-MX" sz="4400" dirty="0" err="1" smtClean="0">
                <a:solidFill>
                  <a:schemeClr val="bg1"/>
                </a:solidFill>
              </a:rPr>
              <a:t>APRENDIZAJE:Virología</a:t>
            </a:r>
            <a:r>
              <a:rPr lang="es-ES" altLang="es-MX" sz="4400" dirty="0" smtClean="0">
                <a:solidFill>
                  <a:schemeClr val="bg1"/>
                </a:solidFill>
              </a:rPr>
              <a:t>.</a:t>
            </a:r>
            <a:endParaRPr lang="es-ES" altLang="es-MX" sz="4400" dirty="0">
              <a:solidFill>
                <a:schemeClr val="bg1"/>
              </a:solidFill>
            </a:endParaRPr>
          </a:p>
          <a:p>
            <a:pPr algn="ctr">
              <a:buNone/>
              <a:defRPr/>
            </a:pPr>
            <a:endParaRPr lang="es-ES" altLang="es-MX" sz="4400" dirty="0">
              <a:solidFill>
                <a:schemeClr val="bg1"/>
              </a:solidFill>
            </a:endParaRPr>
          </a:p>
          <a:p>
            <a:pPr algn="ctr">
              <a:defRPr/>
            </a:pPr>
            <a:r>
              <a:rPr lang="es-ES" altLang="es-MX" sz="4400" dirty="0">
                <a:solidFill>
                  <a:schemeClr val="bg1"/>
                </a:solidFill>
              </a:rPr>
              <a:t>TEMA:</a:t>
            </a:r>
          </a:p>
          <a:p>
            <a:pPr algn="ctr">
              <a:defRPr/>
            </a:pPr>
            <a:r>
              <a:rPr lang="es-ES" altLang="es-MX" sz="4400" dirty="0" smtClean="0">
                <a:solidFill>
                  <a:schemeClr val="bg1"/>
                </a:solidFill>
              </a:rPr>
              <a:t>“Rabia”</a:t>
            </a:r>
          </a:p>
          <a:p>
            <a:pPr algn="ctr">
              <a:buNone/>
              <a:defRPr/>
            </a:pPr>
            <a:r>
              <a:rPr lang="es-ES" altLang="es-MX" sz="4400" dirty="0" smtClean="0">
                <a:solidFill>
                  <a:schemeClr val="bg1"/>
                </a:solidFill>
              </a:rPr>
              <a:t> </a:t>
            </a:r>
          </a:p>
          <a:p>
            <a:pPr algn="ctr">
              <a:buNone/>
              <a:defRPr/>
            </a:pPr>
            <a:r>
              <a:rPr lang="es-ES" altLang="es-MX" sz="4400" dirty="0" smtClean="0">
                <a:solidFill>
                  <a:schemeClr val="bg1"/>
                </a:solidFill>
              </a:rPr>
              <a:t>Elaboró: Dra. en C . María del Rosario Santiago Rodríguez.</a:t>
            </a:r>
          </a:p>
          <a:p>
            <a:pPr algn="ctr">
              <a:buNone/>
              <a:defRPr/>
            </a:pPr>
            <a:r>
              <a:rPr lang="es-ES" altLang="es-MX" sz="4400" dirty="0" smtClean="0">
                <a:solidFill>
                  <a:schemeClr val="bg1"/>
                </a:solidFill>
              </a:rPr>
              <a:t>Octubre 2016</a:t>
            </a:r>
          </a:p>
          <a:p>
            <a:pPr>
              <a:defRPr/>
            </a:pPr>
            <a:endParaRPr lang="es-ES" altLang="es-MX" sz="4400" dirty="0" smtClean="0">
              <a:solidFill>
                <a:schemeClr val="bg1"/>
              </a:solidFill>
            </a:endParaRPr>
          </a:p>
          <a:p>
            <a:pPr algn="r">
              <a:buNone/>
              <a:defRPr/>
            </a:pPr>
            <a:endParaRPr lang="es-ES" altLang="es-MX" dirty="0" smtClean="0">
              <a:solidFill>
                <a:schemeClr val="bg1"/>
              </a:solidFill>
            </a:endParaRPr>
          </a:p>
        </p:txBody>
      </p:sp>
      <p:pic>
        <p:nvPicPr>
          <p:cNvPr id="19460" name="Picture 12" descr="Log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2836"/>
            <a:ext cx="2030494" cy="21200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6408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Rectángulo"/>
          <p:cNvSpPr/>
          <p:nvPr/>
        </p:nvSpPr>
        <p:spPr>
          <a:xfrm>
            <a:off x="714348" y="1928802"/>
            <a:ext cx="4643438" cy="192882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pic>
        <p:nvPicPr>
          <p:cNvPr id="4" name="Picture 4" descr="http://image.slidesharecdn.com/rabiacanina-091009154707-phpapp01/95/rabia-canina-83-728.jpg?cb=1255121405"/>
          <p:cNvPicPr>
            <a:picLocks noChangeAspect="1" noChangeArrowheads="1"/>
          </p:cNvPicPr>
          <p:nvPr/>
        </p:nvPicPr>
        <p:blipFill>
          <a:blip r:embed="rId3"/>
          <a:srcRect l="10302" t="24725" r="13461" b="12087"/>
          <a:stretch>
            <a:fillRect/>
          </a:stretch>
        </p:blipFill>
        <p:spPr bwMode="auto">
          <a:xfrm>
            <a:off x="2958973" y="1535893"/>
            <a:ext cx="2928958" cy="2428892"/>
          </a:xfrm>
          <a:prstGeom prst="rect">
            <a:avLst/>
          </a:prstGeom>
          <a:noFill/>
        </p:spPr>
      </p:pic>
      <p:pic>
        <p:nvPicPr>
          <p:cNvPr id="7" name="Picture 2" descr="http://image.slidesharecdn.com/rabiacanina-091009154707-phpapp01/95/rabia-canina-84-728.jpg?cb=1255121405"/>
          <p:cNvPicPr>
            <a:picLocks noChangeAspect="1" noChangeArrowheads="1"/>
          </p:cNvPicPr>
          <p:nvPr/>
        </p:nvPicPr>
        <p:blipFill>
          <a:blip r:embed="rId4"/>
          <a:srcRect l="7212" t="26099" r="14491" b="14835"/>
          <a:stretch>
            <a:fillRect/>
          </a:stretch>
        </p:blipFill>
        <p:spPr bwMode="auto">
          <a:xfrm>
            <a:off x="0" y="4500571"/>
            <a:ext cx="2428924" cy="2357430"/>
          </a:xfrm>
          <a:prstGeom prst="rect">
            <a:avLst/>
          </a:prstGeom>
          <a:noFill/>
        </p:spPr>
      </p:pic>
      <p:pic>
        <p:nvPicPr>
          <p:cNvPr id="34820" name="Picture 4" descr="Resultado de imagen para murcielagos rabiosos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500826" y="428604"/>
            <a:ext cx="2286000" cy="2071702"/>
          </a:xfrm>
          <a:prstGeom prst="rect">
            <a:avLst/>
          </a:prstGeom>
          <a:noFill/>
        </p:spPr>
      </p:pic>
      <p:pic>
        <p:nvPicPr>
          <p:cNvPr id="34822" name="Picture 6" descr="https://pbs.twimg.com/profile_images/1082405919/angry_monkey.jpg"/>
          <p:cNvPicPr>
            <a:picLocks noChangeAspect="1" noChangeArrowheads="1"/>
          </p:cNvPicPr>
          <p:nvPr/>
        </p:nvPicPr>
        <p:blipFill>
          <a:blip r:embed="rId6"/>
          <a:srcRect l="22500" r="12501" b="18316"/>
          <a:stretch>
            <a:fillRect/>
          </a:stretch>
        </p:blipFill>
        <p:spPr bwMode="auto">
          <a:xfrm>
            <a:off x="0" y="2071678"/>
            <a:ext cx="1857356" cy="2357454"/>
          </a:xfrm>
          <a:prstGeom prst="rect">
            <a:avLst/>
          </a:prstGeom>
          <a:noFill/>
        </p:spPr>
      </p:pic>
      <p:pic>
        <p:nvPicPr>
          <p:cNvPr id="34824" name="Picture 8" descr="Resultado de imagen para murcielagos rabiosos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000232" y="3571876"/>
            <a:ext cx="2171700" cy="1628776"/>
          </a:xfrm>
          <a:prstGeom prst="rect">
            <a:avLst/>
          </a:prstGeom>
          <a:noFill/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156176" y="4037144"/>
            <a:ext cx="2543175" cy="1800225"/>
          </a:xfrm>
          <a:prstGeom prst="rect">
            <a:avLst/>
          </a:prstGeom>
        </p:spPr>
      </p:pic>
      <p:sp>
        <p:nvSpPr>
          <p:cNvPr id="2" name="CuadroTexto 1"/>
          <p:cNvSpPr txBox="1"/>
          <p:nvPr/>
        </p:nvSpPr>
        <p:spPr>
          <a:xfrm>
            <a:off x="463949" y="162688"/>
            <a:ext cx="542398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3200" b="1" dirty="0" smtClean="0">
                <a:solidFill>
                  <a:schemeClr val="bg1"/>
                </a:solidFill>
              </a:rPr>
              <a:t>Especies susceptibles</a:t>
            </a:r>
          </a:p>
          <a:p>
            <a:r>
              <a:rPr lang="es-MX" sz="2800" dirty="0" smtClean="0">
                <a:solidFill>
                  <a:schemeClr val="bg1"/>
                </a:solidFill>
              </a:rPr>
              <a:t>Animales de sangre caliente</a:t>
            </a:r>
            <a:endParaRPr lang="es-MX" sz="28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://image.slidesharecdn.com/17-virusdelarabia-111205232643-phpapp01/95/17-virus-de-la-rabia-4-728.jpg?cb=1323149393"/>
          <p:cNvPicPr>
            <a:picLocks noChangeAspect="1" noChangeArrowheads="1"/>
          </p:cNvPicPr>
          <p:nvPr/>
        </p:nvPicPr>
        <p:blipFill>
          <a:blip r:embed="rId2"/>
          <a:srcRect l="8108" t="4121" b="5219"/>
          <a:stretch>
            <a:fillRect/>
          </a:stretch>
        </p:blipFill>
        <p:spPr bwMode="auto">
          <a:xfrm>
            <a:off x="19506" y="1340768"/>
            <a:ext cx="4857752" cy="4714908"/>
          </a:xfrm>
          <a:prstGeom prst="rect">
            <a:avLst/>
          </a:prstGeom>
          <a:noFill/>
        </p:spPr>
      </p:pic>
      <p:pic>
        <p:nvPicPr>
          <p:cNvPr id="17412" name="Picture 4" descr="http://image.slidesharecdn.com/17-virusdelarabia-111205232643-phpapp01/95/17-virus-de-la-rabia-5-728.jpg?cb=1323149393"/>
          <p:cNvPicPr>
            <a:picLocks noChangeAspect="1" noChangeArrowheads="1"/>
          </p:cNvPicPr>
          <p:nvPr/>
        </p:nvPicPr>
        <p:blipFill>
          <a:blip r:embed="rId3"/>
          <a:srcRect l="3030" t="5495" r="6060" b="3845"/>
          <a:stretch>
            <a:fillRect/>
          </a:stretch>
        </p:blipFill>
        <p:spPr bwMode="auto">
          <a:xfrm>
            <a:off x="4427984" y="1340768"/>
            <a:ext cx="4286280" cy="4714908"/>
          </a:xfrm>
          <a:prstGeom prst="rect">
            <a:avLst/>
          </a:prstGeom>
          <a:noFill/>
        </p:spPr>
      </p:pic>
      <p:sp>
        <p:nvSpPr>
          <p:cNvPr id="2" name="CuadroTexto 1"/>
          <p:cNvSpPr txBox="1"/>
          <p:nvPr/>
        </p:nvSpPr>
        <p:spPr>
          <a:xfrm>
            <a:off x="2068946" y="133073"/>
            <a:ext cx="561662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b="1" dirty="0" smtClean="0">
                <a:solidFill>
                  <a:schemeClr val="bg1"/>
                </a:solidFill>
              </a:rPr>
              <a:t>Comparativo de presentación de la enfermedad en animales salvajes y animales domésticos</a:t>
            </a:r>
            <a:endParaRPr lang="es-MX" sz="24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3923928" y="2683803"/>
            <a:ext cx="2862618" cy="1074420"/>
          </a:xfrm>
          <a:prstGeom prst="rect">
            <a:avLst/>
          </a:prstGeom>
          <a:solidFill>
            <a:srgbClr val="D1E0B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3" name="2 Rectángulo"/>
          <p:cNvSpPr/>
          <p:nvPr/>
        </p:nvSpPr>
        <p:spPr>
          <a:xfrm>
            <a:off x="2214546" y="2714620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s-MX" dirty="0" smtClean="0"/>
              <a:t>(</a:t>
            </a:r>
            <a:endParaRPr lang="es-MX" dirty="0"/>
          </a:p>
        </p:txBody>
      </p:sp>
      <p:pic>
        <p:nvPicPr>
          <p:cNvPr id="5122" name="Picture 2" descr="http://image.slidesharecdn.com/rabia-doctor-jos-bustamante-120041705361266-3/95/rabia-doctor-jos-bustamante-5-728.jpg?cb=120040985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16632"/>
            <a:ext cx="9144000" cy="6741368"/>
          </a:xfrm>
          <a:prstGeom prst="rect">
            <a:avLst/>
          </a:prstGeom>
          <a:solidFill>
            <a:srgbClr val="D1E0B2"/>
          </a:solidFill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31832" y="5079656"/>
            <a:ext cx="1512168" cy="1743075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06162" y="1220943"/>
            <a:ext cx="2314309" cy="149367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http://image.slidesharecdn.com/rabia-doctor-jos-bustamante-120041705361266-3/95/rabia-doctor-jos-bustamante-7-728.jpg?cb=120040985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3 CuadroTexto"/>
          <p:cNvSpPr txBox="1"/>
          <p:nvPr/>
        </p:nvSpPr>
        <p:spPr>
          <a:xfrm>
            <a:off x="7786710" y="1928802"/>
            <a:ext cx="9286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monos</a:t>
            </a:r>
            <a:endParaRPr lang="es-MX" dirty="0"/>
          </a:p>
        </p:txBody>
      </p:sp>
      <p:sp>
        <p:nvSpPr>
          <p:cNvPr id="5" name="4 CuadroTexto"/>
          <p:cNvSpPr txBox="1"/>
          <p:nvPr/>
        </p:nvSpPr>
        <p:spPr>
          <a:xfrm>
            <a:off x="4714876" y="2714620"/>
            <a:ext cx="13573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dirty="0" smtClean="0"/>
              <a:t>murciélagos</a:t>
            </a:r>
            <a:endParaRPr lang="es-MX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http://image.slidesharecdn.com/rabia-doctor-jos-bustamante-120041705361266-3/95/rabia-doctor-jos-bustamante-8-728.jpg?cb=1200409855"/>
          <p:cNvPicPr>
            <a:picLocks noChangeAspect="1" noChangeArrowheads="1"/>
          </p:cNvPicPr>
          <p:nvPr/>
        </p:nvPicPr>
        <p:blipFill>
          <a:blip r:embed="rId2"/>
          <a:srcRect l="13393" t="19231" r="3159" b="9340"/>
          <a:stretch>
            <a:fillRect/>
          </a:stretch>
        </p:blipFill>
        <p:spPr bwMode="auto">
          <a:xfrm>
            <a:off x="611560" y="583622"/>
            <a:ext cx="7929586" cy="5857916"/>
          </a:xfrm>
          <a:prstGeom prst="rect">
            <a:avLst/>
          </a:prstGeom>
          <a:noFill/>
        </p:spPr>
      </p:pic>
      <p:sp>
        <p:nvSpPr>
          <p:cNvPr id="3" name="2 CuadroTexto"/>
          <p:cNvSpPr txBox="1"/>
          <p:nvPr/>
        </p:nvSpPr>
        <p:spPr>
          <a:xfrm>
            <a:off x="683568" y="72772"/>
            <a:ext cx="278608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800" b="1" dirty="0" smtClean="0">
                <a:solidFill>
                  <a:schemeClr val="bg1"/>
                </a:solidFill>
              </a:rPr>
              <a:t>Patogenia</a:t>
            </a:r>
            <a:endParaRPr lang="es-MX" sz="2800" b="1" dirty="0">
              <a:solidFill>
                <a:schemeClr val="bg1"/>
              </a:solidFill>
            </a:endParaRPr>
          </a:p>
        </p:txBody>
      </p:sp>
      <p:pic>
        <p:nvPicPr>
          <p:cNvPr id="2" name="Picture 2" descr="Resultado de imagen para perro mordido por animal  rabioso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55776" y="2060848"/>
            <a:ext cx="3816424" cy="321471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 rotWithShape="1">
          <a:blip r:embed="rId2"/>
          <a:srcRect t="18055"/>
          <a:stretch/>
        </p:blipFill>
        <p:spPr>
          <a:xfrm>
            <a:off x="323528" y="1268760"/>
            <a:ext cx="8640960" cy="5229200"/>
          </a:xfrm>
          <a:prstGeom prst="rect">
            <a:avLst/>
          </a:prstGeom>
        </p:spPr>
      </p:pic>
      <p:sp>
        <p:nvSpPr>
          <p:cNvPr id="4" name="CuadroTexto 3"/>
          <p:cNvSpPr txBox="1"/>
          <p:nvPr/>
        </p:nvSpPr>
        <p:spPr>
          <a:xfrm>
            <a:off x="1907704" y="476672"/>
            <a:ext cx="46805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3200" b="1" dirty="0" smtClean="0">
                <a:solidFill>
                  <a:schemeClr val="bg1"/>
                </a:solidFill>
              </a:rPr>
              <a:t>Migración del virus</a:t>
            </a:r>
            <a:endParaRPr lang="es-MX" sz="3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721297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539552" y="260648"/>
            <a:ext cx="5400600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3200" b="1" dirty="0" smtClean="0">
                <a:solidFill>
                  <a:schemeClr val="bg1"/>
                </a:solidFill>
              </a:rPr>
              <a:t>En Rumiantes</a:t>
            </a:r>
          </a:p>
          <a:p>
            <a:endParaRPr lang="es-MX" sz="3200" b="1" dirty="0" smtClean="0">
              <a:solidFill>
                <a:schemeClr val="bg1"/>
              </a:solidFill>
            </a:endParaRPr>
          </a:p>
          <a:p>
            <a:r>
              <a:rPr lang="es-MX" sz="3200" dirty="0" smtClean="0">
                <a:solidFill>
                  <a:schemeClr val="bg1"/>
                </a:solidFill>
              </a:rPr>
              <a:t>Primeros  signos:</a:t>
            </a:r>
          </a:p>
          <a:p>
            <a:r>
              <a:rPr lang="es-MX" sz="3200" dirty="0" smtClean="0">
                <a:solidFill>
                  <a:schemeClr val="bg1"/>
                </a:solidFill>
              </a:rPr>
              <a:t>Depresión generalizada</a:t>
            </a:r>
          </a:p>
          <a:p>
            <a:r>
              <a:rPr lang="es-MX" sz="3200" dirty="0" smtClean="0">
                <a:solidFill>
                  <a:schemeClr val="bg1"/>
                </a:solidFill>
              </a:rPr>
              <a:t>Disminución del apetito</a:t>
            </a:r>
          </a:p>
          <a:p>
            <a:r>
              <a:rPr lang="es-MX" sz="3200" dirty="0" smtClean="0">
                <a:solidFill>
                  <a:schemeClr val="bg1"/>
                </a:solidFill>
              </a:rPr>
              <a:t>Disminuye la producción de leche</a:t>
            </a:r>
          </a:p>
          <a:p>
            <a:endParaRPr lang="es-MX" sz="3200" dirty="0">
              <a:solidFill>
                <a:schemeClr val="bg1"/>
              </a:solidFill>
            </a:endParaRPr>
          </a:p>
          <a:p>
            <a:endParaRPr lang="es-MX" sz="3200" dirty="0" smtClean="0"/>
          </a:p>
          <a:p>
            <a:endParaRPr lang="es-MX" sz="3200" dirty="0"/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64392" y="134814"/>
            <a:ext cx="3556255" cy="2808312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88024" y="3717032"/>
            <a:ext cx="3960440" cy="2664296"/>
          </a:xfrm>
          <a:prstGeom prst="rect">
            <a:avLst/>
          </a:prstGeom>
        </p:spPr>
      </p:pic>
      <p:sp>
        <p:nvSpPr>
          <p:cNvPr id="6" name="CuadroTexto 5"/>
          <p:cNvSpPr txBox="1"/>
          <p:nvPr/>
        </p:nvSpPr>
        <p:spPr>
          <a:xfrm>
            <a:off x="5292080" y="6453336"/>
            <a:ext cx="20882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>
                <a:solidFill>
                  <a:schemeClr val="bg1"/>
                </a:solidFill>
              </a:rPr>
              <a:t>Rabia furiosa</a:t>
            </a:r>
            <a:endParaRPr lang="es-MX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460336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683568" y="836712"/>
            <a:ext cx="4572000" cy="550920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s-MX" sz="3200" dirty="0">
                <a:solidFill>
                  <a:schemeClr val="bg1"/>
                </a:solidFill>
              </a:rPr>
              <a:t>Posteriormente</a:t>
            </a:r>
            <a:r>
              <a:rPr lang="es-MX" sz="3200" dirty="0" smtClean="0">
                <a:solidFill>
                  <a:schemeClr val="bg1"/>
                </a:solidFill>
              </a:rPr>
              <a:t>…</a:t>
            </a:r>
          </a:p>
          <a:p>
            <a:pPr algn="ctr"/>
            <a:endParaRPr lang="es-MX" sz="3200" dirty="0">
              <a:solidFill>
                <a:schemeClr val="bg1"/>
              </a:solidFill>
            </a:endParaRPr>
          </a:p>
          <a:p>
            <a:r>
              <a:rPr lang="es-MX" sz="3200" dirty="0">
                <a:solidFill>
                  <a:schemeClr val="bg1"/>
                </a:solidFill>
              </a:rPr>
              <a:t>Apetito depravado </a:t>
            </a:r>
          </a:p>
          <a:p>
            <a:r>
              <a:rPr lang="es-MX" sz="3200" dirty="0">
                <a:solidFill>
                  <a:schemeClr val="bg1"/>
                </a:solidFill>
              </a:rPr>
              <a:t>Tremores</a:t>
            </a:r>
          </a:p>
          <a:p>
            <a:r>
              <a:rPr lang="es-MX" sz="3200" dirty="0">
                <a:solidFill>
                  <a:schemeClr val="bg1"/>
                </a:solidFill>
              </a:rPr>
              <a:t>Parálisis muscular</a:t>
            </a:r>
          </a:p>
          <a:p>
            <a:r>
              <a:rPr lang="es-MX" sz="3200" dirty="0">
                <a:solidFill>
                  <a:schemeClr val="bg1"/>
                </a:solidFill>
              </a:rPr>
              <a:t>Salivación </a:t>
            </a:r>
          </a:p>
          <a:p>
            <a:r>
              <a:rPr lang="es-MX" sz="3200" dirty="0">
                <a:solidFill>
                  <a:schemeClr val="bg1"/>
                </a:solidFill>
              </a:rPr>
              <a:t>Rechinido de dientes</a:t>
            </a:r>
          </a:p>
          <a:p>
            <a:r>
              <a:rPr lang="es-MX" sz="3200" dirty="0">
                <a:solidFill>
                  <a:schemeClr val="bg1"/>
                </a:solidFill>
              </a:rPr>
              <a:t>Dificultad para deglutir</a:t>
            </a:r>
          </a:p>
          <a:p>
            <a:r>
              <a:rPr lang="es-MX" sz="3200" dirty="0">
                <a:solidFill>
                  <a:schemeClr val="bg1"/>
                </a:solidFill>
              </a:rPr>
              <a:t>Aumento de la excitación sexual</a:t>
            </a: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80112" y="2780928"/>
            <a:ext cx="2786113" cy="20728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800309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611560" y="692697"/>
            <a:ext cx="2952328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MX" sz="3200" b="1" dirty="0" smtClean="0">
              <a:solidFill>
                <a:schemeClr val="bg1"/>
              </a:solidFill>
            </a:endParaRPr>
          </a:p>
          <a:p>
            <a:r>
              <a:rPr lang="es-MX" sz="3200" b="1" dirty="0" smtClean="0">
                <a:solidFill>
                  <a:schemeClr val="bg1"/>
                </a:solidFill>
              </a:rPr>
              <a:t>Vacunas vivas e inactivadas</a:t>
            </a:r>
            <a:endParaRPr lang="es-MX" sz="3200" b="1" dirty="0">
              <a:solidFill>
                <a:schemeClr val="bg1"/>
              </a:solidFill>
            </a:endParaRP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512" y="3140968"/>
            <a:ext cx="5105400" cy="2819400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28184" y="1772816"/>
            <a:ext cx="2466206" cy="35915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229201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16632"/>
            <a:ext cx="9144000" cy="69847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35244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1656161" y="857250"/>
            <a:ext cx="5830490" cy="1196579"/>
          </a:xfrm>
        </p:spPr>
        <p:txBody>
          <a:bodyPr/>
          <a:lstStyle/>
          <a:p>
            <a:pPr>
              <a:defRPr/>
            </a:pPr>
            <a:r>
              <a:rPr lang="es-ES" dirty="0">
                <a:solidFill>
                  <a:schemeClr val="bg1"/>
                </a:solidFill>
              </a:rPr>
              <a:t>CONTENIDO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sz="quarter" idx="4294967295"/>
          </p:nvPr>
        </p:nvSpPr>
        <p:spPr>
          <a:xfrm>
            <a:off x="1187624" y="2564904"/>
            <a:ext cx="7176614" cy="2568178"/>
          </a:xfrm>
          <a:prstGeom prst="rect">
            <a:avLst/>
          </a:prstGeom>
        </p:spPr>
        <p:txBody>
          <a:bodyPr>
            <a:noAutofit/>
          </a:bodyPr>
          <a:lstStyle/>
          <a:p>
            <a:pPr>
              <a:defRPr/>
            </a:pPr>
            <a:r>
              <a:rPr lang="es-MX" altLang="es-MX" dirty="0" smtClean="0">
                <a:solidFill>
                  <a:schemeClr val="bg1"/>
                </a:solidFill>
              </a:rPr>
              <a:t>I) Características del agente causal</a:t>
            </a:r>
          </a:p>
          <a:p>
            <a:pPr>
              <a:defRPr/>
            </a:pPr>
            <a:r>
              <a:rPr lang="es-MX" altLang="es-MX" dirty="0" smtClean="0">
                <a:solidFill>
                  <a:schemeClr val="bg1"/>
                </a:solidFill>
              </a:rPr>
              <a:t>II</a:t>
            </a:r>
            <a:r>
              <a:rPr lang="es-MX" altLang="es-MX" smtClean="0">
                <a:solidFill>
                  <a:schemeClr val="bg1"/>
                </a:solidFill>
              </a:rPr>
              <a:t>) Clasificación </a:t>
            </a:r>
            <a:r>
              <a:rPr lang="es-MX" altLang="es-MX" dirty="0" smtClean="0">
                <a:solidFill>
                  <a:schemeClr val="bg1"/>
                </a:solidFill>
              </a:rPr>
              <a:t>del virus</a:t>
            </a:r>
          </a:p>
          <a:p>
            <a:pPr>
              <a:defRPr/>
            </a:pPr>
            <a:r>
              <a:rPr lang="es-MX" altLang="es-MX" dirty="0" smtClean="0">
                <a:solidFill>
                  <a:schemeClr val="bg1"/>
                </a:solidFill>
              </a:rPr>
              <a:t>III) Genoma del virus</a:t>
            </a:r>
          </a:p>
          <a:p>
            <a:pPr>
              <a:defRPr/>
            </a:pPr>
            <a:r>
              <a:rPr lang="es-MX" altLang="es-MX" dirty="0" smtClean="0">
                <a:solidFill>
                  <a:schemeClr val="bg1"/>
                </a:solidFill>
              </a:rPr>
              <a:t>IV</a:t>
            </a:r>
            <a:r>
              <a:rPr lang="es-MX" altLang="es-MX" dirty="0" smtClean="0">
                <a:solidFill>
                  <a:schemeClr val="bg1"/>
                </a:solidFill>
              </a:rPr>
              <a:t>)Rabia en Bovinos</a:t>
            </a:r>
          </a:p>
          <a:p>
            <a:pPr>
              <a:defRPr/>
            </a:pPr>
            <a:r>
              <a:rPr lang="es-MX" altLang="es-MX" dirty="0" smtClean="0">
                <a:solidFill>
                  <a:schemeClr val="bg1"/>
                </a:solidFill>
              </a:rPr>
              <a:t>V) Rabia en perros</a:t>
            </a:r>
          </a:p>
          <a:p>
            <a:pPr>
              <a:defRPr/>
            </a:pPr>
            <a:r>
              <a:rPr lang="es-MX" altLang="es-MX" dirty="0" smtClean="0">
                <a:solidFill>
                  <a:schemeClr val="bg1"/>
                </a:solidFill>
              </a:rPr>
              <a:t>VI) Zoonosis</a:t>
            </a:r>
          </a:p>
          <a:p>
            <a:pPr>
              <a:defRPr/>
            </a:pPr>
            <a:r>
              <a:rPr lang="es-MX" altLang="es-MX" dirty="0" smtClean="0">
                <a:solidFill>
                  <a:schemeClr val="bg1"/>
                </a:solidFill>
              </a:rPr>
              <a:t>VII Vacunación </a:t>
            </a:r>
          </a:p>
          <a:p>
            <a:pPr>
              <a:defRPr/>
            </a:pPr>
            <a:r>
              <a:rPr lang="es-MX" altLang="es-MX" dirty="0" smtClean="0">
                <a:solidFill>
                  <a:schemeClr val="bg1"/>
                </a:solidFill>
              </a:rPr>
              <a:t>VIII) prevención</a:t>
            </a:r>
            <a:endParaRPr lang="es-MX" altLang="es-MX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2832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Picture 2" descr="http://image.slidesharecdn.com/rabiacanina-091009154707-phpapp01/95/rabia-canina-15-728.jpg?cb=1255121405"/>
          <p:cNvPicPr>
            <a:picLocks noChangeAspect="1" noChangeArrowheads="1"/>
          </p:cNvPicPr>
          <p:nvPr/>
        </p:nvPicPr>
        <p:blipFill>
          <a:blip r:embed="rId2"/>
          <a:srcRect l="5151" t="25000" r="4032" b="11904"/>
          <a:stretch>
            <a:fillRect/>
          </a:stretch>
        </p:blipFill>
        <p:spPr bwMode="auto">
          <a:xfrm>
            <a:off x="251520" y="836712"/>
            <a:ext cx="8892480" cy="5832648"/>
          </a:xfrm>
          <a:prstGeom prst="rect">
            <a:avLst/>
          </a:prstGeom>
          <a:noFill/>
        </p:spPr>
      </p:pic>
      <p:sp>
        <p:nvSpPr>
          <p:cNvPr id="2" name="Rectángulo 1"/>
          <p:cNvSpPr/>
          <p:nvPr/>
        </p:nvSpPr>
        <p:spPr>
          <a:xfrm>
            <a:off x="2573524" y="6093296"/>
            <a:ext cx="4248472" cy="50405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3" name="CuadroTexto 2"/>
          <p:cNvSpPr txBox="1"/>
          <p:nvPr/>
        </p:nvSpPr>
        <p:spPr>
          <a:xfrm>
            <a:off x="1619672" y="188640"/>
            <a:ext cx="36724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3200" b="1" dirty="0" smtClean="0">
                <a:solidFill>
                  <a:schemeClr val="bg1"/>
                </a:solidFill>
              </a:rPr>
              <a:t>En perros</a:t>
            </a:r>
            <a:endParaRPr lang="es-MX" sz="32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0" name="Picture 2" descr="http://image.slidesharecdn.com/rabiacanina-091009154707-phpapp01/95/rabia-canina-17-728.jpg?cb=1255121405"/>
          <p:cNvPicPr>
            <a:picLocks noChangeAspect="1" noChangeArrowheads="1"/>
          </p:cNvPicPr>
          <p:nvPr/>
        </p:nvPicPr>
        <p:blipFill rotWithShape="1">
          <a:blip r:embed="rId2"/>
          <a:srcRect l="4878" t="25759" r="3252" b="23558"/>
          <a:stretch/>
        </p:blipFill>
        <p:spPr bwMode="auto">
          <a:xfrm>
            <a:off x="428596" y="1340768"/>
            <a:ext cx="8358214" cy="5184576"/>
          </a:xfrm>
          <a:prstGeom prst="rect">
            <a:avLst/>
          </a:prstGeom>
          <a:noFill/>
        </p:spPr>
      </p:pic>
      <p:sp>
        <p:nvSpPr>
          <p:cNvPr id="3" name="2 Flecha abajo"/>
          <p:cNvSpPr/>
          <p:nvPr/>
        </p:nvSpPr>
        <p:spPr>
          <a:xfrm>
            <a:off x="3286116" y="3214686"/>
            <a:ext cx="428628" cy="107157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" name="CuadroTexto 1"/>
          <p:cNvSpPr txBox="1"/>
          <p:nvPr/>
        </p:nvSpPr>
        <p:spPr>
          <a:xfrm>
            <a:off x="1043608" y="404664"/>
            <a:ext cx="7200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800" b="1" dirty="0" smtClean="0">
                <a:solidFill>
                  <a:schemeClr val="bg1"/>
                </a:solidFill>
              </a:rPr>
              <a:t>Mecanismo de infección en perros</a:t>
            </a:r>
            <a:endParaRPr lang="es-MX" sz="28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http://image.slidesharecdn.com/rabia-doctor-jos-bustamante-120041705361266-3/95/rabia-doctor-jos-bustamante-9-728.jpg?cb=1200409855"/>
          <p:cNvPicPr>
            <a:picLocks noChangeAspect="1" noChangeArrowheads="1"/>
          </p:cNvPicPr>
          <p:nvPr/>
        </p:nvPicPr>
        <p:blipFill rotWithShape="1">
          <a:blip r:embed="rId2"/>
          <a:srcRect l="6181" t="34341" r="50549" b="22081"/>
          <a:stretch/>
        </p:blipFill>
        <p:spPr bwMode="auto">
          <a:xfrm>
            <a:off x="395536" y="404664"/>
            <a:ext cx="4248472" cy="3816424"/>
          </a:xfrm>
          <a:prstGeom prst="rect">
            <a:avLst/>
          </a:prstGeom>
          <a:noFill/>
        </p:spPr>
      </p:pic>
      <p:pic>
        <p:nvPicPr>
          <p:cNvPr id="3" name="Picture 2" descr="http://image.slidesharecdn.com/rabia-doctor-jos-bustamante-120041705361266-3/95/rabia-doctor-jos-bustamante-10-728.jpg?cb=1200409855"/>
          <p:cNvPicPr>
            <a:picLocks noChangeAspect="1" noChangeArrowheads="1"/>
          </p:cNvPicPr>
          <p:nvPr/>
        </p:nvPicPr>
        <p:blipFill rotWithShape="1">
          <a:blip r:embed="rId3"/>
          <a:srcRect l="6181" t="46009" r="49519" b="14834"/>
          <a:stretch/>
        </p:blipFill>
        <p:spPr bwMode="auto">
          <a:xfrm>
            <a:off x="395536" y="4194160"/>
            <a:ext cx="4248472" cy="2547207"/>
          </a:xfrm>
          <a:prstGeom prst="rect">
            <a:avLst/>
          </a:prstGeom>
          <a:noFill/>
        </p:spPr>
      </p:pic>
      <p:pic>
        <p:nvPicPr>
          <p:cNvPr id="2" name="Imagen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36096" y="692696"/>
            <a:ext cx="2520280" cy="2520280"/>
          </a:xfrm>
          <a:prstGeom prst="rect">
            <a:avLst/>
          </a:prstGeom>
        </p:spPr>
      </p:pic>
      <p:pic>
        <p:nvPicPr>
          <p:cNvPr id="4" name="Imagen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874226" y="3284984"/>
            <a:ext cx="2883229" cy="313802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8" name="Picture 4" descr="http://image.slidesharecdn.com/17-virusdelarabia-111205232643-phpapp01/95/17-virus-de-la-rabia-9-728.jpg?cb=1323149393"/>
          <p:cNvPicPr>
            <a:picLocks noChangeAspect="1" noChangeArrowheads="1"/>
          </p:cNvPicPr>
          <p:nvPr/>
        </p:nvPicPr>
        <p:blipFill>
          <a:blip r:embed="rId2"/>
          <a:srcRect l="23437" r="27343"/>
          <a:stretch>
            <a:fillRect/>
          </a:stretch>
        </p:blipFill>
        <p:spPr bwMode="auto">
          <a:xfrm>
            <a:off x="0" y="116632"/>
            <a:ext cx="5544616" cy="6741368"/>
          </a:xfrm>
          <a:prstGeom prst="rect">
            <a:avLst/>
          </a:prstGeom>
          <a:noFill/>
        </p:spPr>
      </p:pic>
      <p:sp>
        <p:nvSpPr>
          <p:cNvPr id="3" name="2 Rectángulo"/>
          <p:cNvSpPr/>
          <p:nvPr/>
        </p:nvSpPr>
        <p:spPr>
          <a:xfrm>
            <a:off x="5566457" y="4725144"/>
            <a:ext cx="349188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dirty="0" smtClean="0"/>
              <a:t> </a:t>
            </a:r>
            <a:r>
              <a:rPr lang="es-MX" dirty="0" smtClean="0">
                <a:solidFill>
                  <a:schemeClr val="bg1"/>
                </a:solidFill>
              </a:rPr>
              <a:t>Velocidad de propagación (3mm/h)</a:t>
            </a:r>
          </a:p>
          <a:p>
            <a:r>
              <a:rPr lang="es-MX" dirty="0" smtClean="0">
                <a:solidFill>
                  <a:schemeClr val="bg1"/>
                </a:solidFill>
              </a:rPr>
              <a:t> </a:t>
            </a:r>
          </a:p>
          <a:p>
            <a:r>
              <a:rPr lang="es-MX" dirty="0" smtClean="0">
                <a:solidFill>
                  <a:schemeClr val="bg1"/>
                </a:solidFill>
              </a:rPr>
              <a:t>RECEPTOR NICOTINICO DE ACETIL COLINA </a:t>
            </a:r>
            <a:endParaRPr lang="es-MX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solidFill>
            <a:schemeClr val="tx1"/>
          </a:solidFill>
        </p:spPr>
      </p:pic>
      <p:sp>
        <p:nvSpPr>
          <p:cNvPr id="3" name="Rectángulo 2"/>
          <p:cNvSpPr/>
          <p:nvPr/>
        </p:nvSpPr>
        <p:spPr>
          <a:xfrm>
            <a:off x="1979712" y="4797152"/>
            <a:ext cx="4104456" cy="98072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06491305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1115616" y="692696"/>
            <a:ext cx="3600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3200" b="1" dirty="0" smtClean="0">
                <a:solidFill>
                  <a:schemeClr val="bg1"/>
                </a:solidFill>
              </a:rPr>
              <a:t>Diagnóstico</a:t>
            </a:r>
            <a:endParaRPr lang="es-MX" sz="3200" b="1" dirty="0">
              <a:solidFill>
                <a:schemeClr val="bg1"/>
              </a:solidFill>
            </a:endParaRPr>
          </a:p>
        </p:txBody>
      </p:sp>
      <p:sp>
        <p:nvSpPr>
          <p:cNvPr id="3" name="CuadroTexto 2"/>
          <p:cNvSpPr txBox="1"/>
          <p:nvPr/>
        </p:nvSpPr>
        <p:spPr>
          <a:xfrm>
            <a:off x="323528" y="1916832"/>
            <a:ext cx="4752528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3200" dirty="0" smtClean="0">
                <a:solidFill>
                  <a:schemeClr val="bg1"/>
                </a:solidFill>
              </a:rPr>
              <a:t>Biopsia de piel con folículos pilosos</a:t>
            </a:r>
          </a:p>
          <a:p>
            <a:endParaRPr lang="es-MX" sz="3200" dirty="0" smtClean="0">
              <a:solidFill>
                <a:schemeClr val="bg1"/>
              </a:solidFill>
            </a:endParaRPr>
          </a:p>
          <a:p>
            <a:r>
              <a:rPr lang="es-MX" sz="3200" dirty="0" smtClean="0">
                <a:solidFill>
                  <a:schemeClr val="bg1"/>
                </a:solidFill>
              </a:rPr>
              <a:t>Detecta antígeno viral </a:t>
            </a:r>
          </a:p>
          <a:p>
            <a:r>
              <a:rPr lang="es-MX" sz="3200" dirty="0" smtClean="0">
                <a:solidFill>
                  <a:schemeClr val="bg1"/>
                </a:solidFill>
              </a:rPr>
              <a:t>Por </a:t>
            </a:r>
            <a:r>
              <a:rPr lang="es-MX" sz="3200" dirty="0" err="1" smtClean="0">
                <a:solidFill>
                  <a:schemeClr val="bg1"/>
                </a:solidFill>
              </a:rPr>
              <a:t>inmunofluorescencia</a:t>
            </a:r>
            <a:endParaRPr lang="es-MX" sz="3200" dirty="0" smtClean="0">
              <a:solidFill>
                <a:schemeClr val="bg1"/>
              </a:solidFill>
            </a:endParaRPr>
          </a:p>
          <a:p>
            <a:endParaRPr lang="es-MX" sz="3200" dirty="0" smtClean="0">
              <a:solidFill>
                <a:schemeClr val="bg1"/>
              </a:solidFill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2"/>
          <a:srcRect b="49017"/>
          <a:stretch/>
        </p:blipFill>
        <p:spPr>
          <a:xfrm>
            <a:off x="4908804" y="1246378"/>
            <a:ext cx="4242367" cy="2849211"/>
          </a:xfrm>
          <a:prstGeom prst="rect">
            <a:avLst/>
          </a:prstGeom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2"/>
          <p:cNvSpPr txBox="1"/>
          <p:nvPr/>
        </p:nvSpPr>
        <p:spPr>
          <a:xfrm>
            <a:off x="611560" y="1052736"/>
            <a:ext cx="475252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800" b="1" dirty="0" smtClean="0">
                <a:solidFill>
                  <a:schemeClr val="bg1"/>
                </a:solidFill>
              </a:rPr>
              <a:t>PCR-Reacción en cadena de  la polimerasa</a:t>
            </a: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2"/>
          <a:srcRect t="52707"/>
          <a:stretch/>
        </p:blipFill>
        <p:spPr>
          <a:xfrm>
            <a:off x="5724128" y="1052736"/>
            <a:ext cx="3170195" cy="38471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432649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60" name="Picture 4" descr="http://image.slidesharecdn.com/17-virusdelarabia-111205232643-phpapp01/95/17-virus-de-la-rabia-12-728.jpg?cb=1323149393"/>
          <p:cNvPicPr>
            <a:picLocks noChangeAspect="1" noChangeArrowheads="1"/>
          </p:cNvPicPr>
          <p:nvPr/>
        </p:nvPicPr>
        <p:blipFill rotWithShape="1">
          <a:blip r:embed="rId2"/>
          <a:srcRect t="30716"/>
          <a:stretch/>
        </p:blipFill>
        <p:spPr bwMode="auto">
          <a:xfrm>
            <a:off x="539552" y="1628800"/>
            <a:ext cx="8286808" cy="4009078"/>
          </a:xfrm>
          <a:prstGeom prst="rect">
            <a:avLst/>
          </a:prstGeom>
          <a:noFill/>
        </p:spPr>
      </p:pic>
      <p:sp>
        <p:nvSpPr>
          <p:cNvPr id="2" name="CuadroTexto 1"/>
          <p:cNvSpPr txBox="1"/>
          <p:nvPr/>
        </p:nvSpPr>
        <p:spPr>
          <a:xfrm>
            <a:off x="1043608" y="692696"/>
            <a:ext cx="28083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3200" b="1" dirty="0" smtClean="0">
                <a:solidFill>
                  <a:schemeClr val="bg1"/>
                </a:solidFill>
              </a:rPr>
              <a:t>Zoonosis</a:t>
            </a:r>
            <a:endParaRPr lang="es-MX" sz="32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://image.slidesharecdn.com/rabiacanina-091009154707-phpapp01/95/rabia-canina-26-728.jpg?cb=125512140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285728"/>
            <a:ext cx="8001054" cy="628654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http://image.slidesharecdn.com/17-virusdelarabia-111205232643-phpapp01/95/17-virus-de-la-rabia-13-728.jpg?cb=1323149393"/>
          <p:cNvPicPr>
            <a:picLocks noChangeAspect="1" noChangeArrowheads="1"/>
          </p:cNvPicPr>
          <p:nvPr/>
        </p:nvPicPr>
        <p:blipFill rotWithShape="1">
          <a:blip r:embed="rId2"/>
          <a:srcRect b="53340"/>
          <a:stretch/>
        </p:blipFill>
        <p:spPr bwMode="auto">
          <a:xfrm>
            <a:off x="0" y="-29362"/>
            <a:ext cx="9144000" cy="68873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529901" y="404664"/>
            <a:ext cx="5829300" cy="1197769"/>
          </a:xfrm>
        </p:spPr>
        <p:txBody>
          <a:bodyPr/>
          <a:lstStyle/>
          <a:p>
            <a:pPr>
              <a:defRPr/>
            </a:pPr>
            <a:r>
              <a:rPr lang="es-MX" dirty="0">
                <a:solidFill>
                  <a:schemeClr val="bg1"/>
                </a:solidFill>
              </a:rPr>
              <a:t>OBJETIVO</a:t>
            </a:r>
          </a:p>
        </p:txBody>
      </p:sp>
      <p:sp>
        <p:nvSpPr>
          <p:cNvPr id="11267" name="2 Marcador de contenido"/>
          <p:cNvSpPr>
            <a:spLocks noGrp="1"/>
          </p:cNvSpPr>
          <p:nvPr>
            <p:ph sz="quarter" idx="4294967295"/>
          </p:nvPr>
        </p:nvSpPr>
        <p:spPr>
          <a:xfrm>
            <a:off x="827584" y="1727957"/>
            <a:ext cx="7233934" cy="3398044"/>
          </a:xfrm>
          <a:prstGeom prst="rect">
            <a:avLst/>
          </a:prstGeom>
        </p:spPr>
        <p:txBody>
          <a:bodyPr>
            <a:normAutofit/>
          </a:bodyPr>
          <a:lstStyle/>
          <a:p>
            <a:pPr algn="just">
              <a:lnSpc>
                <a:spcPct val="150000"/>
              </a:lnSpc>
              <a:defRPr/>
            </a:pPr>
            <a:r>
              <a:rPr lang="es-MX" altLang="es-MX" sz="2400" dirty="0">
                <a:solidFill>
                  <a:schemeClr val="bg1"/>
                </a:solidFill>
              </a:rPr>
              <a:t>El presente material tiene como objetivo </a:t>
            </a:r>
            <a:r>
              <a:rPr lang="es-MX" altLang="es-MX" sz="2400" dirty="0" smtClean="0">
                <a:solidFill>
                  <a:schemeClr val="bg1"/>
                </a:solidFill>
              </a:rPr>
              <a:t>servir como material de apoyo en la explicación de una de las enfermedades virales zoonóticas más importantes que se  estudian en el curso de virología .</a:t>
            </a:r>
          </a:p>
          <a:p>
            <a:pPr algn="just">
              <a:lnSpc>
                <a:spcPct val="150000"/>
              </a:lnSpc>
              <a:defRPr/>
            </a:pPr>
            <a:endParaRPr lang="es-MX" altLang="es-MX" dirty="0" smtClean="0"/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52120" y="4581128"/>
            <a:ext cx="3346994" cy="2145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0790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http://image.slidesharecdn.com/17-virusdelarabia-111205232643-phpapp01/95/17-virus-de-la-rabia-13-728.jpg?cb=1323149393"/>
          <p:cNvPicPr>
            <a:picLocks noChangeAspect="1" noChangeArrowheads="1"/>
          </p:cNvPicPr>
          <p:nvPr/>
        </p:nvPicPr>
        <p:blipFill rotWithShape="1">
          <a:blip r:embed="rId2"/>
          <a:srcRect t="43891"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959843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6" name="Picture 4" descr="http://image.slidesharecdn.com/17-virusdelarabia-111205232643-phpapp01/95/17-virus-de-la-rabia-14-728.jpg?cb=132314939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504" y="116632"/>
            <a:ext cx="9036496" cy="674136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image.slidesharecdn.com/17-virusdelarabia-111205232643-phpapp01/95/17-virus-de-la-rabia-15-728.jpg?cb=132314939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http://www.scielo.org.co/img/revistas/bio/v29n2/2a04i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1520" y="1268760"/>
            <a:ext cx="4392488" cy="4144889"/>
          </a:xfrm>
          <a:prstGeom prst="rect">
            <a:avLst/>
          </a:prstGeom>
          <a:noFill/>
        </p:spPr>
      </p:pic>
      <p:pic>
        <p:nvPicPr>
          <p:cNvPr id="29700" name="Picture 4" descr="http://www.scielo.org.mx/img/revistas/vetmex/v42n4/a7f1.jpg"/>
          <p:cNvPicPr>
            <a:picLocks noChangeAspect="1" noChangeArrowheads="1"/>
          </p:cNvPicPr>
          <p:nvPr/>
        </p:nvPicPr>
        <p:blipFill rotWithShape="1">
          <a:blip r:embed="rId3"/>
          <a:srcRect b="27410"/>
          <a:stretch/>
        </p:blipFill>
        <p:spPr bwMode="auto">
          <a:xfrm>
            <a:off x="4644008" y="1268759"/>
            <a:ext cx="4499992" cy="3384377"/>
          </a:xfrm>
          <a:prstGeom prst="rect">
            <a:avLst/>
          </a:prstGeom>
          <a:noFill/>
        </p:spPr>
      </p:pic>
      <p:sp>
        <p:nvSpPr>
          <p:cNvPr id="2" name="Rectángulo 1"/>
          <p:cNvSpPr/>
          <p:nvPr/>
        </p:nvSpPr>
        <p:spPr>
          <a:xfrm>
            <a:off x="251520" y="4634790"/>
            <a:ext cx="8892480" cy="760513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400" dirty="0" smtClean="0">
                <a:solidFill>
                  <a:schemeClr val="bg1"/>
                </a:solidFill>
              </a:rPr>
              <a:t>Encéfalo con edema, congestión, focos de hemorragia y necrosis licuefactiva (corte </a:t>
            </a:r>
            <a:r>
              <a:rPr lang="es-MX" sz="1400" dirty="0" err="1" smtClean="0">
                <a:solidFill>
                  <a:schemeClr val="bg1"/>
                </a:solidFill>
              </a:rPr>
              <a:t>histo</a:t>
            </a:r>
            <a:r>
              <a:rPr lang="es-MX" sz="1400" dirty="0" smtClean="0">
                <a:solidFill>
                  <a:schemeClr val="bg1"/>
                </a:solidFill>
              </a:rPr>
              <a:t> patológico)</a:t>
            </a:r>
            <a:endParaRPr lang="es-MX" sz="1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image.slidesharecdn.com/17-virusdelarabia-111205232643-phpapp01/95/17-virus-de-la-rabia-10-728.jpg?cb=1323149393"/>
          <p:cNvPicPr>
            <a:picLocks noChangeAspect="1" noChangeArrowheads="1"/>
          </p:cNvPicPr>
          <p:nvPr/>
        </p:nvPicPr>
        <p:blipFill rotWithShape="1">
          <a:blip r:embed="rId2"/>
          <a:srcRect l="4756" t="18976" r="4899" b="18140"/>
          <a:stretch/>
        </p:blipFill>
        <p:spPr bwMode="auto">
          <a:xfrm>
            <a:off x="1367644" y="1412776"/>
            <a:ext cx="6264696" cy="4752528"/>
          </a:xfrm>
          <a:prstGeom prst="rect">
            <a:avLst/>
          </a:prstGeom>
          <a:noFill/>
        </p:spPr>
      </p:pic>
      <p:sp>
        <p:nvSpPr>
          <p:cNvPr id="3" name="CuadroTexto 2"/>
          <p:cNvSpPr txBox="1"/>
          <p:nvPr/>
        </p:nvSpPr>
        <p:spPr>
          <a:xfrm>
            <a:off x="1259632" y="476672"/>
            <a:ext cx="648072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dirty="0" smtClean="0">
                <a:solidFill>
                  <a:schemeClr val="bg1"/>
                </a:solidFill>
              </a:rPr>
              <a:t>Cuerpos de Inclusión : corpúsculos de </a:t>
            </a:r>
            <a:r>
              <a:rPr lang="es-MX" sz="2400" dirty="0" err="1" smtClean="0">
                <a:solidFill>
                  <a:schemeClr val="bg1"/>
                </a:solidFill>
              </a:rPr>
              <a:t>Negri</a:t>
            </a:r>
            <a:r>
              <a:rPr lang="es-MX" sz="2400" dirty="0" smtClean="0">
                <a:solidFill>
                  <a:schemeClr val="bg1"/>
                </a:solidFill>
              </a:rPr>
              <a:t>, característicos de rabia</a:t>
            </a:r>
            <a:endParaRPr lang="es-MX" sz="2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60" name="Picture 4" descr="http://image.slidesharecdn.com/rabiacanina-091009154707-phpapp01/95/rabia-canina-30-728.jpg?cb=1255121405"/>
          <p:cNvPicPr>
            <a:picLocks noChangeAspect="1" noChangeArrowheads="1"/>
          </p:cNvPicPr>
          <p:nvPr/>
        </p:nvPicPr>
        <p:blipFill rotWithShape="1">
          <a:blip r:embed="rId2"/>
          <a:srcRect l="9827" t="30605" r="8132" b="15130"/>
          <a:stretch/>
        </p:blipFill>
        <p:spPr bwMode="auto">
          <a:xfrm>
            <a:off x="395536" y="1091645"/>
            <a:ext cx="8568952" cy="5334307"/>
          </a:xfrm>
          <a:prstGeom prst="rect">
            <a:avLst/>
          </a:prstGeom>
          <a:noFill/>
        </p:spPr>
      </p:pic>
      <p:sp>
        <p:nvSpPr>
          <p:cNvPr id="2" name="CuadroTexto 1"/>
          <p:cNvSpPr txBox="1"/>
          <p:nvPr/>
        </p:nvSpPr>
        <p:spPr>
          <a:xfrm>
            <a:off x="1547664" y="260648"/>
            <a:ext cx="669674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400" dirty="0" smtClean="0">
                <a:solidFill>
                  <a:schemeClr val="bg1"/>
                </a:solidFill>
              </a:rPr>
              <a:t>Recomendaciones de la OMS pos- infección o contacto</a:t>
            </a:r>
            <a:endParaRPr lang="es-MX" sz="2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30" name="Picture 2" descr="http://image.slidesharecdn.com/rabiacanina-091009154707-phpapp01/95/rabia-canina-41-728.jpg?cb=1255121405"/>
          <p:cNvPicPr>
            <a:picLocks noChangeAspect="1" noChangeArrowheads="1"/>
          </p:cNvPicPr>
          <p:nvPr/>
        </p:nvPicPr>
        <p:blipFill rotWithShape="1">
          <a:blip r:embed="rId2"/>
          <a:srcRect l="9346" t="8307" r="6540" b="18309"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8" name="Picture 4" descr="http://image.slidesharecdn.com/rabiacanina-091009154707-phpapp01/95/rabia-canina-40-728.jpg?cb=1255121405"/>
          <p:cNvPicPr>
            <a:picLocks noChangeAspect="1" noChangeArrowheads="1"/>
          </p:cNvPicPr>
          <p:nvPr/>
        </p:nvPicPr>
        <p:blipFill rotWithShape="1">
          <a:blip r:embed="rId2"/>
          <a:srcRect l="7269" t="23415" r="7579" b="15540"/>
          <a:stretch/>
        </p:blipFill>
        <p:spPr bwMode="auto">
          <a:xfrm>
            <a:off x="29204" y="1404513"/>
            <a:ext cx="9114796" cy="5445224"/>
          </a:xfrm>
          <a:prstGeom prst="rect">
            <a:avLst/>
          </a:prstGeom>
          <a:noFill/>
        </p:spPr>
      </p:pic>
      <p:sp>
        <p:nvSpPr>
          <p:cNvPr id="2" name="CuadroTexto 1"/>
          <p:cNvSpPr txBox="1"/>
          <p:nvPr/>
        </p:nvSpPr>
        <p:spPr>
          <a:xfrm>
            <a:off x="1259632" y="116632"/>
            <a:ext cx="763284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3200" b="1" dirty="0" smtClean="0">
                <a:solidFill>
                  <a:schemeClr val="bg1"/>
                </a:solidFill>
              </a:rPr>
              <a:t>Recomendaciones para el uso de inmunoglobulina antirrábica</a:t>
            </a:r>
            <a:endParaRPr lang="es-MX" sz="32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http://image.slidesharecdn.com/rabiacanina-091009154707-phpapp01/95/rabia-canina-33-728.jpg?cb=1255121405"/>
          <p:cNvPicPr>
            <a:picLocks noChangeAspect="1" noChangeArrowheads="1"/>
          </p:cNvPicPr>
          <p:nvPr/>
        </p:nvPicPr>
        <p:blipFill rotWithShape="1">
          <a:blip r:embed="rId2"/>
          <a:srcRect l="7921" t="17583" r="7964" b="17341"/>
          <a:stretch/>
        </p:blipFill>
        <p:spPr bwMode="auto">
          <a:xfrm>
            <a:off x="1475656" y="980728"/>
            <a:ext cx="6949540" cy="5328592"/>
          </a:xfrm>
          <a:prstGeom prst="rect">
            <a:avLst/>
          </a:prstGeom>
          <a:noFill/>
        </p:spPr>
      </p:pic>
      <p:sp>
        <p:nvSpPr>
          <p:cNvPr id="3" name="Rectángulo 2"/>
          <p:cNvSpPr/>
          <p:nvPr/>
        </p:nvSpPr>
        <p:spPr>
          <a:xfrm>
            <a:off x="6186052" y="1052736"/>
            <a:ext cx="2232248" cy="936104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4" name="CuadroTexto 3"/>
          <p:cNvSpPr txBox="1"/>
          <p:nvPr/>
        </p:nvSpPr>
        <p:spPr>
          <a:xfrm>
            <a:off x="1547664" y="188640"/>
            <a:ext cx="532859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800" dirty="0" smtClean="0">
                <a:solidFill>
                  <a:schemeClr val="bg1"/>
                </a:solidFill>
              </a:rPr>
              <a:t>Esquema de vacunación en humanos</a:t>
            </a:r>
            <a:endParaRPr lang="es-MX" sz="28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54" name="Picture 2" descr="http://image.slidesharecdn.com/rabiacanina-091009154707-phpapp01/95/rabia-canina-48-728.jpg?cb=1255121405"/>
          <p:cNvPicPr>
            <a:picLocks noChangeAspect="1" noChangeArrowheads="1"/>
          </p:cNvPicPr>
          <p:nvPr/>
        </p:nvPicPr>
        <p:blipFill rotWithShape="1">
          <a:blip r:embed="rId2"/>
          <a:srcRect l="9347" t="32294" r="4463" b="18308"/>
          <a:stretch/>
        </p:blipFill>
        <p:spPr bwMode="auto">
          <a:xfrm>
            <a:off x="0" y="1556792"/>
            <a:ext cx="5292080" cy="4923927"/>
          </a:xfrm>
          <a:prstGeom prst="rect">
            <a:avLst/>
          </a:prstGeom>
          <a:noFill/>
        </p:spPr>
      </p:pic>
      <p:pic>
        <p:nvPicPr>
          <p:cNvPr id="3" name="Imagen 2"/>
          <p:cNvPicPr>
            <a:picLocks noChangeAspect="1"/>
          </p:cNvPicPr>
          <p:nvPr/>
        </p:nvPicPr>
        <p:blipFill rotWithShape="1">
          <a:blip r:embed="rId3"/>
          <a:srcRect t="3142" b="10051"/>
          <a:stretch/>
        </p:blipFill>
        <p:spPr>
          <a:xfrm>
            <a:off x="5378580" y="722314"/>
            <a:ext cx="3745914" cy="5758406"/>
          </a:xfrm>
          <a:prstGeom prst="rect">
            <a:avLst/>
          </a:prstGeom>
        </p:spPr>
      </p:pic>
      <p:sp>
        <p:nvSpPr>
          <p:cNvPr id="4" name="CuadroTexto 3"/>
          <p:cNvSpPr txBox="1"/>
          <p:nvPr/>
        </p:nvSpPr>
        <p:spPr>
          <a:xfrm>
            <a:off x="1547664" y="260648"/>
            <a:ext cx="547260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3200" dirty="0" smtClean="0">
                <a:solidFill>
                  <a:schemeClr val="bg1"/>
                </a:solidFill>
              </a:rPr>
              <a:t>Esquema de vacunación OMS</a:t>
            </a:r>
            <a:endParaRPr lang="es-MX" sz="32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274" name="Picture 2" descr="http://image.slidesharecdn.com/rabia2-090530033931-phpapp02/95/rabia-2-6-728.jpg?cb=1243672890"/>
          <p:cNvPicPr>
            <a:picLocks noChangeAspect="1" noChangeArrowheads="1"/>
          </p:cNvPicPr>
          <p:nvPr/>
        </p:nvPicPr>
        <p:blipFill rotWithShape="1">
          <a:blip r:embed="rId2"/>
          <a:srcRect l="54338" t="27647" r="3452" b="4103"/>
          <a:stretch/>
        </p:blipFill>
        <p:spPr bwMode="auto">
          <a:xfrm>
            <a:off x="5369995" y="1052736"/>
            <a:ext cx="3789143" cy="4680521"/>
          </a:xfrm>
          <a:prstGeom prst="rect">
            <a:avLst/>
          </a:prstGeom>
          <a:noFill/>
        </p:spPr>
      </p:pic>
      <p:sp>
        <p:nvSpPr>
          <p:cNvPr id="3" name="CuadroTexto 2"/>
          <p:cNvSpPr txBox="1"/>
          <p:nvPr/>
        </p:nvSpPr>
        <p:spPr>
          <a:xfrm>
            <a:off x="683568" y="548680"/>
            <a:ext cx="4320480" cy="42165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3600" dirty="0" smtClean="0">
                <a:solidFill>
                  <a:schemeClr val="bg1"/>
                </a:solidFill>
              </a:rPr>
              <a:t>Luis Pasteur</a:t>
            </a:r>
          </a:p>
          <a:p>
            <a:endParaRPr lang="es-MX" sz="3600" dirty="0" smtClean="0">
              <a:solidFill>
                <a:schemeClr val="bg1"/>
              </a:solidFill>
            </a:endParaRPr>
          </a:p>
          <a:p>
            <a:endParaRPr lang="es-MX" sz="3600" dirty="0" smtClean="0">
              <a:solidFill>
                <a:schemeClr val="bg1"/>
              </a:solidFill>
            </a:endParaRPr>
          </a:p>
          <a:p>
            <a:r>
              <a:rPr lang="es-MX" sz="3200" dirty="0" smtClean="0">
                <a:solidFill>
                  <a:schemeClr val="bg1"/>
                </a:solidFill>
              </a:rPr>
              <a:t>Sin conocimiento de la naturaleza del virus</a:t>
            </a:r>
          </a:p>
          <a:p>
            <a:r>
              <a:rPr lang="es-MX" sz="3200" dirty="0" smtClean="0">
                <a:solidFill>
                  <a:schemeClr val="bg1"/>
                </a:solidFill>
              </a:rPr>
              <a:t>Realizó la primer inmunización</a:t>
            </a:r>
            <a:endParaRPr lang="es-MX" sz="32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2" descr="http://image.slidesharecdn.com/rabia-doctor-jos-bustamante-120041705361266-3/95/rabia-doctor-jos-bustamante-19-728.jpg?cb=120040985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2"/>
          <a:srcRect t="5814"/>
          <a:stretch/>
        </p:blipFill>
        <p:spPr>
          <a:xfrm>
            <a:off x="467544" y="630674"/>
            <a:ext cx="8352928" cy="5832648"/>
          </a:xfrm>
          <a:prstGeom prst="rect">
            <a:avLst/>
          </a:prstGeom>
        </p:spPr>
      </p:pic>
      <p:sp>
        <p:nvSpPr>
          <p:cNvPr id="3" name="CuadroTexto 2"/>
          <p:cNvSpPr txBox="1"/>
          <p:nvPr/>
        </p:nvSpPr>
        <p:spPr>
          <a:xfrm>
            <a:off x="1475656" y="260648"/>
            <a:ext cx="28803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dirty="0" smtClean="0">
                <a:solidFill>
                  <a:schemeClr val="bg1"/>
                </a:solidFill>
              </a:rPr>
              <a:t>Respuesta inmune</a:t>
            </a:r>
            <a:endParaRPr lang="es-MX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0109225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2" name="Picture 4" descr="http://image.slidesharecdn.com/17-virusdelarabia-111205232643-phpapp01/95/17-virus-de-la-rabia-17-728.jpg?cb=1323149393"/>
          <p:cNvPicPr>
            <a:picLocks noChangeAspect="1" noChangeArrowheads="1"/>
          </p:cNvPicPr>
          <p:nvPr/>
        </p:nvPicPr>
        <p:blipFill rotWithShape="1">
          <a:blip r:embed="rId2"/>
          <a:srcRect l="-813" t="-1759" r="813" b="10960"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2"/>
          <a:srcRect l="21790" t="23077"/>
          <a:stretch/>
        </p:blipFill>
        <p:spPr>
          <a:xfrm>
            <a:off x="0" y="1412776"/>
            <a:ext cx="9143999" cy="5445224"/>
          </a:xfrm>
          <a:prstGeom prst="rect">
            <a:avLst/>
          </a:prstGeom>
        </p:spPr>
      </p:pic>
      <p:pic>
        <p:nvPicPr>
          <p:cNvPr id="3" name="Imagen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96136" y="1412776"/>
            <a:ext cx="3347863" cy="3382366"/>
          </a:xfrm>
          <a:prstGeom prst="rect">
            <a:avLst/>
          </a:prstGeom>
        </p:spPr>
      </p:pic>
      <p:sp>
        <p:nvSpPr>
          <p:cNvPr id="4" name="CuadroTexto 3"/>
          <p:cNvSpPr txBox="1"/>
          <p:nvPr/>
        </p:nvSpPr>
        <p:spPr>
          <a:xfrm>
            <a:off x="1457399" y="322069"/>
            <a:ext cx="65527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800" b="1" dirty="0" smtClean="0">
                <a:solidFill>
                  <a:schemeClr val="bg1"/>
                </a:solidFill>
              </a:rPr>
              <a:t>Diagnóstico diferencial en animales</a:t>
            </a:r>
            <a:endParaRPr lang="es-MX" sz="28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8815124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2"/>
          <a:srcRect l="20752"/>
          <a:stretch/>
        </p:blipFill>
        <p:spPr>
          <a:xfrm>
            <a:off x="395536" y="332656"/>
            <a:ext cx="7791003" cy="61554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2527662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1115616" y="260648"/>
            <a:ext cx="53285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>
                <a:solidFill>
                  <a:schemeClr val="bg1"/>
                </a:solidFill>
              </a:rPr>
              <a:t>Bibliografía </a:t>
            </a:r>
            <a:endParaRPr lang="es-MX" dirty="0">
              <a:solidFill>
                <a:schemeClr val="bg1"/>
              </a:solidFill>
            </a:endParaRPr>
          </a:p>
        </p:txBody>
      </p:sp>
      <p:sp>
        <p:nvSpPr>
          <p:cNvPr id="3" name="Rectángulo 2"/>
          <p:cNvSpPr/>
          <p:nvPr/>
        </p:nvSpPr>
        <p:spPr>
          <a:xfrm>
            <a:off x="251520" y="688045"/>
            <a:ext cx="8892480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dirty="0">
                <a:solidFill>
                  <a:schemeClr val="bg1"/>
                </a:solidFill>
              </a:rPr>
              <a:t>International </a:t>
            </a:r>
            <a:r>
              <a:rPr lang="es-MX" dirty="0" err="1">
                <a:solidFill>
                  <a:schemeClr val="bg1"/>
                </a:solidFill>
              </a:rPr>
              <a:t>Committee</a:t>
            </a:r>
            <a:r>
              <a:rPr lang="es-MX" dirty="0">
                <a:solidFill>
                  <a:schemeClr val="bg1"/>
                </a:solidFill>
              </a:rPr>
              <a:t> </a:t>
            </a:r>
            <a:r>
              <a:rPr lang="es-MX" dirty="0" err="1">
                <a:solidFill>
                  <a:schemeClr val="bg1"/>
                </a:solidFill>
              </a:rPr>
              <a:t>on</a:t>
            </a:r>
            <a:r>
              <a:rPr lang="es-MX" dirty="0">
                <a:solidFill>
                  <a:schemeClr val="bg1"/>
                </a:solidFill>
              </a:rPr>
              <a:t> </a:t>
            </a:r>
            <a:r>
              <a:rPr lang="es-MX" dirty="0" err="1">
                <a:solidFill>
                  <a:schemeClr val="bg1"/>
                </a:solidFill>
              </a:rPr>
              <a:t>Taxonomy</a:t>
            </a:r>
            <a:r>
              <a:rPr lang="es-MX" dirty="0">
                <a:solidFill>
                  <a:schemeClr val="bg1"/>
                </a:solidFill>
              </a:rPr>
              <a:t> of </a:t>
            </a:r>
            <a:r>
              <a:rPr lang="es-MX" dirty="0" err="1">
                <a:solidFill>
                  <a:schemeClr val="bg1"/>
                </a:solidFill>
              </a:rPr>
              <a:t>Viruses</a:t>
            </a:r>
            <a:r>
              <a:rPr lang="es-MX" dirty="0">
                <a:solidFill>
                  <a:schemeClr val="bg1"/>
                </a:solidFill>
              </a:rPr>
              <a:t>, Virus </a:t>
            </a:r>
            <a:r>
              <a:rPr lang="es-MX" dirty="0" err="1">
                <a:solidFill>
                  <a:schemeClr val="bg1"/>
                </a:solidFill>
              </a:rPr>
              <a:t>Taxonomy</a:t>
            </a:r>
            <a:r>
              <a:rPr lang="es-MX" dirty="0">
                <a:solidFill>
                  <a:schemeClr val="bg1"/>
                </a:solidFill>
              </a:rPr>
              <a:t>, 2014 </a:t>
            </a:r>
            <a:r>
              <a:rPr lang="es-MX" dirty="0" err="1">
                <a:solidFill>
                  <a:schemeClr val="bg1"/>
                </a:solidFill>
              </a:rPr>
              <a:t>release</a:t>
            </a:r>
            <a:r>
              <a:rPr lang="es-MX" dirty="0">
                <a:solidFill>
                  <a:schemeClr val="bg1"/>
                </a:solidFill>
              </a:rPr>
              <a:t>, http://ictvonline.org/virustaxonomy.asp </a:t>
            </a:r>
          </a:p>
          <a:p>
            <a:endParaRPr lang="es-MX" dirty="0">
              <a:solidFill>
                <a:schemeClr val="bg1"/>
              </a:solidFill>
            </a:endParaRPr>
          </a:p>
          <a:p>
            <a:r>
              <a:rPr lang="es-MX" dirty="0" smtClean="0">
                <a:solidFill>
                  <a:schemeClr val="bg1"/>
                </a:solidFill>
              </a:rPr>
              <a:t> </a:t>
            </a:r>
            <a:r>
              <a:rPr lang="es-MX" dirty="0" err="1">
                <a:solidFill>
                  <a:schemeClr val="bg1"/>
                </a:solidFill>
              </a:rPr>
              <a:t>Freuling</a:t>
            </a:r>
            <a:r>
              <a:rPr lang="es-MX" dirty="0">
                <a:solidFill>
                  <a:schemeClr val="bg1"/>
                </a:solidFill>
              </a:rPr>
              <a:t> CM, </a:t>
            </a:r>
            <a:r>
              <a:rPr lang="es-MX" dirty="0" err="1">
                <a:solidFill>
                  <a:schemeClr val="bg1"/>
                </a:solidFill>
              </a:rPr>
              <a:t>Beer</a:t>
            </a:r>
            <a:r>
              <a:rPr lang="es-MX" dirty="0">
                <a:solidFill>
                  <a:schemeClr val="bg1"/>
                </a:solidFill>
              </a:rPr>
              <a:t> M, </a:t>
            </a:r>
            <a:r>
              <a:rPr lang="es-MX" dirty="0" err="1">
                <a:solidFill>
                  <a:schemeClr val="bg1"/>
                </a:solidFill>
              </a:rPr>
              <a:t>Conraths</a:t>
            </a:r>
            <a:r>
              <a:rPr lang="es-MX" dirty="0">
                <a:solidFill>
                  <a:schemeClr val="bg1"/>
                </a:solidFill>
              </a:rPr>
              <a:t> FJ, </a:t>
            </a:r>
            <a:r>
              <a:rPr lang="es-MX" dirty="0" err="1">
                <a:solidFill>
                  <a:schemeClr val="bg1"/>
                </a:solidFill>
              </a:rPr>
              <a:t>Finke</a:t>
            </a:r>
            <a:r>
              <a:rPr lang="es-MX" dirty="0">
                <a:solidFill>
                  <a:schemeClr val="bg1"/>
                </a:solidFill>
              </a:rPr>
              <a:t> S, </a:t>
            </a:r>
            <a:r>
              <a:rPr lang="es-MX" dirty="0" err="1">
                <a:solidFill>
                  <a:schemeClr val="bg1"/>
                </a:solidFill>
              </a:rPr>
              <a:t>Hoffmann</a:t>
            </a:r>
            <a:r>
              <a:rPr lang="es-MX" dirty="0">
                <a:solidFill>
                  <a:schemeClr val="bg1"/>
                </a:solidFill>
              </a:rPr>
              <a:t> B, et al. (2011) Novel </a:t>
            </a:r>
            <a:r>
              <a:rPr lang="es-MX" dirty="0" err="1">
                <a:solidFill>
                  <a:schemeClr val="bg1"/>
                </a:solidFill>
              </a:rPr>
              <a:t>lyssavirus</a:t>
            </a:r>
            <a:r>
              <a:rPr lang="es-MX" dirty="0">
                <a:solidFill>
                  <a:schemeClr val="bg1"/>
                </a:solidFill>
              </a:rPr>
              <a:t> in a </a:t>
            </a:r>
            <a:r>
              <a:rPr lang="es-MX" dirty="0" err="1">
                <a:solidFill>
                  <a:schemeClr val="bg1"/>
                </a:solidFill>
              </a:rPr>
              <a:t>Natterer's</a:t>
            </a:r>
            <a:r>
              <a:rPr lang="es-MX" dirty="0">
                <a:solidFill>
                  <a:schemeClr val="bg1"/>
                </a:solidFill>
              </a:rPr>
              <a:t> </a:t>
            </a:r>
            <a:r>
              <a:rPr lang="es-MX" dirty="0" err="1">
                <a:solidFill>
                  <a:schemeClr val="bg1"/>
                </a:solidFill>
              </a:rPr>
              <a:t>bat</a:t>
            </a:r>
            <a:r>
              <a:rPr lang="es-MX" dirty="0">
                <a:solidFill>
                  <a:schemeClr val="bg1"/>
                </a:solidFill>
              </a:rPr>
              <a:t>, </a:t>
            </a:r>
            <a:r>
              <a:rPr lang="es-MX" dirty="0" err="1">
                <a:solidFill>
                  <a:schemeClr val="bg1"/>
                </a:solidFill>
              </a:rPr>
              <a:t>Germany</a:t>
            </a:r>
            <a:r>
              <a:rPr lang="es-MX" dirty="0">
                <a:solidFill>
                  <a:schemeClr val="bg1"/>
                </a:solidFill>
              </a:rPr>
              <a:t>. </a:t>
            </a:r>
            <a:r>
              <a:rPr lang="es-MX" dirty="0" err="1">
                <a:solidFill>
                  <a:schemeClr val="bg1"/>
                </a:solidFill>
              </a:rPr>
              <a:t>Emerg</a:t>
            </a:r>
            <a:r>
              <a:rPr lang="es-MX" dirty="0">
                <a:solidFill>
                  <a:schemeClr val="bg1"/>
                </a:solidFill>
              </a:rPr>
              <a:t> </a:t>
            </a:r>
            <a:r>
              <a:rPr lang="es-MX" dirty="0" err="1">
                <a:solidFill>
                  <a:schemeClr val="bg1"/>
                </a:solidFill>
              </a:rPr>
              <a:t>Infect</a:t>
            </a:r>
            <a:r>
              <a:rPr lang="es-MX" dirty="0">
                <a:solidFill>
                  <a:schemeClr val="bg1"/>
                </a:solidFill>
              </a:rPr>
              <a:t> </a:t>
            </a:r>
            <a:r>
              <a:rPr lang="es-MX" dirty="0" err="1">
                <a:solidFill>
                  <a:schemeClr val="bg1"/>
                </a:solidFill>
              </a:rPr>
              <a:t>Dis</a:t>
            </a:r>
            <a:r>
              <a:rPr lang="es-MX" dirty="0">
                <a:solidFill>
                  <a:schemeClr val="bg1"/>
                </a:solidFill>
              </a:rPr>
              <a:t> 17: 1519–1522. </a:t>
            </a:r>
            <a:r>
              <a:rPr lang="es-MX" dirty="0" err="1">
                <a:solidFill>
                  <a:schemeClr val="bg1"/>
                </a:solidFill>
              </a:rPr>
              <a:t>doi</a:t>
            </a:r>
            <a:r>
              <a:rPr lang="es-MX" dirty="0">
                <a:solidFill>
                  <a:schemeClr val="bg1"/>
                </a:solidFill>
              </a:rPr>
              <a:t>: 10.3201/eid1708.110201. pmid:21801640  View </a:t>
            </a:r>
            <a:r>
              <a:rPr lang="es-MX" dirty="0" err="1">
                <a:solidFill>
                  <a:schemeClr val="bg1"/>
                </a:solidFill>
              </a:rPr>
              <a:t>Article</a:t>
            </a:r>
            <a:r>
              <a:rPr lang="es-MX" dirty="0">
                <a:solidFill>
                  <a:schemeClr val="bg1"/>
                </a:solidFill>
              </a:rPr>
              <a:t> </a:t>
            </a:r>
          </a:p>
          <a:p>
            <a:r>
              <a:rPr lang="es-MX" dirty="0">
                <a:solidFill>
                  <a:schemeClr val="bg1"/>
                </a:solidFill>
              </a:rPr>
              <a:t>• </a:t>
            </a:r>
            <a:r>
              <a:rPr lang="es-MX" dirty="0" err="1">
                <a:solidFill>
                  <a:schemeClr val="bg1"/>
                </a:solidFill>
              </a:rPr>
              <a:t>PubMed</a:t>
            </a:r>
            <a:r>
              <a:rPr lang="es-MX" dirty="0">
                <a:solidFill>
                  <a:schemeClr val="bg1"/>
                </a:solidFill>
              </a:rPr>
              <a:t>/NCBI </a:t>
            </a:r>
          </a:p>
          <a:p>
            <a:r>
              <a:rPr lang="es-MX" dirty="0">
                <a:solidFill>
                  <a:schemeClr val="bg1"/>
                </a:solidFill>
              </a:rPr>
              <a:t>• Google </a:t>
            </a:r>
            <a:r>
              <a:rPr lang="es-MX" dirty="0" err="1">
                <a:solidFill>
                  <a:schemeClr val="bg1"/>
                </a:solidFill>
              </a:rPr>
              <a:t>Scholar</a:t>
            </a:r>
            <a:r>
              <a:rPr lang="es-MX" dirty="0">
                <a:solidFill>
                  <a:schemeClr val="bg1"/>
                </a:solidFill>
              </a:rPr>
              <a:t> </a:t>
            </a:r>
          </a:p>
          <a:p>
            <a:endParaRPr lang="es-MX" dirty="0">
              <a:solidFill>
                <a:schemeClr val="bg1"/>
              </a:solidFill>
            </a:endParaRPr>
          </a:p>
          <a:p>
            <a:r>
              <a:rPr lang="es-MX" dirty="0" smtClean="0">
                <a:solidFill>
                  <a:schemeClr val="bg1"/>
                </a:solidFill>
              </a:rPr>
              <a:t> </a:t>
            </a:r>
            <a:r>
              <a:rPr lang="es-MX" dirty="0" err="1">
                <a:solidFill>
                  <a:schemeClr val="bg1"/>
                </a:solidFill>
              </a:rPr>
              <a:t>Marston</a:t>
            </a:r>
            <a:r>
              <a:rPr lang="es-MX" dirty="0">
                <a:solidFill>
                  <a:schemeClr val="bg1"/>
                </a:solidFill>
              </a:rPr>
              <a:t> DA, </a:t>
            </a:r>
            <a:r>
              <a:rPr lang="es-MX" dirty="0" err="1">
                <a:solidFill>
                  <a:schemeClr val="bg1"/>
                </a:solidFill>
              </a:rPr>
              <a:t>Horton</a:t>
            </a:r>
            <a:r>
              <a:rPr lang="es-MX" dirty="0">
                <a:solidFill>
                  <a:schemeClr val="bg1"/>
                </a:solidFill>
              </a:rPr>
              <a:t> DL, </a:t>
            </a:r>
            <a:r>
              <a:rPr lang="es-MX" dirty="0" err="1">
                <a:solidFill>
                  <a:schemeClr val="bg1"/>
                </a:solidFill>
              </a:rPr>
              <a:t>Ngeleja</a:t>
            </a:r>
            <a:r>
              <a:rPr lang="es-MX" dirty="0">
                <a:solidFill>
                  <a:schemeClr val="bg1"/>
                </a:solidFill>
              </a:rPr>
              <a:t> C, </a:t>
            </a:r>
            <a:r>
              <a:rPr lang="es-MX" dirty="0" err="1">
                <a:solidFill>
                  <a:schemeClr val="bg1"/>
                </a:solidFill>
              </a:rPr>
              <a:t>Hampson</a:t>
            </a:r>
            <a:r>
              <a:rPr lang="es-MX" dirty="0">
                <a:solidFill>
                  <a:schemeClr val="bg1"/>
                </a:solidFill>
              </a:rPr>
              <a:t> K, </a:t>
            </a:r>
            <a:r>
              <a:rPr lang="es-MX" dirty="0" err="1">
                <a:solidFill>
                  <a:schemeClr val="bg1"/>
                </a:solidFill>
              </a:rPr>
              <a:t>McElhinney</a:t>
            </a:r>
            <a:r>
              <a:rPr lang="es-MX" dirty="0">
                <a:solidFill>
                  <a:schemeClr val="bg1"/>
                </a:solidFill>
              </a:rPr>
              <a:t> LM, et al. (2012) </a:t>
            </a:r>
            <a:r>
              <a:rPr lang="es-MX" dirty="0" err="1">
                <a:solidFill>
                  <a:schemeClr val="bg1"/>
                </a:solidFill>
              </a:rPr>
              <a:t>Ikoma</a:t>
            </a:r>
            <a:r>
              <a:rPr lang="es-MX" dirty="0">
                <a:solidFill>
                  <a:schemeClr val="bg1"/>
                </a:solidFill>
              </a:rPr>
              <a:t> </a:t>
            </a:r>
            <a:r>
              <a:rPr lang="es-MX" dirty="0" err="1">
                <a:solidFill>
                  <a:schemeClr val="bg1"/>
                </a:solidFill>
              </a:rPr>
              <a:t>lyssavirus</a:t>
            </a:r>
            <a:r>
              <a:rPr lang="es-MX" dirty="0">
                <a:solidFill>
                  <a:schemeClr val="bg1"/>
                </a:solidFill>
              </a:rPr>
              <a:t>, </a:t>
            </a:r>
            <a:r>
              <a:rPr lang="es-MX" dirty="0" err="1">
                <a:solidFill>
                  <a:schemeClr val="bg1"/>
                </a:solidFill>
              </a:rPr>
              <a:t>highly</a:t>
            </a:r>
            <a:r>
              <a:rPr lang="es-MX" dirty="0">
                <a:solidFill>
                  <a:schemeClr val="bg1"/>
                </a:solidFill>
              </a:rPr>
              <a:t> </a:t>
            </a:r>
            <a:r>
              <a:rPr lang="es-MX" dirty="0" err="1">
                <a:solidFill>
                  <a:schemeClr val="bg1"/>
                </a:solidFill>
              </a:rPr>
              <a:t>divergent</a:t>
            </a:r>
            <a:r>
              <a:rPr lang="es-MX" dirty="0">
                <a:solidFill>
                  <a:schemeClr val="bg1"/>
                </a:solidFill>
              </a:rPr>
              <a:t> novel </a:t>
            </a:r>
            <a:r>
              <a:rPr lang="es-MX" dirty="0" err="1">
                <a:solidFill>
                  <a:schemeClr val="bg1"/>
                </a:solidFill>
              </a:rPr>
              <a:t>lyssavirus</a:t>
            </a:r>
            <a:r>
              <a:rPr lang="es-MX" dirty="0">
                <a:solidFill>
                  <a:schemeClr val="bg1"/>
                </a:solidFill>
              </a:rPr>
              <a:t> in </a:t>
            </a:r>
            <a:r>
              <a:rPr lang="es-MX" dirty="0" err="1">
                <a:solidFill>
                  <a:schemeClr val="bg1"/>
                </a:solidFill>
              </a:rPr>
              <a:t>an</a:t>
            </a:r>
            <a:r>
              <a:rPr lang="es-MX" dirty="0">
                <a:solidFill>
                  <a:schemeClr val="bg1"/>
                </a:solidFill>
              </a:rPr>
              <a:t> </a:t>
            </a:r>
            <a:r>
              <a:rPr lang="es-MX" dirty="0" err="1">
                <a:solidFill>
                  <a:schemeClr val="bg1"/>
                </a:solidFill>
              </a:rPr>
              <a:t>african</a:t>
            </a:r>
            <a:r>
              <a:rPr lang="es-MX" dirty="0">
                <a:solidFill>
                  <a:schemeClr val="bg1"/>
                </a:solidFill>
              </a:rPr>
              <a:t> civet. </a:t>
            </a:r>
            <a:r>
              <a:rPr lang="es-MX" dirty="0" err="1">
                <a:solidFill>
                  <a:schemeClr val="bg1"/>
                </a:solidFill>
              </a:rPr>
              <a:t>Emerg</a:t>
            </a:r>
            <a:r>
              <a:rPr lang="es-MX" dirty="0">
                <a:solidFill>
                  <a:schemeClr val="bg1"/>
                </a:solidFill>
              </a:rPr>
              <a:t> </a:t>
            </a:r>
            <a:r>
              <a:rPr lang="es-MX" dirty="0" err="1">
                <a:solidFill>
                  <a:schemeClr val="bg1"/>
                </a:solidFill>
              </a:rPr>
              <a:t>Infect</a:t>
            </a:r>
            <a:r>
              <a:rPr lang="es-MX" dirty="0">
                <a:solidFill>
                  <a:schemeClr val="bg1"/>
                </a:solidFill>
              </a:rPr>
              <a:t> </a:t>
            </a:r>
            <a:r>
              <a:rPr lang="es-MX" dirty="0" err="1">
                <a:solidFill>
                  <a:schemeClr val="bg1"/>
                </a:solidFill>
              </a:rPr>
              <a:t>Dis</a:t>
            </a:r>
            <a:r>
              <a:rPr lang="es-MX" dirty="0">
                <a:solidFill>
                  <a:schemeClr val="bg1"/>
                </a:solidFill>
              </a:rPr>
              <a:t> 18: 664–667. </a:t>
            </a:r>
            <a:r>
              <a:rPr lang="es-MX" dirty="0" err="1">
                <a:solidFill>
                  <a:schemeClr val="bg1"/>
                </a:solidFill>
              </a:rPr>
              <a:t>doi</a:t>
            </a:r>
            <a:r>
              <a:rPr lang="es-MX" dirty="0">
                <a:solidFill>
                  <a:schemeClr val="bg1"/>
                </a:solidFill>
              </a:rPr>
              <a:t>: 10.3201/eid1804.111553. pmid:22469151  View </a:t>
            </a:r>
            <a:r>
              <a:rPr lang="es-MX" dirty="0" err="1">
                <a:solidFill>
                  <a:schemeClr val="bg1"/>
                </a:solidFill>
              </a:rPr>
              <a:t>Article</a:t>
            </a:r>
            <a:r>
              <a:rPr lang="es-MX" dirty="0">
                <a:solidFill>
                  <a:schemeClr val="bg1"/>
                </a:solidFill>
              </a:rPr>
              <a:t> </a:t>
            </a:r>
          </a:p>
          <a:p>
            <a:r>
              <a:rPr lang="es-MX" dirty="0">
                <a:solidFill>
                  <a:schemeClr val="bg1"/>
                </a:solidFill>
              </a:rPr>
              <a:t>• </a:t>
            </a:r>
            <a:r>
              <a:rPr lang="es-MX" dirty="0" err="1">
                <a:solidFill>
                  <a:schemeClr val="bg1"/>
                </a:solidFill>
              </a:rPr>
              <a:t>PubMed</a:t>
            </a:r>
            <a:r>
              <a:rPr lang="es-MX" dirty="0">
                <a:solidFill>
                  <a:schemeClr val="bg1"/>
                </a:solidFill>
              </a:rPr>
              <a:t>/NCBI </a:t>
            </a:r>
          </a:p>
          <a:p>
            <a:r>
              <a:rPr lang="es-MX" dirty="0">
                <a:solidFill>
                  <a:schemeClr val="bg1"/>
                </a:solidFill>
              </a:rPr>
              <a:t>• Google </a:t>
            </a:r>
            <a:r>
              <a:rPr lang="es-MX" dirty="0" err="1">
                <a:solidFill>
                  <a:schemeClr val="bg1"/>
                </a:solidFill>
              </a:rPr>
              <a:t>Scholar</a:t>
            </a:r>
            <a:r>
              <a:rPr lang="es-MX" dirty="0">
                <a:solidFill>
                  <a:schemeClr val="bg1"/>
                </a:solidFill>
              </a:rPr>
              <a:t> </a:t>
            </a:r>
          </a:p>
          <a:p>
            <a:endParaRPr lang="es-MX" dirty="0">
              <a:solidFill>
                <a:schemeClr val="bg1"/>
              </a:solidFill>
            </a:endParaRPr>
          </a:p>
          <a:p>
            <a:r>
              <a:rPr lang="es-MX" dirty="0" smtClean="0">
                <a:solidFill>
                  <a:schemeClr val="bg1"/>
                </a:solidFill>
              </a:rPr>
              <a:t> </a:t>
            </a:r>
            <a:r>
              <a:rPr lang="es-MX" dirty="0" err="1">
                <a:solidFill>
                  <a:schemeClr val="bg1"/>
                </a:solidFill>
              </a:rPr>
              <a:t>Marston</a:t>
            </a:r>
            <a:r>
              <a:rPr lang="es-MX" dirty="0">
                <a:solidFill>
                  <a:schemeClr val="bg1"/>
                </a:solidFill>
              </a:rPr>
              <a:t> DA et al., (2012). Complete </a:t>
            </a:r>
            <a:r>
              <a:rPr lang="es-MX" dirty="0" err="1">
                <a:solidFill>
                  <a:schemeClr val="bg1"/>
                </a:solidFill>
              </a:rPr>
              <a:t>genomic</a:t>
            </a:r>
            <a:r>
              <a:rPr lang="es-MX" dirty="0">
                <a:solidFill>
                  <a:schemeClr val="bg1"/>
                </a:solidFill>
              </a:rPr>
              <a:t> </a:t>
            </a:r>
            <a:r>
              <a:rPr lang="es-MX" dirty="0" err="1">
                <a:solidFill>
                  <a:schemeClr val="bg1"/>
                </a:solidFill>
              </a:rPr>
              <a:t>sequence</a:t>
            </a:r>
            <a:r>
              <a:rPr lang="es-MX" dirty="0">
                <a:solidFill>
                  <a:schemeClr val="bg1"/>
                </a:solidFill>
              </a:rPr>
              <a:t> of </a:t>
            </a:r>
            <a:r>
              <a:rPr lang="es-MX" dirty="0" err="1">
                <a:solidFill>
                  <a:schemeClr val="bg1"/>
                </a:solidFill>
              </a:rPr>
              <a:t>Ikoma</a:t>
            </a:r>
            <a:r>
              <a:rPr lang="es-MX" dirty="0">
                <a:solidFill>
                  <a:schemeClr val="bg1"/>
                </a:solidFill>
              </a:rPr>
              <a:t> </a:t>
            </a:r>
            <a:r>
              <a:rPr lang="es-MX" dirty="0" err="1">
                <a:solidFill>
                  <a:schemeClr val="bg1"/>
                </a:solidFill>
              </a:rPr>
              <a:t>lyssavirus</a:t>
            </a:r>
            <a:r>
              <a:rPr lang="es-MX" dirty="0">
                <a:solidFill>
                  <a:schemeClr val="bg1"/>
                </a:solidFill>
              </a:rPr>
              <a:t>. J. Virol. 86 (18): 10242–10243. </a:t>
            </a:r>
            <a:r>
              <a:rPr lang="es-MX" dirty="0" err="1">
                <a:solidFill>
                  <a:schemeClr val="bg1"/>
                </a:solidFill>
              </a:rPr>
              <a:t>doi</a:t>
            </a:r>
            <a:r>
              <a:rPr lang="es-MX" dirty="0">
                <a:solidFill>
                  <a:schemeClr val="bg1"/>
                </a:solidFill>
              </a:rPr>
              <a:t>: 10.1128/JVI.01628-12. pmid:22923801  View </a:t>
            </a:r>
            <a:r>
              <a:rPr lang="es-MX" dirty="0" err="1">
                <a:solidFill>
                  <a:schemeClr val="bg1"/>
                </a:solidFill>
              </a:rPr>
              <a:t>Article</a:t>
            </a:r>
            <a:r>
              <a:rPr lang="es-MX" dirty="0">
                <a:solidFill>
                  <a:schemeClr val="bg1"/>
                </a:solidFill>
              </a:rPr>
              <a:t> </a:t>
            </a:r>
          </a:p>
          <a:p>
            <a:r>
              <a:rPr lang="es-MX" dirty="0">
                <a:solidFill>
                  <a:schemeClr val="bg1"/>
                </a:solidFill>
              </a:rPr>
              <a:t>• </a:t>
            </a:r>
            <a:r>
              <a:rPr lang="es-MX" dirty="0" err="1">
                <a:solidFill>
                  <a:schemeClr val="bg1"/>
                </a:solidFill>
              </a:rPr>
              <a:t>PubMed</a:t>
            </a:r>
            <a:r>
              <a:rPr lang="es-MX" dirty="0">
                <a:solidFill>
                  <a:schemeClr val="bg1"/>
                </a:solidFill>
              </a:rPr>
              <a:t>/NCBI </a:t>
            </a:r>
          </a:p>
          <a:p>
            <a:r>
              <a:rPr lang="es-MX" dirty="0">
                <a:solidFill>
                  <a:schemeClr val="bg1"/>
                </a:solidFill>
              </a:rPr>
              <a:t>• Google </a:t>
            </a:r>
            <a:r>
              <a:rPr lang="es-MX" dirty="0" err="1">
                <a:solidFill>
                  <a:schemeClr val="bg1"/>
                </a:solidFill>
              </a:rPr>
              <a:t>Scholar</a:t>
            </a:r>
            <a:r>
              <a:rPr lang="es-MX" dirty="0">
                <a:solidFill>
                  <a:schemeClr val="bg1"/>
                </a:solidFill>
              </a:rPr>
              <a:t> </a:t>
            </a: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2428419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image.slidesharecdn.com/17-virusdelarabia-111205232643-phpapp01/95/17-virus-de-la-rabia-6-728.jpg?cb=1323149393"/>
          <p:cNvPicPr>
            <a:picLocks noChangeAspect="1" noChangeArrowheads="1"/>
          </p:cNvPicPr>
          <p:nvPr/>
        </p:nvPicPr>
        <p:blipFill rotWithShape="1">
          <a:blip r:embed="rId2"/>
          <a:srcRect b="6951"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cxnSp>
        <p:nvCxnSpPr>
          <p:cNvPr id="4" name="3 Conector recto"/>
          <p:cNvCxnSpPr/>
          <p:nvPr/>
        </p:nvCxnSpPr>
        <p:spPr>
          <a:xfrm>
            <a:off x="1115616" y="4797152"/>
            <a:ext cx="2428892" cy="158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5 Conector recto"/>
          <p:cNvCxnSpPr/>
          <p:nvPr/>
        </p:nvCxnSpPr>
        <p:spPr>
          <a:xfrm>
            <a:off x="1115616" y="4437112"/>
            <a:ext cx="2286016" cy="158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268760"/>
            <a:ext cx="4701876" cy="4968552"/>
          </a:xfrm>
          <a:prstGeom prst="rect">
            <a:avLst/>
          </a:prstGeom>
        </p:spPr>
      </p:pic>
      <p:pic>
        <p:nvPicPr>
          <p:cNvPr id="3" name="Imagen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04048" y="1268760"/>
            <a:ext cx="4139952" cy="4968552"/>
          </a:xfrm>
          <a:prstGeom prst="rect">
            <a:avLst/>
          </a:prstGeom>
        </p:spPr>
      </p:pic>
      <p:sp>
        <p:nvSpPr>
          <p:cNvPr id="4" name="Arco 3"/>
          <p:cNvSpPr/>
          <p:nvPr/>
        </p:nvSpPr>
        <p:spPr>
          <a:xfrm>
            <a:off x="1907704" y="4941168"/>
            <a:ext cx="360040" cy="576064"/>
          </a:xfrm>
          <a:prstGeom prst="arc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6" name="Flecha abajo 5"/>
          <p:cNvSpPr/>
          <p:nvPr/>
        </p:nvSpPr>
        <p:spPr>
          <a:xfrm rot="10800000">
            <a:off x="1798474" y="5229200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7" name="Flecha abajo 6"/>
          <p:cNvSpPr/>
          <p:nvPr/>
        </p:nvSpPr>
        <p:spPr>
          <a:xfrm rot="16200000">
            <a:off x="5310082" y="4270719"/>
            <a:ext cx="468052" cy="93610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8" name="CuadroTexto 7"/>
          <p:cNvSpPr txBox="1"/>
          <p:nvPr/>
        </p:nvSpPr>
        <p:spPr>
          <a:xfrm>
            <a:off x="0" y="332656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3200" dirty="0" smtClean="0">
                <a:solidFill>
                  <a:schemeClr val="bg1"/>
                </a:solidFill>
              </a:rPr>
              <a:t>Tipo de genoma y Clasificación de </a:t>
            </a:r>
            <a:r>
              <a:rPr lang="es-MX" sz="3200" dirty="0">
                <a:solidFill>
                  <a:schemeClr val="bg1"/>
                </a:solidFill>
              </a:rPr>
              <a:t>B</a:t>
            </a:r>
            <a:r>
              <a:rPr lang="es-MX" sz="3200" dirty="0" smtClean="0">
                <a:solidFill>
                  <a:schemeClr val="bg1"/>
                </a:solidFill>
              </a:rPr>
              <a:t>altimore</a:t>
            </a:r>
            <a:endParaRPr lang="es-MX" sz="3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765900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Rectángulo"/>
          <p:cNvSpPr/>
          <p:nvPr/>
        </p:nvSpPr>
        <p:spPr>
          <a:xfrm>
            <a:off x="0" y="1412776"/>
            <a:ext cx="4572000" cy="378565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s-MX" sz="2400" dirty="0" smtClean="0">
                <a:solidFill>
                  <a:schemeClr val="bg1"/>
                </a:solidFill>
              </a:rPr>
              <a:t>180 </a:t>
            </a:r>
            <a:r>
              <a:rPr lang="es-MX" sz="2400" dirty="0" err="1" smtClean="0">
                <a:solidFill>
                  <a:schemeClr val="bg1"/>
                </a:solidFill>
              </a:rPr>
              <a:t>nm</a:t>
            </a:r>
            <a:r>
              <a:rPr lang="es-MX" sz="2400" dirty="0" smtClean="0">
                <a:solidFill>
                  <a:schemeClr val="bg1"/>
                </a:solidFill>
              </a:rPr>
              <a:t> de longitud</a:t>
            </a:r>
          </a:p>
          <a:p>
            <a:r>
              <a:rPr lang="es-MX" sz="2400" dirty="0" smtClean="0">
                <a:solidFill>
                  <a:schemeClr val="bg1"/>
                </a:solidFill>
              </a:rPr>
              <a:t> virus  envuelto su composición es semejante a la de la membrana neuronal. </a:t>
            </a:r>
          </a:p>
          <a:p>
            <a:endParaRPr lang="es-MX" sz="2400" dirty="0" smtClean="0">
              <a:solidFill>
                <a:schemeClr val="bg1"/>
              </a:solidFill>
            </a:endParaRPr>
          </a:p>
          <a:p>
            <a:endParaRPr lang="es-MX" sz="2400" dirty="0" smtClean="0">
              <a:solidFill>
                <a:schemeClr val="bg1"/>
              </a:solidFill>
            </a:endParaRPr>
          </a:p>
          <a:p>
            <a:r>
              <a:rPr lang="es-MX" sz="2400" dirty="0" smtClean="0">
                <a:solidFill>
                  <a:schemeClr val="bg1"/>
                </a:solidFill>
              </a:rPr>
              <a:t>  </a:t>
            </a:r>
            <a:r>
              <a:rPr lang="es-MX" sz="2400" dirty="0" err="1" smtClean="0">
                <a:solidFill>
                  <a:schemeClr val="bg1"/>
                </a:solidFill>
              </a:rPr>
              <a:t>RNA</a:t>
            </a:r>
            <a:r>
              <a:rPr lang="es-MX" sz="2400" dirty="0" smtClean="0">
                <a:solidFill>
                  <a:schemeClr val="bg1"/>
                </a:solidFill>
              </a:rPr>
              <a:t> de cadena sencilla y de polaridad negativa </a:t>
            </a:r>
          </a:p>
          <a:p>
            <a:endParaRPr lang="es-MX" sz="2400" dirty="0" smtClean="0">
              <a:solidFill>
                <a:schemeClr val="bg1"/>
              </a:solidFill>
            </a:endParaRPr>
          </a:p>
          <a:p>
            <a:r>
              <a:rPr lang="es-MX" sz="2400" dirty="0" smtClean="0">
                <a:solidFill>
                  <a:schemeClr val="bg1"/>
                </a:solidFill>
              </a:rPr>
              <a:t>Simetría helicoidal</a:t>
            </a:r>
            <a:endParaRPr lang="es-MX" sz="2400" dirty="0">
              <a:solidFill>
                <a:schemeClr val="bg1"/>
              </a:solidFill>
            </a:endParaRPr>
          </a:p>
        </p:txBody>
      </p:sp>
      <p:pic>
        <p:nvPicPr>
          <p:cNvPr id="1028" name="Picture 4" descr="https://elblogdeabritos.files.wordpress.com/2013/06/virus-rabico.jpg"/>
          <p:cNvPicPr>
            <a:picLocks noChangeAspect="1" noChangeArrowheads="1"/>
          </p:cNvPicPr>
          <p:nvPr/>
        </p:nvPicPr>
        <p:blipFill rotWithShape="1">
          <a:blip r:embed="rId2"/>
          <a:srcRect t="8631"/>
          <a:stretch/>
        </p:blipFill>
        <p:spPr bwMode="auto">
          <a:xfrm>
            <a:off x="4338635" y="836712"/>
            <a:ext cx="4805365" cy="5832648"/>
          </a:xfrm>
          <a:prstGeom prst="rect">
            <a:avLst/>
          </a:prstGeom>
          <a:noFill/>
        </p:spPr>
      </p:pic>
      <p:sp>
        <p:nvSpPr>
          <p:cNvPr id="2" name="CuadroTexto 1"/>
          <p:cNvSpPr txBox="1"/>
          <p:nvPr/>
        </p:nvSpPr>
        <p:spPr>
          <a:xfrm>
            <a:off x="1835696" y="260648"/>
            <a:ext cx="52565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3600" b="1" dirty="0" smtClean="0">
                <a:solidFill>
                  <a:schemeClr val="bg1"/>
                </a:solidFill>
              </a:rPr>
              <a:t>Estructura del virus</a:t>
            </a:r>
            <a:endParaRPr lang="es-MX" sz="36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http://image.slidesharecdn.com/rabia-doctor-jos-bustamante-120041705361266-3/95/rabia-doctor-jos-bustamante-3-728.jpg?cb=1200409855"/>
          <p:cNvPicPr>
            <a:picLocks noChangeAspect="1" noChangeArrowheads="1"/>
          </p:cNvPicPr>
          <p:nvPr/>
        </p:nvPicPr>
        <p:blipFill rotWithShape="1">
          <a:blip r:embed="rId2"/>
          <a:srcRect l="56662" t="60154" r="2128" b="11982"/>
          <a:stretch/>
        </p:blipFill>
        <p:spPr bwMode="auto">
          <a:xfrm>
            <a:off x="971600" y="1700808"/>
            <a:ext cx="6572296" cy="3960440"/>
          </a:xfrm>
          <a:prstGeom prst="rect">
            <a:avLst/>
          </a:prstGeom>
          <a:noFill/>
        </p:spPr>
      </p:pic>
      <p:sp>
        <p:nvSpPr>
          <p:cNvPr id="2" name="CuadroTexto 1"/>
          <p:cNvSpPr txBox="1"/>
          <p:nvPr/>
        </p:nvSpPr>
        <p:spPr>
          <a:xfrm>
            <a:off x="1187624" y="764704"/>
            <a:ext cx="66967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3200" b="1" dirty="0" smtClean="0">
                <a:solidFill>
                  <a:schemeClr val="bg1"/>
                </a:solidFill>
              </a:rPr>
              <a:t>Proteínas  de </a:t>
            </a:r>
            <a:r>
              <a:rPr lang="es-MX" sz="3200" b="1" dirty="0" smtClean="0">
                <a:solidFill>
                  <a:schemeClr val="bg1"/>
                </a:solidFill>
              </a:rPr>
              <a:t>secreción</a:t>
            </a:r>
            <a:endParaRPr lang="es-MX" sz="32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2"/>
          <a:srcRect l="17355" t="11843" r="18182" b="26315"/>
          <a:stretch/>
        </p:blipFill>
        <p:spPr>
          <a:xfrm>
            <a:off x="899592" y="1988840"/>
            <a:ext cx="5616624" cy="3384376"/>
          </a:xfrm>
          <a:prstGeom prst="rect">
            <a:avLst/>
          </a:prstGeom>
        </p:spPr>
      </p:pic>
      <p:sp>
        <p:nvSpPr>
          <p:cNvPr id="3" name="CuadroTexto 2"/>
          <p:cNvSpPr txBox="1"/>
          <p:nvPr/>
        </p:nvSpPr>
        <p:spPr>
          <a:xfrm>
            <a:off x="2051720" y="404664"/>
            <a:ext cx="4536504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3200" b="1" dirty="0" smtClean="0">
                <a:solidFill>
                  <a:schemeClr val="bg1"/>
                </a:solidFill>
              </a:rPr>
              <a:t>Genoma del virus </a:t>
            </a:r>
          </a:p>
          <a:p>
            <a:pPr algn="ctr"/>
            <a:r>
              <a:rPr lang="es-MX" sz="3600" b="1" dirty="0" smtClean="0">
                <a:solidFill>
                  <a:schemeClr val="bg1"/>
                </a:solidFill>
              </a:rPr>
              <a:t>gene </a:t>
            </a:r>
            <a:r>
              <a:rPr lang="es-MX" sz="3600" b="1" dirty="0" err="1" smtClean="0">
                <a:solidFill>
                  <a:schemeClr val="bg1"/>
                </a:solidFill>
              </a:rPr>
              <a:t>bank</a:t>
            </a:r>
            <a:endParaRPr lang="es-MX" sz="36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162418"/>
      </p:ext>
    </p:extLst>
  </p:cSld>
  <p:clrMapOvr>
    <a:masterClrMapping/>
  </p:clrMapOvr>
</p:sld>
</file>

<file path=ppt/theme/theme1.xml><?xml version="1.0" encoding="utf-8"?>
<a:theme xmlns:a="http://schemas.openxmlformats.org/drawingml/2006/main" name="Sector">
  <a:themeElements>
    <a:clrScheme name="Sector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Sector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ector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3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2700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1337</TotalTime>
  <Words>484</Words>
  <Application>Microsoft Office PowerPoint</Application>
  <PresentationFormat>Presentación en pantalla (4:3)</PresentationFormat>
  <Paragraphs>100</Paragraphs>
  <Slides>45</Slides>
  <Notes>1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45</vt:i4>
      </vt:variant>
    </vt:vector>
  </HeadingPairs>
  <TitlesOfParts>
    <vt:vector size="49" baseType="lpstr">
      <vt:lpstr>Calibri</vt:lpstr>
      <vt:lpstr>Century Gothic</vt:lpstr>
      <vt:lpstr>Wingdings 3</vt:lpstr>
      <vt:lpstr>Sector</vt:lpstr>
      <vt:lpstr>UNIVERSISAD AUTONOMA  DEL ESTADO DE MEXICO  CENTRO UNIVERSITARIO AMECAMECA-UAEM</vt:lpstr>
      <vt:lpstr>CONTENIDO</vt:lpstr>
      <vt:lpstr>OBJETIVO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Rosario</dc:creator>
  <cp:lastModifiedBy>UAEM Rosario</cp:lastModifiedBy>
  <cp:revision>110</cp:revision>
  <dcterms:created xsi:type="dcterms:W3CDTF">2015-04-10T16:43:01Z</dcterms:created>
  <dcterms:modified xsi:type="dcterms:W3CDTF">2016-10-12T22:54:11Z</dcterms:modified>
</cp:coreProperties>
</file>