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wav" ContentType="audio/wav"/>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7" r:id="rId2"/>
    <p:sldId id="292" r:id="rId3"/>
    <p:sldId id="261" r:id="rId4"/>
    <p:sldId id="260" r:id="rId5"/>
    <p:sldId id="295" r:id="rId6"/>
    <p:sldId id="262" r:id="rId7"/>
    <p:sldId id="294" r:id="rId8"/>
    <p:sldId id="263" r:id="rId9"/>
    <p:sldId id="293" r:id="rId10"/>
    <p:sldId id="298" r:id="rId11"/>
    <p:sldId id="265" r:id="rId12"/>
    <p:sldId id="266" r:id="rId13"/>
    <p:sldId id="267" r:id="rId14"/>
    <p:sldId id="299" r:id="rId15"/>
    <p:sldId id="300" r:id="rId16"/>
    <p:sldId id="269" r:id="rId17"/>
    <p:sldId id="270" r:id="rId18"/>
    <p:sldId id="296" r:id="rId19"/>
    <p:sldId id="271" r:id="rId20"/>
    <p:sldId id="302" r:id="rId21"/>
    <p:sldId id="272" r:id="rId22"/>
    <p:sldId id="303" r:id="rId23"/>
    <p:sldId id="310" r:id="rId24"/>
    <p:sldId id="273" r:id="rId25"/>
    <p:sldId id="274" r:id="rId26"/>
    <p:sldId id="275" r:id="rId27"/>
    <p:sldId id="304" r:id="rId28"/>
    <p:sldId id="276" r:id="rId29"/>
    <p:sldId id="277" r:id="rId30"/>
    <p:sldId id="278" r:id="rId31"/>
    <p:sldId id="279" r:id="rId32"/>
    <p:sldId id="280" r:id="rId33"/>
    <p:sldId id="281" r:id="rId34"/>
    <p:sldId id="282" r:id="rId35"/>
    <p:sldId id="297" r:id="rId36"/>
    <p:sldId id="283" r:id="rId37"/>
    <p:sldId id="307" r:id="rId38"/>
    <p:sldId id="285" r:id="rId39"/>
    <p:sldId id="301" r:id="rId40"/>
    <p:sldId id="288" r:id="rId41"/>
    <p:sldId id="308" r:id="rId42"/>
    <p:sldId id="289" r:id="rId43"/>
    <p:sldId id="290" r:id="rId44"/>
    <p:sldId id="309" r:id="rId45"/>
    <p:sldId id="291" r:id="rId4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12.xml.rels><?xml version="1.0" encoding="UTF-8" standalone="yes"?>
<Relationships xmlns="http://schemas.openxmlformats.org/package/2006/relationships"><Relationship Id="rId2" Type="http://schemas.microsoft.com/office/2007/relationships/hdphoto" Target="../media/hdphoto1.wdp"/><Relationship Id="rId1" Type="http://schemas.openxmlformats.org/officeDocument/2006/relationships/image" Target="../media/image18.png"/></Relationships>
</file>

<file path=ppt/diagrams/_rels/data13.xml.rels><?xml version="1.0" encoding="UTF-8" standalone="yes"?>
<Relationships xmlns="http://schemas.openxmlformats.org/package/2006/relationships"><Relationship Id="rId1" Type="http://schemas.openxmlformats.org/officeDocument/2006/relationships/image" Target="../media/image19.png"/></Relationships>
</file>

<file path=ppt/diagrams/_rels/data15.xml.rels><?xml version="1.0" encoding="UTF-8" standalone="yes"?>
<Relationships xmlns="http://schemas.openxmlformats.org/package/2006/relationships"><Relationship Id="rId1" Type="http://schemas.openxmlformats.org/officeDocument/2006/relationships/image" Target="../media/image20.png"/></Relationships>
</file>

<file path=ppt/diagrams/_rels/data8.xml.rels><?xml version="1.0" encoding="UTF-8" standalone="yes"?>
<Relationships xmlns="http://schemas.openxmlformats.org/package/2006/relationships"><Relationship Id="rId1" Type="http://schemas.openxmlformats.org/officeDocument/2006/relationships/image" Target="../media/image13.jpg"/></Relationships>
</file>

<file path=ppt/diagrams/_rels/drawing12.xml.rels><?xml version="1.0" encoding="UTF-8" standalone="yes"?>
<Relationships xmlns="http://schemas.openxmlformats.org/package/2006/relationships"><Relationship Id="rId2" Type="http://schemas.microsoft.com/office/2007/relationships/hdphoto" Target="../media/hdphoto1.wdp"/><Relationship Id="rId1" Type="http://schemas.openxmlformats.org/officeDocument/2006/relationships/image" Target="../media/image18.png"/></Relationships>
</file>

<file path=ppt/diagrams/_rels/drawing13.xml.rels><?xml version="1.0" encoding="UTF-8" standalone="yes"?>
<Relationships xmlns="http://schemas.openxmlformats.org/package/2006/relationships"><Relationship Id="rId1" Type="http://schemas.openxmlformats.org/officeDocument/2006/relationships/image" Target="../media/image19.png"/></Relationships>
</file>

<file path=ppt/diagrams/_rels/drawing15.xml.rels><?xml version="1.0" encoding="UTF-8" standalone="yes"?>
<Relationships xmlns="http://schemas.openxmlformats.org/package/2006/relationships"><Relationship Id="rId1" Type="http://schemas.openxmlformats.org/officeDocument/2006/relationships/image" Target="../media/image20.png"/></Relationships>
</file>

<file path=ppt/diagrams/_rels/drawing8.xml.rels><?xml version="1.0" encoding="UTF-8" standalone="yes"?>
<Relationships xmlns="http://schemas.openxmlformats.org/package/2006/relationships"><Relationship Id="rId1" Type="http://schemas.openxmlformats.org/officeDocument/2006/relationships/image" Target="../media/image13.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FC2B3A-73AC-47CE-B1C3-44217214554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C4B7C9C4-F876-46D1-9C2B-BE58CD2EF5CD}">
      <dgm:prSet/>
      <dgm:spPr/>
      <dgm:t>
        <a:bodyPr/>
        <a:lstStyle/>
        <a:p>
          <a:pPr algn="just" rtl="0"/>
          <a:r>
            <a:rPr lang="es-ES" dirty="0" smtClean="0">
              <a:solidFill>
                <a:schemeClr val="tx1"/>
              </a:solidFill>
            </a:rPr>
            <a:t>El análisis macroeconómico de la economía abierta es el estudio del comportamiento de las economías cuando se tienen en cuenta las relaciones comerciales y financieras internacionales. </a:t>
          </a:r>
          <a:r>
            <a:rPr lang="es-MX" dirty="0" smtClean="0">
              <a:solidFill>
                <a:schemeClr val="tx1"/>
              </a:solidFill>
            </a:rPr>
            <a:t>	</a:t>
          </a:r>
          <a:endParaRPr lang="es-MX" dirty="0">
            <a:solidFill>
              <a:schemeClr val="tx1"/>
            </a:solidFill>
          </a:endParaRPr>
        </a:p>
      </dgm:t>
    </dgm:pt>
    <dgm:pt modelId="{0A9FAE90-DDE2-4957-AE88-F4EF3BDAA18D}" type="parTrans" cxnId="{F73DE53F-11F0-4D48-A8F8-983C8C91B37E}">
      <dgm:prSet/>
      <dgm:spPr/>
      <dgm:t>
        <a:bodyPr/>
        <a:lstStyle/>
        <a:p>
          <a:pPr algn="just"/>
          <a:endParaRPr lang="es-MX"/>
        </a:p>
      </dgm:t>
    </dgm:pt>
    <dgm:pt modelId="{939C756F-262E-4DB7-98B7-527E07F820A3}" type="sibTrans" cxnId="{F73DE53F-11F0-4D48-A8F8-983C8C91B37E}">
      <dgm:prSet/>
      <dgm:spPr/>
      <dgm:t>
        <a:bodyPr/>
        <a:lstStyle/>
        <a:p>
          <a:pPr algn="just"/>
          <a:endParaRPr lang="es-MX"/>
        </a:p>
      </dgm:t>
    </dgm:pt>
    <dgm:pt modelId="{A786C8D2-4D58-4B40-8F29-415DC8652881}" type="pres">
      <dgm:prSet presAssocID="{ADFC2B3A-73AC-47CE-B1C3-442172145541}" presName="linear" presStyleCnt="0">
        <dgm:presLayoutVars>
          <dgm:animLvl val="lvl"/>
          <dgm:resizeHandles val="exact"/>
        </dgm:presLayoutVars>
      </dgm:prSet>
      <dgm:spPr/>
      <dgm:t>
        <a:bodyPr/>
        <a:lstStyle/>
        <a:p>
          <a:endParaRPr lang="es-MX"/>
        </a:p>
      </dgm:t>
    </dgm:pt>
    <dgm:pt modelId="{CD836D03-8C12-4435-8BE0-111DA52EC111}" type="pres">
      <dgm:prSet presAssocID="{C4B7C9C4-F876-46D1-9C2B-BE58CD2EF5CD}" presName="parentText" presStyleLbl="node1" presStyleIdx="0" presStyleCnt="1">
        <dgm:presLayoutVars>
          <dgm:chMax val="0"/>
          <dgm:bulletEnabled val="1"/>
        </dgm:presLayoutVars>
      </dgm:prSet>
      <dgm:spPr/>
      <dgm:t>
        <a:bodyPr/>
        <a:lstStyle/>
        <a:p>
          <a:endParaRPr lang="es-MX"/>
        </a:p>
      </dgm:t>
    </dgm:pt>
  </dgm:ptLst>
  <dgm:cxnLst>
    <dgm:cxn modelId="{0EB5B88F-727B-44D1-8EF6-C21028264501}" type="presOf" srcId="{ADFC2B3A-73AC-47CE-B1C3-442172145541}" destId="{A786C8D2-4D58-4B40-8F29-415DC8652881}" srcOrd="0" destOrd="0" presId="urn:microsoft.com/office/officeart/2005/8/layout/vList2"/>
    <dgm:cxn modelId="{F73DE53F-11F0-4D48-A8F8-983C8C91B37E}" srcId="{ADFC2B3A-73AC-47CE-B1C3-442172145541}" destId="{C4B7C9C4-F876-46D1-9C2B-BE58CD2EF5CD}" srcOrd="0" destOrd="0" parTransId="{0A9FAE90-DDE2-4957-AE88-F4EF3BDAA18D}" sibTransId="{939C756F-262E-4DB7-98B7-527E07F820A3}"/>
    <dgm:cxn modelId="{EC970641-8D87-4214-AD93-8E7FEFCCC3D1}" type="presOf" srcId="{C4B7C9C4-F876-46D1-9C2B-BE58CD2EF5CD}" destId="{CD836D03-8C12-4435-8BE0-111DA52EC111}" srcOrd="0" destOrd="0" presId="urn:microsoft.com/office/officeart/2005/8/layout/vList2"/>
    <dgm:cxn modelId="{607883D9-F42A-42EF-8AEB-E6DEFD0789AA}" type="presParOf" srcId="{A786C8D2-4D58-4B40-8F29-415DC8652881}" destId="{CD836D03-8C12-4435-8BE0-111DA52EC11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A9BEEC1-2886-4EA5-B0B8-28E1FB458CD1}"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es-MX"/>
        </a:p>
      </dgm:t>
    </dgm:pt>
    <dgm:pt modelId="{FFF152E7-1017-400B-B5F2-1E75C46CE501}">
      <dgm:prSet/>
      <dgm:spPr/>
      <dgm:t>
        <a:bodyPr/>
        <a:lstStyle/>
        <a:p>
          <a:pPr algn="just" rtl="0"/>
          <a:r>
            <a:rPr lang="es-MX" dirty="0" smtClean="0"/>
            <a:t>Definición. Es un documento contable en el que se registran, de manera sistemática, las operaciones comerciales, de servicios y de movimientos de capitales llevadas a cabo por los residentes en un país con el resto del mundo durante un período determinado, normalmente un año. Suministra información detallada sobre todas las transacciones entre residentes y no residentes.</a:t>
          </a:r>
          <a:endParaRPr lang="es-MX" dirty="0"/>
        </a:p>
      </dgm:t>
    </dgm:pt>
    <dgm:pt modelId="{0F16D3FD-7A25-4472-BE58-1972BA62A3B5}" type="parTrans" cxnId="{2B5F7332-0D68-445A-AC3B-BB0611028895}">
      <dgm:prSet/>
      <dgm:spPr/>
      <dgm:t>
        <a:bodyPr/>
        <a:lstStyle/>
        <a:p>
          <a:pPr algn="just"/>
          <a:endParaRPr lang="es-MX"/>
        </a:p>
      </dgm:t>
    </dgm:pt>
    <dgm:pt modelId="{74567109-F009-4831-B4C8-2B0E76DF0910}" type="sibTrans" cxnId="{2B5F7332-0D68-445A-AC3B-BB0611028895}">
      <dgm:prSet/>
      <dgm:spPr/>
      <dgm:t>
        <a:bodyPr/>
        <a:lstStyle/>
        <a:p>
          <a:pPr algn="just"/>
          <a:endParaRPr lang="es-MX"/>
        </a:p>
      </dgm:t>
    </dgm:pt>
    <dgm:pt modelId="{8650354F-0DC7-4D7F-9459-E5187718B974}" type="pres">
      <dgm:prSet presAssocID="{3A9BEEC1-2886-4EA5-B0B8-28E1FB458CD1}" presName="linear" presStyleCnt="0">
        <dgm:presLayoutVars>
          <dgm:animLvl val="lvl"/>
          <dgm:resizeHandles val="exact"/>
        </dgm:presLayoutVars>
      </dgm:prSet>
      <dgm:spPr/>
      <dgm:t>
        <a:bodyPr/>
        <a:lstStyle/>
        <a:p>
          <a:endParaRPr lang="es-MX"/>
        </a:p>
      </dgm:t>
    </dgm:pt>
    <dgm:pt modelId="{B3DDE849-9312-40CA-B8A4-E3BA3371F9C9}" type="pres">
      <dgm:prSet presAssocID="{FFF152E7-1017-400B-B5F2-1E75C46CE501}" presName="parentText" presStyleLbl="node1" presStyleIdx="0" presStyleCnt="1">
        <dgm:presLayoutVars>
          <dgm:chMax val="0"/>
          <dgm:bulletEnabled val="1"/>
        </dgm:presLayoutVars>
      </dgm:prSet>
      <dgm:spPr/>
      <dgm:t>
        <a:bodyPr/>
        <a:lstStyle/>
        <a:p>
          <a:endParaRPr lang="es-MX"/>
        </a:p>
      </dgm:t>
    </dgm:pt>
  </dgm:ptLst>
  <dgm:cxnLst>
    <dgm:cxn modelId="{2B5F7332-0D68-445A-AC3B-BB0611028895}" srcId="{3A9BEEC1-2886-4EA5-B0B8-28E1FB458CD1}" destId="{FFF152E7-1017-400B-B5F2-1E75C46CE501}" srcOrd="0" destOrd="0" parTransId="{0F16D3FD-7A25-4472-BE58-1972BA62A3B5}" sibTransId="{74567109-F009-4831-B4C8-2B0E76DF0910}"/>
    <dgm:cxn modelId="{DB18989E-FB4A-4EB5-930B-C1DA98AB61C5}" type="presOf" srcId="{3A9BEEC1-2886-4EA5-B0B8-28E1FB458CD1}" destId="{8650354F-0DC7-4D7F-9459-E5187718B974}" srcOrd="0" destOrd="0" presId="urn:microsoft.com/office/officeart/2005/8/layout/vList2"/>
    <dgm:cxn modelId="{78CB77EA-0502-478D-8AC3-929A08C9A4D2}" type="presOf" srcId="{FFF152E7-1017-400B-B5F2-1E75C46CE501}" destId="{B3DDE849-9312-40CA-B8A4-E3BA3371F9C9}" srcOrd="0" destOrd="0" presId="urn:microsoft.com/office/officeart/2005/8/layout/vList2"/>
    <dgm:cxn modelId="{C4450217-98F3-4FBD-8B6A-E2DA23C2CDF7}" type="presParOf" srcId="{8650354F-0DC7-4D7F-9459-E5187718B974}" destId="{B3DDE849-9312-40CA-B8A4-E3BA3371F9C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6679080-E18B-465A-B1EA-DF74231BB43B}" type="doc">
      <dgm:prSet loTypeId="urn:microsoft.com/office/officeart/2005/8/layout/equation2" loCatId="relationship" qsTypeId="urn:microsoft.com/office/officeart/2005/8/quickstyle/simple1" qsCatId="simple" csTypeId="urn:microsoft.com/office/officeart/2005/8/colors/colorful3" csCatId="colorful" phldr="1"/>
      <dgm:spPr/>
    </dgm:pt>
    <dgm:pt modelId="{63BD1B73-FF08-4D63-8A41-7D3527FB2CBE}">
      <dgm:prSet phldrT="[Texto]"/>
      <dgm:spPr/>
      <dgm:t>
        <a:bodyPr/>
        <a:lstStyle/>
        <a:p>
          <a:r>
            <a:rPr lang="es-MX" dirty="0" smtClean="0">
              <a:solidFill>
                <a:schemeClr val="tx1"/>
              </a:solidFill>
            </a:rPr>
            <a:t>Cuenta corriente</a:t>
          </a:r>
          <a:endParaRPr lang="es-MX" dirty="0">
            <a:solidFill>
              <a:schemeClr val="tx1"/>
            </a:solidFill>
          </a:endParaRPr>
        </a:p>
      </dgm:t>
    </dgm:pt>
    <dgm:pt modelId="{D45A5116-73B4-4288-A596-E204686EA3E0}" type="parTrans" cxnId="{463AF63E-ED87-4C12-AFE2-3EC2BB7154FF}">
      <dgm:prSet/>
      <dgm:spPr/>
      <dgm:t>
        <a:bodyPr/>
        <a:lstStyle/>
        <a:p>
          <a:endParaRPr lang="es-MX">
            <a:solidFill>
              <a:schemeClr val="tx1"/>
            </a:solidFill>
          </a:endParaRPr>
        </a:p>
      </dgm:t>
    </dgm:pt>
    <dgm:pt modelId="{B87CBE47-894C-44BF-BA79-07C6428DEB83}" type="sibTrans" cxnId="{463AF63E-ED87-4C12-AFE2-3EC2BB7154FF}">
      <dgm:prSet/>
      <dgm:spPr/>
      <dgm:t>
        <a:bodyPr/>
        <a:lstStyle/>
        <a:p>
          <a:endParaRPr lang="es-MX">
            <a:solidFill>
              <a:schemeClr val="tx1"/>
            </a:solidFill>
          </a:endParaRPr>
        </a:p>
      </dgm:t>
    </dgm:pt>
    <dgm:pt modelId="{217DB9A1-0E49-47A4-B1CC-C7552211D98C}">
      <dgm:prSet phldrT="[Texto]"/>
      <dgm:spPr/>
      <dgm:t>
        <a:bodyPr/>
        <a:lstStyle/>
        <a:p>
          <a:r>
            <a:rPr lang="es-MX" dirty="0" smtClean="0">
              <a:solidFill>
                <a:schemeClr val="tx1"/>
              </a:solidFill>
            </a:rPr>
            <a:t>Cuenta de capitales y financiera </a:t>
          </a:r>
          <a:endParaRPr lang="es-MX" dirty="0">
            <a:solidFill>
              <a:schemeClr val="tx1"/>
            </a:solidFill>
          </a:endParaRPr>
        </a:p>
      </dgm:t>
    </dgm:pt>
    <dgm:pt modelId="{92A3C8F0-5029-4960-B285-877DE6E8E133}" type="parTrans" cxnId="{F4608BEA-CF97-4784-B903-80E6A5D84F4C}">
      <dgm:prSet/>
      <dgm:spPr/>
      <dgm:t>
        <a:bodyPr/>
        <a:lstStyle/>
        <a:p>
          <a:endParaRPr lang="es-MX">
            <a:solidFill>
              <a:schemeClr val="tx1"/>
            </a:solidFill>
          </a:endParaRPr>
        </a:p>
      </dgm:t>
    </dgm:pt>
    <dgm:pt modelId="{2078162F-95CE-4C29-A5AE-2A7F566D5794}" type="sibTrans" cxnId="{F4608BEA-CF97-4784-B903-80E6A5D84F4C}">
      <dgm:prSet/>
      <dgm:spPr/>
      <dgm:t>
        <a:bodyPr/>
        <a:lstStyle/>
        <a:p>
          <a:endParaRPr lang="es-MX">
            <a:solidFill>
              <a:schemeClr val="tx1"/>
            </a:solidFill>
          </a:endParaRPr>
        </a:p>
      </dgm:t>
    </dgm:pt>
    <dgm:pt modelId="{648B5C3B-8BD1-4B88-AB4E-650EFE5F0944}">
      <dgm:prSet phldrT="[Texto]"/>
      <dgm:spPr/>
      <dgm:t>
        <a:bodyPr/>
        <a:lstStyle/>
        <a:p>
          <a:r>
            <a:rPr lang="es-MX" dirty="0" smtClean="0">
              <a:solidFill>
                <a:schemeClr val="tx1"/>
              </a:solidFill>
            </a:rPr>
            <a:t>Balanza de pagos</a:t>
          </a:r>
          <a:endParaRPr lang="es-MX" dirty="0">
            <a:solidFill>
              <a:schemeClr val="tx1"/>
            </a:solidFill>
          </a:endParaRPr>
        </a:p>
      </dgm:t>
    </dgm:pt>
    <dgm:pt modelId="{AB86BB37-1877-4D89-AF06-A35E423869BF}" type="parTrans" cxnId="{19266B39-A6EE-49B8-9B92-8957BF71508B}">
      <dgm:prSet/>
      <dgm:spPr/>
      <dgm:t>
        <a:bodyPr/>
        <a:lstStyle/>
        <a:p>
          <a:endParaRPr lang="es-MX">
            <a:solidFill>
              <a:schemeClr val="tx1"/>
            </a:solidFill>
          </a:endParaRPr>
        </a:p>
      </dgm:t>
    </dgm:pt>
    <dgm:pt modelId="{208EC94C-8EFC-4028-B4A2-C5145B76F646}" type="sibTrans" cxnId="{19266B39-A6EE-49B8-9B92-8957BF71508B}">
      <dgm:prSet/>
      <dgm:spPr/>
      <dgm:t>
        <a:bodyPr/>
        <a:lstStyle/>
        <a:p>
          <a:endParaRPr lang="es-MX">
            <a:solidFill>
              <a:schemeClr val="tx1"/>
            </a:solidFill>
          </a:endParaRPr>
        </a:p>
      </dgm:t>
    </dgm:pt>
    <dgm:pt modelId="{D88C2AFF-104E-4D0B-B76A-75F67DA6E08F}" type="pres">
      <dgm:prSet presAssocID="{E6679080-E18B-465A-B1EA-DF74231BB43B}" presName="Name0" presStyleCnt="0">
        <dgm:presLayoutVars>
          <dgm:dir/>
          <dgm:resizeHandles val="exact"/>
        </dgm:presLayoutVars>
      </dgm:prSet>
      <dgm:spPr/>
    </dgm:pt>
    <dgm:pt modelId="{80171759-2AC9-4A94-A97A-927AF1D4D5D6}" type="pres">
      <dgm:prSet presAssocID="{E6679080-E18B-465A-B1EA-DF74231BB43B}" presName="vNodes" presStyleCnt="0"/>
      <dgm:spPr/>
    </dgm:pt>
    <dgm:pt modelId="{508B339B-9D68-4E53-B781-FC1DCFB735A4}" type="pres">
      <dgm:prSet presAssocID="{63BD1B73-FF08-4D63-8A41-7D3527FB2CBE}" presName="node" presStyleLbl="node1" presStyleIdx="0" presStyleCnt="3" custScaleX="120309">
        <dgm:presLayoutVars>
          <dgm:bulletEnabled val="1"/>
        </dgm:presLayoutVars>
      </dgm:prSet>
      <dgm:spPr/>
      <dgm:t>
        <a:bodyPr/>
        <a:lstStyle/>
        <a:p>
          <a:endParaRPr lang="es-MX"/>
        </a:p>
      </dgm:t>
    </dgm:pt>
    <dgm:pt modelId="{2952D422-0098-4C09-AE04-108C15D9B5C6}" type="pres">
      <dgm:prSet presAssocID="{B87CBE47-894C-44BF-BA79-07C6428DEB83}" presName="spacerT" presStyleCnt="0"/>
      <dgm:spPr/>
    </dgm:pt>
    <dgm:pt modelId="{E74E549A-20D4-47C5-885C-D20DA6A52A54}" type="pres">
      <dgm:prSet presAssocID="{B87CBE47-894C-44BF-BA79-07C6428DEB83}" presName="sibTrans" presStyleLbl="sibTrans2D1" presStyleIdx="0" presStyleCnt="2"/>
      <dgm:spPr/>
      <dgm:t>
        <a:bodyPr/>
        <a:lstStyle/>
        <a:p>
          <a:endParaRPr lang="es-MX"/>
        </a:p>
      </dgm:t>
    </dgm:pt>
    <dgm:pt modelId="{F04D6071-FA0E-4E84-B215-4CDEFC63FA65}" type="pres">
      <dgm:prSet presAssocID="{B87CBE47-894C-44BF-BA79-07C6428DEB83}" presName="spacerB" presStyleCnt="0"/>
      <dgm:spPr/>
    </dgm:pt>
    <dgm:pt modelId="{43A6F8F8-2B30-4554-87CC-1DAA9CC0E64A}" type="pres">
      <dgm:prSet presAssocID="{217DB9A1-0E49-47A4-B1CC-C7552211D98C}" presName="node" presStyleLbl="node1" presStyleIdx="1" presStyleCnt="3" custScaleX="111578">
        <dgm:presLayoutVars>
          <dgm:bulletEnabled val="1"/>
        </dgm:presLayoutVars>
      </dgm:prSet>
      <dgm:spPr/>
      <dgm:t>
        <a:bodyPr/>
        <a:lstStyle/>
        <a:p>
          <a:endParaRPr lang="es-MX"/>
        </a:p>
      </dgm:t>
    </dgm:pt>
    <dgm:pt modelId="{31DC2B4C-63AE-46FB-A9A1-581410957BE5}" type="pres">
      <dgm:prSet presAssocID="{E6679080-E18B-465A-B1EA-DF74231BB43B}" presName="sibTransLast" presStyleLbl="sibTrans2D1" presStyleIdx="1" presStyleCnt="2"/>
      <dgm:spPr/>
      <dgm:t>
        <a:bodyPr/>
        <a:lstStyle/>
        <a:p>
          <a:endParaRPr lang="es-MX"/>
        </a:p>
      </dgm:t>
    </dgm:pt>
    <dgm:pt modelId="{0CED8172-249D-45A2-8C51-23FB301F9AE9}" type="pres">
      <dgm:prSet presAssocID="{E6679080-E18B-465A-B1EA-DF74231BB43B}" presName="connectorText" presStyleLbl="sibTrans2D1" presStyleIdx="1" presStyleCnt="2"/>
      <dgm:spPr/>
      <dgm:t>
        <a:bodyPr/>
        <a:lstStyle/>
        <a:p>
          <a:endParaRPr lang="es-MX"/>
        </a:p>
      </dgm:t>
    </dgm:pt>
    <dgm:pt modelId="{3F850309-AED2-4FA4-AE0C-1004CDAA94D1}" type="pres">
      <dgm:prSet presAssocID="{E6679080-E18B-465A-B1EA-DF74231BB43B}" presName="lastNode" presStyleLbl="node1" presStyleIdx="2" presStyleCnt="3">
        <dgm:presLayoutVars>
          <dgm:bulletEnabled val="1"/>
        </dgm:presLayoutVars>
      </dgm:prSet>
      <dgm:spPr/>
      <dgm:t>
        <a:bodyPr/>
        <a:lstStyle/>
        <a:p>
          <a:endParaRPr lang="es-MX"/>
        </a:p>
      </dgm:t>
    </dgm:pt>
  </dgm:ptLst>
  <dgm:cxnLst>
    <dgm:cxn modelId="{463AF63E-ED87-4C12-AFE2-3EC2BB7154FF}" srcId="{E6679080-E18B-465A-B1EA-DF74231BB43B}" destId="{63BD1B73-FF08-4D63-8A41-7D3527FB2CBE}" srcOrd="0" destOrd="0" parTransId="{D45A5116-73B4-4288-A596-E204686EA3E0}" sibTransId="{B87CBE47-894C-44BF-BA79-07C6428DEB83}"/>
    <dgm:cxn modelId="{F4608BEA-CF97-4784-B903-80E6A5D84F4C}" srcId="{E6679080-E18B-465A-B1EA-DF74231BB43B}" destId="{217DB9A1-0E49-47A4-B1CC-C7552211D98C}" srcOrd="1" destOrd="0" parTransId="{92A3C8F0-5029-4960-B285-877DE6E8E133}" sibTransId="{2078162F-95CE-4C29-A5AE-2A7F566D5794}"/>
    <dgm:cxn modelId="{007B9729-A847-42C4-A959-DE8C566EE242}" type="presOf" srcId="{63BD1B73-FF08-4D63-8A41-7D3527FB2CBE}" destId="{508B339B-9D68-4E53-B781-FC1DCFB735A4}" srcOrd="0" destOrd="0" presId="urn:microsoft.com/office/officeart/2005/8/layout/equation2"/>
    <dgm:cxn modelId="{9D31E425-22F1-4D32-9B90-E650501BC391}" type="presOf" srcId="{648B5C3B-8BD1-4B88-AB4E-650EFE5F0944}" destId="{3F850309-AED2-4FA4-AE0C-1004CDAA94D1}" srcOrd="0" destOrd="0" presId="urn:microsoft.com/office/officeart/2005/8/layout/equation2"/>
    <dgm:cxn modelId="{19266B39-A6EE-49B8-9B92-8957BF71508B}" srcId="{E6679080-E18B-465A-B1EA-DF74231BB43B}" destId="{648B5C3B-8BD1-4B88-AB4E-650EFE5F0944}" srcOrd="2" destOrd="0" parTransId="{AB86BB37-1877-4D89-AF06-A35E423869BF}" sibTransId="{208EC94C-8EFC-4028-B4A2-C5145B76F646}"/>
    <dgm:cxn modelId="{86A26DF1-CE2F-4226-A113-985471B1E510}" type="presOf" srcId="{217DB9A1-0E49-47A4-B1CC-C7552211D98C}" destId="{43A6F8F8-2B30-4554-87CC-1DAA9CC0E64A}" srcOrd="0" destOrd="0" presId="urn:microsoft.com/office/officeart/2005/8/layout/equation2"/>
    <dgm:cxn modelId="{BD860ED2-9F5D-4E66-8268-875928741B76}" type="presOf" srcId="{E6679080-E18B-465A-B1EA-DF74231BB43B}" destId="{D88C2AFF-104E-4D0B-B76A-75F67DA6E08F}" srcOrd="0" destOrd="0" presId="urn:microsoft.com/office/officeart/2005/8/layout/equation2"/>
    <dgm:cxn modelId="{EA33D917-6F63-4B49-89FB-52615A5C11FC}" type="presOf" srcId="{2078162F-95CE-4C29-A5AE-2A7F566D5794}" destId="{0CED8172-249D-45A2-8C51-23FB301F9AE9}" srcOrd="1" destOrd="0" presId="urn:microsoft.com/office/officeart/2005/8/layout/equation2"/>
    <dgm:cxn modelId="{0C4E1B93-806E-45CE-AA6D-F722C02B7045}" type="presOf" srcId="{B87CBE47-894C-44BF-BA79-07C6428DEB83}" destId="{E74E549A-20D4-47C5-885C-D20DA6A52A54}" srcOrd="0" destOrd="0" presId="urn:microsoft.com/office/officeart/2005/8/layout/equation2"/>
    <dgm:cxn modelId="{0E3E6C48-8C31-499E-B942-17CBB6277A47}" type="presOf" srcId="{2078162F-95CE-4C29-A5AE-2A7F566D5794}" destId="{31DC2B4C-63AE-46FB-A9A1-581410957BE5}" srcOrd="0" destOrd="0" presId="urn:microsoft.com/office/officeart/2005/8/layout/equation2"/>
    <dgm:cxn modelId="{9414F54B-8F31-4E06-9D26-83A3A85930C8}" type="presParOf" srcId="{D88C2AFF-104E-4D0B-B76A-75F67DA6E08F}" destId="{80171759-2AC9-4A94-A97A-927AF1D4D5D6}" srcOrd="0" destOrd="0" presId="urn:microsoft.com/office/officeart/2005/8/layout/equation2"/>
    <dgm:cxn modelId="{87C819FE-39BD-4567-83CA-5B7220C81388}" type="presParOf" srcId="{80171759-2AC9-4A94-A97A-927AF1D4D5D6}" destId="{508B339B-9D68-4E53-B781-FC1DCFB735A4}" srcOrd="0" destOrd="0" presId="urn:microsoft.com/office/officeart/2005/8/layout/equation2"/>
    <dgm:cxn modelId="{53B2FFA1-D364-4A1E-980E-60511CA97805}" type="presParOf" srcId="{80171759-2AC9-4A94-A97A-927AF1D4D5D6}" destId="{2952D422-0098-4C09-AE04-108C15D9B5C6}" srcOrd="1" destOrd="0" presId="urn:microsoft.com/office/officeart/2005/8/layout/equation2"/>
    <dgm:cxn modelId="{5EF13FA2-1338-44D2-9243-F6A1543BF91C}" type="presParOf" srcId="{80171759-2AC9-4A94-A97A-927AF1D4D5D6}" destId="{E74E549A-20D4-47C5-885C-D20DA6A52A54}" srcOrd="2" destOrd="0" presId="urn:microsoft.com/office/officeart/2005/8/layout/equation2"/>
    <dgm:cxn modelId="{982A9F5E-9F27-4FA1-B702-6DE285E22CD7}" type="presParOf" srcId="{80171759-2AC9-4A94-A97A-927AF1D4D5D6}" destId="{F04D6071-FA0E-4E84-B215-4CDEFC63FA65}" srcOrd="3" destOrd="0" presId="urn:microsoft.com/office/officeart/2005/8/layout/equation2"/>
    <dgm:cxn modelId="{F6592E2E-CA21-4E47-BACC-490FDF5F215F}" type="presParOf" srcId="{80171759-2AC9-4A94-A97A-927AF1D4D5D6}" destId="{43A6F8F8-2B30-4554-87CC-1DAA9CC0E64A}" srcOrd="4" destOrd="0" presId="urn:microsoft.com/office/officeart/2005/8/layout/equation2"/>
    <dgm:cxn modelId="{B501306F-42A9-4E68-9ED8-3B4E66935834}" type="presParOf" srcId="{D88C2AFF-104E-4D0B-B76A-75F67DA6E08F}" destId="{31DC2B4C-63AE-46FB-A9A1-581410957BE5}" srcOrd="1" destOrd="0" presId="urn:microsoft.com/office/officeart/2005/8/layout/equation2"/>
    <dgm:cxn modelId="{EA9E663D-10C4-4C8F-AB6F-B8820566456F}" type="presParOf" srcId="{31DC2B4C-63AE-46FB-A9A1-581410957BE5}" destId="{0CED8172-249D-45A2-8C51-23FB301F9AE9}" srcOrd="0" destOrd="0" presId="urn:microsoft.com/office/officeart/2005/8/layout/equation2"/>
    <dgm:cxn modelId="{01A56036-1634-4AB2-A47A-88BDDC985649}" type="presParOf" srcId="{D88C2AFF-104E-4D0B-B76A-75F67DA6E08F}" destId="{3F850309-AED2-4FA4-AE0C-1004CDAA94D1}"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3A7FB9F-BC63-4174-84BC-0BA97277EB7E}" type="doc">
      <dgm:prSet loTypeId="urn:microsoft.com/office/officeart/2008/layout/BendingPictureCaption" loCatId="picture" qsTypeId="urn:microsoft.com/office/officeart/2005/8/quickstyle/3d1" qsCatId="3D" csTypeId="urn:microsoft.com/office/officeart/2005/8/colors/accent1_2" csCatId="accent1" phldr="1"/>
      <dgm:spPr/>
    </dgm:pt>
    <dgm:pt modelId="{CBC2B5F8-2F53-4545-80FB-CE79CC48B54F}">
      <dgm:prSet phldrT="[Texto]"/>
      <dgm:spPr/>
      <dgm:t>
        <a:bodyPr/>
        <a:lstStyle/>
        <a:p>
          <a:r>
            <a:rPr lang="es-MX" b="1" smtClean="0"/>
            <a:t>(1) Bienes y servicios</a:t>
          </a:r>
          <a:endParaRPr lang="es-MX" b="1" dirty="0"/>
        </a:p>
      </dgm:t>
    </dgm:pt>
    <dgm:pt modelId="{F6953CCB-DE69-4F05-B2A3-CBD784AF7348}" type="parTrans" cxnId="{4C825495-7169-4658-B325-67E606F68DF2}">
      <dgm:prSet/>
      <dgm:spPr/>
      <dgm:t>
        <a:bodyPr/>
        <a:lstStyle/>
        <a:p>
          <a:endParaRPr lang="es-MX"/>
        </a:p>
      </dgm:t>
    </dgm:pt>
    <dgm:pt modelId="{90C3EEF9-CDB2-4549-A154-5F53BF9DC07E}" type="sibTrans" cxnId="{4C825495-7169-4658-B325-67E606F68DF2}">
      <dgm:prSet/>
      <dgm:spPr/>
      <dgm:t>
        <a:bodyPr/>
        <a:lstStyle/>
        <a:p>
          <a:endParaRPr lang="es-MX"/>
        </a:p>
      </dgm:t>
    </dgm:pt>
    <dgm:pt modelId="{E864D2F3-6181-4F3A-875B-72CAE5D2AFC4}" type="pres">
      <dgm:prSet presAssocID="{73A7FB9F-BC63-4174-84BC-0BA97277EB7E}" presName="diagram" presStyleCnt="0">
        <dgm:presLayoutVars>
          <dgm:dir/>
        </dgm:presLayoutVars>
      </dgm:prSet>
      <dgm:spPr/>
    </dgm:pt>
    <dgm:pt modelId="{DC8DDC42-A28C-46F5-A5B6-214C1E55976A}" type="pres">
      <dgm:prSet presAssocID="{CBC2B5F8-2F53-4545-80FB-CE79CC48B54F}" presName="composite" presStyleCnt="0"/>
      <dgm:spPr/>
    </dgm:pt>
    <dgm:pt modelId="{CB8FF5D3-1C02-45BD-98CC-D6E6D03D1D5C}" type="pres">
      <dgm:prSet presAssocID="{CBC2B5F8-2F53-4545-80FB-CE79CC48B54F}" presName="Image" presStyleLbl="bgShp" presStyleIdx="0" presStyleCnt="1" custScaleX="171477" custScaleY="150037" custLinFactNeighborX="-51" custLinFactNeighborY="-7094"/>
      <dgm:spPr>
        <a:blipFill>
          <a:blip xmlns:r="http://schemas.openxmlformats.org/officeDocument/2006/relationships" r:embed="rId1">
            <a:extLst>
              <a:ext uri="{BEBA8EAE-BF5A-486C-A8C5-ECC9F3942E4B}">
                <a14:imgProps xmlns:a14="http://schemas.microsoft.com/office/drawing/2010/main">
                  <a14:imgLayer r:embed="rId2">
                    <a14:imgEffect>
                      <a14:saturation sat="200000"/>
                    </a14:imgEffect>
                  </a14:imgLayer>
                </a14:imgProps>
              </a:ext>
              <a:ext uri="{28A0092B-C50C-407E-A947-70E740481C1C}">
                <a14:useLocalDpi xmlns:a14="http://schemas.microsoft.com/office/drawing/2010/main" val="0"/>
              </a:ext>
            </a:extLst>
          </a:blip>
          <a:srcRect/>
          <a:stretch>
            <a:fillRect/>
          </a:stretch>
        </a:blipFill>
      </dgm:spPr>
      <dgm:extLst>
        <a:ext uri="{E40237B7-FDA0-4F09-8148-C483321AD2D9}">
          <dgm14:cNvPr xmlns:dgm14="http://schemas.microsoft.com/office/drawing/2010/diagram" id="0" name="">
            <a:hlinkClick xmlns:r="http://schemas.openxmlformats.org/officeDocument/2006/relationships" r:id="" action="ppaction://noaction" highlightClick="1">
              <a:snd r:embed="rId7" name="breeze.wav"/>
            </a:hlinkClick>
          </dgm14:cNvPr>
        </a:ext>
      </dgm:extLst>
    </dgm:pt>
    <dgm:pt modelId="{F72D19D8-0688-4458-A8CC-CADFCBAB41DA}" type="pres">
      <dgm:prSet presAssocID="{CBC2B5F8-2F53-4545-80FB-CE79CC48B54F}" presName="Parent" presStyleLbl="node0" presStyleIdx="0" presStyleCnt="1" custScaleX="155607" custLinFactNeighborX="51360" custLinFactNeighborY="50575">
        <dgm:presLayoutVars>
          <dgm:bulletEnabled val="1"/>
        </dgm:presLayoutVars>
      </dgm:prSet>
      <dgm:spPr/>
      <dgm:t>
        <a:bodyPr/>
        <a:lstStyle/>
        <a:p>
          <a:endParaRPr lang="es-MX"/>
        </a:p>
      </dgm:t>
    </dgm:pt>
  </dgm:ptLst>
  <dgm:cxnLst>
    <dgm:cxn modelId="{59A61EC2-A2D1-4E93-B610-CB9F44174BCC}" type="presOf" srcId="{73A7FB9F-BC63-4174-84BC-0BA97277EB7E}" destId="{E864D2F3-6181-4F3A-875B-72CAE5D2AFC4}" srcOrd="0" destOrd="0" presId="urn:microsoft.com/office/officeart/2008/layout/BendingPictureCaption"/>
    <dgm:cxn modelId="{4C825495-7169-4658-B325-67E606F68DF2}" srcId="{73A7FB9F-BC63-4174-84BC-0BA97277EB7E}" destId="{CBC2B5F8-2F53-4545-80FB-CE79CC48B54F}" srcOrd="0" destOrd="0" parTransId="{F6953CCB-DE69-4F05-B2A3-CBD784AF7348}" sibTransId="{90C3EEF9-CDB2-4549-A154-5F53BF9DC07E}"/>
    <dgm:cxn modelId="{EAC6F4F0-3031-475E-B976-323A7CA5324D}" type="presOf" srcId="{CBC2B5F8-2F53-4545-80FB-CE79CC48B54F}" destId="{F72D19D8-0688-4458-A8CC-CADFCBAB41DA}" srcOrd="0" destOrd="0" presId="urn:microsoft.com/office/officeart/2008/layout/BendingPictureCaption"/>
    <dgm:cxn modelId="{6B49A35F-F15E-488B-B1D0-F71E776CBB55}" type="presParOf" srcId="{E864D2F3-6181-4F3A-875B-72CAE5D2AFC4}" destId="{DC8DDC42-A28C-46F5-A5B6-214C1E55976A}" srcOrd="0" destOrd="0" presId="urn:microsoft.com/office/officeart/2008/layout/BendingPictureCaption"/>
    <dgm:cxn modelId="{CA118493-8E55-432E-8072-10855A47D4F0}" type="presParOf" srcId="{DC8DDC42-A28C-46F5-A5B6-214C1E55976A}" destId="{CB8FF5D3-1C02-45BD-98CC-D6E6D03D1D5C}" srcOrd="0" destOrd="0" presId="urn:microsoft.com/office/officeart/2008/layout/BendingPictureCaption"/>
    <dgm:cxn modelId="{1A2FAEA2-38C7-489D-98B9-97BC49F86329}" type="presParOf" srcId="{DC8DDC42-A28C-46F5-A5B6-214C1E55976A}" destId="{F72D19D8-0688-4458-A8CC-CADFCBAB41DA}" srcOrd="1" destOrd="0" presId="urn:microsoft.com/office/officeart/2008/layout/BendingPictureCapti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7C317E6-422A-4F6C-BFA4-68C025FE44A4}" type="doc">
      <dgm:prSet loTypeId="urn:microsoft.com/office/officeart/2008/layout/BendingPictureCaptionList" loCatId="picture" qsTypeId="urn:microsoft.com/office/officeart/2005/8/quickstyle/3d1" qsCatId="3D" csTypeId="urn:microsoft.com/office/officeart/2005/8/colors/accent1_3" csCatId="accent1" phldr="1"/>
      <dgm:spPr/>
    </dgm:pt>
    <dgm:pt modelId="{007F8855-4366-42EA-8683-343BA623E6F6}">
      <dgm:prSet phldrT="[Texto]"/>
      <dgm:spPr/>
      <dgm:t>
        <a:bodyPr/>
        <a:lstStyle/>
        <a:p>
          <a:r>
            <a:rPr lang="es-MX" b="1" smtClean="0"/>
            <a:t>(2) Inversión directa</a:t>
          </a:r>
          <a:endParaRPr lang="es-MX" b="1" dirty="0"/>
        </a:p>
      </dgm:t>
    </dgm:pt>
    <dgm:pt modelId="{21682A81-56EB-45A0-A75B-864A422D9698}" type="parTrans" cxnId="{A4337704-F4CD-4815-8498-CF4628960C96}">
      <dgm:prSet/>
      <dgm:spPr/>
      <dgm:t>
        <a:bodyPr/>
        <a:lstStyle/>
        <a:p>
          <a:endParaRPr lang="es-MX"/>
        </a:p>
      </dgm:t>
    </dgm:pt>
    <dgm:pt modelId="{C5563622-6066-4A63-B5B8-4F4064DF9366}" type="sibTrans" cxnId="{A4337704-F4CD-4815-8498-CF4628960C96}">
      <dgm:prSet/>
      <dgm:spPr/>
      <dgm:t>
        <a:bodyPr/>
        <a:lstStyle/>
        <a:p>
          <a:endParaRPr lang="es-MX"/>
        </a:p>
      </dgm:t>
    </dgm:pt>
    <dgm:pt modelId="{C491DC38-4A4E-4DBA-84D9-42E0088ECC85}" type="pres">
      <dgm:prSet presAssocID="{A7C317E6-422A-4F6C-BFA4-68C025FE44A4}" presName="Name0" presStyleCnt="0">
        <dgm:presLayoutVars>
          <dgm:dir/>
          <dgm:resizeHandles val="exact"/>
        </dgm:presLayoutVars>
      </dgm:prSet>
      <dgm:spPr/>
    </dgm:pt>
    <dgm:pt modelId="{B35D26E9-E611-4061-A991-95C93017265E}" type="pres">
      <dgm:prSet presAssocID="{007F8855-4366-42EA-8683-343BA623E6F6}" presName="composite" presStyleCnt="0"/>
      <dgm:spPr/>
    </dgm:pt>
    <dgm:pt modelId="{6289F941-789E-451C-8152-1916559B26E5}" type="pres">
      <dgm:prSet presAssocID="{007F8855-4366-42EA-8683-343BA623E6F6}" presName="rect1" presStyleLbl="bgImgPlace1" presStyleIdx="0" presStyleCnt="1" custScaleX="138566" custLinFactNeighborX="80" custLinFactNeighborY="-26"/>
      <dgm:spPr>
        <a:blipFill>
          <a:blip xmlns:r="http://schemas.openxmlformats.org/officeDocument/2006/relationships" r:embed="rId1">
            <a:extLst>
              <a:ext uri="{28A0092B-C50C-407E-A947-70E740481C1C}">
                <a14:useLocalDpi xmlns:a14="http://schemas.microsoft.com/office/drawing/2010/main" val="0"/>
              </a:ext>
            </a:extLst>
          </a:blip>
          <a:srcRect/>
          <a:stretch>
            <a:fillRect l="-26000" r="-26000"/>
          </a:stretch>
        </a:blipFill>
      </dgm:spPr>
      <dgm:extLst>
        <a:ext uri="{E40237B7-FDA0-4F09-8148-C483321AD2D9}">
          <dgm14:cNvPr xmlns:dgm14="http://schemas.microsoft.com/office/drawing/2010/diagram" id="0" name="">
            <a:hlinkClick xmlns:r="http://schemas.openxmlformats.org/officeDocument/2006/relationships" r:id="" action="ppaction://noaction" highlightClick="1">
              <a:snd r:embed="rId13" name="hammer.wav"/>
            </a:hlinkClick>
          </dgm14:cNvPr>
        </a:ext>
      </dgm:extLst>
    </dgm:pt>
    <dgm:pt modelId="{79D107E3-2E35-430A-B764-9A6C09AEC99E}" type="pres">
      <dgm:prSet presAssocID="{007F8855-4366-42EA-8683-343BA623E6F6}" presName="wedgeRectCallout1" presStyleLbl="node1" presStyleIdx="0" presStyleCnt="1" custScaleX="124053">
        <dgm:presLayoutVars>
          <dgm:bulletEnabled val="1"/>
        </dgm:presLayoutVars>
      </dgm:prSet>
      <dgm:spPr/>
      <dgm:t>
        <a:bodyPr/>
        <a:lstStyle/>
        <a:p>
          <a:endParaRPr lang="es-MX"/>
        </a:p>
      </dgm:t>
    </dgm:pt>
  </dgm:ptLst>
  <dgm:cxnLst>
    <dgm:cxn modelId="{EEE3BC5A-4DCE-4696-925E-3117655A2450}" type="presOf" srcId="{007F8855-4366-42EA-8683-343BA623E6F6}" destId="{79D107E3-2E35-430A-B764-9A6C09AEC99E}" srcOrd="0" destOrd="0" presId="urn:microsoft.com/office/officeart/2008/layout/BendingPictureCaptionList"/>
    <dgm:cxn modelId="{A4337704-F4CD-4815-8498-CF4628960C96}" srcId="{A7C317E6-422A-4F6C-BFA4-68C025FE44A4}" destId="{007F8855-4366-42EA-8683-343BA623E6F6}" srcOrd="0" destOrd="0" parTransId="{21682A81-56EB-45A0-A75B-864A422D9698}" sibTransId="{C5563622-6066-4A63-B5B8-4F4064DF9366}"/>
    <dgm:cxn modelId="{C0C25D0D-DCD6-422B-9AFA-70C005B8429F}" type="presOf" srcId="{A7C317E6-422A-4F6C-BFA4-68C025FE44A4}" destId="{C491DC38-4A4E-4DBA-84D9-42E0088ECC85}" srcOrd="0" destOrd="0" presId="urn:microsoft.com/office/officeart/2008/layout/BendingPictureCaptionList"/>
    <dgm:cxn modelId="{10112CD4-E50D-4085-AEC7-A73E66069B1F}" type="presParOf" srcId="{C491DC38-4A4E-4DBA-84D9-42E0088ECC85}" destId="{B35D26E9-E611-4061-A991-95C93017265E}" srcOrd="0" destOrd="0" presId="urn:microsoft.com/office/officeart/2008/layout/BendingPictureCaptionList"/>
    <dgm:cxn modelId="{9FE3E743-AB8A-42AB-B206-83CCBB535D9F}" type="presParOf" srcId="{B35D26E9-E611-4061-A991-95C93017265E}" destId="{6289F941-789E-451C-8152-1916559B26E5}" srcOrd="0" destOrd="0" presId="urn:microsoft.com/office/officeart/2008/layout/BendingPictureCaptionList"/>
    <dgm:cxn modelId="{F9E1A53A-159D-4EEA-9638-399D4A2A7A8D}" type="presParOf" srcId="{B35D26E9-E611-4061-A991-95C93017265E}" destId="{79D107E3-2E35-430A-B764-9A6C09AEC99E}" srcOrd="1" destOrd="0" presId="urn:microsoft.com/office/officeart/2008/layout/BendingPictureCaption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0F78623-562D-46F2-91C1-1EED0DCD70C2}" type="doc">
      <dgm:prSet loTypeId="urn:microsoft.com/office/officeart/2005/8/layout/pyramid2" loCatId="pyramid" qsTypeId="urn:microsoft.com/office/officeart/2005/8/quickstyle/simple1" qsCatId="simple" csTypeId="urn:microsoft.com/office/officeart/2005/8/colors/accent1_2" csCatId="accent1" phldr="1"/>
      <dgm:spPr/>
    </dgm:pt>
    <dgm:pt modelId="{3AEFB159-B5CB-4DD6-9BBC-4C9892D9872D}">
      <dgm:prSet phldrT="[Texto]" custT="1"/>
      <dgm:spPr/>
      <dgm:t>
        <a:bodyPr/>
        <a:lstStyle/>
        <a:p>
          <a:r>
            <a:rPr lang="es-MX" sz="2000" dirty="0" smtClean="0"/>
            <a:t>(3) = Ajustes correspondientes entre por oro monetario, activos en divisas entre otros (1) y (2)</a:t>
          </a:r>
          <a:endParaRPr lang="es-MX" sz="2000" dirty="0"/>
        </a:p>
      </dgm:t>
    </dgm:pt>
    <dgm:pt modelId="{B0637862-6056-4544-8B04-A1BD82D9293C}" type="parTrans" cxnId="{6558AAC5-D936-4912-BF66-A5331FE96F4D}">
      <dgm:prSet/>
      <dgm:spPr/>
      <dgm:t>
        <a:bodyPr/>
        <a:lstStyle/>
        <a:p>
          <a:endParaRPr lang="es-MX"/>
        </a:p>
      </dgm:t>
    </dgm:pt>
    <dgm:pt modelId="{32A04F30-0207-4706-B5DD-60782D341238}" type="sibTrans" cxnId="{6558AAC5-D936-4912-BF66-A5331FE96F4D}">
      <dgm:prSet/>
      <dgm:spPr/>
      <dgm:t>
        <a:bodyPr/>
        <a:lstStyle/>
        <a:p>
          <a:endParaRPr lang="es-MX"/>
        </a:p>
      </dgm:t>
    </dgm:pt>
    <dgm:pt modelId="{9441C280-56B6-4A08-B231-32D69980F2E9}" type="pres">
      <dgm:prSet presAssocID="{C0F78623-562D-46F2-91C1-1EED0DCD70C2}" presName="compositeShape" presStyleCnt="0">
        <dgm:presLayoutVars>
          <dgm:dir/>
          <dgm:resizeHandles/>
        </dgm:presLayoutVars>
      </dgm:prSet>
      <dgm:spPr/>
    </dgm:pt>
    <dgm:pt modelId="{785BE47C-A6D6-4C45-825C-7FB1DAFCCE54}" type="pres">
      <dgm:prSet presAssocID="{C0F78623-562D-46F2-91C1-1EED0DCD70C2}" presName="pyramid" presStyleLbl="node1" presStyleIdx="0" presStyleCnt="1" custLinFactNeighborX="7811" custLinFactNeighborY="-2839"/>
      <dgm:spPr/>
    </dgm:pt>
    <dgm:pt modelId="{4D3CC6E7-A19B-4B4F-A8E4-4F057F5632B0}" type="pres">
      <dgm:prSet presAssocID="{C0F78623-562D-46F2-91C1-1EED0DCD70C2}" presName="theList" presStyleCnt="0"/>
      <dgm:spPr/>
    </dgm:pt>
    <dgm:pt modelId="{B9511172-404D-48B2-B9A8-C3B9D5A4F83D}" type="pres">
      <dgm:prSet presAssocID="{3AEFB159-B5CB-4DD6-9BBC-4C9892D9872D}" presName="aNode" presStyleLbl="fgAcc1" presStyleIdx="0" presStyleCnt="1" custScaleX="170832" custLinFactY="1377" custLinFactNeighborX="35564" custLinFactNeighborY="100000">
        <dgm:presLayoutVars>
          <dgm:bulletEnabled val="1"/>
        </dgm:presLayoutVars>
      </dgm:prSet>
      <dgm:spPr/>
      <dgm:t>
        <a:bodyPr/>
        <a:lstStyle/>
        <a:p>
          <a:endParaRPr lang="es-MX"/>
        </a:p>
      </dgm:t>
    </dgm:pt>
    <dgm:pt modelId="{00E9915A-15C7-4B15-A232-F54AE9CC56FF}" type="pres">
      <dgm:prSet presAssocID="{3AEFB159-B5CB-4DD6-9BBC-4C9892D9872D}" presName="aSpace" presStyleCnt="0"/>
      <dgm:spPr/>
    </dgm:pt>
  </dgm:ptLst>
  <dgm:cxnLst>
    <dgm:cxn modelId="{D4F2010F-0171-4F0A-934D-174ED9C2D74A}" type="presOf" srcId="{C0F78623-562D-46F2-91C1-1EED0DCD70C2}" destId="{9441C280-56B6-4A08-B231-32D69980F2E9}" srcOrd="0" destOrd="0" presId="urn:microsoft.com/office/officeart/2005/8/layout/pyramid2"/>
    <dgm:cxn modelId="{86B9833C-74DE-4275-B873-6AC4BC7649A0}" type="presOf" srcId="{3AEFB159-B5CB-4DD6-9BBC-4C9892D9872D}" destId="{B9511172-404D-48B2-B9A8-C3B9D5A4F83D}" srcOrd="0" destOrd="0" presId="urn:microsoft.com/office/officeart/2005/8/layout/pyramid2"/>
    <dgm:cxn modelId="{6558AAC5-D936-4912-BF66-A5331FE96F4D}" srcId="{C0F78623-562D-46F2-91C1-1EED0DCD70C2}" destId="{3AEFB159-B5CB-4DD6-9BBC-4C9892D9872D}" srcOrd="0" destOrd="0" parTransId="{B0637862-6056-4544-8B04-A1BD82D9293C}" sibTransId="{32A04F30-0207-4706-B5DD-60782D341238}"/>
    <dgm:cxn modelId="{98E19749-BC36-4B9C-9913-62E1A5F35428}" type="presParOf" srcId="{9441C280-56B6-4A08-B231-32D69980F2E9}" destId="{785BE47C-A6D6-4C45-825C-7FB1DAFCCE54}" srcOrd="0" destOrd="0" presId="urn:microsoft.com/office/officeart/2005/8/layout/pyramid2"/>
    <dgm:cxn modelId="{CD5FCB22-83DE-4397-A151-3CC69D22D0ED}" type="presParOf" srcId="{9441C280-56B6-4A08-B231-32D69980F2E9}" destId="{4D3CC6E7-A19B-4B4F-A8E4-4F057F5632B0}" srcOrd="1" destOrd="0" presId="urn:microsoft.com/office/officeart/2005/8/layout/pyramid2"/>
    <dgm:cxn modelId="{33B6555E-9F26-4384-BD6E-4CC759130759}" type="presParOf" srcId="{4D3CC6E7-A19B-4B4F-A8E4-4F057F5632B0}" destId="{B9511172-404D-48B2-B9A8-C3B9D5A4F83D}" srcOrd="0" destOrd="0" presId="urn:microsoft.com/office/officeart/2005/8/layout/pyramid2"/>
    <dgm:cxn modelId="{94C248F4-BF35-4A6E-84E8-A0860493F3B5}" type="presParOf" srcId="{4D3CC6E7-A19B-4B4F-A8E4-4F057F5632B0}" destId="{00E9915A-15C7-4B15-A232-F54AE9CC56FF}" srcOrd="1" destOrd="0" presId="urn:microsoft.com/office/officeart/2005/8/layout/pyramid2"/>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C29625C-2DE3-4911-A7F0-ACAC5D128FD5}" type="doc">
      <dgm:prSet loTypeId="urn:microsoft.com/office/officeart/2008/layout/BendingPictureCaption" loCatId="picture" qsTypeId="urn:microsoft.com/office/officeart/2005/8/quickstyle/3d1" qsCatId="3D" csTypeId="urn:microsoft.com/office/officeart/2005/8/colors/accent1_2" csCatId="accent1" phldr="1"/>
      <dgm:spPr/>
    </dgm:pt>
    <dgm:pt modelId="{77E80F14-02ED-4C96-91F6-B0BBCED7C76A}">
      <dgm:prSet phldrT="[Texto]"/>
      <dgm:spPr/>
      <dgm:t>
        <a:bodyPr/>
        <a:lstStyle/>
        <a:p>
          <a:r>
            <a:rPr lang="es-MX" b="1" dirty="0" smtClean="0"/>
            <a:t>(2) Inversión de cartera</a:t>
          </a:r>
          <a:endParaRPr lang="es-MX" b="1" dirty="0"/>
        </a:p>
      </dgm:t>
    </dgm:pt>
    <dgm:pt modelId="{A10B32F0-DC62-4157-A891-435AB01F88AD}" type="parTrans" cxnId="{87C892C0-FB19-4FC0-882C-092E1D2D345B}">
      <dgm:prSet/>
      <dgm:spPr/>
      <dgm:t>
        <a:bodyPr/>
        <a:lstStyle/>
        <a:p>
          <a:endParaRPr lang="es-MX"/>
        </a:p>
      </dgm:t>
    </dgm:pt>
    <dgm:pt modelId="{C5A5F141-5ADC-47DB-9C3F-1D27E4E32138}" type="sibTrans" cxnId="{87C892C0-FB19-4FC0-882C-092E1D2D345B}">
      <dgm:prSet/>
      <dgm:spPr/>
      <dgm:t>
        <a:bodyPr/>
        <a:lstStyle/>
        <a:p>
          <a:endParaRPr lang="es-MX"/>
        </a:p>
      </dgm:t>
    </dgm:pt>
    <dgm:pt modelId="{537FA9AB-2641-4812-BBB2-6E9DB88F01AD}" type="pres">
      <dgm:prSet presAssocID="{CC29625C-2DE3-4911-A7F0-ACAC5D128FD5}" presName="diagram" presStyleCnt="0">
        <dgm:presLayoutVars>
          <dgm:dir/>
        </dgm:presLayoutVars>
      </dgm:prSet>
      <dgm:spPr/>
    </dgm:pt>
    <dgm:pt modelId="{79D49EDC-C1F5-44EB-8409-EBD699CDDFFE}" type="pres">
      <dgm:prSet presAssocID="{77E80F14-02ED-4C96-91F6-B0BBCED7C76A}" presName="composite" presStyleCnt="0"/>
      <dgm:spPr/>
    </dgm:pt>
    <dgm:pt modelId="{CB8ECA09-4009-4596-81AF-DEDEE31C59D3}" type="pres">
      <dgm:prSet presAssocID="{77E80F14-02ED-4C96-91F6-B0BBCED7C76A}" presName="Image" presStyleLbl="bgShp" presStyleIdx="0" presStyleCnt="1" custScaleX="126230" custScaleY="126266" custLinFactNeighborX="2250"/>
      <dgm:spPr>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dgm:spPr>
      <dgm:extLst>
        <a:ext uri="{E40237B7-FDA0-4F09-8148-C483321AD2D9}">
          <dgm14:cNvPr xmlns:dgm14="http://schemas.microsoft.com/office/drawing/2010/diagram" id="0" name="">
            <a:hlinkClick xmlns:r="http://schemas.openxmlformats.org/officeDocument/2006/relationships" r:id="" action="ppaction://noaction" highlightClick="1">
              <a:snd r:embed="rId24" name="cashreg.wav"/>
            </a:hlinkClick>
          </dgm14:cNvPr>
        </a:ext>
      </dgm:extLst>
    </dgm:pt>
    <dgm:pt modelId="{F0568845-FC1B-42A6-8882-7099A2DF6E09}" type="pres">
      <dgm:prSet presAssocID="{77E80F14-02ED-4C96-91F6-B0BBCED7C76A}" presName="Parent" presStyleLbl="node0" presStyleIdx="0" presStyleCnt="1" custScaleX="125656">
        <dgm:presLayoutVars>
          <dgm:bulletEnabled val="1"/>
        </dgm:presLayoutVars>
      </dgm:prSet>
      <dgm:spPr/>
      <dgm:t>
        <a:bodyPr/>
        <a:lstStyle/>
        <a:p>
          <a:endParaRPr lang="es-MX"/>
        </a:p>
      </dgm:t>
    </dgm:pt>
  </dgm:ptLst>
  <dgm:cxnLst>
    <dgm:cxn modelId="{1823CBC9-83B4-4D36-9EDB-6DC24FE9FEEF}" type="presOf" srcId="{77E80F14-02ED-4C96-91F6-B0BBCED7C76A}" destId="{F0568845-FC1B-42A6-8882-7099A2DF6E09}" srcOrd="0" destOrd="0" presId="urn:microsoft.com/office/officeart/2008/layout/BendingPictureCaption"/>
    <dgm:cxn modelId="{87C892C0-FB19-4FC0-882C-092E1D2D345B}" srcId="{CC29625C-2DE3-4911-A7F0-ACAC5D128FD5}" destId="{77E80F14-02ED-4C96-91F6-B0BBCED7C76A}" srcOrd="0" destOrd="0" parTransId="{A10B32F0-DC62-4157-A891-435AB01F88AD}" sibTransId="{C5A5F141-5ADC-47DB-9C3F-1D27E4E32138}"/>
    <dgm:cxn modelId="{0271B64D-EBEB-4851-86D5-5F4F695FF411}" type="presOf" srcId="{CC29625C-2DE3-4911-A7F0-ACAC5D128FD5}" destId="{537FA9AB-2641-4812-BBB2-6E9DB88F01AD}" srcOrd="0" destOrd="0" presId="urn:microsoft.com/office/officeart/2008/layout/BendingPictureCaption"/>
    <dgm:cxn modelId="{D04728E0-6CF1-40E2-90F9-BEE50D4F597D}" type="presParOf" srcId="{537FA9AB-2641-4812-BBB2-6E9DB88F01AD}" destId="{79D49EDC-C1F5-44EB-8409-EBD699CDDFFE}" srcOrd="0" destOrd="0" presId="urn:microsoft.com/office/officeart/2008/layout/BendingPictureCaption"/>
    <dgm:cxn modelId="{567FA557-460A-4BB1-AA2C-9DFFB9AE7B62}" type="presParOf" srcId="{79D49EDC-C1F5-44EB-8409-EBD699CDDFFE}" destId="{CB8ECA09-4009-4596-81AF-DEDEE31C59D3}" srcOrd="0" destOrd="0" presId="urn:microsoft.com/office/officeart/2008/layout/BendingPictureCaption"/>
    <dgm:cxn modelId="{E1556EA3-285A-4F56-BE1A-7122CED973CE}" type="presParOf" srcId="{79D49EDC-C1F5-44EB-8409-EBD699CDDFFE}" destId="{F0568845-FC1B-42A6-8882-7099A2DF6E09}" srcOrd="1" destOrd="0" presId="urn:microsoft.com/office/officeart/2008/layout/BendingPictureCaption"/>
  </dgm:cxnLst>
  <dgm:bg/>
  <dgm:whole/>
  <dgm:extLst>
    <a:ext uri="http://schemas.microsoft.com/office/drawing/2008/diagram">
      <dsp:dataModelExt xmlns:dsp="http://schemas.microsoft.com/office/drawing/2008/diagram" relId="rId23"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46A9B01-76B3-46FD-97F2-4ED10DE7B583}"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4A0A979C-67D3-4524-A6C5-8AF57EFD1D23}">
      <dgm:prSet custT="1"/>
      <dgm:spPr/>
      <dgm:t>
        <a:bodyPr/>
        <a:lstStyle/>
        <a:p>
          <a:pPr algn="just" rtl="0"/>
          <a:r>
            <a:rPr lang="es-MX" sz="2400" b="1" dirty="0" smtClean="0">
              <a:solidFill>
                <a:schemeClr val="tx1"/>
              </a:solidFill>
            </a:rPr>
            <a:t>Transferencias de capital</a:t>
          </a:r>
          <a:r>
            <a:rPr lang="es-MX" sz="2400" dirty="0" smtClean="0">
              <a:solidFill>
                <a:schemeClr val="tx1"/>
              </a:solidFill>
            </a:rPr>
            <a:t>: se producen cuando existe el traspaso de la propiedad de un activo fijo (por ejemplo, cuando un país dona a otro país divisas para financiar una inversión) o cuando se perdona una deuda por parte de un acreedor. </a:t>
          </a:r>
          <a:endParaRPr lang="es-MX" sz="2400" dirty="0">
            <a:solidFill>
              <a:schemeClr val="tx1"/>
            </a:solidFill>
          </a:endParaRPr>
        </a:p>
      </dgm:t>
    </dgm:pt>
    <dgm:pt modelId="{CF4A8B46-DB3F-434C-AE87-7E34E04804F2}" type="parTrans" cxnId="{8DBDE97A-84EA-4019-95E0-D4872431C301}">
      <dgm:prSet/>
      <dgm:spPr/>
      <dgm:t>
        <a:bodyPr/>
        <a:lstStyle/>
        <a:p>
          <a:pPr algn="just"/>
          <a:endParaRPr lang="es-MX" sz="2400">
            <a:solidFill>
              <a:schemeClr val="tx1"/>
            </a:solidFill>
          </a:endParaRPr>
        </a:p>
      </dgm:t>
    </dgm:pt>
    <dgm:pt modelId="{4C1F4A5A-1914-4F4A-BCDF-50D8E8881D87}" type="sibTrans" cxnId="{8DBDE97A-84EA-4019-95E0-D4872431C301}">
      <dgm:prSet/>
      <dgm:spPr/>
      <dgm:t>
        <a:bodyPr/>
        <a:lstStyle/>
        <a:p>
          <a:pPr algn="just"/>
          <a:endParaRPr lang="es-MX" sz="2400">
            <a:solidFill>
              <a:schemeClr val="tx1"/>
            </a:solidFill>
          </a:endParaRPr>
        </a:p>
      </dgm:t>
    </dgm:pt>
    <dgm:pt modelId="{C6A1F21A-5B97-4B94-9C9F-DC63E1E37195}">
      <dgm:prSet custT="1"/>
      <dgm:spPr/>
      <dgm:t>
        <a:bodyPr/>
        <a:lstStyle/>
        <a:p>
          <a:pPr algn="just" rtl="0"/>
          <a:endParaRPr lang="es-MX" sz="2400">
            <a:solidFill>
              <a:schemeClr val="tx1"/>
            </a:solidFill>
          </a:endParaRPr>
        </a:p>
      </dgm:t>
    </dgm:pt>
    <dgm:pt modelId="{6066BCA2-408F-4769-AC1F-6D8CC2AE806A}" type="parTrans" cxnId="{95B39B6E-D89B-47A5-880D-CBAB77769E6E}">
      <dgm:prSet/>
      <dgm:spPr/>
      <dgm:t>
        <a:bodyPr/>
        <a:lstStyle/>
        <a:p>
          <a:pPr algn="just"/>
          <a:endParaRPr lang="es-MX" sz="2400">
            <a:solidFill>
              <a:schemeClr val="tx1"/>
            </a:solidFill>
          </a:endParaRPr>
        </a:p>
      </dgm:t>
    </dgm:pt>
    <dgm:pt modelId="{EC1FB21A-B317-41F4-86D2-519F388F6B16}" type="sibTrans" cxnId="{95B39B6E-D89B-47A5-880D-CBAB77769E6E}">
      <dgm:prSet/>
      <dgm:spPr/>
      <dgm:t>
        <a:bodyPr/>
        <a:lstStyle/>
        <a:p>
          <a:pPr algn="just"/>
          <a:endParaRPr lang="es-MX" sz="2400">
            <a:solidFill>
              <a:schemeClr val="tx1"/>
            </a:solidFill>
          </a:endParaRPr>
        </a:p>
      </dgm:t>
    </dgm:pt>
    <dgm:pt modelId="{95DA0A65-9926-4320-935A-B48CB3DA2DA6}" type="pres">
      <dgm:prSet presAssocID="{446A9B01-76B3-46FD-97F2-4ED10DE7B583}" presName="linear" presStyleCnt="0">
        <dgm:presLayoutVars>
          <dgm:animLvl val="lvl"/>
          <dgm:resizeHandles val="exact"/>
        </dgm:presLayoutVars>
      </dgm:prSet>
      <dgm:spPr/>
      <dgm:t>
        <a:bodyPr/>
        <a:lstStyle/>
        <a:p>
          <a:endParaRPr lang="es-MX"/>
        </a:p>
      </dgm:t>
    </dgm:pt>
    <dgm:pt modelId="{E23A990E-45D9-4343-904D-F5A8710B8C29}" type="pres">
      <dgm:prSet presAssocID="{4A0A979C-67D3-4524-A6C5-8AF57EFD1D23}" presName="parentText" presStyleLbl="node1" presStyleIdx="0" presStyleCnt="1">
        <dgm:presLayoutVars>
          <dgm:chMax val="0"/>
          <dgm:bulletEnabled val="1"/>
        </dgm:presLayoutVars>
      </dgm:prSet>
      <dgm:spPr/>
      <dgm:t>
        <a:bodyPr/>
        <a:lstStyle/>
        <a:p>
          <a:endParaRPr lang="es-MX"/>
        </a:p>
      </dgm:t>
    </dgm:pt>
    <dgm:pt modelId="{58E3301F-1CFE-4983-BFB4-9B161182DC5F}" type="pres">
      <dgm:prSet presAssocID="{4A0A979C-67D3-4524-A6C5-8AF57EFD1D23}" presName="childText" presStyleLbl="revTx" presStyleIdx="0" presStyleCnt="1">
        <dgm:presLayoutVars>
          <dgm:bulletEnabled val="1"/>
        </dgm:presLayoutVars>
      </dgm:prSet>
      <dgm:spPr/>
      <dgm:t>
        <a:bodyPr/>
        <a:lstStyle/>
        <a:p>
          <a:endParaRPr lang="es-MX"/>
        </a:p>
      </dgm:t>
    </dgm:pt>
  </dgm:ptLst>
  <dgm:cxnLst>
    <dgm:cxn modelId="{9C74A948-8135-4771-A0AA-CDB12D66EEF1}" type="presOf" srcId="{C6A1F21A-5B97-4B94-9C9F-DC63E1E37195}" destId="{58E3301F-1CFE-4983-BFB4-9B161182DC5F}" srcOrd="0" destOrd="0" presId="urn:microsoft.com/office/officeart/2005/8/layout/vList2"/>
    <dgm:cxn modelId="{050B3E48-80EE-4617-9258-53931797D1E8}" type="presOf" srcId="{446A9B01-76B3-46FD-97F2-4ED10DE7B583}" destId="{95DA0A65-9926-4320-935A-B48CB3DA2DA6}" srcOrd="0" destOrd="0" presId="urn:microsoft.com/office/officeart/2005/8/layout/vList2"/>
    <dgm:cxn modelId="{8DBDE97A-84EA-4019-95E0-D4872431C301}" srcId="{446A9B01-76B3-46FD-97F2-4ED10DE7B583}" destId="{4A0A979C-67D3-4524-A6C5-8AF57EFD1D23}" srcOrd="0" destOrd="0" parTransId="{CF4A8B46-DB3F-434C-AE87-7E34E04804F2}" sibTransId="{4C1F4A5A-1914-4F4A-BCDF-50D8E8881D87}"/>
    <dgm:cxn modelId="{95B39B6E-D89B-47A5-880D-CBAB77769E6E}" srcId="{4A0A979C-67D3-4524-A6C5-8AF57EFD1D23}" destId="{C6A1F21A-5B97-4B94-9C9F-DC63E1E37195}" srcOrd="0" destOrd="0" parTransId="{6066BCA2-408F-4769-AC1F-6D8CC2AE806A}" sibTransId="{EC1FB21A-B317-41F4-86D2-519F388F6B16}"/>
    <dgm:cxn modelId="{FBD5E27E-E1ED-4F1B-A831-3CA0ABCB35CD}" type="presOf" srcId="{4A0A979C-67D3-4524-A6C5-8AF57EFD1D23}" destId="{E23A990E-45D9-4343-904D-F5A8710B8C29}" srcOrd="0" destOrd="0" presId="urn:microsoft.com/office/officeart/2005/8/layout/vList2"/>
    <dgm:cxn modelId="{AF8877E4-8A2B-46D7-8A75-7188203F9F17}" type="presParOf" srcId="{95DA0A65-9926-4320-935A-B48CB3DA2DA6}" destId="{E23A990E-45D9-4343-904D-F5A8710B8C29}" srcOrd="0" destOrd="0" presId="urn:microsoft.com/office/officeart/2005/8/layout/vList2"/>
    <dgm:cxn modelId="{0C38A61D-91BC-42B5-953A-174D3357FB0F}" type="presParOf" srcId="{95DA0A65-9926-4320-935A-B48CB3DA2DA6}" destId="{58E3301F-1CFE-4983-BFB4-9B161182DC5F}"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0EA78BA-A4A7-4661-8D37-BB582CEC90D6}"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522FD5F9-ED33-4F32-BD17-309FD5EAB3EB}">
      <dgm:prSet custT="1"/>
      <dgm:spPr/>
      <dgm:t>
        <a:bodyPr/>
        <a:lstStyle/>
        <a:p>
          <a:pPr algn="just" rtl="0"/>
          <a:r>
            <a:rPr lang="es-MX" sz="2400" b="1" dirty="0" smtClean="0">
              <a:solidFill>
                <a:schemeClr val="tx1"/>
              </a:solidFill>
            </a:rPr>
            <a:t>Inversión directa: </a:t>
          </a:r>
          <a:r>
            <a:rPr lang="es-MX" sz="2400" dirty="0" smtClean="0">
              <a:solidFill>
                <a:schemeClr val="tx1"/>
              </a:solidFill>
            </a:rPr>
            <a:t>es la inversión de capital propiedad de un extranjero cuyo objetivo es obtener una participación duradera en la gestión de la empresa en que se invierte.</a:t>
          </a:r>
        </a:p>
        <a:p>
          <a:pPr algn="just" rtl="0"/>
          <a:r>
            <a:rPr lang="es-MX" sz="2400" dirty="0" smtClean="0">
              <a:solidFill>
                <a:schemeClr val="tx1"/>
              </a:solidFill>
            </a:rPr>
            <a:t> </a:t>
          </a:r>
        </a:p>
        <a:p>
          <a:pPr algn="just" rtl="0"/>
          <a:r>
            <a:rPr lang="es-MX" sz="2400" dirty="0" smtClean="0">
              <a:solidFill>
                <a:schemeClr val="tx1"/>
              </a:solidFill>
            </a:rPr>
            <a:t>La adquisición o venta de inmuebles entre residentes y no residentes de una economía. </a:t>
          </a:r>
          <a:endParaRPr lang="es-MX" sz="2400" dirty="0">
            <a:solidFill>
              <a:schemeClr val="tx1"/>
            </a:solidFill>
          </a:endParaRPr>
        </a:p>
      </dgm:t>
    </dgm:pt>
    <dgm:pt modelId="{DC0ACE8A-0C72-44AA-8099-820AA7BB41BD}" type="parTrans" cxnId="{8DEAF389-477C-4573-8600-3099E2095E67}">
      <dgm:prSet/>
      <dgm:spPr/>
      <dgm:t>
        <a:bodyPr/>
        <a:lstStyle/>
        <a:p>
          <a:pPr algn="just"/>
          <a:endParaRPr lang="es-MX">
            <a:solidFill>
              <a:schemeClr val="tx1"/>
            </a:solidFill>
          </a:endParaRPr>
        </a:p>
      </dgm:t>
    </dgm:pt>
    <dgm:pt modelId="{C00019B3-B5F5-424A-8C5F-CB502706BF5A}" type="sibTrans" cxnId="{8DEAF389-477C-4573-8600-3099E2095E67}">
      <dgm:prSet/>
      <dgm:spPr/>
      <dgm:t>
        <a:bodyPr/>
        <a:lstStyle/>
        <a:p>
          <a:pPr algn="just"/>
          <a:endParaRPr lang="es-MX">
            <a:solidFill>
              <a:schemeClr val="tx1"/>
            </a:solidFill>
          </a:endParaRPr>
        </a:p>
      </dgm:t>
    </dgm:pt>
    <dgm:pt modelId="{4631735E-0ADD-48E9-9D2C-121CF3836225}" type="pres">
      <dgm:prSet presAssocID="{30EA78BA-A4A7-4661-8D37-BB582CEC90D6}" presName="linear" presStyleCnt="0">
        <dgm:presLayoutVars>
          <dgm:animLvl val="lvl"/>
          <dgm:resizeHandles val="exact"/>
        </dgm:presLayoutVars>
      </dgm:prSet>
      <dgm:spPr/>
      <dgm:t>
        <a:bodyPr/>
        <a:lstStyle/>
        <a:p>
          <a:endParaRPr lang="es-MX"/>
        </a:p>
      </dgm:t>
    </dgm:pt>
    <dgm:pt modelId="{15D0FC10-D9EE-4508-9F39-B5CA4B899E95}" type="pres">
      <dgm:prSet presAssocID="{522FD5F9-ED33-4F32-BD17-309FD5EAB3EB}" presName="parentText" presStyleLbl="node1" presStyleIdx="0" presStyleCnt="1" custLinFactNeighborX="-3905" custLinFactNeighborY="90">
        <dgm:presLayoutVars>
          <dgm:chMax val="0"/>
          <dgm:bulletEnabled val="1"/>
        </dgm:presLayoutVars>
      </dgm:prSet>
      <dgm:spPr/>
      <dgm:t>
        <a:bodyPr/>
        <a:lstStyle/>
        <a:p>
          <a:endParaRPr lang="es-MX"/>
        </a:p>
      </dgm:t>
    </dgm:pt>
  </dgm:ptLst>
  <dgm:cxnLst>
    <dgm:cxn modelId="{8DEAF389-477C-4573-8600-3099E2095E67}" srcId="{30EA78BA-A4A7-4661-8D37-BB582CEC90D6}" destId="{522FD5F9-ED33-4F32-BD17-309FD5EAB3EB}" srcOrd="0" destOrd="0" parTransId="{DC0ACE8A-0C72-44AA-8099-820AA7BB41BD}" sibTransId="{C00019B3-B5F5-424A-8C5F-CB502706BF5A}"/>
    <dgm:cxn modelId="{2C05D3CD-240C-4BA9-9E5C-28C94BFDA811}" type="presOf" srcId="{30EA78BA-A4A7-4661-8D37-BB582CEC90D6}" destId="{4631735E-0ADD-48E9-9D2C-121CF3836225}" srcOrd="0" destOrd="0" presId="urn:microsoft.com/office/officeart/2005/8/layout/vList2"/>
    <dgm:cxn modelId="{803FBA7E-E980-4534-A483-1A15299059D9}" type="presOf" srcId="{522FD5F9-ED33-4F32-BD17-309FD5EAB3EB}" destId="{15D0FC10-D9EE-4508-9F39-B5CA4B899E95}" srcOrd="0" destOrd="0" presId="urn:microsoft.com/office/officeart/2005/8/layout/vList2"/>
    <dgm:cxn modelId="{3D66316B-B4E0-4563-BB72-396344B75D68}" type="presParOf" srcId="{4631735E-0ADD-48E9-9D2C-121CF3836225}" destId="{15D0FC10-D9EE-4508-9F39-B5CA4B899E9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90FF537-A0E6-4B62-98CF-2EDBB18BC288}" type="doc">
      <dgm:prSet loTypeId="urn:microsoft.com/office/officeart/2005/8/layout/venn1" loCatId="relationship" qsTypeId="urn:microsoft.com/office/officeart/2005/8/quickstyle/simple5" qsCatId="simple" csTypeId="urn:microsoft.com/office/officeart/2005/8/colors/colorful1" csCatId="colorful" phldr="1"/>
      <dgm:spPr/>
      <dgm:t>
        <a:bodyPr/>
        <a:lstStyle/>
        <a:p>
          <a:endParaRPr lang="es-MX"/>
        </a:p>
      </dgm:t>
    </dgm:pt>
    <dgm:pt modelId="{B929EF17-BF0D-449A-8CDE-F7983373594E}">
      <dgm:prSet/>
      <dgm:spPr/>
      <dgm:t>
        <a:bodyPr/>
        <a:lstStyle/>
        <a:p>
          <a:pPr rtl="0"/>
          <a:r>
            <a:rPr lang="es-MX" b="1" dirty="0" smtClean="0"/>
            <a:t>Inversión de cartera: </a:t>
          </a:r>
          <a:r>
            <a:rPr lang="es-MX" dirty="0" smtClean="0"/>
            <a:t>es la compra o venta entre residentes y no residentes de un conjunto de activos financieros, por ejemplo, títulos de participación de capital (acciones, certificados de aportación patrimonial) y títulos de deuda (bonos y pagarés). </a:t>
          </a:r>
          <a:endParaRPr lang="es-MX" dirty="0"/>
        </a:p>
      </dgm:t>
    </dgm:pt>
    <dgm:pt modelId="{7D34B255-EE86-488B-9644-C0918C4FEAF6}" type="parTrans" cxnId="{D4736B98-2B96-47BD-81B3-F878468365FF}">
      <dgm:prSet/>
      <dgm:spPr/>
      <dgm:t>
        <a:bodyPr/>
        <a:lstStyle/>
        <a:p>
          <a:endParaRPr lang="es-MX"/>
        </a:p>
      </dgm:t>
    </dgm:pt>
    <dgm:pt modelId="{08083FC1-D571-406C-901A-64CE6F1F577B}" type="sibTrans" cxnId="{D4736B98-2B96-47BD-81B3-F878468365FF}">
      <dgm:prSet/>
      <dgm:spPr/>
      <dgm:t>
        <a:bodyPr/>
        <a:lstStyle/>
        <a:p>
          <a:endParaRPr lang="es-MX"/>
        </a:p>
      </dgm:t>
    </dgm:pt>
    <dgm:pt modelId="{288E48DF-1DDD-42D0-BAAD-5D3B124D37C1}" type="pres">
      <dgm:prSet presAssocID="{B90FF537-A0E6-4B62-98CF-2EDBB18BC288}" presName="compositeShape" presStyleCnt="0">
        <dgm:presLayoutVars>
          <dgm:chMax val="7"/>
          <dgm:dir/>
          <dgm:resizeHandles val="exact"/>
        </dgm:presLayoutVars>
      </dgm:prSet>
      <dgm:spPr/>
      <dgm:t>
        <a:bodyPr/>
        <a:lstStyle/>
        <a:p>
          <a:endParaRPr lang="es-MX"/>
        </a:p>
      </dgm:t>
    </dgm:pt>
    <dgm:pt modelId="{AB18496D-0D58-44D0-A8D3-3D8EC2AF55A0}" type="pres">
      <dgm:prSet presAssocID="{B929EF17-BF0D-449A-8CDE-F7983373594E}" presName="circ1TxSh" presStyleLbl="vennNode1" presStyleIdx="0" presStyleCnt="1" custScaleX="112996" custLinFactNeighborX="11660" custLinFactNeighborY="-327"/>
      <dgm:spPr/>
      <dgm:t>
        <a:bodyPr/>
        <a:lstStyle/>
        <a:p>
          <a:endParaRPr lang="es-MX"/>
        </a:p>
      </dgm:t>
    </dgm:pt>
  </dgm:ptLst>
  <dgm:cxnLst>
    <dgm:cxn modelId="{D4736B98-2B96-47BD-81B3-F878468365FF}" srcId="{B90FF537-A0E6-4B62-98CF-2EDBB18BC288}" destId="{B929EF17-BF0D-449A-8CDE-F7983373594E}" srcOrd="0" destOrd="0" parTransId="{7D34B255-EE86-488B-9644-C0918C4FEAF6}" sibTransId="{08083FC1-D571-406C-901A-64CE6F1F577B}"/>
    <dgm:cxn modelId="{CFA4B291-1D33-4BDC-B35C-4D713CDB0097}" type="presOf" srcId="{B929EF17-BF0D-449A-8CDE-F7983373594E}" destId="{AB18496D-0D58-44D0-A8D3-3D8EC2AF55A0}" srcOrd="0" destOrd="0" presId="urn:microsoft.com/office/officeart/2005/8/layout/venn1"/>
    <dgm:cxn modelId="{258212E8-6611-4BD8-8F08-500A8A100CD6}" type="presOf" srcId="{B90FF537-A0E6-4B62-98CF-2EDBB18BC288}" destId="{288E48DF-1DDD-42D0-BAAD-5D3B124D37C1}" srcOrd="0" destOrd="0" presId="urn:microsoft.com/office/officeart/2005/8/layout/venn1"/>
    <dgm:cxn modelId="{82B3D501-2F4E-480D-87F3-91719567E1B2}" type="presParOf" srcId="{288E48DF-1DDD-42D0-BAAD-5D3B124D37C1}" destId="{AB18496D-0D58-44D0-A8D3-3D8EC2AF55A0}"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A01FCD69-29A2-4F55-9F54-1AAD8B13BC0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405153DE-954B-41E7-8CD2-766B9512A3AF}">
      <dgm:prSet/>
      <dgm:spPr/>
      <dgm:t>
        <a:bodyPr/>
        <a:lstStyle/>
        <a:p>
          <a:pPr algn="just" rtl="0"/>
          <a:r>
            <a:rPr lang="es-MX" b="1" smtClean="0">
              <a:solidFill>
                <a:schemeClr val="tx1"/>
              </a:solidFill>
            </a:rPr>
            <a:t>Otra inversión: </a:t>
          </a:r>
          <a:r>
            <a:rPr lang="es-MX" smtClean="0">
              <a:solidFill>
                <a:schemeClr val="tx1"/>
              </a:solidFill>
            </a:rPr>
            <a:t>incluye los préstamos ligados a operaciones comerciales y financieras; también se registran los depósitos en el extranjero o de extranjeros en el país.</a:t>
          </a:r>
          <a:endParaRPr lang="es-MX">
            <a:solidFill>
              <a:schemeClr val="tx1"/>
            </a:solidFill>
          </a:endParaRPr>
        </a:p>
      </dgm:t>
    </dgm:pt>
    <dgm:pt modelId="{23F09C67-248E-4E48-B484-643C19143504}" type="parTrans" cxnId="{CA701C31-91F3-424A-AF74-37E6574E4D3E}">
      <dgm:prSet/>
      <dgm:spPr/>
      <dgm:t>
        <a:bodyPr/>
        <a:lstStyle/>
        <a:p>
          <a:endParaRPr lang="es-MX"/>
        </a:p>
      </dgm:t>
    </dgm:pt>
    <dgm:pt modelId="{B482A3BE-14F6-480C-B8ED-DCCA6851E74C}" type="sibTrans" cxnId="{CA701C31-91F3-424A-AF74-37E6574E4D3E}">
      <dgm:prSet/>
      <dgm:spPr/>
      <dgm:t>
        <a:bodyPr/>
        <a:lstStyle/>
        <a:p>
          <a:endParaRPr lang="es-MX"/>
        </a:p>
      </dgm:t>
    </dgm:pt>
    <dgm:pt modelId="{D9EC20E9-8387-4EC3-BE96-446BCEB110D4}" type="pres">
      <dgm:prSet presAssocID="{A01FCD69-29A2-4F55-9F54-1AAD8B13BC0C}" presName="linear" presStyleCnt="0">
        <dgm:presLayoutVars>
          <dgm:animLvl val="lvl"/>
          <dgm:resizeHandles val="exact"/>
        </dgm:presLayoutVars>
      </dgm:prSet>
      <dgm:spPr/>
      <dgm:t>
        <a:bodyPr/>
        <a:lstStyle/>
        <a:p>
          <a:endParaRPr lang="es-MX"/>
        </a:p>
      </dgm:t>
    </dgm:pt>
    <dgm:pt modelId="{9519B1E1-E934-4D35-A3EE-AC8140D86DB9}" type="pres">
      <dgm:prSet presAssocID="{405153DE-954B-41E7-8CD2-766B9512A3AF}" presName="parentText" presStyleLbl="node1" presStyleIdx="0" presStyleCnt="1">
        <dgm:presLayoutVars>
          <dgm:chMax val="0"/>
          <dgm:bulletEnabled val="1"/>
        </dgm:presLayoutVars>
      </dgm:prSet>
      <dgm:spPr/>
      <dgm:t>
        <a:bodyPr/>
        <a:lstStyle/>
        <a:p>
          <a:endParaRPr lang="es-MX"/>
        </a:p>
      </dgm:t>
    </dgm:pt>
  </dgm:ptLst>
  <dgm:cxnLst>
    <dgm:cxn modelId="{8D6FB228-B0F2-430D-AC89-6626BA699E0B}" type="presOf" srcId="{405153DE-954B-41E7-8CD2-766B9512A3AF}" destId="{9519B1E1-E934-4D35-A3EE-AC8140D86DB9}" srcOrd="0" destOrd="0" presId="urn:microsoft.com/office/officeart/2005/8/layout/vList2"/>
    <dgm:cxn modelId="{CA701C31-91F3-424A-AF74-37E6574E4D3E}" srcId="{A01FCD69-29A2-4F55-9F54-1AAD8B13BC0C}" destId="{405153DE-954B-41E7-8CD2-766B9512A3AF}" srcOrd="0" destOrd="0" parTransId="{23F09C67-248E-4E48-B484-643C19143504}" sibTransId="{B482A3BE-14F6-480C-B8ED-DCCA6851E74C}"/>
    <dgm:cxn modelId="{3CCB2395-EA03-479C-A255-FBC47AE5B402}" type="presOf" srcId="{A01FCD69-29A2-4F55-9F54-1AAD8B13BC0C}" destId="{D9EC20E9-8387-4EC3-BE96-446BCEB110D4}" srcOrd="0" destOrd="0" presId="urn:microsoft.com/office/officeart/2005/8/layout/vList2"/>
    <dgm:cxn modelId="{B3B3F60B-04FD-4DFC-B967-C11783FEB259}" type="presParOf" srcId="{D9EC20E9-8387-4EC3-BE96-446BCEB110D4}" destId="{9519B1E1-E934-4D35-A3EE-AC8140D86DB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8FE3B3-197D-4574-BDB1-B6EAC7254943}"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77BA9373-73C9-43DC-98C3-11807699B1EF}">
      <dgm:prSet/>
      <dgm:spPr/>
      <dgm:t>
        <a:bodyPr/>
        <a:lstStyle/>
        <a:p>
          <a:pPr algn="just" rtl="0"/>
          <a:r>
            <a:rPr lang="es-MX" dirty="0" smtClean="0">
              <a:solidFill>
                <a:schemeClr val="tx1"/>
              </a:solidFill>
            </a:rPr>
            <a:t>La importancia del buen desempeño de las relaciones internacionales en el desarrollo, político, comercial, cultural a nivel mundial es primordial hoy día para el logro del desarrollo integral de las naciones.</a:t>
          </a:r>
          <a:endParaRPr lang="es-MX" dirty="0">
            <a:solidFill>
              <a:schemeClr val="tx1"/>
            </a:solidFill>
          </a:endParaRPr>
        </a:p>
      </dgm:t>
    </dgm:pt>
    <dgm:pt modelId="{6EF61C56-7757-44D8-ABAE-20CAD553449C}" type="parTrans" cxnId="{017A78AC-6D1E-40B2-9E84-9A1784EB3BA3}">
      <dgm:prSet/>
      <dgm:spPr/>
      <dgm:t>
        <a:bodyPr/>
        <a:lstStyle/>
        <a:p>
          <a:pPr algn="just"/>
          <a:endParaRPr lang="es-MX">
            <a:solidFill>
              <a:schemeClr val="tx1"/>
            </a:solidFill>
          </a:endParaRPr>
        </a:p>
      </dgm:t>
    </dgm:pt>
    <dgm:pt modelId="{A4FA5DDC-D9D2-4381-B4B9-000A2D29DA21}" type="sibTrans" cxnId="{017A78AC-6D1E-40B2-9E84-9A1784EB3BA3}">
      <dgm:prSet/>
      <dgm:spPr/>
      <dgm:t>
        <a:bodyPr/>
        <a:lstStyle/>
        <a:p>
          <a:pPr algn="just"/>
          <a:endParaRPr lang="es-MX">
            <a:solidFill>
              <a:schemeClr val="tx1"/>
            </a:solidFill>
          </a:endParaRPr>
        </a:p>
      </dgm:t>
    </dgm:pt>
    <dgm:pt modelId="{915D5BAE-4475-4390-B839-D9B9DAD0DFCD}" type="pres">
      <dgm:prSet presAssocID="{3D8FE3B3-197D-4574-BDB1-B6EAC7254943}" presName="linear" presStyleCnt="0">
        <dgm:presLayoutVars>
          <dgm:animLvl val="lvl"/>
          <dgm:resizeHandles val="exact"/>
        </dgm:presLayoutVars>
      </dgm:prSet>
      <dgm:spPr/>
      <dgm:t>
        <a:bodyPr/>
        <a:lstStyle/>
        <a:p>
          <a:endParaRPr lang="es-MX"/>
        </a:p>
      </dgm:t>
    </dgm:pt>
    <dgm:pt modelId="{D90BF80E-F858-4474-8AB8-B4C6735D0F37}" type="pres">
      <dgm:prSet presAssocID="{77BA9373-73C9-43DC-98C3-11807699B1EF}" presName="parentText" presStyleLbl="node1" presStyleIdx="0" presStyleCnt="1">
        <dgm:presLayoutVars>
          <dgm:chMax val="0"/>
          <dgm:bulletEnabled val="1"/>
        </dgm:presLayoutVars>
      </dgm:prSet>
      <dgm:spPr/>
      <dgm:t>
        <a:bodyPr/>
        <a:lstStyle/>
        <a:p>
          <a:endParaRPr lang="es-MX"/>
        </a:p>
      </dgm:t>
    </dgm:pt>
  </dgm:ptLst>
  <dgm:cxnLst>
    <dgm:cxn modelId="{DD377F2B-F4B0-4CED-A19D-1777FE277D00}" type="presOf" srcId="{77BA9373-73C9-43DC-98C3-11807699B1EF}" destId="{D90BF80E-F858-4474-8AB8-B4C6735D0F37}" srcOrd="0" destOrd="0" presId="urn:microsoft.com/office/officeart/2005/8/layout/vList2"/>
    <dgm:cxn modelId="{017A78AC-6D1E-40B2-9E84-9A1784EB3BA3}" srcId="{3D8FE3B3-197D-4574-BDB1-B6EAC7254943}" destId="{77BA9373-73C9-43DC-98C3-11807699B1EF}" srcOrd="0" destOrd="0" parTransId="{6EF61C56-7757-44D8-ABAE-20CAD553449C}" sibTransId="{A4FA5DDC-D9D2-4381-B4B9-000A2D29DA21}"/>
    <dgm:cxn modelId="{633268A7-5BED-43E4-8E7F-3C95F32C82A5}" type="presOf" srcId="{3D8FE3B3-197D-4574-BDB1-B6EAC7254943}" destId="{915D5BAE-4475-4390-B839-D9B9DAD0DFCD}" srcOrd="0" destOrd="0" presId="urn:microsoft.com/office/officeart/2005/8/layout/vList2"/>
    <dgm:cxn modelId="{2D02246A-7C43-4604-9F20-2745B634DEC0}" type="presParOf" srcId="{915D5BAE-4475-4390-B839-D9B9DAD0DFCD}" destId="{D90BF80E-F858-4474-8AB8-B4C6735D0F37}"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AFA4AFB-3D19-4BEC-AD58-945C76C8C923}" type="doc">
      <dgm:prSet loTypeId="urn:microsoft.com/office/officeart/2005/8/layout/vList2" loCatId="list" qsTypeId="urn:microsoft.com/office/officeart/2005/8/quickstyle/simple2" qsCatId="simple" csTypeId="urn:microsoft.com/office/officeart/2005/8/colors/accent1_5" csCatId="accent1" phldr="1"/>
      <dgm:spPr/>
      <dgm:t>
        <a:bodyPr/>
        <a:lstStyle/>
        <a:p>
          <a:endParaRPr lang="es-MX"/>
        </a:p>
      </dgm:t>
    </dgm:pt>
    <dgm:pt modelId="{00124AF4-0EA7-4B12-A970-4FDFFE4C0772}">
      <dgm:prSet custT="1"/>
      <dgm:spPr/>
      <dgm:t>
        <a:bodyPr/>
        <a:lstStyle/>
        <a:p>
          <a:pPr algn="just" rtl="0"/>
          <a:r>
            <a:rPr lang="es-MX" sz="2400" dirty="0" smtClean="0">
              <a:solidFill>
                <a:schemeClr val="tx1"/>
              </a:solidFill>
            </a:rPr>
            <a:t>Cada país se especializa en aquellos productos donde tienen una mayor eficiencia aprovechando mejor sus recursos productivos.</a:t>
          </a:r>
          <a:endParaRPr lang="es-MX" sz="2400" dirty="0">
            <a:solidFill>
              <a:schemeClr val="tx1"/>
            </a:solidFill>
          </a:endParaRPr>
        </a:p>
      </dgm:t>
    </dgm:pt>
    <dgm:pt modelId="{E3EE6DF1-E2D7-4A5A-A132-CEDC666F847D}" type="parTrans" cxnId="{B1E6C213-E729-4A59-B6C0-4DD7697080B7}">
      <dgm:prSet/>
      <dgm:spPr/>
      <dgm:t>
        <a:bodyPr/>
        <a:lstStyle/>
        <a:p>
          <a:endParaRPr lang="es-MX">
            <a:solidFill>
              <a:schemeClr val="tx1"/>
            </a:solidFill>
          </a:endParaRPr>
        </a:p>
      </dgm:t>
    </dgm:pt>
    <dgm:pt modelId="{DA683AF5-1917-446C-8DBF-14769217E683}" type="sibTrans" cxnId="{B1E6C213-E729-4A59-B6C0-4DD7697080B7}">
      <dgm:prSet/>
      <dgm:spPr/>
      <dgm:t>
        <a:bodyPr/>
        <a:lstStyle/>
        <a:p>
          <a:endParaRPr lang="es-MX">
            <a:solidFill>
              <a:schemeClr val="tx1"/>
            </a:solidFill>
          </a:endParaRPr>
        </a:p>
      </dgm:t>
    </dgm:pt>
    <dgm:pt modelId="{76E29E8D-2847-4344-A9FC-C4303BA4F6A9}" type="pres">
      <dgm:prSet presAssocID="{7AFA4AFB-3D19-4BEC-AD58-945C76C8C923}" presName="linear" presStyleCnt="0">
        <dgm:presLayoutVars>
          <dgm:animLvl val="lvl"/>
          <dgm:resizeHandles val="exact"/>
        </dgm:presLayoutVars>
      </dgm:prSet>
      <dgm:spPr/>
      <dgm:t>
        <a:bodyPr/>
        <a:lstStyle/>
        <a:p>
          <a:endParaRPr lang="es-MX"/>
        </a:p>
      </dgm:t>
    </dgm:pt>
    <dgm:pt modelId="{BC184FA9-6566-477C-AC46-D7A850B417AB}" type="pres">
      <dgm:prSet presAssocID="{00124AF4-0EA7-4B12-A970-4FDFFE4C0772}" presName="parentText" presStyleLbl="node1" presStyleIdx="0" presStyleCnt="1" custLinFactNeighborX="10591" custLinFactNeighborY="2114">
        <dgm:presLayoutVars>
          <dgm:chMax val="0"/>
          <dgm:bulletEnabled val="1"/>
        </dgm:presLayoutVars>
      </dgm:prSet>
      <dgm:spPr/>
      <dgm:t>
        <a:bodyPr/>
        <a:lstStyle/>
        <a:p>
          <a:endParaRPr lang="es-MX"/>
        </a:p>
      </dgm:t>
    </dgm:pt>
  </dgm:ptLst>
  <dgm:cxnLst>
    <dgm:cxn modelId="{7AB6657D-DB80-4BCE-AEAC-E423FFB34AD6}" type="presOf" srcId="{7AFA4AFB-3D19-4BEC-AD58-945C76C8C923}" destId="{76E29E8D-2847-4344-A9FC-C4303BA4F6A9}" srcOrd="0" destOrd="0" presId="urn:microsoft.com/office/officeart/2005/8/layout/vList2"/>
    <dgm:cxn modelId="{B1E6C213-E729-4A59-B6C0-4DD7697080B7}" srcId="{7AFA4AFB-3D19-4BEC-AD58-945C76C8C923}" destId="{00124AF4-0EA7-4B12-A970-4FDFFE4C0772}" srcOrd="0" destOrd="0" parTransId="{E3EE6DF1-E2D7-4A5A-A132-CEDC666F847D}" sibTransId="{DA683AF5-1917-446C-8DBF-14769217E683}"/>
    <dgm:cxn modelId="{97B83DB5-2324-4CF6-AC23-428C34209790}" type="presOf" srcId="{00124AF4-0EA7-4B12-A970-4FDFFE4C0772}" destId="{BC184FA9-6566-477C-AC46-D7A850B417AB}" srcOrd="0" destOrd="0" presId="urn:microsoft.com/office/officeart/2005/8/layout/vList2"/>
    <dgm:cxn modelId="{3CB762DA-7DAD-482B-9BAA-FE510D5E4A10}" type="presParOf" srcId="{76E29E8D-2847-4344-A9FC-C4303BA4F6A9}" destId="{BC184FA9-6566-477C-AC46-D7A850B417A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62D1A18-0002-4E9F-B3CA-F2D172A99B2C}" type="doc">
      <dgm:prSet loTypeId="urn:microsoft.com/office/officeart/2005/8/layout/vList2" loCatId="list" qsTypeId="urn:microsoft.com/office/officeart/2005/8/quickstyle/simple2" qsCatId="simple" csTypeId="urn:microsoft.com/office/officeart/2005/8/colors/accent1_2" csCatId="accent1"/>
      <dgm:spPr/>
      <dgm:t>
        <a:bodyPr/>
        <a:lstStyle/>
        <a:p>
          <a:endParaRPr lang="es-MX"/>
        </a:p>
      </dgm:t>
    </dgm:pt>
    <dgm:pt modelId="{A3C0AB42-0A2D-499B-B2F9-EAD1770EF009}">
      <dgm:prSet custT="1"/>
      <dgm:spPr/>
      <dgm:t>
        <a:bodyPr/>
        <a:lstStyle/>
        <a:p>
          <a:pPr algn="just" rtl="0"/>
          <a:r>
            <a:rPr lang="es-MX" sz="2200" dirty="0" smtClean="0">
              <a:solidFill>
                <a:schemeClr val="tx1"/>
              </a:solidFill>
            </a:rPr>
            <a:t>Un país importe puede consumir productos que no se puedan producir en su país.</a:t>
          </a:r>
          <a:endParaRPr lang="es-MX" sz="2200" dirty="0">
            <a:solidFill>
              <a:schemeClr val="tx1"/>
            </a:solidFill>
          </a:endParaRPr>
        </a:p>
      </dgm:t>
    </dgm:pt>
    <dgm:pt modelId="{2CE10F7D-BB68-48F9-90FF-5D8C45883416}" type="parTrans" cxnId="{077C8F18-6DDD-4289-9F7C-9F0309911D61}">
      <dgm:prSet/>
      <dgm:spPr/>
      <dgm:t>
        <a:bodyPr/>
        <a:lstStyle/>
        <a:p>
          <a:pPr algn="just"/>
          <a:endParaRPr lang="es-MX" sz="2400">
            <a:solidFill>
              <a:schemeClr val="tx1"/>
            </a:solidFill>
          </a:endParaRPr>
        </a:p>
      </dgm:t>
    </dgm:pt>
    <dgm:pt modelId="{1A2F2D77-F02D-4D38-8E36-3E29A730CBB9}" type="sibTrans" cxnId="{077C8F18-6DDD-4289-9F7C-9F0309911D61}">
      <dgm:prSet/>
      <dgm:spPr/>
      <dgm:t>
        <a:bodyPr/>
        <a:lstStyle/>
        <a:p>
          <a:pPr algn="just"/>
          <a:endParaRPr lang="es-MX" sz="2400">
            <a:solidFill>
              <a:schemeClr val="tx1"/>
            </a:solidFill>
          </a:endParaRPr>
        </a:p>
      </dgm:t>
    </dgm:pt>
    <dgm:pt modelId="{F1F790F5-4C45-4C7C-8149-58C3B48C2875}" type="pres">
      <dgm:prSet presAssocID="{462D1A18-0002-4E9F-B3CA-F2D172A99B2C}" presName="linear" presStyleCnt="0">
        <dgm:presLayoutVars>
          <dgm:animLvl val="lvl"/>
          <dgm:resizeHandles val="exact"/>
        </dgm:presLayoutVars>
      </dgm:prSet>
      <dgm:spPr/>
      <dgm:t>
        <a:bodyPr/>
        <a:lstStyle/>
        <a:p>
          <a:endParaRPr lang="es-MX"/>
        </a:p>
      </dgm:t>
    </dgm:pt>
    <dgm:pt modelId="{1253F22E-F646-46EB-A659-46EA2A0FD6A6}" type="pres">
      <dgm:prSet presAssocID="{A3C0AB42-0A2D-499B-B2F9-EAD1770EF009}" presName="parentText" presStyleLbl="node1" presStyleIdx="0" presStyleCnt="1">
        <dgm:presLayoutVars>
          <dgm:chMax val="0"/>
          <dgm:bulletEnabled val="1"/>
        </dgm:presLayoutVars>
      </dgm:prSet>
      <dgm:spPr/>
      <dgm:t>
        <a:bodyPr/>
        <a:lstStyle/>
        <a:p>
          <a:endParaRPr lang="es-MX"/>
        </a:p>
      </dgm:t>
    </dgm:pt>
  </dgm:ptLst>
  <dgm:cxnLst>
    <dgm:cxn modelId="{1994D637-8A64-401B-BF68-05F86EB03437}" type="presOf" srcId="{462D1A18-0002-4E9F-B3CA-F2D172A99B2C}" destId="{F1F790F5-4C45-4C7C-8149-58C3B48C2875}" srcOrd="0" destOrd="0" presId="urn:microsoft.com/office/officeart/2005/8/layout/vList2"/>
    <dgm:cxn modelId="{725547AA-4AE7-4C08-AB9B-D9D13C7DFBD1}" type="presOf" srcId="{A3C0AB42-0A2D-499B-B2F9-EAD1770EF009}" destId="{1253F22E-F646-46EB-A659-46EA2A0FD6A6}" srcOrd="0" destOrd="0" presId="urn:microsoft.com/office/officeart/2005/8/layout/vList2"/>
    <dgm:cxn modelId="{077C8F18-6DDD-4289-9F7C-9F0309911D61}" srcId="{462D1A18-0002-4E9F-B3CA-F2D172A99B2C}" destId="{A3C0AB42-0A2D-499B-B2F9-EAD1770EF009}" srcOrd="0" destOrd="0" parTransId="{2CE10F7D-BB68-48F9-90FF-5D8C45883416}" sibTransId="{1A2F2D77-F02D-4D38-8E36-3E29A730CBB9}"/>
    <dgm:cxn modelId="{93B92B35-9AC4-4678-8744-AFAF68EA419B}" type="presParOf" srcId="{F1F790F5-4C45-4C7C-8149-58C3B48C2875}" destId="{1253F22E-F646-46EB-A659-46EA2A0FD6A6}"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6980822-B48C-4AD0-80D0-CB065575494D}"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270FFE41-AA3B-4F7B-8FF9-90441F0C09A5}">
      <dgm:prSet/>
      <dgm:spPr/>
      <dgm:t>
        <a:bodyPr/>
        <a:lstStyle/>
        <a:p>
          <a:pPr rtl="0"/>
          <a:r>
            <a:rPr lang="es-MX" dirty="0" smtClean="0"/>
            <a:t>Las </a:t>
          </a:r>
          <a:r>
            <a:rPr lang="es-MX" b="1" dirty="0" smtClean="0"/>
            <a:t>exportaciones</a:t>
          </a:r>
          <a:r>
            <a:rPr lang="es-MX" dirty="0" smtClean="0"/>
            <a:t> dependen principalmente de la demanda extranjera y del precio de los bienes y servicios del país que este interesado en importar, así como de otros países que producen los mismos bienes y servicios y, que son nuestra competencia.</a:t>
          </a:r>
          <a:endParaRPr lang="es-MX" dirty="0"/>
        </a:p>
      </dgm:t>
    </dgm:pt>
    <dgm:pt modelId="{780DDFA1-8F1D-4826-9103-E79D7B8A28EC}" type="parTrans" cxnId="{A5693BA7-F0F2-4B34-9DFD-10A5F7DA1DB1}">
      <dgm:prSet/>
      <dgm:spPr/>
      <dgm:t>
        <a:bodyPr/>
        <a:lstStyle/>
        <a:p>
          <a:endParaRPr lang="es-MX"/>
        </a:p>
      </dgm:t>
    </dgm:pt>
    <dgm:pt modelId="{C2FC92D4-73BF-4AF8-817A-9162180F9D1F}" type="sibTrans" cxnId="{A5693BA7-F0F2-4B34-9DFD-10A5F7DA1DB1}">
      <dgm:prSet/>
      <dgm:spPr/>
      <dgm:t>
        <a:bodyPr/>
        <a:lstStyle/>
        <a:p>
          <a:endParaRPr lang="es-MX"/>
        </a:p>
      </dgm:t>
    </dgm:pt>
    <dgm:pt modelId="{AA36287A-D720-4892-872A-8CA718876FE2}" type="pres">
      <dgm:prSet presAssocID="{B6980822-B48C-4AD0-80D0-CB065575494D}" presName="compositeShape" presStyleCnt="0">
        <dgm:presLayoutVars>
          <dgm:chMax val="7"/>
          <dgm:dir/>
          <dgm:resizeHandles val="exact"/>
        </dgm:presLayoutVars>
      </dgm:prSet>
      <dgm:spPr/>
      <dgm:t>
        <a:bodyPr/>
        <a:lstStyle/>
        <a:p>
          <a:endParaRPr lang="es-MX"/>
        </a:p>
      </dgm:t>
    </dgm:pt>
    <dgm:pt modelId="{D90030C4-F7E8-4CB3-8482-E0DFCF24DB94}" type="pres">
      <dgm:prSet presAssocID="{270FFE41-AA3B-4F7B-8FF9-90441F0C09A5}" presName="circ1TxSh" presStyleLbl="vennNode1" presStyleIdx="0" presStyleCnt="1" custScaleX="122226"/>
      <dgm:spPr/>
      <dgm:t>
        <a:bodyPr/>
        <a:lstStyle/>
        <a:p>
          <a:endParaRPr lang="es-MX"/>
        </a:p>
      </dgm:t>
    </dgm:pt>
  </dgm:ptLst>
  <dgm:cxnLst>
    <dgm:cxn modelId="{A5693BA7-F0F2-4B34-9DFD-10A5F7DA1DB1}" srcId="{B6980822-B48C-4AD0-80D0-CB065575494D}" destId="{270FFE41-AA3B-4F7B-8FF9-90441F0C09A5}" srcOrd="0" destOrd="0" parTransId="{780DDFA1-8F1D-4826-9103-E79D7B8A28EC}" sibTransId="{C2FC92D4-73BF-4AF8-817A-9162180F9D1F}"/>
    <dgm:cxn modelId="{64AC1532-F15B-48AD-8FF9-AE2612746B32}" type="presOf" srcId="{270FFE41-AA3B-4F7B-8FF9-90441F0C09A5}" destId="{D90030C4-F7E8-4CB3-8482-E0DFCF24DB94}" srcOrd="0" destOrd="0" presId="urn:microsoft.com/office/officeart/2005/8/layout/venn1"/>
    <dgm:cxn modelId="{6EB3D689-67DC-42D4-9DEE-C708C8311321}" type="presOf" srcId="{B6980822-B48C-4AD0-80D0-CB065575494D}" destId="{AA36287A-D720-4892-872A-8CA718876FE2}" srcOrd="0" destOrd="0" presId="urn:microsoft.com/office/officeart/2005/8/layout/venn1"/>
    <dgm:cxn modelId="{6305E3AC-2FE5-4B40-BD96-EE9294187A5B}" type="presParOf" srcId="{AA36287A-D720-4892-872A-8CA718876FE2}" destId="{D90030C4-F7E8-4CB3-8482-E0DFCF24DB94}"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66C4DE3-321B-4720-B213-20A1AD7A9B91}" type="doc">
      <dgm:prSet loTypeId="urn:microsoft.com/office/officeart/2005/8/layout/venn1" loCatId="relationship" qsTypeId="urn:microsoft.com/office/officeart/2005/8/quickstyle/simple1" qsCatId="simple" csTypeId="urn:microsoft.com/office/officeart/2005/8/colors/colorful2" csCatId="colorful" phldr="1"/>
      <dgm:spPr/>
      <dgm:t>
        <a:bodyPr/>
        <a:lstStyle/>
        <a:p>
          <a:endParaRPr lang="es-MX"/>
        </a:p>
      </dgm:t>
    </dgm:pt>
    <dgm:pt modelId="{48B6C128-4C69-42B1-9806-4FECAF055FDD}">
      <dgm:prSet/>
      <dgm:spPr/>
      <dgm:t>
        <a:bodyPr/>
        <a:lstStyle/>
        <a:p>
          <a:pPr rtl="0"/>
          <a:r>
            <a:rPr lang="es-MX" dirty="0" smtClean="0"/>
            <a:t>La demanda de </a:t>
          </a:r>
          <a:r>
            <a:rPr lang="es-MX" b="1" dirty="0" smtClean="0"/>
            <a:t>importaciones</a:t>
          </a:r>
          <a:r>
            <a:rPr lang="es-MX" dirty="0" smtClean="0"/>
            <a:t> depende del precio relativo de los bienes extranjeros y nacionales. El volumen y valor de las importaciones dependen de la producción interna y de los precios relativos de los bienes.</a:t>
          </a:r>
          <a:endParaRPr lang="es-MX" dirty="0"/>
        </a:p>
      </dgm:t>
    </dgm:pt>
    <dgm:pt modelId="{5517406E-645C-4266-89DA-E8EBD8EF78A8}" type="parTrans" cxnId="{F315DB11-73A3-43B4-87C8-4367991F9B3D}">
      <dgm:prSet/>
      <dgm:spPr/>
      <dgm:t>
        <a:bodyPr/>
        <a:lstStyle/>
        <a:p>
          <a:endParaRPr lang="es-MX"/>
        </a:p>
      </dgm:t>
    </dgm:pt>
    <dgm:pt modelId="{DA07BC11-517A-438E-82A8-716B61F8E627}" type="sibTrans" cxnId="{F315DB11-73A3-43B4-87C8-4367991F9B3D}">
      <dgm:prSet/>
      <dgm:spPr/>
      <dgm:t>
        <a:bodyPr/>
        <a:lstStyle/>
        <a:p>
          <a:endParaRPr lang="es-MX"/>
        </a:p>
      </dgm:t>
    </dgm:pt>
    <dgm:pt modelId="{81480662-73BE-44DA-B2CA-38B40565254C}" type="pres">
      <dgm:prSet presAssocID="{766C4DE3-321B-4720-B213-20A1AD7A9B91}" presName="compositeShape" presStyleCnt="0">
        <dgm:presLayoutVars>
          <dgm:chMax val="7"/>
          <dgm:dir/>
          <dgm:resizeHandles val="exact"/>
        </dgm:presLayoutVars>
      </dgm:prSet>
      <dgm:spPr/>
      <dgm:t>
        <a:bodyPr/>
        <a:lstStyle/>
        <a:p>
          <a:endParaRPr lang="es-MX"/>
        </a:p>
      </dgm:t>
    </dgm:pt>
    <dgm:pt modelId="{D6445B59-BEFC-4B12-B08C-059142895B62}" type="pres">
      <dgm:prSet presAssocID="{48B6C128-4C69-42B1-9806-4FECAF055FDD}" presName="circ1TxSh" presStyleLbl="vennNode1" presStyleIdx="0" presStyleCnt="1" custScaleX="109838" custLinFactNeighborX="-4531"/>
      <dgm:spPr/>
      <dgm:t>
        <a:bodyPr/>
        <a:lstStyle/>
        <a:p>
          <a:endParaRPr lang="es-MX"/>
        </a:p>
      </dgm:t>
    </dgm:pt>
  </dgm:ptLst>
  <dgm:cxnLst>
    <dgm:cxn modelId="{F315DB11-73A3-43B4-87C8-4367991F9B3D}" srcId="{766C4DE3-321B-4720-B213-20A1AD7A9B91}" destId="{48B6C128-4C69-42B1-9806-4FECAF055FDD}" srcOrd="0" destOrd="0" parTransId="{5517406E-645C-4266-89DA-E8EBD8EF78A8}" sibTransId="{DA07BC11-517A-438E-82A8-716B61F8E627}"/>
    <dgm:cxn modelId="{53B6C8B7-097E-49E1-9EAA-D66DB184A413}" type="presOf" srcId="{48B6C128-4C69-42B1-9806-4FECAF055FDD}" destId="{D6445B59-BEFC-4B12-B08C-059142895B62}" srcOrd="0" destOrd="0" presId="urn:microsoft.com/office/officeart/2005/8/layout/venn1"/>
    <dgm:cxn modelId="{4D24FC6B-2991-450C-A8D0-B9CD03E90074}" type="presOf" srcId="{766C4DE3-321B-4720-B213-20A1AD7A9B91}" destId="{81480662-73BE-44DA-B2CA-38B40565254C}" srcOrd="0" destOrd="0" presId="urn:microsoft.com/office/officeart/2005/8/layout/venn1"/>
    <dgm:cxn modelId="{E208D15A-4C4A-4E1D-B414-5EB7BDD62DBD}" type="presParOf" srcId="{81480662-73BE-44DA-B2CA-38B40565254C}" destId="{D6445B59-BEFC-4B12-B08C-059142895B62}" srcOrd="0" destOrd="0" presId="urn:microsoft.com/office/officeart/2005/8/layout/ven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1CCC4C4-26A1-48CC-890D-F800B7C41281}" type="doc">
      <dgm:prSet loTypeId="urn:microsoft.com/office/officeart/2005/8/layout/hProcess9" loCatId="process" qsTypeId="urn:microsoft.com/office/officeart/2005/8/quickstyle/simple1" qsCatId="simple" csTypeId="urn:microsoft.com/office/officeart/2005/8/colors/accent4_2" csCatId="accent4" phldr="1"/>
      <dgm:spPr/>
      <dgm:t>
        <a:bodyPr/>
        <a:lstStyle/>
        <a:p>
          <a:endParaRPr lang="es-MX"/>
        </a:p>
      </dgm:t>
    </dgm:pt>
    <dgm:pt modelId="{2B6DB0CE-E2DC-4B5E-A7F7-B6BE8F6AF11F}">
      <dgm:prSet/>
      <dgm:spPr/>
      <dgm:t>
        <a:bodyPr/>
        <a:lstStyle/>
        <a:p>
          <a:pPr rtl="0"/>
          <a:r>
            <a:rPr lang="es-MX" smtClean="0"/>
            <a:t>Se determina que una balanza comercial es sana cuando sus ventas al exterior (</a:t>
          </a:r>
          <a:r>
            <a:rPr lang="es-MX" b="1" smtClean="0"/>
            <a:t>exportaciones</a:t>
          </a:r>
          <a:r>
            <a:rPr lang="es-MX" smtClean="0"/>
            <a:t>) son mayores que sus compras (</a:t>
          </a:r>
          <a:r>
            <a:rPr lang="es-MX" b="1" smtClean="0"/>
            <a:t>importaciones</a:t>
          </a:r>
          <a:r>
            <a:rPr lang="es-MX" smtClean="0"/>
            <a:t>).</a:t>
          </a:r>
          <a:endParaRPr lang="es-MX" dirty="0"/>
        </a:p>
      </dgm:t>
    </dgm:pt>
    <dgm:pt modelId="{070633E5-A8F4-46C9-AA7D-10C8B5D45E49}" type="parTrans" cxnId="{A7772F17-CF16-4CED-A798-8133CB5ADC2A}">
      <dgm:prSet/>
      <dgm:spPr/>
      <dgm:t>
        <a:bodyPr/>
        <a:lstStyle/>
        <a:p>
          <a:endParaRPr lang="es-MX"/>
        </a:p>
      </dgm:t>
    </dgm:pt>
    <dgm:pt modelId="{4EFFF8A1-2D41-4474-8588-677750FCF9EF}" type="sibTrans" cxnId="{A7772F17-CF16-4CED-A798-8133CB5ADC2A}">
      <dgm:prSet/>
      <dgm:spPr/>
      <dgm:t>
        <a:bodyPr/>
        <a:lstStyle/>
        <a:p>
          <a:endParaRPr lang="es-MX"/>
        </a:p>
      </dgm:t>
    </dgm:pt>
    <dgm:pt modelId="{69084F66-8530-4A9F-8516-09D82A057F55}" type="pres">
      <dgm:prSet presAssocID="{91CCC4C4-26A1-48CC-890D-F800B7C41281}" presName="CompostProcess" presStyleCnt="0">
        <dgm:presLayoutVars>
          <dgm:dir/>
          <dgm:resizeHandles val="exact"/>
        </dgm:presLayoutVars>
      </dgm:prSet>
      <dgm:spPr/>
      <dgm:t>
        <a:bodyPr/>
        <a:lstStyle/>
        <a:p>
          <a:endParaRPr lang="es-MX"/>
        </a:p>
      </dgm:t>
    </dgm:pt>
    <dgm:pt modelId="{0FED910C-3D7D-40AA-A460-C7E8FB517D64}" type="pres">
      <dgm:prSet presAssocID="{91CCC4C4-26A1-48CC-890D-F800B7C41281}" presName="arrow" presStyleLbl="bgShp" presStyleIdx="0" presStyleCnt="1"/>
      <dgm:spPr/>
    </dgm:pt>
    <dgm:pt modelId="{DAE167C6-AC22-4E05-82DD-351BCD5FAAE6}" type="pres">
      <dgm:prSet presAssocID="{91CCC4C4-26A1-48CC-890D-F800B7C41281}" presName="linearProcess" presStyleCnt="0"/>
      <dgm:spPr/>
    </dgm:pt>
    <dgm:pt modelId="{D6BD15A7-B08F-4E28-B89F-7068F3A60AF6}" type="pres">
      <dgm:prSet presAssocID="{2B6DB0CE-E2DC-4B5E-A7F7-B6BE8F6AF11F}" presName="textNode" presStyleLbl="node1" presStyleIdx="0" presStyleCnt="1" custScaleY="130410">
        <dgm:presLayoutVars>
          <dgm:bulletEnabled val="1"/>
        </dgm:presLayoutVars>
      </dgm:prSet>
      <dgm:spPr/>
      <dgm:t>
        <a:bodyPr/>
        <a:lstStyle/>
        <a:p>
          <a:endParaRPr lang="es-MX"/>
        </a:p>
      </dgm:t>
    </dgm:pt>
  </dgm:ptLst>
  <dgm:cxnLst>
    <dgm:cxn modelId="{A7772F17-CF16-4CED-A798-8133CB5ADC2A}" srcId="{91CCC4C4-26A1-48CC-890D-F800B7C41281}" destId="{2B6DB0CE-E2DC-4B5E-A7F7-B6BE8F6AF11F}" srcOrd="0" destOrd="0" parTransId="{070633E5-A8F4-46C9-AA7D-10C8B5D45E49}" sibTransId="{4EFFF8A1-2D41-4474-8588-677750FCF9EF}"/>
    <dgm:cxn modelId="{AD37471D-6D9D-455E-8CE4-0C9D6D70605B}" type="presOf" srcId="{2B6DB0CE-E2DC-4B5E-A7F7-B6BE8F6AF11F}" destId="{D6BD15A7-B08F-4E28-B89F-7068F3A60AF6}" srcOrd="0" destOrd="0" presId="urn:microsoft.com/office/officeart/2005/8/layout/hProcess9"/>
    <dgm:cxn modelId="{8D453773-C930-4ADD-B69C-87170D9441D3}" type="presOf" srcId="{91CCC4C4-26A1-48CC-890D-F800B7C41281}" destId="{69084F66-8530-4A9F-8516-09D82A057F55}" srcOrd="0" destOrd="0" presId="urn:microsoft.com/office/officeart/2005/8/layout/hProcess9"/>
    <dgm:cxn modelId="{D1D6ECCA-6F26-4022-B2F8-C53264121782}" type="presParOf" srcId="{69084F66-8530-4A9F-8516-09D82A057F55}" destId="{0FED910C-3D7D-40AA-A460-C7E8FB517D64}" srcOrd="0" destOrd="0" presId="urn:microsoft.com/office/officeart/2005/8/layout/hProcess9"/>
    <dgm:cxn modelId="{5A571330-A759-4044-8D4B-0C7A37EDA7FC}" type="presParOf" srcId="{69084F66-8530-4A9F-8516-09D82A057F55}" destId="{DAE167C6-AC22-4E05-82DD-351BCD5FAAE6}" srcOrd="1" destOrd="0" presId="urn:microsoft.com/office/officeart/2005/8/layout/hProcess9"/>
    <dgm:cxn modelId="{973557AD-B1E3-40AF-BAB1-D2278C36BFDB}" type="presParOf" srcId="{DAE167C6-AC22-4E05-82DD-351BCD5FAAE6}" destId="{D6BD15A7-B08F-4E28-B89F-7068F3A60AF6}" srcOrd="0"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692829A-F708-4B11-8EE6-C9548B570ABD}" type="doc">
      <dgm:prSet loTypeId="urn:microsoft.com/office/officeart/2005/8/layout/vList4" loCatId="list" qsTypeId="urn:microsoft.com/office/officeart/2005/8/quickstyle/simple1" qsCatId="simple" csTypeId="urn:microsoft.com/office/officeart/2005/8/colors/colorful4" csCatId="colorful" phldr="1"/>
      <dgm:spPr/>
      <dgm:t>
        <a:bodyPr/>
        <a:lstStyle/>
        <a:p>
          <a:endParaRPr lang="es-MX"/>
        </a:p>
      </dgm:t>
    </dgm:pt>
    <dgm:pt modelId="{AED704DE-B0A7-4D4F-8159-D2C0CF171F20}">
      <dgm:prSet custT="1"/>
      <dgm:spPr/>
      <dgm:t>
        <a:bodyPr/>
        <a:lstStyle/>
        <a:p>
          <a:pPr algn="just" rtl="0"/>
          <a:r>
            <a:rPr lang="es-MX" sz="2000" dirty="0" smtClean="0">
              <a:solidFill>
                <a:schemeClr val="tx1"/>
              </a:solidFill>
            </a:rPr>
            <a:t>Estas ventajas comparativas han propiciado el aumento favorable de las relaciones comerciales y han intensificado las negociaciones formales entre los países a través de los tratados de libres comercio con el fin de reducir las cuotas arancelarias.</a:t>
          </a:r>
          <a:endParaRPr lang="es-MX" sz="2000" dirty="0"/>
        </a:p>
      </dgm:t>
    </dgm:pt>
    <dgm:pt modelId="{DC9AFA16-DAAC-4791-97F2-5C7065736969}" type="parTrans" cxnId="{9B6A4039-FB7C-41D0-826C-A783B71E8051}">
      <dgm:prSet/>
      <dgm:spPr/>
      <dgm:t>
        <a:bodyPr/>
        <a:lstStyle/>
        <a:p>
          <a:endParaRPr lang="es-MX" sz="2000"/>
        </a:p>
      </dgm:t>
    </dgm:pt>
    <dgm:pt modelId="{FF733E52-6B44-4A5C-B3B4-F6EBA70A6D7B}" type="sibTrans" cxnId="{9B6A4039-FB7C-41D0-826C-A783B71E8051}">
      <dgm:prSet/>
      <dgm:spPr/>
      <dgm:t>
        <a:bodyPr/>
        <a:lstStyle/>
        <a:p>
          <a:endParaRPr lang="es-MX" sz="2000"/>
        </a:p>
      </dgm:t>
    </dgm:pt>
    <dgm:pt modelId="{CDB4D270-3ED9-4BEB-9475-6795D39172CF}" type="pres">
      <dgm:prSet presAssocID="{3692829A-F708-4B11-8EE6-C9548B570ABD}" presName="linear" presStyleCnt="0">
        <dgm:presLayoutVars>
          <dgm:dir/>
          <dgm:resizeHandles val="exact"/>
        </dgm:presLayoutVars>
      </dgm:prSet>
      <dgm:spPr/>
      <dgm:t>
        <a:bodyPr/>
        <a:lstStyle/>
        <a:p>
          <a:endParaRPr lang="es-MX"/>
        </a:p>
      </dgm:t>
    </dgm:pt>
    <dgm:pt modelId="{4974F900-7D1D-4A09-9CFC-49993AB2B0AB}" type="pres">
      <dgm:prSet presAssocID="{AED704DE-B0A7-4D4F-8159-D2C0CF171F20}" presName="comp" presStyleCnt="0"/>
      <dgm:spPr/>
    </dgm:pt>
    <dgm:pt modelId="{C435AAB0-3CEF-4A11-8A51-AC01055C3F27}" type="pres">
      <dgm:prSet presAssocID="{AED704DE-B0A7-4D4F-8159-D2C0CF171F20}" presName="box" presStyleLbl="node1" presStyleIdx="0" presStyleCnt="1"/>
      <dgm:spPr/>
      <dgm:t>
        <a:bodyPr/>
        <a:lstStyle/>
        <a:p>
          <a:endParaRPr lang="es-MX"/>
        </a:p>
      </dgm:t>
    </dgm:pt>
    <dgm:pt modelId="{922D0541-08B2-4D78-A9DD-ADD7B2ADCC5D}" type="pres">
      <dgm:prSet presAssocID="{AED704DE-B0A7-4D4F-8159-D2C0CF171F20}" presName="img" presStyleLbl="fgImgPlace1" presStyleIdx="0" presStyleCnt="1" custScaleX="112013" custLinFactNeighborX="-4274" custLinFactNeighborY="-1285"/>
      <dgm:spPr>
        <a:blipFill>
          <a:blip xmlns:r="http://schemas.openxmlformats.org/officeDocument/2006/relationships" r:embed="rId1">
            <a:extLst>
              <a:ext uri="{28A0092B-C50C-407E-A947-70E740481C1C}">
                <a14:useLocalDpi xmlns:a14="http://schemas.microsoft.com/office/drawing/2010/main" val="0"/>
              </a:ext>
            </a:extLst>
          </a:blip>
          <a:stretch>
            <a:fillRect l="-8000" r="-8000"/>
          </a:stretch>
        </a:blipFill>
        <a:ln cmpd="sng">
          <a:gradFill>
            <a:gsLst>
              <a:gs pos="0">
                <a:schemeClr val="accent1"/>
              </a:gs>
              <a:gs pos="50000">
                <a:schemeClr val="accent1">
                  <a:tint val="44500"/>
                  <a:satMod val="160000"/>
                </a:schemeClr>
              </a:gs>
              <a:gs pos="100000">
                <a:schemeClr val="accent1">
                  <a:tint val="23500"/>
                  <a:satMod val="160000"/>
                </a:schemeClr>
              </a:gs>
            </a:gsLst>
            <a:lin ang="5400000" scaled="0"/>
          </a:gradFill>
        </a:ln>
      </dgm:spPr>
    </dgm:pt>
    <dgm:pt modelId="{0B39F932-651F-4481-BE00-72F70537B3C3}" type="pres">
      <dgm:prSet presAssocID="{AED704DE-B0A7-4D4F-8159-D2C0CF171F20}" presName="text" presStyleLbl="node1" presStyleIdx="0" presStyleCnt="1">
        <dgm:presLayoutVars>
          <dgm:bulletEnabled val="1"/>
        </dgm:presLayoutVars>
      </dgm:prSet>
      <dgm:spPr/>
      <dgm:t>
        <a:bodyPr/>
        <a:lstStyle/>
        <a:p>
          <a:endParaRPr lang="es-MX"/>
        </a:p>
      </dgm:t>
    </dgm:pt>
  </dgm:ptLst>
  <dgm:cxnLst>
    <dgm:cxn modelId="{3A148FFE-8387-4B32-B68C-790A794D3E36}" type="presOf" srcId="{3692829A-F708-4B11-8EE6-C9548B570ABD}" destId="{CDB4D270-3ED9-4BEB-9475-6795D39172CF}" srcOrd="0" destOrd="0" presId="urn:microsoft.com/office/officeart/2005/8/layout/vList4"/>
    <dgm:cxn modelId="{5404CFE5-721C-40A2-AE79-2244214BC0F8}" type="presOf" srcId="{AED704DE-B0A7-4D4F-8159-D2C0CF171F20}" destId="{C435AAB0-3CEF-4A11-8A51-AC01055C3F27}" srcOrd="0" destOrd="0" presId="urn:microsoft.com/office/officeart/2005/8/layout/vList4"/>
    <dgm:cxn modelId="{9B6A4039-FB7C-41D0-826C-A783B71E8051}" srcId="{3692829A-F708-4B11-8EE6-C9548B570ABD}" destId="{AED704DE-B0A7-4D4F-8159-D2C0CF171F20}" srcOrd="0" destOrd="0" parTransId="{DC9AFA16-DAAC-4791-97F2-5C7065736969}" sibTransId="{FF733E52-6B44-4A5C-B3B4-F6EBA70A6D7B}"/>
    <dgm:cxn modelId="{DAC4E471-CF02-4766-92D6-A9C2A0B88E45}" type="presOf" srcId="{AED704DE-B0A7-4D4F-8159-D2C0CF171F20}" destId="{0B39F932-651F-4481-BE00-72F70537B3C3}" srcOrd="1" destOrd="0" presId="urn:microsoft.com/office/officeart/2005/8/layout/vList4"/>
    <dgm:cxn modelId="{B144992E-8864-4445-A30E-B11DA71140EB}" type="presParOf" srcId="{CDB4D270-3ED9-4BEB-9475-6795D39172CF}" destId="{4974F900-7D1D-4A09-9CFC-49993AB2B0AB}" srcOrd="0" destOrd="0" presId="urn:microsoft.com/office/officeart/2005/8/layout/vList4"/>
    <dgm:cxn modelId="{A5D80FC3-745F-42C0-890D-A13B38E67100}" type="presParOf" srcId="{4974F900-7D1D-4A09-9CFC-49993AB2B0AB}" destId="{C435AAB0-3CEF-4A11-8A51-AC01055C3F27}" srcOrd="0" destOrd="0" presId="urn:microsoft.com/office/officeart/2005/8/layout/vList4"/>
    <dgm:cxn modelId="{10252D45-18ED-4502-8938-C077BE443C01}" type="presParOf" srcId="{4974F900-7D1D-4A09-9CFC-49993AB2B0AB}" destId="{922D0541-08B2-4D78-A9DD-ADD7B2ADCC5D}" srcOrd="1" destOrd="0" presId="urn:microsoft.com/office/officeart/2005/8/layout/vList4"/>
    <dgm:cxn modelId="{8D90A81D-31B4-4478-8033-C2043743F366}" type="presParOf" srcId="{4974F900-7D1D-4A09-9CFC-49993AB2B0AB}" destId="{0B39F932-651F-4481-BE00-72F70537B3C3}"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EC74E96-E406-47B0-92A1-B11F257E19E6}" type="doc">
      <dgm:prSet loTypeId="urn:microsoft.com/office/officeart/2005/8/layout/venn1" loCatId="relationship" qsTypeId="urn:microsoft.com/office/officeart/2005/8/quickstyle/3d2" qsCatId="3D" csTypeId="urn:microsoft.com/office/officeart/2005/8/colors/accent1_5" csCatId="accent1" phldr="1"/>
      <dgm:spPr/>
      <dgm:t>
        <a:bodyPr/>
        <a:lstStyle/>
        <a:p>
          <a:endParaRPr lang="es-MX"/>
        </a:p>
      </dgm:t>
    </dgm:pt>
    <dgm:pt modelId="{A2E423C1-B503-4C5C-853E-19BA6DD2B48A}">
      <dgm:prSet custT="1"/>
      <dgm:spPr/>
      <dgm:t>
        <a:bodyPr/>
        <a:lstStyle/>
        <a:p>
          <a:pPr algn="ctr" rtl="0"/>
          <a:r>
            <a:rPr lang="es-MX" sz="2400" dirty="0" smtClean="0"/>
            <a:t>Estudio las ventajas y desventajadas de las relaciones comerciales</a:t>
          </a:r>
          <a:endParaRPr lang="es-MX" sz="2400" dirty="0"/>
        </a:p>
      </dgm:t>
    </dgm:pt>
    <dgm:pt modelId="{FDA74E68-E9DE-4704-8616-FEAE20C174D2}" type="parTrans" cxnId="{DD766049-F7C4-4EAB-885F-967DF8EB10A8}">
      <dgm:prSet/>
      <dgm:spPr/>
      <dgm:t>
        <a:bodyPr/>
        <a:lstStyle/>
        <a:p>
          <a:endParaRPr lang="es-MX"/>
        </a:p>
      </dgm:t>
    </dgm:pt>
    <dgm:pt modelId="{3283D250-9D05-4855-ACC6-092E0BD60456}" type="sibTrans" cxnId="{DD766049-F7C4-4EAB-885F-967DF8EB10A8}">
      <dgm:prSet/>
      <dgm:spPr/>
      <dgm:t>
        <a:bodyPr/>
        <a:lstStyle/>
        <a:p>
          <a:endParaRPr lang="es-MX"/>
        </a:p>
      </dgm:t>
    </dgm:pt>
    <dgm:pt modelId="{F48C2AD1-AB7E-4E18-ABA1-A860AA8065E0}" type="pres">
      <dgm:prSet presAssocID="{FEC74E96-E406-47B0-92A1-B11F257E19E6}" presName="compositeShape" presStyleCnt="0">
        <dgm:presLayoutVars>
          <dgm:chMax val="7"/>
          <dgm:dir/>
          <dgm:resizeHandles val="exact"/>
        </dgm:presLayoutVars>
      </dgm:prSet>
      <dgm:spPr/>
      <dgm:t>
        <a:bodyPr/>
        <a:lstStyle/>
        <a:p>
          <a:endParaRPr lang="es-MX"/>
        </a:p>
      </dgm:t>
    </dgm:pt>
    <dgm:pt modelId="{0372282D-193C-40A0-90A3-1E81AFC8B513}" type="pres">
      <dgm:prSet presAssocID="{A2E423C1-B503-4C5C-853E-19BA6DD2B48A}" presName="circ1TxSh" presStyleLbl="vennNode1" presStyleIdx="0" presStyleCnt="1" custScaleX="139165" custScaleY="100000" custLinFactNeighborX="81304" custLinFactNeighborY="63325"/>
      <dgm:spPr/>
      <dgm:t>
        <a:bodyPr/>
        <a:lstStyle/>
        <a:p>
          <a:endParaRPr lang="es-MX"/>
        </a:p>
      </dgm:t>
    </dgm:pt>
  </dgm:ptLst>
  <dgm:cxnLst>
    <dgm:cxn modelId="{1077CC94-1C27-4FE4-B2C7-B980EF695B9E}" type="presOf" srcId="{FEC74E96-E406-47B0-92A1-B11F257E19E6}" destId="{F48C2AD1-AB7E-4E18-ABA1-A860AA8065E0}" srcOrd="0" destOrd="0" presId="urn:microsoft.com/office/officeart/2005/8/layout/venn1"/>
    <dgm:cxn modelId="{C0020A26-7161-4D85-BEF2-2E201218A4F6}" type="presOf" srcId="{A2E423C1-B503-4C5C-853E-19BA6DD2B48A}" destId="{0372282D-193C-40A0-90A3-1E81AFC8B513}" srcOrd="0" destOrd="0" presId="urn:microsoft.com/office/officeart/2005/8/layout/venn1"/>
    <dgm:cxn modelId="{DD766049-F7C4-4EAB-885F-967DF8EB10A8}" srcId="{FEC74E96-E406-47B0-92A1-B11F257E19E6}" destId="{A2E423C1-B503-4C5C-853E-19BA6DD2B48A}" srcOrd="0" destOrd="0" parTransId="{FDA74E68-E9DE-4704-8616-FEAE20C174D2}" sibTransId="{3283D250-9D05-4855-ACC6-092E0BD60456}"/>
    <dgm:cxn modelId="{96E0AF20-CC26-4AEB-BA0E-090E56F678A4}" type="presParOf" srcId="{F48C2AD1-AB7E-4E18-ABA1-A860AA8065E0}" destId="{0372282D-193C-40A0-90A3-1E81AFC8B513}" srcOrd="0" destOrd="0" presId="urn:microsoft.com/office/officeart/2005/8/layout/venn1"/>
  </dgm:cxnLst>
  <dgm:bg>
    <a:noFill/>
  </dgm:bg>
  <dgm:whole>
    <a:ln>
      <a:solidFill>
        <a:schemeClr val="bg2">
          <a:lumMod val="25000"/>
        </a:schemeClr>
      </a:solidFill>
    </a:ln>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836D03-8C12-4435-8BE0-111DA52EC111}">
      <dsp:nvSpPr>
        <dsp:cNvPr id="0" name=""/>
        <dsp:cNvSpPr/>
      </dsp:nvSpPr>
      <dsp:spPr>
        <a:xfrm>
          <a:off x="0" y="240057"/>
          <a:ext cx="4608512" cy="2920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just" defTabSz="1155700" rtl="0">
            <a:lnSpc>
              <a:spcPct val="90000"/>
            </a:lnSpc>
            <a:spcBef>
              <a:spcPct val="0"/>
            </a:spcBef>
            <a:spcAft>
              <a:spcPct val="35000"/>
            </a:spcAft>
          </a:pPr>
          <a:r>
            <a:rPr lang="es-ES" sz="2600" kern="1200" dirty="0" smtClean="0">
              <a:solidFill>
                <a:schemeClr val="tx1"/>
              </a:solidFill>
            </a:rPr>
            <a:t>El análisis macroeconómico de la economía abierta es el estudio del comportamiento de las economías cuando se tienen en cuenta las relaciones comerciales y financieras internacionales. </a:t>
          </a:r>
          <a:r>
            <a:rPr lang="es-MX" sz="2600" kern="1200" dirty="0" smtClean="0">
              <a:solidFill>
                <a:schemeClr val="tx1"/>
              </a:solidFill>
            </a:rPr>
            <a:t>	</a:t>
          </a:r>
          <a:endParaRPr lang="es-MX" sz="2600" kern="1200" dirty="0">
            <a:solidFill>
              <a:schemeClr val="tx1"/>
            </a:solidFill>
          </a:endParaRPr>
        </a:p>
      </dsp:txBody>
      <dsp:txXfrm>
        <a:off x="142558" y="382615"/>
        <a:ext cx="4323396" cy="263520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DDE849-9312-40CA-B8A4-E3BA3371F9C9}">
      <dsp:nvSpPr>
        <dsp:cNvPr id="0" name=""/>
        <dsp:cNvSpPr/>
      </dsp:nvSpPr>
      <dsp:spPr>
        <a:xfrm>
          <a:off x="0" y="157499"/>
          <a:ext cx="8280920" cy="292032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just" defTabSz="1155700" rtl="0">
            <a:lnSpc>
              <a:spcPct val="90000"/>
            </a:lnSpc>
            <a:spcBef>
              <a:spcPct val="0"/>
            </a:spcBef>
            <a:spcAft>
              <a:spcPct val="35000"/>
            </a:spcAft>
          </a:pPr>
          <a:r>
            <a:rPr lang="es-MX" sz="2600" kern="1200" dirty="0" smtClean="0"/>
            <a:t>Definición. Es un documento contable en el que se registran, de manera sistemática, las operaciones comerciales, de servicios y de movimientos de capitales llevadas a cabo por los residentes en un país con el resto del mundo durante un período determinado, normalmente un año. Suministra información detallada sobre todas las transacciones entre residentes y no residentes.</a:t>
          </a:r>
          <a:endParaRPr lang="es-MX" sz="2600" kern="1200" dirty="0"/>
        </a:p>
      </dsp:txBody>
      <dsp:txXfrm>
        <a:off x="142558" y="300057"/>
        <a:ext cx="7995804" cy="263520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8B339B-9D68-4E53-B781-FC1DCFB735A4}">
      <dsp:nvSpPr>
        <dsp:cNvPr id="0" name=""/>
        <dsp:cNvSpPr/>
      </dsp:nvSpPr>
      <dsp:spPr>
        <a:xfrm>
          <a:off x="1282088" y="1616"/>
          <a:ext cx="1876803" cy="1559985"/>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s-MX" sz="2100" kern="1200" dirty="0" smtClean="0">
              <a:solidFill>
                <a:schemeClr val="tx1"/>
              </a:solidFill>
            </a:rPr>
            <a:t>Cuenta corriente</a:t>
          </a:r>
          <a:endParaRPr lang="es-MX" sz="2100" kern="1200" dirty="0">
            <a:solidFill>
              <a:schemeClr val="tx1"/>
            </a:solidFill>
          </a:endParaRPr>
        </a:p>
      </dsp:txBody>
      <dsp:txXfrm>
        <a:off x="1556939" y="230071"/>
        <a:ext cx="1327101" cy="1103075"/>
      </dsp:txXfrm>
    </dsp:sp>
    <dsp:sp modelId="{E74E549A-20D4-47C5-885C-D20DA6A52A54}">
      <dsp:nvSpPr>
        <dsp:cNvPr id="0" name=""/>
        <dsp:cNvSpPr/>
      </dsp:nvSpPr>
      <dsp:spPr>
        <a:xfrm>
          <a:off x="1768094" y="1688273"/>
          <a:ext cx="904791" cy="904791"/>
        </a:xfrm>
        <a:prstGeom prst="mathPlus">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solidFill>
              <a:schemeClr val="tx1"/>
            </a:solidFill>
          </a:endParaRPr>
        </a:p>
      </dsp:txBody>
      <dsp:txXfrm>
        <a:off x="1888024" y="2034265"/>
        <a:ext cx="664931" cy="212807"/>
      </dsp:txXfrm>
    </dsp:sp>
    <dsp:sp modelId="{43A6F8F8-2B30-4554-87CC-1DAA9CC0E64A}">
      <dsp:nvSpPr>
        <dsp:cNvPr id="0" name=""/>
        <dsp:cNvSpPr/>
      </dsp:nvSpPr>
      <dsp:spPr>
        <a:xfrm>
          <a:off x="1350189" y="2719736"/>
          <a:ext cx="1740600" cy="1559985"/>
        </a:xfrm>
        <a:prstGeom prst="ellipse">
          <a:avLst/>
        </a:prstGeom>
        <a:solidFill>
          <a:schemeClr val="accent3">
            <a:hueOff val="-2790486"/>
            <a:satOff val="-15286"/>
            <a:lumOff val="470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s-MX" sz="2100" kern="1200" dirty="0" smtClean="0">
              <a:solidFill>
                <a:schemeClr val="tx1"/>
              </a:solidFill>
            </a:rPr>
            <a:t>Cuenta de capitales y financiera </a:t>
          </a:r>
          <a:endParaRPr lang="es-MX" sz="2100" kern="1200" dirty="0">
            <a:solidFill>
              <a:schemeClr val="tx1"/>
            </a:solidFill>
          </a:endParaRPr>
        </a:p>
      </dsp:txBody>
      <dsp:txXfrm>
        <a:off x="1605094" y="2948191"/>
        <a:ext cx="1230790" cy="1103075"/>
      </dsp:txXfrm>
    </dsp:sp>
    <dsp:sp modelId="{31DC2B4C-63AE-46FB-A9A1-581410957BE5}">
      <dsp:nvSpPr>
        <dsp:cNvPr id="0" name=""/>
        <dsp:cNvSpPr/>
      </dsp:nvSpPr>
      <dsp:spPr>
        <a:xfrm>
          <a:off x="3392889" y="1850512"/>
          <a:ext cx="496075" cy="580314"/>
        </a:xfrm>
        <a:prstGeom prst="rightArrow">
          <a:avLst>
            <a:gd name="adj1" fmla="val 60000"/>
            <a:gd name="adj2" fmla="val 50000"/>
          </a:avLst>
        </a:prstGeom>
        <a:solidFill>
          <a:schemeClr val="accent3">
            <a:hueOff val="-5580972"/>
            <a:satOff val="-30571"/>
            <a:lumOff val="941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solidFill>
              <a:schemeClr val="tx1"/>
            </a:solidFill>
          </a:endParaRPr>
        </a:p>
      </dsp:txBody>
      <dsp:txXfrm>
        <a:off x="3392889" y="1966575"/>
        <a:ext cx="347253" cy="348188"/>
      </dsp:txXfrm>
    </dsp:sp>
    <dsp:sp modelId="{3F850309-AED2-4FA4-AE0C-1004CDAA94D1}">
      <dsp:nvSpPr>
        <dsp:cNvPr id="0" name=""/>
        <dsp:cNvSpPr/>
      </dsp:nvSpPr>
      <dsp:spPr>
        <a:xfrm>
          <a:off x="4094883" y="580683"/>
          <a:ext cx="3119971" cy="3119971"/>
        </a:xfrm>
        <a:prstGeom prst="ellipse">
          <a:avLst/>
        </a:prstGeom>
        <a:solidFill>
          <a:schemeClr val="accent3">
            <a:hueOff val="-5580972"/>
            <a:satOff val="-30571"/>
            <a:lumOff val="941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63500" rIns="63500" bIns="63500" numCol="1" spcCol="1270" anchor="ctr" anchorCtr="0">
          <a:noAutofit/>
        </a:bodyPr>
        <a:lstStyle/>
        <a:p>
          <a:pPr lvl="0" algn="ctr" defTabSz="2222500">
            <a:lnSpc>
              <a:spcPct val="90000"/>
            </a:lnSpc>
            <a:spcBef>
              <a:spcPct val="0"/>
            </a:spcBef>
            <a:spcAft>
              <a:spcPct val="35000"/>
            </a:spcAft>
          </a:pPr>
          <a:r>
            <a:rPr lang="es-MX" sz="5000" kern="1200" dirty="0" smtClean="0">
              <a:solidFill>
                <a:schemeClr val="tx1"/>
              </a:solidFill>
            </a:rPr>
            <a:t>Balanza de pagos</a:t>
          </a:r>
          <a:endParaRPr lang="es-MX" sz="5000" kern="1200" dirty="0">
            <a:solidFill>
              <a:schemeClr val="tx1"/>
            </a:solidFill>
          </a:endParaRPr>
        </a:p>
      </dsp:txBody>
      <dsp:txXfrm>
        <a:off x="4551792" y="1037592"/>
        <a:ext cx="2206153" cy="220615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8FF5D3-1C02-45BD-98CC-D6E6D03D1D5C}">
      <dsp:nvSpPr>
        <dsp:cNvPr id="0" name=""/>
        <dsp:cNvSpPr/>
      </dsp:nvSpPr>
      <dsp:spPr>
        <a:xfrm>
          <a:off x="2" y="72002"/>
          <a:ext cx="2950567" cy="1907832"/>
        </a:xfrm>
        <a:prstGeom prst="rect">
          <a:avLst/>
        </a:prstGeom>
        <a:blipFill>
          <a:blip xmlns:r="http://schemas.openxmlformats.org/officeDocument/2006/relationships" r:embed="rId1">
            <a:extLst>
              <a:ext uri="{BEBA8EAE-BF5A-486C-A8C5-ECC9F3942E4B}">
                <a14:imgProps xmlns:a14="http://schemas.microsoft.com/office/drawing/2010/main">
                  <a14:imgLayer r:embed="rId2">
                    <a14:imgEffect>
                      <a14:saturation sat="200000"/>
                    </a14:imgEffect>
                  </a14:imgLayer>
                </a14:imgProps>
              </a:ext>
              <a:ext uri="{28A0092B-C50C-407E-A947-70E740481C1C}">
                <a14:useLocalDpi xmlns:a14="http://schemas.microsoft.com/office/drawing/2010/main" val="0"/>
              </a:ext>
            </a:extLst>
          </a:blip>
          <a:srcRect/>
          <a:stretch>
            <a:fillRect/>
          </a:stretch>
        </a:blip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F72D19D8-0688-4458-A8CC-CADFCBAB41DA}">
      <dsp:nvSpPr>
        <dsp:cNvPr id="0" name=""/>
        <dsp:cNvSpPr/>
      </dsp:nvSpPr>
      <dsp:spPr>
        <a:xfrm>
          <a:off x="645124" y="1701560"/>
          <a:ext cx="2307203" cy="35632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5000"/>
            </a:spcAft>
          </a:pPr>
          <a:r>
            <a:rPr lang="es-MX" sz="1900" b="1" kern="1200" smtClean="0"/>
            <a:t>(1) Bienes y servicios</a:t>
          </a:r>
          <a:endParaRPr lang="es-MX" sz="1900" b="1" kern="1200" dirty="0"/>
        </a:p>
      </dsp:txBody>
      <dsp:txXfrm>
        <a:off x="645124" y="1701560"/>
        <a:ext cx="2307203" cy="35632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89F941-789E-451C-8152-1916559B26E5}">
      <dsp:nvSpPr>
        <dsp:cNvPr id="0" name=""/>
        <dsp:cNvSpPr/>
      </dsp:nvSpPr>
      <dsp:spPr>
        <a:xfrm>
          <a:off x="3515" y="103723"/>
          <a:ext cx="2804519" cy="1619167"/>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6000" r="-26000"/>
          </a:stretch>
        </a:blipFill>
        <a:ln>
          <a:noFill/>
        </a:ln>
        <a:effectLst>
          <a:outerShdw blurRad="40000" dist="23000" dir="5400000" rotWithShape="0">
            <a:srgbClr val="000000">
              <a:alpha val="35000"/>
            </a:srgbClr>
          </a:outerShdw>
        </a:effectLst>
        <a:scene3d>
          <a:camera prst="orthographicFront"/>
          <a:lightRig rig="flat" dir="t"/>
        </a:scene3d>
        <a:sp3d z="-190500" prstMaterial="plastic">
          <a:bevelT w="88900" h="88900"/>
          <a:bevelB w="88900" h="31750" prst="angle"/>
        </a:sp3d>
      </dsp:spPr>
      <dsp:style>
        <a:lnRef idx="0">
          <a:scrgbClr r="0" g="0" b="0"/>
        </a:lnRef>
        <a:fillRef idx="3">
          <a:scrgbClr r="0" g="0" b="0"/>
        </a:fillRef>
        <a:effectRef idx="2">
          <a:scrgbClr r="0" g="0" b="0"/>
        </a:effectRef>
        <a:fontRef idx="minor"/>
      </dsp:style>
    </dsp:sp>
    <dsp:sp modelId="{79D107E3-2E35-430A-B764-9A6C09AEC99E}">
      <dsp:nvSpPr>
        <dsp:cNvPr id="0" name=""/>
        <dsp:cNvSpPr/>
      </dsp:nvSpPr>
      <dsp:spPr>
        <a:xfrm>
          <a:off x="357696" y="1561395"/>
          <a:ext cx="2234596" cy="566708"/>
        </a:xfrm>
        <a:prstGeom prst="wedgeRectCallout">
          <a:avLst>
            <a:gd name="adj1" fmla="val 20250"/>
            <a:gd name="adj2" fmla="val -60700"/>
          </a:avLst>
        </a:prstGeom>
        <a:gradFill rotWithShape="0">
          <a:gsLst>
            <a:gs pos="0">
              <a:schemeClr val="accent1">
                <a:shade val="80000"/>
                <a:hueOff val="0"/>
                <a:satOff val="0"/>
                <a:lumOff val="0"/>
                <a:alphaOff val="0"/>
                <a:shade val="51000"/>
                <a:satMod val="130000"/>
              </a:schemeClr>
            </a:gs>
            <a:gs pos="80000">
              <a:schemeClr val="accent1">
                <a:shade val="80000"/>
                <a:hueOff val="0"/>
                <a:satOff val="0"/>
                <a:lumOff val="0"/>
                <a:alphaOff val="0"/>
                <a:shade val="93000"/>
                <a:satMod val="130000"/>
              </a:schemeClr>
            </a:gs>
            <a:gs pos="100000">
              <a:schemeClr val="accent1">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b="1" kern="1200" smtClean="0"/>
            <a:t>(2) Inversión directa</a:t>
          </a:r>
          <a:endParaRPr lang="es-MX" sz="1800" b="1" kern="1200" dirty="0"/>
        </a:p>
      </dsp:txBody>
      <dsp:txXfrm>
        <a:off x="357696" y="1561395"/>
        <a:ext cx="2234596" cy="56670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5BE47C-A6D6-4C45-825C-7FB1DAFCCE54}">
      <dsp:nvSpPr>
        <dsp:cNvPr id="0" name=""/>
        <dsp:cNvSpPr/>
      </dsp:nvSpPr>
      <dsp:spPr>
        <a:xfrm>
          <a:off x="1076246" y="0"/>
          <a:ext cx="2536056" cy="2536056"/>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511172-404D-48B2-B9A8-C3B9D5A4F83D}">
      <dsp:nvSpPr>
        <dsp:cNvPr id="0" name=""/>
        <dsp:cNvSpPr/>
      </dsp:nvSpPr>
      <dsp:spPr>
        <a:xfrm>
          <a:off x="2148622" y="504052"/>
          <a:ext cx="2816056" cy="1802977"/>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(3) = Ajustes correspondientes entre por oro monetario, activos en divisas entre otros (1) y (2)</a:t>
          </a:r>
          <a:endParaRPr lang="es-MX" sz="2000" kern="1200" dirty="0"/>
        </a:p>
      </dsp:txBody>
      <dsp:txXfrm>
        <a:off x="2236636" y="592066"/>
        <a:ext cx="2640028" cy="162694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8ECA09-4009-4596-81AF-DEDEE31C59D3}">
      <dsp:nvSpPr>
        <dsp:cNvPr id="0" name=""/>
        <dsp:cNvSpPr/>
      </dsp:nvSpPr>
      <dsp:spPr>
        <a:xfrm>
          <a:off x="42628" y="173157"/>
          <a:ext cx="2356467" cy="1741917"/>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F0568845-FC1B-42A6-8882-7099A2DF6E09}">
      <dsp:nvSpPr>
        <dsp:cNvPr id="0" name=""/>
        <dsp:cNvSpPr/>
      </dsp:nvSpPr>
      <dsp:spPr>
        <a:xfrm>
          <a:off x="416434" y="1483756"/>
          <a:ext cx="2021339" cy="38658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5000"/>
            </a:spcAft>
          </a:pPr>
          <a:r>
            <a:rPr lang="es-MX" sz="1500" b="1" kern="1200" dirty="0" smtClean="0"/>
            <a:t>(2) Inversión de cartera</a:t>
          </a:r>
          <a:endParaRPr lang="es-MX" sz="1500" b="1" kern="1200" dirty="0"/>
        </a:p>
      </dsp:txBody>
      <dsp:txXfrm>
        <a:off x="416434" y="1483756"/>
        <a:ext cx="2021339" cy="38658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3A990E-45D9-4343-904D-F5A8710B8C29}">
      <dsp:nvSpPr>
        <dsp:cNvPr id="0" name=""/>
        <dsp:cNvSpPr/>
      </dsp:nvSpPr>
      <dsp:spPr>
        <a:xfrm>
          <a:off x="0" y="489884"/>
          <a:ext cx="8317681" cy="163507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s-MX" sz="2400" b="1" kern="1200" dirty="0" smtClean="0">
              <a:solidFill>
                <a:schemeClr val="tx1"/>
              </a:solidFill>
            </a:rPr>
            <a:t>Transferencias de capital</a:t>
          </a:r>
          <a:r>
            <a:rPr lang="es-MX" sz="2400" kern="1200" dirty="0" smtClean="0">
              <a:solidFill>
                <a:schemeClr val="tx1"/>
              </a:solidFill>
            </a:rPr>
            <a:t>: se producen cuando existe el traspaso de la propiedad de un activo fijo (por ejemplo, cuando un país dona a otro país divisas para financiar una inversión) o cuando se perdona una deuda por parte de un acreedor. </a:t>
          </a:r>
          <a:endParaRPr lang="es-MX" sz="2400" kern="1200" dirty="0">
            <a:solidFill>
              <a:schemeClr val="tx1"/>
            </a:solidFill>
          </a:endParaRPr>
        </a:p>
      </dsp:txBody>
      <dsp:txXfrm>
        <a:off x="79818" y="569702"/>
        <a:ext cx="8158045" cy="1475439"/>
      </dsp:txXfrm>
    </dsp:sp>
    <dsp:sp modelId="{58E3301F-1CFE-4983-BFB4-9B161182DC5F}">
      <dsp:nvSpPr>
        <dsp:cNvPr id="0" name=""/>
        <dsp:cNvSpPr/>
      </dsp:nvSpPr>
      <dsp:spPr>
        <a:xfrm>
          <a:off x="0" y="2124959"/>
          <a:ext cx="8317681"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4086" tIns="30480" rIns="170688" bIns="30480" numCol="1" spcCol="1270" anchor="t" anchorCtr="0">
          <a:noAutofit/>
        </a:bodyPr>
        <a:lstStyle/>
        <a:p>
          <a:pPr marL="228600" lvl="1" indent="-228600" algn="just" defTabSz="1066800" rtl="0">
            <a:lnSpc>
              <a:spcPct val="90000"/>
            </a:lnSpc>
            <a:spcBef>
              <a:spcPct val="0"/>
            </a:spcBef>
            <a:spcAft>
              <a:spcPct val="20000"/>
            </a:spcAft>
            <a:buChar char="••"/>
          </a:pPr>
          <a:endParaRPr lang="es-MX" sz="2400" kern="1200">
            <a:solidFill>
              <a:schemeClr val="tx1"/>
            </a:solidFill>
          </a:endParaRPr>
        </a:p>
      </dsp:txBody>
      <dsp:txXfrm>
        <a:off x="0" y="2124959"/>
        <a:ext cx="8317681" cy="107640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D0FC10-D9EE-4508-9F39-B5CA4B899E95}">
      <dsp:nvSpPr>
        <dsp:cNvPr id="0" name=""/>
        <dsp:cNvSpPr/>
      </dsp:nvSpPr>
      <dsp:spPr>
        <a:xfrm>
          <a:off x="0" y="532645"/>
          <a:ext cx="5266928" cy="36504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s-MX" sz="2400" b="1" kern="1200" dirty="0" smtClean="0">
              <a:solidFill>
                <a:schemeClr val="tx1"/>
              </a:solidFill>
            </a:rPr>
            <a:t>Inversión directa: </a:t>
          </a:r>
          <a:r>
            <a:rPr lang="es-MX" sz="2400" kern="1200" dirty="0" smtClean="0">
              <a:solidFill>
                <a:schemeClr val="tx1"/>
              </a:solidFill>
            </a:rPr>
            <a:t>es la inversión de capital propiedad de un extranjero cuyo objetivo es obtener una participación duradera en la gestión de la empresa en que se invierte.</a:t>
          </a:r>
        </a:p>
        <a:p>
          <a:pPr lvl="0" algn="just" defTabSz="1066800" rtl="0">
            <a:lnSpc>
              <a:spcPct val="90000"/>
            </a:lnSpc>
            <a:spcBef>
              <a:spcPct val="0"/>
            </a:spcBef>
            <a:spcAft>
              <a:spcPct val="35000"/>
            </a:spcAft>
          </a:pPr>
          <a:r>
            <a:rPr lang="es-MX" sz="2400" kern="1200" dirty="0" smtClean="0">
              <a:solidFill>
                <a:schemeClr val="tx1"/>
              </a:solidFill>
            </a:rPr>
            <a:t> </a:t>
          </a:r>
        </a:p>
        <a:p>
          <a:pPr lvl="0" algn="just" defTabSz="1066800" rtl="0">
            <a:lnSpc>
              <a:spcPct val="90000"/>
            </a:lnSpc>
            <a:spcBef>
              <a:spcPct val="0"/>
            </a:spcBef>
            <a:spcAft>
              <a:spcPct val="35000"/>
            </a:spcAft>
          </a:pPr>
          <a:r>
            <a:rPr lang="es-MX" sz="2400" kern="1200" dirty="0" smtClean="0">
              <a:solidFill>
                <a:schemeClr val="tx1"/>
              </a:solidFill>
            </a:rPr>
            <a:t>La adquisición o venta de inmuebles entre residentes y no residentes de una economía. </a:t>
          </a:r>
          <a:endParaRPr lang="es-MX" sz="2400" kern="1200" dirty="0">
            <a:solidFill>
              <a:schemeClr val="tx1"/>
            </a:solidFill>
          </a:endParaRPr>
        </a:p>
      </dsp:txBody>
      <dsp:txXfrm>
        <a:off x="178198" y="710843"/>
        <a:ext cx="4910532" cy="3294004"/>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18496D-0D58-44D0-A8D3-3D8EC2AF55A0}">
      <dsp:nvSpPr>
        <dsp:cNvPr id="0" name=""/>
        <dsp:cNvSpPr/>
      </dsp:nvSpPr>
      <dsp:spPr>
        <a:xfrm>
          <a:off x="-66537" y="0"/>
          <a:ext cx="4525562" cy="4005064"/>
        </a:xfrm>
        <a:prstGeom prst="ellipse">
          <a:avLst/>
        </a:prstGeom>
        <a:gradFill rotWithShape="0">
          <a:gsLst>
            <a:gs pos="0">
              <a:schemeClr val="accent2">
                <a:alpha val="50000"/>
                <a:hueOff val="0"/>
                <a:satOff val="0"/>
                <a:lumOff val="0"/>
                <a:alphaOff val="0"/>
                <a:shade val="51000"/>
                <a:satMod val="130000"/>
              </a:schemeClr>
            </a:gs>
            <a:gs pos="80000">
              <a:schemeClr val="accent2">
                <a:alpha val="50000"/>
                <a:hueOff val="0"/>
                <a:satOff val="0"/>
                <a:lumOff val="0"/>
                <a:alphaOff val="0"/>
                <a:shade val="93000"/>
                <a:satMod val="130000"/>
              </a:schemeClr>
            </a:gs>
            <a:gs pos="100000">
              <a:schemeClr val="accent2">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MX" sz="2100" b="1" kern="1200" dirty="0" smtClean="0"/>
            <a:t>Inversión de cartera: </a:t>
          </a:r>
          <a:r>
            <a:rPr lang="es-MX" sz="2100" kern="1200" dirty="0" smtClean="0"/>
            <a:t>es la compra o venta entre residentes y no residentes de un conjunto de activos financieros, por ejemplo, títulos de participación de capital (acciones, certificados de aportación patrimonial) y títulos de deuda (bonos y pagarés). </a:t>
          </a:r>
          <a:endParaRPr lang="es-MX" sz="2100" kern="1200" dirty="0"/>
        </a:p>
      </dsp:txBody>
      <dsp:txXfrm>
        <a:off x="596216" y="586528"/>
        <a:ext cx="3200056" cy="283200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19B1E1-E934-4D35-A3EE-AC8140D86DB9}">
      <dsp:nvSpPr>
        <dsp:cNvPr id="0" name=""/>
        <dsp:cNvSpPr/>
      </dsp:nvSpPr>
      <dsp:spPr>
        <a:xfrm>
          <a:off x="0" y="18763"/>
          <a:ext cx="4110608" cy="2583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just" defTabSz="1022350" rtl="0">
            <a:lnSpc>
              <a:spcPct val="90000"/>
            </a:lnSpc>
            <a:spcBef>
              <a:spcPct val="0"/>
            </a:spcBef>
            <a:spcAft>
              <a:spcPct val="35000"/>
            </a:spcAft>
          </a:pPr>
          <a:r>
            <a:rPr lang="es-MX" sz="2300" b="1" kern="1200" smtClean="0">
              <a:solidFill>
                <a:schemeClr val="tx1"/>
              </a:solidFill>
            </a:rPr>
            <a:t>Otra inversión: </a:t>
          </a:r>
          <a:r>
            <a:rPr lang="es-MX" sz="2300" kern="1200" smtClean="0">
              <a:solidFill>
                <a:schemeClr val="tx1"/>
              </a:solidFill>
            </a:rPr>
            <a:t>incluye los préstamos ligados a operaciones comerciales y financieras; también se registran los depósitos en el extranjero o de extranjeros en el país.</a:t>
          </a:r>
          <a:endParaRPr lang="es-MX" sz="2300" kern="1200">
            <a:solidFill>
              <a:schemeClr val="tx1"/>
            </a:solidFill>
          </a:endParaRPr>
        </a:p>
      </dsp:txBody>
      <dsp:txXfrm>
        <a:off x="126109" y="144872"/>
        <a:ext cx="3858390" cy="23311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0BF80E-F858-4474-8AB8-B4C6735D0F37}">
      <dsp:nvSpPr>
        <dsp:cNvPr id="0" name=""/>
        <dsp:cNvSpPr/>
      </dsp:nvSpPr>
      <dsp:spPr>
        <a:xfrm>
          <a:off x="0" y="23360"/>
          <a:ext cx="4104456" cy="33696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s-MX" sz="2400" kern="1200" dirty="0" smtClean="0">
              <a:solidFill>
                <a:schemeClr val="tx1"/>
              </a:solidFill>
            </a:rPr>
            <a:t>La importancia del buen desempeño de las relaciones internacionales en el desarrollo, político, comercial, cultural a nivel mundial es primordial hoy día para el logro del desarrollo integral de las naciones.</a:t>
          </a:r>
          <a:endParaRPr lang="es-MX" sz="2400" kern="1200" dirty="0">
            <a:solidFill>
              <a:schemeClr val="tx1"/>
            </a:solidFill>
          </a:endParaRPr>
        </a:p>
      </dsp:txBody>
      <dsp:txXfrm>
        <a:off x="164490" y="187850"/>
        <a:ext cx="3775476" cy="30406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184FA9-6566-477C-AC46-D7A850B417AB}">
      <dsp:nvSpPr>
        <dsp:cNvPr id="0" name=""/>
        <dsp:cNvSpPr/>
      </dsp:nvSpPr>
      <dsp:spPr>
        <a:xfrm>
          <a:off x="0" y="220"/>
          <a:ext cx="4392488" cy="1585532"/>
        </a:xfrm>
        <a:prstGeom prst="roundRect">
          <a:avLst/>
        </a:prstGeom>
        <a:solidFill>
          <a:schemeClr val="accent1">
            <a:alpha val="9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es-MX" sz="2400" kern="1200" dirty="0" smtClean="0">
              <a:solidFill>
                <a:schemeClr val="tx1"/>
              </a:solidFill>
            </a:rPr>
            <a:t>Cada país se especializa en aquellos productos donde tienen una mayor eficiencia aprovechando mejor sus recursos productivos.</a:t>
          </a:r>
          <a:endParaRPr lang="es-MX" sz="2400" kern="1200" dirty="0">
            <a:solidFill>
              <a:schemeClr val="tx1"/>
            </a:solidFill>
          </a:endParaRPr>
        </a:p>
      </dsp:txBody>
      <dsp:txXfrm>
        <a:off x="77399" y="77619"/>
        <a:ext cx="4237690" cy="14307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53F22E-F646-46EB-A659-46EA2A0FD6A6}">
      <dsp:nvSpPr>
        <dsp:cNvPr id="0" name=""/>
        <dsp:cNvSpPr/>
      </dsp:nvSpPr>
      <dsp:spPr>
        <a:xfrm>
          <a:off x="0" y="213136"/>
          <a:ext cx="3786214" cy="121680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just" defTabSz="977900" rtl="0">
            <a:lnSpc>
              <a:spcPct val="90000"/>
            </a:lnSpc>
            <a:spcBef>
              <a:spcPct val="0"/>
            </a:spcBef>
            <a:spcAft>
              <a:spcPct val="35000"/>
            </a:spcAft>
          </a:pPr>
          <a:r>
            <a:rPr lang="es-MX" sz="2200" kern="1200" dirty="0" smtClean="0">
              <a:solidFill>
                <a:schemeClr val="tx1"/>
              </a:solidFill>
            </a:rPr>
            <a:t>Un país importe puede consumir productos que no se puedan producir en su país.</a:t>
          </a:r>
          <a:endParaRPr lang="es-MX" sz="2200" kern="1200" dirty="0">
            <a:solidFill>
              <a:schemeClr val="tx1"/>
            </a:solidFill>
          </a:endParaRPr>
        </a:p>
      </dsp:txBody>
      <dsp:txXfrm>
        <a:off x="59399" y="272535"/>
        <a:ext cx="3667416" cy="109800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0030C4-F7E8-4CB3-8482-E0DFCF24DB94}">
      <dsp:nvSpPr>
        <dsp:cNvPr id="0" name=""/>
        <dsp:cNvSpPr/>
      </dsp:nvSpPr>
      <dsp:spPr>
        <a:xfrm>
          <a:off x="-228308" y="0"/>
          <a:ext cx="4715432" cy="385796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MX" sz="2100" kern="1200" dirty="0" smtClean="0"/>
            <a:t>Las </a:t>
          </a:r>
          <a:r>
            <a:rPr lang="es-MX" sz="2100" b="1" kern="1200" dirty="0" smtClean="0"/>
            <a:t>exportaciones</a:t>
          </a:r>
          <a:r>
            <a:rPr lang="es-MX" sz="2100" kern="1200" dirty="0" smtClean="0"/>
            <a:t> dependen principalmente de la demanda extranjera y del precio de los bienes y servicios del país que este interesado en importar, así como de otros países que producen los mismos bienes y servicios y, que son nuestra competencia.</a:t>
          </a:r>
          <a:endParaRPr lang="es-MX" sz="2100" kern="1200" dirty="0"/>
        </a:p>
      </dsp:txBody>
      <dsp:txXfrm>
        <a:off x="462251" y="564985"/>
        <a:ext cx="3334314" cy="272799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445B59-BEFC-4B12-B08C-059142895B62}">
      <dsp:nvSpPr>
        <dsp:cNvPr id="0" name=""/>
        <dsp:cNvSpPr/>
      </dsp:nvSpPr>
      <dsp:spPr>
        <a:xfrm>
          <a:off x="-2" y="0"/>
          <a:ext cx="4429160" cy="4032448"/>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rtl="0">
            <a:lnSpc>
              <a:spcPct val="90000"/>
            </a:lnSpc>
            <a:spcBef>
              <a:spcPct val="0"/>
            </a:spcBef>
            <a:spcAft>
              <a:spcPct val="35000"/>
            </a:spcAft>
          </a:pPr>
          <a:r>
            <a:rPr lang="es-MX" sz="2200" kern="1200" dirty="0" smtClean="0"/>
            <a:t>La demanda de </a:t>
          </a:r>
          <a:r>
            <a:rPr lang="es-MX" sz="2200" b="1" kern="1200" dirty="0" smtClean="0"/>
            <a:t>importaciones</a:t>
          </a:r>
          <a:r>
            <a:rPr lang="es-MX" sz="2200" kern="1200" dirty="0" smtClean="0"/>
            <a:t> depende del precio relativo de los bienes extranjeros y nacionales. El volumen y valor de las importaciones dependen de la producción interna y de los precios relativos de los bienes.</a:t>
          </a:r>
          <a:endParaRPr lang="es-MX" sz="2200" kern="1200" dirty="0"/>
        </a:p>
      </dsp:txBody>
      <dsp:txXfrm>
        <a:off x="648633" y="590538"/>
        <a:ext cx="3131890" cy="285137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ED910C-3D7D-40AA-A460-C7E8FB517D64}">
      <dsp:nvSpPr>
        <dsp:cNvPr id="0" name=""/>
        <dsp:cNvSpPr/>
      </dsp:nvSpPr>
      <dsp:spPr>
        <a:xfrm>
          <a:off x="618690" y="0"/>
          <a:ext cx="7011822" cy="2196634"/>
        </a:xfrm>
        <a:prstGeom prst="rightArrow">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6BD15A7-B08F-4E28-B89F-7068F3A60AF6}">
      <dsp:nvSpPr>
        <dsp:cNvPr id="0" name=""/>
        <dsp:cNvSpPr/>
      </dsp:nvSpPr>
      <dsp:spPr>
        <a:xfrm>
          <a:off x="1353384" y="525390"/>
          <a:ext cx="5542433" cy="1145852"/>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MX" sz="2100" kern="1200" smtClean="0"/>
            <a:t>Se determina que una balanza comercial es sana cuando sus ventas al exterior (</a:t>
          </a:r>
          <a:r>
            <a:rPr lang="es-MX" sz="2100" b="1" kern="1200" smtClean="0"/>
            <a:t>exportaciones</a:t>
          </a:r>
          <a:r>
            <a:rPr lang="es-MX" sz="2100" kern="1200" smtClean="0"/>
            <a:t>) son mayores que sus compras (</a:t>
          </a:r>
          <a:r>
            <a:rPr lang="es-MX" sz="2100" b="1" kern="1200" smtClean="0"/>
            <a:t>importaciones</a:t>
          </a:r>
          <a:r>
            <a:rPr lang="es-MX" sz="2100" kern="1200" smtClean="0"/>
            <a:t>).</a:t>
          </a:r>
          <a:endParaRPr lang="es-MX" sz="2100" kern="1200" dirty="0"/>
        </a:p>
      </dsp:txBody>
      <dsp:txXfrm>
        <a:off x="1409320" y="581326"/>
        <a:ext cx="5430561" cy="103398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35AAB0-3CEF-4A11-8A51-AC01055C3F27}">
      <dsp:nvSpPr>
        <dsp:cNvPr id="0" name=""/>
        <dsp:cNvSpPr/>
      </dsp:nvSpPr>
      <dsp:spPr>
        <a:xfrm>
          <a:off x="0" y="0"/>
          <a:ext cx="8424936" cy="2452262"/>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rtl="0">
            <a:lnSpc>
              <a:spcPct val="90000"/>
            </a:lnSpc>
            <a:spcBef>
              <a:spcPct val="0"/>
            </a:spcBef>
            <a:spcAft>
              <a:spcPct val="35000"/>
            </a:spcAft>
          </a:pPr>
          <a:r>
            <a:rPr lang="es-MX" sz="2000" kern="1200" dirty="0" smtClean="0">
              <a:solidFill>
                <a:schemeClr val="tx1"/>
              </a:solidFill>
            </a:rPr>
            <a:t>Estas ventajas comparativas han propiciado el aumento favorable de las relaciones comerciales y han intensificado las negociaciones formales entre los países a través de los tratados de libres comercio con el fin de reducir las cuotas arancelarias.</a:t>
          </a:r>
          <a:endParaRPr lang="es-MX" sz="2000" kern="1200" dirty="0"/>
        </a:p>
      </dsp:txBody>
      <dsp:txXfrm>
        <a:off x="1930213" y="0"/>
        <a:ext cx="6494722" cy="2452262"/>
      </dsp:txXfrm>
    </dsp:sp>
    <dsp:sp modelId="{922D0541-08B2-4D78-A9DD-ADD7B2ADCC5D}">
      <dsp:nvSpPr>
        <dsp:cNvPr id="0" name=""/>
        <dsp:cNvSpPr/>
      </dsp:nvSpPr>
      <dsp:spPr>
        <a:xfrm>
          <a:off x="72001" y="220016"/>
          <a:ext cx="1887404" cy="1961809"/>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tretch>
            <a:fillRect l="-8000" r="-8000"/>
          </a:stretch>
        </a:blipFill>
        <a:ln w="25400" cap="flat" cmpd="sng" algn="ctr">
          <a:gradFill>
            <a:gsLst>
              <a:gs pos="0">
                <a:schemeClr val="accent1"/>
              </a:gs>
              <a:gs pos="50000">
                <a:schemeClr val="accent1">
                  <a:tint val="44500"/>
                  <a:satMod val="160000"/>
                </a:schemeClr>
              </a:gs>
              <a:gs pos="100000">
                <a:schemeClr val="accent1">
                  <a:tint val="23500"/>
                  <a:satMod val="160000"/>
                </a:schemeClr>
              </a:gs>
            </a:gsLst>
            <a:lin ang="5400000" scaled="0"/>
          </a:gra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72282D-193C-40A0-90A3-1E81AFC8B513}">
      <dsp:nvSpPr>
        <dsp:cNvPr id="0" name=""/>
        <dsp:cNvSpPr/>
      </dsp:nvSpPr>
      <dsp:spPr>
        <a:xfrm>
          <a:off x="6" y="0"/>
          <a:ext cx="3394388" cy="2439111"/>
        </a:xfrm>
        <a:prstGeom prst="ellipse">
          <a:avLst/>
        </a:prstGeom>
        <a:gradFill rotWithShape="0">
          <a:gsLst>
            <a:gs pos="0">
              <a:schemeClr val="accent1">
                <a:shade val="80000"/>
                <a:alpha val="50000"/>
                <a:hueOff val="0"/>
                <a:satOff val="0"/>
                <a:lumOff val="0"/>
                <a:alphaOff val="0"/>
                <a:shade val="51000"/>
                <a:satMod val="130000"/>
              </a:schemeClr>
            </a:gs>
            <a:gs pos="80000">
              <a:schemeClr val="accent1">
                <a:shade val="80000"/>
                <a:alpha val="50000"/>
                <a:hueOff val="0"/>
                <a:satOff val="0"/>
                <a:lumOff val="0"/>
                <a:alphaOff val="0"/>
                <a:shade val="93000"/>
                <a:satMod val="130000"/>
              </a:schemeClr>
            </a:gs>
            <a:gs pos="100000">
              <a:schemeClr val="accent1">
                <a:shade val="80000"/>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kern="1200" dirty="0" smtClean="0"/>
            <a:t>Estudio las ventajas y desventajadas de las relaciones comerciales</a:t>
          </a:r>
          <a:endParaRPr lang="es-MX" sz="2400" kern="1200" dirty="0"/>
        </a:p>
      </dsp:txBody>
      <dsp:txXfrm>
        <a:off x="497103" y="357200"/>
        <a:ext cx="2400194" cy="172471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12.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5.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D69900-E757-49FC-96DF-F96F2FCB3E16}" type="datetimeFigureOut">
              <a:rPr lang="es-MX" smtClean="0"/>
              <a:pPr/>
              <a:t>12/10/2016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41B887-1E73-4AC3-B00B-089F61447430}" type="slidenum">
              <a:rPr lang="es-MX" smtClean="0"/>
              <a:pPr/>
              <a:t>‹Nº›</a:t>
            </a:fld>
            <a:endParaRPr lang="es-MX"/>
          </a:p>
        </p:txBody>
      </p:sp>
    </p:spTree>
    <p:extLst>
      <p:ext uri="{BB962C8B-B14F-4D97-AF65-F5344CB8AC3E}">
        <p14:creationId xmlns:p14="http://schemas.microsoft.com/office/powerpoint/2010/main" val="10820970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FB53326F-CF89-4EFB-9A8A-CF92D3A7C235}" type="datetimeFigureOut">
              <a:rPr lang="es-MX" smtClean="0"/>
              <a:pPr/>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8F2D1B2-5578-42B7-89C3-8420C9467221}"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B53326F-CF89-4EFB-9A8A-CF92D3A7C235}" type="datetimeFigureOut">
              <a:rPr lang="es-MX" smtClean="0"/>
              <a:pPr/>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8F2D1B2-5578-42B7-89C3-8420C9467221}"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B53326F-CF89-4EFB-9A8A-CF92D3A7C235}" type="datetimeFigureOut">
              <a:rPr lang="es-MX" smtClean="0"/>
              <a:pPr/>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8F2D1B2-5578-42B7-89C3-8420C9467221}"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B53326F-CF89-4EFB-9A8A-CF92D3A7C235}" type="datetimeFigureOut">
              <a:rPr lang="es-MX" smtClean="0"/>
              <a:pPr/>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8F2D1B2-5578-42B7-89C3-8420C9467221}"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B53326F-CF89-4EFB-9A8A-CF92D3A7C235}" type="datetimeFigureOut">
              <a:rPr lang="es-MX" smtClean="0"/>
              <a:pPr/>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8F2D1B2-5578-42B7-89C3-8420C9467221}"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FB53326F-CF89-4EFB-9A8A-CF92D3A7C235}" type="datetimeFigureOut">
              <a:rPr lang="es-MX" smtClean="0"/>
              <a:pPr/>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8F2D1B2-5578-42B7-89C3-8420C9467221}"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FB53326F-CF89-4EFB-9A8A-CF92D3A7C235}" type="datetimeFigureOut">
              <a:rPr lang="es-MX" smtClean="0"/>
              <a:pPr/>
              <a:t>12/10/2016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D8F2D1B2-5578-42B7-89C3-8420C9467221}"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FB53326F-CF89-4EFB-9A8A-CF92D3A7C235}" type="datetimeFigureOut">
              <a:rPr lang="es-MX" smtClean="0"/>
              <a:pPr/>
              <a:t>12/10/2016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D8F2D1B2-5578-42B7-89C3-8420C9467221}"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B53326F-CF89-4EFB-9A8A-CF92D3A7C235}" type="datetimeFigureOut">
              <a:rPr lang="es-MX" smtClean="0"/>
              <a:pPr/>
              <a:t>12/10/2016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D8F2D1B2-5578-42B7-89C3-8420C9467221}"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B53326F-CF89-4EFB-9A8A-CF92D3A7C235}" type="datetimeFigureOut">
              <a:rPr lang="es-MX" smtClean="0"/>
              <a:pPr/>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8F2D1B2-5578-42B7-89C3-8420C9467221}"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B53326F-CF89-4EFB-9A8A-CF92D3A7C235}" type="datetimeFigureOut">
              <a:rPr lang="es-MX" smtClean="0"/>
              <a:pPr/>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8F2D1B2-5578-42B7-89C3-8420C9467221}"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E6DCAC"/>
            </a:gs>
            <a:gs pos="12000">
              <a:srgbClr val="E6D78A"/>
            </a:gs>
            <a:gs pos="30000">
              <a:srgbClr val="C7AC4C"/>
            </a:gs>
            <a:gs pos="45000">
              <a:srgbClr val="E6D78A"/>
            </a:gs>
            <a:gs pos="77000">
              <a:srgbClr val="C7AC4C"/>
            </a:gs>
            <a:gs pos="100000">
              <a:srgbClr val="E6DCAC"/>
            </a:gs>
          </a:gsLst>
          <a:lin ang="90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53326F-CF89-4EFB-9A8A-CF92D3A7C235}" type="datetimeFigureOut">
              <a:rPr lang="es-MX" smtClean="0"/>
              <a:pPr/>
              <a:t>12/10/2016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F2D1B2-5578-42B7-89C3-8420C9467221}"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6.xml"/><Relationship Id="rId13" Type="http://schemas.openxmlformats.org/officeDocument/2006/relationships/image" Target="../media/image8.wmf"/><Relationship Id="rId3" Type="http://schemas.openxmlformats.org/officeDocument/2006/relationships/diagramLayout" Target="../diagrams/layout5.xml"/><Relationship Id="rId7" Type="http://schemas.openxmlformats.org/officeDocument/2006/relationships/diagramData" Target="../diagrams/data6.xml"/><Relationship Id="rId12" Type="http://schemas.openxmlformats.org/officeDocument/2006/relationships/image" Target="../media/image7.wmf"/><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9.jpeg"/><Relationship Id="rId7" Type="http://schemas.openxmlformats.org/officeDocument/2006/relationships/diagramColors" Target="../diagrams/colors7.xml"/><Relationship Id="rId2" Type="http://schemas.openxmlformats.org/officeDocument/2006/relationships/hyperlink" Target="http://www.google.com.mx/imgres?imgurl=http://www.bancopastor.es/MungoBlobs/552/363/exportaciones%20e%20importaciones_BIG.jpg&amp;imgrefurl=http://www.bancopastor.es/empresas-productos-comerc-ext-finan-export-import.html&amp;h=291&amp;w=260&amp;sz=71&amp;tbnid=BstG8d7a1EVLpM:&amp;tbnh=232&amp;tbnw=208&amp;prev=/images?q=exportaciones+e+importaciones+imagenes&amp;zoom=1&amp;q=exportaciones+e+importaciones+imagenes&amp;hl=es&amp;usg=__4_NYHQUZuSLFxAPhbD3U3YIDQos=&amp;sa=X&amp;ei=b63HTMSHDJC6sAPtooTeDQ&amp;ved=0CBkQ9QEwAg" TargetMode="Externa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4.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4.gif"/><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5.wmf"/><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7.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3.xml.rels><?xml version="1.0" encoding="UTF-8" standalone="yes"?>
<Relationships xmlns="http://schemas.openxmlformats.org/package/2006/relationships"><Relationship Id="rId8" Type="http://schemas.openxmlformats.org/officeDocument/2006/relationships/diagramData" Target="../diagrams/data13.xml"/><Relationship Id="rId13" Type="http://schemas.openxmlformats.org/officeDocument/2006/relationships/audio" Target="../media/audio2.wav"/><Relationship Id="rId18" Type="http://schemas.microsoft.com/office/2007/relationships/diagramDrawing" Target="../diagrams/drawing14.xml"/><Relationship Id="rId3" Type="http://schemas.openxmlformats.org/officeDocument/2006/relationships/diagramLayout" Target="../diagrams/layout12.xml"/><Relationship Id="rId21" Type="http://schemas.openxmlformats.org/officeDocument/2006/relationships/diagramQuickStyle" Target="../diagrams/quickStyle15.xml"/><Relationship Id="rId7" Type="http://schemas.openxmlformats.org/officeDocument/2006/relationships/audio" Target="../media/audio1.wav"/><Relationship Id="rId12" Type="http://schemas.microsoft.com/office/2007/relationships/diagramDrawing" Target="../diagrams/drawing13.xml"/><Relationship Id="rId17" Type="http://schemas.openxmlformats.org/officeDocument/2006/relationships/diagramColors" Target="../diagrams/colors14.xml"/><Relationship Id="rId2" Type="http://schemas.openxmlformats.org/officeDocument/2006/relationships/diagramData" Target="../diagrams/data12.xml"/><Relationship Id="rId16" Type="http://schemas.openxmlformats.org/officeDocument/2006/relationships/diagramQuickStyle" Target="../diagrams/quickStyle14.xml"/><Relationship Id="rId20" Type="http://schemas.openxmlformats.org/officeDocument/2006/relationships/diagramLayout" Target="../diagrams/layout15.xml"/><Relationship Id="rId1" Type="http://schemas.openxmlformats.org/officeDocument/2006/relationships/slideLayout" Target="../slideLayouts/slideLayout2.xml"/><Relationship Id="rId6" Type="http://schemas.microsoft.com/office/2007/relationships/diagramDrawing" Target="../diagrams/drawing12.xml"/><Relationship Id="rId11" Type="http://schemas.openxmlformats.org/officeDocument/2006/relationships/diagramColors" Target="../diagrams/colors13.xml"/><Relationship Id="rId24" Type="http://schemas.openxmlformats.org/officeDocument/2006/relationships/audio" Target="../media/audio3.wav"/><Relationship Id="rId5" Type="http://schemas.openxmlformats.org/officeDocument/2006/relationships/diagramColors" Target="../diagrams/colors12.xml"/><Relationship Id="rId15" Type="http://schemas.openxmlformats.org/officeDocument/2006/relationships/diagramLayout" Target="../diagrams/layout14.xml"/><Relationship Id="rId23" Type="http://schemas.microsoft.com/office/2007/relationships/diagramDrawing" Target="../diagrams/drawing15.xml"/><Relationship Id="rId10" Type="http://schemas.openxmlformats.org/officeDocument/2006/relationships/diagramQuickStyle" Target="../diagrams/quickStyle13.xml"/><Relationship Id="rId19" Type="http://schemas.openxmlformats.org/officeDocument/2006/relationships/diagramData" Target="../diagrams/data15.xml"/><Relationship Id="rId4" Type="http://schemas.openxmlformats.org/officeDocument/2006/relationships/diagramQuickStyle" Target="../diagrams/quickStyle12.xml"/><Relationship Id="rId9" Type="http://schemas.openxmlformats.org/officeDocument/2006/relationships/diagramLayout" Target="../diagrams/layout13.xml"/><Relationship Id="rId14" Type="http://schemas.openxmlformats.org/officeDocument/2006/relationships/diagramData" Target="../diagrams/data14.xml"/><Relationship Id="rId22" Type="http://schemas.openxmlformats.org/officeDocument/2006/relationships/diagramColors" Target="../diagrams/colors15.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22.jpe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image" Target="../media/image23.gif"/><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8.xml.rels><?xml version="1.0" encoding="UTF-8" standalone="yes"?>
<Relationships xmlns="http://schemas.openxmlformats.org/package/2006/relationships"><Relationship Id="rId8" Type="http://schemas.openxmlformats.org/officeDocument/2006/relationships/diagramLayout" Target="../diagrams/layout19.xml"/><Relationship Id="rId13" Type="http://schemas.openxmlformats.org/officeDocument/2006/relationships/image" Target="../media/image25.png"/><Relationship Id="rId3" Type="http://schemas.openxmlformats.org/officeDocument/2006/relationships/diagramLayout" Target="../diagrams/layout18.xml"/><Relationship Id="rId7" Type="http://schemas.openxmlformats.org/officeDocument/2006/relationships/diagramData" Target="../diagrams/data19.xml"/><Relationship Id="rId12" Type="http://schemas.openxmlformats.org/officeDocument/2006/relationships/image" Target="../media/image24.gif"/><Relationship Id="rId2" Type="http://schemas.openxmlformats.org/officeDocument/2006/relationships/diagramData" Target="../diagrams/data18.xml"/><Relationship Id="rId1" Type="http://schemas.openxmlformats.org/officeDocument/2006/relationships/slideLayout" Target="../slideLayouts/slideLayout4.xml"/><Relationship Id="rId6" Type="http://schemas.microsoft.com/office/2007/relationships/diagramDrawing" Target="../diagrams/drawing18.xml"/><Relationship Id="rId11" Type="http://schemas.microsoft.com/office/2007/relationships/diagramDrawing" Target="../diagrams/drawing19.xml"/><Relationship Id="rId5" Type="http://schemas.openxmlformats.org/officeDocument/2006/relationships/diagramColors" Target="../diagrams/colors18.xml"/><Relationship Id="rId10" Type="http://schemas.openxmlformats.org/officeDocument/2006/relationships/diagramColors" Target="../diagrams/colors19.xml"/><Relationship Id="rId4" Type="http://schemas.openxmlformats.org/officeDocument/2006/relationships/diagramQuickStyle" Target="../diagrams/quickStyle18.xml"/><Relationship Id="rId9" Type="http://schemas.openxmlformats.org/officeDocument/2006/relationships/diagramQuickStyle" Target="../diagrams/quickStyle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image" Target="../media/image31.gif"/><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92" name="Picture 8" descr="https://fbcdn-sphotos-b-a.akamaihd.net/hphotos-ak-ash4/p480x480/1012381_10151701077621005_2002950736_n.png"/>
          <p:cNvPicPr>
            <a:picLocks noChangeAspect="1" noChangeArrowheads="1"/>
          </p:cNvPicPr>
          <p:nvPr/>
        </p:nvPicPr>
        <p:blipFill>
          <a:blip r:embed="rId2" cstate="print"/>
          <a:srcRect/>
          <a:stretch>
            <a:fillRect/>
          </a:stretch>
        </p:blipFill>
        <p:spPr bwMode="auto">
          <a:xfrm>
            <a:off x="4419601" y="88213"/>
            <a:ext cx="4724400" cy="6769787"/>
          </a:xfrm>
          <a:prstGeom prst="rect">
            <a:avLst/>
          </a:prstGeom>
          <a:noFill/>
        </p:spPr>
      </p:pic>
      <p:pic>
        <p:nvPicPr>
          <p:cNvPr id="67586" name="Picture 2" descr="http://www.uaemex.mx/images/cabecera.png"/>
          <p:cNvPicPr>
            <a:picLocks noChangeAspect="1" noChangeArrowheads="1"/>
          </p:cNvPicPr>
          <p:nvPr/>
        </p:nvPicPr>
        <p:blipFill>
          <a:blip r:embed="rId3" cstate="print"/>
          <a:srcRect/>
          <a:stretch>
            <a:fillRect/>
          </a:stretch>
        </p:blipFill>
        <p:spPr bwMode="auto">
          <a:xfrm>
            <a:off x="0" y="0"/>
            <a:ext cx="9144000" cy="1524001"/>
          </a:xfrm>
          <a:prstGeom prst="rect">
            <a:avLst/>
          </a:prstGeom>
          <a:noFill/>
        </p:spPr>
      </p:pic>
      <p:sp>
        <p:nvSpPr>
          <p:cNvPr id="8" name="7 CuadroTexto"/>
          <p:cNvSpPr txBox="1"/>
          <p:nvPr/>
        </p:nvSpPr>
        <p:spPr>
          <a:xfrm>
            <a:off x="0" y="1524000"/>
            <a:ext cx="4495800" cy="5416868"/>
          </a:xfrm>
          <a:prstGeom prst="rect">
            <a:avLst/>
          </a:prstGeom>
          <a:solidFill>
            <a:schemeClr val="bg1">
              <a:lumMod val="95000"/>
            </a:schemeClr>
          </a:solidFill>
        </p:spPr>
        <p:txBody>
          <a:bodyPr wrap="square" rtlCol="0">
            <a:spAutoFit/>
          </a:bodyPr>
          <a:lstStyle/>
          <a:p>
            <a:pPr algn="ctr" eaLnBrk="1" fontAlgn="auto" hangingPunct="1">
              <a:spcAft>
                <a:spcPts val="0"/>
              </a:spcAft>
              <a:buFont typeface="Arial" pitchFamily="34" charset="0"/>
              <a:buNone/>
              <a:defRPr/>
            </a:pPr>
            <a:r>
              <a:rPr lang="es-MX" sz="2400" b="1" dirty="0"/>
              <a:t>LICENCIATURA EN </a:t>
            </a:r>
            <a:r>
              <a:rPr lang="es-MX" sz="2400" b="1" dirty="0" smtClean="0"/>
              <a:t>CONTADURÍA</a:t>
            </a:r>
            <a:endParaRPr lang="es-MX" sz="2400" b="1" dirty="0"/>
          </a:p>
          <a:p>
            <a:pPr algn="ctr" eaLnBrk="1" fontAlgn="auto" hangingPunct="1">
              <a:spcAft>
                <a:spcPts val="0"/>
              </a:spcAft>
              <a:buFont typeface="Arial" pitchFamily="34" charset="0"/>
              <a:buNone/>
              <a:defRPr/>
            </a:pPr>
            <a:endParaRPr lang="es-MX" sz="2000" dirty="0"/>
          </a:p>
          <a:p>
            <a:pPr algn="ctr" eaLnBrk="1" fontAlgn="auto" hangingPunct="1">
              <a:spcAft>
                <a:spcPts val="0"/>
              </a:spcAft>
              <a:buFont typeface="Arial" pitchFamily="34" charset="0"/>
              <a:buNone/>
              <a:defRPr/>
            </a:pPr>
            <a:endParaRPr lang="es-MX" sz="2000" dirty="0"/>
          </a:p>
          <a:p>
            <a:pPr algn="ctr" eaLnBrk="1" fontAlgn="auto" hangingPunct="1">
              <a:spcAft>
                <a:spcPts val="0"/>
              </a:spcAft>
              <a:buFont typeface="Arial" pitchFamily="34" charset="0"/>
              <a:buNone/>
              <a:defRPr/>
            </a:pPr>
            <a:r>
              <a:rPr lang="es-MX" dirty="0"/>
              <a:t>Unidad de aprendizaje basada por competencias</a:t>
            </a:r>
          </a:p>
          <a:p>
            <a:pPr algn="ctr" eaLnBrk="1" fontAlgn="auto" hangingPunct="1">
              <a:spcAft>
                <a:spcPts val="0"/>
              </a:spcAft>
              <a:buFont typeface="Arial" pitchFamily="34" charset="0"/>
              <a:buNone/>
              <a:defRPr/>
            </a:pPr>
            <a:r>
              <a:rPr lang="es-MX" sz="2000" b="1" dirty="0">
                <a:latin typeface="Aharoni" pitchFamily="2" charset="-79"/>
                <a:cs typeface="Aharoni" pitchFamily="2" charset="-79"/>
              </a:rPr>
              <a:t>“Macroeconomía”</a:t>
            </a:r>
          </a:p>
          <a:p>
            <a:pPr algn="ctr" eaLnBrk="1" fontAlgn="auto" hangingPunct="1">
              <a:spcAft>
                <a:spcPts val="0"/>
              </a:spcAft>
              <a:buFont typeface="Arial" pitchFamily="34" charset="0"/>
              <a:buNone/>
              <a:defRPr/>
            </a:pPr>
            <a:endParaRPr lang="es-MX" sz="2000" dirty="0"/>
          </a:p>
          <a:p>
            <a:pPr algn="ctr" eaLnBrk="1" fontAlgn="auto" hangingPunct="1">
              <a:spcAft>
                <a:spcPts val="0"/>
              </a:spcAft>
              <a:buFont typeface="Arial" pitchFamily="34" charset="0"/>
              <a:buNone/>
              <a:defRPr/>
            </a:pPr>
            <a:endParaRPr lang="es-MX" sz="2400" b="1" i="1" u="sng" dirty="0" smtClean="0">
              <a:solidFill>
                <a:schemeClr val="accent4">
                  <a:lumMod val="50000"/>
                </a:schemeClr>
              </a:solidFill>
            </a:endParaRPr>
          </a:p>
          <a:p>
            <a:pPr algn="ctr" eaLnBrk="1" fontAlgn="auto" hangingPunct="1">
              <a:spcAft>
                <a:spcPts val="0"/>
              </a:spcAft>
              <a:buFont typeface="Arial" pitchFamily="34" charset="0"/>
              <a:buNone/>
              <a:defRPr/>
            </a:pPr>
            <a:endParaRPr lang="es-MX" sz="2400" b="1" i="1" u="sng" dirty="0" smtClean="0">
              <a:solidFill>
                <a:schemeClr val="accent4">
                  <a:lumMod val="50000"/>
                </a:schemeClr>
              </a:solidFill>
            </a:endParaRPr>
          </a:p>
          <a:p>
            <a:pPr algn="ctr" eaLnBrk="1" fontAlgn="auto" hangingPunct="1">
              <a:spcAft>
                <a:spcPts val="0"/>
              </a:spcAft>
              <a:buFont typeface="Arial" pitchFamily="34" charset="0"/>
              <a:buNone/>
              <a:defRPr/>
            </a:pPr>
            <a:r>
              <a:rPr lang="es-MX" sz="2400" b="1" i="1" u="sng" dirty="0" smtClean="0">
                <a:solidFill>
                  <a:schemeClr val="accent4">
                    <a:lumMod val="50000"/>
                  </a:schemeClr>
                </a:solidFill>
              </a:rPr>
              <a:t>México en el contexto internacional</a:t>
            </a:r>
            <a:endParaRPr lang="es-MX" sz="2400" b="1" i="1" u="sng" dirty="0">
              <a:solidFill>
                <a:schemeClr val="accent4">
                  <a:lumMod val="50000"/>
                </a:schemeClr>
              </a:solidFill>
            </a:endParaRPr>
          </a:p>
          <a:p>
            <a:pPr algn="ctr" eaLnBrk="1" fontAlgn="auto" hangingPunct="1">
              <a:spcAft>
                <a:spcPts val="0"/>
              </a:spcAft>
              <a:buFont typeface="Arial" pitchFamily="34" charset="0"/>
              <a:buNone/>
              <a:defRPr/>
            </a:pPr>
            <a:endParaRPr lang="es-MX" b="1" dirty="0"/>
          </a:p>
          <a:p>
            <a:pPr eaLnBrk="1" fontAlgn="auto" hangingPunct="1">
              <a:spcAft>
                <a:spcPts val="0"/>
              </a:spcAft>
              <a:buFont typeface="Arial" pitchFamily="34" charset="0"/>
              <a:buNone/>
              <a:defRPr/>
            </a:pPr>
            <a:r>
              <a:rPr lang="es-MX" b="1" dirty="0"/>
              <a:t>Presenta: </a:t>
            </a:r>
            <a:endParaRPr lang="es-MX" b="1" dirty="0" smtClean="0"/>
          </a:p>
          <a:p>
            <a:pPr algn="r" eaLnBrk="1" fontAlgn="auto" hangingPunct="1">
              <a:spcAft>
                <a:spcPts val="0"/>
              </a:spcAft>
              <a:buFont typeface="Arial" pitchFamily="34" charset="0"/>
              <a:buNone/>
              <a:defRPr/>
            </a:pPr>
            <a:r>
              <a:rPr lang="es-MX" b="1" dirty="0" smtClean="0"/>
              <a:t>M</a:t>
            </a:r>
            <a:r>
              <a:rPr lang="es-MX" b="1" dirty="0"/>
              <a:t>. en E.R. Verónica Ramírez </a:t>
            </a:r>
            <a:r>
              <a:rPr lang="es-MX" b="1" dirty="0" smtClean="0"/>
              <a:t>Cortés</a:t>
            </a:r>
          </a:p>
          <a:p>
            <a:pPr algn="r" eaLnBrk="1" fontAlgn="auto" hangingPunct="1">
              <a:spcAft>
                <a:spcPts val="0"/>
              </a:spcAft>
              <a:buFont typeface="Arial" pitchFamily="34" charset="0"/>
              <a:buNone/>
              <a:defRPr/>
            </a:pPr>
            <a:endParaRPr lang="es-MX" b="1" dirty="0"/>
          </a:p>
          <a:p>
            <a:pPr algn="r" eaLnBrk="1" fontAlgn="auto" hangingPunct="1">
              <a:spcAft>
                <a:spcPts val="0"/>
              </a:spcAft>
              <a:buFont typeface="Arial" pitchFamily="34" charset="0"/>
              <a:buNone/>
              <a:defRPr/>
            </a:pPr>
            <a:r>
              <a:rPr lang="es-MX" sz="1400" b="1" dirty="0"/>
              <a:t>Octubre  </a:t>
            </a:r>
            <a:r>
              <a:rPr lang="es-MX" sz="1400" b="1" dirty="0" smtClean="0"/>
              <a:t>2016.</a:t>
            </a:r>
            <a:endParaRPr lang="es-MX" sz="1400" b="1" dirty="0"/>
          </a:p>
        </p:txBody>
      </p:sp>
      <p:sp>
        <p:nvSpPr>
          <p:cNvPr id="10" name="Text Box 3"/>
          <p:cNvSpPr txBox="1">
            <a:spLocks noChangeArrowheads="1"/>
          </p:cNvSpPr>
          <p:nvPr/>
        </p:nvSpPr>
        <p:spPr bwMode="auto">
          <a:xfrm>
            <a:off x="2133600" y="1066800"/>
            <a:ext cx="5040313" cy="649288"/>
          </a:xfrm>
          <a:prstGeom prst="rect">
            <a:avLst/>
          </a:prstGeom>
          <a:noFill/>
          <a:ln w="9525">
            <a:noFill/>
            <a:miter lim="800000"/>
            <a:headEnd/>
            <a:tailEnd/>
          </a:ln>
        </p:spPr>
        <p:txBody>
          <a:bodyPr/>
          <a:lstStyle/>
          <a:p>
            <a:pPr>
              <a:spcAft>
                <a:spcPts val="1000"/>
              </a:spcAft>
            </a:pPr>
            <a:r>
              <a:rPr lang="es-MX" altLang="es-MX" sz="1600" b="1" i="1" dirty="0" smtClean="0">
                <a:latin typeface="Cambria" pitchFamily="18" charset="0"/>
              </a:rPr>
              <a:t>Centro Universitario UAEM  Valle de Teotihuacán</a:t>
            </a:r>
            <a:endParaRPr lang="es-MX" altLang="es-MX"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p:cNvSpPr>
            <a:spLocks noChangeArrowheads="1"/>
          </p:cNvSpPr>
          <p:nvPr/>
        </p:nvSpPr>
        <p:spPr bwMode="auto">
          <a:xfrm>
            <a:off x="5562600" y="3276600"/>
            <a:ext cx="2286000" cy="2667000"/>
          </a:xfrm>
          <a:prstGeom prst="roundRect">
            <a:avLst>
              <a:gd name="adj" fmla="val 16667"/>
            </a:avLst>
          </a:prstGeom>
          <a:noFill/>
          <a:ln w="38100">
            <a:solidFill>
              <a:schemeClr val="tx1"/>
            </a:solidFill>
            <a:round/>
            <a:headEnd/>
            <a:tailEnd/>
          </a:ln>
          <a:effectLst/>
        </p:spPr>
        <p:txBody>
          <a:bodyPr wrap="none" anchor="ctr"/>
          <a:lstStyle/>
          <a:p>
            <a:pPr algn="ctr" eaLnBrk="0" hangingPunct="0"/>
            <a:endParaRPr lang="es-MX">
              <a:latin typeface="Verdana" pitchFamily="34" charset="0"/>
            </a:endParaRPr>
          </a:p>
        </p:txBody>
      </p:sp>
      <p:sp>
        <p:nvSpPr>
          <p:cNvPr id="5" name="AutoShape 5"/>
          <p:cNvSpPr>
            <a:spLocks noChangeArrowheads="1"/>
          </p:cNvSpPr>
          <p:nvPr/>
        </p:nvSpPr>
        <p:spPr bwMode="auto">
          <a:xfrm>
            <a:off x="1143000" y="3276600"/>
            <a:ext cx="2286000" cy="2667000"/>
          </a:xfrm>
          <a:prstGeom prst="roundRect">
            <a:avLst>
              <a:gd name="adj" fmla="val 16667"/>
            </a:avLst>
          </a:prstGeom>
          <a:noFill/>
          <a:ln w="38100">
            <a:solidFill>
              <a:schemeClr val="tx1"/>
            </a:solidFill>
            <a:round/>
            <a:headEnd/>
            <a:tailEnd/>
          </a:ln>
          <a:effectLst/>
        </p:spPr>
        <p:txBody>
          <a:bodyPr wrap="none" anchor="ctr"/>
          <a:lstStyle/>
          <a:p>
            <a:pPr algn="ctr" eaLnBrk="0" hangingPunct="0"/>
            <a:endParaRPr lang="es-MX">
              <a:latin typeface="Verdana" pitchFamily="34" charset="0"/>
            </a:endParaRPr>
          </a:p>
        </p:txBody>
      </p:sp>
      <p:sp>
        <p:nvSpPr>
          <p:cNvPr id="6" name="Text Box 6"/>
          <p:cNvSpPr txBox="1">
            <a:spLocks noChangeArrowheads="1"/>
          </p:cNvSpPr>
          <p:nvPr/>
        </p:nvSpPr>
        <p:spPr bwMode="auto">
          <a:xfrm>
            <a:off x="1285852" y="3286124"/>
            <a:ext cx="2143140" cy="2769989"/>
          </a:xfrm>
          <a:prstGeom prst="rect">
            <a:avLst/>
          </a:prstGeom>
          <a:noFill/>
          <a:ln w="9525">
            <a:noFill/>
            <a:miter lim="800000"/>
            <a:headEnd/>
            <a:tailEnd/>
          </a:ln>
          <a:effectLst/>
        </p:spPr>
        <p:txBody>
          <a:bodyPr wrap="square">
            <a:spAutoFit/>
          </a:bodyPr>
          <a:lstStyle/>
          <a:p>
            <a:pPr eaLnBrk="0" hangingPunct="0"/>
            <a:r>
              <a:rPr lang="es-MX" altLang="es-MX" sz="2000" dirty="0" smtClean="0"/>
              <a:t>Las </a:t>
            </a:r>
            <a:r>
              <a:rPr lang="es-MX" altLang="es-MX" sz="2000" b="1" dirty="0" smtClean="0"/>
              <a:t>exportaciones </a:t>
            </a:r>
            <a:r>
              <a:rPr lang="es-MX" altLang="es-MX" sz="2000" dirty="0" smtClean="0"/>
              <a:t> constituidas por el conjunto de bienes y servicios producidos en el interior de un país y comprados por otros países.</a:t>
            </a:r>
          </a:p>
          <a:p>
            <a:pPr eaLnBrk="0" hangingPunct="0"/>
            <a:endParaRPr lang="en-US" sz="1400" dirty="0">
              <a:solidFill>
                <a:srgbClr val="000000"/>
              </a:solidFill>
            </a:endParaRPr>
          </a:p>
        </p:txBody>
      </p:sp>
      <p:sp>
        <p:nvSpPr>
          <p:cNvPr id="7" name="Freeform 8"/>
          <p:cNvSpPr>
            <a:spLocks/>
          </p:cNvSpPr>
          <p:nvPr/>
        </p:nvSpPr>
        <p:spPr bwMode="gray">
          <a:xfrm>
            <a:off x="3222625" y="3179763"/>
            <a:ext cx="903288"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ln>
            <a:headEnd/>
            <a:tailEnd/>
          </a:ln>
        </p:spPr>
        <p:style>
          <a:lnRef idx="1">
            <a:schemeClr val="accent2"/>
          </a:lnRef>
          <a:fillRef idx="3">
            <a:schemeClr val="accent2"/>
          </a:fillRef>
          <a:effectRef idx="2">
            <a:schemeClr val="accent2"/>
          </a:effectRef>
          <a:fontRef idx="minor">
            <a:schemeClr val="lt1"/>
          </a:fontRef>
        </p:style>
        <p:txBody>
          <a:bodyPr/>
          <a:lstStyle/>
          <a:p>
            <a:endParaRPr lang="es-MX"/>
          </a:p>
        </p:txBody>
      </p:sp>
      <p:sp>
        <p:nvSpPr>
          <p:cNvPr id="8" name="AutoShape 9"/>
          <p:cNvSpPr>
            <a:spLocks noChangeAspect="1" noChangeArrowheads="1" noTextEdit="1"/>
          </p:cNvSpPr>
          <p:nvPr/>
        </p:nvSpPr>
        <p:spPr bwMode="gray">
          <a:xfrm flipH="1">
            <a:off x="4868863" y="3176588"/>
            <a:ext cx="909637" cy="1244600"/>
          </a:xfrm>
          <a:prstGeom prst="rect">
            <a:avLst/>
          </a:prstGeom>
          <a:noFill/>
          <a:ln w="9525">
            <a:noFill/>
            <a:miter lim="800000"/>
            <a:headEnd/>
            <a:tailEnd/>
          </a:ln>
        </p:spPr>
        <p:txBody>
          <a:bodyPr/>
          <a:lstStyle/>
          <a:p>
            <a:endParaRPr lang="es-MX"/>
          </a:p>
        </p:txBody>
      </p:sp>
      <p:sp>
        <p:nvSpPr>
          <p:cNvPr id="9" name="Freeform 10"/>
          <p:cNvSpPr>
            <a:spLocks/>
          </p:cNvSpPr>
          <p:nvPr/>
        </p:nvSpPr>
        <p:spPr bwMode="gray">
          <a:xfrm flipH="1">
            <a:off x="4875213" y="3179763"/>
            <a:ext cx="903287"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ln>
            <a:headEnd/>
            <a:tailEnd/>
          </a:ln>
        </p:spPr>
        <p:style>
          <a:lnRef idx="1">
            <a:schemeClr val="accent1"/>
          </a:lnRef>
          <a:fillRef idx="3">
            <a:schemeClr val="accent1"/>
          </a:fillRef>
          <a:effectRef idx="2">
            <a:schemeClr val="accent1"/>
          </a:effectRef>
          <a:fontRef idx="minor">
            <a:schemeClr val="lt1"/>
          </a:fontRef>
        </p:style>
        <p:txBody>
          <a:bodyPr/>
          <a:lstStyle/>
          <a:p>
            <a:endParaRPr lang="es-MX"/>
          </a:p>
        </p:txBody>
      </p:sp>
      <p:sp>
        <p:nvSpPr>
          <p:cNvPr id="18" name="Text Box 19"/>
          <p:cNvSpPr txBox="1">
            <a:spLocks noChangeArrowheads="1"/>
          </p:cNvSpPr>
          <p:nvPr/>
        </p:nvSpPr>
        <p:spPr bwMode="auto">
          <a:xfrm>
            <a:off x="323528" y="1628800"/>
            <a:ext cx="8363272" cy="830997"/>
          </a:xfrm>
          <a:prstGeom prst="rect">
            <a:avLst/>
          </a:prstGeom>
          <a:noFill/>
          <a:ln w="9525" algn="ctr">
            <a:noFill/>
            <a:miter lim="800000"/>
            <a:headEnd/>
            <a:tailEnd/>
          </a:ln>
          <a:effectLst/>
        </p:spPr>
        <p:txBody>
          <a:bodyPr wrap="square">
            <a:spAutoFit/>
          </a:bodyPr>
          <a:lstStyle/>
          <a:p>
            <a:pPr algn="just" eaLnBrk="0" hangingPunct="0"/>
            <a:r>
              <a:rPr lang="es-MX" altLang="es-MX" sz="2400" dirty="0" smtClean="0"/>
              <a:t>Las dos actividades básicas realizadas durante  la ejecución del comercio internacional son:</a:t>
            </a:r>
            <a:endParaRPr lang="en-US" sz="2400" b="1" dirty="0">
              <a:solidFill>
                <a:srgbClr val="000000"/>
              </a:solidFill>
            </a:endParaRPr>
          </a:p>
        </p:txBody>
      </p:sp>
      <p:sp>
        <p:nvSpPr>
          <p:cNvPr id="19" name="Text Box 20"/>
          <p:cNvSpPr txBox="1">
            <a:spLocks noChangeArrowheads="1"/>
          </p:cNvSpPr>
          <p:nvPr/>
        </p:nvSpPr>
        <p:spPr bwMode="auto">
          <a:xfrm>
            <a:off x="5643570" y="3303347"/>
            <a:ext cx="2262212" cy="2554545"/>
          </a:xfrm>
          <a:prstGeom prst="rect">
            <a:avLst/>
          </a:prstGeom>
          <a:noFill/>
          <a:ln w="9525">
            <a:noFill/>
            <a:miter lim="800000"/>
            <a:headEnd/>
            <a:tailEnd/>
          </a:ln>
          <a:effectLst/>
        </p:spPr>
        <p:txBody>
          <a:bodyPr wrap="square">
            <a:spAutoFit/>
          </a:bodyPr>
          <a:lstStyle/>
          <a:p>
            <a:r>
              <a:rPr lang="es-MX" altLang="es-MX" sz="2000" dirty="0" smtClean="0"/>
              <a:t>Las </a:t>
            </a:r>
            <a:r>
              <a:rPr lang="es-MX" altLang="es-MX" sz="2000" b="1" dirty="0" smtClean="0"/>
              <a:t>importaciones </a:t>
            </a:r>
            <a:r>
              <a:rPr lang="es-MX" altLang="es-MX" sz="2000" dirty="0" smtClean="0"/>
              <a:t>son determinadas por la suma de bienes y servicios producidos en el extranjero y consumidos en el interior de un país.</a:t>
            </a:r>
          </a:p>
        </p:txBody>
      </p:sp>
      <p:sp>
        <p:nvSpPr>
          <p:cNvPr id="20" name="3 Título"/>
          <p:cNvSpPr txBox="1">
            <a:spLocks/>
          </p:cNvSpPr>
          <p:nvPr/>
        </p:nvSpPr>
        <p:spPr>
          <a:xfrm>
            <a:off x="457200" y="274638"/>
            <a:ext cx="8229600" cy="1143000"/>
          </a:xfrm>
          <a:prstGeom prst="rect">
            <a:avLst/>
          </a:prstGeom>
        </p:spPr>
        <p:style>
          <a:lnRef idx="0">
            <a:schemeClr val="accent6"/>
          </a:lnRef>
          <a:fillRef idx="3">
            <a:schemeClr val="accent6"/>
          </a:fillRef>
          <a:effectRef idx="3">
            <a:schemeClr val="accent6"/>
          </a:effectRef>
          <a:fontRef idx="minor">
            <a:schemeClr val="lt1"/>
          </a:fontRef>
        </p:style>
        <p:txBody>
          <a:bodyPr>
            <a:normAutofit/>
          </a:bodyPr>
          <a:lstStyle/>
          <a:p>
            <a:pPr marL="514350" marR="0" lvl="0" indent="-514350" algn="l" defTabSz="914400" rtl="0" eaLnBrk="1" fontAlgn="auto" latinLnBrk="0" hangingPunct="1">
              <a:lnSpc>
                <a:spcPct val="100000"/>
              </a:lnSpc>
              <a:spcBef>
                <a:spcPct val="0"/>
              </a:spcBef>
              <a:spcAft>
                <a:spcPts val="0"/>
              </a:spcAft>
              <a:buClrTx/>
              <a:buSzTx/>
              <a:buFontTx/>
              <a:buAutoNum type="arabicPeriod"/>
              <a:tabLst/>
              <a:defRPr/>
            </a:pPr>
            <a:r>
              <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rPr>
              <a:t>Flujos de Comercio Internacional</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Marcador de contenido"/>
          <p:cNvSpPr>
            <a:spLocks noGrp="1"/>
          </p:cNvSpPr>
          <p:nvPr>
            <p:ph idx="1"/>
          </p:nvPr>
        </p:nvSpPr>
        <p:spPr>
          <a:xfrm>
            <a:off x="107504" y="1011198"/>
            <a:ext cx="5688632" cy="5370130"/>
          </a:xfrm>
        </p:spPr>
        <p:txBody>
          <a:bodyPr>
            <a:noAutofit/>
          </a:bodyPr>
          <a:lstStyle/>
          <a:p>
            <a:pPr algn="just" eaLnBrk="1" hangingPunct="1">
              <a:buFont typeface="Arial" charset="0"/>
              <a:buNone/>
            </a:pPr>
            <a:r>
              <a:rPr lang="es-MX" altLang="es-MX" sz="2400" dirty="0" smtClean="0"/>
              <a:t>	</a:t>
            </a:r>
          </a:p>
          <a:p>
            <a:pPr algn="just" eaLnBrk="1" hangingPunct="1">
              <a:buFont typeface="Arial" charset="0"/>
              <a:buNone/>
            </a:pPr>
            <a:r>
              <a:rPr lang="es-MX" altLang="es-MX" sz="2400" dirty="0"/>
              <a:t>	</a:t>
            </a:r>
            <a:r>
              <a:rPr lang="es-MX" altLang="es-MX" sz="2400" dirty="0" smtClean="0"/>
              <a:t>Están relacionadas positivamente con el ingreso y con la producción de un país. </a:t>
            </a:r>
          </a:p>
          <a:p>
            <a:pPr algn="just" eaLnBrk="1" hangingPunct="1">
              <a:buFont typeface="Arial" charset="0"/>
              <a:buNone/>
            </a:pPr>
            <a:r>
              <a:rPr lang="es-MX" altLang="es-MX" sz="2400" dirty="0" smtClean="0"/>
              <a:t>	</a:t>
            </a:r>
          </a:p>
          <a:p>
            <a:pPr algn="just" eaLnBrk="1" hangingPunct="1">
              <a:buFont typeface="Arial" charset="0"/>
              <a:buNone/>
            </a:pPr>
            <a:r>
              <a:rPr lang="es-MX" altLang="es-MX" sz="2400" dirty="0"/>
              <a:t>	</a:t>
            </a:r>
            <a:r>
              <a:rPr lang="es-MX" altLang="es-MX" sz="2400" dirty="0" smtClean="0"/>
              <a:t>Cuando se incrementa el Producto Interno Bruto aumentan las </a:t>
            </a:r>
            <a:r>
              <a:rPr lang="es-MX" altLang="es-MX" sz="2400" b="1" dirty="0" smtClean="0"/>
              <a:t>importaciones</a:t>
            </a:r>
            <a:r>
              <a:rPr lang="es-MX" altLang="es-MX" sz="2400" dirty="0" smtClean="0"/>
              <a:t> porque una parte del aumento de las compras es producido en el extranjero ya sea como bienes finales o como materia prima para producir los propios bienes. </a:t>
            </a:r>
          </a:p>
          <a:p>
            <a:pPr algn="just" eaLnBrk="1" hangingPunct="1">
              <a:buFont typeface="Arial" charset="0"/>
              <a:buNone/>
            </a:pPr>
            <a:endParaRPr lang="es-MX" altLang="es-MX" sz="2400" dirty="0" smtClean="0"/>
          </a:p>
        </p:txBody>
      </p:sp>
      <p:pic>
        <p:nvPicPr>
          <p:cNvPr id="3" name="Picture 2"/>
          <p:cNvPicPr>
            <a:picLocks noChangeAspect="1" noChangeArrowheads="1"/>
          </p:cNvPicPr>
          <p:nvPr/>
        </p:nvPicPr>
        <p:blipFill>
          <a:blip r:embed="rId2" cstate="print"/>
          <a:srcRect/>
          <a:stretch>
            <a:fillRect/>
          </a:stretch>
        </p:blipFill>
        <p:spPr bwMode="auto">
          <a:xfrm>
            <a:off x="6012160" y="1988841"/>
            <a:ext cx="3029843" cy="2817152"/>
          </a:xfrm>
          <a:prstGeom prst="flowChartMultidocument">
            <a:avLst/>
          </a:prstGeom>
          <a:ln>
            <a:solidFill>
              <a:srgbClr val="7030A0"/>
            </a:solidFill>
            <a:headEnd/>
            <a:tailEnd/>
          </a:ln>
        </p:spPr>
        <p:style>
          <a:lnRef idx="3">
            <a:schemeClr val="lt1"/>
          </a:lnRef>
          <a:fillRef idx="1">
            <a:schemeClr val="accent3"/>
          </a:fillRef>
          <a:effectRef idx="1">
            <a:schemeClr val="accent3"/>
          </a:effectRef>
          <a:fontRef idx="minor">
            <a:schemeClr val="lt1"/>
          </a:fontRef>
        </p:style>
      </p:pic>
      <p:sp>
        <p:nvSpPr>
          <p:cNvPr id="4" name="3 Título"/>
          <p:cNvSpPr txBox="1">
            <a:spLocks/>
          </p:cNvSpPr>
          <p:nvPr/>
        </p:nvSpPr>
        <p:spPr>
          <a:xfrm>
            <a:off x="2643174" y="285728"/>
            <a:ext cx="4043362" cy="725470"/>
          </a:xfrm>
          <a:prstGeom prst="rect">
            <a:avLst/>
          </a:prstGeom>
          <a:noFill/>
        </p:spPr>
        <p:style>
          <a:lnRef idx="2">
            <a:schemeClr val="accent4"/>
          </a:lnRef>
          <a:fillRef idx="1">
            <a:schemeClr val="lt1"/>
          </a:fillRef>
          <a:effectRef idx="0">
            <a:schemeClr val="accent4"/>
          </a:effectRef>
          <a:fontRef idx="minor">
            <a:schemeClr val="dk1"/>
          </a:fontRef>
        </p:style>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MX" sz="3000" dirty="0" smtClean="0">
                <a:solidFill>
                  <a:schemeClr val="accent4">
                    <a:lumMod val="75000"/>
                  </a:schemeClr>
                </a:solidFill>
                <a:latin typeface="Arial" pitchFamily="34" charset="0"/>
                <a:cs typeface="Arial" pitchFamily="34" charset="0"/>
              </a:rPr>
              <a:t>a)</a:t>
            </a:r>
            <a:r>
              <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rPr>
              <a:t> Importaciones</a:t>
            </a:r>
            <a:endParaRPr kumimoji="0" lang="es-MX" sz="3000" b="0"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137698750"/>
              </p:ext>
            </p:extLst>
          </p:nvPr>
        </p:nvGraphicFramePr>
        <p:xfrm>
          <a:off x="251520" y="1011199"/>
          <a:ext cx="4258816" cy="3857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 name="1 Diagrama"/>
          <p:cNvGraphicFramePr/>
          <p:nvPr>
            <p:extLst>
              <p:ext uri="{D42A27DB-BD31-4B8C-83A1-F6EECF244321}">
                <p14:modId xmlns:p14="http://schemas.microsoft.com/office/powerpoint/2010/main" val="1716912676"/>
              </p:ext>
            </p:extLst>
          </p:nvPr>
        </p:nvGraphicFramePr>
        <p:xfrm>
          <a:off x="4572001" y="2492896"/>
          <a:ext cx="4429156" cy="403244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3313" name="Picture 1" descr="C:\Archivos de programa\Microsoft Office\MEDIA\CAGCAT10\j0149481.wmf"/>
          <p:cNvPicPr>
            <a:picLocks noChangeAspect="1" noChangeArrowheads="1"/>
          </p:cNvPicPr>
          <p:nvPr/>
        </p:nvPicPr>
        <p:blipFill>
          <a:blip r:embed="rId12" cstate="print"/>
          <a:srcRect/>
          <a:stretch>
            <a:fillRect/>
          </a:stretch>
        </p:blipFill>
        <p:spPr bwMode="auto">
          <a:xfrm>
            <a:off x="683568" y="4869160"/>
            <a:ext cx="2214578" cy="1988840"/>
          </a:xfrm>
          <a:prstGeom prst="rect">
            <a:avLst/>
          </a:prstGeom>
          <a:noFill/>
        </p:spPr>
      </p:pic>
      <p:pic>
        <p:nvPicPr>
          <p:cNvPr id="13314" name="Picture 2" descr="C:\Archivos de programa\Microsoft Office\MEDIA\CAGCAT10\j0222015.wmf"/>
          <p:cNvPicPr>
            <a:picLocks noChangeAspect="1" noChangeArrowheads="1"/>
          </p:cNvPicPr>
          <p:nvPr/>
        </p:nvPicPr>
        <p:blipFill>
          <a:blip r:embed="rId13" cstate="print"/>
          <a:srcRect/>
          <a:stretch>
            <a:fillRect/>
          </a:stretch>
        </p:blipFill>
        <p:spPr bwMode="auto">
          <a:xfrm>
            <a:off x="6929454" y="548680"/>
            <a:ext cx="1780337" cy="1786738"/>
          </a:xfrm>
          <a:prstGeom prst="rect">
            <a:avLst/>
          </a:prstGeom>
          <a:noFill/>
        </p:spPr>
      </p:pic>
      <p:sp>
        <p:nvSpPr>
          <p:cNvPr id="9" name="3 Título"/>
          <p:cNvSpPr txBox="1">
            <a:spLocks/>
          </p:cNvSpPr>
          <p:nvPr/>
        </p:nvSpPr>
        <p:spPr>
          <a:xfrm>
            <a:off x="2643174" y="285728"/>
            <a:ext cx="4043362" cy="725470"/>
          </a:xfrm>
          <a:prstGeom prst="rect">
            <a:avLst/>
          </a:prstGeom>
          <a:noFill/>
        </p:spPr>
        <p:style>
          <a:lnRef idx="2">
            <a:schemeClr val="accent4"/>
          </a:lnRef>
          <a:fillRef idx="1">
            <a:schemeClr val="lt1"/>
          </a:fillRef>
          <a:effectRef idx="0">
            <a:schemeClr val="accent4"/>
          </a:effectRef>
          <a:fontRef idx="minor">
            <a:schemeClr val="dk1"/>
          </a:fontRef>
        </p:style>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MX" sz="3000" dirty="0" smtClean="0">
                <a:solidFill>
                  <a:schemeClr val="accent4">
                    <a:lumMod val="75000"/>
                  </a:schemeClr>
                </a:solidFill>
                <a:latin typeface="Arial" pitchFamily="34" charset="0"/>
                <a:cs typeface="Arial" pitchFamily="34" charset="0"/>
              </a:rPr>
              <a:t>b)</a:t>
            </a:r>
            <a:r>
              <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rPr>
              <a:t> Exportaciones</a:t>
            </a:r>
            <a:endParaRPr kumimoji="0" lang="es-MX" sz="3000" b="0"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2" descr="http://www.google.com.mx/images?q=tbn:BstG8d7a1EVLpM::www.bancopastor.es/MungoBlobs/552/363/exportaciones%252520e%252520importaciones_BIG.jpg&amp;t=1&amp;h=196&amp;w=175&amp;usg=__QHEHeoc8XgArlfhRW-LxvneffHE=">
            <a:hlinkClick r:id="rId2"/>
          </p:cNvPr>
          <p:cNvPicPr>
            <a:picLocks noChangeAspect="1" noChangeArrowheads="1"/>
          </p:cNvPicPr>
          <p:nvPr/>
        </p:nvPicPr>
        <p:blipFill>
          <a:blip r:embed="rId3" cstate="print"/>
          <a:srcRect/>
          <a:stretch>
            <a:fillRect/>
          </a:stretch>
        </p:blipFill>
        <p:spPr bwMode="auto">
          <a:xfrm rot="404030">
            <a:off x="5649196" y="1023136"/>
            <a:ext cx="2268537" cy="2540000"/>
          </a:xfrm>
          <a:prstGeom prst="ellipse">
            <a:avLst/>
          </a:prstGeom>
          <a:ln>
            <a:noFill/>
          </a:ln>
          <a:effectLst>
            <a:softEdge rad="112500"/>
          </a:effectLst>
        </p:spPr>
      </p:pic>
      <p:grpSp>
        <p:nvGrpSpPr>
          <p:cNvPr id="13" name="12 Grupo"/>
          <p:cNvGrpSpPr/>
          <p:nvPr/>
        </p:nvGrpSpPr>
        <p:grpSpPr>
          <a:xfrm>
            <a:off x="158561" y="1278098"/>
            <a:ext cx="6762022" cy="3414907"/>
            <a:chOff x="1714480" y="1428736"/>
            <a:chExt cx="6292437" cy="2429916"/>
          </a:xfrm>
        </p:grpSpPr>
        <p:sp>
          <p:nvSpPr>
            <p:cNvPr id="5" name="4 Menos"/>
            <p:cNvSpPr/>
            <p:nvPr/>
          </p:nvSpPr>
          <p:spPr>
            <a:xfrm>
              <a:off x="2214546" y="1857364"/>
              <a:ext cx="642942" cy="285752"/>
            </a:xfrm>
            <a:prstGeom prst="mathMinus">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ES"/>
            </a:p>
          </p:txBody>
        </p:sp>
        <p:sp>
          <p:nvSpPr>
            <p:cNvPr id="6" name="5 Rectángulo"/>
            <p:cNvSpPr/>
            <p:nvPr/>
          </p:nvSpPr>
          <p:spPr>
            <a:xfrm>
              <a:off x="3000364" y="1428736"/>
              <a:ext cx="3000397" cy="461665"/>
            </a:xfrm>
            <a:prstGeom prst="rect">
              <a:avLst/>
            </a:prstGeom>
          </p:spPr>
          <p:txBody>
            <a:bodyPr wrap="square">
              <a:spAutoFit/>
            </a:bodyPr>
            <a:lstStyle/>
            <a:p>
              <a:r>
                <a:rPr lang="es-MX" altLang="es-MX" sz="2400" b="1" dirty="0" smtClean="0"/>
                <a:t>EXPORTACIONES</a:t>
              </a:r>
              <a:endParaRPr lang="es-ES" sz="2400" dirty="0"/>
            </a:p>
          </p:txBody>
        </p:sp>
        <p:sp>
          <p:nvSpPr>
            <p:cNvPr id="7" name="6 Rectángulo"/>
            <p:cNvSpPr/>
            <p:nvPr/>
          </p:nvSpPr>
          <p:spPr>
            <a:xfrm>
              <a:off x="3000364" y="2214554"/>
              <a:ext cx="2820003" cy="461665"/>
            </a:xfrm>
            <a:prstGeom prst="rect">
              <a:avLst/>
            </a:prstGeom>
          </p:spPr>
          <p:txBody>
            <a:bodyPr wrap="none">
              <a:spAutoFit/>
            </a:bodyPr>
            <a:lstStyle/>
            <a:p>
              <a:r>
                <a:rPr lang="es-MX" altLang="es-MX" sz="2400" b="1" dirty="0" smtClean="0"/>
                <a:t>IMPORTACIONES</a:t>
              </a:r>
              <a:endParaRPr lang="es-ES" sz="2400" dirty="0"/>
            </a:p>
          </p:txBody>
        </p:sp>
        <p:sp>
          <p:nvSpPr>
            <p:cNvPr id="9" name="8 Rectángulo"/>
            <p:cNvSpPr/>
            <p:nvPr/>
          </p:nvSpPr>
          <p:spPr>
            <a:xfrm>
              <a:off x="2578681" y="3004544"/>
              <a:ext cx="5428236" cy="854108"/>
            </a:xfrm>
            <a:prstGeom prst="rect">
              <a:avLst/>
            </a:prstGeom>
          </p:spPr>
          <p:txBody>
            <a:bodyPr wrap="none">
              <a:spAutoFit/>
            </a:bodyPr>
            <a:lstStyle/>
            <a:p>
              <a:pPr algn="ctr"/>
              <a:r>
                <a:rPr lang="es-MX" altLang="es-MX" sz="2400" b="1" dirty="0" smtClean="0"/>
                <a:t>EXPORTACIONES NETAS</a:t>
              </a:r>
            </a:p>
            <a:p>
              <a:pPr algn="ctr"/>
              <a:r>
                <a:rPr lang="es-MX" sz="2400" b="1" dirty="0" smtClean="0"/>
                <a:t>O</a:t>
              </a:r>
            </a:p>
            <a:p>
              <a:r>
                <a:rPr lang="es-MX" sz="2400" b="1" dirty="0" smtClean="0"/>
                <a:t>SALDO DE LA BALANZA COMERCIAL</a:t>
              </a:r>
              <a:endParaRPr lang="es-ES" sz="2400" dirty="0"/>
            </a:p>
          </p:txBody>
        </p:sp>
        <p:sp>
          <p:nvSpPr>
            <p:cNvPr id="10" name="9 Menos"/>
            <p:cNvSpPr/>
            <p:nvPr/>
          </p:nvSpPr>
          <p:spPr>
            <a:xfrm>
              <a:off x="2143108" y="2643182"/>
              <a:ext cx="4357718" cy="285752"/>
            </a:xfrm>
            <a:prstGeom prst="mathMinus">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p>
          </p:txBody>
        </p:sp>
        <p:sp>
          <p:nvSpPr>
            <p:cNvPr id="11" name="10 Igual que"/>
            <p:cNvSpPr/>
            <p:nvPr/>
          </p:nvSpPr>
          <p:spPr>
            <a:xfrm>
              <a:off x="1714480" y="2928934"/>
              <a:ext cx="500066" cy="500066"/>
            </a:xfrm>
            <a:prstGeom prst="mathEqual">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solidFill>
                  <a:schemeClr val="tx1"/>
                </a:solidFill>
              </a:endParaRPr>
            </a:p>
          </p:txBody>
        </p:sp>
      </p:grpSp>
      <p:sp>
        <p:nvSpPr>
          <p:cNvPr id="2" name="1 CuadroTexto"/>
          <p:cNvSpPr txBox="1"/>
          <p:nvPr/>
        </p:nvSpPr>
        <p:spPr>
          <a:xfrm>
            <a:off x="147973" y="260648"/>
            <a:ext cx="8833919" cy="892552"/>
          </a:xfrm>
          <a:prstGeom prst="rect">
            <a:avLst/>
          </a:prstGeom>
          <a:noFill/>
        </p:spPr>
        <p:txBody>
          <a:bodyPr wrap="square" rtlCol="0">
            <a:spAutoFit/>
          </a:bodyPr>
          <a:lstStyle/>
          <a:p>
            <a:pPr algn="just"/>
            <a:r>
              <a:rPr lang="es-MX" sz="2600" dirty="0" smtClean="0"/>
              <a:t>Para todos los países resulta importante conocer su comportamiento </a:t>
            </a:r>
            <a:endParaRPr lang="es-MX" sz="2600" dirty="0"/>
          </a:p>
        </p:txBody>
      </p:sp>
      <p:graphicFrame>
        <p:nvGraphicFramePr>
          <p:cNvPr id="4" name="3 Diagrama"/>
          <p:cNvGraphicFramePr/>
          <p:nvPr>
            <p:extLst>
              <p:ext uri="{D42A27DB-BD31-4B8C-83A1-F6EECF244321}">
                <p14:modId xmlns:p14="http://schemas.microsoft.com/office/powerpoint/2010/main" val="351223706"/>
              </p:ext>
            </p:extLst>
          </p:nvPr>
        </p:nvGraphicFramePr>
        <p:xfrm>
          <a:off x="427253" y="4437113"/>
          <a:ext cx="8249203" cy="21966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699792" y="1196752"/>
            <a:ext cx="6043626" cy="4186254"/>
          </a:xfrm>
        </p:spPr>
        <p:txBody>
          <a:bodyPr>
            <a:normAutofit/>
          </a:bodyPr>
          <a:lstStyle/>
          <a:p>
            <a:pPr algn="just" eaLnBrk="1" hangingPunct="1">
              <a:buFont typeface="Arial" charset="0"/>
              <a:buNone/>
            </a:pPr>
            <a:r>
              <a:rPr lang="es-MX" altLang="es-MX" sz="2800" dirty="0" smtClean="0"/>
              <a:t>	</a:t>
            </a:r>
            <a:r>
              <a:rPr lang="es-MX" altLang="es-MX" sz="2600" dirty="0" smtClean="0"/>
              <a:t>Una </a:t>
            </a:r>
            <a:r>
              <a:rPr lang="es-MX" altLang="es-MX" sz="2600" b="1" dirty="0" smtClean="0"/>
              <a:t>ventaja comparativa </a:t>
            </a:r>
            <a:r>
              <a:rPr lang="es-MX" altLang="es-MX" sz="2600" dirty="0" smtClean="0"/>
              <a:t>es la que disfruta un país sobre otro, en la elaboración de un bien o servicio cuando éste puede producirlo a menor costo, en términos de otros bienes y en comparación con su coste en el otro país.</a:t>
            </a:r>
          </a:p>
          <a:p>
            <a:pPr algn="just" eaLnBrk="1" hangingPunct="1"/>
            <a:endParaRPr lang="es-MX" altLang="es-MX" sz="2800" dirty="0" smtClean="0"/>
          </a:p>
          <a:p>
            <a:pPr algn="just" eaLnBrk="1" hangingPunct="1"/>
            <a:endParaRPr lang="es-MX" altLang="es-MX" sz="2800" dirty="0" smtClean="0"/>
          </a:p>
        </p:txBody>
      </p:sp>
      <p:sp>
        <p:nvSpPr>
          <p:cNvPr id="7" name="3 Título"/>
          <p:cNvSpPr txBox="1">
            <a:spLocks/>
          </p:cNvSpPr>
          <p:nvPr/>
        </p:nvSpPr>
        <p:spPr>
          <a:xfrm>
            <a:off x="1000100" y="285728"/>
            <a:ext cx="7072362" cy="725470"/>
          </a:xfrm>
          <a:prstGeom prst="rect">
            <a:avLst/>
          </a:prstGeom>
          <a:noFill/>
        </p:spPr>
        <p:style>
          <a:lnRef idx="2">
            <a:schemeClr val="accent4"/>
          </a:lnRef>
          <a:fillRef idx="1">
            <a:schemeClr val="lt1"/>
          </a:fillRef>
          <a:effectRef idx="0">
            <a:schemeClr val="accent4"/>
          </a:effectRef>
          <a:fontRef idx="minor">
            <a:schemeClr val="dk1"/>
          </a:fontRef>
        </p:style>
        <p:txBody>
          <a:bodyPr>
            <a:noAutofit/>
          </a:bodyPr>
          <a:lstStyle/>
          <a:p>
            <a:pPr>
              <a:spcBef>
                <a:spcPct val="0"/>
              </a:spcBef>
            </a:pPr>
            <a:r>
              <a:rPr lang="es-MX" sz="2800" b="1" dirty="0" smtClean="0">
                <a:solidFill>
                  <a:schemeClr val="accent4">
                    <a:lumMod val="75000"/>
                  </a:schemeClr>
                </a:solidFill>
                <a:latin typeface="Arial" pitchFamily="34" charset="0"/>
                <a:cs typeface="Arial" pitchFamily="34" charset="0"/>
              </a:rPr>
              <a:t>c) </a:t>
            </a:r>
            <a:r>
              <a:rPr lang="es-MX" altLang="es-MX" sz="2800" b="1" dirty="0" smtClean="0">
                <a:solidFill>
                  <a:schemeClr val="accent4">
                    <a:lumMod val="75000"/>
                  </a:schemeClr>
                </a:solidFill>
                <a:latin typeface="Arial" pitchFamily="34" charset="0"/>
                <a:cs typeface="Arial" pitchFamily="34" charset="0"/>
              </a:rPr>
              <a:t>Ventajas</a:t>
            </a:r>
            <a:r>
              <a:rPr lang="es-MX" altLang="es-MX" sz="2800" b="1" dirty="0" smtClean="0"/>
              <a:t> </a:t>
            </a:r>
            <a:r>
              <a:rPr lang="es-MX" altLang="es-MX" sz="2800" b="1" dirty="0" smtClean="0">
                <a:solidFill>
                  <a:schemeClr val="accent4">
                    <a:lumMod val="75000"/>
                  </a:schemeClr>
                </a:solidFill>
                <a:latin typeface="Arial" pitchFamily="34" charset="0"/>
                <a:cs typeface="Arial" pitchFamily="34" charset="0"/>
              </a:rPr>
              <a:t>y</a:t>
            </a:r>
            <a:r>
              <a:rPr lang="es-MX" altLang="es-MX" sz="2800" b="1" dirty="0" smtClean="0"/>
              <a:t> </a:t>
            </a:r>
            <a:r>
              <a:rPr lang="es-MX" altLang="es-MX" sz="2800" b="1" dirty="0" smtClean="0">
                <a:solidFill>
                  <a:schemeClr val="accent4">
                    <a:lumMod val="75000"/>
                  </a:schemeClr>
                </a:solidFill>
                <a:latin typeface="Arial" pitchFamily="34" charset="0"/>
                <a:cs typeface="Arial" pitchFamily="34" charset="0"/>
              </a:rPr>
              <a:t>desventajas</a:t>
            </a:r>
            <a:r>
              <a:rPr lang="es-MX" altLang="es-MX" sz="2800" b="1" dirty="0" smtClean="0"/>
              <a:t> </a:t>
            </a:r>
            <a:r>
              <a:rPr lang="es-MX" altLang="es-MX" sz="2800" b="1" dirty="0" smtClean="0">
                <a:solidFill>
                  <a:schemeClr val="accent4">
                    <a:lumMod val="75000"/>
                  </a:schemeClr>
                </a:solidFill>
                <a:latin typeface="Arial" pitchFamily="34" charset="0"/>
                <a:cs typeface="Arial" pitchFamily="34" charset="0"/>
              </a:rPr>
              <a:t>comparativas</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s-MX" sz="2800" b="0" i="0" u="none" strike="noStrike" kern="1200" cap="none" spc="0" normalizeH="0" baseline="0" noProof="0" dirty="0">
              <a:ln>
                <a:noFill/>
              </a:ln>
              <a:solidFill>
                <a:schemeClr val="lt1"/>
              </a:solidFill>
              <a:effectLst/>
              <a:uLnTx/>
              <a:uFillTx/>
              <a:latin typeface="+mn-lt"/>
              <a:ea typeface="+mn-ea"/>
              <a:cs typeface="+mn-cs"/>
            </a:endParaRPr>
          </a:p>
        </p:txBody>
      </p:sp>
      <p:pic>
        <p:nvPicPr>
          <p:cNvPr id="39938" name="Picture 2" descr="C:\Archivos de programa\Microsoft Office\MEDIA\CAGCAT10\j0235319.wmf"/>
          <p:cNvPicPr>
            <a:picLocks noChangeAspect="1" noChangeArrowheads="1"/>
          </p:cNvPicPr>
          <p:nvPr/>
        </p:nvPicPr>
        <p:blipFill>
          <a:blip r:embed="rId2" cstate="print"/>
          <a:srcRect/>
          <a:stretch>
            <a:fillRect/>
          </a:stretch>
        </p:blipFill>
        <p:spPr bwMode="auto">
          <a:xfrm rot="1064788">
            <a:off x="299753" y="1040610"/>
            <a:ext cx="2735476" cy="2393903"/>
          </a:xfrm>
          <a:prstGeom prst="rect">
            <a:avLst/>
          </a:prstGeom>
          <a:noFill/>
        </p:spPr>
      </p:pic>
      <p:pic>
        <p:nvPicPr>
          <p:cNvPr id="39939" name="Picture 3" descr="C:\Archivos de programa\Microsoft Office\MEDIA\CAGCAT10\j0285360.wmf"/>
          <p:cNvPicPr>
            <a:picLocks noChangeAspect="1" noChangeArrowheads="1"/>
          </p:cNvPicPr>
          <p:nvPr/>
        </p:nvPicPr>
        <p:blipFill>
          <a:blip r:embed="rId3" cstate="print"/>
          <a:srcRect/>
          <a:stretch>
            <a:fillRect/>
          </a:stretch>
        </p:blipFill>
        <p:spPr bwMode="auto">
          <a:xfrm>
            <a:off x="5868144" y="3794450"/>
            <a:ext cx="1980477" cy="241743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txBox="1">
            <a:spLocks noGrp="1"/>
          </p:cNvSpPr>
          <p:nvPr>
            <p:ph type="title"/>
          </p:nvPr>
        </p:nvSpPr>
        <p:spPr>
          <a:xfrm>
            <a:off x="457200" y="274638"/>
            <a:ext cx="8229600" cy="725470"/>
          </a:xfrm>
          <a:prstGeom prst="rect">
            <a:avLst/>
          </a:prstGeom>
          <a:noFill/>
        </p:spPr>
        <p:style>
          <a:lnRef idx="2">
            <a:schemeClr val="accent4"/>
          </a:lnRef>
          <a:fillRef idx="1">
            <a:schemeClr val="lt1"/>
          </a:fillRef>
          <a:effectRef idx="0">
            <a:schemeClr val="accent4"/>
          </a:effectRef>
          <a:fontRef idx="minor">
            <a:schemeClr val="dk1"/>
          </a:fontRef>
        </p:style>
        <p:txBody>
          <a:bodyPr>
            <a:noAutofit/>
          </a:bodyPr>
          <a:lstStyle/>
          <a:p>
            <a:pPr>
              <a:spcBef>
                <a:spcPct val="0"/>
              </a:spcBef>
            </a:pPr>
            <a:r>
              <a:rPr lang="es-MX" sz="2800" b="1" dirty="0" smtClean="0">
                <a:solidFill>
                  <a:schemeClr val="accent4">
                    <a:lumMod val="75000"/>
                  </a:schemeClr>
                </a:solidFill>
                <a:latin typeface="Arial" pitchFamily="34" charset="0"/>
                <a:cs typeface="Arial" pitchFamily="34" charset="0"/>
              </a:rPr>
              <a:t/>
            </a:r>
            <a:br>
              <a:rPr lang="es-MX" sz="2800" b="1" dirty="0" smtClean="0">
                <a:solidFill>
                  <a:schemeClr val="accent4">
                    <a:lumMod val="75000"/>
                  </a:schemeClr>
                </a:solidFill>
                <a:latin typeface="Arial" pitchFamily="34" charset="0"/>
                <a:cs typeface="Arial" pitchFamily="34" charset="0"/>
              </a:rPr>
            </a:br>
            <a:r>
              <a:rPr lang="es-MX" sz="2800" b="1" dirty="0" smtClean="0">
                <a:solidFill>
                  <a:schemeClr val="accent4">
                    <a:lumMod val="75000"/>
                  </a:schemeClr>
                </a:solidFill>
                <a:latin typeface="Arial" pitchFamily="34" charset="0"/>
                <a:cs typeface="Arial" pitchFamily="34" charset="0"/>
              </a:rPr>
              <a:t>c) </a:t>
            </a:r>
            <a:r>
              <a:rPr lang="es-MX" altLang="es-MX" sz="2800" b="1" dirty="0" smtClean="0">
                <a:solidFill>
                  <a:schemeClr val="accent4">
                    <a:lumMod val="75000"/>
                  </a:schemeClr>
                </a:solidFill>
                <a:latin typeface="Arial" pitchFamily="34" charset="0"/>
                <a:cs typeface="Arial" pitchFamily="34" charset="0"/>
              </a:rPr>
              <a:t>Ventajas</a:t>
            </a:r>
            <a:r>
              <a:rPr lang="es-MX" altLang="es-MX" sz="2800" b="1" dirty="0" smtClean="0"/>
              <a:t> </a:t>
            </a:r>
            <a:r>
              <a:rPr lang="es-MX" altLang="es-MX" sz="2800" b="1" dirty="0" smtClean="0">
                <a:solidFill>
                  <a:schemeClr val="accent4">
                    <a:lumMod val="75000"/>
                  </a:schemeClr>
                </a:solidFill>
                <a:latin typeface="Arial" pitchFamily="34" charset="0"/>
                <a:cs typeface="Arial" pitchFamily="34" charset="0"/>
              </a:rPr>
              <a:t>y</a:t>
            </a:r>
            <a:r>
              <a:rPr lang="es-MX" altLang="es-MX" sz="2800" b="1" dirty="0" smtClean="0"/>
              <a:t> </a:t>
            </a:r>
            <a:r>
              <a:rPr lang="es-MX" altLang="es-MX" sz="2800" b="1" dirty="0" smtClean="0">
                <a:solidFill>
                  <a:schemeClr val="accent4">
                    <a:lumMod val="75000"/>
                  </a:schemeClr>
                </a:solidFill>
                <a:latin typeface="Arial" pitchFamily="34" charset="0"/>
                <a:cs typeface="Arial" pitchFamily="34" charset="0"/>
              </a:rPr>
              <a:t>desventajas</a:t>
            </a:r>
            <a:r>
              <a:rPr lang="es-MX" altLang="es-MX" sz="2800" b="1" dirty="0" smtClean="0"/>
              <a:t> </a:t>
            </a:r>
            <a:r>
              <a:rPr lang="es-MX" altLang="es-MX" sz="2800" b="1" dirty="0" smtClean="0">
                <a:solidFill>
                  <a:schemeClr val="accent4">
                    <a:lumMod val="75000"/>
                  </a:schemeClr>
                </a:solidFill>
                <a:latin typeface="Arial" pitchFamily="34" charset="0"/>
                <a:cs typeface="Arial" pitchFamily="34" charset="0"/>
              </a:rPr>
              <a:t>comparativas</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s-MX" sz="2800" b="0" i="0" u="none" strike="noStrike" kern="1200" cap="none" spc="0" normalizeH="0" baseline="0" noProof="0" dirty="0">
              <a:ln>
                <a:noFill/>
              </a:ln>
              <a:solidFill>
                <a:schemeClr val="lt1"/>
              </a:solidFill>
              <a:effectLst/>
              <a:uLnTx/>
              <a:uFillTx/>
              <a:latin typeface="+mn-lt"/>
              <a:ea typeface="+mn-ea"/>
              <a:cs typeface="+mn-cs"/>
            </a:endParaRPr>
          </a:p>
        </p:txBody>
      </p:sp>
      <p:sp>
        <p:nvSpPr>
          <p:cNvPr id="6" name="5 Rectángulo"/>
          <p:cNvSpPr/>
          <p:nvPr/>
        </p:nvSpPr>
        <p:spPr>
          <a:xfrm>
            <a:off x="3641794" y="1052736"/>
            <a:ext cx="4929222" cy="5262979"/>
          </a:xfrm>
          <a:prstGeom prst="rect">
            <a:avLst/>
          </a:prstGeom>
        </p:spPr>
        <p:txBody>
          <a:bodyPr wrap="square">
            <a:spAutoFit/>
          </a:bodyPr>
          <a:lstStyle/>
          <a:p>
            <a:pPr algn="just"/>
            <a:r>
              <a:rPr lang="es-MX" altLang="es-MX" sz="2400" dirty="0" smtClean="0"/>
              <a:t>Especialización de un país en la producción de bienes y servicios.</a:t>
            </a:r>
          </a:p>
          <a:p>
            <a:pPr algn="just"/>
            <a:endParaRPr lang="es-MX" altLang="es-MX" sz="2400" dirty="0" smtClean="0"/>
          </a:p>
          <a:p>
            <a:pPr algn="just"/>
            <a:r>
              <a:rPr lang="es-MX" altLang="es-MX" sz="2400" dirty="0" smtClean="0"/>
              <a:t>Dependencia frente a otros países para adquirir determinados bienes o servicios.</a:t>
            </a:r>
          </a:p>
          <a:p>
            <a:pPr algn="just"/>
            <a:endParaRPr lang="es-MX" altLang="es-MX" sz="2400" dirty="0" smtClean="0"/>
          </a:p>
          <a:p>
            <a:pPr algn="just"/>
            <a:r>
              <a:rPr lang="es-MX" altLang="es-MX" sz="2400" dirty="0" smtClean="0"/>
              <a:t>Se fortalecen las economías del exterior al mantener productos importados. </a:t>
            </a:r>
          </a:p>
          <a:p>
            <a:pPr algn="just"/>
            <a:endParaRPr lang="es-MX" altLang="es-MX" sz="2400" dirty="0" smtClean="0"/>
          </a:p>
          <a:p>
            <a:pPr algn="just"/>
            <a:r>
              <a:rPr lang="es-MX" altLang="es-MX" sz="2400" dirty="0" smtClean="0"/>
              <a:t>Se desprotege la planta productiva del país que adquiere los productos del extranjero.</a:t>
            </a:r>
          </a:p>
        </p:txBody>
      </p:sp>
      <p:grpSp>
        <p:nvGrpSpPr>
          <p:cNvPr id="11" name="10 Grupo"/>
          <p:cNvGrpSpPr/>
          <p:nvPr/>
        </p:nvGrpSpPr>
        <p:grpSpPr>
          <a:xfrm>
            <a:off x="3143240" y="1285860"/>
            <a:ext cx="428628" cy="4357718"/>
            <a:chOff x="3143240" y="1285860"/>
            <a:chExt cx="428628" cy="4357718"/>
          </a:xfrm>
        </p:grpSpPr>
        <p:sp>
          <p:nvSpPr>
            <p:cNvPr id="7" name="6 Cheurón"/>
            <p:cNvSpPr/>
            <p:nvPr/>
          </p:nvSpPr>
          <p:spPr>
            <a:xfrm>
              <a:off x="3143240" y="1285860"/>
              <a:ext cx="357190" cy="42862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8" name="7 Cheurón"/>
            <p:cNvSpPr/>
            <p:nvPr/>
          </p:nvSpPr>
          <p:spPr>
            <a:xfrm>
              <a:off x="3143240" y="2285992"/>
              <a:ext cx="357190" cy="428628"/>
            </a:xfrm>
            <a:prstGeom prst="chevro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ES">
                <a:solidFill>
                  <a:schemeClr val="tx1"/>
                </a:solidFill>
              </a:endParaRPr>
            </a:p>
          </p:txBody>
        </p:sp>
        <p:sp>
          <p:nvSpPr>
            <p:cNvPr id="9" name="8 Cheurón"/>
            <p:cNvSpPr/>
            <p:nvPr/>
          </p:nvSpPr>
          <p:spPr>
            <a:xfrm>
              <a:off x="3143240" y="3786190"/>
              <a:ext cx="357190" cy="428628"/>
            </a:xfrm>
            <a:prstGeom prst="chevro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ES">
                <a:solidFill>
                  <a:schemeClr val="tx1"/>
                </a:solidFill>
              </a:endParaRPr>
            </a:p>
          </p:txBody>
        </p:sp>
        <p:sp>
          <p:nvSpPr>
            <p:cNvPr id="10" name="9 Cheurón"/>
            <p:cNvSpPr/>
            <p:nvPr/>
          </p:nvSpPr>
          <p:spPr>
            <a:xfrm>
              <a:off x="3214678" y="5214950"/>
              <a:ext cx="357190" cy="428628"/>
            </a:xfrm>
            <a:prstGeom prst="chevr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ES">
                <a:solidFill>
                  <a:schemeClr val="tx1"/>
                </a:solidFill>
              </a:endParaRPr>
            </a:p>
          </p:txBody>
        </p:sp>
      </p:grpSp>
      <p:pic>
        <p:nvPicPr>
          <p:cNvPr id="2050" name="Picture 2" descr="https://encrypted-tbn1.gstatic.com/images?q=tbn:ANd9GcR9RpNcOKIgQXwbjTpKJPmUJJoNTLKpQDBqoX98DNCOhhdqhkwAu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60849"/>
            <a:ext cx="3225126" cy="28635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1714520" y="1142984"/>
            <a:ext cx="6025832" cy="2921858"/>
          </a:xfrm>
        </p:spPr>
        <p:txBody>
          <a:bodyPr rtlCol="0">
            <a:noAutofit/>
          </a:bodyPr>
          <a:lstStyle/>
          <a:p>
            <a:pPr eaLnBrk="1" fontAlgn="auto" hangingPunct="1">
              <a:spcAft>
                <a:spcPts val="0"/>
              </a:spcAft>
              <a:buFont typeface="Arial" charset="0"/>
              <a:buNone/>
              <a:defRPr/>
            </a:pPr>
            <a:endParaRPr lang="es-MX" sz="2200" dirty="0" smtClean="0"/>
          </a:p>
          <a:p>
            <a:pPr algn="just" eaLnBrk="1" fontAlgn="auto" hangingPunct="1">
              <a:spcAft>
                <a:spcPts val="0"/>
              </a:spcAft>
              <a:buFont typeface="Arial" pitchFamily="34" charset="0"/>
              <a:buNone/>
              <a:defRPr/>
            </a:pPr>
            <a:r>
              <a:rPr lang="es-MX" sz="2200" dirty="0" smtClean="0"/>
              <a:t>	Si México produce un producto agrícola (maíz) a un menor costo que Estados Unidos, conviene a este último comprarlo que producirlo. </a:t>
            </a:r>
          </a:p>
          <a:p>
            <a:pPr algn="just" eaLnBrk="1" fontAlgn="auto" hangingPunct="1">
              <a:spcAft>
                <a:spcPts val="0"/>
              </a:spcAft>
              <a:buFont typeface="Arial" pitchFamily="34" charset="0"/>
              <a:buNone/>
              <a:defRPr/>
            </a:pPr>
            <a:r>
              <a:rPr lang="es-MX" sz="2200" dirty="0" smtClean="0"/>
              <a:t>	Se dice entonces que México tiene una ventaja comparativa respecto Estados Unidos.	</a:t>
            </a:r>
            <a:endParaRPr lang="es-MX" sz="2200" dirty="0"/>
          </a:p>
        </p:txBody>
      </p:sp>
      <p:graphicFrame>
        <p:nvGraphicFramePr>
          <p:cNvPr id="2" name="1 Marcador de contenido"/>
          <p:cNvGraphicFramePr>
            <a:graphicFrameLocks noGrp="1"/>
          </p:cNvGraphicFramePr>
          <p:nvPr>
            <p:ph sz="half" idx="2"/>
            <p:extLst>
              <p:ext uri="{D42A27DB-BD31-4B8C-83A1-F6EECF244321}">
                <p14:modId xmlns:p14="http://schemas.microsoft.com/office/powerpoint/2010/main" val="2040810453"/>
              </p:ext>
            </p:extLst>
          </p:nvPr>
        </p:nvGraphicFramePr>
        <p:xfrm>
          <a:off x="323528" y="4145090"/>
          <a:ext cx="8424936" cy="24522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Título"/>
          <p:cNvSpPr txBox="1">
            <a:spLocks/>
          </p:cNvSpPr>
          <p:nvPr/>
        </p:nvSpPr>
        <p:spPr>
          <a:xfrm>
            <a:off x="1000100" y="285728"/>
            <a:ext cx="7072362" cy="725470"/>
          </a:xfrm>
          <a:prstGeom prst="rect">
            <a:avLst/>
          </a:prstGeom>
          <a:noFill/>
        </p:spPr>
        <p:style>
          <a:lnRef idx="2">
            <a:schemeClr val="accent4"/>
          </a:lnRef>
          <a:fillRef idx="1">
            <a:schemeClr val="lt1"/>
          </a:fillRef>
          <a:effectRef idx="0">
            <a:schemeClr val="accent4"/>
          </a:effectRef>
          <a:fontRef idx="minor">
            <a:schemeClr val="dk1"/>
          </a:fontRef>
        </p:style>
        <p:txBody>
          <a:bodyPr>
            <a:noAutofit/>
          </a:bodyPr>
          <a:lstStyle/>
          <a:p>
            <a:pPr algn="ctr">
              <a:spcBef>
                <a:spcPct val="0"/>
              </a:spcBef>
            </a:pPr>
            <a:r>
              <a:rPr lang="es-MX" sz="2800" b="1" dirty="0" smtClean="0">
                <a:solidFill>
                  <a:schemeClr val="accent4">
                    <a:lumMod val="75000"/>
                  </a:schemeClr>
                </a:solidFill>
                <a:latin typeface="Arial" pitchFamily="34" charset="0"/>
                <a:cs typeface="Arial" pitchFamily="34" charset="0"/>
              </a:rPr>
              <a:t>Ejemplo</a:t>
            </a:r>
            <a:endParaRPr lang="es-MX" altLang="es-MX" sz="2800" b="1" dirty="0" smtClean="0">
              <a:solidFill>
                <a:schemeClr val="accent4">
                  <a:lumMod val="75000"/>
                </a:schemeClr>
              </a:solidFill>
              <a:latin typeface="Arial" pitchFamily="34" charset="0"/>
              <a:cs typeface="Arial" pitchFamily="34" charset="0"/>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s-MX" sz="2800" b="0" i="0" u="none" strike="noStrike" kern="1200" cap="none" spc="0" normalizeH="0" baseline="0" noProof="0" dirty="0">
              <a:ln>
                <a:noFill/>
              </a:ln>
              <a:solidFill>
                <a:schemeClr val="lt1"/>
              </a:solidFill>
              <a:effectLst/>
              <a:uLnTx/>
              <a:uFillTx/>
              <a:latin typeface="+mn-lt"/>
              <a:ea typeface="+mn-ea"/>
              <a:cs typeface="+mn-cs"/>
            </a:endParaRPr>
          </a:p>
        </p:txBody>
      </p:sp>
      <p:pic>
        <p:nvPicPr>
          <p:cNvPr id="11265" name="Picture 1" descr="C:\Archivos de programa\Microsoft Office\MEDIA\OFFICE12\Lines\BD14996_.gif"/>
          <p:cNvPicPr>
            <a:picLocks noChangeAspect="1" noChangeArrowheads="1"/>
          </p:cNvPicPr>
          <p:nvPr/>
        </p:nvPicPr>
        <p:blipFill>
          <a:blip r:embed="rId7" cstate="print"/>
          <a:srcRect/>
          <a:stretch>
            <a:fillRect/>
          </a:stretch>
        </p:blipFill>
        <p:spPr bwMode="auto">
          <a:xfrm>
            <a:off x="1714480" y="1142984"/>
            <a:ext cx="5715000" cy="500066"/>
          </a:xfrm>
          <a:prstGeom prst="rect">
            <a:avLst/>
          </a:prstGeom>
          <a:noFill/>
        </p:spPr>
      </p:pic>
      <p:pic>
        <p:nvPicPr>
          <p:cNvPr id="7" name="Picture 1" descr="C:\Archivos de programa\Microsoft Office\MEDIA\OFFICE12\Lines\BD14996_.gif"/>
          <p:cNvPicPr>
            <a:picLocks noChangeAspect="1" noChangeArrowheads="1"/>
          </p:cNvPicPr>
          <p:nvPr/>
        </p:nvPicPr>
        <p:blipFill>
          <a:blip r:embed="rId7" cstate="print"/>
          <a:srcRect/>
          <a:stretch>
            <a:fillRect/>
          </a:stretch>
        </p:blipFill>
        <p:spPr bwMode="auto">
          <a:xfrm>
            <a:off x="1678781" y="3645024"/>
            <a:ext cx="5715000" cy="500066"/>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922675640"/>
              </p:ext>
            </p:extLst>
          </p:nvPr>
        </p:nvGraphicFramePr>
        <p:xfrm>
          <a:off x="5749605" y="1133905"/>
          <a:ext cx="3394395" cy="24391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Rectángulo"/>
          <p:cNvSpPr/>
          <p:nvPr/>
        </p:nvSpPr>
        <p:spPr>
          <a:xfrm>
            <a:off x="3131840" y="3945460"/>
            <a:ext cx="5601804" cy="2800767"/>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MX" altLang="es-MX" sz="2200" dirty="0">
                <a:solidFill>
                  <a:schemeClr val="tx1"/>
                </a:solidFill>
              </a:rPr>
              <a:t>C</a:t>
            </a:r>
            <a:r>
              <a:rPr lang="es-MX" altLang="es-MX" sz="2200" dirty="0" smtClean="0">
                <a:solidFill>
                  <a:schemeClr val="tx1"/>
                </a:solidFill>
              </a:rPr>
              <a:t>uyo postulado básico señala: </a:t>
            </a:r>
          </a:p>
          <a:p>
            <a:endParaRPr lang="es-MX" altLang="es-MX" sz="2200" i="1" dirty="0" smtClean="0">
              <a:solidFill>
                <a:schemeClr val="tx1"/>
              </a:solidFill>
            </a:endParaRPr>
          </a:p>
          <a:p>
            <a:r>
              <a:rPr lang="es-MX" altLang="es-MX" sz="2200" i="1" dirty="0" smtClean="0">
                <a:solidFill>
                  <a:schemeClr val="tx1"/>
                </a:solidFill>
              </a:rPr>
              <a:t>“aunque un país no tenga ventaja absoluta en la producción de ningún bien, le convendrá especializarse en aquellos bienes o servicios para las que su ventaja sea comparativamente mayor o su desventaja comparativamente menor“.</a:t>
            </a:r>
            <a:endParaRPr lang="es-ES" sz="2200" i="1" dirty="0">
              <a:solidFill>
                <a:schemeClr val="tx1"/>
              </a:solidFill>
            </a:endParaRPr>
          </a:p>
        </p:txBody>
      </p:sp>
      <p:sp>
        <p:nvSpPr>
          <p:cNvPr id="5" name="3 Título"/>
          <p:cNvSpPr txBox="1">
            <a:spLocks/>
          </p:cNvSpPr>
          <p:nvPr/>
        </p:nvSpPr>
        <p:spPr>
          <a:xfrm>
            <a:off x="1000100" y="287523"/>
            <a:ext cx="7072362" cy="725470"/>
          </a:xfrm>
          <a:prstGeom prst="rect">
            <a:avLst/>
          </a:prstGeom>
          <a:noFill/>
        </p:spPr>
        <p:style>
          <a:lnRef idx="2">
            <a:schemeClr val="accent4"/>
          </a:lnRef>
          <a:fillRef idx="1">
            <a:schemeClr val="lt1"/>
          </a:fillRef>
          <a:effectRef idx="0">
            <a:schemeClr val="accent4"/>
          </a:effectRef>
          <a:fontRef idx="minor">
            <a:schemeClr val="dk1"/>
          </a:fontRef>
        </p:style>
        <p:txBody>
          <a:bodyPr>
            <a:noAutofit/>
          </a:bodyPr>
          <a:lstStyle/>
          <a:p>
            <a:pPr>
              <a:spcBef>
                <a:spcPct val="0"/>
              </a:spcBef>
            </a:pPr>
            <a:r>
              <a:rPr lang="es-MX" sz="2800" b="1" dirty="0" smtClean="0">
                <a:solidFill>
                  <a:schemeClr val="accent4">
                    <a:lumMod val="75000"/>
                  </a:schemeClr>
                </a:solidFill>
                <a:latin typeface="Arial" pitchFamily="34" charset="0"/>
                <a:cs typeface="Arial" pitchFamily="34" charset="0"/>
              </a:rPr>
              <a:t>c) </a:t>
            </a:r>
            <a:r>
              <a:rPr lang="es-MX" altLang="es-MX" sz="2800" b="1" dirty="0" smtClean="0">
                <a:solidFill>
                  <a:schemeClr val="accent4">
                    <a:lumMod val="75000"/>
                  </a:schemeClr>
                </a:solidFill>
                <a:latin typeface="Arial" pitchFamily="34" charset="0"/>
                <a:cs typeface="Arial" pitchFamily="34" charset="0"/>
              </a:rPr>
              <a:t>Ventajas</a:t>
            </a:r>
            <a:r>
              <a:rPr lang="es-MX" altLang="es-MX" sz="2800" b="1" dirty="0" smtClean="0"/>
              <a:t> </a:t>
            </a:r>
            <a:r>
              <a:rPr lang="es-MX" altLang="es-MX" sz="2800" b="1" dirty="0" smtClean="0">
                <a:solidFill>
                  <a:schemeClr val="accent4">
                    <a:lumMod val="75000"/>
                  </a:schemeClr>
                </a:solidFill>
                <a:latin typeface="Arial" pitchFamily="34" charset="0"/>
                <a:cs typeface="Arial" pitchFamily="34" charset="0"/>
              </a:rPr>
              <a:t>y</a:t>
            </a:r>
            <a:r>
              <a:rPr lang="es-MX" altLang="es-MX" sz="2800" b="1" dirty="0" smtClean="0"/>
              <a:t> </a:t>
            </a:r>
            <a:r>
              <a:rPr lang="es-MX" altLang="es-MX" sz="2800" b="1" dirty="0" smtClean="0">
                <a:solidFill>
                  <a:schemeClr val="accent4">
                    <a:lumMod val="75000"/>
                  </a:schemeClr>
                </a:solidFill>
                <a:latin typeface="Arial" pitchFamily="34" charset="0"/>
                <a:cs typeface="Arial" pitchFamily="34" charset="0"/>
              </a:rPr>
              <a:t>desventajas</a:t>
            </a:r>
            <a:r>
              <a:rPr lang="es-MX" altLang="es-MX" sz="2800" b="1" dirty="0" smtClean="0"/>
              <a:t> </a:t>
            </a:r>
            <a:r>
              <a:rPr lang="es-MX" altLang="es-MX" sz="2800" b="1" dirty="0" smtClean="0">
                <a:solidFill>
                  <a:schemeClr val="accent4">
                    <a:lumMod val="75000"/>
                  </a:schemeClr>
                </a:solidFill>
                <a:latin typeface="Arial" pitchFamily="34" charset="0"/>
                <a:cs typeface="Arial" pitchFamily="34" charset="0"/>
              </a:rPr>
              <a:t>comparativas</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s-MX" sz="2800" b="0" i="0" u="none" strike="noStrike" kern="1200" cap="none" spc="0" normalizeH="0" baseline="0" noProof="0" dirty="0">
              <a:ln>
                <a:noFill/>
              </a:ln>
              <a:solidFill>
                <a:schemeClr val="lt1"/>
              </a:solidFill>
              <a:effectLst/>
              <a:uLnTx/>
              <a:uFillTx/>
              <a:latin typeface="+mn-lt"/>
              <a:ea typeface="+mn-ea"/>
              <a:cs typeface="+mn-cs"/>
            </a:endParaRPr>
          </a:p>
        </p:txBody>
      </p:sp>
      <p:sp>
        <p:nvSpPr>
          <p:cNvPr id="6" name="5 Rectángulo"/>
          <p:cNvSpPr/>
          <p:nvPr/>
        </p:nvSpPr>
        <p:spPr>
          <a:xfrm>
            <a:off x="109796" y="1700808"/>
            <a:ext cx="3310075" cy="954107"/>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pPr algn="ctr"/>
            <a:r>
              <a:rPr lang="es-MX" altLang="es-MX" sz="2800" b="1" dirty="0" smtClean="0">
                <a:solidFill>
                  <a:schemeClr val="tx1"/>
                </a:solidFill>
              </a:rPr>
              <a:t>David Ricardo</a:t>
            </a:r>
          </a:p>
          <a:p>
            <a:pPr algn="ctr"/>
            <a:r>
              <a:rPr lang="es-MX" altLang="es-MX" sz="2800" i="1" dirty="0" smtClean="0">
                <a:solidFill>
                  <a:schemeClr val="tx1"/>
                </a:solidFill>
              </a:rPr>
              <a:t>Economista clásico</a:t>
            </a:r>
            <a:endParaRPr lang="es-ES" sz="2800" i="1" dirty="0">
              <a:solidFill>
                <a:schemeClr val="tx1"/>
              </a:solidFill>
            </a:endParaRPr>
          </a:p>
        </p:txBody>
      </p:sp>
      <p:sp>
        <p:nvSpPr>
          <p:cNvPr id="7" name="6 Flecha a la derecha con muesca"/>
          <p:cNvSpPr/>
          <p:nvPr/>
        </p:nvSpPr>
        <p:spPr>
          <a:xfrm>
            <a:off x="3923928" y="1767367"/>
            <a:ext cx="1728192" cy="820987"/>
          </a:xfrm>
          <a:prstGeom prst="notchedRightArrow">
            <a:avLst>
              <a:gd name="adj1" fmla="val 50000"/>
              <a:gd name="adj2" fmla="val 48462"/>
            </a:avLst>
          </a:prstGeom>
          <a:solidFill>
            <a:srgbClr val="008000"/>
          </a:solidFill>
        </p:spPr>
        <p:style>
          <a:lnRef idx="0">
            <a:schemeClr val="accent4"/>
          </a:lnRef>
          <a:fillRef idx="3">
            <a:schemeClr val="accent4"/>
          </a:fillRef>
          <a:effectRef idx="3">
            <a:schemeClr val="accent4"/>
          </a:effectRef>
          <a:fontRef idx="minor">
            <a:schemeClr val="lt1"/>
          </a:fontRef>
        </p:style>
        <p:txBody>
          <a:bodyPr rtlCol="0" anchor="ctr"/>
          <a:lstStyle/>
          <a:p>
            <a:pPr algn="ctr"/>
            <a:endParaRPr lang="es-ES">
              <a:ln>
                <a:solidFill>
                  <a:srgbClr val="008000"/>
                </a:solidFill>
              </a:ln>
              <a:solidFill>
                <a:srgbClr val="008000"/>
              </a:solidFill>
            </a:endParaRPr>
          </a:p>
        </p:txBody>
      </p:sp>
      <p:pic>
        <p:nvPicPr>
          <p:cNvPr id="10241" name="Picture 1" descr="C:\Archivos de programa\Microsoft Office\MEDIA\CAGCAT10\j0297185.wmf"/>
          <p:cNvPicPr>
            <a:picLocks noChangeAspect="1" noChangeArrowheads="1"/>
          </p:cNvPicPr>
          <p:nvPr/>
        </p:nvPicPr>
        <p:blipFill>
          <a:blip r:embed="rId7" cstate="print"/>
          <a:srcRect/>
          <a:stretch>
            <a:fillRect/>
          </a:stretch>
        </p:blipFill>
        <p:spPr bwMode="auto">
          <a:xfrm>
            <a:off x="0" y="4005064"/>
            <a:ext cx="3077114" cy="2730744"/>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bo"/>
          <p:cNvSpPr/>
          <p:nvPr/>
        </p:nvSpPr>
        <p:spPr>
          <a:xfrm>
            <a:off x="7715240" y="5000636"/>
            <a:ext cx="1428760" cy="1428736"/>
          </a:xfrm>
          <a:prstGeom prst="cube">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ES"/>
          </a:p>
        </p:txBody>
      </p:sp>
      <p:sp>
        <p:nvSpPr>
          <p:cNvPr id="5" name="4 Título"/>
          <p:cNvSpPr>
            <a:spLocks noGrp="1"/>
          </p:cNvSpPr>
          <p:nvPr>
            <p:ph type="ctrTitle"/>
          </p:nvPr>
        </p:nvSpPr>
        <p:spPr>
          <a:xfrm>
            <a:off x="2051720" y="116632"/>
            <a:ext cx="7556376" cy="1470025"/>
          </a:xfrm>
        </p:spPr>
        <p:txBody>
          <a:bodyPr/>
          <a:lstStyle/>
          <a:p>
            <a:r>
              <a:rPr lang="es-MX" b="1" dirty="0" smtClean="0">
                <a:solidFill>
                  <a:schemeClr val="accent4">
                    <a:lumMod val="75000"/>
                  </a:schemeClr>
                </a:solidFill>
                <a:latin typeface="Arial" pitchFamily="34" charset="0"/>
                <a:cs typeface="Arial" pitchFamily="34" charset="0"/>
              </a:rPr>
              <a:t>2. Balanza de pagos</a:t>
            </a:r>
            <a:endParaRPr lang="es-ES" dirty="0"/>
          </a:p>
        </p:txBody>
      </p:sp>
      <p:sp>
        <p:nvSpPr>
          <p:cNvPr id="8" name="7 Cubo"/>
          <p:cNvSpPr/>
          <p:nvPr/>
        </p:nvSpPr>
        <p:spPr>
          <a:xfrm>
            <a:off x="6429388" y="4929198"/>
            <a:ext cx="1428760" cy="1428736"/>
          </a:xfrm>
          <a:prstGeom prst="cube">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ES"/>
          </a:p>
        </p:txBody>
      </p:sp>
      <p:sp>
        <p:nvSpPr>
          <p:cNvPr id="9" name="8 Cubo"/>
          <p:cNvSpPr/>
          <p:nvPr/>
        </p:nvSpPr>
        <p:spPr>
          <a:xfrm>
            <a:off x="7215206" y="3929066"/>
            <a:ext cx="1428760" cy="1428736"/>
          </a:xfrm>
          <a:prstGeom prst="cube">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ES"/>
          </a:p>
        </p:txBody>
      </p:sp>
      <p:sp>
        <p:nvSpPr>
          <p:cNvPr id="10" name="9 Medio marco"/>
          <p:cNvSpPr/>
          <p:nvPr/>
        </p:nvSpPr>
        <p:spPr>
          <a:xfrm>
            <a:off x="214282" y="214290"/>
            <a:ext cx="2928958" cy="6429420"/>
          </a:xfrm>
          <a:prstGeom prst="halfFrame">
            <a:avLst>
              <a:gd name="adj1" fmla="val 20064"/>
              <a:gd name="adj2" fmla="val 159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11" name="4 Título"/>
          <p:cNvSpPr txBox="1">
            <a:spLocks/>
          </p:cNvSpPr>
          <p:nvPr/>
        </p:nvSpPr>
        <p:spPr>
          <a:xfrm>
            <a:off x="755576" y="1052737"/>
            <a:ext cx="7888390" cy="3591066"/>
          </a:xfrm>
          <a:prstGeom prst="rect">
            <a:avLst/>
          </a:prstGeom>
        </p:spPr>
        <p:txBody>
          <a:bodyPr vert="horz" lIns="91440" tIns="45720" rIns="91440" bIns="45720" rtlCol="0" anchor="ctr">
            <a:noAutofit/>
          </a:bodyPr>
          <a:lstStyle/>
          <a:p>
            <a:pPr marL="342900" indent="-342900" algn="just">
              <a:spcBef>
                <a:spcPct val="0"/>
              </a:spcBef>
              <a:buBlip>
                <a:blip r:embed="rId2"/>
              </a:buBlip>
            </a:pPr>
            <a:r>
              <a:rPr lang="es-MX" altLang="es-MX" sz="2400" dirty="0" smtClean="0">
                <a:latin typeface="Arial" charset="0"/>
                <a:cs typeface="Arial" charset="0"/>
              </a:rPr>
              <a:t>Definición </a:t>
            </a:r>
          </a:p>
          <a:p>
            <a:pPr marL="342900" indent="-342900" algn="just">
              <a:spcBef>
                <a:spcPct val="0"/>
              </a:spcBef>
              <a:buBlip>
                <a:blip r:embed="rId2"/>
              </a:buBlip>
            </a:pPr>
            <a:r>
              <a:rPr lang="es-MX" altLang="es-MX" sz="2400" dirty="0" smtClean="0">
                <a:latin typeface="Arial" charset="0"/>
                <a:cs typeface="Arial" charset="0"/>
              </a:rPr>
              <a:t>Estructura (cuentas de la balanza de pagos)</a:t>
            </a:r>
          </a:p>
          <a:p>
            <a:pPr marL="342900" indent="-342900" algn="just">
              <a:spcBef>
                <a:spcPct val="0"/>
              </a:spcBef>
              <a:buBlip>
                <a:blip r:embed="rId2"/>
              </a:buBlip>
            </a:pPr>
            <a:r>
              <a:rPr lang="es-MX" altLang="es-MX" sz="2400" dirty="0" smtClean="0">
                <a:latin typeface="Arial" charset="0"/>
                <a:cs typeface="Arial" charset="0"/>
              </a:rPr>
              <a:t>Movimientos internacionales de capitales </a:t>
            </a:r>
          </a:p>
          <a:p>
            <a:pPr marL="342900" indent="-342900" algn="just">
              <a:spcBef>
                <a:spcPct val="0"/>
              </a:spcBef>
              <a:buBlip>
                <a:blip r:embed="rId2"/>
              </a:buBlip>
            </a:pPr>
            <a:r>
              <a:rPr lang="es-MX" altLang="es-MX" sz="2400" dirty="0" smtClean="0">
                <a:latin typeface="Arial" charset="0"/>
                <a:cs typeface="Arial" charset="0"/>
              </a:rPr>
              <a:t>Capitales de riesgo (inversión extranjera directa) </a:t>
            </a:r>
          </a:p>
          <a:p>
            <a:pPr marL="342900" indent="-342900" algn="just">
              <a:spcBef>
                <a:spcPct val="0"/>
              </a:spcBef>
              <a:buBlip>
                <a:blip r:embed="rId2"/>
              </a:buBlip>
            </a:pPr>
            <a:r>
              <a:rPr lang="es-MX" altLang="es-MX" sz="2400" dirty="0" smtClean="0">
                <a:latin typeface="Arial" charset="0"/>
                <a:cs typeface="Arial" charset="0"/>
              </a:rPr>
              <a:t>Capitales de préstamo (inversión extranjera indirecta)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1428736"/>
            <a:ext cx="5357850" cy="5072074"/>
          </a:xfrm>
        </p:spPr>
        <p:txBody>
          <a:bodyPr rtlCol="0">
            <a:normAutofit/>
          </a:bodyPr>
          <a:lstStyle/>
          <a:p>
            <a:pPr algn="just" eaLnBrk="1" fontAlgn="auto" hangingPunct="1">
              <a:spcAft>
                <a:spcPts val="0"/>
              </a:spcAft>
              <a:buFont typeface="Arial" pitchFamily="34" charset="0"/>
              <a:buNone/>
              <a:defRPr/>
            </a:pPr>
            <a:endParaRPr lang="es-MX" sz="2600" b="1" dirty="0" smtClean="0"/>
          </a:p>
          <a:p>
            <a:pPr algn="just" eaLnBrk="1" fontAlgn="auto" hangingPunct="1">
              <a:spcAft>
                <a:spcPts val="0"/>
              </a:spcAft>
              <a:buFont typeface="Arial" pitchFamily="34" charset="0"/>
              <a:buNone/>
              <a:defRPr/>
            </a:pPr>
            <a:endParaRPr lang="es-MX" sz="2600" b="1" dirty="0" smtClean="0"/>
          </a:p>
          <a:p>
            <a:pPr marL="0" indent="0" algn="just">
              <a:buNone/>
              <a:defRPr/>
            </a:pPr>
            <a:r>
              <a:rPr lang="es-MX" sz="2600" dirty="0" smtClean="0"/>
              <a:t>Derivado de las transacciones económico y financieras que México ha establecido con los distintos países ha utilizado la </a:t>
            </a:r>
            <a:r>
              <a:rPr lang="es-MX" sz="2600" b="1" dirty="0" smtClean="0"/>
              <a:t>balanza de pagos </a:t>
            </a:r>
            <a:r>
              <a:rPr lang="es-MX" sz="2600" dirty="0" smtClean="0"/>
              <a:t>como herramienta contable para sus distintas operaciones.</a:t>
            </a:r>
          </a:p>
          <a:p>
            <a:pPr algn="just" eaLnBrk="1" fontAlgn="auto" hangingPunct="1">
              <a:spcAft>
                <a:spcPts val="0"/>
              </a:spcAft>
              <a:buFont typeface="Arial" pitchFamily="34" charset="0"/>
              <a:buNone/>
              <a:defRPr/>
            </a:pPr>
            <a:r>
              <a:rPr lang="es-MX" sz="2600" b="1" dirty="0" smtClean="0"/>
              <a:t>	</a:t>
            </a:r>
          </a:p>
          <a:p>
            <a:pPr algn="just" eaLnBrk="1" fontAlgn="auto" hangingPunct="1">
              <a:spcAft>
                <a:spcPts val="0"/>
              </a:spcAft>
              <a:buFont typeface="Arial" pitchFamily="34" charset="0"/>
              <a:buNone/>
              <a:defRPr/>
            </a:pPr>
            <a:r>
              <a:rPr lang="es-MX" sz="2600" b="1" dirty="0" smtClean="0"/>
              <a:t>	</a:t>
            </a:r>
            <a:endParaRPr lang="es-MX" sz="2600" dirty="0" smtClean="0"/>
          </a:p>
        </p:txBody>
      </p:sp>
      <p:sp>
        <p:nvSpPr>
          <p:cNvPr id="4" name="3 Título"/>
          <p:cNvSpPr txBox="1">
            <a:spLocks/>
          </p:cNvSpPr>
          <p:nvPr/>
        </p:nvSpPr>
        <p:spPr>
          <a:xfrm>
            <a:off x="457200" y="274638"/>
            <a:ext cx="8229600" cy="1143000"/>
          </a:xfrm>
          <a:prstGeom prst="rect">
            <a:avLst/>
          </a:prstGeom>
        </p:spPr>
        <p:style>
          <a:lnRef idx="0">
            <a:schemeClr val="accent6"/>
          </a:lnRef>
          <a:fillRef idx="3">
            <a:schemeClr val="accent6"/>
          </a:fillRef>
          <a:effectRef idx="3">
            <a:schemeClr val="accent6"/>
          </a:effectRef>
          <a:fontRef idx="minor">
            <a:schemeClr val="lt1"/>
          </a:fontRef>
        </p:style>
        <p:txBody>
          <a:bodyPr>
            <a:normAutofit/>
          </a:bodyPr>
          <a:lstStyle/>
          <a:p>
            <a:pPr marL="514350" marR="0" lvl="0" indent="-514350" algn="l" defTabSz="914400" rtl="0" eaLnBrk="1" fontAlgn="auto" latinLnBrk="0" hangingPunct="1">
              <a:lnSpc>
                <a:spcPct val="100000"/>
              </a:lnSpc>
              <a:spcBef>
                <a:spcPct val="0"/>
              </a:spcBef>
              <a:spcAft>
                <a:spcPts val="0"/>
              </a:spcAft>
              <a:buClrTx/>
              <a:buSzTx/>
              <a:tabLst/>
              <a:defRPr/>
            </a:pPr>
            <a:r>
              <a:rPr lang="es-MX" sz="3000" b="1" dirty="0" smtClean="0">
                <a:solidFill>
                  <a:schemeClr val="accent4">
                    <a:lumMod val="75000"/>
                  </a:schemeClr>
                </a:solidFill>
                <a:latin typeface="Arial" pitchFamily="34" charset="0"/>
                <a:cs typeface="Arial" pitchFamily="34" charset="0"/>
              </a:rPr>
              <a:t>2. Balanza de pagos</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pic>
        <p:nvPicPr>
          <p:cNvPr id="11266" name="Picture 2" descr="https://encrypted-tbn2.gstatic.com/images?q=tbn:ANd9GcSE4WTWIgL3_LSZ7j24P-2YMTEzIBWD7raqbm0_gnHi8W5F8oeJpg"/>
          <p:cNvPicPr>
            <a:picLocks noChangeAspect="1" noChangeArrowheads="1"/>
          </p:cNvPicPr>
          <p:nvPr/>
        </p:nvPicPr>
        <p:blipFill>
          <a:blip r:embed="rId2" cstate="print"/>
          <a:srcRect/>
          <a:stretch>
            <a:fillRect/>
          </a:stretch>
        </p:blipFill>
        <p:spPr bwMode="auto">
          <a:xfrm>
            <a:off x="5725039" y="1988840"/>
            <a:ext cx="3136464" cy="288032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AutoShape 40"/>
          <p:cNvSpPr>
            <a:spLocks noChangeArrowheads="1"/>
          </p:cNvSpPr>
          <p:nvPr/>
        </p:nvSpPr>
        <p:spPr bwMode="gray">
          <a:xfrm>
            <a:off x="2757688" y="6055161"/>
            <a:ext cx="5198688" cy="642214"/>
          </a:xfrm>
          <a:prstGeom prst="roundRect">
            <a:avLst>
              <a:gd name="adj" fmla="val 50000"/>
            </a:avLst>
          </a:prstGeom>
          <a:noFill/>
          <a:ln w="38100" algn="ctr">
            <a:solidFill>
              <a:schemeClr val="accent3">
                <a:lumMod val="50000"/>
              </a:schemeClr>
            </a:solidFill>
            <a:round/>
            <a:headEnd/>
            <a:tailEnd/>
          </a:ln>
          <a:effectLst/>
        </p:spPr>
        <p:txBody>
          <a:bodyPr vert="eaVert" wrap="none" anchor="ctr"/>
          <a:lstStyle/>
          <a:p>
            <a:endParaRPr lang="es-MX" dirty="0"/>
          </a:p>
        </p:txBody>
      </p:sp>
      <p:sp>
        <p:nvSpPr>
          <p:cNvPr id="40962" name="Rectangle 2"/>
          <p:cNvSpPr>
            <a:spLocks noGrp="1" noChangeArrowheads="1"/>
          </p:cNvSpPr>
          <p:nvPr>
            <p:ph type="title"/>
          </p:nvPr>
        </p:nvSpPr>
        <p:spPr>
          <a:xfrm>
            <a:off x="323528" y="0"/>
            <a:ext cx="8229600" cy="548680"/>
          </a:xfrm>
        </p:spPr>
        <p:txBody>
          <a:bodyPr>
            <a:normAutofit fontScale="90000"/>
          </a:bodyPr>
          <a:lstStyle/>
          <a:p>
            <a:r>
              <a:rPr lang="es-MX" sz="3200" b="1" dirty="0" smtClean="0"/>
              <a:t>C o n t e n i d o</a:t>
            </a:r>
            <a:endParaRPr lang="es-MX" sz="3200" b="1" dirty="0">
              <a:solidFill>
                <a:schemeClr val="accent1"/>
              </a:solidFill>
            </a:endParaRPr>
          </a:p>
        </p:txBody>
      </p:sp>
      <p:grpSp>
        <p:nvGrpSpPr>
          <p:cNvPr id="2" name="Group 63"/>
          <p:cNvGrpSpPr>
            <a:grpSpLocks/>
          </p:cNvGrpSpPr>
          <p:nvPr/>
        </p:nvGrpSpPr>
        <p:grpSpPr bwMode="auto">
          <a:xfrm>
            <a:off x="2227219" y="735228"/>
            <a:ext cx="6161205" cy="3134159"/>
            <a:chOff x="1030" y="1344"/>
            <a:chExt cx="3748" cy="2203"/>
          </a:xfrm>
        </p:grpSpPr>
        <p:grpSp>
          <p:nvGrpSpPr>
            <p:cNvPr id="3" name="Group 31"/>
            <p:cNvGrpSpPr>
              <a:grpSpLocks/>
            </p:cNvGrpSpPr>
            <p:nvPr/>
          </p:nvGrpSpPr>
          <p:grpSpPr bwMode="auto">
            <a:xfrm>
              <a:off x="1152" y="1344"/>
              <a:ext cx="3360" cy="468"/>
              <a:chOff x="1152" y="1440"/>
              <a:chExt cx="3360" cy="468"/>
            </a:xfrm>
          </p:grpSpPr>
          <p:sp>
            <p:nvSpPr>
              <p:cNvPr id="40992" name="AutoShape 32"/>
              <p:cNvSpPr>
                <a:spLocks noChangeArrowheads="1"/>
              </p:cNvSpPr>
              <p:nvPr/>
            </p:nvSpPr>
            <p:spPr bwMode="gray">
              <a:xfrm>
                <a:off x="1382" y="1475"/>
                <a:ext cx="3130" cy="421"/>
              </a:xfrm>
              <a:prstGeom prst="roundRect">
                <a:avLst>
                  <a:gd name="adj" fmla="val 50000"/>
                </a:avLst>
              </a:prstGeom>
              <a:noFill/>
              <a:ln w="38100" algn="ctr">
                <a:solidFill>
                  <a:schemeClr val="tx2"/>
                </a:solidFill>
                <a:round/>
                <a:headEnd/>
                <a:tailEnd/>
              </a:ln>
              <a:effectLst/>
            </p:spPr>
            <p:txBody>
              <a:bodyPr vert="eaVert" wrap="none" anchor="ctr"/>
              <a:lstStyle/>
              <a:p>
                <a:endParaRPr lang="es-MX" sz="2000" dirty="0"/>
              </a:p>
            </p:txBody>
          </p:sp>
          <p:grpSp>
            <p:nvGrpSpPr>
              <p:cNvPr id="4" name="Group 33"/>
              <p:cNvGrpSpPr>
                <a:grpSpLocks/>
              </p:cNvGrpSpPr>
              <p:nvPr/>
            </p:nvGrpSpPr>
            <p:grpSpPr bwMode="auto">
              <a:xfrm>
                <a:off x="1152" y="1440"/>
                <a:ext cx="581" cy="468"/>
                <a:chOff x="720" y="960"/>
                <a:chExt cx="987" cy="795"/>
              </a:xfrm>
            </p:grpSpPr>
            <p:sp>
              <p:nvSpPr>
                <p:cNvPr id="40994" name="Oval 34"/>
                <p:cNvSpPr>
                  <a:spLocks noChangeArrowheads="1"/>
                </p:cNvSpPr>
                <p:nvPr/>
              </p:nvSpPr>
              <p:spPr bwMode="gray">
                <a:xfrm rot="1758052">
                  <a:off x="747" y="987"/>
                  <a:ext cx="960" cy="768"/>
                </a:xfrm>
                <a:prstGeom prst="ellipse">
                  <a:avLst/>
                </a:prstGeom>
                <a:solidFill>
                  <a:srgbClr val="333333"/>
                </a:solidFill>
                <a:ln w="9525">
                  <a:noFill/>
                  <a:round/>
                  <a:headEnd/>
                  <a:tailEnd/>
                </a:ln>
                <a:effectLst/>
              </p:spPr>
              <p:txBody>
                <a:bodyPr wrap="none" anchor="ctr"/>
                <a:lstStyle/>
                <a:p>
                  <a:endParaRPr lang="es-MX" sz="2000" dirty="0"/>
                </a:p>
              </p:txBody>
            </p:sp>
            <p:sp>
              <p:nvSpPr>
                <p:cNvPr id="40995" name="Oval 35"/>
                <p:cNvSpPr>
                  <a:spLocks noChangeArrowheads="1"/>
                </p:cNvSpPr>
                <p:nvPr/>
              </p:nvSpPr>
              <p:spPr bwMode="gray">
                <a:xfrm rot="1758052">
                  <a:off x="720" y="960"/>
                  <a:ext cx="960" cy="768"/>
                </a:xfrm>
                <a:prstGeom prst="ellipse">
                  <a:avLst/>
                </a:prstGeom>
                <a:gradFill rotWithShape="1">
                  <a:gsLst>
                    <a:gs pos="0">
                      <a:schemeClr val="accent1"/>
                    </a:gs>
                    <a:gs pos="100000">
                      <a:schemeClr val="accent1">
                        <a:gamma/>
                        <a:shade val="46275"/>
                        <a:invGamma/>
                      </a:schemeClr>
                    </a:gs>
                  </a:gsLst>
                  <a:lin ang="5400000" scaled="1"/>
                </a:gradFill>
                <a:ln w="9525">
                  <a:noFill/>
                  <a:round/>
                  <a:headEnd/>
                  <a:tailEnd/>
                </a:ln>
                <a:effectLst/>
              </p:spPr>
              <p:txBody>
                <a:bodyPr wrap="none" anchor="ctr"/>
                <a:lstStyle/>
                <a:p>
                  <a:endParaRPr lang="es-MX" sz="2000" dirty="0"/>
                </a:p>
              </p:txBody>
            </p:sp>
            <p:sp>
              <p:nvSpPr>
                <p:cNvPr id="40996" name="Oval 36"/>
                <p:cNvSpPr>
                  <a:spLocks noChangeArrowheads="1"/>
                </p:cNvSpPr>
                <p:nvPr/>
              </p:nvSpPr>
              <p:spPr bwMode="gray">
                <a:xfrm>
                  <a:off x="816" y="1008"/>
                  <a:ext cx="432" cy="432"/>
                </a:xfrm>
                <a:prstGeom prst="ellipse">
                  <a:avLst/>
                </a:prstGeom>
                <a:gradFill rotWithShape="1">
                  <a:gsLst>
                    <a:gs pos="0">
                      <a:srgbClr val="FFFFFF">
                        <a:alpha val="50000"/>
                      </a:srgbClr>
                    </a:gs>
                    <a:gs pos="100000">
                      <a:srgbClr val="FFFFFF">
                        <a:gamma/>
                        <a:shade val="46275"/>
                        <a:invGamma/>
                        <a:alpha val="0"/>
                      </a:srgbClr>
                    </a:gs>
                  </a:gsLst>
                  <a:lin ang="5400000" scaled="1"/>
                </a:gradFill>
                <a:ln w="9525">
                  <a:noFill/>
                  <a:round/>
                  <a:headEnd/>
                  <a:tailEnd/>
                </a:ln>
                <a:effectLst/>
              </p:spPr>
              <p:txBody>
                <a:bodyPr wrap="none" anchor="ctr"/>
                <a:lstStyle/>
                <a:p>
                  <a:endParaRPr lang="es-MX" sz="2000" dirty="0"/>
                </a:p>
              </p:txBody>
            </p:sp>
          </p:grpSp>
          <p:sp>
            <p:nvSpPr>
              <p:cNvPr id="40997" name="Text Box 37"/>
              <p:cNvSpPr txBox="1">
                <a:spLocks noChangeArrowheads="1"/>
              </p:cNvSpPr>
              <p:nvPr/>
            </p:nvSpPr>
            <p:spPr bwMode="gray">
              <a:xfrm>
                <a:off x="1721" y="1549"/>
                <a:ext cx="1298" cy="281"/>
              </a:xfrm>
              <a:prstGeom prst="rect">
                <a:avLst/>
              </a:prstGeom>
              <a:noFill/>
              <a:ln w="9525" algn="ctr">
                <a:noFill/>
                <a:miter lim="800000"/>
                <a:headEnd/>
                <a:tailEnd/>
              </a:ln>
              <a:effectLst/>
            </p:spPr>
            <p:txBody>
              <a:bodyPr wrap="none">
                <a:spAutoFit/>
              </a:bodyPr>
              <a:lstStyle/>
              <a:p>
                <a:pPr eaLnBrk="0" hangingPunct="0"/>
                <a:r>
                  <a:rPr lang="es-MX" sz="2000" b="1" dirty="0" smtClean="0">
                    <a:latin typeface="Arial" charset="0"/>
                    <a:cs typeface="Arial" charset="0"/>
                  </a:rPr>
                  <a:t>Presentación</a:t>
                </a:r>
                <a:endParaRPr lang="en-US" sz="2000" b="1" dirty="0">
                  <a:solidFill>
                    <a:srgbClr val="000000"/>
                  </a:solidFill>
                </a:endParaRPr>
              </a:p>
            </p:txBody>
          </p:sp>
          <p:sp>
            <p:nvSpPr>
              <p:cNvPr id="40998" name="Text Box 38"/>
              <p:cNvSpPr txBox="1">
                <a:spLocks noChangeArrowheads="1"/>
              </p:cNvSpPr>
              <p:nvPr/>
            </p:nvSpPr>
            <p:spPr bwMode="gray">
              <a:xfrm>
                <a:off x="1337" y="1475"/>
                <a:ext cx="252" cy="281"/>
              </a:xfrm>
              <a:prstGeom prst="rect">
                <a:avLst/>
              </a:prstGeom>
              <a:noFill/>
              <a:ln w="9525" algn="ctr">
                <a:noFill/>
                <a:miter lim="800000"/>
                <a:headEnd/>
                <a:tailEnd/>
              </a:ln>
              <a:effectLst/>
            </p:spPr>
            <p:txBody>
              <a:bodyPr wrap="none">
                <a:spAutoFit/>
              </a:bodyPr>
              <a:lstStyle/>
              <a:p>
                <a:pPr algn="ctr" eaLnBrk="0" hangingPunct="0"/>
                <a:r>
                  <a:rPr lang="en-US" sz="2000" b="1" dirty="0" smtClean="0">
                    <a:solidFill>
                      <a:schemeClr val="bg1"/>
                    </a:solidFill>
                  </a:rPr>
                  <a:t>I.</a:t>
                </a:r>
                <a:endParaRPr lang="en-US" sz="2000" b="1" dirty="0">
                  <a:solidFill>
                    <a:schemeClr val="bg1"/>
                  </a:solidFill>
                </a:endParaRPr>
              </a:p>
            </p:txBody>
          </p:sp>
        </p:grpSp>
        <p:grpSp>
          <p:nvGrpSpPr>
            <p:cNvPr id="5" name="Group 39"/>
            <p:cNvGrpSpPr>
              <a:grpSpLocks/>
            </p:cNvGrpSpPr>
            <p:nvPr/>
          </p:nvGrpSpPr>
          <p:grpSpPr bwMode="auto">
            <a:xfrm>
              <a:off x="1152" y="1920"/>
              <a:ext cx="3360" cy="468"/>
              <a:chOff x="1152" y="1440"/>
              <a:chExt cx="3360" cy="468"/>
            </a:xfrm>
          </p:grpSpPr>
          <p:sp>
            <p:nvSpPr>
              <p:cNvPr id="41000" name="AutoShape 40"/>
              <p:cNvSpPr>
                <a:spLocks noChangeArrowheads="1"/>
              </p:cNvSpPr>
              <p:nvPr/>
            </p:nvSpPr>
            <p:spPr bwMode="gray">
              <a:xfrm>
                <a:off x="1382" y="1475"/>
                <a:ext cx="3130" cy="421"/>
              </a:xfrm>
              <a:prstGeom prst="roundRect">
                <a:avLst>
                  <a:gd name="adj" fmla="val 50000"/>
                </a:avLst>
              </a:prstGeom>
              <a:noFill/>
              <a:ln w="38100" algn="ctr">
                <a:solidFill>
                  <a:schemeClr val="hlink"/>
                </a:solidFill>
                <a:round/>
                <a:headEnd/>
                <a:tailEnd/>
              </a:ln>
              <a:effectLst/>
            </p:spPr>
            <p:txBody>
              <a:bodyPr vert="eaVert" wrap="none" anchor="ctr"/>
              <a:lstStyle/>
              <a:p>
                <a:endParaRPr lang="es-MX" sz="2000" dirty="0"/>
              </a:p>
            </p:txBody>
          </p:sp>
          <p:grpSp>
            <p:nvGrpSpPr>
              <p:cNvPr id="6" name="Group 41"/>
              <p:cNvGrpSpPr>
                <a:grpSpLocks/>
              </p:cNvGrpSpPr>
              <p:nvPr/>
            </p:nvGrpSpPr>
            <p:grpSpPr bwMode="auto">
              <a:xfrm>
                <a:off x="1152" y="1440"/>
                <a:ext cx="581" cy="468"/>
                <a:chOff x="720" y="960"/>
                <a:chExt cx="987" cy="795"/>
              </a:xfrm>
            </p:grpSpPr>
            <p:sp>
              <p:nvSpPr>
                <p:cNvPr id="41002" name="Oval 42"/>
                <p:cNvSpPr>
                  <a:spLocks noChangeArrowheads="1"/>
                </p:cNvSpPr>
                <p:nvPr/>
              </p:nvSpPr>
              <p:spPr bwMode="gray">
                <a:xfrm rot="1758052">
                  <a:off x="747" y="987"/>
                  <a:ext cx="960" cy="768"/>
                </a:xfrm>
                <a:prstGeom prst="ellipse">
                  <a:avLst/>
                </a:prstGeom>
                <a:solidFill>
                  <a:srgbClr val="333333"/>
                </a:solidFill>
                <a:ln w="9525">
                  <a:noFill/>
                  <a:round/>
                  <a:headEnd/>
                  <a:tailEnd/>
                </a:ln>
                <a:effectLst/>
              </p:spPr>
              <p:txBody>
                <a:bodyPr wrap="none" anchor="ctr"/>
                <a:lstStyle/>
                <a:p>
                  <a:endParaRPr lang="es-MX" sz="2000" dirty="0"/>
                </a:p>
              </p:txBody>
            </p:sp>
            <p:sp>
              <p:nvSpPr>
                <p:cNvPr id="41003" name="Oval 43"/>
                <p:cNvSpPr>
                  <a:spLocks noChangeArrowheads="1"/>
                </p:cNvSpPr>
                <p:nvPr/>
              </p:nvSpPr>
              <p:spPr bwMode="gray">
                <a:xfrm rot="1758052">
                  <a:off x="720" y="960"/>
                  <a:ext cx="960" cy="768"/>
                </a:xfrm>
                <a:prstGeom prst="ellipse">
                  <a:avLst/>
                </a:prstGeom>
                <a:gradFill rotWithShape="1">
                  <a:gsLst>
                    <a:gs pos="0">
                      <a:schemeClr val="hlink"/>
                    </a:gs>
                    <a:gs pos="100000">
                      <a:schemeClr val="hlink">
                        <a:gamma/>
                        <a:shade val="46275"/>
                        <a:invGamma/>
                      </a:schemeClr>
                    </a:gs>
                  </a:gsLst>
                  <a:lin ang="5400000" scaled="1"/>
                </a:gradFill>
                <a:ln w="9525">
                  <a:noFill/>
                  <a:round/>
                  <a:headEnd/>
                  <a:tailEnd/>
                </a:ln>
                <a:effectLst/>
              </p:spPr>
              <p:txBody>
                <a:bodyPr wrap="none" anchor="ctr"/>
                <a:lstStyle/>
                <a:p>
                  <a:endParaRPr lang="es-MX" sz="2000" dirty="0"/>
                </a:p>
              </p:txBody>
            </p:sp>
            <p:sp>
              <p:nvSpPr>
                <p:cNvPr id="41004" name="Oval 44"/>
                <p:cNvSpPr>
                  <a:spLocks noChangeArrowheads="1"/>
                </p:cNvSpPr>
                <p:nvPr/>
              </p:nvSpPr>
              <p:spPr bwMode="gray">
                <a:xfrm>
                  <a:off x="816" y="1008"/>
                  <a:ext cx="432" cy="432"/>
                </a:xfrm>
                <a:prstGeom prst="ellipse">
                  <a:avLst/>
                </a:prstGeom>
                <a:gradFill rotWithShape="1">
                  <a:gsLst>
                    <a:gs pos="0">
                      <a:srgbClr val="FFFFFF">
                        <a:alpha val="50000"/>
                      </a:srgbClr>
                    </a:gs>
                    <a:gs pos="100000">
                      <a:srgbClr val="FFFFFF">
                        <a:gamma/>
                        <a:shade val="46275"/>
                        <a:invGamma/>
                        <a:alpha val="0"/>
                      </a:srgbClr>
                    </a:gs>
                  </a:gsLst>
                  <a:lin ang="5400000" scaled="1"/>
                </a:gradFill>
                <a:ln w="9525">
                  <a:noFill/>
                  <a:round/>
                  <a:headEnd/>
                  <a:tailEnd/>
                </a:ln>
                <a:effectLst/>
              </p:spPr>
              <p:txBody>
                <a:bodyPr wrap="none" anchor="ctr"/>
                <a:lstStyle/>
                <a:p>
                  <a:endParaRPr lang="es-MX" sz="2000" dirty="0"/>
                </a:p>
              </p:txBody>
            </p:sp>
          </p:grpSp>
          <p:sp>
            <p:nvSpPr>
              <p:cNvPr id="41005" name="Text Box 45"/>
              <p:cNvSpPr txBox="1">
                <a:spLocks noChangeArrowheads="1"/>
              </p:cNvSpPr>
              <p:nvPr/>
            </p:nvSpPr>
            <p:spPr bwMode="gray">
              <a:xfrm>
                <a:off x="1721" y="1550"/>
                <a:ext cx="1266" cy="281"/>
              </a:xfrm>
              <a:prstGeom prst="rect">
                <a:avLst/>
              </a:prstGeom>
              <a:noFill/>
              <a:ln w="9525" algn="ctr">
                <a:noFill/>
                <a:miter lim="800000"/>
                <a:headEnd/>
                <a:tailEnd/>
              </a:ln>
              <a:effectLst/>
            </p:spPr>
            <p:txBody>
              <a:bodyPr wrap="none">
                <a:spAutoFit/>
              </a:bodyPr>
              <a:lstStyle/>
              <a:p>
                <a:pPr eaLnBrk="0" hangingPunct="0"/>
                <a:r>
                  <a:rPr lang="es-MX" sz="2000" b="1" dirty="0" smtClean="0">
                    <a:latin typeface="Arial" charset="0"/>
                    <a:cs typeface="Arial" charset="0"/>
                  </a:rPr>
                  <a:t>Justificación</a:t>
                </a:r>
                <a:endParaRPr lang="en-US" sz="2000" b="1" dirty="0">
                  <a:solidFill>
                    <a:srgbClr val="000000"/>
                  </a:solidFill>
                </a:endParaRPr>
              </a:p>
            </p:txBody>
          </p:sp>
          <p:sp>
            <p:nvSpPr>
              <p:cNvPr id="41006" name="Text Box 46"/>
              <p:cNvSpPr txBox="1">
                <a:spLocks noChangeArrowheads="1"/>
              </p:cNvSpPr>
              <p:nvPr/>
            </p:nvSpPr>
            <p:spPr bwMode="gray">
              <a:xfrm>
                <a:off x="1301" y="1475"/>
                <a:ext cx="324" cy="281"/>
              </a:xfrm>
              <a:prstGeom prst="rect">
                <a:avLst/>
              </a:prstGeom>
              <a:noFill/>
              <a:ln w="9525" algn="ctr">
                <a:noFill/>
                <a:miter lim="800000"/>
                <a:headEnd/>
                <a:tailEnd/>
              </a:ln>
              <a:effectLst/>
            </p:spPr>
            <p:txBody>
              <a:bodyPr wrap="none">
                <a:spAutoFit/>
              </a:bodyPr>
              <a:lstStyle/>
              <a:p>
                <a:pPr algn="ctr" eaLnBrk="0" hangingPunct="0"/>
                <a:r>
                  <a:rPr lang="en-US" sz="2000" b="1" dirty="0" smtClean="0">
                    <a:solidFill>
                      <a:schemeClr val="bg1"/>
                    </a:solidFill>
                  </a:rPr>
                  <a:t>II.</a:t>
                </a:r>
                <a:endParaRPr lang="en-US" sz="2000" b="1" dirty="0">
                  <a:solidFill>
                    <a:schemeClr val="bg1"/>
                  </a:solidFill>
                </a:endParaRPr>
              </a:p>
            </p:txBody>
          </p:sp>
        </p:grpSp>
        <p:grpSp>
          <p:nvGrpSpPr>
            <p:cNvPr id="7" name="Group 47"/>
            <p:cNvGrpSpPr>
              <a:grpSpLocks/>
            </p:cNvGrpSpPr>
            <p:nvPr/>
          </p:nvGrpSpPr>
          <p:grpSpPr bwMode="auto">
            <a:xfrm>
              <a:off x="1152" y="2496"/>
              <a:ext cx="3626" cy="468"/>
              <a:chOff x="1152" y="1440"/>
              <a:chExt cx="3626" cy="468"/>
            </a:xfrm>
          </p:grpSpPr>
          <p:sp>
            <p:nvSpPr>
              <p:cNvPr id="41008" name="AutoShape 48"/>
              <p:cNvSpPr>
                <a:spLocks noChangeArrowheads="1"/>
              </p:cNvSpPr>
              <p:nvPr/>
            </p:nvSpPr>
            <p:spPr bwMode="gray">
              <a:xfrm>
                <a:off x="1382" y="1475"/>
                <a:ext cx="3130" cy="421"/>
              </a:xfrm>
              <a:prstGeom prst="roundRect">
                <a:avLst>
                  <a:gd name="adj" fmla="val 50000"/>
                </a:avLst>
              </a:prstGeom>
              <a:noFill/>
              <a:ln w="38100" algn="ctr">
                <a:solidFill>
                  <a:schemeClr val="accent2"/>
                </a:solidFill>
                <a:round/>
                <a:headEnd/>
                <a:tailEnd/>
              </a:ln>
              <a:effectLst/>
            </p:spPr>
            <p:txBody>
              <a:bodyPr vert="eaVert" wrap="none" anchor="ctr"/>
              <a:lstStyle/>
              <a:p>
                <a:endParaRPr lang="es-MX" sz="2000" dirty="0"/>
              </a:p>
            </p:txBody>
          </p:sp>
          <p:grpSp>
            <p:nvGrpSpPr>
              <p:cNvPr id="8" name="Group 49"/>
              <p:cNvGrpSpPr>
                <a:grpSpLocks/>
              </p:cNvGrpSpPr>
              <p:nvPr/>
            </p:nvGrpSpPr>
            <p:grpSpPr bwMode="auto">
              <a:xfrm>
                <a:off x="1152" y="1440"/>
                <a:ext cx="581" cy="468"/>
                <a:chOff x="720" y="960"/>
                <a:chExt cx="987" cy="795"/>
              </a:xfrm>
            </p:grpSpPr>
            <p:sp>
              <p:nvSpPr>
                <p:cNvPr id="41010" name="Oval 50"/>
                <p:cNvSpPr>
                  <a:spLocks noChangeArrowheads="1"/>
                </p:cNvSpPr>
                <p:nvPr/>
              </p:nvSpPr>
              <p:spPr bwMode="gray">
                <a:xfrm rot="1758052">
                  <a:off x="747" y="987"/>
                  <a:ext cx="960" cy="768"/>
                </a:xfrm>
                <a:prstGeom prst="ellipse">
                  <a:avLst/>
                </a:prstGeom>
                <a:solidFill>
                  <a:srgbClr val="333333"/>
                </a:solidFill>
                <a:ln w="9525">
                  <a:noFill/>
                  <a:round/>
                  <a:headEnd/>
                  <a:tailEnd/>
                </a:ln>
                <a:effectLst/>
              </p:spPr>
              <p:txBody>
                <a:bodyPr wrap="none" anchor="ctr"/>
                <a:lstStyle/>
                <a:p>
                  <a:endParaRPr lang="es-MX" sz="2000" dirty="0"/>
                </a:p>
              </p:txBody>
            </p:sp>
            <p:sp>
              <p:nvSpPr>
                <p:cNvPr id="41011" name="Oval 51"/>
                <p:cNvSpPr>
                  <a:spLocks noChangeArrowheads="1"/>
                </p:cNvSpPr>
                <p:nvPr/>
              </p:nvSpPr>
              <p:spPr bwMode="gray">
                <a:xfrm rot="1758052">
                  <a:off x="720" y="960"/>
                  <a:ext cx="960" cy="768"/>
                </a:xfrm>
                <a:prstGeom prst="ellipse">
                  <a:avLst/>
                </a:prstGeom>
                <a:gradFill rotWithShape="1">
                  <a:gsLst>
                    <a:gs pos="0">
                      <a:schemeClr val="accent2"/>
                    </a:gs>
                    <a:gs pos="100000">
                      <a:schemeClr val="accent2">
                        <a:gamma/>
                        <a:shade val="46275"/>
                        <a:invGamma/>
                      </a:schemeClr>
                    </a:gs>
                  </a:gsLst>
                  <a:lin ang="5400000" scaled="1"/>
                </a:gradFill>
                <a:ln w="9525">
                  <a:noFill/>
                  <a:round/>
                  <a:headEnd/>
                  <a:tailEnd/>
                </a:ln>
                <a:effectLst/>
              </p:spPr>
              <p:txBody>
                <a:bodyPr wrap="none" anchor="ctr"/>
                <a:lstStyle/>
                <a:p>
                  <a:endParaRPr lang="es-MX" sz="2000" dirty="0"/>
                </a:p>
              </p:txBody>
            </p:sp>
            <p:sp>
              <p:nvSpPr>
                <p:cNvPr id="41012" name="Oval 52"/>
                <p:cNvSpPr>
                  <a:spLocks noChangeArrowheads="1"/>
                </p:cNvSpPr>
                <p:nvPr/>
              </p:nvSpPr>
              <p:spPr bwMode="gray">
                <a:xfrm>
                  <a:off x="816" y="1008"/>
                  <a:ext cx="432" cy="432"/>
                </a:xfrm>
                <a:prstGeom prst="ellipse">
                  <a:avLst/>
                </a:prstGeom>
                <a:gradFill rotWithShape="1">
                  <a:gsLst>
                    <a:gs pos="0">
                      <a:srgbClr val="FFFFFF">
                        <a:alpha val="50000"/>
                      </a:srgbClr>
                    </a:gs>
                    <a:gs pos="100000">
                      <a:srgbClr val="FFFFFF">
                        <a:gamma/>
                        <a:shade val="46275"/>
                        <a:invGamma/>
                        <a:alpha val="0"/>
                      </a:srgbClr>
                    </a:gs>
                  </a:gsLst>
                  <a:lin ang="5400000" scaled="1"/>
                </a:gradFill>
                <a:ln w="9525">
                  <a:noFill/>
                  <a:round/>
                  <a:headEnd/>
                  <a:tailEnd/>
                </a:ln>
                <a:effectLst/>
              </p:spPr>
              <p:txBody>
                <a:bodyPr wrap="none" anchor="ctr"/>
                <a:lstStyle/>
                <a:p>
                  <a:endParaRPr lang="es-MX" sz="2000" dirty="0"/>
                </a:p>
              </p:txBody>
            </p:sp>
          </p:grpSp>
          <p:sp>
            <p:nvSpPr>
              <p:cNvPr id="41013" name="Text Box 53"/>
              <p:cNvSpPr txBox="1">
                <a:spLocks noChangeArrowheads="1"/>
              </p:cNvSpPr>
              <p:nvPr/>
            </p:nvSpPr>
            <p:spPr bwMode="gray">
              <a:xfrm>
                <a:off x="1721" y="1550"/>
                <a:ext cx="3057" cy="281"/>
              </a:xfrm>
              <a:prstGeom prst="rect">
                <a:avLst/>
              </a:prstGeom>
              <a:noFill/>
              <a:ln w="9525" algn="ctr">
                <a:noFill/>
                <a:miter lim="800000"/>
                <a:headEnd/>
                <a:tailEnd/>
              </a:ln>
              <a:effectLst/>
            </p:spPr>
            <p:txBody>
              <a:bodyPr wrap="none">
                <a:spAutoFit/>
              </a:bodyPr>
              <a:lstStyle/>
              <a:p>
                <a:pPr eaLnBrk="0" hangingPunct="0"/>
                <a:r>
                  <a:rPr lang="es-MX" altLang="es-MX" sz="2000" b="1" dirty="0" smtClean="0">
                    <a:latin typeface="Arial" charset="0"/>
                    <a:cs typeface="Arial" charset="0"/>
                  </a:rPr>
                  <a:t>Flujos de Comercio Internacional</a:t>
                </a:r>
                <a:endParaRPr lang="en-US" sz="2000" b="1" dirty="0">
                  <a:solidFill>
                    <a:srgbClr val="000000"/>
                  </a:solidFill>
                </a:endParaRPr>
              </a:p>
            </p:txBody>
          </p:sp>
          <p:sp>
            <p:nvSpPr>
              <p:cNvPr id="41014" name="Text Box 54"/>
              <p:cNvSpPr txBox="1">
                <a:spLocks noChangeArrowheads="1"/>
              </p:cNvSpPr>
              <p:nvPr/>
            </p:nvSpPr>
            <p:spPr bwMode="gray">
              <a:xfrm>
                <a:off x="1327" y="1475"/>
                <a:ext cx="273" cy="281"/>
              </a:xfrm>
              <a:prstGeom prst="rect">
                <a:avLst/>
              </a:prstGeom>
              <a:noFill/>
              <a:ln w="9525" algn="ctr">
                <a:noFill/>
                <a:miter lim="800000"/>
                <a:headEnd/>
                <a:tailEnd/>
              </a:ln>
              <a:effectLst/>
            </p:spPr>
            <p:txBody>
              <a:bodyPr wrap="none">
                <a:spAutoFit/>
              </a:bodyPr>
              <a:lstStyle/>
              <a:p>
                <a:pPr algn="ctr" eaLnBrk="0" hangingPunct="0"/>
                <a:r>
                  <a:rPr lang="en-US" sz="2000" b="1" dirty="0" smtClean="0">
                    <a:solidFill>
                      <a:schemeClr val="bg1"/>
                    </a:solidFill>
                  </a:rPr>
                  <a:t>1.</a:t>
                </a:r>
                <a:endParaRPr lang="en-US" sz="2000" b="1" dirty="0">
                  <a:solidFill>
                    <a:schemeClr val="bg1"/>
                  </a:solidFill>
                </a:endParaRPr>
              </a:p>
            </p:txBody>
          </p:sp>
        </p:grpSp>
        <p:grpSp>
          <p:nvGrpSpPr>
            <p:cNvPr id="9" name="Group 55"/>
            <p:cNvGrpSpPr>
              <a:grpSpLocks/>
            </p:cNvGrpSpPr>
            <p:nvPr/>
          </p:nvGrpSpPr>
          <p:grpSpPr bwMode="auto">
            <a:xfrm>
              <a:off x="1030" y="3030"/>
              <a:ext cx="3482" cy="517"/>
              <a:chOff x="1030" y="1398"/>
              <a:chExt cx="3482" cy="517"/>
            </a:xfrm>
          </p:grpSpPr>
          <p:sp>
            <p:nvSpPr>
              <p:cNvPr id="41016" name="AutoShape 56"/>
              <p:cNvSpPr>
                <a:spLocks noChangeArrowheads="1"/>
              </p:cNvSpPr>
              <p:nvPr/>
            </p:nvSpPr>
            <p:spPr bwMode="gray">
              <a:xfrm>
                <a:off x="1382" y="1475"/>
                <a:ext cx="3130" cy="421"/>
              </a:xfrm>
              <a:prstGeom prst="roundRect">
                <a:avLst>
                  <a:gd name="adj" fmla="val 50000"/>
                </a:avLst>
              </a:prstGeom>
              <a:noFill/>
              <a:ln w="38100" algn="ctr">
                <a:solidFill>
                  <a:schemeClr val="folHlink"/>
                </a:solidFill>
                <a:round/>
                <a:headEnd/>
                <a:tailEnd/>
              </a:ln>
              <a:effectLst/>
            </p:spPr>
            <p:txBody>
              <a:bodyPr vert="eaVert" wrap="none" anchor="ctr"/>
              <a:lstStyle/>
              <a:p>
                <a:endParaRPr lang="es-MX" sz="2000" dirty="0"/>
              </a:p>
            </p:txBody>
          </p:sp>
          <p:grpSp>
            <p:nvGrpSpPr>
              <p:cNvPr id="10" name="Group 57"/>
              <p:cNvGrpSpPr>
                <a:grpSpLocks/>
              </p:cNvGrpSpPr>
              <p:nvPr/>
            </p:nvGrpSpPr>
            <p:grpSpPr bwMode="auto">
              <a:xfrm>
                <a:off x="1030" y="1398"/>
                <a:ext cx="710" cy="517"/>
                <a:chOff x="513" y="889"/>
                <a:chExt cx="1206" cy="879"/>
              </a:xfrm>
            </p:grpSpPr>
            <p:sp>
              <p:nvSpPr>
                <p:cNvPr id="41019" name="Oval 59"/>
                <p:cNvSpPr>
                  <a:spLocks noChangeArrowheads="1"/>
                </p:cNvSpPr>
                <p:nvPr/>
              </p:nvSpPr>
              <p:spPr bwMode="gray">
                <a:xfrm rot="1758052">
                  <a:off x="759" y="1000"/>
                  <a:ext cx="960" cy="768"/>
                </a:xfrm>
                <a:prstGeom prst="ellipse">
                  <a:avLst/>
                </a:prstGeom>
                <a:gradFill rotWithShape="1">
                  <a:gsLst>
                    <a:gs pos="0">
                      <a:schemeClr val="folHlink"/>
                    </a:gs>
                    <a:gs pos="100000">
                      <a:schemeClr val="folHlink">
                        <a:gamma/>
                        <a:shade val="46275"/>
                        <a:invGamma/>
                      </a:schemeClr>
                    </a:gs>
                  </a:gsLst>
                  <a:lin ang="5400000" scaled="1"/>
                </a:gradFill>
                <a:ln w="9525">
                  <a:noFill/>
                  <a:round/>
                  <a:headEnd/>
                  <a:tailEnd/>
                </a:ln>
                <a:effectLst/>
              </p:spPr>
              <p:txBody>
                <a:bodyPr wrap="none" anchor="ctr"/>
                <a:lstStyle/>
                <a:p>
                  <a:endParaRPr lang="es-MX" sz="2000" dirty="0"/>
                </a:p>
              </p:txBody>
            </p:sp>
            <p:sp>
              <p:nvSpPr>
                <p:cNvPr id="41020" name="Oval 60"/>
                <p:cNvSpPr>
                  <a:spLocks noChangeArrowheads="1"/>
                </p:cNvSpPr>
                <p:nvPr/>
              </p:nvSpPr>
              <p:spPr bwMode="gray">
                <a:xfrm>
                  <a:off x="513" y="889"/>
                  <a:ext cx="432" cy="432"/>
                </a:xfrm>
                <a:prstGeom prst="ellipse">
                  <a:avLst/>
                </a:prstGeom>
                <a:gradFill rotWithShape="1">
                  <a:gsLst>
                    <a:gs pos="0">
                      <a:srgbClr val="FFFFFF">
                        <a:alpha val="50000"/>
                      </a:srgbClr>
                    </a:gs>
                    <a:gs pos="100000">
                      <a:srgbClr val="FFFFFF">
                        <a:gamma/>
                        <a:shade val="46275"/>
                        <a:invGamma/>
                        <a:alpha val="0"/>
                      </a:srgbClr>
                    </a:gs>
                  </a:gsLst>
                  <a:lin ang="5400000" scaled="1"/>
                </a:gradFill>
                <a:ln w="9525">
                  <a:noFill/>
                  <a:round/>
                  <a:headEnd/>
                  <a:tailEnd/>
                </a:ln>
                <a:effectLst/>
              </p:spPr>
              <p:txBody>
                <a:bodyPr wrap="none" anchor="ctr"/>
                <a:lstStyle/>
                <a:p>
                  <a:endParaRPr lang="es-MX" sz="2000" dirty="0"/>
                </a:p>
              </p:txBody>
            </p:sp>
          </p:grpSp>
          <p:sp>
            <p:nvSpPr>
              <p:cNvPr id="41021" name="Text Box 61"/>
              <p:cNvSpPr txBox="1">
                <a:spLocks noChangeArrowheads="1"/>
              </p:cNvSpPr>
              <p:nvPr/>
            </p:nvSpPr>
            <p:spPr bwMode="gray">
              <a:xfrm>
                <a:off x="1721" y="1549"/>
                <a:ext cx="1711" cy="281"/>
              </a:xfrm>
              <a:prstGeom prst="rect">
                <a:avLst/>
              </a:prstGeom>
              <a:noFill/>
              <a:ln w="9525" algn="ctr">
                <a:noFill/>
                <a:miter lim="800000"/>
                <a:headEnd/>
                <a:tailEnd/>
              </a:ln>
              <a:effectLst/>
            </p:spPr>
            <p:txBody>
              <a:bodyPr wrap="none">
                <a:spAutoFit/>
              </a:bodyPr>
              <a:lstStyle/>
              <a:p>
                <a:pPr eaLnBrk="0" hangingPunct="0"/>
                <a:r>
                  <a:rPr lang="es-MX" altLang="es-MX" sz="2000" b="1" dirty="0" smtClean="0">
                    <a:latin typeface="Arial" charset="0"/>
                    <a:cs typeface="Arial" charset="0"/>
                  </a:rPr>
                  <a:t>Balanza de Pagos</a:t>
                </a:r>
                <a:endParaRPr lang="en-US" sz="2000" b="1" dirty="0">
                  <a:solidFill>
                    <a:srgbClr val="000000"/>
                  </a:solidFill>
                </a:endParaRPr>
              </a:p>
            </p:txBody>
          </p:sp>
        </p:grpSp>
      </p:grpSp>
      <p:grpSp>
        <p:nvGrpSpPr>
          <p:cNvPr id="43" name="Group 63"/>
          <p:cNvGrpSpPr>
            <a:grpSpLocks/>
          </p:cNvGrpSpPr>
          <p:nvPr/>
        </p:nvGrpSpPr>
        <p:grpSpPr bwMode="auto">
          <a:xfrm>
            <a:off x="2425909" y="4068239"/>
            <a:ext cx="5530467" cy="2274445"/>
            <a:chOff x="1177" y="1337"/>
            <a:chExt cx="3335" cy="1491"/>
          </a:xfrm>
        </p:grpSpPr>
        <p:grpSp>
          <p:nvGrpSpPr>
            <p:cNvPr id="44" name="Group 31"/>
            <p:cNvGrpSpPr>
              <a:grpSpLocks/>
            </p:cNvGrpSpPr>
            <p:nvPr/>
          </p:nvGrpSpPr>
          <p:grpSpPr bwMode="auto">
            <a:xfrm>
              <a:off x="1177" y="1337"/>
              <a:ext cx="3335" cy="463"/>
              <a:chOff x="1177" y="1433"/>
              <a:chExt cx="3335" cy="463"/>
            </a:xfrm>
          </p:grpSpPr>
          <p:sp>
            <p:nvSpPr>
              <p:cNvPr id="68" name="AutoShape 32"/>
              <p:cNvSpPr>
                <a:spLocks noChangeArrowheads="1"/>
              </p:cNvSpPr>
              <p:nvPr/>
            </p:nvSpPr>
            <p:spPr bwMode="gray">
              <a:xfrm>
                <a:off x="1382" y="1475"/>
                <a:ext cx="3130" cy="421"/>
              </a:xfrm>
              <a:prstGeom prst="roundRect">
                <a:avLst>
                  <a:gd name="adj" fmla="val 50000"/>
                </a:avLst>
              </a:prstGeom>
              <a:noFill/>
              <a:ln w="38100" algn="ctr">
                <a:solidFill>
                  <a:schemeClr val="tx2"/>
                </a:solidFill>
                <a:round/>
                <a:headEnd/>
                <a:tailEnd/>
              </a:ln>
              <a:effectLst/>
            </p:spPr>
            <p:txBody>
              <a:bodyPr vert="eaVert" wrap="none" anchor="ctr"/>
              <a:lstStyle/>
              <a:p>
                <a:endParaRPr lang="es-MX" sz="1600" dirty="0"/>
              </a:p>
            </p:txBody>
          </p:sp>
          <p:grpSp>
            <p:nvGrpSpPr>
              <p:cNvPr id="69" name="Group 33"/>
              <p:cNvGrpSpPr>
                <a:grpSpLocks/>
              </p:cNvGrpSpPr>
              <p:nvPr/>
            </p:nvGrpSpPr>
            <p:grpSpPr bwMode="auto">
              <a:xfrm>
                <a:off x="1177" y="1433"/>
                <a:ext cx="514" cy="372"/>
                <a:chOff x="762" y="949"/>
                <a:chExt cx="873" cy="632"/>
              </a:xfrm>
            </p:grpSpPr>
            <p:sp>
              <p:nvSpPr>
                <p:cNvPr id="73" name="Oval 35"/>
                <p:cNvSpPr>
                  <a:spLocks noChangeArrowheads="1"/>
                </p:cNvSpPr>
                <p:nvPr/>
              </p:nvSpPr>
              <p:spPr bwMode="gray">
                <a:xfrm rot="1758052">
                  <a:off x="762" y="949"/>
                  <a:ext cx="873" cy="632"/>
                </a:xfrm>
                <a:prstGeom prst="ellipse">
                  <a:avLst/>
                </a:prstGeom>
                <a:gradFill rotWithShape="1">
                  <a:gsLst>
                    <a:gs pos="0">
                      <a:schemeClr val="accent1"/>
                    </a:gs>
                    <a:gs pos="100000">
                      <a:schemeClr val="accent1">
                        <a:gamma/>
                        <a:shade val="46275"/>
                        <a:invGamma/>
                      </a:schemeClr>
                    </a:gs>
                  </a:gsLst>
                  <a:lin ang="5400000" scaled="1"/>
                </a:gradFill>
                <a:ln w="9525">
                  <a:noFill/>
                  <a:round/>
                  <a:headEnd/>
                  <a:tailEnd/>
                </a:ln>
                <a:effectLst/>
              </p:spPr>
              <p:txBody>
                <a:bodyPr wrap="none" anchor="ctr"/>
                <a:lstStyle/>
                <a:p>
                  <a:endParaRPr lang="es-MX" sz="1600" dirty="0"/>
                </a:p>
              </p:txBody>
            </p:sp>
            <p:sp>
              <p:nvSpPr>
                <p:cNvPr id="74" name="Oval 36"/>
                <p:cNvSpPr>
                  <a:spLocks noChangeArrowheads="1"/>
                </p:cNvSpPr>
                <p:nvPr/>
              </p:nvSpPr>
              <p:spPr bwMode="gray">
                <a:xfrm>
                  <a:off x="816" y="1008"/>
                  <a:ext cx="432" cy="432"/>
                </a:xfrm>
                <a:prstGeom prst="ellipse">
                  <a:avLst/>
                </a:prstGeom>
                <a:gradFill rotWithShape="1">
                  <a:gsLst>
                    <a:gs pos="0">
                      <a:srgbClr val="FFFFFF">
                        <a:alpha val="50000"/>
                      </a:srgbClr>
                    </a:gs>
                    <a:gs pos="100000">
                      <a:srgbClr val="FFFFFF">
                        <a:gamma/>
                        <a:shade val="46275"/>
                        <a:invGamma/>
                        <a:alpha val="0"/>
                      </a:srgbClr>
                    </a:gs>
                  </a:gsLst>
                  <a:lin ang="5400000" scaled="1"/>
                </a:gradFill>
                <a:ln w="9525">
                  <a:noFill/>
                  <a:round/>
                  <a:headEnd/>
                  <a:tailEnd/>
                </a:ln>
                <a:effectLst/>
              </p:spPr>
              <p:txBody>
                <a:bodyPr wrap="none" anchor="ctr"/>
                <a:lstStyle/>
                <a:p>
                  <a:endParaRPr lang="es-MX" sz="1600" dirty="0"/>
                </a:p>
              </p:txBody>
            </p:sp>
          </p:grpSp>
          <p:sp>
            <p:nvSpPr>
              <p:cNvPr id="70" name="Text Box 37"/>
              <p:cNvSpPr txBox="1">
                <a:spLocks noChangeArrowheads="1"/>
              </p:cNvSpPr>
              <p:nvPr/>
            </p:nvSpPr>
            <p:spPr bwMode="gray">
              <a:xfrm>
                <a:off x="1721" y="1549"/>
                <a:ext cx="134" cy="222"/>
              </a:xfrm>
              <a:prstGeom prst="rect">
                <a:avLst/>
              </a:prstGeom>
              <a:noFill/>
              <a:ln w="9525" algn="ctr">
                <a:noFill/>
                <a:miter lim="800000"/>
                <a:headEnd/>
                <a:tailEnd/>
              </a:ln>
              <a:effectLst/>
            </p:spPr>
            <p:txBody>
              <a:bodyPr wrap="none">
                <a:spAutoFit/>
              </a:bodyPr>
              <a:lstStyle/>
              <a:p>
                <a:pPr eaLnBrk="0" hangingPunct="0"/>
                <a:endParaRPr lang="en-US" sz="1600" b="1" dirty="0">
                  <a:solidFill>
                    <a:srgbClr val="000000"/>
                  </a:solidFill>
                </a:endParaRPr>
              </a:p>
            </p:txBody>
          </p:sp>
          <p:sp>
            <p:nvSpPr>
              <p:cNvPr id="71" name="Text Box 38"/>
              <p:cNvSpPr txBox="1">
                <a:spLocks noChangeArrowheads="1"/>
              </p:cNvSpPr>
              <p:nvPr/>
            </p:nvSpPr>
            <p:spPr bwMode="gray">
              <a:xfrm>
                <a:off x="1294" y="1475"/>
                <a:ext cx="273" cy="262"/>
              </a:xfrm>
              <a:prstGeom prst="rect">
                <a:avLst/>
              </a:prstGeom>
              <a:noFill/>
              <a:ln w="9525" algn="ctr">
                <a:noFill/>
                <a:miter lim="800000"/>
                <a:headEnd/>
                <a:tailEnd/>
              </a:ln>
              <a:effectLst/>
            </p:spPr>
            <p:txBody>
              <a:bodyPr wrap="none">
                <a:spAutoFit/>
              </a:bodyPr>
              <a:lstStyle/>
              <a:p>
                <a:pPr algn="ctr" eaLnBrk="0" hangingPunct="0"/>
                <a:r>
                  <a:rPr lang="en-US" sz="2000" b="1" dirty="0" smtClean="0">
                    <a:solidFill>
                      <a:schemeClr val="bg1"/>
                    </a:solidFill>
                  </a:rPr>
                  <a:t>3.</a:t>
                </a:r>
                <a:endParaRPr lang="en-US" sz="2000" b="1" dirty="0">
                  <a:solidFill>
                    <a:schemeClr val="bg1"/>
                  </a:solidFill>
                </a:endParaRPr>
              </a:p>
            </p:txBody>
          </p:sp>
        </p:grpSp>
        <p:grpSp>
          <p:nvGrpSpPr>
            <p:cNvPr id="45" name="Group 39"/>
            <p:cNvGrpSpPr>
              <a:grpSpLocks/>
            </p:cNvGrpSpPr>
            <p:nvPr/>
          </p:nvGrpSpPr>
          <p:grpSpPr bwMode="auto">
            <a:xfrm>
              <a:off x="1177" y="1913"/>
              <a:ext cx="3335" cy="463"/>
              <a:chOff x="1177" y="1433"/>
              <a:chExt cx="3335" cy="463"/>
            </a:xfrm>
          </p:grpSpPr>
          <p:sp>
            <p:nvSpPr>
              <p:cNvPr id="61" name="AutoShape 40"/>
              <p:cNvSpPr>
                <a:spLocks noChangeArrowheads="1"/>
              </p:cNvSpPr>
              <p:nvPr/>
            </p:nvSpPr>
            <p:spPr bwMode="gray">
              <a:xfrm>
                <a:off x="1382" y="1475"/>
                <a:ext cx="3130" cy="421"/>
              </a:xfrm>
              <a:prstGeom prst="roundRect">
                <a:avLst>
                  <a:gd name="adj" fmla="val 50000"/>
                </a:avLst>
              </a:prstGeom>
              <a:noFill/>
              <a:ln w="38100" algn="ctr">
                <a:solidFill>
                  <a:schemeClr val="hlink"/>
                </a:solidFill>
                <a:round/>
                <a:headEnd/>
                <a:tailEnd/>
              </a:ln>
              <a:effectLst/>
            </p:spPr>
            <p:txBody>
              <a:bodyPr vert="eaVert" wrap="none" anchor="ctr"/>
              <a:lstStyle/>
              <a:p>
                <a:endParaRPr lang="es-MX" sz="1600" dirty="0"/>
              </a:p>
            </p:txBody>
          </p:sp>
          <p:grpSp>
            <p:nvGrpSpPr>
              <p:cNvPr id="62" name="Group 41"/>
              <p:cNvGrpSpPr>
                <a:grpSpLocks/>
              </p:cNvGrpSpPr>
              <p:nvPr/>
            </p:nvGrpSpPr>
            <p:grpSpPr bwMode="auto">
              <a:xfrm>
                <a:off x="1177" y="1433"/>
                <a:ext cx="514" cy="372"/>
                <a:chOff x="762" y="949"/>
                <a:chExt cx="873" cy="632"/>
              </a:xfrm>
            </p:grpSpPr>
            <p:sp>
              <p:nvSpPr>
                <p:cNvPr id="66" name="Oval 43"/>
                <p:cNvSpPr>
                  <a:spLocks noChangeArrowheads="1"/>
                </p:cNvSpPr>
                <p:nvPr/>
              </p:nvSpPr>
              <p:spPr bwMode="gray">
                <a:xfrm rot="1758052">
                  <a:off x="762" y="949"/>
                  <a:ext cx="873" cy="632"/>
                </a:xfrm>
                <a:prstGeom prst="ellipse">
                  <a:avLst/>
                </a:prstGeom>
                <a:gradFill rotWithShape="1">
                  <a:gsLst>
                    <a:gs pos="0">
                      <a:schemeClr val="hlink"/>
                    </a:gs>
                    <a:gs pos="100000">
                      <a:schemeClr val="hlink">
                        <a:gamma/>
                        <a:shade val="46275"/>
                        <a:invGamma/>
                      </a:schemeClr>
                    </a:gs>
                  </a:gsLst>
                  <a:lin ang="5400000" scaled="1"/>
                </a:gradFill>
                <a:ln w="9525">
                  <a:noFill/>
                  <a:round/>
                  <a:headEnd/>
                  <a:tailEnd/>
                </a:ln>
                <a:effectLst/>
              </p:spPr>
              <p:txBody>
                <a:bodyPr wrap="none" anchor="ctr"/>
                <a:lstStyle/>
                <a:p>
                  <a:endParaRPr lang="es-MX" sz="1600" dirty="0"/>
                </a:p>
              </p:txBody>
            </p:sp>
            <p:sp>
              <p:nvSpPr>
                <p:cNvPr id="67" name="Oval 44"/>
                <p:cNvSpPr>
                  <a:spLocks noChangeArrowheads="1"/>
                </p:cNvSpPr>
                <p:nvPr/>
              </p:nvSpPr>
              <p:spPr bwMode="gray">
                <a:xfrm>
                  <a:off x="816" y="1008"/>
                  <a:ext cx="432" cy="432"/>
                </a:xfrm>
                <a:prstGeom prst="ellipse">
                  <a:avLst/>
                </a:prstGeom>
                <a:gradFill rotWithShape="1">
                  <a:gsLst>
                    <a:gs pos="0">
                      <a:srgbClr val="FFFFFF">
                        <a:alpha val="50000"/>
                      </a:srgbClr>
                    </a:gs>
                    <a:gs pos="100000">
                      <a:srgbClr val="FFFFFF">
                        <a:gamma/>
                        <a:shade val="46275"/>
                        <a:invGamma/>
                        <a:alpha val="0"/>
                      </a:srgbClr>
                    </a:gs>
                  </a:gsLst>
                  <a:lin ang="5400000" scaled="1"/>
                </a:gradFill>
                <a:ln w="9525">
                  <a:noFill/>
                  <a:round/>
                  <a:headEnd/>
                  <a:tailEnd/>
                </a:ln>
                <a:effectLst/>
              </p:spPr>
              <p:txBody>
                <a:bodyPr wrap="none" anchor="ctr"/>
                <a:lstStyle/>
                <a:p>
                  <a:endParaRPr lang="es-MX" sz="1600" dirty="0"/>
                </a:p>
              </p:txBody>
            </p:sp>
          </p:grpSp>
          <p:sp>
            <p:nvSpPr>
              <p:cNvPr id="63" name="Text Box 45"/>
              <p:cNvSpPr txBox="1">
                <a:spLocks noChangeArrowheads="1"/>
              </p:cNvSpPr>
              <p:nvPr/>
            </p:nvSpPr>
            <p:spPr bwMode="gray">
              <a:xfrm>
                <a:off x="1721" y="1550"/>
                <a:ext cx="134" cy="222"/>
              </a:xfrm>
              <a:prstGeom prst="rect">
                <a:avLst/>
              </a:prstGeom>
              <a:noFill/>
              <a:ln w="9525" algn="ctr">
                <a:noFill/>
                <a:miter lim="800000"/>
                <a:headEnd/>
                <a:tailEnd/>
              </a:ln>
              <a:effectLst/>
            </p:spPr>
            <p:txBody>
              <a:bodyPr wrap="none">
                <a:spAutoFit/>
              </a:bodyPr>
              <a:lstStyle/>
              <a:p>
                <a:pPr eaLnBrk="0" hangingPunct="0"/>
                <a:endParaRPr lang="en-US" sz="1600" b="1" dirty="0">
                  <a:solidFill>
                    <a:srgbClr val="000000"/>
                  </a:solidFill>
                </a:endParaRPr>
              </a:p>
            </p:txBody>
          </p:sp>
          <p:sp>
            <p:nvSpPr>
              <p:cNvPr id="64" name="Text Box 46"/>
              <p:cNvSpPr txBox="1">
                <a:spLocks noChangeArrowheads="1"/>
              </p:cNvSpPr>
              <p:nvPr/>
            </p:nvSpPr>
            <p:spPr bwMode="gray">
              <a:xfrm>
                <a:off x="1283" y="1475"/>
                <a:ext cx="344" cy="222"/>
              </a:xfrm>
              <a:prstGeom prst="rect">
                <a:avLst/>
              </a:prstGeom>
              <a:noFill/>
              <a:ln w="9525" algn="ctr">
                <a:noFill/>
                <a:miter lim="800000"/>
                <a:headEnd/>
                <a:tailEnd/>
              </a:ln>
              <a:effectLst/>
            </p:spPr>
            <p:txBody>
              <a:bodyPr wrap="none">
                <a:spAutoFit/>
              </a:bodyPr>
              <a:lstStyle/>
              <a:p>
                <a:pPr algn="ctr" eaLnBrk="0" hangingPunct="0"/>
                <a:r>
                  <a:rPr lang="en-US" sz="1600" b="1" dirty="0" smtClean="0">
                    <a:solidFill>
                      <a:schemeClr val="bg1"/>
                    </a:solidFill>
                  </a:rPr>
                  <a:t>III.</a:t>
                </a:r>
                <a:endParaRPr lang="en-US" sz="1600" b="1" dirty="0">
                  <a:solidFill>
                    <a:schemeClr val="bg1"/>
                  </a:solidFill>
                </a:endParaRPr>
              </a:p>
            </p:txBody>
          </p:sp>
        </p:grpSp>
        <p:sp>
          <p:nvSpPr>
            <p:cNvPr id="56" name="Text Box 53"/>
            <p:cNvSpPr txBox="1">
              <a:spLocks noChangeArrowheads="1"/>
            </p:cNvSpPr>
            <p:nvPr/>
          </p:nvSpPr>
          <p:spPr bwMode="gray">
            <a:xfrm>
              <a:off x="1721" y="2606"/>
              <a:ext cx="134" cy="222"/>
            </a:xfrm>
            <a:prstGeom prst="rect">
              <a:avLst/>
            </a:prstGeom>
            <a:noFill/>
            <a:ln w="9525" algn="ctr">
              <a:noFill/>
              <a:miter lim="800000"/>
              <a:headEnd/>
              <a:tailEnd/>
            </a:ln>
            <a:effectLst/>
          </p:spPr>
          <p:txBody>
            <a:bodyPr wrap="none">
              <a:spAutoFit/>
            </a:bodyPr>
            <a:lstStyle/>
            <a:p>
              <a:pPr eaLnBrk="0" hangingPunct="0"/>
              <a:endParaRPr lang="en-US" sz="1600" b="1" dirty="0">
                <a:solidFill>
                  <a:srgbClr val="000000"/>
                </a:solidFill>
              </a:endParaRPr>
            </a:p>
          </p:txBody>
        </p:sp>
      </p:grpSp>
      <p:sp>
        <p:nvSpPr>
          <p:cNvPr id="75" name="Text Box 54"/>
          <p:cNvSpPr txBox="1">
            <a:spLocks noChangeArrowheads="1"/>
          </p:cNvSpPr>
          <p:nvPr/>
        </p:nvSpPr>
        <p:spPr bwMode="gray">
          <a:xfrm>
            <a:off x="2688192" y="3352722"/>
            <a:ext cx="377026" cy="400110"/>
          </a:xfrm>
          <a:prstGeom prst="rect">
            <a:avLst/>
          </a:prstGeom>
          <a:noFill/>
          <a:ln w="9525" algn="ctr">
            <a:noFill/>
            <a:miter lim="800000"/>
            <a:headEnd/>
            <a:tailEnd/>
          </a:ln>
          <a:effectLst/>
        </p:spPr>
        <p:txBody>
          <a:bodyPr wrap="none">
            <a:spAutoFit/>
          </a:bodyPr>
          <a:lstStyle/>
          <a:p>
            <a:pPr algn="ctr" eaLnBrk="0" hangingPunct="0"/>
            <a:r>
              <a:rPr lang="en-US" sz="2000" b="1" dirty="0" smtClean="0">
                <a:solidFill>
                  <a:schemeClr val="bg1"/>
                </a:solidFill>
              </a:rPr>
              <a:t>2.</a:t>
            </a:r>
            <a:endParaRPr lang="en-US" sz="2000" b="1" dirty="0">
              <a:solidFill>
                <a:schemeClr val="bg1"/>
              </a:solidFill>
            </a:endParaRPr>
          </a:p>
        </p:txBody>
      </p:sp>
      <p:sp>
        <p:nvSpPr>
          <p:cNvPr id="77" name="Text Box 61"/>
          <p:cNvSpPr txBox="1">
            <a:spLocks noChangeArrowheads="1"/>
          </p:cNvSpPr>
          <p:nvPr/>
        </p:nvSpPr>
        <p:spPr bwMode="gray">
          <a:xfrm>
            <a:off x="3230345" y="4253360"/>
            <a:ext cx="2549096" cy="400110"/>
          </a:xfrm>
          <a:prstGeom prst="rect">
            <a:avLst/>
          </a:prstGeom>
          <a:noFill/>
          <a:ln w="9525" algn="ctr">
            <a:noFill/>
            <a:miter lim="800000"/>
            <a:headEnd/>
            <a:tailEnd/>
          </a:ln>
          <a:effectLst/>
        </p:spPr>
        <p:txBody>
          <a:bodyPr wrap="none">
            <a:spAutoFit/>
          </a:bodyPr>
          <a:lstStyle/>
          <a:p>
            <a:pPr eaLnBrk="0" hangingPunct="0"/>
            <a:r>
              <a:rPr lang="es-MX" sz="2000" b="1" dirty="0" smtClean="0">
                <a:latin typeface="Arial" charset="0"/>
                <a:cs typeface="Arial" charset="0"/>
              </a:rPr>
              <a:t>Mercado de divisas</a:t>
            </a:r>
            <a:endParaRPr lang="en-US" sz="2000" b="1" dirty="0">
              <a:solidFill>
                <a:srgbClr val="000000"/>
              </a:solidFill>
            </a:endParaRPr>
          </a:p>
        </p:txBody>
      </p:sp>
      <p:sp>
        <p:nvSpPr>
          <p:cNvPr id="78" name="Text Box 61"/>
          <p:cNvSpPr txBox="1">
            <a:spLocks noChangeArrowheads="1"/>
          </p:cNvSpPr>
          <p:nvPr/>
        </p:nvSpPr>
        <p:spPr bwMode="gray">
          <a:xfrm>
            <a:off x="3271162" y="5125376"/>
            <a:ext cx="1867819" cy="400110"/>
          </a:xfrm>
          <a:prstGeom prst="rect">
            <a:avLst/>
          </a:prstGeom>
          <a:noFill/>
          <a:ln w="9525" algn="ctr">
            <a:noFill/>
            <a:miter lim="800000"/>
            <a:headEnd/>
            <a:tailEnd/>
          </a:ln>
          <a:effectLst/>
        </p:spPr>
        <p:txBody>
          <a:bodyPr wrap="none">
            <a:spAutoFit/>
          </a:bodyPr>
          <a:lstStyle/>
          <a:p>
            <a:pPr eaLnBrk="0" hangingPunct="0"/>
            <a:r>
              <a:rPr lang="es-MX" altLang="es-MX" sz="2000" b="1" dirty="0" smtClean="0">
                <a:latin typeface="Arial" charset="0"/>
                <a:cs typeface="Arial" charset="0"/>
              </a:rPr>
              <a:t>Conclusiones</a:t>
            </a:r>
            <a:endParaRPr lang="en-US" sz="2000" b="1" dirty="0">
              <a:solidFill>
                <a:srgbClr val="000000"/>
              </a:solidFill>
            </a:endParaRPr>
          </a:p>
        </p:txBody>
      </p:sp>
      <p:sp>
        <p:nvSpPr>
          <p:cNvPr id="59" name="Oval 36"/>
          <p:cNvSpPr>
            <a:spLocks noChangeArrowheads="1"/>
          </p:cNvSpPr>
          <p:nvPr/>
        </p:nvSpPr>
        <p:spPr bwMode="gray">
          <a:xfrm>
            <a:off x="2600608" y="6178652"/>
            <a:ext cx="351794" cy="387936"/>
          </a:xfrm>
          <a:prstGeom prst="ellipse">
            <a:avLst/>
          </a:prstGeom>
          <a:gradFill rotWithShape="1">
            <a:gsLst>
              <a:gs pos="0">
                <a:srgbClr val="FFFFFF">
                  <a:alpha val="50000"/>
                </a:srgbClr>
              </a:gs>
              <a:gs pos="100000">
                <a:srgbClr val="FFFFFF">
                  <a:gamma/>
                  <a:shade val="46275"/>
                  <a:invGamma/>
                  <a:alpha val="0"/>
                </a:srgbClr>
              </a:gs>
            </a:gsLst>
            <a:lin ang="5400000" scaled="1"/>
          </a:gradFill>
          <a:ln w="9525">
            <a:noFill/>
            <a:round/>
            <a:headEnd/>
            <a:tailEnd/>
          </a:ln>
          <a:effectLst/>
        </p:spPr>
        <p:txBody>
          <a:bodyPr wrap="none" anchor="ctr"/>
          <a:lstStyle/>
          <a:p>
            <a:endParaRPr lang="es-MX" dirty="0"/>
          </a:p>
        </p:txBody>
      </p:sp>
      <p:sp>
        <p:nvSpPr>
          <p:cNvPr id="11" name="10 Rectángulo"/>
          <p:cNvSpPr/>
          <p:nvPr/>
        </p:nvSpPr>
        <p:spPr>
          <a:xfrm>
            <a:off x="3391215" y="6178652"/>
            <a:ext cx="1593706" cy="400110"/>
          </a:xfrm>
          <a:prstGeom prst="rect">
            <a:avLst/>
          </a:prstGeom>
        </p:spPr>
        <p:txBody>
          <a:bodyPr wrap="none">
            <a:spAutoFit/>
          </a:bodyPr>
          <a:lstStyle/>
          <a:p>
            <a:pPr eaLnBrk="0" hangingPunct="0"/>
            <a:r>
              <a:rPr lang="es-MX" altLang="es-MX" sz="2000" b="1" dirty="0">
                <a:latin typeface="Arial" charset="0"/>
                <a:cs typeface="Arial" charset="0"/>
              </a:rPr>
              <a:t>Bibliografía</a:t>
            </a:r>
            <a:endParaRPr lang="en-US" sz="2000" b="1" dirty="0">
              <a:solidFill>
                <a:srgbClr val="000000"/>
              </a:solidFill>
            </a:endParaRPr>
          </a:p>
        </p:txBody>
      </p:sp>
      <p:sp>
        <p:nvSpPr>
          <p:cNvPr id="79" name="Oval 34"/>
          <p:cNvSpPr>
            <a:spLocks noChangeArrowheads="1"/>
          </p:cNvSpPr>
          <p:nvPr/>
        </p:nvSpPr>
        <p:spPr bwMode="gray">
          <a:xfrm rot="1758052">
            <a:off x="2488943" y="6035027"/>
            <a:ext cx="703171" cy="576700"/>
          </a:xfrm>
          <a:prstGeom prst="ellipse">
            <a:avLst/>
          </a:prstGeom>
          <a:solidFill>
            <a:srgbClr val="333333"/>
          </a:solidFill>
          <a:ln w="9525">
            <a:noFill/>
            <a:round/>
            <a:headEnd/>
            <a:tailEnd/>
          </a:ln>
          <a:effectLst/>
        </p:spPr>
        <p:txBody>
          <a:bodyPr wrap="none" anchor="ctr"/>
          <a:lstStyle/>
          <a:p>
            <a:endParaRPr lang="es-MX" dirty="0"/>
          </a:p>
        </p:txBody>
      </p:sp>
      <p:sp>
        <p:nvSpPr>
          <p:cNvPr id="80" name="Text Box 38"/>
          <p:cNvSpPr txBox="1">
            <a:spLocks noChangeArrowheads="1"/>
          </p:cNvSpPr>
          <p:nvPr/>
        </p:nvSpPr>
        <p:spPr bwMode="gray">
          <a:xfrm>
            <a:off x="2582234" y="6158018"/>
            <a:ext cx="509374" cy="369332"/>
          </a:xfrm>
          <a:prstGeom prst="rect">
            <a:avLst/>
          </a:prstGeom>
          <a:noFill/>
          <a:ln w="9525" algn="ctr">
            <a:noFill/>
            <a:miter lim="800000"/>
            <a:headEnd/>
            <a:tailEnd/>
          </a:ln>
          <a:effectLst/>
        </p:spPr>
        <p:txBody>
          <a:bodyPr wrap="square">
            <a:spAutoFit/>
          </a:bodyPr>
          <a:lstStyle/>
          <a:p>
            <a:pPr algn="ctr" eaLnBrk="0" hangingPunct="0"/>
            <a:r>
              <a:rPr lang="en-US" b="1" dirty="0" smtClean="0">
                <a:solidFill>
                  <a:schemeClr val="bg1"/>
                </a:solidFill>
              </a:rPr>
              <a:t>IV.</a:t>
            </a:r>
            <a:endParaRPr lang="en-US" b="1"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2637323755"/>
              </p:ext>
            </p:extLst>
          </p:nvPr>
        </p:nvGraphicFramePr>
        <p:xfrm>
          <a:off x="323528" y="1340768"/>
          <a:ext cx="8280920" cy="32353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3 Título"/>
          <p:cNvSpPr txBox="1">
            <a:spLocks noGrp="1"/>
          </p:cNvSpPr>
          <p:nvPr>
            <p:ph type="title"/>
          </p:nvPr>
        </p:nvSpPr>
        <p:spPr>
          <a:xfrm>
            <a:off x="467544" y="116632"/>
            <a:ext cx="8229600" cy="1143000"/>
          </a:xfrm>
          <a:prstGeom prst="rect">
            <a:avLst/>
          </a:prstGeom>
        </p:spPr>
        <p:style>
          <a:lnRef idx="0">
            <a:schemeClr val="accent6"/>
          </a:lnRef>
          <a:fillRef idx="3">
            <a:schemeClr val="accent6"/>
          </a:fillRef>
          <a:effectRef idx="3">
            <a:schemeClr val="accent6"/>
          </a:effectRef>
          <a:fontRef idx="minor">
            <a:schemeClr val="lt1"/>
          </a:fontRef>
        </p:style>
        <p:txBody>
          <a:bodyPr>
            <a:normAutofit/>
          </a:bodyPr>
          <a:lstStyle/>
          <a:p>
            <a:pPr marL="514350" marR="0" lvl="0" indent="-514350" algn="l" defTabSz="914400" rtl="0" eaLnBrk="1" fontAlgn="auto" latinLnBrk="0" hangingPunct="1">
              <a:lnSpc>
                <a:spcPct val="100000"/>
              </a:lnSpc>
              <a:spcBef>
                <a:spcPct val="0"/>
              </a:spcBef>
              <a:spcAft>
                <a:spcPts val="0"/>
              </a:spcAft>
              <a:buClrTx/>
              <a:buSzTx/>
              <a:tabLst/>
              <a:defRPr/>
            </a:pPr>
            <a:r>
              <a:rPr lang="es-MX" sz="3000" b="1" dirty="0" smtClean="0">
                <a:solidFill>
                  <a:schemeClr val="accent4">
                    <a:lumMod val="75000"/>
                  </a:schemeClr>
                </a:solidFill>
                <a:latin typeface="Arial" pitchFamily="34" charset="0"/>
                <a:cs typeface="Arial" pitchFamily="34" charset="0"/>
              </a:rPr>
              <a:t>2. Balanza de pagos</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pic>
        <p:nvPicPr>
          <p:cNvPr id="6" name="Picture 9"/>
          <p:cNvPicPr>
            <a:picLocks noGrp="1" noChangeAspect="1" noChangeArrowheads="1"/>
          </p:cNvPicPr>
          <p:nvPr/>
        </p:nvPicPr>
        <p:blipFill>
          <a:blip r:embed="rId7" cstate="print"/>
          <a:srcRect/>
          <a:stretch>
            <a:fillRect/>
          </a:stretch>
        </p:blipFill>
        <p:spPr bwMode="auto">
          <a:xfrm>
            <a:off x="3923928" y="4443008"/>
            <a:ext cx="2304256" cy="234357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0" y="1700808"/>
            <a:ext cx="4286280" cy="4585712"/>
          </a:xfrm>
        </p:spPr>
        <p:txBody>
          <a:bodyPr>
            <a:normAutofit/>
          </a:bodyPr>
          <a:lstStyle/>
          <a:p>
            <a:pPr algn="just" eaLnBrk="1" hangingPunct="1">
              <a:buFont typeface="Arial" charset="0"/>
              <a:buNone/>
            </a:pPr>
            <a:r>
              <a:rPr lang="es-MX" altLang="es-MX" sz="2500" dirty="0" smtClean="0"/>
              <a:t>	Las transacciones registradas en la balanza de pagos aparecen agrupadas en diferentes sub-balanzas, de acuerdo a las transacciones que se realicen. </a:t>
            </a:r>
          </a:p>
          <a:p>
            <a:pPr algn="just" eaLnBrk="1" hangingPunct="1">
              <a:buFont typeface="Arial" charset="0"/>
              <a:buNone/>
            </a:pPr>
            <a:r>
              <a:rPr lang="es-MX" altLang="es-MX" sz="2500" dirty="0" smtClean="0"/>
              <a:t>	</a:t>
            </a:r>
          </a:p>
        </p:txBody>
      </p:sp>
      <p:sp>
        <p:nvSpPr>
          <p:cNvPr id="3" name="3 Título"/>
          <p:cNvSpPr txBox="1">
            <a:spLocks noGrp="1"/>
          </p:cNvSpPr>
          <p:nvPr>
            <p:ph type="title"/>
          </p:nvPr>
        </p:nvSpPr>
        <p:spPr>
          <a:xfrm>
            <a:off x="457200" y="274638"/>
            <a:ext cx="8229600" cy="1143000"/>
          </a:xfrm>
          <a:prstGeom prst="rect">
            <a:avLst/>
          </a:prstGeom>
        </p:spPr>
        <p:style>
          <a:lnRef idx="0">
            <a:schemeClr val="accent6"/>
          </a:lnRef>
          <a:fillRef idx="3">
            <a:schemeClr val="accent6"/>
          </a:fillRef>
          <a:effectRef idx="3">
            <a:schemeClr val="accent6"/>
          </a:effectRef>
          <a:fontRef idx="minor">
            <a:schemeClr val="lt1"/>
          </a:fontRef>
        </p:style>
        <p:txBody>
          <a:bodyPr>
            <a:normAutofit/>
          </a:bodyPr>
          <a:lstStyle/>
          <a:p>
            <a:pPr marL="514350" marR="0" lvl="0" indent="-514350" algn="l" defTabSz="914400" rtl="0" eaLnBrk="1" fontAlgn="auto" latinLnBrk="0" hangingPunct="1">
              <a:lnSpc>
                <a:spcPct val="100000"/>
              </a:lnSpc>
              <a:spcBef>
                <a:spcPct val="0"/>
              </a:spcBef>
              <a:spcAft>
                <a:spcPts val="0"/>
              </a:spcAft>
              <a:buClrTx/>
              <a:buSzTx/>
              <a:tabLst/>
              <a:defRPr/>
            </a:pPr>
            <a:r>
              <a:rPr lang="es-MX" sz="3000" b="1" dirty="0" smtClean="0">
                <a:solidFill>
                  <a:schemeClr val="accent4">
                    <a:lumMod val="75000"/>
                  </a:schemeClr>
                </a:solidFill>
                <a:latin typeface="Arial" pitchFamily="34" charset="0"/>
                <a:cs typeface="Arial" pitchFamily="34" charset="0"/>
              </a:rPr>
              <a:t>2. Balanza de pagos</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sp>
        <p:nvSpPr>
          <p:cNvPr id="4" name="3 Rectángulo"/>
          <p:cNvSpPr/>
          <p:nvPr/>
        </p:nvSpPr>
        <p:spPr>
          <a:xfrm>
            <a:off x="4430798" y="1700808"/>
            <a:ext cx="4572032" cy="523220"/>
          </a:xfrm>
          <a:prstGeom prst="rect">
            <a:avLst/>
          </a:prstGeom>
        </p:spPr>
        <p:txBody>
          <a:bodyPr wrap="square">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s-MX" altLang="es-MX" sz="2800" b="1" dirty="0" smtClean="0">
                <a:ln/>
                <a:solidFill>
                  <a:schemeClr val="accent3"/>
                </a:solidFill>
              </a:rPr>
              <a:t>ingresos de una sub-balanza </a:t>
            </a:r>
            <a:endParaRPr lang="es-ES" sz="2800" b="1" dirty="0">
              <a:ln/>
              <a:solidFill>
                <a:schemeClr val="accent3"/>
              </a:solidFill>
            </a:endParaRPr>
          </a:p>
        </p:txBody>
      </p:sp>
      <p:sp>
        <p:nvSpPr>
          <p:cNvPr id="5" name="4 Rectángulo"/>
          <p:cNvSpPr/>
          <p:nvPr/>
        </p:nvSpPr>
        <p:spPr>
          <a:xfrm>
            <a:off x="4572000" y="2548590"/>
            <a:ext cx="4572000" cy="523220"/>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s-MX" altLang="es-MX"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pagos de una sub-balanza </a:t>
            </a:r>
          </a:p>
        </p:txBody>
      </p:sp>
      <p:sp>
        <p:nvSpPr>
          <p:cNvPr id="6" name="5 Rectángulo"/>
          <p:cNvSpPr/>
          <p:nvPr/>
        </p:nvSpPr>
        <p:spPr>
          <a:xfrm>
            <a:off x="5121024" y="3501008"/>
            <a:ext cx="3500462" cy="1107996"/>
          </a:xfrm>
          <a:prstGeom prst="rect">
            <a:avLst/>
          </a:prstGeom>
        </p:spPr>
        <p:txBody>
          <a:bodyPr wrap="square">
            <a:spAutoFit/>
          </a:bodyPr>
          <a:lstStyle/>
          <a:p>
            <a:r>
              <a:rPr lang="es-MX" altLang="es-MX" sz="6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saldo</a:t>
            </a:r>
            <a:endParaRPr lang="es-ES" sz="6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8" name="7 Conector recto"/>
          <p:cNvCxnSpPr/>
          <p:nvPr/>
        </p:nvCxnSpPr>
        <p:spPr>
          <a:xfrm>
            <a:off x="4572000" y="3212976"/>
            <a:ext cx="4214842" cy="158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V="1">
            <a:off x="4286280" y="2420888"/>
            <a:ext cx="428628" cy="9524"/>
          </a:xfrm>
          <a:prstGeom prst="line">
            <a:avLst/>
          </a:prstGeom>
          <a:ln w="76200"/>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1484784"/>
            <a:ext cx="8507288" cy="4641379"/>
          </a:xfrm>
        </p:spPr>
        <p:txBody>
          <a:bodyPr>
            <a:normAutofit/>
          </a:bodyPr>
          <a:lstStyle/>
          <a:p>
            <a:pPr algn="just">
              <a:buNone/>
            </a:pPr>
            <a:r>
              <a:rPr lang="es-MX" altLang="es-MX" sz="2800" dirty="0" smtClean="0"/>
              <a:t>De manera general: </a:t>
            </a:r>
          </a:p>
          <a:p>
            <a:pPr algn="just">
              <a:buNone/>
            </a:pPr>
            <a:endParaRPr lang="es-MX" altLang="es-MX" dirty="0" smtClean="0"/>
          </a:p>
          <a:p>
            <a:pPr algn="just">
              <a:buNone/>
            </a:pPr>
            <a:endParaRPr lang="es-MX" altLang="es-MX" dirty="0" smtClean="0"/>
          </a:p>
          <a:p>
            <a:pPr algn="just">
              <a:buNone/>
            </a:pPr>
            <a:endParaRPr lang="es-MX" altLang="es-MX" dirty="0" smtClean="0"/>
          </a:p>
          <a:p>
            <a:pPr algn="just">
              <a:buNone/>
            </a:pPr>
            <a:endParaRPr lang="es-MX" altLang="es-MX" dirty="0" smtClean="0"/>
          </a:p>
          <a:p>
            <a:pPr algn="just">
              <a:buNone/>
            </a:pPr>
            <a:endParaRPr lang="es-MX" altLang="es-MX" dirty="0" smtClean="0">
              <a:solidFill>
                <a:schemeClr val="accent3">
                  <a:lumMod val="75000"/>
                </a:schemeClr>
              </a:solidFill>
            </a:endParaRPr>
          </a:p>
        </p:txBody>
      </p:sp>
      <p:sp>
        <p:nvSpPr>
          <p:cNvPr id="4" name="3 Título"/>
          <p:cNvSpPr txBox="1">
            <a:spLocks noGrp="1"/>
          </p:cNvSpPr>
          <p:nvPr>
            <p:ph type="title"/>
          </p:nvPr>
        </p:nvSpPr>
        <p:spPr>
          <a:prstGeom prst="rect">
            <a:avLst/>
          </a:prstGeom>
        </p:spPr>
        <p:style>
          <a:lnRef idx="0">
            <a:schemeClr val="accent6"/>
          </a:lnRef>
          <a:fillRef idx="3">
            <a:schemeClr val="accent6"/>
          </a:fillRef>
          <a:effectRef idx="3">
            <a:schemeClr val="accent6"/>
          </a:effectRef>
          <a:fontRef idx="minor">
            <a:schemeClr val="lt1"/>
          </a:fontRef>
        </p:style>
        <p:txBody>
          <a:bodyPr>
            <a:normAutofit/>
          </a:bodyPr>
          <a:lstStyle/>
          <a:p>
            <a:pPr marL="514350" marR="0" lvl="0" indent="-514350" algn="l" defTabSz="914400" rtl="0" eaLnBrk="1" fontAlgn="auto" latinLnBrk="0" hangingPunct="1">
              <a:lnSpc>
                <a:spcPct val="100000"/>
              </a:lnSpc>
              <a:spcBef>
                <a:spcPct val="0"/>
              </a:spcBef>
              <a:spcAft>
                <a:spcPts val="0"/>
              </a:spcAft>
              <a:buClrTx/>
              <a:buSzTx/>
              <a:tabLst/>
              <a:defRPr/>
            </a:pPr>
            <a:r>
              <a:rPr lang="es-MX" sz="2400" b="1" dirty="0" smtClean="0">
                <a:solidFill>
                  <a:schemeClr val="accent4">
                    <a:lumMod val="75000"/>
                  </a:schemeClr>
                </a:solidFill>
                <a:latin typeface="Arial" pitchFamily="34" charset="0"/>
                <a:cs typeface="Arial" pitchFamily="34" charset="0"/>
              </a:rPr>
              <a:t>2. Composición de la balanza de pagos</a:t>
            </a:r>
            <a:endParaRPr kumimoji="0" lang="es-MX" sz="2400" b="1" i="0" u="none" strike="noStrike" kern="1200" cap="none" spc="0" normalizeH="0" baseline="0" noProof="0" dirty="0" smtClean="0">
              <a:ln>
                <a:noFill/>
              </a:ln>
              <a:solidFill>
                <a:schemeClr val="accent4">
                  <a:lumMod val="75000"/>
                </a:schemeClr>
              </a:solidFill>
              <a:effectLst/>
              <a:uLnTx/>
              <a:uFillTx/>
              <a:latin typeface="Arial" pitchFamily="34" charset="0"/>
              <a:cs typeface="Arial" pitchFamily="34" charset="0"/>
            </a:endParaRPr>
          </a:p>
        </p:txBody>
      </p:sp>
      <p:graphicFrame>
        <p:nvGraphicFramePr>
          <p:cNvPr id="8" name="5 Marcador de contenido"/>
          <p:cNvGraphicFramePr>
            <a:graphicFrameLocks/>
          </p:cNvGraphicFramePr>
          <p:nvPr>
            <p:extLst>
              <p:ext uri="{D42A27DB-BD31-4B8C-83A1-F6EECF244321}">
                <p14:modId xmlns:p14="http://schemas.microsoft.com/office/powerpoint/2010/main" val="3958862973"/>
              </p:ext>
            </p:extLst>
          </p:nvPr>
        </p:nvGraphicFramePr>
        <p:xfrm>
          <a:off x="323528" y="2132856"/>
          <a:ext cx="8496944" cy="42813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0" y="404664"/>
            <a:ext cx="9036496" cy="6336704"/>
          </a:xfrm>
        </p:spPr>
        <p:txBody>
          <a:bodyPr/>
          <a:lstStyle/>
          <a:p>
            <a:pPr marL="0" indent="0">
              <a:buNone/>
            </a:pPr>
            <a:r>
              <a:rPr lang="es-MX" altLang="es-MX" sz="2800" dirty="0">
                <a:solidFill>
                  <a:srgbClr val="7030A0"/>
                </a:solidFill>
              </a:rPr>
              <a:t>Balanza de Pagos </a:t>
            </a:r>
            <a:r>
              <a:rPr lang="es-MX" altLang="es-MX" sz="2800" b="1" dirty="0" smtClean="0">
                <a:solidFill>
                  <a:schemeClr val="accent3">
                    <a:lumMod val="60000"/>
                    <a:lumOff val="40000"/>
                  </a:schemeClr>
                </a:solidFill>
              </a:rPr>
              <a:t>= </a:t>
            </a:r>
            <a:r>
              <a:rPr lang="es-MX" altLang="es-MX" sz="2800" dirty="0" smtClean="0">
                <a:solidFill>
                  <a:schemeClr val="accent2">
                    <a:lumMod val="75000"/>
                  </a:schemeClr>
                </a:solidFill>
              </a:rPr>
              <a:t>Cuenta </a:t>
            </a:r>
            <a:r>
              <a:rPr lang="es-MX" altLang="es-MX" sz="2800" dirty="0">
                <a:solidFill>
                  <a:schemeClr val="accent2">
                    <a:lumMod val="75000"/>
                  </a:schemeClr>
                </a:solidFill>
              </a:rPr>
              <a:t>corriente </a:t>
            </a:r>
            <a:r>
              <a:rPr lang="es-MX" altLang="es-MX" sz="2800" dirty="0" smtClean="0">
                <a:solidFill>
                  <a:schemeClr val="accent2">
                    <a:lumMod val="75000"/>
                  </a:schemeClr>
                </a:solidFill>
              </a:rPr>
              <a:t>(1)</a:t>
            </a:r>
            <a:endParaRPr lang="es-MX" altLang="es-MX" sz="2800" dirty="0">
              <a:solidFill>
                <a:schemeClr val="accent2">
                  <a:lumMod val="75000"/>
                </a:schemeClr>
              </a:solidFill>
            </a:endParaRPr>
          </a:p>
          <a:p>
            <a:pPr marL="0" indent="0">
              <a:buNone/>
            </a:pPr>
            <a:r>
              <a:rPr lang="es-MX" altLang="es-MX" sz="2800" b="1" dirty="0" smtClean="0">
                <a:solidFill>
                  <a:schemeClr val="accent2">
                    <a:lumMod val="75000"/>
                  </a:schemeClr>
                </a:solidFill>
              </a:rPr>
              <a:t>		         </a:t>
            </a:r>
            <a:r>
              <a:rPr lang="es-MX" altLang="es-MX" sz="2800" b="1" dirty="0" smtClean="0">
                <a:solidFill>
                  <a:schemeClr val="accent3">
                    <a:lumMod val="60000"/>
                    <a:lumOff val="40000"/>
                  </a:schemeClr>
                </a:solidFill>
              </a:rPr>
              <a:t>+</a:t>
            </a:r>
            <a:r>
              <a:rPr lang="es-MX" altLang="es-MX" sz="2800" dirty="0" smtClean="0"/>
              <a:t> </a:t>
            </a:r>
            <a:r>
              <a:rPr lang="es-MX" altLang="es-MX" sz="2800" dirty="0">
                <a:solidFill>
                  <a:srgbClr val="008000"/>
                </a:solidFill>
              </a:rPr>
              <a:t>Cuenta de capital y financiera </a:t>
            </a:r>
            <a:r>
              <a:rPr lang="es-MX" altLang="es-MX" sz="2800" dirty="0" smtClean="0">
                <a:solidFill>
                  <a:srgbClr val="008000"/>
                </a:solidFill>
              </a:rPr>
              <a:t>(2)</a:t>
            </a:r>
          </a:p>
          <a:p>
            <a:pPr marL="0" indent="0">
              <a:buNone/>
            </a:pPr>
            <a:r>
              <a:rPr lang="es-MX" altLang="es-MX" sz="2800" b="1" dirty="0">
                <a:solidFill>
                  <a:srgbClr val="008000"/>
                </a:solidFill>
              </a:rPr>
              <a:t>	</a:t>
            </a:r>
            <a:r>
              <a:rPr lang="es-MX" altLang="es-MX" sz="2800" b="1" dirty="0" smtClean="0">
                <a:solidFill>
                  <a:srgbClr val="008000"/>
                </a:solidFill>
              </a:rPr>
              <a:t>	         </a:t>
            </a:r>
            <a:r>
              <a:rPr lang="es-MX" altLang="es-MX" sz="2800" b="1" dirty="0" smtClean="0">
                <a:solidFill>
                  <a:srgbClr val="FF00FF"/>
                </a:solidFill>
              </a:rPr>
              <a:t>+/- </a:t>
            </a:r>
            <a:r>
              <a:rPr lang="es-MX" altLang="es-MX" sz="2800" dirty="0" smtClean="0">
                <a:solidFill>
                  <a:schemeClr val="accent3">
                    <a:lumMod val="75000"/>
                  </a:schemeClr>
                </a:solidFill>
              </a:rPr>
              <a:t>Variación </a:t>
            </a:r>
            <a:r>
              <a:rPr lang="es-MX" altLang="es-MX" sz="2800" dirty="0">
                <a:solidFill>
                  <a:schemeClr val="accent3">
                    <a:lumMod val="75000"/>
                  </a:schemeClr>
                </a:solidFill>
              </a:rPr>
              <a:t>de Activos de </a:t>
            </a:r>
            <a:r>
              <a:rPr lang="es-MX" altLang="es-MX" sz="2800" dirty="0" smtClean="0">
                <a:solidFill>
                  <a:schemeClr val="accent3">
                    <a:lumMod val="75000"/>
                  </a:schemeClr>
                </a:solidFill>
              </a:rPr>
              <a:t>Reservas (3)</a:t>
            </a:r>
            <a:endParaRPr lang="es-MX" sz="2800" dirty="0"/>
          </a:p>
          <a:p>
            <a:pPr marL="0" indent="0">
              <a:buNone/>
            </a:pPr>
            <a:endParaRPr lang="es-MX" dirty="0"/>
          </a:p>
        </p:txBody>
      </p:sp>
      <p:graphicFrame>
        <p:nvGraphicFramePr>
          <p:cNvPr id="9" name="8 Diagrama"/>
          <p:cNvGraphicFramePr/>
          <p:nvPr>
            <p:extLst>
              <p:ext uri="{D42A27DB-BD31-4B8C-83A1-F6EECF244321}">
                <p14:modId xmlns:p14="http://schemas.microsoft.com/office/powerpoint/2010/main" val="2023052366"/>
              </p:ext>
            </p:extLst>
          </p:nvPr>
        </p:nvGraphicFramePr>
        <p:xfrm>
          <a:off x="179512" y="2132856"/>
          <a:ext cx="2952328" cy="2232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9 Diagrama"/>
          <p:cNvGraphicFramePr/>
          <p:nvPr>
            <p:extLst>
              <p:ext uri="{D42A27DB-BD31-4B8C-83A1-F6EECF244321}">
                <p14:modId xmlns:p14="http://schemas.microsoft.com/office/powerpoint/2010/main" val="1270384924"/>
              </p:ext>
            </p:extLst>
          </p:nvPr>
        </p:nvGraphicFramePr>
        <p:xfrm>
          <a:off x="3347864" y="2132856"/>
          <a:ext cx="2808312" cy="223224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1" name="10 Diagrama"/>
          <p:cNvGraphicFramePr/>
          <p:nvPr>
            <p:extLst>
              <p:ext uri="{D42A27DB-BD31-4B8C-83A1-F6EECF244321}">
                <p14:modId xmlns:p14="http://schemas.microsoft.com/office/powerpoint/2010/main" val="2719882908"/>
              </p:ext>
            </p:extLst>
          </p:nvPr>
        </p:nvGraphicFramePr>
        <p:xfrm>
          <a:off x="2339752" y="4299761"/>
          <a:ext cx="5256584" cy="2536056"/>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graphicFrame>
        <p:nvGraphicFramePr>
          <p:cNvPr id="12" name="11 Diagrama"/>
          <p:cNvGraphicFramePr/>
          <p:nvPr>
            <p:extLst>
              <p:ext uri="{D42A27DB-BD31-4B8C-83A1-F6EECF244321}">
                <p14:modId xmlns:p14="http://schemas.microsoft.com/office/powerpoint/2010/main" val="402633161"/>
              </p:ext>
            </p:extLst>
          </p:nvPr>
        </p:nvGraphicFramePr>
        <p:xfrm>
          <a:off x="6372200" y="2276872"/>
          <a:ext cx="2438400" cy="2088232"/>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spTree>
    <p:extLst>
      <p:ext uri="{BB962C8B-B14F-4D97-AF65-F5344CB8AC3E}">
        <p14:creationId xmlns:p14="http://schemas.microsoft.com/office/powerpoint/2010/main" val="7390201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noGrp="1"/>
          </p:cNvSpPr>
          <p:nvPr>
            <p:ph type="title"/>
          </p:nvPr>
        </p:nvSpPr>
        <p:spPr>
          <a:prstGeom prst="rect">
            <a:avLst/>
          </a:prstGeom>
        </p:spPr>
        <p:style>
          <a:lnRef idx="0">
            <a:schemeClr val="accent6"/>
          </a:lnRef>
          <a:fillRef idx="3">
            <a:schemeClr val="accent6"/>
          </a:fillRef>
          <a:effectRef idx="3">
            <a:schemeClr val="accent6"/>
          </a:effectRef>
          <a:fontRef idx="minor">
            <a:schemeClr val="lt1"/>
          </a:fontRef>
        </p:style>
        <p:txBody>
          <a:bodyPr>
            <a:normAutofit/>
          </a:bodyPr>
          <a:lstStyle/>
          <a:p>
            <a:pPr marL="514350" marR="0" lvl="0" indent="-514350" algn="l" defTabSz="914400" rtl="0" eaLnBrk="1" fontAlgn="auto" latinLnBrk="0" hangingPunct="1">
              <a:lnSpc>
                <a:spcPct val="100000"/>
              </a:lnSpc>
              <a:spcBef>
                <a:spcPct val="0"/>
              </a:spcBef>
              <a:spcAft>
                <a:spcPts val="0"/>
              </a:spcAft>
              <a:buClrTx/>
              <a:buSzTx/>
              <a:tabLst/>
              <a:defRPr/>
            </a:pPr>
            <a:r>
              <a:rPr lang="es-MX" sz="3000" b="1" dirty="0" smtClean="0">
                <a:solidFill>
                  <a:schemeClr val="accent4">
                    <a:lumMod val="75000"/>
                  </a:schemeClr>
                </a:solidFill>
                <a:latin typeface="Arial" pitchFamily="34" charset="0"/>
                <a:cs typeface="Arial" pitchFamily="34" charset="0"/>
              </a:rPr>
              <a:t>2. Balanza de cuenta corriente</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sp>
        <p:nvSpPr>
          <p:cNvPr id="4" name="3 Marcador de texto"/>
          <p:cNvSpPr>
            <a:spLocks noGrp="1"/>
          </p:cNvSpPr>
          <p:nvPr>
            <p:ph type="body" idx="1"/>
          </p:nvPr>
        </p:nvSpPr>
        <p:spPr>
          <a:xfrm>
            <a:off x="395536" y="1412776"/>
            <a:ext cx="8186766" cy="1086390"/>
          </a:xfrm>
        </p:spPr>
        <p:txBody>
          <a:bodyPr>
            <a:noAutofit/>
          </a:bodyPr>
          <a:lstStyle/>
          <a:p>
            <a:pPr algn="just"/>
            <a:r>
              <a:rPr lang="es-MX" altLang="es-MX" dirty="0"/>
              <a:t>S</a:t>
            </a:r>
            <a:r>
              <a:rPr lang="es-MX" altLang="es-MX" dirty="0" smtClean="0"/>
              <a:t>e registran movimientos relacionados con el intercambio de bienes y servicios, renta y transferencias corrientes.</a:t>
            </a:r>
            <a:endParaRPr lang="es-ES" dirty="0"/>
          </a:p>
        </p:txBody>
      </p:sp>
      <p:sp>
        <p:nvSpPr>
          <p:cNvPr id="17410" name="2 Marcador de contenido"/>
          <p:cNvSpPr>
            <a:spLocks noGrp="1"/>
          </p:cNvSpPr>
          <p:nvPr>
            <p:ph sz="half" idx="2"/>
          </p:nvPr>
        </p:nvSpPr>
        <p:spPr>
          <a:xfrm>
            <a:off x="179512" y="4293096"/>
            <a:ext cx="4248472" cy="2261695"/>
          </a:xfrm>
        </p:spPr>
        <p:txBody>
          <a:bodyPr>
            <a:normAutofit fontScale="85000" lnSpcReduction="20000"/>
          </a:bodyPr>
          <a:lstStyle/>
          <a:p>
            <a:pPr algn="just" eaLnBrk="1" hangingPunct="1">
              <a:buFont typeface="Arial" charset="0"/>
              <a:buNone/>
            </a:pPr>
            <a:r>
              <a:rPr lang="es-MX" altLang="es-MX" sz="2800" dirty="0" smtClean="0"/>
              <a:t>	</a:t>
            </a:r>
          </a:p>
          <a:p>
            <a:pPr algn="just" eaLnBrk="1" hangingPunct="1">
              <a:buFont typeface="Arial" charset="0"/>
              <a:buNone/>
            </a:pPr>
            <a:r>
              <a:rPr lang="es-MX" altLang="es-MX" sz="2800" b="1" dirty="0" smtClean="0"/>
              <a:t>	Bienes</a:t>
            </a:r>
            <a:r>
              <a:rPr lang="es-MX" altLang="es-MX" sz="2800" dirty="0" smtClean="0"/>
              <a:t>: comprende las exportaciones e importaciones de mercancías físicas. </a:t>
            </a:r>
          </a:p>
          <a:p>
            <a:pPr algn="just" eaLnBrk="1" hangingPunct="1">
              <a:buFont typeface="Arial" charset="0"/>
              <a:buNone/>
            </a:pPr>
            <a:r>
              <a:rPr lang="es-MX" altLang="es-MX" sz="2800" b="1" dirty="0" smtClean="0"/>
              <a:t>	</a:t>
            </a:r>
          </a:p>
          <a:p>
            <a:pPr algn="just" eaLnBrk="1" hangingPunct="1">
              <a:buFont typeface="Arial" charset="0"/>
              <a:buNone/>
            </a:pPr>
            <a:r>
              <a:rPr lang="es-MX" altLang="es-MX" sz="2800" b="1" dirty="0" smtClean="0"/>
              <a:t>	</a:t>
            </a:r>
            <a:endParaRPr lang="es-MX" altLang="es-MX" sz="2800" dirty="0" smtClean="0"/>
          </a:p>
        </p:txBody>
      </p:sp>
      <p:sp>
        <p:nvSpPr>
          <p:cNvPr id="6" name="5 Marcador de contenido"/>
          <p:cNvSpPr>
            <a:spLocks noGrp="1"/>
          </p:cNvSpPr>
          <p:nvPr>
            <p:ph sz="quarter" idx="4"/>
          </p:nvPr>
        </p:nvSpPr>
        <p:spPr>
          <a:xfrm>
            <a:off x="4214810" y="2714620"/>
            <a:ext cx="4757743" cy="3411543"/>
          </a:xfrm>
        </p:spPr>
        <p:txBody>
          <a:bodyPr>
            <a:normAutofit fontScale="92500"/>
          </a:bodyPr>
          <a:lstStyle/>
          <a:p>
            <a:pPr algn="just"/>
            <a:r>
              <a:rPr lang="es-MX" altLang="es-MX" b="1" dirty="0" smtClean="0"/>
              <a:t>Servicios</a:t>
            </a:r>
            <a:r>
              <a:rPr lang="es-MX" altLang="es-MX" dirty="0" smtClean="0"/>
              <a:t>: comprende las exportaciones e importaciones de servicios como transportes, viajes, y otros servicios de comunicaciones, seguros, financieros, informática e  información, regalías y derechos de licencia, empresariales, profesionales y técnicos, personales, culturales y recreativos, del gobierno.</a:t>
            </a:r>
            <a:endParaRPr lang="es-ES" dirty="0"/>
          </a:p>
        </p:txBody>
      </p:sp>
      <p:pic>
        <p:nvPicPr>
          <p:cNvPr id="7170" name="Picture 2" descr="http://www.laeconomia.com.mx/wp-content/uploads/Balanza-de-pagos-y-balanza-comercial.jpg"/>
          <p:cNvPicPr>
            <a:picLocks noChangeAspect="1" noChangeArrowheads="1"/>
          </p:cNvPicPr>
          <p:nvPr/>
        </p:nvPicPr>
        <p:blipFill>
          <a:blip r:embed="rId2" cstate="print"/>
          <a:srcRect/>
          <a:stretch>
            <a:fillRect/>
          </a:stretch>
        </p:blipFill>
        <p:spPr bwMode="auto">
          <a:xfrm>
            <a:off x="1475656" y="2708920"/>
            <a:ext cx="2232248" cy="1675537"/>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2 Marcador de contenido"/>
          <p:cNvSpPr>
            <a:spLocks noGrp="1"/>
          </p:cNvSpPr>
          <p:nvPr>
            <p:ph idx="1"/>
          </p:nvPr>
        </p:nvSpPr>
        <p:spPr>
          <a:xfrm>
            <a:off x="2357422" y="1428736"/>
            <a:ext cx="6570648" cy="3929090"/>
          </a:xfrm>
        </p:spPr>
        <p:txBody>
          <a:bodyPr>
            <a:normAutofit fontScale="70000" lnSpcReduction="20000"/>
          </a:bodyPr>
          <a:lstStyle/>
          <a:p>
            <a:pPr algn="just" eaLnBrk="1" hangingPunct="1">
              <a:buFont typeface="Arial" charset="0"/>
              <a:buNone/>
            </a:pPr>
            <a:r>
              <a:rPr lang="es-MX" altLang="es-MX" sz="2800" b="1" dirty="0" smtClean="0"/>
              <a:t>	</a:t>
            </a:r>
          </a:p>
          <a:p>
            <a:pPr algn="just" eaLnBrk="1" hangingPunct="1">
              <a:buFont typeface="Arial" charset="0"/>
              <a:buNone/>
            </a:pPr>
            <a:r>
              <a:rPr lang="es-MX" altLang="es-MX" sz="2800" b="1" dirty="0" smtClean="0"/>
              <a:t>Rentas</a:t>
            </a:r>
            <a:r>
              <a:rPr lang="es-MX" altLang="es-MX" sz="2800" dirty="0" smtClean="0"/>
              <a:t>: se registran las remuneraciones pagadas a trabajadores no residentes y los ingresos y pagos de rentas generadas por realización de inversiones, principalmente dividendos y utilidades. </a:t>
            </a:r>
          </a:p>
          <a:p>
            <a:pPr algn="just" eaLnBrk="1" hangingPunct="1">
              <a:buFont typeface="Arial" charset="0"/>
              <a:buNone/>
            </a:pPr>
            <a:r>
              <a:rPr lang="es-MX" altLang="es-MX" sz="2800" dirty="0" smtClean="0"/>
              <a:t>	</a:t>
            </a:r>
          </a:p>
          <a:p>
            <a:pPr algn="just" eaLnBrk="1" hangingPunct="1">
              <a:buFont typeface="Arial" charset="0"/>
              <a:buNone/>
            </a:pPr>
            <a:r>
              <a:rPr lang="es-MX" altLang="es-MX" sz="2800" b="1" dirty="0" smtClean="0"/>
              <a:t>	</a:t>
            </a:r>
          </a:p>
          <a:p>
            <a:pPr algn="just" eaLnBrk="1" hangingPunct="1">
              <a:buFont typeface="Arial" charset="0"/>
              <a:buNone/>
            </a:pPr>
            <a:r>
              <a:rPr lang="es-MX" altLang="es-MX" sz="2800" b="1" dirty="0" smtClean="0"/>
              <a:t>Transferencias corrientes</a:t>
            </a:r>
            <a:r>
              <a:rPr lang="es-MX" altLang="es-MX" sz="2800" dirty="0" smtClean="0"/>
              <a:t>: incluye las transferencias en efectivo entre los gobiernos de diferentes países, destinadas a financiar gastos corrientes del gobierno, las donaciones de alimentos, ropa, medicinas, etc.  las remesas enviadas por trabajadores emigrantes y, las pensiones recibidas desde el exterior por extranjeros residentes en el país.</a:t>
            </a:r>
          </a:p>
          <a:p>
            <a:pPr algn="just" eaLnBrk="1" hangingPunct="1"/>
            <a:endParaRPr lang="es-MX" altLang="es-MX" sz="2800" dirty="0" smtClean="0"/>
          </a:p>
        </p:txBody>
      </p:sp>
      <p:sp>
        <p:nvSpPr>
          <p:cNvPr id="3" name="3 Título"/>
          <p:cNvSpPr txBox="1">
            <a:spLocks noGrp="1"/>
          </p:cNvSpPr>
          <p:nvPr>
            <p:ph type="title"/>
          </p:nvPr>
        </p:nvSpPr>
        <p:spPr>
          <a:xfrm>
            <a:off x="457200" y="274638"/>
            <a:ext cx="8229600" cy="1143000"/>
          </a:xfrm>
          <a:prstGeom prst="rect">
            <a:avLst/>
          </a:prstGeom>
        </p:spPr>
        <p:style>
          <a:lnRef idx="0">
            <a:schemeClr val="accent6"/>
          </a:lnRef>
          <a:fillRef idx="3">
            <a:schemeClr val="accent6"/>
          </a:fillRef>
          <a:effectRef idx="3">
            <a:schemeClr val="accent6"/>
          </a:effectRef>
          <a:fontRef idx="minor">
            <a:schemeClr val="lt1"/>
          </a:fontRef>
        </p:style>
        <p:txBody>
          <a:bodyPr>
            <a:normAutofit/>
          </a:bodyPr>
          <a:lstStyle/>
          <a:p>
            <a:pPr marL="514350" marR="0" lvl="0" indent="-514350" algn="l" defTabSz="914400" rtl="0" eaLnBrk="1" fontAlgn="auto" latinLnBrk="0" hangingPunct="1">
              <a:lnSpc>
                <a:spcPct val="100000"/>
              </a:lnSpc>
              <a:spcBef>
                <a:spcPct val="0"/>
              </a:spcBef>
              <a:spcAft>
                <a:spcPts val="0"/>
              </a:spcAft>
              <a:buClrTx/>
              <a:buSzTx/>
              <a:tabLst/>
              <a:defRPr/>
            </a:pPr>
            <a:r>
              <a:rPr lang="es-MX" sz="3000" b="1" dirty="0" smtClean="0">
                <a:solidFill>
                  <a:schemeClr val="accent4">
                    <a:lumMod val="75000"/>
                  </a:schemeClr>
                </a:solidFill>
                <a:latin typeface="Arial" pitchFamily="34" charset="0"/>
                <a:cs typeface="Arial" pitchFamily="34" charset="0"/>
              </a:rPr>
              <a:t>2. Balanza de pagos</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grpSp>
        <p:nvGrpSpPr>
          <p:cNvPr id="4" name="Group 7"/>
          <p:cNvGrpSpPr>
            <a:grpSpLocks/>
          </p:cNvGrpSpPr>
          <p:nvPr/>
        </p:nvGrpSpPr>
        <p:grpSpPr bwMode="auto">
          <a:xfrm>
            <a:off x="1357290" y="5429264"/>
            <a:ext cx="6096000" cy="990600"/>
            <a:chOff x="624" y="1152"/>
            <a:chExt cx="4080" cy="720"/>
          </a:xfrm>
        </p:grpSpPr>
        <p:sp>
          <p:nvSpPr>
            <p:cNvPr id="5" name="Rectangle 8"/>
            <p:cNvSpPr>
              <a:spLocks noChangeArrowheads="1"/>
            </p:cNvSpPr>
            <p:nvPr/>
          </p:nvSpPr>
          <p:spPr bwMode="gray">
            <a:xfrm rot="3419336">
              <a:off x="624" y="1200"/>
              <a:ext cx="672" cy="672"/>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hlink"/>
              </a:extrusionClr>
            </a:sp3d>
          </p:spPr>
          <p:txBody>
            <a:bodyPr wrap="none" anchor="ctr">
              <a:flatTx/>
            </a:bodyPr>
            <a:lstStyle/>
            <a:p>
              <a:endParaRPr lang="es-MX"/>
            </a:p>
          </p:txBody>
        </p:sp>
        <p:grpSp>
          <p:nvGrpSpPr>
            <p:cNvPr id="6" name="Group 9"/>
            <p:cNvGrpSpPr>
              <a:grpSpLocks/>
            </p:cNvGrpSpPr>
            <p:nvPr/>
          </p:nvGrpSpPr>
          <p:grpSpPr bwMode="auto">
            <a:xfrm>
              <a:off x="1292" y="1296"/>
              <a:ext cx="623" cy="96"/>
              <a:chOff x="2003" y="3439"/>
              <a:chExt cx="468" cy="244"/>
            </a:xfrm>
          </p:grpSpPr>
          <p:sp>
            <p:nvSpPr>
              <p:cNvPr id="20" name="Oval 10"/>
              <p:cNvSpPr>
                <a:spLocks noChangeArrowheads="1"/>
              </p:cNvSpPr>
              <p:nvPr/>
            </p:nvSpPr>
            <p:spPr bwMode="gray">
              <a:xfrm>
                <a:off x="2003" y="3439"/>
                <a:ext cx="79" cy="242"/>
              </a:xfrm>
              <a:prstGeom prst="ellipse">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w="9525">
                <a:noFill/>
                <a:round/>
                <a:headEnd/>
                <a:tailEnd/>
              </a:ln>
              <a:effectLst/>
            </p:spPr>
            <p:txBody>
              <a:bodyPr wrap="none" anchor="ctr"/>
              <a:lstStyle/>
              <a:p>
                <a:endParaRPr lang="es-MX"/>
              </a:p>
            </p:txBody>
          </p:sp>
          <p:sp>
            <p:nvSpPr>
              <p:cNvPr id="21" name="Rectangle 11"/>
              <p:cNvSpPr>
                <a:spLocks noChangeArrowheads="1"/>
              </p:cNvSpPr>
              <p:nvPr/>
            </p:nvSpPr>
            <p:spPr bwMode="gray">
              <a:xfrm>
                <a:off x="2048" y="3441"/>
                <a:ext cx="388" cy="242"/>
              </a:xfrm>
              <a:prstGeom prst="rect">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w="9525">
                <a:noFill/>
                <a:miter lim="800000"/>
                <a:headEnd/>
                <a:tailEnd/>
              </a:ln>
              <a:effectLst/>
            </p:spPr>
            <p:txBody>
              <a:bodyPr wrap="none" anchor="ctr"/>
              <a:lstStyle/>
              <a:p>
                <a:endParaRPr lang="es-MX"/>
              </a:p>
            </p:txBody>
          </p:sp>
          <p:sp>
            <p:nvSpPr>
              <p:cNvPr id="22" name="Oval 12"/>
              <p:cNvSpPr>
                <a:spLocks noChangeArrowheads="1"/>
              </p:cNvSpPr>
              <p:nvPr/>
            </p:nvSpPr>
            <p:spPr bwMode="gray">
              <a:xfrm>
                <a:off x="2400" y="3443"/>
                <a:ext cx="71" cy="234"/>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headEnd/>
                <a:tailEnd/>
              </a:ln>
              <a:effectLst/>
            </p:spPr>
            <p:txBody>
              <a:bodyPr wrap="none" anchor="ctr"/>
              <a:lstStyle/>
              <a:p>
                <a:endParaRPr lang="es-MX"/>
              </a:p>
            </p:txBody>
          </p:sp>
          <p:sp>
            <p:nvSpPr>
              <p:cNvPr id="23" name="Oval 13"/>
              <p:cNvSpPr>
                <a:spLocks noChangeArrowheads="1"/>
              </p:cNvSpPr>
              <p:nvPr/>
            </p:nvSpPr>
            <p:spPr bwMode="gray">
              <a:xfrm>
                <a:off x="2438" y="3519"/>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9525">
                <a:noFill/>
                <a:round/>
                <a:headEnd/>
                <a:tailEnd/>
              </a:ln>
              <a:effectLst/>
            </p:spPr>
            <p:txBody>
              <a:bodyPr wrap="none" anchor="ctr"/>
              <a:lstStyle/>
              <a:p>
                <a:endParaRPr lang="es-MX"/>
              </a:p>
            </p:txBody>
          </p:sp>
        </p:grpSp>
        <p:sp>
          <p:nvSpPr>
            <p:cNvPr id="7" name="Rectangle 14"/>
            <p:cNvSpPr>
              <a:spLocks noChangeArrowheads="1"/>
            </p:cNvSpPr>
            <p:nvPr/>
          </p:nvSpPr>
          <p:spPr bwMode="gray">
            <a:xfrm rot="3419336">
              <a:off x="1776" y="1152"/>
              <a:ext cx="672" cy="672"/>
            </a:xfrm>
            <a:prstGeom prst="rect">
              <a:avLst/>
            </a:prstGeom>
            <a:solidFill>
              <a:schemeClr val="tx2"/>
            </a:soli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tx2"/>
              </a:extrusionClr>
            </a:sp3d>
          </p:spPr>
          <p:txBody>
            <a:bodyPr wrap="none" anchor="ctr">
              <a:flatTx/>
            </a:bodyPr>
            <a:lstStyle/>
            <a:p>
              <a:endParaRPr lang="es-MX"/>
            </a:p>
          </p:txBody>
        </p:sp>
        <p:grpSp>
          <p:nvGrpSpPr>
            <p:cNvPr id="8" name="Group 15"/>
            <p:cNvGrpSpPr>
              <a:grpSpLocks/>
            </p:cNvGrpSpPr>
            <p:nvPr/>
          </p:nvGrpSpPr>
          <p:grpSpPr bwMode="auto">
            <a:xfrm>
              <a:off x="2444" y="1296"/>
              <a:ext cx="623" cy="96"/>
              <a:chOff x="2003" y="3439"/>
              <a:chExt cx="468" cy="244"/>
            </a:xfrm>
          </p:grpSpPr>
          <p:sp>
            <p:nvSpPr>
              <p:cNvPr id="16" name="Oval 16"/>
              <p:cNvSpPr>
                <a:spLocks noChangeArrowheads="1"/>
              </p:cNvSpPr>
              <p:nvPr/>
            </p:nvSpPr>
            <p:spPr bwMode="gray">
              <a:xfrm>
                <a:off x="2003" y="3439"/>
                <a:ext cx="79" cy="242"/>
              </a:xfrm>
              <a:prstGeom prst="ellipse">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w="9525">
                <a:noFill/>
                <a:round/>
                <a:headEnd/>
                <a:tailEnd/>
              </a:ln>
              <a:effectLst/>
            </p:spPr>
            <p:txBody>
              <a:bodyPr wrap="none" anchor="ctr"/>
              <a:lstStyle/>
              <a:p>
                <a:endParaRPr lang="es-MX"/>
              </a:p>
            </p:txBody>
          </p:sp>
          <p:sp>
            <p:nvSpPr>
              <p:cNvPr id="17" name="Rectangle 17"/>
              <p:cNvSpPr>
                <a:spLocks noChangeArrowheads="1"/>
              </p:cNvSpPr>
              <p:nvPr/>
            </p:nvSpPr>
            <p:spPr bwMode="gray">
              <a:xfrm>
                <a:off x="2048" y="3441"/>
                <a:ext cx="388" cy="242"/>
              </a:xfrm>
              <a:prstGeom prst="rect">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w="9525">
                <a:noFill/>
                <a:miter lim="800000"/>
                <a:headEnd/>
                <a:tailEnd/>
              </a:ln>
              <a:effectLst/>
            </p:spPr>
            <p:txBody>
              <a:bodyPr wrap="none" anchor="ctr"/>
              <a:lstStyle/>
              <a:p>
                <a:endParaRPr lang="es-MX"/>
              </a:p>
            </p:txBody>
          </p:sp>
          <p:sp>
            <p:nvSpPr>
              <p:cNvPr id="18" name="Oval 18"/>
              <p:cNvSpPr>
                <a:spLocks noChangeArrowheads="1"/>
              </p:cNvSpPr>
              <p:nvPr/>
            </p:nvSpPr>
            <p:spPr bwMode="gray">
              <a:xfrm>
                <a:off x="2400" y="3443"/>
                <a:ext cx="71" cy="234"/>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headEnd/>
                <a:tailEnd/>
              </a:ln>
              <a:effectLst/>
            </p:spPr>
            <p:txBody>
              <a:bodyPr wrap="none" anchor="ctr"/>
              <a:lstStyle/>
              <a:p>
                <a:endParaRPr lang="es-MX"/>
              </a:p>
            </p:txBody>
          </p:sp>
          <p:sp>
            <p:nvSpPr>
              <p:cNvPr id="19" name="Oval 19"/>
              <p:cNvSpPr>
                <a:spLocks noChangeArrowheads="1"/>
              </p:cNvSpPr>
              <p:nvPr/>
            </p:nvSpPr>
            <p:spPr bwMode="gray">
              <a:xfrm>
                <a:off x="2438" y="3519"/>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9525">
                <a:noFill/>
                <a:round/>
                <a:headEnd/>
                <a:tailEnd/>
              </a:ln>
              <a:effectLst/>
            </p:spPr>
            <p:txBody>
              <a:bodyPr wrap="none" anchor="ctr"/>
              <a:lstStyle/>
              <a:p>
                <a:endParaRPr lang="es-MX"/>
              </a:p>
            </p:txBody>
          </p:sp>
        </p:grpSp>
        <p:sp>
          <p:nvSpPr>
            <p:cNvPr id="9" name="Rectangle 20"/>
            <p:cNvSpPr>
              <a:spLocks noChangeArrowheads="1"/>
            </p:cNvSpPr>
            <p:nvPr/>
          </p:nvSpPr>
          <p:spPr bwMode="gray">
            <a:xfrm rot="3419336">
              <a:off x="2880" y="1152"/>
              <a:ext cx="672" cy="672"/>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hlink"/>
              </a:extrusionClr>
            </a:sp3d>
          </p:spPr>
          <p:txBody>
            <a:bodyPr wrap="none" anchor="ctr">
              <a:flatTx/>
            </a:bodyPr>
            <a:lstStyle/>
            <a:p>
              <a:endParaRPr lang="es-MX"/>
            </a:p>
          </p:txBody>
        </p:sp>
        <p:grpSp>
          <p:nvGrpSpPr>
            <p:cNvPr id="10" name="Group 21"/>
            <p:cNvGrpSpPr>
              <a:grpSpLocks/>
            </p:cNvGrpSpPr>
            <p:nvPr/>
          </p:nvGrpSpPr>
          <p:grpSpPr bwMode="auto">
            <a:xfrm>
              <a:off x="3605" y="1296"/>
              <a:ext cx="817" cy="96"/>
              <a:chOff x="2003" y="3439"/>
              <a:chExt cx="468" cy="244"/>
            </a:xfrm>
          </p:grpSpPr>
          <p:sp>
            <p:nvSpPr>
              <p:cNvPr id="12" name="Oval 22"/>
              <p:cNvSpPr>
                <a:spLocks noChangeArrowheads="1"/>
              </p:cNvSpPr>
              <p:nvPr/>
            </p:nvSpPr>
            <p:spPr bwMode="gray">
              <a:xfrm>
                <a:off x="2003" y="3439"/>
                <a:ext cx="79" cy="242"/>
              </a:xfrm>
              <a:prstGeom prst="ellipse">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w="9525">
                <a:noFill/>
                <a:round/>
                <a:headEnd/>
                <a:tailEnd/>
              </a:ln>
              <a:effectLst/>
            </p:spPr>
            <p:txBody>
              <a:bodyPr wrap="none" anchor="ctr"/>
              <a:lstStyle/>
              <a:p>
                <a:endParaRPr lang="es-MX"/>
              </a:p>
            </p:txBody>
          </p:sp>
          <p:sp>
            <p:nvSpPr>
              <p:cNvPr id="13" name="Rectangle 23"/>
              <p:cNvSpPr>
                <a:spLocks noChangeArrowheads="1"/>
              </p:cNvSpPr>
              <p:nvPr/>
            </p:nvSpPr>
            <p:spPr bwMode="gray">
              <a:xfrm>
                <a:off x="2048" y="3441"/>
                <a:ext cx="388" cy="242"/>
              </a:xfrm>
              <a:prstGeom prst="rect">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w="9525">
                <a:noFill/>
                <a:miter lim="800000"/>
                <a:headEnd/>
                <a:tailEnd/>
              </a:ln>
              <a:effectLst/>
            </p:spPr>
            <p:txBody>
              <a:bodyPr wrap="none" anchor="ctr"/>
              <a:lstStyle/>
              <a:p>
                <a:endParaRPr lang="es-MX"/>
              </a:p>
            </p:txBody>
          </p:sp>
          <p:sp>
            <p:nvSpPr>
              <p:cNvPr id="14" name="Oval 24"/>
              <p:cNvSpPr>
                <a:spLocks noChangeArrowheads="1"/>
              </p:cNvSpPr>
              <p:nvPr/>
            </p:nvSpPr>
            <p:spPr bwMode="gray">
              <a:xfrm>
                <a:off x="2400" y="3443"/>
                <a:ext cx="71" cy="234"/>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headEnd/>
                <a:tailEnd/>
              </a:ln>
              <a:effectLst/>
            </p:spPr>
            <p:txBody>
              <a:bodyPr wrap="none" anchor="ctr"/>
              <a:lstStyle/>
              <a:p>
                <a:endParaRPr lang="es-MX"/>
              </a:p>
            </p:txBody>
          </p:sp>
          <p:sp>
            <p:nvSpPr>
              <p:cNvPr id="15" name="Oval 25"/>
              <p:cNvSpPr>
                <a:spLocks noChangeArrowheads="1"/>
              </p:cNvSpPr>
              <p:nvPr/>
            </p:nvSpPr>
            <p:spPr bwMode="gray">
              <a:xfrm>
                <a:off x="2438" y="3519"/>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9525">
                <a:noFill/>
                <a:round/>
                <a:headEnd/>
                <a:tailEnd/>
              </a:ln>
              <a:effectLst/>
            </p:spPr>
            <p:txBody>
              <a:bodyPr wrap="none" anchor="ctr"/>
              <a:lstStyle/>
              <a:p>
                <a:endParaRPr lang="es-MX"/>
              </a:p>
            </p:txBody>
          </p:sp>
        </p:grpSp>
        <p:sp>
          <p:nvSpPr>
            <p:cNvPr id="11" name="Rectangle 26"/>
            <p:cNvSpPr>
              <a:spLocks noChangeArrowheads="1"/>
            </p:cNvSpPr>
            <p:nvPr/>
          </p:nvSpPr>
          <p:spPr bwMode="gray">
            <a:xfrm rot="3419336">
              <a:off x="4032" y="1152"/>
              <a:ext cx="672" cy="672"/>
            </a:xfrm>
            <a:prstGeom prst="rect">
              <a:avLst/>
            </a:prstGeom>
            <a:solidFill>
              <a:schemeClr val="tx2"/>
            </a:soli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tx2"/>
              </a:extrusionClr>
            </a:sp3d>
          </p:spPr>
          <p:txBody>
            <a:bodyPr wrap="none" anchor="ctr">
              <a:flatTx/>
            </a:bodyPr>
            <a:lstStyle/>
            <a:p>
              <a:endParaRPr lang="es-MX"/>
            </a:p>
          </p:txBody>
        </p:sp>
      </p:grpSp>
      <p:sp>
        <p:nvSpPr>
          <p:cNvPr id="24" name="Freeform 3"/>
          <p:cNvSpPr>
            <a:spLocks noEditPoints="1"/>
          </p:cNvSpPr>
          <p:nvPr/>
        </p:nvSpPr>
        <p:spPr bwMode="gray">
          <a:xfrm>
            <a:off x="1285852" y="1500174"/>
            <a:ext cx="928694" cy="642942"/>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ln>
            <a:headEnd/>
            <a:tailEnd/>
          </a:ln>
        </p:spPr>
        <p:style>
          <a:lnRef idx="1">
            <a:schemeClr val="accent5"/>
          </a:lnRef>
          <a:fillRef idx="3">
            <a:schemeClr val="accent5"/>
          </a:fillRef>
          <a:effectRef idx="2">
            <a:schemeClr val="accent5"/>
          </a:effectRef>
          <a:fontRef idx="minor">
            <a:schemeClr val="lt1"/>
          </a:fontRef>
        </p:style>
        <p:txBody>
          <a:bodyPr/>
          <a:lstStyle/>
          <a:p>
            <a:endParaRPr lang="es-MX"/>
          </a:p>
        </p:txBody>
      </p:sp>
      <p:sp>
        <p:nvSpPr>
          <p:cNvPr id="25" name="Freeform 3"/>
          <p:cNvSpPr>
            <a:spLocks noEditPoints="1"/>
          </p:cNvSpPr>
          <p:nvPr/>
        </p:nvSpPr>
        <p:spPr bwMode="gray">
          <a:xfrm>
            <a:off x="1214414" y="3143248"/>
            <a:ext cx="928694" cy="642942"/>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ln>
            <a:headEnd/>
            <a:tailEnd/>
          </a:ln>
        </p:spPr>
        <p:style>
          <a:lnRef idx="1">
            <a:schemeClr val="accent5"/>
          </a:lnRef>
          <a:fillRef idx="3">
            <a:schemeClr val="accent5"/>
          </a:fillRef>
          <a:effectRef idx="2">
            <a:schemeClr val="accent5"/>
          </a:effectRef>
          <a:fontRef idx="minor">
            <a:schemeClr val="lt1"/>
          </a:fontRef>
        </p:style>
        <p:txBody>
          <a:bodyPr/>
          <a:lstStyle/>
          <a:p>
            <a:endParaRPr lang="es-MX"/>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3522439332"/>
              </p:ext>
            </p:extLst>
          </p:nvPr>
        </p:nvGraphicFramePr>
        <p:xfrm>
          <a:off x="467544" y="3483893"/>
          <a:ext cx="8317681" cy="36912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3 Título"/>
          <p:cNvSpPr txBox="1">
            <a:spLocks noGrp="1"/>
          </p:cNvSpPr>
          <p:nvPr>
            <p:ph type="title"/>
          </p:nvPr>
        </p:nvSpPr>
        <p:spPr>
          <a:xfrm>
            <a:off x="457200" y="274638"/>
            <a:ext cx="8229600" cy="1143000"/>
          </a:xfrm>
          <a:prstGeom prst="rect">
            <a:avLst/>
          </a:prstGeom>
        </p:spPr>
        <p:style>
          <a:lnRef idx="0">
            <a:schemeClr val="accent6"/>
          </a:lnRef>
          <a:fillRef idx="3">
            <a:schemeClr val="accent6"/>
          </a:fillRef>
          <a:effectRef idx="3">
            <a:schemeClr val="accent6"/>
          </a:effectRef>
          <a:fontRef idx="minor">
            <a:schemeClr val="lt1"/>
          </a:fontRef>
        </p:style>
        <p:txBody>
          <a:bodyPr>
            <a:normAutofit/>
          </a:bodyPr>
          <a:lstStyle/>
          <a:p>
            <a:pPr marL="514350" marR="0" lvl="0" indent="-514350" algn="l" defTabSz="914400" rtl="0" eaLnBrk="1" fontAlgn="auto" latinLnBrk="0" hangingPunct="1">
              <a:lnSpc>
                <a:spcPct val="100000"/>
              </a:lnSpc>
              <a:spcBef>
                <a:spcPct val="0"/>
              </a:spcBef>
              <a:spcAft>
                <a:spcPts val="0"/>
              </a:spcAft>
              <a:buClrTx/>
              <a:buSzTx/>
              <a:tabLst/>
              <a:defRPr/>
            </a:pPr>
            <a:r>
              <a:rPr lang="es-MX" sz="3000" b="1" dirty="0" smtClean="0">
                <a:solidFill>
                  <a:schemeClr val="accent4">
                    <a:lumMod val="75000"/>
                  </a:schemeClr>
                </a:solidFill>
                <a:latin typeface="Arial" pitchFamily="34" charset="0"/>
                <a:cs typeface="Arial" pitchFamily="34" charset="0"/>
              </a:rPr>
              <a:t>2. Balanza de pagos</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sp>
        <p:nvSpPr>
          <p:cNvPr id="4" name="3 Rectángulo"/>
          <p:cNvSpPr/>
          <p:nvPr/>
        </p:nvSpPr>
        <p:spPr>
          <a:xfrm>
            <a:off x="611560" y="1628800"/>
            <a:ext cx="5544616" cy="1200329"/>
          </a:xfrm>
          <a:prstGeom prst="rect">
            <a:avLst/>
          </a:prstGeom>
        </p:spPr>
        <p:txBody>
          <a:bodyPr wrap="square">
            <a:spAutoFit/>
          </a:bodyPr>
          <a:lstStyle/>
          <a:p>
            <a:pPr algn="just">
              <a:spcBef>
                <a:spcPct val="0"/>
              </a:spcBef>
            </a:pPr>
            <a:r>
              <a:rPr lang="es-MX" altLang="es-MX" sz="2400" dirty="0" smtClean="0"/>
              <a:t>Las transacciones que se registran en la </a:t>
            </a:r>
            <a:r>
              <a:rPr lang="es-MX" altLang="es-MX" sz="2400" b="1" dirty="0" smtClean="0"/>
              <a:t>cuenta capital y financiera</a:t>
            </a:r>
            <a:r>
              <a:rPr lang="es-MX" altLang="es-MX" sz="2400" dirty="0" smtClean="0"/>
              <a:t> pueden desagregarse en: </a:t>
            </a:r>
          </a:p>
        </p:txBody>
      </p:sp>
      <p:pic>
        <p:nvPicPr>
          <p:cNvPr id="5122" name="Picture 2" descr="http://sobreconceptos.com/wp-content/uploads/capital_-300x225.jpg"/>
          <p:cNvPicPr>
            <a:picLocks noChangeAspect="1" noChangeArrowheads="1"/>
          </p:cNvPicPr>
          <p:nvPr/>
        </p:nvPicPr>
        <p:blipFill>
          <a:blip r:embed="rId7" cstate="print"/>
          <a:srcRect/>
          <a:stretch>
            <a:fillRect/>
          </a:stretch>
        </p:blipFill>
        <p:spPr bwMode="auto">
          <a:xfrm>
            <a:off x="6228184" y="1628800"/>
            <a:ext cx="2677988" cy="18550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2505071326"/>
              </p:ext>
            </p:extLst>
          </p:nvPr>
        </p:nvGraphicFramePr>
        <p:xfrm>
          <a:off x="251520" y="1628800"/>
          <a:ext cx="5266928" cy="470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Título"/>
          <p:cNvSpPr txBox="1">
            <a:spLocks noGrp="1"/>
          </p:cNvSpPr>
          <p:nvPr>
            <p:ph type="title"/>
          </p:nvPr>
        </p:nvSpPr>
        <p:spPr>
          <a:prstGeom prst="rect">
            <a:avLst/>
          </a:prstGeom>
        </p:spPr>
        <p:style>
          <a:lnRef idx="0">
            <a:schemeClr val="accent6"/>
          </a:lnRef>
          <a:fillRef idx="3">
            <a:schemeClr val="accent6"/>
          </a:fillRef>
          <a:effectRef idx="3">
            <a:schemeClr val="accent6"/>
          </a:effectRef>
          <a:fontRef idx="minor">
            <a:schemeClr val="lt1"/>
          </a:fontRef>
        </p:style>
        <p:txBody>
          <a:bodyPr>
            <a:normAutofit/>
          </a:bodyPr>
          <a:lstStyle/>
          <a:p>
            <a:pPr marL="514350" marR="0" lvl="0" indent="-514350" algn="l" defTabSz="914400" rtl="0" eaLnBrk="1" fontAlgn="auto" latinLnBrk="0" hangingPunct="1">
              <a:lnSpc>
                <a:spcPct val="100000"/>
              </a:lnSpc>
              <a:spcBef>
                <a:spcPct val="0"/>
              </a:spcBef>
              <a:spcAft>
                <a:spcPts val="0"/>
              </a:spcAft>
              <a:buClrTx/>
              <a:buSzTx/>
              <a:tabLst/>
              <a:defRPr/>
            </a:pPr>
            <a:r>
              <a:rPr lang="es-MX" sz="3000" b="1" dirty="0" smtClean="0">
                <a:solidFill>
                  <a:schemeClr val="accent4">
                    <a:lumMod val="75000"/>
                  </a:schemeClr>
                </a:solidFill>
                <a:latin typeface="Arial" pitchFamily="34" charset="0"/>
                <a:cs typeface="Arial" pitchFamily="34" charset="0"/>
              </a:rPr>
              <a:t>2. Balanza de pagos</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pic>
        <p:nvPicPr>
          <p:cNvPr id="4100" name="Picture 4" descr="http://www.canalgif.net/Gifs-animados/Dinero/Fajos-de-billetes/Imagen-animada-Fajo-de-billetes-03.gif"/>
          <p:cNvPicPr>
            <a:picLocks noChangeAspect="1" noChangeArrowheads="1" noCrop="1"/>
          </p:cNvPicPr>
          <p:nvPr/>
        </p:nvPicPr>
        <p:blipFill>
          <a:blip r:embed="rId7" cstate="print"/>
          <a:srcRect/>
          <a:stretch>
            <a:fillRect/>
          </a:stretch>
        </p:blipFill>
        <p:spPr bwMode="auto">
          <a:xfrm rot="2262967">
            <a:off x="5724128" y="1916832"/>
            <a:ext cx="3249085" cy="3049141"/>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noGrp="1"/>
          </p:cNvSpPr>
          <p:nvPr>
            <p:ph type="title"/>
          </p:nvPr>
        </p:nvSpPr>
        <p:spPr>
          <a:prstGeom prst="rect">
            <a:avLst/>
          </a:prstGeom>
        </p:spPr>
        <p:style>
          <a:lnRef idx="0">
            <a:schemeClr val="accent6"/>
          </a:lnRef>
          <a:fillRef idx="3">
            <a:schemeClr val="accent6"/>
          </a:fillRef>
          <a:effectRef idx="3">
            <a:schemeClr val="accent6"/>
          </a:effectRef>
          <a:fontRef idx="minor">
            <a:schemeClr val="lt1"/>
          </a:fontRef>
        </p:style>
        <p:txBody>
          <a:bodyPr>
            <a:normAutofit/>
          </a:bodyPr>
          <a:lstStyle/>
          <a:p>
            <a:pPr marL="514350" marR="0" lvl="0" indent="-514350" algn="l" defTabSz="914400" rtl="0" eaLnBrk="1" fontAlgn="auto" latinLnBrk="0" hangingPunct="1">
              <a:lnSpc>
                <a:spcPct val="100000"/>
              </a:lnSpc>
              <a:spcBef>
                <a:spcPct val="0"/>
              </a:spcBef>
              <a:spcAft>
                <a:spcPts val="0"/>
              </a:spcAft>
              <a:buClrTx/>
              <a:buSzTx/>
              <a:tabLst/>
              <a:defRPr/>
            </a:pPr>
            <a:r>
              <a:rPr lang="es-MX" sz="3000" b="1" dirty="0" smtClean="0">
                <a:solidFill>
                  <a:schemeClr val="accent4">
                    <a:lumMod val="75000"/>
                  </a:schemeClr>
                </a:solidFill>
                <a:latin typeface="Arial" pitchFamily="34" charset="0"/>
                <a:cs typeface="Arial" pitchFamily="34" charset="0"/>
              </a:rPr>
              <a:t>2. Balanza de pagos</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graphicFrame>
        <p:nvGraphicFramePr>
          <p:cNvPr id="2" name="1 Marcador de contenido"/>
          <p:cNvGraphicFramePr>
            <a:graphicFrameLocks noGrp="1"/>
          </p:cNvGraphicFramePr>
          <p:nvPr>
            <p:ph sz="half" idx="1"/>
            <p:extLst>
              <p:ext uri="{D42A27DB-BD31-4B8C-83A1-F6EECF244321}">
                <p14:modId xmlns:p14="http://schemas.microsoft.com/office/powerpoint/2010/main" val="2541071462"/>
              </p:ext>
            </p:extLst>
          </p:nvPr>
        </p:nvGraphicFramePr>
        <p:xfrm>
          <a:off x="251520" y="2852937"/>
          <a:ext cx="4392488" cy="40050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sz="half" idx="2"/>
            <p:extLst>
              <p:ext uri="{D42A27DB-BD31-4B8C-83A1-F6EECF244321}">
                <p14:modId xmlns:p14="http://schemas.microsoft.com/office/powerpoint/2010/main" val="3882563069"/>
              </p:ext>
            </p:extLst>
          </p:nvPr>
        </p:nvGraphicFramePr>
        <p:xfrm>
          <a:off x="4788024" y="1484784"/>
          <a:ext cx="4110608" cy="26208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3074" name="Picture 2" descr="http://www.100pies.net/Gifs/Economia/Dinero/Dinero-03.gif"/>
          <p:cNvPicPr>
            <a:picLocks noChangeAspect="1" noChangeArrowheads="1" noCrop="1"/>
          </p:cNvPicPr>
          <p:nvPr/>
        </p:nvPicPr>
        <p:blipFill>
          <a:blip r:embed="rId12" cstate="print"/>
          <a:srcRect/>
          <a:stretch>
            <a:fillRect/>
          </a:stretch>
        </p:blipFill>
        <p:spPr bwMode="auto">
          <a:xfrm rot="1935797">
            <a:off x="261621" y="1501353"/>
            <a:ext cx="1578493" cy="1511796"/>
          </a:xfrm>
          <a:prstGeom prst="rect">
            <a:avLst/>
          </a:prstGeom>
          <a:noFill/>
        </p:spPr>
      </p:pic>
      <p:pic>
        <p:nvPicPr>
          <p:cNvPr id="4098"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117952" y="4293096"/>
            <a:ext cx="3673439" cy="248932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87624" y="1412776"/>
            <a:ext cx="6984776" cy="3796474"/>
          </a:xfrm>
        </p:spPr>
        <p:txBody>
          <a:bodyPr rtlCol="0">
            <a:normAutofit/>
          </a:bodyPr>
          <a:lstStyle/>
          <a:p>
            <a:pPr algn="just" eaLnBrk="1" fontAlgn="auto" hangingPunct="1">
              <a:spcAft>
                <a:spcPts val="0"/>
              </a:spcAft>
              <a:buFont typeface="Arial" pitchFamily="34" charset="0"/>
              <a:buNone/>
              <a:defRPr/>
            </a:pPr>
            <a:r>
              <a:rPr lang="es-MX" sz="2400" dirty="0" smtClean="0"/>
              <a:t>	</a:t>
            </a:r>
            <a:r>
              <a:rPr lang="es-MX" sz="2400" b="1" dirty="0" smtClean="0"/>
              <a:t>	</a:t>
            </a:r>
          </a:p>
          <a:p>
            <a:pPr algn="just" eaLnBrk="1" fontAlgn="auto" hangingPunct="1">
              <a:spcAft>
                <a:spcPts val="0"/>
              </a:spcAft>
              <a:buFont typeface="Arial" pitchFamily="34" charset="0"/>
              <a:buNone/>
              <a:defRPr/>
            </a:pPr>
            <a:r>
              <a:rPr lang="es-MX" sz="2400" b="1" dirty="0"/>
              <a:t>	</a:t>
            </a:r>
            <a:r>
              <a:rPr lang="es-MX" sz="2400" b="1" dirty="0" smtClean="0"/>
              <a:t>La variación de los activos de reserva: </a:t>
            </a:r>
            <a:r>
              <a:rPr lang="es-MX" sz="2400" dirty="0" smtClean="0"/>
              <a:t>están bajo el control de la autoridad monetaria del país y pueden ser utilizados con disponibilidad inmediata para financiar los desequilibrios de la balanza de pagos. Comprende el oro monetario, los derechos especiales de giro, la posición de reserva, los activos en divisas y otros activos.</a:t>
            </a:r>
            <a:endParaRPr lang="es-MX" sz="2400" dirty="0"/>
          </a:p>
        </p:txBody>
      </p:sp>
      <p:sp>
        <p:nvSpPr>
          <p:cNvPr id="4" name="3 Título"/>
          <p:cNvSpPr txBox="1">
            <a:spLocks noGrp="1"/>
          </p:cNvSpPr>
          <p:nvPr>
            <p:ph type="title"/>
          </p:nvPr>
        </p:nvSpPr>
        <p:spPr>
          <a:xfrm>
            <a:off x="457200" y="274638"/>
            <a:ext cx="8229600" cy="1143000"/>
          </a:xfrm>
          <a:prstGeom prst="rect">
            <a:avLst/>
          </a:prstGeom>
        </p:spPr>
        <p:style>
          <a:lnRef idx="0">
            <a:schemeClr val="accent6"/>
          </a:lnRef>
          <a:fillRef idx="3">
            <a:schemeClr val="accent6"/>
          </a:fillRef>
          <a:effectRef idx="3">
            <a:schemeClr val="accent6"/>
          </a:effectRef>
          <a:fontRef idx="minor">
            <a:schemeClr val="lt1"/>
          </a:fontRef>
        </p:style>
        <p:txBody>
          <a:bodyPr>
            <a:normAutofit/>
          </a:bodyPr>
          <a:lstStyle/>
          <a:p>
            <a:pPr marL="514350" marR="0" lvl="0" indent="-514350" algn="l" defTabSz="914400" rtl="0" eaLnBrk="1" fontAlgn="auto" latinLnBrk="0" hangingPunct="1">
              <a:lnSpc>
                <a:spcPct val="100000"/>
              </a:lnSpc>
              <a:spcBef>
                <a:spcPct val="0"/>
              </a:spcBef>
              <a:spcAft>
                <a:spcPts val="0"/>
              </a:spcAft>
              <a:buClrTx/>
              <a:buSzTx/>
              <a:tabLst/>
              <a:defRPr/>
            </a:pPr>
            <a:r>
              <a:rPr lang="es-MX" sz="3000" b="1" dirty="0" smtClean="0">
                <a:solidFill>
                  <a:schemeClr val="accent4">
                    <a:lumMod val="75000"/>
                  </a:schemeClr>
                </a:solidFill>
                <a:latin typeface="Arial" pitchFamily="34" charset="0"/>
                <a:cs typeface="Arial" pitchFamily="34" charset="0"/>
              </a:rPr>
              <a:t>2. Balanza de pagos</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sp>
        <p:nvSpPr>
          <p:cNvPr id="5" name="4 Rectángulo"/>
          <p:cNvSpPr/>
          <p:nvPr/>
        </p:nvSpPr>
        <p:spPr>
          <a:xfrm>
            <a:off x="2123728" y="6235571"/>
            <a:ext cx="7020272" cy="646331"/>
          </a:xfrm>
          <a:prstGeom prst="rect">
            <a:avLst/>
          </a:prstGeom>
        </p:spPr>
        <p:txBody>
          <a:bodyPr wrap="square">
            <a:spAutoFit/>
          </a:bodyPr>
          <a:lstStyle/>
          <a:p>
            <a:r>
              <a:rPr lang="es-MX" dirty="0" smtClean="0"/>
              <a:t>Nota: De acuerdo con la metodología propuesta por el FMI, se registra para identificar su variación como el saldo de la balanza de pagos.</a:t>
            </a:r>
            <a:endParaRPr lang="es-MX" dirty="0"/>
          </a:p>
        </p:txBody>
      </p:sp>
      <p:cxnSp>
        <p:nvCxnSpPr>
          <p:cNvPr id="7" name="6 Conector angular"/>
          <p:cNvCxnSpPr/>
          <p:nvPr/>
        </p:nvCxnSpPr>
        <p:spPr>
          <a:xfrm rot="16200000" flipH="1">
            <a:off x="-958924" y="3487316"/>
            <a:ext cx="4941168" cy="936104"/>
          </a:xfrm>
          <a:prstGeom prst="bentConnector3">
            <a:avLst>
              <a:gd name="adj1" fmla="val 71068"/>
            </a:avLst>
          </a:prstGeom>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pPr algn="l"/>
            <a:r>
              <a:rPr lang="es-MX" dirty="0" smtClean="0">
                <a:solidFill>
                  <a:schemeClr val="accent4">
                    <a:lumMod val="50000"/>
                  </a:schemeClr>
                </a:solidFill>
              </a:rPr>
              <a:t>I. Presentación</a:t>
            </a:r>
            <a:endParaRPr lang="es-MX" dirty="0">
              <a:solidFill>
                <a:schemeClr val="accent4">
                  <a:lumMod val="50000"/>
                </a:schemeClr>
              </a:solidFill>
            </a:endParaRPr>
          </a:p>
        </p:txBody>
      </p:sp>
      <p:sp>
        <p:nvSpPr>
          <p:cNvPr id="5122" name="2 Marcador de contenido"/>
          <p:cNvSpPr>
            <a:spLocks noGrp="1"/>
          </p:cNvSpPr>
          <p:nvPr>
            <p:ph idx="1"/>
          </p:nvPr>
        </p:nvSpPr>
        <p:spPr>
          <a:xfrm>
            <a:off x="-108520" y="1700808"/>
            <a:ext cx="9145016" cy="5040560"/>
          </a:xfrm>
        </p:spPr>
        <p:txBody>
          <a:bodyPr>
            <a:normAutofit lnSpcReduction="10000"/>
          </a:bodyPr>
          <a:lstStyle/>
          <a:p>
            <a:pPr algn="just">
              <a:buNone/>
            </a:pPr>
            <a:r>
              <a:rPr lang="es-MX" altLang="es-MX" sz="2400" dirty="0" smtClean="0"/>
              <a:t>	El objetivo del presente </a:t>
            </a:r>
            <a:r>
              <a:rPr lang="es-MX" altLang="es-MX" sz="2400" dirty="0"/>
              <a:t>material es facilitar a alumnos </a:t>
            </a:r>
            <a:r>
              <a:rPr lang="es-MX" altLang="es-MX" sz="2400" dirty="0" smtClean="0"/>
              <a:t>la </a:t>
            </a:r>
            <a:r>
              <a:rPr lang="es-MX" altLang="es-MX" sz="2400" dirty="0"/>
              <a:t>comprensión de los temas derivados de la unidad de aprendizaje de </a:t>
            </a:r>
            <a:r>
              <a:rPr lang="es-MX" altLang="es-MX" sz="2400" dirty="0" smtClean="0"/>
              <a:t>Macroeconomía contemplando </a:t>
            </a:r>
            <a:r>
              <a:rPr lang="es-MX" altLang="es-MX" sz="2400" dirty="0"/>
              <a:t>aspectos </a:t>
            </a:r>
            <a:r>
              <a:rPr lang="es-MX" altLang="es-MX" sz="2400" dirty="0" smtClean="0"/>
              <a:t>introductorios.</a:t>
            </a:r>
          </a:p>
          <a:p>
            <a:pPr algn="just">
              <a:buNone/>
            </a:pPr>
            <a:r>
              <a:rPr lang="es-MX" altLang="es-MX" sz="2400" dirty="0" smtClean="0"/>
              <a:t>	</a:t>
            </a:r>
          </a:p>
          <a:p>
            <a:pPr algn="just">
              <a:buNone/>
            </a:pPr>
            <a:r>
              <a:rPr lang="es-MX" altLang="es-MX" sz="2400" dirty="0"/>
              <a:t>	</a:t>
            </a:r>
            <a:r>
              <a:rPr lang="es-MX" altLang="es-MX" sz="2400" dirty="0" smtClean="0"/>
              <a:t>Dicho material proporciona información relevante de las actividades económicas de México emprendidas con el exterior, la balanza de pagos como herramienta utilizada para registrar dichas transacciones y finalmente, el mercado de divisas. </a:t>
            </a:r>
          </a:p>
          <a:p>
            <a:pPr algn="just" eaLnBrk="1" hangingPunct="1">
              <a:buFont typeface="Arial" charset="0"/>
              <a:buNone/>
            </a:pPr>
            <a:endParaRPr lang="es-MX" altLang="es-MX" sz="2400" dirty="0"/>
          </a:p>
          <a:p>
            <a:pPr algn="just" eaLnBrk="1" hangingPunct="1">
              <a:buFont typeface="Arial" charset="0"/>
              <a:buNone/>
            </a:pPr>
            <a:r>
              <a:rPr lang="es-MX" altLang="es-MX" sz="2400" dirty="0" smtClean="0"/>
              <a:t>	Las temáticas abordadas se derivan de la unidad de competencia seis del programa de la unidad de aprendizaje de Macroeconomía incluida en el plan de estudios de la licenciatura en Contaduría bajo la modalidad de curso teórico práctico, en el núcleo básico con 10 créditos.</a:t>
            </a:r>
          </a:p>
        </p:txBody>
      </p:sp>
      <p:pic>
        <p:nvPicPr>
          <p:cNvPr id="32770" name="Picture 2" descr="http://www.gifss.com/profesiones/ejecutivos/ejecutivos.gif"/>
          <p:cNvPicPr>
            <a:picLocks noChangeAspect="1" noChangeArrowheads="1" noCrop="1"/>
          </p:cNvPicPr>
          <p:nvPr/>
        </p:nvPicPr>
        <p:blipFill>
          <a:blip r:embed="rId2" cstate="print"/>
          <a:srcRect/>
          <a:stretch>
            <a:fillRect/>
          </a:stretch>
        </p:blipFill>
        <p:spPr bwMode="auto">
          <a:xfrm>
            <a:off x="6732240" y="0"/>
            <a:ext cx="1728192" cy="1728192"/>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p:cNvSpPr/>
          <p:nvPr/>
        </p:nvSpPr>
        <p:spPr>
          <a:xfrm>
            <a:off x="0" y="908721"/>
            <a:ext cx="4319464" cy="2376264"/>
          </a:xfrm>
          <a:prstGeom prst="roundRect">
            <a:avLst/>
          </a:prstGeom>
          <a:ln/>
        </p:spPr>
        <p:style>
          <a:lnRef idx="0">
            <a:schemeClr val="accent1"/>
          </a:lnRef>
          <a:fillRef idx="3">
            <a:schemeClr val="accent1"/>
          </a:fillRef>
          <a:effectRef idx="3">
            <a:schemeClr val="accent1"/>
          </a:effectRef>
          <a:fontRef idx="minor">
            <a:schemeClr val="lt1"/>
          </a:fontRef>
        </p:style>
        <p:txBody>
          <a:bodyPr anchor="ctr"/>
          <a:lstStyle/>
          <a:p>
            <a:pPr algn="just" fontAlgn="auto">
              <a:spcBef>
                <a:spcPts val="0"/>
              </a:spcBef>
              <a:spcAft>
                <a:spcPts val="0"/>
              </a:spcAft>
              <a:defRPr/>
            </a:pPr>
            <a:r>
              <a:rPr lang="es-MX" sz="2200" dirty="0" smtClean="0">
                <a:solidFill>
                  <a:schemeClr val="tx1"/>
                </a:solidFill>
              </a:rPr>
              <a:t>La balanza de pagos es publicada por el Banco de México.</a:t>
            </a:r>
          </a:p>
          <a:p>
            <a:pPr algn="just" fontAlgn="auto">
              <a:spcBef>
                <a:spcPts val="0"/>
              </a:spcBef>
              <a:spcAft>
                <a:spcPts val="0"/>
              </a:spcAft>
              <a:defRPr/>
            </a:pPr>
            <a:endParaRPr lang="es-MX" sz="2200" dirty="0" smtClean="0">
              <a:solidFill>
                <a:schemeClr val="tx1"/>
              </a:solidFill>
            </a:endParaRPr>
          </a:p>
          <a:p>
            <a:pPr algn="just" fontAlgn="auto">
              <a:spcBef>
                <a:spcPts val="0"/>
              </a:spcBef>
              <a:spcAft>
                <a:spcPts val="0"/>
              </a:spcAft>
              <a:defRPr/>
            </a:pPr>
            <a:r>
              <a:rPr lang="es-MX" sz="2200" dirty="0" smtClean="0">
                <a:solidFill>
                  <a:schemeClr val="tx1"/>
                </a:solidFill>
              </a:rPr>
              <a:t>Actualmente, tiene dos formas de presentarla, a continuación se ilustran.</a:t>
            </a:r>
            <a:endParaRPr lang="es-MX" sz="2200" dirty="0">
              <a:solidFill>
                <a:schemeClr val="tx1"/>
              </a:solidFill>
            </a:endParaRPr>
          </a:p>
        </p:txBody>
      </p:sp>
      <p:pic>
        <p:nvPicPr>
          <p:cNvPr id="2" name="Imagen 1"/>
          <p:cNvPicPr>
            <a:picLocks noChangeAspect="1"/>
          </p:cNvPicPr>
          <p:nvPr/>
        </p:nvPicPr>
        <p:blipFill>
          <a:blip r:embed="rId2"/>
          <a:stretch>
            <a:fillRect/>
          </a:stretch>
        </p:blipFill>
        <p:spPr>
          <a:xfrm>
            <a:off x="4403940" y="21175"/>
            <a:ext cx="4704315" cy="6815649"/>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1000108"/>
            <a:ext cx="8579296" cy="1214446"/>
          </a:xfrm>
        </p:spPr>
        <p:txBody>
          <a:bodyPr rtlCol="0">
            <a:normAutofit/>
          </a:bodyPr>
          <a:lstStyle/>
          <a:p>
            <a:pPr algn="l" eaLnBrk="1" fontAlgn="auto" hangingPunct="1">
              <a:spcAft>
                <a:spcPts val="0"/>
              </a:spcAft>
              <a:defRPr/>
            </a:pPr>
            <a:r>
              <a:rPr lang="es-MX" sz="2500" b="1" dirty="0" smtClean="0"/>
              <a:t>Inversión extranjera directa y la inversión extranjera indirecta</a:t>
            </a:r>
            <a:endParaRPr lang="es-MX" sz="2500" b="1" dirty="0"/>
          </a:p>
        </p:txBody>
      </p:sp>
      <p:sp>
        <p:nvSpPr>
          <p:cNvPr id="23555" name="2 Marcador de contenido"/>
          <p:cNvSpPr>
            <a:spLocks noGrp="1"/>
          </p:cNvSpPr>
          <p:nvPr>
            <p:ph idx="1"/>
          </p:nvPr>
        </p:nvSpPr>
        <p:spPr>
          <a:xfrm>
            <a:off x="251520" y="1630283"/>
            <a:ext cx="8784976" cy="2950846"/>
          </a:xfrm>
        </p:spPr>
        <p:txBody>
          <a:bodyPr>
            <a:noAutofit/>
          </a:bodyPr>
          <a:lstStyle/>
          <a:p>
            <a:pPr algn="just" eaLnBrk="1" hangingPunct="1">
              <a:buFont typeface="Arial" charset="0"/>
              <a:buNone/>
            </a:pPr>
            <a:endParaRPr lang="es-MX" altLang="es-MX" sz="2400" dirty="0" smtClean="0"/>
          </a:p>
          <a:p>
            <a:pPr algn="just" eaLnBrk="1" hangingPunct="1">
              <a:buFont typeface="Arial" charset="0"/>
              <a:buNone/>
            </a:pPr>
            <a:r>
              <a:rPr lang="es-MX" altLang="es-MX" sz="2400" dirty="0" smtClean="0"/>
              <a:t>	La inversión extranjera se divide en dos grandes grupos de acuerdo a sus características:</a:t>
            </a:r>
          </a:p>
          <a:p>
            <a:pPr algn="just" eaLnBrk="1" hangingPunct="1">
              <a:buFont typeface="Arial" charset="0"/>
              <a:buNone/>
            </a:pPr>
            <a:r>
              <a:rPr lang="es-MX" altLang="es-MX" sz="2400" dirty="0" smtClean="0"/>
              <a:t> A) </a:t>
            </a:r>
            <a:r>
              <a:rPr lang="es-MX" altLang="es-MX" sz="2400" b="1" dirty="0" smtClean="0"/>
              <a:t>Inversión extranjera directa: </a:t>
            </a:r>
            <a:r>
              <a:rPr lang="es-MX" altLang="es-MX" sz="2400" dirty="0" smtClean="0"/>
              <a:t>ésta se lleva a cabo por particulares de otro país para iniciar, mantener o hacer crecer un negocio en nuestro país. Esta inversión es física, visible y palpable. </a:t>
            </a:r>
          </a:p>
          <a:p>
            <a:pPr algn="just" eaLnBrk="1" hangingPunct="1">
              <a:buFont typeface="Arial" charset="0"/>
              <a:buNone/>
            </a:pPr>
            <a:endParaRPr lang="es-MX" altLang="es-MX" sz="2400" dirty="0"/>
          </a:p>
          <a:p>
            <a:pPr algn="just" eaLnBrk="1" hangingPunct="1">
              <a:buFont typeface="Arial" charset="0"/>
              <a:buNone/>
            </a:pPr>
            <a:r>
              <a:rPr lang="es-MX" altLang="es-MX" sz="2400" dirty="0" smtClean="0"/>
              <a:t>	</a:t>
            </a:r>
          </a:p>
        </p:txBody>
      </p:sp>
      <p:sp>
        <p:nvSpPr>
          <p:cNvPr id="4" name="3 Título"/>
          <p:cNvSpPr txBox="1">
            <a:spLocks/>
          </p:cNvSpPr>
          <p:nvPr/>
        </p:nvSpPr>
        <p:spPr>
          <a:xfrm>
            <a:off x="457200" y="0"/>
            <a:ext cx="8229600" cy="1071546"/>
          </a:xfrm>
          <a:prstGeom prst="rect">
            <a:avLst/>
          </a:prstGeom>
        </p:spPr>
        <p:style>
          <a:lnRef idx="0">
            <a:schemeClr val="accent6"/>
          </a:lnRef>
          <a:fillRef idx="3">
            <a:schemeClr val="accent6"/>
          </a:fillRef>
          <a:effectRef idx="3">
            <a:schemeClr val="accent6"/>
          </a:effectRef>
          <a:fontRef idx="minor">
            <a:schemeClr val="lt1"/>
          </a:fontRef>
        </p:style>
        <p:txBody>
          <a:bodyPr vert="horz" lIns="91440" tIns="45720" rIns="91440" bIns="45720" rtlCol="0" anchor="ctr">
            <a:normAutofit/>
          </a:bodyPr>
          <a:lstStyle/>
          <a:p>
            <a:pPr marL="514350" marR="0" lvl="0" indent="-514350" algn="l" defTabSz="914400" rtl="0" eaLnBrk="1" fontAlgn="auto" latinLnBrk="0" hangingPunct="1">
              <a:lnSpc>
                <a:spcPct val="100000"/>
              </a:lnSpc>
              <a:spcBef>
                <a:spcPct val="0"/>
              </a:spcBef>
              <a:spcAft>
                <a:spcPts val="0"/>
              </a:spcAft>
              <a:buClrTx/>
              <a:buSzTx/>
              <a:buFontTx/>
              <a:buNone/>
              <a:tabLst/>
              <a:defRPr/>
            </a:pPr>
            <a:r>
              <a:rPr kumimoji="0" lang="es-MX" sz="3000" b="1" i="0" u="none" strike="noStrike" kern="1200" cap="none" spc="0" normalizeH="0" baseline="0" noProof="0" smtClean="0">
                <a:ln>
                  <a:noFill/>
                </a:ln>
                <a:solidFill>
                  <a:schemeClr val="accent4">
                    <a:lumMod val="75000"/>
                  </a:schemeClr>
                </a:solidFill>
                <a:effectLst/>
                <a:uLnTx/>
                <a:uFillTx/>
                <a:latin typeface="Arial" pitchFamily="34" charset="0"/>
                <a:ea typeface="+mn-ea"/>
                <a:cs typeface="Arial" pitchFamily="34" charset="0"/>
              </a:rPr>
              <a:t>2. Balanza de pagos</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sp>
        <p:nvSpPr>
          <p:cNvPr id="7" name="6 Rectángulo redondeado"/>
          <p:cNvSpPr/>
          <p:nvPr/>
        </p:nvSpPr>
        <p:spPr>
          <a:xfrm>
            <a:off x="1403648" y="4869160"/>
            <a:ext cx="6480720" cy="16155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MX" altLang="es-MX" sz="2200" dirty="0" smtClean="0">
              <a:solidFill>
                <a:schemeClr val="tx1"/>
              </a:solidFill>
            </a:endParaRPr>
          </a:p>
          <a:p>
            <a:pPr algn="just"/>
            <a:r>
              <a:rPr lang="es-MX" altLang="es-MX" sz="2200" dirty="0" smtClean="0">
                <a:solidFill>
                  <a:schemeClr val="tx1"/>
                </a:solidFill>
              </a:rPr>
              <a:t>Por </a:t>
            </a:r>
            <a:r>
              <a:rPr lang="es-MX" altLang="es-MX" sz="2200" dirty="0">
                <a:solidFill>
                  <a:schemeClr val="tx1"/>
                </a:solidFill>
              </a:rPr>
              <a:t>ejemplo, la instalación de una nave de producción de </a:t>
            </a:r>
            <a:r>
              <a:rPr lang="es-MX" altLang="es-MX" sz="2200" dirty="0" err="1">
                <a:solidFill>
                  <a:schemeClr val="tx1"/>
                </a:solidFill>
              </a:rPr>
              <a:t>Bombardier</a:t>
            </a:r>
            <a:r>
              <a:rPr lang="es-MX" altLang="es-MX" sz="2200" dirty="0">
                <a:solidFill>
                  <a:schemeClr val="tx1"/>
                </a:solidFill>
              </a:rPr>
              <a:t> </a:t>
            </a:r>
            <a:r>
              <a:rPr lang="es-MX" altLang="es-MX" sz="2200" dirty="0" err="1">
                <a:solidFill>
                  <a:schemeClr val="tx1"/>
                </a:solidFill>
              </a:rPr>
              <a:t>Transportation</a:t>
            </a:r>
            <a:r>
              <a:rPr lang="es-MX" altLang="es-MX" sz="2200" dirty="0">
                <a:solidFill>
                  <a:schemeClr val="tx1"/>
                </a:solidFill>
              </a:rPr>
              <a:t> México, el incremento de maquinaria de empresa Nestlé México para la producción de chocolate.</a:t>
            </a:r>
          </a:p>
          <a:p>
            <a:pPr algn="just"/>
            <a:endParaRPr lang="es-MX" sz="2200" dirty="0">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2 Marcador de contenido"/>
          <p:cNvSpPr>
            <a:spLocks noGrp="1"/>
          </p:cNvSpPr>
          <p:nvPr>
            <p:ph idx="1"/>
          </p:nvPr>
        </p:nvSpPr>
        <p:spPr>
          <a:xfrm>
            <a:off x="179388" y="714356"/>
            <a:ext cx="8785225" cy="5411807"/>
          </a:xfrm>
        </p:spPr>
        <p:txBody>
          <a:bodyPr/>
          <a:lstStyle/>
          <a:p>
            <a:pPr algn="just" eaLnBrk="1" hangingPunct="1">
              <a:buFont typeface="Arial" charset="0"/>
              <a:buNone/>
            </a:pPr>
            <a:r>
              <a:rPr lang="es-MX" altLang="es-MX" dirty="0" smtClean="0"/>
              <a:t>La inversión extranjera directa se divide a su vez en:</a:t>
            </a:r>
          </a:p>
          <a:p>
            <a:pPr algn="just" eaLnBrk="1" hangingPunct="1">
              <a:buFont typeface="Arial" charset="0"/>
              <a:buNone/>
            </a:pPr>
            <a:r>
              <a:rPr lang="es-MX" altLang="es-MX" b="1" dirty="0" smtClean="0"/>
              <a:t>Única</a:t>
            </a:r>
            <a:r>
              <a:rPr lang="es-MX" altLang="es-MX" dirty="0" smtClean="0"/>
              <a:t>: cuando el total de la inversión es extranjera.</a:t>
            </a:r>
          </a:p>
          <a:p>
            <a:pPr algn="just" eaLnBrk="1" hangingPunct="1">
              <a:buFont typeface="Arial" charset="0"/>
              <a:buNone/>
            </a:pPr>
            <a:r>
              <a:rPr lang="es-MX" altLang="es-MX" b="1" dirty="0" smtClean="0"/>
              <a:t>Mixta</a:t>
            </a:r>
            <a:r>
              <a:rPr lang="es-MX" altLang="es-MX" dirty="0" smtClean="0"/>
              <a:t>: cuando parte del dinero proviene de otro país y parte del nuestro.</a:t>
            </a:r>
          </a:p>
          <a:p>
            <a:pPr algn="just" eaLnBrk="1" hangingPunct="1">
              <a:buFont typeface="Arial" charset="0"/>
              <a:buNone/>
            </a:pPr>
            <a:r>
              <a:rPr lang="es-MX" altLang="es-MX" dirty="0" smtClean="0"/>
              <a:t> </a:t>
            </a:r>
          </a:p>
          <a:p>
            <a:pPr algn="just" eaLnBrk="1" hangingPunct="1"/>
            <a:endParaRPr lang="es-MX" altLang="es-MX" dirty="0" smtClean="0"/>
          </a:p>
        </p:txBody>
      </p:sp>
      <p:pic>
        <p:nvPicPr>
          <p:cNvPr id="24579" name="Picture 6"/>
          <p:cNvPicPr>
            <a:picLocks noChangeAspect="1" noChangeArrowheads="1"/>
          </p:cNvPicPr>
          <p:nvPr/>
        </p:nvPicPr>
        <p:blipFill>
          <a:blip r:embed="rId2" cstate="print"/>
          <a:srcRect/>
          <a:stretch>
            <a:fillRect/>
          </a:stretch>
        </p:blipFill>
        <p:spPr bwMode="auto">
          <a:xfrm rot="924325">
            <a:off x="6060326" y="3306780"/>
            <a:ext cx="2736353" cy="2985002"/>
          </a:xfrm>
          <a:prstGeom prst="rect">
            <a:avLst/>
          </a:prstGeom>
          <a:ln>
            <a:noFill/>
          </a:ln>
          <a:effectLst>
            <a:softEdge rad="112500"/>
          </a:effectLst>
        </p:spPr>
      </p:pic>
      <p:pic>
        <p:nvPicPr>
          <p:cNvPr id="24580" name="Picture 3"/>
          <p:cNvPicPr>
            <a:picLocks noChangeAspect="1" noChangeArrowheads="1"/>
          </p:cNvPicPr>
          <p:nvPr/>
        </p:nvPicPr>
        <p:blipFill>
          <a:blip r:embed="rId3" cstate="print"/>
          <a:srcRect/>
          <a:stretch>
            <a:fillRect/>
          </a:stretch>
        </p:blipFill>
        <p:spPr bwMode="auto">
          <a:xfrm rot="20930965">
            <a:off x="323528" y="3789040"/>
            <a:ext cx="3275855" cy="2583568"/>
          </a:xfrm>
          <a:prstGeom prst="rect">
            <a:avLst/>
          </a:prstGeom>
          <a:ln>
            <a:noFill/>
          </a:ln>
          <a:effectLst>
            <a:outerShdw blurRad="292100" dist="139700" dir="2700000" algn="tl" rotWithShape="0">
              <a:srgbClr val="333333">
                <a:alpha val="65000"/>
              </a:srgbClr>
            </a:outerShdw>
          </a:effectLst>
        </p:spPr>
      </p:pic>
      <p:sp>
        <p:nvSpPr>
          <p:cNvPr id="5" name="3 Título"/>
          <p:cNvSpPr txBox="1">
            <a:spLocks noGrp="1"/>
          </p:cNvSpPr>
          <p:nvPr>
            <p:ph type="title"/>
          </p:nvPr>
        </p:nvSpPr>
        <p:spPr>
          <a:xfrm>
            <a:off x="457200" y="0"/>
            <a:ext cx="8229600" cy="714356"/>
          </a:xfrm>
          <a:prstGeom prst="rect">
            <a:avLst/>
          </a:prstGeom>
        </p:spPr>
        <p:style>
          <a:lnRef idx="0">
            <a:schemeClr val="accent6"/>
          </a:lnRef>
          <a:fillRef idx="3">
            <a:schemeClr val="accent6"/>
          </a:fillRef>
          <a:effectRef idx="3">
            <a:schemeClr val="accent6"/>
          </a:effectRef>
          <a:fontRef idx="minor">
            <a:schemeClr val="lt1"/>
          </a:fontRef>
        </p:style>
        <p:txBody>
          <a:bodyPr>
            <a:normAutofit/>
          </a:bodyPr>
          <a:lstStyle/>
          <a:p>
            <a:pPr marL="514350" marR="0" lvl="0" indent="-514350" algn="l" defTabSz="914400" rtl="0" eaLnBrk="1" fontAlgn="auto" latinLnBrk="0" hangingPunct="1">
              <a:lnSpc>
                <a:spcPct val="100000"/>
              </a:lnSpc>
              <a:spcBef>
                <a:spcPct val="0"/>
              </a:spcBef>
              <a:spcAft>
                <a:spcPts val="0"/>
              </a:spcAft>
              <a:buClrTx/>
              <a:buSzTx/>
              <a:tabLst/>
              <a:defRPr/>
            </a:pPr>
            <a:r>
              <a:rPr lang="es-MX" sz="3000" b="1" dirty="0" smtClean="0">
                <a:solidFill>
                  <a:schemeClr val="accent4">
                    <a:lumMod val="75000"/>
                  </a:schemeClr>
                </a:solidFill>
                <a:latin typeface="Arial" pitchFamily="34" charset="0"/>
                <a:cs typeface="Arial" pitchFamily="34" charset="0"/>
              </a:rPr>
              <a:t>2. Balanza de pagos</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5580112" y="260648"/>
            <a:ext cx="8640762" cy="2246769"/>
          </a:xfrm>
          <a:prstGeom prst="rect">
            <a:avLst/>
          </a:prstGeom>
        </p:spPr>
        <p:txBody>
          <a:bodyPr wrap="square">
            <a:spAutoFit/>
          </a:bodyPr>
          <a:lstStyle/>
          <a:p>
            <a:pPr algn="just">
              <a:defRPr/>
            </a:pPr>
            <a:endParaRPr lang="es-MX" sz="2800" dirty="0">
              <a:latin typeface="+mj-lt"/>
            </a:endParaRPr>
          </a:p>
          <a:p>
            <a:pPr algn="just">
              <a:defRPr/>
            </a:pPr>
            <a:endParaRPr lang="es-MX" sz="2800" dirty="0">
              <a:latin typeface="+mj-lt"/>
            </a:endParaRPr>
          </a:p>
          <a:p>
            <a:pPr algn="just">
              <a:defRPr/>
            </a:pPr>
            <a:r>
              <a:rPr lang="es-MX" sz="2800" dirty="0">
                <a:latin typeface="+mj-lt"/>
              </a:rPr>
              <a:t> </a:t>
            </a:r>
            <a:br>
              <a:rPr lang="es-MX" sz="2800" dirty="0">
                <a:latin typeface="+mj-lt"/>
              </a:rPr>
            </a:br>
            <a:r>
              <a:rPr lang="es-MX" sz="2800" dirty="0">
                <a:latin typeface="+mj-lt"/>
              </a:rPr>
              <a:t/>
            </a:r>
            <a:br>
              <a:rPr lang="es-MX" sz="2800" dirty="0">
                <a:latin typeface="+mj-lt"/>
              </a:rPr>
            </a:br>
            <a:endParaRPr lang="es-MX" sz="2800" dirty="0">
              <a:latin typeface="+mj-lt"/>
            </a:endParaRPr>
          </a:p>
        </p:txBody>
      </p:sp>
      <p:sp>
        <p:nvSpPr>
          <p:cNvPr id="4" name="3 Título"/>
          <p:cNvSpPr txBox="1">
            <a:spLocks noGrp="1"/>
          </p:cNvSpPr>
          <p:nvPr>
            <p:ph type="title"/>
          </p:nvPr>
        </p:nvSpPr>
        <p:spPr>
          <a:prstGeom prst="rect">
            <a:avLst/>
          </a:prstGeom>
        </p:spPr>
        <p:style>
          <a:lnRef idx="0">
            <a:schemeClr val="accent6"/>
          </a:lnRef>
          <a:fillRef idx="3">
            <a:schemeClr val="accent6"/>
          </a:fillRef>
          <a:effectRef idx="3">
            <a:schemeClr val="accent6"/>
          </a:effectRef>
          <a:fontRef idx="minor">
            <a:schemeClr val="lt1"/>
          </a:fontRef>
        </p:style>
        <p:txBody>
          <a:bodyPr>
            <a:normAutofit/>
          </a:bodyPr>
          <a:lstStyle/>
          <a:p>
            <a:pPr marL="514350" marR="0" lvl="0" indent="-514350" algn="l" defTabSz="914400" rtl="0" eaLnBrk="1" fontAlgn="auto" latinLnBrk="0" hangingPunct="1">
              <a:lnSpc>
                <a:spcPct val="100000"/>
              </a:lnSpc>
              <a:spcBef>
                <a:spcPct val="0"/>
              </a:spcBef>
              <a:spcAft>
                <a:spcPts val="0"/>
              </a:spcAft>
              <a:buClrTx/>
              <a:buSzTx/>
              <a:tabLst/>
              <a:defRPr/>
            </a:pPr>
            <a:r>
              <a:rPr lang="es-MX" sz="3000" b="1" dirty="0" smtClean="0">
                <a:solidFill>
                  <a:schemeClr val="accent4">
                    <a:lumMod val="75000"/>
                  </a:schemeClr>
                </a:solidFill>
                <a:latin typeface="Arial" pitchFamily="34" charset="0"/>
                <a:cs typeface="Arial" pitchFamily="34" charset="0"/>
              </a:rPr>
              <a:t>2. Balanza de pagos</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sp>
        <p:nvSpPr>
          <p:cNvPr id="8" name="7 Marcador de contenido"/>
          <p:cNvSpPr>
            <a:spLocks noGrp="1"/>
          </p:cNvSpPr>
          <p:nvPr>
            <p:ph sz="half" idx="1"/>
          </p:nvPr>
        </p:nvSpPr>
        <p:spPr>
          <a:xfrm>
            <a:off x="457200" y="2348879"/>
            <a:ext cx="3898776" cy="1944217"/>
          </a:xfrm>
        </p:spPr>
        <p:txBody>
          <a:bodyPr>
            <a:normAutofit fontScale="92500" lnSpcReduction="10000"/>
          </a:bodyPr>
          <a:lstStyle/>
          <a:p>
            <a:pPr algn="just">
              <a:defRPr/>
            </a:pPr>
            <a:r>
              <a:rPr lang="es-MX" dirty="0" smtClean="0"/>
              <a:t>Es el conjunto de préstamos que un país hace al exterior también es llamada inversión de cartera. </a:t>
            </a:r>
          </a:p>
          <a:p>
            <a:endParaRPr lang="es-MX" dirty="0"/>
          </a:p>
        </p:txBody>
      </p:sp>
      <p:sp>
        <p:nvSpPr>
          <p:cNvPr id="10" name="9 Rectángulo"/>
          <p:cNvSpPr/>
          <p:nvPr/>
        </p:nvSpPr>
        <p:spPr>
          <a:xfrm>
            <a:off x="1974420" y="3974232"/>
            <a:ext cx="5688632" cy="2308324"/>
          </a:xfrm>
          <a:prstGeom prst="rect">
            <a:avLst/>
          </a:prstGeom>
        </p:spPr>
        <p:txBody>
          <a:bodyPr wrap="square">
            <a:spAutoFit/>
          </a:bodyPr>
          <a:lstStyle/>
          <a:p>
            <a:pPr algn="just">
              <a:defRPr/>
            </a:pPr>
            <a:r>
              <a:rPr lang="es-MX" sz="2400" dirty="0" smtClean="0"/>
              <a:t>Se efectúa a través de préstamos de organismos internacionales a gobiernos o empresas públicas, y de la colocación de valores bursátiles oficiales del país receptor del crédito en las bolsas de valores de su propio país, o del que otorga el crédito.</a:t>
            </a:r>
          </a:p>
        </p:txBody>
      </p:sp>
      <p:sp>
        <p:nvSpPr>
          <p:cNvPr id="11" name="10 Rectángulo"/>
          <p:cNvSpPr/>
          <p:nvPr/>
        </p:nvSpPr>
        <p:spPr>
          <a:xfrm>
            <a:off x="63209" y="1700808"/>
            <a:ext cx="5012847" cy="523220"/>
          </a:xfrm>
          <a:prstGeom prst="rect">
            <a:avLst/>
          </a:prstGeom>
        </p:spPr>
        <p:txBody>
          <a:bodyPr wrap="none">
            <a:spAutoFit/>
          </a:bodyPr>
          <a:lstStyle/>
          <a:p>
            <a:pPr algn="just">
              <a:buNone/>
              <a:defRPr/>
            </a:pPr>
            <a:r>
              <a:rPr lang="es-MX" sz="2800" b="1" dirty="0" smtClean="0">
                <a:solidFill>
                  <a:schemeClr val="accent3">
                    <a:lumMod val="75000"/>
                  </a:schemeClr>
                </a:solidFill>
              </a:rPr>
              <a:t>Inversión extranjera indirecta: </a:t>
            </a:r>
          </a:p>
        </p:txBody>
      </p:sp>
      <p:pic>
        <p:nvPicPr>
          <p:cNvPr id="2051" name="il_fi" descr="mercado-de-valores"/>
          <p:cNvPicPr>
            <a:picLocks noChangeAspect="1" noChangeArrowheads="1"/>
          </p:cNvPicPr>
          <p:nvPr/>
        </p:nvPicPr>
        <p:blipFill>
          <a:blip r:embed="rId2" cstate="print"/>
          <a:srcRect/>
          <a:stretch>
            <a:fillRect/>
          </a:stretch>
        </p:blipFill>
        <p:spPr bwMode="auto">
          <a:xfrm>
            <a:off x="5220072" y="1916832"/>
            <a:ext cx="2768600" cy="2057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17 Grupo"/>
          <p:cNvGrpSpPr/>
          <p:nvPr/>
        </p:nvGrpSpPr>
        <p:grpSpPr>
          <a:xfrm>
            <a:off x="467544" y="1313035"/>
            <a:ext cx="7031739" cy="5544965"/>
            <a:chOff x="3329324" y="1358171"/>
            <a:chExt cx="4049385" cy="3465812"/>
          </a:xfrm>
        </p:grpSpPr>
        <p:sp>
          <p:nvSpPr>
            <p:cNvPr id="6" name="AutoShape 4"/>
            <p:cNvSpPr>
              <a:spLocks noChangeArrowheads="1"/>
            </p:cNvSpPr>
            <p:nvPr/>
          </p:nvSpPr>
          <p:spPr bwMode="gray">
            <a:xfrm>
              <a:off x="5651500" y="3078163"/>
              <a:ext cx="504825" cy="576262"/>
            </a:xfrm>
            <a:prstGeom prst="chevron">
              <a:avLst>
                <a:gd name="adj" fmla="val 52514"/>
              </a:avLst>
            </a:prstGeom>
            <a:solidFill>
              <a:schemeClr val="hlink"/>
            </a:solidFill>
            <a:ln w="0" algn="ctr">
              <a:noFill/>
              <a:miter lim="800000"/>
              <a:headEnd/>
              <a:tailEnd/>
            </a:ln>
            <a:effectLst/>
          </p:spPr>
          <p:txBody>
            <a:bodyPr wrap="none" anchor="ctr"/>
            <a:lstStyle/>
            <a:p>
              <a:endParaRPr lang="es-MX"/>
            </a:p>
          </p:txBody>
        </p:sp>
        <p:sp>
          <p:nvSpPr>
            <p:cNvPr id="7" name="Oval 5"/>
            <p:cNvSpPr>
              <a:spLocks noChangeArrowheads="1"/>
            </p:cNvSpPr>
            <p:nvPr/>
          </p:nvSpPr>
          <p:spPr bwMode="gray">
            <a:xfrm>
              <a:off x="4697749" y="1825582"/>
              <a:ext cx="2160587" cy="2160588"/>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s-MX"/>
            </a:p>
          </p:txBody>
        </p:sp>
        <p:sp>
          <p:nvSpPr>
            <p:cNvPr id="8" name="Oval 6"/>
            <p:cNvSpPr>
              <a:spLocks noChangeArrowheads="1"/>
            </p:cNvSpPr>
            <p:nvPr/>
          </p:nvSpPr>
          <p:spPr bwMode="gray">
            <a:xfrm>
              <a:off x="4117206" y="2663395"/>
              <a:ext cx="2160587" cy="2160588"/>
            </a:xfrm>
            <a:prstGeom prst="ellipse">
              <a:avLst/>
            </a:prstGeom>
            <a:gradFill rotWithShape="1">
              <a:gsLst>
                <a:gs pos="0">
                  <a:schemeClr val="hlink">
                    <a:alpha val="32001"/>
                  </a:schemeClr>
                </a:gs>
                <a:gs pos="100000">
                  <a:schemeClr val="hlink">
                    <a:gamma/>
                    <a:shade val="0"/>
                    <a:invGamma/>
                    <a:alpha val="89999"/>
                  </a:schemeClr>
                </a:gs>
              </a:gsLst>
              <a:lin ang="2700000" scaled="1"/>
            </a:gradFill>
            <a:ln w="38100" algn="ctr">
              <a:noFill/>
              <a:round/>
              <a:headEnd/>
              <a:tailEnd/>
            </a:ln>
            <a:effectLst/>
          </p:spPr>
          <p:txBody>
            <a:bodyPr wrap="none" anchor="ctr">
              <a:spAutoFit/>
            </a:bodyPr>
            <a:lstStyle/>
            <a:p>
              <a:endParaRPr lang="es-MX"/>
            </a:p>
          </p:txBody>
        </p:sp>
        <p:sp>
          <p:nvSpPr>
            <p:cNvPr id="9" name="Oval 7"/>
            <p:cNvSpPr>
              <a:spLocks noChangeArrowheads="1"/>
            </p:cNvSpPr>
            <p:nvPr/>
          </p:nvSpPr>
          <p:spPr bwMode="gray">
            <a:xfrm>
              <a:off x="3329324" y="1358171"/>
              <a:ext cx="1878013" cy="1878012"/>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s-MX"/>
            </a:p>
          </p:txBody>
        </p:sp>
        <p:sp>
          <p:nvSpPr>
            <p:cNvPr id="17" name="Text Box 40"/>
            <p:cNvSpPr txBox="1">
              <a:spLocks noChangeArrowheads="1"/>
            </p:cNvSpPr>
            <p:nvPr/>
          </p:nvSpPr>
          <p:spPr bwMode="gray">
            <a:xfrm>
              <a:off x="7272328" y="3144838"/>
              <a:ext cx="106381" cy="288558"/>
            </a:xfrm>
            <a:prstGeom prst="rect">
              <a:avLst/>
            </a:prstGeom>
            <a:noFill/>
            <a:ln w="9525" algn="ctr">
              <a:noFill/>
              <a:miter lim="800000"/>
              <a:headEnd/>
              <a:tailEnd/>
            </a:ln>
            <a:effectLst/>
          </p:spPr>
          <p:txBody>
            <a:bodyPr wrap="none">
              <a:spAutoFit/>
            </a:bodyPr>
            <a:lstStyle/>
            <a:p>
              <a:pPr algn="ctr" eaLnBrk="0" hangingPunct="0"/>
              <a:endParaRPr lang="en-US" sz="2400" dirty="0">
                <a:solidFill>
                  <a:srgbClr val="000000"/>
                </a:solidFill>
              </a:endParaRPr>
            </a:p>
          </p:txBody>
        </p:sp>
      </p:grpSp>
      <p:sp>
        <p:nvSpPr>
          <p:cNvPr id="26626" name="2 Marcador de contenido"/>
          <p:cNvSpPr>
            <a:spLocks noGrp="1"/>
          </p:cNvSpPr>
          <p:nvPr>
            <p:ph idx="1"/>
          </p:nvPr>
        </p:nvSpPr>
        <p:spPr>
          <a:xfrm>
            <a:off x="395536" y="908720"/>
            <a:ext cx="4608636" cy="5688930"/>
          </a:xfrm>
        </p:spPr>
        <p:txBody>
          <a:bodyPr>
            <a:normAutofit/>
          </a:bodyPr>
          <a:lstStyle/>
          <a:p>
            <a:pPr algn="just" eaLnBrk="1" hangingPunct="1">
              <a:buFont typeface="Arial" charset="0"/>
              <a:buNone/>
            </a:pPr>
            <a:r>
              <a:rPr lang="es-MX" altLang="es-MX" sz="2400" dirty="0" smtClean="0"/>
              <a:t>	</a:t>
            </a:r>
          </a:p>
          <a:p>
            <a:pPr algn="just" eaLnBrk="1" hangingPunct="1">
              <a:buFont typeface="Arial" charset="0"/>
              <a:buNone/>
            </a:pPr>
            <a:endParaRPr lang="es-MX" altLang="es-MX" sz="2400" dirty="0"/>
          </a:p>
          <a:p>
            <a:pPr algn="just" eaLnBrk="1" hangingPunct="1">
              <a:buFont typeface="Arial" charset="0"/>
              <a:buNone/>
            </a:pPr>
            <a:r>
              <a:rPr lang="es-MX" altLang="es-MX" sz="2400" dirty="0" smtClean="0"/>
              <a:t>	Con la globalización, cada vez es más fácil que haya movimientos en la Inversión Extranjera Directa, pues al pasar el tiempo, se eliminan las restricciones entre los países para trabajar con dinero de otros lugares.</a:t>
            </a:r>
          </a:p>
        </p:txBody>
      </p:sp>
      <p:sp>
        <p:nvSpPr>
          <p:cNvPr id="4" name="3 Título"/>
          <p:cNvSpPr txBox="1">
            <a:spLocks noGrp="1"/>
          </p:cNvSpPr>
          <p:nvPr>
            <p:ph type="title"/>
          </p:nvPr>
        </p:nvSpPr>
        <p:spPr>
          <a:xfrm>
            <a:off x="457200" y="0"/>
            <a:ext cx="8229600" cy="857232"/>
          </a:xfrm>
          <a:prstGeom prst="rect">
            <a:avLst/>
          </a:prstGeom>
        </p:spPr>
        <p:style>
          <a:lnRef idx="0">
            <a:schemeClr val="accent6"/>
          </a:lnRef>
          <a:fillRef idx="3">
            <a:schemeClr val="accent6"/>
          </a:fillRef>
          <a:effectRef idx="3">
            <a:schemeClr val="accent6"/>
          </a:effectRef>
          <a:fontRef idx="minor">
            <a:schemeClr val="lt1"/>
          </a:fontRef>
        </p:style>
        <p:txBody>
          <a:bodyPr>
            <a:normAutofit/>
          </a:bodyPr>
          <a:lstStyle/>
          <a:p>
            <a:pPr marL="514350" marR="0" lvl="0" indent="-514350" algn="l" defTabSz="914400" rtl="0" eaLnBrk="1" fontAlgn="auto" latinLnBrk="0" hangingPunct="1">
              <a:lnSpc>
                <a:spcPct val="100000"/>
              </a:lnSpc>
              <a:spcBef>
                <a:spcPct val="0"/>
              </a:spcBef>
              <a:spcAft>
                <a:spcPts val="0"/>
              </a:spcAft>
              <a:buClrTx/>
              <a:buSzTx/>
              <a:tabLst/>
              <a:defRPr/>
            </a:pPr>
            <a:r>
              <a:rPr lang="es-MX" sz="3000" b="1" dirty="0" smtClean="0">
                <a:solidFill>
                  <a:schemeClr val="accent4">
                    <a:lumMod val="75000"/>
                  </a:schemeClr>
                </a:solidFill>
                <a:latin typeface="Arial" pitchFamily="34" charset="0"/>
                <a:cs typeface="Arial" pitchFamily="34" charset="0"/>
              </a:rPr>
              <a:t>2. Balanza de pagos</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pic>
        <p:nvPicPr>
          <p:cNvPr id="59394" name="Picture 2" descr="http://2.bp.blogspot.com/-DW3cex37RXI/UHbo2z4Ro0I/AAAAAAAAABo/4dVW8s04cnA/s1600/capital-humano%5B1%5D.jpg"/>
          <p:cNvPicPr>
            <a:picLocks noChangeAspect="1" noChangeArrowheads="1"/>
          </p:cNvPicPr>
          <p:nvPr/>
        </p:nvPicPr>
        <p:blipFill>
          <a:blip r:embed="rId2" cstate="print"/>
          <a:srcRect/>
          <a:stretch>
            <a:fillRect/>
          </a:stretch>
        </p:blipFill>
        <p:spPr bwMode="auto">
          <a:xfrm>
            <a:off x="5436096" y="1052736"/>
            <a:ext cx="2857500" cy="28575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bo"/>
          <p:cNvSpPr/>
          <p:nvPr/>
        </p:nvSpPr>
        <p:spPr>
          <a:xfrm>
            <a:off x="7715240" y="5000636"/>
            <a:ext cx="1428760" cy="1428736"/>
          </a:xfrm>
          <a:prstGeom prst="cube">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ES"/>
          </a:p>
        </p:txBody>
      </p:sp>
      <p:sp>
        <p:nvSpPr>
          <p:cNvPr id="5" name="4 Título"/>
          <p:cNvSpPr>
            <a:spLocks noGrp="1"/>
          </p:cNvSpPr>
          <p:nvPr>
            <p:ph type="ctrTitle"/>
          </p:nvPr>
        </p:nvSpPr>
        <p:spPr>
          <a:xfrm>
            <a:off x="642910" y="1857364"/>
            <a:ext cx="7772400" cy="1470025"/>
          </a:xfrm>
        </p:spPr>
        <p:txBody>
          <a:bodyPr/>
          <a:lstStyle/>
          <a:p>
            <a:r>
              <a:rPr lang="es-MX" b="1" dirty="0" smtClean="0">
                <a:solidFill>
                  <a:schemeClr val="accent4">
                    <a:lumMod val="75000"/>
                  </a:schemeClr>
                </a:solidFill>
                <a:latin typeface="Arial" pitchFamily="34" charset="0"/>
                <a:cs typeface="Arial" pitchFamily="34" charset="0"/>
              </a:rPr>
              <a:t>3. Mercado de divisas</a:t>
            </a:r>
            <a:endParaRPr lang="es-ES" dirty="0"/>
          </a:p>
        </p:txBody>
      </p:sp>
      <p:sp>
        <p:nvSpPr>
          <p:cNvPr id="8" name="7 Cubo"/>
          <p:cNvSpPr/>
          <p:nvPr/>
        </p:nvSpPr>
        <p:spPr>
          <a:xfrm>
            <a:off x="6429388" y="4929198"/>
            <a:ext cx="1428760" cy="1428736"/>
          </a:xfrm>
          <a:prstGeom prst="cube">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ES"/>
          </a:p>
        </p:txBody>
      </p:sp>
      <p:sp>
        <p:nvSpPr>
          <p:cNvPr id="9" name="8 Cubo"/>
          <p:cNvSpPr/>
          <p:nvPr/>
        </p:nvSpPr>
        <p:spPr>
          <a:xfrm>
            <a:off x="7215206" y="3929066"/>
            <a:ext cx="1428760" cy="1428736"/>
          </a:xfrm>
          <a:prstGeom prst="cube">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ES"/>
          </a:p>
        </p:txBody>
      </p:sp>
      <p:sp>
        <p:nvSpPr>
          <p:cNvPr id="10" name="9 Medio marco"/>
          <p:cNvSpPr/>
          <p:nvPr/>
        </p:nvSpPr>
        <p:spPr>
          <a:xfrm>
            <a:off x="214282" y="214290"/>
            <a:ext cx="2928958" cy="6429420"/>
          </a:xfrm>
          <a:prstGeom prst="halfFrame">
            <a:avLst>
              <a:gd name="adj1" fmla="val 20064"/>
              <a:gd name="adj2" fmla="val 159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11" name="4 Título"/>
          <p:cNvSpPr txBox="1">
            <a:spLocks/>
          </p:cNvSpPr>
          <p:nvPr/>
        </p:nvSpPr>
        <p:spPr>
          <a:xfrm>
            <a:off x="1071538" y="3357562"/>
            <a:ext cx="7786742" cy="1500198"/>
          </a:xfrm>
          <a:prstGeom prst="rect">
            <a:avLst/>
          </a:prstGeom>
        </p:spPr>
        <p:txBody>
          <a:bodyPr vert="horz" lIns="91440" tIns="45720" rIns="91440" bIns="45720" rtlCol="0" anchor="ctr">
            <a:noAutofit/>
          </a:bodyPr>
          <a:lstStyle/>
          <a:p>
            <a:pPr marL="457200" indent="-457200">
              <a:spcBef>
                <a:spcPct val="0"/>
              </a:spcBef>
              <a:buFont typeface="+mj-lt"/>
              <a:buAutoNum type="alphaLcParenR"/>
            </a:pPr>
            <a:r>
              <a:rPr lang="es-MX" altLang="es-MX" sz="2400" dirty="0" smtClean="0">
                <a:latin typeface="Arial" charset="0"/>
                <a:cs typeface="Arial" charset="0"/>
              </a:rPr>
              <a:t>Tipos de cambio </a:t>
            </a:r>
          </a:p>
          <a:p>
            <a:pPr marL="457200" indent="-457200">
              <a:buFont typeface="+mj-lt"/>
              <a:buAutoNum type="alphaLcParenR"/>
            </a:pPr>
            <a:r>
              <a:rPr lang="es-MX" altLang="es-MX" sz="2400" dirty="0" smtClean="0">
                <a:latin typeface="Arial" charset="0"/>
                <a:cs typeface="Arial" charset="0"/>
              </a:rPr>
              <a:t>Políticas Cambiarias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Título"/>
          <p:cNvSpPr txBox="1">
            <a:spLocks noGrp="1"/>
          </p:cNvSpPr>
          <p:nvPr>
            <p:ph type="title"/>
          </p:nvPr>
        </p:nvSpPr>
        <p:spPr>
          <a:prstGeom prst="rect">
            <a:avLst/>
          </a:prstGeom>
        </p:spPr>
        <p:style>
          <a:lnRef idx="0">
            <a:schemeClr val="accent6"/>
          </a:lnRef>
          <a:fillRef idx="3">
            <a:schemeClr val="accent6"/>
          </a:fillRef>
          <a:effectRef idx="3">
            <a:schemeClr val="accent6"/>
          </a:effectRef>
          <a:fontRef idx="minor">
            <a:schemeClr val="lt1"/>
          </a:fontRef>
        </p:style>
        <p:txBody>
          <a:bodyPr>
            <a:normAutofit/>
          </a:bodyPr>
          <a:lstStyle/>
          <a:p>
            <a:pPr marL="514350" marR="0" lvl="0" indent="-514350" algn="l" defTabSz="914400" rtl="0" eaLnBrk="1" fontAlgn="auto" latinLnBrk="0" hangingPunct="1">
              <a:lnSpc>
                <a:spcPct val="100000"/>
              </a:lnSpc>
              <a:spcBef>
                <a:spcPct val="0"/>
              </a:spcBef>
              <a:spcAft>
                <a:spcPts val="0"/>
              </a:spcAft>
              <a:buClrTx/>
              <a:buSzTx/>
              <a:tabLst/>
              <a:defRPr/>
            </a:pPr>
            <a:r>
              <a:rPr lang="es-MX" sz="3000" b="1" dirty="0" smtClean="0">
                <a:solidFill>
                  <a:schemeClr val="accent4">
                    <a:lumMod val="75000"/>
                  </a:schemeClr>
                </a:solidFill>
                <a:latin typeface="Arial" pitchFamily="34" charset="0"/>
                <a:cs typeface="Arial" pitchFamily="34" charset="0"/>
              </a:rPr>
              <a:t>3. Mercado </a:t>
            </a:r>
            <a:r>
              <a:rPr lang="es-MX" sz="3000" b="1" smtClean="0">
                <a:solidFill>
                  <a:schemeClr val="accent4">
                    <a:lumMod val="75000"/>
                  </a:schemeClr>
                </a:solidFill>
                <a:latin typeface="Arial" pitchFamily="34" charset="0"/>
                <a:cs typeface="Arial" pitchFamily="34" charset="0"/>
              </a:rPr>
              <a:t>de divisas</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sp>
        <p:nvSpPr>
          <p:cNvPr id="27651" name="2 Marcador de contenido"/>
          <p:cNvSpPr>
            <a:spLocks noGrp="1"/>
          </p:cNvSpPr>
          <p:nvPr>
            <p:ph sz="half" idx="1"/>
          </p:nvPr>
        </p:nvSpPr>
        <p:spPr>
          <a:xfrm>
            <a:off x="457200" y="1600200"/>
            <a:ext cx="4474840" cy="5257800"/>
          </a:xfrm>
        </p:spPr>
        <p:txBody>
          <a:bodyPr>
            <a:normAutofit lnSpcReduction="10000"/>
          </a:bodyPr>
          <a:lstStyle/>
          <a:p>
            <a:pPr algn="just" eaLnBrk="1" hangingPunct="1">
              <a:buFont typeface="Arial" charset="0"/>
              <a:buNone/>
            </a:pPr>
            <a:r>
              <a:rPr lang="es-MX" altLang="es-MX" sz="2400" dirty="0" smtClean="0"/>
              <a:t>	Debe comprenderse que una divisa es una moneda extranjera.</a:t>
            </a:r>
          </a:p>
          <a:p>
            <a:pPr algn="just" eaLnBrk="1" hangingPunct="1">
              <a:buFont typeface="Arial" charset="0"/>
              <a:buNone/>
            </a:pPr>
            <a:endParaRPr lang="es-MX" altLang="es-MX" sz="2400" dirty="0" smtClean="0"/>
          </a:p>
          <a:p>
            <a:pPr algn="just" eaLnBrk="1" hangingPunct="1"/>
            <a:r>
              <a:rPr lang="es-MX" altLang="es-MX" sz="2400" dirty="0" smtClean="0"/>
              <a:t>El mercado de divisas es el marco organizacional dentro del cual los bancos, las empresas y los individuos compran y venden monedas extranjeras.</a:t>
            </a:r>
          </a:p>
          <a:p>
            <a:pPr marL="0" indent="0" algn="just" eaLnBrk="1" hangingPunct="1">
              <a:buNone/>
            </a:pPr>
            <a:endParaRPr lang="es-MX" altLang="es-MX" sz="2400" dirty="0" smtClean="0"/>
          </a:p>
          <a:p>
            <a:pPr algn="just" eaLnBrk="1" hangingPunct="1"/>
            <a:r>
              <a:rPr lang="es-MX" altLang="es-MX" sz="2400" dirty="0" smtClean="0"/>
              <a:t>El mercado de divisas incluye la infraestructura física y las instituciones necesarias para poder negociar divisas.</a:t>
            </a:r>
          </a:p>
          <a:p>
            <a:pPr algn="just" eaLnBrk="1" hangingPunct="1"/>
            <a:endParaRPr lang="es-MX" altLang="es-MX" sz="2400" dirty="0" smtClean="0"/>
          </a:p>
        </p:txBody>
      </p:sp>
      <p:pic>
        <p:nvPicPr>
          <p:cNvPr id="57346" name="Picture 2" descr="http://www.gifss.es/dinero/dinero/ricos.gif"/>
          <p:cNvPicPr>
            <a:picLocks noChangeAspect="1" noChangeArrowheads="1" noCrop="1"/>
          </p:cNvPicPr>
          <p:nvPr/>
        </p:nvPicPr>
        <p:blipFill>
          <a:blip r:embed="rId2" cstate="print"/>
          <a:srcRect/>
          <a:stretch>
            <a:fillRect/>
          </a:stretch>
        </p:blipFill>
        <p:spPr bwMode="auto">
          <a:xfrm>
            <a:off x="4860032" y="4149080"/>
            <a:ext cx="3352800" cy="2362200"/>
          </a:xfrm>
          <a:prstGeom prst="rect">
            <a:avLst/>
          </a:prstGeom>
          <a:noFill/>
        </p:spPr>
      </p:pic>
      <p:pic>
        <p:nvPicPr>
          <p:cNvPr id="57348" name="Picture 4" descr="http://gifs.gratis.es/economia/monedas/09.gif"/>
          <p:cNvPicPr>
            <a:picLocks noChangeAspect="1" noChangeArrowheads="1" noCrop="1"/>
          </p:cNvPicPr>
          <p:nvPr/>
        </p:nvPicPr>
        <p:blipFill>
          <a:blip r:embed="rId3" cstate="print"/>
          <a:srcRect/>
          <a:stretch>
            <a:fillRect/>
          </a:stretch>
        </p:blipFill>
        <p:spPr bwMode="auto">
          <a:xfrm>
            <a:off x="5148064" y="2060848"/>
            <a:ext cx="685800" cy="952500"/>
          </a:xfrm>
          <a:prstGeom prst="rect">
            <a:avLst/>
          </a:prstGeom>
          <a:noFill/>
        </p:spPr>
      </p:pic>
      <p:pic>
        <p:nvPicPr>
          <p:cNvPr id="8" name="Picture 4" descr="http://gifs.gratis.es/economia/monedas/09.gif"/>
          <p:cNvPicPr>
            <a:picLocks noChangeAspect="1" noChangeArrowheads="1" noCrop="1"/>
          </p:cNvPicPr>
          <p:nvPr/>
        </p:nvPicPr>
        <p:blipFill>
          <a:blip r:embed="rId3" cstate="print"/>
          <a:srcRect/>
          <a:stretch>
            <a:fillRect/>
          </a:stretch>
        </p:blipFill>
        <p:spPr bwMode="auto">
          <a:xfrm>
            <a:off x="6588224" y="2780928"/>
            <a:ext cx="685800" cy="952500"/>
          </a:xfrm>
          <a:prstGeom prst="rect">
            <a:avLst/>
          </a:prstGeom>
          <a:noFill/>
        </p:spPr>
      </p:pic>
      <p:pic>
        <p:nvPicPr>
          <p:cNvPr id="9" name="Picture 4" descr="http://gifs.gratis.es/economia/monedas/09.gif"/>
          <p:cNvPicPr>
            <a:picLocks noChangeAspect="1" noChangeArrowheads="1" noCrop="1"/>
          </p:cNvPicPr>
          <p:nvPr/>
        </p:nvPicPr>
        <p:blipFill>
          <a:blip r:embed="rId3" cstate="print"/>
          <a:srcRect/>
          <a:stretch>
            <a:fillRect/>
          </a:stretch>
        </p:blipFill>
        <p:spPr bwMode="auto">
          <a:xfrm>
            <a:off x="6372200" y="1916832"/>
            <a:ext cx="685800" cy="952500"/>
          </a:xfrm>
          <a:prstGeom prst="rect">
            <a:avLst/>
          </a:prstGeom>
          <a:noFill/>
        </p:spPr>
      </p:pic>
      <p:pic>
        <p:nvPicPr>
          <p:cNvPr id="10" name="Picture 4" descr="http://gifs.gratis.es/economia/monedas/09.gif"/>
          <p:cNvPicPr>
            <a:picLocks noChangeAspect="1" noChangeArrowheads="1" noCrop="1"/>
          </p:cNvPicPr>
          <p:nvPr/>
        </p:nvPicPr>
        <p:blipFill>
          <a:blip r:embed="rId3" cstate="print"/>
          <a:srcRect/>
          <a:stretch>
            <a:fillRect/>
          </a:stretch>
        </p:blipFill>
        <p:spPr bwMode="auto">
          <a:xfrm>
            <a:off x="5652120" y="2996952"/>
            <a:ext cx="685800" cy="952500"/>
          </a:xfrm>
          <a:prstGeom prst="rect">
            <a:avLst/>
          </a:prstGeom>
          <a:noFill/>
        </p:spPr>
      </p:pic>
      <p:pic>
        <p:nvPicPr>
          <p:cNvPr id="11" name="Picture 4" descr="http://gifs.gratis.es/economia/monedas/09.gif"/>
          <p:cNvPicPr>
            <a:picLocks noChangeAspect="1" noChangeArrowheads="1" noCrop="1"/>
          </p:cNvPicPr>
          <p:nvPr/>
        </p:nvPicPr>
        <p:blipFill>
          <a:blip r:embed="rId3" cstate="print"/>
          <a:srcRect/>
          <a:stretch>
            <a:fillRect/>
          </a:stretch>
        </p:blipFill>
        <p:spPr bwMode="auto">
          <a:xfrm>
            <a:off x="7236296" y="3501008"/>
            <a:ext cx="685800" cy="952500"/>
          </a:xfrm>
          <a:prstGeom prst="rect">
            <a:avLst/>
          </a:prstGeom>
          <a:noFill/>
        </p:spPr>
      </p:pic>
      <p:pic>
        <p:nvPicPr>
          <p:cNvPr id="12" name="Picture 4" descr="http://gifs.gratis.es/economia/monedas/09.gif"/>
          <p:cNvPicPr>
            <a:picLocks noChangeAspect="1" noChangeArrowheads="1" noCrop="1"/>
          </p:cNvPicPr>
          <p:nvPr/>
        </p:nvPicPr>
        <p:blipFill>
          <a:blip r:embed="rId3" cstate="print"/>
          <a:srcRect/>
          <a:stretch>
            <a:fillRect/>
          </a:stretch>
        </p:blipFill>
        <p:spPr bwMode="auto">
          <a:xfrm>
            <a:off x="7596336" y="2708920"/>
            <a:ext cx="685800" cy="952500"/>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4"/>
          <p:cNvSpPr>
            <a:spLocks noChangeArrowheads="1"/>
          </p:cNvSpPr>
          <p:nvPr/>
        </p:nvSpPr>
        <p:spPr bwMode="blackWhite">
          <a:xfrm>
            <a:off x="2837656" y="1484784"/>
            <a:ext cx="4902696" cy="918592"/>
          </a:xfrm>
          <a:prstGeom prst="roundRect">
            <a:avLst>
              <a:gd name="adj" fmla="val 9106"/>
            </a:avLst>
          </a:prstGeom>
          <a:gradFill rotWithShape="1">
            <a:gsLst>
              <a:gs pos="0">
                <a:schemeClr val="accent1"/>
              </a:gs>
              <a:gs pos="100000">
                <a:schemeClr val="accent1">
                  <a:gamma/>
                  <a:shade val="46275"/>
                  <a:invGamma/>
                </a:schemeClr>
              </a:gs>
            </a:gsLst>
            <a:lin ang="5400000" scaled="1"/>
          </a:gradFill>
          <a:ln w="25400">
            <a:solidFill>
              <a:schemeClr val="bg1"/>
            </a:solidFill>
            <a:round/>
            <a:headEnd/>
            <a:tailEnd/>
          </a:ln>
          <a:effectLst/>
        </p:spPr>
        <p:txBody>
          <a:bodyPr wrap="none" anchor="ctr"/>
          <a:lstStyle/>
          <a:p>
            <a:pPr marL="342900" lvl="0" indent="-342900">
              <a:spcBef>
                <a:spcPct val="20000"/>
              </a:spcBef>
              <a:buFont typeface="Arial" pitchFamily="34" charset="0"/>
              <a:buChar char="•"/>
            </a:pPr>
            <a:r>
              <a:rPr lang="es-MX" altLang="es-MX" sz="3200" dirty="0" smtClean="0">
                <a:solidFill>
                  <a:schemeClr val="bg1">
                    <a:lumMod val="95000"/>
                  </a:schemeClr>
                </a:solidFill>
              </a:rPr>
              <a:t>Global</a:t>
            </a:r>
          </a:p>
        </p:txBody>
      </p:sp>
      <p:sp>
        <p:nvSpPr>
          <p:cNvPr id="6" name="AutoShape 5"/>
          <p:cNvSpPr>
            <a:spLocks noChangeArrowheads="1"/>
          </p:cNvSpPr>
          <p:nvPr/>
        </p:nvSpPr>
        <p:spPr bwMode="blackWhite">
          <a:xfrm>
            <a:off x="2837656" y="2582416"/>
            <a:ext cx="4902696" cy="918592"/>
          </a:xfrm>
          <a:prstGeom prst="roundRect">
            <a:avLst>
              <a:gd name="adj" fmla="val 9106"/>
            </a:avLst>
          </a:prstGeom>
          <a:gradFill rotWithShape="1">
            <a:gsLst>
              <a:gs pos="0">
                <a:srgbClr val="699D5F"/>
              </a:gs>
              <a:gs pos="100000">
                <a:srgbClr val="699D5F">
                  <a:gamma/>
                  <a:shade val="46275"/>
                  <a:invGamma/>
                </a:srgbClr>
              </a:gs>
            </a:gsLst>
            <a:lin ang="5400000" scaled="1"/>
          </a:gradFill>
          <a:ln w="25400">
            <a:solidFill>
              <a:schemeClr val="bg1"/>
            </a:solidFill>
            <a:round/>
            <a:headEnd/>
            <a:tailEnd/>
          </a:ln>
          <a:effectLst/>
        </p:spPr>
        <p:txBody>
          <a:bodyPr wrap="none" anchor="ctr"/>
          <a:lstStyle/>
          <a:p>
            <a:pPr marL="342900" lvl="0" indent="-342900">
              <a:spcBef>
                <a:spcPct val="20000"/>
              </a:spcBef>
              <a:buFont typeface="Arial" pitchFamily="34" charset="0"/>
              <a:buChar char="•"/>
            </a:pPr>
            <a:r>
              <a:rPr lang="es-MX" altLang="es-MX" sz="3200" dirty="0" smtClean="0">
                <a:solidFill>
                  <a:schemeClr val="bg1">
                    <a:lumMod val="95000"/>
                  </a:schemeClr>
                </a:solidFill>
              </a:rPr>
              <a:t>Continuo: nunca cierra</a:t>
            </a:r>
          </a:p>
          <a:p>
            <a:pPr algn="ctr" eaLnBrk="0" hangingPunct="0"/>
            <a:endParaRPr lang="en-US" dirty="0">
              <a:solidFill>
                <a:schemeClr val="bg1">
                  <a:lumMod val="95000"/>
                </a:schemeClr>
              </a:solidFill>
            </a:endParaRPr>
          </a:p>
        </p:txBody>
      </p:sp>
      <p:sp>
        <p:nvSpPr>
          <p:cNvPr id="7" name="AutoShape 6"/>
          <p:cNvSpPr>
            <a:spLocks noChangeArrowheads="1"/>
          </p:cNvSpPr>
          <p:nvPr/>
        </p:nvSpPr>
        <p:spPr bwMode="blackWhite">
          <a:xfrm>
            <a:off x="2837656" y="3717032"/>
            <a:ext cx="4902696" cy="918592"/>
          </a:xfrm>
          <a:prstGeom prst="roundRect">
            <a:avLst>
              <a:gd name="adj" fmla="val 9106"/>
            </a:avLst>
          </a:prstGeom>
          <a:gradFill rotWithShape="1">
            <a:gsLst>
              <a:gs pos="0">
                <a:schemeClr val="accent2"/>
              </a:gs>
              <a:gs pos="100000">
                <a:schemeClr val="accent2">
                  <a:gamma/>
                  <a:shade val="46275"/>
                  <a:invGamma/>
                </a:schemeClr>
              </a:gs>
            </a:gsLst>
            <a:lin ang="5400000" scaled="1"/>
          </a:gradFill>
          <a:ln w="25400">
            <a:solidFill>
              <a:schemeClr val="bg1"/>
            </a:solidFill>
            <a:round/>
            <a:headEnd/>
            <a:tailEnd/>
          </a:ln>
          <a:effectLst/>
        </p:spPr>
        <p:txBody>
          <a:bodyPr wrap="none" anchor="ctr"/>
          <a:lstStyle/>
          <a:p>
            <a:pPr marL="342900" lvl="0" indent="-342900">
              <a:spcBef>
                <a:spcPct val="20000"/>
              </a:spcBef>
              <a:buFont typeface="Arial" pitchFamily="34" charset="0"/>
              <a:buChar char="•"/>
            </a:pPr>
            <a:r>
              <a:rPr lang="es-MX" altLang="es-MX" sz="3200" dirty="0" smtClean="0">
                <a:solidFill>
                  <a:schemeClr val="bg1">
                    <a:lumMod val="95000"/>
                  </a:schemeClr>
                </a:solidFill>
              </a:rPr>
              <a:t>Profundo: líquido</a:t>
            </a:r>
          </a:p>
        </p:txBody>
      </p:sp>
      <p:sp>
        <p:nvSpPr>
          <p:cNvPr id="8" name="AutoShape 7"/>
          <p:cNvSpPr>
            <a:spLocks noChangeArrowheads="1"/>
          </p:cNvSpPr>
          <p:nvPr/>
        </p:nvSpPr>
        <p:spPr bwMode="auto">
          <a:xfrm>
            <a:off x="0" y="3068960"/>
            <a:ext cx="2699792" cy="1295400"/>
          </a:xfrm>
          <a:prstGeom prst="roundRect">
            <a:avLst>
              <a:gd name="adj" fmla="val 9106"/>
            </a:avLst>
          </a:prstGeom>
          <a:noFill/>
          <a:ln w="25400">
            <a:noFill/>
            <a:round/>
            <a:headEnd/>
            <a:tailEnd/>
          </a:ln>
          <a:effectLst/>
        </p:spPr>
        <p:txBody>
          <a:bodyPr anchor="ctr"/>
          <a:lstStyle/>
          <a:p>
            <a:pPr algn="ctr"/>
            <a:r>
              <a:rPr lang="es-MX" altLang="es-MX" sz="2800" b="1" dirty="0" smtClean="0"/>
              <a:t>Características del mercado de divisas</a:t>
            </a:r>
            <a:endParaRPr lang="en-US" sz="2800" b="1" dirty="0">
              <a:effectLst>
                <a:outerShdw blurRad="38100" dist="38100" dir="2700000" algn="tl">
                  <a:srgbClr val="C0C0C0"/>
                </a:outerShdw>
              </a:effectLst>
            </a:endParaRPr>
          </a:p>
        </p:txBody>
      </p:sp>
      <p:sp>
        <p:nvSpPr>
          <p:cNvPr id="9" name="3 Título"/>
          <p:cNvSpPr txBox="1">
            <a:spLocks noGrp="1"/>
          </p:cNvSpPr>
          <p:nvPr>
            <p:ph type="title"/>
          </p:nvPr>
        </p:nvSpPr>
        <p:spPr>
          <a:prstGeom prst="rect">
            <a:avLst/>
          </a:prstGeom>
        </p:spPr>
        <p:style>
          <a:lnRef idx="0">
            <a:schemeClr val="accent6"/>
          </a:lnRef>
          <a:fillRef idx="3">
            <a:schemeClr val="accent6"/>
          </a:fillRef>
          <a:effectRef idx="3">
            <a:schemeClr val="accent6"/>
          </a:effectRef>
          <a:fontRef idx="minor">
            <a:schemeClr val="lt1"/>
          </a:fontRef>
        </p:style>
        <p:txBody>
          <a:bodyPr vert="horz" lIns="91440" tIns="45720" rIns="91440" bIns="45720" rtlCol="0" anchor="ctr">
            <a:normAutofit/>
          </a:bodyPr>
          <a:lstStyle/>
          <a:p>
            <a:pPr marL="514350" marR="0" lvl="0" indent="-514350" algn="l" defTabSz="914400" rtl="0" eaLnBrk="1" fontAlgn="auto" latinLnBrk="0" hangingPunct="1">
              <a:lnSpc>
                <a:spcPct val="100000"/>
              </a:lnSpc>
              <a:spcBef>
                <a:spcPct val="0"/>
              </a:spcBef>
              <a:spcAft>
                <a:spcPts val="0"/>
              </a:spcAft>
              <a:buClrTx/>
              <a:buSzTx/>
              <a:buFontTx/>
              <a:buNone/>
              <a:tabLst/>
              <a:defRPr/>
            </a:pPr>
            <a:r>
              <a:rPr kumimoji="0" lang="es-MX" sz="3000" b="1" i="0" u="none" strike="noStrike" kern="1200" cap="none" spc="0" normalizeH="0" baseline="0" noProof="0" smtClean="0">
                <a:ln>
                  <a:noFill/>
                </a:ln>
                <a:solidFill>
                  <a:schemeClr val="accent4">
                    <a:lumMod val="75000"/>
                  </a:schemeClr>
                </a:solidFill>
                <a:effectLst/>
                <a:uLnTx/>
                <a:uFillTx/>
                <a:latin typeface="Arial" pitchFamily="34" charset="0"/>
                <a:ea typeface="+mn-ea"/>
                <a:cs typeface="Arial" pitchFamily="34" charset="0"/>
              </a:rPr>
              <a:t>3. Mercado de divisas</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sp>
        <p:nvSpPr>
          <p:cNvPr id="10" name="AutoShape 4"/>
          <p:cNvSpPr>
            <a:spLocks noChangeArrowheads="1"/>
          </p:cNvSpPr>
          <p:nvPr/>
        </p:nvSpPr>
        <p:spPr bwMode="blackWhite">
          <a:xfrm>
            <a:off x="2843808" y="4797152"/>
            <a:ext cx="4902696" cy="918592"/>
          </a:xfrm>
          <a:prstGeom prst="roundRect">
            <a:avLst>
              <a:gd name="adj" fmla="val 9106"/>
            </a:avLst>
          </a:prstGeom>
          <a:ln w="28575">
            <a:solidFill>
              <a:schemeClr val="bg1"/>
            </a:solidFill>
            <a:headEnd/>
            <a:tailEnd/>
          </a:ln>
        </p:spPr>
        <p:style>
          <a:lnRef idx="1">
            <a:schemeClr val="accent3"/>
          </a:lnRef>
          <a:fillRef idx="3">
            <a:schemeClr val="accent3"/>
          </a:fillRef>
          <a:effectRef idx="2">
            <a:schemeClr val="accent3"/>
          </a:effectRef>
          <a:fontRef idx="minor">
            <a:schemeClr val="lt1"/>
          </a:fontRef>
        </p:style>
        <p:txBody>
          <a:bodyPr wrap="none" anchor="ctr"/>
          <a:lstStyle/>
          <a:p>
            <a:pPr marL="342900" lvl="0" indent="-342900">
              <a:spcBef>
                <a:spcPct val="20000"/>
              </a:spcBef>
              <a:buFont typeface="Arial" pitchFamily="34" charset="0"/>
              <a:buChar char="•"/>
            </a:pPr>
            <a:r>
              <a:rPr lang="es-MX" altLang="es-MX" sz="3200" dirty="0" smtClean="0">
                <a:solidFill>
                  <a:schemeClr val="bg1">
                    <a:lumMod val="95000"/>
                  </a:schemeClr>
                </a:solidFill>
              </a:rPr>
              <a:t>Extenso: intercomunicado</a:t>
            </a:r>
          </a:p>
        </p:txBody>
      </p:sp>
      <p:sp>
        <p:nvSpPr>
          <p:cNvPr id="11" name="AutoShape 5"/>
          <p:cNvSpPr>
            <a:spLocks noChangeArrowheads="1"/>
          </p:cNvSpPr>
          <p:nvPr/>
        </p:nvSpPr>
        <p:spPr bwMode="blackWhite">
          <a:xfrm>
            <a:off x="2843808" y="5877272"/>
            <a:ext cx="4902696" cy="918592"/>
          </a:xfrm>
          <a:prstGeom prst="roundRect">
            <a:avLst>
              <a:gd name="adj" fmla="val 9106"/>
            </a:avLst>
          </a:prstGeom>
          <a:ln w="38100">
            <a:solidFill>
              <a:schemeClr val="bg1"/>
            </a:solidFill>
            <a:headEnd/>
            <a:tailEnd/>
          </a:ln>
        </p:spPr>
        <p:style>
          <a:lnRef idx="1">
            <a:schemeClr val="accent5"/>
          </a:lnRef>
          <a:fillRef idx="3">
            <a:schemeClr val="accent5"/>
          </a:fillRef>
          <a:effectRef idx="2">
            <a:schemeClr val="accent5"/>
          </a:effectRef>
          <a:fontRef idx="minor">
            <a:schemeClr val="lt1"/>
          </a:fontRef>
        </p:style>
        <p:txBody>
          <a:bodyPr wrap="none" anchor="ctr"/>
          <a:lstStyle/>
          <a:p>
            <a:pPr marL="342900" lvl="0" indent="-342900">
              <a:spcBef>
                <a:spcPct val="20000"/>
              </a:spcBef>
              <a:buFont typeface="Arial" pitchFamily="34" charset="0"/>
              <a:buChar char="•"/>
            </a:pPr>
            <a:r>
              <a:rPr lang="es-MX" altLang="es-MX" sz="3200" dirty="0" smtClean="0">
                <a:solidFill>
                  <a:schemeClr val="bg1">
                    <a:lumMod val="95000"/>
                  </a:schemeClr>
                </a:solidFill>
              </a:rPr>
              <a:t>Electrónico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a:xfrm>
            <a:off x="14991" y="2546064"/>
            <a:ext cx="3491880" cy="1878688"/>
          </a:xfrm>
        </p:spPr>
        <p:txBody>
          <a:bodyPr>
            <a:normAutofit/>
          </a:bodyPr>
          <a:lstStyle/>
          <a:p>
            <a:pPr eaLnBrk="1" hangingPunct="1"/>
            <a:r>
              <a:rPr lang="es-ES" altLang="es-MX" sz="3200" b="1" dirty="0" smtClean="0">
                <a:solidFill>
                  <a:schemeClr val="accent2">
                    <a:lumMod val="75000"/>
                  </a:schemeClr>
                </a:solidFill>
              </a:rPr>
              <a:t>Funciones del mercado de divisas</a:t>
            </a:r>
            <a:endParaRPr lang="es-MX" altLang="es-MX" sz="3200" b="1" dirty="0" smtClean="0">
              <a:solidFill>
                <a:schemeClr val="accent2">
                  <a:lumMod val="75000"/>
                </a:schemeClr>
              </a:solidFill>
            </a:endParaRPr>
          </a:p>
        </p:txBody>
      </p:sp>
      <p:sp>
        <p:nvSpPr>
          <p:cNvPr id="29699" name="2 Marcador de contenido"/>
          <p:cNvSpPr>
            <a:spLocks noGrp="1"/>
          </p:cNvSpPr>
          <p:nvPr>
            <p:ph idx="1"/>
          </p:nvPr>
        </p:nvSpPr>
        <p:spPr>
          <a:xfrm>
            <a:off x="3923928" y="1428736"/>
            <a:ext cx="4773984" cy="4294202"/>
          </a:xfrm>
        </p:spPr>
        <p:txBody>
          <a:bodyPr>
            <a:normAutofit lnSpcReduction="10000"/>
          </a:bodyPr>
          <a:lstStyle/>
          <a:p>
            <a:pPr algn="just" eaLnBrk="1" hangingPunct="1"/>
            <a:r>
              <a:rPr lang="es-MX" altLang="es-MX" sz="2400" dirty="0" smtClean="0"/>
              <a:t>Permite transferir poder adquisitivo entre países.</a:t>
            </a:r>
          </a:p>
          <a:p>
            <a:pPr marL="0" indent="0" algn="just" eaLnBrk="1" hangingPunct="1">
              <a:buNone/>
            </a:pPr>
            <a:endParaRPr lang="es-MX" altLang="es-MX" sz="2400" dirty="0" smtClean="0"/>
          </a:p>
          <a:p>
            <a:pPr algn="just" eaLnBrk="1" hangingPunct="1"/>
            <a:r>
              <a:rPr lang="es-MX" altLang="es-MX" sz="2400" dirty="0" smtClean="0"/>
              <a:t>Proporciona instrumentos y mecanismos para financiar el comercio y las inversiones internacionales.</a:t>
            </a:r>
          </a:p>
          <a:p>
            <a:pPr marL="0" indent="0" algn="just" eaLnBrk="1" hangingPunct="1">
              <a:buNone/>
            </a:pPr>
            <a:endParaRPr lang="es-MX" altLang="es-MX" sz="2400" dirty="0" smtClean="0"/>
          </a:p>
          <a:p>
            <a:pPr algn="just" eaLnBrk="1" hangingPunct="1"/>
            <a:r>
              <a:rPr lang="es-MX" altLang="es-MX" sz="2400" dirty="0" smtClean="0"/>
              <a:t>Ofrece facilidades para la administración de riesgos y especulación.</a:t>
            </a:r>
          </a:p>
          <a:p>
            <a:pPr marL="0" indent="0" algn="just" eaLnBrk="1" hangingPunct="1">
              <a:buNone/>
            </a:pPr>
            <a:endParaRPr lang="es-MX" altLang="es-MX" sz="2400" dirty="0" smtClean="0"/>
          </a:p>
          <a:p>
            <a:pPr algn="just" eaLnBrk="1" hangingPunct="1"/>
            <a:endParaRPr lang="es-MX" altLang="es-MX" sz="2400" dirty="0" smtClean="0"/>
          </a:p>
        </p:txBody>
      </p:sp>
      <p:sp>
        <p:nvSpPr>
          <p:cNvPr id="6" name="5 Abrir llave"/>
          <p:cNvSpPr/>
          <p:nvPr/>
        </p:nvSpPr>
        <p:spPr>
          <a:xfrm>
            <a:off x="3491880" y="1485144"/>
            <a:ext cx="642942" cy="4000528"/>
          </a:xfrm>
          <a:prstGeom prst="leftBrace">
            <a:avLst>
              <a:gd name="adj1" fmla="val 130237"/>
              <a:gd name="adj2" fmla="val 50396"/>
            </a:avLst>
          </a:prstGeom>
        </p:spPr>
        <p:style>
          <a:lnRef idx="3">
            <a:schemeClr val="accent3"/>
          </a:lnRef>
          <a:fillRef idx="0">
            <a:schemeClr val="accent3"/>
          </a:fillRef>
          <a:effectRef idx="2">
            <a:schemeClr val="accent3"/>
          </a:effectRef>
          <a:fontRef idx="minor">
            <a:schemeClr val="tx1"/>
          </a:fontRef>
        </p:style>
        <p:txBody>
          <a:bodyPr rtlCol="0" anchor="ctr"/>
          <a:lstStyle/>
          <a:p>
            <a:pPr algn="ctr"/>
            <a:endParaRPr lang="es-ES"/>
          </a:p>
        </p:txBody>
      </p:sp>
      <p:sp>
        <p:nvSpPr>
          <p:cNvPr id="7" name="3 Título"/>
          <p:cNvSpPr txBox="1">
            <a:spLocks/>
          </p:cNvSpPr>
          <p:nvPr/>
        </p:nvSpPr>
        <p:spPr>
          <a:xfrm>
            <a:off x="457200" y="274638"/>
            <a:ext cx="8229600" cy="1143000"/>
          </a:xfrm>
          <a:prstGeom prst="rect">
            <a:avLst/>
          </a:prstGeom>
        </p:spPr>
        <p:style>
          <a:lnRef idx="0">
            <a:schemeClr val="accent6"/>
          </a:lnRef>
          <a:fillRef idx="3">
            <a:schemeClr val="accent6"/>
          </a:fillRef>
          <a:effectRef idx="3">
            <a:schemeClr val="accent6"/>
          </a:effectRef>
          <a:fontRef idx="minor">
            <a:schemeClr val="lt1"/>
          </a:fontRef>
        </p:style>
        <p:txBody>
          <a:bodyPr vert="horz" lIns="91440" tIns="45720" rIns="91440" bIns="45720" rtlCol="0" anchor="ctr">
            <a:normAutofit/>
          </a:bodyPr>
          <a:lstStyle/>
          <a:p>
            <a:pPr marL="514350" marR="0" lvl="0" indent="-514350" algn="l" defTabSz="914400" rtl="0" eaLnBrk="1" fontAlgn="auto" latinLnBrk="0" hangingPunct="1">
              <a:lnSpc>
                <a:spcPct val="100000"/>
              </a:lnSpc>
              <a:spcBef>
                <a:spcPct val="0"/>
              </a:spcBef>
              <a:spcAft>
                <a:spcPts val="0"/>
              </a:spcAft>
              <a:buClrTx/>
              <a:buSzTx/>
              <a:buFontTx/>
              <a:buNone/>
              <a:tabLst/>
              <a:defRPr/>
            </a:pPr>
            <a:r>
              <a:rPr kumimoji="0" lang="es-MX" sz="3000" b="1" i="0" u="none" strike="noStrike" kern="1200" cap="none" spc="0" normalizeH="0" baseline="0" noProof="0" smtClean="0">
                <a:ln>
                  <a:noFill/>
                </a:ln>
                <a:solidFill>
                  <a:schemeClr val="accent4">
                    <a:lumMod val="75000"/>
                  </a:schemeClr>
                </a:solidFill>
                <a:effectLst/>
                <a:uLnTx/>
                <a:uFillTx/>
                <a:latin typeface="Arial" pitchFamily="34" charset="0"/>
                <a:ea typeface="+mn-ea"/>
                <a:cs typeface="Arial" pitchFamily="34" charset="0"/>
              </a:rPr>
              <a:t>3. Mercado de divisas</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874" y="4239807"/>
            <a:ext cx="3643820" cy="249173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p:cNvGrpSpPr>
          <p:nvPr/>
        </p:nvGrpSpPr>
        <p:grpSpPr bwMode="auto">
          <a:xfrm>
            <a:off x="682917" y="1568565"/>
            <a:ext cx="8145498" cy="4717955"/>
            <a:chOff x="-134" y="1168"/>
            <a:chExt cx="4850" cy="2809"/>
          </a:xfrm>
        </p:grpSpPr>
        <p:sp>
          <p:nvSpPr>
            <p:cNvPr id="5" name="Freeform 4"/>
            <p:cNvSpPr>
              <a:spLocks noEditPoints="1"/>
            </p:cNvSpPr>
            <p:nvPr/>
          </p:nvSpPr>
          <p:spPr bwMode="gray">
            <a:xfrm rot="-1358056">
              <a:off x="877" y="1765"/>
              <a:ext cx="3839" cy="1527"/>
            </a:xfrm>
            <a:custGeom>
              <a:avLst/>
              <a:gdLst/>
              <a:ahLst/>
              <a:cxnLst>
                <a:cxn ang="0">
                  <a:pos x="1692" y="12"/>
                </a:cxn>
                <a:cxn ang="0">
                  <a:pos x="1234" y="74"/>
                </a:cxn>
                <a:cxn ang="0">
                  <a:pos x="828" y="182"/>
                </a:cxn>
                <a:cxn ang="0">
                  <a:pos x="486" y="330"/>
                </a:cxn>
                <a:cxn ang="0">
                  <a:pos x="226" y="510"/>
                </a:cxn>
                <a:cxn ang="0">
                  <a:pos x="58" y="718"/>
                </a:cxn>
                <a:cxn ang="0">
                  <a:pos x="0" y="944"/>
                </a:cxn>
                <a:cxn ang="0">
                  <a:pos x="58" y="1170"/>
                </a:cxn>
                <a:cxn ang="0">
                  <a:pos x="226" y="1378"/>
                </a:cxn>
                <a:cxn ang="0">
                  <a:pos x="486" y="1558"/>
                </a:cxn>
                <a:cxn ang="0">
                  <a:pos x="828" y="1706"/>
                </a:cxn>
                <a:cxn ang="0">
                  <a:pos x="1234" y="1814"/>
                </a:cxn>
                <a:cxn ang="0">
                  <a:pos x="1692" y="1876"/>
                </a:cxn>
                <a:cxn ang="0">
                  <a:pos x="2186" y="1884"/>
                </a:cxn>
                <a:cxn ang="0">
                  <a:pos x="2658" y="1840"/>
                </a:cxn>
                <a:cxn ang="0">
                  <a:pos x="3084" y="1746"/>
                </a:cxn>
                <a:cxn ang="0">
                  <a:pos x="3448" y="1612"/>
                </a:cxn>
                <a:cxn ang="0">
                  <a:pos x="3738" y="1442"/>
                </a:cxn>
                <a:cxn ang="0">
                  <a:pos x="3938" y="1242"/>
                </a:cxn>
                <a:cxn ang="0">
                  <a:pos x="4034" y="1022"/>
                </a:cxn>
                <a:cxn ang="0">
                  <a:pos x="4014" y="790"/>
                </a:cxn>
                <a:cxn ang="0">
                  <a:pos x="3882" y="576"/>
                </a:cxn>
                <a:cxn ang="0">
                  <a:pos x="3650" y="386"/>
                </a:cxn>
                <a:cxn ang="0">
                  <a:pos x="3334" y="228"/>
                </a:cxn>
                <a:cxn ang="0">
                  <a:pos x="2948" y="106"/>
                </a:cxn>
                <a:cxn ang="0">
                  <a:pos x="2506" y="28"/>
                </a:cxn>
                <a:cxn ang="0">
                  <a:pos x="2020" y="0"/>
                </a:cxn>
                <a:cxn ang="0">
                  <a:pos x="1606" y="1736"/>
                </a:cxn>
                <a:cxn ang="0">
                  <a:pos x="1164" y="1678"/>
                </a:cxn>
                <a:cxn ang="0">
                  <a:pos x="776" y="1576"/>
                </a:cxn>
                <a:cxn ang="0">
                  <a:pos x="458" y="1436"/>
                </a:cxn>
                <a:cxn ang="0">
                  <a:pos x="224" y="1266"/>
                </a:cxn>
                <a:cxn ang="0">
                  <a:pos x="88" y="1074"/>
                </a:cxn>
                <a:cxn ang="0">
                  <a:pos x="68" y="864"/>
                </a:cxn>
                <a:cxn ang="0">
                  <a:pos x="166" y="664"/>
                </a:cxn>
                <a:cxn ang="0">
                  <a:pos x="370" y="486"/>
                </a:cxn>
                <a:cxn ang="0">
                  <a:pos x="662" y="336"/>
                </a:cxn>
                <a:cxn ang="0">
                  <a:pos x="1028" y="222"/>
                </a:cxn>
                <a:cxn ang="0">
                  <a:pos x="1454" y="148"/>
                </a:cxn>
                <a:cxn ang="0">
                  <a:pos x="1922" y="120"/>
                </a:cxn>
                <a:cxn ang="0">
                  <a:pos x="2392" y="148"/>
                </a:cxn>
                <a:cxn ang="0">
                  <a:pos x="2818" y="222"/>
                </a:cxn>
                <a:cxn ang="0">
                  <a:pos x="3184" y="336"/>
                </a:cxn>
                <a:cxn ang="0">
                  <a:pos x="3476" y="486"/>
                </a:cxn>
                <a:cxn ang="0">
                  <a:pos x="3680" y="664"/>
                </a:cxn>
                <a:cxn ang="0">
                  <a:pos x="3778" y="864"/>
                </a:cxn>
                <a:cxn ang="0">
                  <a:pos x="3758" y="1074"/>
                </a:cxn>
                <a:cxn ang="0">
                  <a:pos x="3622" y="1266"/>
                </a:cxn>
                <a:cxn ang="0">
                  <a:pos x="3388" y="1436"/>
                </a:cxn>
                <a:cxn ang="0">
                  <a:pos x="3070" y="1576"/>
                </a:cxn>
                <a:cxn ang="0">
                  <a:pos x="2682" y="1678"/>
                </a:cxn>
                <a:cxn ang="0">
                  <a:pos x="2240" y="1736"/>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gradFill rotWithShape="1">
              <a:gsLst>
                <a:gs pos="0">
                  <a:schemeClr val="bg2">
                    <a:gamma/>
                    <a:tint val="30196"/>
                    <a:invGamma/>
                    <a:alpha val="36000"/>
                  </a:schemeClr>
                </a:gs>
                <a:gs pos="100000">
                  <a:schemeClr val="bg2"/>
                </a:gs>
              </a:gsLst>
              <a:lin ang="0" scaled="1"/>
            </a:gradFill>
            <a:ln w="0">
              <a:noFill/>
              <a:prstDash val="solid"/>
              <a:round/>
              <a:headEnd/>
              <a:tailEnd/>
            </a:ln>
          </p:spPr>
          <p:txBody>
            <a:bodyPr/>
            <a:lstStyle/>
            <a:p>
              <a:endParaRPr lang="es-MX"/>
            </a:p>
          </p:txBody>
        </p:sp>
        <p:sp>
          <p:nvSpPr>
            <p:cNvPr id="6" name="Oval 5"/>
            <p:cNvSpPr>
              <a:spLocks noChangeArrowheads="1"/>
            </p:cNvSpPr>
            <p:nvPr/>
          </p:nvSpPr>
          <p:spPr bwMode="gray">
            <a:xfrm rot="-1543677">
              <a:off x="2784" y="1680"/>
              <a:ext cx="672" cy="192"/>
            </a:xfrm>
            <a:prstGeom prst="ellipse">
              <a:avLst/>
            </a:prstGeom>
            <a:gradFill rotWithShape="1">
              <a:gsLst>
                <a:gs pos="0">
                  <a:srgbClr val="5F5F5F"/>
                </a:gs>
                <a:gs pos="100000">
                  <a:srgbClr val="84A5CA"/>
                </a:gs>
              </a:gsLst>
              <a:lin ang="0" scaled="1"/>
            </a:gradFill>
            <a:ln w="9525">
              <a:noFill/>
              <a:round/>
              <a:headEnd/>
              <a:tailEnd/>
            </a:ln>
            <a:effectLst/>
          </p:spPr>
          <p:txBody>
            <a:bodyPr wrap="none" anchor="ctr"/>
            <a:lstStyle/>
            <a:p>
              <a:endParaRPr lang="es-MX"/>
            </a:p>
          </p:txBody>
        </p:sp>
        <p:sp>
          <p:nvSpPr>
            <p:cNvPr id="8" name="Oval 7"/>
            <p:cNvSpPr>
              <a:spLocks noChangeArrowheads="1"/>
            </p:cNvSpPr>
            <p:nvPr/>
          </p:nvSpPr>
          <p:spPr bwMode="gray">
            <a:xfrm rot="20056323">
              <a:off x="2488" y="3456"/>
              <a:ext cx="672" cy="192"/>
            </a:xfrm>
            <a:prstGeom prst="ellipse">
              <a:avLst/>
            </a:prstGeom>
            <a:gradFill rotWithShape="1">
              <a:gsLst>
                <a:gs pos="0">
                  <a:srgbClr val="5F5F5F"/>
                </a:gs>
                <a:gs pos="100000">
                  <a:srgbClr val="84A5CA"/>
                </a:gs>
              </a:gsLst>
              <a:lin ang="0" scaled="1"/>
            </a:gradFill>
            <a:ln w="9525">
              <a:noFill/>
              <a:round/>
              <a:headEnd/>
              <a:tailEnd/>
            </a:ln>
            <a:effectLst/>
          </p:spPr>
          <p:txBody>
            <a:bodyPr wrap="none" anchor="ctr"/>
            <a:lstStyle/>
            <a:p>
              <a:endParaRPr lang="es-MX"/>
            </a:p>
          </p:txBody>
        </p:sp>
        <p:sp>
          <p:nvSpPr>
            <p:cNvPr id="9" name="Oval 8"/>
            <p:cNvSpPr>
              <a:spLocks noChangeArrowheads="1"/>
            </p:cNvSpPr>
            <p:nvPr/>
          </p:nvSpPr>
          <p:spPr bwMode="gray">
            <a:xfrm rot="20056323">
              <a:off x="3934" y="2580"/>
              <a:ext cx="672" cy="192"/>
            </a:xfrm>
            <a:prstGeom prst="ellipse">
              <a:avLst/>
            </a:prstGeom>
            <a:gradFill rotWithShape="1">
              <a:gsLst>
                <a:gs pos="0">
                  <a:srgbClr val="5F5F5F"/>
                </a:gs>
                <a:gs pos="100000">
                  <a:srgbClr val="84A5CA"/>
                </a:gs>
              </a:gsLst>
              <a:lin ang="0" scaled="1"/>
            </a:gradFill>
            <a:ln w="9525">
              <a:noFill/>
              <a:round/>
              <a:headEnd/>
              <a:tailEnd/>
            </a:ln>
            <a:effectLst/>
          </p:spPr>
          <p:txBody>
            <a:bodyPr wrap="none" anchor="ctr"/>
            <a:lstStyle/>
            <a:p>
              <a:endParaRPr lang="es-MX"/>
            </a:p>
          </p:txBody>
        </p:sp>
        <p:sp>
          <p:nvSpPr>
            <p:cNvPr id="10" name="Oval 9"/>
            <p:cNvSpPr>
              <a:spLocks noChangeArrowheads="1"/>
            </p:cNvSpPr>
            <p:nvPr/>
          </p:nvSpPr>
          <p:spPr bwMode="gray">
            <a:xfrm rot="-1543677">
              <a:off x="1344" y="2544"/>
              <a:ext cx="672" cy="192"/>
            </a:xfrm>
            <a:prstGeom prst="ellipse">
              <a:avLst/>
            </a:prstGeom>
            <a:gradFill rotWithShape="1">
              <a:gsLst>
                <a:gs pos="0">
                  <a:srgbClr val="5F5F5F"/>
                </a:gs>
                <a:gs pos="100000">
                  <a:srgbClr val="84A5CA"/>
                </a:gs>
              </a:gsLst>
              <a:lin ang="0" scaled="1"/>
            </a:gradFill>
            <a:ln w="9525">
              <a:noFill/>
              <a:round/>
              <a:headEnd/>
              <a:tailEnd/>
            </a:ln>
            <a:effectLst/>
          </p:spPr>
          <p:txBody>
            <a:bodyPr wrap="none" anchor="ctr"/>
            <a:lstStyle/>
            <a:p>
              <a:endParaRPr lang="es-MX"/>
            </a:p>
          </p:txBody>
        </p:sp>
        <p:sp>
          <p:nvSpPr>
            <p:cNvPr id="11" name="Oval 10"/>
            <p:cNvSpPr>
              <a:spLocks noChangeArrowheads="1"/>
            </p:cNvSpPr>
            <p:nvPr/>
          </p:nvSpPr>
          <p:spPr bwMode="gray">
            <a:xfrm>
              <a:off x="2407" y="1296"/>
              <a:ext cx="720" cy="694"/>
            </a:xfrm>
            <a:prstGeom prst="ellipse">
              <a:avLst/>
            </a:prstGeom>
            <a:gradFill rotWithShape="1">
              <a:gsLst>
                <a:gs pos="0">
                  <a:schemeClr val="hlink"/>
                </a:gs>
                <a:gs pos="100000">
                  <a:schemeClr val="hlink">
                    <a:gamma/>
                    <a:shade val="34510"/>
                    <a:invGamma/>
                  </a:schemeClr>
                </a:gs>
              </a:gsLst>
              <a:path path="shape">
                <a:fillToRect l="50000" t="50000" r="50000" b="50000"/>
              </a:path>
            </a:gradFill>
            <a:ln w="9525">
              <a:noFill/>
              <a:round/>
              <a:headEnd/>
              <a:tailEnd/>
            </a:ln>
            <a:effectLst/>
          </p:spPr>
          <p:txBody>
            <a:bodyPr wrap="none" anchor="ctr"/>
            <a:lstStyle/>
            <a:p>
              <a:pPr algn="ctr"/>
              <a:endParaRPr lang="es-MX"/>
            </a:p>
          </p:txBody>
        </p:sp>
        <p:sp>
          <p:nvSpPr>
            <p:cNvPr id="12" name="Oval 11"/>
            <p:cNvSpPr>
              <a:spLocks noChangeArrowheads="1"/>
            </p:cNvSpPr>
            <p:nvPr/>
          </p:nvSpPr>
          <p:spPr bwMode="gray">
            <a:xfrm>
              <a:off x="999" y="2126"/>
              <a:ext cx="719" cy="694"/>
            </a:xfrm>
            <a:prstGeom prst="ellipse">
              <a:avLst/>
            </a:prstGeom>
            <a:gradFill rotWithShape="1">
              <a:gsLst>
                <a:gs pos="0">
                  <a:schemeClr val="accent1"/>
                </a:gs>
                <a:gs pos="100000">
                  <a:schemeClr val="accent1">
                    <a:gamma/>
                    <a:shade val="31373"/>
                    <a:invGamma/>
                  </a:schemeClr>
                </a:gs>
              </a:gsLst>
              <a:path path="shape">
                <a:fillToRect l="50000" t="50000" r="50000" b="50000"/>
              </a:path>
            </a:gradFill>
            <a:ln w="9525">
              <a:noFill/>
              <a:round/>
              <a:headEnd/>
              <a:tailEnd/>
            </a:ln>
            <a:effectLst/>
          </p:spPr>
          <p:txBody>
            <a:bodyPr wrap="none" anchor="ctr"/>
            <a:lstStyle/>
            <a:p>
              <a:pPr algn="ctr"/>
              <a:endParaRPr lang="es-MX"/>
            </a:p>
          </p:txBody>
        </p:sp>
        <p:sp>
          <p:nvSpPr>
            <p:cNvPr id="13" name="Oval 12"/>
            <p:cNvSpPr>
              <a:spLocks noChangeArrowheads="1"/>
            </p:cNvSpPr>
            <p:nvPr/>
          </p:nvSpPr>
          <p:spPr bwMode="gray">
            <a:xfrm>
              <a:off x="2186" y="3050"/>
              <a:ext cx="719" cy="694"/>
            </a:xfrm>
            <a:prstGeom prst="ellipse">
              <a:avLst/>
            </a:prstGeom>
            <a:gradFill rotWithShape="1">
              <a:gsLst>
                <a:gs pos="0">
                  <a:schemeClr val="accent2"/>
                </a:gs>
                <a:gs pos="100000">
                  <a:schemeClr val="accent2">
                    <a:gamma/>
                    <a:shade val="35686"/>
                    <a:invGamma/>
                  </a:schemeClr>
                </a:gs>
              </a:gsLst>
              <a:path path="shape">
                <a:fillToRect l="50000" t="50000" r="50000" b="50000"/>
              </a:path>
            </a:gradFill>
            <a:ln w="9525">
              <a:noFill/>
              <a:round/>
              <a:headEnd/>
              <a:tailEnd/>
            </a:ln>
            <a:effectLst/>
          </p:spPr>
          <p:txBody>
            <a:bodyPr wrap="none" anchor="ctr"/>
            <a:lstStyle/>
            <a:p>
              <a:pPr algn="ctr"/>
              <a:endParaRPr lang="es-MX"/>
            </a:p>
          </p:txBody>
        </p:sp>
        <p:sp>
          <p:nvSpPr>
            <p:cNvPr id="14" name="Oval 13"/>
            <p:cNvSpPr>
              <a:spLocks noChangeArrowheads="1"/>
            </p:cNvSpPr>
            <p:nvPr/>
          </p:nvSpPr>
          <p:spPr bwMode="gray">
            <a:xfrm>
              <a:off x="3632" y="2189"/>
              <a:ext cx="719" cy="694"/>
            </a:xfrm>
            <a:prstGeom prst="ellipse">
              <a:avLst/>
            </a:prstGeom>
            <a:gradFill rotWithShape="1">
              <a:gsLst>
                <a:gs pos="0">
                  <a:schemeClr val="bg2"/>
                </a:gs>
                <a:gs pos="100000">
                  <a:schemeClr val="bg2">
                    <a:gamma/>
                    <a:shade val="35686"/>
                    <a:invGamma/>
                  </a:schemeClr>
                </a:gs>
              </a:gsLst>
              <a:path path="shape">
                <a:fillToRect l="50000" t="50000" r="50000" b="50000"/>
              </a:path>
            </a:gradFill>
            <a:ln w="9525">
              <a:noFill/>
              <a:round/>
              <a:headEnd/>
              <a:tailEnd/>
            </a:ln>
            <a:effectLst/>
          </p:spPr>
          <p:txBody>
            <a:bodyPr wrap="none" anchor="ctr"/>
            <a:lstStyle/>
            <a:p>
              <a:pPr algn="ctr"/>
              <a:endParaRPr lang="es-MX"/>
            </a:p>
          </p:txBody>
        </p:sp>
        <p:sp>
          <p:nvSpPr>
            <p:cNvPr id="16" name="Text Box 15"/>
            <p:cNvSpPr txBox="1">
              <a:spLocks noChangeArrowheads="1"/>
            </p:cNvSpPr>
            <p:nvPr/>
          </p:nvSpPr>
          <p:spPr bwMode="gray">
            <a:xfrm>
              <a:off x="-134" y="1977"/>
              <a:ext cx="1201" cy="715"/>
            </a:xfrm>
            <a:prstGeom prst="rect">
              <a:avLst/>
            </a:prstGeom>
            <a:noFill/>
            <a:ln w="9525">
              <a:noFill/>
              <a:miter lim="800000"/>
              <a:headEnd/>
              <a:tailEnd/>
            </a:ln>
            <a:effectLst/>
          </p:spPr>
          <p:txBody>
            <a:bodyPr wrap="square">
              <a:spAutoFit/>
            </a:bodyPr>
            <a:lstStyle/>
            <a:p>
              <a:pPr eaLnBrk="0" hangingPunct="0"/>
              <a:r>
                <a:rPr lang="es-MX" altLang="es-MX" dirty="0" smtClean="0"/>
                <a:t>Agentes de moneda extranjera bancarios y no bancarios (</a:t>
              </a:r>
              <a:r>
                <a:rPr lang="es-MX" altLang="es-MX" dirty="0" err="1" smtClean="0"/>
                <a:t>dealers</a:t>
              </a:r>
              <a:r>
                <a:rPr lang="es-MX" altLang="es-MX" dirty="0" smtClean="0"/>
                <a:t>)</a:t>
              </a:r>
              <a:endParaRPr lang="en-US" b="1" dirty="0">
                <a:solidFill>
                  <a:schemeClr val="bg1"/>
                </a:solidFill>
                <a:latin typeface="Verdana" pitchFamily="34" charset="0"/>
              </a:endParaRPr>
            </a:p>
          </p:txBody>
        </p:sp>
        <p:sp>
          <p:nvSpPr>
            <p:cNvPr id="18" name="Text Box 17"/>
            <p:cNvSpPr txBox="1">
              <a:spLocks noChangeArrowheads="1"/>
            </p:cNvSpPr>
            <p:nvPr/>
          </p:nvSpPr>
          <p:spPr bwMode="gray">
            <a:xfrm>
              <a:off x="3160" y="1168"/>
              <a:ext cx="1191" cy="550"/>
            </a:xfrm>
            <a:prstGeom prst="rect">
              <a:avLst/>
            </a:prstGeom>
            <a:noFill/>
            <a:ln w="9525">
              <a:noFill/>
              <a:miter lim="800000"/>
              <a:headEnd/>
              <a:tailEnd/>
            </a:ln>
            <a:effectLst/>
          </p:spPr>
          <p:txBody>
            <a:bodyPr wrap="square">
              <a:spAutoFit/>
            </a:bodyPr>
            <a:lstStyle/>
            <a:p>
              <a:pPr eaLnBrk="0" hangingPunct="0"/>
              <a:r>
                <a:rPr lang="es-MX" altLang="es-MX" dirty="0" smtClean="0"/>
                <a:t>Bancos centrales y gobiernos</a:t>
              </a:r>
            </a:p>
            <a:p>
              <a:pPr eaLnBrk="0" hangingPunct="0"/>
              <a:endParaRPr lang="en-US" b="1" dirty="0">
                <a:solidFill>
                  <a:schemeClr val="bg1"/>
                </a:solidFill>
                <a:latin typeface="Verdana" pitchFamily="34" charset="0"/>
              </a:endParaRPr>
            </a:p>
          </p:txBody>
        </p:sp>
        <p:sp>
          <p:nvSpPr>
            <p:cNvPr id="19" name="Text Box 18"/>
            <p:cNvSpPr txBox="1">
              <a:spLocks noChangeArrowheads="1"/>
            </p:cNvSpPr>
            <p:nvPr/>
          </p:nvSpPr>
          <p:spPr bwMode="gray">
            <a:xfrm>
              <a:off x="3713" y="2954"/>
              <a:ext cx="904" cy="220"/>
            </a:xfrm>
            <a:prstGeom prst="rect">
              <a:avLst/>
            </a:prstGeom>
            <a:noFill/>
            <a:ln w="9525">
              <a:noFill/>
              <a:miter lim="800000"/>
              <a:headEnd/>
              <a:tailEnd/>
            </a:ln>
            <a:effectLst/>
          </p:spPr>
          <p:txBody>
            <a:bodyPr wrap="none">
              <a:spAutoFit/>
            </a:bodyPr>
            <a:lstStyle/>
            <a:p>
              <a:pPr eaLnBrk="0" hangingPunct="0"/>
              <a:r>
                <a:rPr lang="es-MX" altLang="es-MX" dirty="0" smtClean="0"/>
                <a:t>Especuladores</a:t>
              </a:r>
              <a:endParaRPr lang="en-US" b="1" dirty="0">
                <a:solidFill>
                  <a:schemeClr val="bg1"/>
                </a:solidFill>
                <a:latin typeface="Verdana" pitchFamily="34" charset="0"/>
              </a:endParaRPr>
            </a:p>
          </p:txBody>
        </p:sp>
        <p:sp>
          <p:nvSpPr>
            <p:cNvPr id="20" name="Text Box 19"/>
            <p:cNvSpPr txBox="1">
              <a:spLocks noChangeArrowheads="1"/>
            </p:cNvSpPr>
            <p:nvPr/>
          </p:nvSpPr>
          <p:spPr bwMode="gray">
            <a:xfrm>
              <a:off x="1543" y="3592"/>
              <a:ext cx="799" cy="385"/>
            </a:xfrm>
            <a:prstGeom prst="rect">
              <a:avLst/>
            </a:prstGeom>
            <a:noFill/>
            <a:ln w="9525">
              <a:noFill/>
              <a:miter lim="800000"/>
              <a:headEnd/>
              <a:tailEnd/>
            </a:ln>
            <a:effectLst/>
          </p:spPr>
          <p:txBody>
            <a:bodyPr wrap="square">
              <a:spAutoFit/>
            </a:bodyPr>
            <a:lstStyle/>
            <a:p>
              <a:pPr eaLnBrk="0" hangingPunct="0"/>
              <a:r>
                <a:rPr lang="es-MX" altLang="es-MX" dirty="0" smtClean="0"/>
                <a:t>Empresas e individuos</a:t>
              </a:r>
              <a:endParaRPr lang="en-US" b="1" dirty="0">
                <a:solidFill>
                  <a:schemeClr val="bg1"/>
                </a:solidFill>
                <a:latin typeface="Verdana" pitchFamily="34" charset="0"/>
              </a:endParaRPr>
            </a:p>
          </p:txBody>
        </p:sp>
        <p:sp>
          <p:nvSpPr>
            <p:cNvPr id="21" name="Text Box 20"/>
            <p:cNvSpPr txBox="1">
              <a:spLocks noChangeArrowheads="1"/>
            </p:cNvSpPr>
            <p:nvPr/>
          </p:nvSpPr>
          <p:spPr bwMode="gray">
            <a:xfrm>
              <a:off x="2160" y="2304"/>
              <a:ext cx="1452" cy="309"/>
            </a:xfrm>
            <a:prstGeom prst="rect">
              <a:avLst/>
            </a:prstGeom>
            <a:noFill/>
            <a:ln w="9525">
              <a:noFill/>
              <a:miter lim="800000"/>
              <a:headEnd/>
              <a:tailEnd/>
            </a:ln>
            <a:effectLst/>
          </p:spPr>
          <p:txBody>
            <a:bodyPr>
              <a:spAutoFit/>
            </a:bodyPr>
            <a:lstStyle/>
            <a:p>
              <a:pPr algn="ctr" eaLnBrk="0" hangingPunct="0"/>
              <a:r>
                <a:rPr lang="es-MX" sz="2800" b="1" dirty="0" smtClean="0">
                  <a:solidFill>
                    <a:srgbClr val="7030A0"/>
                  </a:solidFill>
                </a:rPr>
                <a:t>Participantes</a:t>
              </a:r>
              <a:endParaRPr lang="es-MX" sz="2800" b="1" dirty="0">
                <a:solidFill>
                  <a:srgbClr val="7030A0"/>
                </a:solidFill>
              </a:endParaRPr>
            </a:p>
          </p:txBody>
        </p:sp>
        <p:sp>
          <p:nvSpPr>
            <p:cNvPr id="22" name="Line 21"/>
            <p:cNvSpPr>
              <a:spLocks noChangeShapeType="1"/>
            </p:cNvSpPr>
            <p:nvPr/>
          </p:nvSpPr>
          <p:spPr bwMode="gray">
            <a:xfrm>
              <a:off x="1639" y="1545"/>
              <a:ext cx="1025" cy="788"/>
            </a:xfrm>
            <a:prstGeom prst="line">
              <a:avLst/>
            </a:prstGeom>
            <a:noFill/>
            <a:ln w="9525">
              <a:solidFill>
                <a:schemeClr val="tx1"/>
              </a:solidFill>
              <a:round/>
              <a:headEnd/>
              <a:tailEnd type="triangle" w="med" len="med"/>
            </a:ln>
            <a:effectLst/>
          </p:spPr>
          <p:txBody>
            <a:bodyPr wrap="none" anchor="ctr"/>
            <a:lstStyle/>
            <a:p>
              <a:endParaRPr lang="es-MX"/>
            </a:p>
          </p:txBody>
        </p:sp>
        <p:cxnSp>
          <p:nvCxnSpPr>
            <p:cNvPr id="23" name="AutoShape 22"/>
            <p:cNvCxnSpPr>
              <a:cxnSpLocks noChangeShapeType="1"/>
            </p:cNvCxnSpPr>
            <p:nvPr/>
          </p:nvCxnSpPr>
          <p:spPr bwMode="gray">
            <a:xfrm flipH="1">
              <a:off x="559" y="1545"/>
              <a:ext cx="1087" cy="0"/>
            </a:xfrm>
            <a:prstGeom prst="straightConnector1">
              <a:avLst/>
            </a:prstGeom>
            <a:noFill/>
            <a:ln w="9525">
              <a:solidFill>
                <a:schemeClr val="tx1"/>
              </a:solidFill>
              <a:round/>
              <a:headEnd/>
              <a:tailEnd/>
            </a:ln>
            <a:effectLst/>
          </p:spPr>
        </p:cxnSp>
        <p:sp>
          <p:nvSpPr>
            <p:cNvPr id="24" name="Text Box 23"/>
            <p:cNvSpPr txBox="1">
              <a:spLocks noChangeArrowheads="1"/>
            </p:cNvSpPr>
            <p:nvPr/>
          </p:nvSpPr>
          <p:spPr bwMode="gray">
            <a:xfrm>
              <a:off x="140" y="1168"/>
              <a:ext cx="2254" cy="275"/>
            </a:xfrm>
            <a:prstGeom prst="rect">
              <a:avLst/>
            </a:prstGeom>
            <a:noFill/>
            <a:ln w="9525">
              <a:noFill/>
              <a:miter lim="800000"/>
              <a:headEnd/>
              <a:tailEnd/>
            </a:ln>
            <a:effectLst/>
          </p:spPr>
          <p:txBody>
            <a:bodyPr wrap="square">
              <a:spAutoFit/>
            </a:bodyPr>
            <a:lstStyle/>
            <a:p>
              <a:pPr eaLnBrk="0" hangingPunct="0"/>
              <a:r>
                <a:rPr lang="es-MX" sz="2400" b="1" dirty="0" smtClean="0">
                  <a:solidFill>
                    <a:schemeClr val="accent3">
                      <a:lumMod val="75000"/>
                    </a:schemeClr>
                  </a:solidFill>
                  <a:latin typeface="Verdana" pitchFamily="34" charset="0"/>
                </a:rPr>
                <a:t>Mercado de divisas</a:t>
              </a:r>
              <a:endParaRPr lang="es-MX" sz="2400" b="1" dirty="0">
                <a:solidFill>
                  <a:schemeClr val="accent3">
                    <a:lumMod val="75000"/>
                  </a:schemeClr>
                </a:solidFill>
                <a:latin typeface="Verdana" pitchFamily="34" charset="0"/>
              </a:endParaRPr>
            </a:p>
          </p:txBody>
        </p:sp>
      </p:grpSp>
      <p:sp>
        <p:nvSpPr>
          <p:cNvPr id="26" name="3 Título"/>
          <p:cNvSpPr txBox="1">
            <a:spLocks noGrp="1"/>
          </p:cNvSpPr>
          <p:nvPr>
            <p:ph type="title"/>
          </p:nvPr>
        </p:nvSpPr>
        <p:spPr>
          <a:xfrm>
            <a:off x="457200" y="274638"/>
            <a:ext cx="8229600" cy="1143000"/>
          </a:xfrm>
          <a:prstGeom prst="rect">
            <a:avLst/>
          </a:prstGeom>
        </p:spPr>
        <p:style>
          <a:lnRef idx="0">
            <a:schemeClr val="accent6"/>
          </a:lnRef>
          <a:fillRef idx="3">
            <a:schemeClr val="accent6"/>
          </a:fillRef>
          <a:effectRef idx="3">
            <a:schemeClr val="accent6"/>
          </a:effectRef>
          <a:fontRef idx="minor">
            <a:schemeClr val="lt1"/>
          </a:fontRef>
        </p:style>
        <p:txBody>
          <a:bodyPr>
            <a:normAutofit/>
          </a:bodyPr>
          <a:lstStyle/>
          <a:p>
            <a:pPr marL="514350" marR="0" lvl="0" indent="-514350" algn="l" defTabSz="914400" rtl="0" eaLnBrk="1" fontAlgn="auto" latinLnBrk="0" hangingPunct="1">
              <a:lnSpc>
                <a:spcPct val="100000"/>
              </a:lnSpc>
              <a:spcBef>
                <a:spcPct val="0"/>
              </a:spcBef>
              <a:spcAft>
                <a:spcPts val="0"/>
              </a:spcAft>
              <a:buClrTx/>
              <a:buSzTx/>
              <a:tabLst/>
              <a:defRPr/>
            </a:pPr>
            <a:r>
              <a:rPr lang="es-MX" sz="3000" b="1" dirty="0" smtClean="0">
                <a:solidFill>
                  <a:schemeClr val="accent4">
                    <a:lumMod val="75000"/>
                  </a:schemeClr>
                </a:solidFill>
                <a:latin typeface="Arial" pitchFamily="34" charset="0"/>
                <a:cs typeface="Arial" pitchFamily="34" charset="0"/>
              </a:rPr>
              <a:t>3. Mercado </a:t>
            </a:r>
            <a:r>
              <a:rPr lang="es-MX" sz="3000" b="1" smtClean="0">
                <a:solidFill>
                  <a:schemeClr val="accent4">
                    <a:lumMod val="75000"/>
                  </a:schemeClr>
                </a:solidFill>
                <a:latin typeface="Arial" pitchFamily="34" charset="0"/>
                <a:cs typeface="Arial" pitchFamily="34" charset="0"/>
              </a:rPr>
              <a:t>de divisas</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l"/>
            <a:r>
              <a:rPr lang="es-ES" altLang="es-MX" dirty="0" smtClean="0">
                <a:solidFill>
                  <a:schemeClr val="accent4">
                    <a:lumMod val="50000"/>
                  </a:schemeClr>
                </a:solidFill>
              </a:rPr>
              <a:t>II. Justificación.</a:t>
            </a:r>
            <a:endParaRPr lang="es-MX" dirty="0">
              <a:solidFill>
                <a:schemeClr val="accent4">
                  <a:lumMod val="50000"/>
                </a:schemeClr>
              </a:solidFill>
            </a:endParaRPr>
          </a:p>
        </p:txBody>
      </p:sp>
      <p:sp>
        <p:nvSpPr>
          <p:cNvPr id="5" name="4 Marcador de contenido"/>
          <p:cNvSpPr>
            <a:spLocks noGrp="1"/>
          </p:cNvSpPr>
          <p:nvPr>
            <p:ph sz="half" idx="2"/>
          </p:nvPr>
        </p:nvSpPr>
        <p:spPr>
          <a:xfrm>
            <a:off x="3203848" y="1052736"/>
            <a:ext cx="5760640" cy="4968552"/>
          </a:xfrm>
        </p:spPr>
        <p:txBody>
          <a:bodyPr>
            <a:normAutofit/>
          </a:bodyPr>
          <a:lstStyle/>
          <a:p>
            <a:pPr marL="0" indent="0" algn="just">
              <a:buNone/>
            </a:pPr>
            <a:endParaRPr lang="es-MX" altLang="es-MX" sz="2400" dirty="0" smtClean="0"/>
          </a:p>
          <a:p>
            <a:pPr marL="0" indent="0" algn="just">
              <a:buNone/>
            </a:pPr>
            <a:r>
              <a:rPr lang="es-MX" altLang="es-MX" sz="2400" dirty="0" smtClean="0"/>
              <a:t>Con el presente material se pretende que los alumnos de la licenciatura en Contaduría comprendan la importancia que tienen los </a:t>
            </a:r>
            <a:r>
              <a:rPr lang="es-MX" altLang="es-MX" sz="2400" dirty="0"/>
              <a:t>vínculos </a:t>
            </a:r>
            <a:r>
              <a:rPr lang="es-MX" altLang="es-MX" sz="2400" dirty="0" smtClean="0"/>
              <a:t>económicos de </a:t>
            </a:r>
            <a:r>
              <a:rPr lang="es-MX" altLang="es-MX" sz="2400" dirty="0"/>
              <a:t>México </a:t>
            </a:r>
            <a:r>
              <a:rPr lang="es-MX" altLang="es-MX" sz="2400" dirty="0" smtClean="0"/>
              <a:t>con el </a:t>
            </a:r>
            <a:r>
              <a:rPr lang="es-MX" altLang="es-MX" sz="2400" dirty="0"/>
              <a:t>exterior </a:t>
            </a:r>
            <a:r>
              <a:rPr lang="es-MX" altLang="es-MX" sz="2400" dirty="0" smtClean="0"/>
              <a:t>y adquieran conocimientos que contribuyan a tomar decisiones certeras  </a:t>
            </a:r>
            <a:r>
              <a:rPr lang="es-MX" altLang="es-MX" sz="2400" dirty="0"/>
              <a:t>ante las diversas problemáticas que enfrentan los distintos agentes económicos (empresas, sociedad y gobierno</a:t>
            </a:r>
            <a:r>
              <a:rPr lang="es-MX" altLang="es-MX" sz="2400" dirty="0" smtClean="0"/>
              <a:t>), desde su perspectiva de formación profesional.</a:t>
            </a:r>
            <a:endParaRPr lang="es-MX" sz="2400" dirty="0"/>
          </a:p>
        </p:txBody>
      </p:sp>
      <p:sp>
        <p:nvSpPr>
          <p:cNvPr id="33794" name="AutoShape 2" descr="data:image/jpeg;base64,/9j/4AAQSkZJRgABAQAAAQABAAD/2wCEAAkGBhQQERUUEBQVFRUWFxQUFhUUFRQVFRQUFRUXFxQUFxgXHCcfFxkkGRYUIC8gJCcpLCwtFR8xNTAqNScrLCkBCQoKDgwOGg8PGiwkHyQsLCwsKSwsLCksKSwsLCwqKiwpLCwsLCw0LCwpKSkuLCksLCwsLCwsLC8sLCwvLCkvKf/AABEIAL0BCwMBIgACEQEDEQH/xAAcAAEAAgMBAQEAAAAAAAAAAAAABgcDBAUBAgj/xABGEAACAQIDBQUEBgYKAAcAAAABAgMAEQQSIQUGMUFhEyIyUXEHI0KBFFJicpGhM0OCkrHBU2Nzg6KjsrPC4RUXNFTR8PH/xAAaAQEAAwEBAQAAAAAAAAAAAAAAAwQFAgEG/8QAMBEAAgIBAgMGBQQDAQAAAAAAAAECAxEEEiExQQUTUWHR8CJxgZGxFDLB4SNCoTP/2gAMAwEAAhEDEQA/ALwpSlAKUrHPOEUsxACgkk6AAakmgMlYcRjFjUsxAA1NRHG7Xkn77M8UJ8Ecd1lkB8Jdh3kzaEItmsdWBOUcrE4OJdZMMkgscxb3zjlr2ly3Pgx+deqMmMpHQxvtfwaNkj7WRvsxsB8i1gR86wwe1MyNaPBzMPPNCP4yVyMVuxhsRHeMGMMMytEzZdeeRjb93IeoqHY3YJwUiiVXmDXyMsjWYDU6u4sRzU6+o1rpVeLf/PQ83+CLeTfGXi2Cm/ZfDsf92thd+cOtu3EkF9PfIyLfyz+D86rzZcYYXXAtb6y4lFP+7TbJXL2ZjxMRcFbLilfNcWK5GlbNpyCmndeY3+RcaOCLg3B4EV7UH3X3hmhwqRzwysyXUMVSO6A9wsJWQ5rWvpXVj30T9ZDMov4lVJB/lOx/Ko1nqjp46MkdK0NmbchxN+xkViPEvB1+8h7y/MVv16eClKUApSlAKUpQClKUApSlAKUpQClKUApSlAKUpQClKUApSlAKjO/W0lSJImv750DAC/uldTMTb4cun7QqTE1Vm/u2mlmlbDqGXCROrkmwzuUZ0AscxCqL/etx0rmWXwR3Dbn4ng7WMBdC3iNhIBYXJVg9rjXWx061r42URsWjXNFIQ4K8VuLN3D4gbA2uLa8ay7P2kmJVZIjdX7w6X1KnqOH/AERWOTBjvGNspN73GaPMQcrgEixuNRqDzHnbKxzNjKGde9IjMXcxm6R8+4oOjsRYkjyJ1PDZ3lwythZMw8KmUdGjUuCD1AZfRzWvg0aRFLnMWAJUd5s3Xkhv5kW/Kvjbs57HsVu8k14VFyxPa3V2BJuQqF9TbVT5GvG8LJ0llkOgURqwyFACAH+lyvbNIqBigI4ZsxHkLVNWkTCjLBozAr2jnvyNyzycweQ0AHAWqJ4qPChmR8P2Lve9l7KXU3uBKAWN7HRjw51l2Tj3itDIfpEY8Iy2lC+RjbvW6AOPIiqdOtrseJfC/Mu36KytblxXl0JXPIFRLoCxtcye8I+sQB3TbzGlq8jwoa9lUcD2mZWve9snZgfnb51qYfbUMfBjETxDJlPob5fwrcjx6SaCdmt8MUTMfllzfwq7uXPJRwzFjVsUKEiVW93JfvKSdNfq+a8CAfWppu3vXDi40tInaFFZowwzKWUEgjjUXTZDyghUeJWBVppiplynQrHGPDcXFzl9DXztTd6KSwyDugBTbVQBYWPEfI1j63XQqmtvHxNHS6V2JqXDwLIpVYYbaWNwf6KXtkH6vE3b5LKO+v7WapJsj2iQSkJiAcNIdAJbZGPkko7p9DY9K7p1tVvJi7RW1ccZXiiV0rwG/CvauFMUpSgFKUoBSlKAUpSgFKUoBSlKAUpSgFKUoBSlKA4e+e3Dg8HJKou9gsY85HIVB6ZiCegNQrYOy+zhhiLXeaVDITxYKTNIx6krr96ux7VyTBh1HBsVCD+Dn+VcLY2LYPBMcjC0pSICzgXyuoa/efKEOoAJNu7pc3/jl58Pf3OVFytil04+/sfW0vZ5iMLI0uzGBR9Ww5Ki2tyEz91luTZTYrfQ8ANNdt4iM5cRhZFI/q5gOd/gcH5Nzq1tn4lZY1dDdWAZT5gi4NbJWkJtRO5JN8SocRtGZ5ERQ8SESMZJUfIXQKVU50QsuXPe31Qb6WqSbibvXP0qYs8j37Mv8MRAAYLwTNxtyDAcjfW3hti9p9idY4YxddLGWUEsTpqRHkH94fOpJuXIzYZWY5jeQAnmolcJ690KPlUc97ab5PodxnDDjFcV1OrjNlxTLllRXU8VZQwPyNRLa3spw7g/Ry0J+qO/Ff8As3uF/Zy1OKUlVCXNHsLpweYsqObZm0dm6rmeIfUzTR26xn3kY+4zVubM9o6yD3y5OXaKxkiv5EgXQ9CNKs8i9Rvb24OHxRLgGGX+lisGPRwRaQdGB+VUbdG8fAy9XrIS/wDWP1RqJjBIoKsCp4FSCD6EVjIqGbT3axmzGLpcx3uZYFJQ/wBtBckfeW/7Nb+yd9kkyriAIy3hlU5oH9H+A9G/GsG7S2QZoR2tZg8o780N65ON2WGBBAIPEEAgjqDXctWN1vVWLaZPXa4kb2di8TgSPosl4xxw8pZoreSNq0R9Lr9mppsDf6DEkRyAwTn9VJ8R/q38Lj018wK4eIwvSuVtDZKyKVdQw6jnyPQ9a09Pr7K+D4o4u0dN6zHgy2KVVuxd5sTgCFfNicOOTG+IiH2WP6Vfst3up4VYWx9vQ4tM8EgccCODKeasp1U9DrW/Tqa7VmLMG/S2UPEl9ToUpSrBWFKUoBSlKAUpSgFKUoBSlKAUpSgFKUoCGe1OAthEKi5WeEj1Zsn/ADqCLC3bocO2ZQTIbhwyyN4lUxg91jZiCCLj0FW1vLsv6Th3jvYkXVuOV1OZG+TBT8qpku0EpuCpJIK/UcEh0+TfiLHnU9FcbVKuXz/gr3WzolG2HvqTjdvfCPB4dYcWWidLgBkfv63913e+NdANRzFdOXe+eUWwmFex4SYk9gnqE1kP7oqNbJ2oSyE8FJ48rqVH5kV87U3jeSQQYcZ5WuFUG3DVib8FA1JPD8Aef0uzOZcEP1jnjEeLNvBYf6IZ8RiZUeV+0lcqMo0XwqCToFUDjyqZbo4Iw4OBG4iNM33ioLf4ia4mwtw9Vkxr9q3EJqIlPEaHVz1bTyUVNAKik1JrbyRLXGUU93NilKUOxSlKA8ZQdDrUK3m9mkU+Z8NaGRtWsLxyH7acD6izdam1KjnXGaxIkrtlW8xZRcWMxWzZBE625CFyTFJ5/R5OR55Dr0PGphsfb0WLXuGzDxI2jr6jmOo0roe1TaMMOBftUSR5O5EjC9345jzAUAtfpVQ4CaWOGGd3YXW4mHjjIJUh7eJLr4uXMHiMTVaSKfD379+BuUW99HLWPPp78/v4luOtYXhvXA2FvkHIixdkc2ySD9HJfhrwB/I8qkzJ5VkzrcSxxi8M5OJwl+FcqXAsj9rAximFu+vxAfC68HXofkRUmZL1qTQV5CxweUWYzU1tmso6W7ftADssGNAhmOisD7qY/YJ8LfYOvlfjUzBqpsfgVkUrIoZTxBFbGw97JdnkJOWmw3JzdpYR9rnKg8/EPtDhvaXtFS+GzmZGr7Ncfjq4rwLRpWDBY5JkV4mDKwBDKQQQeBBHEVnrXTzxRitYFKUr0ClKUApSlAKUpQClKUApSlAeEVWPtJ2NkkWRRpLdT/bRoWQ/tIjKfupVn1Hd/MB2uDcg2aPLMhIuA0ZzC/TSx6E037Gprp7Z44d5FwfX2irthYk3876WPMHiDUnn2PFBCMTEtpIpYpSx1bIGySLfy7N5Px51Xmz9sSBgy4WTUBrI8bDvWPMjzqTttPGzwOq4fsogDJJnYM7pH3zGqrwzZct78DVjU6mmcWoyT8ipptNdXNOUWi48M11HpWWtXZeIWSJGQ3UgEHzBFwfwIraqrB5imXpLDYpSldHIpSlAK8Y2Fe1DfaNt0xxDDRG0k4OYg2McA0ka/Im4QdWvyqO2xVxcmSVVuyahHqVjv9tw4zEPKDeNbxw+XZqe9IOrsOPkq+dbW6cHbbPUH4JJk/zCw/JhXD2wlhYCwAsLcAFtYfhUg9mjZsNiE+rNm/fjT+amvnbJuyqU/PPv7n1kq1p3CK+Xv7Ef2hgzhSQAXhN7x6ZkvqTH/HLwPKxqSbsb3dkFSZ+0gbSObW6csr31tyudRwNZ9ubNzLUNeMwSEgXVvGnASdRfRZLcDwPA+Y4hJWrjz/Pvx+53ZUsZXL8fL0+3ncjAEXBuDrcVidKgu7+830UC5MmFbQaHPCb66HWwNwU4jlU9VwyhkIZWAIINwQeBBqpbXt4oqNOD/k0Z4a0Z8JcV15FvWq61Ci1XY0cPZuNm2dJnw92iJvJh76G5uXivor+Y4N0OtWfsLeCLGR54WB5EcCrDirA6qRzB1FQOaG9cpopcNL2+EbLIPEpv2cyj4XA5+TDUdRpWtpNc63tnyKmr0Mb1vr4S8PEuSlR7dPfGPHoRbJMlhJE3iQ/zU8mGhqQ19FGSkso+alFweGKUpXRyKUpQClKUApSlAeV7XwXtXqyA86A+q09qYftI2XkwKn0Isa3L1jn8JrmazFnUXhn502FtDsJXgmIDxsUK3HFO6beY0v8AOrI2FjQbA6g8fQ8aqnEYVcXipmKgh5ZmuRe95Xt87Zda7G5uOMT9lfwkrz72U2DC/IrlPqTWLNbZOUea5mtjdFJlv7hyEYbsSdYHeD9mM2jPzjKH51JqhW7GKy4yVeU0ccw++nupP8Iiqa1qaeWYGZasSFeFq9rWxJIqylkiPtsQBRMSDXInxBvWucbape7yc5O7j8ckEbySHKiKWYnkFFyfwqoZsU+IeTESghprEKf1cQ/RR9LA3P2mNSDfPav0jJhQe5YSzWPFA3u4z99gT91D51x8Qa+c7Uu492j6TsfT8e9f0IrtgCtv2YTe9xSeaxSD5F1P8q19tCvn2cyW2gw+vA4/deM//NU6FuqkvL+zU1/DD8ye4mK4qIba2YDepziEri4yC4NUYy2s6pllYK5ilaBzpmDaMmlpBwuL8JAOB58DytKd2d4xhSO8WwkhuDY3hYnvachfxLy4+d+PtzZ/GuVgcaUYggsD+kTm4A8a/wBYBb7wFuIFaiXex8/z76EF0VDg/wBv4fvn7zd2UMAVNwdQRwIPA1ryR1D9094hBlidg2He3ZSA6Jm4KfJSfwOnpOHW9ZlkNrKyzF4Zz5ErXkivW/LFWq6VGi3CRwMbgHDrLCxjmTwSD81YfEh5r/Op7udvuuLvFMOyxKAZ0vow5SRn4kPny4Gx4xqWOuPtTZ2chkJjkQ3jkTRkPmDzB5g6Hga0NJrJUvD5EWr0cdUsrhL8+/fldFKgu5G/pmb6NjbJiAO6Rok6j40vz815VOga+mrsjZHdE+VtqlXLbJClKVIRilKUArylKHhinW4rltIVNdesE+FDcq9iwaUW0bHXhWTau0AkEknEKjN+6pP8q5u0MP2WvKo5vrtZo8Cyf05WJdeKt+kt/dh6WpbGzuv9yK83UwhERk4nKCtubkd0D1cgVK9+d1xg48LiYwAsapBMRpcD9HIf2iyk/wBYPKtvczY4LxIQO6RO/AC9z2Y+bhm/ux51KvaFFn2ZiOeVM/7jBv8AjWVVXvjKT6l+yzbNJdCNbGx3vMLIDwk7M/cmUj/WsZ+VWeDVObEe0Udvhnw4/wA9BVxJwFSaFva0RatfEfVY54swrJStApkT2rIYjr8q4OM20sYZ3vlUFjbUkDkPNibADzIqa7d2T20Zy+LlVZdgZZsp8EJDP1lteNP2Qc56tH5GprNTCml2S6HdVLtsUF1PrCxtq8thJIc7gcFNgFjHRVAUehPOvMRW7MtaGIblXwlljsk5y5s+608Iwiox5Ij+1q0ty5Mm0oPtdrH+9G5H5qK3dqcK4uxp8mOwzcAJ4h+82T/lV3ScYtEevWYFxTrXNxMNdmePUitCaOs15TwynTMie1sLcE1Bdpw2Y2uNeI4g8jerPxuHqE7bwFietXtNZhl6yKnE7GK2KfoUOMUZoZ0VpxbSGUgB5gB8DMDnHInN9auxuft83+iznvr+jYnV1HwE82X8xY12vY9iFm2aYZAD2cksZB1FmOcCx5WkqKb5bptgpgIyRETmwz3uY3XUQk9NSt+IBXkL6Op06lHevfmYNFuW6Zc1y9CeOlassdam6+3xjIbtYSp3ZU8m8x9k8R/1XVkSsScHB4ZahPBzGStTEWHGunPHYVGtsY3LXKWXgv0/FxMO0sEso4lWU5kddGRxwZT51MtxN9WlvhsXYToLhh4Z04dqn8xy/A1X0eNudP8A71oG7cgwZ2dDmSWK1onHMSOQp8iAWuDa1aegndGeIJtFftOmmVe6ckpfkvoGlV4u9+KjQdq2EiNre8mbUgakDKBx8iax/wDmLKp44WUeUc4Rz90OLE9Mw9a+k+LHL8HyXDxLHpXL3e28mMhEic+IIIYEGzKwPAg6EV1KJ5DWBSlK9PD5pS1AK8Bo7VwHaxsvOxt68qp/H4/tcQVnbLHhFYtc+FjZ3/IIB6kVd9qiO1fZhgcVivpM0OZ9LjMwRsvhLIDZiP8A9vXlmZQcDut7Xkw7r7PWbCrNG4LTASZhcqARZUF9bKoC+oJ51pbbx00cU0GIUlZIpI1fldkKjXnxqeQYVUUKoAAFgALAAcgK8xWDSVSrqGB5EV7FKMdvQ8csvJTO7uIU4cOxABlwr3Og1xETcfxq6MNIGUEeVQdfYvs/tGYpIwLFuzaV+zBJJNlBHnU2wOBSCNY4lCogCqo4ADQAVXppdbfgTW2KaM9KUqyVxUA3g3WmwzvNhQZYnZpJYNM4ZjdnhbmSeKMdeRHAz+hFQ3UxtjtkS1WyqluiVNBjkmXNGbi5BBBDKw4qynVWHka0MY9T3efcdcQTNh27HEW8YF0kA4LKgtnHXxDkeVV1ju0ik7LEIY5de6TdZAPiif41/AjmBXzep0MqeK4o+r0Gvhb8MuDOVtKbQioviJMjK/1Wjf8AccN/KpJtFeP51Ftpa5gPIj8jUmjWCzrOMGfofFpreufiI62tmP2uFgf68MLfNo1JrySOqmor22Mx6Z8EcbFx3FRfa+CJBNTLEQWrgbXIQXYgL5k8/L16VFW3nga1U47eJ8+yDFGObExHmIpR8wyN/pX8asLbmzUxcLRSDusPmDxDA8mBAIPIgVCtydhSjEGcoY4+zZBn7rOS6MrZOIUZT4rHvcOdT16+v0kXKlKSPldbJK9uDKYxCzbPxRbjLFYSKNBiIGOkgHUg/dYEcxexdn7QTERLLEbqwuD/ACPkRWvvju+cTGHiAM0Vyl9A6m2eEnkGAFjyYKahG6O2xhJQrH3E50zadlLe2o+G50I5MOtZGu0jg8L6enoaNNyvhu/2XP19SfYod0+lV3trEgd5zoTlUDxO31VH8SdANTyvZUqXB9Kq3BbNOLxuIkkusOHcx8bE2NwqnkW1YnqPs2g7O0ivm93JcyS3W/pq/h/c+QwuGuM0wDD+j/VLbgGNvet+P3V412tlRPi2KhjHEti7CwyqScqgcMzWNs1wArE30B423cSbiOMWuAFAstlLAKqjXLqRryGY1J9wwFwKG+YtJKzkaXIIVR52yKunU19dGEYR2xWD5udk7JbpvLOhDEuHHuIdeBc8WIOt5Wu78hxsDXv/AIj2ndk6gq5DK1zwF+6eWnOvuCAFGC6SIzMp43je1xbmt7gjqOhrm45wwIKZfvMCreYBtoehHPnQ4NqLENhjfDEQkG+UA9i3mGjHh+8lrcw3Cp1u7vGuLXUZZFtnQkGxIuLEaMCNQRoR8wK5www6EHO4NjpI2VSPq94m/Hhp0r6wO0OxxEciMCFIDZSCDG7BWGnGxZX/AGW86hnBLiiSLzwZbtK+IZMyg+dfdcHopSlAKUpQClKUApSlAKUpQClKUArmbd3dhxsZjnQMOIPBlYcGVhqrDkRXTpXjSfBnqbTyikN7d0ZsCCXvLDynA7yjksyjh98aeYHOAY1Nbfw8uNfqySMMLEXB5Gqs319kGbNLs4hW1Y4dtI2PPsz+rPTwnpxrOnpNkt0PsbVHaO6Oy37nZ9n2I7TZWEPlEEP92Sh/010MbMkalnYKoFyzEAAdSdBUV9n30yPArhkwrrIsk3fxAMcSBpCw08Uh1Oii32hUx2buWuYSYxziZQcwzgCKM/1cQ0W3mczdajt0nfMqd8qzhw/SMZ/6SPLH/wC4nVlUjzjj0aT1OVeprv7H3JhgbtJLzTf0sliRfiEHhjHRQOt6kIFq9q1To6quSK9monPqc7FQ5eFacjV25EuK4+MhINq0YNciszVZxaq4362IEfOB7qZsr+Uc50V+iyaAnkwU/EasRq5u08Cs0bJILo6lWHQ+R5HmDyIFL6FbBxZLRdKmamiO7jbwmZDh5j76IWueMkfBX9eR6jrTa2CbDGVlGaOVu0ZQVVlewDFcxCsDlBsSCDexN7CI7Sglwc4kTWaAjMeAmjbwv6OoIPkyt5CrFXEx47Ch4zdXXMPMHmD5EG4I6V8v3lmjtc49eDXn75G5Oqq7Gf2vin78OpXez51mxaoFYG0xGbJyhYKO4zDi/wDCt3cbaH0eWfBS6HtGkiJOhz27uvmALdVIqLY4vBLmj0kilDJbnYMWXrcKDbnlIqXTYaHakSzQkJKoHUpzKPbUxk6hhe34g/S6e121qbMXWUqi1wjyJYZQTrcEcxoynp5enOsEmCYsCQrD1aMtyGgVrdbH8K5GB2jLEAuKU6aCQm3paTVX+euo4V14GDjuyMPVV1+efX/upyoYHwryMe0ygKBYRqSCDyW/C2oJYjz1vXzNhQzKigZnYR93UAnKSoI45YkdieZHUVnxWNhiBzyPIw1yR2FiPrZScvqSPWtjcJxiMUZHXKVjTsk+COKQsTb7bNF3ifqgcrmOx4R1BZZY8C2UDoKyUpUR2KUpQClKUApSlAKUpQClKUApSlAKUpQClKUAtSlKAUpSgFYp4AwrLSgI7jMMVNaOIOnWpRi8NnHWo5jMPlJqzCeTloh29uzc6CVQS8QYlRxkhOskfVhbOvVbc6ju5W2PomJOHZrwznNE3wiQi4t0cW+YHnU8xElj1/nVZb1bJ7KTKuiPeSAjihBvJEPuMQy/ZbpWd2lplJb8cOvr9DT0Fuc0v5r5/wBm7vrsgfSVjByGYuY34ATL2fZXPL49fJjXO2LhSXsr/RcUhsytdY3b1H6NzpqLq3G1+MqjgG29n2JC4mI8eGWdBofuOD/i6Vx8PjExHuccpixMXc7Xgw+y5t87kFW0PU+9nT/xbHzXAr65N2bn1OumPxSXE0LNyuoDXHI+7KsfmvCjTIdThCx6wheVxcyMo86+4MDiYl92wdORzFRb0s6H8vlX3FicUCLRi/nmQf7UZNaBRE2GeVbzBYYF17NbEG31rWVrfVXQ/E1ritTD7alwhGLQNlzkvHe5+jKAig6eNbNJ1LsOdbO1FYDPij2hBHZ4ZbjtJP1aNcljrbxWHPLzGefBlIlWQ5nt32HAuxLOR0zs1ulqzO0b+6gkubf/AA0uzqVbY0+WC19n45Z41kQ3VgCCPI1sVXnsp2tlEuCc6x+8hvzhY6qPuNp6MtWHU1U1ZBSRXurdU3B9BSlKkIhSlKAUpSgFKUoBSlKAUpSgFKUoBSlKAUpSgFKUoBSlKAVpbQwIcEjjW7SvU8Ar/a+DKa1GdubP+lQtGLCQWkiY6ATL4R6MLqejVae1dlCRTYa1X+0cG0TWYEeRq5Fq2LizlNxeUVzu1vJ9DxKym4jkskyniutgx6q1wehNW1tbd3D44BpFs4FllQhXA8r/ABDobiqq3z2Zkl7QDuT3zDkJwO+P2x3vUNUp9mW8vbQGGRveQWXXi0R8B9R4T6Dzr5q9T0s9y6c/l0f8G69upipeP56+pvybjYmH9BOjC/xh4n+bRkg/uituDZWLA95NGNLatNN+AJQfjTa++sUBKKTLJ9SMZiD9o+Ffmah+1t58RMbPJ2IbwxQ3aVulx3j+yKPtC2S+Hh+fsRQ7Pi+L9ESaefDYM555c81iAWylwDxEcaCyDloL+ZNR7ae97PcwxAD68xsAPPIP5kVk2HuDisQbrEIVOpebvynrlvofvMPSp/sX2UYeIh57zONfeEMAei2Cj5D51HHTWXS3T4+b9Cx39OnWIv6L1Ij7L9nT4rG/SZHYxxBgrBciMzgZsoAF1AAF9bkjyq56xwYdYxlQBR5Csla9VarjtRj3Wu2bkKUpUpCKUpQClKUApSlAKUpQClKUApSlAKUpQClKUApSlAKUpQClKUArk7b2KsyHTXka61K9TaeUCpdtbmSTxSRNoSLo31ZEN0PpfQ9CaqnYcLHFMp7VXClHiizGR2zWaOy62BXUmw4a1+rGgU8RWvBseGN2dIkVnN2YKAWPmx51xeu+J6bnX5rmVZu97Np5gO0thovqJlMh+8/hX0UMftCrA2HuRhcJ+ijGY+J27zN95j3m+ZNd+lRV6eEOSOrdTZbzZ4q20Gg8q9rwGvanKwpSlA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dirty="0"/>
          </a:p>
        </p:txBody>
      </p:sp>
      <p:sp>
        <p:nvSpPr>
          <p:cNvPr id="33796" name="AutoShape 4" descr="data:image/jpeg;base64,/9j/4AAQSkZJRgABAQAAAQABAAD/2wCEAAkGBhQQERUUEBQVFRUWFxQUFhUUFRQVFRQUFRUXFxQUFxgXHCcfFxkkGRYUIC8gJCcpLCwtFR8xNTAqNScrLCkBCQoKDgwOGg8PGiwkHyQsLCwsKSwsLCksKSwsLCwqKiwpLCwsLCw0LCwpKSkuLCksLCwsLCwsLC8sLCwvLCkvKf/AABEIAL0BCwMBIgACEQEDEQH/xAAcAAEAAgMBAQEAAAAAAAAAAAAABgcDBAUBAgj/xABGEAACAQIDBQUEBgYKAAcAAAABAgMAEQQSIQUGMUFhEyIyUXEHI0KBFFJicpGhM0OCkrHBU2Nzg6KjsrPC4RUXNFTR8PH/xAAaAQEAAwEBAQAAAAAAAAAAAAAAAwQFAgEG/8QAMBEAAgIBAgMGBQQDAQAAAAAAAAECAxEEEiExQQUTUWHR8CJxgZGxFDLB4SNCoTP/2gAMAwEAAhEDEQA/ALwpSlAKUrHPOEUsxACgkk6AAakmgMlYcRjFjUsxAA1NRHG7Xkn77M8UJ8Ecd1lkB8Jdh3kzaEItmsdWBOUcrE4OJdZMMkgscxb3zjlr2ly3Pgx+deqMmMpHQxvtfwaNkj7WRvsxsB8i1gR86wwe1MyNaPBzMPPNCP4yVyMVuxhsRHeMGMMMytEzZdeeRjb93IeoqHY3YJwUiiVXmDXyMsjWYDU6u4sRzU6+o1rpVeLf/PQ83+CLeTfGXi2Cm/ZfDsf92thd+cOtu3EkF9PfIyLfyz+D86rzZcYYXXAtb6y4lFP+7TbJXL2ZjxMRcFbLilfNcWK5GlbNpyCmndeY3+RcaOCLg3B4EV7UH3X3hmhwqRzwysyXUMVSO6A9wsJWQ5rWvpXVj30T9ZDMov4lVJB/lOx/Ko1nqjp46MkdK0NmbchxN+xkViPEvB1+8h7y/MVv16eClKUApSlAKUpQClKUApSlAKUpQClKUApSlAKUpQClKUApSlAKjO/W0lSJImv750DAC/uldTMTb4cun7QqTE1Vm/u2mlmlbDqGXCROrkmwzuUZ0AscxCqL/etx0rmWXwR3Dbn4ng7WMBdC3iNhIBYXJVg9rjXWx061r42URsWjXNFIQ4K8VuLN3D4gbA2uLa8ay7P2kmJVZIjdX7w6X1KnqOH/AERWOTBjvGNspN73GaPMQcrgEixuNRqDzHnbKxzNjKGde9IjMXcxm6R8+4oOjsRYkjyJ1PDZ3lwythZMw8KmUdGjUuCD1AZfRzWvg0aRFLnMWAJUd5s3Xkhv5kW/Kvjbs57HsVu8k14VFyxPa3V2BJuQqF9TbVT5GvG8LJ0llkOgURqwyFACAH+lyvbNIqBigI4ZsxHkLVNWkTCjLBozAr2jnvyNyzycweQ0AHAWqJ4qPChmR8P2Lve9l7KXU3uBKAWN7HRjw51l2Tj3itDIfpEY8Iy2lC+RjbvW6AOPIiqdOtrseJfC/Mu36KytblxXl0JXPIFRLoCxtcye8I+sQB3TbzGlq8jwoa9lUcD2mZWve9snZgfnb51qYfbUMfBjETxDJlPob5fwrcjx6SaCdmt8MUTMfllzfwq7uXPJRwzFjVsUKEiVW93JfvKSdNfq+a8CAfWppu3vXDi40tInaFFZowwzKWUEgjjUXTZDyghUeJWBVppiplynQrHGPDcXFzl9DXztTd6KSwyDugBTbVQBYWPEfI1j63XQqmtvHxNHS6V2JqXDwLIpVYYbaWNwf6KXtkH6vE3b5LKO+v7WapJsj2iQSkJiAcNIdAJbZGPkko7p9DY9K7p1tVvJi7RW1ccZXiiV0rwG/CvauFMUpSgFKUoBSlKAUpSgFKUoBSlKAUpSgFKUoBSlKA4e+e3Dg8HJKou9gsY85HIVB6ZiCegNQrYOy+zhhiLXeaVDITxYKTNIx6krr96ux7VyTBh1HBsVCD+Dn+VcLY2LYPBMcjC0pSICzgXyuoa/efKEOoAJNu7pc3/jl58Pf3OVFytil04+/sfW0vZ5iMLI0uzGBR9Ww5Ki2tyEz91luTZTYrfQ8ANNdt4iM5cRhZFI/q5gOd/gcH5Nzq1tn4lZY1dDdWAZT5gi4NbJWkJtRO5JN8SocRtGZ5ERQ8SESMZJUfIXQKVU50QsuXPe31Qb6WqSbibvXP0qYs8j37Mv8MRAAYLwTNxtyDAcjfW3hti9p9idY4YxddLGWUEsTpqRHkH94fOpJuXIzYZWY5jeQAnmolcJ690KPlUc97ab5PodxnDDjFcV1OrjNlxTLllRXU8VZQwPyNRLa3spw7g/Ry0J+qO/Ff8As3uF/Zy1OKUlVCXNHsLpweYsqObZm0dm6rmeIfUzTR26xn3kY+4zVubM9o6yD3y5OXaKxkiv5EgXQ9CNKs8i9Rvb24OHxRLgGGX+lisGPRwRaQdGB+VUbdG8fAy9XrIS/wDWP1RqJjBIoKsCp4FSCD6EVjIqGbT3axmzGLpcx3uZYFJQ/wBtBckfeW/7Nb+yd9kkyriAIy3hlU5oH9H+A9G/GsG7S2QZoR2tZg8o780N65ON2WGBBAIPEEAgjqDXctWN1vVWLaZPXa4kb2di8TgSPosl4xxw8pZoreSNq0R9Lr9mppsDf6DEkRyAwTn9VJ8R/q38Lj018wK4eIwvSuVtDZKyKVdQw6jnyPQ9a09Pr7K+D4o4u0dN6zHgy2KVVuxd5sTgCFfNicOOTG+IiH2WP6Vfst3up4VYWx9vQ4tM8EgccCODKeasp1U9DrW/Tqa7VmLMG/S2UPEl9ToUpSrBWFKUoBSlKAUpSgFKUoBSlKAUpSgFKUoCGe1OAthEKi5WeEj1Zsn/ADqCLC3bocO2ZQTIbhwyyN4lUxg91jZiCCLj0FW1vLsv6Th3jvYkXVuOV1OZG+TBT8qpku0EpuCpJIK/UcEh0+TfiLHnU9FcbVKuXz/gr3WzolG2HvqTjdvfCPB4dYcWWidLgBkfv63913e+NdANRzFdOXe+eUWwmFex4SYk9gnqE1kP7oqNbJ2oSyE8FJ48rqVH5kV87U3jeSQQYcZ5WuFUG3DVib8FA1JPD8Aef0uzOZcEP1jnjEeLNvBYf6IZ8RiZUeV+0lcqMo0XwqCToFUDjyqZbo4Iw4OBG4iNM33ioLf4ia4mwtw9Vkxr9q3EJqIlPEaHVz1bTyUVNAKik1JrbyRLXGUU93NilKUOxSlKA8ZQdDrUK3m9mkU+Z8NaGRtWsLxyH7acD6izdam1KjnXGaxIkrtlW8xZRcWMxWzZBE625CFyTFJ5/R5OR55Dr0PGphsfb0WLXuGzDxI2jr6jmOo0roe1TaMMOBftUSR5O5EjC9345jzAUAtfpVQ4CaWOGGd3YXW4mHjjIJUh7eJLr4uXMHiMTVaSKfD379+BuUW99HLWPPp78/v4luOtYXhvXA2FvkHIixdkc2ySD9HJfhrwB/I8qkzJ5VkzrcSxxi8M5OJwl+FcqXAsj9rAximFu+vxAfC68HXofkRUmZL1qTQV5CxweUWYzU1tmso6W7ftADssGNAhmOisD7qY/YJ8LfYOvlfjUzBqpsfgVkUrIoZTxBFbGw97JdnkJOWmw3JzdpYR9rnKg8/EPtDhvaXtFS+GzmZGr7Ncfjq4rwLRpWDBY5JkV4mDKwBDKQQQeBBHEVnrXTzxRitYFKUr0ClKUApSlAKUpQClKUApSlAeEVWPtJ2NkkWRRpLdT/bRoWQ/tIjKfupVn1Hd/MB2uDcg2aPLMhIuA0ZzC/TSx6E037Gprp7Z44d5FwfX2irthYk3876WPMHiDUnn2PFBCMTEtpIpYpSx1bIGySLfy7N5Px51Xmz9sSBgy4WTUBrI8bDvWPMjzqTttPGzwOq4fsogDJJnYM7pH3zGqrwzZct78DVjU6mmcWoyT8ipptNdXNOUWi48M11HpWWtXZeIWSJGQ3UgEHzBFwfwIraqrB5imXpLDYpSldHIpSlAK8Y2Fe1DfaNt0xxDDRG0k4OYg2McA0ka/Im4QdWvyqO2xVxcmSVVuyahHqVjv9tw4zEPKDeNbxw+XZqe9IOrsOPkq+dbW6cHbbPUH4JJk/zCw/JhXD2wlhYCwAsLcAFtYfhUg9mjZsNiE+rNm/fjT+amvnbJuyqU/PPv7n1kq1p3CK+Xv7Ef2hgzhSQAXhN7x6ZkvqTH/HLwPKxqSbsb3dkFSZ+0gbSObW6csr31tyudRwNZ9ubNzLUNeMwSEgXVvGnASdRfRZLcDwPA+Y4hJWrjz/Pvx+53ZUsZXL8fL0+3ncjAEXBuDrcVidKgu7+830UC5MmFbQaHPCb66HWwNwU4jlU9VwyhkIZWAIINwQeBBqpbXt4oqNOD/k0Z4a0Z8JcV15FvWq61Ci1XY0cPZuNm2dJnw92iJvJh76G5uXivor+Y4N0OtWfsLeCLGR54WB5EcCrDirA6qRzB1FQOaG9cpopcNL2+EbLIPEpv2cyj4XA5+TDUdRpWtpNc63tnyKmr0Mb1vr4S8PEuSlR7dPfGPHoRbJMlhJE3iQ/zU8mGhqQ19FGSkso+alFweGKUpXRyKUpQClKUApSlAeV7XwXtXqyA86A+q09qYftI2XkwKn0Isa3L1jn8JrmazFnUXhn502FtDsJXgmIDxsUK3HFO6beY0v8AOrI2FjQbA6g8fQ8aqnEYVcXipmKgh5ZmuRe95Xt87Zda7G5uOMT9lfwkrz72U2DC/IrlPqTWLNbZOUea5mtjdFJlv7hyEYbsSdYHeD9mM2jPzjKH51JqhW7GKy4yVeU0ccw++nupP8Iiqa1qaeWYGZasSFeFq9rWxJIqylkiPtsQBRMSDXInxBvWucbape7yc5O7j8ckEbySHKiKWYnkFFyfwqoZsU+IeTESghprEKf1cQ/RR9LA3P2mNSDfPav0jJhQe5YSzWPFA3u4z99gT91D51x8Qa+c7Uu492j6TsfT8e9f0IrtgCtv2YTe9xSeaxSD5F1P8q19tCvn2cyW2gw+vA4/deM//NU6FuqkvL+zU1/DD8ye4mK4qIba2YDepziEri4yC4NUYy2s6pllYK5ilaBzpmDaMmlpBwuL8JAOB58DytKd2d4xhSO8WwkhuDY3hYnvachfxLy4+d+PtzZ/GuVgcaUYggsD+kTm4A8a/wBYBb7wFuIFaiXex8/z76EF0VDg/wBv4fvn7zd2UMAVNwdQRwIPA1ryR1D9094hBlidg2He3ZSA6Jm4KfJSfwOnpOHW9ZlkNrKyzF4Zz5ErXkivW/LFWq6VGi3CRwMbgHDrLCxjmTwSD81YfEh5r/Op7udvuuLvFMOyxKAZ0vow5SRn4kPny4Gx4xqWOuPtTZ2chkJjkQ3jkTRkPmDzB5g6Hga0NJrJUvD5EWr0cdUsrhL8+/fldFKgu5G/pmb6NjbJiAO6Rok6j40vz815VOga+mrsjZHdE+VtqlXLbJClKVIRilKUArylKHhinW4rltIVNdesE+FDcq9iwaUW0bHXhWTau0AkEknEKjN+6pP8q5u0MP2WvKo5vrtZo8Cyf05WJdeKt+kt/dh6WpbGzuv9yK83UwhERk4nKCtubkd0D1cgVK9+d1xg48LiYwAsapBMRpcD9HIf2iyk/wBYPKtvczY4LxIQO6RO/AC9z2Y+bhm/ux51KvaFFn2ZiOeVM/7jBv8AjWVVXvjKT6l+yzbNJdCNbGx3vMLIDwk7M/cmUj/WsZ+VWeDVObEe0Udvhnw4/wA9BVxJwFSaFva0RatfEfVY54swrJStApkT2rIYjr8q4OM20sYZ3vlUFjbUkDkPNibADzIqa7d2T20Zy+LlVZdgZZsp8EJDP1lteNP2Qc56tH5GprNTCml2S6HdVLtsUF1PrCxtq8thJIc7gcFNgFjHRVAUehPOvMRW7MtaGIblXwlljsk5y5s+608Iwiox5Ij+1q0ty5Mm0oPtdrH+9G5H5qK3dqcK4uxp8mOwzcAJ4h+82T/lV3ScYtEevWYFxTrXNxMNdmePUitCaOs15TwynTMie1sLcE1Bdpw2Y2uNeI4g8jerPxuHqE7bwFietXtNZhl6yKnE7GK2KfoUOMUZoZ0VpxbSGUgB5gB8DMDnHInN9auxuft83+iznvr+jYnV1HwE82X8xY12vY9iFm2aYZAD2cksZB1FmOcCx5WkqKb5bptgpgIyRETmwz3uY3XUQk9NSt+IBXkL6Op06lHevfmYNFuW6Zc1y9CeOlassdam6+3xjIbtYSp3ZU8m8x9k8R/1XVkSsScHB4ZahPBzGStTEWHGunPHYVGtsY3LXKWXgv0/FxMO0sEso4lWU5kddGRxwZT51MtxN9WlvhsXYToLhh4Z04dqn8xy/A1X0eNudP8A71oG7cgwZ2dDmSWK1onHMSOQp8iAWuDa1aegndGeIJtFftOmmVe6ckpfkvoGlV4u9+KjQdq2EiNre8mbUgakDKBx8iax/wDmLKp44WUeUc4Rz90OLE9Mw9a+k+LHL8HyXDxLHpXL3e28mMhEic+IIIYEGzKwPAg6EV1KJ5DWBSlK9PD5pS1AK8Bo7VwHaxsvOxt68qp/H4/tcQVnbLHhFYtc+FjZ3/IIB6kVd9qiO1fZhgcVivpM0OZ9LjMwRsvhLIDZiP8A9vXlmZQcDut7Xkw7r7PWbCrNG4LTASZhcqARZUF9bKoC+oJ51pbbx00cU0GIUlZIpI1fldkKjXnxqeQYVUUKoAAFgALAAcgK8xWDSVSrqGB5EV7FKMdvQ8csvJTO7uIU4cOxABlwr3Og1xETcfxq6MNIGUEeVQdfYvs/tGYpIwLFuzaV+zBJJNlBHnU2wOBSCNY4lCogCqo4ADQAVXppdbfgTW2KaM9KUqyVxUA3g3WmwzvNhQZYnZpJYNM4ZjdnhbmSeKMdeRHAz+hFQ3UxtjtkS1WyqluiVNBjkmXNGbi5BBBDKw4qynVWHka0MY9T3efcdcQTNh27HEW8YF0kA4LKgtnHXxDkeVV1ju0ik7LEIY5de6TdZAPiif41/AjmBXzep0MqeK4o+r0Gvhb8MuDOVtKbQioviJMjK/1Wjf8AccN/KpJtFeP51Ftpa5gPIj8jUmjWCzrOMGfofFpreufiI62tmP2uFgf68MLfNo1JrySOqmor22Mx6Z8EcbFx3FRfa+CJBNTLEQWrgbXIQXYgL5k8/L16VFW3nga1U47eJ8+yDFGObExHmIpR8wyN/pX8asLbmzUxcLRSDusPmDxDA8mBAIPIgVCtydhSjEGcoY4+zZBn7rOS6MrZOIUZT4rHvcOdT16+v0kXKlKSPldbJK9uDKYxCzbPxRbjLFYSKNBiIGOkgHUg/dYEcxexdn7QTERLLEbqwuD/ACPkRWvvju+cTGHiAM0Vyl9A6m2eEnkGAFjyYKahG6O2xhJQrH3E50zadlLe2o+G50I5MOtZGu0jg8L6enoaNNyvhu/2XP19SfYod0+lV3trEgd5zoTlUDxO31VH8SdANTyvZUqXB9Kq3BbNOLxuIkkusOHcx8bE2NwqnkW1YnqPs2g7O0ivm93JcyS3W/pq/h/c+QwuGuM0wDD+j/VLbgGNvet+P3V412tlRPi2KhjHEti7CwyqScqgcMzWNs1wArE30B423cSbiOMWuAFAstlLAKqjXLqRryGY1J9wwFwKG+YtJKzkaXIIVR52yKunU19dGEYR2xWD5udk7JbpvLOhDEuHHuIdeBc8WIOt5Wu78hxsDXv/AIj2ndk6gq5DK1zwF+6eWnOvuCAFGC6SIzMp43je1xbmt7gjqOhrm45wwIKZfvMCreYBtoehHPnQ4NqLENhjfDEQkG+UA9i3mGjHh+8lrcw3Cp1u7vGuLXUZZFtnQkGxIuLEaMCNQRoR8wK5www6EHO4NjpI2VSPq94m/Hhp0r6wO0OxxEciMCFIDZSCDG7BWGnGxZX/AGW86hnBLiiSLzwZbtK+IZMyg+dfdcHopSlAKUpQClKUApSlAKUpQClKUArmbd3dhxsZjnQMOIPBlYcGVhqrDkRXTpXjSfBnqbTyikN7d0ZsCCXvLDynA7yjksyjh98aeYHOAY1Nbfw8uNfqySMMLEXB5Gqs319kGbNLs4hW1Y4dtI2PPsz+rPTwnpxrOnpNkt0PsbVHaO6Oy37nZ9n2I7TZWEPlEEP92Sh/010MbMkalnYKoFyzEAAdSdBUV9n30yPArhkwrrIsk3fxAMcSBpCw08Uh1Oii32hUx2buWuYSYxziZQcwzgCKM/1cQ0W3mczdajt0nfMqd8qzhw/SMZ/6SPLH/wC4nVlUjzjj0aT1OVeprv7H3JhgbtJLzTf0sliRfiEHhjHRQOt6kIFq9q1To6quSK9monPqc7FQ5eFacjV25EuK4+MhINq0YNciszVZxaq4362IEfOB7qZsr+Uc50V+iyaAnkwU/EasRq5u08Cs0bJILo6lWHQ+R5HmDyIFL6FbBxZLRdKmamiO7jbwmZDh5j76IWueMkfBX9eR6jrTa2CbDGVlGaOVu0ZQVVlewDFcxCsDlBsSCDexN7CI7Sglwc4kTWaAjMeAmjbwv6OoIPkyt5CrFXEx47Ch4zdXXMPMHmD5EG4I6V8v3lmjtc49eDXn75G5Oqq7Gf2vin78OpXez51mxaoFYG0xGbJyhYKO4zDi/wDCt3cbaH0eWfBS6HtGkiJOhz27uvmALdVIqLY4vBLmj0kilDJbnYMWXrcKDbnlIqXTYaHakSzQkJKoHUpzKPbUxk6hhe34g/S6e121qbMXWUqi1wjyJYZQTrcEcxoynp5enOsEmCYsCQrD1aMtyGgVrdbH8K5GB2jLEAuKU6aCQm3paTVX+euo4V14GDjuyMPVV1+efX/upyoYHwryMe0ygKBYRqSCDyW/C2oJYjz1vXzNhQzKigZnYR93UAnKSoI45YkdieZHUVnxWNhiBzyPIw1yR2FiPrZScvqSPWtjcJxiMUZHXKVjTsk+COKQsTb7bNF3ifqgcrmOx4R1BZZY8C2UDoKyUpUR2KUpQClKUApSlAKUpQClKUApSlAKUpQClKUAtSlKAUpSgFYp4AwrLSgI7jMMVNaOIOnWpRi8NnHWo5jMPlJqzCeTloh29uzc6CVQS8QYlRxkhOskfVhbOvVbc6ju5W2PomJOHZrwznNE3wiQi4t0cW+YHnU8xElj1/nVZb1bJ7KTKuiPeSAjihBvJEPuMQy/ZbpWd2lplJb8cOvr9DT0Fuc0v5r5/wBm7vrsgfSVjByGYuY34ATL2fZXPL49fJjXO2LhSXsr/RcUhsytdY3b1H6NzpqLq3G1+MqjgG29n2JC4mI8eGWdBofuOD/i6Vx8PjExHuccpixMXc7Xgw+y5t87kFW0PU+9nT/xbHzXAr65N2bn1OumPxSXE0LNyuoDXHI+7KsfmvCjTIdThCx6wheVxcyMo86+4MDiYl92wdORzFRb0s6H8vlX3FicUCLRi/nmQf7UZNaBRE2GeVbzBYYF17NbEG31rWVrfVXQ/E1ritTD7alwhGLQNlzkvHe5+jKAig6eNbNJ1LsOdbO1FYDPij2hBHZ4ZbjtJP1aNcljrbxWHPLzGefBlIlWQ5nt32HAuxLOR0zs1ulqzO0b+6gkubf/AA0uzqVbY0+WC19n45Z41kQ3VgCCPI1sVXnsp2tlEuCc6x+8hvzhY6qPuNp6MtWHU1U1ZBSRXurdU3B9BSlKkIhSlKAUpSgFKUoBSlKAUpSgFKUoBSlKAUpSgFKUoBSlKAVpbQwIcEjjW7SvU8Ar/a+DKa1GdubP+lQtGLCQWkiY6ATL4R6MLqejVae1dlCRTYa1X+0cG0TWYEeRq5Fq2LizlNxeUVzu1vJ9DxKym4jkskyniutgx6q1wehNW1tbd3D44BpFs4FllQhXA8r/ABDobiqq3z2Zkl7QDuT3zDkJwO+P2x3vUNUp9mW8vbQGGRveQWXXi0R8B9R4T6Dzr5q9T0s9y6c/l0f8G69upipeP56+pvybjYmH9BOjC/xh4n+bRkg/uituDZWLA95NGNLatNN+AJQfjTa++sUBKKTLJ9SMZiD9o+Ffmah+1t58RMbPJ2IbwxQ3aVulx3j+yKPtC2S+Hh+fsRQ7Pi+L9ESaefDYM555c81iAWylwDxEcaCyDloL+ZNR7ae97PcwxAD68xsAPPIP5kVk2HuDisQbrEIVOpebvynrlvofvMPSp/sX2UYeIh57zONfeEMAei2Cj5D51HHTWXS3T4+b9Cx39OnWIv6L1Ij7L9nT4rG/SZHYxxBgrBciMzgZsoAF1AAF9bkjyq56xwYdYxlQBR5Csla9VarjtRj3Wu2bkKUpUpCKUpQClKUApSlAKUpQClKUApSlAKUpQClKUApSlAKUpQClKUArk7b2KsyHTXka61K9TaeUCpdtbmSTxSRNoSLo31ZEN0PpfQ9CaqnYcLHFMp7VXClHiizGR2zWaOy62BXUmw4a1+rGgU8RWvBseGN2dIkVnN2YKAWPmx51xeu+J6bnX5rmVZu97Np5gO0thovqJlMh+8/hX0UMftCrA2HuRhcJ+ijGY+J27zN95j3m+ZNd+lRV6eEOSOrdTZbzZ4q20Gg8q9rwGvanKwpSlA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dirty="0"/>
          </a:p>
        </p:txBody>
      </p:sp>
      <p:sp>
        <p:nvSpPr>
          <p:cNvPr id="33798" name="AutoShape 6" descr="data:image/jpeg;base64,/9j/4AAQSkZJRgABAQAAAQABAAD/2wCEAAkGBhQQERUUEBQVFRUWFxQUFhUUFRQVFRQUFRUXFxQUFxgXHCcfFxkkGRYUIC8gJCcpLCwtFR8xNTAqNScrLCkBCQoKDgwOGg8PGiwkHyQsLCwsKSwsLCksKSwsLCwqKiwpLCwsLCw0LCwpKSkuLCksLCwsLCwsLC8sLCwvLCkvKf/AABEIAL0BCwMBIgACEQEDEQH/xAAcAAEAAgMBAQEAAAAAAAAAAAAABgcDBAUBAgj/xABGEAACAQIDBQUEBgYKAAcAAAABAgMAEQQSIQUGMUFhEyIyUXEHI0KBFFJicpGhM0OCkrHBU2Nzg6KjsrPC4RUXNFTR8PH/xAAaAQEAAwEBAQAAAAAAAAAAAAAAAwQFAgEG/8QAMBEAAgIBAgMGBQQDAQAAAAAAAAECAxEEEiExQQUTUWHR8CJxgZGxFDLB4SNCoTP/2gAMAwEAAhEDEQA/ALwpSlAKUrHPOEUsxACgkk6AAakmgMlYcRjFjUsxAA1NRHG7Xkn77M8UJ8Ecd1lkB8Jdh3kzaEItmsdWBOUcrE4OJdZMMkgscxb3zjlr2ly3Pgx+deqMmMpHQxvtfwaNkj7WRvsxsB8i1gR86wwe1MyNaPBzMPPNCP4yVyMVuxhsRHeMGMMMytEzZdeeRjb93IeoqHY3YJwUiiVXmDXyMsjWYDU6u4sRzU6+o1rpVeLf/PQ83+CLeTfGXi2Cm/ZfDsf92thd+cOtu3EkF9PfIyLfyz+D86rzZcYYXXAtb6y4lFP+7TbJXL2ZjxMRcFbLilfNcWK5GlbNpyCmndeY3+RcaOCLg3B4EV7UH3X3hmhwqRzwysyXUMVSO6A9wsJWQ5rWvpXVj30T9ZDMov4lVJB/lOx/Ko1nqjp46MkdK0NmbchxN+xkViPEvB1+8h7y/MVv16eClKUApSlAKUpQClKUApSlAKUpQClKUApSlAKUpQClKUApSlAKjO/W0lSJImv750DAC/uldTMTb4cun7QqTE1Vm/u2mlmlbDqGXCROrkmwzuUZ0AscxCqL/etx0rmWXwR3Dbn4ng7WMBdC3iNhIBYXJVg9rjXWx061r42URsWjXNFIQ4K8VuLN3D4gbA2uLa8ay7P2kmJVZIjdX7w6X1KnqOH/AERWOTBjvGNspN73GaPMQcrgEixuNRqDzHnbKxzNjKGde9IjMXcxm6R8+4oOjsRYkjyJ1PDZ3lwythZMw8KmUdGjUuCD1AZfRzWvg0aRFLnMWAJUd5s3Xkhv5kW/Kvjbs57HsVu8k14VFyxPa3V2BJuQqF9TbVT5GvG8LJ0llkOgURqwyFACAH+lyvbNIqBigI4ZsxHkLVNWkTCjLBozAr2jnvyNyzycweQ0AHAWqJ4qPChmR8P2Lve9l7KXU3uBKAWN7HRjw51l2Tj3itDIfpEY8Iy2lC+RjbvW6AOPIiqdOtrseJfC/Mu36KytblxXl0JXPIFRLoCxtcye8I+sQB3TbzGlq8jwoa9lUcD2mZWve9snZgfnb51qYfbUMfBjETxDJlPob5fwrcjx6SaCdmt8MUTMfllzfwq7uXPJRwzFjVsUKEiVW93JfvKSdNfq+a8CAfWppu3vXDi40tInaFFZowwzKWUEgjjUXTZDyghUeJWBVppiplynQrHGPDcXFzl9DXztTd6KSwyDugBTbVQBYWPEfI1j63XQqmtvHxNHS6V2JqXDwLIpVYYbaWNwf6KXtkH6vE3b5LKO+v7WapJsj2iQSkJiAcNIdAJbZGPkko7p9DY9K7p1tVvJi7RW1ccZXiiV0rwG/CvauFMUpSgFKUoBSlKAUpSgFKUoBSlKAUpSgFKUoBSlKA4e+e3Dg8HJKou9gsY85HIVB6ZiCegNQrYOy+zhhiLXeaVDITxYKTNIx6krr96ux7VyTBh1HBsVCD+Dn+VcLY2LYPBMcjC0pSICzgXyuoa/efKEOoAJNu7pc3/jl58Pf3OVFytil04+/sfW0vZ5iMLI0uzGBR9Ww5Ki2tyEz91luTZTYrfQ8ANNdt4iM5cRhZFI/q5gOd/gcH5Nzq1tn4lZY1dDdWAZT5gi4NbJWkJtRO5JN8SocRtGZ5ERQ8SESMZJUfIXQKVU50QsuXPe31Qb6WqSbibvXP0qYs8j37Mv8MRAAYLwTNxtyDAcjfW3hti9p9idY4YxddLGWUEsTpqRHkH94fOpJuXIzYZWY5jeQAnmolcJ690KPlUc97ab5PodxnDDjFcV1OrjNlxTLllRXU8VZQwPyNRLa3spw7g/Ry0J+qO/Ff8As3uF/Zy1OKUlVCXNHsLpweYsqObZm0dm6rmeIfUzTR26xn3kY+4zVubM9o6yD3y5OXaKxkiv5EgXQ9CNKs8i9Rvb24OHxRLgGGX+lisGPRwRaQdGB+VUbdG8fAy9XrIS/wDWP1RqJjBIoKsCp4FSCD6EVjIqGbT3axmzGLpcx3uZYFJQ/wBtBckfeW/7Nb+yd9kkyriAIy3hlU5oH9H+A9G/GsG7S2QZoR2tZg8o780N65ON2WGBBAIPEEAgjqDXctWN1vVWLaZPXa4kb2di8TgSPosl4xxw8pZoreSNq0R9Lr9mppsDf6DEkRyAwTn9VJ8R/q38Lj018wK4eIwvSuVtDZKyKVdQw6jnyPQ9a09Pr7K+D4o4u0dN6zHgy2KVVuxd5sTgCFfNicOOTG+IiH2WP6Vfst3up4VYWx9vQ4tM8EgccCODKeasp1U9DrW/Tqa7VmLMG/S2UPEl9ToUpSrBWFKUoBSlKAUpSgFKUoBSlKAUpSgFKUoCGe1OAthEKi5WeEj1Zsn/ADqCLC3bocO2ZQTIbhwyyN4lUxg91jZiCCLj0FW1vLsv6Th3jvYkXVuOV1OZG+TBT8qpku0EpuCpJIK/UcEh0+TfiLHnU9FcbVKuXz/gr3WzolG2HvqTjdvfCPB4dYcWWidLgBkfv63913e+NdANRzFdOXe+eUWwmFex4SYk9gnqE1kP7oqNbJ2oSyE8FJ48rqVH5kV87U3jeSQQYcZ5WuFUG3DVib8FA1JPD8Aef0uzOZcEP1jnjEeLNvBYf6IZ8RiZUeV+0lcqMo0XwqCToFUDjyqZbo4Iw4OBG4iNM33ioLf4ia4mwtw9Vkxr9q3EJqIlPEaHVz1bTyUVNAKik1JrbyRLXGUU93NilKUOxSlKA8ZQdDrUK3m9mkU+Z8NaGRtWsLxyH7acD6izdam1KjnXGaxIkrtlW8xZRcWMxWzZBE625CFyTFJ5/R5OR55Dr0PGphsfb0WLXuGzDxI2jr6jmOo0roe1TaMMOBftUSR5O5EjC9345jzAUAtfpVQ4CaWOGGd3YXW4mHjjIJUh7eJLr4uXMHiMTVaSKfD379+BuUW99HLWPPp78/v4luOtYXhvXA2FvkHIixdkc2ySD9HJfhrwB/I8qkzJ5VkzrcSxxi8M5OJwl+FcqXAsj9rAximFu+vxAfC68HXofkRUmZL1qTQV5CxweUWYzU1tmso6W7ftADssGNAhmOisD7qY/YJ8LfYOvlfjUzBqpsfgVkUrIoZTxBFbGw97JdnkJOWmw3JzdpYR9rnKg8/EPtDhvaXtFS+GzmZGr7Ncfjq4rwLRpWDBY5JkV4mDKwBDKQQQeBBHEVnrXTzxRitYFKUr0ClKUApSlAKUpQClKUApSlAeEVWPtJ2NkkWRRpLdT/bRoWQ/tIjKfupVn1Hd/MB2uDcg2aPLMhIuA0ZzC/TSx6E037Gprp7Z44d5FwfX2irthYk3876WPMHiDUnn2PFBCMTEtpIpYpSx1bIGySLfy7N5Px51Xmz9sSBgy4WTUBrI8bDvWPMjzqTttPGzwOq4fsogDJJnYM7pH3zGqrwzZct78DVjU6mmcWoyT8ipptNdXNOUWi48M11HpWWtXZeIWSJGQ3UgEHzBFwfwIraqrB5imXpLDYpSldHIpSlAK8Y2Fe1DfaNt0xxDDRG0k4OYg2McA0ka/Im4QdWvyqO2xVxcmSVVuyahHqVjv9tw4zEPKDeNbxw+XZqe9IOrsOPkq+dbW6cHbbPUH4JJk/zCw/JhXD2wlhYCwAsLcAFtYfhUg9mjZsNiE+rNm/fjT+amvnbJuyqU/PPv7n1kq1p3CK+Xv7Ef2hgzhSQAXhN7x6ZkvqTH/HLwPKxqSbsb3dkFSZ+0gbSObW6csr31tyudRwNZ9ubNzLUNeMwSEgXVvGnASdRfRZLcDwPA+Y4hJWrjz/Pvx+53ZUsZXL8fL0+3ncjAEXBuDrcVidKgu7+830UC5MmFbQaHPCb66HWwNwU4jlU9VwyhkIZWAIINwQeBBqpbXt4oqNOD/k0Z4a0Z8JcV15FvWq61Ci1XY0cPZuNm2dJnw92iJvJh76G5uXivor+Y4N0OtWfsLeCLGR54WB5EcCrDirA6qRzB1FQOaG9cpopcNL2+EbLIPEpv2cyj4XA5+TDUdRpWtpNc63tnyKmr0Mb1vr4S8PEuSlR7dPfGPHoRbJMlhJE3iQ/zU8mGhqQ19FGSkso+alFweGKUpXRyKUpQClKUApSlAeV7XwXtXqyA86A+q09qYftI2XkwKn0Isa3L1jn8JrmazFnUXhn502FtDsJXgmIDxsUK3HFO6beY0v8AOrI2FjQbA6g8fQ8aqnEYVcXipmKgh5ZmuRe95Xt87Zda7G5uOMT9lfwkrz72U2DC/IrlPqTWLNbZOUea5mtjdFJlv7hyEYbsSdYHeD9mM2jPzjKH51JqhW7GKy4yVeU0ccw++nupP8Iiqa1qaeWYGZasSFeFq9rWxJIqylkiPtsQBRMSDXInxBvWucbape7yc5O7j8ckEbySHKiKWYnkFFyfwqoZsU+IeTESghprEKf1cQ/RR9LA3P2mNSDfPav0jJhQe5YSzWPFA3u4z99gT91D51x8Qa+c7Uu492j6TsfT8e9f0IrtgCtv2YTe9xSeaxSD5F1P8q19tCvn2cyW2gw+vA4/deM//NU6FuqkvL+zU1/DD8ye4mK4qIba2YDepziEri4yC4NUYy2s6pllYK5ilaBzpmDaMmlpBwuL8JAOB58DytKd2d4xhSO8WwkhuDY3hYnvachfxLy4+d+PtzZ/GuVgcaUYggsD+kTm4A8a/wBYBb7wFuIFaiXex8/z76EF0VDg/wBv4fvn7zd2UMAVNwdQRwIPA1ryR1D9094hBlidg2He3ZSA6Jm4KfJSfwOnpOHW9ZlkNrKyzF4Zz5ErXkivW/LFWq6VGi3CRwMbgHDrLCxjmTwSD81YfEh5r/Op7udvuuLvFMOyxKAZ0vow5SRn4kPny4Gx4xqWOuPtTZ2chkJjkQ3jkTRkPmDzB5g6Hga0NJrJUvD5EWr0cdUsrhL8+/fldFKgu5G/pmb6NjbJiAO6Rok6j40vz815VOga+mrsjZHdE+VtqlXLbJClKVIRilKUArylKHhinW4rltIVNdesE+FDcq9iwaUW0bHXhWTau0AkEknEKjN+6pP8q5u0MP2WvKo5vrtZo8Cyf05WJdeKt+kt/dh6WpbGzuv9yK83UwhERk4nKCtubkd0D1cgVK9+d1xg48LiYwAsapBMRpcD9HIf2iyk/wBYPKtvczY4LxIQO6RO/AC9z2Y+bhm/ux51KvaFFn2ZiOeVM/7jBv8AjWVVXvjKT6l+yzbNJdCNbGx3vMLIDwk7M/cmUj/WsZ+VWeDVObEe0Udvhnw4/wA9BVxJwFSaFva0RatfEfVY54swrJStApkT2rIYjr8q4OM20sYZ3vlUFjbUkDkPNibADzIqa7d2T20Zy+LlVZdgZZsp8EJDP1lteNP2Qc56tH5GprNTCml2S6HdVLtsUF1PrCxtq8thJIc7gcFNgFjHRVAUehPOvMRW7MtaGIblXwlljsk5y5s+608Iwiox5Ij+1q0ty5Mm0oPtdrH+9G5H5qK3dqcK4uxp8mOwzcAJ4h+82T/lV3ScYtEevWYFxTrXNxMNdmePUitCaOs15TwynTMie1sLcE1Bdpw2Y2uNeI4g8jerPxuHqE7bwFietXtNZhl6yKnE7GK2KfoUOMUZoZ0VpxbSGUgB5gB8DMDnHInN9auxuft83+iznvr+jYnV1HwE82X8xY12vY9iFm2aYZAD2cksZB1FmOcCx5WkqKb5bptgpgIyRETmwz3uY3XUQk9NSt+IBXkL6Op06lHevfmYNFuW6Zc1y9CeOlassdam6+3xjIbtYSp3ZU8m8x9k8R/1XVkSsScHB4ZahPBzGStTEWHGunPHYVGtsY3LXKWXgv0/FxMO0sEso4lWU5kddGRxwZT51MtxN9WlvhsXYToLhh4Z04dqn8xy/A1X0eNudP8A71oG7cgwZ2dDmSWK1onHMSOQp8iAWuDa1aegndGeIJtFftOmmVe6ckpfkvoGlV4u9+KjQdq2EiNre8mbUgakDKBx8iax/wDmLKp44WUeUc4Rz90OLE9Mw9a+k+LHL8HyXDxLHpXL3e28mMhEic+IIIYEGzKwPAg6EV1KJ5DWBSlK9PD5pS1AK8Bo7VwHaxsvOxt68qp/H4/tcQVnbLHhFYtc+FjZ3/IIB6kVd9qiO1fZhgcVivpM0OZ9LjMwRsvhLIDZiP8A9vXlmZQcDut7Xkw7r7PWbCrNG4LTASZhcqARZUF9bKoC+oJ51pbbx00cU0GIUlZIpI1fldkKjXnxqeQYVUUKoAAFgALAAcgK8xWDSVSrqGB5EV7FKMdvQ8csvJTO7uIU4cOxABlwr3Og1xETcfxq6MNIGUEeVQdfYvs/tGYpIwLFuzaV+zBJJNlBHnU2wOBSCNY4lCogCqo4ADQAVXppdbfgTW2KaM9KUqyVxUA3g3WmwzvNhQZYnZpJYNM4ZjdnhbmSeKMdeRHAz+hFQ3UxtjtkS1WyqluiVNBjkmXNGbi5BBBDKw4qynVWHka0MY9T3efcdcQTNh27HEW8YF0kA4LKgtnHXxDkeVV1ju0ik7LEIY5de6TdZAPiif41/AjmBXzep0MqeK4o+r0Gvhb8MuDOVtKbQioviJMjK/1Wjf8AccN/KpJtFeP51Ftpa5gPIj8jUmjWCzrOMGfofFpreufiI62tmP2uFgf68MLfNo1JrySOqmor22Mx6Z8EcbFx3FRfa+CJBNTLEQWrgbXIQXYgL5k8/L16VFW3nga1U47eJ8+yDFGObExHmIpR8wyN/pX8asLbmzUxcLRSDusPmDxDA8mBAIPIgVCtydhSjEGcoY4+zZBn7rOS6MrZOIUZT4rHvcOdT16+v0kXKlKSPldbJK9uDKYxCzbPxRbjLFYSKNBiIGOkgHUg/dYEcxexdn7QTERLLEbqwuD/ACPkRWvvju+cTGHiAM0Vyl9A6m2eEnkGAFjyYKahG6O2xhJQrH3E50zadlLe2o+G50I5MOtZGu0jg8L6enoaNNyvhu/2XP19SfYod0+lV3trEgd5zoTlUDxO31VH8SdANTyvZUqXB9Kq3BbNOLxuIkkusOHcx8bE2NwqnkW1YnqPs2g7O0ivm93JcyS3W/pq/h/c+QwuGuM0wDD+j/VLbgGNvet+P3V412tlRPi2KhjHEti7CwyqScqgcMzWNs1wArE30B423cSbiOMWuAFAstlLAKqjXLqRryGY1J9wwFwKG+YtJKzkaXIIVR52yKunU19dGEYR2xWD5udk7JbpvLOhDEuHHuIdeBc8WIOt5Wu78hxsDXv/AIj2ndk6gq5DK1zwF+6eWnOvuCAFGC6SIzMp43je1xbmt7gjqOhrm45wwIKZfvMCreYBtoehHPnQ4NqLENhjfDEQkG+UA9i3mGjHh+8lrcw3Cp1u7vGuLXUZZFtnQkGxIuLEaMCNQRoR8wK5www6EHO4NjpI2VSPq94m/Hhp0r6wO0OxxEciMCFIDZSCDG7BWGnGxZX/AGW86hnBLiiSLzwZbtK+IZMyg+dfdcHopSlAKUpQClKUApSlAKUpQClKUArmbd3dhxsZjnQMOIPBlYcGVhqrDkRXTpXjSfBnqbTyikN7d0ZsCCXvLDynA7yjksyjh98aeYHOAY1Nbfw8uNfqySMMLEXB5Gqs319kGbNLs4hW1Y4dtI2PPsz+rPTwnpxrOnpNkt0PsbVHaO6Oy37nZ9n2I7TZWEPlEEP92Sh/010MbMkalnYKoFyzEAAdSdBUV9n30yPArhkwrrIsk3fxAMcSBpCw08Uh1Oii32hUx2buWuYSYxziZQcwzgCKM/1cQ0W3mczdajt0nfMqd8qzhw/SMZ/6SPLH/wC4nVlUjzjj0aT1OVeprv7H3JhgbtJLzTf0sliRfiEHhjHRQOt6kIFq9q1To6quSK9monPqc7FQ5eFacjV25EuK4+MhINq0YNciszVZxaq4362IEfOB7qZsr+Uc50V+iyaAnkwU/EasRq5u08Cs0bJILo6lWHQ+R5HmDyIFL6FbBxZLRdKmamiO7jbwmZDh5j76IWueMkfBX9eR6jrTa2CbDGVlGaOVu0ZQVVlewDFcxCsDlBsSCDexN7CI7Sglwc4kTWaAjMeAmjbwv6OoIPkyt5CrFXEx47Ch4zdXXMPMHmD5EG4I6V8v3lmjtc49eDXn75G5Oqq7Gf2vin78OpXez51mxaoFYG0xGbJyhYKO4zDi/wDCt3cbaH0eWfBS6HtGkiJOhz27uvmALdVIqLY4vBLmj0kilDJbnYMWXrcKDbnlIqXTYaHakSzQkJKoHUpzKPbUxk6hhe34g/S6e121qbMXWUqi1wjyJYZQTrcEcxoynp5enOsEmCYsCQrD1aMtyGgVrdbH8K5GB2jLEAuKU6aCQm3paTVX+euo4V14GDjuyMPVV1+efX/upyoYHwryMe0ygKBYRqSCDyW/C2oJYjz1vXzNhQzKigZnYR93UAnKSoI45YkdieZHUVnxWNhiBzyPIw1yR2FiPrZScvqSPWtjcJxiMUZHXKVjTsk+COKQsTb7bNF3ifqgcrmOx4R1BZZY8C2UDoKyUpUR2KUpQClKUApSlAKUpQClKUApSlAKUpQClKUAtSlKAUpSgFYp4AwrLSgI7jMMVNaOIOnWpRi8NnHWo5jMPlJqzCeTloh29uzc6CVQS8QYlRxkhOskfVhbOvVbc6ju5W2PomJOHZrwznNE3wiQi4t0cW+YHnU8xElj1/nVZb1bJ7KTKuiPeSAjihBvJEPuMQy/ZbpWd2lplJb8cOvr9DT0Fuc0v5r5/wBm7vrsgfSVjByGYuY34ATL2fZXPL49fJjXO2LhSXsr/RcUhsytdY3b1H6NzpqLq3G1+MqjgG29n2JC4mI8eGWdBofuOD/i6Vx8PjExHuccpixMXc7Xgw+y5t87kFW0PU+9nT/xbHzXAr65N2bn1OumPxSXE0LNyuoDXHI+7KsfmvCjTIdThCx6wheVxcyMo86+4MDiYl92wdORzFRb0s6H8vlX3FicUCLRi/nmQf7UZNaBRE2GeVbzBYYF17NbEG31rWVrfVXQ/E1ritTD7alwhGLQNlzkvHe5+jKAig6eNbNJ1LsOdbO1FYDPij2hBHZ4ZbjtJP1aNcljrbxWHPLzGefBlIlWQ5nt32HAuxLOR0zs1ulqzO0b+6gkubf/AA0uzqVbY0+WC19n45Z41kQ3VgCCPI1sVXnsp2tlEuCc6x+8hvzhY6qPuNp6MtWHU1U1ZBSRXurdU3B9BSlKkIhSlKAUpSgFKUoBSlKAUpSgFKUoBSlKAUpSgFKUoBSlKAVpbQwIcEjjW7SvU8Ar/a+DKa1GdubP+lQtGLCQWkiY6ATL4R6MLqejVae1dlCRTYa1X+0cG0TWYEeRq5Fq2LizlNxeUVzu1vJ9DxKym4jkskyniutgx6q1wehNW1tbd3D44BpFs4FllQhXA8r/ABDobiqq3z2Zkl7QDuT3zDkJwO+P2x3vUNUp9mW8vbQGGRveQWXXi0R8B9R4T6Dzr5q9T0s9y6c/l0f8G69upipeP56+pvybjYmH9BOjC/xh4n+bRkg/uituDZWLA95NGNLatNN+AJQfjTa++sUBKKTLJ9SMZiD9o+Ffmah+1t58RMbPJ2IbwxQ3aVulx3j+yKPtC2S+Hh+fsRQ7Pi+L9ESaefDYM555c81iAWylwDxEcaCyDloL+ZNR7ae97PcwxAD68xsAPPIP5kVk2HuDisQbrEIVOpebvynrlvofvMPSp/sX2UYeIh57zONfeEMAei2Cj5D51HHTWXS3T4+b9Cx39OnWIv6L1Ij7L9nT4rG/SZHYxxBgrBciMzgZsoAF1AAF9bkjyq56xwYdYxlQBR5Csla9VarjtRj3Wu2bkKUpUpCKUpQClKUApSlAKUpQClKUApSlAKUpQClKUApSlAKUpQClKUArk7b2KsyHTXka61K9TaeUCpdtbmSTxSRNoSLo31ZEN0PpfQ9CaqnYcLHFMp7VXClHiizGR2zWaOy62BXUmw4a1+rGgU8RWvBseGN2dIkVnN2YKAWPmx51xeu+J6bnX5rmVZu97Np5gO0thovqJlMh+8/hX0UMftCrA2HuRhcJ+ijGY+J27zN95j3m+ZNd+lRV6eEOSOrdTZbzZ4q20Gg8q9rwGvanKwpSlA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dirty="0"/>
          </a:p>
        </p:txBody>
      </p:sp>
      <p:sp>
        <p:nvSpPr>
          <p:cNvPr id="33800" name="AutoShape 8" descr="data:image/jpeg;base64,/9j/4AAQSkZJRgABAQAAAQABAAD/2wCEAAkGBhMPEBASEBQQEBMUFBAQEhEWEA4QEBAUFhAWFhgSEhIXHCceGRojGxgSIC8gJCcpLCwsGB4xODAqNSYrLCkBCQoKDgwOGg8PGiofHyU0MCwtKTUsKSk0KSwtLCksKiwsLCw0LCkpLC02LCwsKSwpLCwsNCwpLCkpLCwpLCksLP/AABEIALQBGAMBIgACEQEDEQH/xAAcAAEAAQUBAQAAAAAAAAAAAAAABgEDBAUHAgj/xAA/EAACAQIDBQUFBQYFBQAAAAAAAQIDEQQSIQUiMUFhBhMyUXFCUoGRoQcUI2KxM0NygpLhwcLR8PEVFlSUsv/EABoBAQADAQEBAAAAAAAAAAAAAAADBAUCAQb/xAAoEQEAAgIBAwIFBQAAAAAAAAAAAQIDETEEEiEFQSIyYbHBE0JRodH/2gAMAwEAAhEDEQA/AO4AAAAAAAAAAAAAAAAAAAAAABYxGIy6cwL4MD70eo4ywGaCidyoAAAAAAAAAAAAAAAAAAAAAAAAAAAAAAAAAAAAAAAAAju0cdapNPk7EiIb2wpulUVReGf0klr81YC/9/PNXaainKTskm2+iIqtsdSxWdXHP7tQ4z/aT1y0aftTl8OC5sDqGysTmhBc8qf+/mjONDsCW8l5Qt8mjfAAAAAAAAAAAAAAAAAAAAAAAAAAAAAAAAAAAAAAAxcRjMra8jKNJiJ3cn1f6gU/61dtJtWNdtSfexak8yfmafE1XGpNLzv80W3tCSA1sNj0qeIi6ynKjqpRjJqSbWjutbE/w8sPSw0vuipxTi0oxW9KTVk5c2+rIFtDatzadnsR+Hm827enmBIezcZd5K6ayxf1a/uSQ0OwsQ51JeSi/wBV/c3wAAAAAAAAAAAAAAAAAAAAAAAAAAAAAAAAAAAAABRmjp4aFTVynrro0l+hvSKdoaFTC5q1NOdO95RXig2+S5r9ALVTs7LvZNSUotKzejVvMxMdslw4r4rgZez+0EK0VKDvzas8y9UW8dtByfj3ba03FfPNxXyAhO2qGW5uNnTmqNN93VSyQu+7lbWKd+BcVKNSd5JNLW3FN+T6Em7P4/PCz4pyXyen0sBc7GLNCpU5NqKfna7dvmSQx8PO2nLl0MgAAAAAAAAAAAAAAAAAAAAAAAAAAAAAAAAAAAAAAGDtqKdCopcHa/8AUjNciPbb7TYdRnSeavKScXCnZvX87aS+Z1WtrcRtzNojlm7LoQpwjGmlFdFx6t82WO0Oy1WpTypKoleMud1yfncxey+Jc6EMylFq8WpWzJJ2V7Ljaxvbnkxp1HlyevtWFFZU039TN7E7Zzzqx8pJ/B/8Eb7UdlqlLGYhQ3oOTqwje88k3eyXF2u16Il3Zh4WOHpUsOqiqxnnqynBRlJuLTu02lySje9uR3OO3b3a8OO+N6TinU0NhTndJmpocDYYF7vo2Ru2QAAAAAAAAAAAAAAAAAAAAAAAAAAAAAAAAAABg7V2tDDQz1H6R9qT8l/ryPe1dpww1KVWo7Rjbhq5SbtGMVzbbSSITgI1MfVWIqpNO6jQalLuUmm3VguK1WifG7fK02PHE/FbiP7R3vMfDHLE2htPHbRllowyU75rzvGkoe872c11tZ8kRPa3ZTF06+7GrWlaEu8w8Zx1b0SVlbVPXXgdb+7KtLJnzJXlOSUYybVt2/Fa2v6WtoXKuHahKtnnpFqF0m8tuTST3nbT06kk5512x4j+HEY45nzLU9lsJUo0oxrV5Yio7yk5PM4K9oxzcWrK+pI4mLTwrp5M7487zetkra9LL4GfFLkVpncpocq+13CvvcNPgpQqU72V01JS1fNarS9vqRvYuLhRXeUpT7yKWZWnOLeuq0ej8r8zq/brs399w1oZe8pyVSnfg9LSj8V9UjnNDAqEcsb268bmv6dT9TcTwodZbt45Tzst2tp4mKjNd3VS3qb/APqPnH9OZKsK0rrz1RxLE4Tg9U4u8ZRbjOD84yXAzcD27xeGcVuV0nFvMnCcop6q60vbmM/pV4neLzDnH6hTWsniXaQYeydpwxNGFWk7xmr9U+cZLk07p+hmGRMTE6loxMTG4AAePQAAAAAAAAAAAAAAAAAAAAAAAAAAAwW8TVyRlL3U5fJXAiu1ZLG4t0c6jHDR7162bqe9FJ3eVO3K137yt72RsyrQi25yfeOyUYU7rVu8pWzu28+fxNDt/FVcHGWLh3f4+WF73knFyto1aSbUZfCxDo9p8UuFesle9lN6Po/gjYw9FkzU+CYiPz7srN1lMV9XiZl19UKUm4t3vJR3pTUlCK14vm21/MXcZgIXpqN1mmm96UlaO9ondcUiJ9nO2tGq6dOvCpnnaDknKUJTcm/De6u2voSieHouotyEVwd4OPsSet0veiZ+XDfDbtvGl7Flrlr3VZNTZ6zQX8T1hTfBW5RXmjHez33uVSlFWi9L/n69IlxYSg52WRJR99rjL16FpYGi6z4Wsvb6Pr1IEzR7exVbC9+pRrShlcqNaMU6avCO7Us7xcXnd2rNWIjgt5HT8Rs6laK1s5Wa72dmnFrVX6kSx/ZnuW6lGzptyWRO8qdpNeeq0NPoc9KbrPjan1OO1vMNNWw10R/H4fKyYYqn3cbzTjo3qnyi5O1uOibsvJmg2lBSjmi7pq6fJo3cGaJnW2V1GDdeG0+zTb/dV3h5vcrawv7NVL/Mk16pHVj53jXdOcZxdpQlGcX5OLuvqfQGAxSq0qdRcJwhNfzRTMf1fBFMkZI/d91v0vLNqTjn2+zIABjNcAAAAAAAAAAAAAAAAAAAAAAAAAAAwtsVslKT14xXzkkZpg7ZklSbfBSpt+mdHscvJ4cw+0TEyc8PSSjGPdqq1F3vKUpJN8r2v8yJQoM6D2w2SpQhXUUsuWlNpxejist0tON/mRaNJH1HRZojDEVYXU4O7LNpYWHpyi01o000+qdyb7J7b1FJPEZpat5oZIy1SWqaty6EZUT2jvPSmaPjh1i7sXyy6ZsrbVPEuThOre0VlapZ9E3wtrx4ovxp/iy1q8H+7g/Zh+XqRfsZseo5rEK1o5oxT9tuNm/RXJXCpV72W7Dn7T92mfO58daXmtJ21sdptXdnutS0Ws/FDjRj7y8omJiMO6mHqQvJKSq6qjJSjvSaaaa1vZmbXq1bK8I+KHt29tdDFq46pTw8pd0mlCUn+LFaWbb4FeIlJOmP2kw9avhalKHimlFOzhxevPS6uvic6rbGnhqNNVE1KcI1JJ2bhdytHTRXWvrFm1wO3sWtoJUYSqUMRKhXVOSqtQjKKWZTa3Huz0em7wPOIzYn7/VWbuYdzHwzV68Ixp5Hp4YRv0zVG/K2h0/divHGv9Vcur1lCcQtWdn+z6q5bOw1+UZQ+EakkvokcqrYVO51nsJRybPw66TfzqSZf9VyRbFWPr+JUugxTTLM/RvwAfPNkAAAAAAAAAAAAAAAAAAAAAAAAAAAxto03KlUS45ZW9Urr6mSUYEbvSrwqwlCLU45lmdOD3rtPV30vE53j8P3dSceSemqej1V2uh0r7x3FbI4TklomoxayTbcOfJ3j/KiDdtKeXEXUZQUldXjlvq3/b4Gn0V5i0x7Sp567jbUZyqqGN3hPOyeEpwoUpzprvHUd53jmcWmo+1dcYs0M2eMdd8q1MfdOm97P4arRoQp2V4pXvbi4pteLqX6VWp3s9271933af5z1RxEM0/2nFPxt+wvzHihXj3tTWr9XyiYFpm0zMtGI1Gl/E4maSvB+KL4R5O/v9DFxDnKio5VlyWkpUnJSWT+LzPePrpxSUqut14Zc4te71L9aaslmqauK8EuF9fY8kzl6wK1Cf4ce8nTjCM5ZadGVOKtHKlezfBvg0aLthiXSw1GjCyjJtytGcW3FJ7zk9W5O7fNklq1Iyc/xJq+Wkr2XHWXGPX6ET+0TGRboQjLPbPN6xduEVw+JZ6aN5a+EWXxSUUjFyaUVdvgvqde7O4busLh4PRqnC66uN39WyB9kNgut+JLwyfdpX1ypp1JeltxdZ9DpiRN12bvmKR7Oenx9sbVABnLQAAAAAAAAAAAAAAAAAAAAAAAAAAAYAGv2tg88c0VeUU9FxnF8YrromusV5siHa5PF4VTUJ56O9KX4eVwtrLSV/J8PNE+aNNtPAzg3VoRUnrnpu6U0/Fb15rm9VrfNLjv22iUd67hzDs5s1160M0HUpKSjUspcHyTWuY6fVxkYqSVOtFJQnFdzOyyWulbookN2NR+51aqtFYevuqq3vUKkW3CE3dKOrdm+NlrfQmNLHznHeis0N2aWqaa1as9U1qrf4E/UXm9to8cREMmOOhmleNTVRf7Gr1Xu9EWMPjaXeVG0+K/c1PJflK4XGy3dNUnTe7U1cWtdE+K1+JXDY2Weru817Nby/gK2ku3jE42i501u8bv8OS4PN7v5fqe62Pw6d26dopye7FXfBLVfxFIbQvUnNp2isv73pf2PT+otz2jd2yu980lq97TLF8NIqzfW3mNGyli8PG2adDdTlLep6zlq7emv9SI/tbYlLF1I1HXpxvuqnDu20rtuUpX4JW4LWy8zc1NrQla6qOmtdI5nXn5q3srz4X9EbHCYPM+8mtXZqNrWtwuuSXJeer1sl3W008x4eTHd4e9l7OhSjeMFDSMUkkmoR4KT5vi31ZnlIoqQzO0kRoAAAAAAAAAAAAAAAAAAAAAAAAAAAAAClyoA8OZ4dQutDIvJAaTamx6VduXgnaznG28rWtOL0kvr1I9tB4rCpOnThWUWknCKluX1jKFs3px9SdOjHyXyR4qYKnLxQg/WMWd1vMfVzNYlAqfaenZuPHRunKhShKM1ZZd5rRrS/RGsq9vZQlUy0qSu9M0FFrS3I6LU7N4WXiw+Hl60aT/AFRa/wC0sF/4mE/9ej/oT1zUjmu0Vsdp4tpzml9oEklFU6LlxVm9ZPm4pctLLob/AGXisRiY27t0IvxSnUlvrVu8U80uPCyXG7d7Eph2XwkeGGwq9KFFf4GVS2XRh4aVKPpCC/RHl81Z+WsQ9rjmOZ2wsBg409ZSlVn78radIxWkUjYxrHtUIr2Y/JFe7XkvkV5naWI0opnpMWKnj0AAAAAAAAAAAAAAABUWAAWFgAKAAAAAAAArYoAABUAUAAFbFCoAoAAK2KAAVsUAArYoVAFAABWxQqAKAqAKAqAAAA//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dirty="0"/>
          </a:p>
        </p:txBody>
      </p:sp>
      <p:pic>
        <p:nvPicPr>
          <p:cNvPr id="33806" name="Picture 14" descr="http://4.bp.blogspot.com/-BWQxrpuOK-0/T-KAGFwe_mI/AAAAAAAAACc/oHE9xv1NM8M/s1600/oficinas-67.gif?v=1353184610696"/>
          <p:cNvPicPr>
            <a:picLocks noChangeAspect="1" noChangeArrowheads="1" noCrop="1"/>
          </p:cNvPicPr>
          <p:nvPr/>
        </p:nvPicPr>
        <p:blipFill>
          <a:blip r:embed="rId2" cstate="print"/>
          <a:srcRect/>
          <a:stretch>
            <a:fillRect/>
          </a:stretch>
        </p:blipFill>
        <p:spPr bwMode="auto">
          <a:xfrm>
            <a:off x="0" y="1219359"/>
            <a:ext cx="3333750" cy="3333750"/>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a:xfrm>
            <a:off x="652393" y="1268760"/>
            <a:ext cx="8229600" cy="785818"/>
          </a:xfrm>
        </p:spPr>
        <p:txBody>
          <a:bodyPr/>
          <a:lstStyle/>
          <a:p>
            <a:pPr eaLnBrk="1" hangingPunct="1"/>
            <a:r>
              <a:rPr lang="es-MX" altLang="es-MX" sz="3200" b="1" dirty="0" smtClean="0"/>
              <a:t>Política cambiaria</a:t>
            </a:r>
          </a:p>
        </p:txBody>
      </p:sp>
      <p:sp>
        <p:nvSpPr>
          <p:cNvPr id="32771" name="2 Marcador de contenido"/>
          <p:cNvSpPr>
            <a:spLocks noGrp="1"/>
          </p:cNvSpPr>
          <p:nvPr>
            <p:ph idx="1"/>
          </p:nvPr>
        </p:nvSpPr>
        <p:spPr>
          <a:xfrm>
            <a:off x="179388" y="2060848"/>
            <a:ext cx="5544740" cy="4536504"/>
          </a:xfrm>
        </p:spPr>
        <p:txBody>
          <a:bodyPr>
            <a:noAutofit/>
          </a:bodyPr>
          <a:lstStyle/>
          <a:p>
            <a:pPr algn="just" eaLnBrk="1" hangingPunct="1"/>
            <a:r>
              <a:rPr lang="es-MX" altLang="es-MX" sz="2400" dirty="0" smtClean="0"/>
              <a:t>La política cambiaria es responsabilidad de la Comisión de Cambios, integrada por funcionarios de la Secretaría de Hacienda y Crédito Público y del Banco de México. </a:t>
            </a:r>
          </a:p>
          <a:p>
            <a:pPr marL="0" indent="0" algn="just" eaLnBrk="1" hangingPunct="1">
              <a:buNone/>
            </a:pPr>
            <a:endParaRPr lang="es-MX" altLang="es-MX" sz="2400" dirty="0" smtClean="0"/>
          </a:p>
          <a:p>
            <a:pPr algn="just" eaLnBrk="1" hangingPunct="1"/>
            <a:r>
              <a:rPr lang="es-MX" altLang="es-MX" sz="2400" dirty="0" smtClean="0"/>
              <a:t>A finales de 1994, dicha Comisión acordó que el tipo de cambio fuese determinado libremente por las fuerzas del mercado. Es un indicador sumamente importante para la realización de operaciones económicas. </a:t>
            </a:r>
          </a:p>
        </p:txBody>
      </p:sp>
      <p:sp>
        <p:nvSpPr>
          <p:cNvPr id="6" name="3 Título"/>
          <p:cNvSpPr txBox="1">
            <a:spLocks/>
          </p:cNvSpPr>
          <p:nvPr/>
        </p:nvSpPr>
        <p:spPr>
          <a:xfrm>
            <a:off x="457200" y="274638"/>
            <a:ext cx="8229600" cy="1143000"/>
          </a:xfrm>
          <a:prstGeom prst="rect">
            <a:avLst/>
          </a:prstGeom>
        </p:spPr>
        <p:style>
          <a:lnRef idx="0">
            <a:schemeClr val="accent6"/>
          </a:lnRef>
          <a:fillRef idx="3">
            <a:schemeClr val="accent6"/>
          </a:fillRef>
          <a:effectRef idx="3">
            <a:schemeClr val="accent6"/>
          </a:effectRef>
          <a:fontRef idx="minor">
            <a:schemeClr val="lt1"/>
          </a:fontRef>
        </p:style>
        <p:txBody>
          <a:bodyPr vert="horz" lIns="91440" tIns="45720" rIns="91440" bIns="45720" rtlCol="0" anchor="ctr">
            <a:normAutofit/>
          </a:bodyPr>
          <a:lstStyle/>
          <a:p>
            <a:pPr marL="514350" marR="0" lvl="0" indent="-514350" algn="l" defTabSz="914400" rtl="0" eaLnBrk="1" fontAlgn="auto" latinLnBrk="0" hangingPunct="1">
              <a:lnSpc>
                <a:spcPct val="100000"/>
              </a:lnSpc>
              <a:spcBef>
                <a:spcPct val="0"/>
              </a:spcBef>
              <a:spcAft>
                <a:spcPts val="0"/>
              </a:spcAft>
              <a:buClrTx/>
              <a:buSzTx/>
              <a:buFontTx/>
              <a:buNone/>
              <a:tabLst/>
              <a:defRPr/>
            </a:pPr>
            <a:r>
              <a:rPr kumimoji="0" lang="es-MX" sz="3000" b="1" i="0" u="none" strike="noStrike" kern="1200" cap="none" spc="0" normalizeH="0" baseline="0" noProof="0" smtClean="0">
                <a:ln>
                  <a:noFill/>
                </a:ln>
                <a:solidFill>
                  <a:schemeClr val="accent4">
                    <a:lumMod val="75000"/>
                  </a:schemeClr>
                </a:solidFill>
                <a:effectLst/>
                <a:uLnTx/>
                <a:uFillTx/>
                <a:latin typeface="Arial" pitchFamily="34" charset="0"/>
                <a:ea typeface="+mn-ea"/>
                <a:cs typeface="Arial" pitchFamily="34" charset="0"/>
              </a:rPr>
              <a:t>3. Mercado de divisas</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pic>
        <p:nvPicPr>
          <p:cNvPr id="52226" name="Picture 2" descr="http://images04.olx.com.ec/ui/5/78/56/1269451303_82707256_1-NESECITO-LA-LICENCIA-ESPORMAN-DE-URGENCIA-PAGO-DINERO-cualkiera.jpg"/>
          <p:cNvPicPr>
            <a:picLocks noChangeAspect="1" noChangeArrowheads="1"/>
          </p:cNvPicPr>
          <p:nvPr/>
        </p:nvPicPr>
        <p:blipFill>
          <a:blip r:embed="rId2" cstate="print"/>
          <a:srcRect/>
          <a:stretch>
            <a:fillRect/>
          </a:stretch>
        </p:blipFill>
        <p:spPr bwMode="auto">
          <a:xfrm>
            <a:off x="5868144" y="2641282"/>
            <a:ext cx="3126019" cy="29619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txBox="1">
            <a:spLocks noGrp="1"/>
          </p:cNvSpPr>
          <p:nvPr>
            <p:ph type="title"/>
          </p:nvPr>
        </p:nvSpPr>
        <p:spPr>
          <a:prstGeom prst="rect">
            <a:avLst/>
          </a:prstGeom>
        </p:spPr>
        <p:style>
          <a:lnRef idx="0">
            <a:schemeClr val="accent6"/>
          </a:lnRef>
          <a:fillRef idx="3">
            <a:schemeClr val="accent6"/>
          </a:fillRef>
          <a:effectRef idx="3">
            <a:schemeClr val="accent6"/>
          </a:effectRef>
          <a:fontRef idx="minor">
            <a:schemeClr val="lt1"/>
          </a:fontRef>
        </p:style>
        <p:txBody>
          <a:bodyPr>
            <a:normAutofit/>
          </a:bodyPr>
          <a:lstStyle/>
          <a:p>
            <a:pPr marL="514350" marR="0" lvl="0" indent="-514350" algn="l" defTabSz="914400" rtl="0" eaLnBrk="1" fontAlgn="auto" latinLnBrk="0" hangingPunct="1">
              <a:lnSpc>
                <a:spcPct val="100000"/>
              </a:lnSpc>
              <a:spcBef>
                <a:spcPct val="0"/>
              </a:spcBef>
              <a:spcAft>
                <a:spcPts val="0"/>
              </a:spcAft>
              <a:buClrTx/>
              <a:buSzTx/>
              <a:tabLst/>
              <a:defRPr/>
            </a:pPr>
            <a:r>
              <a:rPr lang="es-MX" sz="3000" b="1" dirty="0" smtClean="0">
                <a:solidFill>
                  <a:schemeClr val="accent4">
                    <a:lumMod val="75000"/>
                  </a:schemeClr>
                </a:solidFill>
                <a:latin typeface="Arial" pitchFamily="34" charset="0"/>
                <a:cs typeface="Arial" pitchFamily="34" charset="0"/>
              </a:rPr>
              <a:t>3. Mercado </a:t>
            </a:r>
            <a:r>
              <a:rPr lang="es-MX" sz="3000" b="1" smtClean="0">
                <a:solidFill>
                  <a:schemeClr val="accent4">
                    <a:lumMod val="75000"/>
                  </a:schemeClr>
                </a:solidFill>
                <a:latin typeface="Arial" pitchFamily="34" charset="0"/>
                <a:cs typeface="Arial" pitchFamily="34" charset="0"/>
              </a:rPr>
              <a:t>de divisas</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grpSp>
        <p:nvGrpSpPr>
          <p:cNvPr id="5" name="Group 3"/>
          <p:cNvGrpSpPr>
            <a:grpSpLocks/>
          </p:cNvGrpSpPr>
          <p:nvPr/>
        </p:nvGrpSpPr>
        <p:grpSpPr bwMode="auto">
          <a:xfrm>
            <a:off x="1140221" y="2705943"/>
            <a:ext cx="2170113" cy="4035425"/>
            <a:chOff x="720" y="1296"/>
            <a:chExt cx="1367" cy="2542"/>
          </a:xfrm>
        </p:grpSpPr>
        <p:sp>
          <p:nvSpPr>
            <p:cNvPr id="6" name="AutoShape 4"/>
            <p:cNvSpPr>
              <a:spLocks noChangeArrowheads="1"/>
            </p:cNvSpPr>
            <p:nvPr/>
          </p:nvSpPr>
          <p:spPr bwMode="gray">
            <a:xfrm>
              <a:off x="720" y="1490"/>
              <a:ext cx="1363" cy="1800"/>
            </a:xfrm>
            <a:prstGeom prst="roundRect">
              <a:avLst>
                <a:gd name="adj" fmla="val 17509"/>
              </a:avLst>
            </a:prstGeom>
            <a:gradFill rotWithShape="1">
              <a:gsLst>
                <a:gs pos="0">
                  <a:srgbClr val="4E91D4"/>
                </a:gs>
                <a:gs pos="100000">
                  <a:srgbClr val="3477A4"/>
                </a:gs>
              </a:gsLst>
              <a:lin ang="2700000" scaled="1"/>
            </a:gradFill>
            <a:ln w="9525">
              <a:noFill/>
              <a:round/>
              <a:headEnd/>
              <a:tailEnd/>
            </a:ln>
            <a:effectLst/>
          </p:spPr>
          <p:txBody>
            <a:bodyPr wrap="none" anchor="ctr"/>
            <a:lstStyle/>
            <a:p>
              <a:endParaRPr lang="es-MX"/>
            </a:p>
          </p:txBody>
        </p:sp>
        <p:sp>
          <p:nvSpPr>
            <p:cNvPr id="7" name="AutoShape 5"/>
            <p:cNvSpPr>
              <a:spLocks noChangeArrowheads="1"/>
            </p:cNvSpPr>
            <p:nvPr/>
          </p:nvSpPr>
          <p:spPr bwMode="gray">
            <a:xfrm>
              <a:off x="741" y="1495"/>
              <a:ext cx="1322" cy="1766"/>
            </a:xfrm>
            <a:prstGeom prst="roundRect">
              <a:avLst>
                <a:gd name="adj" fmla="val 16667"/>
              </a:avLst>
            </a:prstGeom>
            <a:solidFill>
              <a:srgbClr val="3CA1E6"/>
            </a:solidFill>
            <a:ln w="9525">
              <a:noFill/>
              <a:round/>
              <a:headEnd/>
              <a:tailEnd/>
            </a:ln>
            <a:effectLst/>
          </p:spPr>
          <p:txBody>
            <a:bodyPr wrap="none" anchor="ctr"/>
            <a:lstStyle/>
            <a:p>
              <a:endParaRPr lang="es-MX"/>
            </a:p>
          </p:txBody>
        </p:sp>
        <p:sp>
          <p:nvSpPr>
            <p:cNvPr id="8" name="AutoShape 6"/>
            <p:cNvSpPr>
              <a:spLocks noChangeArrowheads="1"/>
            </p:cNvSpPr>
            <p:nvPr/>
          </p:nvSpPr>
          <p:spPr bwMode="gray">
            <a:xfrm>
              <a:off x="752" y="2795"/>
              <a:ext cx="1304" cy="447"/>
            </a:xfrm>
            <a:prstGeom prst="roundRect">
              <a:avLst>
                <a:gd name="adj" fmla="val 50000"/>
              </a:avLst>
            </a:prstGeom>
            <a:gradFill rotWithShape="1">
              <a:gsLst>
                <a:gs pos="0">
                  <a:srgbClr val="3CA1E6">
                    <a:alpha val="0"/>
                  </a:srgbClr>
                </a:gs>
                <a:gs pos="100000">
                  <a:srgbClr val="3CA1E6">
                    <a:gamma/>
                    <a:tint val="51373"/>
                    <a:invGamma/>
                  </a:srgbClr>
                </a:gs>
              </a:gsLst>
              <a:lin ang="5400000" scaled="1"/>
            </a:gradFill>
            <a:ln w="9525">
              <a:noFill/>
              <a:round/>
              <a:headEnd/>
              <a:tailEnd/>
            </a:ln>
            <a:effectLst/>
          </p:spPr>
          <p:txBody>
            <a:bodyPr wrap="none" anchor="ctr"/>
            <a:lstStyle/>
            <a:p>
              <a:endParaRPr lang="es-MX"/>
            </a:p>
          </p:txBody>
        </p:sp>
        <p:sp>
          <p:nvSpPr>
            <p:cNvPr id="9" name="AutoShape 7"/>
            <p:cNvSpPr>
              <a:spLocks noChangeArrowheads="1"/>
            </p:cNvSpPr>
            <p:nvPr/>
          </p:nvSpPr>
          <p:spPr bwMode="gray">
            <a:xfrm>
              <a:off x="752" y="1509"/>
              <a:ext cx="1304" cy="446"/>
            </a:xfrm>
            <a:prstGeom prst="roundRect">
              <a:avLst>
                <a:gd name="adj" fmla="val 50000"/>
              </a:avLst>
            </a:prstGeom>
            <a:gradFill rotWithShape="1">
              <a:gsLst>
                <a:gs pos="0">
                  <a:srgbClr val="3CA1E6">
                    <a:gamma/>
                    <a:tint val="33333"/>
                    <a:invGamma/>
                  </a:srgbClr>
                </a:gs>
                <a:gs pos="100000">
                  <a:srgbClr val="3CA1E6">
                    <a:alpha val="0"/>
                  </a:srgbClr>
                </a:gs>
              </a:gsLst>
              <a:lin ang="5400000" scaled="1"/>
            </a:gradFill>
            <a:ln w="9525">
              <a:noFill/>
              <a:round/>
              <a:headEnd/>
              <a:tailEnd/>
            </a:ln>
            <a:effectLst/>
          </p:spPr>
          <p:txBody>
            <a:bodyPr wrap="none" anchor="ctr"/>
            <a:lstStyle/>
            <a:p>
              <a:endParaRPr lang="es-MX"/>
            </a:p>
          </p:txBody>
        </p:sp>
        <p:sp>
          <p:nvSpPr>
            <p:cNvPr id="10" name="AutoShape 8"/>
            <p:cNvSpPr>
              <a:spLocks noChangeArrowheads="1"/>
            </p:cNvSpPr>
            <p:nvPr/>
          </p:nvSpPr>
          <p:spPr bwMode="gray">
            <a:xfrm>
              <a:off x="724" y="3290"/>
              <a:ext cx="1363" cy="548"/>
            </a:xfrm>
            <a:prstGeom prst="roundRect">
              <a:avLst>
                <a:gd name="adj" fmla="val 40389"/>
              </a:avLst>
            </a:prstGeom>
            <a:gradFill rotWithShape="1">
              <a:gsLst>
                <a:gs pos="0">
                  <a:srgbClr val="729EB4"/>
                </a:gs>
                <a:gs pos="100000">
                  <a:schemeClr val="bg1"/>
                </a:gs>
              </a:gsLst>
              <a:lin ang="5400000" scaled="1"/>
            </a:gradFill>
            <a:ln w="9525">
              <a:noFill/>
              <a:round/>
              <a:headEnd/>
              <a:tailEnd/>
            </a:ln>
            <a:effectLst/>
          </p:spPr>
          <p:txBody>
            <a:bodyPr wrap="none" anchor="ctr"/>
            <a:lstStyle/>
            <a:p>
              <a:endParaRPr lang="es-MX"/>
            </a:p>
          </p:txBody>
        </p:sp>
        <p:sp>
          <p:nvSpPr>
            <p:cNvPr id="11" name="AutoShape 9"/>
            <p:cNvSpPr>
              <a:spLocks noChangeArrowheads="1"/>
            </p:cNvSpPr>
            <p:nvPr/>
          </p:nvSpPr>
          <p:spPr bwMode="gray">
            <a:xfrm>
              <a:off x="752" y="3305"/>
              <a:ext cx="1304" cy="487"/>
            </a:xfrm>
            <a:prstGeom prst="roundRect">
              <a:avLst>
                <a:gd name="adj" fmla="val 50000"/>
              </a:avLst>
            </a:prstGeom>
            <a:gradFill rotWithShape="1">
              <a:gsLst>
                <a:gs pos="0">
                  <a:srgbClr val="7DAFD4"/>
                </a:gs>
                <a:gs pos="100000">
                  <a:schemeClr val="bg1"/>
                </a:gs>
              </a:gsLst>
              <a:lin ang="5400000" scaled="1"/>
            </a:gradFill>
            <a:ln w="9525">
              <a:noFill/>
              <a:round/>
              <a:headEnd/>
              <a:tailEnd/>
            </a:ln>
            <a:effectLst/>
          </p:spPr>
          <p:txBody>
            <a:bodyPr wrap="none" anchor="ctr"/>
            <a:lstStyle/>
            <a:p>
              <a:endParaRPr lang="es-MX"/>
            </a:p>
          </p:txBody>
        </p:sp>
        <p:grpSp>
          <p:nvGrpSpPr>
            <p:cNvPr id="12" name="Group 10"/>
            <p:cNvGrpSpPr>
              <a:grpSpLocks/>
            </p:cNvGrpSpPr>
            <p:nvPr/>
          </p:nvGrpSpPr>
          <p:grpSpPr bwMode="auto">
            <a:xfrm>
              <a:off x="1189" y="1296"/>
              <a:ext cx="405" cy="405"/>
              <a:chOff x="1289" y="582"/>
              <a:chExt cx="668" cy="668"/>
            </a:xfrm>
          </p:grpSpPr>
          <p:sp>
            <p:nvSpPr>
              <p:cNvPr id="15" name="Oval 11"/>
              <p:cNvSpPr>
                <a:spLocks noChangeArrowheads="1"/>
              </p:cNvSpPr>
              <p:nvPr/>
            </p:nvSpPr>
            <p:spPr bwMode="gray">
              <a:xfrm>
                <a:off x="1289" y="582"/>
                <a:ext cx="668" cy="668"/>
              </a:xfrm>
              <a:prstGeom prst="ellipse">
                <a:avLst/>
              </a:prstGeom>
              <a:solidFill>
                <a:srgbClr val="333333"/>
              </a:solidFill>
              <a:ln w="38100" algn="ctr">
                <a:noFill/>
                <a:round/>
                <a:headEnd/>
                <a:tailEnd/>
              </a:ln>
              <a:effectLst/>
            </p:spPr>
            <p:txBody>
              <a:bodyPr anchor="ctr">
                <a:spAutoFit/>
              </a:bodyPr>
              <a:lstStyle/>
              <a:p>
                <a:endParaRPr lang="es-MX"/>
              </a:p>
            </p:txBody>
          </p:sp>
          <p:sp>
            <p:nvSpPr>
              <p:cNvPr id="16" name="Oval 12"/>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es-MX"/>
              </a:p>
            </p:txBody>
          </p:sp>
          <p:sp>
            <p:nvSpPr>
              <p:cNvPr id="17" name="Oval 13"/>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es-MX"/>
              </a:p>
            </p:txBody>
          </p:sp>
          <p:sp>
            <p:nvSpPr>
              <p:cNvPr id="18" name="Oval 14"/>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es-MX"/>
              </a:p>
            </p:txBody>
          </p:sp>
          <p:sp>
            <p:nvSpPr>
              <p:cNvPr id="19" name="Oval 15"/>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es-MX"/>
              </a:p>
            </p:txBody>
          </p:sp>
        </p:grpSp>
        <p:sp>
          <p:nvSpPr>
            <p:cNvPr id="13" name="Text Box 16"/>
            <p:cNvSpPr txBox="1">
              <a:spLocks noChangeArrowheads="1"/>
            </p:cNvSpPr>
            <p:nvPr/>
          </p:nvSpPr>
          <p:spPr bwMode="gray">
            <a:xfrm>
              <a:off x="1276" y="1354"/>
              <a:ext cx="223" cy="288"/>
            </a:xfrm>
            <a:prstGeom prst="rect">
              <a:avLst/>
            </a:prstGeom>
            <a:noFill/>
            <a:ln w="9525" algn="ctr">
              <a:noFill/>
              <a:miter lim="800000"/>
              <a:headEnd/>
              <a:tailEnd/>
            </a:ln>
            <a:effectLst/>
          </p:spPr>
          <p:txBody>
            <a:bodyPr wrap="none">
              <a:spAutoFit/>
            </a:bodyPr>
            <a:lstStyle/>
            <a:p>
              <a:pPr algn="ctr"/>
              <a:r>
                <a:rPr lang="en-US" sz="2400">
                  <a:solidFill>
                    <a:srgbClr val="000000"/>
                  </a:solidFill>
                </a:rPr>
                <a:t>1</a:t>
              </a:r>
              <a:endParaRPr lang="en-US"/>
            </a:p>
          </p:txBody>
        </p:sp>
        <p:sp>
          <p:nvSpPr>
            <p:cNvPr id="14" name="Text Box 17"/>
            <p:cNvSpPr txBox="1">
              <a:spLocks noChangeArrowheads="1"/>
            </p:cNvSpPr>
            <p:nvPr/>
          </p:nvSpPr>
          <p:spPr bwMode="gray">
            <a:xfrm>
              <a:off x="768" y="1776"/>
              <a:ext cx="1296" cy="1221"/>
            </a:xfrm>
            <a:prstGeom prst="rect">
              <a:avLst/>
            </a:prstGeom>
            <a:noFill/>
            <a:ln w="9525" algn="ctr">
              <a:noFill/>
              <a:miter lim="800000"/>
              <a:headEnd/>
              <a:tailEnd/>
            </a:ln>
            <a:effectLst/>
          </p:spPr>
          <p:txBody>
            <a:bodyPr>
              <a:spAutoFit/>
            </a:bodyPr>
            <a:lstStyle/>
            <a:p>
              <a:r>
                <a:rPr lang="es-MX" altLang="es-MX" sz="2400" b="1" dirty="0" smtClean="0"/>
                <a:t>Fijo</a:t>
              </a:r>
              <a:r>
                <a:rPr lang="es-MX" altLang="es-MX" sz="2400" dirty="0" smtClean="0"/>
                <a:t>: el Banco de México fija el precio de la moneda frente al dólar</a:t>
              </a:r>
            </a:p>
          </p:txBody>
        </p:sp>
      </p:grpSp>
      <p:grpSp>
        <p:nvGrpSpPr>
          <p:cNvPr id="20" name="Group 18"/>
          <p:cNvGrpSpPr>
            <a:grpSpLocks/>
          </p:cNvGrpSpPr>
          <p:nvPr/>
        </p:nvGrpSpPr>
        <p:grpSpPr bwMode="auto">
          <a:xfrm>
            <a:off x="3502421" y="2705943"/>
            <a:ext cx="2166938" cy="4035425"/>
            <a:chOff x="2208" y="1296"/>
            <a:chExt cx="1365" cy="2542"/>
          </a:xfrm>
        </p:grpSpPr>
        <p:sp>
          <p:nvSpPr>
            <p:cNvPr id="21" name="AutoShape 19"/>
            <p:cNvSpPr>
              <a:spLocks noChangeArrowheads="1"/>
            </p:cNvSpPr>
            <p:nvPr/>
          </p:nvSpPr>
          <p:spPr bwMode="gray">
            <a:xfrm>
              <a:off x="2208" y="1490"/>
              <a:ext cx="1363" cy="1800"/>
            </a:xfrm>
            <a:prstGeom prst="roundRect">
              <a:avLst>
                <a:gd name="adj" fmla="val 17509"/>
              </a:avLst>
            </a:prstGeom>
            <a:gradFill rotWithShape="1">
              <a:gsLst>
                <a:gs pos="0">
                  <a:srgbClr val="34B034"/>
                </a:gs>
                <a:gs pos="100000">
                  <a:srgbClr val="3F8B4A"/>
                </a:gs>
              </a:gsLst>
              <a:lin ang="2700000" scaled="1"/>
            </a:gradFill>
            <a:ln w="9525">
              <a:noFill/>
              <a:round/>
              <a:headEnd/>
              <a:tailEnd/>
            </a:ln>
            <a:effectLst/>
          </p:spPr>
          <p:txBody>
            <a:bodyPr wrap="none" anchor="ctr"/>
            <a:lstStyle/>
            <a:p>
              <a:endParaRPr lang="es-MX"/>
            </a:p>
          </p:txBody>
        </p:sp>
        <p:sp>
          <p:nvSpPr>
            <p:cNvPr id="22" name="AutoShape 20"/>
            <p:cNvSpPr>
              <a:spLocks noChangeArrowheads="1"/>
            </p:cNvSpPr>
            <p:nvPr/>
          </p:nvSpPr>
          <p:spPr bwMode="gray">
            <a:xfrm>
              <a:off x="2229" y="1495"/>
              <a:ext cx="1322" cy="1766"/>
            </a:xfrm>
            <a:prstGeom prst="roundRect">
              <a:avLst>
                <a:gd name="adj" fmla="val 16667"/>
              </a:avLst>
            </a:prstGeom>
            <a:solidFill>
              <a:srgbClr val="73E77E"/>
            </a:solidFill>
            <a:ln w="9525">
              <a:noFill/>
              <a:round/>
              <a:headEnd/>
              <a:tailEnd/>
            </a:ln>
            <a:effectLst/>
          </p:spPr>
          <p:txBody>
            <a:bodyPr wrap="none" anchor="ctr"/>
            <a:lstStyle/>
            <a:p>
              <a:endParaRPr lang="es-MX"/>
            </a:p>
          </p:txBody>
        </p:sp>
        <p:sp>
          <p:nvSpPr>
            <p:cNvPr id="23" name="AutoShape 21"/>
            <p:cNvSpPr>
              <a:spLocks noChangeArrowheads="1"/>
            </p:cNvSpPr>
            <p:nvPr/>
          </p:nvSpPr>
          <p:spPr bwMode="gray">
            <a:xfrm>
              <a:off x="2240" y="2795"/>
              <a:ext cx="1304" cy="447"/>
            </a:xfrm>
            <a:prstGeom prst="roundRect">
              <a:avLst>
                <a:gd name="adj" fmla="val 50000"/>
              </a:avLst>
            </a:prstGeom>
            <a:gradFill rotWithShape="1">
              <a:gsLst>
                <a:gs pos="0">
                  <a:srgbClr val="73E77E"/>
                </a:gs>
                <a:gs pos="100000">
                  <a:srgbClr val="73E77E">
                    <a:gamma/>
                    <a:tint val="54510"/>
                    <a:invGamma/>
                  </a:srgbClr>
                </a:gs>
              </a:gsLst>
              <a:lin ang="5400000" scaled="1"/>
            </a:gradFill>
            <a:ln w="9525">
              <a:noFill/>
              <a:round/>
              <a:headEnd/>
              <a:tailEnd/>
            </a:ln>
            <a:effectLst/>
          </p:spPr>
          <p:txBody>
            <a:bodyPr wrap="none" anchor="ctr"/>
            <a:lstStyle/>
            <a:p>
              <a:endParaRPr lang="es-MX"/>
            </a:p>
          </p:txBody>
        </p:sp>
        <p:sp>
          <p:nvSpPr>
            <p:cNvPr id="24" name="AutoShape 22"/>
            <p:cNvSpPr>
              <a:spLocks noChangeArrowheads="1"/>
            </p:cNvSpPr>
            <p:nvPr/>
          </p:nvSpPr>
          <p:spPr bwMode="gray">
            <a:xfrm>
              <a:off x="2240" y="1509"/>
              <a:ext cx="1304" cy="446"/>
            </a:xfrm>
            <a:prstGeom prst="roundRect">
              <a:avLst>
                <a:gd name="adj" fmla="val 50000"/>
              </a:avLst>
            </a:prstGeom>
            <a:gradFill rotWithShape="1">
              <a:gsLst>
                <a:gs pos="0">
                  <a:srgbClr val="73E77E">
                    <a:gamma/>
                    <a:tint val="33333"/>
                    <a:invGamma/>
                  </a:srgbClr>
                </a:gs>
                <a:gs pos="100000">
                  <a:srgbClr val="73E77E"/>
                </a:gs>
              </a:gsLst>
              <a:lin ang="5400000" scaled="1"/>
            </a:gradFill>
            <a:ln w="9525">
              <a:noFill/>
              <a:round/>
              <a:headEnd/>
              <a:tailEnd/>
            </a:ln>
            <a:effectLst/>
          </p:spPr>
          <p:txBody>
            <a:bodyPr wrap="none" anchor="ctr"/>
            <a:lstStyle/>
            <a:p>
              <a:endParaRPr lang="es-MX"/>
            </a:p>
          </p:txBody>
        </p:sp>
        <p:sp>
          <p:nvSpPr>
            <p:cNvPr id="25" name="Oval 23"/>
            <p:cNvSpPr>
              <a:spLocks noChangeArrowheads="1"/>
            </p:cNvSpPr>
            <p:nvPr/>
          </p:nvSpPr>
          <p:spPr bwMode="gray">
            <a:xfrm>
              <a:off x="2677" y="1296"/>
              <a:ext cx="405" cy="405"/>
            </a:xfrm>
            <a:prstGeom prst="ellipse">
              <a:avLst/>
            </a:prstGeom>
            <a:solidFill>
              <a:srgbClr val="333333"/>
            </a:solidFill>
            <a:ln w="38100" algn="ctr">
              <a:noFill/>
              <a:round/>
              <a:headEnd/>
              <a:tailEnd/>
            </a:ln>
            <a:effectLst/>
          </p:spPr>
          <p:txBody>
            <a:bodyPr anchor="ctr">
              <a:spAutoFit/>
            </a:bodyPr>
            <a:lstStyle/>
            <a:p>
              <a:endParaRPr lang="es-MX"/>
            </a:p>
          </p:txBody>
        </p:sp>
        <p:sp>
          <p:nvSpPr>
            <p:cNvPr id="26" name="Oval 24"/>
            <p:cNvSpPr>
              <a:spLocks noChangeArrowheads="1"/>
            </p:cNvSpPr>
            <p:nvPr/>
          </p:nvSpPr>
          <p:spPr bwMode="gray">
            <a:xfrm>
              <a:off x="2681" y="1299"/>
              <a:ext cx="392" cy="39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es-MX"/>
            </a:p>
          </p:txBody>
        </p:sp>
        <p:sp>
          <p:nvSpPr>
            <p:cNvPr id="27" name="Oval 25"/>
            <p:cNvSpPr>
              <a:spLocks noChangeArrowheads="1"/>
            </p:cNvSpPr>
            <p:nvPr/>
          </p:nvSpPr>
          <p:spPr bwMode="gray">
            <a:xfrm>
              <a:off x="2686" y="1301"/>
              <a:ext cx="383" cy="383"/>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es-MX"/>
            </a:p>
          </p:txBody>
        </p:sp>
        <p:sp>
          <p:nvSpPr>
            <p:cNvPr id="28" name="Oval 26"/>
            <p:cNvSpPr>
              <a:spLocks noChangeArrowheads="1"/>
            </p:cNvSpPr>
            <p:nvPr/>
          </p:nvSpPr>
          <p:spPr bwMode="gray">
            <a:xfrm>
              <a:off x="2690" y="1305"/>
              <a:ext cx="364" cy="357"/>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es-MX"/>
            </a:p>
          </p:txBody>
        </p:sp>
        <p:sp>
          <p:nvSpPr>
            <p:cNvPr id="29" name="Oval 27"/>
            <p:cNvSpPr>
              <a:spLocks noChangeArrowheads="1"/>
            </p:cNvSpPr>
            <p:nvPr/>
          </p:nvSpPr>
          <p:spPr bwMode="gray">
            <a:xfrm>
              <a:off x="2712" y="1315"/>
              <a:ext cx="323" cy="290"/>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es-MX"/>
            </a:p>
          </p:txBody>
        </p:sp>
        <p:sp>
          <p:nvSpPr>
            <p:cNvPr id="30" name="Text Box 28"/>
            <p:cNvSpPr txBox="1">
              <a:spLocks noChangeArrowheads="1"/>
            </p:cNvSpPr>
            <p:nvPr/>
          </p:nvSpPr>
          <p:spPr bwMode="gray">
            <a:xfrm>
              <a:off x="2764" y="1354"/>
              <a:ext cx="223" cy="288"/>
            </a:xfrm>
            <a:prstGeom prst="rect">
              <a:avLst/>
            </a:prstGeom>
            <a:noFill/>
            <a:ln w="9525" algn="ctr">
              <a:noFill/>
              <a:miter lim="800000"/>
              <a:headEnd/>
              <a:tailEnd/>
            </a:ln>
            <a:effectLst/>
          </p:spPr>
          <p:txBody>
            <a:bodyPr wrap="none">
              <a:spAutoFit/>
            </a:bodyPr>
            <a:lstStyle/>
            <a:p>
              <a:pPr algn="ctr"/>
              <a:r>
                <a:rPr lang="en-US" sz="2400">
                  <a:solidFill>
                    <a:srgbClr val="000000"/>
                  </a:solidFill>
                </a:rPr>
                <a:t>2</a:t>
              </a:r>
              <a:endParaRPr lang="en-US"/>
            </a:p>
          </p:txBody>
        </p:sp>
        <p:sp>
          <p:nvSpPr>
            <p:cNvPr id="31" name="Text Box 29"/>
            <p:cNvSpPr txBox="1">
              <a:spLocks noChangeArrowheads="1"/>
            </p:cNvSpPr>
            <p:nvPr/>
          </p:nvSpPr>
          <p:spPr bwMode="gray">
            <a:xfrm>
              <a:off x="2256" y="1776"/>
              <a:ext cx="1317" cy="1028"/>
            </a:xfrm>
            <a:prstGeom prst="rect">
              <a:avLst/>
            </a:prstGeom>
            <a:noFill/>
            <a:ln w="9525" algn="ctr">
              <a:noFill/>
              <a:miter lim="800000"/>
              <a:headEnd/>
              <a:tailEnd/>
            </a:ln>
            <a:effectLst/>
          </p:spPr>
          <p:txBody>
            <a:bodyPr wrap="square">
              <a:spAutoFit/>
            </a:bodyPr>
            <a:lstStyle/>
            <a:p>
              <a:r>
                <a:rPr lang="es-MX" altLang="es-MX" sz="2000" b="1" dirty="0" smtClean="0"/>
                <a:t>Flexible</a:t>
              </a:r>
              <a:r>
                <a:rPr lang="es-MX" altLang="es-MX" sz="2000" dirty="0" smtClean="0"/>
                <a:t>: es precio de la moneda es determinado en función a la oferta y demanda</a:t>
              </a:r>
            </a:p>
          </p:txBody>
        </p:sp>
        <p:sp>
          <p:nvSpPr>
            <p:cNvPr id="32" name="AutoShape 30"/>
            <p:cNvSpPr>
              <a:spLocks noChangeArrowheads="1"/>
            </p:cNvSpPr>
            <p:nvPr/>
          </p:nvSpPr>
          <p:spPr bwMode="gray">
            <a:xfrm>
              <a:off x="2210" y="3290"/>
              <a:ext cx="1363" cy="548"/>
            </a:xfrm>
            <a:prstGeom prst="roundRect">
              <a:avLst>
                <a:gd name="adj" fmla="val 40389"/>
              </a:avLst>
            </a:prstGeom>
            <a:gradFill rotWithShape="1">
              <a:gsLst>
                <a:gs pos="0">
                  <a:srgbClr val="58A4AE"/>
                </a:gs>
                <a:gs pos="100000">
                  <a:schemeClr val="bg1"/>
                </a:gs>
              </a:gsLst>
              <a:lin ang="5400000" scaled="1"/>
            </a:gradFill>
            <a:ln w="9525">
              <a:noFill/>
              <a:round/>
              <a:headEnd/>
              <a:tailEnd/>
            </a:ln>
            <a:effectLst/>
          </p:spPr>
          <p:txBody>
            <a:bodyPr wrap="none" anchor="ctr"/>
            <a:lstStyle/>
            <a:p>
              <a:endParaRPr lang="es-MX"/>
            </a:p>
          </p:txBody>
        </p:sp>
        <p:sp>
          <p:nvSpPr>
            <p:cNvPr id="33" name="AutoShape 31"/>
            <p:cNvSpPr>
              <a:spLocks noChangeArrowheads="1"/>
            </p:cNvSpPr>
            <p:nvPr/>
          </p:nvSpPr>
          <p:spPr bwMode="gray">
            <a:xfrm>
              <a:off x="2238" y="3305"/>
              <a:ext cx="1304" cy="487"/>
            </a:xfrm>
            <a:prstGeom prst="roundRect">
              <a:avLst>
                <a:gd name="adj" fmla="val 50000"/>
              </a:avLst>
            </a:prstGeom>
            <a:gradFill rotWithShape="1">
              <a:gsLst>
                <a:gs pos="0">
                  <a:srgbClr val="72B2BB"/>
                </a:gs>
                <a:gs pos="100000">
                  <a:schemeClr val="bg1"/>
                </a:gs>
              </a:gsLst>
              <a:lin ang="5400000" scaled="1"/>
            </a:gradFill>
            <a:ln w="9525">
              <a:noFill/>
              <a:round/>
              <a:headEnd/>
              <a:tailEnd/>
            </a:ln>
            <a:effectLst/>
          </p:spPr>
          <p:txBody>
            <a:bodyPr wrap="none" anchor="ctr"/>
            <a:lstStyle/>
            <a:p>
              <a:endParaRPr lang="es-MX"/>
            </a:p>
          </p:txBody>
        </p:sp>
      </p:grpSp>
      <p:grpSp>
        <p:nvGrpSpPr>
          <p:cNvPr id="34" name="Group 32"/>
          <p:cNvGrpSpPr>
            <a:grpSpLocks/>
          </p:cNvGrpSpPr>
          <p:nvPr/>
        </p:nvGrpSpPr>
        <p:grpSpPr bwMode="auto">
          <a:xfrm>
            <a:off x="5858271" y="2705943"/>
            <a:ext cx="2170113" cy="4035425"/>
            <a:chOff x="3692" y="1296"/>
            <a:chExt cx="1367" cy="2542"/>
          </a:xfrm>
        </p:grpSpPr>
        <p:sp>
          <p:nvSpPr>
            <p:cNvPr id="35" name="AutoShape 33"/>
            <p:cNvSpPr>
              <a:spLocks noChangeArrowheads="1"/>
            </p:cNvSpPr>
            <p:nvPr/>
          </p:nvSpPr>
          <p:spPr bwMode="gray">
            <a:xfrm>
              <a:off x="3696" y="1490"/>
              <a:ext cx="1363" cy="1800"/>
            </a:xfrm>
            <a:prstGeom prst="roundRect">
              <a:avLst>
                <a:gd name="adj" fmla="val 17509"/>
              </a:avLst>
            </a:prstGeom>
            <a:gradFill rotWithShape="1">
              <a:gsLst>
                <a:gs pos="0">
                  <a:srgbClr val="B59F43"/>
                </a:gs>
                <a:gs pos="100000">
                  <a:srgbClr val="8F8849"/>
                </a:gs>
              </a:gsLst>
              <a:lin ang="2700000" scaled="1"/>
            </a:gradFill>
            <a:ln w="9525">
              <a:noFill/>
              <a:round/>
              <a:headEnd/>
              <a:tailEnd/>
            </a:ln>
            <a:effectLst/>
          </p:spPr>
          <p:txBody>
            <a:bodyPr wrap="none" anchor="ctr"/>
            <a:lstStyle/>
            <a:p>
              <a:endParaRPr lang="es-MX"/>
            </a:p>
          </p:txBody>
        </p:sp>
        <p:sp>
          <p:nvSpPr>
            <p:cNvPr id="36" name="AutoShape 34"/>
            <p:cNvSpPr>
              <a:spLocks noChangeArrowheads="1"/>
            </p:cNvSpPr>
            <p:nvPr/>
          </p:nvSpPr>
          <p:spPr bwMode="gray">
            <a:xfrm>
              <a:off x="3717" y="1495"/>
              <a:ext cx="1322" cy="1766"/>
            </a:xfrm>
            <a:prstGeom prst="roundRect">
              <a:avLst>
                <a:gd name="adj" fmla="val 16667"/>
              </a:avLst>
            </a:prstGeom>
            <a:solidFill>
              <a:srgbClr val="E9E065"/>
            </a:solidFill>
            <a:ln w="9525">
              <a:noFill/>
              <a:round/>
              <a:headEnd/>
              <a:tailEnd/>
            </a:ln>
            <a:effectLst/>
          </p:spPr>
          <p:txBody>
            <a:bodyPr wrap="none" anchor="ctr"/>
            <a:lstStyle/>
            <a:p>
              <a:endParaRPr lang="es-MX"/>
            </a:p>
          </p:txBody>
        </p:sp>
        <p:sp>
          <p:nvSpPr>
            <p:cNvPr id="37" name="AutoShape 35"/>
            <p:cNvSpPr>
              <a:spLocks noChangeArrowheads="1"/>
            </p:cNvSpPr>
            <p:nvPr/>
          </p:nvSpPr>
          <p:spPr bwMode="gray">
            <a:xfrm>
              <a:off x="3728" y="2795"/>
              <a:ext cx="1304" cy="447"/>
            </a:xfrm>
            <a:prstGeom prst="roundRect">
              <a:avLst>
                <a:gd name="adj" fmla="val 50000"/>
              </a:avLst>
            </a:prstGeom>
            <a:gradFill rotWithShape="1">
              <a:gsLst>
                <a:gs pos="0">
                  <a:srgbClr val="E9E065"/>
                </a:gs>
                <a:gs pos="100000">
                  <a:srgbClr val="E9E065">
                    <a:gamma/>
                    <a:tint val="57647"/>
                    <a:invGamma/>
                  </a:srgbClr>
                </a:gs>
              </a:gsLst>
              <a:lin ang="5400000" scaled="1"/>
            </a:gradFill>
            <a:ln w="9525">
              <a:noFill/>
              <a:round/>
              <a:headEnd/>
              <a:tailEnd/>
            </a:ln>
            <a:effectLst/>
          </p:spPr>
          <p:txBody>
            <a:bodyPr wrap="none" anchor="ctr"/>
            <a:lstStyle/>
            <a:p>
              <a:endParaRPr lang="es-MX"/>
            </a:p>
          </p:txBody>
        </p:sp>
        <p:sp>
          <p:nvSpPr>
            <p:cNvPr id="38" name="AutoShape 36"/>
            <p:cNvSpPr>
              <a:spLocks noChangeArrowheads="1"/>
            </p:cNvSpPr>
            <p:nvPr/>
          </p:nvSpPr>
          <p:spPr bwMode="gray">
            <a:xfrm>
              <a:off x="3728" y="1509"/>
              <a:ext cx="1304" cy="446"/>
            </a:xfrm>
            <a:prstGeom prst="roundRect">
              <a:avLst>
                <a:gd name="adj" fmla="val 50000"/>
              </a:avLst>
            </a:prstGeom>
            <a:gradFill rotWithShape="1">
              <a:gsLst>
                <a:gs pos="0">
                  <a:srgbClr val="E9E065">
                    <a:gamma/>
                    <a:tint val="33333"/>
                    <a:invGamma/>
                  </a:srgbClr>
                </a:gs>
                <a:gs pos="100000">
                  <a:srgbClr val="E9E065"/>
                </a:gs>
              </a:gsLst>
              <a:lin ang="5400000" scaled="1"/>
            </a:gradFill>
            <a:ln w="9525">
              <a:noFill/>
              <a:round/>
              <a:headEnd/>
              <a:tailEnd/>
            </a:ln>
            <a:effectLst/>
          </p:spPr>
          <p:txBody>
            <a:bodyPr wrap="none" anchor="ctr"/>
            <a:lstStyle/>
            <a:p>
              <a:endParaRPr lang="es-MX"/>
            </a:p>
          </p:txBody>
        </p:sp>
        <p:grpSp>
          <p:nvGrpSpPr>
            <p:cNvPr id="39" name="Group 37"/>
            <p:cNvGrpSpPr>
              <a:grpSpLocks/>
            </p:cNvGrpSpPr>
            <p:nvPr/>
          </p:nvGrpSpPr>
          <p:grpSpPr bwMode="auto">
            <a:xfrm>
              <a:off x="4165" y="1296"/>
              <a:ext cx="405" cy="405"/>
              <a:chOff x="1289" y="582"/>
              <a:chExt cx="668" cy="668"/>
            </a:xfrm>
          </p:grpSpPr>
          <p:sp>
            <p:nvSpPr>
              <p:cNvPr id="44" name="Oval 38"/>
              <p:cNvSpPr>
                <a:spLocks noChangeArrowheads="1"/>
              </p:cNvSpPr>
              <p:nvPr/>
            </p:nvSpPr>
            <p:spPr bwMode="gray">
              <a:xfrm>
                <a:off x="1289" y="582"/>
                <a:ext cx="668" cy="668"/>
              </a:xfrm>
              <a:prstGeom prst="ellipse">
                <a:avLst/>
              </a:prstGeom>
              <a:solidFill>
                <a:srgbClr val="333333"/>
              </a:solidFill>
              <a:ln w="38100" algn="ctr">
                <a:noFill/>
                <a:round/>
                <a:headEnd/>
                <a:tailEnd/>
              </a:ln>
              <a:effectLst/>
            </p:spPr>
            <p:txBody>
              <a:bodyPr anchor="ctr">
                <a:spAutoFit/>
              </a:bodyPr>
              <a:lstStyle/>
              <a:p>
                <a:endParaRPr lang="es-MX"/>
              </a:p>
            </p:txBody>
          </p:sp>
          <p:sp>
            <p:nvSpPr>
              <p:cNvPr id="45" name="Oval 39"/>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es-MX"/>
              </a:p>
            </p:txBody>
          </p:sp>
          <p:sp>
            <p:nvSpPr>
              <p:cNvPr id="46" name="Oval 40"/>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es-MX"/>
              </a:p>
            </p:txBody>
          </p:sp>
          <p:sp>
            <p:nvSpPr>
              <p:cNvPr id="47" name="Oval 41"/>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es-MX"/>
              </a:p>
            </p:txBody>
          </p:sp>
          <p:sp>
            <p:nvSpPr>
              <p:cNvPr id="48" name="Oval 42"/>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es-MX"/>
              </a:p>
            </p:txBody>
          </p:sp>
        </p:grpSp>
        <p:sp>
          <p:nvSpPr>
            <p:cNvPr id="40" name="Text Box 43"/>
            <p:cNvSpPr txBox="1">
              <a:spLocks noChangeArrowheads="1"/>
            </p:cNvSpPr>
            <p:nvPr/>
          </p:nvSpPr>
          <p:spPr bwMode="gray">
            <a:xfrm>
              <a:off x="4252" y="1354"/>
              <a:ext cx="223" cy="288"/>
            </a:xfrm>
            <a:prstGeom prst="rect">
              <a:avLst/>
            </a:prstGeom>
            <a:noFill/>
            <a:ln w="9525" algn="ctr">
              <a:noFill/>
              <a:miter lim="800000"/>
              <a:headEnd/>
              <a:tailEnd/>
            </a:ln>
            <a:effectLst/>
          </p:spPr>
          <p:txBody>
            <a:bodyPr wrap="none">
              <a:spAutoFit/>
            </a:bodyPr>
            <a:lstStyle/>
            <a:p>
              <a:pPr algn="ctr"/>
              <a:r>
                <a:rPr lang="en-US" sz="2400">
                  <a:solidFill>
                    <a:srgbClr val="000000"/>
                  </a:solidFill>
                </a:rPr>
                <a:t>3</a:t>
              </a:r>
              <a:endParaRPr lang="en-US"/>
            </a:p>
          </p:txBody>
        </p:sp>
        <p:sp>
          <p:nvSpPr>
            <p:cNvPr id="41" name="Text Box 44"/>
            <p:cNvSpPr txBox="1">
              <a:spLocks noChangeArrowheads="1"/>
            </p:cNvSpPr>
            <p:nvPr/>
          </p:nvSpPr>
          <p:spPr bwMode="gray">
            <a:xfrm>
              <a:off x="3744" y="1776"/>
              <a:ext cx="1296" cy="1280"/>
            </a:xfrm>
            <a:prstGeom prst="rect">
              <a:avLst/>
            </a:prstGeom>
            <a:noFill/>
            <a:ln w="9525" algn="ctr">
              <a:noFill/>
              <a:miter lim="800000"/>
              <a:headEnd/>
              <a:tailEnd/>
            </a:ln>
            <a:effectLst/>
          </p:spPr>
          <p:txBody>
            <a:bodyPr>
              <a:spAutoFit/>
            </a:bodyPr>
            <a:lstStyle/>
            <a:p>
              <a:pPr algn="just"/>
              <a:r>
                <a:rPr lang="es-MX" altLang="es-MX" b="1" dirty="0" smtClean="0"/>
                <a:t>Semifijo</a:t>
              </a:r>
              <a:r>
                <a:rPr lang="es-MX" altLang="es-MX" dirty="0" smtClean="0"/>
                <a:t>: El banco de México establece una banda máxima y otra mínima para que fluctúe el precio de la moneda en ese rango.</a:t>
              </a:r>
            </a:p>
          </p:txBody>
        </p:sp>
        <p:sp>
          <p:nvSpPr>
            <p:cNvPr id="42" name="AutoShape 45"/>
            <p:cNvSpPr>
              <a:spLocks noChangeArrowheads="1"/>
            </p:cNvSpPr>
            <p:nvPr/>
          </p:nvSpPr>
          <p:spPr bwMode="gray">
            <a:xfrm>
              <a:off x="3692" y="3290"/>
              <a:ext cx="1363" cy="548"/>
            </a:xfrm>
            <a:prstGeom prst="roundRect">
              <a:avLst>
                <a:gd name="adj" fmla="val 40389"/>
              </a:avLst>
            </a:prstGeom>
            <a:gradFill rotWithShape="1">
              <a:gsLst>
                <a:gs pos="0">
                  <a:srgbClr val="99BACC"/>
                </a:gs>
                <a:gs pos="100000">
                  <a:schemeClr val="bg1"/>
                </a:gs>
              </a:gsLst>
              <a:lin ang="5400000" scaled="1"/>
            </a:gradFill>
            <a:ln w="9525">
              <a:noFill/>
              <a:round/>
              <a:headEnd/>
              <a:tailEnd/>
            </a:ln>
            <a:effectLst/>
          </p:spPr>
          <p:txBody>
            <a:bodyPr wrap="none" anchor="ctr"/>
            <a:lstStyle/>
            <a:p>
              <a:endParaRPr lang="es-MX"/>
            </a:p>
          </p:txBody>
        </p:sp>
        <p:sp>
          <p:nvSpPr>
            <p:cNvPr id="43" name="AutoShape 46"/>
            <p:cNvSpPr>
              <a:spLocks noChangeArrowheads="1"/>
            </p:cNvSpPr>
            <p:nvPr/>
          </p:nvSpPr>
          <p:spPr bwMode="gray">
            <a:xfrm>
              <a:off x="3720" y="3305"/>
              <a:ext cx="1304" cy="487"/>
            </a:xfrm>
            <a:prstGeom prst="roundRect">
              <a:avLst>
                <a:gd name="adj" fmla="val 50000"/>
              </a:avLst>
            </a:prstGeom>
            <a:gradFill rotWithShape="1">
              <a:gsLst>
                <a:gs pos="0">
                  <a:srgbClr val="C8DAD4"/>
                </a:gs>
                <a:gs pos="100000">
                  <a:srgbClr val="FFFFFF"/>
                </a:gs>
              </a:gsLst>
              <a:lin ang="5400000" scaled="1"/>
            </a:gradFill>
            <a:ln w="9525">
              <a:noFill/>
              <a:round/>
              <a:headEnd/>
              <a:tailEnd/>
            </a:ln>
            <a:effectLst/>
          </p:spPr>
          <p:txBody>
            <a:bodyPr wrap="none" anchor="ctr"/>
            <a:lstStyle/>
            <a:p>
              <a:endParaRPr lang="es-MX"/>
            </a:p>
          </p:txBody>
        </p:sp>
      </p:grpSp>
      <p:sp>
        <p:nvSpPr>
          <p:cNvPr id="49" name="48 Rectángulo"/>
          <p:cNvSpPr/>
          <p:nvPr/>
        </p:nvSpPr>
        <p:spPr>
          <a:xfrm>
            <a:off x="179512" y="1412777"/>
            <a:ext cx="8496944" cy="1200329"/>
          </a:xfrm>
          <a:prstGeom prst="rect">
            <a:avLst/>
          </a:prstGeom>
        </p:spPr>
        <p:txBody>
          <a:bodyPr wrap="square">
            <a:spAutoFit/>
          </a:bodyPr>
          <a:lstStyle/>
          <a:p>
            <a:pPr algn="just"/>
            <a:r>
              <a:rPr lang="es-MX" altLang="es-MX" sz="2400" b="1" dirty="0" smtClean="0"/>
              <a:t>El tipo de cambio: </a:t>
            </a:r>
            <a:r>
              <a:rPr lang="es-MX" altLang="es-MX" sz="2400" dirty="0"/>
              <a:t>e</a:t>
            </a:r>
            <a:r>
              <a:rPr lang="es-MX" altLang="es-MX" sz="2400" dirty="0" smtClean="0"/>
              <a:t>l precio de una moneda en términos de otra.</a:t>
            </a:r>
          </a:p>
          <a:p>
            <a:pPr algn="just"/>
            <a:endParaRPr lang="es-MX" altLang="es-MX" sz="2400" dirty="0" smtClean="0"/>
          </a:p>
          <a:p>
            <a:pPr algn="just"/>
            <a:r>
              <a:rPr lang="es-MX" altLang="es-MX" sz="2400" dirty="0" smtClean="0"/>
              <a:t>De acuerdo a sus características se divide 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2 Marcador de contenido"/>
          <p:cNvSpPr>
            <a:spLocks noGrp="1"/>
          </p:cNvSpPr>
          <p:nvPr>
            <p:ph idx="1"/>
          </p:nvPr>
        </p:nvSpPr>
        <p:spPr>
          <a:xfrm>
            <a:off x="2123728" y="2492896"/>
            <a:ext cx="6624861" cy="3807305"/>
          </a:xfrm>
        </p:spPr>
        <p:txBody>
          <a:bodyPr>
            <a:normAutofit/>
          </a:bodyPr>
          <a:lstStyle/>
          <a:p>
            <a:pPr algn="just" eaLnBrk="1" hangingPunct="1">
              <a:buFont typeface="Arial" charset="0"/>
              <a:buNone/>
            </a:pPr>
            <a:r>
              <a:rPr lang="es-MX" altLang="es-MX" sz="2400" dirty="0" smtClean="0"/>
              <a:t>	Conjunto de medidas relativas al régimen tributario, gasto publico, endeudamiento interno y externo del Estado, así como a las operaciones y situación financiera de las entidades y organismos autónomos o paraestatales, por medio de los cuales se determina monto y distribución de la inversión y consumo públicos como componentes del gasto nacional.</a:t>
            </a:r>
          </a:p>
        </p:txBody>
      </p:sp>
      <p:sp>
        <p:nvSpPr>
          <p:cNvPr id="5" name="3 Título"/>
          <p:cNvSpPr txBox="1">
            <a:spLocks noGrp="1"/>
          </p:cNvSpPr>
          <p:nvPr>
            <p:ph type="title"/>
          </p:nvPr>
        </p:nvSpPr>
        <p:spPr>
          <a:xfrm>
            <a:off x="457200" y="274638"/>
            <a:ext cx="8229600" cy="1143000"/>
          </a:xfrm>
          <a:prstGeom prst="rect">
            <a:avLst/>
          </a:prstGeom>
        </p:spPr>
        <p:style>
          <a:lnRef idx="0">
            <a:schemeClr val="accent6"/>
          </a:lnRef>
          <a:fillRef idx="3">
            <a:schemeClr val="accent6"/>
          </a:fillRef>
          <a:effectRef idx="3">
            <a:schemeClr val="accent6"/>
          </a:effectRef>
          <a:fontRef idx="minor">
            <a:schemeClr val="lt1"/>
          </a:fontRef>
        </p:style>
        <p:txBody>
          <a:bodyPr>
            <a:normAutofit/>
          </a:bodyPr>
          <a:lstStyle/>
          <a:p>
            <a:pPr marL="514350" marR="0" lvl="0" indent="-514350" algn="l" defTabSz="914400" rtl="0" eaLnBrk="1" fontAlgn="auto" latinLnBrk="0" hangingPunct="1">
              <a:lnSpc>
                <a:spcPct val="100000"/>
              </a:lnSpc>
              <a:spcBef>
                <a:spcPct val="0"/>
              </a:spcBef>
              <a:spcAft>
                <a:spcPts val="0"/>
              </a:spcAft>
              <a:buClrTx/>
              <a:buSzTx/>
              <a:tabLst/>
              <a:defRPr/>
            </a:pPr>
            <a:r>
              <a:rPr lang="es-MX" sz="3000" b="1" dirty="0" smtClean="0">
                <a:solidFill>
                  <a:schemeClr val="accent4">
                    <a:lumMod val="75000"/>
                  </a:schemeClr>
                </a:solidFill>
                <a:latin typeface="Arial" pitchFamily="34" charset="0"/>
                <a:cs typeface="Arial" pitchFamily="34" charset="0"/>
              </a:rPr>
              <a:t>3. Mercado </a:t>
            </a:r>
            <a:r>
              <a:rPr lang="es-MX" sz="3000" b="1" smtClean="0">
                <a:solidFill>
                  <a:schemeClr val="accent4">
                    <a:lumMod val="75000"/>
                  </a:schemeClr>
                </a:solidFill>
                <a:latin typeface="Arial" pitchFamily="34" charset="0"/>
                <a:cs typeface="Arial" pitchFamily="34" charset="0"/>
              </a:rPr>
              <a:t>de divisas</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sp>
        <p:nvSpPr>
          <p:cNvPr id="4" name="3 Rectángulo"/>
          <p:cNvSpPr/>
          <p:nvPr/>
        </p:nvSpPr>
        <p:spPr>
          <a:xfrm>
            <a:off x="611560" y="1700808"/>
            <a:ext cx="2010487" cy="461665"/>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r>
              <a:rPr lang="es-MX" altLang="es-MX" sz="2400" b="1" dirty="0" smtClean="0"/>
              <a:t>Política fiscal </a:t>
            </a:r>
            <a:endParaRPr lang="es-MX" sz="2400" dirty="0"/>
          </a:p>
        </p:txBody>
      </p:sp>
      <p:grpSp>
        <p:nvGrpSpPr>
          <p:cNvPr id="7" name="Group 23"/>
          <p:cNvGrpSpPr>
            <a:grpSpLocks/>
          </p:cNvGrpSpPr>
          <p:nvPr/>
        </p:nvGrpSpPr>
        <p:grpSpPr bwMode="auto">
          <a:xfrm rot="3877067">
            <a:off x="543174" y="4497481"/>
            <a:ext cx="2503487" cy="974725"/>
            <a:chOff x="2290" y="2725"/>
            <a:chExt cx="1832" cy="713"/>
          </a:xfrm>
        </p:grpSpPr>
        <p:grpSp>
          <p:nvGrpSpPr>
            <p:cNvPr id="8" name="Group 24"/>
            <p:cNvGrpSpPr>
              <a:grpSpLocks/>
            </p:cNvGrpSpPr>
            <p:nvPr/>
          </p:nvGrpSpPr>
          <p:grpSpPr bwMode="auto">
            <a:xfrm>
              <a:off x="2290" y="3030"/>
              <a:ext cx="1832" cy="408"/>
              <a:chOff x="2290" y="3030"/>
              <a:chExt cx="1832" cy="408"/>
            </a:xfrm>
          </p:grpSpPr>
          <p:sp>
            <p:nvSpPr>
              <p:cNvPr id="12" name="Freeform 25"/>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0066FF"/>
              </a:solidFill>
              <a:ln w="0">
                <a:noFill/>
                <a:prstDash val="solid"/>
                <a:round/>
                <a:headEnd/>
                <a:tailEnd/>
              </a:ln>
            </p:spPr>
            <p:txBody>
              <a:bodyPr/>
              <a:lstStyle/>
              <a:p>
                <a:endParaRPr lang="es-MX"/>
              </a:p>
            </p:txBody>
          </p:sp>
          <p:sp>
            <p:nvSpPr>
              <p:cNvPr id="13" name="Freeform 26"/>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es-MX"/>
              </a:p>
            </p:txBody>
          </p:sp>
        </p:grpSp>
        <p:grpSp>
          <p:nvGrpSpPr>
            <p:cNvPr id="9" name="Group 27"/>
            <p:cNvGrpSpPr>
              <a:grpSpLocks/>
            </p:cNvGrpSpPr>
            <p:nvPr/>
          </p:nvGrpSpPr>
          <p:grpSpPr bwMode="auto">
            <a:xfrm flipV="1">
              <a:off x="2290" y="2725"/>
              <a:ext cx="1406" cy="313"/>
              <a:chOff x="2290" y="3030"/>
              <a:chExt cx="1832" cy="408"/>
            </a:xfrm>
          </p:grpSpPr>
          <p:sp>
            <p:nvSpPr>
              <p:cNvPr id="10" name="Freeform 28"/>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6699FF"/>
              </a:solidFill>
              <a:ln w="0">
                <a:noFill/>
                <a:prstDash val="solid"/>
                <a:round/>
                <a:headEnd/>
                <a:tailEnd/>
              </a:ln>
            </p:spPr>
            <p:txBody>
              <a:bodyPr/>
              <a:lstStyle/>
              <a:p>
                <a:endParaRPr lang="es-MX"/>
              </a:p>
            </p:txBody>
          </p:sp>
          <p:sp>
            <p:nvSpPr>
              <p:cNvPr id="11" name="Freeform 29"/>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es-MX"/>
              </a:p>
            </p:txBody>
          </p:sp>
        </p:grpSp>
      </p:grpSp>
      <p:sp>
        <p:nvSpPr>
          <p:cNvPr id="14" name="Oval 30"/>
          <p:cNvSpPr>
            <a:spLocks noChangeArrowheads="1"/>
          </p:cNvSpPr>
          <p:nvPr/>
        </p:nvSpPr>
        <p:spPr bwMode="gray">
          <a:xfrm>
            <a:off x="121692" y="2491675"/>
            <a:ext cx="1730375" cy="1727200"/>
          </a:xfrm>
          <a:prstGeom prst="ellipse">
            <a:avLst/>
          </a:prstGeom>
          <a:gradFill rotWithShape="1">
            <a:gsLst>
              <a:gs pos="0">
                <a:srgbClr val="3399FF">
                  <a:gamma/>
                  <a:tint val="0"/>
                  <a:invGamma/>
                </a:srgbClr>
              </a:gs>
              <a:gs pos="50000">
                <a:srgbClr val="3399FF"/>
              </a:gs>
              <a:gs pos="100000">
                <a:srgbClr val="3399FF">
                  <a:gamma/>
                  <a:tint val="0"/>
                  <a:invGamma/>
                </a:srgbClr>
              </a:gs>
            </a:gsLst>
            <a:lin ang="2700000" scaled="1"/>
          </a:gradFill>
          <a:ln w="38100" algn="ctr">
            <a:noFill/>
            <a:round/>
            <a:headEnd/>
            <a:tailEnd/>
          </a:ln>
          <a:effectLst/>
        </p:spPr>
        <p:txBody>
          <a:bodyPr wrap="none" anchor="ctr">
            <a:spAutoFit/>
          </a:bodyPr>
          <a:lstStyle/>
          <a:p>
            <a:endParaRPr lang="es-MX"/>
          </a:p>
        </p:txBody>
      </p:sp>
      <p:sp>
        <p:nvSpPr>
          <p:cNvPr id="15" name="Oval 31"/>
          <p:cNvSpPr>
            <a:spLocks noChangeArrowheads="1"/>
          </p:cNvSpPr>
          <p:nvPr/>
        </p:nvSpPr>
        <p:spPr bwMode="gray">
          <a:xfrm>
            <a:off x="121692" y="2491675"/>
            <a:ext cx="1730375" cy="1727200"/>
          </a:xfrm>
          <a:prstGeom prst="ellipse">
            <a:avLst/>
          </a:prstGeom>
          <a:gradFill rotWithShape="1">
            <a:gsLst>
              <a:gs pos="0">
                <a:srgbClr val="3399FF">
                  <a:alpha val="32001"/>
                </a:srgbClr>
              </a:gs>
              <a:gs pos="100000">
                <a:srgbClr val="3399FF">
                  <a:gamma/>
                  <a:shade val="0"/>
                  <a:invGamma/>
                  <a:alpha val="89999"/>
                </a:srgbClr>
              </a:gs>
            </a:gsLst>
            <a:lin ang="2700000" scaled="1"/>
          </a:gradFill>
          <a:ln w="38100" algn="ctr">
            <a:noFill/>
            <a:round/>
            <a:headEnd/>
            <a:tailEnd/>
          </a:ln>
          <a:effectLst/>
        </p:spPr>
        <p:txBody>
          <a:bodyPr wrap="none" anchor="ctr">
            <a:spAutoFit/>
          </a:bodyPr>
          <a:lstStyle/>
          <a:p>
            <a:endParaRPr lang="es-MX"/>
          </a:p>
        </p:txBody>
      </p:sp>
      <p:sp>
        <p:nvSpPr>
          <p:cNvPr id="16" name="Oval 32"/>
          <p:cNvSpPr>
            <a:spLocks noChangeArrowheads="1"/>
          </p:cNvSpPr>
          <p:nvPr/>
        </p:nvSpPr>
        <p:spPr bwMode="gray">
          <a:xfrm>
            <a:off x="237580" y="2604387"/>
            <a:ext cx="1501775" cy="1500188"/>
          </a:xfrm>
          <a:prstGeom prst="ellipse">
            <a:avLst/>
          </a:prstGeom>
          <a:gradFill rotWithShape="1">
            <a:gsLst>
              <a:gs pos="0">
                <a:srgbClr val="3399FF">
                  <a:gamma/>
                  <a:shade val="54118"/>
                  <a:invGamma/>
                </a:srgbClr>
              </a:gs>
              <a:gs pos="50000">
                <a:srgbClr val="3399FF"/>
              </a:gs>
              <a:gs pos="100000">
                <a:srgbClr val="3399FF">
                  <a:gamma/>
                  <a:shade val="54118"/>
                  <a:invGamma/>
                </a:srgbClr>
              </a:gs>
            </a:gsLst>
            <a:lin ang="18900000" scaled="1"/>
          </a:gradFill>
          <a:ln w="38100" algn="ctr">
            <a:noFill/>
            <a:round/>
            <a:headEnd/>
            <a:tailEnd/>
          </a:ln>
          <a:effectLst/>
        </p:spPr>
        <p:txBody>
          <a:bodyPr anchor="ctr">
            <a:spAutoFit/>
          </a:bodyPr>
          <a:lstStyle/>
          <a:p>
            <a:endParaRPr lang="es-MX"/>
          </a:p>
        </p:txBody>
      </p:sp>
      <p:sp>
        <p:nvSpPr>
          <p:cNvPr id="17" name="Oval 33"/>
          <p:cNvSpPr>
            <a:spLocks noChangeArrowheads="1"/>
          </p:cNvSpPr>
          <p:nvPr/>
        </p:nvSpPr>
        <p:spPr bwMode="gray">
          <a:xfrm>
            <a:off x="239167" y="2607562"/>
            <a:ext cx="1501775" cy="1500188"/>
          </a:xfrm>
          <a:prstGeom prst="ellipse">
            <a:avLst/>
          </a:prstGeom>
          <a:gradFill rotWithShape="1">
            <a:gsLst>
              <a:gs pos="0">
                <a:srgbClr val="3399FF">
                  <a:gamma/>
                  <a:shade val="63529"/>
                  <a:invGamma/>
                </a:srgbClr>
              </a:gs>
              <a:gs pos="100000">
                <a:srgbClr val="3399FF">
                  <a:alpha val="0"/>
                </a:srgbClr>
              </a:gs>
            </a:gsLst>
            <a:lin ang="2700000" scaled="1"/>
          </a:gradFill>
          <a:ln w="38100" algn="ctr">
            <a:noFill/>
            <a:round/>
            <a:headEnd/>
            <a:tailEnd/>
          </a:ln>
          <a:effectLst/>
        </p:spPr>
        <p:txBody>
          <a:bodyPr anchor="ctr">
            <a:spAutoFit/>
          </a:bodyPr>
          <a:lstStyle/>
          <a:p>
            <a:endParaRPr lang="es-MX"/>
          </a:p>
        </p:txBody>
      </p:sp>
      <p:sp>
        <p:nvSpPr>
          <p:cNvPr id="18" name="Oval 34"/>
          <p:cNvSpPr>
            <a:spLocks noChangeArrowheads="1"/>
          </p:cNvSpPr>
          <p:nvPr/>
        </p:nvSpPr>
        <p:spPr bwMode="gray">
          <a:xfrm>
            <a:off x="312192" y="2680587"/>
            <a:ext cx="1352550" cy="1349375"/>
          </a:xfrm>
          <a:prstGeom prst="ellipse">
            <a:avLst/>
          </a:prstGeom>
          <a:solidFill>
            <a:srgbClr val="000000"/>
          </a:solidFill>
          <a:ln w="38100" algn="ctr">
            <a:noFill/>
            <a:round/>
            <a:headEnd/>
            <a:tailEnd/>
          </a:ln>
          <a:effectLst/>
        </p:spPr>
        <p:txBody>
          <a:bodyPr anchor="ctr">
            <a:spAutoFit/>
          </a:bodyPr>
          <a:lstStyle/>
          <a:p>
            <a:endParaRPr lang="es-MX"/>
          </a:p>
        </p:txBody>
      </p:sp>
      <p:grpSp>
        <p:nvGrpSpPr>
          <p:cNvPr id="19" name="Group 35"/>
          <p:cNvGrpSpPr>
            <a:grpSpLocks/>
          </p:cNvGrpSpPr>
          <p:nvPr/>
        </p:nvGrpSpPr>
        <p:grpSpPr bwMode="auto">
          <a:xfrm>
            <a:off x="332830" y="2701225"/>
            <a:ext cx="1311275" cy="1309687"/>
            <a:chOff x="4166" y="1706"/>
            <a:chExt cx="1252" cy="1252"/>
          </a:xfrm>
        </p:grpSpPr>
        <p:sp>
          <p:nvSpPr>
            <p:cNvPr id="20" name="Oval 3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es-MX"/>
            </a:p>
          </p:txBody>
        </p:sp>
        <p:sp>
          <p:nvSpPr>
            <p:cNvPr id="21" name="Oval 3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es-MX"/>
            </a:p>
          </p:txBody>
        </p:sp>
        <p:sp>
          <p:nvSpPr>
            <p:cNvPr id="22" name="Oval 3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es-MX"/>
            </a:p>
          </p:txBody>
        </p:sp>
        <p:sp>
          <p:nvSpPr>
            <p:cNvPr id="23" name="Oval 3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es-MX"/>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xfrm>
            <a:off x="0" y="2492896"/>
            <a:ext cx="2483768" cy="2664296"/>
          </a:xfrm>
        </p:spPr>
        <p:txBody>
          <a:bodyPr/>
          <a:lstStyle/>
          <a:p>
            <a:pPr eaLnBrk="1" hangingPunct="1"/>
            <a:r>
              <a:rPr lang="es-MX" altLang="es-MX" sz="3200" b="1" dirty="0" smtClean="0">
                <a:solidFill>
                  <a:schemeClr val="accent5">
                    <a:lumMod val="75000"/>
                  </a:schemeClr>
                </a:solidFill>
              </a:rPr>
              <a:t>Objetivo de la política cambiaria</a:t>
            </a:r>
          </a:p>
        </p:txBody>
      </p:sp>
      <p:sp>
        <p:nvSpPr>
          <p:cNvPr id="34819" name="2 Marcador de contenido"/>
          <p:cNvSpPr>
            <a:spLocks noGrp="1"/>
          </p:cNvSpPr>
          <p:nvPr>
            <p:ph idx="1"/>
          </p:nvPr>
        </p:nvSpPr>
        <p:spPr>
          <a:xfrm>
            <a:off x="3203848" y="1556792"/>
            <a:ext cx="5688880" cy="4797152"/>
          </a:xfrm>
        </p:spPr>
        <p:txBody>
          <a:bodyPr>
            <a:normAutofit fontScale="77500" lnSpcReduction="20000"/>
          </a:bodyPr>
          <a:lstStyle/>
          <a:p>
            <a:pPr algn="just" eaLnBrk="1" hangingPunct="1">
              <a:buFont typeface="Arial" charset="0"/>
              <a:buNone/>
            </a:pPr>
            <a:r>
              <a:rPr lang="es-MX" altLang="es-MX" dirty="0" smtClean="0"/>
              <a:t>	Crear el ahorro publico suficiente para hacer frente a las inversiones planeadas y adquirir recursos adicionales mediante endeudamiento interno y externo. </a:t>
            </a:r>
          </a:p>
          <a:p>
            <a:pPr algn="just" eaLnBrk="1" hangingPunct="1">
              <a:buFont typeface="Arial" charset="0"/>
              <a:buNone/>
            </a:pPr>
            <a:endParaRPr lang="es-MX" altLang="es-MX" dirty="0" smtClean="0"/>
          </a:p>
          <a:p>
            <a:pPr algn="just" eaLnBrk="1" hangingPunct="1">
              <a:buFont typeface="Arial" charset="0"/>
              <a:buNone/>
            </a:pPr>
            <a:endParaRPr lang="es-MX" altLang="es-MX" dirty="0" smtClean="0"/>
          </a:p>
          <a:p>
            <a:pPr algn="just" eaLnBrk="1" hangingPunct="1">
              <a:buFont typeface="Arial" charset="0"/>
              <a:buNone/>
            </a:pPr>
            <a:r>
              <a:rPr lang="es-MX" altLang="es-MX" dirty="0" smtClean="0"/>
              <a:t>	Controlar los instrumentos tributarios, de gasto, cambiarios, de fijación de precios y tarifas, de forma que se creen los suficientes incentivos para que el sector público y privado generen recursos requeridos para el crecimiento económico y se generen nuevas inversiones. </a:t>
            </a:r>
          </a:p>
          <a:p>
            <a:pPr algn="just" eaLnBrk="1" hangingPunct="1"/>
            <a:endParaRPr lang="es-MX" altLang="es-MX" dirty="0" smtClean="0"/>
          </a:p>
        </p:txBody>
      </p:sp>
      <p:sp>
        <p:nvSpPr>
          <p:cNvPr id="6" name="3 Título"/>
          <p:cNvSpPr txBox="1">
            <a:spLocks/>
          </p:cNvSpPr>
          <p:nvPr/>
        </p:nvSpPr>
        <p:spPr>
          <a:xfrm>
            <a:off x="457200" y="274638"/>
            <a:ext cx="8229600" cy="1143000"/>
          </a:xfrm>
          <a:prstGeom prst="rect">
            <a:avLst/>
          </a:prstGeom>
        </p:spPr>
        <p:style>
          <a:lnRef idx="0">
            <a:schemeClr val="accent6"/>
          </a:lnRef>
          <a:fillRef idx="3">
            <a:schemeClr val="accent6"/>
          </a:fillRef>
          <a:effectRef idx="3">
            <a:schemeClr val="accent6"/>
          </a:effectRef>
          <a:fontRef idx="minor">
            <a:schemeClr val="lt1"/>
          </a:fontRef>
        </p:style>
        <p:txBody>
          <a:bodyPr vert="horz" lIns="91440" tIns="45720" rIns="91440" bIns="45720" rtlCol="0" anchor="ctr">
            <a:normAutofit/>
          </a:bodyPr>
          <a:lstStyle/>
          <a:p>
            <a:pPr marL="514350" marR="0" lvl="0" indent="-514350" algn="l" defTabSz="914400" rtl="0" eaLnBrk="1" fontAlgn="auto" latinLnBrk="0" hangingPunct="1">
              <a:lnSpc>
                <a:spcPct val="100000"/>
              </a:lnSpc>
              <a:spcBef>
                <a:spcPct val="0"/>
              </a:spcBef>
              <a:spcAft>
                <a:spcPts val="0"/>
              </a:spcAft>
              <a:buClrTx/>
              <a:buSzTx/>
              <a:buFontTx/>
              <a:buNone/>
              <a:tabLst/>
              <a:defRPr/>
            </a:pPr>
            <a:r>
              <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rPr>
              <a:t>3. Mercado de divisas</a:t>
            </a:r>
          </a:p>
        </p:txBody>
      </p:sp>
      <p:sp>
        <p:nvSpPr>
          <p:cNvPr id="5" name="AutoShape 3"/>
          <p:cNvSpPr>
            <a:spLocks noChangeArrowheads="1"/>
          </p:cNvSpPr>
          <p:nvPr/>
        </p:nvSpPr>
        <p:spPr bwMode="gray">
          <a:xfrm>
            <a:off x="2771800" y="1484784"/>
            <a:ext cx="504825" cy="576262"/>
          </a:xfrm>
          <a:prstGeom prst="chevron">
            <a:avLst>
              <a:gd name="adj" fmla="val 52514"/>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endParaRPr lang="es-MX"/>
          </a:p>
        </p:txBody>
      </p:sp>
      <p:sp>
        <p:nvSpPr>
          <p:cNvPr id="7" name="AutoShape 3"/>
          <p:cNvSpPr>
            <a:spLocks noChangeArrowheads="1"/>
          </p:cNvSpPr>
          <p:nvPr/>
        </p:nvSpPr>
        <p:spPr bwMode="gray">
          <a:xfrm>
            <a:off x="2771800" y="3429000"/>
            <a:ext cx="504825" cy="576262"/>
          </a:xfrm>
          <a:prstGeom prst="chevron">
            <a:avLst>
              <a:gd name="adj" fmla="val 52514"/>
            </a:avLst>
          </a:prstGeom>
          <a:ln>
            <a:headEnd/>
            <a:tailEnd/>
          </a:ln>
        </p:spPr>
        <p:style>
          <a:lnRef idx="1">
            <a:schemeClr val="accent2"/>
          </a:lnRef>
          <a:fillRef idx="3">
            <a:schemeClr val="accent2"/>
          </a:fillRef>
          <a:effectRef idx="2">
            <a:schemeClr val="accent2"/>
          </a:effectRef>
          <a:fontRef idx="minor">
            <a:schemeClr val="lt1"/>
          </a:fontRef>
        </p:style>
        <p:txBody>
          <a:bodyPr wrap="none" anchor="ctr"/>
          <a:lstStyle/>
          <a:p>
            <a:endParaRPr lang="es-MX"/>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1600200"/>
            <a:ext cx="8507288" cy="4525963"/>
          </a:xfrm>
        </p:spPr>
        <p:txBody>
          <a:bodyPr>
            <a:noAutofit/>
          </a:bodyPr>
          <a:lstStyle/>
          <a:p>
            <a:pPr marL="0" indent="0" algn="just">
              <a:buNone/>
            </a:pPr>
            <a:r>
              <a:rPr lang="es-MX" sz="2400" dirty="0" smtClean="0"/>
              <a:t>Las transacciones económicas que tiene México con el exterior generan diferentes efectos en la sociedad que deben ser contemplados por los alumnos del programa educativo de Contaduría para una certera toma de decisiones.</a:t>
            </a:r>
          </a:p>
          <a:p>
            <a:pPr marL="0" indent="0" algn="just">
              <a:buNone/>
            </a:pPr>
            <a:endParaRPr lang="es-MX" sz="2400" dirty="0"/>
          </a:p>
          <a:p>
            <a:pPr marL="0" indent="0" algn="just">
              <a:buNone/>
            </a:pPr>
            <a:r>
              <a:rPr lang="es-MX" sz="2400" dirty="0" smtClean="0"/>
              <a:t>Se recomienda que los alumnos analicen la situación actual con base a los conceptos teóricos desarrollados en el presente material, siendo guiados y apoyados por el profesor con temas actuales a través de revistas, periódicos, y bases de datos de información científica reciente para vincular los conceptos teóricos con la </a:t>
            </a:r>
            <a:r>
              <a:rPr lang="es-MX" sz="2400" smtClean="0"/>
              <a:t>situación actual.</a:t>
            </a:r>
            <a:endParaRPr lang="es-MX" sz="2400" dirty="0"/>
          </a:p>
        </p:txBody>
      </p:sp>
      <p:sp>
        <p:nvSpPr>
          <p:cNvPr id="5" name="3 Título"/>
          <p:cNvSpPr txBox="1">
            <a:spLocks noGrp="1"/>
          </p:cNvSpPr>
          <p:nvPr>
            <p:ph type="title"/>
          </p:nvPr>
        </p:nvSpPr>
        <p:spPr>
          <a:prstGeom prst="rect">
            <a:avLst/>
          </a:prstGeom>
        </p:spPr>
        <p:style>
          <a:lnRef idx="0">
            <a:schemeClr val="accent6"/>
          </a:lnRef>
          <a:fillRef idx="3">
            <a:schemeClr val="accent6"/>
          </a:fillRef>
          <a:effectRef idx="3">
            <a:schemeClr val="accent6"/>
          </a:effectRef>
          <a:fontRef idx="minor">
            <a:schemeClr val="lt1"/>
          </a:fontRef>
        </p:style>
        <p:txBody>
          <a:bodyPr vert="horz" lIns="91440" tIns="45720" rIns="91440" bIns="45720" rtlCol="0" anchor="ctr">
            <a:normAutofit/>
          </a:bodyPr>
          <a:lstStyle/>
          <a:p>
            <a:pPr marL="514350" marR="0" lvl="0" indent="-514350" algn="l" defTabSz="914400" rtl="0" eaLnBrk="1" fontAlgn="auto" latinLnBrk="0" hangingPunct="1">
              <a:lnSpc>
                <a:spcPct val="100000"/>
              </a:lnSpc>
              <a:spcBef>
                <a:spcPct val="0"/>
              </a:spcBef>
              <a:spcAft>
                <a:spcPts val="0"/>
              </a:spcAft>
              <a:buClrTx/>
              <a:buSzTx/>
              <a:buFontTx/>
              <a:buNone/>
              <a:tabLst/>
              <a:defRPr/>
            </a:pPr>
            <a:r>
              <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rPr>
              <a:t>Conclusiones</a:t>
            </a:r>
          </a:p>
        </p:txBody>
      </p:sp>
    </p:spTree>
    <p:extLst>
      <p:ext uri="{BB962C8B-B14F-4D97-AF65-F5344CB8AC3E}">
        <p14:creationId xmlns:p14="http://schemas.microsoft.com/office/powerpoint/2010/main" val="38835147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2 Marcador de contenido"/>
          <p:cNvSpPr>
            <a:spLocks noGrp="1"/>
          </p:cNvSpPr>
          <p:nvPr>
            <p:ph idx="1"/>
          </p:nvPr>
        </p:nvSpPr>
        <p:spPr>
          <a:xfrm>
            <a:off x="179512" y="1417638"/>
            <a:ext cx="8507288" cy="5440362"/>
          </a:xfrm>
        </p:spPr>
        <p:txBody>
          <a:bodyPr>
            <a:normAutofit/>
          </a:bodyPr>
          <a:lstStyle/>
          <a:p>
            <a:pPr marL="0" indent="0" algn="just">
              <a:buNone/>
            </a:pPr>
            <a:r>
              <a:rPr lang="es-MX" altLang="es-MX" sz="2400" dirty="0" err="1"/>
              <a:t>Dornbush</a:t>
            </a:r>
            <a:r>
              <a:rPr lang="es-MX" altLang="es-MX" sz="2400" dirty="0"/>
              <a:t> F. (2001) Macroeconomía. Ed. Mc Graw Hill</a:t>
            </a:r>
            <a:r>
              <a:rPr lang="es-MX" altLang="es-MX" sz="2400" dirty="0" smtClean="0"/>
              <a:t>.</a:t>
            </a:r>
          </a:p>
          <a:p>
            <a:pPr marL="0" indent="0" algn="just" eaLnBrk="1" hangingPunct="1">
              <a:buNone/>
            </a:pPr>
            <a:r>
              <a:rPr lang="es-MX" altLang="es-MX" sz="2400" dirty="0" smtClean="0"/>
              <a:t>Flores M. &amp; Ramos M. (2010) Macroeconomía: ejercicios prácticos. Ed. Pearson/Educación: México.</a:t>
            </a:r>
          </a:p>
          <a:p>
            <a:pPr marL="0" indent="0" algn="just" eaLnBrk="1" hangingPunct="1">
              <a:buNone/>
            </a:pPr>
            <a:r>
              <a:rPr lang="es-MX" altLang="es-MX" sz="2400" dirty="0" smtClean="0"/>
              <a:t>Hall, R. (2005) Macroeconomía: principios y aplicaciones. Ed. Thomson: México</a:t>
            </a:r>
            <a:r>
              <a:rPr lang="es-MX" altLang="es-MX" sz="2400" dirty="0" smtClean="0"/>
              <a:t>.</a:t>
            </a:r>
          </a:p>
          <a:p>
            <a:pPr marL="0" indent="0" algn="just" eaLnBrk="1" hangingPunct="1">
              <a:buNone/>
            </a:pPr>
            <a:r>
              <a:rPr lang="es-MX" altLang="es-MX" sz="2400" dirty="0" err="1" smtClean="0"/>
              <a:t>Mankiw</a:t>
            </a:r>
            <a:r>
              <a:rPr lang="es-MX" altLang="es-MX" sz="2400" dirty="0" smtClean="0"/>
              <a:t> G. (2014) Macroeconomía. Ed. Antoni Bosch. Una traducción de María Ester </a:t>
            </a:r>
            <a:r>
              <a:rPr lang="es-MX" altLang="es-MX" sz="2400" dirty="0" err="1" smtClean="0"/>
              <a:t>Rabasco</a:t>
            </a:r>
            <a:r>
              <a:rPr lang="es-MX" altLang="es-MX" sz="2400" dirty="0" smtClean="0"/>
              <a:t>.</a:t>
            </a:r>
            <a:endParaRPr lang="es-MX" altLang="es-MX" sz="2400" dirty="0" smtClean="0"/>
          </a:p>
          <a:p>
            <a:pPr marL="0" indent="0" algn="just" eaLnBrk="1" hangingPunct="1">
              <a:buNone/>
            </a:pPr>
            <a:r>
              <a:rPr lang="es-MX" altLang="es-MX" sz="2400" dirty="0" err="1" smtClean="0"/>
              <a:t>Parkin</a:t>
            </a:r>
            <a:r>
              <a:rPr lang="es-MX" altLang="es-MX" sz="2400" dirty="0" smtClean="0"/>
              <a:t> </a:t>
            </a:r>
            <a:r>
              <a:rPr lang="es-MX" altLang="es-MX" sz="2400" dirty="0" smtClean="0"/>
              <a:t>M., Esquivel G. &amp; Reyes F. (2001) Macroeconomía versión Latinoamericana.</a:t>
            </a:r>
          </a:p>
          <a:p>
            <a:pPr algn="just" eaLnBrk="1" hangingPunct="1">
              <a:buFont typeface="Arial" charset="0"/>
              <a:buNone/>
            </a:pPr>
            <a:endParaRPr lang="es-MX" altLang="es-MX" sz="2400" dirty="0" smtClean="0"/>
          </a:p>
          <a:p>
            <a:pPr algn="just" eaLnBrk="1" hangingPunct="1">
              <a:buFont typeface="Arial" charset="0"/>
              <a:buNone/>
            </a:pPr>
            <a:r>
              <a:rPr lang="es-MX" altLang="es-MX" sz="2400" dirty="0" smtClean="0"/>
              <a:t>Consulta de página electrónica</a:t>
            </a:r>
          </a:p>
          <a:p>
            <a:pPr algn="just" eaLnBrk="1" hangingPunct="1">
              <a:buFont typeface="Arial" charset="0"/>
              <a:buNone/>
            </a:pPr>
            <a:r>
              <a:rPr lang="es-MX" altLang="es-MX" sz="2400" dirty="0" smtClean="0"/>
              <a:t>www.banxico.org.mx</a:t>
            </a:r>
          </a:p>
          <a:p>
            <a:pPr algn="just" eaLnBrk="1" hangingPunct="1">
              <a:buFont typeface="Arial" charset="0"/>
              <a:buNone/>
            </a:pPr>
            <a:endParaRPr lang="es-MX" altLang="es-MX" sz="2400" dirty="0" smtClean="0"/>
          </a:p>
          <a:p>
            <a:pPr algn="just" eaLnBrk="1" hangingPunct="1">
              <a:buFont typeface="Arial" charset="0"/>
              <a:buNone/>
            </a:pPr>
            <a:endParaRPr lang="es-MX" altLang="es-MX" sz="2400" dirty="0" smtClean="0"/>
          </a:p>
        </p:txBody>
      </p:sp>
      <p:sp>
        <p:nvSpPr>
          <p:cNvPr id="6" name="3 Título"/>
          <p:cNvSpPr txBox="1">
            <a:spLocks/>
          </p:cNvSpPr>
          <p:nvPr/>
        </p:nvSpPr>
        <p:spPr>
          <a:xfrm>
            <a:off x="457200" y="274638"/>
            <a:ext cx="8229600" cy="1143000"/>
          </a:xfrm>
          <a:prstGeom prst="rect">
            <a:avLst/>
          </a:prstGeom>
        </p:spPr>
        <p:style>
          <a:lnRef idx="0">
            <a:schemeClr val="accent6"/>
          </a:lnRef>
          <a:fillRef idx="3">
            <a:schemeClr val="accent6"/>
          </a:fillRef>
          <a:effectRef idx="3">
            <a:schemeClr val="accent6"/>
          </a:effectRef>
          <a:fontRef idx="minor">
            <a:schemeClr val="lt1"/>
          </a:fontRef>
        </p:style>
        <p:txBody>
          <a:bodyPr vert="horz" lIns="91440" tIns="45720" rIns="91440" bIns="45720" rtlCol="0" anchor="ctr">
            <a:normAutofit/>
          </a:bodyPr>
          <a:lstStyle/>
          <a:p>
            <a:pPr marL="514350" marR="0" lvl="0" indent="-514350" algn="l" defTabSz="914400" rtl="0" eaLnBrk="1" fontAlgn="auto" latinLnBrk="0" hangingPunct="1">
              <a:lnSpc>
                <a:spcPct val="100000"/>
              </a:lnSpc>
              <a:spcBef>
                <a:spcPct val="0"/>
              </a:spcBef>
              <a:spcAft>
                <a:spcPts val="0"/>
              </a:spcAft>
              <a:buClrTx/>
              <a:buSzTx/>
              <a:buFontTx/>
              <a:buNone/>
              <a:tabLst/>
              <a:defRPr/>
            </a:pPr>
            <a:r>
              <a:rPr lang="es-MX" sz="3000" b="1" dirty="0" smtClean="0">
                <a:solidFill>
                  <a:schemeClr val="accent4">
                    <a:lumMod val="75000"/>
                  </a:schemeClr>
                </a:solidFill>
                <a:latin typeface="Arial" pitchFamily="34" charset="0"/>
                <a:cs typeface="Arial" pitchFamily="34" charset="0"/>
              </a:rPr>
              <a:t>III. Bibliografía</a:t>
            </a:r>
            <a:endParaRPr kumimoji="0" lang="es-MX" sz="3000" b="1" i="0" u="none" strike="noStrike" kern="1200" cap="none" spc="0" normalizeH="0" baseline="0" noProof="0" dirty="0" smtClean="0">
              <a:ln>
                <a:noFill/>
              </a:ln>
              <a:solidFill>
                <a:schemeClr val="accent4">
                  <a:lumMod val="75000"/>
                </a:schemeClr>
              </a:solidFill>
              <a:effectLst/>
              <a:uLnTx/>
              <a:uFillTx/>
              <a:latin typeface="Arial" pitchFamily="34" charset="0"/>
              <a:ea typeface="+mn-ea"/>
              <a:cs typeface="Arial" pitchFamily="34" charset="0"/>
            </a:endParaRPr>
          </a:p>
        </p:txBody>
      </p:sp>
      <p:pic>
        <p:nvPicPr>
          <p:cNvPr id="47106" name="Picture 2" descr="http://comunidad.biensimple.com/resized-image.ashx/__size/550x0/__key/CommunityServer-Wikis-Components-Files/00-00-00-00-12/0005.citar_2D00_bibliografia.jpg"/>
          <p:cNvPicPr>
            <a:picLocks noChangeAspect="1" noChangeArrowheads="1"/>
          </p:cNvPicPr>
          <p:nvPr/>
        </p:nvPicPr>
        <p:blipFill>
          <a:blip r:embed="rId2" cstate="print"/>
          <a:srcRect/>
          <a:stretch>
            <a:fillRect/>
          </a:stretch>
        </p:blipFill>
        <p:spPr bwMode="auto">
          <a:xfrm>
            <a:off x="4945630" y="4365104"/>
            <a:ext cx="3744416" cy="2376265"/>
          </a:xfrm>
          <a:prstGeom prst="rect">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bo"/>
          <p:cNvSpPr/>
          <p:nvPr/>
        </p:nvSpPr>
        <p:spPr>
          <a:xfrm>
            <a:off x="7715240" y="5000636"/>
            <a:ext cx="1428760" cy="1428736"/>
          </a:xfrm>
          <a:prstGeom prst="cube">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ES" dirty="0"/>
          </a:p>
        </p:txBody>
      </p:sp>
      <p:sp>
        <p:nvSpPr>
          <p:cNvPr id="5" name="4 Título"/>
          <p:cNvSpPr>
            <a:spLocks noGrp="1"/>
          </p:cNvSpPr>
          <p:nvPr>
            <p:ph type="ctrTitle"/>
          </p:nvPr>
        </p:nvSpPr>
        <p:spPr>
          <a:xfrm>
            <a:off x="656242" y="1196752"/>
            <a:ext cx="7772400" cy="1470025"/>
          </a:xfrm>
        </p:spPr>
        <p:txBody>
          <a:bodyPr/>
          <a:lstStyle/>
          <a:p>
            <a:r>
              <a:rPr lang="es-MX" b="1" dirty="0" smtClean="0">
                <a:solidFill>
                  <a:schemeClr val="accent4">
                    <a:lumMod val="75000"/>
                  </a:schemeClr>
                </a:solidFill>
                <a:latin typeface="Arial" pitchFamily="34" charset="0"/>
                <a:cs typeface="Arial" pitchFamily="34" charset="0"/>
              </a:rPr>
              <a:t>1. Flujos de Comercio Internacional</a:t>
            </a:r>
            <a:endParaRPr lang="es-ES" dirty="0"/>
          </a:p>
        </p:txBody>
      </p:sp>
      <p:sp>
        <p:nvSpPr>
          <p:cNvPr id="8" name="7 Cubo"/>
          <p:cNvSpPr/>
          <p:nvPr/>
        </p:nvSpPr>
        <p:spPr>
          <a:xfrm>
            <a:off x="6429388" y="4929198"/>
            <a:ext cx="1428760" cy="1428736"/>
          </a:xfrm>
          <a:prstGeom prst="cube">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ES" dirty="0"/>
          </a:p>
        </p:txBody>
      </p:sp>
      <p:sp>
        <p:nvSpPr>
          <p:cNvPr id="9" name="8 Cubo"/>
          <p:cNvSpPr/>
          <p:nvPr/>
        </p:nvSpPr>
        <p:spPr>
          <a:xfrm>
            <a:off x="7215206" y="3929066"/>
            <a:ext cx="1428760" cy="1428736"/>
          </a:xfrm>
          <a:prstGeom prst="cube">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ES" dirty="0"/>
          </a:p>
        </p:txBody>
      </p:sp>
      <p:sp>
        <p:nvSpPr>
          <p:cNvPr id="10" name="9 Medio marco"/>
          <p:cNvSpPr/>
          <p:nvPr/>
        </p:nvSpPr>
        <p:spPr>
          <a:xfrm>
            <a:off x="214282" y="214290"/>
            <a:ext cx="2928958" cy="6429420"/>
          </a:xfrm>
          <a:prstGeom prst="halfFrame">
            <a:avLst>
              <a:gd name="adj1" fmla="val 20064"/>
              <a:gd name="adj2" fmla="val 159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tx1"/>
              </a:solidFill>
            </a:endParaRPr>
          </a:p>
        </p:txBody>
      </p:sp>
      <p:sp>
        <p:nvSpPr>
          <p:cNvPr id="11" name="4 Título"/>
          <p:cNvSpPr txBox="1">
            <a:spLocks/>
          </p:cNvSpPr>
          <p:nvPr/>
        </p:nvSpPr>
        <p:spPr>
          <a:xfrm>
            <a:off x="1123319" y="3143236"/>
            <a:ext cx="6072230" cy="1857400"/>
          </a:xfrm>
          <a:prstGeom prst="rect">
            <a:avLst/>
          </a:prstGeom>
        </p:spPr>
        <p:txBody>
          <a:bodyPr vert="horz" lIns="91440" tIns="45720" rIns="91440" bIns="45720" rtlCol="0" anchor="ctr">
            <a:noAutofit/>
          </a:bodyPr>
          <a:lstStyle/>
          <a:p>
            <a:pPr marL="457200" indent="-457200">
              <a:spcBef>
                <a:spcPct val="0"/>
              </a:spcBef>
              <a:buFont typeface="+mj-lt"/>
              <a:buAutoNum type="alphaLcParenR"/>
            </a:pPr>
            <a:r>
              <a:rPr lang="es-MX" altLang="es-MX" sz="2400" dirty="0" smtClean="0">
                <a:latin typeface="Arial" charset="0"/>
                <a:cs typeface="Arial" charset="0"/>
              </a:rPr>
              <a:t> Importaciones </a:t>
            </a:r>
          </a:p>
          <a:p>
            <a:pPr marL="457200" indent="-457200">
              <a:spcBef>
                <a:spcPct val="0"/>
              </a:spcBef>
              <a:buFont typeface="+mj-lt"/>
              <a:buAutoNum type="alphaLcParenR"/>
            </a:pPr>
            <a:endParaRPr lang="es-MX" altLang="es-MX" sz="2400" dirty="0" smtClean="0">
              <a:latin typeface="Arial" charset="0"/>
              <a:cs typeface="Arial" charset="0"/>
            </a:endParaRPr>
          </a:p>
          <a:p>
            <a:pPr marL="457200" indent="-457200">
              <a:spcBef>
                <a:spcPct val="0"/>
              </a:spcBef>
              <a:buFont typeface="+mj-lt"/>
              <a:buAutoNum type="alphaLcParenR"/>
            </a:pPr>
            <a:r>
              <a:rPr lang="es-MX" altLang="es-MX" sz="2400" dirty="0" smtClean="0">
                <a:latin typeface="Arial" charset="0"/>
                <a:cs typeface="Arial" charset="0"/>
              </a:rPr>
              <a:t> Exportaciones </a:t>
            </a:r>
          </a:p>
          <a:p>
            <a:pPr marL="457200" indent="-457200">
              <a:spcBef>
                <a:spcPct val="0"/>
              </a:spcBef>
              <a:buFont typeface="+mj-lt"/>
              <a:buAutoNum type="alphaLcParenR"/>
            </a:pPr>
            <a:endParaRPr lang="es-MX" altLang="es-MX" sz="2400" dirty="0" smtClean="0">
              <a:latin typeface="Arial" charset="0"/>
              <a:cs typeface="Arial" charset="0"/>
            </a:endParaRPr>
          </a:p>
          <a:p>
            <a:pPr marL="457200" indent="-457200">
              <a:spcBef>
                <a:spcPct val="0"/>
              </a:spcBef>
              <a:buFont typeface="+mj-lt"/>
              <a:buAutoNum type="alphaLcParenR"/>
            </a:pPr>
            <a:r>
              <a:rPr lang="es-MX" altLang="es-MX" sz="2400" dirty="0" smtClean="0">
                <a:latin typeface="Arial" charset="0"/>
                <a:cs typeface="Arial" charset="0"/>
              </a:rPr>
              <a:t> Ventajas y desventajas comparativas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rtlCol="0">
            <a:normAutofit fontScale="90000"/>
          </a:bodyPr>
          <a:lstStyle/>
          <a:p>
            <a:pPr algn="l" eaLnBrk="1" fontAlgn="auto" hangingPunct="1">
              <a:spcAft>
                <a:spcPts val="0"/>
              </a:spcAft>
              <a:defRPr/>
            </a:pPr>
            <a:r>
              <a:rPr lang="es-MX" sz="3600" dirty="0" smtClean="0">
                <a:latin typeface="Arial" pitchFamily="34" charset="0"/>
                <a:cs typeface="Arial" pitchFamily="34" charset="0"/>
              </a:rPr>
              <a:t/>
            </a:r>
            <a:br>
              <a:rPr lang="es-MX" sz="3600" dirty="0" smtClean="0">
                <a:latin typeface="Arial" pitchFamily="34" charset="0"/>
                <a:cs typeface="Arial" pitchFamily="34" charset="0"/>
              </a:rPr>
            </a:br>
            <a:r>
              <a:rPr lang="es-MX" sz="3600" dirty="0" smtClean="0">
                <a:solidFill>
                  <a:schemeClr val="accent4">
                    <a:lumMod val="75000"/>
                  </a:schemeClr>
                </a:solidFill>
                <a:latin typeface="Arial" pitchFamily="34" charset="0"/>
                <a:cs typeface="Arial" pitchFamily="34" charset="0"/>
              </a:rPr>
              <a:t>1</a:t>
            </a:r>
            <a:r>
              <a:rPr lang="es-MX" sz="3600" b="1" dirty="0" smtClean="0">
                <a:solidFill>
                  <a:schemeClr val="accent4">
                    <a:lumMod val="75000"/>
                  </a:schemeClr>
                </a:solidFill>
                <a:latin typeface="Arial" pitchFamily="34" charset="0"/>
                <a:cs typeface="Arial" pitchFamily="34" charset="0"/>
              </a:rPr>
              <a:t>. </a:t>
            </a:r>
            <a:r>
              <a:rPr lang="es-MX" sz="3300" b="1" dirty="0" smtClean="0">
                <a:solidFill>
                  <a:schemeClr val="accent4">
                    <a:lumMod val="75000"/>
                  </a:schemeClr>
                </a:solidFill>
                <a:latin typeface="Arial" pitchFamily="34" charset="0"/>
                <a:cs typeface="Arial" pitchFamily="34" charset="0"/>
              </a:rPr>
              <a:t>Flujos de Comercio Internacional </a:t>
            </a:r>
            <a:r>
              <a:rPr lang="es-MX" b="1" dirty="0" smtClean="0">
                <a:latin typeface="Arial" pitchFamily="34" charset="0"/>
                <a:cs typeface="Arial" pitchFamily="34" charset="0"/>
              </a:rPr>
              <a:t/>
            </a:r>
            <a:br>
              <a:rPr lang="es-MX" b="1" dirty="0" smtClean="0">
                <a:latin typeface="Arial" pitchFamily="34" charset="0"/>
                <a:cs typeface="Arial" pitchFamily="34" charset="0"/>
              </a:rPr>
            </a:br>
            <a:endParaRPr lang="es-MX"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1137952791"/>
              </p:ext>
            </p:extLst>
          </p:nvPr>
        </p:nvGraphicFramePr>
        <p:xfrm>
          <a:off x="107504" y="1594972"/>
          <a:ext cx="4608512" cy="34004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5 Diagrama"/>
          <p:cNvGraphicFramePr/>
          <p:nvPr>
            <p:extLst>
              <p:ext uri="{D42A27DB-BD31-4B8C-83A1-F6EECF244321}">
                <p14:modId xmlns:p14="http://schemas.microsoft.com/office/powerpoint/2010/main" val="3036732606"/>
              </p:ext>
            </p:extLst>
          </p:nvPr>
        </p:nvGraphicFramePr>
        <p:xfrm>
          <a:off x="4932040" y="2924944"/>
          <a:ext cx="4104456" cy="341632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1571613"/>
            <a:ext cx="6929486" cy="2714643"/>
          </a:xfrm>
        </p:spPr>
        <p:txBody>
          <a:bodyPr>
            <a:normAutofit/>
          </a:bodyPr>
          <a:lstStyle/>
          <a:p>
            <a:pPr algn="just"/>
            <a:r>
              <a:rPr lang="es-ES" altLang="es-MX" dirty="0" smtClean="0"/>
              <a:t>El crecimiento del comercio internacional y la consecuente renta están determinados por la movilidad y redistribución de estos dos factores de zonas abundantes a otras escasas.</a:t>
            </a:r>
            <a:endParaRPr lang="es-ES" dirty="0"/>
          </a:p>
        </p:txBody>
      </p:sp>
      <p:sp>
        <p:nvSpPr>
          <p:cNvPr id="4" name="1 Título"/>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rtlCol="0">
            <a:normAutofit fontScale="90000"/>
          </a:bodyPr>
          <a:lstStyle/>
          <a:p>
            <a:pPr algn="l" eaLnBrk="1" fontAlgn="auto" hangingPunct="1">
              <a:spcAft>
                <a:spcPts val="0"/>
              </a:spcAft>
              <a:defRPr/>
            </a:pPr>
            <a:r>
              <a:rPr lang="es-MX" sz="3600" dirty="0" smtClean="0">
                <a:latin typeface="Arial" pitchFamily="34" charset="0"/>
                <a:cs typeface="Arial" pitchFamily="34" charset="0"/>
              </a:rPr>
              <a:t/>
            </a:r>
            <a:br>
              <a:rPr lang="es-MX" sz="3600" dirty="0" smtClean="0">
                <a:latin typeface="Arial" pitchFamily="34" charset="0"/>
                <a:cs typeface="Arial" pitchFamily="34" charset="0"/>
              </a:rPr>
            </a:br>
            <a:r>
              <a:rPr lang="es-MX" sz="3600" dirty="0" smtClean="0">
                <a:solidFill>
                  <a:schemeClr val="accent4">
                    <a:lumMod val="75000"/>
                  </a:schemeClr>
                </a:solidFill>
                <a:latin typeface="Arial" pitchFamily="34" charset="0"/>
                <a:cs typeface="Arial" pitchFamily="34" charset="0"/>
              </a:rPr>
              <a:t>1</a:t>
            </a:r>
            <a:r>
              <a:rPr lang="es-MX" sz="3600" b="1" dirty="0" smtClean="0">
                <a:solidFill>
                  <a:schemeClr val="accent4">
                    <a:lumMod val="75000"/>
                  </a:schemeClr>
                </a:solidFill>
                <a:latin typeface="Arial" pitchFamily="34" charset="0"/>
                <a:cs typeface="Arial" pitchFamily="34" charset="0"/>
              </a:rPr>
              <a:t>. </a:t>
            </a:r>
            <a:r>
              <a:rPr lang="es-MX" sz="3300" b="1" dirty="0" smtClean="0">
                <a:solidFill>
                  <a:schemeClr val="accent4">
                    <a:lumMod val="75000"/>
                  </a:schemeClr>
                </a:solidFill>
                <a:latin typeface="Arial" pitchFamily="34" charset="0"/>
                <a:cs typeface="Arial" pitchFamily="34" charset="0"/>
              </a:rPr>
              <a:t>Flujos de Comercio Internacional </a:t>
            </a:r>
            <a:r>
              <a:rPr lang="es-MX" b="1" dirty="0" smtClean="0">
                <a:latin typeface="Arial" pitchFamily="34" charset="0"/>
                <a:cs typeface="Arial" pitchFamily="34" charset="0"/>
              </a:rPr>
              <a:t/>
            </a:r>
            <a:br>
              <a:rPr lang="es-MX" b="1" dirty="0" smtClean="0">
                <a:latin typeface="Arial" pitchFamily="34" charset="0"/>
                <a:cs typeface="Arial" pitchFamily="34" charset="0"/>
              </a:rPr>
            </a:br>
            <a:endParaRPr lang="es-MX" dirty="0"/>
          </a:p>
        </p:txBody>
      </p:sp>
      <p:cxnSp>
        <p:nvCxnSpPr>
          <p:cNvPr id="6" name="5 Conector angular"/>
          <p:cNvCxnSpPr/>
          <p:nvPr/>
        </p:nvCxnSpPr>
        <p:spPr>
          <a:xfrm flipV="1">
            <a:off x="4572000" y="5643578"/>
            <a:ext cx="1357322" cy="857256"/>
          </a:xfrm>
          <a:prstGeom prst="bentConnector3">
            <a:avLst>
              <a:gd name="adj1" fmla="val 50000"/>
            </a:avLst>
          </a:prstGeom>
          <a:ln w="76200"/>
        </p:spPr>
        <p:style>
          <a:lnRef idx="3">
            <a:schemeClr val="accent5"/>
          </a:lnRef>
          <a:fillRef idx="0">
            <a:schemeClr val="accent5"/>
          </a:fillRef>
          <a:effectRef idx="2">
            <a:schemeClr val="accent5"/>
          </a:effectRef>
          <a:fontRef idx="minor">
            <a:schemeClr val="tx1"/>
          </a:fontRef>
        </p:style>
      </p:cxnSp>
      <p:cxnSp>
        <p:nvCxnSpPr>
          <p:cNvPr id="9" name="8 Conector angular"/>
          <p:cNvCxnSpPr/>
          <p:nvPr/>
        </p:nvCxnSpPr>
        <p:spPr>
          <a:xfrm flipV="1">
            <a:off x="5286380" y="4786322"/>
            <a:ext cx="1357322" cy="857256"/>
          </a:xfrm>
          <a:prstGeom prst="bentConnector3">
            <a:avLst>
              <a:gd name="adj1" fmla="val 50000"/>
            </a:avLst>
          </a:prstGeom>
          <a:ln w="76200"/>
        </p:spPr>
        <p:style>
          <a:lnRef idx="3">
            <a:schemeClr val="accent5"/>
          </a:lnRef>
          <a:fillRef idx="0">
            <a:schemeClr val="accent5"/>
          </a:fillRef>
          <a:effectRef idx="2">
            <a:schemeClr val="accent5"/>
          </a:effectRef>
          <a:fontRef idx="minor">
            <a:schemeClr val="tx1"/>
          </a:fontRef>
        </p:style>
      </p:cxnSp>
      <p:cxnSp>
        <p:nvCxnSpPr>
          <p:cNvPr id="10" name="9 Conector angular"/>
          <p:cNvCxnSpPr/>
          <p:nvPr/>
        </p:nvCxnSpPr>
        <p:spPr>
          <a:xfrm flipV="1">
            <a:off x="6000760" y="3929066"/>
            <a:ext cx="1357322" cy="857256"/>
          </a:xfrm>
          <a:prstGeom prst="bentConnector3">
            <a:avLst>
              <a:gd name="adj1" fmla="val 50000"/>
            </a:avLst>
          </a:prstGeom>
          <a:ln w="76200"/>
        </p:spPr>
        <p:style>
          <a:lnRef idx="3">
            <a:schemeClr val="accent5"/>
          </a:lnRef>
          <a:fillRef idx="0">
            <a:schemeClr val="accent5"/>
          </a:fillRef>
          <a:effectRef idx="2">
            <a:schemeClr val="accent5"/>
          </a:effectRef>
          <a:fontRef idx="minor">
            <a:schemeClr val="tx1"/>
          </a:fontRef>
        </p:style>
      </p:cxnSp>
      <p:cxnSp>
        <p:nvCxnSpPr>
          <p:cNvPr id="11" name="10 Conector angular"/>
          <p:cNvCxnSpPr/>
          <p:nvPr/>
        </p:nvCxnSpPr>
        <p:spPr>
          <a:xfrm flipV="1">
            <a:off x="6643702" y="3071810"/>
            <a:ext cx="1357322" cy="857256"/>
          </a:xfrm>
          <a:prstGeom prst="bentConnector3">
            <a:avLst>
              <a:gd name="adj1" fmla="val 50000"/>
            </a:avLst>
          </a:prstGeom>
          <a:ln w="76200">
            <a:headEnd type="none" w="med" len="med"/>
            <a:tailEnd type="triangle" w="med" len="med"/>
          </a:ln>
        </p:spPr>
        <p:style>
          <a:lnRef idx="3">
            <a:schemeClr val="accent5"/>
          </a:lnRef>
          <a:fillRef idx="0">
            <a:schemeClr val="accent5"/>
          </a:fillRef>
          <a:effectRef idx="2">
            <a:schemeClr val="accent5"/>
          </a:effectRef>
          <a:fontRef idx="minor">
            <a:schemeClr val="tx1"/>
          </a:fontRef>
        </p:style>
      </p:cxnSp>
      <p:sp>
        <p:nvSpPr>
          <p:cNvPr id="12" name="11 Flecha derecha"/>
          <p:cNvSpPr/>
          <p:nvPr/>
        </p:nvSpPr>
        <p:spPr>
          <a:xfrm rot="18877084">
            <a:off x="5980285" y="5127583"/>
            <a:ext cx="2773740" cy="500066"/>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dirty="0"/>
          </a:p>
        </p:txBody>
      </p:sp>
      <p:sp>
        <p:nvSpPr>
          <p:cNvPr id="15" name="14 Flecha derecha"/>
          <p:cNvSpPr/>
          <p:nvPr/>
        </p:nvSpPr>
        <p:spPr>
          <a:xfrm rot="18877084">
            <a:off x="7122240" y="3638273"/>
            <a:ext cx="1634078" cy="581584"/>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20 Grupo"/>
          <p:cNvGrpSpPr/>
          <p:nvPr/>
        </p:nvGrpSpPr>
        <p:grpSpPr>
          <a:xfrm>
            <a:off x="357158" y="4286256"/>
            <a:ext cx="3500462" cy="1887540"/>
            <a:chOff x="357158" y="4286256"/>
            <a:chExt cx="3500462" cy="1887540"/>
          </a:xfrm>
        </p:grpSpPr>
        <p:grpSp>
          <p:nvGrpSpPr>
            <p:cNvPr id="13" name="Group 12"/>
            <p:cNvGrpSpPr>
              <a:grpSpLocks/>
            </p:cNvGrpSpPr>
            <p:nvPr/>
          </p:nvGrpSpPr>
          <p:grpSpPr bwMode="auto">
            <a:xfrm>
              <a:off x="357158" y="4454619"/>
              <a:ext cx="3500462" cy="1719177"/>
              <a:chOff x="1973" y="1027"/>
              <a:chExt cx="1926" cy="937"/>
            </a:xfrm>
          </p:grpSpPr>
          <p:sp>
            <p:nvSpPr>
              <p:cNvPr id="18" name="Oval 13"/>
              <p:cNvSpPr>
                <a:spLocks noChangeArrowheads="1"/>
              </p:cNvSpPr>
              <p:nvPr/>
            </p:nvSpPr>
            <p:spPr bwMode="gray">
              <a:xfrm>
                <a:off x="1994" y="1057"/>
                <a:ext cx="1905" cy="907"/>
              </a:xfrm>
              <a:prstGeom prst="ellipse">
                <a:avLst/>
              </a:prstGeom>
              <a:gradFill rotWithShape="1">
                <a:gsLst>
                  <a:gs pos="0">
                    <a:schemeClr val="hlink"/>
                  </a:gs>
                  <a:gs pos="100000">
                    <a:schemeClr val="hlink">
                      <a:gamma/>
                      <a:shade val="48627"/>
                      <a:invGamma/>
                    </a:schemeClr>
                  </a:gs>
                </a:gsLst>
                <a:lin ang="2700000" scaled="1"/>
              </a:gradFill>
              <a:ln w="9525">
                <a:solidFill>
                  <a:schemeClr val="accent3">
                    <a:lumMod val="75000"/>
                  </a:schemeClr>
                </a:solidFill>
                <a:round/>
                <a:headEnd/>
                <a:tailEnd/>
              </a:ln>
              <a:effectLst/>
            </p:spPr>
            <p:txBody>
              <a:bodyPr wrap="none" anchor="ctr"/>
              <a:lstStyle/>
              <a:p>
                <a:endParaRPr lang="es-MX" dirty="0"/>
              </a:p>
            </p:txBody>
          </p:sp>
          <p:sp>
            <p:nvSpPr>
              <p:cNvPr id="19" name="Oval 14"/>
              <p:cNvSpPr>
                <a:spLocks noChangeArrowheads="1"/>
              </p:cNvSpPr>
              <p:nvPr/>
            </p:nvSpPr>
            <p:spPr bwMode="gray">
              <a:xfrm>
                <a:off x="1973" y="1027"/>
                <a:ext cx="1905" cy="907"/>
              </a:xfrm>
              <a:prstGeom prst="ellipse">
                <a:avLst/>
              </a:prstGeom>
              <a:gradFill rotWithShape="1">
                <a:gsLst>
                  <a:gs pos="0">
                    <a:schemeClr val="hlink">
                      <a:gamma/>
                      <a:tint val="44314"/>
                      <a:invGamma/>
                    </a:schemeClr>
                  </a:gs>
                  <a:gs pos="100000">
                    <a:schemeClr val="hlink"/>
                  </a:gs>
                </a:gsLst>
                <a:lin ang="2700000" scaled="1"/>
              </a:gradFill>
              <a:ln w="9525">
                <a:solidFill>
                  <a:schemeClr val="accent3">
                    <a:lumMod val="75000"/>
                  </a:schemeClr>
                </a:solidFill>
                <a:round/>
                <a:headEnd/>
                <a:tailEnd/>
              </a:ln>
              <a:effectLst/>
            </p:spPr>
            <p:txBody>
              <a:bodyPr wrap="none" anchor="ctr"/>
              <a:lstStyle/>
              <a:p>
                <a:endParaRPr lang="es-MX" dirty="0"/>
              </a:p>
            </p:txBody>
          </p:sp>
        </p:grpSp>
        <p:sp>
          <p:nvSpPr>
            <p:cNvPr id="14" name="Oval 15"/>
            <p:cNvSpPr>
              <a:spLocks noChangeArrowheads="1"/>
            </p:cNvSpPr>
            <p:nvPr/>
          </p:nvSpPr>
          <p:spPr bwMode="gray">
            <a:xfrm>
              <a:off x="522082" y="4286256"/>
              <a:ext cx="3133553" cy="1580745"/>
            </a:xfrm>
            <a:prstGeom prst="ellipse">
              <a:avLst/>
            </a:prstGeom>
            <a:gradFill rotWithShape="1">
              <a:gsLst>
                <a:gs pos="0">
                  <a:schemeClr val="accent1">
                    <a:gamma/>
                    <a:shade val="46275"/>
                    <a:invGamma/>
                  </a:schemeClr>
                </a:gs>
                <a:gs pos="100000">
                  <a:schemeClr val="accent1"/>
                </a:gs>
              </a:gsLst>
              <a:lin ang="2700000" scaled="1"/>
            </a:gradFill>
            <a:ln w="9525" algn="ctr">
              <a:solidFill>
                <a:schemeClr val="accent3">
                  <a:lumMod val="75000"/>
                </a:schemeClr>
              </a:solidFill>
              <a:round/>
              <a:headEnd/>
              <a:tailEnd/>
            </a:ln>
            <a:effectLst/>
          </p:spPr>
          <p:txBody>
            <a:bodyPr vert="eaVert" wrap="none" anchor="ctr"/>
            <a:lstStyle/>
            <a:p>
              <a:endParaRPr lang="es-MX" dirty="0"/>
            </a:p>
          </p:txBody>
        </p:sp>
        <p:sp>
          <p:nvSpPr>
            <p:cNvPr id="15" name="Oval 16"/>
            <p:cNvSpPr>
              <a:spLocks noChangeArrowheads="1"/>
            </p:cNvSpPr>
            <p:nvPr/>
          </p:nvSpPr>
          <p:spPr bwMode="gray">
            <a:xfrm>
              <a:off x="562850" y="4295610"/>
              <a:ext cx="3057577" cy="1541460"/>
            </a:xfrm>
            <a:prstGeom prst="ellipse">
              <a:avLst/>
            </a:prstGeom>
            <a:gradFill rotWithShape="1">
              <a:gsLst>
                <a:gs pos="0">
                  <a:schemeClr val="accent1">
                    <a:alpha val="0"/>
                  </a:schemeClr>
                </a:gs>
                <a:gs pos="100000">
                  <a:schemeClr val="accent1">
                    <a:gamma/>
                    <a:tint val="34902"/>
                    <a:invGamma/>
                  </a:schemeClr>
                </a:gs>
              </a:gsLst>
              <a:lin ang="2700000" scaled="1"/>
            </a:gradFill>
            <a:ln w="9525" algn="ctr">
              <a:solidFill>
                <a:schemeClr val="accent3">
                  <a:lumMod val="75000"/>
                </a:schemeClr>
              </a:solidFill>
              <a:round/>
              <a:headEnd/>
              <a:tailEnd/>
            </a:ln>
            <a:effectLst/>
          </p:spPr>
          <p:txBody>
            <a:bodyPr vert="eaVert" wrap="none" anchor="ctr"/>
            <a:lstStyle/>
            <a:p>
              <a:endParaRPr lang="es-MX" dirty="0"/>
            </a:p>
          </p:txBody>
        </p:sp>
        <p:sp>
          <p:nvSpPr>
            <p:cNvPr id="16" name="Oval 17"/>
            <p:cNvSpPr>
              <a:spLocks noChangeArrowheads="1"/>
            </p:cNvSpPr>
            <p:nvPr/>
          </p:nvSpPr>
          <p:spPr bwMode="gray">
            <a:xfrm>
              <a:off x="594352" y="4310575"/>
              <a:ext cx="2909331" cy="1440442"/>
            </a:xfrm>
            <a:prstGeom prst="ellipse">
              <a:avLst/>
            </a:prstGeom>
            <a:gradFill rotWithShape="1">
              <a:gsLst>
                <a:gs pos="0">
                  <a:schemeClr val="accent1">
                    <a:gamma/>
                    <a:shade val="79216"/>
                    <a:invGamma/>
                  </a:schemeClr>
                </a:gs>
                <a:gs pos="100000">
                  <a:schemeClr val="accent1">
                    <a:alpha val="48000"/>
                  </a:schemeClr>
                </a:gs>
              </a:gsLst>
              <a:lin ang="2700000" scaled="1"/>
            </a:gradFill>
            <a:ln w="9525" algn="ctr">
              <a:solidFill>
                <a:schemeClr val="accent3">
                  <a:lumMod val="75000"/>
                </a:schemeClr>
              </a:solidFill>
              <a:round/>
              <a:headEnd/>
              <a:tailEnd/>
            </a:ln>
            <a:effectLst/>
          </p:spPr>
          <p:txBody>
            <a:bodyPr vert="eaVert" wrap="none" anchor="ctr"/>
            <a:lstStyle/>
            <a:p>
              <a:endParaRPr lang="es-MX" dirty="0"/>
            </a:p>
          </p:txBody>
        </p:sp>
        <p:sp>
          <p:nvSpPr>
            <p:cNvPr id="17" name="Oval 18"/>
            <p:cNvSpPr>
              <a:spLocks noChangeArrowheads="1"/>
            </p:cNvSpPr>
            <p:nvPr/>
          </p:nvSpPr>
          <p:spPr bwMode="gray">
            <a:xfrm>
              <a:off x="748157" y="4342377"/>
              <a:ext cx="2560952" cy="1167319"/>
            </a:xfrm>
            <a:prstGeom prst="ellipse">
              <a:avLst/>
            </a:prstGeom>
            <a:gradFill rotWithShape="1">
              <a:gsLst>
                <a:gs pos="0">
                  <a:schemeClr val="accent1">
                    <a:gamma/>
                    <a:tint val="0"/>
                    <a:invGamma/>
                  </a:schemeClr>
                </a:gs>
                <a:gs pos="100000">
                  <a:schemeClr val="accent1">
                    <a:alpha val="38000"/>
                  </a:schemeClr>
                </a:gs>
              </a:gsLst>
              <a:lin ang="2700000" scaled="1"/>
            </a:gradFill>
            <a:ln w="9525" algn="ctr">
              <a:solidFill>
                <a:schemeClr val="accent3">
                  <a:lumMod val="75000"/>
                </a:schemeClr>
              </a:solidFill>
              <a:round/>
              <a:headEnd/>
              <a:tailEnd/>
            </a:ln>
            <a:effectLst/>
          </p:spPr>
          <p:txBody>
            <a:bodyPr vert="eaVert" wrap="none" anchor="ctr"/>
            <a:lstStyle/>
            <a:p>
              <a:endParaRPr lang="es-MX" dirty="0"/>
            </a:p>
          </p:txBody>
        </p:sp>
      </p:grpSp>
      <p:graphicFrame>
        <p:nvGraphicFramePr>
          <p:cNvPr id="2" name="1 Marcador de contenido"/>
          <p:cNvGraphicFramePr>
            <a:graphicFrameLocks noGrp="1"/>
          </p:cNvGraphicFramePr>
          <p:nvPr>
            <p:ph sz="half" idx="1"/>
            <p:extLst>
              <p:ext uri="{D42A27DB-BD31-4B8C-83A1-F6EECF244321}">
                <p14:modId xmlns:p14="http://schemas.microsoft.com/office/powerpoint/2010/main" val="3325872368"/>
              </p:ext>
            </p:extLst>
          </p:nvPr>
        </p:nvGraphicFramePr>
        <p:xfrm>
          <a:off x="2267744" y="2700502"/>
          <a:ext cx="4392488" cy="15857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2 Marcador de contenido"/>
          <p:cNvGraphicFramePr>
            <a:graphicFrameLocks noGrp="1"/>
          </p:cNvGraphicFramePr>
          <p:nvPr>
            <p:ph sz="half" idx="2"/>
            <p:extLst>
              <p:ext uri="{D42A27DB-BD31-4B8C-83A1-F6EECF244321}">
                <p14:modId xmlns:p14="http://schemas.microsoft.com/office/powerpoint/2010/main" val="3848248776"/>
              </p:ext>
            </p:extLst>
          </p:nvPr>
        </p:nvGraphicFramePr>
        <p:xfrm>
          <a:off x="5020336" y="4688159"/>
          <a:ext cx="3786214" cy="164307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1 Título"/>
          <p:cNvSpPr>
            <a:spLocks noGrp="1"/>
          </p:cNvSpPr>
          <p:nvPr>
            <p:ph type="title"/>
          </p:nvPr>
        </p:nvSpPr>
        <p:spPr>
          <a:xfrm>
            <a:off x="421481" y="116632"/>
            <a:ext cx="8229600" cy="1143000"/>
          </a:xfrm>
        </p:spPr>
        <p:style>
          <a:lnRef idx="0">
            <a:schemeClr val="accent6"/>
          </a:lnRef>
          <a:fillRef idx="3">
            <a:schemeClr val="accent6"/>
          </a:fillRef>
          <a:effectRef idx="3">
            <a:schemeClr val="accent6"/>
          </a:effectRef>
          <a:fontRef idx="minor">
            <a:schemeClr val="lt1"/>
          </a:fontRef>
        </p:style>
        <p:txBody>
          <a:bodyPr rtlCol="0">
            <a:normAutofit fontScale="90000"/>
          </a:bodyPr>
          <a:lstStyle/>
          <a:p>
            <a:pPr algn="l" eaLnBrk="1" fontAlgn="auto" hangingPunct="1">
              <a:spcAft>
                <a:spcPts val="0"/>
              </a:spcAft>
              <a:defRPr/>
            </a:pPr>
            <a:r>
              <a:rPr lang="es-MX" sz="3600" dirty="0" smtClean="0">
                <a:latin typeface="Arial" pitchFamily="34" charset="0"/>
                <a:cs typeface="Arial" pitchFamily="34" charset="0"/>
              </a:rPr>
              <a:t/>
            </a:r>
            <a:br>
              <a:rPr lang="es-MX" sz="3600" dirty="0" smtClean="0">
                <a:latin typeface="Arial" pitchFamily="34" charset="0"/>
                <a:cs typeface="Arial" pitchFamily="34" charset="0"/>
              </a:rPr>
            </a:br>
            <a:r>
              <a:rPr lang="es-MX" sz="3600" dirty="0" smtClean="0">
                <a:solidFill>
                  <a:schemeClr val="accent4">
                    <a:lumMod val="75000"/>
                  </a:schemeClr>
                </a:solidFill>
                <a:latin typeface="Arial" pitchFamily="34" charset="0"/>
                <a:cs typeface="Arial" pitchFamily="34" charset="0"/>
              </a:rPr>
              <a:t>1</a:t>
            </a:r>
            <a:r>
              <a:rPr lang="es-MX" sz="3600" b="1" dirty="0" smtClean="0">
                <a:solidFill>
                  <a:schemeClr val="accent4">
                    <a:lumMod val="75000"/>
                  </a:schemeClr>
                </a:solidFill>
                <a:latin typeface="Arial" pitchFamily="34" charset="0"/>
                <a:cs typeface="Arial" pitchFamily="34" charset="0"/>
              </a:rPr>
              <a:t>. </a:t>
            </a:r>
            <a:r>
              <a:rPr lang="es-MX" sz="3300" b="1" dirty="0" smtClean="0">
                <a:solidFill>
                  <a:schemeClr val="accent4">
                    <a:lumMod val="75000"/>
                  </a:schemeClr>
                </a:solidFill>
                <a:latin typeface="Arial" pitchFamily="34" charset="0"/>
                <a:cs typeface="Arial" pitchFamily="34" charset="0"/>
              </a:rPr>
              <a:t>Flujos de Comercio Internacional </a:t>
            </a:r>
            <a:r>
              <a:rPr lang="es-MX" b="1" dirty="0" smtClean="0">
                <a:latin typeface="Arial" pitchFamily="34" charset="0"/>
                <a:cs typeface="Arial" pitchFamily="34" charset="0"/>
              </a:rPr>
              <a:t/>
            </a:r>
            <a:br>
              <a:rPr lang="es-MX" b="1" dirty="0" smtClean="0">
                <a:latin typeface="Arial" pitchFamily="34" charset="0"/>
                <a:cs typeface="Arial" pitchFamily="34" charset="0"/>
              </a:rPr>
            </a:br>
            <a:endParaRPr lang="es-MX" dirty="0"/>
          </a:p>
        </p:txBody>
      </p:sp>
      <p:sp>
        <p:nvSpPr>
          <p:cNvPr id="6" name="5 CuadroTexto"/>
          <p:cNvSpPr txBox="1"/>
          <p:nvPr/>
        </p:nvSpPr>
        <p:spPr>
          <a:xfrm>
            <a:off x="395325" y="1500174"/>
            <a:ext cx="8425147" cy="1200329"/>
          </a:xfrm>
          <a:prstGeom prst="rect">
            <a:avLst/>
          </a:prstGeom>
          <a:noFill/>
        </p:spPr>
        <p:txBody>
          <a:bodyPr wrap="square" rtlCol="0">
            <a:spAutoFit/>
          </a:bodyPr>
          <a:lstStyle/>
          <a:p>
            <a:pPr algn="just"/>
            <a:r>
              <a:rPr lang="es-MX" altLang="es-MX" sz="2400" dirty="0" smtClean="0"/>
              <a:t>EL comercio internacional permite una movilidad de los factores de producción entre países, dejando como consecuencia las siguientes ventajas:</a:t>
            </a:r>
            <a:endParaRPr lang="es-ES" sz="2400" dirty="0"/>
          </a:p>
        </p:txBody>
      </p:sp>
      <p:sp>
        <p:nvSpPr>
          <p:cNvPr id="8" name="7 Flecha doblada"/>
          <p:cNvSpPr/>
          <p:nvPr/>
        </p:nvSpPr>
        <p:spPr>
          <a:xfrm>
            <a:off x="1357290" y="3000372"/>
            <a:ext cx="785818" cy="642942"/>
          </a:xfrm>
          <a:prstGeom prst="bentArrow">
            <a:avLst>
              <a:gd name="adj1" fmla="val 25000"/>
              <a:gd name="adj2" fmla="val 21768"/>
              <a:gd name="adj3" fmla="val 25000"/>
              <a:gd name="adj4" fmla="val 43750"/>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ES" dirty="0">
              <a:solidFill>
                <a:schemeClr val="tx1"/>
              </a:solidFill>
            </a:endParaRPr>
          </a:p>
        </p:txBody>
      </p:sp>
      <p:sp>
        <p:nvSpPr>
          <p:cNvPr id="11" name="10 Flecha doblada"/>
          <p:cNvSpPr/>
          <p:nvPr/>
        </p:nvSpPr>
        <p:spPr>
          <a:xfrm>
            <a:off x="4143372" y="5000636"/>
            <a:ext cx="785818" cy="642942"/>
          </a:xfrm>
          <a:prstGeom prst="bentArrow">
            <a:avLst>
              <a:gd name="adj1" fmla="val 25000"/>
              <a:gd name="adj2" fmla="val 21768"/>
              <a:gd name="adj3" fmla="val 25000"/>
              <a:gd name="adj4" fmla="val 43750"/>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ES"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a:bodyPr>
          <a:lstStyle/>
          <a:p>
            <a:pPr algn="l"/>
            <a:r>
              <a:rPr lang="es-MX" sz="3000" dirty="0" smtClean="0">
                <a:solidFill>
                  <a:schemeClr val="accent4">
                    <a:lumMod val="75000"/>
                  </a:schemeClr>
                </a:solidFill>
                <a:latin typeface="Arial" pitchFamily="34" charset="0"/>
                <a:cs typeface="Arial" pitchFamily="34" charset="0"/>
              </a:rPr>
              <a:t>1</a:t>
            </a:r>
            <a:r>
              <a:rPr lang="es-MX" sz="3000" b="1" dirty="0" smtClean="0">
                <a:solidFill>
                  <a:schemeClr val="accent4">
                    <a:lumMod val="75000"/>
                  </a:schemeClr>
                </a:solidFill>
                <a:latin typeface="Arial" pitchFamily="34" charset="0"/>
                <a:cs typeface="Arial" pitchFamily="34" charset="0"/>
              </a:rPr>
              <a:t>. Flujos de Comercio Internacional</a:t>
            </a:r>
            <a:endParaRPr lang="es-MX" sz="3000" dirty="0"/>
          </a:p>
        </p:txBody>
      </p:sp>
      <p:sp>
        <p:nvSpPr>
          <p:cNvPr id="5" name="4 Marcador de contenido"/>
          <p:cNvSpPr>
            <a:spLocks noGrp="1"/>
          </p:cNvSpPr>
          <p:nvPr>
            <p:ph sz="half" idx="1"/>
          </p:nvPr>
        </p:nvSpPr>
        <p:spPr>
          <a:xfrm>
            <a:off x="71406" y="2953484"/>
            <a:ext cx="3000396" cy="3448404"/>
          </a:xfrm>
        </p:spPr>
        <p:txBody>
          <a:bodyPr>
            <a:normAutofit/>
          </a:bodyPr>
          <a:lstStyle/>
          <a:p>
            <a:pPr marL="533400" indent="-533400" algn="just">
              <a:lnSpc>
                <a:spcPct val="90000"/>
              </a:lnSpc>
              <a:buNone/>
              <a:defRPr/>
            </a:pPr>
            <a:endParaRPr lang="es-MX" dirty="0"/>
          </a:p>
          <a:p>
            <a:pPr marL="533400" indent="-533400" algn="just">
              <a:lnSpc>
                <a:spcPct val="90000"/>
              </a:lnSpc>
              <a:buNone/>
              <a:defRPr/>
            </a:pPr>
            <a:r>
              <a:rPr lang="es-MX" dirty="0" smtClean="0"/>
              <a:t>	Causas del comercio internacional:</a:t>
            </a:r>
            <a:endParaRPr lang="es-MX" dirty="0"/>
          </a:p>
        </p:txBody>
      </p:sp>
      <p:sp>
        <p:nvSpPr>
          <p:cNvPr id="6" name="5 Marcador de contenido"/>
          <p:cNvSpPr>
            <a:spLocks noGrp="1"/>
          </p:cNvSpPr>
          <p:nvPr>
            <p:ph sz="half" idx="2"/>
          </p:nvPr>
        </p:nvSpPr>
        <p:spPr>
          <a:xfrm>
            <a:off x="3643306" y="1928802"/>
            <a:ext cx="5143536" cy="1714512"/>
          </a:xfrm>
        </p:spPr>
        <p:txBody>
          <a:bodyPr>
            <a:normAutofit/>
          </a:bodyPr>
          <a:lstStyle/>
          <a:p>
            <a:pPr algn="just">
              <a:lnSpc>
                <a:spcPct val="90000"/>
              </a:lnSpc>
              <a:buBlip>
                <a:blip r:embed="rId2"/>
              </a:buBlip>
              <a:defRPr/>
            </a:pPr>
            <a:r>
              <a:rPr lang="es-MX" dirty="0" smtClean="0"/>
              <a:t>Distribución </a:t>
            </a:r>
            <a:r>
              <a:rPr lang="es-MX" dirty="0"/>
              <a:t>irregular de los recursos económicos  por lo que no existen economías totalmente </a:t>
            </a:r>
            <a:r>
              <a:rPr lang="es-MX" dirty="0" smtClean="0"/>
              <a:t>autosuficientes.</a:t>
            </a:r>
          </a:p>
          <a:p>
            <a:pPr marL="0" indent="0" algn="just">
              <a:lnSpc>
                <a:spcPct val="90000"/>
              </a:lnSpc>
              <a:buNone/>
              <a:defRPr/>
            </a:pPr>
            <a:endParaRPr lang="es-MX" dirty="0"/>
          </a:p>
          <a:p>
            <a:pPr marL="0" indent="0" algn="just">
              <a:lnSpc>
                <a:spcPct val="90000"/>
              </a:lnSpc>
              <a:buNone/>
              <a:defRPr/>
            </a:pPr>
            <a:endParaRPr lang="es-MX" dirty="0" smtClean="0"/>
          </a:p>
          <a:p>
            <a:pPr marL="0" indent="0" algn="just">
              <a:lnSpc>
                <a:spcPct val="90000"/>
              </a:lnSpc>
              <a:buNone/>
              <a:defRPr/>
            </a:pPr>
            <a:endParaRPr lang="es-MX" dirty="0"/>
          </a:p>
        </p:txBody>
      </p:sp>
      <p:sp>
        <p:nvSpPr>
          <p:cNvPr id="10" name="5 Marcador de contenido"/>
          <p:cNvSpPr txBox="1">
            <a:spLocks/>
          </p:cNvSpPr>
          <p:nvPr/>
        </p:nvSpPr>
        <p:spPr>
          <a:xfrm>
            <a:off x="3786182" y="4293097"/>
            <a:ext cx="5040442" cy="1707672"/>
          </a:xfrm>
          <a:prstGeom prst="rect">
            <a:avLst/>
          </a:prstGeom>
        </p:spPr>
        <p:txBody>
          <a:bodyPr vert="horz" lIns="91440" tIns="45720" rIns="91440" bIns="45720" rtlCol="0">
            <a:normAutofit lnSpcReduction="10000"/>
          </a:bodyPr>
          <a:lstStyle/>
          <a:p>
            <a:pPr marL="457200" marR="0" lvl="0" indent="-457200" algn="just" defTabSz="914400" rtl="0" eaLnBrk="1" fontAlgn="auto" latinLnBrk="0" hangingPunct="1">
              <a:lnSpc>
                <a:spcPct val="90000"/>
              </a:lnSpc>
              <a:spcBef>
                <a:spcPct val="20000"/>
              </a:spcBef>
              <a:spcAft>
                <a:spcPts val="0"/>
              </a:spcAft>
              <a:buClrTx/>
              <a:buSzTx/>
              <a:buBlip>
                <a:blip r:embed="rId2"/>
              </a:buBlip>
              <a:tabLst/>
              <a:defRPr/>
            </a:pPr>
            <a:endParaRPr lang="es-MX" sz="2800" dirty="0" smtClean="0"/>
          </a:p>
          <a:p>
            <a:pPr marL="457200" marR="0" lvl="0" indent="-457200" algn="just" defTabSz="914400" rtl="0" eaLnBrk="1" fontAlgn="auto" latinLnBrk="0" hangingPunct="1">
              <a:lnSpc>
                <a:spcPct val="90000"/>
              </a:lnSpc>
              <a:spcBef>
                <a:spcPct val="20000"/>
              </a:spcBef>
              <a:spcAft>
                <a:spcPts val="0"/>
              </a:spcAft>
              <a:buClrTx/>
              <a:buSzTx/>
              <a:buBlip>
                <a:blip r:embed="rId2"/>
              </a:buBlip>
              <a:tabLst/>
              <a:defRPr/>
            </a:pPr>
            <a:endParaRPr lang="es-MX" sz="2800" dirty="0" smtClean="0"/>
          </a:p>
          <a:p>
            <a:pPr marL="457200" marR="0" lvl="0" indent="-457200" algn="just" defTabSz="914400" rtl="0" eaLnBrk="1" fontAlgn="auto" latinLnBrk="0" hangingPunct="1">
              <a:lnSpc>
                <a:spcPct val="90000"/>
              </a:lnSpc>
              <a:spcBef>
                <a:spcPct val="20000"/>
              </a:spcBef>
              <a:spcAft>
                <a:spcPts val="0"/>
              </a:spcAft>
              <a:buClrTx/>
              <a:buSzTx/>
              <a:buBlip>
                <a:blip r:embed="rId2"/>
              </a:buBlip>
              <a:tabLst/>
              <a:defRPr/>
            </a:pPr>
            <a:r>
              <a:rPr lang="es-MX" sz="2800" dirty="0" smtClean="0"/>
              <a:t>D</a:t>
            </a:r>
            <a:r>
              <a:rPr kumimoji="0" lang="es-MX" sz="2800" b="0" i="0" u="none" strike="noStrike" kern="1200" cap="none" spc="0" normalizeH="0" baseline="0" noProof="0" dirty="0" err="1" smtClean="0">
                <a:ln>
                  <a:noFill/>
                </a:ln>
                <a:solidFill>
                  <a:schemeClr val="tx1"/>
                </a:solidFill>
                <a:effectLst/>
                <a:uLnTx/>
                <a:uFillTx/>
                <a:latin typeface="+mn-lt"/>
                <a:ea typeface="+mn-ea"/>
                <a:cs typeface="+mn-cs"/>
              </a:rPr>
              <a:t>iferencial</a:t>
            </a:r>
            <a:r>
              <a:rPr kumimoji="0" lang="es-MX" sz="2800" b="0" i="0" u="none" strike="noStrike" kern="1200" cap="none" spc="0" normalizeH="0" baseline="0" noProof="0" dirty="0" smtClean="0">
                <a:ln>
                  <a:noFill/>
                </a:ln>
                <a:solidFill>
                  <a:schemeClr val="tx1"/>
                </a:solidFill>
                <a:effectLst/>
                <a:uLnTx/>
                <a:uFillTx/>
                <a:latin typeface="+mn-lt"/>
                <a:ea typeface="+mn-ea"/>
                <a:cs typeface="+mn-cs"/>
              </a:rPr>
              <a:t> en los costos de producción. </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MX" sz="2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9154" name="AutoShape 2" descr="data:image/jpeg;base64,/9j/4AAQSkZJRgABAQAAAQABAAD/2wCEAAkGBhQSEBUUExQWFRUWGBgWExcWExkYGRgeGRUXGhcdGhseHSYfGhojHRIZIC8gJCcwLCwwGCoxNTAqNSYrLCoBCQoKDgwOGg8PGS0jHyUsLzUtKi4wLSo1NCs1Ly01NC4xLC0pLDAvLCovNCkyLy4sLywsMSopLSw0Mi0sLCwwLP/AABEIAIEAoAMBIgACEQEDEQH/xAAcAAEAAwEBAQEBAAAAAAAAAAAABQYHBAMIAQL/xABCEAACAQMBBAcDCQUHBQAAAAABAgMABBEhBQYSMQcTIkFRYXEyQoEUI1JicpGhsdEzgpKiwRUkU3OywvEXNGPh8P/EABoBAQADAQEBAAAAAAAAAAAAAAADBAUCBgH/xAAvEQABBAECBAQGAgMBAAAAAAABAAIDEQQSIQUxQVETYXHwIjKBkaHRseEUwfEj/9oADAMBAAIRAxEAPwDcaUpREpSlESlKURKV53FwsaM7sFVQWZicAADJJPcAKwvfDpjuLp2jsSYLcZHXY+dl15rn9mv4+Y5Ai3ilfKSbRuFYst1chzzYXEnEccs661b92umK9tmUXR+VQe8eECdRnmCNHxnkeeOYoi36lceyNrxXUKTQOHjcZVh/9oRyIPKuyiJUbt7aXUxae02i/wBT8KkHcAEnQDU1Q9rbRM0pbu5KPAVk8Vzf8aGm/M7l+1m8RyvAiofMeX7UlsHeDgIjkPZ91j7vr5flVrBqiWOxJZdVXC/SbQfDxq47LsjFGELl8csjl5DyqtwabIczRI06ehP8eYUHC5Zy3S8HT0PvmuulKVvrZSlKURKUpREpSlESlKURZZ0+bZZLW3tVJAuZD1hHekQUlfiXX7qxO6hHHECSELcBAOOfL7qs/SVfvebTumSU8UD9TDGdMBAA+AeRLcWvfiojZuySSJJhlvdTuT9TVWbIYxpF7qeOFziNtl4ybGHHwRzSBuZHtgeGfDNeibDc/tJSR4IOHPqalIYMJ1iBerad4mPESxkEfWE4+iAcZz6Vwz3DtcCNCAQY0RScB3lOF4j9Bc5qgJJyQwHmFa0RfNSuHQpvD1G0PkalupnVmEbg5jkQZyM9zKD64HhW91859GsvXbXssMrsnXlmXlhUZc+QOh+NfRlacJJYNXNUpAA7ZR+2LWSVRGmFU+2x8PADvrzsN3Yo9SONvFv6DkKlK/GbAyeQ51G7FidJ4rxZ8+noqZxo3P8AEcLPn0XBtvaXUxEj2jog8/H4VwbA2/x4jkPb5K30vXz/ADqC2ztLrpSfdGienj8a8LOwkkPYUnz7h8e6vNS8Vldl3Du0bV399FgycRkOTcW4G1d1odK5tnRyLGBKQWHeP6+Jrpr1rHamg1XkvSNdqaDVJSlK6XSUpSiJSlKIlKUoizvpj3MW5smniiBuIGWXiVfnHRfbXI1PZ1x9WsfvNpIsPWe0pxjHfn8q+pKw/pc3J+RFr23QG2kOLqEaBGY4408AxOCO4nz0p5MHiU4dOisQy6LHdZ5cyxwtG+BGz6kZPABjUkDm2DgEeNeW1JbaZGcHMg7K4yGJ90cPeKQ3QBTq3WdScJGU4pRnuXAyT61oWwuiC7u2EtwFs0xp2Q9wR/pT46jwqtHE9zgRe3W6+m4tTukaARt6Lw6GrFBtjsJgpbOZeHJVWZkAHl31vtQm6u51ts6Lq7dMZ9uRjxSSHXV2wM8+XIeFTdaUbdLQCbVJztRtKittrJIvVRD2vbY6ADwz4nw/WpWlczReKwsJoHnXZQSx+IwsurUFYbqIush4z4cl/U1NKoUaAAD4AV/dQG9O0+FeqU6t7XkP/dU3Ng4fCXtbVfcn1VZwhwoi5or/AGudN6sTnOsR0HiMe98fCrLHIGAIOQdQRWbgVat2rWdPaGIz3NzB8h3fGsjhXEZpJCx4LgTz7f0s3h2dLI8seCQevb+lYKUpXqF6BKUpREpSlESubaW0o7eF5pWCRxqWdj3AD8T5d9L/AGjHBG0kzrGijLM7AAfE1iO9HSpFf3CxPxQ2KOrAtG2bhlPZ4/oRA4bhxk418BHLJ4bC6rroFw92lpdV12U/t/pnnQIYbLq0lYLHPcvhdfZLonaXI1wWFVHam+u1L62ubeTqW4XUXMUcZWXgzn5sliGVseunnr372Xi3Ki2jCyLJE88jjXhRVPVlSNMs4AB8jpVf2XtPqDaXrhuGSIw3BUEns+wxA5nsa+lYTOITyR6qAd0H3rz3AI9aPVV8WWXJxnyNb8bd67tuqruvTcrej+zZ/lrWwa2n4ohwqBKpTXjXOgB7QIzqB5Vuu6u+9ptBOK2lDEe0h7Mi/aQ6415jTzrE95t87SeKII/aSeFyGjZSAH7R1GOWfvrn2Xsh4r24Fq3VTxcNxasOXa0eNu4xtoMH9asY+eWs/wDdpb69rA/Fj8qSOV7sd2TKNNOojsDyK+kqVU9wt/49oRsrL1N1FpcQNoQeXEudShP3cj3E2ytgG9wpwbSlKV9ReVzNwKWwTjkBzJ7gKrke7kkzmSY8PEc4Gp9PAVaKVTyMNmSR4m4HTz81VnxWTkeJuB0XJZbKji9hdfpHU/fXXSlWWRtjGlgoeSsMY1g0tFBKUpXa6SlKURKUpRFWt7+j+22iAZxIHQYjdJWHBrnIXPATnvKn8qx3evdO42awFxia3c8KXCjA15LKvuMfHka+h6+dt5+lG7uoJNnTqIp2nZZWCAL1YDfNlWyQ3FjtA6gDvqCeJj2/H91LG9zT8KdGtsqG6hbBOUI+wwbAHkCT99e24rf3ML9B5EHoHOPzqn7Fu57a5VU+dlaN4uFW7sfNlvDhJzr3Cr7u5sj5NbpETxMMlj4knJry2ezRqJN6tJH0BBPvur/A8SSPNllr4SB9+y7pbVGGGRWHmoPpVc2htQ2u1Ek4C4ktymAQNVbPM+lSe8O1ngROrQO7vwAFsD2Wb/b+NVfaN0908fFJHBImeFSrq54gMjtaEac1qHDhJ+J/ykEewN+a1OMOgkidjv5mvdrsk3juP7St7qKILLH2IoVJd7jJ7SnhGeEqSOWnOvpC2kLIpZSjEAlSQSpI1BIJBI5ZGmlYRu7tSSxfrIYrYufbZ1laRx3r1hc8A+yuPEGtN3d6S7a4KpL/AHaY6BJSOFj/AOOT2X9NG8q9NhPiDBGx3Lp/3deXETY2hrBQH1VupShrQRKVg8fSLtRlD9cGRtR1UMIZRkgaOpDDTPOv4Xf65cnN/MrDUqyxRkfumMafhVJ2bE0nmfRdaSt7pWV7E6YCmFu+CRf8WEqG/eizr6of3a0XY23YLuPrbeVZU5ZU8j4MOanyIBqzHK2QW0r4RS76UpUi+JSqXvR0owWsxt4ke6uQMtHHgKn+Y50Xu01OtUzaO+W1rg6Sw2afRiQSv8XcYz5riiLZs1k29vSVfw31xDAkJihZVz1bNL2olfODIqt7X/NVuaxuZf220LyTyExRfgBpUTsmAJJcJliRLntsWcjgXBJPMHXBqpmSuiiLm8100WVZLfpMvJdFu0DDmnyVFcequSf6VF7ddrz/ALxUufBwqQTp9iRF4WH1JFI8CK4NvQoYJGdQxRGKkjUHGmDzGpFTOydwI2hiaSa54yilwJ8DJUEgaHGM4+FYb+IujAkc88+VA/pSaL2VNstrrs24ZAGlicZy0XVzDwBOSGxjuYjvBqSPSYD7NtIfVv0BqX3k3Nt0iVFad5ZG4YuO4LBcau5GBoq6+pA76k4YgqhRnAAGp108T3mrkEONnjx3MPbqL/KtMzsiBvhtdt9FUW3la6mgVoHi4XZgWOh+bYYGg11qYuLZZF4XUMvgwz/xUjfWSyoUcZHMEHBBHIqe4jxqIjkaNxFLqx/ZyYwJQPykHevxFR5mF4QDohsPx5qF87pnapDZXlu7u888twsdxJFFCyKowJNSpLAF+QGPxqfbcTIIe8mK41Bjhx55ypGK9dwIcWZlOnXSyy5OmnFwrr6JX7t/aqTYtonVuLW4ZGB4UHuEjkzns48M1il+RPleDEetXQPLmSa9SvlANsr+dyd/nsYpE6m9u4i+bd2ePAjAwOEHBAY5bHLBGANc2IdNQ79nXf8AJ+tV0Cle4aKACrKtbDuPmkjZWjkRAGRwVOPpDPNT413bK2alxtALIiyJDAzkOoZeKRwq5B05Ka7tobOEqjOVYao45qfLxHiORqM2Vez20kzFbbikKDjefA4Y1I0UDi1JJwTWDl8PlGp0G5I71RPP8WpWvHVWnaWz7O3heV7aHhQZwIUyTyVV7PMnAHrU/wBH29OzY4EjS4hSaU9ZKpXqSZHwOEBgM8OiADOiis/m26jsrXF1A3ASURMKobGMnLEsQCceGaXG2rR1w8sLL4MysPuqfheC/GaXSm3Hzugvj3XyX0CrAjI1HdX7Xz9sjftbHS1vECf4EvHJD+778f7px9U6VoW43TDa37iF8Q3HIIWykn+W+Bk/VIB9a2FGs33btipuWk1la5mEpPMlXI1+JJ+NTVWPeno4eOWW6sQG6xjJPbMccTHJLwsfZc51VtD4iqrbXivkaqynDo4Kuh8GU6g0Re9R+09l9Zh0PBKo7DdxHerjvQ/hzFSFK+OAcKKKqXsnXosBUrI80UUiE6rluI696lVJDd9X+83itodHniU/R4wT/CuTVb2lsaGYhpUB4ORJIwPMgjTyNQ0289nbdmFA7eEKD8W/TNYc/BWTEDWQ0Xt611+nZSiSlYUmM0rTkEAjghBGCsYOc47i57R8uEd1dFVLZW372+ZltYok4faMj6jzxzPwBqWl3LuyjPdX/AiqWcQrgAAZOvZ8PCt7HxCyMMjGwWXk8Uxcd2mV41duZ+wUnNOqDLMFH1iB+dQm194LNkKSSq32MlgRyKkciPGuzczoogu7X5RdNMTKeKEdZhlQHsljg5Lc/Svze/ovisYDc2zOVQjrkk4W7JOCynAIK5z6V2YnVa6GdCX+H1VYtLy2YBIba4uuAYAbiZQO7s5IH8NTNq9+ezDs8RDu42Cj/bVeksQW4lJjccnQ8J/CrLsTpBmgwl2DLHy65B21+2vePMfjXULYjs7ZQcQlzYm6sZrXeRu/53XKYNryyvFEsReMKZBHwng4z2QxbTixrgZ0Ga8t7d29pWfVGW64o5TwFoiVCvgnhIwMg4OD347qvXRrt63NrPM80as9xK8hZwpxkBOZzjhAx6VAdIm84vpoYLQPcJETLI0KNICxXhRQVHcGOTy18q6exgbYUePk5L5Qxw5c9vL98lS9lQwrIRf9e6E6SJISo+2vtfEH76tm093LDq4VtIY5JLmQRROZHdVzqznLe6NcV5WG4G0pvZs2QeM8iR/y5LfcKsGxega5SZJ3u44HRuICCNnx5gvgZ5+7Xxkoa2i0eqkycB00okbK4VzbZoqF373BsLG0i6viN0XUIS5JkwR1hZPZCgZ5AYyKpd5FCrBuJY3U5UrjOQdOz31vf/Rm0kk627kuLuTGMyy8Ix4AIFwPLNWTZO5VlbfsLWFD9IRgt/Ect+NRucCbGyuQROYzS86isE3Cu7n5RNK2zmvTIBwsLcKBjA0YjhRcDkBqe/Sr9Z9HFxfzwz3sUVnFC4eO3hCmR9QfnJV9kaAYGvPkda1cCv2vheSKX1uPG12oDf30Sq/vNuVBe4dsxzKMJPHgOPJu51+q2R6VYKVyp1ie2rOWxkEd0AFY4inUHqpPAHP7N/qnTwJr+Sa2e+sI5o2jlRZEcYZWAII8wazjbHRXJBltnyApz+SzseEeUUupXyVsjzFEWc7rbAk23LI8spitomA6tObZ1HlnA1Y58qtu3+iW1S1LWoMU0Ks6PxFuPAJKyZ0IOMZGMVAbq7ZOx72aO7tpbeG4ZSrOMhGHF7w0ZO0dQdMVad6ek61EEkdq5uJ3UpGsSs2CwIySBjAznA1NWWaNG6xck5X+QAy66dvfqsqhTjCSoTHJgFXQ4YH17xUxtHfiZrGaC4XLMnCkyDQ6jIdfdJGRkaa17bv7g7QnRRFasigAcdweqHLuU5Y655CrPbdBN3JpPdwxqeYhjZyfLL8P5VEyRzLAKv5GFDkFrpG2QbB6+/JWTcjea3m2fC6uiCNEjkVmC8DKoGDk8jjI8RUL0ib6QPaSWts3ymeYdWEhzIVBxxMeHPId3nUzsToD2dDgy9ZcHv6x+FeX0Ux495q+bL2JBbLwwQxxDwjjVc+uBqfM12ZjVKs3hrGya763SwfYnRntK4A+YW3XA7Vy+D8I1y2fXHrVysOgaPnc3c0n1YgsK+nvH8a1SlQLUVT2R0V7MtscFpGxHvSgyn+fIHwFWmKBVGFUKBoAAANOXKv7pREpSlESlKURKUpREpSlESlKURcm0fY+NcOwfYT7K/6RSlEUxX7SlESlKURKUpREpSlESlKURKUpREpSlEX/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9156" name="AutoShape 4" descr="data:image/jpeg;base64,/9j/4AAQSkZJRgABAQAAAQABAAD/2wCEAAkGBhQSEBUUExQWFRUWGBgWExcWExkYGRgeGRUXGhcdGhseHSYfGhojHRIZIC8gJCcwLCwwGCoxNTAqNSYrLCoBCQoKDgwOGg8PGS0jHyUsLzUtKi4wLSo1NCs1Ly01NC4xLC0pLDAvLCovNCkyLy4sLywsMSopLSw0Mi0sLCwwLP/AABEIAIEAoAMBIgACEQEDEQH/xAAcAAEAAwEBAQEBAAAAAAAAAAAABQYHBAMIAQL/xABCEAACAQMBBAcDCQUHBQAAAAABAgMABBEhBQYSMQcTIkFRYXEyQoEUI1JicpGhsdEzgpKiwRUkU3OywvEXNGPh8P/EABoBAQADAQEBAAAAAAAAAAAAAAADBAUCBgH/xAAvEQABBAECBAQGAgMBAAAAAAABAAIDEQQSIQUxQVETYXHwIjKBkaHRseEUwfEj/9oADAMBAAIRAxEAPwDcaUpREpSlESlKURKV53FwsaM7sFVQWZicAADJJPcAKwvfDpjuLp2jsSYLcZHXY+dl15rn9mv4+Y5Ai3ilfKSbRuFYst1chzzYXEnEccs661b92umK9tmUXR+VQe8eECdRnmCNHxnkeeOYoi36lceyNrxXUKTQOHjcZVh/9oRyIPKuyiJUbt7aXUxae02i/wBT8KkHcAEnQDU1Q9rbRM0pbu5KPAVk8Vzf8aGm/M7l+1m8RyvAiofMeX7UlsHeDgIjkPZ91j7vr5flVrBqiWOxJZdVXC/SbQfDxq47LsjFGELl8csjl5DyqtwabIczRI06ehP8eYUHC5Zy3S8HT0PvmuulKVvrZSlKURKUpREpSlESlKURZZ0+bZZLW3tVJAuZD1hHekQUlfiXX7qxO6hHHECSELcBAOOfL7qs/SVfvebTumSU8UD9TDGdMBAA+AeRLcWvfiojZuySSJJhlvdTuT9TVWbIYxpF7qeOFziNtl4ybGHHwRzSBuZHtgeGfDNeibDc/tJSR4IOHPqalIYMJ1iBerad4mPESxkEfWE4+iAcZz6Vwz3DtcCNCAQY0RScB3lOF4j9Bc5qgJJyQwHmFa0RfNSuHQpvD1G0PkalupnVmEbg5jkQZyM9zKD64HhW91859GsvXbXssMrsnXlmXlhUZc+QOh+NfRlacJJYNXNUpAA7ZR+2LWSVRGmFU+2x8PADvrzsN3Yo9SONvFv6DkKlK/GbAyeQ51G7FidJ4rxZ8+noqZxo3P8AEcLPn0XBtvaXUxEj2jog8/H4VwbA2/x4jkPb5K30vXz/ADqC2ztLrpSfdGienj8a8LOwkkPYUnz7h8e6vNS8Vldl3Du0bV399FgycRkOTcW4G1d1odK5tnRyLGBKQWHeP6+Jrpr1rHamg1XkvSNdqaDVJSlK6XSUpSiJSlKIlKUoizvpj3MW5smniiBuIGWXiVfnHRfbXI1PZ1x9WsfvNpIsPWe0pxjHfn8q+pKw/pc3J+RFr23QG2kOLqEaBGY4408AxOCO4nz0p5MHiU4dOisQy6LHdZ5cyxwtG+BGz6kZPABjUkDm2DgEeNeW1JbaZGcHMg7K4yGJ90cPeKQ3QBTq3WdScJGU4pRnuXAyT61oWwuiC7u2EtwFs0xp2Q9wR/pT46jwqtHE9zgRe3W6+m4tTukaARt6Lw6GrFBtjsJgpbOZeHJVWZkAHl31vtQm6u51ts6Lq7dMZ9uRjxSSHXV2wM8+XIeFTdaUbdLQCbVJztRtKittrJIvVRD2vbY6ADwz4nw/WpWlczReKwsJoHnXZQSx+IwsurUFYbqIush4z4cl/U1NKoUaAAD4AV/dQG9O0+FeqU6t7XkP/dU3Ng4fCXtbVfcn1VZwhwoi5or/AGudN6sTnOsR0HiMe98fCrLHIGAIOQdQRWbgVat2rWdPaGIz3NzB8h3fGsjhXEZpJCx4LgTz7f0s3h2dLI8seCQevb+lYKUpXqF6BKUpREpSlESubaW0o7eF5pWCRxqWdj3AD8T5d9L/AGjHBG0kzrGijLM7AAfE1iO9HSpFf3CxPxQ2KOrAtG2bhlPZ4/oRA4bhxk418BHLJ4bC6rroFw92lpdV12U/t/pnnQIYbLq0lYLHPcvhdfZLonaXI1wWFVHam+u1L62ubeTqW4XUXMUcZWXgzn5sliGVseunnr372Xi3Ki2jCyLJE88jjXhRVPVlSNMs4AB8jpVf2XtPqDaXrhuGSIw3BUEns+wxA5nsa+lYTOITyR6qAd0H3rz3AI9aPVV8WWXJxnyNb8bd67tuqruvTcrej+zZ/lrWwa2n4ohwqBKpTXjXOgB7QIzqB5Vuu6u+9ptBOK2lDEe0h7Mi/aQ6415jTzrE95t87SeKII/aSeFyGjZSAH7R1GOWfvrn2Xsh4r24Fq3VTxcNxasOXa0eNu4xtoMH9asY+eWs/wDdpb69rA/Fj8qSOV7sd2TKNNOojsDyK+kqVU9wt/49oRsrL1N1FpcQNoQeXEudShP3cj3E2ytgG9wpwbSlKV9ReVzNwKWwTjkBzJ7gKrke7kkzmSY8PEc4Gp9PAVaKVTyMNmSR4m4HTz81VnxWTkeJuB0XJZbKji9hdfpHU/fXXSlWWRtjGlgoeSsMY1g0tFBKUpXa6SlKURKUpRFWt7+j+22iAZxIHQYjdJWHBrnIXPATnvKn8qx3evdO42awFxia3c8KXCjA15LKvuMfHka+h6+dt5+lG7uoJNnTqIp2nZZWCAL1YDfNlWyQ3FjtA6gDvqCeJj2/H91LG9zT8KdGtsqG6hbBOUI+wwbAHkCT99e24rf3ML9B5EHoHOPzqn7Fu57a5VU+dlaN4uFW7sfNlvDhJzr3Cr7u5sj5NbpETxMMlj4knJry2ezRqJN6tJH0BBPvur/A8SSPNllr4SB9+y7pbVGGGRWHmoPpVc2htQ2u1Ek4C4ktymAQNVbPM+lSe8O1ngROrQO7vwAFsD2Wb/b+NVfaN0908fFJHBImeFSrq54gMjtaEac1qHDhJ+J/ykEewN+a1OMOgkidjv5mvdrsk3juP7St7qKILLH2IoVJd7jJ7SnhGeEqSOWnOvpC2kLIpZSjEAlSQSpI1BIJBI5ZGmlYRu7tSSxfrIYrYufbZ1laRx3r1hc8A+yuPEGtN3d6S7a4KpL/AHaY6BJSOFj/AOOT2X9NG8q9NhPiDBGx3Lp/3deXETY2hrBQH1VupShrQRKVg8fSLtRlD9cGRtR1UMIZRkgaOpDDTPOv4Xf65cnN/MrDUqyxRkfumMafhVJ2bE0nmfRdaSt7pWV7E6YCmFu+CRf8WEqG/eizr6of3a0XY23YLuPrbeVZU5ZU8j4MOanyIBqzHK2QW0r4RS76UpUi+JSqXvR0owWsxt4ke6uQMtHHgKn+Y50Xu01OtUzaO+W1rg6Sw2afRiQSv8XcYz5riiLZs1k29vSVfw31xDAkJihZVz1bNL2olfODIqt7X/NVuaxuZf220LyTyExRfgBpUTsmAJJcJliRLntsWcjgXBJPMHXBqpmSuiiLm8100WVZLfpMvJdFu0DDmnyVFcequSf6VF7ddrz/ALxUufBwqQTp9iRF4WH1JFI8CK4NvQoYJGdQxRGKkjUHGmDzGpFTOydwI2hiaSa54yilwJ8DJUEgaHGM4+FYb+IujAkc88+VA/pSaL2VNstrrs24ZAGlicZy0XVzDwBOSGxjuYjvBqSPSYD7NtIfVv0BqX3k3Nt0iVFad5ZG4YuO4LBcau5GBoq6+pA76k4YgqhRnAAGp108T3mrkEONnjx3MPbqL/KtMzsiBvhtdt9FUW3la6mgVoHi4XZgWOh+bYYGg11qYuLZZF4XUMvgwz/xUjfWSyoUcZHMEHBBHIqe4jxqIjkaNxFLqx/ZyYwJQPykHevxFR5mF4QDohsPx5qF87pnapDZXlu7u888twsdxJFFCyKowJNSpLAF+QGPxqfbcTIIe8mK41Bjhx55ypGK9dwIcWZlOnXSyy5OmnFwrr6JX7t/aqTYtonVuLW4ZGB4UHuEjkzns48M1il+RPleDEetXQPLmSa9SvlANsr+dyd/nsYpE6m9u4i+bd2ePAjAwOEHBAY5bHLBGANc2IdNQ79nXf8AJ+tV0Cle4aKACrKtbDuPmkjZWjkRAGRwVOPpDPNT413bK2alxtALIiyJDAzkOoZeKRwq5B05Ka7tobOEqjOVYao45qfLxHiORqM2Vez20kzFbbikKDjefA4Y1I0UDi1JJwTWDl8PlGp0G5I71RPP8WpWvHVWnaWz7O3heV7aHhQZwIUyTyVV7PMnAHrU/wBH29OzY4EjS4hSaU9ZKpXqSZHwOEBgM8OiADOiis/m26jsrXF1A3ASURMKobGMnLEsQCceGaXG2rR1w8sLL4MysPuqfheC/GaXSm3Hzugvj3XyX0CrAjI1HdX7Xz9sjftbHS1vECf4EvHJD+778f7px9U6VoW43TDa37iF8Q3HIIWykn+W+Bk/VIB9a2FGs33btipuWk1la5mEpPMlXI1+JJ+NTVWPeno4eOWW6sQG6xjJPbMccTHJLwsfZc51VtD4iqrbXivkaqynDo4Kuh8GU6g0Re9R+09l9Zh0PBKo7DdxHerjvQ/hzFSFK+OAcKKKqXsnXosBUrI80UUiE6rluI696lVJDd9X+83itodHniU/R4wT/CuTVb2lsaGYhpUB4ORJIwPMgjTyNQ0289nbdmFA7eEKD8W/TNYc/BWTEDWQ0Xt611+nZSiSlYUmM0rTkEAjghBGCsYOc47i57R8uEd1dFVLZW372+ZltYok4faMj6jzxzPwBqWl3LuyjPdX/AiqWcQrgAAZOvZ8PCt7HxCyMMjGwWXk8Uxcd2mV41duZ+wUnNOqDLMFH1iB+dQm194LNkKSSq32MlgRyKkciPGuzczoogu7X5RdNMTKeKEdZhlQHsljg5Lc/Svze/ovisYDc2zOVQjrkk4W7JOCynAIK5z6V2YnVa6GdCX+H1VYtLy2YBIba4uuAYAbiZQO7s5IH8NTNq9+ezDs8RDu42Cj/bVeksQW4lJjccnQ8J/CrLsTpBmgwl2DLHy65B21+2vePMfjXULYjs7ZQcQlzYm6sZrXeRu/53XKYNryyvFEsReMKZBHwng4z2QxbTixrgZ0Ga8t7d29pWfVGW64o5TwFoiVCvgnhIwMg4OD347qvXRrt63NrPM80as9xK8hZwpxkBOZzjhAx6VAdIm84vpoYLQPcJETLI0KNICxXhRQVHcGOTy18q6exgbYUePk5L5Qxw5c9vL98lS9lQwrIRf9e6E6SJISo+2vtfEH76tm093LDq4VtIY5JLmQRROZHdVzqznLe6NcV5WG4G0pvZs2QeM8iR/y5LfcKsGxega5SZJ3u44HRuICCNnx5gvgZ5+7Xxkoa2i0eqkycB00okbK4VzbZoqF373BsLG0i6viN0XUIS5JkwR1hZPZCgZ5AYyKpd5FCrBuJY3U5UrjOQdOz31vf/Rm0kk627kuLuTGMyy8Ix4AIFwPLNWTZO5VlbfsLWFD9IRgt/Ect+NRucCbGyuQROYzS86isE3Cu7n5RNK2zmvTIBwsLcKBjA0YjhRcDkBqe/Sr9Z9HFxfzwz3sUVnFC4eO3hCmR9QfnJV9kaAYGvPkda1cCv2vheSKX1uPG12oDf30Sq/vNuVBe4dsxzKMJPHgOPJu51+q2R6VYKVyp1ie2rOWxkEd0AFY4inUHqpPAHP7N/qnTwJr+Sa2e+sI5o2jlRZEcYZWAII8wazjbHRXJBltnyApz+SzseEeUUupXyVsjzFEWc7rbAk23LI8spitomA6tObZ1HlnA1Y58qtu3+iW1S1LWoMU0Ks6PxFuPAJKyZ0IOMZGMVAbq7ZOx72aO7tpbeG4ZSrOMhGHF7w0ZO0dQdMVad6ek61EEkdq5uJ3UpGsSs2CwIySBjAznA1NWWaNG6xck5X+QAy66dvfqsqhTjCSoTHJgFXQ4YH17xUxtHfiZrGaC4XLMnCkyDQ6jIdfdJGRkaa17bv7g7QnRRFasigAcdweqHLuU5Y655CrPbdBN3JpPdwxqeYhjZyfLL8P5VEyRzLAKv5GFDkFrpG2QbB6+/JWTcjea3m2fC6uiCNEjkVmC8DKoGDk8jjI8RUL0ib6QPaSWts3ymeYdWEhzIVBxxMeHPId3nUzsToD2dDgy9ZcHv6x+FeX0Ux495q+bL2JBbLwwQxxDwjjVc+uBqfM12ZjVKs3hrGya763SwfYnRntK4A+YW3XA7Vy+D8I1y2fXHrVysOgaPnc3c0n1YgsK+nvH8a1SlQLUVT2R0V7MtscFpGxHvSgyn+fIHwFWmKBVGFUKBoAAANOXKv7pREpSlESlKURKUpREpSlESlKURcm0fY+NcOwfYT7K/6RSlEUxX7SlESlKURKUpREpSlESlKURKUpREpSlEX/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9158" name="AutoShape 6" descr="data:image/jpeg;base64,/9j/4AAQSkZJRgABAQAAAQABAAD/2wCEAAkGBhQSEBUUExQWFRUWGBgWExcWExkYGRgeGRUXGhcdGhseHSYfGhojHRIZIC8gJCcwLCwwGCoxNTAqNSYrLCoBCQoKDgwOGg8PGS0jHyUsLzUtKi4wLSo1NCs1Ly01NC4xLC0pLDAvLCovNCkyLy4sLywsMSopLSw0Mi0sLCwwLP/AABEIAIEAoAMBIgACEQEDEQH/xAAcAAEAAwEBAQEBAAAAAAAAAAAABQYHBAMIAQL/xABCEAACAQMBBAcDCQUHBQAAAAABAgMABBEhBQYSMQcTIkFRYXEyQoEUI1JicpGhsdEzgpKiwRUkU3OywvEXNGPh8P/EABoBAQADAQEBAAAAAAAAAAAAAAADBAUCBgH/xAAvEQABBAECBAQGAgMBAAAAAAABAAIDEQQSIQUxQVETYXHwIjKBkaHRseEUwfEj/9oADAMBAAIRAxEAPwDcaUpREpSlESlKURKV53FwsaM7sFVQWZicAADJJPcAKwvfDpjuLp2jsSYLcZHXY+dl15rn9mv4+Y5Ai3ilfKSbRuFYst1chzzYXEnEccs661b92umK9tmUXR+VQe8eECdRnmCNHxnkeeOYoi36lceyNrxXUKTQOHjcZVh/9oRyIPKuyiJUbt7aXUxae02i/wBT8KkHcAEnQDU1Q9rbRM0pbu5KPAVk8Vzf8aGm/M7l+1m8RyvAiofMeX7UlsHeDgIjkPZ91j7vr5flVrBqiWOxJZdVXC/SbQfDxq47LsjFGELl8csjl5DyqtwabIczRI06ehP8eYUHC5Zy3S8HT0PvmuulKVvrZSlKURKUpREpSlESlKURZZ0+bZZLW3tVJAuZD1hHekQUlfiXX7qxO6hHHECSELcBAOOfL7qs/SVfvebTumSU8UD9TDGdMBAA+AeRLcWvfiojZuySSJJhlvdTuT9TVWbIYxpF7qeOFziNtl4ybGHHwRzSBuZHtgeGfDNeibDc/tJSR4IOHPqalIYMJ1iBerad4mPESxkEfWE4+iAcZz6Vwz3DtcCNCAQY0RScB3lOF4j9Bc5qgJJyQwHmFa0RfNSuHQpvD1G0PkalupnVmEbg5jkQZyM9zKD64HhW91859GsvXbXssMrsnXlmXlhUZc+QOh+NfRlacJJYNXNUpAA7ZR+2LWSVRGmFU+2x8PADvrzsN3Yo9SONvFv6DkKlK/GbAyeQ51G7FidJ4rxZ8+noqZxo3P8AEcLPn0XBtvaXUxEj2jog8/H4VwbA2/x4jkPb5K30vXz/ADqC2ztLrpSfdGienj8a8LOwkkPYUnz7h8e6vNS8Vldl3Du0bV399FgycRkOTcW4G1d1odK5tnRyLGBKQWHeP6+Jrpr1rHamg1XkvSNdqaDVJSlK6XSUpSiJSlKIlKUoizvpj3MW5smniiBuIGWXiVfnHRfbXI1PZ1x9WsfvNpIsPWe0pxjHfn8q+pKw/pc3J+RFr23QG2kOLqEaBGY4408AxOCO4nz0p5MHiU4dOisQy6LHdZ5cyxwtG+BGz6kZPABjUkDm2DgEeNeW1JbaZGcHMg7K4yGJ90cPeKQ3QBTq3WdScJGU4pRnuXAyT61oWwuiC7u2EtwFs0xp2Q9wR/pT46jwqtHE9zgRe3W6+m4tTukaARt6Lw6GrFBtjsJgpbOZeHJVWZkAHl31vtQm6u51ts6Lq7dMZ9uRjxSSHXV2wM8+XIeFTdaUbdLQCbVJztRtKittrJIvVRD2vbY6ADwz4nw/WpWlczReKwsJoHnXZQSx+IwsurUFYbqIush4z4cl/U1NKoUaAAD4AV/dQG9O0+FeqU6t7XkP/dU3Ng4fCXtbVfcn1VZwhwoi5or/AGudN6sTnOsR0HiMe98fCrLHIGAIOQdQRWbgVat2rWdPaGIz3NzB8h3fGsjhXEZpJCx4LgTz7f0s3h2dLI8seCQevb+lYKUpXqF6BKUpREpSlESubaW0o7eF5pWCRxqWdj3AD8T5d9L/AGjHBG0kzrGijLM7AAfE1iO9HSpFf3CxPxQ2KOrAtG2bhlPZ4/oRA4bhxk418BHLJ4bC6rroFw92lpdV12U/t/pnnQIYbLq0lYLHPcvhdfZLonaXI1wWFVHam+u1L62ubeTqW4XUXMUcZWXgzn5sliGVseunnr372Xi3Ki2jCyLJE88jjXhRVPVlSNMs4AB8jpVf2XtPqDaXrhuGSIw3BUEns+wxA5nsa+lYTOITyR6qAd0H3rz3AI9aPVV8WWXJxnyNb8bd67tuqruvTcrej+zZ/lrWwa2n4ohwqBKpTXjXOgB7QIzqB5Vuu6u+9ptBOK2lDEe0h7Mi/aQ6415jTzrE95t87SeKII/aSeFyGjZSAH7R1GOWfvrn2Xsh4r24Fq3VTxcNxasOXa0eNu4xtoMH9asY+eWs/wDdpb69rA/Fj8qSOV7sd2TKNNOojsDyK+kqVU9wt/49oRsrL1N1FpcQNoQeXEudShP3cj3E2ytgG9wpwbSlKV9ReVzNwKWwTjkBzJ7gKrke7kkzmSY8PEc4Gp9PAVaKVTyMNmSR4m4HTz81VnxWTkeJuB0XJZbKji9hdfpHU/fXXSlWWRtjGlgoeSsMY1g0tFBKUpXa6SlKURKUpRFWt7+j+22iAZxIHQYjdJWHBrnIXPATnvKn8qx3evdO42awFxia3c8KXCjA15LKvuMfHka+h6+dt5+lG7uoJNnTqIp2nZZWCAL1YDfNlWyQ3FjtA6gDvqCeJj2/H91LG9zT8KdGtsqG6hbBOUI+wwbAHkCT99e24rf3ML9B5EHoHOPzqn7Fu57a5VU+dlaN4uFW7sfNlvDhJzr3Cr7u5sj5NbpETxMMlj4knJry2ezRqJN6tJH0BBPvur/A8SSPNllr4SB9+y7pbVGGGRWHmoPpVc2htQ2u1Ek4C4ktymAQNVbPM+lSe8O1ngROrQO7vwAFsD2Wb/b+NVfaN0908fFJHBImeFSrq54gMjtaEac1qHDhJ+J/ykEewN+a1OMOgkidjv5mvdrsk3juP7St7qKILLH2IoVJd7jJ7SnhGeEqSOWnOvpC2kLIpZSjEAlSQSpI1BIJBI5ZGmlYRu7tSSxfrIYrYufbZ1laRx3r1hc8A+yuPEGtN3d6S7a4KpL/AHaY6BJSOFj/AOOT2X9NG8q9NhPiDBGx3Lp/3deXETY2hrBQH1VupShrQRKVg8fSLtRlD9cGRtR1UMIZRkgaOpDDTPOv4Xf65cnN/MrDUqyxRkfumMafhVJ2bE0nmfRdaSt7pWV7E6YCmFu+CRf8WEqG/eizr6of3a0XY23YLuPrbeVZU5ZU8j4MOanyIBqzHK2QW0r4RS76UpUi+JSqXvR0owWsxt4ke6uQMtHHgKn+Y50Xu01OtUzaO+W1rg6Sw2afRiQSv8XcYz5riiLZs1k29vSVfw31xDAkJihZVz1bNL2olfODIqt7X/NVuaxuZf220LyTyExRfgBpUTsmAJJcJliRLntsWcjgXBJPMHXBqpmSuiiLm8100WVZLfpMvJdFu0DDmnyVFcequSf6VF7ddrz/ALxUufBwqQTp9iRF4WH1JFI8CK4NvQoYJGdQxRGKkjUHGmDzGpFTOydwI2hiaSa54yilwJ8DJUEgaHGM4+FYb+IujAkc88+VA/pSaL2VNstrrs24ZAGlicZy0XVzDwBOSGxjuYjvBqSPSYD7NtIfVv0BqX3k3Nt0iVFad5ZG4YuO4LBcau5GBoq6+pA76k4YgqhRnAAGp108T3mrkEONnjx3MPbqL/KtMzsiBvhtdt9FUW3la6mgVoHi4XZgWOh+bYYGg11qYuLZZF4XUMvgwz/xUjfWSyoUcZHMEHBBHIqe4jxqIjkaNxFLqx/ZyYwJQPykHevxFR5mF4QDohsPx5qF87pnapDZXlu7u888twsdxJFFCyKowJNSpLAF+QGPxqfbcTIIe8mK41Bjhx55ypGK9dwIcWZlOnXSyy5OmnFwrr6JX7t/aqTYtonVuLW4ZGB4UHuEjkzns48M1il+RPleDEetXQPLmSa9SvlANsr+dyd/nsYpE6m9u4i+bd2ePAjAwOEHBAY5bHLBGANc2IdNQ79nXf8AJ+tV0Cle4aKACrKtbDuPmkjZWjkRAGRwVOPpDPNT413bK2alxtALIiyJDAzkOoZeKRwq5B05Ka7tobOEqjOVYao45qfLxHiORqM2Vez20kzFbbikKDjefA4Y1I0UDi1JJwTWDl8PlGp0G5I71RPP8WpWvHVWnaWz7O3heV7aHhQZwIUyTyVV7PMnAHrU/wBH29OzY4EjS4hSaU9ZKpXqSZHwOEBgM8OiADOiis/m26jsrXF1A3ASURMKobGMnLEsQCceGaXG2rR1w8sLL4MysPuqfheC/GaXSm3Hzugvj3XyX0CrAjI1HdX7Xz9sjftbHS1vECf4EvHJD+778f7px9U6VoW43TDa37iF8Q3HIIWykn+W+Bk/VIB9a2FGs33btipuWk1la5mEpPMlXI1+JJ+NTVWPeno4eOWW6sQG6xjJPbMccTHJLwsfZc51VtD4iqrbXivkaqynDo4Kuh8GU6g0Re9R+09l9Zh0PBKo7DdxHerjvQ/hzFSFK+OAcKKKqXsnXosBUrI80UUiE6rluI696lVJDd9X+83itodHniU/R4wT/CuTVb2lsaGYhpUB4ORJIwPMgjTyNQ0289nbdmFA7eEKD8W/TNYc/BWTEDWQ0Xt611+nZSiSlYUmM0rTkEAjghBGCsYOc47i57R8uEd1dFVLZW372+ZltYok4faMj6jzxzPwBqWl3LuyjPdX/AiqWcQrgAAZOvZ8PCt7HxCyMMjGwWXk8Uxcd2mV41duZ+wUnNOqDLMFH1iB+dQm194LNkKSSq32MlgRyKkciPGuzczoogu7X5RdNMTKeKEdZhlQHsljg5Lc/Svze/ovisYDc2zOVQjrkk4W7JOCynAIK5z6V2YnVa6GdCX+H1VYtLy2YBIba4uuAYAbiZQO7s5IH8NTNq9+ezDs8RDu42Cj/bVeksQW4lJjccnQ8J/CrLsTpBmgwl2DLHy65B21+2vePMfjXULYjs7ZQcQlzYm6sZrXeRu/53XKYNryyvFEsReMKZBHwng4z2QxbTixrgZ0Ga8t7d29pWfVGW64o5TwFoiVCvgnhIwMg4OD347qvXRrt63NrPM80as9xK8hZwpxkBOZzjhAx6VAdIm84vpoYLQPcJETLI0KNICxXhRQVHcGOTy18q6exgbYUePk5L5Qxw5c9vL98lS9lQwrIRf9e6E6SJISo+2vtfEH76tm093LDq4VtIY5JLmQRROZHdVzqznLe6NcV5WG4G0pvZs2QeM8iR/y5LfcKsGxega5SZJ3u44HRuICCNnx5gvgZ5+7Xxkoa2i0eqkycB00okbK4VzbZoqF373BsLG0i6viN0XUIS5JkwR1hZPZCgZ5AYyKpd5FCrBuJY3U5UrjOQdOz31vf/Rm0kk627kuLuTGMyy8Ix4AIFwPLNWTZO5VlbfsLWFD9IRgt/Ect+NRucCbGyuQROYzS86isE3Cu7n5RNK2zmvTIBwsLcKBjA0YjhRcDkBqe/Sr9Z9HFxfzwz3sUVnFC4eO3hCmR9QfnJV9kaAYGvPkda1cCv2vheSKX1uPG12oDf30Sq/vNuVBe4dsxzKMJPHgOPJu51+q2R6VYKVyp1ie2rOWxkEd0AFY4inUHqpPAHP7N/qnTwJr+Sa2e+sI5o2jlRZEcYZWAII8wazjbHRXJBltnyApz+SzseEeUUupXyVsjzFEWc7rbAk23LI8spitomA6tObZ1HlnA1Y58qtu3+iW1S1LWoMU0Ks6PxFuPAJKyZ0IOMZGMVAbq7ZOx72aO7tpbeG4ZSrOMhGHF7w0ZO0dQdMVad6ek61EEkdq5uJ3UpGsSs2CwIySBjAznA1NWWaNG6xck5X+QAy66dvfqsqhTjCSoTHJgFXQ4YH17xUxtHfiZrGaC4XLMnCkyDQ6jIdfdJGRkaa17bv7g7QnRRFasigAcdweqHLuU5Y655CrPbdBN3JpPdwxqeYhjZyfLL8P5VEyRzLAKv5GFDkFrpG2QbB6+/JWTcjea3m2fC6uiCNEjkVmC8DKoGDk8jjI8RUL0ib6QPaSWts3ymeYdWEhzIVBxxMeHPId3nUzsToD2dDgy9ZcHv6x+FeX0Ux495q+bL2JBbLwwQxxDwjjVc+uBqfM12ZjVKs3hrGya763SwfYnRntK4A+YW3XA7Vy+D8I1y2fXHrVysOgaPnc3c0n1YgsK+nvH8a1SlQLUVT2R0V7MtscFpGxHvSgyn+fIHwFWmKBVGFUKBoAAANOXKv7pREpSlESlKURKUpREpSlESlKURcm0fY+NcOwfYT7K/6RSlEUxX7SlESlKURKUpREpSlESlKURKUpREpSlEX/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 name="8 Abrir llave"/>
          <p:cNvSpPr/>
          <p:nvPr/>
        </p:nvSpPr>
        <p:spPr>
          <a:xfrm>
            <a:off x="3071802" y="1857364"/>
            <a:ext cx="500066" cy="4523964"/>
          </a:xfrm>
          <a:prstGeom prst="leftBrace">
            <a:avLst>
              <a:gd name="adj1" fmla="val 130237"/>
              <a:gd name="adj2" fmla="val 50396"/>
            </a:avLst>
          </a:prstGeom>
        </p:spPr>
        <p:style>
          <a:lnRef idx="3">
            <a:schemeClr val="accent3"/>
          </a:lnRef>
          <a:fillRef idx="0">
            <a:schemeClr val="accent3"/>
          </a:fillRef>
          <a:effectRef idx="2">
            <a:schemeClr val="accent3"/>
          </a:effectRef>
          <a:fontRef idx="minor">
            <a:schemeClr val="tx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lásico de Office">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1231</TotalTime>
  <Words>1857</Words>
  <Application>Microsoft Office PowerPoint</Application>
  <PresentationFormat>Presentación en pantalla (4:3)</PresentationFormat>
  <Paragraphs>260</Paragraphs>
  <Slides>45</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45</vt:i4>
      </vt:variant>
    </vt:vector>
  </HeadingPairs>
  <TitlesOfParts>
    <vt:vector size="52" baseType="lpstr">
      <vt:lpstr>Aharoni</vt:lpstr>
      <vt:lpstr>Arial</vt:lpstr>
      <vt:lpstr>Calibri</vt:lpstr>
      <vt:lpstr>Cambria</vt:lpstr>
      <vt:lpstr>Times New Roman</vt:lpstr>
      <vt:lpstr>Verdana</vt:lpstr>
      <vt:lpstr>Tema de Office</vt:lpstr>
      <vt:lpstr>Presentación de PowerPoint</vt:lpstr>
      <vt:lpstr>C o n t e n i d o</vt:lpstr>
      <vt:lpstr>I. Presentación</vt:lpstr>
      <vt:lpstr>II. Justificación.</vt:lpstr>
      <vt:lpstr>1. Flujos de Comercio Internacional</vt:lpstr>
      <vt:lpstr> 1. Flujos de Comercio Internacional  </vt:lpstr>
      <vt:lpstr> 1. Flujos de Comercio Internacional  </vt:lpstr>
      <vt:lpstr> 1. Flujos de Comercio Internacional  </vt:lpstr>
      <vt:lpstr>1. Flujos de Comercio Internacional</vt:lpstr>
      <vt:lpstr>Presentación de PowerPoint</vt:lpstr>
      <vt:lpstr>Presentación de PowerPoint</vt:lpstr>
      <vt:lpstr>Presentación de PowerPoint</vt:lpstr>
      <vt:lpstr>Presentación de PowerPoint</vt:lpstr>
      <vt:lpstr>Presentación de PowerPoint</vt:lpstr>
      <vt:lpstr> c) Ventajas y desventajas comparativas </vt:lpstr>
      <vt:lpstr>Presentación de PowerPoint</vt:lpstr>
      <vt:lpstr>Presentación de PowerPoint</vt:lpstr>
      <vt:lpstr>2. Balanza de pagos</vt:lpstr>
      <vt:lpstr>Presentación de PowerPoint</vt:lpstr>
      <vt:lpstr>2. Balanza de pagos</vt:lpstr>
      <vt:lpstr>2. Balanza de pagos</vt:lpstr>
      <vt:lpstr>2. Composición de la balanza de pagos</vt:lpstr>
      <vt:lpstr>Presentación de PowerPoint</vt:lpstr>
      <vt:lpstr>2. Balanza de cuenta corriente</vt:lpstr>
      <vt:lpstr>2. Balanza de pagos</vt:lpstr>
      <vt:lpstr>2. Balanza de pagos</vt:lpstr>
      <vt:lpstr>2. Balanza de pagos</vt:lpstr>
      <vt:lpstr>2. Balanza de pagos</vt:lpstr>
      <vt:lpstr>2. Balanza de pagos</vt:lpstr>
      <vt:lpstr>Presentación de PowerPoint</vt:lpstr>
      <vt:lpstr>Inversión extranjera directa y la inversión extranjera indirecta</vt:lpstr>
      <vt:lpstr>2. Balanza de pagos</vt:lpstr>
      <vt:lpstr>2. Balanza de pagos</vt:lpstr>
      <vt:lpstr>2. Balanza de pagos</vt:lpstr>
      <vt:lpstr>3. Mercado de divisas</vt:lpstr>
      <vt:lpstr>3. Mercado de divisas</vt:lpstr>
      <vt:lpstr>3. Mercado de divisas</vt:lpstr>
      <vt:lpstr>Funciones del mercado de divisas</vt:lpstr>
      <vt:lpstr>3. Mercado de divisas</vt:lpstr>
      <vt:lpstr>Política cambiaria</vt:lpstr>
      <vt:lpstr>3. Mercado de divisas</vt:lpstr>
      <vt:lpstr>3. Mercado de divisas</vt:lpstr>
      <vt:lpstr>Objetivo de la política cambiaria</vt:lpstr>
      <vt:lpstr>Conclusiones</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incerplas</dc:creator>
  <cp:lastModifiedBy>Usuario</cp:lastModifiedBy>
  <cp:revision>99</cp:revision>
  <dcterms:created xsi:type="dcterms:W3CDTF">2013-09-27T20:41:02Z</dcterms:created>
  <dcterms:modified xsi:type="dcterms:W3CDTF">2016-10-12T23:10:24Z</dcterms:modified>
</cp:coreProperties>
</file>