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FFFFFF"/>
        </a:solidFill>
        <a:effectLst>
          <a:outerShdw blurRad="50800" dist="38100" dir="5400000" rotWithShape="0">
            <a:srgbClr val="000000"/>
          </a:outerShdw>
        </a:effectLst>
        <a:uFillTx/>
        <a:latin typeface="+mn-lt"/>
        <a:ea typeface="+mn-ea"/>
        <a:cs typeface="+mn-cs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76164">
              <a:alpha val="3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0" cap="flat">
              <a:noFill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solidFill>
            <a:srgbClr val="0071EB">
              <a:alpha val="6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solidFill>
            <a:srgbClr val="0071EB">
              <a:alpha val="6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solidFill>
            <a:srgbClr val="0071EB">
              <a:alpha val="60000"/>
            </a:srgb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solidFill>
            <a:srgbClr val="676163">
              <a:alpha val="36000"/>
            </a:srgbClr>
          </a:solidFill>
        </a:fill>
      </a:tcStyle>
    </a:wholeTbl>
    <a:band2H>
      <a:tcTxStyle/>
      <a:tcStyle>
        <a:tcBdr/>
        <a:fill>
          <a:solidFill>
            <a:srgbClr val="676163">
              <a:alpha val="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0" cap="flat">
              <a:noFill/>
              <a:miter lim="400000"/>
            </a:ln>
          </a:left>
          <a:right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97EB">
              <a:alpha val="7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97EB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4908F">
              <a:alpha val="64999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676164">
              <a:alpha val="36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71E00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2800">
              <a:alpha val="80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676164">
              <a:alpha val="36000"/>
            </a:srgbClr>
          </a:solidFill>
        </a:fill>
      </a:tcStyle>
    </a:wholeTbl>
    <a:band2H>
      <a:tcTxStyle/>
      <a:tcStyle>
        <a:tcBdr/>
        <a:fill>
          <a:solidFill>
            <a:srgbClr val="676163">
              <a:alpha val="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400">
              <a:alpha val="90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400">
              <a:alpha val="9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7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76164">
              <a:alpha val="3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76164">
              <a:alpha val="36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27D7D">
              <a:alpha val="64999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27D7D">
              <a:alpha val="64999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76164">
              <a:alpha val="3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A0A4A8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676164">
              <a:alpha val="36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A0A4A8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676164">
              <a:alpha val="36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34" y="-11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850900" y="1270000"/>
            <a:ext cx="11303000" cy="3505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850900" y="4864100"/>
            <a:ext cx="11303000" cy="1574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1pPr>
            <a:lvl2pPr marL="0" indent="2286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2pPr>
            <a:lvl3pPr marL="0" indent="4572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3pPr>
            <a:lvl4pPr marL="0" indent="6858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4pPr>
            <a:lvl5pPr marL="0" indent="9144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>
                <a:solidFill>
                  <a:srgbClr val="73BFFF"/>
                </a:solidFill>
                <a:effectLst>
                  <a:outerShdw blurRad="38100" dist="36285" dir="2700000" rotWithShape="0">
                    <a:srgbClr val="000000">
                      <a:alpha val="48000"/>
                    </a:srgbClr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– Juan López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>
                <a:effectLst>
                  <a:outerShdw blurRad="38100" dist="54428" dir="2700000" rotWithShape="0">
                    <a:srgbClr val="000000">
                      <a:alpha val="48000"/>
                    </a:srgbClr>
                  </a:outerShdw>
                </a:effectLst>
              </a:defRPr>
            </a:lvl1pPr>
          </a:lstStyle>
          <a:p>
            <a:r>
              <a:t>“Escribir una cita aquí” 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825500" y="914400"/>
            <a:ext cx="11341100" cy="5740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787400" y="6807200"/>
            <a:ext cx="11430000" cy="1219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87400" y="3657600"/>
            <a:ext cx="11430000" cy="24384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pic" sz="half" idx="13"/>
          </p:nvPr>
        </p:nvSpPr>
        <p:spPr>
          <a:xfrm>
            <a:off x="7200900" y="1257300"/>
            <a:ext cx="5016500" cy="7213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787400" y="1384300"/>
            <a:ext cx="5638800" cy="3505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787400" y="4876800"/>
            <a:ext cx="5638800" cy="37592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1pPr>
            <a:lvl2pPr marL="0" indent="2286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2pPr>
            <a:lvl3pPr marL="0" indent="4572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3pPr>
            <a:lvl4pPr marL="0" indent="6858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4pPr>
            <a:lvl5pPr marL="0" indent="914400">
              <a:spcBef>
                <a:spcPts val="0"/>
              </a:spcBef>
              <a:buSzTx/>
              <a:buNone/>
              <a:defRPr sz="4200">
                <a:solidFill>
                  <a:srgbClr val="73B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787400" y="2768600"/>
            <a:ext cx="114300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pic" sz="half" idx="13"/>
          </p:nvPr>
        </p:nvSpPr>
        <p:spPr>
          <a:xfrm>
            <a:off x="7213600" y="2755900"/>
            <a:ext cx="5016500" cy="5715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sz="half" idx="1"/>
          </p:nvPr>
        </p:nvSpPr>
        <p:spPr>
          <a:xfrm>
            <a:off x="787400" y="2768600"/>
            <a:ext cx="54229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pic" sz="quarter" idx="13"/>
          </p:nvPr>
        </p:nvSpPr>
        <p:spPr>
          <a:xfrm>
            <a:off x="6858000" y="5105400"/>
            <a:ext cx="5321300" cy="3381383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sz="quarter" idx="14"/>
          </p:nvPr>
        </p:nvSpPr>
        <p:spPr>
          <a:xfrm>
            <a:off x="6858000" y="1270000"/>
            <a:ext cx="5316291" cy="33782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half" idx="15"/>
          </p:nvPr>
        </p:nvSpPr>
        <p:spPr>
          <a:xfrm>
            <a:off x="1143000" y="1244600"/>
            <a:ext cx="5219700" cy="7213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xfrm>
            <a:off x="12534900" y="9309100"/>
            <a:ext cx="312014" cy="312344"/>
          </a:xfrm>
          <a:prstGeom prst="rect">
            <a:avLst/>
          </a:prstGeom>
        </p:spPr>
        <p:txBody>
          <a:bodyPr/>
          <a:lstStyle/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787400" y="1371600"/>
            <a:ext cx="11430000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787400" y="254000"/>
            <a:ext cx="114300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2536221" y="9309100"/>
            <a:ext cx="312014" cy="3123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400" b="1">
                <a:solidFill>
                  <a:srgbClr val="FFFFFF">
                    <a:alpha val="70000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>
                <a:effectLst/>
              </a:defRPr>
            </a:pPr>
            <a:fld id="{86CB4B4D-7CA3-9044-876B-883B54F8677D}" type="slidenum">
              <a:rPr/>
              <a:pPr>
                <a:defRPr>
                  <a:effectLst/>
                </a:defRPr>
              </a:pPr>
              <a:t>‹Nº›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1pPr>
      <a:lvl2pPr marL="8890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2pPr>
      <a:lvl3pPr marL="13335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3pPr>
      <a:lvl4pPr marL="17780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4pPr>
      <a:lvl5pPr marL="22225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5pPr>
      <a:lvl6pPr marL="26670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6pPr>
      <a:lvl7pPr marL="31115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7pPr>
      <a:lvl8pPr marL="35560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8pPr>
      <a:lvl9pPr marL="4000500" marR="0" indent="-444500" algn="l" defTabSz="584200" rtl="0" latinLnBrk="0">
        <a:lnSpc>
          <a:spcPct val="100000"/>
        </a:lnSpc>
        <a:spcBef>
          <a:spcPts val="3600"/>
        </a:spcBef>
        <a:spcAft>
          <a:spcPts val="0"/>
        </a:spcAft>
        <a:buClrTx/>
        <a:buSzPct val="30000"/>
        <a:buFontTx/>
        <a:buBlip>
          <a:blip r:embed="rId15"/>
        </a:buBlip>
        <a:tabLst/>
        <a:defRPr sz="3600" b="0" i="0" u="none" strike="noStrike" cap="none" spc="0" baseline="0">
          <a:ln>
            <a:noFill/>
          </a:ln>
          <a:solidFill>
            <a:srgbClr val="FFFFFF"/>
          </a:solidFill>
          <a:effectLst>
            <a:outerShdw blurRad="50800" dist="38100" dir="5400000" rotWithShape="0">
              <a:srgbClr val="000000"/>
            </a:outerShdw>
          </a:effectLst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20" name="530FB73B-43EA-4AD3-B585-D0266DCECFA7-L0-001.jpe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64" y="-1"/>
            <a:ext cx="13000871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/>
          <p:nvPr/>
        </p:nvSpPr>
        <p:spPr>
          <a:xfrm>
            <a:off x="219847" y="37975"/>
            <a:ext cx="3792822" cy="94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Universidad Autónoma del Estado de México</a:t>
            </a:r>
          </a:p>
        </p:txBody>
      </p:sp>
      <p:sp>
        <p:nvSpPr>
          <p:cNvPr id="122" name="Shape 122"/>
          <p:cNvSpPr/>
          <p:nvPr/>
        </p:nvSpPr>
        <p:spPr>
          <a:xfrm>
            <a:off x="8763444" y="37975"/>
            <a:ext cx="3980466" cy="94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Facultad de Planeación Urbana y Regional</a:t>
            </a:r>
          </a:p>
        </p:txBody>
      </p:sp>
      <p:sp>
        <p:nvSpPr>
          <p:cNvPr id="123" name="Shape 123"/>
          <p:cNvSpPr/>
          <p:nvPr/>
        </p:nvSpPr>
        <p:spPr>
          <a:xfrm>
            <a:off x="57033" y="2153776"/>
            <a:ext cx="3139529" cy="899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Licenciatura en planeación territorial</a:t>
            </a:r>
          </a:p>
        </p:txBody>
      </p:sp>
      <p:sp>
        <p:nvSpPr>
          <p:cNvPr id="124" name="Shape 124"/>
          <p:cNvSpPr/>
          <p:nvPr/>
        </p:nvSpPr>
        <p:spPr>
          <a:xfrm>
            <a:off x="9435804" y="2234255"/>
            <a:ext cx="3717224" cy="492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Teorías del desarrollo</a:t>
            </a:r>
          </a:p>
        </p:txBody>
      </p:sp>
      <p:sp>
        <p:nvSpPr>
          <p:cNvPr id="125" name="Shape 125"/>
          <p:cNvSpPr/>
          <p:nvPr/>
        </p:nvSpPr>
        <p:spPr>
          <a:xfrm>
            <a:off x="9279869" y="7683751"/>
            <a:ext cx="2947615" cy="675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Autor de la presentación:</a:t>
            </a:r>
          </a:p>
          <a:p>
            <a:pPr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José Gerardo Moreno Ayala</a:t>
            </a:r>
          </a:p>
        </p:txBody>
      </p:sp>
      <p:sp>
        <p:nvSpPr>
          <p:cNvPr id="126" name="Shape 126"/>
          <p:cNvSpPr/>
          <p:nvPr/>
        </p:nvSpPr>
        <p:spPr>
          <a:xfrm>
            <a:off x="8843495" y="8408564"/>
            <a:ext cx="3820363" cy="382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Agosto de 2016</a:t>
            </a:r>
          </a:p>
        </p:txBody>
      </p:sp>
      <p:sp>
        <p:nvSpPr>
          <p:cNvPr id="127" name="Shape 127"/>
          <p:cNvSpPr/>
          <p:nvPr/>
        </p:nvSpPr>
        <p:spPr>
          <a:xfrm>
            <a:off x="6784097" y="8992982"/>
            <a:ext cx="6603437" cy="346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7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Foto: Oaxaca mágica © 2016 José Gerardo Moreno Ayala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500" fill="hold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6" dur="1500" fill="hold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1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3" dur="1500" fill="hold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8" dur="2500" fill="hold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1" animBg="1" advAuto="0"/>
      <p:bldP spid="122" grpId="2" animBg="1" advAuto="0"/>
      <p:bldP spid="123" grpId="3" animBg="1" advAuto="0"/>
      <p:bldP spid="124" grpId="4" animBg="1" advAuto="0"/>
      <p:bldP spid="125" grpId="6" animBg="1" advAuto="0"/>
      <p:bldP spid="126" grpId="5" animBg="1" advAuto="0"/>
      <p:bldP spid="127" grpId="7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71" name="Shape 1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72" name="17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945648" y="2220214"/>
            <a:ext cx="11368279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73" name="172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984425" y="5061449"/>
            <a:ext cx="11290726" cy="3689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1" animBg="1" advAuto="0"/>
      <p:bldP spid="172" grpId="2" animBg="1" advAuto="0"/>
      <p:bldP spid="173" grpId="3" animBg="1" advAuto="0"/>
      <p:bldP spid="173" grpId="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1499341" y="254000"/>
            <a:ext cx="11430000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77" name="176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45552" y="2560905"/>
            <a:ext cx="11028444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78" name="177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553164" y="5875120"/>
            <a:ext cx="11013219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2" dur="180" fill="hold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fill="hold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8" fill="hold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fill="hold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fill="hold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fill="hold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fill="hold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" accel="50000" fill="hold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 fill="hold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 fill="hold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 decel="50000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 decel="50000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 decel="50000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8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xit" presetSubtype="1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1" animBg="1" advAuto="0"/>
      <p:bldP spid="177" grpId="2" animBg="1" advAuto="0"/>
      <p:bldP spid="178" grpId="3" animBg="1" advAuto="0"/>
      <p:bldP spid="178" grpId="4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xfrm>
            <a:off x="1461870" y="254000"/>
            <a:ext cx="11430000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82" name="18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91165" y="2247270"/>
            <a:ext cx="10790616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83" name="182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426880" y="4519232"/>
            <a:ext cx="10638157" cy="470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0" dur="1000" fill="hold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1" animBg="1" advAuto="0"/>
      <p:bldP spid="182" grpId="2" animBg="1" advAuto="0"/>
      <p:bldP spid="183" grpId="3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86" name="Shape 186"/>
          <p:cNvSpPr>
            <a:spLocks noGrp="1"/>
          </p:cNvSpPr>
          <p:nvPr>
            <p:ph type="title"/>
          </p:nvPr>
        </p:nvSpPr>
        <p:spPr>
          <a:xfrm>
            <a:off x="1480605" y="254000"/>
            <a:ext cx="11430001" cy="1520372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87" name="186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78247" y="1969618"/>
            <a:ext cx="10858165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88" name="187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565201" y="4184349"/>
            <a:ext cx="10884255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89" name="188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598824" y="6682257"/>
            <a:ext cx="10817010" cy="2673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500" fill="hold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1" animBg="1" advAuto="0"/>
      <p:bldP spid="187" grpId="2" animBg="1" advAuto="0"/>
      <p:bldP spid="188" grpId="3" animBg="1" advAuto="0"/>
      <p:bldP spid="188" grpId="4" animBg="1" advAuto="0"/>
      <p:bldP spid="189" grpId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xfrm>
            <a:off x="1593017" y="1059617"/>
            <a:ext cx="10259046" cy="827166"/>
          </a:xfrm>
          <a:prstGeom prst="rect">
            <a:avLst/>
          </a:prstGeom>
        </p:spPr>
        <p:txBody>
          <a:bodyPr/>
          <a:lstStyle>
            <a:lvl1pPr defTabSz="578358">
              <a:defRPr sz="3959">
                <a:solidFill>
                  <a:srgbClr val="000000"/>
                </a:solidFill>
                <a:effectLst>
                  <a:outerShdw blurRad="50292" dist="37719" dir="54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93" name="19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60032" y="2740391"/>
            <a:ext cx="10924546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94" name="193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574303" y="4880990"/>
            <a:ext cx="10896006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" dur="1000" fill="hold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3" dur="1500" fill="hold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1" animBg="1" advAuto="0"/>
      <p:bldP spid="193" grpId="2" animBg="1" advAuto="0"/>
      <p:bldP spid="194" grpId="3" animBg="1" advAuto="0"/>
      <p:bldP spid="194" grpId="4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97" name="Shape 197"/>
          <p:cNvSpPr>
            <a:spLocks noGrp="1"/>
          </p:cNvSpPr>
          <p:nvPr>
            <p:ph type="title"/>
          </p:nvPr>
        </p:nvSpPr>
        <p:spPr>
          <a:xfrm>
            <a:off x="1555546" y="254000"/>
            <a:ext cx="11430001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crecimiento económico, desarrollo</a:t>
            </a:r>
          </a:p>
        </p:txBody>
      </p:sp>
      <p:pic>
        <p:nvPicPr>
          <p:cNvPr id="198" name="19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23514" y="2710619"/>
            <a:ext cx="10591492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xfrm>
            <a:off x="1461870" y="-235740"/>
            <a:ext cx="11430000" cy="24384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pic>
        <p:nvPicPr>
          <p:cNvPr id="202" name="20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48112" y="1629545"/>
            <a:ext cx="10939014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03" name="202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547008" y="4412194"/>
            <a:ext cx="10941223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04" name="203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545095" y="6686843"/>
            <a:ext cx="10945049" cy="2673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2000" fill="hold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1" animBg="1" advAuto="0"/>
      <p:bldP spid="202" grpId="2" animBg="1" advAuto="0"/>
      <p:bldP spid="203" grpId="3" animBg="1" advAuto="0"/>
      <p:bldP spid="203" grpId="4" animBg="1" advAuto="0"/>
      <p:bldP spid="204" grpId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07" name="Shape 207"/>
          <p:cNvSpPr>
            <a:spLocks noGrp="1"/>
          </p:cNvSpPr>
          <p:nvPr>
            <p:ph type="title"/>
          </p:nvPr>
        </p:nvSpPr>
        <p:spPr>
          <a:xfrm>
            <a:off x="1686694" y="254000"/>
            <a:ext cx="11430000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pic>
        <p:nvPicPr>
          <p:cNvPr id="208" name="20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31798" y="2281991"/>
            <a:ext cx="10721527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09" name="208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76376" y="5626757"/>
            <a:ext cx="10632371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2" dur="1500" fill="hold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1" animBg="1" advAuto="0"/>
      <p:bldP spid="208" grpId="2" animBg="1" advAuto="0"/>
      <p:bldP spid="209" grpId="3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58361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1705429" y="-251853"/>
            <a:ext cx="11430000" cy="24384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pic>
        <p:nvPicPr>
          <p:cNvPr id="213" name="21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12947" y="1587656"/>
            <a:ext cx="10768597" cy="470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14" name="213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43609" y="6565546"/>
            <a:ext cx="10707273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367" fill="hold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98" fill="hold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fill="hold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9" fill="hold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3" fill="hold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0" fill="hold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25" decel="50000" fill="hold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 decel="50000" fill="hold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25" decel="50000" fill="hold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0" decel="50000" fill="hold">
                                          <p:stCondLst>
                                            <p:cond delay="1232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25" decel="50000" fill="hold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0" decel="50000" fill="hold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25" decel="50000" fill="hold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1" animBg="1" advAuto="0"/>
      <p:bldP spid="213" grpId="2" animBg="1" advAuto="0"/>
      <p:bldP spid="214" grpId="3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17" name="Shape 217"/>
          <p:cNvSpPr>
            <a:spLocks noGrp="1"/>
          </p:cNvSpPr>
          <p:nvPr>
            <p:ph type="title"/>
          </p:nvPr>
        </p:nvSpPr>
        <p:spPr>
          <a:xfrm>
            <a:off x="1480605" y="-509787"/>
            <a:ext cx="11430001" cy="24384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pic>
        <p:nvPicPr>
          <p:cNvPr id="218" name="21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89409" y="1276228"/>
            <a:ext cx="10921995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19" name="218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622312" y="5219594"/>
            <a:ext cx="10856190" cy="419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animBg="1" advAuto="0"/>
      <p:bldP spid="218" grpId="2" animBg="1" advAuto="0"/>
      <p:bldP spid="219" grpId="3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pic>
        <p:nvPicPr>
          <p:cNvPr id="130" name="129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375893" y="2060285"/>
            <a:ext cx="10731811" cy="673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sp>
        <p:nvSpPr>
          <p:cNvPr id="131" name="Shape 131"/>
          <p:cNvSpPr/>
          <p:nvPr/>
        </p:nvSpPr>
        <p:spPr>
          <a:xfrm>
            <a:off x="1295983" y="693560"/>
            <a:ext cx="10028576" cy="676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Antecedentes, objetivo, metodología y resultado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1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22" name="Shape 222"/>
          <p:cNvSpPr>
            <a:spLocks noGrp="1"/>
          </p:cNvSpPr>
          <p:nvPr>
            <p:ph type="title"/>
          </p:nvPr>
        </p:nvSpPr>
        <p:spPr>
          <a:xfrm>
            <a:off x="1555546" y="254000"/>
            <a:ext cx="11430001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sp>
        <p:nvSpPr>
          <p:cNvPr id="223" name="Shape 223"/>
          <p:cNvSpPr/>
          <p:nvPr/>
        </p:nvSpPr>
        <p:spPr>
          <a:xfrm>
            <a:off x="1618216" y="2164825"/>
            <a:ext cx="10789442" cy="3143418"/>
          </a:xfrm>
          <a:prstGeom prst="rect">
            <a:avLst/>
          </a:prstGeom>
          <a:solidFill>
            <a:srgbClr val="47568D"/>
          </a:solidFill>
          <a:ln w="12700">
            <a:solidFill>
              <a:srgbClr val="000000"/>
            </a:solidFill>
            <a:miter lim="400000"/>
          </a:ln>
          <a:effectLst>
            <a:outerShdw blurRad="381000" dist="119618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El análisis microeconómico parte del consumidor racional que busca maximizar su bienestar (individualismo metodológico) con ello sustituye la visión holista y con predominio de la oferta en el análisis clásico, por un enfoque atomista que privilegia la soberanía del consumidor.</a:t>
            </a:r>
          </a:p>
        </p:txBody>
      </p:sp>
      <p:pic>
        <p:nvPicPr>
          <p:cNvPr id="224" name="223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17202" y="5722586"/>
            <a:ext cx="10791470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" grpId="1" animBg="1" advAuto="0"/>
      <p:bldP spid="223" grpId="2" animBg="1" advAuto="0"/>
      <p:bldP spid="224" grpId="3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27" name="Shape 227"/>
          <p:cNvSpPr>
            <a:spLocks noGrp="1"/>
          </p:cNvSpPr>
          <p:nvPr>
            <p:ph type="title"/>
          </p:nvPr>
        </p:nvSpPr>
        <p:spPr>
          <a:xfrm>
            <a:off x="1667958" y="-100283"/>
            <a:ext cx="11223804" cy="1738678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3. El neoliberalismo y el crecimiento como desarrollo</a:t>
            </a:r>
          </a:p>
        </p:txBody>
      </p:sp>
      <p:pic>
        <p:nvPicPr>
          <p:cNvPr id="228" name="22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85781" y="1587239"/>
            <a:ext cx="10657267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29" name="228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28196" y="3511619"/>
            <a:ext cx="10572438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30" name="229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759071" y="6968294"/>
            <a:ext cx="10510683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1500" fill="hold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" dur="1500" fill="hold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0" dur="1000" fill="hold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1" animBg="1" advAuto="0"/>
      <p:bldP spid="228" grpId="2" animBg="1" advAuto="0"/>
      <p:bldP spid="229" grpId="3" animBg="1" advAuto="0"/>
      <p:bldP spid="229" grpId="4" animBg="1" advAuto="0"/>
      <p:bldP spid="230" grpId="5" animBg="1" advAuto="0"/>
      <p:bldP spid="230" grpId="6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33" name="Shape 233"/>
          <p:cNvSpPr>
            <a:spLocks noGrp="1"/>
          </p:cNvSpPr>
          <p:nvPr>
            <p:ph type="title"/>
          </p:nvPr>
        </p:nvSpPr>
        <p:spPr>
          <a:xfrm>
            <a:off x="1780540" y="141588"/>
            <a:ext cx="11430000" cy="2009463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34" name="233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47290" y="2240437"/>
            <a:ext cx="10606573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35" name="234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47291" y="6974014"/>
            <a:ext cx="10606573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36" name="235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747291" y="5303652"/>
            <a:ext cx="10606573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1500" fill="hold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1" dur="1500" fill="hold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2" dur="1500" fill="hold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animBg="1" advAuto="0"/>
      <p:bldP spid="234" grpId="2" animBg="1" advAuto="0"/>
      <p:bldP spid="235" grpId="5" animBg="1" advAuto="0"/>
      <p:bldP spid="235" grpId="6" animBg="1" advAuto="0"/>
      <p:bldP spid="236" grpId="3" animBg="1" advAuto="0"/>
      <p:bldP spid="236" grpId="4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25499" y="-15867"/>
            <a:ext cx="13038811" cy="980814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39" name="Shape 239"/>
          <p:cNvSpPr>
            <a:spLocks noGrp="1"/>
          </p:cNvSpPr>
          <p:nvPr>
            <p:ph type="title"/>
          </p:nvPr>
        </p:nvSpPr>
        <p:spPr>
          <a:xfrm>
            <a:off x="1814342" y="49442"/>
            <a:ext cx="11430000" cy="1840488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40" name="239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844738" y="1733860"/>
            <a:ext cx="10386372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41" name="240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844737" y="5717150"/>
            <a:ext cx="10386376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3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box(out)">
                                      <p:cBhvr>
                                        <p:cTn id="24" dur="1500" fill="hold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1" animBg="1" advAuto="0"/>
      <p:bldP spid="240" grpId="2" animBg="1" advAuto="0"/>
      <p:bldP spid="241" grpId="3" animBg="1" advAuto="0"/>
      <p:bldP spid="241" grpId="4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1864799" y="538884"/>
            <a:ext cx="11430000" cy="1868632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45" name="244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51399" y="2528244"/>
            <a:ext cx="10470151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46" name="245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51401" y="5109018"/>
            <a:ext cx="10470148" cy="419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5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2" dur="1500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xit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animBg="1" advAuto="0"/>
      <p:bldP spid="245" grpId="2" animBg="1" advAuto="0"/>
      <p:bldP spid="246" grpId="3" animBg="1" advAuto="0"/>
      <p:bldP spid="246" grpId="4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49" name="Shape 249"/>
          <p:cNvSpPr>
            <a:spLocks noGrp="1"/>
          </p:cNvSpPr>
          <p:nvPr>
            <p:ph type="title"/>
          </p:nvPr>
        </p:nvSpPr>
        <p:spPr>
          <a:xfrm>
            <a:off x="1678869" y="511314"/>
            <a:ext cx="11430000" cy="1923772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50" name="249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864426" y="2843856"/>
            <a:ext cx="10571769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1" animBg="1" advAuto="0"/>
      <p:bldP spid="250" grpId="2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xfrm>
            <a:off x="1939740" y="15064"/>
            <a:ext cx="11430000" cy="2438401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54" name="253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70136" y="1946575"/>
            <a:ext cx="10534298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55" name="254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32666" y="5811897"/>
            <a:ext cx="10515564" cy="3689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1500" fill="hold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" dur="1500" fill="hold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animBg="1" advAuto="0"/>
      <p:bldP spid="254" grpId="2" animBg="1" advAuto="0"/>
      <p:bldP spid="255" grpId="3" animBg="1" advAuto="0"/>
      <p:bldP spid="255" grpId="4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58" name="Shape 258"/>
          <p:cNvSpPr>
            <a:spLocks noGrp="1"/>
          </p:cNvSpPr>
          <p:nvPr>
            <p:ph type="title"/>
          </p:nvPr>
        </p:nvSpPr>
        <p:spPr>
          <a:xfrm>
            <a:off x="1696181" y="525099"/>
            <a:ext cx="11430000" cy="1896202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59" name="258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45668" y="2314317"/>
            <a:ext cx="10815328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60" name="259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815925" y="5915301"/>
            <a:ext cx="10796593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2" dur="1500" fill="hold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xit" presetSubtype="1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animBg="1" advAuto="0"/>
      <p:bldP spid="259" grpId="2" animBg="1" advAuto="0"/>
      <p:bldP spid="260" grpId="3" animBg="1" advAuto="0"/>
      <p:bldP spid="260" grpId="4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xfrm>
            <a:off x="1864088" y="474555"/>
            <a:ext cx="11430000" cy="1997290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El neoestructuralismo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desde dentro</a:t>
            </a:r>
          </a:p>
        </p:txBody>
      </p:sp>
      <p:pic>
        <p:nvPicPr>
          <p:cNvPr id="264" name="263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894839" y="2851000"/>
            <a:ext cx="10515565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1500" fill="hold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1" animBg="1" advAuto="0"/>
      <p:bldP spid="264" grpId="2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67" name="Shape 267"/>
          <p:cNvSpPr>
            <a:spLocks noGrp="1"/>
          </p:cNvSpPr>
          <p:nvPr>
            <p:ph type="title"/>
          </p:nvPr>
        </p:nvSpPr>
        <p:spPr>
          <a:xfrm>
            <a:off x="1919937" y="254711"/>
            <a:ext cx="11430001" cy="14459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5. El desarrollo sustentable</a:t>
            </a:r>
          </a:p>
        </p:txBody>
      </p:sp>
      <p:pic>
        <p:nvPicPr>
          <p:cNvPr id="268" name="26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32665" y="2270041"/>
            <a:ext cx="10393784" cy="521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xit" presetSubtype="1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1" animBg="1" advAuto="0"/>
      <p:bldP spid="268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1220761" y="-85402"/>
            <a:ext cx="11430000" cy="1410609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1. Introducción</a:t>
            </a:r>
          </a:p>
        </p:txBody>
      </p:sp>
      <p:pic>
        <p:nvPicPr>
          <p:cNvPr id="135" name="134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192359" y="1474534"/>
            <a:ext cx="11594187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36" name="135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203864" y="3513488"/>
            <a:ext cx="11571178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37" name="136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177018" y="5552443"/>
            <a:ext cx="11517485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38" name="137 Imagen"/>
          <p:cNvPicPr>
            <a:picLocks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1234551" y="7083397"/>
            <a:ext cx="11402421" cy="2165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2500" fill="hold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xit" presetSubtype="1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1" animBg="1" advAuto="0"/>
      <p:bldP spid="135" grpId="2" animBg="1" advAuto="0"/>
      <p:bldP spid="136" grpId="3" animBg="1" advAuto="0"/>
      <p:bldP spid="136" grpId="4" animBg="1" advAuto="0"/>
      <p:bldP spid="137" grpId="5" animBg="1" advAuto="0"/>
      <p:bldP spid="137" grpId="6" animBg="1" advAuto="0"/>
      <p:bldP spid="138" grpId="7" animBg="1" advAuto="0"/>
      <p:bldP spid="138" grpId="8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71" name="Shape 271"/>
          <p:cNvSpPr>
            <a:spLocks noGrp="1"/>
          </p:cNvSpPr>
          <p:nvPr>
            <p:ph type="title"/>
          </p:nvPr>
        </p:nvSpPr>
        <p:spPr>
          <a:xfrm>
            <a:off x="1826262" y="382301"/>
            <a:ext cx="11430000" cy="1427522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5. El desarrollo sustentable</a:t>
            </a:r>
          </a:p>
        </p:txBody>
      </p:sp>
      <p:pic>
        <p:nvPicPr>
          <p:cNvPr id="272" name="27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801162" y="2299939"/>
            <a:ext cx="10618608" cy="6229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1500" fill="hold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1" animBg="1" advAuto="0"/>
      <p:bldP spid="272" grpId="2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75" name="Shape 275"/>
          <p:cNvSpPr>
            <a:spLocks noGrp="1"/>
          </p:cNvSpPr>
          <p:nvPr>
            <p:ph type="title"/>
          </p:nvPr>
        </p:nvSpPr>
        <p:spPr>
          <a:xfrm>
            <a:off x="1957763" y="254000"/>
            <a:ext cx="11016579" cy="1170337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5. El desarrollo sustentable</a:t>
            </a:r>
          </a:p>
        </p:txBody>
      </p:sp>
      <p:pic>
        <p:nvPicPr>
          <p:cNvPr id="276" name="275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36610" y="1384110"/>
            <a:ext cx="10478094" cy="4197519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77" name="276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36609" y="6068098"/>
            <a:ext cx="10478096" cy="3181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500" fill="hold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1" dur="1500" fill="hold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" grpId="1" animBg="1" advAuto="0"/>
      <p:bldP spid="276" grpId="2" animBg="1" advAuto="0"/>
      <p:bldP spid="277" grpId="3" animBg="1" advAuto="0"/>
      <p:bldP spid="277" grpId="4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80" name="Shape 280"/>
          <p:cNvSpPr>
            <a:spLocks noGrp="1"/>
          </p:cNvSpPr>
          <p:nvPr>
            <p:ph type="title"/>
          </p:nvPr>
        </p:nvSpPr>
        <p:spPr>
          <a:xfrm>
            <a:off x="1882313" y="308401"/>
            <a:ext cx="10731776" cy="156562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5. El desarrollo sustentable</a:t>
            </a:r>
          </a:p>
        </p:txBody>
      </p:sp>
      <p:pic>
        <p:nvPicPr>
          <p:cNvPr id="281" name="280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35164" y="2253437"/>
            <a:ext cx="10459358" cy="470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500" fill="hold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1" animBg="1" advAuto="0"/>
      <p:bldP spid="281" grpId="2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84" name="Shape 284"/>
          <p:cNvSpPr>
            <a:spLocks noGrp="1"/>
          </p:cNvSpPr>
          <p:nvPr>
            <p:ph type="title"/>
          </p:nvPr>
        </p:nvSpPr>
        <p:spPr>
          <a:xfrm>
            <a:off x="1789358" y="-3963"/>
            <a:ext cx="11430001" cy="15196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6. El desarrollo a escala humana</a:t>
            </a:r>
          </a:p>
        </p:txBody>
      </p:sp>
      <p:pic>
        <p:nvPicPr>
          <p:cNvPr id="285" name="284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71353" y="1557369"/>
            <a:ext cx="10899637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86" name="285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827560" y="5250530"/>
            <a:ext cx="10787224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87" name="286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827560" y="7165691"/>
            <a:ext cx="10787221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1" animBg="1" advAuto="0"/>
      <p:bldP spid="285" grpId="2" animBg="1" advAuto="0"/>
      <p:bldP spid="286" grpId="3" animBg="1" advAuto="0"/>
      <p:bldP spid="286" grpId="4" animBg="1" advAuto="0"/>
      <p:bldP spid="287" grpId="5" animBg="1" advAuto="0"/>
      <p:bldP spid="287" grpId="6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xfrm>
            <a:off x="1676585" y="198155"/>
            <a:ext cx="11430001" cy="153806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6. El desarrollo a escala humana</a:t>
            </a:r>
          </a:p>
        </p:txBody>
      </p:sp>
      <p:pic>
        <p:nvPicPr>
          <p:cNvPr id="291" name="290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78399" y="1508111"/>
            <a:ext cx="10918373" cy="3181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92" name="291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678399" y="5051341"/>
            <a:ext cx="10918373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93" name="292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678399" y="6562571"/>
            <a:ext cx="10918373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500" fill="hold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2" dur="1500" fill="hold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2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1" animBg="1" advAuto="0"/>
      <p:bldP spid="291" grpId="2" animBg="1" advAuto="0"/>
      <p:bldP spid="292" grpId="3" animBg="1" advAuto="0"/>
      <p:bldP spid="292" grpId="4" animBg="1" advAuto="0"/>
      <p:bldP spid="293" grpId="5" animBg="1" advAuto="0"/>
      <p:bldP spid="293" grpId="6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pic>
        <p:nvPicPr>
          <p:cNvPr id="296" name="295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74315" y="2185578"/>
            <a:ext cx="10731018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297" name="296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674314" y="5803275"/>
            <a:ext cx="10824697" cy="3181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sp>
        <p:nvSpPr>
          <p:cNvPr id="298" name="Shape 298"/>
          <p:cNvSpPr/>
          <p:nvPr/>
        </p:nvSpPr>
        <p:spPr>
          <a:xfrm>
            <a:off x="1695470" y="566362"/>
            <a:ext cx="11016578" cy="1170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6. El desarrollo a escala humana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xit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1" animBg="1" advAuto="0"/>
      <p:bldP spid="296" grpId="2" animBg="1" advAuto="0"/>
      <p:bldP spid="297" grpId="3" animBg="1" advAuto="0"/>
      <p:bldP spid="297" grpId="4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01" name="Shape 301"/>
          <p:cNvSpPr>
            <a:spLocks noGrp="1"/>
          </p:cNvSpPr>
          <p:nvPr>
            <p:ph type="title"/>
          </p:nvPr>
        </p:nvSpPr>
        <p:spPr>
          <a:xfrm>
            <a:off x="1826107" y="235264"/>
            <a:ext cx="11430001" cy="147375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7. El desarrollo humano</a:t>
            </a:r>
          </a:p>
        </p:txBody>
      </p:sp>
      <p:pic>
        <p:nvPicPr>
          <p:cNvPr id="302" name="30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60791" y="2157338"/>
            <a:ext cx="10646711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03" name="302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88893" y="4250480"/>
            <a:ext cx="10590507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04" name="303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788893" y="6094756"/>
            <a:ext cx="10590507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4" dur="1500" fill="hold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xit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1" animBg="1" advAuto="0"/>
      <p:bldP spid="302" grpId="2" animBg="1" advAuto="0"/>
      <p:bldP spid="303" grpId="3" animBg="1" advAuto="0"/>
      <p:bldP spid="303" grpId="4" animBg="1" advAuto="0"/>
      <p:bldP spid="304" grpId="5" animBg="1" advAuto="0"/>
      <p:bldP spid="304" grpId="6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1976711" y="198877"/>
            <a:ext cx="11430001" cy="168505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7. El desarrollo humano</a:t>
            </a:r>
          </a:p>
        </p:txBody>
      </p:sp>
      <p:pic>
        <p:nvPicPr>
          <p:cNvPr id="308" name="30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12385" y="1906303"/>
            <a:ext cx="10409471" cy="419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09" name="308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2049856" y="6486010"/>
            <a:ext cx="10242836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1500" fill="hold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1500" fill="hold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" grpId="1" animBg="1" advAuto="0"/>
      <p:bldP spid="308" grpId="2" animBg="1" advAuto="0"/>
      <p:bldP spid="309" grpId="3" animBg="1" advAuto="0"/>
      <p:bldP spid="309" grpId="4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12" name="Shape 312"/>
          <p:cNvSpPr>
            <a:spLocks noGrp="1"/>
          </p:cNvSpPr>
          <p:nvPr>
            <p:ph type="title"/>
          </p:nvPr>
        </p:nvSpPr>
        <p:spPr>
          <a:xfrm>
            <a:off x="1972379" y="235625"/>
            <a:ext cx="11430001" cy="1684524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8. El desarrollo como libertad 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 enfoque de capacidades</a:t>
            </a:r>
          </a:p>
        </p:txBody>
      </p:sp>
      <p:pic>
        <p:nvPicPr>
          <p:cNvPr id="313" name="31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29316" y="2386125"/>
            <a:ext cx="10307152" cy="165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14" name="313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2029316" y="4496921"/>
            <a:ext cx="10307151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15" name="314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2029317" y="6284458"/>
            <a:ext cx="10307148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3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box(out)">
                                      <p:cBhvr>
                                        <p:cTn id="23" dur="1500" fill="hold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xit" presetSubtype="32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1" animBg="1" advAuto="0"/>
      <p:bldP spid="313" grpId="2" animBg="1" advAuto="0"/>
      <p:bldP spid="314" grpId="3" animBg="1" advAuto="0"/>
      <p:bldP spid="314" grpId="4" animBg="1" advAuto="0"/>
      <p:bldP spid="315" grpId="5" animBg="1" advAuto="0"/>
      <p:bldP spid="315" grpId="6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18" name="Shape 318"/>
          <p:cNvSpPr>
            <a:spLocks noGrp="1"/>
          </p:cNvSpPr>
          <p:nvPr>
            <p:ph type="title"/>
          </p:nvPr>
        </p:nvSpPr>
        <p:spPr>
          <a:xfrm>
            <a:off x="1957254" y="254000"/>
            <a:ext cx="11430001" cy="1988230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8. El desarrollo como libertad 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 enfoque de capacidades</a:t>
            </a:r>
          </a:p>
        </p:txBody>
      </p:sp>
      <p:pic>
        <p:nvPicPr>
          <p:cNvPr id="319" name="318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901778" y="2188306"/>
            <a:ext cx="10475767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20" name="319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01778" y="5790317"/>
            <a:ext cx="10475768" cy="3181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1500" fill="hold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500" fill="hold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1" animBg="1" advAuto="0"/>
      <p:bldP spid="319" grpId="2" animBg="1" advAuto="0"/>
      <p:bldP spid="320" grpId="3" animBg="1" advAuto="0"/>
      <p:bldP spid="320" grpId="4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1408486" y="-122601"/>
            <a:ext cx="11430000" cy="1372257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1. Introducción</a:t>
            </a:r>
          </a:p>
        </p:txBody>
      </p:sp>
      <p:pic>
        <p:nvPicPr>
          <p:cNvPr id="142" name="141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14789" y="1102725"/>
            <a:ext cx="10650674" cy="1657519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43" name="142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399451" y="3273871"/>
            <a:ext cx="10681350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44" name="143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403285" y="4937016"/>
            <a:ext cx="10673682" cy="4197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1500" fill="hold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1500" fill="hold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1" animBg="1" advAuto="0"/>
      <p:bldP spid="142" grpId="2" animBg="1" advAuto="0"/>
      <p:bldP spid="143" grpId="3" animBg="1" advAuto="0"/>
      <p:bldP spid="143" grpId="4" animBg="1" advAuto="0"/>
      <p:bldP spid="144" grpId="5" animBg="1" advAuto="0"/>
      <p:bldP spid="144" grpId="6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23" name="Shape 323"/>
          <p:cNvSpPr>
            <a:spLocks noGrp="1"/>
          </p:cNvSpPr>
          <p:nvPr>
            <p:ph type="title"/>
          </p:nvPr>
        </p:nvSpPr>
        <p:spPr>
          <a:xfrm>
            <a:off x="2032917" y="197794"/>
            <a:ext cx="11430001" cy="1979043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8. El desarrollo como libertad 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 enfoque de capacidades</a:t>
            </a:r>
          </a:p>
        </p:txBody>
      </p:sp>
      <p:pic>
        <p:nvPicPr>
          <p:cNvPr id="324" name="323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33648" y="2505727"/>
            <a:ext cx="10400826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25" name="324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2052383" y="5495434"/>
            <a:ext cx="10363355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1500" fill="hold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" grpId="1" animBg="1" advAuto="0"/>
      <p:bldP spid="324" grpId="2" animBg="1" advAuto="0"/>
      <p:bldP spid="325" grpId="3" animBg="1" advAuto="0"/>
      <p:bldP spid="325" grpId="4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28" name="Shape 328"/>
          <p:cNvSpPr>
            <a:spLocks noGrp="1"/>
          </p:cNvSpPr>
          <p:nvPr>
            <p:ph type="title"/>
          </p:nvPr>
        </p:nvSpPr>
        <p:spPr>
          <a:xfrm>
            <a:off x="1751527" y="-56920"/>
            <a:ext cx="11430000" cy="1960669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8. El desarrollo como libertad 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 enfoque de capacidades</a:t>
            </a:r>
          </a:p>
        </p:txBody>
      </p:sp>
      <p:pic>
        <p:nvPicPr>
          <p:cNvPr id="329" name="328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33522" y="1583133"/>
            <a:ext cx="10700590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30" name="329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33521" y="4329003"/>
            <a:ext cx="10700591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31" name="330 Imagen"/>
          <p:cNvPicPr>
            <a:picLocks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733521" y="8090872"/>
            <a:ext cx="10700591" cy="1657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1500" fill="hold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3" dur="1500" fill="hold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3" dur="1500" fill="hold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1" animBg="1" advAuto="0"/>
      <p:bldP spid="329" grpId="2" animBg="1" advAuto="0"/>
      <p:bldP spid="330" grpId="3" animBg="1" advAuto="0"/>
      <p:bldP spid="330" grpId="4" animBg="1" advAuto="0"/>
      <p:bldP spid="331" grpId="5" animBg="1" advAuto="0"/>
      <p:bldP spid="331" grpId="6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34" name="Shape 334"/>
          <p:cNvSpPr>
            <a:spLocks noGrp="1"/>
          </p:cNvSpPr>
          <p:nvPr>
            <p:ph type="title"/>
          </p:nvPr>
        </p:nvSpPr>
        <p:spPr>
          <a:xfrm>
            <a:off x="2201174" y="403882"/>
            <a:ext cx="11430000" cy="149212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9. A manera de cierre</a:t>
            </a:r>
          </a:p>
        </p:txBody>
      </p:sp>
      <p:pic>
        <p:nvPicPr>
          <p:cNvPr id="335" name="334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207341" y="2040317"/>
            <a:ext cx="9998016" cy="521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1" animBg="1" advAuto="0"/>
      <p:bldP spid="335" grpId="2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38" name="Shape 338"/>
          <p:cNvSpPr>
            <a:spLocks noGrp="1"/>
          </p:cNvSpPr>
          <p:nvPr>
            <p:ph type="title"/>
          </p:nvPr>
        </p:nvSpPr>
        <p:spPr>
          <a:xfrm>
            <a:off x="2107137" y="476296"/>
            <a:ext cx="11430000" cy="123488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9. A manera de cierre</a:t>
            </a:r>
          </a:p>
        </p:txBody>
      </p:sp>
      <p:pic>
        <p:nvPicPr>
          <p:cNvPr id="339" name="338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104355" y="2574093"/>
            <a:ext cx="10082325" cy="521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1" animBg="1" advAuto="0"/>
      <p:bldP spid="339" grpId="2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3" y="-15876"/>
            <a:ext cx="13021959" cy="978544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342" name="Shape 342"/>
          <p:cNvSpPr>
            <a:spLocks noGrp="1"/>
          </p:cNvSpPr>
          <p:nvPr>
            <p:ph type="title"/>
          </p:nvPr>
        </p:nvSpPr>
        <p:spPr>
          <a:xfrm>
            <a:off x="1986280" y="478790"/>
            <a:ext cx="11430001" cy="1567338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Bibliografía:</a:t>
            </a:r>
          </a:p>
        </p:txBody>
      </p:sp>
      <p:pic>
        <p:nvPicPr>
          <p:cNvPr id="343" name="34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13817" y="2003203"/>
            <a:ext cx="10475766" cy="216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344" name="6E8F33AC-4117-42BD-AEA9-22CB5CF48152-L0-001.jpe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 rot="5494">
            <a:off x="4866952" y="4373656"/>
            <a:ext cx="3964918" cy="5186510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Shape 345"/>
          <p:cNvSpPr/>
          <p:nvPr/>
        </p:nvSpPr>
        <p:spPr>
          <a:xfrm>
            <a:off x="1006750" y="8874410"/>
            <a:ext cx="3466617" cy="625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Foto: Jaque a la torre (detalle)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© 2007 José Gerardo Moreno Ayala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1500" fill="hold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1" animBg="1" advAuto="0"/>
      <p:bldP spid="343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47" name="Shape 147"/>
          <p:cNvSpPr>
            <a:spLocks noGrp="1"/>
          </p:cNvSpPr>
          <p:nvPr>
            <p:ph type="title"/>
          </p:nvPr>
        </p:nvSpPr>
        <p:spPr>
          <a:xfrm>
            <a:off x="1436588" y="-44176"/>
            <a:ext cx="11360980" cy="2438401"/>
          </a:xfrm>
          <a:prstGeom prst="rect">
            <a:avLst/>
          </a:prstGeom>
        </p:spPr>
        <p:txBody>
          <a:bodyPr/>
          <a:lstStyle/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2. El estructuralismo </a:t>
            </a:r>
          </a:p>
          <a:p>
            <a: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y el desarrollo hacia adentro</a:t>
            </a:r>
          </a:p>
        </p:txBody>
      </p:sp>
      <p:pic>
        <p:nvPicPr>
          <p:cNvPr id="148" name="14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319459" y="3009208"/>
            <a:ext cx="10365881" cy="114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49" name="148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275936" y="4761010"/>
            <a:ext cx="10452928" cy="3181517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1000" fill="hold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" animBg="1" advAuto="0"/>
      <p:bldP spid="148" grpId="2" animBg="1" advAuto="0"/>
      <p:bldP spid="149" grpId="3" animBg="1" advAuto="0"/>
      <p:bldP spid="149" grpId="4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354919" y="-12032"/>
            <a:ext cx="11430001" cy="24384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riqueza, evolución y progreso económico</a:t>
            </a:r>
          </a:p>
        </p:txBody>
      </p:sp>
      <p:pic>
        <p:nvPicPr>
          <p:cNvPr id="153" name="15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396149" y="2180649"/>
            <a:ext cx="10792497" cy="2673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54" name="153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399984" y="5300549"/>
            <a:ext cx="10784826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4" dur="1500" fill="hold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1" animBg="1" advAuto="0"/>
      <p:bldP spid="153" grpId="2" animBg="1" advAuto="0"/>
      <p:bldP spid="154" grpId="3" animBg="1" advAuto="0"/>
      <p:bldP spid="154" grpId="4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1595358" y="-499870"/>
            <a:ext cx="11430000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riqueza, evolución y progreso económico</a:t>
            </a:r>
          </a:p>
        </p:txBody>
      </p:sp>
      <p:pic>
        <p:nvPicPr>
          <p:cNvPr id="158" name="15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619732" y="1611656"/>
            <a:ext cx="10584251" cy="4705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sp>
        <p:nvSpPr>
          <p:cNvPr id="159" name="Shape 159"/>
          <p:cNvSpPr/>
          <p:nvPr/>
        </p:nvSpPr>
        <p:spPr>
          <a:xfrm>
            <a:off x="1587913" y="6489770"/>
            <a:ext cx="10647887" cy="3143418"/>
          </a:xfrm>
          <a:prstGeom prst="rect">
            <a:avLst/>
          </a:prstGeom>
          <a:solidFill>
            <a:srgbClr val="47568D"/>
          </a:solidFill>
          <a:ln w="12700">
            <a:solidFill>
              <a:srgbClr val="000000"/>
            </a:solidFill>
            <a:miter lim="400000"/>
          </a:ln>
          <a:effectLst>
            <a:outerShdw blurRad="381000" dist="119618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El </a:t>
            </a:r>
            <a:r>
              <a:rPr u="sng"/>
              <a:t>progreso económico</a:t>
            </a:r>
            <a:r>
              <a:t> es otra idea asociada al desarrollo y surge de los avances de la revolución industrial, el progreso en la ciencia, la técnica, el arte, las letras y un estilo de vida sustentado en un consumo que se diversificó gracias a la importación de bienes y metales desde las colonias.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9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4" dur="1500" fill="hold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1" animBg="1" advAuto="0"/>
      <p:bldP spid="158" grpId="2" animBg="1" advAuto="0"/>
      <p:bldP spid="159" grpId="3" animBg="1" advAuto="0"/>
      <p:bldP spid="159" grpId="4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62" name="Shape 162"/>
          <p:cNvSpPr>
            <a:spLocks noGrp="1"/>
          </p:cNvSpPr>
          <p:nvPr>
            <p:ph type="title"/>
          </p:nvPr>
        </p:nvSpPr>
        <p:spPr>
          <a:xfrm>
            <a:off x="1594028" y="254000"/>
            <a:ext cx="11430000" cy="24384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riqueza, evolución y progreso económico</a:t>
            </a:r>
          </a:p>
        </p:txBody>
      </p:sp>
      <p:pic>
        <p:nvPicPr>
          <p:cNvPr id="163" name="162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573586" y="2192776"/>
            <a:ext cx="10681984" cy="3689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  <p:pic>
        <p:nvPicPr>
          <p:cNvPr id="164" name="163 Imagen"/>
          <p:cNvPicPr>
            <a:picLocks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585232" y="6069284"/>
            <a:ext cx="10658691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xit" presetSubtype="1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1" animBg="1" advAuto="0"/>
      <p:bldP spid="163" grpId="2" animBg="1" advAuto="0"/>
      <p:bldP spid="164" grpId="3" animBg="1" advAuto="0"/>
      <p:bldP spid="164" grpId="4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image1.jpg" descr="DSC02306"/>
          <p:cNvPicPr>
            <a:picLocks noChangeAspect="1"/>
          </p:cNvPicPr>
          <p:nvPr/>
        </p:nvPicPr>
        <p:blipFill>
          <a:blip r:embed="rId2" cstate="print">
            <a:extLst/>
          </a:blip>
          <a:srcRect l="9931" t="48310" b="86"/>
          <a:stretch>
            <a:fillRect/>
          </a:stretch>
        </p:blipFill>
        <p:spPr>
          <a:xfrm rot="21597034">
            <a:off x="-8534" y="-15875"/>
            <a:ext cx="13021959" cy="9785448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1078570" y="253999"/>
            <a:ext cx="11430000" cy="243840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Los conceptos: riqueza, evolución y progreso económico</a:t>
            </a:r>
          </a:p>
        </p:txBody>
      </p:sp>
      <p:pic>
        <p:nvPicPr>
          <p:cNvPr id="168" name="167 Imagen"/>
          <p:cNvPicPr>
            <a:picLocks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63" y="2721896"/>
            <a:ext cx="11423014" cy="3181518"/>
          </a:xfrm>
          <a:prstGeom prst="rect">
            <a:avLst/>
          </a:prstGeom>
          <a:effectLst>
            <a:outerShdw blurRad="381000" dist="119618" rotWithShape="0">
              <a:srgbClr val="000000">
                <a:alpha val="7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Industrial">
  <a:themeElements>
    <a:clrScheme name="Industrial">
      <a:dk1>
        <a:srgbClr val="BC00FF"/>
      </a:dk1>
      <a:lt1>
        <a:srgbClr val="FFFFFF"/>
      </a:lt1>
      <a:dk2>
        <a:srgbClr val="53585F"/>
      </a:dk2>
      <a:lt2>
        <a:srgbClr val="DCDEE0"/>
      </a:lt2>
      <a:accent1>
        <a:srgbClr val="0073CF"/>
      </a:accent1>
      <a:accent2>
        <a:srgbClr val="1A941F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Industrial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Indust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50800" dist="38100" dir="5400000" rotWithShape="0">
                <a:srgbClr val="000000"/>
              </a:outerShdw>
            </a:effectLst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50800" dist="38100" dir="5400000" rotWithShape="0">
                <a:srgbClr val="000000"/>
              </a:outerShdw>
            </a:effectLst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Industrial">
  <a:themeElements>
    <a:clrScheme name="Industrial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73CF"/>
      </a:accent1>
      <a:accent2>
        <a:srgbClr val="1A941F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Industrial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Indust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50800" dist="38100" dir="5400000" rotWithShape="0">
                <a:srgbClr val="000000"/>
              </a:outerShdw>
            </a:effectLst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50800" dist="38100" dir="5400000" rotWithShape="0">
                <a:srgbClr val="000000"/>
              </a:outerShdw>
            </a:effectLst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479</Words>
  <Application>Microsoft Office PowerPoint</Application>
  <PresentationFormat>Personalizado</PresentationFormat>
  <Paragraphs>67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Industrial</vt:lpstr>
      <vt:lpstr>Diapositiva 1</vt:lpstr>
      <vt:lpstr>Diapositiva 2</vt:lpstr>
      <vt:lpstr>1. Introducción</vt:lpstr>
      <vt:lpstr>1. Introducción</vt:lpstr>
      <vt:lpstr>2. El estructuralismo  y el desarrollo hacia adentro</vt:lpstr>
      <vt:lpstr>Los conceptos: riqueza, evolución y progreso económico</vt:lpstr>
      <vt:lpstr>Los conceptos: riqueza, evolución y progreso económico</vt:lpstr>
      <vt:lpstr>Los conceptos: riqueza, evolución y progreso económico</vt:lpstr>
      <vt:lpstr>Los conceptos: riqueza, evolución y progreso económico</vt:lpstr>
      <vt:lpstr>Los conceptos: crecimiento económico, desarrollo</vt:lpstr>
      <vt:lpstr>Los conceptos: crecimiento económico, desarrollo</vt:lpstr>
      <vt:lpstr>Los conceptos: crecimiento económico, desarrollo</vt:lpstr>
      <vt:lpstr>Los conceptos: crecimiento económico, desarrollo</vt:lpstr>
      <vt:lpstr>Los conceptos: crecimiento económico, desarrollo</vt:lpstr>
      <vt:lpstr>Los conceptos: crecimiento económico, desarrollo</vt:lpstr>
      <vt:lpstr>3. El neoliberalismo y el crecimiento como desarrollo</vt:lpstr>
      <vt:lpstr>3. El neoliberalismo y el crecimiento como desarrollo</vt:lpstr>
      <vt:lpstr>3. El neoliberalismo y el crecimiento como desarrollo</vt:lpstr>
      <vt:lpstr>3. El neoliberalismo y el crecimiento como desarrollo</vt:lpstr>
      <vt:lpstr>3. El neoliberalismo y el crecimiento como desarrollo</vt:lpstr>
      <vt:lpstr>3. El neoliberalismo y el crecimiento como desarrollo</vt:lpstr>
      <vt:lpstr>4. El neoestructuralismo y el desarrollo desde dentro</vt:lpstr>
      <vt:lpstr>4. El neoestructuralismo y el desarrollo desde dentro</vt:lpstr>
      <vt:lpstr>4. El neoestructuralismo y el desarrollo desde dentro</vt:lpstr>
      <vt:lpstr>4. El neoestructuralismo y el desarrollo desde dentro</vt:lpstr>
      <vt:lpstr>4. El neoestructuralismo y el desarrollo desde dentro</vt:lpstr>
      <vt:lpstr>4. El neoestructuralismo y el desarrollo desde dentro</vt:lpstr>
      <vt:lpstr>4. El neoestructuralismo y el desarrollo desde dentro</vt:lpstr>
      <vt:lpstr>5. El desarrollo sustentable</vt:lpstr>
      <vt:lpstr>5. El desarrollo sustentable</vt:lpstr>
      <vt:lpstr>5. El desarrollo sustentable</vt:lpstr>
      <vt:lpstr>5. El desarrollo sustentable</vt:lpstr>
      <vt:lpstr>6. El desarrollo a escala humana</vt:lpstr>
      <vt:lpstr>6. El desarrollo a escala humana</vt:lpstr>
      <vt:lpstr>Diapositiva 35</vt:lpstr>
      <vt:lpstr>7. El desarrollo humano</vt:lpstr>
      <vt:lpstr>7. El desarrollo humano</vt:lpstr>
      <vt:lpstr>8. El desarrollo como libertad  o enfoque de capacidades</vt:lpstr>
      <vt:lpstr>8. El desarrollo como libertad  o enfoque de capacidades</vt:lpstr>
      <vt:lpstr>8. El desarrollo como libertad  o enfoque de capacidades</vt:lpstr>
      <vt:lpstr>8. El desarrollo como libertad  o enfoque de capacidades</vt:lpstr>
      <vt:lpstr>9. A manera de cierre</vt:lpstr>
      <vt:lpstr>9. A manera de cierre</vt:lpstr>
      <vt:lpstr>Bibliografía: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</dc:creator>
  <cp:lastModifiedBy>Gerardo</cp:lastModifiedBy>
  <cp:revision>1</cp:revision>
  <dcterms:modified xsi:type="dcterms:W3CDTF">2016-10-07T00:10:35Z</dcterms:modified>
</cp:coreProperties>
</file>