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sldIdLst>
    <p:sldId id="268" r:id="rId2"/>
    <p:sldId id="269" r:id="rId3"/>
    <p:sldId id="270" r:id="rId4"/>
    <p:sldId id="271" r:id="rId5"/>
    <p:sldId id="272" r:id="rId6"/>
    <p:sldId id="273" r:id="rId7"/>
    <p:sldId id="274" r:id="rId8"/>
    <p:sldId id="275" r:id="rId9"/>
    <p:sldId id="277" r:id="rId10"/>
    <p:sldId id="278" r:id="rId11"/>
    <p:sldId id="279" r:id="rId12"/>
    <p:sldId id="290" r:id="rId13"/>
    <p:sldId id="280" r:id="rId14"/>
    <p:sldId id="281" r:id="rId15"/>
    <p:sldId id="282" r:id="rId16"/>
    <p:sldId id="283" r:id="rId17"/>
    <p:sldId id="263" r:id="rId18"/>
    <p:sldId id="262" r:id="rId19"/>
    <p:sldId id="261" r:id="rId20"/>
    <p:sldId id="257" r:id="rId21"/>
    <p:sldId id="259" r:id="rId22"/>
    <p:sldId id="258" r:id="rId23"/>
    <p:sldId id="260" r:id="rId24"/>
    <p:sldId id="264" r:id="rId25"/>
    <p:sldId id="265" r:id="rId26"/>
    <p:sldId id="266" r:id="rId27"/>
    <p:sldId id="267" r:id="rId28"/>
    <p:sldId id="276" r:id="rId29"/>
    <p:sldId id="284" r:id="rId30"/>
    <p:sldId id="285" r:id="rId31"/>
    <p:sldId id="287" r:id="rId32"/>
    <p:sldId id="288" r:id="rId33"/>
    <p:sldId id="289" r:id="rId34"/>
    <p:sldId id="291" r:id="rId35"/>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5" autoAdjust="0"/>
    <p:restoredTop sz="90929"/>
  </p:normalViewPr>
  <p:slideViewPr>
    <p:cSldViewPr>
      <p:cViewPr>
        <p:scale>
          <a:sx n="90" d="100"/>
          <a:sy n="90" d="100"/>
        </p:scale>
        <p:origin x="-456" y="-2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684EC19-A63D-4E9D-B845-5A7D2C4C7C45}" type="slidenum">
              <a:rPr lang="es-ES"/>
              <a:pPr>
                <a:defRPr/>
              </a:pPr>
              <a:t>‹Nº›</a:t>
            </a:fld>
            <a:endParaRPr lang="es-ES"/>
          </a:p>
        </p:txBody>
      </p:sp>
    </p:spTree>
    <p:extLst>
      <p:ext uri="{BB962C8B-B14F-4D97-AF65-F5344CB8AC3E}">
        <p14:creationId xmlns:p14="http://schemas.microsoft.com/office/powerpoint/2010/main" xmlns="" val="36277047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C23AE32-D921-4067-8121-F3A1461AE57F}" type="slidenum">
              <a:rPr lang="es-ES" smtClean="0"/>
              <a:pPr/>
              <a:t>1</a:t>
            </a:fld>
            <a:endParaRPr lang="es-E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E1B2AAC-AC08-4A90-943A-1FC82687A19A}" type="slidenum">
              <a:rPr lang="es-ES" smtClean="0"/>
              <a:pPr/>
              <a:t>10</a:t>
            </a:fld>
            <a:endParaRPr lang="es-E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FB0E804-F6A1-49E9-817C-999E6CA30346}" type="slidenum">
              <a:rPr lang="es-ES" smtClean="0"/>
              <a:pPr/>
              <a:t>11</a:t>
            </a:fld>
            <a:endParaRPr lang="es-E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FB0E804-F6A1-49E9-817C-999E6CA30346}" type="slidenum">
              <a:rPr lang="es-ES" smtClean="0"/>
              <a:pPr/>
              <a:t>12</a:t>
            </a:fld>
            <a:endParaRPr lang="es-E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327D946-0526-4691-877A-EFA732979B3D}" type="slidenum">
              <a:rPr lang="es-ES" smtClean="0"/>
              <a:pPr/>
              <a:t>13</a:t>
            </a:fld>
            <a:endParaRPr lang="es-E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30EF7FD-13EA-42BA-8A20-E78313C3F470}" type="slidenum">
              <a:rPr lang="es-ES" smtClean="0"/>
              <a:pPr/>
              <a:t>14</a:t>
            </a:fld>
            <a:endParaRPr lang="es-E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F37FF31-9FC1-4D25-A999-8DC4958888DE}" type="slidenum">
              <a:rPr lang="es-ES" smtClean="0"/>
              <a:pPr/>
              <a:t>15</a:t>
            </a:fld>
            <a:endParaRPr lang="es-E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4D653B7C-C3F0-462E-A245-DC088D823083}" type="slidenum">
              <a:rPr lang="es-ES" smtClean="0"/>
              <a:pPr/>
              <a:t>16</a:t>
            </a:fld>
            <a:endParaRPr lang="es-E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305B3A7-70A7-4D62-8D69-DDDD22834861}" type="slidenum">
              <a:rPr lang="es-ES" smtClean="0"/>
              <a:pPr/>
              <a:t>17</a:t>
            </a:fld>
            <a:endParaRPr lang="es-E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2C7B22C-96CA-4C6F-96AB-7C9D785BE430}" type="slidenum">
              <a:rPr lang="es-ES" smtClean="0"/>
              <a:pPr/>
              <a:t>18</a:t>
            </a:fld>
            <a:endParaRPr lang="es-E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E41584E-CA5B-40FF-B1FB-7AAEE3BCAB73}" type="slidenum">
              <a:rPr lang="es-ES" smtClean="0"/>
              <a:pPr/>
              <a:t>19</a:t>
            </a:fld>
            <a:endParaRPr lang="es-E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BC0F3C3-3C41-43BC-9555-B33B1A009348}" type="slidenum">
              <a:rPr lang="es-ES" smtClean="0"/>
              <a:pPr/>
              <a:t>2</a:t>
            </a:fld>
            <a:endParaRPr lang="es-E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55B3274-758D-4D0F-8303-87DD3F5F2AD0}" type="slidenum">
              <a:rPr lang="es-ES" smtClean="0"/>
              <a:pPr/>
              <a:t>20</a:t>
            </a:fld>
            <a:endParaRPr lang="es-E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1766117F-277A-4A1D-8F2B-F7153EB9EBEF}" type="slidenum">
              <a:rPr lang="es-ES" smtClean="0"/>
              <a:pPr/>
              <a:t>21</a:t>
            </a:fld>
            <a:endParaRPr lang="es-E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B6441A79-FDC6-4DFD-B3C3-88F1392DA2F3}" type="slidenum">
              <a:rPr lang="es-ES" smtClean="0"/>
              <a:pPr/>
              <a:t>22</a:t>
            </a:fld>
            <a:endParaRPr lang="es-E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37B6B69-0CB5-4186-80BC-CEF38A1B6A4C}" type="slidenum">
              <a:rPr lang="es-ES" smtClean="0"/>
              <a:pPr/>
              <a:t>23</a:t>
            </a:fld>
            <a:endParaRPr lang="es-E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BEBC752-496E-4FAC-A32A-648708316590}" type="slidenum">
              <a:rPr lang="es-ES" smtClean="0"/>
              <a:pPr/>
              <a:t>24</a:t>
            </a:fld>
            <a:endParaRPr lang="es-E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FB4C4B5-A3F7-4D40-8CF5-4B0AD0B915DA}" type="slidenum">
              <a:rPr lang="es-ES" smtClean="0"/>
              <a:pPr/>
              <a:t>25</a:t>
            </a:fld>
            <a:endParaRPr lang="es-E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B6F29D0-C874-4240-8AD0-68B9F5296AA7}" type="slidenum">
              <a:rPr lang="es-ES" smtClean="0"/>
              <a:pPr/>
              <a:t>26</a:t>
            </a:fld>
            <a:endParaRPr lang="es-E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BFF0457-7C94-4ADC-B819-67D8A3A627B4}" type="slidenum">
              <a:rPr lang="es-ES" smtClean="0"/>
              <a:pPr/>
              <a:t>27</a:t>
            </a:fld>
            <a:endParaRPr lang="es-E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173BAB29-1871-4545-8A58-14E5546B53E0}" type="slidenum">
              <a:rPr lang="es-ES" smtClean="0"/>
              <a:pPr/>
              <a:t>28</a:t>
            </a:fld>
            <a:endParaRPr lang="es-E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00A5BC0-9713-4CC9-8BE8-52ACBA964B3D}" type="slidenum">
              <a:rPr lang="es-ES" smtClean="0"/>
              <a:pPr/>
              <a:t>29</a:t>
            </a:fld>
            <a:endParaRPr lang="es-E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9EFC301E-9930-4874-B849-FF9E422CCE08}" type="slidenum">
              <a:rPr lang="es-ES" smtClean="0"/>
              <a:pPr/>
              <a:t>3</a:t>
            </a:fld>
            <a:endParaRPr lang="es-E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3276853-EE9A-4D51-8482-CEC35538F2FD}" type="slidenum">
              <a:rPr lang="es-ES" smtClean="0"/>
              <a:pPr/>
              <a:t>4</a:t>
            </a:fld>
            <a:endParaRPr lang="es-E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FC00EEB6-D880-4B0F-A5BF-5506E50E1F40}" type="slidenum">
              <a:rPr lang="es-ES" smtClean="0"/>
              <a:pPr/>
              <a:t>5</a:t>
            </a:fld>
            <a:endParaRPr lang="es-E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83AB16AD-FB11-4D5C-B07F-E43772B43733}" type="slidenum">
              <a:rPr lang="es-ES" smtClean="0"/>
              <a:pPr/>
              <a:t>6</a:t>
            </a:fld>
            <a:endParaRPr lang="es-E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7308F338-F8E8-476D-AADF-826E8C7BFFBD}" type="slidenum">
              <a:rPr lang="es-ES" smtClean="0"/>
              <a:pPr/>
              <a:t>7</a:t>
            </a:fld>
            <a:endParaRPr lang="es-E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C76403B5-D7F5-4AC6-B5B9-C3BF1577F7CF}" type="slidenum">
              <a:rPr lang="es-ES" smtClean="0"/>
              <a:pPr/>
              <a:t>8</a:t>
            </a:fld>
            <a:endParaRPr lang="es-E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4B9F36B-4370-4651-AF30-888A9BA17E45}" type="slidenum">
              <a:rPr lang="es-ES" smtClean="0"/>
              <a:pPr/>
              <a:t>9</a:t>
            </a:fld>
            <a:endParaRPr lang="es-E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MX"/>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es-MX"/>
            </a:p>
          </p:txBody>
        </p:sp>
      </p:grpSp>
      <p:sp>
        <p:nvSpPr>
          <p:cNvPr id="27653" name="Rectangle 5"/>
          <p:cNvSpPr>
            <a:spLocks noGrp="1" noChangeArrowheads="1"/>
          </p:cNvSpPr>
          <p:nvPr>
            <p:ph type="ctrTitle" sz="quarter"/>
          </p:nvPr>
        </p:nvSpPr>
        <p:spPr>
          <a:xfrm>
            <a:off x="1293813" y="762000"/>
            <a:ext cx="7772400" cy="1143000"/>
          </a:xfrm>
        </p:spPr>
        <p:txBody>
          <a:bodyPr anchor="b"/>
          <a:lstStyle>
            <a:lvl1pPr>
              <a:defRPr/>
            </a:lvl1pPr>
          </a:lstStyle>
          <a:p>
            <a:r>
              <a:rPr lang="es-ES"/>
              <a:t>Haga clic para modificar el estilo de título del patrón</a:t>
            </a:r>
          </a:p>
        </p:txBody>
      </p:sp>
      <p:sp>
        <p:nvSpPr>
          <p:cNvPr id="27654"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a:t>Haga clic para modificar el estilo de subtítulo del patrón</a:t>
            </a:r>
          </a:p>
        </p:txBody>
      </p:sp>
      <p:sp>
        <p:nvSpPr>
          <p:cNvPr id="7" name="Rectangle 7"/>
          <p:cNvSpPr>
            <a:spLocks noGrp="1" noChangeArrowheads="1"/>
          </p:cNvSpPr>
          <p:nvPr>
            <p:ph type="dt" sz="quarter" idx="10"/>
          </p:nvPr>
        </p:nvSpPr>
        <p:spPr/>
        <p:txBody>
          <a:bodyPr/>
          <a:lstStyle>
            <a:lvl1pPr>
              <a:defRPr/>
            </a:lvl1pPr>
          </a:lstStyle>
          <a:p>
            <a:pPr>
              <a:defRPr/>
            </a:pPr>
            <a:endParaRPr lang="es-ES"/>
          </a:p>
        </p:txBody>
      </p:sp>
      <p:sp>
        <p:nvSpPr>
          <p:cNvPr id="8" name="Rectangle 8"/>
          <p:cNvSpPr>
            <a:spLocks noGrp="1" noChangeArrowheads="1"/>
          </p:cNvSpPr>
          <p:nvPr>
            <p:ph type="ftr" sz="quarter" idx="11"/>
          </p:nvPr>
        </p:nvSpPr>
        <p:spPr/>
        <p:txBody>
          <a:bodyPr/>
          <a:lstStyle>
            <a:lvl1pPr>
              <a:defRPr/>
            </a:lvl1pPr>
          </a:lstStyle>
          <a:p>
            <a:pPr>
              <a:defRPr/>
            </a:pPr>
            <a:endParaRPr lang="es-ES"/>
          </a:p>
        </p:txBody>
      </p:sp>
      <p:sp>
        <p:nvSpPr>
          <p:cNvPr id="9" name="Rectangle 9"/>
          <p:cNvSpPr>
            <a:spLocks noGrp="1" noChangeArrowheads="1"/>
          </p:cNvSpPr>
          <p:nvPr>
            <p:ph type="sldNum" sz="quarter" idx="12"/>
          </p:nvPr>
        </p:nvSpPr>
        <p:spPr/>
        <p:txBody>
          <a:bodyPr/>
          <a:lstStyle>
            <a:lvl1pPr>
              <a:defRPr/>
            </a:lvl1pPr>
          </a:lstStyle>
          <a:p>
            <a:pPr>
              <a:defRPr/>
            </a:pPr>
            <a:fld id="{7363F885-5974-4377-B7BD-76A65162643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0C78566F-D3F1-4178-A9DE-343A755FDEF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54AC28D7-EEA6-41A3-8C43-720423BED757}"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MX"/>
          </a:p>
        </p:txBody>
      </p:sp>
      <p:sp>
        <p:nvSpPr>
          <p:cNvPr id="3" name="2 Marcador de imágenes prediseñadas"/>
          <p:cNvSpPr>
            <a:spLocks noGrp="1"/>
          </p:cNvSpPr>
          <p:nvPr>
            <p:ph type="clipArt" sz="half" idx="1"/>
          </p:nvPr>
        </p:nvSpPr>
        <p:spPr>
          <a:xfrm>
            <a:off x="685800" y="1981200"/>
            <a:ext cx="3810000" cy="4114800"/>
          </a:xfrm>
        </p:spPr>
        <p:txBody>
          <a:bodyPr/>
          <a:lstStyle/>
          <a:p>
            <a:pPr lvl="0"/>
            <a:endParaRPr lang="es-MX" noProof="0" smtClean="0"/>
          </a:p>
        </p:txBody>
      </p:sp>
      <p:sp>
        <p:nvSpPr>
          <p:cNvPr id="4" name="3 Marcador de texto"/>
          <p:cNvSpPr>
            <a:spLocks noGrp="1"/>
          </p:cNvSpPr>
          <p:nvPr>
            <p:ph type="body"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80C93773-03AA-4654-8D42-6BBC1FE666B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83FC86A7-A2EC-49DF-8514-23692781E48E}"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1D1BD73C-C040-4934-AD62-8A79D8F6206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247E0529-077A-4182-8309-D93BB9F9B71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FCB12356-CA5B-49F1-BE6D-8096E48F81B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E2DCFE43-8948-49BB-A25A-A08D3AA0711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s-ES"/>
          </a:p>
        </p:txBody>
      </p:sp>
      <p:sp>
        <p:nvSpPr>
          <p:cNvPr id="3" name="Rectangle 7"/>
          <p:cNvSpPr>
            <a:spLocks noGrp="1" noChangeArrowheads="1"/>
          </p:cNvSpPr>
          <p:nvPr>
            <p:ph type="ftr" sz="quarter" idx="11"/>
          </p:nvPr>
        </p:nvSpPr>
        <p:spPr>
          <a:ln/>
        </p:spPr>
        <p:txBody>
          <a:bodyPr/>
          <a:lstStyle>
            <a:lvl1pPr>
              <a:defRPr/>
            </a:lvl1pPr>
          </a:lstStyle>
          <a:p>
            <a:pPr>
              <a:defRPr/>
            </a:pPr>
            <a:endParaRPr lang="es-ES"/>
          </a:p>
        </p:txBody>
      </p:sp>
      <p:sp>
        <p:nvSpPr>
          <p:cNvPr id="4" name="Rectangle 8"/>
          <p:cNvSpPr>
            <a:spLocks noGrp="1" noChangeArrowheads="1"/>
          </p:cNvSpPr>
          <p:nvPr>
            <p:ph type="sldNum" sz="quarter" idx="12"/>
          </p:nvPr>
        </p:nvSpPr>
        <p:spPr>
          <a:ln/>
        </p:spPr>
        <p:txBody>
          <a:bodyPr/>
          <a:lstStyle>
            <a:lvl1pPr>
              <a:defRPr/>
            </a:lvl1pPr>
          </a:lstStyle>
          <a:p>
            <a:pPr>
              <a:defRPr/>
            </a:pPr>
            <a:fld id="{F15E7B1F-58CB-4EF7-AB5B-2F382BF8F94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C9D2DF27-8F26-4CD7-89F1-3B9AB4FE6C7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96F08165-7A69-4F42-9A35-2D2724EA437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2662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s-MX"/>
            </a:p>
          </p:txBody>
        </p:sp>
        <p:sp>
          <p:nvSpPr>
            <p:cNvPr id="26628"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es-MX"/>
            </a:p>
          </p:txBody>
        </p:sp>
      </p:grpSp>
      <p:sp>
        <p:nvSpPr>
          <p:cNvPr id="2662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266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pPr>
              <a:defRPr/>
            </a:pPr>
            <a:endParaRPr lang="es-ES"/>
          </a:p>
        </p:txBody>
      </p:sp>
      <p:sp>
        <p:nvSpPr>
          <p:cNvPr id="26631"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pPr>
              <a:defRPr/>
            </a:pPr>
            <a:endParaRPr lang="es-ES"/>
          </a:p>
        </p:txBody>
      </p:sp>
      <p:sp>
        <p:nvSpPr>
          <p:cNvPr id="26632"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pPr>
              <a:defRPr/>
            </a:pPr>
            <a:fld id="{111A9D01-61CF-43D1-9956-B8177B010CEC}" type="slidenum">
              <a:rPr lang="es-ES"/>
              <a:pPr>
                <a:defRPr/>
              </a:pPr>
              <a:t>‹Nº›</a:t>
            </a:fld>
            <a:endParaRPr lang="es-ES"/>
          </a:p>
        </p:txBody>
      </p:sp>
      <p:sp>
        <p:nvSpPr>
          <p:cNvPr id="103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87"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crisis-capitalista.blogspot.mx/2013/03/deslocalizacion-vs-subcontratacion.html" TargetMode="External"/><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slide" Target="slid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descr="DSC0446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5" name="Rectangle 2"/>
          <p:cNvSpPr>
            <a:spLocks noGrp="1" noChangeArrowheads="1"/>
          </p:cNvSpPr>
          <p:nvPr>
            <p:ph type="ctrTitle"/>
          </p:nvPr>
        </p:nvSpPr>
        <p:spPr/>
        <p:txBody>
          <a:bodyPr/>
          <a:lstStyle/>
          <a:p>
            <a:pPr eaLnBrk="1" hangingPunct="1"/>
            <a:r>
              <a:rPr lang="es-MX" sz="2300" smtClean="0">
                <a:solidFill>
                  <a:schemeClr val="tx1"/>
                </a:solidFill>
                <a:effectLst/>
                <a:latin typeface="Times New Roman" charset="0"/>
              </a:rPr>
              <a:t>UNIVERSIDAD AUTÓNOMA DEL ESTADO DE MÉXICO</a:t>
            </a:r>
            <a:br>
              <a:rPr lang="es-MX" sz="2300" smtClean="0">
                <a:solidFill>
                  <a:schemeClr val="tx1"/>
                </a:solidFill>
                <a:effectLst/>
                <a:latin typeface="Times New Roman" charset="0"/>
              </a:rPr>
            </a:br>
            <a:r>
              <a:rPr lang="es-MX" sz="2000" smtClean="0">
                <a:solidFill>
                  <a:schemeClr val="tx1"/>
                </a:solidFill>
                <a:effectLst/>
                <a:latin typeface="Times New Roman" charset="0"/>
              </a:rPr>
              <a:t>FACULTAD DE PLANEACIÓN URBANA Y REGIONAL</a:t>
            </a:r>
            <a:r>
              <a:rPr lang="es-ES" sz="2000" smtClean="0">
                <a:solidFill>
                  <a:schemeClr val="tx1"/>
                </a:solidFill>
                <a:effectLst/>
                <a:latin typeface="Times New Roman" charset="0"/>
              </a:rPr>
              <a:t/>
            </a:r>
            <a:br>
              <a:rPr lang="es-ES" sz="2000" smtClean="0">
                <a:solidFill>
                  <a:schemeClr val="tx1"/>
                </a:solidFill>
                <a:effectLst/>
                <a:latin typeface="Times New Roman" charset="0"/>
              </a:rPr>
            </a:br>
            <a:endParaRPr lang="es-ES" sz="2000" smtClean="0">
              <a:solidFill>
                <a:schemeClr val="tx1"/>
              </a:solidFill>
              <a:effectLst/>
              <a:latin typeface="Times New Roman" charset="0"/>
            </a:endParaRPr>
          </a:p>
        </p:txBody>
      </p:sp>
      <p:sp>
        <p:nvSpPr>
          <p:cNvPr id="3076" name="Rectangle 4"/>
          <p:cNvSpPr>
            <a:spLocks noGrp="1" noChangeArrowheads="1"/>
          </p:cNvSpPr>
          <p:nvPr>
            <p:ph type="subTitle" idx="1"/>
          </p:nvPr>
        </p:nvSpPr>
        <p:spPr>
          <a:xfrm>
            <a:off x="5796136" y="5589240"/>
            <a:ext cx="3124200" cy="809600"/>
          </a:xfrm>
        </p:spPr>
        <p:txBody>
          <a:bodyPr/>
          <a:lstStyle/>
          <a:p>
            <a:pPr eaLnBrk="1" hangingPunct="1"/>
            <a:r>
              <a:rPr lang="es-ES" sz="2000" dirty="0" smtClean="0">
                <a:solidFill>
                  <a:schemeClr val="tx1">
                    <a:lumMod val="95000"/>
                  </a:schemeClr>
                </a:solidFill>
              </a:rPr>
              <a:t>Autor de la presentación: </a:t>
            </a:r>
          </a:p>
          <a:p>
            <a:pPr eaLnBrk="1" hangingPunct="1"/>
            <a:r>
              <a:rPr lang="es-ES" sz="2000" dirty="0" smtClean="0">
                <a:solidFill>
                  <a:schemeClr val="tx1">
                    <a:lumMod val="95000"/>
                  </a:schemeClr>
                </a:solidFill>
              </a:rPr>
              <a:t>José Gerardo Moreno Ayala</a:t>
            </a:r>
          </a:p>
          <a:p>
            <a:pPr eaLnBrk="1" hangingPunct="1"/>
            <a:r>
              <a:rPr lang="es-ES" sz="2000" dirty="0" smtClean="0">
                <a:solidFill>
                  <a:schemeClr val="tx1">
                    <a:lumMod val="95000"/>
                  </a:schemeClr>
                </a:solidFill>
              </a:rPr>
              <a:t>Agosto de 2016</a:t>
            </a:r>
            <a:endParaRPr lang="es-ES" sz="2000" dirty="0" smtClean="0">
              <a:solidFill>
                <a:schemeClr val="tx1">
                  <a:lumMod val="95000"/>
                </a:schemeClr>
              </a:solidFill>
            </a:endParaRPr>
          </a:p>
        </p:txBody>
      </p:sp>
      <p:pic>
        <p:nvPicPr>
          <p:cNvPr id="3077" name="Picture 5"/>
          <p:cNvPicPr>
            <a:picLocks noChangeAspect="1" noChangeArrowheads="1"/>
          </p:cNvPicPr>
          <p:nvPr/>
        </p:nvPicPr>
        <p:blipFill>
          <a:blip r:embed="rId4" cstate="print"/>
          <a:srcRect/>
          <a:stretch>
            <a:fillRect/>
          </a:stretch>
        </p:blipFill>
        <p:spPr bwMode="auto">
          <a:xfrm>
            <a:off x="914400" y="2286000"/>
            <a:ext cx="1158875" cy="1219200"/>
          </a:xfrm>
          <a:prstGeom prst="rect">
            <a:avLst/>
          </a:prstGeom>
          <a:noFill/>
          <a:ln w="9525">
            <a:noFill/>
            <a:miter lim="800000"/>
            <a:headEnd/>
            <a:tailEnd/>
          </a:ln>
        </p:spPr>
      </p:pic>
      <p:pic>
        <p:nvPicPr>
          <p:cNvPr id="3078" name="Picture 6"/>
          <p:cNvPicPr>
            <a:picLocks noChangeAspect="1" noChangeArrowheads="1"/>
          </p:cNvPicPr>
          <p:nvPr/>
        </p:nvPicPr>
        <p:blipFill>
          <a:blip r:embed="rId5" cstate="print"/>
          <a:srcRect/>
          <a:stretch>
            <a:fillRect/>
          </a:stretch>
        </p:blipFill>
        <p:spPr bwMode="auto">
          <a:xfrm>
            <a:off x="7162800" y="2209800"/>
            <a:ext cx="1076325" cy="1258888"/>
          </a:xfrm>
          <a:prstGeom prst="rect">
            <a:avLst/>
          </a:prstGeom>
          <a:noFill/>
          <a:ln w="9525">
            <a:noFill/>
            <a:miter lim="800000"/>
            <a:headEnd/>
            <a:tailEnd/>
          </a:ln>
        </p:spPr>
      </p:pic>
      <p:sp>
        <p:nvSpPr>
          <p:cNvPr id="3079" name="Rectangle 7"/>
          <p:cNvSpPr>
            <a:spLocks noChangeArrowheads="1"/>
          </p:cNvSpPr>
          <p:nvPr/>
        </p:nvSpPr>
        <p:spPr bwMode="auto">
          <a:xfrm>
            <a:off x="2268538" y="2133600"/>
            <a:ext cx="4572000" cy="1311275"/>
          </a:xfrm>
          <a:prstGeom prst="rect">
            <a:avLst/>
          </a:prstGeom>
          <a:noFill/>
          <a:ln w="9525">
            <a:noFill/>
            <a:miter lim="800000"/>
            <a:headEnd/>
            <a:tailEnd/>
          </a:ln>
        </p:spPr>
        <p:txBody>
          <a:bodyPr>
            <a:spAutoFit/>
          </a:bodyPr>
          <a:lstStyle/>
          <a:p>
            <a:pPr algn="ctr">
              <a:spcBef>
                <a:spcPct val="50000"/>
              </a:spcBef>
            </a:pPr>
            <a:r>
              <a:rPr lang="es-MX" sz="2000" dirty="0"/>
              <a:t>Licenciatura en </a:t>
            </a:r>
            <a:r>
              <a:rPr lang="es-MX" sz="2000" dirty="0" smtClean="0"/>
              <a:t>Ciencias ambientales</a:t>
            </a:r>
            <a:endParaRPr lang="es-MX" sz="2000" dirty="0"/>
          </a:p>
          <a:p>
            <a:pPr algn="ctr">
              <a:spcBef>
                <a:spcPct val="50000"/>
              </a:spcBef>
            </a:pPr>
            <a:r>
              <a:rPr lang="es-MX" sz="2000" dirty="0" smtClean="0"/>
              <a:t>Octavo semestre</a:t>
            </a:r>
            <a:endParaRPr lang="es-MX" sz="2000" dirty="0"/>
          </a:p>
          <a:p>
            <a:pPr algn="ctr">
              <a:spcBef>
                <a:spcPct val="50000"/>
              </a:spcBef>
            </a:pPr>
            <a:r>
              <a:rPr lang="es-MX" sz="2000" dirty="0"/>
              <a:t>Financiamiento para el desarrollo</a:t>
            </a:r>
            <a:endParaRPr lang="es-E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2291" name="Rectangle 3"/>
          <p:cNvSpPr>
            <a:spLocks noGrp="1" noChangeArrowheads="1"/>
          </p:cNvSpPr>
          <p:nvPr>
            <p:ph type="body" idx="1"/>
          </p:nvPr>
        </p:nvSpPr>
        <p:spPr>
          <a:xfrm>
            <a:off x="611560" y="3933056"/>
            <a:ext cx="7992888" cy="2736304"/>
          </a:xfrm>
        </p:spPr>
        <p:txBody>
          <a:bodyPr/>
          <a:lstStyle/>
          <a:p>
            <a:pPr marL="0" indent="0" algn="just" eaLnBrk="1" hangingPunct="1">
              <a:lnSpc>
                <a:spcPct val="90000"/>
              </a:lnSpc>
              <a:buNone/>
            </a:pPr>
            <a:r>
              <a:rPr lang="es-ES" sz="2400" dirty="0" smtClean="0">
                <a:cs typeface="Times New Roman" charset="0"/>
              </a:rPr>
              <a:t>La expansión de las redes empresariales globales ha  impulsado el desarrollo de la zona financiera en la ciudad de México, que se extiende desde el Centro Histórico (matrices de bancos que con los programas de renovación urbana ocupó vecindades deterioradas. Hacia el poniente, sobre Reforma, un corredor urbano financiero, donde se localizan grupos financieros y servicios del terciario superior (Bosques de Chapultepec, en Polanco). </a:t>
            </a:r>
            <a:endParaRPr lang="es-ES" sz="2400" dirty="0" smtClean="0"/>
          </a:p>
        </p:txBody>
      </p:sp>
      <p:sp>
        <p:nvSpPr>
          <p:cNvPr id="2" name="1 Rectángulo"/>
          <p:cNvSpPr/>
          <p:nvPr/>
        </p:nvSpPr>
        <p:spPr>
          <a:xfrm>
            <a:off x="611560" y="908720"/>
            <a:ext cx="7992888" cy="424732"/>
          </a:xfrm>
          <a:prstGeom prst="rect">
            <a:avLst/>
          </a:prstGeom>
        </p:spPr>
        <p:txBody>
          <a:bodyPr wrap="square">
            <a:spAutoFit/>
          </a:bodyPr>
          <a:lstStyle/>
          <a:p>
            <a:pPr algn="just" eaLnBrk="1" hangingPunct="1">
              <a:lnSpc>
                <a:spcPct val="90000"/>
              </a:lnSpc>
              <a:buFont typeface="Wingdings" pitchFamily="2" charset="2"/>
              <a:buNone/>
            </a:pPr>
            <a:r>
              <a:rPr lang="es-ES" b="1" dirty="0">
                <a:cs typeface="Times New Roman" charset="0"/>
              </a:rPr>
              <a:t>II. La globalización financiera y la ciudad de México.</a:t>
            </a:r>
            <a:r>
              <a:rPr lang="es-ES" dirty="0">
                <a:cs typeface="Times New Roman" charset="0"/>
              </a:rPr>
              <a:t> </a:t>
            </a:r>
            <a:endParaRPr lang="es-MX" dirty="0">
              <a:cs typeface="Times New Roman" charset="0"/>
            </a:endParaRPr>
          </a:p>
        </p:txBody>
      </p:sp>
      <p:sp>
        <p:nvSpPr>
          <p:cNvPr id="3" name="2 Rectángulo"/>
          <p:cNvSpPr/>
          <p:nvPr/>
        </p:nvSpPr>
        <p:spPr>
          <a:xfrm>
            <a:off x="629072" y="1508474"/>
            <a:ext cx="7975376" cy="1421928"/>
          </a:xfrm>
          <a:prstGeom prst="rect">
            <a:avLst/>
          </a:prstGeom>
        </p:spPr>
        <p:txBody>
          <a:bodyPr wrap="square">
            <a:spAutoFit/>
          </a:bodyPr>
          <a:lstStyle/>
          <a:p>
            <a:pPr algn="just" eaLnBrk="1" hangingPunct="1">
              <a:lnSpc>
                <a:spcPct val="90000"/>
              </a:lnSpc>
            </a:pPr>
            <a:r>
              <a:rPr lang="es-ES" dirty="0">
                <a:cs typeface="Times New Roman" charset="0"/>
              </a:rPr>
              <a:t>El sector inmobiliario </a:t>
            </a:r>
            <a:r>
              <a:rPr lang="es-MX" dirty="0">
                <a:cs typeface="Times New Roman" charset="0"/>
              </a:rPr>
              <a:t>es el </a:t>
            </a:r>
            <a:r>
              <a:rPr lang="es-ES" dirty="0">
                <a:cs typeface="Times New Roman" charset="0"/>
              </a:rPr>
              <a:t>servicio de apoyo más beneficiado por liberalización, devaluación y </a:t>
            </a:r>
            <a:r>
              <a:rPr lang="es-ES" dirty="0" err="1">
                <a:cs typeface="Times New Roman" charset="0"/>
              </a:rPr>
              <a:t>terciarización</a:t>
            </a:r>
            <a:r>
              <a:rPr lang="es-ES" dirty="0">
                <a:cs typeface="Times New Roman" charset="0"/>
              </a:rPr>
              <a:t>. Con los sismos se favoreció la ruptura de la </a:t>
            </a:r>
            <a:r>
              <a:rPr lang="es-ES" b="1" dirty="0">
                <a:cs typeface="Times New Roman" charset="0"/>
              </a:rPr>
              <a:t>centralidad</a:t>
            </a:r>
            <a:r>
              <a:rPr lang="es-ES" dirty="0">
                <a:cs typeface="Times New Roman" charset="0"/>
              </a:rPr>
              <a:t> en la ciudad de México.</a:t>
            </a:r>
            <a:endParaRPr lang="es-ES" dirty="0">
              <a:latin typeface="Arial" charset="0"/>
              <a:cs typeface="Arial" charset="0"/>
            </a:endParaRPr>
          </a:p>
        </p:txBody>
      </p:sp>
      <p:sp>
        <p:nvSpPr>
          <p:cNvPr id="4" name="3 Rectángulo"/>
          <p:cNvSpPr/>
          <p:nvPr/>
        </p:nvSpPr>
        <p:spPr>
          <a:xfrm>
            <a:off x="629072" y="3031910"/>
            <a:ext cx="7975376" cy="757130"/>
          </a:xfrm>
          <a:prstGeom prst="rect">
            <a:avLst/>
          </a:prstGeom>
        </p:spPr>
        <p:txBody>
          <a:bodyPr wrap="square">
            <a:spAutoFit/>
          </a:bodyPr>
          <a:lstStyle/>
          <a:p>
            <a:pPr marL="0" indent="0" algn="just" eaLnBrk="1" hangingPunct="1">
              <a:lnSpc>
                <a:spcPct val="90000"/>
              </a:lnSpc>
              <a:buNone/>
            </a:pPr>
            <a:r>
              <a:rPr lang="es-MX" dirty="0">
                <a:cs typeface="Times New Roman" charset="0"/>
              </a:rPr>
              <a:t>Inmobiliaria </a:t>
            </a:r>
            <a:r>
              <a:rPr lang="es-ES" dirty="0">
                <a:cs typeface="Times New Roman" charset="0"/>
              </a:rPr>
              <a:t>HQ Global </a:t>
            </a:r>
            <a:r>
              <a:rPr lang="es-ES" dirty="0" err="1">
                <a:cs typeface="Times New Roman" charset="0"/>
              </a:rPr>
              <a:t>WorkPlaces</a:t>
            </a:r>
            <a:r>
              <a:rPr lang="es-ES" dirty="0">
                <a:cs typeface="Times New Roman" charset="0"/>
              </a:rPr>
              <a:t> en Monterrey. Oficinas virtuales.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2291">
                                            <p:txEl>
                                              <p:pRg st="0" end="0"/>
                                            </p:txEl>
                                          </p:spTgt>
                                        </p:tgtEl>
                                        <p:attrNameLst>
                                          <p:attrName>style.visibility</p:attrName>
                                        </p:attrNameLst>
                                      </p:cBhvr>
                                      <p:to>
                                        <p:strVal val="visible"/>
                                      </p:to>
                                    </p:set>
                                    <p:animEffect transition="in" filter="randombar(horizontal)">
                                      <p:cBhvr>
                                        <p:cTn id="25" dur="5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3315" name="Rectangle 3"/>
          <p:cNvSpPr>
            <a:spLocks noGrp="1" noChangeArrowheads="1"/>
          </p:cNvSpPr>
          <p:nvPr>
            <p:ph type="body" idx="1"/>
          </p:nvPr>
        </p:nvSpPr>
        <p:spPr>
          <a:xfrm>
            <a:off x="464740" y="4725144"/>
            <a:ext cx="8378995" cy="1852176"/>
          </a:xfrm>
        </p:spPr>
        <p:txBody>
          <a:bodyPr/>
          <a:lstStyle/>
          <a:p>
            <a:pPr marL="0" indent="0" algn="just" eaLnBrk="1" hangingPunct="1">
              <a:buNone/>
            </a:pPr>
            <a:r>
              <a:rPr lang="es-ES" sz="2400" dirty="0" smtClean="0">
                <a:cs typeface="Times New Roman" charset="0"/>
              </a:rPr>
              <a:t>2. </a:t>
            </a:r>
            <a:r>
              <a:rPr lang="es-ES" sz="2400" u="sng" dirty="0" smtClean="0">
                <a:cs typeface="Times New Roman" charset="0"/>
              </a:rPr>
              <a:t>Centros comerciales</a:t>
            </a:r>
            <a:r>
              <a:rPr lang="es-ES" sz="2400" dirty="0" smtClean="0">
                <a:cs typeface="Times New Roman" charset="0"/>
              </a:rPr>
              <a:t> clásicos, con tiendas departamentales, boutiques, cines, restaurantes y locales de comida rápida, servicios bancarios, entre otros, 3. </a:t>
            </a:r>
            <a:r>
              <a:rPr lang="es-ES" sz="2400" u="sng" dirty="0" smtClean="0">
                <a:cs typeface="Times New Roman" charset="0"/>
              </a:rPr>
              <a:t>Vivienda</a:t>
            </a:r>
            <a:r>
              <a:rPr lang="es-ES" sz="2400" dirty="0" smtClean="0">
                <a:cs typeface="Times New Roman" charset="0"/>
              </a:rPr>
              <a:t> de clase media alta y alta, incluyendo fraccionamientos cerrados, 4. Desarrollo de </a:t>
            </a:r>
            <a:r>
              <a:rPr lang="es-ES" sz="2400" u="sng" dirty="0" smtClean="0">
                <a:cs typeface="Times New Roman" charset="0"/>
              </a:rPr>
              <a:t>infraestructura</a:t>
            </a:r>
            <a:r>
              <a:rPr lang="es-ES" sz="2400" dirty="0" smtClean="0">
                <a:cs typeface="Times New Roman" charset="0"/>
              </a:rPr>
              <a:t> productiva de </a:t>
            </a:r>
            <a:r>
              <a:rPr lang="es-ES" sz="2400" dirty="0" err="1" smtClean="0">
                <a:cs typeface="Times New Roman" charset="0"/>
              </a:rPr>
              <a:t>tra</a:t>
            </a:r>
            <a:r>
              <a:rPr lang="es-MX" sz="2400" dirty="0" smtClean="0">
                <a:cs typeface="Times New Roman" charset="0"/>
              </a:rPr>
              <a:t>n</a:t>
            </a:r>
            <a:r>
              <a:rPr lang="es-ES" sz="2400" dirty="0" err="1" smtClean="0">
                <a:cs typeface="Times New Roman" charset="0"/>
              </a:rPr>
              <a:t>sporte</a:t>
            </a:r>
            <a:r>
              <a:rPr lang="es-ES" sz="2400" dirty="0" smtClean="0">
                <a:cs typeface="Times New Roman" charset="0"/>
              </a:rPr>
              <a:t> y comunicaciones” (p, 11).</a:t>
            </a:r>
            <a:endParaRPr lang="es-MX" sz="2400" dirty="0" smtClean="0">
              <a:cs typeface="Times New Roman" charset="0"/>
            </a:endParaRPr>
          </a:p>
          <a:p>
            <a:pPr algn="just" eaLnBrk="1" hangingPunct="1">
              <a:buFont typeface="Wingdings" pitchFamily="2" charset="2"/>
              <a:buNone/>
            </a:pPr>
            <a:endParaRPr lang="es-ES" sz="2400" dirty="0" smtClean="0">
              <a:latin typeface="Arial" charset="0"/>
              <a:cs typeface="Arial" charset="0"/>
            </a:endParaRPr>
          </a:p>
        </p:txBody>
      </p:sp>
      <p:sp>
        <p:nvSpPr>
          <p:cNvPr id="2" name="1 Rectángulo"/>
          <p:cNvSpPr/>
          <p:nvPr/>
        </p:nvSpPr>
        <p:spPr>
          <a:xfrm>
            <a:off x="400072" y="836712"/>
            <a:ext cx="8352928" cy="1569660"/>
          </a:xfrm>
          <a:prstGeom prst="rect">
            <a:avLst/>
          </a:prstGeom>
        </p:spPr>
        <p:txBody>
          <a:bodyPr wrap="square">
            <a:spAutoFit/>
          </a:bodyPr>
          <a:lstStyle/>
          <a:p>
            <a:pPr algn="just"/>
            <a:r>
              <a:rPr lang="es-ES" dirty="0">
                <a:cs typeface="Times New Roman" charset="0"/>
              </a:rPr>
              <a:t>Hasta Corporativo Santa Fe: soporte de grupos financieros, informática, telecomunicaciones y educación superior. Planeado por gobierno local y federal para constituirse en un Centro Internacional que incluye:</a:t>
            </a:r>
            <a:endParaRPr lang="es-MX" dirty="0"/>
          </a:p>
        </p:txBody>
      </p:sp>
      <p:sp>
        <p:nvSpPr>
          <p:cNvPr id="3" name="2 Rectángulo"/>
          <p:cNvSpPr/>
          <p:nvPr/>
        </p:nvSpPr>
        <p:spPr>
          <a:xfrm>
            <a:off x="464740" y="2564904"/>
            <a:ext cx="8288259" cy="1938992"/>
          </a:xfrm>
          <a:prstGeom prst="rect">
            <a:avLst/>
          </a:prstGeom>
        </p:spPr>
        <p:txBody>
          <a:bodyPr wrap="square">
            <a:spAutoFit/>
          </a:bodyPr>
          <a:lstStyle/>
          <a:p>
            <a:r>
              <a:rPr lang="es-ES" dirty="0">
                <a:cs typeface="Times New Roman" charset="0"/>
              </a:rPr>
              <a:t>“1. </a:t>
            </a:r>
            <a:r>
              <a:rPr lang="es-ES" u="sng" dirty="0">
                <a:cs typeface="Times New Roman" charset="0"/>
              </a:rPr>
              <a:t>Edificios corporativos</a:t>
            </a:r>
            <a:r>
              <a:rPr lang="es-ES" dirty="0">
                <a:cs typeface="Times New Roman" charset="0"/>
              </a:rPr>
              <a:t> con oficinas de primer nivel (A), Arcos Bosques, el conjunto de oficinas más grande de México, con 200, 000 m</a:t>
            </a:r>
            <a:r>
              <a:rPr lang="es-ES" baseline="30000" dirty="0">
                <a:cs typeface="Times New Roman" charset="0"/>
              </a:rPr>
              <a:t>2</a:t>
            </a:r>
            <a:r>
              <a:rPr lang="es-ES" dirty="0">
                <a:cs typeface="Times New Roman" charset="0"/>
              </a:rPr>
              <a:t>, edificios inteligentes (control de temperatura, fibra óptica, helipuerto, </a:t>
            </a:r>
            <a:r>
              <a:rPr lang="es-ES" dirty="0" err="1">
                <a:cs typeface="Times New Roman" charset="0"/>
              </a:rPr>
              <a:t>etc</a:t>
            </a:r>
            <a:r>
              <a:rPr lang="es-ES" dirty="0">
                <a:cs typeface="Times New Roman" charset="0"/>
              </a:rPr>
              <a:t>), proyecto autorizado por el gobierno de la ciudad,  licitado por DESC,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13315">
                                            <p:txEl>
                                              <p:pRg st="0" end="0"/>
                                            </p:txEl>
                                          </p:spTgt>
                                        </p:tgtEl>
                                        <p:attrNameLst>
                                          <p:attrName>style.visibility</p:attrName>
                                        </p:attrNameLst>
                                      </p:cBhvr>
                                      <p:to>
                                        <p:strVal val="visible"/>
                                      </p:to>
                                    </p:set>
                                    <p:anim calcmode="lin" valueType="num">
                                      <p:cBhvr additive="base">
                                        <p:cTn id="18"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331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3315" name="Rectangle 3"/>
          <p:cNvSpPr>
            <a:spLocks noGrp="1" noChangeArrowheads="1"/>
          </p:cNvSpPr>
          <p:nvPr>
            <p:ph type="body" idx="1"/>
          </p:nvPr>
        </p:nvSpPr>
        <p:spPr>
          <a:xfrm>
            <a:off x="323528" y="1268760"/>
            <a:ext cx="8534400" cy="1656184"/>
          </a:xfrm>
        </p:spPr>
        <p:txBody>
          <a:bodyPr/>
          <a:lstStyle/>
          <a:p>
            <a:pPr marL="0" indent="0" algn="just" eaLnBrk="1" hangingPunct="1">
              <a:buNone/>
            </a:pPr>
            <a:r>
              <a:rPr lang="es-ES" sz="2200" dirty="0" smtClean="0">
                <a:cs typeface="Times New Roman" charset="0"/>
              </a:rPr>
              <a:t>Imagen simbólica de prestigio y diseño arquitectónico de máxima exclusividad, seguridad y eficiencia. Trabajadores de cuello blanco viven en edificios lujosos. La clase alta ocupa grandes mansiones y fraccionamientos cerrados hacia el norponiente.</a:t>
            </a:r>
            <a:endParaRPr lang="es-ES" sz="2200" dirty="0" smtClean="0"/>
          </a:p>
        </p:txBody>
      </p:sp>
      <p:pic>
        <p:nvPicPr>
          <p:cNvPr id="1026" name="Picture 2" descr="https://c1.staticflickr.com/7/6141/5916576742_65802be92c_z.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3429000"/>
            <a:ext cx="4513057" cy="299695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2 Rectángulo"/>
          <p:cNvSpPr/>
          <p:nvPr/>
        </p:nvSpPr>
        <p:spPr>
          <a:xfrm>
            <a:off x="461717" y="6464369"/>
            <a:ext cx="4902372" cy="276999"/>
          </a:xfrm>
          <a:prstGeom prst="rect">
            <a:avLst/>
          </a:prstGeom>
        </p:spPr>
        <p:txBody>
          <a:bodyPr wrap="square">
            <a:spAutoFit/>
          </a:bodyPr>
          <a:lstStyle/>
          <a:p>
            <a:r>
              <a:rPr lang="es-MX" sz="1200" dirty="0"/>
              <a:t>https://www.flickr.com/photos/comefilm/5916576742/</a:t>
            </a:r>
          </a:p>
        </p:txBody>
      </p:sp>
      <p:pic>
        <p:nvPicPr>
          <p:cNvPr id="1028" name="Picture 4" descr="%tag  hoteles de negocios ciudad de mexico "/>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37864" y="3429000"/>
            <a:ext cx="4488289" cy="299695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3 Rectángulo"/>
          <p:cNvSpPr/>
          <p:nvPr/>
        </p:nvSpPr>
        <p:spPr>
          <a:xfrm>
            <a:off x="3737761" y="2967335"/>
            <a:ext cx="5382344" cy="276999"/>
          </a:xfrm>
          <a:prstGeom prst="rect">
            <a:avLst/>
          </a:prstGeom>
        </p:spPr>
        <p:txBody>
          <a:bodyPr wrap="square">
            <a:spAutoFit/>
          </a:bodyPr>
          <a:lstStyle/>
          <a:p>
            <a:r>
              <a:rPr lang="es-MX" sz="1200" dirty="0"/>
              <a:t>http://blog.mexicodestinos.com/2012/08/hotel-presidente-intercontinental-santa-fe/</a:t>
            </a:r>
          </a:p>
        </p:txBody>
      </p:sp>
    </p:spTree>
    <p:extLst>
      <p:ext uri="{BB962C8B-B14F-4D97-AF65-F5344CB8AC3E}">
        <p14:creationId xmlns:p14="http://schemas.microsoft.com/office/powerpoint/2010/main" xmlns="" val="195079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anim calcmode="lin" valueType="num">
                                      <p:cBhvr>
                                        <p:cTn id="8" dur="2000" fill="hold"/>
                                        <p:tgtEl>
                                          <p:spTgt spid="13315">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133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80">
                                          <p:stCondLst>
                                            <p:cond delay="0"/>
                                          </p:stCondLst>
                                        </p:cTn>
                                        <p:tgtEl>
                                          <p:spTgt spid="3"/>
                                        </p:tgtEl>
                                      </p:cBhvr>
                                    </p:animEffect>
                                    <p:anim calcmode="lin" valueType="num">
                                      <p:cBhvr>
                                        <p:cTn id="2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gtEl>
                                      </p:cBhvr>
                                      <p:to x="100000" y="60000"/>
                                    </p:animScale>
                                    <p:animScale>
                                      <p:cBhvr>
                                        <p:cTn id="28" dur="166" decel="50000">
                                          <p:stCondLst>
                                            <p:cond delay="676"/>
                                          </p:stCondLst>
                                        </p:cTn>
                                        <p:tgtEl>
                                          <p:spTgt spid="3"/>
                                        </p:tgtEl>
                                      </p:cBhvr>
                                      <p:to x="100000" y="100000"/>
                                    </p:animScale>
                                    <p:animScale>
                                      <p:cBhvr>
                                        <p:cTn id="29" dur="26">
                                          <p:stCondLst>
                                            <p:cond delay="1312"/>
                                          </p:stCondLst>
                                        </p:cTn>
                                        <p:tgtEl>
                                          <p:spTgt spid="3"/>
                                        </p:tgtEl>
                                      </p:cBhvr>
                                      <p:to x="100000" y="80000"/>
                                    </p:animScale>
                                    <p:animScale>
                                      <p:cBhvr>
                                        <p:cTn id="30" dur="166" decel="50000">
                                          <p:stCondLst>
                                            <p:cond delay="1338"/>
                                          </p:stCondLst>
                                        </p:cTn>
                                        <p:tgtEl>
                                          <p:spTgt spid="3"/>
                                        </p:tgtEl>
                                      </p:cBhvr>
                                      <p:to x="100000" y="100000"/>
                                    </p:animScale>
                                    <p:animScale>
                                      <p:cBhvr>
                                        <p:cTn id="31" dur="26">
                                          <p:stCondLst>
                                            <p:cond delay="1642"/>
                                          </p:stCondLst>
                                        </p:cTn>
                                        <p:tgtEl>
                                          <p:spTgt spid="3"/>
                                        </p:tgtEl>
                                      </p:cBhvr>
                                      <p:to x="100000" y="90000"/>
                                    </p:animScale>
                                    <p:animScale>
                                      <p:cBhvr>
                                        <p:cTn id="32" dur="166" decel="50000">
                                          <p:stCondLst>
                                            <p:cond delay="1668"/>
                                          </p:stCondLst>
                                        </p:cTn>
                                        <p:tgtEl>
                                          <p:spTgt spid="3"/>
                                        </p:tgtEl>
                                      </p:cBhvr>
                                      <p:to x="100000" y="100000"/>
                                    </p:animScale>
                                    <p:animScale>
                                      <p:cBhvr>
                                        <p:cTn id="33" dur="26">
                                          <p:stCondLst>
                                            <p:cond delay="1808"/>
                                          </p:stCondLst>
                                        </p:cTn>
                                        <p:tgtEl>
                                          <p:spTgt spid="3"/>
                                        </p:tgtEl>
                                      </p:cBhvr>
                                      <p:to x="100000" y="95000"/>
                                    </p:animScale>
                                    <p:animScale>
                                      <p:cBhvr>
                                        <p:cTn id="34" dur="166" decel="50000">
                                          <p:stCondLst>
                                            <p:cond delay="1834"/>
                                          </p:stCondLst>
                                        </p:cTn>
                                        <p:tgtEl>
                                          <p:spTgt spid="3"/>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53" presetClass="entr" presetSubtype="528" fill="hold" nodeType="clickEffect">
                                  <p:stCondLst>
                                    <p:cond delay="0"/>
                                  </p:stCondLst>
                                  <p:childTnLst>
                                    <p:set>
                                      <p:cBhvr>
                                        <p:cTn id="38" dur="1" fill="hold">
                                          <p:stCondLst>
                                            <p:cond delay="0"/>
                                          </p:stCondLst>
                                        </p:cTn>
                                        <p:tgtEl>
                                          <p:spTgt spid="1028"/>
                                        </p:tgtEl>
                                        <p:attrNameLst>
                                          <p:attrName>style.visibility</p:attrName>
                                        </p:attrNameLst>
                                      </p:cBhvr>
                                      <p:to>
                                        <p:strVal val="visible"/>
                                      </p:to>
                                    </p:set>
                                    <p:anim calcmode="lin" valueType="num">
                                      <p:cBhvr>
                                        <p:cTn id="39" dur="500" fill="hold"/>
                                        <p:tgtEl>
                                          <p:spTgt spid="1028"/>
                                        </p:tgtEl>
                                        <p:attrNameLst>
                                          <p:attrName>ppt_w</p:attrName>
                                        </p:attrNameLst>
                                      </p:cBhvr>
                                      <p:tavLst>
                                        <p:tav tm="0">
                                          <p:val>
                                            <p:fltVal val="0"/>
                                          </p:val>
                                        </p:tav>
                                        <p:tav tm="100000">
                                          <p:val>
                                            <p:strVal val="#ppt_w"/>
                                          </p:val>
                                        </p:tav>
                                      </p:tavLst>
                                    </p:anim>
                                    <p:anim calcmode="lin" valueType="num">
                                      <p:cBhvr>
                                        <p:cTn id="40" dur="500" fill="hold"/>
                                        <p:tgtEl>
                                          <p:spTgt spid="1028"/>
                                        </p:tgtEl>
                                        <p:attrNameLst>
                                          <p:attrName>ppt_h</p:attrName>
                                        </p:attrNameLst>
                                      </p:cBhvr>
                                      <p:tavLst>
                                        <p:tav tm="0">
                                          <p:val>
                                            <p:fltVal val="0"/>
                                          </p:val>
                                        </p:tav>
                                        <p:tav tm="100000">
                                          <p:val>
                                            <p:strVal val="#ppt_h"/>
                                          </p:val>
                                        </p:tav>
                                      </p:tavLst>
                                    </p:anim>
                                    <p:animEffect transition="in" filter="fade">
                                      <p:cBhvr>
                                        <p:cTn id="41" dur="500"/>
                                        <p:tgtEl>
                                          <p:spTgt spid="1028"/>
                                        </p:tgtEl>
                                      </p:cBhvr>
                                    </p:animEffect>
                                    <p:anim calcmode="lin" valueType="num">
                                      <p:cBhvr>
                                        <p:cTn id="42" dur="500" fill="hold"/>
                                        <p:tgtEl>
                                          <p:spTgt spid="1028"/>
                                        </p:tgtEl>
                                        <p:attrNameLst>
                                          <p:attrName>ppt_x</p:attrName>
                                        </p:attrNameLst>
                                      </p:cBhvr>
                                      <p:tavLst>
                                        <p:tav tm="0">
                                          <p:val>
                                            <p:fltVal val="0.5"/>
                                          </p:val>
                                        </p:tav>
                                        <p:tav tm="100000">
                                          <p:val>
                                            <p:strVal val="#ppt_x"/>
                                          </p:val>
                                        </p:tav>
                                      </p:tavLst>
                                    </p:anim>
                                    <p:anim calcmode="lin" valueType="num">
                                      <p:cBhvr>
                                        <p:cTn id="43" dur="500" fill="hold"/>
                                        <p:tgtEl>
                                          <p:spTgt spid="1028"/>
                                        </p:tgtEl>
                                        <p:attrNameLst>
                                          <p:attrName>ppt_y</p:attrName>
                                        </p:attrNameLst>
                                      </p:cBhvr>
                                      <p:tavLst>
                                        <p:tav tm="0">
                                          <p:val>
                                            <p:fltVal val="0.5"/>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80">
                                          <p:stCondLst>
                                            <p:cond delay="0"/>
                                          </p:stCondLst>
                                        </p:cTn>
                                        <p:tgtEl>
                                          <p:spTgt spid="4"/>
                                        </p:tgtEl>
                                      </p:cBhvr>
                                    </p:animEffect>
                                    <p:anim calcmode="lin" valueType="num">
                                      <p:cBhvr>
                                        <p:cTn id="4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gtEl>
                                      </p:cBhvr>
                                      <p:to x="100000" y="60000"/>
                                    </p:animScale>
                                    <p:animScale>
                                      <p:cBhvr>
                                        <p:cTn id="55" dur="166" decel="50000">
                                          <p:stCondLst>
                                            <p:cond delay="676"/>
                                          </p:stCondLst>
                                        </p:cTn>
                                        <p:tgtEl>
                                          <p:spTgt spid="4"/>
                                        </p:tgtEl>
                                      </p:cBhvr>
                                      <p:to x="100000" y="100000"/>
                                    </p:animScale>
                                    <p:animScale>
                                      <p:cBhvr>
                                        <p:cTn id="56" dur="26">
                                          <p:stCondLst>
                                            <p:cond delay="1312"/>
                                          </p:stCondLst>
                                        </p:cTn>
                                        <p:tgtEl>
                                          <p:spTgt spid="4"/>
                                        </p:tgtEl>
                                      </p:cBhvr>
                                      <p:to x="100000" y="80000"/>
                                    </p:animScale>
                                    <p:animScale>
                                      <p:cBhvr>
                                        <p:cTn id="57" dur="166" decel="50000">
                                          <p:stCondLst>
                                            <p:cond delay="1338"/>
                                          </p:stCondLst>
                                        </p:cTn>
                                        <p:tgtEl>
                                          <p:spTgt spid="4"/>
                                        </p:tgtEl>
                                      </p:cBhvr>
                                      <p:to x="100000" y="100000"/>
                                    </p:animScale>
                                    <p:animScale>
                                      <p:cBhvr>
                                        <p:cTn id="58" dur="26">
                                          <p:stCondLst>
                                            <p:cond delay="1642"/>
                                          </p:stCondLst>
                                        </p:cTn>
                                        <p:tgtEl>
                                          <p:spTgt spid="4"/>
                                        </p:tgtEl>
                                      </p:cBhvr>
                                      <p:to x="100000" y="90000"/>
                                    </p:animScale>
                                    <p:animScale>
                                      <p:cBhvr>
                                        <p:cTn id="59" dur="166" decel="50000">
                                          <p:stCondLst>
                                            <p:cond delay="1668"/>
                                          </p:stCondLst>
                                        </p:cTn>
                                        <p:tgtEl>
                                          <p:spTgt spid="4"/>
                                        </p:tgtEl>
                                      </p:cBhvr>
                                      <p:to x="100000" y="100000"/>
                                    </p:animScale>
                                    <p:animScale>
                                      <p:cBhvr>
                                        <p:cTn id="60" dur="26">
                                          <p:stCondLst>
                                            <p:cond delay="1808"/>
                                          </p:stCondLst>
                                        </p:cTn>
                                        <p:tgtEl>
                                          <p:spTgt spid="4"/>
                                        </p:tgtEl>
                                      </p:cBhvr>
                                      <p:to x="100000" y="95000"/>
                                    </p:animScale>
                                    <p:animScale>
                                      <p:cBhvr>
                                        <p:cTn id="61"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3200" smtClean="0"/>
          </a:p>
        </p:txBody>
      </p:sp>
      <p:sp>
        <p:nvSpPr>
          <p:cNvPr id="14339" name="Rectangle 3"/>
          <p:cNvSpPr>
            <a:spLocks noGrp="1" noChangeArrowheads="1"/>
          </p:cNvSpPr>
          <p:nvPr>
            <p:ph type="body" idx="1"/>
          </p:nvPr>
        </p:nvSpPr>
        <p:spPr>
          <a:xfrm>
            <a:off x="621389" y="5085184"/>
            <a:ext cx="8064896" cy="1368152"/>
          </a:xfrm>
        </p:spPr>
        <p:txBody>
          <a:bodyPr/>
          <a:lstStyle/>
          <a:p>
            <a:pPr marL="0" indent="0" algn="just" eaLnBrk="1" hangingPunct="1">
              <a:buNone/>
            </a:pPr>
            <a:r>
              <a:rPr lang="es-ES" sz="2400" dirty="0" smtClean="0">
                <a:cs typeface="Times New Roman" charset="0"/>
              </a:rPr>
              <a:t>Los procesos de </a:t>
            </a:r>
            <a:r>
              <a:rPr lang="es-ES" sz="2400" dirty="0" err="1" smtClean="0">
                <a:cs typeface="Times New Roman" charset="0"/>
              </a:rPr>
              <a:t>terciarización</a:t>
            </a:r>
            <a:r>
              <a:rPr lang="es-ES" sz="2400" dirty="0" smtClean="0">
                <a:cs typeface="Times New Roman" charset="0"/>
              </a:rPr>
              <a:t>, </a:t>
            </a:r>
            <a:r>
              <a:rPr lang="es-ES" sz="2400" dirty="0" err="1" smtClean="0">
                <a:cs typeface="Times New Roman" charset="0"/>
              </a:rPr>
              <a:t>corporativización</a:t>
            </a:r>
            <a:r>
              <a:rPr lang="es-ES" sz="2400" dirty="0" smtClean="0">
                <a:cs typeface="Times New Roman" charset="0"/>
              </a:rPr>
              <a:t> y gentrificación con el apoyo de gobiernos federal y local a inversionistas.</a:t>
            </a:r>
            <a:endParaRPr lang="es-ES" sz="2400" dirty="0" smtClean="0">
              <a:latin typeface="Arial" charset="0"/>
              <a:cs typeface="Arial" charset="0"/>
            </a:endParaRPr>
          </a:p>
          <a:p>
            <a:pPr algn="just" eaLnBrk="1" hangingPunct="1">
              <a:buFont typeface="Wingdings" pitchFamily="2" charset="2"/>
              <a:buNone/>
            </a:pPr>
            <a:endParaRPr lang="es-ES" sz="2400" dirty="0" smtClean="0">
              <a:latin typeface="Arial" charset="0"/>
              <a:cs typeface="Arial" charset="0"/>
            </a:endParaRPr>
          </a:p>
        </p:txBody>
      </p:sp>
      <p:sp>
        <p:nvSpPr>
          <p:cNvPr id="2" name="1 Rectángulo"/>
          <p:cNvSpPr/>
          <p:nvPr/>
        </p:nvSpPr>
        <p:spPr>
          <a:xfrm>
            <a:off x="621389" y="980728"/>
            <a:ext cx="8064896" cy="3785652"/>
          </a:xfrm>
          <a:prstGeom prst="rect">
            <a:avLst/>
          </a:prstGeom>
        </p:spPr>
        <p:txBody>
          <a:bodyPr wrap="square">
            <a:spAutoFit/>
          </a:bodyPr>
          <a:lstStyle/>
          <a:p>
            <a:pPr algn="just" eaLnBrk="1" hangingPunct="1"/>
            <a:r>
              <a:rPr lang="es-ES" dirty="0">
                <a:cs typeface="Times New Roman" charset="0"/>
              </a:rPr>
              <a:t>Paralelamente al proceso de creación de megaproyectos corporativos, un proceso de </a:t>
            </a:r>
            <a:r>
              <a:rPr lang="es-ES" b="1" dirty="0">
                <a:cs typeface="Times New Roman" charset="0"/>
              </a:rPr>
              <a:t>gentrificación</a:t>
            </a:r>
            <a:r>
              <a:rPr lang="es-ES" dirty="0">
                <a:cs typeface="Times New Roman" charset="0"/>
              </a:rPr>
              <a:t>: después del primer ciclo de edificación de vivienda en el centro histórico, las rentas congeladas llevan al deterioro y con la saturación urbana se genera un ciclo de desvalorización por debajo de los valores potenciales. La ciudad central concentra el 26% del comercio mayorista y el 35% en el empleo de los servicios especializados a escala nacional. Se aprovecha la renta diferencial que se genera en barrios céntricos deteriorados y que trabas fiscales impidieron restaurar.</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circle(out)">
                                      <p:cBhvr>
                                        <p:cTn id="12" dur="20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5363" name="Rectangle 3"/>
          <p:cNvSpPr>
            <a:spLocks noGrp="1" noChangeArrowheads="1"/>
          </p:cNvSpPr>
          <p:nvPr>
            <p:ph type="body" idx="1"/>
          </p:nvPr>
        </p:nvSpPr>
        <p:spPr>
          <a:xfrm>
            <a:off x="611560" y="5013176"/>
            <a:ext cx="7992888" cy="1152128"/>
          </a:xfrm>
        </p:spPr>
        <p:txBody>
          <a:bodyPr/>
          <a:lstStyle/>
          <a:p>
            <a:pPr marL="0" indent="0" algn="just" eaLnBrk="1" hangingPunct="1">
              <a:buNone/>
            </a:pPr>
            <a:r>
              <a:rPr lang="es-ES" sz="2400" dirty="0" smtClean="0">
                <a:cs typeface="Times New Roman" charset="0"/>
              </a:rPr>
              <a:t>Otros espacios fragmentados se conforman por los nuevos distritos industriales, como Querétaro, Guadalajara o Monterrey.</a:t>
            </a:r>
          </a:p>
        </p:txBody>
      </p:sp>
      <p:sp>
        <p:nvSpPr>
          <p:cNvPr id="2" name="1 Rectángulo"/>
          <p:cNvSpPr/>
          <p:nvPr/>
        </p:nvSpPr>
        <p:spPr>
          <a:xfrm>
            <a:off x="611560" y="980728"/>
            <a:ext cx="7992888" cy="1938992"/>
          </a:xfrm>
          <a:prstGeom prst="rect">
            <a:avLst/>
          </a:prstGeom>
        </p:spPr>
        <p:txBody>
          <a:bodyPr wrap="square">
            <a:spAutoFit/>
          </a:bodyPr>
          <a:lstStyle/>
          <a:p>
            <a:pPr algn="just" eaLnBrk="1" hangingPunct="1"/>
            <a:r>
              <a:rPr lang="es-ES" dirty="0">
                <a:cs typeface="Times New Roman" charset="0"/>
              </a:rPr>
              <a:t>El impulso a los mercados de valores como motor del desarrollo nacional expresa la presión de los sectores financieros para reestructurar la economía urbana e industrial manufacturera hacia servicios especializados, destinando los recursos hacia las áreas corporativas de la ciudad interior.</a:t>
            </a:r>
            <a:endParaRPr lang="es-ES" dirty="0"/>
          </a:p>
        </p:txBody>
      </p:sp>
      <p:sp>
        <p:nvSpPr>
          <p:cNvPr id="3" name="2 Rectángulo"/>
          <p:cNvSpPr/>
          <p:nvPr/>
        </p:nvSpPr>
        <p:spPr>
          <a:xfrm>
            <a:off x="611560" y="3475167"/>
            <a:ext cx="7992888" cy="1200329"/>
          </a:xfrm>
          <a:prstGeom prst="rect">
            <a:avLst/>
          </a:prstGeom>
        </p:spPr>
        <p:txBody>
          <a:bodyPr wrap="square">
            <a:spAutoFit/>
          </a:bodyPr>
          <a:lstStyle/>
          <a:p>
            <a:pPr algn="just" eaLnBrk="1" hangingPunct="1"/>
            <a:r>
              <a:rPr lang="es-ES" dirty="0">
                <a:cs typeface="Times New Roman" charset="0"/>
              </a:rPr>
              <a:t>La </a:t>
            </a:r>
            <a:r>
              <a:rPr lang="es-ES" dirty="0" err="1">
                <a:cs typeface="Times New Roman" charset="0"/>
              </a:rPr>
              <a:t>corporativización</a:t>
            </a:r>
            <a:r>
              <a:rPr lang="es-ES" dirty="0">
                <a:cs typeface="Times New Roman" charset="0"/>
              </a:rPr>
              <a:t> y gentrificación son las dos facetas de la expansión del capital en la ciudad y que tiende a homogeneizar, a escala global, ciertos paisajes edificados.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2)">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grpId="0" nodeType="clickEffect">
                                  <p:stCondLst>
                                    <p:cond delay="0"/>
                                  </p:stCondLst>
                                  <p:childTnLst>
                                    <p:set>
                                      <p:cBhvr>
                                        <p:cTn id="16" dur="1" fill="hold">
                                          <p:stCondLst>
                                            <p:cond delay="0"/>
                                          </p:stCondLst>
                                        </p:cTn>
                                        <p:tgtEl>
                                          <p:spTgt spid="15363">
                                            <p:txEl>
                                              <p:pRg st="0" end="0"/>
                                            </p:txEl>
                                          </p:spTgt>
                                        </p:tgtEl>
                                        <p:attrNameLst>
                                          <p:attrName>style.visibility</p:attrName>
                                        </p:attrNameLst>
                                      </p:cBhvr>
                                      <p:to>
                                        <p:strVal val="visible"/>
                                      </p:to>
                                    </p:set>
                                    <p:animEffect transition="in" filter="wheel(3)">
                                      <p:cBhvr>
                                        <p:cTn id="17" dur="20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6387" name="Rectangle 3"/>
          <p:cNvSpPr>
            <a:spLocks noGrp="1" noChangeArrowheads="1"/>
          </p:cNvSpPr>
          <p:nvPr>
            <p:ph type="body" idx="1"/>
          </p:nvPr>
        </p:nvSpPr>
        <p:spPr>
          <a:xfrm>
            <a:off x="755575" y="5013176"/>
            <a:ext cx="7897351" cy="1512168"/>
          </a:xfrm>
        </p:spPr>
        <p:txBody>
          <a:bodyPr/>
          <a:lstStyle/>
          <a:p>
            <a:pPr marL="0" indent="0" algn="just" eaLnBrk="1" hangingPunct="1">
              <a:lnSpc>
                <a:spcPct val="90000"/>
              </a:lnSpc>
              <a:buNone/>
            </a:pPr>
            <a:r>
              <a:rPr lang="es-ES" sz="2400" dirty="0" smtClean="0">
                <a:cs typeface="Times New Roman" charset="0"/>
              </a:rPr>
              <a:t>Los ciclos de la urbanización periférica: acaparamiento, fraccionamiento y venta ilegal </a:t>
            </a:r>
            <a:r>
              <a:rPr lang="es-ES" sz="2400" dirty="0" smtClean="0">
                <a:cs typeface="Arial" charset="0"/>
                <a:sym typeface="Symbol" pitchFamily="18" charset="2"/>
              </a:rPr>
              <a:t></a:t>
            </a:r>
            <a:r>
              <a:rPr lang="es-ES" sz="2400" dirty="0" smtClean="0">
                <a:cs typeface="Times New Roman" charset="0"/>
              </a:rPr>
              <a:t> el Estado regulariza e introduce infraestructura mínima, después de 20 años se consigue infraestructura básica.</a:t>
            </a:r>
            <a:endParaRPr lang="es-ES" sz="2400" dirty="0" smtClean="0"/>
          </a:p>
        </p:txBody>
      </p:sp>
      <p:sp>
        <p:nvSpPr>
          <p:cNvPr id="2" name="1 Rectángulo"/>
          <p:cNvSpPr/>
          <p:nvPr/>
        </p:nvSpPr>
        <p:spPr>
          <a:xfrm>
            <a:off x="692328" y="980728"/>
            <a:ext cx="7984128" cy="757130"/>
          </a:xfrm>
          <a:prstGeom prst="rect">
            <a:avLst/>
          </a:prstGeom>
        </p:spPr>
        <p:txBody>
          <a:bodyPr wrap="square">
            <a:spAutoFit/>
          </a:bodyPr>
          <a:lstStyle/>
          <a:p>
            <a:pPr algn="just" eaLnBrk="1" hangingPunct="1">
              <a:lnSpc>
                <a:spcPct val="90000"/>
              </a:lnSpc>
              <a:buFont typeface="Wingdings" pitchFamily="2" charset="2"/>
              <a:buNone/>
            </a:pPr>
            <a:r>
              <a:rPr lang="es-ES" b="1" dirty="0">
                <a:cs typeface="Times New Roman" charset="0"/>
              </a:rPr>
              <a:t>III. La nueva urbanización periférica: globalización, fragmentación y exclusión.</a:t>
            </a:r>
            <a:endParaRPr lang="es-ES" dirty="0">
              <a:latin typeface="Arial" charset="0"/>
              <a:cs typeface="Arial" charset="0"/>
            </a:endParaRPr>
          </a:p>
        </p:txBody>
      </p:sp>
      <p:sp>
        <p:nvSpPr>
          <p:cNvPr id="3" name="2 Rectángulo"/>
          <p:cNvSpPr/>
          <p:nvPr/>
        </p:nvSpPr>
        <p:spPr>
          <a:xfrm>
            <a:off x="755576" y="1887040"/>
            <a:ext cx="7920880" cy="1754326"/>
          </a:xfrm>
          <a:prstGeom prst="rect">
            <a:avLst/>
          </a:prstGeom>
        </p:spPr>
        <p:txBody>
          <a:bodyPr wrap="square">
            <a:spAutoFit/>
          </a:bodyPr>
          <a:lstStyle/>
          <a:p>
            <a:pPr algn="just" eaLnBrk="1" hangingPunct="1">
              <a:lnSpc>
                <a:spcPct val="90000"/>
              </a:lnSpc>
            </a:pPr>
            <a:r>
              <a:rPr lang="es-ES" dirty="0">
                <a:cs typeface="Times New Roman" charset="0"/>
              </a:rPr>
              <a:t>La nueva urbanización periférica inicia en 80’s con fraccionamientos de población excluida, desempleada, subempleada producto de la crisis y la liberalización. Un tercio son desarrollos irregulares y otro tanto de vivienda consolidada de trabajadores.</a:t>
            </a:r>
            <a:endParaRPr lang="es-ES" dirty="0">
              <a:latin typeface="Arial" charset="0"/>
              <a:cs typeface="Arial" charset="0"/>
            </a:endParaRPr>
          </a:p>
        </p:txBody>
      </p:sp>
      <p:sp>
        <p:nvSpPr>
          <p:cNvPr id="4" name="3 Rectángulo"/>
          <p:cNvSpPr/>
          <p:nvPr/>
        </p:nvSpPr>
        <p:spPr>
          <a:xfrm>
            <a:off x="755576" y="3789040"/>
            <a:ext cx="7920880" cy="1089529"/>
          </a:xfrm>
          <a:prstGeom prst="rect">
            <a:avLst/>
          </a:prstGeom>
        </p:spPr>
        <p:txBody>
          <a:bodyPr wrap="square">
            <a:spAutoFit/>
          </a:bodyPr>
          <a:lstStyle/>
          <a:p>
            <a:pPr algn="just" eaLnBrk="1" hangingPunct="1">
              <a:lnSpc>
                <a:spcPct val="90000"/>
              </a:lnSpc>
            </a:pPr>
            <a:r>
              <a:rPr lang="es-ES" dirty="0">
                <a:cs typeface="Times New Roman" charset="0"/>
              </a:rPr>
              <a:t>Con la conurbación se forma un continuum de pobreza y especulación, donde el Estado es agente promotor de la urbanización periférica.</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42"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outHorizontal)">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grpId="0" nodeType="clickEffect">
                                  <p:stCondLst>
                                    <p:cond delay="0"/>
                                  </p:stCondLst>
                                  <p:childTnLst>
                                    <p:set>
                                      <p:cBhvr>
                                        <p:cTn id="24" dur="1" fill="hold">
                                          <p:stCondLst>
                                            <p:cond delay="0"/>
                                          </p:stCondLst>
                                        </p:cTn>
                                        <p:tgtEl>
                                          <p:spTgt spid="16387">
                                            <p:txEl>
                                              <p:pRg st="0" end="0"/>
                                            </p:txEl>
                                          </p:spTgt>
                                        </p:tgtEl>
                                        <p:attrNameLst>
                                          <p:attrName>style.visibility</p:attrName>
                                        </p:attrNameLst>
                                      </p:cBhvr>
                                      <p:to>
                                        <p:strVal val="visible"/>
                                      </p:to>
                                    </p:set>
                                    <p:animEffect transition="in" filter="barn(outVertical)">
                                      <p:cBhvr>
                                        <p:cTn id="25" dur="500"/>
                                        <p:tgtEl>
                                          <p:spTgt spid="163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7411" name="Rectangle 3"/>
          <p:cNvSpPr>
            <a:spLocks noGrp="1" noChangeArrowheads="1"/>
          </p:cNvSpPr>
          <p:nvPr>
            <p:ph type="body" idx="1"/>
          </p:nvPr>
        </p:nvSpPr>
        <p:spPr>
          <a:xfrm>
            <a:off x="539552" y="5877272"/>
            <a:ext cx="8229600" cy="792088"/>
          </a:xfrm>
        </p:spPr>
        <p:txBody>
          <a:bodyPr/>
          <a:lstStyle/>
          <a:p>
            <a:pPr marL="0" indent="0" algn="just" eaLnBrk="1" hangingPunct="1">
              <a:buNone/>
            </a:pPr>
            <a:r>
              <a:rPr lang="es-ES" sz="2200" dirty="0" smtClean="0">
                <a:cs typeface="Times New Roman" charset="0"/>
              </a:rPr>
              <a:t>Hacia el oriente, Iztapalapa, Ecatepec, Chalco y Chimalhuacán los de más bajos ingresos.</a:t>
            </a:r>
            <a:endParaRPr lang="es-ES" sz="800" dirty="0" smtClean="0"/>
          </a:p>
          <a:p>
            <a:pPr eaLnBrk="1" hangingPunct="1"/>
            <a:endParaRPr lang="es-ES" sz="1800" dirty="0" smtClean="0"/>
          </a:p>
        </p:txBody>
      </p:sp>
      <p:sp>
        <p:nvSpPr>
          <p:cNvPr id="2" name="1 Rectángulo"/>
          <p:cNvSpPr/>
          <p:nvPr/>
        </p:nvSpPr>
        <p:spPr>
          <a:xfrm>
            <a:off x="539552" y="908720"/>
            <a:ext cx="8136904" cy="830997"/>
          </a:xfrm>
          <a:prstGeom prst="rect">
            <a:avLst/>
          </a:prstGeom>
        </p:spPr>
        <p:txBody>
          <a:bodyPr wrap="square">
            <a:spAutoFit/>
          </a:bodyPr>
          <a:lstStyle/>
          <a:p>
            <a:pPr algn="just" eaLnBrk="1" hangingPunct="1"/>
            <a:r>
              <a:rPr lang="es-ES" dirty="0">
                <a:cs typeface="Times New Roman" charset="0"/>
              </a:rPr>
              <a:t>Cuando los proyectos corporativos fragmentados traspasan el área proyectada </a:t>
            </a:r>
            <a:r>
              <a:rPr lang="es-ES" dirty="0">
                <a:cs typeface="Arial" charset="0"/>
                <a:sym typeface="Symbol" pitchFamily="18" charset="2"/>
              </a:rPr>
              <a:t></a:t>
            </a:r>
            <a:r>
              <a:rPr lang="es-ES" dirty="0">
                <a:cs typeface="Times New Roman" charset="0"/>
              </a:rPr>
              <a:t> desplazan la zona popular.</a:t>
            </a:r>
            <a:endParaRPr lang="es-ES" dirty="0">
              <a:latin typeface="Arial" charset="0"/>
              <a:cs typeface="Arial" charset="0"/>
            </a:endParaRPr>
          </a:p>
        </p:txBody>
      </p:sp>
      <p:sp>
        <p:nvSpPr>
          <p:cNvPr id="3" name="2 Rectángulo"/>
          <p:cNvSpPr/>
          <p:nvPr/>
        </p:nvSpPr>
        <p:spPr>
          <a:xfrm>
            <a:off x="528654" y="1988472"/>
            <a:ext cx="8136904" cy="830997"/>
          </a:xfrm>
          <a:prstGeom prst="rect">
            <a:avLst/>
          </a:prstGeom>
        </p:spPr>
        <p:txBody>
          <a:bodyPr wrap="square">
            <a:spAutoFit/>
          </a:bodyPr>
          <a:lstStyle/>
          <a:p>
            <a:pPr algn="just" eaLnBrk="1" hangingPunct="1"/>
            <a:r>
              <a:rPr lang="es-ES" dirty="0">
                <a:cs typeface="Times New Roman" charset="0"/>
              </a:rPr>
              <a:t>La población y servicios de la ciudad interior se desplazan hacia Santa Fe y Bosques de las Lomas.</a:t>
            </a:r>
            <a:endParaRPr lang="es-ES" dirty="0">
              <a:latin typeface="Arial" charset="0"/>
              <a:cs typeface="Arial" charset="0"/>
            </a:endParaRPr>
          </a:p>
        </p:txBody>
      </p:sp>
      <p:sp>
        <p:nvSpPr>
          <p:cNvPr id="4" name="3 Rectángulo"/>
          <p:cNvSpPr/>
          <p:nvPr/>
        </p:nvSpPr>
        <p:spPr>
          <a:xfrm>
            <a:off x="528654" y="3043490"/>
            <a:ext cx="8075794" cy="830997"/>
          </a:xfrm>
          <a:prstGeom prst="rect">
            <a:avLst/>
          </a:prstGeom>
        </p:spPr>
        <p:txBody>
          <a:bodyPr wrap="square">
            <a:spAutoFit/>
          </a:bodyPr>
          <a:lstStyle/>
          <a:p>
            <a:pPr algn="just" eaLnBrk="1" hangingPunct="1"/>
            <a:r>
              <a:rPr lang="es-ES" dirty="0">
                <a:cs typeface="Times New Roman" charset="0"/>
              </a:rPr>
              <a:t>Se</a:t>
            </a:r>
            <a:r>
              <a:rPr lang="es-MX" dirty="0">
                <a:cs typeface="Times New Roman" charset="0"/>
              </a:rPr>
              <a:t>g</a:t>
            </a:r>
            <a:r>
              <a:rPr lang="es-ES" dirty="0" err="1">
                <a:cs typeface="Times New Roman" charset="0"/>
              </a:rPr>
              <a:t>ún</a:t>
            </a:r>
            <a:r>
              <a:rPr lang="es-ES" dirty="0">
                <a:cs typeface="Times New Roman" charset="0"/>
              </a:rPr>
              <a:t> </a:t>
            </a:r>
            <a:r>
              <a:rPr lang="es-ES" dirty="0" err="1">
                <a:cs typeface="Times New Roman" charset="0"/>
              </a:rPr>
              <a:t>Boltvinik</a:t>
            </a:r>
            <a:r>
              <a:rPr lang="es-ES" dirty="0">
                <a:cs typeface="Times New Roman" charset="0"/>
              </a:rPr>
              <a:t> 80% de la población se encuentra en condición de pobreza, en la ZM es de 70%.</a:t>
            </a:r>
            <a:endParaRPr lang="es-ES" dirty="0">
              <a:latin typeface="Arial" charset="0"/>
              <a:cs typeface="Arial" charset="0"/>
            </a:endParaRPr>
          </a:p>
        </p:txBody>
      </p:sp>
      <p:sp>
        <p:nvSpPr>
          <p:cNvPr id="5" name="4 Rectángulo"/>
          <p:cNvSpPr/>
          <p:nvPr/>
        </p:nvSpPr>
        <p:spPr>
          <a:xfrm>
            <a:off x="539552" y="4005064"/>
            <a:ext cx="8064896" cy="830997"/>
          </a:xfrm>
          <a:prstGeom prst="rect">
            <a:avLst/>
          </a:prstGeom>
        </p:spPr>
        <p:txBody>
          <a:bodyPr wrap="square">
            <a:spAutoFit/>
          </a:bodyPr>
          <a:lstStyle/>
          <a:p>
            <a:pPr algn="just" eaLnBrk="1" hangingPunct="1"/>
            <a:r>
              <a:rPr lang="es-ES" dirty="0">
                <a:cs typeface="Times New Roman" charset="0"/>
              </a:rPr>
              <a:t>Miguel Hidalgo y Cuajimalpa la población de más altos ingresos,</a:t>
            </a:r>
            <a:endParaRPr lang="es-ES" dirty="0">
              <a:latin typeface="Arial" charset="0"/>
              <a:cs typeface="Arial" charset="0"/>
            </a:endParaRPr>
          </a:p>
        </p:txBody>
      </p:sp>
      <p:sp>
        <p:nvSpPr>
          <p:cNvPr id="6" name="5 Rectángulo"/>
          <p:cNvSpPr/>
          <p:nvPr/>
        </p:nvSpPr>
        <p:spPr>
          <a:xfrm>
            <a:off x="539552" y="4836061"/>
            <a:ext cx="8064896" cy="830997"/>
          </a:xfrm>
          <a:prstGeom prst="rect">
            <a:avLst/>
          </a:prstGeom>
        </p:spPr>
        <p:txBody>
          <a:bodyPr wrap="square">
            <a:spAutoFit/>
          </a:bodyPr>
          <a:lstStyle/>
          <a:p>
            <a:pPr marL="0" indent="0" algn="just" eaLnBrk="1" hangingPunct="1">
              <a:buNone/>
            </a:pPr>
            <a:r>
              <a:rPr lang="es-ES" dirty="0">
                <a:cs typeface="Times New Roman" charset="0"/>
              </a:rPr>
              <a:t>Delegaciones intermedias la población de ingresos medios bajos y medios altos.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411">
                                            <p:txEl>
                                              <p:pRg st="0" end="0"/>
                                            </p:txEl>
                                          </p:spTgt>
                                        </p:tgtEl>
                                        <p:attrNameLst>
                                          <p:attrName>style.visibility</p:attrName>
                                        </p:attrNameLst>
                                      </p:cBhvr>
                                      <p:to>
                                        <p:strVal val="visible"/>
                                      </p:to>
                                    </p:set>
                                    <p:anim calcmode="lin" valueType="num">
                                      <p:cBhvr additive="base">
                                        <p:cTn id="3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41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2" grpId="0"/>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pic>
        <p:nvPicPr>
          <p:cNvPr id="18435" name="Picture 3"/>
          <p:cNvPicPr>
            <a:picLocks noGrp="1" noChangeAspect="1" noChangeArrowheads="1"/>
          </p:cNvPicPr>
          <p:nvPr>
            <p:ph type="clipArt" sz="half" idx="4294967295"/>
          </p:nvPr>
        </p:nvPicPr>
        <p:blipFill>
          <a:blip r:embed="rId3" cstate="print"/>
          <a:srcRect/>
          <a:stretch>
            <a:fillRect/>
          </a:stretch>
        </p:blipFill>
        <p:spPr>
          <a:xfrm>
            <a:off x="899592" y="1700808"/>
            <a:ext cx="7538919" cy="4852391"/>
          </a:xfrm>
        </p:spPr>
      </p:pic>
      <p:sp>
        <p:nvSpPr>
          <p:cNvPr id="2" name="1 CuadroTexto"/>
          <p:cNvSpPr txBox="1"/>
          <p:nvPr/>
        </p:nvSpPr>
        <p:spPr>
          <a:xfrm>
            <a:off x="827584" y="836712"/>
            <a:ext cx="7560840" cy="830997"/>
          </a:xfrm>
          <a:prstGeom prst="rect">
            <a:avLst/>
          </a:prstGeom>
          <a:noFill/>
        </p:spPr>
        <p:txBody>
          <a:bodyPr wrap="square" rtlCol="0">
            <a:spAutoFit/>
          </a:bodyPr>
          <a:lstStyle/>
          <a:p>
            <a:pPr algn="ctr"/>
            <a:r>
              <a:rPr lang="es-MX" dirty="0" smtClean="0"/>
              <a:t>Imágenes de la fragmentación socio-espacial </a:t>
            </a:r>
          </a:p>
          <a:p>
            <a:pPr algn="ctr"/>
            <a:r>
              <a:rPr lang="es-MX" dirty="0" smtClean="0"/>
              <a:t>en la Ciudad de México</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8435"/>
                                        </p:tgtEl>
                                        <p:attrNameLst>
                                          <p:attrName>style.visibility</p:attrName>
                                        </p:attrNameLst>
                                      </p:cBhvr>
                                      <p:to>
                                        <p:strVal val="visible"/>
                                      </p:to>
                                    </p:set>
                                    <p:anim calcmode="lin" valueType="num">
                                      <p:cBhvr>
                                        <p:cTn id="14" dur="500" fill="hold"/>
                                        <p:tgtEl>
                                          <p:spTgt spid="18435"/>
                                        </p:tgtEl>
                                        <p:attrNameLst>
                                          <p:attrName>ppt_w</p:attrName>
                                        </p:attrNameLst>
                                      </p:cBhvr>
                                      <p:tavLst>
                                        <p:tav tm="0">
                                          <p:val>
                                            <p:fltVal val="0"/>
                                          </p:val>
                                        </p:tav>
                                        <p:tav tm="100000">
                                          <p:val>
                                            <p:strVal val="#ppt_w"/>
                                          </p:val>
                                        </p:tav>
                                      </p:tavLst>
                                    </p:anim>
                                    <p:anim calcmode="lin" valueType="num">
                                      <p:cBhvr>
                                        <p:cTn id="15" dur="500" fill="hold"/>
                                        <p:tgtEl>
                                          <p:spTgt spid="18435"/>
                                        </p:tgtEl>
                                        <p:attrNameLst>
                                          <p:attrName>ppt_h</p:attrName>
                                        </p:attrNameLst>
                                      </p:cBhvr>
                                      <p:tavLst>
                                        <p:tav tm="0">
                                          <p:val>
                                            <p:fltVal val="0"/>
                                          </p:val>
                                        </p:tav>
                                        <p:tav tm="100000">
                                          <p:val>
                                            <p:strVal val="#ppt_h"/>
                                          </p:val>
                                        </p:tav>
                                      </p:tavLst>
                                    </p:anim>
                                    <p:animEffect transition="in" filter="fade">
                                      <p:cBhvr>
                                        <p:cTn id="16"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endParaRPr lang="es-ES" sz="1400" smtClean="0"/>
          </a:p>
        </p:txBody>
      </p:sp>
      <p:pic>
        <p:nvPicPr>
          <p:cNvPr id="19459" name="Picture 3"/>
          <p:cNvPicPr>
            <a:picLocks noGrp="1" noChangeAspect="1" noChangeArrowheads="1"/>
          </p:cNvPicPr>
          <p:nvPr>
            <p:ph type="clipArt" sz="half" idx="1"/>
          </p:nvPr>
        </p:nvPicPr>
        <p:blipFill>
          <a:blip r:embed="rId3" cstate="print"/>
          <a:srcRect/>
          <a:stretch>
            <a:fillRect/>
          </a:stretch>
        </p:blipFill>
        <p:spPr>
          <a:xfrm>
            <a:off x="228600" y="762000"/>
            <a:ext cx="4267200" cy="5486400"/>
          </a:xfrm>
        </p:spPr>
      </p:pic>
      <p:pic>
        <p:nvPicPr>
          <p:cNvPr id="19460" name="Picture 4"/>
          <p:cNvPicPr>
            <a:picLocks noGrp="1" noChangeAspect="1" noChangeArrowheads="1"/>
          </p:cNvPicPr>
          <p:nvPr>
            <p:ph type="body" sz="half" idx="2"/>
          </p:nvPr>
        </p:nvPicPr>
        <p:blipFill>
          <a:blip r:embed="rId4" cstate="print"/>
          <a:srcRect/>
          <a:stretch>
            <a:fillRect/>
          </a:stretch>
        </p:blipFill>
        <p:spPr>
          <a:xfrm>
            <a:off x="4648200" y="838200"/>
            <a:ext cx="4267200" cy="5410200"/>
          </a:xfrm>
        </p:spPr>
      </p:pic>
      <p:sp>
        <p:nvSpPr>
          <p:cNvPr id="19461" name="Text Box 5"/>
          <p:cNvSpPr txBox="1">
            <a:spLocks noChangeArrowheads="1"/>
          </p:cNvSpPr>
          <p:nvPr/>
        </p:nvSpPr>
        <p:spPr bwMode="auto">
          <a:xfrm>
            <a:off x="212725" y="6213475"/>
            <a:ext cx="7370763" cy="457200"/>
          </a:xfrm>
          <a:prstGeom prst="rect">
            <a:avLst/>
          </a:prstGeom>
          <a:noFill/>
          <a:ln w="9525">
            <a:noFill/>
            <a:miter lim="800000"/>
            <a:headEnd/>
            <a:tailEnd/>
          </a:ln>
        </p:spPr>
        <p:txBody>
          <a:bodyPr wrap="none">
            <a:spAutoFit/>
          </a:bodyPr>
          <a:lstStyle/>
          <a:p>
            <a:r>
              <a:rPr lang="es-MX" dirty="0"/>
              <a:t>Palacio de Iturbide, ahora en poder de Banamex-</a:t>
            </a:r>
            <a:r>
              <a:rPr lang="es-MX" dirty="0" err="1"/>
              <a:t>Citygroup</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
                                          </p:val>
                                        </p:tav>
                                        <p:tav tm="100000">
                                          <p:val>
                                            <p:strVal val="#ppt_w"/>
                                          </p:val>
                                        </p:tav>
                                      </p:tavLst>
                                    </p:anim>
                                    <p:anim calcmode="lin" valueType="num">
                                      <p:cBhvr>
                                        <p:cTn id="8" dur="500" fill="hold"/>
                                        <p:tgtEl>
                                          <p:spTgt spid="19459"/>
                                        </p:tgtEl>
                                        <p:attrNameLst>
                                          <p:attrName>ppt_h</p:attrName>
                                        </p:attrNameLst>
                                      </p:cBhvr>
                                      <p:tavLst>
                                        <p:tav tm="0">
                                          <p:val>
                                            <p:fltVal val="0"/>
                                          </p:val>
                                        </p:tav>
                                        <p:tav tm="100000">
                                          <p:val>
                                            <p:strVal val="#ppt_h"/>
                                          </p:val>
                                        </p:tav>
                                      </p:tavLst>
                                    </p:anim>
                                    <p:animEffect transition="in" filter="fade">
                                      <p:cBhvr>
                                        <p:cTn id="9" dur="500"/>
                                        <p:tgtEl>
                                          <p:spTgt spid="194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9460"/>
                                        </p:tgtEl>
                                        <p:attrNameLst>
                                          <p:attrName>style.visibility</p:attrName>
                                        </p:attrNameLst>
                                      </p:cBhvr>
                                      <p:to>
                                        <p:strVal val="visible"/>
                                      </p:to>
                                    </p:set>
                                    <p:anim calcmode="lin" valueType="num">
                                      <p:cBhvr>
                                        <p:cTn id="14" dur="500" fill="hold"/>
                                        <p:tgtEl>
                                          <p:spTgt spid="19460"/>
                                        </p:tgtEl>
                                        <p:attrNameLst>
                                          <p:attrName>ppt_w</p:attrName>
                                        </p:attrNameLst>
                                      </p:cBhvr>
                                      <p:tavLst>
                                        <p:tav tm="0">
                                          <p:val>
                                            <p:fltVal val="0"/>
                                          </p:val>
                                        </p:tav>
                                        <p:tav tm="100000">
                                          <p:val>
                                            <p:strVal val="#ppt_w"/>
                                          </p:val>
                                        </p:tav>
                                      </p:tavLst>
                                    </p:anim>
                                    <p:anim calcmode="lin" valueType="num">
                                      <p:cBhvr>
                                        <p:cTn id="15" dur="500" fill="hold"/>
                                        <p:tgtEl>
                                          <p:spTgt spid="19460"/>
                                        </p:tgtEl>
                                        <p:attrNameLst>
                                          <p:attrName>ppt_h</p:attrName>
                                        </p:attrNameLst>
                                      </p:cBhvr>
                                      <p:tavLst>
                                        <p:tav tm="0">
                                          <p:val>
                                            <p:fltVal val="0"/>
                                          </p:val>
                                        </p:tav>
                                        <p:tav tm="100000">
                                          <p:val>
                                            <p:strVal val="#ppt_h"/>
                                          </p:val>
                                        </p:tav>
                                      </p:tavLst>
                                    </p:anim>
                                    <p:animEffect transition="in" filter="fade">
                                      <p:cBhvr>
                                        <p:cTn id="16" dur="500"/>
                                        <p:tgtEl>
                                          <p:spTgt spid="19460"/>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19461"/>
                                        </p:tgtEl>
                                        <p:attrNameLst>
                                          <p:attrName>style.visibility</p:attrName>
                                        </p:attrNameLst>
                                      </p:cBhvr>
                                      <p:to>
                                        <p:strVal val="visible"/>
                                      </p:to>
                                    </p:set>
                                    <p:animEffect transition="in" filter="wipe(down)">
                                      <p:cBhvr>
                                        <p:cTn id="21" dur="580">
                                          <p:stCondLst>
                                            <p:cond delay="0"/>
                                          </p:stCondLst>
                                        </p:cTn>
                                        <p:tgtEl>
                                          <p:spTgt spid="19461"/>
                                        </p:tgtEl>
                                      </p:cBhvr>
                                    </p:animEffect>
                                    <p:anim calcmode="lin" valueType="num">
                                      <p:cBhvr>
                                        <p:cTn id="22" dur="1822" tmFilter="0,0; 0.14,0.36; 0.43,0.73; 0.71,0.91; 1.0,1.0">
                                          <p:stCondLst>
                                            <p:cond delay="0"/>
                                          </p:stCondLst>
                                        </p:cTn>
                                        <p:tgtEl>
                                          <p:spTgt spid="19461"/>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9461"/>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9461"/>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9461"/>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9461"/>
                                        </p:tgtEl>
                                        <p:attrNameLst>
                                          <p:attrName>ppt_y</p:attrName>
                                        </p:attrNameLst>
                                      </p:cBhvr>
                                      <p:tavLst>
                                        <p:tav tm="0" fmla="#ppt_y-sin(pi*$)/81">
                                          <p:val>
                                            <p:fltVal val="0"/>
                                          </p:val>
                                        </p:tav>
                                        <p:tav tm="100000">
                                          <p:val>
                                            <p:fltVal val="1"/>
                                          </p:val>
                                        </p:tav>
                                      </p:tavLst>
                                    </p:anim>
                                    <p:animScale>
                                      <p:cBhvr>
                                        <p:cTn id="27" dur="26">
                                          <p:stCondLst>
                                            <p:cond delay="650"/>
                                          </p:stCondLst>
                                        </p:cTn>
                                        <p:tgtEl>
                                          <p:spTgt spid="19461"/>
                                        </p:tgtEl>
                                      </p:cBhvr>
                                      <p:to x="100000" y="60000"/>
                                    </p:animScale>
                                    <p:animScale>
                                      <p:cBhvr>
                                        <p:cTn id="28" dur="166" decel="50000">
                                          <p:stCondLst>
                                            <p:cond delay="676"/>
                                          </p:stCondLst>
                                        </p:cTn>
                                        <p:tgtEl>
                                          <p:spTgt spid="19461"/>
                                        </p:tgtEl>
                                      </p:cBhvr>
                                      <p:to x="100000" y="100000"/>
                                    </p:animScale>
                                    <p:animScale>
                                      <p:cBhvr>
                                        <p:cTn id="29" dur="26">
                                          <p:stCondLst>
                                            <p:cond delay="1312"/>
                                          </p:stCondLst>
                                        </p:cTn>
                                        <p:tgtEl>
                                          <p:spTgt spid="19461"/>
                                        </p:tgtEl>
                                      </p:cBhvr>
                                      <p:to x="100000" y="80000"/>
                                    </p:animScale>
                                    <p:animScale>
                                      <p:cBhvr>
                                        <p:cTn id="30" dur="166" decel="50000">
                                          <p:stCondLst>
                                            <p:cond delay="1338"/>
                                          </p:stCondLst>
                                        </p:cTn>
                                        <p:tgtEl>
                                          <p:spTgt spid="19461"/>
                                        </p:tgtEl>
                                      </p:cBhvr>
                                      <p:to x="100000" y="100000"/>
                                    </p:animScale>
                                    <p:animScale>
                                      <p:cBhvr>
                                        <p:cTn id="31" dur="26">
                                          <p:stCondLst>
                                            <p:cond delay="1642"/>
                                          </p:stCondLst>
                                        </p:cTn>
                                        <p:tgtEl>
                                          <p:spTgt spid="19461"/>
                                        </p:tgtEl>
                                      </p:cBhvr>
                                      <p:to x="100000" y="90000"/>
                                    </p:animScale>
                                    <p:animScale>
                                      <p:cBhvr>
                                        <p:cTn id="32" dur="166" decel="50000">
                                          <p:stCondLst>
                                            <p:cond delay="1668"/>
                                          </p:stCondLst>
                                        </p:cTn>
                                        <p:tgtEl>
                                          <p:spTgt spid="19461"/>
                                        </p:tgtEl>
                                      </p:cBhvr>
                                      <p:to x="100000" y="100000"/>
                                    </p:animScale>
                                    <p:animScale>
                                      <p:cBhvr>
                                        <p:cTn id="33" dur="26">
                                          <p:stCondLst>
                                            <p:cond delay="1808"/>
                                          </p:stCondLst>
                                        </p:cTn>
                                        <p:tgtEl>
                                          <p:spTgt spid="19461"/>
                                        </p:tgtEl>
                                      </p:cBhvr>
                                      <p:to x="100000" y="95000"/>
                                    </p:animScale>
                                    <p:animScale>
                                      <p:cBhvr>
                                        <p:cTn id="34" dur="166" decel="50000">
                                          <p:stCondLst>
                                            <p:cond delay="1834"/>
                                          </p:stCondLst>
                                        </p:cTn>
                                        <p:tgtEl>
                                          <p:spTgt spid="1946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0483" name="Picture 3"/>
          <p:cNvPicPr>
            <a:picLocks noGrp="1" noChangeAspect="1" noChangeArrowheads="1"/>
          </p:cNvPicPr>
          <p:nvPr>
            <p:ph type="clipArt" sz="half" idx="1"/>
          </p:nvPr>
        </p:nvPicPr>
        <p:blipFill>
          <a:blip r:embed="rId3" cstate="print"/>
          <a:srcRect/>
          <a:stretch>
            <a:fillRect/>
          </a:stretch>
        </p:blipFill>
        <p:spPr>
          <a:xfrm>
            <a:off x="381000" y="685800"/>
            <a:ext cx="4114800" cy="5410200"/>
          </a:xfrm>
        </p:spPr>
      </p:pic>
      <p:sp>
        <p:nvSpPr>
          <p:cNvPr id="20484" name="Text Box 5"/>
          <p:cNvSpPr txBox="1">
            <a:spLocks noChangeArrowheads="1"/>
          </p:cNvSpPr>
          <p:nvPr/>
        </p:nvSpPr>
        <p:spPr bwMode="auto">
          <a:xfrm>
            <a:off x="685800" y="6096000"/>
            <a:ext cx="184150" cy="457200"/>
          </a:xfrm>
          <a:prstGeom prst="rect">
            <a:avLst/>
          </a:prstGeom>
          <a:noFill/>
          <a:ln w="9525">
            <a:noFill/>
            <a:miter lim="800000"/>
            <a:headEnd/>
            <a:tailEnd/>
          </a:ln>
        </p:spPr>
        <p:txBody>
          <a:bodyPr wrap="none">
            <a:spAutoFit/>
          </a:bodyPr>
          <a:lstStyle/>
          <a:p>
            <a:endParaRPr lang="es-MX"/>
          </a:p>
        </p:txBody>
      </p:sp>
      <p:sp>
        <p:nvSpPr>
          <p:cNvPr id="20485" name="Rectangle 6"/>
          <p:cNvSpPr>
            <a:spLocks noChangeArrowheads="1"/>
          </p:cNvSpPr>
          <p:nvPr/>
        </p:nvSpPr>
        <p:spPr bwMode="auto">
          <a:xfrm>
            <a:off x="533400" y="6096000"/>
            <a:ext cx="4267200" cy="731838"/>
          </a:xfrm>
          <a:prstGeom prst="rect">
            <a:avLst/>
          </a:prstGeom>
          <a:noFill/>
          <a:ln w="9525">
            <a:noFill/>
            <a:miter lim="800000"/>
            <a:headEnd/>
            <a:tailEnd/>
          </a:ln>
        </p:spPr>
        <p:txBody>
          <a:bodyPr>
            <a:spAutoFit/>
          </a:bodyPr>
          <a:lstStyle/>
          <a:p>
            <a:r>
              <a:rPr lang="es-ES" sz="1800" dirty="0"/>
              <a:t>Helipuerto Torre Mayor en Reforma a 225 </a:t>
            </a:r>
            <a:r>
              <a:rPr lang="es-ES" sz="1800" dirty="0" err="1"/>
              <a:t>mts</a:t>
            </a:r>
            <a:r>
              <a:rPr lang="es-ES" sz="1800" dirty="0"/>
              <a:t> de</a:t>
            </a:r>
            <a:r>
              <a:rPr lang="es-ES" dirty="0"/>
              <a:t> altura. </a:t>
            </a:r>
          </a:p>
        </p:txBody>
      </p:sp>
      <p:pic>
        <p:nvPicPr>
          <p:cNvPr id="20486" name="Picture 7"/>
          <p:cNvPicPr>
            <a:picLocks noChangeAspect="1" noChangeArrowheads="1"/>
          </p:cNvPicPr>
          <p:nvPr/>
        </p:nvPicPr>
        <p:blipFill>
          <a:blip r:embed="rId4" cstate="print"/>
          <a:srcRect/>
          <a:stretch>
            <a:fillRect/>
          </a:stretch>
        </p:blipFill>
        <p:spPr bwMode="auto">
          <a:xfrm>
            <a:off x="4495800" y="685800"/>
            <a:ext cx="4191000" cy="5486400"/>
          </a:xfrm>
          <a:prstGeom prst="rect">
            <a:avLst/>
          </a:prstGeom>
          <a:noFill/>
          <a:ln w="9525">
            <a:noFill/>
            <a:miter lim="800000"/>
            <a:headEnd/>
            <a:tailEnd/>
          </a:ln>
        </p:spPr>
      </p:pic>
      <p:sp>
        <p:nvSpPr>
          <p:cNvPr id="20487" name="Text Box 9"/>
          <p:cNvSpPr>
            <a:spLocks noGrp="1" noChangeArrowheads="1"/>
          </p:cNvSpPr>
          <p:nvPr>
            <p:ph type="body" sz="half" idx="2"/>
          </p:nvPr>
        </p:nvSpPr>
        <p:spPr>
          <a:xfrm>
            <a:off x="4876800" y="6248400"/>
            <a:ext cx="3810000" cy="304800"/>
          </a:xfrm>
          <a:noFill/>
        </p:spPr>
        <p:txBody>
          <a:bodyPr/>
          <a:lstStyle/>
          <a:p>
            <a:pPr eaLnBrk="1" hangingPunct="1">
              <a:lnSpc>
                <a:spcPct val="90000"/>
              </a:lnSpc>
              <a:spcBef>
                <a:spcPct val="0"/>
              </a:spcBef>
              <a:buClrTx/>
              <a:buSzTx/>
              <a:buFontTx/>
              <a:buNone/>
            </a:pPr>
            <a:r>
              <a:rPr lang="es-ES" sz="2000" dirty="0" smtClean="0"/>
              <a:t>BMV en Reforma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ppt_w</p:attrName>
                                        </p:attrNameLst>
                                      </p:cBhvr>
                                      <p:tavLst>
                                        <p:tav tm="0">
                                          <p:val>
                                            <p:fltVal val="0"/>
                                          </p:val>
                                        </p:tav>
                                        <p:tav tm="100000">
                                          <p:val>
                                            <p:strVal val="#ppt_w"/>
                                          </p:val>
                                        </p:tav>
                                      </p:tavLst>
                                    </p:anim>
                                    <p:anim calcmode="lin" valueType="num">
                                      <p:cBhvr>
                                        <p:cTn id="8" dur="500" fill="hold"/>
                                        <p:tgtEl>
                                          <p:spTgt spid="20483"/>
                                        </p:tgtEl>
                                        <p:attrNameLst>
                                          <p:attrName>ppt_h</p:attrName>
                                        </p:attrNameLst>
                                      </p:cBhvr>
                                      <p:tavLst>
                                        <p:tav tm="0">
                                          <p:val>
                                            <p:fltVal val="0"/>
                                          </p:val>
                                        </p:tav>
                                        <p:tav tm="100000">
                                          <p:val>
                                            <p:strVal val="#ppt_h"/>
                                          </p:val>
                                        </p:tav>
                                      </p:tavLst>
                                    </p:anim>
                                    <p:animEffect transition="in" filter="fade">
                                      <p:cBhvr>
                                        <p:cTn id="9" dur="500"/>
                                        <p:tgtEl>
                                          <p:spTgt spid="20483"/>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0485"/>
                                        </p:tgtEl>
                                        <p:attrNameLst>
                                          <p:attrName>style.visibility</p:attrName>
                                        </p:attrNameLst>
                                      </p:cBhvr>
                                      <p:to>
                                        <p:strVal val="visible"/>
                                      </p:to>
                                    </p:set>
                                    <p:animEffect transition="in" filter="wipe(down)">
                                      <p:cBhvr>
                                        <p:cTn id="14" dur="580">
                                          <p:stCondLst>
                                            <p:cond delay="0"/>
                                          </p:stCondLst>
                                        </p:cTn>
                                        <p:tgtEl>
                                          <p:spTgt spid="20485"/>
                                        </p:tgtEl>
                                      </p:cBhvr>
                                    </p:animEffect>
                                    <p:anim calcmode="lin" valueType="num">
                                      <p:cBhvr>
                                        <p:cTn id="15" dur="1822" tmFilter="0,0; 0.14,0.36; 0.43,0.73; 0.71,0.91; 1.0,1.0">
                                          <p:stCondLst>
                                            <p:cond delay="0"/>
                                          </p:stCondLst>
                                        </p:cTn>
                                        <p:tgtEl>
                                          <p:spTgt spid="2048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048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048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048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0485"/>
                                        </p:tgtEl>
                                        <p:attrNameLst>
                                          <p:attrName>ppt_y</p:attrName>
                                        </p:attrNameLst>
                                      </p:cBhvr>
                                      <p:tavLst>
                                        <p:tav tm="0" fmla="#ppt_y-sin(pi*$)/81">
                                          <p:val>
                                            <p:fltVal val="0"/>
                                          </p:val>
                                        </p:tav>
                                        <p:tav tm="100000">
                                          <p:val>
                                            <p:fltVal val="1"/>
                                          </p:val>
                                        </p:tav>
                                      </p:tavLst>
                                    </p:anim>
                                    <p:animScale>
                                      <p:cBhvr>
                                        <p:cTn id="20" dur="26">
                                          <p:stCondLst>
                                            <p:cond delay="650"/>
                                          </p:stCondLst>
                                        </p:cTn>
                                        <p:tgtEl>
                                          <p:spTgt spid="20485"/>
                                        </p:tgtEl>
                                      </p:cBhvr>
                                      <p:to x="100000" y="60000"/>
                                    </p:animScale>
                                    <p:animScale>
                                      <p:cBhvr>
                                        <p:cTn id="21" dur="166" decel="50000">
                                          <p:stCondLst>
                                            <p:cond delay="676"/>
                                          </p:stCondLst>
                                        </p:cTn>
                                        <p:tgtEl>
                                          <p:spTgt spid="20485"/>
                                        </p:tgtEl>
                                      </p:cBhvr>
                                      <p:to x="100000" y="100000"/>
                                    </p:animScale>
                                    <p:animScale>
                                      <p:cBhvr>
                                        <p:cTn id="22" dur="26">
                                          <p:stCondLst>
                                            <p:cond delay="1312"/>
                                          </p:stCondLst>
                                        </p:cTn>
                                        <p:tgtEl>
                                          <p:spTgt spid="20485"/>
                                        </p:tgtEl>
                                      </p:cBhvr>
                                      <p:to x="100000" y="80000"/>
                                    </p:animScale>
                                    <p:animScale>
                                      <p:cBhvr>
                                        <p:cTn id="23" dur="166" decel="50000">
                                          <p:stCondLst>
                                            <p:cond delay="1338"/>
                                          </p:stCondLst>
                                        </p:cTn>
                                        <p:tgtEl>
                                          <p:spTgt spid="20485"/>
                                        </p:tgtEl>
                                      </p:cBhvr>
                                      <p:to x="100000" y="100000"/>
                                    </p:animScale>
                                    <p:animScale>
                                      <p:cBhvr>
                                        <p:cTn id="24" dur="26">
                                          <p:stCondLst>
                                            <p:cond delay="1642"/>
                                          </p:stCondLst>
                                        </p:cTn>
                                        <p:tgtEl>
                                          <p:spTgt spid="20485"/>
                                        </p:tgtEl>
                                      </p:cBhvr>
                                      <p:to x="100000" y="90000"/>
                                    </p:animScale>
                                    <p:animScale>
                                      <p:cBhvr>
                                        <p:cTn id="25" dur="166" decel="50000">
                                          <p:stCondLst>
                                            <p:cond delay="1668"/>
                                          </p:stCondLst>
                                        </p:cTn>
                                        <p:tgtEl>
                                          <p:spTgt spid="20485"/>
                                        </p:tgtEl>
                                      </p:cBhvr>
                                      <p:to x="100000" y="100000"/>
                                    </p:animScale>
                                    <p:animScale>
                                      <p:cBhvr>
                                        <p:cTn id="26" dur="26">
                                          <p:stCondLst>
                                            <p:cond delay="1808"/>
                                          </p:stCondLst>
                                        </p:cTn>
                                        <p:tgtEl>
                                          <p:spTgt spid="20485"/>
                                        </p:tgtEl>
                                      </p:cBhvr>
                                      <p:to x="100000" y="95000"/>
                                    </p:animScale>
                                    <p:animScale>
                                      <p:cBhvr>
                                        <p:cTn id="27" dur="166" decel="50000">
                                          <p:stCondLst>
                                            <p:cond delay="1834"/>
                                          </p:stCondLst>
                                        </p:cTn>
                                        <p:tgtEl>
                                          <p:spTgt spid="2048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486"/>
                                        </p:tgtEl>
                                        <p:attrNameLst>
                                          <p:attrName>style.visibility</p:attrName>
                                        </p:attrNameLst>
                                      </p:cBhvr>
                                      <p:to>
                                        <p:strVal val="visible"/>
                                      </p:to>
                                    </p:set>
                                    <p:anim calcmode="lin" valueType="num">
                                      <p:cBhvr>
                                        <p:cTn id="32" dur="500" fill="hold"/>
                                        <p:tgtEl>
                                          <p:spTgt spid="20486"/>
                                        </p:tgtEl>
                                        <p:attrNameLst>
                                          <p:attrName>ppt_w</p:attrName>
                                        </p:attrNameLst>
                                      </p:cBhvr>
                                      <p:tavLst>
                                        <p:tav tm="0">
                                          <p:val>
                                            <p:fltVal val="0"/>
                                          </p:val>
                                        </p:tav>
                                        <p:tav tm="100000">
                                          <p:val>
                                            <p:strVal val="#ppt_w"/>
                                          </p:val>
                                        </p:tav>
                                      </p:tavLst>
                                    </p:anim>
                                    <p:anim calcmode="lin" valueType="num">
                                      <p:cBhvr>
                                        <p:cTn id="33" dur="500" fill="hold"/>
                                        <p:tgtEl>
                                          <p:spTgt spid="20486"/>
                                        </p:tgtEl>
                                        <p:attrNameLst>
                                          <p:attrName>ppt_h</p:attrName>
                                        </p:attrNameLst>
                                      </p:cBhvr>
                                      <p:tavLst>
                                        <p:tav tm="0">
                                          <p:val>
                                            <p:fltVal val="0"/>
                                          </p:val>
                                        </p:tav>
                                        <p:tav tm="100000">
                                          <p:val>
                                            <p:strVal val="#ppt_h"/>
                                          </p:val>
                                        </p:tav>
                                      </p:tavLst>
                                    </p:anim>
                                    <p:animEffect transition="in" filter="fade">
                                      <p:cBhvr>
                                        <p:cTn id="34"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381000"/>
          </a:xfrm>
        </p:spPr>
        <p:txBody>
          <a:bodyPr/>
          <a:lstStyle/>
          <a:p>
            <a:pPr eaLnBrk="1" hangingPunct="1">
              <a:defRPr/>
            </a:pPr>
            <a:r>
              <a:rPr lang="es-MX" sz="1400" smtClean="0"/>
              <a:t>UAEM-FAPUR                                                                    Financiamiento para el desarrollo/jgma</a:t>
            </a:r>
          </a:p>
        </p:txBody>
      </p:sp>
      <p:sp>
        <p:nvSpPr>
          <p:cNvPr id="4099" name="Rectangle 3"/>
          <p:cNvSpPr>
            <a:spLocks noGrp="1" noChangeArrowheads="1"/>
          </p:cNvSpPr>
          <p:nvPr>
            <p:ph type="body" idx="1"/>
          </p:nvPr>
        </p:nvSpPr>
        <p:spPr>
          <a:xfrm>
            <a:off x="323528" y="1628800"/>
            <a:ext cx="8610600" cy="4971256"/>
          </a:xfrm>
        </p:spPr>
        <p:txBody>
          <a:bodyPr/>
          <a:lstStyle/>
          <a:p>
            <a:pPr algn="just" eaLnBrk="1" hangingPunct="1">
              <a:buFont typeface="Wingdings" pitchFamily="2" charset="2"/>
              <a:buNone/>
            </a:pPr>
            <a:r>
              <a:rPr lang="es-MX" sz="2400" dirty="0" smtClean="0">
                <a:cs typeface="Times New Roman" charset="0"/>
              </a:rPr>
              <a:t>	</a:t>
            </a:r>
            <a:r>
              <a:rPr lang="es-ES" sz="2800" dirty="0">
                <a:cs typeface="Times New Roman" charset="0"/>
              </a:rPr>
              <a:t>C</a:t>
            </a:r>
            <a:r>
              <a:rPr lang="es-ES" sz="2800" dirty="0" smtClean="0">
                <a:cs typeface="Times New Roman" charset="0"/>
              </a:rPr>
              <a:t>onocer “...cómo se implantan los procesos de circulación de capital en el circuito global al interior de los espacios urbanos,...cómo se modifican los espacios urbanos y se fragmentan...se acentúan las funciones terciarias y se concentran capitales en determinados grupos empresariales, la política estatal adopta medidas que privilegian aún más la concentración de la actividad financiera hacia empresas globalizadas y se vulneran sectores productivos estratégicos para el país y la ciudad,... produciendo la fragmentación socio espacial de las ciudades” (p. 2).</a:t>
            </a:r>
            <a:r>
              <a:rPr lang="es-ES" sz="2800" dirty="0" smtClean="0"/>
              <a:t> </a:t>
            </a:r>
          </a:p>
        </p:txBody>
      </p:sp>
      <p:sp>
        <p:nvSpPr>
          <p:cNvPr id="2" name="1 Rectángulo"/>
          <p:cNvSpPr/>
          <p:nvPr/>
        </p:nvSpPr>
        <p:spPr>
          <a:xfrm>
            <a:off x="3275856" y="908720"/>
            <a:ext cx="1617751" cy="461665"/>
          </a:xfrm>
          <a:prstGeom prst="rect">
            <a:avLst/>
          </a:prstGeom>
        </p:spPr>
        <p:txBody>
          <a:bodyPr wrap="none">
            <a:spAutoFit/>
          </a:bodyPr>
          <a:lstStyle/>
          <a:p>
            <a:r>
              <a:rPr lang="es-ES" dirty="0">
                <a:cs typeface="Times New Roman" charset="0"/>
              </a:rPr>
              <a:t>El objetivo </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4099">
                                            <p:txEl>
                                              <p:pRg st="0" end="0"/>
                                            </p:txEl>
                                          </p:spTgt>
                                        </p:tgtEl>
                                        <p:attrNameLst>
                                          <p:attrName>style.visibility</p:attrName>
                                        </p:attrNameLst>
                                      </p:cBhvr>
                                      <p:to>
                                        <p:strVal val="visible"/>
                                      </p:to>
                                    </p:set>
                                    <p:animEffect transition="in" filter="circle(out)">
                                      <p:cBhvr>
                                        <p:cTn id="15"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1507" name="Picture 4"/>
          <p:cNvPicPr>
            <a:picLocks noGrp="1" noChangeAspect="1" noChangeArrowheads="1"/>
          </p:cNvPicPr>
          <p:nvPr>
            <p:ph type="body" sz="half" idx="2"/>
          </p:nvPr>
        </p:nvPicPr>
        <p:blipFill>
          <a:blip r:embed="rId3" cstate="print"/>
          <a:srcRect/>
          <a:stretch>
            <a:fillRect/>
          </a:stretch>
        </p:blipFill>
        <p:spPr>
          <a:xfrm>
            <a:off x="561703" y="685800"/>
            <a:ext cx="4467497" cy="5486400"/>
          </a:xfrm>
        </p:spPr>
      </p:pic>
      <p:sp>
        <p:nvSpPr>
          <p:cNvPr id="21508" name="Text Box 5"/>
          <p:cNvSpPr txBox="1">
            <a:spLocks noChangeArrowheads="1"/>
          </p:cNvSpPr>
          <p:nvPr/>
        </p:nvSpPr>
        <p:spPr bwMode="auto">
          <a:xfrm>
            <a:off x="685800" y="6172200"/>
            <a:ext cx="1485900" cy="457200"/>
          </a:xfrm>
          <a:prstGeom prst="rect">
            <a:avLst/>
          </a:prstGeom>
          <a:noFill/>
          <a:ln w="9525">
            <a:noFill/>
            <a:miter lim="800000"/>
            <a:headEnd/>
            <a:tailEnd/>
          </a:ln>
        </p:spPr>
        <p:txBody>
          <a:bodyPr wrap="none">
            <a:spAutoFit/>
          </a:bodyPr>
          <a:lstStyle/>
          <a:p>
            <a:r>
              <a:rPr lang="es-ES" dirty="0"/>
              <a:t>Interlomas</a:t>
            </a:r>
          </a:p>
        </p:txBody>
      </p:sp>
      <p:pic>
        <p:nvPicPr>
          <p:cNvPr id="21509" name="Picture 8"/>
          <p:cNvPicPr>
            <a:picLocks noChangeAspect="1" noChangeArrowheads="1"/>
          </p:cNvPicPr>
          <p:nvPr/>
        </p:nvPicPr>
        <p:blipFill>
          <a:blip r:embed="rId4" cstate="print"/>
          <a:srcRect/>
          <a:stretch>
            <a:fillRect/>
          </a:stretch>
        </p:blipFill>
        <p:spPr bwMode="auto">
          <a:xfrm>
            <a:off x="4648200" y="685800"/>
            <a:ext cx="4267200" cy="5486400"/>
          </a:xfrm>
          <a:prstGeom prst="rect">
            <a:avLst/>
          </a:prstGeom>
          <a:noFill/>
          <a:ln w="9525">
            <a:noFill/>
            <a:miter lim="800000"/>
            <a:headEnd/>
            <a:tailEnd/>
          </a:ln>
        </p:spPr>
      </p:pic>
      <p:sp>
        <p:nvSpPr>
          <p:cNvPr id="21510" name="Text Box 9"/>
          <p:cNvSpPr txBox="1">
            <a:spLocks noChangeArrowheads="1"/>
          </p:cNvSpPr>
          <p:nvPr/>
        </p:nvSpPr>
        <p:spPr bwMode="auto">
          <a:xfrm>
            <a:off x="5394325" y="6137275"/>
            <a:ext cx="319088" cy="457200"/>
          </a:xfrm>
          <a:prstGeom prst="rect">
            <a:avLst/>
          </a:prstGeom>
          <a:noFill/>
          <a:ln w="9525">
            <a:noFill/>
            <a:miter lim="800000"/>
            <a:headEnd/>
            <a:tailEnd/>
          </a:ln>
        </p:spPr>
        <p:txBody>
          <a:bodyPr wrap="none">
            <a:spAutoFit/>
          </a:bodyPr>
          <a:lstStyle/>
          <a:p>
            <a:r>
              <a:rPr lang="es-MX" dirty="0"/>
              <a: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ppt_w</p:attrName>
                                        </p:attrNameLst>
                                      </p:cBhvr>
                                      <p:tavLst>
                                        <p:tav tm="0">
                                          <p:val>
                                            <p:fltVal val="0"/>
                                          </p:val>
                                        </p:tav>
                                        <p:tav tm="100000">
                                          <p:val>
                                            <p:strVal val="#ppt_w"/>
                                          </p:val>
                                        </p:tav>
                                      </p:tavLst>
                                    </p:anim>
                                    <p:anim calcmode="lin" valueType="num">
                                      <p:cBhvr>
                                        <p:cTn id="8" dur="500" fill="hold"/>
                                        <p:tgtEl>
                                          <p:spTgt spid="21507"/>
                                        </p:tgtEl>
                                        <p:attrNameLst>
                                          <p:attrName>ppt_h</p:attrName>
                                        </p:attrNameLst>
                                      </p:cBhvr>
                                      <p:tavLst>
                                        <p:tav tm="0">
                                          <p:val>
                                            <p:fltVal val="0"/>
                                          </p:val>
                                        </p:tav>
                                        <p:tav tm="100000">
                                          <p:val>
                                            <p:strVal val="#ppt_h"/>
                                          </p:val>
                                        </p:tav>
                                      </p:tavLst>
                                    </p:anim>
                                    <p:animEffect transition="in" filter="fade">
                                      <p:cBhvr>
                                        <p:cTn id="9" dur="500"/>
                                        <p:tgtEl>
                                          <p:spTgt spid="21507"/>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1508"/>
                                        </p:tgtEl>
                                        <p:attrNameLst>
                                          <p:attrName>style.visibility</p:attrName>
                                        </p:attrNameLst>
                                      </p:cBhvr>
                                      <p:to>
                                        <p:strVal val="visible"/>
                                      </p:to>
                                    </p:set>
                                    <p:animEffect transition="in" filter="wipe(down)">
                                      <p:cBhvr>
                                        <p:cTn id="14" dur="580">
                                          <p:stCondLst>
                                            <p:cond delay="0"/>
                                          </p:stCondLst>
                                        </p:cTn>
                                        <p:tgtEl>
                                          <p:spTgt spid="21508"/>
                                        </p:tgtEl>
                                      </p:cBhvr>
                                    </p:animEffect>
                                    <p:anim calcmode="lin" valueType="num">
                                      <p:cBhvr>
                                        <p:cTn id="15" dur="1822" tmFilter="0,0; 0.14,0.36; 0.43,0.73; 0.71,0.91; 1.0,1.0">
                                          <p:stCondLst>
                                            <p:cond delay="0"/>
                                          </p:stCondLst>
                                        </p:cTn>
                                        <p:tgtEl>
                                          <p:spTgt spid="2150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150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150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150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1508"/>
                                        </p:tgtEl>
                                        <p:attrNameLst>
                                          <p:attrName>ppt_y</p:attrName>
                                        </p:attrNameLst>
                                      </p:cBhvr>
                                      <p:tavLst>
                                        <p:tav tm="0" fmla="#ppt_y-sin(pi*$)/81">
                                          <p:val>
                                            <p:fltVal val="0"/>
                                          </p:val>
                                        </p:tav>
                                        <p:tav tm="100000">
                                          <p:val>
                                            <p:fltVal val="1"/>
                                          </p:val>
                                        </p:tav>
                                      </p:tavLst>
                                    </p:anim>
                                    <p:animScale>
                                      <p:cBhvr>
                                        <p:cTn id="20" dur="26">
                                          <p:stCondLst>
                                            <p:cond delay="650"/>
                                          </p:stCondLst>
                                        </p:cTn>
                                        <p:tgtEl>
                                          <p:spTgt spid="21508"/>
                                        </p:tgtEl>
                                      </p:cBhvr>
                                      <p:to x="100000" y="60000"/>
                                    </p:animScale>
                                    <p:animScale>
                                      <p:cBhvr>
                                        <p:cTn id="21" dur="166" decel="50000">
                                          <p:stCondLst>
                                            <p:cond delay="676"/>
                                          </p:stCondLst>
                                        </p:cTn>
                                        <p:tgtEl>
                                          <p:spTgt spid="21508"/>
                                        </p:tgtEl>
                                      </p:cBhvr>
                                      <p:to x="100000" y="100000"/>
                                    </p:animScale>
                                    <p:animScale>
                                      <p:cBhvr>
                                        <p:cTn id="22" dur="26">
                                          <p:stCondLst>
                                            <p:cond delay="1312"/>
                                          </p:stCondLst>
                                        </p:cTn>
                                        <p:tgtEl>
                                          <p:spTgt spid="21508"/>
                                        </p:tgtEl>
                                      </p:cBhvr>
                                      <p:to x="100000" y="80000"/>
                                    </p:animScale>
                                    <p:animScale>
                                      <p:cBhvr>
                                        <p:cTn id="23" dur="166" decel="50000">
                                          <p:stCondLst>
                                            <p:cond delay="1338"/>
                                          </p:stCondLst>
                                        </p:cTn>
                                        <p:tgtEl>
                                          <p:spTgt spid="21508"/>
                                        </p:tgtEl>
                                      </p:cBhvr>
                                      <p:to x="100000" y="100000"/>
                                    </p:animScale>
                                    <p:animScale>
                                      <p:cBhvr>
                                        <p:cTn id="24" dur="26">
                                          <p:stCondLst>
                                            <p:cond delay="1642"/>
                                          </p:stCondLst>
                                        </p:cTn>
                                        <p:tgtEl>
                                          <p:spTgt spid="21508"/>
                                        </p:tgtEl>
                                      </p:cBhvr>
                                      <p:to x="100000" y="90000"/>
                                    </p:animScale>
                                    <p:animScale>
                                      <p:cBhvr>
                                        <p:cTn id="25" dur="166" decel="50000">
                                          <p:stCondLst>
                                            <p:cond delay="1668"/>
                                          </p:stCondLst>
                                        </p:cTn>
                                        <p:tgtEl>
                                          <p:spTgt spid="21508"/>
                                        </p:tgtEl>
                                      </p:cBhvr>
                                      <p:to x="100000" y="100000"/>
                                    </p:animScale>
                                    <p:animScale>
                                      <p:cBhvr>
                                        <p:cTn id="26" dur="26">
                                          <p:stCondLst>
                                            <p:cond delay="1808"/>
                                          </p:stCondLst>
                                        </p:cTn>
                                        <p:tgtEl>
                                          <p:spTgt spid="21508"/>
                                        </p:tgtEl>
                                      </p:cBhvr>
                                      <p:to x="100000" y="95000"/>
                                    </p:animScale>
                                    <p:animScale>
                                      <p:cBhvr>
                                        <p:cTn id="27" dur="166" decel="50000">
                                          <p:stCondLst>
                                            <p:cond delay="1834"/>
                                          </p:stCondLst>
                                        </p:cTn>
                                        <p:tgtEl>
                                          <p:spTgt spid="21508"/>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1509"/>
                                        </p:tgtEl>
                                        <p:attrNameLst>
                                          <p:attrName>style.visibility</p:attrName>
                                        </p:attrNameLst>
                                      </p:cBhvr>
                                      <p:to>
                                        <p:strVal val="visible"/>
                                      </p:to>
                                    </p:set>
                                    <p:anim calcmode="lin" valueType="num">
                                      <p:cBhvr>
                                        <p:cTn id="32" dur="500" fill="hold"/>
                                        <p:tgtEl>
                                          <p:spTgt spid="21509"/>
                                        </p:tgtEl>
                                        <p:attrNameLst>
                                          <p:attrName>ppt_w</p:attrName>
                                        </p:attrNameLst>
                                      </p:cBhvr>
                                      <p:tavLst>
                                        <p:tav tm="0">
                                          <p:val>
                                            <p:fltVal val="0"/>
                                          </p:val>
                                        </p:tav>
                                        <p:tav tm="100000">
                                          <p:val>
                                            <p:strVal val="#ppt_w"/>
                                          </p:val>
                                        </p:tav>
                                      </p:tavLst>
                                    </p:anim>
                                    <p:anim calcmode="lin" valueType="num">
                                      <p:cBhvr>
                                        <p:cTn id="33" dur="500" fill="hold"/>
                                        <p:tgtEl>
                                          <p:spTgt spid="21509"/>
                                        </p:tgtEl>
                                        <p:attrNameLst>
                                          <p:attrName>ppt_h</p:attrName>
                                        </p:attrNameLst>
                                      </p:cBhvr>
                                      <p:tavLst>
                                        <p:tav tm="0">
                                          <p:val>
                                            <p:fltVal val="0"/>
                                          </p:val>
                                        </p:tav>
                                        <p:tav tm="100000">
                                          <p:val>
                                            <p:strVal val="#ppt_h"/>
                                          </p:val>
                                        </p:tav>
                                      </p:tavLst>
                                    </p:anim>
                                    <p:animEffect transition="in" filter="fade">
                                      <p:cBhvr>
                                        <p:cTn id="34" dur="500"/>
                                        <p:tgtEl>
                                          <p:spTgt spid="21509"/>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1510"/>
                                        </p:tgtEl>
                                        <p:attrNameLst>
                                          <p:attrName>style.visibility</p:attrName>
                                        </p:attrNameLst>
                                      </p:cBhvr>
                                      <p:to>
                                        <p:strVal val="visible"/>
                                      </p:to>
                                    </p:set>
                                    <p:animEffect transition="in" filter="wipe(down)">
                                      <p:cBhvr>
                                        <p:cTn id="39" dur="580">
                                          <p:stCondLst>
                                            <p:cond delay="0"/>
                                          </p:stCondLst>
                                        </p:cTn>
                                        <p:tgtEl>
                                          <p:spTgt spid="21510"/>
                                        </p:tgtEl>
                                      </p:cBhvr>
                                    </p:animEffect>
                                    <p:anim calcmode="lin" valueType="num">
                                      <p:cBhvr>
                                        <p:cTn id="40" dur="1822" tmFilter="0,0; 0.14,0.36; 0.43,0.73; 0.71,0.91; 1.0,1.0">
                                          <p:stCondLst>
                                            <p:cond delay="0"/>
                                          </p:stCondLst>
                                        </p:cTn>
                                        <p:tgtEl>
                                          <p:spTgt spid="2151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151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151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151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1510"/>
                                        </p:tgtEl>
                                        <p:attrNameLst>
                                          <p:attrName>ppt_y</p:attrName>
                                        </p:attrNameLst>
                                      </p:cBhvr>
                                      <p:tavLst>
                                        <p:tav tm="0" fmla="#ppt_y-sin(pi*$)/81">
                                          <p:val>
                                            <p:fltVal val="0"/>
                                          </p:val>
                                        </p:tav>
                                        <p:tav tm="100000">
                                          <p:val>
                                            <p:fltVal val="1"/>
                                          </p:val>
                                        </p:tav>
                                      </p:tavLst>
                                    </p:anim>
                                    <p:animScale>
                                      <p:cBhvr>
                                        <p:cTn id="45" dur="26">
                                          <p:stCondLst>
                                            <p:cond delay="650"/>
                                          </p:stCondLst>
                                        </p:cTn>
                                        <p:tgtEl>
                                          <p:spTgt spid="21510"/>
                                        </p:tgtEl>
                                      </p:cBhvr>
                                      <p:to x="100000" y="60000"/>
                                    </p:animScale>
                                    <p:animScale>
                                      <p:cBhvr>
                                        <p:cTn id="46" dur="166" decel="50000">
                                          <p:stCondLst>
                                            <p:cond delay="676"/>
                                          </p:stCondLst>
                                        </p:cTn>
                                        <p:tgtEl>
                                          <p:spTgt spid="21510"/>
                                        </p:tgtEl>
                                      </p:cBhvr>
                                      <p:to x="100000" y="100000"/>
                                    </p:animScale>
                                    <p:animScale>
                                      <p:cBhvr>
                                        <p:cTn id="47" dur="26">
                                          <p:stCondLst>
                                            <p:cond delay="1312"/>
                                          </p:stCondLst>
                                        </p:cTn>
                                        <p:tgtEl>
                                          <p:spTgt spid="21510"/>
                                        </p:tgtEl>
                                      </p:cBhvr>
                                      <p:to x="100000" y="80000"/>
                                    </p:animScale>
                                    <p:animScale>
                                      <p:cBhvr>
                                        <p:cTn id="48" dur="166" decel="50000">
                                          <p:stCondLst>
                                            <p:cond delay="1338"/>
                                          </p:stCondLst>
                                        </p:cTn>
                                        <p:tgtEl>
                                          <p:spTgt spid="21510"/>
                                        </p:tgtEl>
                                      </p:cBhvr>
                                      <p:to x="100000" y="100000"/>
                                    </p:animScale>
                                    <p:animScale>
                                      <p:cBhvr>
                                        <p:cTn id="49" dur="26">
                                          <p:stCondLst>
                                            <p:cond delay="1642"/>
                                          </p:stCondLst>
                                        </p:cTn>
                                        <p:tgtEl>
                                          <p:spTgt spid="21510"/>
                                        </p:tgtEl>
                                      </p:cBhvr>
                                      <p:to x="100000" y="90000"/>
                                    </p:animScale>
                                    <p:animScale>
                                      <p:cBhvr>
                                        <p:cTn id="50" dur="166" decel="50000">
                                          <p:stCondLst>
                                            <p:cond delay="1668"/>
                                          </p:stCondLst>
                                        </p:cTn>
                                        <p:tgtEl>
                                          <p:spTgt spid="21510"/>
                                        </p:tgtEl>
                                      </p:cBhvr>
                                      <p:to x="100000" y="100000"/>
                                    </p:animScale>
                                    <p:animScale>
                                      <p:cBhvr>
                                        <p:cTn id="51" dur="26">
                                          <p:stCondLst>
                                            <p:cond delay="1808"/>
                                          </p:stCondLst>
                                        </p:cTn>
                                        <p:tgtEl>
                                          <p:spTgt spid="21510"/>
                                        </p:tgtEl>
                                      </p:cBhvr>
                                      <p:to x="100000" y="95000"/>
                                    </p:animScale>
                                    <p:animScale>
                                      <p:cBhvr>
                                        <p:cTn id="52" dur="166" decel="50000">
                                          <p:stCondLst>
                                            <p:cond delay="1834"/>
                                          </p:stCondLst>
                                        </p:cTn>
                                        <p:tgtEl>
                                          <p:spTgt spid="215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p:bldP spid="215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2531"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2532" name="Picture 4"/>
          <p:cNvPicPr>
            <a:picLocks noGrp="1" noChangeAspect="1" noChangeArrowheads="1"/>
          </p:cNvPicPr>
          <p:nvPr>
            <p:ph type="body" sz="half" idx="2"/>
          </p:nvPr>
        </p:nvPicPr>
        <p:blipFill>
          <a:blip r:embed="rId4" cstate="print"/>
          <a:srcRect/>
          <a:stretch>
            <a:fillRect/>
          </a:stretch>
        </p:blipFill>
        <p:spPr>
          <a:xfrm>
            <a:off x="4592757" y="692696"/>
            <a:ext cx="4322643" cy="5403304"/>
          </a:xfrm>
        </p:spPr>
      </p:pic>
      <p:sp>
        <p:nvSpPr>
          <p:cNvPr id="22533" name="Text Box 6"/>
          <p:cNvSpPr txBox="1">
            <a:spLocks noChangeArrowheads="1"/>
          </p:cNvSpPr>
          <p:nvPr/>
        </p:nvSpPr>
        <p:spPr bwMode="auto">
          <a:xfrm>
            <a:off x="593725" y="6213475"/>
            <a:ext cx="1585913" cy="457200"/>
          </a:xfrm>
          <a:prstGeom prst="rect">
            <a:avLst/>
          </a:prstGeom>
          <a:noFill/>
          <a:ln w="9525">
            <a:noFill/>
            <a:miter lim="800000"/>
            <a:headEnd/>
            <a:tailEnd/>
          </a:ln>
        </p:spPr>
        <p:txBody>
          <a:bodyPr wrap="none">
            <a:spAutoFit/>
          </a:bodyPr>
          <a:lstStyle/>
          <a:p>
            <a:r>
              <a:rPr lang="es-ES" dirty="0"/>
              <a:t>Cuajimalpa</a:t>
            </a:r>
          </a:p>
        </p:txBody>
      </p:sp>
      <p:sp>
        <p:nvSpPr>
          <p:cNvPr id="22534" name="Text Box 7"/>
          <p:cNvSpPr txBox="1">
            <a:spLocks noChangeArrowheads="1"/>
          </p:cNvSpPr>
          <p:nvPr/>
        </p:nvSpPr>
        <p:spPr bwMode="auto">
          <a:xfrm>
            <a:off x="4953000" y="6172200"/>
            <a:ext cx="1241425" cy="457200"/>
          </a:xfrm>
          <a:prstGeom prst="rect">
            <a:avLst/>
          </a:prstGeom>
          <a:noFill/>
          <a:ln w="9525">
            <a:noFill/>
            <a:miter lim="800000"/>
            <a:headEnd/>
            <a:tailEnd/>
          </a:ln>
        </p:spPr>
        <p:txBody>
          <a:bodyPr wrap="none">
            <a:spAutoFit/>
          </a:bodyPr>
          <a:lstStyle/>
          <a:p>
            <a:r>
              <a:rPr lang="es-ES" dirty="0"/>
              <a:t>Santa 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500" fill="hold"/>
                                        <p:tgtEl>
                                          <p:spTgt spid="22531"/>
                                        </p:tgtEl>
                                        <p:attrNameLst>
                                          <p:attrName>ppt_w</p:attrName>
                                        </p:attrNameLst>
                                      </p:cBhvr>
                                      <p:tavLst>
                                        <p:tav tm="0">
                                          <p:val>
                                            <p:fltVal val="0"/>
                                          </p:val>
                                        </p:tav>
                                        <p:tav tm="100000">
                                          <p:val>
                                            <p:strVal val="#ppt_w"/>
                                          </p:val>
                                        </p:tav>
                                      </p:tavLst>
                                    </p:anim>
                                    <p:anim calcmode="lin" valueType="num">
                                      <p:cBhvr>
                                        <p:cTn id="8" dur="500" fill="hold"/>
                                        <p:tgtEl>
                                          <p:spTgt spid="22531"/>
                                        </p:tgtEl>
                                        <p:attrNameLst>
                                          <p:attrName>ppt_h</p:attrName>
                                        </p:attrNameLst>
                                      </p:cBhvr>
                                      <p:tavLst>
                                        <p:tav tm="0">
                                          <p:val>
                                            <p:fltVal val="0"/>
                                          </p:val>
                                        </p:tav>
                                        <p:tav tm="100000">
                                          <p:val>
                                            <p:strVal val="#ppt_h"/>
                                          </p:val>
                                        </p:tav>
                                      </p:tavLst>
                                    </p:anim>
                                    <p:animEffect transition="in" filter="fade">
                                      <p:cBhvr>
                                        <p:cTn id="9" dur="500"/>
                                        <p:tgtEl>
                                          <p:spTgt spid="2253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2533"/>
                                        </p:tgtEl>
                                        <p:attrNameLst>
                                          <p:attrName>style.visibility</p:attrName>
                                        </p:attrNameLst>
                                      </p:cBhvr>
                                      <p:to>
                                        <p:strVal val="visible"/>
                                      </p:to>
                                    </p:set>
                                    <p:animEffect transition="in" filter="wipe(down)">
                                      <p:cBhvr>
                                        <p:cTn id="14" dur="580">
                                          <p:stCondLst>
                                            <p:cond delay="0"/>
                                          </p:stCondLst>
                                        </p:cTn>
                                        <p:tgtEl>
                                          <p:spTgt spid="22533"/>
                                        </p:tgtEl>
                                      </p:cBhvr>
                                    </p:animEffect>
                                    <p:anim calcmode="lin" valueType="num">
                                      <p:cBhvr>
                                        <p:cTn id="15" dur="1822" tmFilter="0,0; 0.14,0.36; 0.43,0.73; 0.71,0.91; 1.0,1.0">
                                          <p:stCondLst>
                                            <p:cond delay="0"/>
                                          </p:stCondLst>
                                        </p:cTn>
                                        <p:tgtEl>
                                          <p:spTgt spid="2253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253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253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253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2533"/>
                                        </p:tgtEl>
                                        <p:attrNameLst>
                                          <p:attrName>ppt_y</p:attrName>
                                        </p:attrNameLst>
                                      </p:cBhvr>
                                      <p:tavLst>
                                        <p:tav tm="0" fmla="#ppt_y-sin(pi*$)/81">
                                          <p:val>
                                            <p:fltVal val="0"/>
                                          </p:val>
                                        </p:tav>
                                        <p:tav tm="100000">
                                          <p:val>
                                            <p:fltVal val="1"/>
                                          </p:val>
                                        </p:tav>
                                      </p:tavLst>
                                    </p:anim>
                                    <p:animScale>
                                      <p:cBhvr>
                                        <p:cTn id="20" dur="26">
                                          <p:stCondLst>
                                            <p:cond delay="650"/>
                                          </p:stCondLst>
                                        </p:cTn>
                                        <p:tgtEl>
                                          <p:spTgt spid="22533"/>
                                        </p:tgtEl>
                                      </p:cBhvr>
                                      <p:to x="100000" y="60000"/>
                                    </p:animScale>
                                    <p:animScale>
                                      <p:cBhvr>
                                        <p:cTn id="21" dur="166" decel="50000">
                                          <p:stCondLst>
                                            <p:cond delay="676"/>
                                          </p:stCondLst>
                                        </p:cTn>
                                        <p:tgtEl>
                                          <p:spTgt spid="22533"/>
                                        </p:tgtEl>
                                      </p:cBhvr>
                                      <p:to x="100000" y="100000"/>
                                    </p:animScale>
                                    <p:animScale>
                                      <p:cBhvr>
                                        <p:cTn id="22" dur="26">
                                          <p:stCondLst>
                                            <p:cond delay="1312"/>
                                          </p:stCondLst>
                                        </p:cTn>
                                        <p:tgtEl>
                                          <p:spTgt spid="22533"/>
                                        </p:tgtEl>
                                      </p:cBhvr>
                                      <p:to x="100000" y="80000"/>
                                    </p:animScale>
                                    <p:animScale>
                                      <p:cBhvr>
                                        <p:cTn id="23" dur="166" decel="50000">
                                          <p:stCondLst>
                                            <p:cond delay="1338"/>
                                          </p:stCondLst>
                                        </p:cTn>
                                        <p:tgtEl>
                                          <p:spTgt spid="22533"/>
                                        </p:tgtEl>
                                      </p:cBhvr>
                                      <p:to x="100000" y="100000"/>
                                    </p:animScale>
                                    <p:animScale>
                                      <p:cBhvr>
                                        <p:cTn id="24" dur="26">
                                          <p:stCondLst>
                                            <p:cond delay="1642"/>
                                          </p:stCondLst>
                                        </p:cTn>
                                        <p:tgtEl>
                                          <p:spTgt spid="22533"/>
                                        </p:tgtEl>
                                      </p:cBhvr>
                                      <p:to x="100000" y="90000"/>
                                    </p:animScale>
                                    <p:animScale>
                                      <p:cBhvr>
                                        <p:cTn id="25" dur="166" decel="50000">
                                          <p:stCondLst>
                                            <p:cond delay="1668"/>
                                          </p:stCondLst>
                                        </p:cTn>
                                        <p:tgtEl>
                                          <p:spTgt spid="22533"/>
                                        </p:tgtEl>
                                      </p:cBhvr>
                                      <p:to x="100000" y="100000"/>
                                    </p:animScale>
                                    <p:animScale>
                                      <p:cBhvr>
                                        <p:cTn id="26" dur="26">
                                          <p:stCondLst>
                                            <p:cond delay="1808"/>
                                          </p:stCondLst>
                                        </p:cTn>
                                        <p:tgtEl>
                                          <p:spTgt spid="22533"/>
                                        </p:tgtEl>
                                      </p:cBhvr>
                                      <p:to x="100000" y="95000"/>
                                    </p:animScale>
                                    <p:animScale>
                                      <p:cBhvr>
                                        <p:cTn id="27" dur="166" decel="50000">
                                          <p:stCondLst>
                                            <p:cond delay="1834"/>
                                          </p:stCondLst>
                                        </p:cTn>
                                        <p:tgtEl>
                                          <p:spTgt spid="22533"/>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2532"/>
                                        </p:tgtEl>
                                        <p:attrNameLst>
                                          <p:attrName>style.visibility</p:attrName>
                                        </p:attrNameLst>
                                      </p:cBhvr>
                                      <p:to>
                                        <p:strVal val="visible"/>
                                      </p:to>
                                    </p:set>
                                    <p:anim calcmode="lin" valueType="num">
                                      <p:cBhvr>
                                        <p:cTn id="32" dur="500" fill="hold"/>
                                        <p:tgtEl>
                                          <p:spTgt spid="22532"/>
                                        </p:tgtEl>
                                        <p:attrNameLst>
                                          <p:attrName>ppt_w</p:attrName>
                                        </p:attrNameLst>
                                      </p:cBhvr>
                                      <p:tavLst>
                                        <p:tav tm="0">
                                          <p:val>
                                            <p:fltVal val="0"/>
                                          </p:val>
                                        </p:tav>
                                        <p:tav tm="100000">
                                          <p:val>
                                            <p:strVal val="#ppt_w"/>
                                          </p:val>
                                        </p:tav>
                                      </p:tavLst>
                                    </p:anim>
                                    <p:anim calcmode="lin" valueType="num">
                                      <p:cBhvr>
                                        <p:cTn id="33" dur="500" fill="hold"/>
                                        <p:tgtEl>
                                          <p:spTgt spid="22532"/>
                                        </p:tgtEl>
                                        <p:attrNameLst>
                                          <p:attrName>ppt_h</p:attrName>
                                        </p:attrNameLst>
                                      </p:cBhvr>
                                      <p:tavLst>
                                        <p:tav tm="0">
                                          <p:val>
                                            <p:fltVal val="0"/>
                                          </p:val>
                                        </p:tav>
                                        <p:tav tm="100000">
                                          <p:val>
                                            <p:strVal val="#ppt_h"/>
                                          </p:val>
                                        </p:tav>
                                      </p:tavLst>
                                    </p:anim>
                                    <p:animEffect transition="in" filter="fade">
                                      <p:cBhvr>
                                        <p:cTn id="34" dur="500"/>
                                        <p:tgtEl>
                                          <p:spTgt spid="22532"/>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2534"/>
                                        </p:tgtEl>
                                        <p:attrNameLst>
                                          <p:attrName>style.visibility</p:attrName>
                                        </p:attrNameLst>
                                      </p:cBhvr>
                                      <p:to>
                                        <p:strVal val="visible"/>
                                      </p:to>
                                    </p:set>
                                    <p:animEffect transition="in" filter="wipe(down)">
                                      <p:cBhvr>
                                        <p:cTn id="39" dur="580">
                                          <p:stCondLst>
                                            <p:cond delay="0"/>
                                          </p:stCondLst>
                                        </p:cTn>
                                        <p:tgtEl>
                                          <p:spTgt spid="22534"/>
                                        </p:tgtEl>
                                      </p:cBhvr>
                                    </p:animEffect>
                                    <p:anim calcmode="lin" valueType="num">
                                      <p:cBhvr>
                                        <p:cTn id="40" dur="1822" tmFilter="0,0; 0.14,0.36; 0.43,0.73; 0.71,0.91; 1.0,1.0">
                                          <p:stCondLst>
                                            <p:cond delay="0"/>
                                          </p:stCondLst>
                                        </p:cTn>
                                        <p:tgtEl>
                                          <p:spTgt spid="2253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253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253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253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2534"/>
                                        </p:tgtEl>
                                        <p:attrNameLst>
                                          <p:attrName>ppt_y</p:attrName>
                                        </p:attrNameLst>
                                      </p:cBhvr>
                                      <p:tavLst>
                                        <p:tav tm="0" fmla="#ppt_y-sin(pi*$)/81">
                                          <p:val>
                                            <p:fltVal val="0"/>
                                          </p:val>
                                        </p:tav>
                                        <p:tav tm="100000">
                                          <p:val>
                                            <p:fltVal val="1"/>
                                          </p:val>
                                        </p:tav>
                                      </p:tavLst>
                                    </p:anim>
                                    <p:animScale>
                                      <p:cBhvr>
                                        <p:cTn id="45" dur="26">
                                          <p:stCondLst>
                                            <p:cond delay="650"/>
                                          </p:stCondLst>
                                        </p:cTn>
                                        <p:tgtEl>
                                          <p:spTgt spid="22534"/>
                                        </p:tgtEl>
                                      </p:cBhvr>
                                      <p:to x="100000" y="60000"/>
                                    </p:animScale>
                                    <p:animScale>
                                      <p:cBhvr>
                                        <p:cTn id="46" dur="166" decel="50000">
                                          <p:stCondLst>
                                            <p:cond delay="676"/>
                                          </p:stCondLst>
                                        </p:cTn>
                                        <p:tgtEl>
                                          <p:spTgt spid="22534"/>
                                        </p:tgtEl>
                                      </p:cBhvr>
                                      <p:to x="100000" y="100000"/>
                                    </p:animScale>
                                    <p:animScale>
                                      <p:cBhvr>
                                        <p:cTn id="47" dur="26">
                                          <p:stCondLst>
                                            <p:cond delay="1312"/>
                                          </p:stCondLst>
                                        </p:cTn>
                                        <p:tgtEl>
                                          <p:spTgt spid="22534"/>
                                        </p:tgtEl>
                                      </p:cBhvr>
                                      <p:to x="100000" y="80000"/>
                                    </p:animScale>
                                    <p:animScale>
                                      <p:cBhvr>
                                        <p:cTn id="48" dur="166" decel="50000">
                                          <p:stCondLst>
                                            <p:cond delay="1338"/>
                                          </p:stCondLst>
                                        </p:cTn>
                                        <p:tgtEl>
                                          <p:spTgt spid="22534"/>
                                        </p:tgtEl>
                                      </p:cBhvr>
                                      <p:to x="100000" y="100000"/>
                                    </p:animScale>
                                    <p:animScale>
                                      <p:cBhvr>
                                        <p:cTn id="49" dur="26">
                                          <p:stCondLst>
                                            <p:cond delay="1642"/>
                                          </p:stCondLst>
                                        </p:cTn>
                                        <p:tgtEl>
                                          <p:spTgt spid="22534"/>
                                        </p:tgtEl>
                                      </p:cBhvr>
                                      <p:to x="100000" y="90000"/>
                                    </p:animScale>
                                    <p:animScale>
                                      <p:cBhvr>
                                        <p:cTn id="50" dur="166" decel="50000">
                                          <p:stCondLst>
                                            <p:cond delay="1668"/>
                                          </p:stCondLst>
                                        </p:cTn>
                                        <p:tgtEl>
                                          <p:spTgt spid="22534"/>
                                        </p:tgtEl>
                                      </p:cBhvr>
                                      <p:to x="100000" y="100000"/>
                                    </p:animScale>
                                    <p:animScale>
                                      <p:cBhvr>
                                        <p:cTn id="51" dur="26">
                                          <p:stCondLst>
                                            <p:cond delay="1808"/>
                                          </p:stCondLst>
                                        </p:cTn>
                                        <p:tgtEl>
                                          <p:spTgt spid="22534"/>
                                        </p:tgtEl>
                                      </p:cBhvr>
                                      <p:to x="100000" y="95000"/>
                                    </p:animScale>
                                    <p:animScale>
                                      <p:cBhvr>
                                        <p:cTn id="52" dur="166" decel="50000">
                                          <p:stCondLst>
                                            <p:cond delay="1834"/>
                                          </p:stCondLst>
                                        </p:cTn>
                                        <p:tgtEl>
                                          <p:spTgt spid="225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P spid="225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3555"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3556" name="Picture 4"/>
          <p:cNvPicPr>
            <a:picLocks noGrp="1" noChangeAspect="1" noChangeArrowheads="1"/>
          </p:cNvPicPr>
          <p:nvPr>
            <p:ph type="body" sz="half" idx="2"/>
          </p:nvPr>
        </p:nvPicPr>
        <p:blipFill>
          <a:blip r:embed="rId4" cstate="print"/>
          <a:srcRect/>
          <a:stretch>
            <a:fillRect/>
          </a:stretch>
        </p:blipFill>
        <p:spPr>
          <a:xfrm>
            <a:off x="4495800" y="685800"/>
            <a:ext cx="4267200" cy="5410200"/>
          </a:xfrm>
        </p:spPr>
      </p:pic>
      <p:sp>
        <p:nvSpPr>
          <p:cNvPr id="23557" name="Text Box 5"/>
          <p:cNvSpPr txBox="1">
            <a:spLocks noChangeArrowheads="1"/>
          </p:cNvSpPr>
          <p:nvPr/>
        </p:nvSpPr>
        <p:spPr bwMode="auto">
          <a:xfrm>
            <a:off x="212725" y="6137275"/>
            <a:ext cx="5062538" cy="457200"/>
          </a:xfrm>
          <a:prstGeom prst="rect">
            <a:avLst/>
          </a:prstGeom>
          <a:noFill/>
          <a:ln w="9525">
            <a:noFill/>
            <a:miter lim="800000"/>
            <a:headEnd/>
            <a:tailEnd/>
          </a:ln>
        </p:spPr>
        <p:txBody>
          <a:bodyPr wrap="none">
            <a:spAutoFit/>
          </a:bodyPr>
          <a:lstStyle/>
          <a:p>
            <a:r>
              <a:rPr lang="es-ES" dirty="0">
                <a:solidFill>
                  <a:srgbClr val="FFFFFF"/>
                </a:solidFill>
              </a:rPr>
              <a:t>Casa Club de Bosque Real, Cuajimalpa</a:t>
            </a:r>
            <a:r>
              <a:rPr lang="es-ES" dirty="0"/>
              <a:t> </a:t>
            </a:r>
          </a:p>
        </p:txBody>
      </p:sp>
      <p:sp>
        <p:nvSpPr>
          <p:cNvPr id="23558" name="Text Box 6"/>
          <p:cNvSpPr txBox="1">
            <a:spLocks noChangeArrowheads="1"/>
          </p:cNvSpPr>
          <p:nvPr/>
        </p:nvSpPr>
        <p:spPr bwMode="auto">
          <a:xfrm>
            <a:off x="5851525" y="6137275"/>
            <a:ext cx="319088" cy="457200"/>
          </a:xfrm>
          <a:prstGeom prst="rect">
            <a:avLst/>
          </a:prstGeom>
          <a:noFill/>
          <a:ln w="9525">
            <a:noFill/>
            <a:miter lim="800000"/>
            <a:headEnd/>
            <a:tailEnd/>
          </a:ln>
        </p:spPr>
        <p:txBody>
          <a:bodyPr wrap="none">
            <a:spAutoFit/>
          </a:bodyPr>
          <a:lstStyle/>
          <a:p>
            <a:r>
              <a:rPr lang="es-MX" dirty="0"/>
              <a:t>?</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 fill="hold"/>
                                        <p:tgtEl>
                                          <p:spTgt spid="23555"/>
                                        </p:tgtEl>
                                        <p:attrNameLst>
                                          <p:attrName>ppt_w</p:attrName>
                                        </p:attrNameLst>
                                      </p:cBhvr>
                                      <p:tavLst>
                                        <p:tav tm="0">
                                          <p:val>
                                            <p:fltVal val="0"/>
                                          </p:val>
                                        </p:tav>
                                        <p:tav tm="100000">
                                          <p:val>
                                            <p:strVal val="#ppt_w"/>
                                          </p:val>
                                        </p:tav>
                                      </p:tavLst>
                                    </p:anim>
                                    <p:anim calcmode="lin" valueType="num">
                                      <p:cBhvr>
                                        <p:cTn id="8" dur="500" fill="hold"/>
                                        <p:tgtEl>
                                          <p:spTgt spid="23555"/>
                                        </p:tgtEl>
                                        <p:attrNameLst>
                                          <p:attrName>ppt_h</p:attrName>
                                        </p:attrNameLst>
                                      </p:cBhvr>
                                      <p:tavLst>
                                        <p:tav tm="0">
                                          <p:val>
                                            <p:fltVal val="0"/>
                                          </p:val>
                                        </p:tav>
                                        <p:tav tm="100000">
                                          <p:val>
                                            <p:strVal val="#ppt_h"/>
                                          </p:val>
                                        </p:tav>
                                      </p:tavLst>
                                    </p:anim>
                                    <p:animEffect transition="in" filter="fade">
                                      <p:cBhvr>
                                        <p:cTn id="9" dur="500"/>
                                        <p:tgtEl>
                                          <p:spTgt spid="23555"/>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3557"/>
                                        </p:tgtEl>
                                        <p:attrNameLst>
                                          <p:attrName>style.visibility</p:attrName>
                                        </p:attrNameLst>
                                      </p:cBhvr>
                                      <p:to>
                                        <p:strVal val="visible"/>
                                      </p:to>
                                    </p:set>
                                    <p:animEffect transition="in" filter="wipe(down)">
                                      <p:cBhvr>
                                        <p:cTn id="14" dur="580">
                                          <p:stCondLst>
                                            <p:cond delay="0"/>
                                          </p:stCondLst>
                                        </p:cTn>
                                        <p:tgtEl>
                                          <p:spTgt spid="23557"/>
                                        </p:tgtEl>
                                      </p:cBhvr>
                                    </p:animEffect>
                                    <p:anim calcmode="lin" valueType="num">
                                      <p:cBhvr>
                                        <p:cTn id="15" dur="1822" tmFilter="0,0; 0.14,0.36; 0.43,0.73; 0.71,0.91; 1.0,1.0">
                                          <p:stCondLst>
                                            <p:cond delay="0"/>
                                          </p:stCondLst>
                                        </p:cTn>
                                        <p:tgtEl>
                                          <p:spTgt spid="2355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355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355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355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3557"/>
                                        </p:tgtEl>
                                        <p:attrNameLst>
                                          <p:attrName>ppt_y</p:attrName>
                                        </p:attrNameLst>
                                      </p:cBhvr>
                                      <p:tavLst>
                                        <p:tav tm="0" fmla="#ppt_y-sin(pi*$)/81">
                                          <p:val>
                                            <p:fltVal val="0"/>
                                          </p:val>
                                        </p:tav>
                                        <p:tav tm="100000">
                                          <p:val>
                                            <p:fltVal val="1"/>
                                          </p:val>
                                        </p:tav>
                                      </p:tavLst>
                                    </p:anim>
                                    <p:animScale>
                                      <p:cBhvr>
                                        <p:cTn id="20" dur="26">
                                          <p:stCondLst>
                                            <p:cond delay="650"/>
                                          </p:stCondLst>
                                        </p:cTn>
                                        <p:tgtEl>
                                          <p:spTgt spid="23557"/>
                                        </p:tgtEl>
                                      </p:cBhvr>
                                      <p:to x="100000" y="60000"/>
                                    </p:animScale>
                                    <p:animScale>
                                      <p:cBhvr>
                                        <p:cTn id="21" dur="166" decel="50000">
                                          <p:stCondLst>
                                            <p:cond delay="676"/>
                                          </p:stCondLst>
                                        </p:cTn>
                                        <p:tgtEl>
                                          <p:spTgt spid="23557"/>
                                        </p:tgtEl>
                                      </p:cBhvr>
                                      <p:to x="100000" y="100000"/>
                                    </p:animScale>
                                    <p:animScale>
                                      <p:cBhvr>
                                        <p:cTn id="22" dur="26">
                                          <p:stCondLst>
                                            <p:cond delay="1312"/>
                                          </p:stCondLst>
                                        </p:cTn>
                                        <p:tgtEl>
                                          <p:spTgt spid="23557"/>
                                        </p:tgtEl>
                                      </p:cBhvr>
                                      <p:to x="100000" y="80000"/>
                                    </p:animScale>
                                    <p:animScale>
                                      <p:cBhvr>
                                        <p:cTn id="23" dur="166" decel="50000">
                                          <p:stCondLst>
                                            <p:cond delay="1338"/>
                                          </p:stCondLst>
                                        </p:cTn>
                                        <p:tgtEl>
                                          <p:spTgt spid="23557"/>
                                        </p:tgtEl>
                                      </p:cBhvr>
                                      <p:to x="100000" y="100000"/>
                                    </p:animScale>
                                    <p:animScale>
                                      <p:cBhvr>
                                        <p:cTn id="24" dur="26">
                                          <p:stCondLst>
                                            <p:cond delay="1642"/>
                                          </p:stCondLst>
                                        </p:cTn>
                                        <p:tgtEl>
                                          <p:spTgt spid="23557"/>
                                        </p:tgtEl>
                                      </p:cBhvr>
                                      <p:to x="100000" y="90000"/>
                                    </p:animScale>
                                    <p:animScale>
                                      <p:cBhvr>
                                        <p:cTn id="25" dur="166" decel="50000">
                                          <p:stCondLst>
                                            <p:cond delay="1668"/>
                                          </p:stCondLst>
                                        </p:cTn>
                                        <p:tgtEl>
                                          <p:spTgt spid="23557"/>
                                        </p:tgtEl>
                                      </p:cBhvr>
                                      <p:to x="100000" y="100000"/>
                                    </p:animScale>
                                    <p:animScale>
                                      <p:cBhvr>
                                        <p:cTn id="26" dur="26">
                                          <p:stCondLst>
                                            <p:cond delay="1808"/>
                                          </p:stCondLst>
                                        </p:cTn>
                                        <p:tgtEl>
                                          <p:spTgt spid="23557"/>
                                        </p:tgtEl>
                                      </p:cBhvr>
                                      <p:to x="100000" y="95000"/>
                                    </p:animScale>
                                    <p:animScale>
                                      <p:cBhvr>
                                        <p:cTn id="27" dur="166" decel="50000">
                                          <p:stCondLst>
                                            <p:cond delay="1834"/>
                                          </p:stCondLst>
                                        </p:cTn>
                                        <p:tgtEl>
                                          <p:spTgt spid="23557"/>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23558"/>
                                        </p:tgtEl>
                                        <p:attrNameLst>
                                          <p:attrName>style.visibility</p:attrName>
                                        </p:attrNameLst>
                                      </p:cBhvr>
                                      <p:to>
                                        <p:strVal val="visible"/>
                                      </p:to>
                                    </p:set>
                                    <p:animEffect transition="in" filter="wipe(down)">
                                      <p:cBhvr>
                                        <p:cTn id="32" dur="580">
                                          <p:stCondLst>
                                            <p:cond delay="0"/>
                                          </p:stCondLst>
                                        </p:cTn>
                                        <p:tgtEl>
                                          <p:spTgt spid="23558"/>
                                        </p:tgtEl>
                                      </p:cBhvr>
                                    </p:animEffect>
                                    <p:anim calcmode="lin" valueType="num">
                                      <p:cBhvr>
                                        <p:cTn id="33" dur="1822" tmFilter="0,0; 0.14,0.36; 0.43,0.73; 0.71,0.91; 1.0,1.0">
                                          <p:stCondLst>
                                            <p:cond delay="0"/>
                                          </p:stCondLst>
                                        </p:cTn>
                                        <p:tgtEl>
                                          <p:spTgt spid="23558"/>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3558"/>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3558"/>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3558"/>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3558"/>
                                        </p:tgtEl>
                                        <p:attrNameLst>
                                          <p:attrName>ppt_y</p:attrName>
                                        </p:attrNameLst>
                                      </p:cBhvr>
                                      <p:tavLst>
                                        <p:tav tm="0" fmla="#ppt_y-sin(pi*$)/81">
                                          <p:val>
                                            <p:fltVal val="0"/>
                                          </p:val>
                                        </p:tav>
                                        <p:tav tm="100000">
                                          <p:val>
                                            <p:fltVal val="1"/>
                                          </p:val>
                                        </p:tav>
                                      </p:tavLst>
                                    </p:anim>
                                    <p:animScale>
                                      <p:cBhvr>
                                        <p:cTn id="38" dur="26">
                                          <p:stCondLst>
                                            <p:cond delay="650"/>
                                          </p:stCondLst>
                                        </p:cTn>
                                        <p:tgtEl>
                                          <p:spTgt spid="23558"/>
                                        </p:tgtEl>
                                      </p:cBhvr>
                                      <p:to x="100000" y="60000"/>
                                    </p:animScale>
                                    <p:animScale>
                                      <p:cBhvr>
                                        <p:cTn id="39" dur="166" decel="50000">
                                          <p:stCondLst>
                                            <p:cond delay="676"/>
                                          </p:stCondLst>
                                        </p:cTn>
                                        <p:tgtEl>
                                          <p:spTgt spid="23558"/>
                                        </p:tgtEl>
                                      </p:cBhvr>
                                      <p:to x="100000" y="100000"/>
                                    </p:animScale>
                                    <p:animScale>
                                      <p:cBhvr>
                                        <p:cTn id="40" dur="26">
                                          <p:stCondLst>
                                            <p:cond delay="1312"/>
                                          </p:stCondLst>
                                        </p:cTn>
                                        <p:tgtEl>
                                          <p:spTgt spid="23558"/>
                                        </p:tgtEl>
                                      </p:cBhvr>
                                      <p:to x="100000" y="80000"/>
                                    </p:animScale>
                                    <p:animScale>
                                      <p:cBhvr>
                                        <p:cTn id="41" dur="166" decel="50000">
                                          <p:stCondLst>
                                            <p:cond delay="1338"/>
                                          </p:stCondLst>
                                        </p:cTn>
                                        <p:tgtEl>
                                          <p:spTgt spid="23558"/>
                                        </p:tgtEl>
                                      </p:cBhvr>
                                      <p:to x="100000" y="100000"/>
                                    </p:animScale>
                                    <p:animScale>
                                      <p:cBhvr>
                                        <p:cTn id="42" dur="26">
                                          <p:stCondLst>
                                            <p:cond delay="1642"/>
                                          </p:stCondLst>
                                        </p:cTn>
                                        <p:tgtEl>
                                          <p:spTgt spid="23558"/>
                                        </p:tgtEl>
                                      </p:cBhvr>
                                      <p:to x="100000" y="90000"/>
                                    </p:animScale>
                                    <p:animScale>
                                      <p:cBhvr>
                                        <p:cTn id="43" dur="166" decel="50000">
                                          <p:stCondLst>
                                            <p:cond delay="1668"/>
                                          </p:stCondLst>
                                        </p:cTn>
                                        <p:tgtEl>
                                          <p:spTgt spid="23558"/>
                                        </p:tgtEl>
                                      </p:cBhvr>
                                      <p:to x="100000" y="100000"/>
                                    </p:animScale>
                                    <p:animScale>
                                      <p:cBhvr>
                                        <p:cTn id="44" dur="26">
                                          <p:stCondLst>
                                            <p:cond delay="1808"/>
                                          </p:stCondLst>
                                        </p:cTn>
                                        <p:tgtEl>
                                          <p:spTgt spid="23558"/>
                                        </p:tgtEl>
                                      </p:cBhvr>
                                      <p:to x="100000" y="95000"/>
                                    </p:animScale>
                                    <p:animScale>
                                      <p:cBhvr>
                                        <p:cTn id="45" dur="166" decel="50000">
                                          <p:stCondLst>
                                            <p:cond delay="1834"/>
                                          </p:stCondLst>
                                        </p:cTn>
                                        <p:tgtEl>
                                          <p:spTgt spid="2355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2355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4579" name="Picture 3"/>
          <p:cNvPicPr>
            <a:picLocks noGrp="1" noChangeAspect="1" noChangeArrowheads="1"/>
          </p:cNvPicPr>
          <p:nvPr>
            <p:ph type="clipArt" sz="half" idx="1"/>
          </p:nvPr>
        </p:nvPicPr>
        <p:blipFill>
          <a:blip r:embed="rId3" cstate="print"/>
          <a:srcRect/>
          <a:stretch>
            <a:fillRect/>
          </a:stretch>
        </p:blipFill>
        <p:spPr>
          <a:xfrm>
            <a:off x="381000" y="762000"/>
            <a:ext cx="4114800" cy="5334000"/>
          </a:xfrm>
        </p:spPr>
      </p:pic>
      <p:pic>
        <p:nvPicPr>
          <p:cNvPr id="24580" name="Picture 4"/>
          <p:cNvPicPr>
            <a:picLocks noGrp="1" noChangeAspect="1" noChangeArrowheads="1"/>
          </p:cNvPicPr>
          <p:nvPr>
            <p:ph type="body" sz="half" idx="2"/>
          </p:nvPr>
        </p:nvPicPr>
        <p:blipFill>
          <a:blip r:embed="rId4" cstate="print"/>
          <a:srcRect/>
          <a:stretch>
            <a:fillRect/>
          </a:stretch>
        </p:blipFill>
        <p:spPr>
          <a:xfrm>
            <a:off x="4648200" y="762000"/>
            <a:ext cx="4267200" cy="5334000"/>
          </a:xfrm>
        </p:spPr>
      </p:pic>
      <p:sp>
        <p:nvSpPr>
          <p:cNvPr id="24581" name="Text Box 5"/>
          <p:cNvSpPr txBox="1">
            <a:spLocks noChangeArrowheads="1"/>
          </p:cNvSpPr>
          <p:nvPr/>
        </p:nvSpPr>
        <p:spPr bwMode="auto">
          <a:xfrm>
            <a:off x="4556125" y="6213475"/>
            <a:ext cx="4565650" cy="457200"/>
          </a:xfrm>
          <a:prstGeom prst="rect">
            <a:avLst/>
          </a:prstGeom>
          <a:noFill/>
          <a:ln w="9525">
            <a:noFill/>
            <a:miter lim="800000"/>
            <a:headEnd/>
            <a:tailEnd/>
          </a:ln>
        </p:spPr>
        <p:txBody>
          <a:bodyPr wrap="none">
            <a:spAutoFit/>
          </a:bodyPr>
          <a:lstStyle/>
          <a:p>
            <a:r>
              <a:rPr lang="es-ES" dirty="0">
                <a:solidFill>
                  <a:srgbClr val="FFFFFF"/>
                </a:solidFill>
              </a:rPr>
              <a:t>Club de Tiro, Bosque de las Lomas</a:t>
            </a:r>
            <a:r>
              <a:rPr lang="es-ES" dirty="0"/>
              <a:t> </a:t>
            </a:r>
          </a:p>
        </p:txBody>
      </p:sp>
      <p:sp>
        <p:nvSpPr>
          <p:cNvPr id="24582" name="Text Box 6"/>
          <p:cNvSpPr txBox="1">
            <a:spLocks noChangeArrowheads="1"/>
          </p:cNvSpPr>
          <p:nvPr/>
        </p:nvSpPr>
        <p:spPr bwMode="auto">
          <a:xfrm>
            <a:off x="365125" y="6061075"/>
            <a:ext cx="1241425" cy="457200"/>
          </a:xfrm>
          <a:prstGeom prst="rect">
            <a:avLst/>
          </a:prstGeom>
          <a:noFill/>
          <a:ln w="9525">
            <a:noFill/>
            <a:miter lim="800000"/>
            <a:headEnd/>
            <a:tailEnd/>
          </a:ln>
        </p:spPr>
        <p:txBody>
          <a:bodyPr wrap="none">
            <a:spAutoFit/>
          </a:bodyPr>
          <a:lstStyle/>
          <a:p>
            <a:r>
              <a:rPr lang="es-MX" dirty="0"/>
              <a:t>Santa Fe</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ppt_w</p:attrName>
                                        </p:attrNameLst>
                                      </p:cBhvr>
                                      <p:tavLst>
                                        <p:tav tm="0">
                                          <p:val>
                                            <p:fltVal val="0"/>
                                          </p:val>
                                        </p:tav>
                                        <p:tav tm="100000">
                                          <p:val>
                                            <p:strVal val="#ppt_w"/>
                                          </p:val>
                                        </p:tav>
                                      </p:tavLst>
                                    </p:anim>
                                    <p:anim calcmode="lin" valueType="num">
                                      <p:cBhvr>
                                        <p:cTn id="8" dur="500" fill="hold"/>
                                        <p:tgtEl>
                                          <p:spTgt spid="24579"/>
                                        </p:tgtEl>
                                        <p:attrNameLst>
                                          <p:attrName>ppt_h</p:attrName>
                                        </p:attrNameLst>
                                      </p:cBhvr>
                                      <p:tavLst>
                                        <p:tav tm="0">
                                          <p:val>
                                            <p:fltVal val="0"/>
                                          </p:val>
                                        </p:tav>
                                        <p:tav tm="100000">
                                          <p:val>
                                            <p:strVal val="#ppt_h"/>
                                          </p:val>
                                        </p:tav>
                                      </p:tavLst>
                                    </p:anim>
                                    <p:animEffect transition="in" filter="fade">
                                      <p:cBhvr>
                                        <p:cTn id="9" dur="500"/>
                                        <p:tgtEl>
                                          <p:spTgt spid="24579"/>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4582"/>
                                        </p:tgtEl>
                                        <p:attrNameLst>
                                          <p:attrName>style.visibility</p:attrName>
                                        </p:attrNameLst>
                                      </p:cBhvr>
                                      <p:to>
                                        <p:strVal val="visible"/>
                                      </p:to>
                                    </p:set>
                                    <p:animEffect transition="in" filter="wipe(down)">
                                      <p:cBhvr>
                                        <p:cTn id="14" dur="580">
                                          <p:stCondLst>
                                            <p:cond delay="0"/>
                                          </p:stCondLst>
                                        </p:cTn>
                                        <p:tgtEl>
                                          <p:spTgt spid="24582"/>
                                        </p:tgtEl>
                                      </p:cBhvr>
                                    </p:animEffect>
                                    <p:anim calcmode="lin" valueType="num">
                                      <p:cBhvr>
                                        <p:cTn id="15" dur="1822" tmFilter="0,0; 0.14,0.36; 0.43,0.73; 0.71,0.91; 1.0,1.0">
                                          <p:stCondLst>
                                            <p:cond delay="0"/>
                                          </p:stCondLst>
                                        </p:cTn>
                                        <p:tgtEl>
                                          <p:spTgt spid="2458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458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458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458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4582"/>
                                        </p:tgtEl>
                                        <p:attrNameLst>
                                          <p:attrName>ppt_y</p:attrName>
                                        </p:attrNameLst>
                                      </p:cBhvr>
                                      <p:tavLst>
                                        <p:tav tm="0" fmla="#ppt_y-sin(pi*$)/81">
                                          <p:val>
                                            <p:fltVal val="0"/>
                                          </p:val>
                                        </p:tav>
                                        <p:tav tm="100000">
                                          <p:val>
                                            <p:fltVal val="1"/>
                                          </p:val>
                                        </p:tav>
                                      </p:tavLst>
                                    </p:anim>
                                    <p:animScale>
                                      <p:cBhvr>
                                        <p:cTn id="20" dur="26">
                                          <p:stCondLst>
                                            <p:cond delay="650"/>
                                          </p:stCondLst>
                                        </p:cTn>
                                        <p:tgtEl>
                                          <p:spTgt spid="24582"/>
                                        </p:tgtEl>
                                      </p:cBhvr>
                                      <p:to x="100000" y="60000"/>
                                    </p:animScale>
                                    <p:animScale>
                                      <p:cBhvr>
                                        <p:cTn id="21" dur="166" decel="50000">
                                          <p:stCondLst>
                                            <p:cond delay="676"/>
                                          </p:stCondLst>
                                        </p:cTn>
                                        <p:tgtEl>
                                          <p:spTgt spid="24582"/>
                                        </p:tgtEl>
                                      </p:cBhvr>
                                      <p:to x="100000" y="100000"/>
                                    </p:animScale>
                                    <p:animScale>
                                      <p:cBhvr>
                                        <p:cTn id="22" dur="26">
                                          <p:stCondLst>
                                            <p:cond delay="1312"/>
                                          </p:stCondLst>
                                        </p:cTn>
                                        <p:tgtEl>
                                          <p:spTgt spid="24582"/>
                                        </p:tgtEl>
                                      </p:cBhvr>
                                      <p:to x="100000" y="80000"/>
                                    </p:animScale>
                                    <p:animScale>
                                      <p:cBhvr>
                                        <p:cTn id="23" dur="166" decel="50000">
                                          <p:stCondLst>
                                            <p:cond delay="1338"/>
                                          </p:stCondLst>
                                        </p:cTn>
                                        <p:tgtEl>
                                          <p:spTgt spid="24582"/>
                                        </p:tgtEl>
                                      </p:cBhvr>
                                      <p:to x="100000" y="100000"/>
                                    </p:animScale>
                                    <p:animScale>
                                      <p:cBhvr>
                                        <p:cTn id="24" dur="26">
                                          <p:stCondLst>
                                            <p:cond delay="1642"/>
                                          </p:stCondLst>
                                        </p:cTn>
                                        <p:tgtEl>
                                          <p:spTgt spid="24582"/>
                                        </p:tgtEl>
                                      </p:cBhvr>
                                      <p:to x="100000" y="90000"/>
                                    </p:animScale>
                                    <p:animScale>
                                      <p:cBhvr>
                                        <p:cTn id="25" dur="166" decel="50000">
                                          <p:stCondLst>
                                            <p:cond delay="1668"/>
                                          </p:stCondLst>
                                        </p:cTn>
                                        <p:tgtEl>
                                          <p:spTgt spid="24582"/>
                                        </p:tgtEl>
                                      </p:cBhvr>
                                      <p:to x="100000" y="100000"/>
                                    </p:animScale>
                                    <p:animScale>
                                      <p:cBhvr>
                                        <p:cTn id="26" dur="26">
                                          <p:stCondLst>
                                            <p:cond delay="1808"/>
                                          </p:stCondLst>
                                        </p:cTn>
                                        <p:tgtEl>
                                          <p:spTgt spid="24582"/>
                                        </p:tgtEl>
                                      </p:cBhvr>
                                      <p:to x="100000" y="95000"/>
                                    </p:animScale>
                                    <p:animScale>
                                      <p:cBhvr>
                                        <p:cTn id="27" dur="166" decel="50000">
                                          <p:stCondLst>
                                            <p:cond delay="1834"/>
                                          </p:stCondLst>
                                        </p:cTn>
                                        <p:tgtEl>
                                          <p:spTgt spid="24582"/>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4580"/>
                                        </p:tgtEl>
                                        <p:attrNameLst>
                                          <p:attrName>style.visibility</p:attrName>
                                        </p:attrNameLst>
                                      </p:cBhvr>
                                      <p:to>
                                        <p:strVal val="visible"/>
                                      </p:to>
                                    </p:set>
                                    <p:anim calcmode="lin" valueType="num">
                                      <p:cBhvr>
                                        <p:cTn id="32" dur="500" fill="hold"/>
                                        <p:tgtEl>
                                          <p:spTgt spid="24580"/>
                                        </p:tgtEl>
                                        <p:attrNameLst>
                                          <p:attrName>ppt_w</p:attrName>
                                        </p:attrNameLst>
                                      </p:cBhvr>
                                      <p:tavLst>
                                        <p:tav tm="0">
                                          <p:val>
                                            <p:fltVal val="0"/>
                                          </p:val>
                                        </p:tav>
                                        <p:tav tm="100000">
                                          <p:val>
                                            <p:strVal val="#ppt_w"/>
                                          </p:val>
                                        </p:tav>
                                      </p:tavLst>
                                    </p:anim>
                                    <p:anim calcmode="lin" valueType="num">
                                      <p:cBhvr>
                                        <p:cTn id="33" dur="500" fill="hold"/>
                                        <p:tgtEl>
                                          <p:spTgt spid="24580"/>
                                        </p:tgtEl>
                                        <p:attrNameLst>
                                          <p:attrName>ppt_h</p:attrName>
                                        </p:attrNameLst>
                                      </p:cBhvr>
                                      <p:tavLst>
                                        <p:tav tm="0">
                                          <p:val>
                                            <p:fltVal val="0"/>
                                          </p:val>
                                        </p:tav>
                                        <p:tav tm="100000">
                                          <p:val>
                                            <p:strVal val="#ppt_h"/>
                                          </p:val>
                                        </p:tav>
                                      </p:tavLst>
                                    </p:anim>
                                    <p:animEffect transition="in" filter="fade">
                                      <p:cBhvr>
                                        <p:cTn id="34" dur="500"/>
                                        <p:tgtEl>
                                          <p:spTgt spid="24580"/>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4581"/>
                                        </p:tgtEl>
                                        <p:attrNameLst>
                                          <p:attrName>style.visibility</p:attrName>
                                        </p:attrNameLst>
                                      </p:cBhvr>
                                      <p:to>
                                        <p:strVal val="visible"/>
                                      </p:to>
                                    </p:set>
                                    <p:animEffect transition="in" filter="wipe(down)">
                                      <p:cBhvr>
                                        <p:cTn id="39" dur="580">
                                          <p:stCondLst>
                                            <p:cond delay="0"/>
                                          </p:stCondLst>
                                        </p:cTn>
                                        <p:tgtEl>
                                          <p:spTgt spid="24581"/>
                                        </p:tgtEl>
                                      </p:cBhvr>
                                    </p:animEffect>
                                    <p:anim calcmode="lin" valueType="num">
                                      <p:cBhvr>
                                        <p:cTn id="40" dur="1822" tmFilter="0,0; 0.14,0.36; 0.43,0.73; 0.71,0.91; 1.0,1.0">
                                          <p:stCondLst>
                                            <p:cond delay="0"/>
                                          </p:stCondLst>
                                        </p:cTn>
                                        <p:tgtEl>
                                          <p:spTgt spid="2458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458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458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458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4581"/>
                                        </p:tgtEl>
                                        <p:attrNameLst>
                                          <p:attrName>ppt_y</p:attrName>
                                        </p:attrNameLst>
                                      </p:cBhvr>
                                      <p:tavLst>
                                        <p:tav tm="0" fmla="#ppt_y-sin(pi*$)/81">
                                          <p:val>
                                            <p:fltVal val="0"/>
                                          </p:val>
                                        </p:tav>
                                        <p:tav tm="100000">
                                          <p:val>
                                            <p:fltVal val="1"/>
                                          </p:val>
                                        </p:tav>
                                      </p:tavLst>
                                    </p:anim>
                                    <p:animScale>
                                      <p:cBhvr>
                                        <p:cTn id="45" dur="26">
                                          <p:stCondLst>
                                            <p:cond delay="650"/>
                                          </p:stCondLst>
                                        </p:cTn>
                                        <p:tgtEl>
                                          <p:spTgt spid="24581"/>
                                        </p:tgtEl>
                                      </p:cBhvr>
                                      <p:to x="100000" y="60000"/>
                                    </p:animScale>
                                    <p:animScale>
                                      <p:cBhvr>
                                        <p:cTn id="46" dur="166" decel="50000">
                                          <p:stCondLst>
                                            <p:cond delay="676"/>
                                          </p:stCondLst>
                                        </p:cTn>
                                        <p:tgtEl>
                                          <p:spTgt spid="24581"/>
                                        </p:tgtEl>
                                      </p:cBhvr>
                                      <p:to x="100000" y="100000"/>
                                    </p:animScale>
                                    <p:animScale>
                                      <p:cBhvr>
                                        <p:cTn id="47" dur="26">
                                          <p:stCondLst>
                                            <p:cond delay="1312"/>
                                          </p:stCondLst>
                                        </p:cTn>
                                        <p:tgtEl>
                                          <p:spTgt spid="24581"/>
                                        </p:tgtEl>
                                      </p:cBhvr>
                                      <p:to x="100000" y="80000"/>
                                    </p:animScale>
                                    <p:animScale>
                                      <p:cBhvr>
                                        <p:cTn id="48" dur="166" decel="50000">
                                          <p:stCondLst>
                                            <p:cond delay="1338"/>
                                          </p:stCondLst>
                                        </p:cTn>
                                        <p:tgtEl>
                                          <p:spTgt spid="24581"/>
                                        </p:tgtEl>
                                      </p:cBhvr>
                                      <p:to x="100000" y="100000"/>
                                    </p:animScale>
                                    <p:animScale>
                                      <p:cBhvr>
                                        <p:cTn id="49" dur="26">
                                          <p:stCondLst>
                                            <p:cond delay="1642"/>
                                          </p:stCondLst>
                                        </p:cTn>
                                        <p:tgtEl>
                                          <p:spTgt spid="24581"/>
                                        </p:tgtEl>
                                      </p:cBhvr>
                                      <p:to x="100000" y="90000"/>
                                    </p:animScale>
                                    <p:animScale>
                                      <p:cBhvr>
                                        <p:cTn id="50" dur="166" decel="50000">
                                          <p:stCondLst>
                                            <p:cond delay="1668"/>
                                          </p:stCondLst>
                                        </p:cTn>
                                        <p:tgtEl>
                                          <p:spTgt spid="24581"/>
                                        </p:tgtEl>
                                      </p:cBhvr>
                                      <p:to x="100000" y="100000"/>
                                    </p:animScale>
                                    <p:animScale>
                                      <p:cBhvr>
                                        <p:cTn id="51" dur="26">
                                          <p:stCondLst>
                                            <p:cond delay="1808"/>
                                          </p:stCondLst>
                                        </p:cTn>
                                        <p:tgtEl>
                                          <p:spTgt spid="24581"/>
                                        </p:tgtEl>
                                      </p:cBhvr>
                                      <p:to x="100000" y="95000"/>
                                    </p:animScale>
                                    <p:animScale>
                                      <p:cBhvr>
                                        <p:cTn id="52" dur="166" decel="50000">
                                          <p:stCondLst>
                                            <p:cond delay="1834"/>
                                          </p:stCondLst>
                                        </p:cTn>
                                        <p:tgtEl>
                                          <p:spTgt spid="2458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2458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228600"/>
            <a:ext cx="7772400" cy="228600"/>
          </a:xfrm>
        </p:spPr>
        <p:txBody>
          <a:bodyPr/>
          <a:lstStyle/>
          <a:p>
            <a:pPr eaLnBrk="1" hangingPunct="1">
              <a:defRPr/>
            </a:pPr>
            <a:r>
              <a:rPr lang="es-MX" sz="1400" smtClean="0"/>
              <a:t>UAEM-FAPUR                                                                    Financiamiento para el desarrollo/jgma</a:t>
            </a:r>
            <a:endParaRPr lang="es-ES" sz="1400" smtClean="0"/>
          </a:p>
        </p:txBody>
      </p:sp>
      <p:pic>
        <p:nvPicPr>
          <p:cNvPr id="25603" name="Picture 3"/>
          <p:cNvPicPr>
            <a:picLocks noGrp="1" noChangeAspect="1" noChangeArrowheads="1"/>
          </p:cNvPicPr>
          <p:nvPr>
            <p:ph type="clipArt" sz="half" idx="1"/>
          </p:nvPr>
        </p:nvPicPr>
        <p:blipFill>
          <a:blip r:embed="rId3" cstate="print"/>
          <a:srcRect/>
          <a:stretch>
            <a:fillRect/>
          </a:stretch>
        </p:blipFill>
        <p:spPr>
          <a:xfrm>
            <a:off x="304800" y="685800"/>
            <a:ext cx="4191000" cy="5410200"/>
          </a:xfrm>
        </p:spPr>
      </p:pic>
      <p:pic>
        <p:nvPicPr>
          <p:cNvPr id="25604" name="Picture 4"/>
          <p:cNvPicPr>
            <a:picLocks noGrp="1" noChangeAspect="1" noChangeArrowheads="1"/>
          </p:cNvPicPr>
          <p:nvPr>
            <p:ph type="body" sz="half" idx="2"/>
          </p:nvPr>
        </p:nvPicPr>
        <p:blipFill>
          <a:blip r:embed="rId4" cstate="print"/>
          <a:srcRect/>
          <a:stretch>
            <a:fillRect/>
          </a:stretch>
        </p:blipFill>
        <p:spPr>
          <a:xfrm>
            <a:off x="4648200" y="685800"/>
            <a:ext cx="4267200" cy="5410200"/>
          </a:xfrm>
        </p:spPr>
      </p:pic>
      <p:sp>
        <p:nvSpPr>
          <p:cNvPr id="25605" name="Text Box 5"/>
          <p:cNvSpPr txBox="1">
            <a:spLocks noChangeArrowheads="1"/>
          </p:cNvSpPr>
          <p:nvPr/>
        </p:nvSpPr>
        <p:spPr bwMode="auto">
          <a:xfrm>
            <a:off x="2667000" y="6172200"/>
            <a:ext cx="3451225" cy="457200"/>
          </a:xfrm>
          <a:prstGeom prst="rect">
            <a:avLst/>
          </a:prstGeom>
          <a:noFill/>
          <a:ln w="9525">
            <a:noFill/>
            <a:miter lim="800000"/>
            <a:headEnd/>
            <a:tailEnd/>
          </a:ln>
        </p:spPr>
        <p:txBody>
          <a:bodyPr wrap="none">
            <a:spAutoFit/>
          </a:bodyPr>
          <a:lstStyle/>
          <a:p>
            <a:r>
              <a:rPr lang="es-MX" dirty="0"/>
              <a:t>Arco Bosques Corporativo</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fltVal val="0"/>
                                          </p:val>
                                        </p:tav>
                                        <p:tav tm="100000">
                                          <p:val>
                                            <p:strVal val="#ppt_h"/>
                                          </p:val>
                                        </p:tav>
                                      </p:tavLst>
                                    </p:anim>
                                    <p:animEffect transition="in" filter="fade">
                                      <p:cBhvr>
                                        <p:cTn id="9" dur="500"/>
                                        <p:tgtEl>
                                          <p:spTgt spid="2560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5604"/>
                                        </p:tgtEl>
                                        <p:attrNameLst>
                                          <p:attrName>style.visibility</p:attrName>
                                        </p:attrNameLst>
                                      </p:cBhvr>
                                      <p:to>
                                        <p:strVal val="visible"/>
                                      </p:to>
                                    </p:set>
                                    <p:anim calcmode="lin" valueType="num">
                                      <p:cBhvr>
                                        <p:cTn id="14" dur="500" fill="hold"/>
                                        <p:tgtEl>
                                          <p:spTgt spid="25604"/>
                                        </p:tgtEl>
                                        <p:attrNameLst>
                                          <p:attrName>ppt_w</p:attrName>
                                        </p:attrNameLst>
                                      </p:cBhvr>
                                      <p:tavLst>
                                        <p:tav tm="0">
                                          <p:val>
                                            <p:fltVal val="0"/>
                                          </p:val>
                                        </p:tav>
                                        <p:tav tm="100000">
                                          <p:val>
                                            <p:strVal val="#ppt_w"/>
                                          </p:val>
                                        </p:tav>
                                      </p:tavLst>
                                    </p:anim>
                                    <p:anim calcmode="lin" valueType="num">
                                      <p:cBhvr>
                                        <p:cTn id="15" dur="500" fill="hold"/>
                                        <p:tgtEl>
                                          <p:spTgt spid="25604"/>
                                        </p:tgtEl>
                                        <p:attrNameLst>
                                          <p:attrName>ppt_h</p:attrName>
                                        </p:attrNameLst>
                                      </p:cBhvr>
                                      <p:tavLst>
                                        <p:tav tm="0">
                                          <p:val>
                                            <p:fltVal val="0"/>
                                          </p:val>
                                        </p:tav>
                                        <p:tav tm="100000">
                                          <p:val>
                                            <p:strVal val="#ppt_h"/>
                                          </p:val>
                                        </p:tav>
                                      </p:tavLst>
                                    </p:anim>
                                    <p:animEffect transition="in" filter="fade">
                                      <p:cBhvr>
                                        <p:cTn id="16" dur="500"/>
                                        <p:tgtEl>
                                          <p:spTgt spid="25604"/>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25605"/>
                                        </p:tgtEl>
                                        <p:attrNameLst>
                                          <p:attrName>style.visibility</p:attrName>
                                        </p:attrNameLst>
                                      </p:cBhvr>
                                      <p:to>
                                        <p:strVal val="visible"/>
                                      </p:to>
                                    </p:set>
                                    <p:animEffect transition="in" filter="wipe(down)">
                                      <p:cBhvr>
                                        <p:cTn id="21" dur="580">
                                          <p:stCondLst>
                                            <p:cond delay="0"/>
                                          </p:stCondLst>
                                        </p:cTn>
                                        <p:tgtEl>
                                          <p:spTgt spid="25605"/>
                                        </p:tgtEl>
                                      </p:cBhvr>
                                    </p:animEffect>
                                    <p:anim calcmode="lin" valueType="num">
                                      <p:cBhvr>
                                        <p:cTn id="22" dur="1822" tmFilter="0,0; 0.14,0.36; 0.43,0.73; 0.71,0.91; 1.0,1.0">
                                          <p:stCondLst>
                                            <p:cond delay="0"/>
                                          </p:stCondLst>
                                        </p:cTn>
                                        <p:tgtEl>
                                          <p:spTgt spid="2560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560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560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560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5605"/>
                                        </p:tgtEl>
                                        <p:attrNameLst>
                                          <p:attrName>ppt_y</p:attrName>
                                        </p:attrNameLst>
                                      </p:cBhvr>
                                      <p:tavLst>
                                        <p:tav tm="0" fmla="#ppt_y-sin(pi*$)/81">
                                          <p:val>
                                            <p:fltVal val="0"/>
                                          </p:val>
                                        </p:tav>
                                        <p:tav tm="100000">
                                          <p:val>
                                            <p:fltVal val="1"/>
                                          </p:val>
                                        </p:tav>
                                      </p:tavLst>
                                    </p:anim>
                                    <p:animScale>
                                      <p:cBhvr>
                                        <p:cTn id="27" dur="26">
                                          <p:stCondLst>
                                            <p:cond delay="650"/>
                                          </p:stCondLst>
                                        </p:cTn>
                                        <p:tgtEl>
                                          <p:spTgt spid="25605"/>
                                        </p:tgtEl>
                                      </p:cBhvr>
                                      <p:to x="100000" y="60000"/>
                                    </p:animScale>
                                    <p:animScale>
                                      <p:cBhvr>
                                        <p:cTn id="28" dur="166" decel="50000">
                                          <p:stCondLst>
                                            <p:cond delay="676"/>
                                          </p:stCondLst>
                                        </p:cTn>
                                        <p:tgtEl>
                                          <p:spTgt spid="25605"/>
                                        </p:tgtEl>
                                      </p:cBhvr>
                                      <p:to x="100000" y="100000"/>
                                    </p:animScale>
                                    <p:animScale>
                                      <p:cBhvr>
                                        <p:cTn id="29" dur="26">
                                          <p:stCondLst>
                                            <p:cond delay="1312"/>
                                          </p:stCondLst>
                                        </p:cTn>
                                        <p:tgtEl>
                                          <p:spTgt spid="25605"/>
                                        </p:tgtEl>
                                      </p:cBhvr>
                                      <p:to x="100000" y="80000"/>
                                    </p:animScale>
                                    <p:animScale>
                                      <p:cBhvr>
                                        <p:cTn id="30" dur="166" decel="50000">
                                          <p:stCondLst>
                                            <p:cond delay="1338"/>
                                          </p:stCondLst>
                                        </p:cTn>
                                        <p:tgtEl>
                                          <p:spTgt spid="25605"/>
                                        </p:tgtEl>
                                      </p:cBhvr>
                                      <p:to x="100000" y="100000"/>
                                    </p:animScale>
                                    <p:animScale>
                                      <p:cBhvr>
                                        <p:cTn id="31" dur="26">
                                          <p:stCondLst>
                                            <p:cond delay="1642"/>
                                          </p:stCondLst>
                                        </p:cTn>
                                        <p:tgtEl>
                                          <p:spTgt spid="25605"/>
                                        </p:tgtEl>
                                      </p:cBhvr>
                                      <p:to x="100000" y="90000"/>
                                    </p:animScale>
                                    <p:animScale>
                                      <p:cBhvr>
                                        <p:cTn id="32" dur="166" decel="50000">
                                          <p:stCondLst>
                                            <p:cond delay="1668"/>
                                          </p:stCondLst>
                                        </p:cTn>
                                        <p:tgtEl>
                                          <p:spTgt spid="25605"/>
                                        </p:tgtEl>
                                      </p:cBhvr>
                                      <p:to x="100000" y="100000"/>
                                    </p:animScale>
                                    <p:animScale>
                                      <p:cBhvr>
                                        <p:cTn id="33" dur="26">
                                          <p:stCondLst>
                                            <p:cond delay="1808"/>
                                          </p:stCondLst>
                                        </p:cTn>
                                        <p:tgtEl>
                                          <p:spTgt spid="25605"/>
                                        </p:tgtEl>
                                      </p:cBhvr>
                                      <p:to x="100000" y="95000"/>
                                    </p:animScale>
                                    <p:animScale>
                                      <p:cBhvr>
                                        <p:cTn id="34" dur="166" decel="50000">
                                          <p:stCondLst>
                                            <p:cond delay="1834"/>
                                          </p:stCondLst>
                                        </p:cTn>
                                        <p:tgtEl>
                                          <p:spTgt spid="2560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28600"/>
            <a:ext cx="7772400" cy="228600"/>
          </a:xfrm>
        </p:spPr>
        <p:txBody>
          <a:bodyPr/>
          <a:lstStyle/>
          <a:p>
            <a:pPr eaLnBrk="1" hangingPunct="1">
              <a:defRPr/>
            </a:pPr>
            <a:r>
              <a:rPr lang="es-MX" sz="1400" smtClean="0"/>
              <a:t>UAEM-FAPUR                                                                    Financiamiento para el desarrollo/jgma</a:t>
            </a:r>
            <a:endParaRPr lang="es-ES" sz="1400" smtClean="0"/>
          </a:p>
        </p:txBody>
      </p:sp>
      <p:pic>
        <p:nvPicPr>
          <p:cNvPr id="26627" name="Picture 3"/>
          <p:cNvPicPr>
            <a:picLocks noGrp="1" noChangeAspect="1" noChangeArrowheads="1"/>
          </p:cNvPicPr>
          <p:nvPr>
            <p:ph type="clipArt" sz="half" idx="1"/>
          </p:nvPr>
        </p:nvPicPr>
        <p:blipFill>
          <a:blip r:embed="rId3" cstate="print"/>
          <a:srcRect/>
          <a:stretch>
            <a:fillRect/>
          </a:stretch>
        </p:blipFill>
        <p:spPr>
          <a:xfrm>
            <a:off x="228600" y="685800"/>
            <a:ext cx="4343400" cy="2667000"/>
          </a:xfrm>
        </p:spPr>
      </p:pic>
      <p:pic>
        <p:nvPicPr>
          <p:cNvPr id="26628" name="Picture 4"/>
          <p:cNvPicPr>
            <a:picLocks noGrp="1" noChangeAspect="1" noChangeArrowheads="1"/>
          </p:cNvPicPr>
          <p:nvPr>
            <p:ph type="body" sz="half" idx="2"/>
          </p:nvPr>
        </p:nvPicPr>
        <p:blipFill>
          <a:blip r:embed="rId4" cstate="print"/>
          <a:srcRect/>
          <a:stretch>
            <a:fillRect/>
          </a:stretch>
        </p:blipFill>
        <p:spPr>
          <a:xfrm>
            <a:off x="4572000" y="685800"/>
            <a:ext cx="4267200" cy="2667000"/>
          </a:xfrm>
        </p:spPr>
      </p:pic>
      <p:pic>
        <p:nvPicPr>
          <p:cNvPr id="26629" name="Picture 5"/>
          <p:cNvPicPr>
            <a:picLocks noChangeAspect="1" noChangeArrowheads="1"/>
          </p:cNvPicPr>
          <p:nvPr/>
        </p:nvPicPr>
        <p:blipFill>
          <a:blip r:embed="rId5" cstate="print"/>
          <a:srcRect/>
          <a:stretch>
            <a:fillRect/>
          </a:stretch>
        </p:blipFill>
        <p:spPr bwMode="auto">
          <a:xfrm>
            <a:off x="4648200" y="3352800"/>
            <a:ext cx="4191000" cy="2990850"/>
          </a:xfrm>
          <a:prstGeom prst="rect">
            <a:avLst/>
          </a:prstGeom>
          <a:noFill/>
          <a:ln w="9525">
            <a:noFill/>
            <a:miter lim="800000"/>
            <a:headEnd/>
            <a:tailEnd/>
          </a:ln>
        </p:spPr>
      </p:pic>
      <p:pic>
        <p:nvPicPr>
          <p:cNvPr id="26630" name="Picture 6"/>
          <p:cNvPicPr>
            <a:picLocks noChangeAspect="1" noChangeArrowheads="1"/>
          </p:cNvPicPr>
          <p:nvPr/>
        </p:nvPicPr>
        <p:blipFill>
          <a:blip r:embed="rId6" cstate="print"/>
          <a:srcRect/>
          <a:stretch>
            <a:fillRect/>
          </a:stretch>
        </p:blipFill>
        <p:spPr bwMode="auto">
          <a:xfrm>
            <a:off x="228600" y="3352800"/>
            <a:ext cx="4419600" cy="2990850"/>
          </a:xfrm>
          <a:prstGeom prst="rect">
            <a:avLst/>
          </a:prstGeom>
          <a:noFill/>
          <a:ln w="9525">
            <a:noFill/>
            <a:miter lim="800000"/>
            <a:headEnd/>
            <a:tailEnd/>
          </a:ln>
        </p:spPr>
      </p:pic>
      <p:sp>
        <p:nvSpPr>
          <p:cNvPr id="26631" name="Text Box 7"/>
          <p:cNvSpPr txBox="1">
            <a:spLocks noChangeArrowheads="1"/>
          </p:cNvSpPr>
          <p:nvPr/>
        </p:nvSpPr>
        <p:spPr bwMode="auto">
          <a:xfrm>
            <a:off x="669925" y="6289675"/>
            <a:ext cx="3533775" cy="457200"/>
          </a:xfrm>
          <a:prstGeom prst="rect">
            <a:avLst/>
          </a:prstGeom>
          <a:noFill/>
          <a:ln w="9525">
            <a:noFill/>
            <a:miter lim="800000"/>
            <a:headEnd/>
            <a:tailEnd/>
          </a:ln>
        </p:spPr>
        <p:txBody>
          <a:bodyPr wrap="none">
            <a:spAutoFit/>
          </a:bodyPr>
          <a:lstStyle/>
          <a:p>
            <a:r>
              <a:rPr lang="es-MX"/>
              <a:t>Valle de Bravo y Avandaro</a:t>
            </a: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pic>
        <p:nvPicPr>
          <p:cNvPr id="27651" name="Picture 3"/>
          <p:cNvPicPr>
            <a:picLocks noGrp="1" noChangeAspect="1" noChangeArrowheads="1"/>
          </p:cNvPicPr>
          <p:nvPr>
            <p:ph type="clipArt" sz="half" idx="1"/>
          </p:nvPr>
        </p:nvPicPr>
        <p:blipFill>
          <a:blip r:embed="rId3" cstate="print"/>
          <a:srcRect/>
          <a:stretch>
            <a:fillRect/>
          </a:stretch>
        </p:blipFill>
        <p:spPr>
          <a:xfrm>
            <a:off x="228600" y="685800"/>
            <a:ext cx="4267200" cy="5410200"/>
          </a:xfrm>
        </p:spPr>
      </p:pic>
      <p:pic>
        <p:nvPicPr>
          <p:cNvPr id="27652" name="Picture 4"/>
          <p:cNvPicPr>
            <a:picLocks noGrp="1" noChangeAspect="1" noChangeArrowheads="1"/>
          </p:cNvPicPr>
          <p:nvPr>
            <p:ph type="body" sz="half" idx="2"/>
          </p:nvPr>
        </p:nvPicPr>
        <p:blipFill>
          <a:blip r:embed="rId4" cstate="print"/>
          <a:srcRect/>
          <a:stretch>
            <a:fillRect/>
          </a:stretch>
        </p:blipFill>
        <p:spPr>
          <a:xfrm>
            <a:off x="4648200" y="685800"/>
            <a:ext cx="4343400" cy="5410200"/>
          </a:xfrm>
        </p:spPr>
      </p:pic>
      <p:sp>
        <p:nvSpPr>
          <p:cNvPr id="27653" name="Text Box 5"/>
          <p:cNvSpPr txBox="1">
            <a:spLocks noChangeArrowheads="1"/>
          </p:cNvSpPr>
          <p:nvPr/>
        </p:nvSpPr>
        <p:spPr bwMode="auto">
          <a:xfrm>
            <a:off x="4632325" y="6213475"/>
            <a:ext cx="1512888" cy="457200"/>
          </a:xfrm>
          <a:prstGeom prst="rect">
            <a:avLst/>
          </a:prstGeom>
          <a:noFill/>
          <a:ln w="9525">
            <a:noFill/>
            <a:miter lim="800000"/>
            <a:headEnd/>
            <a:tailEnd/>
          </a:ln>
        </p:spPr>
        <p:txBody>
          <a:bodyPr wrap="none">
            <a:spAutoFit/>
          </a:bodyPr>
          <a:lstStyle/>
          <a:p>
            <a:r>
              <a:rPr lang="es-ES">
                <a:solidFill>
                  <a:srgbClr val="FFFFFF"/>
                </a:solidFill>
              </a:rPr>
              <a:t>NezaYork</a:t>
            </a:r>
            <a:r>
              <a:rPr lang="es-ES"/>
              <a:t> </a:t>
            </a:r>
          </a:p>
        </p:txBody>
      </p:sp>
      <p:sp>
        <p:nvSpPr>
          <p:cNvPr id="27654" name="Text Box 6"/>
          <p:cNvSpPr txBox="1">
            <a:spLocks noChangeArrowheads="1"/>
          </p:cNvSpPr>
          <p:nvPr/>
        </p:nvSpPr>
        <p:spPr bwMode="auto">
          <a:xfrm>
            <a:off x="304800" y="6172200"/>
            <a:ext cx="3524250" cy="457200"/>
          </a:xfrm>
          <a:prstGeom prst="rect">
            <a:avLst/>
          </a:prstGeom>
          <a:noFill/>
          <a:ln w="9525">
            <a:noFill/>
            <a:miter lim="800000"/>
            <a:headEnd/>
            <a:tailEnd/>
          </a:ln>
        </p:spPr>
        <p:txBody>
          <a:bodyPr wrap="none">
            <a:spAutoFit/>
          </a:bodyPr>
          <a:lstStyle/>
          <a:p>
            <a:r>
              <a:rPr lang="es-ES">
                <a:solidFill>
                  <a:srgbClr val="FFFFFF"/>
                </a:solidFill>
              </a:rPr>
              <a:t>23,100 casas en Ixtapaluca</a:t>
            </a:r>
            <a:r>
              <a:rPr lang="es-ES"/>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228600"/>
            <a:ext cx="7772400" cy="228600"/>
          </a:xfrm>
        </p:spPr>
        <p:txBody>
          <a:bodyPr/>
          <a:lstStyle/>
          <a:p>
            <a:pPr eaLnBrk="1" hangingPunct="1">
              <a:defRPr/>
            </a:pPr>
            <a:r>
              <a:rPr lang="es-MX" sz="1400" smtClean="0"/>
              <a:t>UAEM-FAPUR                                                                    Financiamiento para el desarrollo/jgma</a:t>
            </a:r>
          </a:p>
        </p:txBody>
      </p:sp>
      <p:pic>
        <p:nvPicPr>
          <p:cNvPr id="28675" name="Picture 3"/>
          <p:cNvPicPr>
            <a:picLocks noGrp="1" noChangeAspect="1" noChangeArrowheads="1"/>
          </p:cNvPicPr>
          <p:nvPr>
            <p:ph type="clipArt" sz="half" idx="1"/>
          </p:nvPr>
        </p:nvPicPr>
        <p:blipFill>
          <a:blip r:embed="rId3" cstate="print"/>
          <a:srcRect/>
          <a:stretch>
            <a:fillRect/>
          </a:stretch>
        </p:blipFill>
        <p:spPr>
          <a:xfrm>
            <a:off x="304800" y="762000"/>
            <a:ext cx="4267200" cy="5334000"/>
          </a:xfrm>
        </p:spPr>
      </p:pic>
      <p:pic>
        <p:nvPicPr>
          <p:cNvPr id="28676" name="Picture 4"/>
          <p:cNvPicPr>
            <a:picLocks noGrp="1" noChangeAspect="1" noChangeArrowheads="1"/>
          </p:cNvPicPr>
          <p:nvPr>
            <p:ph type="body" sz="half" idx="2"/>
          </p:nvPr>
        </p:nvPicPr>
        <p:blipFill>
          <a:blip r:embed="rId4" cstate="print"/>
          <a:srcRect/>
          <a:stretch>
            <a:fillRect/>
          </a:stretch>
        </p:blipFill>
        <p:spPr>
          <a:xfrm>
            <a:off x="4648200" y="762000"/>
            <a:ext cx="4343400" cy="5334000"/>
          </a:xfrm>
        </p:spPr>
      </p:pic>
      <p:sp>
        <p:nvSpPr>
          <p:cNvPr id="28677" name="Text Box 5"/>
          <p:cNvSpPr txBox="1">
            <a:spLocks noChangeArrowheads="1"/>
          </p:cNvSpPr>
          <p:nvPr/>
        </p:nvSpPr>
        <p:spPr bwMode="auto">
          <a:xfrm>
            <a:off x="212725" y="5984875"/>
            <a:ext cx="4006850" cy="822325"/>
          </a:xfrm>
          <a:prstGeom prst="rect">
            <a:avLst/>
          </a:prstGeom>
          <a:noFill/>
          <a:ln w="9525">
            <a:noFill/>
            <a:miter lim="800000"/>
            <a:headEnd/>
            <a:tailEnd/>
          </a:ln>
        </p:spPr>
        <p:txBody>
          <a:bodyPr wrap="none">
            <a:spAutoFit/>
          </a:bodyPr>
          <a:lstStyle/>
          <a:p>
            <a:r>
              <a:rPr lang="es-ES">
                <a:solidFill>
                  <a:srgbClr val="FFFFFF"/>
                </a:solidFill>
              </a:rPr>
              <a:t>Campamento de invasores del </a:t>
            </a:r>
            <a:endParaRPr lang="es-MX">
              <a:solidFill>
                <a:srgbClr val="FFFFFF"/>
              </a:solidFill>
            </a:endParaRPr>
          </a:p>
          <a:p>
            <a:r>
              <a:rPr lang="es-ES">
                <a:solidFill>
                  <a:srgbClr val="FFFFFF"/>
                </a:solidFill>
              </a:rPr>
              <a:t>Frente Popular Francisco Villa</a:t>
            </a:r>
            <a:r>
              <a:rPr lang="es-ES"/>
              <a:t> </a:t>
            </a:r>
          </a:p>
        </p:txBody>
      </p:sp>
      <p:sp>
        <p:nvSpPr>
          <p:cNvPr id="28678" name="Text Box 6"/>
          <p:cNvSpPr txBox="1">
            <a:spLocks noChangeArrowheads="1"/>
          </p:cNvSpPr>
          <p:nvPr/>
        </p:nvSpPr>
        <p:spPr bwMode="auto">
          <a:xfrm>
            <a:off x="4784725" y="6137275"/>
            <a:ext cx="2990850" cy="457200"/>
          </a:xfrm>
          <a:prstGeom prst="rect">
            <a:avLst/>
          </a:prstGeom>
          <a:noFill/>
          <a:ln w="9525">
            <a:noFill/>
            <a:miter lim="800000"/>
            <a:headEnd/>
            <a:tailEnd/>
          </a:ln>
        </p:spPr>
        <p:txBody>
          <a:bodyPr wrap="none">
            <a:spAutoFit/>
          </a:bodyPr>
          <a:lstStyle/>
          <a:p>
            <a:r>
              <a:rPr lang="es-ES">
                <a:solidFill>
                  <a:srgbClr val="FFFFFF"/>
                </a:solidFill>
              </a:rPr>
              <a:t>Cerro del Chiquihuite.</a:t>
            </a:r>
            <a:r>
              <a:rPr lang="es-ES"/>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85800" y="228600"/>
            <a:ext cx="7772400" cy="304800"/>
          </a:xfrm>
        </p:spPr>
        <p:txBody>
          <a:bodyPr/>
          <a:lstStyle/>
          <a:p>
            <a:pPr eaLnBrk="1" hangingPunct="1">
              <a:defRPr/>
            </a:pPr>
            <a:r>
              <a:rPr lang="es-MX" sz="1400" smtClean="0"/>
              <a:t>UAEM-FAPUR                                                                    Financiamiento para el desarrollo/jgma</a:t>
            </a:r>
            <a:endParaRPr lang="es-ES" sz="1400" smtClean="0"/>
          </a:p>
        </p:txBody>
      </p:sp>
      <p:sp>
        <p:nvSpPr>
          <p:cNvPr id="29699" name="Rectangle 5"/>
          <p:cNvSpPr>
            <a:spLocks noChangeArrowheads="1"/>
          </p:cNvSpPr>
          <p:nvPr/>
        </p:nvSpPr>
        <p:spPr bwMode="auto">
          <a:xfrm>
            <a:off x="457200" y="1066800"/>
            <a:ext cx="8001000" cy="4846638"/>
          </a:xfrm>
          <a:prstGeom prst="rect">
            <a:avLst/>
          </a:prstGeom>
          <a:noFill/>
          <a:ln w="9525">
            <a:noFill/>
            <a:miter lim="800000"/>
            <a:headEnd/>
            <a:tailEnd/>
          </a:ln>
        </p:spPr>
        <p:txBody>
          <a:bodyPr>
            <a:spAutoFit/>
          </a:bodyPr>
          <a:lstStyle/>
          <a:p>
            <a:pPr algn="just"/>
            <a:r>
              <a:rPr lang="es-ES" sz="3000" dirty="0">
                <a:cs typeface="Times New Roman" charset="0"/>
              </a:rPr>
              <a:t>“Las decisiones gubernamentales –federal y local- dan la cara al exterior y la espalda a los asentamientos populares extensivos, se destina </a:t>
            </a:r>
            <a:r>
              <a:rPr lang="es-MX" sz="3000" dirty="0">
                <a:cs typeface="Times New Roman" charset="0"/>
              </a:rPr>
              <a:t>mayor</a:t>
            </a:r>
            <a:r>
              <a:rPr lang="es-ES" sz="3000" dirty="0">
                <a:cs typeface="Times New Roman" charset="0"/>
              </a:rPr>
              <a:t> presupuesto en infraestructura, incluyendo agua, electricidad, mantenimiento de vías,  a</a:t>
            </a:r>
            <a:r>
              <a:rPr lang="es-MX" sz="3000" dirty="0">
                <a:cs typeface="Times New Roman" charset="0"/>
              </a:rPr>
              <a:t> </a:t>
            </a:r>
            <a:r>
              <a:rPr lang="es-ES" sz="3000" dirty="0">
                <a:cs typeface="Times New Roman" charset="0"/>
              </a:rPr>
              <a:t>un sólo edificio o a un centro corporativo que a un barrio completo de clase media y media alta y más que a un municipio enclavado en la zona popular al oriente de la zona metropolitana de la ciudad de México” (p. 18).</a:t>
            </a:r>
            <a:endParaRPr lang="es-ES" sz="1200" dirty="0">
              <a:latin typeface="Arial" charset="0"/>
              <a:cs typeface="Arial" charset="0"/>
            </a:endParaRPr>
          </a:p>
          <a:p>
            <a:pPr algn="just" eaLnBrk="0" hangingPunct="0"/>
            <a:r>
              <a:rPr lang="es-ES" sz="1200" dirty="0">
                <a:cs typeface="Times New Roman" charset="0"/>
              </a:rPr>
              <a:t>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circle(out)">
                                      <p:cBhvr>
                                        <p:cTn id="7" dur="2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Grp="1" noChangeAspect="1" noChangeArrowheads="1"/>
          </p:cNvPicPr>
          <p:nvPr>
            <p:ph type="title"/>
          </p:nvPr>
        </p:nvPicPr>
        <p:blipFill>
          <a:blip r:embed="rId3" cstate="print"/>
          <a:srcRect/>
          <a:stretch>
            <a:fillRect/>
          </a:stretch>
        </p:blipFill>
        <p:spPr>
          <a:xfrm>
            <a:off x="685800" y="609600"/>
            <a:ext cx="7772400" cy="4419600"/>
          </a:xfrm>
        </p:spPr>
      </p:pic>
      <p:sp>
        <p:nvSpPr>
          <p:cNvPr id="30723" name="Text Box 3"/>
          <p:cNvSpPr txBox="1">
            <a:spLocks noChangeArrowheads="1"/>
          </p:cNvSpPr>
          <p:nvPr/>
        </p:nvSpPr>
        <p:spPr bwMode="auto">
          <a:xfrm>
            <a:off x="457200" y="5257800"/>
            <a:ext cx="8229600" cy="1314450"/>
          </a:xfrm>
          <a:prstGeom prst="rect">
            <a:avLst/>
          </a:prstGeom>
          <a:noFill/>
          <a:ln w="9525">
            <a:noFill/>
            <a:miter lim="800000"/>
            <a:headEnd/>
            <a:tailEnd/>
          </a:ln>
        </p:spPr>
        <p:txBody>
          <a:bodyPr>
            <a:spAutoFit/>
          </a:bodyPr>
          <a:lstStyle/>
          <a:p>
            <a:pPr>
              <a:spcBef>
                <a:spcPct val="50000"/>
              </a:spcBef>
            </a:pPr>
            <a:r>
              <a:rPr lang="es-ES" sz="1600" dirty="0"/>
              <a:t>A unos kilómetros de la lujosa zona de Santa Fe, unas 400 familias sobreviven en el predio irregular conocido como Sección Hornos la Presa, en un despeñadero del extinto río Becerra, delegación </a:t>
            </a:r>
            <a:r>
              <a:rPr lang="es-ES" sz="1600" dirty="0" err="1"/>
              <a:t>Alvaro</a:t>
            </a:r>
            <a:r>
              <a:rPr lang="es-ES" sz="1600" dirty="0"/>
              <a:t> Obregón. Con viviendas de no más de tres por cuatro metros cuadrados, construidas con materiales de desecho, sus habitantes -la mayoría de origen campesino- se debaten en la miseria y en condiciones de insalubridad extrema. La Jornada, 050307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fltVal val="0"/>
                                          </p:val>
                                        </p:tav>
                                        <p:tav tm="100000">
                                          <p:val>
                                            <p:strVal val="#ppt_h"/>
                                          </p:val>
                                        </p:tav>
                                      </p:tavLst>
                                    </p:anim>
                                    <p:animEffect transition="in" filter="fade">
                                      <p:cBhvr>
                                        <p:cTn id="9" dur="500"/>
                                        <p:tgtEl>
                                          <p:spTgt spid="3072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0723"/>
                                        </p:tgtEl>
                                        <p:attrNameLst>
                                          <p:attrName>style.visibility</p:attrName>
                                        </p:attrNameLst>
                                      </p:cBhvr>
                                      <p:to>
                                        <p:strVal val="visible"/>
                                      </p:to>
                                    </p:set>
                                    <p:animEffect transition="in" filter="wipe(down)">
                                      <p:cBhvr>
                                        <p:cTn id="14" dur="580">
                                          <p:stCondLst>
                                            <p:cond delay="0"/>
                                          </p:stCondLst>
                                        </p:cTn>
                                        <p:tgtEl>
                                          <p:spTgt spid="30723"/>
                                        </p:tgtEl>
                                      </p:cBhvr>
                                    </p:animEffect>
                                    <p:anim calcmode="lin" valueType="num">
                                      <p:cBhvr>
                                        <p:cTn id="15" dur="1822" tmFilter="0,0; 0.14,0.36; 0.43,0.73; 0.71,0.91; 1.0,1.0">
                                          <p:stCondLst>
                                            <p:cond delay="0"/>
                                          </p:stCondLst>
                                        </p:cTn>
                                        <p:tgtEl>
                                          <p:spTgt spid="30723"/>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0723"/>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0723"/>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0723"/>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0723"/>
                                        </p:tgtEl>
                                        <p:attrNameLst>
                                          <p:attrName>ppt_y</p:attrName>
                                        </p:attrNameLst>
                                      </p:cBhvr>
                                      <p:tavLst>
                                        <p:tav tm="0" fmla="#ppt_y-sin(pi*$)/81">
                                          <p:val>
                                            <p:fltVal val="0"/>
                                          </p:val>
                                        </p:tav>
                                        <p:tav tm="100000">
                                          <p:val>
                                            <p:fltVal val="1"/>
                                          </p:val>
                                        </p:tav>
                                      </p:tavLst>
                                    </p:anim>
                                    <p:animScale>
                                      <p:cBhvr>
                                        <p:cTn id="20" dur="26">
                                          <p:stCondLst>
                                            <p:cond delay="650"/>
                                          </p:stCondLst>
                                        </p:cTn>
                                        <p:tgtEl>
                                          <p:spTgt spid="30723"/>
                                        </p:tgtEl>
                                      </p:cBhvr>
                                      <p:to x="100000" y="60000"/>
                                    </p:animScale>
                                    <p:animScale>
                                      <p:cBhvr>
                                        <p:cTn id="21" dur="166" decel="50000">
                                          <p:stCondLst>
                                            <p:cond delay="676"/>
                                          </p:stCondLst>
                                        </p:cTn>
                                        <p:tgtEl>
                                          <p:spTgt spid="30723"/>
                                        </p:tgtEl>
                                      </p:cBhvr>
                                      <p:to x="100000" y="100000"/>
                                    </p:animScale>
                                    <p:animScale>
                                      <p:cBhvr>
                                        <p:cTn id="22" dur="26">
                                          <p:stCondLst>
                                            <p:cond delay="1312"/>
                                          </p:stCondLst>
                                        </p:cTn>
                                        <p:tgtEl>
                                          <p:spTgt spid="30723"/>
                                        </p:tgtEl>
                                      </p:cBhvr>
                                      <p:to x="100000" y="80000"/>
                                    </p:animScale>
                                    <p:animScale>
                                      <p:cBhvr>
                                        <p:cTn id="23" dur="166" decel="50000">
                                          <p:stCondLst>
                                            <p:cond delay="1338"/>
                                          </p:stCondLst>
                                        </p:cTn>
                                        <p:tgtEl>
                                          <p:spTgt spid="30723"/>
                                        </p:tgtEl>
                                      </p:cBhvr>
                                      <p:to x="100000" y="100000"/>
                                    </p:animScale>
                                    <p:animScale>
                                      <p:cBhvr>
                                        <p:cTn id="24" dur="26">
                                          <p:stCondLst>
                                            <p:cond delay="1642"/>
                                          </p:stCondLst>
                                        </p:cTn>
                                        <p:tgtEl>
                                          <p:spTgt spid="30723"/>
                                        </p:tgtEl>
                                      </p:cBhvr>
                                      <p:to x="100000" y="90000"/>
                                    </p:animScale>
                                    <p:animScale>
                                      <p:cBhvr>
                                        <p:cTn id="25" dur="166" decel="50000">
                                          <p:stCondLst>
                                            <p:cond delay="1668"/>
                                          </p:stCondLst>
                                        </p:cTn>
                                        <p:tgtEl>
                                          <p:spTgt spid="30723"/>
                                        </p:tgtEl>
                                      </p:cBhvr>
                                      <p:to x="100000" y="100000"/>
                                    </p:animScale>
                                    <p:animScale>
                                      <p:cBhvr>
                                        <p:cTn id="26" dur="26">
                                          <p:stCondLst>
                                            <p:cond delay="1808"/>
                                          </p:stCondLst>
                                        </p:cTn>
                                        <p:tgtEl>
                                          <p:spTgt spid="30723"/>
                                        </p:tgtEl>
                                      </p:cBhvr>
                                      <p:to x="100000" y="95000"/>
                                    </p:animScale>
                                    <p:animScale>
                                      <p:cBhvr>
                                        <p:cTn id="27" dur="166" decel="50000">
                                          <p:stCondLst>
                                            <p:cond delay="1834"/>
                                          </p:stCondLst>
                                        </p:cTn>
                                        <p:tgtEl>
                                          <p:spTgt spid="3072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62000" y="228600"/>
            <a:ext cx="7772400" cy="381000"/>
          </a:xfrm>
        </p:spPr>
        <p:txBody>
          <a:bodyPr/>
          <a:lstStyle/>
          <a:p>
            <a:pPr eaLnBrk="1" hangingPunct="1">
              <a:defRPr/>
            </a:pPr>
            <a:r>
              <a:rPr lang="es-MX" sz="1400" smtClean="0"/>
              <a:t>UAEM-FAPUR                                                                    Financiamiento para el desarrollo/jgma</a:t>
            </a:r>
          </a:p>
        </p:txBody>
      </p:sp>
      <p:sp>
        <p:nvSpPr>
          <p:cNvPr id="5123" name="Rectangle 3"/>
          <p:cNvSpPr>
            <a:spLocks noGrp="1" noChangeArrowheads="1"/>
          </p:cNvSpPr>
          <p:nvPr>
            <p:ph type="body" idx="1"/>
          </p:nvPr>
        </p:nvSpPr>
        <p:spPr>
          <a:xfrm>
            <a:off x="742231" y="4149080"/>
            <a:ext cx="7772400" cy="1224136"/>
          </a:xfrm>
        </p:spPr>
        <p:txBody>
          <a:bodyPr/>
          <a:lstStyle/>
          <a:p>
            <a:pPr marL="571500" indent="-571500" algn="just" eaLnBrk="1" hangingPunct="1">
              <a:buClr>
                <a:schemeClr val="tx1"/>
              </a:buClr>
              <a:buFont typeface="+mj-lt"/>
              <a:buAutoNum type="romanUcPeriod" startAt="3"/>
            </a:pPr>
            <a:r>
              <a:rPr lang="es-ES" sz="2800" b="1" dirty="0" smtClean="0">
                <a:cs typeface="Times New Roman" charset="0"/>
              </a:rPr>
              <a:t>La nueva urbanización periférica: globalización, fragmentación y exclusión.</a:t>
            </a:r>
            <a:endParaRPr lang="es-ES" sz="2800" b="1" dirty="0" smtClean="0">
              <a:latin typeface="Arial" charset="0"/>
              <a:cs typeface="Arial" charset="0"/>
            </a:endParaRPr>
          </a:p>
          <a:p>
            <a:pPr marL="812800" indent="-812800" algn="just" eaLnBrk="1" hangingPunct="1">
              <a:buFont typeface="+mj-lt"/>
              <a:buAutoNum type="romanUcPeriod" startAt="3"/>
            </a:pPr>
            <a:endParaRPr lang="es-ES" sz="2800" b="1" dirty="0" smtClean="0">
              <a:cs typeface="Times New Roman" charset="0"/>
            </a:endParaRPr>
          </a:p>
          <a:p>
            <a:pPr marL="812800" indent="-812800" eaLnBrk="1" hangingPunct="1">
              <a:buFont typeface="+mj-lt"/>
              <a:buAutoNum type="romanUcPeriod" startAt="3"/>
            </a:pPr>
            <a:endParaRPr lang="es-ES" sz="2800" dirty="0" smtClean="0"/>
          </a:p>
        </p:txBody>
      </p:sp>
      <p:sp>
        <p:nvSpPr>
          <p:cNvPr id="2" name="1 Rectángulo"/>
          <p:cNvSpPr/>
          <p:nvPr/>
        </p:nvSpPr>
        <p:spPr>
          <a:xfrm>
            <a:off x="742231" y="1412776"/>
            <a:ext cx="7776864" cy="830997"/>
          </a:xfrm>
          <a:prstGeom prst="rect">
            <a:avLst/>
          </a:prstGeom>
        </p:spPr>
        <p:txBody>
          <a:bodyPr wrap="square">
            <a:spAutoFit/>
          </a:bodyPr>
          <a:lstStyle/>
          <a:p>
            <a:pPr marL="812800" indent="-812800" algn="just" eaLnBrk="1" hangingPunct="1">
              <a:buFont typeface="Wingdings" pitchFamily="2" charset="2"/>
              <a:buAutoNum type="romanUcPeriod"/>
            </a:pPr>
            <a:r>
              <a:rPr lang="es-ES" b="1" dirty="0">
                <a:cs typeface="Times New Roman" charset="0"/>
              </a:rPr>
              <a:t>El capital financiero y el auge del sector servicios en las grandes ciudades</a:t>
            </a:r>
            <a:endParaRPr lang="es-MX" b="1" dirty="0">
              <a:cs typeface="Times New Roman" charset="0"/>
            </a:endParaRPr>
          </a:p>
        </p:txBody>
      </p:sp>
      <p:sp>
        <p:nvSpPr>
          <p:cNvPr id="3" name="2 Rectángulo"/>
          <p:cNvSpPr/>
          <p:nvPr/>
        </p:nvSpPr>
        <p:spPr>
          <a:xfrm>
            <a:off x="742231" y="3013502"/>
            <a:ext cx="7776864" cy="461665"/>
          </a:xfrm>
          <a:prstGeom prst="rect">
            <a:avLst/>
          </a:prstGeom>
        </p:spPr>
        <p:txBody>
          <a:bodyPr wrap="square">
            <a:spAutoFit/>
          </a:bodyPr>
          <a:lstStyle/>
          <a:p>
            <a:pPr marL="812800" indent="-812800" algn="just" eaLnBrk="1" hangingPunct="1">
              <a:buFont typeface="+mj-lt"/>
              <a:buAutoNum type="romanUcPeriod" startAt="2"/>
            </a:pPr>
            <a:r>
              <a:rPr lang="es-ES" b="1" dirty="0">
                <a:cs typeface="Times New Roman" charset="0"/>
              </a:rPr>
              <a:t>La globalización financiera y la ciudad de México.</a:t>
            </a:r>
            <a:endParaRPr lang="es-MX" b="1" dirty="0">
              <a:cs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5123">
                                            <p:txEl>
                                              <p:pRg st="0" end="0"/>
                                            </p:txEl>
                                          </p:spTgt>
                                        </p:tgtEl>
                                        <p:attrNameLst>
                                          <p:attrName>style.visibility</p:attrName>
                                        </p:attrNameLst>
                                      </p:cBhvr>
                                      <p:to>
                                        <p:strVal val="visible"/>
                                      </p:to>
                                    </p:set>
                                    <p:animEffect transition="in" filter="fade">
                                      <p:cBhvr>
                                        <p:cTn id="21" dur="2000"/>
                                        <p:tgtEl>
                                          <p:spTgt spid="5123">
                                            <p:txEl>
                                              <p:pRg st="0" end="0"/>
                                            </p:txEl>
                                          </p:spTgt>
                                        </p:tgtEl>
                                      </p:cBhvr>
                                    </p:animEffect>
                                    <p:anim calcmode="lin" valueType="num">
                                      <p:cBhvr>
                                        <p:cTn id="22" dur="2000" fill="hold"/>
                                        <p:tgtEl>
                                          <p:spTgt spid="5123">
                                            <p:txEl>
                                              <p:pRg st="0" end="0"/>
                                            </p:txEl>
                                          </p:spTgt>
                                        </p:tgtEl>
                                        <p:attrNameLst>
                                          <p:attrName>ppt_w</p:attrName>
                                        </p:attrNameLst>
                                      </p:cBhvr>
                                      <p:tavLst>
                                        <p:tav tm="0" fmla="#ppt_w*sin(2.5*pi*$)">
                                          <p:val>
                                            <p:fltVal val="0"/>
                                          </p:val>
                                        </p:tav>
                                        <p:tav tm="100000">
                                          <p:val>
                                            <p:fltVal val="1"/>
                                          </p:val>
                                        </p:tav>
                                      </p:tavLst>
                                    </p:anim>
                                    <p:anim calcmode="lin" valueType="num">
                                      <p:cBhvr>
                                        <p:cTn id="23" dur="2000" fill="hold"/>
                                        <p:tgtEl>
                                          <p:spTgt spid="512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2" grpId="0"/>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Grp="1" noChangeAspect="1" noChangeArrowheads="1"/>
          </p:cNvPicPr>
          <p:nvPr>
            <p:ph type="title"/>
          </p:nvPr>
        </p:nvPicPr>
        <p:blipFill>
          <a:blip r:embed="rId2" cstate="print"/>
          <a:srcRect/>
          <a:stretch>
            <a:fillRect/>
          </a:stretch>
        </p:blipFill>
        <p:spPr>
          <a:xfrm>
            <a:off x="685800" y="609600"/>
            <a:ext cx="7772400" cy="4876800"/>
          </a:xfrm>
        </p:spPr>
      </p:pic>
      <p:sp>
        <p:nvSpPr>
          <p:cNvPr id="31747" name="Text Box 3"/>
          <p:cNvSpPr txBox="1">
            <a:spLocks noChangeArrowheads="1"/>
          </p:cNvSpPr>
          <p:nvPr/>
        </p:nvSpPr>
        <p:spPr bwMode="auto">
          <a:xfrm>
            <a:off x="457200" y="5867400"/>
            <a:ext cx="8077200" cy="366713"/>
          </a:xfrm>
          <a:prstGeom prst="rect">
            <a:avLst/>
          </a:prstGeom>
          <a:noFill/>
          <a:ln w="9525">
            <a:noFill/>
            <a:miter lim="800000"/>
            <a:headEnd/>
            <a:tailEnd/>
          </a:ln>
        </p:spPr>
        <p:txBody>
          <a:bodyPr>
            <a:spAutoFit/>
          </a:bodyPr>
          <a:lstStyle/>
          <a:p>
            <a:pPr>
              <a:spcBef>
                <a:spcPct val="50000"/>
              </a:spcBef>
            </a:pPr>
            <a:r>
              <a:rPr lang="es-ES" sz="1600" dirty="0"/>
              <a:t>Aspecto parcial de la Colonia Poza Honda, Naucalpan, estado de México</a:t>
            </a:r>
            <a:r>
              <a:rPr lang="es-ES" sz="1800" dirty="0"/>
              <a:t>. La Jornada 050307</a:t>
            </a:r>
            <a:endParaRPr lang="es-E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ppt_w</p:attrName>
                                        </p:attrNameLst>
                                      </p:cBhvr>
                                      <p:tavLst>
                                        <p:tav tm="0">
                                          <p:val>
                                            <p:fltVal val="0"/>
                                          </p:val>
                                        </p:tav>
                                        <p:tav tm="100000">
                                          <p:val>
                                            <p:strVal val="#ppt_w"/>
                                          </p:val>
                                        </p:tav>
                                      </p:tavLst>
                                    </p:anim>
                                    <p:anim calcmode="lin" valueType="num">
                                      <p:cBhvr>
                                        <p:cTn id="8" dur="500" fill="hold"/>
                                        <p:tgtEl>
                                          <p:spTgt spid="31746"/>
                                        </p:tgtEl>
                                        <p:attrNameLst>
                                          <p:attrName>ppt_h</p:attrName>
                                        </p:attrNameLst>
                                      </p:cBhvr>
                                      <p:tavLst>
                                        <p:tav tm="0">
                                          <p:val>
                                            <p:fltVal val="0"/>
                                          </p:val>
                                        </p:tav>
                                        <p:tav tm="100000">
                                          <p:val>
                                            <p:strVal val="#ppt_h"/>
                                          </p:val>
                                        </p:tav>
                                      </p:tavLst>
                                    </p:anim>
                                    <p:animEffect transition="in" filter="fade">
                                      <p:cBhvr>
                                        <p:cTn id="9" dur="500"/>
                                        <p:tgtEl>
                                          <p:spTgt spid="31746"/>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31747"/>
                                        </p:tgtEl>
                                        <p:attrNameLst>
                                          <p:attrName>style.visibility</p:attrName>
                                        </p:attrNameLst>
                                      </p:cBhvr>
                                      <p:to>
                                        <p:strVal val="visible"/>
                                      </p:to>
                                    </p:set>
                                    <p:animEffect transition="in" filter="wipe(down)">
                                      <p:cBhvr>
                                        <p:cTn id="14" dur="580">
                                          <p:stCondLst>
                                            <p:cond delay="0"/>
                                          </p:stCondLst>
                                        </p:cTn>
                                        <p:tgtEl>
                                          <p:spTgt spid="31747"/>
                                        </p:tgtEl>
                                      </p:cBhvr>
                                    </p:animEffect>
                                    <p:anim calcmode="lin" valueType="num">
                                      <p:cBhvr>
                                        <p:cTn id="15" dur="1822" tmFilter="0,0; 0.14,0.36; 0.43,0.73; 0.71,0.91; 1.0,1.0">
                                          <p:stCondLst>
                                            <p:cond delay="0"/>
                                          </p:stCondLst>
                                        </p:cTn>
                                        <p:tgtEl>
                                          <p:spTgt spid="3174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174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174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174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1747"/>
                                        </p:tgtEl>
                                        <p:attrNameLst>
                                          <p:attrName>ppt_y</p:attrName>
                                        </p:attrNameLst>
                                      </p:cBhvr>
                                      <p:tavLst>
                                        <p:tav tm="0" fmla="#ppt_y-sin(pi*$)/81">
                                          <p:val>
                                            <p:fltVal val="0"/>
                                          </p:val>
                                        </p:tav>
                                        <p:tav tm="100000">
                                          <p:val>
                                            <p:fltVal val="1"/>
                                          </p:val>
                                        </p:tav>
                                      </p:tavLst>
                                    </p:anim>
                                    <p:animScale>
                                      <p:cBhvr>
                                        <p:cTn id="20" dur="26">
                                          <p:stCondLst>
                                            <p:cond delay="650"/>
                                          </p:stCondLst>
                                        </p:cTn>
                                        <p:tgtEl>
                                          <p:spTgt spid="31747"/>
                                        </p:tgtEl>
                                      </p:cBhvr>
                                      <p:to x="100000" y="60000"/>
                                    </p:animScale>
                                    <p:animScale>
                                      <p:cBhvr>
                                        <p:cTn id="21" dur="166" decel="50000">
                                          <p:stCondLst>
                                            <p:cond delay="676"/>
                                          </p:stCondLst>
                                        </p:cTn>
                                        <p:tgtEl>
                                          <p:spTgt spid="31747"/>
                                        </p:tgtEl>
                                      </p:cBhvr>
                                      <p:to x="100000" y="100000"/>
                                    </p:animScale>
                                    <p:animScale>
                                      <p:cBhvr>
                                        <p:cTn id="22" dur="26">
                                          <p:stCondLst>
                                            <p:cond delay="1312"/>
                                          </p:stCondLst>
                                        </p:cTn>
                                        <p:tgtEl>
                                          <p:spTgt spid="31747"/>
                                        </p:tgtEl>
                                      </p:cBhvr>
                                      <p:to x="100000" y="80000"/>
                                    </p:animScale>
                                    <p:animScale>
                                      <p:cBhvr>
                                        <p:cTn id="23" dur="166" decel="50000">
                                          <p:stCondLst>
                                            <p:cond delay="1338"/>
                                          </p:stCondLst>
                                        </p:cTn>
                                        <p:tgtEl>
                                          <p:spTgt spid="31747"/>
                                        </p:tgtEl>
                                      </p:cBhvr>
                                      <p:to x="100000" y="100000"/>
                                    </p:animScale>
                                    <p:animScale>
                                      <p:cBhvr>
                                        <p:cTn id="24" dur="26">
                                          <p:stCondLst>
                                            <p:cond delay="1642"/>
                                          </p:stCondLst>
                                        </p:cTn>
                                        <p:tgtEl>
                                          <p:spTgt spid="31747"/>
                                        </p:tgtEl>
                                      </p:cBhvr>
                                      <p:to x="100000" y="90000"/>
                                    </p:animScale>
                                    <p:animScale>
                                      <p:cBhvr>
                                        <p:cTn id="25" dur="166" decel="50000">
                                          <p:stCondLst>
                                            <p:cond delay="1668"/>
                                          </p:stCondLst>
                                        </p:cTn>
                                        <p:tgtEl>
                                          <p:spTgt spid="31747"/>
                                        </p:tgtEl>
                                      </p:cBhvr>
                                      <p:to x="100000" y="100000"/>
                                    </p:animScale>
                                    <p:animScale>
                                      <p:cBhvr>
                                        <p:cTn id="26" dur="26">
                                          <p:stCondLst>
                                            <p:cond delay="1808"/>
                                          </p:stCondLst>
                                        </p:cTn>
                                        <p:tgtEl>
                                          <p:spTgt spid="31747"/>
                                        </p:tgtEl>
                                      </p:cBhvr>
                                      <p:to x="100000" y="95000"/>
                                    </p:animScale>
                                    <p:animScale>
                                      <p:cBhvr>
                                        <p:cTn id="27" dur="166" decel="50000">
                                          <p:stCondLst>
                                            <p:cond delay="1834"/>
                                          </p:stCondLst>
                                        </p:cTn>
                                        <p:tgtEl>
                                          <p:spTgt spid="3174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571500"/>
            <a:ext cx="3171825" cy="5072063"/>
          </a:xfrm>
        </p:spPr>
        <p:txBody>
          <a:bodyPr/>
          <a:lstStyle/>
          <a:p>
            <a:pPr eaLnBrk="1" hangingPunct="1">
              <a:defRPr/>
            </a:pPr>
            <a:r>
              <a:rPr lang="es-MX" sz="2400" dirty="0" smtClean="0">
                <a:latin typeface="+mn-lt"/>
              </a:rPr>
              <a:t>Vivienda precaria en el Cerro del </a:t>
            </a:r>
            <a:r>
              <a:rPr lang="es-MX" sz="2400" dirty="0" err="1" smtClean="0">
                <a:latin typeface="+mn-lt"/>
              </a:rPr>
              <a:t>Chiquihuite</a:t>
            </a:r>
            <a:r>
              <a:rPr lang="es-MX" sz="2400" dirty="0" smtClean="0">
                <a:latin typeface="+mn-lt"/>
              </a:rPr>
              <a:t>, en la delegación Gustavo A. </a:t>
            </a:r>
            <a:r>
              <a:rPr lang="es-MX" sz="2400" dirty="0" err="1" smtClean="0">
                <a:latin typeface="+mn-lt"/>
              </a:rPr>
              <a:t>MaderoFoto</a:t>
            </a:r>
            <a:r>
              <a:rPr lang="es-MX" sz="2400" dirty="0" smtClean="0">
                <a:latin typeface="+mn-lt"/>
              </a:rPr>
              <a:t> Roberto García</a:t>
            </a:r>
          </a:p>
        </p:txBody>
      </p:sp>
      <p:pic>
        <p:nvPicPr>
          <p:cNvPr id="32771" name="Picture 2"/>
          <p:cNvPicPr>
            <a:picLocks noChangeAspect="1" noChangeArrowheads="1"/>
          </p:cNvPicPr>
          <p:nvPr/>
        </p:nvPicPr>
        <p:blipFill>
          <a:blip r:embed="rId2" cstate="print"/>
          <a:srcRect/>
          <a:stretch>
            <a:fillRect/>
          </a:stretch>
        </p:blipFill>
        <p:spPr bwMode="auto">
          <a:xfrm>
            <a:off x="4714875" y="571500"/>
            <a:ext cx="3786188" cy="601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500" fill="hold"/>
                                        <p:tgtEl>
                                          <p:spTgt spid="32771"/>
                                        </p:tgtEl>
                                        <p:attrNameLst>
                                          <p:attrName>ppt_w</p:attrName>
                                        </p:attrNameLst>
                                      </p:cBhvr>
                                      <p:tavLst>
                                        <p:tav tm="0">
                                          <p:val>
                                            <p:fltVal val="0"/>
                                          </p:val>
                                        </p:tav>
                                        <p:tav tm="100000">
                                          <p:val>
                                            <p:strVal val="#ppt_w"/>
                                          </p:val>
                                        </p:tav>
                                      </p:tavLst>
                                    </p:anim>
                                    <p:anim calcmode="lin" valueType="num">
                                      <p:cBhvr>
                                        <p:cTn id="8" dur="500" fill="hold"/>
                                        <p:tgtEl>
                                          <p:spTgt spid="32771"/>
                                        </p:tgtEl>
                                        <p:attrNameLst>
                                          <p:attrName>ppt_h</p:attrName>
                                        </p:attrNameLst>
                                      </p:cBhvr>
                                      <p:tavLst>
                                        <p:tav tm="0">
                                          <p:val>
                                            <p:fltVal val="0"/>
                                          </p:val>
                                        </p:tav>
                                        <p:tav tm="100000">
                                          <p:val>
                                            <p:strVal val="#ppt_h"/>
                                          </p:val>
                                        </p:tav>
                                      </p:tavLst>
                                    </p:anim>
                                    <p:animEffect transition="in" filter="fade">
                                      <p:cBhvr>
                                        <p:cTn id="9" dur="500"/>
                                        <p:tgtEl>
                                          <p:spTgt spid="32771"/>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80">
                                          <p:stCondLst>
                                            <p:cond delay="0"/>
                                          </p:stCondLst>
                                        </p:cTn>
                                        <p:tgtEl>
                                          <p:spTgt spid="2"/>
                                        </p:tgtEl>
                                      </p:cBhvr>
                                    </p:animEffect>
                                    <p:anim calcmode="lin" valueType="num">
                                      <p:cBhvr>
                                        <p:cTn id="1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gtEl>
                                      </p:cBhvr>
                                      <p:to x="100000" y="60000"/>
                                    </p:animScale>
                                    <p:animScale>
                                      <p:cBhvr>
                                        <p:cTn id="21" dur="166" decel="50000">
                                          <p:stCondLst>
                                            <p:cond delay="67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0" y="188640"/>
            <a:ext cx="9171169" cy="5760640"/>
          </a:xfrm>
          <a:prstGeom prst="rect">
            <a:avLst/>
          </a:prstGeom>
          <a:noFill/>
          <a:ln w="9525">
            <a:noFill/>
            <a:miter lim="800000"/>
            <a:headEnd/>
            <a:tailEnd/>
          </a:ln>
        </p:spPr>
      </p:pic>
      <p:sp>
        <p:nvSpPr>
          <p:cNvPr id="4" name="3 Botón de acción: Volver">
            <a:hlinkClick r:id="rId3" action="ppaction://hlinksldjump" highlightClick="1"/>
          </p:cNvPr>
          <p:cNvSpPr/>
          <p:nvPr/>
        </p:nvSpPr>
        <p:spPr bwMode="auto">
          <a:xfrm>
            <a:off x="7884368" y="6165304"/>
            <a:ext cx="936104" cy="432048"/>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64feR7ljkxo/UR1tB3K2BiI/AAAAAAAACKc/4Qo8UblhYM8/s1600/global+value+chain_.jpg"/>
          <p:cNvPicPr>
            <a:picLocks noChangeAspect="1" noChangeArrowheads="1"/>
          </p:cNvPicPr>
          <p:nvPr/>
        </p:nvPicPr>
        <p:blipFill>
          <a:blip r:embed="rId2" cstate="print"/>
          <a:srcRect/>
          <a:stretch>
            <a:fillRect/>
          </a:stretch>
        </p:blipFill>
        <p:spPr bwMode="auto">
          <a:xfrm>
            <a:off x="0" y="1752439"/>
            <a:ext cx="9148196" cy="2612319"/>
          </a:xfrm>
          <a:prstGeom prst="rect">
            <a:avLst/>
          </a:prstGeom>
          <a:noFill/>
        </p:spPr>
      </p:pic>
      <p:sp>
        <p:nvSpPr>
          <p:cNvPr id="3" name="2 Rectángulo"/>
          <p:cNvSpPr/>
          <p:nvPr/>
        </p:nvSpPr>
        <p:spPr>
          <a:xfrm>
            <a:off x="107504" y="4437112"/>
            <a:ext cx="8928992" cy="1200329"/>
          </a:xfrm>
          <a:prstGeom prst="rect">
            <a:avLst/>
          </a:prstGeom>
        </p:spPr>
        <p:txBody>
          <a:bodyPr wrap="square">
            <a:spAutoFit/>
          </a:bodyPr>
          <a:lstStyle/>
          <a:p>
            <a:r>
              <a:rPr lang="es-MX" dirty="0" smtClean="0">
                <a:hlinkClick r:id="rId3"/>
              </a:rPr>
              <a:t>Fuente:</a:t>
            </a:r>
          </a:p>
          <a:p>
            <a:r>
              <a:rPr lang="es-MX" dirty="0" smtClean="0">
                <a:hlinkClick r:id="rId3"/>
              </a:rPr>
              <a:t>http://crisis-capitalista.blogspot.mx/2013/03/deslocalizacion-vs-subcontratacion.html</a:t>
            </a:r>
            <a:endParaRPr lang="es-MX" dirty="0"/>
          </a:p>
        </p:txBody>
      </p:sp>
      <p:sp>
        <p:nvSpPr>
          <p:cNvPr id="4" name="3 Botón de acción: Volver">
            <a:hlinkClick r:id="rId4" action="ppaction://hlinksldjump" highlightClick="1"/>
          </p:cNvPr>
          <p:cNvSpPr/>
          <p:nvPr/>
        </p:nvSpPr>
        <p:spPr bwMode="auto">
          <a:xfrm>
            <a:off x="8172400" y="6165304"/>
            <a:ext cx="720080" cy="692696"/>
          </a:xfrm>
          <a:prstGeom prst="actionButtonReturn">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115616" y="4653136"/>
            <a:ext cx="6768752" cy="369332"/>
          </a:xfrm>
          <a:prstGeom prst="rect">
            <a:avLst/>
          </a:prstGeom>
          <a:noFill/>
        </p:spPr>
        <p:txBody>
          <a:bodyPr wrap="square" rtlCol="0">
            <a:spAutoFit/>
          </a:bodyPr>
          <a:lstStyle/>
          <a:p>
            <a:r>
              <a:rPr lang="es-MX" sz="1800" dirty="0" smtClean="0"/>
              <a:t>http://casaytierra.com</a:t>
            </a:r>
            <a:r>
              <a:rPr lang="es-MX" sz="1000" dirty="0" smtClean="0"/>
              <a:t>/</a:t>
            </a:r>
            <a:endParaRPr lang="es-ES" sz="1000" dirty="0" smtClean="0"/>
          </a:p>
        </p:txBody>
      </p:sp>
      <p:sp>
        <p:nvSpPr>
          <p:cNvPr id="4" name="3 CuadroTexto"/>
          <p:cNvSpPr txBox="1"/>
          <p:nvPr/>
        </p:nvSpPr>
        <p:spPr>
          <a:xfrm>
            <a:off x="1115616" y="5301208"/>
            <a:ext cx="7344816" cy="1200329"/>
          </a:xfrm>
          <a:prstGeom prst="rect">
            <a:avLst/>
          </a:prstGeom>
          <a:noFill/>
        </p:spPr>
        <p:txBody>
          <a:bodyPr wrap="square" rtlCol="0">
            <a:spAutoFit/>
          </a:bodyPr>
          <a:lstStyle/>
          <a:p>
            <a:r>
              <a:rPr lang="es-MX" sz="1800" dirty="0" smtClean="0"/>
              <a:t>https://www.google.com.mx/search?q=imagenesaereasdemexico&amp;client=firefox-b-ab&amp;tbm=isch&amp;tbo=u&amp;source=univ&amp;sa=X&amp;ved=0ahUKEwj4y5Whu8fPAhVE7IMKHXedCNUQsAQIOA&amp;biw=1280&amp;bih=923</a:t>
            </a:r>
            <a:endParaRPr lang="es-MX" sz="1800" dirty="0"/>
          </a:p>
        </p:txBody>
      </p:sp>
      <p:sp>
        <p:nvSpPr>
          <p:cNvPr id="5" name="4 CuadroTexto"/>
          <p:cNvSpPr txBox="1"/>
          <p:nvPr/>
        </p:nvSpPr>
        <p:spPr>
          <a:xfrm>
            <a:off x="1115616" y="3068960"/>
            <a:ext cx="7200800" cy="523220"/>
          </a:xfrm>
          <a:prstGeom prst="rect">
            <a:avLst/>
          </a:prstGeom>
          <a:noFill/>
        </p:spPr>
        <p:txBody>
          <a:bodyPr wrap="square" rtlCol="0">
            <a:spAutoFit/>
          </a:bodyPr>
          <a:lstStyle/>
          <a:p>
            <a:r>
              <a:rPr lang="es-MX" sz="1800" dirty="0" smtClean="0"/>
              <a:t>https://www.flickr.com/photos/comefilm/5916576742</a:t>
            </a:r>
            <a:r>
              <a:rPr lang="es-MX" sz="1000" dirty="0" smtClean="0"/>
              <a:t>/</a:t>
            </a:r>
          </a:p>
          <a:p>
            <a:endParaRPr lang="es-MX" sz="1000" dirty="0"/>
          </a:p>
        </p:txBody>
      </p:sp>
      <p:sp>
        <p:nvSpPr>
          <p:cNvPr id="6" name="5 Rectángulo"/>
          <p:cNvSpPr/>
          <p:nvPr/>
        </p:nvSpPr>
        <p:spPr>
          <a:xfrm>
            <a:off x="1115616" y="3717032"/>
            <a:ext cx="7344816" cy="646331"/>
          </a:xfrm>
          <a:prstGeom prst="rect">
            <a:avLst/>
          </a:prstGeom>
        </p:spPr>
        <p:txBody>
          <a:bodyPr wrap="square">
            <a:spAutoFit/>
          </a:bodyPr>
          <a:lstStyle/>
          <a:p>
            <a:r>
              <a:rPr lang="es-MX" sz="1800" dirty="0"/>
              <a:t>http://blog.mexicodestinos.com/2012/08/hotel-presidente-intercontinental-santa-fe/</a:t>
            </a:r>
          </a:p>
        </p:txBody>
      </p:sp>
      <p:sp>
        <p:nvSpPr>
          <p:cNvPr id="7" name="6 CuadroTexto"/>
          <p:cNvSpPr txBox="1"/>
          <p:nvPr/>
        </p:nvSpPr>
        <p:spPr>
          <a:xfrm>
            <a:off x="827584" y="620688"/>
            <a:ext cx="5184576" cy="461665"/>
          </a:xfrm>
          <a:prstGeom prst="rect">
            <a:avLst/>
          </a:prstGeom>
          <a:noFill/>
        </p:spPr>
        <p:txBody>
          <a:bodyPr wrap="square" rtlCol="0">
            <a:spAutoFit/>
          </a:bodyPr>
          <a:lstStyle/>
          <a:p>
            <a:r>
              <a:rPr lang="es-MX" dirty="0" smtClean="0"/>
              <a:t>Bibliografía:</a:t>
            </a:r>
            <a:endParaRPr lang="es-MX" dirty="0"/>
          </a:p>
        </p:txBody>
      </p:sp>
      <p:sp>
        <p:nvSpPr>
          <p:cNvPr id="8" name="7 Rectángulo"/>
          <p:cNvSpPr/>
          <p:nvPr/>
        </p:nvSpPr>
        <p:spPr>
          <a:xfrm>
            <a:off x="1187624" y="1268760"/>
            <a:ext cx="7056784" cy="1200329"/>
          </a:xfrm>
          <a:prstGeom prst="rect">
            <a:avLst/>
          </a:prstGeom>
        </p:spPr>
        <p:txBody>
          <a:bodyPr wrap="square">
            <a:spAutoFit/>
          </a:bodyPr>
          <a:lstStyle/>
          <a:p>
            <a:pPr algn="just" eaLnBrk="1" hangingPunct="1"/>
            <a:r>
              <a:rPr lang="es-ES" sz="1800" dirty="0" smtClean="0">
                <a:cs typeface="Times New Roman" charset="0"/>
              </a:rPr>
              <a:t>Olivera, Patricia E. (2002), “Globalización y fragmentación </a:t>
            </a:r>
            <a:r>
              <a:rPr lang="es-ES" sz="1800" dirty="0" err="1" smtClean="0">
                <a:cs typeface="Times New Roman" charset="0"/>
              </a:rPr>
              <a:t>socioespacial</a:t>
            </a:r>
            <a:r>
              <a:rPr lang="es-ES" sz="1800" dirty="0" smtClean="0">
                <a:cs typeface="Times New Roman" charset="0"/>
              </a:rPr>
              <a:t> en la ciudad de México” en </a:t>
            </a:r>
            <a:r>
              <a:rPr lang="es-ES" sz="1800" i="1" dirty="0" smtClean="0">
                <a:cs typeface="Times New Roman" charset="0"/>
              </a:rPr>
              <a:t>VII Seminario internacional. Red Iberoamericana de Investigadores sobre Globalización y Territorio</a:t>
            </a:r>
            <a:r>
              <a:rPr lang="es-ES" sz="1800" dirty="0" smtClean="0">
                <a:cs typeface="Times New Roman" charset="0"/>
              </a:rPr>
              <a:t>, Camagüey, Cuba, 27 al 29 de Noviembre de 2002.</a:t>
            </a:r>
            <a:endParaRPr lang="es-MX" sz="1800" dirty="0" smtClean="0">
              <a:cs typeface="Times New Roman" charset="0"/>
            </a:endParaRPr>
          </a:p>
        </p:txBody>
      </p:sp>
      <p:sp>
        <p:nvSpPr>
          <p:cNvPr id="9" name="8 CuadroTexto"/>
          <p:cNvSpPr txBox="1"/>
          <p:nvPr/>
        </p:nvSpPr>
        <p:spPr>
          <a:xfrm>
            <a:off x="827584" y="2492896"/>
            <a:ext cx="2736304" cy="461665"/>
          </a:xfrm>
          <a:prstGeom prst="rect">
            <a:avLst/>
          </a:prstGeom>
          <a:noFill/>
        </p:spPr>
        <p:txBody>
          <a:bodyPr wrap="square" rtlCol="0">
            <a:spAutoFit/>
          </a:bodyPr>
          <a:lstStyle/>
          <a:p>
            <a:r>
              <a:rPr lang="es-MX" dirty="0" smtClean="0"/>
              <a:t>Fotografías:</a:t>
            </a:r>
            <a:endParaRPr lang="es-MX"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p>
        </p:txBody>
      </p:sp>
      <p:sp>
        <p:nvSpPr>
          <p:cNvPr id="6147" name="Rectangle 3"/>
          <p:cNvSpPr>
            <a:spLocks noGrp="1" noChangeArrowheads="1"/>
          </p:cNvSpPr>
          <p:nvPr>
            <p:ph type="body" idx="1"/>
          </p:nvPr>
        </p:nvSpPr>
        <p:spPr>
          <a:xfrm>
            <a:off x="539552" y="5373216"/>
            <a:ext cx="8136904" cy="1152128"/>
          </a:xfrm>
        </p:spPr>
        <p:txBody>
          <a:bodyPr/>
          <a:lstStyle/>
          <a:p>
            <a:pPr marL="0" indent="0" algn="just" eaLnBrk="1" hangingPunct="1">
              <a:lnSpc>
                <a:spcPct val="90000"/>
              </a:lnSpc>
              <a:buNone/>
            </a:pPr>
            <a:r>
              <a:rPr lang="es-ES" sz="2400" dirty="0" smtClean="0">
                <a:cs typeface="Times New Roman" charset="0"/>
              </a:rPr>
              <a:t>La globalización financiera determinada por: la IED de las empresas transnacionales, los mercados de bonos, capitales, derivados, divisas y crédito.</a:t>
            </a:r>
            <a:r>
              <a:rPr lang="es-ES" sz="2000" dirty="0" smtClean="0"/>
              <a:t> </a:t>
            </a:r>
          </a:p>
        </p:txBody>
      </p:sp>
      <p:sp>
        <p:nvSpPr>
          <p:cNvPr id="2" name="1 Rectángulo"/>
          <p:cNvSpPr/>
          <p:nvPr/>
        </p:nvSpPr>
        <p:spPr>
          <a:xfrm>
            <a:off x="539552" y="836712"/>
            <a:ext cx="8208912" cy="757130"/>
          </a:xfrm>
          <a:prstGeom prst="rect">
            <a:avLst/>
          </a:prstGeom>
        </p:spPr>
        <p:txBody>
          <a:bodyPr wrap="square">
            <a:spAutoFit/>
          </a:bodyPr>
          <a:lstStyle/>
          <a:p>
            <a:pPr marL="1168400" lvl="1" indent="-711200" algn="just" eaLnBrk="1" hangingPunct="1">
              <a:lnSpc>
                <a:spcPct val="90000"/>
              </a:lnSpc>
              <a:buFont typeface="Wingdings" pitchFamily="2" charset="2"/>
              <a:buAutoNum type="romanUcPeriod"/>
            </a:pPr>
            <a:r>
              <a:rPr lang="es-ES" b="1" dirty="0">
                <a:cs typeface="Times New Roman" charset="0"/>
              </a:rPr>
              <a:t>El capital financiero y el auge del sector servicios en las grandes ciudades</a:t>
            </a:r>
            <a:endParaRPr lang="es-MX" b="1" dirty="0">
              <a:cs typeface="Times New Roman" charset="0"/>
            </a:endParaRPr>
          </a:p>
        </p:txBody>
      </p:sp>
      <p:sp>
        <p:nvSpPr>
          <p:cNvPr id="3" name="2 Rectángulo"/>
          <p:cNvSpPr/>
          <p:nvPr/>
        </p:nvSpPr>
        <p:spPr>
          <a:xfrm>
            <a:off x="539552" y="2219438"/>
            <a:ext cx="8208912" cy="1089529"/>
          </a:xfrm>
          <a:prstGeom prst="rect">
            <a:avLst/>
          </a:prstGeom>
        </p:spPr>
        <p:txBody>
          <a:bodyPr wrap="square">
            <a:spAutoFit/>
          </a:bodyPr>
          <a:lstStyle/>
          <a:p>
            <a:pPr indent="-812800" algn="just" eaLnBrk="1" hangingPunct="1">
              <a:lnSpc>
                <a:spcPct val="90000"/>
              </a:lnSpc>
            </a:pPr>
            <a:r>
              <a:rPr lang="es-ES" dirty="0">
                <a:cs typeface="Times New Roman" charset="0"/>
              </a:rPr>
              <a:t>La globalización (financiera) se sustenta en el libre movimiento de capitales, el cual a su vez es posible por las nuevas tecnologías y la operación de la gran empresa transnacional.</a:t>
            </a:r>
            <a:endParaRPr lang="es-ES" dirty="0">
              <a:latin typeface="Arial" charset="0"/>
              <a:cs typeface="Arial" charset="0"/>
            </a:endParaRPr>
          </a:p>
        </p:txBody>
      </p:sp>
      <p:sp>
        <p:nvSpPr>
          <p:cNvPr id="4" name="3 Rectángulo"/>
          <p:cNvSpPr/>
          <p:nvPr/>
        </p:nvSpPr>
        <p:spPr>
          <a:xfrm>
            <a:off x="539552" y="3789040"/>
            <a:ext cx="8136904" cy="1089529"/>
          </a:xfrm>
          <a:prstGeom prst="rect">
            <a:avLst/>
          </a:prstGeom>
        </p:spPr>
        <p:txBody>
          <a:bodyPr wrap="square">
            <a:spAutoFit/>
          </a:bodyPr>
          <a:lstStyle/>
          <a:p>
            <a:pPr indent="-812800" algn="just" eaLnBrk="1" hangingPunct="1">
              <a:lnSpc>
                <a:spcPct val="90000"/>
              </a:lnSpc>
            </a:pPr>
            <a:r>
              <a:rPr lang="es-ES" dirty="0">
                <a:cs typeface="Times New Roman" charset="0"/>
              </a:rPr>
              <a:t>La necesidad de valorización del capital global impulsa el desarrollo de los mercados emergentes, la orientación exportadora y las políticas de atracción de capitales.</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147">
                                            <p:txEl>
                                              <p:pRg st="0" end="0"/>
                                            </p:txEl>
                                          </p:spTgt>
                                        </p:tgtEl>
                                        <p:attrNameLst>
                                          <p:attrName>style.visibility</p:attrName>
                                        </p:attrNameLst>
                                      </p:cBhvr>
                                      <p:to>
                                        <p:strVal val="visible"/>
                                      </p:to>
                                    </p:set>
                                    <p:anim calcmode="lin" valueType="num">
                                      <p:cBhvr additive="base">
                                        <p:cTn id="2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62000" y="304800"/>
            <a:ext cx="7772400" cy="304800"/>
          </a:xfrm>
        </p:spPr>
        <p:txBody>
          <a:bodyPr/>
          <a:lstStyle/>
          <a:p>
            <a:pPr eaLnBrk="1" hangingPunct="1">
              <a:defRPr/>
            </a:pPr>
            <a:r>
              <a:rPr lang="es-MX" sz="1400" smtClean="0"/>
              <a:t>UAEM-FAPUR                                                                    Financiamiento para el desarrollo/jgma</a:t>
            </a:r>
          </a:p>
        </p:txBody>
      </p:sp>
      <p:sp>
        <p:nvSpPr>
          <p:cNvPr id="7171" name="Rectangle 3"/>
          <p:cNvSpPr>
            <a:spLocks noGrp="1" noChangeArrowheads="1"/>
          </p:cNvSpPr>
          <p:nvPr>
            <p:ph type="body" idx="1"/>
          </p:nvPr>
        </p:nvSpPr>
        <p:spPr>
          <a:xfrm>
            <a:off x="755576" y="5157192"/>
            <a:ext cx="7666620" cy="936104"/>
          </a:xfrm>
        </p:spPr>
        <p:txBody>
          <a:bodyPr/>
          <a:lstStyle/>
          <a:p>
            <a:pPr marL="0" indent="0" algn="just" eaLnBrk="1" hangingPunct="1">
              <a:lnSpc>
                <a:spcPct val="90000"/>
              </a:lnSpc>
              <a:buNone/>
            </a:pPr>
            <a:r>
              <a:rPr lang="es-ES" sz="2400" dirty="0" smtClean="0">
                <a:cs typeface="Times New Roman" charset="0"/>
              </a:rPr>
              <a:t>Organismos internacionales impulsores de la generalización de la desregulación a escala mundial.</a:t>
            </a:r>
            <a:endParaRPr lang="es-ES" sz="2400" dirty="0" smtClean="0">
              <a:latin typeface="Arial" charset="0"/>
              <a:cs typeface="Arial" charset="0"/>
            </a:endParaRPr>
          </a:p>
          <a:p>
            <a:pPr eaLnBrk="1" hangingPunct="1">
              <a:lnSpc>
                <a:spcPct val="90000"/>
              </a:lnSpc>
              <a:buFont typeface="Wingdings" pitchFamily="2" charset="2"/>
              <a:buNone/>
            </a:pPr>
            <a:endParaRPr lang="es-ES" sz="2400" dirty="0" smtClean="0"/>
          </a:p>
        </p:txBody>
      </p:sp>
      <p:sp>
        <p:nvSpPr>
          <p:cNvPr id="2" name="1 Rectángulo"/>
          <p:cNvSpPr/>
          <p:nvPr/>
        </p:nvSpPr>
        <p:spPr>
          <a:xfrm>
            <a:off x="755576" y="1052736"/>
            <a:ext cx="7632848" cy="1421928"/>
          </a:xfrm>
          <a:prstGeom prst="rect">
            <a:avLst/>
          </a:prstGeom>
        </p:spPr>
        <p:txBody>
          <a:bodyPr wrap="square">
            <a:spAutoFit/>
          </a:bodyPr>
          <a:lstStyle/>
          <a:p>
            <a:pPr algn="just" eaLnBrk="1" hangingPunct="1">
              <a:lnSpc>
                <a:spcPct val="90000"/>
              </a:lnSpc>
            </a:pPr>
            <a:r>
              <a:rPr lang="es-ES" dirty="0">
                <a:cs typeface="Times New Roman" charset="0"/>
              </a:rPr>
              <a:t>Las nuevas tecnologías y la expansión del capital centralizado, que opera en tiempo real las 24 horas, lleva a modificaciones en la lógica de operación del capital: la liberalización y la desregulación.</a:t>
            </a:r>
            <a:endParaRPr lang="es-ES" dirty="0">
              <a:latin typeface="Arial" charset="0"/>
              <a:cs typeface="Arial" charset="0"/>
            </a:endParaRPr>
          </a:p>
        </p:txBody>
      </p:sp>
      <p:sp>
        <p:nvSpPr>
          <p:cNvPr id="3" name="2 Rectángulo"/>
          <p:cNvSpPr/>
          <p:nvPr/>
        </p:nvSpPr>
        <p:spPr>
          <a:xfrm>
            <a:off x="755576" y="2780928"/>
            <a:ext cx="7560840" cy="1754326"/>
          </a:xfrm>
          <a:prstGeom prst="rect">
            <a:avLst/>
          </a:prstGeom>
        </p:spPr>
        <p:txBody>
          <a:bodyPr wrap="square">
            <a:spAutoFit/>
          </a:bodyPr>
          <a:lstStyle/>
          <a:p>
            <a:pPr algn="just" eaLnBrk="1" hangingPunct="1">
              <a:lnSpc>
                <a:spcPct val="90000"/>
              </a:lnSpc>
            </a:pPr>
            <a:r>
              <a:rPr lang="es-ES" dirty="0">
                <a:cs typeface="Times New Roman" charset="0"/>
              </a:rPr>
              <a:t>Las políticas de liberalización de la inversión externa disminuyen papel del Estado en regulación de los flujos de capital, la definición de políticas crediticias, tasas de interés, requerimientos de reserva, valuación de activos, uso de nuevos instrumentos financieros, etcétera.</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171">
                                            <p:txEl>
                                              <p:pRg st="0" end="0"/>
                                            </p:txEl>
                                          </p:spTgt>
                                        </p:tgtEl>
                                        <p:attrNameLst>
                                          <p:attrName>style.visibility</p:attrName>
                                        </p:attrNameLst>
                                      </p:cBhvr>
                                      <p:to>
                                        <p:strVal val="visible"/>
                                      </p:to>
                                    </p:set>
                                    <p:animEffect transition="in" filter="barn(inVertical)">
                                      <p:cBhvr>
                                        <p:cTn id="17" dur="500"/>
                                        <p:tgtEl>
                                          <p:spTgt spid="7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sp>
        <p:nvSpPr>
          <p:cNvPr id="8195" name="Rectangle 3"/>
          <p:cNvSpPr>
            <a:spLocks noGrp="1" noChangeArrowheads="1"/>
          </p:cNvSpPr>
          <p:nvPr>
            <p:ph type="body" idx="1"/>
          </p:nvPr>
        </p:nvSpPr>
        <p:spPr>
          <a:xfrm>
            <a:off x="653058" y="4725144"/>
            <a:ext cx="7772400" cy="1584176"/>
          </a:xfrm>
        </p:spPr>
        <p:txBody>
          <a:bodyPr/>
          <a:lstStyle/>
          <a:p>
            <a:pPr marL="0" indent="0" algn="just" eaLnBrk="1" hangingPunct="1">
              <a:lnSpc>
                <a:spcPct val="90000"/>
              </a:lnSpc>
              <a:buNone/>
            </a:pPr>
            <a:r>
              <a:rPr lang="es-ES" sz="2400" dirty="0" smtClean="0">
                <a:cs typeface="Times New Roman" charset="0"/>
              </a:rPr>
              <a:t>“...división internacional del trabajo caracterizada por la producción segmentada, dispersa que requiere la concentración de las funciones de comando en unos cuantos lugares” (p. 6).</a:t>
            </a:r>
            <a:r>
              <a:rPr lang="es-ES" sz="2400" dirty="0" smtClean="0"/>
              <a:t> </a:t>
            </a:r>
          </a:p>
        </p:txBody>
      </p:sp>
      <p:sp>
        <p:nvSpPr>
          <p:cNvPr id="2" name="1 Rectángulo"/>
          <p:cNvSpPr/>
          <p:nvPr/>
        </p:nvSpPr>
        <p:spPr>
          <a:xfrm>
            <a:off x="654224" y="1052736"/>
            <a:ext cx="7848872" cy="1421928"/>
          </a:xfrm>
          <a:prstGeom prst="rect">
            <a:avLst/>
          </a:prstGeom>
        </p:spPr>
        <p:txBody>
          <a:bodyPr wrap="square">
            <a:spAutoFit/>
          </a:bodyPr>
          <a:lstStyle/>
          <a:p>
            <a:pPr algn="just" eaLnBrk="1" hangingPunct="1">
              <a:lnSpc>
                <a:spcPct val="90000"/>
              </a:lnSpc>
            </a:pPr>
            <a:r>
              <a:rPr lang="es-ES" dirty="0">
                <a:cs typeface="Times New Roman" charset="0"/>
              </a:rPr>
              <a:t>Surgen los países </a:t>
            </a:r>
            <a:r>
              <a:rPr lang="es-ES" dirty="0" err="1">
                <a:cs typeface="Times New Roman" charset="0"/>
              </a:rPr>
              <a:t>semiperiféricos</a:t>
            </a:r>
            <a:r>
              <a:rPr lang="es-ES" dirty="0">
                <a:cs typeface="Times New Roman" charset="0"/>
              </a:rPr>
              <a:t>, como lugares de valorización del capital global en sus formas productiva, comercial y financiera. Concentran 30% del comercio mundial y 70% de sus exportaciones son manufactureras.</a:t>
            </a:r>
            <a:endParaRPr lang="es-ES" dirty="0">
              <a:latin typeface="Arial" charset="0"/>
              <a:cs typeface="Arial" charset="0"/>
            </a:endParaRPr>
          </a:p>
        </p:txBody>
      </p:sp>
      <p:sp>
        <p:nvSpPr>
          <p:cNvPr id="3" name="2 Rectángulo"/>
          <p:cNvSpPr/>
          <p:nvPr/>
        </p:nvSpPr>
        <p:spPr>
          <a:xfrm>
            <a:off x="654224" y="2996952"/>
            <a:ext cx="7848872" cy="1421928"/>
          </a:xfrm>
          <a:prstGeom prst="rect">
            <a:avLst/>
          </a:prstGeom>
        </p:spPr>
        <p:txBody>
          <a:bodyPr wrap="square">
            <a:spAutoFit/>
          </a:bodyPr>
          <a:lstStyle/>
          <a:p>
            <a:pPr marL="0" indent="0" algn="just" eaLnBrk="1" hangingPunct="1">
              <a:lnSpc>
                <a:spcPct val="90000"/>
              </a:lnSpc>
              <a:buNone/>
            </a:pPr>
            <a:r>
              <a:rPr lang="es-ES" dirty="0">
                <a:cs typeface="Times New Roman" charset="0"/>
              </a:rPr>
              <a:t>Desigualdad regional mundial: periféricos (recursos naturales y mano de obra no calificada) y </a:t>
            </a:r>
            <a:r>
              <a:rPr lang="es-ES" dirty="0" err="1">
                <a:cs typeface="Times New Roman" charset="0"/>
              </a:rPr>
              <a:t>semiperiféricos</a:t>
            </a:r>
            <a:r>
              <a:rPr lang="es-ES" dirty="0">
                <a:cs typeface="Times New Roman" charset="0"/>
              </a:rPr>
              <a:t> (productos con uso intensivo de tecnología, pero en fase de montaje de las cadenas de producción internacional de </a:t>
            </a:r>
            <a:r>
              <a:rPr lang="es-ES" dirty="0" err="1">
                <a:cs typeface="Times New Roman" charset="0"/>
              </a:rPr>
              <a:t>ETN’s</a:t>
            </a:r>
            <a:r>
              <a:rPr lang="es-ES" dirty="0">
                <a:cs typeface="Times New Roman" charset="0"/>
              </a:rPr>
              <a:t>).</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out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195">
                                            <p:txEl>
                                              <p:pRg st="0" end="0"/>
                                            </p:txEl>
                                          </p:spTgt>
                                        </p:tgtEl>
                                        <p:attrNameLst>
                                          <p:attrName>style.visibility</p:attrName>
                                        </p:attrNameLst>
                                      </p:cBhvr>
                                      <p:to>
                                        <p:strVal val="visible"/>
                                      </p:to>
                                    </p:set>
                                    <p:animEffect transition="in" filter="barn(inVertical)">
                                      <p:cBhvr>
                                        <p:cTn id="17"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04800"/>
            <a:ext cx="7772400" cy="304800"/>
          </a:xfrm>
        </p:spPr>
        <p:txBody>
          <a:bodyPr/>
          <a:lstStyle/>
          <a:p>
            <a:pPr eaLnBrk="1" hangingPunct="1">
              <a:defRPr/>
            </a:pPr>
            <a:r>
              <a:rPr lang="es-MX" sz="1400" smtClean="0"/>
              <a:t>UAEM-FAPUR                                                                    Financiamiento para el desarrollo/jgma</a:t>
            </a:r>
          </a:p>
        </p:txBody>
      </p:sp>
      <p:sp>
        <p:nvSpPr>
          <p:cNvPr id="9219" name="Rectangle 3"/>
          <p:cNvSpPr>
            <a:spLocks noGrp="1" noChangeArrowheads="1"/>
          </p:cNvSpPr>
          <p:nvPr>
            <p:ph type="body" idx="1"/>
          </p:nvPr>
        </p:nvSpPr>
        <p:spPr>
          <a:xfrm>
            <a:off x="683568" y="4437112"/>
            <a:ext cx="7920880" cy="1800200"/>
          </a:xfrm>
        </p:spPr>
        <p:txBody>
          <a:bodyPr/>
          <a:lstStyle/>
          <a:p>
            <a:pPr marL="0" indent="0" algn="just" eaLnBrk="1" hangingPunct="1">
              <a:lnSpc>
                <a:spcPct val="90000"/>
              </a:lnSpc>
              <a:buNone/>
            </a:pPr>
            <a:r>
              <a:rPr lang="es-ES" sz="2400" dirty="0" smtClean="0">
                <a:cs typeface="Times New Roman" charset="0"/>
              </a:rPr>
              <a:t>Los </a:t>
            </a:r>
            <a:r>
              <a:rPr lang="es-ES" sz="2400" b="1" dirty="0" smtClean="0">
                <a:cs typeface="Times New Roman" charset="0"/>
              </a:rPr>
              <a:t>servicios de apoyo</a:t>
            </a:r>
            <a:r>
              <a:rPr lang="es-ES" sz="2400" dirty="0" smtClean="0">
                <a:cs typeface="Times New Roman" charset="0"/>
              </a:rPr>
              <a:t> (</a:t>
            </a:r>
            <a:r>
              <a:rPr lang="es-ES" sz="2400" b="1" dirty="0" smtClean="0">
                <a:cs typeface="Times New Roman" charset="0"/>
              </a:rPr>
              <a:t>mercadotecnia, publicidad, relaciones públicas, mantenimiento y reparaciones, servicios legales</a:t>
            </a:r>
            <a:r>
              <a:rPr lang="es-ES" sz="2400" dirty="0" smtClean="0">
                <a:cs typeface="Times New Roman" charset="0"/>
              </a:rPr>
              <a:t> y otros) se descentralizan y fragmentan en las ciudades. Al interior de las ciudades se concentran en corredores urbanos de servicios.</a:t>
            </a:r>
          </a:p>
        </p:txBody>
      </p:sp>
      <p:sp>
        <p:nvSpPr>
          <p:cNvPr id="2" name="1 Rectángulo"/>
          <p:cNvSpPr/>
          <p:nvPr/>
        </p:nvSpPr>
        <p:spPr>
          <a:xfrm>
            <a:off x="683568" y="921143"/>
            <a:ext cx="7992888" cy="3083921"/>
          </a:xfrm>
          <a:prstGeom prst="rect">
            <a:avLst/>
          </a:prstGeom>
        </p:spPr>
        <p:txBody>
          <a:bodyPr wrap="square">
            <a:spAutoFit/>
          </a:bodyPr>
          <a:lstStyle/>
          <a:p>
            <a:pPr algn="just" eaLnBrk="1" hangingPunct="1">
              <a:lnSpc>
                <a:spcPct val="90000"/>
              </a:lnSpc>
            </a:pPr>
            <a:r>
              <a:rPr lang="es-ES" dirty="0">
                <a:cs typeface="Times New Roman" charset="0"/>
              </a:rPr>
              <a:t>La nueva DIT incrementa el consumo de servicios de apoyo a la producción industrial, comercio moderno final y consumo productivo. Inmobiliarias, telecomunicaciones y profesionales. “Entre 1991 y 1997, mientras las operaciones bancarias hacia el exterior se multiplicaron en 5.5 veces, al igual que los servicios de negocios; las inmobiliarias aumentaron el comercio de sus servicios en nueve veces y las inversiones externas en investigación y desarrollo se multiplicaron por más de 200 veces...(p. 6).</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circle(out)">
                                      <p:cBhvr>
                                        <p:cTn id="12" dur="20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3200" smtClean="0"/>
          </a:p>
        </p:txBody>
      </p:sp>
      <p:sp>
        <p:nvSpPr>
          <p:cNvPr id="10243" name="Rectangle 3"/>
          <p:cNvSpPr>
            <a:spLocks noGrp="1" noChangeArrowheads="1"/>
          </p:cNvSpPr>
          <p:nvPr>
            <p:ph type="body" idx="1"/>
          </p:nvPr>
        </p:nvSpPr>
        <p:spPr>
          <a:xfrm>
            <a:off x="539552" y="3356992"/>
            <a:ext cx="8229600" cy="2880320"/>
          </a:xfrm>
        </p:spPr>
        <p:txBody>
          <a:bodyPr/>
          <a:lstStyle/>
          <a:p>
            <a:pPr marL="0" algn="just" eaLnBrk="1" hangingPunct="1">
              <a:lnSpc>
                <a:spcPct val="90000"/>
              </a:lnSpc>
              <a:buFont typeface="Wingdings" pitchFamily="2" charset="2"/>
              <a:buNone/>
            </a:pPr>
            <a:r>
              <a:rPr lang="es-ES" sz="2400" dirty="0" smtClean="0">
                <a:cs typeface="Times New Roman" charset="0"/>
              </a:rPr>
              <a:t>Cuatro tipos de redes empresariales globales: 1) redes de empresas que forman un consorcio y operan en diferentes países y sectores</a:t>
            </a:r>
            <a:r>
              <a:rPr lang="es-ES" sz="2400" dirty="0" smtClean="0">
                <a:cs typeface="Times New Roman" charset="0"/>
                <a:hlinkClick r:id="rId3" action="ppaction://hlinksldjump"/>
              </a:rPr>
              <a:t>;</a:t>
            </a:r>
            <a:r>
              <a:rPr lang="es-ES" sz="2400" dirty="0" smtClean="0">
                <a:cs typeface="Times New Roman" charset="0"/>
              </a:rPr>
              <a:t> 2) redes de empresas que dan servicio en un país huésped, pero matrices y contratistas están fuera; </a:t>
            </a:r>
            <a:r>
              <a:rPr lang="es-MX" sz="2400" dirty="0" smtClean="0">
                <a:cs typeface="Times New Roman" charset="0"/>
              </a:rPr>
              <a:t>3</a:t>
            </a:r>
            <a:r>
              <a:rPr lang="es-ES" sz="2400" dirty="0" smtClean="0">
                <a:cs typeface="Times New Roman" charset="0"/>
              </a:rPr>
              <a:t>) empresas que no forman parte de un consorcio pero mantienen una organización estratégica a través de </a:t>
            </a:r>
            <a:r>
              <a:rPr lang="es-ES" sz="2400" dirty="0" err="1" smtClean="0">
                <a:cs typeface="Times New Roman" charset="0"/>
              </a:rPr>
              <a:t>joint</a:t>
            </a:r>
            <a:r>
              <a:rPr lang="es-ES" sz="2400" dirty="0" smtClean="0">
                <a:cs typeface="Times New Roman" charset="0"/>
              </a:rPr>
              <a:t> </a:t>
            </a:r>
            <a:r>
              <a:rPr lang="es-ES" sz="2400" dirty="0" err="1" smtClean="0">
                <a:cs typeface="Times New Roman" charset="0"/>
              </a:rPr>
              <a:t>ventures</a:t>
            </a:r>
            <a:r>
              <a:rPr lang="es-ES" sz="2400" dirty="0" smtClean="0">
                <a:cs typeface="Times New Roman" charset="0"/>
              </a:rPr>
              <a:t>, subcontratistas, etc.; </a:t>
            </a:r>
            <a:r>
              <a:rPr lang="es-MX" sz="2400" dirty="0" smtClean="0">
                <a:cs typeface="Times New Roman" charset="0"/>
              </a:rPr>
              <a:t>4</a:t>
            </a:r>
            <a:r>
              <a:rPr lang="es-ES" sz="2400" dirty="0" smtClean="0">
                <a:cs typeface="Times New Roman" charset="0"/>
              </a:rPr>
              <a:t>) empresas que operan en red al interior de un país y dan servicios al exterior.</a:t>
            </a:r>
            <a:endParaRPr lang="es-ES" sz="2400" dirty="0" smtClean="0"/>
          </a:p>
        </p:txBody>
      </p:sp>
      <p:sp>
        <p:nvSpPr>
          <p:cNvPr id="2" name="1 Rectángulo"/>
          <p:cNvSpPr/>
          <p:nvPr/>
        </p:nvSpPr>
        <p:spPr>
          <a:xfrm>
            <a:off x="611560" y="908720"/>
            <a:ext cx="8064896" cy="2086725"/>
          </a:xfrm>
          <a:prstGeom prst="rect">
            <a:avLst/>
          </a:prstGeom>
        </p:spPr>
        <p:txBody>
          <a:bodyPr wrap="square">
            <a:spAutoFit/>
          </a:bodyPr>
          <a:lstStyle/>
          <a:p>
            <a:pPr algn="just" eaLnBrk="1" hangingPunct="1">
              <a:lnSpc>
                <a:spcPct val="90000"/>
              </a:lnSpc>
            </a:pPr>
            <a:r>
              <a:rPr lang="es-ES" dirty="0">
                <a:cs typeface="Times New Roman" charset="0"/>
              </a:rPr>
              <a:t>El proceso de dispersión con nodos de comando centralizados impulsa la conformación de oficinas de corporativos, de servicios que coordinan el manejo  de las nuevas plantas productivas y los servicios de apoyo. 70% de las 100 empresas más grandes se encuentran en el DF, 14 en Nuevo León, 4 en Coahuila y 3 en el Estado de México.</a:t>
            </a:r>
            <a:endParaRPr lang="es-ES" dirty="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wipe(up)">
                                      <p:cBhvr>
                                        <p:cTn id="12" dur="500"/>
                                        <p:tgtEl>
                                          <p:spTgt spid="10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228600"/>
            <a:ext cx="7772400" cy="381000"/>
          </a:xfrm>
        </p:spPr>
        <p:txBody>
          <a:bodyPr/>
          <a:lstStyle/>
          <a:p>
            <a:pPr eaLnBrk="1" hangingPunct="1">
              <a:defRPr/>
            </a:pPr>
            <a:r>
              <a:rPr lang="es-MX" sz="1400" smtClean="0"/>
              <a:t>UAEM-FAPUR                                                                    Financiamiento para el desarrollo/jgma</a:t>
            </a:r>
            <a:endParaRPr lang="es-ES" sz="1400" smtClean="0"/>
          </a:p>
        </p:txBody>
      </p:sp>
      <p:sp>
        <p:nvSpPr>
          <p:cNvPr id="11267" name="Rectangle 3"/>
          <p:cNvSpPr>
            <a:spLocks noGrp="1" noChangeArrowheads="1"/>
          </p:cNvSpPr>
          <p:nvPr>
            <p:ph type="body" idx="1"/>
          </p:nvPr>
        </p:nvSpPr>
        <p:spPr>
          <a:xfrm>
            <a:off x="611560" y="5373216"/>
            <a:ext cx="7920880" cy="1080120"/>
          </a:xfrm>
        </p:spPr>
        <p:txBody>
          <a:bodyPr/>
          <a:lstStyle/>
          <a:p>
            <a:pPr marL="590550" indent="-533400" algn="just" eaLnBrk="1" hangingPunct="1">
              <a:lnSpc>
                <a:spcPct val="90000"/>
              </a:lnSpc>
              <a:buClr>
                <a:schemeClr val="tx1"/>
              </a:buClr>
              <a:buFont typeface="+mj-lt"/>
              <a:buAutoNum type="arabicPeriod" startAt="2"/>
            </a:pPr>
            <a:r>
              <a:rPr lang="es-ES" sz="2400" dirty="0" err="1" smtClean="0">
                <a:cs typeface="Times New Roman" charset="0"/>
              </a:rPr>
              <a:t>Deimler</a:t>
            </a:r>
            <a:r>
              <a:rPr lang="es-ES" sz="2400" dirty="0" smtClean="0">
                <a:cs typeface="Times New Roman" charset="0"/>
              </a:rPr>
              <a:t>-Chrysler, 338 mil empleados en el mundo, 10, 641 en México; plantas en Saltillo y Toluca</a:t>
            </a:r>
            <a:r>
              <a:rPr lang="es-MX" sz="2400" dirty="0" smtClean="0">
                <a:cs typeface="Times New Roman" charset="0"/>
              </a:rPr>
              <a:t>;</a:t>
            </a:r>
            <a:r>
              <a:rPr lang="es-ES" sz="2400" dirty="0" smtClean="0">
                <a:cs typeface="Times New Roman" charset="0"/>
              </a:rPr>
              <a:t> el centro corporativo</a:t>
            </a:r>
            <a:r>
              <a:rPr lang="es-MX" sz="2400" dirty="0" smtClean="0">
                <a:cs typeface="Times New Roman" charset="0"/>
              </a:rPr>
              <a:t>,</a:t>
            </a:r>
            <a:r>
              <a:rPr lang="es-ES" sz="2400" dirty="0" smtClean="0">
                <a:cs typeface="Times New Roman" charset="0"/>
              </a:rPr>
              <a:t> en Santa Fe. </a:t>
            </a:r>
            <a:endParaRPr lang="es-ES" sz="2400" dirty="0" smtClean="0"/>
          </a:p>
        </p:txBody>
      </p:sp>
      <p:sp>
        <p:nvSpPr>
          <p:cNvPr id="2" name="1 Rectángulo"/>
          <p:cNvSpPr/>
          <p:nvPr/>
        </p:nvSpPr>
        <p:spPr>
          <a:xfrm>
            <a:off x="611560" y="1039542"/>
            <a:ext cx="7992888" cy="1754326"/>
          </a:xfrm>
          <a:prstGeom prst="rect">
            <a:avLst/>
          </a:prstGeom>
        </p:spPr>
        <p:txBody>
          <a:bodyPr wrap="square">
            <a:spAutoFit/>
          </a:bodyPr>
          <a:lstStyle/>
          <a:p>
            <a:pPr indent="-609600" algn="just" eaLnBrk="1" hangingPunct="1">
              <a:lnSpc>
                <a:spcPct val="90000"/>
              </a:lnSpc>
            </a:pPr>
            <a:r>
              <a:rPr lang="es-ES" dirty="0">
                <a:cs typeface="Times New Roman" charset="0"/>
              </a:rPr>
              <a:t>La ubicación de los nodos de comando corporativo en lugares que permitan el desarrollo de las cadenas de valorización de la mercancía global</a:t>
            </a:r>
            <a:r>
              <a:rPr lang="es-ES" dirty="0">
                <a:cs typeface="Times New Roman" charset="0"/>
                <a:hlinkClick r:id="rId3" action="ppaction://hlinksldjump"/>
              </a:rPr>
              <a:t>:</a:t>
            </a:r>
            <a:r>
              <a:rPr lang="es-ES" dirty="0">
                <a:cs typeface="Times New Roman" charset="0"/>
              </a:rPr>
              <a:t> las grandes metrópolis por su nivel tecnológico, capacitación de mano de obra y mercados de consumo.</a:t>
            </a:r>
            <a:endParaRPr lang="es-ES" dirty="0">
              <a:latin typeface="Arial" charset="0"/>
              <a:cs typeface="Arial" charset="0"/>
            </a:endParaRPr>
          </a:p>
        </p:txBody>
      </p:sp>
      <p:sp>
        <p:nvSpPr>
          <p:cNvPr id="3" name="2 Rectángulo"/>
          <p:cNvSpPr/>
          <p:nvPr/>
        </p:nvSpPr>
        <p:spPr>
          <a:xfrm>
            <a:off x="755576" y="3219450"/>
            <a:ext cx="2755883" cy="424732"/>
          </a:xfrm>
          <a:prstGeom prst="rect">
            <a:avLst/>
          </a:prstGeom>
        </p:spPr>
        <p:txBody>
          <a:bodyPr wrap="none">
            <a:spAutoFit/>
          </a:bodyPr>
          <a:lstStyle/>
          <a:p>
            <a:pPr marL="609600" indent="-609600" algn="just" eaLnBrk="1" hangingPunct="1">
              <a:lnSpc>
                <a:spcPct val="90000"/>
              </a:lnSpc>
            </a:pPr>
            <a:r>
              <a:rPr lang="es-ES" dirty="0">
                <a:cs typeface="Times New Roman" charset="0"/>
              </a:rPr>
              <a:t>Consorcios globales:</a:t>
            </a:r>
            <a:endParaRPr lang="es-ES" dirty="0">
              <a:latin typeface="Arial" charset="0"/>
              <a:cs typeface="Arial" charset="0"/>
            </a:endParaRPr>
          </a:p>
        </p:txBody>
      </p:sp>
      <p:sp>
        <p:nvSpPr>
          <p:cNvPr id="4" name="3 Rectángulo"/>
          <p:cNvSpPr/>
          <p:nvPr/>
        </p:nvSpPr>
        <p:spPr>
          <a:xfrm>
            <a:off x="611560" y="3861048"/>
            <a:ext cx="7776864" cy="1089529"/>
          </a:xfrm>
          <a:prstGeom prst="rect">
            <a:avLst/>
          </a:prstGeom>
        </p:spPr>
        <p:txBody>
          <a:bodyPr wrap="square">
            <a:spAutoFit/>
          </a:bodyPr>
          <a:lstStyle/>
          <a:p>
            <a:pPr marL="533400" indent="-533400" algn="just">
              <a:lnSpc>
                <a:spcPct val="90000"/>
              </a:lnSpc>
              <a:buFont typeface="Wingdings" pitchFamily="2" charset="2"/>
              <a:buAutoNum type="arabicPeriod"/>
            </a:pPr>
            <a:r>
              <a:rPr lang="es-ES" dirty="0">
                <a:cs typeface="Times New Roman" charset="0"/>
              </a:rPr>
              <a:t>Nortel, red canadiense con presencia en 38 sitios en el mundo, ingres</a:t>
            </a:r>
            <a:r>
              <a:rPr lang="es-MX" dirty="0" err="1">
                <a:cs typeface="Times New Roman" charset="0"/>
              </a:rPr>
              <a:t>ó</a:t>
            </a:r>
            <a:r>
              <a:rPr lang="es-ES" dirty="0">
                <a:cs typeface="Times New Roman" charset="0"/>
              </a:rPr>
              <a:t> a México en 1995, se localiza en Insurgentes.</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67">
                                            <p:txEl>
                                              <p:pRg st="0" end="0"/>
                                            </p:txEl>
                                          </p:spTgt>
                                        </p:tgtEl>
                                        <p:attrNameLst>
                                          <p:attrName>style.visibility</p:attrName>
                                        </p:attrNameLst>
                                      </p:cBhvr>
                                      <p:to>
                                        <p:strVal val="visible"/>
                                      </p:to>
                                    </p:set>
                                    <p:anim calcmode="lin" valueType="num">
                                      <p:cBhvr additive="base">
                                        <p:cTn id="25"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2" grpId="0"/>
      <p:bldP spid="3" grpId="0"/>
      <p:bldP spid="4" grpId="0"/>
    </p:bldLst>
  </p:timing>
</p:sld>
</file>

<file path=ppt/theme/theme1.xml><?xml version="1.0" encoding="utf-8"?>
<a:theme xmlns:a="http://schemas.openxmlformats.org/drawingml/2006/main" name="Vuelo sin motor">
  <a:themeElements>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Vuelo sin motor">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D:\Archivos de programa\Microsoft Office\Templates\Diseños de presentaciones\Vuelo sin motor.pot</Template>
  <TotalTime>1036</TotalTime>
  <Words>1983</Words>
  <Application>Microsoft Office PowerPoint</Application>
  <PresentationFormat>Presentación en pantalla (4:3)</PresentationFormat>
  <Paragraphs>145</Paragraphs>
  <Slides>34</Slides>
  <Notes>29</Notes>
  <HiddenSlides>0</HiddenSlides>
  <MMClips>0</MMClips>
  <ScaleCrop>false</ScaleCrop>
  <HeadingPairs>
    <vt:vector size="4" baseType="variant">
      <vt:variant>
        <vt:lpstr>Tema</vt:lpstr>
      </vt:variant>
      <vt:variant>
        <vt:i4>1</vt:i4>
      </vt:variant>
      <vt:variant>
        <vt:lpstr>Títulos de diapositiva</vt:lpstr>
      </vt:variant>
      <vt:variant>
        <vt:i4>34</vt:i4>
      </vt:variant>
    </vt:vector>
  </HeadingPairs>
  <TitlesOfParts>
    <vt:vector size="35" baseType="lpstr">
      <vt:lpstr>Vuelo sin motor</vt:lpstr>
      <vt:lpstr>UNIVERSIDAD AUTÓNOMA DEL ESTADO DE MÉXICO FACULTAD DE PLANEACIÓN URBANA Y REGIONAL </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UAEM-FAPUR                                                                    Financiamiento para el desarrollo/jgma</vt:lpstr>
      <vt:lpstr>Diapositiva 29</vt:lpstr>
      <vt:lpstr>Diapositiva 30</vt:lpstr>
      <vt:lpstr>Vivienda precaria en el Cerro del Chiquihuite, en la delegación Gustavo A. MaderoFoto Roberto García</vt:lpstr>
      <vt:lpstr>Diapositiva 32</vt:lpstr>
      <vt:lpstr>Diapositiva 33</vt:lpstr>
      <vt:lpstr>Diapositiva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Gerardo</dc:creator>
  <cp:lastModifiedBy>Gerardo</cp:lastModifiedBy>
  <cp:revision>48</cp:revision>
  <dcterms:created xsi:type="dcterms:W3CDTF">2006-10-12T19:31:28Z</dcterms:created>
  <dcterms:modified xsi:type="dcterms:W3CDTF">2016-10-07T01:01:00Z</dcterms:modified>
</cp:coreProperties>
</file>