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56" r:id="rId2"/>
    <p:sldId id="258" r:id="rId3"/>
    <p:sldId id="259" r:id="rId4"/>
    <p:sldId id="260" r:id="rId5"/>
    <p:sldId id="261" r:id="rId6"/>
    <p:sldId id="263" r:id="rId7"/>
    <p:sldId id="264" r:id="rId8"/>
    <p:sldId id="262"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CE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780" y="-522"/>
      </p:cViewPr>
      <p:guideLst>
        <p:guide orient="horz" pos="2160"/>
        <p:guide pos="2880"/>
      </p:guideLst>
    </p:cSldViewPr>
  </p:slideViewPr>
  <p:notesTextViewPr>
    <p:cViewPr>
      <p:scale>
        <a:sx n="100" d="100"/>
        <a:sy n="100" d="100"/>
      </p:scale>
      <p:origin x="0" y="0"/>
    </p:cViewPr>
  </p:notesTextViewPr>
  <p:notesViewPr>
    <p:cSldViewPr>
      <p:cViewPr varScale="1">
        <p:scale>
          <a:sx n="80" d="100"/>
          <a:sy n="80" d="100"/>
        </p:scale>
        <p:origin x="-202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529614-8745-4845-AD07-E911D1FECECB}" type="datetimeFigureOut">
              <a:rPr lang="en-US" smtClean="0"/>
              <a:pPr/>
              <a:t>10/6/2016</a:t>
            </a:fld>
            <a:endParaRPr lang="en-U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9A54E73-BDD1-4521-A49F-0D809EE094F9}" type="slidenum">
              <a:rPr lang="en-US" smtClean="0"/>
              <a:pPr/>
              <a:t>‹Nº›</a:t>
            </a:fld>
            <a:endParaRPr lang="en-US"/>
          </a:p>
        </p:txBody>
      </p:sp>
    </p:spTree>
    <p:extLst>
      <p:ext uri="{BB962C8B-B14F-4D97-AF65-F5344CB8AC3E}">
        <p14:creationId xmlns="" xmlns:p14="http://schemas.microsoft.com/office/powerpoint/2010/main" val="4050779893"/>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JGMA/Financiamiento para el desarrollo</a:t>
            </a:r>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DF134F-1878-4D5C-A369-EA9CB4F01C1D}" type="datetimeFigureOut">
              <a:rPr lang="en-US" smtClean="0"/>
              <a:pPr/>
              <a:t>10/6/2016</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8BAE8B-ADB2-4982-8918-2DAA8C59CE9B}" type="slidenum">
              <a:rPr lang="en-US" smtClean="0"/>
              <a:pPr/>
              <a:t>‹Nº›</a:t>
            </a:fld>
            <a:endParaRPr lang="en-US"/>
          </a:p>
        </p:txBody>
      </p:sp>
    </p:spTree>
    <p:extLst>
      <p:ext uri="{BB962C8B-B14F-4D97-AF65-F5344CB8AC3E}">
        <p14:creationId xmlns="" xmlns:p14="http://schemas.microsoft.com/office/powerpoint/2010/main" val="2316154168"/>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5" name="4 Marcador de encabezado"/>
          <p:cNvSpPr>
            <a:spLocks noGrp="1"/>
          </p:cNvSpPr>
          <p:nvPr>
            <p:ph type="hdr" sz="quarter" idx="10"/>
          </p:nvPr>
        </p:nvSpPr>
        <p:spPr/>
        <p:txBody>
          <a:bodyPr/>
          <a:lstStyle/>
          <a:p>
            <a:r>
              <a:rPr lang="en-US" smtClean="0"/>
              <a:t>JGMA/Financiamiento para el desarrollo</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5" name="4 Marcador de encabezado"/>
          <p:cNvSpPr>
            <a:spLocks noGrp="1"/>
          </p:cNvSpPr>
          <p:nvPr>
            <p:ph type="hdr" sz="quarter" idx="10"/>
          </p:nvPr>
        </p:nvSpPr>
        <p:spPr/>
        <p:txBody>
          <a:bodyPr/>
          <a:lstStyle/>
          <a:p>
            <a:r>
              <a:rPr lang="en-US" smtClean="0"/>
              <a:t>JGMA/Financiamiento para el desarrollo</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5" name="4 Marcador de encabezado"/>
          <p:cNvSpPr>
            <a:spLocks noGrp="1"/>
          </p:cNvSpPr>
          <p:nvPr>
            <p:ph type="hdr" sz="quarter" idx="10"/>
          </p:nvPr>
        </p:nvSpPr>
        <p:spPr/>
        <p:txBody>
          <a:bodyPr/>
          <a:lstStyle/>
          <a:p>
            <a:r>
              <a:rPr lang="en-US" smtClean="0"/>
              <a:t>JGMA/Financiamiento para el desarrollo</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sistemas discursivos</a:t>
            </a:r>
            <a:r>
              <a:rPr lang="es-MX" baseline="0" dirty="0" smtClean="0"/>
              <a:t> son abiertos y se articulan a una carencia de esencia, que es “llenada” con significantes vacíos que representan “valores universales” que son aceptados generalmente, como ciertas demandas sociales o valores políticos.</a:t>
            </a:r>
            <a:endParaRPr lang="es-MX" dirty="0"/>
          </a:p>
        </p:txBody>
      </p:sp>
      <p:sp>
        <p:nvSpPr>
          <p:cNvPr id="4" name="3 Marcador de encabezado"/>
          <p:cNvSpPr>
            <a:spLocks noGrp="1"/>
          </p:cNvSpPr>
          <p:nvPr>
            <p:ph type="hdr" sz="quarter" idx="10"/>
          </p:nvPr>
        </p:nvSpPr>
        <p:spPr/>
        <p:txBody>
          <a:bodyPr/>
          <a:lstStyle/>
          <a:p>
            <a:r>
              <a:rPr lang="en-US" smtClean="0"/>
              <a:t>JGMA/Financiamiento para el desarrollo</a:t>
            </a:r>
            <a:endParaRPr lang="en-US"/>
          </a:p>
        </p:txBody>
      </p:sp>
    </p:spTree>
    <p:extLst>
      <p:ext uri="{BB962C8B-B14F-4D97-AF65-F5344CB8AC3E}">
        <p14:creationId xmlns="" xmlns:p14="http://schemas.microsoft.com/office/powerpoint/2010/main" val="514042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B41ABA4E-CD72-497B-97AA-7213B3980F60}" type="datetimeFigureOut">
              <a:rPr lang="en-US" smtClean="0"/>
              <a:pPr/>
              <a:t>10/6/2016</a:t>
            </a:fld>
            <a:endParaRPr lang="en-US"/>
          </a:p>
        </p:txBody>
      </p:sp>
      <p:sp>
        <p:nvSpPr>
          <p:cNvPr id="16" name="15 Marcador de número de diapositiva"/>
          <p:cNvSpPr>
            <a:spLocks noGrp="1"/>
          </p:cNvSpPr>
          <p:nvPr>
            <p:ph type="sldNum" sz="quarter" idx="11"/>
          </p:nvPr>
        </p:nvSpPr>
        <p:spPr/>
        <p:txBody>
          <a:bodyPr/>
          <a:lstStyle/>
          <a:p>
            <a:fld id="{D2E57653-3E58-4892-A7ED-712530ACC680}" type="slidenum">
              <a:rPr kumimoji="0" lang="en-US" smtClean="0"/>
              <a:pPr/>
              <a:t>‹Nº›</a:t>
            </a:fld>
            <a:endParaRPr kumimoji="0" lang="en-US"/>
          </a:p>
        </p:txBody>
      </p:sp>
      <p:sp>
        <p:nvSpPr>
          <p:cNvPr id="17" name="16 Marcador de pie de página"/>
          <p:cNvSpPr>
            <a:spLocks noGrp="1"/>
          </p:cNvSpPr>
          <p:nvPr>
            <p:ph type="ftr" sz="quarter" idx="12"/>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41ABA4E-CD72-497B-97AA-7213B3980F60}" type="datetimeFigureOut">
              <a:rPr lang="en-US" smtClean="0"/>
              <a:pPr/>
              <a:t>10/6/2016</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41ABA4E-CD72-497B-97AA-7213B3980F60}" type="datetimeFigureOut">
              <a:rPr lang="en-US" smtClean="0"/>
              <a:pPr/>
              <a:t>10/6/2016</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B41ABA4E-CD72-497B-97AA-7213B3980F60}" type="datetimeFigureOut">
              <a:rPr lang="en-US" smtClean="0"/>
              <a:pPr/>
              <a:t>10/6/2016</a:t>
            </a:fld>
            <a:endParaRPr lang="en-US"/>
          </a:p>
        </p:txBody>
      </p:sp>
      <p:sp>
        <p:nvSpPr>
          <p:cNvPr id="15" name="14 Marcador de número de diapositiva"/>
          <p:cNvSpPr>
            <a:spLocks noGrp="1"/>
          </p:cNvSpPr>
          <p:nvPr>
            <p:ph type="sldNum" sz="quarter" idx="15"/>
          </p:nvPr>
        </p:nvSpPr>
        <p:spPr/>
        <p:txBody>
          <a:bodyPr/>
          <a:lstStyle>
            <a:lvl1pPr algn="ctr">
              <a:defRPr/>
            </a:lvl1pPr>
          </a:lstStyle>
          <a:p>
            <a:fld id="{D2E57653-3E58-4892-A7ED-712530ACC680}" type="slidenum">
              <a:rPr kumimoji="0" lang="en-US" smtClean="0"/>
              <a:pPr/>
              <a:t>‹Nº›</a:t>
            </a:fld>
            <a:endParaRPr kumimoji="0" lang="en-US"/>
          </a:p>
        </p:txBody>
      </p:sp>
      <p:sp>
        <p:nvSpPr>
          <p:cNvPr id="16" name="15 Marcador de pie de página"/>
          <p:cNvSpPr>
            <a:spLocks noGrp="1"/>
          </p:cNvSpPr>
          <p:nvPr>
            <p:ph type="ftr" sz="quarter" idx="16"/>
          </p:nvPr>
        </p:nvSpPr>
        <p:spPr/>
        <p:txBody>
          <a:bodyPr/>
          <a:lstStyle/>
          <a:p>
            <a:endParaRPr kumimoji="0" lang="en-US"/>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B41ABA4E-CD72-497B-97AA-7213B3980F60}" type="datetimeFigureOut">
              <a:rPr lang="en-US" smtClean="0"/>
              <a:pPr/>
              <a:t>10/6/2016</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B41ABA4E-CD72-497B-97AA-7213B3980F60}" type="datetimeFigureOut">
              <a:rPr lang="en-US" smtClean="0"/>
              <a:pPr/>
              <a:t>10/6/2016</a:t>
            </a:fld>
            <a:endParaRPr lang="en-US"/>
          </a:p>
        </p:txBody>
      </p:sp>
      <p:sp>
        <p:nvSpPr>
          <p:cNvPr id="6" name="5 Marcador de pie de página"/>
          <p:cNvSpPr>
            <a:spLocks noGrp="1"/>
          </p:cNvSpPr>
          <p:nvPr>
            <p:ph type="ftr" sz="quarter" idx="11"/>
          </p:nvPr>
        </p:nvSpPr>
        <p:spPr/>
        <p:txBody>
          <a:bodyPr/>
          <a:lstStyle/>
          <a:p>
            <a:endParaRPr kumimoji="0" lang="en-US"/>
          </a:p>
        </p:txBody>
      </p:sp>
      <p:sp>
        <p:nvSpPr>
          <p:cNvPr id="7" name="6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
        <p:nvSpPr>
          <p:cNvPr id="8" name="7 Marcador de pie de página"/>
          <p:cNvSpPr>
            <a:spLocks noGrp="1"/>
          </p:cNvSpPr>
          <p:nvPr>
            <p:ph type="ftr" sz="quarter" idx="11"/>
          </p:nvPr>
        </p:nvSpPr>
        <p:spPr/>
        <p:txBody>
          <a:bodyPr/>
          <a:lstStyle/>
          <a:p>
            <a:endParaRPr kumimoji="0" lang="en-US"/>
          </a:p>
        </p:txBody>
      </p:sp>
      <p:sp>
        <p:nvSpPr>
          <p:cNvPr id="7" name="6 Marcador de fecha"/>
          <p:cNvSpPr>
            <a:spLocks noGrp="1"/>
          </p:cNvSpPr>
          <p:nvPr>
            <p:ph type="dt" sz="half" idx="10"/>
          </p:nvPr>
        </p:nvSpPr>
        <p:spPr/>
        <p:txBody>
          <a:bodyPr/>
          <a:lstStyle/>
          <a:p>
            <a:fld id="{B41ABA4E-CD72-497B-97AA-7213B3980F60}" type="datetimeFigureOut">
              <a:rPr lang="en-US" smtClean="0"/>
              <a:pPr/>
              <a:t>10/6/2016</a:t>
            </a:fld>
            <a:endParaRPr lang="en-US"/>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B41ABA4E-CD72-497B-97AA-7213B3980F60}" type="datetimeFigureOut">
              <a:rPr lang="en-US" smtClean="0"/>
              <a:pPr/>
              <a:t>10/6/2016</a:t>
            </a:fld>
            <a:endParaRPr lang="en-US"/>
          </a:p>
        </p:txBody>
      </p:sp>
      <p:sp>
        <p:nvSpPr>
          <p:cNvPr id="4" name="3 Marcador de pie de página"/>
          <p:cNvSpPr>
            <a:spLocks noGrp="1"/>
          </p:cNvSpPr>
          <p:nvPr>
            <p:ph type="ftr" sz="quarter" idx="11"/>
          </p:nvPr>
        </p:nvSpPr>
        <p:spPr/>
        <p:txBody>
          <a:bodyPr/>
          <a:lstStyle/>
          <a:p>
            <a:endParaRPr kumimoji="0" lang="en-US"/>
          </a:p>
        </p:txBody>
      </p:sp>
      <p:sp>
        <p:nvSpPr>
          <p:cNvPr id="5" name="4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41ABA4E-CD72-497B-97AA-7213B3980F60}" type="datetimeFigureOut">
              <a:rPr lang="en-US" smtClean="0"/>
              <a:pPr/>
              <a:t>10/6/2016</a:t>
            </a:fld>
            <a:endParaRPr lang="en-US"/>
          </a:p>
        </p:txBody>
      </p:sp>
      <p:sp>
        <p:nvSpPr>
          <p:cNvPr id="3" name="2 Marcador de pie de página"/>
          <p:cNvSpPr>
            <a:spLocks noGrp="1"/>
          </p:cNvSpPr>
          <p:nvPr>
            <p:ph type="ftr" sz="quarter" idx="11"/>
          </p:nvPr>
        </p:nvSpPr>
        <p:spPr/>
        <p:txBody>
          <a:bodyPr/>
          <a:lstStyle/>
          <a:p>
            <a:endParaRPr kumimoji="0" lang="en-US"/>
          </a:p>
        </p:txBody>
      </p:sp>
      <p:sp>
        <p:nvSpPr>
          <p:cNvPr id="4" name="3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B41ABA4E-CD72-497B-97AA-7213B3980F60}" type="datetimeFigureOut">
              <a:rPr lang="en-US" smtClean="0"/>
              <a:pPr/>
              <a:t>10/6/2016</a:t>
            </a:fld>
            <a:endParaRPr lang="en-US"/>
          </a:p>
        </p:txBody>
      </p:sp>
      <p:sp>
        <p:nvSpPr>
          <p:cNvPr id="9" name="8 Marcador de número de diapositiva"/>
          <p:cNvSpPr>
            <a:spLocks noGrp="1"/>
          </p:cNvSpPr>
          <p:nvPr>
            <p:ph type="sldNum" sz="quarter" idx="15"/>
          </p:nvPr>
        </p:nvSpPr>
        <p:spPr/>
        <p:txBody>
          <a:bodyPr/>
          <a:lstStyle/>
          <a:p>
            <a:fld id="{D2E57653-3E58-4892-A7ED-712530ACC680}" type="slidenum">
              <a:rPr kumimoji="0" lang="en-US" smtClean="0"/>
              <a:pPr/>
              <a:t>‹Nº›</a:t>
            </a:fld>
            <a:endParaRPr kumimoji="0" lang="en-US"/>
          </a:p>
        </p:txBody>
      </p:sp>
      <p:sp>
        <p:nvSpPr>
          <p:cNvPr id="10" name="9 Marcador de pie de página"/>
          <p:cNvSpPr>
            <a:spLocks noGrp="1"/>
          </p:cNvSpPr>
          <p:nvPr>
            <p:ph type="ftr" sz="quarter" idx="16"/>
          </p:nvPr>
        </p:nvSpPr>
        <p:spPr/>
        <p:txBody>
          <a:bodyPr/>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B41ABA4E-CD72-497B-97AA-7213B3980F60}" type="datetimeFigureOut">
              <a:rPr lang="en-US" smtClean="0"/>
              <a:pPr/>
              <a:t>10/6/2016</a:t>
            </a:fld>
            <a:endParaRPr lang="en-US"/>
          </a:p>
        </p:txBody>
      </p:sp>
      <p:sp>
        <p:nvSpPr>
          <p:cNvPr id="9" name="8 Marcador de número de diapositiva"/>
          <p:cNvSpPr>
            <a:spLocks noGrp="1"/>
          </p:cNvSpPr>
          <p:nvPr>
            <p:ph type="sldNum" sz="quarter" idx="11"/>
          </p:nvPr>
        </p:nvSpPr>
        <p:spPr/>
        <p:txBody>
          <a:bodyPr/>
          <a:lstStyle/>
          <a:p>
            <a:fld id="{D2E57653-3E58-4892-A7ED-712530ACC680}" type="slidenum">
              <a:rPr kumimoji="0" lang="en-US" smtClean="0"/>
              <a:pPr/>
              <a:t>‹Nº›</a:t>
            </a:fld>
            <a:endParaRPr kumimoji="0" lang="en-US"/>
          </a:p>
        </p:txBody>
      </p:sp>
      <p:sp>
        <p:nvSpPr>
          <p:cNvPr id="10" name="9 Marcador de pie de página"/>
          <p:cNvSpPr>
            <a:spLocks noGrp="1"/>
          </p:cNvSpPr>
          <p:nvPr>
            <p:ph type="ftr" sz="quarter" idx="12"/>
          </p:nvPr>
        </p:nvSpPr>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41ABA4E-CD72-497B-97AA-7213B3980F60}" type="datetimeFigureOut">
              <a:rPr lang="en-US" smtClean="0"/>
              <a:pPr/>
              <a:t>10/6/2016</a:t>
            </a:fld>
            <a:endParaRPr lang="en-US"/>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2E57653-3E58-4892-A7ED-712530ACC680}" type="slidenum">
              <a:rPr kumimoji="0" lang="en-US" smtClean="0"/>
              <a:pPr/>
              <a:t>‹Nº›</a:t>
            </a:fld>
            <a:endParaRPr kumimoji="0" lang="en-US"/>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8.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srcRect/>
          <a:stretch>
            <a:fillRect/>
          </a:stretch>
        </p:blipFill>
        <p:spPr bwMode="auto">
          <a:xfrm>
            <a:off x="1295400" y="-1"/>
            <a:ext cx="8110221" cy="6858001"/>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0" y="0"/>
            <a:ext cx="8338488" cy="6865830"/>
          </a:xfrm>
          <a:prstGeom prst="rect">
            <a:avLst/>
          </a:prstGeom>
          <a:noFill/>
          <a:ln w="9525">
            <a:noFill/>
            <a:miter lim="800000"/>
            <a:headEnd/>
            <a:tailEnd/>
          </a:ln>
          <a:effectLst/>
        </p:spPr>
      </p:pic>
      <p:sp>
        <p:nvSpPr>
          <p:cNvPr id="10" name="9 Rectángulo"/>
          <p:cNvSpPr/>
          <p:nvPr/>
        </p:nvSpPr>
        <p:spPr>
          <a:xfrm>
            <a:off x="2438400" y="288786"/>
            <a:ext cx="6858000" cy="707886"/>
          </a:xfrm>
          <a:prstGeom prst="rect">
            <a:avLst/>
          </a:prstGeom>
        </p:spPr>
        <p:txBody>
          <a:bodyPr wrap="square">
            <a:spAutoFit/>
          </a:bodyPr>
          <a:lstStyle/>
          <a:p>
            <a:pPr algn="ctr"/>
            <a:r>
              <a:rPr lang="es-MX" sz="2000" b="1" dirty="0" smtClean="0">
                <a:latin typeface="Times New Roman" pitchFamily="18" charset="0"/>
                <a:cs typeface="Times New Roman" pitchFamily="18" charset="0"/>
              </a:rPr>
              <a:t>UNIVERSIDAD AUTÓNOMA DEL ESTADO DE MÉXICO</a:t>
            </a:r>
          </a:p>
          <a:p>
            <a:pPr algn="ctr"/>
            <a:r>
              <a:rPr lang="es-MX" sz="2000" b="1" dirty="0" smtClean="0">
                <a:latin typeface="Times New Roman" pitchFamily="18" charset="0"/>
                <a:cs typeface="Times New Roman" pitchFamily="18" charset="0"/>
              </a:rPr>
              <a:t>FACULTAD DE DERECHO</a:t>
            </a:r>
            <a:endParaRPr lang="es-ES" sz="2000" b="1" dirty="0">
              <a:latin typeface="Times New Roman" pitchFamily="18" charset="0"/>
              <a:cs typeface="Times New Roman" pitchFamily="18" charset="0"/>
            </a:endParaRPr>
          </a:p>
        </p:txBody>
      </p:sp>
      <p:sp>
        <p:nvSpPr>
          <p:cNvPr id="11" name="10 Rectángulo"/>
          <p:cNvSpPr/>
          <p:nvPr/>
        </p:nvSpPr>
        <p:spPr>
          <a:xfrm>
            <a:off x="5410200" y="1295400"/>
            <a:ext cx="3810000" cy="707886"/>
          </a:xfrm>
          <a:prstGeom prst="rect">
            <a:avLst/>
          </a:prstGeom>
        </p:spPr>
        <p:txBody>
          <a:bodyPr wrap="square">
            <a:spAutoFit/>
          </a:bodyPr>
          <a:lstStyle/>
          <a:p>
            <a:pPr algn="ctr"/>
            <a:r>
              <a:rPr lang="es-MX" sz="2000" dirty="0" smtClean="0">
                <a:latin typeface="Times New Roman" pitchFamily="18" charset="0"/>
                <a:cs typeface="Times New Roman" pitchFamily="18" charset="0"/>
              </a:rPr>
              <a:t>MAESTRÍA EN</a:t>
            </a:r>
          </a:p>
          <a:p>
            <a:pPr algn="ctr"/>
            <a:r>
              <a:rPr lang="es-MX" sz="2000" dirty="0" smtClean="0">
                <a:latin typeface="Times New Roman" pitchFamily="18" charset="0"/>
                <a:cs typeface="Times New Roman" pitchFamily="18" charset="0"/>
              </a:rPr>
              <a:t>DERECHO AMBIENTAL</a:t>
            </a:r>
            <a:endParaRPr lang="es-ES" sz="2000" dirty="0">
              <a:latin typeface="Times New Roman" pitchFamily="18" charset="0"/>
              <a:cs typeface="Times New Roman" pitchFamily="18" charset="0"/>
            </a:endParaRPr>
          </a:p>
        </p:txBody>
      </p:sp>
      <p:sp>
        <p:nvSpPr>
          <p:cNvPr id="12" name="11 Rectángulo"/>
          <p:cNvSpPr/>
          <p:nvPr/>
        </p:nvSpPr>
        <p:spPr>
          <a:xfrm>
            <a:off x="6004770" y="2445603"/>
            <a:ext cx="2834430" cy="830997"/>
          </a:xfrm>
          <a:prstGeom prst="rect">
            <a:avLst/>
          </a:prstGeom>
        </p:spPr>
        <p:txBody>
          <a:bodyPr wrap="none">
            <a:spAutoFit/>
          </a:bodyPr>
          <a:lstStyle/>
          <a:p>
            <a:pPr algn="ctr"/>
            <a:r>
              <a:rPr lang="es-MX" sz="2400" b="1" dirty="0" smtClean="0">
                <a:latin typeface="Times New Roman" pitchFamily="18" charset="0"/>
                <a:cs typeface="Times New Roman" pitchFamily="18" charset="0"/>
              </a:rPr>
              <a:t>Educación y cultura</a:t>
            </a:r>
          </a:p>
          <a:p>
            <a:pPr algn="ctr"/>
            <a:r>
              <a:rPr lang="es-MX" sz="2400" b="1" dirty="0" smtClean="0">
                <a:latin typeface="Times New Roman" pitchFamily="18" charset="0"/>
                <a:cs typeface="Times New Roman" pitchFamily="18" charset="0"/>
              </a:rPr>
              <a:t>ambiental</a:t>
            </a:r>
            <a:endParaRPr lang="es-ES" sz="2400" b="1" dirty="0">
              <a:latin typeface="Times New Roman" pitchFamily="18" charset="0"/>
              <a:cs typeface="Times New Roman" pitchFamily="18" charset="0"/>
            </a:endParaRPr>
          </a:p>
        </p:txBody>
      </p:sp>
      <p:sp>
        <p:nvSpPr>
          <p:cNvPr id="1031" name="Rectangle 7"/>
          <p:cNvSpPr>
            <a:spLocks noChangeArrowheads="1"/>
          </p:cNvSpPr>
          <p:nvPr/>
        </p:nvSpPr>
        <p:spPr bwMode="auto">
          <a:xfrm>
            <a:off x="5334000" y="5867400"/>
            <a:ext cx="39624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s-MX"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Autor de la</a:t>
            </a:r>
            <a:r>
              <a:rPr kumimoji="0" lang="es-MX" sz="12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presentación:</a:t>
            </a:r>
          </a:p>
          <a:p>
            <a:pPr marL="0" marR="0" lvl="0" indent="0" algn="ctr" defTabSz="914400" rtl="0" eaLnBrk="1" fontAlgn="base" latinLnBrk="0" hangingPunct="1">
              <a:lnSpc>
                <a:spcPct val="100000"/>
              </a:lnSpc>
              <a:spcBef>
                <a:spcPct val="0"/>
              </a:spcBef>
              <a:spcAft>
                <a:spcPct val="0"/>
              </a:spcAft>
              <a:buClrTx/>
              <a:buSzTx/>
              <a:tabLst/>
            </a:pPr>
            <a:r>
              <a:rPr lang="es-MX" sz="1200" b="1" baseline="0" dirty="0" smtClean="0">
                <a:latin typeface="Times New Roman" pitchFamily="18" charset="0"/>
                <a:cs typeface="Times New Roman" pitchFamily="18" charset="0"/>
              </a:rPr>
              <a:t>José</a:t>
            </a:r>
            <a:r>
              <a:rPr lang="es-MX" sz="1200" b="1" dirty="0" smtClean="0">
                <a:latin typeface="Times New Roman" pitchFamily="18" charset="0"/>
                <a:cs typeface="Times New Roman" pitchFamily="18" charset="0"/>
              </a:rPr>
              <a:t> Gerardo  Moreno Ayala</a:t>
            </a:r>
          </a:p>
          <a:p>
            <a:pPr marL="0" marR="0" lvl="0" indent="0" algn="ctr" defTabSz="914400" rtl="0" eaLnBrk="1" fontAlgn="base" latinLnBrk="0" hangingPunct="1">
              <a:lnSpc>
                <a:spcPct val="100000"/>
              </a:lnSpc>
              <a:spcBef>
                <a:spcPct val="0"/>
              </a:spcBef>
              <a:spcAft>
                <a:spcPct val="0"/>
              </a:spcAft>
              <a:buClrTx/>
              <a:buSzTx/>
              <a:tabLst/>
            </a:pPr>
            <a:r>
              <a:rPr kumimoji="0" lang="es-MX" sz="1200" b="1" i="0" u="none" strike="noStrike" cap="none" normalizeH="0" baseline="0" dirty="0" smtClean="0">
                <a:ln>
                  <a:noFill/>
                </a:ln>
                <a:solidFill>
                  <a:schemeClr val="tx1"/>
                </a:solidFill>
                <a:effectLst/>
                <a:latin typeface="Times New Roman" pitchFamily="18" charset="0"/>
                <a:cs typeface="Times New Roman" pitchFamily="18" charset="0"/>
              </a:rPr>
              <a:t>Febrero</a:t>
            </a:r>
            <a:r>
              <a:rPr kumimoji="0" lang="es-MX" sz="1200" b="1" i="0" u="none" strike="noStrike" cap="none" normalizeH="0" dirty="0" smtClean="0">
                <a:ln>
                  <a:noFill/>
                </a:ln>
                <a:solidFill>
                  <a:schemeClr val="tx1"/>
                </a:solidFill>
                <a:effectLst/>
                <a:latin typeface="Times New Roman" pitchFamily="18" charset="0"/>
                <a:cs typeface="Times New Roman" pitchFamily="18" charset="0"/>
              </a:rPr>
              <a:t> 2016</a:t>
            </a:r>
          </a:p>
          <a:p>
            <a:pPr marL="0" marR="0" lvl="0" indent="0" algn="ctr" defTabSz="914400" rtl="0" eaLnBrk="1" fontAlgn="base" latinLnBrk="0" hangingPunct="1">
              <a:lnSpc>
                <a:spcPct val="100000"/>
              </a:lnSpc>
              <a:spcBef>
                <a:spcPct val="0"/>
              </a:spcBef>
              <a:spcAft>
                <a:spcPct val="0"/>
              </a:spcAft>
              <a:buClrTx/>
              <a:buSzTx/>
              <a:tabLst/>
            </a:pPr>
            <a:r>
              <a:rPr lang="es-MX" sz="1200" b="1" baseline="0" dirty="0" smtClean="0">
                <a:latin typeface="Times New Roman" pitchFamily="18" charset="0"/>
                <a:cs typeface="Times New Roman" pitchFamily="18" charset="0"/>
              </a:rPr>
              <a:t>Foto: ¿Y el cristal? ©</a:t>
            </a:r>
            <a:r>
              <a:rPr lang="es-MX" sz="1200" b="1" dirty="0" smtClean="0">
                <a:latin typeface="Times New Roman" pitchFamily="18" charset="0"/>
                <a:cs typeface="Times New Roman" pitchFamily="18" charset="0"/>
              </a:rPr>
              <a:t> 2011 José Gerardo Moreno Ayala</a:t>
            </a:r>
            <a:endParaRPr kumimoji="0" lang="es-MX"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5" name="4 Grupo"/>
          <p:cNvGrpSpPr/>
          <p:nvPr/>
        </p:nvGrpSpPr>
        <p:grpSpPr>
          <a:xfrm>
            <a:off x="304800" y="914400"/>
            <a:ext cx="8534400" cy="533400"/>
            <a:chOff x="304800" y="914400"/>
            <a:chExt cx="8534400" cy="533400"/>
          </a:xfrm>
        </p:grpSpPr>
        <p:cxnSp>
          <p:nvCxnSpPr>
            <p:cNvPr id="6" name="5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8" name="7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9" name="8 Rectángulo redondeado"/>
          <p:cNvSpPr/>
          <p:nvPr/>
        </p:nvSpPr>
        <p:spPr>
          <a:xfrm>
            <a:off x="304800" y="1524000"/>
            <a:ext cx="85344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No se puede aceptar a la EDS como una refundación con origen en las veleidades de la UNESCO, aún cuando sea necesario evaluar críticamente el quehacer de los educadores ambientales, así como aprovechar los aportes de la EDS.</a:t>
            </a:r>
            <a:endParaRPr lang="es-MX" dirty="0"/>
          </a:p>
        </p:txBody>
      </p:sp>
      <p:sp>
        <p:nvSpPr>
          <p:cNvPr id="10" name="9 Rectángulo redondeado"/>
          <p:cNvSpPr/>
          <p:nvPr/>
        </p:nvSpPr>
        <p:spPr>
          <a:xfrm>
            <a:off x="304800" y="2667000"/>
            <a:ext cx="853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No puede ya ponerse el acento en la educación como un proceso curricular, sino que debe considerarse como un proceso social.</a:t>
            </a:r>
            <a:endParaRPr lang="es-MX" dirty="0"/>
          </a:p>
        </p:txBody>
      </p:sp>
      <p:sp>
        <p:nvSpPr>
          <p:cNvPr id="11" name="10 Rectángulo redondeado"/>
          <p:cNvSpPr/>
          <p:nvPr/>
        </p:nvSpPr>
        <p:spPr>
          <a:xfrm>
            <a:off x="381000" y="3733800"/>
            <a:ext cx="84582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Sin duda que la crisis ambiental es social antes que ecológica, pero no puede, sin mediación alguna subsumirse lo ambiental a lo social.</a:t>
            </a:r>
            <a:endParaRPr lang="es-MX" dirty="0"/>
          </a:p>
        </p:txBody>
      </p:sp>
      <p:sp>
        <p:nvSpPr>
          <p:cNvPr id="12" name="11 Rectángulo redondeado"/>
          <p:cNvSpPr/>
          <p:nvPr/>
        </p:nvSpPr>
        <p:spPr>
          <a:xfrm>
            <a:off x="381000" y="4572000"/>
            <a:ext cx="8458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En todo caso, el campo de lo ambiental (espacio social en el que se enfrentan posiciones y disposiciones en el marco de lo que se reconoce como capital simbólico) está en tensión pero también en transición, en la medida que la EDS comience a mostrar sus limitaciones y problemas y se vea desplazado por otro concepto funcional al ejercicio del poder</a:t>
            </a:r>
            <a:endParaRPr lang="es-MX" dirty="0"/>
          </a:p>
        </p:txBody>
      </p:sp>
    </p:spTree>
    <p:extLst>
      <p:ext uri="{BB962C8B-B14F-4D97-AF65-F5344CB8AC3E}">
        <p14:creationId xmlns="" xmlns:p14="http://schemas.microsoft.com/office/powerpoint/2010/main" val="37555642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sp>
        <p:nvSpPr>
          <p:cNvPr id="5" name="4 Rectángulo redondeado"/>
          <p:cNvSpPr/>
          <p:nvPr/>
        </p:nvSpPr>
        <p:spPr>
          <a:xfrm>
            <a:off x="381000" y="1143000"/>
            <a:ext cx="8458200" cy="2209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spcBef>
                <a:spcPct val="0"/>
              </a:spcBef>
              <a:spcAft>
                <a:spcPct val="0"/>
              </a:spcAft>
            </a:pPr>
            <a:r>
              <a:rPr lang="es-MX" sz="2400" b="1" dirty="0" smtClean="0">
                <a:solidFill>
                  <a:schemeClr val="tx1"/>
                </a:solidFill>
                <a:latin typeface="Times New Roman" pitchFamily="18" charset="0"/>
                <a:ea typeface="Calibri" pitchFamily="34" charset="0"/>
                <a:cs typeface="Times New Roman" pitchFamily="18" charset="0"/>
              </a:rPr>
              <a:t>Bibliografía:</a:t>
            </a:r>
          </a:p>
          <a:p>
            <a:pPr lvl="0" algn="just" fontAlgn="base">
              <a:spcBef>
                <a:spcPct val="0"/>
              </a:spcBef>
              <a:spcAft>
                <a:spcPct val="0"/>
              </a:spcAft>
            </a:pPr>
            <a:endParaRPr lang="es-MX" b="1" dirty="0" smtClean="0">
              <a:solidFill>
                <a:schemeClr val="tx1"/>
              </a:solidFill>
              <a:latin typeface="Times New Roman" pitchFamily="18" charset="0"/>
              <a:ea typeface="Calibri" pitchFamily="34" charset="0"/>
              <a:cs typeface="Times New Roman" pitchFamily="18" charset="0"/>
            </a:endParaRPr>
          </a:p>
          <a:p>
            <a:pPr lvl="0" algn="just" fontAlgn="base">
              <a:spcBef>
                <a:spcPct val="0"/>
              </a:spcBef>
              <a:spcAft>
                <a:spcPct val="0"/>
              </a:spcAft>
            </a:pPr>
            <a:r>
              <a:rPr lang="es-MX" b="1" dirty="0" smtClean="0">
                <a:solidFill>
                  <a:schemeClr val="tx1"/>
                </a:solidFill>
                <a:latin typeface="Times New Roman" pitchFamily="18" charset="0"/>
                <a:ea typeface="Calibri" pitchFamily="34" charset="0"/>
                <a:cs typeface="Times New Roman" pitchFamily="18" charset="0"/>
              </a:rPr>
              <a:t>GONZÁLEZ </a:t>
            </a:r>
            <a:r>
              <a:rPr lang="es-MX" b="1" dirty="0" smtClean="0">
                <a:solidFill>
                  <a:schemeClr val="tx1"/>
                </a:solidFill>
                <a:latin typeface="Times New Roman" pitchFamily="18" charset="0"/>
                <a:ea typeface="Calibri" pitchFamily="34" charset="0"/>
                <a:cs typeface="Times New Roman" pitchFamily="18" charset="0"/>
              </a:rPr>
              <a:t>GAUDIANO</a:t>
            </a:r>
            <a:r>
              <a:rPr lang="es-MX" dirty="0" smtClean="0">
                <a:solidFill>
                  <a:schemeClr val="tx1"/>
                </a:solidFill>
                <a:latin typeface="Times New Roman" pitchFamily="18" charset="0"/>
                <a:ea typeface="Calibri" pitchFamily="34" charset="0"/>
                <a:cs typeface="Times New Roman" pitchFamily="18" charset="0"/>
              </a:rPr>
              <a:t>, Édgar Javier (2008), “Educación ambiental y educación para el desarrollo sustentable” en Édgar Javier González </a:t>
            </a:r>
            <a:r>
              <a:rPr lang="es-MX" dirty="0" err="1" smtClean="0">
                <a:solidFill>
                  <a:schemeClr val="tx1"/>
                </a:solidFill>
                <a:latin typeface="Times New Roman" pitchFamily="18" charset="0"/>
                <a:ea typeface="Calibri" pitchFamily="34" charset="0"/>
                <a:cs typeface="Times New Roman" pitchFamily="18" charset="0"/>
              </a:rPr>
              <a:t>Gaudiano</a:t>
            </a:r>
            <a:r>
              <a:rPr lang="es-MX" dirty="0" smtClean="0">
                <a:solidFill>
                  <a:schemeClr val="tx1"/>
                </a:solidFill>
                <a:latin typeface="Times New Roman" pitchFamily="18" charset="0"/>
                <a:ea typeface="Calibri" pitchFamily="34" charset="0"/>
                <a:cs typeface="Times New Roman" pitchFamily="18" charset="0"/>
              </a:rPr>
              <a:t> (Coord.),</a:t>
            </a:r>
            <a:r>
              <a:rPr lang="es-MX" i="1" dirty="0" smtClean="0">
                <a:solidFill>
                  <a:schemeClr val="tx1"/>
                </a:solidFill>
                <a:latin typeface="Times New Roman" pitchFamily="18" charset="0"/>
                <a:ea typeface="Calibri" pitchFamily="34" charset="0"/>
                <a:cs typeface="Times New Roman" pitchFamily="18" charset="0"/>
              </a:rPr>
              <a:t> Educación, medio ambiente y sustentabilidad</a:t>
            </a:r>
            <a:r>
              <a:rPr lang="es-MX" dirty="0" smtClean="0">
                <a:solidFill>
                  <a:schemeClr val="tx1"/>
                </a:solidFill>
                <a:latin typeface="Times New Roman" pitchFamily="18" charset="0"/>
                <a:ea typeface="Calibri" pitchFamily="34" charset="0"/>
                <a:cs typeface="Times New Roman" pitchFamily="18" charset="0"/>
              </a:rPr>
              <a:t>, México, Universidad Autónoma de Nuevo León-Siglo XXI Editores. (Pp. 9-24).</a:t>
            </a:r>
            <a:endParaRPr lang="es-MX" sz="2800" dirty="0" smtClean="0">
              <a:solidFill>
                <a:schemeClr val="tx1"/>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err="1" smtClean="0">
                <a:latin typeface="Times New Roman" pitchFamily="18" charset="0"/>
                <a:cs typeface="Times New Roman" pitchFamily="18" charset="0"/>
              </a:rPr>
              <a:t>Educación</a:t>
            </a:r>
            <a:r>
              <a:rPr lang="en-US" dirty="0" smtClean="0">
                <a:latin typeface="Times New Roman" pitchFamily="18" charset="0"/>
                <a:cs typeface="Times New Roman" pitchFamily="18" charset="0"/>
              </a:rPr>
              <a:t> y </a:t>
            </a:r>
            <a:r>
              <a:rPr lang="en-US" dirty="0" err="1" smtClean="0">
                <a:latin typeface="Times New Roman" pitchFamily="18" charset="0"/>
                <a:cs typeface="Times New Roman" pitchFamily="18" charset="0"/>
              </a:rPr>
              <a:t>cultura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3" name="2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cxnSp>
        <p:nvCxnSpPr>
          <p:cNvPr id="5" name="4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latin typeface="Times New Roman" pitchFamily="18" charset="0"/>
                <a:cs typeface="Times New Roman" pitchFamily="18" charset="0"/>
              </a:rPr>
              <a:t>Educación ambiental y educación para el desarrollo sustentable ¿tensión o transición?</a:t>
            </a:r>
            <a:endParaRPr lang="en-US" dirty="0">
              <a:solidFill>
                <a:schemeClr val="bg1"/>
              </a:solidFill>
              <a:latin typeface="Times New Roman" pitchFamily="18" charset="0"/>
              <a:cs typeface="Times New Roman" pitchFamily="18" charset="0"/>
            </a:endParaRPr>
          </a:p>
        </p:txBody>
      </p:sp>
      <p:grpSp>
        <p:nvGrpSpPr>
          <p:cNvPr id="10" name="9 Grupo"/>
          <p:cNvGrpSpPr/>
          <p:nvPr/>
        </p:nvGrpSpPr>
        <p:grpSpPr>
          <a:xfrm>
            <a:off x="4239339" y="1524000"/>
            <a:ext cx="2466261" cy="582282"/>
            <a:chOff x="2686930" y="147273"/>
            <a:chExt cx="2466261" cy="582282"/>
          </a:xfrm>
        </p:grpSpPr>
        <p:sp>
          <p:nvSpPr>
            <p:cNvPr id="11" name="10 Elipse"/>
            <p:cNvSpPr/>
            <p:nvPr/>
          </p:nvSpPr>
          <p:spPr>
            <a:xfrm>
              <a:off x="2686930" y="147273"/>
              <a:ext cx="2466261" cy="582282"/>
            </a:xfrm>
            <a:prstGeom prst="ellipse">
              <a:avLst/>
            </a:prstGeom>
            <a:solidFill>
              <a:schemeClr val="bg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Elipse 4"/>
            <p:cNvSpPr/>
            <p:nvPr/>
          </p:nvSpPr>
          <p:spPr>
            <a:xfrm>
              <a:off x="3048106" y="232546"/>
              <a:ext cx="1743909" cy="4117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Ecología</a:t>
              </a:r>
              <a:endParaRPr lang="en-US" sz="1200" b="1" kern="1200" dirty="0">
                <a:solidFill>
                  <a:schemeClr val="bg1"/>
                </a:solidFill>
                <a:latin typeface="Times New Roman" pitchFamily="18" charset="0"/>
                <a:cs typeface="Times New Roman" pitchFamily="18" charset="0"/>
              </a:endParaRPr>
            </a:p>
          </p:txBody>
        </p:sp>
      </p:grpSp>
      <p:grpSp>
        <p:nvGrpSpPr>
          <p:cNvPr id="16" name="15 Grupo"/>
          <p:cNvGrpSpPr/>
          <p:nvPr/>
        </p:nvGrpSpPr>
        <p:grpSpPr>
          <a:xfrm>
            <a:off x="4315539" y="5943600"/>
            <a:ext cx="2466261" cy="582282"/>
            <a:chOff x="3573469" y="147273"/>
            <a:chExt cx="2466261" cy="582282"/>
          </a:xfrm>
        </p:grpSpPr>
        <p:sp>
          <p:nvSpPr>
            <p:cNvPr id="17" name="16 Elipse"/>
            <p:cNvSpPr/>
            <p:nvPr/>
          </p:nvSpPr>
          <p:spPr>
            <a:xfrm>
              <a:off x="3573469" y="147273"/>
              <a:ext cx="2466261" cy="582282"/>
            </a:xfrm>
            <a:prstGeom prst="ellipse">
              <a:avLst/>
            </a:prstGeom>
            <a:solidFill>
              <a:schemeClr val="bg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Elipse 4"/>
            <p:cNvSpPr/>
            <p:nvPr/>
          </p:nvSpPr>
          <p:spPr>
            <a:xfrm>
              <a:off x="3829930" y="232546"/>
              <a:ext cx="1743909" cy="4117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Conservacionismo</a:t>
              </a:r>
              <a:endParaRPr lang="en-US" sz="1200" b="1" kern="1200" dirty="0">
                <a:solidFill>
                  <a:schemeClr val="bg1"/>
                </a:solidFill>
                <a:latin typeface="Times New Roman" pitchFamily="18" charset="0"/>
                <a:cs typeface="Times New Roman" pitchFamily="18" charset="0"/>
              </a:endParaRPr>
            </a:p>
          </p:txBody>
        </p:sp>
      </p:grpSp>
      <p:sp>
        <p:nvSpPr>
          <p:cNvPr id="19" name="18 Rectángulo redondeado"/>
          <p:cNvSpPr/>
          <p:nvPr/>
        </p:nvSpPr>
        <p:spPr>
          <a:xfrm>
            <a:off x="762000" y="3048000"/>
            <a:ext cx="2667000" cy="228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Enfoques teóricos y metodológicos de la educación ambiental</a:t>
            </a:r>
            <a:endParaRPr lang="en-US" dirty="0">
              <a:latin typeface="Times New Roman" pitchFamily="18" charset="0"/>
              <a:cs typeface="Times New Roman" pitchFamily="18" charset="0"/>
            </a:endParaRPr>
          </a:p>
        </p:txBody>
      </p:sp>
      <p:sp>
        <p:nvSpPr>
          <p:cNvPr id="20" name="19 CuadroTexto"/>
          <p:cNvSpPr txBox="1"/>
          <p:nvPr/>
        </p:nvSpPr>
        <p:spPr>
          <a:xfrm>
            <a:off x="381000" y="1600200"/>
            <a:ext cx="3733800" cy="369332"/>
          </a:xfrm>
          <a:prstGeom prst="rect">
            <a:avLst/>
          </a:prstGeom>
          <a:noFill/>
        </p:spPr>
        <p:txBody>
          <a:bodyPr wrap="square" rtlCol="0">
            <a:spAutoFit/>
          </a:bodyPr>
          <a:lstStyle/>
          <a:p>
            <a:r>
              <a:rPr lang="es-MX" dirty="0" smtClean="0">
                <a:solidFill>
                  <a:schemeClr val="bg1"/>
                </a:solidFill>
                <a:latin typeface="Times New Roman" pitchFamily="18" charset="0"/>
                <a:cs typeface="Times New Roman" pitchFamily="18" charset="0"/>
              </a:rPr>
              <a:t>Diez años de construcción y diseño</a:t>
            </a:r>
            <a:endParaRPr lang="en-US" dirty="0">
              <a:solidFill>
                <a:schemeClr val="bg1"/>
              </a:solidFill>
              <a:latin typeface="Times New Roman" pitchFamily="18" charset="0"/>
              <a:cs typeface="Times New Roman" pitchFamily="18" charset="0"/>
            </a:endParaRPr>
          </a:p>
        </p:txBody>
      </p:sp>
      <p:grpSp>
        <p:nvGrpSpPr>
          <p:cNvPr id="21" name="20 Grupo"/>
          <p:cNvGrpSpPr/>
          <p:nvPr/>
        </p:nvGrpSpPr>
        <p:grpSpPr>
          <a:xfrm>
            <a:off x="4495800" y="2514600"/>
            <a:ext cx="864138" cy="909660"/>
            <a:chOff x="4900562" y="608870"/>
            <a:chExt cx="864138" cy="909660"/>
          </a:xfrm>
        </p:grpSpPr>
        <p:sp>
          <p:nvSpPr>
            <p:cNvPr id="22" name="21 Elipse"/>
            <p:cNvSpPr/>
            <p:nvPr/>
          </p:nvSpPr>
          <p:spPr>
            <a:xfrm>
              <a:off x="4900562" y="608870"/>
              <a:ext cx="864138" cy="909660"/>
            </a:xfrm>
            <a:prstGeom prst="ellipse">
              <a:avLst/>
            </a:prstGeom>
            <a:solidFill>
              <a:srgbClr val="FEFCE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Elipse 4"/>
            <p:cNvSpPr/>
            <p:nvPr/>
          </p:nvSpPr>
          <p:spPr>
            <a:xfrm>
              <a:off x="5027112" y="742087"/>
              <a:ext cx="611038" cy="6432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Cívica   </a:t>
              </a:r>
              <a:r>
                <a:rPr lang="es-MX" sz="1200" b="1" kern="1200" dirty="0" smtClean="0">
                  <a:solidFill>
                    <a:schemeClr val="bg1"/>
                  </a:solidFill>
                </a:rPr>
                <a:t>  </a:t>
              </a:r>
              <a:r>
                <a:rPr lang="es-MX" sz="1200" b="1" kern="1200" dirty="0" smtClean="0"/>
                <a:t>                   </a:t>
              </a:r>
              <a:endParaRPr lang="en-US" sz="1200" b="1" kern="1200" dirty="0"/>
            </a:p>
          </p:txBody>
        </p:sp>
      </p:grpSp>
      <p:grpSp>
        <p:nvGrpSpPr>
          <p:cNvPr id="24" name="23 Grupo"/>
          <p:cNvGrpSpPr/>
          <p:nvPr/>
        </p:nvGrpSpPr>
        <p:grpSpPr>
          <a:xfrm>
            <a:off x="4495800" y="3586140"/>
            <a:ext cx="864138" cy="909660"/>
            <a:chOff x="4900562" y="608870"/>
            <a:chExt cx="864138" cy="909660"/>
          </a:xfrm>
        </p:grpSpPr>
        <p:sp>
          <p:nvSpPr>
            <p:cNvPr id="25" name="24 Elipse"/>
            <p:cNvSpPr/>
            <p:nvPr/>
          </p:nvSpPr>
          <p:spPr>
            <a:xfrm>
              <a:off x="4900562" y="608870"/>
              <a:ext cx="864138" cy="909660"/>
            </a:xfrm>
            <a:prstGeom prst="ellipse">
              <a:avLst/>
            </a:prstGeom>
            <a:solidFill>
              <a:srgbClr val="FEFCE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Elipse 4"/>
            <p:cNvSpPr/>
            <p:nvPr/>
          </p:nvSpPr>
          <p:spPr>
            <a:xfrm>
              <a:off x="5027112" y="742087"/>
              <a:ext cx="611038" cy="6432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Política  </a:t>
              </a:r>
              <a:r>
                <a:rPr lang="es-MX" sz="1200" b="1" kern="1200" dirty="0" smtClean="0">
                  <a:latin typeface="Times New Roman" pitchFamily="18" charset="0"/>
                  <a:cs typeface="Times New Roman" pitchFamily="18" charset="0"/>
                </a:rPr>
                <a:t>                     </a:t>
              </a:r>
              <a:endParaRPr lang="en-US" sz="1200" b="1" kern="1200" dirty="0">
                <a:latin typeface="Times New Roman" pitchFamily="18" charset="0"/>
                <a:cs typeface="Times New Roman" pitchFamily="18" charset="0"/>
              </a:endParaRPr>
            </a:p>
          </p:txBody>
        </p:sp>
      </p:grpSp>
      <p:grpSp>
        <p:nvGrpSpPr>
          <p:cNvPr id="27" name="26 Grupo"/>
          <p:cNvGrpSpPr/>
          <p:nvPr/>
        </p:nvGrpSpPr>
        <p:grpSpPr>
          <a:xfrm>
            <a:off x="4495800" y="4729140"/>
            <a:ext cx="864138" cy="909660"/>
            <a:chOff x="4900562" y="608870"/>
            <a:chExt cx="864138" cy="909660"/>
          </a:xfrm>
        </p:grpSpPr>
        <p:sp>
          <p:nvSpPr>
            <p:cNvPr id="28" name="27 Elipse"/>
            <p:cNvSpPr/>
            <p:nvPr/>
          </p:nvSpPr>
          <p:spPr>
            <a:xfrm>
              <a:off x="4900562" y="608870"/>
              <a:ext cx="864138" cy="909660"/>
            </a:xfrm>
            <a:prstGeom prst="ellipse">
              <a:avLst/>
            </a:prstGeom>
            <a:solidFill>
              <a:srgbClr val="FEFCE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Elipse 4"/>
            <p:cNvSpPr/>
            <p:nvPr/>
          </p:nvSpPr>
          <p:spPr>
            <a:xfrm>
              <a:off x="5027112" y="742087"/>
              <a:ext cx="611038" cy="6432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Rural                        </a:t>
              </a:r>
              <a:endParaRPr lang="en-US" sz="1200" b="1" kern="1200" dirty="0">
                <a:solidFill>
                  <a:schemeClr val="bg1"/>
                </a:solidFill>
                <a:latin typeface="Times New Roman" pitchFamily="18" charset="0"/>
                <a:cs typeface="Times New Roman" pitchFamily="18" charset="0"/>
              </a:endParaRPr>
            </a:p>
          </p:txBody>
        </p:sp>
      </p:grpSp>
      <p:grpSp>
        <p:nvGrpSpPr>
          <p:cNvPr id="30" name="29 Grupo"/>
          <p:cNvGrpSpPr/>
          <p:nvPr/>
        </p:nvGrpSpPr>
        <p:grpSpPr>
          <a:xfrm>
            <a:off x="5638800" y="2590800"/>
            <a:ext cx="1296207" cy="909660"/>
            <a:chOff x="5565210" y="608870"/>
            <a:chExt cx="1296207" cy="909660"/>
          </a:xfrm>
        </p:grpSpPr>
        <p:sp>
          <p:nvSpPr>
            <p:cNvPr id="31" name="30 Rectángulo"/>
            <p:cNvSpPr/>
            <p:nvPr/>
          </p:nvSpPr>
          <p:spPr>
            <a:xfrm>
              <a:off x="5565210" y="608870"/>
              <a:ext cx="1296207" cy="90966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2" name="31 Rectángulo"/>
            <p:cNvSpPr/>
            <p:nvPr/>
          </p:nvSpPr>
          <p:spPr>
            <a:xfrm>
              <a:off x="5565210" y="608870"/>
              <a:ext cx="1296207" cy="9096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Formación ciudadana</a:t>
              </a:r>
              <a:endParaRPr lang="en-US" sz="1200" kern="1200" dirty="0">
                <a:solidFill>
                  <a:schemeClr val="bg1"/>
                </a:solidFill>
                <a:latin typeface="Times New Roman" pitchFamily="18" charset="0"/>
                <a:cs typeface="Times New Roman" pitchFamily="18" charset="0"/>
              </a:endParaRPr>
            </a:p>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Educación moral y ética</a:t>
              </a:r>
              <a:endParaRPr lang="en-US" sz="1200" kern="1200" dirty="0">
                <a:solidFill>
                  <a:schemeClr val="bg1"/>
                </a:solidFill>
                <a:latin typeface="Times New Roman" pitchFamily="18" charset="0"/>
                <a:cs typeface="Times New Roman" pitchFamily="18" charset="0"/>
              </a:endParaRPr>
            </a:p>
          </p:txBody>
        </p:sp>
      </p:grpSp>
      <p:grpSp>
        <p:nvGrpSpPr>
          <p:cNvPr id="33" name="32 Grupo"/>
          <p:cNvGrpSpPr/>
          <p:nvPr/>
        </p:nvGrpSpPr>
        <p:grpSpPr>
          <a:xfrm>
            <a:off x="5704838" y="3581400"/>
            <a:ext cx="1305562" cy="936863"/>
            <a:chOff x="5616087" y="1600462"/>
            <a:chExt cx="1305562" cy="936863"/>
          </a:xfrm>
        </p:grpSpPr>
        <p:sp>
          <p:nvSpPr>
            <p:cNvPr id="34" name="33 Rectángulo"/>
            <p:cNvSpPr/>
            <p:nvPr/>
          </p:nvSpPr>
          <p:spPr>
            <a:xfrm>
              <a:off x="5616087" y="1600462"/>
              <a:ext cx="1305562" cy="93686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5" name="34 Rectángulo"/>
            <p:cNvSpPr/>
            <p:nvPr/>
          </p:nvSpPr>
          <p:spPr>
            <a:xfrm>
              <a:off x="5616087" y="1600462"/>
              <a:ext cx="1305562" cy="93686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Globalización</a:t>
              </a:r>
              <a:endParaRPr lang="en-US" sz="1200" kern="1200" dirty="0">
                <a:solidFill>
                  <a:schemeClr val="bg1"/>
                </a:solidFill>
                <a:latin typeface="Times New Roman" pitchFamily="18" charset="0"/>
                <a:cs typeface="Times New Roman" pitchFamily="18" charset="0"/>
              </a:endParaRPr>
            </a:p>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Inequidad social</a:t>
              </a:r>
              <a:endParaRPr lang="en-US" sz="1200" kern="1200" dirty="0">
                <a:solidFill>
                  <a:schemeClr val="bg1"/>
                </a:solidFill>
                <a:latin typeface="Times New Roman" pitchFamily="18" charset="0"/>
                <a:cs typeface="Times New Roman" pitchFamily="18" charset="0"/>
              </a:endParaRPr>
            </a:p>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Norte-Sur</a:t>
              </a:r>
              <a:endParaRPr lang="en-US" sz="1200" kern="1200" dirty="0">
                <a:solidFill>
                  <a:schemeClr val="bg1"/>
                </a:solidFill>
                <a:latin typeface="Times New Roman" pitchFamily="18" charset="0"/>
                <a:cs typeface="Times New Roman" pitchFamily="18" charset="0"/>
              </a:endParaRPr>
            </a:p>
          </p:txBody>
        </p:sp>
      </p:grpSp>
      <p:grpSp>
        <p:nvGrpSpPr>
          <p:cNvPr id="36" name="35 Grupo"/>
          <p:cNvGrpSpPr/>
          <p:nvPr/>
        </p:nvGrpSpPr>
        <p:grpSpPr>
          <a:xfrm>
            <a:off x="5638800" y="4800600"/>
            <a:ext cx="1440199" cy="820163"/>
            <a:chOff x="5593651" y="2666997"/>
            <a:chExt cx="1440199" cy="820163"/>
          </a:xfrm>
        </p:grpSpPr>
        <p:sp>
          <p:nvSpPr>
            <p:cNvPr id="37" name="36 Rectángulo"/>
            <p:cNvSpPr/>
            <p:nvPr/>
          </p:nvSpPr>
          <p:spPr>
            <a:xfrm>
              <a:off x="5593651" y="2666997"/>
              <a:ext cx="1440199" cy="82016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37 Rectángulo"/>
            <p:cNvSpPr/>
            <p:nvPr/>
          </p:nvSpPr>
          <p:spPr>
            <a:xfrm>
              <a:off x="5593651" y="2666997"/>
              <a:ext cx="1440199" cy="82016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Campesinos y Agro. sustentable</a:t>
              </a:r>
              <a:endParaRPr lang="en-US" sz="1200" kern="1200" dirty="0">
                <a:solidFill>
                  <a:schemeClr val="bg1"/>
                </a:solidFill>
                <a:latin typeface="Times New Roman" pitchFamily="18" charset="0"/>
                <a:cs typeface="Times New Roman" pitchFamily="18" charset="0"/>
              </a:endParaRPr>
            </a:p>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Indígenas y comunidade</a:t>
              </a:r>
              <a:r>
                <a:rPr lang="es-MX" sz="1000" kern="1200" dirty="0" smtClean="0">
                  <a:solidFill>
                    <a:schemeClr val="bg1"/>
                  </a:solidFill>
                  <a:latin typeface="Times New Roman" pitchFamily="18" charset="0"/>
                  <a:cs typeface="Times New Roman" pitchFamily="18" charset="0"/>
                </a:rPr>
                <a:t>s</a:t>
              </a:r>
              <a:endParaRPr lang="en-US" sz="1000" kern="1200" dirty="0">
                <a:solidFill>
                  <a:schemeClr val="bg1"/>
                </a:solidFill>
                <a:latin typeface="Times New Roman" pitchFamily="18" charset="0"/>
                <a:cs typeface="Times New Roman" pitchFamily="18" charset="0"/>
              </a:endParaRPr>
            </a:p>
          </p:txBody>
        </p:sp>
      </p:grpSp>
      <p:sp>
        <p:nvSpPr>
          <p:cNvPr id="39" name="38 Rectángulo"/>
          <p:cNvSpPr/>
          <p:nvPr/>
        </p:nvSpPr>
        <p:spPr>
          <a:xfrm>
            <a:off x="7086600" y="2667000"/>
            <a:ext cx="2057400" cy="6096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Conocimiento científico</a:t>
            </a:r>
            <a:endParaRPr lang="en-US" dirty="0">
              <a:solidFill>
                <a:schemeClr val="bg1"/>
              </a:solidFill>
              <a:latin typeface="Times New Roman" pitchFamily="18" charset="0"/>
              <a:cs typeface="Times New Roman" pitchFamily="18" charset="0"/>
            </a:endParaRPr>
          </a:p>
        </p:txBody>
      </p:sp>
      <p:sp>
        <p:nvSpPr>
          <p:cNvPr id="40" name="39 Rectángulo"/>
          <p:cNvSpPr/>
          <p:nvPr/>
        </p:nvSpPr>
        <p:spPr>
          <a:xfrm>
            <a:off x="7086600" y="3810000"/>
            <a:ext cx="2057400" cy="6096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Filosofías orientales</a:t>
            </a:r>
            <a:endParaRPr lang="en-US" dirty="0">
              <a:solidFill>
                <a:schemeClr val="bg1"/>
              </a:solidFill>
              <a:latin typeface="Times New Roman" pitchFamily="18" charset="0"/>
              <a:cs typeface="Times New Roman" pitchFamily="18" charset="0"/>
            </a:endParaRPr>
          </a:p>
        </p:txBody>
      </p:sp>
      <p:sp>
        <p:nvSpPr>
          <p:cNvPr id="41" name="40 Rectángulo"/>
          <p:cNvSpPr/>
          <p:nvPr/>
        </p:nvSpPr>
        <p:spPr>
          <a:xfrm>
            <a:off x="7086600" y="5029200"/>
            <a:ext cx="2057400" cy="6096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solidFill>
                  <a:schemeClr val="bg1"/>
                </a:solidFill>
                <a:latin typeface="Times New Roman" pitchFamily="18" charset="0"/>
                <a:cs typeface="Times New Roman" pitchFamily="18" charset="0"/>
              </a:rPr>
              <a:t>Ecoespiritualidad</a:t>
            </a:r>
            <a:endParaRPr lang="en-US" dirty="0">
              <a:solidFill>
                <a:schemeClr val="bg1"/>
              </a:solidFill>
              <a:latin typeface="Times New Roman" pitchFamily="18" charset="0"/>
              <a:cs typeface="Times New Roman" pitchFamily="18" charset="0"/>
            </a:endParaRPr>
          </a:p>
        </p:txBody>
      </p:sp>
      <p:cxnSp>
        <p:nvCxnSpPr>
          <p:cNvPr id="43" name="42 Conector recto de flecha"/>
          <p:cNvCxnSpPr/>
          <p:nvPr/>
        </p:nvCxnSpPr>
        <p:spPr>
          <a:xfrm flipV="1">
            <a:off x="3124200" y="1981200"/>
            <a:ext cx="1219200" cy="10668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recto de flecha"/>
          <p:cNvCxnSpPr/>
          <p:nvPr/>
        </p:nvCxnSpPr>
        <p:spPr>
          <a:xfrm>
            <a:off x="3200400" y="5257800"/>
            <a:ext cx="1219200" cy="8382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p:nvPr/>
        </p:nvCxnSpPr>
        <p:spPr>
          <a:xfrm flipV="1">
            <a:off x="3429000" y="3197312"/>
            <a:ext cx="990600" cy="84365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a:off x="3429000" y="4114800"/>
            <a:ext cx="9906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0" name="49 Conector recto de flecha"/>
          <p:cNvCxnSpPr>
            <a:stCxn id="19" idx="3"/>
          </p:cNvCxnSpPr>
          <p:nvPr/>
        </p:nvCxnSpPr>
        <p:spPr>
          <a:xfrm>
            <a:off x="3429000" y="4191000"/>
            <a:ext cx="990600" cy="6858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9" grpId="0" animBg="1"/>
      <p:bldP spid="40" grpId="0" animBg="1"/>
      <p:bldP spid="4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23 Flecha izquierda y derecha"/>
          <p:cNvSpPr/>
          <p:nvPr/>
        </p:nvSpPr>
        <p:spPr>
          <a:xfrm>
            <a:off x="762000" y="4953000"/>
            <a:ext cx="7467600" cy="4572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Explosión 1"/>
          <p:cNvSpPr/>
          <p:nvPr/>
        </p:nvSpPr>
        <p:spPr>
          <a:xfrm>
            <a:off x="357996" y="2171700"/>
            <a:ext cx="2438400" cy="2438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3" name="2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cxnSp>
        <p:nvCxnSpPr>
          <p:cNvPr id="5" name="4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latin typeface="Times New Roman" pitchFamily="18" charset="0"/>
                <a:cs typeface="Times New Roman" pitchFamily="18" charset="0"/>
              </a:rPr>
              <a:t>Educación ambiental y educación para el desarrollo sustentable ¿tensión o transición?</a:t>
            </a:r>
            <a:endParaRPr lang="en-US" dirty="0">
              <a:solidFill>
                <a:schemeClr val="bg1"/>
              </a:solidFill>
              <a:latin typeface="Times New Roman" pitchFamily="18" charset="0"/>
              <a:cs typeface="Times New Roman" pitchFamily="18" charset="0"/>
            </a:endParaRPr>
          </a:p>
        </p:txBody>
      </p:sp>
      <p:sp>
        <p:nvSpPr>
          <p:cNvPr id="7" name="6 CuadroTexto"/>
          <p:cNvSpPr txBox="1"/>
          <p:nvPr/>
        </p:nvSpPr>
        <p:spPr>
          <a:xfrm>
            <a:off x="304800" y="1600200"/>
            <a:ext cx="8534400" cy="646331"/>
          </a:xfrm>
          <a:prstGeom prst="rect">
            <a:avLst/>
          </a:prstGeom>
          <a:noFill/>
        </p:spPr>
        <p:txBody>
          <a:bodyPr wrap="square" rtlCol="0">
            <a:spAutoFit/>
          </a:bodyPr>
          <a:lstStyle/>
          <a:p>
            <a:pPr algn="just"/>
            <a:r>
              <a:rPr lang="es-MX" dirty="0" smtClean="0">
                <a:solidFill>
                  <a:schemeClr val="bg1"/>
                </a:solidFill>
                <a:latin typeface="Times New Roman" pitchFamily="18" charset="0"/>
                <a:cs typeface="Times New Roman" pitchFamily="18" charset="0"/>
              </a:rPr>
              <a:t>La EA se nutre de </a:t>
            </a:r>
            <a:r>
              <a:rPr lang="es-MX" b="1" dirty="0" smtClean="0">
                <a:solidFill>
                  <a:schemeClr val="bg1"/>
                </a:solidFill>
                <a:latin typeface="Times New Roman" pitchFamily="18" charset="0"/>
                <a:cs typeface="Times New Roman" pitchFamily="18" charset="0"/>
              </a:rPr>
              <a:t>diversos discursos </a:t>
            </a:r>
            <a:r>
              <a:rPr lang="es-MX" dirty="0" smtClean="0">
                <a:solidFill>
                  <a:schemeClr val="bg1"/>
                </a:solidFill>
                <a:latin typeface="Times New Roman" pitchFamily="18" charset="0"/>
                <a:cs typeface="Times New Roman" pitchFamily="18" charset="0"/>
              </a:rPr>
              <a:t>inscritos en la </a:t>
            </a:r>
            <a:r>
              <a:rPr lang="es-MX" b="1" dirty="0" smtClean="0">
                <a:solidFill>
                  <a:schemeClr val="bg1"/>
                </a:solidFill>
                <a:latin typeface="Times New Roman" pitchFamily="18" charset="0"/>
                <a:cs typeface="Times New Roman" pitchFamily="18" charset="0"/>
              </a:rPr>
              <a:t>corriente esencialista </a:t>
            </a:r>
            <a:r>
              <a:rPr lang="es-MX" dirty="0" smtClean="0">
                <a:solidFill>
                  <a:schemeClr val="bg1"/>
                </a:solidFill>
                <a:latin typeface="Times New Roman" pitchFamily="18" charset="0"/>
                <a:cs typeface="Times New Roman" pitchFamily="18" charset="0"/>
              </a:rPr>
              <a:t>la cual admite la subjetividad metafísica, al considerar al sujeto como el origen y fundamento del sentido</a:t>
            </a:r>
            <a:r>
              <a:rPr lang="es-MX" dirty="0" smtClean="0">
                <a:latin typeface="Times New Roman" pitchFamily="18" charset="0"/>
                <a:cs typeface="Times New Roman" pitchFamily="18" charset="0"/>
              </a:rPr>
              <a:t>.</a:t>
            </a:r>
            <a:endParaRPr lang="es-MX" dirty="0">
              <a:latin typeface="Times New Roman" pitchFamily="18" charset="0"/>
              <a:cs typeface="Times New Roman" pitchFamily="18" charset="0"/>
            </a:endParaRPr>
          </a:p>
        </p:txBody>
      </p:sp>
      <p:sp>
        <p:nvSpPr>
          <p:cNvPr id="4" name="3 CuadroTexto"/>
          <p:cNvSpPr txBox="1"/>
          <p:nvPr/>
        </p:nvSpPr>
        <p:spPr>
          <a:xfrm>
            <a:off x="440666" y="3048000"/>
            <a:ext cx="2438400" cy="646331"/>
          </a:xfrm>
          <a:prstGeom prst="rect">
            <a:avLst/>
          </a:prstGeom>
          <a:noFill/>
        </p:spPr>
        <p:txBody>
          <a:bodyPr wrap="square" rtlCol="0">
            <a:spAutoFit/>
          </a:bodyPr>
          <a:lstStyle/>
          <a:p>
            <a:pPr algn="ctr"/>
            <a:r>
              <a:rPr lang="es-MX" dirty="0" smtClean="0">
                <a:latin typeface="Times New Roman" pitchFamily="18" charset="0"/>
                <a:cs typeface="Times New Roman" pitchFamily="18" charset="0"/>
              </a:rPr>
              <a:t>EA, campo simbólico en constitución</a:t>
            </a:r>
            <a:endParaRPr lang="es-MX" dirty="0">
              <a:latin typeface="Times New Roman" pitchFamily="18" charset="0"/>
              <a:cs typeface="Times New Roman" pitchFamily="18" charset="0"/>
            </a:endParaRPr>
          </a:p>
        </p:txBody>
      </p:sp>
      <p:sp>
        <p:nvSpPr>
          <p:cNvPr id="6" name="5 Abrir llave"/>
          <p:cNvSpPr/>
          <p:nvPr/>
        </p:nvSpPr>
        <p:spPr>
          <a:xfrm>
            <a:off x="5638800" y="2362200"/>
            <a:ext cx="457200" cy="2031325"/>
          </a:xfrm>
          <a:prstGeom prst="lef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1" name="10 CuadroTexto"/>
          <p:cNvSpPr txBox="1"/>
          <p:nvPr/>
        </p:nvSpPr>
        <p:spPr>
          <a:xfrm>
            <a:off x="3505200" y="2590800"/>
            <a:ext cx="1524000" cy="1200329"/>
          </a:xfrm>
          <a:prstGeom prst="rect">
            <a:avLst/>
          </a:prstGeom>
          <a:noFill/>
        </p:spPr>
        <p:txBody>
          <a:bodyPr wrap="square" rtlCol="0">
            <a:spAutoFit/>
          </a:bodyPr>
          <a:lstStyle/>
          <a:p>
            <a:r>
              <a:rPr lang="es-MX" dirty="0" smtClean="0">
                <a:solidFill>
                  <a:schemeClr val="bg1">
                    <a:lumMod val="65000"/>
                    <a:lumOff val="35000"/>
                  </a:schemeClr>
                </a:solidFill>
                <a:latin typeface="Times New Roman" pitchFamily="18" charset="0"/>
                <a:cs typeface="Times New Roman" pitchFamily="18" charset="0"/>
              </a:rPr>
              <a:t>Confluencia de especialistas y practicantes</a:t>
            </a:r>
            <a:endParaRPr lang="es-MX" dirty="0">
              <a:solidFill>
                <a:schemeClr val="bg1">
                  <a:lumMod val="65000"/>
                  <a:lumOff val="35000"/>
                </a:schemeClr>
              </a:solidFill>
              <a:latin typeface="Times New Roman" pitchFamily="18" charset="0"/>
              <a:cs typeface="Times New Roman" pitchFamily="18" charset="0"/>
            </a:endParaRPr>
          </a:p>
        </p:txBody>
      </p:sp>
      <p:sp>
        <p:nvSpPr>
          <p:cNvPr id="12" name="11 CuadroTexto"/>
          <p:cNvSpPr txBox="1"/>
          <p:nvPr/>
        </p:nvSpPr>
        <p:spPr>
          <a:xfrm>
            <a:off x="6186576" y="2362200"/>
            <a:ext cx="2576423" cy="2031325"/>
          </a:xfrm>
          <a:prstGeom prst="rect">
            <a:avLst/>
          </a:prstGeom>
          <a:noFill/>
        </p:spPr>
        <p:txBody>
          <a:bodyPr wrap="square" rtlCol="0">
            <a:spAutoFit/>
          </a:bodyPr>
          <a:lstStyle/>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Ciencias sociales y humanas</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Ciencias naturales y exactas</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Diversidad de creencias y actividades</a:t>
            </a:r>
            <a:endParaRPr lang="es-MX" dirty="0">
              <a:solidFill>
                <a:schemeClr val="bg1"/>
              </a:solidFill>
              <a:latin typeface="Times New Roman" pitchFamily="18" charset="0"/>
              <a:cs typeface="Times New Roman" pitchFamily="18" charset="0"/>
            </a:endParaRPr>
          </a:p>
        </p:txBody>
      </p:sp>
      <p:sp>
        <p:nvSpPr>
          <p:cNvPr id="14" name="13 Flecha a la derecha con bandas"/>
          <p:cNvSpPr/>
          <p:nvPr/>
        </p:nvSpPr>
        <p:spPr>
          <a:xfrm rot="10800000">
            <a:off x="2971800" y="2667000"/>
            <a:ext cx="304800" cy="1401128"/>
          </a:xfrm>
          <a:prstGeom prst="stripedRightArrow">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Flecha a la derecha con bandas"/>
          <p:cNvSpPr/>
          <p:nvPr/>
        </p:nvSpPr>
        <p:spPr>
          <a:xfrm rot="10800000">
            <a:off x="5181600" y="2690336"/>
            <a:ext cx="304800" cy="1401128"/>
          </a:xfrm>
          <a:prstGeom prst="stripedRightArrow">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redondeado"/>
          <p:cNvSpPr/>
          <p:nvPr/>
        </p:nvSpPr>
        <p:spPr>
          <a:xfrm>
            <a:off x="1295400" y="4572000"/>
            <a:ext cx="2514600" cy="1245275"/>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Ambiente verde</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Escolarización</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Racionalidad instrumental</a:t>
            </a:r>
            <a:endParaRPr lang="es-MX" dirty="0">
              <a:solidFill>
                <a:schemeClr val="bg1"/>
              </a:solidFill>
              <a:latin typeface="Times New Roman" pitchFamily="18" charset="0"/>
              <a:cs typeface="Times New Roman" pitchFamily="18" charset="0"/>
            </a:endParaRPr>
          </a:p>
        </p:txBody>
      </p:sp>
      <p:sp>
        <p:nvSpPr>
          <p:cNvPr id="19" name="18 Rectángulo redondeado"/>
          <p:cNvSpPr/>
          <p:nvPr/>
        </p:nvSpPr>
        <p:spPr>
          <a:xfrm>
            <a:off x="5180161" y="4554551"/>
            <a:ext cx="2514600" cy="1245275"/>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Corrientes críticas</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Politizadas</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Comprometidas</a:t>
            </a:r>
            <a:endParaRPr lang="es-MX" dirty="0">
              <a:solidFill>
                <a:schemeClr val="bg1"/>
              </a:solidFill>
              <a:latin typeface="Times New Roman" pitchFamily="18" charset="0"/>
              <a:cs typeface="Times New Roman" pitchFamily="18" charset="0"/>
            </a:endParaRPr>
          </a:p>
        </p:txBody>
      </p:sp>
      <p:sp>
        <p:nvSpPr>
          <p:cNvPr id="23" name="22 Cinta perforada"/>
          <p:cNvSpPr/>
          <p:nvPr/>
        </p:nvSpPr>
        <p:spPr>
          <a:xfrm>
            <a:off x="4267200" y="4876800"/>
            <a:ext cx="533400" cy="685800"/>
          </a:xfrm>
          <a:prstGeom prst="flowChartPunchedTape">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FF0000"/>
                </a:solidFill>
                <a:latin typeface="Times New Roman" pitchFamily="18" charset="0"/>
                <a:cs typeface="Times New Roman" pitchFamily="18" charset="0"/>
              </a:rPr>
              <a:t>VS</a:t>
            </a:r>
            <a:endParaRPr lang="es-MX" dirty="0">
              <a:solidFill>
                <a:srgbClr val="FF0000"/>
              </a:solidFill>
              <a:latin typeface="Times New Roman" pitchFamily="18" charset="0"/>
              <a:cs typeface="Times New Roman" pitchFamily="18" charset="0"/>
            </a:endParaRPr>
          </a:p>
        </p:txBody>
      </p:sp>
      <p:grpSp>
        <p:nvGrpSpPr>
          <p:cNvPr id="28" name="27 Grupo"/>
          <p:cNvGrpSpPr/>
          <p:nvPr/>
        </p:nvGrpSpPr>
        <p:grpSpPr>
          <a:xfrm>
            <a:off x="304800" y="5943600"/>
            <a:ext cx="8458198" cy="533400"/>
            <a:chOff x="533400" y="5943600"/>
            <a:chExt cx="8229598" cy="533400"/>
          </a:xfrm>
        </p:grpSpPr>
        <p:sp>
          <p:nvSpPr>
            <p:cNvPr id="25" name="24 Llamada de flecha a la derecha"/>
            <p:cNvSpPr/>
            <p:nvPr/>
          </p:nvSpPr>
          <p:spPr>
            <a:xfrm>
              <a:off x="533400" y="5943600"/>
              <a:ext cx="4038600" cy="5334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Educación para el desarrollo sustentable</a:t>
              </a:r>
              <a:endParaRPr lang="es-MX" dirty="0">
                <a:latin typeface="Times New Roman" pitchFamily="18" charset="0"/>
                <a:cs typeface="Times New Roman" pitchFamily="18" charset="0"/>
              </a:endParaRPr>
            </a:p>
          </p:txBody>
        </p:sp>
        <p:sp>
          <p:nvSpPr>
            <p:cNvPr id="27" name="26 Llamada de flecha a la izquierda"/>
            <p:cNvSpPr/>
            <p:nvPr/>
          </p:nvSpPr>
          <p:spPr>
            <a:xfrm>
              <a:off x="4571999" y="5943600"/>
              <a:ext cx="4190999" cy="533400"/>
            </a:xfrm>
            <a:prstGeom prst="leftArrowCallout">
              <a:avLst>
                <a:gd name="adj1" fmla="val 27981"/>
                <a:gd name="adj2" fmla="val 29968"/>
                <a:gd name="adj3" fmla="val 30217"/>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Educación ambiental</a:t>
              </a:r>
              <a:endParaRPr lang="es-MX" dirty="0">
                <a:latin typeface="Times New Roman" pitchFamily="18" charset="0"/>
                <a:cs typeface="Times New Roman" pitchFamily="18" charset="0"/>
              </a:endParaRPr>
            </a:p>
          </p:txBody>
        </p:sp>
      </p:grpSp>
      <p:sp>
        <p:nvSpPr>
          <p:cNvPr id="29" name="28 CuadroTexto"/>
          <p:cNvSpPr txBox="1"/>
          <p:nvPr/>
        </p:nvSpPr>
        <p:spPr>
          <a:xfrm>
            <a:off x="3541183" y="6248400"/>
            <a:ext cx="1828799" cy="369332"/>
          </a:xfrm>
          <a:prstGeom prst="rect">
            <a:avLst/>
          </a:prstGeom>
          <a:noFill/>
        </p:spPr>
        <p:txBody>
          <a:bodyPr wrap="square" rtlCol="0">
            <a:spAutoFit/>
          </a:bodyPr>
          <a:lstStyle/>
          <a:p>
            <a:pPr algn="ctr"/>
            <a:r>
              <a:rPr lang="es-MX" dirty="0" smtClean="0">
                <a:solidFill>
                  <a:schemeClr val="bg1"/>
                </a:solidFill>
                <a:latin typeface="Times New Roman" pitchFamily="18" charset="0"/>
                <a:cs typeface="Times New Roman" pitchFamily="18" charset="0"/>
              </a:rPr>
              <a:t>1997-2007</a:t>
            </a:r>
            <a:endParaRPr lang="es-MX"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2"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animBg="1"/>
      <p:bldP spid="4" grpId="0"/>
      <p:bldP spid="6" grpId="0" animBg="1"/>
      <p:bldP spid="11" grpId="0"/>
      <p:bldP spid="12" grpId="0"/>
      <p:bldP spid="14" grpId="2" animBg="1"/>
      <p:bldP spid="16" grpId="0" animBg="1"/>
      <p:bldP spid="18" grpId="0" animBg="1"/>
      <p:bldP spid="19" grpId="0" animBg="1"/>
      <p:bldP spid="23" grpId="0" animBg="1"/>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17 Grupo"/>
          <p:cNvGrpSpPr/>
          <p:nvPr/>
        </p:nvGrpSpPr>
        <p:grpSpPr>
          <a:xfrm>
            <a:off x="228600" y="152400"/>
            <a:ext cx="8686800" cy="533400"/>
            <a:chOff x="228600" y="152400"/>
            <a:chExt cx="8686800" cy="533400"/>
          </a:xfrm>
        </p:grpSpPr>
        <p:sp>
          <p:nvSpPr>
            <p:cNvPr id="2" name="1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3" name="2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19" name="18 Grupo"/>
          <p:cNvGrpSpPr/>
          <p:nvPr/>
        </p:nvGrpSpPr>
        <p:grpSpPr>
          <a:xfrm>
            <a:off x="304800" y="914400"/>
            <a:ext cx="8534400" cy="533400"/>
            <a:chOff x="304800" y="914400"/>
            <a:chExt cx="8534400" cy="533400"/>
          </a:xfrm>
        </p:grpSpPr>
        <p:cxnSp>
          <p:nvCxnSpPr>
            <p:cNvPr id="5" name="4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9" name="8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6" name="5 Cinta perforada"/>
          <p:cNvSpPr/>
          <p:nvPr/>
        </p:nvSpPr>
        <p:spPr>
          <a:xfrm>
            <a:off x="381000" y="1524000"/>
            <a:ext cx="3657600" cy="22098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ü"/>
            </a:pPr>
            <a:endParaRPr lang="es-MX" dirty="0" smtClean="0"/>
          </a:p>
          <a:p>
            <a:pPr algn="ctr"/>
            <a:r>
              <a:rPr lang="es-MX" dirty="0" smtClean="0">
                <a:solidFill>
                  <a:schemeClr val="bg1"/>
                </a:solidFill>
                <a:latin typeface="Times New Roman" pitchFamily="18" charset="0"/>
                <a:cs typeface="Times New Roman" pitchFamily="18" charset="0"/>
              </a:rPr>
              <a:t>Educación ambiental:</a:t>
            </a:r>
            <a:endParaRPr lang="es-MX" dirty="0">
              <a:solidFill>
                <a:schemeClr val="bg1"/>
              </a:solidFill>
              <a:latin typeface="Times New Roman" pitchFamily="18" charset="0"/>
              <a:cs typeface="Times New Roman" pitchFamily="18" charset="0"/>
            </a:endParaRPr>
          </a:p>
          <a:p>
            <a:pPr marL="285750" indent="-285750">
              <a:buFont typeface="Wingdings" pitchFamily="2" charset="2"/>
              <a:buChar char="ü"/>
            </a:pPr>
            <a:r>
              <a:rPr lang="es-MX" dirty="0" smtClean="0">
                <a:solidFill>
                  <a:schemeClr val="bg1"/>
                </a:solidFill>
                <a:latin typeface="Times New Roman" pitchFamily="18" charset="0"/>
                <a:cs typeface="Times New Roman" pitchFamily="18" charset="0"/>
              </a:rPr>
              <a:t>Fortalecimiento del currículo</a:t>
            </a:r>
          </a:p>
          <a:p>
            <a:pPr marL="285750" indent="-285750">
              <a:buFont typeface="Wingdings" pitchFamily="2" charset="2"/>
              <a:buChar char="ü"/>
            </a:pPr>
            <a:r>
              <a:rPr lang="es-MX" dirty="0" smtClean="0">
                <a:solidFill>
                  <a:schemeClr val="bg1"/>
                </a:solidFill>
                <a:latin typeface="Times New Roman" pitchFamily="18" charset="0"/>
                <a:cs typeface="Times New Roman" pitchFamily="18" charset="0"/>
              </a:rPr>
              <a:t>Actualización docente</a:t>
            </a:r>
          </a:p>
          <a:p>
            <a:pPr marL="285750" indent="-285750">
              <a:buFont typeface="Wingdings" pitchFamily="2" charset="2"/>
              <a:buChar char="ü"/>
            </a:pPr>
            <a:r>
              <a:rPr lang="es-MX" dirty="0" smtClean="0">
                <a:solidFill>
                  <a:schemeClr val="bg1"/>
                </a:solidFill>
                <a:latin typeface="Times New Roman" pitchFamily="18" charset="0"/>
                <a:cs typeface="Times New Roman" pitchFamily="18" charset="0"/>
              </a:rPr>
              <a:t>Formación de decisores</a:t>
            </a:r>
            <a:endParaRPr lang="es-MX" dirty="0">
              <a:solidFill>
                <a:schemeClr val="bg1"/>
              </a:solidFill>
              <a:latin typeface="Times New Roman" pitchFamily="18" charset="0"/>
              <a:cs typeface="Times New Roman" pitchFamily="18" charset="0"/>
            </a:endParaRPr>
          </a:p>
        </p:txBody>
      </p:sp>
      <p:sp>
        <p:nvSpPr>
          <p:cNvPr id="7" name="6 Flecha derecha"/>
          <p:cNvSpPr/>
          <p:nvPr/>
        </p:nvSpPr>
        <p:spPr>
          <a:xfrm>
            <a:off x="4267200" y="1752600"/>
            <a:ext cx="457200" cy="1676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inta perforada"/>
          <p:cNvSpPr/>
          <p:nvPr/>
        </p:nvSpPr>
        <p:spPr>
          <a:xfrm>
            <a:off x="4800600" y="1524000"/>
            <a:ext cx="3962400" cy="2057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Educación para el desarrollo sustentable</a:t>
            </a:r>
          </a:p>
          <a:p>
            <a:r>
              <a:rPr lang="es-MX" dirty="0" smtClean="0">
                <a:solidFill>
                  <a:schemeClr val="bg1"/>
                </a:solidFill>
                <a:latin typeface="Times New Roman" pitchFamily="18" charset="0"/>
                <a:cs typeface="Times New Roman" pitchFamily="18" charset="0"/>
              </a:rPr>
              <a:t>Medio ambiente, uno entre diversos problemas, pero reposiciona el campo</a:t>
            </a:r>
            <a:endParaRPr lang="es-MX" dirty="0">
              <a:solidFill>
                <a:schemeClr val="bg1"/>
              </a:solidFill>
              <a:latin typeface="Times New Roman" pitchFamily="18" charset="0"/>
              <a:cs typeface="Times New Roman" pitchFamily="18" charset="0"/>
            </a:endParaRPr>
          </a:p>
        </p:txBody>
      </p:sp>
      <p:sp>
        <p:nvSpPr>
          <p:cNvPr id="11" name="10 Rectángulo redondeado"/>
          <p:cNvSpPr/>
          <p:nvPr/>
        </p:nvSpPr>
        <p:spPr>
          <a:xfrm>
            <a:off x="304800" y="4648200"/>
            <a:ext cx="2362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Educación para el desarrollo sustentable</a:t>
            </a:r>
            <a:endParaRPr lang="es-MX" dirty="0">
              <a:latin typeface="Times New Roman" pitchFamily="18" charset="0"/>
              <a:cs typeface="Times New Roman" pitchFamily="18" charset="0"/>
            </a:endParaRPr>
          </a:p>
        </p:txBody>
      </p:sp>
      <p:sp>
        <p:nvSpPr>
          <p:cNvPr id="12" name="11 Rectángulo redondeado"/>
          <p:cNvSpPr/>
          <p:nvPr/>
        </p:nvSpPr>
        <p:spPr>
          <a:xfrm>
            <a:off x="3048000" y="4267200"/>
            <a:ext cx="2743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atin typeface="Times New Roman" pitchFamily="18" charset="0"/>
                <a:cs typeface="Times New Roman" pitchFamily="18" charset="0"/>
              </a:rPr>
              <a:t>Termino problemático</a:t>
            </a:r>
            <a:r>
              <a:rPr lang="es-MX" dirty="0" smtClean="0">
                <a:latin typeface="Times New Roman" pitchFamily="18" charset="0"/>
                <a:cs typeface="Times New Roman" pitchFamily="18" charset="0"/>
              </a:rPr>
              <a:t>, diversas interpretaciones y contradicciones internas sustantivas</a:t>
            </a:r>
            <a:endParaRPr lang="es-MX" dirty="0">
              <a:latin typeface="Times New Roman" pitchFamily="18" charset="0"/>
              <a:cs typeface="Times New Roman" pitchFamily="18" charset="0"/>
            </a:endParaRPr>
          </a:p>
        </p:txBody>
      </p:sp>
      <p:sp>
        <p:nvSpPr>
          <p:cNvPr id="13" name="12 Abrir llave"/>
          <p:cNvSpPr/>
          <p:nvPr/>
        </p:nvSpPr>
        <p:spPr>
          <a:xfrm>
            <a:off x="6248400" y="3581400"/>
            <a:ext cx="45719" cy="2971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4" name="13 Rectángulo redondeado"/>
          <p:cNvSpPr/>
          <p:nvPr/>
        </p:nvSpPr>
        <p:spPr>
          <a:xfrm>
            <a:off x="6477000" y="3429000"/>
            <a:ext cx="23622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err="1" smtClean="0">
                <a:latin typeface="Times New Roman" pitchFamily="18" charset="0"/>
                <a:cs typeface="Times New Roman" pitchFamily="18" charset="0"/>
              </a:rPr>
              <a:t>Smyth</a:t>
            </a:r>
            <a:r>
              <a:rPr lang="es-MX" sz="1400" dirty="0" smtClean="0">
                <a:latin typeface="Times New Roman" pitchFamily="18" charset="0"/>
                <a:cs typeface="Times New Roman" pitchFamily="18" charset="0"/>
              </a:rPr>
              <a:t>, J., 1995: “</a:t>
            </a:r>
            <a:r>
              <a:rPr lang="es-MX" sz="1400" dirty="0" err="1" smtClean="0">
                <a:latin typeface="Times New Roman" pitchFamily="18" charset="0"/>
                <a:cs typeface="Times New Roman" pitchFamily="18" charset="0"/>
              </a:rPr>
              <a:t>Environment</a:t>
            </a:r>
            <a:r>
              <a:rPr lang="es-MX" sz="1400" dirty="0" smtClean="0">
                <a:latin typeface="Times New Roman" pitchFamily="18" charset="0"/>
                <a:cs typeface="Times New Roman" pitchFamily="18" charset="0"/>
              </a:rPr>
              <a:t> and </a:t>
            </a:r>
            <a:r>
              <a:rPr lang="es-MX" sz="1400" dirty="0" err="1" smtClean="0">
                <a:latin typeface="Times New Roman" pitchFamily="18" charset="0"/>
                <a:cs typeface="Times New Roman" pitchFamily="18" charset="0"/>
              </a:rPr>
              <a:t>education</a:t>
            </a:r>
            <a:r>
              <a:rPr lang="es-MX" sz="1400" dirty="0" smtClean="0">
                <a:latin typeface="Times New Roman" pitchFamily="18" charset="0"/>
                <a:cs typeface="Times New Roman" pitchFamily="18" charset="0"/>
              </a:rPr>
              <a:t>: a </a:t>
            </a:r>
            <a:r>
              <a:rPr lang="es-MX" sz="1400" dirty="0" err="1" smtClean="0">
                <a:latin typeface="Times New Roman" pitchFamily="18" charset="0"/>
                <a:cs typeface="Times New Roman" pitchFamily="18" charset="0"/>
              </a:rPr>
              <a:t>view</a:t>
            </a:r>
            <a:r>
              <a:rPr lang="es-MX" sz="1400" dirty="0" smtClean="0">
                <a:latin typeface="Times New Roman" pitchFamily="18" charset="0"/>
                <a:cs typeface="Times New Roman" pitchFamily="18" charset="0"/>
              </a:rPr>
              <a:t> of </a:t>
            </a:r>
            <a:r>
              <a:rPr lang="es-MX" sz="1400" dirty="0" err="1" smtClean="0">
                <a:latin typeface="Times New Roman" pitchFamily="18" charset="0"/>
                <a:cs typeface="Times New Roman" pitchFamily="18" charset="0"/>
              </a:rPr>
              <a:t>changing</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scene</a:t>
            </a:r>
            <a:r>
              <a:rPr lang="es-MX" sz="1400" dirty="0" smtClean="0">
                <a:latin typeface="Times New Roman" pitchFamily="18" charset="0"/>
                <a:cs typeface="Times New Roman" pitchFamily="18" charset="0"/>
              </a:rPr>
              <a:t>”</a:t>
            </a:r>
            <a:r>
              <a:rPr lang="es-MX" sz="1400" i="1" dirty="0" smtClean="0">
                <a:latin typeface="Times New Roman" pitchFamily="18" charset="0"/>
                <a:cs typeface="Times New Roman" pitchFamily="18" charset="0"/>
              </a:rPr>
              <a:t>, en </a:t>
            </a:r>
            <a:r>
              <a:rPr lang="es-MX" sz="1400" i="1" dirty="0" err="1" smtClean="0">
                <a:latin typeface="Times New Roman" pitchFamily="18" charset="0"/>
                <a:cs typeface="Times New Roman" pitchFamily="18" charset="0"/>
              </a:rPr>
              <a:t>Environmental</a:t>
            </a:r>
            <a:r>
              <a:rPr lang="es-MX" sz="1400" i="1" dirty="0" smtClean="0">
                <a:latin typeface="Times New Roman" pitchFamily="18" charset="0"/>
                <a:cs typeface="Times New Roman" pitchFamily="18" charset="0"/>
              </a:rPr>
              <a:t> </a:t>
            </a:r>
            <a:r>
              <a:rPr lang="es-MX" sz="1400" i="1" dirty="0" err="1" smtClean="0">
                <a:latin typeface="Times New Roman" pitchFamily="18" charset="0"/>
                <a:cs typeface="Times New Roman" pitchFamily="18" charset="0"/>
              </a:rPr>
              <a:t>Education</a:t>
            </a:r>
            <a:r>
              <a:rPr lang="es-MX" sz="1400" i="1" dirty="0" smtClean="0">
                <a:latin typeface="Times New Roman" pitchFamily="18" charset="0"/>
                <a:cs typeface="Times New Roman" pitchFamily="18" charset="0"/>
              </a:rPr>
              <a:t> </a:t>
            </a:r>
            <a:r>
              <a:rPr lang="es-MX" sz="1400" i="1" dirty="0" err="1" smtClean="0">
                <a:latin typeface="Times New Roman" pitchFamily="18" charset="0"/>
                <a:cs typeface="Times New Roman" pitchFamily="18" charset="0"/>
              </a:rPr>
              <a:t>Research</a:t>
            </a:r>
            <a:endParaRPr lang="es-MX" sz="1400" i="1" dirty="0">
              <a:latin typeface="Times New Roman" pitchFamily="18" charset="0"/>
              <a:cs typeface="Times New Roman" pitchFamily="18" charset="0"/>
            </a:endParaRPr>
          </a:p>
        </p:txBody>
      </p:sp>
      <p:sp>
        <p:nvSpPr>
          <p:cNvPr id="16" name="15 Rectángulo redondeado"/>
          <p:cNvSpPr/>
          <p:nvPr/>
        </p:nvSpPr>
        <p:spPr>
          <a:xfrm>
            <a:off x="6553200" y="5105400"/>
            <a:ext cx="23622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err="1" smtClean="0">
                <a:latin typeface="Times New Roman" pitchFamily="18" charset="0"/>
                <a:cs typeface="Times New Roman" pitchFamily="18" charset="0"/>
              </a:rPr>
              <a:t>Bonnett</a:t>
            </a:r>
            <a:r>
              <a:rPr lang="es-MX" sz="1400" dirty="0" smtClean="0">
                <a:latin typeface="Times New Roman" pitchFamily="18" charset="0"/>
                <a:cs typeface="Times New Roman" pitchFamily="18" charset="0"/>
              </a:rPr>
              <a:t>, M., 2002: “</a:t>
            </a:r>
            <a:r>
              <a:rPr lang="es-MX" sz="1400" dirty="0" err="1" smtClean="0">
                <a:latin typeface="Times New Roman" pitchFamily="18" charset="0"/>
                <a:cs typeface="Times New Roman" pitchFamily="18" charset="0"/>
              </a:rPr>
              <a:t>Education</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for</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sustainability</a:t>
            </a:r>
            <a:r>
              <a:rPr lang="es-MX" sz="1400" dirty="0" smtClean="0">
                <a:latin typeface="Times New Roman" pitchFamily="18" charset="0"/>
                <a:cs typeface="Times New Roman" pitchFamily="18" charset="0"/>
              </a:rPr>
              <a:t> as a </a:t>
            </a:r>
            <a:r>
              <a:rPr lang="es-MX" sz="1400" dirty="0" err="1" smtClean="0">
                <a:latin typeface="Times New Roman" pitchFamily="18" charset="0"/>
                <a:cs typeface="Times New Roman" pitchFamily="18" charset="0"/>
              </a:rPr>
              <a:t>frame</a:t>
            </a:r>
            <a:r>
              <a:rPr lang="es-MX" sz="1400" dirty="0" smtClean="0">
                <a:latin typeface="Times New Roman" pitchFamily="18" charset="0"/>
                <a:cs typeface="Times New Roman" pitchFamily="18" charset="0"/>
              </a:rPr>
              <a:t> of </a:t>
            </a:r>
            <a:r>
              <a:rPr lang="es-MX" sz="1400" dirty="0" err="1" smtClean="0">
                <a:latin typeface="Times New Roman" pitchFamily="18" charset="0"/>
                <a:cs typeface="Times New Roman" pitchFamily="18" charset="0"/>
              </a:rPr>
              <a:t>mind</a:t>
            </a:r>
            <a:r>
              <a:rPr lang="es-MX" sz="1400" dirty="0" smtClean="0">
                <a:latin typeface="Times New Roman" pitchFamily="18" charset="0"/>
                <a:cs typeface="Times New Roman" pitchFamily="18" charset="0"/>
              </a:rPr>
              <a:t>” en </a:t>
            </a:r>
            <a:r>
              <a:rPr lang="es-MX" sz="1400" i="1" dirty="0" err="1">
                <a:latin typeface="Times New Roman" pitchFamily="18" charset="0"/>
                <a:cs typeface="Times New Roman" pitchFamily="18" charset="0"/>
              </a:rPr>
              <a:t>Environmental</a:t>
            </a:r>
            <a:r>
              <a:rPr lang="es-MX" sz="1400" i="1" dirty="0">
                <a:latin typeface="Times New Roman" pitchFamily="18" charset="0"/>
                <a:cs typeface="Times New Roman" pitchFamily="18" charset="0"/>
              </a:rPr>
              <a:t> </a:t>
            </a:r>
            <a:r>
              <a:rPr lang="es-MX" sz="1400" i="1" dirty="0" err="1">
                <a:latin typeface="Times New Roman" pitchFamily="18" charset="0"/>
                <a:cs typeface="Times New Roman" pitchFamily="18" charset="0"/>
              </a:rPr>
              <a:t>Education</a:t>
            </a:r>
            <a:r>
              <a:rPr lang="es-MX" sz="1400" i="1" dirty="0">
                <a:latin typeface="Times New Roman" pitchFamily="18" charset="0"/>
                <a:cs typeface="Times New Roman" pitchFamily="18" charset="0"/>
              </a:rPr>
              <a:t> </a:t>
            </a:r>
            <a:r>
              <a:rPr lang="es-MX" sz="1400" i="1" dirty="0" err="1">
                <a:latin typeface="Times New Roman" pitchFamily="18" charset="0"/>
                <a:cs typeface="Times New Roman" pitchFamily="18" charset="0"/>
              </a:rPr>
              <a:t>Research</a:t>
            </a:r>
            <a:r>
              <a:rPr lang="es-MX" dirty="0" smtClean="0">
                <a:latin typeface="Times New Roman" pitchFamily="18" charset="0"/>
                <a:cs typeface="Times New Roman" pitchFamily="18" charset="0"/>
              </a:rPr>
              <a:t> </a:t>
            </a:r>
            <a:endParaRPr lang="es-MX" dirty="0">
              <a:latin typeface="Times New Roman" pitchFamily="18" charset="0"/>
              <a:cs typeface="Times New Roman" pitchFamily="18" charset="0"/>
            </a:endParaRPr>
          </a:p>
        </p:txBody>
      </p:sp>
      <p:sp>
        <p:nvSpPr>
          <p:cNvPr id="20" name="19 Flecha derecha"/>
          <p:cNvSpPr/>
          <p:nvPr/>
        </p:nvSpPr>
        <p:spPr>
          <a:xfrm>
            <a:off x="2743200" y="4572000"/>
            <a:ext cx="228600" cy="1143000"/>
          </a:xfrm>
          <a:prstGeom prst="rightArrow">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20 Flecha izquierda"/>
          <p:cNvSpPr/>
          <p:nvPr/>
        </p:nvSpPr>
        <p:spPr>
          <a:xfrm>
            <a:off x="5867400" y="3886200"/>
            <a:ext cx="304800" cy="2362200"/>
          </a:xfrm>
          <a:prstGeom prst="leftArrow">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8" name="7 Grupo"/>
          <p:cNvGrpSpPr/>
          <p:nvPr/>
        </p:nvGrpSpPr>
        <p:grpSpPr>
          <a:xfrm>
            <a:off x="304800" y="914400"/>
            <a:ext cx="8534400" cy="533400"/>
            <a:chOff x="304800" y="914400"/>
            <a:chExt cx="8534400" cy="533400"/>
          </a:xfrm>
        </p:grpSpPr>
        <p:cxnSp>
          <p:nvCxnSpPr>
            <p:cNvPr id="9" name="8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11" name="10 CuadroTexto"/>
          <p:cNvSpPr txBox="1"/>
          <p:nvPr/>
        </p:nvSpPr>
        <p:spPr>
          <a:xfrm>
            <a:off x="286247" y="1010623"/>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pic>
        <p:nvPicPr>
          <p:cNvPr id="1026" name="Picture 2" descr="1992 (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2169" y="4648200"/>
            <a:ext cx="1409700" cy="1857376"/>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12 Rectángulo redondeado"/>
          <p:cNvSpPr/>
          <p:nvPr/>
        </p:nvSpPr>
        <p:spPr>
          <a:xfrm>
            <a:off x="304800" y="1600200"/>
            <a:ext cx="8534400" cy="4260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err="1" smtClean="0">
                <a:latin typeface="Times New Roman" pitchFamily="18" charset="0"/>
                <a:cs typeface="Times New Roman" pitchFamily="18" charset="0"/>
              </a:rPr>
              <a:t>Smyth</a:t>
            </a:r>
            <a:r>
              <a:rPr lang="es-MX" sz="1400" dirty="0" smtClean="0">
                <a:latin typeface="Times New Roman" pitchFamily="18" charset="0"/>
                <a:cs typeface="Times New Roman" pitchFamily="18" charset="0"/>
              </a:rPr>
              <a:t>, J., 1995: “</a:t>
            </a:r>
            <a:r>
              <a:rPr lang="es-MX" sz="1400" dirty="0" err="1" smtClean="0">
                <a:latin typeface="Times New Roman" pitchFamily="18" charset="0"/>
                <a:cs typeface="Times New Roman" pitchFamily="18" charset="0"/>
              </a:rPr>
              <a:t>Environment</a:t>
            </a:r>
            <a:r>
              <a:rPr lang="es-MX" sz="1400" dirty="0" smtClean="0">
                <a:latin typeface="Times New Roman" pitchFamily="18" charset="0"/>
                <a:cs typeface="Times New Roman" pitchFamily="18" charset="0"/>
              </a:rPr>
              <a:t> and </a:t>
            </a:r>
            <a:r>
              <a:rPr lang="es-MX" sz="1400" dirty="0" err="1" smtClean="0">
                <a:latin typeface="Times New Roman" pitchFamily="18" charset="0"/>
                <a:cs typeface="Times New Roman" pitchFamily="18" charset="0"/>
              </a:rPr>
              <a:t>education</a:t>
            </a:r>
            <a:r>
              <a:rPr lang="es-MX" sz="1400" dirty="0" smtClean="0">
                <a:latin typeface="Times New Roman" pitchFamily="18" charset="0"/>
                <a:cs typeface="Times New Roman" pitchFamily="18" charset="0"/>
              </a:rPr>
              <a:t>: a </a:t>
            </a:r>
            <a:r>
              <a:rPr lang="es-MX" sz="1400" dirty="0" err="1" smtClean="0">
                <a:latin typeface="Times New Roman" pitchFamily="18" charset="0"/>
                <a:cs typeface="Times New Roman" pitchFamily="18" charset="0"/>
              </a:rPr>
              <a:t>view</a:t>
            </a:r>
            <a:r>
              <a:rPr lang="es-MX" sz="1400" dirty="0" smtClean="0">
                <a:latin typeface="Times New Roman" pitchFamily="18" charset="0"/>
                <a:cs typeface="Times New Roman" pitchFamily="18" charset="0"/>
              </a:rPr>
              <a:t> of </a:t>
            </a:r>
            <a:r>
              <a:rPr lang="es-MX" sz="1400" dirty="0" err="1" smtClean="0">
                <a:latin typeface="Times New Roman" pitchFamily="18" charset="0"/>
                <a:cs typeface="Times New Roman" pitchFamily="18" charset="0"/>
              </a:rPr>
              <a:t>changing</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scene</a:t>
            </a:r>
            <a:r>
              <a:rPr lang="es-MX" sz="1400" dirty="0" smtClean="0">
                <a:latin typeface="Times New Roman" pitchFamily="18" charset="0"/>
                <a:cs typeface="Times New Roman" pitchFamily="18" charset="0"/>
              </a:rPr>
              <a:t>”</a:t>
            </a:r>
            <a:r>
              <a:rPr lang="es-MX" sz="1400" i="1" dirty="0" smtClean="0">
                <a:latin typeface="Times New Roman" pitchFamily="18" charset="0"/>
                <a:cs typeface="Times New Roman" pitchFamily="18" charset="0"/>
              </a:rPr>
              <a:t>, en </a:t>
            </a:r>
            <a:r>
              <a:rPr lang="es-MX" sz="1400" i="1" dirty="0" err="1" smtClean="0">
                <a:latin typeface="Times New Roman" pitchFamily="18" charset="0"/>
                <a:cs typeface="Times New Roman" pitchFamily="18" charset="0"/>
              </a:rPr>
              <a:t>Environmental</a:t>
            </a:r>
            <a:r>
              <a:rPr lang="es-MX" sz="1400" i="1" dirty="0" smtClean="0">
                <a:latin typeface="Times New Roman" pitchFamily="18" charset="0"/>
                <a:cs typeface="Times New Roman" pitchFamily="18" charset="0"/>
              </a:rPr>
              <a:t> </a:t>
            </a:r>
            <a:r>
              <a:rPr lang="es-MX" sz="1400" i="1" dirty="0" err="1" smtClean="0">
                <a:latin typeface="Times New Roman" pitchFamily="18" charset="0"/>
                <a:cs typeface="Times New Roman" pitchFamily="18" charset="0"/>
              </a:rPr>
              <a:t>Education</a:t>
            </a:r>
            <a:r>
              <a:rPr lang="es-MX" sz="1400" i="1" dirty="0" smtClean="0">
                <a:latin typeface="Times New Roman" pitchFamily="18" charset="0"/>
                <a:cs typeface="Times New Roman" pitchFamily="18" charset="0"/>
              </a:rPr>
              <a:t> </a:t>
            </a:r>
            <a:r>
              <a:rPr lang="es-MX" sz="1400" i="1" dirty="0" err="1" smtClean="0">
                <a:latin typeface="Times New Roman" pitchFamily="18" charset="0"/>
                <a:cs typeface="Times New Roman" pitchFamily="18" charset="0"/>
              </a:rPr>
              <a:t>Research</a:t>
            </a:r>
            <a:endParaRPr lang="es-MX" sz="1400" i="1" dirty="0">
              <a:latin typeface="Times New Roman" pitchFamily="18" charset="0"/>
              <a:cs typeface="Times New Roman" pitchFamily="18" charset="0"/>
            </a:endParaRPr>
          </a:p>
        </p:txBody>
      </p:sp>
      <p:sp>
        <p:nvSpPr>
          <p:cNvPr id="12" name="11 Rectángulo redondeado"/>
          <p:cNvSpPr/>
          <p:nvPr/>
        </p:nvSpPr>
        <p:spPr>
          <a:xfrm>
            <a:off x="487348" y="2209800"/>
            <a:ext cx="8351851"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Postura fuertemente política</a:t>
            </a:r>
            <a:endParaRPr lang="es-MX" dirty="0">
              <a:solidFill>
                <a:schemeClr val="bg1"/>
              </a:solidFill>
              <a:latin typeface="Times New Roman" pitchFamily="18" charset="0"/>
              <a:cs typeface="Times New Roman" pitchFamily="18" charset="0"/>
            </a:endParaRPr>
          </a:p>
        </p:txBody>
      </p:sp>
      <p:sp>
        <p:nvSpPr>
          <p:cNvPr id="14" name="13 Rectángulo redondeado"/>
          <p:cNvSpPr/>
          <p:nvPr/>
        </p:nvSpPr>
        <p:spPr>
          <a:xfrm>
            <a:off x="990600" y="2819400"/>
            <a:ext cx="72390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Cuestiona posturas ingenuas: </a:t>
            </a:r>
          </a:p>
          <a:p>
            <a:pPr algn="ctr"/>
            <a:r>
              <a:rPr lang="es-MX" dirty="0" smtClean="0">
                <a:solidFill>
                  <a:schemeClr val="bg1"/>
                </a:solidFill>
                <a:latin typeface="Times New Roman" pitchFamily="18" charset="0"/>
                <a:cs typeface="Times New Roman" pitchFamily="18" charset="0"/>
              </a:rPr>
              <a:t>MA, simple depósito de materias primas para sostener el desarrollo </a:t>
            </a:r>
            <a:endParaRPr lang="es-MX" dirty="0">
              <a:solidFill>
                <a:schemeClr val="bg1"/>
              </a:solidFill>
              <a:latin typeface="Times New Roman" pitchFamily="18" charset="0"/>
              <a:cs typeface="Times New Roman" pitchFamily="18" charset="0"/>
            </a:endParaRPr>
          </a:p>
        </p:txBody>
      </p:sp>
      <p:sp>
        <p:nvSpPr>
          <p:cNvPr id="15" name="14 Rectángulo redondeado"/>
          <p:cNvSpPr/>
          <p:nvPr/>
        </p:nvSpPr>
        <p:spPr>
          <a:xfrm>
            <a:off x="501924" y="3657600"/>
            <a:ext cx="368907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latin typeface="Times New Roman" pitchFamily="18" charset="0"/>
                <a:cs typeface="Times New Roman" pitchFamily="18" charset="0"/>
              </a:rPr>
              <a:t>Ambientalistas</a:t>
            </a:r>
          </a:p>
          <a:p>
            <a:pPr algn="ctr"/>
            <a:r>
              <a:rPr lang="es-MX" sz="1600" dirty="0" smtClean="0">
                <a:latin typeface="Times New Roman" pitchFamily="18" charset="0"/>
                <a:cs typeface="Times New Roman" pitchFamily="18" charset="0"/>
              </a:rPr>
              <a:t> vs</a:t>
            </a:r>
          </a:p>
          <a:p>
            <a:pPr algn="ctr"/>
            <a:r>
              <a:rPr lang="es-MX" sz="1600" dirty="0" smtClean="0">
                <a:latin typeface="Times New Roman" pitchFamily="18" charset="0"/>
                <a:cs typeface="Times New Roman" pitchFamily="18" charset="0"/>
              </a:rPr>
              <a:t> desarrollistas</a:t>
            </a:r>
            <a:endParaRPr lang="es-MX" sz="1600" dirty="0">
              <a:latin typeface="Times New Roman" pitchFamily="18" charset="0"/>
              <a:cs typeface="Times New Roman" pitchFamily="18" charset="0"/>
            </a:endParaRPr>
          </a:p>
        </p:txBody>
      </p:sp>
      <p:sp>
        <p:nvSpPr>
          <p:cNvPr id="16" name="15 Rectángulo redondeado"/>
          <p:cNvSpPr/>
          <p:nvPr/>
        </p:nvSpPr>
        <p:spPr>
          <a:xfrm>
            <a:off x="4663274" y="3657600"/>
            <a:ext cx="409972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solidFill>
                <a:latin typeface="Times New Roman" pitchFamily="18" charset="0"/>
                <a:cs typeface="Times New Roman" pitchFamily="18" charset="0"/>
              </a:rPr>
              <a:t>Libertad, democracia, justicia</a:t>
            </a:r>
            <a:r>
              <a:rPr lang="es-MX" sz="1600" dirty="0" smtClean="0">
                <a:latin typeface="Times New Roman" pitchFamily="18" charset="0"/>
                <a:cs typeface="Times New Roman" pitchFamily="18" charset="0"/>
              </a:rPr>
              <a:t>,</a:t>
            </a:r>
          </a:p>
          <a:p>
            <a:pPr algn="ctr"/>
            <a:r>
              <a:rPr lang="es-MX" sz="1600" dirty="0" smtClean="0">
                <a:latin typeface="Times New Roman" pitchFamily="18" charset="0"/>
                <a:cs typeface="Times New Roman" pitchFamily="18" charset="0"/>
              </a:rPr>
              <a:t>la justificación para apropiarse de energéticos y rutas geopolíticamente estratégicas</a:t>
            </a:r>
            <a:endParaRPr lang="es-MX" sz="1600" dirty="0">
              <a:latin typeface="Times New Roman" pitchFamily="18" charset="0"/>
              <a:cs typeface="Times New Roman" pitchFamily="18" charset="0"/>
            </a:endParaRPr>
          </a:p>
        </p:txBody>
      </p:sp>
      <p:sp>
        <p:nvSpPr>
          <p:cNvPr id="17" name="16 Flecha a la derecha con bandas"/>
          <p:cNvSpPr/>
          <p:nvPr/>
        </p:nvSpPr>
        <p:spPr>
          <a:xfrm>
            <a:off x="1905000" y="5105400"/>
            <a:ext cx="266700" cy="152400"/>
          </a:xfrm>
          <a:prstGeom prst="stripedRightArrow">
            <a:avLst/>
          </a:prstGeom>
          <a:solidFill>
            <a:schemeClr val="tx2">
              <a:lumMod val="9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p:cNvSpPr/>
          <p:nvPr/>
        </p:nvSpPr>
        <p:spPr>
          <a:xfrm>
            <a:off x="2209800" y="5029200"/>
            <a:ext cx="930138"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82.7%</a:t>
            </a:r>
            <a:endParaRPr lang="es-MX" dirty="0">
              <a:latin typeface="Times New Roman" pitchFamily="18" charset="0"/>
              <a:cs typeface="Times New Roman" pitchFamily="18" charset="0"/>
            </a:endParaRPr>
          </a:p>
        </p:txBody>
      </p:sp>
      <p:sp>
        <p:nvSpPr>
          <p:cNvPr id="21" name="20 Flecha a la derecha con bandas"/>
          <p:cNvSpPr/>
          <p:nvPr/>
        </p:nvSpPr>
        <p:spPr>
          <a:xfrm>
            <a:off x="1905000" y="6248400"/>
            <a:ext cx="266700" cy="152400"/>
          </a:xfrm>
          <a:prstGeom prst="stripedRightArrow">
            <a:avLst/>
          </a:prstGeom>
          <a:solidFill>
            <a:srgbClr val="FF0000"/>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21 Rectángulo"/>
          <p:cNvSpPr/>
          <p:nvPr/>
        </p:nvSpPr>
        <p:spPr>
          <a:xfrm>
            <a:off x="2209800" y="6172200"/>
            <a:ext cx="930138"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1.4%</a:t>
            </a:r>
            <a:endParaRPr lang="es-MX" dirty="0">
              <a:latin typeface="Times New Roman" pitchFamily="18" charset="0"/>
              <a:cs typeface="Times New Roman" pitchFamily="18" charset="0"/>
            </a:endParaRPr>
          </a:p>
        </p:txBody>
      </p:sp>
      <p:sp>
        <p:nvSpPr>
          <p:cNvPr id="19" name="18 Cerrar llave"/>
          <p:cNvSpPr/>
          <p:nvPr/>
        </p:nvSpPr>
        <p:spPr>
          <a:xfrm>
            <a:off x="3200400" y="5334000"/>
            <a:ext cx="152400" cy="117157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24" name="23 Rectángulo"/>
          <p:cNvSpPr/>
          <p:nvPr/>
        </p:nvSpPr>
        <p:spPr>
          <a:xfrm>
            <a:off x="3352800" y="5767388"/>
            <a:ext cx="815838"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FF0000"/>
                </a:solidFill>
                <a:latin typeface="Times New Roman" pitchFamily="18" charset="0"/>
                <a:cs typeface="Times New Roman" pitchFamily="18" charset="0"/>
              </a:rPr>
              <a:t>17.3%</a:t>
            </a:r>
            <a:endParaRPr lang="es-MX" dirty="0">
              <a:solidFill>
                <a:srgbClr val="FF0000"/>
              </a:solidFill>
              <a:latin typeface="Times New Roman" pitchFamily="18" charset="0"/>
              <a:cs typeface="Times New Roman" pitchFamily="18" charset="0"/>
            </a:endParaRPr>
          </a:p>
        </p:txBody>
      </p:sp>
      <p:sp>
        <p:nvSpPr>
          <p:cNvPr id="25" name="24 Flecha derecha"/>
          <p:cNvSpPr/>
          <p:nvPr/>
        </p:nvSpPr>
        <p:spPr>
          <a:xfrm>
            <a:off x="4191000" y="4572000"/>
            <a:ext cx="4419600" cy="762000"/>
          </a:xfrm>
          <a:prstGeom prst="rightArrow">
            <a:avLst>
              <a:gd name="adj1" fmla="val 77826"/>
              <a:gd name="adj2" fmla="val 778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Desde 1992 aumento de la </a:t>
            </a:r>
            <a:r>
              <a:rPr lang="es-MX" b="1" dirty="0" smtClean="0">
                <a:latin typeface="Times New Roman" pitchFamily="18" charset="0"/>
                <a:cs typeface="Times New Roman" pitchFamily="18" charset="0"/>
              </a:rPr>
              <a:t>brecha</a:t>
            </a:r>
          </a:p>
          <a:p>
            <a:pPr algn="ctr"/>
            <a:r>
              <a:rPr lang="es-MX" dirty="0" smtClean="0">
                <a:latin typeface="Times New Roman" pitchFamily="18" charset="0"/>
                <a:cs typeface="Times New Roman" pitchFamily="18" charset="0"/>
              </a:rPr>
              <a:t>Económica y social</a:t>
            </a:r>
            <a:endParaRPr lang="es-MX" dirty="0">
              <a:latin typeface="Times New Roman" pitchFamily="18" charset="0"/>
              <a:cs typeface="Times New Roman" pitchFamily="18" charset="0"/>
            </a:endParaRPr>
          </a:p>
        </p:txBody>
      </p:sp>
      <p:sp>
        <p:nvSpPr>
          <p:cNvPr id="26" name="25 Rectángulo redondeado"/>
          <p:cNvSpPr/>
          <p:nvPr/>
        </p:nvSpPr>
        <p:spPr>
          <a:xfrm>
            <a:off x="4191000" y="5410200"/>
            <a:ext cx="1280327" cy="10953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latin typeface="Times New Roman" pitchFamily="18" charset="0"/>
                <a:cs typeface="Times New Roman" pitchFamily="18" charset="0"/>
              </a:rPr>
              <a:t>Incremento del </a:t>
            </a:r>
            <a:r>
              <a:rPr lang="es-MX" sz="1600" dirty="0" smtClean="0">
                <a:solidFill>
                  <a:schemeClr val="bg1"/>
                </a:solidFill>
                <a:latin typeface="Times New Roman" pitchFamily="18" charset="0"/>
                <a:cs typeface="Times New Roman" pitchFamily="18" charset="0"/>
              </a:rPr>
              <a:t>deterioro ambiental</a:t>
            </a:r>
            <a:endParaRPr lang="es-MX" sz="1600" dirty="0">
              <a:solidFill>
                <a:schemeClr val="bg1"/>
              </a:solidFill>
              <a:latin typeface="Times New Roman" pitchFamily="18" charset="0"/>
              <a:cs typeface="Times New Roman" pitchFamily="18" charset="0"/>
            </a:endParaRPr>
          </a:p>
        </p:txBody>
      </p:sp>
      <p:sp>
        <p:nvSpPr>
          <p:cNvPr id="27" name="26 Rectángulo redondeado"/>
          <p:cNvSpPr/>
          <p:nvPr/>
        </p:nvSpPr>
        <p:spPr>
          <a:xfrm>
            <a:off x="5486400" y="5415543"/>
            <a:ext cx="3581400" cy="10953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Ø"/>
            </a:pPr>
            <a:r>
              <a:rPr lang="es-MX" sz="1400" dirty="0" smtClean="0">
                <a:latin typeface="Times New Roman" pitchFamily="18" charset="0"/>
                <a:cs typeface="Times New Roman" pitchFamily="18" charset="0"/>
              </a:rPr>
              <a:t>En 40 años se duplicó extracción de agua</a:t>
            </a:r>
          </a:p>
          <a:p>
            <a:pPr marL="285750" indent="-285750">
              <a:buFont typeface="Wingdings" pitchFamily="2" charset="2"/>
              <a:buChar char="Ø"/>
            </a:pPr>
            <a:r>
              <a:rPr lang="es-MX" sz="1400" dirty="0" smtClean="0">
                <a:latin typeface="Times New Roman" pitchFamily="18" charset="0"/>
                <a:cs typeface="Times New Roman" pitchFamily="18" charset="0"/>
              </a:rPr>
              <a:t>35% de manglares se perdió</a:t>
            </a:r>
          </a:p>
          <a:p>
            <a:pPr marL="285750" indent="-285750">
              <a:buFont typeface="Wingdings" pitchFamily="2" charset="2"/>
              <a:buChar char="Ø"/>
            </a:pPr>
            <a:r>
              <a:rPr lang="es-MX" sz="1400" dirty="0" smtClean="0">
                <a:latin typeface="Times New Roman" pitchFamily="18" charset="0"/>
                <a:cs typeface="Times New Roman" pitchFamily="18" charset="0"/>
              </a:rPr>
              <a:t>Se destruyó 20% de arrecifes</a:t>
            </a:r>
          </a:p>
          <a:p>
            <a:pPr marL="285750" indent="-285750">
              <a:buFont typeface="Wingdings" pitchFamily="2" charset="2"/>
              <a:buChar char="Ø"/>
            </a:pPr>
            <a:r>
              <a:rPr lang="es-MX" sz="1400" dirty="0" smtClean="0">
                <a:latin typeface="Times New Roman" pitchFamily="18" charset="0"/>
                <a:cs typeface="Times New Roman" pitchFamily="18" charset="0"/>
              </a:rPr>
              <a:t>25% de peces marinos se sobrexplotaron</a:t>
            </a:r>
          </a:p>
          <a:p>
            <a:pPr marL="285750" indent="-285750" algn="ctr">
              <a:buFont typeface="Wingdings" pitchFamily="2" charset="2"/>
              <a:buChar char="§"/>
            </a:pPr>
            <a:endParaRPr lang="es-MX" sz="1400" dirty="0">
              <a:latin typeface="Times New Roman" pitchFamily="18" charset="0"/>
              <a:cs typeface="Times New Roman" pitchFamily="18" charset="0"/>
            </a:endParaRPr>
          </a:p>
        </p:txBody>
      </p:sp>
    </p:spTree>
    <p:extLst>
      <p:ext uri="{BB962C8B-B14F-4D97-AF65-F5344CB8AC3E}">
        <p14:creationId xmlns="" xmlns:p14="http://schemas.microsoft.com/office/powerpoint/2010/main" val="3497221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8" name="7 Grupo"/>
          <p:cNvGrpSpPr/>
          <p:nvPr/>
        </p:nvGrpSpPr>
        <p:grpSpPr>
          <a:xfrm>
            <a:off x="304800" y="914400"/>
            <a:ext cx="8534400" cy="533400"/>
            <a:chOff x="304800" y="914400"/>
            <a:chExt cx="8534400" cy="533400"/>
          </a:xfrm>
        </p:grpSpPr>
        <p:cxnSp>
          <p:nvCxnSpPr>
            <p:cNvPr id="9" name="8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11" name="10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5" name="4 Rectángulo redondeado"/>
          <p:cNvSpPr/>
          <p:nvPr/>
        </p:nvSpPr>
        <p:spPr>
          <a:xfrm>
            <a:off x="304800" y="1600200"/>
            <a:ext cx="1524000" cy="9321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Brecha económica y social</a:t>
            </a:r>
            <a:endParaRPr lang="es-MX" dirty="0">
              <a:latin typeface="Times New Roman" pitchFamily="18" charset="0"/>
              <a:cs typeface="Times New Roman" pitchFamily="18" charset="0"/>
            </a:endParaRPr>
          </a:p>
        </p:txBody>
      </p:sp>
      <p:sp>
        <p:nvSpPr>
          <p:cNvPr id="12" name="11 Rectángulo redondeado"/>
          <p:cNvSpPr/>
          <p:nvPr/>
        </p:nvSpPr>
        <p:spPr>
          <a:xfrm>
            <a:off x="304800" y="2532363"/>
            <a:ext cx="1524000" cy="9178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Deterioro ambiental</a:t>
            </a:r>
            <a:endParaRPr lang="es-MX" dirty="0">
              <a:latin typeface="Times New Roman" pitchFamily="18" charset="0"/>
              <a:cs typeface="Times New Roman" pitchFamily="18" charset="0"/>
            </a:endParaRPr>
          </a:p>
        </p:txBody>
      </p:sp>
      <p:sp>
        <p:nvSpPr>
          <p:cNvPr id="6" name="5 Flecha derecha"/>
          <p:cNvSpPr/>
          <p:nvPr/>
        </p:nvSpPr>
        <p:spPr>
          <a:xfrm>
            <a:off x="3695700" y="1765089"/>
            <a:ext cx="228600" cy="1676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redondeado"/>
          <p:cNvSpPr/>
          <p:nvPr/>
        </p:nvSpPr>
        <p:spPr>
          <a:xfrm>
            <a:off x="4114800" y="1765089"/>
            <a:ext cx="2514600" cy="1663911"/>
          </a:xfrm>
          <a:prstGeom prst="roundRect">
            <a:avLst/>
          </a:prstGeom>
          <a:gradFill flip="none" rotWithShape="1">
            <a:gsLst>
              <a:gs pos="45000">
                <a:schemeClr val="accent1">
                  <a:tint val="66000"/>
                  <a:satMod val="160000"/>
                </a:schemeClr>
              </a:gs>
              <a:gs pos="88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latin typeface="Times New Roman" pitchFamily="18" charset="0"/>
                <a:cs typeface="Times New Roman" pitchFamily="18" charset="0"/>
              </a:rPr>
              <a:t>Crecen la economía y el </a:t>
            </a:r>
            <a:r>
              <a:rPr lang="es-MX" sz="1600" dirty="0" smtClean="0">
                <a:solidFill>
                  <a:schemeClr val="bg1"/>
                </a:solidFill>
                <a:latin typeface="Times New Roman" pitchFamily="18" charset="0"/>
                <a:cs typeface="Times New Roman" pitchFamily="18" charset="0"/>
              </a:rPr>
              <a:t>consumismo</a:t>
            </a:r>
            <a:r>
              <a:rPr lang="es-MX" sz="1600" dirty="0" smtClean="0">
                <a:latin typeface="Times New Roman" pitchFamily="18" charset="0"/>
                <a:cs typeface="Times New Roman" pitchFamily="18" charset="0"/>
              </a:rPr>
              <a:t>, sustentados en </a:t>
            </a:r>
            <a:r>
              <a:rPr lang="es-MX" sz="1600" dirty="0" smtClean="0">
                <a:solidFill>
                  <a:schemeClr val="bg1"/>
                </a:solidFill>
                <a:latin typeface="Times New Roman" pitchFamily="18" charset="0"/>
                <a:cs typeface="Times New Roman" pitchFamily="18" charset="0"/>
              </a:rPr>
              <a:t>individualismo y racionalidad económica</a:t>
            </a:r>
            <a:endParaRPr lang="es-MX" sz="1600" dirty="0">
              <a:solidFill>
                <a:schemeClr val="bg1"/>
              </a:solidFill>
              <a:latin typeface="Times New Roman" pitchFamily="18" charset="0"/>
              <a:cs typeface="Times New Roman" pitchFamily="18" charset="0"/>
            </a:endParaRPr>
          </a:p>
        </p:txBody>
      </p:sp>
      <p:grpSp>
        <p:nvGrpSpPr>
          <p:cNvPr id="19" name="18 Grupo"/>
          <p:cNvGrpSpPr/>
          <p:nvPr/>
        </p:nvGrpSpPr>
        <p:grpSpPr>
          <a:xfrm>
            <a:off x="6667500" y="1600200"/>
            <a:ext cx="2019300" cy="1905000"/>
            <a:chOff x="0" y="0"/>
            <a:chExt cx="9144000" cy="6858000"/>
          </a:xfrm>
        </p:grpSpPr>
        <p:pic>
          <p:nvPicPr>
            <p:cNvPr id="13"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3829050" cy="3829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10000" y="0"/>
              <a:ext cx="5334000" cy="3886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200400" y="2057400"/>
              <a:ext cx="1905000" cy="1895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267200" y="3733800"/>
              <a:ext cx="2590800" cy="312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 name="Picture 6"/>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0" y="3838575"/>
              <a:ext cx="4267200" cy="3019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 name="Picture 7"/>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6858000" y="2305050"/>
              <a:ext cx="2286000" cy="4552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3074" name="Picture 2" descr="http://t0.gstatic.com/images?q=tbn:ANd9GcSFwZqxZ11kU9ISW7kZlLNfBU8PwB61iK_1AvvMqnggX0pq40RZOXROD9Qy"/>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871663" y="1580506"/>
            <a:ext cx="1328737" cy="951858"/>
          </a:xfrm>
          <a:prstGeom prst="rect">
            <a:avLst/>
          </a:prstGeom>
          <a:noFill/>
          <a:extLst>
            <a:ext uri="{909E8E84-426E-40DD-AFC4-6F175D3DCCD1}">
              <a14:hiddenFill xmlns="" xmlns:a14="http://schemas.microsoft.com/office/drawing/2010/main">
                <a:solidFill>
                  <a:srgbClr val="FFFFFF"/>
                </a:solidFill>
              </a14:hiddenFill>
            </a:ext>
          </a:extLst>
        </p:spPr>
      </p:pic>
      <p:pic>
        <p:nvPicPr>
          <p:cNvPr id="3076" name="Picture 4" descr="http://2.bp.blogspot.com/_iharoUHGx80/SzWazFRaGNI/AAAAAAAAB5M/JWZ86EJGrBA/s1600/Rio+contaminado+2.jp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1871663" y="2533571"/>
            <a:ext cx="1313549" cy="916632"/>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19 Rectángulo redondeado"/>
          <p:cNvSpPr/>
          <p:nvPr/>
        </p:nvSpPr>
        <p:spPr>
          <a:xfrm>
            <a:off x="381000" y="3581400"/>
            <a:ext cx="83058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Desarrollo sustentable, concepto útil para consenso, pero oscurece temas políticos, filosóficos y técnicos sin resolver</a:t>
            </a:r>
            <a:endParaRPr lang="es-MX" dirty="0">
              <a:latin typeface="Times New Roman" pitchFamily="18" charset="0"/>
              <a:cs typeface="Times New Roman" pitchFamily="18" charset="0"/>
            </a:endParaRPr>
          </a:p>
        </p:txBody>
      </p:sp>
      <p:sp>
        <p:nvSpPr>
          <p:cNvPr id="21" name="20 Rectángulo redondeado"/>
          <p:cNvSpPr/>
          <p:nvPr/>
        </p:nvSpPr>
        <p:spPr>
          <a:xfrm>
            <a:off x="1143000" y="4343400"/>
            <a:ext cx="6651943"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¿Cómo educar bajo esta perspectiva?</a:t>
            </a:r>
            <a:endParaRPr lang="es-MX" dirty="0">
              <a:latin typeface="Times New Roman" pitchFamily="18" charset="0"/>
              <a:cs typeface="Times New Roman" pitchFamily="18" charset="0"/>
            </a:endParaRPr>
          </a:p>
        </p:txBody>
      </p:sp>
      <p:sp>
        <p:nvSpPr>
          <p:cNvPr id="22" name="21 Rectángulo redondeado"/>
          <p:cNvSpPr/>
          <p:nvPr/>
        </p:nvSpPr>
        <p:spPr>
          <a:xfrm>
            <a:off x="381000" y="4724400"/>
            <a:ext cx="8382000" cy="1371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Lo más importante, develar los intereses que elaboran discursos sobre sustentabilidad mientras desangran y saquean continentes enteros</a:t>
            </a:r>
            <a:endParaRPr lang="es-MX" dirty="0">
              <a:latin typeface="Times New Roman" pitchFamily="18" charset="0"/>
              <a:cs typeface="Times New Roman" pitchFamily="18" charset="0"/>
            </a:endParaRPr>
          </a:p>
        </p:txBody>
      </p:sp>
    </p:spTree>
    <p:extLst>
      <p:ext uri="{BB962C8B-B14F-4D97-AF65-F5344CB8AC3E}">
        <p14:creationId xmlns="" xmlns:p14="http://schemas.microsoft.com/office/powerpoint/2010/main" val="674859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8" name="7 Grupo"/>
          <p:cNvGrpSpPr/>
          <p:nvPr/>
        </p:nvGrpSpPr>
        <p:grpSpPr>
          <a:xfrm>
            <a:off x="304800" y="914400"/>
            <a:ext cx="8534400" cy="533400"/>
            <a:chOff x="304800" y="914400"/>
            <a:chExt cx="8534400" cy="533400"/>
          </a:xfrm>
        </p:grpSpPr>
        <p:cxnSp>
          <p:nvCxnSpPr>
            <p:cNvPr id="9" name="8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11" name="10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5" name="4 Rectángulo redondeado"/>
          <p:cNvSpPr/>
          <p:nvPr/>
        </p:nvSpPr>
        <p:spPr>
          <a:xfrm>
            <a:off x="457200" y="1600200"/>
            <a:ext cx="83820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Preocupación en educación ambiental</a:t>
            </a:r>
            <a:endParaRPr lang="es-MX" dirty="0">
              <a:latin typeface="Times New Roman" pitchFamily="18" charset="0"/>
              <a:cs typeface="Times New Roman" pitchFamily="18" charset="0"/>
            </a:endParaRPr>
          </a:p>
        </p:txBody>
      </p:sp>
      <p:sp>
        <p:nvSpPr>
          <p:cNvPr id="6" name="5 Rectángulo redondeado"/>
          <p:cNvSpPr/>
          <p:nvPr/>
        </p:nvSpPr>
        <p:spPr>
          <a:xfrm>
            <a:off x="544002" y="1981200"/>
            <a:ext cx="39624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Estatus</a:t>
            </a:r>
            <a:r>
              <a:rPr lang="es-MX" dirty="0" smtClean="0">
                <a:latin typeface="Times New Roman" pitchFamily="18" charset="0"/>
                <a:cs typeface="Times New Roman" pitchFamily="18" charset="0"/>
              </a:rPr>
              <a:t>: </a:t>
            </a:r>
          </a:p>
          <a:p>
            <a:pPr algn="ctr"/>
            <a:r>
              <a:rPr lang="es-MX" dirty="0" smtClean="0">
                <a:latin typeface="Times New Roman" pitchFamily="18" charset="0"/>
                <a:cs typeface="Times New Roman" pitchFamily="18" charset="0"/>
              </a:rPr>
              <a:t>Pobre representación de educadores en procesos de planeación, negociaciones y prioridad en presupuestos</a:t>
            </a:r>
            <a:endParaRPr lang="es-MX" dirty="0">
              <a:latin typeface="Times New Roman" pitchFamily="18" charset="0"/>
              <a:cs typeface="Times New Roman" pitchFamily="18" charset="0"/>
            </a:endParaRPr>
          </a:p>
        </p:txBody>
      </p:sp>
      <p:sp>
        <p:nvSpPr>
          <p:cNvPr id="7" name="6 Rectángulo redondeado"/>
          <p:cNvSpPr/>
          <p:nvPr/>
        </p:nvSpPr>
        <p:spPr>
          <a:xfrm>
            <a:off x="4724400" y="1981200"/>
            <a:ext cx="40386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Identidad</a:t>
            </a:r>
            <a:r>
              <a:rPr lang="es-MX" dirty="0" smtClean="0">
                <a:latin typeface="Times New Roman" pitchFamily="18" charset="0"/>
                <a:cs typeface="Times New Roman" pitchFamily="18" charset="0"/>
              </a:rPr>
              <a:t>:</a:t>
            </a:r>
          </a:p>
          <a:p>
            <a:pPr algn="ctr"/>
            <a:r>
              <a:rPr lang="es-MX" dirty="0" smtClean="0">
                <a:latin typeface="Times New Roman" pitchFamily="18" charset="0"/>
                <a:cs typeface="Times New Roman" pitchFamily="18" charset="0"/>
              </a:rPr>
              <a:t>¿Educación ambiental, educación para el desarrollo sustentable o sostenible?</a:t>
            </a:r>
            <a:endParaRPr lang="es-MX" dirty="0">
              <a:latin typeface="Times New Roman" pitchFamily="18" charset="0"/>
              <a:cs typeface="Times New Roman" pitchFamily="18" charset="0"/>
            </a:endParaRPr>
          </a:p>
        </p:txBody>
      </p:sp>
      <p:sp>
        <p:nvSpPr>
          <p:cNvPr id="12" name="11 Rectángulo redondeado"/>
          <p:cNvSpPr/>
          <p:nvPr/>
        </p:nvSpPr>
        <p:spPr>
          <a:xfrm>
            <a:off x="228600" y="3886200"/>
            <a:ext cx="40386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Principio </a:t>
            </a:r>
            <a:r>
              <a:rPr lang="es-MX" dirty="0">
                <a:solidFill>
                  <a:schemeClr val="bg1"/>
                </a:solidFill>
                <a:latin typeface="Times New Roman" pitchFamily="18" charset="0"/>
                <a:cs typeface="Times New Roman" pitchFamily="18" charset="0"/>
              </a:rPr>
              <a:t>del </a:t>
            </a:r>
            <a:r>
              <a:rPr lang="es-MX" dirty="0" smtClean="0">
                <a:solidFill>
                  <a:schemeClr val="bg1"/>
                </a:solidFill>
                <a:latin typeface="Times New Roman" pitchFamily="18" charset="0"/>
                <a:cs typeface="Times New Roman" pitchFamily="18" charset="0"/>
              </a:rPr>
              <a:t>fin</a:t>
            </a:r>
            <a:r>
              <a:rPr lang="es-MX" dirty="0" smtClean="0">
                <a:latin typeface="Times New Roman" pitchFamily="18" charset="0"/>
                <a:cs typeface="Times New Roman" pitchFamily="18" charset="0"/>
              </a:rPr>
              <a:t>: Educación ambiental confinada a lo “verde”</a:t>
            </a:r>
          </a:p>
        </p:txBody>
      </p:sp>
      <p:sp>
        <p:nvSpPr>
          <p:cNvPr id="14" name="13 Rectángulo redondeado"/>
          <p:cNvSpPr/>
          <p:nvPr/>
        </p:nvSpPr>
        <p:spPr>
          <a:xfrm>
            <a:off x="152400" y="5334000"/>
            <a:ext cx="41148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Times New Roman" pitchFamily="18" charset="0"/>
                <a:cs typeface="Times New Roman" pitchFamily="18" charset="0"/>
              </a:rPr>
              <a:t>Fin del principio</a:t>
            </a:r>
            <a:r>
              <a:rPr lang="es-MX" dirty="0">
                <a:latin typeface="Times New Roman" pitchFamily="18" charset="0"/>
                <a:cs typeface="Times New Roman" pitchFamily="18" charset="0"/>
              </a:rPr>
              <a:t>: Educación ambiental sustentada en enfoque holístico</a:t>
            </a:r>
          </a:p>
        </p:txBody>
      </p:sp>
      <p:graphicFrame>
        <p:nvGraphicFramePr>
          <p:cNvPr id="15" name="14 Objeto"/>
          <p:cNvGraphicFramePr>
            <a:graphicFrameLocks noChangeAspect="1"/>
          </p:cNvGraphicFramePr>
          <p:nvPr>
            <p:extLst>
              <p:ext uri="{D42A27DB-BD31-4B8C-83A1-F6EECF244321}">
                <p14:modId xmlns="" xmlns:p14="http://schemas.microsoft.com/office/powerpoint/2010/main" val="3461417209"/>
              </p:ext>
            </p:extLst>
          </p:nvPr>
        </p:nvGraphicFramePr>
        <p:xfrm>
          <a:off x="4705349" y="3768206"/>
          <a:ext cx="2324100" cy="1302787"/>
        </p:xfrm>
        <a:graphic>
          <a:graphicData uri="http://schemas.openxmlformats.org/presentationml/2006/ole">
            <p:oleObj spid="_x0000_s4111" name="Imagen de mapa de bits" r:id="rId3" imgW="6609524" imgH="3704762" progId="">
              <p:embed/>
            </p:oleObj>
          </a:graphicData>
        </a:graphic>
      </p:graphicFrame>
      <p:pic>
        <p:nvPicPr>
          <p:cNvPr id="16" name="Picture 3" descr="C:\Documents and Settings\Administrador\Mis documentos\Mis imágenes\Adobe\Fotografías de cámara digital\2006-11-17-0937-18\Mérida038.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867399" y="5168106"/>
            <a:ext cx="1600199" cy="1398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 name="Picture 4" descr="BahiaConch-apunta-aguja"/>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467599" y="5154612"/>
            <a:ext cx="1679275" cy="1398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 name="Picture 4" descr="C:\Documents and Settings\Administrador\Mis documentos\Mis imágenes\Adobe\Fotografías de cámara digital\2007-09-18-1005-05\DSC03176.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419600" y="5168106"/>
            <a:ext cx="1455461" cy="13850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00" name="Picture 4" descr="http://t0.gstatic.com/images?q=tbn:ANd9GcSZJg2bl5Ml5uhC1cFjmSUnn5RHJ6VSMls7hA698CQcKn6nZVVqfQ"/>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7381875" y="3733799"/>
            <a:ext cx="1304925" cy="13049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7485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5" name="4 Grupo"/>
          <p:cNvGrpSpPr/>
          <p:nvPr/>
        </p:nvGrpSpPr>
        <p:grpSpPr>
          <a:xfrm>
            <a:off x="304800" y="914400"/>
            <a:ext cx="8534400" cy="533400"/>
            <a:chOff x="304800" y="914400"/>
            <a:chExt cx="8534400" cy="533400"/>
          </a:xfrm>
        </p:grpSpPr>
        <p:cxnSp>
          <p:nvCxnSpPr>
            <p:cNvPr id="6" name="5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8" name="7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9" name="8 Rectángulo redondeado"/>
          <p:cNvSpPr/>
          <p:nvPr/>
        </p:nvSpPr>
        <p:spPr>
          <a:xfrm>
            <a:off x="381000" y="1524000"/>
            <a:ext cx="83820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err="1" smtClean="0">
                <a:latin typeface="Times New Roman" pitchFamily="18" charset="0"/>
                <a:cs typeface="Times New Roman" pitchFamily="18" charset="0"/>
              </a:rPr>
              <a:t>Bonnett</a:t>
            </a:r>
            <a:r>
              <a:rPr lang="es-MX" sz="1400" dirty="0" smtClean="0">
                <a:latin typeface="Times New Roman" pitchFamily="18" charset="0"/>
                <a:cs typeface="Times New Roman" pitchFamily="18" charset="0"/>
              </a:rPr>
              <a:t>, M., 2002: “</a:t>
            </a:r>
            <a:r>
              <a:rPr lang="es-MX" sz="1400" dirty="0" err="1" smtClean="0">
                <a:latin typeface="Times New Roman" pitchFamily="18" charset="0"/>
                <a:cs typeface="Times New Roman" pitchFamily="18" charset="0"/>
              </a:rPr>
              <a:t>Education</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for</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sustainability</a:t>
            </a:r>
            <a:r>
              <a:rPr lang="es-MX" sz="1400" dirty="0" smtClean="0">
                <a:latin typeface="Times New Roman" pitchFamily="18" charset="0"/>
                <a:cs typeface="Times New Roman" pitchFamily="18" charset="0"/>
              </a:rPr>
              <a:t> as a </a:t>
            </a:r>
            <a:r>
              <a:rPr lang="es-MX" sz="1400" dirty="0" err="1" smtClean="0">
                <a:latin typeface="Times New Roman" pitchFamily="18" charset="0"/>
                <a:cs typeface="Times New Roman" pitchFamily="18" charset="0"/>
              </a:rPr>
              <a:t>frame</a:t>
            </a:r>
            <a:r>
              <a:rPr lang="es-MX" sz="1400" dirty="0" smtClean="0">
                <a:latin typeface="Times New Roman" pitchFamily="18" charset="0"/>
                <a:cs typeface="Times New Roman" pitchFamily="18" charset="0"/>
              </a:rPr>
              <a:t> of </a:t>
            </a:r>
            <a:r>
              <a:rPr lang="es-MX" sz="1400" dirty="0" err="1" smtClean="0">
                <a:latin typeface="Times New Roman" pitchFamily="18" charset="0"/>
                <a:cs typeface="Times New Roman" pitchFamily="18" charset="0"/>
              </a:rPr>
              <a:t>mind</a:t>
            </a:r>
            <a:r>
              <a:rPr lang="es-MX" sz="1400" dirty="0" smtClean="0">
                <a:latin typeface="Times New Roman" pitchFamily="18" charset="0"/>
                <a:cs typeface="Times New Roman" pitchFamily="18" charset="0"/>
              </a:rPr>
              <a:t>” en </a:t>
            </a:r>
            <a:r>
              <a:rPr lang="es-MX" sz="1400" i="1" dirty="0" err="1">
                <a:latin typeface="Times New Roman" pitchFamily="18" charset="0"/>
                <a:cs typeface="Times New Roman" pitchFamily="18" charset="0"/>
              </a:rPr>
              <a:t>Environmental</a:t>
            </a:r>
            <a:r>
              <a:rPr lang="es-MX" sz="1400" i="1" dirty="0">
                <a:latin typeface="Times New Roman" pitchFamily="18" charset="0"/>
                <a:cs typeface="Times New Roman" pitchFamily="18" charset="0"/>
              </a:rPr>
              <a:t> </a:t>
            </a:r>
            <a:r>
              <a:rPr lang="es-MX" sz="1400" i="1" dirty="0" err="1">
                <a:latin typeface="Times New Roman" pitchFamily="18" charset="0"/>
                <a:cs typeface="Times New Roman" pitchFamily="18" charset="0"/>
              </a:rPr>
              <a:t>Education</a:t>
            </a:r>
            <a:r>
              <a:rPr lang="es-MX" sz="1400" i="1" dirty="0">
                <a:latin typeface="Times New Roman" pitchFamily="18" charset="0"/>
                <a:cs typeface="Times New Roman" pitchFamily="18" charset="0"/>
              </a:rPr>
              <a:t> </a:t>
            </a:r>
            <a:r>
              <a:rPr lang="es-MX" sz="1400" i="1" dirty="0" err="1">
                <a:latin typeface="Times New Roman" pitchFamily="18" charset="0"/>
                <a:cs typeface="Times New Roman" pitchFamily="18" charset="0"/>
              </a:rPr>
              <a:t>Research</a:t>
            </a:r>
            <a:r>
              <a:rPr lang="es-MX" dirty="0" smtClean="0">
                <a:latin typeface="Times New Roman" pitchFamily="18" charset="0"/>
                <a:cs typeface="Times New Roman" pitchFamily="18" charset="0"/>
              </a:rPr>
              <a:t> </a:t>
            </a:r>
            <a:endParaRPr lang="es-MX" dirty="0">
              <a:latin typeface="Times New Roman" pitchFamily="18" charset="0"/>
              <a:cs typeface="Times New Roman" pitchFamily="18" charset="0"/>
            </a:endParaRPr>
          </a:p>
        </p:txBody>
      </p:sp>
      <p:sp>
        <p:nvSpPr>
          <p:cNvPr id="10" name="9 Rectángulo redondeado"/>
          <p:cNvSpPr/>
          <p:nvPr/>
        </p:nvSpPr>
        <p:spPr>
          <a:xfrm>
            <a:off x="533400" y="2057400"/>
            <a:ext cx="8153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Postura filosófica: la sustentabilidad es intrínseca a la </a:t>
            </a:r>
            <a:r>
              <a:rPr lang="es-MX" b="1" dirty="0" smtClean="0">
                <a:latin typeface="Times New Roman" pitchFamily="18" charset="0"/>
                <a:cs typeface="Times New Roman" pitchFamily="18" charset="0"/>
              </a:rPr>
              <a:t>auténtica conciencia humana </a:t>
            </a:r>
            <a:endParaRPr lang="en-US" b="1" dirty="0">
              <a:latin typeface="Times New Roman" pitchFamily="18" charset="0"/>
              <a:cs typeface="Times New Roman" pitchFamily="18" charset="0"/>
            </a:endParaRPr>
          </a:p>
        </p:txBody>
      </p:sp>
      <p:sp>
        <p:nvSpPr>
          <p:cNvPr id="11" name="10 Rectángulo redondeado"/>
          <p:cNvSpPr/>
          <p:nvPr/>
        </p:nvSpPr>
        <p:spPr>
          <a:xfrm>
            <a:off x="457200" y="2667000"/>
            <a:ext cx="48006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latin typeface="Times New Roman" pitchFamily="18" charset="0"/>
                <a:cs typeface="Times New Roman" pitchFamily="18" charset="0"/>
              </a:rPr>
              <a:t>Perspectiva teórico-práctica sobre el fundamento ético, epistemológico y metafísico de las prácticas </a:t>
            </a:r>
            <a:r>
              <a:rPr lang="es-MX" dirty="0" err="1" smtClean="0">
                <a:latin typeface="Times New Roman" pitchFamily="18" charset="0"/>
                <a:cs typeface="Times New Roman" pitchFamily="18" charset="0"/>
              </a:rPr>
              <a:t>antrópicas</a:t>
            </a:r>
            <a:endParaRPr lang="en-US" dirty="0">
              <a:latin typeface="Times New Roman" pitchFamily="18" charset="0"/>
              <a:cs typeface="Times New Roman" pitchFamily="18" charset="0"/>
            </a:endParaRPr>
          </a:p>
        </p:txBody>
      </p:sp>
      <p:sp>
        <p:nvSpPr>
          <p:cNvPr id="12" name="11 Rectángulo redondeado"/>
          <p:cNvSpPr/>
          <p:nvPr/>
        </p:nvSpPr>
        <p:spPr>
          <a:xfrm>
            <a:off x="6248400" y="2743200"/>
            <a:ext cx="23622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Sustentabilidad utilitarista y economicista</a:t>
            </a:r>
            <a:endParaRPr lang="en-US" dirty="0">
              <a:latin typeface="Times New Roman" pitchFamily="18" charset="0"/>
              <a:cs typeface="Times New Roman" pitchFamily="18" charset="0"/>
            </a:endParaRPr>
          </a:p>
        </p:txBody>
      </p:sp>
      <p:sp>
        <p:nvSpPr>
          <p:cNvPr id="13" name="12 Cinta perforada"/>
          <p:cNvSpPr/>
          <p:nvPr/>
        </p:nvSpPr>
        <p:spPr>
          <a:xfrm>
            <a:off x="5334000" y="2971800"/>
            <a:ext cx="762000" cy="6096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FF0000"/>
                </a:solidFill>
                <a:latin typeface="Times New Roman" pitchFamily="18" charset="0"/>
                <a:cs typeface="Times New Roman" pitchFamily="18" charset="0"/>
              </a:rPr>
              <a:t>VS</a:t>
            </a:r>
            <a:endParaRPr lang="en-US" dirty="0">
              <a:solidFill>
                <a:srgbClr val="FF0000"/>
              </a:solidFill>
              <a:latin typeface="Times New Roman" pitchFamily="18" charset="0"/>
              <a:cs typeface="Times New Roman" pitchFamily="18" charset="0"/>
            </a:endParaRPr>
          </a:p>
        </p:txBody>
      </p:sp>
      <p:sp>
        <p:nvSpPr>
          <p:cNvPr id="14" name="13 Rectángulo redondeado"/>
          <p:cNvSpPr/>
          <p:nvPr/>
        </p:nvSpPr>
        <p:spPr>
          <a:xfrm>
            <a:off x="304800" y="3886200"/>
            <a:ext cx="2667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latin typeface="Times New Roman" pitchFamily="18" charset="0"/>
                <a:cs typeface="Times New Roman" pitchFamily="18" charset="0"/>
              </a:rPr>
              <a:t>Marco mental que plantea relación cultural afectiva con la naturaleza</a:t>
            </a:r>
            <a:endParaRPr lang="en-US" dirty="0">
              <a:latin typeface="Times New Roman" pitchFamily="18" charset="0"/>
              <a:cs typeface="Times New Roman" pitchFamily="18" charset="0"/>
            </a:endParaRPr>
          </a:p>
        </p:txBody>
      </p:sp>
      <p:sp>
        <p:nvSpPr>
          <p:cNvPr id="15" name="14 Rectángulo redondeado"/>
          <p:cNvSpPr/>
          <p:nvPr/>
        </p:nvSpPr>
        <p:spPr>
          <a:xfrm>
            <a:off x="3124200" y="3962400"/>
            <a:ext cx="5715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Los procesos escolares han </a:t>
            </a:r>
            <a:r>
              <a:rPr lang="es-MX" dirty="0" err="1" smtClean="0"/>
              <a:t>sobreestimando</a:t>
            </a:r>
            <a:r>
              <a:rPr lang="es-MX" dirty="0" smtClean="0"/>
              <a:t> dimensión cognitiva, olvidando el componente afectivo</a:t>
            </a:r>
            <a:endParaRPr lang="en-US" dirty="0"/>
          </a:p>
        </p:txBody>
      </p:sp>
      <p:sp>
        <p:nvSpPr>
          <p:cNvPr id="16" name="15 Rectángulo redondeado"/>
          <p:cNvSpPr/>
          <p:nvPr/>
        </p:nvSpPr>
        <p:spPr>
          <a:xfrm>
            <a:off x="457200" y="5029200"/>
            <a:ext cx="83058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latin typeface="Times New Roman" pitchFamily="18" charset="0"/>
                <a:cs typeface="Times New Roman" pitchFamily="18" charset="0"/>
              </a:rPr>
              <a:t>¿Podemos hablar de una auténtica conciencia humana ante la miríada de expresiones culturales que existen y conservando el principio de respeto a la diversidad cultural?</a:t>
            </a:r>
            <a:endParaRPr lang="en-US" dirty="0">
              <a:latin typeface="Times New Roman" pitchFamily="18" charset="0"/>
              <a:cs typeface="Times New Roman" pitchFamily="18" charset="0"/>
            </a:endParaRPr>
          </a:p>
        </p:txBody>
      </p:sp>
      <p:sp>
        <p:nvSpPr>
          <p:cNvPr id="17" name="16 Rectángulo redondeado"/>
          <p:cNvSpPr/>
          <p:nvPr/>
        </p:nvSpPr>
        <p:spPr>
          <a:xfrm>
            <a:off x="304800" y="5867400"/>
            <a:ext cx="85344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Se niega privilegio epistémico e histórico a la noción cartesiana tradicional de un sujeto racional, autónomo y responsable</a:t>
            </a:r>
            <a:endParaRPr lang="es-MX" dirty="0"/>
          </a:p>
        </p:txBody>
      </p:sp>
    </p:spTree>
    <p:extLst>
      <p:ext uri="{BB962C8B-B14F-4D97-AF65-F5344CB8AC3E}">
        <p14:creationId xmlns="" xmlns:p14="http://schemas.microsoft.com/office/powerpoint/2010/main" val="14524320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5" name="4 Grupo"/>
          <p:cNvGrpSpPr/>
          <p:nvPr/>
        </p:nvGrpSpPr>
        <p:grpSpPr>
          <a:xfrm>
            <a:off x="304800" y="914400"/>
            <a:ext cx="8534400" cy="533400"/>
            <a:chOff x="304800" y="914400"/>
            <a:chExt cx="8534400" cy="533400"/>
          </a:xfrm>
        </p:grpSpPr>
        <p:cxnSp>
          <p:nvCxnSpPr>
            <p:cNvPr id="6" name="5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8" name="7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9" name="8 Rectángulo redondeado"/>
          <p:cNvSpPr/>
          <p:nvPr/>
        </p:nvSpPr>
        <p:spPr>
          <a:xfrm>
            <a:off x="381000" y="1524000"/>
            <a:ext cx="8382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El desarrollo sustentable es un signo de los tiempos, en la medida en que es ubicua en discursos, proclamas y programas, sin embargo no se delinea su esencia y en que se distingue de la EA.</a:t>
            </a:r>
            <a:endParaRPr lang="es-MX" dirty="0"/>
          </a:p>
        </p:txBody>
      </p:sp>
      <p:sp>
        <p:nvSpPr>
          <p:cNvPr id="10" name="9 Rectángulo redondeado"/>
          <p:cNvSpPr/>
          <p:nvPr/>
        </p:nvSpPr>
        <p:spPr>
          <a:xfrm>
            <a:off x="381000" y="2590800"/>
            <a:ext cx="8458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err="1" smtClean="0"/>
              <a:t>Tilbury</a:t>
            </a:r>
            <a:r>
              <a:rPr lang="es-MX" dirty="0" smtClean="0"/>
              <a:t> (1995) señala que la EDS “se enfoca más insistentemente ‘en desarrollar vínculos más estrechos entre la calidad ambiental, la ecología, y lo socioeconómico y los hilos </a:t>
            </a:r>
            <a:r>
              <a:rPr lang="es-MX" i="1" dirty="0" smtClean="0"/>
              <a:t>políticos</a:t>
            </a:r>
            <a:r>
              <a:rPr lang="es-MX" dirty="0" smtClean="0"/>
              <a:t> que se entretejen entre sí’” (González, 2008: 17)</a:t>
            </a:r>
            <a:endParaRPr lang="es-MX" dirty="0"/>
          </a:p>
        </p:txBody>
      </p:sp>
      <p:sp>
        <p:nvSpPr>
          <p:cNvPr id="11" name="10 Rectángulo redondeado"/>
          <p:cNvSpPr/>
          <p:nvPr/>
        </p:nvSpPr>
        <p:spPr>
          <a:xfrm>
            <a:off x="381000" y="3505200"/>
            <a:ext cx="8458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En realidad el desarrollo institucional se trasladó hacia lo “verde”, convirtiendo a la EA en una educación </a:t>
            </a:r>
            <a:r>
              <a:rPr lang="es-MX" i="1" dirty="0" smtClean="0"/>
              <a:t>light, </a:t>
            </a:r>
            <a:r>
              <a:rPr lang="es-MX" dirty="0" smtClean="0"/>
              <a:t>acorde con el </a:t>
            </a:r>
            <a:r>
              <a:rPr lang="es-MX" i="1" dirty="0" smtClean="0"/>
              <a:t>statu quo</a:t>
            </a:r>
            <a:r>
              <a:rPr lang="es-MX" dirty="0" smtClean="0"/>
              <a:t>, que proporciona la ilusión de construir soluciones que en realidad no lo son.</a:t>
            </a:r>
            <a:endParaRPr lang="es-MX" dirty="0"/>
          </a:p>
        </p:txBody>
      </p:sp>
      <p:sp>
        <p:nvSpPr>
          <p:cNvPr id="12" name="11 Rectángulo redondeado"/>
          <p:cNvSpPr/>
          <p:nvPr/>
        </p:nvSpPr>
        <p:spPr>
          <a:xfrm>
            <a:off x="381000" y="4572000"/>
            <a:ext cx="84582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La paradoja es que la EA reproduce las relaciones explotadoras del medio ambiente, pero también que el desarrollo sustentable no puede alcanzarse sin una educación para el cambio</a:t>
            </a:r>
            <a:endParaRPr lang="es-MX" dirty="0"/>
          </a:p>
        </p:txBody>
      </p:sp>
      <p:sp>
        <p:nvSpPr>
          <p:cNvPr id="13" name="12 Rectángulo redondeado"/>
          <p:cNvSpPr/>
          <p:nvPr/>
        </p:nvSpPr>
        <p:spPr>
          <a:xfrm>
            <a:off x="381000" y="5638800"/>
            <a:ext cx="85344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La EDS es un mito, un significante vacío (conceptos capaces de articular varios significados, logrando estabilizar un campo en construcción) con pretensiones de constituirse en una meta narrativa </a:t>
            </a:r>
            <a:r>
              <a:rPr lang="es-MX" dirty="0" err="1" smtClean="0"/>
              <a:t>salvacionista</a:t>
            </a:r>
            <a:r>
              <a:rPr lang="es-MX" dirty="0" smtClean="0"/>
              <a:t>.</a:t>
            </a:r>
            <a:endParaRPr lang="es-MX" dirty="0"/>
          </a:p>
        </p:txBody>
      </p:sp>
    </p:spTree>
    <p:extLst>
      <p:ext uri="{BB962C8B-B14F-4D97-AF65-F5344CB8AC3E}">
        <p14:creationId xmlns="" xmlns:p14="http://schemas.microsoft.com/office/powerpoint/2010/main" val="37555642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1102</TotalTime>
  <Words>1261</Words>
  <Application>Microsoft Office PowerPoint</Application>
  <PresentationFormat>Presentación en pantalla (4:3)</PresentationFormat>
  <Paragraphs>141</Paragraphs>
  <Slides>11</Slides>
  <Notes>4</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11</vt:i4>
      </vt:variant>
    </vt:vector>
  </HeadingPairs>
  <TitlesOfParts>
    <vt:vector size="13" baseType="lpstr">
      <vt:lpstr>Paper</vt:lpstr>
      <vt:lpstr>Imagen de mapa de bits</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Gerardo</dc:creator>
  <cp:lastModifiedBy>Gerardo</cp:lastModifiedBy>
  <cp:revision>59</cp:revision>
  <dcterms:created xsi:type="dcterms:W3CDTF">2012-03-09T14:48:52Z</dcterms:created>
  <dcterms:modified xsi:type="dcterms:W3CDTF">2016-10-07T02:05:48Z</dcterms:modified>
</cp:coreProperties>
</file>