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4" r:id="rId10"/>
    <p:sldId id="263" r:id="rId11"/>
    <p:sldId id="267" r:id="rId12"/>
    <p:sldId id="265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79A22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257916637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220017811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05547529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76605171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081488784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761161848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49484498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261988604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72388537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934160922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778137994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7CC86-4742-4797-AA9D-8D6164B24E7A}" type="datetimeFigureOut">
              <a:rPr lang="es-MX" smtClean="0"/>
              <a:pPr/>
              <a:t>07/10/2016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57191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zoom/>
    <p:sndAc>
      <p:stSnd>
        <p:snd r:embed="rId13" name="wind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Gerardo\Pictures\2007-09-02 001\DSC011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" y="-616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979712" y="116632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UNIVERSIDAD AUTÓNOMA DEL ESTADO DE MÉXICO</a:t>
            </a:r>
          </a:p>
          <a:p>
            <a:pPr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FACULTAD DE DERECHO</a:t>
            </a:r>
            <a:endParaRPr lang="es-ES" sz="2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915816" y="908720"/>
            <a:ext cx="381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MAESTRÍA EN</a:t>
            </a:r>
          </a:p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DERECHO AMBIENTAL</a:t>
            </a:r>
            <a:endParaRPr lang="es-ES" sz="20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347864" y="3212976"/>
            <a:ext cx="28344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Educación y cultura</a:t>
            </a:r>
          </a:p>
          <a:p>
            <a:pPr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ambiental</a:t>
            </a:r>
            <a:endParaRPr lang="es-ES" sz="24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 rot="16200000">
            <a:off x="-1863424" y="3625569"/>
            <a:ext cx="4968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Autor de la presentación: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José Gerardo Moreno </a:t>
            </a:r>
            <a:r>
              <a:rPr lang="es-MX" sz="16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Ayala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Febrero de 2016</a:t>
            </a:r>
            <a:endParaRPr lang="es-MX" sz="160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Foto: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En </a:t>
            </a:r>
            <a:r>
              <a:rPr kumimoji="0" lang="es-MX" sz="1600" b="0" i="0" u="none" strike="noStrike" cap="none" normalizeH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Kafkalandia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© 2007 José Gerardo Moreno Ayala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8354669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27384"/>
              <a:ext cx="9227634" cy="6885384"/>
              <a:chOff x="0" y="-27384"/>
              <a:chExt cx="9227634" cy="6885384"/>
            </a:xfrm>
          </p:grpSpPr>
          <p:pic>
            <p:nvPicPr>
              <p:cNvPr id="3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-27384"/>
                <a:ext cx="9227634" cy="68853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4" name="3 Grupo"/>
              <p:cNvGrpSpPr/>
              <p:nvPr/>
            </p:nvGrpSpPr>
            <p:grpSpPr>
              <a:xfrm>
                <a:off x="228600" y="152400"/>
                <a:ext cx="8686800" cy="533400"/>
                <a:chOff x="228600" y="152400"/>
                <a:chExt cx="8686800" cy="533400"/>
              </a:xfrm>
            </p:grpSpPr>
            <p:sp>
              <p:nvSpPr>
                <p:cNvPr id="5" name="4 Pergamino horizontal"/>
                <p:cNvSpPr/>
                <p:nvPr/>
              </p:nvSpPr>
              <p:spPr>
                <a:xfrm>
                  <a:off x="4419600" y="152400"/>
                  <a:ext cx="4495800" cy="533400"/>
                </a:xfrm>
                <a:prstGeom prst="horizontalScroll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 smtClean="0">
                      <a:latin typeface="Times New Roman" pitchFamily="18" charset="0"/>
                      <a:cs typeface="Times New Roman" pitchFamily="18" charset="0"/>
                    </a:rPr>
                    <a:t>JGMA/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Educación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y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cultura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ambiental</a:t>
                  </a:r>
                  <a:endParaRPr lang="es-MX" dirty="0" smtClean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" name="5 Pergamino horizontal"/>
                <p:cNvSpPr/>
                <p:nvPr/>
              </p:nvSpPr>
              <p:spPr>
                <a:xfrm>
                  <a:off x="228600" y="228600"/>
                  <a:ext cx="3581400" cy="457200"/>
                </a:xfrm>
                <a:prstGeom prst="horizontalScroll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 smtClean="0">
                      <a:latin typeface="Times New Roman" pitchFamily="18" charset="0"/>
                      <a:cs typeface="Times New Roman" pitchFamily="18" charset="0"/>
                    </a:rPr>
                    <a:t>UAEM/ Facultad de Derecho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" name="6 Grupo"/>
              <p:cNvGrpSpPr/>
              <p:nvPr/>
            </p:nvGrpSpPr>
            <p:grpSpPr>
              <a:xfrm>
                <a:off x="304800" y="764704"/>
                <a:ext cx="8534400" cy="533400"/>
                <a:chOff x="304800" y="914400"/>
                <a:chExt cx="8534400" cy="533400"/>
              </a:xfrm>
            </p:grpSpPr>
            <p:cxnSp>
              <p:nvCxnSpPr>
                <p:cNvPr id="8" name="7 Conector recto"/>
                <p:cNvCxnSpPr/>
                <p:nvPr/>
              </p:nvCxnSpPr>
              <p:spPr>
                <a:xfrm>
                  <a:off x="304800" y="914400"/>
                  <a:ext cx="8534400" cy="0"/>
                </a:xfrm>
                <a:prstGeom prst="line">
                  <a:avLst/>
                </a:prstGeom>
                <a:ln w="38100" cap="rnd" cmpd="thickThin"/>
                <a:scene3d>
                  <a:camera prst="orthographicFront"/>
                  <a:lightRig rig="threePt" dir="t"/>
                </a:scene3d>
                <a:sp3d>
                  <a:bevelB h="6350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8 Conector recto"/>
                <p:cNvCxnSpPr/>
                <p:nvPr/>
              </p:nvCxnSpPr>
              <p:spPr>
                <a:xfrm>
                  <a:off x="304800" y="1447800"/>
                  <a:ext cx="8534400" cy="0"/>
                </a:xfrm>
                <a:prstGeom prst="line">
                  <a:avLst/>
                </a:prstGeom>
                <a:ln w="38100" cap="rnd" cmpd="thickThin"/>
                <a:scene3d>
                  <a:camera prst="orthographicFront"/>
                  <a:lightRig rig="threePt" dir="t"/>
                </a:scene3d>
                <a:sp3d>
                  <a:bevelB h="6350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1412776"/>
              <a:ext cx="5291826" cy="5400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14 CuadroTexto"/>
          <p:cNvSpPr txBox="1"/>
          <p:nvPr/>
        </p:nvSpPr>
        <p:spPr>
          <a:xfrm>
            <a:off x="304800" y="908720"/>
            <a:ext cx="829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 medio ambiente como un problema de recursos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-36512" y="-27384"/>
            <a:ext cx="9227634" cy="6885384"/>
            <a:chOff x="0" y="-27384"/>
            <a:chExt cx="9227634" cy="6885384"/>
          </a:xfrm>
        </p:grpSpPr>
        <p:grpSp>
          <p:nvGrpSpPr>
            <p:cNvPr id="3" name="9 Grupo"/>
            <p:cNvGrpSpPr/>
            <p:nvPr/>
          </p:nvGrpSpPr>
          <p:grpSpPr>
            <a:xfrm>
              <a:off x="0" y="-27384"/>
              <a:ext cx="9227634" cy="6885384"/>
              <a:chOff x="0" y="-27384"/>
              <a:chExt cx="9227634" cy="6885384"/>
            </a:xfrm>
          </p:grpSpPr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-27384"/>
                <a:ext cx="9227634" cy="68853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9" name="3 Grupo"/>
              <p:cNvGrpSpPr/>
              <p:nvPr/>
            </p:nvGrpSpPr>
            <p:grpSpPr>
              <a:xfrm>
                <a:off x="228600" y="152400"/>
                <a:ext cx="8686800" cy="533400"/>
                <a:chOff x="228600" y="152400"/>
                <a:chExt cx="8686800" cy="533400"/>
              </a:xfrm>
            </p:grpSpPr>
            <p:sp>
              <p:nvSpPr>
                <p:cNvPr id="13" name="4 Pergamino horizontal"/>
                <p:cNvSpPr/>
                <p:nvPr/>
              </p:nvSpPr>
              <p:spPr>
                <a:xfrm>
                  <a:off x="4419600" y="152400"/>
                  <a:ext cx="4495800" cy="533400"/>
                </a:xfrm>
                <a:prstGeom prst="horizontalScroll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 smtClean="0">
                      <a:latin typeface="Times New Roman" pitchFamily="18" charset="0"/>
                      <a:cs typeface="Times New Roman" pitchFamily="18" charset="0"/>
                    </a:rPr>
                    <a:t>JGMA/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Educación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y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cultura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ambiental</a:t>
                  </a:r>
                  <a:endParaRPr lang="es-MX" dirty="0" smtClean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" name="5 Pergamino horizontal"/>
                <p:cNvSpPr/>
                <p:nvPr/>
              </p:nvSpPr>
              <p:spPr>
                <a:xfrm>
                  <a:off x="228600" y="228600"/>
                  <a:ext cx="3581400" cy="457200"/>
                </a:xfrm>
                <a:prstGeom prst="horizontalScroll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 smtClean="0">
                      <a:latin typeface="Times New Roman" pitchFamily="18" charset="0"/>
                      <a:cs typeface="Times New Roman" pitchFamily="18" charset="0"/>
                    </a:rPr>
                    <a:t>UAEM/ Facultad de Derecho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" name="6 Grupo"/>
              <p:cNvGrpSpPr/>
              <p:nvPr/>
            </p:nvGrpSpPr>
            <p:grpSpPr>
              <a:xfrm>
                <a:off x="304800" y="764704"/>
                <a:ext cx="8534400" cy="533400"/>
                <a:chOff x="304800" y="914400"/>
                <a:chExt cx="8534400" cy="533400"/>
              </a:xfrm>
            </p:grpSpPr>
            <p:cxnSp>
              <p:nvCxnSpPr>
                <p:cNvPr id="11" name="10 Conector recto"/>
                <p:cNvCxnSpPr/>
                <p:nvPr/>
              </p:nvCxnSpPr>
              <p:spPr>
                <a:xfrm>
                  <a:off x="304800" y="914400"/>
                  <a:ext cx="8534400" cy="0"/>
                </a:xfrm>
                <a:prstGeom prst="line">
                  <a:avLst/>
                </a:prstGeom>
                <a:ln w="38100" cap="rnd" cmpd="thickThin"/>
                <a:scene3d>
                  <a:camera prst="orthographicFront"/>
                  <a:lightRig rig="threePt" dir="t"/>
                </a:scene3d>
                <a:sp3d>
                  <a:bevelB h="6350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8 Conector recto"/>
                <p:cNvCxnSpPr/>
                <p:nvPr/>
              </p:nvCxnSpPr>
              <p:spPr>
                <a:xfrm>
                  <a:off x="304800" y="1447800"/>
                  <a:ext cx="8534400" cy="0"/>
                </a:xfrm>
                <a:prstGeom prst="line">
                  <a:avLst/>
                </a:prstGeom>
                <a:ln w="38100" cap="rnd" cmpd="thickThin"/>
                <a:scene3d>
                  <a:camera prst="orthographicFront"/>
                  <a:lightRig rig="threePt" dir="t"/>
                </a:scene3d>
                <a:sp3d>
                  <a:bevelB h="6350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2248" y="3573016"/>
              <a:ext cx="5832648" cy="318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2248" y="1340768"/>
              <a:ext cx="5832648" cy="951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2248" y="2276872"/>
              <a:ext cx="5832648" cy="13455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14 CuadroTexto"/>
          <p:cNvSpPr txBox="1"/>
          <p:nvPr/>
        </p:nvSpPr>
        <p:spPr>
          <a:xfrm>
            <a:off x="304800" y="908720"/>
            <a:ext cx="829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 medio ambiente como un problema de recursos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9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13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0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11" name="10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14 CuadroTexto"/>
          <p:cNvSpPr txBox="1"/>
          <p:nvPr/>
        </p:nvSpPr>
        <p:spPr>
          <a:xfrm>
            <a:off x="539552" y="908720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Bibliografía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11560" y="1628800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MX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Sauvé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 otros (2008) “Tres décadas de normatividad internacional para la educación ambiental</a:t>
            </a:r>
            <a:r>
              <a:rPr lang="es-MX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es-MX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Una crítica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hermenéutica del discurso de Naciones Unidas” en Édgar Javier González </a:t>
            </a:r>
            <a:r>
              <a:rPr lang="es-MX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Gaudiano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(Coord.),</a:t>
            </a:r>
            <a:r>
              <a:rPr lang="es-MX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Educación, medio ambiente y sustentabilidad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México, Universidad Autónoma de Nuevo León-Siglo XXI Editores. (Pp. 25-40).</a:t>
            </a:r>
            <a:endParaRPr lang="es-MX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27634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1 Grupo"/>
          <p:cNvGrpSpPr/>
          <p:nvPr/>
        </p:nvGrpSpPr>
        <p:grpSpPr>
          <a:xfrm>
            <a:off x="228600" y="152400"/>
            <a:ext cx="8686800" cy="533400"/>
            <a:chOff x="228600" y="152400"/>
            <a:chExt cx="8686800" cy="533400"/>
          </a:xfrm>
        </p:grpSpPr>
        <p:sp>
          <p:nvSpPr>
            <p:cNvPr id="3" name="2 Pergamino horizontal"/>
            <p:cNvSpPr/>
            <p:nvPr/>
          </p:nvSpPr>
          <p:spPr>
            <a:xfrm>
              <a:off x="4419600" y="152400"/>
              <a:ext cx="4495800" cy="533400"/>
            </a:xfrm>
            <a:prstGeom prst="horizontalScroll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JGMA/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Educación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y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cultura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ambiental</a:t>
              </a:r>
              <a:endParaRPr lang="es-MX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3 Pergamino horizontal"/>
            <p:cNvSpPr/>
            <p:nvPr/>
          </p:nvSpPr>
          <p:spPr>
            <a:xfrm>
              <a:off x="228600" y="228600"/>
              <a:ext cx="3581400" cy="457200"/>
            </a:xfrm>
            <a:prstGeom prst="horizontalScroll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UAEM/ Facultad de Derecho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304800" y="764704"/>
            <a:ext cx="8534400" cy="533400"/>
            <a:chOff x="304800" y="914400"/>
            <a:chExt cx="8534400" cy="53340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304800" y="914400"/>
              <a:ext cx="8534400" cy="0"/>
            </a:xfrm>
            <a:prstGeom prst="line">
              <a:avLst/>
            </a:prstGeom>
            <a:ln w="38100" cap="rnd" cmpd="thickThin"/>
            <a:scene3d>
              <a:camera prst="orthographicFront"/>
              <a:lightRig rig="threePt" dir="t"/>
            </a:scene3d>
            <a:sp3d>
              <a:bevelB h="63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/>
            <p:nvPr/>
          </p:nvCxnSpPr>
          <p:spPr>
            <a:xfrm>
              <a:off x="304800" y="1447800"/>
              <a:ext cx="8534400" cy="0"/>
            </a:xfrm>
            <a:prstGeom prst="line">
              <a:avLst/>
            </a:prstGeom>
            <a:ln w="38100" cap="rnd" cmpd="thickThin"/>
            <a:scene3d>
              <a:camera prst="orthographicFront"/>
              <a:lightRig rig="threePt" dir="t"/>
            </a:scene3d>
            <a:sp3d>
              <a:bevelB h="63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7 CuadroTexto"/>
          <p:cNvSpPr txBox="1"/>
          <p:nvPr/>
        </p:nvSpPr>
        <p:spPr>
          <a:xfrm>
            <a:off x="228600" y="90872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Introducción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395536" y="1412776"/>
            <a:ext cx="252028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Nueva fase de institucionalización de la educación ambiental (EA)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707904" y="1412776"/>
            <a:ext cx="513129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EA, subsumida en marco de referencia más amplio: Educación para el desarrollo sustentable (EDS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3707904" y="2060848"/>
            <a:ext cx="513129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Importante por necesidad de mejorar relación hombre y sociedad con la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naturaleza.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Abrir llave"/>
          <p:cNvSpPr/>
          <p:nvPr/>
        </p:nvSpPr>
        <p:spPr>
          <a:xfrm>
            <a:off x="3275856" y="1412776"/>
            <a:ext cx="72008" cy="122413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 redondeado"/>
          <p:cNvSpPr/>
          <p:nvPr/>
        </p:nvSpPr>
        <p:spPr>
          <a:xfrm>
            <a:off x="683568" y="2780928"/>
            <a:ext cx="7920880" cy="360040"/>
          </a:xfrm>
          <a:prstGeom prst="roundRect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Institucionalización de la EA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51520" y="3284984"/>
            <a:ext cx="3835152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Estrategia clave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Palanca de promoción de la innovación educativa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Necesidad de legitimar iniciativas  o recibir apoyos estratégicos 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financieros.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5030364" y="3284984"/>
            <a:ext cx="3835152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Problemática por: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Estrategia  de arriba hacia abajo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Isomorfismo culturalmente ciego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Impone maneras de pensar o hacer acríticas, sin ofrecer estrategias o  medios de ejecución concretos.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4211960" y="4149080"/>
            <a:ext cx="720080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VS</a:t>
            </a:r>
            <a:endParaRPr lang="es-MX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Flecha derecha"/>
          <p:cNvSpPr/>
          <p:nvPr/>
        </p:nvSpPr>
        <p:spPr>
          <a:xfrm>
            <a:off x="251520" y="5877272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Rectángulo redondeado"/>
          <p:cNvSpPr/>
          <p:nvPr/>
        </p:nvSpPr>
        <p:spPr>
          <a:xfrm>
            <a:off x="683568" y="5661248"/>
            <a:ext cx="3403104" cy="1196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Necesidad de revisar contenido, bases ideológicas, epistemológicas, éticas y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pedagógicas.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Flecha derecha"/>
          <p:cNvSpPr/>
          <p:nvPr/>
        </p:nvSpPr>
        <p:spPr>
          <a:xfrm>
            <a:off x="4355976" y="5877272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Rectángulo redondeado"/>
          <p:cNvSpPr/>
          <p:nvPr/>
        </p:nvSpPr>
        <p:spPr>
          <a:xfrm>
            <a:off x="5030364" y="5661248"/>
            <a:ext cx="3808836" cy="1196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Análisis de contenido y de discurso de 30 propuestas internacionales:  aspectos comunes, componentes y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articulación.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770763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0"/>
            <a:ext cx="9227634" cy="6885384"/>
            <a:chOff x="0" y="0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432048"/>
              <a:chOff x="304800" y="914400"/>
              <a:chExt cx="8534400" cy="432048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346448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1 Grupo"/>
          <p:cNvGrpSpPr/>
          <p:nvPr/>
        </p:nvGrpSpPr>
        <p:grpSpPr>
          <a:xfrm>
            <a:off x="2267744" y="1268760"/>
            <a:ext cx="4392488" cy="5589240"/>
            <a:chOff x="304800" y="864845"/>
            <a:chExt cx="4195192" cy="5338809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864845"/>
              <a:ext cx="4195192" cy="4580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5445224"/>
              <a:ext cx="4195192" cy="758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10 CuadroTexto"/>
          <p:cNvSpPr txBox="1"/>
          <p:nvPr/>
        </p:nvSpPr>
        <p:spPr>
          <a:xfrm>
            <a:off x="304800" y="836712"/>
            <a:ext cx="822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Los documentos de la ONU y la educación ambiental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0032806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0"/>
            <a:ext cx="9227634" cy="6885384"/>
            <a:chOff x="0" y="0"/>
            <a:chExt cx="9227634" cy="6885384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9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14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14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1" name="6 Grupo"/>
            <p:cNvGrpSpPr/>
            <p:nvPr/>
          </p:nvGrpSpPr>
          <p:grpSpPr>
            <a:xfrm>
              <a:off x="304800" y="764704"/>
              <a:ext cx="8534400" cy="432048"/>
              <a:chOff x="304800" y="914400"/>
              <a:chExt cx="8534400" cy="432048"/>
            </a:xfrm>
          </p:grpSpPr>
          <p:cxnSp>
            <p:nvCxnSpPr>
              <p:cNvPr id="12" name="11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12 Conector recto"/>
              <p:cNvCxnSpPr/>
              <p:nvPr/>
            </p:nvCxnSpPr>
            <p:spPr>
              <a:xfrm>
                <a:off x="304800" y="1346448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15 CuadroTexto"/>
          <p:cNvSpPr txBox="1"/>
          <p:nvPr/>
        </p:nvSpPr>
        <p:spPr>
          <a:xfrm>
            <a:off x="304800" y="836712"/>
            <a:ext cx="822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Los documentos de la ONU y la educación ambiental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239731" y="1313384"/>
            <a:ext cx="4564517" cy="5544616"/>
            <a:chOff x="1979712" y="760134"/>
            <a:chExt cx="4564517" cy="5544616"/>
          </a:xfrm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760134"/>
              <a:ext cx="4536504" cy="515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3" y="2200294"/>
              <a:ext cx="4564516" cy="4104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1264190"/>
              <a:ext cx="4536504" cy="987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10 CuadroTexto"/>
          <p:cNvSpPr txBox="1"/>
          <p:nvPr/>
        </p:nvSpPr>
        <p:spPr>
          <a:xfrm>
            <a:off x="304800" y="827420"/>
            <a:ext cx="822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Principales elementos y resultados de investigación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72616" y="2141821"/>
            <a:ext cx="8519864" cy="422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como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instrumento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de agendas política y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económica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395536" y="2992552"/>
            <a:ext cx="8519864" cy="422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Medio ambiente como un problema de recursos</a:t>
            </a:r>
            <a:endParaRPr lang="es-MX" dirty="0"/>
          </a:p>
        </p:txBody>
      </p:sp>
      <p:sp>
        <p:nvSpPr>
          <p:cNvPr id="15" name="14 Rectángulo"/>
          <p:cNvSpPr/>
          <p:nvPr/>
        </p:nvSpPr>
        <p:spPr>
          <a:xfrm>
            <a:off x="395536" y="3759882"/>
            <a:ext cx="8519864" cy="490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desarrollo, asociado como crecimiento económico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sostenido.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395536" y="4869160"/>
            <a:ext cx="2376264" cy="1329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análisis de los documentos de la ONU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revelan: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3482605" y="4869160"/>
            <a:ext cx="5423520" cy="393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1) Enfatizan algunas ideas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mientras que omiten otras</a:t>
            </a:r>
          </a:p>
          <a:p>
            <a:pPr algn="ctr"/>
            <a:endParaRPr lang="es-MX" dirty="0"/>
          </a:p>
        </p:txBody>
      </p:sp>
      <p:sp>
        <p:nvSpPr>
          <p:cNvPr id="19" name="18 Rectángulo"/>
          <p:cNvSpPr/>
          <p:nvPr/>
        </p:nvSpPr>
        <p:spPr>
          <a:xfrm>
            <a:off x="3491880" y="5528689"/>
            <a:ext cx="5423520" cy="6648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2) Promueven las macro-tendencias socioculturales de la civilización cultural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contemporánea.</a:t>
            </a:r>
            <a:endParaRPr lang="es-MX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s-MX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358080" y="1525434"/>
            <a:ext cx="8534400" cy="369332"/>
          </a:xfrm>
          <a:prstGeom prst="roundRect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Resultados del análisis de los documentos de la ONU: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20 Abrir llave"/>
          <p:cNvSpPr/>
          <p:nvPr/>
        </p:nvSpPr>
        <p:spPr>
          <a:xfrm>
            <a:off x="2987824" y="4869160"/>
            <a:ext cx="288032" cy="13244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1 CuadroTexto"/>
          <p:cNvSpPr txBox="1"/>
          <p:nvPr/>
        </p:nvSpPr>
        <p:spPr>
          <a:xfrm>
            <a:off x="304800" y="836712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educación como instrumento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04800" y="1412776"/>
            <a:ext cx="4267200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Los documentos de la ONU, no proponen una definición clara de educación, pero sí se formula una finalidad explícita: resolver el problema ambiental, para posteriormente proponer urgentemente su reforma.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5292080" y="1412776"/>
            <a:ext cx="3600400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se constituye en un instrumento al servicio de la gestión de los recursos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ambientales.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Flecha derecha"/>
          <p:cNvSpPr/>
          <p:nvPr/>
        </p:nvSpPr>
        <p:spPr>
          <a:xfrm>
            <a:off x="4788024" y="1916832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304800" y="3212976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304800" y="3140968"/>
            <a:ext cx="853440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En la Agenda 21 (1992 en Río), la educación inscrita en la sección: “Medios de ejecución”, a la par del financiamiento, transferencia tecnológica y ciencia.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304800" y="3933056"/>
            <a:ext cx="853440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En la Conferencia de Tesalónica (1997), la educación es un medio para cambios en comportamientos y estilos de vida y aporta conocimientos y habilidades para la sustentabilidad. Se forman “recursos humanos” y “capital humano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304800" y="4941168"/>
            <a:ext cx="85344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globalización es inevitable e incuestionable, y la globalización de la educación está marcada por ideología antropocéntrica,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recursista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y neoliberal, y cuya misión es aumentar la productividad y  la competitividad.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304800" y="5949280"/>
            <a:ext cx="85344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proponen agitada e impacientemente cambios ambientales, enfocándose en resultados, indicadores, competencias y cambios, permaneciendo en la sombra la necesidad de reflexionar sobre las nociones de medio ambiente y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desarrollo.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10 CuadroTexto"/>
          <p:cNvSpPr txBox="1"/>
          <p:nvPr/>
        </p:nvSpPr>
        <p:spPr>
          <a:xfrm>
            <a:off x="304800" y="836712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educación como instrumento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4800" y="1412776"/>
            <a:ext cx="86106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sobrestima el papel de la ciencia y la tecnología, y cuando se formula una visión integral no se profundiza.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304800" y="2204864"/>
            <a:ext cx="861060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remplaza la palabra educación por aprendizaje, posibilitando su re-descripción como una transacción económica y olvidando el compromiso social y pedagógico </a:t>
            </a:r>
            <a:r>
              <a:rPr lang="es-MX" smtClean="0">
                <a:latin typeface="Times New Roman" pitchFamily="18" charset="0"/>
                <a:cs typeface="Times New Roman" pitchFamily="18" charset="0"/>
              </a:rPr>
              <a:t>de profesores.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056" y="2886125"/>
            <a:ext cx="4648200" cy="392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-83634" y="0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1 CuadroTexto"/>
          <p:cNvSpPr txBox="1"/>
          <p:nvPr/>
        </p:nvSpPr>
        <p:spPr>
          <a:xfrm>
            <a:off x="304800" y="908720"/>
            <a:ext cx="829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 medio ambiente como un problema de recursos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179512" y="1412776"/>
            <a:ext cx="87849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Dos ideas en la definición de medio ambiente: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107504" y="1988840"/>
            <a:ext cx="496855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Como totalidad:</a:t>
            </a:r>
          </a:p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medio ambiente es el natural y el creado por el hombre, ecológico, económico, tecnológico, social, legislativo, cultural y estético.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5292080" y="1988840"/>
            <a:ext cx="367240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Como recurso:</a:t>
            </a:r>
          </a:p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medio ambiente es una colección de problemas por resolver y un conjunto de recursos 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gestionar.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107504" y="3356992"/>
            <a:ext cx="885698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Enfoque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recursista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en documentos de la ONU: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107504" y="3789040"/>
            <a:ext cx="885698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v"/>
            </a:pPr>
            <a:r>
              <a:rPr lang="es-MX" dirty="0" smtClean="0"/>
              <a:t>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Conferencia de Estocolmo: Evitar el peligro de agotamiento de los recursos naturales y asegurar los beneficios de su uso para toda la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humanidad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107504" y="4509120"/>
            <a:ext cx="885698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v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Carta Mundial de la Naturaleza: subrayan una concepción utilitaria de la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naturaleza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107504" y="5085184"/>
            <a:ext cx="885698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v"/>
            </a:pPr>
            <a:r>
              <a:rPr lang="es-MX" dirty="0" smtClean="0"/>
              <a:t>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Agenda 21: el medio ambiente como fuente de capital natural y sumidero de subproductos de la actividad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humana.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107504" y="5733256"/>
            <a:ext cx="885698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mención al medio ambiente se reduce, mientras que su asociación al desarrollo se incrementa o adquiere preeminencia desarrollo sustentable, quedando explícitamente subsumido el medio ambiente al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desarrollo.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10 CuadroTexto"/>
          <p:cNvSpPr txBox="1"/>
          <p:nvPr/>
        </p:nvSpPr>
        <p:spPr>
          <a:xfrm>
            <a:off x="304800" y="908720"/>
            <a:ext cx="829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 medio ambiente como un problema de recursos</a:t>
            </a:r>
            <a:endParaRPr lang="es-MX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215008" y="1412776"/>
            <a:ext cx="8928992" cy="105273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“Al describir…[al medio ambiente]…como un recurso, parecería que tenemos razones de protegerlo, aunque lo que realmente obtenemos, es una licencia para explotarlo” (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Evernden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1985, citado por González, 2008: 35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179512" y="2636912"/>
            <a:ext cx="889248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“El medio ambiente y el desarrollo pueden y deben ocasionalmente estar disociados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51520" y="3212976"/>
            <a:ext cx="878497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“¿Por qué la perspectiva desarrollista debería estar predeterminada y ser privilegiada desde el inicio?”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51520" y="3861048"/>
            <a:ext cx="871296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Indispensable abrirse a otras representaciones del medio ambiente, eclipsadas por enfoque económico dominante: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251520" y="4509120"/>
            <a:ext cx="403244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“El derecho inherente de la naturaleza de existir por y para sí misma”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4716016" y="4509120"/>
            <a:ext cx="424847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“El medio ambiente como lugar para vivir y habitar”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51520" y="5229200"/>
            <a:ext cx="87129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“El medio ambiente como proyecto comunitario …en una perspectiva crítica y política”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323528" y="5805264"/>
            <a:ext cx="8640960" cy="105273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Detrás del discurso humanista y de diversidad del enfoque antropocéntrico están “numerosas tensiones y problemáticas relativas a las diferencias dentro y entre las clases, los grupos de edad, las culturas y las naciones…” (González, 2008: 39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</TotalTime>
  <Words>1050</Words>
  <Application>Microsoft Office PowerPoint</Application>
  <PresentationFormat>Presentación en pantalla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Gerardo</dc:creator>
  <cp:lastModifiedBy>Gerardo</cp:lastModifiedBy>
  <cp:revision>47</cp:revision>
  <dcterms:created xsi:type="dcterms:W3CDTF">2012-03-16T23:56:01Z</dcterms:created>
  <dcterms:modified xsi:type="dcterms:W3CDTF">2016-10-07T15:37:13Z</dcterms:modified>
</cp:coreProperties>
</file>