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256" r:id="rId2"/>
    <p:sldId id="257" r:id="rId3"/>
    <p:sldId id="263" r:id="rId4"/>
    <p:sldId id="258" r:id="rId5"/>
    <p:sldId id="259" r:id="rId6"/>
    <p:sldId id="260" r:id="rId7"/>
    <p:sldId id="261" r:id="rId8"/>
    <p:sldId id="262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1039" autoAdjust="0"/>
  </p:normalViewPr>
  <p:slideViewPr>
    <p:cSldViewPr>
      <p:cViewPr>
        <p:scale>
          <a:sx n="90" d="100"/>
          <a:sy n="90" d="100"/>
        </p:scale>
        <p:origin x="-510" y="-23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E90196-034C-41CF-B331-90CA8A643527}" type="datetimeFigureOut">
              <a:rPr lang="es-MX" smtClean="0"/>
              <a:pPr/>
              <a:t>07/10/2016</a:t>
            </a:fld>
            <a:endParaRPr lang="es-MX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34CC45B-6ABC-4D71-8CDC-65E677F4FBA8}" type="slidenum">
              <a:rPr lang="es-MX" smtClean="0"/>
              <a:pPr/>
              <a:t>‹Nº›</a:t>
            </a:fld>
            <a:endParaRPr lang="es-MX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A0A1B9-D4BF-41D9-B9DE-51BD61D44E37}" type="datetimeFigureOut">
              <a:rPr lang="en-US" smtClean="0"/>
              <a:pPr/>
              <a:t>10/7/2016</a:t>
            </a:fld>
            <a:endParaRPr lang="en-U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F4B6E58-21EA-4F0F-8461-73FCC3893F56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8247639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s-MX" dirty="0" smtClean="0"/>
              <a:t>También debe reconocerse que existía</a:t>
            </a:r>
            <a:r>
              <a:rPr lang="es-MX" baseline="0" dirty="0" smtClean="0"/>
              <a:t> una preocupación por la caída en los términos de intercambio de los países en desarrollo derivado de una división internacional del trabajo, los diferenciales de productividad y el dominio neocolonial de los países desarrollados.</a:t>
            </a:r>
            <a:endParaRPr lang="en-U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4B6E58-21EA-4F0F-8461-73FCC3893F56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D878CE-14E3-468B-90A1-E2A6DACA4E2A}" type="datetimeFigureOut">
              <a:rPr lang="en-US" smtClean="0"/>
              <a:pPr/>
              <a:t>10/7/2016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67A800-2B87-43EA-9D11-53AD8A9864B7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D878CE-14E3-468B-90A1-E2A6DACA4E2A}" type="datetimeFigureOut">
              <a:rPr lang="en-US" smtClean="0"/>
              <a:pPr/>
              <a:t>10/7/2016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67A800-2B87-43EA-9D11-53AD8A9864B7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D878CE-14E3-468B-90A1-E2A6DACA4E2A}" type="datetimeFigureOut">
              <a:rPr lang="en-US" smtClean="0"/>
              <a:pPr/>
              <a:t>10/7/2016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67A800-2B87-43EA-9D11-53AD8A9864B7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D878CE-14E3-468B-90A1-E2A6DACA4E2A}" type="datetimeFigureOut">
              <a:rPr lang="en-US" smtClean="0"/>
              <a:pPr/>
              <a:t>10/7/2016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67A800-2B87-43EA-9D11-53AD8A9864B7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D878CE-14E3-468B-90A1-E2A6DACA4E2A}" type="datetimeFigureOut">
              <a:rPr lang="en-US" smtClean="0"/>
              <a:pPr/>
              <a:t>10/7/2016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67A800-2B87-43EA-9D11-53AD8A9864B7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D878CE-14E3-468B-90A1-E2A6DACA4E2A}" type="datetimeFigureOut">
              <a:rPr lang="en-US" smtClean="0"/>
              <a:pPr/>
              <a:t>10/7/2016</a:t>
            </a:fld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67A800-2B87-43EA-9D11-53AD8A9864B7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D878CE-14E3-468B-90A1-E2A6DACA4E2A}" type="datetimeFigureOut">
              <a:rPr lang="en-US" smtClean="0"/>
              <a:pPr/>
              <a:t>10/7/2016</a:t>
            </a:fld>
            <a:endParaRPr lang="en-U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67A800-2B87-43EA-9D11-53AD8A9864B7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D878CE-14E3-468B-90A1-E2A6DACA4E2A}" type="datetimeFigureOut">
              <a:rPr lang="en-US" smtClean="0"/>
              <a:pPr/>
              <a:t>10/7/2016</a:t>
            </a:fld>
            <a:endParaRPr lang="en-U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67A800-2B87-43EA-9D11-53AD8A9864B7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D878CE-14E3-468B-90A1-E2A6DACA4E2A}" type="datetimeFigureOut">
              <a:rPr lang="en-US" smtClean="0"/>
              <a:pPr/>
              <a:t>10/7/2016</a:t>
            </a:fld>
            <a:endParaRPr lang="en-U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67A800-2B87-43EA-9D11-53AD8A9864B7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D878CE-14E3-468B-90A1-E2A6DACA4E2A}" type="datetimeFigureOut">
              <a:rPr lang="en-US" smtClean="0"/>
              <a:pPr/>
              <a:t>10/7/2016</a:t>
            </a:fld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67A800-2B87-43EA-9D11-53AD8A9864B7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D878CE-14E3-468B-90A1-E2A6DACA4E2A}" type="datetimeFigureOut">
              <a:rPr lang="en-US" smtClean="0"/>
              <a:pPr/>
              <a:t>10/7/2016</a:t>
            </a:fld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67A800-2B87-43EA-9D11-53AD8A9864B7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D878CE-14E3-468B-90A1-E2A6DACA4E2A}" type="datetimeFigureOut">
              <a:rPr lang="en-US" smtClean="0"/>
              <a:pPr/>
              <a:t>10/7/2016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67A800-2B87-43EA-9D11-53AD8A9864B7}" type="slidenum">
              <a:rPr lang="en-US" smtClean="0"/>
              <a:pPr/>
              <a:t>‹Nº›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Documents and Settings\Administrador\Mis documentos\Mis imágenes\Adobe\Fotografías de cámara digital\2007-09-18-1005-05\DSC0317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7010400"/>
          </a:xfrm>
          <a:prstGeom prst="rect">
            <a:avLst/>
          </a:prstGeom>
          <a:noFill/>
        </p:spPr>
      </p:pic>
      <p:sp>
        <p:nvSpPr>
          <p:cNvPr id="5" name="4 Rectángulo"/>
          <p:cNvSpPr/>
          <p:nvPr/>
        </p:nvSpPr>
        <p:spPr>
          <a:xfrm>
            <a:off x="1752600" y="533400"/>
            <a:ext cx="68580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2000" b="1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UNIVERSIDAD AUTÓNOMA DEL ESTADO DE MÉXICO</a:t>
            </a:r>
          </a:p>
          <a:p>
            <a:pPr algn="ctr"/>
            <a:r>
              <a:rPr lang="es-MX" sz="2000" b="1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FACULTAD DE DERECHO</a:t>
            </a:r>
            <a:endParaRPr lang="es-ES" sz="2000" b="1" dirty="0">
              <a:solidFill>
                <a:schemeClr val="bg1">
                  <a:lumMod val="9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5 Rectángulo"/>
          <p:cNvSpPr/>
          <p:nvPr/>
        </p:nvSpPr>
        <p:spPr>
          <a:xfrm>
            <a:off x="2819400" y="1447800"/>
            <a:ext cx="38100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2000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MAESTRÍA EN</a:t>
            </a:r>
          </a:p>
          <a:p>
            <a:pPr algn="ctr"/>
            <a:r>
              <a:rPr lang="es-MX" sz="2000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DERECHO AMBIENTAL</a:t>
            </a:r>
            <a:endParaRPr lang="es-ES" sz="2000" dirty="0">
              <a:solidFill>
                <a:schemeClr val="bg1">
                  <a:lumMod val="9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6 Rectángulo"/>
          <p:cNvSpPr/>
          <p:nvPr/>
        </p:nvSpPr>
        <p:spPr>
          <a:xfrm>
            <a:off x="2362200" y="2438400"/>
            <a:ext cx="46482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2400" b="1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Educación y </a:t>
            </a:r>
            <a:r>
              <a:rPr lang="es-MX" sz="2400" b="1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cultura ambiental</a:t>
            </a:r>
            <a:endParaRPr lang="es-ES" sz="2400" b="1" dirty="0">
              <a:solidFill>
                <a:schemeClr val="bg1">
                  <a:lumMod val="9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9 Rectángulo"/>
          <p:cNvSpPr/>
          <p:nvPr/>
        </p:nvSpPr>
        <p:spPr>
          <a:xfrm>
            <a:off x="3657600" y="5856982"/>
            <a:ext cx="534955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es-MX" sz="16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Autor de la presentación: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es-MX" sz="1600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José Gerardo Moreno Ayala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es-MX" sz="1600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Febrero de 2016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es-MX" sz="16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Foto:</a:t>
            </a:r>
            <a:r>
              <a:rPr kumimoji="0" lang="es-MX" sz="1600" b="0" i="0" u="none" strike="noStrike" cap="none" normalizeH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es-MX" sz="1600" b="0" i="0" u="none" strike="noStrike" cap="none" normalizeH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Moscas navegantes© </a:t>
            </a:r>
            <a:r>
              <a:rPr kumimoji="0" lang="es-MX" sz="1600" b="0" i="0" u="none" strike="noStrike" cap="none" normalizeH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2007 José Gerardo Moreno Ayala</a:t>
            </a:r>
            <a:endParaRPr kumimoji="0" lang="es-MX" sz="1600" b="0" i="0" u="none" strike="noStrike" cap="none" normalizeH="0" baseline="0" dirty="0" smtClean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9 Grupo"/>
          <p:cNvGrpSpPr/>
          <p:nvPr/>
        </p:nvGrpSpPr>
        <p:grpSpPr>
          <a:xfrm>
            <a:off x="0" y="-27384"/>
            <a:ext cx="9227634" cy="6885384"/>
            <a:chOff x="0" y="-27384"/>
            <a:chExt cx="9227634" cy="6885384"/>
          </a:xfrm>
        </p:grpSpPr>
        <p:pic>
          <p:nvPicPr>
            <p:cNvPr id="3" name="Picture 4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-27384"/>
              <a:ext cx="9227634" cy="688538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grpSp>
          <p:nvGrpSpPr>
            <p:cNvPr id="4" name="3 Grupo"/>
            <p:cNvGrpSpPr/>
            <p:nvPr/>
          </p:nvGrpSpPr>
          <p:grpSpPr>
            <a:xfrm>
              <a:off x="228600" y="152400"/>
              <a:ext cx="8686800" cy="533400"/>
              <a:chOff x="228600" y="152400"/>
              <a:chExt cx="8686800" cy="533400"/>
            </a:xfrm>
          </p:grpSpPr>
          <p:sp>
            <p:nvSpPr>
              <p:cNvPr id="5" name="4 Pergamino horizontal"/>
              <p:cNvSpPr/>
              <p:nvPr/>
            </p:nvSpPr>
            <p:spPr>
              <a:xfrm>
                <a:off x="4419600" y="152400"/>
                <a:ext cx="4495800" cy="533400"/>
              </a:xfrm>
              <a:prstGeom prst="horizontalScroll">
                <a:avLst/>
              </a:prstGeom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s-MX" dirty="0" smtClean="0">
                    <a:latin typeface="Times New Roman" pitchFamily="18" charset="0"/>
                    <a:cs typeface="Times New Roman" pitchFamily="18" charset="0"/>
                  </a:rPr>
                  <a:t>JGMA/</a:t>
                </a:r>
                <a:r>
                  <a:rPr lang="en-US" dirty="0"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en-US" dirty="0" err="1">
                    <a:latin typeface="Times New Roman" pitchFamily="18" charset="0"/>
                    <a:cs typeface="Times New Roman" pitchFamily="18" charset="0"/>
                  </a:rPr>
                  <a:t>Educación</a:t>
                </a:r>
                <a:r>
                  <a:rPr lang="en-US" dirty="0">
                    <a:latin typeface="Times New Roman" pitchFamily="18" charset="0"/>
                    <a:cs typeface="Times New Roman" pitchFamily="18" charset="0"/>
                  </a:rPr>
                  <a:t> y </a:t>
                </a:r>
                <a:r>
                  <a:rPr lang="en-US" dirty="0" err="1">
                    <a:latin typeface="Times New Roman" pitchFamily="18" charset="0"/>
                    <a:cs typeface="Times New Roman" pitchFamily="18" charset="0"/>
                  </a:rPr>
                  <a:t>cultura</a:t>
                </a:r>
                <a:r>
                  <a:rPr lang="en-US" dirty="0"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en-US" dirty="0" err="1">
                    <a:latin typeface="Times New Roman" pitchFamily="18" charset="0"/>
                    <a:cs typeface="Times New Roman" pitchFamily="18" charset="0"/>
                  </a:rPr>
                  <a:t>ambiental</a:t>
                </a:r>
                <a:endParaRPr lang="es-MX" dirty="0" smtClean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6" name="5 Pergamino horizontal"/>
              <p:cNvSpPr/>
              <p:nvPr/>
            </p:nvSpPr>
            <p:spPr>
              <a:xfrm>
                <a:off x="228600" y="228600"/>
                <a:ext cx="3581400" cy="457200"/>
              </a:xfrm>
              <a:prstGeom prst="horizontalScroll">
                <a:avLst/>
              </a:prstGeom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s-MX" dirty="0" smtClean="0">
                    <a:latin typeface="Times New Roman" pitchFamily="18" charset="0"/>
                    <a:cs typeface="Times New Roman" pitchFamily="18" charset="0"/>
                  </a:rPr>
                  <a:t>UAEM/ Facultad de Derecho</a:t>
                </a:r>
                <a:endParaRPr lang="en-US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grpSp>
          <p:nvGrpSpPr>
            <p:cNvPr id="7" name="6 Grupo"/>
            <p:cNvGrpSpPr/>
            <p:nvPr/>
          </p:nvGrpSpPr>
          <p:grpSpPr>
            <a:xfrm>
              <a:off x="304800" y="764704"/>
              <a:ext cx="8534400" cy="533400"/>
              <a:chOff x="304800" y="914400"/>
              <a:chExt cx="8534400" cy="533400"/>
            </a:xfrm>
          </p:grpSpPr>
          <p:cxnSp>
            <p:nvCxnSpPr>
              <p:cNvPr id="8" name="7 Conector recto"/>
              <p:cNvCxnSpPr/>
              <p:nvPr/>
            </p:nvCxnSpPr>
            <p:spPr>
              <a:xfrm>
                <a:off x="304800" y="914400"/>
                <a:ext cx="8534400" cy="0"/>
              </a:xfrm>
              <a:prstGeom prst="line">
                <a:avLst/>
              </a:prstGeom>
              <a:ln w="38100" cap="rnd" cmpd="thickThin"/>
              <a:scene3d>
                <a:camera prst="orthographicFront"/>
                <a:lightRig rig="threePt" dir="t"/>
              </a:scene3d>
              <a:sp3d>
                <a:bevelB h="6350"/>
              </a:sp3d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8 Conector recto"/>
              <p:cNvCxnSpPr/>
              <p:nvPr/>
            </p:nvCxnSpPr>
            <p:spPr>
              <a:xfrm>
                <a:off x="304800" y="1447800"/>
                <a:ext cx="8534400" cy="0"/>
              </a:xfrm>
              <a:prstGeom prst="line">
                <a:avLst/>
              </a:prstGeom>
              <a:ln w="38100" cap="rnd" cmpd="thickThin"/>
              <a:scene3d>
                <a:camera prst="orthographicFront"/>
                <a:lightRig rig="threePt" dir="t"/>
              </a:scene3d>
              <a:sp3d>
                <a:bevelB h="6350"/>
              </a:sp3d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1" name="10 CuadroTexto"/>
          <p:cNvSpPr txBox="1"/>
          <p:nvPr/>
        </p:nvSpPr>
        <p:spPr>
          <a:xfrm>
            <a:off x="251520" y="836712"/>
            <a:ext cx="82809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El desarrollo económico como crecimiento económico sostenido</a:t>
            </a:r>
            <a:endParaRPr lang="en-US" b="1" dirty="0">
              <a:solidFill>
                <a:schemeClr val="bg1">
                  <a:lumMod val="9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11 Rectángulo redondeado"/>
          <p:cNvSpPr/>
          <p:nvPr/>
        </p:nvSpPr>
        <p:spPr>
          <a:xfrm>
            <a:off x="152400" y="1371600"/>
            <a:ext cx="8839200" cy="9906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>
                <a:latin typeface="Times New Roman" pitchFamily="18" charset="0"/>
                <a:cs typeface="Times New Roman" pitchFamily="18" charset="0"/>
              </a:rPr>
              <a:t>Desde 1972, con la Declaración sobre el establecimiento de un nuevo orden internacional, se consideró estudiar el problema de las materias primas y el desarrollo, que reveló la idea de que la biosfera está al servicio del desarrollo </a:t>
            </a:r>
            <a:r>
              <a:rPr lang="es-MX" dirty="0" smtClean="0">
                <a:latin typeface="Times New Roman" pitchFamily="18" charset="0"/>
                <a:cs typeface="Times New Roman" pitchFamily="18" charset="0"/>
              </a:rPr>
              <a:t>económico.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12 Rectángulo redondeado"/>
          <p:cNvSpPr/>
          <p:nvPr/>
        </p:nvSpPr>
        <p:spPr>
          <a:xfrm>
            <a:off x="228600" y="2514600"/>
            <a:ext cx="8763000" cy="6858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>
                <a:latin typeface="Times New Roman" pitchFamily="18" charset="0"/>
                <a:cs typeface="Times New Roman" pitchFamily="18" charset="0"/>
              </a:rPr>
              <a:t>La noción de desarrollo de la ONU está mal definida y sesgada hacia el </a:t>
            </a:r>
            <a:r>
              <a:rPr lang="es-MX" dirty="0" smtClean="0">
                <a:latin typeface="Times New Roman" pitchFamily="18" charset="0"/>
                <a:cs typeface="Times New Roman" pitchFamily="18" charset="0"/>
              </a:rPr>
              <a:t>crecimiento. 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13 Rectángulo redondeado"/>
          <p:cNvSpPr/>
          <p:nvPr/>
        </p:nvSpPr>
        <p:spPr>
          <a:xfrm>
            <a:off x="228600" y="3276600"/>
            <a:ext cx="8763000" cy="21336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>
                <a:latin typeface="Times New Roman" pitchFamily="18" charset="0"/>
                <a:cs typeface="Times New Roman" pitchFamily="18" charset="0"/>
              </a:rPr>
              <a:t>La ONU demanda “…un nuevo concepto de desarrollo, que tenga en cuenta la satisfacción de las necesidades y los deseos de todos los habitantes de la Tierra, el pluralismo de las sociedades y el equilibrio y armonía entre el hombre y el ambiente. Lo que busca es la erradicación de la pobreza, del hambre, del analfabetismo, de la contaminación, de la explotación y de la dominación” (ONU, 1976, citado en González, 2008: 41) y en la Carta de Belgrado (PNUMA-UNESCO) afirma que los recursos de la tierra deben beneficiar y mejorar la calidad de vida de toda la </a:t>
            </a:r>
            <a:r>
              <a:rPr lang="es-MX" dirty="0" smtClean="0">
                <a:latin typeface="Times New Roman" pitchFamily="18" charset="0"/>
                <a:cs typeface="Times New Roman" pitchFamily="18" charset="0"/>
              </a:rPr>
              <a:t>humanidad.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14 Rectángulo redondeado"/>
          <p:cNvSpPr/>
          <p:nvPr/>
        </p:nvSpPr>
        <p:spPr>
          <a:xfrm>
            <a:off x="228600" y="5638800"/>
            <a:ext cx="8763000" cy="990600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>
                <a:latin typeface="Times New Roman" pitchFamily="18" charset="0"/>
                <a:cs typeface="Times New Roman" pitchFamily="18" charset="0"/>
              </a:rPr>
              <a:t>Sin embargo, debido a la vaguedad de lo que es </a:t>
            </a:r>
            <a:r>
              <a:rPr lang="es-MX" b="1" dirty="0" smtClean="0">
                <a:latin typeface="Times New Roman" pitchFamily="18" charset="0"/>
                <a:cs typeface="Times New Roman" pitchFamily="18" charset="0"/>
              </a:rPr>
              <a:t>calidad de vida</a:t>
            </a:r>
            <a:r>
              <a:rPr lang="es-MX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s-MX" b="1" dirty="0" smtClean="0">
                <a:latin typeface="Times New Roman" pitchFamily="18" charset="0"/>
                <a:cs typeface="Times New Roman" pitchFamily="18" charset="0"/>
              </a:rPr>
              <a:t>desarrollo humano </a:t>
            </a:r>
            <a:r>
              <a:rPr lang="es-MX" dirty="0" smtClean="0">
                <a:latin typeface="Times New Roman" pitchFamily="18" charset="0"/>
                <a:cs typeface="Times New Roman" pitchFamily="18" charset="0"/>
              </a:rPr>
              <a:t>o </a:t>
            </a:r>
            <a:r>
              <a:rPr lang="es-MX" b="1" dirty="0" smtClean="0">
                <a:latin typeface="Times New Roman" pitchFamily="18" charset="0"/>
                <a:cs typeface="Times New Roman" pitchFamily="18" charset="0"/>
              </a:rPr>
              <a:t>desarrollo de recursos </a:t>
            </a:r>
            <a:r>
              <a:rPr lang="es-MX" dirty="0" smtClean="0">
                <a:latin typeface="Times New Roman" pitchFamily="18" charset="0"/>
                <a:cs typeface="Times New Roman" pitchFamily="18" charset="0"/>
              </a:rPr>
              <a:t>se privilegia su medición mediante indicadores cuantitativos de </a:t>
            </a:r>
            <a:r>
              <a:rPr lang="es-MX" dirty="0" smtClean="0">
                <a:latin typeface="Times New Roman" pitchFamily="18" charset="0"/>
                <a:cs typeface="Times New Roman" pitchFamily="18" charset="0"/>
              </a:rPr>
              <a:t>crecimiento.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3007304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9 Grupo"/>
          <p:cNvGrpSpPr/>
          <p:nvPr/>
        </p:nvGrpSpPr>
        <p:grpSpPr>
          <a:xfrm>
            <a:off x="0" y="-27384"/>
            <a:ext cx="9227634" cy="6885384"/>
            <a:chOff x="0" y="-27384"/>
            <a:chExt cx="9227634" cy="6885384"/>
          </a:xfrm>
        </p:grpSpPr>
        <p:pic>
          <p:nvPicPr>
            <p:cNvPr id="3" name="Picture 4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-27384"/>
              <a:ext cx="9227634" cy="688538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grpSp>
          <p:nvGrpSpPr>
            <p:cNvPr id="4" name="3 Grupo"/>
            <p:cNvGrpSpPr/>
            <p:nvPr/>
          </p:nvGrpSpPr>
          <p:grpSpPr>
            <a:xfrm>
              <a:off x="228600" y="152400"/>
              <a:ext cx="8686800" cy="533400"/>
              <a:chOff x="228600" y="152400"/>
              <a:chExt cx="8686800" cy="533400"/>
            </a:xfrm>
          </p:grpSpPr>
          <p:sp>
            <p:nvSpPr>
              <p:cNvPr id="8" name="4 Pergamino horizontal"/>
              <p:cNvSpPr/>
              <p:nvPr/>
            </p:nvSpPr>
            <p:spPr>
              <a:xfrm>
                <a:off x="4419600" y="152400"/>
                <a:ext cx="4495800" cy="533400"/>
              </a:xfrm>
              <a:prstGeom prst="horizontalScroll">
                <a:avLst/>
              </a:prstGeom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s-MX" dirty="0" smtClean="0">
                    <a:latin typeface="Times New Roman" pitchFamily="18" charset="0"/>
                    <a:cs typeface="Times New Roman" pitchFamily="18" charset="0"/>
                  </a:rPr>
                  <a:t>JGMA/</a:t>
                </a:r>
                <a:r>
                  <a:rPr lang="en-US" dirty="0"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en-US" dirty="0" err="1">
                    <a:latin typeface="Times New Roman" pitchFamily="18" charset="0"/>
                    <a:cs typeface="Times New Roman" pitchFamily="18" charset="0"/>
                  </a:rPr>
                  <a:t>Educación</a:t>
                </a:r>
                <a:r>
                  <a:rPr lang="en-US" dirty="0">
                    <a:latin typeface="Times New Roman" pitchFamily="18" charset="0"/>
                    <a:cs typeface="Times New Roman" pitchFamily="18" charset="0"/>
                  </a:rPr>
                  <a:t> y </a:t>
                </a:r>
                <a:r>
                  <a:rPr lang="en-US" dirty="0" err="1">
                    <a:latin typeface="Times New Roman" pitchFamily="18" charset="0"/>
                    <a:cs typeface="Times New Roman" pitchFamily="18" charset="0"/>
                  </a:rPr>
                  <a:t>cultura</a:t>
                </a:r>
                <a:r>
                  <a:rPr lang="en-US" dirty="0"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en-US" dirty="0" err="1">
                    <a:latin typeface="Times New Roman" pitchFamily="18" charset="0"/>
                    <a:cs typeface="Times New Roman" pitchFamily="18" charset="0"/>
                  </a:rPr>
                  <a:t>ambiental</a:t>
                </a:r>
                <a:endParaRPr lang="es-MX" dirty="0" smtClean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9" name="5 Pergamino horizontal"/>
              <p:cNvSpPr/>
              <p:nvPr/>
            </p:nvSpPr>
            <p:spPr>
              <a:xfrm>
                <a:off x="228600" y="228600"/>
                <a:ext cx="3581400" cy="457200"/>
              </a:xfrm>
              <a:prstGeom prst="horizontalScroll">
                <a:avLst/>
              </a:prstGeom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s-MX" dirty="0" smtClean="0">
                    <a:latin typeface="Times New Roman" pitchFamily="18" charset="0"/>
                    <a:cs typeface="Times New Roman" pitchFamily="18" charset="0"/>
                  </a:rPr>
                  <a:t>UAEM/ Facultad de Derecho</a:t>
                </a:r>
                <a:endParaRPr lang="en-US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grpSp>
          <p:nvGrpSpPr>
            <p:cNvPr id="5" name="6 Grupo"/>
            <p:cNvGrpSpPr/>
            <p:nvPr/>
          </p:nvGrpSpPr>
          <p:grpSpPr>
            <a:xfrm>
              <a:off x="304800" y="764704"/>
              <a:ext cx="8534400" cy="454496"/>
              <a:chOff x="304800" y="914400"/>
              <a:chExt cx="8534400" cy="454496"/>
            </a:xfrm>
          </p:grpSpPr>
          <p:cxnSp>
            <p:nvCxnSpPr>
              <p:cNvPr id="6" name="5 Conector recto"/>
              <p:cNvCxnSpPr/>
              <p:nvPr/>
            </p:nvCxnSpPr>
            <p:spPr>
              <a:xfrm>
                <a:off x="304800" y="914400"/>
                <a:ext cx="8534400" cy="0"/>
              </a:xfrm>
              <a:prstGeom prst="line">
                <a:avLst/>
              </a:prstGeom>
              <a:ln w="38100" cap="rnd" cmpd="thickThin"/>
              <a:scene3d>
                <a:camera prst="orthographicFront"/>
                <a:lightRig rig="threePt" dir="t"/>
              </a:scene3d>
              <a:sp3d>
                <a:bevelB h="6350"/>
              </a:sp3d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" name="6 Conector recto"/>
              <p:cNvCxnSpPr/>
              <p:nvPr/>
            </p:nvCxnSpPr>
            <p:spPr>
              <a:xfrm>
                <a:off x="304800" y="1368896"/>
                <a:ext cx="8534400" cy="0"/>
              </a:xfrm>
              <a:prstGeom prst="line">
                <a:avLst/>
              </a:prstGeom>
              <a:ln w="38100" cap="rnd" cmpd="thickThin"/>
              <a:scene3d>
                <a:camera prst="orthographicFront"/>
                <a:lightRig rig="threePt" dir="t"/>
              </a:scene3d>
              <a:sp3d>
                <a:bevelB h="6350"/>
              </a:sp3d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0" name="9 Rectángulo"/>
          <p:cNvSpPr/>
          <p:nvPr/>
        </p:nvSpPr>
        <p:spPr>
          <a:xfrm>
            <a:off x="304800" y="849868"/>
            <a:ext cx="8382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b="1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El desarrollo económico como crecimiento económico sostenido</a:t>
            </a:r>
            <a:endParaRPr lang="en-US" b="1" dirty="0">
              <a:solidFill>
                <a:schemeClr val="bg1">
                  <a:lumMod val="9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362200" y="1371600"/>
            <a:ext cx="4577483" cy="5257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1 Grupo"/>
          <p:cNvGrpSpPr/>
          <p:nvPr/>
        </p:nvGrpSpPr>
        <p:grpSpPr>
          <a:xfrm>
            <a:off x="0" y="-27384"/>
            <a:ext cx="9227634" cy="6885384"/>
            <a:chOff x="0" y="-27384"/>
            <a:chExt cx="9227634" cy="6885384"/>
          </a:xfrm>
        </p:grpSpPr>
        <p:pic>
          <p:nvPicPr>
            <p:cNvPr id="3" name="Picture 4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-27384"/>
              <a:ext cx="9227634" cy="688538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grpSp>
          <p:nvGrpSpPr>
            <p:cNvPr id="4" name="3 Grupo"/>
            <p:cNvGrpSpPr/>
            <p:nvPr/>
          </p:nvGrpSpPr>
          <p:grpSpPr>
            <a:xfrm>
              <a:off x="228600" y="152400"/>
              <a:ext cx="8686800" cy="533400"/>
              <a:chOff x="228600" y="152400"/>
              <a:chExt cx="8686800" cy="533400"/>
            </a:xfrm>
          </p:grpSpPr>
          <p:sp>
            <p:nvSpPr>
              <p:cNvPr id="8" name="4 Pergamino horizontal"/>
              <p:cNvSpPr/>
              <p:nvPr/>
            </p:nvSpPr>
            <p:spPr>
              <a:xfrm>
                <a:off x="4419600" y="152400"/>
                <a:ext cx="4495800" cy="533400"/>
              </a:xfrm>
              <a:prstGeom prst="horizontalScroll">
                <a:avLst/>
              </a:prstGeom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s-MX" dirty="0" smtClean="0">
                    <a:latin typeface="Times New Roman" pitchFamily="18" charset="0"/>
                    <a:cs typeface="Times New Roman" pitchFamily="18" charset="0"/>
                  </a:rPr>
                  <a:t>JGMA/</a:t>
                </a:r>
                <a:r>
                  <a:rPr lang="en-US" dirty="0"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en-US" dirty="0" err="1">
                    <a:latin typeface="Times New Roman" pitchFamily="18" charset="0"/>
                    <a:cs typeface="Times New Roman" pitchFamily="18" charset="0"/>
                  </a:rPr>
                  <a:t>Educación</a:t>
                </a:r>
                <a:r>
                  <a:rPr lang="en-US" dirty="0">
                    <a:latin typeface="Times New Roman" pitchFamily="18" charset="0"/>
                    <a:cs typeface="Times New Roman" pitchFamily="18" charset="0"/>
                  </a:rPr>
                  <a:t> y </a:t>
                </a:r>
                <a:r>
                  <a:rPr lang="en-US" dirty="0" err="1">
                    <a:latin typeface="Times New Roman" pitchFamily="18" charset="0"/>
                    <a:cs typeface="Times New Roman" pitchFamily="18" charset="0"/>
                  </a:rPr>
                  <a:t>cultura</a:t>
                </a:r>
                <a:r>
                  <a:rPr lang="en-US" dirty="0"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en-US" dirty="0" err="1">
                    <a:latin typeface="Times New Roman" pitchFamily="18" charset="0"/>
                    <a:cs typeface="Times New Roman" pitchFamily="18" charset="0"/>
                  </a:rPr>
                  <a:t>ambiental</a:t>
                </a:r>
                <a:endParaRPr lang="es-MX" dirty="0" smtClean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9" name="8 Pergamino horizontal"/>
              <p:cNvSpPr/>
              <p:nvPr/>
            </p:nvSpPr>
            <p:spPr>
              <a:xfrm>
                <a:off x="228600" y="228600"/>
                <a:ext cx="3581400" cy="457200"/>
              </a:xfrm>
              <a:prstGeom prst="horizontalScroll">
                <a:avLst/>
              </a:prstGeom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s-MX" dirty="0" smtClean="0">
                    <a:latin typeface="Times New Roman" pitchFamily="18" charset="0"/>
                    <a:cs typeface="Times New Roman" pitchFamily="18" charset="0"/>
                  </a:rPr>
                  <a:t>UAEM/ Facultad de Derecho</a:t>
                </a:r>
                <a:endParaRPr lang="en-US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grpSp>
          <p:nvGrpSpPr>
            <p:cNvPr id="5" name="6 Grupo"/>
            <p:cNvGrpSpPr/>
            <p:nvPr/>
          </p:nvGrpSpPr>
          <p:grpSpPr>
            <a:xfrm>
              <a:off x="304800" y="764704"/>
              <a:ext cx="8534400" cy="533400"/>
              <a:chOff x="304800" y="914400"/>
              <a:chExt cx="8534400" cy="533400"/>
            </a:xfrm>
          </p:grpSpPr>
          <p:cxnSp>
            <p:nvCxnSpPr>
              <p:cNvPr id="6" name="5 Conector recto"/>
              <p:cNvCxnSpPr/>
              <p:nvPr/>
            </p:nvCxnSpPr>
            <p:spPr>
              <a:xfrm>
                <a:off x="304800" y="914400"/>
                <a:ext cx="8534400" cy="0"/>
              </a:xfrm>
              <a:prstGeom prst="line">
                <a:avLst/>
              </a:prstGeom>
              <a:ln w="38100" cap="rnd" cmpd="thickThin"/>
              <a:scene3d>
                <a:camera prst="orthographicFront"/>
                <a:lightRig rig="threePt" dir="t"/>
              </a:scene3d>
              <a:sp3d>
                <a:bevelB h="6350"/>
              </a:sp3d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" name="6 Conector recto"/>
              <p:cNvCxnSpPr/>
              <p:nvPr/>
            </p:nvCxnSpPr>
            <p:spPr>
              <a:xfrm>
                <a:off x="304800" y="1447800"/>
                <a:ext cx="8534400" cy="0"/>
              </a:xfrm>
              <a:prstGeom prst="line">
                <a:avLst/>
              </a:prstGeom>
              <a:ln w="38100" cap="rnd" cmpd="thickThin"/>
              <a:scene3d>
                <a:camera prst="orthographicFront"/>
                <a:lightRig rig="threePt" dir="t"/>
              </a:scene3d>
              <a:sp3d>
                <a:bevelB h="6350"/>
              </a:sp3d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0" name="9 Rectángulo"/>
          <p:cNvSpPr/>
          <p:nvPr/>
        </p:nvSpPr>
        <p:spPr>
          <a:xfrm>
            <a:off x="304800" y="849868"/>
            <a:ext cx="8382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b="1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El desarrollo económico como crecimiento económico sostenido</a:t>
            </a:r>
            <a:endParaRPr lang="en-US" b="1" dirty="0">
              <a:solidFill>
                <a:schemeClr val="bg1">
                  <a:lumMod val="9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10 Rectángulo redondeado"/>
          <p:cNvSpPr/>
          <p:nvPr/>
        </p:nvSpPr>
        <p:spPr>
          <a:xfrm>
            <a:off x="228600" y="1447800"/>
            <a:ext cx="8686800" cy="6858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>
                <a:latin typeface="Times New Roman" pitchFamily="18" charset="0"/>
                <a:cs typeface="Times New Roman" pitchFamily="18" charset="0"/>
              </a:rPr>
              <a:t>El problema del desarrollo es la </a:t>
            </a:r>
            <a:r>
              <a:rPr lang="es-MX" b="1" dirty="0" smtClean="0">
                <a:latin typeface="Times New Roman" pitchFamily="18" charset="0"/>
                <a:cs typeface="Times New Roman" pitchFamily="18" charset="0"/>
              </a:rPr>
              <a:t>pobreza</a:t>
            </a:r>
            <a:r>
              <a:rPr lang="es-MX" dirty="0" smtClean="0">
                <a:latin typeface="Times New Roman" pitchFamily="18" charset="0"/>
                <a:cs typeface="Times New Roman" pitchFamily="18" charset="0"/>
              </a:rPr>
              <a:t>, la cual conlleva la degradación del </a:t>
            </a:r>
            <a:r>
              <a:rPr lang="es-MX" b="1" dirty="0" smtClean="0">
                <a:latin typeface="Times New Roman" pitchFamily="18" charset="0"/>
                <a:cs typeface="Times New Roman" pitchFamily="18" charset="0"/>
              </a:rPr>
              <a:t>medio ambiente, y la solución es el crecimiento </a:t>
            </a:r>
            <a:r>
              <a:rPr lang="es-MX" dirty="0" smtClean="0">
                <a:latin typeface="Times New Roman" pitchFamily="18" charset="0"/>
                <a:cs typeface="Times New Roman" pitchFamily="18" charset="0"/>
              </a:rPr>
              <a:t>y el desarrollo económico (</a:t>
            </a:r>
            <a:r>
              <a:rPr lang="es-MX" dirty="0" err="1" smtClean="0">
                <a:latin typeface="Times New Roman" pitchFamily="18" charset="0"/>
                <a:cs typeface="Times New Roman" pitchFamily="18" charset="0"/>
              </a:rPr>
              <a:t>CyDE</a:t>
            </a:r>
            <a:r>
              <a:rPr lang="es-MX" dirty="0" smtClean="0">
                <a:latin typeface="Times New Roman" pitchFamily="18" charset="0"/>
                <a:cs typeface="Times New Roman" pitchFamily="18" charset="0"/>
              </a:rPr>
              <a:t>).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11 Rectángulo redondeado"/>
          <p:cNvSpPr/>
          <p:nvPr/>
        </p:nvSpPr>
        <p:spPr>
          <a:xfrm>
            <a:off x="228600" y="2286000"/>
            <a:ext cx="8686800" cy="14478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>
                <a:latin typeface="Times New Roman" pitchFamily="18" charset="0"/>
                <a:cs typeface="Times New Roman" pitchFamily="18" charset="0"/>
              </a:rPr>
              <a:t>Para </a:t>
            </a:r>
            <a:r>
              <a:rPr lang="es-MX" b="1" dirty="0" smtClean="0">
                <a:latin typeface="Times New Roman" pitchFamily="18" charset="0"/>
                <a:cs typeface="Times New Roman" pitchFamily="18" charset="0"/>
              </a:rPr>
              <a:t>erradicar el subdesarrollo </a:t>
            </a:r>
            <a:r>
              <a:rPr lang="es-MX" dirty="0" smtClean="0">
                <a:latin typeface="Times New Roman" pitchFamily="18" charset="0"/>
                <a:cs typeface="Times New Roman" pitchFamily="18" charset="0"/>
              </a:rPr>
              <a:t>se debe apoyar el acceso a recursos financieros, beneficiarse de la apertura comercial, promover la creación de capacidad y uso de tecnología moderna, mejorar los recursos humanos, la capacitación y la educación, en suma, invoca la </a:t>
            </a:r>
            <a:r>
              <a:rPr lang="es-MX" b="1" dirty="0" smtClean="0">
                <a:latin typeface="Times New Roman" pitchFamily="18" charset="0"/>
                <a:cs typeface="Times New Roman" pitchFamily="18" charset="0"/>
              </a:rPr>
              <a:t>integración de todos los países al sistema comercial y productivo </a:t>
            </a:r>
            <a:r>
              <a:rPr lang="es-MX" b="1" dirty="0" smtClean="0">
                <a:latin typeface="Times New Roman" pitchFamily="18" charset="0"/>
                <a:cs typeface="Times New Roman" pitchFamily="18" charset="0"/>
              </a:rPr>
              <a:t>mundial.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12 Rectángulo redondeado"/>
          <p:cNvSpPr/>
          <p:nvPr/>
        </p:nvSpPr>
        <p:spPr>
          <a:xfrm>
            <a:off x="228600" y="5181600"/>
            <a:ext cx="8686800" cy="10668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>
                <a:latin typeface="Times New Roman" pitchFamily="18" charset="0"/>
                <a:cs typeface="Times New Roman" pitchFamily="18" charset="0"/>
              </a:rPr>
              <a:t>La noción del desarrollo es polisémica y, por lo tanto debe esclarecerse primero su origen, sus diferentes significados y los grupos que las sostienen, no deben soslayarse las propuestas de desarrollo endógeno, local o </a:t>
            </a:r>
            <a:r>
              <a:rPr lang="es-MX" dirty="0" smtClean="0">
                <a:latin typeface="Times New Roman" pitchFamily="18" charset="0"/>
                <a:cs typeface="Times New Roman" pitchFamily="18" charset="0"/>
              </a:rPr>
              <a:t>alternativo.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13 Rectángulo redondeado"/>
          <p:cNvSpPr/>
          <p:nvPr/>
        </p:nvSpPr>
        <p:spPr>
          <a:xfrm>
            <a:off x="228600" y="3886200"/>
            <a:ext cx="8686800" cy="1143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>
                <a:latin typeface="Times New Roman" pitchFamily="18" charset="0"/>
                <a:cs typeface="Times New Roman" pitchFamily="18" charset="0"/>
              </a:rPr>
              <a:t>La visión de desarrollo de la ONU no es histórica, ni crítica ni contextual y no reconoce los límites al crecimiento continuo ni los problemas éticos y, por supuesto, que el estilo de crecimiento y desarrollo predominante es la raíz y determinante de los problemas socio-ecológicos actuales (pobreza y degradación del medio ambiente incluidos</a:t>
            </a:r>
            <a:r>
              <a:rPr lang="es-MX" dirty="0" smtClean="0">
                <a:latin typeface="Times New Roman" pitchFamily="18" charset="0"/>
                <a:cs typeface="Times New Roman" pitchFamily="18" charset="0"/>
              </a:rPr>
              <a:t>).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9 Grupo"/>
          <p:cNvGrpSpPr/>
          <p:nvPr/>
        </p:nvGrpSpPr>
        <p:grpSpPr>
          <a:xfrm>
            <a:off x="0" y="-27384"/>
            <a:ext cx="9227634" cy="6885384"/>
            <a:chOff x="0" y="-27384"/>
            <a:chExt cx="9227634" cy="6885384"/>
          </a:xfrm>
        </p:grpSpPr>
        <p:pic>
          <p:nvPicPr>
            <p:cNvPr id="3" name="Picture 4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-27384"/>
              <a:ext cx="9227634" cy="688538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grpSp>
          <p:nvGrpSpPr>
            <p:cNvPr id="4" name="3 Grupo"/>
            <p:cNvGrpSpPr/>
            <p:nvPr/>
          </p:nvGrpSpPr>
          <p:grpSpPr>
            <a:xfrm>
              <a:off x="228600" y="152400"/>
              <a:ext cx="8686800" cy="533400"/>
              <a:chOff x="228600" y="152400"/>
              <a:chExt cx="8686800" cy="533400"/>
            </a:xfrm>
          </p:grpSpPr>
          <p:sp>
            <p:nvSpPr>
              <p:cNvPr id="5" name="4 Pergamino horizontal"/>
              <p:cNvSpPr/>
              <p:nvPr/>
            </p:nvSpPr>
            <p:spPr>
              <a:xfrm>
                <a:off x="4419600" y="152400"/>
                <a:ext cx="4495800" cy="533400"/>
              </a:xfrm>
              <a:prstGeom prst="horizontalScroll">
                <a:avLst/>
              </a:prstGeom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s-MX" dirty="0" smtClean="0">
                    <a:latin typeface="Times New Roman" pitchFamily="18" charset="0"/>
                    <a:cs typeface="Times New Roman" pitchFamily="18" charset="0"/>
                  </a:rPr>
                  <a:t>JGMA/</a:t>
                </a:r>
                <a:r>
                  <a:rPr lang="en-US" dirty="0"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en-US" dirty="0" err="1">
                    <a:latin typeface="Times New Roman" pitchFamily="18" charset="0"/>
                    <a:cs typeface="Times New Roman" pitchFamily="18" charset="0"/>
                  </a:rPr>
                  <a:t>Educación</a:t>
                </a:r>
                <a:r>
                  <a:rPr lang="en-US" dirty="0">
                    <a:latin typeface="Times New Roman" pitchFamily="18" charset="0"/>
                    <a:cs typeface="Times New Roman" pitchFamily="18" charset="0"/>
                  </a:rPr>
                  <a:t> y </a:t>
                </a:r>
                <a:r>
                  <a:rPr lang="en-US" dirty="0" err="1">
                    <a:latin typeface="Times New Roman" pitchFamily="18" charset="0"/>
                    <a:cs typeface="Times New Roman" pitchFamily="18" charset="0"/>
                  </a:rPr>
                  <a:t>cultura</a:t>
                </a:r>
                <a:r>
                  <a:rPr lang="en-US" dirty="0"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en-US" dirty="0" err="1">
                    <a:latin typeface="Times New Roman" pitchFamily="18" charset="0"/>
                    <a:cs typeface="Times New Roman" pitchFamily="18" charset="0"/>
                  </a:rPr>
                  <a:t>ambiental</a:t>
                </a:r>
                <a:endParaRPr lang="es-MX" dirty="0" smtClean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6" name="5 Pergamino horizontal"/>
              <p:cNvSpPr/>
              <p:nvPr/>
            </p:nvSpPr>
            <p:spPr>
              <a:xfrm>
                <a:off x="228600" y="228600"/>
                <a:ext cx="3581400" cy="457200"/>
              </a:xfrm>
              <a:prstGeom prst="horizontalScroll">
                <a:avLst/>
              </a:prstGeom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s-MX" dirty="0" smtClean="0">
                    <a:latin typeface="Times New Roman" pitchFamily="18" charset="0"/>
                    <a:cs typeface="Times New Roman" pitchFamily="18" charset="0"/>
                  </a:rPr>
                  <a:t>UAEM/ Facultad de Derecho</a:t>
                </a:r>
                <a:endParaRPr lang="en-US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grpSp>
          <p:nvGrpSpPr>
            <p:cNvPr id="7" name="6 Grupo"/>
            <p:cNvGrpSpPr/>
            <p:nvPr/>
          </p:nvGrpSpPr>
          <p:grpSpPr>
            <a:xfrm>
              <a:off x="304800" y="764704"/>
              <a:ext cx="8534400" cy="454496"/>
              <a:chOff x="304800" y="914400"/>
              <a:chExt cx="8534400" cy="454496"/>
            </a:xfrm>
          </p:grpSpPr>
          <p:cxnSp>
            <p:nvCxnSpPr>
              <p:cNvPr id="8" name="7 Conector recto"/>
              <p:cNvCxnSpPr/>
              <p:nvPr/>
            </p:nvCxnSpPr>
            <p:spPr>
              <a:xfrm>
                <a:off x="304800" y="914400"/>
                <a:ext cx="8534400" cy="0"/>
              </a:xfrm>
              <a:prstGeom prst="line">
                <a:avLst/>
              </a:prstGeom>
              <a:ln w="38100" cap="rnd" cmpd="thickThin"/>
              <a:scene3d>
                <a:camera prst="orthographicFront"/>
                <a:lightRig rig="threePt" dir="t"/>
              </a:scene3d>
              <a:sp3d>
                <a:bevelB h="6350"/>
              </a:sp3d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8 Conector recto"/>
              <p:cNvCxnSpPr/>
              <p:nvPr/>
            </p:nvCxnSpPr>
            <p:spPr>
              <a:xfrm>
                <a:off x="304800" y="1368896"/>
                <a:ext cx="8534400" cy="0"/>
              </a:xfrm>
              <a:prstGeom prst="line">
                <a:avLst/>
              </a:prstGeom>
              <a:ln w="38100" cap="rnd" cmpd="thickThin"/>
              <a:scene3d>
                <a:camera prst="orthographicFront"/>
                <a:lightRig rig="threePt" dir="t"/>
              </a:scene3d>
              <a:sp3d>
                <a:bevelB h="6350"/>
              </a:sp3d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0" name="9 Rectángulo"/>
          <p:cNvSpPr/>
          <p:nvPr/>
        </p:nvSpPr>
        <p:spPr>
          <a:xfrm>
            <a:off x="304800" y="849868"/>
            <a:ext cx="8382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b="1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El desarrollo económico como crecimiento económico sostenido</a:t>
            </a:r>
            <a:endParaRPr lang="en-US" b="1" dirty="0">
              <a:solidFill>
                <a:schemeClr val="bg1">
                  <a:lumMod val="9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10 Rectángulo redondeado"/>
          <p:cNvSpPr/>
          <p:nvPr/>
        </p:nvSpPr>
        <p:spPr>
          <a:xfrm>
            <a:off x="304800" y="1447800"/>
            <a:ext cx="8534400" cy="685800"/>
          </a:xfrm>
          <a:prstGeom prst="round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s-MX" dirty="0" smtClean="0">
                <a:latin typeface="Times New Roman" pitchFamily="18" charset="0"/>
                <a:cs typeface="Times New Roman" pitchFamily="18" charset="0"/>
              </a:rPr>
              <a:t>Es</a:t>
            </a:r>
            <a:r>
              <a:rPr lang="es-MX" dirty="0" smtClean="0"/>
              <a:t> </a:t>
            </a:r>
            <a:r>
              <a:rPr lang="es-MX" dirty="0" smtClean="0">
                <a:latin typeface="Times New Roman" pitchFamily="18" charset="0"/>
                <a:cs typeface="Times New Roman" pitchFamily="18" charset="0"/>
              </a:rPr>
              <a:t>inquietante el papel que se le asigna a la educación en la ecuación educación-desarrollo-crecimiento económico-solución a todos los problemas:</a:t>
            </a:r>
            <a:endParaRPr lang="es-MX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11 Rectángulo redondeado"/>
          <p:cNvSpPr/>
          <p:nvPr/>
        </p:nvSpPr>
        <p:spPr>
          <a:xfrm>
            <a:off x="228600" y="2362200"/>
            <a:ext cx="8610600" cy="2286000"/>
          </a:xfrm>
          <a:prstGeom prst="round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>
                <a:latin typeface="Times New Roman" pitchFamily="18" charset="0"/>
                <a:cs typeface="Times New Roman" pitchFamily="18" charset="0"/>
              </a:rPr>
              <a:t>La educación es una inversión y no un gasto, lo cual “…ha incitado a las personas y a los gobiernos a financiar con más generosidad la educación, pero también a ser más exigentes en el momento de evaluarla: quieren saber qué están ‘comprando’ exactamente y cuál es su contenido, su calidad e incluso su rentabilidad” (UNESCO, 1999, citado en González, 2008: 44).</a:t>
            </a:r>
            <a:endParaRPr lang="es-MX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13 Rectángulo redondeado"/>
          <p:cNvSpPr/>
          <p:nvPr/>
        </p:nvSpPr>
        <p:spPr>
          <a:xfrm>
            <a:off x="228600" y="4876800"/>
            <a:ext cx="8534400" cy="1676400"/>
          </a:xfrm>
          <a:prstGeom prst="round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>
                <a:latin typeface="Times New Roman" pitchFamily="18" charset="0"/>
                <a:cs typeface="Times New Roman" pitchFamily="18" charset="0"/>
              </a:rPr>
              <a:t>Frente a las nociones de solidaridad, cooperación e interdependencia están las de autonomía, autogestión y autosuficiencia, pero es cuestionable sobre todo que el desarrollo sustentable se conciba como medio para incrementar la </a:t>
            </a:r>
            <a:r>
              <a:rPr lang="es-MX" dirty="0" smtClean="0">
                <a:latin typeface="Times New Roman" pitchFamily="18" charset="0"/>
                <a:cs typeface="Times New Roman" pitchFamily="18" charset="0"/>
              </a:rPr>
              <a:t>competitividad.</a:t>
            </a:r>
            <a:endParaRPr lang="es-MX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3007304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9 Grupo"/>
          <p:cNvGrpSpPr/>
          <p:nvPr/>
        </p:nvGrpSpPr>
        <p:grpSpPr>
          <a:xfrm>
            <a:off x="-83634" y="1438"/>
            <a:ext cx="9227634" cy="6885384"/>
            <a:chOff x="-83634" y="1438"/>
            <a:chExt cx="9227634" cy="6885384"/>
          </a:xfrm>
        </p:grpSpPr>
        <p:pic>
          <p:nvPicPr>
            <p:cNvPr id="3" name="Picture 4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83634" y="1438"/>
              <a:ext cx="9227634" cy="688538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grpSp>
          <p:nvGrpSpPr>
            <p:cNvPr id="4" name="3 Grupo"/>
            <p:cNvGrpSpPr/>
            <p:nvPr/>
          </p:nvGrpSpPr>
          <p:grpSpPr>
            <a:xfrm>
              <a:off x="228600" y="152400"/>
              <a:ext cx="8686800" cy="533400"/>
              <a:chOff x="228600" y="152400"/>
              <a:chExt cx="8686800" cy="533400"/>
            </a:xfrm>
          </p:grpSpPr>
          <p:sp>
            <p:nvSpPr>
              <p:cNvPr id="5" name="4 Pergamino horizontal"/>
              <p:cNvSpPr/>
              <p:nvPr/>
            </p:nvSpPr>
            <p:spPr>
              <a:xfrm>
                <a:off x="4419600" y="152400"/>
                <a:ext cx="4495800" cy="533400"/>
              </a:xfrm>
              <a:prstGeom prst="horizontalScroll">
                <a:avLst/>
              </a:prstGeom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s-MX" dirty="0" smtClean="0">
                    <a:latin typeface="Times New Roman" pitchFamily="18" charset="0"/>
                    <a:cs typeface="Times New Roman" pitchFamily="18" charset="0"/>
                  </a:rPr>
                  <a:t>JGMA/</a:t>
                </a:r>
                <a:r>
                  <a:rPr lang="en-US" dirty="0"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en-US" dirty="0" err="1">
                    <a:latin typeface="Times New Roman" pitchFamily="18" charset="0"/>
                    <a:cs typeface="Times New Roman" pitchFamily="18" charset="0"/>
                  </a:rPr>
                  <a:t>Educación</a:t>
                </a:r>
                <a:r>
                  <a:rPr lang="en-US" dirty="0">
                    <a:latin typeface="Times New Roman" pitchFamily="18" charset="0"/>
                    <a:cs typeface="Times New Roman" pitchFamily="18" charset="0"/>
                  </a:rPr>
                  <a:t> y </a:t>
                </a:r>
                <a:r>
                  <a:rPr lang="en-US" dirty="0" err="1">
                    <a:latin typeface="Times New Roman" pitchFamily="18" charset="0"/>
                    <a:cs typeface="Times New Roman" pitchFamily="18" charset="0"/>
                  </a:rPr>
                  <a:t>cultura</a:t>
                </a:r>
                <a:r>
                  <a:rPr lang="en-US" dirty="0"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en-US" dirty="0" err="1">
                    <a:latin typeface="Times New Roman" pitchFamily="18" charset="0"/>
                    <a:cs typeface="Times New Roman" pitchFamily="18" charset="0"/>
                  </a:rPr>
                  <a:t>ambiental</a:t>
                </a:r>
                <a:endParaRPr lang="es-MX" dirty="0" smtClean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6" name="5 Pergamino horizontal"/>
              <p:cNvSpPr/>
              <p:nvPr/>
            </p:nvSpPr>
            <p:spPr>
              <a:xfrm>
                <a:off x="228600" y="228600"/>
                <a:ext cx="3581400" cy="457200"/>
              </a:xfrm>
              <a:prstGeom prst="horizontalScroll">
                <a:avLst/>
              </a:prstGeom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s-MX" dirty="0" smtClean="0">
                    <a:latin typeface="Times New Roman" pitchFamily="18" charset="0"/>
                    <a:cs typeface="Times New Roman" pitchFamily="18" charset="0"/>
                  </a:rPr>
                  <a:t>UAEM/ Facultad de Derecho</a:t>
                </a:r>
                <a:endParaRPr lang="en-US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grpSp>
          <p:nvGrpSpPr>
            <p:cNvPr id="7" name="6 Grupo"/>
            <p:cNvGrpSpPr/>
            <p:nvPr/>
          </p:nvGrpSpPr>
          <p:grpSpPr>
            <a:xfrm>
              <a:off x="304800" y="764704"/>
              <a:ext cx="8534400" cy="454496"/>
              <a:chOff x="304800" y="914400"/>
              <a:chExt cx="8534400" cy="454496"/>
            </a:xfrm>
          </p:grpSpPr>
          <p:cxnSp>
            <p:nvCxnSpPr>
              <p:cNvPr id="8" name="7 Conector recto"/>
              <p:cNvCxnSpPr/>
              <p:nvPr/>
            </p:nvCxnSpPr>
            <p:spPr>
              <a:xfrm>
                <a:off x="304800" y="914400"/>
                <a:ext cx="8534400" cy="0"/>
              </a:xfrm>
              <a:prstGeom prst="line">
                <a:avLst/>
              </a:prstGeom>
              <a:ln w="38100" cap="rnd" cmpd="thickThin"/>
              <a:scene3d>
                <a:camera prst="orthographicFront"/>
                <a:lightRig rig="threePt" dir="t"/>
              </a:scene3d>
              <a:sp3d>
                <a:bevelB h="6350"/>
              </a:sp3d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8 Conector recto"/>
              <p:cNvCxnSpPr/>
              <p:nvPr/>
            </p:nvCxnSpPr>
            <p:spPr>
              <a:xfrm>
                <a:off x="304800" y="1368896"/>
                <a:ext cx="8534400" cy="0"/>
              </a:xfrm>
              <a:prstGeom prst="line">
                <a:avLst/>
              </a:prstGeom>
              <a:ln w="38100" cap="rnd" cmpd="thickThin"/>
              <a:scene3d>
                <a:camera prst="orthographicFront"/>
                <a:lightRig rig="threePt" dir="t"/>
              </a:scene3d>
              <a:sp3d>
                <a:bevelB h="6350"/>
              </a:sp3d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0" name="9 CuadroTexto"/>
          <p:cNvSpPr txBox="1"/>
          <p:nvPr/>
        </p:nvSpPr>
        <p:spPr>
          <a:xfrm>
            <a:off x="304800" y="838200"/>
            <a:ext cx="51816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Conclusiones</a:t>
            </a:r>
            <a:endParaRPr lang="es-MX" dirty="0">
              <a:solidFill>
                <a:schemeClr val="bg1">
                  <a:lumMod val="9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10 Rectángulo redondeado"/>
          <p:cNvSpPr/>
          <p:nvPr/>
        </p:nvSpPr>
        <p:spPr>
          <a:xfrm>
            <a:off x="76200" y="1295400"/>
            <a:ext cx="8915400" cy="10668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>
                <a:latin typeface="Times New Roman" pitchFamily="18" charset="0"/>
                <a:cs typeface="Times New Roman" pitchFamily="18" charset="0"/>
              </a:rPr>
              <a:t>A lo largo de 30 años la concepción de educación, medio ambiente y desarrollo de la ONU ha sido coherente y no ha variado. Sin embargo, la visión de la UNESCO es menos instrumental y su concepción del desarrollo más abierta.</a:t>
            </a:r>
            <a:endParaRPr lang="es-MX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17" name="16 Grupo"/>
          <p:cNvGrpSpPr/>
          <p:nvPr/>
        </p:nvGrpSpPr>
        <p:grpSpPr>
          <a:xfrm>
            <a:off x="2209800" y="2667000"/>
            <a:ext cx="4386532" cy="1676400"/>
            <a:chOff x="457200" y="2590800"/>
            <a:chExt cx="4386532" cy="1676400"/>
          </a:xfrm>
        </p:grpSpPr>
        <p:sp>
          <p:nvSpPr>
            <p:cNvPr id="13" name="12 Elipse"/>
            <p:cNvSpPr/>
            <p:nvPr/>
          </p:nvSpPr>
          <p:spPr>
            <a:xfrm>
              <a:off x="1905000" y="2590800"/>
              <a:ext cx="1600200" cy="1676400"/>
            </a:xfrm>
            <a:prstGeom prst="ellipse">
              <a:avLst/>
            </a:prstGeom>
            <a:solidFill>
              <a:schemeClr val="accent3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dirty="0" smtClean="0">
                  <a:latin typeface="Times New Roman" pitchFamily="18" charset="0"/>
                  <a:cs typeface="Times New Roman" pitchFamily="18" charset="0"/>
                </a:rPr>
                <a:t>Medio ambiente</a:t>
              </a:r>
              <a:endParaRPr lang="es-MX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4" name="13 Elipse"/>
            <p:cNvSpPr/>
            <p:nvPr/>
          </p:nvSpPr>
          <p:spPr>
            <a:xfrm>
              <a:off x="3243532" y="2590800"/>
              <a:ext cx="1600200" cy="1676400"/>
            </a:xfrm>
            <a:prstGeom prst="ellipse">
              <a:avLst/>
            </a:prstGeom>
            <a:solidFill>
              <a:schemeClr val="accent6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dirty="0" smtClean="0">
                  <a:latin typeface="Times New Roman" pitchFamily="18" charset="0"/>
                  <a:cs typeface="Times New Roman" pitchFamily="18" charset="0"/>
                </a:rPr>
                <a:t>Sociedad</a:t>
              </a:r>
              <a:endParaRPr lang="es-MX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2" name="11 Elipse"/>
            <p:cNvSpPr/>
            <p:nvPr/>
          </p:nvSpPr>
          <p:spPr>
            <a:xfrm>
              <a:off x="457200" y="2590800"/>
              <a:ext cx="1752600" cy="16764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dirty="0" smtClean="0">
                  <a:latin typeface="Times New Roman" pitchFamily="18" charset="0"/>
                  <a:cs typeface="Times New Roman" pitchFamily="18" charset="0"/>
                </a:rPr>
                <a:t>Economía</a:t>
              </a:r>
              <a:endParaRPr lang="es-MX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15" name="14 Rectángulo redondeado"/>
          <p:cNvSpPr/>
          <p:nvPr/>
        </p:nvSpPr>
        <p:spPr>
          <a:xfrm>
            <a:off x="152400" y="4495800"/>
            <a:ext cx="8763000" cy="8382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>
                <a:latin typeface="Times New Roman" pitchFamily="18" charset="0"/>
                <a:cs typeface="Times New Roman" pitchFamily="18" charset="0"/>
              </a:rPr>
              <a:t>El desarrollo sustentable, de estrategia pertinente a proyecto universal de </a:t>
            </a:r>
            <a:r>
              <a:rPr lang="es-MX" dirty="0" smtClean="0">
                <a:latin typeface="Times New Roman" pitchFamily="18" charset="0"/>
                <a:cs typeface="Times New Roman" pitchFamily="18" charset="0"/>
              </a:rPr>
              <a:t>civilización.</a:t>
            </a:r>
            <a:endParaRPr lang="es-MX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17 Rectángulo redondeado"/>
          <p:cNvSpPr/>
          <p:nvPr/>
        </p:nvSpPr>
        <p:spPr>
          <a:xfrm>
            <a:off x="152400" y="5486400"/>
            <a:ext cx="8763000" cy="533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>
                <a:latin typeface="Times New Roman" pitchFamily="18" charset="0"/>
                <a:cs typeface="Times New Roman" pitchFamily="18" charset="0"/>
              </a:rPr>
              <a:t>La educación, estrategia principal para “movilizar las mentes</a:t>
            </a:r>
            <a:r>
              <a:rPr lang="es-MX" dirty="0" smtClean="0">
                <a:latin typeface="Times New Roman" pitchFamily="18" charset="0"/>
                <a:cs typeface="Times New Roman" pitchFamily="18" charset="0"/>
              </a:rPr>
              <a:t>”.</a:t>
            </a:r>
            <a:endParaRPr lang="es-MX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18 Rectángulo redondeado"/>
          <p:cNvSpPr/>
          <p:nvPr/>
        </p:nvSpPr>
        <p:spPr>
          <a:xfrm>
            <a:off x="152400" y="6172200"/>
            <a:ext cx="8763000" cy="5715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>
                <a:latin typeface="Times New Roman" pitchFamily="18" charset="0"/>
                <a:cs typeface="Times New Roman" pitchFamily="18" charset="0"/>
              </a:rPr>
              <a:t>La educación ambiental subsumida a proyecto político-económico de desarrollo </a:t>
            </a:r>
            <a:r>
              <a:rPr lang="es-MX" dirty="0" smtClean="0">
                <a:latin typeface="Times New Roman" pitchFamily="18" charset="0"/>
                <a:cs typeface="Times New Roman" pitchFamily="18" charset="0"/>
              </a:rPr>
              <a:t>sustentable.</a:t>
            </a:r>
            <a:endParaRPr lang="es-MX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3007304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9 Grupo"/>
          <p:cNvGrpSpPr/>
          <p:nvPr/>
        </p:nvGrpSpPr>
        <p:grpSpPr>
          <a:xfrm>
            <a:off x="-83634" y="1438"/>
            <a:ext cx="9227634" cy="6885384"/>
            <a:chOff x="-83634" y="1438"/>
            <a:chExt cx="9227634" cy="6885384"/>
          </a:xfrm>
        </p:grpSpPr>
        <p:pic>
          <p:nvPicPr>
            <p:cNvPr id="3" name="Picture 4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83634" y="1438"/>
              <a:ext cx="9227634" cy="688538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grpSp>
          <p:nvGrpSpPr>
            <p:cNvPr id="4" name="3 Grupo"/>
            <p:cNvGrpSpPr/>
            <p:nvPr/>
          </p:nvGrpSpPr>
          <p:grpSpPr>
            <a:xfrm>
              <a:off x="228600" y="152400"/>
              <a:ext cx="8686800" cy="533400"/>
              <a:chOff x="228600" y="152400"/>
              <a:chExt cx="8686800" cy="533400"/>
            </a:xfrm>
          </p:grpSpPr>
          <p:sp>
            <p:nvSpPr>
              <p:cNvPr id="8" name="4 Pergamino horizontal"/>
              <p:cNvSpPr/>
              <p:nvPr/>
            </p:nvSpPr>
            <p:spPr>
              <a:xfrm>
                <a:off x="4419600" y="152400"/>
                <a:ext cx="4495800" cy="533400"/>
              </a:xfrm>
              <a:prstGeom prst="horizontalScroll">
                <a:avLst/>
              </a:prstGeom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s-MX" dirty="0" smtClean="0">
                    <a:latin typeface="Times New Roman" pitchFamily="18" charset="0"/>
                    <a:cs typeface="Times New Roman" pitchFamily="18" charset="0"/>
                  </a:rPr>
                  <a:t>JGMA/</a:t>
                </a:r>
                <a:r>
                  <a:rPr lang="en-US" dirty="0"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en-US" dirty="0" err="1">
                    <a:latin typeface="Times New Roman" pitchFamily="18" charset="0"/>
                    <a:cs typeface="Times New Roman" pitchFamily="18" charset="0"/>
                  </a:rPr>
                  <a:t>Educación</a:t>
                </a:r>
                <a:r>
                  <a:rPr lang="en-US" dirty="0">
                    <a:latin typeface="Times New Roman" pitchFamily="18" charset="0"/>
                    <a:cs typeface="Times New Roman" pitchFamily="18" charset="0"/>
                  </a:rPr>
                  <a:t> y </a:t>
                </a:r>
                <a:r>
                  <a:rPr lang="en-US" dirty="0" err="1">
                    <a:latin typeface="Times New Roman" pitchFamily="18" charset="0"/>
                    <a:cs typeface="Times New Roman" pitchFamily="18" charset="0"/>
                  </a:rPr>
                  <a:t>cultura</a:t>
                </a:r>
                <a:r>
                  <a:rPr lang="en-US" dirty="0"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en-US" dirty="0" err="1">
                    <a:latin typeface="Times New Roman" pitchFamily="18" charset="0"/>
                    <a:cs typeface="Times New Roman" pitchFamily="18" charset="0"/>
                  </a:rPr>
                  <a:t>ambiental</a:t>
                </a:r>
                <a:endParaRPr lang="es-MX" dirty="0" smtClean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9" name="5 Pergamino horizontal"/>
              <p:cNvSpPr/>
              <p:nvPr/>
            </p:nvSpPr>
            <p:spPr>
              <a:xfrm>
                <a:off x="228600" y="228600"/>
                <a:ext cx="3581400" cy="457200"/>
              </a:xfrm>
              <a:prstGeom prst="horizontalScroll">
                <a:avLst/>
              </a:prstGeom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s-MX" dirty="0" smtClean="0">
                    <a:latin typeface="Times New Roman" pitchFamily="18" charset="0"/>
                    <a:cs typeface="Times New Roman" pitchFamily="18" charset="0"/>
                  </a:rPr>
                  <a:t>UAEM/ Facultad de Derecho</a:t>
                </a:r>
                <a:endParaRPr lang="en-US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grpSp>
          <p:nvGrpSpPr>
            <p:cNvPr id="5" name="6 Grupo"/>
            <p:cNvGrpSpPr/>
            <p:nvPr/>
          </p:nvGrpSpPr>
          <p:grpSpPr>
            <a:xfrm>
              <a:off x="304800" y="764704"/>
              <a:ext cx="8534400" cy="454496"/>
              <a:chOff x="304800" y="914400"/>
              <a:chExt cx="8534400" cy="454496"/>
            </a:xfrm>
          </p:grpSpPr>
          <p:cxnSp>
            <p:nvCxnSpPr>
              <p:cNvPr id="6" name="5 Conector recto"/>
              <p:cNvCxnSpPr/>
              <p:nvPr/>
            </p:nvCxnSpPr>
            <p:spPr>
              <a:xfrm>
                <a:off x="304800" y="914400"/>
                <a:ext cx="8534400" cy="0"/>
              </a:xfrm>
              <a:prstGeom prst="line">
                <a:avLst/>
              </a:prstGeom>
              <a:ln w="38100" cap="rnd" cmpd="thickThin"/>
              <a:scene3d>
                <a:camera prst="orthographicFront"/>
                <a:lightRig rig="threePt" dir="t"/>
              </a:scene3d>
              <a:sp3d>
                <a:bevelB h="6350"/>
              </a:sp3d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" name="6 Conector recto"/>
              <p:cNvCxnSpPr/>
              <p:nvPr/>
            </p:nvCxnSpPr>
            <p:spPr>
              <a:xfrm>
                <a:off x="304800" y="1368896"/>
                <a:ext cx="8534400" cy="0"/>
              </a:xfrm>
              <a:prstGeom prst="line">
                <a:avLst/>
              </a:prstGeom>
              <a:ln w="38100" cap="rnd" cmpd="thickThin"/>
              <a:scene3d>
                <a:camera prst="orthographicFront"/>
                <a:lightRig rig="threePt" dir="t"/>
              </a:scene3d>
              <a:sp3d>
                <a:bevelB h="6350"/>
              </a:sp3d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34" name="33 Rectángulo"/>
          <p:cNvSpPr/>
          <p:nvPr/>
        </p:nvSpPr>
        <p:spPr>
          <a:xfrm>
            <a:off x="381000" y="838200"/>
            <a:ext cx="14285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Conclusiones</a:t>
            </a:r>
            <a:endParaRPr lang="es-MX" dirty="0">
              <a:solidFill>
                <a:schemeClr val="bg1">
                  <a:lumMod val="9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5" name="34 Rectángulo redondeado"/>
          <p:cNvSpPr/>
          <p:nvPr/>
        </p:nvSpPr>
        <p:spPr>
          <a:xfrm>
            <a:off x="228600" y="1676400"/>
            <a:ext cx="8686800" cy="762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>
                <a:latin typeface="Times New Roman" pitchFamily="18" charset="0"/>
                <a:cs typeface="Times New Roman" pitchFamily="18" charset="0"/>
              </a:rPr>
              <a:t>El desarrollo sustentable reduce el medio ambiente  a conjunto de recursos y a los seres humanos a </a:t>
            </a:r>
            <a:r>
              <a:rPr lang="es-MX" dirty="0" smtClean="0">
                <a:latin typeface="Times New Roman" pitchFamily="18" charset="0"/>
                <a:cs typeface="Times New Roman" pitchFamily="18" charset="0"/>
              </a:rPr>
              <a:t>consumidores-productores.</a:t>
            </a:r>
            <a:endParaRPr lang="es-MX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6" name="35 Rectángulo redondeado"/>
          <p:cNvSpPr/>
          <p:nvPr/>
        </p:nvSpPr>
        <p:spPr>
          <a:xfrm>
            <a:off x="381000" y="2590800"/>
            <a:ext cx="8382000" cy="4572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>
                <a:latin typeface="Times New Roman" pitchFamily="18" charset="0"/>
                <a:cs typeface="Times New Roman" pitchFamily="18" charset="0"/>
              </a:rPr>
              <a:t>No considerar a propuestas de ONU como credos, sino tomar distancia </a:t>
            </a:r>
            <a:r>
              <a:rPr lang="es-MX" dirty="0" smtClean="0">
                <a:latin typeface="Times New Roman" pitchFamily="18" charset="0"/>
                <a:cs typeface="Times New Roman" pitchFamily="18" charset="0"/>
              </a:rPr>
              <a:t>crítica.</a:t>
            </a:r>
            <a:endParaRPr lang="es-MX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7" name="36 Rectángulo redondeado"/>
          <p:cNvSpPr/>
          <p:nvPr/>
        </p:nvSpPr>
        <p:spPr>
          <a:xfrm>
            <a:off x="381000" y="3352800"/>
            <a:ext cx="8382000" cy="762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>
                <a:latin typeface="Times New Roman" pitchFamily="18" charset="0"/>
                <a:cs typeface="Times New Roman" pitchFamily="18" charset="0"/>
              </a:rPr>
              <a:t>Valorar si no es el menú de propuestas de los organismos internacionales (calidad y uso estrecho) lo que determina el poco éxito de la educación </a:t>
            </a:r>
            <a:r>
              <a:rPr lang="es-MX" dirty="0" smtClean="0">
                <a:latin typeface="Times New Roman" pitchFamily="18" charset="0"/>
                <a:cs typeface="Times New Roman" pitchFamily="18" charset="0"/>
              </a:rPr>
              <a:t>ambiental.</a:t>
            </a:r>
            <a:endParaRPr lang="es-MX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8" name="37 Rectángulo redondeado"/>
          <p:cNvSpPr/>
          <p:nvPr/>
        </p:nvSpPr>
        <p:spPr>
          <a:xfrm>
            <a:off x="381000" y="4343400"/>
            <a:ext cx="8382000" cy="762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>
                <a:latin typeface="Times New Roman" pitchFamily="18" charset="0"/>
                <a:cs typeface="Times New Roman" pitchFamily="18" charset="0"/>
              </a:rPr>
              <a:t>La EA es y debe ser un espacio de libertad y reflexión </a:t>
            </a:r>
            <a:r>
              <a:rPr lang="es-MX" dirty="0" smtClean="0">
                <a:latin typeface="Times New Roman" pitchFamily="18" charset="0"/>
                <a:cs typeface="Times New Roman" pitchFamily="18" charset="0"/>
              </a:rPr>
              <a:t>crítica.</a:t>
            </a:r>
            <a:endParaRPr lang="es-MX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9 Grupo"/>
          <p:cNvGrpSpPr/>
          <p:nvPr/>
        </p:nvGrpSpPr>
        <p:grpSpPr>
          <a:xfrm>
            <a:off x="-83634" y="1438"/>
            <a:ext cx="9227634" cy="6885384"/>
            <a:chOff x="-83634" y="1438"/>
            <a:chExt cx="9227634" cy="6885384"/>
          </a:xfrm>
        </p:grpSpPr>
        <p:pic>
          <p:nvPicPr>
            <p:cNvPr id="3" name="Picture 4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83634" y="1438"/>
              <a:ext cx="9227634" cy="688538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grpSp>
          <p:nvGrpSpPr>
            <p:cNvPr id="4" name="3 Grupo"/>
            <p:cNvGrpSpPr/>
            <p:nvPr/>
          </p:nvGrpSpPr>
          <p:grpSpPr>
            <a:xfrm>
              <a:off x="228600" y="152400"/>
              <a:ext cx="8686800" cy="533400"/>
              <a:chOff x="228600" y="152400"/>
              <a:chExt cx="8686800" cy="533400"/>
            </a:xfrm>
          </p:grpSpPr>
          <p:sp>
            <p:nvSpPr>
              <p:cNvPr id="8" name="4 Pergamino horizontal"/>
              <p:cNvSpPr/>
              <p:nvPr/>
            </p:nvSpPr>
            <p:spPr>
              <a:xfrm>
                <a:off x="4419600" y="152400"/>
                <a:ext cx="4495800" cy="533400"/>
              </a:xfrm>
              <a:prstGeom prst="horizontalScroll">
                <a:avLst/>
              </a:prstGeom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s-MX" dirty="0" smtClean="0">
                    <a:latin typeface="Times New Roman" pitchFamily="18" charset="0"/>
                    <a:cs typeface="Times New Roman" pitchFamily="18" charset="0"/>
                  </a:rPr>
                  <a:t>JGMA/</a:t>
                </a:r>
                <a:r>
                  <a:rPr lang="en-US" dirty="0"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en-US" dirty="0" err="1">
                    <a:latin typeface="Times New Roman" pitchFamily="18" charset="0"/>
                    <a:cs typeface="Times New Roman" pitchFamily="18" charset="0"/>
                  </a:rPr>
                  <a:t>Educación</a:t>
                </a:r>
                <a:r>
                  <a:rPr lang="en-US" dirty="0">
                    <a:latin typeface="Times New Roman" pitchFamily="18" charset="0"/>
                    <a:cs typeface="Times New Roman" pitchFamily="18" charset="0"/>
                  </a:rPr>
                  <a:t> y </a:t>
                </a:r>
                <a:r>
                  <a:rPr lang="en-US" dirty="0" err="1">
                    <a:latin typeface="Times New Roman" pitchFamily="18" charset="0"/>
                    <a:cs typeface="Times New Roman" pitchFamily="18" charset="0"/>
                  </a:rPr>
                  <a:t>cultura</a:t>
                </a:r>
                <a:r>
                  <a:rPr lang="en-US" dirty="0"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en-US" dirty="0" err="1">
                    <a:latin typeface="Times New Roman" pitchFamily="18" charset="0"/>
                    <a:cs typeface="Times New Roman" pitchFamily="18" charset="0"/>
                  </a:rPr>
                  <a:t>ambiental</a:t>
                </a:r>
                <a:endParaRPr lang="es-MX" dirty="0" smtClean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9" name="5 Pergamino horizontal"/>
              <p:cNvSpPr/>
              <p:nvPr/>
            </p:nvSpPr>
            <p:spPr>
              <a:xfrm>
                <a:off x="228600" y="228600"/>
                <a:ext cx="3581400" cy="457200"/>
              </a:xfrm>
              <a:prstGeom prst="horizontalScroll">
                <a:avLst/>
              </a:prstGeom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s-MX" dirty="0" smtClean="0">
                    <a:latin typeface="Times New Roman" pitchFamily="18" charset="0"/>
                    <a:cs typeface="Times New Roman" pitchFamily="18" charset="0"/>
                  </a:rPr>
                  <a:t>UAEM/ Facultad de Derecho</a:t>
                </a:r>
                <a:endParaRPr lang="en-US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grpSp>
          <p:nvGrpSpPr>
            <p:cNvPr id="5" name="6 Grupo"/>
            <p:cNvGrpSpPr/>
            <p:nvPr/>
          </p:nvGrpSpPr>
          <p:grpSpPr>
            <a:xfrm>
              <a:off x="304800" y="764704"/>
              <a:ext cx="8534400" cy="454496"/>
              <a:chOff x="304800" y="914400"/>
              <a:chExt cx="8534400" cy="454496"/>
            </a:xfrm>
          </p:grpSpPr>
          <p:cxnSp>
            <p:nvCxnSpPr>
              <p:cNvPr id="6" name="5 Conector recto"/>
              <p:cNvCxnSpPr/>
              <p:nvPr/>
            </p:nvCxnSpPr>
            <p:spPr>
              <a:xfrm>
                <a:off x="304800" y="914400"/>
                <a:ext cx="8534400" cy="0"/>
              </a:xfrm>
              <a:prstGeom prst="line">
                <a:avLst/>
              </a:prstGeom>
              <a:ln w="38100" cap="rnd" cmpd="thickThin"/>
              <a:scene3d>
                <a:camera prst="orthographicFront"/>
                <a:lightRig rig="threePt" dir="t"/>
              </a:scene3d>
              <a:sp3d>
                <a:bevelB h="6350"/>
              </a:sp3d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" name="6 Conector recto"/>
              <p:cNvCxnSpPr/>
              <p:nvPr/>
            </p:nvCxnSpPr>
            <p:spPr>
              <a:xfrm>
                <a:off x="304800" y="1368896"/>
                <a:ext cx="8534400" cy="0"/>
              </a:xfrm>
              <a:prstGeom prst="line">
                <a:avLst/>
              </a:prstGeom>
              <a:ln w="38100" cap="rnd" cmpd="thickThin"/>
              <a:scene3d>
                <a:camera prst="orthographicFront"/>
                <a:lightRig rig="threePt" dir="t"/>
              </a:scene3d>
              <a:sp3d>
                <a:bevelB h="6350"/>
              </a:sp3d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0" name="9 Rectángulo"/>
          <p:cNvSpPr/>
          <p:nvPr/>
        </p:nvSpPr>
        <p:spPr>
          <a:xfrm>
            <a:off x="685800" y="1752600"/>
            <a:ext cx="78486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kumimoji="0" lang="es-MX" b="0" i="0" u="none" strike="noStrike" cap="none" normalizeH="0" baseline="0" dirty="0" err="1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Sauvé</a:t>
            </a:r>
            <a:r>
              <a:rPr kumimoji="0" lang="es-MX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y otros (2008) “Tres décadas de normatividad internacional para la</a:t>
            </a:r>
            <a:r>
              <a:rPr kumimoji="0" lang="es-MX" b="0" i="0" u="none" strike="noStrike" cap="none" normalizeH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educaci</a:t>
            </a:r>
            <a:r>
              <a:rPr lang="es-MX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ón ambiental: Una crítica hermenéutica del discurso de Naciones Unidas</a:t>
            </a:r>
            <a:r>
              <a:rPr kumimoji="0" lang="es-MX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” en Édgar Javier González </a:t>
            </a:r>
            <a:r>
              <a:rPr kumimoji="0" lang="es-MX" b="0" i="0" u="none" strike="noStrike" cap="none" normalizeH="0" baseline="0" dirty="0" err="1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Gaudiano</a:t>
            </a:r>
            <a:r>
              <a:rPr kumimoji="0" lang="es-MX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(Coord.),</a:t>
            </a:r>
            <a:r>
              <a:rPr kumimoji="0" lang="es-MX" b="0" i="1" u="none" strike="noStrike" cap="none" normalizeH="0" baseline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Educación, medio ambiente y sustentabilidad</a:t>
            </a:r>
            <a:r>
              <a:rPr kumimoji="0" lang="es-MX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México, Universidad Autónoma de Nuevo León-Siglo XXI Editores. (Pp. 40-52).</a:t>
            </a:r>
            <a:endParaRPr kumimoji="0" lang="es-MX" b="0" i="0" u="none" strike="noStrike" cap="none" normalizeH="0" baseline="0" dirty="0" smtClean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10 CuadroTexto"/>
          <p:cNvSpPr txBox="1"/>
          <p:nvPr/>
        </p:nvSpPr>
        <p:spPr>
          <a:xfrm>
            <a:off x="457200" y="838200"/>
            <a:ext cx="13644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Bibliografía:</a:t>
            </a:r>
            <a:endParaRPr lang="es-MX" dirty="0">
              <a:solidFill>
                <a:schemeClr val="bg1">
                  <a:lumMod val="9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441</TotalTime>
  <Words>934</Words>
  <Application>Microsoft Office PowerPoint</Application>
  <PresentationFormat>Presentación en pantalla (4:3)</PresentationFormat>
  <Paragraphs>55</Paragraphs>
  <Slides>8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8</vt:i4>
      </vt:variant>
    </vt:vector>
  </HeadingPairs>
  <TitlesOfParts>
    <vt:vector size="9" baseType="lpstr">
      <vt:lpstr>Tema de Office</vt:lpstr>
      <vt:lpstr>Diapositiva 1</vt:lpstr>
      <vt:lpstr>Diapositiva 2</vt:lpstr>
      <vt:lpstr>Diapositiva 3</vt:lpstr>
      <vt:lpstr>Diapositiva 4</vt:lpstr>
      <vt:lpstr>Diapositiva 5</vt:lpstr>
      <vt:lpstr>Diapositiva 6</vt:lpstr>
      <vt:lpstr>Diapositiva 7</vt:lpstr>
      <vt:lpstr>Diapositiva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Gerardo</dc:creator>
  <cp:lastModifiedBy>Gerardo</cp:lastModifiedBy>
  <cp:revision>36</cp:revision>
  <dcterms:created xsi:type="dcterms:W3CDTF">2012-03-22T00:52:13Z</dcterms:created>
  <dcterms:modified xsi:type="dcterms:W3CDTF">2016-10-07T16:23:00Z</dcterms:modified>
</cp:coreProperties>
</file>