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72" r:id="rId3"/>
    <p:sldId id="275" r:id="rId4"/>
    <p:sldId id="273" r:id="rId5"/>
    <p:sldId id="260" r:id="rId6"/>
    <p:sldId id="261" r:id="rId7"/>
    <p:sldId id="262" r:id="rId8"/>
    <p:sldId id="263" r:id="rId9"/>
    <p:sldId id="264" r:id="rId10"/>
    <p:sldId id="265" r:id="rId11"/>
    <p:sldId id="266" r:id="rId12"/>
    <p:sldId id="267" r:id="rId13"/>
    <p:sldId id="274" r:id="rId1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9BE"/>
    <a:srgbClr val="99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10" y="-3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2EA949-3065-4607-BA45-806B73ECBA1A}" type="datetimeFigureOut">
              <a:rPr lang="es-MX" smtClean="0"/>
              <a:pPr/>
              <a:t>07/10/2016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DC110D-5225-4305-ACF6-AF844A73702A}" type="slidenum">
              <a:rPr lang="es-MX" smtClean="0"/>
              <a:pPr/>
              <a:t>‹Nº›</a:t>
            </a:fld>
            <a:endParaRPr lang="es-MX"/>
          </a:p>
        </p:txBody>
      </p:sp>
    </p:spTree>
    <p:extLst>
      <p:ext uri="{BB962C8B-B14F-4D97-AF65-F5344CB8AC3E}">
        <p14:creationId xmlns:p14="http://schemas.microsoft.com/office/powerpoint/2010/main" xmlns="" val="2243847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F75A6973-92A8-4B88-AE5F-880304752797}" type="slidenum">
              <a:rPr lang="es-ES" smtClean="0"/>
              <a:pPr/>
              <a:t>1</a:t>
            </a:fld>
            <a:endParaRPr lang="es-E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024434-FEC3-40BE-A490-967DA0D27943}" type="datetimeFigureOut">
              <a:rPr lang="es-MX" smtClean="0"/>
              <a:pPr/>
              <a:t>07/10/2016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58CA77-C350-4F0F-BF41-2247D1D47E24}"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60000"/>
                <a:lumOff val="40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24434-FEC3-40BE-A490-967DA0D27943}" type="datetimeFigureOut">
              <a:rPr lang="es-MX" smtClean="0"/>
              <a:pPr/>
              <a:t>07/10/2016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8CA77-C350-4F0F-BF41-2247D1D47E24}"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b="46191"/>
          <a:stretch>
            <a:fillRect/>
          </a:stretch>
        </p:blipFill>
        <p:spPr bwMode="auto">
          <a:xfrm>
            <a:off x="0" y="-153392"/>
            <a:ext cx="9229725" cy="7011392"/>
          </a:xfrm>
          <a:prstGeom prst="rect">
            <a:avLst/>
          </a:prstGeom>
          <a:noFill/>
          <a:ln w="9525">
            <a:noFill/>
            <a:miter lim="800000"/>
            <a:headEnd/>
            <a:tailEnd/>
          </a:ln>
        </p:spPr>
      </p:pic>
      <p:sp>
        <p:nvSpPr>
          <p:cNvPr id="6" name="5 CuadroTexto"/>
          <p:cNvSpPr txBox="1"/>
          <p:nvPr/>
        </p:nvSpPr>
        <p:spPr>
          <a:xfrm>
            <a:off x="323528" y="116632"/>
            <a:ext cx="6264696" cy="400110"/>
          </a:xfrm>
          <a:prstGeom prst="rect">
            <a:avLst/>
          </a:prstGeom>
          <a:noFill/>
        </p:spPr>
        <p:txBody>
          <a:bodyPr wrap="square" rtlCol="0">
            <a:spAutoFit/>
          </a:bodyPr>
          <a:lstStyle/>
          <a:p>
            <a:pPr algn="ctr"/>
            <a:r>
              <a:rPr lang="es-MX" sz="2000" dirty="0" smtClean="0">
                <a:solidFill>
                  <a:schemeClr val="bg1">
                    <a:lumMod val="95000"/>
                  </a:schemeClr>
                </a:solidFill>
                <a:latin typeface="Tekton Pro Ext" pitchFamily="34" charset="0"/>
              </a:rPr>
              <a:t>Universidad Autónoma del Estado de México</a:t>
            </a:r>
            <a:endParaRPr lang="es-MX" sz="2000" dirty="0">
              <a:solidFill>
                <a:schemeClr val="bg1">
                  <a:lumMod val="95000"/>
                </a:schemeClr>
              </a:solidFill>
              <a:latin typeface="Tekton Pro Ext" pitchFamily="34" charset="0"/>
            </a:endParaRPr>
          </a:p>
        </p:txBody>
      </p:sp>
      <p:sp>
        <p:nvSpPr>
          <p:cNvPr id="7" name="6 CuadroTexto"/>
          <p:cNvSpPr txBox="1"/>
          <p:nvPr/>
        </p:nvSpPr>
        <p:spPr>
          <a:xfrm>
            <a:off x="395536" y="548680"/>
            <a:ext cx="5184576" cy="400110"/>
          </a:xfrm>
          <a:prstGeom prst="rect">
            <a:avLst/>
          </a:prstGeom>
          <a:noFill/>
        </p:spPr>
        <p:txBody>
          <a:bodyPr wrap="square" rtlCol="0">
            <a:spAutoFit/>
          </a:bodyPr>
          <a:lstStyle/>
          <a:p>
            <a:pPr algn="ctr"/>
            <a:r>
              <a:rPr lang="es-MX" sz="2000" dirty="0" smtClean="0">
                <a:solidFill>
                  <a:schemeClr val="bg1">
                    <a:lumMod val="95000"/>
                  </a:schemeClr>
                </a:solidFill>
                <a:latin typeface="Tekton Pro Ext" pitchFamily="34" charset="0"/>
              </a:rPr>
              <a:t>Facultad de Derecho</a:t>
            </a:r>
            <a:endParaRPr lang="es-MX" sz="2000" dirty="0">
              <a:solidFill>
                <a:schemeClr val="bg1">
                  <a:lumMod val="95000"/>
                </a:schemeClr>
              </a:solidFill>
              <a:latin typeface="Tekton Pro Ext" pitchFamily="34" charset="0"/>
            </a:endParaRPr>
          </a:p>
        </p:txBody>
      </p:sp>
      <p:sp>
        <p:nvSpPr>
          <p:cNvPr id="8" name="7 CuadroTexto"/>
          <p:cNvSpPr txBox="1"/>
          <p:nvPr/>
        </p:nvSpPr>
        <p:spPr>
          <a:xfrm>
            <a:off x="323528" y="908720"/>
            <a:ext cx="5040560" cy="430887"/>
          </a:xfrm>
          <a:prstGeom prst="rect">
            <a:avLst/>
          </a:prstGeom>
          <a:noFill/>
        </p:spPr>
        <p:txBody>
          <a:bodyPr wrap="square" rtlCol="0">
            <a:spAutoFit/>
          </a:bodyPr>
          <a:lstStyle/>
          <a:p>
            <a:pPr algn="ctr"/>
            <a:r>
              <a:rPr lang="es-MX" sz="2200" dirty="0" smtClean="0">
                <a:solidFill>
                  <a:schemeClr val="bg1">
                    <a:lumMod val="95000"/>
                  </a:schemeClr>
                </a:solidFill>
                <a:latin typeface="Tekton Pro Ext" pitchFamily="34" charset="0"/>
              </a:rPr>
              <a:t>Maestría en Derecho Ambiental </a:t>
            </a:r>
            <a:endParaRPr lang="es-MX" sz="2200" dirty="0">
              <a:solidFill>
                <a:schemeClr val="bg1">
                  <a:lumMod val="95000"/>
                </a:schemeClr>
              </a:solidFill>
              <a:latin typeface="Tekton Pro Ext" pitchFamily="34" charset="0"/>
            </a:endParaRPr>
          </a:p>
        </p:txBody>
      </p:sp>
      <p:sp>
        <p:nvSpPr>
          <p:cNvPr id="9" name="8 CuadroTexto"/>
          <p:cNvSpPr txBox="1"/>
          <p:nvPr/>
        </p:nvSpPr>
        <p:spPr>
          <a:xfrm>
            <a:off x="288032" y="2276872"/>
            <a:ext cx="4211960" cy="830997"/>
          </a:xfrm>
          <a:prstGeom prst="rect">
            <a:avLst/>
          </a:prstGeom>
          <a:noFill/>
        </p:spPr>
        <p:txBody>
          <a:bodyPr wrap="square" rtlCol="0">
            <a:spAutoFit/>
          </a:bodyPr>
          <a:lstStyle/>
          <a:p>
            <a:pPr algn="ctr"/>
            <a:r>
              <a:rPr lang="es-MX" sz="1600" dirty="0" smtClean="0">
                <a:solidFill>
                  <a:schemeClr val="bg1">
                    <a:lumMod val="95000"/>
                  </a:schemeClr>
                </a:solidFill>
                <a:latin typeface="Tekton Pro Ext" pitchFamily="34" charset="0"/>
              </a:rPr>
              <a:t>Generalidades de instrumentos </a:t>
            </a:r>
          </a:p>
          <a:p>
            <a:pPr algn="ctr"/>
            <a:r>
              <a:rPr lang="es-MX" sz="1600" dirty="0" smtClean="0">
                <a:solidFill>
                  <a:schemeClr val="bg1">
                    <a:lumMod val="95000"/>
                  </a:schemeClr>
                </a:solidFill>
                <a:latin typeface="Tekton Pro Ext" pitchFamily="34" charset="0"/>
              </a:rPr>
              <a:t>internacionales </a:t>
            </a:r>
            <a:r>
              <a:rPr lang="es-MX" sz="1600" dirty="0" smtClean="0">
                <a:solidFill>
                  <a:schemeClr val="bg1">
                    <a:lumMod val="95000"/>
                  </a:schemeClr>
                </a:solidFill>
                <a:latin typeface="Tekton Pro Ext" pitchFamily="34" charset="0"/>
              </a:rPr>
              <a:t>de economía ambiental</a:t>
            </a:r>
            <a:endParaRPr lang="es-MX" sz="1600" dirty="0">
              <a:solidFill>
                <a:schemeClr val="bg1">
                  <a:lumMod val="95000"/>
                </a:schemeClr>
              </a:solidFill>
              <a:latin typeface="Tekton Pro Ext" pitchFamily="34" charset="0"/>
            </a:endParaRPr>
          </a:p>
        </p:txBody>
      </p:sp>
      <p:sp>
        <p:nvSpPr>
          <p:cNvPr id="10" name="9 CuadroTexto"/>
          <p:cNvSpPr txBox="1"/>
          <p:nvPr/>
        </p:nvSpPr>
        <p:spPr>
          <a:xfrm>
            <a:off x="395536" y="4869160"/>
            <a:ext cx="3528392" cy="1015663"/>
          </a:xfrm>
          <a:prstGeom prst="rect">
            <a:avLst/>
          </a:prstGeom>
          <a:noFill/>
        </p:spPr>
        <p:txBody>
          <a:bodyPr wrap="square" rtlCol="0">
            <a:spAutoFit/>
          </a:bodyPr>
          <a:lstStyle/>
          <a:p>
            <a:pPr algn="r"/>
            <a:r>
              <a:rPr lang="es-MX" sz="1200" dirty="0" smtClean="0">
                <a:solidFill>
                  <a:schemeClr val="bg1">
                    <a:lumMod val="95000"/>
                  </a:schemeClr>
                </a:solidFill>
                <a:latin typeface="Tekton Pro Ext" pitchFamily="34" charset="0"/>
              </a:rPr>
              <a:t>Autor de la presentación:</a:t>
            </a:r>
          </a:p>
          <a:p>
            <a:pPr algn="r"/>
            <a:r>
              <a:rPr lang="es-MX" sz="1200" dirty="0" smtClean="0">
                <a:solidFill>
                  <a:schemeClr val="bg1">
                    <a:lumMod val="95000"/>
                  </a:schemeClr>
                </a:solidFill>
                <a:latin typeface="Tekton Pro Ext" pitchFamily="34" charset="0"/>
              </a:rPr>
              <a:t>José </a:t>
            </a:r>
            <a:r>
              <a:rPr lang="es-MX" sz="1200" dirty="0" smtClean="0">
                <a:solidFill>
                  <a:schemeClr val="bg1">
                    <a:lumMod val="95000"/>
                  </a:schemeClr>
                </a:solidFill>
                <a:latin typeface="Tekton Pro Ext" pitchFamily="34" charset="0"/>
              </a:rPr>
              <a:t>Gerardo Moreno </a:t>
            </a:r>
            <a:r>
              <a:rPr lang="es-MX" sz="1200" dirty="0" smtClean="0">
                <a:solidFill>
                  <a:schemeClr val="bg1">
                    <a:lumMod val="95000"/>
                  </a:schemeClr>
                </a:solidFill>
                <a:latin typeface="Tekton Pro Ext" pitchFamily="34" charset="0"/>
              </a:rPr>
              <a:t>Ayala</a:t>
            </a:r>
          </a:p>
          <a:p>
            <a:pPr algn="r"/>
            <a:r>
              <a:rPr lang="es-MX" sz="1200" dirty="0" smtClean="0">
                <a:solidFill>
                  <a:schemeClr val="bg1">
                    <a:lumMod val="95000"/>
                  </a:schemeClr>
                </a:solidFill>
                <a:latin typeface="Tekton Pro Ext" pitchFamily="34" charset="0"/>
              </a:rPr>
              <a:t>Febrero de 2016</a:t>
            </a:r>
          </a:p>
          <a:p>
            <a:pPr algn="r"/>
            <a:r>
              <a:rPr lang="es-MX" sz="1200" dirty="0" smtClean="0">
                <a:solidFill>
                  <a:schemeClr val="bg1">
                    <a:lumMod val="95000"/>
                  </a:schemeClr>
                </a:solidFill>
                <a:latin typeface="Tekton Pro Ext" pitchFamily="34" charset="0"/>
              </a:rPr>
              <a:t>Foto: Jaque a la torre (detalle) © 2007 José Gerardo Moreno Ayala</a:t>
            </a:r>
            <a:endParaRPr lang="es-MX" sz="1200" dirty="0">
              <a:solidFill>
                <a:schemeClr val="bg1">
                  <a:lumMod val="95000"/>
                </a:schemeClr>
              </a:solidFill>
              <a:latin typeface="Tekton Pro Ext" pitchFamily="34" charset="0"/>
            </a:endParaRPr>
          </a:p>
        </p:txBody>
      </p:sp>
      <p:sp>
        <p:nvSpPr>
          <p:cNvPr id="12" name="11 CuadroTexto"/>
          <p:cNvSpPr txBox="1"/>
          <p:nvPr/>
        </p:nvSpPr>
        <p:spPr>
          <a:xfrm>
            <a:off x="1187624" y="3789040"/>
            <a:ext cx="2808312" cy="369332"/>
          </a:xfrm>
          <a:prstGeom prst="rect">
            <a:avLst/>
          </a:prstGeom>
          <a:noFill/>
        </p:spPr>
        <p:txBody>
          <a:bodyPr wrap="square" rtlCol="0">
            <a:spAutoFit/>
          </a:bodyPr>
          <a:lstStyle/>
          <a:p>
            <a:r>
              <a:rPr lang="es-MX" dirty="0" smtClean="0">
                <a:solidFill>
                  <a:schemeClr val="bg1">
                    <a:lumMod val="95000"/>
                  </a:schemeClr>
                </a:solidFill>
                <a:latin typeface="Tekton Pro" pitchFamily="34" charset="0"/>
              </a:rPr>
              <a:t>Eficiencia y mercados</a:t>
            </a:r>
            <a:endParaRPr lang="es-MX" dirty="0">
              <a:solidFill>
                <a:schemeClr val="bg1">
                  <a:lumMod val="95000"/>
                </a:schemeClr>
              </a:solidFill>
              <a:latin typeface="Tekton Pro"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323528" y="692696"/>
            <a:ext cx="8568952" cy="646331"/>
          </a:xfrm>
          <a:prstGeom prst="rect">
            <a:avLst/>
          </a:prstGeom>
          <a:noFill/>
        </p:spPr>
        <p:txBody>
          <a:bodyPr wrap="square" rtlCol="0">
            <a:spAutoFit/>
          </a:bodyPr>
          <a:lstStyle/>
          <a:p>
            <a:pPr algn="just"/>
            <a:r>
              <a:rPr lang="es-MX" dirty="0" smtClean="0">
                <a:latin typeface="Papyrus" pitchFamily="66" charset="0"/>
              </a:rPr>
              <a:t>Las externalidades de libre acceso, tienen </a:t>
            </a:r>
            <a:r>
              <a:rPr lang="es-MX" b="1" dirty="0" smtClean="0">
                <a:latin typeface="Papyrus" pitchFamily="66" charset="0"/>
              </a:rPr>
              <a:t>naturaleza recíproca</a:t>
            </a:r>
            <a:r>
              <a:rPr lang="es-MX" dirty="0" smtClean="0">
                <a:latin typeface="Papyrus" pitchFamily="66" charset="0"/>
              </a:rPr>
              <a:t>, </a:t>
            </a:r>
            <a:r>
              <a:rPr lang="es-MX" smtClean="0">
                <a:latin typeface="Papyrus" pitchFamily="66" charset="0"/>
              </a:rPr>
              <a:t>en la </a:t>
            </a:r>
          </a:p>
          <a:p>
            <a:pPr algn="just"/>
            <a:r>
              <a:rPr lang="es-MX" smtClean="0">
                <a:latin typeface="Papyrus" pitchFamily="66" charset="0"/>
              </a:rPr>
              <a:t>medida </a:t>
            </a:r>
            <a:r>
              <a:rPr lang="es-MX" dirty="0" smtClean="0">
                <a:latin typeface="Papyrus" pitchFamily="66" charset="0"/>
              </a:rPr>
              <a:t>que todos los participantes inciden en el resto y en sí mismos.</a:t>
            </a:r>
            <a:endParaRPr lang="es-MX" dirty="0">
              <a:latin typeface="Papyrus" pitchFamily="66" charset="0"/>
            </a:endParaRPr>
          </a:p>
        </p:txBody>
      </p:sp>
      <p:sp>
        <p:nvSpPr>
          <p:cNvPr id="7" name="6 CuadroTexto"/>
          <p:cNvSpPr txBox="1"/>
          <p:nvPr/>
        </p:nvSpPr>
        <p:spPr>
          <a:xfrm>
            <a:off x="395536" y="1412776"/>
            <a:ext cx="8424936" cy="923330"/>
          </a:xfrm>
          <a:prstGeom prst="rect">
            <a:avLst/>
          </a:prstGeom>
          <a:noFill/>
        </p:spPr>
        <p:txBody>
          <a:bodyPr wrap="square" rtlCol="0">
            <a:spAutoFit/>
          </a:bodyPr>
          <a:lstStyle/>
          <a:p>
            <a:r>
              <a:rPr lang="es-MX" dirty="0" smtClean="0">
                <a:latin typeface="Papyrus" pitchFamily="66" charset="0"/>
              </a:rPr>
              <a:t>Si un recurso es </a:t>
            </a:r>
            <a:r>
              <a:rPr lang="es-MX" i="1" dirty="0" smtClean="0">
                <a:latin typeface="Papyrus" pitchFamily="66" charset="0"/>
              </a:rPr>
              <a:t>privado</a:t>
            </a:r>
            <a:r>
              <a:rPr lang="es-MX" dirty="0" smtClean="0">
                <a:latin typeface="Papyrus" pitchFamily="66" charset="0"/>
              </a:rPr>
              <a:t>, su uso se restringirá debido a  que el propietario limitará su acceso o cobrará por su uso, pero si se </a:t>
            </a:r>
            <a:r>
              <a:rPr lang="es-MX" smtClean="0">
                <a:latin typeface="Papyrus" pitchFamily="66" charset="0"/>
              </a:rPr>
              <a:t>dispone libremente no </a:t>
            </a:r>
            <a:r>
              <a:rPr lang="es-MX" dirty="0" smtClean="0">
                <a:latin typeface="Papyrus" pitchFamily="66" charset="0"/>
              </a:rPr>
              <a:t>se podrá garantizar que se utilice en un nivel que maximice su </a:t>
            </a:r>
            <a:r>
              <a:rPr lang="es-MX" smtClean="0">
                <a:latin typeface="Papyrus" pitchFamily="66" charset="0"/>
              </a:rPr>
              <a:t>valor global.</a:t>
            </a:r>
            <a:endParaRPr lang="es-MX" dirty="0">
              <a:latin typeface="Papyrus" pitchFamily="66" charset="0"/>
            </a:endParaRPr>
          </a:p>
        </p:txBody>
      </p:sp>
      <p:pic>
        <p:nvPicPr>
          <p:cNvPr id="1026" name="Picture 2"/>
          <p:cNvPicPr>
            <a:picLocks noChangeAspect="1" noChangeArrowheads="1"/>
          </p:cNvPicPr>
          <p:nvPr/>
        </p:nvPicPr>
        <p:blipFill>
          <a:blip r:embed="rId3" cstate="print"/>
          <a:srcRect/>
          <a:stretch>
            <a:fillRect/>
          </a:stretch>
        </p:blipFill>
        <p:spPr bwMode="auto">
          <a:xfrm>
            <a:off x="395536" y="2420888"/>
            <a:ext cx="2027237" cy="2759075"/>
          </a:xfrm>
          <a:prstGeom prst="rect">
            <a:avLst/>
          </a:prstGeom>
          <a:noFill/>
          <a:ln w="9525">
            <a:noFill/>
            <a:miter lim="800000"/>
            <a:headEnd/>
            <a:tailEnd/>
          </a:ln>
        </p:spPr>
      </p:pic>
      <p:sp>
        <p:nvSpPr>
          <p:cNvPr id="9" name="8 CuadroTexto"/>
          <p:cNvSpPr txBox="1"/>
          <p:nvPr/>
        </p:nvSpPr>
        <p:spPr>
          <a:xfrm>
            <a:off x="2483768" y="2348880"/>
            <a:ext cx="6660232" cy="1477328"/>
          </a:xfrm>
          <a:prstGeom prst="rect">
            <a:avLst/>
          </a:prstGeom>
          <a:noFill/>
        </p:spPr>
        <p:txBody>
          <a:bodyPr wrap="square" rtlCol="0">
            <a:spAutoFit/>
          </a:bodyPr>
          <a:lstStyle/>
          <a:p>
            <a:r>
              <a:rPr lang="es-MX" dirty="0" smtClean="0">
                <a:latin typeface="Papyrus" pitchFamily="66" charset="0"/>
              </a:rPr>
              <a:t>Tiempo total social de 5 conductores: 60 </a:t>
            </a:r>
          </a:p>
          <a:p>
            <a:r>
              <a:rPr lang="es-MX" dirty="0" smtClean="0">
                <a:latin typeface="Papyrus" pitchFamily="66" charset="0"/>
              </a:rPr>
              <a:t>Tiempo total social de 6 conductores, sin camino alternativo: 84</a:t>
            </a:r>
          </a:p>
          <a:p>
            <a:r>
              <a:rPr lang="es-MX" dirty="0" smtClean="0">
                <a:latin typeface="Papyrus" pitchFamily="66" charset="0"/>
              </a:rPr>
              <a:t>Tiempo total social de 6 conductores, con camino alternativo: 78</a:t>
            </a:r>
          </a:p>
          <a:p>
            <a:r>
              <a:rPr lang="es-MX" dirty="0" smtClean="0">
                <a:latin typeface="Papyrus" pitchFamily="66" charset="0"/>
              </a:rPr>
              <a:t>Ahorro del 6° conductor: 4 minutos</a:t>
            </a:r>
          </a:p>
          <a:p>
            <a:r>
              <a:rPr lang="es-MX" dirty="0" smtClean="0">
                <a:latin typeface="Papyrus" pitchFamily="66" charset="0"/>
              </a:rPr>
              <a:t>Pérdida social: 78 – 84 = -6 minutos</a:t>
            </a:r>
            <a:endParaRPr lang="es-MX" dirty="0">
              <a:latin typeface="Papyrus" pitchFamily="66" charset="0"/>
            </a:endParaRPr>
          </a:p>
        </p:txBody>
      </p:sp>
      <p:sp>
        <p:nvSpPr>
          <p:cNvPr id="10" name="9 CuadroTexto"/>
          <p:cNvSpPr txBox="1"/>
          <p:nvPr/>
        </p:nvSpPr>
        <p:spPr>
          <a:xfrm>
            <a:off x="2555776" y="3933056"/>
            <a:ext cx="6408712" cy="1477328"/>
          </a:xfrm>
          <a:prstGeom prst="rect">
            <a:avLst/>
          </a:prstGeom>
          <a:noFill/>
        </p:spPr>
        <p:txBody>
          <a:bodyPr wrap="square" rtlCol="0">
            <a:spAutoFit/>
          </a:bodyPr>
          <a:lstStyle/>
          <a:p>
            <a:pPr algn="just"/>
            <a:r>
              <a:rPr lang="es-MX" dirty="0" smtClean="0">
                <a:latin typeface="Papyrus" pitchFamily="66" charset="0"/>
              </a:rPr>
              <a:t>“El problema surge porque hay un acceso no controlado al camino, y al utilizarlo las personas pueden causar costos externos a los demás …” son costos externos para cada usuario , pero internos para el grupo (p. 88). Aunque es posible el </a:t>
            </a:r>
            <a:r>
              <a:rPr lang="es-MX" b="1" dirty="0" smtClean="0">
                <a:latin typeface="Papyrus" pitchFamily="66" charset="0"/>
              </a:rPr>
              <a:t>comportamiento altruista</a:t>
            </a:r>
            <a:r>
              <a:rPr lang="es-MX" dirty="0" smtClean="0">
                <a:latin typeface="Papyrus" pitchFamily="66" charset="0"/>
              </a:rPr>
              <a:t>, la mayoría no lo tendrá.</a:t>
            </a:r>
            <a:endParaRPr lang="es-MX" dirty="0">
              <a:latin typeface="Papyrus" pitchFamily="66" charset="0"/>
            </a:endParaRPr>
          </a:p>
        </p:txBody>
      </p:sp>
      <p:sp>
        <p:nvSpPr>
          <p:cNvPr id="11" name="10 CuadroTexto"/>
          <p:cNvSpPr txBox="1"/>
          <p:nvPr/>
        </p:nvSpPr>
        <p:spPr>
          <a:xfrm>
            <a:off x="467544" y="5445224"/>
            <a:ext cx="8496944" cy="923330"/>
          </a:xfrm>
          <a:prstGeom prst="rect">
            <a:avLst/>
          </a:prstGeom>
          <a:noFill/>
        </p:spPr>
        <p:txBody>
          <a:bodyPr wrap="square" rtlCol="0">
            <a:spAutoFit/>
          </a:bodyPr>
          <a:lstStyle/>
          <a:p>
            <a:r>
              <a:rPr lang="es-MX" dirty="0" smtClean="0">
                <a:latin typeface="Papyrus" pitchFamily="66" charset="0"/>
              </a:rPr>
              <a:t>Entonces, cuando se presenten costos externos , el mercado no proveerá resultados socialmente eficientes </a:t>
            </a:r>
            <a:r>
              <a:rPr lang="es-MX" b="1" dirty="0" smtClean="0">
                <a:latin typeface="Papyrus" pitchFamily="66" charset="0"/>
              </a:rPr>
              <a:t>(fallas de mercado) y se requerirá una política pública</a:t>
            </a:r>
            <a:r>
              <a:rPr lang="es-MX" dirty="0" smtClean="0">
                <a:latin typeface="Papyrus" pitchFamily="66" charset="0"/>
              </a:rPr>
              <a:t>: como cambio de derechos de propiedad u otra forma más directa de intervención.</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2411760" y="620688"/>
            <a:ext cx="3816424" cy="369332"/>
          </a:xfrm>
          <a:prstGeom prst="rect">
            <a:avLst/>
          </a:prstGeom>
          <a:noFill/>
        </p:spPr>
        <p:txBody>
          <a:bodyPr wrap="square" rtlCol="0">
            <a:spAutoFit/>
          </a:bodyPr>
          <a:lstStyle/>
          <a:p>
            <a:pPr algn="ctr"/>
            <a:r>
              <a:rPr lang="es-MX" b="1" dirty="0" smtClean="0">
                <a:latin typeface="Papyrus" pitchFamily="66" charset="0"/>
              </a:rPr>
              <a:t>Beneficios externos</a:t>
            </a:r>
            <a:endParaRPr lang="es-MX" b="1" dirty="0">
              <a:latin typeface="Papyrus" pitchFamily="66" charset="0"/>
            </a:endParaRPr>
          </a:p>
        </p:txBody>
      </p:sp>
      <p:sp>
        <p:nvSpPr>
          <p:cNvPr id="7" name="6 CuadroTexto"/>
          <p:cNvSpPr txBox="1"/>
          <p:nvPr/>
        </p:nvSpPr>
        <p:spPr>
          <a:xfrm>
            <a:off x="323528" y="1052736"/>
            <a:ext cx="8496944" cy="1200329"/>
          </a:xfrm>
          <a:prstGeom prst="rect">
            <a:avLst/>
          </a:prstGeom>
          <a:noFill/>
        </p:spPr>
        <p:txBody>
          <a:bodyPr wrap="square" rtlCol="0">
            <a:spAutoFit/>
          </a:bodyPr>
          <a:lstStyle/>
          <a:p>
            <a:pPr algn="just"/>
            <a:r>
              <a:rPr lang="es-MX" dirty="0" smtClean="0">
                <a:latin typeface="Papyrus" pitchFamily="66" charset="0"/>
              </a:rPr>
              <a:t>“Un beneficio externo es aquél que se agrega a alguien que está fuera , o externo a la decisión sobre consumo o uso del bien o recurso que causa la externalidad. Cuando el uso de un bien conduce a un beneficio externo, la disponibilidad para pagar del mercado por tal bien subestimará la disponibilidad social para pagar” (p. 89). </a:t>
            </a:r>
            <a:endParaRPr lang="es-MX" dirty="0">
              <a:latin typeface="Papyrus" pitchFamily="66" charset="0"/>
            </a:endParaRPr>
          </a:p>
        </p:txBody>
      </p:sp>
      <p:sp>
        <p:nvSpPr>
          <p:cNvPr id="8" name="7 CuadroTexto"/>
          <p:cNvSpPr txBox="1"/>
          <p:nvPr/>
        </p:nvSpPr>
        <p:spPr>
          <a:xfrm>
            <a:off x="395536" y="2267580"/>
            <a:ext cx="8424936" cy="369332"/>
          </a:xfrm>
          <a:prstGeom prst="rect">
            <a:avLst/>
          </a:prstGeom>
          <a:noFill/>
        </p:spPr>
        <p:txBody>
          <a:bodyPr wrap="square" rtlCol="0">
            <a:spAutoFit/>
          </a:bodyPr>
          <a:lstStyle/>
          <a:p>
            <a:r>
              <a:rPr lang="es-MX" dirty="0" smtClean="0">
                <a:latin typeface="Papyrus" pitchFamily="66" charset="0"/>
              </a:rPr>
              <a:t>Beneficios de una segadora silenciosa o agricultura suburbana.</a:t>
            </a:r>
          </a:p>
        </p:txBody>
      </p:sp>
      <p:sp>
        <p:nvSpPr>
          <p:cNvPr id="9" name="8 CuadroTexto"/>
          <p:cNvSpPr txBox="1"/>
          <p:nvPr/>
        </p:nvSpPr>
        <p:spPr>
          <a:xfrm>
            <a:off x="395536" y="2636912"/>
            <a:ext cx="8136904" cy="369332"/>
          </a:xfrm>
          <a:prstGeom prst="rect">
            <a:avLst/>
          </a:prstGeom>
          <a:noFill/>
        </p:spPr>
        <p:txBody>
          <a:bodyPr wrap="square" rtlCol="0">
            <a:spAutoFit/>
          </a:bodyPr>
          <a:lstStyle/>
          <a:p>
            <a:r>
              <a:rPr lang="es-MX" dirty="0" smtClean="0">
                <a:latin typeface="Papyrus" pitchFamily="66" charset="0"/>
              </a:rPr>
              <a:t>¿El consumo puede generar externalidades negativas?</a:t>
            </a:r>
            <a:endParaRPr lang="es-MX" dirty="0">
              <a:latin typeface="Papyrus" pitchFamily="66" charset="0"/>
            </a:endParaRPr>
          </a:p>
        </p:txBody>
      </p:sp>
      <p:sp>
        <p:nvSpPr>
          <p:cNvPr id="10" name="9 CuadroTexto"/>
          <p:cNvSpPr txBox="1"/>
          <p:nvPr/>
        </p:nvSpPr>
        <p:spPr>
          <a:xfrm>
            <a:off x="2555776" y="3131676"/>
            <a:ext cx="3672408" cy="369332"/>
          </a:xfrm>
          <a:prstGeom prst="rect">
            <a:avLst/>
          </a:prstGeom>
          <a:noFill/>
        </p:spPr>
        <p:txBody>
          <a:bodyPr wrap="square" rtlCol="0">
            <a:spAutoFit/>
          </a:bodyPr>
          <a:lstStyle/>
          <a:p>
            <a:pPr algn="ctr"/>
            <a:r>
              <a:rPr lang="es-MX" b="1" dirty="0" smtClean="0">
                <a:latin typeface="Papyrus" pitchFamily="66" charset="0"/>
              </a:rPr>
              <a:t>Bienes públicos</a:t>
            </a:r>
            <a:endParaRPr lang="es-MX" b="1" dirty="0">
              <a:latin typeface="Papyrus" pitchFamily="66" charset="0"/>
            </a:endParaRPr>
          </a:p>
        </p:txBody>
      </p:sp>
      <p:sp>
        <p:nvSpPr>
          <p:cNvPr id="11" name="10 CuadroTexto"/>
          <p:cNvSpPr txBox="1"/>
          <p:nvPr/>
        </p:nvSpPr>
        <p:spPr>
          <a:xfrm>
            <a:off x="395536" y="3635732"/>
            <a:ext cx="8352928" cy="369332"/>
          </a:xfrm>
          <a:prstGeom prst="rect">
            <a:avLst/>
          </a:prstGeom>
          <a:noFill/>
        </p:spPr>
        <p:txBody>
          <a:bodyPr wrap="square" rtlCol="0">
            <a:spAutoFit/>
          </a:bodyPr>
          <a:lstStyle/>
          <a:p>
            <a:r>
              <a:rPr lang="es-MX" dirty="0" smtClean="0">
                <a:latin typeface="Papyrus" pitchFamily="66" charset="0"/>
              </a:rPr>
              <a:t>Son bienes que generan beneficios externos a gran escala.</a:t>
            </a:r>
            <a:endParaRPr lang="es-MX" dirty="0">
              <a:latin typeface="Papyrus" pitchFamily="66" charset="0"/>
            </a:endParaRPr>
          </a:p>
        </p:txBody>
      </p:sp>
      <p:sp>
        <p:nvSpPr>
          <p:cNvPr id="12" name="11 CuadroTexto"/>
          <p:cNvSpPr txBox="1"/>
          <p:nvPr/>
        </p:nvSpPr>
        <p:spPr>
          <a:xfrm>
            <a:off x="395536" y="4077072"/>
            <a:ext cx="8424936" cy="923330"/>
          </a:xfrm>
          <a:prstGeom prst="rect">
            <a:avLst/>
          </a:prstGeom>
          <a:noFill/>
        </p:spPr>
        <p:txBody>
          <a:bodyPr wrap="square" rtlCol="0">
            <a:spAutoFit/>
          </a:bodyPr>
          <a:lstStyle/>
          <a:p>
            <a:pPr algn="just"/>
            <a:r>
              <a:rPr lang="es-MX" dirty="0" smtClean="0">
                <a:latin typeface="Papyrus" pitchFamily="66" charset="0"/>
              </a:rPr>
              <a:t>Es un bien que si está disponible para una persona, está disponible para las demás, es decir, no cumple el </a:t>
            </a:r>
            <a:r>
              <a:rPr lang="es-MX" b="1" dirty="0" smtClean="0">
                <a:latin typeface="Papyrus" pitchFamily="66" charset="0"/>
              </a:rPr>
              <a:t>principio de exclusión</a:t>
            </a:r>
            <a:r>
              <a:rPr lang="es-MX" dirty="0" smtClean="0">
                <a:latin typeface="Papyrus" pitchFamily="66" charset="0"/>
              </a:rPr>
              <a:t>. </a:t>
            </a:r>
            <a:r>
              <a:rPr lang="es-MX" b="1" dirty="0" smtClean="0">
                <a:latin typeface="Papyrus" pitchFamily="66" charset="0"/>
              </a:rPr>
              <a:t>No es la propiedad</a:t>
            </a:r>
            <a:r>
              <a:rPr lang="es-MX" dirty="0" smtClean="0">
                <a:latin typeface="Papyrus" pitchFamily="66" charset="0"/>
              </a:rPr>
              <a:t> lo que caracteriza a los bienes públicos.</a:t>
            </a:r>
            <a:endParaRPr lang="es-MX" dirty="0">
              <a:latin typeface="Papyrus" pitchFamily="66" charset="0"/>
            </a:endParaRPr>
          </a:p>
        </p:txBody>
      </p:sp>
      <p:sp>
        <p:nvSpPr>
          <p:cNvPr id="13" name="12 CuadroTexto"/>
          <p:cNvSpPr txBox="1"/>
          <p:nvPr/>
        </p:nvSpPr>
        <p:spPr>
          <a:xfrm>
            <a:off x="467544" y="5003884"/>
            <a:ext cx="8424936" cy="369332"/>
          </a:xfrm>
          <a:prstGeom prst="rect">
            <a:avLst/>
          </a:prstGeom>
          <a:noFill/>
        </p:spPr>
        <p:txBody>
          <a:bodyPr wrap="square" rtlCol="0">
            <a:spAutoFit/>
          </a:bodyPr>
          <a:lstStyle/>
          <a:p>
            <a:r>
              <a:rPr lang="es-MX" dirty="0" smtClean="0">
                <a:latin typeface="Papyrus" pitchFamily="66" charset="0"/>
              </a:rPr>
              <a:t>Los  mercados proveen bienes públicos de manera insuficiente.</a:t>
            </a:r>
            <a:endParaRPr lang="es-MX" dirty="0">
              <a:latin typeface="Papyrus" pitchFamily="66" charset="0"/>
            </a:endParaRPr>
          </a:p>
        </p:txBody>
      </p:sp>
      <p:sp>
        <p:nvSpPr>
          <p:cNvPr id="14" name="13 CuadroTexto"/>
          <p:cNvSpPr txBox="1"/>
          <p:nvPr/>
        </p:nvSpPr>
        <p:spPr>
          <a:xfrm>
            <a:off x="467544" y="5518973"/>
            <a:ext cx="8424936" cy="646331"/>
          </a:xfrm>
          <a:prstGeom prst="rect">
            <a:avLst/>
          </a:prstGeom>
          <a:noFill/>
        </p:spPr>
        <p:txBody>
          <a:bodyPr wrap="square" rtlCol="0">
            <a:spAutoFit/>
          </a:bodyPr>
          <a:lstStyle/>
          <a:p>
            <a:pPr algn="just"/>
            <a:r>
              <a:rPr lang="es-MX" dirty="0" smtClean="0">
                <a:latin typeface="Papyrus" pitchFamily="66" charset="0"/>
              </a:rPr>
              <a:t>La calidad ambiental es fundamentalmente un bien público, pues genera beneficios externos y no se puede excluir a nadie de su consumo.</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pic>
        <p:nvPicPr>
          <p:cNvPr id="2050" name="Picture 2"/>
          <p:cNvPicPr>
            <a:picLocks noChangeAspect="1" noChangeArrowheads="1"/>
          </p:cNvPicPr>
          <p:nvPr/>
        </p:nvPicPr>
        <p:blipFill>
          <a:blip r:embed="rId3" cstate="print"/>
          <a:srcRect/>
          <a:stretch>
            <a:fillRect/>
          </a:stretch>
        </p:blipFill>
        <p:spPr bwMode="auto">
          <a:xfrm>
            <a:off x="395536" y="908720"/>
            <a:ext cx="5199387" cy="2582556"/>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7164288" y="908720"/>
            <a:ext cx="1463229" cy="5817698"/>
          </a:xfrm>
          <a:prstGeom prst="rect">
            <a:avLst/>
          </a:prstGeom>
          <a:noFill/>
          <a:ln w="9525">
            <a:noFill/>
            <a:miter lim="800000"/>
            <a:headEnd/>
            <a:tailEnd/>
          </a:ln>
        </p:spPr>
      </p:pic>
      <p:cxnSp>
        <p:nvCxnSpPr>
          <p:cNvPr id="9" name="8 Conector recto"/>
          <p:cNvCxnSpPr/>
          <p:nvPr/>
        </p:nvCxnSpPr>
        <p:spPr>
          <a:xfrm>
            <a:off x="4283968" y="2780928"/>
            <a:ext cx="11521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395536" y="3645024"/>
            <a:ext cx="6552728" cy="1200329"/>
          </a:xfrm>
          <a:prstGeom prst="rect">
            <a:avLst/>
          </a:prstGeom>
          <a:noFill/>
        </p:spPr>
        <p:txBody>
          <a:bodyPr wrap="square" rtlCol="0">
            <a:spAutoFit/>
          </a:bodyPr>
          <a:lstStyle/>
          <a:p>
            <a:pPr algn="just"/>
            <a:r>
              <a:rPr lang="es-MX" dirty="0" smtClean="0">
                <a:latin typeface="Papyrus" pitchFamily="66" charset="0"/>
              </a:rPr>
              <a:t>La provisión privada de la calidad del agua puede llevar a que las personas tengan incentivos para “viajar gratis” (free </a:t>
            </a:r>
            <a:r>
              <a:rPr lang="es-MX" dirty="0" err="1" smtClean="0">
                <a:latin typeface="Papyrus" pitchFamily="66" charset="0"/>
              </a:rPr>
              <a:t>ride</a:t>
            </a:r>
            <a:r>
              <a:rPr lang="es-MX" dirty="0" smtClean="0">
                <a:latin typeface="Papyrus" pitchFamily="66" charset="0"/>
              </a:rPr>
              <a:t>, gorrón), esperando que los demás paguen por el mejoramiento en la calidad del agua. </a:t>
            </a:r>
            <a:endParaRPr lang="es-MX" dirty="0">
              <a:latin typeface="Papyrus" pitchFamily="66" charset="0"/>
            </a:endParaRPr>
          </a:p>
        </p:txBody>
      </p:sp>
      <p:sp>
        <p:nvSpPr>
          <p:cNvPr id="11" name="10 CuadroTexto"/>
          <p:cNvSpPr txBox="1"/>
          <p:nvPr/>
        </p:nvSpPr>
        <p:spPr>
          <a:xfrm>
            <a:off x="323528" y="4869160"/>
            <a:ext cx="6552728" cy="646331"/>
          </a:xfrm>
          <a:prstGeom prst="rect">
            <a:avLst/>
          </a:prstGeom>
          <a:noFill/>
        </p:spPr>
        <p:txBody>
          <a:bodyPr wrap="square" rtlCol="0">
            <a:spAutoFit/>
          </a:bodyPr>
          <a:lstStyle/>
          <a:p>
            <a:pPr algn="just"/>
            <a:r>
              <a:rPr lang="es-MX" dirty="0" smtClean="0">
                <a:latin typeface="Papyrus" pitchFamily="66" charset="0"/>
              </a:rPr>
              <a:t>Además, las empresas privadas tendrán dificultades para cubrir sus costos.</a:t>
            </a:r>
            <a:endParaRPr lang="es-MX" dirty="0">
              <a:latin typeface="Papyrus" pitchFamily="66" charset="0"/>
            </a:endParaRPr>
          </a:p>
        </p:txBody>
      </p:sp>
      <p:sp>
        <p:nvSpPr>
          <p:cNvPr id="12" name="11 CuadroTexto"/>
          <p:cNvSpPr txBox="1"/>
          <p:nvPr/>
        </p:nvSpPr>
        <p:spPr>
          <a:xfrm>
            <a:off x="395536" y="5589240"/>
            <a:ext cx="6480720" cy="1200329"/>
          </a:xfrm>
          <a:prstGeom prst="rect">
            <a:avLst/>
          </a:prstGeom>
          <a:noFill/>
        </p:spPr>
        <p:txBody>
          <a:bodyPr wrap="square" rtlCol="0">
            <a:spAutoFit/>
          </a:bodyPr>
          <a:lstStyle/>
          <a:p>
            <a:pPr algn="just"/>
            <a:r>
              <a:rPr lang="es-MX" dirty="0" smtClean="0">
                <a:latin typeface="Papyrus" pitchFamily="66" charset="0"/>
              </a:rPr>
              <a:t>El suministro de bienes públicos en cantidades suficientes, requiere de la acción colectiva, la vigilancia pública y la acción gubernamental a través del sistema impositivo; en comunidades pequeñas son posibles las presiones morales.</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313453"/>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683568" y="2204864"/>
            <a:ext cx="8136904" cy="646331"/>
          </a:xfrm>
          <a:prstGeom prst="rect">
            <a:avLst/>
          </a:prstGeom>
          <a:noFill/>
        </p:spPr>
        <p:txBody>
          <a:bodyPr wrap="square" rtlCol="0">
            <a:spAutoFit/>
          </a:bodyPr>
          <a:lstStyle/>
          <a:p>
            <a:r>
              <a:rPr lang="es-MX" b="1" dirty="0" err="1" smtClean="0">
                <a:solidFill>
                  <a:schemeClr val="tx2">
                    <a:lumMod val="75000"/>
                  </a:schemeClr>
                </a:solidFill>
                <a:latin typeface="Tekton Pro" pitchFamily="34" charset="0"/>
              </a:rPr>
              <a:t>Field</a:t>
            </a:r>
            <a:r>
              <a:rPr lang="es-MX" dirty="0" smtClean="0">
                <a:solidFill>
                  <a:schemeClr val="tx2">
                    <a:lumMod val="75000"/>
                  </a:schemeClr>
                </a:solidFill>
                <a:latin typeface="Tekton Pro" pitchFamily="34" charset="0"/>
              </a:rPr>
              <a:t>, Barry C. (2000), </a:t>
            </a:r>
            <a:r>
              <a:rPr lang="es-MX" i="1" dirty="0" smtClean="0">
                <a:solidFill>
                  <a:schemeClr val="tx2">
                    <a:lumMod val="75000"/>
                  </a:schemeClr>
                </a:solidFill>
                <a:latin typeface="Tekton Pro" pitchFamily="34" charset="0"/>
              </a:rPr>
              <a:t>Economía ambiental. </a:t>
            </a:r>
            <a:r>
              <a:rPr lang="es-MX" i="1" dirty="0" smtClean="0">
                <a:solidFill>
                  <a:schemeClr val="tx2">
                    <a:lumMod val="75000"/>
                  </a:schemeClr>
                </a:solidFill>
                <a:latin typeface="Tekton Pro" pitchFamily="34" charset="0"/>
              </a:rPr>
              <a:t>Una </a:t>
            </a:r>
            <a:r>
              <a:rPr lang="es-MX" i="1" dirty="0" smtClean="0">
                <a:solidFill>
                  <a:schemeClr val="tx2">
                    <a:lumMod val="75000"/>
                  </a:schemeClr>
                </a:solidFill>
                <a:latin typeface="Tekton Pro" pitchFamily="34" charset="0"/>
              </a:rPr>
              <a:t>introducción</a:t>
            </a:r>
            <a:r>
              <a:rPr lang="es-MX" dirty="0" smtClean="0">
                <a:solidFill>
                  <a:schemeClr val="tx2">
                    <a:lumMod val="75000"/>
                  </a:schemeClr>
                </a:solidFill>
                <a:latin typeface="Tekton Pro" pitchFamily="34" charset="0"/>
              </a:rPr>
              <a:t>,  Colombia, McGraw-Hill.</a:t>
            </a:r>
          </a:p>
          <a:p>
            <a:r>
              <a:rPr lang="es-MX" dirty="0" smtClean="0">
                <a:solidFill>
                  <a:schemeClr val="tx2">
                    <a:lumMod val="75000"/>
                  </a:schemeClr>
                </a:solidFill>
                <a:latin typeface="Tekton Pro" pitchFamily="34" charset="0"/>
              </a:rPr>
              <a:t> Economía y ambiente, Pp. 74-96.</a:t>
            </a:r>
            <a:endParaRPr lang="es-MX" b="1" i="1" dirty="0">
              <a:solidFill>
                <a:schemeClr val="tx2">
                  <a:lumMod val="75000"/>
                </a:schemeClr>
              </a:solidFill>
              <a:latin typeface="Tekton Pro" pitchFamily="34" charset="0"/>
            </a:endParaRPr>
          </a:p>
        </p:txBody>
      </p:sp>
      <p:sp>
        <p:nvSpPr>
          <p:cNvPr id="7" name="6 CuadroTexto"/>
          <p:cNvSpPr txBox="1"/>
          <p:nvPr/>
        </p:nvSpPr>
        <p:spPr>
          <a:xfrm>
            <a:off x="683568" y="1196752"/>
            <a:ext cx="5616624" cy="369332"/>
          </a:xfrm>
          <a:prstGeom prst="rect">
            <a:avLst/>
          </a:prstGeom>
          <a:noFill/>
        </p:spPr>
        <p:txBody>
          <a:bodyPr wrap="square" rtlCol="0">
            <a:spAutoFit/>
          </a:bodyPr>
          <a:lstStyle/>
          <a:p>
            <a:r>
              <a:rPr lang="es-MX" dirty="0" smtClean="0">
                <a:latin typeface="Tekton Pro" pitchFamily="34" charset="0"/>
              </a:rPr>
              <a:t>Bibliografía:</a:t>
            </a:r>
            <a:endParaRPr lang="es-MX" dirty="0">
              <a:latin typeface="Tekton Pro"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gtEl>
                                        <p:attrNameLst>
                                          <p:attrName>ppt_y</p:attrName>
                                        </p:attrNameLst>
                                      </p:cBhvr>
                                      <p:tavLst>
                                        <p:tav tm="0">
                                          <p:val>
                                            <p:strVal val="#ppt_y"/>
                                          </p:val>
                                        </p:tav>
                                        <p:tav tm="100000">
                                          <p:val>
                                            <p:strVal val="#ppt_y"/>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2915816" y="692696"/>
            <a:ext cx="3024336" cy="369332"/>
          </a:xfrm>
          <a:prstGeom prst="rect">
            <a:avLst/>
          </a:prstGeom>
          <a:noFill/>
        </p:spPr>
        <p:txBody>
          <a:bodyPr wrap="square" rtlCol="0">
            <a:spAutoFit/>
          </a:bodyPr>
          <a:lstStyle/>
          <a:p>
            <a:pPr algn="ctr"/>
            <a:r>
              <a:rPr lang="es-MX" b="1" dirty="0" smtClean="0">
                <a:latin typeface="Papyrus" pitchFamily="66" charset="0"/>
              </a:rPr>
              <a:t>Eficiencia económica </a:t>
            </a:r>
            <a:endParaRPr lang="es-MX" b="1" dirty="0">
              <a:latin typeface="Papyrus" pitchFamily="66" charset="0"/>
            </a:endParaRPr>
          </a:p>
        </p:txBody>
      </p:sp>
      <p:sp>
        <p:nvSpPr>
          <p:cNvPr id="7" name="6 CuadroTexto"/>
          <p:cNvSpPr txBox="1"/>
          <p:nvPr/>
        </p:nvSpPr>
        <p:spPr>
          <a:xfrm>
            <a:off x="251520" y="1124744"/>
            <a:ext cx="8712968" cy="923330"/>
          </a:xfrm>
          <a:prstGeom prst="rect">
            <a:avLst/>
          </a:prstGeom>
          <a:noFill/>
        </p:spPr>
        <p:txBody>
          <a:bodyPr wrap="square" rtlCol="0">
            <a:spAutoFit/>
          </a:bodyPr>
          <a:lstStyle/>
          <a:p>
            <a:pPr algn="just"/>
            <a:r>
              <a:rPr lang="es-MX" dirty="0" smtClean="0">
                <a:latin typeface="Papyrus" pitchFamily="66" charset="0"/>
              </a:rPr>
              <a:t>Ni la relación entre disponibilidad para pagar y niveles de producción (criterio para el consumidor), ni entre costos marginales y cantidad producida (criterio para el productor), por sí solas pueden ofrecer un criterio para determinar su </a:t>
            </a:r>
            <a:r>
              <a:rPr lang="es-MX" b="1" dirty="0" smtClean="0">
                <a:latin typeface="Papyrus" pitchFamily="66" charset="0"/>
              </a:rPr>
              <a:t>conveniencia social</a:t>
            </a:r>
            <a:r>
              <a:rPr lang="es-MX" dirty="0" smtClean="0">
                <a:latin typeface="Papyrus" pitchFamily="66" charset="0"/>
              </a:rPr>
              <a:t>.</a:t>
            </a:r>
            <a:endParaRPr lang="es-MX" dirty="0">
              <a:latin typeface="Papyrus" pitchFamily="66" charset="0"/>
            </a:endParaRPr>
          </a:p>
        </p:txBody>
      </p:sp>
      <p:sp>
        <p:nvSpPr>
          <p:cNvPr id="8" name="7 CuadroTexto"/>
          <p:cNvSpPr txBox="1"/>
          <p:nvPr/>
        </p:nvSpPr>
        <p:spPr>
          <a:xfrm>
            <a:off x="251520" y="2422629"/>
            <a:ext cx="8784976" cy="646331"/>
          </a:xfrm>
          <a:prstGeom prst="rect">
            <a:avLst/>
          </a:prstGeom>
          <a:noFill/>
        </p:spPr>
        <p:txBody>
          <a:bodyPr wrap="square" rtlCol="0">
            <a:spAutoFit/>
          </a:bodyPr>
          <a:lstStyle/>
          <a:p>
            <a:pPr algn="just"/>
            <a:r>
              <a:rPr lang="es-MX" dirty="0" smtClean="0">
                <a:latin typeface="Papyrus" pitchFamily="66" charset="0"/>
              </a:rPr>
              <a:t>La idea básica de la </a:t>
            </a:r>
            <a:r>
              <a:rPr lang="es-MX" b="1" dirty="0" smtClean="0">
                <a:latin typeface="Papyrus" pitchFamily="66" charset="0"/>
              </a:rPr>
              <a:t>eficiencia económica </a:t>
            </a:r>
            <a:r>
              <a:rPr lang="es-MX" dirty="0" smtClean="0">
                <a:latin typeface="Papyrus" pitchFamily="66" charset="0"/>
              </a:rPr>
              <a:t>es que debe estar en equilibrio la </a:t>
            </a:r>
            <a:r>
              <a:rPr lang="es-MX" b="1" dirty="0" smtClean="0">
                <a:latin typeface="Papyrus" pitchFamily="66" charset="0"/>
              </a:rPr>
              <a:t>valoración de lo que se produce y la valoración de lo que se consume</a:t>
            </a:r>
            <a:r>
              <a:rPr lang="es-MX" dirty="0" smtClean="0">
                <a:latin typeface="Papyrus" pitchFamily="66" charset="0"/>
              </a:rPr>
              <a:t>.</a:t>
            </a:r>
            <a:endParaRPr lang="es-MX" dirty="0">
              <a:latin typeface="Papyrus" pitchFamily="66" charset="0"/>
            </a:endParaRPr>
          </a:p>
        </p:txBody>
      </p:sp>
      <p:pic>
        <p:nvPicPr>
          <p:cNvPr id="12290" name="Picture 2" descr="Resultado de imagen para &quot;Consumidores y productores&quot;"/>
          <p:cNvPicPr>
            <a:picLocks noChangeAspect="1" noChangeArrowheads="1"/>
          </p:cNvPicPr>
          <p:nvPr/>
        </p:nvPicPr>
        <p:blipFill>
          <a:blip r:embed="rId3" cstate="print"/>
          <a:srcRect/>
          <a:stretch>
            <a:fillRect/>
          </a:stretch>
        </p:blipFill>
        <p:spPr bwMode="auto">
          <a:xfrm>
            <a:off x="2051720" y="3212013"/>
            <a:ext cx="5112568" cy="352446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467544" y="1268760"/>
            <a:ext cx="8136904" cy="646331"/>
          </a:xfrm>
          <a:prstGeom prst="rect">
            <a:avLst/>
          </a:prstGeom>
          <a:noFill/>
        </p:spPr>
        <p:txBody>
          <a:bodyPr wrap="square" rtlCol="0">
            <a:spAutoFit/>
          </a:bodyPr>
          <a:lstStyle/>
          <a:p>
            <a:pPr algn="just"/>
            <a:r>
              <a:rPr lang="es-MX" dirty="0" smtClean="0">
                <a:latin typeface="Papyrus" pitchFamily="66" charset="0"/>
              </a:rPr>
              <a:t>El criterio es </a:t>
            </a:r>
            <a:r>
              <a:rPr lang="es-MX" b="1" dirty="0" smtClean="0">
                <a:latin typeface="Papyrus" pitchFamily="66" charset="0"/>
              </a:rPr>
              <a:t>comparar la disponibilidad marginal para pagar una unidad adicional del bien X con el costo marginal de oportunidad de </a:t>
            </a:r>
            <a:r>
              <a:rPr lang="es-MX" b="1" dirty="0" smtClean="0">
                <a:latin typeface="Papyrus" pitchFamily="66" charset="0"/>
              </a:rPr>
              <a:t>producirlo</a:t>
            </a:r>
            <a:r>
              <a:rPr lang="es-MX" dirty="0" smtClean="0">
                <a:latin typeface="Papyrus" pitchFamily="66" charset="0"/>
              </a:rPr>
              <a:t>.</a:t>
            </a:r>
            <a:endParaRPr lang="es-MX" dirty="0">
              <a:latin typeface="Papyrus" pitchFamily="66" charset="0"/>
            </a:endParaRPr>
          </a:p>
        </p:txBody>
      </p:sp>
      <p:sp>
        <p:nvSpPr>
          <p:cNvPr id="7" name="6 CuadroTexto"/>
          <p:cNvSpPr txBox="1"/>
          <p:nvPr/>
        </p:nvSpPr>
        <p:spPr>
          <a:xfrm>
            <a:off x="179512" y="692696"/>
            <a:ext cx="8856984" cy="369332"/>
          </a:xfrm>
          <a:prstGeom prst="rect">
            <a:avLst/>
          </a:prstGeom>
          <a:noFill/>
        </p:spPr>
        <p:txBody>
          <a:bodyPr wrap="square" rtlCol="0">
            <a:spAutoFit/>
          </a:bodyPr>
          <a:lstStyle/>
          <a:p>
            <a:r>
              <a:rPr lang="es-MX" dirty="0" smtClean="0">
                <a:latin typeface="Papyrus" pitchFamily="66" charset="0"/>
              </a:rPr>
              <a:t>¿Cómo se puede determinar si la tasa de producción de un bien es eficiente?</a:t>
            </a:r>
            <a:endParaRPr lang="es-MX" dirty="0">
              <a:latin typeface="Papyrus" pitchFamily="66" charset="0"/>
            </a:endParaRPr>
          </a:p>
        </p:txBody>
      </p:sp>
      <p:sp>
        <p:nvSpPr>
          <p:cNvPr id="8" name="7 CuadroTexto"/>
          <p:cNvSpPr txBox="1"/>
          <p:nvPr/>
        </p:nvSpPr>
        <p:spPr>
          <a:xfrm>
            <a:off x="539552" y="5805264"/>
            <a:ext cx="8208912" cy="646331"/>
          </a:xfrm>
          <a:prstGeom prst="rect">
            <a:avLst/>
          </a:prstGeom>
          <a:noFill/>
        </p:spPr>
        <p:txBody>
          <a:bodyPr wrap="square" rtlCol="0">
            <a:spAutoFit/>
          </a:bodyPr>
          <a:lstStyle/>
          <a:p>
            <a:r>
              <a:rPr lang="es-MX" dirty="0" smtClean="0">
                <a:latin typeface="Papyrus" pitchFamily="66" charset="0"/>
              </a:rPr>
              <a:t>O, cuando el </a:t>
            </a:r>
            <a:r>
              <a:rPr lang="es-MX" b="1" dirty="0" smtClean="0">
                <a:latin typeface="Papyrus" pitchFamily="66" charset="0"/>
              </a:rPr>
              <a:t>valor neto </a:t>
            </a:r>
            <a:r>
              <a:rPr lang="es-MX" dirty="0" smtClean="0">
                <a:latin typeface="Papyrus" pitchFamily="66" charset="0"/>
              </a:rPr>
              <a:t>= disponibilidad total para pagar (DTPP) – costos totales = (</a:t>
            </a:r>
            <a:r>
              <a:rPr lang="es-MX" dirty="0" err="1" smtClean="0">
                <a:latin typeface="Papyrus" pitchFamily="66" charset="0"/>
              </a:rPr>
              <a:t>a+b+c</a:t>
            </a:r>
            <a:r>
              <a:rPr lang="es-MX" dirty="0" smtClean="0">
                <a:latin typeface="Papyrus" pitchFamily="66" charset="0"/>
              </a:rPr>
              <a:t>) – c </a:t>
            </a:r>
            <a:r>
              <a:rPr lang="es-MX" dirty="0" smtClean="0">
                <a:latin typeface="Papyrus" pitchFamily="66" charset="0"/>
              </a:rPr>
              <a:t>,  </a:t>
            </a:r>
            <a:r>
              <a:rPr lang="es-MX" b="1" dirty="0" smtClean="0">
                <a:latin typeface="Papyrus" pitchFamily="66" charset="0"/>
              </a:rPr>
              <a:t>sea máximo</a:t>
            </a:r>
            <a:r>
              <a:rPr lang="es-MX" dirty="0" smtClean="0">
                <a:latin typeface="Papyrus" pitchFamily="66" charset="0"/>
              </a:rPr>
              <a:t>.</a:t>
            </a:r>
            <a:endParaRPr lang="es-MX" dirty="0">
              <a:latin typeface="Papyrus" pitchFamily="66" charset="0"/>
            </a:endParaRPr>
          </a:p>
        </p:txBody>
      </p:sp>
      <p:pic>
        <p:nvPicPr>
          <p:cNvPr id="9" name="Picture 2"/>
          <p:cNvPicPr>
            <a:picLocks noChangeAspect="1" noChangeArrowheads="1"/>
          </p:cNvPicPr>
          <p:nvPr/>
        </p:nvPicPr>
        <p:blipFill>
          <a:blip r:embed="rId3" cstate="print"/>
          <a:srcRect/>
          <a:stretch>
            <a:fillRect/>
          </a:stretch>
        </p:blipFill>
        <p:spPr bwMode="auto">
          <a:xfrm>
            <a:off x="3131840" y="2128828"/>
            <a:ext cx="3384376" cy="3431709"/>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1619672" y="692696"/>
            <a:ext cx="5688632" cy="369332"/>
          </a:xfrm>
          <a:prstGeom prst="rect">
            <a:avLst/>
          </a:prstGeom>
          <a:noFill/>
        </p:spPr>
        <p:txBody>
          <a:bodyPr wrap="square" rtlCol="0">
            <a:spAutoFit/>
          </a:bodyPr>
          <a:lstStyle/>
          <a:p>
            <a:pPr algn="ctr"/>
            <a:r>
              <a:rPr lang="es-MX" b="1" dirty="0" smtClean="0">
                <a:latin typeface="Papyrus" pitchFamily="66" charset="0"/>
              </a:rPr>
              <a:t>Eficiencia y equidad </a:t>
            </a:r>
            <a:endParaRPr lang="es-MX" b="1" dirty="0">
              <a:latin typeface="Papyrus" pitchFamily="66" charset="0"/>
            </a:endParaRPr>
          </a:p>
        </p:txBody>
      </p:sp>
      <p:sp>
        <p:nvSpPr>
          <p:cNvPr id="7" name="6 CuadroTexto"/>
          <p:cNvSpPr txBox="1"/>
          <p:nvPr/>
        </p:nvSpPr>
        <p:spPr>
          <a:xfrm>
            <a:off x="323528" y="2132856"/>
            <a:ext cx="8640960" cy="646331"/>
          </a:xfrm>
          <a:prstGeom prst="rect">
            <a:avLst/>
          </a:prstGeom>
          <a:noFill/>
        </p:spPr>
        <p:txBody>
          <a:bodyPr wrap="square" rtlCol="0">
            <a:spAutoFit/>
          </a:bodyPr>
          <a:lstStyle/>
          <a:p>
            <a:r>
              <a:rPr lang="es-MX" dirty="0" smtClean="0">
                <a:latin typeface="Papyrus" pitchFamily="66" charset="0"/>
              </a:rPr>
              <a:t>La relación entre eficiencia y equidad es polémico tanto entre economistas como entre políticos.</a:t>
            </a:r>
            <a:endParaRPr lang="es-MX" dirty="0">
              <a:latin typeface="Papyrus" pitchFamily="66" charset="0"/>
            </a:endParaRPr>
          </a:p>
        </p:txBody>
      </p:sp>
      <p:sp>
        <p:nvSpPr>
          <p:cNvPr id="8" name="7 CuadroTexto"/>
          <p:cNvSpPr txBox="1"/>
          <p:nvPr/>
        </p:nvSpPr>
        <p:spPr>
          <a:xfrm>
            <a:off x="323528" y="1052736"/>
            <a:ext cx="8568952" cy="923330"/>
          </a:xfrm>
          <a:prstGeom prst="rect">
            <a:avLst/>
          </a:prstGeom>
          <a:noFill/>
        </p:spPr>
        <p:txBody>
          <a:bodyPr wrap="square" rtlCol="0">
            <a:spAutoFit/>
          </a:bodyPr>
          <a:lstStyle/>
          <a:p>
            <a:pPr algn="just"/>
            <a:r>
              <a:rPr lang="es-MX" dirty="0" smtClean="0">
                <a:latin typeface="Papyrus" pitchFamily="66" charset="0"/>
              </a:rPr>
              <a:t>La eficiencia no distingue entre personas, pues considera que cien dólares para una persona tienen el mismo valor que un dólar para cien personas, por lo que se puede considerar que un resultado que es eficiente no necesariamente es equitativo.</a:t>
            </a:r>
          </a:p>
        </p:txBody>
      </p:sp>
      <p:sp>
        <p:nvSpPr>
          <p:cNvPr id="9" name="8 CuadroTexto"/>
          <p:cNvSpPr txBox="1"/>
          <p:nvPr/>
        </p:nvSpPr>
        <p:spPr>
          <a:xfrm>
            <a:off x="3131840" y="2636912"/>
            <a:ext cx="2664296" cy="369332"/>
          </a:xfrm>
          <a:prstGeom prst="rect">
            <a:avLst/>
          </a:prstGeom>
          <a:noFill/>
        </p:spPr>
        <p:txBody>
          <a:bodyPr wrap="square" rtlCol="0">
            <a:spAutoFit/>
          </a:bodyPr>
          <a:lstStyle/>
          <a:p>
            <a:pPr algn="ctr"/>
            <a:r>
              <a:rPr lang="es-MX" b="1" dirty="0" smtClean="0">
                <a:latin typeface="Papyrus" pitchFamily="66" charset="0"/>
              </a:rPr>
              <a:t>Mercados</a:t>
            </a:r>
            <a:endParaRPr lang="es-MX" b="1" dirty="0">
              <a:latin typeface="Papyrus" pitchFamily="66" charset="0"/>
            </a:endParaRPr>
          </a:p>
        </p:txBody>
      </p:sp>
      <p:sp>
        <p:nvSpPr>
          <p:cNvPr id="10" name="9 CuadroTexto"/>
          <p:cNvSpPr txBox="1"/>
          <p:nvPr/>
        </p:nvSpPr>
        <p:spPr>
          <a:xfrm>
            <a:off x="395536" y="3068960"/>
            <a:ext cx="8136904" cy="369332"/>
          </a:xfrm>
          <a:prstGeom prst="rect">
            <a:avLst/>
          </a:prstGeom>
          <a:noFill/>
        </p:spPr>
        <p:txBody>
          <a:bodyPr wrap="square" rtlCol="0">
            <a:spAutoFit/>
          </a:bodyPr>
          <a:lstStyle/>
          <a:p>
            <a:r>
              <a:rPr lang="es-MX" dirty="0" smtClean="0">
                <a:latin typeface="Papyrus" pitchFamily="66" charset="0"/>
              </a:rPr>
              <a:t>¿Los mercados suministran resultados que son socialmente eficientes?</a:t>
            </a:r>
            <a:endParaRPr lang="es-MX" dirty="0">
              <a:latin typeface="Papyrus" pitchFamily="66" charset="0"/>
            </a:endParaRPr>
          </a:p>
        </p:txBody>
      </p:sp>
      <p:sp>
        <p:nvSpPr>
          <p:cNvPr id="11" name="10 CuadroTexto"/>
          <p:cNvSpPr txBox="1"/>
          <p:nvPr/>
        </p:nvSpPr>
        <p:spPr>
          <a:xfrm>
            <a:off x="395536" y="3573016"/>
            <a:ext cx="8496944" cy="923330"/>
          </a:xfrm>
          <a:prstGeom prst="rect">
            <a:avLst/>
          </a:prstGeom>
          <a:noFill/>
        </p:spPr>
        <p:txBody>
          <a:bodyPr wrap="square" rtlCol="0">
            <a:spAutoFit/>
          </a:bodyPr>
          <a:lstStyle/>
          <a:p>
            <a:pPr algn="just"/>
            <a:r>
              <a:rPr lang="es-MX" dirty="0" smtClean="0">
                <a:latin typeface="Papyrus" pitchFamily="66" charset="0"/>
              </a:rPr>
              <a:t>Los mercados, generalmente y sobre todo en términos ambientales, no generan resultados socialmente eficientes, sin embargo, es el sistema económico que suministra los mejores resultados económicos.</a:t>
            </a:r>
            <a:endParaRPr lang="es-MX" dirty="0">
              <a:latin typeface="Papyrus" pitchFamily="66" charset="0"/>
            </a:endParaRPr>
          </a:p>
        </p:txBody>
      </p:sp>
      <p:sp>
        <p:nvSpPr>
          <p:cNvPr id="12" name="11 CuadroTexto"/>
          <p:cNvSpPr txBox="1"/>
          <p:nvPr/>
        </p:nvSpPr>
        <p:spPr>
          <a:xfrm>
            <a:off x="395536" y="4581128"/>
            <a:ext cx="8496944" cy="646331"/>
          </a:xfrm>
          <a:prstGeom prst="rect">
            <a:avLst/>
          </a:prstGeom>
          <a:noFill/>
        </p:spPr>
        <p:txBody>
          <a:bodyPr wrap="square" rtlCol="0">
            <a:spAutoFit/>
          </a:bodyPr>
          <a:lstStyle/>
          <a:p>
            <a:pPr algn="just"/>
            <a:r>
              <a:rPr lang="es-MX" dirty="0" smtClean="0">
                <a:latin typeface="Papyrus" pitchFamily="66" charset="0"/>
              </a:rPr>
              <a:t>La estructura de incentivos que es propia del mecanismo de mercado y que puede aprovecharse para cumplir los objetivos de la calidad ambiental, se caracteriza por: </a:t>
            </a:r>
          </a:p>
        </p:txBody>
      </p:sp>
      <p:sp>
        <p:nvSpPr>
          <p:cNvPr id="13" name="12 CuadroTexto"/>
          <p:cNvSpPr txBox="1"/>
          <p:nvPr/>
        </p:nvSpPr>
        <p:spPr>
          <a:xfrm>
            <a:off x="395536" y="5445224"/>
            <a:ext cx="8496944" cy="369332"/>
          </a:xfrm>
          <a:prstGeom prst="rect">
            <a:avLst/>
          </a:prstGeom>
          <a:noFill/>
        </p:spPr>
        <p:txBody>
          <a:bodyPr wrap="square" rtlCol="0">
            <a:spAutoFit/>
          </a:bodyPr>
          <a:lstStyle/>
          <a:p>
            <a:pPr algn="just"/>
            <a:r>
              <a:rPr lang="es-MX" dirty="0" smtClean="0">
                <a:latin typeface="Papyrus" pitchFamily="66" charset="0"/>
              </a:rPr>
              <a:t>1) El mecanismo de competencia constituye un incentivo para minimizar los costos y, </a:t>
            </a:r>
            <a:endParaRPr lang="es-MX" dirty="0">
              <a:latin typeface="Papyrus" pitchFamily="66" charset="0"/>
            </a:endParaRPr>
          </a:p>
        </p:txBody>
      </p:sp>
      <p:sp>
        <p:nvSpPr>
          <p:cNvPr id="14" name="13 CuadroTexto"/>
          <p:cNvSpPr txBox="1"/>
          <p:nvPr/>
        </p:nvSpPr>
        <p:spPr>
          <a:xfrm>
            <a:off x="395536" y="6021288"/>
            <a:ext cx="8496944" cy="646331"/>
          </a:xfrm>
          <a:prstGeom prst="rect">
            <a:avLst/>
          </a:prstGeom>
          <a:noFill/>
        </p:spPr>
        <p:txBody>
          <a:bodyPr wrap="square" rtlCol="0">
            <a:spAutoFit/>
          </a:bodyPr>
          <a:lstStyle/>
          <a:p>
            <a:pPr algn="just"/>
            <a:r>
              <a:rPr lang="es-MX" dirty="0" smtClean="0">
                <a:latin typeface="Papyrus" pitchFamily="66" charset="0"/>
              </a:rPr>
              <a:t>2) El sistema de recompensas impulsa a introducir mejoras tecnológicas y organizacionales.</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7" name="6 CuadroTexto"/>
          <p:cNvSpPr txBox="1"/>
          <p:nvPr/>
        </p:nvSpPr>
        <p:spPr>
          <a:xfrm>
            <a:off x="2987824" y="620688"/>
            <a:ext cx="2664296" cy="369332"/>
          </a:xfrm>
          <a:prstGeom prst="rect">
            <a:avLst/>
          </a:prstGeom>
          <a:noFill/>
        </p:spPr>
        <p:txBody>
          <a:bodyPr wrap="square" rtlCol="0">
            <a:spAutoFit/>
          </a:bodyPr>
          <a:lstStyle/>
          <a:p>
            <a:pPr algn="ctr"/>
            <a:r>
              <a:rPr lang="es-MX" b="1" dirty="0" smtClean="0">
                <a:latin typeface="Papyrus" pitchFamily="66" charset="0"/>
              </a:rPr>
              <a:t>Mercados</a:t>
            </a:r>
            <a:endParaRPr lang="es-MX" b="1" dirty="0">
              <a:latin typeface="Papyrus" pitchFamily="66" charset="0"/>
            </a:endParaRPr>
          </a:p>
        </p:txBody>
      </p:sp>
      <p:sp>
        <p:nvSpPr>
          <p:cNvPr id="8" name="7 CuadroTexto"/>
          <p:cNvSpPr txBox="1"/>
          <p:nvPr/>
        </p:nvSpPr>
        <p:spPr>
          <a:xfrm>
            <a:off x="395536" y="980728"/>
            <a:ext cx="8568952" cy="646331"/>
          </a:xfrm>
          <a:prstGeom prst="rect">
            <a:avLst/>
          </a:prstGeom>
          <a:noFill/>
        </p:spPr>
        <p:txBody>
          <a:bodyPr wrap="square" rtlCol="0">
            <a:spAutoFit/>
          </a:bodyPr>
          <a:lstStyle/>
          <a:p>
            <a:pPr algn="just"/>
            <a:r>
              <a:rPr lang="es-MX" dirty="0" smtClean="0">
                <a:latin typeface="Papyrus" pitchFamily="66" charset="0"/>
              </a:rPr>
              <a:t>El mercado es una institución donde los agentes económicos, compradores y vendedores, buscan maximizar su bienestar, mediante acuerdos.</a:t>
            </a:r>
            <a:endParaRPr lang="es-MX" dirty="0">
              <a:latin typeface="Papyrus" pitchFamily="66" charset="0"/>
            </a:endParaRPr>
          </a:p>
        </p:txBody>
      </p:sp>
      <p:sp>
        <p:nvSpPr>
          <p:cNvPr id="9" name="8 CuadroTexto"/>
          <p:cNvSpPr txBox="1"/>
          <p:nvPr/>
        </p:nvSpPr>
        <p:spPr>
          <a:xfrm>
            <a:off x="395536" y="1772816"/>
            <a:ext cx="8568952" cy="923330"/>
          </a:xfrm>
          <a:prstGeom prst="rect">
            <a:avLst/>
          </a:prstGeom>
          <a:noFill/>
        </p:spPr>
        <p:txBody>
          <a:bodyPr wrap="square" rtlCol="0">
            <a:spAutoFit/>
          </a:bodyPr>
          <a:lstStyle/>
          <a:p>
            <a:pPr algn="just"/>
            <a:r>
              <a:rPr lang="es-MX" dirty="0" smtClean="0">
                <a:latin typeface="Papyrus" pitchFamily="66" charset="0"/>
              </a:rPr>
              <a:t>Los deseos de los consumidores, mediados por sus gustos, preferencias, ingreso, tipo de bienes, etcétera, se representan por las cantidades que demandan frente a diferentes precios .</a:t>
            </a:r>
            <a:endParaRPr lang="es-MX" dirty="0">
              <a:latin typeface="Papyrus" pitchFamily="66" charset="0"/>
            </a:endParaRPr>
          </a:p>
        </p:txBody>
      </p:sp>
      <p:sp>
        <p:nvSpPr>
          <p:cNvPr id="10" name="9 CuadroTexto"/>
          <p:cNvSpPr txBox="1"/>
          <p:nvPr/>
        </p:nvSpPr>
        <p:spPr>
          <a:xfrm>
            <a:off x="395536" y="2708920"/>
            <a:ext cx="8568952" cy="923330"/>
          </a:xfrm>
          <a:prstGeom prst="rect">
            <a:avLst/>
          </a:prstGeom>
          <a:noFill/>
        </p:spPr>
        <p:txBody>
          <a:bodyPr wrap="square" rtlCol="0">
            <a:spAutoFit/>
          </a:bodyPr>
          <a:lstStyle/>
          <a:p>
            <a:r>
              <a:rPr lang="es-MX" dirty="0" smtClean="0">
                <a:latin typeface="Papyrus" pitchFamily="66" charset="0"/>
              </a:rPr>
              <a:t>Los deseos de los productores, determinados por los costos de producción, están representados por la relación entre la cantidad de los bienes que está dispuesto a ofrecer, dados  ciertos precios de mercado.</a:t>
            </a:r>
            <a:endParaRPr lang="es-MX" dirty="0">
              <a:latin typeface="Papyrus" pitchFamily="66" charset="0"/>
            </a:endParaRPr>
          </a:p>
        </p:txBody>
      </p:sp>
      <p:pic>
        <p:nvPicPr>
          <p:cNvPr id="2050" name="Picture 2"/>
          <p:cNvPicPr>
            <a:picLocks noChangeAspect="1" noChangeArrowheads="1"/>
          </p:cNvPicPr>
          <p:nvPr/>
        </p:nvPicPr>
        <p:blipFill>
          <a:blip r:embed="rId3" cstate="print"/>
          <a:srcRect/>
          <a:stretch>
            <a:fillRect/>
          </a:stretch>
        </p:blipFill>
        <p:spPr bwMode="auto">
          <a:xfrm>
            <a:off x="5452913" y="3501008"/>
            <a:ext cx="3310715" cy="3024336"/>
          </a:xfrm>
          <a:prstGeom prst="rect">
            <a:avLst/>
          </a:prstGeom>
          <a:noFill/>
          <a:ln w="9525">
            <a:noFill/>
            <a:miter lim="800000"/>
            <a:headEnd/>
            <a:tailEnd/>
          </a:ln>
        </p:spPr>
      </p:pic>
      <p:sp>
        <p:nvSpPr>
          <p:cNvPr id="12" name="11 CuadroTexto"/>
          <p:cNvSpPr txBox="1"/>
          <p:nvPr/>
        </p:nvSpPr>
        <p:spPr>
          <a:xfrm>
            <a:off x="395536" y="3717032"/>
            <a:ext cx="4608512" cy="1477328"/>
          </a:xfrm>
          <a:prstGeom prst="rect">
            <a:avLst/>
          </a:prstGeom>
          <a:noFill/>
        </p:spPr>
        <p:txBody>
          <a:bodyPr wrap="square" rtlCol="0">
            <a:spAutoFit/>
          </a:bodyPr>
          <a:lstStyle/>
          <a:p>
            <a:pPr algn="just"/>
            <a:r>
              <a:rPr lang="es-MX" dirty="0" smtClean="0">
                <a:latin typeface="Papyrus" pitchFamily="66" charset="0"/>
              </a:rPr>
              <a:t>Para que el mercado funcione eficientemente es necesario que haya competencia (gran número de agentes y ninguno con poder suficiente) y que el precio se ajuste libremente.</a:t>
            </a:r>
            <a:endParaRPr lang="es-MX" dirty="0">
              <a:latin typeface="Papyrus" pitchFamily="66" charset="0"/>
            </a:endParaRPr>
          </a:p>
        </p:txBody>
      </p:sp>
      <p:sp>
        <p:nvSpPr>
          <p:cNvPr id="13" name="12 CuadroTexto"/>
          <p:cNvSpPr txBox="1"/>
          <p:nvPr/>
        </p:nvSpPr>
        <p:spPr>
          <a:xfrm>
            <a:off x="539552" y="5435932"/>
            <a:ext cx="4536504" cy="369332"/>
          </a:xfrm>
          <a:prstGeom prst="rect">
            <a:avLst/>
          </a:prstGeom>
          <a:noFill/>
        </p:spPr>
        <p:txBody>
          <a:bodyPr wrap="square" rtlCol="0">
            <a:spAutoFit/>
          </a:bodyPr>
          <a:lstStyle/>
          <a:p>
            <a:r>
              <a:rPr lang="es-MX" dirty="0" smtClean="0">
                <a:latin typeface="Papyrus" pitchFamily="66" charset="0"/>
              </a:rPr>
              <a:t>Si </a:t>
            </a:r>
            <a:r>
              <a:rPr lang="es-MX" dirty="0" err="1" smtClean="0">
                <a:latin typeface="Papyrus" pitchFamily="66" charset="0"/>
              </a:rPr>
              <a:t>Px</a:t>
            </a:r>
            <a:r>
              <a:rPr lang="es-MX" dirty="0" smtClean="0">
                <a:latin typeface="Papyrus" pitchFamily="66" charset="0"/>
              </a:rPr>
              <a:t> &gt; Pm           </a:t>
            </a:r>
            <a:r>
              <a:rPr lang="es-MX" dirty="0" err="1" smtClean="0">
                <a:latin typeface="Papyrus" pitchFamily="66" charset="0"/>
              </a:rPr>
              <a:t>Qd</a:t>
            </a:r>
            <a:r>
              <a:rPr lang="es-MX" dirty="0" smtClean="0">
                <a:latin typeface="Papyrus" pitchFamily="66" charset="0"/>
              </a:rPr>
              <a:t> &lt; </a:t>
            </a:r>
            <a:r>
              <a:rPr lang="es-MX" dirty="0" err="1" smtClean="0">
                <a:latin typeface="Papyrus" pitchFamily="66" charset="0"/>
              </a:rPr>
              <a:t>Qs</a:t>
            </a:r>
            <a:r>
              <a:rPr lang="es-MX" dirty="0" smtClean="0">
                <a:latin typeface="Papyrus" pitchFamily="66" charset="0"/>
              </a:rPr>
              <a:t> y hay excedente </a:t>
            </a:r>
            <a:endParaRPr lang="es-MX" dirty="0">
              <a:latin typeface="Papyrus" pitchFamily="66" charset="0"/>
            </a:endParaRPr>
          </a:p>
        </p:txBody>
      </p:sp>
      <p:cxnSp>
        <p:nvCxnSpPr>
          <p:cNvPr id="15" name="14 Conector recto de flecha"/>
          <p:cNvCxnSpPr/>
          <p:nvPr/>
        </p:nvCxnSpPr>
        <p:spPr>
          <a:xfrm>
            <a:off x="1835696" y="5661248"/>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539552" y="6084004"/>
            <a:ext cx="4608512" cy="369332"/>
          </a:xfrm>
          <a:prstGeom prst="rect">
            <a:avLst/>
          </a:prstGeom>
          <a:noFill/>
        </p:spPr>
        <p:txBody>
          <a:bodyPr wrap="square" rtlCol="0">
            <a:spAutoFit/>
          </a:bodyPr>
          <a:lstStyle/>
          <a:p>
            <a:r>
              <a:rPr lang="es-MX" dirty="0" smtClean="0">
                <a:latin typeface="Papyrus" pitchFamily="66" charset="0"/>
              </a:rPr>
              <a:t>Si </a:t>
            </a:r>
            <a:r>
              <a:rPr lang="es-MX" dirty="0" err="1" smtClean="0">
                <a:latin typeface="Papyrus" pitchFamily="66" charset="0"/>
              </a:rPr>
              <a:t>Px</a:t>
            </a:r>
            <a:r>
              <a:rPr lang="es-MX" dirty="0" smtClean="0">
                <a:latin typeface="Papyrus" pitchFamily="66" charset="0"/>
              </a:rPr>
              <a:t> &lt; Pm           </a:t>
            </a:r>
            <a:r>
              <a:rPr lang="es-MX" dirty="0" err="1" smtClean="0">
                <a:latin typeface="Papyrus" pitchFamily="66" charset="0"/>
              </a:rPr>
              <a:t>Qd</a:t>
            </a:r>
            <a:r>
              <a:rPr lang="es-MX" dirty="0" smtClean="0">
                <a:latin typeface="Papyrus" pitchFamily="66" charset="0"/>
              </a:rPr>
              <a:t> &gt; </a:t>
            </a:r>
            <a:r>
              <a:rPr lang="es-MX" dirty="0" err="1" smtClean="0">
                <a:latin typeface="Papyrus" pitchFamily="66" charset="0"/>
              </a:rPr>
              <a:t>Qs</a:t>
            </a:r>
            <a:r>
              <a:rPr lang="es-MX" dirty="0" smtClean="0">
                <a:latin typeface="Papyrus" pitchFamily="66" charset="0"/>
              </a:rPr>
              <a:t> y hay déficit</a:t>
            </a:r>
          </a:p>
        </p:txBody>
      </p:sp>
      <p:cxnSp>
        <p:nvCxnSpPr>
          <p:cNvPr id="17" name="16 Conector recto de flecha"/>
          <p:cNvCxnSpPr/>
          <p:nvPr/>
        </p:nvCxnSpPr>
        <p:spPr>
          <a:xfrm>
            <a:off x="1835696" y="6235724"/>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6300192" y="4869160"/>
            <a:ext cx="108012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6228184" y="4509120"/>
            <a:ext cx="1296144" cy="369332"/>
          </a:xfrm>
          <a:prstGeom prst="rect">
            <a:avLst/>
          </a:prstGeom>
          <a:noFill/>
        </p:spPr>
        <p:txBody>
          <a:bodyPr wrap="square" rtlCol="0">
            <a:spAutoFit/>
          </a:bodyPr>
          <a:lstStyle/>
          <a:p>
            <a:r>
              <a:rPr lang="es-MX" dirty="0" smtClean="0">
                <a:latin typeface="Papyrus" pitchFamily="66" charset="0"/>
              </a:rPr>
              <a:t>excedente</a:t>
            </a:r>
            <a:endParaRPr lang="es-MX" dirty="0">
              <a:latin typeface="Papyrus" pitchFamily="66" charset="0"/>
            </a:endParaRPr>
          </a:p>
        </p:txBody>
      </p:sp>
      <p:cxnSp>
        <p:nvCxnSpPr>
          <p:cNvPr id="22" name="21 Conector recto"/>
          <p:cNvCxnSpPr/>
          <p:nvPr/>
        </p:nvCxnSpPr>
        <p:spPr>
          <a:xfrm>
            <a:off x="6228184" y="5661248"/>
            <a:ext cx="122413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10800000" flipV="1">
            <a:off x="7092280" y="5229200"/>
            <a:ext cx="504056" cy="432048"/>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25 CuadroTexto"/>
          <p:cNvSpPr txBox="1"/>
          <p:nvPr/>
        </p:nvSpPr>
        <p:spPr>
          <a:xfrm>
            <a:off x="7524328" y="5013176"/>
            <a:ext cx="1080120" cy="369332"/>
          </a:xfrm>
          <a:prstGeom prst="rect">
            <a:avLst/>
          </a:prstGeom>
          <a:noFill/>
        </p:spPr>
        <p:txBody>
          <a:bodyPr wrap="square" rtlCol="0">
            <a:spAutoFit/>
          </a:bodyPr>
          <a:lstStyle/>
          <a:p>
            <a:r>
              <a:rPr lang="es-MX" dirty="0" smtClean="0">
                <a:latin typeface="Papyrus" pitchFamily="66" charset="0"/>
              </a:rPr>
              <a:t>déficit</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2195736" y="692696"/>
            <a:ext cx="4464496" cy="369332"/>
          </a:xfrm>
          <a:prstGeom prst="rect">
            <a:avLst/>
          </a:prstGeom>
          <a:noFill/>
        </p:spPr>
        <p:txBody>
          <a:bodyPr wrap="square" rtlCol="0">
            <a:spAutoFit/>
          </a:bodyPr>
          <a:lstStyle/>
          <a:p>
            <a:pPr algn="ctr"/>
            <a:r>
              <a:rPr lang="es-MX" b="1" dirty="0" smtClean="0">
                <a:latin typeface="Papyrus" pitchFamily="66" charset="0"/>
              </a:rPr>
              <a:t>Mercados y eficiencia social</a:t>
            </a:r>
            <a:endParaRPr lang="es-MX" b="1" dirty="0">
              <a:latin typeface="Papyrus" pitchFamily="66" charset="0"/>
            </a:endParaRPr>
          </a:p>
        </p:txBody>
      </p:sp>
      <p:sp>
        <p:nvSpPr>
          <p:cNvPr id="7" name="6 CuadroTexto"/>
          <p:cNvSpPr txBox="1"/>
          <p:nvPr/>
        </p:nvSpPr>
        <p:spPr>
          <a:xfrm>
            <a:off x="395536" y="1124744"/>
            <a:ext cx="8352928" cy="1200329"/>
          </a:xfrm>
          <a:prstGeom prst="rect">
            <a:avLst/>
          </a:prstGeom>
          <a:noFill/>
        </p:spPr>
        <p:txBody>
          <a:bodyPr wrap="square" rtlCol="0">
            <a:spAutoFit/>
          </a:bodyPr>
          <a:lstStyle/>
          <a:p>
            <a:pPr algn="just"/>
            <a:r>
              <a:rPr lang="es-MX" dirty="0" smtClean="0">
                <a:latin typeface="Papyrus" pitchFamily="66" charset="0"/>
              </a:rPr>
              <a:t>Cuando los  valores ambientales son considerados, se presentarán diferencias importantes entre los valores de mercado (</a:t>
            </a:r>
            <a:r>
              <a:rPr lang="es-MX" dirty="0" err="1" smtClean="0">
                <a:latin typeface="Papyrus" pitchFamily="66" charset="0"/>
              </a:rPr>
              <a:t>Em</a:t>
            </a:r>
            <a:r>
              <a:rPr lang="es-MX" dirty="0" smtClean="0">
                <a:latin typeface="Papyrus" pitchFamily="66" charset="0"/>
              </a:rPr>
              <a:t>) y los valores sociales (</a:t>
            </a:r>
            <a:r>
              <a:rPr lang="es-MX" dirty="0" err="1" smtClean="0">
                <a:latin typeface="Papyrus" pitchFamily="66" charset="0"/>
              </a:rPr>
              <a:t>Eq</a:t>
            </a:r>
            <a:r>
              <a:rPr lang="es-MX" dirty="0" smtClean="0">
                <a:latin typeface="Papyrus" pitchFamily="66" charset="0"/>
              </a:rPr>
              <a:t>), determinando “costos externos” en el lado de la oferta o “beneficios externos” en la demanda, a los cuales se le denomina </a:t>
            </a:r>
            <a:r>
              <a:rPr lang="es-MX" b="1" dirty="0" smtClean="0">
                <a:latin typeface="Papyrus" pitchFamily="66" charset="0"/>
              </a:rPr>
              <a:t>Fallas  de mercado</a:t>
            </a:r>
            <a:r>
              <a:rPr lang="es-MX" dirty="0" smtClean="0">
                <a:latin typeface="Papyrus" pitchFamily="66" charset="0"/>
              </a:rPr>
              <a:t>.</a:t>
            </a:r>
            <a:endParaRPr lang="es-MX" dirty="0">
              <a:latin typeface="Papyrus" pitchFamily="66" charset="0"/>
            </a:endParaRPr>
          </a:p>
        </p:txBody>
      </p:sp>
      <p:sp>
        <p:nvSpPr>
          <p:cNvPr id="8" name="7 CuadroTexto"/>
          <p:cNvSpPr txBox="1"/>
          <p:nvPr/>
        </p:nvSpPr>
        <p:spPr>
          <a:xfrm>
            <a:off x="3203848" y="2348880"/>
            <a:ext cx="2304256" cy="369332"/>
          </a:xfrm>
          <a:prstGeom prst="rect">
            <a:avLst/>
          </a:prstGeom>
          <a:noFill/>
        </p:spPr>
        <p:txBody>
          <a:bodyPr wrap="square" rtlCol="0">
            <a:spAutoFit/>
          </a:bodyPr>
          <a:lstStyle/>
          <a:p>
            <a:pPr algn="ctr"/>
            <a:r>
              <a:rPr lang="es-MX" b="1" dirty="0" smtClean="0">
                <a:latin typeface="Papyrus" pitchFamily="66" charset="0"/>
              </a:rPr>
              <a:t>Costos externos</a:t>
            </a:r>
            <a:endParaRPr lang="es-MX" b="1" dirty="0">
              <a:latin typeface="Papyrus" pitchFamily="66" charset="0"/>
            </a:endParaRPr>
          </a:p>
        </p:txBody>
      </p:sp>
      <p:sp>
        <p:nvSpPr>
          <p:cNvPr id="9" name="8 CuadroTexto"/>
          <p:cNvSpPr txBox="1"/>
          <p:nvPr/>
        </p:nvSpPr>
        <p:spPr>
          <a:xfrm>
            <a:off x="395536" y="2708920"/>
            <a:ext cx="8352928" cy="1477328"/>
          </a:xfrm>
          <a:prstGeom prst="rect">
            <a:avLst/>
          </a:prstGeom>
          <a:noFill/>
        </p:spPr>
        <p:txBody>
          <a:bodyPr wrap="square" rtlCol="0">
            <a:spAutoFit/>
          </a:bodyPr>
          <a:lstStyle/>
          <a:p>
            <a:pPr algn="just"/>
            <a:r>
              <a:rPr lang="es-MX" dirty="0" smtClean="0">
                <a:latin typeface="Papyrus" pitchFamily="66" charset="0"/>
              </a:rPr>
              <a:t>Cuando los empresarios deciden qué y cuánto producir, consideran los </a:t>
            </a:r>
            <a:r>
              <a:rPr lang="es-MX" b="1" dirty="0" smtClean="0">
                <a:latin typeface="Papyrus" pitchFamily="66" charset="0"/>
              </a:rPr>
              <a:t>costos privados o internos  </a:t>
            </a:r>
            <a:r>
              <a:rPr lang="es-MX" dirty="0" smtClean="0">
                <a:latin typeface="Papyrus" pitchFamily="66" charset="0"/>
              </a:rPr>
              <a:t>en que incurrirán y que se reflejarán en el estado de pérdidas y ganancias de la empresa. Sin embargo, en ocasiones  generan costos sociales que no se ven reflejados en sus costos internos, por lo que se les denomina </a:t>
            </a:r>
            <a:r>
              <a:rPr lang="es-MX" b="1" dirty="0" smtClean="0">
                <a:latin typeface="Papyrus" pitchFamily="66" charset="0"/>
              </a:rPr>
              <a:t>costos externos</a:t>
            </a:r>
            <a:r>
              <a:rPr lang="es-MX" dirty="0" smtClean="0">
                <a:latin typeface="Papyrus" pitchFamily="66" charset="0"/>
              </a:rPr>
              <a:t>, pues otro agente o el conjunto de la sociedad los “absorberá”.</a:t>
            </a:r>
            <a:endParaRPr lang="es-MX" dirty="0">
              <a:latin typeface="Papyrus" pitchFamily="66" charset="0"/>
            </a:endParaRPr>
          </a:p>
        </p:txBody>
      </p:sp>
      <p:sp>
        <p:nvSpPr>
          <p:cNvPr id="10" name="9 CuadroTexto"/>
          <p:cNvSpPr txBox="1"/>
          <p:nvPr/>
        </p:nvSpPr>
        <p:spPr>
          <a:xfrm>
            <a:off x="467544" y="4437112"/>
            <a:ext cx="8352928" cy="369332"/>
          </a:xfrm>
          <a:prstGeom prst="rect">
            <a:avLst/>
          </a:prstGeom>
          <a:noFill/>
        </p:spPr>
        <p:txBody>
          <a:bodyPr wrap="square" rtlCol="0">
            <a:spAutoFit/>
          </a:bodyPr>
          <a:lstStyle/>
          <a:p>
            <a:r>
              <a:rPr lang="es-MX" dirty="0" smtClean="0">
                <a:latin typeface="Papyrus" pitchFamily="66" charset="0"/>
              </a:rPr>
              <a:t>Uno de los principales costos externos es la degradación ambiental.</a:t>
            </a:r>
            <a:endParaRPr lang="es-MX" dirty="0">
              <a:latin typeface="Papyrus" pitchFamily="66" charset="0"/>
            </a:endParaRPr>
          </a:p>
        </p:txBody>
      </p:sp>
      <p:sp>
        <p:nvSpPr>
          <p:cNvPr id="11" name="10 CuadroTexto"/>
          <p:cNvSpPr txBox="1"/>
          <p:nvPr/>
        </p:nvSpPr>
        <p:spPr>
          <a:xfrm>
            <a:off x="1763688" y="5385990"/>
            <a:ext cx="2016224" cy="923330"/>
          </a:xfrm>
          <a:prstGeom prst="rect">
            <a:avLst/>
          </a:prstGeom>
          <a:noFill/>
        </p:spPr>
        <p:txBody>
          <a:bodyPr wrap="square" rtlCol="0">
            <a:spAutoFit/>
          </a:bodyPr>
          <a:lstStyle/>
          <a:p>
            <a:r>
              <a:rPr lang="es-MX" dirty="0" smtClean="0">
                <a:latin typeface="Papyrus" pitchFamily="66" charset="0"/>
              </a:rPr>
              <a:t>Costos externos de una fábrica de papel</a:t>
            </a:r>
            <a:endParaRPr lang="es-MX" dirty="0">
              <a:latin typeface="Papyrus" pitchFamily="66" charset="0"/>
            </a:endParaRPr>
          </a:p>
        </p:txBody>
      </p:sp>
      <p:sp>
        <p:nvSpPr>
          <p:cNvPr id="13" name="12 CuadroTexto"/>
          <p:cNvSpPr txBox="1"/>
          <p:nvPr/>
        </p:nvSpPr>
        <p:spPr>
          <a:xfrm>
            <a:off x="4283968" y="4941168"/>
            <a:ext cx="4464496" cy="369332"/>
          </a:xfrm>
          <a:prstGeom prst="rect">
            <a:avLst/>
          </a:prstGeom>
          <a:noFill/>
        </p:spPr>
        <p:txBody>
          <a:bodyPr wrap="square" rtlCol="0">
            <a:spAutoFit/>
          </a:bodyPr>
          <a:lstStyle/>
          <a:p>
            <a:r>
              <a:rPr lang="es-MX" dirty="0" smtClean="0">
                <a:latin typeface="Papyrus" pitchFamily="66" charset="0"/>
              </a:rPr>
              <a:t>a) Calidad del agua,</a:t>
            </a:r>
            <a:endParaRPr lang="es-MX" dirty="0">
              <a:latin typeface="Papyrus" pitchFamily="66" charset="0"/>
            </a:endParaRPr>
          </a:p>
        </p:txBody>
      </p:sp>
      <p:sp>
        <p:nvSpPr>
          <p:cNvPr id="14" name="13 CuadroTexto"/>
          <p:cNvSpPr txBox="1"/>
          <p:nvPr/>
        </p:nvSpPr>
        <p:spPr>
          <a:xfrm>
            <a:off x="4283968" y="5373216"/>
            <a:ext cx="4464496" cy="369332"/>
          </a:xfrm>
          <a:prstGeom prst="rect">
            <a:avLst/>
          </a:prstGeom>
          <a:noFill/>
        </p:spPr>
        <p:txBody>
          <a:bodyPr wrap="square" rtlCol="0">
            <a:spAutoFit/>
          </a:bodyPr>
          <a:lstStyle/>
          <a:p>
            <a:r>
              <a:rPr lang="es-MX" dirty="0" smtClean="0">
                <a:latin typeface="Papyrus" pitchFamily="66" charset="0"/>
              </a:rPr>
              <a:t>b) Efectos en la pesca,</a:t>
            </a:r>
          </a:p>
        </p:txBody>
      </p:sp>
      <p:sp>
        <p:nvSpPr>
          <p:cNvPr id="15" name="14 CuadroTexto"/>
          <p:cNvSpPr txBox="1"/>
          <p:nvPr/>
        </p:nvSpPr>
        <p:spPr>
          <a:xfrm>
            <a:off x="4283968" y="5805264"/>
            <a:ext cx="4536504" cy="369332"/>
          </a:xfrm>
          <a:prstGeom prst="rect">
            <a:avLst/>
          </a:prstGeom>
          <a:noFill/>
        </p:spPr>
        <p:txBody>
          <a:bodyPr wrap="square" rtlCol="0">
            <a:spAutoFit/>
          </a:bodyPr>
          <a:lstStyle/>
          <a:p>
            <a:r>
              <a:rPr lang="es-MX" dirty="0" smtClean="0">
                <a:latin typeface="Papyrus" pitchFamily="66" charset="0"/>
              </a:rPr>
              <a:t>c) Actividades recreativas,</a:t>
            </a:r>
            <a:endParaRPr lang="es-MX" dirty="0">
              <a:latin typeface="Papyrus" pitchFamily="66" charset="0"/>
            </a:endParaRPr>
          </a:p>
        </p:txBody>
      </p:sp>
      <p:sp>
        <p:nvSpPr>
          <p:cNvPr id="16" name="15 CuadroTexto"/>
          <p:cNvSpPr txBox="1"/>
          <p:nvPr/>
        </p:nvSpPr>
        <p:spPr>
          <a:xfrm>
            <a:off x="4283968" y="6237312"/>
            <a:ext cx="4608512" cy="369332"/>
          </a:xfrm>
          <a:prstGeom prst="rect">
            <a:avLst/>
          </a:prstGeom>
          <a:noFill/>
        </p:spPr>
        <p:txBody>
          <a:bodyPr wrap="square" rtlCol="0">
            <a:spAutoFit/>
          </a:bodyPr>
          <a:lstStyle/>
          <a:p>
            <a:r>
              <a:rPr lang="es-MX" dirty="0" smtClean="0">
                <a:latin typeface="Papyrus" pitchFamily="66" charset="0"/>
              </a:rPr>
              <a:t>d) Costos de potabilización, etc.</a:t>
            </a:r>
            <a:endParaRPr lang="es-MX" dirty="0">
              <a:latin typeface="Papyrus" pitchFamily="66" charset="0"/>
            </a:endParaRPr>
          </a:p>
        </p:txBody>
      </p:sp>
      <p:sp>
        <p:nvSpPr>
          <p:cNvPr id="17" name="16 Abrir llave"/>
          <p:cNvSpPr/>
          <p:nvPr/>
        </p:nvSpPr>
        <p:spPr>
          <a:xfrm>
            <a:off x="3707904" y="5013176"/>
            <a:ext cx="360040" cy="16561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3131840" y="620688"/>
            <a:ext cx="2304256" cy="369332"/>
          </a:xfrm>
          <a:prstGeom prst="rect">
            <a:avLst/>
          </a:prstGeom>
          <a:noFill/>
        </p:spPr>
        <p:txBody>
          <a:bodyPr wrap="square" rtlCol="0">
            <a:spAutoFit/>
          </a:bodyPr>
          <a:lstStyle/>
          <a:p>
            <a:pPr algn="ctr"/>
            <a:r>
              <a:rPr lang="es-MX" b="1" dirty="0" smtClean="0">
                <a:latin typeface="Papyrus" pitchFamily="66" charset="0"/>
              </a:rPr>
              <a:t>Costos externos</a:t>
            </a:r>
            <a:endParaRPr lang="es-MX" b="1" dirty="0">
              <a:latin typeface="Papyrus" pitchFamily="66" charset="0"/>
            </a:endParaRPr>
          </a:p>
        </p:txBody>
      </p:sp>
      <p:sp>
        <p:nvSpPr>
          <p:cNvPr id="7" name="6 CuadroTexto"/>
          <p:cNvSpPr txBox="1"/>
          <p:nvPr/>
        </p:nvSpPr>
        <p:spPr>
          <a:xfrm>
            <a:off x="683568" y="1124744"/>
            <a:ext cx="7920880" cy="646331"/>
          </a:xfrm>
          <a:prstGeom prst="rect">
            <a:avLst/>
          </a:prstGeom>
          <a:noFill/>
        </p:spPr>
        <p:txBody>
          <a:bodyPr wrap="square" rtlCol="0">
            <a:spAutoFit/>
          </a:bodyPr>
          <a:lstStyle/>
          <a:p>
            <a:r>
              <a:rPr lang="es-MX" dirty="0" smtClean="0">
                <a:latin typeface="Papyrus" pitchFamily="66" charset="0"/>
              </a:rPr>
              <a:t>Para alcanzar </a:t>
            </a:r>
            <a:r>
              <a:rPr lang="es-MX" b="1" dirty="0" smtClean="0">
                <a:latin typeface="Papyrus" pitchFamily="66" charset="0"/>
              </a:rPr>
              <a:t>costos socialmente eficientes </a:t>
            </a:r>
            <a:r>
              <a:rPr lang="es-MX" dirty="0" smtClean="0">
                <a:latin typeface="Papyrus" pitchFamily="66" charset="0"/>
              </a:rPr>
              <a:t>deben considerarse tanto los costos internos como los costos externos:</a:t>
            </a:r>
            <a:endParaRPr lang="es-MX" dirty="0">
              <a:latin typeface="Papyrus" pitchFamily="66" charset="0"/>
            </a:endParaRPr>
          </a:p>
        </p:txBody>
      </p:sp>
      <p:sp>
        <p:nvSpPr>
          <p:cNvPr id="8" name="7 CuadroTexto"/>
          <p:cNvSpPr txBox="1"/>
          <p:nvPr/>
        </p:nvSpPr>
        <p:spPr>
          <a:xfrm>
            <a:off x="1187624" y="1844824"/>
            <a:ext cx="6840760" cy="369332"/>
          </a:xfrm>
          <a:prstGeom prst="rect">
            <a:avLst/>
          </a:prstGeom>
          <a:noFill/>
        </p:spPr>
        <p:txBody>
          <a:bodyPr wrap="square" rtlCol="0">
            <a:spAutoFit/>
          </a:bodyPr>
          <a:lstStyle/>
          <a:p>
            <a:r>
              <a:rPr lang="es-MX" b="1" dirty="0" smtClean="0">
                <a:latin typeface="Papyrus" pitchFamily="66" charset="0"/>
              </a:rPr>
              <a:t>Costos sociales = costos privados + costos externos (ambientales) </a:t>
            </a:r>
            <a:endParaRPr lang="es-MX" b="1" dirty="0">
              <a:latin typeface="Papyrus" pitchFamily="66" charset="0"/>
            </a:endParaRPr>
          </a:p>
        </p:txBody>
      </p:sp>
      <p:sp>
        <p:nvSpPr>
          <p:cNvPr id="10" name="9 CuadroTexto"/>
          <p:cNvSpPr txBox="1"/>
          <p:nvPr/>
        </p:nvSpPr>
        <p:spPr>
          <a:xfrm>
            <a:off x="899592" y="2636912"/>
            <a:ext cx="4320480" cy="1477328"/>
          </a:xfrm>
          <a:prstGeom prst="rect">
            <a:avLst/>
          </a:prstGeom>
          <a:noFill/>
        </p:spPr>
        <p:txBody>
          <a:bodyPr wrap="square" rtlCol="0">
            <a:spAutoFit/>
          </a:bodyPr>
          <a:lstStyle/>
          <a:p>
            <a:pPr algn="just"/>
            <a:r>
              <a:rPr lang="es-MX" dirty="0" smtClean="0">
                <a:latin typeface="Papyrus" pitchFamily="66" charset="0"/>
              </a:rPr>
              <a:t>En caso de considerar sólo los costos internos, la empresa utilizará un insumo por el cual no paga y producirá demasiado papel a un precio muy bajo, en relación con una producción socialmente eficiente</a:t>
            </a:r>
            <a:endParaRPr lang="es-MX" dirty="0">
              <a:latin typeface="Papyrus" pitchFamily="66" charset="0"/>
            </a:endParaRPr>
          </a:p>
        </p:txBody>
      </p:sp>
      <p:pic>
        <p:nvPicPr>
          <p:cNvPr id="3075" name="Picture 3"/>
          <p:cNvPicPr>
            <a:picLocks noChangeAspect="1" noChangeArrowheads="1"/>
          </p:cNvPicPr>
          <p:nvPr/>
        </p:nvPicPr>
        <p:blipFill>
          <a:blip r:embed="rId3" cstate="print"/>
          <a:srcRect/>
          <a:stretch>
            <a:fillRect/>
          </a:stretch>
        </p:blipFill>
        <p:spPr bwMode="auto">
          <a:xfrm>
            <a:off x="6131146" y="2348880"/>
            <a:ext cx="2833341" cy="4342841"/>
          </a:xfrm>
          <a:prstGeom prst="rect">
            <a:avLst/>
          </a:prstGeom>
          <a:noFill/>
          <a:ln w="9525">
            <a:noFill/>
            <a:miter lim="800000"/>
            <a:headEnd/>
            <a:tailEnd/>
          </a:ln>
        </p:spPr>
      </p:pic>
      <p:sp>
        <p:nvSpPr>
          <p:cNvPr id="12" name="11 CuadroTexto"/>
          <p:cNvSpPr txBox="1"/>
          <p:nvPr/>
        </p:nvSpPr>
        <p:spPr>
          <a:xfrm>
            <a:off x="288032" y="4941168"/>
            <a:ext cx="5652120" cy="369332"/>
          </a:xfrm>
          <a:prstGeom prst="rect">
            <a:avLst/>
          </a:prstGeom>
          <a:noFill/>
        </p:spPr>
        <p:txBody>
          <a:bodyPr wrap="square" rtlCol="0">
            <a:spAutoFit/>
          </a:bodyPr>
          <a:lstStyle/>
          <a:p>
            <a:r>
              <a:rPr lang="es-MX" dirty="0" smtClean="0">
                <a:latin typeface="Papyrus" pitchFamily="66" charset="0"/>
              </a:rPr>
              <a:t>Precio de X socialmente eficiente &gt; Precio de mercado</a:t>
            </a:r>
            <a:endParaRPr lang="es-MX" dirty="0">
              <a:latin typeface="Papyrus" pitchFamily="66" charset="0"/>
            </a:endParaRPr>
          </a:p>
        </p:txBody>
      </p:sp>
      <p:sp>
        <p:nvSpPr>
          <p:cNvPr id="13" name="12 CuadroTexto"/>
          <p:cNvSpPr txBox="1"/>
          <p:nvPr/>
        </p:nvSpPr>
        <p:spPr>
          <a:xfrm>
            <a:off x="0" y="5589240"/>
            <a:ext cx="6228184" cy="369332"/>
          </a:xfrm>
          <a:prstGeom prst="rect">
            <a:avLst/>
          </a:prstGeom>
          <a:noFill/>
        </p:spPr>
        <p:txBody>
          <a:bodyPr wrap="square" rtlCol="0">
            <a:spAutoFit/>
          </a:bodyPr>
          <a:lstStyle/>
          <a:p>
            <a:r>
              <a:rPr lang="es-MX" dirty="0" smtClean="0">
                <a:latin typeface="Papyrus" pitchFamily="66" charset="0"/>
              </a:rPr>
              <a:t>Cantidad de X socialmente eficiente &lt; Cantidad de mercado</a:t>
            </a:r>
            <a:endParaRPr lang="es-MX" dirty="0">
              <a:latin typeface="Papyrus" pitchFamily="66" charset="0"/>
            </a:endParaRPr>
          </a:p>
        </p:txBody>
      </p:sp>
      <p:sp>
        <p:nvSpPr>
          <p:cNvPr id="14" name="13 CuadroTexto"/>
          <p:cNvSpPr txBox="1"/>
          <p:nvPr/>
        </p:nvSpPr>
        <p:spPr>
          <a:xfrm>
            <a:off x="467544" y="4365104"/>
            <a:ext cx="5184576" cy="369332"/>
          </a:xfrm>
          <a:prstGeom prst="rect">
            <a:avLst/>
          </a:prstGeom>
          <a:noFill/>
        </p:spPr>
        <p:txBody>
          <a:bodyPr wrap="square" rtlCol="0">
            <a:spAutoFit/>
          </a:bodyPr>
          <a:lstStyle/>
          <a:p>
            <a:r>
              <a:rPr lang="es-MX" b="1" dirty="0" smtClean="0">
                <a:latin typeface="Papyrus" pitchFamily="66" charset="0"/>
              </a:rPr>
              <a:t>Si se consideran los costos externos, entonces:</a:t>
            </a:r>
            <a:endParaRPr lang="es-MX" b="1" dirty="0">
              <a:latin typeface="Papyru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2987824" y="620688"/>
            <a:ext cx="2880320" cy="369332"/>
          </a:xfrm>
          <a:prstGeom prst="rect">
            <a:avLst/>
          </a:prstGeom>
          <a:noFill/>
        </p:spPr>
        <p:txBody>
          <a:bodyPr wrap="square" rtlCol="0">
            <a:spAutoFit/>
          </a:bodyPr>
          <a:lstStyle/>
          <a:p>
            <a:pPr algn="ctr"/>
            <a:r>
              <a:rPr lang="es-MX" b="1" dirty="0" smtClean="0">
                <a:latin typeface="Papyrus" pitchFamily="66" charset="0"/>
              </a:rPr>
              <a:t>Tipos de costos externos</a:t>
            </a:r>
            <a:endParaRPr lang="es-MX" b="1" dirty="0">
              <a:latin typeface="Papyrus" pitchFamily="66" charset="0"/>
            </a:endParaRPr>
          </a:p>
        </p:txBody>
      </p:sp>
      <p:sp>
        <p:nvSpPr>
          <p:cNvPr id="7" name="6 CuadroTexto"/>
          <p:cNvSpPr txBox="1"/>
          <p:nvPr/>
        </p:nvSpPr>
        <p:spPr>
          <a:xfrm>
            <a:off x="395536" y="1124744"/>
            <a:ext cx="8424936" cy="369332"/>
          </a:xfrm>
          <a:prstGeom prst="rect">
            <a:avLst/>
          </a:prstGeom>
          <a:noFill/>
        </p:spPr>
        <p:txBody>
          <a:bodyPr wrap="square" rtlCol="0">
            <a:spAutoFit/>
          </a:bodyPr>
          <a:lstStyle/>
          <a:p>
            <a:r>
              <a:rPr lang="es-MX" dirty="0" smtClean="0">
                <a:latin typeface="Papyrus" pitchFamily="66" charset="0"/>
              </a:rPr>
              <a:t>I. </a:t>
            </a:r>
            <a:r>
              <a:rPr lang="es-MX" dirty="0">
                <a:latin typeface="Papyrus" pitchFamily="66" charset="0"/>
              </a:rPr>
              <a:t>V</a:t>
            </a:r>
            <a:r>
              <a:rPr lang="es-MX" dirty="0" smtClean="0">
                <a:latin typeface="Papyrus" pitchFamily="66" charset="0"/>
              </a:rPr>
              <a:t>ínculos físicos, la mayoría de los costos externos son de este tipo</a:t>
            </a:r>
          </a:p>
        </p:txBody>
      </p:sp>
      <p:sp>
        <p:nvSpPr>
          <p:cNvPr id="9" name="8 CuadroTexto"/>
          <p:cNvSpPr txBox="1"/>
          <p:nvPr/>
        </p:nvSpPr>
        <p:spPr>
          <a:xfrm>
            <a:off x="755576" y="1628800"/>
            <a:ext cx="8352928" cy="369332"/>
          </a:xfrm>
          <a:prstGeom prst="rect">
            <a:avLst/>
          </a:prstGeom>
          <a:noFill/>
        </p:spPr>
        <p:txBody>
          <a:bodyPr wrap="square" rtlCol="0">
            <a:spAutoFit/>
          </a:bodyPr>
          <a:lstStyle/>
          <a:p>
            <a:r>
              <a:rPr lang="es-MX" dirty="0" smtClean="0">
                <a:latin typeface="Papyrus" pitchFamily="66" charset="0"/>
              </a:rPr>
              <a:t>a) Dos partes implicadas, un contaminador y un afectado</a:t>
            </a:r>
            <a:endParaRPr lang="es-MX" dirty="0">
              <a:latin typeface="Papyrus" pitchFamily="66" charset="0"/>
            </a:endParaRPr>
          </a:p>
        </p:txBody>
      </p:sp>
      <p:sp>
        <p:nvSpPr>
          <p:cNvPr id="10" name="9 CuadroTexto"/>
          <p:cNvSpPr txBox="1"/>
          <p:nvPr/>
        </p:nvSpPr>
        <p:spPr>
          <a:xfrm>
            <a:off x="755576" y="2195572"/>
            <a:ext cx="8424936" cy="369332"/>
          </a:xfrm>
          <a:prstGeom prst="rect">
            <a:avLst/>
          </a:prstGeom>
          <a:noFill/>
        </p:spPr>
        <p:txBody>
          <a:bodyPr wrap="square" rtlCol="0">
            <a:spAutoFit/>
          </a:bodyPr>
          <a:lstStyle/>
          <a:p>
            <a:r>
              <a:rPr lang="es-MX" dirty="0" smtClean="0">
                <a:latin typeface="Papyrus" pitchFamily="66" charset="0"/>
              </a:rPr>
              <a:t>b) Un contaminador y múltiples partes afectadas</a:t>
            </a:r>
            <a:endParaRPr lang="es-MX" dirty="0">
              <a:latin typeface="Papyrus" pitchFamily="66" charset="0"/>
            </a:endParaRPr>
          </a:p>
        </p:txBody>
      </p:sp>
      <p:sp>
        <p:nvSpPr>
          <p:cNvPr id="11" name="10 CuadroTexto"/>
          <p:cNvSpPr txBox="1"/>
          <p:nvPr/>
        </p:nvSpPr>
        <p:spPr>
          <a:xfrm>
            <a:off x="755576" y="2627620"/>
            <a:ext cx="8280920" cy="369332"/>
          </a:xfrm>
          <a:prstGeom prst="rect">
            <a:avLst/>
          </a:prstGeom>
          <a:noFill/>
        </p:spPr>
        <p:txBody>
          <a:bodyPr wrap="square" rtlCol="0">
            <a:spAutoFit/>
          </a:bodyPr>
          <a:lstStyle/>
          <a:p>
            <a:r>
              <a:rPr lang="es-MX" dirty="0" smtClean="0">
                <a:latin typeface="Papyrus" pitchFamily="66" charset="0"/>
              </a:rPr>
              <a:t>c) Múltiples contaminadores y una parte afectada</a:t>
            </a:r>
            <a:endParaRPr lang="es-MX" dirty="0">
              <a:latin typeface="Papyrus" pitchFamily="66" charset="0"/>
            </a:endParaRPr>
          </a:p>
        </p:txBody>
      </p:sp>
      <p:sp>
        <p:nvSpPr>
          <p:cNvPr id="12" name="11 CuadroTexto"/>
          <p:cNvSpPr txBox="1"/>
          <p:nvPr/>
        </p:nvSpPr>
        <p:spPr>
          <a:xfrm>
            <a:off x="755576" y="3131676"/>
            <a:ext cx="8280920" cy="369332"/>
          </a:xfrm>
          <a:prstGeom prst="rect">
            <a:avLst/>
          </a:prstGeom>
          <a:noFill/>
        </p:spPr>
        <p:txBody>
          <a:bodyPr wrap="square" rtlCol="0">
            <a:spAutoFit/>
          </a:bodyPr>
          <a:lstStyle/>
          <a:p>
            <a:r>
              <a:rPr lang="es-MX" dirty="0" smtClean="0">
                <a:latin typeface="Papyrus" pitchFamily="66" charset="0"/>
              </a:rPr>
              <a:t>d) Múltiples contaminadores y múltiples partes afectadas</a:t>
            </a:r>
            <a:endParaRPr lang="es-MX" dirty="0">
              <a:latin typeface="Papyrus" pitchFamily="66" charset="0"/>
            </a:endParaRPr>
          </a:p>
        </p:txBody>
      </p:sp>
      <p:sp>
        <p:nvSpPr>
          <p:cNvPr id="13" name="12 CuadroTexto"/>
          <p:cNvSpPr txBox="1"/>
          <p:nvPr/>
        </p:nvSpPr>
        <p:spPr>
          <a:xfrm>
            <a:off x="395536" y="3851756"/>
            <a:ext cx="7848872" cy="369332"/>
          </a:xfrm>
          <a:prstGeom prst="rect">
            <a:avLst/>
          </a:prstGeom>
          <a:noFill/>
        </p:spPr>
        <p:txBody>
          <a:bodyPr wrap="square" rtlCol="0">
            <a:spAutoFit/>
          </a:bodyPr>
          <a:lstStyle/>
          <a:p>
            <a:r>
              <a:rPr lang="es-MX" dirty="0" smtClean="0">
                <a:latin typeface="Papyrus" pitchFamily="66" charset="0"/>
              </a:rPr>
              <a:t>II. Externalidades  sin vínculos físicos  (afectan el ambiente paisajístico) y, </a:t>
            </a:r>
            <a:endParaRPr lang="es-MX" dirty="0">
              <a:latin typeface="Papyrus" pitchFamily="66" charset="0"/>
            </a:endParaRPr>
          </a:p>
        </p:txBody>
      </p:sp>
      <p:sp>
        <p:nvSpPr>
          <p:cNvPr id="14" name="13 CuadroTexto"/>
          <p:cNvSpPr txBox="1"/>
          <p:nvPr/>
        </p:nvSpPr>
        <p:spPr>
          <a:xfrm>
            <a:off x="395536" y="4521894"/>
            <a:ext cx="7992888" cy="923330"/>
          </a:xfrm>
          <a:prstGeom prst="rect">
            <a:avLst/>
          </a:prstGeom>
          <a:noFill/>
        </p:spPr>
        <p:txBody>
          <a:bodyPr wrap="square" rtlCol="0">
            <a:spAutoFit/>
          </a:bodyPr>
          <a:lstStyle/>
          <a:p>
            <a:r>
              <a:rPr lang="es-MX" dirty="0" smtClean="0">
                <a:latin typeface="Papyrus" pitchFamily="66" charset="0"/>
              </a:rPr>
              <a:t>III. Externalidades que no involucran ni vínculos físicos ni proximidad espacial (biodiversidad, doctrina legal de la “permanencia” –demostrar que una persona está siendo afectada por alguna externalidad).</a:t>
            </a:r>
            <a:endParaRPr lang="es-MX" dirty="0">
              <a:latin typeface="Papyru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467544" y="116632"/>
            <a:ext cx="8064896" cy="379243"/>
            <a:chOff x="467544" y="404664"/>
            <a:chExt cx="8064896" cy="379243"/>
          </a:xfrm>
        </p:grpSpPr>
        <p:pic>
          <p:nvPicPr>
            <p:cNvPr id="3" name="Picture 3" descr="C:\Program Files (x86)\Microsoft Office\MEDIA\OFFICE12\Lines\BD21427_.gif"/>
            <p:cNvPicPr>
              <a:picLocks noChangeAspect="1" noChangeArrowheads="1"/>
            </p:cNvPicPr>
            <p:nvPr/>
          </p:nvPicPr>
          <p:blipFill>
            <a:blip r:embed="rId2" cstate="print"/>
            <a:srcRect/>
            <a:stretch>
              <a:fillRect/>
            </a:stretch>
          </p:blipFill>
          <p:spPr bwMode="auto">
            <a:xfrm>
              <a:off x="539552" y="692696"/>
              <a:ext cx="7920880" cy="91211"/>
            </a:xfrm>
            <a:prstGeom prst="rect">
              <a:avLst/>
            </a:prstGeom>
            <a:noFill/>
          </p:spPr>
        </p:pic>
        <p:sp>
          <p:nvSpPr>
            <p:cNvPr id="4" name="3 CuadroTexto"/>
            <p:cNvSpPr txBox="1"/>
            <p:nvPr/>
          </p:nvSpPr>
          <p:spPr>
            <a:xfrm>
              <a:off x="467544" y="404664"/>
              <a:ext cx="3312368" cy="276999"/>
            </a:xfrm>
            <a:prstGeom prst="rect">
              <a:avLst/>
            </a:prstGeom>
            <a:noFill/>
          </p:spPr>
          <p:txBody>
            <a:bodyPr wrap="square" rtlCol="0">
              <a:spAutoFit/>
            </a:bodyPr>
            <a:lstStyle/>
            <a:p>
              <a:r>
                <a:rPr lang="es-MX" sz="1200" dirty="0" smtClean="0">
                  <a:solidFill>
                    <a:schemeClr val="accent1">
                      <a:lumMod val="50000"/>
                    </a:schemeClr>
                  </a:solidFill>
                  <a:latin typeface="Tekton Pro Ext" pitchFamily="34" charset="0"/>
                </a:rPr>
                <a:t>UAEM-Facultad de Derecho</a:t>
              </a:r>
              <a:endParaRPr lang="es-MX" sz="1200" dirty="0">
                <a:solidFill>
                  <a:schemeClr val="accent1">
                    <a:lumMod val="50000"/>
                  </a:schemeClr>
                </a:solidFill>
                <a:latin typeface="Tekton Pro Ext" pitchFamily="34" charset="0"/>
              </a:endParaRPr>
            </a:p>
          </p:txBody>
        </p:sp>
        <p:sp>
          <p:nvSpPr>
            <p:cNvPr id="5" name="4 CuadroTexto"/>
            <p:cNvSpPr txBox="1"/>
            <p:nvPr/>
          </p:nvSpPr>
          <p:spPr>
            <a:xfrm>
              <a:off x="3563888" y="404664"/>
              <a:ext cx="4968552" cy="261610"/>
            </a:xfrm>
            <a:prstGeom prst="rect">
              <a:avLst/>
            </a:prstGeom>
            <a:noFill/>
          </p:spPr>
          <p:txBody>
            <a:bodyPr wrap="square" rtlCol="0">
              <a:spAutoFit/>
            </a:bodyPr>
            <a:lstStyle/>
            <a:p>
              <a:r>
                <a:rPr lang="es-MX" sz="1100" dirty="0" smtClean="0">
                  <a:solidFill>
                    <a:schemeClr val="accent1">
                      <a:lumMod val="50000"/>
                    </a:schemeClr>
                  </a:solidFill>
                  <a:latin typeface="Tekton Pro Ext" pitchFamily="34" charset="0"/>
                </a:rPr>
                <a:t>Generalidades de </a:t>
              </a:r>
              <a:r>
                <a:rPr lang="es-MX" sz="1100" b="1" dirty="0" smtClean="0">
                  <a:solidFill>
                    <a:schemeClr val="accent1">
                      <a:lumMod val="50000"/>
                    </a:schemeClr>
                  </a:solidFill>
                  <a:latin typeface="Tekton Pro Ext" pitchFamily="34" charset="0"/>
                </a:rPr>
                <a:t>instrumentos…de</a:t>
              </a:r>
              <a:r>
                <a:rPr lang="es-MX" sz="1100" dirty="0" smtClean="0">
                  <a:solidFill>
                    <a:schemeClr val="accent1">
                      <a:lumMod val="50000"/>
                    </a:schemeClr>
                  </a:solidFill>
                  <a:latin typeface="Tekton Pro Ext" pitchFamily="34" charset="0"/>
                </a:rPr>
                <a:t> economía ambiental/JGMA</a:t>
              </a:r>
              <a:endParaRPr lang="es-MX" sz="1100" dirty="0">
                <a:solidFill>
                  <a:schemeClr val="accent1">
                    <a:lumMod val="50000"/>
                  </a:schemeClr>
                </a:solidFill>
                <a:latin typeface="Tekton Pro Ext" pitchFamily="34" charset="0"/>
              </a:endParaRPr>
            </a:p>
          </p:txBody>
        </p:sp>
      </p:grpSp>
      <p:sp>
        <p:nvSpPr>
          <p:cNvPr id="6" name="5 CuadroTexto"/>
          <p:cNvSpPr txBox="1"/>
          <p:nvPr/>
        </p:nvSpPr>
        <p:spPr>
          <a:xfrm>
            <a:off x="1187624" y="620688"/>
            <a:ext cx="6480720" cy="369332"/>
          </a:xfrm>
          <a:prstGeom prst="rect">
            <a:avLst/>
          </a:prstGeom>
          <a:noFill/>
        </p:spPr>
        <p:txBody>
          <a:bodyPr wrap="square" rtlCol="0">
            <a:spAutoFit/>
          </a:bodyPr>
          <a:lstStyle/>
          <a:p>
            <a:pPr algn="ctr"/>
            <a:r>
              <a:rPr lang="es-MX" b="1" dirty="0" smtClean="0">
                <a:latin typeface="Papyrus" pitchFamily="66" charset="0"/>
              </a:rPr>
              <a:t>Recursos de libre acceso</a:t>
            </a:r>
            <a:endParaRPr lang="es-MX" b="1" dirty="0">
              <a:latin typeface="Papyrus" pitchFamily="66" charset="0"/>
            </a:endParaRPr>
          </a:p>
        </p:txBody>
      </p:sp>
      <p:sp>
        <p:nvSpPr>
          <p:cNvPr id="7" name="6 CuadroTexto"/>
          <p:cNvSpPr txBox="1"/>
          <p:nvPr/>
        </p:nvSpPr>
        <p:spPr>
          <a:xfrm>
            <a:off x="251520" y="980728"/>
            <a:ext cx="8712968" cy="923330"/>
          </a:xfrm>
          <a:prstGeom prst="rect">
            <a:avLst/>
          </a:prstGeom>
          <a:noFill/>
        </p:spPr>
        <p:txBody>
          <a:bodyPr wrap="square" rtlCol="0">
            <a:spAutoFit/>
          </a:bodyPr>
          <a:lstStyle/>
          <a:p>
            <a:pPr algn="just"/>
            <a:r>
              <a:rPr lang="es-MX" dirty="0" smtClean="0">
                <a:latin typeface="Papyrus" pitchFamily="66" charset="0"/>
              </a:rPr>
              <a:t>“Un recurso de libre acceso es un recurso o medio que está al acceso no controlado de los individuos que de alguna manera encuentran rentable o útil utilizar el recurso” (p. 84). P. ej. Océanos, áreas de pastoreo o bosques.</a:t>
            </a:r>
            <a:endParaRPr lang="es-MX" dirty="0">
              <a:latin typeface="Papyrus" pitchFamily="66" charset="0"/>
            </a:endParaRPr>
          </a:p>
        </p:txBody>
      </p:sp>
      <p:sp>
        <p:nvSpPr>
          <p:cNvPr id="8" name="7 CuadroTexto"/>
          <p:cNvSpPr txBox="1"/>
          <p:nvPr/>
        </p:nvSpPr>
        <p:spPr>
          <a:xfrm>
            <a:off x="251520" y="1988840"/>
            <a:ext cx="8712968" cy="646331"/>
          </a:xfrm>
          <a:prstGeom prst="rect">
            <a:avLst/>
          </a:prstGeom>
          <a:noFill/>
        </p:spPr>
        <p:txBody>
          <a:bodyPr wrap="square" rtlCol="0">
            <a:spAutoFit/>
          </a:bodyPr>
          <a:lstStyle/>
          <a:p>
            <a:pPr algn="just"/>
            <a:r>
              <a:rPr lang="es-MX" dirty="0" smtClean="0">
                <a:latin typeface="Papyrus" pitchFamily="66" charset="0"/>
              </a:rPr>
              <a:t>Con los recursos de libre acceso se tiene </a:t>
            </a:r>
            <a:r>
              <a:rPr lang="es-MX" b="1" dirty="0" smtClean="0">
                <a:latin typeface="Papyrus" pitchFamily="66" charset="0"/>
              </a:rPr>
              <a:t>problemas de derechos de propiedad</a:t>
            </a:r>
            <a:r>
              <a:rPr lang="es-MX" dirty="0" smtClean="0">
                <a:latin typeface="Papyrus" pitchFamily="66" charset="0"/>
              </a:rPr>
              <a:t>, de definición , distribución  y/o ejecución de leyes.</a:t>
            </a:r>
            <a:endParaRPr lang="es-MX" dirty="0">
              <a:latin typeface="Papyrus" pitchFamily="66" charset="0"/>
            </a:endParaRPr>
          </a:p>
        </p:txBody>
      </p:sp>
      <p:sp>
        <p:nvSpPr>
          <p:cNvPr id="9" name="8 CuadroTexto"/>
          <p:cNvSpPr txBox="1"/>
          <p:nvPr/>
        </p:nvSpPr>
        <p:spPr>
          <a:xfrm>
            <a:off x="251520" y="2708920"/>
            <a:ext cx="8712968" cy="646331"/>
          </a:xfrm>
          <a:prstGeom prst="rect">
            <a:avLst/>
          </a:prstGeom>
          <a:noFill/>
        </p:spPr>
        <p:txBody>
          <a:bodyPr wrap="square" rtlCol="0">
            <a:spAutoFit/>
          </a:bodyPr>
          <a:lstStyle/>
          <a:p>
            <a:pPr algn="just"/>
            <a:r>
              <a:rPr lang="es-MX" b="1" dirty="0" smtClean="0">
                <a:latin typeface="Papyrus" pitchFamily="66" charset="0"/>
              </a:rPr>
              <a:t>Externalidades de libre acceso </a:t>
            </a:r>
            <a:r>
              <a:rPr lang="es-MX" dirty="0" smtClean="0">
                <a:latin typeface="Papyrus" pitchFamily="66" charset="0"/>
              </a:rPr>
              <a:t>surgen cuando un agente genera costos externos por la utilización de un recurso no controlado.</a:t>
            </a:r>
            <a:endParaRPr lang="es-MX" dirty="0">
              <a:latin typeface="Papyrus" pitchFamily="66" charset="0"/>
            </a:endParaRPr>
          </a:p>
        </p:txBody>
      </p:sp>
      <p:graphicFrame>
        <p:nvGraphicFramePr>
          <p:cNvPr id="10" name="9 Tabla"/>
          <p:cNvGraphicFramePr>
            <a:graphicFrameLocks noGrp="1"/>
          </p:cNvGraphicFramePr>
          <p:nvPr/>
        </p:nvGraphicFramePr>
        <p:xfrm>
          <a:off x="1043608" y="3357880"/>
          <a:ext cx="7272808" cy="2956560"/>
        </p:xfrm>
        <a:graphic>
          <a:graphicData uri="http://schemas.openxmlformats.org/drawingml/2006/table">
            <a:tbl>
              <a:tblPr firstRow="1" bandRow="1">
                <a:tableStyleId>{5C22544A-7EE6-4342-B048-85BDC9FD1C3A}</a:tableStyleId>
              </a:tblPr>
              <a:tblGrid>
                <a:gridCol w="1818202"/>
                <a:gridCol w="1704061"/>
                <a:gridCol w="1932343"/>
                <a:gridCol w="1818202"/>
              </a:tblGrid>
              <a:tr h="185420">
                <a:tc rowSpan="2">
                  <a:txBody>
                    <a:bodyPr/>
                    <a:lstStyle/>
                    <a:p>
                      <a:r>
                        <a:rPr lang="es-MX" dirty="0" smtClean="0">
                          <a:latin typeface="Papyrus" pitchFamily="66" charset="0"/>
                        </a:rPr>
                        <a:t>Empresa</a:t>
                      </a:r>
                      <a:endParaRPr lang="es-MX" dirty="0">
                        <a:latin typeface="Papyrus" pitchFamily="66" charset="0"/>
                      </a:endParaRPr>
                    </a:p>
                  </a:txBody>
                  <a:tcPr/>
                </a:tc>
                <a:tc gridSpan="3">
                  <a:txBody>
                    <a:bodyPr/>
                    <a:lstStyle/>
                    <a:p>
                      <a:pPr algn="ctr"/>
                      <a:r>
                        <a:rPr lang="es-MX" dirty="0" smtClean="0">
                          <a:latin typeface="Papyrus" pitchFamily="66" charset="0"/>
                        </a:rPr>
                        <a:t>Costos unitarios internalizados</a:t>
                      </a:r>
                      <a:endParaRPr lang="es-MX" dirty="0">
                        <a:latin typeface="Papyrus" pitchFamily="66" charset="0"/>
                      </a:endParaRPr>
                    </a:p>
                  </a:txBody>
                  <a:tcPr/>
                </a:tc>
                <a:tc hMerge="1">
                  <a:txBody>
                    <a:bodyPr/>
                    <a:lstStyle/>
                    <a:p>
                      <a:endParaRPr lang="es-MX" dirty="0">
                        <a:latin typeface="Papyrus" pitchFamily="66" charset="0"/>
                      </a:endParaRPr>
                    </a:p>
                  </a:txBody>
                  <a:tcPr/>
                </a:tc>
                <a:tc hMerge="1">
                  <a:txBody>
                    <a:bodyPr/>
                    <a:lstStyle/>
                    <a:p>
                      <a:pPr algn="ctr"/>
                      <a:endParaRPr lang="es-MX" dirty="0">
                        <a:latin typeface="Papyrus" pitchFamily="66" charset="0"/>
                      </a:endParaRPr>
                    </a:p>
                  </a:txBody>
                  <a:tcPr/>
                </a:tc>
              </a:tr>
              <a:tr h="185420">
                <a:tc vMerge="1">
                  <a:txBody>
                    <a:bodyPr/>
                    <a:lstStyle/>
                    <a:p>
                      <a:endParaRPr lang="es-MX"/>
                    </a:p>
                  </a:txBody>
                  <a:tcPr/>
                </a:tc>
                <a:tc>
                  <a:txBody>
                    <a:bodyPr/>
                    <a:lstStyle/>
                    <a:p>
                      <a:pPr algn="ctr"/>
                      <a:r>
                        <a:rPr lang="es-MX" dirty="0" smtClean="0">
                          <a:latin typeface="Papyrus" pitchFamily="66" charset="0"/>
                        </a:rPr>
                        <a:t>Tiempo 1</a:t>
                      </a:r>
                      <a:endParaRPr lang="es-MX" dirty="0">
                        <a:latin typeface="Papyrus" pitchFamily="66" charset="0"/>
                      </a:endParaRPr>
                    </a:p>
                  </a:txBody>
                  <a:tcPr/>
                </a:tc>
                <a:tc>
                  <a:txBody>
                    <a:bodyPr/>
                    <a:lstStyle/>
                    <a:p>
                      <a:pPr algn="ctr"/>
                      <a:r>
                        <a:rPr lang="es-MX" dirty="0" smtClean="0">
                          <a:latin typeface="Papyrus" pitchFamily="66" charset="0"/>
                        </a:rPr>
                        <a:t>Tiempo 2</a:t>
                      </a:r>
                      <a:endParaRPr lang="es-MX" dirty="0">
                        <a:latin typeface="Papyrus" pitchFamily="66" charset="0"/>
                      </a:endParaRPr>
                    </a:p>
                  </a:txBody>
                  <a:tcPr/>
                </a:tc>
                <a:tc>
                  <a:txBody>
                    <a:bodyPr/>
                    <a:lstStyle/>
                    <a:p>
                      <a:pPr algn="ctr"/>
                      <a:r>
                        <a:rPr lang="es-MX" dirty="0" smtClean="0">
                          <a:latin typeface="Papyrus" pitchFamily="66" charset="0"/>
                        </a:rPr>
                        <a:t>Costo marginal</a:t>
                      </a:r>
                      <a:endParaRPr lang="es-MX" dirty="0">
                        <a:latin typeface="Papyrus" pitchFamily="66" charset="0"/>
                      </a:endParaRPr>
                    </a:p>
                  </a:txBody>
                  <a:tcPr/>
                </a:tc>
              </a:tr>
              <a:tr h="370840">
                <a:tc>
                  <a:txBody>
                    <a:bodyPr/>
                    <a:lstStyle/>
                    <a:p>
                      <a:pPr algn="ctr"/>
                      <a:r>
                        <a:rPr lang="es-MX" dirty="0" smtClean="0">
                          <a:latin typeface="Papyrus" pitchFamily="66" charset="0"/>
                        </a:rPr>
                        <a:t>1</a:t>
                      </a:r>
                      <a:endParaRPr lang="es-MX" dirty="0">
                        <a:latin typeface="Papyrus" pitchFamily="66" charset="0"/>
                      </a:endParaRPr>
                    </a:p>
                  </a:txBody>
                  <a:tcPr/>
                </a:tc>
                <a:tc>
                  <a:txBody>
                    <a:bodyPr/>
                    <a:lstStyle/>
                    <a:p>
                      <a:pPr algn="ctr"/>
                      <a:r>
                        <a:rPr lang="es-MX" dirty="0" smtClean="0">
                          <a:latin typeface="Papyrus" pitchFamily="66" charset="0"/>
                        </a:rPr>
                        <a:t>$40, 000</a:t>
                      </a:r>
                      <a:endParaRPr lang="es-MX" dirty="0">
                        <a:latin typeface="Papyrus" pitchFamily="66" charset="0"/>
                      </a:endParaRPr>
                    </a:p>
                  </a:txBody>
                  <a:tcPr/>
                </a:tc>
                <a:tc>
                  <a:txBody>
                    <a:bodyPr/>
                    <a:lstStyle/>
                    <a:p>
                      <a:pPr algn="ctr"/>
                      <a:r>
                        <a:rPr lang="es-MX" dirty="0" smtClean="0">
                          <a:latin typeface="Papyrus" pitchFamily="66" charset="0"/>
                        </a:rPr>
                        <a:t>$60, 000</a:t>
                      </a:r>
                      <a:endParaRPr lang="es-MX" dirty="0">
                        <a:latin typeface="Papyrus" pitchFamily="66" charset="0"/>
                      </a:endParaRPr>
                    </a:p>
                  </a:txBody>
                  <a:tcPr/>
                </a:tc>
                <a:tc>
                  <a:txBody>
                    <a:bodyPr/>
                    <a:lstStyle/>
                    <a:p>
                      <a:pPr algn="ctr"/>
                      <a:r>
                        <a:rPr lang="es-MX" dirty="0" smtClean="0">
                          <a:latin typeface="Papyrus" pitchFamily="66" charset="0"/>
                        </a:rPr>
                        <a:t>$20, 000</a:t>
                      </a:r>
                      <a:endParaRPr lang="es-MX" dirty="0">
                        <a:latin typeface="Papyrus" pitchFamily="66" charset="0"/>
                      </a:endParaRPr>
                    </a:p>
                  </a:txBody>
                  <a:tcPr/>
                </a:tc>
              </a:tr>
              <a:tr h="370840">
                <a:tc>
                  <a:txBody>
                    <a:bodyPr/>
                    <a:lstStyle/>
                    <a:p>
                      <a:pPr algn="ctr"/>
                      <a:r>
                        <a:rPr lang="es-MX" dirty="0" smtClean="0">
                          <a:latin typeface="Papyrus" pitchFamily="66" charset="0"/>
                        </a:rPr>
                        <a:t>2</a:t>
                      </a:r>
                      <a:endParaRPr lang="es-MX" dirty="0">
                        <a:latin typeface="Papyrus" pitchFamily="66" charset="0"/>
                      </a:endParaRPr>
                    </a:p>
                  </a:txBody>
                  <a:tcPr/>
                </a:tc>
                <a:tc>
                  <a:txBody>
                    <a:bodyPr/>
                    <a:lstStyle/>
                    <a:p>
                      <a:pPr algn="ctr"/>
                      <a:r>
                        <a:rPr lang="es-MX" smtClean="0">
                          <a:latin typeface="Papyrus" pitchFamily="66" charset="0"/>
                        </a:rPr>
                        <a:t>$40, 000</a:t>
                      </a:r>
                      <a:endParaRPr lang="es-MX" dirty="0">
                        <a:latin typeface="Papyrus" pitchFamily="66" charset="0"/>
                      </a:endParaRPr>
                    </a:p>
                  </a:txBody>
                  <a:tcPr/>
                </a:tc>
                <a:tc>
                  <a:txBody>
                    <a:bodyPr/>
                    <a:lstStyle/>
                    <a:p>
                      <a:pPr algn="ctr"/>
                      <a:r>
                        <a:rPr lang="es-MX" smtClean="0">
                          <a:latin typeface="Papyrus" pitchFamily="66" charset="0"/>
                        </a:rPr>
                        <a:t>$60, 000</a:t>
                      </a:r>
                      <a:endParaRPr lang="es-MX" dirty="0">
                        <a:latin typeface="Papyrus" pitchFamily="66" charset="0"/>
                      </a:endParaRPr>
                    </a:p>
                  </a:txBody>
                  <a:tcPr/>
                </a:tc>
                <a:tc>
                  <a:txBody>
                    <a:bodyPr/>
                    <a:lstStyle/>
                    <a:p>
                      <a:pPr algn="ctr"/>
                      <a:r>
                        <a:rPr lang="es-MX" smtClean="0">
                          <a:latin typeface="Papyrus" pitchFamily="66" charset="0"/>
                        </a:rPr>
                        <a:t>$20, 000</a:t>
                      </a:r>
                      <a:endParaRPr lang="es-MX" dirty="0">
                        <a:latin typeface="Papyrus" pitchFamily="66" charset="0"/>
                      </a:endParaRPr>
                    </a:p>
                  </a:txBody>
                  <a:tcPr/>
                </a:tc>
              </a:tr>
              <a:tr h="370840">
                <a:tc>
                  <a:txBody>
                    <a:bodyPr/>
                    <a:lstStyle/>
                    <a:p>
                      <a:pPr algn="ctr"/>
                      <a:r>
                        <a:rPr lang="es-MX" dirty="0" smtClean="0">
                          <a:latin typeface="Papyrus" pitchFamily="66" charset="0"/>
                        </a:rPr>
                        <a:t>3</a:t>
                      </a:r>
                      <a:endParaRPr lang="es-MX" dirty="0">
                        <a:latin typeface="Papyrus" pitchFamily="66" charset="0"/>
                      </a:endParaRPr>
                    </a:p>
                  </a:txBody>
                  <a:tcPr/>
                </a:tc>
                <a:tc>
                  <a:txBody>
                    <a:bodyPr/>
                    <a:lstStyle/>
                    <a:p>
                      <a:pPr algn="ctr"/>
                      <a:r>
                        <a:rPr lang="es-MX" smtClean="0">
                          <a:latin typeface="Papyrus" pitchFamily="66" charset="0"/>
                        </a:rPr>
                        <a:t>$40, 000</a:t>
                      </a:r>
                      <a:endParaRPr lang="es-MX" dirty="0">
                        <a:latin typeface="Papyrus" pitchFamily="66" charset="0"/>
                      </a:endParaRPr>
                    </a:p>
                  </a:txBody>
                  <a:tcPr/>
                </a:tc>
                <a:tc>
                  <a:txBody>
                    <a:bodyPr/>
                    <a:lstStyle/>
                    <a:p>
                      <a:pPr algn="ctr"/>
                      <a:r>
                        <a:rPr lang="es-MX" smtClean="0">
                          <a:latin typeface="Papyrus" pitchFamily="66" charset="0"/>
                        </a:rPr>
                        <a:t>$60, 000</a:t>
                      </a:r>
                      <a:endParaRPr lang="es-MX" dirty="0">
                        <a:latin typeface="Papyrus" pitchFamily="66" charset="0"/>
                      </a:endParaRPr>
                    </a:p>
                  </a:txBody>
                  <a:tcPr/>
                </a:tc>
                <a:tc>
                  <a:txBody>
                    <a:bodyPr/>
                    <a:lstStyle/>
                    <a:p>
                      <a:pPr algn="ctr"/>
                      <a:r>
                        <a:rPr lang="es-MX" smtClean="0">
                          <a:latin typeface="Papyrus" pitchFamily="66" charset="0"/>
                        </a:rPr>
                        <a:t>$20, 000</a:t>
                      </a:r>
                      <a:endParaRPr lang="es-MX" dirty="0">
                        <a:latin typeface="Papyrus" pitchFamily="66" charset="0"/>
                      </a:endParaRPr>
                    </a:p>
                  </a:txBody>
                  <a:tcPr/>
                </a:tc>
              </a:tr>
              <a:tr h="370840">
                <a:tc>
                  <a:txBody>
                    <a:bodyPr/>
                    <a:lstStyle/>
                    <a:p>
                      <a:pPr algn="ctr"/>
                      <a:r>
                        <a:rPr lang="es-MX" dirty="0" smtClean="0">
                          <a:latin typeface="Papyrus" pitchFamily="66" charset="0"/>
                        </a:rPr>
                        <a:t>4</a:t>
                      </a:r>
                      <a:endParaRPr lang="es-MX" dirty="0">
                        <a:latin typeface="Papyrus" pitchFamily="66" charset="0"/>
                      </a:endParaRPr>
                    </a:p>
                  </a:txBody>
                  <a:tcPr/>
                </a:tc>
                <a:tc>
                  <a:txBody>
                    <a:bodyPr/>
                    <a:lstStyle/>
                    <a:p>
                      <a:pPr algn="ctr"/>
                      <a:r>
                        <a:rPr lang="es-MX" smtClean="0">
                          <a:latin typeface="Papyrus" pitchFamily="66" charset="0"/>
                        </a:rPr>
                        <a:t>$40, 000</a:t>
                      </a:r>
                      <a:endParaRPr lang="es-MX" dirty="0">
                        <a:latin typeface="Papyrus" pitchFamily="66" charset="0"/>
                      </a:endParaRPr>
                    </a:p>
                  </a:txBody>
                  <a:tcPr/>
                </a:tc>
                <a:tc>
                  <a:txBody>
                    <a:bodyPr/>
                    <a:lstStyle/>
                    <a:p>
                      <a:pPr algn="ctr"/>
                      <a:r>
                        <a:rPr lang="es-MX" smtClean="0">
                          <a:latin typeface="Papyrus" pitchFamily="66" charset="0"/>
                        </a:rPr>
                        <a:t>$60, 000</a:t>
                      </a:r>
                      <a:endParaRPr lang="es-MX" dirty="0">
                        <a:latin typeface="Papyrus" pitchFamily="66" charset="0"/>
                      </a:endParaRPr>
                    </a:p>
                  </a:txBody>
                  <a:tcPr/>
                </a:tc>
                <a:tc>
                  <a:txBody>
                    <a:bodyPr/>
                    <a:lstStyle/>
                    <a:p>
                      <a:pPr algn="ctr"/>
                      <a:r>
                        <a:rPr lang="es-MX" dirty="0" smtClean="0">
                          <a:latin typeface="Papyrus" pitchFamily="66" charset="0"/>
                        </a:rPr>
                        <a:t>$20, 000</a:t>
                      </a:r>
                      <a:endParaRPr lang="es-MX" dirty="0">
                        <a:latin typeface="Papyrus" pitchFamily="66" charset="0"/>
                      </a:endParaRPr>
                    </a:p>
                  </a:txBody>
                  <a:tcPr/>
                </a:tc>
              </a:tr>
              <a:tr h="370840">
                <a:tc>
                  <a:txBody>
                    <a:bodyPr/>
                    <a:lstStyle/>
                    <a:p>
                      <a:pPr algn="ctr"/>
                      <a:r>
                        <a:rPr lang="es-MX" dirty="0" smtClean="0">
                          <a:latin typeface="Papyrus" pitchFamily="66" charset="0"/>
                        </a:rPr>
                        <a:t>5</a:t>
                      </a:r>
                      <a:endParaRPr lang="es-MX" dirty="0">
                        <a:latin typeface="Papyrus" pitchFamily="66" charset="0"/>
                      </a:endParaRPr>
                    </a:p>
                  </a:txBody>
                  <a:tcPr/>
                </a:tc>
                <a:tc>
                  <a:txBody>
                    <a:bodyPr/>
                    <a:lstStyle/>
                    <a:p>
                      <a:pPr algn="ctr"/>
                      <a:r>
                        <a:rPr lang="es-MX" dirty="0" smtClean="0">
                          <a:latin typeface="Papyrus" pitchFamily="66" charset="0"/>
                        </a:rPr>
                        <a:t>$ 0 </a:t>
                      </a:r>
                      <a:endParaRPr lang="es-MX" dirty="0">
                        <a:latin typeface="Papyrus" pitchFamily="66" charset="0"/>
                      </a:endParaRPr>
                    </a:p>
                  </a:txBody>
                  <a:tcPr/>
                </a:tc>
                <a:tc>
                  <a:txBody>
                    <a:bodyPr/>
                    <a:lstStyle/>
                    <a:p>
                      <a:pPr algn="ctr"/>
                      <a:r>
                        <a:rPr lang="es-MX" dirty="0" smtClean="0">
                          <a:latin typeface="Papyrus" pitchFamily="66" charset="0"/>
                        </a:rPr>
                        <a:t>$60, 000</a:t>
                      </a:r>
                      <a:endParaRPr lang="es-MX" dirty="0">
                        <a:latin typeface="Papyrus" pitchFamily="66"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latin typeface="Papyrus" pitchFamily="66" charset="0"/>
                        </a:rPr>
                        <a:t>$60, 000</a:t>
                      </a:r>
                    </a:p>
                  </a:txBody>
                  <a:tcPr/>
                </a:tc>
              </a:tr>
              <a:tr h="370840">
                <a:tc>
                  <a:txBody>
                    <a:bodyPr/>
                    <a:lstStyle/>
                    <a:p>
                      <a:r>
                        <a:rPr lang="es-MX" dirty="0" smtClean="0">
                          <a:latin typeface="Papyrus" pitchFamily="66" charset="0"/>
                        </a:rPr>
                        <a:t>Costos sociales</a:t>
                      </a:r>
                      <a:endParaRPr lang="es-MX" dirty="0">
                        <a:latin typeface="Papyrus" pitchFamily="66" charset="0"/>
                      </a:endParaRPr>
                    </a:p>
                  </a:txBody>
                  <a:tcPr/>
                </a:tc>
                <a:tc>
                  <a:txBody>
                    <a:bodyPr/>
                    <a:lstStyle/>
                    <a:p>
                      <a:pPr algn="ctr"/>
                      <a:r>
                        <a:rPr lang="es-MX" dirty="0" smtClean="0">
                          <a:latin typeface="Papyrus" pitchFamily="66" charset="0"/>
                        </a:rPr>
                        <a:t>$160, 000</a:t>
                      </a:r>
                      <a:endParaRPr lang="es-MX" dirty="0">
                        <a:latin typeface="Papyrus" pitchFamily="66" charset="0"/>
                      </a:endParaRPr>
                    </a:p>
                  </a:txBody>
                  <a:tcPr/>
                </a:tc>
                <a:tc>
                  <a:txBody>
                    <a:bodyPr/>
                    <a:lstStyle/>
                    <a:p>
                      <a:pPr algn="ctr"/>
                      <a:r>
                        <a:rPr lang="es-MX" dirty="0" smtClean="0">
                          <a:latin typeface="Papyrus" pitchFamily="66" charset="0"/>
                        </a:rPr>
                        <a:t>$300, 000</a:t>
                      </a:r>
                      <a:endParaRPr lang="es-MX" dirty="0">
                        <a:latin typeface="Papyrus" pitchFamily="66" charset="0"/>
                      </a:endParaRPr>
                    </a:p>
                  </a:txBody>
                  <a:tcPr/>
                </a:tc>
                <a:tc>
                  <a:txBody>
                    <a:bodyPr/>
                    <a:lstStyle/>
                    <a:p>
                      <a:pPr algn="ctr"/>
                      <a:r>
                        <a:rPr lang="es-MX" dirty="0" smtClean="0">
                          <a:latin typeface="Papyrus" pitchFamily="66" charset="0"/>
                        </a:rPr>
                        <a:t>$140, 000</a:t>
                      </a:r>
                      <a:endParaRPr lang="es-MX" dirty="0">
                        <a:latin typeface="Papyrus" pitchFamily="66" charset="0"/>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854</TotalTime>
  <Words>1654</Words>
  <Application>Microsoft Office PowerPoint</Application>
  <PresentationFormat>Presentación en pantalla (4:3)</PresentationFormat>
  <Paragraphs>142</Paragraphs>
  <Slides>13</Slides>
  <Notes>1</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Gerardo</dc:creator>
  <cp:lastModifiedBy>Gerardo</cp:lastModifiedBy>
  <cp:revision>76</cp:revision>
  <dcterms:created xsi:type="dcterms:W3CDTF">2010-12-14T22:20:34Z</dcterms:created>
  <dcterms:modified xsi:type="dcterms:W3CDTF">2016-10-07T18:22:09Z</dcterms:modified>
</cp:coreProperties>
</file>