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71" r:id="rId5"/>
    <p:sldId id="260" r:id="rId6"/>
    <p:sldId id="272" r:id="rId7"/>
    <p:sldId id="261" r:id="rId8"/>
    <p:sldId id="275" r:id="rId9"/>
    <p:sldId id="273" r:id="rId10"/>
    <p:sldId id="274" r:id="rId11"/>
    <p:sldId id="262" r:id="rId12"/>
    <p:sldId id="265" r:id="rId13"/>
    <p:sldId id="266" r:id="rId14"/>
    <p:sldId id="264" r:id="rId15"/>
    <p:sldId id="263" r:id="rId16"/>
    <p:sldId id="267" r:id="rId17"/>
    <p:sldId id="276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2">
                <a:lumMod val="60000"/>
                <a:lumOff val="4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7673-5A98-4F6C-8D4F-5CF92E831619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A6DAD-0450-4047-B476-BC68EA7677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33" name="Fotografía de Photo Editor" r:id="rId3" imgW="21942857" imgH="29257143" progId="">
              <p:embed/>
            </p:oleObj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1619672" y="332656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>
                    <a:lumMod val="95000"/>
                  </a:schemeClr>
                </a:solidFill>
                <a:latin typeface="Tekton Pro Ext" pitchFamily="34" charset="0"/>
              </a:rPr>
              <a:t>Universidad Autónoma del Estado de México</a:t>
            </a:r>
            <a:endParaRPr lang="es-MX" sz="2000" dirty="0">
              <a:solidFill>
                <a:schemeClr val="bg1">
                  <a:lumMod val="95000"/>
                </a:schemeClr>
              </a:solidFill>
              <a:latin typeface="Tekton Pro Ext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267744" y="836712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>
                    <a:lumMod val="95000"/>
                  </a:schemeClr>
                </a:solidFill>
                <a:latin typeface="Tekton Pro Ext" pitchFamily="34" charset="0"/>
              </a:rPr>
              <a:t>Facultad de Derecho</a:t>
            </a:r>
            <a:endParaRPr lang="es-MX" sz="2000" dirty="0">
              <a:solidFill>
                <a:schemeClr val="bg1">
                  <a:lumMod val="95000"/>
                </a:schemeClr>
              </a:solidFill>
              <a:latin typeface="Tekton Pro Ext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339752" y="1340768"/>
            <a:ext cx="50405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>
                <a:solidFill>
                  <a:schemeClr val="bg1">
                    <a:lumMod val="95000"/>
                  </a:schemeClr>
                </a:solidFill>
                <a:latin typeface="Tekton Pro Ext" pitchFamily="34" charset="0"/>
              </a:rPr>
              <a:t>Maestría en Derecho Ambiental </a:t>
            </a:r>
            <a:endParaRPr lang="es-MX" sz="2200" dirty="0">
              <a:solidFill>
                <a:schemeClr val="bg1">
                  <a:lumMod val="95000"/>
                </a:schemeClr>
              </a:solidFill>
              <a:latin typeface="Tekton Pro Ext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572000" y="2996952"/>
            <a:ext cx="4211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>
                    <a:lumMod val="95000"/>
                  </a:schemeClr>
                </a:solidFill>
                <a:latin typeface="Tekton Pro Ext" pitchFamily="34" charset="0"/>
              </a:rPr>
              <a:t>Generalidades de instrumentos </a:t>
            </a:r>
          </a:p>
          <a:p>
            <a:pPr algn="ctr"/>
            <a:r>
              <a:rPr lang="es-MX" sz="1600" dirty="0" smtClean="0">
                <a:solidFill>
                  <a:schemeClr val="bg1">
                    <a:lumMod val="95000"/>
                  </a:schemeClr>
                </a:solidFill>
                <a:latin typeface="Tekton Pro Ext" pitchFamily="34" charset="0"/>
              </a:rPr>
              <a:t>internacionales </a:t>
            </a:r>
            <a:r>
              <a:rPr lang="es-MX" sz="1600" dirty="0" smtClean="0">
                <a:solidFill>
                  <a:schemeClr val="bg1">
                    <a:lumMod val="95000"/>
                  </a:schemeClr>
                </a:solidFill>
                <a:latin typeface="Tekton Pro Ext" pitchFamily="34" charset="0"/>
              </a:rPr>
              <a:t>de economía ambiental</a:t>
            </a:r>
            <a:endParaRPr lang="es-MX" sz="1600" dirty="0">
              <a:solidFill>
                <a:schemeClr val="bg1">
                  <a:lumMod val="95000"/>
                </a:schemeClr>
              </a:solidFill>
              <a:latin typeface="Tekton Pro Ext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707904" y="5733256"/>
            <a:ext cx="5292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  <a:latin typeface="Tekton Pro Ext" pitchFamily="34" charset="0"/>
              </a:rPr>
              <a:t>Autor de la presentación:</a:t>
            </a:r>
          </a:p>
          <a:p>
            <a:pPr algn="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  <a:latin typeface="Tekton Pro Ext" pitchFamily="34" charset="0"/>
              </a:rPr>
              <a:t>José 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  <a:latin typeface="Tekton Pro Ext" pitchFamily="34" charset="0"/>
              </a:rPr>
              <a:t>Gerardo Moreno </a:t>
            </a:r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  <a:latin typeface="Tekton Pro Ext" pitchFamily="34" charset="0"/>
              </a:rPr>
              <a:t>Ayala</a:t>
            </a:r>
          </a:p>
          <a:p>
            <a:pPr algn="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  <a:latin typeface="Tekton Pro Ext" pitchFamily="34" charset="0"/>
              </a:rPr>
              <a:t>Febrero de 2016</a:t>
            </a:r>
            <a:endParaRPr lang="es-MX" sz="1200" dirty="0" smtClean="0">
              <a:solidFill>
                <a:schemeClr val="tx2">
                  <a:lumMod val="75000"/>
                </a:schemeClr>
              </a:solidFill>
              <a:latin typeface="Tekton Pro Ext" pitchFamily="34" charset="0"/>
            </a:endParaRPr>
          </a:p>
          <a:p>
            <a:pPr algn="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  <a:latin typeface="Tekton Pro Ext" pitchFamily="34" charset="0"/>
              </a:rPr>
              <a:t>Foto: Silueta de hierro © 2007 José Gerardo Moreno Ayala</a:t>
            </a:r>
            <a:endParaRPr lang="es-MX" sz="1200" dirty="0" smtClean="0">
              <a:solidFill>
                <a:schemeClr val="tx2">
                  <a:lumMod val="75000"/>
                </a:schemeClr>
              </a:solidFill>
              <a:latin typeface="Tekton Pro Ext" pitchFamily="34" charset="0"/>
            </a:endParaRPr>
          </a:p>
          <a:p>
            <a:pPr algn="r"/>
            <a:endParaRPr lang="es-MX" sz="1200" dirty="0">
              <a:solidFill>
                <a:schemeClr val="tx2">
                  <a:lumMod val="75000"/>
                </a:schemeClr>
              </a:solidFill>
              <a:latin typeface="Tekton Pro Ext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860032" y="414908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ekton Pro" pitchFamily="34" charset="0"/>
              </a:rPr>
              <a:t>Economía de  la calidad ambiental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ekton Pr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Gerardo\Pictures\2013-11-22 Costos_mg_agregados_de_reduccion\Costos_mg_agregados_de_reduccion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53727" y="-317621"/>
            <a:ext cx="3664048" cy="6980827"/>
          </a:xfrm>
          <a:prstGeom prst="rect">
            <a:avLst/>
          </a:prstGeom>
          <a:noFill/>
        </p:spPr>
      </p:pic>
      <p:grpSp>
        <p:nvGrpSpPr>
          <p:cNvPr id="3" name="2 Grupo"/>
          <p:cNvGrpSpPr/>
          <p:nvPr/>
        </p:nvGrpSpPr>
        <p:grpSpPr>
          <a:xfrm>
            <a:off x="467544" y="241445"/>
            <a:ext cx="8064896" cy="379243"/>
            <a:chOff x="467544" y="404664"/>
            <a:chExt cx="8064896" cy="379243"/>
          </a:xfrm>
        </p:grpSpPr>
        <p:pic>
          <p:nvPicPr>
            <p:cNvPr id="4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5" name="4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sp>
        <p:nvSpPr>
          <p:cNvPr id="2" name="1 CuadroTexto"/>
          <p:cNvSpPr txBox="1"/>
          <p:nvPr/>
        </p:nvSpPr>
        <p:spPr>
          <a:xfrm>
            <a:off x="755576" y="5445224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anose="03070502060502030205" pitchFamily="66" charset="0"/>
              </a:rPr>
              <a:t>Todas las plantas reducen las emisiones con un costo marginal de reducción de W, pero los niveles de reducción de emisiones es diferente para cada planta debido a que sus funciones de costos marginales de reducción (CMR) son diferentes.</a:t>
            </a:r>
            <a:endParaRPr lang="es-MX" dirty="0">
              <a:latin typeface="Papyrus" panose="03070502060502030205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2627784" y="69269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Papyrus" pitchFamily="66" charset="0"/>
              </a:rPr>
              <a:t>El nivel eficiente de emisiones</a:t>
            </a:r>
            <a:endParaRPr lang="es-MX" b="1" dirty="0">
              <a:latin typeface="Papyru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1196752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“El nivel ‘eficiente’ de emisiones se define como aquél en el cual los daños marginales son iguales a los costos marginales de reducción” (p. 110).</a:t>
            </a:r>
            <a:endParaRPr lang="es-MX" dirty="0">
              <a:latin typeface="Papyrus" pitchFamily="66" charset="0"/>
            </a:endParaRPr>
          </a:p>
        </p:txBody>
      </p:sp>
      <p:pic>
        <p:nvPicPr>
          <p:cNvPr id="18434" name="Picture 2" descr="C:\Users\Gerardo\Pictures\2013-11-22 Nivel_eficiente_de_emisiones\Nivel_eficiente_de_emisiones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749340" y="2011297"/>
            <a:ext cx="3789334" cy="48965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pic>
        <p:nvPicPr>
          <p:cNvPr id="19458" name="Picture 2" descr="C:\Users\Gerardo\Pictures\2013-11-22 Niveles_eficiencia_diferentes_contaminantes\Niveles_eficiencia_diferentes_contaminantes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525507" y="-747129"/>
            <a:ext cx="4104455" cy="8568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pic>
        <p:nvPicPr>
          <p:cNvPr id="20482" name="Picture 2" descr="C:\Users\Gerardo\Pictures\2013-11-22 Cambios_Nivel_eficiencia\Cambios_Nivel_eficiencia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481767" y="159876"/>
            <a:ext cx="4171912" cy="7838943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1475656" y="1054477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Papyrus" panose="03070502060502030205" pitchFamily="66" charset="0"/>
              </a:rPr>
              <a:t>Cambios en el nivel de eficiencia por modificaciones en las curvas de daños y costos marginales</a:t>
            </a:r>
            <a:endParaRPr lang="es-MX" b="1" dirty="0">
              <a:latin typeface="Papyrus" panose="03070502060502030205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2699792" y="90872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Papyrus" pitchFamily="66" charset="0"/>
              </a:rPr>
              <a:t>Costos de ejecución de leyes</a:t>
            </a:r>
            <a:endParaRPr lang="es-MX" b="1" dirty="0">
              <a:latin typeface="Papyru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3568" y="1340768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En la reducción de emisiones no sólo deben considerarse los costos privados, sino también los costos de emisión y ejecución de leyes que regulan la emisión de contaminantes.</a:t>
            </a:r>
            <a:endParaRPr lang="es-MX" dirty="0">
              <a:latin typeface="Papyrus" pitchFamily="66" charset="0"/>
            </a:endParaRPr>
          </a:p>
        </p:txBody>
      </p:sp>
      <p:pic>
        <p:nvPicPr>
          <p:cNvPr id="21506" name="Picture 2" descr="C:\Users\Gerardo\Pictures\2013-11-22 Costos.ejecucion_de_leyes\Costos.ejecucion_de_leyes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316369" y="2375457"/>
            <a:ext cx="4367246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1331640" y="678770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Papyrus" pitchFamily="66" charset="0"/>
              </a:rPr>
              <a:t>El principio </a:t>
            </a:r>
            <a:r>
              <a:rPr lang="es-MX" b="1" dirty="0" err="1" smtClean="0">
                <a:latin typeface="Papyrus" pitchFamily="66" charset="0"/>
              </a:rPr>
              <a:t>equimarginal</a:t>
            </a:r>
            <a:r>
              <a:rPr lang="es-MX" b="1" dirty="0" smtClean="0">
                <a:latin typeface="Papyrus" pitchFamily="66" charset="0"/>
              </a:rPr>
              <a:t> aplicado a la reducción de emisiones</a:t>
            </a:r>
            <a:endParaRPr lang="es-MX" b="1" dirty="0">
              <a:latin typeface="Papyru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1196752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Papyrus" pitchFamily="66" charset="0"/>
              </a:rPr>
              <a:t>“…Si un contaminante tiene múltiples fuentes y se desea reducir el nivel general de emisiones en la forma menos costosa, se deben disminuir las emisiones  de cada fuente de acuerdo con el principio </a:t>
            </a:r>
            <a:r>
              <a:rPr lang="es-MX" dirty="0" err="1" smtClean="0">
                <a:latin typeface="Papyrus" pitchFamily="66" charset="0"/>
              </a:rPr>
              <a:t>equimarginal</a:t>
            </a:r>
            <a:r>
              <a:rPr lang="es-MX" dirty="0" smtClean="0">
                <a:latin typeface="Papyrus" pitchFamily="66" charset="0"/>
              </a:rPr>
              <a:t>. Lograr los menores costos de reducción o, de manera alternativa, alcanzar la mayor reducción de emisiones para determinado costo total exige que se satisfaga el principio </a:t>
            </a:r>
            <a:r>
              <a:rPr lang="es-MX" dirty="0" err="1" smtClean="0">
                <a:latin typeface="Papyrus" pitchFamily="66" charset="0"/>
              </a:rPr>
              <a:t>equimarginal</a:t>
            </a:r>
            <a:r>
              <a:rPr lang="es-MX" dirty="0" smtClean="0">
                <a:latin typeface="Papyrus" pitchFamily="66" charset="0"/>
              </a:rPr>
              <a:t>” (p. 115).</a:t>
            </a:r>
          </a:p>
        </p:txBody>
      </p:sp>
      <p:pic>
        <p:nvPicPr>
          <p:cNvPr id="12" name="Picture 2" descr="C:\Users\Gerardo\Pictures\2013-11-22 Principio_equimarginal\Principio_equimarginal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21033" y="3404616"/>
            <a:ext cx="4059936" cy="2846832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4067944" y="2924944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>
                <a:latin typeface="Papyrus" panose="03070502060502030205" pitchFamily="66" charset="0"/>
              </a:rPr>
              <a:t>Equiproporcional</a:t>
            </a:r>
            <a:r>
              <a:rPr lang="es-MX" dirty="0" smtClean="0">
                <a:latin typeface="Papyrus" panose="03070502060502030205" pitchFamily="66" charset="0"/>
              </a:rPr>
              <a:t>: Los dos reducen las emisiones en 6 ton/mes cada una, entonces  A tiene costos de 21 (0+1+…+6) y B de 56 (0+2+…+20). Costos totales de 21 + 56 = 77</a:t>
            </a:r>
            <a:endParaRPr lang="es-MX" dirty="0">
              <a:latin typeface="Papyrus" panose="03070502060502030205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139952" y="4581128"/>
            <a:ext cx="4392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anose="03070502060502030205" pitchFamily="66" charset="0"/>
              </a:rPr>
              <a:t>Principio </a:t>
            </a:r>
            <a:r>
              <a:rPr lang="es-MX" dirty="0" err="1" smtClean="0">
                <a:latin typeface="Papyrus" panose="03070502060502030205" pitchFamily="66" charset="0"/>
              </a:rPr>
              <a:t>equimarginal</a:t>
            </a:r>
            <a:r>
              <a:rPr lang="es-MX" dirty="0" smtClean="0">
                <a:latin typeface="Papyrus" panose="03070502060502030205" pitchFamily="66" charset="0"/>
              </a:rPr>
              <a:t>: Entre los dos reducen las 12 ton/mes, pero A en 4 ton/mes, con costos de 39 (0+1+…+10)y B en 8 ton/mes, con costos de 22 (0+…+10). Costos totales de 39 + 22 = 61</a:t>
            </a:r>
            <a:endParaRPr lang="es-MX" dirty="0">
              <a:latin typeface="Papyrus" panose="03070502060502030205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2627784" y="112474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Papyrus" pitchFamily="66" charset="0"/>
              </a:rPr>
              <a:t>Sostenibilidad a largo plazo</a:t>
            </a:r>
            <a:endParaRPr lang="es-MX" b="1" dirty="0">
              <a:latin typeface="Papyru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7584" y="1916832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Papyrus" pitchFamily="66" charset="0"/>
              </a:rPr>
              <a:t>En el criterio de eficiencia que contrasta los costos de reducción de las emisiones con el beneficio de reducir los daños, no se considera a las generaciones venideras, por lo que no se estaría introduciendo el criterio de sostenibilidad en el largo plazo.</a:t>
            </a:r>
            <a:endParaRPr lang="es-MX" dirty="0">
              <a:latin typeface="Papyru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27584" y="3501008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En la preocupación por la sostenibilidad debe destacarse el efecto de la no </a:t>
            </a:r>
            <a:r>
              <a:rPr lang="es-MX" dirty="0" err="1" smtClean="0">
                <a:latin typeface="Papyrus" pitchFamily="66" charset="0"/>
              </a:rPr>
              <a:t>renobabilidad</a:t>
            </a:r>
            <a:r>
              <a:rPr lang="es-MX" dirty="0" smtClean="0">
                <a:latin typeface="Papyrus" pitchFamily="66" charset="0"/>
              </a:rPr>
              <a:t> de muchos recursos o el carácter acumulativo de los contaminantes.</a:t>
            </a:r>
            <a:endParaRPr lang="es-MX" dirty="0">
              <a:latin typeface="Papyru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683568" y="980728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Bibliografía:</a:t>
            </a:r>
            <a:endParaRPr lang="es-MX" dirty="0">
              <a:latin typeface="Papyru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99592" y="1556792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err="1" smtClean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Field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, Barry C. (2000), </a:t>
            </a:r>
            <a:r>
              <a:rPr lang="es-MX" i="1" dirty="0" smtClean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Economía ambiental. </a:t>
            </a:r>
            <a:r>
              <a:rPr lang="es-MX" i="1" dirty="0" smtClean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Una </a:t>
            </a:r>
            <a:r>
              <a:rPr lang="es-MX" i="1" dirty="0" smtClean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introducción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,  Colombia, McGraw-Hill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.  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Economía de la calidad ambiental, Pp. 91 - 121</a:t>
            </a:r>
            <a:endParaRPr lang="es-MX" b="1" i="1" dirty="0">
              <a:solidFill>
                <a:schemeClr val="tx2">
                  <a:lumMod val="75000"/>
                </a:schemeClr>
              </a:solidFill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323528" y="1187460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Economía positiva. Estudia cómo se presentan los fenómenos en el mundo real.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23528" y="1702549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Economía normativa.  Trata de las políticas públicas para modificar el mundo económico real.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483768" y="69269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Papyrus" pitchFamily="66" charset="0"/>
              </a:rPr>
              <a:t>Economía de la calidad ambiental</a:t>
            </a:r>
            <a:endParaRPr lang="es-MX" b="1" dirty="0">
              <a:latin typeface="Papyru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23528" y="2483604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Los problemas que abordan las políticas:</a:t>
            </a:r>
            <a:endParaRPr lang="es-MX" dirty="0">
              <a:latin typeface="Papyru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39552" y="2987660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1) Identificar los niveles apropiados de calidad ambiental</a:t>
            </a:r>
            <a:endParaRPr lang="es-MX" dirty="0">
              <a:latin typeface="Papyru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39552" y="349171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2) Dividir las tareas para lograr las metas de calidad ambiental</a:t>
            </a:r>
            <a:endParaRPr lang="es-MX" dirty="0">
              <a:latin typeface="Papyru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39552" y="3934797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3) Considerar cómo se distribuyen los costos y beneficios y si es adecuada la distribución.</a:t>
            </a:r>
            <a:endParaRPr lang="es-MX" dirty="0">
              <a:latin typeface="Papyru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95536" y="4942909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La efectividad de las políticas dependen de si la información sobre los sistemas económicos y  ambientales es apropiada.</a:t>
            </a:r>
            <a:endParaRPr lang="es-MX" dirty="0">
              <a:latin typeface="Papyru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1907704" y="76470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Papyrus" pitchFamily="66" charset="0"/>
              </a:rPr>
              <a:t>Un modelo general del control de la contaminación</a:t>
            </a:r>
            <a:endParaRPr lang="es-MX" b="1" dirty="0">
              <a:latin typeface="Papyru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3568" y="119675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Papyrus" pitchFamily="66" charset="0"/>
              </a:rPr>
              <a:t>Los diversos tipos de contaminantes ambientales requieren de diferentes tipos de políticas, pero el modelo general y sencillo está sustentado en una situación de </a:t>
            </a:r>
            <a:r>
              <a:rPr lang="es-MX" b="1" dirty="0" smtClean="0">
                <a:latin typeface="Papyrus" pitchFamily="66" charset="0"/>
              </a:rPr>
              <a:t>“mediación” (o </a:t>
            </a:r>
            <a:r>
              <a:rPr lang="es-MX" b="1" dirty="0" err="1" smtClean="0">
                <a:latin typeface="Papyrus" pitchFamily="66" charset="0"/>
              </a:rPr>
              <a:t>trade</a:t>
            </a:r>
            <a:r>
              <a:rPr lang="es-MX" b="1" dirty="0" smtClean="0">
                <a:latin typeface="Papyrus" pitchFamily="66" charset="0"/>
              </a:rPr>
              <a:t>-off) </a:t>
            </a:r>
            <a:r>
              <a:rPr lang="es-MX" dirty="0" smtClean="0">
                <a:latin typeface="Papyrus" pitchFamily="66" charset="0"/>
              </a:rPr>
              <a:t>entre los daños que ocasiona la reducción de la calidad ambiental y los costos de reducir los daños.</a:t>
            </a:r>
            <a:endParaRPr lang="es-MX" dirty="0">
              <a:latin typeface="Papyru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843808" y="255561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Papyrus" pitchFamily="66" charset="0"/>
              </a:rPr>
              <a:t>Daños por la contaminación</a:t>
            </a:r>
            <a:endParaRPr lang="es-MX" b="1" dirty="0">
              <a:latin typeface="Papyru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23528" y="314096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Papyrus" pitchFamily="66" charset="0"/>
              </a:rPr>
              <a:t>Una </a:t>
            </a:r>
            <a:r>
              <a:rPr lang="es-MX" b="1" dirty="0" smtClean="0">
                <a:latin typeface="Papyrus" pitchFamily="66" charset="0"/>
              </a:rPr>
              <a:t>función de daño </a:t>
            </a:r>
            <a:r>
              <a:rPr lang="es-MX" dirty="0" smtClean="0">
                <a:latin typeface="Papyrus" pitchFamily="66" charset="0"/>
              </a:rPr>
              <a:t>muestra la relación entre la cantidad de un residuo y el daño que ocasiona.</a:t>
            </a:r>
            <a:endParaRPr lang="es-MX" dirty="0">
              <a:latin typeface="Papyru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23528" y="3789040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latin typeface="Papyrus" pitchFamily="66" charset="0"/>
              </a:rPr>
              <a:t>Funciones de daño por emisiones</a:t>
            </a:r>
            <a:r>
              <a:rPr lang="es-MX" dirty="0" smtClean="0">
                <a:latin typeface="Papyrus" pitchFamily="66" charset="0"/>
              </a:rPr>
              <a:t>, muestran la relación entre la cantidad de emisiones y los daños generados.</a:t>
            </a:r>
            <a:endParaRPr lang="es-MX" dirty="0">
              <a:latin typeface="Papyru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95536" y="450912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Papyrus" pitchFamily="66" charset="0"/>
              </a:rPr>
              <a:t>Funciones de daño ambiental</a:t>
            </a:r>
            <a:r>
              <a:rPr lang="es-MX" dirty="0" smtClean="0">
                <a:latin typeface="Papyrus" pitchFamily="66" charset="0"/>
              </a:rPr>
              <a:t>, relacionan los daños con la concentración d e un residuo en una zona.</a:t>
            </a:r>
            <a:endParaRPr lang="es-MX" b="1" dirty="0">
              <a:latin typeface="Papyru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95536" y="52292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El enfoque a utilizar será el de función de daño marginal.</a:t>
            </a:r>
            <a:endParaRPr lang="es-MX" dirty="0">
              <a:latin typeface="Papyru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95536" y="5733256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Los daños se reducen a una sola dimensión, la monetaria,  a pesar de las dificultades.</a:t>
            </a:r>
            <a:endParaRPr lang="es-MX" dirty="0">
              <a:latin typeface="Papyru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Gerardo\Pictures\2013-11-22 Funciones_de_daños\Funciones_de_daños 001.jpg"/>
          <p:cNvPicPr>
            <a:picLocks noChangeAspect="1" noChangeArrowheads="1"/>
          </p:cNvPicPr>
          <p:nvPr/>
        </p:nvPicPr>
        <p:blipFill>
          <a:blip r:embed="rId2" cstate="print"/>
          <a:srcRect l="4019" r="2434"/>
          <a:stretch>
            <a:fillRect/>
          </a:stretch>
        </p:blipFill>
        <p:spPr bwMode="auto">
          <a:xfrm rot="5400000">
            <a:off x="2447764" y="740092"/>
            <a:ext cx="4248472" cy="5449824"/>
          </a:xfrm>
          <a:prstGeom prst="rect">
            <a:avLst/>
          </a:prstGeom>
          <a:noFill/>
        </p:spPr>
      </p:pic>
      <p:grpSp>
        <p:nvGrpSpPr>
          <p:cNvPr id="3" name="2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4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5" name="4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539552" y="908720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Papyrus" pitchFamily="66" charset="0"/>
              </a:rPr>
              <a:t>Aún cuando es controvertible, algunos consideran que las funciones de daño por emisiones o de concentración del entorno  tienen umbrales o límites permisibles, es decir, presentan a niveles de emisiones o de concentraciones en el entorno con daños marginales cero.</a:t>
            </a:r>
            <a:endParaRPr lang="es-MX" sz="2000" dirty="0">
              <a:latin typeface="Papyru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39990" y="2780928"/>
            <a:ext cx="79928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Papyrus" pitchFamily="66" charset="0"/>
              </a:rPr>
              <a:t>El análisis de la función de daño ambiental va a suponer, en primer lugar que el contaminante no es acumulativo, es decir , los daños ocurren en el mismo periodo de emisiones y, otro supuesto, que la función de daño incorpora el valor total que las personas asignan a los daños actuales y futuros.</a:t>
            </a:r>
            <a:endParaRPr lang="es-MX" sz="2000" dirty="0">
              <a:latin typeface="Papyru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39990" y="4917361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Papyrus" pitchFamily="66" charset="0"/>
              </a:rPr>
              <a:t>Los niveles de densidad poblacional, o un periodo diferente (áreas metropolitanas vs. zonas rurales o temporadas climáticas que determinen un efecto de la dispersión de los contaminantes), determinarán la altura de la función de daños.</a:t>
            </a:r>
            <a:endParaRPr lang="es-MX" sz="2000" dirty="0">
              <a:latin typeface="Papyru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Gerardo\Pictures\2013-11-22 Función_de_daño_marginal\Función_de_daño_marginal 001.jpg"/>
          <p:cNvPicPr>
            <a:picLocks noChangeAspect="1" noChangeArrowheads="1"/>
          </p:cNvPicPr>
          <p:nvPr/>
        </p:nvPicPr>
        <p:blipFill>
          <a:blip r:embed="rId2" cstate="print"/>
          <a:srcRect r="6132"/>
          <a:stretch>
            <a:fillRect/>
          </a:stretch>
        </p:blipFill>
        <p:spPr bwMode="auto">
          <a:xfrm rot="16200000">
            <a:off x="1814591" y="687890"/>
            <a:ext cx="5235598" cy="6327896"/>
          </a:xfrm>
          <a:prstGeom prst="rect">
            <a:avLst/>
          </a:prstGeom>
          <a:noFill/>
        </p:spPr>
      </p:pic>
      <p:grpSp>
        <p:nvGrpSpPr>
          <p:cNvPr id="3" name="2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4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5" name="4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cxnSp>
        <p:nvCxnSpPr>
          <p:cNvPr id="7" name="6 Conector recto de flecha"/>
          <p:cNvCxnSpPr/>
          <p:nvPr/>
        </p:nvCxnSpPr>
        <p:spPr>
          <a:xfrm>
            <a:off x="5652120" y="1772816"/>
            <a:ext cx="21602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7812360" y="1556792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Papyrus" panose="03070502060502030205" pitchFamily="66" charset="0"/>
              </a:rPr>
              <a:t>Área urbana o </a:t>
            </a:r>
          </a:p>
          <a:p>
            <a:r>
              <a:rPr lang="es-MX" sz="1600" dirty="0" smtClean="0">
                <a:latin typeface="Papyrus" panose="03070502060502030205" pitchFamily="66" charset="0"/>
              </a:rPr>
              <a:t>Clima frío</a:t>
            </a:r>
            <a:endParaRPr lang="es-MX" sz="1600" dirty="0">
              <a:latin typeface="Papyrus" panose="03070502060502030205" pitchFamily="66" charset="0"/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5868144" y="3429000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7812360" y="3140968"/>
            <a:ext cx="10081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Papyrus" panose="03070502060502030205" pitchFamily="66" charset="0"/>
              </a:rPr>
              <a:t>Zona rural  o clima templado o vientos</a:t>
            </a:r>
            <a:endParaRPr lang="es-MX" sz="1600" dirty="0">
              <a:latin typeface="Papyrus" panose="03070502060502030205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2915816" y="69269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Papyrus" pitchFamily="66" charset="0"/>
              </a:rPr>
              <a:t>Costos de reducción</a:t>
            </a:r>
            <a:endParaRPr lang="es-MX" b="1" dirty="0">
              <a:latin typeface="Papyru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126876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Formas de reducción de emisiones: Tecnología, sustitución de insumos, reciclaje de residuos, procesos de tratamiento, relocalización, etc.</a:t>
            </a:r>
            <a:endParaRPr lang="es-MX" dirty="0">
              <a:latin typeface="Papyrus" pitchFamily="66" charset="0"/>
            </a:endParaRPr>
          </a:p>
        </p:txBody>
      </p:sp>
      <p:pic>
        <p:nvPicPr>
          <p:cNvPr id="16386" name="Picture 2" descr="C:\Users\Gerardo\Pictures\2013-11-22 Funciones_costos_mg_reduccion\Funciones_costos_mg_reduccion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984286" y="192178"/>
            <a:ext cx="3096344" cy="75537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3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4" name="3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  <p:pic>
        <p:nvPicPr>
          <p:cNvPr id="2050" name="Picture 2" descr="C:\Users\Gerardo\Pictures\2013-11-22 Costo_mg_de_reduccion\Costo_mg_de_reduccion 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06" b="1298"/>
          <a:stretch/>
        </p:blipFill>
        <p:spPr bwMode="auto">
          <a:xfrm rot="16200000">
            <a:off x="1959969" y="1437083"/>
            <a:ext cx="5373715" cy="504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4875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7564" y="1124744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Las formas de reducción de emisiones son importantes para las políticas, pues determinan la altura y la forma de la curva de costos marginal de reducción de las emisiones.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83568" y="350100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La curva de costos de reducción agregados es la suma de los costos marginales  de reducción de las diferentes plantas.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267744" y="262762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Papyrus" pitchFamily="66" charset="0"/>
              </a:rPr>
              <a:t>Costos marginales de reducción agregados</a:t>
            </a:r>
            <a:endParaRPr lang="es-MX" b="1" dirty="0">
              <a:latin typeface="Papyru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83568" y="465313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Papyrus" pitchFamily="66" charset="0"/>
              </a:rPr>
              <a:t>Para minimizar los costos de reducción de las emisiones se utiliza el principio </a:t>
            </a:r>
            <a:r>
              <a:rPr lang="es-MX" dirty="0" err="1" smtClean="0">
                <a:latin typeface="Papyrus" pitchFamily="66" charset="0"/>
              </a:rPr>
              <a:t>equimarginal</a:t>
            </a:r>
            <a:r>
              <a:rPr lang="es-MX" dirty="0" smtClean="0">
                <a:latin typeface="Papyrus" pitchFamily="66" charset="0"/>
              </a:rPr>
              <a:t>, de tal manera que todas las plantas de una industria tengan el mismo costo marginal de reducción , aún cuando cada una de ellas reduzca las emisiones en diferentes cantidades.</a:t>
            </a:r>
            <a:endParaRPr lang="es-MX" dirty="0">
              <a:latin typeface="Papyrus" pitchFamily="66" charset="0"/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467544" y="116632"/>
            <a:ext cx="8064896" cy="379243"/>
            <a:chOff x="467544" y="404664"/>
            <a:chExt cx="8064896" cy="379243"/>
          </a:xfrm>
        </p:grpSpPr>
        <p:pic>
          <p:nvPicPr>
            <p:cNvPr id="7" name="Picture 3" descr="C:\Program Files (x86)\Microsoft Office\MEDIA\OFFICE12\Lines\BD21427_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7920880" cy="91211"/>
            </a:xfrm>
            <a:prstGeom prst="rect">
              <a:avLst/>
            </a:prstGeom>
            <a:noFill/>
          </p:spPr>
        </p:pic>
        <p:sp>
          <p:nvSpPr>
            <p:cNvPr id="8" name="7 CuadroTexto"/>
            <p:cNvSpPr txBox="1"/>
            <p:nvPr/>
          </p:nvSpPr>
          <p:spPr>
            <a:xfrm>
              <a:off x="467544" y="404664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UAEM-Facultad de Derecho</a:t>
              </a:r>
              <a:endParaRPr lang="es-MX" sz="12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563888" y="404664"/>
              <a:ext cx="49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Generalidades de </a:t>
              </a:r>
              <a:r>
                <a:rPr lang="es-MX" sz="1100" b="1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instrumentos…de</a:t>
              </a:r>
              <a:r>
                <a:rPr lang="es-MX" sz="1100" dirty="0" smtClean="0">
                  <a:solidFill>
                    <a:schemeClr val="accent1">
                      <a:lumMod val="50000"/>
                    </a:schemeClr>
                  </a:solidFill>
                  <a:latin typeface="Tekton Pro Ext" pitchFamily="34" charset="0"/>
                </a:rPr>
                <a:t> economía ambiental/JGMA</a:t>
              </a:r>
              <a:endParaRPr lang="es-MX" sz="1100" dirty="0">
                <a:solidFill>
                  <a:schemeClr val="accent1">
                    <a:lumMod val="50000"/>
                  </a:schemeClr>
                </a:solidFill>
                <a:latin typeface="Tekton Pro Ext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verde agua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verde agua</Template>
  <TotalTime>503</TotalTime>
  <Words>1115</Words>
  <Application>Microsoft Office PowerPoint</Application>
  <PresentationFormat>Presentación en pantalla (4:3)</PresentationFormat>
  <Paragraphs>85</Paragraphs>
  <Slides>17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9" baseType="lpstr">
      <vt:lpstr>Tema verde agua</vt:lpstr>
      <vt:lpstr>Fotografía de Photo Editor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Gerardo</dc:creator>
  <cp:lastModifiedBy>Gerardo</cp:lastModifiedBy>
  <cp:revision>54</cp:revision>
  <dcterms:created xsi:type="dcterms:W3CDTF">2010-12-16T20:10:26Z</dcterms:created>
  <dcterms:modified xsi:type="dcterms:W3CDTF">2016-10-07T18:23:22Z</dcterms:modified>
</cp:coreProperties>
</file>