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9" autoAdjust="0"/>
    <p:restoredTop sz="90929"/>
  </p:normalViewPr>
  <p:slideViewPr>
    <p:cSldViewPr>
      <p:cViewPr varScale="1">
        <p:scale>
          <a:sx n="96" d="100"/>
          <a:sy n="96" d="100"/>
        </p:scale>
        <p:origin x="-5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59F8E80-557A-4946-9257-774496B30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750291-C120-4E67-84A8-6573F1F31880}" type="slidenum">
              <a:rPr lang="es-ES"/>
              <a:pPr/>
              <a:t>1</a:t>
            </a:fld>
            <a:endParaRPr lang="es-E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35B7FC-1263-494B-ADDE-ECBCA32C44D7}" type="slidenum">
              <a:rPr lang="es-ES"/>
              <a:pPr/>
              <a:t>10</a:t>
            </a:fld>
            <a:endParaRPr lang="es-E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2F8D28-1817-4053-A7CE-E7E392CAA028}" type="slidenum">
              <a:rPr lang="es-ES"/>
              <a:pPr/>
              <a:t>2</a:t>
            </a:fld>
            <a:endParaRPr lang="es-E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4EDE54-42F8-4A9E-9DDE-1D8274D627D7}" type="slidenum">
              <a:rPr lang="es-ES"/>
              <a:pPr/>
              <a:t>3</a:t>
            </a:fld>
            <a:endParaRPr lang="es-E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8F8FA0-763E-4E43-9CF3-2F0688E482CF}" type="slidenum">
              <a:rPr lang="es-ES"/>
              <a:pPr/>
              <a:t>4</a:t>
            </a:fld>
            <a:endParaRPr lang="es-E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A220A8-4253-49C6-BF31-45703DFD8B9B}" type="slidenum">
              <a:rPr lang="es-ES"/>
              <a:pPr/>
              <a:t>5</a:t>
            </a:fld>
            <a:endParaRPr lang="es-E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B9837B-8495-4855-990D-F9684E29D21F}" type="slidenum">
              <a:rPr lang="es-ES"/>
              <a:pPr/>
              <a:t>6</a:t>
            </a:fld>
            <a:endParaRPr lang="es-E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B8E2D-B57F-404B-A05A-277FCF940115}" type="slidenum">
              <a:rPr lang="es-ES"/>
              <a:pPr/>
              <a:t>7</a:t>
            </a:fld>
            <a:endParaRPr lang="es-E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F5E42B-4E28-4190-9B1C-C48C6B3F915F}" type="slidenum">
              <a:rPr lang="es-ES"/>
              <a:pPr/>
              <a:t>8</a:t>
            </a:fld>
            <a:endParaRPr lang="es-E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665486-D979-4A0D-B9E7-09DC6C6E94AA}" type="slidenum">
              <a:rPr lang="es-ES"/>
              <a:pPr/>
              <a:t>9</a:t>
            </a:fld>
            <a:endParaRPr lang="es-E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240" cy="4320"/>
              <a:chOff x="0" y="0"/>
              <a:chExt cx="240" cy="4320"/>
            </a:xfrm>
          </p:grpSpPr>
          <p:sp>
            <p:nvSpPr>
              <p:cNvPr id="59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0" name="Rectangle 5" descr="50%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1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48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2" name="Rectangle 7" descr="50%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3" name="Rectangle 8"/>
              <p:cNvSpPr>
                <a:spLocks noChangeArrowheads="1"/>
              </p:cNvSpPr>
              <p:nvPr userDrawn="1"/>
            </p:nvSpPr>
            <p:spPr bwMode="auto">
              <a:xfrm>
                <a:off x="0" y="96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4" name="Rectangle 9" descr="50%"/>
              <p:cNvSpPr>
                <a:spLocks noChangeArrowheads="1"/>
              </p:cNvSpPr>
              <p:nvPr userDrawn="1"/>
            </p:nvSpPr>
            <p:spPr bwMode="auto">
              <a:xfrm>
                <a:off x="0" y="120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5" name="Rectangle 10"/>
              <p:cNvSpPr>
                <a:spLocks noChangeArrowheads="1"/>
              </p:cNvSpPr>
              <p:nvPr userDrawn="1"/>
            </p:nvSpPr>
            <p:spPr bwMode="auto">
              <a:xfrm>
                <a:off x="0" y="144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6" name="Rectangle 11" descr="50%"/>
              <p:cNvSpPr>
                <a:spLocks noChangeArrowheads="1"/>
              </p:cNvSpPr>
              <p:nvPr userDrawn="1"/>
            </p:nvSpPr>
            <p:spPr bwMode="auto">
              <a:xfrm>
                <a:off x="0" y="168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92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8" name="Rectangle 13" descr="50%"/>
              <p:cNvSpPr>
                <a:spLocks noChangeArrowheads="1"/>
              </p:cNvSpPr>
              <p:nvPr userDrawn="1"/>
            </p:nvSpPr>
            <p:spPr bwMode="auto">
              <a:xfrm>
                <a:off x="0" y="216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69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0" name="Rectangle 15" descr="50%"/>
              <p:cNvSpPr>
                <a:spLocks noChangeArrowheads="1"/>
              </p:cNvSpPr>
              <p:nvPr userDrawn="1"/>
            </p:nvSpPr>
            <p:spPr bwMode="auto">
              <a:xfrm>
                <a:off x="0" y="264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1" name="Rectangle 16"/>
              <p:cNvSpPr>
                <a:spLocks noChangeArrowheads="1"/>
              </p:cNvSpPr>
              <p:nvPr userDrawn="1"/>
            </p:nvSpPr>
            <p:spPr bwMode="auto">
              <a:xfrm>
                <a:off x="0" y="288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2" name="Rectangle 17" descr="50%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3" name="Rectangle 18"/>
              <p:cNvSpPr>
                <a:spLocks noChangeArrowheads="1"/>
              </p:cNvSpPr>
              <p:nvPr userDrawn="1"/>
            </p:nvSpPr>
            <p:spPr bwMode="auto">
              <a:xfrm>
                <a:off x="0" y="336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4" name="Rectangle 19" descr="50%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5" name="Rectangle 20"/>
              <p:cNvSpPr>
                <a:spLocks noChangeArrowheads="1"/>
              </p:cNvSpPr>
              <p:nvPr userDrawn="1"/>
            </p:nvSpPr>
            <p:spPr bwMode="auto">
              <a:xfrm>
                <a:off x="0" y="384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76" name="Rectangle 21" descr="50%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6" name="Rectangle 22" descr="50%"/>
            <p:cNvSpPr>
              <a:spLocks noChangeArrowheads="1"/>
            </p:cNvSpPr>
            <p:nvPr/>
          </p:nvSpPr>
          <p:spPr bwMode="hidden">
            <a:xfrm>
              <a:off x="336" y="1248"/>
              <a:ext cx="5280" cy="144"/>
            </a:xfrm>
            <a:prstGeom prst="rect">
              <a:avLst/>
            </a:prstGeom>
            <a:pattFill prst="pct50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336" y="1200"/>
              <a:ext cx="5280" cy="0"/>
              <a:chOff x="144" y="1200"/>
              <a:chExt cx="5280" cy="0"/>
            </a:xfrm>
          </p:grpSpPr>
          <p:sp>
            <p:nvSpPr>
              <p:cNvPr id="37" name="Line 24"/>
              <p:cNvSpPr>
                <a:spLocks noChangeShapeType="1"/>
              </p:cNvSpPr>
              <p:nvPr/>
            </p:nvSpPr>
            <p:spPr bwMode="ltGray">
              <a:xfrm>
                <a:off x="1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8" name="Line 25"/>
              <p:cNvSpPr>
                <a:spLocks noChangeShapeType="1"/>
              </p:cNvSpPr>
              <p:nvPr/>
            </p:nvSpPr>
            <p:spPr bwMode="ltGray">
              <a:xfrm>
                <a:off x="6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9" name="Line 26"/>
              <p:cNvSpPr>
                <a:spLocks noChangeShapeType="1"/>
              </p:cNvSpPr>
              <p:nvPr/>
            </p:nvSpPr>
            <p:spPr bwMode="ltGray">
              <a:xfrm>
                <a:off x="3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0" name="Line 27"/>
              <p:cNvSpPr>
                <a:spLocks noChangeShapeType="1"/>
              </p:cNvSpPr>
              <p:nvPr/>
            </p:nvSpPr>
            <p:spPr bwMode="ltGray">
              <a:xfrm>
                <a:off x="11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" name="Line 28"/>
              <p:cNvSpPr>
                <a:spLocks noChangeShapeType="1"/>
              </p:cNvSpPr>
              <p:nvPr/>
            </p:nvSpPr>
            <p:spPr bwMode="ltGray">
              <a:xfrm>
                <a:off x="8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2" name="Line 29"/>
              <p:cNvSpPr>
                <a:spLocks noChangeShapeType="1"/>
              </p:cNvSpPr>
              <p:nvPr/>
            </p:nvSpPr>
            <p:spPr bwMode="ltGray">
              <a:xfrm>
                <a:off x="15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3" name="Line 30"/>
              <p:cNvSpPr>
                <a:spLocks noChangeShapeType="1"/>
              </p:cNvSpPr>
              <p:nvPr/>
            </p:nvSpPr>
            <p:spPr bwMode="ltGray">
              <a:xfrm>
                <a:off x="13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4" name="Line 31"/>
              <p:cNvSpPr>
                <a:spLocks noChangeShapeType="1"/>
              </p:cNvSpPr>
              <p:nvPr/>
            </p:nvSpPr>
            <p:spPr bwMode="ltGray">
              <a:xfrm>
                <a:off x="20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5" name="Line 32"/>
              <p:cNvSpPr>
                <a:spLocks noChangeShapeType="1"/>
              </p:cNvSpPr>
              <p:nvPr/>
            </p:nvSpPr>
            <p:spPr bwMode="ltGray">
              <a:xfrm>
                <a:off x="18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6" name="Line 33"/>
              <p:cNvSpPr>
                <a:spLocks noChangeShapeType="1"/>
              </p:cNvSpPr>
              <p:nvPr/>
            </p:nvSpPr>
            <p:spPr bwMode="ltGray">
              <a:xfrm>
                <a:off x="25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7" name="Line 34"/>
              <p:cNvSpPr>
                <a:spLocks noChangeShapeType="1"/>
              </p:cNvSpPr>
              <p:nvPr/>
            </p:nvSpPr>
            <p:spPr bwMode="ltGray">
              <a:xfrm>
                <a:off x="23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8" name="Line 35"/>
              <p:cNvSpPr>
                <a:spLocks noChangeShapeType="1"/>
              </p:cNvSpPr>
              <p:nvPr/>
            </p:nvSpPr>
            <p:spPr bwMode="ltGray">
              <a:xfrm>
                <a:off x="30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9" name="Line 36"/>
              <p:cNvSpPr>
                <a:spLocks noChangeShapeType="1"/>
              </p:cNvSpPr>
              <p:nvPr/>
            </p:nvSpPr>
            <p:spPr bwMode="ltGray">
              <a:xfrm>
                <a:off x="27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0" name="Line 37"/>
              <p:cNvSpPr>
                <a:spLocks noChangeShapeType="1"/>
              </p:cNvSpPr>
              <p:nvPr/>
            </p:nvSpPr>
            <p:spPr bwMode="ltGray">
              <a:xfrm>
                <a:off x="35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1" name="Line 38"/>
              <p:cNvSpPr>
                <a:spLocks noChangeShapeType="1"/>
              </p:cNvSpPr>
              <p:nvPr/>
            </p:nvSpPr>
            <p:spPr bwMode="ltGray">
              <a:xfrm>
                <a:off x="32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2" name="Line 39"/>
              <p:cNvSpPr>
                <a:spLocks noChangeShapeType="1"/>
              </p:cNvSpPr>
              <p:nvPr/>
            </p:nvSpPr>
            <p:spPr bwMode="ltGray">
              <a:xfrm>
                <a:off x="39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3" name="Line 40"/>
              <p:cNvSpPr>
                <a:spLocks noChangeShapeType="1"/>
              </p:cNvSpPr>
              <p:nvPr/>
            </p:nvSpPr>
            <p:spPr bwMode="ltGray">
              <a:xfrm>
                <a:off x="37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4" name="Line 41"/>
              <p:cNvSpPr>
                <a:spLocks noChangeShapeType="1"/>
              </p:cNvSpPr>
              <p:nvPr/>
            </p:nvSpPr>
            <p:spPr bwMode="ltGray">
              <a:xfrm>
                <a:off x="44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5" name="Line 42"/>
              <p:cNvSpPr>
                <a:spLocks noChangeShapeType="1"/>
              </p:cNvSpPr>
              <p:nvPr/>
            </p:nvSpPr>
            <p:spPr bwMode="ltGray">
              <a:xfrm>
                <a:off x="42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6" name="Line 43"/>
              <p:cNvSpPr>
                <a:spLocks noChangeShapeType="1"/>
              </p:cNvSpPr>
              <p:nvPr/>
            </p:nvSpPr>
            <p:spPr bwMode="ltGray">
              <a:xfrm>
                <a:off x="49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7" name="Line 44"/>
              <p:cNvSpPr>
                <a:spLocks noChangeShapeType="1"/>
              </p:cNvSpPr>
              <p:nvPr/>
            </p:nvSpPr>
            <p:spPr bwMode="ltGray">
              <a:xfrm>
                <a:off x="47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58" name="Line 45"/>
              <p:cNvSpPr>
                <a:spLocks noChangeShapeType="1"/>
              </p:cNvSpPr>
              <p:nvPr/>
            </p:nvSpPr>
            <p:spPr bwMode="ltGray">
              <a:xfrm>
                <a:off x="51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432" y="1728"/>
              <a:ext cx="192" cy="192"/>
              <a:chOff x="432" y="1728"/>
              <a:chExt cx="192" cy="192"/>
            </a:xfrm>
          </p:grpSpPr>
          <p:sp>
            <p:nvSpPr>
              <p:cNvPr id="33" name="Rectangle 47"/>
              <p:cNvSpPr>
                <a:spLocks noChangeArrowheads="1"/>
              </p:cNvSpPr>
              <p:nvPr userDrawn="1"/>
            </p:nvSpPr>
            <p:spPr bwMode="auto">
              <a:xfrm>
                <a:off x="432" y="1728"/>
                <a:ext cx="96" cy="96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4" name="Rectangle 48"/>
              <p:cNvSpPr>
                <a:spLocks noChangeArrowheads="1"/>
              </p:cNvSpPr>
              <p:nvPr userDrawn="1"/>
            </p:nvSpPr>
            <p:spPr bwMode="auto">
              <a:xfrm>
                <a:off x="528" y="1824"/>
                <a:ext cx="96" cy="96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5" name="Rectangle 49"/>
              <p:cNvSpPr>
                <a:spLocks noChangeArrowheads="1"/>
              </p:cNvSpPr>
              <p:nvPr userDrawn="1"/>
            </p:nvSpPr>
            <p:spPr bwMode="auto">
              <a:xfrm>
                <a:off x="528" y="1728"/>
                <a:ext cx="96" cy="9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6" name="Rectangle 50"/>
              <p:cNvSpPr>
                <a:spLocks noChangeArrowheads="1"/>
              </p:cNvSpPr>
              <p:nvPr userDrawn="1"/>
            </p:nvSpPr>
            <p:spPr bwMode="auto">
              <a:xfrm>
                <a:off x="432" y="1824"/>
                <a:ext cx="96" cy="9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grpSp>
          <p:nvGrpSpPr>
            <p:cNvPr id="9" name="Group 51"/>
            <p:cNvGrpSpPr>
              <a:grpSpLocks/>
            </p:cNvGrpSpPr>
            <p:nvPr/>
          </p:nvGrpSpPr>
          <p:grpSpPr bwMode="auto">
            <a:xfrm>
              <a:off x="336" y="2400"/>
              <a:ext cx="5280" cy="0"/>
              <a:chOff x="144" y="1200"/>
              <a:chExt cx="5280" cy="0"/>
            </a:xfrm>
          </p:grpSpPr>
          <p:sp>
            <p:nvSpPr>
              <p:cNvPr id="11" name="Line 52"/>
              <p:cNvSpPr>
                <a:spLocks noChangeShapeType="1"/>
              </p:cNvSpPr>
              <p:nvPr/>
            </p:nvSpPr>
            <p:spPr bwMode="ltGray">
              <a:xfrm>
                <a:off x="1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2" name="Line 53"/>
              <p:cNvSpPr>
                <a:spLocks noChangeShapeType="1"/>
              </p:cNvSpPr>
              <p:nvPr/>
            </p:nvSpPr>
            <p:spPr bwMode="ltGray">
              <a:xfrm>
                <a:off x="6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3" name="Line 54"/>
              <p:cNvSpPr>
                <a:spLocks noChangeShapeType="1"/>
              </p:cNvSpPr>
              <p:nvPr/>
            </p:nvSpPr>
            <p:spPr bwMode="ltGray">
              <a:xfrm>
                <a:off x="3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4" name="Line 55"/>
              <p:cNvSpPr>
                <a:spLocks noChangeShapeType="1"/>
              </p:cNvSpPr>
              <p:nvPr/>
            </p:nvSpPr>
            <p:spPr bwMode="ltGray">
              <a:xfrm>
                <a:off x="11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5" name="Line 56"/>
              <p:cNvSpPr>
                <a:spLocks noChangeShapeType="1"/>
              </p:cNvSpPr>
              <p:nvPr/>
            </p:nvSpPr>
            <p:spPr bwMode="ltGray">
              <a:xfrm>
                <a:off x="8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6" name="Line 57"/>
              <p:cNvSpPr>
                <a:spLocks noChangeShapeType="1"/>
              </p:cNvSpPr>
              <p:nvPr/>
            </p:nvSpPr>
            <p:spPr bwMode="ltGray">
              <a:xfrm>
                <a:off x="15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7" name="Line 58"/>
              <p:cNvSpPr>
                <a:spLocks noChangeShapeType="1"/>
              </p:cNvSpPr>
              <p:nvPr/>
            </p:nvSpPr>
            <p:spPr bwMode="ltGray">
              <a:xfrm>
                <a:off x="13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8" name="Line 59"/>
              <p:cNvSpPr>
                <a:spLocks noChangeShapeType="1"/>
              </p:cNvSpPr>
              <p:nvPr/>
            </p:nvSpPr>
            <p:spPr bwMode="ltGray">
              <a:xfrm>
                <a:off x="20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ltGray">
              <a:xfrm>
                <a:off x="18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0" name="Line 61"/>
              <p:cNvSpPr>
                <a:spLocks noChangeShapeType="1"/>
              </p:cNvSpPr>
              <p:nvPr/>
            </p:nvSpPr>
            <p:spPr bwMode="ltGray">
              <a:xfrm>
                <a:off x="25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1" name="Line 62"/>
              <p:cNvSpPr>
                <a:spLocks noChangeShapeType="1"/>
              </p:cNvSpPr>
              <p:nvPr/>
            </p:nvSpPr>
            <p:spPr bwMode="ltGray">
              <a:xfrm>
                <a:off x="23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2" name="Line 63"/>
              <p:cNvSpPr>
                <a:spLocks noChangeShapeType="1"/>
              </p:cNvSpPr>
              <p:nvPr/>
            </p:nvSpPr>
            <p:spPr bwMode="ltGray">
              <a:xfrm>
                <a:off x="30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3" name="Line 64"/>
              <p:cNvSpPr>
                <a:spLocks noChangeShapeType="1"/>
              </p:cNvSpPr>
              <p:nvPr/>
            </p:nvSpPr>
            <p:spPr bwMode="ltGray">
              <a:xfrm>
                <a:off x="27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4" name="Line 65"/>
              <p:cNvSpPr>
                <a:spLocks noChangeShapeType="1"/>
              </p:cNvSpPr>
              <p:nvPr/>
            </p:nvSpPr>
            <p:spPr bwMode="ltGray">
              <a:xfrm>
                <a:off x="35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5" name="Line 66"/>
              <p:cNvSpPr>
                <a:spLocks noChangeShapeType="1"/>
              </p:cNvSpPr>
              <p:nvPr/>
            </p:nvSpPr>
            <p:spPr bwMode="ltGray">
              <a:xfrm>
                <a:off x="32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6" name="Line 67"/>
              <p:cNvSpPr>
                <a:spLocks noChangeShapeType="1"/>
              </p:cNvSpPr>
              <p:nvPr/>
            </p:nvSpPr>
            <p:spPr bwMode="ltGray">
              <a:xfrm>
                <a:off x="39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7" name="Line 68"/>
              <p:cNvSpPr>
                <a:spLocks noChangeShapeType="1"/>
              </p:cNvSpPr>
              <p:nvPr/>
            </p:nvSpPr>
            <p:spPr bwMode="ltGray">
              <a:xfrm>
                <a:off x="37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8" name="Line 69"/>
              <p:cNvSpPr>
                <a:spLocks noChangeShapeType="1"/>
              </p:cNvSpPr>
              <p:nvPr/>
            </p:nvSpPr>
            <p:spPr bwMode="ltGray">
              <a:xfrm>
                <a:off x="44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29" name="Line 70"/>
              <p:cNvSpPr>
                <a:spLocks noChangeShapeType="1"/>
              </p:cNvSpPr>
              <p:nvPr/>
            </p:nvSpPr>
            <p:spPr bwMode="ltGray">
              <a:xfrm>
                <a:off x="42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0" name="Line 71"/>
              <p:cNvSpPr>
                <a:spLocks noChangeShapeType="1"/>
              </p:cNvSpPr>
              <p:nvPr/>
            </p:nvSpPr>
            <p:spPr bwMode="ltGray">
              <a:xfrm>
                <a:off x="49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1" name="Line 72"/>
              <p:cNvSpPr>
                <a:spLocks noChangeShapeType="1"/>
              </p:cNvSpPr>
              <p:nvPr/>
            </p:nvSpPr>
            <p:spPr bwMode="ltGray">
              <a:xfrm>
                <a:off x="47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32" name="Line 73"/>
              <p:cNvSpPr>
                <a:spLocks noChangeShapeType="1"/>
              </p:cNvSpPr>
              <p:nvPr/>
            </p:nvSpPr>
            <p:spPr bwMode="ltGray">
              <a:xfrm>
                <a:off x="51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10" name="Rectangle 74" descr="50%"/>
            <p:cNvSpPr>
              <a:spLocks noChangeArrowheads="1"/>
            </p:cNvSpPr>
            <p:nvPr/>
          </p:nvSpPr>
          <p:spPr bwMode="hidden">
            <a:xfrm>
              <a:off x="336" y="2208"/>
              <a:ext cx="5280" cy="144"/>
            </a:xfrm>
            <a:prstGeom prst="rect">
              <a:avLst/>
            </a:prstGeom>
            <a:pattFill prst="pct50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5195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1066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196" name="Rectangle 76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7" name="Rectangle 7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8" name="Rectangle 7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" name="Rectangle 7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289803-3C5D-4415-BD9D-068C6AE3BA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604F-D710-46D8-A8E6-A54F0503AF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B052B-BE72-4B4F-8ED1-8D57BADB7F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197A-297C-4CAA-80D1-70FE283ABD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BCEA5-00C3-4247-9F6C-F4171219EC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3B289-1753-4472-8EE4-1AC584DA07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42E39-AA9A-436D-94A3-7AC6B4010B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1DE70-2CA3-4728-A412-24C484024D1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9CF84-D5DE-4F1C-9430-57ADD6451B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4A627-2624-4BD1-B04A-D10532A3F7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FD15B-D5CF-41AE-8B5D-433EF826BA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6858000"/>
            <a:chOff x="0" y="0"/>
            <a:chExt cx="5472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240" cy="4320"/>
              <a:chOff x="0" y="0"/>
              <a:chExt cx="240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1" name="Rectangle 5" descr="50%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2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48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3" name="Rectangle 7" descr="50%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 userDrawn="1"/>
            </p:nvSpPr>
            <p:spPr bwMode="auto">
              <a:xfrm>
                <a:off x="0" y="96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5" name="Rectangle 9" descr="50%"/>
              <p:cNvSpPr>
                <a:spLocks noChangeArrowheads="1"/>
              </p:cNvSpPr>
              <p:nvPr userDrawn="1"/>
            </p:nvSpPr>
            <p:spPr bwMode="auto">
              <a:xfrm>
                <a:off x="0" y="120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6" name="Rectangle 10"/>
              <p:cNvSpPr>
                <a:spLocks noChangeArrowheads="1"/>
              </p:cNvSpPr>
              <p:nvPr userDrawn="1"/>
            </p:nvSpPr>
            <p:spPr bwMode="auto">
              <a:xfrm>
                <a:off x="0" y="144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7" name="Rectangle 11" descr="50%"/>
              <p:cNvSpPr>
                <a:spLocks noChangeArrowheads="1"/>
              </p:cNvSpPr>
              <p:nvPr userDrawn="1"/>
            </p:nvSpPr>
            <p:spPr bwMode="auto">
              <a:xfrm>
                <a:off x="0" y="168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92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09" name="Rectangle 13" descr="50%"/>
              <p:cNvSpPr>
                <a:spLocks noChangeArrowheads="1"/>
              </p:cNvSpPr>
              <p:nvPr userDrawn="1"/>
            </p:nvSpPr>
            <p:spPr bwMode="auto">
              <a:xfrm>
                <a:off x="0" y="216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1" name="Rectangle 15" descr="50%"/>
              <p:cNvSpPr>
                <a:spLocks noChangeArrowheads="1"/>
              </p:cNvSpPr>
              <p:nvPr userDrawn="1"/>
            </p:nvSpPr>
            <p:spPr bwMode="auto">
              <a:xfrm>
                <a:off x="0" y="264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2" name="Rectangle 16"/>
              <p:cNvSpPr>
                <a:spLocks noChangeArrowheads="1"/>
              </p:cNvSpPr>
              <p:nvPr userDrawn="1"/>
            </p:nvSpPr>
            <p:spPr bwMode="auto">
              <a:xfrm>
                <a:off x="0" y="288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3" name="Rectangle 17" descr="50%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 userDrawn="1"/>
            </p:nvSpPr>
            <p:spPr bwMode="auto">
              <a:xfrm>
                <a:off x="0" y="336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5" name="Rectangle 19" descr="50%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 userDrawn="1"/>
            </p:nvSpPr>
            <p:spPr bwMode="auto">
              <a:xfrm>
                <a:off x="0" y="3840"/>
                <a:ext cx="240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17" name="Rectangle 21" descr="50%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240" cy="240"/>
              </a:xfrm>
              <a:prstGeom prst="rect">
                <a:avLst/>
              </a:prstGeom>
              <a:pattFill prst="pct50">
                <a:fgClr>
                  <a:schemeClr val="accent2"/>
                </a:fgClr>
                <a:bgClr>
                  <a:schemeClr val="hlink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4118" name="Line 22"/>
            <p:cNvSpPr>
              <a:spLocks noChangeShapeType="1"/>
            </p:cNvSpPr>
            <p:nvPr/>
          </p:nvSpPr>
          <p:spPr bwMode="ltGray">
            <a:xfrm>
              <a:off x="144" y="240"/>
              <a:ext cx="53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grpSp>
          <p:nvGrpSpPr>
            <p:cNvPr id="1034" name="Group 23"/>
            <p:cNvGrpSpPr>
              <a:grpSpLocks/>
            </p:cNvGrpSpPr>
            <p:nvPr/>
          </p:nvGrpSpPr>
          <p:grpSpPr bwMode="auto">
            <a:xfrm>
              <a:off x="144" y="624"/>
              <a:ext cx="192" cy="192"/>
              <a:chOff x="1200" y="2256"/>
              <a:chExt cx="480" cy="480"/>
            </a:xfrm>
          </p:grpSpPr>
          <p:sp>
            <p:nvSpPr>
              <p:cNvPr id="4120" name="Rectangle 24"/>
              <p:cNvSpPr>
                <a:spLocks noChangeArrowheads="1"/>
              </p:cNvSpPr>
              <p:nvPr/>
            </p:nvSpPr>
            <p:spPr bwMode="hidden">
              <a:xfrm>
                <a:off x="1200" y="2256"/>
                <a:ext cx="240" cy="240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hidden">
              <a:xfrm>
                <a:off x="1440" y="2496"/>
                <a:ext cx="240" cy="240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hidden">
              <a:xfrm>
                <a:off x="1440" y="2256"/>
                <a:ext cx="240" cy="24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hidden">
              <a:xfrm>
                <a:off x="1200" y="2496"/>
                <a:ext cx="240" cy="24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  <p:grpSp>
          <p:nvGrpSpPr>
            <p:cNvPr id="1035" name="Group 28"/>
            <p:cNvGrpSpPr>
              <a:grpSpLocks/>
            </p:cNvGrpSpPr>
            <p:nvPr/>
          </p:nvGrpSpPr>
          <p:grpSpPr bwMode="auto">
            <a:xfrm>
              <a:off x="144" y="1200"/>
              <a:ext cx="5280" cy="0"/>
              <a:chOff x="144" y="1200"/>
              <a:chExt cx="5280" cy="0"/>
            </a:xfrm>
          </p:grpSpPr>
          <p:sp>
            <p:nvSpPr>
              <p:cNvPr id="4125" name="Line 29"/>
              <p:cNvSpPr>
                <a:spLocks noChangeShapeType="1"/>
              </p:cNvSpPr>
              <p:nvPr/>
            </p:nvSpPr>
            <p:spPr bwMode="ltGray">
              <a:xfrm>
                <a:off x="1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6" name="Line 30"/>
              <p:cNvSpPr>
                <a:spLocks noChangeShapeType="1"/>
              </p:cNvSpPr>
              <p:nvPr/>
            </p:nvSpPr>
            <p:spPr bwMode="ltGray">
              <a:xfrm>
                <a:off x="6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7" name="Line 31"/>
              <p:cNvSpPr>
                <a:spLocks noChangeShapeType="1"/>
              </p:cNvSpPr>
              <p:nvPr/>
            </p:nvSpPr>
            <p:spPr bwMode="ltGray">
              <a:xfrm>
                <a:off x="3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8" name="Line 32"/>
              <p:cNvSpPr>
                <a:spLocks noChangeShapeType="1"/>
              </p:cNvSpPr>
              <p:nvPr/>
            </p:nvSpPr>
            <p:spPr bwMode="ltGray">
              <a:xfrm>
                <a:off x="11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/>
            </p:nvSpPr>
            <p:spPr bwMode="ltGray">
              <a:xfrm>
                <a:off x="8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/>
            </p:nvSpPr>
            <p:spPr bwMode="ltGray">
              <a:xfrm>
                <a:off x="15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/>
            </p:nvSpPr>
            <p:spPr bwMode="ltGray">
              <a:xfrm>
                <a:off x="13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/>
            </p:nvSpPr>
            <p:spPr bwMode="ltGray">
              <a:xfrm>
                <a:off x="20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3" name="Line 37"/>
              <p:cNvSpPr>
                <a:spLocks noChangeShapeType="1"/>
              </p:cNvSpPr>
              <p:nvPr/>
            </p:nvSpPr>
            <p:spPr bwMode="ltGray">
              <a:xfrm>
                <a:off x="18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4" name="Line 38"/>
              <p:cNvSpPr>
                <a:spLocks noChangeShapeType="1"/>
              </p:cNvSpPr>
              <p:nvPr/>
            </p:nvSpPr>
            <p:spPr bwMode="ltGray">
              <a:xfrm>
                <a:off x="25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5" name="Line 39"/>
              <p:cNvSpPr>
                <a:spLocks noChangeShapeType="1"/>
              </p:cNvSpPr>
              <p:nvPr/>
            </p:nvSpPr>
            <p:spPr bwMode="ltGray">
              <a:xfrm>
                <a:off x="23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6" name="Line 40"/>
              <p:cNvSpPr>
                <a:spLocks noChangeShapeType="1"/>
              </p:cNvSpPr>
              <p:nvPr/>
            </p:nvSpPr>
            <p:spPr bwMode="ltGray">
              <a:xfrm>
                <a:off x="30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7" name="Line 41"/>
              <p:cNvSpPr>
                <a:spLocks noChangeShapeType="1"/>
              </p:cNvSpPr>
              <p:nvPr/>
            </p:nvSpPr>
            <p:spPr bwMode="ltGray">
              <a:xfrm>
                <a:off x="27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8" name="Line 42"/>
              <p:cNvSpPr>
                <a:spLocks noChangeShapeType="1"/>
              </p:cNvSpPr>
              <p:nvPr/>
            </p:nvSpPr>
            <p:spPr bwMode="ltGray">
              <a:xfrm>
                <a:off x="35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39" name="Line 43"/>
              <p:cNvSpPr>
                <a:spLocks noChangeShapeType="1"/>
              </p:cNvSpPr>
              <p:nvPr/>
            </p:nvSpPr>
            <p:spPr bwMode="ltGray">
              <a:xfrm>
                <a:off x="32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0" name="Line 44"/>
              <p:cNvSpPr>
                <a:spLocks noChangeShapeType="1"/>
              </p:cNvSpPr>
              <p:nvPr/>
            </p:nvSpPr>
            <p:spPr bwMode="ltGray">
              <a:xfrm>
                <a:off x="39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1" name="Line 45"/>
              <p:cNvSpPr>
                <a:spLocks noChangeShapeType="1"/>
              </p:cNvSpPr>
              <p:nvPr/>
            </p:nvSpPr>
            <p:spPr bwMode="ltGray">
              <a:xfrm>
                <a:off x="37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2" name="Line 46"/>
              <p:cNvSpPr>
                <a:spLocks noChangeShapeType="1"/>
              </p:cNvSpPr>
              <p:nvPr/>
            </p:nvSpPr>
            <p:spPr bwMode="ltGray">
              <a:xfrm>
                <a:off x="446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3" name="Line 47"/>
              <p:cNvSpPr>
                <a:spLocks noChangeShapeType="1"/>
              </p:cNvSpPr>
              <p:nvPr/>
            </p:nvSpPr>
            <p:spPr bwMode="ltGray">
              <a:xfrm>
                <a:off x="422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4" name="Line 48"/>
              <p:cNvSpPr>
                <a:spLocks noChangeShapeType="1"/>
              </p:cNvSpPr>
              <p:nvPr/>
            </p:nvSpPr>
            <p:spPr bwMode="ltGray">
              <a:xfrm>
                <a:off x="494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5" name="Line 49"/>
              <p:cNvSpPr>
                <a:spLocks noChangeShapeType="1"/>
              </p:cNvSpPr>
              <p:nvPr/>
            </p:nvSpPr>
            <p:spPr bwMode="ltGray">
              <a:xfrm>
                <a:off x="470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  <p:sp>
            <p:nvSpPr>
              <p:cNvPr id="4146" name="Line 50"/>
              <p:cNvSpPr>
                <a:spLocks noChangeShapeType="1"/>
              </p:cNvSpPr>
              <p:nvPr/>
            </p:nvSpPr>
            <p:spPr bwMode="ltGray">
              <a:xfrm>
                <a:off x="5184" y="1200"/>
                <a:ext cx="240" cy="0"/>
              </a:xfrm>
              <a:prstGeom prst="line">
                <a:avLst/>
              </a:pr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/>
              </a:p>
            </p:txBody>
          </p:sp>
        </p:grpSp>
      </p:grpSp>
      <p:sp>
        <p:nvSpPr>
          <p:cNvPr id="1027" name="Rectangle 5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49" name="Rectangle 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50" name="Rectangle 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51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0399631-195A-4F9D-AB4D-5E42A1CD1F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DSC027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5 Grupo"/>
          <p:cNvGrpSpPr/>
          <p:nvPr/>
        </p:nvGrpSpPr>
        <p:grpSpPr>
          <a:xfrm>
            <a:off x="683568" y="457200"/>
            <a:ext cx="8316416" cy="6209258"/>
            <a:chOff x="683568" y="457200"/>
            <a:chExt cx="8316416" cy="6209258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99592" y="457200"/>
              <a:ext cx="8092008" cy="1454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MX" b="1" dirty="0">
                  <a:solidFill>
                    <a:schemeClr val="tx2"/>
                  </a:solidFill>
                </a:rPr>
                <a:t>UNIVERSIDAD AUTÓNOMA DEL ESTADO DE MÉXICO</a:t>
              </a:r>
              <a:endParaRPr lang="es-ES" b="1" dirty="0">
                <a:solidFill>
                  <a:schemeClr val="tx2"/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es-MX" sz="1900" dirty="0">
                  <a:solidFill>
                    <a:schemeClr val="tx2"/>
                  </a:solidFill>
                </a:rPr>
                <a:t>FACULTAD DE </a:t>
              </a:r>
              <a:r>
                <a:rPr lang="es-MX" sz="1900" dirty="0" smtClean="0">
                  <a:solidFill>
                    <a:schemeClr val="tx2"/>
                  </a:solidFill>
                </a:rPr>
                <a:t>DERECHO</a:t>
              </a:r>
              <a:endParaRPr lang="es-ES" sz="1900" dirty="0">
                <a:solidFill>
                  <a:schemeClr val="tx2"/>
                </a:solidFill>
              </a:endParaRPr>
            </a:p>
            <a:p>
              <a:pPr algn="ctr">
                <a:spcBef>
                  <a:spcPct val="50000"/>
                </a:spcBef>
              </a:pPr>
              <a:endParaRPr lang="es-ES" dirty="0">
                <a:solidFill>
                  <a:schemeClr val="tx2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339975" y="2205038"/>
              <a:ext cx="6248400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MX" sz="1800" b="1" dirty="0" smtClean="0">
                  <a:solidFill>
                    <a:schemeClr val="tx2"/>
                  </a:solidFill>
                </a:rPr>
                <a:t>MAESTRÍA EN DERECHO AMBIENTAL</a:t>
              </a:r>
              <a:endParaRPr lang="es-MX" sz="1800" dirty="0">
                <a:solidFill>
                  <a:schemeClr val="tx2"/>
                </a:solidFill>
              </a:endParaRPr>
            </a:p>
            <a:p>
              <a:pPr algn="ctr">
                <a:spcBef>
                  <a:spcPct val="50000"/>
                </a:spcBef>
              </a:pPr>
              <a:endParaRPr lang="es-MX" sz="1800" dirty="0">
                <a:solidFill>
                  <a:schemeClr val="tx2"/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es-MX" sz="1800" b="1" dirty="0" smtClean="0">
                  <a:solidFill>
                    <a:schemeClr val="tx2"/>
                  </a:solidFill>
                </a:rPr>
                <a:t>Medio ambiente e integración económica: Retos actuales</a:t>
              </a:r>
              <a:endParaRPr lang="es-ES" sz="1800" b="1" dirty="0">
                <a:solidFill>
                  <a:schemeClr val="tx2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ES" sz="24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83568" y="3861048"/>
              <a:ext cx="35283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1800" dirty="0" smtClean="0">
                  <a:solidFill>
                    <a:schemeClr val="tx2"/>
                  </a:solidFill>
                </a:rPr>
                <a:t>Tema</a:t>
              </a:r>
              <a:r>
                <a:rPr lang="es-MX" sz="1800" dirty="0">
                  <a:solidFill>
                    <a:schemeClr val="tx2"/>
                  </a:solidFill>
                </a:rPr>
                <a:t>: La globalización financiera</a:t>
              </a:r>
              <a:endParaRPr lang="es-ES" sz="1800" dirty="0">
                <a:solidFill>
                  <a:schemeClr val="tx2"/>
                </a:solidFill>
              </a:endParaRPr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2771800" y="5589240"/>
              <a:ext cx="622818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MX" sz="1600" dirty="0" smtClean="0">
                  <a:solidFill>
                    <a:schemeClr val="tx2"/>
                  </a:solidFill>
                  <a:latin typeface="+mn-lt"/>
                </a:rPr>
                <a:t>Autor de la presentación:</a:t>
              </a:r>
            </a:p>
            <a:p>
              <a:pPr algn="r"/>
              <a:r>
                <a:rPr lang="es-MX" sz="1600" dirty="0" smtClean="0">
                  <a:solidFill>
                    <a:schemeClr val="tx2"/>
                  </a:solidFill>
                  <a:latin typeface="+mn-lt"/>
                </a:rPr>
                <a:t>José Gerardo Moreno Ayala</a:t>
              </a:r>
            </a:p>
            <a:p>
              <a:pPr algn="r"/>
              <a:r>
                <a:rPr lang="es-MX" sz="1600" dirty="0" smtClean="0">
                  <a:solidFill>
                    <a:schemeClr val="tx2"/>
                  </a:solidFill>
                  <a:latin typeface="+mn-lt"/>
                </a:rPr>
                <a:t>Septiembre de 2016</a:t>
              </a:r>
            </a:p>
            <a:p>
              <a:pPr algn="r"/>
              <a:r>
                <a:rPr lang="es-MX" sz="1600" dirty="0" smtClean="0">
                  <a:solidFill>
                    <a:schemeClr val="tx2"/>
                  </a:solidFill>
                </a:rPr>
                <a:t>Foto: </a:t>
              </a:r>
              <a:r>
                <a:rPr lang="es-MX" sz="1600" dirty="0" smtClean="0">
                  <a:solidFill>
                    <a:schemeClr val="tx2"/>
                  </a:solidFill>
                </a:rPr>
                <a:t>Puente en la  Ciudad Luz © 2007 </a:t>
              </a:r>
              <a:r>
                <a:rPr lang="es-MX" sz="1600" dirty="0" smtClean="0">
                  <a:solidFill>
                    <a:schemeClr val="tx2"/>
                  </a:solidFill>
                </a:rPr>
                <a:t>José Gerardo Moreno Ayala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457200" y="2133600"/>
            <a:ext cx="8686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En la década de los noventa los flujos internacionales de capital vincularon los mercados accionarios. 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En 1998, 90 países estaban bajo programas de ajuste del FMI.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“La desregulación de los mercados financieros en los países en vías de desarrollo a menudo ha llevado a elevados niveles de actividad especulativa, promovida en gran parte por los flujos de entrada de capital en el corto plazo” (p. 244).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Las crisis producen un efecto contagioso y muchas veces, a pesar de rescates e intervenciones masivas de los gobiernos o FMI, los capitales huyen y las monedas se desploman.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“...LOS FLUJOS DE CAPITAL DE CORTO PLAZO GENERAN UN  ALTO GRADO DE VOLATILIDAD Y UN RIESGO SISTÉMICO EN LOS MERCADOS DE CAPITAL GLOBALES” (P. 244-245)</a:t>
            </a:r>
            <a:endParaRPr lang="es-ES" sz="2000"/>
          </a:p>
        </p:txBody>
      </p:sp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72400" cy="926976"/>
          </a:xfrm>
        </p:spPr>
        <p:txBody>
          <a:bodyPr/>
          <a:lstStyle/>
          <a:p>
            <a:r>
              <a:rPr lang="es-MX" dirty="0" smtClean="0"/>
              <a:t>Bibliografía: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err="1" smtClean="0"/>
              <a:t>Held</a:t>
            </a:r>
            <a:r>
              <a:rPr lang="es-MX" sz="2800" dirty="0" smtClean="0"/>
              <a:t>, David </a:t>
            </a:r>
            <a:r>
              <a:rPr lang="es-MX" sz="2800" i="1" dirty="0" smtClean="0"/>
              <a:t>et al</a:t>
            </a:r>
            <a:r>
              <a:rPr lang="es-MX" sz="2800" dirty="0" smtClean="0"/>
              <a:t> (2002),</a:t>
            </a:r>
            <a:r>
              <a:rPr lang="es-MX" sz="2800" i="1" dirty="0" smtClean="0"/>
              <a:t> Transformaciones globales. Política, economía y cultura</a:t>
            </a:r>
            <a:r>
              <a:rPr lang="es-MX" sz="2800" dirty="0" smtClean="0"/>
              <a:t>, México, Oxford </a:t>
            </a:r>
            <a:r>
              <a:rPr lang="es-MX" sz="2800" dirty="0" err="1" smtClean="0"/>
              <a:t>University</a:t>
            </a:r>
            <a:r>
              <a:rPr lang="es-MX" sz="2800" dirty="0" smtClean="0"/>
              <a:t> </a:t>
            </a:r>
            <a:r>
              <a:rPr lang="es-MX" sz="2800" dirty="0" err="1" smtClean="0"/>
              <a:t>Press</a:t>
            </a:r>
            <a:r>
              <a:rPr lang="es-MX" sz="2800" dirty="0" smtClean="0"/>
              <a:t>.</a:t>
            </a:r>
          </a:p>
          <a:p>
            <a:endParaRPr lang="es-MX" dirty="0"/>
          </a:p>
        </p:txBody>
      </p:sp>
      <p:grpSp>
        <p:nvGrpSpPr>
          <p:cNvPr id="4" name="3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685800" y="1371600"/>
            <a:ext cx="746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533400" y="2133600"/>
            <a:ext cx="83820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/>
              <a:t>Desde la década de los setenta creció el alcance del sistema financiero mundial: países en desarrollo (PED) y del Este se incorporan como prestatarios.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En 1981, 70% de la deuda insoluta se concentraba en 10 países.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Los países más pobres, excluidos, sólo recibían ayudas oficiales o IED.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Los países en desarrollo tenían controles de capital, pero en 90’s se redujeron por programas de ajuste estructural.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Las elites y dictadores de países en desarrollo depositaban divisas fuertes. 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Las calificadoras internacionales los consideraban de riesgo elevado.  </a:t>
            </a:r>
            <a:r>
              <a:rPr lang="es-MX" sz="2000" dirty="0" smtClean="0"/>
              <a:t>  i</a:t>
            </a:r>
            <a:endParaRPr lang="es-ES" sz="2000" dirty="0"/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 dirty="0"/>
              <a:t>Hasta 1990, la incorporación de los países en desarrollo a los mercados financieros internacionales se limitaba a las ayudas oficiales, la IED y los préstamos bancarios. Las empresas no emitían acciones internacionalmente y los inversionistas internacionales no adquirían sus acciones.</a:t>
            </a:r>
          </a:p>
        </p:txBody>
      </p:sp>
      <p:sp>
        <p:nvSpPr>
          <p:cNvPr id="4102" name="Line 9"/>
          <p:cNvSpPr>
            <a:spLocks noChangeShapeType="1"/>
          </p:cNvSpPr>
          <p:nvPr/>
        </p:nvSpPr>
        <p:spPr bwMode="auto">
          <a:xfrm flipV="1">
            <a:off x="7885113" y="515778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s-MX"/>
          </a:p>
        </p:txBody>
      </p:sp>
      <p:grpSp>
        <p:nvGrpSpPr>
          <p:cNvPr id="7" name="6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457200" y="2057400"/>
            <a:ext cx="86868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En los setenta, los PED, absorbían ¼ - 1/3 de préstamos bancarios, disminuyeron con la crisis  de la deuda y se recuperaron hasta mediados de 1990.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En AL los flujos netos de salida entre 1983 y 1989 de 116 billones de dólares y entre 1990 y 1994 los flujos netos que entraron fueron por 200 billones. En los 90’s comenzaron a emitir bonos y acciones internacionales.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Los inversionistas internacionales fueron atraídos por las mayores tasas de interés en los PED, asumiendo una perspectiva más global en la asignación de su cartera.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El incremento más notable de flujos financieros internacionales a PED fue a bonos internacionales.</a:t>
            </a:r>
            <a:endParaRPr lang="es-ES" sz="2000"/>
          </a:p>
        </p:txBody>
      </p:sp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81200"/>
            <a:ext cx="8763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8686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Dentro de los PED, Asia y AL dominan los flujos, pero países del Este han aumentado su participación.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A finales de los 90 los flujos de capital privado a PED’s, como % de PIB o inversión, mayores que en 70’s, pero declinaron con la crisis de Asia.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La IED a los más pobres (África) representaba 1% del total, pero la AOD representaba 2/3 de su inversión fija bruta.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es-MX" sz="2000"/>
          </a:p>
          <a:p>
            <a:pPr>
              <a:spcBef>
                <a:spcPct val="50000"/>
              </a:spcBef>
            </a:pPr>
            <a:endParaRPr lang="es-ES" sz="2000"/>
          </a:p>
        </p:txBody>
      </p:sp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812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pic>
        <p:nvPicPr>
          <p:cNvPr id="922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81200"/>
            <a:ext cx="853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81000" y="1905000"/>
            <a:ext cx="8763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“En 1987, alrededor de 50 centavos de dólar de cada 100 dólares  estaban invertidos en los mercados [de capital] nacientes, pero en 1993 más de 16 de cada 100 dólares incrementales de inversión extranjera estaban invertidos en los mercados nacientes” (P. 243)</a:t>
            </a:r>
            <a:r>
              <a:rPr lang="es-MX" sz="2000">
                <a:cs typeface="Arial" charset="0"/>
              </a:rPr>
              <a:t>, aumentando su participación en la capitalización mundial de 5 a 10 por ciento</a:t>
            </a:r>
            <a:r>
              <a:rPr lang="es-MX" sz="2000"/>
              <a:t>: </a:t>
            </a:r>
            <a:r>
              <a:rPr lang="es-ES" sz="2000">
                <a:cs typeface="Arial" charset="0"/>
              </a:rPr>
              <a:t>México, Argentina, Brasil, Chile</a:t>
            </a:r>
            <a:r>
              <a:rPr lang="es-MX" sz="2000">
                <a:cs typeface="Arial" charset="0"/>
              </a:rPr>
              <a:t>, </a:t>
            </a:r>
            <a:r>
              <a:rPr lang="es-ES" sz="2000">
                <a:cs typeface="Arial" charset="0"/>
              </a:rPr>
              <a:t>China, Indonesia, Corea del Sur, Tailandia, Singapur, Taiwán (países emergentes)</a:t>
            </a:r>
            <a:r>
              <a:rPr lang="es-MX" sz="2000">
                <a:cs typeface="Arial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>
                <a:cs typeface="Arial" charset="0"/>
              </a:rPr>
              <a:t>Las crisis de México (1994) y Asia (1997) disminuyeron los flujos de capital.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533400" y="1447800"/>
            <a:ext cx="744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4.6.2. La extensión y la estratificación del sistema financiero global.</a:t>
            </a:r>
            <a:endParaRPr lang="es-ES" sz="2000" b="1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457200" y="5029200"/>
            <a:ext cx="8686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/>
              <a:t>“En resumen, los países en vías de desarrollo y las economías en transición están incorporados en el sistema financiero global, pero en una forma decididamente jerárquica y desigual. Algunos países han tenido un acceso periódico a los préstamos internacionales privados, pero también se han enfrentado periódicamente a un racionamiento del crédito”(p. 243).</a:t>
            </a:r>
            <a:endParaRPr lang="es-ES" sz="2000"/>
          </a:p>
        </p:txBody>
      </p:sp>
      <p:pic>
        <p:nvPicPr>
          <p:cNvPr id="1127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8305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6 Grupo"/>
          <p:cNvGrpSpPr/>
          <p:nvPr/>
        </p:nvGrpSpPr>
        <p:grpSpPr>
          <a:xfrm>
            <a:off x="533400" y="381000"/>
            <a:ext cx="8319053" cy="646331"/>
            <a:chOff x="533400" y="381000"/>
            <a:chExt cx="8319053" cy="646331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533400" y="381000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UAEM/Facultad de Derecho</a:t>
              </a:r>
              <a:endParaRPr lang="es-ES" sz="1800" dirty="0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724400" y="381000"/>
              <a:ext cx="412805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800" dirty="0" smtClean="0"/>
                <a:t>Medio ambiente e integración económica: </a:t>
              </a:r>
            </a:p>
            <a:p>
              <a:r>
                <a:rPr lang="es-MX" sz="1800" dirty="0" smtClean="0"/>
                <a:t>Retos Actuales/JGMA</a:t>
              </a:r>
              <a:endParaRPr lang="es-E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mero">
  <a:themeElements>
    <a:clrScheme name="Damero 1">
      <a:dk1>
        <a:srgbClr val="000000"/>
      </a:dk1>
      <a:lt1>
        <a:srgbClr val="83C1C0"/>
      </a:lt1>
      <a:dk2>
        <a:srgbClr val="FFFFFF"/>
      </a:dk2>
      <a:lt2>
        <a:srgbClr val="009999"/>
      </a:lt2>
      <a:accent1>
        <a:srgbClr val="C0C0C0"/>
      </a:accent1>
      <a:accent2>
        <a:srgbClr val="00EEE8"/>
      </a:accent2>
      <a:accent3>
        <a:srgbClr val="C1DDDC"/>
      </a:accent3>
      <a:accent4>
        <a:srgbClr val="000000"/>
      </a:accent4>
      <a:accent5>
        <a:srgbClr val="DCDCDC"/>
      </a:accent5>
      <a:accent6>
        <a:srgbClr val="00D8D2"/>
      </a:accent6>
      <a:hlink>
        <a:srgbClr val="FFFFFF"/>
      </a:hlink>
      <a:folHlink>
        <a:srgbClr val="CFD1E7"/>
      </a:folHlink>
    </a:clrScheme>
    <a:fontScheme name="Dame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mero 1">
        <a:dk1>
          <a:srgbClr val="000000"/>
        </a:dk1>
        <a:lt1>
          <a:srgbClr val="83C1C0"/>
        </a:lt1>
        <a:dk2>
          <a:srgbClr val="FFFFFF"/>
        </a:dk2>
        <a:lt2>
          <a:srgbClr val="009999"/>
        </a:lt2>
        <a:accent1>
          <a:srgbClr val="C0C0C0"/>
        </a:accent1>
        <a:accent2>
          <a:srgbClr val="00EEE8"/>
        </a:accent2>
        <a:accent3>
          <a:srgbClr val="C1DDDC"/>
        </a:accent3>
        <a:accent4>
          <a:srgbClr val="000000"/>
        </a:accent4>
        <a:accent5>
          <a:srgbClr val="DCDCDC"/>
        </a:accent5>
        <a:accent6>
          <a:srgbClr val="00D8D2"/>
        </a:accent6>
        <a:hlink>
          <a:srgbClr val="FFFFFF"/>
        </a:hlink>
        <a:folHlink>
          <a:srgbClr val="CFD1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mero 2">
        <a:dk1>
          <a:srgbClr val="000000"/>
        </a:dk1>
        <a:lt1>
          <a:srgbClr val="FFFFFF"/>
        </a:lt1>
        <a:dk2>
          <a:srgbClr val="5F5F5F"/>
        </a:dk2>
        <a:lt2>
          <a:srgbClr val="47979D"/>
        </a:lt2>
        <a:accent1>
          <a:srgbClr val="DDDDDD"/>
        </a:accent1>
        <a:accent2>
          <a:srgbClr val="9DCDCD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EBABA"/>
        </a:accent6>
        <a:hlink>
          <a:srgbClr val="AFCDE3"/>
        </a:hlink>
        <a:folHlink>
          <a:srgbClr val="CFD1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mero 3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D:\Archivos de programa\Microsoft Office\Templates\Diseños de presentaciones\Damero.pot</Template>
  <TotalTime>482</TotalTime>
  <Words>948</Words>
  <Application>Microsoft Office PowerPoint</Application>
  <PresentationFormat>Presentación en pantalla (4:3)</PresentationFormat>
  <Paragraphs>83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Damero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Bibliografía: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 Moreno Ayala</dc:creator>
  <cp:lastModifiedBy>Gerardo</cp:lastModifiedBy>
  <cp:revision>26</cp:revision>
  <dcterms:created xsi:type="dcterms:W3CDTF">2008-02-27T01:25:38Z</dcterms:created>
  <dcterms:modified xsi:type="dcterms:W3CDTF">2016-10-11T23:47:09Z</dcterms:modified>
</cp:coreProperties>
</file>