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sldIdLst>
    <p:sldId id="256" r:id="rId2"/>
    <p:sldId id="257" r:id="rId3"/>
    <p:sldId id="258" r:id="rId4"/>
    <p:sldId id="259" r:id="rId5"/>
    <p:sldId id="260" r:id="rId6"/>
    <p:sldId id="261" r:id="rId7"/>
    <p:sldId id="271" r:id="rId8"/>
    <p:sldId id="272" r:id="rId9"/>
    <p:sldId id="262" r:id="rId10"/>
    <p:sldId id="273" r:id="rId11"/>
    <p:sldId id="263" r:id="rId12"/>
    <p:sldId id="264" r:id="rId13"/>
    <p:sldId id="270" r:id="rId14"/>
    <p:sldId id="269" r:id="rId15"/>
    <p:sldId id="268" r:id="rId16"/>
    <p:sldId id="265" r:id="rId17"/>
    <p:sldId id="266" r:id="rId18"/>
    <p:sldId id="267" r:id="rId19"/>
    <p:sldId id="274" r:id="rId20"/>
  </p:sldIdLst>
  <p:sldSz cx="9144000" cy="6858000" type="screen4x3"/>
  <p:notesSz cx="6858000" cy="9144000"/>
  <p:defaultTextStyle>
    <a:defPPr>
      <a:defRPr lang="es-E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68" autoAdjust="0"/>
    <p:restoredTop sz="96589" autoAdjust="0"/>
  </p:normalViewPr>
  <p:slideViewPr>
    <p:cSldViewPr>
      <p:cViewPr>
        <p:scale>
          <a:sx n="100" d="100"/>
          <a:sy n="100" d="100"/>
        </p:scale>
        <p:origin x="-168"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s-ES"/>
          </a:p>
        </p:txBody>
      </p:sp>
      <p:sp>
        <p:nvSpPr>
          <p:cNvPr id="194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94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s-ES"/>
          </a:p>
        </p:txBody>
      </p:sp>
      <p:sp>
        <p:nvSpPr>
          <p:cNvPr id="194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FB25816-06AB-419A-B390-2A6E60745500}"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184376-9F95-4805-AE9B-6F6E9E8ABDFC}" type="slidenum">
              <a:rPr lang="es-ES"/>
              <a:pPr/>
              <a:t>1</a:t>
            </a:fld>
            <a:endParaRPr lang="es-E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DC17D2-676F-46C8-BA6A-C91346EAF04A}" type="slidenum">
              <a:rPr lang="es-ES"/>
              <a:pPr/>
              <a:t>12</a:t>
            </a:fld>
            <a:endParaRPr lang="es-E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0FF831-D853-4D09-9666-D46D848B51BB}" type="slidenum">
              <a:rPr lang="es-ES"/>
              <a:pPr/>
              <a:t>13</a:t>
            </a:fld>
            <a:endParaRPr lang="es-E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C5DCE8-D214-4680-A99A-5A2C687CF06A}" type="slidenum">
              <a:rPr lang="es-ES"/>
              <a:pPr/>
              <a:t>14</a:t>
            </a:fld>
            <a:endParaRPr lang="es-E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71F008-D857-40D7-8316-BDDB719166CC}" type="slidenum">
              <a:rPr lang="es-ES"/>
              <a:pPr/>
              <a:t>15</a:t>
            </a:fld>
            <a:endParaRPr lang="es-E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E3C481-A25B-42D5-A3E9-B591B174ECDB}" type="slidenum">
              <a:rPr lang="es-ES"/>
              <a:pPr/>
              <a:t>16</a:t>
            </a:fld>
            <a:endParaRPr lang="es-E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40A550-6C0F-469C-83BF-D83361C37A91}" type="slidenum">
              <a:rPr lang="es-ES"/>
              <a:pPr/>
              <a:t>17</a:t>
            </a:fld>
            <a:endParaRPr lang="es-E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E782A5-3D87-4A4C-810C-6E5C77A388A1}" type="slidenum">
              <a:rPr lang="es-ES"/>
              <a:pPr/>
              <a:t>18</a:t>
            </a:fld>
            <a:endParaRPr lang="es-E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CC79FD-5CE2-4F49-8D1A-44F7AD6EC011}" type="slidenum">
              <a:rPr lang="es-ES"/>
              <a:pPr/>
              <a:t>2</a:t>
            </a:fld>
            <a:endParaRPr lang="es-E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F9BA5E-522A-45AF-ADEC-68307043569B}" type="slidenum">
              <a:rPr lang="es-ES"/>
              <a:pPr/>
              <a:t>3</a:t>
            </a:fld>
            <a:endParaRPr lang="es-E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6A6888-0BAB-47D9-B334-EDC26D901EE1}" type="slidenum">
              <a:rPr lang="es-ES"/>
              <a:pPr/>
              <a:t>4</a:t>
            </a:fld>
            <a:endParaRPr lang="es-E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3450E3-886A-44B1-8022-60D903235CB6}" type="slidenum">
              <a:rPr lang="es-ES"/>
              <a:pPr/>
              <a:t>5</a:t>
            </a:fld>
            <a:endParaRPr lang="es-E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C085AB-67E8-40F6-8BCB-71469DBF901D}" type="slidenum">
              <a:rPr lang="es-ES"/>
              <a:pPr/>
              <a:t>6</a:t>
            </a:fld>
            <a:endParaRPr lang="es-E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C9CF65-8839-4075-9968-F36D7C6F0202}" type="slidenum">
              <a:rPr lang="es-ES"/>
              <a:pPr/>
              <a:t>7</a:t>
            </a:fld>
            <a:endParaRPr lang="es-E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607DD0-F349-47B0-944E-3AF55A8AF0E2}" type="slidenum">
              <a:rPr lang="es-ES"/>
              <a:pPr/>
              <a:t>9</a:t>
            </a:fld>
            <a:endParaRPr lang="es-E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F1C648-E48C-446A-85F1-246FA36374CB}" type="slidenum">
              <a:rPr lang="es-ES"/>
              <a:pPr/>
              <a:t>11</a:t>
            </a:fld>
            <a:endParaRPr lang="es-E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8915400" cy="6858000"/>
            <a:chOff x="0" y="0"/>
            <a:chExt cx="5616" cy="4320"/>
          </a:xfrm>
        </p:grpSpPr>
        <p:grpSp>
          <p:nvGrpSpPr>
            <p:cNvPr id="5123" name="Group 3"/>
            <p:cNvGrpSpPr>
              <a:grpSpLocks/>
            </p:cNvGrpSpPr>
            <p:nvPr/>
          </p:nvGrpSpPr>
          <p:grpSpPr bwMode="auto">
            <a:xfrm>
              <a:off x="0" y="0"/>
              <a:ext cx="240" cy="4320"/>
              <a:chOff x="0" y="0"/>
              <a:chExt cx="240" cy="4320"/>
            </a:xfrm>
          </p:grpSpPr>
          <p:sp>
            <p:nvSpPr>
              <p:cNvPr id="5124" name="Rectangle 4"/>
              <p:cNvSpPr>
                <a:spLocks noChangeArrowheads="1"/>
              </p:cNvSpPr>
              <p:nvPr userDrawn="1"/>
            </p:nvSpPr>
            <p:spPr bwMode="auto">
              <a:xfrm>
                <a:off x="0" y="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25" name="Rectangle 5" descr="50%"/>
              <p:cNvSpPr>
                <a:spLocks noChangeArrowheads="1"/>
              </p:cNvSpPr>
              <p:nvPr userDrawn="1"/>
            </p:nvSpPr>
            <p:spPr bwMode="auto">
              <a:xfrm>
                <a:off x="0" y="2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26" name="Rectangle 6"/>
              <p:cNvSpPr>
                <a:spLocks noChangeArrowheads="1"/>
              </p:cNvSpPr>
              <p:nvPr userDrawn="1"/>
            </p:nvSpPr>
            <p:spPr bwMode="auto">
              <a:xfrm>
                <a:off x="0" y="48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27" name="Rectangle 7" descr="50%"/>
              <p:cNvSpPr>
                <a:spLocks noChangeArrowheads="1"/>
              </p:cNvSpPr>
              <p:nvPr userDrawn="1"/>
            </p:nvSpPr>
            <p:spPr bwMode="auto">
              <a:xfrm>
                <a:off x="0" y="7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28" name="Rectangle 8"/>
              <p:cNvSpPr>
                <a:spLocks noChangeArrowheads="1"/>
              </p:cNvSpPr>
              <p:nvPr userDrawn="1"/>
            </p:nvSpPr>
            <p:spPr bwMode="auto">
              <a:xfrm>
                <a:off x="0" y="96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29" name="Rectangle 9" descr="50%"/>
              <p:cNvSpPr>
                <a:spLocks noChangeArrowheads="1"/>
              </p:cNvSpPr>
              <p:nvPr userDrawn="1"/>
            </p:nvSpPr>
            <p:spPr bwMode="auto">
              <a:xfrm>
                <a:off x="0" y="12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30" name="Rectangle 10"/>
              <p:cNvSpPr>
                <a:spLocks noChangeArrowheads="1"/>
              </p:cNvSpPr>
              <p:nvPr userDrawn="1"/>
            </p:nvSpPr>
            <p:spPr bwMode="auto">
              <a:xfrm>
                <a:off x="0" y="144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31" name="Rectangle 11" descr="50%"/>
              <p:cNvSpPr>
                <a:spLocks noChangeArrowheads="1"/>
              </p:cNvSpPr>
              <p:nvPr userDrawn="1"/>
            </p:nvSpPr>
            <p:spPr bwMode="auto">
              <a:xfrm>
                <a:off x="0" y="16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32" name="Rectangle 12"/>
              <p:cNvSpPr>
                <a:spLocks noChangeArrowheads="1"/>
              </p:cNvSpPr>
              <p:nvPr userDrawn="1"/>
            </p:nvSpPr>
            <p:spPr bwMode="auto">
              <a:xfrm>
                <a:off x="0" y="192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33" name="Rectangle 13" descr="50%"/>
              <p:cNvSpPr>
                <a:spLocks noChangeArrowheads="1"/>
              </p:cNvSpPr>
              <p:nvPr userDrawn="1"/>
            </p:nvSpPr>
            <p:spPr bwMode="auto">
              <a:xfrm>
                <a:off x="0" y="216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34" name="Rectangle 14"/>
              <p:cNvSpPr>
                <a:spLocks noChangeArrowheads="1"/>
              </p:cNvSpPr>
              <p:nvPr userDrawn="1"/>
            </p:nvSpPr>
            <p:spPr bwMode="auto">
              <a:xfrm>
                <a:off x="0" y="240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35" name="Rectangle 15" descr="50%"/>
              <p:cNvSpPr>
                <a:spLocks noChangeArrowheads="1"/>
              </p:cNvSpPr>
              <p:nvPr userDrawn="1"/>
            </p:nvSpPr>
            <p:spPr bwMode="auto">
              <a:xfrm>
                <a:off x="0" y="26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36" name="Rectangle 16"/>
              <p:cNvSpPr>
                <a:spLocks noChangeArrowheads="1"/>
              </p:cNvSpPr>
              <p:nvPr userDrawn="1"/>
            </p:nvSpPr>
            <p:spPr bwMode="auto">
              <a:xfrm>
                <a:off x="0" y="288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37" name="Rectangle 17" descr="50%"/>
              <p:cNvSpPr>
                <a:spLocks noChangeArrowheads="1"/>
              </p:cNvSpPr>
              <p:nvPr userDrawn="1"/>
            </p:nvSpPr>
            <p:spPr bwMode="auto">
              <a:xfrm>
                <a:off x="0" y="31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38" name="Rectangle 18"/>
              <p:cNvSpPr>
                <a:spLocks noChangeArrowheads="1"/>
              </p:cNvSpPr>
              <p:nvPr userDrawn="1"/>
            </p:nvSpPr>
            <p:spPr bwMode="auto">
              <a:xfrm>
                <a:off x="0" y="336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39" name="Rectangle 19" descr="50%"/>
              <p:cNvSpPr>
                <a:spLocks noChangeArrowheads="1"/>
              </p:cNvSpPr>
              <p:nvPr userDrawn="1"/>
            </p:nvSpPr>
            <p:spPr bwMode="auto">
              <a:xfrm>
                <a:off x="0" y="36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5140" name="Rectangle 20"/>
              <p:cNvSpPr>
                <a:spLocks noChangeArrowheads="1"/>
              </p:cNvSpPr>
              <p:nvPr userDrawn="1"/>
            </p:nvSpPr>
            <p:spPr bwMode="auto">
              <a:xfrm>
                <a:off x="0" y="384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5141" name="Rectangle 21" descr="50%"/>
              <p:cNvSpPr>
                <a:spLocks noChangeArrowheads="1"/>
              </p:cNvSpPr>
              <p:nvPr userDrawn="1"/>
            </p:nvSpPr>
            <p:spPr bwMode="auto">
              <a:xfrm>
                <a:off x="0" y="40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grpSp>
        <p:sp>
          <p:nvSpPr>
            <p:cNvPr id="5142" name="Rectangle 22" descr="50%"/>
            <p:cNvSpPr>
              <a:spLocks noChangeArrowheads="1"/>
            </p:cNvSpPr>
            <p:nvPr/>
          </p:nvSpPr>
          <p:spPr bwMode="hidden">
            <a:xfrm>
              <a:off x="336" y="1248"/>
              <a:ext cx="5280" cy="144"/>
            </a:xfrm>
            <a:prstGeom prst="rect">
              <a:avLst/>
            </a:prstGeom>
            <a:pattFill prst="pct50">
              <a:fgClr>
                <a:schemeClr val="bg2"/>
              </a:fgClr>
              <a:bgClr>
                <a:schemeClr val="bg1"/>
              </a:bgClr>
            </a:pattFill>
            <a:ln w="9525">
              <a:noFill/>
              <a:miter lim="800000"/>
              <a:headEnd/>
              <a:tailEnd/>
            </a:ln>
            <a:effectLst/>
          </p:spPr>
          <p:txBody>
            <a:bodyPr wrap="none" anchor="ctr"/>
            <a:lstStyle/>
            <a:p>
              <a:endParaRPr lang="es-MX"/>
            </a:p>
          </p:txBody>
        </p:sp>
        <p:grpSp>
          <p:nvGrpSpPr>
            <p:cNvPr id="5143" name="Group 23"/>
            <p:cNvGrpSpPr>
              <a:grpSpLocks/>
            </p:cNvGrpSpPr>
            <p:nvPr/>
          </p:nvGrpSpPr>
          <p:grpSpPr bwMode="auto">
            <a:xfrm>
              <a:off x="336" y="1200"/>
              <a:ext cx="5280" cy="0"/>
              <a:chOff x="144" y="1200"/>
              <a:chExt cx="5280" cy="0"/>
            </a:xfrm>
          </p:grpSpPr>
          <p:sp>
            <p:nvSpPr>
              <p:cNvPr id="5144" name="Line 24"/>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endParaRPr lang="es-MX"/>
              </a:p>
            </p:txBody>
          </p:sp>
          <p:sp>
            <p:nvSpPr>
              <p:cNvPr id="5145" name="Line 25"/>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endParaRPr lang="es-MX"/>
              </a:p>
            </p:txBody>
          </p:sp>
          <p:sp>
            <p:nvSpPr>
              <p:cNvPr id="5146" name="Line 26"/>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endParaRPr lang="es-MX"/>
              </a:p>
            </p:txBody>
          </p:sp>
          <p:sp>
            <p:nvSpPr>
              <p:cNvPr id="5147" name="Line 27"/>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endParaRPr lang="es-MX"/>
              </a:p>
            </p:txBody>
          </p:sp>
          <p:sp>
            <p:nvSpPr>
              <p:cNvPr id="5148" name="Line 28"/>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endParaRPr lang="es-MX"/>
              </a:p>
            </p:txBody>
          </p:sp>
          <p:sp>
            <p:nvSpPr>
              <p:cNvPr id="5149" name="Line 29"/>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endParaRPr lang="es-MX"/>
              </a:p>
            </p:txBody>
          </p:sp>
          <p:sp>
            <p:nvSpPr>
              <p:cNvPr id="5150" name="Line 30"/>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endParaRPr lang="es-MX"/>
              </a:p>
            </p:txBody>
          </p:sp>
          <p:sp>
            <p:nvSpPr>
              <p:cNvPr id="5151" name="Line 31"/>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endParaRPr lang="es-MX"/>
              </a:p>
            </p:txBody>
          </p:sp>
          <p:sp>
            <p:nvSpPr>
              <p:cNvPr id="5152" name="Line 32"/>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endParaRPr lang="es-MX"/>
              </a:p>
            </p:txBody>
          </p:sp>
          <p:sp>
            <p:nvSpPr>
              <p:cNvPr id="5153" name="Line 33"/>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endParaRPr lang="es-MX"/>
              </a:p>
            </p:txBody>
          </p:sp>
          <p:sp>
            <p:nvSpPr>
              <p:cNvPr id="5154" name="Line 34"/>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endParaRPr lang="es-MX"/>
              </a:p>
            </p:txBody>
          </p:sp>
          <p:sp>
            <p:nvSpPr>
              <p:cNvPr id="5155" name="Line 35"/>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endParaRPr lang="es-MX"/>
              </a:p>
            </p:txBody>
          </p:sp>
          <p:sp>
            <p:nvSpPr>
              <p:cNvPr id="5156" name="Line 36"/>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endParaRPr lang="es-MX"/>
              </a:p>
            </p:txBody>
          </p:sp>
          <p:sp>
            <p:nvSpPr>
              <p:cNvPr id="5157" name="Line 37"/>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endParaRPr lang="es-MX"/>
              </a:p>
            </p:txBody>
          </p:sp>
          <p:sp>
            <p:nvSpPr>
              <p:cNvPr id="5158" name="Line 38"/>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endParaRPr lang="es-MX"/>
              </a:p>
            </p:txBody>
          </p:sp>
          <p:sp>
            <p:nvSpPr>
              <p:cNvPr id="5159" name="Line 39"/>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endParaRPr lang="es-MX"/>
              </a:p>
            </p:txBody>
          </p:sp>
          <p:sp>
            <p:nvSpPr>
              <p:cNvPr id="5160" name="Line 40"/>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endParaRPr lang="es-MX"/>
              </a:p>
            </p:txBody>
          </p:sp>
          <p:sp>
            <p:nvSpPr>
              <p:cNvPr id="5161" name="Line 41"/>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endParaRPr lang="es-MX"/>
              </a:p>
            </p:txBody>
          </p:sp>
          <p:sp>
            <p:nvSpPr>
              <p:cNvPr id="5162" name="Line 42"/>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endParaRPr lang="es-MX"/>
              </a:p>
            </p:txBody>
          </p:sp>
          <p:sp>
            <p:nvSpPr>
              <p:cNvPr id="5163" name="Line 43"/>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endParaRPr lang="es-MX"/>
              </a:p>
            </p:txBody>
          </p:sp>
          <p:sp>
            <p:nvSpPr>
              <p:cNvPr id="5164" name="Line 44"/>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endParaRPr lang="es-MX"/>
              </a:p>
            </p:txBody>
          </p:sp>
          <p:sp>
            <p:nvSpPr>
              <p:cNvPr id="5165" name="Line 45"/>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endParaRPr lang="es-MX"/>
              </a:p>
            </p:txBody>
          </p:sp>
        </p:grpSp>
        <p:grpSp>
          <p:nvGrpSpPr>
            <p:cNvPr id="5166" name="Group 46"/>
            <p:cNvGrpSpPr>
              <a:grpSpLocks/>
            </p:cNvGrpSpPr>
            <p:nvPr/>
          </p:nvGrpSpPr>
          <p:grpSpPr bwMode="auto">
            <a:xfrm>
              <a:off x="432" y="1728"/>
              <a:ext cx="192" cy="192"/>
              <a:chOff x="432" y="1728"/>
              <a:chExt cx="192" cy="192"/>
            </a:xfrm>
          </p:grpSpPr>
          <p:sp>
            <p:nvSpPr>
              <p:cNvPr id="5167" name="Rectangle 47"/>
              <p:cNvSpPr>
                <a:spLocks noChangeArrowheads="1"/>
              </p:cNvSpPr>
              <p:nvPr userDrawn="1"/>
            </p:nvSpPr>
            <p:spPr bwMode="auto">
              <a:xfrm>
                <a:off x="432" y="1728"/>
                <a:ext cx="96" cy="96"/>
              </a:xfrm>
              <a:prstGeom prst="rect">
                <a:avLst/>
              </a:prstGeom>
              <a:solidFill>
                <a:schemeClr val="tx2"/>
              </a:solidFill>
              <a:ln w="9525">
                <a:noFill/>
                <a:miter lim="800000"/>
                <a:headEnd/>
                <a:tailEnd/>
              </a:ln>
              <a:effectLst/>
            </p:spPr>
            <p:txBody>
              <a:bodyPr wrap="none" anchor="ctr"/>
              <a:lstStyle/>
              <a:p>
                <a:endParaRPr lang="es-MX"/>
              </a:p>
            </p:txBody>
          </p:sp>
          <p:sp>
            <p:nvSpPr>
              <p:cNvPr id="5168" name="Rectangle 48"/>
              <p:cNvSpPr>
                <a:spLocks noChangeArrowheads="1"/>
              </p:cNvSpPr>
              <p:nvPr userDrawn="1"/>
            </p:nvSpPr>
            <p:spPr bwMode="auto">
              <a:xfrm>
                <a:off x="528" y="1824"/>
                <a:ext cx="96" cy="96"/>
              </a:xfrm>
              <a:prstGeom prst="rect">
                <a:avLst/>
              </a:prstGeom>
              <a:solidFill>
                <a:schemeClr val="tx2"/>
              </a:solidFill>
              <a:ln w="9525">
                <a:noFill/>
                <a:miter lim="800000"/>
                <a:headEnd/>
                <a:tailEnd/>
              </a:ln>
              <a:effectLst/>
            </p:spPr>
            <p:txBody>
              <a:bodyPr wrap="none" anchor="ctr"/>
              <a:lstStyle/>
              <a:p>
                <a:endParaRPr lang="es-MX"/>
              </a:p>
            </p:txBody>
          </p:sp>
          <p:sp>
            <p:nvSpPr>
              <p:cNvPr id="5169" name="Rectangle 49"/>
              <p:cNvSpPr>
                <a:spLocks noChangeArrowheads="1"/>
              </p:cNvSpPr>
              <p:nvPr userDrawn="1"/>
            </p:nvSpPr>
            <p:spPr bwMode="auto">
              <a:xfrm>
                <a:off x="528" y="1728"/>
                <a:ext cx="96" cy="96"/>
              </a:xfrm>
              <a:prstGeom prst="rect">
                <a:avLst/>
              </a:prstGeom>
              <a:solidFill>
                <a:schemeClr val="tx1"/>
              </a:solidFill>
              <a:ln w="9525">
                <a:noFill/>
                <a:miter lim="800000"/>
                <a:headEnd/>
                <a:tailEnd/>
              </a:ln>
              <a:effectLst/>
            </p:spPr>
            <p:txBody>
              <a:bodyPr wrap="none" anchor="ctr"/>
              <a:lstStyle/>
              <a:p>
                <a:endParaRPr lang="es-MX"/>
              </a:p>
            </p:txBody>
          </p:sp>
          <p:sp>
            <p:nvSpPr>
              <p:cNvPr id="5170" name="Rectangle 50"/>
              <p:cNvSpPr>
                <a:spLocks noChangeArrowheads="1"/>
              </p:cNvSpPr>
              <p:nvPr userDrawn="1"/>
            </p:nvSpPr>
            <p:spPr bwMode="auto">
              <a:xfrm>
                <a:off x="432" y="1824"/>
                <a:ext cx="96" cy="96"/>
              </a:xfrm>
              <a:prstGeom prst="rect">
                <a:avLst/>
              </a:prstGeom>
              <a:solidFill>
                <a:schemeClr val="tx1"/>
              </a:solidFill>
              <a:ln w="9525">
                <a:noFill/>
                <a:miter lim="800000"/>
                <a:headEnd/>
                <a:tailEnd/>
              </a:ln>
              <a:effectLst/>
            </p:spPr>
            <p:txBody>
              <a:bodyPr wrap="none" anchor="ctr"/>
              <a:lstStyle/>
              <a:p>
                <a:endParaRPr lang="es-MX"/>
              </a:p>
            </p:txBody>
          </p:sp>
        </p:grpSp>
        <p:grpSp>
          <p:nvGrpSpPr>
            <p:cNvPr id="5171" name="Group 51"/>
            <p:cNvGrpSpPr>
              <a:grpSpLocks/>
            </p:cNvGrpSpPr>
            <p:nvPr/>
          </p:nvGrpSpPr>
          <p:grpSpPr bwMode="auto">
            <a:xfrm>
              <a:off x="336" y="2400"/>
              <a:ext cx="5280" cy="0"/>
              <a:chOff x="144" y="1200"/>
              <a:chExt cx="5280" cy="0"/>
            </a:xfrm>
          </p:grpSpPr>
          <p:sp>
            <p:nvSpPr>
              <p:cNvPr id="5172" name="Line 52"/>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endParaRPr lang="es-MX"/>
              </a:p>
            </p:txBody>
          </p:sp>
          <p:sp>
            <p:nvSpPr>
              <p:cNvPr id="5173" name="Line 53"/>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endParaRPr lang="es-MX"/>
              </a:p>
            </p:txBody>
          </p:sp>
          <p:sp>
            <p:nvSpPr>
              <p:cNvPr id="5174" name="Line 54"/>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endParaRPr lang="es-MX"/>
              </a:p>
            </p:txBody>
          </p:sp>
          <p:sp>
            <p:nvSpPr>
              <p:cNvPr id="5175" name="Line 55"/>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endParaRPr lang="es-MX"/>
              </a:p>
            </p:txBody>
          </p:sp>
          <p:sp>
            <p:nvSpPr>
              <p:cNvPr id="5176" name="Line 56"/>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endParaRPr lang="es-MX"/>
              </a:p>
            </p:txBody>
          </p:sp>
          <p:sp>
            <p:nvSpPr>
              <p:cNvPr id="5177" name="Line 57"/>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endParaRPr lang="es-MX"/>
              </a:p>
            </p:txBody>
          </p:sp>
          <p:sp>
            <p:nvSpPr>
              <p:cNvPr id="5178" name="Line 58"/>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endParaRPr lang="es-MX"/>
              </a:p>
            </p:txBody>
          </p:sp>
          <p:sp>
            <p:nvSpPr>
              <p:cNvPr id="5179" name="Line 59"/>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endParaRPr lang="es-MX"/>
              </a:p>
            </p:txBody>
          </p:sp>
          <p:sp>
            <p:nvSpPr>
              <p:cNvPr id="5180" name="Line 60"/>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endParaRPr lang="es-MX"/>
              </a:p>
            </p:txBody>
          </p:sp>
          <p:sp>
            <p:nvSpPr>
              <p:cNvPr id="5181" name="Line 61"/>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endParaRPr lang="es-MX"/>
              </a:p>
            </p:txBody>
          </p:sp>
          <p:sp>
            <p:nvSpPr>
              <p:cNvPr id="5182" name="Line 62"/>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endParaRPr lang="es-MX"/>
              </a:p>
            </p:txBody>
          </p:sp>
          <p:sp>
            <p:nvSpPr>
              <p:cNvPr id="5183" name="Line 63"/>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endParaRPr lang="es-MX"/>
              </a:p>
            </p:txBody>
          </p:sp>
          <p:sp>
            <p:nvSpPr>
              <p:cNvPr id="5184" name="Line 64"/>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endParaRPr lang="es-MX"/>
              </a:p>
            </p:txBody>
          </p:sp>
          <p:sp>
            <p:nvSpPr>
              <p:cNvPr id="5185" name="Line 65"/>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endParaRPr lang="es-MX"/>
              </a:p>
            </p:txBody>
          </p:sp>
          <p:sp>
            <p:nvSpPr>
              <p:cNvPr id="5186" name="Line 66"/>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endParaRPr lang="es-MX"/>
              </a:p>
            </p:txBody>
          </p:sp>
          <p:sp>
            <p:nvSpPr>
              <p:cNvPr id="5187" name="Line 67"/>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endParaRPr lang="es-MX"/>
              </a:p>
            </p:txBody>
          </p:sp>
          <p:sp>
            <p:nvSpPr>
              <p:cNvPr id="5188" name="Line 68"/>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endParaRPr lang="es-MX"/>
              </a:p>
            </p:txBody>
          </p:sp>
          <p:sp>
            <p:nvSpPr>
              <p:cNvPr id="5189" name="Line 69"/>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endParaRPr lang="es-MX"/>
              </a:p>
            </p:txBody>
          </p:sp>
          <p:sp>
            <p:nvSpPr>
              <p:cNvPr id="5190" name="Line 70"/>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endParaRPr lang="es-MX"/>
              </a:p>
            </p:txBody>
          </p:sp>
          <p:sp>
            <p:nvSpPr>
              <p:cNvPr id="5191" name="Line 71"/>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endParaRPr lang="es-MX"/>
              </a:p>
            </p:txBody>
          </p:sp>
          <p:sp>
            <p:nvSpPr>
              <p:cNvPr id="5192" name="Line 72"/>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endParaRPr lang="es-MX"/>
              </a:p>
            </p:txBody>
          </p:sp>
          <p:sp>
            <p:nvSpPr>
              <p:cNvPr id="5193" name="Line 73"/>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endParaRPr lang="es-MX"/>
              </a:p>
            </p:txBody>
          </p:sp>
        </p:grpSp>
        <p:sp>
          <p:nvSpPr>
            <p:cNvPr id="5194" name="Rectangle 74" descr="50%"/>
            <p:cNvSpPr>
              <a:spLocks noChangeArrowheads="1"/>
            </p:cNvSpPr>
            <p:nvPr/>
          </p:nvSpPr>
          <p:spPr bwMode="hidden">
            <a:xfrm>
              <a:off x="336" y="2208"/>
              <a:ext cx="5280" cy="144"/>
            </a:xfrm>
            <a:prstGeom prst="rect">
              <a:avLst/>
            </a:prstGeom>
            <a:pattFill prst="pct50">
              <a:fgClr>
                <a:schemeClr val="bg2"/>
              </a:fgClr>
              <a:bgClr>
                <a:schemeClr val="bg1"/>
              </a:bgClr>
            </a:pattFill>
            <a:ln w="9525">
              <a:noFill/>
              <a:miter lim="800000"/>
              <a:headEnd/>
              <a:tailEnd/>
            </a:ln>
            <a:effectLst/>
          </p:spPr>
          <p:txBody>
            <a:bodyPr wrap="none" anchor="ctr"/>
            <a:lstStyle/>
            <a:p>
              <a:endParaRPr lang="es-MX"/>
            </a:p>
          </p:txBody>
        </p:sp>
      </p:grpSp>
      <p:sp>
        <p:nvSpPr>
          <p:cNvPr id="5195" name="Rectangle 75"/>
          <p:cNvSpPr>
            <a:spLocks noGrp="1" noChangeArrowheads="1"/>
          </p:cNvSpPr>
          <p:nvPr>
            <p:ph type="ctrTitle"/>
          </p:nvPr>
        </p:nvSpPr>
        <p:spPr>
          <a:xfrm>
            <a:off x="1066800" y="2286000"/>
            <a:ext cx="7772400" cy="1143000"/>
          </a:xfrm>
        </p:spPr>
        <p:txBody>
          <a:bodyPr/>
          <a:lstStyle>
            <a:lvl1pPr>
              <a:defRPr/>
            </a:lvl1pPr>
          </a:lstStyle>
          <a:p>
            <a:r>
              <a:rPr lang="es-ES"/>
              <a:t>Haga clic para modificar el estilo de título del patrón</a:t>
            </a:r>
          </a:p>
        </p:txBody>
      </p:sp>
      <p:sp>
        <p:nvSpPr>
          <p:cNvPr id="5196" name="Rectangle 76"/>
          <p:cNvSpPr>
            <a:spLocks noGrp="1" noChangeArrowheads="1"/>
          </p:cNvSpPr>
          <p:nvPr>
            <p:ph type="subTitle" idx="1"/>
          </p:nvPr>
        </p:nvSpPr>
        <p:spPr>
          <a:xfrm>
            <a:off x="1295400" y="40386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5197" name="Rectangle 77"/>
          <p:cNvSpPr>
            <a:spLocks noGrp="1" noChangeArrowheads="1"/>
          </p:cNvSpPr>
          <p:nvPr>
            <p:ph type="dt" sz="half" idx="2"/>
          </p:nvPr>
        </p:nvSpPr>
        <p:spPr>
          <a:xfrm>
            <a:off x="685800" y="6248400"/>
            <a:ext cx="1905000" cy="457200"/>
          </a:xfrm>
        </p:spPr>
        <p:txBody>
          <a:bodyPr/>
          <a:lstStyle>
            <a:lvl1pPr>
              <a:defRPr/>
            </a:lvl1pPr>
          </a:lstStyle>
          <a:p>
            <a:endParaRPr lang="es-ES"/>
          </a:p>
        </p:txBody>
      </p:sp>
      <p:sp>
        <p:nvSpPr>
          <p:cNvPr id="5198" name="Rectangle 78"/>
          <p:cNvSpPr>
            <a:spLocks noGrp="1" noChangeArrowheads="1"/>
          </p:cNvSpPr>
          <p:nvPr>
            <p:ph type="ftr" sz="quarter" idx="3"/>
          </p:nvPr>
        </p:nvSpPr>
        <p:spPr>
          <a:xfrm>
            <a:off x="3352800" y="6248400"/>
            <a:ext cx="2895600" cy="457200"/>
          </a:xfrm>
        </p:spPr>
        <p:txBody>
          <a:bodyPr/>
          <a:lstStyle>
            <a:lvl1pPr>
              <a:defRPr/>
            </a:lvl1pPr>
          </a:lstStyle>
          <a:p>
            <a:endParaRPr lang="es-ES"/>
          </a:p>
        </p:txBody>
      </p:sp>
      <p:sp>
        <p:nvSpPr>
          <p:cNvPr id="5199" name="Rectangle 79"/>
          <p:cNvSpPr>
            <a:spLocks noGrp="1" noChangeArrowheads="1"/>
          </p:cNvSpPr>
          <p:nvPr>
            <p:ph type="sldNum" sz="quarter" idx="4"/>
          </p:nvPr>
        </p:nvSpPr>
        <p:spPr>
          <a:xfrm>
            <a:off x="6934200" y="6248400"/>
            <a:ext cx="1905000" cy="457200"/>
          </a:xfrm>
        </p:spPr>
        <p:txBody>
          <a:bodyPr/>
          <a:lstStyle>
            <a:lvl1pPr>
              <a:defRPr/>
            </a:lvl1pPr>
          </a:lstStyle>
          <a:p>
            <a:fld id="{F3F66D41-401C-4204-8FBE-DC0D63B4ABA7}"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C84258F-BB3C-44AE-8CCD-B4EC075664D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533400"/>
            <a:ext cx="1943100" cy="56388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85800" y="533400"/>
            <a:ext cx="56769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2DDA06A-AB0C-496B-9715-2E978D5D836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C1B9C01-7ED5-4EB4-9C8F-15D103AA42F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FF021A1-CF96-400D-9E43-0F5A67590A4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10DBD2D-718F-4983-A9B8-6C726AED0AB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8072FD8-3337-4D87-A025-A4C623AE928E}"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F098BF5-22AA-4825-A900-E0DF18BDDB9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02A1AAE-1F47-4700-B90B-356D15CA5C0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613E1DF-45A1-495B-B36F-96B4CBADB997}"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2308DE4-439B-44DB-9533-98F20B9481E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8686800" cy="6858000"/>
            <a:chOff x="0" y="0"/>
            <a:chExt cx="5472" cy="4320"/>
          </a:xfrm>
        </p:grpSpPr>
        <p:grpSp>
          <p:nvGrpSpPr>
            <p:cNvPr id="4099" name="Group 3"/>
            <p:cNvGrpSpPr>
              <a:grpSpLocks/>
            </p:cNvGrpSpPr>
            <p:nvPr/>
          </p:nvGrpSpPr>
          <p:grpSpPr bwMode="auto">
            <a:xfrm>
              <a:off x="0" y="0"/>
              <a:ext cx="240" cy="4320"/>
              <a:chOff x="0" y="0"/>
              <a:chExt cx="240" cy="4320"/>
            </a:xfrm>
          </p:grpSpPr>
          <p:sp>
            <p:nvSpPr>
              <p:cNvPr id="4100" name="Rectangle 4"/>
              <p:cNvSpPr>
                <a:spLocks noChangeArrowheads="1"/>
              </p:cNvSpPr>
              <p:nvPr userDrawn="1"/>
            </p:nvSpPr>
            <p:spPr bwMode="auto">
              <a:xfrm>
                <a:off x="0" y="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01" name="Rectangle 5" descr="50%"/>
              <p:cNvSpPr>
                <a:spLocks noChangeArrowheads="1"/>
              </p:cNvSpPr>
              <p:nvPr userDrawn="1"/>
            </p:nvSpPr>
            <p:spPr bwMode="auto">
              <a:xfrm>
                <a:off x="0" y="2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02" name="Rectangle 6"/>
              <p:cNvSpPr>
                <a:spLocks noChangeArrowheads="1"/>
              </p:cNvSpPr>
              <p:nvPr userDrawn="1"/>
            </p:nvSpPr>
            <p:spPr bwMode="auto">
              <a:xfrm>
                <a:off x="0" y="48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03" name="Rectangle 7" descr="50%"/>
              <p:cNvSpPr>
                <a:spLocks noChangeArrowheads="1"/>
              </p:cNvSpPr>
              <p:nvPr userDrawn="1"/>
            </p:nvSpPr>
            <p:spPr bwMode="auto">
              <a:xfrm>
                <a:off x="0" y="7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04" name="Rectangle 8"/>
              <p:cNvSpPr>
                <a:spLocks noChangeArrowheads="1"/>
              </p:cNvSpPr>
              <p:nvPr userDrawn="1"/>
            </p:nvSpPr>
            <p:spPr bwMode="auto">
              <a:xfrm>
                <a:off x="0" y="96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05" name="Rectangle 9" descr="50%"/>
              <p:cNvSpPr>
                <a:spLocks noChangeArrowheads="1"/>
              </p:cNvSpPr>
              <p:nvPr userDrawn="1"/>
            </p:nvSpPr>
            <p:spPr bwMode="auto">
              <a:xfrm>
                <a:off x="0" y="12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06" name="Rectangle 10"/>
              <p:cNvSpPr>
                <a:spLocks noChangeArrowheads="1"/>
              </p:cNvSpPr>
              <p:nvPr userDrawn="1"/>
            </p:nvSpPr>
            <p:spPr bwMode="auto">
              <a:xfrm>
                <a:off x="0" y="144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07" name="Rectangle 11" descr="50%"/>
              <p:cNvSpPr>
                <a:spLocks noChangeArrowheads="1"/>
              </p:cNvSpPr>
              <p:nvPr userDrawn="1"/>
            </p:nvSpPr>
            <p:spPr bwMode="auto">
              <a:xfrm>
                <a:off x="0" y="16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08" name="Rectangle 12"/>
              <p:cNvSpPr>
                <a:spLocks noChangeArrowheads="1"/>
              </p:cNvSpPr>
              <p:nvPr userDrawn="1"/>
            </p:nvSpPr>
            <p:spPr bwMode="auto">
              <a:xfrm>
                <a:off x="0" y="192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09" name="Rectangle 13" descr="50%"/>
              <p:cNvSpPr>
                <a:spLocks noChangeArrowheads="1"/>
              </p:cNvSpPr>
              <p:nvPr userDrawn="1"/>
            </p:nvSpPr>
            <p:spPr bwMode="auto">
              <a:xfrm>
                <a:off x="0" y="216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10" name="Rectangle 14"/>
              <p:cNvSpPr>
                <a:spLocks noChangeArrowheads="1"/>
              </p:cNvSpPr>
              <p:nvPr userDrawn="1"/>
            </p:nvSpPr>
            <p:spPr bwMode="auto">
              <a:xfrm>
                <a:off x="0" y="240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11" name="Rectangle 15" descr="50%"/>
              <p:cNvSpPr>
                <a:spLocks noChangeArrowheads="1"/>
              </p:cNvSpPr>
              <p:nvPr userDrawn="1"/>
            </p:nvSpPr>
            <p:spPr bwMode="auto">
              <a:xfrm>
                <a:off x="0" y="26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12" name="Rectangle 16"/>
              <p:cNvSpPr>
                <a:spLocks noChangeArrowheads="1"/>
              </p:cNvSpPr>
              <p:nvPr userDrawn="1"/>
            </p:nvSpPr>
            <p:spPr bwMode="auto">
              <a:xfrm>
                <a:off x="0" y="288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13" name="Rectangle 17" descr="50%"/>
              <p:cNvSpPr>
                <a:spLocks noChangeArrowheads="1"/>
              </p:cNvSpPr>
              <p:nvPr userDrawn="1"/>
            </p:nvSpPr>
            <p:spPr bwMode="auto">
              <a:xfrm>
                <a:off x="0" y="31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14" name="Rectangle 18"/>
              <p:cNvSpPr>
                <a:spLocks noChangeArrowheads="1"/>
              </p:cNvSpPr>
              <p:nvPr userDrawn="1"/>
            </p:nvSpPr>
            <p:spPr bwMode="auto">
              <a:xfrm>
                <a:off x="0" y="336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15" name="Rectangle 19" descr="50%"/>
              <p:cNvSpPr>
                <a:spLocks noChangeArrowheads="1"/>
              </p:cNvSpPr>
              <p:nvPr userDrawn="1"/>
            </p:nvSpPr>
            <p:spPr bwMode="auto">
              <a:xfrm>
                <a:off x="0" y="36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sp>
            <p:nvSpPr>
              <p:cNvPr id="4116" name="Rectangle 20"/>
              <p:cNvSpPr>
                <a:spLocks noChangeArrowheads="1"/>
              </p:cNvSpPr>
              <p:nvPr userDrawn="1"/>
            </p:nvSpPr>
            <p:spPr bwMode="auto">
              <a:xfrm>
                <a:off x="0" y="3840"/>
                <a:ext cx="240" cy="240"/>
              </a:xfrm>
              <a:prstGeom prst="rect">
                <a:avLst/>
              </a:prstGeom>
              <a:solidFill>
                <a:schemeClr val="accent1"/>
              </a:solidFill>
              <a:ln w="9525">
                <a:noFill/>
                <a:miter lim="800000"/>
                <a:headEnd/>
                <a:tailEnd/>
              </a:ln>
              <a:effectLst/>
            </p:spPr>
            <p:txBody>
              <a:bodyPr wrap="none" anchor="ctr"/>
              <a:lstStyle/>
              <a:p>
                <a:endParaRPr lang="es-MX"/>
              </a:p>
            </p:txBody>
          </p:sp>
          <p:sp>
            <p:nvSpPr>
              <p:cNvPr id="4117" name="Rectangle 21" descr="50%"/>
              <p:cNvSpPr>
                <a:spLocks noChangeArrowheads="1"/>
              </p:cNvSpPr>
              <p:nvPr userDrawn="1"/>
            </p:nvSpPr>
            <p:spPr bwMode="auto">
              <a:xfrm>
                <a:off x="0" y="40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endParaRPr lang="es-MX"/>
              </a:p>
            </p:txBody>
          </p:sp>
        </p:grpSp>
        <p:sp>
          <p:nvSpPr>
            <p:cNvPr id="4118" name="Line 22"/>
            <p:cNvSpPr>
              <a:spLocks noChangeShapeType="1"/>
            </p:cNvSpPr>
            <p:nvPr/>
          </p:nvSpPr>
          <p:spPr bwMode="ltGray">
            <a:xfrm>
              <a:off x="144" y="240"/>
              <a:ext cx="5328" cy="0"/>
            </a:xfrm>
            <a:prstGeom prst="line">
              <a:avLst/>
            </a:prstGeom>
            <a:noFill/>
            <a:ln w="57150">
              <a:solidFill>
                <a:schemeClr val="tx1"/>
              </a:solidFill>
              <a:round/>
              <a:headEnd/>
              <a:tailEnd/>
            </a:ln>
            <a:effectLst/>
          </p:spPr>
          <p:txBody>
            <a:bodyPr wrap="none" anchor="ctr"/>
            <a:lstStyle/>
            <a:p>
              <a:endParaRPr lang="es-MX"/>
            </a:p>
          </p:txBody>
        </p:sp>
        <p:grpSp>
          <p:nvGrpSpPr>
            <p:cNvPr id="4119" name="Group 23"/>
            <p:cNvGrpSpPr>
              <a:grpSpLocks/>
            </p:cNvGrpSpPr>
            <p:nvPr/>
          </p:nvGrpSpPr>
          <p:grpSpPr bwMode="auto">
            <a:xfrm>
              <a:off x="144" y="624"/>
              <a:ext cx="192" cy="192"/>
              <a:chOff x="1200" y="2256"/>
              <a:chExt cx="480" cy="480"/>
            </a:xfrm>
          </p:grpSpPr>
          <p:sp>
            <p:nvSpPr>
              <p:cNvPr id="4120" name="Rectangle 24"/>
              <p:cNvSpPr>
                <a:spLocks noChangeArrowheads="1"/>
              </p:cNvSpPr>
              <p:nvPr/>
            </p:nvSpPr>
            <p:spPr bwMode="hidden">
              <a:xfrm>
                <a:off x="1200" y="2256"/>
                <a:ext cx="240" cy="240"/>
              </a:xfrm>
              <a:prstGeom prst="rect">
                <a:avLst/>
              </a:prstGeom>
              <a:solidFill>
                <a:schemeClr val="bg2"/>
              </a:solidFill>
              <a:ln w="9525">
                <a:noFill/>
                <a:miter lim="800000"/>
                <a:headEnd/>
                <a:tailEnd/>
              </a:ln>
              <a:effectLst/>
            </p:spPr>
            <p:txBody>
              <a:bodyPr wrap="none" anchor="ctr"/>
              <a:lstStyle/>
              <a:p>
                <a:endParaRPr lang="es-MX"/>
              </a:p>
            </p:txBody>
          </p:sp>
          <p:sp>
            <p:nvSpPr>
              <p:cNvPr id="4121" name="Rectangle 25"/>
              <p:cNvSpPr>
                <a:spLocks noChangeArrowheads="1"/>
              </p:cNvSpPr>
              <p:nvPr/>
            </p:nvSpPr>
            <p:spPr bwMode="hidden">
              <a:xfrm>
                <a:off x="1440" y="2496"/>
                <a:ext cx="240" cy="240"/>
              </a:xfrm>
              <a:prstGeom prst="rect">
                <a:avLst/>
              </a:prstGeom>
              <a:solidFill>
                <a:schemeClr val="bg2"/>
              </a:solidFill>
              <a:ln w="9525">
                <a:noFill/>
                <a:miter lim="800000"/>
                <a:headEnd/>
                <a:tailEnd/>
              </a:ln>
              <a:effectLst/>
            </p:spPr>
            <p:txBody>
              <a:bodyPr wrap="none" anchor="ctr"/>
              <a:lstStyle/>
              <a:p>
                <a:endParaRPr lang="es-MX"/>
              </a:p>
            </p:txBody>
          </p:sp>
          <p:sp>
            <p:nvSpPr>
              <p:cNvPr id="4122" name="Rectangle 26"/>
              <p:cNvSpPr>
                <a:spLocks noChangeArrowheads="1"/>
              </p:cNvSpPr>
              <p:nvPr/>
            </p:nvSpPr>
            <p:spPr bwMode="hidden">
              <a:xfrm>
                <a:off x="1440" y="2256"/>
                <a:ext cx="240" cy="240"/>
              </a:xfrm>
              <a:prstGeom prst="rect">
                <a:avLst/>
              </a:prstGeom>
              <a:solidFill>
                <a:schemeClr val="tx1"/>
              </a:solidFill>
              <a:ln w="9525">
                <a:noFill/>
                <a:miter lim="800000"/>
                <a:headEnd/>
                <a:tailEnd/>
              </a:ln>
              <a:effectLst/>
            </p:spPr>
            <p:txBody>
              <a:bodyPr wrap="none" anchor="ctr"/>
              <a:lstStyle/>
              <a:p>
                <a:endParaRPr lang="es-MX"/>
              </a:p>
            </p:txBody>
          </p:sp>
          <p:sp>
            <p:nvSpPr>
              <p:cNvPr id="4123" name="Rectangle 27"/>
              <p:cNvSpPr>
                <a:spLocks noChangeArrowheads="1"/>
              </p:cNvSpPr>
              <p:nvPr/>
            </p:nvSpPr>
            <p:spPr bwMode="hidden">
              <a:xfrm>
                <a:off x="1200" y="2496"/>
                <a:ext cx="240" cy="240"/>
              </a:xfrm>
              <a:prstGeom prst="rect">
                <a:avLst/>
              </a:prstGeom>
              <a:solidFill>
                <a:schemeClr val="tx1"/>
              </a:solidFill>
              <a:ln w="9525">
                <a:noFill/>
                <a:miter lim="800000"/>
                <a:headEnd/>
                <a:tailEnd/>
              </a:ln>
              <a:effectLst/>
            </p:spPr>
            <p:txBody>
              <a:bodyPr wrap="none" anchor="ctr"/>
              <a:lstStyle/>
              <a:p>
                <a:endParaRPr lang="es-MX"/>
              </a:p>
            </p:txBody>
          </p:sp>
        </p:grpSp>
        <p:grpSp>
          <p:nvGrpSpPr>
            <p:cNvPr id="4124" name="Group 28"/>
            <p:cNvGrpSpPr>
              <a:grpSpLocks/>
            </p:cNvGrpSpPr>
            <p:nvPr/>
          </p:nvGrpSpPr>
          <p:grpSpPr bwMode="auto">
            <a:xfrm>
              <a:off x="144" y="1200"/>
              <a:ext cx="5280" cy="0"/>
              <a:chOff x="144" y="1200"/>
              <a:chExt cx="5280" cy="0"/>
            </a:xfrm>
          </p:grpSpPr>
          <p:sp>
            <p:nvSpPr>
              <p:cNvPr id="4125" name="Line 29"/>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endParaRPr lang="es-MX"/>
              </a:p>
            </p:txBody>
          </p:sp>
          <p:sp>
            <p:nvSpPr>
              <p:cNvPr id="4126" name="Line 30"/>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endParaRPr lang="es-MX"/>
              </a:p>
            </p:txBody>
          </p:sp>
          <p:sp>
            <p:nvSpPr>
              <p:cNvPr id="4127" name="Line 31"/>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endParaRPr lang="es-MX"/>
              </a:p>
            </p:txBody>
          </p:sp>
          <p:sp>
            <p:nvSpPr>
              <p:cNvPr id="4128" name="Line 32"/>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endParaRPr lang="es-MX"/>
              </a:p>
            </p:txBody>
          </p:sp>
          <p:sp>
            <p:nvSpPr>
              <p:cNvPr id="4129" name="Line 33"/>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endParaRPr lang="es-MX"/>
              </a:p>
            </p:txBody>
          </p:sp>
          <p:sp>
            <p:nvSpPr>
              <p:cNvPr id="4130" name="Line 34"/>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endParaRPr lang="es-MX"/>
              </a:p>
            </p:txBody>
          </p:sp>
          <p:sp>
            <p:nvSpPr>
              <p:cNvPr id="4131" name="Line 35"/>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endParaRPr lang="es-MX"/>
              </a:p>
            </p:txBody>
          </p:sp>
          <p:sp>
            <p:nvSpPr>
              <p:cNvPr id="4132" name="Line 36"/>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endParaRPr lang="es-MX"/>
              </a:p>
            </p:txBody>
          </p:sp>
          <p:sp>
            <p:nvSpPr>
              <p:cNvPr id="4133" name="Line 37"/>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endParaRPr lang="es-MX"/>
              </a:p>
            </p:txBody>
          </p:sp>
          <p:sp>
            <p:nvSpPr>
              <p:cNvPr id="4134" name="Line 38"/>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endParaRPr lang="es-MX"/>
              </a:p>
            </p:txBody>
          </p:sp>
          <p:sp>
            <p:nvSpPr>
              <p:cNvPr id="4135" name="Line 39"/>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endParaRPr lang="es-MX"/>
              </a:p>
            </p:txBody>
          </p:sp>
          <p:sp>
            <p:nvSpPr>
              <p:cNvPr id="4136" name="Line 40"/>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endParaRPr lang="es-MX"/>
              </a:p>
            </p:txBody>
          </p:sp>
          <p:sp>
            <p:nvSpPr>
              <p:cNvPr id="4137" name="Line 41"/>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endParaRPr lang="es-MX"/>
              </a:p>
            </p:txBody>
          </p:sp>
          <p:sp>
            <p:nvSpPr>
              <p:cNvPr id="4138" name="Line 42"/>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endParaRPr lang="es-MX"/>
              </a:p>
            </p:txBody>
          </p:sp>
          <p:sp>
            <p:nvSpPr>
              <p:cNvPr id="4139" name="Line 43"/>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endParaRPr lang="es-MX"/>
              </a:p>
            </p:txBody>
          </p:sp>
          <p:sp>
            <p:nvSpPr>
              <p:cNvPr id="4140" name="Line 44"/>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endParaRPr lang="es-MX"/>
              </a:p>
            </p:txBody>
          </p:sp>
          <p:sp>
            <p:nvSpPr>
              <p:cNvPr id="4141" name="Line 45"/>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endParaRPr lang="es-MX"/>
              </a:p>
            </p:txBody>
          </p:sp>
          <p:sp>
            <p:nvSpPr>
              <p:cNvPr id="4142" name="Line 46"/>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endParaRPr lang="es-MX"/>
              </a:p>
            </p:txBody>
          </p:sp>
          <p:sp>
            <p:nvSpPr>
              <p:cNvPr id="4143" name="Line 47"/>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endParaRPr lang="es-MX"/>
              </a:p>
            </p:txBody>
          </p:sp>
          <p:sp>
            <p:nvSpPr>
              <p:cNvPr id="4144" name="Line 48"/>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endParaRPr lang="es-MX"/>
              </a:p>
            </p:txBody>
          </p:sp>
          <p:sp>
            <p:nvSpPr>
              <p:cNvPr id="4145" name="Line 49"/>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endParaRPr lang="es-MX"/>
              </a:p>
            </p:txBody>
          </p:sp>
          <p:sp>
            <p:nvSpPr>
              <p:cNvPr id="4146" name="Line 50"/>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endParaRPr lang="es-MX"/>
              </a:p>
            </p:txBody>
          </p:sp>
        </p:grpSp>
      </p:grpSp>
      <p:sp>
        <p:nvSpPr>
          <p:cNvPr id="4147" name="Rectangle 51"/>
          <p:cNvSpPr>
            <a:spLocks noGrp="1" noChangeArrowheads="1"/>
          </p:cNvSpPr>
          <p:nvPr>
            <p:ph type="title"/>
          </p:nvPr>
        </p:nvSpPr>
        <p:spPr bwMode="auto">
          <a:xfrm>
            <a:off x="685800" y="533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4148" name="Rectangle 52"/>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49" name="Rectangle 53"/>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a:defRPr sz="1400"/>
            </a:lvl1pPr>
          </a:lstStyle>
          <a:p>
            <a:endParaRPr lang="es-ES"/>
          </a:p>
        </p:txBody>
      </p:sp>
      <p:sp>
        <p:nvSpPr>
          <p:cNvPr id="4150" name="Rectangle 54"/>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lvl1pPr>
          </a:lstStyle>
          <a:p>
            <a:endParaRPr lang="es-ES"/>
          </a:p>
        </p:txBody>
      </p:sp>
      <p:sp>
        <p:nvSpPr>
          <p:cNvPr id="4151" name="Rectangle 55"/>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lvl1pPr>
          </a:lstStyle>
          <a:p>
            <a:fld id="{7BA075A5-F6F9-4BC6-B376-2F8B16967D6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bg2"/>
        </a:buClr>
        <a:buSzPct val="7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6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s.wikipedia.org/wiki/Nairob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es.wikipedia.org/wiki/SIDA"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blogs.gestion.pe/deregresoalobasico/2010/03/forwards-las-ocho-preguntas-qu.html"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6" name="Object 8"/>
          <p:cNvGraphicFramePr>
            <a:graphicFrameLocks noChangeAspect="1"/>
          </p:cNvGraphicFramePr>
          <p:nvPr/>
        </p:nvGraphicFramePr>
        <p:xfrm>
          <a:off x="0" y="-1588"/>
          <a:ext cx="9144000" cy="6859588"/>
        </p:xfrm>
        <a:graphic>
          <a:graphicData uri="http://schemas.openxmlformats.org/presentationml/2006/ole">
            <p:oleObj spid="_x0000_s2056" name="Fotografía de Photo Editor" r:id="rId4" imgW="29257143" imgH="21942857" progId="">
              <p:embed/>
            </p:oleObj>
          </a:graphicData>
        </a:graphic>
      </p:graphicFrame>
      <p:grpSp>
        <p:nvGrpSpPr>
          <p:cNvPr id="7" name="6 Grupo"/>
          <p:cNvGrpSpPr/>
          <p:nvPr/>
        </p:nvGrpSpPr>
        <p:grpSpPr>
          <a:xfrm>
            <a:off x="683568" y="457200"/>
            <a:ext cx="8316416" cy="6209258"/>
            <a:chOff x="683568" y="457200"/>
            <a:chExt cx="8316416" cy="6209258"/>
          </a:xfrm>
        </p:grpSpPr>
        <p:sp>
          <p:nvSpPr>
            <p:cNvPr id="8" name="Text Box 5"/>
            <p:cNvSpPr txBox="1">
              <a:spLocks noChangeArrowheads="1"/>
            </p:cNvSpPr>
            <p:nvPr/>
          </p:nvSpPr>
          <p:spPr bwMode="auto">
            <a:xfrm>
              <a:off x="827584" y="457200"/>
              <a:ext cx="8164016" cy="1454244"/>
            </a:xfrm>
            <a:prstGeom prst="rect">
              <a:avLst/>
            </a:prstGeom>
            <a:noFill/>
            <a:ln w="9525">
              <a:noFill/>
              <a:miter lim="800000"/>
              <a:headEnd/>
              <a:tailEnd/>
            </a:ln>
          </p:spPr>
          <p:txBody>
            <a:bodyPr wrap="square">
              <a:spAutoFit/>
            </a:bodyPr>
            <a:lstStyle/>
            <a:p>
              <a:pPr algn="ctr">
                <a:spcBef>
                  <a:spcPct val="50000"/>
                </a:spcBef>
              </a:pPr>
              <a:r>
                <a:rPr lang="es-MX" b="1" dirty="0">
                  <a:solidFill>
                    <a:schemeClr val="tx2"/>
                  </a:solidFill>
                </a:rPr>
                <a:t>UNIVERSIDAD AUTÓNOMA DEL ESTADO DE MÉXICO</a:t>
              </a:r>
              <a:endParaRPr lang="es-ES" b="1" dirty="0">
                <a:solidFill>
                  <a:schemeClr val="tx2"/>
                </a:solidFill>
              </a:endParaRPr>
            </a:p>
            <a:p>
              <a:pPr algn="ctr">
                <a:spcBef>
                  <a:spcPct val="50000"/>
                </a:spcBef>
              </a:pPr>
              <a:r>
                <a:rPr lang="es-MX" sz="1900" dirty="0">
                  <a:solidFill>
                    <a:schemeClr val="tx2"/>
                  </a:solidFill>
                </a:rPr>
                <a:t>FACULTAD DE </a:t>
              </a:r>
              <a:r>
                <a:rPr lang="es-MX" sz="1900" dirty="0" smtClean="0">
                  <a:solidFill>
                    <a:schemeClr val="tx2"/>
                  </a:solidFill>
                </a:rPr>
                <a:t>DERECHO</a:t>
              </a:r>
              <a:endParaRPr lang="es-ES" sz="1900" dirty="0">
                <a:solidFill>
                  <a:schemeClr val="tx2"/>
                </a:solidFill>
              </a:endParaRPr>
            </a:p>
            <a:p>
              <a:pPr algn="ctr">
                <a:spcBef>
                  <a:spcPct val="50000"/>
                </a:spcBef>
              </a:pPr>
              <a:endParaRPr lang="es-ES" dirty="0">
                <a:solidFill>
                  <a:schemeClr val="tx2"/>
                </a:solidFill>
              </a:endParaRPr>
            </a:p>
          </p:txBody>
        </p:sp>
        <p:sp>
          <p:nvSpPr>
            <p:cNvPr id="9" name="Text Box 6"/>
            <p:cNvSpPr txBox="1">
              <a:spLocks noChangeArrowheads="1"/>
            </p:cNvSpPr>
            <p:nvPr/>
          </p:nvSpPr>
          <p:spPr bwMode="auto">
            <a:xfrm>
              <a:off x="2411760" y="1628800"/>
              <a:ext cx="6248400" cy="1754326"/>
            </a:xfrm>
            <a:prstGeom prst="rect">
              <a:avLst/>
            </a:prstGeom>
            <a:noFill/>
            <a:ln w="9525">
              <a:noFill/>
              <a:miter lim="800000"/>
              <a:headEnd/>
              <a:tailEnd/>
            </a:ln>
          </p:spPr>
          <p:txBody>
            <a:bodyPr>
              <a:spAutoFit/>
            </a:bodyPr>
            <a:lstStyle/>
            <a:p>
              <a:pPr algn="ctr">
                <a:spcBef>
                  <a:spcPct val="50000"/>
                </a:spcBef>
              </a:pPr>
              <a:r>
                <a:rPr lang="es-MX" sz="1800" b="1" dirty="0" smtClean="0">
                  <a:solidFill>
                    <a:schemeClr val="tx2"/>
                  </a:solidFill>
                </a:rPr>
                <a:t>MAESTRÍA EN DERECHO AMBIENTAL</a:t>
              </a:r>
              <a:endParaRPr lang="es-MX" sz="1800" dirty="0">
                <a:solidFill>
                  <a:schemeClr val="tx2"/>
                </a:solidFill>
              </a:endParaRPr>
            </a:p>
            <a:p>
              <a:pPr algn="ctr">
                <a:spcBef>
                  <a:spcPct val="50000"/>
                </a:spcBef>
              </a:pPr>
              <a:endParaRPr lang="es-MX" sz="1800" dirty="0">
                <a:solidFill>
                  <a:schemeClr val="tx2"/>
                </a:solidFill>
              </a:endParaRPr>
            </a:p>
            <a:p>
              <a:pPr algn="ctr">
                <a:spcBef>
                  <a:spcPct val="50000"/>
                </a:spcBef>
              </a:pPr>
              <a:r>
                <a:rPr lang="es-MX" sz="1800" b="1" dirty="0" smtClean="0">
                  <a:solidFill>
                    <a:schemeClr val="tx2"/>
                  </a:solidFill>
                </a:rPr>
                <a:t>Medio ambiente e integración económica: Retos actuales</a:t>
              </a:r>
              <a:endParaRPr lang="es-ES" sz="1800" b="1" dirty="0">
                <a:solidFill>
                  <a:schemeClr val="tx2"/>
                </a:solidFill>
              </a:endParaRPr>
            </a:p>
            <a:p>
              <a:pPr>
                <a:spcBef>
                  <a:spcPct val="50000"/>
                </a:spcBef>
              </a:pPr>
              <a:endParaRPr lang="es-ES" sz="2400" dirty="0">
                <a:solidFill>
                  <a:schemeClr val="tx2"/>
                </a:solidFill>
              </a:endParaRPr>
            </a:p>
          </p:txBody>
        </p:sp>
        <p:sp>
          <p:nvSpPr>
            <p:cNvPr id="10" name="Text Box 7"/>
            <p:cNvSpPr txBox="1">
              <a:spLocks noChangeArrowheads="1"/>
            </p:cNvSpPr>
            <p:nvPr/>
          </p:nvSpPr>
          <p:spPr bwMode="auto">
            <a:xfrm>
              <a:off x="683568" y="3861048"/>
              <a:ext cx="3528392" cy="369332"/>
            </a:xfrm>
            <a:prstGeom prst="rect">
              <a:avLst/>
            </a:prstGeom>
            <a:noFill/>
            <a:ln w="9525">
              <a:noFill/>
              <a:miter lim="800000"/>
              <a:headEnd/>
              <a:tailEnd/>
            </a:ln>
          </p:spPr>
          <p:txBody>
            <a:bodyPr wrap="square">
              <a:spAutoFit/>
            </a:bodyPr>
            <a:lstStyle/>
            <a:p>
              <a:pPr>
                <a:spcBef>
                  <a:spcPct val="50000"/>
                </a:spcBef>
              </a:pPr>
              <a:r>
                <a:rPr lang="es-MX" sz="1800" dirty="0" smtClean="0">
                  <a:solidFill>
                    <a:schemeClr val="tx2"/>
                  </a:solidFill>
                </a:rPr>
                <a:t>Tema</a:t>
              </a:r>
              <a:r>
                <a:rPr lang="es-MX" sz="1800" dirty="0">
                  <a:solidFill>
                    <a:schemeClr val="tx2"/>
                  </a:solidFill>
                </a:rPr>
                <a:t>: La globalización financiera</a:t>
              </a:r>
              <a:endParaRPr lang="es-ES" sz="1800" dirty="0">
                <a:solidFill>
                  <a:schemeClr val="tx2"/>
                </a:solidFill>
              </a:endParaRPr>
            </a:p>
          </p:txBody>
        </p:sp>
        <p:sp>
          <p:nvSpPr>
            <p:cNvPr id="11" name="10 Rectángulo"/>
            <p:cNvSpPr/>
            <p:nvPr/>
          </p:nvSpPr>
          <p:spPr>
            <a:xfrm>
              <a:off x="2195736" y="5589240"/>
              <a:ext cx="6804248" cy="1077218"/>
            </a:xfrm>
            <a:prstGeom prst="rect">
              <a:avLst/>
            </a:prstGeom>
          </p:spPr>
          <p:txBody>
            <a:bodyPr wrap="square">
              <a:spAutoFit/>
            </a:bodyPr>
            <a:lstStyle/>
            <a:p>
              <a:pPr algn="r"/>
              <a:r>
                <a:rPr lang="es-MX" sz="1600" dirty="0" smtClean="0">
                  <a:solidFill>
                    <a:schemeClr val="tx2"/>
                  </a:solidFill>
                  <a:latin typeface="+mn-lt"/>
                </a:rPr>
                <a:t>Autor de la presentación:</a:t>
              </a:r>
            </a:p>
            <a:p>
              <a:pPr algn="r"/>
              <a:r>
                <a:rPr lang="es-MX" sz="1600" dirty="0" smtClean="0">
                  <a:solidFill>
                    <a:schemeClr val="tx2"/>
                  </a:solidFill>
                  <a:latin typeface="+mn-lt"/>
                </a:rPr>
                <a:t>José Gerardo Moreno Ayala</a:t>
              </a:r>
            </a:p>
            <a:p>
              <a:pPr algn="r"/>
              <a:r>
                <a:rPr lang="es-MX" sz="1600" dirty="0" smtClean="0">
                  <a:solidFill>
                    <a:schemeClr val="tx2"/>
                  </a:solidFill>
                  <a:latin typeface="+mn-lt"/>
                </a:rPr>
                <a:t>Septiembre de 2016</a:t>
              </a:r>
            </a:p>
            <a:p>
              <a:pPr algn="r"/>
              <a:r>
                <a:rPr lang="es-MX" sz="1600" dirty="0" smtClean="0">
                  <a:solidFill>
                    <a:schemeClr val="tx2"/>
                  </a:solidFill>
                </a:rPr>
                <a:t>Foto: </a:t>
              </a:r>
              <a:r>
                <a:rPr lang="es-MX" sz="1600" dirty="0" err="1" smtClean="0">
                  <a:solidFill>
                    <a:schemeClr val="tx2"/>
                  </a:solidFill>
                </a:rPr>
                <a:t>Mont</a:t>
              </a:r>
              <a:r>
                <a:rPr lang="es-MX" sz="1600" dirty="0" smtClean="0">
                  <a:solidFill>
                    <a:schemeClr val="tx2"/>
                  </a:solidFill>
                </a:rPr>
                <a:t> </a:t>
              </a:r>
              <a:r>
                <a:rPr lang="es-MX" sz="1600" dirty="0" err="1" smtClean="0">
                  <a:solidFill>
                    <a:schemeClr val="tx2"/>
                  </a:solidFill>
                </a:rPr>
                <a:t>Blanc</a:t>
              </a:r>
              <a:r>
                <a:rPr lang="es-MX" sz="1600" dirty="0" smtClean="0">
                  <a:solidFill>
                    <a:schemeClr val="tx2"/>
                  </a:solidFill>
                </a:rPr>
                <a:t>, deshielo de un glaciar © 2007 José Gerardo Moreno Ayala </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685800" y="2057400"/>
          <a:ext cx="7772400" cy="1137920"/>
        </p:xfrm>
        <a:graphic>
          <a:graphicData uri="http://schemas.openxmlformats.org/drawingml/2006/table">
            <a:tbl>
              <a:tblPr firstRow="1" bandRow="1">
                <a:tableStyleId>{5C22544A-7EE6-4342-B048-85BDC9FD1C3A}</a:tableStyleId>
              </a:tblPr>
              <a:tblGrid>
                <a:gridCol w="2230016"/>
                <a:gridCol w="2951584"/>
                <a:gridCol w="2590800"/>
              </a:tblGrid>
              <a:tr h="370840">
                <a:tc>
                  <a:txBody>
                    <a:bodyPr/>
                    <a:lstStyle/>
                    <a:p>
                      <a:pPr algn="ctr"/>
                      <a:r>
                        <a:rPr lang="es-MX" sz="2000" dirty="0" smtClean="0"/>
                        <a:t>t</a:t>
                      </a:r>
                      <a:r>
                        <a:rPr lang="es-MX" sz="1200" dirty="0" smtClean="0"/>
                        <a:t>0</a:t>
                      </a:r>
                      <a:endParaRPr lang="es-MX" sz="1200" dirty="0"/>
                    </a:p>
                  </a:txBody>
                  <a:tcPr/>
                </a:tc>
                <a:tc>
                  <a:txBody>
                    <a:bodyPr/>
                    <a:lstStyle/>
                    <a:p>
                      <a:r>
                        <a:rPr lang="es-MX" dirty="0" smtClean="0"/>
                        <a:t>Tipo</a:t>
                      </a:r>
                      <a:r>
                        <a:rPr lang="es-MX" baseline="0" dirty="0" smtClean="0"/>
                        <a:t> de Cambio: $12.5: $1</a:t>
                      </a:r>
                      <a:endParaRPr lang="es-MX" dirty="0"/>
                    </a:p>
                  </a:txBody>
                  <a:tcPr/>
                </a:tc>
                <a:tc>
                  <a:txBody>
                    <a:bodyPr/>
                    <a:lstStyle/>
                    <a:p>
                      <a:pPr algn="ctr"/>
                      <a:r>
                        <a:rPr lang="es-MX" sz="2000" dirty="0" smtClean="0"/>
                        <a:t>t</a:t>
                      </a:r>
                      <a:r>
                        <a:rPr lang="es-MX" sz="1200" dirty="0" smtClean="0"/>
                        <a:t>1</a:t>
                      </a:r>
                      <a:endParaRPr lang="es-MX" sz="1200" dirty="0"/>
                    </a:p>
                  </a:txBody>
                  <a:tcPr/>
                </a:tc>
              </a:tr>
              <a:tr h="370840">
                <a:tc>
                  <a:txBody>
                    <a:bodyPr/>
                    <a:lstStyle/>
                    <a:p>
                      <a:r>
                        <a:rPr lang="es-MX" dirty="0" smtClean="0"/>
                        <a:t>$ 100 </a:t>
                      </a:r>
                      <a:r>
                        <a:rPr lang="es-MX" dirty="0" err="1" smtClean="0"/>
                        <a:t>mn</a:t>
                      </a:r>
                      <a:endParaRPr lang="es-MX" dirty="0"/>
                    </a:p>
                  </a:txBody>
                  <a:tcPr/>
                </a:tc>
                <a:tc>
                  <a:txBody>
                    <a:bodyPr/>
                    <a:lstStyle/>
                    <a:p>
                      <a:r>
                        <a:rPr lang="es-MX" i="1" dirty="0" smtClean="0"/>
                        <a:t>i   </a:t>
                      </a:r>
                      <a:r>
                        <a:rPr lang="es-MX" i="0" dirty="0" smtClean="0"/>
                        <a:t>=  3%</a:t>
                      </a:r>
                      <a:endParaRPr lang="es-MX" i="0" dirty="0"/>
                    </a:p>
                  </a:txBody>
                  <a:tcPr/>
                </a:tc>
                <a:tc>
                  <a:txBody>
                    <a:bodyPr/>
                    <a:lstStyle/>
                    <a:p>
                      <a:r>
                        <a:rPr lang="es-MX" dirty="0" smtClean="0"/>
                        <a:t>$ 103 </a:t>
                      </a:r>
                      <a:r>
                        <a:rPr lang="es-MX" dirty="0" err="1" smtClean="0"/>
                        <a:t>mn</a:t>
                      </a:r>
                      <a:endParaRPr lang="es-MX" dirty="0"/>
                    </a:p>
                  </a:txBody>
                  <a:tcPr/>
                </a:tc>
              </a:tr>
              <a:tr h="370840">
                <a:tc>
                  <a:txBody>
                    <a:bodyPr/>
                    <a:lstStyle/>
                    <a:p>
                      <a:r>
                        <a:rPr lang="es-MX" dirty="0" smtClean="0"/>
                        <a:t>$</a:t>
                      </a:r>
                      <a:r>
                        <a:rPr lang="es-MX" baseline="0" dirty="0" smtClean="0"/>
                        <a:t>     8 </a:t>
                      </a:r>
                      <a:r>
                        <a:rPr lang="es-MX" baseline="0" dirty="0" err="1" smtClean="0"/>
                        <a:t>dlls</a:t>
                      </a:r>
                      <a:endParaRPr lang="es-MX" dirty="0"/>
                    </a:p>
                  </a:txBody>
                  <a:tcPr/>
                </a:tc>
                <a:tc>
                  <a:txBody>
                    <a:bodyPr/>
                    <a:lstStyle/>
                    <a:p>
                      <a:r>
                        <a:rPr lang="es-MX" i="1" dirty="0" smtClean="0"/>
                        <a:t>i</a:t>
                      </a:r>
                      <a:r>
                        <a:rPr lang="es-MX" i="1" baseline="0" dirty="0" smtClean="0"/>
                        <a:t>    = 2%</a:t>
                      </a:r>
                      <a:endParaRPr lang="es-MX" i="1" dirty="0"/>
                    </a:p>
                  </a:txBody>
                  <a:tcPr/>
                </a:tc>
                <a:tc>
                  <a:txBody>
                    <a:bodyPr/>
                    <a:lstStyle/>
                    <a:p>
                      <a:r>
                        <a:rPr lang="es-MX" dirty="0" smtClean="0"/>
                        <a:t>$ 8.16 </a:t>
                      </a:r>
                      <a:r>
                        <a:rPr lang="es-MX" dirty="0" err="1" smtClean="0"/>
                        <a:t>dlls</a:t>
                      </a:r>
                      <a:endParaRPr lang="es-MX" dirty="0"/>
                    </a:p>
                  </a:txBody>
                  <a:tcPr/>
                </a:tc>
              </a:tr>
            </a:tbl>
          </a:graphicData>
        </a:graphic>
      </p:graphicFrame>
      <p:sp>
        <p:nvSpPr>
          <p:cNvPr id="5" name="4 CuadroTexto"/>
          <p:cNvSpPr txBox="1"/>
          <p:nvPr/>
        </p:nvSpPr>
        <p:spPr>
          <a:xfrm>
            <a:off x="1043608" y="3717032"/>
            <a:ext cx="7200800" cy="2431435"/>
          </a:xfrm>
          <a:prstGeom prst="rect">
            <a:avLst/>
          </a:prstGeom>
          <a:noFill/>
        </p:spPr>
        <p:txBody>
          <a:bodyPr wrap="square" rtlCol="0">
            <a:spAutoFit/>
          </a:bodyPr>
          <a:lstStyle/>
          <a:p>
            <a:r>
              <a:rPr lang="es-MX" dirty="0" smtClean="0"/>
              <a:t>TC FWD: 12.50 (1.03/1.02)</a:t>
            </a:r>
            <a:r>
              <a:rPr lang="es-MX" baseline="30000" dirty="0" smtClean="0"/>
              <a:t>^</a:t>
            </a:r>
            <a:r>
              <a:rPr lang="es-MX" dirty="0" smtClean="0"/>
              <a:t> (360/360) =</a:t>
            </a:r>
          </a:p>
          <a:p>
            <a:endParaRPr lang="es-MX" dirty="0" smtClean="0"/>
          </a:p>
          <a:p>
            <a:r>
              <a:rPr lang="es-MX" dirty="0" smtClean="0"/>
              <a:t>12.50 (1.0098) = 12.6225 </a:t>
            </a:r>
            <a:r>
              <a:rPr lang="es-MX" dirty="0" err="1" smtClean="0"/>
              <a:t>mn</a:t>
            </a:r>
            <a:endParaRPr lang="es-MX" dirty="0" smtClean="0"/>
          </a:p>
          <a:p>
            <a:endParaRPr lang="es-MX" dirty="0" smtClean="0"/>
          </a:p>
          <a:p>
            <a:r>
              <a:rPr lang="es-MX" u="sng" dirty="0" smtClean="0"/>
              <a:t>$12.6265 </a:t>
            </a:r>
            <a:r>
              <a:rPr lang="es-MX" u="sng" dirty="0" err="1" smtClean="0"/>
              <a:t>mn</a:t>
            </a:r>
            <a:r>
              <a:rPr lang="es-MX" dirty="0" smtClean="0"/>
              <a:t> ($8.16 </a:t>
            </a:r>
            <a:r>
              <a:rPr lang="es-MX" dirty="0" err="1" smtClean="0"/>
              <a:t>dlls</a:t>
            </a:r>
            <a:r>
              <a:rPr lang="es-MX" dirty="0" smtClean="0"/>
              <a:t>) = </a:t>
            </a:r>
            <a:r>
              <a:rPr lang="es-MX" u="sng" dirty="0" smtClean="0"/>
              <a:t>103 </a:t>
            </a:r>
            <a:r>
              <a:rPr lang="es-MX" u="sng" dirty="0" err="1" smtClean="0"/>
              <a:t>mn</a:t>
            </a:r>
            <a:endParaRPr lang="es-MX" u="sng" dirty="0" smtClean="0"/>
          </a:p>
          <a:p>
            <a:endParaRPr lang="es-MX" baseline="30000" dirty="0" smtClean="0"/>
          </a:p>
          <a:p>
            <a:endParaRPr lang="es-MX" baseline="30000" dirty="0"/>
          </a:p>
        </p:txBody>
      </p:sp>
      <p:grpSp>
        <p:nvGrpSpPr>
          <p:cNvPr id="6" name="5 Título"/>
          <p:cNvGrpSpPr>
            <a:grpSpLocks noGrp="1"/>
          </p:cNvGrpSpPr>
          <p:nvPr>
            <p:ph type="title"/>
          </p:nvPr>
        </p:nvGrpSpPr>
        <p:grpSpPr>
          <a:xfrm>
            <a:off x="685800" y="533400"/>
            <a:ext cx="7772400" cy="1143000"/>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p:cNvSpPr>
            <a:spLocks noChangeArrowheads="1"/>
          </p:cNvSpPr>
          <p:nvPr/>
        </p:nvSpPr>
        <p:spPr bwMode="auto">
          <a:xfrm>
            <a:off x="611560" y="908720"/>
            <a:ext cx="7391400" cy="701675"/>
          </a:xfrm>
          <a:prstGeom prst="rect">
            <a:avLst/>
          </a:prstGeom>
          <a:noFill/>
          <a:ln w="9525">
            <a:noFill/>
            <a:miter lim="800000"/>
            <a:headEnd/>
            <a:tailEnd/>
          </a:ln>
          <a:effectLst/>
        </p:spPr>
        <p:txBody>
          <a:bodyPr>
            <a:spAutoFit/>
          </a:bodyPr>
          <a:lstStyle/>
          <a:p>
            <a:pPr algn="l"/>
            <a:r>
              <a:rPr lang="es-ES" sz="2000" b="1" dirty="0"/>
              <a:t>4.6.4. Globalización financiera contemporánea: liberalización y evolución de los mercados financieros globales.</a:t>
            </a:r>
          </a:p>
        </p:txBody>
      </p:sp>
      <p:sp>
        <p:nvSpPr>
          <p:cNvPr id="11271" name="Text Box 7"/>
          <p:cNvSpPr txBox="1">
            <a:spLocks noChangeArrowheads="1"/>
          </p:cNvSpPr>
          <p:nvPr/>
        </p:nvSpPr>
        <p:spPr bwMode="auto">
          <a:xfrm>
            <a:off x="457200" y="1484784"/>
            <a:ext cx="8686800" cy="5324535"/>
          </a:xfrm>
          <a:prstGeom prst="rect">
            <a:avLst/>
          </a:prstGeom>
          <a:noFill/>
          <a:ln w="9525">
            <a:noFill/>
            <a:miter lim="800000"/>
            <a:headEnd/>
            <a:tailEnd/>
          </a:ln>
          <a:effectLst/>
        </p:spPr>
        <p:txBody>
          <a:bodyPr wrap="square">
            <a:spAutoFit/>
          </a:bodyPr>
          <a:lstStyle/>
          <a:p>
            <a:pPr>
              <a:spcBef>
                <a:spcPct val="50000"/>
              </a:spcBef>
            </a:pPr>
            <a:r>
              <a:rPr lang="es-MX" sz="2000" b="1" dirty="0"/>
              <a:t>¿Un mercado de capital global?</a:t>
            </a:r>
          </a:p>
          <a:p>
            <a:pPr algn="l">
              <a:spcBef>
                <a:spcPct val="50000"/>
              </a:spcBef>
            </a:pPr>
            <a:r>
              <a:rPr lang="es-MX" sz="2000" dirty="0"/>
              <a:t>“...existe un mercado de capital global, si los principales centros financieros en la economía mundial están suficientemente interconectados, de manera que la oferta y la demanda de crédito internacional está efectivamente mediada transcontinentalmente...” (p. 251).</a:t>
            </a:r>
          </a:p>
          <a:p>
            <a:pPr algn="l">
              <a:spcBef>
                <a:spcPct val="50000"/>
              </a:spcBef>
            </a:pPr>
            <a:r>
              <a:rPr lang="es-MX" sz="2000" dirty="0"/>
              <a:t>Las diferencias en (i), por variaciones en rendimientos ocasionados por inestabilidades relativas o falta de sincronización en ciclos económicos, diversificación de carteras y flujos financieros globales. Efecto marginal de impuestos a la inversión  en diferencias en costos.</a:t>
            </a:r>
          </a:p>
          <a:p>
            <a:pPr algn="l">
              <a:spcBef>
                <a:spcPct val="50000"/>
              </a:spcBef>
            </a:pPr>
            <a:r>
              <a:rPr lang="es-MX" sz="2000" dirty="0"/>
              <a:t>Escépticos argumentan que la asociación entre ahorro nacional e inversión nacional contradice la existencia de un mercado global de capital, pero la búsqueda de equilibrio en cuenta corriente de capital lleva a que los índices de ahorro e inversión tiendan a convergir. </a:t>
            </a:r>
          </a:p>
          <a:p>
            <a:pPr algn="l">
              <a:spcBef>
                <a:spcPct val="50000"/>
              </a:spcBef>
            </a:pPr>
            <a:r>
              <a:rPr lang="es-MX" sz="2000" dirty="0"/>
              <a:t>En PD elevados flujos financieros  &gt;  requerimientos para igualar consumo en el tiempo, es decir, se explican por especulación.</a:t>
            </a:r>
            <a:endParaRPr lang="es-ES" sz="2000" dirty="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ChangeArrowheads="1"/>
          </p:cNvSpPr>
          <p:nvPr/>
        </p:nvSpPr>
        <p:spPr bwMode="auto">
          <a:xfrm>
            <a:off x="533400" y="1219200"/>
            <a:ext cx="7315200" cy="701675"/>
          </a:xfrm>
          <a:prstGeom prst="rect">
            <a:avLst/>
          </a:prstGeom>
          <a:noFill/>
          <a:ln w="9525">
            <a:noFill/>
            <a:miter lim="800000"/>
            <a:headEnd/>
            <a:tailEnd/>
          </a:ln>
          <a:effectLst/>
        </p:spPr>
        <p:txBody>
          <a:bodyPr>
            <a:spAutoFit/>
          </a:bodyPr>
          <a:lstStyle/>
          <a:p>
            <a:pPr algn="l"/>
            <a:r>
              <a:rPr lang="es-ES" sz="2000" b="1"/>
              <a:t>4.6.4. Globalización financiera contemporánea: liberalización y</a:t>
            </a:r>
            <a:r>
              <a:rPr lang="es-MX" sz="2000" b="1"/>
              <a:t> </a:t>
            </a:r>
            <a:r>
              <a:rPr lang="es-ES" sz="2000" b="1"/>
              <a:t>evolución de los mercados financieros globales.</a:t>
            </a:r>
          </a:p>
        </p:txBody>
      </p:sp>
      <p:sp>
        <p:nvSpPr>
          <p:cNvPr id="12295" name="Text Box 7"/>
          <p:cNvSpPr txBox="1">
            <a:spLocks noChangeArrowheads="1"/>
          </p:cNvSpPr>
          <p:nvPr/>
        </p:nvSpPr>
        <p:spPr bwMode="auto">
          <a:xfrm>
            <a:off x="457200" y="1981200"/>
            <a:ext cx="8686800" cy="2987675"/>
          </a:xfrm>
          <a:prstGeom prst="rect">
            <a:avLst/>
          </a:prstGeom>
          <a:noFill/>
          <a:ln w="9525">
            <a:noFill/>
            <a:miter lim="800000"/>
            <a:headEnd/>
            <a:tailEnd/>
          </a:ln>
          <a:effectLst/>
        </p:spPr>
        <p:txBody>
          <a:bodyPr>
            <a:spAutoFit/>
          </a:bodyPr>
          <a:lstStyle/>
          <a:p>
            <a:pPr>
              <a:spcBef>
                <a:spcPct val="50000"/>
              </a:spcBef>
            </a:pPr>
            <a:r>
              <a:rPr lang="es-MX" sz="2000" b="1"/>
              <a:t>¿Un mercado de capital global?</a:t>
            </a:r>
          </a:p>
          <a:p>
            <a:pPr algn="l">
              <a:spcBef>
                <a:spcPct val="50000"/>
              </a:spcBef>
            </a:pPr>
            <a:r>
              <a:rPr lang="es-MX" sz="2000"/>
              <a:t>El mercado de capital global </a:t>
            </a:r>
            <a:r>
              <a:rPr lang="es-MX" sz="2000" b="1"/>
              <a:t>no es el mercado perfecto</a:t>
            </a:r>
            <a:r>
              <a:rPr lang="es-MX" sz="2000"/>
              <a:t> de un libro de texto, “No obstante, hay visos claros de un mercado de capital global en evolución que, lo mismo que muchos  mercados, se caracteriza por </a:t>
            </a:r>
            <a:r>
              <a:rPr lang="es-MX" sz="2000" b="1"/>
              <a:t>imperfecciones y distorsiones</a:t>
            </a:r>
            <a:r>
              <a:rPr lang="es-MX" sz="2000"/>
              <a:t>. En el caso de las divisas, los bonos del gobierno, los derivados cotizados en bolsas de valores y otros productos de préstamos financieros, el intercambio abarca los principales centros financieros del planeta. Los mercados de Londres, Nueva York y Tokio se han llegado a interconectar a tal grado que funcionan como un solo mercado las 24 horas del día...” (p. 254)</a:t>
            </a:r>
            <a:endParaRPr lang="es-ES" sz="200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Text Box 6"/>
          <p:cNvSpPr txBox="1">
            <a:spLocks noChangeArrowheads="1"/>
          </p:cNvSpPr>
          <p:nvPr/>
        </p:nvSpPr>
        <p:spPr bwMode="auto">
          <a:xfrm>
            <a:off x="533400" y="1371600"/>
            <a:ext cx="8153400" cy="396875"/>
          </a:xfrm>
          <a:prstGeom prst="rect">
            <a:avLst/>
          </a:prstGeom>
          <a:noFill/>
          <a:ln w="9525">
            <a:noFill/>
            <a:miter lim="800000"/>
            <a:headEnd/>
            <a:tailEnd/>
          </a:ln>
          <a:effectLst/>
        </p:spPr>
        <p:txBody>
          <a:bodyPr>
            <a:spAutoFit/>
          </a:bodyPr>
          <a:lstStyle/>
          <a:p>
            <a:pPr algn="l">
              <a:spcBef>
                <a:spcPct val="50000"/>
              </a:spcBef>
            </a:pPr>
            <a:r>
              <a:rPr lang="es-MX" sz="2000" b="1"/>
              <a:t>4.7 Comparación de las formas </a:t>
            </a:r>
            <a:r>
              <a:rPr lang="es-MX" sz="2000" b="1" u="sng"/>
              <a:t>históricas</a:t>
            </a:r>
            <a:r>
              <a:rPr lang="es-MX" sz="2000" b="1"/>
              <a:t> de la globalización financiera.</a:t>
            </a:r>
            <a:endParaRPr lang="es-ES" sz="2000" b="1"/>
          </a:p>
        </p:txBody>
      </p:sp>
      <p:sp>
        <p:nvSpPr>
          <p:cNvPr id="18440" name="Text Box 8"/>
          <p:cNvSpPr txBox="1">
            <a:spLocks noChangeArrowheads="1"/>
          </p:cNvSpPr>
          <p:nvPr/>
        </p:nvSpPr>
        <p:spPr bwMode="auto">
          <a:xfrm>
            <a:off x="457200" y="1981200"/>
            <a:ext cx="8686800" cy="5016758"/>
          </a:xfrm>
          <a:prstGeom prst="rect">
            <a:avLst/>
          </a:prstGeom>
          <a:noFill/>
          <a:ln w="9525">
            <a:noFill/>
            <a:miter lim="800000"/>
            <a:headEnd/>
            <a:tailEnd/>
          </a:ln>
          <a:effectLst/>
        </p:spPr>
        <p:txBody>
          <a:bodyPr>
            <a:spAutoFit/>
          </a:bodyPr>
          <a:lstStyle/>
          <a:p>
            <a:pPr algn="l">
              <a:spcBef>
                <a:spcPct val="50000"/>
              </a:spcBef>
            </a:pPr>
            <a:r>
              <a:rPr lang="es-MX" sz="2000" dirty="0"/>
              <a:t>Las primeras formas de la globalización financiera, estaban limitadas por infraestructura deficiente, sistemas económicos localizados y un sólo centro financiero hegemónico.</a:t>
            </a:r>
          </a:p>
          <a:p>
            <a:pPr algn="l">
              <a:spcBef>
                <a:spcPct val="50000"/>
              </a:spcBef>
            </a:pPr>
            <a:r>
              <a:rPr lang="es-MX" sz="2000" dirty="0"/>
              <a:t>Periodo del patrón de oro clásico (1870-1914), flujos intensos, pero mediados por proteccionismo, preferencias comerciales imperiales, migración económica y limitado papel del Estado para soportar los costos sociales del ajuste.</a:t>
            </a:r>
          </a:p>
          <a:p>
            <a:pPr algn="l">
              <a:spcBef>
                <a:spcPct val="50000"/>
              </a:spcBef>
            </a:pPr>
            <a:r>
              <a:rPr lang="es-MX" sz="2000" dirty="0"/>
              <a:t>Periodo de entreguerras (1918-1939), colapso del patrón oro.</a:t>
            </a:r>
          </a:p>
          <a:p>
            <a:pPr algn="l">
              <a:spcBef>
                <a:spcPct val="50000"/>
              </a:spcBef>
            </a:pPr>
            <a:r>
              <a:rPr lang="es-MX" sz="2000" dirty="0"/>
              <a:t>Sistema de </a:t>
            </a:r>
            <a:r>
              <a:rPr lang="es-MX" sz="2000" dirty="0" err="1"/>
              <a:t>Bretton</a:t>
            </a:r>
            <a:r>
              <a:rPr lang="es-MX" sz="2000" dirty="0"/>
              <a:t> Woods (</a:t>
            </a:r>
            <a:r>
              <a:rPr lang="es-MX" sz="2000" dirty="0" smtClean="0"/>
              <a:t>1945-1973</a:t>
            </a:r>
            <a:r>
              <a:rPr lang="es-MX" sz="2000" dirty="0"/>
              <a:t>), flujos de capital privado restringidos por controles de capital.</a:t>
            </a:r>
          </a:p>
          <a:p>
            <a:pPr algn="l">
              <a:spcBef>
                <a:spcPct val="50000"/>
              </a:spcBef>
            </a:pPr>
            <a:r>
              <a:rPr lang="es-MX" sz="2000" dirty="0"/>
              <a:t>Aspectos comunes: visibles entre el periodo del patrón oro clásico y la contemporánea.</a:t>
            </a:r>
          </a:p>
          <a:p>
            <a:pPr algn="l">
              <a:spcBef>
                <a:spcPct val="50000"/>
              </a:spcBef>
            </a:pPr>
            <a:r>
              <a:rPr lang="es-MX" sz="2000" dirty="0"/>
              <a:t>Divergencias: 1) abarca todos los Estados-nación, 2) flujos financieros sin precedente y en tiempo real y, 3) diversidad y complejidad de flujos financieros.</a:t>
            </a:r>
            <a:endParaRPr lang="es-ES" sz="2000" dirty="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6" name="Picture 8" descr="C41a"/>
          <p:cNvPicPr>
            <a:picLocks noChangeAspect="1" noChangeArrowheads="1"/>
          </p:cNvPicPr>
          <p:nvPr/>
        </p:nvPicPr>
        <p:blipFill>
          <a:blip r:embed="rId3" cstate="print"/>
          <a:srcRect/>
          <a:stretch>
            <a:fillRect/>
          </a:stretch>
        </p:blipFill>
        <p:spPr bwMode="auto">
          <a:xfrm>
            <a:off x="533400" y="1374775"/>
            <a:ext cx="8458200" cy="5483225"/>
          </a:xfrm>
          <a:prstGeom prst="rect">
            <a:avLst/>
          </a:prstGeom>
          <a:noFill/>
        </p:spPr>
      </p:pic>
      <p:cxnSp>
        <p:nvCxnSpPr>
          <p:cNvPr id="8" name="7 Conector recto"/>
          <p:cNvCxnSpPr/>
          <p:nvPr/>
        </p:nvCxnSpPr>
        <p:spPr bwMode="auto">
          <a:xfrm rot="5400000">
            <a:off x="1835696" y="4077072"/>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9" name="8 Conector recto"/>
          <p:cNvCxnSpPr/>
          <p:nvPr/>
        </p:nvCxnSpPr>
        <p:spPr bwMode="auto">
          <a:xfrm rot="5400000">
            <a:off x="3347864" y="4149080"/>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0" name="9 Conector recto"/>
          <p:cNvCxnSpPr/>
          <p:nvPr/>
        </p:nvCxnSpPr>
        <p:spPr bwMode="auto">
          <a:xfrm rot="5400000">
            <a:off x="4932040" y="4149080"/>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1" name="10 Conector recto"/>
          <p:cNvCxnSpPr/>
          <p:nvPr/>
        </p:nvCxnSpPr>
        <p:spPr bwMode="auto">
          <a:xfrm rot="5400000">
            <a:off x="6444208" y="4221088"/>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3" name="12 Conector recto"/>
          <p:cNvCxnSpPr/>
          <p:nvPr/>
        </p:nvCxnSpPr>
        <p:spPr bwMode="auto">
          <a:xfrm>
            <a:off x="4139952" y="1916832"/>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7" name="16 Conector recto"/>
          <p:cNvCxnSpPr/>
          <p:nvPr/>
        </p:nvCxnSpPr>
        <p:spPr bwMode="auto">
          <a:xfrm>
            <a:off x="4067944" y="2276872"/>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8" name="17 Conector recto"/>
          <p:cNvCxnSpPr/>
          <p:nvPr/>
        </p:nvCxnSpPr>
        <p:spPr bwMode="auto">
          <a:xfrm>
            <a:off x="7236296" y="2060848"/>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9" name="18 Conector recto"/>
          <p:cNvCxnSpPr/>
          <p:nvPr/>
        </p:nvCxnSpPr>
        <p:spPr bwMode="auto">
          <a:xfrm>
            <a:off x="7236296" y="2348880"/>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grpSp>
        <p:nvGrpSpPr>
          <p:cNvPr id="14" name="13 Grupo"/>
          <p:cNvGrpSpPr/>
          <p:nvPr/>
        </p:nvGrpSpPr>
        <p:grpSpPr>
          <a:xfrm>
            <a:off x="533400" y="381000"/>
            <a:ext cx="8319053" cy="646331"/>
            <a:chOff x="533400" y="381000"/>
            <a:chExt cx="8319053" cy="646331"/>
          </a:xfrm>
        </p:grpSpPr>
        <p:sp>
          <p:nvSpPr>
            <p:cNvPr id="15"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6"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C41b"/>
          <p:cNvPicPr>
            <a:picLocks noChangeAspect="1" noChangeArrowheads="1"/>
          </p:cNvPicPr>
          <p:nvPr/>
        </p:nvPicPr>
        <p:blipFill>
          <a:blip r:embed="rId3" cstate="print"/>
          <a:srcRect/>
          <a:stretch>
            <a:fillRect/>
          </a:stretch>
        </p:blipFill>
        <p:spPr bwMode="auto">
          <a:xfrm>
            <a:off x="457200" y="1563688"/>
            <a:ext cx="8686800" cy="5294312"/>
          </a:xfrm>
          <a:prstGeom prst="rect">
            <a:avLst/>
          </a:prstGeom>
          <a:noFill/>
        </p:spPr>
      </p:pic>
      <p:cxnSp>
        <p:nvCxnSpPr>
          <p:cNvPr id="7" name="6 Conector recto"/>
          <p:cNvCxnSpPr/>
          <p:nvPr/>
        </p:nvCxnSpPr>
        <p:spPr bwMode="auto">
          <a:xfrm rot="5400000">
            <a:off x="1547664" y="3933056"/>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8" name="7 Conector recto"/>
          <p:cNvCxnSpPr/>
          <p:nvPr/>
        </p:nvCxnSpPr>
        <p:spPr bwMode="auto">
          <a:xfrm rot="5400000">
            <a:off x="3059832" y="3933056"/>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9" name="8 Conector recto"/>
          <p:cNvCxnSpPr/>
          <p:nvPr/>
        </p:nvCxnSpPr>
        <p:spPr bwMode="auto">
          <a:xfrm rot="5400000">
            <a:off x="4644008" y="3933056"/>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0" name="9 Conector recto"/>
          <p:cNvCxnSpPr/>
          <p:nvPr/>
        </p:nvCxnSpPr>
        <p:spPr bwMode="auto">
          <a:xfrm rot="5400000">
            <a:off x="6228184" y="4005064"/>
            <a:ext cx="4464496" cy="144016"/>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1" name="10 Conector recto"/>
          <p:cNvCxnSpPr/>
          <p:nvPr/>
        </p:nvCxnSpPr>
        <p:spPr bwMode="auto">
          <a:xfrm>
            <a:off x="3779912" y="6525344"/>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12" name="11 Conector recto"/>
          <p:cNvCxnSpPr/>
          <p:nvPr/>
        </p:nvCxnSpPr>
        <p:spPr bwMode="auto">
          <a:xfrm>
            <a:off x="6948264" y="6525344"/>
            <a:ext cx="1512168"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grpSp>
        <p:nvGrpSpPr>
          <p:cNvPr id="13" name="12 Grupo"/>
          <p:cNvGrpSpPr/>
          <p:nvPr/>
        </p:nvGrpSpPr>
        <p:grpSpPr>
          <a:xfrm>
            <a:off x="533400" y="381000"/>
            <a:ext cx="8319053" cy="646331"/>
            <a:chOff x="533400" y="381000"/>
            <a:chExt cx="8319053" cy="646331"/>
          </a:xfrm>
        </p:grpSpPr>
        <p:sp>
          <p:nvSpPr>
            <p:cNvPr id="14"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5"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9" name="Picture 7" descr="T415"/>
          <p:cNvPicPr>
            <a:picLocks noChangeAspect="1" noChangeArrowheads="1"/>
          </p:cNvPicPr>
          <p:nvPr/>
        </p:nvPicPr>
        <p:blipFill>
          <a:blip r:embed="rId3" cstate="print"/>
          <a:srcRect/>
          <a:stretch>
            <a:fillRect/>
          </a:stretch>
        </p:blipFill>
        <p:spPr bwMode="auto">
          <a:xfrm>
            <a:off x="1116013" y="3587750"/>
            <a:ext cx="7391400" cy="3270250"/>
          </a:xfrm>
          <a:prstGeom prst="rect">
            <a:avLst/>
          </a:prstGeom>
          <a:noFill/>
        </p:spPr>
      </p:pic>
      <p:pic>
        <p:nvPicPr>
          <p:cNvPr id="13322" name="Picture 10" descr="T43"/>
          <p:cNvPicPr>
            <a:picLocks noChangeAspect="1" noChangeArrowheads="1"/>
          </p:cNvPicPr>
          <p:nvPr/>
        </p:nvPicPr>
        <p:blipFill>
          <a:blip r:embed="rId4" cstate="print"/>
          <a:srcRect/>
          <a:stretch>
            <a:fillRect/>
          </a:stretch>
        </p:blipFill>
        <p:spPr bwMode="auto">
          <a:xfrm>
            <a:off x="1828800" y="1066800"/>
            <a:ext cx="5486400" cy="2441575"/>
          </a:xfrm>
          <a:prstGeom prst="rect">
            <a:avLst/>
          </a:prstGeom>
          <a:noFill/>
        </p:spPr>
      </p:pic>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T416"/>
          <p:cNvPicPr>
            <a:picLocks noChangeAspect="1" noChangeArrowheads="1"/>
          </p:cNvPicPr>
          <p:nvPr/>
        </p:nvPicPr>
        <p:blipFill>
          <a:blip r:embed="rId3" cstate="print"/>
          <a:srcRect/>
          <a:stretch>
            <a:fillRect/>
          </a:stretch>
        </p:blipFill>
        <p:spPr bwMode="auto">
          <a:xfrm>
            <a:off x="304800" y="2286000"/>
            <a:ext cx="8382000" cy="3552825"/>
          </a:xfrm>
          <a:prstGeom prst="rect">
            <a:avLst/>
          </a:prstGeom>
          <a:noFill/>
        </p:spPr>
      </p:pic>
      <p:grpSp>
        <p:nvGrpSpPr>
          <p:cNvPr id="5" name="4 Grupo"/>
          <p:cNvGrpSpPr/>
          <p:nvPr/>
        </p:nvGrpSpPr>
        <p:grpSpPr>
          <a:xfrm>
            <a:off x="533400" y="381000"/>
            <a:ext cx="8319053" cy="646331"/>
            <a:chOff x="533400" y="381000"/>
            <a:chExt cx="8319053" cy="646331"/>
          </a:xfrm>
        </p:grpSpPr>
        <p:sp>
          <p:nvSpPr>
            <p:cNvPr id="6"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7"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Rectangle 6"/>
          <p:cNvSpPr>
            <a:spLocks noChangeArrowheads="1"/>
          </p:cNvSpPr>
          <p:nvPr/>
        </p:nvSpPr>
        <p:spPr bwMode="auto">
          <a:xfrm>
            <a:off x="381000" y="919163"/>
            <a:ext cx="8763000" cy="5859462"/>
          </a:xfrm>
          <a:prstGeom prst="rect">
            <a:avLst/>
          </a:prstGeom>
          <a:noFill/>
          <a:ln w="9525">
            <a:noFill/>
            <a:miter lim="800000"/>
            <a:headEnd/>
            <a:tailEnd/>
          </a:ln>
          <a:effectLst/>
        </p:spPr>
        <p:txBody>
          <a:bodyPr>
            <a:spAutoFit/>
          </a:bodyPr>
          <a:lstStyle/>
          <a:p>
            <a:pPr algn="r"/>
            <a:r>
              <a:rPr lang="es-MX" sz="1800" dirty="0">
                <a:cs typeface="Arial" charset="0"/>
              </a:rPr>
              <a:t>                             </a:t>
            </a:r>
            <a:r>
              <a:rPr lang="es-ES" sz="1800" dirty="0">
                <a:cs typeface="Arial" charset="0"/>
              </a:rPr>
              <a:t>Seattle, 1999</a:t>
            </a:r>
            <a:r>
              <a:rPr lang="es-MX" sz="1800" dirty="0">
                <a:cs typeface="Arial" charset="0"/>
              </a:rPr>
              <a:t>; </a:t>
            </a:r>
            <a:r>
              <a:rPr lang="es-ES" sz="1800" dirty="0">
                <a:cs typeface="Arial" charset="0"/>
              </a:rPr>
              <a:t>Barcelona, 2001, Banco Mundial suspendió reunión. ¿mayo?</a:t>
            </a:r>
          </a:p>
          <a:p>
            <a:pPr algn="r" eaLnBrk="0" hangingPunct="0"/>
            <a:r>
              <a:rPr lang="es-MX" sz="1800" dirty="0">
                <a:cs typeface="Arial" charset="0"/>
              </a:rPr>
              <a:t>                                        </a:t>
            </a:r>
            <a:r>
              <a:rPr lang="es-ES" sz="1800" dirty="0">
                <a:cs typeface="Arial" charset="0"/>
              </a:rPr>
              <a:t>Nueva York, 11 de septiembre de 2001 Ataque a las Torres Gemelas</a:t>
            </a:r>
          </a:p>
          <a:p>
            <a:pPr algn="r" eaLnBrk="0" hangingPunct="0"/>
            <a:r>
              <a:rPr lang="es-ES" sz="1800" dirty="0">
                <a:cs typeface="Arial" charset="0"/>
              </a:rPr>
              <a:t>Conferencia Internacional sobre la Financiación para el Desarrollo Sustentable, Monterrey, marzo de 2002.</a:t>
            </a:r>
          </a:p>
          <a:p>
            <a:pPr algn="just" eaLnBrk="0" hangingPunct="0"/>
            <a:r>
              <a:rPr lang="es-ES" sz="1800" dirty="0">
                <a:cs typeface="Arial" charset="0"/>
              </a:rPr>
              <a:t> 24/ 25 marzo 2003.-  la incipiente invasión de Irak por EEUU comienza afectando gravemente a los mercados financieros. Hay ventas de acciones dictadas por el pánico.</a:t>
            </a:r>
            <a:br>
              <a:rPr lang="es-ES" sz="1800" dirty="0">
                <a:cs typeface="Arial" charset="0"/>
              </a:rPr>
            </a:br>
            <a:r>
              <a:rPr lang="es-ES" sz="1800" dirty="0">
                <a:cs typeface="Arial" charset="0"/>
              </a:rPr>
              <a:t>Septiembre de 2003, Cancún, México</a:t>
            </a:r>
            <a:r>
              <a:rPr lang="es-MX" sz="1800" dirty="0">
                <a:cs typeface="Arial" charset="0"/>
              </a:rPr>
              <a:t>. </a:t>
            </a:r>
            <a:r>
              <a:rPr lang="es-ES" sz="1800" dirty="0">
                <a:cs typeface="Arial" charset="0"/>
              </a:rPr>
              <a:t> Agosto de 2004, Singapur</a:t>
            </a:r>
          </a:p>
          <a:p>
            <a:pPr algn="just" eaLnBrk="0" hangingPunct="0"/>
            <a:r>
              <a:rPr lang="es-ES" sz="1800" dirty="0">
                <a:cs typeface="Arial" charset="0"/>
              </a:rPr>
              <a:t> Diciembre de 2005, Hong Kong</a:t>
            </a:r>
          </a:p>
          <a:p>
            <a:pPr algn="just" eaLnBrk="0" hangingPunct="0"/>
            <a:r>
              <a:rPr lang="es-ES" sz="1800" dirty="0">
                <a:cs typeface="Arial" charset="0"/>
              </a:rPr>
              <a:t> 21 enero 2008 – la crisis del mercado hipotecario en EEUU, que estalló en julio de 2007, ha terminado por infectar al mercado financiero mundial.</a:t>
            </a:r>
          </a:p>
          <a:p>
            <a:pPr algn="just" eaLnBrk="0" hangingPunct="0"/>
            <a:r>
              <a:rPr lang="es-ES" sz="1800" dirty="0">
                <a:cs typeface="Arial" charset="0"/>
              </a:rPr>
              <a:t> Desde 2003, las negociaciones han fracasado, particularmente por los subsidios a la agricultura (países en desarrollo) y el proteccionismo a ese y otros sectores (economías emergentes) y la exigencia de liberalizar sector financiero y defensa de los derechos de propiedad intelectual (conocimiento).</a:t>
            </a:r>
          </a:p>
          <a:p>
            <a:pPr algn="just" eaLnBrk="0" hangingPunct="0"/>
            <a:r>
              <a:rPr lang="es-ES" sz="1800" dirty="0">
                <a:cs typeface="Arial" charset="0"/>
              </a:rPr>
              <a:t> Foro Social Mundial en Porto Alegre</a:t>
            </a:r>
            <a:r>
              <a:rPr lang="es-MX" sz="1800" dirty="0">
                <a:cs typeface="Arial" charset="0"/>
              </a:rPr>
              <a:t>: 2001...</a:t>
            </a:r>
            <a:endParaRPr lang="es-ES" sz="1800" dirty="0">
              <a:cs typeface="Arial" charset="0"/>
            </a:endParaRPr>
          </a:p>
          <a:p>
            <a:pPr algn="l" eaLnBrk="0" hangingPunct="0"/>
            <a:r>
              <a:rPr lang="es-ES" sz="1800" dirty="0"/>
              <a:t>El Séptimo FSM de </a:t>
            </a:r>
            <a:r>
              <a:rPr lang="es-ES" sz="1800" dirty="0">
                <a:hlinkClick r:id="rId3" tooltip="Nairobi"/>
              </a:rPr>
              <a:t>Nairobi</a:t>
            </a:r>
            <a:r>
              <a:rPr lang="es-ES" sz="1800" dirty="0"/>
              <a:t> reunió del 20 al 25 de enero de 2007 a activistas de todo el mundo para debatir acerca de la pobreza, la violencia sexual, el </a:t>
            </a:r>
            <a:r>
              <a:rPr lang="es-ES" sz="1800" dirty="0">
                <a:hlinkClick r:id="rId4" tooltip="SIDA"/>
              </a:rPr>
              <a:t>SIDA</a:t>
            </a:r>
            <a:r>
              <a:rPr lang="es-ES" sz="1800" dirty="0"/>
              <a:t>, los acuerdos comerciales y la deuda de los países subdesarrollados. El objetivo de este Foro no fue llegar a conclusiones finales, sino el intercambio de ideas y el establecimiento de alianzas para que la gente se una a los distintos movimientos y las propuestas salgan de las organizaciones sociales. </a:t>
            </a:r>
          </a:p>
        </p:txBody>
      </p:sp>
      <p:grpSp>
        <p:nvGrpSpPr>
          <p:cNvPr id="5" name="4 Grupo"/>
          <p:cNvGrpSpPr/>
          <p:nvPr/>
        </p:nvGrpSpPr>
        <p:grpSpPr>
          <a:xfrm>
            <a:off x="533400" y="381000"/>
            <a:ext cx="8319053" cy="646331"/>
            <a:chOff x="533400" y="381000"/>
            <a:chExt cx="8319053" cy="646331"/>
          </a:xfrm>
        </p:grpSpPr>
        <p:sp>
          <p:nvSpPr>
            <p:cNvPr id="6"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7"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908720"/>
            <a:ext cx="7772400" cy="926976"/>
          </a:xfrm>
        </p:spPr>
        <p:txBody>
          <a:bodyPr/>
          <a:lstStyle/>
          <a:p>
            <a:r>
              <a:rPr lang="es-MX" dirty="0" smtClean="0"/>
              <a:t>Bibliografía:</a:t>
            </a:r>
            <a:endParaRPr lang="es-MX" dirty="0"/>
          </a:p>
        </p:txBody>
      </p:sp>
      <p:sp>
        <p:nvSpPr>
          <p:cNvPr id="3" name="2 Marcador de contenido"/>
          <p:cNvSpPr>
            <a:spLocks noGrp="1"/>
          </p:cNvSpPr>
          <p:nvPr>
            <p:ph idx="1"/>
          </p:nvPr>
        </p:nvSpPr>
        <p:spPr/>
        <p:txBody>
          <a:bodyPr/>
          <a:lstStyle/>
          <a:p>
            <a:r>
              <a:rPr lang="es-MX" sz="2800" dirty="0" err="1" smtClean="0"/>
              <a:t>Held</a:t>
            </a:r>
            <a:r>
              <a:rPr lang="es-MX" sz="2800" dirty="0" smtClean="0"/>
              <a:t>, David </a:t>
            </a:r>
            <a:r>
              <a:rPr lang="es-MX" sz="2800" i="1" dirty="0" smtClean="0"/>
              <a:t>et al</a:t>
            </a:r>
            <a:r>
              <a:rPr lang="es-MX" sz="2800" dirty="0" smtClean="0"/>
              <a:t> (2002),</a:t>
            </a:r>
            <a:r>
              <a:rPr lang="es-MX" sz="2800" i="1" dirty="0" smtClean="0"/>
              <a:t> Transformaciones globales. Política, economía y cultura</a:t>
            </a:r>
            <a:r>
              <a:rPr lang="es-MX" sz="2800" dirty="0" smtClean="0"/>
              <a:t>, México, Oxford </a:t>
            </a:r>
            <a:r>
              <a:rPr lang="es-MX" sz="2800" dirty="0" err="1" smtClean="0"/>
              <a:t>University</a:t>
            </a:r>
            <a:r>
              <a:rPr lang="es-MX" sz="2800" dirty="0" smtClean="0"/>
              <a:t> </a:t>
            </a:r>
            <a:r>
              <a:rPr lang="es-MX" sz="2800" dirty="0" err="1" smtClean="0"/>
              <a:t>Press</a:t>
            </a:r>
            <a:r>
              <a:rPr lang="es-MX" sz="2800" dirty="0" smtClean="0"/>
              <a:t>.</a:t>
            </a:r>
          </a:p>
          <a:p>
            <a:endParaRPr lang="es-MX" dirty="0"/>
          </a:p>
        </p:txBody>
      </p:sp>
      <p:grpSp>
        <p:nvGrpSpPr>
          <p:cNvPr id="4" name="3 Grupo"/>
          <p:cNvGrpSpPr/>
          <p:nvPr/>
        </p:nvGrpSpPr>
        <p:grpSpPr>
          <a:xfrm>
            <a:off x="533400" y="381000"/>
            <a:ext cx="8319053" cy="646331"/>
            <a:chOff x="533400" y="381000"/>
            <a:chExt cx="8319053" cy="646331"/>
          </a:xfrm>
        </p:grpSpPr>
        <p:sp>
          <p:nvSpPr>
            <p:cNvPr id="5"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6"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609600" y="1143000"/>
            <a:ext cx="7924800" cy="701675"/>
          </a:xfrm>
          <a:prstGeom prst="rect">
            <a:avLst/>
          </a:prstGeom>
          <a:noFill/>
          <a:ln w="9525">
            <a:noFill/>
            <a:miter lim="800000"/>
            <a:headEnd/>
            <a:tailEnd/>
          </a:ln>
          <a:effectLst/>
        </p:spPr>
        <p:txBody>
          <a:bodyPr>
            <a:spAutoFit/>
          </a:bodyPr>
          <a:lstStyle/>
          <a:p>
            <a:pPr algn="l">
              <a:spcBef>
                <a:spcPct val="50000"/>
              </a:spcBef>
            </a:pPr>
            <a:r>
              <a:rPr lang="es-ES" sz="2000" b="1"/>
              <a:t>4.6.3. La infraestructura, institucionalización y organización de las finanzas globales.</a:t>
            </a:r>
          </a:p>
        </p:txBody>
      </p:sp>
      <p:sp>
        <p:nvSpPr>
          <p:cNvPr id="3080" name="Text Box 8"/>
          <p:cNvSpPr txBox="1">
            <a:spLocks noChangeArrowheads="1"/>
          </p:cNvSpPr>
          <p:nvPr/>
        </p:nvSpPr>
        <p:spPr bwMode="auto">
          <a:xfrm>
            <a:off x="457200" y="2057400"/>
            <a:ext cx="8686800" cy="5121275"/>
          </a:xfrm>
          <a:prstGeom prst="rect">
            <a:avLst/>
          </a:prstGeom>
          <a:noFill/>
          <a:ln w="9525">
            <a:noFill/>
            <a:miter lim="800000"/>
            <a:headEnd/>
            <a:tailEnd/>
          </a:ln>
          <a:effectLst/>
        </p:spPr>
        <p:txBody>
          <a:bodyPr>
            <a:spAutoFit/>
          </a:bodyPr>
          <a:lstStyle/>
          <a:p>
            <a:pPr algn="l">
              <a:spcBef>
                <a:spcPct val="50000"/>
              </a:spcBef>
            </a:pPr>
            <a:r>
              <a:rPr lang="es-ES" sz="2000"/>
              <a:t>Las tecnologías de la comunicación y computación, cruciales para la gestión de la complejidad (cálculos de riesgo), velocidad y volumen de flujos financieros en tiempo real.</a:t>
            </a:r>
          </a:p>
          <a:p>
            <a:pPr algn="l">
              <a:spcBef>
                <a:spcPct val="50000"/>
              </a:spcBef>
            </a:pPr>
            <a:r>
              <a:rPr lang="es-ES" sz="2000"/>
              <a:t>No es simplemente el triunfo de los mercados y la tecnología (hiperglobalistas: Ohmae, 1990), pues las instituciones financieras </a:t>
            </a:r>
            <a:r>
              <a:rPr lang="es-MX" sz="2000"/>
              <a:t>globales </a:t>
            </a:r>
            <a:r>
              <a:rPr lang="es-ES" sz="2000"/>
              <a:t>dependen de reglamentaciones nacionales e internacionales: </a:t>
            </a:r>
          </a:p>
          <a:p>
            <a:pPr algn="l">
              <a:spcBef>
                <a:spcPct val="50000"/>
              </a:spcBef>
              <a:buFont typeface="Wingdings" pitchFamily="2" charset="2"/>
              <a:buChar char="ü"/>
            </a:pPr>
            <a:r>
              <a:rPr lang="es-ES" sz="2000"/>
              <a:t>el Banco Central, </a:t>
            </a:r>
            <a:r>
              <a:rPr lang="es-ES" sz="2000" b="1"/>
              <a:t>prestador de último recurso</a:t>
            </a:r>
            <a:r>
              <a:rPr lang="es-ES" sz="2000"/>
              <a:t>; </a:t>
            </a:r>
          </a:p>
          <a:p>
            <a:pPr algn="l">
              <a:spcBef>
                <a:spcPct val="50000"/>
              </a:spcBef>
              <a:buFont typeface="Wingdings" pitchFamily="2" charset="2"/>
              <a:buChar char="ü"/>
            </a:pPr>
            <a:r>
              <a:rPr lang="es-ES" sz="2000"/>
              <a:t>acuerdo internacional sobre supervisión de </a:t>
            </a:r>
            <a:r>
              <a:rPr lang="es-ES" sz="2000" b="1"/>
              <a:t>reservas de capital</a:t>
            </a:r>
            <a:r>
              <a:rPr lang="es-ES" sz="2000"/>
              <a:t> (Foro multilateral: Centro Internacional de Arreglos de Diferencias relativas a Inversiones);</a:t>
            </a:r>
          </a:p>
          <a:p>
            <a:pPr algn="l">
              <a:spcBef>
                <a:spcPct val="50000"/>
              </a:spcBef>
              <a:buFont typeface="Wingdings" pitchFamily="2" charset="2"/>
              <a:buChar char="ü"/>
            </a:pPr>
            <a:r>
              <a:rPr lang="es-ES" sz="2000"/>
              <a:t> estándares internacionales para la supervisión, vigilancia y regulación de comercio de </a:t>
            </a:r>
            <a:r>
              <a:rPr lang="es-ES" sz="2000" b="1"/>
              <a:t>derivados y conglomerados financieros</a:t>
            </a:r>
            <a:r>
              <a:rPr lang="es-ES" sz="2000"/>
              <a:t> (Comisiones Internacionales de Organización de Valores).</a:t>
            </a:r>
          </a:p>
          <a:p>
            <a:pPr algn="l">
              <a:spcBef>
                <a:spcPct val="50000"/>
              </a:spcBef>
            </a:pPr>
            <a:endParaRPr lang="es-ES" sz="200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6"/>
          <p:cNvSpPr>
            <a:spLocks noChangeArrowheads="1"/>
          </p:cNvSpPr>
          <p:nvPr/>
        </p:nvSpPr>
        <p:spPr bwMode="auto">
          <a:xfrm>
            <a:off x="533400" y="1143000"/>
            <a:ext cx="8001000" cy="701675"/>
          </a:xfrm>
          <a:prstGeom prst="rect">
            <a:avLst/>
          </a:prstGeom>
          <a:noFill/>
          <a:ln w="9525">
            <a:noFill/>
            <a:miter lim="800000"/>
            <a:headEnd/>
            <a:tailEnd/>
          </a:ln>
          <a:effectLst/>
        </p:spPr>
        <p:txBody>
          <a:bodyPr>
            <a:spAutoFit/>
          </a:bodyPr>
          <a:lstStyle/>
          <a:p>
            <a:pPr algn="l">
              <a:spcBef>
                <a:spcPct val="50000"/>
              </a:spcBef>
            </a:pPr>
            <a:r>
              <a:rPr lang="es-ES" sz="2000" b="1"/>
              <a:t>4.6.3. La infraestructura, institucionalización y organización de las finanzas globales.</a:t>
            </a:r>
          </a:p>
        </p:txBody>
      </p:sp>
      <p:sp>
        <p:nvSpPr>
          <p:cNvPr id="6151" name="Text Box 7"/>
          <p:cNvSpPr txBox="1">
            <a:spLocks noChangeArrowheads="1"/>
          </p:cNvSpPr>
          <p:nvPr/>
        </p:nvSpPr>
        <p:spPr bwMode="auto">
          <a:xfrm>
            <a:off x="457200" y="1981200"/>
            <a:ext cx="8686800" cy="3597275"/>
          </a:xfrm>
          <a:prstGeom prst="rect">
            <a:avLst/>
          </a:prstGeom>
          <a:noFill/>
          <a:ln w="9525">
            <a:noFill/>
            <a:miter lim="800000"/>
            <a:headEnd/>
            <a:tailEnd/>
          </a:ln>
          <a:effectLst/>
        </p:spPr>
        <p:txBody>
          <a:bodyPr>
            <a:spAutoFit/>
          </a:bodyPr>
          <a:lstStyle/>
          <a:p>
            <a:pPr algn="l">
              <a:spcBef>
                <a:spcPct val="50000"/>
              </a:spcBef>
            </a:pPr>
            <a:r>
              <a:rPr lang="es-ES" sz="2000"/>
              <a:t>“Aun cuando el surgimiento de las finanzas globales no es simplemente un producto del </a:t>
            </a:r>
            <a:r>
              <a:rPr lang="es-ES" sz="2000" b="1"/>
              <a:t>triunfo de los mercados y de la tecnología</a:t>
            </a:r>
            <a:r>
              <a:rPr lang="es-ES" sz="2000"/>
              <a:t>, sino que más bien los </a:t>
            </a:r>
            <a:r>
              <a:rPr lang="es-ES" sz="2000" b="1"/>
              <a:t>Estados la han alentado y facilitado</a:t>
            </a:r>
            <a:r>
              <a:rPr lang="es-ES" sz="2000"/>
              <a:t>, esto no implica que los gobiernos puedan controlar estos mercados o reintroducir controles de capital efectivos con la misma facilidad con que se eliminaron” (p. 246).</a:t>
            </a:r>
          </a:p>
          <a:p>
            <a:pPr algn="l">
              <a:spcBef>
                <a:spcPct val="50000"/>
              </a:spcBef>
            </a:pPr>
            <a:r>
              <a:rPr lang="es-ES" sz="2000"/>
              <a:t>Germain (1997) sostiene que “se ha logrado una victoria significativa a favor de los intereses del capital móvil en el plano internacional” (p. 247), sin embargo, la crisis financiera de </a:t>
            </a:r>
            <a:r>
              <a:rPr lang="es-ES" sz="2000" b="1"/>
              <a:t>Asia en 1997, impulsó una revisión de la reglamentación</a:t>
            </a:r>
            <a:r>
              <a:rPr lang="es-ES" sz="2000"/>
              <a:t> de las finanzas globales en torno a los flujos de capital, potencialmente destructivos en el corto plazo, </a:t>
            </a:r>
            <a:r>
              <a:rPr lang="es-ES" sz="2000" b="1"/>
              <a:t>sin que todavía se modifique la ‘arquitectura’</a:t>
            </a:r>
            <a:r>
              <a:rPr lang="es-ES" sz="2000"/>
              <a:t> de las finanzas globales.</a:t>
            </a:r>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533400" y="1143000"/>
            <a:ext cx="8001000" cy="701675"/>
          </a:xfrm>
          <a:prstGeom prst="rect">
            <a:avLst/>
          </a:prstGeom>
          <a:noFill/>
          <a:ln w="9525">
            <a:noFill/>
            <a:miter lim="800000"/>
            <a:headEnd/>
            <a:tailEnd/>
          </a:ln>
          <a:effectLst/>
        </p:spPr>
        <p:txBody>
          <a:bodyPr>
            <a:spAutoFit/>
          </a:bodyPr>
          <a:lstStyle/>
          <a:p>
            <a:pPr algn="l">
              <a:spcBef>
                <a:spcPct val="50000"/>
              </a:spcBef>
            </a:pPr>
            <a:r>
              <a:rPr lang="es-ES" sz="2000" b="1"/>
              <a:t>4.6.4. Globalización financiera contemporánea: liberalización y evolución de los mercados financieros globales.</a:t>
            </a:r>
          </a:p>
        </p:txBody>
      </p:sp>
      <p:sp>
        <p:nvSpPr>
          <p:cNvPr id="7175" name="Text Box 7"/>
          <p:cNvSpPr txBox="1">
            <a:spLocks noChangeArrowheads="1"/>
          </p:cNvSpPr>
          <p:nvPr/>
        </p:nvSpPr>
        <p:spPr bwMode="auto">
          <a:xfrm>
            <a:off x="457200" y="1981200"/>
            <a:ext cx="8686800" cy="4359275"/>
          </a:xfrm>
          <a:prstGeom prst="rect">
            <a:avLst/>
          </a:prstGeom>
          <a:noFill/>
          <a:ln w="9525">
            <a:noFill/>
            <a:miter lim="800000"/>
            <a:headEnd/>
            <a:tailEnd/>
          </a:ln>
          <a:effectLst/>
        </p:spPr>
        <p:txBody>
          <a:bodyPr>
            <a:spAutoFit/>
          </a:bodyPr>
          <a:lstStyle/>
          <a:p>
            <a:pPr algn="l">
              <a:spcBef>
                <a:spcPct val="50000"/>
              </a:spcBef>
            </a:pPr>
            <a:r>
              <a:rPr lang="es-ES" sz="2000" dirty="0"/>
              <a:t>“En el sistema de </a:t>
            </a:r>
            <a:r>
              <a:rPr lang="es-ES" sz="2000" dirty="0" err="1"/>
              <a:t>Bretton</a:t>
            </a:r>
            <a:r>
              <a:rPr lang="es-ES" sz="2000" dirty="0"/>
              <a:t> Woods, los controles del capital restringían y regulaban esos flujos. Sin embargo, la liberalización y las desregulaciones financieras han contribuido enormemente a incrementar la tendencia a la interconexión financiera” (247).</a:t>
            </a:r>
            <a:endParaRPr lang="es-MX" sz="2000" dirty="0"/>
          </a:p>
          <a:p>
            <a:pPr algn="l">
              <a:spcBef>
                <a:spcPct val="50000"/>
              </a:spcBef>
            </a:pPr>
            <a:r>
              <a:rPr lang="es-MX" sz="2000" dirty="0"/>
              <a:t>En 1997, 102 países acuerdan que en 1999 se abran a competencia los servicios bancarios, seguros y de valores. En 2000, en Doha, negociaciones para liberalizar todos los servicios financieros.</a:t>
            </a:r>
          </a:p>
          <a:p>
            <a:pPr algn="l">
              <a:spcBef>
                <a:spcPct val="50000"/>
              </a:spcBef>
            </a:pPr>
            <a:r>
              <a:rPr lang="es-MX" sz="2000" dirty="0"/>
              <a:t>Décadas 70’s y 80’s los controles de capital ineficaces ante euromercados. Controles de capital cuña entre tasas de interés nacionales y extranjeras, pero la eliminación de controles de </a:t>
            </a:r>
            <a:r>
              <a:rPr lang="es-MX" sz="2000" dirty="0" smtClean="0"/>
              <a:t>capital </a:t>
            </a:r>
            <a:r>
              <a:rPr lang="es-MX" sz="2000" dirty="0"/>
              <a:t>dificulta  operar con tipos de cambio fijos: países con tipos de cambio flexibles pasó de 40% en 1980 a 60%. Entonces la </a:t>
            </a:r>
            <a:r>
              <a:rPr lang="es-MX" sz="2000" b="1" dirty="0"/>
              <a:t>característica principal del sistema monetario internacional es el paso de un sistema de tipos de cambio fijo a uno flexible.</a:t>
            </a:r>
            <a:endParaRPr lang="es-ES" sz="2000" b="1" dirty="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6"/>
          <p:cNvSpPr>
            <a:spLocks noChangeArrowheads="1"/>
          </p:cNvSpPr>
          <p:nvPr/>
        </p:nvSpPr>
        <p:spPr bwMode="auto">
          <a:xfrm>
            <a:off x="533400" y="1219200"/>
            <a:ext cx="8229600" cy="701675"/>
          </a:xfrm>
          <a:prstGeom prst="rect">
            <a:avLst/>
          </a:prstGeom>
          <a:noFill/>
          <a:ln w="9525">
            <a:noFill/>
            <a:miter lim="800000"/>
            <a:headEnd/>
            <a:tailEnd/>
          </a:ln>
          <a:effectLst/>
        </p:spPr>
        <p:txBody>
          <a:bodyPr>
            <a:spAutoFit/>
          </a:bodyPr>
          <a:lstStyle/>
          <a:p>
            <a:pPr algn="l"/>
            <a:r>
              <a:rPr lang="es-ES" sz="2000" b="1"/>
              <a:t>4.6.4. Globalización financiera contemporánea: liberalización y evolución de los mercados financieros globales</a:t>
            </a:r>
            <a:r>
              <a:rPr lang="es-ES" sz="2000"/>
              <a:t>.</a:t>
            </a:r>
          </a:p>
        </p:txBody>
      </p:sp>
      <p:sp>
        <p:nvSpPr>
          <p:cNvPr id="8199" name="Text Box 7"/>
          <p:cNvSpPr txBox="1">
            <a:spLocks noChangeArrowheads="1"/>
          </p:cNvSpPr>
          <p:nvPr/>
        </p:nvSpPr>
        <p:spPr bwMode="auto">
          <a:xfrm>
            <a:off x="457200" y="1981200"/>
            <a:ext cx="8686800" cy="854075"/>
          </a:xfrm>
          <a:prstGeom prst="rect">
            <a:avLst/>
          </a:prstGeom>
          <a:noFill/>
          <a:ln w="9525">
            <a:noFill/>
            <a:miter lim="800000"/>
            <a:headEnd/>
            <a:tailEnd/>
          </a:ln>
          <a:effectLst/>
        </p:spPr>
        <p:txBody>
          <a:bodyPr>
            <a:spAutoFit/>
          </a:bodyPr>
          <a:lstStyle/>
          <a:p>
            <a:pPr>
              <a:spcBef>
                <a:spcPct val="50000"/>
              </a:spcBef>
            </a:pPr>
            <a:r>
              <a:rPr lang="es-MX" sz="2000"/>
              <a:t>Tabla 4.14. Países con controles en cuenta de capital, 1997</a:t>
            </a:r>
          </a:p>
          <a:p>
            <a:pPr>
              <a:spcBef>
                <a:spcPct val="50000"/>
              </a:spcBef>
            </a:pPr>
            <a:endParaRPr lang="es-ES" sz="2000"/>
          </a:p>
        </p:txBody>
      </p:sp>
      <p:graphicFrame>
        <p:nvGraphicFramePr>
          <p:cNvPr id="8238" name="Group 46"/>
          <p:cNvGraphicFramePr>
            <a:graphicFrameLocks noGrp="1"/>
          </p:cNvGraphicFramePr>
          <p:nvPr/>
        </p:nvGraphicFramePr>
        <p:xfrm>
          <a:off x="457200" y="2438400"/>
          <a:ext cx="8305800" cy="3581400"/>
        </p:xfrm>
        <a:graphic>
          <a:graphicData uri="http://schemas.openxmlformats.org/drawingml/2006/table">
            <a:tbl>
              <a:tblPr/>
              <a:tblGrid>
                <a:gridCol w="6477000"/>
                <a:gridCol w="1828800"/>
              </a:tblGrid>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Controles sobre:</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países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El mercado de valores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128</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Instrumentos del mercado de dinero</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112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Inversión colectiva de valores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107</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Derivados y otros instrumentos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78</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Inversión extranjera directa</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144</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Transacciones de bienes raíces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119</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Total del países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144/200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7" name="6 Grupo"/>
          <p:cNvGrpSpPr/>
          <p:nvPr/>
        </p:nvGrpSpPr>
        <p:grpSpPr>
          <a:xfrm>
            <a:off x="533400" y="381000"/>
            <a:ext cx="8319053" cy="646331"/>
            <a:chOff x="533400" y="381000"/>
            <a:chExt cx="8319053" cy="646331"/>
          </a:xfrm>
        </p:grpSpPr>
        <p:sp>
          <p:nvSpPr>
            <p:cNvPr id="8"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9"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ChangeArrowheads="1"/>
          </p:cNvSpPr>
          <p:nvPr/>
        </p:nvSpPr>
        <p:spPr bwMode="auto">
          <a:xfrm>
            <a:off x="533400" y="1219200"/>
            <a:ext cx="8077200" cy="701675"/>
          </a:xfrm>
          <a:prstGeom prst="rect">
            <a:avLst/>
          </a:prstGeom>
          <a:noFill/>
          <a:ln w="9525">
            <a:noFill/>
            <a:miter lim="800000"/>
            <a:headEnd/>
            <a:tailEnd/>
          </a:ln>
          <a:effectLst/>
        </p:spPr>
        <p:txBody>
          <a:bodyPr>
            <a:spAutoFit/>
          </a:bodyPr>
          <a:lstStyle/>
          <a:p>
            <a:pPr algn="l"/>
            <a:r>
              <a:rPr lang="es-ES" sz="2000" b="1"/>
              <a:t>4.6.4. Globalización financiera contemporánea: liberalización y evolución de los mercados financieros globales.</a:t>
            </a:r>
          </a:p>
        </p:txBody>
      </p:sp>
      <p:sp>
        <p:nvSpPr>
          <p:cNvPr id="9223" name="Text Box 7"/>
          <p:cNvSpPr txBox="1">
            <a:spLocks noChangeArrowheads="1"/>
          </p:cNvSpPr>
          <p:nvPr/>
        </p:nvSpPr>
        <p:spPr bwMode="auto">
          <a:xfrm>
            <a:off x="457200" y="2057400"/>
            <a:ext cx="8686800" cy="4511675"/>
          </a:xfrm>
          <a:prstGeom prst="rect">
            <a:avLst/>
          </a:prstGeom>
          <a:noFill/>
          <a:ln w="9525">
            <a:noFill/>
            <a:miter lim="800000"/>
            <a:headEnd/>
            <a:tailEnd/>
          </a:ln>
          <a:effectLst/>
        </p:spPr>
        <p:txBody>
          <a:bodyPr>
            <a:spAutoFit/>
          </a:bodyPr>
          <a:lstStyle/>
          <a:p>
            <a:pPr algn="l">
              <a:spcBef>
                <a:spcPct val="50000"/>
              </a:spcBef>
            </a:pPr>
            <a:r>
              <a:rPr lang="es-MX" sz="2000" dirty="0" smtClean="0"/>
              <a:t>“La </a:t>
            </a:r>
            <a:r>
              <a:rPr lang="es-MX" sz="2000" dirty="0"/>
              <a:t>intensidad y el alcance crecientes de los flujos financieros globales, combinados con la tendencia hacia la liberalización de los mercados financieros nacionales, la ausencia de controles de capital nacionales y el movimiento hacia tasas de cambio flexibles, implica que está en camino un cambio cualitativo que implica una integración financiera global más profunda” (p. 248).</a:t>
            </a:r>
          </a:p>
          <a:p>
            <a:pPr algn="l">
              <a:spcBef>
                <a:spcPct val="50000"/>
              </a:spcBef>
            </a:pPr>
            <a:r>
              <a:rPr lang="es-MX" sz="2000" dirty="0"/>
              <a:t>[Sin embargo, el despliegue de la globalización financiera no ha avanzado sobre la base de acuerdos multilaterales, pues las crisis recurrentes y las disparidades de desarrollo, así como la falta de compromisos de los países desarrollados en las metas de desarrollo más justo y menos desigual ha estancado las negociaciones y el avance en el cumplimiento de las metas de liberalización. Los principales escollos: subsidios a agricultura, políticas proteccionistas en diversos sectores  donde países en desarrollo o emergentes tienen ventajas, patentes en fármacos y, en general, la defensa de derechos a la propiedad intelectual, pero con la existencia de la biopiratería].</a:t>
            </a:r>
            <a:endParaRPr lang="es-ES" sz="2000" dirty="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Rectangle 6"/>
          <p:cNvSpPr>
            <a:spLocks noChangeArrowheads="1"/>
          </p:cNvSpPr>
          <p:nvPr/>
        </p:nvSpPr>
        <p:spPr bwMode="auto">
          <a:xfrm>
            <a:off x="533400" y="1219200"/>
            <a:ext cx="6934200" cy="701675"/>
          </a:xfrm>
          <a:prstGeom prst="rect">
            <a:avLst/>
          </a:prstGeom>
          <a:noFill/>
          <a:ln w="9525">
            <a:noFill/>
            <a:miter lim="800000"/>
            <a:headEnd/>
            <a:tailEnd/>
          </a:ln>
          <a:effectLst/>
        </p:spPr>
        <p:txBody>
          <a:bodyPr>
            <a:spAutoFit/>
          </a:bodyPr>
          <a:lstStyle/>
          <a:p>
            <a:pPr algn="l"/>
            <a:r>
              <a:rPr lang="es-ES" sz="2000" b="1"/>
              <a:t>4.6.4. Globalización financiera contemporánea: liberalización y evolución de los mercados financieros globales.</a:t>
            </a:r>
          </a:p>
        </p:txBody>
      </p:sp>
      <p:sp>
        <p:nvSpPr>
          <p:cNvPr id="35847" name="Rectangle 7"/>
          <p:cNvSpPr>
            <a:spLocks noChangeArrowheads="1"/>
          </p:cNvSpPr>
          <p:nvPr/>
        </p:nvSpPr>
        <p:spPr bwMode="auto">
          <a:xfrm>
            <a:off x="457200" y="1889125"/>
            <a:ext cx="8686800" cy="4968875"/>
          </a:xfrm>
          <a:prstGeom prst="rect">
            <a:avLst/>
          </a:prstGeom>
          <a:noFill/>
          <a:ln w="9525">
            <a:noFill/>
            <a:miter lim="800000"/>
            <a:headEnd/>
            <a:tailEnd/>
          </a:ln>
          <a:effectLst/>
        </p:spPr>
        <p:txBody>
          <a:bodyPr>
            <a:spAutoFit/>
          </a:bodyPr>
          <a:lstStyle/>
          <a:p>
            <a:r>
              <a:rPr lang="es-MX" sz="2000" b="1"/>
              <a:t>La determinación de las tasas de interés nacionales</a:t>
            </a:r>
          </a:p>
          <a:p>
            <a:pPr algn="l"/>
            <a:r>
              <a:rPr lang="es-MX" sz="2000"/>
              <a:t>Actualmente, aun cuando convergen, </a:t>
            </a:r>
            <a:r>
              <a:rPr lang="es-MX" sz="2000" b="1"/>
              <a:t>las tasas de interés varían</a:t>
            </a:r>
            <a:r>
              <a:rPr lang="es-MX" sz="2000"/>
              <a:t> entre países por imperfecciones de los mercados financieros o por el diferente desempeño de las economías. Sin embargo, (i) sujetas a la disciplina del capital y sus flujos.</a:t>
            </a:r>
          </a:p>
          <a:p>
            <a:pPr algn="l"/>
            <a:r>
              <a:rPr lang="es-MX" sz="2000"/>
              <a:t>La igualación de los rendimientos de los activos financieros, los estudios concluyen que: “...la paridad cubierta de la tasa de interés es válida en ausencia de controles de capital, pero la paridad descubierta de la tasa de interés no es válida” (p. 249).</a:t>
            </a:r>
          </a:p>
          <a:p>
            <a:pPr algn="l"/>
            <a:r>
              <a:rPr lang="es-MX" sz="2000" b="1"/>
              <a:t>Cuando la moneda puede venderse por contrato, los rendimientos se igualan, pero las tasas de cambio no se mueven para compensar las diferencias en las tasas de interés.</a:t>
            </a:r>
          </a:p>
          <a:p>
            <a:pPr algn="l"/>
            <a:r>
              <a:rPr lang="es-MX" sz="2000"/>
              <a:t>La dificultad de la tasa de cambio para moverse y compensar diferencias, resultado del </a:t>
            </a:r>
            <a:r>
              <a:rPr lang="es-MX" sz="2000" b="1"/>
              <a:t>efecto del tiempo en las primas</a:t>
            </a:r>
            <a:r>
              <a:rPr lang="es-MX" sz="2000"/>
              <a:t> sobre las tasas de interés por la posesión de diferentes monedas y </a:t>
            </a:r>
            <a:r>
              <a:rPr lang="es-MX" sz="2000" b="1"/>
              <a:t>características operacionales de los mercados</a:t>
            </a:r>
            <a:r>
              <a:rPr lang="es-MX" sz="2000"/>
              <a:t> de divisas (operadores se basan en fundamentos económicos o las tendencias de datos). No hay consenso para la estimación de la tasa de equilibrio en el tipo de cambio.</a:t>
            </a:r>
          </a:p>
          <a:p>
            <a:pPr algn="l"/>
            <a:r>
              <a:rPr lang="es-MX" sz="2000" b="1"/>
              <a:t>Convergencia de las tasas de interés reales en largo plazo, implica integración.</a:t>
            </a:r>
            <a:endParaRPr lang="es-ES" sz="2000" b="1"/>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1988840"/>
            <a:ext cx="2727981" cy="4257303"/>
          </a:xfrm>
          <a:prstGeom prst="rect">
            <a:avLst/>
          </a:prstGeom>
          <a:noFill/>
          <a:ln w="9525">
            <a:noFill/>
            <a:miter lim="800000"/>
            <a:headEnd/>
            <a:tailEnd/>
          </a:ln>
        </p:spPr>
      </p:pic>
      <p:sp>
        <p:nvSpPr>
          <p:cNvPr id="7" name="6 CuadroTexto"/>
          <p:cNvSpPr txBox="1"/>
          <p:nvPr/>
        </p:nvSpPr>
        <p:spPr>
          <a:xfrm>
            <a:off x="683568" y="6237312"/>
            <a:ext cx="8280920" cy="584775"/>
          </a:xfrm>
          <a:prstGeom prst="rect">
            <a:avLst/>
          </a:prstGeom>
          <a:noFill/>
        </p:spPr>
        <p:txBody>
          <a:bodyPr wrap="square" rtlCol="0">
            <a:spAutoFit/>
          </a:bodyPr>
          <a:lstStyle/>
          <a:p>
            <a:pPr algn="just"/>
            <a:r>
              <a:rPr lang="es-MX" sz="1600" dirty="0" smtClean="0"/>
              <a:t>Fuente; La Jornada, 27 febrero 2012 y</a:t>
            </a:r>
          </a:p>
          <a:p>
            <a:pPr algn="just"/>
            <a:r>
              <a:rPr lang="es-MX" sz="1600" dirty="0" smtClean="0"/>
              <a:t> </a:t>
            </a:r>
            <a:r>
              <a:rPr lang="en-US" sz="1600" dirty="0" smtClean="0">
                <a:hlinkClick r:id="rId3"/>
              </a:rPr>
              <a:t>http://blogs.gestion.pe/deregresoalobasico/2010/03/forwards-las-ocho-preguntas-qu.html</a:t>
            </a:r>
            <a:endParaRPr lang="en-US" sz="1600" dirty="0"/>
          </a:p>
        </p:txBody>
      </p:sp>
      <p:sp>
        <p:nvSpPr>
          <p:cNvPr id="8" name="7 CuadroTexto"/>
          <p:cNvSpPr txBox="1"/>
          <p:nvPr/>
        </p:nvSpPr>
        <p:spPr>
          <a:xfrm>
            <a:off x="4499992" y="1484784"/>
            <a:ext cx="4032448" cy="400110"/>
          </a:xfrm>
          <a:prstGeom prst="rect">
            <a:avLst/>
          </a:prstGeom>
          <a:noFill/>
        </p:spPr>
        <p:txBody>
          <a:bodyPr wrap="square" rtlCol="0">
            <a:spAutoFit/>
          </a:bodyPr>
          <a:lstStyle/>
          <a:p>
            <a:r>
              <a:rPr lang="es-MX" sz="2000" dirty="0" smtClean="0"/>
              <a:t>Calculo de contrato forward</a:t>
            </a:r>
            <a:endParaRPr lang="en-US" sz="2000" dirty="0"/>
          </a:p>
        </p:txBody>
      </p:sp>
      <p:pic>
        <p:nvPicPr>
          <p:cNvPr id="16387" name="Picture 3"/>
          <p:cNvPicPr>
            <a:picLocks noChangeAspect="1" noChangeArrowheads="1"/>
          </p:cNvPicPr>
          <p:nvPr/>
        </p:nvPicPr>
        <p:blipFill>
          <a:blip r:embed="rId4" cstate="print"/>
          <a:srcRect/>
          <a:stretch>
            <a:fillRect/>
          </a:stretch>
        </p:blipFill>
        <p:spPr bwMode="auto">
          <a:xfrm>
            <a:off x="2699792" y="2204864"/>
            <a:ext cx="2664296" cy="3713237"/>
          </a:xfrm>
          <a:prstGeom prst="rect">
            <a:avLst/>
          </a:prstGeom>
          <a:noFill/>
          <a:ln w="9525">
            <a:noFill/>
            <a:miter lim="800000"/>
            <a:headEnd/>
            <a:tailEnd/>
          </a:ln>
        </p:spPr>
      </p:pic>
      <p:pic>
        <p:nvPicPr>
          <p:cNvPr id="16388" name="Picture 4"/>
          <p:cNvPicPr>
            <a:picLocks noChangeAspect="1" noChangeArrowheads="1"/>
          </p:cNvPicPr>
          <p:nvPr/>
        </p:nvPicPr>
        <p:blipFill>
          <a:blip r:embed="rId5" cstate="print"/>
          <a:srcRect/>
          <a:stretch>
            <a:fillRect/>
          </a:stretch>
        </p:blipFill>
        <p:spPr bwMode="auto">
          <a:xfrm>
            <a:off x="5364088" y="2204864"/>
            <a:ext cx="3779912" cy="1009650"/>
          </a:xfrm>
          <a:prstGeom prst="rect">
            <a:avLst/>
          </a:prstGeom>
          <a:noFill/>
          <a:ln w="9525">
            <a:noFill/>
            <a:miter lim="800000"/>
            <a:headEnd/>
            <a:tailEnd/>
          </a:ln>
        </p:spPr>
      </p:pic>
      <p:sp>
        <p:nvSpPr>
          <p:cNvPr id="10" name="9 CuadroTexto"/>
          <p:cNvSpPr txBox="1"/>
          <p:nvPr/>
        </p:nvSpPr>
        <p:spPr>
          <a:xfrm>
            <a:off x="5436096" y="3356992"/>
            <a:ext cx="3456384" cy="707886"/>
          </a:xfrm>
          <a:prstGeom prst="rect">
            <a:avLst/>
          </a:prstGeom>
          <a:noFill/>
        </p:spPr>
        <p:txBody>
          <a:bodyPr wrap="square" rtlCol="0">
            <a:spAutoFit/>
          </a:bodyPr>
          <a:lstStyle/>
          <a:p>
            <a:pPr algn="just"/>
            <a:r>
              <a:rPr lang="es-MX" sz="2000" dirty="0" smtClean="0"/>
              <a:t>TC </a:t>
            </a:r>
            <a:r>
              <a:rPr lang="es-MX" sz="2000" dirty="0" err="1" smtClean="0"/>
              <a:t>fwd</a:t>
            </a:r>
            <a:r>
              <a:rPr lang="es-MX" sz="2000" dirty="0" smtClean="0"/>
              <a:t> = 13.02* (1.0439/1.0325)^(90/360)</a:t>
            </a:r>
            <a:endParaRPr lang="en-US" sz="2000" dirty="0"/>
          </a:p>
        </p:txBody>
      </p:sp>
      <p:sp>
        <p:nvSpPr>
          <p:cNvPr id="11" name="10 CuadroTexto"/>
          <p:cNvSpPr txBox="1"/>
          <p:nvPr/>
        </p:nvSpPr>
        <p:spPr>
          <a:xfrm>
            <a:off x="5508104" y="4221088"/>
            <a:ext cx="3384376" cy="400110"/>
          </a:xfrm>
          <a:prstGeom prst="rect">
            <a:avLst/>
          </a:prstGeom>
          <a:noFill/>
        </p:spPr>
        <p:txBody>
          <a:bodyPr wrap="square" rtlCol="0">
            <a:spAutoFit/>
          </a:bodyPr>
          <a:lstStyle/>
          <a:p>
            <a:pPr algn="just"/>
            <a:r>
              <a:rPr lang="es-MX" sz="2000" dirty="0" smtClean="0"/>
              <a:t>= 13.02*(1.011041162) ^(0.25)</a:t>
            </a:r>
            <a:endParaRPr lang="en-US" sz="2000" dirty="0"/>
          </a:p>
        </p:txBody>
      </p:sp>
      <p:sp>
        <p:nvSpPr>
          <p:cNvPr id="12" name="11 CuadroTexto"/>
          <p:cNvSpPr txBox="1"/>
          <p:nvPr/>
        </p:nvSpPr>
        <p:spPr>
          <a:xfrm>
            <a:off x="5508104" y="4725144"/>
            <a:ext cx="3384376" cy="461665"/>
          </a:xfrm>
          <a:prstGeom prst="rect">
            <a:avLst/>
          </a:prstGeom>
          <a:noFill/>
        </p:spPr>
        <p:txBody>
          <a:bodyPr wrap="square" rtlCol="0">
            <a:spAutoFit/>
          </a:bodyPr>
          <a:lstStyle/>
          <a:p>
            <a:r>
              <a:rPr lang="es-MX" dirty="0" smtClean="0"/>
              <a:t>= 13.02*1.00275</a:t>
            </a:r>
            <a:endParaRPr lang="en-US" dirty="0"/>
          </a:p>
        </p:txBody>
      </p:sp>
      <p:sp>
        <p:nvSpPr>
          <p:cNvPr id="13" name="12 CuadroTexto"/>
          <p:cNvSpPr txBox="1"/>
          <p:nvPr/>
        </p:nvSpPr>
        <p:spPr>
          <a:xfrm>
            <a:off x="5652120" y="5229200"/>
            <a:ext cx="3096344" cy="461665"/>
          </a:xfrm>
          <a:prstGeom prst="rect">
            <a:avLst/>
          </a:prstGeom>
          <a:noFill/>
        </p:spPr>
        <p:txBody>
          <a:bodyPr wrap="square" rtlCol="0">
            <a:spAutoFit/>
          </a:bodyPr>
          <a:lstStyle/>
          <a:p>
            <a:r>
              <a:rPr lang="es-MX" dirty="0" smtClean="0"/>
              <a:t>13.0558</a:t>
            </a:r>
            <a:endParaRPr lang="en-US" dirty="0"/>
          </a:p>
        </p:txBody>
      </p:sp>
      <p:grpSp>
        <p:nvGrpSpPr>
          <p:cNvPr id="14" name="13 Grupo"/>
          <p:cNvGrpSpPr/>
          <p:nvPr/>
        </p:nvGrpSpPr>
        <p:grpSpPr>
          <a:xfrm>
            <a:off x="533400" y="381000"/>
            <a:ext cx="8319053" cy="646331"/>
            <a:chOff x="533400" y="381000"/>
            <a:chExt cx="8319053" cy="646331"/>
          </a:xfrm>
        </p:grpSpPr>
        <p:sp>
          <p:nvSpPr>
            <p:cNvPr id="15"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6"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6"/>
          <p:cNvSpPr>
            <a:spLocks noChangeArrowheads="1"/>
          </p:cNvSpPr>
          <p:nvPr/>
        </p:nvSpPr>
        <p:spPr bwMode="auto">
          <a:xfrm>
            <a:off x="533400" y="1219200"/>
            <a:ext cx="7924800" cy="701675"/>
          </a:xfrm>
          <a:prstGeom prst="rect">
            <a:avLst/>
          </a:prstGeom>
          <a:noFill/>
          <a:ln w="9525">
            <a:noFill/>
            <a:miter lim="800000"/>
            <a:headEnd/>
            <a:tailEnd/>
          </a:ln>
          <a:effectLst/>
        </p:spPr>
        <p:txBody>
          <a:bodyPr>
            <a:spAutoFit/>
          </a:bodyPr>
          <a:lstStyle/>
          <a:p>
            <a:pPr algn="l"/>
            <a:r>
              <a:rPr lang="es-ES" sz="2000" b="1"/>
              <a:t>4.6.4. Globalización financiera contemporánea: liberalización y evolución de los mercados financieros globales.</a:t>
            </a:r>
          </a:p>
        </p:txBody>
      </p:sp>
      <p:sp>
        <p:nvSpPr>
          <p:cNvPr id="10247" name="Text Box 7"/>
          <p:cNvSpPr txBox="1">
            <a:spLocks noChangeArrowheads="1"/>
          </p:cNvSpPr>
          <p:nvPr/>
        </p:nvSpPr>
        <p:spPr bwMode="auto">
          <a:xfrm>
            <a:off x="457200" y="1981200"/>
            <a:ext cx="8686800" cy="396875"/>
          </a:xfrm>
          <a:prstGeom prst="rect">
            <a:avLst/>
          </a:prstGeom>
          <a:noFill/>
          <a:ln w="9525">
            <a:noFill/>
            <a:miter lim="800000"/>
            <a:headEnd/>
            <a:tailEnd/>
          </a:ln>
          <a:effectLst/>
        </p:spPr>
        <p:txBody>
          <a:bodyPr>
            <a:spAutoFit/>
          </a:bodyPr>
          <a:lstStyle/>
          <a:p>
            <a:pPr algn="l">
              <a:spcBef>
                <a:spcPct val="50000"/>
              </a:spcBef>
            </a:pPr>
            <a:endParaRPr lang="es-MX" sz="2000"/>
          </a:p>
        </p:txBody>
      </p:sp>
      <p:sp>
        <p:nvSpPr>
          <p:cNvPr id="10248" name="Text Box 8"/>
          <p:cNvSpPr txBox="1">
            <a:spLocks noChangeArrowheads="1"/>
          </p:cNvSpPr>
          <p:nvPr/>
        </p:nvSpPr>
        <p:spPr bwMode="auto">
          <a:xfrm>
            <a:off x="457200" y="1981200"/>
            <a:ext cx="8686800" cy="4511675"/>
          </a:xfrm>
          <a:prstGeom prst="rect">
            <a:avLst/>
          </a:prstGeom>
          <a:noFill/>
          <a:ln w="9525">
            <a:noFill/>
            <a:miter lim="800000"/>
            <a:headEnd/>
            <a:tailEnd/>
          </a:ln>
          <a:effectLst/>
        </p:spPr>
        <p:txBody>
          <a:bodyPr>
            <a:spAutoFit/>
          </a:bodyPr>
          <a:lstStyle/>
          <a:p>
            <a:pPr>
              <a:spcBef>
                <a:spcPct val="50000"/>
              </a:spcBef>
            </a:pPr>
            <a:r>
              <a:rPr lang="es-MX" sz="2000" b="1"/>
              <a:t>La determinación de las tasas de interés nacionales</a:t>
            </a:r>
          </a:p>
          <a:p>
            <a:pPr algn="l">
              <a:spcBef>
                <a:spcPct val="50000"/>
              </a:spcBef>
            </a:pPr>
            <a:r>
              <a:rPr lang="es-MX" sz="2000" b="1"/>
              <a:t>La paridad cubierta de las tasas de interés</a:t>
            </a:r>
            <a:r>
              <a:rPr lang="es-MX" sz="2000"/>
              <a:t>, cuando las tasas de interés de activos denominados en diferentes monedas se igualan por el intercambio de contratos a plazo. Entonces, en ausencia de controles de capital, los contratos a plazo garantizan la igualación de las utilidades con vencimientos y riesgo equivalentes.</a:t>
            </a:r>
          </a:p>
          <a:p>
            <a:pPr algn="l">
              <a:spcBef>
                <a:spcPct val="50000"/>
              </a:spcBef>
            </a:pPr>
            <a:r>
              <a:rPr lang="es-MX" sz="2000" b="1"/>
              <a:t>La paridad descubierta de la tasa de interés</a:t>
            </a:r>
            <a:r>
              <a:rPr lang="es-MX" sz="2000"/>
              <a:t>, las tasas de interés se igualan sin una venta de contratos a plazo. Entonces la igualación se da por el movimiento futuro de la tasa de cambio. ¿Los mercados evaluarán con exactitud los movimientos futuros de la tasa de cambio?</a:t>
            </a:r>
          </a:p>
          <a:p>
            <a:pPr algn="l">
              <a:spcBef>
                <a:spcPct val="50000"/>
              </a:spcBef>
            </a:pPr>
            <a:r>
              <a:rPr lang="es-MX" sz="2000" b="1"/>
              <a:t>La paridad real de la tasa de interés</a:t>
            </a:r>
            <a:r>
              <a:rPr lang="es-MX" sz="2000"/>
              <a:t> (sin inflación). “Si la paridad descubierta de la tasa de interés es válida y si las diferencias en los niveles de precios nacionales se compensan por los movimientos de la tasa de cambio, entonces las tasas de interés reales se igualarán entre los países” (p. 250).</a:t>
            </a:r>
            <a:endParaRPr lang="es-ES" sz="2000"/>
          </a:p>
        </p:txBody>
      </p:sp>
      <p:grpSp>
        <p:nvGrpSpPr>
          <p:cNvPr id="7" name="6 Grupo"/>
          <p:cNvGrpSpPr/>
          <p:nvPr/>
        </p:nvGrpSpPr>
        <p:grpSpPr>
          <a:xfrm>
            <a:off x="533400" y="381000"/>
            <a:ext cx="8319053" cy="646331"/>
            <a:chOff x="533400" y="381000"/>
            <a:chExt cx="8319053" cy="646331"/>
          </a:xfrm>
        </p:grpSpPr>
        <p:sp>
          <p:nvSpPr>
            <p:cNvPr id="8"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9"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amero">
  <a:themeElements>
    <a:clrScheme name="Damero 1">
      <a:dk1>
        <a:srgbClr val="000000"/>
      </a:dk1>
      <a:lt1>
        <a:srgbClr val="83C1C0"/>
      </a:lt1>
      <a:dk2>
        <a:srgbClr val="FFFFFF"/>
      </a:dk2>
      <a:lt2>
        <a:srgbClr val="009999"/>
      </a:lt2>
      <a:accent1>
        <a:srgbClr val="C0C0C0"/>
      </a:accent1>
      <a:accent2>
        <a:srgbClr val="00EEE8"/>
      </a:accent2>
      <a:accent3>
        <a:srgbClr val="C1DDDC"/>
      </a:accent3>
      <a:accent4>
        <a:srgbClr val="000000"/>
      </a:accent4>
      <a:accent5>
        <a:srgbClr val="DCDCDC"/>
      </a:accent5>
      <a:accent6>
        <a:srgbClr val="00D8D2"/>
      </a:accent6>
      <a:hlink>
        <a:srgbClr val="FFFFFF"/>
      </a:hlink>
      <a:folHlink>
        <a:srgbClr val="CFD1E7"/>
      </a:folHlink>
    </a:clrScheme>
    <a:fontScheme name="Damer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amero 1">
        <a:dk1>
          <a:srgbClr val="000000"/>
        </a:dk1>
        <a:lt1>
          <a:srgbClr val="83C1C0"/>
        </a:lt1>
        <a:dk2>
          <a:srgbClr val="FFFFFF"/>
        </a:dk2>
        <a:lt2>
          <a:srgbClr val="009999"/>
        </a:lt2>
        <a:accent1>
          <a:srgbClr val="C0C0C0"/>
        </a:accent1>
        <a:accent2>
          <a:srgbClr val="00EEE8"/>
        </a:accent2>
        <a:accent3>
          <a:srgbClr val="C1DDDC"/>
        </a:accent3>
        <a:accent4>
          <a:srgbClr val="000000"/>
        </a:accent4>
        <a:accent5>
          <a:srgbClr val="DCDCDC"/>
        </a:accent5>
        <a:accent6>
          <a:srgbClr val="00D8D2"/>
        </a:accent6>
        <a:hlink>
          <a:srgbClr val="FFFFFF"/>
        </a:hlink>
        <a:folHlink>
          <a:srgbClr val="CFD1E7"/>
        </a:folHlink>
      </a:clrScheme>
      <a:clrMap bg1="lt1" tx1="dk1" bg2="lt2" tx2="dk2" accent1="accent1" accent2="accent2" accent3="accent3" accent4="accent4" accent5="accent5" accent6="accent6" hlink="hlink" folHlink="folHlink"/>
    </a:extraClrScheme>
    <a:extraClrScheme>
      <a:clrScheme name="Damero 2">
        <a:dk1>
          <a:srgbClr val="000000"/>
        </a:dk1>
        <a:lt1>
          <a:srgbClr val="FFFFFF"/>
        </a:lt1>
        <a:dk2>
          <a:srgbClr val="5F5F5F"/>
        </a:dk2>
        <a:lt2>
          <a:srgbClr val="47979D"/>
        </a:lt2>
        <a:accent1>
          <a:srgbClr val="DDDDDD"/>
        </a:accent1>
        <a:accent2>
          <a:srgbClr val="9DCDCD"/>
        </a:accent2>
        <a:accent3>
          <a:srgbClr val="FFFFFF"/>
        </a:accent3>
        <a:accent4>
          <a:srgbClr val="000000"/>
        </a:accent4>
        <a:accent5>
          <a:srgbClr val="EBEBEB"/>
        </a:accent5>
        <a:accent6>
          <a:srgbClr val="8EBABA"/>
        </a:accent6>
        <a:hlink>
          <a:srgbClr val="AFCDE3"/>
        </a:hlink>
        <a:folHlink>
          <a:srgbClr val="CFD1E7"/>
        </a:folHlink>
      </a:clrScheme>
      <a:clrMap bg1="lt1" tx1="dk1" bg2="lt2" tx2="dk2" accent1="accent1" accent2="accent2" accent3="accent3" accent4="accent4" accent5="accent5" accent6="accent6" hlink="hlink" folHlink="folHlink"/>
    </a:extraClrScheme>
    <a:extraClrScheme>
      <a:clrScheme name="Damero 3">
        <a:dk1>
          <a:srgbClr val="000000"/>
        </a:dk1>
        <a:lt1>
          <a:srgbClr val="FFFFFF"/>
        </a:lt1>
        <a:dk2>
          <a:srgbClr val="000000"/>
        </a:dk2>
        <a:lt2>
          <a:srgbClr val="777777"/>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D:\Archivos de programa\Microsoft Office\Templates\Diseños de presentaciones\Damero.pot</Template>
  <TotalTime>2058</TotalTime>
  <Words>2033</Words>
  <Application>Microsoft Office PowerPoint</Application>
  <PresentationFormat>Presentación en pantalla (4:3)</PresentationFormat>
  <Paragraphs>174</Paragraphs>
  <Slides>19</Slides>
  <Notes>16</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1" baseType="lpstr">
      <vt:lpstr>Damero</vt:lpstr>
      <vt:lpstr>Fotografía de Photo Editor</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Gerardo Moreno Ayala</dc:creator>
  <cp:lastModifiedBy>Gerardo</cp:lastModifiedBy>
  <cp:revision>70</cp:revision>
  <dcterms:created xsi:type="dcterms:W3CDTF">2008-03-04T04:04:20Z</dcterms:created>
  <dcterms:modified xsi:type="dcterms:W3CDTF">2016-10-11T23:46:56Z</dcterms:modified>
</cp:coreProperties>
</file>