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s-ES"/>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p:scale>
          <a:sx n="90" d="100"/>
          <a:sy n="90" d="100"/>
        </p:scale>
        <p:origin x="-240" y="-2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143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43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143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E75C617A-2FD7-4CF9-A873-E5381C890E46}"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19240642-2085-46B1-B2D9-3417FF9C0DE1}" type="slidenum">
              <a:rPr lang="es-ES"/>
              <a:pPr/>
              <a:t>1</a:t>
            </a:fld>
            <a:endParaRPr lang="es-E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5CDCC07-B4B4-451F-B5C5-FA2E97842D68}" type="slidenum">
              <a:rPr lang="es-ES"/>
              <a:pPr/>
              <a:t>10</a:t>
            </a:fld>
            <a:endParaRPr lang="es-E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D342D34-5F78-46AE-969D-11C781131BBE}" type="slidenum">
              <a:rPr lang="es-ES"/>
              <a:pPr/>
              <a:t>11</a:t>
            </a:fld>
            <a:endParaRPr lang="es-E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82D1413A-94BA-466C-B72C-BA265B4ED2F2}" type="slidenum">
              <a:rPr lang="es-ES"/>
              <a:pPr/>
              <a:t>2</a:t>
            </a:fld>
            <a:endParaRPr lang="es-E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B210C21F-7979-4032-9914-479E20BE23FE}" type="slidenum">
              <a:rPr lang="es-ES"/>
              <a:pPr/>
              <a:t>3</a:t>
            </a:fld>
            <a:endParaRPr lang="es-E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4E021CEE-AF97-45D5-AF5A-C74D025CD5EF}" type="slidenum">
              <a:rPr lang="es-ES"/>
              <a:pPr/>
              <a:t>4</a:t>
            </a:fld>
            <a:endParaRPr lang="es-E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2AE06356-5D28-4177-9292-433734E05F47}" type="slidenum">
              <a:rPr lang="es-ES"/>
              <a:pPr/>
              <a:t>5</a:t>
            </a:fld>
            <a:endParaRPr lang="es-E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E16B9BC4-69B4-42E6-8707-B224742DABFB}" type="slidenum">
              <a:rPr lang="es-ES"/>
              <a:pPr/>
              <a:t>6</a:t>
            </a:fld>
            <a:endParaRPr lang="es-E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715382C7-DAB6-4947-9629-CAEA98A46F89}" type="slidenum">
              <a:rPr lang="es-ES"/>
              <a:pPr/>
              <a:t>7</a:t>
            </a:fld>
            <a:endParaRPr lang="es-E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549E849D-3805-48B0-8C8D-C38283A79139}" type="slidenum">
              <a:rPr lang="es-ES"/>
              <a:pPr/>
              <a:t>8</a:t>
            </a:fld>
            <a:endParaRPr lang="es-E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3BA1CAC-3F34-4ED9-B998-055F3393FBBA}" type="slidenum">
              <a:rPr lang="es-ES"/>
              <a:pPr/>
              <a:t>9</a:t>
            </a:fld>
            <a:endParaRPr lang="es-E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915400" cy="6858000"/>
            <a:chOff x="0" y="0"/>
            <a:chExt cx="5616" cy="4320"/>
          </a:xfrm>
        </p:grpSpPr>
        <p:grpSp>
          <p:nvGrpSpPr>
            <p:cNvPr id="5" name="Group 3"/>
            <p:cNvGrpSpPr>
              <a:grpSpLocks/>
            </p:cNvGrpSpPr>
            <p:nvPr/>
          </p:nvGrpSpPr>
          <p:grpSpPr bwMode="auto">
            <a:xfrm>
              <a:off x="0" y="0"/>
              <a:ext cx="240" cy="4320"/>
              <a:chOff x="0" y="0"/>
              <a:chExt cx="240" cy="4320"/>
            </a:xfrm>
          </p:grpSpPr>
          <p:sp>
            <p:nvSpPr>
              <p:cNvPr id="59" name="Rectangle 4"/>
              <p:cNvSpPr>
                <a:spLocks noChangeArrowheads="1"/>
              </p:cNvSpPr>
              <p:nvPr userDrawn="1"/>
            </p:nvSpPr>
            <p:spPr bwMode="auto">
              <a:xfrm>
                <a:off x="0" y="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60" name="Rectangle 5" descr="50%"/>
              <p:cNvSpPr>
                <a:spLocks noChangeArrowheads="1"/>
              </p:cNvSpPr>
              <p:nvPr userDrawn="1"/>
            </p:nvSpPr>
            <p:spPr bwMode="auto">
              <a:xfrm>
                <a:off x="0" y="24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61" name="Rectangle 6"/>
              <p:cNvSpPr>
                <a:spLocks noChangeArrowheads="1"/>
              </p:cNvSpPr>
              <p:nvPr userDrawn="1"/>
            </p:nvSpPr>
            <p:spPr bwMode="auto">
              <a:xfrm>
                <a:off x="0" y="48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62" name="Rectangle 7" descr="50%"/>
              <p:cNvSpPr>
                <a:spLocks noChangeArrowheads="1"/>
              </p:cNvSpPr>
              <p:nvPr userDrawn="1"/>
            </p:nvSpPr>
            <p:spPr bwMode="auto">
              <a:xfrm>
                <a:off x="0" y="72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63" name="Rectangle 8"/>
              <p:cNvSpPr>
                <a:spLocks noChangeArrowheads="1"/>
              </p:cNvSpPr>
              <p:nvPr userDrawn="1"/>
            </p:nvSpPr>
            <p:spPr bwMode="auto">
              <a:xfrm>
                <a:off x="0" y="96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64" name="Rectangle 9" descr="50%"/>
              <p:cNvSpPr>
                <a:spLocks noChangeArrowheads="1"/>
              </p:cNvSpPr>
              <p:nvPr userDrawn="1"/>
            </p:nvSpPr>
            <p:spPr bwMode="auto">
              <a:xfrm>
                <a:off x="0" y="120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65" name="Rectangle 10"/>
              <p:cNvSpPr>
                <a:spLocks noChangeArrowheads="1"/>
              </p:cNvSpPr>
              <p:nvPr userDrawn="1"/>
            </p:nvSpPr>
            <p:spPr bwMode="auto">
              <a:xfrm>
                <a:off x="0" y="144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66" name="Rectangle 11" descr="50%"/>
              <p:cNvSpPr>
                <a:spLocks noChangeArrowheads="1"/>
              </p:cNvSpPr>
              <p:nvPr userDrawn="1"/>
            </p:nvSpPr>
            <p:spPr bwMode="auto">
              <a:xfrm>
                <a:off x="0" y="168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67" name="Rectangle 12"/>
              <p:cNvSpPr>
                <a:spLocks noChangeArrowheads="1"/>
              </p:cNvSpPr>
              <p:nvPr userDrawn="1"/>
            </p:nvSpPr>
            <p:spPr bwMode="auto">
              <a:xfrm>
                <a:off x="0" y="192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68" name="Rectangle 13" descr="50%"/>
              <p:cNvSpPr>
                <a:spLocks noChangeArrowheads="1"/>
              </p:cNvSpPr>
              <p:nvPr userDrawn="1"/>
            </p:nvSpPr>
            <p:spPr bwMode="auto">
              <a:xfrm>
                <a:off x="0" y="216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69" name="Rectangle 14"/>
              <p:cNvSpPr>
                <a:spLocks noChangeArrowheads="1"/>
              </p:cNvSpPr>
              <p:nvPr userDrawn="1"/>
            </p:nvSpPr>
            <p:spPr bwMode="auto">
              <a:xfrm>
                <a:off x="0" y="240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70" name="Rectangle 15" descr="50%"/>
              <p:cNvSpPr>
                <a:spLocks noChangeArrowheads="1"/>
              </p:cNvSpPr>
              <p:nvPr userDrawn="1"/>
            </p:nvSpPr>
            <p:spPr bwMode="auto">
              <a:xfrm>
                <a:off x="0" y="264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71" name="Rectangle 16"/>
              <p:cNvSpPr>
                <a:spLocks noChangeArrowheads="1"/>
              </p:cNvSpPr>
              <p:nvPr userDrawn="1"/>
            </p:nvSpPr>
            <p:spPr bwMode="auto">
              <a:xfrm>
                <a:off x="0" y="288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72" name="Rectangle 17" descr="50%"/>
              <p:cNvSpPr>
                <a:spLocks noChangeArrowheads="1"/>
              </p:cNvSpPr>
              <p:nvPr userDrawn="1"/>
            </p:nvSpPr>
            <p:spPr bwMode="auto">
              <a:xfrm>
                <a:off x="0" y="312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73" name="Rectangle 18"/>
              <p:cNvSpPr>
                <a:spLocks noChangeArrowheads="1"/>
              </p:cNvSpPr>
              <p:nvPr userDrawn="1"/>
            </p:nvSpPr>
            <p:spPr bwMode="auto">
              <a:xfrm>
                <a:off x="0" y="336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74" name="Rectangle 19" descr="50%"/>
              <p:cNvSpPr>
                <a:spLocks noChangeArrowheads="1"/>
              </p:cNvSpPr>
              <p:nvPr userDrawn="1"/>
            </p:nvSpPr>
            <p:spPr bwMode="auto">
              <a:xfrm>
                <a:off x="0" y="360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75" name="Rectangle 20"/>
              <p:cNvSpPr>
                <a:spLocks noChangeArrowheads="1"/>
              </p:cNvSpPr>
              <p:nvPr userDrawn="1"/>
            </p:nvSpPr>
            <p:spPr bwMode="auto">
              <a:xfrm>
                <a:off x="0" y="384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76" name="Rectangle 21" descr="50%"/>
              <p:cNvSpPr>
                <a:spLocks noChangeArrowheads="1"/>
              </p:cNvSpPr>
              <p:nvPr userDrawn="1"/>
            </p:nvSpPr>
            <p:spPr bwMode="auto">
              <a:xfrm>
                <a:off x="0" y="408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grpSp>
        <p:sp>
          <p:nvSpPr>
            <p:cNvPr id="6" name="Rectangle 22" descr="50%"/>
            <p:cNvSpPr>
              <a:spLocks noChangeArrowheads="1"/>
            </p:cNvSpPr>
            <p:nvPr/>
          </p:nvSpPr>
          <p:spPr bwMode="hidden">
            <a:xfrm>
              <a:off x="336" y="1248"/>
              <a:ext cx="5280" cy="144"/>
            </a:xfrm>
            <a:prstGeom prst="rect">
              <a:avLst/>
            </a:prstGeom>
            <a:pattFill prst="pct50">
              <a:fgClr>
                <a:schemeClr val="bg2"/>
              </a:fgClr>
              <a:bgClr>
                <a:schemeClr val="bg1"/>
              </a:bgClr>
            </a:pattFill>
            <a:ln w="9525">
              <a:noFill/>
              <a:miter lim="800000"/>
              <a:headEnd/>
              <a:tailEnd/>
            </a:ln>
            <a:effectLst/>
          </p:spPr>
          <p:txBody>
            <a:bodyPr wrap="none" anchor="ctr"/>
            <a:lstStyle/>
            <a:p>
              <a:pPr>
                <a:defRPr/>
              </a:pPr>
              <a:endParaRPr lang="es-MX"/>
            </a:p>
          </p:txBody>
        </p:sp>
        <p:grpSp>
          <p:nvGrpSpPr>
            <p:cNvPr id="7" name="Group 23"/>
            <p:cNvGrpSpPr>
              <a:grpSpLocks/>
            </p:cNvGrpSpPr>
            <p:nvPr/>
          </p:nvGrpSpPr>
          <p:grpSpPr bwMode="auto">
            <a:xfrm>
              <a:off x="336" y="1200"/>
              <a:ext cx="5280" cy="0"/>
              <a:chOff x="144" y="1200"/>
              <a:chExt cx="5280" cy="0"/>
            </a:xfrm>
          </p:grpSpPr>
          <p:sp>
            <p:nvSpPr>
              <p:cNvPr id="37" name="Line 24"/>
              <p:cNvSpPr>
                <a:spLocks noChangeShapeType="1"/>
              </p:cNvSpPr>
              <p:nvPr/>
            </p:nvSpPr>
            <p:spPr bwMode="ltGray">
              <a:xfrm>
                <a:off x="14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38" name="Line 25"/>
              <p:cNvSpPr>
                <a:spLocks noChangeShapeType="1"/>
              </p:cNvSpPr>
              <p:nvPr/>
            </p:nvSpPr>
            <p:spPr bwMode="ltGray">
              <a:xfrm>
                <a:off x="62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39" name="Line 26"/>
              <p:cNvSpPr>
                <a:spLocks noChangeShapeType="1"/>
              </p:cNvSpPr>
              <p:nvPr/>
            </p:nvSpPr>
            <p:spPr bwMode="ltGray">
              <a:xfrm>
                <a:off x="38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0" name="Line 27"/>
              <p:cNvSpPr>
                <a:spLocks noChangeShapeType="1"/>
              </p:cNvSpPr>
              <p:nvPr/>
            </p:nvSpPr>
            <p:spPr bwMode="ltGray">
              <a:xfrm>
                <a:off x="110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 name="Line 28"/>
              <p:cNvSpPr>
                <a:spLocks noChangeShapeType="1"/>
              </p:cNvSpPr>
              <p:nvPr/>
            </p:nvSpPr>
            <p:spPr bwMode="ltGray">
              <a:xfrm>
                <a:off x="86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2" name="Line 29"/>
              <p:cNvSpPr>
                <a:spLocks noChangeShapeType="1"/>
              </p:cNvSpPr>
              <p:nvPr/>
            </p:nvSpPr>
            <p:spPr bwMode="ltGray">
              <a:xfrm>
                <a:off x="158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3" name="Line 30"/>
              <p:cNvSpPr>
                <a:spLocks noChangeShapeType="1"/>
              </p:cNvSpPr>
              <p:nvPr/>
            </p:nvSpPr>
            <p:spPr bwMode="ltGray">
              <a:xfrm>
                <a:off x="134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4" name="Line 31"/>
              <p:cNvSpPr>
                <a:spLocks noChangeShapeType="1"/>
              </p:cNvSpPr>
              <p:nvPr/>
            </p:nvSpPr>
            <p:spPr bwMode="ltGray">
              <a:xfrm>
                <a:off x="206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5" name="Line 32"/>
              <p:cNvSpPr>
                <a:spLocks noChangeShapeType="1"/>
              </p:cNvSpPr>
              <p:nvPr/>
            </p:nvSpPr>
            <p:spPr bwMode="ltGray">
              <a:xfrm>
                <a:off x="182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6" name="Line 33"/>
              <p:cNvSpPr>
                <a:spLocks noChangeShapeType="1"/>
              </p:cNvSpPr>
              <p:nvPr/>
            </p:nvSpPr>
            <p:spPr bwMode="ltGray">
              <a:xfrm>
                <a:off x="254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7" name="Line 34"/>
              <p:cNvSpPr>
                <a:spLocks noChangeShapeType="1"/>
              </p:cNvSpPr>
              <p:nvPr/>
            </p:nvSpPr>
            <p:spPr bwMode="ltGray">
              <a:xfrm>
                <a:off x="230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8" name="Line 35"/>
              <p:cNvSpPr>
                <a:spLocks noChangeShapeType="1"/>
              </p:cNvSpPr>
              <p:nvPr/>
            </p:nvSpPr>
            <p:spPr bwMode="ltGray">
              <a:xfrm>
                <a:off x="302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9" name="Line 36"/>
              <p:cNvSpPr>
                <a:spLocks noChangeShapeType="1"/>
              </p:cNvSpPr>
              <p:nvPr/>
            </p:nvSpPr>
            <p:spPr bwMode="ltGray">
              <a:xfrm>
                <a:off x="278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50" name="Line 37"/>
              <p:cNvSpPr>
                <a:spLocks noChangeShapeType="1"/>
              </p:cNvSpPr>
              <p:nvPr/>
            </p:nvSpPr>
            <p:spPr bwMode="ltGray">
              <a:xfrm>
                <a:off x="350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51" name="Line 38"/>
              <p:cNvSpPr>
                <a:spLocks noChangeShapeType="1"/>
              </p:cNvSpPr>
              <p:nvPr/>
            </p:nvSpPr>
            <p:spPr bwMode="ltGray">
              <a:xfrm>
                <a:off x="326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52" name="Line 39"/>
              <p:cNvSpPr>
                <a:spLocks noChangeShapeType="1"/>
              </p:cNvSpPr>
              <p:nvPr/>
            </p:nvSpPr>
            <p:spPr bwMode="ltGray">
              <a:xfrm>
                <a:off x="398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53" name="Line 40"/>
              <p:cNvSpPr>
                <a:spLocks noChangeShapeType="1"/>
              </p:cNvSpPr>
              <p:nvPr/>
            </p:nvSpPr>
            <p:spPr bwMode="ltGray">
              <a:xfrm>
                <a:off x="374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54" name="Line 41"/>
              <p:cNvSpPr>
                <a:spLocks noChangeShapeType="1"/>
              </p:cNvSpPr>
              <p:nvPr/>
            </p:nvSpPr>
            <p:spPr bwMode="ltGray">
              <a:xfrm>
                <a:off x="446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55" name="Line 42"/>
              <p:cNvSpPr>
                <a:spLocks noChangeShapeType="1"/>
              </p:cNvSpPr>
              <p:nvPr/>
            </p:nvSpPr>
            <p:spPr bwMode="ltGray">
              <a:xfrm>
                <a:off x="422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56" name="Line 43"/>
              <p:cNvSpPr>
                <a:spLocks noChangeShapeType="1"/>
              </p:cNvSpPr>
              <p:nvPr/>
            </p:nvSpPr>
            <p:spPr bwMode="ltGray">
              <a:xfrm>
                <a:off x="494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57" name="Line 44"/>
              <p:cNvSpPr>
                <a:spLocks noChangeShapeType="1"/>
              </p:cNvSpPr>
              <p:nvPr/>
            </p:nvSpPr>
            <p:spPr bwMode="ltGray">
              <a:xfrm>
                <a:off x="470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58" name="Line 45"/>
              <p:cNvSpPr>
                <a:spLocks noChangeShapeType="1"/>
              </p:cNvSpPr>
              <p:nvPr/>
            </p:nvSpPr>
            <p:spPr bwMode="ltGray">
              <a:xfrm>
                <a:off x="5184" y="1200"/>
                <a:ext cx="240" cy="0"/>
              </a:xfrm>
              <a:prstGeom prst="line">
                <a:avLst/>
              </a:prstGeom>
              <a:noFill/>
              <a:ln w="57150">
                <a:solidFill>
                  <a:schemeClr val="bg2"/>
                </a:solidFill>
                <a:round/>
                <a:headEnd/>
                <a:tailEnd/>
              </a:ln>
              <a:effectLst/>
            </p:spPr>
            <p:txBody>
              <a:bodyPr wrap="none" anchor="ctr"/>
              <a:lstStyle/>
              <a:p>
                <a:pPr>
                  <a:defRPr/>
                </a:pPr>
                <a:endParaRPr lang="es-MX"/>
              </a:p>
            </p:txBody>
          </p:sp>
        </p:grpSp>
        <p:grpSp>
          <p:nvGrpSpPr>
            <p:cNvPr id="8" name="Group 46"/>
            <p:cNvGrpSpPr>
              <a:grpSpLocks/>
            </p:cNvGrpSpPr>
            <p:nvPr/>
          </p:nvGrpSpPr>
          <p:grpSpPr bwMode="auto">
            <a:xfrm>
              <a:off x="432" y="1728"/>
              <a:ext cx="192" cy="192"/>
              <a:chOff x="432" y="1728"/>
              <a:chExt cx="192" cy="192"/>
            </a:xfrm>
          </p:grpSpPr>
          <p:sp>
            <p:nvSpPr>
              <p:cNvPr id="33" name="Rectangle 47"/>
              <p:cNvSpPr>
                <a:spLocks noChangeArrowheads="1"/>
              </p:cNvSpPr>
              <p:nvPr userDrawn="1"/>
            </p:nvSpPr>
            <p:spPr bwMode="auto">
              <a:xfrm>
                <a:off x="432" y="1728"/>
                <a:ext cx="96" cy="96"/>
              </a:xfrm>
              <a:prstGeom prst="rect">
                <a:avLst/>
              </a:prstGeom>
              <a:solidFill>
                <a:schemeClr val="tx2"/>
              </a:solidFill>
              <a:ln w="9525">
                <a:noFill/>
                <a:miter lim="800000"/>
                <a:headEnd/>
                <a:tailEnd/>
              </a:ln>
              <a:effectLst/>
            </p:spPr>
            <p:txBody>
              <a:bodyPr wrap="none" anchor="ctr"/>
              <a:lstStyle/>
              <a:p>
                <a:pPr>
                  <a:defRPr/>
                </a:pPr>
                <a:endParaRPr lang="es-MX"/>
              </a:p>
            </p:txBody>
          </p:sp>
          <p:sp>
            <p:nvSpPr>
              <p:cNvPr id="34" name="Rectangle 48"/>
              <p:cNvSpPr>
                <a:spLocks noChangeArrowheads="1"/>
              </p:cNvSpPr>
              <p:nvPr userDrawn="1"/>
            </p:nvSpPr>
            <p:spPr bwMode="auto">
              <a:xfrm>
                <a:off x="528" y="1824"/>
                <a:ext cx="96" cy="96"/>
              </a:xfrm>
              <a:prstGeom prst="rect">
                <a:avLst/>
              </a:prstGeom>
              <a:solidFill>
                <a:schemeClr val="tx2"/>
              </a:solidFill>
              <a:ln w="9525">
                <a:noFill/>
                <a:miter lim="800000"/>
                <a:headEnd/>
                <a:tailEnd/>
              </a:ln>
              <a:effectLst/>
            </p:spPr>
            <p:txBody>
              <a:bodyPr wrap="none" anchor="ctr"/>
              <a:lstStyle/>
              <a:p>
                <a:pPr>
                  <a:defRPr/>
                </a:pPr>
                <a:endParaRPr lang="es-MX"/>
              </a:p>
            </p:txBody>
          </p:sp>
          <p:sp>
            <p:nvSpPr>
              <p:cNvPr id="35" name="Rectangle 49"/>
              <p:cNvSpPr>
                <a:spLocks noChangeArrowheads="1"/>
              </p:cNvSpPr>
              <p:nvPr userDrawn="1"/>
            </p:nvSpPr>
            <p:spPr bwMode="auto">
              <a:xfrm>
                <a:off x="528" y="1728"/>
                <a:ext cx="96" cy="96"/>
              </a:xfrm>
              <a:prstGeom prst="rect">
                <a:avLst/>
              </a:prstGeom>
              <a:solidFill>
                <a:schemeClr val="tx1"/>
              </a:solidFill>
              <a:ln w="9525">
                <a:noFill/>
                <a:miter lim="800000"/>
                <a:headEnd/>
                <a:tailEnd/>
              </a:ln>
              <a:effectLst/>
            </p:spPr>
            <p:txBody>
              <a:bodyPr wrap="none" anchor="ctr"/>
              <a:lstStyle/>
              <a:p>
                <a:pPr>
                  <a:defRPr/>
                </a:pPr>
                <a:endParaRPr lang="es-MX"/>
              </a:p>
            </p:txBody>
          </p:sp>
          <p:sp>
            <p:nvSpPr>
              <p:cNvPr id="36" name="Rectangle 50"/>
              <p:cNvSpPr>
                <a:spLocks noChangeArrowheads="1"/>
              </p:cNvSpPr>
              <p:nvPr userDrawn="1"/>
            </p:nvSpPr>
            <p:spPr bwMode="auto">
              <a:xfrm>
                <a:off x="432" y="1824"/>
                <a:ext cx="96" cy="96"/>
              </a:xfrm>
              <a:prstGeom prst="rect">
                <a:avLst/>
              </a:prstGeom>
              <a:solidFill>
                <a:schemeClr val="tx1"/>
              </a:solidFill>
              <a:ln w="9525">
                <a:noFill/>
                <a:miter lim="800000"/>
                <a:headEnd/>
                <a:tailEnd/>
              </a:ln>
              <a:effectLst/>
            </p:spPr>
            <p:txBody>
              <a:bodyPr wrap="none" anchor="ctr"/>
              <a:lstStyle/>
              <a:p>
                <a:pPr>
                  <a:defRPr/>
                </a:pPr>
                <a:endParaRPr lang="es-MX"/>
              </a:p>
            </p:txBody>
          </p:sp>
        </p:grpSp>
        <p:grpSp>
          <p:nvGrpSpPr>
            <p:cNvPr id="9" name="Group 51"/>
            <p:cNvGrpSpPr>
              <a:grpSpLocks/>
            </p:cNvGrpSpPr>
            <p:nvPr/>
          </p:nvGrpSpPr>
          <p:grpSpPr bwMode="auto">
            <a:xfrm>
              <a:off x="336" y="2400"/>
              <a:ext cx="5280" cy="0"/>
              <a:chOff x="144" y="1200"/>
              <a:chExt cx="5280" cy="0"/>
            </a:xfrm>
          </p:grpSpPr>
          <p:sp>
            <p:nvSpPr>
              <p:cNvPr id="11" name="Line 52"/>
              <p:cNvSpPr>
                <a:spLocks noChangeShapeType="1"/>
              </p:cNvSpPr>
              <p:nvPr/>
            </p:nvSpPr>
            <p:spPr bwMode="ltGray">
              <a:xfrm>
                <a:off x="14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12" name="Line 53"/>
              <p:cNvSpPr>
                <a:spLocks noChangeShapeType="1"/>
              </p:cNvSpPr>
              <p:nvPr/>
            </p:nvSpPr>
            <p:spPr bwMode="ltGray">
              <a:xfrm>
                <a:off x="62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13" name="Line 54"/>
              <p:cNvSpPr>
                <a:spLocks noChangeShapeType="1"/>
              </p:cNvSpPr>
              <p:nvPr/>
            </p:nvSpPr>
            <p:spPr bwMode="ltGray">
              <a:xfrm>
                <a:off x="38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14" name="Line 55"/>
              <p:cNvSpPr>
                <a:spLocks noChangeShapeType="1"/>
              </p:cNvSpPr>
              <p:nvPr/>
            </p:nvSpPr>
            <p:spPr bwMode="ltGray">
              <a:xfrm>
                <a:off x="110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15" name="Line 56"/>
              <p:cNvSpPr>
                <a:spLocks noChangeShapeType="1"/>
              </p:cNvSpPr>
              <p:nvPr/>
            </p:nvSpPr>
            <p:spPr bwMode="ltGray">
              <a:xfrm>
                <a:off x="86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16" name="Line 57"/>
              <p:cNvSpPr>
                <a:spLocks noChangeShapeType="1"/>
              </p:cNvSpPr>
              <p:nvPr/>
            </p:nvSpPr>
            <p:spPr bwMode="ltGray">
              <a:xfrm>
                <a:off x="158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17" name="Line 58"/>
              <p:cNvSpPr>
                <a:spLocks noChangeShapeType="1"/>
              </p:cNvSpPr>
              <p:nvPr/>
            </p:nvSpPr>
            <p:spPr bwMode="ltGray">
              <a:xfrm>
                <a:off x="134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18" name="Line 59"/>
              <p:cNvSpPr>
                <a:spLocks noChangeShapeType="1"/>
              </p:cNvSpPr>
              <p:nvPr/>
            </p:nvSpPr>
            <p:spPr bwMode="ltGray">
              <a:xfrm>
                <a:off x="206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19" name="Line 60"/>
              <p:cNvSpPr>
                <a:spLocks noChangeShapeType="1"/>
              </p:cNvSpPr>
              <p:nvPr/>
            </p:nvSpPr>
            <p:spPr bwMode="ltGray">
              <a:xfrm>
                <a:off x="182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20" name="Line 61"/>
              <p:cNvSpPr>
                <a:spLocks noChangeShapeType="1"/>
              </p:cNvSpPr>
              <p:nvPr/>
            </p:nvSpPr>
            <p:spPr bwMode="ltGray">
              <a:xfrm>
                <a:off x="254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21" name="Line 62"/>
              <p:cNvSpPr>
                <a:spLocks noChangeShapeType="1"/>
              </p:cNvSpPr>
              <p:nvPr/>
            </p:nvSpPr>
            <p:spPr bwMode="ltGray">
              <a:xfrm>
                <a:off x="230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22" name="Line 63"/>
              <p:cNvSpPr>
                <a:spLocks noChangeShapeType="1"/>
              </p:cNvSpPr>
              <p:nvPr/>
            </p:nvSpPr>
            <p:spPr bwMode="ltGray">
              <a:xfrm>
                <a:off x="302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23" name="Line 64"/>
              <p:cNvSpPr>
                <a:spLocks noChangeShapeType="1"/>
              </p:cNvSpPr>
              <p:nvPr/>
            </p:nvSpPr>
            <p:spPr bwMode="ltGray">
              <a:xfrm>
                <a:off x="278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24" name="Line 65"/>
              <p:cNvSpPr>
                <a:spLocks noChangeShapeType="1"/>
              </p:cNvSpPr>
              <p:nvPr/>
            </p:nvSpPr>
            <p:spPr bwMode="ltGray">
              <a:xfrm>
                <a:off x="350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25" name="Line 66"/>
              <p:cNvSpPr>
                <a:spLocks noChangeShapeType="1"/>
              </p:cNvSpPr>
              <p:nvPr/>
            </p:nvSpPr>
            <p:spPr bwMode="ltGray">
              <a:xfrm>
                <a:off x="326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26" name="Line 67"/>
              <p:cNvSpPr>
                <a:spLocks noChangeShapeType="1"/>
              </p:cNvSpPr>
              <p:nvPr/>
            </p:nvSpPr>
            <p:spPr bwMode="ltGray">
              <a:xfrm>
                <a:off x="398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27" name="Line 68"/>
              <p:cNvSpPr>
                <a:spLocks noChangeShapeType="1"/>
              </p:cNvSpPr>
              <p:nvPr/>
            </p:nvSpPr>
            <p:spPr bwMode="ltGray">
              <a:xfrm>
                <a:off x="374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28" name="Line 69"/>
              <p:cNvSpPr>
                <a:spLocks noChangeShapeType="1"/>
              </p:cNvSpPr>
              <p:nvPr/>
            </p:nvSpPr>
            <p:spPr bwMode="ltGray">
              <a:xfrm>
                <a:off x="446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29" name="Line 70"/>
              <p:cNvSpPr>
                <a:spLocks noChangeShapeType="1"/>
              </p:cNvSpPr>
              <p:nvPr/>
            </p:nvSpPr>
            <p:spPr bwMode="ltGray">
              <a:xfrm>
                <a:off x="422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30" name="Line 71"/>
              <p:cNvSpPr>
                <a:spLocks noChangeShapeType="1"/>
              </p:cNvSpPr>
              <p:nvPr/>
            </p:nvSpPr>
            <p:spPr bwMode="ltGray">
              <a:xfrm>
                <a:off x="494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31" name="Line 72"/>
              <p:cNvSpPr>
                <a:spLocks noChangeShapeType="1"/>
              </p:cNvSpPr>
              <p:nvPr/>
            </p:nvSpPr>
            <p:spPr bwMode="ltGray">
              <a:xfrm>
                <a:off x="470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32" name="Line 73"/>
              <p:cNvSpPr>
                <a:spLocks noChangeShapeType="1"/>
              </p:cNvSpPr>
              <p:nvPr/>
            </p:nvSpPr>
            <p:spPr bwMode="ltGray">
              <a:xfrm>
                <a:off x="5184" y="1200"/>
                <a:ext cx="240" cy="0"/>
              </a:xfrm>
              <a:prstGeom prst="line">
                <a:avLst/>
              </a:prstGeom>
              <a:noFill/>
              <a:ln w="57150">
                <a:solidFill>
                  <a:schemeClr val="bg2"/>
                </a:solidFill>
                <a:round/>
                <a:headEnd/>
                <a:tailEnd/>
              </a:ln>
              <a:effectLst/>
            </p:spPr>
            <p:txBody>
              <a:bodyPr wrap="none" anchor="ctr"/>
              <a:lstStyle/>
              <a:p>
                <a:pPr>
                  <a:defRPr/>
                </a:pPr>
                <a:endParaRPr lang="es-MX"/>
              </a:p>
            </p:txBody>
          </p:sp>
        </p:grpSp>
        <p:sp>
          <p:nvSpPr>
            <p:cNvPr id="10" name="Rectangle 74" descr="50%"/>
            <p:cNvSpPr>
              <a:spLocks noChangeArrowheads="1"/>
            </p:cNvSpPr>
            <p:nvPr/>
          </p:nvSpPr>
          <p:spPr bwMode="hidden">
            <a:xfrm>
              <a:off x="336" y="2208"/>
              <a:ext cx="5280" cy="144"/>
            </a:xfrm>
            <a:prstGeom prst="rect">
              <a:avLst/>
            </a:prstGeom>
            <a:pattFill prst="pct50">
              <a:fgClr>
                <a:schemeClr val="bg2"/>
              </a:fgClr>
              <a:bgClr>
                <a:schemeClr val="bg1"/>
              </a:bgClr>
            </a:pattFill>
            <a:ln w="9525">
              <a:noFill/>
              <a:miter lim="800000"/>
              <a:headEnd/>
              <a:tailEnd/>
            </a:ln>
            <a:effectLst/>
          </p:spPr>
          <p:txBody>
            <a:bodyPr wrap="none" anchor="ctr"/>
            <a:lstStyle/>
            <a:p>
              <a:pPr>
                <a:defRPr/>
              </a:pPr>
              <a:endParaRPr lang="es-MX"/>
            </a:p>
          </p:txBody>
        </p:sp>
      </p:grpSp>
      <p:sp>
        <p:nvSpPr>
          <p:cNvPr id="5195" name="Rectangle 75"/>
          <p:cNvSpPr>
            <a:spLocks noGrp="1" noChangeArrowheads="1"/>
          </p:cNvSpPr>
          <p:nvPr>
            <p:ph type="ctrTitle"/>
          </p:nvPr>
        </p:nvSpPr>
        <p:spPr>
          <a:xfrm>
            <a:off x="1066800" y="2286000"/>
            <a:ext cx="7772400" cy="1143000"/>
          </a:xfrm>
        </p:spPr>
        <p:txBody>
          <a:bodyPr/>
          <a:lstStyle>
            <a:lvl1pPr>
              <a:defRPr/>
            </a:lvl1pPr>
          </a:lstStyle>
          <a:p>
            <a:r>
              <a:rPr lang="es-ES"/>
              <a:t>Haga clic para modificar el estilo de título del patrón</a:t>
            </a:r>
          </a:p>
        </p:txBody>
      </p:sp>
      <p:sp>
        <p:nvSpPr>
          <p:cNvPr id="5196" name="Rectangle 76"/>
          <p:cNvSpPr>
            <a:spLocks noGrp="1" noChangeArrowheads="1"/>
          </p:cNvSpPr>
          <p:nvPr>
            <p:ph type="subTitle" idx="1"/>
          </p:nvPr>
        </p:nvSpPr>
        <p:spPr>
          <a:xfrm>
            <a:off x="1295400" y="40386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77" name="Rectangle 77"/>
          <p:cNvSpPr>
            <a:spLocks noGrp="1" noChangeArrowheads="1"/>
          </p:cNvSpPr>
          <p:nvPr>
            <p:ph type="dt" sz="half" idx="10"/>
          </p:nvPr>
        </p:nvSpPr>
        <p:spPr>
          <a:xfrm>
            <a:off x="685800" y="6248400"/>
            <a:ext cx="1905000" cy="457200"/>
          </a:xfrm>
        </p:spPr>
        <p:txBody>
          <a:bodyPr/>
          <a:lstStyle>
            <a:lvl1pPr>
              <a:defRPr smtClean="0"/>
            </a:lvl1pPr>
          </a:lstStyle>
          <a:p>
            <a:pPr>
              <a:defRPr/>
            </a:pPr>
            <a:endParaRPr lang="es-ES"/>
          </a:p>
        </p:txBody>
      </p:sp>
      <p:sp>
        <p:nvSpPr>
          <p:cNvPr id="78" name="Rectangle 78"/>
          <p:cNvSpPr>
            <a:spLocks noGrp="1" noChangeArrowheads="1"/>
          </p:cNvSpPr>
          <p:nvPr>
            <p:ph type="ftr" sz="quarter" idx="11"/>
          </p:nvPr>
        </p:nvSpPr>
        <p:spPr>
          <a:xfrm>
            <a:off x="3352800" y="6248400"/>
            <a:ext cx="2895600" cy="457200"/>
          </a:xfrm>
        </p:spPr>
        <p:txBody>
          <a:bodyPr/>
          <a:lstStyle>
            <a:lvl1pPr>
              <a:defRPr smtClean="0"/>
            </a:lvl1pPr>
          </a:lstStyle>
          <a:p>
            <a:pPr>
              <a:defRPr/>
            </a:pPr>
            <a:endParaRPr lang="es-ES"/>
          </a:p>
        </p:txBody>
      </p:sp>
      <p:sp>
        <p:nvSpPr>
          <p:cNvPr id="79" name="Rectangle 79"/>
          <p:cNvSpPr>
            <a:spLocks noGrp="1" noChangeArrowheads="1"/>
          </p:cNvSpPr>
          <p:nvPr>
            <p:ph type="sldNum" sz="quarter" idx="12"/>
          </p:nvPr>
        </p:nvSpPr>
        <p:spPr>
          <a:xfrm>
            <a:off x="6934200" y="6248400"/>
            <a:ext cx="1905000" cy="457200"/>
          </a:xfrm>
        </p:spPr>
        <p:txBody>
          <a:bodyPr/>
          <a:lstStyle>
            <a:lvl1pPr>
              <a:defRPr smtClean="0"/>
            </a:lvl1pPr>
          </a:lstStyle>
          <a:p>
            <a:pPr>
              <a:defRPr/>
            </a:pPr>
            <a:fld id="{E52E5282-332F-483A-BAB4-7C0551819345}"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53"/>
          <p:cNvSpPr>
            <a:spLocks noGrp="1" noChangeArrowheads="1"/>
          </p:cNvSpPr>
          <p:nvPr>
            <p:ph type="dt" sz="half" idx="10"/>
          </p:nvPr>
        </p:nvSpPr>
        <p:spPr>
          <a:ln/>
        </p:spPr>
        <p:txBody>
          <a:bodyPr/>
          <a:lstStyle>
            <a:lvl1pPr>
              <a:defRPr/>
            </a:lvl1pPr>
          </a:lstStyle>
          <a:p>
            <a:pPr>
              <a:defRPr/>
            </a:pPr>
            <a:endParaRPr lang="es-ES"/>
          </a:p>
        </p:txBody>
      </p:sp>
      <p:sp>
        <p:nvSpPr>
          <p:cNvPr id="5" name="Rectangle 54"/>
          <p:cNvSpPr>
            <a:spLocks noGrp="1" noChangeArrowheads="1"/>
          </p:cNvSpPr>
          <p:nvPr>
            <p:ph type="ftr" sz="quarter" idx="11"/>
          </p:nvPr>
        </p:nvSpPr>
        <p:spPr>
          <a:ln/>
        </p:spPr>
        <p:txBody>
          <a:bodyPr/>
          <a:lstStyle>
            <a:lvl1pPr>
              <a:defRPr/>
            </a:lvl1pPr>
          </a:lstStyle>
          <a:p>
            <a:pPr>
              <a:defRPr/>
            </a:pPr>
            <a:endParaRPr lang="es-ES"/>
          </a:p>
        </p:txBody>
      </p:sp>
      <p:sp>
        <p:nvSpPr>
          <p:cNvPr id="6" name="Rectangle 55"/>
          <p:cNvSpPr>
            <a:spLocks noGrp="1" noChangeArrowheads="1"/>
          </p:cNvSpPr>
          <p:nvPr>
            <p:ph type="sldNum" sz="quarter" idx="12"/>
          </p:nvPr>
        </p:nvSpPr>
        <p:spPr>
          <a:ln/>
        </p:spPr>
        <p:txBody>
          <a:bodyPr/>
          <a:lstStyle>
            <a:lvl1pPr>
              <a:defRPr/>
            </a:lvl1pPr>
          </a:lstStyle>
          <a:p>
            <a:pPr>
              <a:defRPr/>
            </a:pPr>
            <a:fld id="{BD179FA3-F7CD-40B6-A276-87462CCDF4A6}"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533400"/>
            <a:ext cx="1943100" cy="563880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685800" y="533400"/>
            <a:ext cx="567690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53"/>
          <p:cNvSpPr>
            <a:spLocks noGrp="1" noChangeArrowheads="1"/>
          </p:cNvSpPr>
          <p:nvPr>
            <p:ph type="dt" sz="half" idx="10"/>
          </p:nvPr>
        </p:nvSpPr>
        <p:spPr>
          <a:ln/>
        </p:spPr>
        <p:txBody>
          <a:bodyPr/>
          <a:lstStyle>
            <a:lvl1pPr>
              <a:defRPr/>
            </a:lvl1pPr>
          </a:lstStyle>
          <a:p>
            <a:pPr>
              <a:defRPr/>
            </a:pPr>
            <a:endParaRPr lang="es-ES"/>
          </a:p>
        </p:txBody>
      </p:sp>
      <p:sp>
        <p:nvSpPr>
          <p:cNvPr id="5" name="Rectangle 54"/>
          <p:cNvSpPr>
            <a:spLocks noGrp="1" noChangeArrowheads="1"/>
          </p:cNvSpPr>
          <p:nvPr>
            <p:ph type="ftr" sz="quarter" idx="11"/>
          </p:nvPr>
        </p:nvSpPr>
        <p:spPr>
          <a:ln/>
        </p:spPr>
        <p:txBody>
          <a:bodyPr/>
          <a:lstStyle>
            <a:lvl1pPr>
              <a:defRPr/>
            </a:lvl1pPr>
          </a:lstStyle>
          <a:p>
            <a:pPr>
              <a:defRPr/>
            </a:pPr>
            <a:endParaRPr lang="es-ES"/>
          </a:p>
        </p:txBody>
      </p:sp>
      <p:sp>
        <p:nvSpPr>
          <p:cNvPr id="6" name="Rectangle 55"/>
          <p:cNvSpPr>
            <a:spLocks noGrp="1" noChangeArrowheads="1"/>
          </p:cNvSpPr>
          <p:nvPr>
            <p:ph type="sldNum" sz="quarter" idx="12"/>
          </p:nvPr>
        </p:nvSpPr>
        <p:spPr>
          <a:ln/>
        </p:spPr>
        <p:txBody>
          <a:bodyPr/>
          <a:lstStyle>
            <a:lvl1pPr>
              <a:defRPr/>
            </a:lvl1pPr>
          </a:lstStyle>
          <a:p>
            <a:pPr>
              <a:defRPr/>
            </a:pPr>
            <a:fld id="{B0131E40-62BD-498D-865A-9DED879938AB}"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53"/>
          <p:cNvSpPr>
            <a:spLocks noGrp="1" noChangeArrowheads="1"/>
          </p:cNvSpPr>
          <p:nvPr>
            <p:ph type="dt" sz="half" idx="10"/>
          </p:nvPr>
        </p:nvSpPr>
        <p:spPr>
          <a:ln/>
        </p:spPr>
        <p:txBody>
          <a:bodyPr/>
          <a:lstStyle>
            <a:lvl1pPr>
              <a:defRPr/>
            </a:lvl1pPr>
          </a:lstStyle>
          <a:p>
            <a:pPr>
              <a:defRPr/>
            </a:pPr>
            <a:endParaRPr lang="es-ES"/>
          </a:p>
        </p:txBody>
      </p:sp>
      <p:sp>
        <p:nvSpPr>
          <p:cNvPr id="5" name="Rectangle 54"/>
          <p:cNvSpPr>
            <a:spLocks noGrp="1" noChangeArrowheads="1"/>
          </p:cNvSpPr>
          <p:nvPr>
            <p:ph type="ftr" sz="quarter" idx="11"/>
          </p:nvPr>
        </p:nvSpPr>
        <p:spPr>
          <a:ln/>
        </p:spPr>
        <p:txBody>
          <a:bodyPr/>
          <a:lstStyle>
            <a:lvl1pPr>
              <a:defRPr/>
            </a:lvl1pPr>
          </a:lstStyle>
          <a:p>
            <a:pPr>
              <a:defRPr/>
            </a:pPr>
            <a:endParaRPr lang="es-ES"/>
          </a:p>
        </p:txBody>
      </p:sp>
      <p:sp>
        <p:nvSpPr>
          <p:cNvPr id="6" name="Rectangle 55"/>
          <p:cNvSpPr>
            <a:spLocks noGrp="1" noChangeArrowheads="1"/>
          </p:cNvSpPr>
          <p:nvPr>
            <p:ph type="sldNum" sz="quarter" idx="12"/>
          </p:nvPr>
        </p:nvSpPr>
        <p:spPr>
          <a:ln/>
        </p:spPr>
        <p:txBody>
          <a:bodyPr/>
          <a:lstStyle>
            <a:lvl1pPr>
              <a:defRPr/>
            </a:lvl1pPr>
          </a:lstStyle>
          <a:p>
            <a:pPr>
              <a:defRPr/>
            </a:pPr>
            <a:fld id="{22BE3B91-19D3-4F69-BD0B-80A6614DB19F}"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3"/>
          <p:cNvSpPr>
            <a:spLocks noGrp="1" noChangeArrowheads="1"/>
          </p:cNvSpPr>
          <p:nvPr>
            <p:ph type="dt" sz="half" idx="10"/>
          </p:nvPr>
        </p:nvSpPr>
        <p:spPr>
          <a:ln/>
        </p:spPr>
        <p:txBody>
          <a:bodyPr/>
          <a:lstStyle>
            <a:lvl1pPr>
              <a:defRPr/>
            </a:lvl1pPr>
          </a:lstStyle>
          <a:p>
            <a:pPr>
              <a:defRPr/>
            </a:pPr>
            <a:endParaRPr lang="es-ES"/>
          </a:p>
        </p:txBody>
      </p:sp>
      <p:sp>
        <p:nvSpPr>
          <p:cNvPr id="5" name="Rectangle 54"/>
          <p:cNvSpPr>
            <a:spLocks noGrp="1" noChangeArrowheads="1"/>
          </p:cNvSpPr>
          <p:nvPr>
            <p:ph type="ftr" sz="quarter" idx="11"/>
          </p:nvPr>
        </p:nvSpPr>
        <p:spPr>
          <a:ln/>
        </p:spPr>
        <p:txBody>
          <a:bodyPr/>
          <a:lstStyle>
            <a:lvl1pPr>
              <a:defRPr/>
            </a:lvl1pPr>
          </a:lstStyle>
          <a:p>
            <a:pPr>
              <a:defRPr/>
            </a:pPr>
            <a:endParaRPr lang="es-ES"/>
          </a:p>
        </p:txBody>
      </p:sp>
      <p:sp>
        <p:nvSpPr>
          <p:cNvPr id="6" name="Rectangle 55"/>
          <p:cNvSpPr>
            <a:spLocks noGrp="1" noChangeArrowheads="1"/>
          </p:cNvSpPr>
          <p:nvPr>
            <p:ph type="sldNum" sz="quarter" idx="12"/>
          </p:nvPr>
        </p:nvSpPr>
        <p:spPr>
          <a:ln/>
        </p:spPr>
        <p:txBody>
          <a:bodyPr/>
          <a:lstStyle>
            <a:lvl1pPr>
              <a:defRPr/>
            </a:lvl1pPr>
          </a:lstStyle>
          <a:p>
            <a:pPr>
              <a:defRPr/>
            </a:pPr>
            <a:fld id="{AEAB912F-0D7B-4F57-A32F-DF727BE61B75}"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858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53"/>
          <p:cNvSpPr>
            <a:spLocks noGrp="1" noChangeArrowheads="1"/>
          </p:cNvSpPr>
          <p:nvPr>
            <p:ph type="dt" sz="half" idx="10"/>
          </p:nvPr>
        </p:nvSpPr>
        <p:spPr>
          <a:ln/>
        </p:spPr>
        <p:txBody>
          <a:bodyPr/>
          <a:lstStyle>
            <a:lvl1pPr>
              <a:defRPr/>
            </a:lvl1pPr>
          </a:lstStyle>
          <a:p>
            <a:pPr>
              <a:defRPr/>
            </a:pPr>
            <a:endParaRPr lang="es-ES"/>
          </a:p>
        </p:txBody>
      </p:sp>
      <p:sp>
        <p:nvSpPr>
          <p:cNvPr id="6" name="Rectangle 54"/>
          <p:cNvSpPr>
            <a:spLocks noGrp="1" noChangeArrowheads="1"/>
          </p:cNvSpPr>
          <p:nvPr>
            <p:ph type="ftr" sz="quarter" idx="11"/>
          </p:nvPr>
        </p:nvSpPr>
        <p:spPr>
          <a:ln/>
        </p:spPr>
        <p:txBody>
          <a:bodyPr/>
          <a:lstStyle>
            <a:lvl1pPr>
              <a:defRPr/>
            </a:lvl1pPr>
          </a:lstStyle>
          <a:p>
            <a:pPr>
              <a:defRPr/>
            </a:pPr>
            <a:endParaRPr lang="es-ES"/>
          </a:p>
        </p:txBody>
      </p:sp>
      <p:sp>
        <p:nvSpPr>
          <p:cNvPr id="7" name="Rectangle 55"/>
          <p:cNvSpPr>
            <a:spLocks noGrp="1" noChangeArrowheads="1"/>
          </p:cNvSpPr>
          <p:nvPr>
            <p:ph type="sldNum" sz="quarter" idx="12"/>
          </p:nvPr>
        </p:nvSpPr>
        <p:spPr>
          <a:ln/>
        </p:spPr>
        <p:txBody>
          <a:bodyPr/>
          <a:lstStyle>
            <a:lvl1pPr>
              <a:defRPr/>
            </a:lvl1pPr>
          </a:lstStyle>
          <a:p>
            <a:pPr>
              <a:defRPr/>
            </a:pPr>
            <a:fld id="{D0506CC8-D962-4C73-B8FF-D8911DC84646}"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53"/>
          <p:cNvSpPr>
            <a:spLocks noGrp="1" noChangeArrowheads="1"/>
          </p:cNvSpPr>
          <p:nvPr>
            <p:ph type="dt" sz="half" idx="10"/>
          </p:nvPr>
        </p:nvSpPr>
        <p:spPr>
          <a:ln/>
        </p:spPr>
        <p:txBody>
          <a:bodyPr/>
          <a:lstStyle>
            <a:lvl1pPr>
              <a:defRPr/>
            </a:lvl1pPr>
          </a:lstStyle>
          <a:p>
            <a:pPr>
              <a:defRPr/>
            </a:pPr>
            <a:endParaRPr lang="es-ES"/>
          </a:p>
        </p:txBody>
      </p:sp>
      <p:sp>
        <p:nvSpPr>
          <p:cNvPr id="8" name="Rectangle 54"/>
          <p:cNvSpPr>
            <a:spLocks noGrp="1" noChangeArrowheads="1"/>
          </p:cNvSpPr>
          <p:nvPr>
            <p:ph type="ftr" sz="quarter" idx="11"/>
          </p:nvPr>
        </p:nvSpPr>
        <p:spPr>
          <a:ln/>
        </p:spPr>
        <p:txBody>
          <a:bodyPr/>
          <a:lstStyle>
            <a:lvl1pPr>
              <a:defRPr/>
            </a:lvl1pPr>
          </a:lstStyle>
          <a:p>
            <a:pPr>
              <a:defRPr/>
            </a:pPr>
            <a:endParaRPr lang="es-ES"/>
          </a:p>
        </p:txBody>
      </p:sp>
      <p:sp>
        <p:nvSpPr>
          <p:cNvPr id="9" name="Rectangle 55"/>
          <p:cNvSpPr>
            <a:spLocks noGrp="1" noChangeArrowheads="1"/>
          </p:cNvSpPr>
          <p:nvPr>
            <p:ph type="sldNum" sz="quarter" idx="12"/>
          </p:nvPr>
        </p:nvSpPr>
        <p:spPr>
          <a:ln/>
        </p:spPr>
        <p:txBody>
          <a:bodyPr/>
          <a:lstStyle>
            <a:lvl1pPr>
              <a:defRPr/>
            </a:lvl1pPr>
          </a:lstStyle>
          <a:p>
            <a:pPr>
              <a:defRPr/>
            </a:pPr>
            <a:fld id="{E6BBCA06-5C3D-482D-BC94-C99E9E70522D}"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53"/>
          <p:cNvSpPr>
            <a:spLocks noGrp="1" noChangeArrowheads="1"/>
          </p:cNvSpPr>
          <p:nvPr>
            <p:ph type="dt" sz="half" idx="10"/>
          </p:nvPr>
        </p:nvSpPr>
        <p:spPr>
          <a:ln/>
        </p:spPr>
        <p:txBody>
          <a:bodyPr/>
          <a:lstStyle>
            <a:lvl1pPr>
              <a:defRPr/>
            </a:lvl1pPr>
          </a:lstStyle>
          <a:p>
            <a:pPr>
              <a:defRPr/>
            </a:pPr>
            <a:endParaRPr lang="es-ES"/>
          </a:p>
        </p:txBody>
      </p:sp>
      <p:sp>
        <p:nvSpPr>
          <p:cNvPr id="4" name="Rectangle 54"/>
          <p:cNvSpPr>
            <a:spLocks noGrp="1" noChangeArrowheads="1"/>
          </p:cNvSpPr>
          <p:nvPr>
            <p:ph type="ftr" sz="quarter" idx="11"/>
          </p:nvPr>
        </p:nvSpPr>
        <p:spPr>
          <a:ln/>
        </p:spPr>
        <p:txBody>
          <a:bodyPr/>
          <a:lstStyle>
            <a:lvl1pPr>
              <a:defRPr/>
            </a:lvl1pPr>
          </a:lstStyle>
          <a:p>
            <a:pPr>
              <a:defRPr/>
            </a:pPr>
            <a:endParaRPr lang="es-ES"/>
          </a:p>
        </p:txBody>
      </p:sp>
      <p:sp>
        <p:nvSpPr>
          <p:cNvPr id="5" name="Rectangle 55"/>
          <p:cNvSpPr>
            <a:spLocks noGrp="1" noChangeArrowheads="1"/>
          </p:cNvSpPr>
          <p:nvPr>
            <p:ph type="sldNum" sz="quarter" idx="12"/>
          </p:nvPr>
        </p:nvSpPr>
        <p:spPr>
          <a:ln/>
        </p:spPr>
        <p:txBody>
          <a:bodyPr/>
          <a:lstStyle>
            <a:lvl1pPr>
              <a:defRPr/>
            </a:lvl1pPr>
          </a:lstStyle>
          <a:p>
            <a:pPr>
              <a:defRPr/>
            </a:pPr>
            <a:fld id="{A0BA40EC-930E-4BA8-8635-CEE2D4C7B40B}"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3"/>
          <p:cNvSpPr>
            <a:spLocks noGrp="1" noChangeArrowheads="1"/>
          </p:cNvSpPr>
          <p:nvPr>
            <p:ph type="dt" sz="half" idx="10"/>
          </p:nvPr>
        </p:nvSpPr>
        <p:spPr>
          <a:ln/>
        </p:spPr>
        <p:txBody>
          <a:bodyPr/>
          <a:lstStyle>
            <a:lvl1pPr>
              <a:defRPr/>
            </a:lvl1pPr>
          </a:lstStyle>
          <a:p>
            <a:pPr>
              <a:defRPr/>
            </a:pPr>
            <a:endParaRPr lang="es-ES"/>
          </a:p>
        </p:txBody>
      </p:sp>
      <p:sp>
        <p:nvSpPr>
          <p:cNvPr id="3" name="Rectangle 54"/>
          <p:cNvSpPr>
            <a:spLocks noGrp="1" noChangeArrowheads="1"/>
          </p:cNvSpPr>
          <p:nvPr>
            <p:ph type="ftr" sz="quarter" idx="11"/>
          </p:nvPr>
        </p:nvSpPr>
        <p:spPr>
          <a:ln/>
        </p:spPr>
        <p:txBody>
          <a:bodyPr/>
          <a:lstStyle>
            <a:lvl1pPr>
              <a:defRPr/>
            </a:lvl1pPr>
          </a:lstStyle>
          <a:p>
            <a:pPr>
              <a:defRPr/>
            </a:pPr>
            <a:endParaRPr lang="es-ES"/>
          </a:p>
        </p:txBody>
      </p:sp>
      <p:sp>
        <p:nvSpPr>
          <p:cNvPr id="4" name="Rectangle 55"/>
          <p:cNvSpPr>
            <a:spLocks noGrp="1" noChangeArrowheads="1"/>
          </p:cNvSpPr>
          <p:nvPr>
            <p:ph type="sldNum" sz="quarter" idx="12"/>
          </p:nvPr>
        </p:nvSpPr>
        <p:spPr>
          <a:ln/>
        </p:spPr>
        <p:txBody>
          <a:bodyPr/>
          <a:lstStyle>
            <a:lvl1pPr>
              <a:defRPr/>
            </a:lvl1pPr>
          </a:lstStyle>
          <a:p>
            <a:pPr>
              <a:defRPr/>
            </a:pPr>
            <a:fld id="{FD1EA6AD-0525-4DBC-9874-8E23774CE937}"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3"/>
          <p:cNvSpPr>
            <a:spLocks noGrp="1" noChangeArrowheads="1"/>
          </p:cNvSpPr>
          <p:nvPr>
            <p:ph type="dt" sz="half" idx="10"/>
          </p:nvPr>
        </p:nvSpPr>
        <p:spPr>
          <a:ln/>
        </p:spPr>
        <p:txBody>
          <a:bodyPr/>
          <a:lstStyle>
            <a:lvl1pPr>
              <a:defRPr/>
            </a:lvl1pPr>
          </a:lstStyle>
          <a:p>
            <a:pPr>
              <a:defRPr/>
            </a:pPr>
            <a:endParaRPr lang="es-ES"/>
          </a:p>
        </p:txBody>
      </p:sp>
      <p:sp>
        <p:nvSpPr>
          <p:cNvPr id="6" name="Rectangle 54"/>
          <p:cNvSpPr>
            <a:spLocks noGrp="1" noChangeArrowheads="1"/>
          </p:cNvSpPr>
          <p:nvPr>
            <p:ph type="ftr" sz="quarter" idx="11"/>
          </p:nvPr>
        </p:nvSpPr>
        <p:spPr>
          <a:ln/>
        </p:spPr>
        <p:txBody>
          <a:bodyPr/>
          <a:lstStyle>
            <a:lvl1pPr>
              <a:defRPr/>
            </a:lvl1pPr>
          </a:lstStyle>
          <a:p>
            <a:pPr>
              <a:defRPr/>
            </a:pPr>
            <a:endParaRPr lang="es-ES"/>
          </a:p>
        </p:txBody>
      </p:sp>
      <p:sp>
        <p:nvSpPr>
          <p:cNvPr id="7" name="Rectangle 55"/>
          <p:cNvSpPr>
            <a:spLocks noGrp="1" noChangeArrowheads="1"/>
          </p:cNvSpPr>
          <p:nvPr>
            <p:ph type="sldNum" sz="quarter" idx="12"/>
          </p:nvPr>
        </p:nvSpPr>
        <p:spPr>
          <a:ln/>
        </p:spPr>
        <p:txBody>
          <a:bodyPr/>
          <a:lstStyle>
            <a:lvl1pPr>
              <a:defRPr/>
            </a:lvl1pPr>
          </a:lstStyle>
          <a:p>
            <a:pPr>
              <a:defRPr/>
            </a:pPr>
            <a:fld id="{13A657F2-C014-4339-B5B2-54E5C808ED25}"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3"/>
          <p:cNvSpPr>
            <a:spLocks noGrp="1" noChangeArrowheads="1"/>
          </p:cNvSpPr>
          <p:nvPr>
            <p:ph type="dt" sz="half" idx="10"/>
          </p:nvPr>
        </p:nvSpPr>
        <p:spPr>
          <a:ln/>
        </p:spPr>
        <p:txBody>
          <a:bodyPr/>
          <a:lstStyle>
            <a:lvl1pPr>
              <a:defRPr/>
            </a:lvl1pPr>
          </a:lstStyle>
          <a:p>
            <a:pPr>
              <a:defRPr/>
            </a:pPr>
            <a:endParaRPr lang="es-ES"/>
          </a:p>
        </p:txBody>
      </p:sp>
      <p:sp>
        <p:nvSpPr>
          <p:cNvPr id="6" name="Rectangle 54"/>
          <p:cNvSpPr>
            <a:spLocks noGrp="1" noChangeArrowheads="1"/>
          </p:cNvSpPr>
          <p:nvPr>
            <p:ph type="ftr" sz="quarter" idx="11"/>
          </p:nvPr>
        </p:nvSpPr>
        <p:spPr>
          <a:ln/>
        </p:spPr>
        <p:txBody>
          <a:bodyPr/>
          <a:lstStyle>
            <a:lvl1pPr>
              <a:defRPr/>
            </a:lvl1pPr>
          </a:lstStyle>
          <a:p>
            <a:pPr>
              <a:defRPr/>
            </a:pPr>
            <a:endParaRPr lang="es-ES"/>
          </a:p>
        </p:txBody>
      </p:sp>
      <p:sp>
        <p:nvSpPr>
          <p:cNvPr id="7" name="Rectangle 55"/>
          <p:cNvSpPr>
            <a:spLocks noGrp="1" noChangeArrowheads="1"/>
          </p:cNvSpPr>
          <p:nvPr>
            <p:ph type="sldNum" sz="quarter" idx="12"/>
          </p:nvPr>
        </p:nvSpPr>
        <p:spPr>
          <a:ln/>
        </p:spPr>
        <p:txBody>
          <a:bodyPr/>
          <a:lstStyle>
            <a:lvl1pPr>
              <a:defRPr/>
            </a:lvl1pPr>
          </a:lstStyle>
          <a:p>
            <a:pPr>
              <a:defRPr/>
            </a:pPr>
            <a:fld id="{145AC290-F037-4EC5-9567-74C078B3CF73}"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8686800" cy="6858000"/>
            <a:chOff x="0" y="0"/>
            <a:chExt cx="5472" cy="4320"/>
          </a:xfrm>
        </p:grpSpPr>
        <p:grpSp>
          <p:nvGrpSpPr>
            <p:cNvPr id="3080" name="Group 3"/>
            <p:cNvGrpSpPr>
              <a:grpSpLocks/>
            </p:cNvGrpSpPr>
            <p:nvPr/>
          </p:nvGrpSpPr>
          <p:grpSpPr bwMode="auto">
            <a:xfrm>
              <a:off x="0" y="0"/>
              <a:ext cx="240" cy="4320"/>
              <a:chOff x="0" y="0"/>
              <a:chExt cx="240" cy="4320"/>
            </a:xfrm>
          </p:grpSpPr>
          <p:sp>
            <p:nvSpPr>
              <p:cNvPr id="4100" name="Rectangle 4"/>
              <p:cNvSpPr>
                <a:spLocks noChangeArrowheads="1"/>
              </p:cNvSpPr>
              <p:nvPr userDrawn="1"/>
            </p:nvSpPr>
            <p:spPr bwMode="auto">
              <a:xfrm>
                <a:off x="0" y="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4101" name="Rectangle 5" descr="50%"/>
              <p:cNvSpPr>
                <a:spLocks noChangeArrowheads="1"/>
              </p:cNvSpPr>
              <p:nvPr userDrawn="1"/>
            </p:nvSpPr>
            <p:spPr bwMode="auto">
              <a:xfrm>
                <a:off x="0" y="24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4102" name="Rectangle 6"/>
              <p:cNvSpPr>
                <a:spLocks noChangeArrowheads="1"/>
              </p:cNvSpPr>
              <p:nvPr userDrawn="1"/>
            </p:nvSpPr>
            <p:spPr bwMode="auto">
              <a:xfrm>
                <a:off x="0" y="48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4103" name="Rectangle 7" descr="50%"/>
              <p:cNvSpPr>
                <a:spLocks noChangeArrowheads="1"/>
              </p:cNvSpPr>
              <p:nvPr userDrawn="1"/>
            </p:nvSpPr>
            <p:spPr bwMode="auto">
              <a:xfrm>
                <a:off x="0" y="72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4104" name="Rectangle 8"/>
              <p:cNvSpPr>
                <a:spLocks noChangeArrowheads="1"/>
              </p:cNvSpPr>
              <p:nvPr userDrawn="1"/>
            </p:nvSpPr>
            <p:spPr bwMode="auto">
              <a:xfrm>
                <a:off x="0" y="96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4105" name="Rectangle 9" descr="50%"/>
              <p:cNvSpPr>
                <a:spLocks noChangeArrowheads="1"/>
              </p:cNvSpPr>
              <p:nvPr userDrawn="1"/>
            </p:nvSpPr>
            <p:spPr bwMode="auto">
              <a:xfrm>
                <a:off x="0" y="120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4106" name="Rectangle 10"/>
              <p:cNvSpPr>
                <a:spLocks noChangeArrowheads="1"/>
              </p:cNvSpPr>
              <p:nvPr userDrawn="1"/>
            </p:nvSpPr>
            <p:spPr bwMode="auto">
              <a:xfrm>
                <a:off x="0" y="144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4107" name="Rectangle 11" descr="50%"/>
              <p:cNvSpPr>
                <a:spLocks noChangeArrowheads="1"/>
              </p:cNvSpPr>
              <p:nvPr userDrawn="1"/>
            </p:nvSpPr>
            <p:spPr bwMode="auto">
              <a:xfrm>
                <a:off x="0" y="168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4108" name="Rectangle 12"/>
              <p:cNvSpPr>
                <a:spLocks noChangeArrowheads="1"/>
              </p:cNvSpPr>
              <p:nvPr userDrawn="1"/>
            </p:nvSpPr>
            <p:spPr bwMode="auto">
              <a:xfrm>
                <a:off x="0" y="192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4109" name="Rectangle 13" descr="50%"/>
              <p:cNvSpPr>
                <a:spLocks noChangeArrowheads="1"/>
              </p:cNvSpPr>
              <p:nvPr userDrawn="1"/>
            </p:nvSpPr>
            <p:spPr bwMode="auto">
              <a:xfrm>
                <a:off x="0" y="216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4110" name="Rectangle 14"/>
              <p:cNvSpPr>
                <a:spLocks noChangeArrowheads="1"/>
              </p:cNvSpPr>
              <p:nvPr userDrawn="1"/>
            </p:nvSpPr>
            <p:spPr bwMode="auto">
              <a:xfrm>
                <a:off x="0" y="240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4111" name="Rectangle 15" descr="50%"/>
              <p:cNvSpPr>
                <a:spLocks noChangeArrowheads="1"/>
              </p:cNvSpPr>
              <p:nvPr userDrawn="1"/>
            </p:nvSpPr>
            <p:spPr bwMode="auto">
              <a:xfrm>
                <a:off x="0" y="264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4112" name="Rectangle 16"/>
              <p:cNvSpPr>
                <a:spLocks noChangeArrowheads="1"/>
              </p:cNvSpPr>
              <p:nvPr userDrawn="1"/>
            </p:nvSpPr>
            <p:spPr bwMode="auto">
              <a:xfrm>
                <a:off x="0" y="288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4113" name="Rectangle 17" descr="50%"/>
              <p:cNvSpPr>
                <a:spLocks noChangeArrowheads="1"/>
              </p:cNvSpPr>
              <p:nvPr userDrawn="1"/>
            </p:nvSpPr>
            <p:spPr bwMode="auto">
              <a:xfrm>
                <a:off x="0" y="312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4114" name="Rectangle 18"/>
              <p:cNvSpPr>
                <a:spLocks noChangeArrowheads="1"/>
              </p:cNvSpPr>
              <p:nvPr userDrawn="1"/>
            </p:nvSpPr>
            <p:spPr bwMode="auto">
              <a:xfrm>
                <a:off x="0" y="336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4115" name="Rectangle 19" descr="50%"/>
              <p:cNvSpPr>
                <a:spLocks noChangeArrowheads="1"/>
              </p:cNvSpPr>
              <p:nvPr userDrawn="1"/>
            </p:nvSpPr>
            <p:spPr bwMode="auto">
              <a:xfrm>
                <a:off x="0" y="360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sp>
            <p:nvSpPr>
              <p:cNvPr id="4116" name="Rectangle 20"/>
              <p:cNvSpPr>
                <a:spLocks noChangeArrowheads="1"/>
              </p:cNvSpPr>
              <p:nvPr userDrawn="1"/>
            </p:nvSpPr>
            <p:spPr bwMode="auto">
              <a:xfrm>
                <a:off x="0" y="3840"/>
                <a:ext cx="240" cy="240"/>
              </a:xfrm>
              <a:prstGeom prst="rect">
                <a:avLst/>
              </a:prstGeom>
              <a:solidFill>
                <a:schemeClr val="accent1"/>
              </a:solidFill>
              <a:ln w="9525">
                <a:noFill/>
                <a:miter lim="800000"/>
                <a:headEnd/>
                <a:tailEnd/>
              </a:ln>
              <a:effectLst/>
            </p:spPr>
            <p:txBody>
              <a:bodyPr wrap="none" anchor="ctr"/>
              <a:lstStyle/>
              <a:p>
                <a:pPr>
                  <a:defRPr/>
                </a:pPr>
                <a:endParaRPr lang="es-MX"/>
              </a:p>
            </p:txBody>
          </p:sp>
          <p:sp>
            <p:nvSpPr>
              <p:cNvPr id="4117" name="Rectangle 21" descr="50%"/>
              <p:cNvSpPr>
                <a:spLocks noChangeArrowheads="1"/>
              </p:cNvSpPr>
              <p:nvPr userDrawn="1"/>
            </p:nvSpPr>
            <p:spPr bwMode="auto">
              <a:xfrm>
                <a:off x="0" y="4080"/>
                <a:ext cx="240" cy="240"/>
              </a:xfrm>
              <a:prstGeom prst="rect">
                <a:avLst/>
              </a:prstGeom>
              <a:pattFill prst="pct50">
                <a:fgClr>
                  <a:schemeClr val="accent2"/>
                </a:fgClr>
                <a:bgClr>
                  <a:schemeClr val="hlink"/>
                </a:bgClr>
              </a:pattFill>
              <a:ln w="9525">
                <a:noFill/>
                <a:miter lim="800000"/>
                <a:headEnd/>
                <a:tailEnd/>
              </a:ln>
              <a:effectLst/>
            </p:spPr>
            <p:txBody>
              <a:bodyPr wrap="none" anchor="ctr"/>
              <a:lstStyle/>
              <a:p>
                <a:pPr>
                  <a:defRPr/>
                </a:pPr>
                <a:endParaRPr lang="es-MX"/>
              </a:p>
            </p:txBody>
          </p:sp>
        </p:grpSp>
        <p:sp>
          <p:nvSpPr>
            <p:cNvPr id="4118" name="Line 22"/>
            <p:cNvSpPr>
              <a:spLocks noChangeShapeType="1"/>
            </p:cNvSpPr>
            <p:nvPr/>
          </p:nvSpPr>
          <p:spPr bwMode="ltGray">
            <a:xfrm>
              <a:off x="144" y="240"/>
              <a:ext cx="5328" cy="0"/>
            </a:xfrm>
            <a:prstGeom prst="line">
              <a:avLst/>
            </a:prstGeom>
            <a:noFill/>
            <a:ln w="57150">
              <a:solidFill>
                <a:schemeClr val="tx1"/>
              </a:solidFill>
              <a:round/>
              <a:headEnd/>
              <a:tailEnd/>
            </a:ln>
            <a:effectLst/>
          </p:spPr>
          <p:txBody>
            <a:bodyPr wrap="none" anchor="ctr"/>
            <a:lstStyle/>
            <a:p>
              <a:pPr>
                <a:defRPr/>
              </a:pPr>
              <a:endParaRPr lang="es-MX"/>
            </a:p>
          </p:txBody>
        </p:sp>
        <p:grpSp>
          <p:nvGrpSpPr>
            <p:cNvPr id="3082" name="Group 23"/>
            <p:cNvGrpSpPr>
              <a:grpSpLocks/>
            </p:cNvGrpSpPr>
            <p:nvPr/>
          </p:nvGrpSpPr>
          <p:grpSpPr bwMode="auto">
            <a:xfrm>
              <a:off x="144" y="624"/>
              <a:ext cx="192" cy="192"/>
              <a:chOff x="1200" y="2256"/>
              <a:chExt cx="480" cy="480"/>
            </a:xfrm>
          </p:grpSpPr>
          <p:sp>
            <p:nvSpPr>
              <p:cNvPr id="4120" name="Rectangle 24"/>
              <p:cNvSpPr>
                <a:spLocks noChangeArrowheads="1"/>
              </p:cNvSpPr>
              <p:nvPr/>
            </p:nvSpPr>
            <p:spPr bwMode="hidden">
              <a:xfrm>
                <a:off x="1200" y="2256"/>
                <a:ext cx="240" cy="240"/>
              </a:xfrm>
              <a:prstGeom prst="rect">
                <a:avLst/>
              </a:prstGeom>
              <a:solidFill>
                <a:schemeClr val="bg2"/>
              </a:solidFill>
              <a:ln w="9525">
                <a:noFill/>
                <a:miter lim="800000"/>
                <a:headEnd/>
                <a:tailEnd/>
              </a:ln>
              <a:effectLst/>
            </p:spPr>
            <p:txBody>
              <a:bodyPr wrap="none" anchor="ctr"/>
              <a:lstStyle/>
              <a:p>
                <a:pPr>
                  <a:defRPr/>
                </a:pPr>
                <a:endParaRPr lang="es-MX"/>
              </a:p>
            </p:txBody>
          </p:sp>
          <p:sp>
            <p:nvSpPr>
              <p:cNvPr id="4121" name="Rectangle 25"/>
              <p:cNvSpPr>
                <a:spLocks noChangeArrowheads="1"/>
              </p:cNvSpPr>
              <p:nvPr/>
            </p:nvSpPr>
            <p:spPr bwMode="hidden">
              <a:xfrm>
                <a:off x="1440" y="2496"/>
                <a:ext cx="240" cy="240"/>
              </a:xfrm>
              <a:prstGeom prst="rect">
                <a:avLst/>
              </a:prstGeom>
              <a:solidFill>
                <a:schemeClr val="bg2"/>
              </a:solidFill>
              <a:ln w="9525">
                <a:noFill/>
                <a:miter lim="800000"/>
                <a:headEnd/>
                <a:tailEnd/>
              </a:ln>
              <a:effectLst/>
            </p:spPr>
            <p:txBody>
              <a:bodyPr wrap="none" anchor="ctr"/>
              <a:lstStyle/>
              <a:p>
                <a:pPr>
                  <a:defRPr/>
                </a:pPr>
                <a:endParaRPr lang="es-MX"/>
              </a:p>
            </p:txBody>
          </p:sp>
          <p:sp>
            <p:nvSpPr>
              <p:cNvPr id="4122" name="Rectangle 26"/>
              <p:cNvSpPr>
                <a:spLocks noChangeArrowheads="1"/>
              </p:cNvSpPr>
              <p:nvPr/>
            </p:nvSpPr>
            <p:spPr bwMode="hidden">
              <a:xfrm>
                <a:off x="1440" y="2256"/>
                <a:ext cx="240" cy="240"/>
              </a:xfrm>
              <a:prstGeom prst="rect">
                <a:avLst/>
              </a:prstGeom>
              <a:solidFill>
                <a:schemeClr val="tx1"/>
              </a:solidFill>
              <a:ln w="9525">
                <a:noFill/>
                <a:miter lim="800000"/>
                <a:headEnd/>
                <a:tailEnd/>
              </a:ln>
              <a:effectLst/>
            </p:spPr>
            <p:txBody>
              <a:bodyPr wrap="none" anchor="ctr"/>
              <a:lstStyle/>
              <a:p>
                <a:pPr>
                  <a:defRPr/>
                </a:pPr>
                <a:endParaRPr lang="es-MX"/>
              </a:p>
            </p:txBody>
          </p:sp>
          <p:sp>
            <p:nvSpPr>
              <p:cNvPr id="4123" name="Rectangle 27"/>
              <p:cNvSpPr>
                <a:spLocks noChangeArrowheads="1"/>
              </p:cNvSpPr>
              <p:nvPr/>
            </p:nvSpPr>
            <p:spPr bwMode="hidden">
              <a:xfrm>
                <a:off x="1200" y="2496"/>
                <a:ext cx="240" cy="240"/>
              </a:xfrm>
              <a:prstGeom prst="rect">
                <a:avLst/>
              </a:prstGeom>
              <a:solidFill>
                <a:schemeClr val="tx1"/>
              </a:solidFill>
              <a:ln w="9525">
                <a:noFill/>
                <a:miter lim="800000"/>
                <a:headEnd/>
                <a:tailEnd/>
              </a:ln>
              <a:effectLst/>
            </p:spPr>
            <p:txBody>
              <a:bodyPr wrap="none" anchor="ctr"/>
              <a:lstStyle/>
              <a:p>
                <a:pPr>
                  <a:defRPr/>
                </a:pPr>
                <a:endParaRPr lang="es-MX"/>
              </a:p>
            </p:txBody>
          </p:sp>
        </p:grpSp>
        <p:grpSp>
          <p:nvGrpSpPr>
            <p:cNvPr id="3083" name="Group 28"/>
            <p:cNvGrpSpPr>
              <a:grpSpLocks/>
            </p:cNvGrpSpPr>
            <p:nvPr/>
          </p:nvGrpSpPr>
          <p:grpSpPr bwMode="auto">
            <a:xfrm>
              <a:off x="144" y="1200"/>
              <a:ext cx="5280" cy="0"/>
              <a:chOff x="144" y="1200"/>
              <a:chExt cx="5280" cy="0"/>
            </a:xfrm>
          </p:grpSpPr>
          <p:sp>
            <p:nvSpPr>
              <p:cNvPr id="4125" name="Line 29"/>
              <p:cNvSpPr>
                <a:spLocks noChangeShapeType="1"/>
              </p:cNvSpPr>
              <p:nvPr/>
            </p:nvSpPr>
            <p:spPr bwMode="ltGray">
              <a:xfrm>
                <a:off x="14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26" name="Line 30"/>
              <p:cNvSpPr>
                <a:spLocks noChangeShapeType="1"/>
              </p:cNvSpPr>
              <p:nvPr/>
            </p:nvSpPr>
            <p:spPr bwMode="ltGray">
              <a:xfrm>
                <a:off x="62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27" name="Line 31"/>
              <p:cNvSpPr>
                <a:spLocks noChangeShapeType="1"/>
              </p:cNvSpPr>
              <p:nvPr/>
            </p:nvSpPr>
            <p:spPr bwMode="ltGray">
              <a:xfrm>
                <a:off x="38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128" name="Line 32"/>
              <p:cNvSpPr>
                <a:spLocks noChangeShapeType="1"/>
              </p:cNvSpPr>
              <p:nvPr/>
            </p:nvSpPr>
            <p:spPr bwMode="ltGray">
              <a:xfrm>
                <a:off x="110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29" name="Line 33"/>
              <p:cNvSpPr>
                <a:spLocks noChangeShapeType="1"/>
              </p:cNvSpPr>
              <p:nvPr/>
            </p:nvSpPr>
            <p:spPr bwMode="ltGray">
              <a:xfrm>
                <a:off x="86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130" name="Line 34"/>
              <p:cNvSpPr>
                <a:spLocks noChangeShapeType="1"/>
              </p:cNvSpPr>
              <p:nvPr/>
            </p:nvSpPr>
            <p:spPr bwMode="ltGray">
              <a:xfrm>
                <a:off x="158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31" name="Line 35"/>
              <p:cNvSpPr>
                <a:spLocks noChangeShapeType="1"/>
              </p:cNvSpPr>
              <p:nvPr/>
            </p:nvSpPr>
            <p:spPr bwMode="ltGray">
              <a:xfrm>
                <a:off x="134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132" name="Line 36"/>
              <p:cNvSpPr>
                <a:spLocks noChangeShapeType="1"/>
              </p:cNvSpPr>
              <p:nvPr/>
            </p:nvSpPr>
            <p:spPr bwMode="ltGray">
              <a:xfrm>
                <a:off x="206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33" name="Line 37"/>
              <p:cNvSpPr>
                <a:spLocks noChangeShapeType="1"/>
              </p:cNvSpPr>
              <p:nvPr/>
            </p:nvSpPr>
            <p:spPr bwMode="ltGray">
              <a:xfrm>
                <a:off x="182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134" name="Line 38"/>
              <p:cNvSpPr>
                <a:spLocks noChangeShapeType="1"/>
              </p:cNvSpPr>
              <p:nvPr/>
            </p:nvSpPr>
            <p:spPr bwMode="ltGray">
              <a:xfrm>
                <a:off x="254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35" name="Line 39"/>
              <p:cNvSpPr>
                <a:spLocks noChangeShapeType="1"/>
              </p:cNvSpPr>
              <p:nvPr/>
            </p:nvSpPr>
            <p:spPr bwMode="ltGray">
              <a:xfrm>
                <a:off x="230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136" name="Line 40"/>
              <p:cNvSpPr>
                <a:spLocks noChangeShapeType="1"/>
              </p:cNvSpPr>
              <p:nvPr/>
            </p:nvSpPr>
            <p:spPr bwMode="ltGray">
              <a:xfrm>
                <a:off x="302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37" name="Line 41"/>
              <p:cNvSpPr>
                <a:spLocks noChangeShapeType="1"/>
              </p:cNvSpPr>
              <p:nvPr/>
            </p:nvSpPr>
            <p:spPr bwMode="ltGray">
              <a:xfrm>
                <a:off x="278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138" name="Line 42"/>
              <p:cNvSpPr>
                <a:spLocks noChangeShapeType="1"/>
              </p:cNvSpPr>
              <p:nvPr/>
            </p:nvSpPr>
            <p:spPr bwMode="ltGray">
              <a:xfrm>
                <a:off x="350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39" name="Line 43"/>
              <p:cNvSpPr>
                <a:spLocks noChangeShapeType="1"/>
              </p:cNvSpPr>
              <p:nvPr/>
            </p:nvSpPr>
            <p:spPr bwMode="ltGray">
              <a:xfrm>
                <a:off x="326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140" name="Line 44"/>
              <p:cNvSpPr>
                <a:spLocks noChangeShapeType="1"/>
              </p:cNvSpPr>
              <p:nvPr/>
            </p:nvSpPr>
            <p:spPr bwMode="ltGray">
              <a:xfrm>
                <a:off x="398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41" name="Line 45"/>
              <p:cNvSpPr>
                <a:spLocks noChangeShapeType="1"/>
              </p:cNvSpPr>
              <p:nvPr/>
            </p:nvSpPr>
            <p:spPr bwMode="ltGray">
              <a:xfrm>
                <a:off x="374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142" name="Line 46"/>
              <p:cNvSpPr>
                <a:spLocks noChangeShapeType="1"/>
              </p:cNvSpPr>
              <p:nvPr/>
            </p:nvSpPr>
            <p:spPr bwMode="ltGray">
              <a:xfrm>
                <a:off x="446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43" name="Line 47"/>
              <p:cNvSpPr>
                <a:spLocks noChangeShapeType="1"/>
              </p:cNvSpPr>
              <p:nvPr/>
            </p:nvSpPr>
            <p:spPr bwMode="ltGray">
              <a:xfrm>
                <a:off x="422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144" name="Line 48"/>
              <p:cNvSpPr>
                <a:spLocks noChangeShapeType="1"/>
              </p:cNvSpPr>
              <p:nvPr/>
            </p:nvSpPr>
            <p:spPr bwMode="ltGray">
              <a:xfrm>
                <a:off x="4944" y="1200"/>
                <a:ext cx="240" cy="0"/>
              </a:xfrm>
              <a:prstGeom prst="line">
                <a:avLst/>
              </a:prstGeom>
              <a:noFill/>
              <a:ln w="57150">
                <a:solidFill>
                  <a:schemeClr val="tx1"/>
                </a:solidFill>
                <a:round/>
                <a:headEnd/>
                <a:tailEnd/>
              </a:ln>
              <a:effectLst/>
            </p:spPr>
            <p:txBody>
              <a:bodyPr wrap="none" anchor="ctr"/>
              <a:lstStyle/>
              <a:p>
                <a:pPr>
                  <a:defRPr/>
                </a:pPr>
                <a:endParaRPr lang="es-MX"/>
              </a:p>
            </p:txBody>
          </p:sp>
          <p:sp>
            <p:nvSpPr>
              <p:cNvPr id="4145" name="Line 49"/>
              <p:cNvSpPr>
                <a:spLocks noChangeShapeType="1"/>
              </p:cNvSpPr>
              <p:nvPr/>
            </p:nvSpPr>
            <p:spPr bwMode="ltGray">
              <a:xfrm>
                <a:off x="4704" y="1200"/>
                <a:ext cx="240" cy="0"/>
              </a:xfrm>
              <a:prstGeom prst="line">
                <a:avLst/>
              </a:prstGeom>
              <a:noFill/>
              <a:ln w="57150">
                <a:solidFill>
                  <a:schemeClr val="bg2"/>
                </a:solidFill>
                <a:round/>
                <a:headEnd/>
                <a:tailEnd/>
              </a:ln>
              <a:effectLst/>
            </p:spPr>
            <p:txBody>
              <a:bodyPr wrap="none" anchor="ctr"/>
              <a:lstStyle/>
              <a:p>
                <a:pPr>
                  <a:defRPr/>
                </a:pPr>
                <a:endParaRPr lang="es-MX"/>
              </a:p>
            </p:txBody>
          </p:sp>
          <p:sp>
            <p:nvSpPr>
              <p:cNvPr id="4146" name="Line 50"/>
              <p:cNvSpPr>
                <a:spLocks noChangeShapeType="1"/>
              </p:cNvSpPr>
              <p:nvPr/>
            </p:nvSpPr>
            <p:spPr bwMode="ltGray">
              <a:xfrm>
                <a:off x="5184" y="1200"/>
                <a:ext cx="240" cy="0"/>
              </a:xfrm>
              <a:prstGeom prst="line">
                <a:avLst/>
              </a:prstGeom>
              <a:noFill/>
              <a:ln w="57150">
                <a:solidFill>
                  <a:schemeClr val="bg2"/>
                </a:solidFill>
                <a:round/>
                <a:headEnd/>
                <a:tailEnd/>
              </a:ln>
              <a:effectLst/>
            </p:spPr>
            <p:txBody>
              <a:bodyPr wrap="none" anchor="ctr"/>
              <a:lstStyle/>
              <a:p>
                <a:pPr>
                  <a:defRPr/>
                </a:pPr>
                <a:endParaRPr lang="es-MX"/>
              </a:p>
            </p:txBody>
          </p:sp>
        </p:grpSp>
      </p:grpSp>
      <p:sp>
        <p:nvSpPr>
          <p:cNvPr id="3075" name="Rectangle 51"/>
          <p:cNvSpPr>
            <a:spLocks noGrp="1" noChangeArrowheads="1"/>
          </p:cNvSpPr>
          <p:nvPr>
            <p:ph type="title"/>
          </p:nvPr>
        </p:nvSpPr>
        <p:spPr bwMode="auto">
          <a:xfrm>
            <a:off x="685800" y="5334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3076" name="Rectangle 52"/>
          <p:cNvSpPr>
            <a:spLocks noGrp="1" noChangeArrowheads="1"/>
          </p:cNvSpPr>
          <p:nvPr>
            <p:ph type="body" idx="1"/>
          </p:nvPr>
        </p:nvSpPr>
        <p:spPr bwMode="auto">
          <a:xfrm>
            <a:off x="685800" y="20574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149" name="Rectangle 53"/>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400" smtClean="0"/>
            </a:lvl1pPr>
          </a:lstStyle>
          <a:p>
            <a:pPr>
              <a:defRPr/>
            </a:pPr>
            <a:endParaRPr lang="es-ES"/>
          </a:p>
        </p:txBody>
      </p:sp>
      <p:sp>
        <p:nvSpPr>
          <p:cNvPr id="4150" name="Rectangle 54"/>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smtClean="0"/>
            </a:lvl1pPr>
          </a:lstStyle>
          <a:p>
            <a:pPr>
              <a:defRPr/>
            </a:pPr>
            <a:endParaRPr lang="es-ES"/>
          </a:p>
        </p:txBody>
      </p:sp>
      <p:sp>
        <p:nvSpPr>
          <p:cNvPr id="4151" name="Rectangle 55"/>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smtClean="0"/>
            </a:lvl1pPr>
          </a:lstStyle>
          <a:p>
            <a:pPr>
              <a:defRPr/>
            </a:pPr>
            <a:fld id="{05D537BC-5EAB-4C57-A510-92A12CA13F32}"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70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530FB73B-43EA-4AD3-B585-D0266DCECFA7-L0-001.jpeg"/>
          <p:cNvPicPr>
            <a:picLocks noChangeAspect="1"/>
          </p:cNvPicPr>
          <p:nvPr/>
        </p:nvPicPr>
        <p:blipFill>
          <a:blip r:embed="rId3" cstate="print">
            <a:extLst/>
          </a:blip>
          <a:stretch>
            <a:fillRect/>
          </a:stretch>
        </p:blipFill>
        <p:spPr>
          <a:xfrm>
            <a:off x="0" y="-1"/>
            <a:ext cx="9144000" cy="6860073"/>
          </a:xfrm>
          <a:prstGeom prst="rect">
            <a:avLst/>
          </a:prstGeom>
          <a:ln w="12700">
            <a:miter lim="400000"/>
          </a:ln>
        </p:spPr>
      </p:pic>
      <p:grpSp>
        <p:nvGrpSpPr>
          <p:cNvPr id="10" name="9 Grupo"/>
          <p:cNvGrpSpPr/>
          <p:nvPr/>
        </p:nvGrpSpPr>
        <p:grpSpPr>
          <a:xfrm>
            <a:off x="683568" y="457200"/>
            <a:ext cx="8316416" cy="6209258"/>
            <a:chOff x="683568" y="457200"/>
            <a:chExt cx="8316416" cy="6209258"/>
          </a:xfrm>
        </p:grpSpPr>
        <p:sp>
          <p:nvSpPr>
            <p:cNvPr id="1027" name="Text Box 5"/>
            <p:cNvSpPr txBox="1">
              <a:spLocks noChangeArrowheads="1"/>
            </p:cNvSpPr>
            <p:nvPr/>
          </p:nvSpPr>
          <p:spPr bwMode="auto">
            <a:xfrm>
              <a:off x="1524000" y="457200"/>
              <a:ext cx="7467600" cy="1300356"/>
            </a:xfrm>
            <a:prstGeom prst="rect">
              <a:avLst/>
            </a:prstGeom>
            <a:noFill/>
            <a:ln w="9525">
              <a:noFill/>
              <a:miter lim="800000"/>
              <a:headEnd/>
              <a:tailEnd/>
            </a:ln>
          </p:spPr>
          <p:txBody>
            <a:bodyPr>
              <a:spAutoFit/>
            </a:bodyPr>
            <a:lstStyle/>
            <a:p>
              <a:pPr algn="ctr">
                <a:spcBef>
                  <a:spcPct val="50000"/>
                </a:spcBef>
              </a:pPr>
              <a:r>
                <a:rPr lang="es-MX" b="1" dirty="0">
                  <a:solidFill>
                    <a:schemeClr val="tx2"/>
                  </a:solidFill>
                </a:rPr>
                <a:t>UNIVERSIDAD AUTÓNOMA DEL ESTADO DE MÉXICO</a:t>
              </a:r>
              <a:endParaRPr lang="es-ES" b="1" dirty="0">
                <a:solidFill>
                  <a:schemeClr val="tx2"/>
                </a:solidFill>
              </a:endParaRPr>
            </a:p>
            <a:p>
              <a:pPr algn="ctr">
                <a:spcBef>
                  <a:spcPct val="50000"/>
                </a:spcBef>
              </a:pPr>
              <a:r>
                <a:rPr lang="es-MX" sz="1900" dirty="0">
                  <a:solidFill>
                    <a:schemeClr val="tx2"/>
                  </a:solidFill>
                </a:rPr>
                <a:t>FACULTAD DE </a:t>
              </a:r>
              <a:r>
                <a:rPr lang="es-MX" sz="1900" dirty="0" smtClean="0">
                  <a:solidFill>
                    <a:schemeClr val="tx2"/>
                  </a:solidFill>
                </a:rPr>
                <a:t>DERECHO</a:t>
              </a:r>
              <a:endParaRPr lang="es-ES" sz="1900" dirty="0">
                <a:solidFill>
                  <a:schemeClr val="tx2"/>
                </a:solidFill>
              </a:endParaRPr>
            </a:p>
            <a:p>
              <a:pPr algn="ctr">
                <a:spcBef>
                  <a:spcPct val="50000"/>
                </a:spcBef>
              </a:pPr>
              <a:endParaRPr lang="es-ES" dirty="0">
                <a:solidFill>
                  <a:schemeClr val="tx2"/>
                </a:solidFill>
              </a:endParaRPr>
            </a:p>
          </p:txBody>
        </p:sp>
        <p:sp>
          <p:nvSpPr>
            <p:cNvPr id="1028" name="Text Box 6"/>
            <p:cNvSpPr txBox="1">
              <a:spLocks noChangeArrowheads="1"/>
            </p:cNvSpPr>
            <p:nvPr/>
          </p:nvSpPr>
          <p:spPr bwMode="auto">
            <a:xfrm>
              <a:off x="2339975" y="2205038"/>
              <a:ext cx="6248400" cy="1754326"/>
            </a:xfrm>
            <a:prstGeom prst="rect">
              <a:avLst/>
            </a:prstGeom>
            <a:noFill/>
            <a:ln w="9525">
              <a:noFill/>
              <a:miter lim="800000"/>
              <a:headEnd/>
              <a:tailEnd/>
            </a:ln>
          </p:spPr>
          <p:txBody>
            <a:bodyPr>
              <a:spAutoFit/>
            </a:bodyPr>
            <a:lstStyle/>
            <a:p>
              <a:pPr algn="ctr">
                <a:spcBef>
                  <a:spcPct val="50000"/>
                </a:spcBef>
              </a:pPr>
              <a:r>
                <a:rPr lang="es-MX" sz="1800" b="1" dirty="0" smtClean="0">
                  <a:solidFill>
                    <a:schemeClr val="tx2"/>
                  </a:solidFill>
                </a:rPr>
                <a:t>MAESTRÍA EN DERECHO AMBIENTAL</a:t>
              </a:r>
              <a:endParaRPr lang="es-MX" sz="1800" dirty="0">
                <a:solidFill>
                  <a:schemeClr val="tx2"/>
                </a:solidFill>
              </a:endParaRPr>
            </a:p>
            <a:p>
              <a:pPr algn="ctr">
                <a:spcBef>
                  <a:spcPct val="50000"/>
                </a:spcBef>
              </a:pPr>
              <a:endParaRPr lang="es-MX" sz="1800" dirty="0">
                <a:solidFill>
                  <a:schemeClr val="tx2"/>
                </a:solidFill>
              </a:endParaRPr>
            </a:p>
            <a:p>
              <a:pPr algn="ctr">
                <a:spcBef>
                  <a:spcPct val="50000"/>
                </a:spcBef>
              </a:pPr>
              <a:r>
                <a:rPr lang="es-MX" sz="1800" b="1" dirty="0" smtClean="0">
                  <a:solidFill>
                    <a:schemeClr val="tx2"/>
                  </a:solidFill>
                </a:rPr>
                <a:t>Medio ambiente e integración económica: Retos actuales</a:t>
              </a:r>
              <a:endParaRPr lang="es-ES" sz="1800" b="1" dirty="0">
                <a:solidFill>
                  <a:schemeClr val="tx2"/>
                </a:solidFill>
              </a:endParaRPr>
            </a:p>
            <a:p>
              <a:pPr>
                <a:spcBef>
                  <a:spcPct val="50000"/>
                </a:spcBef>
              </a:pPr>
              <a:endParaRPr lang="es-ES" sz="2400" dirty="0">
                <a:solidFill>
                  <a:schemeClr val="tx2"/>
                </a:solidFill>
              </a:endParaRPr>
            </a:p>
          </p:txBody>
        </p:sp>
        <p:sp>
          <p:nvSpPr>
            <p:cNvPr id="1029" name="Text Box 7"/>
            <p:cNvSpPr txBox="1">
              <a:spLocks noChangeArrowheads="1"/>
            </p:cNvSpPr>
            <p:nvPr/>
          </p:nvSpPr>
          <p:spPr bwMode="auto">
            <a:xfrm>
              <a:off x="683568" y="3861048"/>
              <a:ext cx="3528392" cy="369332"/>
            </a:xfrm>
            <a:prstGeom prst="rect">
              <a:avLst/>
            </a:prstGeom>
            <a:noFill/>
            <a:ln w="9525">
              <a:noFill/>
              <a:miter lim="800000"/>
              <a:headEnd/>
              <a:tailEnd/>
            </a:ln>
          </p:spPr>
          <p:txBody>
            <a:bodyPr wrap="square">
              <a:spAutoFit/>
            </a:bodyPr>
            <a:lstStyle/>
            <a:p>
              <a:pPr>
                <a:spcBef>
                  <a:spcPct val="50000"/>
                </a:spcBef>
              </a:pPr>
              <a:r>
                <a:rPr lang="es-MX" sz="1800" dirty="0" smtClean="0">
                  <a:solidFill>
                    <a:schemeClr val="tx2"/>
                  </a:solidFill>
                </a:rPr>
                <a:t>Tema</a:t>
              </a:r>
              <a:r>
                <a:rPr lang="es-MX" sz="1800" dirty="0">
                  <a:solidFill>
                    <a:schemeClr val="tx2"/>
                  </a:solidFill>
                </a:rPr>
                <a:t>: La globalización financiera</a:t>
              </a:r>
              <a:endParaRPr lang="es-ES" sz="1800" dirty="0">
                <a:solidFill>
                  <a:schemeClr val="tx2"/>
                </a:solidFill>
              </a:endParaRPr>
            </a:p>
          </p:txBody>
        </p:sp>
        <p:sp>
          <p:nvSpPr>
            <p:cNvPr id="7" name="6 Rectángulo"/>
            <p:cNvSpPr/>
            <p:nvPr/>
          </p:nvSpPr>
          <p:spPr>
            <a:xfrm>
              <a:off x="3707904" y="5589240"/>
              <a:ext cx="5292080" cy="1077218"/>
            </a:xfrm>
            <a:prstGeom prst="rect">
              <a:avLst/>
            </a:prstGeom>
          </p:spPr>
          <p:txBody>
            <a:bodyPr wrap="square">
              <a:spAutoFit/>
            </a:bodyPr>
            <a:lstStyle/>
            <a:p>
              <a:pPr algn="r"/>
              <a:r>
                <a:rPr lang="es-MX" sz="1600" dirty="0" smtClean="0">
                  <a:solidFill>
                    <a:schemeClr val="tx2"/>
                  </a:solidFill>
                  <a:latin typeface="+mn-lt"/>
                </a:rPr>
                <a:t>Autor de la presentación:</a:t>
              </a:r>
            </a:p>
            <a:p>
              <a:pPr algn="r"/>
              <a:r>
                <a:rPr lang="es-MX" sz="1600" dirty="0" smtClean="0">
                  <a:solidFill>
                    <a:schemeClr val="tx2"/>
                  </a:solidFill>
                  <a:latin typeface="+mn-lt"/>
                </a:rPr>
                <a:t>José Gerardo Moreno Ayala</a:t>
              </a:r>
            </a:p>
            <a:p>
              <a:pPr algn="r"/>
              <a:r>
                <a:rPr lang="es-MX" sz="1600" dirty="0" smtClean="0">
                  <a:solidFill>
                    <a:schemeClr val="tx2"/>
                  </a:solidFill>
                  <a:latin typeface="+mn-lt"/>
                </a:rPr>
                <a:t>Septiembre de 2016</a:t>
              </a:r>
            </a:p>
            <a:p>
              <a:pPr algn="r"/>
              <a:r>
                <a:rPr lang="es-MX" sz="1600" dirty="0" smtClean="0">
                  <a:solidFill>
                    <a:schemeClr val="tx2"/>
                  </a:solidFill>
                </a:rPr>
                <a:t>Foto: Oaxaca mágica © 2016 José Gerardo Moreno Ayala </a:t>
              </a:r>
            </a:p>
          </p:txBody>
        </p:sp>
      </p:grpSp>
      <p:sp>
        <p:nvSpPr>
          <p:cNvPr id="9" name="Shape 127"/>
          <p:cNvSpPr/>
          <p:nvPr/>
        </p:nvSpPr>
        <p:spPr>
          <a:xfrm>
            <a:off x="6784097" y="8984095"/>
            <a:ext cx="6603437" cy="364202"/>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a:defRPr sz="1700">
                <a:latin typeface="Times New Roman"/>
                <a:ea typeface="Times New Roman"/>
                <a:cs typeface="Times New Roman"/>
                <a:sym typeface="Times New Roman"/>
              </a:defRPr>
            </a:lvl1pPr>
          </a:lstStyle>
          <a:p>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iterate>
                                    <p:tmAbs val="0"/>
                                  </p:iterate>
                                  <p:childTnLst>
                                    <p:animEffect transition="out" filter="wipe(down)">
                                      <p:cBhvr>
                                        <p:cTn id="6" dur="2500" fill="hold"/>
                                        <p:tgtEl>
                                          <p:spTgt spid="9"/>
                                        </p:tgtEl>
                                      </p:cBhvr>
                                    </p:animEffect>
                                    <p:set>
                                      <p:cBhvr>
                                        <p:cTn id="7" fill="hold">
                                          <p:stCondLst>
                                            <p:cond delay="2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dvAuto="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6"/>
          <p:cNvSpPr txBox="1">
            <a:spLocks noChangeArrowheads="1"/>
          </p:cNvSpPr>
          <p:nvPr/>
        </p:nvSpPr>
        <p:spPr bwMode="auto">
          <a:xfrm>
            <a:off x="533400" y="1295400"/>
            <a:ext cx="6248400" cy="396875"/>
          </a:xfrm>
          <a:prstGeom prst="rect">
            <a:avLst/>
          </a:prstGeom>
          <a:noFill/>
          <a:ln w="9525">
            <a:noFill/>
            <a:miter lim="800000"/>
            <a:headEnd/>
            <a:tailEnd/>
          </a:ln>
        </p:spPr>
        <p:txBody>
          <a:bodyPr>
            <a:spAutoFit/>
          </a:bodyPr>
          <a:lstStyle/>
          <a:p>
            <a:pPr>
              <a:spcBef>
                <a:spcPct val="50000"/>
              </a:spcBef>
            </a:pPr>
            <a:r>
              <a:rPr lang="es-MX" b="1"/>
              <a:t>Mercados internacionales de dinero</a:t>
            </a:r>
            <a:endParaRPr lang="es-ES" b="1"/>
          </a:p>
        </p:txBody>
      </p:sp>
      <p:sp>
        <p:nvSpPr>
          <p:cNvPr id="12293" name="Text Box 7"/>
          <p:cNvSpPr txBox="1">
            <a:spLocks noChangeArrowheads="1"/>
          </p:cNvSpPr>
          <p:nvPr/>
        </p:nvSpPr>
        <p:spPr bwMode="auto">
          <a:xfrm>
            <a:off x="457200" y="2057400"/>
            <a:ext cx="8686800" cy="2530475"/>
          </a:xfrm>
          <a:prstGeom prst="rect">
            <a:avLst/>
          </a:prstGeom>
          <a:noFill/>
          <a:ln w="9525">
            <a:noFill/>
            <a:miter lim="800000"/>
            <a:headEnd/>
            <a:tailEnd/>
          </a:ln>
        </p:spPr>
        <p:txBody>
          <a:bodyPr>
            <a:spAutoFit/>
          </a:bodyPr>
          <a:lstStyle/>
          <a:p>
            <a:pPr>
              <a:spcBef>
                <a:spcPct val="50000"/>
              </a:spcBef>
            </a:pPr>
            <a:r>
              <a:rPr lang="es-MX"/>
              <a:t>El mercado de divisas es el más grande de todos, sea financiero o de otro tipo. Las transacciones diarias suman 1.4 trillones de dólares.</a:t>
            </a:r>
          </a:p>
          <a:p>
            <a:pPr algn="ctr">
              <a:spcBef>
                <a:spcPct val="50000"/>
              </a:spcBef>
            </a:pPr>
            <a:r>
              <a:rPr lang="es-MX" b="1"/>
              <a:t>Rotación anual de divisas</a:t>
            </a:r>
          </a:p>
          <a:p>
            <a:pPr algn="ctr">
              <a:spcBef>
                <a:spcPct val="50000"/>
              </a:spcBef>
            </a:pPr>
            <a:r>
              <a:rPr lang="es-MX" b="1"/>
              <a:t>Trillones de dólares</a:t>
            </a:r>
          </a:p>
          <a:p>
            <a:pPr algn="ctr">
              <a:spcBef>
                <a:spcPct val="50000"/>
              </a:spcBef>
            </a:pPr>
            <a:endParaRPr lang="es-MX"/>
          </a:p>
          <a:p>
            <a:pPr>
              <a:spcBef>
                <a:spcPct val="50000"/>
              </a:spcBef>
            </a:pPr>
            <a:endParaRPr lang="es-ES"/>
          </a:p>
        </p:txBody>
      </p:sp>
      <p:graphicFrame>
        <p:nvGraphicFramePr>
          <p:cNvPr id="12338" name="Group 50"/>
          <p:cNvGraphicFramePr>
            <a:graphicFrameLocks noGrp="1"/>
          </p:cNvGraphicFramePr>
          <p:nvPr/>
        </p:nvGraphicFramePr>
        <p:xfrm>
          <a:off x="1600200" y="3886200"/>
          <a:ext cx="6096000" cy="2585721"/>
        </p:xfrm>
        <a:graphic>
          <a:graphicData uri="http://schemas.openxmlformats.org/drawingml/2006/table">
            <a:tbl>
              <a:tblPr/>
              <a:tblGrid>
                <a:gridCol w="1524000"/>
                <a:gridCol w="1524000"/>
                <a:gridCol w="1524000"/>
                <a:gridCol w="1524000"/>
              </a:tblGrid>
              <a:tr h="67786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endParaRPr kumimoji="0" lang="es-MX"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Transacción de divisas</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Exportaciones mundiales</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Proporción</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1979</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 17.5</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1.5</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1:12</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1986</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 75.0</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2.0</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1:38</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1989</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190.0</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3.1</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1:6</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1992</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252.0</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4.7</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1:54</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6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1995</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297.5</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5.0</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800" b="0" i="0" u="none" strike="noStrike" cap="none" normalizeH="0" baseline="0" smtClean="0">
                          <a:ln>
                            <a:noFill/>
                          </a:ln>
                          <a:solidFill>
                            <a:schemeClr val="tx1"/>
                          </a:solidFill>
                          <a:effectLst/>
                          <a:latin typeface="Times New Roman" pitchFamily="18" charset="0"/>
                        </a:rPr>
                        <a:t>1:60</a:t>
                      </a:r>
                      <a:endParaRPr kumimoji="0" lang="es-E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7" name="6 Grupo"/>
          <p:cNvGrpSpPr/>
          <p:nvPr/>
        </p:nvGrpSpPr>
        <p:grpSpPr>
          <a:xfrm>
            <a:off x="533400" y="381000"/>
            <a:ext cx="8319053" cy="646331"/>
            <a:chOff x="533400" y="381000"/>
            <a:chExt cx="8319053" cy="646331"/>
          </a:xfrm>
        </p:grpSpPr>
        <p:sp>
          <p:nvSpPr>
            <p:cNvPr id="8"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9"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6"/>
          <p:cNvSpPr txBox="1">
            <a:spLocks noChangeArrowheads="1"/>
          </p:cNvSpPr>
          <p:nvPr/>
        </p:nvSpPr>
        <p:spPr bwMode="auto">
          <a:xfrm>
            <a:off x="533400" y="1371600"/>
            <a:ext cx="6096000" cy="396875"/>
          </a:xfrm>
          <a:prstGeom prst="rect">
            <a:avLst/>
          </a:prstGeom>
          <a:noFill/>
          <a:ln w="9525">
            <a:noFill/>
            <a:miter lim="800000"/>
            <a:headEnd/>
            <a:tailEnd/>
          </a:ln>
        </p:spPr>
        <p:txBody>
          <a:bodyPr>
            <a:spAutoFit/>
          </a:bodyPr>
          <a:lstStyle/>
          <a:p>
            <a:pPr>
              <a:spcBef>
                <a:spcPct val="50000"/>
              </a:spcBef>
            </a:pPr>
            <a:r>
              <a:rPr lang="es-MX" b="1"/>
              <a:t>Mercados internacionales de dinero</a:t>
            </a:r>
            <a:endParaRPr lang="es-ES" b="1"/>
          </a:p>
        </p:txBody>
      </p:sp>
      <p:sp>
        <p:nvSpPr>
          <p:cNvPr id="13317" name="Text Box 7"/>
          <p:cNvSpPr txBox="1">
            <a:spLocks noChangeArrowheads="1"/>
          </p:cNvSpPr>
          <p:nvPr/>
        </p:nvSpPr>
        <p:spPr bwMode="auto">
          <a:xfrm>
            <a:off x="457200" y="1981200"/>
            <a:ext cx="8686800" cy="4816475"/>
          </a:xfrm>
          <a:prstGeom prst="rect">
            <a:avLst/>
          </a:prstGeom>
          <a:noFill/>
          <a:ln w="9525">
            <a:noFill/>
            <a:miter lim="800000"/>
            <a:headEnd/>
            <a:tailEnd/>
          </a:ln>
        </p:spPr>
        <p:txBody>
          <a:bodyPr>
            <a:spAutoFit/>
          </a:bodyPr>
          <a:lstStyle/>
          <a:p>
            <a:pPr>
              <a:spcBef>
                <a:spcPct val="50000"/>
              </a:spcBef>
            </a:pPr>
            <a:r>
              <a:rPr lang="es-MX" dirty="0"/>
              <a:t>Los principales mercado de divisas: Londres, Tokio, Nueva York, Hong Kong, </a:t>
            </a:r>
            <a:r>
              <a:rPr lang="es-MX" dirty="0" err="1"/>
              <a:t>Francfort</a:t>
            </a:r>
            <a:r>
              <a:rPr lang="es-MX" dirty="0"/>
              <a:t>, </a:t>
            </a:r>
            <a:r>
              <a:rPr lang="es-MX" dirty="0" err="1"/>
              <a:t>Zurich</a:t>
            </a:r>
            <a:r>
              <a:rPr lang="es-MX" dirty="0"/>
              <a:t> y París.</a:t>
            </a:r>
          </a:p>
          <a:p>
            <a:pPr>
              <a:spcBef>
                <a:spcPct val="50000"/>
              </a:spcBef>
            </a:pPr>
            <a:r>
              <a:rPr lang="es-MX" dirty="0"/>
              <a:t>El incremento en el mercado de capital explica la demanda de divisas, pero gran parte es con fines de especulación y el arbitraje, ante un sistema de tasas de cambio flotantes. </a:t>
            </a:r>
          </a:p>
          <a:p>
            <a:pPr>
              <a:spcBef>
                <a:spcPct val="50000"/>
              </a:spcBef>
            </a:pPr>
            <a:r>
              <a:rPr lang="es-MX" dirty="0"/>
              <a:t>Cuando las autoridades intervienen para mantener el tipo de cambio en cierto rango, los especuladores pueden apostar a una devaluación.</a:t>
            </a:r>
          </a:p>
          <a:p>
            <a:pPr>
              <a:spcBef>
                <a:spcPct val="50000"/>
              </a:spcBef>
            </a:pPr>
            <a:r>
              <a:rPr lang="es-MX" dirty="0"/>
              <a:t>Los flujos masivos de fondos han llevado a importantes crisis de devaluación:</a:t>
            </a:r>
          </a:p>
          <a:p>
            <a:pPr>
              <a:spcBef>
                <a:spcPct val="50000"/>
              </a:spcBef>
            </a:pPr>
            <a:r>
              <a:rPr lang="es-MX" dirty="0"/>
              <a:t>Países europeos en 1992 y 1993</a:t>
            </a:r>
          </a:p>
          <a:p>
            <a:pPr>
              <a:spcBef>
                <a:spcPct val="50000"/>
              </a:spcBef>
            </a:pPr>
            <a:r>
              <a:rPr lang="es-MX" dirty="0"/>
              <a:t>México en 1994</a:t>
            </a:r>
          </a:p>
          <a:p>
            <a:pPr>
              <a:spcBef>
                <a:spcPct val="50000"/>
              </a:spcBef>
            </a:pPr>
            <a:r>
              <a:rPr lang="es-MX" dirty="0"/>
              <a:t>Asia en 1997 y</a:t>
            </a:r>
          </a:p>
          <a:p>
            <a:pPr>
              <a:spcBef>
                <a:spcPct val="50000"/>
              </a:spcBef>
            </a:pPr>
            <a:r>
              <a:rPr lang="es-MX" dirty="0"/>
              <a:t>Rusia en 1998</a:t>
            </a:r>
            <a:r>
              <a:rPr lang="es-MX" dirty="0" smtClean="0"/>
              <a:t>. Brasil 1999</a:t>
            </a:r>
            <a:r>
              <a:rPr lang="es-MX" smtClean="0"/>
              <a:t>, Argentina 2001</a:t>
            </a:r>
            <a:endParaRPr lang="es-ES"/>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908720"/>
            <a:ext cx="7772400" cy="926976"/>
          </a:xfrm>
        </p:spPr>
        <p:txBody>
          <a:bodyPr/>
          <a:lstStyle/>
          <a:p>
            <a:r>
              <a:rPr lang="es-MX" dirty="0" smtClean="0"/>
              <a:t>Bibliografía:</a:t>
            </a:r>
            <a:endParaRPr lang="es-MX" dirty="0"/>
          </a:p>
        </p:txBody>
      </p:sp>
      <p:sp>
        <p:nvSpPr>
          <p:cNvPr id="3" name="2 Marcador de contenido"/>
          <p:cNvSpPr>
            <a:spLocks noGrp="1"/>
          </p:cNvSpPr>
          <p:nvPr>
            <p:ph idx="1"/>
          </p:nvPr>
        </p:nvSpPr>
        <p:spPr/>
        <p:txBody>
          <a:bodyPr/>
          <a:lstStyle/>
          <a:p>
            <a:r>
              <a:rPr lang="es-MX" sz="2800" dirty="0" err="1" smtClean="0"/>
              <a:t>Held</a:t>
            </a:r>
            <a:r>
              <a:rPr lang="es-MX" sz="2800" dirty="0" smtClean="0"/>
              <a:t>, David </a:t>
            </a:r>
            <a:r>
              <a:rPr lang="es-MX" sz="2800" i="1" dirty="0" smtClean="0"/>
              <a:t>et al</a:t>
            </a:r>
            <a:r>
              <a:rPr lang="es-MX" sz="2800" dirty="0" smtClean="0"/>
              <a:t> (2002),</a:t>
            </a:r>
            <a:r>
              <a:rPr lang="es-MX" sz="2800" i="1" dirty="0" smtClean="0"/>
              <a:t> Transformaciones globales. Política, economía y cultura</a:t>
            </a:r>
            <a:r>
              <a:rPr lang="es-MX" sz="2800" dirty="0" smtClean="0"/>
              <a:t>, México, Oxford </a:t>
            </a:r>
            <a:r>
              <a:rPr lang="es-MX" sz="2800" dirty="0" err="1" smtClean="0"/>
              <a:t>University</a:t>
            </a:r>
            <a:r>
              <a:rPr lang="es-MX" sz="2800" dirty="0" smtClean="0"/>
              <a:t> </a:t>
            </a:r>
            <a:r>
              <a:rPr lang="es-MX" sz="2800" dirty="0" err="1" smtClean="0"/>
              <a:t>Press</a:t>
            </a:r>
            <a:r>
              <a:rPr lang="es-MX" sz="2800" dirty="0" smtClean="0"/>
              <a:t>.</a:t>
            </a:r>
          </a:p>
          <a:p>
            <a:endParaRPr lang="es-MX" dirty="0"/>
          </a:p>
        </p:txBody>
      </p:sp>
      <p:grpSp>
        <p:nvGrpSpPr>
          <p:cNvPr id="4" name="3 Grupo"/>
          <p:cNvGrpSpPr/>
          <p:nvPr/>
        </p:nvGrpSpPr>
        <p:grpSpPr>
          <a:xfrm>
            <a:off x="533400" y="381000"/>
            <a:ext cx="8319053" cy="646331"/>
            <a:chOff x="533400" y="381000"/>
            <a:chExt cx="8319053" cy="646331"/>
          </a:xfrm>
        </p:grpSpPr>
        <p:sp>
          <p:nvSpPr>
            <p:cNvPr id="5"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6"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5 Grupo"/>
          <p:cNvGrpSpPr/>
          <p:nvPr/>
        </p:nvGrpSpPr>
        <p:grpSpPr>
          <a:xfrm>
            <a:off x="533400" y="381000"/>
            <a:ext cx="8319053" cy="646331"/>
            <a:chOff x="533400" y="381000"/>
            <a:chExt cx="8319053" cy="646331"/>
          </a:xfrm>
        </p:grpSpPr>
        <p:sp>
          <p:nvSpPr>
            <p:cNvPr id="5122"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5123"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
        <p:nvSpPr>
          <p:cNvPr id="5124" name="Text Box 4"/>
          <p:cNvSpPr txBox="1">
            <a:spLocks noChangeArrowheads="1"/>
          </p:cNvSpPr>
          <p:nvPr/>
        </p:nvSpPr>
        <p:spPr bwMode="auto">
          <a:xfrm>
            <a:off x="533400" y="1371600"/>
            <a:ext cx="8001000" cy="396875"/>
          </a:xfrm>
          <a:prstGeom prst="rect">
            <a:avLst/>
          </a:prstGeom>
          <a:noFill/>
          <a:ln w="9525">
            <a:noFill/>
            <a:miter lim="800000"/>
            <a:headEnd/>
            <a:tailEnd/>
          </a:ln>
        </p:spPr>
        <p:txBody>
          <a:bodyPr>
            <a:spAutoFit/>
          </a:bodyPr>
          <a:lstStyle/>
          <a:p>
            <a:pPr>
              <a:spcBef>
                <a:spcPct val="50000"/>
              </a:spcBef>
            </a:pPr>
            <a:r>
              <a:rPr lang="es-MX" b="1"/>
              <a:t>6.2 La estructura de la globalización financiera contemporánea.</a:t>
            </a:r>
            <a:endParaRPr lang="es-ES" b="1"/>
          </a:p>
        </p:txBody>
      </p:sp>
      <p:sp>
        <p:nvSpPr>
          <p:cNvPr id="5125" name="Text Box 5"/>
          <p:cNvSpPr txBox="1">
            <a:spLocks noChangeArrowheads="1"/>
          </p:cNvSpPr>
          <p:nvPr/>
        </p:nvSpPr>
        <p:spPr bwMode="auto">
          <a:xfrm>
            <a:off x="457200" y="2133600"/>
            <a:ext cx="8458200" cy="4664075"/>
          </a:xfrm>
          <a:prstGeom prst="rect">
            <a:avLst/>
          </a:prstGeom>
          <a:noFill/>
          <a:ln w="9525">
            <a:noFill/>
            <a:miter lim="800000"/>
            <a:headEnd/>
            <a:tailEnd/>
          </a:ln>
        </p:spPr>
        <p:txBody>
          <a:bodyPr>
            <a:spAutoFit/>
          </a:bodyPr>
          <a:lstStyle/>
          <a:p>
            <a:pPr marL="457200" indent="-457200">
              <a:spcBef>
                <a:spcPct val="50000"/>
              </a:spcBef>
            </a:pPr>
            <a:r>
              <a:rPr lang="es-MX"/>
              <a:t>Causas de la extraordinaria expansión de los flujos financieros en los ochenta:</a:t>
            </a:r>
          </a:p>
          <a:p>
            <a:pPr marL="457200" indent="-457200">
              <a:spcBef>
                <a:spcPct val="50000"/>
              </a:spcBef>
              <a:buFontTx/>
              <a:buAutoNum type="arabicPeriod"/>
            </a:pPr>
            <a:r>
              <a:rPr lang="es-MX"/>
              <a:t>El nacimiento del </a:t>
            </a:r>
            <a:r>
              <a:rPr lang="es-MX" b="1"/>
              <a:t>mercado de eurodivisas</a:t>
            </a:r>
            <a:r>
              <a:rPr lang="es-MX"/>
              <a:t>. URSS, expansión bancaria, transnacionales, y falta de regulaciones. Eurodivisas, liquidez, eurobonos.</a:t>
            </a:r>
          </a:p>
          <a:p>
            <a:pPr marL="457200" indent="-457200">
              <a:spcBef>
                <a:spcPct val="50000"/>
              </a:spcBef>
              <a:buFontTx/>
              <a:buAutoNum type="arabicPeriod"/>
            </a:pPr>
            <a:r>
              <a:rPr lang="es-MX"/>
              <a:t>El </a:t>
            </a:r>
            <a:r>
              <a:rPr lang="es-MX" b="1"/>
              <a:t>colapso del Sistema de Bretton Woods</a:t>
            </a:r>
            <a:r>
              <a:rPr lang="es-MX"/>
              <a:t>. Eurodivisas, aunado a la inflación y déficit comercial en USA,  aumentó la especulación contra el dólar. 15 de agosto de 1971 USA anunció el fin de la libre convertibilidad del dólar en oro, iniciando el fin de las tasas de cambio fijas.</a:t>
            </a:r>
          </a:p>
          <a:p>
            <a:pPr marL="457200" indent="-457200">
              <a:spcBef>
                <a:spcPct val="50000"/>
              </a:spcBef>
              <a:buFontTx/>
              <a:buAutoNum type="arabicPeriod"/>
            </a:pPr>
            <a:r>
              <a:rPr lang="es-MX"/>
              <a:t>El </a:t>
            </a:r>
            <a:r>
              <a:rPr lang="es-MX" b="1"/>
              <a:t>choque del precio del petróleo</a:t>
            </a:r>
            <a:r>
              <a:rPr lang="es-MX"/>
              <a:t>. La OPEP cuadruplicó el precio del petróleo y sus superávit financieros se invirtieron en los mercados de dinero internacionales. El menor crecimiento en los países de la OCDE, impulsó el crédito a países en desarrollo.</a:t>
            </a:r>
          </a:p>
          <a:p>
            <a:pPr marL="457200" indent="-457200">
              <a:spcBef>
                <a:spcPct val="50000"/>
              </a:spcBef>
            </a:pPr>
            <a:r>
              <a:rPr lang="es-MX"/>
              <a:t>TODO EL PROCESO TRANSFORMÓ LA INTENSIDAD Y EL ALCANCE DE LOS FLUJOS FINANCIEROS GLOBALES.</a:t>
            </a:r>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6"/>
          <p:cNvSpPr txBox="1">
            <a:spLocks noChangeArrowheads="1"/>
          </p:cNvSpPr>
          <p:nvPr/>
        </p:nvSpPr>
        <p:spPr bwMode="auto">
          <a:xfrm>
            <a:off x="609600" y="1295400"/>
            <a:ext cx="7924800" cy="396875"/>
          </a:xfrm>
          <a:prstGeom prst="rect">
            <a:avLst/>
          </a:prstGeom>
          <a:noFill/>
          <a:ln w="9525">
            <a:noFill/>
            <a:miter lim="800000"/>
            <a:headEnd/>
            <a:tailEnd/>
          </a:ln>
        </p:spPr>
        <p:txBody>
          <a:bodyPr>
            <a:spAutoFit/>
          </a:bodyPr>
          <a:lstStyle/>
          <a:p>
            <a:pPr>
              <a:spcBef>
                <a:spcPct val="50000"/>
              </a:spcBef>
            </a:pPr>
            <a:r>
              <a:rPr lang="es-MX" b="1"/>
              <a:t>4.6.1. La intensidad y la diversidad de los flujos financieros globales.</a:t>
            </a:r>
            <a:endParaRPr lang="es-ES" b="1"/>
          </a:p>
        </p:txBody>
      </p:sp>
      <p:sp>
        <p:nvSpPr>
          <p:cNvPr id="6149" name="Text Box 8"/>
          <p:cNvSpPr txBox="1">
            <a:spLocks noChangeArrowheads="1"/>
          </p:cNvSpPr>
          <p:nvPr/>
        </p:nvSpPr>
        <p:spPr bwMode="auto">
          <a:xfrm>
            <a:off x="381000" y="1916113"/>
            <a:ext cx="8763000" cy="862012"/>
          </a:xfrm>
          <a:prstGeom prst="rect">
            <a:avLst/>
          </a:prstGeom>
          <a:noFill/>
          <a:ln w="9525">
            <a:noFill/>
            <a:miter lim="800000"/>
            <a:headEnd/>
            <a:tailEnd/>
          </a:ln>
        </p:spPr>
        <p:txBody>
          <a:bodyPr>
            <a:spAutoFit/>
          </a:bodyPr>
          <a:lstStyle/>
          <a:p>
            <a:pPr algn="ctr">
              <a:spcBef>
                <a:spcPct val="50000"/>
              </a:spcBef>
            </a:pPr>
            <a:r>
              <a:rPr lang="es-MX" b="1"/>
              <a:t>Crecimiento de la economía, el comercio y los mercados de capital 1963-1995</a:t>
            </a:r>
          </a:p>
          <a:p>
            <a:pPr algn="ctr">
              <a:spcBef>
                <a:spcPct val="50000"/>
              </a:spcBef>
            </a:pPr>
            <a:r>
              <a:rPr lang="es-MX"/>
              <a:t>Promedio anual</a:t>
            </a:r>
            <a:endParaRPr lang="es-ES"/>
          </a:p>
        </p:txBody>
      </p:sp>
      <p:graphicFrame>
        <p:nvGraphicFramePr>
          <p:cNvPr id="1078" name="Group 54"/>
          <p:cNvGraphicFramePr>
            <a:graphicFrameLocks noGrp="1"/>
          </p:cNvGraphicFramePr>
          <p:nvPr/>
        </p:nvGraphicFramePr>
        <p:xfrm>
          <a:off x="457200" y="2819400"/>
          <a:ext cx="8534400" cy="2429510"/>
        </p:xfrm>
        <a:graphic>
          <a:graphicData uri="http://schemas.openxmlformats.org/drawingml/2006/table">
            <a:tbl>
              <a:tblPr/>
              <a:tblGrid>
                <a:gridCol w="4541838"/>
                <a:gridCol w="1330325"/>
                <a:gridCol w="1331912"/>
                <a:gridCol w="1330325"/>
              </a:tblGrid>
              <a:tr h="4826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endParaRPr kumimoji="0" lang="es-MX" sz="28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1963-1972</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1973-1982</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1983-1995</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4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Emisiones de bonos (precios constantes)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12.4</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12.2</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10.1</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Nuevos préstamos (precios constantes)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27.4</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27.6</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  9.2 </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402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PIB mundial real</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  4.8</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  3.4</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  3.4</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Volumen mundial de exportaciones</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  9.2</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  4.1</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2000" b="0" i="0" u="none" strike="noStrike" cap="none" normalizeH="0" baseline="0" smtClean="0">
                          <a:ln>
                            <a:noFill/>
                          </a:ln>
                          <a:solidFill>
                            <a:schemeClr val="tx1"/>
                          </a:solidFill>
                          <a:effectLst/>
                          <a:latin typeface="Times New Roman" pitchFamily="18" charset="0"/>
                        </a:rPr>
                        <a:t>  6.0</a:t>
                      </a:r>
                      <a:endParaRPr kumimoji="0" lang="es-ES" sz="2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182" name="Text Box 55"/>
          <p:cNvSpPr txBox="1">
            <a:spLocks noChangeArrowheads="1"/>
          </p:cNvSpPr>
          <p:nvPr/>
        </p:nvSpPr>
        <p:spPr bwMode="auto">
          <a:xfrm>
            <a:off x="609600" y="5562600"/>
            <a:ext cx="8305800" cy="1006475"/>
          </a:xfrm>
          <a:prstGeom prst="rect">
            <a:avLst/>
          </a:prstGeom>
          <a:noFill/>
          <a:ln w="9525">
            <a:noFill/>
            <a:miter lim="800000"/>
            <a:headEnd/>
            <a:tailEnd/>
          </a:ln>
        </p:spPr>
        <p:txBody>
          <a:bodyPr>
            <a:spAutoFit/>
          </a:bodyPr>
          <a:lstStyle/>
          <a:p>
            <a:pPr>
              <a:spcBef>
                <a:spcPct val="50000"/>
              </a:spcBef>
            </a:pPr>
            <a:r>
              <a:rPr lang="es-MX"/>
              <a:t>Los flujos financieros privados incluyen: Inversión Extranjera Directa, préstamos bancarios internacionales, bonos internacionales, mercado de capitales, nuevos instrumentos (derivados) y transacciones en divisas.</a:t>
            </a:r>
            <a:endParaRPr lang="es-ES"/>
          </a:p>
        </p:txBody>
      </p:sp>
      <p:grpSp>
        <p:nvGrpSpPr>
          <p:cNvPr id="8" name="7 Grupo"/>
          <p:cNvGrpSpPr/>
          <p:nvPr/>
        </p:nvGrpSpPr>
        <p:grpSpPr>
          <a:xfrm>
            <a:off x="533400" y="381000"/>
            <a:ext cx="8319053" cy="646331"/>
            <a:chOff x="533400" y="381000"/>
            <a:chExt cx="8319053" cy="646331"/>
          </a:xfrm>
        </p:grpSpPr>
        <p:sp>
          <p:nvSpPr>
            <p:cNvPr id="9"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10"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6"/>
          <p:cNvSpPr txBox="1">
            <a:spLocks noChangeArrowheads="1"/>
          </p:cNvSpPr>
          <p:nvPr/>
        </p:nvSpPr>
        <p:spPr bwMode="auto">
          <a:xfrm>
            <a:off x="685800" y="1524000"/>
            <a:ext cx="7924800" cy="396875"/>
          </a:xfrm>
          <a:prstGeom prst="rect">
            <a:avLst/>
          </a:prstGeom>
          <a:noFill/>
          <a:ln w="9525">
            <a:noFill/>
            <a:miter lim="800000"/>
            <a:headEnd/>
            <a:tailEnd/>
          </a:ln>
        </p:spPr>
        <p:txBody>
          <a:bodyPr>
            <a:spAutoFit/>
          </a:bodyPr>
          <a:lstStyle/>
          <a:p>
            <a:pPr>
              <a:spcBef>
                <a:spcPct val="50000"/>
              </a:spcBef>
            </a:pPr>
            <a:endParaRPr lang="es-MX"/>
          </a:p>
        </p:txBody>
      </p:sp>
      <p:sp>
        <p:nvSpPr>
          <p:cNvPr id="2054" name="Text Box 8"/>
          <p:cNvSpPr txBox="1">
            <a:spLocks noChangeArrowheads="1"/>
          </p:cNvSpPr>
          <p:nvPr/>
        </p:nvSpPr>
        <p:spPr bwMode="auto">
          <a:xfrm>
            <a:off x="533400" y="1295400"/>
            <a:ext cx="7772400" cy="396875"/>
          </a:xfrm>
          <a:prstGeom prst="rect">
            <a:avLst/>
          </a:prstGeom>
          <a:noFill/>
          <a:ln w="9525">
            <a:noFill/>
            <a:miter lim="800000"/>
            <a:headEnd/>
            <a:tailEnd/>
          </a:ln>
        </p:spPr>
        <p:txBody>
          <a:bodyPr>
            <a:spAutoFit/>
          </a:bodyPr>
          <a:lstStyle/>
          <a:p>
            <a:pPr>
              <a:spcBef>
                <a:spcPct val="50000"/>
              </a:spcBef>
            </a:pPr>
            <a:r>
              <a:rPr lang="es-MX" b="1"/>
              <a:t>Inversión Extranjera Directa (IED).</a:t>
            </a:r>
            <a:endParaRPr lang="es-ES" b="1"/>
          </a:p>
        </p:txBody>
      </p:sp>
      <p:sp>
        <p:nvSpPr>
          <p:cNvPr id="2055" name="Text Box 9"/>
          <p:cNvSpPr txBox="1">
            <a:spLocks noChangeArrowheads="1"/>
          </p:cNvSpPr>
          <p:nvPr/>
        </p:nvSpPr>
        <p:spPr bwMode="auto">
          <a:xfrm>
            <a:off x="609600" y="1905000"/>
            <a:ext cx="8534400" cy="701675"/>
          </a:xfrm>
          <a:prstGeom prst="rect">
            <a:avLst/>
          </a:prstGeom>
          <a:noFill/>
          <a:ln w="9525">
            <a:noFill/>
            <a:miter lim="800000"/>
            <a:headEnd/>
            <a:tailEnd/>
          </a:ln>
        </p:spPr>
        <p:txBody>
          <a:bodyPr>
            <a:spAutoFit/>
          </a:bodyPr>
          <a:lstStyle/>
          <a:p>
            <a:pPr>
              <a:spcBef>
                <a:spcPct val="50000"/>
              </a:spcBef>
            </a:pPr>
            <a:r>
              <a:rPr lang="es-MX"/>
              <a:t>La IED se define como la adquisición y administración de activos extranjeros  productivos.</a:t>
            </a:r>
            <a:endParaRPr lang="es-ES"/>
          </a:p>
        </p:txBody>
      </p:sp>
      <p:graphicFrame>
        <p:nvGraphicFramePr>
          <p:cNvPr id="2050" name="Object 11"/>
          <p:cNvGraphicFramePr>
            <a:graphicFrameLocks noChangeAspect="1"/>
          </p:cNvGraphicFramePr>
          <p:nvPr/>
        </p:nvGraphicFramePr>
        <p:xfrm>
          <a:off x="2057400" y="2286000"/>
          <a:ext cx="6858000" cy="4114800"/>
        </p:xfrm>
        <a:graphic>
          <a:graphicData uri="http://schemas.openxmlformats.org/presentationml/2006/ole">
            <p:oleObj spid="_x0000_s2050" name="Imagen de mapa de bits" r:id="rId4" imgW="4915586" imgH="3153215" progId="PBrush">
              <p:embed/>
            </p:oleObj>
          </a:graphicData>
        </a:graphic>
      </p:graphicFrame>
      <p:sp>
        <p:nvSpPr>
          <p:cNvPr id="2056" name="Text Box 12"/>
          <p:cNvSpPr txBox="1">
            <a:spLocks noChangeArrowheads="1"/>
          </p:cNvSpPr>
          <p:nvPr/>
        </p:nvSpPr>
        <p:spPr bwMode="auto">
          <a:xfrm>
            <a:off x="2057400" y="6461125"/>
            <a:ext cx="3790950" cy="396875"/>
          </a:xfrm>
          <a:prstGeom prst="rect">
            <a:avLst/>
          </a:prstGeom>
          <a:noFill/>
          <a:ln w="9525">
            <a:noFill/>
            <a:miter lim="800000"/>
            <a:headEnd/>
            <a:tailEnd/>
          </a:ln>
        </p:spPr>
        <p:txBody>
          <a:bodyPr wrap="none">
            <a:spAutoFit/>
          </a:bodyPr>
          <a:lstStyle/>
          <a:p>
            <a:r>
              <a:rPr lang="es-MX"/>
              <a:t>Fuente: Mejía Reyes, Pablo (2004).</a:t>
            </a:r>
            <a:endParaRPr lang="es-ES"/>
          </a:p>
        </p:txBody>
      </p:sp>
      <p:grpSp>
        <p:nvGrpSpPr>
          <p:cNvPr id="9" name="8 Grupo"/>
          <p:cNvGrpSpPr/>
          <p:nvPr/>
        </p:nvGrpSpPr>
        <p:grpSpPr>
          <a:xfrm>
            <a:off x="533400" y="381000"/>
            <a:ext cx="8319053" cy="646331"/>
            <a:chOff x="533400" y="381000"/>
            <a:chExt cx="8319053" cy="646331"/>
          </a:xfrm>
        </p:grpSpPr>
        <p:sp>
          <p:nvSpPr>
            <p:cNvPr id="10"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11"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8"/>
          <p:cNvSpPr txBox="1">
            <a:spLocks noChangeArrowheads="1"/>
          </p:cNvSpPr>
          <p:nvPr/>
        </p:nvSpPr>
        <p:spPr bwMode="auto">
          <a:xfrm>
            <a:off x="533400" y="1371600"/>
            <a:ext cx="7848600" cy="396875"/>
          </a:xfrm>
          <a:prstGeom prst="rect">
            <a:avLst/>
          </a:prstGeom>
          <a:noFill/>
          <a:ln w="9525">
            <a:noFill/>
            <a:miter lim="800000"/>
            <a:headEnd/>
            <a:tailEnd/>
          </a:ln>
        </p:spPr>
        <p:txBody>
          <a:bodyPr>
            <a:spAutoFit/>
          </a:bodyPr>
          <a:lstStyle/>
          <a:p>
            <a:pPr>
              <a:spcBef>
                <a:spcPct val="50000"/>
              </a:spcBef>
            </a:pPr>
            <a:r>
              <a:rPr lang="es-MX" b="1"/>
              <a:t>Préstamos bancarios internacionales</a:t>
            </a:r>
            <a:endParaRPr lang="es-ES" b="1"/>
          </a:p>
        </p:txBody>
      </p:sp>
      <p:sp>
        <p:nvSpPr>
          <p:cNvPr id="7173" name="Text Box 9"/>
          <p:cNvSpPr txBox="1">
            <a:spLocks noChangeArrowheads="1"/>
          </p:cNvSpPr>
          <p:nvPr/>
        </p:nvSpPr>
        <p:spPr bwMode="auto">
          <a:xfrm>
            <a:off x="457200" y="1905000"/>
            <a:ext cx="3352800" cy="1768475"/>
          </a:xfrm>
          <a:prstGeom prst="rect">
            <a:avLst/>
          </a:prstGeom>
          <a:noFill/>
          <a:ln w="9525">
            <a:noFill/>
            <a:miter lim="800000"/>
            <a:headEnd/>
            <a:tailEnd/>
          </a:ln>
        </p:spPr>
        <p:txBody>
          <a:bodyPr>
            <a:spAutoFit/>
          </a:bodyPr>
          <a:lstStyle/>
          <a:p>
            <a:pPr marL="457200" indent="-457200">
              <a:spcBef>
                <a:spcPct val="50000"/>
              </a:spcBef>
              <a:buFontTx/>
              <a:buAutoNum type="arabicPeriod"/>
            </a:pPr>
            <a:r>
              <a:rPr lang="es-MX"/>
              <a:t>Tradicionales, préstamos en el extranjero en su moneda nacional.</a:t>
            </a:r>
          </a:p>
          <a:p>
            <a:pPr marL="457200" indent="-457200">
              <a:spcBef>
                <a:spcPct val="50000"/>
              </a:spcBef>
              <a:buFontTx/>
              <a:buAutoNum type="arabicPeriod"/>
            </a:pPr>
            <a:r>
              <a:rPr lang="es-MX"/>
              <a:t>Eurodivisas, préstamos en el extranjero en divisas.</a:t>
            </a:r>
            <a:endParaRPr lang="es-ES"/>
          </a:p>
        </p:txBody>
      </p:sp>
      <p:pic>
        <p:nvPicPr>
          <p:cNvPr id="7174" name="Picture 10"/>
          <p:cNvPicPr>
            <a:picLocks noChangeAspect="1" noChangeArrowheads="1"/>
          </p:cNvPicPr>
          <p:nvPr/>
        </p:nvPicPr>
        <p:blipFill>
          <a:blip r:embed="rId3" cstate="print"/>
          <a:srcRect/>
          <a:stretch>
            <a:fillRect/>
          </a:stretch>
        </p:blipFill>
        <p:spPr bwMode="auto">
          <a:xfrm>
            <a:off x="5181600" y="1981200"/>
            <a:ext cx="3716338" cy="4648200"/>
          </a:xfrm>
          <a:prstGeom prst="rect">
            <a:avLst/>
          </a:prstGeom>
          <a:noFill/>
          <a:ln w="9525">
            <a:noFill/>
            <a:miter lim="800000"/>
            <a:headEnd/>
            <a:tailEnd/>
          </a:ln>
        </p:spPr>
      </p:pic>
      <p:sp>
        <p:nvSpPr>
          <p:cNvPr id="7175" name="Text Box 11"/>
          <p:cNvSpPr txBox="1">
            <a:spLocks noChangeArrowheads="1"/>
          </p:cNvSpPr>
          <p:nvPr/>
        </p:nvSpPr>
        <p:spPr bwMode="auto">
          <a:xfrm>
            <a:off x="533400" y="4038600"/>
            <a:ext cx="4572000" cy="854075"/>
          </a:xfrm>
          <a:prstGeom prst="rect">
            <a:avLst/>
          </a:prstGeom>
          <a:noFill/>
          <a:ln w="9525">
            <a:noFill/>
            <a:miter lim="800000"/>
            <a:headEnd/>
            <a:tailEnd/>
          </a:ln>
        </p:spPr>
        <p:txBody>
          <a:bodyPr>
            <a:spAutoFit/>
          </a:bodyPr>
          <a:lstStyle/>
          <a:p>
            <a:pPr>
              <a:spcBef>
                <a:spcPct val="50000"/>
              </a:spcBef>
            </a:pPr>
            <a:r>
              <a:rPr lang="es-MX"/>
              <a:t>Actividad bancaria internacional, % PIB</a:t>
            </a:r>
          </a:p>
          <a:p>
            <a:pPr>
              <a:spcBef>
                <a:spcPct val="50000"/>
              </a:spcBef>
            </a:pPr>
            <a:endParaRPr lang="es-ES"/>
          </a:p>
        </p:txBody>
      </p:sp>
      <p:graphicFrame>
        <p:nvGraphicFramePr>
          <p:cNvPr id="7224" name="Group 56"/>
          <p:cNvGraphicFramePr>
            <a:graphicFrameLocks noGrp="1"/>
          </p:cNvGraphicFramePr>
          <p:nvPr/>
        </p:nvGraphicFramePr>
        <p:xfrm>
          <a:off x="381000" y="4648200"/>
          <a:ext cx="4800600" cy="1676400"/>
        </p:xfrm>
        <a:graphic>
          <a:graphicData uri="http://schemas.openxmlformats.org/drawingml/2006/table">
            <a:tbl>
              <a:tblPr/>
              <a:tblGrid>
                <a:gridCol w="1752600"/>
                <a:gridCol w="609600"/>
                <a:gridCol w="609600"/>
                <a:gridCol w="609600"/>
                <a:gridCol w="609600"/>
                <a:gridCol w="609600"/>
              </a:tblGrid>
              <a:tr h="4318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endParaRPr kumimoji="0" lang="es-MX" sz="2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1964</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1972</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1980</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1985</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1991</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Préstamos bancarios netos</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0.7</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3.7</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8.0</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13.2</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16.3</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Volumen bruto mercado bancario</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1.2</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6.3</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16.2</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27.8</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s-MX" sz="1600" b="0" i="0" u="none" strike="noStrike" cap="none" normalizeH="0" baseline="0" smtClean="0">
                          <a:ln>
                            <a:noFill/>
                          </a:ln>
                          <a:solidFill>
                            <a:schemeClr val="tx1"/>
                          </a:solidFill>
                          <a:effectLst/>
                          <a:latin typeface="Times New Roman" pitchFamily="18" charset="0"/>
                        </a:rPr>
                        <a:t>37.0</a:t>
                      </a:r>
                      <a:endParaRPr kumimoji="0" lang="es-ES"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9" name="8 Grupo"/>
          <p:cNvGrpSpPr/>
          <p:nvPr/>
        </p:nvGrpSpPr>
        <p:grpSpPr>
          <a:xfrm>
            <a:off x="533400" y="381000"/>
            <a:ext cx="8319053" cy="646331"/>
            <a:chOff x="533400" y="381000"/>
            <a:chExt cx="8319053" cy="646331"/>
          </a:xfrm>
        </p:grpSpPr>
        <p:sp>
          <p:nvSpPr>
            <p:cNvPr id="10"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11"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7"/>
          <p:cNvSpPr txBox="1">
            <a:spLocks noChangeArrowheads="1"/>
          </p:cNvSpPr>
          <p:nvPr/>
        </p:nvSpPr>
        <p:spPr bwMode="auto">
          <a:xfrm>
            <a:off x="533400" y="1371600"/>
            <a:ext cx="5943600" cy="396875"/>
          </a:xfrm>
          <a:prstGeom prst="rect">
            <a:avLst/>
          </a:prstGeom>
          <a:noFill/>
          <a:ln w="9525">
            <a:noFill/>
            <a:miter lim="800000"/>
            <a:headEnd/>
            <a:tailEnd/>
          </a:ln>
        </p:spPr>
        <p:txBody>
          <a:bodyPr>
            <a:spAutoFit/>
          </a:bodyPr>
          <a:lstStyle/>
          <a:p>
            <a:pPr>
              <a:spcBef>
                <a:spcPct val="50000"/>
              </a:spcBef>
            </a:pPr>
            <a:r>
              <a:rPr lang="es-MX" b="1"/>
              <a:t>Bonos internacionales</a:t>
            </a:r>
            <a:endParaRPr lang="es-ES" b="1"/>
          </a:p>
        </p:txBody>
      </p:sp>
      <p:sp>
        <p:nvSpPr>
          <p:cNvPr id="8197" name="Text Box 8"/>
          <p:cNvSpPr txBox="1">
            <a:spLocks noChangeArrowheads="1"/>
          </p:cNvSpPr>
          <p:nvPr/>
        </p:nvSpPr>
        <p:spPr bwMode="auto">
          <a:xfrm>
            <a:off x="381000" y="2041525"/>
            <a:ext cx="8763000" cy="4816475"/>
          </a:xfrm>
          <a:prstGeom prst="rect">
            <a:avLst/>
          </a:prstGeom>
          <a:noFill/>
          <a:ln w="9525">
            <a:noFill/>
            <a:miter lim="800000"/>
            <a:headEnd/>
            <a:tailEnd/>
          </a:ln>
        </p:spPr>
        <p:txBody>
          <a:bodyPr>
            <a:spAutoFit/>
          </a:bodyPr>
          <a:lstStyle/>
          <a:p>
            <a:pPr>
              <a:spcBef>
                <a:spcPct val="50000"/>
              </a:spcBef>
            </a:pPr>
            <a:r>
              <a:rPr lang="es-MX"/>
              <a:t>Bono, título de deuda que paga un interés fijo o variable en determinado plazo.</a:t>
            </a:r>
          </a:p>
          <a:p>
            <a:pPr>
              <a:spcBef>
                <a:spcPct val="50000"/>
              </a:spcBef>
            </a:pPr>
            <a:r>
              <a:rPr lang="es-MX"/>
              <a:t>Bono externo. Prestatario emite fuera del país donde reside.</a:t>
            </a:r>
          </a:p>
          <a:p>
            <a:pPr>
              <a:spcBef>
                <a:spcPct val="50000"/>
              </a:spcBef>
            </a:pPr>
            <a:r>
              <a:rPr lang="es-MX"/>
              <a:t>Bono extranjero. Lo coloca una institución doméstica en nombre de un no residente.</a:t>
            </a:r>
          </a:p>
          <a:p>
            <a:pPr>
              <a:spcBef>
                <a:spcPct val="50000"/>
              </a:spcBef>
            </a:pPr>
            <a:r>
              <a:rPr lang="es-MX"/>
              <a:t>Emisión internacional. Se coloca en 2 o más países, coloca agencia internacional.</a:t>
            </a:r>
          </a:p>
          <a:p>
            <a:pPr>
              <a:spcBef>
                <a:spcPct val="50000"/>
              </a:spcBef>
              <a:buFont typeface="Wingdings" pitchFamily="2" charset="2"/>
              <a:buChar char="ü"/>
            </a:pPr>
            <a:r>
              <a:rPr lang="es-MX"/>
              <a:t>La emisión de bonos ha aumentado más rápido que los préstamos bancarios.</a:t>
            </a:r>
          </a:p>
          <a:p>
            <a:pPr>
              <a:spcBef>
                <a:spcPct val="50000"/>
              </a:spcBef>
              <a:buFont typeface="Wingdings" pitchFamily="2" charset="2"/>
              <a:buChar char="ü"/>
            </a:pPr>
            <a:r>
              <a:rPr lang="es-MX"/>
              <a:t>Los bonos internacionales, medio económico y efectivo de recabar fondos.</a:t>
            </a:r>
          </a:p>
          <a:p>
            <a:pPr>
              <a:spcBef>
                <a:spcPct val="50000"/>
              </a:spcBef>
              <a:buFont typeface="Wingdings" pitchFamily="2" charset="2"/>
              <a:buChar char="ü"/>
            </a:pPr>
            <a:r>
              <a:rPr lang="es-MX"/>
              <a:t>Tendencia a la eliminación de la intermediación.</a:t>
            </a:r>
          </a:p>
          <a:p>
            <a:pPr>
              <a:spcBef>
                <a:spcPct val="50000"/>
              </a:spcBef>
              <a:buFont typeface="Wingdings" pitchFamily="2" charset="2"/>
              <a:buChar char="ü"/>
            </a:pPr>
            <a:r>
              <a:rPr lang="es-MX"/>
              <a:t>El papel de los bancos clave en los acuerdos y garantías, no tienen regulación.</a:t>
            </a:r>
          </a:p>
          <a:p>
            <a:pPr>
              <a:spcBef>
                <a:spcPct val="50000"/>
              </a:spcBef>
              <a:buFont typeface="Wingdings" pitchFamily="2" charset="2"/>
              <a:buChar char="ü"/>
            </a:pPr>
            <a:r>
              <a:rPr lang="es-MX"/>
              <a:t>La participación de países en desarrollo, crece pero apenas 10% del total en 90’s.</a:t>
            </a:r>
          </a:p>
          <a:p>
            <a:pPr>
              <a:spcBef>
                <a:spcPct val="50000"/>
              </a:spcBef>
              <a:buFont typeface="Wingdings" pitchFamily="2" charset="2"/>
              <a:buChar char="ü"/>
            </a:pPr>
            <a:r>
              <a:rPr lang="es-MX"/>
              <a:t>Los emisores: gobiernos, privados e instituciones financieras. Tenedores, fondos de pensiones.</a:t>
            </a:r>
            <a:endParaRPr lang="es-ES"/>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6"/>
          <p:cNvSpPr txBox="1">
            <a:spLocks noChangeArrowheads="1"/>
          </p:cNvSpPr>
          <p:nvPr/>
        </p:nvSpPr>
        <p:spPr bwMode="auto">
          <a:xfrm>
            <a:off x="533400" y="1219200"/>
            <a:ext cx="8001000" cy="701675"/>
          </a:xfrm>
          <a:prstGeom prst="rect">
            <a:avLst/>
          </a:prstGeom>
          <a:noFill/>
          <a:ln w="9525">
            <a:noFill/>
            <a:miter lim="800000"/>
            <a:headEnd/>
            <a:tailEnd/>
          </a:ln>
        </p:spPr>
        <p:txBody>
          <a:bodyPr>
            <a:spAutoFit/>
          </a:bodyPr>
          <a:lstStyle/>
          <a:p>
            <a:pPr>
              <a:spcBef>
                <a:spcPct val="50000"/>
              </a:spcBef>
            </a:pPr>
            <a:r>
              <a:rPr lang="es-MX" b="1"/>
              <a:t>Los capitales internacionales y la interconexión de los mercados accionarios nacionales.</a:t>
            </a:r>
            <a:endParaRPr lang="es-ES" b="1"/>
          </a:p>
        </p:txBody>
      </p:sp>
      <p:sp>
        <p:nvSpPr>
          <p:cNvPr id="9221" name="Text Box 7"/>
          <p:cNvSpPr txBox="1">
            <a:spLocks noChangeArrowheads="1"/>
          </p:cNvSpPr>
          <p:nvPr/>
        </p:nvSpPr>
        <p:spPr bwMode="auto">
          <a:xfrm>
            <a:off x="304800" y="1889125"/>
            <a:ext cx="8839200" cy="4968875"/>
          </a:xfrm>
          <a:prstGeom prst="rect">
            <a:avLst/>
          </a:prstGeom>
          <a:noFill/>
          <a:ln w="9525">
            <a:noFill/>
            <a:miter lim="800000"/>
            <a:headEnd/>
            <a:tailEnd/>
          </a:ln>
        </p:spPr>
        <p:txBody>
          <a:bodyPr>
            <a:spAutoFit/>
          </a:bodyPr>
          <a:lstStyle/>
          <a:p>
            <a:pPr marL="457200" indent="-457200">
              <a:spcBef>
                <a:spcPct val="50000"/>
              </a:spcBef>
            </a:pPr>
            <a:r>
              <a:rPr lang="es-MX"/>
              <a:t>Formas para evaluar cómo la globalización financiera transforma mercados nacionales de capital:</a:t>
            </a:r>
          </a:p>
          <a:p>
            <a:pPr marL="457200" indent="-457200">
              <a:spcBef>
                <a:spcPct val="50000"/>
              </a:spcBef>
              <a:buFontTx/>
              <a:buAutoNum type="arabicPeriod"/>
            </a:pPr>
            <a:r>
              <a:rPr lang="es-MX"/>
              <a:t>Número y capitalización de empresas extranjeras que cotizan o compañías nacionales que buscan registros en el extranjero,</a:t>
            </a:r>
          </a:p>
          <a:p>
            <a:pPr marL="457200" indent="-457200">
              <a:spcBef>
                <a:spcPct val="50000"/>
              </a:spcBef>
              <a:buFontTx/>
              <a:buAutoNum type="arabicPeriod"/>
            </a:pPr>
            <a:r>
              <a:rPr lang="es-MX"/>
              <a:t>Valor de los capitales accionarios internos en poder de extranjeros y el valor de capitales accionarios extranjeros en poder de inversionistas nacionales.</a:t>
            </a:r>
          </a:p>
          <a:p>
            <a:pPr marL="457200" indent="-457200">
              <a:spcBef>
                <a:spcPct val="50000"/>
              </a:spcBef>
              <a:buFontTx/>
              <a:buAutoNum type="arabicPeriod"/>
            </a:pPr>
            <a:r>
              <a:rPr lang="es-MX"/>
              <a:t>En términos globales: número total de emisiones de capital accionario euro, su valor y las redes transnacionales que facilitan esas ventas.</a:t>
            </a:r>
          </a:p>
          <a:p>
            <a:pPr marL="457200" indent="-457200">
              <a:spcBef>
                <a:spcPct val="50000"/>
              </a:spcBef>
            </a:pPr>
            <a:r>
              <a:rPr lang="es-MX"/>
              <a:t>Aumento de las emisiones internacionales de capital: 0 en 1980, 8 billones en 1990 y 40 billones en 1995. Pero emisiones internacionales, bajas respecto a nacionales.</a:t>
            </a:r>
          </a:p>
          <a:p>
            <a:pPr marL="457200" indent="-457200">
              <a:spcBef>
                <a:spcPct val="50000"/>
              </a:spcBef>
            </a:pPr>
            <a:r>
              <a:rPr lang="es-MX"/>
              <a:t>Los flujos transfronterizos también aumentan porque inversionistas de un país compran en otro. En 1980 más de un trillón, en 1995, 2.5 trillones. </a:t>
            </a:r>
          </a:p>
          <a:p>
            <a:pPr marL="457200" indent="-457200">
              <a:spcBef>
                <a:spcPct val="50000"/>
              </a:spcBef>
            </a:pPr>
            <a:r>
              <a:rPr lang="es-MX"/>
              <a:t>Los inversionistas diversifican sus carteras.</a:t>
            </a:r>
            <a:endParaRPr lang="es-ES"/>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6"/>
          <p:cNvSpPr txBox="1">
            <a:spLocks noChangeArrowheads="1"/>
          </p:cNvSpPr>
          <p:nvPr/>
        </p:nvSpPr>
        <p:spPr bwMode="auto">
          <a:xfrm>
            <a:off x="533400" y="1371600"/>
            <a:ext cx="5334000" cy="396875"/>
          </a:xfrm>
          <a:prstGeom prst="rect">
            <a:avLst/>
          </a:prstGeom>
          <a:noFill/>
          <a:ln w="9525">
            <a:noFill/>
            <a:miter lim="800000"/>
            <a:headEnd/>
            <a:tailEnd/>
          </a:ln>
        </p:spPr>
        <p:txBody>
          <a:bodyPr>
            <a:spAutoFit/>
          </a:bodyPr>
          <a:lstStyle/>
          <a:p>
            <a:pPr>
              <a:spcBef>
                <a:spcPct val="50000"/>
              </a:spcBef>
            </a:pPr>
            <a:r>
              <a:rPr lang="es-MX" b="1"/>
              <a:t>Derivados</a:t>
            </a:r>
            <a:endParaRPr lang="es-ES" b="1"/>
          </a:p>
        </p:txBody>
      </p:sp>
      <p:sp>
        <p:nvSpPr>
          <p:cNvPr id="10245" name="Text Box 7"/>
          <p:cNvSpPr txBox="1">
            <a:spLocks noChangeArrowheads="1"/>
          </p:cNvSpPr>
          <p:nvPr/>
        </p:nvSpPr>
        <p:spPr bwMode="auto">
          <a:xfrm>
            <a:off x="457200" y="1905000"/>
            <a:ext cx="8686800" cy="4664075"/>
          </a:xfrm>
          <a:prstGeom prst="rect">
            <a:avLst/>
          </a:prstGeom>
          <a:noFill/>
          <a:ln w="9525">
            <a:noFill/>
            <a:miter lim="800000"/>
            <a:headEnd/>
            <a:tailEnd/>
          </a:ln>
        </p:spPr>
        <p:txBody>
          <a:bodyPr>
            <a:spAutoFit/>
          </a:bodyPr>
          <a:lstStyle/>
          <a:p>
            <a:pPr>
              <a:spcBef>
                <a:spcPct val="50000"/>
              </a:spcBef>
            </a:pPr>
            <a:r>
              <a:rPr lang="es-MX" b="1"/>
              <a:t>Derivado</a:t>
            </a:r>
            <a:r>
              <a:rPr lang="es-MX"/>
              <a:t>. “...instrumentos derivados de otros productos financieros, donde el pago fundamental sólo es una fracción del valor nominal total del producto”.</a:t>
            </a:r>
          </a:p>
          <a:p>
            <a:pPr>
              <a:spcBef>
                <a:spcPct val="50000"/>
              </a:spcBef>
            </a:pPr>
            <a:r>
              <a:rPr lang="es-MX" b="1"/>
              <a:t>Futuros</a:t>
            </a:r>
            <a:r>
              <a:rPr lang="es-MX"/>
              <a:t>. Acuerdo para vender una cantidad de un producto en fecha futura y a un precio convenido.</a:t>
            </a:r>
          </a:p>
          <a:p>
            <a:pPr>
              <a:spcBef>
                <a:spcPct val="50000"/>
              </a:spcBef>
            </a:pPr>
            <a:r>
              <a:rPr lang="es-MX" b="1"/>
              <a:t>Opción</a:t>
            </a:r>
            <a:r>
              <a:rPr lang="es-MX"/>
              <a:t>. Otorga el derecho, pero no la obligación, de comprar un producto en una cantidad y fecha convenida.</a:t>
            </a:r>
          </a:p>
          <a:p>
            <a:pPr>
              <a:spcBef>
                <a:spcPct val="50000"/>
              </a:spcBef>
            </a:pPr>
            <a:r>
              <a:rPr lang="es-MX" b="1"/>
              <a:t>Swap</a:t>
            </a:r>
            <a:r>
              <a:rPr lang="es-MX"/>
              <a:t>. “...cuando los agentes hacen un intercambio de pagos relacionados con dos activos”.</a:t>
            </a:r>
          </a:p>
          <a:p>
            <a:pPr>
              <a:spcBef>
                <a:spcPct val="50000"/>
              </a:spcBef>
            </a:pPr>
            <a:r>
              <a:rPr lang="es-MX"/>
              <a:t>Los derivados protegen contra riesgos, pero posibilitan la especulación.</a:t>
            </a:r>
          </a:p>
          <a:p>
            <a:pPr>
              <a:spcBef>
                <a:spcPct val="50000"/>
              </a:spcBef>
            </a:pPr>
            <a:r>
              <a:rPr lang="es-MX"/>
              <a:t>La mayoría de los derivados son en tasas de interés o en moneda.</a:t>
            </a:r>
          </a:p>
          <a:p>
            <a:pPr>
              <a:spcBef>
                <a:spcPct val="50000"/>
              </a:spcBef>
            </a:pPr>
            <a:r>
              <a:rPr lang="es-MX"/>
              <a:t>El valor de los contratos ha aumentado en 7 veces, pero los contratos OTC (fuera bolsas de valores), han duplicado el volumen del mercado de la bolsa de valores.</a:t>
            </a:r>
            <a:endParaRPr lang="es-ES"/>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7"/>
          <p:cNvPicPr>
            <a:picLocks noChangeAspect="1" noChangeArrowheads="1"/>
          </p:cNvPicPr>
          <p:nvPr/>
        </p:nvPicPr>
        <p:blipFill>
          <a:blip r:embed="rId3" cstate="print"/>
          <a:srcRect/>
          <a:stretch>
            <a:fillRect/>
          </a:stretch>
        </p:blipFill>
        <p:spPr bwMode="auto">
          <a:xfrm>
            <a:off x="304800" y="1868488"/>
            <a:ext cx="8448675" cy="4989512"/>
          </a:xfrm>
          <a:prstGeom prst="rect">
            <a:avLst/>
          </a:prstGeom>
          <a:noFill/>
          <a:ln w="9525">
            <a:noFill/>
            <a:miter lim="800000"/>
            <a:headEnd/>
            <a:tailEnd/>
          </a:ln>
        </p:spPr>
      </p:pic>
      <p:sp>
        <p:nvSpPr>
          <p:cNvPr id="11269" name="Text Box 8"/>
          <p:cNvSpPr txBox="1">
            <a:spLocks noChangeArrowheads="1"/>
          </p:cNvSpPr>
          <p:nvPr/>
        </p:nvSpPr>
        <p:spPr bwMode="auto">
          <a:xfrm>
            <a:off x="755576" y="1196752"/>
            <a:ext cx="7467600" cy="701675"/>
          </a:xfrm>
          <a:prstGeom prst="rect">
            <a:avLst/>
          </a:prstGeom>
          <a:noFill/>
          <a:ln w="9525">
            <a:noFill/>
            <a:miter lim="800000"/>
            <a:headEnd/>
            <a:tailEnd/>
          </a:ln>
        </p:spPr>
        <p:txBody>
          <a:bodyPr>
            <a:spAutoFit/>
          </a:bodyPr>
          <a:lstStyle/>
          <a:p>
            <a:pPr>
              <a:spcBef>
                <a:spcPct val="50000"/>
              </a:spcBef>
            </a:pPr>
            <a:r>
              <a:rPr lang="es-MX" b="1" dirty="0"/>
              <a:t>El valor en circulación de los derivados es mayor que el PIB mundial.</a:t>
            </a:r>
            <a:endParaRPr lang="es-ES" b="1" dirty="0"/>
          </a:p>
        </p:txBody>
      </p:sp>
      <p:grpSp>
        <p:nvGrpSpPr>
          <p:cNvPr id="6" name="5 Grupo"/>
          <p:cNvGrpSpPr/>
          <p:nvPr/>
        </p:nvGrpSpPr>
        <p:grpSpPr>
          <a:xfrm>
            <a:off x="533400" y="381000"/>
            <a:ext cx="8319053" cy="646331"/>
            <a:chOff x="533400" y="381000"/>
            <a:chExt cx="8319053" cy="646331"/>
          </a:xfrm>
        </p:grpSpPr>
        <p:sp>
          <p:nvSpPr>
            <p:cNvPr id="7" name="Rectangle 2"/>
            <p:cNvSpPr>
              <a:spLocks noChangeArrowheads="1"/>
            </p:cNvSpPr>
            <p:nvPr/>
          </p:nvSpPr>
          <p:spPr bwMode="auto">
            <a:xfrm>
              <a:off x="533400" y="381000"/>
              <a:ext cx="2839239" cy="369332"/>
            </a:xfrm>
            <a:prstGeom prst="rect">
              <a:avLst/>
            </a:prstGeom>
            <a:noFill/>
            <a:ln w="9525">
              <a:noFill/>
              <a:miter lim="800000"/>
              <a:headEnd/>
              <a:tailEnd/>
            </a:ln>
          </p:spPr>
          <p:txBody>
            <a:bodyPr wrap="none">
              <a:spAutoFit/>
            </a:bodyPr>
            <a:lstStyle/>
            <a:p>
              <a:r>
                <a:rPr lang="es-MX" sz="1800" dirty="0" smtClean="0"/>
                <a:t>UAEM/Facultad de Derecho</a:t>
              </a:r>
              <a:endParaRPr lang="es-ES" sz="1800" dirty="0"/>
            </a:p>
          </p:txBody>
        </p:sp>
        <p:sp>
          <p:nvSpPr>
            <p:cNvPr id="8" name="Rectangle 3"/>
            <p:cNvSpPr>
              <a:spLocks noChangeArrowheads="1"/>
            </p:cNvSpPr>
            <p:nvPr/>
          </p:nvSpPr>
          <p:spPr bwMode="auto">
            <a:xfrm>
              <a:off x="4724400" y="381000"/>
              <a:ext cx="4128053" cy="646331"/>
            </a:xfrm>
            <a:prstGeom prst="rect">
              <a:avLst/>
            </a:prstGeom>
            <a:noFill/>
            <a:ln w="9525">
              <a:noFill/>
              <a:miter lim="800000"/>
              <a:headEnd/>
              <a:tailEnd/>
            </a:ln>
          </p:spPr>
          <p:txBody>
            <a:bodyPr wrap="none">
              <a:spAutoFit/>
            </a:bodyPr>
            <a:lstStyle/>
            <a:p>
              <a:r>
                <a:rPr lang="es-MX" sz="1800" dirty="0" smtClean="0"/>
                <a:t>Medio ambiente e integración económica: </a:t>
              </a:r>
            </a:p>
            <a:p>
              <a:r>
                <a:rPr lang="es-MX" sz="1800" dirty="0" smtClean="0"/>
                <a:t>Retos Actuales/JGMA</a:t>
              </a:r>
              <a:endParaRPr lang="es-ES" sz="1800" dirty="0"/>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Damero">
  <a:themeElements>
    <a:clrScheme name="Damero 1">
      <a:dk1>
        <a:srgbClr val="000000"/>
      </a:dk1>
      <a:lt1>
        <a:srgbClr val="83C1C0"/>
      </a:lt1>
      <a:dk2>
        <a:srgbClr val="FFFFFF"/>
      </a:dk2>
      <a:lt2>
        <a:srgbClr val="009999"/>
      </a:lt2>
      <a:accent1>
        <a:srgbClr val="C0C0C0"/>
      </a:accent1>
      <a:accent2>
        <a:srgbClr val="00EEE8"/>
      </a:accent2>
      <a:accent3>
        <a:srgbClr val="C1DDDC"/>
      </a:accent3>
      <a:accent4>
        <a:srgbClr val="000000"/>
      </a:accent4>
      <a:accent5>
        <a:srgbClr val="DCDCDC"/>
      </a:accent5>
      <a:accent6>
        <a:srgbClr val="00D8D2"/>
      </a:accent6>
      <a:hlink>
        <a:srgbClr val="FFFFFF"/>
      </a:hlink>
      <a:folHlink>
        <a:srgbClr val="CFD1E7"/>
      </a:folHlink>
    </a:clrScheme>
    <a:fontScheme name="Damer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amero 1">
        <a:dk1>
          <a:srgbClr val="000000"/>
        </a:dk1>
        <a:lt1>
          <a:srgbClr val="83C1C0"/>
        </a:lt1>
        <a:dk2>
          <a:srgbClr val="FFFFFF"/>
        </a:dk2>
        <a:lt2>
          <a:srgbClr val="009999"/>
        </a:lt2>
        <a:accent1>
          <a:srgbClr val="C0C0C0"/>
        </a:accent1>
        <a:accent2>
          <a:srgbClr val="00EEE8"/>
        </a:accent2>
        <a:accent3>
          <a:srgbClr val="C1DDDC"/>
        </a:accent3>
        <a:accent4>
          <a:srgbClr val="000000"/>
        </a:accent4>
        <a:accent5>
          <a:srgbClr val="DCDCDC"/>
        </a:accent5>
        <a:accent6>
          <a:srgbClr val="00D8D2"/>
        </a:accent6>
        <a:hlink>
          <a:srgbClr val="FFFFFF"/>
        </a:hlink>
        <a:folHlink>
          <a:srgbClr val="CFD1E7"/>
        </a:folHlink>
      </a:clrScheme>
      <a:clrMap bg1="lt1" tx1="dk1" bg2="lt2" tx2="dk2" accent1="accent1" accent2="accent2" accent3="accent3" accent4="accent4" accent5="accent5" accent6="accent6" hlink="hlink" folHlink="folHlink"/>
    </a:extraClrScheme>
    <a:extraClrScheme>
      <a:clrScheme name="Damero 2">
        <a:dk1>
          <a:srgbClr val="000000"/>
        </a:dk1>
        <a:lt1>
          <a:srgbClr val="FFFFFF"/>
        </a:lt1>
        <a:dk2>
          <a:srgbClr val="5F5F5F"/>
        </a:dk2>
        <a:lt2>
          <a:srgbClr val="47979D"/>
        </a:lt2>
        <a:accent1>
          <a:srgbClr val="DDDDDD"/>
        </a:accent1>
        <a:accent2>
          <a:srgbClr val="9DCDCD"/>
        </a:accent2>
        <a:accent3>
          <a:srgbClr val="FFFFFF"/>
        </a:accent3>
        <a:accent4>
          <a:srgbClr val="000000"/>
        </a:accent4>
        <a:accent5>
          <a:srgbClr val="EBEBEB"/>
        </a:accent5>
        <a:accent6>
          <a:srgbClr val="8EBABA"/>
        </a:accent6>
        <a:hlink>
          <a:srgbClr val="AFCDE3"/>
        </a:hlink>
        <a:folHlink>
          <a:srgbClr val="CFD1E7"/>
        </a:folHlink>
      </a:clrScheme>
      <a:clrMap bg1="lt1" tx1="dk1" bg2="lt2" tx2="dk2" accent1="accent1" accent2="accent2" accent3="accent3" accent4="accent4" accent5="accent5" accent6="accent6" hlink="hlink" folHlink="folHlink"/>
    </a:extraClrScheme>
    <a:extraClrScheme>
      <a:clrScheme name="Damero 3">
        <a:dk1>
          <a:srgbClr val="000000"/>
        </a:dk1>
        <a:lt1>
          <a:srgbClr val="FFFFFF"/>
        </a:lt1>
        <a:dk2>
          <a:srgbClr val="000000"/>
        </a:dk2>
        <a:lt2>
          <a:srgbClr val="777777"/>
        </a:lt2>
        <a:accent1>
          <a:srgbClr val="DDDDDD"/>
        </a:accent1>
        <a:accent2>
          <a:srgbClr val="B2B2B2"/>
        </a:accent2>
        <a:accent3>
          <a:srgbClr val="FFFFFF"/>
        </a:accent3>
        <a:accent4>
          <a:srgbClr val="000000"/>
        </a:accent4>
        <a:accent5>
          <a:srgbClr val="EBEBEB"/>
        </a:accent5>
        <a:accent6>
          <a:srgbClr val="A1A1A1"/>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D:\Archivos de programa\Microsoft Office\Templates\Diseños de presentaciones\Damero.pot</Template>
  <TotalTime>693</TotalTime>
  <Words>1181</Words>
  <Application>Microsoft Office PowerPoint</Application>
  <PresentationFormat>Presentación en pantalla (4:3)</PresentationFormat>
  <Paragraphs>173</Paragraphs>
  <Slides>12</Slides>
  <Notes>11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12</vt:i4>
      </vt:variant>
    </vt:vector>
  </HeadingPairs>
  <TitlesOfParts>
    <vt:vector size="14" baseType="lpstr">
      <vt:lpstr>Damero</vt:lpstr>
      <vt:lpstr>Imagen de mapa de bits</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Bibliografía: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Gerardo Moreno Ayala</dc:creator>
  <cp:lastModifiedBy>Gerardo</cp:lastModifiedBy>
  <cp:revision>29</cp:revision>
  <dcterms:created xsi:type="dcterms:W3CDTF">2008-02-25T02:38:36Z</dcterms:created>
  <dcterms:modified xsi:type="dcterms:W3CDTF">2016-10-11T23:45:15Z</dcterms:modified>
</cp:coreProperties>
</file>