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71" r:id="rId2"/>
    <p:sldId id="256" r:id="rId3"/>
    <p:sldId id="282" r:id="rId4"/>
    <p:sldId id="283" r:id="rId5"/>
    <p:sldId id="284" r:id="rId6"/>
    <p:sldId id="288" r:id="rId7"/>
    <p:sldId id="257" r:id="rId8"/>
    <p:sldId id="289" r:id="rId9"/>
    <p:sldId id="290" r:id="rId10"/>
    <p:sldId id="291" r:id="rId11"/>
    <p:sldId id="292" r:id="rId12"/>
    <p:sldId id="293" r:id="rId13"/>
    <p:sldId id="299" r:id="rId14"/>
    <p:sldId id="294" r:id="rId15"/>
    <p:sldId id="295" r:id="rId16"/>
    <p:sldId id="297" r:id="rId17"/>
    <p:sldId id="296" r:id="rId18"/>
    <p:sldId id="298" r:id="rId19"/>
    <p:sldId id="300" r:id="rId20"/>
    <p:sldId id="301" r:id="rId21"/>
    <p:sldId id="302" r:id="rId22"/>
    <p:sldId id="304" r:id="rId23"/>
    <p:sldId id="305" r:id="rId24"/>
    <p:sldId id="306" r:id="rId25"/>
    <p:sldId id="307" r:id="rId26"/>
    <p:sldId id="308" r:id="rId27"/>
    <p:sldId id="309" r:id="rId28"/>
    <p:sldId id="310" r:id="rId29"/>
    <p:sldId id="272" r:id="rId30"/>
    <p:sldId id="273" r:id="rId31"/>
    <p:sldId id="274" r:id="rId32"/>
    <p:sldId id="275" r:id="rId33"/>
    <p:sldId id="303" r:id="rId34"/>
    <p:sldId id="276"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765" autoAdjust="0"/>
    <p:restoredTop sz="94660"/>
  </p:normalViewPr>
  <p:slideViewPr>
    <p:cSldViewPr snapToGrid="0">
      <p:cViewPr varScale="1">
        <p:scale>
          <a:sx n="86" d="100"/>
          <a:sy n="86" d="100"/>
        </p:scale>
        <p:origin x="9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_rels/data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image" Target="../media/image26.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_rels/drawing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4F3A-74B3-4595-A14C-2E2D4B586EFA}"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MX"/>
        </a:p>
      </dgm:t>
    </dgm:pt>
    <dgm:pt modelId="{EB312123-D862-4DDA-9C23-409962729D0E}">
      <dgm:prSet/>
      <dgm:spPr/>
      <dgm:t>
        <a:bodyPr/>
        <a:lstStyle/>
        <a:p>
          <a:pPr rtl="0"/>
          <a:r>
            <a:rPr lang="es-MX" dirty="0" smtClean="0"/>
            <a:t>Para que el estudiante logre comprender  conocer la política fiscal mexicana, debe primeramente reconocer la existencia de un poder de imperio ejercido por el Estado (en su calidad de gobernante) hacia los habitantes de un país. Es menester que el joven tome conciencia  de la importancia del cumplimento de las obligaciones tributarias, ya que toda nación para satisfacer las necesidades colectivas necesita de recursos que le permitan cumplir con sus funciones.</a:t>
          </a:r>
          <a:endParaRPr lang="es-MX" dirty="0"/>
        </a:p>
      </dgm:t>
    </dgm:pt>
    <dgm:pt modelId="{F60D34CC-1E2A-47C3-BBD3-541E782CE95F}" type="parTrans" cxnId="{533E81D3-D860-4088-AF13-F4E3171558C8}">
      <dgm:prSet/>
      <dgm:spPr/>
      <dgm:t>
        <a:bodyPr/>
        <a:lstStyle/>
        <a:p>
          <a:endParaRPr lang="es-MX"/>
        </a:p>
      </dgm:t>
    </dgm:pt>
    <dgm:pt modelId="{72EB20D6-934F-4C4E-9113-246E86B2AFB6}" type="sibTrans" cxnId="{533E81D3-D860-4088-AF13-F4E3171558C8}">
      <dgm:prSet/>
      <dgm:spPr/>
      <dgm:t>
        <a:bodyPr/>
        <a:lstStyle/>
        <a:p>
          <a:endParaRPr lang="es-MX"/>
        </a:p>
      </dgm:t>
    </dgm:pt>
    <dgm:pt modelId="{44841863-EFF9-4B3C-B2F7-570C6962E12D}">
      <dgm:prSet/>
      <dgm:spPr/>
      <dgm:t>
        <a:bodyPr/>
        <a:lstStyle/>
        <a:p>
          <a:pPr rtl="0"/>
          <a:r>
            <a:rPr lang="es-MX" dirty="0" smtClean="0"/>
            <a:t>El tema del sistema fiscal mexicano, se encuentra relacionado de manera directa con la actividad financiera que el Estado ejerce.</a:t>
          </a:r>
          <a:endParaRPr lang="es-MX" dirty="0"/>
        </a:p>
      </dgm:t>
    </dgm:pt>
    <dgm:pt modelId="{644760C6-0326-4F0F-A6BD-CF865BA60CEF}" type="parTrans" cxnId="{DB61AA3F-A9BA-4DB0-AB71-C86FEC141241}">
      <dgm:prSet/>
      <dgm:spPr/>
      <dgm:t>
        <a:bodyPr/>
        <a:lstStyle/>
        <a:p>
          <a:endParaRPr lang="es-MX"/>
        </a:p>
      </dgm:t>
    </dgm:pt>
    <dgm:pt modelId="{72070C65-9431-46F9-A265-F9C38DE8A2D0}" type="sibTrans" cxnId="{DB61AA3F-A9BA-4DB0-AB71-C86FEC141241}">
      <dgm:prSet/>
      <dgm:spPr/>
      <dgm:t>
        <a:bodyPr/>
        <a:lstStyle/>
        <a:p>
          <a:endParaRPr lang="es-MX"/>
        </a:p>
      </dgm:t>
    </dgm:pt>
    <dgm:pt modelId="{5AFEE719-7F8D-49ED-B898-83611B5268D1}" type="pres">
      <dgm:prSet presAssocID="{94B64F3A-74B3-4595-A14C-2E2D4B586EFA}" presName="linear" presStyleCnt="0">
        <dgm:presLayoutVars>
          <dgm:animLvl val="lvl"/>
          <dgm:resizeHandles val="exact"/>
        </dgm:presLayoutVars>
      </dgm:prSet>
      <dgm:spPr/>
      <dgm:t>
        <a:bodyPr/>
        <a:lstStyle/>
        <a:p>
          <a:endParaRPr lang="es-MX"/>
        </a:p>
      </dgm:t>
    </dgm:pt>
    <dgm:pt modelId="{11C23CA1-D45E-4514-B165-BB493CEEB610}" type="pres">
      <dgm:prSet presAssocID="{EB312123-D862-4DDA-9C23-409962729D0E}" presName="parentText" presStyleLbl="node1" presStyleIdx="0" presStyleCnt="2">
        <dgm:presLayoutVars>
          <dgm:chMax val="0"/>
          <dgm:bulletEnabled val="1"/>
        </dgm:presLayoutVars>
      </dgm:prSet>
      <dgm:spPr/>
      <dgm:t>
        <a:bodyPr/>
        <a:lstStyle/>
        <a:p>
          <a:endParaRPr lang="es-MX"/>
        </a:p>
      </dgm:t>
    </dgm:pt>
    <dgm:pt modelId="{2D21B4EB-72DB-49AC-B854-B39937D9BACF}" type="pres">
      <dgm:prSet presAssocID="{72EB20D6-934F-4C4E-9113-246E86B2AFB6}" presName="spacer" presStyleCnt="0"/>
      <dgm:spPr/>
    </dgm:pt>
    <dgm:pt modelId="{9158A198-1BF8-4810-9587-05D9E17CD17D}" type="pres">
      <dgm:prSet presAssocID="{44841863-EFF9-4B3C-B2F7-570C6962E12D}" presName="parentText" presStyleLbl="node1" presStyleIdx="1" presStyleCnt="2">
        <dgm:presLayoutVars>
          <dgm:chMax val="0"/>
          <dgm:bulletEnabled val="1"/>
        </dgm:presLayoutVars>
      </dgm:prSet>
      <dgm:spPr/>
      <dgm:t>
        <a:bodyPr/>
        <a:lstStyle/>
        <a:p>
          <a:endParaRPr lang="es-MX"/>
        </a:p>
      </dgm:t>
    </dgm:pt>
  </dgm:ptLst>
  <dgm:cxnLst>
    <dgm:cxn modelId="{DB61AA3F-A9BA-4DB0-AB71-C86FEC141241}" srcId="{94B64F3A-74B3-4595-A14C-2E2D4B586EFA}" destId="{44841863-EFF9-4B3C-B2F7-570C6962E12D}" srcOrd="1" destOrd="0" parTransId="{644760C6-0326-4F0F-A6BD-CF865BA60CEF}" sibTransId="{72070C65-9431-46F9-A265-F9C38DE8A2D0}"/>
    <dgm:cxn modelId="{CFC554E9-932F-48BF-9ECF-470D18052550}" type="presOf" srcId="{44841863-EFF9-4B3C-B2F7-570C6962E12D}" destId="{9158A198-1BF8-4810-9587-05D9E17CD17D}" srcOrd="0" destOrd="0" presId="urn:microsoft.com/office/officeart/2005/8/layout/vList2"/>
    <dgm:cxn modelId="{33D13451-DBEF-43E8-A08D-BEC454E77CA3}" type="presOf" srcId="{94B64F3A-74B3-4595-A14C-2E2D4B586EFA}" destId="{5AFEE719-7F8D-49ED-B898-83611B5268D1}" srcOrd="0" destOrd="0" presId="urn:microsoft.com/office/officeart/2005/8/layout/vList2"/>
    <dgm:cxn modelId="{533E81D3-D860-4088-AF13-F4E3171558C8}" srcId="{94B64F3A-74B3-4595-A14C-2E2D4B586EFA}" destId="{EB312123-D862-4DDA-9C23-409962729D0E}" srcOrd="0" destOrd="0" parTransId="{F60D34CC-1E2A-47C3-BBD3-541E782CE95F}" sibTransId="{72EB20D6-934F-4C4E-9113-246E86B2AFB6}"/>
    <dgm:cxn modelId="{28A8F81E-D7DE-47B2-B78C-124E3D08FD2F}" type="presOf" srcId="{EB312123-D862-4DDA-9C23-409962729D0E}" destId="{11C23CA1-D45E-4514-B165-BB493CEEB610}" srcOrd="0" destOrd="0" presId="urn:microsoft.com/office/officeart/2005/8/layout/vList2"/>
    <dgm:cxn modelId="{F1553721-4B38-4AB0-AEC1-7E47FEFA66BE}" type="presParOf" srcId="{5AFEE719-7F8D-49ED-B898-83611B5268D1}" destId="{11C23CA1-D45E-4514-B165-BB493CEEB610}" srcOrd="0" destOrd="0" presId="urn:microsoft.com/office/officeart/2005/8/layout/vList2"/>
    <dgm:cxn modelId="{A9548359-0160-45EF-B9FE-145424E0563F}" type="presParOf" srcId="{5AFEE719-7F8D-49ED-B898-83611B5268D1}" destId="{2D21B4EB-72DB-49AC-B854-B39937D9BACF}" srcOrd="1" destOrd="0" presId="urn:microsoft.com/office/officeart/2005/8/layout/vList2"/>
    <dgm:cxn modelId="{E4DBDFDD-5184-42F9-972D-6041C300F57F}" type="presParOf" srcId="{5AFEE719-7F8D-49ED-B898-83611B5268D1}" destId="{9158A198-1BF8-4810-9587-05D9E17CD17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18BE3DB-BE33-4187-A21C-6F65BD2CA465}"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s-MX"/>
        </a:p>
      </dgm:t>
    </dgm:pt>
    <dgm:pt modelId="{D16316B3-29E7-43F6-A745-D392D45595AB}">
      <dgm:prSet custT="1"/>
      <dgm:spPr/>
      <dgm:t>
        <a:bodyPr/>
        <a:lstStyle/>
        <a:p>
          <a:pPr rtl="0"/>
          <a:r>
            <a:rPr lang="es-MX" sz="1800" dirty="0" smtClean="0"/>
            <a:t>En 2016, el gobierno mexicano espera recaudar el 12.7 % de la </a:t>
          </a:r>
          <a:r>
            <a:rPr lang="es-MX" sz="1800" dirty="0" err="1" smtClean="0"/>
            <a:t>LIF</a:t>
          </a:r>
          <a:r>
            <a:rPr lang="es-MX" sz="1800" dirty="0" smtClean="0"/>
            <a:t> y 3.2 % del PIB por concepto de “otros impuestos”, como son</a:t>
          </a:r>
          <a:r>
            <a:rPr lang="es-MX" sz="1400" dirty="0" smtClean="0"/>
            <a:t>:</a:t>
          </a:r>
          <a:endParaRPr lang="es-MX" sz="1400" dirty="0"/>
        </a:p>
      </dgm:t>
    </dgm:pt>
    <dgm:pt modelId="{F7C7DA69-F180-42F0-8374-5927E54279A5}" type="parTrans" cxnId="{0BE77A3C-F3DE-4CD0-B734-3AB91AA91E4B}">
      <dgm:prSet/>
      <dgm:spPr/>
      <dgm:t>
        <a:bodyPr/>
        <a:lstStyle/>
        <a:p>
          <a:endParaRPr lang="es-MX"/>
        </a:p>
      </dgm:t>
    </dgm:pt>
    <dgm:pt modelId="{0BAD0825-01C9-4EE9-AB86-CB2F4E4CB950}" type="sibTrans" cxnId="{0BE77A3C-F3DE-4CD0-B734-3AB91AA91E4B}">
      <dgm:prSet/>
      <dgm:spPr/>
      <dgm:t>
        <a:bodyPr/>
        <a:lstStyle/>
        <a:p>
          <a:endParaRPr lang="es-MX"/>
        </a:p>
      </dgm:t>
    </dgm:pt>
    <dgm:pt modelId="{3C8262BF-D023-4626-9A39-8DFD5B4DC89F}">
      <dgm:prSet custT="1"/>
      <dgm:spPr/>
      <dgm:t>
        <a:bodyPr/>
        <a:lstStyle/>
        <a:p>
          <a:pPr rtl="0"/>
          <a:r>
            <a:rPr lang="es-MX" sz="1800" dirty="0" smtClean="0"/>
            <a:t>Las contribuciones de mejoras, </a:t>
          </a:r>
          <a:endParaRPr lang="es-MX" sz="1800" dirty="0"/>
        </a:p>
      </dgm:t>
    </dgm:pt>
    <dgm:pt modelId="{83DCF688-9B45-435A-A491-C4FBDC3DAE4C}" type="parTrans" cxnId="{A49F890F-350E-4BC8-98B9-C685C3B2CCE5}">
      <dgm:prSet/>
      <dgm:spPr/>
      <dgm:t>
        <a:bodyPr/>
        <a:lstStyle/>
        <a:p>
          <a:endParaRPr lang="es-MX"/>
        </a:p>
      </dgm:t>
    </dgm:pt>
    <dgm:pt modelId="{FD375643-67DC-48D5-AC2A-07382F3A70B1}" type="sibTrans" cxnId="{A49F890F-350E-4BC8-98B9-C685C3B2CCE5}">
      <dgm:prSet/>
      <dgm:spPr/>
      <dgm:t>
        <a:bodyPr/>
        <a:lstStyle/>
        <a:p>
          <a:endParaRPr lang="es-MX"/>
        </a:p>
      </dgm:t>
    </dgm:pt>
    <dgm:pt modelId="{36908671-0059-472D-A3DC-EC9515120096}">
      <dgm:prSet custT="1"/>
      <dgm:spPr/>
      <dgm:t>
        <a:bodyPr/>
        <a:lstStyle/>
        <a:p>
          <a:pPr rtl="0"/>
          <a:r>
            <a:rPr lang="es-MX" sz="1800" dirty="0" smtClean="0"/>
            <a:t>Derechos de propiedad, </a:t>
          </a:r>
          <a:endParaRPr lang="es-MX" sz="1800" dirty="0"/>
        </a:p>
      </dgm:t>
    </dgm:pt>
    <dgm:pt modelId="{36FEA0DB-893C-406B-9243-09B3EE991B09}" type="parTrans" cxnId="{224527F7-C216-4045-B994-246123F75FBF}">
      <dgm:prSet/>
      <dgm:spPr/>
      <dgm:t>
        <a:bodyPr/>
        <a:lstStyle/>
        <a:p>
          <a:endParaRPr lang="es-MX"/>
        </a:p>
      </dgm:t>
    </dgm:pt>
    <dgm:pt modelId="{8A518933-600A-403F-85E0-E8D9F25FDE27}" type="sibTrans" cxnId="{224527F7-C216-4045-B994-246123F75FBF}">
      <dgm:prSet/>
      <dgm:spPr/>
      <dgm:t>
        <a:bodyPr/>
        <a:lstStyle/>
        <a:p>
          <a:endParaRPr lang="es-MX"/>
        </a:p>
      </dgm:t>
    </dgm:pt>
    <dgm:pt modelId="{CE3C0665-070D-4832-84D0-EAAE14950CA1}">
      <dgm:prSet custT="1"/>
      <dgm:spPr/>
      <dgm:t>
        <a:bodyPr/>
        <a:lstStyle/>
        <a:p>
          <a:pPr rtl="0"/>
          <a:r>
            <a:rPr lang="es-MX" sz="1800" dirty="0" smtClean="0"/>
            <a:t>Los productos, </a:t>
          </a:r>
          <a:endParaRPr lang="es-MX" sz="1800" dirty="0"/>
        </a:p>
      </dgm:t>
    </dgm:pt>
    <dgm:pt modelId="{ADC51959-17F8-4F0E-B5A5-7EDBE8069A13}" type="parTrans" cxnId="{D6D6A443-D000-4E43-A0AA-471B41994E77}">
      <dgm:prSet/>
      <dgm:spPr/>
      <dgm:t>
        <a:bodyPr/>
        <a:lstStyle/>
        <a:p>
          <a:endParaRPr lang="es-MX"/>
        </a:p>
      </dgm:t>
    </dgm:pt>
    <dgm:pt modelId="{8B3110E5-E45C-4A53-A3C5-FED289858841}" type="sibTrans" cxnId="{D6D6A443-D000-4E43-A0AA-471B41994E77}">
      <dgm:prSet/>
      <dgm:spPr/>
      <dgm:t>
        <a:bodyPr/>
        <a:lstStyle/>
        <a:p>
          <a:endParaRPr lang="es-MX"/>
        </a:p>
      </dgm:t>
    </dgm:pt>
    <dgm:pt modelId="{9702950F-1EDE-4361-9001-649ECF69D642}">
      <dgm:prSet custT="1"/>
      <dgm:spPr/>
      <dgm:t>
        <a:bodyPr/>
        <a:lstStyle/>
        <a:p>
          <a:pPr rtl="0"/>
          <a:r>
            <a:rPr lang="es-MX" sz="1800" dirty="0" smtClean="0"/>
            <a:t>El uso de los activos </a:t>
          </a:r>
          <a:endParaRPr lang="es-MX" sz="1800" dirty="0"/>
        </a:p>
      </dgm:t>
    </dgm:pt>
    <dgm:pt modelId="{C93C778F-685A-4672-89DF-3F1A59B7A253}" type="parTrans" cxnId="{F1675F2A-638C-43B5-8240-C735A7690131}">
      <dgm:prSet/>
      <dgm:spPr/>
      <dgm:t>
        <a:bodyPr/>
        <a:lstStyle/>
        <a:p>
          <a:endParaRPr lang="es-MX"/>
        </a:p>
      </dgm:t>
    </dgm:pt>
    <dgm:pt modelId="{6963D58B-15F1-4614-A8C9-D218B7007D55}" type="sibTrans" cxnId="{F1675F2A-638C-43B5-8240-C735A7690131}">
      <dgm:prSet/>
      <dgm:spPr/>
      <dgm:t>
        <a:bodyPr/>
        <a:lstStyle/>
        <a:p>
          <a:endParaRPr lang="es-MX"/>
        </a:p>
      </dgm:t>
    </dgm:pt>
    <dgm:pt modelId="{C7783878-BFB0-454F-A150-E0D603F056AB}">
      <dgm:prSet custT="1"/>
      <dgm:spPr/>
      <dgm:t>
        <a:bodyPr/>
        <a:lstStyle/>
        <a:p>
          <a:pPr rtl="0"/>
          <a:r>
            <a:rPr lang="es-MX" sz="1800" dirty="0" smtClean="0"/>
            <a:t>Las transferencias</a:t>
          </a:r>
          <a:r>
            <a:rPr lang="es-MX" sz="1300" dirty="0" smtClean="0"/>
            <a:t>.</a:t>
          </a:r>
          <a:endParaRPr lang="es-MX" sz="1300" dirty="0"/>
        </a:p>
      </dgm:t>
    </dgm:pt>
    <dgm:pt modelId="{8B27A149-5116-48E5-8A59-1D7E7C12D2D4}" type="parTrans" cxnId="{959F60C3-21A8-4447-833A-DF2459F53F19}">
      <dgm:prSet/>
      <dgm:spPr/>
      <dgm:t>
        <a:bodyPr/>
        <a:lstStyle/>
        <a:p>
          <a:endParaRPr lang="es-MX"/>
        </a:p>
      </dgm:t>
    </dgm:pt>
    <dgm:pt modelId="{44F4EDD2-CA73-4196-9A19-DD4397088609}" type="sibTrans" cxnId="{959F60C3-21A8-4447-833A-DF2459F53F19}">
      <dgm:prSet/>
      <dgm:spPr/>
      <dgm:t>
        <a:bodyPr/>
        <a:lstStyle/>
        <a:p>
          <a:endParaRPr lang="es-MX"/>
        </a:p>
      </dgm:t>
    </dgm:pt>
    <dgm:pt modelId="{5A66E9F9-EE19-45E9-9FE4-9D04BF77A984}" type="pres">
      <dgm:prSet presAssocID="{818BE3DB-BE33-4187-A21C-6F65BD2CA465}" presName="hierChild1" presStyleCnt="0">
        <dgm:presLayoutVars>
          <dgm:orgChart val="1"/>
          <dgm:chPref val="1"/>
          <dgm:dir/>
          <dgm:animOne val="branch"/>
          <dgm:animLvl val="lvl"/>
          <dgm:resizeHandles/>
        </dgm:presLayoutVars>
      </dgm:prSet>
      <dgm:spPr/>
      <dgm:t>
        <a:bodyPr/>
        <a:lstStyle/>
        <a:p>
          <a:endParaRPr lang="es-MX"/>
        </a:p>
      </dgm:t>
    </dgm:pt>
    <dgm:pt modelId="{69B908B2-A8AE-447A-84E3-373C6D17EE06}" type="pres">
      <dgm:prSet presAssocID="{D16316B3-29E7-43F6-A745-D392D45595AB}" presName="hierRoot1" presStyleCnt="0">
        <dgm:presLayoutVars>
          <dgm:hierBranch val="init"/>
        </dgm:presLayoutVars>
      </dgm:prSet>
      <dgm:spPr/>
    </dgm:pt>
    <dgm:pt modelId="{6939FF7D-2684-480D-A437-E619BF417709}" type="pres">
      <dgm:prSet presAssocID="{D16316B3-29E7-43F6-A745-D392D45595AB}" presName="rootComposite1" presStyleCnt="0"/>
      <dgm:spPr/>
    </dgm:pt>
    <dgm:pt modelId="{70399458-12F6-4114-B125-6156F6F0C26A}" type="pres">
      <dgm:prSet presAssocID="{D16316B3-29E7-43F6-A745-D392D45595AB}" presName="rootText1" presStyleLbl="node0" presStyleIdx="0" presStyleCnt="1" custScaleX="260325" custScaleY="203223">
        <dgm:presLayoutVars>
          <dgm:chPref val="3"/>
        </dgm:presLayoutVars>
      </dgm:prSet>
      <dgm:spPr/>
      <dgm:t>
        <a:bodyPr/>
        <a:lstStyle/>
        <a:p>
          <a:endParaRPr lang="es-MX"/>
        </a:p>
      </dgm:t>
    </dgm:pt>
    <dgm:pt modelId="{62E31EEC-4D67-45D2-95DF-8CEC51387272}" type="pres">
      <dgm:prSet presAssocID="{D16316B3-29E7-43F6-A745-D392D45595AB}" presName="rootConnector1" presStyleLbl="node1" presStyleIdx="0" presStyleCnt="0"/>
      <dgm:spPr/>
      <dgm:t>
        <a:bodyPr/>
        <a:lstStyle/>
        <a:p>
          <a:endParaRPr lang="es-MX"/>
        </a:p>
      </dgm:t>
    </dgm:pt>
    <dgm:pt modelId="{C48E7C21-9F7E-420E-AF69-6C6042582D35}" type="pres">
      <dgm:prSet presAssocID="{D16316B3-29E7-43F6-A745-D392D45595AB}" presName="hierChild2" presStyleCnt="0"/>
      <dgm:spPr/>
    </dgm:pt>
    <dgm:pt modelId="{B99251FF-E073-4CA9-A83A-BDA44B0BDFBC}" type="pres">
      <dgm:prSet presAssocID="{83DCF688-9B45-435A-A491-C4FBDC3DAE4C}" presName="Name37" presStyleLbl="parChTrans1D2" presStyleIdx="0" presStyleCnt="5"/>
      <dgm:spPr/>
      <dgm:t>
        <a:bodyPr/>
        <a:lstStyle/>
        <a:p>
          <a:endParaRPr lang="es-MX"/>
        </a:p>
      </dgm:t>
    </dgm:pt>
    <dgm:pt modelId="{62064856-7796-47A4-9DB1-AD0B1B40F5DD}" type="pres">
      <dgm:prSet presAssocID="{3C8262BF-D023-4626-9A39-8DFD5B4DC89F}" presName="hierRoot2" presStyleCnt="0">
        <dgm:presLayoutVars>
          <dgm:hierBranch val="init"/>
        </dgm:presLayoutVars>
      </dgm:prSet>
      <dgm:spPr/>
    </dgm:pt>
    <dgm:pt modelId="{D4166AF9-43E9-46CF-BD44-C8C55018AAF6}" type="pres">
      <dgm:prSet presAssocID="{3C8262BF-D023-4626-9A39-8DFD5B4DC89F}" presName="rootComposite" presStyleCnt="0"/>
      <dgm:spPr/>
    </dgm:pt>
    <dgm:pt modelId="{CD5C7691-E192-4D52-883E-EB1ADB074360}" type="pres">
      <dgm:prSet presAssocID="{3C8262BF-D023-4626-9A39-8DFD5B4DC89F}" presName="rootText" presStyleLbl="node2" presStyleIdx="0" presStyleCnt="5" custScaleX="151433" custScaleY="203223">
        <dgm:presLayoutVars>
          <dgm:chPref val="3"/>
        </dgm:presLayoutVars>
      </dgm:prSet>
      <dgm:spPr/>
      <dgm:t>
        <a:bodyPr/>
        <a:lstStyle/>
        <a:p>
          <a:endParaRPr lang="es-MX"/>
        </a:p>
      </dgm:t>
    </dgm:pt>
    <dgm:pt modelId="{A522A088-418C-44A0-B9BD-77C0D1794044}" type="pres">
      <dgm:prSet presAssocID="{3C8262BF-D023-4626-9A39-8DFD5B4DC89F}" presName="rootConnector" presStyleLbl="node2" presStyleIdx="0" presStyleCnt="5"/>
      <dgm:spPr/>
      <dgm:t>
        <a:bodyPr/>
        <a:lstStyle/>
        <a:p>
          <a:endParaRPr lang="es-MX"/>
        </a:p>
      </dgm:t>
    </dgm:pt>
    <dgm:pt modelId="{BCA09E2F-EB23-4453-902D-6C0CB6C4658E}" type="pres">
      <dgm:prSet presAssocID="{3C8262BF-D023-4626-9A39-8DFD5B4DC89F}" presName="hierChild4" presStyleCnt="0"/>
      <dgm:spPr/>
    </dgm:pt>
    <dgm:pt modelId="{4981160B-9879-4089-9B25-EA7FE38F046A}" type="pres">
      <dgm:prSet presAssocID="{3C8262BF-D023-4626-9A39-8DFD5B4DC89F}" presName="hierChild5" presStyleCnt="0"/>
      <dgm:spPr/>
    </dgm:pt>
    <dgm:pt modelId="{FD437A7A-80BC-42E3-80B8-A65A26A81F6E}" type="pres">
      <dgm:prSet presAssocID="{36FEA0DB-893C-406B-9243-09B3EE991B09}" presName="Name37" presStyleLbl="parChTrans1D2" presStyleIdx="1" presStyleCnt="5"/>
      <dgm:spPr/>
      <dgm:t>
        <a:bodyPr/>
        <a:lstStyle/>
        <a:p>
          <a:endParaRPr lang="es-MX"/>
        </a:p>
      </dgm:t>
    </dgm:pt>
    <dgm:pt modelId="{4F5AB7E7-CBDB-4B35-BE2D-18A01098AB7D}" type="pres">
      <dgm:prSet presAssocID="{36908671-0059-472D-A3DC-EC9515120096}" presName="hierRoot2" presStyleCnt="0">
        <dgm:presLayoutVars>
          <dgm:hierBranch val="init"/>
        </dgm:presLayoutVars>
      </dgm:prSet>
      <dgm:spPr/>
    </dgm:pt>
    <dgm:pt modelId="{04E9A047-7F07-4500-B66A-4CEDBBDB245C}" type="pres">
      <dgm:prSet presAssocID="{36908671-0059-472D-A3DC-EC9515120096}" presName="rootComposite" presStyleCnt="0"/>
      <dgm:spPr/>
    </dgm:pt>
    <dgm:pt modelId="{110EFF54-886F-4E17-B28B-1B3397D96DF4}" type="pres">
      <dgm:prSet presAssocID="{36908671-0059-472D-A3DC-EC9515120096}" presName="rootText" presStyleLbl="node2" presStyleIdx="1" presStyleCnt="5" custScaleX="151433" custScaleY="203223">
        <dgm:presLayoutVars>
          <dgm:chPref val="3"/>
        </dgm:presLayoutVars>
      </dgm:prSet>
      <dgm:spPr/>
      <dgm:t>
        <a:bodyPr/>
        <a:lstStyle/>
        <a:p>
          <a:endParaRPr lang="es-MX"/>
        </a:p>
      </dgm:t>
    </dgm:pt>
    <dgm:pt modelId="{223BC8FF-85F7-49D9-ABDF-08E6B6519550}" type="pres">
      <dgm:prSet presAssocID="{36908671-0059-472D-A3DC-EC9515120096}" presName="rootConnector" presStyleLbl="node2" presStyleIdx="1" presStyleCnt="5"/>
      <dgm:spPr/>
      <dgm:t>
        <a:bodyPr/>
        <a:lstStyle/>
        <a:p>
          <a:endParaRPr lang="es-MX"/>
        </a:p>
      </dgm:t>
    </dgm:pt>
    <dgm:pt modelId="{C8628819-A301-4A9C-AD90-64091837FA5F}" type="pres">
      <dgm:prSet presAssocID="{36908671-0059-472D-A3DC-EC9515120096}" presName="hierChild4" presStyleCnt="0"/>
      <dgm:spPr/>
    </dgm:pt>
    <dgm:pt modelId="{5EB8693D-7898-4511-B53B-578A0A14C3AB}" type="pres">
      <dgm:prSet presAssocID="{36908671-0059-472D-A3DC-EC9515120096}" presName="hierChild5" presStyleCnt="0"/>
      <dgm:spPr/>
    </dgm:pt>
    <dgm:pt modelId="{7F9066EC-472D-4332-ADC9-039ADC2E9D8B}" type="pres">
      <dgm:prSet presAssocID="{ADC51959-17F8-4F0E-B5A5-7EDBE8069A13}" presName="Name37" presStyleLbl="parChTrans1D2" presStyleIdx="2" presStyleCnt="5"/>
      <dgm:spPr/>
      <dgm:t>
        <a:bodyPr/>
        <a:lstStyle/>
        <a:p>
          <a:endParaRPr lang="es-MX"/>
        </a:p>
      </dgm:t>
    </dgm:pt>
    <dgm:pt modelId="{EA7CD4F8-C709-41A5-A00B-5F5D47DC7DDB}" type="pres">
      <dgm:prSet presAssocID="{CE3C0665-070D-4832-84D0-EAAE14950CA1}" presName="hierRoot2" presStyleCnt="0">
        <dgm:presLayoutVars>
          <dgm:hierBranch val="init"/>
        </dgm:presLayoutVars>
      </dgm:prSet>
      <dgm:spPr/>
    </dgm:pt>
    <dgm:pt modelId="{AEABED8C-EF34-4E2B-8B25-F3ECF4C21373}" type="pres">
      <dgm:prSet presAssocID="{CE3C0665-070D-4832-84D0-EAAE14950CA1}" presName="rootComposite" presStyleCnt="0"/>
      <dgm:spPr/>
    </dgm:pt>
    <dgm:pt modelId="{934450E3-1015-4F8F-997D-6F2DA1B3CC0B}" type="pres">
      <dgm:prSet presAssocID="{CE3C0665-070D-4832-84D0-EAAE14950CA1}" presName="rootText" presStyleLbl="node2" presStyleIdx="2" presStyleCnt="5" custScaleX="151433" custScaleY="203223">
        <dgm:presLayoutVars>
          <dgm:chPref val="3"/>
        </dgm:presLayoutVars>
      </dgm:prSet>
      <dgm:spPr/>
      <dgm:t>
        <a:bodyPr/>
        <a:lstStyle/>
        <a:p>
          <a:endParaRPr lang="es-MX"/>
        </a:p>
      </dgm:t>
    </dgm:pt>
    <dgm:pt modelId="{60B53418-C7AE-4CE6-B593-9C67B963A1D1}" type="pres">
      <dgm:prSet presAssocID="{CE3C0665-070D-4832-84D0-EAAE14950CA1}" presName="rootConnector" presStyleLbl="node2" presStyleIdx="2" presStyleCnt="5"/>
      <dgm:spPr/>
      <dgm:t>
        <a:bodyPr/>
        <a:lstStyle/>
        <a:p>
          <a:endParaRPr lang="es-MX"/>
        </a:p>
      </dgm:t>
    </dgm:pt>
    <dgm:pt modelId="{F574A863-4FD0-4504-B952-87BA6F80B41C}" type="pres">
      <dgm:prSet presAssocID="{CE3C0665-070D-4832-84D0-EAAE14950CA1}" presName="hierChild4" presStyleCnt="0"/>
      <dgm:spPr/>
    </dgm:pt>
    <dgm:pt modelId="{E29916F9-3FE7-49ED-AFF6-5CAED54AD107}" type="pres">
      <dgm:prSet presAssocID="{CE3C0665-070D-4832-84D0-EAAE14950CA1}" presName="hierChild5" presStyleCnt="0"/>
      <dgm:spPr/>
    </dgm:pt>
    <dgm:pt modelId="{8AE1B52A-8FC6-4CC5-A68E-E01E281C7DB0}" type="pres">
      <dgm:prSet presAssocID="{C93C778F-685A-4672-89DF-3F1A59B7A253}" presName="Name37" presStyleLbl="parChTrans1D2" presStyleIdx="3" presStyleCnt="5"/>
      <dgm:spPr/>
      <dgm:t>
        <a:bodyPr/>
        <a:lstStyle/>
        <a:p>
          <a:endParaRPr lang="es-MX"/>
        </a:p>
      </dgm:t>
    </dgm:pt>
    <dgm:pt modelId="{336E6838-5D5E-43F5-9955-F1141AB5C354}" type="pres">
      <dgm:prSet presAssocID="{9702950F-1EDE-4361-9001-649ECF69D642}" presName="hierRoot2" presStyleCnt="0">
        <dgm:presLayoutVars>
          <dgm:hierBranch val="init"/>
        </dgm:presLayoutVars>
      </dgm:prSet>
      <dgm:spPr/>
    </dgm:pt>
    <dgm:pt modelId="{24550599-11EE-476A-A192-D3735C440A08}" type="pres">
      <dgm:prSet presAssocID="{9702950F-1EDE-4361-9001-649ECF69D642}" presName="rootComposite" presStyleCnt="0"/>
      <dgm:spPr/>
    </dgm:pt>
    <dgm:pt modelId="{1B35EE25-500D-4999-B55E-3BA3B9E1B7AC}" type="pres">
      <dgm:prSet presAssocID="{9702950F-1EDE-4361-9001-649ECF69D642}" presName="rootText" presStyleLbl="node2" presStyleIdx="3" presStyleCnt="5" custScaleX="151433" custScaleY="203223">
        <dgm:presLayoutVars>
          <dgm:chPref val="3"/>
        </dgm:presLayoutVars>
      </dgm:prSet>
      <dgm:spPr/>
      <dgm:t>
        <a:bodyPr/>
        <a:lstStyle/>
        <a:p>
          <a:endParaRPr lang="es-MX"/>
        </a:p>
      </dgm:t>
    </dgm:pt>
    <dgm:pt modelId="{724EC737-31AD-4499-A80B-96B25B5CBAAD}" type="pres">
      <dgm:prSet presAssocID="{9702950F-1EDE-4361-9001-649ECF69D642}" presName="rootConnector" presStyleLbl="node2" presStyleIdx="3" presStyleCnt="5"/>
      <dgm:spPr/>
      <dgm:t>
        <a:bodyPr/>
        <a:lstStyle/>
        <a:p>
          <a:endParaRPr lang="es-MX"/>
        </a:p>
      </dgm:t>
    </dgm:pt>
    <dgm:pt modelId="{38025343-D759-44ED-A5B5-2873C0FEF6DC}" type="pres">
      <dgm:prSet presAssocID="{9702950F-1EDE-4361-9001-649ECF69D642}" presName="hierChild4" presStyleCnt="0"/>
      <dgm:spPr/>
    </dgm:pt>
    <dgm:pt modelId="{A0122B5B-B0B5-4824-B087-B357209661DD}" type="pres">
      <dgm:prSet presAssocID="{9702950F-1EDE-4361-9001-649ECF69D642}" presName="hierChild5" presStyleCnt="0"/>
      <dgm:spPr/>
    </dgm:pt>
    <dgm:pt modelId="{AD5C4AF5-D789-469D-A40E-C7B53F7DC053}" type="pres">
      <dgm:prSet presAssocID="{8B27A149-5116-48E5-8A59-1D7E7C12D2D4}" presName="Name37" presStyleLbl="parChTrans1D2" presStyleIdx="4" presStyleCnt="5"/>
      <dgm:spPr/>
      <dgm:t>
        <a:bodyPr/>
        <a:lstStyle/>
        <a:p>
          <a:endParaRPr lang="es-MX"/>
        </a:p>
      </dgm:t>
    </dgm:pt>
    <dgm:pt modelId="{E686D50E-AC17-428A-B787-7510711D10A8}" type="pres">
      <dgm:prSet presAssocID="{C7783878-BFB0-454F-A150-E0D603F056AB}" presName="hierRoot2" presStyleCnt="0">
        <dgm:presLayoutVars>
          <dgm:hierBranch val="init"/>
        </dgm:presLayoutVars>
      </dgm:prSet>
      <dgm:spPr/>
    </dgm:pt>
    <dgm:pt modelId="{E7A76EAC-145A-4AC7-A86F-2C1ABE228D65}" type="pres">
      <dgm:prSet presAssocID="{C7783878-BFB0-454F-A150-E0D603F056AB}" presName="rootComposite" presStyleCnt="0"/>
      <dgm:spPr/>
    </dgm:pt>
    <dgm:pt modelId="{E9F0E230-AB21-4BF1-A1C3-343EB2B14CAE}" type="pres">
      <dgm:prSet presAssocID="{C7783878-BFB0-454F-A150-E0D603F056AB}" presName="rootText" presStyleLbl="node2" presStyleIdx="4" presStyleCnt="5" custScaleX="151433" custScaleY="203223">
        <dgm:presLayoutVars>
          <dgm:chPref val="3"/>
        </dgm:presLayoutVars>
      </dgm:prSet>
      <dgm:spPr/>
      <dgm:t>
        <a:bodyPr/>
        <a:lstStyle/>
        <a:p>
          <a:endParaRPr lang="es-MX"/>
        </a:p>
      </dgm:t>
    </dgm:pt>
    <dgm:pt modelId="{60F5E7B4-529E-4EEE-A9FD-5CB47BC1380A}" type="pres">
      <dgm:prSet presAssocID="{C7783878-BFB0-454F-A150-E0D603F056AB}" presName="rootConnector" presStyleLbl="node2" presStyleIdx="4" presStyleCnt="5"/>
      <dgm:spPr/>
      <dgm:t>
        <a:bodyPr/>
        <a:lstStyle/>
        <a:p>
          <a:endParaRPr lang="es-MX"/>
        </a:p>
      </dgm:t>
    </dgm:pt>
    <dgm:pt modelId="{448823A5-B1DF-4D38-9396-C67989657392}" type="pres">
      <dgm:prSet presAssocID="{C7783878-BFB0-454F-A150-E0D603F056AB}" presName="hierChild4" presStyleCnt="0"/>
      <dgm:spPr/>
    </dgm:pt>
    <dgm:pt modelId="{4840519C-4AA5-4054-A7C1-307AD87CBB5E}" type="pres">
      <dgm:prSet presAssocID="{C7783878-BFB0-454F-A150-E0D603F056AB}" presName="hierChild5" presStyleCnt="0"/>
      <dgm:spPr/>
    </dgm:pt>
    <dgm:pt modelId="{CBAC87A1-3844-4147-AFDD-94F2E8443AE7}" type="pres">
      <dgm:prSet presAssocID="{D16316B3-29E7-43F6-A745-D392D45595AB}" presName="hierChild3" presStyleCnt="0"/>
      <dgm:spPr/>
    </dgm:pt>
  </dgm:ptLst>
  <dgm:cxnLst>
    <dgm:cxn modelId="{F1675F2A-638C-43B5-8240-C735A7690131}" srcId="{D16316B3-29E7-43F6-A745-D392D45595AB}" destId="{9702950F-1EDE-4361-9001-649ECF69D642}" srcOrd="3" destOrd="0" parTransId="{C93C778F-685A-4672-89DF-3F1A59B7A253}" sibTransId="{6963D58B-15F1-4614-A8C9-D218B7007D55}"/>
    <dgm:cxn modelId="{0BE77A3C-F3DE-4CD0-B734-3AB91AA91E4B}" srcId="{818BE3DB-BE33-4187-A21C-6F65BD2CA465}" destId="{D16316B3-29E7-43F6-A745-D392D45595AB}" srcOrd="0" destOrd="0" parTransId="{F7C7DA69-F180-42F0-8374-5927E54279A5}" sibTransId="{0BAD0825-01C9-4EE9-AB86-CB2F4E4CB950}"/>
    <dgm:cxn modelId="{9B9C35F5-8F1E-4684-8430-910947409EE5}" type="presOf" srcId="{9702950F-1EDE-4361-9001-649ECF69D642}" destId="{1B35EE25-500D-4999-B55E-3BA3B9E1B7AC}" srcOrd="0" destOrd="0" presId="urn:microsoft.com/office/officeart/2005/8/layout/orgChart1"/>
    <dgm:cxn modelId="{87307B43-6CD1-43A7-A221-C14DC88F3EB1}" type="presOf" srcId="{D16316B3-29E7-43F6-A745-D392D45595AB}" destId="{62E31EEC-4D67-45D2-95DF-8CEC51387272}" srcOrd="1" destOrd="0" presId="urn:microsoft.com/office/officeart/2005/8/layout/orgChart1"/>
    <dgm:cxn modelId="{B61FCBC7-4E82-4A56-BDB5-16864D5E86EE}" type="presOf" srcId="{C7783878-BFB0-454F-A150-E0D603F056AB}" destId="{60F5E7B4-529E-4EEE-A9FD-5CB47BC1380A}" srcOrd="1" destOrd="0" presId="urn:microsoft.com/office/officeart/2005/8/layout/orgChart1"/>
    <dgm:cxn modelId="{8A81637E-2F98-42AD-A7C3-42F98E2BC279}" type="presOf" srcId="{C7783878-BFB0-454F-A150-E0D603F056AB}" destId="{E9F0E230-AB21-4BF1-A1C3-343EB2B14CAE}" srcOrd="0" destOrd="0" presId="urn:microsoft.com/office/officeart/2005/8/layout/orgChart1"/>
    <dgm:cxn modelId="{D6D6A443-D000-4E43-A0AA-471B41994E77}" srcId="{D16316B3-29E7-43F6-A745-D392D45595AB}" destId="{CE3C0665-070D-4832-84D0-EAAE14950CA1}" srcOrd="2" destOrd="0" parTransId="{ADC51959-17F8-4F0E-B5A5-7EDBE8069A13}" sibTransId="{8B3110E5-E45C-4A53-A3C5-FED289858841}"/>
    <dgm:cxn modelId="{959F60C3-21A8-4447-833A-DF2459F53F19}" srcId="{D16316B3-29E7-43F6-A745-D392D45595AB}" destId="{C7783878-BFB0-454F-A150-E0D603F056AB}" srcOrd="4" destOrd="0" parTransId="{8B27A149-5116-48E5-8A59-1D7E7C12D2D4}" sibTransId="{44F4EDD2-CA73-4196-9A19-DD4397088609}"/>
    <dgm:cxn modelId="{3FC8F0BD-A27F-4A0C-95B7-4992C47B8B09}" type="presOf" srcId="{8B27A149-5116-48E5-8A59-1D7E7C12D2D4}" destId="{AD5C4AF5-D789-469D-A40E-C7B53F7DC053}" srcOrd="0" destOrd="0" presId="urn:microsoft.com/office/officeart/2005/8/layout/orgChart1"/>
    <dgm:cxn modelId="{398EBF94-49CC-458B-BE48-A1EDF9147D0E}" type="presOf" srcId="{818BE3DB-BE33-4187-A21C-6F65BD2CA465}" destId="{5A66E9F9-EE19-45E9-9FE4-9D04BF77A984}" srcOrd="0" destOrd="0" presId="urn:microsoft.com/office/officeart/2005/8/layout/orgChart1"/>
    <dgm:cxn modelId="{5A059077-5261-4780-9FEF-3D252A10DE22}" type="presOf" srcId="{83DCF688-9B45-435A-A491-C4FBDC3DAE4C}" destId="{B99251FF-E073-4CA9-A83A-BDA44B0BDFBC}" srcOrd="0" destOrd="0" presId="urn:microsoft.com/office/officeart/2005/8/layout/orgChart1"/>
    <dgm:cxn modelId="{090A92C0-1223-4D7A-A9B5-E47D6E17D752}" type="presOf" srcId="{CE3C0665-070D-4832-84D0-EAAE14950CA1}" destId="{934450E3-1015-4F8F-997D-6F2DA1B3CC0B}" srcOrd="0" destOrd="0" presId="urn:microsoft.com/office/officeart/2005/8/layout/orgChart1"/>
    <dgm:cxn modelId="{958C2E48-3C11-4BFB-987D-AD7BA34D7985}" type="presOf" srcId="{D16316B3-29E7-43F6-A745-D392D45595AB}" destId="{70399458-12F6-4114-B125-6156F6F0C26A}" srcOrd="0" destOrd="0" presId="urn:microsoft.com/office/officeart/2005/8/layout/orgChart1"/>
    <dgm:cxn modelId="{F08CBD94-C589-4251-A71B-4B8F64E8FC92}" type="presOf" srcId="{9702950F-1EDE-4361-9001-649ECF69D642}" destId="{724EC737-31AD-4499-A80B-96B25B5CBAAD}" srcOrd="1" destOrd="0" presId="urn:microsoft.com/office/officeart/2005/8/layout/orgChart1"/>
    <dgm:cxn modelId="{A49F890F-350E-4BC8-98B9-C685C3B2CCE5}" srcId="{D16316B3-29E7-43F6-A745-D392D45595AB}" destId="{3C8262BF-D023-4626-9A39-8DFD5B4DC89F}" srcOrd="0" destOrd="0" parTransId="{83DCF688-9B45-435A-A491-C4FBDC3DAE4C}" sibTransId="{FD375643-67DC-48D5-AC2A-07382F3A70B1}"/>
    <dgm:cxn modelId="{B67C9804-8881-4CC2-BB75-B157087EB75C}" type="presOf" srcId="{ADC51959-17F8-4F0E-B5A5-7EDBE8069A13}" destId="{7F9066EC-472D-4332-ADC9-039ADC2E9D8B}" srcOrd="0" destOrd="0" presId="urn:microsoft.com/office/officeart/2005/8/layout/orgChart1"/>
    <dgm:cxn modelId="{DA82DD15-CF8C-4299-8D10-7CF8C057FFF6}" type="presOf" srcId="{3C8262BF-D023-4626-9A39-8DFD5B4DC89F}" destId="{A522A088-418C-44A0-B9BD-77C0D1794044}" srcOrd="1" destOrd="0" presId="urn:microsoft.com/office/officeart/2005/8/layout/orgChart1"/>
    <dgm:cxn modelId="{BAA33D63-9BA2-43BA-81F6-4ABB4C492054}" type="presOf" srcId="{36908671-0059-472D-A3DC-EC9515120096}" destId="{110EFF54-886F-4E17-B28B-1B3397D96DF4}" srcOrd="0" destOrd="0" presId="urn:microsoft.com/office/officeart/2005/8/layout/orgChart1"/>
    <dgm:cxn modelId="{0DC153A1-72EE-4C90-A710-EC1D70479DA5}" type="presOf" srcId="{36908671-0059-472D-A3DC-EC9515120096}" destId="{223BC8FF-85F7-49D9-ABDF-08E6B6519550}" srcOrd="1" destOrd="0" presId="urn:microsoft.com/office/officeart/2005/8/layout/orgChart1"/>
    <dgm:cxn modelId="{60D00A3B-5F11-4BE1-9226-52052EA39C37}" type="presOf" srcId="{CE3C0665-070D-4832-84D0-EAAE14950CA1}" destId="{60B53418-C7AE-4CE6-B593-9C67B963A1D1}" srcOrd="1" destOrd="0" presId="urn:microsoft.com/office/officeart/2005/8/layout/orgChart1"/>
    <dgm:cxn modelId="{90E76668-D85C-4241-98C9-901DB9B994C8}" type="presOf" srcId="{3C8262BF-D023-4626-9A39-8DFD5B4DC89F}" destId="{CD5C7691-E192-4D52-883E-EB1ADB074360}" srcOrd="0" destOrd="0" presId="urn:microsoft.com/office/officeart/2005/8/layout/orgChart1"/>
    <dgm:cxn modelId="{FC2D8BFC-6F5E-419D-A338-C46DFAA3CF9B}" type="presOf" srcId="{C93C778F-685A-4672-89DF-3F1A59B7A253}" destId="{8AE1B52A-8FC6-4CC5-A68E-E01E281C7DB0}" srcOrd="0" destOrd="0" presId="urn:microsoft.com/office/officeart/2005/8/layout/orgChart1"/>
    <dgm:cxn modelId="{C6F66346-129E-4EB4-BD01-4DFDBF90EEEE}" type="presOf" srcId="{36FEA0DB-893C-406B-9243-09B3EE991B09}" destId="{FD437A7A-80BC-42E3-80B8-A65A26A81F6E}" srcOrd="0" destOrd="0" presId="urn:microsoft.com/office/officeart/2005/8/layout/orgChart1"/>
    <dgm:cxn modelId="{224527F7-C216-4045-B994-246123F75FBF}" srcId="{D16316B3-29E7-43F6-A745-D392D45595AB}" destId="{36908671-0059-472D-A3DC-EC9515120096}" srcOrd="1" destOrd="0" parTransId="{36FEA0DB-893C-406B-9243-09B3EE991B09}" sibTransId="{8A518933-600A-403F-85E0-E8D9F25FDE27}"/>
    <dgm:cxn modelId="{206C9E53-9EDA-4320-9F29-2F212F0486D4}" type="presParOf" srcId="{5A66E9F9-EE19-45E9-9FE4-9D04BF77A984}" destId="{69B908B2-A8AE-447A-84E3-373C6D17EE06}" srcOrd="0" destOrd="0" presId="urn:microsoft.com/office/officeart/2005/8/layout/orgChart1"/>
    <dgm:cxn modelId="{EE94CCB7-5051-439E-95D5-19B63CD335B0}" type="presParOf" srcId="{69B908B2-A8AE-447A-84E3-373C6D17EE06}" destId="{6939FF7D-2684-480D-A437-E619BF417709}" srcOrd="0" destOrd="0" presId="urn:microsoft.com/office/officeart/2005/8/layout/orgChart1"/>
    <dgm:cxn modelId="{E4B314D3-20FB-4754-A080-B789139FAA1F}" type="presParOf" srcId="{6939FF7D-2684-480D-A437-E619BF417709}" destId="{70399458-12F6-4114-B125-6156F6F0C26A}" srcOrd="0" destOrd="0" presId="urn:microsoft.com/office/officeart/2005/8/layout/orgChart1"/>
    <dgm:cxn modelId="{97750324-8B72-40F5-A6B1-983C56EE1994}" type="presParOf" srcId="{6939FF7D-2684-480D-A437-E619BF417709}" destId="{62E31EEC-4D67-45D2-95DF-8CEC51387272}" srcOrd="1" destOrd="0" presId="urn:microsoft.com/office/officeart/2005/8/layout/orgChart1"/>
    <dgm:cxn modelId="{F0BAF941-85DE-4616-8435-95CE408DA800}" type="presParOf" srcId="{69B908B2-A8AE-447A-84E3-373C6D17EE06}" destId="{C48E7C21-9F7E-420E-AF69-6C6042582D35}" srcOrd="1" destOrd="0" presId="urn:microsoft.com/office/officeart/2005/8/layout/orgChart1"/>
    <dgm:cxn modelId="{B35C7895-4790-4F18-952D-747023B80DB7}" type="presParOf" srcId="{C48E7C21-9F7E-420E-AF69-6C6042582D35}" destId="{B99251FF-E073-4CA9-A83A-BDA44B0BDFBC}" srcOrd="0" destOrd="0" presId="urn:microsoft.com/office/officeart/2005/8/layout/orgChart1"/>
    <dgm:cxn modelId="{2A0B16F4-B755-4D6A-A324-6B6F1E81E62B}" type="presParOf" srcId="{C48E7C21-9F7E-420E-AF69-6C6042582D35}" destId="{62064856-7796-47A4-9DB1-AD0B1B40F5DD}" srcOrd="1" destOrd="0" presId="urn:microsoft.com/office/officeart/2005/8/layout/orgChart1"/>
    <dgm:cxn modelId="{6EA369D4-CE2B-48B4-AC32-F2C465DAC721}" type="presParOf" srcId="{62064856-7796-47A4-9DB1-AD0B1B40F5DD}" destId="{D4166AF9-43E9-46CF-BD44-C8C55018AAF6}" srcOrd="0" destOrd="0" presId="urn:microsoft.com/office/officeart/2005/8/layout/orgChart1"/>
    <dgm:cxn modelId="{A6095412-C6A1-4755-A703-6920CC60A8D7}" type="presParOf" srcId="{D4166AF9-43E9-46CF-BD44-C8C55018AAF6}" destId="{CD5C7691-E192-4D52-883E-EB1ADB074360}" srcOrd="0" destOrd="0" presId="urn:microsoft.com/office/officeart/2005/8/layout/orgChart1"/>
    <dgm:cxn modelId="{9C38A727-2315-4AEC-B740-B1F5C41AB318}" type="presParOf" srcId="{D4166AF9-43E9-46CF-BD44-C8C55018AAF6}" destId="{A522A088-418C-44A0-B9BD-77C0D1794044}" srcOrd="1" destOrd="0" presId="urn:microsoft.com/office/officeart/2005/8/layout/orgChart1"/>
    <dgm:cxn modelId="{704C684D-E3A0-4A62-95F2-5E0054EC94B7}" type="presParOf" srcId="{62064856-7796-47A4-9DB1-AD0B1B40F5DD}" destId="{BCA09E2F-EB23-4453-902D-6C0CB6C4658E}" srcOrd="1" destOrd="0" presId="urn:microsoft.com/office/officeart/2005/8/layout/orgChart1"/>
    <dgm:cxn modelId="{A227FF4F-185C-4B23-AF61-3E5CDC153F34}" type="presParOf" srcId="{62064856-7796-47A4-9DB1-AD0B1B40F5DD}" destId="{4981160B-9879-4089-9B25-EA7FE38F046A}" srcOrd="2" destOrd="0" presId="urn:microsoft.com/office/officeart/2005/8/layout/orgChart1"/>
    <dgm:cxn modelId="{393423DF-059F-422B-A870-DBB0EB3EDC4A}" type="presParOf" srcId="{C48E7C21-9F7E-420E-AF69-6C6042582D35}" destId="{FD437A7A-80BC-42E3-80B8-A65A26A81F6E}" srcOrd="2" destOrd="0" presId="urn:microsoft.com/office/officeart/2005/8/layout/orgChart1"/>
    <dgm:cxn modelId="{4F8FFB05-61F1-4E2D-BC41-ABC5B3E525D0}" type="presParOf" srcId="{C48E7C21-9F7E-420E-AF69-6C6042582D35}" destId="{4F5AB7E7-CBDB-4B35-BE2D-18A01098AB7D}" srcOrd="3" destOrd="0" presId="urn:microsoft.com/office/officeart/2005/8/layout/orgChart1"/>
    <dgm:cxn modelId="{1B6CEF06-22D5-486B-A7CB-6051B9F1873F}" type="presParOf" srcId="{4F5AB7E7-CBDB-4B35-BE2D-18A01098AB7D}" destId="{04E9A047-7F07-4500-B66A-4CEDBBDB245C}" srcOrd="0" destOrd="0" presId="urn:microsoft.com/office/officeart/2005/8/layout/orgChart1"/>
    <dgm:cxn modelId="{4B1E32C2-138D-4641-9F8A-9C8001368AD1}" type="presParOf" srcId="{04E9A047-7F07-4500-B66A-4CEDBBDB245C}" destId="{110EFF54-886F-4E17-B28B-1B3397D96DF4}" srcOrd="0" destOrd="0" presId="urn:microsoft.com/office/officeart/2005/8/layout/orgChart1"/>
    <dgm:cxn modelId="{3A33D0CA-8324-493F-84AA-819AC0E42133}" type="presParOf" srcId="{04E9A047-7F07-4500-B66A-4CEDBBDB245C}" destId="{223BC8FF-85F7-49D9-ABDF-08E6B6519550}" srcOrd="1" destOrd="0" presId="urn:microsoft.com/office/officeart/2005/8/layout/orgChart1"/>
    <dgm:cxn modelId="{2B1C7F4B-9549-481B-B716-EDA2E74FCCCF}" type="presParOf" srcId="{4F5AB7E7-CBDB-4B35-BE2D-18A01098AB7D}" destId="{C8628819-A301-4A9C-AD90-64091837FA5F}" srcOrd="1" destOrd="0" presId="urn:microsoft.com/office/officeart/2005/8/layout/orgChart1"/>
    <dgm:cxn modelId="{3F6C370A-AE78-44AE-876F-72DBD6ED5496}" type="presParOf" srcId="{4F5AB7E7-CBDB-4B35-BE2D-18A01098AB7D}" destId="{5EB8693D-7898-4511-B53B-578A0A14C3AB}" srcOrd="2" destOrd="0" presId="urn:microsoft.com/office/officeart/2005/8/layout/orgChart1"/>
    <dgm:cxn modelId="{26503D6A-D4DF-4700-92E7-6630D62054A2}" type="presParOf" srcId="{C48E7C21-9F7E-420E-AF69-6C6042582D35}" destId="{7F9066EC-472D-4332-ADC9-039ADC2E9D8B}" srcOrd="4" destOrd="0" presId="urn:microsoft.com/office/officeart/2005/8/layout/orgChart1"/>
    <dgm:cxn modelId="{E028EE47-62D7-44BC-B644-F26DAEF684A6}" type="presParOf" srcId="{C48E7C21-9F7E-420E-AF69-6C6042582D35}" destId="{EA7CD4F8-C709-41A5-A00B-5F5D47DC7DDB}" srcOrd="5" destOrd="0" presId="urn:microsoft.com/office/officeart/2005/8/layout/orgChart1"/>
    <dgm:cxn modelId="{12864DA0-93AC-476C-825C-050E37A71765}" type="presParOf" srcId="{EA7CD4F8-C709-41A5-A00B-5F5D47DC7DDB}" destId="{AEABED8C-EF34-4E2B-8B25-F3ECF4C21373}" srcOrd="0" destOrd="0" presId="urn:microsoft.com/office/officeart/2005/8/layout/orgChart1"/>
    <dgm:cxn modelId="{DC2F2A34-AB98-4CD9-A819-7AD133397B8B}" type="presParOf" srcId="{AEABED8C-EF34-4E2B-8B25-F3ECF4C21373}" destId="{934450E3-1015-4F8F-997D-6F2DA1B3CC0B}" srcOrd="0" destOrd="0" presId="urn:microsoft.com/office/officeart/2005/8/layout/orgChart1"/>
    <dgm:cxn modelId="{3B9FFDD7-997A-477B-9D30-323B2133B1CA}" type="presParOf" srcId="{AEABED8C-EF34-4E2B-8B25-F3ECF4C21373}" destId="{60B53418-C7AE-4CE6-B593-9C67B963A1D1}" srcOrd="1" destOrd="0" presId="urn:microsoft.com/office/officeart/2005/8/layout/orgChart1"/>
    <dgm:cxn modelId="{C32543DD-249C-418A-96D4-10B9F78D7C6A}" type="presParOf" srcId="{EA7CD4F8-C709-41A5-A00B-5F5D47DC7DDB}" destId="{F574A863-4FD0-4504-B952-87BA6F80B41C}" srcOrd="1" destOrd="0" presId="urn:microsoft.com/office/officeart/2005/8/layout/orgChart1"/>
    <dgm:cxn modelId="{104DE67A-0AC8-47D0-B8A7-8472E6FDEE6D}" type="presParOf" srcId="{EA7CD4F8-C709-41A5-A00B-5F5D47DC7DDB}" destId="{E29916F9-3FE7-49ED-AFF6-5CAED54AD107}" srcOrd="2" destOrd="0" presId="urn:microsoft.com/office/officeart/2005/8/layout/orgChart1"/>
    <dgm:cxn modelId="{C0DDF83E-5DD2-4219-8C37-3E9FDB97E2BE}" type="presParOf" srcId="{C48E7C21-9F7E-420E-AF69-6C6042582D35}" destId="{8AE1B52A-8FC6-4CC5-A68E-E01E281C7DB0}" srcOrd="6" destOrd="0" presId="urn:microsoft.com/office/officeart/2005/8/layout/orgChart1"/>
    <dgm:cxn modelId="{BE769D29-6CC9-4F4D-921F-FB289F8B3612}" type="presParOf" srcId="{C48E7C21-9F7E-420E-AF69-6C6042582D35}" destId="{336E6838-5D5E-43F5-9955-F1141AB5C354}" srcOrd="7" destOrd="0" presId="urn:microsoft.com/office/officeart/2005/8/layout/orgChart1"/>
    <dgm:cxn modelId="{DCE9E54E-2379-4EDF-9442-A5D64FF7C369}" type="presParOf" srcId="{336E6838-5D5E-43F5-9955-F1141AB5C354}" destId="{24550599-11EE-476A-A192-D3735C440A08}" srcOrd="0" destOrd="0" presId="urn:microsoft.com/office/officeart/2005/8/layout/orgChart1"/>
    <dgm:cxn modelId="{2D1365DF-ADBF-40F7-A59A-B3BFD5ACCE66}" type="presParOf" srcId="{24550599-11EE-476A-A192-D3735C440A08}" destId="{1B35EE25-500D-4999-B55E-3BA3B9E1B7AC}" srcOrd="0" destOrd="0" presId="urn:microsoft.com/office/officeart/2005/8/layout/orgChart1"/>
    <dgm:cxn modelId="{C769FD4D-02F7-4CB1-A6AD-6A4827604AF6}" type="presParOf" srcId="{24550599-11EE-476A-A192-D3735C440A08}" destId="{724EC737-31AD-4499-A80B-96B25B5CBAAD}" srcOrd="1" destOrd="0" presId="urn:microsoft.com/office/officeart/2005/8/layout/orgChart1"/>
    <dgm:cxn modelId="{87979B60-1C6C-4A03-954A-18DDE646C6BD}" type="presParOf" srcId="{336E6838-5D5E-43F5-9955-F1141AB5C354}" destId="{38025343-D759-44ED-A5B5-2873C0FEF6DC}" srcOrd="1" destOrd="0" presId="urn:microsoft.com/office/officeart/2005/8/layout/orgChart1"/>
    <dgm:cxn modelId="{C738F670-3CD0-4931-AEF0-33A66DB4353B}" type="presParOf" srcId="{336E6838-5D5E-43F5-9955-F1141AB5C354}" destId="{A0122B5B-B0B5-4824-B087-B357209661DD}" srcOrd="2" destOrd="0" presId="urn:microsoft.com/office/officeart/2005/8/layout/orgChart1"/>
    <dgm:cxn modelId="{02973C09-7418-4B18-9A63-C336D0AAA734}" type="presParOf" srcId="{C48E7C21-9F7E-420E-AF69-6C6042582D35}" destId="{AD5C4AF5-D789-469D-A40E-C7B53F7DC053}" srcOrd="8" destOrd="0" presId="urn:microsoft.com/office/officeart/2005/8/layout/orgChart1"/>
    <dgm:cxn modelId="{E1B6A584-2A52-4A9E-8DE1-C74BDC4B14CE}" type="presParOf" srcId="{C48E7C21-9F7E-420E-AF69-6C6042582D35}" destId="{E686D50E-AC17-428A-B787-7510711D10A8}" srcOrd="9" destOrd="0" presId="urn:microsoft.com/office/officeart/2005/8/layout/orgChart1"/>
    <dgm:cxn modelId="{2B446254-11BD-45DB-9C09-D71F1542C3D2}" type="presParOf" srcId="{E686D50E-AC17-428A-B787-7510711D10A8}" destId="{E7A76EAC-145A-4AC7-A86F-2C1ABE228D65}" srcOrd="0" destOrd="0" presId="urn:microsoft.com/office/officeart/2005/8/layout/orgChart1"/>
    <dgm:cxn modelId="{1E2839B8-49E4-478F-8A84-58F4642BA8EA}" type="presParOf" srcId="{E7A76EAC-145A-4AC7-A86F-2C1ABE228D65}" destId="{E9F0E230-AB21-4BF1-A1C3-343EB2B14CAE}" srcOrd="0" destOrd="0" presId="urn:microsoft.com/office/officeart/2005/8/layout/orgChart1"/>
    <dgm:cxn modelId="{4C4F848B-942B-4184-9AD0-2603A0C25F3D}" type="presParOf" srcId="{E7A76EAC-145A-4AC7-A86F-2C1ABE228D65}" destId="{60F5E7B4-529E-4EEE-A9FD-5CB47BC1380A}" srcOrd="1" destOrd="0" presId="urn:microsoft.com/office/officeart/2005/8/layout/orgChart1"/>
    <dgm:cxn modelId="{6ED73718-92EF-4C5A-8F61-D5D976099C13}" type="presParOf" srcId="{E686D50E-AC17-428A-B787-7510711D10A8}" destId="{448823A5-B1DF-4D38-9396-C67989657392}" srcOrd="1" destOrd="0" presId="urn:microsoft.com/office/officeart/2005/8/layout/orgChart1"/>
    <dgm:cxn modelId="{7AEE9CB3-6A8D-4AEB-9F15-2BA167109BC4}" type="presParOf" srcId="{E686D50E-AC17-428A-B787-7510711D10A8}" destId="{4840519C-4AA5-4054-A7C1-307AD87CBB5E}" srcOrd="2" destOrd="0" presId="urn:microsoft.com/office/officeart/2005/8/layout/orgChart1"/>
    <dgm:cxn modelId="{9A4A796D-AA93-4746-93BE-DA4691D27876}" type="presParOf" srcId="{69B908B2-A8AE-447A-84E3-373C6D17EE06}" destId="{CBAC87A1-3844-4147-AFDD-94F2E8443A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BBF6CAF-D448-448A-AE15-94FF50EAB5D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837B31CA-A87A-4E8F-8029-6EFE647D1081}">
      <dgm:prSet/>
      <dgm:spPr/>
      <dgm:t>
        <a:bodyPr/>
        <a:lstStyle/>
        <a:p>
          <a:pPr rtl="0"/>
          <a:r>
            <a:rPr lang="es-MX" smtClean="0"/>
            <a:t>La SHCP publica los impuestos recaudados por concepto de “otros impuestos” durante el mes en comparación con el año anterior, y el crecimiento real. </a:t>
          </a:r>
          <a:endParaRPr lang="es-MX"/>
        </a:p>
      </dgm:t>
    </dgm:pt>
    <dgm:pt modelId="{527070A5-4FB8-4D3F-B16B-CBCFE3DCC9F3}" type="parTrans" cxnId="{A2030010-3835-444B-A297-701080AEE9ED}">
      <dgm:prSet/>
      <dgm:spPr/>
      <dgm:t>
        <a:bodyPr/>
        <a:lstStyle/>
        <a:p>
          <a:endParaRPr lang="es-MX"/>
        </a:p>
      </dgm:t>
    </dgm:pt>
    <dgm:pt modelId="{72D2912B-E833-4F5A-9746-8CC168BB98D8}" type="sibTrans" cxnId="{A2030010-3835-444B-A297-701080AEE9ED}">
      <dgm:prSet/>
      <dgm:spPr/>
      <dgm:t>
        <a:bodyPr/>
        <a:lstStyle/>
        <a:p>
          <a:endParaRPr lang="es-MX"/>
        </a:p>
      </dgm:t>
    </dgm:pt>
    <dgm:pt modelId="{F120F209-B410-4365-A7CF-96251BB4381B}">
      <dgm:prSet/>
      <dgm:spPr/>
      <dgm:t>
        <a:bodyPr/>
        <a:lstStyle/>
        <a:p>
          <a:pPr rtl="0"/>
          <a:r>
            <a:rPr lang="es-MX" dirty="0" smtClean="0"/>
            <a:t>Los ingresos federales por concepto de otros impuestos se publican en sus informes trimestrales. </a:t>
          </a:r>
          <a:endParaRPr lang="es-MX" dirty="0"/>
        </a:p>
      </dgm:t>
    </dgm:pt>
    <dgm:pt modelId="{1A155235-655C-49BB-8CAE-24B271677202}" type="parTrans" cxnId="{53D2CFB6-0D1E-4AE5-8930-AACE033F986D}">
      <dgm:prSet/>
      <dgm:spPr/>
      <dgm:t>
        <a:bodyPr/>
        <a:lstStyle/>
        <a:p>
          <a:endParaRPr lang="es-MX"/>
        </a:p>
      </dgm:t>
    </dgm:pt>
    <dgm:pt modelId="{F06CE838-9EA8-4A5B-B3B3-646B69770729}" type="sibTrans" cxnId="{53D2CFB6-0D1E-4AE5-8930-AACE033F986D}">
      <dgm:prSet/>
      <dgm:spPr/>
      <dgm:t>
        <a:bodyPr/>
        <a:lstStyle/>
        <a:p>
          <a:endParaRPr lang="es-MX"/>
        </a:p>
      </dgm:t>
    </dgm:pt>
    <dgm:pt modelId="{6C849E54-A083-41F1-B295-8E145BE8E27B}">
      <dgm:prSet/>
      <dgm:spPr/>
      <dgm:t>
        <a:bodyPr/>
        <a:lstStyle/>
        <a:p>
          <a:pPr rtl="0"/>
          <a:r>
            <a:rPr lang="es-MX" smtClean="0"/>
            <a:t>La SHCP informa sobre la recaudación mensual y anual de “otros impuestos” y hay una comparación para cada impuesto con el mes en cuestión respecto al año anterior con su respectivo crecimiento anual real.</a:t>
          </a:r>
          <a:endParaRPr lang="es-MX"/>
        </a:p>
      </dgm:t>
    </dgm:pt>
    <dgm:pt modelId="{B307C5A6-26C9-4A26-9F86-8157F2C73135}" type="parTrans" cxnId="{5F45F45F-18AC-41C1-8462-C12F8F104385}">
      <dgm:prSet/>
      <dgm:spPr/>
      <dgm:t>
        <a:bodyPr/>
        <a:lstStyle/>
        <a:p>
          <a:endParaRPr lang="es-MX"/>
        </a:p>
      </dgm:t>
    </dgm:pt>
    <dgm:pt modelId="{F0A1FEB4-4328-4325-8A0F-E862A0A7AAB3}" type="sibTrans" cxnId="{5F45F45F-18AC-41C1-8462-C12F8F104385}">
      <dgm:prSet/>
      <dgm:spPr/>
      <dgm:t>
        <a:bodyPr/>
        <a:lstStyle/>
        <a:p>
          <a:endParaRPr lang="es-MX"/>
        </a:p>
      </dgm:t>
    </dgm:pt>
    <dgm:pt modelId="{FEA588C7-FE93-4F38-8D8F-87ACBF314603}">
      <dgm:prSet/>
      <dgm:spPr/>
      <dgm:t>
        <a:bodyPr/>
        <a:lstStyle/>
        <a:p>
          <a:pPr rtl="0"/>
          <a:r>
            <a:rPr lang="es-MX" smtClean="0"/>
            <a:t>En el informe hay una tabla que muestra la diferencia entre lo recaudado estimado y observado por este concepto.</a:t>
          </a:r>
          <a:endParaRPr lang="es-MX"/>
        </a:p>
      </dgm:t>
    </dgm:pt>
    <dgm:pt modelId="{721E2444-E19D-4472-BE9C-22A1EB7767CF}" type="parTrans" cxnId="{97C0E345-B9DD-45D5-953C-7585BF460E49}">
      <dgm:prSet/>
      <dgm:spPr/>
      <dgm:t>
        <a:bodyPr/>
        <a:lstStyle/>
        <a:p>
          <a:endParaRPr lang="es-MX"/>
        </a:p>
      </dgm:t>
    </dgm:pt>
    <dgm:pt modelId="{BD625BF0-A5C6-4CDB-8168-8D925BF5E721}" type="sibTrans" cxnId="{97C0E345-B9DD-45D5-953C-7585BF460E49}">
      <dgm:prSet/>
      <dgm:spPr/>
      <dgm:t>
        <a:bodyPr/>
        <a:lstStyle/>
        <a:p>
          <a:endParaRPr lang="es-MX"/>
        </a:p>
      </dgm:t>
    </dgm:pt>
    <dgm:pt modelId="{C5036E85-C53C-42AC-B598-D488E3F74473}">
      <dgm:prSet/>
      <dgm:spPr/>
      <dgm:t>
        <a:bodyPr/>
        <a:lstStyle/>
        <a:p>
          <a:pPr rtl="0"/>
          <a:r>
            <a:rPr lang="es-MX" smtClean="0"/>
            <a:t>Al igual que con el impuesto ISR, en el anexo trimestral, la SHCP proporciona información acerca de otras declaraciones de impuestos y los saldos de compensación por los contribuyentes</a:t>
          </a:r>
          <a:endParaRPr lang="es-MX"/>
        </a:p>
      </dgm:t>
    </dgm:pt>
    <dgm:pt modelId="{CC8273EE-5452-4F8C-8E42-6F15D19AFC58}" type="parTrans" cxnId="{2A6CD509-E24B-46FF-A742-FE114B670712}">
      <dgm:prSet/>
      <dgm:spPr/>
      <dgm:t>
        <a:bodyPr/>
        <a:lstStyle/>
        <a:p>
          <a:endParaRPr lang="es-MX"/>
        </a:p>
      </dgm:t>
    </dgm:pt>
    <dgm:pt modelId="{DE02FD39-45B1-4666-861F-B6D9F5F531D5}" type="sibTrans" cxnId="{2A6CD509-E24B-46FF-A742-FE114B670712}">
      <dgm:prSet/>
      <dgm:spPr/>
      <dgm:t>
        <a:bodyPr/>
        <a:lstStyle/>
        <a:p>
          <a:endParaRPr lang="es-MX"/>
        </a:p>
      </dgm:t>
    </dgm:pt>
    <dgm:pt modelId="{46F1644F-233D-4C2D-9EFA-5D74C5A63E8C}" type="pres">
      <dgm:prSet presAssocID="{9BBF6CAF-D448-448A-AE15-94FF50EAB5DD}" presName="Name0" presStyleCnt="0">
        <dgm:presLayoutVars>
          <dgm:dir/>
          <dgm:resizeHandles val="exact"/>
        </dgm:presLayoutVars>
      </dgm:prSet>
      <dgm:spPr/>
      <dgm:t>
        <a:bodyPr/>
        <a:lstStyle/>
        <a:p>
          <a:endParaRPr lang="es-MX"/>
        </a:p>
      </dgm:t>
    </dgm:pt>
    <dgm:pt modelId="{8103E91B-C7F7-4A30-A761-C43D70F02273}" type="pres">
      <dgm:prSet presAssocID="{837B31CA-A87A-4E8F-8029-6EFE647D1081}" presName="composite" presStyleCnt="0"/>
      <dgm:spPr/>
    </dgm:pt>
    <dgm:pt modelId="{B7AC90F2-7CB7-4802-A611-5E22F2E6F021}" type="pres">
      <dgm:prSet presAssocID="{837B31CA-A87A-4E8F-8029-6EFE647D1081}" presName="rect1" presStyleLbl="trAlignAcc1" presStyleIdx="0" presStyleCnt="5">
        <dgm:presLayoutVars>
          <dgm:bulletEnabled val="1"/>
        </dgm:presLayoutVars>
      </dgm:prSet>
      <dgm:spPr/>
      <dgm:t>
        <a:bodyPr/>
        <a:lstStyle/>
        <a:p>
          <a:endParaRPr lang="es-MX"/>
        </a:p>
      </dgm:t>
    </dgm:pt>
    <dgm:pt modelId="{02470C55-AF02-4468-B6FD-E4D8FB2FBEF2}" type="pres">
      <dgm:prSet presAssocID="{837B31CA-A87A-4E8F-8029-6EFE647D1081}" presName="rect2" presStyleLbl="fgImgPlace1" presStyleIdx="0" presStyleCnt="5"/>
      <dgm:spPr>
        <a:blipFill rotWithShape="1">
          <a:blip xmlns:r="http://schemas.openxmlformats.org/officeDocument/2006/relationships" r:embed="rId1"/>
          <a:stretch>
            <a:fillRect/>
          </a:stretch>
        </a:blipFill>
      </dgm:spPr>
      <dgm:t>
        <a:bodyPr/>
        <a:lstStyle/>
        <a:p>
          <a:endParaRPr lang="es-MX"/>
        </a:p>
      </dgm:t>
    </dgm:pt>
    <dgm:pt modelId="{04B5FE0F-A31F-4A78-8D23-A87407428B45}" type="pres">
      <dgm:prSet presAssocID="{72D2912B-E833-4F5A-9746-8CC168BB98D8}" presName="sibTrans" presStyleCnt="0"/>
      <dgm:spPr/>
    </dgm:pt>
    <dgm:pt modelId="{2D974543-6A1E-4D32-8BC9-135B56395620}" type="pres">
      <dgm:prSet presAssocID="{F120F209-B410-4365-A7CF-96251BB4381B}" presName="composite" presStyleCnt="0"/>
      <dgm:spPr/>
    </dgm:pt>
    <dgm:pt modelId="{6A8F39AC-6282-48F7-8A8C-FEC3740B7CD3}" type="pres">
      <dgm:prSet presAssocID="{F120F209-B410-4365-A7CF-96251BB4381B}" presName="rect1" presStyleLbl="trAlignAcc1" presStyleIdx="1" presStyleCnt="5">
        <dgm:presLayoutVars>
          <dgm:bulletEnabled val="1"/>
        </dgm:presLayoutVars>
      </dgm:prSet>
      <dgm:spPr/>
      <dgm:t>
        <a:bodyPr/>
        <a:lstStyle/>
        <a:p>
          <a:endParaRPr lang="es-MX"/>
        </a:p>
      </dgm:t>
    </dgm:pt>
    <dgm:pt modelId="{A1696AFD-58D0-4535-87A1-A47D3722E225}" type="pres">
      <dgm:prSet presAssocID="{F120F209-B410-4365-A7CF-96251BB4381B}" presName="rect2" presStyleLbl="fgImgPlace1" presStyleIdx="1" presStyleCnt="5"/>
      <dgm:spPr>
        <a:blipFill rotWithShape="1">
          <a:blip xmlns:r="http://schemas.openxmlformats.org/officeDocument/2006/relationships" r:embed="rId2"/>
          <a:stretch>
            <a:fillRect/>
          </a:stretch>
        </a:blipFill>
      </dgm:spPr>
      <dgm:t>
        <a:bodyPr/>
        <a:lstStyle/>
        <a:p>
          <a:endParaRPr lang="es-MX"/>
        </a:p>
      </dgm:t>
    </dgm:pt>
    <dgm:pt modelId="{88A0831B-3BC1-4960-9F58-CD52732853B2}" type="pres">
      <dgm:prSet presAssocID="{F06CE838-9EA8-4A5B-B3B3-646B69770729}" presName="sibTrans" presStyleCnt="0"/>
      <dgm:spPr/>
    </dgm:pt>
    <dgm:pt modelId="{A12A3CEE-6C12-489C-8801-40100EF3258A}" type="pres">
      <dgm:prSet presAssocID="{6C849E54-A083-41F1-B295-8E145BE8E27B}" presName="composite" presStyleCnt="0"/>
      <dgm:spPr/>
    </dgm:pt>
    <dgm:pt modelId="{39FE8535-9F76-47ED-8D4E-72DE0FA9F866}" type="pres">
      <dgm:prSet presAssocID="{6C849E54-A083-41F1-B295-8E145BE8E27B}" presName="rect1" presStyleLbl="trAlignAcc1" presStyleIdx="2" presStyleCnt="5">
        <dgm:presLayoutVars>
          <dgm:bulletEnabled val="1"/>
        </dgm:presLayoutVars>
      </dgm:prSet>
      <dgm:spPr/>
      <dgm:t>
        <a:bodyPr/>
        <a:lstStyle/>
        <a:p>
          <a:endParaRPr lang="es-MX"/>
        </a:p>
      </dgm:t>
    </dgm:pt>
    <dgm:pt modelId="{1FA0316C-461C-479F-9208-2B74F0C9F9D3}" type="pres">
      <dgm:prSet presAssocID="{6C849E54-A083-41F1-B295-8E145BE8E27B}" presName="rect2" presStyleLbl="fgImgPlace1" presStyleIdx="2" presStyleCnt="5"/>
      <dgm:spPr>
        <a:blipFill rotWithShape="1">
          <a:blip xmlns:r="http://schemas.openxmlformats.org/officeDocument/2006/relationships" r:embed="rId3"/>
          <a:stretch>
            <a:fillRect/>
          </a:stretch>
        </a:blipFill>
      </dgm:spPr>
      <dgm:t>
        <a:bodyPr/>
        <a:lstStyle/>
        <a:p>
          <a:endParaRPr lang="es-MX"/>
        </a:p>
      </dgm:t>
    </dgm:pt>
    <dgm:pt modelId="{1DE9B1C6-B877-4566-86F3-E3B7554A0EE8}" type="pres">
      <dgm:prSet presAssocID="{F0A1FEB4-4328-4325-8A0F-E862A0A7AAB3}" presName="sibTrans" presStyleCnt="0"/>
      <dgm:spPr/>
    </dgm:pt>
    <dgm:pt modelId="{44E164CD-5305-4FF2-AEB2-1D706A25BC1E}" type="pres">
      <dgm:prSet presAssocID="{FEA588C7-FE93-4F38-8D8F-87ACBF314603}" presName="composite" presStyleCnt="0"/>
      <dgm:spPr/>
    </dgm:pt>
    <dgm:pt modelId="{4785E612-4896-431B-BB89-FD305271D2EE}" type="pres">
      <dgm:prSet presAssocID="{FEA588C7-FE93-4F38-8D8F-87ACBF314603}" presName="rect1" presStyleLbl="trAlignAcc1" presStyleIdx="3" presStyleCnt="5">
        <dgm:presLayoutVars>
          <dgm:bulletEnabled val="1"/>
        </dgm:presLayoutVars>
      </dgm:prSet>
      <dgm:spPr/>
      <dgm:t>
        <a:bodyPr/>
        <a:lstStyle/>
        <a:p>
          <a:endParaRPr lang="es-MX"/>
        </a:p>
      </dgm:t>
    </dgm:pt>
    <dgm:pt modelId="{22B425C1-242E-4C0A-AE60-7F9367C154C0}" type="pres">
      <dgm:prSet presAssocID="{FEA588C7-FE93-4F38-8D8F-87ACBF314603}" presName="rect2" presStyleLbl="fgImgPlace1" presStyleIdx="3" presStyleCnt="5"/>
      <dgm:spPr>
        <a:blipFill rotWithShape="1">
          <a:blip xmlns:r="http://schemas.openxmlformats.org/officeDocument/2006/relationships" r:embed="rId4"/>
          <a:stretch>
            <a:fillRect/>
          </a:stretch>
        </a:blipFill>
      </dgm:spPr>
      <dgm:t>
        <a:bodyPr/>
        <a:lstStyle/>
        <a:p>
          <a:endParaRPr lang="es-MX"/>
        </a:p>
      </dgm:t>
    </dgm:pt>
    <dgm:pt modelId="{7124BD4F-9F33-4A60-BB35-CD42EB7C8072}" type="pres">
      <dgm:prSet presAssocID="{BD625BF0-A5C6-4CDB-8168-8D925BF5E721}" presName="sibTrans" presStyleCnt="0"/>
      <dgm:spPr/>
    </dgm:pt>
    <dgm:pt modelId="{1085D55B-C31A-41EA-B8F2-866B63BB97A4}" type="pres">
      <dgm:prSet presAssocID="{C5036E85-C53C-42AC-B598-D488E3F74473}" presName="composite" presStyleCnt="0"/>
      <dgm:spPr/>
    </dgm:pt>
    <dgm:pt modelId="{C53D92E3-72A6-4B73-A3AB-7EA2934B9EDE}" type="pres">
      <dgm:prSet presAssocID="{C5036E85-C53C-42AC-B598-D488E3F74473}" presName="rect1" presStyleLbl="trAlignAcc1" presStyleIdx="4" presStyleCnt="5">
        <dgm:presLayoutVars>
          <dgm:bulletEnabled val="1"/>
        </dgm:presLayoutVars>
      </dgm:prSet>
      <dgm:spPr/>
      <dgm:t>
        <a:bodyPr/>
        <a:lstStyle/>
        <a:p>
          <a:endParaRPr lang="es-MX"/>
        </a:p>
      </dgm:t>
    </dgm:pt>
    <dgm:pt modelId="{20DEBE2F-1BE7-40F8-A315-A458469BAD18}" type="pres">
      <dgm:prSet presAssocID="{C5036E85-C53C-42AC-B598-D488E3F74473}" presName="rect2" presStyleLbl="fgImgPlace1" presStyleIdx="4" presStyleCnt="5"/>
      <dgm:spPr>
        <a:blipFill rotWithShape="1">
          <a:blip xmlns:r="http://schemas.openxmlformats.org/officeDocument/2006/relationships" r:embed="rId5"/>
          <a:stretch>
            <a:fillRect/>
          </a:stretch>
        </a:blipFill>
      </dgm:spPr>
      <dgm:t>
        <a:bodyPr/>
        <a:lstStyle/>
        <a:p>
          <a:endParaRPr lang="es-MX"/>
        </a:p>
      </dgm:t>
    </dgm:pt>
  </dgm:ptLst>
  <dgm:cxnLst>
    <dgm:cxn modelId="{0036C50A-3B18-4D09-A732-B5F1A00300E3}" type="presOf" srcId="{C5036E85-C53C-42AC-B598-D488E3F74473}" destId="{C53D92E3-72A6-4B73-A3AB-7EA2934B9EDE}" srcOrd="0" destOrd="0" presId="urn:microsoft.com/office/officeart/2008/layout/PictureStrips"/>
    <dgm:cxn modelId="{3AD536F1-6B1C-4515-B375-E03563FC77A7}" type="presOf" srcId="{837B31CA-A87A-4E8F-8029-6EFE647D1081}" destId="{B7AC90F2-7CB7-4802-A611-5E22F2E6F021}" srcOrd="0" destOrd="0" presId="urn:microsoft.com/office/officeart/2008/layout/PictureStrips"/>
    <dgm:cxn modelId="{AE504F21-781F-4299-BA67-8D10B63F9E7F}" type="presOf" srcId="{6C849E54-A083-41F1-B295-8E145BE8E27B}" destId="{39FE8535-9F76-47ED-8D4E-72DE0FA9F866}" srcOrd="0" destOrd="0" presId="urn:microsoft.com/office/officeart/2008/layout/PictureStrips"/>
    <dgm:cxn modelId="{9751CAB7-416F-4359-A9B9-8925B962768F}" type="presOf" srcId="{9BBF6CAF-D448-448A-AE15-94FF50EAB5DD}" destId="{46F1644F-233D-4C2D-9EFA-5D74C5A63E8C}" srcOrd="0" destOrd="0" presId="urn:microsoft.com/office/officeart/2008/layout/PictureStrips"/>
    <dgm:cxn modelId="{7A09F49E-7F02-4792-BD0C-350D97EF8B0D}" type="presOf" srcId="{FEA588C7-FE93-4F38-8D8F-87ACBF314603}" destId="{4785E612-4896-431B-BB89-FD305271D2EE}" srcOrd="0" destOrd="0" presId="urn:microsoft.com/office/officeart/2008/layout/PictureStrips"/>
    <dgm:cxn modelId="{A2030010-3835-444B-A297-701080AEE9ED}" srcId="{9BBF6CAF-D448-448A-AE15-94FF50EAB5DD}" destId="{837B31CA-A87A-4E8F-8029-6EFE647D1081}" srcOrd="0" destOrd="0" parTransId="{527070A5-4FB8-4D3F-B16B-CBCFE3DCC9F3}" sibTransId="{72D2912B-E833-4F5A-9746-8CC168BB98D8}"/>
    <dgm:cxn modelId="{2A6CD509-E24B-46FF-A742-FE114B670712}" srcId="{9BBF6CAF-D448-448A-AE15-94FF50EAB5DD}" destId="{C5036E85-C53C-42AC-B598-D488E3F74473}" srcOrd="4" destOrd="0" parTransId="{CC8273EE-5452-4F8C-8E42-6F15D19AFC58}" sibTransId="{DE02FD39-45B1-4666-861F-B6D9F5F531D5}"/>
    <dgm:cxn modelId="{5F45F45F-18AC-41C1-8462-C12F8F104385}" srcId="{9BBF6CAF-D448-448A-AE15-94FF50EAB5DD}" destId="{6C849E54-A083-41F1-B295-8E145BE8E27B}" srcOrd="2" destOrd="0" parTransId="{B307C5A6-26C9-4A26-9F86-8157F2C73135}" sibTransId="{F0A1FEB4-4328-4325-8A0F-E862A0A7AAB3}"/>
    <dgm:cxn modelId="{53D2CFB6-0D1E-4AE5-8930-AACE033F986D}" srcId="{9BBF6CAF-D448-448A-AE15-94FF50EAB5DD}" destId="{F120F209-B410-4365-A7CF-96251BB4381B}" srcOrd="1" destOrd="0" parTransId="{1A155235-655C-49BB-8CAE-24B271677202}" sibTransId="{F06CE838-9EA8-4A5B-B3B3-646B69770729}"/>
    <dgm:cxn modelId="{97C0E345-B9DD-45D5-953C-7585BF460E49}" srcId="{9BBF6CAF-D448-448A-AE15-94FF50EAB5DD}" destId="{FEA588C7-FE93-4F38-8D8F-87ACBF314603}" srcOrd="3" destOrd="0" parTransId="{721E2444-E19D-4472-BE9C-22A1EB7767CF}" sibTransId="{BD625BF0-A5C6-4CDB-8168-8D925BF5E721}"/>
    <dgm:cxn modelId="{5C823364-1A28-4144-BA7C-909C56F53CCA}" type="presOf" srcId="{F120F209-B410-4365-A7CF-96251BB4381B}" destId="{6A8F39AC-6282-48F7-8A8C-FEC3740B7CD3}" srcOrd="0" destOrd="0" presId="urn:microsoft.com/office/officeart/2008/layout/PictureStrips"/>
    <dgm:cxn modelId="{C896974B-33DE-4C5F-9CA6-F7C3AB071291}" type="presParOf" srcId="{46F1644F-233D-4C2D-9EFA-5D74C5A63E8C}" destId="{8103E91B-C7F7-4A30-A761-C43D70F02273}" srcOrd="0" destOrd="0" presId="urn:microsoft.com/office/officeart/2008/layout/PictureStrips"/>
    <dgm:cxn modelId="{4401BD9E-280E-4CD2-92CD-4BB01B978942}" type="presParOf" srcId="{8103E91B-C7F7-4A30-A761-C43D70F02273}" destId="{B7AC90F2-7CB7-4802-A611-5E22F2E6F021}" srcOrd="0" destOrd="0" presId="urn:microsoft.com/office/officeart/2008/layout/PictureStrips"/>
    <dgm:cxn modelId="{649B42E0-33F6-434C-98FA-525178B8CF1F}" type="presParOf" srcId="{8103E91B-C7F7-4A30-A761-C43D70F02273}" destId="{02470C55-AF02-4468-B6FD-E4D8FB2FBEF2}" srcOrd="1" destOrd="0" presId="urn:microsoft.com/office/officeart/2008/layout/PictureStrips"/>
    <dgm:cxn modelId="{8593B262-A11D-41A7-9198-2A369FDB2BAE}" type="presParOf" srcId="{46F1644F-233D-4C2D-9EFA-5D74C5A63E8C}" destId="{04B5FE0F-A31F-4A78-8D23-A87407428B45}" srcOrd="1" destOrd="0" presId="urn:microsoft.com/office/officeart/2008/layout/PictureStrips"/>
    <dgm:cxn modelId="{FDEDC71D-1380-4774-A74C-EAFD3FBAB7E5}" type="presParOf" srcId="{46F1644F-233D-4C2D-9EFA-5D74C5A63E8C}" destId="{2D974543-6A1E-4D32-8BC9-135B56395620}" srcOrd="2" destOrd="0" presId="urn:microsoft.com/office/officeart/2008/layout/PictureStrips"/>
    <dgm:cxn modelId="{67196682-8674-4BC7-B266-26A1CD3A228C}" type="presParOf" srcId="{2D974543-6A1E-4D32-8BC9-135B56395620}" destId="{6A8F39AC-6282-48F7-8A8C-FEC3740B7CD3}" srcOrd="0" destOrd="0" presId="urn:microsoft.com/office/officeart/2008/layout/PictureStrips"/>
    <dgm:cxn modelId="{F21A376E-971E-417C-9E05-D4DCF8DCF986}" type="presParOf" srcId="{2D974543-6A1E-4D32-8BC9-135B56395620}" destId="{A1696AFD-58D0-4535-87A1-A47D3722E225}" srcOrd="1" destOrd="0" presId="urn:microsoft.com/office/officeart/2008/layout/PictureStrips"/>
    <dgm:cxn modelId="{DEAB7A17-41D8-4D9C-B4FB-A78DE8B0A705}" type="presParOf" srcId="{46F1644F-233D-4C2D-9EFA-5D74C5A63E8C}" destId="{88A0831B-3BC1-4960-9F58-CD52732853B2}" srcOrd="3" destOrd="0" presId="urn:microsoft.com/office/officeart/2008/layout/PictureStrips"/>
    <dgm:cxn modelId="{547CD67D-44A3-4DA6-BE60-7413FE99B76C}" type="presParOf" srcId="{46F1644F-233D-4C2D-9EFA-5D74C5A63E8C}" destId="{A12A3CEE-6C12-489C-8801-40100EF3258A}" srcOrd="4" destOrd="0" presId="urn:microsoft.com/office/officeart/2008/layout/PictureStrips"/>
    <dgm:cxn modelId="{C450AAF7-E6E4-4938-A770-C3CC7223EAE4}" type="presParOf" srcId="{A12A3CEE-6C12-489C-8801-40100EF3258A}" destId="{39FE8535-9F76-47ED-8D4E-72DE0FA9F866}" srcOrd="0" destOrd="0" presId="urn:microsoft.com/office/officeart/2008/layout/PictureStrips"/>
    <dgm:cxn modelId="{6EA59287-F936-4698-87D5-15B24822B5EA}" type="presParOf" srcId="{A12A3CEE-6C12-489C-8801-40100EF3258A}" destId="{1FA0316C-461C-479F-9208-2B74F0C9F9D3}" srcOrd="1" destOrd="0" presId="urn:microsoft.com/office/officeart/2008/layout/PictureStrips"/>
    <dgm:cxn modelId="{EA3F5FAF-F732-4524-87F9-745BE71163DE}" type="presParOf" srcId="{46F1644F-233D-4C2D-9EFA-5D74C5A63E8C}" destId="{1DE9B1C6-B877-4566-86F3-E3B7554A0EE8}" srcOrd="5" destOrd="0" presId="urn:microsoft.com/office/officeart/2008/layout/PictureStrips"/>
    <dgm:cxn modelId="{187010A6-4699-4971-B5D7-6D235B93C1F4}" type="presParOf" srcId="{46F1644F-233D-4C2D-9EFA-5D74C5A63E8C}" destId="{44E164CD-5305-4FF2-AEB2-1D706A25BC1E}" srcOrd="6" destOrd="0" presId="urn:microsoft.com/office/officeart/2008/layout/PictureStrips"/>
    <dgm:cxn modelId="{9BFB1DDB-3A55-491D-9198-6533E199E2A9}" type="presParOf" srcId="{44E164CD-5305-4FF2-AEB2-1D706A25BC1E}" destId="{4785E612-4896-431B-BB89-FD305271D2EE}" srcOrd="0" destOrd="0" presId="urn:microsoft.com/office/officeart/2008/layout/PictureStrips"/>
    <dgm:cxn modelId="{BBBC4556-8273-49FD-9A0B-2BBD7E259914}" type="presParOf" srcId="{44E164CD-5305-4FF2-AEB2-1D706A25BC1E}" destId="{22B425C1-242E-4C0A-AE60-7F9367C154C0}" srcOrd="1" destOrd="0" presId="urn:microsoft.com/office/officeart/2008/layout/PictureStrips"/>
    <dgm:cxn modelId="{D1C516D9-2C0C-409D-951D-767C6B9D061D}" type="presParOf" srcId="{46F1644F-233D-4C2D-9EFA-5D74C5A63E8C}" destId="{7124BD4F-9F33-4A60-BB35-CD42EB7C8072}" srcOrd="7" destOrd="0" presId="urn:microsoft.com/office/officeart/2008/layout/PictureStrips"/>
    <dgm:cxn modelId="{72AEFF1C-FD9A-470D-BD23-9525CDDC4604}" type="presParOf" srcId="{46F1644F-233D-4C2D-9EFA-5D74C5A63E8C}" destId="{1085D55B-C31A-41EA-B8F2-866B63BB97A4}" srcOrd="8" destOrd="0" presId="urn:microsoft.com/office/officeart/2008/layout/PictureStrips"/>
    <dgm:cxn modelId="{B67E229B-4676-4A46-97D9-9C132D591A7D}" type="presParOf" srcId="{1085D55B-C31A-41EA-B8F2-866B63BB97A4}" destId="{C53D92E3-72A6-4B73-A3AB-7EA2934B9EDE}" srcOrd="0" destOrd="0" presId="urn:microsoft.com/office/officeart/2008/layout/PictureStrips"/>
    <dgm:cxn modelId="{05D5EA25-1D2B-4AF0-B5E0-255786B3BE15}" type="presParOf" srcId="{1085D55B-C31A-41EA-B8F2-866B63BB97A4}" destId="{20DEBE2F-1BE7-40F8-A315-A458469BAD18}"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87C29A2-E163-4328-A66C-17B43E433372}" type="doc">
      <dgm:prSet loTypeId="urn:microsoft.com/office/officeart/2009/layout/CirclePictureHierarchy" loCatId="picture" qsTypeId="urn:microsoft.com/office/officeart/2005/8/quickstyle/simple1" qsCatId="simple" csTypeId="urn:microsoft.com/office/officeart/2005/8/colors/accent1_2" csCatId="accent1" phldr="1"/>
      <dgm:spPr/>
      <dgm:t>
        <a:bodyPr/>
        <a:lstStyle/>
        <a:p>
          <a:endParaRPr lang="es-MX"/>
        </a:p>
      </dgm:t>
    </dgm:pt>
    <dgm:pt modelId="{B2828325-A6CC-48C6-9F9B-63A84260F61E}">
      <dgm:prSet custT="1"/>
      <dgm:spPr/>
      <dgm:t>
        <a:bodyPr/>
        <a:lstStyle/>
        <a:p>
          <a:pPr rtl="0"/>
          <a:r>
            <a:rPr lang="es-MX" sz="1600" dirty="0" smtClean="0"/>
            <a:t>INGRESOS PETROLEROS DEL SECTOR PÚBLICO</a:t>
          </a:r>
          <a:endParaRPr lang="es-MX" sz="1600" dirty="0"/>
        </a:p>
      </dgm:t>
    </dgm:pt>
    <dgm:pt modelId="{C4352D9F-CBCC-4B8F-AEC0-395F6C1EA1C6}" type="parTrans" cxnId="{C1DE045F-E219-4B7F-AA20-1D6EB4EAD7E4}">
      <dgm:prSet/>
      <dgm:spPr/>
      <dgm:t>
        <a:bodyPr/>
        <a:lstStyle/>
        <a:p>
          <a:endParaRPr lang="es-MX"/>
        </a:p>
      </dgm:t>
    </dgm:pt>
    <dgm:pt modelId="{EA71EA7D-6267-485D-87BA-11968A558EF7}" type="sibTrans" cxnId="{C1DE045F-E219-4B7F-AA20-1D6EB4EAD7E4}">
      <dgm:prSet/>
      <dgm:spPr/>
      <dgm:t>
        <a:bodyPr/>
        <a:lstStyle/>
        <a:p>
          <a:endParaRPr lang="es-MX"/>
        </a:p>
      </dgm:t>
    </dgm:pt>
    <dgm:pt modelId="{BCAEFDD4-97F2-42CE-9509-F25F1B7EB279}">
      <dgm:prSet custT="1"/>
      <dgm:spPr/>
      <dgm:t>
        <a:bodyPr/>
        <a:lstStyle/>
        <a:p>
          <a:pPr rtl="0"/>
          <a:r>
            <a:rPr lang="es-MX" sz="1600" dirty="0" smtClean="0"/>
            <a:t>INGRESOS DE LA COMISIÓN FEDERAL DE ELECTRICIDAD</a:t>
          </a:r>
          <a:endParaRPr lang="es-MX" sz="1600" dirty="0"/>
        </a:p>
      </dgm:t>
    </dgm:pt>
    <dgm:pt modelId="{FE0F950F-A790-4F84-A605-A47672EDF9CE}" type="parTrans" cxnId="{E000FB5E-EF4A-4A95-8933-9577498210C7}">
      <dgm:prSet/>
      <dgm:spPr/>
      <dgm:t>
        <a:bodyPr/>
        <a:lstStyle/>
        <a:p>
          <a:endParaRPr lang="es-MX"/>
        </a:p>
      </dgm:t>
    </dgm:pt>
    <dgm:pt modelId="{349883E1-FEBC-4616-A1D9-F37A5C627D19}" type="sibTrans" cxnId="{E000FB5E-EF4A-4A95-8933-9577498210C7}">
      <dgm:prSet/>
      <dgm:spPr/>
      <dgm:t>
        <a:bodyPr/>
        <a:lstStyle/>
        <a:p>
          <a:endParaRPr lang="es-MX"/>
        </a:p>
      </dgm:t>
    </dgm:pt>
    <dgm:pt modelId="{E1B7B616-BA85-46F8-A3FD-8761D4FEFF09}">
      <dgm:prSet custT="1"/>
      <dgm:spPr/>
      <dgm:t>
        <a:bodyPr/>
        <a:lstStyle/>
        <a:p>
          <a:pPr rtl="0"/>
          <a:r>
            <a:rPr lang="es-MX" sz="1600" dirty="0" smtClean="0"/>
            <a:t>CUOTAS DEL IMSS E </a:t>
          </a:r>
          <a:r>
            <a:rPr lang="es-MX" sz="1600" dirty="0" err="1" smtClean="0"/>
            <a:t>ISSSTE</a:t>
          </a:r>
          <a:endParaRPr lang="es-MX" sz="1600" dirty="0"/>
        </a:p>
      </dgm:t>
    </dgm:pt>
    <dgm:pt modelId="{474C3312-AF0F-4864-A74F-6A1CA6E59BB8}" type="parTrans" cxnId="{361BB9C9-934A-404F-B1FE-ADF95496D83B}">
      <dgm:prSet/>
      <dgm:spPr/>
      <dgm:t>
        <a:bodyPr/>
        <a:lstStyle/>
        <a:p>
          <a:endParaRPr lang="es-MX"/>
        </a:p>
      </dgm:t>
    </dgm:pt>
    <dgm:pt modelId="{96E13EA3-F6AA-4D87-BEF4-9FD85C0B21FB}" type="sibTrans" cxnId="{361BB9C9-934A-404F-B1FE-ADF95496D83B}">
      <dgm:prSet/>
      <dgm:spPr/>
      <dgm:t>
        <a:bodyPr/>
        <a:lstStyle/>
        <a:p>
          <a:endParaRPr lang="es-MX"/>
        </a:p>
      </dgm:t>
    </dgm:pt>
    <dgm:pt modelId="{0B02FC11-1681-4F38-96FC-E5A3A90A50BA}" type="pres">
      <dgm:prSet presAssocID="{D87C29A2-E163-4328-A66C-17B43E433372}" presName="hierChild1" presStyleCnt="0">
        <dgm:presLayoutVars>
          <dgm:chPref val="1"/>
          <dgm:dir/>
          <dgm:animOne val="branch"/>
          <dgm:animLvl val="lvl"/>
          <dgm:resizeHandles/>
        </dgm:presLayoutVars>
      </dgm:prSet>
      <dgm:spPr/>
      <dgm:t>
        <a:bodyPr/>
        <a:lstStyle/>
        <a:p>
          <a:endParaRPr lang="es-MX"/>
        </a:p>
      </dgm:t>
    </dgm:pt>
    <dgm:pt modelId="{9581F5D1-3D61-4E6F-AC67-5963A500623A}" type="pres">
      <dgm:prSet presAssocID="{B2828325-A6CC-48C6-9F9B-63A84260F61E}" presName="hierRoot1" presStyleCnt="0"/>
      <dgm:spPr/>
    </dgm:pt>
    <dgm:pt modelId="{86775E94-A2BE-475E-890C-2190D7D81044}" type="pres">
      <dgm:prSet presAssocID="{B2828325-A6CC-48C6-9F9B-63A84260F61E}" presName="composite" presStyleCnt="0"/>
      <dgm:spPr/>
    </dgm:pt>
    <dgm:pt modelId="{0BD3D0D6-497F-4F45-84BA-A12BE0923747}" type="pres">
      <dgm:prSet presAssocID="{B2828325-A6CC-48C6-9F9B-63A84260F61E}" presName="image" presStyleLbl="node0" presStyleIdx="0" presStyleCnt="3"/>
      <dgm:spPr/>
    </dgm:pt>
    <dgm:pt modelId="{ADA812B5-1022-436C-B9B6-495EA6D4F74B}" type="pres">
      <dgm:prSet presAssocID="{B2828325-A6CC-48C6-9F9B-63A84260F61E}" presName="text" presStyleLbl="revTx" presStyleIdx="0" presStyleCnt="3" custScaleX="167370" custLinFactNeighborX="20607" custLinFactNeighborY="-12727">
        <dgm:presLayoutVars>
          <dgm:chPref val="3"/>
        </dgm:presLayoutVars>
      </dgm:prSet>
      <dgm:spPr/>
      <dgm:t>
        <a:bodyPr/>
        <a:lstStyle/>
        <a:p>
          <a:endParaRPr lang="es-MX"/>
        </a:p>
      </dgm:t>
    </dgm:pt>
    <dgm:pt modelId="{BAF54313-8B35-4BDE-8A14-5D4F542D01AE}" type="pres">
      <dgm:prSet presAssocID="{B2828325-A6CC-48C6-9F9B-63A84260F61E}" presName="hierChild2" presStyleCnt="0"/>
      <dgm:spPr/>
    </dgm:pt>
    <dgm:pt modelId="{F77863CB-5F8E-4822-AD89-448583F88D75}" type="pres">
      <dgm:prSet presAssocID="{BCAEFDD4-97F2-42CE-9509-F25F1B7EB279}" presName="hierRoot1" presStyleCnt="0"/>
      <dgm:spPr/>
    </dgm:pt>
    <dgm:pt modelId="{413C1ABC-E460-42B3-8EFB-A8558440C8A6}" type="pres">
      <dgm:prSet presAssocID="{BCAEFDD4-97F2-42CE-9509-F25F1B7EB279}" presName="composite" presStyleCnt="0"/>
      <dgm:spPr/>
    </dgm:pt>
    <dgm:pt modelId="{3AD615DE-1712-445E-A73E-D393C79D5415}" type="pres">
      <dgm:prSet presAssocID="{BCAEFDD4-97F2-42CE-9509-F25F1B7EB279}" presName="image" presStyleLbl="node0" presStyleIdx="1" presStyleCnt="3"/>
      <dgm:spPr/>
    </dgm:pt>
    <dgm:pt modelId="{BF646CAC-B66C-43D4-8CC8-13CFE3729567}" type="pres">
      <dgm:prSet presAssocID="{BCAEFDD4-97F2-42CE-9509-F25F1B7EB279}" presName="text" presStyleLbl="revTx" presStyleIdx="1" presStyleCnt="3" custScaleX="198029" custLinFactNeighborX="51478" custLinFactNeighborY="-5411">
        <dgm:presLayoutVars>
          <dgm:chPref val="3"/>
        </dgm:presLayoutVars>
      </dgm:prSet>
      <dgm:spPr/>
      <dgm:t>
        <a:bodyPr/>
        <a:lstStyle/>
        <a:p>
          <a:endParaRPr lang="es-MX"/>
        </a:p>
      </dgm:t>
    </dgm:pt>
    <dgm:pt modelId="{6A61849F-6388-4620-9B85-12C489070A26}" type="pres">
      <dgm:prSet presAssocID="{BCAEFDD4-97F2-42CE-9509-F25F1B7EB279}" presName="hierChild2" presStyleCnt="0"/>
      <dgm:spPr/>
    </dgm:pt>
    <dgm:pt modelId="{1FE1852E-D5D6-4B33-AC4B-0115E4BF91CC}" type="pres">
      <dgm:prSet presAssocID="{E1B7B616-BA85-46F8-A3FD-8761D4FEFF09}" presName="hierRoot1" presStyleCnt="0"/>
      <dgm:spPr/>
    </dgm:pt>
    <dgm:pt modelId="{31DD9FD4-A64D-4CD4-A84D-90AB29840215}" type="pres">
      <dgm:prSet presAssocID="{E1B7B616-BA85-46F8-A3FD-8761D4FEFF09}" presName="composite" presStyleCnt="0"/>
      <dgm:spPr/>
    </dgm:pt>
    <dgm:pt modelId="{6A178F69-894A-4BB7-96A8-F822EE353D6E}" type="pres">
      <dgm:prSet presAssocID="{E1B7B616-BA85-46F8-A3FD-8761D4FEFF09}" presName="image" presStyleLbl="node0" presStyleIdx="2" presStyleCnt="3" custLinFactX="-200000" custLinFactY="56756" custLinFactNeighborX="-213422" custLinFactNeighborY="100000"/>
      <dgm:spPr/>
    </dgm:pt>
    <dgm:pt modelId="{D6A5D070-1B77-4C9F-822A-DB5CED5D75EE}" type="pres">
      <dgm:prSet presAssocID="{E1B7B616-BA85-46F8-A3FD-8761D4FEFF09}" presName="text" presStyleLbl="revTx" presStyleIdx="2" presStyleCnt="3" custScaleX="167370" custLinFactX="-100000" custLinFactY="78480" custLinFactNeighborX="-137082" custLinFactNeighborY="100000">
        <dgm:presLayoutVars>
          <dgm:chPref val="3"/>
        </dgm:presLayoutVars>
      </dgm:prSet>
      <dgm:spPr/>
      <dgm:t>
        <a:bodyPr/>
        <a:lstStyle/>
        <a:p>
          <a:endParaRPr lang="es-MX"/>
        </a:p>
      </dgm:t>
    </dgm:pt>
    <dgm:pt modelId="{812DF59C-2799-42C7-A4A1-E179241253C2}" type="pres">
      <dgm:prSet presAssocID="{E1B7B616-BA85-46F8-A3FD-8761D4FEFF09}" presName="hierChild2" presStyleCnt="0"/>
      <dgm:spPr/>
    </dgm:pt>
  </dgm:ptLst>
  <dgm:cxnLst>
    <dgm:cxn modelId="{9885C76B-DFE5-4452-A129-2E022071117B}" type="presOf" srcId="{E1B7B616-BA85-46F8-A3FD-8761D4FEFF09}" destId="{D6A5D070-1B77-4C9F-822A-DB5CED5D75EE}" srcOrd="0" destOrd="0" presId="urn:microsoft.com/office/officeart/2009/layout/CirclePictureHierarchy"/>
    <dgm:cxn modelId="{361BB9C9-934A-404F-B1FE-ADF95496D83B}" srcId="{D87C29A2-E163-4328-A66C-17B43E433372}" destId="{E1B7B616-BA85-46F8-A3FD-8761D4FEFF09}" srcOrd="2" destOrd="0" parTransId="{474C3312-AF0F-4864-A74F-6A1CA6E59BB8}" sibTransId="{96E13EA3-F6AA-4D87-BEF4-9FD85C0B21FB}"/>
    <dgm:cxn modelId="{7AD86800-9C70-44F0-9323-C087A960F1F0}" type="presOf" srcId="{B2828325-A6CC-48C6-9F9B-63A84260F61E}" destId="{ADA812B5-1022-436C-B9B6-495EA6D4F74B}" srcOrd="0" destOrd="0" presId="urn:microsoft.com/office/officeart/2009/layout/CirclePictureHierarchy"/>
    <dgm:cxn modelId="{52D609EB-C46E-4799-AB67-1FD68F3A512F}" type="presOf" srcId="{D87C29A2-E163-4328-A66C-17B43E433372}" destId="{0B02FC11-1681-4F38-96FC-E5A3A90A50BA}" srcOrd="0" destOrd="0" presId="urn:microsoft.com/office/officeart/2009/layout/CirclePictureHierarchy"/>
    <dgm:cxn modelId="{C1DE045F-E219-4B7F-AA20-1D6EB4EAD7E4}" srcId="{D87C29A2-E163-4328-A66C-17B43E433372}" destId="{B2828325-A6CC-48C6-9F9B-63A84260F61E}" srcOrd="0" destOrd="0" parTransId="{C4352D9F-CBCC-4B8F-AEC0-395F6C1EA1C6}" sibTransId="{EA71EA7D-6267-485D-87BA-11968A558EF7}"/>
    <dgm:cxn modelId="{E000FB5E-EF4A-4A95-8933-9577498210C7}" srcId="{D87C29A2-E163-4328-A66C-17B43E433372}" destId="{BCAEFDD4-97F2-42CE-9509-F25F1B7EB279}" srcOrd="1" destOrd="0" parTransId="{FE0F950F-A790-4F84-A605-A47672EDF9CE}" sibTransId="{349883E1-FEBC-4616-A1D9-F37A5C627D19}"/>
    <dgm:cxn modelId="{C9A4EBD4-D25D-4A93-839E-C1F735D5973B}" type="presOf" srcId="{BCAEFDD4-97F2-42CE-9509-F25F1B7EB279}" destId="{BF646CAC-B66C-43D4-8CC8-13CFE3729567}" srcOrd="0" destOrd="0" presId="urn:microsoft.com/office/officeart/2009/layout/CirclePictureHierarchy"/>
    <dgm:cxn modelId="{73B30293-70CA-429B-8970-3437D7F38C11}" type="presParOf" srcId="{0B02FC11-1681-4F38-96FC-E5A3A90A50BA}" destId="{9581F5D1-3D61-4E6F-AC67-5963A500623A}" srcOrd="0" destOrd="0" presId="urn:microsoft.com/office/officeart/2009/layout/CirclePictureHierarchy"/>
    <dgm:cxn modelId="{7B50C609-1F69-4DB3-804C-BC115C8EB10C}" type="presParOf" srcId="{9581F5D1-3D61-4E6F-AC67-5963A500623A}" destId="{86775E94-A2BE-475E-890C-2190D7D81044}" srcOrd="0" destOrd="0" presId="urn:microsoft.com/office/officeart/2009/layout/CirclePictureHierarchy"/>
    <dgm:cxn modelId="{7E9F5DBC-B5AE-4B5B-8FC6-2E812A66D6C0}" type="presParOf" srcId="{86775E94-A2BE-475E-890C-2190D7D81044}" destId="{0BD3D0D6-497F-4F45-84BA-A12BE0923747}" srcOrd="0" destOrd="0" presId="urn:microsoft.com/office/officeart/2009/layout/CirclePictureHierarchy"/>
    <dgm:cxn modelId="{B1A9AC2D-0F08-42F1-A0F5-F53F9BDC2CB0}" type="presParOf" srcId="{86775E94-A2BE-475E-890C-2190D7D81044}" destId="{ADA812B5-1022-436C-B9B6-495EA6D4F74B}" srcOrd="1" destOrd="0" presId="urn:microsoft.com/office/officeart/2009/layout/CirclePictureHierarchy"/>
    <dgm:cxn modelId="{C6751BB0-1778-4FE2-B16F-36DCD2D7A579}" type="presParOf" srcId="{9581F5D1-3D61-4E6F-AC67-5963A500623A}" destId="{BAF54313-8B35-4BDE-8A14-5D4F542D01AE}" srcOrd="1" destOrd="0" presId="urn:microsoft.com/office/officeart/2009/layout/CirclePictureHierarchy"/>
    <dgm:cxn modelId="{288409B6-5CA1-41A0-8DC3-6E91A383BFD8}" type="presParOf" srcId="{0B02FC11-1681-4F38-96FC-E5A3A90A50BA}" destId="{F77863CB-5F8E-4822-AD89-448583F88D75}" srcOrd="1" destOrd="0" presId="urn:microsoft.com/office/officeart/2009/layout/CirclePictureHierarchy"/>
    <dgm:cxn modelId="{D398FD00-1DDA-40B6-BBE6-A43AD18820EA}" type="presParOf" srcId="{F77863CB-5F8E-4822-AD89-448583F88D75}" destId="{413C1ABC-E460-42B3-8EFB-A8558440C8A6}" srcOrd="0" destOrd="0" presId="urn:microsoft.com/office/officeart/2009/layout/CirclePictureHierarchy"/>
    <dgm:cxn modelId="{2CE2DFA1-5835-4514-A748-B8BA44BF5745}" type="presParOf" srcId="{413C1ABC-E460-42B3-8EFB-A8558440C8A6}" destId="{3AD615DE-1712-445E-A73E-D393C79D5415}" srcOrd="0" destOrd="0" presId="urn:microsoft.com/office/officeart/2009/layout/CirclePictureHierarchy"/>
    <dgm:cxn modelId="{22971F3D-97A8-4A53-B5C4-A344DBBCA7AD}" type="presParOf" srcId="{413C1ABC-E460-42B3-8EFB-A8558440C8A6}" destId="{BF646CAC-B66C-43D4-8CC8-13CFE3729567}" srcOrd="1" destOrd="0" presId="urn:microsoft.com/office/officeart/2009/layout/CirclePictureHierarchy"/>
    <dgm:cxn modelId="{8BBA01E9-FC2E-4BC4-9989-8F3A009E95D7}" type="presParOf" srcId="{F77863CB-5F8E-4822-AD89-448583F88D75}" destId="{6A61849F-6388-4620-9B85-12C489070A26}" srcOrd="1" destOrd="0" presId="urn:microsoft.com/office/officeart/2009/layout/CirclePictureHierarchy"/>
    <dgm:cxn modelId="{8315E01F-82B5-46D8-81DE-14D82422A863}" type="presParOf" srcId="{0B02FC11-1681-4F38-96FC-E5A3A90A50BA}" destId="{1FE1852E-D5D6-4B33-AC4B-0115E4BF91CC}" srcOrd="2" destOrd="0" presId="urn:microsoft.com/office/officeart/2009/layout/CirclePictureHierarchy"/>
    <dgm:cxn modelId="{09C7ACDD-6238-4577-8563-682A75AF8619}" type="presParOf" srcId="{1FE1852E-D5D6-4B33-AC4B-0115E4BF91CC}" destId="{31DD9FD4-A64D-4CD4-A84D-90AB29840215}" srcOrd="0" destOrd="0" presId="urn:microsoft.com/office/officeart/2009/layout/CirclePictureHierarchy"/>
    <dgm:cxn modelId="{73A93D1F-34C7-4C91-9FDD-3505E127E48F}" type="presParOf" srcId="{31DD9FD4-A64D-4CD4-A84D-90AB29840215}" destId="{6A178F69-894A-4BB7-96A8-F822EE353D6E}" srcOrd="0" destOrd="0" presId="urn:microsoft.com/office/officeart/2009/layout/CirclePictureHierarchy"/>
    <dgm:cxn modelId="{CE1933AD-5C38-4DFB-9D40-4B7032A6035B}" type="presParOf" srcId="{31DD9FD4-A64D-4CD4-A84D-90AB29840215}" destId="{D6A5D070-1B77-4C9F-822A-DB5CED5D75EE}" srcOrd="1" destOrd="0" presId="urn:microsoft.com/office/officeart/2009/layout/CirclePictureHierarchy"/>
    <dgm:cxn modelId="{50310168-E690-460D-BCBB-5CF761794D29}" type="presParOf" srcId="{1FE1852E-D5D6-4B33-AC4B-0115E4BF91CC}" destId="{812DF59C-2799-42C7-A4A1-E179241253C2}"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89166BA-F52A-4CC4-B48F-615F58091B02}" type="doc">
      <dgm:prSet loTypeId="urn:microsoft.com/office/officeart/2005/8/layout/vList2" loCatId="list" qsTypeId="urn:microsoft.com/office/officeart/2005/8/quickstyle/simple1" qsCatId="simple" csTypeId="urn:microsoft.com/office/officeart/2005/8/colors/accent2_4" csCatId="accent2"/>
      <dgm:spPr/>
      <dgm:t>
        <a:bodyPr/>
        <a:lstStyle/>
        <a:p>
          <a:endParaRPr lang="es-MX"/>
        </a:p>
      </dgm:t>
    </dgm:pt>
    <dgm:pt modelId="{02E9BA04-6F2D-49F2-8641-6B07BD871CF5}">
      <dgm:prSet/>
      <dgm:spPr/>
      <dgm:t>
        <a:bodyPr/>
        <a:lstStyle/>
        <a:p>
          <a:pPr rtl="0"/>
          <a:r>
            <a:rPr lang="es-MX" dirty="0" smtClean="0"/>
            <a:t>El principal ingreso es aquel proveniente de los ingresos petroleros (Petróleos Mexicanos, (PEMEX), Derechos petroleros y Fondo Mexicano del Petróleo (</a:t>
          </a:r>
          <a:r>
            <a:rPr lang="es-MX" dirty="0" err="1" smtClean="0"/>
            <a:t>FMP</a:t>
          </a:r>
          <a:r>
            <a:rPr lang="es-MX" dirty="0" smtClean="0"/>
            <a:t>)), los cuales representan el 18.6 % de la </a:t>
          </a:r>
          <a:r>
            <a:rPr lang="es-MX" dirty="0" err="1" smtClean="0"/>
            <a:t>LIF</a:t>
          </a:r>
          <a:r>
            <a:rPr lang="es-MX" dirty="0" smtClean="0"/>
            <a:t>, le siguen los ingresos por la CFE, que representa 6.6 % de los ingresos totales. En tercer lugar se encuentran las cuotas del IMSS e </a:t>
          </a:r>
          <a:r>
            <a:rPr lang="es-MX" dirty="0" err="1" smtClean="0"/>
            <a:t>ISSSTE</a:t>
          </a:r>
          <a:r>
            <a:rPr lang="es-MX" dirty="0" smtClean="0"/>
            <a:t>, el cual representa el 5.5 % de los ingresos totales.</a:t>
          </a:r>
          <a:endParaRPr lang="es-MX" dirty="0"/>
        </a:p>
      </dgm:t>
    </dgm:pt>
    <dgm:pt modelId="{8F96FC1E-736E-4470-9D31-01C0593C1887}" type="sibTrans" cxnId="{0B4A6F5B-DDFC-453F-B036-2E16D5F25439}">
      <dgm:prSet/>
      <dgm:spPr/>
      <dgm:t>
        <a:bodyPr/>
        <a:lstStyle/>
        <a:p>
          <a:endParaRPr lang="es-MX"/>
        </a:p>
      </dgm:t>
    </dgm:pt>
    <dgm:pt modelId="{ED1EC726-C83B-4F96-907D-1F0F56F557DA}" type="parTrans" cxnId="{0B4A6F5B-DDFC-453F-B036-2E16D5F25439}">
      <dgm:prSet/>
      <dgm:spPr/>
      <dgm:t>
        <a:bodyPr/>
        <a:lstStyle/>
        <a:p>
          <a:endParaRPr lang="es-MX"/>
        </a:p>
      </dgm:t>
    </dgm:pt>
    <dgm:pt modelId="{28E0C37C-E3A1-48F4-91D0-16DF2F6541AD}" type="pres">
      <dgm:prSet presAssocID="{289166BA-F52A-4CC4-B48F-615F58091B02}" presName="linear" presStyleCnt="0">
        <dgm:presLayoutVars>
          <dgm:animLvl val="lvl"/>
          <dgm:resizeHandles val="exact"/>
        </dgm:presLayoutVars>
      </dgm:prSet>
      <dgm:spPr/>
      <dgm:t>
        <a:bodyPr/>
        <a:lstStyle/>
        <a:p>
          <a:endParaRPr lang="es-MX"/>
        </a:p>
      </dgm:t>
    </dgm:pt>
    <dgm:pt modelId="{DE4640A5-7B4B-4171-9FED-97D275986BDD}" type="pres">
      <dgm:prSet presAssocID="{02E9BA04-6F2D-49F2-8641-6B07BD871CF5}" presName="parentText" presStyleLbl="node1" presStyleIdx="0" presStyleCnt="1">
        <dgm:presLayoutVars>
          <dgm:chMax val="0"/>
          <dgm:bulletEnabled val="1"/>
        </dgm:presLayoutVars>
      </dgm:prSet>
      <dgm:spPr/>
      <dgm:t>
        <a:bodyPr/>
        <a:lstStyle/>
        <a:p>
          <a:endParaRPr lang="es-MX"/>
        </a:p>
      </dgm:t>
    </dgm:pt>
  </dgm:ptLst>
  <dgm:cxnLst>
    <dgm:cxn modelId="{A6C53831-2082-4BD2-BB25-03C4A9D36F62}" type="presOf" srcId="{289166BA-F52A-4CC4-B48F-615F58091B02}" destId="{28E0C37C-E3A1-48F4-91D0-16DF2F6541AD}" srcOrd="0" destOrd="0" presId="urn:microsoft.com/office/officeart/2005/8/layout/vList2"/>
    <dgm:cxn modelId="{0B4A6F5B-DDFC-453F-B036-2E16D5F25439}" srcId="{289166BA-F52A-4CC4-B48F-615F58091B02}" destId="{02E9BA04-6F2D-49F2-8641-6B07BD871CF5}" srcOrd="0" destOrd="0" parTransId="{ED1EC726-C83B-4F96-907D-1F0F56F557DA}" sibTransId="{8F96FC1E-736E-4470-9D31-01C0593C1887}"/>
    <dgm:cxn modelId="{25E551AA-06F7-49C2-89B1-FEDCFCC948C9}" type="presOf" srcId="{02E9BA04-6F2D-49F2-8641-6B07BD871CF5}" destId="{DE4640A5-7B4B-4171-9FED-97D275986BDD}" srcOrd="0" destOrd="0" presId="urn:microsoft.com/office/officeart/2005/8/layout/vList2"/>
    <dgm:cxn modelId="{DFD2DEE6-DA70-47C5-AA37-7B6B7FFD5522}" type="presParOf" srcId="{28E0C37C-E3A1-48F4-91D0-16DF2F6541AD}" destId="{DE4640A5-7B4B-4171-9FED-97D275986BD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A3460F2-838B-42D7-845D-C4F6C59697F8}" type="doc">
      <dgm:prSet loTypeId="urn:microsoft.com/office/officeart/2005/8/layout/vList2" loCatId="list" qsTypeId="urn:microsoft.com/office/officeart/2005/8/quickstyle/simple1" qsCatId="simple" csTypeId="urn:microsoft.com/office/officeart/2005/8/colors/accent3_3" csCatId="accent3"/>
      <dgm:spPr/>
      <dgm:t>
        <a:bodyPr/>
        <a:lstStyle/>
        <a:p>
          <a:endParaRPr lang="es-MX"/>
        </a:p>
      </dgm:t>
    </dgm:pt>
    <dgm:pt modelId="{DDFD4C79-67D0-4D7B-8755-E4C1480F3974}">
      <dgm:prSet/>
      <dgm:spPr/>
      <dgm:t>
        <a:bodyPr/>
        <a:lstStyle/>
        <a:p>
          <a:pPr rtl="0"/>
          <a:r>
            <a:rPr lang="es-MX" dirty="0" smtClean="0"/>
            <a:t>Los </a:t>
          </a:r>
          <a:r>
            <a:rPr lang="es-MX" b="1" dirty="0" smtClean="0"/>
            <a:t>ingresos petroleros </a:t>
          </a:r>
          <a:r>
            <a:rPr lang="es-MX" dirty="0" smtClean="0"/>
            <a:t>en la </a:t>
          </a:r>
          <a:r>
            <a:rPr lang="es-MX" dirty="0" err="1" smtClean="0"/>
            <a:t>LIF</a:t>
          </a:r>
          <a:r>
            <a:rPr lang="es-MX" dirty="0" smtClean="0"/>
            <a:t> pueden ser identificados como los ingresos de perforación para producir hidrocarburos. En el régimen fiscal actual se incluyen: los ingresos de Petróleos Mexicanos (PEMEX), transferencias del Fondo Mexicano del Petróleo, impuestos en la Actividad de exploración y extracción de hidrocarburos, y una proporción del ingreso. </a:t>
          </a:r>
          <a:endParaRPr lang="es-MX" dirty="0"/>
        </a:p>
      </dgm:t>
    </dgm:pt>
    <dgm:pt modelId="{5D90D690-17AC-41F1-86EC-7216E5144D8C}" type="parTrans" cxnId="{BE1966A7-1C21-44E2-8327-04B8963603BF}">
      <dgm:prSet/>
      <dgm:spPr/>
      <dgm:t>
        <a:bodyPr/>
        <a:lstStyle/>
        <a:p>
          <a:endParaRPr lang="es-MX"/>
        </a:p>
      </dgm:t>
    </dgm:pt>
    <dgm:pt modelId="{7DCAF594-6DEC-4A00-9176-6A2EF5814C9E}" type="sibTrans" cxnId="{BE1966A7-1C21-44E2-8327-04B8963603BF}">
      <dgm:prSet/>
      <dgm:spPr/>
      <dgm:t>
        <a:bodyPr/>
        <a:lstStyle/>
        <a:p>
          <a:endParaRPr lang="es-MX"/>
        </a:p>
      </dgm:t>
    </dgm:pt>
    <dgm:pt modelId="{36CF1F82-489D-4F57-AF30-4E1E691E99B2}" type="pres">
      <dgm:prSet presAssocID="{6A3460F2-838B-42D7-845D-C4F6C59697F8}" presName="linear" presStyleCnt="0">
        <dgm:presLayoutVars>
          <dgm:animLvl val="lvl"/>
          <dgm:resizeHandles val="exact"/>
        </dgm:presLayoutVars>
      </dgm:prSet>
      <dgm:spPr/>
      <dgm:t>
        <a:bodyPr/>
        <a:lstStyle/>
        <a:p>
          <a:endParaRPr lang="es-MX"/>
        </a:p>
      </dgm:t>
    </dgm:pt>
    <dgm:pt modelId="{B0190196-E4D7-448C-8809-0641DBC8786B}" type="pres">
      <dgm:prSet presAssocID="{DDFD4C79-67D0-4D7B-8755-E4C1480F3974}" presName="parentText" presStyleLbl="node1" presStyleIdx="0" presStyleCnt="1">
        <dgm:presLayoutVars>
          <dgm:chMax val="0"/>
          <dgm:bulletEnabled val="1"/>
        </dgm:presLayoutVars>
      </dgm:prSet>
      <dgm:spPr/>
      <dgm:t>
        <a:bodyPr/>
        <a:lstStyle/>
        <a:p>
          <a:endParaRPr lang="es-MX"/>
        </a:p>
      </dgm:t>
    </dgm:pt>
  </dgm:ptLst>
  <dgm:cxnLst>
    <dgm:cxn modelId="{81A7238B-FFCD-408D-99B2-89381803E9E2}" type="presOf" srcId="{DDFD4C79-67D0-4D7B-8755-E4C1480F3974}" destId="{B0190196-E4D7-448C-8809-0641DBC8786B}" srcOrd="0" destOrd="0" presId="urn:microsoft.com/office/officeart/2005/8/layout/vList2"/>
    <dgm:cxn modelId="{BE1966A7-1C21-44E2-8327-04B8963603BF}" srcId="{6A3460F2-838B-42D7-845D-C4F6C59697F8}" destId="{DDFD4C79-67D0-4D7B-8755-E4C1480F3974}" srcOrd="0" destOrd="0" parTransId="{5D90D690-17AC-41F1-86EC-7216E5144D8C}" sibTransId="{7DCAF594-6DEC-4A00-9176-6A2EF5814C9E}"/>
    <dgm:cxn modelId="{7875F700-4A14-4B1A-B981-7CAA064EC70C}" type="presOf" srcId="{6A3460F2-838B-42D7-845D-C4F6C59697F8}" destId="{36CF1F82-489D-4F57-AF30-4E1E691E99B2}" srcOrd="0" destOrd="0" presId="urn:microsoft.com/office/officeart/2005/8/layout/vList2"/>
    <dgm:cxn modelId="{9B753520-77AF-4AF6-BE67-FC6B0DA035F0}" type="presParOf" srcId="{36CF1F82-489D-4F57-AF30-4E1E691E99B2}" destId="{B0190196-E4D7-448C-8809-0641DBC8786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65B7420-863D-4CFD-B44C-A702B848067E}"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s-MX"/>
        </a:p>
      </dgm:t>
    </dgm:pt>
    <dgm:pt modelId="{2B938726-7153-4BAF-8322-EDA605BB7300}">
      <dgm:prSet/>
      <dgm:spPr/>
      <dgm:t>
        <a:bodyPr/>
        <a:lstStyle/>
        <a:p>
          <a:pPr rtl="0"/>
          <a:r>
            <a:rPr lang="es-MX" dirty="0" smtClean="0"/>
            <a:t>Sin embargo, en </a:t>
          </a:r>
          <a:r>
            <a:rPr lang="es-MX" b="1" dirty="0" smtClean="0"/>
            <a:t>la Ley de Presupuesto y Responsabilidad Hacendaria (</a:t>
          </a:r>
          <a:r>
            <a:rPr lang="es-MX" b="1" dirty="0" err="1" smtClean="0"/>
            <a:t>LPRH</a:t>
          </a:r>
          <a:r>
            <a:rPr lang="es-MX" b="1" dirty="0" smtClean="0"/>
            <a:t>), Artículo 2 Fracción XXX Bis.</a:t>
          </a:r>
          <a:r>
            <a:rPr lang="es-MX" dirty="0" smtClean="0"/>
            <a:t>, los ingresos petroleros se definen como: los recursos del Gobierno Federal que se recaudan a partir de las transferencias del Fondo Mexicano del Petróleo y la recaudación a partir de los ingresos generado por los contratos y las designaciones por exploración y extracción de hidrocarbono.</a:t>
          </a:r>
          <a:endParaRPr lang="es-MX" dirty="0"/>
        </a:p>
      </dgm:t>
    </dgm:pt>
    <dgm:pt modelId="{A0B91FDA-4E43-4BAB-8FAD-2DC32A16AC5B}" type="parTrans" cxnId="{93CB74C9-24D3-4ACE-B263-C25E4504F92A}">
      <dgm:prSet/>
      <dgm:spPr/>
      <dgm:t>
        <a:bodyPr/>
        <a:lstStyle/>
        <a:p>
          <a:endParaRPr lang="es-MX"/>
        </a:p>
      </dgm:t>
    </dgm:pt>
    <dgm:pt modelId="{89AC1EC3-5989-4A06-8A98-15A26BEB5BE9}" type="sibTrans" cxnId="{93CB74C9-24D3-4ACE-B263-C25E4504F92A}">
      <dgm:prSet/>
      <dgm:spPr/>
      <dgm:t>
        <a:bodyPr/>
        <a:lstStyle/>
        <a:p>
          <a:endParaRPr lang="es-MX"/>
        </a:p>
      </dgm:t>
    </dgm:pt>
    <dgm:pt modelId="{17792FDC-92ED-4D71-886A-3E0C1ED977A5}">
      <dgm:prSet/>
      <dgm:spPr/>
      <dgm:t>
        <a:bodyPr/>
        <a:lstStyle/>
        <a:p>
          <a:pPr rtl="0"/>
          <a:r>
            <a:rPr lang="es-MX" smtClean="0"/>
            <a:t>Los ingresos petroleros del gobierno federal estimados en la LIF 2016 equivalen a 486,046.4mdp (2.5 % del PIB).</a:t>
          </a:r>
          <a:endParaRPr lang="es-MX"/>
        </a:p>
      </dgm:t>
    </dgm:pt>
    <dgm:pt modelId="{F19D3E99-33E2-4F71-A5F1-A7C925C68A73}" type="parTrans" cxnId="{D901862A-AFBF-4405-9236-5ABF466D3F1F}">
      <dgm:prSet/>
      <dgm:spPr/>
      <dgm:t>
        <a:bodyPr/>
        <a:lstStyle/>
        <a:p>
          <a:endParaRPr lang="es-MX"/>
        </a:p>
      </dgm:t>
    </dgm:pt>
    <dgm:pt modelId="{CB2033AC-0835-4E8C-A273-37E39E878F7A}" type="sibTrans" cxnId="{D901862A-AFBF-4405-9236-5ABF466D3F1F}">
      <dgm:prSet/>
      <dgm:spPr/>
      <dgm:t>
        <a:bodyPr/>
        <a:lstStyle/>
        <a:p>
          <a:endParaRPr lang="es-MX"/>
        </a:p>
      </dgm:t>
    </dgm:pt>
    <dgm:pt modelId="{CBA16401-5EEC-4DCD-AF9B-26AA67FF734D}" type="pres">
      <dgm:prSet presAssocID="{A65B7420-863D-4CFD-B44C-A702B848067E}" presName="linear" presStyleCnt="0">
        <dgm:presLayoutVars>
          <dgm:animLvl val="lvl"/>
          <dgm:resizeHandles val="exact"/>
        </dgm:presLayoutVars>
      </dgm:prSet>
      <dgm:spPr/>
      <dgm:t>
        <a:bodyPr/>
        <a:lstStyle/>
        <a:p>
          <a:endParaRPr lang="es-MX"/>
        </a:p>
      </dgm:t>
    </dgm:pt>
    <dgm:pt modelId="{CB76788A-86C0-4CFD-BA47-7384D1710DC6}" type="pres">
      <dgm:prSet presAssocID="{2B938726-7153-4BAF-8322-EDA605BB7300}" presName="parentText" presStyleLbl="node1" presStyleIdx="0" presStyleCnt="2" custLinFactY="-3932" custLinFactNeighborX="15292" custLinFactNeighborY="-100000">
        <dgm:presLayoutVars>
          <dgm:chMax val="0"/>
          <dgm:bulletEnabled val="1"/>
        </dgm:presLayoutVars>
      </dgm:prSet>
      <dgm:spPr/>
      <dgm:t>
        <a:bodyPr/>
        <a:lstStyle/>
        <a:p>
          <a:endParaRPr lang="es-MX"/>
        </a:p>
      </dgm:t>
    </dgm:pt>
    <dgm:pt modelId="{EFC8479B-1C43-448B-B6BF-9F37F37F9D3C}" type="pres">
      <dgm:prSet presAssocID="{89AC1EC3-5989-4A06-8A98-15A26BEB5BE9}" presName="spacer" presStyleCnt="0"/>
      <dgm:spPr/>
    </dgm:pt>
    <dgm:pt modelId="{F3CFBA0A-41F1-4F04-B925-B02FF685B99A}" type="pres">
      <dgm:prSet presAssocID="{17792FDC-92ED-4D71-886A-3E0C1ED977A5}" presName="parentText" presStyleLbl="node1" presStyleIdx="1" presStyleCnt="2">
        <dgm:presLayoutVars>
          <dgm:chMax val="0"/>
          <dgm:bulletEnabled val="1"/>
        </dgm:presLayoutVars>
      </dgm:prSet>
      <dgm:spPr/>
      <dgm:t>
        <a:bodyPr/>
        <a:lstStyle/>
        <a:p>
          <a:endParaRPr lang="es-MX"/>
        </a:p>
      </dgm:t>
    </dgm:pt>
  </dgm:ptLst>
  <dgm:cxnLst>
    <dgm:cxn modelId="{93CB74C9-24D3-4ACE-B263-C25E4504F92A}" srcId="{A65B7420-863D-4CFD-B44C-A702B848067E}" destId="{2B938726-7153-4BAF-8322-EDA605BB7300}" srcOrd="0" destOrd="0" parTransId="{A0B91FDA-4E43-4BAB-8FAD-2DC32A16AC5B}" sibTransId="{89AC1EC3-5989-4A06-8A98-15A26BEB5BE9}"/>
    <dgm:cxn modelId="{1E7E858D-A6B8-480D-A3D1-3831E459AB9E}" type="presOf" srcId="{17792FDC-92ED-4D71-886A-3E0C1ED977A5}" destId="{F3CFBA0A-41F1-4F04-B925-B02FF685B99A}" srcOrd="0" destOrd="0" presId="urn:microsoft.com/office/officeart/2005/8/layout/vList2"/>
    <dgm:cxn modelId="{655807A2-969A-42D6-AFD1-08668FDCBAA1}" type="presOf" srcId="{2B938726-7153-4BAF-8322-EDA605BB7300}" destId="{CB76788A-86C0-4CFD-BA47-7384D1710DC6}" srcOrd="0" destOrd="0" presId="urn:microsoft.com/office/officeart/2005/8/layout/vList2"/>
    <dgm:cxn modelId="{B18C2F4A-2980-46E2-BDBB-E0A62F497607}" type="presOf" srcId="{A65B7420-863D-4CFD-B44C-A702B848067E}" destId="{CBA16401-5EEC-4DCD-AF9B-26AA67FF734D}" srcOrd="0" destOrd="0" presId="urn:microsoft.com/office/officeart/2005/8/layout/vList2"/>
    <dgm:cxn modelId="{D901862A-AFBF-4405-9236-5ABF466D3F1F}" srcId="{A65B7420-863D-4CFD-B44C-A702B848067E}" destId="{17792FDC-92ED-4D71-886A-3E0C1ED977A5}" srcOrd="1" destOrd="0" parTransId="{F19D3E99-33E2-4F71-A5F1-A7C925C68A73}" sibTransId="{CB2033AC-0835-4E8C-A273-37E39E878F7A}"/>
    <dgm:cxn modelId="{78FBE8F8-4260-4459-A3C9-BA9056BB17FE}" type="presParOf" srcId="{CBA16401-5EEC-4DCD-AF9B-26AA67FF734D}" destId="{CB76788A-86C0-4CFD-BA47-7384D1710DC6}" srcOrd="0" destOrd="0" presId="urn:microsoft.com/office/officeart/2005/8/layout/vList2"/>
    <dgm:cxn modelId="{02E3EBBA-1222-401C-944F-D5E8ED28B131}" type="presParOf" srcId="{CBA16401-5EEC-4DCD-AF9B-26AA67FF734D}" destId="{EFC8479B-1C43-448B-B6BF-9F37F37F9D3C}" srcOrd="1" destOrd="0" presId="urn:microsoft.com/office/officeart/2005/8/layout/vList2"/>
    <dgm:cxn modelId="{D7AABBD7-F2CD-49AD-A053-49B88F133AAA}" type="presParOf" srcId="{CBA16401-5EEC-4DCD-AF9B-26AA67FF734D}" destId="{F3CFBA0A-41F1-4F04-B925-B02FF685B99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A5DBE8B-AC9A-4502-A91C-ABC739AA8CD2}" type="doc">
      <dgm:prSet loTypeId="urn:microsoft.com/office/officeart/2005/8/layout/vList3" loCatId="list" qsTypeId="urn:microsoft.com/office/officeart/2005/8/quickstyle/simple1" qsCatId="simple" csTypeId="urn:microsoft.com/office/officeart/2005/8/colors/colorful4" csCatId="colorful" phldr="1"/>
      <dgm:spPr/>
      <dgm:t>
        <a:bodyPr/>
        <a:lstStyle/>
        <a:p>
          <a:endParaRPr lang="es-MX"/>
        </a:p>
      </dgm:t>
    </dgm:pt>
    <dgm:pt modelId="{900FCB1A-3969-4730-971C-F4282B8BC714}">
      <dgm:prSet custT="1"/>
      <dgm:spPr/>
      <dgm:t>
        <a:bodyPr/>
        <a:lstStyle/>
        <a:p>
          <a:pPr rtl="0"/>
          <a:r>
            <a:rPr lang="es-MX" sz="1600" dirty="0" smtClean="0"/>
            <a:t>De acuerdo con el </a:t>
          </a:r>
          <a:r>
            <a:rPr lang="es-MX" sz="1600" b="1" dirty="0" smtClean="0"/>
            <a:t>artículo 5 de la Ley de Comisión Federal de Electricidad</a:t>
          </a:r>
          <a:r>
            <a:rPr lang="es-MX" sz="1600" dirty="0" smtClean="0"/>
            <a:t>, la CFE es responsable de la transmisión y distribución de electricidad como un servicio público en nombre del Estado mexicano. La misma ley constituye la empresa como una empresa productiva del estado. En la </a:t>
          </a:r>
          <a:r>
            <a:rPr lang="es-MX" sz="1600" dirty="0" err="1" smtClean="0"/>
            <a:t>LIF</a:t>
          </a:r>
          <a:r>
            <a:rPr lang="es-MX" sz="1600" dirty="0" smtClean="0"/>
            <a:t>, los ingresos de la CFE se encuentra en la sección 7 (ingresos por la venta de bienes y servicios), el inciso 2 (los ingresos en la utilidad de operación de las empresas productivas del estado), número 2. La cantidad estimada por concepto de la CFE por los legisladores en 2016 equivale a 6.6 % de la </a:t>
          </a:r>
          <a:r>
            <a:rPr lang="es-MX" sz="1600" dirty="0" err="1" smtClean="0"/>
            <a:t>LIF</a:t>
          </a:r>
          <a:r>
            <a:rPr lang="es-MX" sz="1600" dirty="0" smtClean="0"/>
            <a:t> y 1.6 % del PIB</a:t>
          </a:r>
          <a:endParaRPr lang="es-MX" sz="1600" dirty="0"/>
        </a:p>
      </dgm:t>
    </dgm:pt>
    <dgm:pt modelId="{9926C793-A586-4612-A707-997457C17546}" type="parTrans" cxnId="{1A7A3E83-1576-41E0-90CA-920A622CE8A4}">
      <dgm:prSet/>
      <dgm:spPr/>
      <dgm:t>
        <a:bodyPr/>
        <a:lstStyle/>
        <a:p>
          <a:endParaRPr lang="es-MX"/>
        </a:p>
      </dgm:t>
    </dgm:pt>
    <dgm:pt modelId="{762C88CE-7856-4F6E-89BE-129053228B86}" type="sibTrans" cxnId="{1A7A3E83-1576-41E0-90CA-920A622CE8A4}">
      <dgm:prSet/>
      <dgm:spPr/>
      <dgm:t>
        <a:bodyPr/>
        <a:lstStyle/>
        <a:p>
          <a:endParaRPr lang="es-MX"/>
        </a:p>
      </dgm:t>
    </dgm:pt>
    <dgm:pt modelId="{67D6A6B6-5A55-4136-8F14-A5EE775633ED}">
      <dgm:prSet custT="1"/>
      <dgm:spPr/>
      <dgm:t>
        <a:bodyPr/>
        <a:lstStyle/>
        <a:p>
          <a:pPr rtl="0"/>
          <a:r>
            <a:rPr lang="es-MX" sz="1600" dirty="0" smtClean="0"/>
            <a:t>En concreto, los ingresos de la CFE provienen de las ventas de energía eléctrica en México. De 2000 a 2014, la proporción de los ingresos de la CFE con respecto al total de ingresos6 ha sido del </a:t>
          </a:r>
          <a:r>
            <a:rPr lang="es-MX" sz="1600" b="1" dirty="0" smtClean="0"/>
            <a:t>8.8 % en promedio</a:t>
          </a:r>
          <a:r>
            <a:rPr lang="es-MX" sz="1600" dirty="0" smtClean="0"/>
            <a:t>.</a:t>
          </a:r>
          <a:endParaRPr lang="es-MX" sz="1600" dirty="0"/>
        </a:p>
      </dgm:t>
    </dgm:pt>
    <dgm:pt modelId="{3B9E0287-73BB-478B-99D0-868A56178657}" type="parTrans" cxnId="{32A16F33-78A8-4216-A88F-25B0A0E1EDFB}">
      <dgm:prSet/>
      <dgm:spPr/>
      <dgm:t>
        <a:bodyPr/>
        <a:lstStyle/>
        <a:p>
          <a:endParaRPr lang="es-MX"/>
        </a:p>
      </dgm:t>
    </dgm:pt>
    <dgm:pt modelId="{5EEE91DB-9271-4536-9013-D70FB9E3D974}" type="sibTrans" cxnId="{32A16F33-78A8-4216-A88F-25B0A0E1EDFB}">
      <dgm:prSet/>
      <dgm:spPr/>
      <dgm:t>
        <a:bodyPr/>
        <a:lstStyle/>
        <a:p>
          <a:endParaRPr lang="es-MX"/>
        </a:p>
      </dgm:t>
    </dgm:pt>
    <dgm:pt modelId="{6A2C90DC-7C7F-4669-BF94-EB29C565B4DA}" type="pres">
      <dgm:prSet presAssocID="{6A5DBE8B-AC9A-4502-A91C-ABC739AA8CD2}" presName="linearFlow" presStyleCnt="0">
        <dgm:presLayoutVars>
          <dgm:dir/>
          <dgm:resizeHandles val="exact"/>
        </dgm:presLayoutVars>
      </dgm:prSet>
      <dgm:spPr/>
      <dgm:t>
        <a:bodyPr/>
        <a:lstStyle/>
        <a:p>
          <a:endParaRPr lang="es-MX"/>
        </a:p>
      </dgm:t>
    </dgm:pt>
    <dgm:pt modelId="{6BCD68A4-8EBA-4BC2-91B9-05715360686E}" type="pres">
      <dgm:prSet presAssocID="{900FCB1A-3969-4730-971C-F4282B8BC714}" presName="composite" presStyleCnt="0"/>
      <dgm:spPr/>
    </dgm:pt>
    <dgm:pt modelId="{E8D00926-73C0-49A6-868E-DE4138971390}" type="pres">
      <dgm:prSet presAssocID="{900FCB1A-3969-4730-971C-F4282B8BC714}" presName="imgShp"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8E783DC2-AE73-45CB-8CC8-6B951CF27AB3}" type="pres">
      <dgm:prSet presAssocID="{900FCB1A-3969-4730-971C-F4282B8BC714}" presName="txShp" presStyleLbl="node1" presStyleIdx="0" presStyleCnt="2">
        <dgm:presLayoutVars>
          <dgm:bulletEnabled val="1"/>
        </dgm:presLayoutVars>
      </dgm:prSet>
      <dgm:spPr/>
      <dgm:t>
        <a:bodyPr/>
        <a:lstStyle/>
        <a:p>
          <a:endParaRPr lang="es-MX"/>
        </a:p>
      </dgm:t>
    </dgm:pt>
    <dgm:pt modelId="{87277B75-8D70-4810-895D-506CA67FA414}" type="pres">
      <dgm:prSet presAssocID="{762C88CE-7856-4F6E-89BE-129053228B86}" presName="spacing" presStyleCnt="0"/>
      <dgm:spPr/>
    </dgm:pt>
    <dgm:pt modelId="{D1A1147A-13F8-4767-AB82-71B701E8A105}" type="pres">
      <dgm:prSet presAssocID="{67D6A6B6-5A55-4136-8F14-A5EE775633ED}" presName="composite" presStyleCnt="0"/>
      <dgm:spPr/>
    </dgm:pt>
    <dgm:pt modelId="{70963FC2-4663-41A8-8139-993F39CDF192}" type="pres">
      <dgm:prSet presAssocID="{67D6A6B6-5A55-4136-8F14-A5EE775633ED}" presName="imgShp"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52FBD7D6-5057-469C-83E4-F9B2E030198B}" type="pres">
      <dgm:prSet presAssocID="{67D6A6B6-5A55-4136-8F14-A5EE775633ED}" presName="txShp" presStyleLbl="node1" presStyleIdx="1" presStyleCnt="2">
        <dgm:presLayoutVars>
          <dgm:bulletEnabled val="1"/>
        </dgm:presLayoutVars>
      </dgm:prSet>
      <dgm:spPr/>
      <dgm:t>
        <a:bodyPr/>
        <a:lstStyle/>
        <a:p>
          <a:endParaRPr lang="es-MX"/>
        </a:p>
      </dgm:t>
    </dgm:pt>
  </dgm:ptLst>
  <dgm:cxnLst>
    <dgm:cxn modelId="{410D1AF5-9324-473C-8ADB-053B553E6E79}" type="presOf" srcId="{6A5DBE8B-AC9A-4502-A91C-ABC739AA8CD2}" destId="{6A2C90DC-7C7F-4669-BF94-EB29C565B4DA}" srcOrd="0" destOrd="0" presId="urn:microsoft.com/office/officeart/2005/8/layout/vList3"/>
    <dgm:cxn modelId="{D898FDCC-04C7-4913-9B8E-DCF7005EE89C}" type="presOf" srcId="{900FCB1A-3969-4730-971C-F4282B8BC714}" destId="{8E783DC2-AE73-45CB-8CC8-6B951CF27AB3}" srcOrd="0" destOrd="0" presId="urn:microsoft.com/office/officeart/2005/8/layout/vList3"/>
    <dgm:cxn modelId="{46DB0AD8-7D7B-4D73-A3A3-173AD0C1311C}" type="presOf" srcId="{67D6A6B6-5A55-4136-8F14-A5EE775633ED}" destId="{52FBD7D6-5057-469C-83E4-F9B2E030198B}" srcOrd="0" destOrd="0" presId="urn:microsoft.com/office/officeart/2005/8/layout/vList3"/>
    <dgm:cxn modelId="{32A16F33-78A8-4216-A88F-25B0A0E1EDFB}" srcId="{6A5DBE8B-AC9A-4502-A91C-ABC739AA8CD2}" destId="{67D6A6B6-5A55-4136-8F14-A5EE775633ED}" srcOrd="1" destOrd="0" parTransId="{3B9E0287-73BB-478B-99D0-868A56178657}" sibTransId="{5EEE91DB-9271-4536-9013-D70FB9E3D974}"/>
    <dgm:cxn modelId="{1A7A3E83-1576-41E0-90CA-920A622CE8A4}" srcId="{6A5DBE8B-AC9A-4502-A91C-ABC739AA8CD2}" destId="{900FCB1A-3969-4730-971C-F4282B8BC714}" srcOrd="0" destOrd="0" parTransId="{9926C793-A586-4612-A707-997457C17546}" sibTransId="{762C88CE-7856-4F6E-89BE-129053228B86}"/>
    <dgm:cxn modelId="{322BFEF1-BA3D-4D8B-BDF7-4D8DED0D24C1}" type="presParOf" srcId="{6A2C90DC-7C7F-4669-BF94-EB29C565B4DA}" destId="{6BCD68A4-8EBA-4BC2-91B9-05715360686E}" srcOrd="0" destOrd="0" presId="urn:microsoft.com/office/officeart/2005/8/layout/vList3"/>
    <dgm:cxn modelId="{B149EF11-432E-40F5-8E4B-F25B3F23870D}" type="presParOf" srcId="{6BCD68A4-8EBA-4BC2-91B9-05715360686E}" destId="{E8D00926-73C0-49A6-868E-DE4138971390}" srcOrd="0" destOrd="0" presId="urn:microsoft.com/office/officeart/2005/8/layout/vList3"/>
    <dgm:cxn modelId="{61822355-EA92-4195-9A68-04AB6561A775}" type="presParOf" srcId="{6BCD68A4-8EBA-4BC2-91B9-05715360686E}" destId="{8E783DC2-AE73-45CB-8CC8-6B951CF27AB3}" srcOrd="1" destOrd="0" presId="urn:microsoft.com/office/officeart/2005/8/layout/vList3"/>
    <dgm:cxn modelId="{1E827175-68EA-4461-A7ED-70EE700B0866}" type="presParOf" srcId="{6A2C90DC-7C7F-4669-BF94-EB29C565B4DA}" destId="{87277B75-8D70-4810-895D-506CA67FA414}" srcOrd="1" destOrd="0" presId="urn:microsoft.com/office/officeart/2005/8/layout/vList3"/>
    <dgm:cxn modelId="{E37EDD51-8EF0-41F8-A4CB-55AD75D972B6}" type="presParOf" srcId="{6A2C90DC-7C7F-4669-BF94-EB29C565B4DA}" destId="{D1A1147A-13F8-4767-AB82-71B701E8A105}" srcOrd="2" destOrd="0" presId="urn:microsoft.com/office/officeart/2005/8/layout/vList3"/>
    <dgm:cxn modelId="{45E5282C-17CA-4A0C-A73F-3BF949FB8AFF}" type="presParOf" srcId="{D1A1147A-13F8-4767-AB82-71B701E8A105}" destId="{70963FC2-4663-41A8-8139-993F39CDF192}" srcOrd="0" destOrd="0" presId="urn:microsoft.com/office/officeart/2005/8/layout/vList3"/>
    <dgm:cxn modelId="{08BFD1B1-57C5-4A24-A9B3-460786007D94}" type="presParOf" srcId="{D1A1147A-13F8-4767-AB82-71B701E8A105}" destId="{52FBD7D6-5057-469C-83E4-F9B2E030198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C4B08D4-BDCB-4C3D-8937-D063D2959BC0}"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s-MX"/>
        </a:p>
      </dgm:t>
    </dgm:pt>
    <dgm:pt modelId="{C2FA1638-BD4E-44A1-BEAC-74DCFB2C2EE1}">
      <dgm:prSet/>
      <dgm:spPr/>
      <dgm:t>
        <a:bodyPr/>
        <a:lstStyle/>
        <a:p>
          <a:pPr rtl="0"/>
          <a:r>
            <a:rPr lang="es-MX" dirty="0" smtClean="0">
              <a:solidFill>
                <a:schemeClr val="tx1"/>
              </a:solidFill>
            </a:rPr>
            <a:t>En la doctrina hacendaria se establece  la diferencia entre lo fiscal y lo tributario  a partir de la relación entre el todo y la parte.</a:t>
          </a:r>
          <a:endParaRPr lang="es-MX" dirty="0">
            <a:solidFill>
              <a:schemeClr val="tx1"/>
            </a:solidFill>
          </a:endParaRPr>
        </a:p>
      </dgm:t>
    </dgm:pt>
    <dgm:pt modelId="{966C0BCE-F2C1-43E9-AD5E-D2E1D0B452F0}" type="parTrans" cxnId="{903EE125-7908-4097-89D4-B9C9CDD1DB27}">
      <dgm:prSet/>
      <dgm:spPr/>
      <dgm:t>
        <a:bodyPr/>
        <a:lstStyle/>
        <a:p>
          <a:endParaRPr lang="es-MX"/>
        </a:p>
      </dgm:t>
    </dgm:pt>
    <dgm:pt modelId="{12E1A656-740F-4426-A8B2-EA99BFF6E279}" type="sibTrans" cxnId="{903EE125-7908-4097-89D4-B9C9CDD1DB27}">
      <dgm:prSet/>
      <dgm:spPr/>
      <dgm:t>
        <a:bodyPr/>
        <a:lstStyle/>
        <a:p>
          <a:endParaRPr lang="es-MX"/>
        </a:p>
      </dgm:t>
    </dgm:pt>
    <dgm:pt modelId="{B4F0B586-E481-47FE-8A3A-A2DEA6F23BB3}">
      <dgm:prSet/>
      <dgm:spPr/>
      <dgm:t>
        <a:bodyPr/>
        <a:lstStyle/>
        <a:p>
          <a:pPr rtl="0"/>
          <a:r>
            <a:rPr lang="es-MX" dirty="0" smtClean="0">
              <a:solidFill>
                <a:schemeClr val="tx1"/>
              </a:solidFill>
            </a:rPr>
            <a:t>El sistema tributario es un parcela dentro del sistema fiscal</a:t>
          </a:r>
          <a:endParaRPr lang="es-MX" dirty="0">
            <a:solidFill>
              <a:schemeClr val="tx1"/>
            </a:solidFill>
          </a:endParaRPr>
        </a:p>
      </dgm:t>
    </dgm:pt>
    <dgm:pt modelId="{F98B0874-9B2B-44CF-A20F-0A45DFCCD11C}" type="parTrans" cxnId="{353DD3B6-2F46-49DD-9D2D-ECBDEB5A95CA}">
      <dgm:prSet/>
      <dgm:spPr/>
      <dgm:t>
        <a:bodyPr/>
        <a:lstStyle/>
        <a:p>
          <a:endParaRPr lang="es-MX"/>
        </a:p>
      </dgm:t>
    </dgm:pt>
    <dgm:pt modelId="{2F6EA124-EAA2-4FF5-994F-6A06F30C4DED}" type="sibTrans" cxnId="{353DD3B6-2F46-49DD-9D2D-ECBDEB5A95CA}">
      <dgm:prSet/>
      <dgm:spPr/>
      <dgm:t>
        <a:bodyPr/>
        <a:lstStyle/>
        <a:p>
          <a:endParaRPr lang="es-MX"/>
        </a:p>
      </dgm:t>
    </dgm:pt>
    <dgm:pt modelId="{3B5453B7-F45A-4310-B650-0690BE8B7419}">
      <dgm:prSet/>
      <dgm:spPr/>
      <dgm:t>
        <a:bodyPr/>
        <a:lstStyle/>
        <a:p>
          <a:pPr rtl="0"/>
          <a:r>
            <a:rPr lang="es-MX" dirty="0" smtClean="0">
              <a:solidFill>
                <a:schemeClr val="tx1"/>
              </a:solidFill>
            </a:rPr>
            <a:t>El sistema fiscal comprende tanto la dinámica de ingreso como la del gasto público</a:t>
          </a:r>
          <a:endParaRPr lang="es-MX" dirty="0">
            <a:solidFill>
              <a:schemeClr val="tx1"/>
            </a:solidFill>
          </a:endParaRPr>
        </a:p>
      </dgm:t>
    </dgm:pt>
    <dgm:pt modelId="{3B65D700-2B1D-465E-8BBA-D92B317E5542}" type="parTrans" cxnId="{8244B4D4-DA45-490F-B7B3-6D0EA2CDE628}">
      <dgm:prSet/>
      <dgm:spPr/>
      <dgm:t>
        <a:bodyPr/>
        <a:lstStyle/>
        <a:p>
          <a:endParaRPr lang="es-MX"/>
        </a:p>
      </dgm:t>
    </dgm:pt>
    <dgm:pt modelId="{7AC17AFA-3F65-4D3B-AB76-CD6093AA62FC}" type="sibTrans" cxnId="{8244B4D4-DA45-490F-B7B3-6D0EA2CDE628}">
      <dgm:prSet/>
      <dgm:spPr/>
      <dgm:t>
        <a:bodyPr/>
        <a:lstStyle/>
        <a:p>
          <a:endParaRPr lang="es-MX"/>
        </a:p>
      </dgm:t>
    </dgm:pt>
    <dgm:pt modelId="{503AA975-AFF1-48E1-88FE-009C24DEB87C}" type="pres">
      <dgm:prSet presAssocID="{6C4B08D4-BDCB-4C3D-8937-D063D2959BC0}" presName="hierChild1" presStyleCnt="0">
        <dgm:presLayoutVars>
          <dgm:orgChart val="1"/>
          <dgm:chPref val="1"/>
          <dgm:dir/>
          <dgm:animOne val="branch"/>
          <dgm:animLvl val="lvl"/>
          <dgm:resizeHandles/>
        </dgm:presLayoutVars>
      </dgm:prSet>
      <dgm:spPr/>
      <dgm:t>
        <a:bodyPr/>
        <a:lstStyle/>
        <a:p>
          <a:endParaRPr lang="es-MX"/>
        </a:p>
      </dgm:t>
    </dgm:pt>
    <dgm:pt modelId="{67965678-2626-4D60-8D9E-6191E9222E23}" type="pres">
      <dgm:prSet presAssocID="{C2FA1638-BD4E-44A1-BEAC-74DCFB2C2EE1}" presName="hierRoot1" presStyleCnt="0">
        <dgm:presLayoutVars>
          <dgm:hierBranch val="init"/>
        </dgm:presLayoutVars>
      </dgm:prSet>
      <dgm:spPr/>
      <dgm:t>
        <a:bodyPr/>
        <a:lstStyle/>
        <a:p>
          <a:endParaRPr lang="es-MX"/>
        </a:p>
      </dgm:t>
    </dgm:pt>
    <dgm:pt modelId="{E3351356-B6F6-4D04-AE2B-B18B6F72B70E}" type="pres">
      <dgm:prSet presAssocID="{C2FA1638-BD4E-44A1-BEAC-74DCFB2C2EE1}" presName="rootComposite1" presStyleCnt="0"/>
      <dgm:spPr/>
      <dgm:t>
        <a:bodyPr/>
        <a:lstStyle/>
        <a:p>
          <a:endParaRPr lang="es-MX"/>
        </a:p>
      </dgm:t>
    </dgm:pt>
    <dgm:pt modelId="{7E646684-2694-4C70-BE06-B655FC243A83}" type="pres">
      <dgm:prSet presAssocID="{C2FA1638-BD4E-44A1-BEAC-74DCFB2C2EE1}" presName="rootText1" presStyleLbl="node0" presStyleIdx="0" presStyleCnt="1" custScaleX="133967">
        <dgm:presLayoutVars>
          <dgm:chPref val="3"/>
        </dgm:presLayoutVars>
      </dgm:prSet>
      <dgm:spPr/>
      <dgm:t>
        <a:bodyPr/>
        <a:lstStyle/>
        <a:p>
          <a:endParaRPr lang="es-MX"/>
        </a:p>
      </dgm:t>
    </dgm:pt>
    <dgm:pt modelId="{912BB40D-7691-4CBD-B6D4-A1A48706188F}" type="pres">
      <dgm:prSet presAssocID="{C2FA1638-BD4E-44A1-BEAC-74DCFB2C2EE1}" presName="rootConnector1" presStyleLbl="node1" presStyleIdx="0" presStyleCnt="0"/>
      <dgm:spPr/>
      <dgm:t>
        <a:bodyPr/>
        <a:lstStyle/>
        <a:p>
          <a:endParaRPr lang="es-MX"/>
        </a:p>
      </dgm:t>
    </dgm:pt>
    <dgm:pt modelId="{27C2BB6D-CE8B-4AB6-B9D2-A3741813C760}" type="pres">
      <dgm:prSet presAssocID="{C2FA1638-BD4E-44A1-BEAC-74DCFB2C2EE1}" presName="hierChild2" presStyleCnt="0"/>
      <dgm:spPr/>
      <dgm:t>
        <a:bodyPr/>
        <a:lstStyle/>
        <a:p>
          <a:endParaRPr lang="es-MX"/>
        </a:p>
      </dgm:t>
    </dgm:pt>
    <dgm:pt modelId="{1FEE48F3-0F85-4869-8998-9B85C546D091}" type="pres">
      <dgm:prSet presAssocID="{F98B0874-9B2B-44CF-A20F-0A45DFCCD11C}" presName="Name37" presStyleLbl="parChTrans1D2" presStyleIdx="0" presStyleCnt="2"/>
      <dgm:spPr/>
      <dgm:t>
        <a:bodyPr/>
        <a:lstStyle/>
        <a:p>
          <a:endParaRPr lang="es-MX"/>
        </a:p>
      </dgm:t>
    </dgm:pt>
    <dgm:pt modelId="{3A08AC43-6918-48D2-A3A2-834F8D266D2D}" type="pres">
      <dgm:prSet presAssocID="{B4F0B586-E481-47FE-8A3A-A2DEA6F23BB3}" presName="hierRoot2" presStyleCnt="0">
        <dgm:presLayoutVars>
          <dgm:hierBranch val="init"/>
        </dgm:presLayoutVars>
      </dgm:prSet>
      <dgm:spPr/>
      <dgm:t>
        <a:bodyPr/>
        <a:lstStyle/>
        <a:p>
          <a:endParaRPr lang="es-MX"/>
        </a:p>
      </dgm:t>
    </dgm:pt>
    <dgm:pt modelId="{D1ACC534-330A-4EA7-BA1E-40F1C9A0DD3D}" type="pres">
      <dgm:prSet presAssocID="{B4F0B586-E481-47FE-8A3A-A2DEA6F23BB3}" presName="rootComposite" presStyleCnt="0"/>
      <dgm:spPr/>
      <dgm:t>
        <a:bodyPr/>
        <a:lstStyle/>
        <a:p>
          <a:endParaRPr lang="es-MX"/>
        </a:p>
      </dgm:t>
    </dgm:pt>
    <dgm:pt modelId="{9ECC5356-4B3E-4A5C-8EEE-F7560A8AECBC}" type="pres">
      <dgm:prSet presAssocID="{B4F0B586-E481-47FE-8A3A-A2DEA6F23BB3}" presName="rootText" presStyleLbl="node2" presStyleIdx="0" presStyleCnt="2" custScaleX="133967">
        <dgm:presLayoutVars>
          <dgm:chPref val="3"/>
        </dgm:presLayoutVars>
      </dgm:prSet>
      <dgm:spPr/>
      <dgm:t>
        <a:bodyPr/>
        <a:lstStyle/>
        <a:p>
          <a:endParaRPr lang="es-MX"/>
        </a:p>
      </dgm:t>
    </dgm:pt>
    <dgm:pt modelId="{52320B1E-904E-4DB0-B988-8E6530176605}" type="pres">
      <dgm:prSet presAssocID="{B4F0B586-E481-47FE-8A3A-A2DEA6F23BB3}" presName="rootConnector" presStyleLbl="node2" presStyleIdx="0" presStyleCnt="2"/>
      <dgm:spPr/>
      <dgm:t>
        <a:bodyPr/>
        <a:lstStyle/>
        <a:p>
          <a:endParaRPr lang="es-MX"/>
        </a:p>
      </dgm:t>
    </dgm:pt>
    <dgm:pt modelId="{FBDF7E88-6406-4CA9-A004-94EAB6BB063B}" type="pres">
      <dgm:prSet presAssocID="{B4F0B586-E481-47FE-8A3A-A2DEA6F23BB3}" presName="hierChild4" presStyleCnt="0"/>
      <dgm:spPr/>
      <dgm:t>
        <a:bodyPr/>
        <a:lstStyle/>
        <a:p>
          <a:endParaRPr lang="es-MX"/>
        </a:p>
      </dgm:t>
    </dgm:pt>
    <dgm:pt modelId="{1A7BCADC-DABE-443E-AF16-49313B34CABC}" type="pres">
      <dgm:prSet presAssocID="{B4F0B586-E481-47FE-8A3A-A2DEA6F23BB3}" presName="hierChild5" presStyleCnt="0"/>
      <dgm:spPr/>
      <dgm:t>
        <a:bodyPr/>
        <a:lstStyle/>
        <a:p>
          <a:endParaRPr lang="es-MX"/>
        </a:p>
      </dgm:t>
    </dgm:pt>
    <dgm:pt modelId="{AA074A31-2054-44DE-9A80-50ACDF426B8F}" type="pres">
      <dgm:prSet presAssocID="{3B65D700-2B1D-465E-8BBA-D92B317E5542}" presName="Name37" presStyleLbl="parChTrans1D2" presStyleIdx="1" presStyleCnt="2"/>
      <dgm:spPr/>
      <dgm:t>
        <a:bodyPr/>
        <a:lstStyle/>
        <a:p>
          <a:endParaRPr lang="es-MX"/>
        </a:p>
      </dgm:t>
    </dgm:pt>
    <dgm:pt modelId="{B2A96428-5512-42A4-835B-413A796A0360}" type="pres">
      <dgm:prSet presAssocID="{3B5453B7-F45A-4310-B650-0690BE8B7419}" presName="hierRoot2" presStyleCnt="0">
        <dgm:presLayoutVars>
          <dgm:hierBranch val="init"/>
        </dgm:presLayoutVars>
      </dgm:prSet>
      <dgm:spPr/>
      <dgm:t>
        <a:bodyPr/>
        <a:lstStyle/>
        <a:p>
          <a:endParaRPr lang="es-MX"/>
        </a:p>
      </dgm:t>
    </dgm:pt>
    <dgm:pt modelId="{4FAA4130-DA5B-4185-BDA7-E7A6B2B83D84}" type="pres">
      <dgm:prSet presAssocID="{3B5453B7-F45A-4310-B650-0690BE8B7419}" presName="rootComposite" presStyleCnt="0"/>
      <dgm:spPr/>
      <dgm:t>
        <a:bodyPr/>
        <a:lstStyle/>
        <a:p>
          <a:endParaRPr lang="es-MX"/>
        </a:p>
      </dgm:t>
    </dgm:pt>
    <dgm:pt modelId="{38892F1D-23A0-41A1-9513-D6D63B36AB8D}" type="pres">
      <dgm:prSet presAssocID="{3B5453B7-F45A-4310-B650-0690BE8B7419}" presName="rootText" presStyleLbl="node2" presStyleIdx="1" presStyleCnt="2" custScaleX="133967">
        <dgm:presLayoutVars>
          <dgm:chPref val="3"/>
        </dgm:presLayoutVars>
      </dgm:prSet>
      <dgm:spPr/>
      <dgm:t>
        <a:bodyPr/>
        <a:lstStyle/>
        <a:p>
          <a:endParaRPr lang="es-MX"/>
        </a:p>
      </dgm:t>
    </dgm:pt>
    <dgm:pt modelId="{C883B589-EC00-4DB4-A34B-4CBCAEA0A98E}" type="pres">
      <dgm:prSet presAssocID="{3B5453B7-F45A-4310-B650-0690BE8B7419}" presName="rootConnector" presStyleLbl="node2" presStyleIdx="1" presStyleCnt="2"/>
      <dgm:spPr/>
      <dgm:t>
        <a:bodyPr/>
        <a:lstStyle/>
        <a:p>
          <a:endParaRPr lang="es-MX"/>
        </a:p>
      </dgm:t>
    </dgm:pt>
    <dgm:pt modelId="{90B34C56-2C57-4AB7-9A4B-BE778FE6E1A0}" type="pres">
      <dgm:prSet presAssocID="{3B5453B7-F45A-4310-B650-0690BE8B7419}" presName="hierChild4" presStyleCnt="0"/>
      <dgm:spPr/>
      <dgm:t>
        <a:bodyPr/>
        <a:lstStyle/>
        <a:p>
          <a:endParaRPr lang="es-MX"/>
        </a:p>
      </dgm:t>
    </dgm:pt>
    <dgm:pt modelId="{228B483C-F5F5-4D64-9FFC-8B6437019989}" type="pres">
      <dgm:prSet presAssocID="{3B5453B7-F45A-4310-B650-0690BE8B7419}" presName="hierChild5" presStyleCnt="0"/>
      <dgm:spPr/>
      <dgm:t>
        <a:bodyPr/>
        <a:lstStyle/>
        <a:p>
          <a:endParaRPr lang="es-MX"/>
        </a:p>
      </dgm:t>
    </dgm:pt>
    <dgm:pt modelId="{CB713F11-8E1A-4B4F-BF33-BF20C5A8E9AA}" type="pres">
      <dgm:prSet presAssocID="{C2FA1638-BD4E-44A1-BEAC-74DCFB2C2EE1}" presName="hierChild3" presStyleCnt="0"/>
      <dgm:spPr/>
      <dgm:t>
        <a:bodyPr/>
        <a:lstStyle/>
        <a:p>
          <a:endParaRPr lang="es-MX"/>
        </a:p>
      </dgm:t>
    </dgm:pt>
  </dgm:ptLst>
  <dgm:cxnLst>
    <dgm:cxn modelId="{A6E6B379-0BC1-4225-B206-BF5A5480DA04}" type="presOf" srcId="{B4F0B586-E481-47FE-8A3A-A2DEA6F23BB3}" destId="{9ECC5356-4B3E-4A5C-8EEE-F7560A8AECBC}" srcOrd="0" destOrd="0" presId="urn:microsoft.com/office/officeart/2005/8/layout/orgChart1"/>
    <dgm:cxn modelId="{353DD3B6-2F46-49DD-9D2D-ECBDEB5A95CA}" srcId="{C2FA1638-BD4E-44A1-BEAC-74DCFB2C2EE1}" destId="{B4F0B586-E481-47FE-8A3A-A2DEA6F23BB3}" srcOrd="0" destOrd="0" parTransId="{F98B0874-9B2B-44CF-A20F-0A45DFCCD11C}" sibTransId="{2F6EA124-EAA2-4FF5-994F-6A06F30C4DED}"/>
    <dgm:cxn modelId="{CC1793FD-CF39-4ABC-8D10-2EAEDA8E5A76}" type="presOf" srcId="{3B5453B7-F45A-4310-B650-0690BE8B7419}" destId="{C883B589-EC00-4DB4-A34B-4CBCAEA0A98E}" srcOrd="1" destOrd="0" presId="urn:microsoft.com/office/officeart/2005/8/layout/orgChart1"/>
    <dgm:cxn modelId="{551F784B-D167-4A79-B6A7-C8F77EABD2E5}" type="presOf" srcId="{C2FA1638-BD4E-44A1-BEAC-74DCFB2C2EE1}" destId="{7E646684-2694-4C70-BE06-B655FC243A83}" srcOrd="0" destOrd="0" presId="urn:microsoft.com/office/officeart/2005/8/layout/orgChart1"/>
    <dgm:cxn modelId="{205A2AA6-1590-4CD3-90F6-5652D2C4D356}" type="presOf" srcId="{C2FA1638-BD4E-44A1-BEAC-74DCFB2C2EE1}" destId="{912BB40D-7691-4CBD-B6D4-A1A48706188F}" srcOrd="1" destOrd="0" presId="urn:microsoft.com/office/officeart/2005/8/layout/orgChart1"/>
    <dgm:cxn modelId="{903EE125-7908-4097-89D4-B9C9CDD1DB27}" srcId="{6C4B08D4-BDCB-4C3D-8937-D063D2959BC0}" destId="{C2FA1638-BD4E-44A1-BEAC-74DCFB2C2EE1}" srcOrd="0" destOrd="0" parTransId="{966C0BCE-F2C1-43E9-AD5E-D2E1D0B452F0}" sibTransId="{12E1A656-740F-4426-A8B2-EA99BFF6E279}"/>
    <dgm:cxn modelId="{FDD5D5EF-E7CD-45FD-8B17-1EDABDDA2417}" type="presOf" srcId="{3B65D700-2B1D-465E-8BBA-D92B317E5542}" destId="{AA074A31-2054-44DE-9A80-50ACDF426B8F}" srcOrd="0" destOrd="0" presId="urn:microsoft.com/office/officeart/2005/8/layout/orgChart1"/>
    <dgm:cxn modelId="{293DB5D2-4F58-4BE1-904E-543AF99C1B69}" type="presOf" srcId="{6C4B08D4-BDCB-4C3D-8937-D063D2959BC0}" destId="{503AA975-AFF1-48E1-88FE-009C24DEB87C}" srcOrd="0" destOrd="0" presId="urn:microsoft.com/office/officeart/2005/8/layout/orgChart1"/>
    <dgm:cxn modelId="{8244B4D4-DA45-490F-B7B3-6D0EA2CDE628}" srcId="{C2FA1638-BD4E-44A1-BEAC-74DCFB2C2EE1}" destId="{3B5453B7-F45A-4310-B650-0690BE8B7419}" srcOrd="1" destOrd="0" parTransId="{3B65D700-2B1D-465E-8BBA-D92B317E5542}" sibTransId="{7AC17AFA-3F65-4D3B-AB76-CD6093AA62FC}"/>
    <dgm:cxn modelId="{F51E0AAB-C749-4DE1-B6FB-4C542E438E52}" type="presOf" srcId="{F98B0874-9B2B-44CF-A20F-0A45DFCCD11C}" destId="{1FEE48F3-0F85-4869-8998-9B85C546D091}" srcOrd="0" destOrd="0" presId="urn:microsoft.com/office/officeart/2005/8/layout/orgChart1"/>
    <dgm:cxn modelId="{87DB46CB-C788-4FED-8BA5-F2915B855A43}" type="presOf" srcId="{B4F0B586-E481-47FE-8A3A-A2DEA6F23BB3}" destId="{52320B1E-904E-4DB0-B988-8E6530176605}" srcOrd="1" destOrd="0" presId="urn:microsoft.com/office/officeart/2005/8/layout/orgChart1"/>
    <dgm:cxn modelId="{FF710A5D-AC45-442C-A9CA-283D0C545BCE}" type="presOf" srcId="{3B5453B7-F45A-4310-B650-0690BE8B7419}" destId="{38892F1D-23A0-41A1-9513-D6D63B36AB8D}" srcOrd="0" destOrd="0" presId="urn:microsoft.com/office/officeart/2005/8/layout/orgChart1"/>
    <dgm:cxn modelId="{0B88619E-A0F1-429D-89F4-4A791E55D230}" type="presParOf" srcId="{503AA975-AFF1-48E1-88FE-009C24DEB87C}" destId="{67965678-2626-4D60-8D9E-6191E9222E23}" srcOrd="0" destOrd="0" presId="urn:microsoft.com/office/officeart/2005/8/layout/orgChart1"/>
    <dgm:cxn modelId="{B0AFBF2B-7540-44A4-8341-10A5E253E2B8}" type="presParOf" srcId="{67965678-2626-4D60-8D9E-6191E9222E23}" destId="{E3351356-B6F6-4D04-AE2B-B18B6F72B70E}" srcOrd="0" destOrd="0" presId="urn:microsoft.com/office/officeart/2005/8/layout/orgChart1"/>
    <dgm:cxn modelId="{C1413673-D0E4-4AD6-8D78-62089CBE22B7}" type="presParOf" srcId="{E3351356-B6F6-4D04-AE2B-B18B6F72B70E}" destId="{7E646684-2694-4C70-BE06-B655FC243A83}" srcOrd="0" destOrd="0" presId="urn:microsoft.com/office/officeart/2005/8/layout/orgChart1"/>
    <dgm:cxn modelId="{8E686D15-C744-422F-8108-C4F344B91CC4}" type="presParOf" srcId="{E3351356-B6F6-4D04-AE2B-B18B6F72B70E}" destId="{912BB40D-7691-4CBD-B6D4-A1A48706188F}" srcOrd="1" destOrd="0" presId="urn:microsoft.com/office/officeart/2005/8/layout/orgChart1"/>
    <dgm:cxn modelId="{4A1F7BE4-D79C-4F94-9969-02FE38083A1B}" type="presParOf" srcId="{67965678-2626-4D60-8D9E-6191E9222E23}" destId="{27C2BB6D-CE8B-4AB6-B9D2-A3741813C760}" srcOrd="1" destOrd="0" presId="urn:microsoft.com/office/officeart/2005/8/layout/orgChart1"/>
    <dgm:cxn modelId="{DB19D13E-1D23-4126-9401-ECBF2366BD60}" type="presParOf" srcId="{27C2BB6D-CE8B-4AB6-B9D2-A3741813C760}" destId="{1FEE48F3-0F85-4869-8998-9B85C546D091}" srcOrd="0" destOrd="0" presId="urn:microsoft.com/office/officeart/2005/8/layout/orgChart1"/>
    <dgm:cxn modelId="{E0D83B6A-1665-4204-8CC0-8D810613E50B}" type="presParOf" srcId="{27C2BB6D-CE8B-4AB6-B9D2-A3741813C760}" destId="{3A08AC43-6918-48D2-A3A2-834F8D266D2D}" srcOrd="1" destOrd="0" presId="urn:microsoft.com/office/officeart/2005/8/layout/orgChart1"/>
    <dgm:cxn modelId="{9A310CD6-8A43-41B1-AF27-B177B80CED7D}" type="presParOf" srcId="{3A08AC43-6918-48D2-A3A2-834F8D266D2D}" destId="{D1ACC534-330A-4EA7-BA1E-40F1C9A0DD3D}" srcOrd="0" destOrd="0" presId="urn:microsoft.com/office/officeart/2005/8/layout/orgChart1"/>
    <dgm:cxn modelId="{79DAE5BF-3FAF-4338-A822-DAD9942E2785}" type="presParOf" srcId="{D1ACC534-330A-4EA7-BA1E-40F1C9A0DD3D}" destId="{9ECC5356-4B3E-4A5C-8EEE-F7560A8AECBC}" srcOrd="0" destOrd="0" presId="urn:microsoft.com/office/officeart/2005/8/layout/orgChart1"/>
    <dgm:cxn modelId="{3EE6ABB8-26C1-4F68-BC30-3AC170AC39B6}" type="presParOf" srcId="{D1ACC534-330A-4EA7-BA1E-40F1C9A0DD3D}" destId="{52320B1E-904E-4DB0-B988-8E6530176605}" srcOrd="1" destOrd="0" presId="urn:microsoft.com/office/officeart/2005/8/layout/orgChart1"/>
    <dgm:cxn modelId="{0440F76E-66BB-4D15-BD05-D259B49C8557}" type="presParOf" srcId="{3A08AC43-6918-48D2-A3A2-834F8D266D2D}" destId="{FBDF7E88-6406-4CA9-A004-94EAB6BB063B}" srcOrd="1" destOrd="0" presId="urn:microsoft.com/office/officeart/2005/8/layout/orgChart1"/>
    <dgm:cxn modelId="{352FB1A0-93F1-4459-8D2C-BC0958E0EA28}" type="presParOf" srcId="{3A08AC43-6918-48D2-A3A2-834F8D266D2D}" destId="{1A7BCADC-DABE-443E-AF16-49313B34CABC}" srcOrd="2" destOrd="0" presId="urn:microsoft.com/office/officeart/2005/8/layout/orgChart1"/>
    <dgm:cxn modelId="{C887451E-1F0F-4614-8CB0-6BD59785CF33}" type="presParOf" srcId="{27C2BB6D-CE8B-4AB6-B9D2-A3741813C760}" destId="{AA074A31-2054-44DE-9A80-50ACDF426B8F}" srcOrd="2" destOrd="0" presId="urn:microsoft.com/office/officeart/2005/8/layout/orgChart1"/>
    <dgm:cxn modelId="{14C95E09-F8D6-4459-9DBC-9003010A7183}" type="presParOf" srcId="{27C2BB6D-CE8B-4AB6-B9D2-A3741813C760}" destId="{B2A96428-5512-42A4-835B-413A796A0360}" srcOrd="3" destOrd="0" presId="urn:microsoft.com/office/officeart/2005/8/layout/orgChart1"/>
    <dgm:cxn modelId="{4C04221C-C957-423E-BBFC-E05AFAA94024}" type="presParOf" srcId="{B2A96428-5512-42A4-835B-413A796A0360}" destId="{4FAA4130-DA5B-4185-BDA7-E7A6B2B83D84}" srcOrd="0" destOrd="0" presId="urn:microsoft.com/office/officeart/2005/8/layout/orgChart1"/>
    <dgm:cxn modelId="{4DC69E16-B4E9-4BA0-B849-DD6045181E26}" type="presParOf" srcId="{4FAA4130-DA5B-4185-BDA7-E7A6B2B83D84}" destId="{38892F1D-23A0-41A1-9513-D6D63B36AB8D}" srcOrd="0" destOrd="0" presId="urn:microsoft.com/office/officeart/2005/8/layout/orgChart1"/>
    <dgm:cxn modelId="{7E80E633-0365-4931-873E-A38DD62BC325}" type="presParOf" srcId="{4FAA4130-DA5B-4185-BDA7-E7A6B2B83D84}" destId="{C883B589-EC00-4DB4-A34B-4CBCAEA0A98E}" srcOrd="1" destOrd="0" presId="urn:microsoft.com/office/officeart/2005/8/layout/orgChart1"/>
    <dgm:cxn modelId="{6AE39D74-9FE2-4487-8FD7-D148811F4D88}" type="presParOf" srcId="{B2A96428-5512-42A4-835B-413A796A0360}" destId="{90B34C56-2C57-4AB7-9A4B-BE778FE6E1A0}" srcOrd="1" destOrd="0" presId="urn:microsoft.com/office/officeart/2005/8/layout/orgChart1"/>
    <dgm:cxn modelId="{D1B75257-9788-460F-959C-07B1009CFB7F}" type="presParOf" srcId="{B2A96428-5512-42A4-835B-413A796A0360}" destId="{228B483C-F5F5-4D64-9FFC-8B6437019989}" srcOrd="2" destOrd="0" presId="urn:microsoft.com/office/officeart/2005/8/layout/orgChart1"/>
    <dgm:cxn modelId="{16216168-6B5D-467C-8A46-9309EE74BBC6}" type="presParOf" srcId="{67965678-2626-4D60-8D9E-6191E9222E23}" destId="{CB713F11-8E1A-4B4F-BF33-BF20C5A8E9A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6B01AC4-5EF8-44B7-83D4-3740B178FB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D0B89B99-9DFC-493F-9733-5BC13FE36A2D}">
      <dgm:prSet/>
      <dgm:spPr/>
      <dgm:t>
        <a:bodyPr/>
        <a:lstStyle/>
        <a:p>
          <a:pPr rtl="0"/>
          <a:r>
            <a:rPr lang="es-MX" smtClean="0"/>
            <a:t>Principios comunes</a:t>
          </a:r>
          <a:endParaRPr lang="es-MX"/>
        </a:p>
      </dgm:t>
    </dgm:pt>
    <dgm:pt modelId="{E80157B6-7EFD-4F04-AA3A-5A3DEBFF4D11}" type="parTrans" cxnId="{219D107E-38CA-45C2-8072-01C3980E7301}">
      <dgm:prSet/>
      <dgm:spPr/>
      <dgm:t>
        <a:bodyPr/>
        <a:lstStyle/>
        <a:p>
          <a:endParaRPr lang="es-MX"/>
        </a:p>
      </dgm:t>
    </dgm:pt>
    <dgm:pt modelId="{795B5EA0-41F7-48A3-9CB9-0338432571F8}" type="sibTrans" cxnId="{219D107E-38CA-45C2-8072-01C3980E7301}">
      <dgm:prSet/>
      <dgm:spPr/>
      <dgm:t>
        <a:bodyPr/>
        <a:lstStyle/>
        <a:p>
          <a:endParaRPr lang="es-MX"/>
        </a:p>
      </dgm:t>
    </dgm:pt>
    <dgm:pt modelId="{9357F2BF-09B9-4361-9AA3-6F01EF34EE86}">
      <dgm:prSet/>
      <dgm:spPr/>
      <dgm:t>
        <a:bodyPr/>
        <a:lstStyle/>
        <a:p>
          <a:pPr rtl="0"/>
          <a:r>
            <a:rPr lang="es-MX" dirty="0" smtClean="0"/>
            <a:t>Se encuentra cimentado </a:t>
          </a:r>
          <a:r>
            <a:rPr lang="es-MX" dirty="0" smtClean="0"/>
            <a:t>en un cuerpo de principios que le dan sentido y lo explican</a:t>
          </a:r>
          <a:endParaRPr lang="es-MX" dirty="0"/>
        </a:p>
      </dgm:t>
    </dgm:pt>
    <dgm:pt modelId="{B870A3F0-058B-4419-93F5-316A7F76617E}" type="parTrans" cxnId="{65E2F039-2B15-467A-A0DA-C36BC5836481}">
      <dgm:prSet/>
      <dgm:spPr/>
      <dgm:t>
        <a:bodyPr/>
        <a:lstStyle/>
        <a:p>
          <a:endParaRPr lang="es-MX"/>
        </a:p>
      </dgm:t>
    </dgm:pt>
    <dgm:pt modelId="{E1E0E86B-7426-4377-A133-17C574631EAF}" type="sibTrans" cxnId="{65E2F039-2B15-467A-A0DA-C36BC5836481}">
      <dgm:prSet/>
      <dgm:spPr/>
      <dgm:t>
        <a:bodyPr/>
        <a:lstStyle/>
        <a:p>
          <a:endParaRPr lang="es-MX"/>
        </a:p>
      </dgm:t>
    </dgm:pt>
    <dgm:pt modelId="{5D40346A-8FE1-4A6A-9FF7-3420EB25A2CD}">
      <dgm:prSet/>
      <dgm:spPr/>
      <dgm:t>
        <a:bodyPr/>
        <a:lstStyle/>
        <a:p>
          <a:pPr rtl="0"/>
          <a:r>
            <a:rPr lang="es-MX" dirty="0" smtClean="0"/>
            <a:t>Son directrices de actuación jurídica</a:t>
          </a:r>
          <a:endParaRPr lang="es-MX" dirty="0"/>
        </a:p>
      </dgm:t>
    </dgm:pt>
    <dgm:pt modelId="{115BB9C3-6A90-4758-AB0A-5EE074AAA532}" type="parTrans" cxnId="{06F1A23D-FA6B-4D82-B325-B4EB06DE861D}">
      <dgm:prSet/>
      <dgm:spPr/>
      <dgm:t>
        <a:bodyPr/>
        <a:lstStyle/>
        <a:p>
          <a:endParaRPr lang="es-MX"/>
        </a:p>
      </dgm:t>
    </dgm:pt>
    <dgm:pt modelId="{C8F4F31E-C3C2-4258-A27F-C28DF3D8CA31}" type="sibTrans" cxnId="{06F1A23D-FA6B-4D82-B325-B4EB06DE861D}">
      <dgm:prSet/>
      <dgm:spPr/>
      <dgm:t>
        <a:bodyPr/>
        <a:lstStyle/>
        <a:p>
          <a:endParaRPr lang="es-MX"/>
        </a:p>
      </dgm:t>
    </dgm:pt>
    <dgm:pt modelId="{0A4AD2A8-6EE9-453A-BB13-87C186BC100B}">
      <dgm:prSet/>
      <dgm:spPr/>
      <dgm:t>
        <a:bodyPr/>
        <a:lstStyle/>
        <a:p>
          <a:pPr rtl="0"/>
          <a:r>
            <a:rPr lang="es-MX" dirty="0" smtClean="0"/>
            <a:t>Su consagración constitucional resulta indispensable para asegurar su eficacia</a:t>
          </a:r>
          <a:endParaRPr lang="es-MX" dirty="0"/>
        </a:p>
      </dgm:t>
    </dgm:pt>
    <dgm:pt modelId="{57686212-512A-4469-A03C-800F9BDADDFE}" type="parTrans" cxnId="{912E1ED0-9B5C-488C-9D75-57B6953D6FBE}">
      <dgm:prSet/>
      <dgm:spPr/>
      <dgm:t>
        <a:bodyPr/>
        <a:lstStyle/>
        <a:p>
          <a:endParaRPr lang="es-MX"/>
        </a:p>
      </dgm:t>
    </dgm:pt>
    <dgm:pt modelId="{4E624AC0-7210-4B28-B747-CBA976EE1C32}" type="sibTrans" cxnId="{912E1ED0-9B5C-488C-9D75-57B6953D6FBE}">
      <dgm:prSet/>
      <dgm:spPr/>
      <dgm:t>
        <a:bodyPr/>
        <a:lstStyle/>
        <a:p>
          <a:endParaRPr lang="es-MX"/>
        </a:p>
      </dgm:t>
    </dgm:pt>
    <dgm:pt modelId="{8B4F66CB-213B-4BE0-B5EB-0CB3B75F9838}" type="pres">
      <dgm:prSet presAssocID="{C6B01AC4-5EF8-44B7-83D4-3740B178FB0B}" presName="Name0" presStyleCnt="0">
        <dgm:presLayoutVars>
          <dgm:dir/>
          <dgm:animLvl val="lvl"/>
          <dgm:resizeHandles val="exact"/>
        </dgm:presLayoutVars>
      </dgm:prSet>
      <dgm:spPr/>
      <dgm:t>
        <a:bodyPr/>
        <a:lstStyle/>
        <a:p>
          <a:endParaRPr lang="es-MX"/>
        </a:p>
      </dgm:t>
    </dgm:pt>
    <dgm:pt modelId="{AA838AD8-415E-435F-AB3B-8CF0792508E3}" type="pres">
      <dgm:prSet presAssocID="{D0B89B99-9DFC-493F-9733-5BC13FE36A2D}" presName="composite" presStyleCnt="0"/>
      <dgm:spPr/>
    </dgm:pt>
    <dgm:pt modelId="{680E5CA9-22F6-45BC-A31B-A41554BD6F65}" type="pres">
      <dgm:prSet presAssocID="{D0B89B99-9DFC-493F-9733-5BC13FE36A2D}" presName="parTx" presStyleLbl="alignNode1" presStyleIdx="0" presStyleCnt="1">
        <dgm:presLayoutVars>
          <dgm:chMax val="0"/>
          <dgm:chPref val="0"/>
          <dgm:bulletEnabled val="1"/>
        </dgm:presLayoutVars>
      </dgm:prSet>
      <dgm:spPr/>
      <dgm:t>
        <a:bodyPr/>
        <a:lstStyle/>
        <a:p>
          <a:endParaRPr lang="es-MX"/>
        </a:p>
      </dgm:t>
    </dgm:pt>
    <dgm:pt modelId="{13A32BAB-E60F-4C8F-B036-19155177F0F2}" type="pres">
      <dgm:prSet presAssocID="{D0B89B99-9DFC-493F-9733-5BC13FE36A2D}" presName="desTx" presStyleLbl="alignAccFollowNode1" presStyleIdx="0" presStyleCnt="1">
        <dgm:presLayoutVars>
          <dgm:bulletEnabled val="1"/>
        </dgm:presLayoutVars>
      </dgm:prSet>
      <dgm:spPr/>
      <dgm:t>
        <a:bodyPr/>
        <a:lstStyle/>
        <a:p>
          <a:endParaRPr lang="es-MX"/>
        </a:p>
      </dgm:t>
    </dgm:pt>
  </dgm:ptLst>
  <dgm:cxnLst>
    <dgm:cxn modelId="{06F1A23D-FA6B-4D82-B325-B4EB06DE861D}" srcId="{D0B89B99-9DFC-493F-9733-5BC13FE36A2D}" destId="{5D40346A-8FE1-4A6A-9FF7-3420EB25A2CD}" srcOrd="1" destOrd="0" parTransId="{115BB9C3-6A90-4758-AB0A-5EE074AAA532}" sibTransId="{C8F4F31E-C3C2-4258-A27F-C28DF3D8CA31}"/>
    <dgm:cxn modelId="{65E2F039-2B15-467A-A0DA-C36BC5836481}" srcId="{D0B89B99-9DFC-493F-9733-5BC13FE36A2D}" destId="{9357F2BF-09B9-4361-9AA3-6F01EF34EE86}" srcOrd="0" destOrd="0" parTransId="{B870A3F0-058B-4419-93F5-316A7F76617E}" sibTransId="{E1E0E86B-7426-4377-A133-17C574631EAF}"/>
    <dgm:cxn modelId="{9F74E7B6-61D0-4FF9-A21F-8D8F4623FF9E}" type="presOf" srcId="{D0B89B99-9DFC-493F-9733-5BC13FE36A2D}" destId="{680E5CA9-22F6-45BC-A31B-A41554BD6F65}" srcOrd="0" destOrd="0" presId="urn:microsoft.com/office/officeart/2005/8/layout/hList1"/>
    <dgm:cxn modelId="{9CC79F12-33A7-4D39-B747-10DCC223DB28}" type="presOf" srcId="{C6B01AC4-5EF8-44B7-83D4-3740B178FB0B}" destId="{8B4F66CB-213B-4BE0-B5EB-0CB3B75F9838}" srcOrd="0" destOrd="0" presId="urn:microsoft.com/office/officeart/2005/8/layout/hList1"/>
    <dgm:cxn modelId="{8A42B207-5DFA-45BA-AD56-4C251A019FC5}" type="presOf" srcId="{0A4AD2A8-6EE9-453A-BB13-87C186BC100B}" destId="{13A32BAB-E60F-4C8F-B036-19155177F0F2}" srcOrd="0" destOrd="2" presId="urn:microsoft.com/office/officeart/2005/8/layout/hList1"/>
    <dgm:cxn modelId="{9B5A00D0-908F-4410-8AF8-666505CD0782}" type="presOf" srcId="{9357F2BF-09B9-4361-9AA3-6F01EF34EE86}" destId="{13A32BAB-E60F-4C8F-B036-19155177F0F2}" srcOrd="0" destOrd="0" presId="urn:microsoft.com/office/officeart/2005/8/layout/hList1"/>
    <dgm:cxn modelId="{912E1ED0-9B5C-488C-9D75-57B6953D6FBE}" srcId="{D0B89B99-9DFC-493F-9733-5BC13FE36A2D}" destId="{0A4AD2A8-6EE9-453A-BB13-87C186BC100B}" srcOrd="2" destOrd="0" parTransId="{57686212-512A-4469-A03C-800F9BDADDFE}" sibTransId="{4E624AC0-7210-4B28-B747-CBA976EE1C32}"/>
    <dgm:cxn modelId="{AE119BFE-41B5-4763-952C-57D12E12F09D}" type="presOf" srcId="{5D40346A-8FE1-4A6A-9FF7-3420EB25A2CD}" destId="{13A32BAB-E60F-4C8F-B036-19155177F0F2}" srcOrd="0" destOrd="1" presId="urn:microsoft.com/office/officeart/2005/8/layout/hList1"/>
    <dgm:cxn modelId="{219D107E-38CA-45C2-8072-01C3980E7301}" srcId="{C6B01AC4-5EF8-44B7-83D4-3740B178FB0B}" destId="{D0B89B99-9DFC-493F-9733-5BC13FE36A2D}" srcOrd="0" destOrd="0" parTransId="{E80157B6-7EFD-4F04-AA3A-5A3DEBFF4D11}" sibTransId="{795B5EA0-41F7-48A3-9CB9-0338432571F8}"/>
    <dgm:cxn modelId="{D753D9DC-76CD-478C-9D79-D4E8E2DE71C0}" type="presParOf" srcId="{8B4F66CB-213B-4BE0-B5EB-0CB3B75F9838}" destId="{AA838AD8-415E-435F-AB3B-8CF0792508E3}" srcOrd="0" destOrd="0" presId="urn:microsoft.com/office/officeart/2005/8/layout/hList1"/>
    <dgm:cxn modelId="{A06D647F-98C4-4ACF-A166-1BA7383DAFBE}" type="presParOf" srcId="{AA838AD8-415E-435F-AB3B-8CF0792508E3}" destId="{680E5CA9-22F6-45BC-A31B-A41554BD6F65}" srcOrd="0" destOrd="0" presId="urn:microsoft.com/office/officeart/2005/8/layout/hList1"/>
    <dgm:cxn modelId="{0B6BCFC5-4E2E-4D1B-AC8A-760ADC8CD774}" type="presParOf" srcId="{AA838AD8-415E-435F-AB3B-8CF0792508E3}" destId="{13A32BAB-E60F-4C8F-B036-19155177F0F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4DB52D-1BAD-4142-A536-8D57BB1C862E}"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6361B21E-B084-42BF-91AB-5CDCC64A8026}">
      <dgm:prSet/>
      <dgm:spPr/>
      <dgm:t>
        <a:bodyPr/>
        <a:lstStyle/>
        <a:p>
          <a:pPr rtl="0"/>
          <a:r>
            <a:rPr lang="es-MX" dirty="0" smtClean="0">
              <a:solidFill>
                <a:schemeClr val="tx1"/>
              </a:solidFill>
            </a:rPr>
            <a:t>¿Qué es una política?</a:t>
          </a:r>
          <a:endParaRPr lang="es-MX" dirty="0">
            <a:solidFill>
              <a:schemeClr val="tx1"/>
            </a:solidFill>
          </a:endParaRPr>
        </a:p>
      </dgm:t>
    </dgm:pt>
    <dgm:pt modelId="{B461C779-C0E8-4D51-A8BF-768DDBF95A99}" type="parTrans" cxnId="{FE3B6815-D230-41B1-A4F5-8FFB2A732687}">
      <dgm:prSet/>
      <dgm:spPr/>
      <dgm:t>
        <a:bodyPr/>
        <a:lstStyle/>
        <a:p>
          <a:endParaRPr lang="es-MX"/>
        </a:p>
      </dgm:t>
    </dgm:pt>
    <dgm:pt modelId="{42760E8A-4378-4227-861B-0C8DC264B374}" type="sibTrans" cxnId="{FE3B6815-D230-41B1-A4F5-8FFB2A732687}">
      <dgm:prSet/>
      <dgm:spPr/>
      <dgm:t>
        <a:bodyPr/>
        <a:lstStyle/>
        <a:p>
          <a:endParaRPr lang="es-MX"/>
        </a:p>
      </dgm:t>
    </dgm:pt>
    <dgm:pt modelId="{E62ED029-96D5-4163-940F-C84BE7DE3C54}">
      <dgm:prSet/>
      <dgm:spPr/>
      <dgm:t>
        <a:bodyPr/>
        <a:lstStyle/>
        <a:p>
          <a:pPr rtl="0"/>
          <a:r>
            <a:rPr lang="es-MX" dirty="0" smtClean="0">
              <a:solidFill>
                <a:schemeClr val="tx1"/>
              </a:solidFill>
            </a:rPr>
            <a:t>¿Qué es una política fiscal?</a:t>
          </a:r>
          <a:endParaRPr lang="es-MX" dirty="0">
            <a:solidFill>
              <a:schemeClr val="tx1"/>
            </a:solidFill>
          </a:endParaRPr>
        </a:p>
      </dgm:t>
    </dgm:pt>
    <dgm:pt modelId="{D4B3BF1D-44E2-40EE-BE4E-40344B854112}" type="parTrans" cxnId="{004C923F-3561-46EA-AA52-7D6E2DD3FE18}">
      <dgm:prSet/>
      <dgm:spPr/>
      <dgm:t>
        <a:bodyPr/>
        <a:lstStyle/>
        <a:p>
          <a:endParaRPr lang="es-MX"/>
        </a:p>
      </dgm:t>
    </dgm:pt>
    <dgm:pt modelId="{4B2FEEE9-6EF1-4917-86B1-3BE6C6A22D7D}" type="sibTrans" cxnId="{004C923F-3561-46EA-AA52-7D6E2DD3FE18}">
      <dgm:prSet/>
      <dgm:spPr/>
      <dgm:t>
        <a:bodyPr/>
        <a:lstStyle/>
        <a:p>
          <a:endParaRPr lang="es-MX"/>
        </a:p>
      </dgm:t>
    </dgm:pt>
    <dgm:pt modelId="{652962A2-07C5-4F14-9A98-F8D95EE1ED66}" type="pres">
      <dgm:prSet presAssocID="{964DB52D-1BAD-4142-A536-8D57BB1C862E}" presName="linear" presStyleCnt="0">
        <dgm:presLayoutVars>
          <dgm:animLvl val="lvl"/>
          <dgm:resizeHandles val="exact"/>
        </dgm:presLayoutVars>
      </dgm:prSet>
      <dgm:spPr/>
      <dgm:t>
        <a:bodyPr/>
        <a:lstStyle/>
        <a:p>
          <a:endParaRPr lang="es-MX"/>
        </a:p>
      </dgm:t>
    </dgm:pt>
    <dgm:pt modelId="{A82EA668-39D1-4845-A074-148A07F9B966}" type="pres">
      <dgm:prSet presAssocID="{6361B21E-B084-42BF-91AB-5CDCC64A8026}" presName="parentText" presStyleLbl="node1" presStyleIdx="0" presStyleCnt="2">
        <dgm:presLayoutVars>
          <dgm:chMax val="0"/>
          <dgm:bulletEnabled val="1"/>
        </dgm:presLayoutVars>
      </dgm:prSet>
      <dgm:spPr/>
      <dgm:t>
        <a:bodyPr/>
        <a:lstStyle/>
        <a:p>
          <a:endParaRPr lang="es-MX"/>
        </a:p>
      </dgm:t>
    </dgm:pt>
    <dgm:pt modelId="{FFD8D8E8-ADD3-404C-95AA-04594702B491}" type="pres">
      <dgm:prSet presAssocID="{42760E8A-4378-4227-861B-0C8DC264B374}" presName="spacer" presStyleCnt="0"/>
      <dgm:spPr/>
    </dgm:pt>
    <dgm:pt modelId="{B1552E52-E6F1-40BA-9A10-D34170A60DF4}" type="pres">
      <dgm:prSet presAssocID="{E62ED029-96D5-4163-940F-C84BE7DE3C54}" presName="parentText" presStyleLbl="node1" presStyleIdx="1" presStyleCnt="2">
        <dgm:presLayoutVars>
          <dgm:chMax val="0"/>
          <dgm:bulletEnabled val="1"/>
        </dgm:presLayoutVars>
      </dgm:prSet>
      <dgm:spPr/>
      <dgm:t>
        <a:bodyPr/>
        <a:lstStyle/>
        <a:p>
          <a:endParaRPr lang="es-MX"/>
        </a:p>
      </dgm:t>
    </dgm:pt>
  </dgm:ptLst>
  <dgm:cxnLst>
    <dgm:cxn modelId="{67239DEB-B7D8-4631-9821-04F1D84F5808}" type="presOf" srcId="{E62ED029-96D5-4163-940F-C84BE7DE3C54}" destId="{B1552E52-E6F1-40BA-9A10-D34170A60DF4}" srcOrd="0" destOrd="0" presId="urn:microsoft.com/office/officeart/2005/8/layout/vList2"/>
    <dgm:cxn modelId="{004C923F-3561-46EA-AA52-7D6E2DD3FE18}" srcId="{964DB52D-1BAD-4142-A536-8D57BB1C862E}" destId="{E62ED029-96D5-4163-940F-C84BE7DE3C54}" srcOrd="1" destOrd="0" parTransId="{D4B3BF1D-44E2-40EE-BE4E-40344B854112}" sibTransId="{4B2FEEE9-6EF1-4917-86B1-3BE6C6A22D7D}"/>
    <dgm:cxn modelId="{EFB13A57-EF0C-4930-B965-7949F12A3543}" type="presOf" srcId="{964DB52D-1BAD-4142-A536-8D57BB1C862E}" destId="{652962A2-07C5-4F14-9A98-F8D95EE1ED66}" srcOrd="0" destOrd="0" presId="urn:microsoft.com/office/officeart/2005/8/layout/vList2"/>
    <dgm:cxn modelId="{8E63FD4F-750C-4B3F-BEEE-780A370BED69}" type="presOf" srcId="{6361B21E-B084-42BF-91AB-5CDCC64A8026}" destId="{A82EA668-39D1-4845-A074-148A07F9B966}" srcOrd="0" destOrd="0" presId="urn:microsoft.com/office/officeart/2005/8/layout/vList2"/>
    <dgm:cxn modelId="{FE3B6815-D230-41B1-A4F5-8FFB2A732687}" srcId="{964DB52D-1BAD-4142-A536-8D57BB1C862E}" destId="{6361B21E-B084-42BF-91AB-5CDCC64A8026}" srcOrd="0" destOrd="0" parTransId="{B461C779-C0E8-4D51-A8BF-768DDBF95A99}" sibTransId="{42760E8A-4378-4227-861B-0C8DC264B374}"/>
    <dgm:cxn modelId="{D066C9C5-084E-42ED-A61B-32FBFDA54E53}" type="presParOf" srcId="{652962A2-07C5-4F14-9A98-F8D95EE1ED66}" destId="{A82EA668-39D1-4845-A074-148A07F9B966}" srcOrd="0" destOrd="0" presId="urn:microsoft.com/office/officeart/2005/8/layout/vList2"/>
    <dgm:cxn modelId="{03099CA2-E3C9-429D-B983-B6EF50363176}" type="presParOf" srcId="{652962A2-07C5-4F14-9A98-F8D95EE1ED66}" destId="{FFD8D8E8-ADD3-404C-95AA-04594702B491}" srcOrd="1" destOrd="0" presId="urn:microsoft.com/office/officeart/2005/8/layout/vList2"/>
    <dgm:cxn modelId="{26760E67-0FA0-48A8-A547-5DCC7280E9ED}" type="presParOf" srcId="{652962A2-07C5-4F14-9A98-F8D95EE1ED66}" destId="{B1552E52-E6F1-40BA-9A10-D34170A60DF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9C54CC-AB9C-45C0-8072-07BE964EC02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251BD5D8-38E2-4682-BE46-060189466AB4}">
      <dgm:prSet/>
      <dgm:spPr/>
      <dgm:t>
        <a:bodyPr/>
        <a:lstStyle/>
        <a:p>
          <a:pPr rtl="0"/>
          <a:r>
            <a:rPr lang="es-MX" smtClean="0"/>
            <a:t>La política fiscal es una rama de la política económica que configura el Presupuesto del Estado como variable de control para asegurar y mantener la estabilidad económica y evitar situaciones de inflación o desempleo. </a:t>
          </a:r>
          <a:endParaRPr lang="es-MX"/>
        </a:p>
      </dgm:t>
    </dgm:pt>
    <dgm:pt modelId="{D092C2B8-43F0-4E84-AD52-B1D59295D52D}" type="parTrans" cxnId="{9A6D99D5-6C53-4A61-B526-0DDF153CF48E}">
      <dgm:prSet/>
      <dgm:spPr/>
      <dgm:t>
        <a:bodyPr/>
        <a:lstStyle/>
        <a:p>
          <a:endParaRPr lang="es-MX"/>
        </a:p>
      </dgm:t>
    </dgm:pt>
    <dgm:pt modelId="{03EF7C3F-0EE9-4256-B0AC-B9E2A559167E}" type="sibTrans" cxnId="{9A6D99D5-6C53-4A61-B526-0DDF153CF48E}">
      <dgm:prSet/>
      <dgm:spPr/>
      <dgm:t>
        <a:bodyPr/>
        <a:lstStyle/>
        <a:p>
          <a:endParaRPr lang="es-MX"/>
        </a:p>
      </dgm:t>
    </dgm:pt>
    <dgm:pt modelId="{4463863D-51FA-4A11-BAD6-43AE4F552DC1}">
      <dgm:prSet/>
      <dgm:spPr/>
      <dgm:t>
        <a:bodyPr/>
        <a:lstStyle/>
        <a:p>
          <a:pPr rtl="0"/>
          <a:r>
            <a:rPr lang="es-MX" smtClean="0"/>
            <a:t>La </a:t>
          </a:r>
          <a:r>
            <a:rPr lang="es-MX" b="1" smtClean="0"/>
            <a:t>política fiscal </a:t>
          </a:r>
          <a:r>
            <a:rPr lang="es-MX" smtClean="0"/>
            <a:t>configura el presupuesto del Estado y sus componentes (gasto público e impuestos), amortiguando las variaciones de los ciclos económicos, y contribuyendo a mantener una economía creciente.</a:t>
          </a:r>
          <a:endParaRPr lang="es-MX"/>
        </a:p>
      </dgm:t>
    </dgm:pt>
    <dgm:pt modelId="{67639F95-A1C2-4680-A8C9-0FF74F993D78}" type="parTrans" cxnId="{24300AE2-D20A-4C08-9441-B9E5E99264E1}">
      <dgm:prSet/>
      <dgm:spPr/>
      <dgm:t>
        <a:bodyPr/>
        <a:lstStyle/>
        <a:p>
          <a:endParaRPr lang="es-MX"/>
        </a:p>
      </dgm:t>
    </dgm:pt>
    <dgm:pt modelId="{AA8BB30B-2017-4BFF-8D60-03C18CED18CC}" type="sibTrans" cxnId="{24300AE2-D20A-4C08-9441-B9E5E99264E1}">
      <dgm:prSet/>
      <dgm:spPr/>
      <dgm:t>
        <a:bodyPr/>
        <a:lstStyle/>
        <a:p>
          <a:endParaRPr lang="es-MX"/>
        </a:p>
      </dgm:t>
    </dgm:pt>
    <dgm:pt modelId="{5C1516E4-9B9C-42DF-B9EE-BF67632C8D38}" type="pres">
      <dgm:prSet presAssocID="{419C54CC-AB9C-45C0-8072-07BE964EC021}" presName="linear" presStyleCnt="0">
        <dgm:presLayoutVars>
          <dgm:animLvl val="lvl"/>
          <dgm:resizeHandles val="exact"/>
        </dgm:presLayoutVars>
      </dgm:prSet>
      <dgm:spPr/>
      <dgm:t>
        <a:bodyPr/>
        <a:lstStyle/>
        <a:p>
          <a:endParaRPr lang="es-MX"/>
        </a:p>
      </dgm:t>
    </dgm:pt>
    <dgm:pt modelId="{2F7B8318-2A90-49B9-9853-63D586F836B5}" type="pres">
      <dgm:prSet presAssocID="{251BD5D8-38E2-4682-BE46-060189466AB4}" presName="parentText" presStyleLbl="node1" presStyleIdx="0" presStyleCnt="2">
        <dgm:presLayoutVars>
          <dgm:chMax val="0"/>
          <dgm:bulletEnabled val="1"/>
        </dgm:presLayoutVars>
      </dgm:prSet>
      <dgm:spPr/>
      <dgm:t>
        <a:bodyPr/>
        <a:lstStyle/>
        <a:p>
          <a:endParaRPr lang="es-MX"/>
        </a:p>
      </dgm:t>
    </dgm:pt>
    <dgm:pt modelId="{937F18C5-83CF-4119-92C2-5A5FE24E4011}" type="pres">
      <dgm:prSet presAssocID="{03EF7C3F-0EE9-4256-B0AC-B9E2A559167E}" presName="spacer" presStyleCnt="0"/>
      <dgm:spPr/>
    </dgm:pt>
    <dgm:pt modelId="{DEC786DA-67DA-4B8A-9D64-5E9136F4D939}" type="pres">
      <dgm:prSet presAssocID="{4463863D-51FA-4A11-BAD6-43AE4F552DC1}" presName="parentText" presStyleLbl="node1" presStyleIdx="1" presStyleCnt="2">
        <dgm:presLayoutVars>
          <dgm:chMax val="0"/>
          <dgm:bulletEnabled val="1"/>
        </dgm:presLayoutVars>
      </dgm:prSet>
      <dgm:spPr/>
      <dgm:t>
        <a:bodyPr/>
        <a:lstStyle/>
        <a:p>
          <a:endParaRPr lang="es-MX"/>
        </a:p>
      </dgm:t>
    </dgm:pt>
  </dgm:ptLst>
  <dgm:cxnLst>
    <dgm:cxn modelId="{9A6D99D5-6C53-4A61-B526-0DDF153CF48E}" srcId="{419C54CC-AB9C-45C0-8072-07BE964EC021}" destId="{251BD5D8-38E2-4682-BE46-060189466AB4}" srcOrd="0" destOrd="0" parTransId="{D092C2B8-43F0-4E84-AD52-B1D59295D52D}" sibTransId="{03EF7C3F-0EE9-4256-B0AC-B9E2A559167E}"/>
    <dgm:cxn modelId="{5B0530F0-B720-4114-B3B7-E3CF9E0D330C}" type="presOf" srcId="{4463863D-51FA-4A11-BAD6-43AE4F552DC1}" destId="{DEC786DA-67DA-4B8A-9D64-5E9136F4D939}" srcOrd="0" destOrd="0" presId="urn:microsoft.com/office/officeart/2005/8/layout/vList2"/>
    <dgm:cxn modelId="{3FD2E161-77A9-4614-AE4A-191C753E36D2}" type="presOf" srcId="{251BD5D8-38E2-4682-BE46-060189466AB4}" destId="{2F7B8318-2A90-49B9-9853-63D586F836B5}" srcOrd="0" destOrd="0" presId="urn:microsoft.com/office/officeart/2005/8/layout/vList2"/>
    <dgm:cxn modelId="{FAC03966-DD28-41A3-9A66-DA4AAC92A0A6}" type="presOf" srcId="{419C54CC-AB9C-45C0-8072-07BE964EC021}" destId="{5C1516E4-9B9C-42DF-B9EE-BF67632C8D38}" srcOrd="0" destOrd="0" presId="urn:microsoft.com/office/officeart/2005/8/layout/vList2"/>
    <dgm:cxn modelId="{24300AE2-D20A-4C08-9441-B9E5E99264E1}" srcId="{419C54CC-AB9C-45C0-8072-07BE964EC021}" destId="{4463863D-51FA-4A11-BAD6-43AE4F552DC1}" srcOrd="1" destOrd="0" parTransId="{67639F95-A1C2-4680-A8C9-0FF74F993D78}" sibTransId="{AA8BB30B-2017-4BFF-8D60-03C18CED18CC}"/>
    <dgm:cxn modelId="{EE7641E6-2A7B-49DC-9EEF-D38C62527299}" type="presParOf" srcId="{5C1516E4-9B9C-42DF-B9EE-BF67632C8D38}" destId="{2F7B8318-2A90-49B9-9853-63D586F836B5}" srcOrd="0" destOrd="0" presId="urn:microsoft.com/office/officeart/2005/8/layout/vList2"/>
    <dgm:cxn modelId="{80AD49CD-6F9F-4BBC-9260-6FAD4C2C5AF2}" type="presParOf" srcId="{5C1516E4-9B9C-42DF-B9EE-BF67632C8D38}" destId="{937F18C5-83CF-4119-92C2-5A5FE24E4011}" srcOrd="1" destOrd="0" presId="urn:microsoft.com/office/officeart/2005/8/layout/vList2"/>
    <dgm:cxn modelId="{E4883587-004F-4EE0-A052-21442FF7AB01}" type="presParOf" srcId="{5C1516E4-9B9C-42DF-B9EE-BF67632C8D38}" destId="{DEC786DA-67DA-4B8A-9D64-5E9136F4D93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9D37C6-CD30-47B1-A691-A2ED59A97E9A}" type="doc">
      <dgm:prSet loTypeId="urn:microsoft.com/office/officeart/2005/8/layout/hList3" loCatId="list" qsTypeId="urn:microsoft.com/office/officeart/2005/8/quickstyle/simple1" qsCatId="simple" csTypeId="urn:microsoft.com/office/officeart/2005/8/colors/colorful4" csCatId="colorful"/>
      <dgm:spPr/>
      <dgm:t>
        <a:bodyPr/>
        <a:lstStyle/>
        <a:p>
          <a:endParaRPr lang="es-MX"/>
        </a:p>
      </dgm:t>
    </dgm:pt>
    <dgm:pt modelId="{50BC005B-3857-4E31-A2C0-73ACA3A226C3}">
      <dgm:prSet/>
      <dgm:spPr/>
      <dgm:t>
        <a:bodyPr/>
        <a:lstStyle/>
        <a:p>
          <a:pPr rtl="0"/>
          <a:r>
            <a:rPr lang="es-MX" smtClean="0"/>
            <a:t>En México, el SF está conformado de tres componentes: ingresos, gastos y deuda. Todo gasto debe tener, necesariamente, una contraparte en ingresos (ahora o en el futuro), de tal manera que: </a:t>
          </a:r>
          <a:endParaRPr lang="es-MX"/>
        </a:p>
      </dgm:t>
    </dgm:pt>
    <dgm:pt modelId="{EC7AEDFB-27E5-452A-8855-8A94050546BD}" type="parTrans" cxnId="{8011F143-B3F8-42F2-B9C4-2BA1EDE5C287}">
      <dgm:prSet/>
      <dgm:spPr/>
      <dgm:t>
        <a:bodyPr/>
        <a:lstStyle/>
        <a:p>
          <a:endParaRPr lang="es-MX"/>
        </a:p>
      </dgm:t>
    </dgm:pt>
    <dgm:pt modelId="{1624D37A-0A61-484B-9DE7-780FC9AE3304}" type="sibTrans" cxnId="{8011F143-B3F8-42F2-B9C4-2BA1EDE5C287}">
      <dgm:prSet/>
      <dgm:spPr/>
      <dgm:t>
        <a:bodyPr/>
        <a:lstStyle/>
        <a:p>
          <a:endParaRPr lang="es-MX"/>
        </a:p>
      </dgm:t>
    </dgm:pt>
    <dgm:pt modelId="{8EB88720-08BD-4D85-9876-A22ECCE21707}">
      <dgm:prSet/>
      <dgm:spPr/>
      <dgm:t>
        <a:bodyPr/>
        <a:lstStyle/>
        <a:p>
          <a:pPr rtl="0"/>
          <a:r>
            <a:rPr lang="es-MX" smtClean="0"/>
            <a:t>Ingresos - Gastos = Deuda o Superávit</a:t>
          </a:r>
          <a:endParaRPr lang="es-MX"/>
        </a:p>
      </dgm:t>
    </dgm:pt>
    <dgm:pt modelId="{EE4D4408-CE25-4D7A-9727-03391B3AA6B9}" type="parTrans" cxnId="{B004FA54-ED50-415B-B6AC-9A701AFA56B6}">
      <dgm:prSet/>
      <dgm:spPr/>
      <dgm:t>
        <a:bodyPr/>
        <a:lstStyle/>
        <a:p>
          <a:endParaRPr lang="es-MX"/>
        </a:p>
      </dgm:t>
    </dgm:pt>
    <dgm:pt modelId="{9A07CB8D-0CD7-47F0-9C21-C8ABAE35DD14}" type="sibTrans" cxnId="{B004FA54-ED50-415B-B6AC-9A701AFA56B6}">
      <dgm:prSet/>
      <dgm:spPr/>
      <dgm:t>
        <a:bodyPr/>
        <a:lstStyle/>
        <a:p>
          <a:endParaRPr lang="es-MX"/>
        </a:p>
      </dgm:t>
    </dgm:pt>
    <dgm:pt modelId="{1D7DBC9D-D7A7-4C55-96C2-0A8EF48AD208}" type="pres">
      <dgm:prSet presAssocID="{EC9D37C6-CD30-47B1-A691-A2ED59A97E9A}" presName="composite" presStyleCnt="0">
        <dgm:presLayoutVars>
          <dgm:chMax val="1"/>
          <dgm:dir/>
          <dgm:resizeHandles val="exact"/>
        </dgm:presLayoutVars>
      </dgm:prSet>
      <dgm:spPr/>
      <dgm:t>
        <a:bodyPr/>
        <a:lstStyle/>
        <a:p>
          <a:endParaRPr lang="es-MX"/>
        </a:p>
      </dgm:t>
    </dgm:pt>
    <dgm:pt modelId="{12B54ADD-CC94-401E-BC88-A87D914AED5D}" type="pres">
      <dgm:prSet presAssocID="{50BC005B-3857-4E31-A2C0-73ACA3A226C3}" presName="roof" presStyleLbl="dkBgShp" presStyleIdx="0" presStyleCnt="2"/>
      <dgm:spPr/>
      <dgm:t>
        <a:bodyPr/>
        <a:lstStyle/>
        <a:p>
          <a:endParaRPr lang="es-MX"/>
        </a:p>
      </dgm:t>
    </dgm:pt>
    <dgm:pt modelId="{3ED8ADC4-AFC8-40BF-890B-ABDEE29873A8}" type="pres">
      <dgm:prSet presAssocID="{50BC005B-3857-4E31-A2C0-73ACA3A226C3}" presName="pillars" presStyleCnt="0"/>
      <dgm:spPr/>
    </dgm:pt>
    <dgm:pt modelId="{830E655B-15F4-4560-8F4C-F46096CD78BC}" type="pres">
      <dgm:prSet presAssocID="{50BC005B-3857-4E31-A2C0-73ACA3A226C3}" presName="pillar1" presStyleLbl="node1" presStyleIdx="0" presStyleCnt="1">
        <dgm:presLayoutVars>
          <dgm:bulletEnabled val="1"/>
        </dgm:presLayoutVars>
      </dgm:prSet>
      <dgm:spPr/>
      <dgm:t>
        <a:bodyPr/>
        <a:lstStyle/>
        <a:p>
          <a:endParaRPr lang="es-MX"/>
        </a:p>
      </dgm:t>
    </dgm:pt>
    <dgm:pt modelId="{7B6BFADE-F5AE-45FF-B12C-35B0C4453092}" type="pres">
      <dgm:prSet presAssocID="{50BC005B-3857-4E31-A2C0-73ACA3A226C3}" presName="base" presStyleLbl="dkBgShp" presStyleIdx="1" presStyleCnt="2"/>
      <dgm:spPr/>
    </dgm:pt>
  </dgm:ptLst>
  <dgm:cxnLst>
    <dgm:cxn modelId="{B004FA54-ED50-415B-B6AC-9A701AFA56B6}" srcId="{50BC005B-3857-4E31-A2C0-73ACA3A226C3}" destId="{8EB88720-08BD-4D85-9876-A22ECCE21707}" srcOrd="0" destOrd="0" parTransId="{EE4D4408-CE25-4D7A-9727-03391B3AA6B9}" sibTransId="{9A07CB8D-0CD7-47F0-9C21-C8ABAE35DD14}"/>
    <dgm:cxn modelId="{B84F01AD-FE07-4B36-B6DD-7EE9C6CCC7F8}" type="presOf" srcId="{EC9D37C6-CD30-47B1-A691-A2ED59A97E9A}" destId="{1D7DBC9D-D7A7-4C55-96C2-0A8EF48AD208}" srcOrd="0" destOrd="0" presId="urn:microsoft.com/office/officeart/2005/8/layout/hList3"/>
    <dgm:cxn modelId="{8011F143-B3F8-42F2-B9C4-2BA1EDE5C287}" srcId="{EC9D37C6-CD30-47B1-A691-A2ED59A97E9A}" destId="{50BC005B-3857-4E31-A2C0-73ACA3A226C3}" srcOrd="0" destOrd="0" parTransId="{EC7AEDFB-27E5-452A-8855-8A94050546BD}" sibTransId="{1624D37A-0A61-484B-9DE7-780FC9AE3304}"/>
    <dgm:cxn modelId="{1C8D4323-75A6-450C-9595-9097ED82C19A}" type="presOf" srcId="{8EB88720-08BD-4D85-9876-A22ECCE21707}" destId="{830E655B-15F4-4560-8F4C-F46096CD78BC}" srcOrd="0" destOrd="0" presId="urn:microsoft.com/office/officeart/2005/8/layout/hList3"/>
    <dgm:cxn modelId="{D44C8495-DFC0-4758-B2AA-C04F55F70497}" type="presOf" srcId="{50BC005B-3857-4E31-A2C0-73ACA3A226C3}" destId="{12B54ADD-CC94-401E-BC88-A87D914AED5D}" srcOrd="0" destOrd="0" presId="urn:microsoft.com/office/officeart/2005/8/layout/hList3"/>
    <dgm:cxn modelId="{1B5F4DB3-4AF3-40AE-A227-75B39D344F5F}" type="presParOf" srcId="{1D7DBC9D-D7A7-4C55-96C2-0A8EF48AD208}" destId="{12B54ADD-CC94-401E-BC88-A87D914AED5D}" srcOrd="0" destOrd="0" presId="urn:microsoft.com/office/officeart/2005/8/layout/hList3"/>
    <dgm:cxn modelId="{F62BA915-F937-486D-BC01-D2F9FB392253}" type="presParOf" srcId="{1D7DBC9D-D7A7-4C55-96C2-0A8EF48AD208}" destId="{3ED8ADC4-AFC8-40BF-890B-ABDEE29873A8}" srcOrd="1" destOrd="0" presId="urn:microsoft.com/office/officeart/2005/8/layout/hList3"/>
    <dgm:cxn modelId="{2CE8BA37-E257-4D8F-A84B-9D1DA1E624D0}" type="presParOf" srcId="{3ED8ADC4-AFC8-40BF-890B-ABDEE29873A8}" destId="{830E655B-15F4-4560-8F4C-F46096CD78BC}" srcOrd="0" destOrd="0" presId="urn:microsoft.com/office/officeart/2005/8/layout/hList3"/>
    <dgm:cxn modelId="{3352ED8A-1918-47D6-8635-27626DF3094C}" type="presParOf" srcId="{1D7DBC9D-D7A7-4C55-96C2-0A8EF48AD208}" destId="{7B6BFADE-F5AE-45FF-B12C-35B0C445309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52D4CF-EA8C-4087-8F5C-88DBC5FA5B4E}" type="doc">
      <dgm:prSet loTypeId="urn:microsoft.com/office/officeart/2005/8/layout/lProcess2" loCatId="list" qsTypeId="urn:microsoft.com/office/officeart/2005/8/quickstyle/3d3" qsCatId="3D" csTypeId="urn:microsoft.com/office/officeart/2005/8/colors/colorful4" csCatId="colorful" phldr="1"/>
      <dgm:spPr/>
      <dgm:t>
        <a:bodyPr/>
        <a:lstStyle/>
        <a:p>
          <a:endParaRPr lang="es-MX"/>
        </a:p>
      </dgm:t>
    </dgm:pt>
    <dgm:pt modelId="{AA5DB296-F4D1-466C-9335-6A0538CAC462}">
      <dgm:prSet/>
      <dgm:spPr/>
      <dgm:t>
        <a:bodyPr/>
        <a:lstStyle/>
        <a:p>
          <a:pPr rtl="0"/>
          <a:r>
            <a:rPr lang="es-MX" b="1" dirty="0" smtClean="0">
              <a:solidFill>
                <a:schemeClr val="tx1"/>
              </a:solidFill>
            </a:rPr>
            <a:t>Ingresos Tributarios:</a:t>
          </a:r>
          <a:endParaRPr lang="es-MX" dirty="0">
            <a:solidFill>
              <a:schemeClr val="tx1"/>
            </a:solidFill>
          </a:endParaRPr>
        </a:p>
      </dgm:t>
    </dgm:pt>
    <dgm:pt modelId="{6909E5EA-192B-4234-B36D-35212CB07D2F}" type="parTrans" cxnId="{72DD0A8E-A342-4144-AA00-4143CE1E2E45}">
      <dgm:prSet/>
      <dgm:spPr/>
      <dgm:t>
        <a:bodyPr/>
        <a:lstStyle/>
        <a:p>
          <a:endParaRPr lang="es-MX"/>
        </a:p>
      </dgm:t>
    </dgm:pt>
    <dgm:pt modelId="{0770D46C-DC97-406E-968D-FA5153A22CB7}" type="sibTrans" cxnId="{72DD0A8E-A342-4144-AA00-4143CE1E2E45}">
      <dgm:prSet/>
      <dgm:spPr/>
      <dgm:t>
        <a:bodyPr/>
        <a:lstStyle/>
        <a:p>
          <a:endParaRPr lang="es-MX"/>
        </a:p>
      </dgm:t>
    </dgm:pt>
    <dgm:pt modelId="{0578E44E-3A24-4890-9820-CFA329AB73BC}">
      <dgm:prSet/>
      <dgm:spPr/>
      <dgm:t>
        <a:bodyPr/>
        <a:lstStyle/>
        <a:p>
          <a:pPr rtl="0"/>
          <a:r>
            <a:rPr lang="es-MX" dirty="0" smtClean="0">
              <a:solidFill>
                <a:schemeClr val="tx1"/>
              </a:solidFill>
            </a:rPr>
            <a:t>Son los ingresos obtenidos por parte de la recaudación impositiva, es decir, los que no presentan una contraprestación y son establecidos con características de coerción e imposición (</a:t>
          </a:r>
          <a:r>
            <a:rPr lang="es-MX" dirty="0" err="1" smtClean="0">
              <a:solidFill>
                <a:schemeClr val="tx1"/>
              </a:solidFill>
            </a:rPr>
            <a:t>Zanatta</a:t>
          </a:r>
          <a:r>
            <a:rPr lang="es-MX" dirty="0" smtClean="0">
              <a:solidFill>
                <a:schemeClr val="tx1"/>
              </a:solidFill>
            </a:rPr>
            <a:t> (2014)).</a:t>
          </a:r>
          <a:endParaRPr lang="es-MX" dirty="0">
            <a:solidFill>
              <a:schemeClr val="tx1"/>
            </a:solidFill>
          </a:endParaRPr>
        </a:p>
      </dgm:t>
    </dgm:pt>
    <dgm:pt modelId="{6518753E-AE9F-49AC-B25A-61EA5FC1A2B9}" type="parTrans" cxnId="{23F6778A-91CB-4289-A532-8738A17F6087}">
      <dgm:prSet/>
      <dgm:spPr/>
      <dgm:t>
        <a:bodyPr/>
        <a:lstStyle/>
        <a:p>
          <a:endParaRPr lang="es-MX"/>
        </a:p>
      </dgm:t>
    </dgm:pt>
    <dgm:pt modelId="{DFAB919B-4519-4098-9DD0-1125ED991356}" type="sibTrans" cxnId="{23F6778A-91CB-4289-A532-8738A17F6087}">
      <dgm:prSet/>
      <dgm:spPr/>
      <dgm:t>
        <a:bodyPr/>
        <a:lstStyle/>
        <a:p>
          <a:endParaRPr lang="es-MX"/>
        </a:p>
      </dgm:t>
    </dgm:pt>
    <dgm:pt modelId="{3A69A0FE-E8A7-405B-8BF9-7D5251C853E2}">
      <dgm:prSet/>
      <dgm:spPr/>
      <dgm:t>
        <a:bodyPr/>
        <a:lstStyle/>
        <a:p>
          <a:pPr rtl="0"/>
          <a:r>
            <a:rPr lang="es-MX" b="1" smtClean="0">
              <a:solidFill>
                <a:schemeClr val="tx1"/>
              </a:solidFill>
            </a:rPr>
            <a:t>Ingresos No Tributarios: </a:t>
          </a:r>
          <a:endParaRPr lang="es-MX">
            <a:solidFill>
              <a:schemeClr val="tx1"/>
            </a:solidFill>
          </a:endParaRPr>
        </a:p>
      </dgm:t>
    </dgm:pt>
    <dgm:pt modelId="{3EF4C7BF-2935-4718-8944-4EB7E785389E}" type="parTrans" cxnId="{7F11247D-F71D-492B-A830-84D921BFF6C8}">
      <dgm:prSet/>
      <dgm:spPr/>
      <dgm:t>
        <a:bodyPr/>
        <a:lstStyle/>
        <a:p>
          <a:endParaRPr lang="es-MX"/>
        </a:p>
      </dgm:t>
    </dgm:pt>
    <dgm:pt modelId="{268D4BC1-7B4E-4C2C-AC58-00AAAE3F5735}" type="sibTrans" cxnId="{7F11247D-F71D-492B-A830-84D921BFF6C8}">
      <dgm:prSet/>
      <dgm:spPr/>
      <dgm:t>
        <a:bodyPr/>
        <a:lstStyle/>
        <a:p>
          <a:endParaRPr lang="es-MX"/>
        </a:p>
      </dgm:t>
    </dgm:pt>
    <dgm:pt modelId="{48315139-C44B-4823-B2E2-749FCDB42E28}">
      <dgm:prSet/>
      <dgm:spPr/>
      <dgm:t>
        <a:bodyPr/>
        <a:lstStyle/>
        <a:p>
          <a:pPr rtl="0"/>
          <a:r>
            <a:rPr lang="es-MX" dirty="0" smtClean="0">
              <a:solidFill>
                <a:schemeClr val="tx1"/>
              </a:solidFill>
            </a:rPr>
            <a:t>Son aquellos que el Gobierno Federal obtiene como contraprestación por un servicio público, como los </a:t>
          </a:r>
          <a:r>
            <a:rPr lang="es-MX" b="1" dirty="0" smtClean="0">
              <a:solidFill>
                <a:schemeClr val="tx1"/>
              </a:solidFill>
            </a:rPr>
            <a:t>derechos</a:t>
          </a:r>
          <a:r>
            <a:rPr lang="es-MX" dirty="0" smtClean="0">
              <a:solidFill>
                <a:schemeClr val="tx1"/>
              </a:solidFill>
            </a:rPr>
            <a:t>; por el uso de los bienes de dominio público o privado (</a:t>
          </a:r>
          <a:r>
            <a:rPr lang="es-MX" b="1" dirty="0" smtClean="0">
              <a:solidFill>
                <a:schemeClr val="tx1"/>
              </a:solidFill>
            </a:rPr>
            <a:t>productos</a:t>
          </a:r>
          <a:r>
            <a:rPr lang="es-MX" dirty="0" smtClean="0">
              <a:solidFill>
                <a:schemeClr val="tx1"/>
              </a:solidFill>
            </a:rPr>
            <a:t>), así como la aplicación de multas, recargos y otros ingresos señalados en la </a:t>
          </a:r>
          <a:r>
            <a:rPr lang="es-MX" dirty="0" err="1" smtClean="0">
              <a:solidFill>
                <a:schemeClr val="tx1"/>
              </a:solidFill>
            </a:rPr>
            <a:t>LIF</a:t>
          </a:r>
          <a:r>
            <a:rPr lang="es-MX" dirty="0" smtClean="0">
              <a:solidFill>
                <a:schemeClr val="tx1"/>
              </a:solidFill>
            </a:rPr>
            <a:t> y que son denominados </a:t>
          </a:r>
          <a:r>
            <a:rPr lang="es-MX" b="1" dirty="0" smtClean="0">
              <a:solidFill>
                <a:schemeClr val="tx1"/>
              </a:solidFill>
            </a:rPr>
            <a:t>aprovechamientos </a:t>
          </a:r>
          <a:r>
            <a:rPr lang="es-MX" dirty="0" smtClean="0">
              <a:solidFill>
                <a:schemeClr val="tx1"/>
              </a:solidFill>
            </a:rPr>
            <a:t>(</a:t>
          </a:r>
          <a:r>
            <a:rPr lang="es-MX" dirty="0" err="1" smtClean="0">
              <a:solidFill>
                <a:schemeClr val="tx1"/>
              </a:solidFill>
            </a:rPr>
            <a:t>Zanatta</a:t>
          </a:r>
          <a:r>
            <a:rPr lang="es-MX" dirty="0" smtClean="0">
              <a:solidFill>
                <a:schemeClr val="tx1"/>
              </a:solidFill>
            </a:rPr>
            <a:t> (2014)).</a:t>
          </a:r>
          <a:endParaRPr lang="es-MX" dirty="0">
            <a:solidFill>
              <a:schemeClr val="tx1"/>
            </a:solidFill>
          </a:endParaRPr>
        </a:p>
      </dgm:t>
    </dgm:pt>
    <dgm:pt modelId="{982D91B3-822F-49AB-A618-7F4BF47C9CB6}" type="parTrans" cxnId="{5D93E1D3-8DC7-46EC-ACDD-22D793FC5CF6}">
      <dgm:prSet/>
      <dgm:spPr/>
      <dgm:t>
        <a:bodyPr/>
        <a:lstStyle/>
        <a:p>
          <a:endParaRPr lang="es-MX"/>
        </a:p>
      </dgm:t>
    </dgm:pt>
    <dgm:pt modelId="{4FD21B4C-A55D-42CD-B793-48F2C9EC71E9}" type="sibTrans" cxnId="{5D93E1D3-8DC7-46EC-ACDD-22D793FC5CF6}">
      <dgm:prSet/>
      <dgm:spPr/>
      <dgm:t>
        <a:bodyPr/>
        <a:lstStyle/>
        <a:p>
          <a:endParaRPr lang="es-MX"/>
        </a:p>
      </dgm:t>
    </dgm:pt>
    <dgm:pt modelId="{731E800E-E781-4206-8E99-41BB85D44FBD}" type="pres">
      <dgm:prSet presAssocID="{7252D4CF-EA8C-4087-8F5C-88DBC5FA5B4E}" presName="theList" presStyleCnt="0">
        <dgm:presLayoutVars>
          <dgm:dir/>
          <dgm:animLvl val="lvl"/>
          <dgm:resizeHandles val="exact"/>
        </dgm:presLayoutVars>
      </dgm:prSet>
      <dgm:spPr/>
      <dgm:t>
        <a:bodyPr/>
        <a:lstStyle/>
        <a:p>
          <a:endParaRPr lang="es-MX"/>
        </a:p>
      </dgm:t>
    </dgm:pt>
    <dgm:pt modelId="{5039C0B4-C404-4FB7-A436-5BFB017AC380}" type="pres">
      <dgm:prSet presAssocID="{AA5DB296-F4D1-466C-9335-6A0538CAC462}" presName="compNode" presStyleCnt="0"/>
      <dgm:spPr/>
    </dgm:pt>
    <dgm:pt modelId="{67D793FC-6447-4C32-B762-0944DEF471BF}" type="pres">
      <dgm:prSet presAssocID="{AA5DB296-F4D1-466C-9335-6A0538CAC462}" presName="aNode" presStyleLbl="bgShp" presStyleIdx="0" presStyleCnt="2"/>
      <dgm:spPr/>
      <dgm:t>
        <a:bodyPr/>
        <a:lstStyle/>
        <a:p>
          <a:endParaRPr lang="es-MX"/>
        </a:p>
      </dgm:t>
    </dgm:pt>
    <dgm:pt modelId="{379560AE-04D3-4ED8-8606-0932EE97ABB2}" type="pres">
      <dgm:prSet presAssocID="{AA5DB296-F4D1-466C-9335-6A0538CAC462}" presName="textNode" presStyleLbl="bgShp" presStyleIdx="0" presStyleCnt="2"/>
      <dgm:spPr/>
      <dgm:t>
        <a:bodyPr/>
        <a:lstStyle/>
        <a:p>
          <a:endParaRPr lang="es-MX"/>
        </a:p>
      </dgm:t>
    </dgm:pt>
    <dgm:pt modelId="{84148B3E-1757-4EB1-A2F2-CE6FBB223A63}" type="pres">
      <dgm:prSet presAssocID="{AA5DB296-F4D1-466C-9335-6A0538CAC462}" presName="compChildNode" presStyleCnt="0"/>
      <dgm:spPr/>
    </dgm:pt>
    <dgm:pt modelId="{F9498589-476E-4D1A-892F-A13C618CBAC0}" type="pres">
      <dgm:prSet presAssocID="{AA5DB296-F4D1-466C-9335-6A0538CAC462}" presName="theInnerList" presStyleCnt="0"/>
      <dgm:spPr/>
    </dgm:pt>
    <dgm:pt modelId="{C5E5582E-CDC3-43C0-BC4C-FDE4B4D43036}" type="pres">
      <dgm:prSet presAssocID="{0578E44E-3A24-4890-9820-CFA329AB73BC}" presName="childNode" presStyleLbl="node1" presStyleIdx="0" presStyleCnt="2">
        <dgm:presLayoutVars>
          <dgm:bulletEnabled val="1"/>
        </dgm:presLayoutVars>
      </dgm:prSet>
      <dgm:spPr/>
      <dgm:t>
        <a:bodyPr/>
        <a:lstStyle/>
        <a:p>
          <a:endParaRPr lang="es-MX"/>
        </a:p>
      </dgm:t>
    </dgm:pt>
    <dgm:pt modelId="{DD159B93-DFF6-42B4-A8E8-59608AEB0AB0}" type="pres">
      <dgm:prSet presAssocID="{AA5DB296-F4D1-466C-9335-6A0538CAC462}" presName="aSpace" presStyleCnt="0"/>
      <dgm:spPr/>
    </dgm:pt>
    <dgm:pt modelId="{FD13DBAF-BDC2-4CAD-9AE2-BD7B68A617E4}" type="pres">
      <dgm:prSet presAssocID="{3A69A0FE-E8A7-405B-8BF9-7D5251C853E2}" presName="compNode" presStyleCnt="0"/>
      <dgm:spPr/>
    </dgm:pt>
    <dgm:pt modelId="{7EC336F9-A56D-4FB0-906F-81F1082FD8FE}" type="pres">
      <dgm:prSet presAssocID="{3A69A0FE-E8A7-405B-8BF9-7D5251C853E2}" presName="aNode" presStyleLbl="bgShp" presStyleIdx="1" presStyleCnt="2"/>
      <dgm:spPr/>
      <dgm:t>
        <a:bodyPr/>
        <a:lstStyle/>
        <a:p>
          <a:endParaRPr lang="es-MX"/>
        </a:p>
      </dgm:t>
    </dgm:pt>
    <dgm:pt modelId="{8C91738C-0B6E-40F0-BD3E-91D38B5CE1DC}" type="pres">
      <dgm:prSet presAssocID="{3A69A0FE-E8A7-405B-8BF9-7D5251C853E2}" presName="textNode" presStyleLbl="bgShp" presStyleIdx="1" presStyleCnt="2"/>
      <dgm:spPr/>
      <dgm:t>
        <a:bodyPr/>
        <a:lstStyle/>
        <a:p>
          <a:endParaRPr lang="es-MX"/>
        </a:p>
      </dgm:t>
    </dgm:pt>
    <dgm:pt modelId="{59D30401-A0DC-48FF-8FBD-6917EA401B8E}" type="pres">
      <dgm:prSet presAssocID="{3A69A0FE-E8A7-405B-8BF9-7D5251C853E2}" presName="compChildNode" presStyleCnt="0"/>
      <dgm:spPr/>
    </dgm:pt>
    <dgm:pt modelId="{0234A941-91A9-444E-B300-3D24EE9CD344}" type="pres">
      <dgm:prSet presAssocID="{3A69A0FE-E8A7-405B-8BF9-7D5251C853E2}" presName="theInnerList" presStyleCnt="0"/>
      <dgm:spPr/>
    </dgm:pt>
    <dgm:pt modelId="{A5B72D60-3AF5-4F64-8BEB-D8DF72CDC73E}" type="pres">
      <dgm:prSet presAssocID="{48315139-C44B-4823-B2E2-749FCDB42E28}" presName="childNode" presStyleLbl="node1" presStyleIdx="1" presStyleCnt="2">
        <dgm:presLayoutVars>
          <dgm:bulletEnabled val="1"/>
        </dgm:presLayoutVars>
      </dgm:prSet>
      <dgm:spPr/>
      <dgm:t>
        <a:bodyPr/>
        <a:lstStyle/>
        <a:p>
          <a:endParaRPr lang="es-MX"/>
        </a:p>
      </dgm:t>
    </dgm:pt>
  </dgm:ptLst>
  <dgm:cxnLst>
    <dgm:cxn modelId="{23F6778A-91CB-4289-A532-8738A17F6087}" srcId="{AA5DB296-F4D1-466C-9335-6A0538CAC462}" destId="{0578E44E-3A24-4890-9820-CFA329AB73BC}" srcOrd="0" destOrd="0" parTransId="{6518753E-AE9F-49AC-B25A-61EA5FC1A2B9}" sibTransId="{DFAB919B-4519-4098-9DD0-1125ED991356}"/>
    <dgm:cxn modelId="{31CB8CD1-2B6A-4CF3-B120-7DCBC9F2A68A}" type="presOf" srcId="{7252D4CF-EA8C-4087-8F5C-88DBC5FA5B4E}" destId="{731E800E-E781-4206-8E99-41BB85D44FBD}" srcOrd="0" destOrd="0" presId="urn:microsoft.com/office/officeart/2005/8/layout/lProcess2"/>
    <dgm:cxn modelId="{72DD0A8E-A342-4144-AA00-4143CE1E2E45}" srcId="{7252D4CF-EA8C-4087-8F5C-88DBC5FA5B4E}" destId="{AA5DB296-F4D1-466C-9335-6A0538CAC462}" srcOrd="0" destOrd="0" parTransId="{6909E5EA-192B-4234-B36D-35212CB07D2F}" sibTransId="{0770D46C-DC97-406E-968D-FA5153A22CB7}"/>
    <dgm:cxn modelId="{7F11247D-F71D-492B-A830-84D921BFF6C8}" srcId="{7252D4CF-EA8C-4087-8F5C-88DBC5FA5B4E}" destId="{3A69A0FE-E8A7-405B-8BF9-7D5251C853E2}" srcOrd="1" destOrd="0" parTransId="{3EF4C7BF-2935-4718-8944-4EB7E785389E}" sibTransId="{268D4BC1-7B4E-4C2C-AC58-00AAAE3F5735}"/>
    <dgm:cxn modelId="{A2A90AB4-10DF-48BB-A786-E70152C787B0}" type="presOf" srcId="{AA5DB296-F4D1-466C-9335-6A0538CAC462}" destId="{379560AE-04D3-4ED8-8606-0932EE97ABB2}" srcOrd="1" destOrd="0" presId="urn:microsoft.com/office/officeart/2005/8/layout/lProcess2"/>
    <dgm:cxn modelId="{51E6DD62-9048-4AA4-BC3C-1D85673270C7}" type="presOf" srcId="{48315139-C44B-4823-B2E2-749FCDB42E28}" destId="{A5B72D60-3AF5-4F64-8BEB-D8DF72CDC73E}" srcOrd="0" destOrd="0" presId="urn:microsoft.com/office/officeart/2005/8/layout/lProcess2"/>
    <dgm:cxn modelId="{C4A55B1E-6621-4954-8801-17B257C939CD}" type="presOf" srcId="{3A69A0FE-E8A7-405B-8BF9-7D5251C853E2}" destId="{7EC336F9-A56D-4FB0-906F-81F1082FD8FE}" srcOrd="0" destOrd="0" presId="urn:microsoft.com/office/officeart/2005/8/layout/lProcess2"/>
    <dgm:cxn modelId="{8B58280B-0CD9-4A6D-92F6-F6A83BD81029}" type="presOf" srcId="{AA5DB296-F4D1-466C-9335-6A0538CAC462}" destId="{67D793FC-6447-4C32-B762-0944DEF471BF}" srcOrd="0" destOrd="0" presId="urn:microsoft.com/office/officeart/2005/8/layout/lProcess2"/>
    <dgm:cxn modelId="{5D93E1D3-8DC7-46EC-ACDD-22D793FC5CF6}" srcId="{3A69A0FE-E8A7-405B-8BF9-7D5251C853E2}" destId="{48315139-C44B-4823-B2E2-749FCDB42E28}" srcOrd="0" destOrd="0" parTransId="{982D91B3-822F-49AB-A618-7F4BF47C9CB6}" sibTransId="{4FD21B4C-A55D-42CD-B793-48F2C9EC71E9}"/>
    <dgm:cxn modelId="{7D4A7923-3AF6-4BB2-97EB-5C2BAB8798CD}" type="presOf" srcId="{0578E44E-3A24-4890-9820-CFA329AB73BC}" destId="{C5E5582E-CDC3-43C0-BC4C-FDE4B4D43036}" srcOrd="0" destOrd="0" presId="urn:microsoft.com/office/officeart/2005/8/layout/lProcess2"/>
    <dgm:cxn modelId="{D438D0CC-FA01-480A-801D-0F98280669ED}" type="presOf" srcId="{3A69A0FE-E8A7-405B-8BF9-7D5251C853E2}" destId="{8C91738C-0B6E-40F0-BD3E-91D38B5CE1DC}" srcOrd="1" destOrd="0" presId="urn:microsoft.com/office/officeart/2005/8/layout/lProcess2"/>
    <dgm:cxn modelId="{0E50C5D0-5045-4DC0-A1AC-C0D2DA80EFA3}" type="presParOf" srcId="{731E800E-E781-4206-8E99-41BB85D44FBD}" destId="{5039C0B4-C404-4FB7-A436-5BFB017AC380}" srcOrd="0" destOrd="0" presId="urn:microsoft.com/office/officeart/2005/8/layout/lProcess2"/>
    <dgm:cxn modelId="{E4A6B1B0-BD00-4B36-A0A8-BAEE9058F2D7}" type="presParOf" srcId="{5039C0B4-C404-4FB7-A436-5BFB017AC380}" destId="{67D793FC-6447-4C32-B762-0944DEF471BF}" srcOrd="0" destOrd="0" presId="urn:microsoft.com/office/officeart/2005/8/layout/lProcess2"/>
    <dgm:cxn modelId="{ABF04CE8-FAC2-4918-9C17-54094D4DBFD2}" type="presParOf" srcId="{5039C0B4-C404-4FB7-A436-5BFB017AC380}" destId="{379560AE-04D3-4ED8-8606-0932EE97ABB2}" srcOrd="1" destOrd="0" presId="urn:microsoft.com/office/officeart/2005/8/layout/lProcess2"/>
    <dgm:cxn modelId="{0A2A5161-95A1-4F8A-9CE0-A758CA92852D}" type="presParOf" srcId="{5039C0B4-C404-4FB7-A436-5BFB017AC380}" destId="{84148B3E-1757-4EB1-A2F2-CE6FBB223A63}" srcOrd="2" destOrd="0" presId="urn:microsoft.com/office/officeart/2005/8/layout/lProcess2"/>
    <dgm:cxn modelId="{DD0A0981-4C4D-4E5B-BA91-B68D08652D91}" type="presParOf" srcId="{84148B3E-1757-4EB1-A2F2-CE6FBB223A63}" destId="{F9498589-476E-4D1A-892F-A13C618CBAC0}" srcOrd="0" destOrd="0" presId="urn:microsoft.com/office/officeart/2005/8/layout/lProcess2"/>
    <dgm:cxn modelId="{DC013920-841B-4FB2-BFEE-8266EB014C04}" type="presParOf" srcId="{F9498589-476E-4D1A-892F-A13C618CBAC0}" destId="{C5E5582E-CDC3-43C0-BC4C-FDE4B4D43036}" srcOrd="0" destOrd="0" presId="urn:microsoft.com/office/officeart/2005/8/layout/lProcess2"/>
    <dgm:cxn modelId="{6E106F18-17F9-407B-B961-DF5592FF4028}" type="presParOf" srcId="{731E800E-E781-4206-8E99-41BB85D44FBD}" destId="{DD159B93-DFF6-42B4-A8E8-59608AEB0AB0}" srcOrd="1" destOrd="0" presId="urn:microsoft.com/office/officeart/2005/8/layout/lProcess2"/>
    <dgm:cxn modelId="{A85DEA6D-54DD-44D2-9512-F4E80AA558A1}" type="presParOf" srcId="{731E800E-E781-4206-8E99-41BB85D44FBD}" destId="{FD13DBAF-BDC2-4CAD-9AE2-BD7B68A617E4}" srcOrd="2" destOrd="0" presId="urn:microsoft.com/office/officeart/2005/8/layout/lProcess2"/>
    <dgm:cxn modelId="{F769B14F-6FD4-4A9E-9958-DBF022A5E6A3}" type="presParOf" srcId="{FD13DBAF-BDC2-4CAD-9AE2-BD7B68A617E4}" destId="{7EC336F9-A56D-4FB0-906F-81F1082FD8FE}" srcOrd="0" destOrd="0" presId="urn:microsoft.com/office/officeart/2005/8/layout/lProcess2"/>
    <dgm:cxn modelId="{07A7C67F-D54A-481E-A376-2AFE907B4DC5}" type="presParOf" srcId="{FD13DBAF-BDC2-4CAD-9AE2-BD7B68A617E4}" destId="{8C91738C-0B6E-40F0-BD3E-91D38B5CE1DC}" srcOrd="1" destOrd="0" presId="urn:microsoft.com/office/officeart/2005/8/layout/lProcess2"/>
    <dgm:cxn modelId="{20350F73-113F-4F87-A60A-7275D9342A9E}" type="presParOf" srcId="{FD13DBAF-BDC2-4CAD-9AE2-BD7B68A617E4}" destId="{59D30401-A0DC-48FF-8FBD-6917EA401B8E}" srcOrd="2" destOrd="0" presId="urn:microsoft.com/office/officeart/2005/8/layout/lProcess2"/>
    <dgm:cxn modelId="{15F2B9B1-882E-418C-9F78-1D0BA314D860}" type="presParOf" srcId="{59D30401-A0DC-48FF-8FBD-6917EA401B8E}" destId="{0234A941-91A9-444E-B300-3D24EE9CD344}" srcOrd="0" destOrd="0" presId="urn:microsoft.com/office/officeart/2005/8/layout/lProcess2"/>
    <dgm:cxn modelId="{3FDF2147-4DE9-47B0-959C-F6D0E51C64A5}" type="presParOf" srcId="{0234A941-91A9-444E-B300-3D24EE9CD344}" destId="{A5B72D60-3AF5-4F64-8BEB-D8DF72CDC73E}"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F834B5-A1B7-48FC-BA37-96F31003E570}"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s-MX"/>
        </a:p>
      </dgm:t>
    </dgm:pt>
    <dgm:pt modelId="{740D5594-FFC4-4E8E-B305-F37A36B28301}">
      <dgm:prSet/>
      <dgm:spPr/>
      <dgm:t>
        <a:bodyPr/>
        <a:lstStyle/>
        <a:p>
          <a:pPr rtl="0"/>
          <a:r>
            <a:rPr lang="es-MX" b="1" smtClean="0"/>
            <a:t>Impuesto Sobre la Renta de personas Morales (ISRE)</a:t>
          </a:r>
          <a:endParaRPr lang="es-MX"/>
        </a:p>
      </dgm:t>
    </dgm:pt>
    <dgm:pt modelId="{794999A5-6F8C-468C-8A40-69AD3DC5E04D}" type="parTrans" cxnId="{EE196686-C848-4339-962D-7B3CD8909B11}">
      <dgm:prSet/>
      <dgm:spPr/>
      <dgm:t>
        <a:bodyPr/>
        <a:lstStyle/>
        <a:p>
          <a:endParaRPr lang="es-MX"/>
        </a:p>
      </dgm:t>
    </dgm:pt>
    <dgm:pt modelId="{4AC83940-2A0F-4FE1-877B-9D412EFEBD4B}" type="sibTrans" cxnId="{EE196686-C848-4339-962D-7B3CD8909B11}">
      <dgm:prSet/>
      <dgm:spPr/>
      <dgm:t>
        <a:bodyPr/>
        <a:lstStyle/>
        <a:p>
          <a:endParaRPr lang="es-MX"/>
        </a:p>
      </dgm:t>
    </dgm:pt>
    <dgm:pt modelId="{49FD3698-2043-440F-8F64-716DF3265AD1}">
      <dgm:prSet/>
      <dgm:spPr/>
      <dgm:t>
        <a:bodyPr/>
        <a:lstStyle/>
        <a:p>
          <a:pPr rtl="0"/>
          <a:r>
            <a:rPr lang="es-MX" b="1" smtClean="0"/>
            <a:t>Impuesto Sobre la Renta a personas Físicas (IRPF)</a:t>
          </a:r>
          <a:endParaRPr lang="es-MX"/>
        </a:p>
      </dgm:t>
    </dgm:pt>
    <dgm:pt modelId="{D03B8EE4-AA81-46E0-A640-73AC3DA1CE93}" type="parTrans" cxnId="{CD21F3AC-988E-44BD-8F3E-1F62AAC016B2}">
      <dgm:prSet/>
      <dgm:spPr/>
      <dgm:t>
        <a:bodyPr/>
        <a:lstStyle/>
        <a:p>
          <a:endParaRPr lang="es-MX"/>
        </a:p>
      </dgm:t>
    </dgm:pt>
    <dgm:pt modelId="{D282285C-73CD-47F3-BD53-C1CC829530CA}" type="sibTrans" cxnId="{CD21F3AC-988E-44BD-8F3E-1F62AAC016B2}">
      <dgm:prSet/>
      <dgm:spPr/>
      <dgm:t>
        <a:bodyPr/>
        <a:lstStyle/>
        <a:p>
          <a:endParaRPr lang="es-MX"/>
        </a:p>
      </dgm:t>
    </dgm:pt>
    <dgm:pt modelId="{5D669DCE-A72C-4727-A3EB-A6665137CF7D}" type="pres">
      <dgm:prSet presAssocID="{6AF834B5-A1B7-48FC-BA37-96F31003E570}" presName="Name0" presStyleCnt="0">
        <dgm:presLayoutVars>
          <dgm:dir/>
          <dgm:animLvl val="lvl"/>
          <dgm:resizeHandles val="exact"/>
        </dgm:presLayoutVars>
      </dgm:prSet>
      <dgm:spPr/>
      <dgm:t>
        <a:bodyPr/>
        <a:lstStyle/>
        <a:p>
          <a:endParaRPr lang="es-MX"/>
        </a:p>
      </dgm:t>
    </dgm:pt>
    <dgm:pt modelId="{B6E6D3D2-5A46-40ED-9E27-A0E5622687B5}" type="pres">
      <dgm:prSet presAssocID="{740D5594-FFC4-4E8E-B305-F37A36B28301}" presName="linNode" presStyleCnt="0"/>
      <dgm:spPr/>
    </dgm:pt>
    <dgm:pt modelId="{02F1C5F1-4E85-4A4F-8050-158C18AD46DF}" type="pres">
      <dgm:prSet presAssocID="{740D5594-FFC4-4E8E-B305-F37A36B28301}" presName="parentText" presStyleLbl="node1" presStyleIdx="0" presStyleCnt="2">
        <dgm:presLayoutVars>
          <dgm:chMax val="1"/>
          <dgm:bulletEnabled val="1"/>
        </dgm:presLayoutVars>
      </dgm:prSet>
      <dgm:spPr/>
      <dgm:t>
        <a:bodyPr/>
        <a:lstStyle/>
        <a:p>
          <a:endParaRPr lang="es-MX"/>
        </a:p>
      </dgm:t>
    </dgm:pt>
    <dgm:pt modelId="{717F7BEA-F524-4A2A-8238-491D75F331D8}" type="pres">
      <dgm:prSet presAssocID="{4AC83940-2A0F-4FE1-877B-9D412EFEBD4B}" presName="sp" presStyleCnt="0"/>
      <dgm:spPr/>
    </dgm:pt>
    <dgm:pt modelId="{97F912D2-B6E1-4050-8EE3-0820256A3D6D}" type="pres">
      <dgm:prSet presAssocID="{49FD3698-2043-440F-8F64-716DF3265AD1}" presName="linNode" presStyleCnt="0"/>
      <dgm:spPr/>
    </dgm:pt>
    <dgm:pt modelId="{BDB0A45A-789B-4C02-B295-35CB308861E0}" type="pres">
      <dgm:prSet presAssocID="{49FD3698-2043-440F-8F64-716DF3265AD1}" presName="parentText" presStyleLbl="node1" presStyleIdx="1" presStyleCnt="2">
        <dgm:presLayoutVars>
          <dgm:chMax val="1"/>
          <dgm:bulletEnabled val="1"/>
        </dgm:presLayoutVars>
      </dgm:prSet>
      <dgm:spPr/>
      <dgm:t>
        <a:bodyPr/>
        <a:lstStyle/>
        <a:p>
          <a:endParaRPr lang="es-MX"/>
        </a:p>
      </dgm:t>
    </dgm:pt>
  </dgm:ptLst>
  <dgm:cxnLst>
    <dgm:cxn modelId="{CD21F3AC-988E-44BD-8F3E-1F62AAC016B2}" srcId="{6AF834B5-A1B7-48FC-BA37-96F31003E570}" destId="{49FD3698-2043-440F-8F64-716DF3265AD1}" srcOrd="1" destOrd="0" parTransId="{D03B8EE4-AA81-46E0-A640-73AC3DA1CE93}" sibTransId="{D282285C-73CD-47F3-BD53-C1CC829530CA}"/>
    <dgm:cxn modelId="{10F756B8-1DEC-4248-AEB0-2C5A2735B219}" type="presOf" srcId="{49FD3698-2043-440F-8F64-716DF3265AD1}" destId="{BDB0A45A-789B-4C02-B295-35CB308861E0}" srcOrd="0" destOrd="0" presId="urn:microsoft.com/office/officeart/2005/8/layout/vList5"/>
    <dgm:cxn modelId="{EE196686-C848-4339-962D-7B3CD8909B11}" srcId="{6AF834B5-A1B7-48FC-BA37-96F31003E570}" destId="{740D5594-FFC4-4E8E-B305-F37A36B28301}" srcOrd="0" destOrd="0" parTransId="{794999A5-6F8C-468C-8A40-69AD3DC5E04D}" sibTransId="{4AC83940-2A0F-4FE1-877B-9D412EFEBD4B}"/>
    <dgm:cxn modelId="{F2C7F54E-94FE-4041-A3FA-C51CF45F3264}" type="presOf" srcId="{740D5594-FFC4-4E8E-B305-F37A36B28301}" destId="{02F1C5F1-4E85-4A4F-8050-158C18AD46DF}" srcOrd="0" destOrd="0" presId="urn:microsoft.com/office/officeart/2005/8/layout/vList5"/>
    <dgm:cxn modelId="{2E538EF6-7B16-478C-BA61-D0901F8A6547}" type="presOf" srcId="{6AF834B5-A1B7-48FC-BA37-96F31003E570}" destId="{5D669DCE-A72C-4727-A3EB-A6665137CF7D}" srcOrd="0" destOrd="0" presId="urn:microsoft.com/office/officeart/2005/8/layout/vList5"/>
    <dgm:cxn modelId="{7042487D-8098-4C9D-91BE-8018913659F2}" type="presParOf" srcId="{5D669DCE-A72C-4727-A3EB-A6665137CF7D}" destId="{B6E6D3D2-5A46-40ED-9E27-A0E5622687B5}" srcOrd="0" destOrd="0" presId="urn:microsoft.com/office/officeart/2005/8/layout/vList5"/>
    <dgm:cxn modelId="{90949921-6E11-4290-9A35-D083749DE774}" type="presParOf" srcId="{B6E6D3D2-5A46-40ED-9E27-A0E5622687B5}" destId="{02F1C5F1-4E85-4A4F-8050-158C18AD46DF}" srcOrd="0" destOrd="0" presId="urn:microsoft.com/office/officeart/2005/8/layout/vList5"/>
    <dgm:cxn modelId="{3CF66651-2D8F-4799-856C-6645467C0A20}" type="presParOf" srcId="{5D669DCE-A72C-4727-A3EB-A6665137CF7D}" destId="{717F7BEA-F524-4A2A-8238-491D75F331D8}" srcOrd="1" destOrd="0" presId="urn:microsoft.com/office/officeart/2005/8/layout/vList5"/>
    <dgm:cxn modelId="{C0BD2BFC-3576-401C-8FB9-7A59292849F5}" type="presParOf" srcId="{5D669DCE-A72C-4727-A3EB-A6665137CF7D}" destId="{97F912D2-B6E1-4050-8EE3-0820256A3D6D}" srcOrd="2" destOrd="0" presId="urn:microsoft.com/office/officeart/2005/8/layout/vList5"/>
    <dgm:cxn modelId="{680CB67A-5332-42D4-BA48-CD5DD6776EE3}" type="presParOf" srcId="{97F912D2-B6E1-4050-8EE3-0820256A3D6D}" destId="{BDB0A45A-789B-4C02-B295-35CB308861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3547D6E-1005-46F2-96B9-8262B403FCE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04E0291-B4DB-4D92-B55A-CF1C84390D2C}">
      <dgm:prSet/>
      <dgm:spPr/>
      <dgm:t>
        <a:bodyPr/>
        <a:lstStyle/>
        <a:p>
          <a:pPr rtl="0"/>
          <a:r>
            <a:rPr lang="es-MX" b="1" smtClean="0"/>
            <a:t>Impuesto Sobre la Renta de personas Morales (ISRE)</a:t>
          </a:r>
          <a:r>
            <a:rPr lang="es-MX" smtClean="0"/>
            <a:t> </a:t>
          </a:r>
          <a:r>
            <a:rPr lang="es-MX" b="1" i="1" smtClean="0"/>
            <a:t>También conocido como Impuesto sobre la renta empresarial</a:t>
          </a:r>
          <a:endParaRPr lang="es-MX"/>
        </a:p>
      </dgm:t>
    </dgm:pt>
    <dgm:pt modelId="{4B4F0E82-25DD-4E86-B8E7-E16AB9EC55D3}" type="parTrans" cxnId="{6CBD49AF-B47B-4072-935D-F79BA1DA53FF}">
      <dgm:prSet/>
      <dgm:spPr/>
      <dgm:t>
        <a:bodyPr/>
        <a:lstStyle/>
        <a:p>
          <a:endParaRPr lang="es-MX"/>
        </a:p>
      </dgm:t>
    </dgm:pt>
    <dgm:pt modelId="{10B0B7BE-4815-4EE0-8D12-06322793BFB3}" type="sibTrans" cxnId="{6CBD49AF-B47B-4072-935D-F79BA1DA53FF}">
      <dgm:prSet/>
      <dgm:spPr/>
      <dgm:t>
        <a:bodyPr/>
        <a:lstStyle/>
        <a:p>
          <a:endParaRPr lang="es-MX"/>
        </a:p>
      </dgm:t>
    </dgm:pt>
    <dgm:pt modelId="{C449A8F6-8E2F-4EE1-98CD-772C1726A8CD}">
      <dgm:prSet/>
      <dgm:spPr/>
      <dgm:t>
        <a:bodyPr/>
        <a:lstStyle/>
        <a:p>
          <a:pPr rtl="0"/>
          <a:r>
            <a:rPr lang="es-MX" dirty="0" smtClean="0"/>
            <a:t>Este impuesto suma todos los ingresos netos de las empresas nacionales, sin importar el país donde se hayan generado los beneficios. De acuerdo con su estructura, el </a:t>
          </a:r>
          <a:r>
            <a:rPr lang="es-MX" dirty="0" err="1" smtClean="0"/>
            <a:t>ISRE</a:t>
          </a:r>
          <a:r>
            <a:rPr lang="es-MX" dirty="0" smtClean="0"/>
            <a:t> es un impuesto uniforme (</a:t>
          </a:r>
          <a:r>
            <a:rPr lang="es-MX" b="1" dirty="0" smtClean="0"/>
            <a:t>30 por ciento de los ingresos</a:t>
          </a:r>
          <a:r>
            <a:rPr lang="es-MX" dirty="0" smtClean="0"/>
            <a:t>), lo que permite la deducción de los gastos estrictamente necesarios para este tipo de actividades y de las inversiones (con el método de línea recta), para evitar la doble imposición internacional.</a:t>
          </a:r>
          <a:endParaRPr lang="es-MX" dirty="0"/>
        </a:p>
      </dgm:t>
    </dgm:pt>
    <dgm:pt modelId="{A67FCAF3-968E-4F4E-B456-80ADBCDDC44F}" type="parTrans" cxnId="{933F86E1-80A3-4748-B231-7C87845739A6}">
      <dgm:prSet/>
      <dgm:spPr/>
      <dgm:t>
        <a:bodyPr/>
        <a:lstStyle/>
        <a:p>
          <a:endParaRPr lang="es-MX"/>
        </a:p>
      </dgm:t>
    </dgm:pt>
    <dgm:pt modelId="{18271AD9-4784-46E8-9EE1-2172249C8103}" type="sibTrans" cxnId="{933F86E1-80A3-4748-B231-7C87845739A6}">
      <dgm:prSet/>
      <dgm:spPr/>
      <dgm:t>
        <a:bodyPr/>
        <a:lstStyle/>
        <a:p>
          <a:endParaRPr lang="es-MX"/>
        </a:p>
      </dgm:t>
    </dgm:pt>
    <dgm:pt modelId="{B055339A-8D77-42F6-BF84-C31EEF5CB930}" type="pres">
      <dgm:prSet presAssocID="{13547D6E-1005-46F2-96B9-8262B403FCED}" presName="linear" presStyleCnt="0">
        <dgm:presLayoutVars>
          <dgm:animLvl val="lvl"/>
          <dgm:resizeHandles val="exact"/>
        </dgm:presLayoutVars>
      </dgm:prSet>
      <dgm:spPr/>
      <dgm:t>
        <a:bodyPr/>
        <a:lstStyle/>
        <a:p>
          <a:endParaRPr lang="es-MX"/>
        </a:p>
      </dgm:t>
    </dgm:pt>
    <dgm:pt modelId="{4FE1019A-BAC3-4AF6-A2A5-BB94F884A237}" type="pres">
      <dgm:prSet presAssocID="{C04E0291-B4DB-4D92-B55A-CF1C84390D2C}" presName="parentText" presStyleLbl="node1" presStyleIdx="0" presStyleCnt="1">
        <dgm:presLayoutVars>
          <dgm:chMax val="0"/>
          <dgm:bulletEnabled val="1"/>
        </dgm:presLayoutVars>
      </dgm:prSet>
      <dgm:spPr/>
      <dgm:t>
        <a:bodyPr/>
        <a:lstStyle/>
        <a:p>
          <a:endParaRPr lang="es-MX"/>
        </a:p>
      </dgm:t>
    </dgm:pt>
    <dgm:pt modelId="{E54BEA66-BDCC-4C00-8824-556C082136C7}" type="pres">
      <dgm:prSet presAssocID="{C04E0291-B4DB-4D92-B55A-CF1C84390D2C}" presName="childText" presStyleLbl="revTx" presStyleIdx="0" presStyleCnt="1">
        <dgm:presLayoutVars>
          <dgm:bulletEnabled val="1"/>
        </dgm:presLayoutVars>
      </dgm:prSet>
      <dgm:spPr/>
      <dgm:t>
        <a:bodyPr/>
        <a:lstStyle/>
        <a:p>
          <a:endParaRPr lang="es-MX"/>
        </a:p>
      </dgm:t>
    </dgm:pt>
  </dgm:ptLst>
  <dgm:cxnLst>
    <dgm:cxn modelId="{6CBD49AF-B47B-4072-935D-F79BA1DA53FF}" srcId="{13547D6E-1005-46F2-96B9-8262B403FCED}" destId="{C04E0291-B4DB-4D92-B55A-CF1C84390D2C}" srcOrd="0" destOrd="0" parTransId="{4B4F0E82-25DD-4E86-B8E7-E16AB9EC55D3}" sibTransId="{10B0B7BE-4815-4EE0-8D12-06322793BFB3}"/>
    <dgm:cxn modelId="{1BFC6AC9-3BDB-491D-88EB-BD844BF933F9}" type="presOf" srcId="{13547D6E-1005-46F2-96B9-8262B403FCED}" destId="{B055339A-8D77-42F6-BF84-C31EEF5CB930}" srcOrd="0" destOrd="0" presId="urn:microsoft.com/office/officeart/2005/8/layout/vList2"/>
    <dgm:cxn modelId="{933F86E1-80A3-4748-B231-7C87845739A6}" srcId="{C04E0291-B4DB-4D92-B55A-CF1C84390D2C}" destId="{C449A8F6-8E2F-4EE1-98CD-772C1726A8CD}" srcOrd="0" destOrd="0" parTransId="{A67FCAF3-968E-4F4E-B456-80ADBCDDC44F}" sibTransId="{18271AD9-4784-46E8-9EE1-2172249C8103}"/>
    <dgm:cxn modelId="{5F38E95C-8189-46C0-9670-2581B0816020}" type="presOf" srcId="{C04E0291-B4DB-4D92-B55A-CF1C84390D2C}" destId="{4FE1019A-BAC3-4AF6-A2A5-BB94F884A237}" srcOrd="0" destOrd="0" presId="urn:microsoft.com/office/officeart/2005/8/layout/vList2"/>
    <dgm:cxn modelId="{2F9D1C17-A961-408C-9B41-A5CD5F2E49D9}" type="presOf" srcId="{C449A8F6-8E2F-4EE1-98CD-772C1726A8CD}" destId="{E54BEA66-BDCC-4C00-8824-556C082136C7}" srcOrd="0" destOrd="0" presId="urn:microsoft.com/office/officeart/2005/8/layout/vList2"/>
    <dgm:cxn modelId="{1199EC40-3DEA-4E78-AA11-E6A580F04725}" type="presParOf" srcId="{B055339A-8D77-42F6-BF84-C31EEF5CB930}" destId="{4FE1019A-BAC3-4AF6-A2A5-BB94F884A237}" srcOrd="0" destOrd="0" presId="urn:microsoft.com/office/officeart/2005/8/layout/vList2"/>
    <dgm:cxn modelId="{11416DBD-6338-4069-B44C-81373DE19C78}" type="presParOf" srcId="{B055339A-8D77-42F6-BF84-C31EEF5CB930}" destId="{E54BEA66-BDCC-4C00-8824-556C082136C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46C9D6-E2BD-4A51-994B-0061860FDD70}"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s-MX"/>
        </a:p>
      </dgm:t>
    </dgm:pt>
    <dgm:pt modelId="{50C6E601-DFD9-47B0-A852-A2D08ECCAF9E}">
      <dgm:prSet/>
      <dgm:spPr/>
      <dgm:t>
        <a:bodyPr/>
        <a:lstStyle/>
        <a:p>
          <a:pPr rtl="0"/>
          <a:r>
            <a:rPr lang="es-MX" b="1" smtClean="0"/>
            <a:t>Impuesto Sobre la Renta a personas Físicas (IRPF)</a:t>
          </a:r>
          <a:endParaRPr lang="es-MX"/>
        </a:p>
      </dgm:t>
    </dgm:pt>
    <dgm:pt modelId="{64F5F070-537E-47E2-B526-A46C45277A51}" type="parTrans" cxnId="{F275B6EC-D713-4B16-BF40-E7049CE2287E}">
      <dgm:prSet/>
      <dgm:spPr/>
      <dgm:t>
        <a:bodyPr/>
        <a:lstStyle/>
        <a:p>
          <a:endParaRPr lang="es-MX"/>
        </a:p>
      </dgm:t>
    </dgm:pt>
    <dgm:pt modelId="{38AB9B86-3DDF-40F9-B92A-A1ECA7ECDB9F}" type="sibTrans" cxnId="{F275B6EC-D713-4B16-BF40-E7049CE2287E}">
      <dgm:prSet/>
      <dgm:spPr/>
      <dgm:t>
        <a:bodyPr/>
        <a:lstStyle/>
        <a:p>
          <a:endParaRPr lang="es-MX"/>
        </a:p>
      </dgm:t>
    </dgm:pt>
    <dgm:pt modelId="{9EABF6FC-1BA6-424A-BA19-5BB506063285}">
      <dgm:prSet/>
      <dgm:spPr/>
      <dgm:t>
        <a:bodyPr/>
        <a:lstStyle/>
        <a:p>
          <a:pPr rtl="0"/>
          <a:r>
            <a:rPr lang="es-MX" dirty="0" smtClean="0"/>
            <a:t>La estructura del IRPF es un esquema de ingresos mundial, lo que requiere la acumulación de todos los ingresos netos, independientemente de su naturaleza. Grava la renta con una tasa progresiva, y se utiliza un esquema de cedular de ingresos de las actividades empresariales que fueron gravados con anterioridad. Diferentes tasas se aplican de acuerdo con el nivel de ingresos; la tasa anual más baja es de </a:t>
          </a:r>
          <a:r>
            <a:rPr lang="es-MX" b="1" dirty="0" smtClean="0"/>
            <a:t>1.9 % de los ingresos, y la más alta es de 35 % de los ingresos.</a:t>
          </a:r>
          <a:endParaRPr lang="es-MX" dirty="0"/>
        </a:p>
      </dgm:t>
    </dgm:pt>
    <dgm:pt modelId="{87896E41-51A5-4E45-A190-54521EFFE56F}" type="parTrans" cxnId="{7A42C3D8-9E5F-453B-9621-E9AF29A0D0B5}">
      <dgm:prSet/>
      <dgm:spPr/>
      <dgm:t>
        <a:bodyPr/>
        <a:lstStyle/>
        <a:p>
          <a:endParaRPr lang="es-MX"/>
        </a:p>
      </dgm:t>
    </dgm:pt>
    <dgm:pt modelId="{7DB23618-E0B1-4BEB-970F-782E73D90A82}" type="sibTrans" cxnId="{7A42C3D8-9E5F-453B-9621-E9AF29A0D0B5}">
      <dgm:prSet/>
      <dgm:spPr/>
      <dgm:t>
        <a:bodyPr/>
        <a:lstStyle/>
        <a:p>
          <a:endParaRPr lang="es-MX"/>
        </a:p>
      </dgm:t>
    </dgm:pt>
    <dgm:pt modelId="{D2492A63-2FE3-4C30-BECF-5D88C038BE63}" type="pres">
      <dgm:prSet presAssocID="{EC46C9D6-E2BD-4A51-994B-0061860FDD70}" presName="Name0" presStyleCnt="0">
        <dgm:presLayoutVars>
          <dgm:dir/>
          <dgm:animLvl val="lvl"/>
          <dgm:resizeHandles val="exact"/>
        </dgm:presLayoutVars>
      </dgm:prSet>
      <dgm:spPr/>
      <dgm:t>
        <a:bodyPr/>
        <a:lstStyle/>
        <a:p>
          <a:endParaRPr lang="es-MX"/>
        </a:p>
      </dgm:t>
    </dgm:pt>
    <dgm:pt modelId="{2C02E491-70A6-4C9B-9A94-82E78648E727}" type="pres">
      <dgm:prSet presAssocID="{50C6E601-DFD9-47B0-A852-A2D08ECCAF9E}" presName="linNode" presStyleCnt="0"/>
      <dgm:spPr/>
    </dgm:pt>
    <dgm:pt modelId="{3F67416D-7F03-4EA9-931E-FF8455BC5931}" type="pres">
      <dgm:prSet presAssocID="{50C6E601-DFD9-47B0-A852-A2D08ECCAF9E}" presName="parentText" presStyleLbl="node1" presStyleIdx="0" presStyleCnt="1">
        <dgm:presLayoutVars>
          <dgm:chMax val="1"/>
          <dgm:bulletEnabled val="1"/>
        </dgm:presLayoutVars>
      </dgm:prSet>
      <dgm:spPr/>
      <dgm:t>
        <a:bodyPr/>
        <a:lstStyle/>
        <a:p>
          <a:endParaRPr lang="es-MX"/>
        </a:p>
      </dgm:t>
    </dgm:pt>
    <dgm:pt modelId="{B79440C5-A089-41DF-BCF1-D02F788FBF27}" type="pres">
      <dgm:prSet presAssocID="{50C6E601-DFD9-47B0-A852-A2D08ECCAF9E}" presName="descendantText" presStyleLbl="alignAccFollowNode1" presStyleIdx="0" presStyleCnt="1">
        <dgm:presLayoutVars>
          <dgm:bulletEnabled val="1"/>
        </dgm:presLayoutVars>
      </dgm:prSet>
      <dgm:spPr/>
      <dgm:t>
        <a:bodyPr/>
        <a:lstStyle/>
        <a:p>
          <a:endParaRPr lang="es-MX"/>
        </a:p>
      </dgm:t>
    </dgm:pt>
  </dgm:ptLst>
  <dgm:cxnLst>
    <dgm:cxn modelId="{216B2B2C-7FBF-4373-A448-0F40CA932E22}" type="presOf" srcId="{50C6E601-DFD9-47B0-A852-A2D08ECCAF9E}" destId="{3F67416D-7F03-4EA9-931E-FF8455BC5931}" srcOrd="0" destOrd="0" presId="urn:microsoft.com/office/officeart/2005/8/layout/vList5"/>
    <dgm:cxn modelId="{7A42C3D8-9E5F-453B-9621-E9AF29A0D0B5}" srcId="{50C6E601-DFD9-47B0-A852-A2D08ECCAF9E}" destId="{9EABF6FC-1BA6-424A-BA19-5BB506063285}" srcOrd="0" destOrd="0" parTransId="{87896E41-51A5-4E45-A190-54521EFFE56F}" sibTransId="{7DB23618-E0B1-4BEB-970F-782E73D90A82}"/>
    <dgm:cxn modelId="{105F6F36-BF15-4FA5-8929-F42C54A682AF}" type="presOf" srcId="{9EABF6FC-1BA6-424A-BA19-5BB506063285}" destId="{B79440C5-A089-41DF-BCF1-D02F788FBF27}" srcOrd="0" destOrd="0" presId="urn:microsoft.com/office/officeart/2005/8/layout/vList5"/>
    <dgm:cxn modelId="{F275B6EC-D713-4B16-BF40-E7049CE2287E}" srcId="{EC46C9D6-E2BD-4A51-994B-0061860FDD70}" destId="{50C6E601-DFD9-47B0-A852-A2D08ECCAF9E}" srcOrd="0" destOrd="0" parTransId="{64F5F070-537E-47E2-B526-A46C45277A51}" sibTransId="{38AB9B86-3DDF-40F9-B92A-A1ECA7ECDB9F}"/>
    <dgm:cxn modelId="{904AD556-3F11-41F2-A6D1-3CAE15490C2D}" type="presOf" srcId="{EC46C9D6-E2BD-4A51-994B-0061860FDD70}" destId="{D2492A63-2FE3-4C30-BECF-5D88C038BE63}" srcOrd="0" destOrd="0" presId="urn:microsoft.com/office/officeart/2005/8/layout/vList5"/>
    <dgm:cxn modelId="{46868F1D-AC0D-4CBE-88FA-DBA554680F02}" type="presParOf" srcId="{D2492A63-2FE3-4C30-BECF-5D88C038BE63}" destId="{2C02E491-70A6-4C9B-9A94-82E78648E727}" srcOrd="0" destOrd="0" presId="urn:microsoft.com/office/officeart/2005/8/layout/vList5"/>
    <dgm:cxn modelId="{48ED7581-C61D-4E57-940A-44FE570FBE87}" type="presParOf" srcId="{2C02E491-70A6-4C9B-9A94-82E78648E727}" destId="{3F67416D-7F03-4EA9-931E-FF8455BC5931}" srcOrd="0" destOrd="0" presId="urn:microsoft.com/office/officeart/2005/8/layout/vList5"/>
    <dgm:cxn modelId="{7FBE8EFA-26DB-4DF5-9233-C7B452ADB20B}" type="presParOf" srcId="{2C02E491-70A6-4C9B-9A94-82E78648E727}" destId="{B79440C5-A089-41DF-BCF1-D02F788FBF2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410260-41EA-4657-BB9D-13260F5F07F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C872AF48-B4D9-46A7-B7FF-D0631F4EEDB0}">
      <dgm:prSet/>
      <dgm:spPr>
        <a:scene3d>
          <a:camera prst="perspectiveRelaxedModerately"/>
          <a:lightRig rig="threePt" dir="t"/>
        </a:scene3d>
      </dgm:spPr>
      <dgm:t>
        <a:bodyPr/>
        <a:lstStyle/>
        <a:p>
          <a:pPr rtl="0"/>
          <a:r>
            <a:rPr lang="es-MX" b="1" dirty="0" smtClean="0"/>
            <a:t>El IVA es la tercera fuente de ingresos </a:t>
          </a:r>
          <a:r>
            <a:rPr lang="es-MX" dirty="0" smtClean="0"/>
            <a:t>después de los ingresos petroleros y el </a:t>
          </a:r>
          <a:r>
            <a:rPr lang="es-MX" dirty="0" err="1" smtClean="0"/>
            <a:t>ISR</a:t>
          </a:r>
          <a:r>
            <a:rPr lang="es-MX" dirty="0" smtClean="0"/>
            <a:t>. De acuerdo a la </a:t>
          </a:r>
          <a:r>
            <a:rPr lang="es-MX" dirty="0" err="1" smtClean="0"/>
            <a:t>LIF</a:t>
          </a:r>
          <a:r>
            <a:rPr lang="es-MX" dirty="0" smtClean="0"/>
            <a:t>, la federación prevé que se recaudará por este concepto un 15.6 % de los ingresos totales y el 3.9 % del PIB en 2016. Para la estimación de la recaudación del IVA, se utiliza un modelo de ingresos multiplicativo con ajuste exponencial, basado en la metodología de </a:t>
          </a:r>
          <a:r>
            <a:rPr lang="es-MX" dirty="0" err="1" smtClean="0"/>
            <a:t>Holt</a:t>
          </a:r>
          <a:r>
            <a:rPr lang="es-MX" dirty="0" smtClean="0"/>
            <a:t> y </a:t>
          </a:r>
          <a:r>
            <a:rPr lang="es-MX" dirty="0" err="1" smtClean="0"/>
            <a:t>Winters</a:t>
          </a:r>
          <a:r>
            <a:rPr lang="es-MX" dirty="0" smtClean="0"/>
            <a:t> (como en la estimación del </a:t>
          </a:r>
          <a:r>
            <a:rPr lang="es-MX" dirty="0" err="1" smtClean="0"/>
            <a:t>ISR</a:t>
          </a:r>
          <a:r>
            <a:rPr lang="es-MX" dirty="0" smtClean="0"/>
            <a:t>). </a:t>
          </a:r>
          <a:endParaRPr lang="es-MX" dirty="0"/>
        </a:p>
      </dgm:t>
    </dgm:pt>
    <dgm:pt modelId="{31C12E85-1EBC-4016-A4F2-5182AB86AEE9}" type="parTrans" cxnId="{91F66960-FE54-4ED4-8FD5-38CED4B29BD6}">
      <dgm:prSet/>
      <dgm:spPr/>
      <dgm:t>
        <a:bodyPr/>
        <a:lstStyle/>
        <a:p>
          <a:endParaRPr lang="es-MX"/>
        </a:p>
      </dgm:t>
    </dgm:pt>
    <dgm:pt modelId="{C632C817-7DF5-4908-8387-4C429A87E579}" type="sibTrans" cxnId="{91F66960-FE54-4ED4-8FD5-38CED4B29BD6}">
      <dgm:prSet/>
      <dgm:spPr/>
      <dgm:t>
        <a:bodyPr/>
        <a:lstStyle/>
        <a:p>
          <a:endParaRPr lang="es-MX"/>
        </a:p>
      </dgm:t>
    </dgm:pt>
    <dgm:pt modelId="{67D8E5D9-3E29-4E29-9322-D9CD17A82989}" type="pres">
      <dgm:prSet presAssocID="{DE410260-41EA-4657-BB9D-13260F5F07FD}" presName="compositeShape" presStyleCnt="0">
        <dgm:presLayoutVars>
          <dgm:chMax val="7"/>
          <dgm:dir/>
          <dgm:resizeHandles val="exact"/>
        </dgm:presLayoutVars>
      </dgm:prSet>
      <dgm:spPr/>
      <dgm:t>
        <a:bodyPr/>
        <a:lstStyle/>
        <a:p>
          <a:endParaRPr lang="es-MX"/>
        </a:p>
      </dgm:t>
    </dgm:pt>
    <dgm:pt modelId="{991E6CCC-1266-4347-87E9-CA2AECFCB415}" type="pres">
      <dgm:prSet presAssocID="{C872AF48-B4D9-46A7-B7FF-D0631F4EEDB0}" presName="circ1TxSh" presStyleLbl="vennNode1" presStyleIdx="0" presStyleCnt="1" custScaleX="218384"/>
      <dgm:spPr/>
      <dgm:t>
        <a:bodyPr/>
        <a:lstStyle/>
        <a:p>
          <a:endParaRPr lang="es-MX"/>
        </a:p>
      </dgm:t>
    </dgm:pt>
  </dgm:ptLst>
  <dgm:cxnLst>
    <dgm:cxn modelId="{86B162A6-F23F-4E7B-80A9-8C5E01834FAC}" type="presOf" srcId="{C872AF48-B4D9-46A7-B7FF-D0631F4EEDB0}" destId="{991E6CCC-1266-4347-87E9-CA2AECFCB415}" srcOrd="0" destOrd="0" presId="urn:microsoft.com/office/officeart/2005/8/layout/venn1"/>
    <dgm:cxn modelId="{CB4703A4-2696-4561-A31F-B39770400090}" type="presOf" srcId="{DE410260-41EA-4657-BB9D-13260F5F07FD}" destId="{67D8E5D9-3E29-4E29-9322-D9CD17A82989}" srcOrd="0" destOrd="0" presId="urn:microsoft.com/office/officeart/2005/8/layout/venn1"/>
    <dgm:cxn modelId="{91F66960-FE54-4ED4-8FD5-38CED4B29BD6}" srcId="{DE410260-41EA-4657-BB9D-13260F5F07FD}" destId="{C872AF48-B4D9-46A7-B7FF-D0631F4EEDB0}" srcOrd="0" destOrd="0" parTransId="{31C12E85-1EBC-4016-A4F2-5182AB86AEE9}" sibTransId="{C632C817-7DF5-4908-8387-4C429A87E579}"/>
    <dgm:cxn modelId="{792C9A4C-1D13-432C-9964-054F56667BA9}" type="presParOf" srcId="{67D8E5D9-3E29-4E29-9322-D9CD17A82989}" destId="{991E6CCC-1266-4347-87E9-CA2AECFCB415}"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CA1-D45E-4514-B165-BB493CEEB610}">
      <dsp:nvSpPr>
        <dsp:cNvPr id="0" name=""/>
        <dsp:cNvSpPr/>
      </dsp:nvSpPr>
      <dsp:spPr>
        <a:xfrm>
          <a:off x="0" y="76008"/>
          <a:ext cx="9601196" cy="1556100"/>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Para que el estudiante logre comprender  conocer la política fiscal mexicana, debe primeramente reconocer la existencia de un poder de imperio ejercido por el Estado (en su calidad de gobernante) hacia los habitantes de un país. Es menester que el joven tome conciencia  de la importancia del cumplimento de las obligaciones tributarias, ya que toda nación para satisfacer las necesidades colectivas necesita de recursos que le permitan cumplir con sus funciones.</a:t>
          </a:r>
          <a:endParaRPr lang="es-MX" sz="1900" kern="1200" dirty="0"/>
        </a:p>
      </dsp:txBody>
      <dsp:txXfrm>
        <a:off x="75963" y="151971"/>
        <a:ext cx="9449270" cy="1404174"/>
      </dsp:txXfrm>
    </dsp:sp>
    <dsp:sp modelId="{9158A198-1BF8-4810-9587-05D9E17CD17D}">
      <dsp:nvSpPr>
        <dsp:cNvPr id="0" name=""/>
        <dsp:cNvSpPr/>
      </dsp:nvSpPr>
      <dsp:spPr>
        <a:xfrm>
          <a:off x="0" y="1686828"/>
          <a:ext cx="9601196" cy="1556100"/>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El tema del sistema fiscal mexicano, se encuentra relacionado de manera directa con la actividad financiera que el Estado ejerce.</a:t>
          </a:r>
          <a:endParaRPr lang="es-MX" sz="1900" kern="1200" dirty="0"/>
        </a:p>
      </dsp:txBody>
      <dsp:txXfrm>
        <a:off x="75963" y="1762791"/>
        <a:ext cx="9449270" cy="140417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5C4AF5-D789-469D-A40E-C7B53F7DC053}">
      <dsp:nvSpPr>
        <dsp:cNvPr id="0" name=""/>
        <dsp:cNvSpPr/>
      </dsp:nvSpPr>
      <dsp:spPr>
        <a:xfrm>
          <a:off x="5389807" y="1699189"/>
          <a:ext cx="4418869" cy="269079"/>
        </a:xfrm>
        <a:custGeom>
          <a:avLst/>
          <a:gdLst/>
          <a:ahLst/>
          <a:cxnLst/>
          <a:rect l="0" t="0" r="0" b="0"/>
          <a:pathLst>
            <a:path>
              <a:moveTo>
                <a:pt x="0" y="0"/>
              </a:moveTo>
              <a:lnTo>
                <a:pt x="0" y="134539"/>
              </a:lnTo>
              <a:lnTo>
                <a:pt x="4418869" y="134539"/>
              </a:lnTo>
              <a:lnTo>
                <a:pt x="4418869" y="26907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E1B52A-8FC6-4CC5-A68E-E01E281C7DB0}">
      <dsp:nvSpPr>
        <dsp:cNvPr id="0" name=""/>
        <dsp:cNvSpPr/>
      </dsp:nvSpPr>
      <dsp:spPr>
        <a:xfrm>
          <a:off x="5389807" y="1699189"/>
          <a:ext cx="2209434" cy="269079"/>
        </a:xfrm>
        <a:custGeom>
          <a:avLst/>
          <a:gdLst/>
          <a:ahLst/>
          <a:cxnLst/>
          <a:rect l="0" t="0" r="0" b="0"/>
          <a:pathLst>
            <a:path>
              <a:moveTo>
                <a:pt x="0" y="0"/>
              </a:moveTo>
              <a:lnTo>
                <a:pt x="0" y="134539"/>
              </a:lnTo>
              <a:lnTo>
                <a:pt x="2209434" y="134539"/>
              </a:lnTo>
              <a:lnTo>
                <a:pt x="2209434" y="26907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9066EC-472D-4332-ADC9-039ADC2E9D8B}">
      <dsp:nvSpPr>
        <dsp:cNvPr id="0" name=""/>
        <dsp:cNvSpPr/>
      </dsp:nvSpPr>
      <dsp:spPr>
        <a:xfrm>
          <a:off x="5344087" y="1699189"/>
          <a:ext cx="91440" cy="269079"/>
        </a:xfrm>
        <a:custGeom>
          <a:avLst/>
          <a:gdLst/>
          <a:ahLst/>
          <a:cxnLst/>
          <a:rect l="0" t="0" r="0" b="0"/>
          <a:pathLst>
            <a:path>
              <a:moveTo>
                <a:pt x="45720" y="0"/>
              </a:moveTo>
              <a:lnTo>
                <a:pt x="45720" y="26907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437A7A-80BC-42E3-80B8-A65A26A81F6E}">
      <dsp:nvSpPr>
        <dsp:cNvPr id="0" name=""/>
        <dsp:cNvSpPr/>
      </dsp:nvSpPr>
      <dsp:spPr>
        <a:xfrm>
          <a:off x="3180372" y="1699189"/>
          <a:ext cx="2209434" cy="269079"/>
        </a:xfrm>
        <a:custGeom>
          <a:avLst/>
          <a:gdLst/>
          <a:ahLst/>
          <a:cxnLst/>
          <a:rect l="0" t="0" r="0" b="0"/>
          <a:pathLst>
            <a:path>
              <a:moveTo>
                <a:pt x="2209434" y="0"/>
              </a:moveTo>
              <a:lnTo>
                <a:pt x="2209434" y="134539"/>
              </a:lnTo>
              <a:lnTo>
                <a:pt x="0" y="134539"/>
              </a:lnTo>
              <a:lnTo>
                <a:pt x="0" y="26907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9251FF-E073-4CA9-A83A-BDA44B0BDFBC}">
      <dsp:nvSpPr>
        <dsp:cNvPr id="0" name=""/>
        <dsp:cNvSpPr/>
      </dsp:nvSpPr>
      <dsp:spPr>
        <a:xfrm>
          <a:off x="970938" y="1699189"/>
          <a:ext cx="4418869" cy="269079"/>
        </a:xfrm>
        <a:custGeom>
          <a:avLst/>
          <a:gdLst/>
          <a:ahLst/>
          <a:cxnLst/>
          <a:rect l="0" t="0" r="0" b="0"/>
          <a:pathLst>
            <a:path>
              <a:moveTo>
                <a:pt x="4418869" y="0"/>
              </a:moveTo>
              <a:lnTo>
                <a:pt x="4418869" y="134539"/>
              </a:lnTo>
              <a:lnTo>
                <a:pt x="0" y="134539"/>
              </a:lnTo>
              <a:lnTo>
                <a:pt x="0" y="26907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99458-12F6-4114-B125-6156F6F0C26A}">
      <dsp:nvSpPr>
        <dsp:cNvPr id="0" name=""/>
        <dsp:cNvSpPr/>
      </dsp:nvSpPr>
      <dsp:spPr>
        <a:xfrm>
          <a:off x="3721997" y="397211"/>
          <a:ext cx="3335620" cy="130197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En 2016, el gobierno mexicano espera recaudar el 12.7 % de la </a:t>
          </a:r>
          <a:r>
            <a:rPr lang="es-MX" sz="1800" kern="1200" dirty="0" err="1" smtClean="0"/>
            <a:t>LIF</a:t>
          </a:r>
          <a:r>
            <a:rPr lang="es-MX" sz="1800" kern="1200" dirty="0" smtClean="0"/>
            <a:t> y 3.2 % del PIB por concepto de “otros impuestos”, como son</a:t>
          </a:r>
          <a:r>
            <a:rPr lang="es-MX" sz="1400" kern="1200" dirty="0" smtClean="0"/>
            <a:t>:</a:t>
          </a:r>
          <a:endParaRPr lang="es-MX" sz="1400" kern="1200" dirty="0"/>
        </a:p>
      </dsp:txBody>
      <dsp:txXfrm>
        <a:off x="3721997" y="397211"/>
        <a:ext cx="3335620" cy="1301977"/>
      </dsp:txXfrm>
    </dsp:sp>
    <dsp:sp modelId="{CD5C7691-E192-4D52-883E-EB1ADB074360}">
      <dsp:nvSpPr>
        <dsp:cNvPr id="0" name=""/>
        <dsp:cNvSpPr/>
      </dsp:nvSpPr>
      <dsp:spPr>
        <a:xfrm>
          <a:off x="760" y="1968269"/>
          <a:ext cx="1940355" cy="130197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Las contribuciones de mejoras, </a:t>
          </a:r>
          <a:endParaRPr lang="es-MX" sz="1800" kern="1200" dirty="0"/>
        </a:p>
      </dsp:txBody>
      <dsp:txXfrm>
        <a:off x="760" y="1968269"/>
        <a:ext cx="1940355" cy="1301977"/>
      </dsp:txXfrm>
    </dsp:sp>
    <dsp:sp modelId="{110EFF54-886F-4E17-B28B-1B3397D96DF4}">
      <dsp:nvSpPr>
        <dsp:cNvPr id="0" name=""/>
        <dsp:cNvSpPr/>
      </dsp:nvSpPr>
      <dsp:spPr>
        <a:xfrm>
          <a:off x="2210195" y="1968269"/>
          <a:ext cx="1940355" cy="130197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Derechos de propiedad, </a:t>
          </a:r>
          <a:endParaRPr lang="es-MX" sz="1800" kern="1200" dirty="0"/>
        </a:p>
      </dsp:txBody>
      <dsp:txXfrm>
        <a:off x="2210195" y="1968269"/>
        <a:ext cx="1940355" cy="1301977"/>
      </dsp:txXfrm>
    </dsp:sp>
    <dsp:sp modelId="{934450E3-1015-4F8F-997D-6F2DA1B3CC0B}">
      <dsp:nvSpPr>
        <dsp:cNvPr id="0" name=""/>
        <dsp:cNvSpPr/>
      </dsp:nvSpPr>
      <dsp:spPr>
        <a:xfrm>
          <a:off x="4419629" y="1968269"/>
          <a:ext cx="1940355" cy="130197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Los productos, </a:t>
          </a:r>
          <a:endParaRPr lang="es-MX" sz="1800" kern="1200" dirty="0"/>
        </a:p>
      </dsp:txBody>
      <dsp:txXfrm>
        <a:off x="4419629" y="1968269"/>
        <a:ext cx="1940355" cy="1301977"/>
      </dsp:txXfrm>
    </dsp:sp>
    <dsp:sp modelId="{1B35EE25-500D-4999-B55E-3BA3B9E1B7AC}">
      <dsp:nvSpPr>
        <dsp:cNvPr id="0" name=""/>
        <dsp:cNvSpPr/>
      </dsp:nvSpPr>
      <dsp:spPr>
        <a:xfrm>
          <a:off x="6629064" y="1968269"/>
          <a:ext cx="1940355" cy="130197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El uso de los activos </a:t>
          </a:r>
          <a:endParaRPr lang="es-MX" sz="1800" kern="1200" dirty="0"/>
        </a:p>
      </dsp:txBody>
      <dsp:txXfrm>
        <a:off x="6629064" y="1968269"/>
        <a:ext cx="1940355" cy="1301977"/>
      </dsp:txXfrm>
    </dsp:sp>
    <dsp:sp modelId="{E9F0E230-AB21-4BF1-A1C3-343EB2B14CAE}">
      <dsp:nvSpPr>
        <dsp:cNvPr id="0" name=""/>
        <dsp:cNvSpPr/>
      </dsp:nvSpPr>
      <dsp:spPr>
        <a:xfrm>
          <a:off x="8838499" y="1968269"/>
          <a:ext cx="1940355" cy="130197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Las transferencias</a:t>
          </a:r>
          <a:r>
            <a:rPr lang="es-MX" sz="1300" kern="1200" dirty="0" smtClean="0"/>
            <a:t>.</a:t>
          </a:r>
          <a:endParaRPr lang="es-MX" sz="1300" kern="1200" dirty="0"/>
        </a:p>
      </dsp:txBody>
      <dsp:txXfrm>
        <a:off x="8838499" y="1968269"/>
        <a:ext cx="1940355" cy="130197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C90F2-7CB7-4802-A611-5E22F2E6F021}">
      <dsp:nvSpPr>
        <dsp:cNvPr id="0" name=""/>
        <dsp:cNvSpPr/>
      </dsp:nvSpPr>
      <dsp:spPr>
        <a:xfrm>
          <a:off x="750323" y="278212"/>
          <a:ext cx="4554485" cy="142327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4033"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La SHCP publica los impuestos recaudados por concepto de “otros impuestos” durante el mes en comparación con el año anterior, y el crecimiento real. </a:t>
          </a:r>
          <a:endParaRPr lang="es-MX" sz="1600" kern="1200"/>
        </a:p>
      </dsp:txBody>
      <dsp:txXfrm>
        <a:off x="750323" y="278212"/>
        <a:ext cx="4554485" cy="1423276"/>
      </dsp:txXfrm>
    </dsp:sp>
    <dsp:sp modelId="{02470C55-AF02-4468-B6FD-E4D8FB2FBEF2}">
      <dsp:nvSpPr>
        <dsp:cNvPr id="0" name=""/>
        <dsp:cNvSpPr/>
      </dsp:nvSpPr>
      <dsp:spPr>
        <a:xfrm>
          <a:off x="560553" y="72627"/>
          <a:ext cx="996293" cy="1494440"/>
        </a:xfrm>
        <a:prstGeom prst="rect">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8F39AC-6282-48F7-8A8C-FEC3740B7CD3}">
      <dsp:nvSpPr>
        <dsp:cNvPr id="0" name=""/>
        <dsp:cNvSpPr/>
      </dsp:nvSpPr>
      <dsp:spPr>
        <a:xfrm>
          <a:off x="5728973" y="278212"/>
          <a:ext cx="4554485" cy="142327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4033"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Los ingresos federales por concepto de otros impuestos se publican en sus informes trimestrales. </a:t>
          </a:r>
          <a:endParaRPr lang="es-MX" sz="1600" kern="1200" dirty="0"/>
        </a:p>
      </dsp:txBody>
      <dsp:txXfrm>
        <a:off x="5728973" y="278212"/>
        <a:ext cx="4554485" cy="1423276"/>
      </dsp:txXfrm>
    </dsp:sp>
    <dsp:sp modelId="{A1696AFD-58D0-4535-87A1-A47D3722E225}">
      <dsp:nvSpPr>
        <dsp:cNvPr id="0" name=""/>
        <dsp:cNvSpPr/>
      </dsp:nvSpPr>
      <dsp:spPr>
        <a:xfrm>
          <a:off x="5539203" y="72627"/>
          <a:ext cx="996293" cy="1494440"/>
        </a:xfrm>
        <a:prstGeom prst="rect">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FE8535-9F76-47ED-8D4E-72DE0FA9F866}">
      <dsp:nvSpPr>
        <dsp:cNvPr id="0" name=""/>
        <dsp:cNvSpPr/>
      </dsp:nvSpPr>
      <dsp:spPr>
        <a:xfrm>
          <a:off x="750323" y="2069959"/>
          <a:ext cx="4554485" cy="142327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4033"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La SHCP informa sobre la recaudación mensual y anual de “otros impuestos” y hay una comparación para cada impuesto con el mes en cuestión respecto al año anterior con su respectivo crecimiento anual real.</a:t>
          </a:r>
          <a:endParaRPr lang="es-MX" sz="1600" kern="1200"/>
        </a:p>
      </dsp:txBody>
      <dsp:txXfrm>
        <a:off x="750323" y="2069959"/>
        <a:ext cx="4554485" cy="1423276"/>
      </dsp:txXfrm>
    </dsp:sp>
    <dsp:sp modelId="{1FA0316C-461C-479F-9208-2B74F0C9F9D3}">
      <dsp:nvSpPr>
        <dsp:cNvPr id="0" name=""/>
        <dsp:cNvSpPr/>
      </dsp:nvSpPr>
      <dsp:spPr>
        <a:xfrm>
          <a:off x="560553" y="1864375"/>
          <a:ext cx="996293" cy="1494440"/>
        </a:xfrm>
        <a:prstGeom prst="rect">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85E612-4896-431B-BB89-FD305271D2EE}">
      <dsp:nvSpPr>
        <dsp:cNvPr id="0" name=""/>
        <dsp:cNvSpPr/>
      </dsp:nvSpPr>
      <dsp:spPr>
        <a:xfrm>
          <a:off x="5728973" y="2069959"/>
          <a:ext cx="4554485" cy="142327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4033"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En el informe hay una tabla que muestra la diferencia entre lo recaudado estimado y observado por este concepto.</a:t>
          </a:r>
          <a:endParaRPr lang="es-MX" sz="1600" kern="1200"/>
        </a:p>
      </dsp:txBody>
      <dsp:txXfrm>
        <a:off x="5728973" y="2069959"/>
        <a:ext cx="4554485" cy="1423276"/>
      </dsp:txXfrm>
    </dsp:sp>
    <dsp:sp modelId="{22B425C1-242E-4C0A-AE60-7F9367C154C0}">
      <dsp:nvSpPr>
        <dsp:cNvPr id="0" name=""/>
        <dsp:cNvSpPr/>
      </dsp:nvSpPr>
      <dsp:spPr>
        <a:xfrm>
          <a:off x="5539203" y="1864375"/>
          <a:ext cx="996293" cy="1494440"/>
        </a:xfrm>
        <a:prstGeom prst="rect">
          <a:avLst/>
        </a:prstGeom>
        <a:blipFill rotWithShape="1">
          <a:blip xmlns:r="http://schemas.openxmlformats.org/officeDocument/2006/relationships" r:embed="rId4"/>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3D92E3-72A6-4B73-A3AB-7EA2934B9EDE}">
      <dsp:nvSpPr>
        <dsp:cNvPr id="0" name=""/>
        <dsp:cNvSpPr/>
      </dsp:nvSpPr>
      <dsp:spPr>
        <a:xfrm>
          <a:off x="3239648" y="3861706"/>
          <a:ext cx="4554485" cy="142327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4033" tIns="60960" rIns="60960" bIns="60960" numCol="1" spcCol="1270" anchor="ctr" anchorCtr="0">
          <a:noAutofit/>
        </a:bodyPr>
        <a:lstStyle/>
        <a:p>
          <a:pPr lvl="0" algn="l" defTabSz="711200" rtl="0">
            <a:lnSpc>
              <a:spcPct val="90000"/>
            </a:lnSpc>
            <a:spcBef>
              <a:spcPct val="0"/>
            </a:spcBef>
            <a:spcAft>
              <a:spcPct val="35000"/>
            </a:spcAft>
          </a:pPr>
          <a:r>
            <a:rPr lang="es-MX" sz="1600" kern="1200" smtClean="0"/>
            <a:t>Al igual que con el impuesto ISR, en el anexo trimestral, la SHCP proporciona información acerca de otras declaraciones de impuestos y los saldos de compensación por los contribuyentes</a:t>
          </a:r>
          <a:endParaRPr lang="es-MX" sz="1600" kern="1200"/>
        </a:p>
      </dsp:txBody>
      <dsp:txXfrm>
        <a:off x="3239648" y="3861706"/>
        <a:ext cx="4554485" cy="1423276"/>
      </dsp:txXfrm>
    </dsp:sp>
    <dsp:sp modelId="{20DEBE2F-1BE7-40F8-A315-A458469BAD18}">
      <dsp:nvSpPr>
        <dsp:cNvPr id="0" name=""/>
        <dsp:cNvSpPr/>
      </dsp:nvSpPr>
      <dsp:spPr>
        <a:xfrm>
          <a:off x="3049878" y="3656122"/>
          <a:ext cx="996293" cy="1494440"/>
        </a:xfrm>
        <a:prstGeom prst="rect">
          <a:avLst/>
        </a:prstGeom>
        <a:blipFill rotWithShape="1">
          <a:blip xmlns:r="http://schemas.openxmlformats.org/officeDocument/2006/relationships" r:embed="rId5"/>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3D0D6-497F-4F45-84BA-A12BE0923747}">
      <dsp:nvSpPr>
        <dsp:cNvPr id="0" name=""/>
        <dsp:cNvSpPr/>
      </dsp:nvSpPr>
      <dsp:spPr>
        <a:xfrm>
          <a:off x="2028" y="1829161"/>
          <a:ext cx="613302" cy="61330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A812B5-1022-436C-B9B6-495EA6D4F74B}">
      <dsp:nvSpPr>
        <dsp:cNvPr id="0" name=""/>
        <dsp:cNvSpPr/>
      </dsp:nvSpPr>
      <dsp:spPr>
        <a:xfrm>
          <a:off x="495019" y="1749572"/>
          <a:ext cx="1539727" cy="6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INGRESOS PETROLEROS DEL SECTOR PÚBLICO</a:t>
          </a:r>
          <a:endParaRPr lang="es-MX" sz="1600" kern="1200" dirty="0"/>
        </a:p>
      </dsp:txBody>
      <dsp:txXfrm>
        <a:off x="495019" y="1749572"/>
        <a:ext cx="1539727" cy="613302"/>
      </dsp:txXfrm>
    </dsp:sp>
    <dsp:sp modelId="{3AD615DE-1712-445E-A73E-D393C79D5415}">
      <dsp:nvSpPr>
        <dsp:cNvPr id="0" name=""/>
        <dsp:cNvSpPr/>
      </dsp:nvSpPr>
      <dsp:spPr>
        <a:xfrm>
          <a:off x="1998497" y="1829161"/>
          <a:ext cx="613302" cy="61330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46CAC-B66C-43D4-8CC8-13CFE3729567}">
      <dsp:nvSpPr>
        <dsp:cNvPr id="0" name=""/>
        <dsp:cNvSpPr/>
      </dsp:nvSpPr>
      <dsp:spPr>
        <a:xfrm>
          <a:off x="2634462" y="1794442"/>
          <a:ext cx="1821775" cy="6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INGRESOS DE LA COMISIÓN FEDERAL DE ELECTRICIDAD</a:t>
          </a:r>
          <a:endParaRPr lang="es-MX" sz="1600" kern="1200" dirty="0"/>
        </a:p>
      </dsp:txBody>
      <dsp:txXfrm>
        <a:off x="2634462" y="1794442"/>
        <a:ext cx="1821775" cy="613302"/>
      </dsp:txXfrm>
    </dsp:sp>
    <dsp:sp modelId="{6A178F69-894A-4BB7-96A8-F822EE353D6E}">
      <dsp:nvSpPr>
        <dsp:cNvPr id="0" name=""/>
        <dsp:cNvSpPr/>
      </dsp:nvSpPr>
      <dsp:spPr>
        <a:xfrm>
          <a:off x="1600462" y="2790550"/>
          <a:ext cx="613302" cy="61330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A5D070-1B77-4C9F-822A-DB5CED5D75EE}">
      <dsp:nvSpPr>
        <dsp:cNvPr id="0" name=""/>
        <dsp:cNvSpPr/>
      </dsp:nvSpPr>
      <dsp:spPr>
        <a:xfrm>
          <a:off x="2258361" y="2922250"/>
          <a:ext cx="1539727" cy="613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CUOTAS DEL IMSS E </a:t>
          </a:r>
          <a:r>
            <a:rPr lang="es-MX" sz="1600" kern="1200" dirty="0" err="1" smtClean="0"/>
            <a:t>ISSSTE</a:t>
          </a:r>
          <a:endParaRPr lang="es-MX" sz="1600" kern="1200" dirty="0"/>
        </a:p>
      </dsp:txBody>
      <dsp:txXfrm>
        <a:off x="2258361" y="2922250"/>
        <a:ext cx="1539727" cy="61330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640A5-7B4B-4171-9FED-97D275986BDD}">
      <dsp:nvSpPr>
        <dsp:cNvPr id="0" name=""/>
        <dsp:cNvSpPr/>
      </dsp:nvSpPr>
      <dsp:spPr>
        <a:xfrm>
          <a:off x="0" y="195533"/>
          <a:ext cx="4804892" cy="3088800"/>
        </a:xfrm>
        <a:prstGeom prst="round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El principal ingreso es aquel proveniente de los ingresos petroleros (Petróleos Mexicanos, (PEMEX), Derechos petroleros y Fondo Mexicano del Petróleo (</a:t>
          </a:r>
          <a:r>
            <a:rPr lang="es-MX" sz="2000" kern="1200" dirty="0" err="1" smtClean="0"/>
            <a:t>FMP</a:t>
          </a:r>
          <a:r>
            <a:rPr lang="es-MX" sz="2000" kern="1200" dirty="0" smtClean="0"/>
            <a:t>)), los cuales representan el 18.6 % de la </a:t>
          </a:r>
          <a:r>
            <a:rPr lang="es-MX" sz="2000" kern="1200" dirty="0" err="1" smtClean="0"/>
            <a:t>LIF</a:t>
          </a:r>
          <a:r>
            <a:rPr lang="es-MX" sz="2000" kern="1200" dirty="0" smtClean="0"/>
            <a:t>, le siguen los ingresos por la CFE, que representa 6.6 % de los ingresos totales. En tercer lugar se encuentran las cuotas del IMSS e </a:t>
          </a:r>
          <a:r>
            <a:rPr lang="es-MX" sz="2000" kern="1200" dirty="0" err="1" smtClean="0"/>
            <a:t>ISSSTE</a:t>
          </a:r>
          <a:r>
            <a:rPr lang="es-MX" sz="2000" kern="1200" dirty="0" smtClean="0"/>
            <a:t>, el cual representa el 5.5 % de los ingresos totales.</a:t>
          </a:r>
          <a:endParaRPr lang="es-MX" sz="2000" kern="1200" dirty="0"/>
        </a:p>
      </dsp:txBody>
      <dsp:txXfrm>
        <a:off x="150783" y="346316"/>
        <a:ext cx="4503326" cy="278723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190196-E4D7-448C-8809-0641DBC8786B}">
      <dsp:nvSpPr>
        <dsp:cNvPr id="0" name=""/>
        <dsp:cNvSpPr/>
      </dsp:nvSpPr>
      <dsp:spPr>
        <a:xfrm>
          <a:off x="0" y="9767"/>
          <a:ext cx="9601196" cy="3299400"/>
        </a:xfrm>
        <a:prstGeom prst="roundRect">
          <a:avLst/>
        </a:prstGeom>
        <a:solidFill>
          <a:schemeClr val="accent3">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Los </a:t>
          </a:r>
          <a:r>
            <a:rPr lang="es-MX" sz="3000" b="1" kern="1200" dirty="0" smtClean="0"/>
            <a:t>ingresos petroleros </a:t>
          </a:r>
          <a:r>
            <a:rPr lang="es-MX" sz="3000" kern="1200" dirty="0" smtClean="0"/>
            <a:t>en la </a:t>
          </a:r>
          <a:r>
            <a:rPr lang="es-MX" sz="3000" kern="1200" dirty="0" err="1" smtClean="0"/>
            <a:t>LIF</a:t>
          </a:r>
          <a:r>
            <a:rPr lang="es-MX" sz="3000" kern="1200" dirty="0" smtClean="0"/>
            <a:t> pueden ser identificados como los ingresos de perforación para producir hidrocarburos. En el régimen fiscal actual se incluyen: los ingresos de Petróleos Mexicanos (PEMEX), transferencias del Fondo Mexicano del Petróleo, impuestos en la Actividad de exploración y extracción de hidrocarburos, y una proporción del ingreso. </a:t>
          </a:r>
          <a:endParaRPr lang="es-MX" sz="3000" kern="1200" dirty="0"/>
        </a:p>
      </dsp:txBody>
      <dsp:txXfrm>
        <a:off x="161063" y="170830"/>
        <a:ext cx="9279070" cy="297727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76788A-86C0-4CFD-BA47-7384D1710DC6}">
      <dsp:nvSpPr>
        <dsp:cNvPr id="0" name=""/>
        <dsp:cNvSpPr/>
      </dsp:nvSpPr>
      <dsp:spPr>
        <a:xfrm>
          <a:off x="0" y="230877"/>
          <a:ext cx="9601200" cy="1801800"/>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Sin embargo, en </a:t>
          </a:r>
          <a:r>
            <a:rPr lang="es-MX" sz="2200" b="1" kern="1200" dirty="0" smtClean="0"/>
            <a:t>la Ley de Presupuesto y Responsabilidad Hacendaria (</a:t>
          </a:r>
          <a:r>
            <a:rPr lang="es-MX" sz="2200" b="1" kern="1200" dirty="0" err="1" smtClean="0"/>
            <a:t>LPRH</a:t>
          </a:r>
          <a:r>
            <a:rPr lang="es-MX" sz="2200" b="1" kern="1200" dirty="0" smtClean="0"/>
            <a:t>), Artículo 2 Fracción XXX Bis.</a:t>
          </a:r>
          <a:r>
            <a:rPr lang="es-MX" sz="2200" kern="1200" dirty="0" smtClean="0"/>
            <a:t>, los ingresos petroleros se definen como: los recursos del Gobierno Federal que se recaudan a partir de las transferencias del Fondo Mexicano del Petróleo y la recaudación a partir de los ingresos generado por los contratos y las designaciones por exploración y extracción de hidrocarbono.</a:t>
          </a:r>
          <a:endParaRPr lang="es-MX" sz="2200" kern="1200" dirty="0"/>
        </a:p>
      </dsp:txBody>
      <dsp:txXfrm>
        <a:off x="87957" y="318834"/>
        <a:ext cx="9425286" cy="1625886"/>
      </dsp:txXfrm>
    </dsp:sp>
    <dsp:sp modelId="{F3CFBA0A-41F1-4F04-B925-B02FF685B99A}">
      <dsp:nvSpPr>
        <dsp:cNvPr id="0" name=""/>
        <dsp:cNvSpPr/>
      </dsp:nvSpPr>
      <dsp:spPr>
        <a:xfrm>
          <a:off x="0" y="2230244"/>
          <a:ext cx="9601200" cy="1801800"/>
        </a:xfrm>
        <a:prstGeom prst="roundRect">
          <a:avLst/>
        </a:prstGeom>
        <a:solidFill>
          <a:schemeClr val="accent4">
            <a:hueOff val="2159015"/>
            <a:satOff val="-35474"/>
            <a:lumOff val="-66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Los ingresos petroleros del gobierno federal estimados en la LIF 2016 equivalen a 486,046.4mdp (2.5 % del PIB).</a:t>
          </a:r>
          <a:endParaRPr lang="es-MX" sz="2200" kern="1200"/>
        </a:p>
      </dsp:txBody>
      <dsp:txXfrm>
        <a:off x="87957" y="2318201"/>
        <a:ext cx="9425286" cy="162588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783DC2-AE73-45CB-8CC8-6B951CF27AB3}">
      <dsp:nvSpPr>
        <dsp:cNvPr id="0" name=""/>
        <dsp:cNvSpPr/>
      </dsp:nvSpPr>
      <dsp:spPr>
        <a:xfrm rot="10800000">
          <a:off x="2366029" y="464"/>
          <a:ext cx="7716570" cy="1689529"/>
        </a:xfrm>
        <a:prstGeom prst="homePlat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5035" tIns="60960" rIns="113792" bIns="60960" numCol="1" spcCol="1270" anchor="ctr" anchorCtr="0">
          <a:noAutofit/>
        </a:bodyPr>
        <a:lstStyle/>
        <a:p>
          <a:pPr lvl="0" algn="ctr" defTabSz="711200" rtl="0">
            <a:lnSpc>
              <a:spcPct val="90000"/>
            </a:lnSpc>
            <a:spcBef>
              <a:spcPct val="0"/>
            </a:spcBef>
            <a:spcAft>
              <a:spcPct val="35000"/>
            </a:spcAft>
          </a:pPr>
          <a:r>
            <a:rPr lang="es-MX" sz="1600" kern="1200" dirty="0" smtClean="0"/>
            <a:t>De acuerdo con el </a:t>
          </a:r>
          <a:r>
            <a:rPr lang="es-MX" sz="1600" b="1" kern="1200" dirty="0" smtClean="0"/>
            <a:t>artículo 5 de la Ley de Comisión Federal de Electricidad</a:t>
          </a:r>
          <a:r>
            <a:rPr lang="es-MX" sz="1600" kern="1200" dirty="0" smtClean="0"/>
            <a:t>, la CFE es responsable de la transmisión y distribución de electricidad como un servicio público en nombre del Estado mexicano. La misma ley constituye la empresa como una empresa productiva del estado. En la </a:t>
          </a:r>
          <a:r>
            <a:rPr lang="es-MX" sz="1600" kern="1200" dirty="0" err="1" smtClean="0"/>
            <a:t>LIF</a:t>
          </a:r>
          <a:r>
            <a:rPr lang="es-MX" sz="1600" kern="1200" dirty="0" smtClean="0"/>
            <a:t>, los ingresos de la CFE se encuentra en la sección 7 (ingresos por la venta de bienes y servicios), el inciso 2 (los ingresos en la utilidad de operación de las empresas productivas del estado), número 2. La cantidad estimada por concepto de la CFE por los legisladores en 2016 equivale a 6.6 % de la </a:t>
          </a:r>
          <a:r>
            <a:rPr lang="es-MX" sz="1600" kern="1200" dirty="0" err="1" smtClean="0"/>
            <a:t>LIF</a:t>
          </a:r>
          <a:r>
            <a:rPr lang="es-MX" sz="1600" kern="1200" dirty="0" smtClean="0"/>
            <a:t> y 1.6 % del PIB</a:t>
          </a:r>
          <a:endParaRPr lang="es-MX" sz="1600" kern="1200" dirty="0"/>
        </a:p>
      </dsp:txBody>
      <dsp:txXfrm rot="10800000">
        <a:off x="2788411" y="464"/>
        <a:ext cx="7294188" cy="1689529"/>
      </dsp:txXfrm>
    </dsp:sp>
    <dsp:sp modelId="{E8D00926-73C0-49A6-868E-DE4138971390}">
      <dsp:nvSpPr>
        <dsp:cNvPr id="0" name=""/>
        <dsp:cNvSpPr/>
      </dsp:nvSpPr>
      <dsp:spPr>
        <a:xfrm>
          <a:off x="1521265" y="464"/>
          <a:ext cx="1689529" cy="1689529"/>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FBD7D6-5057-469C-83E4-F9B2E030198B}">
      <dsp:nvSpPr>
        <dsp:cNvPr id="0" name=""/>
        <dsp:cNvSpPr/>
      </dsp:nvSpPr>
      <dsp:spPr>
        <a:xfrm rot="10800000">
          <a:off x="2366029" y="2112375"/>
          <a:ext cx="7716570" cy="1689529"/>
        </a:xfrm>
        <a:prstGeom prst="homePlate">
          <a:avLst/>
        </a:prstGeom>
        <a:solidFill>
          <a:schemeClr val="accent4">
            <a:hueOff val="2159015"/>
            <a:satOff val="-35474"/>
            <a:lumOff val="-66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5035" tIns="60960" rIns="113792" bIns="60960" numCol="1" spcCol="1270" anchor="ctr" anchorCtr="0">
          <a:noAutofit/>
        </a:bodyPr>
        <a:lstStyle/>
        <a:p>
          <a:pPr lvl="0" algn="ctr" defTabSz="711200" rtl="0">
            <a:lnSpc>
              <a:spcPct val="90000"/>
            </a:lnSpc>
            <a:spcBef>
              <a:spcPct val="0"/>
            </a:spcBef>
            <a:spcAft>
              <a:spcPct val="35000"/>
            </a:spcAft>
          </a:pPr>
          <a:r>
            <a:rPr lang="es-MX" sz="1600" kern="1200" dirty="0" smtClean="0"/>
            <a:t>En concreto, los ingresos de la CFE provienen de las ventas de energía eléctrica en México. De 2000 a 2014, la proporción de los ingresos de la CFE con respecto al total de ingresos6 ha sido del </a:t>
          </a:r>
          <a:r>
            <a:rPr lang="es-MX" sz="1600" b="1" kern="1200" dirty="0" smtClean="0"/>
            <a:t>8.8 % en promedio</a:t>
          </a:r>
          <a:r>
            <a:rPr lang="es-MX" sz="1600" kern="1200" dirty="0" smtClean="0"/>
            <a:t>.</a:t>
          </a:r>
          <a:endParaRPr lang="es-MX" sz="1600" kern="1200" dirty="0"/>
        </a:p>
      </dsp:txBody>
      <dsp:txXfrm rot="10800000">
        <a:off x="2788411" y="2112375"/>
        <a:ext cx="7294188" cy="1689529"/>
      </dsp:txXfrm>
    </dsp:sp>
    <dsp:sp modelId="{70963FC2-4663-41A8-8139-993F39CDF192}">
      <dsp:nvSpPr>
        <dsp:cNvPr id="0" name=""/>
        <dsp:cNvSpPr/>
      </dsp:nvSpPr>
      <dsp:spPr>
        <a:xfrm>
          <a:off x="1521265" y="2112375"/>
          <a:ext cx="1689529" cy="1689529"/>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074A31-2054-44DE-9A80-50ACDF426B8F}">
      <dsp:nvSpPr>
        <dsp:cNvPr id="0" name=""/>
        <dsp:cNvSpPr/>
      </dsp:nvSpPr>
      <dsp:spPr>
        <a:xfrm>
          <a:off x="4800598" y="1371502"/>
          <a:ext cx="2125007" cy="575931"/>
        </a:xfrm>
        <a:custGeom>
          <a:avLst/>
          <a:gdLst/>
          <a:ahLst/>
          <a:cxnLst/>
          <a:rect l="0" t="0" r="0" b="0"/>
          <a:pathLst>
            <a:path>
              <a:moveTo>
                <a:pt x="0" y="0"/>
              </a:moveTo>
              <a:lnTo>
                <a:pt x="0" y="287965"/>
              </a:lnTo>
              <a:lnTo>
                <a:pt x="2125007" y="287965"/>
              </a:lnTo>
              <a:lnTo>
                <a:pt x="2125007" y="575931"/>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EE48F3-0F85-4869-8998-9B85C546D091}">
      <dsp:nvSpPr>
        <dsp:cNvPr id="0" name=""/>
        <dsp:cNvSpPr/>
      </dsp:nvSpPr>
      <dsp:spPr>
        <a:xfrm>
          <a:off x="2675590" y="1371502"/>
          <a:ext cx="2125007" cy="575931"/>
        </a:xfrm>
        <a:custGeom>
          <a:avLst/>
          <a:gdLst/>
          <a:ahLst/>
          <a:cxnLst/>
          <a:rect l="0" t="0" r="0" b="0"/>
          <a:pathLst>
            <a:path>
              <a:moveTo>
                <a:pt x="2125007" y="0"/>
              </a:moveTo>
              <a:lnTo>
                <a:pt x="2125007" y="287965"/>
              </a:lnTo>
              <a:lnTo>
                <a:pt x="0" y="287965"/>
              </a:lnTo>
              <a:lnTo>
                <a:pt x="0" y="575931"/>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646684-2694-4C70-BE06-B655FC243A83}">
      <dsp:nvSpPr>
        <dsp:cNvPr id="0" name=""/>
        <dsp:cNvSpPr/>
      </dsp:nvSpPr>
      <dsp:spPr>
        <a:xfrm>
          <a:off x="2963555" y="237"/>
          <a:ext cx="3674084" cy="1371264"/>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En la doctrina hacendaria se establece  la diferencia entre lo fiscal y lo tributario  a partir de la relación entre el todo y la parte.</a:t>
          </a:r>
          <a:endParaRPr lang="es-MX" sz="2200" kern="1200" dirty="0">
            <a:solidFill>
              <a:schemeClr val="tx1"/>
            </a:solidFill>
          </a:endParaRPr>
        </a:p>
      </dsp:txBody>
      <dsp:txXfrm>
        <a:off x="2963555" y="237"/>
        <a:ext cx="3674084" cy="1371264"/>
      </dsp:txXfrm>
    </dsp:sp>
    <dsp:sp modelId="{9ECC5356-4B3E-4A5C-8EEE-F7560A8AECBC}">
      <dsp:nvSpPr>
        <dsp:cNvPr id="0" name=""/>
        <dsp:cNvSpPr/>
      </dsp:nvSpPr>
      <dsp:spPr>
        <a:xfrm>
          <a:off x="838548" y="1947433"/>
          <a:ext cx="3674084" cy="1371264"/>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El sistema tributario es un parcela dentro del sistema fiscal</a:t>
          </a:r>
          <a:endParaRPr lang="es-MX" sz="2200" kern="1200" dirty="0">
            <a:solidFill>
              <a:schemeClr val="tx1"/>
            </a:solidFill>
          </a:endParaRPr>
        </a:p>
      </dsp:txBody>
      <dsp:txXfrm>
        <a:off x="838548" y="1947433"/>
        <a:ext cx="3674084" cy="1371264"/>
      </dsp:txXfrm>
    </dsp:sp>
    <dsp:sp modelId="{38892F1D-23A0-41A1-9513-D6D63B36AB8D}">
      <dsp:nvSpPr>
        <dsp:cNvPr id="0" name=""/>
        <dsp:cNvSpPr/>
      </dsp:nvSpPr>
      <dsp:spPr>
        <a:xfrm>
          <a:off x="5088563" y="1947433"/>
          <a:ext cx="3674084" cy="1371264"/>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solidFill>
                <a:schemeClr val="tx1"/>
              </a:solidFill>
            </a:rPr>
            <a:t>El sistema fiscal comprende tanto la dinámica de ingreso como la del gasto público</a:t>
          </a:r>
          <a:endParaRPr lang="es-MX" sz="2200" kern="1200" dirty="0">
            <a:solidFill>
              <a:schemeClr val="tx1"/>
            </a:solidFill>
          </a:endParaRPr>
        </a:p>
      </dsp:txBody>
      <dsp:txXfrm>
        <a:off x="5088563" y="1947433"/>
        <a:ext cx="3674084" cy="137126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0E5CA9-22F6-45BC-A31B-A41554BD6F65}">
      <dsp:nvSpPr>
        <dsp:cNvPr id="0" name=""/>
        <dsp:cNvSpPr/>
      </dsp:nvSpPr>
      <dsp:spPr>
        <a:xfrm>
          <a:off x="0" y="127847"/>
          <a:ext cx="5470525" cy="8928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s-MX" sz="3100" kern="1200" smtClean="0"/>
            <a:t>Principios comunes</a:t>
          </a:r>
          <a:endParaRPr lang="es-MX" sz="3100" kern="1200"/>
        </a:p>
      </dsp:txBody>
      <dsp:txXfrm>
        <a:off x="0" y="127847"/>
        <a:ext cx="5470525" cy="892800"/>
      </dsp:txXfrm>
    </dsp:sp>
    <dsp:sp modelId="{13A32BAB-E60F-4C8F-B036-19155177F0F2}">
      <dsp:nvSpPr>
        <dsp:cNvPr id="0" name=""/>
        <dsp:cNvSpPr/>
      </dsp:nvSpPr>
      <dsp:spPr>
        <a:xfrm>
          <a:off x="0" y="1020647"/>
          <a:ext cx="5470525" cy="374418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es-MX" sz="3100" kern="1200" dirty="0" smtClean="0"/>
            <a:t>Se encuentra cimentado </a:t>
          </a:r>
          <a:r>
            <a:rPr lang="es-MX" sz="3100" kern="1200" dirty="0" smtClean="0"/>
            <a:t>en un cuerpo de principios que le dan sentido y lo explican</a:t>
          </a:r>
          <a:endParaRPr lang="es-MX" sz="3100" kern="1200" dirty="0"/>
        </a:p>
        <a:p>
          <a:pPr marL="285750" lvl="1" indent="-285750" algn="l" defTabSz="1377950" rtl="0">
            <a:lnSpc>
              <a:spcPct val="90000"/>
            </a:lnSpc>
            <a:spcBef>
              <a:spcPct val="0"/>
            </a:spcBef>
            <a:spcAft>
              <a:spcPct val="15000"/>
            </a:spcAft>
            <a:buChar char="••"/>
          </a:pPr>
          <a:r>
            <a:rPr lang="es-MX" sz="3100" kern="1200" dirty="0" smtClean="0"/>
            <a:t>Son directrices de actuación jurídica</a:t>
          </a:r>
          <a:endParaRPr lang="es-MX" sz="3100" kern="1200" dirty="0"/>
        </a:p>
        <a:p>
          <a:pPr marL="285750" lvl="1" indent="-285750" algn="l" defTabSz="1377950" rtl="0">
            <a:lnSpc>
              <a:spcPct val="90000"/>
            </a:lnSpc>
            <a:spcBef>
              <a:spcPct val="0"/>
            </a:spcBef>
            <a:spcAft>
              <a:spcPct val="15000"/>
            </a:spcAft>
            <a:buChar char="••"/>
          </a:pPr>
          <a:r>
            <a:rPr lang="es-MX" sz="3100" kern="1200" dirty="0" smtClean="0"/>
            <a:t>Su consagración constitucional resulta indispensable para asegurar su eficacia</a:t>
          </a:r>
          <a:endParaRPr lang="es-MX" sz="3100" kern="1200" dirty="0"/>
        </a:p>
      </dsp:txBody>
      <dsp:txXfrm>
        <a:off x="0" y="1020647"/>
        <a:ext cx="5470525" cy="37441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EA668-39D1-4845-A074-148A07F9B966}">
      <dsp:nvSpPr>
        <dsp:cNvPr id="0" name=""/>
        <dsp:cNvSpPr/>
      </dsp:nvSpPr>
      <dsp:spPr>
        <a:xfrm>
          <a:off x="0" y="80914"/>
          <a:ext cx="9601200" cy="1484423"/>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s-MX" sz="6500" kern="1200" dirty="0" smtClean="0">
              <a:solidFill>
                <a:schemeClr val="tx1"/>
              </a:solidFill>
            </a:rPr>
            <a:t>¿Qué es una política?</a:t>
          </a:r>
          <a:endParaRPr lang="es-MX" sz="6500" kern="1200" dirty="0">
            <a:solidFill>
              <a:schemeClr val="tx1"/>
            </a:solidFill>
          </a:endParaRPr>
        </a:p>
      </dsp:txBody>
      <dsp:txXfrm>
        <a:off x="72464" y="153378"/>
        <a:ext cx="9456272" cy="1339495"/>
      </dsp:txXfrm>
    </dsp:sp>
    <dsp:sp modelId="{B1552E52-E6F1-40BA-9A10-D34170A60DF4}">
      <dsp:nvSpPr>
        <dsp:cNvPr id="0" name=""/>
        <dsp:cNvSpPr/>
      </dsp:nvSpPr>
      <dsp:spPr>
        <a:xfrm>
          <a:off x="0" y="1752537"/>
          <a:ext cx="9601200" cy="1484423"/>
        </a:xfrm>
        <a:prstGeom prst="roundRect">
          <a:avLst/>
        </a:prstGeom>
        <a:solidFill>
          <a:schemeClr val="accent4">
            <a:hueOff val="2159015"/>
            <a:satOff val="-35474"/>
            <a:lumOff val="-666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s-MX" sz="6500" kern="1200" dirty="0" smtClean="0">
              <a:solidFill>
                <a:schemeClr val="tx1"/>
              </a:solidFill>
            </a:rPr>
            <a:t>¿Qué es una política fiscal?</a:t>
          </a:r>
          <a:endParaRPr lang="es-MX" sz="6500" kern="1200" dirty="0">
            <a:solidFill>
              <a:schemeClr val="tx1"/>
            </a:solidFill>
          </a:endParaRPr>
        </a:p>
      </dsp:txBody>
      <dsp:txXfrm>
        <a:off x="72464" y="1825001"/>
        <a:ext cx="9456272" cy="13394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7B8318-2A90-49B9-9853-63D586F836B5}">
      <dsp:nvSpPr>
        <dsp:cNvPr id="0" name=""/>
        <dsp:cNvSpPr/>
      </dsp:nvSpPr>
      <dsp:spPr>
        <a:xfrm>
          <a:off x="0" y="336468"/>
          <a:ext cx="9601196" cy="1287000"/>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smtClean="0"/>
            <a:t>La política fiscal es una rama de la política económica que configura el Presupuesto del Estado como variable de control para asegurar y mantener la estabilidad económica y evitar situaciones de inflación o desempleo. </a:t>
          </a:r>
          <a:endParaRPr lang="es-MX" sz="2500" kern="1200"/>
        </a:p>
      </dsp:txBody>
      <dsp:txXfrm>
        <a:off x="62826" y="399294"/>
        <a:ext cx="9475544" cy="1161348"/>
      </dsp:txXfrm>
    </dsp:sp>
    <dsp:sp modelId="{DEC786DA-67DA-4B8A-9D64-5E9136F4D939}">
      <dsp:nvSpPr>
        <dsp:cNvPr id="0" name=""/>
        <dsp:cNvSpPr/>
      </dsp:nvSpPr>
      <dsp:spPr>
        <a:xfrm>
          <a:off x="0" y="1695468"/>
          <a:ext cx="9601196" cy="1287000"/>
        </a:xfrm>
        <a:prstGeom prst="roundRect">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smtClean="0"/>
            <a:t>La </a:t>
          </a:r>
          <a:r>
            <a:rPr lang="es-MX" sz="2500" b="1" kern="1200" smtClean="0"/>
            <a:t>política fiscal </a:t>
          </a:r>
          <a:r>
            <a:rPr lang="es-MX" sz="2500" kern="1200" smtClean="0"/>
            <a:t>configura el presupuesto del Estado y sus componentes (gasto público e impuestos), amortiguando las variaciones de los ciclos económicos, y contribuyendo a mantener una economía creciente.</a:t>
          </a:r>
          <a:endParaRPr lang="es-MX" sz="2500" kern="1200"/>
        </a:p>
      </dsp:txBody>
      <dsp:txXfrm>
        <a:off x="62826" y="1758294"/>
        <a:ext cx="9475544" cy="11613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54ADD-CC94-401E-BC88-A87D914AED5D}">
      <dsp:nvSpPr>
        <dsp:cNvPr id="0" name=""/>
        <dsp:cNvSpPr/>
      </dsp:nvSpPr>
      <dsp:spPr>
        <a:xfrm>
          <a:off x="0" y="0"/>
          <a:ext cx="9601196" cy="1449803"/>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smtClean="0"/>
            <a:t>En México, el SF está conformado de tres componentes: ingresos, gastos y deuda. Todo gasto debe tener, necesariamente, una contraparte en ingresos (ahora o en el futuro), de tal manera que: </a:t>
          </a:r>
          <a:endParaRPr lang="es-MX" sz="2800" kern="1200"/>
        </a:p>
      </dsp:txBody>
      <dsp:txXfrm>
        <a:off x="0" y="0"/>
        <a:ext cx="9601196" cy="1449803"/>
      </dsp:txXfrm>
    </dsp:sp>
    <dsp:sp modelId="{830E655B-15F4-4560-8F4C-F46096CD78BC}">
      <dsp:nvSpPr>
        <dsp:cNvPr id="0" name=""/>
        <dsp:cNvSpPr/>
      </dsp:nvSpPr>
      <dsp:spPr>
        <a:xfrm>
          <a:off x="0" y="1449803"/>
          <a:ext cx="9601196" cy="304458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s-MX" sz="6500" kern="1200" smtClean="0"/>
            <a:t>Ingresos - Gastos = Deuda o Superávit</a:t>
          </a:r>
          <a:endParaRPr lang="es-MX" sz="6500" kern="1200"/>
        </a:p>
      </dsp:txBody>
      <dsp:txXfrm>
        <a:off x="0" y="1449803"/>
        <a:ext cx="9601196" cy="3044587"/>
      </dsp:txXfrm>
    </dsp:sp>
    <dsp:sp modelId="{7B6BFADE-F5AE-45FF-B12C-35B0C4453092}">
      <dsp:nvSpPr>
        <dsp:cNvPr id="0" name=""/>
        <dsp:cNvSpPr/>
      </dsp:nvSpPr>
      <dsp:spPr>
        <a:xfrm>
          <a:off x="0" y="4494391"/>
          <a:ext cx="9601196" cy="338287"/>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D793FC-6447-4C32-B762-0944DEF471BF}">
      <dsp:nvSpPr>
        <dsp:cNvPr id="0" name=""/>
        <dsp:cNvSpPr/>
      </dsp:nvSpPr>
      <dsp:spPr>
        <a:xfrm>
          <a:off x="4805" y="0"/>
          <a:ext cx="4622450" cy="3318936"/>
        </a:xfrm>
        <a:prstGeom prst="roundRect">
          <a:avLst>
            <a:gd name="adj" fmla="val 10000"/>
          </a:avLst>
        </a:prstGeom>
        <a:solidFill>
          <a:schemeClr val="accent4">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rPr>
            <a:t>Ingresos Tributarios:</a:t>
          </a:r>
          <a:endParaRPr lang="es-MX" sz="3200" kern="1200" dirty="0">
            <a:solidFill>
              <a:schemeClr val="tx1"/>
            </a:solidFill>
          </a:endParaRPr>
        </a:p>
      </dsp:txBody>
      <dsp:txXfrm>
        <a:off x="4805" y="0"/>
        <a:ext cx="4622450" cy="995680"/>
      </dsp:txXfrm>
    </dsp:sp>
    <dsp:sp modelId="{C5E5582E-CDC3-43C0-BC4C-FDE4B4D43036}">
      <dsp:nvSpPr>
        <dsp:cNvPr id="0" name=""/>
        <dsp:cNvSpPr/>
      </dsp:nvSpPr>
      <dsp:spPr>
        <a:xfrm>
          <a:off x="467050" y="995680"/>
          <a:ext cx="3697960" cy="2157308"/>
        </a:xfrm>
        <a:prstGeom prst="roundRect">
          <a:avLst>
            <a:gd name="adj" fmla="val 10000"/>
          </a:avLst>
        </a:prstGeom>
        <a:solidFill>
          <a:schemeClr val="accent4">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Son los ingresos obtenidos por parte de la recaudación impositiva, es decir, los que no presentan una contraprestación y son establecidos con características de coerción e imposición (</a:t>
          </a:r>
          <a:r>
            <a:rPr lang="es-MX" sz="1600" kern="1200" dirty="0" err="1" smtClean="0">
              <a:solidFill>
                <a:schemeClr val="tx1"/>
              </a:solidFill>
            </a:rPr>
            <a:t>Zanatta</a:t>
          </a:r>
          <a:r>
            <a:rPr lang="es-MX" sz="1600" kern="1200" dirty="0" smtClean="0">
              <a:solidFill>
                <a:schemeClr val="tx1"/>
              </a:solidFill>
            </a:rPr>
            <a:t> (2014)).</a:t>
          </a:r>
          <a:endParaRPr lang="es-MX" sz="1600" kern="1200" dirty="0">
            <a:solidFill>
              <a:schemeClr val="tx1"/>
            </a:solidFill>
          </a:endParaRPr>
        </a:p>
      </dsp:txBody>
      <dsp:txXfrm>
        <a:off x="530235" y="1058865"/>
        <a:ext cx="3571590" cy="2030938"/>
      </dsp:txXfrm>
    </dsp:sp>
    <dsp:sp modelId="{7EC336F9-A56D-4FB0-906F-81F1082FD8FE}">
      <dsp:nvSpPr>
        <dsp:cNvPr id="0" name=""/>
        <dsp:cNvSpPr/>
      </dsp:nvSpPr>
      <dsp:spPr>
        <a:xfrm>
          <a:off x="4973939" y="0"/>
          <a:ext cx="4622450" cy="3318936"/>
        </a:xfrm>
        <a:prstGeom prst="roundRect">
          <a:avLst>
            <a:gd name="adj" fmla="val 10000"/>
          </a:avLst>
        </a:prstGeom>
        <a:solidFill>
          <a:schemeClr val="accent4">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smtClean="0">
              <a:solidFill>
                <a:schemeClr val="tx1"/>
              </a:solidFill>
            </a:rPr>
            <a:t>Ingresos No Tributarios: </a:t>
          </a:r>
          <a:endParaRPr lang="es-MX" sz="3200" kern="1200">
            <a:solidFill>
              <a:schemeClr val="tx1"/>
            </a:solidFill>
          </a:endParaRPr>
        </a:p>
      </dsp:txBody>
      <dsp:txXfrm>
        <a:off x="4973939" y="0"/>
        <a:ext cx="4622450" cy="995680"/>
      </dsp:txXfrm>
    </dsp:sp>
    <dsp:sp modelId="{A5B72D60-3AF5-4F64-8BEB-D8DF72CDC73E}">
      <dsp:nvSpPr>
        <dsp:cNvPr id="0" name=""/>
        <dsp:cNvSpPr/>
      </dsp:nvSpPr>
      <dsp:spPr>
        <a:xfrm>
          <a:off x="5436184" y="995680"/>
          <a:ext cx="3697960" cy="2157308"/>
        </a:xfrm>
        <a:prstGeom prst="roundRect">
          <a:avLst>
            <a:gd name="adj" fmla="val 10000"/>
          </a:avLst>
        </a:prstGeom>
        <a:solidFill>
          <a:schemeClr val="accent4">
            <a:hueOff val="2159015"/>
            <a:satOff val="-35474"/>
            <a:lumOff val="-6666"/>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1600" kern="1200" dirty="0" smtClean="0">
              <a:solidFill>
                <a:schemeClr val="tx1"/>
              </a:solidFill>
            </a:rPr>
            <a:t>Son aquellos que el Gobierno Federal obtiene como contraprestación por un servicio público, como los </a:t>
          </a:r>
          <a:r>
            <a:rPr lang="es-MX" sz="1600" b="1" kern="1200" dirty="0" smtClean="0">
              <a:solidFill>
                <a:schemeClr val="tx1"/>
              </a:solidFill>
            </a:rPr>
            <a:t>derechos</a:t>
          </a:r>
          <a:r>
            <a:rPr lang="es-MX" sz="1600" kern="1200" dirty="0" smtClean="0">
              <a:solidFill>
                <a:schemeClr val="tx1"/>
              </a:solidFill>
            </a:rPr>
            <a:t>; por el uso de los bienes de dominio público o privado (</a:t>
          </a:r>
          <a:r>
            <a:rPr lang="es-MX" sz="1600" b="1" kern="1200" dirty="0" smtClean="0">
              <a:solidFill>
                <a:schemeClr val="tx1"/>
              </a:solidFill>
            </a:rPr>
            <a:t>productos</a:t>
          </a:r>
          <a:r>
            <a:rPr lang="es-MX" sz="1600" kern="1200" dirty="0" smtClean="0">
              <a:solidFill>
                <a:schemeClr val="tx1"/>
              </a:solidFill>
            </a:rPr>
            <a:t>), así como la aplicación de multas, recargos y otros ingresos señalados en la </a:t>
          </a:r>
          <a:r>
            <a:rPr lang="es-MX" sz="1600" kern="1200" dirty="0" err="1" smtClean="0">
              <a:solidFill>
                <a:schemeClr val="tx1"/>
              </a:solidFill>
            </a:rPr>
            <a:t>LIF</a:t>
          </a:r>
          <a:r>
            <a:rPr lang="es-MX" sz="1600" kern="1200" dirty="0" smtClean="0">
              <a:solidFill>
                <a:schemeClr val="tx1"/>
              </a:solidFill>
            </a:rPr>
            <a:t> y que son denominados </a:t>
          </a:r>
          <a:r>
            <a:rPr lang="es-MX" sz="1600" b="1" kern="1200" dirty="0" smtClean="0">
              <a:solidFill>
                <a:schemeClr val="tx1"/>
              </a:solidFill>
            </a:rPr>
            <a:t>aprovechamientos </a:t>
          </a:r>
          <a:r>
            <a:rPr lang="es-MX" sz="1600" kern="1200" dirty="0" smtClean="0">
              <a:solidFill>
                <a:schemeClr val="tx1"/>
              </a:solidFill>
            </a:rPr>
            <a:t>(</a:t>
          </a:r>
          <a:r>
            <a:rPr lang="es-MX" sz="1600" kern="1200" dirty="0" err="1" smtClean="0">
              <a:solidFill>
                <a:schemeClr val="tx1"/>
              </a:solidFill>
            </a:rPr>
            <a:t>Zanatta</a:t>
          </a:r>
          <a:r>
            <a:rPr lang="es-MX" sz="1600" kern="1200" dirty="0" smtClean="0">
              <a:solidFill>
                <a:schemeClr val="tx1"/>
              </a:solidFill>
            </a:rPr>
            <a:t> (2014)).</a:t>
          </a:r>
          <a:endParaRPr lang="es-MX" sz="1600" kern="1200" dirty="0">
            <a:solidFill>
              <a:schemeClr val="tx1"/>
            </a:solidFill>
          </a:endParaRPr>
        </a:p>
      </dsp:txBody>
      <dsp:txXfrm>
        <a:off x="5499369" y="1058865"/>
        <a:ext cx="3571590" cy="20309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1C5F1-4E85-4A4F-8050-158C18AD46DF}">
      <dsp:nvSpPr>
        <dsp:cNvPr id="0" name=""/>
        <dsp:cNvSpPr/>
      </dsp:nvSpPr>
      <dsp:spPr>
        <a:xfrm>
          <a:off x="3072382" y="40"/>
          <a:ext cx="3456430" cy="161895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s-MX" sz="3000" b="1" kern="1200" smtClean="0"/>
            <a:t>Impuesto Sobre la Renta de personas Morales (ISRE)</a:t>
          </a:r>
          <a:endParaRPr lang="es-MX" sz="3000" kern="1200"/>
        </a:p>
      </dsp:txBody>
      <dsp:txXfrm>
        <a:off x="3151413" y="79071"/>
        <a:ext cx="3298368" cy="1460891"/>
      </dsp:txXfrm>
    </dsp:sp>
    <dsp:sp modelId="{BDB0A45A-789B-4C02-B295-35CB308861E0}">
      <dsp:nvSpPr>
        <dsp:cNvPr id="0" name=""/>
        <dsp:cNvSpPr/>
      </dsp:nvSpPr>
      <dsp:spPr>
        <a:xfrm>
          <a:off x="3072382" y="1699941"/>
          <a:ext cx="3456430" cy="161895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s-MX" sz="3000" b="1" kern="1200" smtClean="0"/>
            <a:t>Impuesto Sobre la Renta a personas Físicas (IRPF)</a:t>
          </a:r>
          <a:endParaRPr lang="es-MX" sz="3000" kern="1200"/>
        </a:p>
      </dsp:txBody>
      <dsp:txXfrm>
        <a:off x="3151413" y="1778972"/>
        <a:ext cx="3298368" cy="14608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1019A-BAC3-4AF6-A2A5-BB94F884A237}">
      <dsp:nvSpPr>
        <dsp:cNvPr id="0" name=""/>
        <dsp:cNvSpPr/>
      </dsp:nvSpPr>
      <dsp:spPr>
        <a:xfrm>
          <a:off x="0" y="244930"/>
          <a:ext cx="9601196" cy="18532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b="1" kern="1200" smtClean="0"/>
            <a:t>Impuesto Sobre la Renta de personas Morales (ISRE)</a:t>
          </a:r>
          <a:r>
            <a:rPr lang="es-MX" sz="3600" kern="1200" smtClean="0"/>
            <a:t> </a:t>
          </a:r>
          <a:r>
            <a:rPr lang="es-MX" sz="3600" b="1" i="1" kern="1200" smtClean="0"/>
            <a:t>También conocido como Impuesto sobre la renta empresarial</a:t>
          </a:r>
          <a:endParaRPr lang="es-MX" sz="3600" kern="1200"/>
        </a:p>
      </dsp:txBody>
      <dsp:txXfrm>
        <a:off x="90470" y="335400"/>
        <a:ext cx="9420256" cy="1672340"/>
      </dsp:txXfrm>
    </dsp:sp>
    <dsp:sp modelId="{E54BEA66-BDCC-4C00-8824-556C082136C7}">
      <dsp:nvSpPr>
        <dsp:cNvPr id="0" name=""/>
        <dsp:cNvSpPr/>
      </dsp:nvSpPr>
      <dsp:spPr>
        <a:xfrm>
          <a:off x="0" y="2098210"/>
          <a:ext cx="9601196" cy="268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s-MX" sz="2800" kern="1200" dirty="0" smtClean="0"/>
            <a:t>Este impuesto suma todos los ingresos netos de las empresas nacionales, sin importar el país donde se hayan generado los beneficios. De acuerdo con su estructura, el </a:t>
          </a:r>
          <a:r>
            <a:rPr lang="es-MX" sz="2800" kern="1200" dirty="0" err="1" smtClean="0"/>
            <a:t>ISRE</a:t>
          </a:r>
          <a:r>
            <a:rPr lang="es-MX" sz="2800" kern="1200" dirty="0" smtClean="0"/>
            <a:t> es un impuesto uniforme (</a:t>
          </a:r>
          <a:r>
            <a:rPr lang="es-MX" sz="2800" b="1" kern="1200" dirty="0" smtClean="0"/>
            <a:t>30 por ciento de los ingresos</a:t>
          </a:r>
          <a:r>
            <a:rPr lang="es-MX" sz="2800" kern="1200" dirty="0" smtClean="0"/>
            <a:t>), lo que permite la deducción de los gastos estrictamente necesarios para este tipo de actividades y de las inversiones (con el método de línea recta), para evitar la doble imposición internacional.</a:t>
          </a:r>
          <a:endParaRPr lang="es-MX" sz="2800" kern="1200" dirty="0"/>
        </a:p>
      </dsp:txBody>
      <dsp:txXfrm>
        <a:off x="0" y="2098210"/>
        <a:ext cx="9601196" cy="26827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440C5-A089-41DF-BCF1-D02F788FBF27}">
      <dsp:nvSpPr>
        <dsp:cNvPr id="0" name=""/>
        <dsp:cNvSpPr/>
      </dsp:nvSpPr>
      <dsp:spPr>
        <a:xfrm rot="5400000">
          <a:off x="4600893" y="-662482"/>
          <a:ext cx="3855840" cy="6144765"/>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rtl="0">
            <a:lnSpc>
              <a:spcPct val="90000"/>
            </a:lnSpc>
            <a:spcBef>
              <a:spcPct val="0"/>
            </a:spcBef>
            <a:spcAft>
              <a:spcPct val="15000"/>
            </a:spcAft>
            <a:buChar char="••"/>
          </a:pPr>
          <a:r>
            <a:rPr lang="es-MX" sz="2300" kern="1200" dirty="0" smtClean="0"/>
            <a:t>La estructura del IRPF es un esquema de ingresos mundial, lo que requiere la acumulación de todos los ingresos netos, independientemente de su naturaleza. Grava la renta con una tasa progresiva, y se utiliza un esquema de cedular de ingresos de las actividades empresariales que fueron gravados con anterioridad. Diferentes tasas se aplican de acuerdo con el nivel de ingresos; la tasa anual más baja es de </a:t>
          </a:r>
          <a:r>
            <a:rPr lang="es-MX" sz="2300" b="1" kern="1200" dirty="0" smtClean="0"/>
            <a:t>1.9 % de los ingresos, y la más alta es de 35 % de los ingresos.</a:t>
          </a:r>
          <a:endParaRPr lang="es-MX" sz="2300" kern="1200" dirty="0"/>
        </a:p>
      </dsp:txBody>
      <dsp:txXfrm rot="-5400000">
        <a:off x="3456431" y="670207"/>
        <a:ext cx="5956538" cy="3479386"/>
      </dsp:txXfrm>
    </dsp:sp>
    <dsp:sp modelId="{3F67416D-7F03-4EA9-931E-FF8455BC5931}">
      <dsp:nvSpPr>
        <dsp:cNvPr id="0" name=""/>
        <dsp:cNvSpPr/>
      </dsp:nvSpPr>
      <dsp:spPr>
        <a:xfrm>
          <a:off x="0" y="0"/>
          <a:ext cx="3456430" cy="4819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lvl="0" algn="ctr" defTabSz="2311400" rtl="0">
            <a:lnSpc>
              <a:spcPct val="90000"/>
            </a:lnSpc>
            <a:spcBef>
              <a:spcPct val="0"/>
            </a:spcBef>
            <a:spcAft>
              <a:spcPct val="35000"/>
            </a:spcAft>
          </a:pPr>
          <a:r>
            <a:rPr lang="es-MX" sz="5200" b="1" kern="1200" smtClean="0"/>
            <a:t>Impuesto Sobre la Renta a personas Físicas (IRPF)</a:t>
          </a:r>
          <a:endParaRPr lang="es-MX" sz="5200" kern="1200"/>
        </a:p>
      </dsp:txBody>
      <dsp:txXfrm>
        <a:off x="168729" y="168729"/>
        <a:ext cx="3118972" cy="44823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E6CCC-1266-4347-87E9-CA2AECFCB415}">
      <dsp:nvSpPr>
        <dsp:cNvPr id="0" name=""/>
        <dsp:cNvSpPr/>
      </dsp:nvSpPr>
      <dsp:spPr>
        <a:xfrm>
          <a:off x="-728849" y="0"/>
          <a:ext cx="11058898" cy="5063969"/>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a:scene3d>
          <a:camera prst="perspectiveRelaxedModerately"/>
          <a:lightRig rig="threePt" dir="t"/>
        </a:scene3d>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s-MX" sz="3000" b="1" kern="1200" dirty="0" smtClean="0"/>
            <a:t>El IVA es la tercera fuente de ingresos </a:t>
          </a:r>
          <a:r>
            <a:rPr lang="es-MX" sz="3000" kern="1200" dirty="0" smtClean="0"/>
            <a:t>después de los ingresos petroleros y el </a:t>
          </a:r>
          <a:r>
            <a:rPr lang="es-MX" sz="3000" kern="1200" dirty="0" err="1" smtClean="0"/>
            <a:t>ISR</a:t>
          </a:r>
          <a:r>
            <a:rPr lang="es-MX" sz="3000" kern="1200" dirty="0" smtClean="0"/>
            <a:t>. De acuerdo a la </a:t>
          </a:r>
          <a:r>
            <a:rPr lang="es-MX" sz="3000" kern="1200" dirty="0" err="1" smtClean="0"/>
            <a:t>LIF</a:t>
          </a:r>
          <a:r>
            <a:rPr lang="es-MX" sz="3000" kern="1200" dirty="0" smtClean="0"/>
            <a:t>, la federación prevé que se recaudará por este concepto un 15.6 % de los ingresos totales y el 3.9 % del PIB en 2016. Para la estimación de la recaudación del IVA, se utiliza un modelo de ingresos multiplicativo con ajuste exponencial, basado en la metodología de </a:t>
          </a:r>
          <a:r>
            <a:rPr lang="es-MX" sz="3000" kern="1200" dirty="0" err="1" smtClean="0"/>
            <a:t>Holt</a:t>
          </a:r>
          <a:r>
            <a:rPr lang="es-MX" sz="3000" kern="1200" dirty="0" smtClean="0"/>
            <a:t> y </a:t>
          </a:r>
          <a:r>
            <a:rPr lang="es-MX" sz="3000" kern="1200" dirty="0" err="1" smtClean="0"/>
            <a:t>Winters</a:t>
          </a:r>
          <a:r>
            <a:rPr lang="es-MX" sz="3000" kern="1200" dirty="0" smtClean="0"/>
            <a:t> (como en la estimación del </a:t>
          </a:r>
          <a:r>
            <a:rPr lang="es-MX" sz="3000" kern="1200" dirty="0" err="1" smtClean="0"/>
            <a:t>ISR</a:t>
          </a:r>
          <a:r>
            <a:rPr lang="es-MX" sz="3000" kern="1200" dirty="0" smtClean="0"/>
            <a:t>). </a:t>
          </a:r>
          <a:endParaRPr lang="es-MX" sz="3000" kern="1200" dirty="0"/>
        </a:p>
      </dsp:txBody>
      <dsp:txXfrm>
        <a:off x="890689" y="741601"/>
        <a:ext cx="7819822" cy="358076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a:xfrm>
            <a:off x="2692397" y="5037663"/>
            <a:ext cx="5214635" cy="279400"/>
          </a:xfrm>
        </p:spPr>
        <p:txBody>
          <a:bodyPr/>
          <a:lstStyle/>
          <a:p>
            <a:endParaRPr lang="es-MX"/>
          </a:p>
        </p:txBody>
      </p:sp>
      <p:sp>
        <p:nvSpPr>
          <p:cNvPr id="6" name="Slide Number Placeholder 5"/>
          <p:cNvSpPr>
            <a:spLocks noGrp="1"/>
          </p:cNvSpPr>
          <p:nvPr>
            <p:ph type="sldNum" sz="quarter" idx="12"/>
          </p:nvPr>
        </p:nvSpPr>
        <p:spPr>
          <a:xfrm>
            <a:off x="8956900" y="5037663"/>
            <a:ext cx="551167" cy="279400"/>
          </a:xfrm>
        </p:spPr>
        <p:txBody>
          <a:bodyPr/>
          <a:lstStyle/>
          <a:p>
            <a:fld id="{79B4BFC8-708C-43A4-97D6-D9AF8D875506}" type="slidenum">
              <a:rPr lang="es-MX" smtClean="0"/>
              <a:t>‹Nº›</a:t>
            </a:fld>
            <a:endParaRPr lang="es-MX"/>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6627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639034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0477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9148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386688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6678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8743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4931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3991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112047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E9A170-D60F-46ED-9C15-48C2AEE8837B}"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9B4BFC8-708C-43A4-97D6-D9AF8D875506}" type="slidenum">
              <a:rPr lang="es-MX" smtClean="0"/>
              <a:t>‹Nº›</a:t>
            </a:fld>
            <a:endParaRPr lang="es-MX"/>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8616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7835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E9A170-D60F-46ED-9C15-48C2AEE8837B}"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9B4BFC8-708C-43A4-97D6-D9AF8D875506}" type="slidenum">
              <a:rPr lang="es-MX" smtClean="0"/>
              <a:t>‹Nº›</a:t>
            </a:fld>
            <a:endParaRPr lang="es-MX"/>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3826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E9A170-D60F-46ED-9C15-48C2AEE8837B}"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9B4BFC8-708C-43A4-97D6-D9AF8D875506}"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4424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9A170-D60F-46ED-9C15-48C2AEE8837B}"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3129289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3023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E9A170-D60F-46ED-9C15-48C2AEE8837B}"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9B4BFC8-708C-43A4-97D6-D9AF8D875506}" type="slidenum">
              <a:rPr lang="es-MX" smtClean="0"/>
              <a:t>‹Nº›</a:t>
            </a:fld>
            <a:endParaRPr lang="es-MX"/>
          </a:p>
        </p:txBody>
      </p:sp>
    </p:spTree>
    <p:extLst>
      <p:ext uri="{BB962C8B-B14F-4D97-AF65-F5344CB8AC3E}">
        <p14:creationId xmlns:p14="http://schemas.microsoft.com/office/powerpoint/2010/main" val="2193885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E9A170-D60F-46ED-9C15-48C2AEE8837B}" type="datetimeFigureOut">
              <a:rPr lang="es-MX" smtClean="0"/>
              <a:t>12/10/2016</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B4BFC8-708C-43A4-97D6-D9AF8D875506}" type="slidenum">
              <a:rPr lang="es-MX" smtClean="0"/>
              <a:t>‹Nº›</a:t>
            </a:fld>
            <a:endParaRPr lang="es-MX"/>
          </a:p>
        </p:txBody>
      </p:sp>
    </p:spTree>
    <p:extLst>
      <p:ext uri="{BB962C8B-B14F-4D97-AF65-F5344CB8AC3E}">
        <p14:creationId xmlns:p14="http://schemas.microsoft.com/office/powerpoint/2010/main" val="380971506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Layout" Target="../diagrams/layout6.xml"/><Relationship Id="rId7" Type="http://schemas.openxmlformats.org/officeDocument/2006/relationships/image" Target="../media/image1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6.pn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9.png"/><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25.png"/><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31.png"/><Relationship Id="rId2" Type="http://schemas.openxmlformats.org/officeDocument/2006/relationships/diagramData" Target="../diagrams/data18.xml"/><Relationship Id="rId1" Type="http://schemas.openxmlformats.org/officeDocument/2006/relationships/slideLayout" Target="../slideLayouts/slideLayout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www.shcp.gob/" TargetMode="External"/><Relationship Id="rId2" Type="http://schemas.openxmlformats.org/officeDocument/2006/relationships/hyperlink" Target="http://bibliohistorico.juridicas.unam.mx/libros/1/430/2.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428022" y="1616324"/>
            <a:ext cx="7344415" cy="336609"/>
          </a:xfrm>
        </p:spPr>
        <p:txBody>
          <a:bodyPr/>
          <a:lstStyle/>
          <a:p>
            <a:r>
              <a:rPr lang="es-MX" sz="2000" b="1" dirty="0" smtClean="0"/>
              <a:t>UNIVERSIDAD AUTÓNOMA DEL ESTADO DE MÉXICO</a:t>
            </a:r>
            <a:endParaRPr lang="es-MX" sz="2000" b="1" dirty="0"/>
          </a:p>
        </p:txBody>
      </p:sp>
      <p:sp>
        <p:nvSpPr>
          <p:cNvPr id="5" name="Subtítulo 4"/>
          <p:cNvSpPr>
            <a:spLocks noGrp="1"/>
          </p:cNvSpPr>
          <p:nvPr>
            <p:ph type="subTitle" idx="1"/>
          </p:nvPr>
        </p:nvSpPr>
        <p:spPr>
          <a:xfrm>
            <a:off x="2692396" y="4006846"/>
            <a:ext cx="6815669" cy="1320802"/>
          </a:xfrm>
        </p:spPr>
        <p:txBody>
          <a:bodyPr/>
          <a:lstStyle/>
          <a:p>
            <a:r>
              <a:rPr lang="es-MX" b="1" dirty="0" smtClean="0"/>
              <a:t>MATERIAL DIDÁCTICO</a:t>
            </a:r>
          </a:p>
          <a:p>
            <a:r>
              <a:rPr lang="es-MX" sz="1400" b="1" dirty="0" smtClean="0"/>
              <a:t>ELABORADO POR: </a:t>
            </a:r>
            <a:r>
              <a:rPr lang="es-MX" sz="1400" b="1" dirty="0" err="1" smtClean="0"/>
              <a:t>M.A</a:t>
            </a:r>
            <a:r>
              <a:rPr lang="es-MX" sz="1400" b="1" dirty="0" smtClean="0"/>
              <a:t>. JUANA GABRIELA SORIANO HERNÁNDEZ</a:t>
            </a:r>
            <a:endParaRPr lang="es-MX" sz="1400" b="1" dirty="0"/>
          </a:p>
        </p:txBody>
      </p:sp>
      <p:sp>
        <p:nvSpPr>
          <p:cNvPr id="6" name="CuadroTexto 5"/>
          <p:cNvSpPr txBox="1"/>
          <p:nvPr/>
        </p:nvSpPr>
        <p:spPr>
          <a:xfrm>
            <a:off x="3476367" y="2051222"/>
            <a:ext cx="5132173" cy="646331"/>
          </a:xfrm>
          <a:prstGeom prst="rect">
            <a:avLst/>
          </a:prstGeom>
          <a:noFill/>
        </p:spPr>
        <p:txBody>
          <a:bodyPr wrap="square" rtlCol="0">
            <a:spAutoFit/>
          </a:bodyPr>
          <a:lstStyle/>
          <a:p>
            <a:pPr algn="ctr"/>
            <a:r>
              <a:rPr lang="es-MX" b="1" dirty="0" smtClean="0"/>
              <a:t>CENTRO UNIVERSITARIO </a:t>
            </a:r>
            <a:r>
              <a:rPr lang="es-MX" b="1" dirty="0" err="1" smtClean="0"/>
              <a:t>UAEM</a:t>
            </a:r>
            <a:r>
              <a:rPr lang="es-MX" b="1" dirty="0" smtClean="0"/>
              <a:t> ZUMPANGO</a:t>
            </a:r>
            <a:endParaRPr lang="es-MX" b="1" dirty="0"/>
          </a:p>
        </p:txBody>
      </p:sp>
      <p:sp>
        <p:nvSpPr>
          <p:cNvPr id="7" name="CuadroTexto 6"/>
          <p:cNvSpPr txBox="1"/>
          <p:nvPr/>
        </p:nvSpPr>
        <p:spPr>
          <a:xfrm>
            <a:off x="3387005" y="2769784"/>
            <a:ext cx="5207182" cy="369332"/>
          </a:xfrm>
          <a:prstGeom prst="rect">
            <a:avLst/>
          </a:prstGeom>
          <a:noFill/>
        </p:spPr>
        <p:txBody>
          <a:bodyPr wrap="square" rtlCol="0">
            <a:spAutoFit/>
          </a:bodyPr>
          <a:lstStyle/>
          <a:p>
            <a:pPr algn="ctr"/>
            <a:r>
              <a:rPr lang="es-MX" b="1" dirty="0" smtClean="0"/>
              <a:t>LICENCIATURA EN ADMINISTRACIÓN</a:t>
            </a:r>
            <a:endParaRPr lang="es-MX" b="1" dirty="0"/>
          </a:p>
        </p:txBody>
      </p:sp>
      <p:sp>
        <p:nvSpPr>
          <p:cNvPr id="8" name="CuadroTexto 7"/>
          <p:cNvSpPr txBox="1"/>
          <p:nvPr/>
        </p:nvSpPr>
        <p:spPr>
          <a:xfrm>
            <a:off x="7232904" y="4892040"/>
            <a:ext cx="2275162" cy="369332"/>
          </a:xfrm>
          <a:prstGeom prst="rect">
            <a:avLst/>
          </a:prstGeom>
          <a:noFill/>
        </p:spPr>
        <p:txBody>
          <a:bodyPr wrap="square" rtlCol="0">
            <a:spAutoFit/>
          </a:bodyPr>
          <a:lstStyle/>
          <a:p>
            <a:pPr algn="ctr"/>
            <a:r>
              <a:rPr lang="es-MX" b="1" dirty="0" smtClean="0"/>
              <a:t>Septiembre </a:t>
            </a:r>
            <a:r>
              <a:rPr lang="es-MX" b="1" smtClean="0"/>
              <a:t>de 2016</a:t>
            </a:r>
            <a:endParaRPr lang="es-MX" b="1" dirty="0"/>
          </a:p>
        </p:txBody>
      </p:sp>
      <p:sp>
        <p:nvSpPr>
          <p:cNvPr id="9" name="CuadroTexto 8"/>
          <p:cNvSpPr txBox="1"/>
          <p:nvPr/>
        </p:nvSpPr>
        <p:spPr>
          <a:xfrm>
            <a:off x="3387005" y="3305748"/>
            <a:ext cx="5559552" cy="769441"/>
          </a:xfrm>
          <a:prstGeom prst="rect">
            <a:avLst/>
          </a:prstGeom>
          <a:noFill/>
        </p:spPr>
        <p:txBody>
          <a:bodyPr wrap="square" rtlCol="0">
            <a:spAutoFit/>
          </a:bodyPr>
          <a:lstStyle/>
          <a:p>
            <a:pPr algn="ctr"/>
            <a:r>
              <a:rPr lang="es-MX" sz="1100" b="1" dirty="0" smtClean="0"/>
              <a:t>UNIDAD DE APRENDIZAJE: </a:t>
            </a:r>
          </a:p>
          <a:p>
            <a:pPr algn="ctr"/>
            <a:r>
              <a:rPr lang="es-MX" sz="1400" b="1" dirty="0" smtClean="0"/>
              <a:t>TEORÍA GENERAL DE LA TRIBUTACIÓN</a:t>
            </a:r>
          </a:p>
          <a:p>
            <a:pPr algn="ctr"/>
            <a:endParaRPr lang="es-MX" b="1" dirty="0"/>
          </a:p>
        </p:txBody>
      </p:sp>
    </p:spTree>
    <p:extLst>
      <p:ext uri="{BB962C8B-B14F-4D97-AF65-F5344CB8AC3E}">
        <p14:creationId xmlns:p14="http://schemas.microsoft.com/office/powerpoint/2010/main" val="3522069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t> </a:t>
            </a:r>
            <a:r>
              <a:rPr lang="es-MX" b="1" dirty="0"/>
              <a:t>Ingresos Públicos</a:t>
            </a:r>
            <a:br>
              <a:rPr lang="es-MX" b="1" dirty="0"/>
            </a:br>
            <a:endParaRPr lang="es-MX" dirty="0"/>
          </a:p>
        </p:txBody>
      </p:sp>
      <p:sp>
        <p:nvSpPr>
          <p:cNvPr id="3" name="Marcador de contenido 2"/>
          <p:cNvSpPr>
            <a:spLocks noGrp="1"/>
          </p:cNvSpPr>
          <p:nvPr>
            <p:ph idx="1"/>
          </p:nvPr>
        </p:nvSpPr>
        <p:spPr>
          <a:xfrm>
            <a:off x="1295401" y="2556931"/>
            <a:ext cx="9601196" cy="2736285"/>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es-MX" dirty="0" smtClean="0">
                <a:solidFill>
                  <a:schemeClr val="tx1"/>
                </a:solidFill>
              </a:rPr>
              <a:t>La Ley de Ingresos de la federación (</a:t>
            </a:r>
            <a:r>
              <a:rPr lang="es-MX" dirty="0" err="1" smtClean="0">
                <a:solidFill>
                  <a:schemeClr val="tx1"/>
                </a:solidFill>
              </a:rPr>
              <a:t>LIF</a:t>
            </a:r>
            <a:r>
              <a:rPr lang="es-MX" dirty="0" smtClean="0">
                <a:solidFill>
                  <a:schemeClr val="tx1"/>
                </a:solidFill>
              </a:rPr>
              <a:t>) </a:t>
            </a:r>
            <a:r>
              <a:rPr lang="es-MX" dirty="0">
                <a:solidFill>
                  <a:schemeClr val="tx1"/>
                </a:solidFill>
              </a:rPr>
              <a:t>indica el monto total que la Federación estima recaudar en un </a:t>
            </a:r>
            <a:r>
              <a:rPr lang="es-MX" dirty="0" smtClean="0">
                <a:solidFill>
                  <a:schemeClr val="tx1"/>
                </a:solidFill>
              </a:rPr>
              <a:t>año fiscal </a:t>
            </a:r>
            <a:r>
              <a:rPr lang="es-MX" dirty="0">
                <a:solidFill>
                  <a:schemeClr val="tx1"/>
                </a:solidFill>
              </a:rPr>
              <a:t>para implementar los programas que integran el </a:t>
            </a:r>
            <a:r>
              <a:rPr lang="es-MX" dirty="0" err="1">
                <a:solidFill>
                  <a:schemeClr val="tx1"/>
                </a:solidFill>
              </a:rPr>
              <a:t>PEF</a:t>
            </a:r>
            <a:r>
              <a:rPr lang="es-MX" dirty="0">
                <a:solidFill>
                  <a:schemeClr val="tx1"/>
                </a:solidFill>
              </a:rPr>
              <a:t>. Los ingresos </a:t>
            </a:r>
            <a:r>
              <a:rPr lang="es-MX" dirty="0" smtClean="0">
                <a:solidFill>
                  <a:schemeClr val="tx1"/>
                </a:solidFill>
              </a:rPr>
              <a:t>no pueden </a:t>
            </a:r>
            <a:r>
              <a:rPr lang="es-MX" dirty="0">
                <a:solidFill>
                  <a:schemeClr val="tx1"/>
                </a:solidFill>
              </a:rPr>
              <a:t>ser etiquetados para gastos específicos, de tal manera que la </a:t>
            </a:r>
            <a:r>
              <a:rPr lang="es-MX" dirty="0" err="1">
                <a:solidFill>
                  <a:schemeClr val="tx1"/>
                </a:solidFill>
              </a:rPr>
              <a:t>LIF</a:t>
            </a:r>
            <a:r>
              <a:rPr lang="es-MX" dirty="0">
                <a:solidFill>
                  <a:schemeClr val="tx1"/>
                </a:solidFill>
              </a:rPr>
              <a:t>, </a:t>
            </a:r>
            <a:r>
              <a:rPr lang="es-MX" dirty="0" smtClean="0">
                <a:solidFill>
                  <a:schemeClr val="tx1"/>
                </a:solidFill>
              </a:rPr>
              <a:t>en su </a:t>
            </a:r>
            <a:r>
              <a:rPr lang="es-MX" dirty="0">
                <a:solidFill>
                  <a:schemeClr val="tx1"/>
                </a:solidFill>
              </a:rPr>
              <a:t>tarea de recaudar mediante los distintos tipos de impuestos, se </a:t>
            </a:r>
            <a:r>
              <a:rPr lang="es-MX" dirty="0" smtClean="0">
                <a:solidFill>
                  <a:schemeClr val="tx1"/>
                </a:solidFill>
              </a:rPr>
              <a:t>enfoca en </a:t>
            </a:r>
            <a:r>
              <a:rPr lang="es-MX" b="1" dirty="0">
                <a:solidFill>
                  <a:schemeClr val="tx1"/>
                </a:solidFill>
              </a:rPr>
              <a:t>informar una estructura progresiva que ayude a la distribución de </a:t>
            </a:r>
            <a:r>
              <a:rPr lang="es-MX" b="1" dirty="0" smtClean="0">
                <a:solidFill>
                  <a:schemeClr val="tx1"/>
                </a:solidFill>
              </a:rPr>
              <a:t>los recursos</a:t>
            </a:r>
            <a:r>
              <a:rPr lang="es-MX" b="1" dirty="0"/>
              <a:t>.</a:t>
            </a:r>
            <a:endParaRPr lang="es-MX" dirty="0"/>
          </a:p>
        </p:txBody>
      </p:sp>
      <p:pic>
        <p:nvPicPr>
          <p:cNvPr id="4" name="Imagen 3"/>
          <p:cNvPicPr>
            <a:picLocks noChangeAspect="1"/>
          </p:cNvPicPr>
          <p:nvPr/>
        </p:nvPicPr>
        <p:blipFill>
          <a:blip r:embed="rId2"/>
          <a:stretch>
            <a:fillRect/>
          </a:stretch>
        </p:blipFill>
        <p:spPr>
          <a:xfrm>
            <a:off x="750616" y="866774"/>
            <a:ext cx="3219450" cy="1419225"/>
          </a:xfrm>
          <a:prstGeom prst="rect">
            <a:avLst/>
          </a:prstGeom>
        </p:spPr>
      </p:pic>
    </p:spTree>
    <p:extLst>
      <p:ext uri="{BB962C8B-B14F-4D97-AF65-F5344CB8AC3E}">
        <p14:creationId xmlns:p14="http://schemas.microsoft.com/office/powerpoint/2010/main" val="4223924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Se </a:t>
            </a:r>
            <a:r>
              <a:rPr lang="es-MX" dirty="0"/>
              <a:t>pueden dividir en ingresos tributarios y no tributarios.</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7755501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8281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86411" y="2556932"/>
            <a:ext cx="3710186" cy="3318936"/>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es-MX" dirty="0"/>
              <a:t>Esta sección dará una breve descripción </a:t>
            </a:r>
            <a:r>
              <a:rPr lang="es-MX" u="sng" dirty="0"/>
              <a:t>de los principales ingresos </a:t>
            </a:r>
            <a:r>
              <a:rPr lang="es-MX" dirty="0" smtClean="0"/>
              <a:t>tributarios de </a:t>
            </a:r>
            <a:r>
              <a:rPr lang="es-MX" dirty="0"/>
              <a:t>México, su importancia en términos de recaudación, su </a:t>
            </a:r>
            <a:r>
              <a:rPr lang="es-MX" dirty="0" smtClean="0"/>
              <a:t>metodología de </a:t>
            </a:r>
            <a:r>
              <a:rPr lang="es-MX" dirty="0"/>
              <a:t>cálculo, así como información disponible de los mismos. </a:t>
            </a:r>
          </a:p>
        </p:txBody>
      </p:sp>
      <p:sp>
        <p:nvSpPr>
          <p:cNvPr id="4" name="Rectángulo 3"/>
          <p:cNvSpPr/>
          <p:nvPr/>
        </p:nvSpPr>
        <p:spPr>
          <a:xfrm>
            <a:off x="1742306" y="1146642"/>
            <a:ext cx="8707385" cy="923330"/>
          </a:xfrm>
          <a:prstGeom prst="rect">
            <a:avLst/>
          </a:prstGeom>
          <a:noFill/>
        </p:spPr>
        <p:txBody>
          <a:bodyPr wrap="none" lIns="91440" tIns="45720" rIns="91440" bIns="45720">
            <a:spAutoFit/>
          </a:bodyPr>
          <a:lstStyle/>
          <a:p>
            <a:pPr algn="ctr"/>
            <a:r>
              <a:rPr lang="es-MX"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INGRESOS TRIBUTARIOS</a:t>
            </a:r>
            <a:endParaRPr lang="es-MX"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5" name="Imagen 4"/>
          <p:cNvPicPr>
            <a:picLocks noChangeAspect="1"/>
          </p:cNvPicPr>
          <p:nvPr/>
        </p:nvPicPr>
        <p:blipFill>
          <a:blip r:embed="rId2"/>
          <a:stretch>
            <a:fillRect/>
          </a:stretch>
        </p:blipFill>
        <p:spPr>
          <a:xfrm>
            <a:off x="1910227" y="2069972"/>
            <a:ext cx="4022222" cy="3662789"/>
          </a:xfrm>
          <a:prstGeom prst="rect">
            <a:avLst/>
          </a:prstGeom>
        </p:spPr>
      </p:pic>
    </p:spTree>
    <p:extLst>
      <p:ext uri="{BB962C8B-B14F-4D97-AF65-F5344CB8AC3E}">
        <p14:creationId xmlns:p14="http://schemas.microsoft.com/office/powerpoint/2010/main" val="6094458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Datos estadísticos en México</a:t>
            </a:r>
            <a:endParaRPr lang="es-MX" dirty="0"/>
          </a:p>
        </p:txBody>
      </p:sp>
      <p:sp>
        <p:nvSpPr>
          <p:cNvPr id="3" name="Marcador de contenido 2"/>
          <p:cNvSpPr>
            <a:spLocks noGrp="1"/>
          </p:cNvSpPr>
          <p:nvPr>
            <p:ph idx="1"/>
          </p:nvPr>
        </p:nvSpPr>
        <p:spPr>
          <a:xfrm>
            <a:off x="1295401" y="2556931"/>
            <a:ext cx="5968284" cy="3470381"/>
          </a:xfrm>
        </p:spPr>
        <p:style>
          <a:lnRef idx="1">
            <a:schemeClr val="accent1"/>
          </a:lnRef>
          <a:fillRef idx="2">
            <a:schemeClr val="accent1"/>
          </a:fillRef>
          <a:effectRef idx="1">
            <a:schemeClr val="accent1"/>
          </a:effectRef>
          <a:fontRef idx="minor">
            <a:schemeClr val="dk1"/>
          </a:fontRef>
        </p:style>
        <p:txBody>
          <a:bodyPr>
            <a:normAutofit/>
          </a:bodyPr>
          <a:lstStyle/>
          <a:p>
            <a:r>
              <a:rPr lang="es-MX" dirty="0"/>
              <a:t>El principal impuesto es el Impuesto Sobre la Renta (</a:t>
            </a:r>
            <a:r>
              <a:rPr lang="es-MX" dirty="0" err="1"/>
              <a:t>ISR</a:t>
            </a:r>
            <a:r>
              <a:rPr lang="es-MX" dirty="0"/>
              <a:t>), el cual representa el 26.2 % de la </a:t>
            </a:r>
            <a:r>
              <a:rPr lang="es-MX" dirty="0" err="1"/>
              <a:t>LIF</a:t>
            </a:r>
            <a:r>
              <a:rPr lang="es-MX" dirty="0"/>
              <a:t>, le sigue el Impuesto al Valor Agregado (IVA), que representa 15.6 % de los ingresos totales. En tercer lugar se encuentra el Impuesto Especial 8 de Producción y Servicios (</a:t>
            </a:r>
            <a:r>
              <a:rPr lang="es-MX" dirty="0" err="1"/>
              <a:t>IEPS</a:t>
            </a:r>
            <a:r>
              <a:rPr lang="es-MX" dirty="0"/>
              <a:t>), el cual representa el 2.9% de los ingresos.</a:t>
            </a:r>
          </a:p>
          <a:p>
            <a:endParaRPr lang="es-MX" dirty="0"/>
          </a:p>
        </p:txBody>
      </p:sp>
      <p:pic>
        <p:nvPicPr>
          <p:cNvPr id="4" name="Imagen 3"/>
          <p:cNvPicPr>
            <a:picLocks noChangeAspect="1"/>
          </p:cNvPicPr>
          <p:nvPr/>
        </p:nvPicPr>
        <p:blipFill>
          <a:blip r:embed="rId2"/>
          <a:stretch>
            <a:fillRect/>
          </a:stretch>
        </p:blipFill>
        <p:spPr>
          <a:xfrm>
            <a:off x="7562187" y="2728099"/>
            <a:ext cx="3280511" cy="2457217"/>
          </a:xfrm>
          <a:prstGeom prst="rect">
            <a:avLst/>
          </a:prstGeom>
        </p:spPr>
      </p:pic>
    </p:spTree>
    <p:extLst>
      <p:ext uri="{BB962C8B-B14F-4D97-AF65-F5344CB8AC3E}">
        <p14:creationId xmlns:p14="http://schemas.microsoft.com/office/powerpoint/2010/main" val="32571296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s-MX" b="1" dirty="0"/>
              <a:t>Impuesto sobre la Renta</a:t>
            </a:r>
            <a:br>
              <a:rPr lang="es-MX" b="1" dirty="0"/>
            </a:br>
            <a:endParaRPr lang="es-MX" dirty="0"/>
          </a:p>
        </p:txBody>
      </p:sp>
      <p:sp>
        <p:nvSpPr>
          <p:cNvPr id="3" name="Marcador de contenido 2"/>
          <p:cNvSpPr>
            <a:spLocks noGrp="1"/>
          </p:cNvSpPr>
          <p:nvPr>
            <p:ph idx="1"/>
          </p:nvPr>
        </p:nvSpPr>
        <p:spPr/>
        <p:txBody>
          <a:bodyPr>
            <a:normAutofit/>
          </a:bodyPr>
          <a:lstStyle/>
          <a:p>
            <a:r>
              <a:rPr lang="es-MX" b="1" dirty="0" smtClean="0"/>
              <a:t>El </a:t>
            </a:r>
            <a:r>
              <a:rPr lang="es-MX" b="1" dirty="0" err="1"/>
              <a:t>ISR</a:t>
            </a:r>
            <a:r>
              <a:rPr lang="es-MX" b="1" dirty="0"/>
              <a:t> es la contribución que grava las ganancias de capital de los </a:t>
            </a:r>
            <a:r>
              <a:rPr lang="es-MX" b="1" dirty="0" smtClean="0"/>
              <a:t>ciudadanos o </a:t>
            </a:r>
            <a:r>
              <a:rPr lang="es-MX" b="1" dirty="0"/>
              <a:t>extranjeros que residen legalmente en México</a:t>
            </a:r>
            <a:r>
              <a:rPr lang="es-MX" dirty="0"/>
              <a:t>; entre ellas</a:t>
            </a:r>
            <a:r>
              <a:rPr lang="es-MX" dirty="0" smtClean="0"/>
              <a:t>: las </a:t>
            </a:r>
            <a:r>
              <a:rPr lang="es-MX" dirty="0"/>
              <a:t>agencias o sucursales, incluidas las empresas extranjeras y </a:t>
            </a:r>
            <a:r>
              <a:rPr lang="es-MX" dirty="0" smtClean="0"/>
              <a:t>residentes extranjeros </a:t>
            </a:r>
            <a:r>
              <a:rPr lang="es-MX" dirty="0"/>
              <a:t>con fuentes de ingresos ubicados en México.</a:t>
            </a:r>
          </a:p>
          <a:p>
            <a:r>
              <a:rPr lang="es-MX" b="1" dirty="0"/>
              <a:t>El </a:t>
            </a:r>
            <a:r>
              <a:rPr lang="es-MX" b="1" dirty="0" err="1"/>
              <a:t>ISR</a:t>
            </a:r>
            <a:r>
              <a:rPr lang="es-MX" b="1" dirty="0"/>
              <a:t> es la segunda mayor fuente de ingresos públicos</a:t>
            </a:r>
            <a:r>
              <a:rPr lang="es-MX" dirty="0"/>
              <a:t>, y para 2016, la </a:t>
            </a:r>
            <a:r>
              <a:rPr lang="es-MX" dirty="0" err="1" smtClean="0"/>
              <a:t>LIF</a:t>
            </a:r>
            <a:r>
              <a:rPr lang="es-MX" dirty="0" smtClean="0"/>
              <a:t> prevé </a:t>
            </a:r>
            <a:r>
              <a:rPr lang="es-MX" dirty="0"/>
              <a:t>ingresos fiscales por este impuesto de </a:t>
            </a:r>
            <a:r>
              <a:rPr lang="es-MX" b="1" dirty="0"/>
              <a:t>26.2 % </a:t>
            </a:r>
            <a:r>
              <a:rPr lang="es-MX" dirty="0"/>
              <a:t>de los ingresos </a:t>
            </a:r>
            <a:r>
              <a:rPr lang="es-MX" dirty="0" smtClean="0"/>
              <a:t>totales y </a:t>
            </a:r>
            <a:r>
              <a:rPr lang="es-MX" dirty="0"/>
              <a:t>el 6.5 % del PIB. </a:t>
            </a:r>
          </a:p>
        </p:txBody>
      </p:sp>
      <p:pic>
        <p:nvPicPr>
          <p:cNvPr id="4" name="Imagen 3"/>
          <p:cNvPicPr>
            <a:picLocks noChangeAspect="1"/>
          </p:cNvPicPr>
          <p:nvPr/>
        </p:nvPicPr>
        <p:blipFill>
          <a:blip r:embed="rId2"/>
          <a:stretch>
            <a:fillRect/>
          </a:stretch>
        </p:blipFill>
        <p:spPr>
          <a:xfrm>
            <a:off x="9140631" y="668866"/>
            <a:ext cx="2028825" cy="1752600"/>
          </a:xfrm>
          <a:prstGeom prst="rect">
            <a:avLst/>
          </a:prstGeom>
        </p:spPr>
      </p:pic>
    </p:spTree>
    <p:extLst>
      <p:ext uri="{BB962C8B-B14F-4D97-AF65-F5344CB8AC3E}">
        <p14:creationId xmlns:p14="http://schemas.microsoft.com/office/powerpoint/2010/main" val="34682833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a:t>
            </a:r>
            <a:r>
              <a:rPr lang="es-MX" dirty="0" err="1"/>
              <a:t>ISR</a:t>
            </a:r>
            <a:r>
              <a:rPr lang="es-MX" dirty="0"/>
              <a:t> tiene dos clases de </a:t>
            </a:r>
            <a:r>
              <a:rPr lang="es-MX" dirty="0" smtClean="0"/>
              <a:t>contribuyentes: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927019860"/>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1295401" y="3339712"/>
            <a:ext cx="2441093" cy="2536156"/>
          </a:xfrm>
          <a:prstGeom prst="rect">
            <a:avLst/>
          </a:prstGeom>
        </p:spPr>
      </p:pic>
      <p:pic>
        <p:nvPicPr>
          <p:cNvPr id="4" name="Imagen 3"/>
          <p:cNvPicPr>
            <a:picLocks noChangeAspect="1"/>
          </p:cNvPicPr>
          <p:nvPr/>
        </p:nvPicPr>
        <p:blipFill>
          <a:blip r:embed="rId8"/>
          <a:stretch>
            <a:fillRect/>
          </a:stretch>
        </p:blipFill>
        <p:spPr>
          <a:xfrm>
            <a:off x="8224373" y="3411537"/>
            <a:ext cx="2790825" cy="1609725"/>
          </a:xfrm>
          <a:prstGeom prst="rect">
            <a:avLst/>
          </a:prstGeom>
        </p:spPr>
      </p:pic>
    </p:spTree>
    <p:extLst>
      <p:ext uri="{BB962C8B-B14F-4D97-AF65-F5344CB8AC3E}">
        <p14:creationId xmlns:p14="http://schemas.microsoft.com/office/powerpoint/2010/main" val="3161966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424055201"/>
              </p:ext>
            </p:extLst>
          </p:nvPr>
        </p:nvGraphicFramePr>
        <p:xfrm>
          <a:off x="1295401" y="850007"/>
          <a:ext cx="9601196" cy="5025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8555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014642945"/>
              </p:ext>
            </p:extLst>
          </p:nvPr>
        </p:nvGraphicFramePr>
        <p:xfrm>
          <a:off x="1295401" y="1056068"/>
          <a:ext cx="9601196" cy="48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181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s-MX" b="1" dirty="0"/>
              <a:t>Impuesto al Valor Agregado</a:t>
            </a:r>
            <a:br>
              <a:rPr lang="es-MX" b="1" dirty="0"/>
            </a:br>
            <a:endParaRPr lang="es-MX" dirty="0"/>
          </a:p>
        </p:txBody>
      </p:sp>
      <p:sp>
        <p:nvSpPr>
          <p:cNvPr id="3" name="Marcador de contenido 2"/>
          <p:cNvSpPr>
            <a:spLocks noGrp="1"/>
          </p:cNvSpPr>
          <p:nvPr>
            <p:ph idx="1"/>
          </p:nvPr>
        </p:nvSpPr>
        <p:spPr/>
        <p:txBody>
          <a:bodyPr>
            <a:normAutofit/>
          </a:bodyPr>
          <a:lstStyle/>
          <a:p>
            <a:r>
              <a:rPr lang="es-MX" b="1" dirty="0" smtClean="0"/>
              <a:t>El </a:t>
            </a:r>
            <a:r>
              <a:rPr lang="es-MX" b="1" dirty="0"/>
              <a:t>IVA es un impuesto indirecto o al consumo, es un régimen </a:t>
            </a:r>
            <a:r>
              <a:rPr lang="es-MX" b="1" dirty="0" smtClean="0"/>
              <a:t>contributivo sobre </a:t>
            </a:r>
            <a:r>
              <a:rPr lang="es-MX" b="1" dirty="0"/>
              <a:t>el valor añadido en todas las etapas de la producción, </a:t>
            </a:r>
            <a:r>
              <a:rPr lang="es-MX" b="1" dirty="0" smtClean="0"/>
              <a:t>la comercialización </a:t>
            </a:r>
            <a:r>
              <a:rPr lang="es-MX" b="1" dirty="0"/>
              <a:t>y la venta final al consumidor</a:t>
            </a:r>
            <a:r>
              <a:rPr lang="es-MX" dirty="0"/>
              <a:t>. En México, se aplica </a:t>
            </a:r>
            <a:r>
              <a:rPr lang="es-MX" dirty="0" smtClean="0"/>
              <a:t>sobre una </a:t>
            </a:r>
            <a:r>
              <a:rPr lang="es-MX" dirty="0"/>
              <a:t>base tributaria amplia (excepto los productos alimenticios y la vivienda</a:t>
            </a:r>
            <a:r>
              <a:rPr lang="es-MX" dirty="0" smtClean="0"/>
              <a:t>, entre </a:t>
            </a:r>
            <a:r>
              <a:rPr lang="es-MX" dirty="0"/>
              <a:t>otros artículos sensibles) a una velocidad uniforme. Hay una tasa </a:t>
            </a:r>
            <a:r>
              <a:rPr lang="es-MX" dirty="0" smtClean="0"/>
              <a:t>cero en </a:t>
            </a:r>
            <a:r>
              <a:rPr lang="es-MX" dirty="0"/>
              <a:t>las exportaciones y en algunos sectores técnicos</a:t>
            </a:r>
            <a:r>
              <a:rPr lang="es-MX" dirty="0" smtClean="0"/>
              <a:t>.</a:t>
            </a:r>
            <a:endParaRPr lang="es-MX" dirty="0"/>
          </a:p>
        </p:txBody>
      </p:sp>
      <p:pic>
        <p:nvPicPr>
          <p:cNvPr id="4" name="Imagen 3"/>
          <p:cNvPicPr>
            <a:picLocks noChangeAspect="1"/>
          </p:cNvPicPr>
          <p:nvPr/>
        </p:nvPicPr>
        <p:blipFill>
          <a:blip r:embed="rId2"/>
          <a:stretch>
            <a:fillRect/>
          </a:stretch>
        </p:blipFill>
        <p:spPr>
          <a:xfrm>
            <a:off x="9185468" y="4872902"/>
            <a:ext cx="2162175" cy="1263572"/>
          </a:xfrm>
          <a:prstGeom prst="rect">
            <a:avLst/>
          </a:prstGeom>
        </p:spPr>
      </p:pic>
    </p:spTree>
    <p:extLst>
      <p:ext uri="{BB962C8B-B14F-4D97-AF65-F5344CB8AC3E}">
        <p14:creationId xmlns:p14="http://schemas.microsoft.com/office/powerpoint/2010/main" val="20756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646560078"/>
              </p:ext>
            </p:extLst>
          </p:nvPr>
        </p:nvGraphicFramePr>
        <p:xfrm>
          <a:off x="1287887" y="798490"/>
          <a:ext cx="9601200" cy="5063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4659737" y="5257800"/>
            <a:ext cx="2857500" cy="1600200"/>
          </a:xfrm>
          <a:prstGeom prst="rect">
            <a:avLst/>
          </a:prstGeom>
        </p:spPr>
      </p:pic>
    </p:spTree>
    <p:extLst>
      <p:ext uri="{BB962C8B-B14F-4D97-AF65-F5344CB8AC3E}">
        <p14:creationId xmlns:p14="http://schemas.microsoft.com/office/powerpoint/2010/main" val="27463199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18156" y="2785531"/>
            <a:ext cx="6815669" cy="1515533"/>
          </a:xfrm>
        </p:spPr>
        <p:txBody>
          <a:bodyPr/>
          <a:lstStyle/>
          <a:p>
            <a:r>
              <a:rPr lang="es-MX" dirty="0" smtClean="0"/>
              <a:t>Política Fiscal Mexicana</a:t>
            </a:r>
            <a:endParaRPr lang="es-MX" dirty="0"/>
          </a:p>
        </p:txBody>
      </p:sp>
      <p:sp>
        <p:nvSpPr>
          <p:cNvPr id="3" name="CuadroTexto 2"/>
          <p:cNvSpPr txBox="1"/>
          <p:nvPr/>
        </p:nvSpPr>
        <p:spPr>
          <a:xfrm>
            <a:off x="3426494" y="2176529"/>
            <a:ext cx="1712176" cy="584775"/>
          </a:xfrm>
          <a:prstGeom prst="rect">
            <a:avLst/>
          </a:prstGeom>
          <a:noFill/>
        </p:spPr>
        <p:txBody>
          <a:bodyPr wrap="square" rtlCol="0">
            <a:spAutoFit/>
          </a:bodyPr>
          <a:lstStyle/>
          <a:p>
            <a:r>
              <a:rPr lang="es-MX" sz="3200" dirty="0" smtClean="0"/>
              <a:t>TEMA:</a:t>
            </a:r>
            <a:endParaRPr lang="es-MX" sz="3200" dirty="0"/>
          </a:p>
        </p:txBody>
      </p:sp>
    </p:spTree>
    <p:extLst>
      <p:ext uri="{BB962C8B-B14F-4D97-AF65-F5344CB8AC3E}">
        <p14:creationId xmlns:p14="http://schemas.microsoft.com/office/powerpoint/2010/main" val="3816157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s-MX" b="1" dirty="0" smtClean="0"/>
              <a:t> </a:t>
            </a:r>
            <a:r>
              <a:rPr lang="es-MX" b="1" dirty="0"/>
              <a:t>Impuesto Especial de Producción y Servicios</a:t>
            </a:r>
            <a:endParaRPr lang="es-MX" dirty="0"/>
          </a:p>
        </p:txBody>
      </p:sp>
      <p:sp>
        <p:nvSpPr>
          <p:cNvPr id="3" name="Marcador de contenido 2"/>
          <p:cNvSpPr>
            <a:spLocks noGrp="1"/>
          </p:cNvSpPr>
          <p:nvPr>
            <p:ph idx="1"/>
          </p:nvPr>
        </p:nvSpPr>
        <p:spPr>
          <a:xfrm>
            <a:off x="1295401" y="2556932"/>
            <a:ext cx="7882053" cy="3318936"/>
          </a:xfrm>
          <a:scene3d>
            <a:camera prst="isometricOffAxis1Right"/>
            <a:lightRig rig="threePt" dir="t"/>
          </a:scene3d>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s-MX" dirty="0"/>
              <a:t>El </a:t>
            </a:r>
            <a:r>
              <a:rPr lang="es-MX" dirty="0" err="1"/>
              <a:t>IEPS</a:t>
            </a:r>
            <a:r>
              <a:rPr lang="es-MX" dirty="0"/>
              <a:t> se aplica a una tasa ad </a:t>
            </a:r>
            <a:r>
              <a:rPr lang="es-MX" dirty="0" err="1"/>
              <a:t>valorem</a:t>
            </a:r>
            <a:r>
              <a:rPr lang="es-MX" dirty="0"/>
              <a:t>, como una cuota específica de la producción</a:t>
            </a:r>
            <a:r>
              <a:rPr lang="es-MX" dirty="0" smtClean="0"/>
              <a:t>, o </a:t>
            </a:r>
            <a:r>
              <a:rPr lang="es-MX" dirty="0"/>
              <a:t>ambos. En un tipo ad </a:t>
            </a:r>
            <a:r>
              <a:rPr lang="es-MX" dirty="0" err="1"/>
              <a:t>valorem</a:t>
            </a:r>
            <a:r>
              <a:rPr lang="es-MX" dirty="0"/>
              <a:t>, el efecto del impuesto debe </a:t>
            </a:r>
            <a:r>
              <a:rPr lang="es-MX" dirty="0" smtClean="0"/>
              <a:t>ser equivalente </a:t>
            </a:r>
            <a:r>
              <a:rPr lang="es-MX" dirty="0"/>
              <a:t>a gravar todas las etapas de la producción y comercialización</a:t>
            </a:r>
            <a:r>
              <a:rPr lang="es-MX" dirty="0" smtClean="0"/>
              <a:t>, evitando </a:t>
            </a:r>
            <a:r>
              <a:rPr lang="es-MX" dirty="0"/>
              <a:t>su acumulación, incluso si sólo se aplica en un momento </a:t>
            </a:r>
            <a:r>
              <a:rPr lang="es-MX" dirty="0" smtClean="0"/>
              <a:t>dado (</a:t>
            </a:r>
            <a:r>
              <a:rPr lang="es-MX" dirty="0"/>
              <a:t>por ejemplo </a:t>
            </a:r>
            <a:r>
              <a:rPr lang="es-MX" dirty="0" err="1"/>
              <a:t>IEPS</a:t>
            </a:r>
            <a:r>
              <a:rPr lang="es-MX" dirty="0"/>
              <a:t> ad </a:t>
            </a:r>
            <a:r>
              <a:rPr lang="es-MX" dirty="0" err="1"/>
              <a:t>valorem</a:t>
            </a:r>
            <a:r>
              <a:rPr lang="es-MX" dirty="0"/>
              <a:t> del tabaco, cuya base es el precio minorista</a:t>
            </a:r>
            <a:r>
              <a:rPr lang="es-MX" dirty="0" smtClean="0"/>
              <a:t>).</a:t>
            </a:r>
            <a:endParaRPr lang="es-MX" dirty="0"/>
          </a:p>
        </p:txBody>
      </p:sp>
      <p:pic>
        <p:nvPicPr>
          <p:cNvPr id="4" name="Imagen 3"/>
          <p:cNvPicPr>
            <a:picLocks noChangeAspect="1"/>
          </p:cNvPicPr>
          <p:nvPr/>
        </p:nvPicPr>
        <p:blipFill>
          <a:blip r:embed="rId2"/>
          <a:stretch>
            <a:fillRect/>
          </a:stretch>
        </p:blipFill>
        <p:spPr>
          <a:xfrm>
            <a:off x="9021917" y="4028018"/>
            <a:ext cx="2466975" cy="1847850"/>
          </a:xfrm>
          <a:prstGeom prst="rect">
            <a:avLst/>
          </a:prstGeom>
        </p:spPr>
      </p:pic>
    </p:spTree>
    <p:extLst>
      <p:ext uri="{BB962C8B-B14F-4D97-AF65-F5344CB8AC3E}">
        <p14:creationId xmlns:p14="http://schemas.microsoft.com/office/powerpoint/2010/main" val="34903796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5815929" y="1462759"/>
            <a:ext cx="4727575" cy="3317875"/>
          </a:xfrm>
        </p:spPr>
        <p:style>
          <a:lnRef idx="1">
            <a:schemeClr val="accent4"/>
          </a:lnRef>
          <a:fillRef idx="2">
            <a:schemeClr val="accent4"/>
          </a:fillRef>
          <a:effectRef idx="1">
            <a:schemeClr val="accent4"/>
          </a:effectRef>
          <a:fontRef idx="minor">
            <a:schemeClr val="dk1"/>
          </a:fontRef>
        </p:style>
        <p:txBody>
          <a:bodyPr>
            <a:normAutofit/>
          </a:bodyPr>
          <a:lstStyle/>
          <a:p>
            <a:r>
              <a:rPr lang="es-MX" dirty="0" smtClean="0"/>
              <a:t>La </a:t>
            </a:r>
            <a:r>
              <a:rPr lang="es-MX" dirty="0"/>
              <a:t>aplicación de un tipo específico de impuesto al consumo pretende </a:t>
            </a:r>
            <a:r>
              <a:rPr lang="es-MX" dirty="0" smtClean="0"/>
              <a:t>gravar el </a:t>
            </a:r>
            <a:r>
              <a:rPr lang="es-MX" dirty="0"/>
              <a:t>consumo de bienes, independientemente de su valor. Para 2016, </a:t>
            </a:r>
            <a:r>
              <a:rPr lang="es-MX" dirty="0" smtClean="0"/>
              <a:t>la federación </a:t>
            </a:r>
            <a:r>
              <a:rPr lang="es-MX" dirty="0"/>
              <a:t>prevé recaudar un 2.9 % del total de ingresos de este impuesto</a:t>
            </a:r>
            <a:r>
              <a:rPr lang="es-MX" dirty="0" smtClean="0"/>
              <a:t>, lo </a:t>
            </a:r>
            <a:r>
              <a:rPr lang="es-MX" dirty="0"/>
              <a:t>que representa un 0.7 %del PIB.</a:t>
            </a:r>
          </a:p>
        </p:txBody>
      </p:sp>
      <p:sp>
        <p:nvSpPr>
          <p:cNvPr id="4" name="CuadroTexto 3"/>
          <p:cNvSpPr txBox="1"/>
          <p:nvPr/>
        </p:nvSpPr>
        <p:spPr>
          <a:xfrm>
            <a:off x="1159099" y="4610637"/>
            <a:ext cx="369623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a:t>La SHCP publica el </a:t>
            </a:r>
            <a:r>
              <a:rPr lang="es-MX" dirty="0" err="1"/>
              <a:t>IEPS</a:t>
            </a:r>
            <a:r>
              <a:rPr lang="es-MX" dirty="0"/>
              <a:t> recaudado en el mes comparado con el año anterior,</a:t>
            </a:r>
          </a:p>
          <a:p>
            <a:r>
              <a:rPr lang="es-MX" dirty="0"/>
              <a:t>y su crecimiento real como porcentaje de los ingresos federales.</a:t>
            </a:r>
          </a:p>
        </p:txBody>
      </p:sp>
      <p:pic>
        <p:nvPicPr>
          <p:cNvPr id="2" name="Imagen 1"/>
          <p:cNvPicPr>
            <a:picLocks noChangeAspect="1"/>
          </p:cNvPicPr>
          <p:nvPr/>
        </p:nvPicPr>
        <p:blipFill>
          <a:blip r:embed="rId2"/>
          <a:stretch>
            <a:fillRect/>
          </a:stretch>
        </p:blipFill>
        <p:spPr>
          <a:xfrm>
            <a:off x="1118555" y="1382751"/>
            <a:ext cx="4217077" cy="2806273"/>
          </a:xfrm>
          <a:prstGeom prst="rect">
            <a:avLst/>
          </a:prstGeom>
        </p:spPr>
      </p:pic>
    </p:spTree>
    <p:extLst>
      <p:ext uri="{BB962C8B-B14F-4D97-AF65-F5344CB8AC3E}">
        <p14:creationId xmlns:p14="http://schemas.microsoft.com/office/powerpoint/2010/main" val="5625341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61858158"/>
              </p:ext>
            </p:extLst>
          </p:nvPr>
        </p:nvGraphicFramePr>
        <p:xfrm>
          <a:off x="759854" y="2285999"/>
          <a:ext cx="10779615" cy="3667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s-MX" b="1" dirty="0">
                <a:latin typeface="CastleT-Bold"/>
              </a:rPr>
              <a:t>Otros Impuestos</a:t>
            </a:r>
            <a:br>
              <a:rPr lang="es-MX" b="1" dirty="0">
                <a:latin typeface="CastleT-Bold"/>
              </a:rPr>
            </a:br>
            <a:endParaRPr lang="es-MX" dirty="0"/>
          </a:p>
        </p:txBody>
      </p:sp>
      <p:pic>
        <p:nvPicPr>
          <p:cNvPr id="2" name="Imagen 1"/>
          <p:cNvPicPr>
            <a:picLocks noChangeAspect="1"/>
          </p:cNvPicPr>
          <p:nvPr/>
        </p:nvPicPr>
        <p:blipFill>
          <a:blip r:embed="rId7"/>
          <a:stretch>
            <a:fillRect/>
          </a:stretch>
        </p:blipFill>
        <p:spPr>
          <a:xfrm>
            <a:off x="1563262" y="1839254"/>
            <a:ext cx="2419350" cy="1885950"/>
          </a:xfrm>
          <a:prstGeom prst="rect">
            <a:avLst/>
          </a:prstGeom>
        </p:spPr>
      </p:pic>
    </p:spTree>
    <p:extLst>
      <p:ext uri="{BB962C8B-B14F-4D97-AF65-F5344CB8AC3E}">
        <p14:creationId xmlns:p14="http://schemas.microsoft.com/office/powerpoint/2010/main" val="8012054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2207555"/>
              </p:ext>
            </p:extLst>
          </p:nvPr>
        </p:nvGraphicFramePr>
        <p:xfrm>
          <a:off x="669701" y="785611"/>
          <a:ext cx="10844012" cy="5357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14875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02523" y="1172400"/>
            <a:ext cx="10186956" cy="923330"/>
          </a:xfrm>
          <a:prstGeom prst="rect">
            <a:avLst/>
          </a:prstGeom>
          <a:noFill/>
        </p:spPr>
        <p:txBody>
          <a:bodyPr wrap="none" lIns="91440" tIns="45720" rIns="91440" bIns="45720">
            <a:spAutoFit/>
          </a:bodyPr>
          <a:lstStyle/>
          <a:p>
            <a:pPr algn="ctr"/>
            <a:r>
              <a:rPr lang="es-MX"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INGRESOS  NO TRIBUTARIOS</a:t>
            </a:r>
            <a:endParaRPr lang="es-MX"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452393960"/>
              </p:ext>
            </p:extLst>
          </p:nvPr>
        </p:nvGraphicFramePr>
        <p:xfrm>
          <a:off x="1295401" y="1605776"/>
          <a:ext cx="5981162" cy="4270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4"/>
          <p:cNvGraphicFramePr>
            <a:graphicFrameLocks/>
          </p:cNvGraphicFramePr>
          <p:nvPr>
            <p:extLst>
              <p:ext uri="{D42A27DB-BD31-4B8C-83A1-F6EECF244321}">
                <p14:modId xmlns:p14="http://schemas.microsoft.com/office/powerpoint/2010/main" val="1894912503"/>
              </p:ext>
            </p:extLst>
          </p:nvPr>
        </p:nvGraphicFramePr>
        <p:xfrm>
          <a:off x="6091706" y="2395471"/>
          <a:ext cx="4804893" cy="34798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439249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5249" y="1800416"/>
            <a:ext cx="9601196" cy="756516"/>
          </a:xfrm>
        </p:spPr>
        <p:txBody>
          <a:bodyPr>
            <a:normAutofit fontScale="90000"/>
          </a:bodyPr>
          <a:lstStyle/>
          <a:p>
            <a:r>
              <a:rPr lang="es-MX" b="1" dirty="0"/>
              <a:t>Ingresos Petroleros del Sector Público</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5364715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7443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518924491"/>
              </p:ext>
            </p:extLst>
          </p:nvPr>
        </p:nvGraphicFramePr>
        <p:xfrm>
          <a:off x="1390919" y="1230939"/>
          <a:ext cx="9601200" cy="43971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8386296" y="278780"/>
            <a:ext cx="2466975" cy="1230939"/>
          </a:xfrm>
          <a:prstGeom prst="rect">
            <a:avLst/>
          </a:prstGeom>
        </p:spPr>
      </p:pic>
    </p:spTree>
    <p:extLst>
      <p:ext uri="{BB962C8B-B14F-4D97-AF65-F5344CB8AC3E}">
        <p14:creationId xmlns:p14="http://schemas.microsoft.com/office/powerpoint/2010/main" val="3880222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1481070"/>
            <a:ext cx="9601196" cy="804929"/>
          </a:xfrm>
        </p:spPr>
        <p:txBody>
          <a:bodyPr>
            <a:normAutofit fontScale="90000"/>
          </a:bodyPr>
          <a:lstStyle/>
          <a:p>
            <a:r>
              <a:rPr lang="es-MX" b="1" dirty="0"/>
              <a:t>Comisión Federal de Electricidad</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22582977"/>
              </p:ext>
            </p:extLst>
          </p:nvPr>
        </p:nvGraphicFramePr>
        <p:xfrm>
          <a:off x="0" y="2073499"/>
          <a:ext cx="11603865" cy="3802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665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381378"/>
            <a:ext cx="9601196" cy="846668"/>
          </a:xfrm>
        </p:spPr>
        <p:txBody>
          <a:bodyPr>
            <a:normAutofit fontScale="90000"/>
          </a:bodyPr>
          <a:lstStyle/>
          <a:p>
            <a:r>
              <a:rPr lang="es-MX" b="1" dirty="0"/>
              <a:t>Cuotas al IMSS e </a:t>
            </a:r>
            <a:r>
              <a:rPr lang="es-MX" b="1" dirty="0" err="1"/>
              <a:t>ISSSTE</a:t>
            </a:r>
            <a:r>
              <a:rPr lang="es-MX" b="1" dirty="0"/>
              <a:t/>
            </a:r>
            <a:br>
              <a:rPr lang="es-MX" b="1" dirty="0"/>
            </a:br>
            <a:endParaRPr lang="es-MX" dirty="0"/>
          </a:p>
        </p:txBody>
      </p:sp>
      <p:sp>
        <p:nvSpPr>
          <p:cNvPr id="3" name="Marcador de contenido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es-MX" b="1" dirty="0" smtClean="0"/>
              <a:t>Las </a:t>
            </a:r>
            <a:r>
              <a:rPr lang="es-MX" b="1" dirty="0"/>
              <a:t>cuotas </a:t>
            </a:r>
            <a:r>
              <a:rPr lang="es-MX" dirty="0"/>
              <a:t>del Instituto Mexicano del Seguro Social (IMSS) </a:t>
            </a:r>
            <a:r>
              <a:rPr lang="es-MX" b="1" dirty="0"/>
              <a:t>son la suma </a:t>
            </a:r>
            <a:r>
              <a:rPr lang="es-MX" b="1" dirty="0" smtClean="0"/>
              <a:t>de dinero </a:t>
            </a:r>
            <a:r>
              <a:rPr lang="es-MX" b="1" dirty="0"/>
              <a:t>aportado al Instituto por los trabajadores y los empleadores, </a:t>
            </a:r>
            <a:r>
              <a:rPr lang="es-MX" b="1" dirty="0" smtClean="0"/>
              <a:t>y la </a:t>
            </a:r>
            <a:r>
              <a:rPr lang="es-MX" b="1" dirty="0"/>
              <a:t>contribución social proporcionada por el gobierno mexicano</a:t>
            </a:r>
            <a:r>
              <a:rPr lang="es-MX" dirty="0"/>
              <a:t>. En 2015</a:t>
            </a:r>
            <a:r>
              <a:rPr lang="es-MX" dirty="0" smtClean="0"/>
              <a:t>, para </a:t>
            </a:r>
            <a:r>
              <a:rPr lang="es-MX" dirty="0"/>
              <a:t>determinar la cantidad de las cuotas fueron tomados en cuenta: el </a:t>
            </a:r>
            <a:r>
              <a:rPr lang="es-MX" dirty="0" smtClean="0"/>
              <a:t>salario base </a:t>
            </a:r>
            <a:r>
              <a:rPr lang="es-MX" dirty="0"/>
              <a:t>de cotización de los empleados, el salario mínimo en la </a:t>
            </a:r>
            <a:r>
              <a:rPr lang="es-MX" dirty="0" smtClean="0"/>
              <a:t>Ciudad de </a:t>
            </a:r>
            <a:r>
              <a:rPr lang="es-MX" dirty="0"/>
              <a:t>México, el salario mínimo de la zona geográfica del asegurado, así </a:t>
            </a:r>
            <a:r>
              <a:rPr lang="es-MX" dirty="0" smtClean="0"/>
              <a:t>como los </a:t>
            </a:r>
            <a:r>
              <a:rPr lang="es-MX" dirty="0"/>
              <a:t>porcentajes establecidos por la Ley del Seguro Social. La tarifa cubre </a:t>
            </a:r>
            <a:r>
              <a:rPr lang="es-MX" dirty="0" smtClean="0"/>
              <a:t>los seis </a:t>
            </a:r>
            <a:r>
              <a:rPr lang="es-MX" dirty="0"/>
              <a:t>seguros que ofrece el IMSS bajo el régimen legal: enfermedad y maternidad</a:t>
            </a:r>
            <a:r>
              <a:rPr lang="es-MX" dirty="0" smtClean="0"/>
              <a:t>, riesgo </a:t>
            </a:r>
            <a:r>
              <a:rPr lang="es-MX" dirty="0"/>
              <a:t>laboral, invalidez y vida, retiro, cesantía en edad avanzada </a:t>
            </a:r>
            <a:r>
              <a:rPr lang="es-MX" dirty="0" smtClean="0"/>
              <a:t>y vejez</a:t>
            </a:r>
            <a:r>
              <a:rPr lang="es-MX" dirty="0"/>
              <a:t>, guarderías y prestaciones sociales, discapacidades y fallas. La </a:t>
            </a:r>
            <a:r>
              <a:rPr lang="es-MX" dirty="0" err="1"/>
              <a:t>LIF</a:t>
            </a:r>
            <a:r>
              <a:rPr lang="es-MX" dirty="0"/>
              <a:t> </a:t>
            </a:r>
            <a:r>
              <a:rPr lang="es-MX" dirty="0" smtClean="0"/>
              <a:t>estima la </a:t>
            </a:r>
            <a:r>
              <a:rPr lang="es-MX" dirty="0"/>
              <a:t>recaudación fiscal por concepto de este impuesto </a:t>
            </a:r>
            <a:r>
              <a:rPr lang="es-MX" b="1" dirty="0"/>
              <a:t>por 5.5 % de </a:t>
            </a:r>
            <a:r>
              <a:rPr lang="es-MX" b="1" dirty="0" smtClean="0"/>
              <a:t>los ingresos </a:t>
            </a:r>
            <a:r>
              <a:rPr lang="es-MX" b="1" dirty="0"/>
              <a:t>totales y el 1.4 % del PIB</a:t>
            </a:r>
            <a:r>
              <a:rPr lang="es-MX" dirty="0"/>
              <a:t>.(SHCP (2014))</a:t>
            </a:r>
          </a:p>
        </p:txBody>
      </p:sp>
      <p:pic>
        <p:nvPicPr>
          <p:cNvPr id="4" name="Imagen 3"/>
          <p:cNvPicPr>
            <a:picLocks noChangeAspect="1"/>
          </p:cNvPicPr>
          <p:nvPr/>
        </p:nvPicPr>
        <p:blipFill>
          <a:blip r:embed="rId2"/>
          <a:stretch>
            <a:fillRect/>
          </a:stretch>
        </p:blipFill>
        <p:spPr>
          <a:xfrm>
            <a:off x="9686693" y="975509"/>
            <a:ext cx="1828800" cy="1399702"/>
          </a:xfrm>
          <a:prstGeom prst="rect">
            <a:avLst/>
          </a:prstGeom>
        </p:spPr>
      </p:pic>
      <p:pic>
        <p:nvPicPr>
          <p:cNvPr id="5" name="Imagen 4"/>
          <p:cNvPicPr>
            <a:picLocks noChangeAspect="1"/>
          </p:cNvPicPr>
          <p:nvPr/>
        </p:nvPicPr>
        <p:blipFill>
          <a:blip r:embed="rId3"/>
          <a:stretch>
            <a:fillRect/>
          </a:stretch>
        </p:blipFill>
        <p:spPr>
          <a:xfrm>
            <a:off x="850280" y="712284"/>
            <a:ext cx="1905000" cy="1662927"/>
          </a:xfrm>
          <a:prstGeom prst="rect">
            <a:avLst/>
          </a:prstGeom>
        </p:spPr>
      </p:pic>
    </p:spTree>
    <p:extLst>
      <p:ext uri="{BB962C8B-B14F-4D97-AF65-F5344CB8AC3E}">
        <p14:creationId xmlns:p14="http://schemas.microsoft.com/office/powerpoint/2010/main" val="6584473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dirty="0" smtClean="0"/>
              <a:t>México:</a:t>
            </a:r>
            <a:endParaRPr lang="es-MX" dirty="0"/>
          </a:p>
        </p:txBody>
      </p:sp>
      <p:sp>
        <p:nvSpPr>
          <p:cNvPr id="5" name="Subtítulo 4"/>
          <p:cNvSpPr>
            <a:spLocks noGrp="1"/>
          </p:cNvSpPr>
          <p:nvPr>
            <p:ph type="subTitle" idx="1"/>
          </p:nvPr>
        </p:nvSpPr>
        <p:spPr/>
        <p:txBody>
          <a:bodyPr>
            <a:normAutofit fontScale="92500" lnSpcReduction="20000"/>
          </a:bodyPr>
          <a:lstStyle/>
          <a:p>
            <a:r>
              <a:rPr lang="es-MX" sz="5400" dirty="0">
                <a:ln w="3175" cmpd="sng">
                  <a:noFill/>
                </a:ln>
                <a:solidFill>
                  <a:prstClr val="black">
                    <a:lumMod val="85000"/>
                    <a:lumOff val="15000"/>
                  </a:prstClr>
                </a:solidFill>
              </a:rPr>
              <a:t>Sistema tributario moderno</a:t>
            </a:r>
            <a:endParaRPr lang="es-MX" dirty="0"/>
          </a:p>
        </p:txBody>
      </p:sp>
      <p:pic>
        <p:nvPicPr>
          <p:cNvPr id="2" name="Imagen 1"/>
          <p:cNvPicPr>
            <a:picLocks noChangeAspect="1"/>
          </p:cNvPicPr>
          <p:nvPr/>
        </p:nvPicPr>
        <p:blipFill>
          <a:blip r:embed="rId2"/>
          <a:stretch>
            <a:fillRect/>
          </a:stretch>
        </p:blipFill>
        <p:spPr>
          <a:xfrm>
            <a:off x="7183800" y="1624767"/>
            <a:ext cx="2597121" cy="1761897"/>
          </a:xfrm>
          <a:prstGeom prst="rect">
            <a:avLst/>
          </a:prstGeom>
        </p:spPr>
      </p:pic>
    </p:spTree>
    <p:extLst>
      <p:ext uri="{BB962C8B-B14F-4D97-AF65-F5344CB8AC3E}">
        <p14:creationId xmlns:p14="http://schemas.microsoft.com/office/powerpoint/2010/main" val="16511394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MX" dirty="0" smtClean="0"/>
              <a:t>Guion explicativo</a:t>
            </a:r>
            <a:endParaRPr lang="es-MX" dirty="0"/>
          </a:p>
        </p:txBody>
      </p:sp>
      <p:sp>
        <p:nvSpPr>
          <p:cNvPr id="3" name="Marcador de contenido 2"/>
          <p:cNvSpPr>
            <a:spLocks noGrp="1"/>
          </p:cNvSpPr>
          <p:nvPr>
            <p:ph idx="1"/>
          </p:nvPr>
        </p:nvSpPr>
        <p:spPr>
          <a:xfrm>
            <a:off x="1295401" y="2421228"/>
            <a:ext cx="9601196" cy="3454640"/>
          </a:xfrm>
          <a:ln w="38100"/>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lvl="0"/>
            <a:r>
              <a:rPr lang="es-MX" dirty="0"/>
              <a:t>La unidad de aprendizaje </a:t>
            </a:r>
            <a:r>
              <a:rPr lang="es-MX" dirty="0" smtClean="0"/>
              <a:t>“Teoría General de la tributación” </a:t>
            </a:r>
            <a:r>
              <a:rPr lang="es-MX" dirty="0"/>
              <a:t>se integra dentro del plan de estudios de la Licenciatura en </a:t>
            </a:r>
            <a:r>
              <a:rPr lang="es-MX" dirty="0" smtClean="0"/>
              <a:t>Administración en </a:t>
            </a:r>
            <a:r>
              <a:rPr lang="es-MX" dirty="0"/>
              <a:t>el núcleo  </a:t>
            </a:r>
            <a:r>
              <a:rPr lang="es-MX" dirty="0" smtClean="0"/>
              <a:t>básico </a:t>
            </a:r>
            <a:r>
              <a:rPr lang="es-MX" dirty="0"/>
              <a:t>y pertenece al área </a:t>
            </a:r>
            <a:r>
              <a:rPr lang="es-MX" dirty="0" smtClean="0"/>
              <a:t>fiscal,  </a:t>
            </a:r>
            <a:r>
              <a:rPr lang="es-MX" dirty="0"/>
              <a:t>dicha asignatura  es obligatoria bajo una total de </a:t>
            </a:r>
            <a:r>
              <a:rPr lang="es-MX" dirty="0" smtClean="0"/>
              <a:t>7 </a:t>
            </a:r>
            <a:r>
              <a:rPr lang="es-MX" dirty="0"/>
              <a:t>créditos.</a:t>
            </a:r>
          </a:p>
          <a:p>
            <a:r>
              <a:rPr lang="es-MX" dirty="0"/>
              <a:t>Dentro del programa de la asignatura se establecen </a:t>
            </a:r>
            <a:r>
              <a:rPr lang="es-ES" dirty="0"/>
              <a:t> </a:t>
            </a:r>
            <a:r>
              <a:rPr lang="es-ES" dirty="0" smtClean="0"/>
              <a:t>la unidad e competencia uno cuyo propósito  es el siguiente:</a:t>
            </a:r>
            <a:r>
              <a:rPr lang="es-MX" dirty="0"/>
              <a:t> Conocer la estructura jerárquica de las leyes impositivas, así como la obligación de contribuir al gasto público </a:t>
            </a:r>
            <a:r>
              <a:rPr lang="es-MX" dirty="0" smtClean="0"/>
              <a:t>, resulta muy importante para la concientización del alumno de la importancia de pagar impuestos que conozca cómo y porqué el Estado ejerce un poder tributario sobre sus gobernados.</a:t>
            </a:r>
          </a:p>
          <a:p>
            <a:r>
              <a:rPr lang="es-MX" dirty="0" smtClean="0"/>
              <a:t>Este material didáctico deberá utilizarse dentro de las primeras clases.</a:t>
            </a:r>
            <a:endParaRPr lang="es-MX" dirty="0"/>
          </a:p>
          <a:p>
            <a:pPr lvl="0"/>
            <a:r>
              <a:rPr lang="es-ES" dirty="0"/>
              <a:t>Para </a:t>
            </a:r>
            <a:r>
              <a:rPr lang="es-ES" dirty="0" smtClean="0"/>
              <a:t>la adecuada impartición del tema, los alumnos deben tener conocimientos de  la unidad de aprendizaje de fundamentos de derecho</a:t>
            </a:r>
            <a:r>
              <a:rPr lang="es-MX" dirty="0" smtClean="0"/>
              <a:t>.</a:t>
            </a:r>
            <a:endParaRPr lang="es-MX" dirty="0"/>
          </a:p>
          <a:p>
            <a:endParaRPr lang="es-MX" dirty="0"/>
          </a:p>
        </p:txBody>
      </p:sp>
    </p:spTree>
    <p:extLst>
      <p:ext uri="{BB962C8B-B14F-4D97-AF65-F5344CB8AC3E}">
        <p14:creationId xmlns:p14="http://schemas.microsoft.com/office/powerpoint/2010/main" val="8335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Diferencia entre sistema fiscal y sistema tributario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7357130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46921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tributario moderno</a:t>
            </a:r>
            <a:endParaRPr lang="es-MX" dirty="0"/>
          </a:p>
        </p:txBody>
      </p:sp>
      <p:sp>
        <p:nvSpPr>
          <p:cNvPr id="5" name="Marcador de contenido 4"/>
          <p:cNvSpPr>
            <a:spLocks noGrp="1"/>
          </p:cNvSpPr>
          <p:nvPr>
            <p:ph sz="half" idx="2"/>
          </p:nvPr>
        </p:nvSpPr>
        <p:spPr>
          <a:xfrm>
            <a:off x="1295402" y="2683350"/>
            <a:ext cx="4718304" cy="2632605"/>
          </a:xfrm>
        </p:spPr>
        <p:style>
          <a:lnRef idx="1">
            <a:schemeClr val="accent4"/>
          </a:lnRef>
          <a:fillRef idx="2">
            <a:schemeClr val="accent4"/>
          </a:fillRef>
          <a:effectRef idx="1">
            <a:schemeClr val="accent4"/>
          </a:effectRef>
          <a:fontRef idx="minor">
            <a:schemeClr val="dk1"/>
          </a:fontRef>
        </p:style>
        <p:txBody>
          <a:bodyPr/>
          <a:lstStyle/>
          <a:p>
            <a:r>
              <a:rPr lang="es-MX" dirty="0" smtClean="0"/>
              <a:t>En la actualidad es entendido como aquel que evidencia un aptitud  para conseguir los objetivos que le han sido asignados dentro de la política económica general</a:t>
            </a:r>
            <a:endParaRPr lang="es-MX" dirty="0"/>
          </a:p>
        </p:txBody>
      </p:sp>
      <p:sp>
        <p:nvSpPr>
          <p:cNvPr id="7" name="Marcador de contenido 6"/>
          <p:cNvSpPr>
            <a:spLocks noGrp="1"/>
          </p:cNvSpPr>
          <p:nvPr>
            <p:ph sz="quarter" idx="4"/>
          </p:nvPr>
        </p:nvSpPr>
        <p:spPr>
          <a:xfrm>
            <a:off x="6178294" y="2683350"/>
            <a:ext cx="4718304" cy="2632605"/>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endParaRPr lang="es-MX" dirty="0" smtClean="0"/>
          </a:p>
          <a:p>
            <a:r>
              <a:rPr lang="es-MX" dirty="0" smtClean="0"/>
              <a:t>Pluralidad de tributos</a:t>
            </a:r>
          </a:p>
          <a:p>
            <a:pPr lvl="1"/>
            <a:r>
              <a:rPr lang="es-MX" dirty="0" smtClean="0"/>
              <a:t>No es imaginable en la actualidad la existencia de un sistema conformado por un tributo en solitario.</a:t>
            </a:r>
          </a:p>
          <a:p>
            <a:pPr lvl="1"/>
            <a:r>
              <a:rPr lang="es-MX" dirty="0" smtClean="0"/>
              <a:t>No es posible que un solo tributo garantice la cobertura de las necesidades colectivas</a:t>
            </a:r>
            <a:endParaRPr lang="es-MX" dirty="0"/>
          </a:p>
        </p:txBody>
      </p:sp>
      <p:sp>
        <p:nvSpPr>
          <p:cNvPr id="8" name="Abrir llave 7"/>
          <p:cNvSpPr/>
          <p:nvPr/>
        </p:nvSpPr>
        <p:spPr>
          <a:xfrm>
            <a:off x="5889560" y="2352546"/>
            <a:ext cx="396405" cy="3294211"/>
          </a:xfrm>
          <a:prstGeom prst="leftBrace">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4003474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r>
              <a:rPr lang="es-MX" sz="3600" dirty="0" smtClean="0"/>
              <a:t>SISTEMA TRIBUTARIO MEXICANO</a:t>
            </a:r>
            <a:endParaRPr lang="es-MX" sz="36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867376174"/>
              </p:ext>
            </p:extLst>
          </p:nvPr>
        </p:nvGraphicFramePr>
        <p:xfrm>
          <a:off x="5418138" y="982663"/>
          <a:ext cx="5470525" cy="4892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1852875" y="3344437"/>
            <a:ext cx="2600325" cy="1752600"/>
          </a:xfrm>
          <a:prstGeom prst="rect">
            <a:avLst/>
          </a:prstGeom>
        </p:spPr>
      </p:pic>
    </p:spTree>
    <p:extLst>
      <p:ext uri="{BB962C8B-B14F-4D97-AF65-F5344CB8AC3E}">
        <p14:creationId xmlns:p14="http://schemas.microsoft.com/office/powerpoint/2010/main" val="19856350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609859" y="755672"/>
            <a:ext cx="9208395" cy="5346655"/>
          </a:xfrm>
          <a:prstGeom prst="rect">
            <a:avLst/>
          </a:prstGeom>
        </p:spPr>
      </p:pic>
    </p:spTree>
    <p:extLst>
      <p:ext uri="{BB962C8B-B14F-4D97-AF65-F5344CB8AC3E}">
        <p14:creationId xmlns:p14="http://schemas.microsoft.com/office/powerpoint/2010/main" val="6960741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Referencias </a:t>
            </a:r>
            <a:endParaRPr lang="es-MX" dirty="0"/>
          </a:p>
        </p:txBody>
      </p:sp>
      <p:sp>
        <p:nvSpPr>
          <p:cNvPr id="6" name="Marcador de contenido 5"/>
          <p:cNvSpPr>
            <a:spLocks noGrp="1"/>
          </p:cNvSpPr>
          <p:nvPr>
            <p:ph idx="1"/>
          </p:nvPr>
        </p:nvSpPr>
        <p:spPr/>
        <p:txBody>
          <a:bodyPr vert="horz">
            <a:normAutofit fontScale="70000" lnSpcReduction="20000"/>
          </a:bodyPr>
          <a:lstStyle/>
          <a:p>
            <a:r>
              <a:rPr lang="es-MX" dirty="0" smtClean="0"/>
              <a:t>Antonio </a:t>
            </a:r>
            <a:r>
              <a:rPr lang="es-MX" dirty="0" smtClean="0"/>
              <a:t>Jiménez </a:t>
            </a:r>
            <a:r>
              <a:rPr lang="es-MX" dirty="0" err="1" smtClean="0"/>
              <a:t>Gonzalez</a:t>
            </a:r>
            <a:r>
              <a:rPr lang="es-MX" dirty="0" smtClean="0"/>
              <a:t>,  “Lecciones de derecho tributario”. Editorial </a:t>
            </a:r>
            <a:r>
              <a:rPr lang="es-MX" dirty="0" err="1" smtClean="0"/>
              <a:t>Ceneage</a:t>
            </a:r>
            <a:r>
              <a:rPr lang="es-MX" dirty="0" smtClean="0"/>
              <a:t> </a:t>
            </a:r>
            <a:r>
              <a:rPr lang="es-MX" dirty="0" err="1" smtClean="0"/>
              <a:t>Learning</a:t>
            </a:r>
            <a:r>
              <a:rPr lang="es-MX" dirty="0" smtClean="0"/>
              <a:t>. Decima edición. México, 2009</a:t>
            </a:r>
          </a:p>
          <a:p>
            <a:pPr lvl="0"/>
            <a:r>
              <a:rPr lang="es-MX" dirty="0"/>
              <a:t>Ley de Presupuesto y Responsabilidad </a:t>
            </a:r>
            <a:r>
              <a:rPr lang="es-MX" dirty="0" smtClean="0"/>
              <a:t>Hacendaria, disponible en: </a:t>
            </a:r>
            <a:r>
              <a:rPr lang="es-MX" dirty="0"/>
              <a:t>www.diputados.gob.mx/</a:t>
            </a:r>
            <a:r>
              <a:rPr lang="es-MX" b="1" dirty="0"/>
              <a:t>Leyes</a:t>
            </a:r>
            <a:r>
              <a:rPr lang="es-MX" dirty="0"/>
              <a:t>Biblio/ref/lfprh.htm</a:t>
            </a:r>
            <a:endParaRPr lang="es-MX" dirty="0"/>
          </a:p>
          <a:p>
            <a:r>
              <a:rPr lang="es-MX" dirty="0" smtClean="0"/>
              <a:t>Quintana </a:t>
            </a:r>
            <a:r>
              <a:rPr lang="es-MX" dirty="0" smtClean="0"/>
              <a:t>Valtierra Jesús. Et. Al “ Derecho </a:t>
            </a:r>
            <a:r>
              <a:rPr lang="es-MX" dirty="0"/>
              <a:t>T</a:t>
            </a:r>
            <a:r>
              <a:rPr lang="es-MX" dirty="0" smtClean="0"/>
              <a:t>ributario </a:t>
            </a:r>
            <a:r>
              <a:rPr lang="es-MX" dirty="0"/>
              <a:t>M</a:t>
            </a:r>
            <a:r>
              <a:rPr lang="es-MX" dirty="0" smtClean="0"/>
              <a:t>exicano” Editorial Trillas. Sexta edición. México,2012</a:t>
            </a:r>
          </a:p>
          <a:p>
            <a:r>
              <a:rPr lang="es-MX" dirty="0">
                <a:hlinkClick r:id="rId2"/>
              </a:rPr>
              <a:t>http://</a:t>
            </a:r>
            <a:r>
              <a:rPr lang="es-MX" dirty="0" smtClean="0">
                <a:hlinkClick r:id="rId2"/>
              </a:rPr>
              <a:t>bibliohistorico.juridicas.unam.mx/libros/1/430/2.pdf</a:t>
            </a:r>
            <a:endParaRPr lang="es-MX" dirty="0" smtClean="0"/>
          </a:p>
          <a:p>
            <a:r>
              <a:rPr lang="es-MX" dirty="0" err="1"/>
              <a:t>Zanatta</a:t>
            </a:r>
            <a:r>
              <a:rPr lang="es-MX" dirty="0"/>
              <a:t>, M. S. S. (2014). Ingresos no tributarios y el federalismo: </a:t>
            </a:r>
            <a:r>
              <a:rPr lang="es-MX" dirty="0" smtClean="0"/>
              <a:t>asignación para </a:t>
            </a:r>
            <a:r>
              <a:rPr lang="es-MX" dirty="0"/>
              <a:t>el fondo de aportaciones múltiples. Disponible en http://www.uv</a:t>
            </a:r>
            <a:r>
              <a:rPr lang="es-MX" dirty="0" smtClean="0"/>
              <a:t>. x/</a:t>
            </a:r>
            <a:r>
              <a:rPr lang="es-MX" dirty="0" err="1" smtClean="0"/>
              <a:t>iiesca</a:t>
            </a:r>
            <a:r>
              <a:rPr lang="es-MX" dirty="0" smtClean="0"/>
              <a:t>/files/2014/09/09CA201401.pdf.</a:t>
            </a:r>
          </a:p>
          <a:p>
            <a:r>
              <a:rPr lang="es-MX" dirty="0" smtClean="0"/>
              <a:t>Introducción al Sistema Fiscal Mexicano, serie apuntes didácticos  </a:t>
            </a:r>
            <a:r>
              <a:rPr lang="es-MX" dirty="0"/>
              <a:t>colección publicada por la Auditoría Superior de la </a:t>
            </a:r>
            <a:r>
              <a:rPr lang="es-MX" dirty="0" smtClean="0"/>
              <a:t>Federación. Enero de 2016</a:t>
            </a:r>
          </a:p>
          <a:p>
            <a:r>
              <a:rPr lang="es-MX" dirty="0" smtClean="0">
                <a:hlinkClick r:id="rId3"/>
              </a:rPr>
              <a:t>www.shcp.gob</a:t>
            </a:r>
            <a:r>
              <a:rPr lang="es-MX" dirty="0" smtClean="0"/>
              <a:t> </a:t>
            </a:r>
            <a:endParaRPr lang="es-MX" dirty="0"/>
          </a:p>
        </p:txBody>
      </p:sp>
    </p:spTree>
    <p:extLst>
      <p:ext uri="{BB962C8B-B14F-4D97-AF65-F5344CB8AC3E}">
        <p14:creationId xmlns:p14="http://schemas.microsoft.com/office/powerpoint/2010/main" val="2219942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88371511"/>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3985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20881494"/>
              </p:ext>
            </p:extLst>
          </p:nvPr>
        </p:nvGraphicFramePr>
        <p:xfrm>
          <a:off x="1295400" y="2557463"/>
          <a:ext cx="9601200" cy="2595880"/>
        </p:xfrm>
        <a:graphic>
          <a:graphicData uri="http://schemas.openxmlformats.org/drawingml/2006/table">
            <a:tbl>
              <a:tblPr firstRow="1" bandRow="1">
                <a:tableStyleId>{775DCB02-9BB8-47FD-8907-85C794F793BA}</a:tableStyleId>
              </a:tblPr>
              <a:tblGrid>
                <a:gridCol w="7384961"/>
                <a:gridCol w="2216239"/>
              </a:tblGrid>
              <a:tr h="370840">
                <a:tc>
                  <a:txBody>
                    <a:bodyPr/>
                    <a:lstStyle/>
                    <a:p>
                      <a:r>
                        <a:rPr lang="es-MX" dirty="0" smtClean="0"/>
                        <a:t>Introducción</a:t>
                      </a:r>
                    </a:p>
                  </a:txBody>
                  <a:tcPr/>
                </a:tc>
                <a:tc>
                  <a:txBody>
                    <a:bodyPr/>
                    <a:lstStyle/>
                    <a:p>
                      <a:r>
                        <a:rPr lang="es-MX" dirty="0" smtClean="0"/>
                        <a:t>6</a:t>
                      </a:r>
                      <a:endParaRPr lang="es-MX" dirty="0"/>
                    </a:p>
                  </a:txBody>
                  <a:tcPr/>
                </a:tc>
              </a:tr>
              <a:tr h="370840">
                <a:tc>
                  <a:txBody>
                    <a:bodyPr/>
                    <a:lstStyle/>
                    <a:p>
                      <a:r>
                        <a:rPr lang="es-MX" dirty="0" smtClean="0"/>
                        <a:t>Definición</a:t>
                      </a:r>
                      <a:r>
                        <a:rPr lang="es-MX" baseline="0" dirty="0" smtClean="0"/>
                        <a:t> de política fiscal </a:t>
                      </a:r>
                      <a:endParaRPr lang="es-MX" dirty="0"/>
                    </a:p>
                  </a:txBody>
                  <a:tcPr/>
                </a:tc>
                <a:tc>
                  <a:txBody>
                    <a:bodyPr/>
                    <a:lstStyle/>
                    <a:p>
                      <a:r>
                        <a:rPr lang="es-MX" dirty="0" smtClean="0"/>
                        <a:t>8</a:t>
                      </a:r>
                      <a:endParaRPr lang="es-MX" dirty="0"/>
                    </a:p>
                  </a:txBody>
                  <a:tcPr/>
                </a:tc>
              </a:tr>
              <a:tr h="370840">
                <a:tc>
                  <a:txBody>
                    <a:bodyPr/>
                    <a:lstStyle/>
                    <a:p>
                      <a:r>
                        <a:rPr lang="es-MX" dirty="0" smtClean="0"/>
                        <a:t>Ingresos Públicos</a:t>
                      </a:r>
                      <a:endParaRPr lang="es-MX" dirty="0"/>
                    </a:p>
                  </a:txBody>
                  <a:tcPr/>
                </a:tc>
                <a:tc>
                  <a:txBody>
                    <a:bodyPr/>
                    <a:lstStyle/>
                    <a:p>
                      <a:r>
                        <a:rPr lang="es-MX" dirty="0" smtClean="0"/>
                        <a:t>10</a:t>
                      </a:r>
                      <a:endParaRPr lang="es-MX" dirty="0"/>
                    </a:p>
                  </a:txBody>
                  <a:tcPr/>
                </a:tc>
              </a:tr>
              <a:tr h="370840">
                <a:tc>
                  <a:txBody>
                    <a:bodyPr/>
                    <a:lstStyle/>
                    <a:p>
                      <a:r>
                        <a:rPr lang="es-MX" dirty="0" smtClean="0"/>
                        <a:t>Ingresos Tributarios</a:t>
                      </a:r>
                      <a:endParaRPr lang="es-MX" dirty="0"/>
                    </a:p>
                  </a:txBody>
                  <a:tcPr/>
                </a:tc>
                <a:tc>
                  <a:txBody>
                    <a:bodyPr/>
                    <a:lstStyle/>
                    <a:p>
                      <a:r>
                        <a:rPr lang="es-MX" dirty="0" smtClean="0"/>
                        <a:t>12</a:t>
                      </a:r>
                      <a:endParaRPr lang="es-MX" dirty="0"/>
                    </a:p>
                  </a:txBody>
                  <a:tcPr/>
                </a:tc>
              </a:tr>
              <a:tr h="370840">
                <a:tc>
                  <a:txBody>
                    <a:bodyPr/>
                    <a:lstStyle/>
                    <a:p>
                      <a:r>
                        <a:rPr lang="es-MX" dirty="0" smtClean="0"/>
                        <a:t>Ingresos no tributarios</a:t>
                      </a:r>
                    </a:p>
                  </a:txBody>
                  <a:tcPr/>
                </a:tc>
                <a:tc>
                  <a:txBody>
                    <a:bodyPr/>
                    <a:lstStyle/>
                    <a:p>
                      <a:r>
                        <a:rPr lang="es-MX" dirty="0" smtClean="0"/>
                        <a:t>24</a:t>
                      </a:r>
                      <a:endParaRPr lang="es-MX" dirty="0"/>
                    </a:p>
                  </a:txBody>
                  <a:tcPr/>
                </a:tc>
              </a:tr>
              <a:tr h="370840">
                <a:tc>
                  <a:txBody>
                    <a:bodyPr/>
                    <a:lstStyle/>
                    <a:p>
                      <a:r>
                        <a:rPr lang="es-MX" dirty="0" smtClean="0"/>
                        <a:t>Sistema</a:t>
                      </a:r>
                      <a:r>
                        <a:rPr lang="es-MX" baseline="0" dirty="0" smtClean="0"/>
                        <a:t> tributario moderno</a:t>
                      </a:r>
                      <a:endParaRPr lang="es-MX" dirty="0" smtClean="0"/>
                    </a:p>
                  </a:txBody>
                  <a:tcPr/>
                </a:tc>
                <a:tc>
                  <a:txBody>
                    <a:bodyPr/>
                    <a:lstStyle/>
                    <a:p>
                      <a:r>
                        <a:rPr lang="es-MX" dirty="0" smtClean="0"/>
                        <a:t>29</a:t>
                      </a:r>
                      <a:endParaRPr lang="es-MX" dirty="0"/>
                    </a:p>
                  </a:txBody>
                  <a:tcPr/>
                </a:tc>
              </a:tr>
              <a:tr h="370840">
                <a:tc>
                  <a:txBody>
                    <a:bodyPr/>
                    <a:lstStyle/>
                    <a:p>
                      <a:r>
                        <a:rPr lang="es-MX" dirty="0" smtClean="0"/>
                        <a:t>Referencias</a:t>
                      </a:r>
                      <a:endParaRPr lang="es-MX" dirty="0"/>
                    </a:p>
                  </a:txBody>
                  <a:tcPr/>
                </a:tc>
                <a:tc>
                  <a:txBody>
                    <a:bodyPr/>
                    <a:lstStyle/>
                    <a:p>
                      <a:r>
                        <a:rPr lang="es-MX" dirty="0" smtClean="0"/>
                        <a:t>34</a:t>
                      </a:r>
                    </a:p>
                  </a:txBody>
                  <a:tcPr/>
                </a:tc>
              </a:tr>
            </a:tbl>
          </a:graphicData>
        </a:graphic>
      </p:graphicFrame>
    </p:spTree>
    <p:extLst>
      <p:ext uri="{BB962C8B-B14F-4D97-AF65-F5344CB8AC3E}">
        <p14:creationId xmlns:p14="http://schemas.microsoft.com/office/powerpoint/2010/main" val="2775012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485623" y="1038225"/>
            <a:ext cx="7675808" cy="4461054"/>
          </a:xfrm>
          <a:prstGeom prst="rect">
            <a:avLst/>
          </a:prstGeom>
          <a:ln w="57150">
            <a:solidFill>
              <a:srgbClr val="00B050"/>
            </a:solidFill>
          </a:ln>
        </p:spPr>
      </p:pic>
      <p:sp>
        <p:nvSpPr>
          <p:cNvPr id="5" name="CuadroTexto 4"/>
          <p:cNvSpPr txBox="1"/>
          <p:nvPr/>
        </p:nvSpPr>
        <p:spPr>
          <a:xfrm>
            <a:off x="631065" y="5653826"/>
            <a:ext cx="4430332" cy="646331"/>
          </a:xfrm>
          <a:prstGeom prst="rect">
            <a:avLst/>
          </a:prstGeom>
          <a:noFill/>
        </p:spPr>
        <p:txBody>
          <a:bodyPr wrap="square" rtlCol="0">
            <a:spAutoFit/>
          </a:bodyPr>
          <a:lstStyle/>
          <a:p>
            <a:r>
              <a:rPr lang="es-MX" dirty="0" err="1"/>
              <a:t>Fuente:http</a:t>
            </a:r>
            <a:r>
              <a:rPr lang="es-MX" dirty="0"/>
              <a:t>://bibliohistorico.juridicas.unam.mx/libros/1/430/2.pdf</a:t>
            </a:r>
          </a:p>
        </p:txBody>
      </p:sp>
    </p:spTree>
    <p:extLst>
      <p:ext uri="{BB962C8B-B14F-4D97-AF65-F5344CB8AC3E}">
        <p14:creationId xmlns:p14="http://schemas.microsoft.com/office/powerpoint/2010/main" val="2973601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política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03925549"/>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4776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POLÍTICA FISCAL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04631213"/>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8890091" y="710441"/>
            <a:ext cx="2462997" cy="1847248"/>
          </a:xfrm>
          <a:prstGeom prst="rect">
            <a:avLst/>
          </a:prstGeom>
        </p:spPr>
      </p:pic>
    </p:spTree>
    <p:extLst>
      <p:ext uri="{BB962C8B-B14F-4D97-AF65-F5344CB8AC3E}">
        <p14:creationId xmlns:p14="http://schemas.microsoft.com/office/powerpoint/2010/main" val="2438985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282933776"/>
              </p:ext>
            </p:extLst>
          </p:nvPr>
        </p:nvGraphicFramePr>
        <p:xfrm>
          <a:off x="1295401" y="1043189"/>
          <a:ext cx="9601196" cy="4832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8184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
  <TotalTime>2170</TotalTime>
  <Words>2411</Words>
  <Application>Microsoft Office PowerPoint</Application>
  <PresentationFormat>Panorámica</PresentationFormat>
  <Paragraphs>122</Paragraphs>
  <Slides>34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CastleT-Bold</vt:lpstr>
      <vt:lpstr>Garamond</vt:lpstr>
      <vt:lpstr>Orgánico</vt:lpstr>
      <vt:lpstr>UNIVERSIDAD AUTÓNOMA DEL ESTADO DE MÉXICO</vt:lpstr>
      <vt:lpstr>Política Fiscal Mexicana</vt:lpstr>
      <vt:lpstr>Guion explicativo</vt:lpstr>
      <vt:lpstr>Presentación </vt:lpstr>
      <vt:lpstr>Contenido </vt:lpstr>
      <vt:lpstr>Presentación de PowerPoint</vt:lpstr>
      <vt:lpstr>Definición de política </vt:lpstr>
      <vt:lpstr>POLÍTICA FISCAL</vt:lpstr>
      <vt:lpstr>Presentación de PowerPoint</vt:lpstr>
      <vt:lpstr> Ingresos Públicos </vt:lpstr>
      <vt:lpstr>Se pueden dividir en ingresos tributarios y no tributarios. </vt:lpstr>
      <vt:lpstr>Presentación de PowerPoint</vt:lpstr>
      <vt:lpstr>Datos estadísticos en México</vt:lpstr>
      <vt:lpstr>Impuesto sobre la Renta </vt:lpstr>
      <vt:lpstr>El ISR tiene dos clases de contribuyentes:</vt:lpstr>
      <vt:lpstr>Presentación de PowerPoint</vt:lpstr>
      <vt:lpstr>Presentación de PowerPoint</vt:lpstr>
      <vt:lpstr>Impuesto al Valor Agregado </vt:lpstr>
      <vt:lpstr>Presentación de PowerPoint</vt:lpstr>
      <vt:lpstr> Impuesto Especial de Producción y Servicios</vt:lpstr>
      <vt:lpstr>Presentación de PowerPoint</vt:lpstr>
      <vt:lpstr>Otros Impuestos </vt:lpstr>
      <vt:lpstr>Presentación de PowerPoint</vt:lpstr>
      <vt:lpstr>INGRESOS  NO TRIBUTARIOS</vt:lpstr>
      <vt:lpstr>Ingresos Petroleros del Sector Público </vt:lpstr>
      <vt:lpstr>Presentación de PowerPoint</vt:lpstr>
      <vt:lpstr>Comisión Federal de Electricidad </vt:lpstr>
      <vt:lpstr>Cuotas al IMSS e ISSSTE </vt:lpstr>
      <vt:lpstr>México:</vt:lpstr>
      <vt:lpstr>Diferencia entre sistema fiscal y sistema tributario</vt:lpstr>
      <vt:lpstr>Sistema tributario moderno</vt:lpstr>
      <vt:lpstr>SISTEMA TRIBUTARIO MEXICANO</vt:lpstr>
      <vt:lpstr>Presentación de PowerPoint</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Poder Tributario</dc:title>
  <dc:creator>CUZumpango</dc:creator>
  <cp:lastModifiedBy>CUZumpango</cp:lastModifiedBy>
  <cp:revision>58</cp:revision>
  <dcterms:created xsi:type="dcterms:W3CDTF">2015-09-29T17:37:27Z</dcterms:created>
  <dcterms:modified xsi:type="dcterms:W3CDTF">2016-10-12T19:46:18Z</dcterms:modified>
</cp:coreProperties>
</file>