
<file path=[Content_Types].xml><?xml version="1.0" encoding="utf-8"?>
<Types xmlns="http://schemas.openxmlformats.org/package/2006/content-types">
  <Default Extension="png" ContentType="image/png"/>
  <Default Extension="jpe"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60" r:id="rId2"/>
    <p:sldId id="301" r:id="rId3"/>
    <p:sldId id="337" r:id="rId4"/>
    <p:sldId id="272" r:id="rId5"/>
    <p:sldId id="339" r:id="rId6"/>
    <p:sldId id="328" r:id="rId7"/>
    <p:sldId id="340" r:id="rId8"/>
    <p:sldId id="315" r:id="rId9"/>
    <p:sldId id="329" r:id="rId10"/>
    <p:sldId id="341" r:id="rId11"/>
    <p:sldId id="303" r:id="rId12"/>
    <p:sldId id="330" r:id="rId13"/>
    <p:sldId id="305" r:id="rId14"/>
    <p:sldId id="331" r:id="rId15"/>
    <p:sldId id="335" r:id="rId16"/>
    <p:sldId id="336" r:id="rId17"/>
    <p:sldId id="338" r:id="rId18"/>
    <p:sldId id="320" r:id="rId19"/>
    <p:sldId id="344" r:id="rId20"/>
    <p:sldId id="345" r:id="rId21"/>
    <p:sldId id="346" r:id="rId22"/>
    <p:sldId id="361" r:id="rId23"/>
    <p:sldId id="356" r:id="rId24"/>
    <p:sldId id="357" r:id="rId25"/>
    <p:sldId id="358" r:id="rId26"/>
    <p:sldId id="359" r:id="rId27"/>
    <p:sldId id="360" r:id="rId28"/>
    <p:sldId id="348" r:id="rId29"/>
    <p:sldId id="349" r:id="rId30"/>
    <p:sldId id="350" r:id="rId31"/>
    <p:sldId id="351" r:id="rId32"/>
    <p:sldId id="352" r:id="rId33"/>
    <p:sldId id="353" r:id="rId34"/>
    <p:sldId id="354" r:id="rId35"/>
    <p:sldId id="355" r:id="rId36"/>
    <p:sldId id="326"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586" y="-18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BA52E0-07C7-44F3-AA6A-5D8C3B4B0EEE}" type="datetimeFigureOut">
              <a:rPr lang="es-MX" smtClean="0"/>
              <a:t>10/10/2016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B99F2E-E485-467C-B9EC-FFF74DE552A6}" type="slidenum">
              <a:rPr lang="es-MX" smtClean="0"/>
              <a:t>‹Nº›</a:t>
            </a:fld>
            <a:endParaRPr lang="es-MX"/>
          </a:p>
        </p:txBody>
      </p:sp>
    </p:spTree>
    <p:extLst>
      <p:ext uri="{BB962C8B-B14F-4D97-AF65-F5344CB8AC3E}">
        <p14:creationId xmlns:p14="http://schemas.microsoft.com/office/powerpoint/2010/main" val="2932580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9BD408F-291A-401B-A9F1-3503A934BE0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C9BD408F-291A-401B-A9F1-3503A934BE0C}"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9BD408F-291A-401B-A9F1-3503A934BE0C}"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D408F-291A-401B-A9F1-3503A934BE0C}"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BD408F-291A-401B-A9F1-3503A934BE0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575DF9-791C-45E9-9CEB-005A7BF4023B}" type="slidenum">
              <a:rPr lang="es-MX" smtClean="0"/>
              <a:t>‹Nº›</a:t>
            </a:fld>
            <a:endParaRPr lang="es-MX"/>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s-ES" smtClean="0"/>
              <a:t>Haga clic en el icono para agregar una imagen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9BD408F-291A-401B-A9F1-3503A934BE0C}" type="datetimeFigureOut">
              <a:rPr lang="es-MX" smtClean="0"/>
              <a:t>10/10/2016</a:t>
            </a:fld>
            <a:endParaRPr lang="es-MX"/>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77575DF9-791C-45E9-9CEB-005A7BF4023B}"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02256" y="630121"/>
            <a:ext cx="7920880" cy="5940088"/>
          </a:xfrm>
          <a:prstGeom prst="rect">
            <a:avLst/>
          </a:prstGeom>
          <a:noFill/>
        </p:spPr>
        <p:txBody>
          <a:bodyPr wrap="square" rtlCol="0">
            <a:spAutoFit/>
          </a:bodyPr>
          <a:lstStyle/>
          <a:p>
            <a:pPr algn="ctr"/>
            <a:r>
              <a:rPr lang="es-MX" sz="2000" dirty="0" smtClean="0">
                <a:solidFill>
                  <a:schemeClr val="accent6">
                    <a:lumMod val="50000"/>
                  </a:schemeClr>
                </a:solidFill>
              </a:rPr>
              <a:t>Universidad Autónoma del Estado de México</a:t>
            </a:r>
          </a:p>
          <a:p>
            <a:pPr algn="ctr"/>
            <a:endParaRPr lang="es-MX" sz="2000" dirty="0">
              <a:solidFill>
                <a:schemeClr val="accent6">
                  <a:lumMod val="50000"/>
                </a:schemeClr>
              </a:solidFill>
            </a:endParaRPr>
          </a:p>
          <a:p>
            <a:pPr algn="ctr"/>
            <a:r>
              <a:rPr lang="es-MX" sz="2000" dirty="0" smtClean="0">
                <a:solidFill>
                  <a:schemeClr val="accent6">
                    <a:lumMod val="50000"/>
                  </a:schemeClr>
                </a:solidFill>
              </a:rPr>
              <a:t>Facultad de Química</a:t>
            </a:r>
          </a:p>
          <a:p>
            <a:pPr algn="ctr"/>
            <a:endParaRPr lang="es-ES" sz="2000" dirty="0" smtClean="0">
              <a:solidFill>
                <a:schemeClr val="accent6">
                  <a:lumMod val="50000"/>
                </a:schemeClr>
              </a:solidFill>
            </a:endParaRPr>
          </a:p>
          <a:p>
            <a:pPr algn="ctr"/>
            <a:endParaRPr lang="es-MX" sz="2000" dirty="0">
              <a:solidFill>
                <a:schemeClr val="accent6">
                  <a:lumMod val="50000"/>
                </a:schemeClr>
              </a:solidFill>
            </a:endParaRPr>
          </a:p>
          <a:p>
            <a:pPr algn="ctr"/>
            <a:r>
              <a:rPr lang="es-MX" sz="2000" dirty="0" smtClean="0">
                <a:solidFill>
                  <a:schemeClr val="accent6">
                    <a:lumMod val="50000"/>
                  </a:schemeClr>
                </a:solidFill>
              </a:rPr>
              <a:t>Programa Educativo: Químico en Alimentos</a:t>
            </a:r>
          </a:p>
          <a:p>
            <a:pPr algn="ctr"/>
            <a:endParaRPr lang="es-MX" sz="2000" dirty="0" smtClean="0">
              <a:solidFill>
                <a:schemeClr val="accent6">
                  <a:lumMod val="50000"/>
                </a:schemeClr>
              </a:solidFill>
            </a:endParaRPr>
          </a:p>
          <a:p>
            <a:pPr algn="ctr"/>
            <a:r>
              <a:rPr lang="es-MX" sz="2400" dirty="0" smtClean="0">
                <a:solidFill>
                  <a:schemeClr val="accent6">
                    <a:lumMod val="50000"/>
                  </a:schemeClr>
                </a:solidFill>
              </a:rPr>
              <a:t>UA: </a:t>
            </a:r>
            <a:r>
              <a:rPr lang="es-MX" sz="2400" b="1" dirty="0" smtClean="0">
                <a:solidFill>
                  <a:schemeClr val="accent6">
                    <a:lumMod val="50000"/>
                  </a:schemeClr>
                </a:solidFill>
              </a:rPr>
              <a:t>Laboratorio </a:t>
            </a:r>
            <a:r>
              <a:rPr lang="es-MX" sz="2400" b="1" dirty="0" smtClean="0">
                <a:solidFill>
                  <a:schemeClr val="accent6">
                    <a:lumMod val="50000"/>
                  </a:schemeClr>
                </a:solidFill>
              </a:rPr>
              <a:t>de Reacciones en Solución</a:t>
            </a:r>
            <a:endParaRPr lang="es-MX" sz="2400" dirty="0" smtClean="0">
              <a:solidFill>
                <a:schemeClr val="accent6">
                  <a:lumMod val="50000"/>
                </a:schemeClr>
              </a:solidFill>
            </a:endParaRPr>
          </a:p>
          <a:p>
            <a:pPr algn="ctr"/>
            <a:r>
              <a:rPr lang="es-MX" sz="2400" dirty="0">
                <a:solidFill>
                  <a:schemeClr val="accent6">
                    <a:lumMod val="50000"/>
                  </a:schemeClr>
                </a:solidFill>
              </a:rPr>
              <a:t>Unidad II </a:t>
            </a:r>
            <a:r>
              <a:rPr lang="es-MX" sz="2400" b="1" dirty="0">
                <a:solidFill>
                  <a:schemeClr val="accent6">
                    <a:lumMod val="50000"/>
                  </a:schemeClr>
                </a:solidFill>
              </a:rPr>
              <a:t>Caracterización y cuantificación de soluciones</a:t>
            </a:r>
            <a:endParaRPr lang="es-MX" sz="2400" dirty="0">
              <a:solidFill>
                <a:schemeClr val="accent6">
                  <a:lumMod val="50000"/>
                </a:schemeClr>
              </a:solidFill>
            </a:endParaRPr>
          </a:p>
          <a:p>
            <a:pPr algn="ctr"/>
            <a:endParaRPr lang="es-MX" sz="2400" b="1" dirty="0" smtClean="0">
              <a:solidFill>
                <a:schemeClr val="accent6">
                  <a:lumMod val="50000"/>
                </a:schemeClr>
              </a:solidFill>
            </a:endParaRPr>
          </a:p>
          <a:p>
            <a:pPr algn="ctr"/>
            <a:r>
              <a:rPr lang="es-MX" sz="2400" b="1" dirty="0" smtClean="0">
                <a:solidFill>
                  <a:schemeClr val="accent6">
                    <a:lumMod val="50000"/>
                  </a:schemeClr>
                </a:solidFill>
              </a:rPr>
              <a:t>Material de apoyo a las prácticas </a:t>
            </a:r>
            <a:r>
              <a:rPr lang="es-MX" sz="2400" b="1" dirty="0" smtClean="0">
                <a:solidFill>
                  <a:schemeClr val="accent6">
                    <a:lumMod val="50000"/>
                  </a:schemeClr>
                </a:solidFill>
              </a:rPr>
              <a:t>4, 5 </a:t>
            </a:r>
            <a:r>
              <a:rPr lang="es-MX" sz="2400" b="1" dirty="0" smtClean="0">
                <a:solidFill>
                  <a:schemeClr val="accent6">
                    <a:lumMod val="50000"/>
                  </a:schemeClr>
                </a:solidFill>
              </a:rPr>
              <a:t>Y 6</a:t>
            </a:r>
          </a:p>
          <a:p>
            <a:pPr algn="ctr"/>
            <a:endParaRPr lang="es-ES" sz="2000" b="1" dirty="0" smtClean="0">
              <a:solidFill>
                <a:schemeClr val="accent6">
                  <a:lumMod val="50000"/>
                </a:schemeClr>
              </a:solidFill>
            </a:endParaRPr>
          </a:p>
          <a:p>
            <a:pPr algn="ctr"/>
            <a:endParaRPr lang="es-ES" sz="2000" b="1" dirty="0">
              <a:solidFill>
                <a:schemeClr val="accent6">
                  <a:lumMod val="50000"/>
                </a:schemeClr>
              </a:solidFill>
            </a:endParaRPr>
          </a:p>
          <a:p>
            <a:pPr algn="ctr"/>
            <a:endParaRPr lang="es-MX" sz="2000" b="1" dirty="0" smtClean="0">
              <a:solidFill>
                <a:schemeClr val="accent6">
                  <a:lumMod val="50000"/>
                </a:schemeClr>
              </a:solidFill>
            </a:endParaRPr>
          </a:p>
          <a:p>
            <a:pPr algn="ctr"/>
            <a:r>
              <a:rPr lang="es-MX" sz="2000" dirty="0" smtClean="0">
                <a:solidFill>
                  <a:schemeClr val="accent6">
                    <a:lumMod val="50000"/>
                  </a:schemeClr>
                </a:solidFill>
              </a:rPr>
              <a:t>Dra. </a:t>
            </a:r>
            <a:r>
              <a:rPr lang="es-MX" sz="2000" dirty="0">
                <a:solidFill>
                  <a:schemeClr val="accent6">
                    <a:lumMod val="50000"/>
                  </a:schemeClr>
                </a:solidFill>
              </a:rPr>
              <a:t>e</a:t>
            </a:r>
            <a:r>
              <a:rPr lang="es-MX" sz="2000" dirty="0" smtClean="0">
                <a:solidFill>
                  <a:schemeClr val="accent6">
                    <a:lumMod val="50000"/>
                  </a:schemeClr>
                </a:solidFill>
              </a:rPr>
              <a:t>n Ed. Guadalupe Mirella Maya López</a:t>
            </a:r>
          </a:p>
          <a:p>
            <a:pPr algn="ctr"/>
            <a:endParaRPr lang="es-MX" sz="2000" dirty="0">
              <a:solidFill>
                <a:schemeClr val="accent6">
                  <a:lumMod val="50000"/>
                </a:schemeClr>
              </a:solidFill>
            </a:endParaRPr>
          </a:p>
          <a:p>
            <a:pPr algn="ctr"/>
            <a:r>
              <a:rPr lang="es-MX" sz="2000" dirty="0" smtClean="0">
                <a:solidFill>
                  <a:schemeClr val="accent6">
                    <a:lumMod val="50000"/>
                  </a:schemeClr>
                </a:solidFill>
              </a:rPr>
              <a:t>Febrero, 2016</a:t>
            </a:r>
            <a:endParaRPr lang="es-MX" sz="2000" dirty="0">
              <a:solidFill>
                <a:schemeClr val="accent6">
                  <a:lumMod val="50000"/>
                </a:schemeClr>
              </a:solidFill>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2969"/>
            <a:ext cx="1296144" cy="1108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4262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a:xfrm>
            <a:off x="467544" y="684352"/>
            <a:ext cx="6768752" cy="2736304"/>
          </a:xfrm>
        </p:spPr>
        <p:txBody>
          <a:bodyPr>
            <a:noAutofit/>
          </a:bodyPr>
          <a:lstStyle/>
          <a:p>
            <a:r>
              <a:rPr lang="es-MX" sz="3200" dirty="0" smtClean="0">
                <a:solidFill>
                  <a:schemeClr val="accent6">
                    <a:lumMod val="50000"/>
                  </a:schemeClr>
                </a:solidFill>
              </a:rPr>
              <a:t>El agua es </a:t>
            </a:r>
            <a:r>
              <a:rPr lang="es-MX" sz="3200" dirty="0" smtClean="0">
                <a:solidFill>
                  <a:schemeClr val="accent6">
                    <a:lumMod val="50000"/>
                  </a:schemeClr>
                </a:solidFill>
              </a:rPr>
              <a:t>un solvente </a:t>
            </a:r>
            <a:r>
              <a:rPr lang="es-MX" sz="3200" dirty="0">
                <a:solidFill>
                  <a:schemeClr val="accent6">
                    <a:lumMod val="50000"/>
                  </a:schemeClr>
                </a:solidFill>
              </a:rPr>
              <a:t>de </a:t>
            </a:r>
            <a:r>
              <a:rPr lang="es-MX" sz="3200" dirty="0" smtClean="0">
                <a:solidFill>
                  <a:schemeClr val="accent6">
                    <a:lumMod val="50000"/>
                  </a:schemeClr>
                </a:solidFill>
              </a:rPr>
              <a:t>bajo costo</a:t>
            </a:r>
            <a:r>
              <a:rPr lang="es-MX" sz="3200" dirty="0">
                <a:solidFill>
                  <a:schemeClr val="accent6">
                    <a:lumMod val="50000"/>
                  </a:schemeClr>
                </a:solidFill>
              </a:rPr>
              <a:t>, apropiado para proporcionar un medio de reacción a </a:t>
            </a:r>
            <a:r>
              <a:rPr lang="es-MX" sz="3200" dirty="0" smtClean="0">
                <a:solidFill>
                  <a:schemeClr val="accent6">
                    <a:lumMod val="50000"/>
                  </a:schemeClr>
                </a:solidFill>
              </a:rPr>
              <a:t>numerosos procesos químicos.</a:t>
            </a:r>
            <a:endParaRPr lang="es-MX" sz="3200" dirty="0">
              <a:solidFill>
                <a:schemeClr val="accent6">
                  <a:lumMod val="50000"/>
                </a:schemeClr>
              </a:solidFill>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3411488"/>
            <a:ext cx="4876800" cy="3322320"/>
          </a:xfrm>
          <a:prstGeom prst="rect">
            <a:avLst/>
          </a:prstGeom>
        </p:spPr>
      </p:pic>
    </p:spTree>
    <p:extLst>
      <p:ext uri="{BB962C8B-B14F-4D97-AF65-F5344CB8AC3E}">
        <p14:creationId xmlns:p14="http://schemas.microsoft.com/office/powerpoint/2010/main" val="1898020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056784" cy="5616624"/>
          </a:xfrm>
        </p:spPr>
        <p:txBody>
          <a:bodyPr>
            <a:noAutofit/>
          </a:bodyPr>
          <a:lstStyle/>
          <a:p>
            <a:r>
              <a:rPr lang="es-MX" sz="2800" b="1" i="1" dirty="0">
                <a:solidFill>
                  <a:schemeClr val="accent6">
                    <a:lumMod val="50000"/>
                  </a:schemeClr>
                </a:solidFill>
              </a:rPr>
              <a:t>Reacciones </a:t>
            </a:r>
            <a:r>
              <a:rPr lang="es-MX" sz="2800" b="1" i="1" dirty="0" smtClean="0">
                <a:solidFill>
                  <a:schemeClr val="accent6">
                    <a:lumMod val="50000"/>
                  </a:schemeClr>
                </a:solidFill>
              </a:rPr>
              <a:t>ácido-base</a:t>
            </a:r>
            <a:br>
              <a:rPr lang="es-MX" sz="2800" b="1" i="1" dirty="0" smtClean="0">
                <a:solidFill>
                  <a:schemeClr val="accent6">
                    <a:lumMod val="50000"/>
                  </a:schemeClr>
                </a:solidFill>
              </a:rPr>
            </a:br>
            <a:r>
              <a:rPr lang="es-MX" sz="2800" dirty="0">
                <a:solidFill>
                  <a:schemeClr val="accent6">
                    <a:lumMod val="50000"/>
                  </a:schemeClr>
                </a:solidFill>
              </a:rPr>
              <a:t/>
            </a:r>
            <a:br>
              <a:rPr lang="es-MX" sz="2800" dirty="0">
                <a:solidFill>
                  <a:schemeClr val="accent6">
                    <a:lumMod val="50000"/>
                  </a:schemeClr>
                </a:solidFill>
              </a:rPr>
            </a:br>
            <a:r>
              <a:rPr lang="es-MX" sz="2800" dirty="0">
                <a:solidFill>
                  <a:schemeClr val="accent6">
                    <a:lumMod val="50000"/>
                  </a:schemeClr>
                </a:solidFill>
              </a:rPr>
              <a:t>Un conjunto importante de reacciones que se dan en solución acuosa, puede </a:t>
            </a:r>
            <a:r>
              <a:rPr lang="es-MX" sz="2800" dirty="0" smtClean="0">
                <a:solidFill>
                  <a:schemeClr val="accent6">
                    <a:lumMod val="50000"/>
                  </a:schemeClr>
                </a:solidFill>
              </a:rPr>
              <a:t>ser clasificada </a:t>
            </a:r>
            <a:r>
              <a:rPr lang="es-MX" sz="2800" dirty="0">
                <a:solidFill>
                  <a:schemeClr val="accent6">
                    <a:lumMod val="50000"/>
                  </a:schemeClr>
                </a:solidFill>
              </a:rPr>
              <a:t>como </a:t>
            </a:r>
            <a:r>
              <a:rPr lang="es-MX" sz="2800" i="1" dirty="0">
                <a:solidFill>
                  <a:schemeClr val="accent6">
                    <a:lumMod val="50000"/>
                  </a:schemeClr>
                </a:solidFill>
              </a:rPr>
              <a:t>reacciones ácido-base</a:t>
            </a:r>
            <a:r>
              <a:rPr lang="es-MX" sz="2800" dirty="0">
                <a:solidFill>
                  <a:schemeClr val="accent6">
                    <a:lumMod val="50000"/>
                  </a:schemeClr>
                </a:solidFill>
              </a:rPr>
              <a:t>. </a:t>
            </a:r>
            <a:r>
              <a:rPr lang="es-MX" sz="2800" dirty="0" smtClean="0">
                <a:solidFill>
                  <a:schemeClr val="accent6">
                    <a:lumMod val="50000"/>
                  </a:schemeClr>
                </a:solidFill>
              </a:rPr>
              <a:t/>
            </a:r>
            <a:br>
              <a:rPr lang="es-MX" sz="2800" dirty="0" smtClean="0">
                <a:solidFill>
                  <a:schemeClr val="accent6">
                    <a:lumMod val="50000"/>
                  </a:schemeClr>
                </a:solidFill>
              </a:rPr>
            </a:br>
            <a:r>
              <a:rPr lang="es-MX" sz="2800" dirty="0">
                <a:solidFill>
                  <a:schemeClr val="accent6">
                    <a:lumMod val="50000"/>
                  </a:schemeClr>
                </a:solidFill>
              </a:rPr>
              <a:t/>
            </a:r>
            <a:br>
              <a:rPr lang="es-MX" sz="2800" dirty="0">
                <a:solidFill>
                  <a:schemeClr val="accent6">
                    <a:lumMod val="50000"/>
                  </a:schemeClr>
                </a:solidFill>
              </a:rPr>
            </a:br>
            <a:r>
              <a:rPr lang="es-MX" sz="2800" dirty="0" smtClean="0">
                <a:solidFill>
                  <a:schemeClr val="accent6">
                    <a:lumMod val="50000"/>
                  </a:schemeClr>
                </a:solidFill>
              </a:rPr>
              <a:t>Hay </a:t>
            </a:r>
            <a:r>
              <a:rPr lang="es-MX" sz="2800" dirty="0">
                <a:solidFill>
                  <a:schemeClr val="accent6">
                    <a:lumMod val="50000"/>
                  </a:schemeClr>
                </a:solidFill>
              </a:rPr>
              <a:t>múltiples definiciones ácido-base, </a:t>
            </a:r>
            <a:r>
              <a:rPr lang="es-MX" sz="2800" dirty="0" smtClean="0">
                <a:solidFill>
                  <a:schemeClr val="accent6">
                    <a:lumMod val="50000"/>
                  </a:schemeClr>
                </a:solidFill>
              </a:rPr>
              <a:t>cada una </a:t>
            </a:r>
            <a:r>
              <a:rPr lang="es-MX" sz="2800" dirty="0">
                <a:solidFill>
                  <a:schemeClr val="accent6">
                    <a:lumMod val="50000"/>
                  </a:schemeClr>
                </a:solidFill>
              </a:rPr>
              <a:t>de </a:t>
            </a:r>
            <a:r>
              <a:rPr lang="es-MX" sz="2800" dirty="0" smtClean="0">
                <a:solidFill>
                  <a:schemeClr val="accent6">
                    <a:lumMod val="50000"/>
                  </a:schemeClr>
                </a:solidFill>
              </a:rPr>
              <a:t>las </a:t>
            </a:r>
            <a:r>
              <a:rPr lang="es-MX" sz="2800" dirty="0">
                <a:solidFill>
                  <a:schemeClr val="accent6">
                    <a:lumMod val="50000"/>
                  </a:schemeClr>
                </a:solidFill>
              </a:rPr>
              <a:t>cuales tiene utilidad aplicada al sistema o a la reacción química que </a:t>
            </a:r>
            <a:r>
              <a:rPr lang="es-MX" sz="2800" dirty="0" smtClean="0">
                <a:solidFill>
                  <a:schemeClr val="accent6">
                    <a:lumMod val="50000"/>
                  </a:schemeClr>
                </a:solidFill>
              </a:rPr>
              <a:t>se considere</a:t>
            </a:r>
            <a:r>
              <a:rPr lang="es-MX" sz="2800" dirty="0">
                <a:solidFill>
                  <a:schemeClr val="accent6">
                    <a:lumMod val="50000"/>
                  </a:schemeClr>
                </a:solidFill>
              </a:rPr>
              <a:t>. </a:t>
            </a:r>
          </a:p>
        </p:txBody>
      </p:sp>
    </p:spTree>
    <p:extLst>
      <p:ext uri="{BB962C8B-B14F-4D97-AF65-F5344CB8AC3E}">
        <p14:creationId xmlns:p14="http://schemas.microsoft.com/office/powerpoint/2010/main" val="1920937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92696"/>
            <a:ext cx="5688632" cy="4752528"/>
          </a:xfrm>
        </p:spPr>
        <p:txBody>
          <a:bodyPr>
            <a:noAutofit/>
          </a:bodyPr>
          <a:lstStyle/>
          <a:p>
            <a:r>
              <a:rPr lang="es-MX" sz="2800" dirty="0" smtClean="0">
                <a:solidFill>
                  <a:schemeClr val="accent6">
                    <a:lumMod val="50000"/>
                  </a:schemeClr>
                </a:solidFill>
              </a:rPr>
              <a:t>Siendo </a:t>
            </a:r>
            <a:r>
              <a:rPr lang="es-MX" sz="2800" dirty="0">
                <a:solidFill>
                  <a:schemeClr val="accent6">
                    <a:lumMod val="50000"/>
                  </a:schemeClr>
                </a:solidFill>
              </a:rPr>
              <a:t>el agua un solvente protónico, que se disocia parcialmente liberando</a:t>
            </a:r>
            <a:br>
              <a:rPr lang="es-MX" sz="2800" dirty="0">
                <a:solidFill>
                  <a:schemeClr val="accent6">
                    <a:lumMod val="50000"/>
                  </a:schemeClr>
                </a:solidFill>
              </a:rPr>
            </a:br>
            <a:r>
              <a:rPr lang="es-MX" sz="2800" dirty="0">
                <a:solidFill>
                  <a:schemeClr val="accent6">
                    <a:lumMod val="50000"/>
                  </a:schemeClr>
                </a:solidFill>
              </a:rPr>
              <a:t>iones hidrógeno, resulta muy útil la definición ácido-base de </a:t>
            </a:r>
            <a:r>
              <a:rPr lang="es-MX" sz="2800" dirty="0" err="1">
                <a:solidFill>
                  <a:schemeClr val="accent6">
                    <a:lumMod val="50000"/>
                  </a:schemeClr>
                </a:solidFill>
              </a:rPr>
              <a:t>Brönsted-Lowry</a:t>
            </a:r>
            <a:r>
              <a:rPr lang="es-MX" sz="2800" dirty="0">
                <a:solidFill>
                  <a:schemeClr val="accent6">
                    <a:lumMod val="50000"/>
                  </a:schemeClr>
                </a:solidFill>
              </a:rPr>
              <a:t> </a:t>
            </a:r>
            <a:r>
              <a:rPr lang="es-MX" sz="2800" dirty="0" smtClean="0">
                <a:solidFill>
                  <a:schemeClr val="accent6">
                    <a:lumMod val="50000"/>
                  </a:schemeClr>
                </a:solidFill>
              </a:rPr>
              <a:t>para sistematizar </a:t>
            </a:r>
            <a:r>
              <a:rPr lang="es-MX" sz="2800" dirty="0">
                <a:solidFill>
                  <a:schemeClr val="accent6">
                    <a:lumMod val="50000"/>
                  </a:schemeClr>
                </a:solidFill>
              </a:rPr>
              <a:t>estas reacciones en medio acuoso</a:t>
            </a:r>
            <a:r>
              <a:rPr lang="es-MX" sz="2800" dirty="0" smtClean="0">
                <a:solidFill>
                  <a:schemeClr val="accent6">
                    <a:lumMod val="50000"/>
                  </a:schemeClr>
                </a:solidFill>
              </a:rPr>
              <a:t>.</a:t>
            </a:r>
            <a:endParaRPr lang="es-MX" sz="2800" dirty="0">
              <a:solidFill>
                <a:schemeClr val="accent6">
                  <a:lumMod val="50000"/>
                </a:schemeClr>
              </a:solidFill>
            </a:endParaRPr>
          </a:p>
        </p:txBody>
      </p:sp>
    </p:spTree>
    <p:extLst>
      <p:ext uri="{BB962C8B-B14F-4D97-AF65-F5344CB8AC3E}">
        <p14:creationId xmlns:p14="http://schemas.microsoft.com/office/powerpoint/2010/main" val="2693860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932040" y="332656"/>
            <a:ext cx="3667944" cy="864096"/>
          </a:xfrm>
        </p:spPr>
        <p:txBody>
          <a:bodyPr>
            <a:normAutofit/>
          </a:bodyPr>
          <a:lstStyle/>
          <a:p>
            <a:r>
              <a:rPr lang="es-MX" b="1" dirty="0" smtClean="0">
                <a:solidFill>
                  <a:schemeClr val="accent6">
                    <a:lumMod val="50000"/>
                  </a:schemeClr>
                </a:solidFill>
              </a:rPr>
              <a:t>Indicador</a:t>
            </a:r>
            <a:endParaRPr lang="es-MX" sz="4000" dirty="0">
              <a:solidFill>
                <a:schemeClr val="accent6">
                  <a:lumMod val="50000"/>
                </a:schemeClr>
              </a:solidFill>
            </a:endParaRPr>
          </a:p>
        </p:txBody>
      </p:sp>
      <p:sp>
        <p:nvSpPr>
          <p:cNvPr id="3" name="2 Subtítulo"/>
          <p:cNvSpPr>
            <a:spLocks noGrp="1"/>
          </p:cNvSpPr>
          <p:nvPr>
            <p:ph type="subTitle" idx="1"/>
          </p:nvPr>
        </p:nvSpPr>
        <p:spPr>
          <a:xfrm>
            <a:off x="683568" y="1556792"/>
            <a:ext cx="6840760" cy="5112568"/>
          </a:xfrm>
        </p:spPr>
        <p:txBody>
          <a:bodyPr>
            <a:noAutofit/>
          </a:bodyPr>
          <a:lstStyle/>
          <a:p>
            <a:r>
              <a:rPr lang="es-MX" sz="2800" dirty="0" smtClean="0">
                <a:solidFill>
                  <a:schemeClr val="accent6">
                    <a:lumMod val="50000"/>
                  </a:schemeClr>
                </a:solidFill>
              </a:rPr>
              <a:t>Un indicador </a:t>
            </a:r>
            <a:r>
              <a:rPr lang="es-MX" sz="2800" dirty="0">
                <a:solidFill>
                  <a:schemeClr val="accent6">
                    <a:lumMod val="50000"/>
                  </a:schemeClr>
                </a:solidFill>
              </a:rPr>
              <a:t>es una sustancia que siendo ácidos o bases débiles al añadirse a una muestra sobre la que se desea realizar el análisis, se produce un cambio químico que es apreciable. Este cambio en el indicador se produce debido a que durante el análisis se lleva a cabo un cambio en las condiciones de la muestra e indica el punto final de la valoración. </a:t>
            </a:r>
            <a:endParaRPr lang="es-MX" sz="2600" dirty="0" smtClean="0">
              <a:solidFill>
                <a:schemeClr val="accent6">
                  <a:lumMod val="50000"/>
                </a:schemeClr>
              </a:solidFill>
            </a:endParaRPr>
          </a:p>
        </p:txBody>
      </p:sp>
    </p:spTree>
    <p:extLst>
      <p:ext uri="{BB962C8B-B14F-4D97-AF65-F5344CB8AC3E}">
        <p14:creationId xmlns:p14="http://schemas.microsoft.com/office/powerpoint/2010/main" val="3708701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1556792"/>
            <a:ext cx="6840760" cy="5112568"/>
          </a:xfrm>
        </p:spPr>
        <p:txBody>
          <a:bodyPr>
            <a:noAutofit/>
          </a:bodyPr>
          <a:lstStyle/>
          <a:p>
            <a:r>
              <a:rPr lang="es-MX" sz="2800" dirty="0" smtClean="0">
                <a:solidFill>
                  <a:schemeClr val="accent6">
                    <a:lumMod val="50000"/>
                  </a:schemeClr>
                </a:solidFill>
              </a:rPr>
              <a:t>El </a:t>
            </a:r>
            <a:r>
              <a:rPr lang="es-MX" sz="2800" dirty="0">
                <a:solidFill>
                  <a:schemeClr val="accent6">
                    <a:lumMod val="50000"/>
                  </a:schemeClr>
                </a:solidFill>
              </a:rPr>
              <a:t>funcionamiento y la razón de este cambio varían </a:t>
            </a:r>
            <a:r>
              <a:rPr lang="es-MX" sz="2800" dirty="0" smtClean="0">
                <a:solidFill>
                  <a:schemeClr val="accent6">
                    <a:lumMod val="50000"/>
                  </a:schemeClr>
                </a:solidFill>
              </a:rPr>
              <a:t>según </a:t>
            </a:r>
            <a:r>
              <a:rPr lang="es-MX" sz="2800" dirty="0">
                <a:solidFill>
                  <a:schemeClr val="accent6">
                    <a:lumMod val="50000"/>
                  </a:schemeClr>
                </a:solidFill>
              </a:rPr>
              <a:t>el tipo de valoración y el indicador. </a:t>
            </a:r>
            <a:endParaRPr lang="es-MX" sz="2800" dirty="0" smtClean="0">
              <a:solidFill>
                <a:schemeClr val="accent6">
                  <a:lumMod val="50000"/>
                </a:schemeClr>
              </a:solidFill>
            </a:endParaRPr>
          </a:p>
          <a:p>
            <a:endParaRPr lang="es-MX" sz="2800" dirty="0">
              <a:solidFill>
                <a:schemeClr val="accent6">
                  <a:lumMod val="50000"/>
                </a:schemeClr>
              </a:solidFill>
            </a:endParaRPr>
          </a:p>
          <a:p>
            <a:r>
              <a:rPr lang="es-MX" sz="2800" dirty="0" smtClean="0">
                <a:solidFill>
                  <a:schemeClr val="accent6">
                    <a:lumMod val="50000"/>
                  </a:schemeClr>
                </a:solidFill>
              </a:rPr>
              <a:t>Los </a:t>
            </a:r>
            <a:r>
              <a:rPr lang="es-MX" sz="2800" dirty="0">
                <a:solidFill>
                  <a:schemeClr val="accent6">
                    <a:lumMod val="50000"/>
                  </a:schemeClr>
                </a:solidFill>
              </a:rPr>
              <a:t>indicadores más usados son los indicadores de pH como </a:t>
            </a:r>
            <a:r>
              <a:rPr lang="es-MX" sz="2800" dirty="0" smtClean="0">
                <a:solidFill>
                  <a:schemeClr val="accent6">
                    <a:lumMod val="50000"/>
                  </a:schemeClr>
                </a:solidFill>
              </a:rPr>
              <a:t>el </a:t>
            </a:r>
            <a:r>
              <a:rPr lang="es-MX" sz="2800" dirty="0">
                <a:solidFill>
                  <a:schemeClr val="accent6">
                    <a:lumMod val="50000"/>
                  </a:schemeClr>
                </a:solidFill>
              </a:rPr>
              <a:t>rojo de metilo, </a:t>
            </a:r>
            <a:r>
              <a:rPr lang="es-MX" sz="2800" dirty="0" smtClean="0">
                <a:solidFill>
                  <a:schemeClr val="accent6">
                    <a:lumMod val="50000"/>
                  </a:schemeClr>
                </a:solidFill>
              </a:rPr>
              <a:t>la fenolftaleína, el naranja de metilo.</a:t>
            </a:r>
            <a:endParaRPr lang="es-MX" sz="2600" dirty="0" smtClean="0">
              <a:solidFill>
                <a:schemeClr val="accent6">
                  <a:lumMod val="50000"/>
                </a:schemeClr>
              </a:solidFill>
            </a:endParaRPr>
          </a:p>
        </p:txBody>
      </p:sp>
    </p:spTree>
    <p:extLst>
      <p:ext uri="{BB962C8B-B14F-4D97-AF65-F5344CB8AC3E}">
        <p14:creationId xmlns:p14="http://schemas.microsoft.com/office/powerpoint/2010/main" val="3132245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Resultado de imagen para tabla de indicadores de ph"/>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7848872" cy="5904656"/>
          </a:xfrm>
          <a:prstGeom prst="rect">
            <a:avLst/>
          </a:prstGeom>
          <a:noFill/>
          <a:ln>
            <a:noFill/>
          </a:ln>
        </p:spPr>
      </p:pic>
    </p:spTree>
    <p:extLst>
      <p:ext uri="{BB962C8B-B14F-4D97-AF65-F5344CB8AC3E}">
        <p14:creationId xmlns:p14="http://schemas.microsoft.com/office/powerpoint/2010/main" val="1879490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Resultado de imagen para tabla de indicadores de ph"/>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7632848" cy="5760640"/>
          </a:xfrm>
          <a:prstGeom prst="rect">
            <a:avLst/>
          </a:prstGeom>
          <a:noFill/>
          <a:ln>
            <a:noFill/>
          </a:ln>
        </p:spPr>
      </p:pic>
    </p:spTree>
    <p:extLst>
      <p:ext uri="{BB962C8B-B14F-4D97-AF65-F5344CB8AC3E}">
        <p14:creationId xmlns:p14="http://schemas.microsoft.com/office/powerpoint/2010/main" val="3833331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Resultado de imagen para tabla de indicadores de ph"/>
          <p:cNvPicPr/>
          <p:nvPr/>
        </p:nvPicPr>
        <p:blipFill>
          <a:blip r:embed="rId2">
            <a:extLst>
              <a:ext uri="{28A0092B-C50C-407E-A947-70E740481C1C}">
                <a14:useLocalDpi xmlns:a14="http://schemas.microsoft.com/office/drawing/2010/main" val="0"/>
              </a:ext>
            </a:extLst>
          </a:blip>
          <a:srcRect/>
          <a:stretch>
            <a:fillRect/>
          </a:stretch>
        </p:blipFill>
        <p:spPr bwMode="auto">
          <a:xfrm>
            <a:off x="611560" y="692696"/>
            <a:ext cx="7920880" cy="5544615"/>
          </a:xfrm>
          <a:prstGeom prst="rect">
            <a:avLst/>
          </a:prstGeom>
          <a:noFill/>
          <a:ln>
            <a:noFill/>
          </a:ln>
        </p:spPr>
      </p:pic>
    </p:spTree>
    <p:extLst>
      <p:ext uri="{BB962C8B-B14F-4D97-AF65-F5344CB8AC3E}">
        <p14:creationId xmlns:p14="http://schemas.microsoft.com/office/powerpoint/2010/main" val="3725189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2" cstate="print"/>
          <a:srcRect/>
          <a:stretch>
            <a:fillRect/>
          </a:stretch>
        </p:blipFill>
        <p:spPr bwMode="auto">
          <a:xfrm>
            <a:off x="323528" y="980728"/>
            <a:ext cx="8352928" cy="4824536"/>
          </a:xfrm>
          <a:prstGeom prst="rect">
            <a:avLst/>
          </a:prstGeom>
          <a:noFill/>
          <a:ln w="9525">
            <a:noFill/>
            <a:miter lim="800000"/>
            <a:headEnd/>
            <a:tailEnd/>
          </a:ln>
        </p:spPr>
      </p:pic>
    </p:spTree>
    <p:extLst>
      <p:ext uri="{BB962C8B-B14F-4D97-AF65-F5344CB8AC3E}">
        <p14:creationId xmlns:p14="http://schemas.microsoft.com/office/powerpoint/2010/main" val="1313813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7" y="711862"/>
            <a:ext cx="6120680" cy="1077218"/>
          </a:xfrm>
          <a:prstGeom prst="rect">
            <a:avLst/>
          </a:prstGeom>
        </p:spPr>
        <p:txBody>
          <a:bodyPr wrap="square">
            <a:spAutoFit/>
          </a:bodyPr>
          <a:lstStyle/>
          <a:p>
            <a:pPr lvl="0"/>
            <a:r>
              <a:rPr lang="es-MX" sz="3200" dirty="0">
                <a:solidFill>
                  <a:schemeClr val="accent6">
                    <a:lumMod val="50000"/>
                  </a:schemeClr>
                </a:solidFill>
              </a:rPr>
              <a:t>Práctica No. 4</a:t>
            </a:r>
            <a:endParaRPr lang="es-MX" sz="3200" dirty="0" smtClean="0">
              <a:solidFill>
                <a:schemeClr val="accent6">
                  <a:lumMod val="50000"/>
                </a:schemeClr>
              </a:solidFill>
            </a:endParaRPr>
          </a:p>
          <a:p>
            <a:pPr lvl="0"/>
            <a:r>
              <a:rPr lang="es-MX" sz="3200" dirty="0" smtClean="0">
                <a:solidFill>
                  <a:schemeClr val="accent6">
                    <a:lumMod val="50000"/>
                  </a:schemeClr>
                </a:solidFill>
              </a:rPr>
              <a:t>Valoración por retroceso</a:t>
            </a:r>
          </a:p>
        </p:txBody>
      </p:sp>
      <p:sp>
        <p:nvSpPr>
          <p:cNvPr id="3" name="2 CuadroTexto"/>
          <p:cNvSpPr txBox="1"/>
          <p:nvPr/>
        </p:nvSpPr>
        <p:spPr>
          <a:xfrm>
            <a:off x="1105353" y="2276872"/>
            <a:ext cx="6840760" cy="3539430"/>
          </a:xfrm>
          <a:prstGeom prst="rect">
            <a:avLst/>
          </a:prstGeom>
          <a:noFill/>
        </p:spPr>
        <p:txBody>
          <a:bodyPr wrap="square" rtlCol="0">
            <a:spAutoFit/>
          </a:bodyPr>
          <a:lstStyle/>
          <a:p>
            <a:r>
              <a:rPr lang="es-MX" sz="3200" dirty="0" smtClean="0">
                <a:solidFill>
                  <a:schemeClr val="accent6">
                    <a:lumMod val="50000"/>
                  </a:schemeClr>
                </a:solidFill>
              </a:rPr>
              <a:t>Objetivos</a:t>
            </a:r>
          </a:p>
          <a:p>
            <a:endParaRPr lang="es-MX" sz="3200" dirty="0">
              <a:solidFill>
                <a:schemeClr val="accent6">
                  <a:lumMod val="50000"/>
                </a:schemeClr>
              </a:solidFill>
            </a:endParaRPr>
          </a:p>
          <a:p>
            <a:pPr marL="457200" lvl="0" indent="-457200">
              <a:buFont typeface="Wingdings" panose="05000000000000000000" pitchFamily="2" charset="2"/>
              <a:buChar char="v"/>
            </a:pPr>
            <a:r>
              <a:rPr lang="es-MX" sz="3200" dirty="0">
                <a:solidFill>
                  <a:schemeClr val="accent6">
                    <a:lumMod val="50000"/>
                  </a:schemeClr>
                </a:solidFill>
              </a:rPr>
              <a:t>Aprender a realizar una titulación por retroceso.</a:t>
            </a:r>
          </a:p>
          <a:p>
            <a:pPr marL="457200" lvl="0" indent="-457200">
              <a:buFont typeface="Wingdings" panose="05000000000000000000" pitchFamily="2" charset="2"/>
              <a:buChar char="v"/>
            </a:pPr>
            <a:r>
              <a:rPr lang="es-MX" sz="3200" dirty="0">
                <a:solidFill>
                  <a:schemeClr val="accent6">
                    <a:lumMod val="50000"/>
                  </a:schemeClr>
                </a:solidFill>
              </a:rPr>
              <a:t>Determinar la concentración de carbonato de calcio en una muestra</a:t>
            </a:r>
            <a:r>
              <a:rPr lang="es-MX" sz="3200" dirty="0" smtClean="0">
                <a:solidFill>
                  <a:schemeClr val="accent6">
                    <a:lumMod val="50000"/>
                  </a:schemeClr>
                </a:solidFill>
              </a:rPr>
              <a:t>.</a:t>
            </a:r>
            <a:endParaRPr lang="es-MX" sz="3200" dirty="0">
              <a:solidFill>
                <a:schemeClr val="accent6">
                  <a:lumMod val="50000"/>
                </a:schemeClr>
              </a:solidFill>
            </a:endParaRPr>
          </a:p>
        </p:txBody>
      </p:sp>
    </p:spTree>
    <p:extLst>
      <p:ext uri="{BB962C8B-B14F-4D97-AF65-F5344CB8AC3E}">
        <p14:creationId xmlns:p14="http://schemas.microsoft.com/office/powerpoint/2010/main" val="4289926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476672"/>
            <a:ext cx="3744416" cy="794519"/>
          </a:xfrm>
        </p:spPr>
        <p:txBody>
          <a:bodyPr/>
          <a:lstStyle/>
          <a:p>
            <a:r>
              <a:rPr lang="es-ES" dirty="0" smtClean="0">
                <a:solidFill>
                  <a:schemeClr val="accent6">
                    <a:lumMod val="50000"/>
                  </a:schemeClr>
                </a:solidFill>
              </a:rPr>
              <a:t>Objetivo </a:t>
            </a:r>
            <a:endParaRPr lang="es-MX" dirty="0">
              <a:solidFill>
                <a:schemeClr val="accent6">
                  <a:lumMod val="50000"/>
                </a:schemeClr>
              </a:solidFill>
            </a:endParaRPr>
          </a:p>
        </p:txBody>
      </p:sp>
      <p:sp>
        <p:nvSpPr>
          <p:cNvPr id="3" name="2 Subtítulo"/>
          <p:cNvSpPr>
            <a:spLocks noGrp="1"/>
          </p:cNvSpPr>
          <p:nvPr>
            <p:ph type="subTitle" idx="1"/>
          </p:nvPr>
        </p:nvSpPr>
        <p:spPr>
          <a:xfrm>
            <a:off x="683568" y="1700808"/>
            <a:ext cx="7056784" cy="4464496"/>
          </a:xfrm>
        </p:spPr>
        <p:txBody>
          <a:bodyPr>
            <a:noAutofit/>
          </a:bodyPr>
          <a:lstStyle/>
          <a:p>
            <a:pPr marL="457200" indent="-457200">
              <a:buFont typeface="Calibri" panose="020F0502020204030204" pitchFamily="34" charset="0"/>
              <a:buChar char="₪"/>
            </a:pPr>
            <a:r>
              <a:rPr lang="es-MX" sz="2800" dirty="0">
                <a:solidFill>
                  <a:schemeClr val="accent6">
                    <a:lumMod val="50000"/>
                  </a:schemeClr>
                </a:solidFill>
              </a:rPr>
              <a:t>Analizar experimentalmente la actividad de ácidos y bases fuertes y débiles, empleando parámetros de medición como, el pH, el uso de indicadores; lo cual llevará al alumno al cálculo de la concentración de soluciones (valoraciones directas e indirectas, empleando patrones primarios y secundarios)</a:t>
            </a:r>
            <a:endParaRPr lang="es-MX" sz="2800" dirty="0">
              <a:solidFill>
                <a:schemeClr val="accent6">
                  <a:lumMod val="50000"/>
                </a:schemeClr>
              </a:solidFill>
            </a:endParaRPr>
          </a:p>
        </p:txBody>
      </p:sp>
    </p:spTree>
    <p:extLst>
      <p:ext uri="{BB962C8B-B14F-4D97-AF65-F5344CB8AC3E}">
        <p14:creationId xmlns:p14="http://schemas.microsoft.com/office/powerpoint/2010/main" val="2077548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764704"/>
            <a:ext cx="7128792" cy="5262979"/>
          </a:xfrm>
          <a:prstGeom prst="rect">
            <a:avLst/>
          </a:prstGeom>
        </p:spPr>
        <p:txBody>
          <a:bodyPr wrap="square">
            <a:spAutoFit/>
          </a:bodyPr>
          <a:lstStyle/>
          <a:p>
            <a:pPr algn="just"/>
            <a:r>
              <a:rPr lang="es-MX" sz="2800" dirty="0">
                <a:solidFill>
                  <a:schemeClr val="accent6">
                    <a:lumMod val="50000"/>
                  </a:schemeClr>
                </a:solidFill>
              </a:rPr>
              <a:t>En una valoración por retroceso se invierte el sentido de la valoración, es decir en lugar de valorar el analito se añade una cantidad conocida de reactivo estándar y se valora  el exceso que no reaccionó con la muestra original.</a:t>
            </a:r>
          </a:p>
          <a:p>
            <a:pPr algn="just"/>
            <a:endParaRPr lang="es-MX" sz="2800" dirty="0">
              <a:solidFill>
                <a:schemeClr val="accent6">
                  <a:lumMod val="50000"/>
                </a:schemeClr>
              </a:solidFill>
            </a:endParaRPr>
          </a:p>
          <a:p>
            <a:pPr algn="just"/>
            <a:r>
              <a:rPr lang="es-MX" sz="2800" dirty="0">
                <a:solidFill>
                  <a:schemeClr val="accent6">
                    <a:lumMod val="50000"/>
                  </a:schemeClr>
                </a:solidFill>
              </a:rPr>
              <a:t>Este método es útil cuando la reacción entre el analito y el titulante es lenta o cuando el punto final por retroceso es mas fácil de identificar.</a:t>
            </a:r>
          </a:p>
        </p:txBody>
      </p:sp>
    </p:spTree>
    <p:extLst>
      <p:ext uri="{BB962C8B-B14F-4D97-AF65-F5344CB8AC3E}">
        <p14:creationId xmlns:p14="http://schemas.microsoft.com/office/powerpoint/2010/main" val="17630429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3240360" cy="1143000"/>
          </a:xfrm>
        </p:spPr>
        <p:txBody>
          <a:bodyPr/>
          <a:lstStyle/>
          <a:p>
            <a:r>
              <a:rPr lang="es-ES" dirty="0" smtClean="0">
                <a:solidFill>
                  <a:schemeClr val="accent6">
                    <a:lumMod val="50000"/>
                  </a:schemeClr>
                </a:solidFill>
              </a:rPr>
              <a:t>Cuestionario </a:t>
            </a:r>
            <a:endParaRPr lang="es-MX" dirty="0">
              <a:solidFill>
                <a:schemeClr val="accent6">
                  <a:lumMod val="50000"/>
                </a:schemeClr>
              </a:solidFill>
            </a:endParaRPr>
          </a:p>
        </p:txBody>
      </p:sp>
      <p:sp>
        <p:nvSpPr>
          <p:cNvPr id="3" name="2 Marcador de contenido"/>
          <p:cNvSpPr>
            <a:spLocks noGrp="1"/>
          </p:cNvSpPr>
          <p:nvPr>
            <p:ph idx="1"/>
          </p:nvPr>
        </p:nvSpPr>
        <p:spPr>
          <a:xfrm>
            <a:off x="971600" y="2060848"/>
            <a:ext cx="7056784" cy="3629000"/>
          </a:xfrm>
        </p:spPr>
        <p:txBody>
          <a:bodyPr>
            <a:normAutofit/>
          </a:bodyPr>
          <a:lstStyle/>
          <a:p>
            <a:pPr lvl="0"/>
            <a:r>
              <a:rPr lang="es-MX" sz="2800" dirty="0">
                <a:solidFill>
                  <a:schemeClr val="accent6">
                    <a:lumMod val="50000"/>
                  </a:schemeClr>
                </a:solidFill>
              </a:rPr>
              <a:t>¿En qué ocasiones es necesario realizar una valoración directa y cuando una indirecta?</a:t>
            </a:r>
          </a:p>
          <a:p>
            <a:pPr lvl="0"/>
            <a:r>
              <a:rPr lang="es-MX" sz="2800" dirty="0">
                <a:solidFill>
                  <a:schemeClr val="accent6">
                    <a:lumMod val="50000"/>
                  </a:schemeClr>
                </a:solidFill>
              </a:rPr>
              <a:t>Investiga en la bibliografía otro caso en el que sea recomendable realizar una valoración indirecta y explícala</a:t>
            </a:r>
            <a:r>
              <a:rPr lang="es-MX" sz="2800" dirty="0" smtClean="0">
                <a:solidFill>
                  <a:schemeClr val="accent6">
                    <a:lumMod val="50000"/>
                  </a:schemeClr>
                </a:solidFill>
              </a:rPr>
              <a:t>.</a:t>
            </a:r>
            <a:endParaRPr lang="es-MX" sz="2800" dirty="0">
              <a:solidFill>
                <a:schemeClr val="accent6">
                  <a:lumMod val="50000"/>
                </a:schemeClr>
              </a:solidFill>
            </a:endParaRPr>
          </a:p>
        </p:txBody>
      </p:sp>
    </p:spTree>
    <p:extLst>
      <p:ext uri="{BB962C8B-B14F-4D97-AF65-F5344CB8AC3E}">
        <p14:creationId xmlns:p14="http://schemas.microsoft.com/office/powerpoint/2010/main" val="3423579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260648"/>
            <a:ext cx="5244863" cy="1877437"/>
          </a:xfrm>
          <a:prstGeom prst="rect">
            <a:avLst/>
          </a:prstGeom>
        </p:spPr>
        <p:txBody>
          <a:bodyPr wrap="square">
            <a:spAutoFit/>
          </a:bodyPr>
          <a:lstStyle/>
          <a:p>
            <a:pPr lvl="0" algn="ctr"/>
            <a:r>
              <a:rPr lang="es-MX" sz="3200" dirty="0">
                <a:solidFill>
                  <a:schemeClr val="accent6">
                    <a:lumMod val="50000"/>
                  </a:schemeClr>
                </a:solidFill>
              </a:rPr>
              <a:t>Práctica </a:t>
            </a:r>
            <a:r>
              <a:rPr lang="es-MX" sz="3200" dirty="0" smtClean="0">
                <a:solidFill>
                  <a:schemeClr val="accent6">
                    <a:lumMod val="50000"/>
                  </a:schemeClr>
                </a:solidFill>
              </a:rPr>
              <a:t> </a:t>
            </a:r>
            <a:r>
              <a:rPr lang="es-MX" sz="3200" dirty="0">
                <a:solidFill>
                  <a:schemeClr val="accent6">
                    <a:lumMod val="50000"/>
                  </a:schemeClr>
                </a:solidFill>
              </a:rPr>
              <a:t>5</a:t>
            </a:r>
            <a:endParaRPr lang="es-MX" sz="3200" dirty="0" smtClean="0">
              <a:solidFill>
                <a:schemeClr val="accent6">
                  <a:lumMod val="50000"/>
                </a:schemeClr>
              </a:solidFill>
            </a:endParaRPr>
          </a:p>
          <a:p>
            <a:pPr lvl="0"/>
            <a:r>
              <a:rPr lang="es-MX" sz="3200" dirty="0" smtClean="0">
                <a:solidFill>
                  <a:schemeClr val="accent6">
                    <a:lumMod val="50000"/>
                  </a:schemeClr>
                </a:solidFill>
              </a:rPr>
              <a:t>Identificación de especies en solución  </a:t>
            </a:r>
          </a:p>
          <a:p>
            <a:pPr lvl="0" algn="ctr"/>
            <a:endParaRPr lang="es-MX" sz="2000" b="1" cap="all" dirty="0">
              <a:solidFill>
                <a:prstClr val="black"/>
              </a:solidFill>
            </a:endParaRPr>
          </a:p>
        </p:txBody>
      </p:sp>
      <p:sp>
        <p:nvSpPr>
          <p:cNvPr id="4" name="3 CuadroTexto"/>
          <p:cNvSpPr txBox="1"/>
          <p:nvPr/>
        </p:nvSpPr>
        <p:spPr>
          <a:xfrm>
            <a:off x="179512" y="4097704"/>
            <a:ext cx="5490021" cy="2246769"/>
          </a:xfrm>
          <a:prstGeom prst="rect">
            <a:avLst/>
          </a:prstGeom>
          <a:noFill/>
        </p:spPr>
        <p:txBody>
          <a:bodyPr wrap="square" rtlCol="0">
            <a:spAutoFit/>
          </a:bodyPr>
          <a:lstStyle/>
          <a:p>
            <a:r>
              <a:rPr lang="es-MX" sz="2800" b="1" dirty="0">
                <a:solidFill>
                  <a:schemeClr val="accent6">
                    <a:lumMod val="50000"/>
                  </a:schemeClr>
                </a:solidFill>
              </a:rPr>
              <a:t>Objetivo</a:t>
            </a:r>
            <a:endParaRPr lang="es-MX" sz="2800" dirty="0">
              <a:solidFill>
                <a:schemeClr val="accent6">
                  <a:lumMod val="50000"/>
                </a:schemeClr>
              </a:solidFill>
            </a:endParaRPr>
          </a:p>
          <a:p>
            <a:pPr lvl="0"/>
            <a:r>
              <a:rPr lang="es-MX" sz="2800" dirty="0">
                <a:solidFill>
                  <a:schemeClr val="accent6">
                    <a:lumMod val="50000"/>
                  </a:schemeClr>
                </a:solidFill>
              </a:rPr>
              <a:t>Aprender a diferenciar soluciones de carbonato, bicarbonato e hidróxido de forma individual y en </a:t>
            </a:r>
            <a:r>
              <a:rPr lang="es-MX" sz="2800" dirty="0" smtClean="0">
                <a:solidFill>
                  <a:schemeClr val="accent6">
                    <a:lumMod val="50000"/>
                  </a:schemeClr>
                </a:solidFill>
              </a:rPr>
              <a:t>mezcla</a:t>
            </a:r>
            <a:endParaRPr lang="es-MX" sz="2800" dirty="0">
              <a:solidFill>
                <a:schemeClr val="accent6">
                  <a:lumMod val="50000"/>
                </a:schemeClr>
              </a:solidFill>
            </a:endParaRPr>
          </a:p>
        </p:txBody>
      </p:sp>
      <p:pic>
        <p:nvPicPr>
          <p:cNvPr id="1028" name="Picture 4" descr="C:\Users\Usuario-6\Pictures\SodiumHydrox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1628800"/>
            <a:ext cx="3668807" cy="2914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123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124744"/>
            <a:ext cx="7200800" cy="4608512"/>
          </a:xfrm>
        </p:spPr>
        <p:txBody>
          <a:bodyPr>
            <a:noAutofit/>
          </a:bodyPr>
          <a:lstStyle/>
          <a:p>
            <a:r>
              <a:rPr lang="es-MX" sz="2400" dirty="0">
                <a:solidFill>
                  <a:schemeClr val="accent6">
                    <a:lumMod val="50000"/>
                  </a:schemeClr>
                </a:solidFill>
              </a:rPr>
              <a:t>Diversas muestras de interés general, tales como </a:t>
            </a:r>
            <a:r>
              <a:rPr lang="es-MX" sz="2400" dirty="0" smtClean="0">
                <a:solidFill>
                  <a:schemeClr val="accent6">
                    <a:lumMod val="50000"/>
                  </a:schemeClr>
                </a:solidFill>
              </a:rPr>
              <a:t>sosa caustica, </a:t>
            </a:r>
            <a:r>
              <a:rPr lang="es-MX" sz="2400" dirty="0">
                <a:solidFill>
                  <a:schemeClr val="accent6">
                    <a:lumMod val="50000"/>
                  </a:schemeClr>
                </a:solidFill>
              </a:rPr>
              <a:t>cal o aguas naturales deben su alcalinidad a una o </a:t>
            </a:r>
            <a:r>
              <a:rPr lang="es-MX" sz="2400" dirty="0" smtClean="0">
                <a:solidFill>
                  <a:schemeClr val="accent6">
                    <a:lumMod val="50000"/>
                  </a:schemeClr>
                </a:solidFill>
              </a:rPr>
              <a:t>dos </a:t>
            </a:r>
            <a:r>
              <a:rPr lang="es-MX" sz="2400" dirty="0">
                <a:solidFill>
                  <a:schemeClr val="accent6">
                    <a:lumMod val="50000"/>
                  </a:schemeClr>
                </a:solidFill>
              </a:rPr>
              <a:t>de las siguientes especies: hidróxidos, carbonatos y/o </a:t>
            </a:r>
            <a:r>
              <a:rPr lang="es-MX" sz="2400" dirty="0" smtClean="0">
                <a:solidFill>
                  <a:schemeClr val="accent6">
                    <a:lumMod val="50000"/>
                  </a:schemeClr>
                </a:solidFill>
              </a:rPr>
              <a:t>bicarbonatos.</a:t>
            </a:r>
          </a:p>
          <a:p>
            <a:r>
              <a:rPr lang="es-MX" sz="2400" dirty="0" smtClean="0">
                <a:solidFill>
                  <a:schemeClr val="accent6">
                    <a:lumMod val="50000"/>
                  </a:schemeClr>
                </a:solidFill>
              </a:rPr>
              <a:t>De </a:t>
            </a:r>
            <a:r>
              <a:rPr lang="es-MX" sz="2400" dirty="0">
                <a:solidFill>
                  <a:schemeClr val="accent6">
                    <a:lumMod val="50000"/>
                  </a:schemeClr>
                </a:solidFill>
              </a:rPr>
              <a:t>estas tres especies que confieren alcalinidad sólo son compatibles las mezclas binarias </a:t>
            </a:r>
            <a:r>
              <a:rPr lang="es-MX" sz="2400" dirty="0" smtClean="0">
                <a:solidFill>
                  <a:schemeClr val="accent6">
                    <a:lumMod val="50000"/>
                  </a:schemeClr>
                </a:solidFill>
              </a:rPr>
              <a:t>de:</a:t>
            </a:r>
          </a:p>
          <a:p>
            <a:r>
              <a:rPr lang="es-MX" sz="2400" dirty="0" smtClean="0">
                <a:solidFill>
                  <a:schemeClr val="accent6">
                    <a:lumMod val="50000"/>
                  </a:schemeClr>
                </a:solidFill>
              </a:rPr>
              <a:t> </a:t>
            </a:r>
            <a:r>
              <a:rPr lang="es-MX" sz="2400" dirty="0">
                <a:solidFill>
                  <a:schemeClr val="accent6">
                    <a:lumMod val="50000"/>
                  </a:schemeClr>
                </a:solidFill>
              </a:rPr>
              <a:t>OH</a:t>
            </a:r>
            <a:r>
              <a:rPr lang="es-MX" sz="2400" baseline="30000" dirty="0">
                <a:solidFill>
                  <a:schemeClr val="accent6">
                    <a:lumMod val="50000"/>
                  </a:schemeClr>
                </a:solidFill>
              </a:rPr>
              <a:t>-</a:t>
            </a:r>
            <a:r>
              <a:rPr lang="es-MX" sz="2400" dirty="0">
                <a:solidFill>
                  <a:schemeClr val="accent6">
                    <a:lumMod val="50000"/>
                  </a:schemeClr>
                </a:solidFill>
              </a:rPr>
              <a:t> / CO</a:t>
            </a:r>
            <a:r>
              <a:rPr lang="es-MX" sz="2400" baseline="-25000" dirty="0">
                <a:solidFill>
                  <a:schemeClr val="accent6">
                    <a:lumMod val="50000"/>
                  </a:schemeClr>
                </a:solidFill>
              </a:rPr>
              <a:t>3</a:t>
            </a:r>
            <a:r>
              <a:rPr lang="es-MX" sz="2400" baseline="30000" dirty="0">
                <a:solidFill>
                  <a:schemeClr val="accent6">
                    <a:lumMod val="50000"/>
                  </a:schemeClr>
                </a:solidFill>
              </a:rPr>
              <a:t>-2</a:t>
            </a:r>
            <a:r>
              <a:rPr lang="es-MX" sz="2400" dirty="0">
                <a:solidFill>
                  <a:schemeClr val="accent6">
                    <a:lumMod val="50000"/>
                  </a:schemeClr>
                </a:solidFill>
              </a:rPr>
              <a:t> </a:t>
            </a:r>
            <a:r>
              <a:rPr lang="es-MX" sz="2400" dirty="0" smtClean="0">
                <a:solidFill>
                  <a:schemeClr val="accent6">
                    <a:lumMod val="50000"/>
                  </a:schemeClr>
                </a:solidFill>
              </a:rPr>
              <a:t>   y 		CO</a:t>
            </a:r>
            <a:r>
              <a:rPr lang="es-MX" sz="2400" baseline="-25000" dirty="0" smtClean="0">
                <a:solidFill>
                  <a:schemeClr val="accent6">
                    <a:lumMod val="50000"/>
                  </a:schemeClr>
                </a:solidFill>
              </a:rPr>
              <a:t>3</a:t>
            </a:r>
            <a:r>
              <a:rPr lang="es-MX" sz="2400" baseline="30000" dirty="0" smtClean="0">
                <a:solidFill>
                  <a:schemeClr val="accent6">
                    <a:lumMod val="50000"/>
                  </a:schemeClr>
                </a:solidFill>
              </a:rPr>
              <a:t>-2</a:t>
            </a:r>
            <a:r>
              <a:rPr lang="es-MX" sz="2400" dirty="0" smtClean="0">
                <a:solidFill>
                  <a:schemeClr val="accent6">
                    <a:lumMod val="50000"/>
                  </a:schemeClr>
                </a:solidFill>
              </a:rPr>
              <a:t>/HCO</a:t>
            </a:r>
            <a:r>
              <a:rPr lang="es-MX" sz="2400" baseline="-25000" dirty="0" smtClean="0">
                <a:solidFill>
                  <a:schemeClr val="accent6">
                    <a:lumMod val="50000"/>
                  </a:schemeClr>
                </a:solidFill>
              </a:rPr>
              <a:t>3</a:t>
            </a:r>
            <a:r>
              <a:rPr lang="es-MX" sz="2400" baseline="30000" dirty="0" smtClean="0">
                <a:solidFill>
                  <a:schemeClr val="accent6">
                    <a:lumMod val="50000"/>
                  </a:schemeClr>
                </a:solidFill>
              </a:rPr>
              <a:t>-</a:t>
            </a:r>
            <a:r>
              <a:rPr lang="es-MX" sz="2400" dirty="0">
                <a:solidFill>
                  <a:schemeClr val="accent6">
                    <a:lumMod val="50000"/>
                  </a:schemeClr>
                </a:solidFill>
              </a:rPr>
              <a:t>. </a:t>
            </a:r>
            <a:endParaRPr lang="es-MX" sz="2400" dirty="0" smtClean="0">
              <a:solidFill>
                <a:schemeClr val="accent6">
                  <a:lumMod val="50000"/>
                </a:schemeClr>
              </a:solidFill>
            </a:endParaRPr>
          </a:p>
        </p:txBody>
      </p:sp>
    </p:spTree>
    <p:extLst>
      <p:ext uri="{BB962C8B-B14F-4D97-AF65-F5344CB8AC3E}">
        <p14:creationId xmlns:p14="http://schemas.microsoft.com/office/powerpoint/2010/main" val="2225389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260648"/>
            <a:ext cx="5976664" cy="3060340"/>
          </a:xfrm>
        </p:spPr>
        <p:txBody>
          <a:bodyPr>
            <a:noAutofit/>
          </a:bodyPr>
          <a:lstStyle/>
          <a:p>
            <a:r>
              <a:rPr lang="es-MX" sz="2800" dirty="0" smtClean="0">
                <a:solidFill>
                  <a:schemeClr val="accent6">
                    <a:lumMod val="50000"/>
                  </a:schemeClr>
                </a:solidFill>
              </a:rPr>
              <a:t>No </a:t>
            </a:r>
            <a:r>
              <a:rPr lang="es-MX" sz="2800" dirty="0">
                <a:solidFill>
                  <a:schemeClr val="accent6">
                    <a:lumMod val="50000"/>
                  </a:schemeClr>
                </a:solidFill>
              </a:rPr>
              <a:t>pueden coexistir </a:t>
            </a:r>
            <a:r>
              <a:rPr lang="es-MX" sz="2800" dirty="0" smtClean="0">
                <a:solidFill>
                  <a:schemeClr val="accent6">
                    <a:lumMod val="50000"/>
                  </a:schemeClr>
                </a:solidFill>
              </a:rPr>
              <a:t>HCO</a:t>
            </a:r>
            <a:r>
              <a:rPr lang="es-MX" sz="2800" baseline="-25000" dirty="0" smtClean="0">
                <a:solidFill>
                  <a:schemeClr val="accent6">
                    <a:lumMod val="50000"/>
                  </a:schemeClr>
                </a:solidFill>
              </a:rPr>
              <a:t>3</a:t>
            </a:r>
            <a:r>
              <a:rPr lang="es-MX" sz="2800" baseline="30000" dirty="0" smtClean="0">
                <a:solidFill>
                  <a:schemeClr val="accent6">
                    <a:lumMod val="50000"/>
                  </a:schemeClr>
                </a:solidFill>
              </a:rPr>
              <a:t>-</a:t>
            </a:r>
            <a:r>
              <a:rPr lang="es-MX" sz="2800" dirty="0" smtClean="0">
                <a:solidFill>
                  <a:schemeClr val="accent6">
                    <a:lumMod val="50000"/>
                  </a:schemeClr>
                </a:solidFill>
              </a:rPr>
              <a:t> </a:t>
            </a:r>
            <a:r>
              <a:rPr lang="es-MX" sz="2800" dirty="0">
                <a:solidFill>
                  <a:schemeClr val="accent6">
                    <a:lumMod val="50000"/>
                  </a:schemeClr>
                </a:solidFill>
              </a:rPr>
              <a:t>y OH</a:t>
            </a:r>
            <a:r>
              <a:rPr lang="es-MX" sz="2800" baseline="30000" dirty="0">
                <a:solidFill>
                  <a:schemeClr val="accent6">
                    <a:lumMod val="50000"/>
                  </a:schemeClr>
                </a:solidFill>
              </a:rPr>
              <a:t>-</a:t>
            </a:r>
            <a:r>
              <a:rPr lang="es-MX" sz="2800" dirty="0">
                <a:solidFill>
                  <a:schemeClr val="accent6">
                    <a:lumMod val="50000"/>
                  </a:schemeClr>
                </a:solidFill>
              </a:rPr>
              <a:t>, al menos en cantidades mensurables, debido a que reaccionan entre sí: </a:t>
            </a:r>
            <a:endParaRPr lang="es-MX" sz="2800" dirty="0" smtClean="0">
              <a:solidFill>
                <a:schemeClr val="accent6">
                  <a:lumMod val="50000"/>
                </a:schemeClr>
              </a:solidFill>
            </a:endParaRPr>
          </a:p>
          <a:p>
            <a:endParaRPr lang="es-MX" sz="2800" dirty="0">
              <a:solidFill>
                <a:schemeClr val="accent6">
                  <a:lumMod val="50000"/>
                </a:schemeClr>
              </a:solidFill>
            </a:endParaRPr>
          </a:p>
          <a:p>
            <a:r>
              <a:rPr lang="es-MX" sz="2800" dirty="0" smtClean="0">
                <a:solidFill>
                  <a:schemeClr val="accent6">
                    <a:lumMod val="50000"/>
                  </a:schemeClr>
                </a:solidFill>
              </a:rPr>
              <a:t>HCO</a:t>
            </a:r>
            <a:r>
              <a:rPr lang="es-MX" sz="2800" baseline="-25000" dirty="0" smtClean="0">
                <a:solidFill>
                  <a:schemeClr val="accent6">
                    <a:lumMod val="50000"/>
                  </a:schemeClr>
                </a:solidFill>
              </a:rPr>
              <a:t>3</a:t>
            </a:r>
            <a:r>
              <a:rPr lang="es-MX" sz="2800" baseline="30000" dirty="0" smtClean="0">
                <a:solidFill>
                  <a:schemeClr val="accent6">
                    <a:lumMod val="50000"/>
                  </a:schemeClr>
                </a:solidFill>
              </a:rPr>
              <a:t>-</a:t>
            </a:r>
            <a:r>
              <a:rPr lang="es-MX" sz="2800" dirty="0" smtClean="0">
                <a:solidFill>
                  <a:schemeClr val="accent6">
                    <a:lumMod val="50000"/>
                  </a:schemeClr>
                </a:solidFill>
              </a:rPr>
              <a:t> </a:t>
            </a:r>
            <a:r>
              <a:rPr lang="es-MX" sz="2800" dirty="0">
                <a:solidFill>
                  <a:schemeClr val="accent6">
                    <a:lumMod val="50000"/>
                  </a:schemeClr>
                </a:solidFill>
              </a:rPr>
              <a:t>+ OH</a:t>
            </a:r>
            <a:r>
              <a:rPr lang="es-MX" sz="2800" baseline="30000" dirty="0">
                <a:solidFill>
                  <a:schemeClr val="accent6">
                    <a:lumMod val="50000"/>
                  </a:schemeClr>
                </a:solidFill>
              </a:rPr>
              <a:t>-</a:t>
            </a:r>
            <a:r>
              <a:rPr lang="es-MX" sz="2800" dirty="0">
                <a:solidFill>
                  <a:schemeClr val="accent6">
                    <a:lumMod val="50000"/>
                  </a:schemeClr>
                </a:solidFill>
              </a:rPr>
              <a:t> o CO</a:t>
            </a:r>
            <a:r>
              <a:rPr lang="es-MX" sz="2800" baseline="-25000" dirty="0">
                <a:solidFill>
                  <a:schemeClr val="accent6">
                    <a:lumMod val="50000"/>
                  </a:schemeClr>
                </a:solidFill>
              </a:rPr>
              <a:t>3</a:t>
            </a:r>
            <a:r>
              <a:rPr lang="es-MX" sz="2800" baseline="30000" dirty="0">
                <a:solidFill>
                  <a:schemeClr val="accent6">
                    <a:lumMod val="50000"/>
                  </a:schemeClr>
                </a:solidFill>
              </a:rPr>
              <a:t>-2</a:t>
            </a:r>
            <a:r>
              <a:rPr lang="es-MX" sz="2800" dirty="0">
                <a:solidFill>
                  <a:schemeClr val="accent6">
                    <a:lumMod val="50000"/>
                  </a:schemeClr>
                </a:solidFill>
              </a:rPr>
              <a:t> + </a:t>
            </a:r>
            <a:r>
              <a:rPr lang="es-MX" sz="2800" dirty="0" smtClean="0">
                <a:solidFill>
                  <a:schemeClr val="accent6">
                    <a:lumMod val="50000"/>
                  </a:schemeClr>
                </a:solidFill>
              </a:rPr>
              <a:t>H</a:t>
            </a:r>
            <a:r>
              <a:rPr lang="es-MX" sz="2800" baseline="-25000" dirty="0" smtClean="0">
                <a:solidFill>
                  <a:schemeClr val="accent6">
                    <a:lumMod val="50000"/>
                  </a:schemeClr>
                </a:solidFill>
              </a:rPr>
              <a:t>2</a:t>
            </a:r>
            <a:r>
              <a:rPr lang="es-MX" sz="2800" dirty="0" smtClean="0">
                <a:solidFill>
                  <a:schemeClr val="accent6">
                    <a:lumMod val="50000"/>
                  </a:schemeClr>
                </a:solidFill>
              </a:rPr>
              <a:t>O</a:t>
            </a:r>
            <a:endParaRPr lang="es-MX" sz="2800" dirty="0">
              <a:solidFill>
                <a:schemeClr val="accent6">
                  <a:lumMod val="50000"/>
                </a:schemeClr>
              </a:solidFill>
            </a:endParaRPr>
          </a:p>
        </p:txBody>
      </p:sp>
      <p:pic>
        <p:nvPicPr>
          <p:cNvPr id="4" name="Picture 2" descr="C:\Users\Usuario-6\Pictures\carbona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933056"/>
            <a:ext cx="3719625" cy="256490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Usuario-6\Pictures\Sodium_bicarbona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14" y="3933056"/>
            <a:ext cx="4292289" cy="2564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675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5256584" cy="864096"/>
          </a:xfrm>
        </p:spPr>
        <p:txBody>
          <a:bodyPr>
            <a:normAutofit/>
          </a:bodyPr>
          <a:lstStyle/>
          <a:p>
            <a:r>
              <a:rPr lang="es-MX" sz="2800" dirty="0">
                <a:solidFill>
                  <a:schemeClr val="accent6">
                    <a:lumMod val="50000"/>
                  </a:schemeClr>
                </a:solidFill>
              </a:rPr>
              <a:t>Carbonatos e Hidróxidos: </a:t>
            </a:r>
          </a:p>
        </p:txBody>
      </p:sp>
      <p:sp>
        <p:nvSpPr>
          <p:cNvPr id="3" name="2 Subtítulo"/>
          <p:cNvSpPr>
            <a:spLocks noGrp="1"/>
          </p:cNvSpPr>
          <p:nvPr>
            <p:ph type="subTitle" idx="1"/>
          </p:nvPr>
        </p:nvSpPr>
        <p:spPr>
          <a:xfrm>
            <a:off x="683568" y="1556792"/>
            <a:ext cx="6944816" cy="4320480"/>
          </a:xfrm>
        </p:spPr>
        <p:txBody>
          <a:bodyPr>
            <a:noAutofit/>
          </a:bodyPr>
          <a:lstStyle/>
          <a:p>
            <a:r>
              <a:rPr lang="es-MX" sz="2400" dirty="0" smtClean="0">
                <a:solidFill>
                  <a:schemeClr val="accent6">
                    <a:lumMod val="50000"/>
                  </a:schemeClr>
                </a:solidFill>
              </a:rPr>
              <a:t>Este </a:t>
            </a:r>
            <a:r>
              <a:rPr lang="es-MX" sz="2400" dirty="0">
                <a:solidFill>
                  <a:schemeClr val="accent6">
                    <a:lumMod val="50000"/>
                  </a:schemeClr>
                </a:solidFill>
              </a:rPr>
              <a:t>tipo de mezclas se halla frecuentemente en muchos productos comerciales</a:t>
            </a:r>
            <a:r>
              <a:rPr lang="es-MX" sz="2400" dirty="0" smtClean="0">
                <a:solidFill>
                  <a:schemeClr val="accent6">
                    <a:lumMod val="50000"/>
                  </a:schemeClr>
                </a:solidFill>
              </a:rPr>
              <a:t>.</a:t>
            </a:r>
          </a:p>
          <a:p>
            <a:r>
              <a:rPr lang="es-MX" sz="2400" dirty="0">
                <a:solidFill>
                  <a:schemeClr val="accent6">
                    <a:lumMod val="50000"/>
                  </a:schemeClr>
                </a:solidFill>
              </a:rPr>
              <a:t>Ejemplos: soda </a:t>
            </a:r>
            <a:r>
              <a:rPr lang="es-MX" sz="2400" dirty="0" err="1">
                <a:solidFill>
                  <a:schemeClr val="accent6">
                    <a:lumMod val="50000"/>
                  </a:schemeClr>
                </a:solidFill>
              </a:rPr>
              <a:t>Solvay</a:t>
            </a:r>
            <a:r>
              <a:rPr lang="es-MX" sz="2400" dirty="0">
                <a:solidFill>
                  <a:schemeClr val="accent6">
                    <a:lumMod val="50000"/>
                  </a:schemeClr>
                </a:solidFill>
              </a:rPr>
              <a:t> o sosa </a:t>
            </a:r>
            <a:r>
              <a:rPr lang="es-MX" sz="2400" dirty="0" err="1">
                <a:solidFill>
                  <a:schemeClr val="accent6">
                    <a:lumMod val="50000"/>
                  </a:schemeClr>
                </a:solidFill>
              </a:rPr>
              <a:t>Solway</a:t>
            </a:r>
            <a:r>
              <a:rPr lang="es-MX" sz="2400" dirty="0">
                <a:solidFill>
                  <a:schemeClr val="accent6">
                    <a:lumMod val="50000"/>
                  </a:schemeClr>
                </a:solidFill>
              </a:rPr>
              <a:t> (Na</a:t>
            </a:r>
            <a:r>
              <a:rPr lang="es-MX" sz="2400" baseline="-25000" dirty="0">
                <a:solidFill>
                  <a:schemeClr val="accent6">
                    <a:lumMod val="50000"/>
                  </a:schemeClr>
                </a:solidFill>
              </a:rPr>
              <a:t>2</a:t>
            </a:r>
            <a:r>
              <a:rPr lang="es-MX" sz="2400" dirty="0">
                <a:solidFill>
                  <a:schemeClr val="accent6">
                    <a:lumMod val="50000"/>
                  </a:schemeClr>
                </a:solidFill>
              </a:rPr>
              <a:t>CO</a:t>
            </a:r>
            <a:r>
              <a:rPr lang="es-MX" sz="2400" baseline="-25000" dirty="0">
                <a:solidFill>
                  <a:schemeClr val="accent6">
                    <a:lumMod val="50000"/>
                  </a:schemeClr>
                </a:solidFill>
              </a:rPr>
              <a:t>3</a:t>
            </a:r>
            <a:r>
              <a:rPr lang="es-MX" sz="2400" dirty="0">
                <a:solidFill>
                  <a:schemeClr val="accent6">
                    <a:lumMod val="50000"/>
                  </a:schemeClr>
                </a:solidFill>
              </a:rPr>
              <a:t> anhidro), soda cristal (Na</a:t>
            </a:r>
            <a:r>
              <a:rPr lang="es-MX" sz="2400" baseline="-25000" dirty="0">
                <a:solidFill>
                  <a:schemeClr val="accent6">
                    <a:lumMod val="50000"/>
                  </a:schemeClr>
                </a:solidFill>
              </a:rPr>
              <a:t>2</a:t>
            </a:r>
            <a:r>
              <a:rPr lang="es-MX" sz="2400" dirty="0">
                <a:solidFill>
                  <a:schemeClr val="accent6">
                    <a:lumMod val="50000"/>
                  </a:schemeClr>
                </a:solidFill>
              </a:rPr>
              <a:t>CO</a:t>
            </a:r>
            <a:r>
              <a:rPr lang="es-MX" sz="2400" baseline="-25000" dirty="0">
                <a:solidFill>
                  <a:schemeClr val="accent6">
                    <a:lumMod val="50000"/>
                  </a:schemeClr>
                </a:solidFill>
              </a:rPr>
              <a:t>3</a:t>
            </a:r>
            <a:r>
              <a:rPr lang="es-MX" sz="2400" dirty="0">
                <a:solidFill>
                  <a:schemeClr val="accent6">
                    <a:lumMod val="50000"/>
                  </a:schemeClr>
                </a:solidFill>
              </a:rPr>
              <a:t>.10 H</a:t>
            </a:r>
            <a:r>
              <a:rPr lang="es-MX" sz="2400" baseline="-25000" dirty="0">
                <a:solidFill>
                  <a:schemeClr val="accent6">
                    <a:lumMod val="50000"/>
                  </a:schemeClr>
                </a:solidFill>
              </a:rPr>
              <a:t>2</a:t>
            </a:r>
            <a:r>
              <a:rPr lang="es-MX" sz="2400" dirty="0">
                <a:solidFill>
                  <a:schemeClr val="accent6">
                    <a:lumMod val="50000"/>
                  </a:schemeClr>
                </a:solidFill>
              </a:rPr>
              <a:t>O), donde el </a:t>
            </a:r>
            <a:r>
              <a:rPr lang="es-MX" sz="2400" dirty="0" err="1">
                <a:solidFill>
                  <a:schemeClr val="accent6">
                    <a:lumMod val="50000"/>
                  </a:schemeClr>
                </a:solidFill>
              </a:rPr>
              <a:t>NaOH</a:t>
            </a:r>
            <a:r>
              <a:rPr lang="es-MX" sz="2400" dirty="0">
                <a:solidFill>
                  <a:schemeClr val="accent6">
                    <a:lumMod val="50000"/>
                  </a:schemeClr>
                </a:solidFill>
              </a:rPr>
              <a:t> resulta ser una impureza. Otro ejemplo: el de la soda o potasa </a:t>
            </a:r>
            <a:r>
              <a:rPr lang="es-MX" sz="2400" dirty="0" err="1">
                <a:solidFill>
                  <a:schemeClr val="accent6">
                    <a:lumMod val="50000"/>
                  </a:schemeClr>
                </a:solidFill>
              </a:rPr>
              <a:t>caústica</a:t>
            </a:r>
            <a:r>
              <a:rPr lang="es-MX" sz="2400" dirty="0">
                <a:solidFill>
                  <a:schemeClr val="accent6">
                    <a:lumMod val="50000"/>
                  </a:schemeClr>
                </a:solidFill>
              </a:rPr>
              <a:t> (</a:t>
            </a:r>
            <a:r>
              <a:rPr lang="es-MX" sz="2400" dirty="0" err="1">
                <a:solidFill>
                  <a:schemeClr val="accent6">
                    <a:lumMod val="50000"/>
                  </a:schemeClr>
                </a:solidFill>
              </a:rPr>
              <a:t>NaOH</a:t>
            </a:r>
            <a:r>
              <a:rPr lang="es-MX" sz="2400" dirty="0">
                <a:solidFill>
                  <a:schemeClr val="accent6">
                    <a:lumMod val="50000"/>
                  </a:schemeClr>
                </a:solidFill>
              </a:rPr>
              <a:t> o KOH) donde los carbonatos son una impureza infaltable. </a:t>
            </a:r>
            <a:endParaRPr lang="es-MX" sz="2400" dirty="0" smtClean="0"/>
          </a:p>
        </p:txBody>
      </p:sp>
    </p:spTree>
    <p:extLst>
      <p:ext uri="{BB962C8B-B14F-4D97-AF65-F5344CB8AC3E}">
        <p14:creationId xmlns:p14="http://schemas.microsoft.com/office/powerpoint/2010/main" val="2675107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5256584" cy="504056"/>
          </a:xfrm>
        </p:spPr>
        <p:txBody>
          <a:bodyPr>
            <a:normAutofit fontScale="90000"/>
          </a:bodyPr>
          <a:lstStyle/>
          <a:p>
            <a:r>
              <a:rPr lang="es-MX" sz="2800" dirty="0">
                <a:solidFill>
                  <a:schemeClr val="accent6">
                    <a:lumMod val="50000"/>
                  </a:schemeClr>
                </a:solidFill>
              </a:rPr>
              <a:t>Carbonatos e Hidróxidos: </a:t>
            </a:r>
          </a:p>
        </p:txBody>
      </p:sp>
      <p:sp>
        <p:nvSpPr>
          <p:cNvPr id="3" name="2 Subtítulo"/>
          <p:cNvSpPr>
            <a:spLocks noGrp="1"/>
          </p:cNvSpPr>
          <p:nvPr>
            <p:ph type="subTitle" idx="1"/>
          </p:nvPr>
        </p:nvSpPr>
        <p:spPr>
          <a:xfrm>
            <a:off x="683568" y="1340768"/>
            <a:ext cx="6944816" cy="4824536"/>
          </a:xfrm>
        </p:spPr>
        <p:txBody>
          <a:bodyPr>
            <a:noAutofit/>
          </a:bodyPr>
          <a:lstStyle/>
          <a:p>
            <a:r>
              <a:rPr lang="es-MX" sz="3200" dirty="0" smtClean="0">
                <a:solidFill>
                  <a:schemeClr val="accent6">
                    <a:lumMod val="50000"/>
                  </a:schemeClr>
                </a:solidFill>
              </a:rPr>
              <a:t>Hay </a:t>
            </a:r>
            <a:r>
              <a:rPr lang="es-MX" sz="3200" dirty="0">
                <a:solidFill>
                  <a:schemeClr val="accent6">
                    <a:lumMod val="50000"/>
                  </a:schemeClr>
                </a:solidFill>
              </a:rPr>
              <a:t>que recordar que los hidróxidos alcalinos sólidos o en solución reaccionan con el CO</a:t>
            </a:r>
            <a:r>
              <a:rPr lang="es-MX" sz="3200" baseline="-25000" dirty="0">
                <a:solidFill>
                  <a:schemeClr val="accent6">
                    <a:lumMod val="50000"/>
                  </a:schemeClr>
                </a:solidFill>
              </a:rPr>
              <a:t>2</a:t>
            </a:r>
            <a:r>
              <a:rPr lang="es-MX" sz="3200" dirty="0">
                <a:solidFill>
                  <a:schemeClr val="accent6">
                    <a:lumMod val="50000"/>
                  </a:schemeClr>
                </a:solidFill>
              </a:rPr>
              <a:t> del aire y producen la mezcla de hidróxido y carbonato</a:t>
            </a:r>
            <a:r>
              <a:rPr lang="es-MX" sz="3200" dirty="0" smtClean="0"/>
              <a:t>.</a:t>
            </a:r>
          </a:p>
          <a:p>
            <a:r>
              <a:rPr lang="es-MX" sz="3200" dirty="0">
                <a:solidFill>
                  <a:schemeClr val="accent6">
                    <a:lumMod val="50000"/>
                  </a:schemeClr>
                </a:solidFill>
              </a:rPr>
              <a:t>El Na</a:t>
            </a:r>
            <a:r>
              <a:rPr lang="es-MX" sz="3200" baseline="-25000" dirty="0">
                <a:solidFill>
                  <a:schemeClr val="accent6">
                    <a:lumMod val="50000"/>
                  </a:schemeClr>
                </a:solidFill>
              </a:rPr>
              <a:t>2</a:t>
            </a:r>
            <a:r>
              <a:rPr lang="es-MX" sz="3200" dirty="0">
                <a:solidFill>
                  <a:schemeClr val="accent6">
                    <a:lumMod val="50000"/>
                  </a:schemeClr>
                </a:solidFill>
              </a:rPr>
              <a:t>CO</a:t>
            </a:r>
            <a:r>
              <a:rPr lang="es-MX" sz="3200" baseline="-25000" dirty="0">
                <a:solidFill>
                  <a:schemeClr val="accent6">
                    <a:lumMod val="50000"/>
                  </a:schemeClr>
                </a:solidFill>
              </a:rPr>
              <a:t>3</a:t>
            </a:r>
            <a:r>
              <a:rPr lang="es-MX" sz="3200" dirty="0">
                <a:solidFill>
                  <a:schemeClr val="accent6">
                    <a:lumMod val="50000"/>
                  </a:schemeClr>
                </a:solidFill>
              </a:rPr>
              <a:t> formado se agrega al </a:t>
            </a:r>
            <a:r>
              <a:rPr lang="es-MX" sz="3200" dirty="0" err="1">
                <a:solidFill>
                  <a:schemeClr val="accent6">
                    <a:lumMod val="50000"/>
                  </a:schemeClr>
                </a:solidFill>
              </a:rPr>
              <a:t>NaOH</a:t>
            </a:r>
            <a:r>
              <a:rPr lang="es-MX" sz="3200" dirty="0">
                <a:solidFill>
                  <a:schemeClr val="accent6">
                    <a:lumMod val="50000"/>
                  </a:schemeClr>
                </a:solidFill>
              </a:rPr>
              <a:t> que no llega a carbonatarse y surge así la mezcla. </a:t>
            </a:r>
            <a:endParaRPr lang="es-MX" sz="3200" dirty="0" smtClean="0"/>
          </a:p>
        </p:txBody>
      </p:sp>
    </p:spTree>
    <p:extLst>
      <p:ext uri="{BB962C8B-B14F-4D97-AF65-F5344CB8AC3E}">
        <p14:creationId xmlns:p14="http://schemas.microsoft.com/office/powerpoint/2010/main" val="1508477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5256584" cy="504056"/>
          </a:xfrm>
        </p:spPr>
        <p:txBody>
          <a:bodyPr>
            <a:normAutofit fontScale="90000"/>
          </a:bodyPr>
          <a:lstStyle/>
          <a:p>
            <a:r>
              <a:rPr lang="es-MX" sz="2800" dirty="0">
                <a:solidFill>
                  <a:schemeClr val="accent6">
                    <a:lumMod val="50000"/>
                  </a:schemeClr>
                </a:solidFill>
              </a:rPr>
              <a:t>Carbonatos e Hidróxidos: </a:t>
            </a:r>
          </a:p>
        </p:txBody>
      </p:sp>
      <p:sp>
        <p:nvSpPr>
          <p:cNvPr id="3" name="2 Subtítulo"/>
          <p:cNvSpPr>
            <a:spLocks noGrp="1"/>
          </p:cNvSpPr>
          <p:nvPr>
            <p:ph type="subTitle" idx="1"/>
          </p:nvPr>
        </p:nvSpPr>
        <p:spPr>
          <a:xfrm>
            <a:off x="683568" y="1340768"/>
            <a:ext cx="6408712" cy="4824536"/>
          </a:xfrm>
        </p:spPr>
        <p:txBody>
          <a:bodyPr>
            <a:noAutofit/>
          </a:bodyPr>
          <a:lstStyle/>
          <a:p>
            <a:r>
              <a:rPr lang="es-MX" sz="3200" dirty="0" smtClean="0">
                <a:solidFill>
                  <a:schemeClr val="accent6">
                    <a:lumMod val="50000"/>
                  </a:schemeClr>
                </a:solidFill>
              </a:rPr>
              <a:t>Estos </a:t>
            </a:r>
            <a:r>
              <a:rPr lang="es-MX" sz="3200" dirty="0">
                <a:solidFill>
                  <a:schemeClr val="accent6">
                    <a:lumMod val="50000"/>
                  </a:schemeClr>
                </a:solidFill>
              </a:rPr>
              <a:t>productos cáusticos son usados en la fabricación de jabón en polvo, en la industria del vidrio, en el lavado de lanas, fibras textiles artificiales (rayón), en la industria del papel, cartón y pasta de celulosa, por citar algunos</a:t>
            </a:r>
            <a:r>
              <a:rPr lang="es-MX" sz="3200" dirty="0" smtClean="0">
                <a:solidFill>
                  <a:schemeClr val="accent6">
                    <a:lumMod val="50000"/>
                  </a:schemeClr>
                </a:solidFill>
              </a:rPr>
              <a:t>.</a:t>
            </a:r>
            <a:endParaRPr lang="es-MX" sz="3200" dirty="0"/>
          </a:p>
          <a:p>
            <a:r>
              <a:rPr lang="es-MX" sz="2400" dirty="0" smtClean="0"/>
              <a:t> </a:t>
            </a:r>
          </a:p>
        </p:txBody>
      </p:sp>
    </p:spTree>
    <p:extLst>
      <p:ext uri="{BB962C8B-B14F-4D97-AF65-F5344CB8AC3E}">
        <p14:creationId xmlns:p14="http://schemas.microsoft.com/office/powerpoint/2010/main" val="3047080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1665969"/>
            <a:ext cx="7344816" cy="4031873"/>
          </a:xfrm>
          <a:prstGeom prst="rect">
            <a:avLst/>
          </a:prstGeom>
          <a:noFill/>
        </p:spPr>
        <p:txBody>
          <a:bodyPr wrap="square" rtlCol="0">
            <a:spAutoFit/>
          </a:bodyPr>
          <a:lstStyle/>
          <a:p>
            <a:r>
              <a:rPr lang="es-MX" sz="3200" dirty="0" smtClean="0">
                <a:solidFill>
                  <a:schemeClr val="accent6">
                    <a:lumMod val="50000"/>
                  </a:schemeClr>
                </a:solidFill>
              </a:rPr>
              <a:t>Una aplicación interesante de la volumetría de neutralización es la determinación cualitativa y cuantitativa de los componentes de una disolución que contenga carbonato de sodio, bicarbonato de sodio e hidróxido de sodio solos o como parte  de una mezcla.</a:t>
            </a:r>
          </a:p>
        </p:txBody>
      </p:sp>
    </p:spTree>
    <p:extLst>
      <p:ext uri="{BB962C8B-B14F-4D97-AF65-F5344CB8AC3E}">
        <p14:creationId xmlns:p14="http://schemas.microsoft.com/office/powerpoint/2010/main" val="2801063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260648"/>
            <a:ext cx="3779912" cy="1023000"/>
          </a:xfrm>
        </p:spPr>
        <p:txBody>
          <a:bodyPr/>
          <a:lstStyle/>
          <a:p>
            <a:r>
              <a:rPr lang="es-ES" dirty="0" smtClean="0">
                <a:solidFill>
                  <a:schemeClr val="accent6">
                    <a:lumMod val="50000"/>
                  </a:schemeClr>
                </a:solidFill>
              </a:rPr>
              <a:t>Cuestionario </a:t>
            </a:r>
            <a:endParaRPr lang="es-MX" dirty="0">
              <a:solidFill>
                <a:schemeClr val="accent6">
                  <a:lumMod val="50000"/>
                </a:schemeClr>
              </a:solidFill>
            </a:endParaRPr>
          </a:p>
        </p:txBody>
      </p:sp>
      <p:sp>
        <p:nvSpPr>
          <p:cNvPr id="3" name="2 Subtítulo"/>
          <p:cNvSpPr>
            <a:spLocks noGrp="1"/>
          </p:cNvSpPr>
          <p:nvPr>
            <p:ph type="subTitle" idx="1"/>
          </p:nvPr>
        </p:nvSpPr>
        <p:spPr>
          <a:xfrm>
            <a:off x="827584" y="1556792"/>
            <a:ext cx="7200800" cy="4392488"/>
          </a:xfrm>
        </p:spPr>
        <p:txBody>
          <a:bodyPr>
            <a:normAutofit/>
          </a:bodyPr>
          <a:lstStyle/>
          <a:p>
            <a:pPr marL="914400" lvl="1" indent="-457200" algn="l">
              <a:buFont typeface="Wingdings 2" panose="05020102010507070707" pitchFamily="18" charset="2"/>
              <a:buChar char="³"/>
            </a:pPr>
            <a:r>
              <a:rPr lang="es-MX" sz="2400" dirty="0">
                <a:solidFill>
                  <a:schemeClr val="accent6">
                    <a:lumMod val="50000"/>
                  </a:schemeClr>
                </a:solidFill>
              </a:rPr>
              <a:t>¿Cómo se emplean las propiedades de una sustancia para elucidar su identidad?</a:t>
            </a:r>
          </a:p>
          <a:p>
            <a:pPr marL="914400" lvl="1" indent="-457200" algn="l">
              <a:buFont typeface="Wingdings 2" panose="05020102010507070707" pitchFamily="18" charset="2"/>
              <a:buChar char="³"/>
            </a:pPr>
            <a:r>
              <a:rPr lang="es-MX" sz="2400" dirty="0" smtClean="0">
                <a:solidFill>
                  <a:schemeClr val="accent6">
                    <a:lumMod val="50000"/>
                  </a:schemeClr>
                </a:solidFill>
              </a:rPr>
              <a:t>Explica </a:t>
            </a:r>
            <a:r>
              <a:rPr lang="es-MX" sz="2400" dirty="0">
                <a:solidFill>
                  <a:schemeClr val="accent6">
                    <a:lumMod val="50000"/>
                  </a:schemeClr>
                </a:solidFill>
              </a:rPr>
              <a:t>el procedimiento </a:t>
            </a:r>
            <a:r>
              <a:rPr lang="es-MX" sz="2400" dirty="0" smtClean="0">
                <a:solidFill>
                  <a:schemeClr val="accent6">
                    <a:lumMod val="50000"/>
                  </a:schemeClr>
                </a:solidFill>
              </a:rPr>
              <a:t>diseñado para diferenciar carbonatos de bicarbonatos y de bases fuertes</a:t>
            </a:r>
            <a:endParaRPr lang="es-MX" sz="2400" dirty="0">
              <a:solidFill>
                <a:schemeClr val="accent6">
                  <a:lumMod val="50000"/>
                </a:schemeClr>
              </a:solidFill>
            </a:endParaRPr>
          </a:p>
          <a:p>
            <a:pPr marL="914400" lvl="1" indent="-457200" algn="l">
              <a:buFont typeface="Wingdings 2" panose="05020102010507070707" pitchFamily="18" charset="2"/>
              <a:buChar char="³"/>
            </a:pPr>
            <a:r>
              <a:rPr lang="es-MX" sz="2400" dirty="0" smtClean="0">
                <a:solidFill>
                  <a:schemeClr val="accent6">
                    <a:lumMod val="50000"/>
                  </a:schemeClr>
                </a:solidFill>
              </a:rPr>
              <a:t>Determina </a:t>
            </a:r>
            <a:r>
              <a:rPr lang="es-MX" sz="2400" dirty="0">
                <a:solidFill>
                  <a:schemeClr val="accent6">
                    <a:lumMod val="50000"/>
                  </a:schemeClr>
                </a:solidFill>
              </a:rPr>
              <a:t>la identidad de las muestras I, II, III y IV</a:t>
            </a:r>
          </a:p>
          <a:p>
            <a:pPr marL="914400" lvl="1" indent="-457200" algn="l">
              <a:buFont typeface="Wingdings 2" panose="05020102010507070707" pitchFamily="18" charset="2"/>
              <a:buChar char="³"/>
            </a:pPr>
            <a:r>
              <a:rPr lang="es-MX" sz="2400" dirty="0">
                <a:solidFill>
                  <a:schemeClr val="accent6">
                    <a:lumMod val="50000"/>
                  </a:schemeClr>
                </a:solidFill>
              </a:rPr>
              <a:t>Menciona </a:t>
            </a:r>
            <a:r>
              <a:rPr lang="es-MX" sz="2400" dirty="0" smtClean="0">
                <a:solidFill>
                  <a:schemeClr val="accent6">
                    <a:lumMod val="50000"/>
                  </a:schemeClr>
                </a:solidFill>
              </a:rPr>
              <a:t>las </a:t>
            </a:r>
            <a:r>
              <a:rPr lang="es-MX" sz="2400" dirty="0">
                <a:solidFill>
                  <a:schemeClr val="accent6">
                    <a:lumMod val="50000"/>
                  </a:schemeClr>
                </a:solidFill>
              </a:rPr>
              <a:t>propiedades físicas y químicas de las sustancias</a:t>
            </a:r>
            <a:r>
              <a:rPr lang="es-MX" sz="2400" dirty="0" smtClean="0">
                <a:solidFill>
                  <a:schemeClr val="accent6">
                    <a:lumMod val="50000"/>
                  </a:schemeClr>
                </a:solidFill>
              </a:rPr>
              <a:t>.</a:t>
            </a:r>
            <a:endParaRPr lang="es-MX" sz="2400" dirty="0">
              <a:solidFill>
                <a:schemeClr val="accent6">
                  <a:lumMod val="50000"/>
                </a:schemeClr>
              </a:solidFill>
            </a:endParaRPr>
          </a:p>
        </p:txBody>
      </p:sp>
    </p:spTree>
    <p:extLst>
      <p:ext uri="{BB962C8B-B14F-4D97-AF65-F5344CB8AC3E}">
        <p14:creationId xmlns:p14="http://schemas.microsoft.com/office/powerpoint/2010/main" val="398706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280920" cy="3108543"/>
          </a:xfrm>
          <a:prstGeom prst="rect">
            <a:avLst/>
          </a:prstGeom>
          <a:noFill/>
        </p:spPr>
        <p:txBody>
          <a:bodyPr wrap="square" rtlCol="0">
            <a:spAutoFit/>
          </a:bodyPr>
          <a:lstStyle/>
          <a:p>
            <a:r>
              <a:rPr lang="es-MX" sz="2800" dirty="0" smtClean="0">
                <a:solidFill>
                  <a:schemeClr val="accent6">
                    <a:lumMod val="50000"/>
                  </a:schemeClr>
                </a:solidFill>
              </a:rPr>
              <a:t>En el </a:t>
            </a:r>
            <a:r>
              <a:rPr lang="es-MX" sz="2800" b="1" dirty="0" smtClean="0">
                <a:solidFill>
                  <a:schemeClr val="accent6">
                    <a:lumMod val="50000"/>
                  </a:schemeClr>
                </a:solidFill>
              </a:rPr>
              <a:t>Laboratorio de Reacciones en Solución </a:t>
            </a:r>
            <a:r>
              <a:rPr lang="es-MX" sz="2800" dirty="0" smtClean="0">
                <a:solidFill>
                  <a:schemeClr val="accent6">
                    <a:lumMod val="50000"/>
                  </a:schemeClr>
                </a:solidFill>
              </a:rPr>
              <a:t>se integran los conocimientos adquiridos en los cursos Química Analítica Cualitativa y Química Analítica Cuantitativa para determinar por métodos gravimétricos y volumétricos algunas propiedades de productos alimenticios.  </a:t>
            </a:r>
            <a:endParaRPr lang="es-MX" sz="2800" dirty="0">
              <a:solidFill>
                <a:schemeClr val="accent6">
                  <a:lumMod val="50000"/>
                </a:schemeClr>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3369191"/>
            <a:ext cx="5916488" cy="3475937"/>
          </a:xfrm>
          <a:prstGeom prst="rect">
            <a:avLst/>
          </a:prstGeom>
        </p:spPr>
      </p:pic>
    </p:spTree>
    <p:extLst>
      <p:ext uri="{BB962C8B-B14F-4D97-AF65-F5344CB8AC3E}">
        <p14:creationId xmlns:p14="http://schemas.microsoft.com/office/powerpoint/2010/main" val="408112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99522"/>
            <a:ext cx="7920880" cy="954107"/>
          </a:xfrm>
          <a:prstGeom prst="rect">
            <a:avLst/>
          </a:prstGeom>
        </p:spPr>
        <p:txBody>
          <a:bodyPr wrap="square">
            <a:spAutoFit/>
          </a:bodyPr>
          <a:lstStyle/>
          <a:p>
            <a:pPr lvl="0" algn="ctr"/>
            <a:r>
              <a:rPr lang="es-MX" sz="2800" dirty="0" smtClean="0">
                <a:solidFill>
                  <a:schemeClr val="accent6">
                    <a:lumMod val="50000"/>
                  </a:schemeClr>
                </a:solidFill>
              </a:rPr>
              <a:t>Práctica  6</a:t>
            </a:r>
          </a:p>
          <a:p>
            <a:pPr lvl="0" algn="ctr"/>
            <a:r>
              <a:rPr lang="es-MX" sz="2800" dirty="0" smtClean="0">
                <a:solidFill>
                  <a:schemeClr val="accent6">
                    <a:lumMod val="50000"/>
                  </a:schemeClr>
                </a:solidFill>
              </a:rPr>
              <a:t>Determinación de acidez en jugo de fruta</a:t>
            </a:r>
            <a:endParaRPr lang="es-MX" sz="2800" dirty="0">
              <a:solidFill>
                <a:schemeClr val="accent6">
                  <a:lumMod val="50000"/>
                </a:schemeClr>
              </a:solidFill>
            </a:endParaRPr>
          </a:p>
        </p:txBody>
      </p:sp>
      <p:sp>
        <p:nvSpPr>
          <p:cNvPr id="3" name="2 CuadroTexto"/>
          <p:cNvSpPr txBox="1"/>
          <p:nvPr/>
        </p:nvSpPr>
        <p:spPr>
          <a:xfrm>
            <a:off x="688500" y="1253629"/>
            <a:ext cx="7920880" cy="4401205"/>
          </a:xfrm>
          <a:prstGeom prst="rect">
            <a:avLst/>
          </a:prstGeom>
          <a:noFill/>
        </p:spPr>
        <p:txBody>
          <a:bodyPr wrap="square" rtlCol="0">
            <a:spAutoFit/>
          </a:bodyPr>
          <a:lstStyle/>
          <a:p>
            <a:pPr algn="just"/>
            <a:r>
              <a:rPr lang="es-MX" sz="2800" dirty="0" smtClean="0">
                <a:solidFill>
                  <a:schemeClr val="accent6">
                    <a:lumMod val="50000"/>
                  </a:schemeClr>
                </a:solidFill>
              </a:rPr>
              <a:t>Los ácidos orgánicos presentes  en los alimentos influyen en el sabor, color y estabilidad de los productos alimenticios.</a:t>
            </a:r>
          </a:p>
          <a:p>
            <a:pPr algn="just"/>
            <a:r>
              <a:rPr lang="es-MX" sz="2800" dirty="0" smtClean="0">
                <a:solidFill>
                  <a:schemeClr val="accent6">
                    <a:lumMod val="50000"/>
                  </a:schemeClr>
                </a:solidFill>
              </a:rPr>
              <a:t>En las frutas por ejemplo el ácido cítrico predomina en el limón, el ácido málico en la manzana y el ácido tartárico en las uvas. </a:t>
            </a:r>
          </a:p>
          <a:p>
            <a:pPr algn="just"/>
            <a:r>
              <a:rPr lang="es-MX" sz="2800" dirty="0" smtClean="0">
                <a:solidFill>
                  <a:schemeClr val="accent6">
                    <a:lumMod val="50000"/>
                  </a:schemeClr>
                </a:solidFill>
              </a:rPr>
              <a:t>Los valores de acidez varían de </a:t>
            </a:r>
          </a:p>
          <a:p>
            <a:pPr algn="just"/>
            <a:r>
              <a:rPr lang="es-MX" sz="2800" dirty="0" smtClean="0">
                <a:solidFill>
                  <a:schemeClr val="accent6">
                    <a:lumMod val="50000"/>
                  </a:schemeClr>
                </a:solidFill>
              </a:rPr>
              <a:t>0.2% en la manzana a </a:t>
            </a:r>
          </a:p>
          <a:p>
            <a:pPr algn="just"/>
            <a:r>
              <a:rPr lang="es-MX" sz="2800" dirty="0" smtClean="0">
                <a:solidFill>
                  <a:schemeClr val="accent6">
                    <a:lumMod val="50000"/>
                  </a:schemeClr>
                </a:solidFill>
              </a:rPr>
              <a:t>6.0% en el limón.</a:t>
            </a:r>
            <a:endParaRPr lang="es-MX" sz="2800" dirty="0">
              <a:solidFill>
                <a:schemeClr val="accent6">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767592"/>
            <a:ext cx="3605332" cy="2078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8977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3120" y="836712"/>
            <a:ext cx="5441048" cy="4832092"/>
          </a:xfrm>
          <a:prstGeom prst="rect">
            <a:avLst/>
          </a:prstGeom>
          <a:noFill/>
        </p:spPr>
        <p:txBody>
          <a:bodyPr wrap="square" rtlCol="0">
            <a:spAutoFit/>
          </a:bodyPr>
          <a:lstStyle/>
          <a:p>
            <a:r>
              <a:rPr lang="es-MX" sz="2800" dirty="0">
                <a:solidFill>
                  <a:schemeClr val="accent6">
                    <a:lumMod val="50000"/>
                  </a:schemeClr>
                </a:solidFill>
              </a:rPr>
              <a:t>E</a:t>
            </a:r>
            <a:r>
              <a:rPr lang="es-MX" sz="2800" dirty="0" smtClean="0">
                <a:solidFill>
                  <a:schemeClr val="accent6">
                    <a:lumMod val="50000"/>
                  </a:schemeClr>
                </a:solidFill>
              </a:rPr>
              <a:t>n los vinos, la acidez es un parámetro de calidad, la presencia de 0.1% de ácido acético es un indicio de descomposición.</a:t>
            </a:r>
          </a:p>
          <a:p>
            <a:pPr algn="just"/>
            <a:endParaRPr lang="es-MX" sz="2800" dirty="0">
              <a:solidFill>
                <a:schemeClr val="accent6">
                  <a:lumMod val="50000"/>
                </a:schemeClr>
              </a:solidFill>
            </a:endParaRPr>
          </a:p>
          <a:p>
            <a:r>
              <a:rPr lang="es-MX" sz="2800" dirty="0" smtClean="0">
                <a:solidFill>
                  <a:schemeClr val="accent6">
                    <a:lumMod val="50000"/>
                  </a:schemeClr>
                </a:solidFill>
              </a:rPr>
              <a:t>En </a:t>
            </a:r>
            <a:r>
              <a:rPr lang="es-MX" sz="2800" dirty="0">
                <a:solidFill>
                  <a:schemeClr val="accent6">
                    <a:lumMod val="50000"/>
                  </a:schemeClr>
                </a:solidFill>
              </a:rPr>
              <a:t>la determinación de acidez se valora con </a:t>
            </a:r>
            <a:r>
              <a:rPr lang="es-MX" sz="2800" dirty="0" err="1">
                <a:solidFill>
                  <a:schemeClr val="accent6">
                    <a:lumMod val="50000"/>
                  </a:schemeClr>
                </a:solidFill>
              </a:rPr>
              <a:t>NaOH</a:t>
            </a:r>
            <a:r>
              <a:rPr lang="es-MX" sz="2800" dirty="0">
                <a:solidFill>
                  <a:schemeClr val="accent6">
                    <a:lumMod val="50000"/>
                  </a:schemeClr>
                </a:solidFill>
              </a:rPr>
              <a:t>, los resultados se pueden expresar en términos de una sustancia </a:t>
            </a:r>
            <a:r>
              <a:rPr lang="es-MX" sz="2800" dirty="0" smtClean="0">
                <a:solidFill>
                  <a:schemeClr val="accent6">
                    <a:lumMod val="50000"/>
                  </a:schemeClr>
                </a:solidFill>
              </a:rPr>
              <a:t>en particular.</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412776"/>
            <a:ext cx="2088232" cy="3206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1565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8892" y="2564904"/>
            <a:ext cx="3723028"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3563888" y="692696"/>
            <a:ext cx="5112569" cy="5262979"/>
          </a:xfrm>
          <a:prstGeom prst="rect">
            <a:avLst/>
          </a:prstGeom>
          <a:noFill/>
        </p:spPr>
        <p:txBody>
          <a:bodyPr wrap="square" rtlCol="0">
            <a:spAutoFit/>
          </a:bodyPr>
          <a:lstStyle/>
          <a:p>
            <a:pPr algn="r"/>
            <a:r>
              <a:rPr lang="es-MX" sz="2800" dirty="0" smtClean="0">
                <a:solidFill>
                  <a:schemeClr val="accent6">
                    <a:lumMod val="50000"/>
                  </a:schemeClr>
                </a:solidFill>
              </a:rPr>
              <a:t>La textura en la producción de mermeladas y jaleas está determinada por la concentración de iones hidrógeno del gel pectina-azúcar-ácido.</a:t>
            </a:r>
          </a:p>
          <a:p>
            <a:pPr algn="r"/>
            <a:endParaRPr lang="es-MX" sz="2800" dirty="0">
              <a:solidFill>
                <a:schemeClr val="accent6">
                  <a:lumMod val="50000"/>
                </a:schemeClr>
              </a:solidFill>
            </a:endParaRPr>
          </a:p>
          <a:p>
            <a:pPr algn="r"/>
            <a:r>
              <a:rPr lang="es-MX" sz="2800" dirty="0" smtClean="0">
                <a:solidFill>
                  <a:schemeClr val="accent6">
                    <a:lumMod val="50000"/>
                  </a:schemeClr>
                </a:solidFill>
              </a:rPr>
              <a:t>Los productos alimenticios que presentan un pH menor a 4.5 son considerados como alimentos ácidos.  </a:t>
            </a:r>
            <a:endParaRPr lang="es-MX" sz="2800" dirty="0">
              <a:solidFill>
                <a:schemeClr val="accent6">
                  <a:lumMod val="50000"/>
                </a:schemeClr>
              </a:solidFill>
            </a:endParaRPr>
          </a:p>
        </p:txBody>
      </p:sp>
    </p:spTree>
    <p:extLst>
      <p:ext uri="{BB962C8B-B14F-4D97-AF65-F5344CB8AC3E}">
        <p14:creationId xmlns:p14="http://schemas.microsoft.com/office/powerpoint/2010/main" val="9037586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1196752"/>
            <a:ext cx="7056784" cy="4524315"/>
          </a:xfrm>
          <a:prstGeom prst="rect">
            <a:avLst/>
          </a:prstGeom>
        </p:spPr>
        <p:txBody>
          <a:bodyPr wrap="square">
            <a:spAutoFit/>
          </a:bodyPr>
          <a:lstStyle/>
          <a:p>
            <a:pPr algn="just"/>
            <a:r>
              <a:rPr lang="es-MX" sz="2800" dirty="0">
                <a:solidFill>
                  <a:schemeClr val="accent6">
                    <a:lumMod val="50000"/>
                  </a:schemeClr>
                </a:solidFill>
              </a:rPr>
              <a:t>En el caso de los alimentos coloridos se limita el uso de </a:t>
            </a:r>
            <a:r>
              <a:rPr lang="es-MX" sz="2800" dirty="0" smtClean="0">
                <a:solidFill>
                  <a:schemeClr val="accent6">
                    <a:lumMod val="50000"/>
                  </a:schemeClr>
                </a:solidFill>
              </a:rPr>
              <a:t>indicadores. Para </a:t>
            </a:r>
            <a:r>
              <a:rPr lang="es-MX" sz="2800" dirty="0">
                <a:solidFill>
                  <a:schemeClr val="accent6">
                    <a:lumMod val="50000"/>
                  </a:schemeClr>
                </a:solidFill>
              </a:rPr>
              <a:t>encontrar el punto final de la valoración se puede construir  una curva de titulación, graficando el pH de la disolución en función del volumen del </a:t>
            </a:r>
            <a:r>
              <a:rPr lang="es-MX" sz="2800" dirty="0" err="1">
                <a:solidFill>
                  <a:schemeClr val="accent6">
                    <a:lumMod val="50000"/>
                  </a:schemeClr>
                </a:solidFill>
              </a:rPr>
              <a:t>titulante</a:t>
            </a:r>
            <a:r>
              <a:rPr lang="es-MX" sz="2800" dirty="0">
                <a:solidFill>
                  <a:schemeClr val="accent6">
                    <a:lumMod val="50000"/>
                  </a:schemeClr>
                </a:solidFill>
              </a:rPr>
              <a:t> </a:t>
            </a:r>
            <a:r>
              <a:rPr lang="es-MX" sz="2800" dirty="0" smtClean="0">
                <a:solidFill>
                  <a:schemeClr val="accent6">
                    <a:lumMod val="50000"/>
                  </a:schemeClr>
                </a:solidFill>
              </a:rPr>
              <a:t>agregado, el </a:t>
            </a:r>
            <a:r>
              <a:rPr lang="es-MX" sz="2800" dirty="0">
                <a:solidFill>
                  <a:schemeClr val="accent6">
                    <a:lumMod val="50000"/>
                  </a:schemeClr>
                </a:solidFill>
              </a:rPr>
              <a:t>punto de equivalencia se puede determinar por el método de la primera derivada</a:t>
            </a:r>
            <a:r>
              <a:rPr lang="es-MX" sz="2800" dirty="0" smtClean="0">
                <a:solidFill>
                  <a:schemeClr val="accent6">
                    <a:lumMod val="50000"/>
                  </a:schemeClr>
                </a:solidFill>
              </a:rPr>
              <a:t>.</a:t>
            </a:r>
            <a:endParaRPr lang="es-MX" sz="2800" dirty="0">
              <a:solidFill>
                <a:schemeClr val="accent6">
                  <a:lumMod val="50000"/>
                </a:schemeClr>
              </a:solidFill>
            </a:endParaRPr>
          </a:p>
        </p:txBody>
      </p:sp>
    </p:spTree>
    <p:extLst>
      <p:ext uri="{BB962C8B-B14F-4D97-AF65-F5344CB8AC3E}">
        <p14:creationId xmlns:p14="http://schemas.microsoft.com/office/powerpoint/2010/main" val="5643741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curva de titul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836713"/>
            <a:ext cx="8136905"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682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436096" y="188641"/>
            <a:ext cx="3526160" cy="792088"/>
          </a:xfrm>
        </p:spPr>
        <p:txBody>
          <a:bodyPr/>
          <a:lstStyle/>
          <a:p>
            <a:r>
              <a:rPr lang="es-ES" dirty="0" smtClean="0">
                <a:solidFill>
                  <a:schemeClr val="accent6">
                    <a:lumMod val="50000"/>
                  </a:schemeClr>
                </a:solidFill>
              </a:rPr>
              <a:t>Cuestionario </a:t>
            </a:r>
            <a:endParaRPr lang="es-MX" dirty="0">
              <a:solidFill>
                <a:schemeClr val="accent6">
                  <a:lumMod val="50000"/>
                </a:schemeClr>
              </a:solidFill>
            </a:endParaRPr>
          </a:p>
        </p:txBody>
      </p:sp>
      <p:sp>
        <p:nvSpPr>
          <p:cNvPr id="3" name="2 Subtítulo"/>
          <p:cNvSpPr>
            <a:spLocks noGrp="1"/>
          </p:cNvSpPr>
          <p:nvPr>
            <p:ph type="subTitle" idx="1"/>
          </p:nvPr>
        </p:nvSpPr>
        <p:spPr>
          <a:xfrm>
            <a:off x="827584" y="1124744"/>
            <a:ext cx="7128792" cy="5256584"/>
          </a:xfrm>
        </p:spPr>
        <p:txBody>
          <a:bodyPr>
            <a:noAutofit/>
          </a:bodyPr>
          <a:lstStyle/>
          <a:p>
            <a:pPr marL="514350" indent="-514350" algn="l">
              <a:buAutoNum type="arabicPeriod"/>
            </a:pPr>
            <a:r>
              <a:rPr lang="es-ES" sz="2800" dirty="0" smtClean="0">
                <a:solidFill>
                  <a:schemeClr val="accent6">
                    <a:lumMod val="50000"/>
                  </a:schemeClr>
                </a:solidFill>
              </a:rPr>
              <a:t>¿Cuáles son las sustancias que determinan la acidez en un vino?</a:t>
            </a:r>
          </a:p>
          <a:p>
            <a:pPr marL="514350" indent="-514350" algn="l">
              <a:buAutoNum type="arabicPeriod"/>
            </a:pPr>
            <a:r>
              <a:rPr lang="es-ES" sz="2800" dirty="0" smtClean="0">
                <a:solidFill>
                  <a:schemeClr val="accent6">
                    <a:lumMod val="50000"/>
                  </a:schemeClr>
                </a:solidFill>
              </a:rPr>
              <a:t>Compara los estándares establecidos por la norma oficial mexicana con los de otros dos países</a:t>
            </a:r>
          </a:p>
          <a:p>
            <a:pPr marL="514350" indent="-514350" algn="l">
              <a:buAutoNum type="arabicPeriod"/>
            </a:pPr>
            <a:r>
              <a:rPr lang="es-ES" sz="2800" dirty="0" smtClean="0">
                <a:solidFill>
                  <a:schemeClr val="accent6">
                    <a:lumMod val="50000"/>
                  </a:schemeClr>
                </a:solidFill>
              </a:rPr>
              <a:t>Además de jugos y mermeladas ¿en que otros alimentos es importante el control de pH? </a:t>
            </a:r>
            <a:endParaRPr lang="es-MX" sz="2800" dirty="0">
              <a:solidFill>
                <a:schemeClr val="accent6">
                  <a:lumMod val="50000"/>
                </a:schemeClr>
              </a:solidFill>
            </a:endParaRPr>
          </a:p>
        </p:txBody>
      </p:sp>
    </p:spTree>
    <p:extLst>
      <p:ext uri="{BB962C8B-B14F-4D97-AF65-F5344CB8AC3E}">
        <p14:creationId xmlns:p14="http://schemas.microsoft.com/office/powerpoint/2010/main" val="2135491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332656"/>
            <a:ext cx="8208912" cy="864096"/>
          </a:xfrm>
        </p:spPr>
        <p:txBody>
          <a:bodyPr>
            <a:normAutofit/>
          </a:bodyPr>
          <a:lstStyle/>
          <a:p>
            <a:r>
              <a:rPr lang="es-ES" sz="3200" dirty="0" smtClean="0">
                <a:solidFill>
                  <a:schemeClr val="accent6">
                    <a:lumMod val="50000"/>
                  </a:schemeClr>
                </a:solidFill>
              </a:rPr>
              <a:t>Laboratorio de reacciones en solución </a:t>
            </a:r>
            <a:endParaRPr lang="es-MX" sz="3200" dirty="0">
              <a:solidFill>
                <a:schemeClr val="accent6">
                  <a:lumMod val="50000"/>
                </a:schemeClr>
              </a:solidFill>
            </a:endParaRPr>
          </a:p>
        </p:txBody>
      </p:sp>
      <p:sp>
        <p:nvSpPr>
          <p:cNvPr id="3" name="2 Subtítulo"/>
          <p:cNvSpPr>
            <a:spLocks noGrp="1"/>
          </p:cNvSpPr>
          <p:nvPr>
            <p:ph type="subTitle" idx="1"/>
          </p:nvPr>
        </p:nvSpPr>
        <p:spPr>
          <a:xfrm>
            <a:off x="552520" y="5373216"/>
            <a:ext cx="8064896" cy="960512"/>
          </a:xfrm>
        </p:spPr>
        <p:txBody>
          <a:bodyPr>
            <a:normAutofit fontScale="62500" lnSpcReduction="20000"/>
          </a:bodyPr>
          <a:lstStyle/>
          <a:p>
            <a:pPr algn="r"/>
            <a:r>
              <a:rPr lang="es-ES" sz="2400" dirty="0" smtClean="0">
                <a:solidFill>
                  <a:schemeClr val="accent6">
                    <a:lumMod val="50000"/>
                  </a:schemeClr>
                </a:solidFill>
              </a:rPr>
              <a:t>Dra. en Ed. Guadalupe Mirella Maya López</a:t>
            </a:r>
          </a:p>
          <a:p>
            <a:pPr algn="r"/>
            <a:endParaRPr lang="es-ES" sz="2400" dirty="0">
              <a:solidFill>
                <a:schemeClr val="accent6">
                  <a:lumMod val="50000"/>
                </a:schemeClr>
              </a:solidFill>
            </a:endParaRPr>
          </a:p>
          <a:p>
            <a:pPr algn="r"/>
            <a:r>
              <a:rPr lang="es-ES" sz="2400" dirty="0" smtClean="0">
                <a:solidFill>
                  <a:schemeClr val="accent6">
                    <a:lumMod val="50000"/>
                  </a:schemeClr>
                </a:solidFill>
              </a:rPr>
              <a:t>Febrero, 2016</a:t>
            </a:r>
            <a:endParaRPr lang="es-MX" sz="2400" dirty="0">
              <a:solidFill>
                <a:schemeClr val="accent6">
                  <a:lumMod val="50000"/>
                </a:schemeClr>
              </a:solidFill>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113688"/>
            <a:ext cx="6480720" cy="4094255"/>
          </a:xfrm>
          <a:prstGeom prst="rect">
            <a:avLst/>
          </a:prstGeom>
        </p:spPr>
      </p:pic>
    </p:spTree>
    <p:extLst>
      <p:ext uri="{BB962C8B-B14F-4D97-AF65-F5344CB8AC3E}">
        <p14:creationId xmlns:p14="http://schemas.microsoft.com/office/powerpoint/2010/main" val="1077715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556792"/>
            <a:ext cx="6768752" cy="4401205"/>
          </a:xfrm>
          <a:prstGeom prst="rect">
            <a:avLst/>
          </a:prstGeom>
          <a:noFill/>
        </p:spPr>
        <p:txBody>
          <a:bodyPr wrap="square" rtlCol="0">
            <a:spAutoFit/>
          </a:bodyPr>
          <a:lstStyle/>
          <a:p>
            <a:r>
              <a:rPr lang="es-MX" sz="3600" dirty="0" smtClean="0">
                <a:solidFill>
                  <a:schemeClr val="accent6">
                    <a:lumMod val="50000"/>
                  </a:schemeClr>
                </a:solidFill>
              </a:rPr>
              <a:t>En QUÍMICA, </a:t>
            </a:r>
            <a:r>
              <a:rPr lang="es-MX" sz="3600" dirty="0">
                <a:solidFill>
                  <a:schemeClr val="accent6">
                    <a:lumMod val="50000"/>
                  </a:schemeClr>
                </a:solidFill>
              </a:rPr>
              <a:t>el término </a:t>
            </a:r>
            <a:r>
              <a:rPr lang="es-MX" sz="3600" b="1" dirty="0">
                <a:solidFill>
                  <a:schemeClr val="accent6">
                    <a:lumMod val="50000"/>
                  </a:schemeClr>
                </a:solidFill>
              </a:rPr>
              <a:t>especie química</a:t>
            </a:r>
            <a:r>
              <a:rPr lang="es-MX" sz="3600" dirty="0">
                <a:solidFill>
                  <a:schemeClr val="accent6">
                    <a:lumMod val="50000"/>
                  </a:schemeClr>
                </a:solidFill>
              </a:rPr>
              <a:t> se usa comúnmente para referirse de forma genérica </a:t>
            </a:r>
            <a:r>
              <a:rPr lang="es-MX" sz="3600" dirty="0" smtClean="0">
                <a:solidFill>
                  <a:schemeClr val="accent6">
                    <a:lumMod val="50000"/>
                  </a:schemeClr>
                </a:solidFill>
              </a:rPr>
              <a:t>a átomos, moléculas, iones, o radicales </a:t>
            </a:r>
            <a:r>
              <a:rPr lang="es-MX" sz="3600" dirty="0">
                <a:solidFill>
                  <a:schemeClr val="accent6">
                    <a:lumMod val="50000"/>
                  </a:schemeClr>
                </a:solidFill>
              </a:rPr>
              <a:t> </a:t>
            </a:r>
            <a:r>
              <a:rPr lang="es-MX" sz="3600" dirty="0" smtClean="0">
                <a:solidFill>
                  <a:schemeClr val="accent6">
                    <a:lumMod val="50000"/>
                  </a:schemeClr>
                </a:solidFill>
              </a:rPr>
              <a:t>objeto </a:t>
            </a:r>
            <a:r>
              <a:rPr lang="es-MX" sz="3600" dirty="0">
                <a:solidFill>
                  <a:schemeClr val="accent6">
                    <a:lumMod val="50000"/>
                  </a:schemeClr>
                </a:solidFill>
              </a:rPr>
              <a:t>de </a:t>
            </a:r>
            <a:r>
              <a:rPr lang="es-MX" sz="3600" dirty="0" smtClean="0">
                <a:solidFill>
                  <a:schemeClr val="accent6">
                    <a:lumMod val="50000"/>
                  </a:schemeClr>
                </a:solidFill>
              </a:rPr>
              <a:t>estudio</a:t>
            </a:r>
            <a:r>
              <a:rPr lang="es-MX" sz="3600" dirty="0" smtClean="0">
                <a:solidFill>
                  <a:schemeClr val="accent6">
                    <a:lumMod val="50000"/>
                  </a:schemeClr>
                </a:solidFill>
              </a:rPr>
              <a:t>.</a:t>
            </a:r>
            <a:endParaRPr lang="es-MX" sz="2800" baseline="30000" dirty="0">
              <a:solidFill>
                <a:schemeClr val="accent6">
                  <a:lumMod val="50000"/>
                </a:schemeClr>
              </a:solidFill>
            </a:endParaRPr>
          </a:p>
          <a:p>
            <a:r>
              <a:rPr lang="es-MX" sz="2800" baseline="30000" dirty="0" smtClean="0">
                <a:solidFill>
                  <a:schemeClr val="accent6">
                    <a:lumMod val="50000"/>
                  </a:schemeClr>
                </a:solidFill>
              </a:rPr>
              <a:t> </a:t>
            </a:r>
            <a:endParaRPr lang="es-MX" sz="2800" dirty="0" smtClean="0">
              <a:solidFill>
                <a:schemeClr val="accent6">
                  <a:lumMod val="50000"/>
                </a:schemeClr>
              </a:solidFill>
            </a:endParaRPr>
          </a:p>
        </p:txBody>
      </p:sp>
    </p:spTree>
    <p:extLst>
      <p:ext uri="{BB962C8B-B14F-4D97-AF65-F5344CB8AC3E}">
        <p14:creationId xmlns:p14="http://schemas.microsoft.com/office/powerpoint/2010/main" val="2291395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836712"/>
            <a:ext cx="6768752" cy="4031873"/>
          </a:xfrm>
          <a:prstGeom prst="rect">
            <a:avLst/>
          </a:prstGeom>
          <a:noFill/>
        </p:spPr>
        <p:txBody>
          <a:bodyPr wrap="square" rtlCol="0">
            <a:spAutoFit/>
          </a:bodyPr>
          <a:lstStyle/>
          <a:p>
            <a:r>
              <a:rPr lang="es-MX" sz="3200" dirty="0" smtClean="0">
                <a:solidFill>
                  <a:schemeClr val="accent6">
                    <a:lumMod val="50000"/>
                  </a:schemeClr>
                </a:solidFill>
              </a:rPr>
              <a:t>Generalmente</a:t>
            </a:r>
            <a:r>
              <a:rPr lang="es-MX" sz="3200" dirty="0">
                <a:solidFill>
                  <a:schemeClr val="accent6">
                    <a:lumMod val="50000"/>
                  </a:schemeClr>
                </a:solidFill>
              </a:rPr>
              <a:t>, una especie química puede definirse como un conjunto de entidades moleculares químicamente idénticas que pueden explorar el mismo conjunto de niveles de energía molecular en una escala de tiempo </a:t>
            </a:r>
            <a:r>
              <a:rPr lang="es-MX" sz="3200" dirty="0" smtClean="0">
                <a:solidFill>
                  <a:schemeClr val="accent6">
                    <a:lumMod val="50000"/>
                  </a:schemeClr>
                </a:solidFill>
              </a:rPr>
              <a:t>definida</a:t>
            </a:r>
            <a:r>
              <a:rPr lang="es-MX" sz="3200" dirty="0">
                <a:solidFill>
                  <a:schemeClr val="accent6">
                    <a:lumMod val="50000"/>
                  </a:schemeClr>
                </a:solidFill>
              </a:rPr>
              <a:t>. </a:t>
            </a:r>
            <a:endParaRPr lang="es-MX" sz="3200" dirty="0" smtClean="0">
              <a:solidFill>
                <a:schemeClr val="accent6">
                  <a:lumMod val="50000"/>
                </a:schemeClr>
              </a:solidFill>
            </a:endParaRPr>
          </a:p>
        </p:txBody>
      </p:sp>
    </p:spTree>
    <p:extLst>
      <p:ext uri="{BB962C8B-B14F-4D97-AF65-F5344CB8AC3E}">
        <p14:creationId xmlns:p14="http://schemas.microsoft.com/office/powerpoint/2010/main" val="2106663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916832"/>
            <a:ext cx="6912768" cy="3046988"/>
          </a:xfrm>
          <a:prstGeom prst="rect">
            <a:avLst/>
          </a:prstGeom>
          <a:noFill/>
        </p:spPr>
        <p:txBody>
          <a:bodyPr wrap="square" rtlCol="0">
            <a:spAutoFit/>
          </a:bodyPr>
          <a:lstStyle/>
          <a:p>
            <a:r>
              <a:rPr lang="es-MX" sz="3200" dirty="0" smtClean="0">
                <a:solidFill>
                  <a:schemeClr val="accent6">
                    <a:lumMod val="50000"/>
                  </a:schemeClr>
                </a:solidFill>
              </a:rPr>
              <a:t>El </a:t>
            </a:r>
            <a:r>
              <a:rPr lang="es-MX" sz="3200" dirty="0">
                <a:solidFill>
                  <a:schemeClr val="accent6">
                    <a:lumMod val="50000"/>
                  </a:schemeClr>
                </a:solidFill>
              </a:rPr>
              <a:t>término puede aplicarse igualmente a un conjunto de unidades estructurales atómicas o moleculares químicamente idénticas en una disposición sólida</a:t>
            </a:r>
            <a:r>
              <a:rPr lang="es-MX" sz="3200" dirty="0" smtClean="0">
                <a:solidFill>
                  <a:schemeClr val="accent6">
                    <a:lumMod val="50000"/>
                  </a:schemeClr>
                </a:solidFill>
              </a:rPr>
              <a:t>.</a:t>
            </a:r>
            <a:endParaRPr lang="es-MX" sz="3200" dirty="0">
              <a:solidFill>
                <a:schemeClr val="accent6">
                  <a:lumMod val="50000"/>
                </a:schemeClr>
              </a:solidFill>
            </a:endParaRPr>
          </a:p>
        </p:txBody>
      </p:sp>
    </p:spTree>
    <p:extLst>
      <p:ext uri="{BB962C8B-B14F-4D97-AF65-F5344CB8AC3E}">
        <p14:creationId xmlns:p14="http://schemas.microsoft.com/office/powerpoint/2010/main" val="3623867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6232" y="1628800"/>
            <a:ext cx="6912768" cy="4401205"/>
          </a:xfrm>
          <a:prstGeom prst="rect">
            <a:avLst/>
          </a:prstGeom>
          <a:noFill/>
        </p:spPr>
        <p:txBody>
          <a:bodyPr wrap="square" rtlCol="0">
            <a:spAutoFit/>
          </a:bodyPr>
          <a:lstStyle/>
          <a:p>
            <a:r>
              <a:rPr lang="es-MX" sz="3200" dirty="0" smtClean="0">
                <a:solidFill>
                  <a:schemeClr val="accent6">
                    <a:lumMod val="50000"/>
                  </a:schemeClr>
                </a:solidFill>
              </a:rPr>
              <a:t>En </a:t>
            </a:r>
            <a:r>
              <a:rPr lang="es-MX" sz="3200" dirty="0" smtClean="0">
                <a:solidFill>
                  <a:schemeClr val="accent6">
                    <a:lumMod val="50000"/>
                  </a:schemeClr>
                </a:solidFill>
              </a:rPr>
              <a:t>química supramolecular, las especies </a:t>
            </a:r>
            <a:r>
              <a:rPr lang="es-MX" sz="3200" dirty="0">
                <a:solidFill>
                  <a:schemeClr val="accent6">
                    <a:lumMod val="50000"/>
                  </a:schemeClr>
                </a:solidFill>
              </a:rPr>
              <a:t>químicas son aquellas estructuras supramoleculares cuyas interacciones y asociaciones se producen a través de procesos intermoleculares de enlace y ruptura.</a:t>
            </a:r>
          </a:p>
          <a:p>
            <a:pPr algn="just"/>
            <a:endParaRPr lang="es-MX" sz="2400" dirty="0" smtClean="0">
              <a:solidFill>
                <a:schemeClr val="accent1">
                  <a:lumMod val="50000"/>
                </a:schemeClr>
              </a:solidFill>
            </a:endParaRPr>
          </a:p>
        </p:txBody>
      </p:sp>
    </p:spTree>
    <p:extLst>
      <p:ext uri="{BB962C8B-B14F-4D97-AF65-F5344CB8AC3E}">
        <p14:creationId xmlns:p14="http://schemas.microsoft.com/office/powerpoint/2010/main" val="1781868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395536" y="260648"/>
            <a:ext cx="8280920" cy="864096"/>
          </a:xfrm>
        </p:spPr>
        <p:txBody>
          <a:bodyPr/>
          <a:lstStyle/>
          <a:p>
            <a:r>
              <a:rPr lang="es-MX" sz="2800" b="1" dirty="0" smtClean="0">
                <a:solidFill>
                  <a:schemeClr val="accent6">
                    <a:lumMod val="50000"/>
                  </a:schemeClr>
                </a:solidFill>
              </a:rPr>
              <a:t>Reacciones químicas en solución acuosa </a:t>
            </a:r>
            <a:endParaRPr lang="es-MX" sz="2800" b="1" dirty="0">
              <a:solidFill>
                <a:schemeClr val="accent6">
                  <a:lumMod val="50000"/>
                </a:schemeClr>
              </a:solidFill>
            </a:endParaRPr>
          </a:p>
        </p:txBody>
      </p:sp>
      <p:sp>
        <p:nvSpPr>
          <p:cNvPr id="4" name="3 Subtítulo"/>
          <p:cNvSpPr>
            <a:spLocks noGrp="1"/>
          </p:cNvSpPr>
          <p:nvPr>
            <p:ph type="subTitle" idx="1"/>
          </p:nvPr>
        </p:nvSpPr>
        <p:spPr>
          <a:xfrm>
            <a:off x="683568" y="1700808"/>
            <a:ext cx="7117180" cy="4608512"/>
          </a:xfrm>
        </p:spPr>
        <p:txBody>
          <a:bodyPr>
            <a:noAutofit/>
          </a:bodyPr>
          <a:lstStyle/>
          <a:p>
            <a:r>
              <a:rPr lang="es-MX" sz="2800" dirty="0">
                <a:solidFill>
                  <a:schemeClr val="accent6">
                    <a:lumMod val="50000"/>
                  </a:schemeClr>
                </a:solidFill>
              </a:rPr>
              <a:t>El agua es un compuesto de gran importancia tanto por su relevancia para los </a:t>
            </a:r>
            <a:r>
              <a:rPr lang="es-MX" sz="2800" dirty="0" smtClean="0">
                <a:solidFill>
                  <a:schemeClr val="accent6">
                    <a:lumMod val="50000"/>
                  </a:schemeClr>
                </a:solidFill>
              </a:rPr>
              <a:t>procesos biológicos </a:t>
            </a:r>
            <a:r>
              <a:rPr lang="es-MX" sz="2800" dirty="0">
                <a:solidFill>
                  <a:schemeClr val="accent6">
                    <a:lumMod val="50000"/>
                  </a:schemeClr>
                </a:solidFill>
              </a:rPr>
              <a:t>como industriales. </a:t>
            </a:r>
            <a:endParaRPr lang="es-MX" sz="2800" dirty="0" smtClean="0">
              <a:solidFill>
                <a:schemeClr val="accent6">
                  <a:lumMod val="50000"/>
                </a:schemeClr>
              </a:solidFill>
            </a:endParaRPr>
          </a:p>
          <a:p>
            <a:r>
              <a:rPr lang="es-MX" sz="2800" dirty="0" smtClean="0">
                <a:solidFill>
                  <a:schemeClr val="accent6">
                    <a:lumMod val="50000"/>
                  </a:schemeClr>
                </a:solidFill>
              </a:rPr>
              <a:t>Una gran cantidad de </a:t>
            </a:r>
            <a:r>
              <a:rPr lang="es-MX" sz="2800" dirty="0">
                <a:solidFill>
                  <a:schemeClr val="accent6">
                    <a:lumMod val="50000"/>
                  </a:schemeClr>
                </a:solidFill>
              </a:rPr>
              <a:t>las reacciones que tienen lugar a </a:t>
            </a:r>
            <a:r>
              <a:rPr lang="es-MX" sz="2800" dirty="0" smtClean="0">
                <a:solidFill>
                  <a:schemeClr val="accent6">
                    <a:lumMod val="50000"/>
                  </a:schemeClr>
                </a:solidFill>
              </a:rPr>
              <a:t>nuestro alrededor </a:t>
            </a:r>
            <a:r>
              <a:rPr lang="es-MX" sz="2800" dirty="0">
                <a:solidFill>
                  <a:schemeClr val="accent6">
                    <a:lumMod val="50000"/>
                  </a:schemeClr>
                </a:solidFill>
              </a:rPr>
              <a:t>involucran sustancias disueltas en agua y </a:t>
            </a:r>
            <a:r>
              <a:rPr lang="es-MX" sz="2800" dirty="0" smtClean="0">
                <a:solidFill>
                  <a:schemeClr val="accent6">
                    <a:lumMod val="50000"/>
                  </a:schemeClr>
                </a:solidFill>
              </a:rPr>
              <a:t>la utilizan como </a:t>
            </a:r>
            <a:r>
              <a:rPr lang="es-MX" sz="2800" dirty="0">
                <a:solidFill>
                  <a:schemeClr val="accent6">
                    <a:lumMod val="50000"/>
                  </a:schemeClr>
                </a:solidFill>
              </a:rPr>
              <a:t>medio </a:t>
            </a:r>
            <a:r>
              <a:rPr lang="es-MX" sz="2800" dirty="0" smtClean="0">
                <a:solidFill>
                  <a:schemeClr val="accent6">
                    <a:lumMod val="50000"/>
                  </a:schemeClr>
                </a:solidFill>
              </a:rPr>
              <a:t>de reacción. </a:t>
            </a:r>
            <a:endParaRPr lang="es-MX" sz="2800" dirty="0">
              <a:solidFill>
                <a:schemeClr val="accent6">
                  <a:lumMod val="50000"/>
                </a:schemeClr>
              </a:solidFill>
            </a:endParaRPr>
          </a:p>
        </p:txBody>
      </p:sp>
    </p:spTree>
    <p:extLst>
      <p:ext uri="{BB962C8B-B14F-4D97-AF65-F5344CB8AC3E}">
        <p14:creationId xmlns:p14="http://schemas.microsoft.com/office/powerpoint/2010/main" val="533286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a:xfrm>
            <a:off x="683568" y="476672"/>
            <a:ext cx="7117180" cy="5544616"/>
          </a:xfrm>
        </p:spPr>
        <p:txBody>
          <a:bodyPr>
            <a:noAutofit/>
          </a:bodyPr>
          <a:lstStyle/>
          <a:p>
            <a:r>
              <a:rPr lang="es-MX" sz="2800" dirty="0">
                <a:solidFill>
                  <a:schemeClr val="accent6">
                    <a:lumMod val="50000"/>
                  </a:schemeClr>
                </a:solidFill>
              </a:rPr>
              <a:t>Esta posición destacada del agua se deriva en primer lugar de su abundancia y fácil accesibilidad. </a:t>
            </a:r>
          </a:p>
          <a:p>
            <a:r>
              <a:rPr lang="es-MX" sz="2800" dirty="0" smtClean="0">
                <a:solidFill>
                  <a:schemeClr val="accent6">
                    <a:lumMod val="50000"/>
                  </a:schemeClr>
                </a:solidFill>
              </a:rPr>
              <a:t>El agua se </a:t>
            </a:r>
            <a:r>
              <a:rPr lang="es-MX" sz="2800" dirty="0">
                <a:solidFill>
                  <a:schemeClr val="accent6">
                    <a:lumMod val="50000"/>
                  </a:schemeClr>
                </a:solidFill>
              </a:rPr>
              <a:t>presenta en estado líquido en un amplio rango de </a:t>
            </a:r>
            <a:r>
              <a:rPr lang="es-MX" sz="2800" dirty="0" smtClean="0">
                <a:solidFill>
                  <a:schemeClr val="accent6">
                    <a:lumMod val="50000"/>
                  </a:schemeClr>
                </a:solidFill>
              </a:rPr>
              <a:t>temperaturas, incluyendo  </a:t>
            </a:r>
            <a:r>
              <a:rPr lang="es-MX" sz="2800" dirty="0">
                <a:solidFill>
                  <a:schemeClr val="accent6">
                    <a:lumMod val="50000"/>
                  </a:schemeClr>
                </a:solidFill>
              </a:rPr>
              <a:t>la temperatura ambiente de la mayor parte de los puntos del </a:t>
            </a:r>
            <a:r>
              <a:rPr lang="es-MX" sz="2800" dirty="0" smtClean="0">
                <a:solidFill>
                  <a:schemeClr val="accent6">
                    <a:lumMod val="50000"/>
                  </a:schemeClr>
                </a:solidFill>
              </a:rPr>
              <a:t>planeta, tiene </a:t>
            </a:r>
            <a:r>
              <a:rPr lang="es-MX" sz="2800" dirty="0">
                <a:solidFill>
                  <a:schemeClr val="accent6">
                    <a:lumMod val="50000"/>
                  </a:schemeClr>
                </a:solidFill>
              </a:rPr>
              <a:t>una alta constante dieléctrica por lo que puede disolver un gran número </a:t>
            </a:r>
            <a:r>
              <a:rPr lang="es-MX" sz="2800" dirty="0" smtClean="0">
                <a:solidFill>
                  <a:schemeClr val="accent6">
                    <a:lumMod val="50000"/>
                  </a:schemeClr>
                </a:solidFill>
              </a:rPr>
              <a:t>de sustancias</a:t>
            </a:r>
            <a:r>
              <a:rPr lang="es-MX" sz="2800" dirty="0">
                <a:solidFill>
                  <a:schemeClr val="accent6">
                    <a:lumMod val="50000"/>
                  </a:schemeClr>
                </a:solidFill>
              </a:rPr>
              <a:t>, especialmente las </a:t>
            </a:r>
            <a:r>
              <a:rPr lang="es-MX" sz="2800" dirty="0" smtClean="0">
                <a:solidFill>
                  <a:schemeClr val="accent6">
                    <a:lumMod val="50000"/>
                  </a:schemeClr>
                </a:solidFill>
              </a:rPr>
              <a:t>iónicas.</a:t>
            </a:r>
          </a:p>
        </p:txBody>
      </p:sp>
    </p:spTree>
    <p:extLst>
      <p:ext uri="{BB962C8B-B14F-4D97-AF65-F5344CB8AC3E}">
        <p14:creationId xmlns:p14="http://schemas.microsoft.com/office/powerpoint/2010/main" val="2817692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nter">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Invierno</Template>
  <TotalTime>2615</TotalTime>
  <Words>1256</Words>
  <Application>Microsoft Office PowerPoint</Application>
  <PresentationFormat>Presentación en pantalla (4:3)</PresentationFormat>
  <Paragraphs>97</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Winter</vt:lpstr>
      <vt:lpstr>Presentación de PowerPoint</vt:lpstr>
      <vt:lpstr>Objetivo </vt:lpstr>
      <vt:lpstr>Presentación de PowerPoint</vt:lpstr>
      <vt:lpstr>Presentación de PowerPoint</vt:lpstr>
      <vt:lpstr>Presentación de PowerPoint</vt:lpstr>
      <vt:lpstr>Presentación de PowerPoint</vt:lpstr>
      <vt:lpstr>Presentación de PowerPoint</vt:lpstr>
      <vt:lpstr>Reacciones químicas en solución acuosa </vt:lpstr>
      <vt:lpstr>Presentación de PowerPoint</vt:lpstr>
      <vt:lpstr>Presentación de PowerPoint</vt:lpstr>
      <vt:lpstr>Reacciones ácido-base  Un conjunto importante de reacciones que se dan en solución acuosa, puede ser clasificada como reacciones ácido-base.   Hay múltiples definiciones ácido-base, cada una de las cuales tiene utilidad aplicada al sistema o a la reacción química que se considere. </vt:lpstr>
      <vt:lpstr>Siendo el agua un solvente protónico, que se disocia parcialmente liberando iones hidrógeno, resulta muy útil la definición ácido-base de Brönsted-Lowry para sistematizar estas reacciones en medio acuoso.</vt:lpstr>
      <vt:lpstr>Indicador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Cuestionario </vt:lpstr>
      <vt:lpstr>Presentación de PowerPoint</vt:lpstr>
      <vt:lpstr>Presentación de PowerPoint</vt:lpstr>
      <vt:lpstr>Presentación de PowerPoint</vt:lpstr>
      <vt:lpstr>Carbonatos e Hidróxidos: </vt:lpstr>
      <vt:lpstr>Carbonatos e Hidróxidos: </vt:lpstr>
      <vt:lpstr>Carbonatos e Hidróxidos: </vt:lpstr>
      <vt:lpstr>Presentación de PowerPoint</vt:lpstr>
      <vt:lpstr>Cuestionario </vt:lpstr>
      <vt:lpstr>Presentación de PowerPoint</vt:lpstr>
      <vt:lpstr>Presentación de PowerPoint</vt:lpstr>
      <vt:lpstr>Presentación de PowerPoint</vt:lpstr>
      <vt:lpstr>Presentación de PowerPoint</vt:lpstr>
      <vt:lpstr>Presentación de PowerPoint</vt:lpstr>
      <vt:lpstr>Cuestionario </vt:lpstr>
      <vt:lpstr>Laboratorio de reacciones en solución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Usuario1</dc:creator>
  <cp:lastModifiedBy>Usuario-6</cp:lastModifiedBy>
  <cp:revision>146</cp:revision>
  <dcterms:created xsi:type="dcterms:W3CDTF">2015-02-10T20:50:53Z</dcterms:created>
  <dcterms:modified xsi:type="dcterms:W3CDTF">2016-10-11T00:36:29Z</dcterms:modified>
</cp:coreProperties>
</file>