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2"/>
  </p:notesMasterIdLst>
  <p:sldIdLst>
    <p:sldId id="280" r:id="rId2"/>
    <p:sldId id="309" r:id="rId3"/>
    <p:sldId id="293" r:id="rId4"/>
    <p:sldId id="300" r:id="rId5"/>
    <p:sldId id="282" r:id="rId6"/>
    <p:sldId id="291" r:id="rId7"/>
    <p:sldId id="301" r:id="rId8"/>
    <p:sldId id="292" r:id="rId9"/>
    <p:sldId id="283" r:id="rId10"/>
    <p:sldId id="302" r:id="rId11"/>
    <p:sldId id="258" r:id="rId12"/>
    <p:sldId id="259" r:id="rId13"/>
    <p:sldId id="295" r:id="rId14"/>
    <p:sldId id="260" r:id="rId15"/>
    <p:sldId id="296" r:id="rId16"/>
    <p:sldId id="303" r:id="rId17"/>
    <p:sldId id="262" r:id="rId18"/>
    <p:sldId id="279" r:id="rId19"/>
    <p:sldId id="261" r:id="rId20"/>
    <p:sldId id="305" r:id="rId21"/>
    <p:sldId id="263" r:id="rId22"/>
    <p:sldId id="284" r:id="rId23"/>
    <p:sldId id="264" r:id="rId24"/>
    <p:sldId id="285" r:id="rId25"/>
    <p:sldId id="306" r:id="rId26"/>
    <p:sldId id="265" r:id="rId27"/>
    <p:sldId id="299" r:id="rId28"/>
    <p:sldId id="266" r:id="rId29"/>
    <p:sldId id="297" r:id="rId30"/>
    <p:sldId id="267" r:id="rId31"/>
    <p:sldId id="268" r:id="rId32"/>
    <p:sldId id="286" r:id="rId33"/>
    <p:sldId id="269" r:id="rId34"/>
    <p:sldId id="270" r:id="rId35"/>
    <p:sldId id="271" r:id="rId36"/>
    <p:sldId id="298" r:id="rId37"/>
    <p:sldId id="272" r:id="rId38"/>
    <p:sldId id="287" r:id="rId39"/>
    <p:sldId id="281" r:id="rId40"/>
    <p:sldId id="273" r:id="rId41"/>
    <p:sldId id="274" r:id="rId42"/>
    <p:sldId id="288" r:id="rId43"/>
    <p:sldId id="275" r:id="rId44"/>
    <p:sldId id="307" r:id="rId45"/>
    <p:sldId id="276" r:id="rId46"/>
    <p:sldId id="277" r:id="rId47"/>
    <p:sldId id="289" r:id="rId48"/>
    <p:sldId id="278" r:id="rId49"/>
    <p:sldId id="308" r:id="rId50"/>
    <p:sldId id="290" r:id="rId51"/>
  </p:sldIdLst>
  <p:sldSz cx="9144000" cy="6858000" type="screen4x3"/>
  <p:notesSz cx="6954838" cy="93091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0101"/>
    <a:srgbClr val="0000CC"/>
    <a:srgbClr val="B30101"/>
    <a:srgbClr val="0BB5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5" autoAdjust="0"/>
    <p:restoredTop sz="94660"/>
  </p:normalViewPr>
  <p:slideViewPr>
    <p:cSldViewPr>
      <p:cViewPr>
        <p:scale>
          <a:sx n="50" d="100"/>
          <a:sy n="50" d="100"/>
        </p:scale>
        <p:origin x="-586" y="-18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s-MX"/>
          </a:p>
        </p:txBody>
      </p:sp>
      <p:sp>
        <p:nvSpPr>
          <p:cNvPr id="3" name="2 Marcador de fecha"/>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6EEC2751-2202-4CD7-BA36-CCD548D242F8}" type="datetimeFigureOut">
              <a:rPr lang="es-MX" smtClean="0"/>
              <a:t>10/10/2016</a:t>
            </a:fld>
            <a:endParaRPr lang="es-MX"/>
          </a:p>
        </p:txBody>
      </p:sp>
      <p:sp>
        <p:nvSpPr>
          <p:cNvPr id="4" name="3 Marcador de imagen de diapositiva"/>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s-MX"/>
          </a:p>
        </p:txBody>
      </p:sp>
      <p:sp>
        <p:nvSpPr>
          <p:cNvPr id="5" name="4 Marcador de notas"/>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42DB5D69-0BFE-4BD3-B246-7CBACD560E1D}" type="slidenum">
              <a:rPr lang="es-MX" smtClean="0"/>
              <a:t>‹Nº›</a:t>
            </a:fld>
            <a:endParaRPr lang="es-MX"/>
          </a:p>
        </p:txBody>
      </p:sp>
    </p:spTree>
    <p:extLst>
      <p:ext uri="{BB962C8B-B14F-4D97-AF65-F5344CB8AC3E}">
        <p14:creationId xmlns:p14="http://schemas.microsoft.com/office/powerpoint/2010/main" val="39111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a:t>
            </a:fld>
            <a:endParaRPr lang="es-MX"/>
          </a:p>
        </p:txBody>
      </p:sp>
    </p:spTree>
    <p:extLst>
      <p:ext uri="{BB962C8B-B14F-4D97-AF65-F5344CB8AC3E}">
        <p14:creationId xmlns:p14="http://schemas.microsoft.com/office/powerpoint/2010/main" val="1502586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10</a:t>
            </a:fld>
            <a:endParaRPr lang="es-MX"/>
          </a:p>
        </p:txBody>
      </p:sp>
    </p:spTree>
    <p:extLst>
      <p:ext uri="{BB962C8B-B14F-4D97-AF65-F5344CB8AC3E}">
        <p14:creationId xmlns:p14="http://schemas.microsoft.com/office/powerpoint/2010/main" val="1183943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11</a:t>
            </a:fld>
            <a:endParaRPr lang="es-MX"/>
          </a:p>
        </p:txBody>
      </p:sp>
    </p:spTree>
    <p:extLst>
      <p:ext uri="{BB962C8B-B14F-4D97-AF65-F5344CB8AC3E}">
        <p14:creationId xmlns:p14="http://schemas.microsoft.com/office/powerpoint/2010/main" val="1311361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12</a:t>
            </a:fld>
            <a:endParaRPr lang="es-MX"/>
          </a:p>
        </p:txBody>
      </p:sp>
    </p:spTree>
    <p:extLst>
      <p:ext uri="{BB962C8B-B14F-4D97-AF65-F5344CB8AC3E}">
        <p14:creationId xmlns:p14="http://schemas.microsoft.com/office/powerpoint/2010/main" val="4742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13</a:t>
            </a:fld>
            <a:endParaRPr lang="es-MX"/>
          </a:p>
        </p:txBody>
      </p:sp>
    </p:spTree>
    <p:extLst>
      <p:ext uri="{BB962C8B-B14F-4D97-AF65-F5344CB8AC3E}">
        <p14:creationId xmlns:p14="http://schemas.microsoft.com/office/powerpoint/2010/main" val="1359564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14</a:t>
            </a:fld>
            <a:endParaRPr lang="es-MX"/>
          </a:p>
        </p:txBody>
      </p:sp>
    </p:spTree>
    <p:extLst>
      <p:ext uri="{BB962C8B-B14F-4D97-AF65-F5344CB8AC3E}">
        <p14:creationId xmlns:p14="http://schemas.microsoft.com/office/powerpoint/2010/main" val="4088983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15</a:t>
            </a:fld>
            <a:endParaRPr lang="es-MX"/>
          </a:p>
        </p:txBody>
      </p:sp>
    </p:spTree>
    <p:extLst>
      <p:ext uri="{BB962C8B-B14F-4D97-AF65-F5344CB8AC3E}">
        <p14:creationId xmlns:p14="http://schemas.microsoft.com/office/powerpoint/2010/main" val="1062794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16</a:t>
            </a:fld>
            <a:endParaRPr lang="es-MX"/>
          </a:p>
        </p:txBody>
      </p:sp>
    </p:spTree>
    <p:extLst>
      <p:ext uri="{BB962C8B-B14F-4D97-AF65-F5344CB8AC3E}">
        <p14:creationId xmlns:p14="http://schemas.microsoft.com/office/powerpoint/2010/main" val="26226464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17</a:t>
            </a:fld>
            <a:endParaRPr lang="es-MX"/>
          </a:p>
        </p:txBody>
      </p:sp>
    </p:spTree>
    <p:extLst>
      <p:ext uri="{BB962C8B-B14F-4D97-AF65-F5344CB8AC3E}">
        <p14:creationId xmlns:p14="http://schemas.microsoft.com/office/powerpoint/2010/main" val="4025324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18</a:t>
            </a:fld>
            <a:endParaRPr lang="es-MX"/>
          </a:p>
        </p:txBody>
      </p:sp>
    </p:spTree>
    <p:extLst>
      <p:ext uri="{BB962C8B-B14F-4D97-AF65-F5344CB8AC3E}">
        <p14:creationId xmlns:p14="http://schemas.microsoft.com/office/powerpoint/2010/main" val="33589398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19</a:t>
            </a:fld>
            <a:endParaRPr lang="es-MX"/>
          </a:p>
        </p:txBody>
      </p:sp>
    </p:spTree>
    <p:extLst>
      <p:ext uri="{BB962C8B-B14F-4D97-AF65-F5344CB8AC3E}">
        <p14:creationId xmlns:p14="http://schemas.microsoft.com/office/powerpoint/2010/main" val="2217604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a:t>
            </a:fld>
            <a:endParaRPr lang="es-MX"/>
          </a:p>
        </p:txBody>
      </p:sp>
    </p:spTree>
    <p:extLst>
      <p:ext uri="{BB962C8B-B14F-4D97-AF65-F5344CB8AC3E}">
        <p14:creationId xmlns:p14="http://schemas.microsoft.com/office/powerpoint/2010/main" val="4012173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20</a:t>
            </a:fld>
            <a:endParaRPr lang="es-MX"/>
          </a:p>
        </p:txBody>
      </p:sp>
    </p:spTree>
    <p:extLst>
      <p:ext uri="{BB962C8B-B14F-4D97-AF65-F5344CB8AC3E}">
        <p14:creationId xmlns:p14="http://schemas.microsoft.com/office/powerpoint/2010/main" val="3735684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21</a:t>
            </a:fld>
            <a:endParaRPr lang="es-MX"/>
          </a:p>
        </p:txBody>
      </p:sp>
    </p:spTree>
    <p:extLst>
      <p:ext uri="{BB962C8B-B14F-4D97-AF65-F5344CB8AC3E}">
        <p14:creationId xmlns:p14="http://schemas.microsoft.com/office/powerpoint/2010/main" val="699097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22</a:t>
            </a:fld>
            <a:endParaRPr lang="es-MX"/>
          </a:p>
        </p:txBody>
      </p:sp>
    </p:spTree>
    <p:extLst>
      <p:ext uri="{BB962C8B-B14F-4D97-AF65-F5344CB8AC3E}">
        <p14:creationId xmlns:p14="http://schemas.microsoft.com/office/powerpoint/2010/main" val="16517959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23</a:t>
            </a:fld>
            <a:endParaRPr lang="es-MX"/>
          </a:p>
        </p:txBody>
      </p:sp>
    </p:spTree>
    <p:extLst>
      <p:ext uri="{BB962C8B-B14F-4D97-AF65-F5344CB8AC3E}">
        <p14:creationId xmlns:p14="http://schemas.microsoft.com/office/powerpoint/2010/main" val="33589939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24</a:t>
            </a:fld>
            <a:endParaRPr lang="es-MX"/>
          </a:p>
        </p:txBody>
      </p:sp>
    </p:spTree>
    <p:extLst>
      <p:ext uri="{BB962C8B-B14F-4D97-AF65-F5344CB8AC3E}">
        <p14:creationId xmlns:p14="http://schemas.microsoft.com/office/powerpoint/2010/main" val="454002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25</a:t>
            </a:fld>
            <a:endParaRPr lang="es-MX"/>
          </a:p>
        </p:txBody>
      </p:sp>
    </p:spTree>
    <p:extLst>
      <p:ext uri="{BB962C8B-B14F-4D97-AF65-F5344CB8AC3E}">
        <p14:creationId xmlns:p14="http://schemas.microsoft.com/office/powerpoint/2010/main" val="302415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26</a:t>
            </a:fld>
            <a:endParaRPr lang="es-MX"/>
          </a:p>
        </p:txBody>
      </p:sp>
    </p:spTree>
    <p:extLst>
      <p:ext uri="{BB962C8B-B14F-4D97-AF65-F5344CB8AC3E}">
        <p14:creationId xmlns:p14="http://schemas.microsoft.com/office/powerpoint/2010/main" val="909062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27</a:t>
            </a:fld>
            <a:endParaRPr lang="es-MX"/>
          </a:p>
        </p:txBody>
      </p:sp>
    </p:spTree>
    <p:extLst>
      <p:ext uri="{BB962C8B-B14F-4D97-AF65-F5344CB8AC3E}">
        <p14:creationId xmlns:p14="http://schemas.microsoft.com/office/powerpoint/2010/main" val="758822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28</a:t>
            </a:fld>
            <a:endParaRPr lang="es-MX"/>
          </a:p>
        </p:txBody>
      </p:sp>
    </p:spTree>
    <p:extLst>
      <p:ext uri="{BB962C8B-B14F-4D97-AF65-F5344CB8AC3E}">
        <p14:creationId xmlns:p14="http://schemas.microsoft.com/office/powerpoint/2010/main" val="2483183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29</a:t>
            </a:fld>
            <a:endParaRPr lang="es-MX"/>
          </a:p>
        </p:txBody>
      </p:sp>
    </p:spTree>
    <p:extLst>
      <p:ext uri="{BB962C8B-B14F-4D97-AF65-F5344CB8AC3E}">
        <p14:creationId xmlns:p14="http://schemas.microsoft.com/office/powerpoint/2010/main" val="617377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a:t>
            </a:fld>
            <a:endParaRPr lang="es-MX"/>
          </a:p>
        </p:txBody>
      </p:sp>
    </p:spTree>
    <p:extLst>
      <p:ext uri="{BB962C8B-B14F-4D97-AF65-F5344CB8AC3E}">
        <p14:creationId xmlns:p14="http://schemas.microsoft.com/office/powerpoint/2010/main" val="768870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30</a:t>
            </a:fld>
            <a:endParaRPr lang="es-MX"/>
          </a:p>
        </p:txBody>
      </p:sp>
    </p:spTree>
    <p:extLst>
      <p:ext uri="{BB962C8B-B14F-4D97-AF65-F5344CB8AC3E}">
        <p14:creationId xmlns:p14="http://schemas.microsoft.com/office/powerpoint/2010/main" val="22468005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31</a:t>
            </a:fld>
            <a:endParaRPr lang="es-MX"/>
          </a:p>
        </p:txBody>
      </p:sp>
    </p:spTree>
    <p:extLst>
      <p:ext uri="{BB962C8B-B14F-4D97-AF65-F5344CB8AC3E}">
        <p14:creationId xmlns:p14="http://schemas.microsoft.com/office/powerpoint/2010/main" val="8901328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32</a:t>
            </a:fld>
            <a:endParaRPr lang="es-MX"/>
          </a:p>
        </p:txBody>
      </p:sp>
    </p:spTree>
    <p:extLst>
      <p:ext uri="{BB962C8B-B14F-4D97-AF65-F5344CB8AC3E}">
        <p14:creationId xmlns:p14="http://schemas.microsoft.com/office/powerpoint/2010/main" val="11559969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33</a:t>
            </a:fld>
            <a:endParaRPr lang="es-MX"/>
          </a:p>
        </p:txBody>
      </p:sp>
    </p:spTree>
    <p:extLst>
      <p:ext uri="{BB962C8B-B14F-4D97-AF65-F5344CB8AC3E}">
        <p14:creationId xmlns:p14="http://schemas.microsoft.com/office/powerpoint/2010/main" val="36790541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34</a:t>
            </a:fld>
            <a:endParaRPr lang="es-MX"/>
          </a:p>
        </p:txBody>
      </p:sp>
    </p:spTree>
    <p:extLst>
      <p:ext uri="{BB962C8B-B14F-4D97-AF65-F5344CB8AC3E}">
        <p14:creationId xmlns:p14="http://schemas.microsoft.com/office/powerpoint/2010/main" val="767165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35</a:t>
            </a:fld>
            <a:endParaRPr lang="es-MX"/>
          </a:p>
        </p:txBody>
      </p:sp>
    </p:spTree>
    <p:extLst>
      <p:ext uri="{BB962C8B-B14F-4D97-AF65-F5344CB8AC3E}">
        <p14:creationId xmlns:p14="http://schemas.microsoft.com/office/powerpoint/2010/main" val="27511663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36</a:t>
            </a:fld>
            <a:endParaRPr lang="es-MX"/>
          </a:p>
        </p:txBody>
      </p:sp>
    </p:spTree>
    <p:extLst>
      <p:ext uri="{BB962C8B-B14F-4D97-AF65-F5344CB8AC3E}">
        <p14:creationId xmlns:p14="http://schemas.microsoft.com/office/powerpoint/2010/main" val="32680677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37</a:t>
            </a:fld>
            <a:endParaRPr lang="es-MX"/>
          </a:p>
        </p:txBody>
      </p:sp>
    </p:spTree>
    <p:extLst>
      <p:ext uri="{BB962C8B-B14F-4D97-AF65-F5344CB8AC3E}">
        <p14:creationId xmlns:p14="http://schemas.microsoft.com/office/powerpoint/2010/main" val="8074539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38</a:t>
            </a:fld>
            <a:endParaRPr lang="es-MX"/>
          </a:p>
        </p:txBody>
      </p:sp>
    </p:spTree>
    <p:extLst>
      <p:ext uri="{BB962C8B-B14F-4D97-AF65-F5344CB8AC3E}">
        <p14:creationId xmlns:p14="http://schemas.microsoft.com/office/powerpoint/2010/main" val="24282250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39</a:t>
            </a:fld>
            <a:endParaRPr lang="es-MX"/>
          </a:p>
        </p:txBody>
      </p:sp>
    </p:spTree>
    <p:extLst>
      <p:ext uri="{BB962C8B-B14F-4D97-AF65-F5344CB8AC3E}">
        <p14:creationId xmlns:p14="http://schemas.microsoft.com/office/powerpoint/2010/main" val="4090700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a:t>
            </a:fld>
            <a:endParaRPr lang="es-MX"/>
          </a:p>
        </p:txBody>
      </p:sp>
    </p:spTree>
    <p:extLst>
      <p:ext uri="{BB962C8B-B14F-4D97-AF65-F5344CB8AC3E}">
        <p14:creationId xmlns:p14="http://schemas.microsoft.com/office/powerpoint/2010/main" val="25893738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40</a:t>
            </a:fld>
            <a:endParaRPr lang="es-MX"/>
          </a:p>
        </p:txBody>
      </p:sp>
    </p:spTree>
    <p:extLst>
      <p:ext uri="{BB962C8B-B14F-4D97-AF65-F5344CB8AC3E}">
        <p14:creationId xmlns:p14="http://schemas.microsoft.com/office/powerpoint/2010/main" val="6099545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41</a:t>
            </a:fld>
            <a:endParaRPr lang="es-MX"/>
          </a:p>
        </p:txBody>
      </p:sp>
    </p:spTree>
    <p:extLst>
      <p:ext uri="{BB962C8B-B14F-4D97-AF65-F5344CB8AC3E}">
        <p14:creationId xmlns:p14="http://schemas.microsoft.com/office/powerpoint/2010/main" val="1138848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42</a:t>
            </a:fld>
            <a:endParaRPr lang="es-MX"/>
          </a:p>
        </p:txBody>
      </p:sp>
    </p:spTree>
    <p:extLst>
      <p:ext uri="{BB962C8B-B14F-4D97-AF65-F5344CB8AC3E}">
        <p14:creationId xmlns:p14="http://schemas.microsoft.com/office/powerpoint/2010/main" val="34401692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43</a:t>
            </a:fld>
            <a:endParaRPr lang="es-MX"/>
          </a:p>
        </p:txBody>
      </p:sp>
    </p:spTree>
    <p:extLst>
      <p:ext uri="{BB962C8B-B14F-4D97-AF65-F5344CB8AC3E}">
        <p14:creationId xmlns:p14="http://schemas.microsoft.com/office/powerpoint/2010/main" val="3661220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44</a:t>
            </a:fld>
            <a:endParaRPr lang="es-MX"/>
          </a:p>
        </p:txBody>
      </p:sp>
    </p:spTree>
    <p:extLst>
      <p:ext uri="{BB962C8B-B14F-4D97-AF65-F5344CB8AC3E}">
        <p14:creationId xmlns:p14="http://schemas.microsoft.com/office/powerpoint/2010/main" val="38237279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45</a:t>
            </a:fld>
            <a:endParaRPr lang="es-MX"/>
          </a:p>
        </p:txBody>
      </p:sp>
    </p:spTree>
    <p:extLst>
      <p:ext uri="{BB962C8B-B14F-4D97-AF65-F5344CB8AC3E}">
        <p14:creationId xmlns:p14="http://schemas.microsoft.com/office/powerpoint/2010/main" val="22892998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46</a:t>
            </a:fld>
            <a:endParaRPr lang="es-MX"/>
          </a:p>
        </p:txBody>
      </p:sp>
    </p:spTree>
    <p:extLst>
      <p:ext uri="{BB962C8B-B14F-4D97-AF65-F5344CB8AC3E}">
        <p14:creationId xmlns:p14="http://schemas.microsoft.com/office/powerpoint/2010/main" val="3120089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47</a:t>
            </a:fld>
            <a:endParaRPr lang="es-MX"/>
          </a:p>
        </p:txBody>
      </p:sp>
    </p:spTree>
    <p:extLst>
      <p:ext uri="{BB962C8B-B14F-4D97-AF65-F5344CB8AC3E}">
        <p14:creationId xmlns:p14="http://schemas.microsoft.com/office/powerpoint/2010/main" val="26437925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48</a:t>
            </a:fld>
            <a:endParaRPr lang="es-MX"/>
          </a:p>
        </p:txBody>
      </p:sp>
    </p:spTree>
    <p:extLst>
      <p:ext uri="{BB962C8B-B14F-4D97-AF65-F5344CB8AC3E}">
        <p14:creationId xmlns:p14="http://schemas.microsoft.com/office/powerpoint/2010/main" val="9162574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49</a:t>
            </a:fld>
            <a:endParaRPr lang="es-MX"/>
          </a:p>
        </p:txBody>
      </p:sp>
    </p:spTree>
    <p:extLst>
      <p:ext uri="{BB962C8B-B14F-4D97-AF65-F5344CB8AC3E}">
        <p14:creationId xmlns:p14="http://schemas.microsoft.com/office/powerpoint/2010/main" val="814227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5</a:t>
            </a:fld>
            <a:endParaRPr lang="es-MX"/>
          </a:p>
        </p:txBody>
      </p:sp>
    </p:spTree>
    <p:extLst>
      <p:ext uri="{BB962C8B-B14F-4D97-AF65-F5344CB8AC3E}">
        <p14:creationId xmlns:p14="http://schemas.microsoft.com/office/powerpoint/2010/main" val="13633512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50</a:t>
            </a:fld>
            <a:endParaRPr lang="es-MX"/>
          </a:p>
        </p:txBody>
      </p:sp>
    </p:spTree>
    <p:extLst>
      <p:ext uri="{BB962C8B-B14F-4D97-AF65-F5344CB8AC3E}">
        <p14:creationId xmlns:p14="http://schemas.microsoft.com/office/powerpoint/2010/main" val="2473797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6</a:t>
            </a:fld>
            <a:endParaRPr lang="es-MX"/>
          </a:p>
        </p:txBody>
      </p:sp>
    </p:spTree>
    <p:extLst>
      <p:ext uri="{BB962C8B-B14F-4D97-AF65-F5344CB8AC3E}">
        <p14:creationId xmlns:p14="http://schemas.microsoft.com/office/powerpoint/2010/main" val="3772992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7</a:t>
            </a:fld>
            <a:endParaRPr lang="es-MX"/>
          </a:p>
        </p:txBody>
      </p:sp>
    </p:spTree>
    <p:extLst>
      <p:ext uri="{BB962C8B-B14F-4D97-AF65-F5344CB8AC3E}">
        <p14:creationId xmlns:p14="http://schemas.microsoft.com/office/powerpoint/2010/main" val="1982757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8</a:t>
            </a:fld>
            <a:endParaRPr lang="es-MX"/>
          </a:p>
        </p:txBody>
      </p:sp>
    </p:spTree>
    <p:extLst>
      <p:ext uri="{BB962C8B-B14F-4D97-AF65-F5344CB8AC3E}">
        <p14:creationId xmlns:p14="http://schemas.microsoft.com/office/powerpoint/2010/main" val="100933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42DB5D69-0BFE-4BD3-B246-7CBACD560E1D}" type="slidenum">
              <a:rPr lang="es-MX" smtClean="0"/>
              <a:t>9</a:t>
            </a:fld>
            <a:endParaRPr lang="es-MX"/>
          </a:p>
        </p:txBody>
      </p:sp>
    </p:spTree>
    <p:extLst>
      <p:ext uri="{BB962C8B-B14F-4D97-AF65-F5344CB8AC3E}">
        <p14:creationId xmlns:p14="http://schemas.microsoft.com/office/powerpoint/2010/main" val="3856159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E0ACE5FF-53C0-494A-A97A-1A4EFA3867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353F25-2548-4C74-B7BB-618FB402AF5B}" type="slidenum">
              <a:rPr lang="es-MX" smtClean="0"/>
              <a:t>‹Nº›</a:t>
            </a:fld>
            <a:endParaRPr lang="es-MX"/>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ACE5FF-53C0-494A-A97A-1A4EFA3867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ACE5FF-53C0-494A-A97A-1A4EFA3867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0ACE5FF-53C0-494A-A97A-1A4EFA3867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E0ACE5FF-53C0-494A-A97A-1A4EFA386720}" type="datetimeFigureOut">
              <a:rPr lang="es-MX" smtClean="0"/>
              <a:t>10/10/2016</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3353F25-2548-4C74-B7BB-618FB402AF5B}" type="slidenum">
              <a:rPr lang="es-MX" smtClean="0"/>
              <a:t>‹Nº›</a:t>
            </a:fld>
            <a:endParaRPr lang="es-MX"/>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E0ACE5FF-53C0-494A-A97A-1A4EFA3867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E0ACE5FF-53C0-494A-A97A-1A4EFA386720}" type="datetimeFigureOut">
              <a:rPr lang="es-MX" smtClean="0"/>
              <a:t>10/10/2016</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3353F25-2548-4C74-B7BB-618FB402AF5B}" type="slidenum">
              <a:rPr lang="es-MX" smtClean="0"/>
              <a:t>‹Nº›</a:t>
            </a:fld>
            <a:endParaRPr lang="es-MX"/>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E0ACE5FF-53C0-494A-A97A-1A4EFA386720}" type="datetimeFigureOut">
              <a:rPr lang="es-MX" smtClean="0"/>
              <a:t>10/10/2016</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ACE5FF-53C0-494A-A97A-1A4EFA386720}" type="datetimeFigureOut">
              <a:rPr lang="es-MX" smtClean="0"/>
              <a:t>10/10/2016</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0ACE5FF-53C0-494A-A97A-1A4EFA3867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353F25-2548-4C74-B7BB-618FB402AF5B}" type="slidenum">
              <a:rPr lang="es-MX" smtClean="0"/>
              <a:t>‹Nº›</a:t>
            </a:fld>
            <a:endParaRPr lang="es-MX"/>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0ACE5FF-53C0-494A-A97A-1A4EFA386720}" type="datetimeFigureOut">
              <a:rPr lang="es-MX" smtClean="0"/>
              <a:t>10/10/2016</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3353F25-2548-4C74-B7BB-618FB402AF5B}"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0ACE5FF-53C0-494A-A97A-1A4EFA386720}" type="datetimeFigureOut">
              <a:rPr lang="es-MX" smtClean="0"/>
              <a:t>10/10/2016</a:t>
            </a:fld>
            <a:endParaRPr lang="es-MX"/>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s-MX"/>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33353F25-2548-4C74-B7BB-618FB402AF5B}" type="slidenum">
              <a:rPr lang="es-MX" smtClean="0"/>
              <a:t>‹Nº›</a:t>
            </a:fld>
            <a:endParaRPr lang="es-MX"/>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548680"/>
            <a:ext cx="7848872" cy="5616624"/>
          </a:xfrm>
        </p:spPr>
        <p:txBody>
          <a:bodyPr>
            <a:normAutofit/>
          </a:bodyPr>
          <a:lstStyle/>
          <a:p>
            <a:pPr marL="0" indent="0" algn="r">
              <a:buNone/>
            </a:pPr>
            <a:r>
              <a:rPr lang="es-MX" sz="3200" dirty="0" smtClean="0">
                <a:solidFill>
                  <a:srgbClr val="0000CC"/>
                </a:solidFill>
                <a:latin typeface="Calibri" panose="020F0502020204030204" pitchFamily="34" charset="0"/>
                <a:ea typeface="Verdana" pitchFamily="34" charset="0"/>
                <a:cs typeface="Verdana" pitchFamily="34" charset="0"/>
              </a:rPr>
              <a:t>Universidad Autónoma del Estado de México</a:t>
            </a:r>
          </a:p>
          <a:p>
            <a:pPr marL="0" indent="0" algn="r">
              <a:buNone/>
            </a:pPr>
            <a:r>
              <a:rPr lang="es-MX" sz="3200" dirty="0" smtClean="0">
                <a:solidFill>
                  <a:srgbClr val="0000CC"/>
                </a:solidFill>
                <a:latin typeface="Calibri" panose="020F0502020204030204" pitchFamily="34" charset="0"/>
                <a:ea typeface="Verdana" pitchFamily="34" charset="0"/>
                <a:cs typeface="Verdana" pitchFamily="34" charset="0"/>
              </a:rPr>
              <a:t>Facultad </a:t>
            </a:r>
            <a:r>
              <a:rPr lang="es-MX" sz="3200" dirty="0">
                <a:solidFill>
                  <a:srgbClr val="0000CC"/>
                </a:solidFill>
                <a:latin typeface="Calibri" panose="020F0502020204030204" pitchFamily="34" charset="0"/>
                <a:ea typeface="Verdana" pitchFamily="34" charset="0"/>
                <a:cs typeface="Verdana" pitchFamily="34" charset="0"/>
              </a:rPr>
              <a:t>de Química </a:t>
            </a:r>
            <a:endParaRPr lang="es-ES" sz="3200" dirty="0" smtClean="0">
              <a:solidFill>
                <a:srgbClr val="0000CC"/>
              </a:solidFill>
              <a:latin typeface="Calibri" panose="020F0502020204030204" pitchFamily="34" charset="0"/>
              <a:ea typeface="Verdana" pitchFamily="34" charset="0"/>
              <a:cs typeface="Verdana" pitchFamily="34" charset="0"/>
            </a:endParaRPr>
          </a:p>
          <a:p>
            <a:pPr marL="0" indent="0" algn="r">
              <a:buNone/>
            </a:pPr>
            <a:r>
              <a:rPr lang="es-ES" sz="3200" dirty="0" smtClean="0">
                <a:solidFill>
                  <a:srgbClr val="0000CC"/>
                </a:solidFill>
                <a:latin typeface="Calibri" panose="020F0502020204030204" pitchFamily="34" charset="0"/>
                <a:ea typeface="Verdana" pitchFamily="34" charset="0"/>
                <a:cs typeface="Verdana" pitchFamily="34" charset="0"/>
              </a:rPr>
              <a:t>Ciencia, tecnología </a:t>
            </a:r>
            <a:r>
              <a:rPr lang="es-ES" sz="3200" dirty="0" smtClean="0">
                <a:solidFill>
                  <a:srgbClr val="0000CC"/>
                </a:solidFill>
                <a:latin typeface="Calibri" panose="020F0502020204030204" pitchFamily="34" charset="0"/>
                <a:ea typeface="Verdana" pitchFamily="34" charset="0"/>
                <a:cs typeface="Verdana" pitchFamily="34" charset="0"/>
              </a:rPr>
              <a:t>y sociedad </a:t>
            </a:r>
            <a:endParaRPr lang="es-MX" sz="3200" dirty="0">
              <a:solidFill>
                <a:srgbClr val="0000CC"/>
              </a:solidFill>
              <a:latin typeface="Calibri" panose="020F0502020204030204" pitchFamily="34" charset="0"/>
              <a:ea typeface="Verdana" pitchFamily="34" charset="0"/>
              <a:cs typeface="Verdana" pitchFamily="34" charset="0"/>
            </a:endParaRPr>
          </a:p>
          <a:p>
            <a:pPr marL="0" indent="0" algn="r">
              <a:buNone/>
            </a:pPr>
            <a:endParaRPr lang="es-ES" sz="3200" dirty="0" smtClean="0">
              <a:solidFill>
                <a:srgbClr val="0000CC"/>
              </a:solidFill>
              <a:latin typeface="Calibri" panose="020F0502020204030204" pitchFamily="34" charset="0"/>
              <a:ea typeface="Verdana" pitchFamily="34" charset="0"/>
              <a:cs typeface="Verdana" pitchFamily="34" charset="0"/>
            </a:endParaRPr>
          </a:p>
          <a:p>
            <a:pPr marL="0" indent="0">
              <a:buNone/>
            </a:pPr>
            <a:r>
              <a:rPr lang="es-ES" sz="2800" dirty="0" smtClean="0">
                <a:solidFill>
                  <a:srgbClr val="0000CC"/>
                </a:solidFill>
                <a:latin typeface="Calibri" panose="020F0502020204030204" pitchFamily="34" charset="0"/>
                <a:ea typeface="Verdana" pitchFamily="34" charset="0"/>
                <a:cs typeface="Verdana" pitchFamily="34" charset="0"/>
              </a:rPr>
              <a:t>Unidad 1. principales elementos del plan de estudios</a:t>
            </a:r>
            <a:endParaRPr lang="es-MX" sz="2800" dirty="0" smtClean="0">
              <a:solidFill>
                <a:srgbClr val="0000CC"/>
              </a:solidFill>
              <a:latin typeface="Calibri" panose="020F0502020204030204" pitchFamily="34" charset="0"/>
              <a:ea typeface="Verdana" pitchFamily="34" charset="0"/>
              <a:cs typeface="Verdana" pitchFamily="34" charset="0"/>
            </a:endParaRPr>
          </a:p>
          <a:p>
            <a:pPr marL="0" indent="0" algn="just">
              <a:buNone/>
            </a:pPr>
            <a:r>
              <a:rPr lang="es-ES" sz="2800" dirty="0" smtClean="0">
                <a:solidFill>
                  <a:srgbClr val="0000CC"/>
                </a:solidFill>
                <a:latin typeface="Calibri" panose="020F0502020204030204" pitchFamily="34" charset="0"/>
                <a:ea typeface="Verdana" pitchFamily="34" charset="0"/>
                <a:cs typeface="Verdana" pitchFamily="34" charset="0"/>
              </a:rPr>
              <a:t>1.3. aspectos organizacionales y normatividad</a:t>
            </a:r>
          </a:p>
          <a:p>
            <a:pPr marL="0" indent="0" algn="just">
              <a:buNone/>
            </a:pPr>
            <a:endParaRPr lang="es-ES" sz="2800" dirty="0" smtClean="0">
              <a:solidFill>
                <a:srgbClr val="0000CC"/>
              </a:solidFill>
              <a:latin typeface="Calibri" panose="020F0502020204030204" pitchFamily="34" charset="0"/>
              <a:ea typeface="Verdana" pitchFamily="34" charset="0"/>
              <a:cs typeface="Verdana" pitchFamily="34" charset="0"/>
            </a:endParaRPr>
          </a:p>
          <a:p>
            <a:pPr marL="0" indent="0" algn="just">
              <a:buNone/>
            </a:pPr>
            <a:endParaRPr lang="es-MX" sz="2800" dirty="0" smtClean="0">
              <a:solidFill>
                <a:srgbClr val="0000CC"/>
              </a:solidFill>
              <a:latin typeface="Calibri" panose="020F0502020204030204" pitchFamily="34" charset="0"/>
              <a:ea typeface="Verdana" pitchFamily="34" charset="0"/>
              <a:cs typeface="Verdana" pitchFamily="34" charset="0"/>
            </a:endParaRPr>
          </a:p>
          <a:p>
            <a:pPr marL="0" indent="0" algn="r">
              <a:buNone/>
            </a:pPr>
            <a:r>
              <a:rPr lang="es-ES" dirty="0" smtClean="0">
                <a:solidFill>
                  <a:srgbClr val="0000CC"/>
                </a:solidFill>
                <a:latin typeface="Calibri" panose="020F0502020204030204" pitchFamily="34" charset="0"/>
                <a:ea typeface="Verdana" pitchFamily="34" charset="0"/>
                <a:cs typeface="Verdana" pitchFamily="34" charset="0"/>
              </a:rPr>
              <a:t>Dra. en Ed. Guadalupe Mirella Maya López</a:t>
            </a:r>
          </a:p>
          <a:p>
            <a:pPr marL="0" indent="0" algn="r">
              <a:buNone/>
            </a:pPr>
            <a:r>
              <a:rPr lang="es-ES" dirty="0" smtClean="0">
                <a:solidFill>
                  <a:srgbClr val="0000CC"/>
                </a:solidFill>
                <a:latin typeface="Calibri" panose="020F0502020204030204" pitchFamily="34" charset="0"/>
                <a:ea typeface="Verdana" pitchFamily="34" charset="0"/>
                <a:cs typeface="Verdana" pitchFamily="34" charset="0"/>
              </a:rPr>
              <a:t>Agosto, 2016</a:t>
            </a:r>
            <a:endParaRPr lang="es-MX" dirty="0">
              <a:solidFill>
                <a:srgbClr val="0000CC"/>
              </a:solidFill>
              <a:latin typeface="Calibri" panose="020F0502020204030204" pitchFamily="34" charset="0"/>
              <a:ea typeface="Verdana" pitchFamily="34" charset="0"/>
              <a:cs typeface="Verdana" pitchFamily="34" charset="0"/>
            </a:endParaRPr>
          </a:p>
        </p:txBody>
      </p:sp>
    </p:spTree>
    <p:extLst>
      <p:ext uri="{BB962C8B-B14F-4D97-AF65-F5344CB8AC3E}">
        <p14:creationId xmlns:p14="http://schemas.microsoft.com/office/powerpoint/2010/main" val="318362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76672"/>
            <a:ext cx="2520280" cy="792088"/>
          </a:xfrm>
        </p:spPr>
        <p:txBody>
          <a:bodyPr>
            <a:normAutofit/>
          </a:bodyPr>
          <a:lstStyle/>
          <a:p>
            <a:r>
              <a:rPr lang="es-ES" sz="3600" dirty="0" smtClean="0">
                <a:solidFill>
                  <a:srgbClr val="C00000"/>
                </a:solidFill>
              </a:rPr>
              <a:t>Ejercicio 2:</a:t>
            </a:r>
            <a:endParaRPr lang="es-MX" sz="3600" dirty="0">
              <a:solidFill>
                <a:srgbClr val="C00000"/>
              </a:solidFill>
            </a:endParaRPr>
          </a:p>
        </p:txBody>
      </p:sp>
      <p:sp>
        <p:nvSpPr>
          <p:cNvPr id="3" name="2 Marcador de contenido"/>
          <p:cNvSpPr>
            <a:spLocks noGrp="1"/>
          </p:cNvSpPr>
          <p:nvPr>
            <p:ph idx="1"/>
          </p:nvPr>
        </p:nvSpPr>
        <p:spPr>
          <a:xfrm>
            <a:off x="1835696" y="1412776"/>
            <a:ext cx="6974160" cy="4392488"/>
          </a:xfrm>
        </p:spPr>
        <p:txBody>
          <a:bodyPr>
            <a:normAutofit/>
          </a:bodyPr>
          <a:lstStyle/>
          <a:p>
            <a:r>
              <a:rPr lang="es-ES" sz="3200" dirty="0" smtClean="0">
                <a:solidFill>
                  <a:srgbClr val="C00000"/>
                </a:solidFill>
              </a:rPr>
              <a:t>Compara la información proporcionada en el calendario escolar de esta facultad con la presentada en el artículo 18 del reglamento interno y con la publicada en el calendario escolar de la universidad. </a:t>
            </a:r>
          </a:p>
          <a:p>
            <a:r>
              <a:rPr lang="es-ES" sz="3200" dirty="0" smtClean="0">
                <a:solidFill>
                  <a:srgbClr val="C00000"/>
                </a:solidFill>
              </a:rPr>
              <a:t>Presenta tus resultados en un cuadro comparativo.</a:t>
            </a:r>
            <a:endParaRPr lang="es-MX" sz="3200" dirty="0">
              <a:solidFill>
                <a:srgbClr val="C00000"/>
              </a:solidFill>
            </a:endParaRPr>
          </a:p>
        </p:txBody>
      </p:sp>
    </p:spTree>
    <p:extLst>
      <p:ext uri="{BB962C8B-B14F-4D97-AF65-F5344CB8AC3E}">
        <p14:creationId xmlns:p14="http://schemas.microsoft.com/office/powerpoint/2010/main" val="3416741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08912" cy="5184576"/>
          </a:xfrm>
        </p:spPr>
        <p:txBody>
          <a:bodyPr>
            <a:normAutofit/>
          </a:bodyPr>
          <a:lstStyle/>
          <a:p>
            <a:r>
              <a:rPr lang="es-MX" sz="3200" b="1" dirty="0">
                <a:solidFill>
                  <a:srgbClr val="0000CC"/>
                </a:solidFill>
                <a:latin typeface="+mn-lt"/>
                <a:ea typeface="Verdana" pitchFamily="34" charset="0"/>
                <a:cs typeface="Verdana" pitchFamily="34" charset="0"/>
              </a:rPr>
              <a:t>Artículo 19. </a:t>
            </a:r>
            <a:r>
              <a:rPr lang="es-MX" sz="3200" dirty="0">
                <a:solidFill>
                  <a:srgbClr val="0000CC"/>
                </a:solidFill>
                <a:latin typeface="+mn-lt"/>
                <a:ea typeface="Verdana" pitchFamily="34" charset="0"/>
                <a:cs typeface="Verdana" pitchFamily="34" charset="0"/>
              </a:rPr>
              <a:t>Quienes interrumpan sus estudios podrán adquirir por otra sola ocasión la calidad de alumnos, debiendo sujetarse al Plan de Estudios vigente a la fecha de su reingreso. En caso de una interrupción mayor de tres años consecutivos, deberán inscribirse al primer semestre, cubriendo los mismos requisitos que un alumno de nuevo ingreso, cursando todas las </a:t>
            </a:r>
            <a:r>
              <a:rPr lang="es-MX" sz="3200" dirty="0" smtClean="0">
                <a:solidFill>
                  <a:srgbClr val="0000CC"/>
                </a:solidFill>
                <a:latin typeface="+mn-lt"/>
                <a:ea typeface="Verdana" pitchFamily="34" charset="0"/>
                <a:cs typeface="Verdana" pitchFamily="34" charset="0"/>
              </a:rPr>
              <a:t>UA </a:t>
            </a:r>
            <a:r>
              <a:rPr lang="es-MX" sz="3200" dirty="0">
                <a:solidFill>
                  <a:srgbClr val="0000CC"/>
                </a:solidFill>
                <a:latin typeface="+mn-lt"/>
                <a:ea typeface="Verdana" pitchFamily="34" charset="0"/>
                <a:cs typeface="Verdana" pitchFamily="34" charset="0"/>
              </a:rPr>
              <a:t>del plan de estudios vigente. </a:t>
            </a:r>
          </a:p>
        </p:txBody>
      </p:sp>
    </p:spTree>
    <p:extLst>
      <p:ext uri="{BB962C8B-B14F-4D97-AF65-F5344CB8AC3E}">
        <p14:creationId xmlns:p14="http://schemas.microsoft.com/office/powerpoint/2010/main" val="369790691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404664"/>
            <a:ext cx="8820472" cy="5832648"/>
          </a:xfrm>
        </p:spPr>
        <p:txBody>
          <a:bodyPr>
            <a:noAutofit/>
          </a:bodyPr>
          <a:lstStyle/>
          <a:p>
            <a:r>
              <a:rPr lang="es-MX" sz="3200" b="1" dirty="0">
                <a:solidFill>
                  <a:srgbClr val="0000CC"/>
                </a:solidFill>
                <a:ea typeface="Verdana" pitchFamily="34" charset="0"/>
                <a:cs typeface="Verdana" pitchFamily="34" charset="0"/>
              </a:rPr>
              <a:t>Artículo 20. </a:t>
            </a:r>
            <a:r>
              <a:rPr lang="es-MX" sz="3200" dirty="0">
                <a:solidFill>
                  <a:srgbClr val="0000CC"/>
                </a:solidFill>
                <a:ea typeface="Verdana" pitchFamily="34" charset="0"/>
                <a:cs typeface="Verdana" pitchFamily="34" charset="0"/>
              </a:rPr>
              <a:t>Cuando algún alumno acumule 20 evaluaciones reprobadas en las </a:t>
            </a:r>
            <a:r>
              <a:rPr lang="es-MX" sz="3200" dirty="0" smtClean="0">
                <a:solidFill>
                  <a:srgbClr val="0000CC"/>
                </a:solidFill>
                <a:ea typeface="Verdana" pitchFamily="34" charset="0"/>
                <a:cs typeface="Verdana" pitchFamily="34" charset="0"/>
              </a:rPr>
              <a:t>UA obligatorias </a:t>
            </a:r>
            <a:r>
              <a:rPr lang="es-MX" sz="3200" dirty="0">
                <a:solidFill>
                  <a:srgbClr val="0000CC"/>
                </a:solidFill>
                <a:ea typeface="Verdana" pitchFamily="34" charset="0"/>
                <a:cs typeface="Verdana" pitchFamily="34" charset="0"/>
              </a:rPr>
              <a:t>u </a:t>
            </a:r>
            <a:r>
              <a:rPr lang="es-MX" sz="3200" dirty="0" smtClean="0">
                <a:solidFill>
                  <a:srgbClr val="0000CC"/>
                </a:solidFill>
                <a:ea typeface="Verdana" pitchFamily="34" charset="0"/>
                <a:cs typeface="Verdana" pitchFamily="34" charset="0"/>
              </a:rPr>
              <a:t>optativas…, </a:t>
            </a:r>
            <a:r>
              <a:rPr lang="es-MX" sz="3200" dirty="0">
                <a:solidFill>
                  <a:srgbClr val="0000CC"/>
                </a:solidFill>
                <a:ea typeface="Verdana" pitchFamily="34" charset="0"/>
                <a:cs typeface="Verdana" pitchFamily="34" charset="0"/>
              </a:rPr>
              <a:t>sean de carácter ordinario, </a:t>
            </a:r>
            <a:r>
              <a:rPr lang="es-MX" sz="3200" dirty="0" smtClean="0">
                <a:solidFill>
                  <a:srgbClr val="0000CC"/>
                </a:solidFill>
                <a:ea typeface="Verdana" pitchFamily="34" charset="0"/>
                <a:cs typeface="Verdana" pitchFamily="34" charset="0"/>
              </a:rPr>
              <a:t>extraordinario, </a:t>
            </a:r>
            <a:r>
              <a:rPr lang="es-MX" sz="3200" dirty="0">
                <a:solidFill>
                  <a:srgbClr val="0000CC"/>
                </a:solidFill>
                <a:ea typeface="Verdana" pitchFamily="34" charset="0"/>
                <a:cs typeface="Verdana" pitchFamily="34" charset="0"/>
              </a:rPr>
              <a:t>a título de suficiencia, o especiales se cancelará en forma definitiva su matrícula del correspondiente programa educativo; en todo caso, podrá solicitar su inscripción a otros programas educativos que se impartan en la Facultad, en otros Organismos Académicos o Centros Universitarios, debiendo cubrir los mismos requisitos que un alumno de </a:t>
            </a:r>
            <a:r>
              <a:rPr lang="es-MX" sz="3200" dirty="0" smtClean="0">
                <a:solidFill>
                  <a:srgbClr val="0000CC"/>
                </a:solidFill>
                <a:ea typeface="Verdana" pitchFamily="34" charset="0"/>
                <a:cs typeface="Verdana" pitchFamily="34" charset="0"/>
              </a:rPr>
              <a:t>nuevo </a:t>
            </a:r>
            <a:r>
              <a:rPr lang="es-MX" sz="3200" dirty="0">
                <a:solidFill>
                  <a:srgbClr val="0000CC"/>
                </a:solidFill>
                <a:ea typeface="Verdana" pitchFamily="34" charset="0"/>
                <a:cs typeface="Verdana" pitchFamily="34" charset="0"/>
              </a:rPr>
              <a:t>ingreso. </a:t>
            </a:r>
          </a:p>
        </p:txBody>
      </p:sp>
    </p:spTree>
    <p:extLst>
      <p:ext uri="{BB962C8B-B14F-4D97-AF65-F5344CB8AC3E}">
        <p14:creationId xmlns:p14="http://schemas.microsoft.com/office/powerpoint/2010/main" val="22963499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uario-6\AppData\Local\Microsoft\Windows\Temporary Internet Files\Content.IE5\BDLJCHHO\MP90040898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548680"/>
            <a:ext cx="5544616"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801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764704"/>
            <a:ext cx="8352928" cy="4536504"/>
          </a:xfrm>
        </p:spPr>
        <p:txBody>
          <a:bodyPr>
            <a:normAutofit fontScale="90000"/>
          </a:bodyPr>
          <a:lstStyle/>
          <a:p>
            <a:r>
              <a:rPr lang="es-MX" sz="3200" b="1" dirty="0" smtClean="0">
                <a:solidFill>
                  <a:srgbClr val="0000CC"/>
                </a:solidFill>
                <a:latin typeface="Verdana" pitchFamily="34" charset="0"/>
                <a:ea typeface="Verdana" pitchFamily="34" charset="0"/>
                <a:cs typeface="Verdana" pitchFamily="34" charset="0"/>
              </a:rPr>
              <a:t/>
            </a:r>
            <a:br>
              <a:rPr lang="es-MX" sz="3200" b="1" dirty="0" smtClean="0">
                <a:solidFill>
                  <a:srgbClr val="0000CC"/>
                </a:solidFill>
                <a:latin typeface="Verdana" pitchFamily="34" charset="0"/>
                <a:ea typeface="Verdana" pitchFamily="34" charset="0"/>
                <a:cs typeface="Verdana" pitchFamily="34" charset="0"/>
              </a:rPr>
            </a:br>
            <a:r>
              <a:rPr lang="es-MX" sz="3600" b="1" dirty="0" smtClean="0">
                <a:solidFill>
                  <a:srgbClr val="0000CC"/>
                </a:solidFill>
                <a:ea typeface="Verdana" pitchFamily="34" charset="0"/>
                <a:cs typeface="Verdana" pitchFamily="34" charset="0"/>
              </a:rPr>
              <a:t>Artículo </a:t>
            </a:r>
            <a:r>
              <a:rPr lang="es-MX" sz="3600" b="1" dirty="0">
                <a:solidFill>
                  <a:srgbClr val="0000CC"/>
                </a:solidFill>
                <a:ea typeface="Verdana" pitchFamily="34" charset="0"/>
                <a:cs typeface="Verdana" pitchFamily="34" charset="0"/>
              </a:rPr>
              <a:t>21. </a:t>
            </a:r>
            <a:r>
              <a:rPr lang="es-MX" sz="3600" dirty="0">
                <a:solidFill>
                  <a:srgbClr val="0000CC"/>
                </a:solidFill>
                <a:ea typeface="Verdana" pitchFamily="34" charset="0"/>
                <a:cs typeface="Verdana" pitchFamily="34" charset="0"/>
              </a:rPr>
              <a:t>Será promovido como alumno regular al periodo inmediato superior aquel que haya aprobado todas las </a:t>
            </a:r>
            <a:r>
              <a:rPr lang="es-MX" sz="3600" dirty="0" smtClean="0">
                <a:solidFill>
                  <a:srgbClr val="0000CC"/>
                </a:solidFill>
                <a:ea typeface="Verdana" pitchFamily="34" charset="0"/>
                <a:cs typeface="Verdana" pitchFamily="34" charset="0"/>
              </a:rPr>
              <a:t>UA </a:t>
            </a:r>
            <a:r>
              <a:rPr lang="es-MX" sz="3600" dirty="0">
                <a:solidFill>
                  <a:srgbClr val="0000CC"/>
                </a:solidFill>
                <a:ea typeface="Verdana" pitchFamily="34" charset="0"/>
                <a:cs typeface="Verdana" pitchFamily="34" charset="0"/>
              </a:rPr>
              <a:t>del periodo escolar anterior. </a:t>
            </a:r>
            <a:r>
              <a:rPr lang="es-MX" sz="3600" dirty="0" smtClean="0">
                <a:solidFill>
                  <a:srgbClr val="0000CC"/>
                </a:solidFill>
                <a:ea typeface="Verdana" pitchFamily="34" charset="0"/>
                <a:cs typeface="Verdana" pitchFamily="34" charset="0"/>
              </a:rPr>
              <a:t/>
            </a:r>
            <a:br>
              <a:rPr lang="es-MX" sz="3600" dirty="0" smtClean="0">
                <a:solidFill>
                  <a:srgbClr val="0000CC"/>
                </a:solidFill>
                <a:ea typeface="Verdana" pitchFamily="34" charset="0"/>
                <a:cs typeface="Verdana" pitchFamily="34" charset="0"/>
              </a:rPr>
            </a:br>
            <a:r>
              <a:rPr lang="es-MX" sz="3600" dirty="0" smtClean="0">
                <a:solidFill>
                  <a:srgbClr val="0000CC"/>
                </a:solidFill>
                <a:ea typeface="Verdana" pitchFamily="34" charset="0"/>
                <a:cs typeface="Verdana" pitchFamily="34" charset="0"/>
              </a:rPr>
              <a:t/>
            </a:r>
            <a:br>
              <a:rPr lang="es-MX" sz="3600" dirty="0" smtClean="0">
                <a:solidFill>
                  <a:srgbClr val="0000CC"/>
                </a:solidFill>
                <a:ea typeface="Verdana" pitchFamily="34" charset="0"/>
                <a:cs typeface="Verdana" pitchFamily="34" charset="0"/>
              </a:rPr>
            </a:br>
            <a:r>
              <a:rPr lang="es-MX" sz="3600" dirty="0" smtClean="0">
                <a:solidFill>
                  <a:srgbClr val="0000CC"/>
                </a:solidFill>
                <a:ea typeface="Verdana" pitchFamily="34" charset="0"/>
                <a:cs typeface="Verdana" pitchFamily="34" charset="0"/>
              </a:rPr>
              <a:t>Cuando </a:t>
            </a:r>
            <a:r>
              <a:rPr lang="es-MX" sz="3600" dirty="0">
                <a:solidFill>
                  <a:srgbClr val="0000CC"/>
                </a:solidFill>
                <a:ea typeface="Verdana" pitchFamily="34" charset="0"/>
                <a:cs typeface="Verdana" pitchFamily="34" charset="0"/>
              </a:rPr>
              <a:t>haya reprobado una </a:t>
            </a:r>
            <a:r>
              <a:rPr lang="es-MX" sz="3600" dirty="0" smtClean="0">
                <a:solidFill>
                  <a:srgbClr val="0000CC"/>
                </a:solidFill>
                <a:ea typeface="Verdana" pitchFamily="34" charset="0"/>
                <a:cs typeface="Verdana" pitchFamily="34" charset="0"/>
              </a:rPr>
              <a:t>UA </a:t>
            </a:r>
            <a:r>
              <a:rPr lang="es-MX" sz="3600" dirty="0">
                <a:solidFill>
                  <a:srgbClr val="0000CC"/>
                </a:solidFill>
                <a:ea typeface="Verdana" pitchFamily="34" charset="0"/>
                <a:cs typeface="Verdana" pitchFamily="34" charset="0"/>
              </a:rPr>
              <a:t>obligatoria u optativa en primera oportunidad, será promovido como alumno irregular. </a:t>
            </a:r>
          </a:p>
        </p:txBody>
      </p:sp>
    </p:spTree>
    <p:extLst>
      <p:ext uri="{BB962C8B-B14F-4D97-AF65-F5344CB8AC3E}">
        <p14:creationId xmlns:p14="http://schemas.microsoft.com/office/powerpoint/2010/main" val="203971706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Usuario-6\AppData\Local\Microsoft\Windows\Temporary Internet Files\Content.IE5\BDLJCHHO\MP90042781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620688"/>
            <a:ext cx="8309462" cy="6180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285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76056" y="1124744"/>
            <a:ext cx="3397424" cy="792088"/>
          </a:xfrm>
        </p:spPr>
        <p:txBody>
          <a:bodyPr>
            <a:normAutofit/>
          </a:bodyPr>
          <a:lstStyle/>
          <a:p>
            <a:r>
              <a:rPr lang="es-ES" sz="3600" dirty="0" smtClean="0">
                <a:solidFill>
                  <a:srgbClr val="C00000"/>
                </a:solidFill>
              </a:rPr>
              <a:t>Ejercicio 3:</a:t>
            </a:r>
            <a:endParaRPr lang="es-MX" sz="3600" dirty="0">
              <a:solidFill>
                <a:srgbClr val="C00000"/>
              </a:solidFill>
            </a:endParaRPr>
          </a:p>
        </p:txBody>
      </p:sp>
      <p:sp>
        <p:nvSpPr>
          <p:cNvPr id="3" name="2 Marcador de contenido"/>
          <p:cNvSpPr>
            <a:spLocks noGrp="1"/>
          </p:cNvSpPr>
          <p:nvPr>
            <p:ph idx="1"/>
          </p:nvPr>
        </p:nvSpPr>
        <p:spPr>
          <a:xfrm>
            <a:off x="611560" y="2636912"/>
            <a:ext cx="6175648" cy="2880320"/>
          </a:xfrm>
        </p:spPr>
        <p:txBody>
          <a:bodyPr>
            <a:normAutofit/>
          </a:bodyPr>
          <a:lstStyle/>
          <a:p>
            <a:r>
              <a:rPr lang="es-ES" sz="3200" dirty="0" smtClean="0">
                <a:solidFill>
                  <a:srgbClr val="C00000"/>
                </a:solidFill>
              </a:rPr>
              <a:t>Escribe </a:t>
            </a:r>
            <a:r>
              <a:rPr lang="es-ES" sz="3200" dirty="0" smtClean="0">
                <a:solidFill>
                  <a:srgbClr val="C00000"/>
                </a:solidFill>
              </a:rPr>
              <a:t>cuando menos tres beneficios </a:t>
            </a:r>
            <a:r>
              <a:rPr lang="es-ES" sz="3200" dirty="0" smtClean="0">
                <a:solidFill>
                  <a:srgbClr val="C00000"/>
                </a:solidFill>
              </a:rPr>
              <a:t>que puede representar para ti ser considerado alumno regular; o bien </a:t>
            </a:r>
            <a:r>
              <a:rPr lang="es-ES" sz="3200" dirty="0" smtClean="0">
                <a:solidFill>
                  <a:srgbClr val="C00000"/>
                </a:solidFill>
              </a:rPr>
              <a:t>tres desventajas al ser </a:t>
            </a:r>
            <a:r>
              <a:rPr lang="es-ES" sz="3200" dirty="0" smtClean="0">
                <a:solidFill>
                  <a:srgbClr val="C00000"/>
                </a:solidFill>
              </a:rPr>
              <a:t>alumno irregular.</a:t>
            </a:r>
            <a:endParaRPr lang="es-MX" sz="3200" dirty="0">
              <a:solidFill>
                <a:srgbClr val="C00000"/>
              </a:solidFill>
            </a:endParaRPr>
          </a:p>
        </p:txBody>
      </p:sp>
    </p:spTree>
    <p:extLst>
      <p:ext uri="{BB962C8B-B14F-4D97-AF65-F5344CB8AC3E}">
        <p14:creationId xmlns:p14="http://schemas.microsoft.com/office/powerpoint/2010/main" val="3560621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59832" y="404664"/>
            <a:ext cx="6057920" cy="648072"/>
          </a:xfrm>
        </p:spPr>
        <p:txBody>
          <a:bodyPr>
            <a:normAutofit/>
          </a:bodyPr>
          <a:lstStyle/>
          <a:p>
            <a:r>
              <a:rPr lang="es-MX" sz="2800" b="1" dirty="0">
                <a:solidFill>
                  <a:srgbClr val="0000CC"/>
                </a:solidFill>
                <a:ea typeface="Verdana" pitchFamily="34" charset="0"/>
                <a:cs typeface="Verdana" pitchFamily="34" charset="0"/>
              </a:rPr>
              <a:t>DE LA EVALUACIÓN DEL APRENDIZAJE </a:t>
            </a:r>
            <a:endParaRPr lang="es-MX" sz="2800" dirty="0">
              <a:solidFill>
                <a:srgbClr val="0000CC"/>
              </a:solidFill>
              <a:ea typeface="Verdana" pitchFamily="34" charset="0"/>
              <a:cs typeface="Verdana" pitchFamily="34" charset="0"/>
            </a:endParaRPr>
          </a:p>
        </p:txBody>
      </p:sp>
      <p:sp>
        <p:nvSpPr>
          <p:cNvPr id="3" name="2 Marcador de contenido"/>
          <p:cNvSpPr>
            <a:spLocks noGrp="1"/>
          </p:cNvSpPr>
          <p:nvPr>
            <p:ph idx="1"/>
          </p:nvPr>
        </p:nvSpPr>
        <p:spPr>
          <a:xfrm>
            <a:off x="251520" y="1484784"/>
            <a:ext cx="8517632" cy="4536504"/>
          </a:xfrm>
        </p:spPr>
        <p:txBody>
          <a:bodyPr>
            <a:noAutofit/>
          </a:bodyPr>
          <a:lstStyle/>
          <a:p>
            <a:pPr marL="0" indent="0">
              <a:buNone/>
            </a:pPr>
            <a:r>
              <a:rPr lang="es-MX" sz="3200" b="1" dirty="0">
                <a:solidFill>
                  <a:srgbClr val="0000CC"/>
                </a:solidFill>
                <a:latin typeface="+mj-lt"/>
                <a:ea typeface="Verdana" pitchFamily="34" charset="0"/>
                <a:cs typeface="Verdana" pitchFamily="34" charset="0"/>
              </a:rPr>
              <a:t>Artículo 22. </a:t>
            </a:r>
            <a:r>
              <a:rPr lang="es-MX" sz="3200" dirty="0">
                <a:solidFill>
                  <a:srgbClr val="0000CC"/>
                </a:solidFill>
                <a:latin typeface="+mj-lt"/>
                <a:ea typeface="Verdana" pitchFamily="34" charset="0"/>
                <a:cs typeface="Verdana" pitchFamily="34" charset="0"/>
              </a:rPr>
              <a:t>En los estudios profesionales de licenciatura se realizarán evaluaciones ordinarias, extraordinarias y a título de suficiencia. </a:t>
            </a:r>
            <a:endParaRPr lang="es-MX" sz="3200" dirty="0" smtClean="0">
              <a:solidFill>
                <a:srgbClr val="0000CC"/>
              </a:solidFill>
              <a:latin typeface="+mj-lt"/>
              <a:ea typeface="Verdana" pitchFamily="34" charset="0"/>
              <a:cs typeface="Verdana" pitchFamily="34" charset="0"/>
            </a:endParaRPr>
          </a:p>
          <a:p>
            <a:pPr marL="0" indent="0">
              <a:buNone/>
            </a:pPr>
            <a:endParaRPr lang="es-MX" sz="3200" dirty="0" smtClean="0">
              <a:solidFill>
                <a:srgbClr val="0000CC"/>
              </a:solidFill>
              <a:latin typeface="+mj-lt"/>
              <a:ea typeface="Verdana" pitchFamily="34" charset="0"/>
              <a:cs typeface="Verdana" pitchFamily="34" charset="0"/>
            </a:endParaRPr>
          </a:p>
          <a:p>
            <a:pPr marL="0" indent="0">
              <a:buNone/>
            </a:pPr>
            <a:r>
              <a:rPr lang="es-MX" sz="3200" dirty="0" smtClean="0">
                <a:solidFill>
                  <a:srgbClr val="0000CC"/>
                </a:solidFill>
                <a:latin typeface="+mj-lt"/>
                <a:ea typeface="Verdana" pitchFamily="34" charset="0"/>
                <a:cs typeface="Verdana" pitchFamily="34" charset="0"/>
              </a:rPr>
              <a:t>En UA de </a:t>
            </a:r>
            <a:r>
              <a:rPr lang="es-MX" sz="3200" dirty="0">
                <a:solidFill>
                  <a:srgbClr val="0000CC"/>
                </a:solidFill>
                <a:latin typeface="+mj-lt"/>
                <a:ea typeface="Verdana" pitchFamily="34" charset="0"/>
                <a:cs typeface="Verdana" pitchFamily="34" charset="0"/>
              </a:rPr>
              <a:t>carácter teórico o teórico práctico, se </a:t>
            </a:r>
            <a:r>
              <a:rPr lang="es-MX" sz="3200" dirty="0" smtClean="0">
                <a:solidFill>
                  <a:srgbClr val="0000CC"/>
                </a:solidFill>
                <a:latin typeface="+mj-lt"/>
                <a:ea typeface="Verdana" pitchFamily="34" charset="0"/>
                <a:cs typeface="Verdana" pitchFamily="34" charset="0"/>
              </a:rPr>
              <a:t>realizará </a:t>
            </a:r>
            <a:r>
              <a:rPr lang="es-MX" sz="3200" dirty="0">
                <a:solidFill>
                  <a:srgbClr val="0000CC"/>
                </a:solidFill>
                <a:latin typeface="+mj-lt"/>
                <a:ea typeface="Verdana" pitchFamily="34" charset="0"/>
                <a:cs typeface="Verdana" pitchFamily="34" charset="0"/>
              </a:rPr>
              <a:t>una evaluación ordinaria, una extraordinaria y una a título de suficiencia, en cada una de las inscripciones a que tiene derecho el alumno. </a:t>
            </a:r>
          </a:p>
        </p:txBody>
      </p:sp>
    </p:spTree>
    <p:extLst>
      <p:ext uri="{BB962C8B-B14F-4D97-AF65-F5344CB8AC3E}">
        <p14:creationId xmlns:p14="http://schemas.microsoft.com/office/powerpoint/2010/main" val="40348560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76672"/>
            <a:ext cx="8424936" cy="1656184"/>
          </a:xfrm>
        </p:spPr>
        <p:txBody>
          <a:bodyPr>
            <a:normAutofit fontScale="92500" lnSpcReduction="20000"/>
          </a:bodyPr>
          <a:lstStyle/>
          <a:p>
            <a:pPr algn="just"/>
            <a:endParaRPr lang="es-MX" dirty="0" smtClean="0">
              <a:solidFill>
                <a:srgbClr val="0000CC"/>
              </a:solidFill>
            </a:endParaRPr>
          </a:p>
          <a:p>
            <a:pPr marL="0" indent="0" algn="just">
              <a:buNone/>
            </a:pPr>
            <a:r>
              <a:rPr lang="es-MX" sz="3200" dirty="0" smtClean="0">
                <a:solidFill>
                  <a:srgbClr val="0000CC"/>
                </a:solidFill>
                <a:latin typeface="+mj-lt"/>
                <a:ea typeface="Verdana" pitchFamily="34" charset="0"/>
                <a:cs typeface="Verdana" pitchFamily="34" charset="0"/>
              </a:rPr>
              <a:t>En UA de carácter práctico, se realizará (solamente) la evaluación ordinaria, en cada una de las inscripciones a que tiene derecho el alumno.</a:t>
            </a:r>
          </a:p>
        </p:txBody>
      </p:sp>
      <p:sp>
        <p:nvSpPr>
          <p:cNvPr id="4" name="1 Título"/>
          <p:cNvSpPr>
            <a:spLocks noGrp="1"/>
          </p:cNvSpPr>
          <p:nvPr>
            <p:ph type="title"/>
          </p:nvPr>
        </p:nvSpPr>
        <p:spPr>
          <a:xfrm>
            <a:off x="5796136" y="2132856"/>
            <a:ext cx="2843808" cy="648072"/>
          </a:xfrm>
        </p:spPr>
        <p:txBody>
          <a:bodyPr>
            <a:normAutofit/>
          </a:bodyPr>
          <a:lstStyle/>
          <a:p>
            <a:r>
              <a:rPr lang="es-ES" sz="3600" dirty="0" smtClean="0">
                <a:solidFill>
                  <a:srgbClr val="C00000"/>
                </a:solidFill>
              </a:rPr>
              <a:t>Ejercicio 4:</a:t>
            </a:r>
            <a:endParaRPr lang="es-MX" sz="3600" dirty="0">
              <a:solidFill>
                <a:srgbClr val="C00000"/>
              </a:solidFill>
            </a:endParaRPr>
          </a:p>
        </p:txBody>
      </p:sp>
      <p:sp>
        <p:nvSpPr>
          <p:cNvPr id="5" name="2 Marcador de contenido"/>
          <p:cNvSpPr txBox="1">
            <a:spLocks/>
          </p:cNvSpPr>
          <p:nvPr/>
        </p:nvSpPr>
        <p:spPr>
          <a:xfrm>
            <a:off x="539552" y="2924944"/>
            <a:ext cx="7560840" cy="3168352"/>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r>
              <a:rPr lang="es-ES" sz="2800" dirty="0" smtClean="0">
                <a:solidFill>
                  <a:srgbClr val="C00000"/>
                </a:solidFill>
              </a:rPr>
              <a:t>Elabora un cuadro de tres columnas, escribiendo en la primera todas las unidades de aprendizaje de tu plan de estudios que sean teóricas; en la segunda las que sean prácticas y en la tercera las teórico-prácticas</a:t>
            </a:r>
            <a:r>
              <a:rPr lang="es-ES" dirty="0" smtClean="0">
                <a:solidFill>
                  <a:srgbClr val="C00000"/>
                </a:solidFill>
              </a:rPr>
              <a:t>. </a:t>
            </a:r>
          </a:p>
          <a:p>
            <a:r>
              <a:rPr lang="es-ES" sz="2800" dirty="0" smtClean="0">
                <a:solidFill>
                  <a:srgbClr val="C00000"/>
                </a:solidFill>
              </a:rPr>
              <a:t>Anota en la última fila de cada columna el número de UA.</a:t>
            </a:r>
          </a:p>
        </p:txBody>
      </p:sp>
    </p:spTree>
    <p:extLst>
      <p:ext uri="{BB962C8B-B14F-4D97-AF65-F5344CB8AC3E}">
        <p14:creationId xmlns:p14="http://schemas.microsoft.com/office/powerpoint/2010/main" val="2800937763"/>
      </p:ext>
    </p:extLst>
  </p:cSld>
  <p:clrMapOvr>
    <a:masterClrMapping/>
  </p:clrMapOvr>
  <p:transition spd="slow">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20688"/>
            <a:ext cx="8820472" cy="5544616"/>
          </a:xfrm>
        </p:spPr>
        <p:txBody>
          <a:bodyPr>
            <a:normAutofit/>
          </a:bodyPr>
          <a:lstStyle/>
          <a:p>
            <a:pPr algn="l"/>
            <a:r>
              <a:rPr lang="es-MX" sz="3200" b="1" dirty="0">
                <a:solidFill>
                  <a:srgbClr val="0000CC"/>
                </a:solidFill>
                <a:ea typeface="Verdana" pitchFamily="34" charset="0"/>
                <a:cs typeface="Verdana" pitchFamily="34" charset="0"/>
              </a:rPr>
              <a:t>Artículo 23. </a:t>
            </a:r>
            <a:r>
              <a:rPr lang="es-MX" sz="3200" dirty="0">
                <a:solidFill>
                  <a:srgbClr val="0000CC"/>
                </a:solidFill>
                <a:ea typeface="Verdana" pitchFamily="34" charset="0"/>
                <a:cs typeface="Verdana" pitchFamily="34" charset="0"/>
              </a:rPr>
              <a:t>Las evaluaciones correspondientes a cada periodo escolar, se realizarán en las instalaciones de la Facultad; en las fechas que al efecto establezca el Consejo de Gobierno, previo acuerdo del Consejo Académico. </a:t>
            </a:r>
            <a:r>
              <a:rPr lang="es-MX" sz="3200" dirty="0" smtClean="0">
                <a:solidFill>
                  <a:srgbClr val="0000CC"/>
                </a:solidFill>
                <a:ea typeface="Verdana" pitchFamily="34" charset="0"/>
                <a:cs typeface="Verdana" pitchFamily="34" charset="0"/>
              </a:rPr>
              <a:t/>
            </a:r>
            <a:br>
              <a:rPr lang="es-MX" sz="3200" dirty="0" smtClean="0">
                <a:solidFill>
                  <a:srgbClr val="0000CC"/>
                </a:solidFill>
                <a:ea typeface="Verdana" pitchFamily="34" charset="0"/>
                <a:cs typeface="Verdana" pitchFamily="34" charset="0"/>
              </a:rPr>
            </a:br>
            <a:r>
              <a:rPr lang="es-MX" sz="3200" dirty="0" smtClean="0">
                <a:solidFill>
                  <a:srgbClr val="0000CC"/>
                </a:solidFill>
                <a:ea typeface="Verdana" pitchFamily="34" charset="0"/>
                <a:cs typeface="Verdana" pitchFamily="34" charset="0"/>
              </a:rPr>
              <a:t/>
            </a:r>
            <a:br>
              <a:rPr lang="es-MX" sz="3200" dirty="0" smtClean="0">
                <a:solidFill>
                  <a:srgbClr val="0000CC"/>
                </a:solidFill>
                <a:ea typeface="Verdana" pitchFamily="34" charset="0"/>
                <a:cs typeface="Verdana" pitchFamily="34" charset="0"/>
              </a:rPr>
            </a:br>
            <a:r>
              <a:rPr lang="es-MX" sz="3200" dirty="0" smtClean="0">
                <a:solidFill>
                  <a:srgbClr val="0000CC"/>
                </a:solidFill>
                <a:ea typeface="Verdana" pitchFamily="34" charset="0"/>
                <a:cs typeface="Verdana" pitchFamily="34" charset="0"/>
              </a:rPr>
              <a:t>Excepcionalmente </a:t>
            </a:r>
            <a:r>
              <a:rPr lang="es-MX" sz="3200" dirty="0">
                <a:solidFill>
                  <a:srgbClr val="0000CC"/>
                </a:solidFill>
                <a:ea typeface="Verdana" pitchFamily="34" charset="0"/>
                <a:cs typeface="Verdana" pitchFamily="34" charset="0"/>
              </a:rPr>
              <a:t>y por causas de fuerza mayor, la Dirección de la Facultad autorizará que se efectúen en un lugar y fecha distintos a los previamente acordados.</a:t>
            </a:r>
          </a:p>
        </p:txBody>
      </p:sp>
    </p:spTree>
    <p:extLst>
      <p:ext uri="{BB962C8B-B14F-4D97-AF65-F5344CB8AC3E}">
        <p14:creationId xmlns:p14="http://schemas.microsoft.com/office/powerpoint/2010/main" val="408846624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620688"/>
            <a:ext cx="3456384" cy="1168152"/>
          </a:xfrm>
        </p:spPr>
        <p:txBody>
          <a:bodyPr>
            <a:normAutofit/>
          </a:bodyPr>
          <a:lstStyle/>
          <a:p>
            <a:r>
              <a:rPr lang="es-ES" sz="4000" dirty="0" smtClean="0">
                <a:solidFill>
                  <a:srgbClr val="0000CC"/>
                </a:solidFill>
              </a:rPr>
              <a:t>Contenido</a:t>
            </a:r>
            <a:r>
              <a:rPr lang="es-ES" sz="4000" dirty="0" smtClean="0"/>
              <a:t>: </a:t>
            </a:r>
            <a:endParaRPr lang="es-MX" sz="4000" dirty="0"/>
          </a:p>
        </p:txBody>
      </p:sp>
      <p:sp>
        <p:nvSpPr>
          <p:cNvPr id="3" name="2 Marcador de contenido"/>
          <p:cNvSpPr>
            <a:spLocks noGrp="1"/>
          </p:cNvSpPr>
          <p:nvPr>
            <p:ph idx="1"/>
          </p:nvPr>
        </p:nvSpPr>
        <p:spPr>
          <a:xfrm>
            <a:off x="971600" y="1916832"/>
            <a:ext cx="7543800" cy="3886200"/>
          </a:xfrm>
        </p:spPr>
        <p:txBody>
          <a:bodyPr>
            <a:normAutofit/>
          </a:bodyPr>
          <a:lstStyle/>
          <a:p>
            <a:r>
              <a:rPr lang="es-ES" sz="3200" dirty="0" smtClean="0">
                <a:solidFill>
                  <a:srgbClr val="0000CC"/>
                </a:solidFill>
              </a:rPr>
              <a:t>Propósitos </a:t>
            </a:r>
          </a:p>
          <a:p>
            <a:r>
              <a:rPr lang="es-ES" sz="3200" dirty="0" smtClean="0">
                <a:solidFill>
                  <a:srgbClr val="0000CC"/>
                </a:solidFill>
              </a:rPr>
              <a:t>Definición de reglamento </a:t>
            </a:r>
          </a:p>
          <a:p>
            <a:r>
              <a:rPr lang="es-ES" sz="3200" dirty="0" smtClean="0">
                <a:solidFill>
                  <a:srgbClr val="0000CC"/>
                </a:solidFill>
              </a:rPr>
              <a:t>El reglamento interno de la Facultad de Química</a:t>
            </a:r>
          </a:p>
          <a:p>
            <a:r>
              <a:rPr lang="es-ES" sz="3200" dirty="0" smtClean="0">
                <a:solidFill>
                  <a:srgbClr val="0000CC"/>
                </a:solidFill>
              </a:rPr>
              <a:t>Artículos de mayor interés </a:t>
            </a:r>
          </a:p>
          <a:p>
            <a:r>
              <a:rPr lang="es-ES" sz="3200" dirty="0" smtClean="0">
                <a:solidFill>
                  <a:srgbClr val="0000CC"/>
                </a:solidFill>
              </a:rPr>
              <a:t>Ejercicios de aplicación  </a:t>
            </a:r>
          </a:p>
        </p:txBody>
      </p:sp>
    </p:spTree>
    <p:extLst>
      <p:ext uri="{BB962C8B-B14F-4D97-AF65-F5344CB8AC3E}">
        <p14:creationId xmlns:p14="http://schemas.microsoft.com/office/powerpoint/2010/main" val="3470159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4077072"/>
            <a:ext cx="8088456" cy="2125326"/>
          </a:xfrm>
        </p:spPr>
        <p:txBody>
          <a:bodyPr>
            <a:normAutofit/>
          </a:bodyPr>
          <a:lstStyle/>
          <a:p>
            <a:r>
              <a:rPr lang="es-ES" sz="2800" dirty="0" smtClean="0">
                <a:solidFill>
                  <a:srgbClr val="C00000"/>
                </a:solidFill>
              </a:rPr>
              <a:t>Si este organismo académico inició sus labores en 1970, busca información sobre los casos en los que se haya aplicado el artículo 23 y las condiciones que existieron.</a:t>
            </a:r>
            <a:endParaRPr lang="es-MX" sz="2800" dirty="0">
              <a:solidFill>
                <a:srgbClr val="C00000"/>
              </a:solidFill>
            </a:endParaRPr>
          </a:p>
        </p:txBody>
      </p:sp>
      <p:sp>
        <p:nvSpPr>
          <p:cNvPr id="4" name="1 Título"/>
          <p:cNvSpPr>
            <a:spLocks noGrp="1"/>
          </p:cNvSpPr>
          <p:nvPr>
            <p:ph type="title"/>
          </p:nvPr>
        </p:nvSpPr>
        <p:spPr>
          <a:xfrm>
            <a:off x="33185" y="5893891"/>
            <a:ext cx="2324080" cy="952277"/>
          </a:xfrm>
        </p:spPr>
        <p:txBody>
          <a:bodyPr>
            <a:normAutofit/>
          </a:bodyPr>
          <a:lstStyle/>
          <a:p>
            <a:r>
              <a:rPr lang="es-ES" sz="3600" dirty="0" smtClean="0">
                <a:solidFill>
                  <a:srgbClr val="C00000"/>
                </a:solidFill>
              </a:rPr>
              <a:t>Ejercicio 5:</a:t>
            </a:r>
            <a:endParaRPr lang="es-MX" sz="3600" dirty="0">
              <a:solidFill>
                <a:srgbClr val="C00000"/>
              </a:solidFill>
            </a:endParaRPr>
          </a:p>
        </p:txBody>
      </p:sp>
      <p:pic>
        <p:nvPicPr>
          <p:cNvPr id="5" name="6 Imagen" descr="G:\Fotos Informes\Fachadas\Fachada FQ (Colón) - Recor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85" y="188641"/>
            <a:ext cx="6627048" cy="37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748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404664"/>
            <a:ext cx="8784976" cy="5949280"/>
          </a:xfrm>
        </p:spPr>
        <p:txBody>
          <a:bodyPr>
            <a:normAutofit/>
          </a:bodyPr>
          <a:lstStyle/>
          <a:p>
            <a:pPr marL="0" indent="0">
              <a:buNone/>
            </a:pPr>
            <a:r>
              <a:rPr lang="es-MX" sz="3200" b="1" dirty="0">
                <a:solidFill>
                  <a:srgbClr val="0000CC"/>
                </a:solidFill>
                <a:latin typeface="+mj-lt"/>
                <a:ea typeface="Verdana" pitchFamily="34" charset="0"/>
                <a:cs typeface="Verdana" pitchFamily="34" charset="0"/>
              </a:rPr>
              <a:t>Artículo 24. </a:t>
            </a:r>
            <a:r>
              <a:rPr lang="es-MX" sz="3200" dirty="0">
                <a:solidFill>
                  <a:srgbClr val="0000CC"/>
                </a:solidFill>
                <a:latin typeface="+mj-lt"/>
                <a:ea typeface="Verdana" pitchFamily="34" charset="0"/>
                <a:cs typeface="Verdana" pitchFamily="34" charset="0"/>
              </a:rPr>
              <a:t>Los alumnos que no se presenten en la fecha y hora señaladas para una evaluación, perderán el derecho a la realización de la misma. Podrán presentar, en su caso, las evaluaciones posteriores que correspondan. </a:t>
            </a:r>
          </a:p>
          <a:p>
            <a:pPr marL="0" indent="0" algn="just">
              <a:buNone/>
            </a:pPr>
            <a:endParaRPr lang="es-MX" sz="3200" b="1" dirty="0" smtClean="0">
              <a:solidFill>
                <a:srgbClr val="0000CC"/>
              </a:solidFill>
              <a:latin typeface="+mj-lt"/>
              <a:ea typeface="Verdana" pitchFamily="34" charset="0"/>
              <a:cs typeface="Verdana" pitchFamily="34" charset="0"/>
            </a:endParaRPr>
          </a:p>
          <a:p>
            <a:pPr marL="0" indent="0">
              <a:buNone/>
            </a:pPr>
            <a:r>
              <a:rPr lang="es-MX" sz="3200" b="1" dirty="0" smtClean="0">
                <a:solidFill>
                  <a:srgbClr val="0000CC"/>
                </a:solidFill>
                <a:latin typeface="+mj-lt"/>
                <a:ea typeface="Verdana" pitchFamily="34" charset="0"/>
                <a:cs typeface="Verdana" pitchFamily="34" charset="0"/>
              </a:rPr>
              <a:t>Artículo </a:t>
            </a:r>
            <a:r>
              <a:rPr lang="es-MX" sz="3200" b="1" dirty="0">
                <a:solidFill>
                  <a:srgbClr val="0000CC"/>
                </a:solidFill>
                <a:latin typeface="+mj-lt"/>
                <a:ea typeface="Verdana" pitchFamily="34" charset="0"/>
                <a:cs typeface="Verdana" pitchFamily="34" charset="0"/>
              </a:rPr>
              <a:t>25. </a:t>
            </a:r>
            <a:r>
              <a:rPr lang="es-MX" sz="3200" dirty="0">
                <a:solidFill>
                  <a:srgbClr val="0000CC"/>
                </a:solidFill>
                <a:latin typeface="+mj-lt"/>
                <a:ea typeface="Verdana" pitchFamily="34" charset="0"/>
                <a:cs typeface="Verdana" pitchFamily="34" charset="0"/>
              </a:rPr>
              <a:t>Las calificaciones de cada evaluación se asentarán en el acta correspondiente, y se expresarán en el sistema decimal, en la escala de 0 a 10 puntos. La calificación mínima para aprobar una unidad de aprendizaje, será de 6.0 puntos. </a:t>
            </a:r>
            <a:endParaRPr lang="es-MX" sz="3200" dirty="0" smtClean="0">
              <a:solidFill>
                <a:srgbClr val="0000CC"/>
              </a:solidFill>
              <a:latin typeface="+mj-lt"/>
              <a:ea typeface="Verdana" pitchFamily="34" charset="0"/>
              <a:cs typeface="Verdana" pitchFamily="34" charset="0"/>
            </a:endParaRPr>
          </a:p>
        </p:txBody>
      </p:sp>
    </p:spTree>
    <p:extLst>
      <p:ext uri="{BB962C8B-B14F-4D97-AF65-F5344CB8AC3E}">
        <p14:creationId xmlns:p14="http://schemas.microsoft.com/office/powerpoint/2010/main" val="400661683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92696"/>
            <a:ext cx="8568952" cy="5328592"/>
          </a:xfrm>
        </p:spPr>
        <p:txBody>
          <a:bodyPr>
            <a:normAutofit/>
          </a:bodyPr>
          <a:lstStyle/>
          <a:p>
            <a:pPr marL="0" indent="0">
              <a:buNone/>
            </a:pPr>
            <a:r>
              <a:rPr lang="es-MX" sz="3200" dirty="0">
                <a:solidFill>
                  <a:srgbClr val="0000CC"/>
                </a:solidFill>
                <a:latin typeface="+mj-lt"/>
                <a:ea typeface="Verdana" pitchFamily="34" charset="0"/>
                <a:cs typeface="Verdana" pitchFamily="34" charset="0"/>
              </a:rPr>
              <a:t>Las calificaciones de las evaluaciones parciales y final, se promediarán para obtener la calificación </a:t>
            </a:r>
            <a:r>
              <a:rPr lang="es-MX" sz="3200" dirty="0" smtClean="0">
                <a:solidFill>
                  <a:srgbClr val="0000CC"/>
                </a:solidFill>
                <a:latin typeface="+mj-lt"/>
                <a:ea typeface="Verdana" pitchFamily="34" charset="0"/>
                <a:cs typeface="Verdana" pitchFamily="34" charset="0"/>
              </a:rPr>
              <a:t>ordinaria. </a:t>
            </a:r>
            <a:endParaRPr lang="es-MX" sz="3200" dirty="0">
              <a:solidFill>
                <a:srgbClr val="0000CC"/>
              </a:solidFill>
              <a:latin typeface="+mj-lt"/>
              <a:ea typeface="Verdana" pitchFamily="34" charset="0"/>
              <a:cs typeface="Verdana" pitchFamily="34" charset="0"/>
            </a:endParaRPr>
          </a:p>
          <a:p>
            <a:pPr marL="0" indent="0">
              <a:buNone/>
            </a:pPr>
            <a:endParaRPr lang="es-MX" sz="3200" dirty="0" smtClean="0">
              <a:solidFill>
                <a:srgbClr val="0000CC"/>
              </a:solidFill>
              <a:latin typeface="+mj-lt"/>
              <a:ea typeface="Verdana" pitchFamily="34" charset="0"/>
              <a:cs typeface="Verdana" pitchFamily="34" charset="0"/>
            </a:endParaRPr>
          </a:p>
          <a:p>
            <a:pPr marL="0" indent="0">
              <a:buNone/>
            </a:pPr>
            <a:r>
              <a:rPr lang="es-MX" sz="3200" dirty="0" smtClean="0">
                <a:solidFill>
                  <a:srgbClr val="0000CC"/>
                </a:solidFill>
                <a:latin typeface="+mj-lt"/>
                <a:ea typeface="Verdana" pitchFamily="34" charset="0"/>
                <a:cs typeface="Verdana" pitchFamily="34" charset="0"/>
              </a:rPr>
              <a:t>Se </a:t>
            </a:r>
            <a:r>
              <a:rPr lang="es-MX" sz="3200" dirty="0">
                <a:solidFill>
                  <a:srgbClr val="0000CC"/>
                </a:solidFill>
                <a:latin typeface="+mj-lt"/>
                <a:ea typeface="Verdana" pitchFamily="34" charset="0"/>
                <a:cs typeface="Verdana" pitchFamily="34" charset="0"/>
              </a:rPr>
              <a:t>entenderá que el alumno aprueba una </a:t>
            </a:r>
            <a:r>
              <a:rPr lang="es-MX" sz="3200" dirty="0" smtClean="0">
                <a:solidFill>
                  <a:srgbClr val="0000CC"/>
                </a:solidFill>
                <a:latin typeface="+mj-lt"/>
                <a:ea typeface="Verdana" pitchFamily="34" charset="0"/>
                <a:cs typeface="Verdana" pitchFamily="34" charset="0"/>
              </a:rPr>
              <a:t>UA cuando </a:t>
            </a:r>
            <a:r>
              <a:rPr lang="es-MX" sz="3200" dirty="0">
                <a:solidFill>
                  <a:srgbClr val="0000CC"/>
                </a:solidFill>
                <a:latin typeface="+mj-lt"/>
                <a:ea typeface="Verdana" pitchFamily="34" charset="0"/>
                <a:cs typeface="Verdana" pitchFamily="34" charset="0"/>
              </a:rPr>
              <a:t>en el acta correspondiente se asienta una calificación mayor o igual a 6.0 puntos. En consecuencia, el alumno reprueba </a:t>
            </a:r>
            <a:r>
              <a:rPr lang="es-MX" sz="3200" dirty="0" smtClean="0">
                <a:solidFill>
                  <a:srgbClr val="0000CC"/>
                </a:solidFill>
                <a:latin typeface="+mj-lt"/>
                <a:ea typeface="Verdana" pitchFamily="34" charset="0"/>
                <a:cs typeface="Verdana" pitchFamily="34" charset="0"/>
              </a:rPr>
              <a:t>cuando </a:t>
            </a:r>
            <a:r>
              <a:rPr lang="es-MX" sz="3200" dirty="0">
                <a:solidFill>
                  <a:srgbClr val="0000CC"/>
                </a:solidFill>
                <a:latin typeface="+mj-lt"/>
                <a:ea typeface="Verdana" pitchFamily="34" charset="0"/>
                <a:cs typeface="Verdana" pitchFamily="34" charset="0"/>
              </a:rPr>
              <a:t>la calificación es menor a 6.0 puntos. </a:t>
            </a:r>
          </a:p>
        </p:txBody>
      </p:sp>
    </p:spTree>
    <p:extLst>
      <p:ext uri="{BB962C8B-B14F-4D97-AF65-F5344CB8AC3E}">
        <p14:creationId xmlns:p14="http://schemas.microsoft.com/office/powerpoint/2010/main" val="368472081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8208912" cy="6237312"/>
          </a:xfrm>
        </p:spPr>
        <p:txBody>
          <a:bodyPr anchor="ctr" anchorCtr="0">
            <a:normAutofit/>
          </a:bodyPr>
          <a:lstStyle/>
          <a:p>
            <a:pPr marL="0" indent="0" algn="just">
              <a:buNone/>
            </a:pPr>
            <a:r>
              <a:rPr lang="es-MX" sz="3200" b="1" dirty="0">
                <a:solidFill>
                  <a:srgbClr val="0000CC"/>
                </a:solidFill>
                <a:latin typeface="+mj-lt"/>
                <a:ea typeface="Verdana" pitchFamily="34" charset="0"/>
                <a:cs typeface="Verdana" pitchFamily="34" charset="0"/>
              </a:rPr>
              <a:t>Artículo 26. </a:t>
            </a:r>
            <a:r>
              <a:rPr lang="es-MX" sz="3200" dirty="0">
                <a:solidFill>
                  <a:srgbClr val="0000CC"/>
                </a:solidFill>
                <a:latin typeface="+mj-lt"/>
                <a:ea typeface="Verdana" pitchFamily="34" charset="0"/>
                <a:cs typeface="Verdana" pitchFamily="34" charset="0"/>
              </a:rPr>
              <a:t>La evaluación ordinaria de cada </a:t>
            </a:r>
            <a:r>
              <a:rPr lang="es-MX" sz="3200" dirty="0" smtClean="0">
                <a:solidFill>
                  <a:srgbClr val="0000CC"/>
                </a:solidFill>
                <a:latin typeface="+mj-lt"/>
                <a:ea typeface="Verdana" pitchFamily="34" charset="0"/>
                <a:cs typeface="Verdana" pitchFamily="34" charset="0"/>
              </a:rPr>
              <a:t>UA, </a:t>
            </a:r>
            <a:r>
              <a:rPr lang="es-MX" sz="3200" dirty="0">
                <a:solidFill>
                  <a:srgbClr val="0000CC"/>
                </a:solidFill>
                <a:latin typeface="+mj-lt"/>
                <a:ea typeface="Verdana" pitchFamily="34" charset="0"/>
                <a:cs typeface="Verdana" pitchFamily="34" charset="0"/>
              </a:rPr>
              <a:t>se hará a través de un mínimo de dos evaluaciones parciales y en su caso de una evaluación final. </a:t>
            </a:r>
          </a:p>
          <a:p>
            <a:pPr marL="0" indent="0" algn="just">
              <a:buNone/>
            </a:pPr>
            <a:endParaRPr lang="es-MX" sz="3200" dirty="0" smtClean="0">
              <a:solidFill>
                <a:srgbClr val="0000CC"/>
              </a:solidFill>
              <a:latin typeface="+mj-lt"/>
              <a:ea typeface="Verdana" pitchFamily="34" charset="0"/>
              <a:cs typeface="Verdana" pitchFamily="34" charset="0"/>
            </a:endParaRPr>
          </a:p>
          <a:p>
            <a:pPr marL="0" indent="0" algn="just">
              <a:buNone/>
            </a:pPr>
            <a:r>
              <a:rPr lang="es-MX" sz="3200" dirty="0" smtClean="0">
                <a:solidFill>
                  <a:srgbClr val="0000CC"/>
                </a:solidFill>
                <a:latin typeface="+mj-lt"/>
                <a:ea typeface="Verdana" pitchFamily="34" charset="0"/>
                <a:cs typeface="Verdana" pitchFamily="34" charset="0"/>
              </a:rPr>
              <a:t>Las </a:t>
            </a:r>
            <a:r>
              <a:rPr lang="es-MX" sz="3200" dirty="0">
                <a:solidFill>
                  <a:srgbClr val="0000CC"/>
                </a:solidFill>
                <a:latin typeface="+mj-lt"/>
                <a:ea typeface="Verdana" pitchFamily="34" charset="0"/>
                <a:cs typeface="Verdana" pitchFamily="34" charset="0"/>
              </a:rPr>
              <a:t>calificaciones de las evaluaciones parciales, se promediarán para efectos de eximir a los alumnos de la presentación de la evaluación final. </a:t>
            </a:r>
          </a:p>
        </p:txBody>
      </p:sp>
    </p:spTree>
    <p:extLst>
      <p:ext uri="{BB962C8B-B14F-4D97-AF65-F5344CB8AC3E}">
        <p14:creationId xmlns:p14="http://schemas.microsoft.com/office/powerpoint/2010/main" val="388685389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052736"/>
            <a:ext cx="8435280" cy="4896544"/>
          </a:xfrm>
        </p:spPr>
        <p:txBody>
          <a:bodyPr>
            <a:normAutofit/>
          </a:bodyPr>
          <a:lstStyle/>
          <a:p>
            <a:pPr marL="0" indent="0">
              <a:buNone/>
            </a:pPr>
            <a:r>
              <a:rPr lang="es-MX" sz="3200" dirty="0">
                <a:solidFill>
                  <a:srgbClr val="0000CC"/>
                </a:solidFill>
                <a:latin typeface="+mj-lt"/>
                <a:ea typeface="Verdana" pitchFamily="34" charset="0"/>
                <a:cs typeface="Verdana" pitchFamily="34" charset="0"/>
              </a:rPr>
              <a:t>En las evaluaciones parciales, además de los exámenes previstos en el programa de estudios de la unidad de aprendizaje, podrán emplearse como auxiliares didácticos trabajos de investigación, lecturas controladas, participación individual y grupal, prácticas de campo, así como cualquier otro aplicable a la </a:t>
            </a:r>
            <a:r>
              <a:rPr lang="es-MX" sz="3200" dirty="0" smtClean="0">
                <a:solidFill>
                  <a:srgbClr val="0000CC"/>
                </a:solidFill>
                <a:latin typeface="+mj-lt"/>
                <a:ea typeface="Verdana" pitchFamily="34" charset="0"/>
                <a:cs typeface="Verdana" pitchFamily="34" charset="0"/>
              </a:rPr>
              <a:t>UA; </a:t>
            </a:r>
            <a:r>
              <a:rPr lang="es-MX" sz="3200" dirty="0">
                <a:solidFill>
                  <a:srgbClr val="0000CC"/>
                </a:solidFill>
                <a:latin typeface="+mj-lt"/>
                <a:ea typeface="Verdana" pitchFamily="34" charset="0"/>
                <a:cs typeface="Verdana" pitchFamily="34" charset="0"/>
              </a:rPr>
              <a:t>los cuales no se considerarán para la calificación de la evaluación final</a:t>
            </a:r>
            <a:r>
              <a:rPr lang="es-MX" sz="3200" dirty="0" smtClean="0">
                <a:solidFill>
                  <a:srgbClr val="0000CC"/>
                </a:solidFill>
                <a:latin typeface="+mj-lt"/>
                <a:ea typeface="Verdana" pitchFamily="34" charset="0"/>
                <a:cs typeface="Verdana" pitchFamily="34" charset="0"/>
              </a:rPr>
              <a:t>.</a:t>
            </a:r>
            <a:endParaRPr lang="es-MX" sz="3200" dirty="0">
              <a:solidFill>
                <a:srgbClr val="0000CC"/>
              </a:solidFill>
              <a:latin typeface="+mj-lt"/>
              <a:ea typeface="Verdana" pitchFamily="34" charset="0"/>
              <a:cs typeface="Verdana" pitchFamily="34" charset="0"/>
            </a:endParaRPr>
          </a:p>
        </p:txBody>
      </p:sp>
    </p:spTree>
    <p:extLst>
      <p:ext uri="{BB962C8B-B14F-4D97-AF65-F5344CB8AC3E}">
        <p14:creationId xmlns:p14="http://schemas.microsoft.com/office/powerpoint/2010/main" val="20783473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23728" y="476672"/>
            <a:ext cx="3960440" cy="864096"/>
          </a:xfrm>
        </p:spPr>
        <p:txBody>
          <a:bodyPr>
            <a:normAutofit fontScale="90000"/>
          </a:bodyPr>
          <a:lstStyle/>
          <a:p>
            <a:r>
              <a:rPr lang="es-ES" dirty="0" smtClean="0">
                <a:solidFill>
                  <a:srgbClr val="C00000"/>
                </a:solidFill>
              </a:rPr>
              <a:t>Ejercicio 6:</a:t>
            </a:r>
            <a:endParaRPr lang="es-MX" dirty="0">
              <a:solidFill>
                <a:srgbClr val="C00000"/>
              </a:solidFill>
            </a:endParaRPr>
          </a:p>
        </p:txBody>
      </p:sp>
      <p:sp>
        <p:nvSpPr>
          <p:cNvPr id="3" name="2 Marcador de contenido"/>
          <p:cNvSpPr>
            <a:spLocks noGrp="1"/>
          </p:cNvSpPr>
          <p:nvPr>
            <p:ph idx="1"/>
          </p:nvPr>
        </p:nvSpPr>
        <p:spPr>
          <a:xfrm>
            <a:off x="467544" y="1556792"/>
            <a:ext cx="7543800" cy="3384376"/>
          </a:xfrm>
        </p:spPr>
        <p:txBody>
          <a:bodyPr>
            <a:noAutofit/>
          </a:bodyPr>
          <a:lstStyle/>
          <a:p>
            <a:r>
              <a:rPr lang="es-ES" sz="3200" dirty="0" smtClean="0">
                <a:solidFill>
                  <a:srgbClr val="C00000"/>
                </a:solidFill>
              </a:rPr>
              <a:t>Elabora un cuadro con tantas columnas como UA estés cursando</a:t>
            </a:r>
            <a:r>
              <a:rPr lang="es-MX" sz="3200" dirty="0" smtClean="0">
                <a:solidFill>
                  <a:srgbClr val="C00000"/>
                </a:solidFill>
              </a:rPr>
              <a:t> y escribe en cada una los elementos adicionales al examen escrito que se consideren para tu evaluación.</a:t>
            </a:r>
            <a:endParaRPr lang="es-ES" sz="3200" dirty="0" smtClean="0">
              <a:solidFill>
                <a:srgbClr val="C00000"/>
              </a:solidFill>
            </a:endParaRPr>
          </a:p>
        </p:txBody>
      </p:sp>
    </p:spTree>
    <p:extLst>
      <p:ext uri="{BB962C8B-B14F-4D97-AF65-F5344CB8AC3E}">
        <p14:creationId xmlns:p14="http://schemas.microsoft.com/office/powerpoint/2010/main" val="3332684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88640"/>
            <a:ext cx="8208912" cy="6480720"/>
          </a:xfrm>
        </p:spPr>
        <p:txBody>
          <a:bodyPr>
            <a:noAutofit/>
          </a:bodyPr>
          <a:lstStyle/>
          <a:p>
            <a:pPr marL="0" indent="0" algn="just">
              <a:buNone/>
            </a:pPr>
            <a:r>
              <a:rPr lang="es-MX" sz="3200" b="1" dirty="0">
                <a:solidFill>
                  <a:srgbClr val="0000CC"/>
                </a:solidFill>
                <a:latin typeface="+mj-lt"/>
                <a:ea typeface="Verdana" pitchFamily="34" charset="0"/>
                <a:cs typeface="Verdana" pitchFamily="34" charset="0"/>
              </a:rPr>
              <a:t>Artículo 27. </a:t>
            </a:r>
            <a:r>
              <a:rPr lang="es-MX" sz="3200" dirty="0">
                <a:solidFill>
                  <a:srgbClr val="0000CC"/>
                </a:solidFill>
                <a:latin typeface="+mj-lt"/>
                <a:ea typeface="Verdana" pitchFamily="34" charset="0"/>
                <a:cs typeface="Verdana" pitchFamily="34" charset="0"/>
              </a:rPr>
              <a:t>Los alumnos podrán exentar la evaluación final cuando cumplan con los siguientes requisitos: </a:t>
            </a:r>
            <a:endParaRPr lang="es-MX" sz="3200" dirty="0" smtClean="0">
              <a:solidFill>
                <a:srgbClr val="0000CC"/>
              </a:solidFill>
              <a:latin typeface="+mj-lt"/>
              <a:ea typeface="Verdana" pitchFamily="34" charset="0"/>
              <a:cs typeface="Verdana" pitchFamily="34" charset="0"/>
            </a:endParaRPr>
          </a:p>
          <a:p>
            <a:pPr marL="0" indent="0" algn="just">
              <a:buNone/>
            </a:pPr>
            <a:endParaRPr lang="es-MX" sz="3200" dirty="0">
              <a:solidFill>
                <a:srgbClr val="0000CC"/>
              </a:solidFill>
              <a:latin typeface="+mj-lt"/>
              <a:ea typeface="Verdana" pitchFamily="34" charset="0"/>
              <a:cs typeface="Verdana" pitchFamily="34" charset="0"/>
            </a:endParaRPr>
          </a:p>
          <a:p>
            <a:pPr marL="541338" indent="-541338">
              <a:buNone/>
            </a:pPr>
            <a:r>
              <a:rPr lang="es-MX" sz="3200" dirty="0" smtClean="0">
                <a:solidFill>
                  <a:srgbClr val="0000CC"/>
                </a:solidFill>
                <a:latin typeface="+mj-lt"/>
                <a:ea typeface="Verdana" pitchFamily="34" charset="0"/>
                <a:cs typeface="Verdana" pitchFamily="34" charset="0"/>
              </a:rPr>
              <a:t>I.	Contar </a:t>
            </a:r>
            <a:r>
              <a:rPr lang="es-MX" sz="3200" dirty="0">
                <a:solidFill>
                  <a:srgbClr val="0000CC"/>
                </a:solidFill>
                <a:latin typeface="+mj-lt"/>
                <a:ea typeface="Verdana" pitchFamily="34" charset="0"/>
                <a:cs typeface="Verdana" pitchFamily="34" charset="0"/>
              </a:rPr>
              <a:t>con un promedio no menor a 8.0 puntos en las evaluaciones parciales realizadas durante el curso. Los programas de cada unidad de aprendizaje, podrán en su caso, requerir un promedio mayor. </a:t>
            </a:r>
          </a:p>
        </p:txBody>
      </p:sp>
    </p:spTree>
    <p:extLst>
      <p:ext uri="{BB962C8B-B14F-4D97-AF65-F5344CB8AC3E}">
        <p14:creationId xmlns:p14="http://schemas.microsoft.com/office/powerpoint/2010/main" val="400807832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3568" y="1268760"/>
            <a:ext cx="7543800" cy="3886200"/>
          </a:xfrm>
        </p:spPr>
        <p:txBody>
          <a:bodyPr>
            <a:normAutofit/>
          </a:bodyPr>
          <a:lstStyle/>
          <a:p>
            <a:pPr marL="891540" lvl="1" indent="-571500">
              <a:buClr>
                <a:srgbClr val="0000CC"/>
              </a:buClr>
              <a:buAutoNum type="romanUcPeriod" startAt="2"/>
            </a:pPr>
            <a:r>
              <a:rPr lang="es-MX" sz="3200" dirty="0" smtClean="0">
                <a:solidFill>
                  <a:srgbClr val="0000CC"/>
                </a:solidFill>
                <a:latin typeface="+mj-lt"/>
                <a:ea typeface="Verdana" pitchFamily="34" charset="0"/>
                <a:cs typeface="Verdana" pitchFamily="34" charset="0"/>
              </a:rPr>
              <a:t>Que las evaluaciones parciales comprendan la totalidad de los temas del programa de estudios. </a:t>
            </a:r>
          </a:p>
          <a:p>
            <a:pPr marL="0" indent="0" algn="just">
              <a:buNone/>
            </a:pPr>
            <a:endParaRPr lang="es-MX" sz="2800" dirty="0" smtClean="0">
              <a:solidFill>
                <a:srgbClr val="0000CC"/>
              </a:solidFill>
              <a:latin typeface="+mj-lt"/>
              <a:ea typeface="Verdana" pitchFamily="34" charset="0"/>
              <a:cs typeface="Verdana" pitchFamily="34" charset="0"/>
            </a:endParaRPr>
          </a:p>
          <a:p>
            <a:pPr marL="541338" indent="-541338" algn="just">
              <a:buNone/>
            </a:pPr>
            <a:r>
              <a:rPr lang="es-MX" sz="3200" dirty="0" smtClean="0">
                <a:solidFill>
                  <a:srgbClr val="0000CC"/>
                </a:solidFill>
                <a:latin typeface="+mj-lt"/>
                <a:ea typeface="Verdana" pitchFamily="34" charset="0"/>
                <a:cs typeface="Verdana" pitchFamily="34" charset="0"/>
              </a:rPr>
              <a:t>III.</a:t>
            </a:r>
            <a:r>
              <a:rPr lang="es-MX" sz="3200" b="1" dirty="0" smtClean="0">
                <a:solidFill>
                  <a:srgbClr val="0000CC"/>
                </a:solidFill>
                <a:latin typeface="+mj-lt"/>
                <a:ea typeface="Verdana" pitchFamily="34" charset="0"/>
                <a:cs typeface="Verdana" pitchFamily="34" charset="0"/>
              </a:rPr>
              <a:t>	</a:t>
            </a:r>
            <a:r>
              <a:rPr lang="es-MX" sz="3200" dirty="0" smtClean="0">
                <a:solidFill>
                  <a:srgbClr val="0000CC"/>
                </a:solidFill>
                <a:latin typeface="+mj-lt"/>
                <a:ea typeface="Verdana" pitchFamily="34" charset="0"/>
                <a:cs typeface="Verdana" pitchFamily="34" charset="0"/>
              </a:rPr>
              <a:t>Tener un mínimo de 80% de asistencia a clases 	durante el curso. </a:t>
            </a:r>
          </a:p>
        </p:txBody>
      </p:sp>
    </p:spTree>
    <p:extLst>
      <p:ext uri="{BB962C8B-B14F-4D97-AF65-F5344CB8AC3E}">
        <p14:creationId xmlns:p14="http://schemas.microsoft.com/office/powerpoint/2010/main" val="17954611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0"/>
            <a:ext cx="8208912" cy="6453336"/>
          </a:xfrm>
        </p:spPr>
        <p:txBody>
          <a:bodyPr>
            <a:normAutofit/>
          </a:bodyPr>
          <a:lstStyle/>
          <a:p>
            <a:pPr marL="0" indent="0" algn="just">
              <a:buNone/>
            </a:pPr>
            <a:r>
              <a:rPr lang="es-MX" sz="3200" b="1" dirty="0">
                <a:solidFill>
                  <a:srgbClr val="0000CC"/>
                </a:solidFill>
                <a:latin typeface="+mj-lt"/>
                <a:ea typeface="Verdana" pitchFamily="34" charset="0"/>
                <a:cs typeface="Verdana" pitchFamily="34" charset="0"/>
              </a:rPr>
              <a:t>Artículo 28. </a:t>
            </a:r>
            <a:r>
              <a:rPr lang="es-MX" sz="3200" dirty="0">
                <a:solidFill>
                  <a:srgbClr val="0000CC"/>
                </a:solidFill>
                <a:latin typeface="+mj-lt"/>
                <a:ea typeface="Verdana" pitchFamily="34" charset="0"/>
                <a:cs typeface="Verdana" pitchFamily="34" charset="0"/>
              </a:rPr>
              <a:t>En caso de que el alumno no tenga el promedio requerido para exentar la evaluación final, tendrá derecho a presentarla debiendo satisfacer lo siguiente: </a:t>
            </a:r>
          </a:p>
          <a:p>
            <a:pPr marL="541338" indent="-541338" algn="just">
              <a:buNone/>
            </a:pPr>
            <a:r>
              <a:rPr lang="es-MX" sz="3200" dirty="0" smtClean="0">
                <a:solidFill>
                  <a:srgbClr val="0000CC"/>
                </a:solidFill>
                <a:latin typeface="+mj-lt"/>
                <a:ea typeface="Verdana" pitchFamily="34" charset="0"/>
                <a:cs typeface="Verdana" pitchFamily="34" charset="0"/>
              </a:rPr>
              <a:t>I.	Tener </a:t>
            </a:r>
            <a:r>
              <a:rPr lang="es-MX" sz="3200" dirty="0">
                <a:solidFill>
                  <a:srgbClr val="0000CC"/>
                </a:solidFill>
                <a:latin typeface="+mj-lt"/>
                <a:ea typeface="Verdana" pitchFamily="34" charset="0"/>
                <a:cs typeface="Verdana" pitchFamily="34" charset="0"/>
              </a:rPr>
              <a:t>al menos un promedio de 6.0 puntos en las evaluaciones parciales. </a:t>
            </a:r>
          </a:p>
          <a:p>
            <a:pPr marL="541338" indent="-541338" algn="just">
              <a:buNone/>
            </a:pPr>
            <a:r>
              <a:rPr lang="es-MX" sz="3200" dirty="0" smtClean="0">
                <a:solidFill>
                  <a:srgbClr val="0000CC"/>
                </a:solidFill>
                <a:latin typeface="+mj-lt"/>
                <a:ea typeface="Verdana" pitchFamily="34" charset="0"/>
                <a:cs typeface="Verdana" pitchFamily="34" charset="0"/>
              </a:rPr>
              <a:t>II.	Tener </a:t>
            </a:r>
            <a:r>
              <a:rPr lang="es-MX" sz="3200" dirty="0">
                <a:solidFill>
                  <a:srgbClr val="0000CC"/>
                </a:solidFill>
                <a:latin typeface="+mj-lt"/>
                <a:ea typeface="Verdana" pitchFamily="34" charset="0"/>
                <a:cs typeface="Verdana" pitchFamily="34" charset="0"/>
              </a:rPr>
              <a:t>un mínimo de 80 por ciento de asistencia a clases durante el curso. </a:t>
            </a:r>
          </a:p>
        </p:txBody>
      </p:sp>
    </p:spTree>
    <p:extLst>
      <p:ext uri="{BB962C8B-B14F-4D97-AF65-F5344CB8AC3E}">
        <p14:creationId xmlns:p14="http://schemas.microsoft.com/office/powerpoint/2010/main" val="7948563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95812" y="605811"/>
            <a:ext cx="7752652" cy="1938992"/>
          </a:xfrm>
          <a:prstGeom prst="rect">
            <a:avLst/>
          </a:prstGeom>
        </p:spPr>
        <p:txBody>
          <a:bodyPr wrap="square">
            <a:spAutoFit/>
          </a:bodyPr>
          <a:lstStyle/>
          <a:p>
            <a:pPr marL="541338" indent="-541338" algn="just">
              <a:buNone/>
            </a:pPr>
            <a:r>
              <a:rPr lang="es-MX" sz="2400" b="1" dirty="0">
                <a:solidFill>
                  <a:srgbClr val="0000CC"/>
                </a:solidFill>
                <a:latin typeface="Verdana" pitchFamily="34" charset="0"/>
                <a:ea typeface="Verdana" pitchFamily="34" charset="0"/>
                <a:cs typeface="Verdana" pitchFamily="34" charset="0"/>
              </a:rPr>
              <a:t>III.	</a:t>
            </a:r>
            <a:r>
              <a:rPr lang="es-MX" sz="2400" dirty="0">
                <a:solidFill>
                  <a:srgbClr val="0000CC"/>
                </a:solidFill>
                <a:latin typeface="Verdana" pitchFamily="34" charset="0"/>
                <a:ea typeface="Verdana" pitchFamily="34" charset="0"/>
                <a:cs typeface="Verdana" pitchFamily="34" charset="0"/>
              </a:rPr>
              <a:t>Identificarse con la credencial de universitario que acredite ser alumno de la Facultad, correspondiente al periodo que se cursa; o en su caso, con identificación oficial con fotografía. </a:t>
            </a:r>
          </a:p>
        </p:txBody>
      </p:sp>
      <p:pic>
        <p:nvPicPr>
          <p:cNvPr id="1027" name="Picture 3" descr="C:\Users\Usuario-6\AppData\Local\Microsoft\Windows\Temporary Internet Files\Content.IE5\HMF7O7LA\MP90043094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812" y="2489211"/>
            <a:ext cx="6312492" cy="4196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035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685800"/>
            <a:ext cx="7543800" cy="5047456"/>
          </a:xfrm>
        </p:spPr>
        <p:txBody>
          <a:bodyPr>
            <a:noAutofit/>
          </a:bodyPr>
          <a:lstStyle/>
          <a:p>
            <a:pPr marL="0" indent="0">
              <a:buNone/>
            </a:pPr>
            <a:r>
              <a:rPr lang="es-ES" sz="3600" b="1" dirty="0" smtClean="0">
                <a:solidFill>
                  <a:srgbClr val="0000CC"/>
                </a:solidFill>
                <a:latin typeface="Calibri" panose="020F0502020204030204" pitchFamily="34" charset="0"/>
              </a:rPr>
              <a:t>Propósito: </a:t>
            </a:r>
          </a:p>
          <a:p>
            <a:pPr marL="0" indent="0">
              <a:buNone/>
            </a:pPr>
            <a:endParaRPr lang="es-ES" sz="3600" b="1" dirty="0" smtClean="0">
              <a:solidFill>
                <a:srgbClr val="0000CC"/>
              </a:solidFill>
              <a:latin typeface="Calibri" panose="020F0502020204030204" pitchFamily="34" charset="0"/>
            </a:endParaRPr>
          </a:p>
          <a:p>
            <a:r>
              <a:rPr lang="es-ES" sz="3600" dirty="0" smtClean="0">
                <a:solidFill>
                  <a:srgbClr val="0000CC"/>
                </a:solidFill>
                <a:latin typeface="Calibri" panose="020F0502020204030204" pitchFamily="34" charset="0"/>
              </a:rPr>
              <a:t>Dar a conocer los aspectos relevantes del reglamento interno de la Facultad de Química para que los alumnos identifiquen sus responsabilidades y derechos.</a:t>
            </a:r>
            <a:endParaRPr lang="es-MX" sz="3600" dirty="0">
              <a:solidFill>
                <a:srgbClr val="0000CC"/>
              </a:solidFill>
              <a:latin typeface="Calibri" panose="020F0502020204030204" pitchFamily="34" charset="0"/>
            </a:endParaRPr>
          </a:p>
        </p:txBody>
      </p:sp>
    </p:spTree>
    <p:extLst>
      <p:ext uri="{BB962C8B-B14F-4D97-AF65-F5344CB8AC3E}">
        <p14:creationId xmlns:p14="http://schemas.microsoft.com/office/powerpoint/2010/main" val="30314915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77788" y="836712"/>
            <a:ext cx="8388424" cy="5184576"/>
          </a:xfrm>
        </p:spPr>
        <p:txBody>
          <a:bodyPr>
            <a:normAutofit/>
          </a:bodyPr>
          <a:lstStyle/>
          <a:p>
            <a:pPr marL="0" indent="0" algn="just">
              <a:buNone/>
            </a:pPr>
            <a:r>
              <a:rPr lang="es-MX" sz="3200" dirty="0" smtClean="0">
                <a:solidFill>
                  <a:srgbClr val="0000CC"/>
                </a:solidFill>
                <a:latin typeface="+mj-lt"/>
                <a:ea typeface="Verdana" pitchFamily="34" charset="0"/>
                <a:cs typeface="Verdana" pitchFamily="34" charset="0"/>
              </a:rPr>
              <a:t>Para </a:t>
            </a:r>
            <a:r>
              <a:rPr lang="es-MX" sz="3200" dirty="0">
                <a:solidFill>
                  <a:srgbClr val="0000CC"/>
                </a:solidFill>
                <a:latin typeface="+mj-lt"/>
                <a:ea typeface="Verdana" pitchFamily="34" charset="0"/>
                <a:cs typeface="Verdana" pitchFamily="34" charset="0"/>
              </a:rPr>
              <a:t>el caso de las unidades de aprendizaje teórico práctico, los alumnos tendrán derecho a presentar su evaluación ordinaria siempre y cuando obtengan una calificación mayor o igual a 6.0 puntos en las evaluaciones parciales de carácter práctico. </a:t>
            </a:r>
          </a:p>
          <a:p>
            <a:pPr marL="0" indent="0" algn="just">
              <a:buNone/>
            </a:pPr>
            <a:endParaRPr lang="es-MX" sz="3200" dirty="0" smtClean="0">
              <a:solidFill>
                <a:srgbClr val="0000CC"/>
              </a:solidFill>
              <a:latin typeface="+mj-lt"/>
              <a:ea typeface="Verdana" pitchFamily="34" charset="0"/>
              <a:cs typeface="Verdana" pitchFamily="34" charset="0"/>
            </a:endParaRPr>
          </a:p>
          <a:p>
            <a:pPr marL="0" indent="0" algn="just">
              <a:buNone/>
            </a:pPr>
            <a:r>
              <a:rPr lang="es-MX" sz="3200" dirty="0" smtClean="0">
                <a:solidFill>
                  <a:srgbClr val="0000CC"/>
                </a:solidFill>
                <a:latin typeface="+mj-lt"/>
                <a:ea typeface="Verdana" pitchFamily="34" charset="0"/>
                <a:cs typeface="Verdana" pitchFamily="34" charset="0"/>
              </a:rPr>
              <a:t>Para </a:t>
            </a:r>
            <a:r>
              <a:rPr lang="es-MX" sz="3200" dirty="0">
                <a:solidFill>
                  <a:srgbClr val="0000CC"/>
                </a:solidFill>
                <a:latin typeface="+mj-lt"/>
                <a:ea typeface="Verdana" pitchFamily="34" charset="0"/>
                <a:cs typeface="Verdana" pitchFamily="34" charset="0"/>
              </a:rPr>
              <a:t>la aplicación de este artículo, se considerará como calificación de la evaluación final, el promedio de las </a:t>
            </a:r>
            <a:r>
              <a:rPr lang="es-MX" sz="3200" dirty="0" smtClean="0">
                <a:solidFill>
                  <a:srgbClr val="0000CC"/>
                </a:solidFill>
                <a:latin typeface="+mj-lt"/>
                <a:ea typeface="Verdana" pitchFamily="34" charset="0"/>
                <a:cs typeface="Verdana" pitchFamily="34" charset="0"/>
              </a:rPr>
              <a:t>evaluaciones parciales.</a:t>
            </a:r>
            <a:endParaRPr lang="es-MX" sz="3200" dirty="0">
              <a:solidFill>
                <a:srgbClr val="0000CC"/>
              </a:solidFill>
              <a:latin typeface="+mj-lt"/>
              <a:ea typeface="Verdana" pitchFamily="34" charset="0"/>
              <a:cs typeface="Verdana" pitchFamily="34" charset="0"/>
            </a:endParaRPr>
          </a:p>
        </p:txBody>
      </p:sp>
    </p:spTree>
    <p:extLst>
      <p:ext uri="{BB962C8B-B14F-4D97-AF65-F5344CB8AC3E}">
        <p14:creationId xmlns:p14="http://schemas.microsoft.com/office/powerpoint/2010/main" val="31242529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0"/>
            <a:ext cx="8208912" cy="6957392"/>
          </a:xfrm>
        </p:spPr>
        <p:txBody>
          <a:bodyPr>
            <a:normAutofit/>
          </a:bodyPr>
          <a:lstStyle/>
          <a:p>
            <a:pPr marL="0" indent="0" algn="just">
              <a:buNone/>
            </a:pPr>
            <a:r>
              <a:rPr lang="es-MX" sz="3200" b="1" dirty="0">
                <a:solidFill>
                  <a:srgbClr val="0000CC"/>
                </a:solidFill>
                <a:latin typeface="+mj-lt"/>
                <a:ea typeface="Verdana" panose="020B0604030504040204" pitchFamily="34" charset="0"/>
                <a:cs typeface="Verdana" panose="020B0604030504040204" pitchFamily="34" charset="0"/>
              </a:rPr>
              <a:t>Artículo 29. </a:t>
            </a:r>
            <a:r>
              <a:rPr lang="es-MX" sz="3200" dirty="0">
                <a:solidFill>
                  <a:srgbClr val="0000CC"/>
                </a:solidFill>
                <a:latin typeface="+mj-lt"/>
                <a:ea typeface="Verdana" panose="020B0604030504040204" pitchFamily="34" charset="0"/>
                <a:cs typeface="Verdana" panose="020B0604030504040204" pitchFamily="34" charset="0"/>
              </a:rPr>
              <a:t>Para tener derecho a presentar evaluación extraordinaria se requiere: </a:t>
            </a:r>
            <a:endParaRPr lang="es-MX" sz="3200" dirty="0" smtClean="0">
              <a:solidFill>
                <a:srgbClr val="0000CC"/>
              </a:solidFill>
              <a:latin typeface="+mj-lt"/>
              <a:ea typeface="Verdana" panose="020B0604030504040204" pitchFamily="34" charset="0"/>
              <a:cs typeface="Verdana" panose="020B0604030504040204" pitchFamily="34" charset="0"/>
            </a:endParaRPr>
          </a:p>
          <a:p>
            <a:pPr marL="0" indent="0" algn="just">
              <a:buNone/>
            </a:pPr>
            <a:endParaRPr lang="es-MX" sz="3200" dirty="0">
              <a:solidFill>
                <a:srgbClr val="0000CC"/>
              </a:solidFill>
              <a:latin typeface="+mj-lt"/>
              <a:ea typeface="Verdana" panose="020B0604030504040204" pitchFamily="34" charset="0"/>
              <a:cs typeface="Verdana" panose="020B0604030504040204" pitchFamily="34" charset="0"/>
            </a:endParaRPr>
          </a:p>
          <a:p>
            <a:pPr marL="541338" indent="-541338" algn="just">
              <a:buNone/>
            </a:pPr>
            <a:r>
              <a:rPr lang="es-MX" sz="3200" dirty="0">
                <a:solidFill>
                  <a:srgbClr val="0000CC"/>
                </a:solidFill>
                <a:latin typeface="+mj-lt"/>
                <a:ea typeface="Verdana" panose="020B0604030504040204" pitchFamily="34" charset="0"/>
                <a:cs typeface="Verdana" panose="020B0604030504040204" pitchFamily="34" charset="0"/>
              </a:rPr>
              <a:t>I. No haber presentado o aprobado la evaluación ordinaria. </a:t>
            </a:r>
          </a:p>
          <a:p>
            <a:pPr marL="541338" indent="-541338" algn="just">
              <a:buNone/>
            </a:pPr>
            <a:r>
              <a:rPr lang="es-MX" sz="3200" dirty="0">
                <a:solidFill>
                  <a:srgbClr val="0000CC"/>
                </a:solidFill>
                <a:latin typeface="+mj-lt"/>
                <a:ea typeface="Verdana" panose="020B0604030504040204" pitchFamily="34" charset="0"/>
                <a:cs typeface="Verdana" panose="020B0604030504040204" pitchFamily="34" charset="0"/>
              </a:rPr>
              <a:t>II. Tener un mínimo de 60 por ciento de asistencia a clases durante el curso. </a:t>
            </a:r>
          </a:p>
        </p:txBody>
      </p:sp>
    </p:spTree>
    <p:extLst>
      <p:ext uri="{BB962C8B-B14F-4D97-AF65-F5344CB8AC3E}">
        <p14:creationId xmlns:p14="http://schemas.microsoft.com/office/powerpoint/2010/main" val="8281224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692697"/>
            <a:ext cx="8507288" cy="4896544"/>
          </a:xfrm>
        </p:spPr>
        <p:txBody>
          <a:bodyPr>
            <a:normAutofit/>
          </a:bodyPr>
          <a:lstStyle/>
          <a:p>
            <a:pPr marL="541338" indent="-541338" algn="just">
              <a:buNone/>
            </a:pPr>
            <a:r>
              <a:rPr lang="es-MX" sz="3200" dirty="0" smtClean="0">
                <a:solidFill>
                  <a:srgbClr val="0000CC"/>
                </a:solidFill>
                <a:latin typeface="+mj-lt"/>
                <a:ea typeface="Verdana" panose="020B0604030504040204" pitchFamily="34" charset="0"/>
                <a:cs typeface="Verdana" panose="020B0604030504040204" pitchFamily="34" charset="0"/>
              </a:rPr>
              <a:t>III. Identificarse </a:t>
            </a:r>
            <a:r>
              <a:rPr lang="es-MX" sz="3200" dirty="0">
                <a:solidFill>
                  <a:srgbClr val="0000CC"/>
                </a:solidFill>
                <a:latin typeface="+mj-lt"/>
                <a:ea typeface="Verdana" panose="020B0604030504040204" pitchFamily="34" charset="0"/>
                <a:cs typeface="Verdana" panose="020B0604030504040204" pitchFamily="34" charset="0"/>
              </a:rPr>
              <a:t>con la credencial de </a:t>
            </a:r>
            <a:r>
              <a:rPr lang="es-MX" sz="3200" dirty="0" smtClean="0">
                <a:solidFill>
                  <a:srgbClr val="0000CC"/>
                </a:solidFill>
                <a:latin typeface="+mj-lt"/>
                <a:ea typeface="Verdana" panose="020B0604030504040204" pitchFamily="34" charset="0"/>
                <a:cs typeface="Verdana" panose="020B0604030504040204" pitchFamily="34" charset="0"/>
              </a:rPr>
              <a:t>universitario…</a:t>
            </a:r>
            <a:endParaRPr lang="es-MX" sz="3200" b="1" dirty="0" smtClean="0">
              <a:solidFill>
                <a:srgbClr val="0000CC"/>
              </a:solidFill>
              <a:latin typeface="+mj-lt"/>
              <a:ea typeface="Verdana" panose="020B0604030504040204" pitchFamily="34" charset="0"/>
              <a:cs typeface="Verdana" panose="020B0604030504040204" pitchFamily="34" charset="0"/>
            </a:endParaRPr>
          </a:p>
          <a:p>
            <a:pPr marL="541338" indent="0" algn="just">
              <a:buNone/>
            </a:pPr>
            <a:r>
              <a:rPr lang="es-MX" sz="3200" dirty="0" smtClean="0">
                <a:solidFill>
                  <a:srgbClr val="0000CC"/>
                </a:solidFill>
                <a:latin typeface="+mj-lt"/>
                <a:ea typeface="Verdana" panose="020B0604030504040204" pitchFamily="34" charset="0"/>
                <a:cs typeface="Verdana" panose="020B0604030504040204" pitchFamily="34" charset="0"/>
              </a:rPr>
              <a:t>Para </a:t>
            </a:r>
            <a:r>
              <a:rPr lang="es-MX" sz="3200" dirty="0">
                <a:solidFill>
                  <a:srgbClr val="0000CC"/>
                </a:solidFill>
                <a:latin typeface="+mj-lt"/>
                <a:ea typeface="Verdana" panose="020B0604030504040204" pitchFamily="34" charset="0"/>
                <a:cs typeface="Verdana" panose="020B0604030504040204" pitchFamily="34" charset="0"/>
              </a:rPr>
              <a:t>el caso de las unidades de aprendizaje teórico práctico, los alumnos tendrán derecho a presentar su evaluación extraordinaria siempre y cuando obtengan una calificación mayor o igual a 6.0 puntos en las evaluaciones parciales de carácter práctico</a:t>
            </a:r>
            <a:r>
              <a:rPr lang="es-MX" sz="3200" dirty="0" smtClean="0">
                <a:solidFill>
                  <a:srgbClr val="0000CC"/>
                </a:solidFill>
                <a:latin typeface="+mj-lt"/>
                <a:ea typeface="Verdana" panose="020B0604030504040204" pitchFamily="34" charset="0"/>
                <a:cs typeface="Verdana" panose="020B0604030504040204" pitchFamily="34" charset="0"/>
              </a:rPr>
              <a:t>.</a:t>
            </a:r>
            <a:endParaRPr lang="es-MX" sz="32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585006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424936" cy="6300700"/>
          </a:xfrm>
        </p:spPr>
        <p:txBody>
          <a:bodyPr>
            <a:normAutofit/>
          </a:bodyPr>
          <a:lstStyle/>
          <a:p>
            <a:pPr marL="0" indent="0" algn="just">
              <a:buNone/>
            </a:pPr>
            <a:r>
              <a:rPr lang="es-MX" sz="3200" b="1" dirty="0">
                <a:solidFill>
                  <a:srgbClr val="0000CC"/>
                </a:solidFill>
                <a:latin typeface="+mj-lt"/>
                <a:ea typeface="Verdana" panose="020B0604030504040204" pitchFamily="34" charset="0"/>
                <a:cs typeface="Verdana" panose="020B0604030504040204" pitchFamily="34" charset="0"/>
              </a:rPr>
              <a:t>Artículo 30. </a:t>
            </a:r>
            <a:r>
              <a:rPr lang="es-MX" sz="3200" dirty="0">
                <a:solidFill>
                  <a:srgbClr val="0000CC"/>
                </a:solidFill>
                <a:latin typeface="+mj-lt"/>
                <a:ea typeface="Verdana" panose="020B0604030504040204" pitchFamily="34" charset="0"/>
                <a:cs typeface="Verdana" panose="020B0604030504040204" pitchFamily="34" charset="0"/>
              </a:rPr>
              <a:t>Para tener derecho a presentar evaluación a título de suficiencia se requiere: </a:t>
            </a:r>
          </a:p>
          <a:p>
            <a:pPr marL="541338" indent="-541338" algn="just">
              <a:buNone/>
            </a:pPr>
            <a:r>
              <a:rPr lang="es-MX" sz="3200" dirty="0" smtClean="0">
                <a:solidFill>
                  <a:srgbClr val="0000CC"/>
                </a:solidFill>
                <a:latin typeface="+mj-lt"/>
                <a:ea typeface="Verdana" panose="020B0604030504040204" pitchFamily="34" charset="0"/>
                <a:cs typeface="Verdana" panose="020B0604030504040204" pitchFamily="34" charset="0"/>
              </a:rPr>
              <a:t>I.	No </a:t>
            </a:r>
            <a:r>
              <a:rPr lang="es-MX" sz="3200" dirty="0">
                <a:solidFill>
                  <a:srgbClr val="0000CC"/>
                </a:solidFill>
                <a:latin typeface="+mj-lt"/>
                <a:ea typeface="Verdana" panose="020B0604030504040204" pitchFamily="34" charset="0"/>
                <a:cs typeface="Verdana" panose="020B0604030504040204" pitchFamily="34" charset="0"/>
              </a:rPr>
              <a:t>haber presentado o aprobado las evaluaciones ordinaria o extraordinaria, en su caso. </a:t>
            </a:r>
          </a:p>
          <a:p>
            <a:pPr marL="541338" indent="-541338" algn="just">
              <a:buNone/>
            </a:pPr>
            <a:r>
              <a:rPr lang="es-MX" sz="3200" dirty="0" smtClean="0">
                <a:solidFill>
                  <a:srgbClr val="0000CC"/>
                </a:solidFill>
                <a:latin typeface="+mj-lt"/>
                <a:ea typeface="Verdana" panose="020B0604030504040204" pitchFamily="34" charset="0"/>
                <a:cs typeface="Verdana" panose="020B0604030504040204" pitchFamily="34" charset="0"/>
              </a:rPr>
              <a:t>II.	Tener </a:t>
            </a:r>
            <a:r>
              <a:rPr lang="es-MX" sz="3200" dirty="0">
                <a:solidFill>
                  <a:srgbClr val="0000CC"/>
                </a:solidFill>
                <a:latin typeface="+mj-lt"/>
                <a:ea typeface="Verdana" panose="020B0604030504040204" pitchFamily="34" charset="0"/>
                <a:cs typeface="Verdana" panose="020B0604030504040204" pitchFamily="34" charset="0"/>
              </a:rPr>
              <a:t>un mínimo de 30 por ciento de asistencia a clases durante el curso. </a:t>
            </a:r>
          </a:p>
          <a:p>
            <a:pPr marL="541338" indent="-541338" algn="just">
              <a:buNone/>
            </a:pPr>
            <a:r>
              <a:rPr lang="es-MX" sz="3200" dirty="0" smtClean="0">
                <a:solidFill>
                  <a:srgbClr val="0000CC"/>
                </a:solidFill>
                <a:latin typeface="+mj-lt"/>
                <a:ea typeface="Verdana" panose="020B0604030504040204" pitchFamily="34" charset="0"/>
                <a:cs typeface="Verdana" panose="020B0604030504040204" pitchFamily="34" charset="0"/>
              </a:rPr>
              <a:t>III.	Identificarse </a:t>
            </a:r>
            <a:r>
              <a:rPr lang="es-MX" sz="3200" dirty="0">
                <a:solidFill>
                  <a:srgbClr val="0000CC"/>
                </a:solidFill>
                <a:latin typeface="+mj-lt"/>
                <a:ea typeface="Verdana" panose="020B0604030504040204" pitchFamily="34" charset="0"/>
                <a:cs typeface="Verdana" panose="020B0604030504040204" pitchFamily="34" charset="0"/>
              </a:rPr>
              <a:t>con credencial de universitario que acredite ser alumno de la </a:t>
            </a:r>
            <a:r>
              <a:rPr lang="es-MX" sz="3200" dirty="0" smtClean="0">
                <a:solidFill>
                  <a:srgbClr val="0000CC"/>
                </a:solidFill>
                <a:latin typeface="+mj-lt"/>
                <a:ea typeface="Verdana" panose="020B0604030504040204" pitchFamily="34" charset="0"/>
                <a:cs typeface="Verdana" panose="020B0604030504040204" pitchFamily="34" charset="0"/>
              </a:rPr>
              <a:t>Facultad…</a:t>
            </a:r>
            <a:endParaRPr lang="es-MX" sz="32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164233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8208912" cy="4176464"/>
          </a:xfrm>
        </p:spPr>
        <p:txBody>
          <a:bodyPr>
            <a:normAutofit/>
          </a:bodyPr>
          <a:lstStyle/>
          <a:p>
            <a:pPr marL="0" indent="0" algn="just">
              <a:buNone/>
            </a:pPr>
            <a:r>
              <a:rPr lang="es-MX" sz="3200" dirty="0">
                <a:solidFill>
                  <a:srgbClr val="0000CC"/>
                </a:solidFill>
                <a:latin typeface="+mj-lt"/>
                <a:ea typeface="Verdana" panose="020B0604030504040204" pitchFamily="34" charset="0"/>
                <a:cs typeface="Verdana" panose="020B0604030504040204" pitchFamily="34" charset="0"/>
              </a:rPr>
              <a:t>Para el caso de las unidades de aprendizaje teórico práctico, los alumnos tendrán derecho a presentar su evaluación a título de suficiencia siempre y cuando obtengan una calificación mayor o igual a 6.0 puntos en las evaluaciones parciales de carácter práctico. </a:t>
            </a:r>
            <a:endParaRPr lang="es-MX" sz="3200" dirty="0" smtClean="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361275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548680"/>
            <a:ext cx="8424936" cy="5544616"/>
          </a:xfrm>
        </p:spPr>
        <p:txBody>
          <a:bodyPr>
            <a:normAutofit/>
          </a:bodyPr>
          <a:lstStyle/>
          <a:p>
            <a:pPr marL="0" indent="0" algn="just">
              <a:buNone/>
            </a:pPr>
            <a:r>
              <a:rPr lang="es-MX" sz="2800" b="1" dirty="0">
                <a:solidFill>
                  <a:srgbClr val="0000CC"/>
                </a:solidFill>
                <a:latin typeface="+mj-lt"/>
                <a:ea typeface="Verdana" panose="020B0604030504040204" pitchFamily="34" charset="0"/>
                <a:cs typeface="Verdana" panose="020B0604030504040204" pitchFamily="34" charset="0"/>
              </a:rPr>
              <a:t>Artículo 31. </a:t>
            </a:r>
            <a:r>
              <a:rPr lang="es-MX" sz="2800" dirty="0">
                <a:solidFill>
                  <a:srgbClr val="0000CC"/>
                </a:solidFill>
                <a:latin typeface="+mj-lt"/>
                <a:ea typeface="Verdana" panose="020B0604030504040204" pitchFamily="34" charset="0"/>
                <a:cs typeface="Verdana" panose="020B0604030504040204" pitchFamily="34" charset="0"/>
              </a:rPr>
              <a:t>En caso de que el alumno no presente una evaluación se le anotará NP que significa “no presentado”. En caso de que no reúna los requisitos establecidos en este reglamento y demás disposiciones aplicables de la legislación universitaria, se le anotará SD que significa “sin derecho”</a:t>
            </a:r>
          </a:p>
          <a:p>
            <a:pPr marL="0" indent="0" algn="just">
              <a:buNone/>
            </a:pPr>
            <a:endParaRPr lang="es-MX" sz="2800" dirty="0" smtClean="0">
              <a:solidFill>
                <a:srgbClr val="0000CC"/>
              </a:solidFill>
              <a:latin typeface="+mj-lt"/>
              <a:ea typeface="Verdana" panose="020B0604030504040204" pitchFamily="34" charset="0"/>
              <a:cs typeface="Verdana" panose="020B0604030504040204" pitchFamily="34" charset="0"/>
            </a:endParaRPr>
          </a:p>
          <a:p>
            <a:pPr marL="0" indent="0" algn="just">
              <a:buNone/>
            </a:pPr>
            <a:r>
              <a:rPr lang="es-MX" sz="2800" dirty="0" smtClean="0">
                <a:solidFill>
                  <a:srgbClr val="0000CC"/>
                </a:solidFill>
                <a:latin typeface="+mj-lt"/>
                <a:ea typeface="Verdana" panose="020B0604030504040204" pitchFamily="34" charset="0"/>
                <a:cs typeface="Verdana" panose="020B0604030504040204" pitchFamily="34" charset="0"/>
              </a:rPr>
              <a:t>Las </a:t>
            </a:r>
            <a:r>
              <a:rPr lang="es-MX" sz="2800" dirty="0">
                <a:solidFill>
                  <a:srgbClr val="0000CC"/>
                </a:solidFill>
                <a:latin typeface="+mj-lt"/>
                <a:ea typeface="Verdana" panose="020B0604030504040204" pitchFamily="34" charset="0"/>
                <a:cs typeface="Verdana" panose="020B0604030504040204" pitchFamily="34" charset="0"/>
              </a:rPr>
              <a:t>anotaciones mencionadas en este artículo, en ningún momento </a:t>
            </a:r>
            <a:r>
              <a:rPr lang="es-MX" sz="2800" dirty="0" smtClean="0">
                <a:solidFill>
                  <a:srgbClr val="0000CC"/>
                </a:solidFill>
                <a:latin typeface="+mj-lt"/>
                <a:ea typeface="Verdana" panose="020B0604030504040204" pitchFamily="34" charset="0"/>
                <a:cs typeface="Verdana" panose="020B0604030504040204" pitchFamily="34" charset="0"/>
              </a:rPr>
              <a:t>contabilizarán </a:t>
            </a:r>
            <a:r>
              <a:rPr lang="es-MX" sz="2800" dirty="0">
                <a:solidFill>
                  <a:srgbClr val="0000CC"/>
                </a:solidFill>
                <a:latin typeface="+mj-lt"/>
                <a:ea typeface="Verdana" panose="020B0604030504040204" pitchFamily="34" charset="0"/>
                <a:cs typeface="Verdana" panose="020B0604030504040204" pitchFamily="34" charset="0"/>
              </a:rPr>
              <a:t>como evaluaciones reprobadas, por lo que no surtirán efectos para lo dispuesto en el artículo 20 de este reglamento</a:t>
            </a:r>
            <a:r>
              <a:rPr lang="es-MX" sz="2800" dirty="0" smtClean="0">
                <a:solidFill>
                  <a:srgbClr val="0000CC"/>
                </a:solidFill>
                <a:latin typeface="+mj-lt"/>
                <a:ea typeface="Verdana" panose="020B0604030504040204" pitchFamily="34" charset="0"/>
                <a:cs typeface="Verdana" panose="020B0604030504040204" pitchFamily="34" charset="0"/>
              </a:rPr>
              <a:t>. </a:t>
            </a:r>
            <a:endParaRPr lang="es-MX" sz="28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1632548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uario-6\AppData\Local\Microsoft\Windows\Temporary Internet Files\Content.IE5\HMF7O7LA\MP90040112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620688"/>
            <a:ext cx="5112568"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35333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0"/>
            <a:ext cx="8964488" cy="6309320"/>
          </a:xfrm>
        </p:spPr>
        <p:txBody>
          <a:bodyPr>
            <a:normAutofit/>
          </a:bodyPr>
          <a:lstStyle/>
          <a:p>
            <a:pPr marL="0" indent="0" algn="just">
              <a:buNone/>
            </a:pPr>
            <a:endParaRPr lang="es-MX" b="1" dirty="0" smtClean="0">
              <a:solidFill>
                <a:srgbClr val="0000CC"/>
              </a:solidFill>
            </a:endParaRPr>
          </a:p>
          <a:p>
            <a:pPr marL="0" indent="0">
              <a:buNone/>
            </a:pPr>
            <a:r>
              <a:rPr lang="es-MX" sz="2800" b="1" dirty="0" smtClean="0">
                <a:solidFill>
                  <a:srgbClr val="0000CC"/>
                </a:solidFill>
                <a:ea typeface="Verdana" panose="020B0604030504040204" pitchFamily="34" charset="0"/>
                <a:cs typeface="Verdana" panose="020B0604030504040204" pitchFamily="34" charset="0"/>
              </a:rPr>
              <a:t>Artículo </a:t>
            </a:r>
            <a:r>
              <a:rPr lang="es-MX" sz="2800" b="1" dirty="0">
                <a:solidFill>
                  <a:srgbClr val="0000CC"/>
                </a:solidFill>
                <a:ea typeface="Verdana" panose="020B0604030504040204" pitchFamily="34" charset="0"/>
                <a:cs typeface="Verdana" panose="020B0604030504040204" pitchFamily="34" charset="0"/>
              </a:rPr>
              <a:t>33. </a:t>
            </a:r>
            <a:r>
              <a:rPr lang="es-MX" sz="2800" dirty="0">
                <a:solidFill>
                  <a:srgbClr val="0000CC"/>
                </a:solidFill>
                <a:ea typeface="Verdana" panose="020B0604030504040204" pitchFamily="34" charset="0"/>
                <a:cs typeface="Verdana" panose="020B0604030504040204" pitchFamily="34" charset="0"/>
              </a:rPr>
              <a:t>En caso de inconformidad, la Dirección de la Facultad acordará la revisión de la evaluación, conforme al siguiente procedimiento: </a:t>
            </a:r>
            <a:endParaRPr lang="es-MX" sz="2800" dirty="0" smtClean="0">
              <a:solidFill>
                <a:srgbClr val="0000CC"/>
              </a:solidFill>
              <a:ea typeface="Verdana" panose="020B0604030504040204" pitchFamily="34" charset="0"/>
              <a:cs typeface="Verdana" panose="020B0604030504040204" pitchFamily="34" charset="0"/>
            </a:endParaRPr>
          </a:p>
          <a:p>
            <a:pPr marL="0" indent="0" algn="just">
              <a:buNone/>
            </a:pPr>
            <a:endParaRPr lang="es-MX" sz="2800" dirty="0">
              <a:solidFill>
                <a:srgbClr val="0000CC"/>
              </a:solidFill>
              <a:ea typeface="Verdana" panose="020B0604030504040204" pitchFamily="34" charset="0"/>
              <a:cs typeface="Verdana" panose="020B0604030504040204" pitchFamily="34" charset="0"/>
            </a:endParaRPr>
          </a:p>
          <a:p>
            <a:pPr marL="450850" indent="-450850">
              <a:buNone/>
            </a:pPr>
            <a:r>
              <a:rPr lang="es-MX" sz="2800" dirty="0" smtClean="0">
                <a:solidFill>
                  <a:srgbClr val="0000CC"/>
                </a:solidFill>
                <a:ea typeface="Verdana" panose="020B0604030504040204" pitchFamily="34" charset="0"/>
                <a:cs typeface="Verdana" panose="020B0604030504040204" pitchFamily="34" charset="0"/>
              </a:rPr>
              <a:t>I.	El </a:t>
            </a:r>
            <a:r>
              <a:rPr lang="es-MX" sz="2800" dirty="0">
                <a:solidFill>
                  <a:srgbClr val="0000CC"/>
                </a:solidFill>
                <a:ea typeface="Verdana" panose="020B0604030504040204" pitchFamily="34" charset="0"/>
                <a:cs typeface="Verdana" panose="020B0604030504040204" pitchFamily="34" charset="0"/>
              </a:rPr>
              <a:t>interesado dentro de los cinco días hábiles siguientes a la publicación de cada evaluación, podrá solicitar </a:t>
            </a:r>
            <a:r>
              <a:rPr lang="es-MX" sz="2800" dirty="0" smtClean="0">
                <a:solidFill>
                  <a:srgbClr val="0000CC"/>
                </a:solidFill>
                <a:ea typeface="Verdana" panose="020B0604030504040204" pitchFamily="34" charset="0"/>
                <a:cs typeface="Verdana" panose="020B0604030504040204" pitchFamily="34" charset="0"/>
              </a:rPr>
              <a:t>su </a:t>
            </a:r>
            <a:r>
              <a:rPr lang="es-MX" sz="2800" dirty="0">
                <a:solidFill>
                  <a:srgbClr val="0000CC"/>
                </a:solidFill>
                <a:ea typeface="Verdana" panose="020B0604030504040204" pitchFamily="34" charset="0"/>
                <a:cs typeface="Verdana" panose="020B0604030504040204" pitchFamily="34" charset="0"/>
              </a:rPr>
              <a:t>revisión, mediante escrito dirigido al Director de la </a:t>
            </a:r>
            <a:r>
              <a:rPr lang="es-MX" sz="2800" dirty="0" smtClean="0">
                <a:solidFill>
                  <a:srgbClr val="0000CC"/>
                </a:solidFill>
                <a:ea typeface="Verdana" panose="020B0604030504040204" pitchFamily="34" charset="0"/>
                <a:cs typeface="Verdana" panose="020B0604030504040204" pitchFamily="34" charset="0"/>
              </a:rPr>
              <a:t>Facultad</a:t>
            </a:r>
            <a:r>
              <a:rPr lang="es-MX" sz="2800" dirty="0" smtClean="0">
                <a:solidFill>
                  <a:srgbClr val="0000CC"/>
                </a:solidFill>
              </a:rPr>
              <a:t>. </a:t>
            </a:r>
          </a:p>
        </p:txBody>
      </p:sp>
    </p:spTree>
    <p:extLst>
      <p:ext uri="{BB962C8B-B14F-4D97-AF65-F5344CB8AC3E}">
        <p14:creationId xmlns:p14="http://schemas.microsoft.com/office/powerpoint/2010/main" val="27914302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260648"/>
            <a:ext cx="8568952" cy="6336704"/>
          </a:xfrm>
        </p:spPr>
        <p:txBody>
          <a:bodyPr>
            <a:noAutofit/>
          </a:bodyPr>
          <a:lstStyle/>
          <a:p>
            <a:pPr marL="571500" indent="-571500">
              <a:buClr>
                <a:srgbClr val="0000CC"/>
              </a:buClr>
              <a:buAutoNum type="romanUcPeriod" startAt="2"/>
            </a:pPr>
            <a:r>
              <a:rPr lang="es-MX" sz="2800" dirty="0" smtClean="0">
                <a:solidFill>
                  <a:srgbClr val="0000CC"/>
                </a:solidFill>
                <a:latin typeface="+mj-lt"/>
                <a:ea typeface="Verdana" panose="020B0604030504040204" pitchFamily="34" charset="0"/>
                <a:cs typeface="Verdana" panose="020B0604030504040204" pitchFamily="34" charset="0"/>
              </a:rPr>
              <a:t>El </a:t>
            </a:r>
            <a:r>
              <a:rPr lang="es-MX" sz="2800" dirty="0">
                <a:solidFill>
                  <a:srgbClr val="0000CC"/>
                </a:solidFill>
                <a:latin typeface="+mj-lt"/>
                <a:ea typeface="Verdana" panose="020B0604030504040204" pitchFamily="34" charset="0"/>
                <a:cs typeface="Verdana" panose="020B0604030504040204" pitchFamily="34" charset="0"/>
              </a:rPr>
              <a:t>Director nombrará de uno a tres integrantes del personal académico que imparta la unidad de aprendizaje o pertenezca al área de docencia correspondiente, para que en la fecha que determine se lleve a cabo la revisión solicitada. </a:t>
            </a:r>
            <a:endParaRPr lang="es-MX" sz="2800" dirty="0" smtClean="0">
              <a:solidFill>
                <a:srgbClr val="0000CC"/>
              </a:solidFill>
              <a:latin typeface="+mj-lt"/>
              <a:ea typeface="Verdana" panose="020B0604030504040204" pitchFamily="34" charset="0"/>
              <a:cs typeface="Verdana" panose="020B0604030504040204" pitchFamily="34" charset="0"/>
            </a:endParaRPr>
          </a:p>
          <a:p>
            <a:pPr marL="450850" indent="-450850">
              <a:buNone/>
            </a:pPr>
            <a:r>
              <a:rPr lang="es-MX" sz="2800" dirty="0">
                <a:solidFill>
                  <a:srgbClr val="0000CC"/>
                </a:solidFill>
                <a:latin typeface="+mj-lt"/>
                <a:ea typeface="Verdana" panose="020B0604030504040204" pitchFamily="34" charset="0"/>
                <a:cs typeface="Verdana" panose="020B0604030504040204" pitchFamily="34" charset="0"/>
              </a:rPr>
              <a:t>III.	Las resoluciones que se emitan en ejercicio de este derecho, serán inapelables. </a:t>
            </a:r>
          </a:p>
          <a:p>
            <a:pPr marL="450850" indent="-450850">
              <a:buNone/>
            </a:pPr>
            <a:r>
              <a:rPr lang="es-MX" sz="2800" dirty="0">
                <a:solidFill>
                  <a:srgbClr val="0000CC"/>
                </a:solidFill>
                <a:latin typeface="+mj-lt"/>
                <a:ea typeface="Verdana" panose="020B0604030504040204" pitchFamily="34" charset="0"/>
                <a:cs typeface="Verdana" panose="020B0604030504040204" pitchFamily="34" charset="0"/>
              </a:rPr>
              <a:t>	Sólo se podrá solicitar un máximo de cinco revisiones durante los Estudios de Nivel Profesional en la categoría de Licenciatura. Las resoluciones favorables al interesado no se computarán para dichos efectos</a:t>
            </a:r>
            <a:r>
              <a:rPr lang="es-MX" sz="2800" dirty="0" smtClean="0">
                <a:solidFill>
                  <a:srgbClr val="0000CC"/>
                </a:solidFill>
                <a:latin typeface="+mj-lt"/>
                <a:ea typeface="Verdana" panose="020B0604030504040204" pitchFamily="34" charset="0"/>
                <a:cs typeface="Verdana" panose="020B0604030504040204" pitchFamily="34" charset="0"/>
              </a:rPr>
              <a:t>.</a:t>
            </a:r>
            <a:endParaRPr lang="es-MX" sz="28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9588039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1124744"/>
            <a:ext cx="8424936" cy="5001419"/>
          </a:xfrm>
        </p:spPr>
        <p:txBody>
          <a:bodyPr>
            <a:normAutofit/>
          </a:bodyPr>
          <a:lstStyle/>
          <a:p>
            <a:pPr marL="0" indent="0">
              <a:buNone/>
            </a:pPr>
            <a:r>
              <a:rPr lang="es-MX" sz="3200" b="1" dirty="0">
                <a:solidFill>
                  <a:srgbClr val="0000CC"/>
                </a:solidFill>
                <a:latin typeface="+mj-lt"/>
                <a:ea typeface="Verdana" panose="020B0604030504040204" pitchFamily="34" charset="0"/>
                <a:cs typeface="Verdana" panose="020B0604030504040204" pitchFamily="34" charset="0"/>
              </a:rPr>
              <a:t>Artículo 34. </a:t>
            </a:r>
            <a:r>
              <a:rPr lang="es-MX" sz="3200" dirty="0">
                <a:solidFill>
                  <a:srgbClr val="0000CC"/>
                </a:solidFill>
                <a:latin typeface="+mj-lt"/>
                <a:ea typeface="Verdana" panose="020B0604030504040204" pitchFamily="34" charset="0"/>
                <a:cs typeface="Verdana" panose="020B0604030504040204" pitchFamily="34" charset="0"/>
              </a:rPr>
              <a:t>El personal académico responsable de impartir la unidad de aprendizaje podrá suspender o negar a los alumnos su derecho a presentar evaluación final, extraordinaria o a título de suficiencia, cuando aquellos se ubiquen en las causales señaladas en los artículos 27 fracción III, 28 fracción II, 29 fracción II y 30 fracción II del presente reglamento.</a:t>
            </a:r>
            <a:endParaRPr lang="es-MX" sz="3200" dirty="0">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5698038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340768"/>
            <a:ext cx="7543800" cy="4536504"/>
          </a:xfrm>
        </p:spPr>
        <p:txBody>
          <a:bodyPr>
            <a:noAutofit/>
          </a:bodyPr>
          <a:lstStyle/>
          <a:p>
            <a:r>
              <a:rPr lang="es-ES" sz="3600" dirty="0" smtClean="0">
                <a:solidFill>
                  <a:schemeClr val="accent1">
                    <a:lumMod val="75000"/>
                  </a:schemeClr>
                </a:solidFill>
                <a:ea typeface="Verdana" panose="020B0604030504040204" pitchFamily="34" charset="0"/>
                <a:cs typeface="Verdana" panose="020B0604030504040204" pitchFamily="34" charset="0"/>
              </a:rPr>
              <a:t>Un </a:t>
            </a:r>
            <a:r>
              <a:rPr lang="es-ES" sz="3600" dirty="0">
                <a:solidFill>
                  <a:schemeClr val="accent1">
                    <a:lumMod val="75000"/>
                  </a:schemeClr>
                </a:solidFill>
                <a:ea typeface="Verdana" panose="020B0604030504040204" pitchFamily="34" charset="0"/>
                <a:cs typeface="Verdana" panose="020B0604030504040204" pitchFamily="34" charset="0"/>
              </a:rPr>
              <a:t>reglamento es un documento que especifica normas para regular las actividades de los miembros de una comunidad. Consiste en sentar bases para la convivencia y prevenir los conflictos que se pueden generar entre los individuos.</a:t>
            </a:r>
            <a:endParaRPr lang="es-MX" sz="3600" dirty="0">
              <a:solidFill>
                <a:schemeClr val="accent1">
                  <a:lumMod val="75000"/>
                </a:schemeClr>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648909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20688"/>
            <a:ext cx="8352928" cy="5256584"/>
          </a:xfrm>
        </p:spPr>
        <p:txBody>
          <a:bodyPr>
            <a:noAutofit/>
          </a:bodyPr>
          <a:lstStyle/>
          <a:p>
            <a:pPr marL="0" indent="0" algn="just">
              <a:buNone/>
            </a:pPr>
            <a:r>
              <a:rPr lang="es-MX" sz="3200" dirty="0" smtClean="0">
                <a:solidFill>
                  <a:srgbClr val="0000CC"/>
                </a:solidFill>
                <a:latin typeface="+mj-lt"/>
                <a:ea typeface="Verdana" panose="020B0604030504040204" pitchFamily="34" charset="0"/>
                <a:cs typeface="Verdana" panose="020B0604030504040204" pitchFamily="34" charset="0"/>
              </a:rPr>
              <a:t>En </a:t>
            </a:r>
            <a:r>
              <a:rPr lang="es-MX" sz="3200" dirty="0">
                <a:solidFill>
                  <a:srgbClr val="0000CC"/>
                </a:solidFill>
                <a:latin typeface="+mj-lt"/>
                <a:ea typeface="Verdana" panose="020B0604030504040204" pitchFamily="34" charset="0"/>
                <a:cs typeface="Verdana" panose="020B0604030504040204" pitchFamily="34" charset="0"/>
              </a:rPr>
              <a:t>todo caso, deberá reportar y presentar al Departamento de Control Escolar de la Facultad la documentación que acredite las causas legales por las cuales un alumno no tiene derecho a presentar tales evaluaciones. </a:t>
            </a:r>
          </a:p>
          <a:p>
            <a:pPr marL="0" indent="0" algn="just">
              <a:buNone/>
            </a:pPr>
            <a:endParaRPr lang="es-MX" sz="3200" dirty="0" smtClean="0">
              <a:solidFill>
                <a:srgbClr val="0000CC"/>
              </a:solidFill>
              <a:latin typeface="+mj-lt"/>
              <a:ea typeface="Verdana" panose="020B0604030504040204" pitchFamily="34" charset="0"/>
              <a:cs typeface="Verdana" panose="020B0604030504040204" pitchFamily="34" charset="0"/>
            </a:endParaRPr>
          </a:p>
          <a:p>
            <a:pPr marL="0" indent="0" algn="just">
              <a:buNone/>
            </a:pPr>
            <a:r>
              <a:rPr lang="es-MX" sz="3200" dirty="0" smtClean="0">
                <a:solidFill>
                  <a:srgbClr val="0000CC"/>
                </a:solidFill>
                <a:latin typeface="+mj-lt"/>
                <a:ea typeface="Verdana" panose="020B0604030504040204" pitchFamily="34" charset="0"/>
                <a:cs typeface="Verdana" panose="020B0604030504040204" pitchFamily="34" charset="0"/>
              </a:rPr>
              <a:t>En </a:t>
            </a:r>
            <a:r>
              <a:rPr lang="es-MX" sz="3200" dirty="0">
                <a:solidFill>
                  <a:srgbClr val="0000CC"/>
                </a:solidFill>
                <a:latin typeface="+mj-lt"/>
                <a:ea typeface="Verdana" panose="020B0604030504040204" pitchFamily="34" charset="0"/>
                <a:cs typeface="Verdana" panose="020B0604030504040204" pitchFamily="34" charset="0"/>
              </a:rPr>
              <a:t>su caso, el Departamento de Control Escolar, informará lo conducente al Consejo de Gobierno de la Facultad por conducto de la Subdirección Académica. </a:t>
            </a:r>
          </a:p>
        </p:txBody>
      </p:sp>
    </p:spTree>
    <p:extLst>
      <p:ext uri="{BB962C8B-B14F-4D97-AF65-F5344CB8AC3E}">
        <p14:creationId xmlns:p14="http://schemas.microsoft.com/office/powerpoint/2010/main" val="40373061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268760"/>
            <a:ext cx="8352928" cy="3384376"/>
          </a:xfrm>
        </p:spPr>
        <p:txBody>
          <a:bodyPr>
            <a:normAutofit/>
          </a:bodyPr>
          <a:lstStyle/>
          <a:p>
            <a:pPr marL="0" indent="0">
              <a:buNone/>
            </a:pPr>
            <a:r>
              <a:rPr lang="es-MX" sz="3600" b="1" dirty="0" smtClean="0">
                <a:solidFill>
                  <a:srgbClr val="0000CC"/>
                </a:solidFill>
                <a:latin typeface="+mj-lt"/>
                <a:ea typeface="Verdana" panose="020B0604030504040204" pitchFamily="34" charset="0"/>
                <a:cs typeface="Verdana" panose="020B0604030504040204" pitchFamily="34" charset="0"/>
              </a:rPr>
              <a:t>Artículo </a:t>
            </a:r>
            <a:r>
              <a:rPr lang="es-MX" sz="3600" b="1" dirty="0">
                <a:solidFill>
                  <a:srgbClr val="0000CC"/>
                </a:solidFill>
                <a:latin typeface="+mj-lt"/>
                <a:ea typeface="Verdana" panose="020B0604030504040204" pitchFamily="34" charset="0"/>
                <a:cs typeface="Verdana" panose="020B0604030504040204" pitchFamily="34" charset="0"/>
              </a:rPr>
              <a:t>35. </a:t>
            </a:r>
            <a:r>
              <a:rPr lang="es-MX" sz="3600" dirty="0">
                <a:solidFill>
                  <a:srgbClr val="0000CC"/>
                </a:solidFill>
                <a:latin typeface="+mj-lt"/>
                <a:ea typeface="Verdana" panose="020B0604030504040204" pitchFamily="34" charset="0"/>
                <a:cs typeface="Verdana" panose="020B0604030504040204" pitchFamily="34" charset="0"/>
              </a:rPr>
              <a:t>Los alumnos sólo podrán presentar en cada periodo escolar hasta tres unidades de aprendizaje en evaluación extraordinaria y dos a título de suficiencia. </a:t>
            </a:r>
          </a:p>
        </p:txBody>
      </p:sp>
    </p:spTree>
    <p:extLst>
      <p:ext uri="{BB962C8B-B14F-4D97-AF65-F5344CB8AC3E}">
        <p14:creationId xmlns:p14="http://schemas.microsoft.com/office/powerpoint/2010/main" val="155063175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908720"/>
            <a:ext cx="8568952" cy="4752528"/>
          </a:xfrm>
        </p:spPr>
        <p:txBody>
          <a:bodyPr>
            <a:normAutofit/>
          </a:bodyPr>
          <a:lstStyle/>
          <a:p>
            <a:pPr marL="0" indent="0">
              <a:buNone/>
            </a:pPr>
            <a:r>
              <a:rPr lang="es-MX" sz="3200" b="1" dirty="0">
                <a:solidFill>
                  <a:srgbClr val="0000CC"/>
                </a:solidFill>
                <a:latin typeface="+mj-lt"/>
                <a:ea typeface="Verdana" panose="020B0604030504040204" pitchFamily="34" charset="0"/>
                <a:cs typeface="Verdana" panose="020B0604030504040204" pitchFamily="34" charset="0"/>
              </a:rPr>
              <a:t>Artículo 36. </a:t>
            </a:r>
            <a:r>
              <a:rPr lang="es-MX" sz="3200" dirty="0">
                <a:solidFill>
                  <a:srgbClr val="0000CC"/>
                </a:solidFill>
                <a:latin typeface="+mj-lt"/>
                <a:ea typeface="Verdana" panose="020B0604030504040204" pitchFamily="34" charset="0"/>
                <a:cs typeface="Verdana" panose="020B0604030504040204" pitchFamily="34" charset="0"/>
              </a:rPr>
              <a:t>Cuando el alumno no apruebe la evaluación a </a:t>
            </a:r>
            <a:r>
              <a:rPr lang="es-MX" sz="3200" dirty="0" smtClean="0">
                <a:solidFill>
                  <a:srgbClr val="0000CC"/>
                </a:solidFill>
                <a:latin typeface="+mj-lt"/>
                <a:ea typeface="Verdana" panose="020B0604030504040204" pitchFamily="34" charset="0"/>
                <a:cs typeface="Verdana" panose="020B0604030504040204" pitchFamily="34" charset="0"/>
              </a:rPr>
              <a:t>título </a:t>
            </a:r>
            <a:r>
              <a:rPr lang="es-MX" sz="3200" dirty="0">
                <a:solidFill>
                  <a:srgbClr val="0000CC"/>
                </a:solidFill>
                <a:latin typeface="+mj-lt"/>
                <a:ea typeface="Verdana" panose="020B0604030504040204" pitchFamily="34" charset="0"/>
                <a:cs typeface="Verdana" panose="020B0604030504040204" pitchFamily="34" charset="0"/>
              </a:rPr>
              <a:t>de suficiencia en segunda oportunidad de máximo dos unidades de aprendizaje, y que resulten necesarias para concluir el programa académico correspondiente, de manera excepcional, el Consejo de Gobierno de la </a:t>
            </a:r>
            <a:r>
              <a:rPr lang="es-MX" sz="3200" dirty="0" smtClean="0">
                <a:solidFill>
                  <a:srgbClr val="0000CC"/>
                </a:solidFill>
                <a:latin typeface="+mj-lt"/>
                <a:ea typeface="Verdana" panose="020B0604030504040204" pitchFamily="34" charset="0"/>
                <a:cs typeface="Verdana" panose="020B0604030504040204" pitchFamily="34" charset="0"/>
              </a:rPr>
              <a:t>Facultad</a:t>
            </a:r>
            <a:r>
              <a:rPr lang="es-MX" sz="3200" dirty="0">
                <a:solidFill>
                  <a:srgbClr val="0000CC"/>
                </a:solidFill>
                <a:latin typeface="+mj-lt"/>
                <a:ea typeface="Verdana" panose="020B0604030504040204" pitchFamily="34" charset="0"/>
                <a:cs typeface="Verdana" panose="020B0604030504040204" pitchFamily="34" charset="0"/>
              </a:rPr>
              <a:t>, podrá autorizar una segunda evaluación a título de suficiencia con carácter especial</a:t>
            </a:r>
            <a:r>
              <a:rPr lang="es-MX" sz="3200" dirty="0" smtClean="0">
                <a:solidFill>
                  <a:srgbClr val="0000CC"/>
                </a:solidFill>
                <a:latin typeface="+mj-lt"/>
                <a:ea typeface="Verdana" panose="020B0604030504040204" pitchFamily="34" charset="0"/>
                <a:cs typeface="Verdana" panose="020B0604030504040204" pitchFamily="34" charset="0"/>
              </a:rPr>
              <a:t>.</a:t>
            </a:r>
            <a:endParaRPr lang="es-MX" sz="32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690797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8208912" cy="5616624"/>
          </a:xfrm>
        </p:spPr>
        <p:txBody>
          <a:bodyPr>
            <a:noAutofit/>
          </a:bodyPr>
          <a:lstStyle/>
          <a:p>
            <a:pPr marL="0" indent="0">
              <a:buNone/>
            </a:pPr>
            <a:r>
              <a:rPr lang="es-MX" sz="2800" b="1" dirty="0" smtClean="0">
                <a:solidFill>
                  <a:srgbClr val="0000CC"/>
                </a:solidFill>
                <a:ea typeface="Verdana" panose="020B0604030504040204" pitchFamily="34" charset="0"/>
                <a:cs typeface="Verdana" panose="020B0604030504040204" pitchFamily="34" charset="0"/>
              </a:rPr>
              <a:t>Artículo </a:t>
            </a:r>
            <a:r>
              <a:rPr lang="es-MX" sz="2800" b="1" dirty="0">
                <a:solidFill>
                  <a:srgbClr val="0000CC"/>
                </a:solidFill>
                <a:ea typeface="Verdana" panose="020B0604030504040204" pitchFamily="34" charset="0"/>
                <a:cs typeface="Verdana" panose="020B0604030504040204" pitchFamily="34" charset="0"/>
              </a:rPr>
              <a:t>37. </a:t>
            </a:r>
            <a:r>
              <a:rPr lang="es-MX" sz="2800" dirty="0">
                <a:solidFill>
                  <a:srgbClr val="0000CC"/>
                </a:solidFill>
                <a:ea typeface="Verdana" panose="020B0604030504040204" pitchFamily="34" charset="0"/>
                <a:cs typeface="Verdana" panose="020B0604030504040204" pitchFamily="34" charset="0"/>
              </a:rPr>
              <a:t>Las evaluaciones ordinarias, extraordinarias y a título de suficiencia, tendrán la extensión, complejidad y modalidades que señale el Área de Docencia correspondiente. </a:t>
            </a:r>
            <a:endParaRPr lang="es-MX" sz="2800" dirty="0" smtClean="0">
              <a:solidFill>
                <a:srgbClr val="0000CC"/>
              </a:solidFill>
              <a:ea typeface="Verdana" panose="020B0604030504040204" pitchFamily="34" charset="0"/>
              <a:cs typeface="Verdana" panose="020B0604030504040204" pitchFamily="34" charset="0"/>
            </a:endParaRPr>
          </a:p>
          <a:p>
            <a:pPr marL="0" indent="0">
              <a:buNone/>
            </a:pPr>
            <a:endParaRPr lang="es-MX" sz="2800" dirty="0">
              <a:solidFill>
                <a:srgbClr val="0000CC"/>
              </a:solidFill>
              <a:ea typeface="Verdana" panose="020B0604030504040204" pitchFamily="34" charset="0"/>
              <a:cs typeface="Verdana" panose="020B0604030504040204" pitchFamily="34" charset="0"/>
            </a:endParaRPr>
          </a:p>
          <a:p>
            <a:pPr marL="0" indent="0">
              <a:buNone/>
            </a:pPr>
            <a:r>
              <a:rPr lang="es-MX" sz="2800" dirty="0" smtClean="0">
                <a:solidFill>
                  <a:srgbClr val="0000CC"/>
                </a:solidFill>
                <a:ea typeface="Verdana" panose="020B0604030504040204" pitchFamily="34" charset="0"/>
                <a:cs typeface="Verdana" panose="020B0604030504040204" pitchFamily="34" charset="0"/>
              </a:rPr>
              <a:t>Las </a:t>
            </a:r>
            <a:r>
              <a:rPr lang="es-MX" sz="2800" dirty="0">
                <a:solidFill>
                  <a:srgbClr val="0000CC"/>
                </a:solidFill>
                <a:ea typeface="Verdana" panose="020B0604030504040204" pitchFamily="34" charset="0"/>
                <a:cs typeface="Verdana" panose="020B0604030504040204" pitchFamily="34" charset="0"/>
              </a:rPr>
              <a:t>evaluaciones realizadas en contravención a lo dispuesto en este reglamento y demás normas aplicables de la legislación universitaria, serán nulas y la nulidad será declarada por el Consejo de Gobierno, previo dictamen del Consejo Académico, debiendo anexarse la resolución a las actas de las evaluaciones correspondientes. </a:t>
            </a:r>
          </a:p>
        </p:txBody>
      </p:sp>
    </p:spTree>
    <p:extLst>
      <p:ext uri="{BB962C8B-B14F-4D97-AF65-F5344CB8AC3E}">
        <p14:creationId xmlns:p14="http://schemas.microsoft.com/office/powerpoint/2010/main" val="32872157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3096344" cy="880120"/>
          </a:xfrm>
        </p:spPr>
        <p:txBody>
          <a:bodyPr>
            <a:normAutofit/>
          </a:bodyPr>
          <a:lstStyle/>
          <a:p>
            <a:r>
              <a:rPr lang="es-ES" sz="4000" dirty="0" smtClean="0">
                <a:solidFill>
                  <a:srgbClr val="B30101"/>
                </a:solidFill>
              </a:rPr>
              <a:t>Ejercicio 7:</a:t>
            </a:r>
            <a:endParaRPr lang="es-MX" sz="4000" dirty="0">
              <a:solidFill>
                <a:srgbClr val="B30101"/>
              </a:solidFill>
            </a:endParaRPr>
          </a:p>
        </p:txBody>
      </p:sp>
      <p:sp>
        <p:nvSpPr>
          <p:cNvPr id="3" name="2 Marcador de contenido"/>
          <p:cNvSpPr>
            <a:spLocks noGrp="1"/>
          </p:cNvSpPr>
          <p:nvPr>
            <p:ph idx="1"/>
          </p:nvPr>
        </p:nvSpPr>
        <p:spPr>
          <a:xfrm>
            <a:off x="755576" y="1484784"/>
            <a:ext cx="7543800" cy="4390256"/>
          </a:xfrm>
        </p:spPr>
        <p:txBody>
          <a:bodyPr>
            <a:noAutofit/>
          </a:bodyPr>
          <a:lstStyle/>
          <a:p>
            <a:r>
              <a:rPr lang="es-ES" sz="2800" dirty="0" smtClean="0">
                <a:solidFill>
                  <a:srgbClr val="B30101"/>
                </a:solidFill>
              </a:rPr>
              <a:t>Construye una tabla anota en las filas el nombre de las unidades de aprendizaje que estás cursando, en la primera columna el número de horas de clase de cada una a la semana, si el periodo escolar es de 16 semanas, calcula y anota en las siguientes columnas el número de horas que debes asistir para tener derecho a evaluación ordinaria,  extraordinaria y a título de suficiencia.</a:t>
            </a:r>
            <a:endParaRPr lang="es-MX" sz="2800" dirty="0">
              <a:solidFill>
                <a:srgbClr val="B30101"/>
              </a:solidFill>
            </a:endParaRPr>
          </a:p>
        </p:txBody>
      </p:sp>
    </p:spTree>
    <p:extLst>
      <p:ext uri="{BB962C8B-B14F-4D97-AF65-F5344CB8AC3E}">
        <p14:creationId xmlns:p14="http://schemas.microsoft.com/office/powerpoint/2010/main" val="9552204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8316416" cy="720080"/>
          </a:xfrm>
        </p:spPr>
        <p:txBody>
          <a:bodyPr>
            <a:normAutofit/>
          </a:bodyPr>
          <a:lstStyle/>
          <a:p>
            <a:r>
              <a:rPr lang="es-MX" sz="2800" b="1" dirty="0">
                <a:solidFill>
                  <a:srgbClr val="0000CC"/>
                </a:solidFill>
                <a:ea typeface="Verdana" panose="020B0604030504040204" pitchFamily="34" charset="0"/>
                <a:cs typeface="Verdana" panose="020B0604030504040204" pitchFamily="34" charset="0"/>
              </a:rPr>
              <a:t>DE LA EVALUACIÓN POR C</a:t>
            </a:r>
            <a:r>
              <a:rPr lang="es-MX" sz="2800" b="1" dirty="0" smtClean="0">
                <a:solidFill>
                  <a:srgbClr val="0000CC"/>
                </a:solidFill>
                <a:ea typeface="Verdana" panose="020B0604030504040204" pitchFamily="34" charset="0"/>
                <a:cs typeface="Verdana" panose="020B0604030504040204" pitchFamily="34" charset="0"/>
              </a:rPr>
              <a:t>OMPETENCIA </a:t>
            </a:r>
            <a:endParaRPr lang="es-MX" sz="2800" dirty="0">
              <a:solidFill>
                <a:srgbClr val="0000CC"/>
              </a:solidFill>
              <a:ea typeface="Verdana" panose="020B0604030504040204" pitchFamily="34" charset="0"/>
              <a:cs typeface="Verdana" panose="020B0604030504040204" pitchFamily="34" charset="0"/>
            </a:endParaRPr>
          </a:p>
        </p:txBody>
      </p:sp>
      <p:sp>
        <p:nvSpPr>
          <p:cNvPr id="3" name="2 Marcador de contenido"/>
          <p:cNvSpPr>
            <a:spLocks noGrp="1"/>
          </p:cNvSpPr>
          <p:nvPr>
            <p:ph idx="1"/>
          </p:nvPr>
        </p:nvSpPr>
        <p:spPr>
          <a:xfrm>
            <a:off x="467544" y="1484784"/>
            <a:ext cx="8208912" cy="4381947"/>
          </a:xfrm>
        </p:spPr>
        <p:txBody>
          <a:bodyPr>
            <a:noAutofit/>
          </a:bodyPr>
          <a:lstStyle/>
          <a:p>
            <a:pPr marL="0" indent="0">
              <a:buNone/>
            </a:pPr>
            <a:r>
              <a:rPr lang="es-MX" sz="2800" b="1" dirty="0">
                <a:solidFill>
                  <a:srgbClr val="0000CC"/>
                </a:solidFill>
                <a:latin typeface="+mj-lt"/>
                <a:ea typeface="Verdana" panose="020B0604030504040204" pitchFamily="34" charset="0"/>
                <a:cs typeface="Verdana" panose="020B0604030504040204" pitchFamily="34" charset="0"/>
              </a:rPr>
              <a:t>Artículo 38. </a:t>
            </a:r>
            <a:r>
              <a:rPr lang="es-MX" sz="2800" dirty="0">
                <a:solidFill>
                  <a:srgbClr val="0000CC"/>
                </a:solidFill>
                <a:latin typeface="+mj-lt"/>
                <a:ea typeface="Verdana" panose="020B0604030504040204" pitchFamily="34" charset="0"/>
                <a:cs typeface="Verdana" panose="020B0604030504040204" pitchFamily="34" charset="0"/>
              </a:rPr>
              <a:t>La evaluación por competencia es un mecanismo de evaluación cuyo propósito es que el alumno apruebe una unidad de aprendizaje, bajo lo siguiente: </a:t>
            </a:r>
          </a:p>
          <a:p>
            <a:pPr marL="541338" indent="-541338">
              <a:buNone/>
            </a:pPr>
            <a:r>
              <a:rPr lang="es-MX" sz="2800" dirty="0" smtClean="0">
                <a:solidFill>
                  <a:srgbClr val="0000CC"/>
                </a:solidFill>
                <a:latin typeface="+mj-lt"/>
                <a:ea typeface="Verdana" panose="020B0604030504040204" pitchFamily="34" charset="0"/>
                <a:cs typeface="Verdana" panose="020B0604030504040204" pitchFamily="34" charset="0"/>
              </a:rPr>
              <a:t>I.</a:t>
            </a:r>
            <a:r>
              <a:rPr lang="es-MX" sz="2800" b="1" dirty="0" smtClean="0">
                <a:solidFill>
                  <a:srgbClr val="0000CC"/>
                </a:solidFill>
                <a:latin typeface="+mj-lt"/>
                <a:ea typeface="Verdana" panose="020B0604030504040204" pitchFamily="34" charset="0"/>
                <a:cs typeface="Verdana" panose="020B0604030504040204" pitchFamily="34" charset="0"/>
              </a:rPr>
              <a:t>	</a:t>
            </a:r>
            <a:r>
              <a:rPr lang="es-MX" sz="2800" dirty="0" smtClean="0">
                <a:solidFill>
                  <a:srgbClr val="0000CC"/>
                </a:solidFill>
                <a:latin typeface="+mj-lt"/>
                <a:ea typeface="Verdana" panose="020B0604030504040204" pitchFamily="34" charset="0"/>
                <a:cs typeface="Verdana" panose="020B0604030504040204" pitchFamily="34" charset="0"/>
              </a:rPr>
              <a:t>No </a:t>
            </a:r>
            <a:r>
              <a:rPr lang="es-MX" sz="2800" dirty="0">
                <a:solidFill>
                  <a:srgbClr val="0000CC"/>
                </a:solidFill>
                <a:latin typeface="+mj-lt"/>
                <a:ea typeface="Verdana" panose="020B0604030504040204" pitchFamily="34" charset="0"/>
                <a:cs typeface="Verdana" panose="020B0604030504040204" pitchFamily="34" charset="0"/>
              </a:rPr>
              <a:t>requerirá la presencia del alumno en el desarrollo de la unidad de aprendizaje. </a:t>
            </a:r>
          </a:p>
          <a:p>
            <a:pPr marL="541338" indent="-541338">
              <a:buNone/>
            </a:pPr>
            <a:r>
              <a:rPr lang="es-MX" sz="2800" dirty="0" smtClean="0">
                <a:solidFill>
                  <a:srgbClr val="0000CC"/>
                </a:solidFill>
                <a:latin typeface="+mj-lt"/>
                <a:ea typeface="Verdana" panose="020B0604030504040204" pitchFamily="34" charset="0"/>
                <a:cs typeface="Verdana" panose="020B0604030504040204" pitchFamily="34" charset="0"/>
              </a:rPr>
              <a:t>II.</a:t>
            </a:r>
            <a:r>
              <a:rPr lang="es-MX" sz="2800" b="1" dirty="0" smtClean="0">
                <a:solidFill>
                  <a:srgbClr val="0000CC"/>
                </a:solidFill>
                <a:latin typeface="+mj-lt"/>
                <a:ea typeface="Verdana" panose="020B0604030504040204" pitchFamily="34" charset="0"/>
                <a:cs typeface="Verdana" panose="020B0604030504040204" pitchFamily="34" charset="0"/>
              </a:rPr>
              <a:t>	</a:t>
            </a:r>
            <a:r>
              <a:rPr lang="es-MX" sz="2800" dirty="0" smtClean="0">
                <a:solidFill>
                  <a:srgbClr val="0000CC"/>
                </a:solidFill>
                <a:latin typeface="+mj-lt"/>
                <a:ea typeface="Verdana" panose="020B0604030504040204" pitchFamily="34" charset="0"/>
                <a:cs typeface="Verdana" panose="020B0604030504040204" pitchFamily="34" charset="0"/>
              </a:rPr>
              <a:t>El </a:t>
            </a:r>
            <a:r>
              <a:rPr lang="es-MX" sz="2800" dirty="0">
                <a:solidFill>
                  <a:srgbClr val="0000CC"/>
                </a:solidFill>
                <a:latin typeface="+mj-lt"/>
                <a:ea typeface="Verdana" panose="020B0604030504040204" pitchFamily="34" charset="0"/>
                <a:cs typeface="Verdana" panose="020B0604030504040204" pitchFamily="34" charset="0"/>
              </a:rPr>
              <a:t>alumno deberá demostrar que tiene los conocimientos, habilidades y aptitudes requeridas para aprobar la unidad de aprendizaje.</a:t>
            </a:r>
          </a:p>
        </p:txBody>
      </p:sp>
    </p:spTree>
    <p:extLst>
      <p:ext uri="{BB962C8B-B14F-4D97-AF65-F5344CB8AC3E}">
        <p14:creationId xmlns:p14="http://schemas.microsoft.com/office/powerpoint/2010/main" val="29738802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476672"/>
            <a:ext cx="8352928" cy="5976664"/>
          </a:xfrm>
        </p:spPr>
        <p:txBody>
          <a:bodyPr>
            <a:normAutofit lnSpcReduction="10000"/>
          </a:bodyPr>
          <a:lstStyle/>
          <a:p>
            <a:pPr marL="571500" indent="-571500">
              <a:buClr>
                <a:srgbClr val="0000CC"/>
              </a:buClr>
              <a:buAutoNum type="romanUcPeriod" startAt="3"/>
            </a:pPr>
            <a:r>
              <a:rPr lang="es-MX" sz="2800" dirty="0" smtClean="0">
                <a:solidFill>
                  <a:srgbClr val="0000CC"/>
                </a:solidFill>
                <a:latin typeface="Verdana" panose="020B0604030504040204" pitchFamily="34" charset="0"/>
                <a:ea typeface="Verdana" panose="020B0604030504040204" pitchFamily="34" charset="0"/>
                <a:cs typeface="Verdana" panose="020B0604030504040204" pitchFamily="34" charset="0"/>
              </a:rPr>
              <a:t> 	</a:t>
            </a:r>
            <a:r>
              <a:rPr lang="es-MX" sz="3200" dirty="0" smtClean="0">
                <a:solidFill>
                  <a:srgbClr val="0000CC"/>
                </a:solidFill>
                <a:latin typeface="+mj-lt"/>
                <a:ea typeface="Verdana" panose="020B0604030504040204" pitchFamily="34" charset="0"/>
                <a:cs typeface="Verdana" panose="020B0604030504040204" pitchFamily="34" charset="0"/>
              </a:rPr>
              <a:t>Sólo </a:t>
            </a:r>
            <a:r>
              <a:rPr lang="es-MX" sz="3200" dirty="0">
                <a:solidFill>
                  <a:srgbClr val="0000CC"/>
                </a:solidFill>
                <a:latin typeface="+mj-lt"/>
                <a:ea typeface="Verdana" panose="020B0604030504040204" pitchFamily="34" charset="0"/>
                <a:cs typeface="Verdana" panose="020B0604030504040204" pitchFamily="34" charset="0"/>
              </a:rPr>
              <a:t>podrán presentarse dos </a:t>
            </a:r>
            <a:r>
              <a:rPr lang="es-MX" sz="3200" dirty="0" smtClean="0">
                <a:solidFill>
                  <a:srgbClr val="0000CC"/>
                </a:solidFill>
                <a:latin typeface="+mj-lt"/>
                <a:ea typeface="Verdana" panose="020B0604030504040204" pitchFamily="34" charset="0"/>
                <a:cs typeface="Verdana" panose="020B0604030504040204" pitchFamily="34" charset="0"/>
              </a:rPr>
              <a:t>  	evaluaciones </a:t>
            </a:r>
            <a:r>
              <a:rPr lang="es-MX" sz="3200" dirty="0">
                <a:solidFill>
                  <a:srgbClr val="0000CC"/>
                </a:solidFill>
                <a:latin typeface="+mj-lt"/>
                <a:ea typeface="Verdana" panose="020B0604030504040204" pitchFamily="34" charset="0"/>
                <a:cs typeface="Verdana" panose="020B0604030504040204" pitchFamily="34" charset="0"/>
              </a:rPr>
              <a:t>por competencia durante </a:t>
            </a:r>
            <a:r>
              <a:rPr lang="es-MX" sz="3200" dirty="0" smtClean="0">
                <a:solidFill>
                  <a:srgbClr val="0000CC"/>
                </a:solidFill>
                <a:latin typeface="+mj-lt"/>
                <a:ea typeface="Verdana" panose="020B0604030504040204" pitchFamily="34" charset="0"/>
                <a:cs typeface="Verdana" panose="020B0604030504040204" pitchFamily="34" charset="0"/>
              </a:rPr>
              <a:t>	el </a:t>
            </a:r>
            <a:r>
              <a:rPr lang="es-MX" sz="3200" dirty="0">
                <a:solidFill>
                  <a:srgbClr val="0000CC"/>
                </a:solidFill>
                <a:latin typeface="+mj-lt"/>
                <a:ea typeface="Verdana" panose="020B0604030504040204" pitchFamily="34" charset="0"/>
                <a:cs typeface="Verdana" panose="020B0604030504040204" pitchFamily="34" charset="0"/>
              </a:rPr>
              <a:t>periodo escolar correspondiente, </a:t>
            </a:r>
            <a:r>
              <a:rPr lang="es-MX" sz="3200" dirty="0" smtClean="0">
                <a:solidFill>
                  <a:srgbClr val="0000CC"/>
                </a:solidFill>
                <a:latin typeface="+mj-lt"/>
                <a:ea typeface="Verdana" panose="020B0604030504040204" pitchFamily="34" charset="0"/>
                <a:cs typeface="Verdana" panose="020B0604030504040204" pitchFamily="34" charset="0"/>
              </a:rPr>
              <a:t>	excepcionalmente </a:t>
            </a:r>
            <a:r>
              <a:rPr lang="es-MX" sz="3200" dirty="0">
                <a:solidFill>
                  <a:srgbClr val="0000CC"/>
                </a:solidFill>
                <a:latin typeface="+mj-lt"/>
                <a:ea typeface="Verdana" panose="020B0604030504040204" pitchFamily="34" charset="0"/>
                <a:cs typeface="Verdana" panose="020B0604030504040204" pitchFamily="34" charset="0"/>
              </a:rPr>
              <a:t>y previa autorización </a:t>
            </a:r>
            <a:r>
              <a:rPr lang="es-MX" sz="3200" dirty="0" smtClean="0">
                <a:solidFill>
                  <a:srgbClr val="0000CC"/>
                </a:solidFill>
                <a:latin typeface="+mj-lt"/>
                <a:ea typeface="Verdana" panose="020B0604030504040204" pitchFamily="34" charset="0"/>
                <a:cs typeface="Verdana" panose="020B0604030504040204" pitchFamily="34" charset="0"/>
              </a:rPr>
              <a:t>	de </a:t>
            </a:r>
            <a:r>
              <a:rPr lang="es-MX" sz="3200" dirty="0">
                <a:solidFill>
                  <a:srgbClr val="0000CC"/>
                </a:solidFill>
                <a:latin typeface="+mj-lt"/>
                <a:ea typeface="Verdana" panose="020B0604030504040204" pitchFamily="34" charset="0"/>
                <a:cs typeface="Verdana" panose="020B0604030504040204" pitchFamily="34" charset="0"/>
              </a:rPr>
              <a:t>los Consejos de Gobierno y </a:t>
            </a:r>
            <a:r>
              <a:rPr lang="es-MX" sz="3200" dirty="0" smtClean="0">
                <a:solidFill>
                  <a:srgbClr val="0000CC"/>
                </a:solidFill>
                <a:latin typeface="+mj-lt"/>
                <a:ea typeface="Verdana" panose="020B0604030504040204" pitchFamily="34" charset="0"/>
                <a:cs typeface="Verdana" panose="020B0604030504040204" pitchFamily="34" charset="0"/>
              </a:rPr>
              <a:t>	Académico </a:t>
            </a:r>
            <a:r>
              <a:rPr lang="es-MX" sz="3200" dirty="0">
                <a:solidFill>
                  <a:srgbClr val="0000CC"/>
                </a:solidFill>
                <a:latin typeface="+mj-lt"/>
                <a:ea typeface="Verdana" panose="020B0604030504040204" pitchFamily="34" charset="0"/>
                <a:cs typeface="Verdana" panose="020B0604030504040204" pitchFamily="34" charset="0"/>
              </a:rPr>
              <a:t>de la Facultad, podrá </a:t>
            </a:r>
            <a:r>
              <a:rPr lang="es-MX" sz="3200" dirty="0" smtClean="0">
                <a:solidFill>
                  <a:srgbClr val="0000CC"/>
                </a:solidFill>
                <a:latin typeface="+mj-lt"/>
                <a:ea typeface="Verdana" panose="020B0604030504040204" pitchFamily="34" charset="0"/>
                <a:cs typeface="Verdana" panose="020B0604030504040204" pitchFamily="34" charset="0"/>
              </a:rPr>
              <a:t>	ampliarse 	el </a:t>
            </a:r>
            <a:r>
              <a:rPr lang="es-MX" sz="3200" dirty="0">
                <a:solidFill>
                  <a:srgbClr val="0000CC"/>
                </a:solidFill>
                <a:latin typeface="+mj-lt"/>
                <a:ea typeface="Verdana" panose="020B0604030504040204" pitchFamily="34" charset="0"/>
                <a:cs typeface="Verdana" panose="020B0604030504040204" pitchFamily="34" charset="0"/>
              </a:rPr>
              <a:t>número de evaluaciones</a:t>
            </a:r>
            <a:r>
              <a:rPr lang="es-MX" sz="3200" dirty="0" smtClean="0">
                <a:solidFill>
                  <a:srgbClr val="0000CC"/>
                </a:solidFill>
                <a:latin typeface="+mj-lt"/>
                <a:ea typeface="Verdana" panose="020B0604030504040204" pitchFamily="34" charset="0"/>
                <a:cs typeface="Verdana" panose="020B0604030504040204" pitchFamily="34" charset="0"/>
              </a:rPr>
              <a:t>.</a:t>
            </a:r>
          </a:p>
          <a:p>
            <a:pPr marL="0" indent="0">
              <a:buNone/>
            </a:pPr>
            <a:r>
              <a:rPr lang="es-MX" sz="3200" dirty="0" smtClean="0">
                <a:solidFill>
                  <a:srgbClr val="0000CC"/>
                </a:solidFill>
                <a:latin typeface="+mj-lt"/>
                <a:ea typeface="Verdana" panose="020B0604030504040204" pitchFamily="34" charset="0"/>
                <a:cs typeface="Verdana" panose="020B0604030504040204" pitchFamily="34" charset="0"/>
              </a:rPr>
              <a:t> </a:t>
            </a:r>
            <a:endParaRPr lang="es-MX" sz="3200" dirty="0">
              <a:solidFill>
                <a:srgbClr val="0000CC"/>
              </a:solidFill>
              <a:latin typeface="+mj-lt"/>
              <a:ea typeface="Verdana" panose="020B0604030504040204" pitchFamily="34" charset="0"/>
              <a:cs typeface="Verdana" panose="020B0604030504040204" pitchFamily="34" charset="0"/>
            </a:endParaRPr>
          </a:p>
          <a:p>
            <a:pPr marL="891540" lvl="1" indent="-571500">
              <a:buClr>
                <a:srgbClr val="0000CC"/>
              </a:buClr>
              <a:buAutoNum type="romanUcPeriod" startAt="4"/>
            </a:pPr>
            <a:r>
              <a:rPr lang="es-MX" sz="3200" dirty="0" smtClean="0">
                <a:solidFill>
                  <a:srgbClr val="0000CC"/>
                </a:solidFill>
                <a:latin typeface="+mj-lt"/>
                <a:ea typeface="Verdana" panose="020B0604030504040204" pitchFamily="34" charset="0"/>
                <a:cs typeface="Verdana" panose="020B0604030504040204" pitchFamily="34" charset="0"/>
              </a:rPr>
              <a:t>La </a:t>
            </a:r>
            <a:r>
              <a:rPr lang="es-MX" sz="3200" dirty="0">
                <a:solidFill>
                  <a:srgbClr val="0000CC"/>
                </a:solidFill>
                <a:latin typeface="+mj-lt"/>
                <a:ea typeface="Verdana" panose="020B0604030504040204" pitchFamily="34" charset="0"/>
                <a:cs typeface="Verdana" panose="020B0604030504040204" pitchFamily="34" charset="0"/>
              </a:rPr>
              <a:t>evaluación deberá solicitarse por escrito a la Subdirección Académica y se realizará en los periodos especificados por la Facultad. </a:t>
            </a:r>
            <a:endParaRPr lang="es-MX" sz="3200" dirty="0" smtClean="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3960242"/>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92696"/>
            <a:ext cx="8640960" cy="5400600"/>
          </a:xfrm>
        </p:spPr>
        <p:txBody>
          <a:bodyPr>
            <a:normAutofit/>
          </a:bodyPr>
          <a:lstStyle/>
          <a:p>
            <a:pPr marL="0" indent="0">
              <a:buClr>
                <a:srgbClr val="0000CC"/>
              </a:buClr>
              <a:buNone/>
            </a:pPr>
            <a:r>
              <a:rPr lang="es-MX" sz="3200" dirty="0">
                <a:solidFill>
                  <a:srgbClr val="0000CC"/>
                </a:solidFill>
                <a:latin typeface="+mj-lt"/>
                <a:ea typeface="Verdana" panose="020B0604030504040204" pitchFamily="34" charset="0"/>
                <a:cs typeface="Verdana" panose="020B0604030504040204" pitchFamily="34" charset="0"/>
              </a:rPr>
              <a:t>En caso de no aprobar la evaluación, el alumno deberá inscribirse y cursar la unidad de aprendizaje en el periodo escolar correspondiente. </a:t>
            </a:r>
          </a:p>
          <a:p>
            <a:pPr marL="0" indent="0">
              <a:buClr>
                <a:srgbClr val="0000CC"/>
              </a:buClr>
              <a:buNone/>
            </a:pPr>
            <a:r>
              <a:rPr lang="es-MX" sz="3200" dirty="0" smtClean="0">
                <a:solidFill>
                  <a:srgbClr val="0000CC"/>
                </a:solidFill>
                <a:latin typeface="+mj-lt"/>
                <a:ea typeface="Verdana" panose="020B0604030504040204" pitchFamily="34" charset="0"/>
                <a:cs typeface="Verdana" panose="020B0604030504040204" pitchFamily="34" charset="0"/>
              </a:rPr>
              <a:t>VI.</a:t>
            </a:r>
            <a:r>
              <a:rPr lang="es-MX" sz="3200" b="1" dirty="0">
                <a:solidFill>
                  <a:srgbClr val="0000CC"/>
                </a:solidFill>
                <a:latin typeface="+mj-lt"/>
                <a:ea typeface="Verdana" panose="020B0604030504040204" pitchFamily="34" charset="0"/>
                <a:cs typeface="Verdana" panose="020B0604030504040204" pitchFamily="34" charset="0"/>
              </a:rPr>
              <a:t>	</a:t>
            </a:r>
            <a:r>
              <a:rPr lang="es-MX" sz="3200" dirty="0" smtClean="0">
                <a:solidFill>
                  <a:srgbClr val="0000CC"/>
                </a:solidFill>
                <a:latin typeface="+mj-lt"/>
                <a:ea typeface="Verdana" panose="020B0604030504040204" pitchFamily="34" charset="0"/>
                <a:cs typeface="Verdana" panose="020B0604030504040204" pitchFamily="34" charset="0"/>
              </a:rPr>
              <a:t>Pagar los derechos correspondientes</a:t>
            </a:r>
            <a:r>
              <a:rPr lang="es-MX" sz="3200" dirty="0">
                <a:solidFill>
                  <a:srgbClr val="0000CC"/>
                </a:solidFill>
                <a:latin typeface="+mj-lt"/>
                <a:ea typeface="Verdana" panose="020B0604030504040204" pitchFamily="34" charset="0"/>
                <a:cs typeface="Verdana" panose="020B0604030504040204" pitchFamily="34" charset="0"/>
              </a:rPr>
              <a:t>. </a:t>
            </a:r>
          </a:p>
          <a:p>
            <a:pPr marL="0" indent="0">
              <a:buClr>
                <a:srgbClr val="0000CC"/>
              </a:buClr>
              <a:buNone/>
            </a:pPr>
            <a:r>
              <a:rPr lang="es-MX" sz="3200" dirty="0" smtClean="0">
                <a:solidFill>
                  <a:srgbClr val="0000CC"/>
                </a:solidFill>
                <a:latin typeface="+mj-lt"/>
                <a:ea typeface="Verdana" panose="020B0604030504040204" pitchFamily="34" charset="0"/>
                <a:cs typeface="Verdana" panose="020B0604030504040204" pitchFamily="34" charset="0"/>
              </a:rPr>
              <a:t>VII</a:t>
            </a:r>
            <a:r>
              <a:rPr lang="es-MX" sz="3200" dirty="0">
                <a:solidFill>
                  <a:srgbClr val="0000CC"/>
                </a:solidFill>
                <a:latin typeface="+mj-lt"/>
                <a:ea typeface="Verdana" panose="020B0604030504040204" pitchFamily="34" charset="0"/>
                <a:cs typeface="Verdana" panose="020B0604030504040204" pitchFamily="34" charset="0"/>
              </a:rPr>
              <a:t>.</a:t>
            </a:r>
            <a:r>
              <a:rPr lang="es-MX" sz="3200" b="1" dirty="0">
                <a:solidFill>
                  <a:srgbClr val="0000CC"/>
                </a:solidFill>
                <a:latin typeface="+mj-lt"/>
                <a:ea typeface="Verdana" panose="020B0604030504040204" pitchFamily="34" charset="0"/>
                <a:cs typeface="Verdana" panose="020B0604030504040204" pitchFamily="34" charset="0"/>
              </a:rPr>
              <a:t>	</a:t>
            </a:r>
            <a:r>
              <a:rPr lang="es-MX" sz="3200" dirty="0">
                <a:solidFill>
                  <a:srgbClr val="0000CC"/>
                </a:solidFill>
                <a:latin typeface="+mj-lt"/>
                <a:ea typeface="Verdana" panose="020B0604030504040204" pitchFamily="34" charset="0"/>
                <a:cs typeface="Verdana" panose="020B0604030504040204" pitchFamily="34" charset="0"/>
              </a:rPr>
              <a:t>La evaluación se realizará ante el </a:t>
            </a:r>
            <a:r>
              <a:rPr lang="es-MX" sz="3200" dirty="0" smtClean="0">
                <a:solidFill>
                  <a:srgbClr val="0000CC"/>
                </a:solidFill>
                <a:latin typeface="+mj-lt"/>
                <a:ea typeface="Verdana" panose="020B0604030504040204" pitchFamily="34" charset="0"/>
                <a:cs typeface="Verdana" panose="020B0604030504040204" pitchFamily="34" charset="0"/>
              </a:rPr>
              <a:t>	personal 	académico </a:t>
            </a:r>
            <a:r>
              <a:rPr lang="es-MX" sz="3200" dirty="0">
                <a:solidFill>
                  <a:srgbClr val="0000CC"/>
                </a:solidFill>
                <a:latin typeface="+mj-lt"/>
                <a:ea typeface="Verdana" panose="020B0604030504040204" pitchFamily="34" charset="0"/>
                <a:cs typeface="Verdana" panose="020B0604030504040204" pitchFamily="34" charset="0"/>
              </a:rPr>
              <a:t>designado para </a:t>
            </a:r>
            <a:r>
              <a:rPr lang="es-MX" sz="3200" dirty="0" smtClean="0">
                <a:solidFill>
                  <a:srgbClr val="0000CC"/>
                </a:solidFill>
                <a:latin typeface="+mj-lt"/>
                <a:ea typeface="Verdana" panose="020B0604030504040204" pitchFamily="34" charset="0"/>
                <a:cs typeface="Verdana" panose="020B0604030504040204" pitchFamily="34" charset="0"/>
              </a:rPr>
              <a:t>tal fin</a:t>
            </a:r>
            <a:r>
              <a:rPr lang="es-MX" sz="3200" dirty="0">
                <a:solidFill>
                  <a:srgbClr val="0000CC"/>
                </a:solidFill>
                <a:latin typeface="+mj-lt"/>
                <a:ea typeface="Verdana" panose="020B0604030504040204" pitchFamily="34" charset="0"/>
                <a:cs typeface="Verdana" panose="020B0604030504040204" pitchFamily="34" charset="0"/>
              </a:rPr>
              <a:t>, </a:t>
            </a:r>
            <a:r>
              <a:rPr lang="es-MX" sz="3200" dirty="0" smtClean="0">
                <a:solidFill>
                  <a:srgbClr val="0000CC"/>
                </a:solidFill>
                <a:latin typeface="+mj-lt"/>
                <a:ea typeface="Verdana" panose="020B0604030504040204" pitchFamily="34" charset="0"/>
                <a:cs typeface="Verdana" panose="020B0604030504040204" pitchFamily="34" charset="0"/>
              </a:rPr>
              <a:t>quedando 	asentada </a:t>
            </a:r>
            <a:r>
              <a:rPr lang="es-MX" sz="3200" dirty="0">
                <a:solidFill>
                  <a:srgbClr val="0000CC"/>
                </a:solidFill>
                <a:latin typeface="+mj-lt"/>
                <a:ea typeface="Verdana" panose="020B0604030504040204" pitchFamily="34" charset="0"/>
                <a:cs typeface="Verdana" panose="020B0604030504040204" pitchFamily="34" charset="0"/>
              </a:rPr>
              <a:t>la calificación </a:t>
            </a:r>
            <a:r>
              <a:rPr lang="es-MX" sz="3200" dirty="0" smtClean="0">
                <a:solidFill>
                  <a:srgbClr val="0000CC"/>
                </a:solidFill>
                <a:latin typeface="+mj-lt"/>
                <a:ea typeface="Verdana" panose="020B0604030504040204" pitchFamily="34" charset="0"/>
                <a:cs typeface="Verdana" panose="020B0604030504040204" pitchFamily="34" charset="0"/>
              </a:rPr>
              <a:t>en el </a:t>
            </a:r>
            <a:r>
              <a:rPr lang="es-MX" sz="3200" dirty="0">
                <a:solidFill>
                  <a:srgbClr val="0000CC"/>
                </a:solidFill>
                <a:latin typeface="+mj-lt"/>
                <a:ea typeface="Verdana" panose="020B0604030504040204" pitchFamily="34" charset="0"/>
                <a:cs typeface="Verdana" panose="020B0604030504040204" pitchFamily="34" charset="0"/>
              </a:rPr>
              <a:t>acta </a:t>
            </a:r>
            <a:r>
              <a:rPr lang="es-MX" sz="3200" dirty="0" smtClean="0">
                <a:solidFill>
                  <a:srgbClr val="0000CC"/>
                </a:solidFill>
                <a:latin typeface="+mj-lt"/>
                <a:ea typeface="Verdana" panose="020B0604030504040204" pitchFamily="34" charset="0"/>
                <a:cs typeface="Verdana" panose="020B0604030504040204" pitchFamily="34" charset="0"/>
              </a:rPr>
              <a:t>	correspondiente </a:t>
            </a:r>
            <a:r>
              <a:rPr lang="es-MX" sz="3200" dirty="0">
                <a:solidFill>
                  <a:srgbClr val="0000CC"/>
                </a:solidFill>
                <a:latin typeface="+mj-lt"/>
                <a:ea typeface="Verdana" panose="020B0604030504040204" pitchFamily="34" charset="0"/>
                <a:cs typeface="Verdana" panose="020B0604030504040204" pitchFamily="34" charset="0"/>
              </a:rPr>
              <a:t>al examen por </a:t>
            </a:r>
            <a:r>
              <a:rPr lang="es-MX" sz="3200" dirty="0" smtClean="0">
                <a:solidFill>
                  <a:srgbClr val="0000CC"/>
                </a:solidFill>
                <a:latin typeface="+mj-lt"/>
                <a:ea typeface="Verdana" panose="020B0604030504040204" pitchFamily="34" charset="0"/>
                <a:cs typeface="Verdana" panose="020B0604030504040204" pitchFamily="34" charset="0"/>
              </a:rPr>
              <a:t>	competencia</a:t>
            </a:r>
            <a:r>
              <a:rPr lang="es-MX" sz="3200" dirty="0">
                <a:solidFill>
                  <a:srgbClr val="0000CC"/>
                </a:solidFill>
                <a:latin typeface="+mj-lt"/>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3371361030"/>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908720"/>
            <a:ext cx="8352928" cy="5112568"/>
          </a:xfrm>
        </p:spPr>
        <p:txBody>
          <a:bodyPr>
            <a:normAutofit lnSpcReduction="10000"/>
          </a:bodyPr>
          <a:lstStyle/>
          <a:p>
            <a:pPr marL="722313" indent="-722313" algn="just">
              <a:buNone/>
            </a:pPr>
            <a:endParaRPr lang="es-MX" b="1" dirty="0" smtClean="0">
              <a:solidFill>
                <a:srgbClr val="0000CC"/>
              </a:solidFill>
            </a:endParaRPr>
          </a:p>
          <a:p>
            <a:pPr marL="722313" indent="-722313">
              <a:buNone/>
            </a:pPr>
            <a:r>
              <a:rPr lang="es-MX" sz="3200" dirty="0" smtClean="0">
                <a:solidFill>
                  <a:srgbClr val="0000CC"/>
                </a:solidFill>
                <a:latin typeface="+mj-lt"/>
                <a:ea typeface="Verdana" panose="020B0604030504040204" pitchFamily="34" charset="0"/>
                <a:cs typeface="Verdana" panose="020B0604030504040204" pitchFamily="34" charset="0"/>
              </a:rPr>
              <a:t>VIII. 	Los </a:t>
            </a:r>
            <a:r>
              <a:rPr lang="es-MX" sz="3200" dirty="0">
                <a:solidFill>
                  <a:srgbClr val="0000CC"/>
                </a:solidFill>
                <a:latin typeface="+mj-lt"/>
                <a:ea typeface="Verdana" panose="020B0604030504040204" pitchFamily="34" charset="0"/>
                <a:cs typeface="Verdana" panose="020B0604030504040204" pitchFamily="34" charset="0"/>
              </a:rPr>
              <a:t>créditos cubiertos mediante </a:t>
            </a:r>
            <a:r>
              <a:rPr lang="es-MX" sz="3200" dirty="0" smtClean="0">
                <a:solidFill>
                  <a:srgbClr val="0000CC"/>
                </a:solidFill>
                <a:latin typeface="+mj-lt"/>
                <a:ea typeface="Verdana" panose="020B0604030504040204" pitchFamily="34" charset="0"/>
                <a:cs typeface="Verdana" panose="020B0604030504040204" pitchFamily="34" charset="0"/>
              </a:rPr>
              <a:t>		evaluación </a:t>
            </a:r>
            <a:r>
              <a:rPr lang="es-MX" sz="3200" dirty="0">
                <a:solidFill>
                  <a:srgbClr val="0000CC"/>
                </a:solidFill>
                <a:latin typeface="+mj-lt"/>
                <a:ea typeface="Verdana" panose="020B0604030504040204" pitchFamily="34" charset="0"/>
                <a:cs typeface="Verdana" panose="020B0604030504040204" pitchFamily="34" charset="0"/>
              </a:rPr>
              <a:t>por competencia no se </a:t>
            </a:r>
            <a:r>
              <a:rPr lang="es-MX" sz="3200" dirty="0" smtClean="0">
                <a:solidFill>
                  <a:srgbClr val="0000CC"/>
                </a:solidFill>
                <a:latin typeface="+mj-lt"/>
                <a:ea typeface="Verdana" panose="020B0604030504040204" pitchFamily="34" charset="0"/>
                <a:cs typeface="Verdana" panose="020B0604030504040204" pitchFamily="34" charset="0"/>
              </a:rPr>
              <a:t>	computarán </a:t>
            </a:r>
            <a:r>
              <a:rPr lang="es-MX" sz="3200" dirty="0">
                <a:solidFill>
                  <a:srgbClr val="0000CC"/>
                </a:solidFill>
                <a:latin typeface="+mj-lt"/>
                <a:ea typeface="Verdana" panose="020B0604030504040204" pitchFamily="34" charset="0"/>
                <a:cs typeface="Verdana" panose="020B0604030504040204" pitchFamily="34" charset="0"/>
              </a:rPr>
              <a:t>para efectos de inscripción </a:t>
            </a:r>
            <a:r>
              <a:rPr lang="es-MX" sz="3200" dirty="0" smtClean="0">
                <a:solidFill>
                  <a:srgbClr val="0000CC"/>
                </a:solidFill>
                <a:latin typeface="+mj-lt"/>
                <a:ea typeface="Verdana" panose="020B0604030504040204" pitchFamily="34" charset="0"/>
                <a:cs typeface="Verdana" panose="020B0604030504040204" pitchFamily="34" charset="0"/>
              </a:rPr>
              <a:t>	en </a:t>
            </a:r>
            <a:r>
              <a:rPr lang="es-MX" sz="3200" dirty="0">
                <a:solidFill>
                  <a:srgbClr val="0000CC"/>
                </a:solidFill>
                <a:latin typeface="+mj-lt"/>
                <a:ea typeface="Verdana" panose="020B0604030504040204" pitchFamily="34" charset="0"/>
                <a:cs typeface="Verdana" panose="020B0604030504040204" pitchFamily="34" charset="0"/>
              </a:rPr>
              <a:t>el periodo escolar correspondiente. </a:t>
            </a:r>
          </a:p>
          <a:p>
            <a:pPr marL="722313" indent="-722313">
              <a:buNone/>
            </a:pPr>
            <a:endParaRPr lang="es-MX" sz="3200" b="1" dirty="0" smtClean="0">
              <a:solidFill>
                <a:srgbClr val="0000CC"/>
              </a:solidFill>
              <a:latin typeface="+mj-lt"/>
              <a:ea typeface="Verdana" panose="020B0604030504040204" pitchFamily="34" charset="0"/>
              <a:cs typeface="Verdana" panose="020B0604030504040204" pitchFamily="34" charset="0"/>
            </a:endParaRPr>
          </a:p>
          <a:p>
            <a:pPr marL="722313" indent="-722313">
              <a:buNone/>
            </a:pPr>
            <a:r>
              <a:rPr lang="es-MX" sz="3200" dirty="0" smtClean="0">
                <a:solidFill>
                  <a:srgbClr val="0000CC"/>
                </a:solidFill>
                <a:latin typeface="+mj-lt"/>
                <a:ea typeface="Verdana" panose="020B0604030504040204" pitchFamily="34" charset="0"/>
                <a:cs typeface="Verdana" panose="020B0604030504040204" pitchFamily="34" charset="0"/>
              </a:rPr>
              <a:t>IX.	</a:t>
            </a:r>
            <a:r>
              <a:rPr lang="es-MX" sz="3200" b="1" dirty="0" smtClean="0">
                <a:solidFill>
                  <a:srgbClr val="0000CC"/>
                </a:solidFill>
                <a:latin typeface="+mj-lt"/>
                <a:ea typeface="Verdana" panose="020B0604030504040204" pitchFamily="34" charset="0"/>
                <a:cs typeface="Verdana" panose="020B0604030504040204" pitchFamily="34" charset="0"/>
              </a:rPr>
              <a:t>	</a:t>
            </a:r>
            <a:r>
              <a:rPr lang="es-MX" sz="3200" dirty="0" smtClean="0">
                <a:solidFill>
                  <a:srgbClr val="0000CC"/>
                </a:solidFill>
                <a:latin typeface="+mj-lt"/>
                <a:ea typeface="Verdana" panose="020B0604030504040204" pitchFamily="34" charset="0"/>
                <a:cs typeface="Verdana" panose="020B0604030504040204" pitchFamily="34" charset="0"/>
              </a:rPr>
              <a:t>Para </a:t>
            </a:r>
            <a:r>
              <a:rPr lang="es-MX" sz="3200" dirty="0">
                <a:solidFill>
                  <a:srgbClr val="0000CC"/>
                </a:solidFill>
                <a:latin typeface="+mj-lt"/>
                <a:ea typeface="Verdana" panose="020B0604030504040204" pitchFamily="34" charset="0"/>
                <a:cs typeface="Verdana" panose="020B0604030504040204" pitchFamily="34" charset="0"/>
              </a:rPr>
              <a:t>fines de promedio y de número de </a:t>
            </a:r>
            <a:r>
              <a:rPr lang="es-MX" sz="3200" dirty="0" smtClean="0">
                <a:solidFill>
                  <a:srgbClr val="0000CC"/>
                </a:solidFill>
                <a:latin typeface="+mj-lt"/>
                <a:ea typeface="Verdana" panose="020B0604030504040204" pitchFamily="34" charset="0"/>
                <a:cs typeface="Verdana" panose="020B0604030504040204" pitchFamily="34" charset="0"/>
              </a:rPr>
              <a:t>	evaluaciones </a:t>
            </a:r>
            <a:r>
              <a:rPr lang="es-MX" sz="3200" dirty="0">
                <a:solidFill>
                  <a:srgbClr val="0000CC"/>
                </a:solidFill>
                <a:latin typeface="+mj-lt"/>
                <a:ea typeface="Verdana" panose="020B0604030504040204" pitchFamily="34" charset="0"/>
                <a:cs typeface="Verdana" panose="020B0604030504040204" pitchFamily="34" charset="0"/>
              </a:rPr>
              <a:t>reprobadas se tomará en </a:t>
            </a:r>
            <a:r>
              <a:rPr lang="es-MX" sz="3200" dirty="0" smtClean="0">
                <a:solidFill>
                  <a:srgbClr val="0000CC"/>
                </a:solidFill>
                <a:latin typeface="+mj-lt"/>
                <a:ea typeface="Verdana" panose="020B0604030504040204" pitchFamily="34" charset="0"/>
                <a:cs typeface="Verdana" panose="020B0604030504040204" pitchFamily="34" charset="0"/>
              </a:rPr>
              <a:t>	cuenta </a:t>
            </a:r>
            <a:r>
              <a:rPr lang="es-MX" sz="3200" dirty="0">
                <a:solidFill>
                  <a:srgbClr val="0000CC"/>
                </a:solidFill>
                <a:latin typeface="+mj-lt"/>
                <a:ea typeface="Verdana" panose="020B0604030504040204" pitchFamily="34" charset="0"/>
                <a:cs typeface="Verdana" panose="020B0604030504040204" pitchFamily="34" charset="0"/>
              </a:rPr>
              <a:t>el resultado de la evaluación por </a:t>
            </a:r>
            <a:r>
              <a:rPr lang="es-MX" sz="3200" dirty="0" smtClean="0">
                <a:solidFill>
                  <a:srgbClr val="0000CC"/>
                </a:solidFill>
                <a:latin typeface="+mj-lt"/>
                <a:ea typeface="Verdana" panose="020B0604030504040204" pitchFamily="34" charset="0"/>
                <a:cs typeface="Verdana" panose="020B0604030504040204" pitchFamily="34" charset="0"/>
              </a:rPr>
              <a:t>	competencia.</a:t>
            </a:r>
            <a:endParaRPr lang="es-MX" sz="3200" dirty="0">
              <a:solidFill>
                <a:srgbClr val="0000CC"/>
              </a:solidFill>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52633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31840" y="404664"/>
            <a:ext cx="5341640" cy="936104"/>
          </a:xfrm>
        </p:spPr>
        <p:txBody>
          <a:bodyPr>
            <a:normAutofit fontScale="90000"/>
          </a:bodyPr>
          <a:lstStyle/>
          <a:p>
            <a:r>
              <a:rPr lang="es-ES" dirty="0" smtClean="0">
                <a:solidFill>
                  <a:schemeClr val="accent1">
                    <a:lumMod val="50000"/>
                  </a:schemeClr>
                </a:solidFill>
              </a:rPr>
              <a:t>A manera de cierre</a:t>
            </a:r>
            <a:endParaRPr lang="es-MX" dirty="0">
              <a:solidFill>
                <a:schemeClr val="accent1">
                  <a:lumMod val="50000"/>
                </a:schemeClr>
              </a:solidFill>
            </a:endParaRPr>
          </a:p>
        </p:txBody>
      </p:sp>
      <p:sp>
        <p:nvSpPr>
          <p:cNvPr id="3" name="2 Marcador de contenido"/>
          <p:cNvSpPr>
            <a:spLocks noGrp="1"/>
          </p:cNvSpPr>
          <p:nvPr>
            <p:ph idx="1"/>
          </p:nvPr>
        </p:nvSpPr>
        <p:spPr>
          <a:xfrm>
            <a:off x="683568" y="1844824"/>
            <a:ext cx="7543800" cy="4390256"/>
          </a:xfrm>
        </p:spPr>
        <p:txBody>
          <a:bodyPr>
            <a:normAutofit lnSpcReduction="10000"/>
          </a:bodyPr>
          <a:lstStyle/>
          <a:p>
            <a:r>
              <a:rPr lang="es-ES" sz="3600" dirty="0" smtClean="0">
                <a:solidFill>
                  <a:schemeClr val="accent1">
                    <a:lumMod val="50000"/>
                  </a:schemeClr>
                </a:solidFill>
              </a:rPr>
              <a:t>Es importante conocer el reglamento interno de la Facultad de Química, para tener elementos que apoyen tus decisiones en la trayectoria escolar que decidas. Así como los derechos y obligaciones a que te haces acreedor con el simple hecho de ser alumno de este organismo académico.</a:t>
            </a:r>
            <a:endParaRPr lang="es-MX" sz="3600" dirty="0">
              <a:solidFill>
                <a:schemeClr val="accent1">
                  <a:lumMod val="50000"/>
                </a:schemeClr>
              </a:solidFill>
            </a:endParaRPr>
          </a:p>
        </p:txBody>
      </p:sp>
    </p:spTree>
    <p:extLst>
      <p:ext uri="{BB962C8B-B14F-4D97-AF65-F5344CB8AC3E}">
        <p14:creationId xmlns:p14="http://schemas.microsoft.com/office/powerpoint/2010/main" val="534459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760640"/>
          </a:xfrm>
        </p:spPr>
        <p:txBody>
          <a:bodyPr>
            <a:normAutofit/>
          </a:bodyPr>
          <a:lstStyle/>
          <a:p>
            <a:pPr marL="0" indent="0">
              <a:buNone/>
            </a:pPr>
            <a:r>
              <a:rPr lang="es-MX" sz="3200" b="1" dirty="0">
                <a:solidFill>
                  <a:srgbClr val="0000CC"/>
                </a:solidFill>
                <a:ea typeface="Verdana" pitchFamily="34" charset="0"/>
                <a:cs typeface="Verdana" pitchFamily="34" charset="0"/>
              </a:rPr>
              <a:t>DE LA PERMANENCIA Y PROMOCIÓN EN LOS ESTUDIOS PROFESIONALES </a:t>
            </a:r>
            <a:endParaRPr lang="es-MX" sz="3200" b="1" dirty="0" smtClean="0">
              <a:solidFill>
                <a:srgbClr val="0000CC"/>
              </a:solidFill>
              <a:ea typeface="Verdana" pitchFamily="34" charset="0"/>
              <a:cs typeface="Verdana" pitchFamily="34" charset="0"/>
            </a:endParaRPr>
          </a:p>
          <a:p>
            <a:pPr marL="0" indent="0">
              <a:buNone/>
            </a:pPr>
            <a:endParaRPr lang="es-MX" sz="3200" dirty="0">
              <a:solidFill>
                <a:srgbClr val="0000CC"/>
              </a:solidFill>
              <a:ea typeface="Verdana" pitchFamily="34" charset="0"/>
              <a:cs typeface="Verdana" pitchFamily="34" charset="0"/>
            </a:endParaRPr>
          </a:p>
          <a:p>
            <a:r>
              <a:rPr lang="es-MX" sz="3200" b="1" dirty="0" smtClean="0">
                <a:solidFill>
                  <a:srgbClr val="0000CC"/>
                </a:solidFill>
                <a:ea typeface="Verdana" pitchFamily="34" charset="0"/>
                <a:cs typeface="Verdana" pitchFamily="34" charset="0"/>
              </a:rPr>
              <a:t>Artículo </a:t>
            </a:r>
            <a:r>
              <a:rPr lang="es-MX" sz="3200" b="1" dirty="0">
                <a:solidFill>
                  <a:srgbClr val="0000CC"/>
                </a:solidFill>
                <a:ea typeface="Verdana" pitchFamily="34" charset="0"/>
                <a:cs typeface="Verdana" pitchFamily="34" charset="0"/>
              </a:rPr>
              <a:t>17. </a:t>
            </a:r>
            <a:r>
              <a:rPr lang="es-MX" sz="3200" dirty="0">
                <a:solidFill>
                  <a:srgbClr val="0000CC"/>
                </a:solidFill>
                <a:ea typeface="Verdana" pitchFamily="34" charset="0"/>
                <a:cs typeface="Verdana" pitchFamily="34" charset="0"/>
              </a:rPr>
              <a:t>El alumno sólo podrá cursar hasta en dos ocasiones cada una de las </a:t>
            </a:r>
            <a:r>
              <a:rPr lang="es-MX" sz="3200" dirty="0" smtClean="0">
                <a:solidFill>
                  <a:srgbClr val="0000CC"/>
                </a:solidFill>
                <a:ea typeface="Verdana" pitchFamily="34" charset="0"/>
                <a:cs typeface="Verdana" pitchFamily="34" charset="0"/>
              </a:rPr>
              <a:t>Unidades </a:t>
            </a:r>
            <a:r>
              <a:rPr lang="es-MX" sz="3200" dirty="0">
                <a:solidFill>
                  <a:srgbClr val="0000CC"/>
                </a:solidFill>
                <a:ea typeface="Verdana" pitchFamily="34" charset="0"/>
                <a:cs typeface="Verdana" pitchFamily="34" charset="0"/>
              </a:rPr>
              <a:t>de </a:t>
            </a:r>
            <a:r>
              <a:rPr lang="es-MX" sz="3200" dirty="0" smtClean="0">
                <a:solidFill>
                  <a:srgbClr val="0000CC"/>
                </a:solidFill>
                <a:ea typeface="Verdana" pitchFamily="34" charset="0"/>
                <a:cs typeface="Verdana" pitchFamily="34" charset="0"/>
              </a:rPr>
              <a:t>Aprendizaje (UA) del </a:t>
            </a:r>
            <a:r>
              <a:rPr lang="es-MX" sz="3200" dirty="0">
                <a:solidFill>
                  <a:srgbClr val="0000CC"/>
                </a:solidFill>
                <a:ea typeface="Verdana" pitchFamily="34" charset="0"/>
                <a:cs typeface="Verdana" pitchFamily="34" charset="0"/>
              </a:rPr>
              <a:t>Plan de Estudios Profesionales en el cual se encuentra inscrito</a:t>
            </a:r>
            <a:r>
              <a:rPr lang="es-MX" sz="3200" dirty="0" smtClean="0">
                <a:solidFill>
                  <a:srgbClr val="0000CC"/>
                </a:solidFill>
                <a:ea typeface="Verdana" pitchFamily="34" charset="0"/>
                <a:cs typeface="Verdana" pitchFamily="34" charset="0"/>
              </a:rPr>
              <a:t>.</a:t>
            </a:r>
            <a:endParaRPr lang="es-MX" sz="3200" dirty="0">
              <a:solidFill>
                <a:srgbClr val="0000CC"/>
              </a:solidFill>
              <a:ea typeface="Verdana" pitchFamily="34" charset="0"/>
              <a:cs typeface="Verdana" pitchFamily="34" charset="0"/>
            </a:endParaRPr>
          </a:p>
        </p:txBody>
      </p:sp>
    </p:spTree>
    <p:extLst>
      <p:ext uri="{BB962C8B-B14F-4D97-AF65-F5344CB8AC3E}">
        <p14:creationId xmlns:p14="http://schemas.microsoft.com/office/powerpoint/2010/main" val="65892164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836712"/>
            <a:ext cx="7845776" cy="3010346"/>
          </a:xfrm>
        </p:spPr>
        <p:txBody>
          <a:bodyPr>
            <a:noAutofit/>
          </a:bodyPr>
          <a:lstStyle/>
          <a:p>
            <a:pPr marL="0" indent="0"/>
            <a:r>
              <a:rPr lang="es-ES" sz="3200" dirty="0">
                <a:solidFill>
                  <a:srgbClr val="0000CC"/>
                </a:solidFill>
                <a:latin typeface="Calibri" panose="020F0502020204030204" pitchFamily="34" charset="0"/>
                <a:ea typeface="Verdana" pitchFamily="34" charset="0"/>
                <a:cs typeface="Verdana" pitchFamily="34" charset="0"/>
              </a:rPr>
              <a:t>Unidad 1. principales elementos del plan de estudios</a:t>
            </a:r>
            <a:r>
              <a:rPr lang="es-MX" sz="3200" dirty="0">
                <a:solidFill>
                  <a:srgbClr val="0000CC"/>
                </a:solidFill>
                <a:latin typeface="Calibri" panose="020F0502020204030204" pitchFamily="34" charset="0"/>
                <a:ea typeface="Verdana" pitchFamily="34" charset="0"/>
                <a:cs typeface="Verdana" pitchFamily="34" charset="0"/>
              </a:rPr>
              <a:t/>
            </a:r>
            <a:br>
              <a:rPr lang="es-MX" sz="3200" dirty="0">
                <a:solidFill>
                  <a:srgbClr val="0000CC"/>
                </a:solidFill>
                <a:latin typeface="Calibri" panose="020F0502020204030204" pitchFamily="34" charset="0"/>
                <a:ea typeface="Verdana" pitchFamily="34" charset="0"/>
                <a:cs typeface="Verdana" pitchFamily="34" charset="0"/>
              </a:rPr>
            </a:br>
            <a:r>
              <a:rPr lang="es-ES" sz="3200" dirty="0">
                <a:solidFill>
                  <a:srgbClr val="0000CC"/>
                </a:solidFill>
                <a:latin typeface="Calibri" panose="020F0502020204030204" pitchFamily="34" charset="0"/>
                <a:ea typeface="Verdana" pitchFamily="34" charset="0"/>
                <a:cs typeface="Verdana" pitchFamily="34" charset="0"/>
              </a:rPr>
              <a:t>1.3. aspectos organizacionales y normatividad</a:t>
            </a:r>
            <a:br>
              <a:rPr lang="es-ES" sz="3200" dirty="0">
                <a:solidFill>
                  <a:srgbClr val="0000CC"/>
                </a:solidFill>
                <a:latin typeface="Calibri" panose="020F0502020204030204" pitchFamily="34" charset="0"/>
                <a:ea typeface="Verdana" pitchFamily="34" charset="0"/>
                <a:cs typeface="Verdana" pitchFamily="34" charset="0"/>
              </a:rPr>
            </a:br>
            <a:r>
              <a:rPr lang="es-MX" sz="3200" dirty="0" smtClean="0">
                <a:solidFill>
                  <a:srgbClr val="0000CC"/>
                </a:solidFill>
                <a:latin typeface="Calibri" panose="020F0502020204030204" pitchFamily="34" charset="0"/>
              </a:rPr>
              <a:t/>
            </a:r>
            <a:br>
              <a:rPr lang="es-MX" sz="3200" dirty="0" smtClean="0">
                <a:solidFill>
                  <a:srgbClr val="0000CC"/>
                </a:solidFill>
                <a:latin typeface="Calibri" panose="020F0502020204030204" pitchFamily="34" charset="0"/>
              </a:rPr>
            </a:br>
            <a:r>
              <a:rPr lang="es-MX" sz="3200" dirty="0" smtClean="0">
                <a:solidFill>
                  <a:srgbClr val="0000CC"/>
                </a:solidFill>
                <a:latin typeface="Calibri" panose="020F0502020204030204" pitchFamily="34" charset="0"/>
              </a:rPr>
              <a:t>UA: </a:t>
            </a:r>
            <a:r>
              <a:rPr lang="es-ES" sz="3200" dirty="0" smtClean="0">
                <a:solidFill>
                  <a:srgbClr val="0000CC"/>
                </a:solidFill>
                <a:latin typeface="Calibri" panose="020F0502020204030204" pitchFamily="34" charset="0"/>
              </a:rPr>
              <a:t>Ciencia, tecnología y sociedad</a:t>
            </a:r>
            <a:endParaRPr lang="es-MX" sz="3200" dirty="0">
              <a:latin typeface="Calibri" panose="020F0502020204030204" pitchFamily="34" charset="0"/>
            </a:endParaRPr>
          </a:p>
        </p:txBody>
      </p:sp>
      <p:sp>
        <p:nvSpPr>
          <p:cNvPr id="3" name="2 Marcador de contenido"/>
          <p:cNvSpPr>
            <a:spLocks noGrp="1"/>
          </p:cNvSpPr>
          <p:nvPr>
            <p:ph idx="1"/>
          </p:nvPr>
        </p:nvSpPr>
        <p:spPr>
          <a:xfrm>
            <a:off x="2555776" y="4725144"/>
            <a:ext cx="6357392" cy="1324744"/>
          </a:xfrm>
        </p:spPr>
        <p:txBody>
          <a:bodyPr>
            <a:normAutofit/>
          </a:bodyPr>
          <a:lstStyle/>
          <a:p>
            <a:pPr marL="0" indent="0" algn="r">
              <a:buNone/>
            </a:pPr>
            <a:r>
              <a:rPr lang="es-ES" sz="2800" dirty="0" smtClean="0">
                <a:solidFill>
                  <a:srgbClr val="0000CC"/>
                </a:solidFill>
                <a:latin typeface="Calibri" panose="020F0502020204030204" pitchFamily="34" charset="0"/>
              </a:rPr>
              <a:t>Dra. en Ed. Guadalupe Mirella Maya López</a:t>
            </a:r>
            <a:endParaRPr lang="es-ES" sz="2800" dirty="0">
              <a:solidFill>
                <a:srgbClr val="0000CC"/>
              </a:solidFill>
              <a:latin typeface="Calibri" panose="020F0502020204030204" pitchFamily="34" charset="0"/>
            </a:endParaRPr>
          </a:p>
          <a:p>
            <a:pPr marL="0" indent="0" algn="r">
              <a:buNone/>
            </a:pPr>
            <a:r>
              <a:rPr lang="es-ES" sz="2800" dirty="0" smtClean="0">
                <a:solidFill>
                  <a:srgbClr val="0000CC"/>
                </a:solidFill>
                <a:latin typeface="Calibri" panose="020F0502020204030204" pitchFamily="34" charset="0"/>
              </a:rPr>
              <a:t>Agosto, 2016</a:t>
            </a:r>
            <a:endParaRPr lang="es-MX" sz="2800" dirty="0">
              <a:solidFill>
                <a:srgbClr val="0000CC"/>
              </a:solidFill>
              <a:latin typeface="Calibri" panose="020F0502020204030204" pitchFamily="34" charset="0"/>
            </a:endParaRPr>
          </a:p>
        </p:txBody>
      </p:sp>
    </p:spTree>
    <p:extLst>
      <p:ext uri="{BB962C8B-B14F-4D97-AF65-F5344CB8AC3E}">
        <p14:creationId xmlns:p14="http://schemas.microsoft.com/office/powerpoint/2010/main" val="3033163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556792"/>
            <a:ext cx="8147248" cy="4176464"/>
          </a:xfrm>
        </p:spPr>
        <p:txBody>
          <a:bodyPr>
            <a:normAutofit lnSpcReduction="10000"/>
          </a:bodyPr>
          <a:lstStyle/>
          <a:p>
            <a:pPr marL="0" indent="0">
              <a:buNone/>
            </a:pPr>
            <a:r>
              <a:rPr lang="es-MX" sz="3600" dirty="0">
                <a:solidFill>
                  <a:srgbClr val="0000CC"/>
                </a:solidFill>
                <a:ea typeface="Verdana" pitchFamily="34" charset="0"/>
                <a:cs typeface="Verdana" pitchFamily="34" charset="0"/>
              </a:rPr>
              <a:t> Causará baja reglamentaria el alumno que no apruebe una UA obligatoria al concluir las evaluaciones de la segunda oportunidad. </a:t>
            </a:r>
          </a:p>
          <a:p>
            <a:pPr marL="0" indent="0">
              <a:buNone/>
            </a:pPr>
            <a:r>
              <a:rPr lang="es-MX" sz="3600" dirty="0" smtClean="0">
                <a:solidFill>
                  <a:srgbClr val="0000CC"/>
                </a:solidFill>
                <a:ea typeface="Verdana" pitchFamily="34" charset="0"/>
                <a:cs typeface="Verdana" pitchFamily="34" charset="0"/>
              </a:rPr>
              <a:t>Las UA optativas </a:t>
            </a:r>
            <a:r>
              <a:rPr lang="es-MX" sz="3600" dirty="0">
                <a:solidFill>
                  <a:srgbClr val="0000CC"/>
                </a:solidFill>
                <a:ea typeface="Verdana" pitchFamily="34" charset="0"/>
                <a:cs typeface="Verdana" pitchFamily="34" charset="0"/>
              </a:rPr>
              <a:t>no aprobadas en segunda oportunidad no causarán baja en los estudios, pero se computarán para efectos del número total de reprobadas</a:t>
            </a:r>
            <a:r>
              <a:rPr lang="es-MX" sz="3600" dirty="0" smtClean="0">
                <a:solidFill>
                  <a:srgbClr val="0000CC"/>
                </a:solidFill>
                <a:ea typeface="Verdana" pitchFamily="34" charset="0"/>
                <a:cs typeface="Verdana" pitchFamily="34" charset="0"/>
              </a:rPr>
              <a:t>.</a:t>
            </a:r>
            <a:endParaRPr lang="es-MX" sz="3600" dirty="0">
              <a:solidFill>
                <a:srgbClr val="0000CC"/>
              </a:solidFill>
              <a:ea typeface="Verdana" pitchFamily="34" charset="0"/>
              <a:cs typeface="Verdana" pitchFamily="34" charset="0"/>
            </a:endParaRPr>
          </a:p>
        </p:txBody>
      </p:sp>
    </p:spTree>
    <p:extLst>
      <p:ext uri="{BB962C8B-B14F-4D97-AF65-F5344CB8AC3E}">
        <p14:creationId xmlns:p14="http://schemas.microsoft.com/office/powerpoint/2010/main" val="284669524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764704"/>
            <a:ext cx="2677344" cy="792088"/>
          </a:xfrm>
        </p:spPr>
        <p:txBody>
          <a:bodyPr>
            <a:normAutofit/>
          </a:bodyPr>
          <a:lstStyle/>
          <a:p>
            <a:r>
              <a:rPr lang="es-ES" sz="3600" dirty="0" smtClean="0">
                <a:solidFill>
                  <a:srgbClr val="A10101"/>
                </a:solidFill>
              </a:rPr>
              <a:t>Ejercicio 1: </a:t>
            </a:r>
            <a:endParaRPr lang="es-MX" sz="3600" dirty="0">
              <a:solidFill>
                <a:srgbClr val="A10101"/>
              </a:solidFill>
            </a:endParaRPr>
          </a:p>
        </p:txBody>
      </p:sp>
      <p:sp>
        <p:nvSpPr>
          <p:cNvPr id="3" name="2 Marcador de contenido"/>
          <p:cNvSpPr>
            <a:spLocks noGrp="1"/>
          </p:cNvSpPr>
          <p:nvPr>
            <p:ph idx="1"/>
          </p:nvPr>
        </p:nvSpPr>
        <p:spPr>
          <a:xfrm>
            <a:off x="3851920" y="1124744"/>
            <a:ext cx="4968552" cy="4464496"/>
          </a:xfrm>
        </p:spPr>
        <p:txBody>
          <a:bodyPr>
            <a:noAutofit/>
          </a:bodyPr>
          <a:lstStyle/>
          <a:p>
            <a:r>
              <a:rPr lang="es-ES" sz="3200" dirty="0" smtClean="0">
                <a:solidFill>
                  <a:schemeClr val="accent1">
                    <a:lumMod val="75000"/>
                  </a:schemeClr>
                </a:solidFill>
              </a:rPr>
              <a:t>Busca información que te permita conocer si este artículo se ha aplicado o bien si no se ha cumplido y reporta en qué licenciatura y periodo escolar ha sucedido.</a:t>
            </a:r>
            <a:endParaRPr lang="es-MX" sz="3200" dirty="0">
              <a:solidFill>
                <a:schemeClr val="accent1">
                  <a:lumMod val="75000"/>
                </a:schemeClr>
              </a:solidFill>
            </a:endParaRPr>
          </a:p>
        </p:txBody>
      </p:sp>
      <p:pic>
        <p:nvPicPr>
          <p:cNvPr id="4" name="Picture 2" descr="C:\Users\Usuario-6\AppData\Local\Microsoft\Windows\Temporary Internet Files\Content.IE5\I00K6CX4\MP90042656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068960"/>
            <a:ext cx="3189587" cy="2843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2989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685800"/>
            <a:ext cx="7543800" cy="5191472"/>
          </a:xfrm>
        </p:spPr>
        <p:txBody>
          <a:bodyPr>
            <a:normAutofit/>
          </a:bodyPr>
          <a:lstStyle/>
          <a:p>
            <a:r>
              <a:rPr lang="es-MX" sz="3200" b="1" dirty="0">
                <a:solidFill>
                  <a:srgbClr val="0000CC"/>
                </a:solidFill>
                <a:ea typeface="Verdana" pitchFamily="34" charset="0"/>
                <a:cs typeface="Verdana" pitchFamily="34" charset="0"/>
              </a:rPr>
              <a:t>Artículo 18. </a:t>
            </a:r>
            <a:r>
              <a:rPr lang="es-MX" sz="3200" dirty="0">
                <a:solidFill>
                  <a:srgbClr val="0000CC"/>
                </a:solidFill>
                <a:ea typeface="Verdana" pitchFamily="34" charset="0"/>
                <a:cs typeface="Verdana" pitchFamily="34" charset="0"/>
              </a:rPr>
              <a:t>Los alumnos podrán renunciar a su inscripción de las </a:t>
            </a:r>
            <a:r>
              <a:rPr lang="es-MX" sz="3200" dirty="0" smtClean="0">
                <a:solidFill>
                  <a:srgbClr val="0000CC"/>
                </a:solidFill>
                <a:ea typeface="Verdana" pitchFamily="34" charset="0"/>
                <a:cs typeface="Verdana" pitchFamily="34" charset="0"/>
              </a:rPr>
              <a:t>UA mediante </a:t>
            </a:r>
            <a:r>
              <a:rPr lang="es-MX" sz="3200" dirty="0">
                <a:solidFill>
                  <a:srgbClr val="0000CC"/>
                </a:solidFill>
                <a:ea typeface="Verdana" pitchFamily="34" charset="0"/>
                <a:cs typeface="Verdana" pitchFamily="34" charset="0"/>
              </a:rPr>
              <a:t>la presentación de una solicitud por escrito ante la Dirección de la Facultad, dentro del término de 8 semanas, contadas a partir del primer día de clases del periodo escolar que corresponda, en cuyo caso no contará dicha inscripción. </a:t>
            </a:r>
            <a:endParaRPr lang="es-MX" dirty="0"/>
          </a:p>
        </p:txBody>
      </p:sp>
    </p:spTree>
    <p:extLst>
      <p:ext uri="{BB962C8B-B14F-4D97-AF65-F5344CB8AC3E}">
        <p14:creationId xmlns:p14="http://schemas.microsoft.com/office/powerpoint/2010/main" val="2568365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1124744"/>
            <a:ext cx="8229600" cy="4680520"/>
          </a:xfrm>
        </p:spPr>
        <p:txBody>
          <a:bodyPr>
            <a:noAutofit/>
          </a:bodyPr>
          <a:lstStyle/>
          <a:p>
            <a:pPr marL="0" indent="0">
              <a:buNone/>
            </a:pPr>
            <a:r>
              <a:rPr lang="es-MX" sz="3200" dirty="0">
                <a:solidFill>
                  <a:srgbClr val="0000CC"/>
                </a:solidFill>
                <a:ea typeface="Verdana" pitchFamily="34" charset="0"/>
                <a:cs typeface="Verdana" pitchFamily="34" charset="0"/>
              </a:rPr>
              <a:t>En todo caso, deberá acompañarse a la solicitud, el visto bueno del tutor. </a:t>
            </a:r>
            <a:endParaRPr lang="es-MX" sz="3200" dirty="0" smtClean="0">
              <a:solidFill>
                <a:srgbClr val="0000CC"/>
              </a:solidFill>
              <a:ea typeface="Verdana" pitchFamily="34" charset="0"/>
              <a:cs typeface="Verdana" pitchFamily="34" charset="0"/>
            </a:endParaRPr>
          </a:p>
          <a:p>
            <a:pPr marL="0" indent="0">
              <a:buNone/>
            </a:pPr>
            <a:endParaRPr lang="es-MX" sz="3200" dirty="0">
              <a:solidFill>
                <a:srgbClr val="0000CC"/>
              </a:solidFill>
              <a:ea typeface="Verdana" pitchFamily="34" charset="0"/>
              <a:cs typeface="Verdana" pitchFamily="34" charset="0"/>
            </a:endParaRPr>
          </a:p>
          <a:p>
            <a:pPr marL="0" indent="0">
              <a:buNone/>
            </a:pPr>
            <a:r>
              <a:rPr lang="es-MX" sz="3200" dirty="0" smtClean="0">
                <a:solidFill>
                  <a:srgbClr val="0000CC"/>
                </a:solidFill>
                <a:ea typeface="Verdana" pitchFamily="34" charset="0"/>
                <a:cs typeface="Verdana" pitchFamily="34" charset="0"/>
              </a:rPr>
              <a:t>Se </a:t>
            </a:r>
            <a:r>
              <a:rPr lang="es-MX" sz="3200" dirty="0">
                <a:solidFill>
                  <a:srgbClr val="0000CC"/>
                </a:solidFill>
                <a:ea typeface="Verdana" pitchFamily="34" charset="0"/>
                <a:cs typeface="Verdana" pitchFamily="34" charset="0"/>
              </a:rPr>
              <a:t>entenderá que renuncian a su derecho de inscripción los aspirantes o alumnos que no concluyan los trámites correspondientes en las fechas que al efecto se establezcan</a:t>
            </a:r>
            <a:r>
              <a:rPr lang="es-MX" sz="3200" dirty="0" smtClean="0">
                <a:solidFill>
                  <a:srgbClr val="0000CC"/>
                </a:solidFill>
                <a:ea typeface="Verdana" pitchFamily="34" charset="0"/>
                <a:cs typeface="Verdana" pitchFamily="34" charset="0"/>
              </a:rPr>
              <a:t>.</a:t>
            </a:r>
            <a:endParaRPr lang="es-MX" sz="3200" dirty="0">
              <a:solidFill>
                <a:srgbClr val="0000CC"/>
              </a:solidFill>
              <a:ea typeface="Verdana" pitchFamily="34" charset="0"/>
              <a:cs typeface="Verdana" pitchFamily="34" charset="0"/>
            </a:endParaRPr>
          </a:p>
        </p:txBody>
      </p:sp>
    </p:spTree>
    <p:extLst>
      <p:ext uri="{BB962C8B-B14F-4D97-AF65-F5344CB8AC3E}">
        <p14:creationId xmlns:p14="http://schemas.microsoft.com/office/powerpoint/2010/main" val="55473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408</TotalTime>
  <Words>2079</Words>
  <Application>Microsoft Office PowerPoint</Application>
  <PresentationFormat>Presentación en pantalla (4:3)</PresentationFormat>
  <Paragraphs>177</Paragraphs>
  <Slides>50</Slides>
  <Notes>50</Notes>
  <HiddenSlides>0</HiddenSlides>
  <MMClips>0</MMClips>
  <ScaleCrop>false</ScaleCrop>
  <HeadingPairs>
    <vt:vector size="4" baseType="variant">
      <vt:variant>
        <vt:lpstr>Tema</vt:lpstr>
      </vt:variant>
      <vt:variant>
        <vt:i4>1</vt:i4>
      </vt:variant>
      <vt:variant>
        <vt:lpstr>Títulos de diapositiva</vt:lpstr>
      </vt:variant>
      <vt:variant>
        <vt:i4>50</vt:i4>
      </vt:variant>
    </vt:vector>
  </HeadingPairs>
  <TitlesOfParts>
    <vt:vector size="51" baseType="lpstr">
      <vt:lpstr>NewsPrint</vt:lpstr>
      <vt:lpstr>Presentación de PowerPoint</vt:lpstr>
      <vt:lpstr>Contenido: </vt:lpstr>
      <vt:lpstr>Presentación de PowerPoint</vt:lpstr>
      <vt:lpstr>Presentación de PowerPoint</vt:lpstr>
      <vt:lpstr>Presentación de PowerPoint</vt:lpstr>
      <vt:lpstr>Presentación de PowerPoint</vt:lpstr>
      <vt:lpstr>Ejercicio 1: </vt:lpstr>
      <vt:lpstr>Presentación de PowerPoint</vt:lpstr>
      <vt:lpstr>Presentación de PowerPoint</vt:lpstr>
      <vt:lpstr>Ejercicio 2:</vt:lpstr>
      <vt:lpstr>Artículo 19. Quienes interrumpan sus estudios podrán adquirir por otra sola ocasión la calidad de alumnos, debiendo sujetarse al Plan de Estudios vigente a la fecha de su reingreso. En caso de una interrupción mayor de tres años consecutivos, deberán inscribirse al primer semestre, cubriendo los mismos requisitos que un alumno de nuevo ingreso, cursando todas las UA del plan de estudios vigente. </vt:lpstr>
      <vt:lpstr>Artículo 20. Cuando algún alumno acumule 20 evaluaciones reprobadas en las UA obligatorias u optativas…, sean de carácter ordinario, extraordinario, a título de suficiencia, o especiales se cancelará en forma definitiva su matrícula del correspondiente programa educativo; en todo caso, podrá solicitar su inscripción a otros programas educativos que se impartan en la Facultad, en otros Organismos Académicos o Centros Universitarios, debiendo cubrir los mismos requisitos que un alumno de nuevo ingreso. </vt:lpstr>
      <vt:lpstr>Presentación de PowerPoint</vt:lpstr>
      <vt:lpstr> Artículo 21. Será promovido como alumno regular al periodo inmediato superior aquel que haya aprobado todas las UA del periodo escolar anterior.   Cuando haya reprobado una UA obligatoria u optativa en primera oportunidad, será promovido como alumno irregular. </vt:lpstr>
      <vt:lpstr>Presentación de PowerPoint</vt:lpstr>
      <vt:lpstr>Ejercicio 3:</vt:lpstr>
      <vt:lpstr>DE LA EVALUACIÓN DEL APRENDIZAJE </vt:lpstr>
      <vt:lpstr>Ejercicio 4:</vt:lpstr>
      <vt:lpstr>Artículo 23. Las evaluaciones correspondientes a cada periodo escolar, se realizarán en las instalaciones de la Facultad; en las fechas que al efecto establezca el Consejo de Gobierno, previo acuerdo del Consejo Académico.   Excepcionalmente y por causas de fuerza mayor, la Dirección de la Facultad autorizará que se efectúen en un lugar y fecha distintos a los previamente acordados.</vt:lpstr>
      <vt:lpstr>Ejercicio 5:</vt:lpstr>
      <vt:lpstr>Presentación de PowerPoint</vt:lpstr>
      <vt:lpstr>Presentación de PowerPoint</vt:lpstr>
      <vt:lpstr>Presentación de PowerPoint</vt:lpstr>
      <vt:lpstr>Presentación de PowerPoint</vt:lpstr>
      <vt:lpstr>Ejercicio 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Ejercicio 7:</vt:lpstr>
      <vt:lpstr>DE LA EVALUACIÓN POR COMPETENCIA </vt:lpstr>
      <vt:lpstr>Presentación de PowerPoint</vt:lpstr>
      <vt:lpstr>Presentación de PowerPoint</vt:lpstr>
      <vt:lpstr>Presentación de PowerPoint</vt:lpstr>
      <vt:lpstr>A manera de cierre</vt:lpstr>
      <vt:lpstr>Unidad 1. principales elementos del plan de estudios 1.3. aspectos organizacionales y normatividad  UA: Ciencia, tecnología y sociedad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REGLAMENTO INTERNO DE LA FACULTAD DE QUÍMICA  DE LA UNIVERSIDAD AUTÓNOMA DEL ESTADO DE MÉXICO</dc:title>
  <dc:creator>Usuario-6</dc:creator>
  <cp:lastModifiedBy>Usuario-6</cp:lastModifiedBy>
  <cp:revision>37</cp:revision>
  <cp:lastPrinted>2015-09-04T20:44:39Z</cp:lastPrinted>
  <dcterms:created xsi:type="dcterms:W3CDTF">2012-08-20T19:50:17Z</dcterms:created>
  <dcterms:modified xsi:type="dcterms:W3CDTF">2016-10-10T22:19:02Z</dcterms:modified>
</cp:coreProperties>
</file>