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312" r:id="rId3"/>
    <p:sldId id="257" r:id="rId4"/>
    <p:sldId id="313" r:id="rId5"/>
    <p:sldId id="262" r:id="rId6"/>
    <p:sldId id="268" r:id="rId7"/>
    <p:sldId id="269" r:id="rId8"/>
    <p:sldId id="267" r:id="rId9"/>
    <p:sldId id="270" r:id="rId10"/>
    <p:sldId id="271" r:id="rId11"/>
    <p:sldId id="265" r:id="rId12"/>
    <p:sldId id="266" r:id="rId13"/>
    <p:sldId id="310" r:id="rId14"/>
    <p:sldId id="296" r:id="rId15"/>
    <p:sldId id="307" r:id="rId16"/>
    <p:sldId id="295" r:id="rId17"/>
    <p:sldId id="301" r:id="rId18"/>
    <p:sldId id="298" r:id="rId19"/>
    <p:sldId id="300" r:id="rId20"/>
    <p:sldId id="309" r:id="rId21"/>
    <p:sldId id="299" r:id="rId22"/>
    <p:sldId id="316" r:id="rId23"/>
    <p:sldId id="294" r:id="rId24"/>
    <p:sldId id="275" r:id="rId25"/>
    <p:sldId id="311" r:id="rId26"/>
    <p:sldId id="302" r:id="rId27"/>
    <p:sldId id="280" r:id="rId28"/>
    <p:sldId id="303" r:id="rId29"/>
    <p:sldId id="308" r:id="rId30"/>
    <p:sldId id="305" r:id="rId31"/>
    <p:sldId id="276" r:id="rId32"/>
    <p:sldId id="315" r:id="rId33"/>
    <p:sldId id="317" r:id="rId34"/>
    <p:sldId id="282" r:id="rId35"/>
    <p:sldId id="284" r:id="rId36"/>
    <p:sldId id="285" r:id="rId37"/>
    <p:sldId id="274" r:id="rId38"/>
    <p:sldId id="319" r:id="rId39"/>
    <p:sldId id="321" r:id="rId40"/>
    <p:sldId id="320" r:id="rId41"/>
    <p:sldId id="323" r:id="rId42"/>
    <p:sldId id="324" r:id="rId43"/>
    <p:sldId id="325" r:id="rId44"/>
    <p:sldId id="318" r:id="rId45"/>
  </p:sldIdLst>
  <p:sldSz cx="9144000" cy="6858000" type="screen4x3"/>
  <p:notesSz cx="6954838" cy="93091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E15"/>
    <a:srgbClr val="007635"/>
    <a:srgbClr val="600000"/>
    <a:srgbClr val="2F1630"/>
    <a:srgbClr val="4521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5" d="100"/>
          <a:sy n="55" d="100"/>
        </p:scale>
        <p:origin x="-442" y="-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B2E44E-B168-443A-902A-708A807BC2FB}"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39D9B818-4B45-4CE7-ACBB-B0DCEEA3AE99}">
      <dgm:prSet phldrT="[Texto]" custT="1"/>
      <dgm:spPr/>
      <dgm:t>
        <a:bodyPr/>
        <a:lstStyle/>
        <a:p>
          <a:r>
            <a:rPr lang="es-ES" sz="2800" dirty="0" smtClean="0"/>
            <a:t>Átomo </a:t>
          </a:r>
        </a:p>
      </dgm:t>
    </dgm:pt>
    <dgm:pt modelId="{A16012C5-6103-4CEB-A012-790CBE0EEB71}" type="parTrans" cxnId="{EA10F0D6-C2D3-435B-BB5C-6804910A9042}">
      <dgm:prSet/>
      <dgm:spPr/>
      <dgm:t>
        <a:bodyPr/>
        <a:lstStyle/>
        <a:p>
          <a:endParaRPr lang="es-MX"/>
        </a:p>
      </dgm:t>
    </dgm:pt>
    <dgm:pt modelId="{DF8E64E1-831F-4AC3-AED1-E6A64FE9A018}" type="sibTrans" cxnId="{EA10F0D6-C2D3-435B-BB5C-6804910A9042}">
      <dgm:prSet/>
      <dgm:spPr/>
      <dgm:t>
        <a:bodyPr/>
        <a:lstStyle/>
        <a:p>
          <a:endParaRPr lang="es-MX"/>
        </a:p>
      </dgm:t>
    </dgm:pt>
    <dgm:pt modelId="{775FB70C-8BD8-4692-8A5A-858A36FA58CC}">
      <dgm:prSet phldrT="[Texto]" custT="1"/>
      <dgm:spPr/>
      <dgm:t>
        <a:bodyPr/>
        <a:lstStyle/>
        <a:p>
          <a:r>
            <a:rPr lang="es-ES" sz="2800" dirty="0" smtClean="0"/>
            <a:t>Electrón </a:t>
          </a:r>
          <a:endParaRPr lang="es-MX" sz="2800" dirty="0"/>
        </a:p>
      </dgm:t>
    </dgm:pt>
    <dgm:pt modelId="{B5A9B52B-E177-46D9-8692-CD3C2EE67866}" type="parTrans" cxnId="{25472206-A7AA-48B6-A1BB-7471E8AD8FC2}">
      <dgm:prSet/>
      <dgm:spPr/>
      <dgm:t>
        <a:bodyPr/>
        <a:lstStyle/>
        <a:p>
          <a:endParaRPr lang="es-MX"/>
        </a:p>
      </dgm:t>
    </dgm:pt>
    <dgm:pt modelId="{8C1550AE-CDFE-4CB2-8289-AF3F422AA232}" type="sibTrans" cxnId="{25472206-A7AA-48B6-A1BB-7471E8AD8FC2}">
      <dgm:prSet/>
      <dgm:spPr/>
      <dgm:t>
        <a:bodyPr/>
        <a:lstStyle/>
        <a:p>
          <a:endParaRPr lang="es-MX"/>
        </a:p>
      </dgm:t>
    </dgm:pt>
    <dgm:pt modelId="{D077594D-02BA-4976-A18A-7E22E57AE80B}">
      <dgm:prSet phldrT="[Texto]" custT="1"/>
      <dgm:spPr/>
      <dgm:t>
        <a:bodyPr/>
        <a:lstStyle/>
        <a:p>
          <a:r>
            <a:rPr lang="es-ES" sz="2800" dirty="0" smtClean="0"/>
            <a:t>Protón  </a:t>
          </a:r>
          <a:endParaRPr lang="es-MX" sz="2800" dirty="0"/>
        </a:p>
      </dgm:t>
    </dgm:pt>
    <dgm:pt modelId="{E3699CE9-8E06-46E3-8A0F-ADADEB0E9656}" type="parTrans" cxnId="{543D66CD-59B3-4E54-8F4B-A97BBF21E90C}">
      <dgm:prSet/>
      <dgm:spPr/>
      <dgm:t>
        <a:bodyPr/>
        <a:lstStyle/>
        <a:p>
          <a:endParaRPr lang="es-MX"/>
        </a:p>
      </dgm:t>
    </dgm:pt>
    <dgm:pt modelId="{D29EE069-5FB2-4D95-8067-EADBB6EFD280}" type="sibTrans" cxnId="{543D66CD-59B3-4E54-8F4B-A97BBF21E90C}">
      <dgm:prSet/>
      <dgm:spPr/>
      <dgm:t>
        <a:bodyPr/>
        <a:lstStyle/>
        <a:p>
          <a:endParaRPr lang="es-MX"/>
        </a:p>
      </dgm:t>
    </dgm:pt>
    <dgm:pt modelId="{5267B09B-2663-4328-9F57-F6C0F8BDAB18}">
      <dgm:prSet phldrT="[Texto]" custT="1"/>
      <dgm:spPr/>
      <dgm:t>
        <a:bodyPr/>
        <a:lstStyle/>
        <a:p>
          <a:r>
            <a:rPr lang="es-ES" sz="2800" dirty="0" smtClean="0"/>
            <a:t>Neutrón </a:t>
          </a:r>
          <a:endParaRPr lang="es-MX" sz="2800" dirty="0"/>
        </a:p>
      </dgm:t>
    </dgm:pt>
    <dgm:pt modelId="{D36EDDE9-D846-4E72-BED9-6ED0C3107FF3}" type="parTrans" cxnId="{9E7DA322-1635-4A33-9554-DB94020C154C}">
      <dgm:prSet/>
      <dgm:spPr/>
      <dgm:t>
        <a:bodyPr/>
        <a:lstStyle/>
        <a:p>
          <a:endParaRPr lang="es-MX"/>
        </a:p>
      </dgm:t>
    </dgm:pt>
    <dgm:pt modelId="{2252143D-38FD-4094-9409-B68E346DBEB6}" type="sibTrans" cxnId="{9E7DA322-1635-4A33-9554-DB94020C154C}">
      <dgm:prSet/>
      <dgm:spPr/>
      <dgm:t>
        <a:bodyPr/>
        <a:lstStyle/>
        <a:p>
          <a:endParaRPr lang="es-MX"/>
        </a:p>
      </dgm:t>
    </dgm:pt>
    <dgm:pt modelId="{FBE3FE72-E498-4806-A401-DE9C2444822B}">
      <dgm:prSet custT="1"/>
      <dgm:spPr/>
      <dgm:t>
        <a:bodyPr/>
        <a:lstStyle/>
        <a:p>
          <a:r>
            <a:rPr lang="es-ES" sz="2800" dirty="0" smtClean="0"/>
            <a:t>Masa </a:t>
          </a:r>
        </a:p>
        <a:p>
          <a:r>
            <a:rPr lang="es-ES" sz="2800" dirty="0" smtClean="0"/>
            <a:t>atómica </a:t>
          </a:r>
        </a:p>
      </dgm:t>
    </dgm:pt>
    <dgm:pt modelId="{4BF5183B-B8D8-405B-8279-98F2A95B5ABD}" type="parTrans" cxnId="{B9674650-6171-4553-9A3A-7D96BEDA4491}">
      <dgm:prSet/>
      <dgm:spPr/>
      <dgm:t>
        <a:bodyPr/>
        <a:lstStyle/>
        <a:p>
          <a:endParaRPr lang="es-MX"/>
        </a:p>
      </dgm:t>
    </dgm:pt>
    <dgm:pt modelId="{DA2A59D2-4390-4BC0-A006-E31B935C70BF}" type="sibTrans" cxnId="{B9674650-6171-4553-9A3A-7D96BEDA4491}">
      <dgm:prSet/>
      <dgm:spPr/>
      <dgm:t>
        <a:bodyPr/>
        <a:lstStyle/>
        <a:p>
          <a:endParaRPr lang="es-MX"/>
        </a:p>
      </dgm:t>
    </dgm:pt>
    <dgm:pt modelId="{7D22E69B-891D-4152-AE10-5655177D3B7B}">
      <dgm:prSet/>
      <dgm:spPr/>
      <dgm:t>
        <a:bodyPr/>
        <a:lstStyle/>
        <a:p>
          <a:r>
            <a:rPr lang="es-ES" dirty="0" smtClean="0"/>
            <a:t>Determinan </a:t>
          </a:r>
        </a:p>
        <a:p>
          <a:r>
            <a:rPr lang="es-ES" dirty="0" smtClean="0"/>
            <a:t>Elementos </a:t>
          </a:r>
          <a:endParaRPr lang="es-MX" dirty="0"/>
        </a:p>
      </dgm:t>
    </dgm:pt>
    <dgm:pt modelId="{2055B305-FD88-417B-BB38-A4F17FF3000D}" type="parTrans" cxnId="{249BAA46-EE84-4B02-BC2B-C12F74DDD58B}">
      <dgm:prSet/>
      <dgm:spPr/>
      <dgm:t>
        <a:bodyPr/>
        <a:lstStyle/>
        <a:p>
          <a:endParaRPr lang="es-MX"/>
        </a:p>
      </dgm:t>
    </dgm:pt>
    <dgm:pt modelId="{7979F04E-0D5D-4B62-918F-C3F2AD9D84AF}" type="sibTrans" cxnId="{249BAA46-EE84-4B02-BC2B-C12F74DDD58B}">
      <dgm:prSet/>
      <dgm:spPr/>
      <dgm:t>
        <a:bodyPr/>
        <a:lstStyle/>
        <a:p>
          <a:endParaRPr lang="es-MX"/>
        </a:p>
      </dgm:t>
    </dgm:pt>
    <dgm:pt modelId="{FC550240-4B66-4780-82AA-4B11E6B0A00C}" type="pres">
      <dgm:prSet presAssocID="{BFB2E44E-B168-443A-902A-708A807BC2FB}" presName="hierChild1" presStyleCnt="0">
        <dgm:presLayoutVars>
          <dgm:chPref val="1"/>
          <dgm:dir/>
          <dgm:animOne val="branch"/>
          <dgm:animLvl val="lvl"/>
          <dgm:resizeHandles/>
        </dgm:presLayoutVars>
      </dgm:prSet>
      <dgm:spPr/>
      <dgm:t>
        <a:bodyPr/>
        <a:lstStyle/>
        <a:p>
          <a:endParaRPr lang="es-MX"/>
        </a:p>
      </dgm:t>
    </dgm:pt>
    <dgm:pt modelId="{F7A0B1D3-AE72-4B94-B5AE-73684ADFB1F5}" type="pres">
      <dgm:prSet presAssocID="{39D9B818-4B45-4CE7-ACBB-B0DCEEA3AE99}" presName="hierRoot1" presStyleCnt="0"/>
      <dgm:spPr/>
    </dgm:pt>
    <dgm:pt modelId="{351876BA-20EA-4CA6-B9D8-056B4EA89BA8}" type="pres">
      <dgm:prSet presAssocID="{39D9B818-4B45-4CE7-ACBB-B0DCEEA3AE99}" presName="composite" presStyleCnt="0"/>
      <dgm:spPr/>
    </dgm:pt>
    <dgm:pt modelId="{11D668EA-F78A-4F1B-A2EC-25B21CB22F50}" type="pres">
      <dgm:prSet presAssocID="{39D9B818-4B45-4CE7-ACBB-B0DCEEA3AE99}" presName="background" presStyleLbl="node0" presStyleIdx="0" presStyleCnt="1"/>
      <dgm:spPr/>
    </dgm:pt>
    <dgm:pt modelId="{C575D290-E272-4530-942A-578BAE441EDE}" type="pres">
      <dgm:prSet presAssocID="{39D9B818-4B45-4CE7-ACBB-B0DCEEA3AE99}" presName="text" presStyleLbl="fgAcc0" presStyleIdx="0" presStyleCnt="1" custLinFactNeighborX="-5357" custLinFactNeighborY="6841">
        <dgm:presLayoutVars>
          <dgm:chPref val="3"/>
        </dgm:presLayoutVars>
      </dgm:prSet>
      <dgm:spPr/>
      <dgm:t>
        <a:bodyPr/>
        <a:lstStyle/>
        <a:p>
          <a:endParaRPr lang="es-MX"/>
        </a:p>
      </dgm:t>
    </dgm:pt>
    <dgm:pt modelId="{8BB86EF3-7029-4905-B688-6B5A3944519F}" type="pres">
      <dgm:prSet presAssocID="{39D9B818-4B45-4CE7-ACBB-B0DCEEA3AE99}" presName="hierChild2" presStyleCnt="0"/>
      <dgm:spPr/>
    </dgm:pt>
    <dgm:pt modelId="{54E92F61-15B2-4FE9-AD73-0FFA081883BC}" type="pres">
      <dgm:prSet presAssocID="{B5A9B52B-E177-46D9-8692-CD3C2EE67866}" presName="Name10" presStyleLbl="parChTrans1D2" presStyleIdx="0" presStyleCnt="3"/>
      <dgm:spPr/>
      <dgm:t>
        <a:bodyPr/>
        <a:lstStyle/>
        <a:p>
          <a:endParaRPr lang="es-MX"/>
        </a:p>
      </dgm:t>
    </dgm:pt>
    <dgm:pt modelId="{D52FFBF7-8B7A-4EDA-BF85-7F94A06E6212}" type="pres">
      <dgm:prSet presAssocID="{775FB70C-8BD8-4692-8A5A-858A36FA58CC}" presName="hierRoot2" presStyleCnt="0"/>
      <dgm:spPr/>
    </dgm:pt>
    <dgm:pt modelId="{AC57EF95-C59A-46A0-9565-4C3A18AFE19D}" type="pres">
      <dgm:prSet presAssocID="{775FB70C-8BD8-4692-8A5A-858A36FA58CC}" presName="composite2" presStyleCnt="0"/>
      <dgm:spPr/>
    </dgm:pt>
    <dgm:pt modelId="{5DE16CAB-253D-4B4C-ADCA-67891D46A41E}" type="pres">
      <dgm:prSet presAssocID="{775FB70C-8BD8-4692-8A5A-858A36FA58CC}" presName="background2" presStyleLbl="node2" presStyleIdx="0" presStyleCnt="3"/>
      <dgm:spPr/>
    </dgm:pt>
    <dgm:pt modelId="{59613370-1F4B-493D-812F-368740EA9EA0}" type="pres">
      <dgm:prSet presAssocID="{775FB70C-8BD8-4692-8A5A-858A36FA58CC}" presName="text2" presStyleLbl="fgAcc2" presStyleIdx="0" presStyleCnt="3" custLinFactX="100000" custLinFactNeighborX="189798" custLinFactNeighborY="24315">
        <dgm:presLayoutVars>
          <dgm:chPref val="3"/>
        </dgm:presLayoutVars>
      </dgm:prSet>
      <dgm:spPr/>
      <dgm:t>
        <a:bodyPr/>
        <a:lstStyle/>
        <a:p>
          <a:endParaRPr lang="es-MX"/>
        </a:p>
      </dgm:t>
    </dgm:pt>
    <dgm:pt modelId="{8397567B-8863-45B0-9E39-7FBC3FA02ADE}" type="pres">
      <dgm:prSet presAssocID="{775FB70C-8BD8-4692-8A5A-858A36FA58CC}" presName="hierChild3" presStyleCnt="0"/>
      <dgm:spPr/>
    </dgm:pt>
    <dgm:pt modelId="{38CBC300-1386-4384-A7B9-C43D02B2E0DE}" type="pres">
      <dgm:prSet presAssocID="{E3699CE9-8E06-46E3-8A0F-ADADEB0E9656}" presName="Name10" presStyleLbl="parChTrans1D2" presStyleIdx="1" presStyleCnt="3"/>
      <dgm:spPr/>
      <dgm:t>
        <a:bodyPr/>
        <a:lstStyle/>
        <a:p>
          <a:endParaRPr lang="es-MX"/>
        </a:p>
      </dgm:t>
    </dgm:pt>
    <dgm:pt modelId="{1B961408-1E60-46BC-981A-146B7DF09CA5}" type="pres">
      <dgm:prSet presAssocID="{D077594D-02BA-4976-A18A-7E22E57AE80B}" presName="hierRoot2" presStyleCnt="0"/>
      <dgm:spPr/>
    </dgm:pt>
    <dgm:pt modelId="{AC6BE805-5E7D-4C1B-B77B-87F07DB10E65}" type="pres">
      <dgm:prSet presAssocID="{D077594D-02BA-4976-A18A-7E22E57AE80B}" presName="composite2" presStyleCnt="0"/>
      <dgm:spPr/>
    </dgm:pt>
    <dgm:pt modelId="{B57DDEA0-CDA5-46E0-8139-A26EBB84ED31}" type="pres">
      <dgm:prSet presAssocID="{D077594D-02BA-4976-A18A-7E22E57AE80B}" presName="background2" presStyleLbl="node2" presStyleIdx="1" presStyleCnt="3"/>
      <dgm:spPr/>
    </dgm:pt>
    <dgm:pt modelId="{B9DAC52D-2950-4899-9303-065812B43740}" type="pres">
      <dgm:prSet presAssocID="{D077594D-02BA-4976-A18A-7E22E57AE80B}" presName="text2" presStyleLbl="fgAcc2" presStyleIdx="1" presStyleCnt="3" custLinFactX="-88653" custLinFactNeighborX="-100000" custLinFactNeighborY="24314">
        <dgm:presLayoutVars>
          <dgm:chPref val="3"/>
        </dgm:presLayoutVars>
      </dgm:prSet>
      <dgm:spPr/>
      <dgm:t>
        <a:bodyPr/>
        <a:lstStyle/>
        <a:p>
          <a:endParaRPr lang="es-MX"/>
        </a:p>
      </dgm:t>
    </dgm:pt>
    <dgm:pt modelId="{A30CCD36-9CE3-4EF9-A942-B508B4E5D240}" type="pres">
      <dgm:prSet presAssocID="{D077594D-02BA-4976-A18A-7E22E57AE80B}" presName="hierChild3" presStyleCnt="0"/>
      <dgm:spPr/>
    </dgm:pt>
    <dgm:pt modelId="{3A88FABD-5243-4EE8-8BD0-E1DCD1E9CF59}" type="pres">
      <dgm:prSet presAssocID="{4BF5183B-B8D8-405B-8279-98F2A95B5ABD}" presName="Name17" presStyleLbl="parChTrans1D3" presStyleIdx="0" presStyleCnt="1"/>
      <dgm:spPr/>
      <dgm:t>
        <a:bodyPr/>
        <a:lstStyle/>
        <a:p>
          <a:endParaRPr lang="es-MX"/>
        </a:p>
      </dgm:t>
    </dgm:pt>
    <dgm:pt modelId="{ED426ED4-F7A3-4069-932C-6A1D19888749}" type="pres">
      <dgm:prSet presAssocID="{FBE3FE72-E498-4806-A401-DE9C2444822B}" presName="hierRoot3" presStyleCnt="0"/>
      <dgm:spPr/>
    </dgm:pt>
    <dgm:pt modelId="{486968F6-0BE5-4E98-A6C0-85102FE3A7AB}" type="pres">
      <dgm:prSet presAssocID="{FBE3FE72-E498-4806-A401-DE9C2444822B}" presName="composite3" presStyleCnt="0"/>
      <dgm:spPr/>
    </dgm:pt>
    <dgm:pt modelId="{3D6DE686-68FC-4BA8-9B0D-318CF8D6AA69}" type="pres">
      <dgm:prSet presAssocID="{FBE3FE72-E498-4806-A401-DE9C2444822B}" presName="background3" presStyleLbl="node3" presStyleIdx="0" presStyleCnt="1"/>
      <dgm:spPr/>
    </dgm:pt>
    <dgm:pt modelId="{050C66FE-13A8-482C-8E8E-26E8739166D7}" type="pres">
      <dgm:prSet presAssocID="{FBE3FE72-E498-4806-A401-DE9C2444822B}" presName="text3" presStyleLbl="fgAcc3" presStyleIdx="0" presStyleCnt="1" custScaleX="126240" custLinFactNeighborX="32118" custLinFactNeighborY="23701">
        <dgm:presLayoutVars>
          <dgm:chPref val="3"/>
        </dgm:presLayoutVars>
      </dgm:prSet>
      <dgm:spPr/>
      <dgm:t>
        <a:bodyPr/>
        <a:lstStyle/>
        <a:p>
          <a:endParaRPr lang="es-MX"/>
        </a:p>
      </dgm:t>
    </dgm:pt>
    <dgm:pt modelId="{FAD5A1B0-370B-4059-A5D4-80EA158DDCB1}" type="pres">
      <dgm:prSet presAssocID="{FBE3FE72-E498-4806-A401-DE9C2444822B}" presName="hierChild4" presStyleCnt="0"/>
      <dgm:spPr/>
    </dgm:pt>
    <dgm:pt modelId="{11DEA7E1-8991-43E2-A4EB-175E8614A9CC}" type="pres">
      <dgm:prSet presAssocID="{2055B305-FD88-417B-BB38-A4F17FF3000D}" presName="Name23" presStyleLbl="parChTrans1D4" presStyleIdx="0" presStyleCnt="1"/>
      <dgm:spPr/>
      <dgm:t>
        <a:bodyPr/>
        <a:lstStyle/>
        <a:p>
          <a:endParaRPr lang="es-MX"/>
        </a:p>
      </dgm:t>
    </dgm:pt>
    <dgm:pt modelId="{9FD477C6-336A-47F3-897A-8AB0886CF805}" type="pres">
      <dgm:prSet presAssocID="{7D22E69B-891D-4152-AE10-5655177D3B7B}" presName="hierRoot4" presStyleCnt="0"/>
      <dgm:spPr/>
    </dgm:pt>
    <dgm:pt modelId="{C25A1011-EC21-4EFC-B888-7B4F5F71F37D}" type="pres">
      <dgm:prSet presAssocID="{7D22E69B-891D-4152-AE10-5655177D3B7B}" presName="composite4" presStyleCnt="0"/>
      <dgm:spPr/>
    </dgm:pt>
    <dgm:pt modelId="{6EBFF396-7D20-4A08-8C6B-AB39A00E5677}" type="pres">
      <dgm:prSet presAssocID="{7D22E69B-891D-4152-AE10-5655177D3B7B}" presName="background4" presStyleLbl="node4" presStyleIdx="0" presStyleCnt="1"/>
      <dgm:spPr/>
    </dgm:pt>
    <dgm:pt modelId="{FD2E5F3F-D3F3-40E1-853F-86C7E9C3DD65}" type="pres">
      <dgm:prSet presAssocID="{7D22E69B-891D-4152-AE10-5655177D3B7B}" presName="text4" presStyleLbl="fgAcc4" presStyleIdx="0" presStyleCnt="1" custLinFactX="-65258" custLinFactNeighborX="-100000" custLinFactNeighborY="-5633">
        <dgm:presLayoutVars>
          <dgm:chPref val="3"/>
        </dgm:presLayoutVars>
      </dgm:prSet>
      <dgm:spPr/>
      <dgm:t>
        <a:bodyPr/>
        <a:lstStyle/>
        <a:p>
          <a:endParaRPr lang="es-MX"/>
        </a:p>
      </dgm:t>
    </dgm:pt>
    <dgm:pt modelId="{95B20D63-1E98-4DF2-96D5-CE9C3129D560}" type="pres">
      <dgm:prSet presAssocID="{7D22E69B-891D-4152-AE10-5655177D3B7B}" presName="hierChild5" presStyleCnt="0"/>
      <dgm:spPr/>
    </dgm:pt>
    <dgm:pt modelId="{8FF839C5-3B5C-412D-BF4C-21C9F5554794}" type="pres">
      <dgm:prSet presAssocID="{D36EDDE9-D846-4E72-BED9-6ED0C3107FF3}" presName="Name10" presStyleLbl="parChTrans1D2" presStyleIdx="2" presStyleCnt="3"/>
      <dgm:spPr/>
      <dgm:t>
        <a:bodyPr/>
        <a:lstStyle/>
        <a:p>
          <a:endParaRPr lang="es-MX"/>
        </a:p>
      </dgm:t>
    </dgm:pt>
    <dgm:pt modelId="{AFF7F284-BF44-49FC-B44E-455B4DF3D1F6}" type="pres">
      <dgm:prSet presAssocID="{5267B09B-2663-4328-9F57-F6C0F8BDAB18}" presName="hierRoot2" presStyleCnt="0"/>
      <dgm:spPr/>
    </dgm:pt>
    <dgm:pt modelId="{EF01E755-A80E-49BD-AA5F-EC4C70739069}" type="pres">
      <dgm:prSet presAssocID="{5267B09B-2663-4328-9F57-F6C0F8BDAB18}" presName="composite2" presStyleCnt="0"/>
      <dgm:spPr/>
    </dgm:pt>
    <dgm:pt modelId="{D7E0ECB3-3820-48CA-8196-1AE0A83E413F}" type="pres">
      <dgm:prSet presAssocID="{5267B09B-2663-4328-9F57-F6C0F8BDAB18}" presName="background2" presStyleLbl="node2" presStyleIdx="2" presStyleCnt="3"/>
      <dgm:spPr/>
    </dgm:pt>
    <dgm:pt modelId="{963F9640-35A1-45C8-8B89-E7867FAC12A8}" type="pres">
      <dgm:prSet presAssocID="{5267B09B-2663-4328-9F57-F6C0F8BDAB18}" presName="text2" presStyleLbl="fgAcc2" presStyleIdx="2" presStyleCnt="3" custLinFactX="-26619" custLinFactNeighborX="-100000" custLinFactNeighborY="21037">
        <dgm:presLayoutVars>
          <dgm:chPref val="3"/>
        </dgm:presLayoutVars>
      </dgm:prSet>
      <dgm:spPr/>
      <dgm:t>
        <a:bodyPr/>
        <a:lstStyle/>
        <a:p>
          <a:endParaRPr lang="es-MX"/>
        </a:p>
      </dgm:t>
    </dgm:pt>
    <dgm:pt modelId="{D884E945-21C6-4874-8E4E-A4608BF61095}" type="pres">
      <dgm:prSet presAssocID="{5267B09B-2663-4328-9F57-F6C0F8BDAB18}" presName="hierChild3" presStyleCnt="0"/>
      <dgm:spPr/>
    </dgm:pt>
  </dgm:ptLst>
  <dgm:cxnLst>
    <dgm:cxn modelId="{B9674650-6171-4553-9A3A-7D96BEDA4491}" srcId="{D077594D-02BA-4976-A18A-7E22E57AE80B}" destId="{FBE3FE72-E498-4806-A401-DE9C2444822B}" srcOrd="0" destOrd="0" parTransId="{4BF5183B-B8D8-405B-8279-98F2A95B5ABD}" sibTransId="{DA2A59D2-4390-4BC0-A006-E31B935C70BF}"/>
    <dgm:cxn modelId="{EA10F0D6-C2D3-435B-BB5C-6804910A9042}" srcId="{BFB2E44E-B168-443A-902A-708A807BC2FB}" destId="{39D9B818-4B45-4CE7-ACBB-B0DCEEA3AE99}" srcOrd="0" destOrd="0" parTransId="{A16012C5-6103-4CEB-A012-790CBE0EEB71}" sibTransId="{DF8E64E1-831F-4AC3-AED1-E6A64FE9A018}"/>
    <dgm:cxn modelId="{1C6D41AD-046A-427C-9C5F-60FBAD4247ED}" type="presOf" srcId="{B5A9B52B-E177-46D9-8692-CD3C2EE67866}" destId="{54E92F61-15B2-4FE9-AD73-0FFA081883BC}" srcOrd="0" destOrd="0" presId="urn:microsoft.com/office/officeart/2005/8/layout/hierarchy1"/>
    <dgm:cxn modelId="{92AB4591-DB1A-4A81-B134-E589981BB2A8}" type="presOf" srcId="{FBE3FE72-E498-4806-A401-DE9C2444822B}" destId="{050C66FE-13A8-482C-8E8E-26E8739166D7}" srcOrd="0" destOrd="0" presId="urn:microsoft.com/office/officeart/2005/8/layout/hierarchy1"/>
    <dgm:cxn modelId="{0312D550-C7C4-4FEB-987C-F3C0360B339E}" type="presOf" srcId="{5267B09B-2663-4328-9F57-F6C0F8BDAB18}" destId="{963F9640-35A1-45C8-8B89-E7867FAC12A8}" srcOrd="0" destOrd="0" presId="urn:microsoft.com/office/officeart/2005/8/layout/hierarchy1"/>
    <dgm:cxn modelId="{399B04CB-B8A8-44B5-B660-945006801604}" type="presOf" srcId="{4BF5183B-B8D8-405B-8279-98F2A95B5ABD}" destId="{3A88FABD-5243-4EE8-8BD0-E1DCD1E9CF59}" srcOrd="0" destOrd="0" presId="urn:microsoft.com/office/officeart/2005/8/layout/hierarchy1"/>
    <dgm:cxn modelId="{7D061ECF-D7E4-4AB3-A20E-C790A6A74489}" type="presOf" srcId="{775FB70C-8BD8-4692-8A5A-858A36FA58CC}" destId="{59613370-1F4B-493D-812F-368740EA9EA0}" srcOrd="0" destOrd="0" presId="urn:microsoft.com/office/officeart/2005/8/layout/hierarchy1"/>
    <dgm:cxn modelId="{34873DA6-9096-4E17-BB75-24A78A284828}" type="presOf" srcId="{E3699CE9-8E06-46E3-8A0F-ADADEB0E9656}" destId="{38CBC300-1386-4384-A7B9-C43D02B2E0DE}" srcOrd="0" destOrd="0" presId="urn:microsoft.com/office/officeart/2005/8/layout/hierarchy1"/>
    <dgm:cxn modelId="{3204FB68-7B28-4086-B272-9B4549494867}" type="presOf" srcId="{39D9B818-4B45-4CE7-ACBB-B0DCEEA3AE99}" destId="{C575D290-E272-4530-942A-578BAE441EDE}" srcOrd="0" destOrd="0" presId="urn:microsoft.com/office/officeart/2005/8/layout/hierarchy1"/>
    <dgm:cxn modelId="{6F7679B9-47C9-4A86-A2FF-D881D770DF35}" type="presOf" srcId="{BFB2E44E-B168-443A-902A-708A807BC2FB}" destId="{FC550240-4B66-4780-82AA-4B11E6B0A00C}" srcOrd="0" destOrd="0" presId="urn:microsoft.com/office/officeart/2005/8/layout/hierarchy1"/>
    <dgm:cxn modelId="{9E7DA322-1635-4A33-9554-DB94020C154C}" srcId="{39D9B818-4B45-4CE7-ACBB-B0DCEEA3AE99}" destId="{5267B09B-2663-4328-9F57-F6C0F8BDAB18}" srcOrd="2" destOrd="0" parTransId="{D36EDDE9-D846-4E72-BED9-6ED0C3107FF3}" sibTransId="{2252143D-38FD-4094-9409-B68E346DBEB6}"/>
    <dgm:cxn modelId="{163F6FCD-4018-4DD1-801E-BB9EA87B4656}" type="presOf" srcId="{2055B305-FD88-417B-BB38-A4F17FF3000D}" destId="{11DEA7E1-8991-43E2-A4EB-175E8614A9CC}" srcOrd="0" destOrd="0" presId="urn:microsoft.com/office/officeart/2005/8/layout/hierarchy1"/>
    <dgm:cxn modelId="{00926449-1EA7-494C-B756-8A27EAEFC2CF}" type="presOf" srcId="{D36EDDE9-D846-4E72-BED9-6ED0C3107FF3}" destId="{8FF839C5-3B5C-412D-BF4C-21C9F5554794}" srcOrd="0" destOrd="0" presId="urn:microsoft.com/office/officeart/2005/8/layout/hierarchy1"/>
    <dgm:cxn modelId="{073F5B15-3B11-411E-BB79-6175635BCFF0}" type="presOf" srcId="{7D22E69B-891D-4152-AE10-5655177D3B7B}" destId="{FD2E5F3F-D3F3-40E1-853F-86C7E9C3DD65}" srcOrd="0" destOrd="0" presId="urn:microsoft.com/office/officeart/2005/8/layout/hierarchy1"/>
    <dgm:cxn modelId="{543D66CD-59B3-4E54-8F4B-A97BBF21E90C}" srcId="{39D9B818-4B45-4CE7-ACBB-B0DCEEA3AE99}" destId="{D077594D-02BA-4976-A18A-7E22E57AE80B}" srcOrd="1" destOrd="0" parTransId="{E3699CE9-8E06-46E3-8A0F-ADADEB0E9656}" sibTransId="{D29EE069-5FB2-4D95-8067-EADBB6EFD280}"/>
    <dgm:cxn modelId="{25472206-A7AA-48B6-A1BB-7471E8AD8FC2}" srcId="{39D9B818-4B45-4CE7-ACBB-B0DCEEA3AE99}" destId="{775FB70C-8BD8-4692-8A5A-858A36FA58CC}" srcOrd="0" destOrd="0" parTransId="{B5A9B52B-E177-46D9-8692-CD3C2EE67866}" sibTransId="{8C1550AE-CDFE-4CB2-8289-AF3F422AA232}"/>
    <dgm:cxn modelId="{249BAA46-EE84-4B02-BC2B-C12F74DDD58B}" srcId="{FBE3FE72-E498-4806-A401-DE9C2444822B}" destId="{7D22E69B-891D-4152-AE10-5655177D3B7B}" srcOrd="0" destOrd="0" parTransId="{2055B305-FD88-417B-BB38-A4F17FF3000D}" sibTransId="{7979F04E-0D5D-4B62-918F-C3F2AD9D84AF}"/>
    <dgm:cxn modelId="{A60B30CA-077C-4CC9-BBDC-1133D546CD80}" type="presOf" srcId="{D077594D-02BA-4976-A18A-7E22E57AE80B}" destId="{B9DAC52D-2950-4899-9303-065812B43740}" srcOrd="0" destOrd="0" presId="urn:microsoft.com/office/officeart/2005/8/layout/hierarchy1"/>
    <dgm:cxn modelId="{60D30435-35D3-4B72-B48A-8B65538A9D3F}" type="presParOf" srcId="{FC550240-4B66-4780-82AA-4B11E6B0A00C}" destId="{F7A0B1D3-AE72-4B94-B5AE-73684ADFB1F5}" srcOrd="0" destOrd="0" presId="urn:microsoft.com/office/officeart/2005/8/layout/hierarchy1"/>
    <dgm:cxn modelId="{29E9E19A-A144-4478-B8C3-9E701A6DEC21}" type="presParOf" srcId="{F7A0B1D3-AE72-4B94-B5AE-73684ADFB1F5}" destId="{351876BA-20EA-4CA6-B9D8-056B4EA89BA8}" srcOrd="0" destOrd="0" presId="urn:microsoft.com/office/officeart/2005/8/layout/hierarchy1"/>
    <dgm:cxn modelId="{FCA782BD-E599-4160-A83C-378CE25E22F3}" type="presParOf" srcId="{351876BA-20EA-4CA6-B9D8-056B4EA89BA8}" destId="{11D668EA-F78A-4F1B-A2EC-25B21CB22F50}" srcOrd="0" destOrd="0" presId="urn:microsoft.com/office/officeart/2005/8/layout/hierarchy1"/>
    <dgm:cxn modelId="{B25FD8A6-D596-49EC-878B-BFB47B621E3B}" type="presParOf" srcId="{351876BA-20EA-4CA6-B9D8-056B4EA89BA8}" destId="{C575D290-E272-4530-942A-578BAE441EDE}" srcOrd="1" destOrd="0" presId="urn:microsoft.com/office/officeart/2005/8/layout/hierarchy1"/>
    <dgm:cxn modelId="{6CCC6459-E6F5-4EA6-9A00-587484F04EED}" type="presParOf" srcId="{F7A0B1D3-AE72-4B94-B5AE-73684ADFB1F5}" destId="{8BB86EF3-7029-4905-B688-6B5A3944519F}" srcOrd="1" destOrd="0" presId="urn:microsoft.com/office/officeart/2005/8/layout/hierarchy1"/>
    <dgm:cxn modelId="{F633EF3F-AE24-4FD0-B2B7-094E89BD9670}" type="presParOf" srcId="{8BB86EF3-7029-4905-B688-6B5A3944519F}" destId="{54E92F61-15B2-4FE9-AD73-0FFA081883BC}" srcOrd="0" destOrd="0" presId="urn:microsoft.com/office/officeart/2005/8/layout/hierarchy1"/>
    <dgm:cxn modelId="{9E37EB63-ABC5-4C5F-97CD-CA85F6D8ADEB}" type="presParOf" srcId="{8BB86EF3-7029-4905-B688-6B5A3944519F}" destId="{D52FFBF7-8B7A-4EDA-BF85-7F94A06E6212}" srcOrd="1" destOrd="0" presId="urn:microsoft.com/office/officeart/2005/8/layout/hierarchy1"/>
    <dgm:cxn modelId="{3A8ED959-39E4-4DD6-B38E-372C56618997}" type="presParOf" srcId="{D52FFBF7-8B7A-4EDA-BF85-7F94A06E6212}" destId="{AC57EF95-C59A-46A0-9565-4C3A18AFE19D}" srcOrd="0" destOrd="0" presId="urn:microsoft.com/office/officeart/2005/8/layout/hierarchy1"/>
    <dgm:cxn modelId="{23A9C7AC-9ED0-46A5-BCAC-58215CBEC095}" type="presParOf" srcId="{AC57EF95-C59A-46A0-9565-4C3A18AFE19D}" destId="{5DE16CAB-253D-4B4C-ADCA-67891D46A41E}" srcOrd="0" destOrd="0" presId="urn:microsoft.com/office/officeart/2005/8/layout/hierarchy1"/>
    <dgm:cxn modelId="{5FD39ED6-452E-488B-A8AA-2ED02CCA9DFA}" type="presParOf" srcId="{AC57EF95-C59A-46A0-9565-4C3A18AFE19D}" destId="{59613370-1F4B-493D-812F-368740EA9EA0}" srcOrd="1" destOrd="0" presId="urn:microsoft.com/office/officeart/2005/8/layout/hierarchy1"/>
    <dgm:cxn modelId="{1F81943E-4A15-4589-B46A-C77954CAD029}" type="presParOf" srcId="{D52FFBF7-8B7A-4EDA-BF85-7F94A06E6212}" destId="{8397567B-8863-45B0-9E39-7FBC3FA02ADE}" srcOrd="1" destOrd="0" presId="urn:microsoft.com/office/officeart/2005/8/layout/hierarchy1"/>
    <dgm:cxn modelId="{BBFBF637-8608-4B14-A980-C614248D2942}" type="presParOf" srcId="{8BB86EF3-7029-4905-B688-6B5A3944519F}" destId="{38CBC300-1386-4384-A7B9-C43D02B2E0DE}" srcOrd="2" destOrd="0" presId="urn:microsoft.com/office/officeart/2005/8/layout/hierarchy1"/>
    <dgm:cxn modelId="{15F147F1-C8C4-40D8-A3BE-BE95082B9C3D}" type="presParOf" srcId="{8BB86EF3-7029-4905-B688-6B5A3944519F}" destId="{1B961408-1E60-46BC-981A-146B7DF09CA5}" srcOrd="3" destOrd="0" presId="urn:microsoft.com/office/officeart/2005/8/layout/hierarchy1"/>
    <dgm:cxn modelId="{4333A186-70AC-433B-B03F-716C237A4B81}" type="presParOf" srcId="{1B961408-1E60-46BC-981A-146B7DF09CA5}" destId="{AC6BE805-5E7D-4C1B-B77B-87F07DB10E65}" srcOrd="0" destOrd="0" presId="urn:microsoft.com/office/officeart/2005/8/layout/hierarchy1"/>
    <dgm:cxn modelId="{CD087888-3062-4F22-848E-6EE31D8B27B1}" type="presParOf" srcId="{AC6BE805-5E7D-4C1B-B77B-87F07DB10E65}" destId="{B57DDEA0-CDA5-46E0-8139-A26EBB84ED31}" srcOrd="0" destOrd="0" presId="urn:microsoft.com/office/officeart/2005/8/layout/hierarchy1"/>
    <dgm:cxn modelId="{05A4D984-9730-4A57-AACB-E62FC38E5D7A}" type="presParOf" srcId="{AC6BE805-5E7D-4C1B-B77B-87F07DB10E65}" destId="{B9DAC52D-2950-4899-9303-065812B43740}" srcOrd="1" destOrd="0" presId="urn:microsoft.com/office/officeart/2005/8/layout/hierarchy1"/>
    <dgm:cxn modelId="{CF383DBD-96B6-4505-8994-18B9026514CE}" type="presParOf" srcId="{1B961408-1E60-46BC-981A-146B7DF09CA5}" destId="{A30CCD36-9CE3-4EF9-A942-B508B4E5D240}" srcOrd="1" destOrd="0" presId="urn:microsoft.com/office/officeart/2005/8/layout/hierarchy1"/>
    <dgm:cxn modelId="{658F3AD9-1C30-4932-AF73-694243B2D1DC}" type="presParOf" srcId="{A30CCD36-9CE3-4EF9-A942-B508B4E5D240}" destId="{3A88FABD-5243-4EE8-8BD0-E1DCD1E9CF59}" srcOrd="0" destOrd="0" presId="urn:microsoft.com/office/officeart/2005/8/layout/hierarchy1"/>
    <dgm:cxn modelId="{3E1E7902-A9C4-4853-A171-990BC579FA40}" type="presParOf" srcId="{A30CCD36-9CE3-4EF9-A942-B508B4E5D240}" destId="{ED426ED4-F7A3-4069-932C-6A1D19888749}" srcOrd="1" destOrd="0" presId="urn:microsoft.com/office/officeart/2005/8/layout/hierarchy1"/>
    <dgm:cxn modelId="{C2931AE4-2C12-44E2-B15A-3E286A7985B0}" type="presParOf" srcId="{ED426ED4-F7A3-4069-932C-6A1D19888749}" destId="{486968F6-0BE5-4E98-A6C0-85102FE3A7AB}" srcOrd="0" destOrd="0" presId="urn:microsoft.com/office/officeart/2005/8/layout/hierarchy1"/>
    <dgm:cxn modelId="{0E1EC4B3-0765-423A-A5D3-1060C411549D}" type="presParOf" srcId="{486968F6-0BE5-4E98-A6C0-85102FE3A7AB}" destId="{3D6DE686-68FC-4BA8-9B0D-318CF8D6AA69}" srcOrd="0" destOrd="0" presId="urn:microsoft.com/office/officeart/2005/8/layout/hierarchy1"/>
    <dgm:cxn modelId="{3F9F6744-30E3-4AA5-9A5B-372DE3E43F8A}" type="presParOf" srcId="{486968F6-0BE5-4E98-A6C0-85102FE3A7AB}" destId="{050C66FE-13A8-482C-8E8E-26E8739166D7}" srcOrd="1" destOrd="0" presId="urn:microsoft.com/office/officeart/2005/8/layout/hierarchy1"/>
    <dgm:cxn modelId="{21F7A865-C11E-4D4C-A41B-E989C3DB5B67}" type="presParOf" srcId="{ED426ED4-F7A3-4069-932C-6A1D19888749}" destId="{FAD5A1B0-370B-4059-A5D4-80EA158DDCB1}" srcOrd="1" destOrd="0" presId="urn:microsoft.com/office/officeart/2005/8/layout/hierarchy1"/>
    <dgm:cxn modelId="{65EFE4D4-9B3C-49C2-86FD-E3367EBA4288}" type="presParOf" srcId="{FAD5A1B0-370B-4059-A5D4-80EA158DDCB1}" destId="{11DEA7E1-8991-43E2-A4EB-175E8614A9CC}" srcOrd="0" destOrd="0" presId="urn:microsoft.com/office/officeart/2005/8/layout/hierarchy1"/>
    <dgm:cxn modelId="{A993F6C9-444E-4265-A38B-C118099495C4}" type="presParOf" srcId="{FAD5A1B0-370B-4059-A5D4-80EA158DDCB1}" destId="{9FD477C6-336A-47F3-897A-8AB0886CF805}" srcOrd="1" destOrd="0" presId="urn:microsoft.com/office/officeart/2005/8/layout/hierarchy1"/>
    <dgm:cxn modelId="{466C9B17-6E5D-4DFB-ACCC-522FF505B099}" type="presParOf" srcId="{9FD477C6-336A-47F3-897A-8AB0886CF805}" destId="{C25A1011-EC21-4EFC-B888-7B4F5F71F37D}" srcOrd="0" destOrd="0" presId="urn:microsoft.com/office/officeart/2005/8/layout/hierarchy1"/>
    <dgm:cxn modelId="{23F5B140-3383-49A5-8C14-FE94DBAE1EF6}" type="presParOf" srcId="{C25A1011-EC21-4EFC-B888-7B4F5F71F37D}" destId="{6EBFF396-7D20-4A08-8C6B-AB39A00E5677}" srcOrd="0" destOrd="0" presId="urn:microsoft.com/office/officeart/2005/8/layout/hierarchy1"/>
    <dgm:cxn modelId="{7B7202BF-4660-46E0-ACFA-F47C4E2DEAFB}" type="presParOf" srcId="{C25A1011-EC21-4EFC-B888-7B4F5F71F37D}" destId="{FD2E5F3F-D3F3-40E1-853F-86C7E9C3DD65}" srcOrd="1" destOrd="0" presId="urn:microsoft.com/office/officeart/2005/8/layout/hierarchy1"/>
    <dgm:cxn modelId="{6C0262EF-7A94-4EB6-82D9-36095B0C3B2C}" type="presParOf" srcId="{9FD477C6-336A-47F3-897A-8AB0886CF805}" destId="{95B20D63-1E98-4DF2-96D5-CE9C3129D560}" srcOrd="1" destOrd="0" presId="urn:microsoft.com/office/officeart/2005/8/layout/hierarchy1"/>
    <dgm:cxn modelId="{94008F5F-67FA-466D-AE2A-977A07D386D0}" type="presParOf" srcId="{8BB86EF3-7029-4905-B688-6B5A3944519F}" destId="{8FF839C5-3B5C-412D-BF4C-21C9F5554794}" srcOrd="4" destOrd="0" presId="urn:microsoft.com/office/officeart/2005/8/layout/hierarchy1"/>
    <dgm:cxn modelId="{A277C324-285D-40F1-9BEE-5B2A2F1F32C9}" type="presParOf" srcId="{8BB86EF3-7029-4905-B688-6B5A3944519F}" destId="{AFF7F284-BF44-49FC-B44E-455B4DF3D1F6}" srcOrd="5" destOrd="0" presId="urn:microsoft.com/office/officeart/2005/8/layout/hierarchy1"/>
    <dgm:cxn modelId="{0870ECFE-377B-4B6E-AD0E-493021399DEB}" type="presParOf" srcId="{AFF7F284-BF44-49FC-B44E-455B4DF3D1F6}" destId="{EF01E755-A80E-49BD-AA5F-EC4C70739069}" srcOrd="0" destOrd="0" presId="urn:microsoft.com/office/officeart/2005/8/layout/hierarchy1"/>
    <dgm:cxn modelId="{295B6492-E265-45DA-B54F-B0A5FB9ACF8F}" type="presParOf" srcId="{EF01E755-A80E-49BD-AA5F-EC4C70739069}" destId="{D7E0ECB3-3820-48CA-8196-1AE0A83E413F}" srcOrd="0" destOrd="0" presId="urn:microsoft.com/office/officeart/2005/8/layout/hierarchy1"/>
    <dgm:cxn modelId="{17B9761B-13B2-4542-A738-0C7B847D1825}" type="presParOf" srcId="{EF01E755-A80E-49BD-AA5F-EC4C70739069}" destId="{963F9640-35A1-45C8-8B89-E7867FAC12A8}" srcOrd="1" destOrd="0" presId="urn:microsoft.com/office/officeart/2005/8/layout/hierarchy1"/>
    <dgm:cxn modelId="{0AF6D755-2439-458A-B509-5A293C684865}" type="presParOf" srcId="{AFF7F284-BF44-49FC-B44E-455B4DF3D1F6}" destId="{D884E945-21C6-4874-8E4E-A4608BF61095}"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F839C5-3B5C-412D-BF4C-21C9F5554794}">
      <dsp:nvSpPr>
        <dsp:cNvPr id="0" name=""/>
        <dsp:cNvSpPr/>
      </dsp:nvSpPr>
      <dsp:spPr>
        <a:xfrm>
          <a:off x="3805919" y="1125912"/>
          <a:ext cx="91440" cy="631237"/>
        </a:xfrm>
        <a:custGeom>
          <a:avLst/>
          <a:gdLst/>
          <a:ahLst/>
          <a:cxnLst/>
          <a:rect l="0" t="0" r="0" b="0"/>
          <a:pathLst>
            <a:path>
              <a:moveTo>
                <a:pt x="45720" y="0"/>
              </a:moveTo>
              <a:lnTo>
                <a:pt x="45720" y="477745"/>
              </a:lnTo>
              <a:lnTo>
                <a:pt x="61629" y="477745"/>
              </a:lnTo>
              <a:lnTo>
                <a:pt x="61629" y="631237"/>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DEA7E1-8991-43E2-A4EB-175E8614A9CC}">
      <dsp:nvSpPr>
        <dsp:cNvPr id="0" name=""/>
        <dsp:cNvSpPr/>
      </dsp:nvSpPr>
      <dsp:spPr>
        <a:xfrm>
          <a:off x="1202260" y="4371303"/>
          <a:ext cx="3270297" cy="173248"/>
        </a:xfrm>
        <a:custGeom>
          <a:avLst/>
          <a:gdLst/>
          <a:ahLst/>
          <a:cxnLst/>
          <a:rect l="0" t="0" r="0" b="0"/>
          <a:pathLst>
            <a:path>
              <a:moveTo>
                <a:pt x="3270297" y="0"/>
              </a:moveTo>
              <a:lnTo>
                <a:pt x="3270297" y="19755"/>
              </a:lnTo>
              <a:lnTo>
                <a:pt x="0" y="19755"/>
              </a:lnTo>
              <a:lnTo>
                <a:pt x="0" y="173248"/>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A88FABD-5243-4EE8-8BD0-E1DCD1E9CF59}">
      <dsp:nvSpPr>
        <dsp:cNvPr id="0" name=""/>
        <dsp:cNvSpPr/>
      </dsp:nvSpPr>
      <dsp:spPr>
        <a:xfrm>
          <a:off x="814631" y="2843751"/>
          <a:ext cx="3657926" cy="475428"/>
        </a:xfrm>
        <a:custGeom>
          <a:avLst/>
          <a:gdLst/>
          <a:ahLst/>
          <a:cxnLst/>
          <a:rect l="0" t="0" r="0" b="0"/>
          <a:pathLst>
            <a:path>
              <a:moveTo>
                <a:pt x="0" y="0"/>
              </a:moveTo>
              <a:lnTo>
                <a:pt x="0" y="321936"/>
              </a:lnTo>
              <a:lnTo>
                <a:pt x="3657926" y="321936"/>
              </a:lnTo>
              <a:lnTo>
                <a:pt x="3657926" y="475428"/>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CBC300-1386-4384-A7B9-C43D02B2E0DE}">
      <dsp:nvSpPr>
        <dsp:cNvPr id="0" name=""/>
        <dsp:cNvSpPr/>
      </dsp:nvSpPr>
      <dsp:spPr>
        <a:xfrm>
          <a:off x="814631" y="1125912"/>
          <a:ext cx="3037007" cy="665715"/>
        </a:xfrm>
        <a:custGeom>
          <a:avLst/>
          <a:gdLst/>
          <a:ahLst/>
          <a:cxnLst/>
          <a:rect l="0" t="0" r="0" b="0"/>
          <a:pathLst>
            <a:path>
              <a:moveTo>
                <a:pt x="3037007" y="0"/>
              </a:moveTo>
              <a:lnTo>
                <a:pt x="3037007" y="512223"/>
              </a:lnTo>
              <a:lnTo>
                <a:pt x="0" y="512223"/>
              </a:lnTo>
              <a:lnTo>
                <a:pt x="0" y="66571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E92F61-15B2-4FE9-AD73-0FFA081883BC}">
      <dsp:nvSpPr>
        <dsp:cNvPr id="0" name=""/>
        <dsp:cNvSpPr/>
      </dsp:nvSpPr>
      <dsp:spPr>
        <a:xfrm>
          <a:off x="3851639" y="1125912"/>
          <a:ext cx="2865301" cy="665726"/>
        </a:xfrm>
        <a:custGeom>
          <a:avLst/>
          <a:gdLst/>
          <a:ahLst/>
          <a:cxnLst/>
          <a:rect l="0" t="0" r="0" b="0"/>
          <a:pathLst>
            <a:path>
              <a:moveTo>
                <a:pt x="0" y="0"/>
              </a:moveTo>
              <a:lnTo>
                <a:pt x="0" y="512233"/>
              </a:lnTo>
              <a:lnTo>
                <a:pt x="2865301" y="512233"/>
              </a:lnTo>
              <a:lnTo>
                <a:pt x="2865301" y="66572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D668EA-F78A-4F1B-A2EC-25B21CB22F50}">
      <dsp:nvSpPr>
        <dsp:cNvPr id="0" name=""/>
        <dsp:cNvSpPr/>
      </dsp:nvSpPr>
      <dsp:spPr>
        <a:xfrm>
          <a:off x="3023195" y="73789"/>
          <a:ext cx="1656887" cy="105212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75D290-E272-4530-942A-578BAE441EDE}">
      <dsp:nvSpPr>
        <dsp:cNvPr id="0" name=""/>
        <dsp:cNvSpPr/>
      </dsp:nvSpPr>
      <dsp:spPr>
        <a:xfrm>
          <a:off x="3207294" y="248682"/>
          <a:ext cx="1656887" cy="1052123"/>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Átomo </a:t>
          </a:r>
        </a:p>
      </dsp:txBody>
      <dsp:txXfrm>
        <a:off x="3238110" y="279498"/>
        <a:ext cx="1595255" cy="990491"/>
      </dsp:txXfrm>
    </dsp:sp>
    <dsp:sp modelId="{5DE16CAB-253D-4B4C-ADCA-67891D46A41E}">
      <dsp:nvSpPr>
        <dsp:cNvPr id="0" name=""/>
        <dsp:cNvSpPr/>
      </dsp:nvSpPr>
      <dsp:spPr>
        <a:xfrm>
          <a:off x="5888496" y="1791638"/>
          <a:ext cx="1656887" cy="105212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613370-1F4B-493D-812F-368740EA9EA0}">
      <dsp:nvSpPr>
        <dsp:cNvPr id="0" name=""/>
        <dsp:cNvSpPr/>
      </dsp:nvSpPr>
      <dsp:spPr>
        <a:xfrm>
          <a:off x="6072595" y="1966532"/>
          <a:ext cx="1656887" cy="1052123"/>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Electrón </a:t>
          </a:r>
          <a:endParaRPr lang="es-MX" sz="2800" kern="1200" dirty="0"/>
        </a:p>
      </dsp:txBody>
      <dsp:txXfrm>
        <a:off x="6103411" y="1997348"/>
        <a:ext cx="1595255" cy="990491"/>
      </dsp:txXfrm>
    </dsp:sp>
    <dsp:sp modelId="{B57DDEA0-CDA5-46E0-8139-A26EBB84ED31}">
      <dsp:nvSpPr>
        <dsp:cNvPr id="0" name=""/>
        <dsp:cNvSpPr/>
      </dsp:nvSpPr>
      <dsp:spPr>
        <a:xfrm>
          <a:off x="-13812" y="1791628"/>
          <a:ext cx="1656887" cy="105212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9DAC52D-2950-4899-9303-065812B43740}">
      <dsp:nvSpPr>
        <dsp:cNvPr id="0" name=""/>
        <dsp:cNvSpPr/>
      </dsp:nvSpPr>
      <dsp:spPr>
        <a:xfrm>
          <a:off x="170286" y="1966521"/>
          <a:ext cx="1656887" cy="1052123"/>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Protón  </a:t>
          </a:r>
          <a:endParaRPr lang="es-MX" sz="2800" kern="1200" dirty="0"/>
        </a:p>
      </dsp:txBody>
      <dsp:txXfrm>
        <a:off x="201102" y="1997337"/>
        <a:ext cx="1595255" cy="990491"/>
      </dsp:txXfrm>
    </dsp:sp>
    <dsp:sp modelId="{3D6DE686-68FC-4BA8-9B0D-318CF8D6AA69}">
      <dsp:nvSpPr>
        <dsp:cNvPr id="0" name=""/>
        <dsp:cNvSpPr/>
      </dsp:nvSpPr>
      <dsp:spPr>
        <a:xfrm>
          <a:off x="3426730" y="3319179"/>
          <a:ext cx="2091654" cy="105212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0C66FE-13A8-482C-8E8E-26E8739166D7}">
      <dsp:nvSpPr>
        <dsp:cNvPr id="0" name=""/>
        <dsp:cNvSpPr/>
      </dsp:nvSpPr>
      <dsp:spPr>
        <a:xfrm>
          <a:off x="3610829" y="3494073"/>
          <a:ext cx="2091654" cy="1052123"/>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Masa </a:t>
          </a:r>
        </a:p>
        <a:p>
          <a:pPr lvl="0" algn="ctr" defTabSz="1244600">
            <a:lnSpc>
              <a:spcPct val="90000"/>
            </a:lnSpc>
            <a:spcBef>
              <a:spcPct val="0"/>
            </a:spcBef>
            <a:spcAft>
              <a:spcPct val="35000"/>
            </a:spcAft>
          </a:pPr>
          <a:r>
            <a:rPr lang="es-ES" sz="2800" kern="1200" dirty="0" smtClean="0"/>
            <a:t>atómica </a:t>
          </a:r>
        </a:p>
      </dsp:txBody>
      <dsp:txXfrm>
        <a:off x="3641645" y="3524889"/>
        <a:ext cx="2030022" cy="990491"/>
      </dsp:txXfrm>
    </dsp:sp>
    <dsp:sp modelId="{6EBFF396-7D20-4A08-8C6B-AB39A00E5677}">
      <dsp:nvSpPr>
        <dsp:cNvPr id="0" name=""/>
        <dsp:cNvSpPr/>
      </dsp:nvSpPr>
      <dsp:spPr>
        <a:xfrm>
          <a:off x="373816" y="4544551"/>
          <a:ext cx="1656887" cy="105212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2E5F3F-D3F3-40E1-853F-86C7E9C3DD65}">
      <dsp:nvSpPr>
        <dsp:cNvPr id="0" name=""/>
        <dsp:cNvSpPr/>
      </dsp:nvSpPr>
      <dsp:spPr>
        <a:xfrm>
          <a:off x="557915" y="4719445"/>
          <a:ext cx="1656887" cy="1052123"/>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ES" sz="2300" kern="1200" dirty="0" smtClean="0"/>
            <a:t>Determinan </a:t>
          </a:r>
        </a:p>
        <a:p>
          <a:pPr lvl="0" algn="ctr" defTabSz="1022350">
            <a:lnSpc>
              <a:spcPct val="90000"/>
            </a:lnSpc>
            <a:spcBef>
              <a:spcPct val="0"/>
            </a:spcBef>
            <a:spcAft>
              <a:spcPct val="35000"/>
            </a:spcAft>
          </a:pPr>
          <a:r>
            <a:rPr lang="es-ES" sz="2300" kern="1200" dirty="0" smtClean="0"/>
            <a:t>Elementos </a:t>
          </a:r>
          <a:endParaRPr lang="es-MX" sz="2300" kern="1200" dirty="0"/>
        </a:p>
      </dsp:txBody>
      <dsp:txXfrm>
        <a:off x="588731" y="4750261"/>
        <a:ext cx="1595255" cy="990491"/>
      </dsp:txXfrm>
    </dsp:sp>
    <dsp:sp modelId="{D7E0ECB3-3820-48CA-8196-1AE0A83E413F}">
      <dsp:nvSpPr>
        <dsp:cNvPr id="0" name=""/>
        <dsp:cNvSpPr/>
      </dsp:nvSpPr>
      <dsp:spPr>
        <a:xfrm>
          <a:off x="3039105" y="1757149"/>
          <a:ext cx="1656887" cy="105212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3F9640-35A1-45C8-8B89-E7867FAC12A8}">
      <dsp:nvSpPr>
        <dsp:cNvPr id="0" name=""/>
        <dsp:cNvSpPr/>
      </dsp:nvSpPr>
      <dsp:spPr>
        <a:xfrm>
          <a:off x="3223204" y="1932043"/>
          <a:ext cx="1656887" cy="1052123"/>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Neutrón </a:t>
          </a:r>
          <a:endParaRPr lang="es-MX" sz="2800" kern="1200" dirty="0"/>
        </a:p>
      </dsp:txBody>
      <dsp:txXfrm>
        <a:off x="3254020" y="1962859"/>
        <a:ext cx="1595255" cy="99049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1" name="Rectangle 10"/>
          <p:cNvSpPr/>
          <p:nvPr/>
        </p:nvSpPr>
        <p:spPr>
          <a:xfrm>
            <a:off x="0" y="0"/>
            <a:ext cx="752475"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1"/>
          <p:cNvSpPr>
            <a:spLocks noGrp="1"/>
          </p:cNvSpPr>
          <p:nvPr>
            <p:ph type="ctrTitle"/>
          </p:nvPr>
        </p:nvSpPr>
        <p:spPr>
          <a:xfrm>
            <a:off x="1216152" y="1267485"/>
            <a:ext cx="7235981" cy="5133316"/>
          </a:xfrm>
        </p:spPr>
        <p:txBody>
          <a:bodyPr/>
          <a:lstStyle>
            <a:lvl1pPr>
              <a:defRPr sz="115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216151" y="201702"/>
            <a:ext cx="6189583" cy="949569"/>
          </a:xfrm>
        </p:spPr>
        <p:txBody>
          <a:bodyPr>
            <a:normAutofit/>
          </a:bodyPr>
          <a:lstStyle>
            <a:lvl1pPr marL="0" indent="0" algn="r">
              <a:buNone/>
              <a:defRPr sz="2400">
                <a:solidFill>
                  <a:schemeClr val="tx2">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A847CFC-816F-41D0-AAC0-9BF4FEBC753E}" type="datetimeFigureOut">
              <a:rPr lang="es-ES" smtClean="0"/>
              <a:t>06/10/2016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a:xfrm>
            <a:off x="8150469" y="236415"/>
            <a:ext cx="785301" cy="365125"/>
          </a:xfrm>
        </p:spPr>
        <p:txBody>
          <a:bodyPr/>
          <a:lstStyle>
            <a:lvl1pPr>
              <a:defRPr sz="1400"/>
            </a:lvl1pPr>
          </a:lstStyle>
          <a:p>
            <a:fld id="{132FADFE-3B8F-471C-ABF0-DBC7717ECBBC}" type="slidenum">
              <a:rPr lang="es-ES" smtClean="0"/>
              <a:t>‹Nº›</a:t>
            </a:fld>
            <a:endParaRPr lang="es-ES"/>
          </a:p>
        </p:txBody>
      </p:sp>
      <p:grpSp>
        <p:nvGrpSpPr>
          <p:cNvPr id="7" name="Group 6"/>
          <p:cNvGrpSpPr/>
          <p:nvPr/>
        </p:nvGrpSpPr>
        <p:grpSpPr>
          <a:xfrm>
            <a:off x="7467600" y="209550"/>
            <a:ext cx="657226" cy="431800"/>
            <a:chOff x="7467600" y="209550"/>
            <a:chExt cx="657226" cy="431800"/>
          </a:xfrm>
          <a:solidFill>
            <a:schemeClr val="tx2">
              <a:lumMod val="60000"/>
              <a:lumOff val="40000"/>
            </a:schemeClr>
          </a:solidFill>
        </p:grpSpPr>
        <p:sp>
          <p:nvSpPr>
            <p:cNvPr id="8" name="Freeform 5"/>
            <p:cNvSpPr>
              <a:spLocks/>
            </p:cNvSpPr>
            <p:nvPr/>
          </p:nvSpPr>
          <p:spPr bwMode="auto">
            <a:xfrm>
              <a:off x="7467600"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7677151"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xfrm>
              <a:off x="7881939"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1"/>
                                        </p:tgtEl>
                                      </p:cBhvr>
                                    </p:animEffect>
                                    <p:set>
                                      <p:cBhvr>
                                        <p:cTn id="7" dur="1" fill="hold">
                                          <p:stCondLst>
                                            <p:cond delay="1999"/>
                                          </p:stCondLst>
                                        </p:cTn>
                                        <p:tgtEl>
                                          <p:spTgt spid="11"/>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06/10/2016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06/10/2016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219200" y="838200"/>
            <a:ext cx="7467600" cy="4419600"/>
          </a:xfrm>
        </p:spPr>
        <p:txBody>
          <a:bodyPr>
            <a:normAutofit/>
          </a:bodyPr>
          <a:lstStyle>
            <a:lvl1pP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A847CFC-816F-41D0-AAC0-9BF4FEBC753E}" type="datetimeFigureOut">
              <a:rPr lang="es-ES" smtClean="0"/>
              <a:t>06/10/2016</a:t>
            </a:fld>
            <a:endParaRPr lang="es-ES"/>
          </a:p>
        </p:txBody>
      </p:sp>
      <p:sp>
        <p:nvSpPr>
          <p:cNvPr id="10" name="Slide Number Placeholder 9"/>
          <p:cNvSpPr>
            <a:spLocks noGrp="1"/>
          </p:cNvSpPr>
          <p:nvPr>
            <p:ph type="sldNum" sz="quarter" idx="11"/>
          </p:nvPr>
        </p:nvSpPr>
        <p:spPr/>
        <p:txBody>
          <a:bodyPr/>
          <a:lstStyle/>
          <a:p>
            <a:fld id="{132FADFE-3B8F-471C-ABF0-DBC7717ECBBC}" type="slidenum">
              <a:rPr lang="es-ES" smtClean="0"/>
              <a:t>‹Nº›</a:t>
            </a:fld>
            <a:endParaRPr lang="es-ES"/>
          </a:p>
        </p:txBody>
      </p:sp>
      <p:sp>
        <p:nvSpPr>
          <p:cNvPr id="12" name="Footer Placeholder 11"/>
          <p:cNvSpPr>
            <a:spLocks noGrp="1"/>
          </p:cNvSpPr>
          <p:nvPr>
            <p:ph type="ftr" sz="quarter" idx="12"/>
          </p:nvPr>
        </p:nvSpPr>
        <p:spPr/>
        <p:txBody>
          <a:bodyPr/>
          <a:lstStyle/>
          <a:p>
            <a:endParaRPr lang="es-E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13"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s-ES" smtClean="0"/>
              <a:t>Haga clic para modificar el estilo de título del patrón</a:t>
            </a:r>
            <a:endParaRPr lang="en-US" dirty="0"/>
          </a:p>
        </p:txBody>
      </p:sp>
      <p:sp>
        <p:nvSpPr>
          <p:cNvPr id="19" name="Date Placeholder 18"/>
          <p:cNvSpPr>
            <a:spLocks noGrp="1"/>
          </p:cNvSpPr>
          <p:nvPr>
            <p:ph type="dt" sz="half" idx="10"/>
          </p:nvPr>
        </p:nvSpPr>
        <p:spPr/>
        <p:txBody>
          <a:bodyPr/>
          <a:lstStyle/>
          <a:p>
            <a:fld id="{7A847CFC-816F-41D0-AAC0-9BF4FEBC753E}" type="datetimeFigureOut">
              <a:rPr lang="es-ES" smtClean="0"/>
              <a:t>06/10/2016</a:t>
            </a:fld>
            <a:endParaRPr lang="es-ES"/>
          </a:p>
        </p:txBody>
      </p:sp>
      <p:sp>
        <p:nvSpPr>
          <p:cNvPr id="20" name="Slide Number Placeholder 19"/>
          <p:cNvSpPr>
            <a:spLocks noGrp="1"/>
          </p:cNvSpPr>
          <p:nvPr>
            <p:ph type="sldNum" sz="quarter" idx="11"/>
          </p:nvPr>
        </p:nvSpPr>
        <p:spPr/>
        <p:txBody>
          <a:bodyPr/>
          <a:lstStyle/>
          <a:p>
            <a:fld id="{132FADFE-3B8F-471C-ABF0-DBC7717ECBBC}" type="slidenum">
              <a:rPr lang="es-ES" smtClean="0"/>
              <a:t>‹Nº›</a:t>
            </a:fld>
            <a:endParaRPr lang="es-ES"/>
          </a:p>
        </p:txBody>
      </p:sp>
      <p:sp>
        <p:nvSpPr>
          <p:cNvPr id="21" name="Footer Placeholder 20"/>
          <p:cNvSpPr>
            <a:spLocks noGrp="1"/>
          </p:cNvSpPr>
          <p:nvPr>
            <p:ph type="ftr" sz="quarter" idx="12"/>
          </p:nvPr>
        </p:nvSpPr>
        <p:spPr/>
        <p:txBody>
          <a:bodyPr/>
          <a:lstStyle/>
          <a:p>
            <a:endParaRPr lang="es-E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5" name="Date Placeholder 4"/>
          <p:cNvSpPr>
            <a:spLocks noGrp="1"/>
          </p:cNvSpPr>
          <p:nvPr>
            <p:ph type="dt" sz="half" idx="10"/>
          </p:nvPr>
        </p:nvSpPr>
        <p:spPr/>
        <p:txBody>
          <a:bodyPr/>
          <a:lstStyle/>
          <a:p>
            <a:fld id="{7A847CFC-816F-41D0-AAC0-9BF4FEBC753E}" type="datetimeFigureOut">
              <a:rPr lang="es-ES" smtClean="0"/>
              <a:t>06/10/2016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
        <p:nvSpPr>
          <p:cNvPr id="9" name="Content Placeholder 8"/>
          <p:cNvSpPr>
            <a:spLocks noGrp="1"/>
          </p:cNvSpPr>
          <p:nvPr>
            <p:ph sz="quarter" idx="13"/>
          </p:nvPr>
        </p:nvSpPr>
        <p:spPr>
          <a:xfrm>
            <a:off x="1216152" y="841248"/>
            <a:ext cx="3730752" cy="43891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5102352" y="841248"/>
            <a:ext cx="3730752" cy="43891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19200" y="841248"/>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5105400" y="841248"/>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7A847CFC-816F-41D0-AAC0-9BF4FEBC753E}" type="datetimeFigureOut">
              <a:rPr lang="es-ES" smtClean="0"/>
              <a:t>06/10/2016</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132FADFE-3B8F-471C-ABF0-DBC7717ECBBC}" type="slidenum">
              <a:rPr lang="es-ES" smtClean="0"/>
              <a:t>‹Nº›</a:t>
            </a:fld>
            <a:endParaRPr lang="es-ES"/>
          </a:p>
        </p:txBody>
      </p:sp>
      <p:sp>
        <p:nvSpPr>
          <p:cNvPr id="11" name="Content Placeholder 10"/>
          <p:cNvSpPr>
            <a:spLocks noGrp="1"/>
          </p:cNvSpPr>
          <p:nvPr>
            <p:ph sz="quarter" idx="13"/>
          </p:nvPr>
        </p:nvSpPr>
        <p:spPr>
          <a:xfrm>
            <a:off x="1216152" y="1380744"/>
            <a:ext cx="3730752" cy="384048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Content Placeholder 12"/>
          <p:cNvSpPr>
            <a:spLocks noGrp="1"/>
          </p:cNvSpPr>
          <p:nvPr>
            <p:ph sz="quarter" idx="14"/>
          </p:nvPr>
        </p:nvSpPr>
        <p:spPr>
          <a:xfrm>
            <a:off x="5102352" y="1380743"/>
            <a:ext cx="3730752" cy="384048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A847CFC-816F-41D0-AAC0-9BF4FEBC753E}" type="datetimeFigureOut">
              <a:rPr lang="es-ES" smtClean="0"/>
              <a:t>06/10/2016</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A847CFC-816F-41D0-AAC0-9BF4FEBC753E}" type="datetimeFigureOut">
              <a:rPr lang="es-ES" smtClean="0"/>
              <a:t>06/10/2016</a:t>
            </a:fld>
            <a:endParaRPr lang="es-ES"/>
          </a:p>
        </p:txBody>
      </p:sp>
      <p:sp>
        <p:nvSpPr>
          <p:cNvPr id="6" name="Slide Number Placeholder 5"/>
          <p:cNvSpPr>
            <a:spLocks noGrp="1"/>
          </p:cNvSpPr>
          <p:nvPr>
            <p:ph type="sldNum" sz="quarter" idx="11"/>
          </p:nvPr>
        </p:nvSpPr>
        <p:spPr/>
        <p:txBody>
          <a:bodyPr/>
          <a:lstStyle/>
          <a:p>
            <a:fld id="{132FADFE-3B8F-471C-ABF0-DBC7717ECBBC}" type="slidenum">
              <a:rPr lang="es-ES" smtClean="0"/>
              <a:t>‹Nº›</a:t>
            </a:fld>
            <a:endParaRPr lang="es-ES"/>
          </a:p>
        </p:txBody>
      </p:sp>
      <p:sp>
        <p:nvSpPr>
          <p:cNvPr id="7" name="Footer Placeholder 6"/>
          <p:cNvSpPr>
            <a:spLocks noGrp="1"/>
          </p:cNvSpPr>
          <p:nvPr>
            <p:ph type="ftr" sz="quarter" idx="12"/>
          </p:nvPr>
        </p:nvSpPr>
        <p:spPr/>
        <p:txBody>
          <a:bodyPr/>
          <a:lstStyle/>
          <a:p>
            <a:endParaRPr lang="es-E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Content Placeholder 13"/>
          <p:cNvSpPr>
            <a:spLocks noGrp="1"/>
          </p:cNvSpPr>
          <p:nvPr>
            <p:ph sz="quarter" idx="13"/>
          </p:nvPr>
        </p:nvSpPr>
        <p:spPr>
          <a:xfrm>
            <a:off x="914400" y="381000"/>
            <a:ext cx="4800600" cy="5943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9" name="Date Placeholder 8"/>
          <p:cNvSpPr>
            <a:spLocks noGrp="1"/>
          </p:cNvSpPr>
          <p:nvPr>
            <p:ph type="dt" sz="half" idx="14"/>
          </p:nvPr>
        </p:nvSpPr>
        <p:spPr/>
        <p:txBody>
          <a:bodyPr/>
          <a:lstStyle/>
          <a:p>
            <a:fld id="{7A847CFC-816F-41D0-AAC0-9BF4FEBC753E}" type="datetimeFigureOut">
              <a:rPr lang="es-ES" smtClean="0"/>
              <a:t>06/10/2016</a:t>
            </a:fld>
            <a:endParaRPr lang="es-ES"/>
          </a:p>
        </p:txBody>
      </p:sp>
      <p:sp>
        <p:nvSpPr>
          <p:cNvPr id="10" name="Slide Number Placeholder 9"/>
          <p:cNvSpPr>
            <a:spLocks noGrp="1"/>
          </p:cNvSpPr>
          <p:nvPr>
            <p:ph type="sldNum" sz="quarter" idx="15"/>
          </p:nvPr>
        </p:nvSpPr>
        <p:spPr/>
        <p:txBody>
          <a:bodyPr/>
          <a:lstStyle/>
          <a:p>
            <a:fld id="{132FADFE-3B8F-471C-ABF0-DBC7717ECBBC}" type="slidenum">
              <a:rPr lang="es-ES" smtClean="0"/>
              <a:t>‹Nº›</a:t>
            </a:fld>
            <a:endParaRPr lang="es-ES"/>
          </a:p>
        </p:txBody>
      </p:sp>
      <p:sp>
        <p:nvSpPr>
          <p:cNvPr id="13" name="Footer Placeholder 12"/>
          <p:cNvSpPr>
            <a:spLocks noGrp="1"/>
          </p:cNvSpPr>
          <p:nvPr>
            <p:ph type="ftr" sz="quarter" idx="16"/>
          </p:nvPr>
        </p:nvSpPr>
        <p:spPr/>
        <p:txBody>
          <a:bodyPr/>
          <a:lstStyle/>
          <a:p>
            <a:endParaRPr lang="es-E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06/10/2016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228600" cy="6858000"/>
          </a:xfrm>
          <a:prstGeom prst="rect">
            <a:avLst/>
          </a:prstGeom>
          <a:gradFill>
            <a:gsLst>
              <a:gs pos="0">
                <a:schemeClr val="accent1"/>
              </a:gs>
              <a:gs pos="52000">
                <a:schemeClr val="accent6">
                  <a:lumMod val="75000"/>
                </a:schemeClr>
              </a:gs>
              <a:gs pos="100000">
                <a:schemeClr val="accent6">
                  <a:lumMod val="50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13" name="Rectangle 12"/>
          <p:cNvSpPr/>
          <p:nvPr/>
        </p:nvSpPr>
        <p:spPr>
          <a:xfrm>
            <a:off x="0" y="0"/>
            <a:ext cx="228600"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5257800"/>
            <a:ext cx="7239000" cy="1143000"/>
          </a:xfrm>
          <a:prstGeom prst="rect">
            <a:avLst/>
          </a:prstGeom>
        </p:spPr>
        <p:txBody>
          <a:bodyPr vert="horz" lIns="91440" tIns="45720" rIns="91440" bIns="45720" rtlCol="0" anchor="b">
            <a:noAutofit/>
          </a:bodyPr>
          <a:lstStyle/>
          <a:p>
            <a:endParaRPr lang="en-US" dirty="0"/>
          </a:p>
        </p:txBody>
      </p:sp>
      <p:sp>
        <p:nvSpPr>
          <p:cNvPr id="3" name="Text Placeholder 2"/>
          <p:cNvSpPr>
            <a:spLocks noGrp="1"/>
          </p:cNvSpPr>
          <p:nvPr>
            <p:ph type="body" idx="1"/>
          </p:nvPr>
        </p:nvSpPr>
        <p:spPr>
          <a:xfrm>
            <a:off x="1219200" y="838200"/>
            <a:ext cx="7467600" cy="4419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Footer Placeholder 4"/>
          <p:cNvSpPr>
            <a:spLocks noGrp="1"/>
          </p:cNvSpPr>
          <p:nvPr>
            <p:ph type="ftr" sz="quarter" idx="3"/>
          </p:nvPr>
        </p:nvSpPr>
        <p:spPr>
          <a:xfrm>
            <a:off x="1259680" y="6553200"/>
            <a:ext cx="7162800" cy="228600"/>
          </a:xfrm>
          <a:prstGeom prst="rect">
            <a:avLst/>
          </a:prstGeom>
        </p:spPr>
        <p:txBody>
          <a:bodyPr vert="horz" lIns="91440" tIns="45720" rIns="91440" bIns="45720" rtlCol="0" anchor="ctr"/>
          <a:lstStyle>
            <a:lvl1pPr algn="l">
              <a:defRPr sz="1200">
                <a:solidFill>
                  <a:schemeClr val="tx1">
                    <a:lumMod val="60000"/>
                    <a:lumOff val="40000"/>
                  </a:schemeClr>
                </a:solidFill>
              </a:defRPr>
            </a:lvl1pPr>
          </a:lstStyle>
          <a:p>
            <a:endParaRPr lang="es-ES"/>
          </a:p>
        </p:txBody>
      </p:sp>
      <p:sp>
        <p:nvSpPr>
          <p:cNvPr id="6" name="Slide Number Placeholder 5"/>
          <p:cNvSpPr>
            <a:spLocks noGrp="1"/>
          </p:cNvSpPr>
          <p:nvPr>
            <p:ph type="sldNum" sz="quarter" idx="4"/>
          </p:nvPr>
        </p:nvSpPr>
        <p:spPr>
          <a:xfrm>
            <a:off x="8686800" y="5740400"/>
            <a:ext cx="381000" cy="365125"/>
          </a:xfrm>
          <a:prstGeom prst="rect">
            <a:avLst/>
          </a:prstGeom>
        </p:spPr>
        <p:txBody>
          <a:bodyPr vert="horz" lIns="91440" tIns="45720" rIns="91440" bIns="45720" rtlCol="0" anchor="ctr"/>
          <a:lstStyle>
            <a:lvl1pPr algn="l">
              <a:defRPr sz="1200" b="0">
                <a:solidFill>
                  <a:schemeClr val="tx2">
                    <a:lumMod val="60000"/>
                    <a:lumOff val="40000"/>
                  </a:schemeClr>
                </a:solidFill>
              </a:defRPr>
            </a:lvl1pPr>
          </a:lstStyle>
          <a:p>
            <a:fld id="{132FADFE-3B8F-471C-ABF0-DBC7717ECBBC}" type="slidenum">
              <a:rPr lang="es-ES" smtClean="0"/>
              <a:t>‹Nº›</a:t>
            </a:fld>
            <a:endParaRPr lang="es-ES"/>
          </a:p>
        </p:txBody>
      </p:sp>
      <p:sp>
        <p:nvSpPr>
          <p:cNvPr id="16" name="Freeform 5"/>
          <p:cNvSpPr>
            <a:spLocks/>
          </p:cNvSpPr>
          <p:nvPr/>
        </p:nvSpPr>
        <p:spPr bwMode="auto">
          <a:xfrm>
            <a:off x="8453438" y="571500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solidFill>
            <a:schemeClr val="tx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2"/>
          </p:nvPr>
        </p:nvSpPr>
        <p:spPr>
          <a:xfrm rot="16200000">
            <a:off x="-1198682" y="4821116"/>
            <a:ext cx="2625969" cy="228600"/>
          </a:xfrm>
          <a:prstGeom prst="rect">
            <a:avLst/>
          </a:prstGeom>
        </p:spPr>
        <p:txBody>
          <a:bodyPr vert="horz" lIns="91440" tIns="45720" rIns="91440" bIns="45720" rtlCol="0" anchor="ctr"/>
          <a:lstStyle>
            <a:lvl1pPr algn="l">
              <a:defRPr sz="1200">
                <a:solidFill>
                  <a:srgbClr val="FFFFFF"/>
                </a:solidFill>
              </a:defRPr>
            </a:lvl1pPr>
          </a:lstStyle>
          <a:p>
            <a:fld id="{7A847CFC-816F-41D0-AAC0-9BF4FEBC753E}" type="datetimeFigureOut">
              <a:rPr lang="es-ES" smtClean="0"/>
              <a:t>06/10/2016</a:t>
            </a:fld>
            <a:endParaRPr lang="es-E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3"/>
                                        </p:tgtEl>
                                      </p:cBhvr>
                                    </p:animEffect>
                                    <p:set>
                                      <p:cBhvr>
                                        <p:cTn id="7" dur="1" fill="hold">
                                          <p:stCondLst>
                                            <p:cond delay="1999"/>
                                          </p:stCondLst>
                                        </p:cTn>
                                        <p:tgtEl>
                                          <p:spTgt spid="13"/>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txStyles>
    <p:titleStyle>
      <a:lvl1pPr algn="l" defTabSz="914400" rtl="0" eaLnBrk="1" latinLnBrk="0" hangingPunct="1">
        <a:spcBef>
          <a:spcPct val="0"/>
        </a:spcBef>
        <a:buNone/>
        <a:defRPr sz="7200" b="1" kern="120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thales.cica.es/rd/Recursos/rd99/ed99-0504-01/tipos-rad.htm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coloresdelaquimica.blogspot.com/"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google.com.mx/url?sa=i&amp;rct=j&amp;q=&amp;esrc=s&amp;source=images&amp;cd=&amp;cad=rja&amp;uact=8&amp;ved=0CAcQjRxqFQoTCN3C-MPOscgCFcSODQodIqgPbg&amp;url=http://web.educastur.princast.es/proyectos/jimena/pj_franciscga/leydesin.htm&amp;bvm=bv.104615367,d.eXY&amp;psig=AFQjCNGt3P81S094CbYVNcLG_pd1ux4uYQ&amp;ust=1444350355893963"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hyperlink" Target="http://www.google.com.mx/url?sa=i&amp;rct=j&amp;q=&amp;esrc=s&amp;source=images&amp;cd=&amp;cad=rja&amp;uact=8&amp;ved=0CAcQjRxqFQoTCKe7ipvPscgCFUnUgAodMacAAA&amp;url=http://radiactividadxxi.blogspot.com/p/desintegracion.html&amp;bvm=bv.104615367,d.eXY&amp;psig=AFQjCNGt3P81S094CbYVNcLG_pd1ux4uYQ&amp;ust=1444350355893963"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hyperlink" Target="http://www.google.com.mx/url?sa=i&amp;rct=j&amp;q=&amp;esrc=s&amp;source=images&amp;cd=&amp;cad=rja&amp;uact=8&amp;ved=0CAcQjRxqFQoTCISU7OHPscgCFcGQDQodvEAERg&amp;url=http://www.fq.uh.cu/dpto/#qf/uclv/infoLab/infoquim/complementos/Estructura_Atomica/iEstructura del atomo.htm&amp;bvm=bv.104615367,d.eXY&amp;psig=AFQjCNGt3P81S094CbYVNcLG_pd1ux4uYQ&amp;ust=1444350355893963"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www.google.com.mx/url?sa=i&amp;rct=j&amp;q=&amp;esrc=s&amp;source=images&amp;cd=&amp;cad=rja&amp;uact=8&amp;ved=0CAcQjRxqFQoTCMfwh4vOscgCFYTNgAod9hUI7A&amp;url=https://www.educ.ar/sitios/educar/recursos/ver?id%3D91466&amp;psig=AFQjCNF6IcUneKIRvX2R1mxrGlpjvppcmg&amp;ust=1444350223972053"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com.mx/url?sa=i&amp;rct=j&amp;q=&amp;esrc=s&amp;source=images&amp;cd=&amp;cad=rja&amp;uact=8&amp;ved=0CAcQjRxqFQoTCJvThcbRscgCFUidgAodhqkHFQ&amp;url=http://www.globalnuclearcontaminationwatch.com/nuclear-radiation-info/nuclear-fusion-a-safer-alternative/&amp;psig=AFQjCNGohy2WB9vqhHhb2ZBK9rIsT4DsgA&amp;ust=1444351083069431"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www.google.com.mx/url?sa=i&amp;rct=j&amp;q=&amp;esrc=s&amp;source=images&amp;cd=&amp;cad=rja&amp;uact=8&amp;ved=0CAcQjRxqFQoTCM3jiZnQscgCFYGDDQod-GUL8A&amp;url=http://www.colectivoburbuja.org/index.php/antonio-turiel/radiactividad-y-radiacion/&amp;psig=AFQjCNGt3P81S094CbYVNcLG_pd1ux4uYQ&amp;ust=1444350355893963"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google.com.mx/url?sa=i&amp;rct=j&amp;q=&amp;esrc=s&amp;source=images&amp;cd=&amp;cad=rja&amp;uact=8&amp;ved=0CAcQjRxqFQoTCN3Q4K3MscgCFYnUgAod1FABlg&amp;url=https://bajurtov.wordpress.com/2012/11/28/nueva-evidencia-de-que-iran-trabaja-en-un-arma-nuclear/&amp;psig=AFQjCNHbPgAAJ7g4jIlezeWdgCLGuQm0cA&amp;ust=1444349717594289"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es.slideshare.net/federico63/fisica-nuclear"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hyperlink" Target="http://www.google.com.mx/url?sa=i&amp;rct=j&amp;q=&amp;esrc=s&amp;source=images&amp;cd=&amp;cad=rja&amp;uact=8&amp;ved=0CAcQjRxqFQoTCOTqiOvwwsgCFcWMDQodxRgHjA&amp;url=http://www.radiacioncosmica.aviacion.cl/&amp;bvm=bv.105039540,d.eXY&amp;psig=AFQjCNHC8JbSDEei5pXi_6EAnnnbHpKBBA&amp;ust=1444943674701455"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43608" y="260648"/>
            <a:ext cx="7052320" cy="1008112"/>
          </a:xfrm>
        </p:spPr>
        <p:txBody>
          <a:bodyPr>
            <a:normAutofit/>
          </a:bodyPr>
          <a:lstStyle/>
          <a:p>
            <a:r>
              <a:rPr lang="es-ES" sz="2400" b="0" dirty="0" smtClean="0">
                <a:solidFill>
                  <a:schemeClr val="accent6">
                    <a:lumMod val="50000"/>
                  </a:schemeClr>
                </a:solidFill>
                <a:effectLst/>
                <a:latin typeface="+mn-lt"/>
              </a:rPr>
              <a:t>Universidad Autónoma del Estado de México </a:t>
            </a:r>
            <a:br>
              <a:rPr lang="es-ES" sz="2400" b="0" dirty="0" smtClean="0">
                <a:solidFill>
                  <a:schemeClr val="accent6">
                    <a:lumMod val="50000"/>
                  </a:schemeClr>
                </a:solidFill>
                <a:effectLst/>
                <a:latin typeface="+mn-lt"/>
              </a:rPr>
            </a:br>
            <a:r>
              <a:rPr lang="es-ES" sz="2400" b="0" dirty="0" smtClean="0">
                <a:solidFill>
                  <a:schemeClr val="accent6">
                    <a:lumMod val="50000"/>
                  </a:schemeClr>
                </a:solidFill>
                <a:effectLst/>
                <a:latin typeface="+mn-lt"/>
              </a:rPr>
              <a:t>Facultad de Química</a:t>
            </a:r>
            <a:endParaRPr lang="es-MX" sz="2400" b="0" dirty="0">
              <a:solidFill>
                <a:schemeClr val="accent6">
                  <a:lumMod val="50000"/>
                </a:schemeClr>
              </a:solidFill>
              <a:effectLst/>
              <a:latin typeface="+mn-lt"/>
            </a:endParaRPr>
          </a:p>
        </p:txBody>
      </p:sp>
      <p:sp>
        <p:nvSpPr>
          <p:cNvPr id="3" name="2 Subtítulo"/>
          <p:cNvSpPr>
            <a:spLocks noGrp="1"/>
          </p:cNvSpPr>
          <p:nvPr>
            <p:ph type="subTitle" idx="1"/>
          </p:nvPr>
        </p:nvSpPr>
        <p:spPr>
          <a:xfrm>
            <a:off x="1043608" y="1628800"/>
            <a:ext cx="7128792" cy="4536504"/>
          </a:xfrm>
        </p:spPr>
        <p:txBody>
          <a:bodyPr>
            <a:normAutofit fontScale="92500" lnSpcReduction="20000"/>
          </a:bodyPr>
          <a:lstStyle/>
          <a:p>
            <a:pPr algn="l"/>
            <a:r>
              <a:rPr lang="es-ES" sz="3600" dirty="0" smtClean="0">
                <a:solidFill>
                  <a:schemeClr val="accent6">
                    <a:lumMod val="50000"/>
                  </a:schemeClr>
                </a:solidFill>
              </a:rPr>
              <a:t>Licenciatura: Química Farmacéutica Biológica </a:t>
            </a:r>
          </a:p>
          <a:p>
            <a:pPr algn="l"/>
            <a:endParaRPr lang="es-ES" sz="3600" dirty="0" smtClean="0">
              <a:solidFill>
                <a:schemeClr val="accent6">
                  <a:lumMod val="50000"/>
                </a:schemeClr>
              </a:solidFill>
            </a:endParaRPr>
          </a:p>
          <a:p>
            <a:pPr algn="l"/>
            <a:r>
              <a:rPr lang="es-ES" sz="3600" dirty="0" smtClean="0">
                <a:solidFill>
                  <a:schemeClr val="accent6">
                    <a:lumMod val="50000"/>
                  </a:schemeClr>
                </a:solidFill>
              </a:rPr>
              <a:t>UA:  Materia</a:t>
            </a:r>
            <a:r>
              <a:rPr lang="es-ES" sz="3600" dirty="0" smtClean="0">
                <a:solidFill>
                  <a:schemeClr val="accent6">
                    <a:lumMod val="50000"/>
                  </a:schemeClr>
                </a:solidFill>
              </a:rPr>
              <a:t>, estructura y propiedades</a:t>
            </a:r>
          </a:p>
          <a:p>
            <a:pPr algn="l"/>
            <a:r>
              <a:rPr lang="es-ES" sz="3600" dirty="0" smtClean="0">
                <a:solidFill>
                  <a:schemeClr val="accent6">
                    <a:lumMod val="50000"/>
                  </a:schemeClr>
                </a:solidFill>
              </a:rPr>
              <a:t>Unidad temática: Estructura </a:t>
            </a:r>
            <a:r>
              <a:rPr lang="es-ES" sz="3600" dirty="0" smtClean="0">
                <a:solidFill>
                  <a:schemeClr val="accent6">
                    <a:lumMod val="50000"/>
                  </a:schemeClr>
                </a:solidFill>
              </a:rPr>
              <a:t>atómica</a:t>
            </a:r>
          </a:p>
          <a:p>
            <a:pPr algn="l"/>
            <a:r>
              <a:rPr lang="es-ES" sz="3600" dirty="0" smtClean="0">
                <a:solidFill>
                  <a:schemeClr val="accent6">
                    <a:lumMod val="50000"/>
                  </a:schemeClr>
                </a:solidFill>
              </a:rPr>
              <a:t>Tema: </a:t>
            </a:r>
            <a:r>
              <a:rPr lang="es-ES" sz="3600" dirty="0" smtClean="0">
                <a:solidFill>
                  <a:schemeClr val="accent6">
                    <a:lumMod val="50000"/>
                  </a:schemeClr>
                </a:solidFill>
              </a:rPr>
              <a:t>Química nuclear</a:t>
            </a:r>
            <a:endParaRPr lang="es-ES" sz="3600" dirty="0" smtClean="0">
              <a:solidFill>
                <a:schemeClr val="accent6">
                  <a:lumMod val="50000"/>
                </a:schemeClr>
              </a:solidFill>
            </a:endParaRPr>
          </a:p>
          <a:p>
            <a:endParaRPr lang="es-ES" sz="3600" dirty="0" smtClean="0">
              <a:solidFill>
                <a:schemeClr val="accent6">
                  <a:lumMod val="50000"/>
                </a:schemeClr>
              </a:solidFill>
            </a:endParaRPr>
          </a:p>
          <a:p>
            <a:endParaRPr lang="es-ES" dirty="0">
              <a:solidFill>
                <a:schemeClr val="accent6">
                  <a:lumMod val="50000"/>
                </a:schemeClr>
              </a:solidFill>
            </a:endParaRPr>
          </a:p>
          <a:p>
            <a:pPr algn="r"/>
            <a:r>
              <a:rPr lang="es-ES" sz="2600" dirty="0" smtClean="0">
                <a:solidFill>
                  <a:schemeClr val="accent6">
                    <a:lumMod val="50000"/>
                  </a:schemeClr>
                </a:solidFill>
              </a:rPr>
              <a:t>Guadalupe Mirella Maya López</a:t>
            </a:r>
          </a:p>
          <a:p>
            <a:pPr algn="r"/>
            <a:r>
              <a:rPr lang="es-ES" sz="2600" dirty="0" smtClean="0">
                <a:solidFill>
                  <a:schemeClr val="accent6">
                    <a:lumMod val="50000"/>
                  </a:schemeClr>
                </a:solidFill>
              </a:rPr>
              <a:t>Octubre, 2016 </a:t>
            </a:r>
            <a:endParaRPr lang="es-MX" sz="2600" dirty="0">
              <a:solidFill>
                <a:schemeClr val="accent6">
                  <a:lumMod val="50000"/>
                </a:schemeClr>
              </a:solidFill>
            </a:endParaRPr>
          </a:p>
        </p:txBody>
      </p:sp>
    </p:spTree>
    <p:extLst>
      <p:ext uri="{BB962C8B-B14F-4D97-AF65-F5344CB8AC3E}">
        <p14:creationId xmlns:p14="http://schemas.microsoft.com/office/powerpoint/2010/main" val="14644841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32040" y="274638"/>
            <a:ext cx="3754760" cy="850106"/>
          </a:xfrm>
        </p:spPr>
        <p:txBody>
          <a:bodyPr>
            <a:normAutofit/>
          </a:bodyPr>
          <a:lstStyle/>
          <a:p>
            <a:r>
              <a:rPr lang="es-ES" sz="3600" dirty="0" smtClean="0">
                <a:solidFill>
                  <a:srgbClr val="600000"/>
                </a:solidFill>
              </a:rPr>
              <a:t>Ejercicio 3:</a:t>
            </a:r>
            <a:endParaRPr lang="es-MX" sz="3600" dirty="0">
              <a:solidFill>
                <a:srgbClr val="600000"/>
              </a:solidFill>
            </a:endParaRPr>
          </a:p>
        </p:txBody>
      </p:sp>
      <p:sp>
        <p:nvSpPr>
          <p:cNvPr id="3" name="2 Marcador de contenido"/>
          <p:cNvSpPr>
            <a:spLocks noGrp="1"/>
          </p:cNvSpPr>
          <p:nvPr>
            <p:ph idx="1"/>
          </p:nvPr>
        </p:nvSpPr>
        <p:spPr>
          <a:xfrm>
            <a:off x="457200" y="1600200"/>
            <a:ext cx="7571184" cy="4781127"/>
          </a:xfrm>
        </p:spPr>
        <p:txBody>
          <a:bodyPr>
            <a:normAutofit/>
          </a:bodyPr>
          <a:lstStyle/>
          <a:p>
            <a:pPr>
              <a:buSzPct val="75000"/>
              <a:buFont typeface="Webdings" panose="05030102010509060703" pitchFamily="18" charset="2"/>
              <a:buChar char=""/>
            </a:pPr>
            <a:r>
              <a:rPr lang="es-ES" sz="2800" dirty="0">
                <a:solidFill>
                  <a:schemeClr val="accent6">
                    <a:lumMod val="50000"/>
                  </a:schemeClr>
                </a:solidFill>
              </a:rPr>
              <a:t>Clasifica </a:t>
            </a:r>
            <a:r>
              <a:rPr lang="es-ES" sz="2800" dirty="0" smtClean="0">
                <a:solidFill>
                  <a:schemeClr val="accent6">
                    <a:lumMod val="50000"/>
                  </a:schemeClr>
                </a:solidFill>
              </a:rPr>
              <a:t>estaño-112, argón-40, teluro-122, cobre-59, cadmio-120, cobalto-58 y potasio-30 en orden creciente de: </a:t>
            </a:r>
          </a:p>
          <a:p>
            <a:pPr marL="0" indent="0">
              <a:buNone/>
            </a:pPr>
            <a:endParaRPr lang="es-ES" sz="2800" dirty="0" smtClean="0">
              <a:solidFill>
                <a:schemeClr val="accent6">
                  <a:lumMod val="50000"/>
                </a:schemeClr>
              </a:solidFill>
            </a:endParaRPr>
          </a:p>
          <a:p>
            <a:pPr marL="0" indent="0">
              <a:buNone/>
            </a:pPr>
            <a:r>
              <a:rPr lang="es-ES" sz="2800" dirty="0" smtClean="0">
                <a:solidFill>
                  <a:schemeClr val="accent6">
                    <a:lumMod val="50000"/>
                  </a:schemeClr>
                </a:solidFill>
              </a:rPr>
              <a:t>	a). Número de electrones</a:t>
            </a:r>
          </a:p>
          <a:p>
            <a:pPr marL="0" indent="0">
              <a:buNone/>
            </a:pPr>
            <a:r>
              <a:rPr lang="es-ES" sz="2800" dirty="0" smtClean="0">
                <a:solidFill>
                  <a:schemeClr val="accent6">
                    <a:lumMod val="50000"/>
                  </a:schemeClr>
                </a:solidFill>
              </a:rPr>
              <a:t>	b). Número de neutrones </a:t>
            </a:r>
          </a:p>
          <a:p>
            <a:pPr marL="0" indent="0">
              <a:buNone/>
            </a:pPr>
            <a:r>
              <a:rPr lang="es-ES" sz="2800" dirty="0">
                <a:solidFill>
                  <a:schemeClr val="accent6">
                    <a:lumMod val="50000"/>
                  </a:schemeClr>
                </a:solidFill>
              </a:rPr>
              <a:t>	</a:t>
            </a:r>
            <a:r>
              <a:rPr lang="es-ES" sz="2800" dirty="0" smtClean="0">
                <a:solidFill>
                  <a:schemeClr val="accent6">
                    <a:lumMod val="50000"/>
                  </a:schemeClr>
                </a:solidFill>
              </a:rPr>
              <a:t>c). Número de masa</a:t>
            </a:r>
            <a:endParaRPr lang="es-MX" sz="2800" dirty="0">
              <a:solidFill>
                <a:schemeClr val="accent6">
                  <a:lumMod val="50000"/>
                </a:schemeClr>
              </a:solidFill>
            </a:endParaRPr>
          </a:p>
        </p:txBody>
      </p:sp>
    </p:spTree>
    <p:extLst>
      <p:ext uri="{BB962C8B-B14F-4D97-AF65-F5344CB8AC3E}">
        <p14:creationId xmlns:p14="http://schemas.microsoft.com/office/powerpoint/2010/main" val="12258190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Título"/>
          <p:cNvSpPr>
            <a:spLocks noGrp="1"/>
          </p:cNvSpPr>
          <p:nvPr>
            <p:ph type="title"/>
          </p:nvPr>
        </p:nvSpPr>
        <p:spPr>
          <a:xfrm>
            <a:off x="3131840" y="116632"/>
            <a:ext cx="5684953" cy="924475"/>
          </a:xfrm>
        </p:spPr>
        <p:txBody>
          <a:bodyPr>
            <a:normAutofit/>
          </a:bodyPr>
          <a:lstStyle/>
          <a:p>
            <a:r>
              <a:rPr lang="es-ES" sz="3600" dirty="0" smtClean="0">
                <a:solidFill>
                  <a:srgbClr val="600000"/>
                </a:solidFill>
              </a:rPr>
              <a:t>Radiación electromagnética</a:t>
            </a:r>
            <a:endParaRPr lang="es-MX" sz="3600" dirty="0">
              <a:solidFill>
                <a:srgbClr val="600000"/>
              </a:solidFill>
            </a:endParaRPr>
          </a:p>
        </p:txBody>
      </p:sp>
      <p:sp>
        <p:nvSpPr>
          <p:cNvPr id="9" name="8 Marcador de contenido"/>
          <p:cNvSpPr>
            <a:spLocks noGrp="1"/>
          </p:cNvSpPr>
          <p:nvPr>
            <p:ph idx="1"/>
          </p:nvPr>
        </p:nvSpPr>
        <p:spPr>
          <a:xfrm>
            <a:off x="827584" y="1196752"/>
            <a:ext cx="7797552" cy="4709160"/>
          </a:xfrm>
        </p:spPr>
        <p:txBody>
          <a:bodyPr>
            <a:noAutofit/>
          </a:bodyPr>
          <a:lstStyle/>
          <a:p>
            <a:pPr>
              <a:buSzPct val="80000"/>
              <a:buFont typeface="Webdings" panose="05030102010509060703" pitchFamily="18" charset="2"/>
              <a:buChar char="¨"/>
            </a:pPr>
            <a:r>
              <a:rPr lang="es-ES" sz="2600" dirty="0" smtClean="0">
                <a:solidFill>
                  <a:schemeClr val="accent6">
                    <a:lumMod val="50000"/>
                  </a:schemeClr>
                </a:solidFill>
              </a:rPr>
              <a:t>Rayos catódicos. </a:t>
            </a:r>
            <a:r>
              <a:rPr lang="es-ES" sz="2600" dirty="0">
                <a:solidFill>
                  <a:schemeClr val="accent6">
                    <a:lumMod val="50000"/>
                  </a:schemeClr>
                </a:solidFill>
              </a:rPr>
              <a:t>El descubrimiento de los rayos catódicos, </a:t>
            </a:r>
            <a:r>
              <a:rPr lang="es-ES" sz="2600" dirty="0" smtClean="0">
                <a:solidFill>
                  <a:schemeClr val="accent6">
                    <a:lumMod val="50000"/>
                  </a:schemeClr>
                </a:solidFill>
              </a:rPr>
              <a:t>que se </a:t>
            </a:r>
            <a:r>
              <a:rPr lang="es-ES" sz="2600" dirty="0">
                <a:solidFill>
                  <a:schemeClr val="accent6">
                    <a:lumMod val="50000"/>
                  </a:schemeClr>
                </a:solidFill>
              </a:rPr>
              <a:t>produce durante los años 1858 y 1859, fue obra </a:t>
            </a:r>
            <a:r>
              <a:rPr lang="es-ES" sz="2600" dirty="0" smtClean="0">
                <a:solidFill>
                  <a:schemeClr val="accent6">
                    <a:lumMod val="50000"/>
                  </a:schemeClr>
                </a:solidFill>
              </a:rPr>
              <a:t>de Julius </a:t>
            </a:r>
            <a:r>
              <a:rPr lang="es-ES" sz="2600" dirty="0" err="1" smtClean="0">
                <a:solidFill>
                  <a:schemeClr val="accent6">
                    <a:lumMod val="50000"/>
                  </a:schemeClr>
                </a:solidFill>
              </a:rPr>
              <a:t>Plücker</a:t>
            </a:r>
            <a:r>
              <a:rPr lang="es-ES" sz="2600" dirty="0" smtClean="0">
                <a:solidFill>
                  <a:schemeClr val="accent6">
                    <a:lumMod val="50000"/>
                  </a:schemeClr>
                </a:solidFill>
              </a:rPr>
              <a:t>  </a:t>
            </a:r>
          </a:p>
          <a:p>
            <a:pPr>
              <a:buSzPct val="80000"/>
              <a:buFont typeface="Webdings" panose="05030102010509060703" pitchFamily="18" charset="2"/>
              <a:buChar char="¨"/>
            </a:pPr>
            <a:r>
              <a:rPr lang="es-ES" sz="2600" dirty="0" smtClean="0">
                <a:solidFill>
                  <a:schemeClr val="accent6">
                    <a:lumMod val="50000"/>
                  </a:schemeClr>
                </a:solidFill>
              </a:rPr>
              <a:t>En 1897 Joseph John Thomson estudió el comportamiento y los efectos de los rayos catódicos</a:t>
            </a:r>
          </a:p>
          <a:p>
            <a:pPr>
              <a:buSzPct val="80000"/>
              <a:buFont typeface="Webdings" panose="05030102010509060703" pitchFamily="18" charset="2"/>
              <a:buChar char="¨"/>
            </a:pPr>
            <a:r>
              <a:rPr lang="es-ES" sz="2600" dirty="0">
                <a:solidFill>
                  <a:schemeClr val="accent6">
                    <a:lumMod val="50000"/>
                  </a:schemeClr>
                </a:solidFill>
              </a:rPr>
              <a:t>Los tubos especiales fueron desarrollados para el estudio de estos rayos </a:t>
            </a:r>
            <a:r>
              <a:rPr lang="es-ES" sz="2600" dirty="0" smtClean="0">
                <a:solidFill>
                  <a:schemeClr val="accent6">
                    <a:lumMod val="50000"/>
                  </a:schemeClr>
                </a:solidFill>
              </a:rPr>
              <a:t>por William </a:t>
            </a:r>
            <a:r>
              <a:rPr lang="es-ES" sz="2600" dirty="0" err="1" smtClean="0">
                <a:solidFill>
                  <a:schemeClr val="accent6">
                    <a:lumMod val="50000"/>
                  </a:schemeClr>
                </a:solidFill>
              </a:rPr>
              <a:t>Crookes</a:t>
            </a:r>
            <a:r>
              <a:rPr lang="es-ES" sz="2600" dirty="0" smtClean="0">
                <a:solidFill>
                  <a:schemeClr val="accent6">
                    <a:lumMod val="50000"/>
                  </a:schemeClr>
                </a:solidFill>
              </a:rPr>
              <a:t> y se les llamó tubos de </a:t>
            </a:r>
            <a:r>
              <a:rPr lang="es-ES" sz="2600" dirty="0" err="1" smtClean="0">
                <a:solidFill>
                  <a:schemeClr val="accent6">
                    <a:lumMod val="50000"/>
                  </a:schemeClr>
                </a:solidFill>
              </a:rPr>
              <a:t>Crookes</a:t>
            </a:r>
            <a:r>
              <a:rPr lang="es-ES" sz="2600" dirty="0" smtClean="0">
                <a:solidFill>
                  <a:schemeClr val="accent6">
                    <a:lumMod val="50000"/>
                  </a:schemeClr>
                </a:solidFill>
              </a:rPr>
              <a:t> . Cuando los tubos de rayos catódicos estaban funcionando, algunos de los materiales fuera de los tubos emitían luz  o fluorescencia.</a:t>
            </a:r>
          </a:p>
        </p:txBody>
      </p:sp>
    </p:spTree>
    <p:extLst>
      <p:ext uri="{BB962C8B-B14F-4D97-AF65-F5344CB8AC3E}">
        <p14:creationId xmlns:p14="http://schemas.microsoft.com/office/powerpoint/2010/main" val="25635481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0 Título"/>
          <p:cNvSpPr>
            <a:spLocks noGrp="1"/>
          </p:cNvSpPr>
          <p:nvPr>
            <p:ph type="title"/>
          </p:nvPr>
        </p:nvSpPr>
        <p:spPr>
          <a:xfrm>
            <a:off x="1475656" y="476672"/>
            <a:ext cx="7125113" cy="924475"/>
          </a:xfrm>
        </p:spPr>
        <p:txBody>
          <a:bodyPr>
            <a:normAutofit/>
          </a:bodyPr>
          <a:lstStyle/>
          <a:p>
            <a:r>
              <a:rPr lang="es-ES" sz="3600" dirty="0" smtClean="0">
                <a:solidFill>
                  <a:srgbClr val="600000"/>
                </a:solidFill>
              </a:rPr>
              <a:t>Radiación electromagnética</a:t>
            </a:r>
            <a:endParaRPr lang="es-MX" sz="3600" dirty="0">
              <a:solidFill>
                <a:srgbClr val="600000"/>
              </a:solidFill>
            </a:endParaRPr>
          </a:p>
        </p:txBody>
      </p:sp>
      <p:sp>
        <p:nvSpPr>
          <p:cNvPr id="3" name="2 Marcador de contenido"/>
          <p:cNvSpPr>
            <a:spLocks noGrp="1"/>
          </p:cNvSpPr>
          <p:nvPr>
            <p:ph idx="1"/>
          </p:nvPr>
        </p:nvSpPr>
        <p:spPr>
          <a:xfrm>
            <a:off x="1043608" y="1844824"/>
            <a:ext cx="7416824" cy="3849291"/>
          </a:xfrm>
        </p:spPr>
        <p:txBody>
          <a:bodyPr>
            <a:noAutofit/>
          </a:bodyPr>
          <a:lstStyle/>
          <a:p>
            <a:pPr>
              <a:buSzPct val="80000"/>
              <a:buFont typeface="Webdings" panose="05030102010509060703" pitchFamily="18" charset="2"/>
              <a:buChar char="¨"/>
            </a:pPr>
            <a:r>
              <a:rPr lang="es-ES" dirty="0" err="1">
                <a:solidFill>
                  <a:schemeClr val="accent6">
                    <a:lumMod val="50000"/>
                  </a:schemeClr>
                </a:solidFill>
              </a:rPr>
              <a:t>Wilhem</a:t>
            </a:r>
            <a:r>
              <a:rPr lang="es-ES" dirty="0">
                <a:solidFill>
                  <a:schemeClr val="accent6">
                    <a:lumMod val="50000"/>
                  </a:schemeClr>
                </a:solidFill>
              </a:rPr>
              <a:t> Roentgen demostró que la fluorescencia de los materiales era producida por la radiación emitida por los tubos de rayos catódicos. </a:t>
            </a:r>
          </a:p>
          <a:p>
            <a:pPr>
              <a:buSzPct val="80000"/>
              <a:buFont typeface="Webdings" panose="05030102010509060703" pitchFamily="18" charset="2"/>
              <a:buChar char="¨"/>
            </a:pPr>
            <a:r>
              <a:rPr lang="es-ES" dirty="0">
                <a:solidFill>
                  <a:schemeClr val="accent6">
                    <a:lumMod val="50000"/>
                  </a:schemeClr>
                </a:solidFill>
              </a:rPr>
              <a:t>Por la naturaleza desconocida de esta radiación les llamó rayos “X</a:t>
            </a:r>
            <a:r>
              <a:rPr lang="es-ES" dirty="0" smtClean="0">
                <a:solidFill>
                  <a:schemeClr val="accent6">
                    <a:lumMod val="50000"/>
                  </a:schemeClr>
                </a:solidFill>
              </a:rPr>
              <a:t>”</a:t>
            </a:r>
            <a:endParaRPr lang="es-ES" sz="2800" dirty="0" smtClean="0">
              <a:solidFill>
                <a:schemeClr val="accent6">
                  <a:lumMod val="50000"/>
                </a:schemeClr>
              </a:solidFill>
            </a:endParaRPr>
          </a:p>
          <a:p>
            <a:pPr>
              <a:buSzPct val="80000"/>
              <a:buFont typeface="Webdings" panose="05030102010509060703" pitchFamily="18" charset="2"/>
              <a:buChar char="¨"/>
            </a:pPr>
            <a:r>
              <a:rPr lang="es-ES" sz="2800" dirty="0" smtClean="0">
                <a:solidFill>
                  <a:schemeClr val="accent6">
                    <a:lumMod val="50000"/>
                  </a:schemeClr>
                </a:solidFill>
              </a:rPr>
              <a:t>Antoine Henry Becquerel. Descubrió la radiactividad </a:t>
            </a:r>
          </a:p>
        </p:txBody>
      </p:sp>
    </p:spTree>
    <p:extLst>
      <p:ext uri="{BB962C8B-B14F-4D97-AF65-F5344CB8AC3E}">
        <p14:creationId xmlns:p14="http://schemas.microsoft.com/office/powerpoint/2010/main" val="38261904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0 Título"/>
          <p:cNvSpPr>
            <a:spLocks noGrp="1"/>
          </p:cNvSpPr>
          <p:nvPr>
            <p:ph type="title"/>
          </p:nvPr>
        </p:nvSpPr>
        <p:spPr>
          <a:xfrm>
            <a:off x="1691680" y="5157192"/>
            <a:ext cx="7125113" cy="924475"/>
          </a:xfrm>
        </p:spPr>
        <p:txBody>
          <a:bodyPr>
            <a:normAutofit/>
          </a:bodyPr>
          <a:lstStyle/>
          <a:p>
            <a:r>
              <a:rPr lang="es-ES" sz="3600" dirty="0" smtClean="0">
                <a:solidFill>
                  <a:srgbClr val="600000"/>
                </a:solidFill>
              </a:rPr>
              <a:t>Radiación electromagnética</a:t>
            </a:r>
            <a:endParaRPr lang="es-MX" sz="3600" dirty="0">
              <a:solidFill>
                <a:srgbClr val="600000"/>
              </a:solidFill>
            </a:endParaRPr>
          </a:p>
        </p:txBody>
      </p:sp>
      <p:sp>
        <p:nvSpPr>
          <p:cNvPr id="3" name="2 Marcador de contenido"/>
          <p:cNvSpPr>
            <a:spLocks noGrp="1"/>
          </p:cNvSpPr>
          <p:nvPr>
            <p:ph idx="1"/>
          </p:nvPr>
        </p:nvSpPr>
        <p:spPr>
          <a:xfrm>
            <a:off x="899592" y="620689"/>
            <a:ext cx="7416824" cy="3960440"/>
          </a:xfrm>
        </p:spPr>
        <p:txBody>
          <a:bodyPr>
            <a:noAutofit/>
          </a:bodyPr>
          <a:lstStyle/>
          <a:p>
            <a:pPr>
              <a:buSzPct val="80000"/>
              <a:buFont typeface="Webdings" panose="05030102010509060703" pitchFamily="18" charset="2"/>
              <a:buChar char="¨"/>
            </a:pPr>
            <a:r>
              <a:rPr lang="es-ES" sz="2800" dirty="0" smtClean="0">
                <a:solidFill>
                  <a:schemeClr val="accent6">
                    <a:lumMod val="50000"/>
                  </a:schemeClr>
                </a:solidFill>
              </a:rPr>
              <a:t>Rutherford identificó dos tipos de radiación alfa (</a:t>
            </a:r>
            <a:r>
              <a:rPr lang="el-GR" sz="2800" dirty="0" smtClean="0">
                <a:solidFill>
                  <a:schemeClr val="accent6">
                    <a:lumMod val="50000"/>
                  </a:schemeClr>
                </a:solidFill>
                <a:latin typeface="Calibri"/>
              </a:rPr>
              <a:t>α</a:t>
            </a:r>
            <a:r>
              <a:rPr lang="es-ES" sz="2800" dirty="0" smtClean="0">
                <a:solidFill>
                  <a:schemeClr val="accent6">
                    <a:lumMod val="50000"/>
                  </a:schemeClr>
                </a:solidFill>
                <a:latin typeface="Calibri"/>
              </a:rPr>
              <a:t>) y beta (</a:t>
            </a:r>
            <a:r>
              <a:rPr lang="el-GR" sz="2800" dirty="0" smtClean="0">
                <a:solidFill>
                  <a:schemeClr val="accent6">
                    <a:lumMod val="50000"/>
                  </a:schemeClr>
                </a:solidFill>
                <a:latin typeface="Times New Roman"/>
                <a:cs typeface="Times New Roman"/>
              </a:rPr>
              <a:t>β</a:t>
            </a:r>
            <a:r>
              <a:rPr lang="es-ES" sz="2800" dirty="0" smtClean="0">
                <a:solidFill>
                  <a:schemeClr val="accent6">
                    <a:lumMod val="50000"/>
                  </a:schemeClr>
                </a:solidFill>
                <a:latin typeface="Times New Roman"/>
                <a:cs typeface="Times New Roman"/>
              </a:rPr>
              <a:t>)</a:t>
            </a:r>
          </a:p>
          <a:p>
            <a:pPr>
              <a:buSzPct val="80000"/>
              <a:buFont typeface="Webdings" panose="05030102010509060703" pitchFamily="18" charset="2"/>
              <a:buChar char="¨"/>
            </a:pPr>
            <a:r>
              <a:rPr lang="es-ES" sz="2800" dirty="0" smtClean="0">
                <a:solidFill>
                  <a:schemeClr val="accent6">
                    <a:lumMod val="50000"/>
                  </a:schemeClr>
                </a:solidFill>
                <a:latin typeface="+mj-lt"/>
                <a:cs typeface="Times New Roman"/>
              </a:rPr>
              <a:t>Paul </a:t>
            </a:r>
            <a:r>
              <a:rPr lang="es-ES" sz="2800" dirty="0" err="1" smtClean="0">
                <a:solidFill>
                  <a:schemeClr val="accent6">
                    <a:lumMod val="50000"/>
                  </a:schemeClr>
                </a:solidFill>
                <a:latin typeface="+mj-lt"/>
                <a:cs typeface="Times New Roman"/>
              </a:rPr>
              <a:t>Villard</a:t>
            </a:r>
            <a:r>
              <a:rPr lang="es-ES" sz="2800" dirty="0" smtClean="0">
                <a:solidFill>
                  <a:schemeClr val="accent6">
                    <a:lumMod val="50000"/>
                  </a:schemeClr>
                </a:solidFill>
                <a:latin typeface="+mj-lt"/>
                <a:cs typeface="Times New Roman"/>
              </a:rPr>
              <a:t> descubrió la radiación gamma </a:t>
            </a:r>
            <a:r>
              <a:rPr lang="es-ES" sz="2800" dirty="0" smtClean="0">
                <a:solidFill>
                  <a:schemeClr val="accent6">
                    <a:lumMod val="50000"/>
                  </a:schemeClr>
                </a:solidFill>
                <a:latin typeface="PMingLiU"/>
                <a:ea typeface="PMingLiU"/>
                <a:cs typeface="Times New Roman"/>
              </a:rPr>
              <a:t>(</a:t>
            </a:r>
            <a:r>
              <a:rPr lang="el-GR" sz="2800" dirty="0" smtClean="0">
                <a:solidFill>
                  <a:schemeClr val="accent6">
                    <a:lumMod val="50000"/>
                  </a:schemeClr>
                </a:solidFill>
                <a:latin typeface="MS UI Gothic"/>
                <a:ea typeface="MS UI Gothic"/>
                <a:cs typeface="Times New Roman"/>
              </a:rPr>
              <a:t>γ</a:t>
            </a:r>
            <a:r>
              <a:rPr lang="es-ES" sz="2800" dirty="0" smtClean="0">
                <a:solidFill>
                  <a:schemeClr val="accent6">
                    <a:lumMod val="50000"/>
                  </a:schemeClr>
                </a:solidFill>
                <a:latin typeface="MS UI Gothic"/>
                <a:ea typeface="MS UI Gothic"/>
                <a:cs typeface="Times New Roman"/>
              </a:rPr>
              <a:t>)</a:t>
            </a:r>
          </a:p>
          <a:p>
            <a:pPr>
              <a:buSzPct val="80000"/>
              <a:buFont typeface="Webdings" panose="05030102010509060703" pitchFamily="18" charset="2"/>
              <a:buChar char="¨"/>
            </a:pPr>
            <a:r>
              <a:rPr lang="es-ES" sz="2800" dirty="0" smtClean="0">
                <a:solidFill>
                  <a:schemeClr val="accent6">
                    <a:lumMod val="50000"/>
                  </a:schemeClr>
                </a:solidFill>
                <a:latin typeface="+mj-lt"/>
              </a:rPr>
              <a:t>La radiación electromagnética es una forma de transmisión de energía en la que los campos magnéticos y eléctricos se propagan por ondas a través del espacio vacío o a través de un medio como el vidrio.</a:t>
            </a:r>
            <a:endParaRPr lang="es-MX" sz="2800" dirty="0">
              <a:solidFill>
                <a:schemeClr val="accent6">
                  <a:lumMod val="50000"/>
                </a:schemeClr>
              </a:solidFill>
              <a:latin typeface="+mj-lt"/>
            </a:endParaRPr>
          </a:p>
        </p:txBody>
      </p:sp>
    </p:spTree>
    <p:extLst>
      <p:ext uri="{BB962C8B-B14F-4D97-AF65-F5344CB8AC3E}">
        <p14:creationId xmlns:p14="http://schemas.microsoft.com/office/powerpoint/2010/main" val="39802786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260648"/>
            <a:ext cx="3274526" cy="924475"/>
          </a:xfrm>
        </p:spPr>
        <p:txBody>
          <a:bodyPr>
            <a:normAutofit/>
          </a:bodyPr>
          <a:lstStyle/>
          <a:p>
            <a:r>
              <a:rPr lang="es-ES" sz="3600" dirty="0" smtClean="0">
                <a:solidFill>
                  <a:srgbClr val="600000"/>
                </a:solidFill>
              </a:rPr>
              <a:t>Radiactividad </a:t>
            </a:r>
            <a:endParaRPr lang="es-MX" sz="3600" dirty="0">
              <a:solidFill>
                <a:srgbClr val="600000"/>
              </a:solidFill>
            </a:endParaRPr>
          </a:p>
        </p:txBody>
      </p:sp>
      <p:sp>
        <p:nvSpPr>
          <p:cNvPr id="3" name="2 Marcador de contenido"/>
          <p:cNvSpPr>
            <a:spLocks noGrp="1"/>
          </p:cNvSpPr>
          <p:nvPr>
            <p:ph idx="1"/>
          </p:nvPr>
        </p:nvSpPr>
        <p:spPr>
          <a:xfrm>
            <a:off x="1009442" y="1340768"/>
            <a:ext cx="7234965" cy="4968551"/>
          </a:xfrm>
        </p:spPr>
        <p:txBody>
          <a:bodyPr>
            <a:noAutofit/>
          </a:bodyPr>
          <a:lstStyle/>
          <a:p>
            <a:pPr>
              <a:buSzPct val="80000"/>
              <a:buFont typeface="Webdings" panose="05030102010509060703" pitchFamily="18" charset="2"/>
              <a:buChar char="¨"/>
            </a:pPr>
            <a:r>
              <a:rPr lang="es-ES" dirty="0">
                <a:solidFill>
                  <a:schemeClr val="accent6">
                    <a:lumMod val="50000"/>
                  </a:schemeClr>
                </a:solidFill>
              </a:rPr>
              <a:t>La </a:t>
            </a:r>
            <a:r>
              <a:rPr lang="es-ES" b="1" dirty="0">
                <a:solidFill>
                  <a:schemeClr val="accent6">
                    <a:lumMod val="50000"/>
                  </a:schemeClr>
                </a:solidFill>
              </a:rPr>
              <a:t>radiactividad</a:t>
            </a:r>
            <a:r>
              <a:rPr lang="es-ES" dirty="0">
                <a:solidFill>
                  <a:schemeClr val="accent6">
                    <a:lumMod val="50000"/>
                  </a:schemeClr>
                </a:solidFill>
              </a:rPr>
              <a:t> o </a:t>
            </a:r>
            <a:r>
              <a:rPr lang="es-ES" b="1" dirty="0" smtClean="0">
                <a:solidFill>
                  <a:schemeClr val="accent6">
                    <a:lumMod val="50000"/>
                  </a:schemeClr>
                </a:solidFill>
              </a:rPr>
              <a:t>radioactividad</a:t>
            </a:r>
            <a:r>
              <a:rPr lang="es-ES" dirty="0" smtClean="0">
                <a:solidFill>
                  <a:schemeClr val="accent6">
                    <a:lumMod val="50000"/>
                  </a:schemeClr>
                </a:solidFill>
              </a:rPr>
              <a:t> </a:t>
            </a:r>
            <a:r>
              <a:rPr lang="es-ES" dirty="0">
                <a:solidFill>
                  <a:schemeClr val="accent6">
                    <a:lumMod val="50000"/>
                  </a:schemeClr>
                </a:solidFill>
              </a:rPr>
              <a:t>es un fenómeno físico por el cual </a:t>
            </a:r>
            <a:r>
              <a:rPr lang="es-ES" dirty="0" smtClean="0">
                <a:solidFill>
                  <a:schemeClr val="accent6">
                    <a:lumMod val="50000"/>
                  </a:schemeClr>
                </a:solidFill>
              </a:rPr>
              <a:t>los núcleos  de algunos elementos químicos, </a:t>
            </a:r>
            <a:r>
              <a:rPr lang="es-ES" dirty="0">
                <a:solidFill>
                  <a:schemeClr val="accent6">
                    <a:lumMod val="50000"/>
                  </a:schemeClr>
                </a:solidFill>
              </a:rPr>
              <a:t>emiten </a:t>
            </a:r>
            <a:r>
              <a:rPr lang="es-ES" dirty="0" smtClean="0">
                <a:solidFill>
                  <a:schemeClr val="accent6">
                    <a:lumMod val="50000"/>
                  </a:schemeClr>
                </a:solidFill>
              </a:rPr>
              <a:t>radiaciones que pueden impresionar </a:t>
            </a:r>
            <a:r>
              <a:rPr lang="es-ES" dirty="0">
                <a:solidFill>
                  <a:schemeClr val="accent6">
                    <a:lumMod val="50000"/>
                  </a:schemeClr>
                </a:solidFill>
              </a:rPr>
              <a:t>placas radiográficas</a:t>
            </a:r>
            <a:r>
              <a:rPr lang="es-ES" dirty="0" smtClean="0">
                <a:solidFill>
                  <a:schemeClr val="accent6">
                    <a:lumMod val="50000"/>
                  </a:schemeClr>
                </a:solidFill>
              </a:rPr>
              <a:t>, ionizar gases</a:t>
            </a:r>
            <a:r>
              <a:rPr lang="es-ES" dirty="0">
                <a:solidFill>
                  <a:schemeClr val="accent6">
                    <a:lumMod val="50000"/>
                  </a:schemeClr>
                </a:solidFill>
              </a:rPr>
              <a:t>, producir </a:t>
            </a:r>
            <a:r>
              <a:rPr lang="es-ES" dirty="0" smtClean="0">
                <a:solidFill>
                  <a:schemeClr val="accent6">
                    <a:lumMod val="50000"/>
                  </a:schemeClr>
                </a:solidFill>
              </a:rPr>
              <a:t>fluorescencia y </a:t>
            </a:r>
            <a:r>
              <a:rPr lang="es-ES" dirty="0">
                <a:solidFill>
                  <a:schemeClr val="accent6">
                    <a:lumMod val="50000"/>
                  </a:schemeClr>
                </a:solidFill>
              </a:rPr>
              <a:t>atravesar cuerpos opacos a la luz ordinaria, entre otros</a:t>
            </a:r>
            <a:r>
              <a:rPr lang="es-ES" dirty="0" smtClean="0">
                <a:solidFill>
                  <a:schemeClr val="accent6">
                    <a:lumMod val="50000"/>
                  </a:schemeClr>
                </a:solidFill>
              </a:rPr>
              <a:t>.</a:t>
            </a:r>
          </a:p>
          <a:p>
            <a:pPr>
              <a:buSzPct val="80000"/>
              <a:buFont typeface="Webdings" panose="05030102010509060703" pitchFamily="18" charset="2"/>
              <a:buChar char="¨"/>
            </a:pPr>
            <a:r>
              <a:rPr lang="es-ES" dirty="0" smtClean="0">
                <a:solidFill>
                  <a:schemeClr val="accent6">
                    <a:lumMod val="50000"/>
                  </a:schemeClr>
                </a:solidFill>
              </a:rPr>
              <a:t>Las radiaciones emitidas pueden ser electromagnéticas, en forma de rayos X, rayos gamma o corpusculares, como núcleos de helio, electrones, positrones o protones.</a:t>
            </a:r>
          </a:p>
        </p:txBody>
      </p:sp>
    </p:spTree>
    <p:extLst>
      <p:ext uri="{BB962C8B-B14F-4D97-AF65-F5344CB8AC3E}">
        <p14:creationId xmlns:p14="http://schemas.microsoft.com/office/powerpoint/2010/main" val="13698722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hales.cica.es/rd/Recursos/rd99/ed99-0504-01/radiaciones.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04664"/>
            <a:ext cx="8352928" cy="4752528"/>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716016" y="5257800"/>
            <a:ext cx="3742184" cy="1143000"/>
          </a:xfrm>
        </p:spPr>
        <p:txBody>
          <a:bodyPr>
            <a:normAutofit/>
          </a:bodyPr>
          <a:lstStyle/>
          <a:p>
            <a:r>
              <a:rPr lang="es-ES" sz="4000" dirty="0" smtClean="0">
                <a:solidFill>
                  <a:srgbClr val="600000"/>
                </a:solidFill>
              </a:rPr>
              <a:t>Radiactividad </a:t>
            </a:r>
            <a:endParaRPr lang="es-MX" sz="4000" dirty="0">
              <a:solidFill>
                <a:srgbClr val="600000"/>
              </a:solidFill>
            </a:endParaRPr>
          </a:p>
        </p:txBody>
      </p:sp>
    </p:spTree>
    <p:extLst>
      <p:ext uri="{BB962C8B-B14F-4D97-AF65-F5344CB8AC3E}">
        <p14:creationId xmlns:p14="http://schemas.microsoft.com/office/powerpoint/2010/main" val="10267366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067944" y="5661248"/>
            <a:ext cx="4642675" cy="924475"/>
          </a:xfrm>
        </p:spPr>
        <p:txBody>
          <a:bodyPr>
            <a:normAutofit/>
          </a:bodyPr>
          <a:lstStyle/>
          <a:p>
            <a:r>
              <a:rPr lang="es-ES" sz="3600" dirty="0" smtClean="0">
                <a:solidFill>
                  <a:srgbClr val="600000"/>
                </a:solidFill>
              </a:rPr>
              <a:t>Química nuclear</a:t>
            </a:r>
            <a:endParaRPr lang="es-MX" sz="3600" dirty="0">
              <a:solidFill>
                <a:srgbClr val="600000"/>
              </a:solidFill>
            </a:endParaRPr>
          </a:p>
        </p:txBody>
      </p:sp>
      <p:sp>
        <p:nvSpPr>
          <p:cNvPr id="3" name="2 Marcador de contenido"/>
          <p:cNvSpPr>
            <a:spLocks noGrp="1"/>
          </p:cNvSpPr>
          <p:nvPr>
            <p:ph idx="1"/>
          </p:nvPr>
        </p:nvSpPr>
        <p:spPr>
          <a:xfrm>
            <a:off x="755576" y="476672"/>
            <a:ext cx="7125112" cy="5112567"/>
          </a:xfrm>
        </p:spPr>
        <p:txBody>
          <a:bodyPr>
            <a:noAutofit/>
          </a:bodyPr>
          <a:lstStyle/>
          <a:p>
            <a:pPr marL="137160" indent="0">
              <a:buNone/>
            </a:pPr>
            <a:r>
              <a:rPr lang="es-ES" sz="2600" dirty="0" smtClean="0">
                <a:solidFill>
                  <a:schemeClr val="accent6">
                    <a:lumMod val="50000"/>
                  </a:schemeClr>
                </a:solidFill>
              </a:rPr>
              <a:t>El origen de todos los elementos se encuentra en las estrellas como nuestro Sol</a:t>
            </a:r>
            <a:r>
              <a:rPr lang="es-ES" sz="2600" dirty="0">
                <a:solidFill>
                  <a:schemeClr val="accent6">
                    <a:lumMod val="50000"/>
                  </a:schemeClr>
                </a:solidFill>
              </a:rPr>
              <a:t>. </a:t>
            </a:r>
            <a:r>
              <a:rPr lang="es-ES" sz="2600" dirty="0" smtClean="0">
                <a:solidFill>
                  <a:schemeClr val="accent6">
                    <a:lumMod val="50000"/>
                  </a:schemeClr>
                </a:solidFill>
              </a:rPr>
              <a:t>En ellas se forman los </a:t>
            </a:r>
            <a:r>
              <a:rPr lang="es-ES" sz="2600" dirty="0">
                <a:solidFill>
                  <a:schemeClr val="accent6">
                    <a:lumMod val="50000"/>
                  </a:schemeClr>
                </a:solidFill>
              </a:rPr>
              <a:t>elementos más pesados a partir de los más </a:t>
            </a:r>
            <a:r>
              <a:rPr lang="es-ES" sz="2600" dirty="0" smtClean="0">
                <a:solidFill>
                  <a:schemeClr val="accent6">
                    <a:lumMod val="50000"/>
                  </a:schemeClr>
                </a:solidFill>
              </a:rPr>
              <a:t>ligeros</a:t>
            </a:r>
            <a:r>
              <a:rPr lang="es-ES" sz="2600" dirty="0">
                <a:solidFill>
                  <a:schemeClr val="accent6">
                    <a:lumMod val="50000"/>
                  </a:schemeClr>
                </a:solidFill>
              </a:rPr>
              <a:t> </a:t>
            </a:r>
            <a:r>
              <a:rPr lang="es-ES" sz="2600" dirty="0" smtClean="0">
                <a:solidFill>
                  <a:schemeClr val="accent6">
                    <a:lumMod val="50000"/>
                  </a:schemeClr>
                </a:solidFill>
              </a:rPr>
              <a:t>por medio de reacciones nucleares.</a:t>
            </a:r>
            <a:endParaRPr lang="es-ES" sz="2600" dirty="0">
              <a:solidFill>
                <a:schemeClr val="accent6">
                  <a:lumMod val="50000"/>
                </a:schemeClr>
              </a:solidFill>
            </a:endParaRPr>
          </a:p>
          <a:p>
            <a:pPr marL="137160" indent="0">
              <a:buNone/>
            </a:pPr>
            <a:r>
              <a:rPr lang="es-ES" sz="2600" dirty="0" smtClean="0">
                <a:solidFill>
                  <a:schemeClr val="accent6">
                    <a:lumMod val="50000"/>
                  </a:schemeClr>
                </a:solidFill>
              </a:rPr>
              <a:t>Las </a:t>
            </a:r>
            <a:r>
              <a:rPr lang="es-ES" sz="2600" b="1" dirty="0">
                <a:solidFill>
                  <a:schemeClr val="accent6">
                    <a:lumMod val="50000"/>
                  </a:schemeClr>
                </a:solidFill>
              </a:rPr>
              <a:t>reacciones nucleares </a:t>
            </a:r>
            <a:r>
              <a:rPr lang="es-ES" sz="2600" dirty="0">
                <a:solidFill>
                  <a:schemeClr val="accent6">
                    <a:lumMod val="50000"/>
                  </a:schemeClr>
                </a:solidFill>
              </a:rPr>
              <a:t>son cambios en el núcleo de los elementos. Se representan como ecuaciones y se escriben de acuerdo con dos </a:t>
            </a:r>
            <a:r>
              <a:rPr lang="es-ES" sz="2600" dirty="0" smtClean="0">
                <a:solidFill>
                  <a:schemeClr val="accent6">
                    <a:lumMod val="50000"/>
                  </a:schemeClr>
                </a:solidFill>
              </a:rPr>
              <a:t>reglas</a:t>
            </a:r>
          </a:p>
          <a:p>
            <a:pPr marL="137160" indent="0">
              <a:buNone/>
            </a:pPr>
            <a:r>
              <a:rPr lang="es-MX" sz="2600" dirty="0" smtClean="0">
                <a:solidFill>
                  <a:schemeClr val="accent6">
                    <a:lumMod val="50000"/>
                  </a:schemeClr>
                </a:solidFill>
              </a:rPr>
              <a:t>1</a:t>
            </a:r>
            <a:r>
              <a:rPr lang="es-MX" sz="2600" dirty="0">
                <a:solidFill>
                  <a:schemeClr val="accent6">
                    <a:lumMod val="50000"/>
                  </a:schemeClr>
                </a:solidFill>
              </a:rPr>
              <a:t>. La suma de los números de masa </a:t>
            </a:r>
            <a:r>
              <a:rPr lang="es-MX" sz="2600" dirty="0" smtClean="0">
                <a:solidFill>
                  <a:schemeClr val="accent6">
                    <a:lumMod val="50000"/>
                  </a:schemeClr>
                </a:solidFill>
              </a:rPr>
              <a:t>debe ser la misma </a:t>
            </a:r>
            <a:r>
              <a:rPr lang="es-MX" sz="2600" dirty="0">
                <a:solidFill>
                  <a:schemeClr val="accent6">
                    <a:lumMod val="50000"/>
                  </a:schemeClr>
                </a:solidFill>
              </a:rPr>
              <a:t>a ambos lados.</a:t>
            </a:r>
          </a:p>
          <a:p>
            <a:pPr marL="137160" indent="0">
              <a:buNone/>
            </a:pPr>
            <a:r>
              <a:rPr lang="es-MX" sz="2600" dirty="0">
                <a:solidFill>
                  <a:schemeClr val="accent6">
                    <a:lumMod val="50000"/>
                  </a:schemeClr>
                </a:solidFill>
              </a:rPr>
              <a:t> </a:t>
            </a:r>
            <a:r>
              <a:rPr lang="es-MX" sz="2600" dirty="0" smtClean="0">
                <a:solidFill>
                  <a:schemeClr val="accent6">
                    <a:lumMod val="50000"/>
                  </a:schemeClr>
                </a:solidFill>
              </a:rPr>
              <a:t>2</a:t>
            </a:r>
            <a:r>
              <a:rPr lang="es-MX" sz="2600" dirty="0">
                <a:solidFill>
                  <a:schemeClr val="accent6">
                    <a:lumMod val="50000"/>
                  </a:schemeClr>
                </a:solidFill>
              </a:rPr>
              <a:t>. La suma de los números atómicos debe </a:t>
            </a:r>
            <a:r>
              <a:rPr lang="es-MX" sz="2600" dirty="0" smtClean="0">
                <a:solidFill>
                  <a:schemeClr val="accent6">
                    <a:lumMod val="50000"/>
                  </a:schemeClr>
                </a:solidFill>
              </a:rPr>
              <a:t>ser la misma </a:t>
            </a:r>
            <a:r>
              <a:rPr lang="es-MX" sz="2600" dirty="0">
                <a:solidFill>
                  <a:schemeClr val="accent6">
                    <a:lumMod val="50000"/>
                  </a:schemeClr>
                </a:solidFill>
              </a:rPr>
              <a:t>a ambos lados.</a:t>
            </a:r>
          </a:p>
          <a:p>
            <a:pPr>
              <a:buFont typeface="Wingdings" panose="05000000000000000000" pitchFamily="2" charset="2"/>
              <a:buChar char="ü"/>
            </a:pPr>
            <a:endParaRPr lang="es-ES" sz="2800" dirty="0" smtClean="0">
              <a:solidFill>
                <a:srgbClr val="600000"/>
              </a:solidFill>
            </a:endParaRPr>
          </a:p>
        </p:txBody>
      </p:sp>
    </p:spTree>
    <p:extLst>
      <p:ext uri="{BB962C8B-B14F-4D97-AF65-F5344CB8AC3E}">
        <p14:creationId xmlns:p14="http://schemas.microsoft.com/office/powerpoint/2010/main" val="5462249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1" y="5301208"/>
            <a:ext cx="5688632" cy="924475"/>
          </a:xfrm>
        </p:spPr>
        <p:txBody>
          <a:bodyPr>
            <a:normAutofit/>
          </a:bodyPr>
          <a:lstStyle/>
          <a:p>
            <a:r>
              <a:rPr lang="es-ES" sz="3600" dirty="0" smtClean="0">
                <a:solidFill>
                  <a:srgbClr val="452147"/>
                </a:solidFill>
              </a:rPr>
              <a:t>Símbolos de las partículas</a:t>
            </a:r>
            <a:endParaRPr lang="es-MX" sz="3600" dirty="0">
              <a:solidFill>
                <a:srgbClr val="452147"/>
              </a:solidFill>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927448206"/>
              </p:ext>
            </p:extLst>
          </p:nvPr>
        </p:nvGraphicFramePr>
        <p:xfrm>
          <a:off x="827584" y="188640"/>
          <a:ext cx="6802710" cy="5256583"/>
        </p:xfrm>
        <a:graphic>
          <a:graphicData uri="http://schemas.openxmlformats.org/drawingml/2006/table">
            <a:tbl>
              <a:tblPr firstRow="1" bandRow="1">
                <a:tableStyleId>{5C22544A-7EE6-4342-B048-85BDC9FD1C3A}</a:tableStyleId>
              </a:tblPr>
              <a:tblGrid>
                <a:gridCol w="3672408"/>
                <a:gridCol w="3130302"/>
              </a:tblGrid>
              <a:tr h="687740">
                <a:tc>
                  <a:txBody>
                    <a:bodyPr/>
                    <a:lstStyle/>
                    <a:p>
                      <a:pPr algn="ctr"/>
                      <a:r>
                        <a:rPr lang="es-ES" sz="2800" dirty="0" smtClean="0"/>
                        <a:t>Partícula </a:t>
                      </a:r>
                      <a:endParaRPr lang="es-MX" sz="2800" dirty="0"/>
                    </a:p>
                  </a:txBody>
                  <a:tcPr/>
                </a:tc>
                <a:tc>
                  <a:txBody>
                    <a:bodyPr/>
                    <a:lstStyle/>
                    <a:p>
                      <a:pPr algn="ctr"/>
                      <a:r>
                        <a:rPr lang="es-ES" sz="2800" dirty="0" smtClean="0"/>
                        <a:t>Símbolo </a:t>
                      </a:r>
                      <a:endParaRPr lang="es-MX" sz="2800" dirty="0"/>
                    </a:p>
                  </a:txBody>
                  <a:tcPr/>
                </a:tc>
              </a:tr>
              <a:tr h="841447">
                <a:tc>
                  <a:txBody>
                    <a:bodyPr/>
                    <a:lstStyle/>
                    <a:p>
                      <a:pPr algn="ctr"/>
                      <a:r>
                        <a:rPr lang="es-ES" sz="2800" dirty="0" smtClean="0">
                          <a:solidFill>
                            <a:schemeClr val="accent3">
                              <a:lumMod val="50000"/>
                            </a:schemeClr>
                          </a:solidFill>
                        </a:rPr>
                        <a:t>Protón </a:t>
                      </a:r>
                      <a:endParaRPr lang="es-MX" sz="2800" dirty="0">
                        <a:solidFill>
                          <a:schemeClr val="accent3">
                            <a:lumMod val="50000"/>
                          </a:schemeClr>
                        </a:solidFill>
                      </a:endParaRPr>
                    </a:p>
                  </a:txBody>
                  <a:tcPr/>
                </a:tc>
                <a:tc>
                  <a:txBody>
                    <a:bodyPr/>
                    <a:lstStyle/>
                    <a:p>
                      <a:pPr algn="ctr"/>
                      <a:r>
                        <a:rPr lang="es-ES" sz="2800" kern="1200" baseline="30000" dirty="0" smtClean="0">
                          <a:solidFill>
                            <a:schemeClr val="accent3">
                              <a:lumMod val="50000"/>
                            </a:schemeClr>
                          </a:solidFill>
                          <a:effectLst/>
                          <a:latin typeface="+mn-lt"/>
                          <a:ea typeface="+mn-ea"/>
                          <a:cs typeface="+mn-cs"/>
                        </a:rPr>
                        <a:t>1</a:t>
                      </a:r>
                      <a:r>
                        <a:rPr lang="es-ES" sz="2800" kern="1200" baseline="-25000" dirty="0" smtClean="0">
                          <a:solidFill>
                            <a:schemeClr val="accent3">
                              <a:lumMod val="50000"/>
                            </a:schemeClr>
                          </a:solidFill>
                          <a:effectLst/>
                          <a:latin typeface="+mn-lt"/>
                          <a:ea typeface="+mn-ea"/>
                          <a:cs typeface="+mn-cs"/>
                        </a:rPr>
                        <a:t>1</a:t>
                      </a:r>
                      <a:r>
                        <a:rPr lang="es-ES" sz="2800" kern="1200" dirty="0" smtClean="0">
                          <a:solidFill>
                            <a:schemeClr val="accent3">
                              <a:lumMod val="50000"/>
                            </a:schemeClr>
                          </a:solidFill>
                          <a:effectLst/>
                          <a:latin typeface="+mn-lt"/>
                          <a:ea typeface="+mn-ea"/>
                          <a:cs typeface="+mn-cs"/>
                        </a:rPr>
                        <a:t>H    o     </a:t>
                      </a:r>
                      <a:r>
                        <a:rPr lang="es-ES" sz="2800" kern="1200" baseline="30000" dirty="0" smtClean="0">
                          <a:solidFill>
                            <a:schemeClr val="accent3">
                              <a:lumMod val="50000"/>
                            </a:schemeClr>
                          </a:solidFill>
                          <a:effectLst/>
                          <a:latin typeface="+mn-lt"/>
                          <a:ea typeface="+mn-ea"/>
                          <a:cs typeface="+mn-cs"/>
                        </a:rPr>
                        <a:t>1</a:t>
                      </a:r>
                      <a:r>
                        <a:rPr lang="es-ES" sz="2800" kern="1200" baseline="-25000" dirty="0" smtClean="0">
                          <a:solidFill>
                            <a:schemeClr val="accent3">
                              <a:lumMod val="50000"/>
                            </a:schemeClr>
                          </a:solidFill>
                          <a:effectLst/>
                          <a:latin typeface="+mn-lt"/>
                          <a:ea typeface="+mn-ea"/>
                          <a:cs typeface="+mn-cs"/>
                        </a:rPr>
                        <a:t>1+</a:t>
                      </a:r>
                      <a:r>
                        <a:rPr lang="es-ES" sz="2800" kern="1200" dirty="0" smtClean="0">
                          <a:solidFill>
                            <a:schemeClr val="accent3">
                              <a:lumMod val="50000"/>
                            </a:schemeClr>
                          </a:solidFill>
                          <a:effectLst/>
                          <a:latin typeface="+mn-lt"/>
                          <a:ea typeface="+mn-ea"/>
                          <a:cs typeface="+mn-cs"/>
                        </a:rPr>
                        <a:t>p</a:t>
                      </a:r>
                      <a:endParaRPr lang="es-MX" sz="2800" kern="1200" dirty="0" smtClean="0">
                        <a:solidFill>
                          <a:schemeClr val="accent3">
                            <a:lumMod val="50000"/>
                          </a:schemeClr>
                        </a:solidFill>
                        <a:effectLst/>
                        <a:latin typeface="+mn-lt"/>
                        <a:ea typeface="+mn-ea"/>
                        <a:cs typeface="+mn-cs"/>
                      </a:endParaRPr>
                    </a:p>
                  </a:txBody>
                  <a:tcPr/>
                </a:tc>
              </a:tr>
              <a:tr h="687740">
                <a:tc>
                  <a:txBody>
                    <a:bodyPr/>
                    <a:lstStyle/>
                    <a:p>
                      <a:pPr algn="ctr"/>
                      <a:r>
                        <a:rPr lang="es-ES" sz="2800" dirty="0" smtClean="0">
                          <a:solidFill>
                            <a:schemeClr val="accent3">
                              <a:lumMod val="50000"/>
                            </a:schemeClr>
                          </a:solidFill>
                        </a:rPr>
                        <a:t>Neutrón </a:t>
                      </a:r>
                      <a:endParaRPr lang="es-MX" sz="2800" dirty="0">
                        <a:solidFill>
                          <a:schemeClr val="accent3">
                            <a:lumMod val="50000"/>
                          </a:schemeClr>
                        </a:solidFill>
                      </a:endParaRPr>
                    </a:p>
                  </a:txBody>
                  <a:tcPr/>
                </a:tc>
                <a:tc>
                  <a:txBody>
                    <a:bodyPr/>
                    <a:lstStyle/>
                    <a:p>
                      <a:pPr algn="ctr"/>
                      <a:r>
                        <a:rPr lang="es-ES" sz="2800" kern="1200" baseline="30000" dirty="0" smtClean="0">
                          <a:solidFill>
                            <a:schemeClr val="accent3">
                              <a:lumMod val="50000"/>
                            </a:schemeClr>
                          </a:solidFill>
                          <a:effectLst/>
                          <a:latin typeface="+mn-lt"/>
                          <a:ea typeface="+mn-ea"/>
                          <a:cs typeface="+mn-cs"/>
                        </a:rPr>
                        <a:t>1</a:t>
                      </a:r>
                      <a:r>
                        <a:rPr lang="es-ES" sz="2800" kern="1200" baseline="-25000" dirty="0" smtClean="0">
                          <a:solidFill>
                            <a:schemeClr val="accent3">
                              <a:lumMod val="50000"/>
                            </a:schemeClr>
                          </a:solidFill>
                          <a:effectLst/>
                          <a:latin typeface="+mn-lt"/>
                          <a:ea typeface="+mn-ea"/>
                          <a:cs typeface="+mn-cs"/>
                        </a:rPr>
                        <a:t>0</a:t>
                      </a:r>
                      <a:r>
                        <a:rPr lang="es-ES" sz="2800" kern="1200" dirty="0" smtClean="0">
                          <a:solidFill>
                            <a:schemeClr val="accent3">
                              <a:lumMod val="50000"/>
                            </a:schemeClr>
                          </a:solidFill>
                          <a:effectLst/>
                          <a:latin typeface="+mn-lt"/>
                          <a:ea typeface="+mn-ea"/>
                          <a:cs typeface="+mn-cs"/>
                        </a:rPr>
                        <a:t>n</a:t>
                      </a:r>
                      <a:endParaRPr lang="es-MX" sz="2800" dirty="0">
                        <a:solidFill>
                          <a:schemeClr val="accent3">
                            <a:lumMod val="50000"/>
                          </a:schemeClr>
                        </a:solidFill>
                      </a:endParaRPr>
                    </a:p>
                  </a:txBody>
                  <a:tcPr/>
                </a:tc>
              </a:tr>
              <a:tr h="745874">
                <a:tc>
                  <a:txBody>
                    <a:bodyPr/>
                    <a:lstStyle/>
                    <a:p>
                      <a:pPr algn="ctr"/>
                      <a:r>
                        <a:rPr lang="es-ES" sz="2800" dirty="0" smtClean="0">
                          <a:solidFill>
                            <a:schemeClr val="accent3">
                              <a:lumMod val="50000"/>
                            </a:schemeClr>
                          </a:solidFill>
                        </a:rPr>
                        <a:t>Beta (electrón)</a:t>
                      </a:r>
                      <a:endParaRPr lang="es-MX" sz="2800" dirty="0">
                        <a:solidFill>
                          <a:schemeClr val="accent3">
                            <a:lumMod val="50000"/>
                          </a:schemeClr>
                        </a:solidFill>
                      </a:endParaRPr>
                    </a:p>
                  </a:txBody>
                  <a:tcPr/>
                </a:tc>
                <a:tc>
                  <a:txBody>
                    <a:bodyPr/>
                    <a:lstStyle/>
                    <a:p>
                      <a:pPr algn="ctr"/>
                      <a:r>
                        <a:rPr lang="es-ES" sz="2800" kern="1200" baseline="30000" dirty="0" smtClean="0">
                          <a:solidFill>
                            <a:schemeClr val="accent3">
                              <a:lumMod val="50000"/>
                            </a:schemeClr>
                          </a:solidFill>
                          <a:effectLst/>
                          <a:latin typeface="+mn-lt"/>
                          <a:ea typeface="+mn-ea"/>
                          <a:cs typeface="+mn-cs"/>
                        </a:rPr>
                        <a:t>0</a:t>
                      </a:r>
                      <a:r>
                        <a:rPr lang="es-ES" sz="2800" kern="1200" baseline="-25000" dirty="0" smtClean="0">
                          <a:solidFill>
                            <a:schemeClr val="accent3">
                              <a:lumMod val="50000"/>
                            </a:schemeClr>
                          </a:solidFill>
                          <a:effectLst/>
                          <a:latin typeface="+mn-lt"/>
                          <a:ea typeface="+mn-ea"/>
                          <a:cs typeface="+mn-cs"/>
                        </a:rPr>
                        <a:t>-1</a:t>
                      </a:r>
                      <a:r>
                        <a:rPr lang="es-ES" sz="2800" kern="1200" dirty="0" smtClean="0">
                          <a:solidFill>
                            <a:schemeClr val="accent3">
                              <a:lumMod val="50000"/>
                            </a:schemeClr>
                          </a:solidFill>
                          <a:effectLst/>
                          <a:latin typeface="+mn-lt"/>
                          <a:ea typeface="+mn-ea"/>
                          <a:cs typeface="+mn-cs"/>
                        </a:rPr>
                        <a:t>e   o  </a:t>
                      </a:r>
                      <a:r>
                        <a:rPr lang="es-ES" sz="2800" kern="1200" baseline="30000" dirty="0" smtClean="0">
                          <a:solidFill>
                            <a:schemeClr val="accent3">
                              <a:lumMod val="50000"/>
                            </a:schemeClr>
                          </a:solidFill>
                          <a:effectLst/>
                          <a:latin typeface="+mn-lt"/>
                          <a:ea typeface="+mn-ea"/>
                          <a:cs typeface="+mn-cs"/>
                        </a:rPr>
                        <a:t>0</a:t>
                      </a:r>
                      <a:r>
                        <a:rPr lang="es-ES" sz="2800" kern="1200" baseline="-25000" dirty="0" smtClean="0">
                          <a:solidFill>
                            <a:schemeClr val="accent3">
                              <a:lumMod val="50000"/>
                            </a:schemeClr>
                          </a:solidFill>
                          <a:effectLst/>
                          <a:latin typeface="+mn-lt"/>
                          <a:ea typeface="+mn-ea"/>
                          <a:cs typeface="+mn-cs"/>
                        </a:rPr>
                        <a:t>-1</a:t>
                      </a:r>
                      <a:r>
                        <a:rPr lang="es-ES" sz="2800" kern="1200" dirty="0" smtClean="0">
                          <a:solidFill>
                            <a:schemeClr val="accent3">
                              <a:lumMod val="50000"/>
                            </a:schemeClr>
                          </a:solidFill>
                          <a:effectLst/>
                          <a:latin typeface="+mn-lt"/>
                          <a:ea typeface="+mn-ea"/>
                          <a:cs typeface="+mn-cs"/>
                        </a:rPr>
                        <a:t>β</a:t>
                      </a:r>
                      <a:endParaRPr lang="es-MX" sz="2800" kern="1200" dirty="0" smtClean="0">
                        <a:solidFill>
                          <a:schemeClr val="accent3">
                            <a:lumMod val="50000"/>
                          </a:schemeClr>
                        </a:solidFill>
                        <a:effectLst/>
                        <a:latin typeface="+mn-lt"/>
                        <a:ea typeface="+mn-ea"/>
                        <a:cs typeface="+mn-cs"/>
                      </a:endParaRPr>
                    </a:p>
                  </a:txBody>
                  <a:tcPr/>
                </a:tc>
              </a:tr>
              <a:tr h="764594">
                <a:tc>
                  <a:txBody>
                    <a:bodyPr/>
                    <a:lstStyle/>
                    <a:p>
                      <a:pPr algn="ctr"/>
                      <a:r>
                        <a:rPr lang="es-ES" sz="2800" dirty="0" smtClean="0">
                          <a:solidFill>
                            <a:schemeClr val="accent3">
                              <a:lumMod val="50000"/>
                            </a:schemeClr>
                          </a:solidFill>
                        </a:rPr>
                        <a:t>Positrón</a:t>
                      </a:r>
                      <a:r>
                        <a:rPr lang="es-ES" sz="2800" baseline="0" dirty="0" smtClean="0">
                          <a:solidFill>
                            <a:schemeClr val="accent3">
                              <a:lumMod val="50000"/>
                            </a:schemeClr>
                          </a:solidFill>
                        </a:rPr>
                        <a:t> </a:t>
                      </a:r>
                      <a:endParaRPr lang="es-MX" sz="2800" dirty="0">
                        <a:solidFill>
                          <a:schemeClr val="accent3">
                            <a:lumMod val="50000"/>
                          </a:schemeClr>
                        </a:solidFill>
                      </a:endParaRPr>
                    </a:p>
                  </a:txBody>
                  <a:tcPr/>
                </a:tc>
                <a:tc>
                  <a:txBody>
                    <a:bodyPr/>
                    <a:lstStyle/>
                    <a:p>
                      <a:pPr algn="ctr"/>
                      <a:r>
                        <a:rPr lang="es-ES" sz="2800" kern="1200" dirty="0" smtClean="0">
                          <a:solidFill>
                            <a:schemeClr val="accent3">
                              <a:lumMod val="50000"/>
                            </a:schemeClr>
                          </a:solidFill>
                          <a:effectLst/>
                          <a:latin typeface="+mn-lt"/>
                          <a:ea typeface="+mn-ea"/>
                          <a:cs typeface="+mn-cs"/>
                        </a:rPr>
                        <a:t> </a:t>
                      </a:r>
                      <a:r>
                        <a:rPr lang="es-ES" sz="2800" kern="1200" baseline="30000" dirty="0" smtClean="0">
                          <a:solidFill>
                            <a:schemeClr val="accent3">
                              <a:lumMod val="50000"/>
                            </a:schemeClr>
                          </a:solidFill>
                          <a:effectLst/>
                          <a:latin typeface="+mn-lt"/>
                          <a:ea typeface="+mn-ea"/>
                          <a:cs typeface="+mn-cs"/>
                        </a:rPr>
                        <a:t>0</a:t>
                      </a:r>
                      <a:r>
                        <a:rPr lang="es-ES" sz="2800" kern="1200" baseline="-25000" dirty="0" smtClean="0">
                          <a:solidFill>
                            <a:schemeClr val="accent3">
                              <a:lumMod val="50000"/>
                            </a:schemeClr>
                          </a:solidFill>
                          <a:effectLst/>
                          <a:latin typeface="+mn-lt"/>
                          <a:ea typeface="+mn-ea"/>
                          <a:cs typeface="+mn-cs"/>
                        </a:rPr>
                        <a:t>1</a:t>
                      </a:r>
                      <a:r>
                        <a:rPr lang="es-ES" sz="2800" kern="1200" dirty="0" smtClean="0">
                          <a:solidFill>
                            <a:schemeClr val="accent3">
                              <a:lumMod val="50000"/>
                            </a:schemeClr>
                          </a:solidFill>
                          <a:effectLst/>
                          <a:latin typeface="+mn-lt"/>
                          <a:ea typeface="+mn-ea"/>
                          <a:cs typeface="+mn-cs"/>
                        </a:rPr>
                        <a:t>e  o  </a:t>
                      </a:r>
                      <a:r>
                        <a:rPr lang="es-ES" sz="2800" kern="1200" baseline="30000" dirty="0" smtClean="0">
                          <a:solidFill>
                            <a:schemeClr val="accent3">
                              <a:lumMod val="50000"/>
                            </a:schemeClr>
                          </a:solidFill>
                          <a:effectLst/>
                          <a:latin typeface="+mn-lt"/>
                          <a:ea typeface="+mn-ea"/>
                          <a:cs typeface="+mn-cs"/>
                        </a:rPr>
                        <a:t>0</a:t>
                      </a:r>
                      <a:r>
                        <a:rPr lang="es-ES" sz="2800" kern="1200" baseline="-25000" dirty="0" smtClean="0">
                          <a:solidFill>
                            <a:schemeClr val="accent3">
                              <a:lumMod val="50000"/>
                            </a:schemeClr>
                          </a:solidFill>
                          <a:effectLst/>
                          <a:latin typeface="+mn-lt"/>
                          <a:ea typeface="+mn-ea"/>
                          <a:cs typeface="+mn-cs"/>
                        </a:rPr>
                        <a:t>1</a:t>
                      </a:r>
                      <a:r>
                        <a:rPr lang="es-ES" sz="2800" kern="1200" dirty="0" smtClean="0">
                          <a:solidFill>
                            <a:schemeClr val="accent3">
                              <a:lumMod val="50000"/>
                            </a:schemeClr>
                          </a:solidFill>
                          <a:effectLst/>
                          <a:latin typeface="+mn-lt"/>
                          <a:ea typeface="+mn-ea"/>
                          <a:cs typeface="+mn-cs"/>
                        </a:rPr>
                        <a:t>β</a:t>
                      </a:r>
                      <a:endParaRPr lang="es-MX" sz="2800" kern="1200" dirty="0" smtClean="0">
                        <a:solidFill>
                          <a:schemeClr val="accent3">
                            <a:lumMod val="50000"/>
                          </a:schemeClr>
                        </a:solidFill>
                        <a:effectLst/>
                        <a:latin typeface="+mn-lt"/>
                        <a:ea typeface="+mn-ea"/>
                        <a:cs typeface="+mn-cs"/>
                      </a:endParaRPr>
                    </a:p>
                  </a:txBody>
                  <a:tcPr/>
                </a:tc>
              </a:tr>
              <a:tr h="764594">
                <a:tc>
                  <a:txBody>
                    <a:bodyPr/>
                    <a:lstStyle/>
                    <a:p>
                      <a:pPr algn="ctr"/>
                      <a:r>
                        <a:rPr lang="es-ES" sz="2800" dirty="0" smtClean="0">
                          <a:solidFill>
                            <a:schemeClr val="accent3">
                              <a:lumMod val="50000"/>
                            </a:schemeClr>
                          </a:solidFill>
                        </a:rPr>
                        <a:t>Gamma </a:t>
                      </a:r>
                      <a:endParaRPr lang="es-MX" sz="2800" dirty="0">
                        <a:solidFill>
                          <a:schemeClr val="accent3">
                            <a:lumMod val="50000"/>
                          </a:schemeClr>
                        </a:solidFill>
                      </a:endParaRPr>
                    </a:p>
                  </a:txBody>
                  <a:tcPr/>
                </a:tc>
                <a:tc>
                  <a:txBody>
                    <a:bodyPr/>
                    <a:lstStyle/>
                    <a:p>
                      <a:pPr algn="ctr"/>
                      <a:r>
                        <a:rPr lang="es-ES" sz="2800" kern="1200" baseline="30000" dirty="0" smtClean="0">
                          <a:solidFill>
                            <a:schemeClr val="accent3">
                              <a:lumMod val="50000"/>
                            </a:schemeClr>
                          </a:solidFill>
                          <a:effectLst/>
                          <a:latin typeface="+mn-lt"/>
                          <a:ea typeface="+mn-ea"/>
                          <a:cs typeface="+mn-cs"/>
                        </a:rPr>
                        <a:t> </a:t>
                      </a:r>
                      <a:r>
                        <a:rPr lang="es-MX" sz="2800" baseline="30000" dirty="0" smtClean="0"/>
                        <a:t>0</a:t>
                      </a:r>
                      <a:r>
                        <a:rPr lang="es-MX" sz="2800" baseline="-25000" dirty="0" smtClean="0"/>
                        <a:t>0</a:t>
                      </a:r>
                      <a:r>
                        <a:rPr lang="es-MX" sz="2800" dirty="0" smtClean="0"/>
                        <a:t>ɣ</a:t>
                      </a:r>
                      <a:endParaRPr lang="es-MX" sz="2800" kern="1200" dirty="0" smtClean="0">
                        <a:solidFill>
                          <a:schemeClr val="accent3">
                            <a:lumMod val="50000"/>
                          </a:schemeClr>
                        </a:solidFill>
                        <a:effectLst/>
                        <a:latin typeface="+mn-lt"/>
                        <a:ea typeface="+mn-ea"/>
                        <a:cs typeface="+mn-cs"/>
                      </a:endParaRPr>
                    </a:p>
                  </a:txBody>
                  <a:tcPr/>
                </a:tc>
              </a:tr>
              <a:tr h="764594">
                <a:tc>
                  <a:txBody>
                    <a:bodyPr/>
                    <a:lstStyle/>
                    <a:p>
                      <a:pPr algn="ctr"/>
                      <a:r>
                        <a:rPr lang="es-ES" sz="2800" dirty="0" smtClean="0">
                          <a:solidFill>
                            <a:schemeClr val="accent3">
                              <a:lumMod val="50000"/>
                            </a:schemeClr>
                          </a:solidFill>
                        </a:rPr>
                        <a:t>Alfa (núcleo de helio)</a:t>
                      </a:r>
                      <a:endParaRPr lang="es-MX" sz="2800" dirty="0">
                        <a:solidFill>
                          <a:schemeClr val="accent3">
                            <a:lumMod val="50000"/>
                          </a:schemeClr>
                        </a:solidFill>
                      </a:endParaRPr>
                    </a:p>
                  </a:txBody>
                  <a:tcPr/>
                </a:tc>
                <a:tc>
                  <a:txBody>
                    <a:bodyPr/>
                    <a:lstStyle/>
                    <a:p>
                      <a:pPr algn="ctr"/>
                      <a:r>
                        <a:rPr lang="el-GR" sz="2800" kern="1200" dirty="0" smtClean="0">
                          <a:solidFill>
                            <a:schemeClr val="accent3">
                              <a:lumMod val="50000"/>
                            </a:schemeClr>
                          </a:solidFill>
                          <a:effectLst/>
                          <a:latin typeface="Calibri"/>
                          <a:ea typeface="+mn-ea"/>
                          <a:cs typeface="+mn-cs"/>
                        </a:rPr>
                        <a:t>α</a:t>
                      </a:r>
                      <a:r>
                        <a:rPr lang="es-ES" sz="2800" kern="1200" dirty="0" smtClean="0">
                          <a:solidFill>
                            <a:schemeClr val="accent3">
                              <a:lumMod val="50000"/>
                            </a:schemeClr>
                          </a:solidFill>
                          <a:effectLst/>
                          <a:latin typeface="Calibri"/>
                          <a:ea typeface="+mn-ea"/>
                          <a:cs typeface="+mn-cs"/>
                        </a:rPr>
                        <a:t>  o  </a:t>
                      </a:r>
                      <a:r>
                        <a:rPr kumimoji="0" lang="es-MX" sz="2800" kern="1200" baseline="30000" dirty="0" smtClean="0">
                          <a:solidFill>
                            <a:schemeClr val="accent3">
                              <a:lumMod val="50000"/>
                            </a:schemeClr>
                          </a:solidFill>
                          <a:effectLst/>
                          <a:latin typeface="+mn-lt"/>
                          <a:ea typeface="+mn-ea"/>
                          <a:cs typeface="+mn-cs"/>
                        </a:rPr>
                        <a:t>4</a:t>
                      </a:r>
                      <a:r>
                        <a:rPr kumimoji="0" lang="es-MX" sz="2800" kern="1200" baseline="-25000" dirty="0" smtClean="0">
                          <a:solidFill>
                            <a:schemeClr val="accent3">
                              <a:lumMod val="50000"/>
                            </a:schemeClr>
                          </a:solidFill>
                          <a:effectLst/>
                          <a:latin typeface="+mn-lt"/>
                          <a:ea typeface="+mn-ea"/>
                          <a:cs typeface="+mn-cs"/>
                        </a:rPr>
                        <a:t>2</a:t>
                      </a:r>
                      <a:r>
                        <a:rPr kumimoji="0" lang="es-MX" sz="2800" kern="1200" dirty="0" smtClean="0">
                          <a:solidFill>
                            <a:schemeClr val="accent3">
                              <a:lumMod val="50000"/>
                            </a:schemeClr>
                          </a:solidFill>
                          <a:effectLst/>
                          <a:latin typeface="+mn-lt"/>
                          <a:ea typeface="+mn-ea"/>
                          <a:cs typeface="+mn-cs"/>
                        </a:rPr>
                        <a:t>He</a:t>
                      </a:r>
                      <a:endParaRPr lang="es-MX" sz="2800" kern="1200" dirty="0" smtClean="0">
                        <a:solidFill>
                          <a:schemeClr val="accent3">
                            <a:lumMod val="50000"/>
                          </a:schemeClr>
                        </a:solidFill>
                        <a:effectLst/>
                        <a:latin typeface="+mn-lt"/>
                        <a:ea typeface="+mn-ea"/>
                        <a:cs typeface="+mn-cs"/>
                      </a:endParaRPr>
                    </a:p>
                  </a:txBody>
                  <a:tcPr/>
                </a:tc>
              </a:tr>
            </a:tbl>
          </a:graphicData>
        </a:graphic>
      </p:graphicFrame>
    </p:spTree>
    <p:extLst>
      <p:ext uri="{BB962C8B-B14F-4D97-AF65-F5344CB8AC3E}">
        <p14:creationId xmlns:p14="http://schemas.microsoft.com/office/powerpoint/2010/main" val="35884705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88641"/>
            <a:ext cx="3169777" cy="720080"/>
          </a:xfrm>
        </p:spPr>
        <p:txBody>
          <a:bodyPr>
            <a:normAutofit/>
          </a:bodyPr>
          <a:lstStyle/>
          <a:p>
            <a:r>
              <a:rPr lang="es-ES" sz="3200" dirty="0" smtClean="0">
                <a:solidFill>
                  <a:srgbClr val="600000"/>
                </a:solidFill>
              </a:rPr>
              <a:t>Ejercicio </a:t>
            </a:r>
            <a:r>
              <a:rPr lang="es-ES" sz="3200" dirty="0" smtClean="0">
                <a:solidFill>
                  <a:srgbClr val="600000"/>
                </a:solidFill>
              </a:rPr>
              <a:t>4:</a:t>
            </a:r>
            <a:endParaRPr lang="es-MX" sz="3200" dirty="0">
              <a:solidFill>
                <a:srgbClr val="600000"/>
              </a:solidFill>
            </a:endParaRPr>
          </a:p>
        </p:txBody>
      </p:sp>
      <p:sp>
        <p:nvSpPr>
          <p:cNvPr id="3" name="2 Marcador de contenido"/>
          <p:cNvSpPr>
            <a:spLocks noGrp="1"/>
          </p:cNvSpPr>
          <p:nvPr>
            <p:ph idx="1"/>
          </p:nvPr>
        </p:nvSpPr>
        <p:spPr>
          <a:xfrm>
            <a:off x="539552" y="1268760"/>
            <a:ext cx="7632847" cy="4923927"/>
          </a:xfrm>
        </p:spPr>
        <p:txBody>
          <a:bodyPr>
            <a:normAutofit lnSpcReduction="10000"/>
          </a:bodyPr>
          <a:lstStyle/>
          <a:p>
            <a:pPr marL="137160" lvl="0" indent="0">
              <a:buNone/>
            </a:pPr>
            <a:r>
              <a:rPr lang="es-ES" dirty="0" smtClean="0">
                <a:solidFill>
                  <a:srgbClr val="600000"/>
                </a:solidFill>
              </a:rPr>
              <a:t>	</a:t>
            </a:r>
            <a:r>
              <a:rPr lang="es-ES" dirty="0" smtClean="0">
                <a:solidFill>
                  <a:schemeClr val="accent6">
                    <a:lumMod val="50000"/>
                  </a:schemeClr>
                </a:solidFill>
              </a:rPr>
              <a:t>Durante </a:t>
            </a:r>
            <a:r>
              <a:rPr lang="es-ES" dirty="0">
                <a:solidFill>
                  <a:schemeClr val="accent6">
                    <a:lumMod val="50000"/>
                  </a:schemeClr>
                </a:solidFill>
              </a:rPr>
              <a:t>los </a:t>
            </a:r>
            <a:r>
              <a:rPr lang="es-ES" dirty="0" smtClean="0">
                <a:solidFill>
                  <a:schemeClr val="accent6">
                    <a:lumMod val="50000"/>
                  </a:schemeClr>
                </a:solidFill>
              </a:rPr>
              <a:t>30 años más recientes, </a:t>
            </a:r>
            <a:r>
              <a:rPr lang="es-ES" dirty="0">
                <a:solidFill>
                  <a:schemeClr val="accent6">
                    <a:lumMod val="50000"/>
                  </a:schemeClr>
                </a:solidFill>
              </a:rPr>
              <a:t>los científicos nucleares han sintetizado aproximadamente 1600 núcleos desconocidos en la naturaleza. Muchos más pueden ser descubiertos utilizando el bombardeo de iones pesados, lo cual es posible solamente si se utilizan instrumentos de alta </a:t>
            </a:r>
            <a:r>
              <a:rPr lang="es-ES" dirty="0" smtClean="0">
                <a:solidFill>
                  <a:schemeClr val="accent6">
                    <a:lumMod val="50000"/>
                  </a:schemeClr>
                </a:solidFill>
              </a:rPr>
              <a:t>energía. </a:t>
            </a:r>
            <a:r>
              <a:rPr lang="es-ES" dirty="0">
                <a:solidFill>
                  <a:schemeClr val="accent6">
                    <a:lumMod val="50000"/>
                  </a:schemeClr>
                </a:solidFill>
              </a:rPr>
              <a:t>Las siguientes reacciones son ejemplos que incluyen bombardeo de iones pesados. Completa y balancea cada una de las </a:t>
            </a:r>
            <a:r>
              <a:rPr lang="es-ES" dirty="0" smtClean="0">
                <a:solidFill>
                  <a:schemeClr val="accent6">
                    <a:lumMod val="50000"/>
                  </a:schemeClr>
                </a:solidFill>
              </a:rPr>
              <a:t>ecuaciones de acuerdo con las dos reglas:</a:t>
            </a:r>
          </a:p>
          <a:p>
            <a:pPr marL="0" indent="0">
              <a:buNone/>
            </a:pPr>
            <a:r>
              <a:rPr lang="es-ES" sz="2400" dirty="0" smtClean="0">
                <a:solidFill>
                  <a:schemeClr val="accent6">
                    <a:lumMod val="50000"/>
                  </a:schemeClr>
                </a:solidFill>
              </a:rPr>
              <a:t>   	</a:t>
            </a:r>
            <a:r>
              <a:rPr lang="es-ES" dirty="0" smtClean="0">
                <a:solidFill>
                  <a:schemeClr val="accent6">
                    <a:lumMod val="50000"/>
                  </a:schemeClr>
                </a:solidFill>
              </a:rPr>
              <a:t>  </a:t>
            </a:r>
            <a:r>
              <a:rPr lang="es-ES" baseline="-25000" dirty="0">
                <a:solidFill>
                  <a:schemeClr val="accent6">
                    <a:lumMod val="50000"/>
                  </a:schemeClr>
                </a:solidFill>
              </a:rPr>
              <a:t>6</a:t>
            </a:r>
            <a:r>
              <a:rPr lang="es-ES" dirty="0">
                <a:solidFill>
                  <a:schemeClr val="accent6">
                    <a:lumMod val="50000"/>
                  </a:schemeClr>
                </a:solidFill>
              </a:rPr>
              <a:t>            </a:t>
            </a:r>
            <a:r>
              <a:rPr lang="es-ES" dirty="0" smtClean="0">
                <a:solidFill>
                  <a:schemeClr val="accent6">
                    <a:lumMod val="50000"/>
                  </a:schemeClr>
                </a:solidFill>
              </a:rPr>
              <a:t> </a:t>
            </a:r>
            <a:r>
              <a:rPr lang="es-ES" dirty="0" smtClean="0">
                <a:solidFill>
                  <a:schemeClr val="accent6">
                    <a:lumMod val="50000"/>
                  </a:schemeClr>
                </a:solidFill>
              </a:rPr>
              <a:t>    </a:t>
            </a:r>
            <a:r>
              <a:rPr lang="es-ES" baseline="-25000" dirty="0">
                <a:solidFill>
                  <a:schemeClr val="accent6">
                    <a:lumMod val="50000"/>
                  </a:schemeClr>
                </a:solidFill>
              </a:rPr>
              <a:t>63</a:t>
            </a:r>
            <a:endParaRPr lang="es-MX" dirty="0">
              <a:solidFill>
                <a:schemeClr val="accent6">
                  <a:lumMod val="50000"/>
                </a:schemeClr>
              </a:solidFill>
            </a:endParaRPr>
          </a:p>
          <a:p>
            <a:pPr marL="0" indent="0">
              <a:buNone/>
            </a:pPr>
            <a:r>
              <a:rPr lang="es-ES" dirty="0" smtClean="0">
                <a:solidFill>
                  <a:schemeClr val="accent6">
                    <a:lumMod val="50000"/>
                  </a:schemeClr>
                </a:solidFill>
              </a:rPr>
              <a:t>    	  </a:t>
            </a:r>
            <a:r>
              <a:rPr lang="es-ES" baseline="-25000" dirty="0" smtClean="0">
                <a:solidFill>
                  <a:schemeClr val="accent6">
                    <a:lumMod val="50000"/>
                  </a:schemeClr>
                </a:solidFill>
              </a:rPr>
              <a:t>3</a:t>
            </a:r>
            <a:r>
              <a:rPr lang="es-ES" dirty="0" smtClean="0">
                <a:solidFill>
                  <a:schemeClr val="accent6">
                    <a:lumMod val="50000"/>
                  </a:schemeClr>
                </a:solidFill>
              </a:rPr>
              <a:t>Li    </a:t>
            </a:r>
            <a:r>
              <a:rPr lang="es-ES" dirty="0" smtClean="0">
                <a:solidFill>
                  <a:schemeClr val="accent6">
                    <a:lumMod val="50000"/>
                  </a:schemeClr>
                </a:solidFill>
              </a:rPr>
              <a:t>  +      </a:t>
            </a:r>
            <a:r>
              <a:rPr lang="es-ES" baseline="-25000" dirty="0" smtClean="0">
                <a:solidFill>
                  <a:schemeClr val="accent6">
                    <a:lumMod val="50000"/>
                  </a:schemeClr>
                </a:solidFill>
              </a:rPr>
              <a:t>28</a:t>
            </a:r>
            <a:r>
              <a:rPr lang="es-ES" dirty="0" smtClean="0">
                <a:solidFill>
                  <a:schemeClr val="accent6">
                    <a:lumMod val="50000"/>
                  </a:schemeClr>
                </a:solidFill>
              </a:rPr>
              <a:t>Ni                  </a:t>
            </a:r>
            <a:r>
              <a:rPr lang="es-ES" dirty="0" smtClean="0">
                <a:solidFill>
                  <a:schemeClr val="accent6">
                    <a:lumMod val="50000"/>
                  </a:schemeClr>
                </a:solidFill>
              </a:rPr>
              <a:t>   </a:t>
            </a:r>
            <a:endParaRPr lang="es-MX" dirty="0">
              <a:solidFill>
                <a:schemeClr val="accent6">
                  <a:lumMod val="50000"/>
                </a:schemeClr>
              </a:solidFill>
            </a:endParaRPr>
          </a:p>
        </p:txBody>
      </p:sp>
      <p:cxnSp>
        <p:nvCxnSpPr>
          <p:cNvPr id="4" name="3 Conector recto de flecha"/>
          <p:cNvCxnSpPr/>
          <p:nvPr/>
        </p:nvCxnSpPr>
        <p:spPr>
          <a:xfrm>
            <a:off x="4283968" y="5805264"/>
            <a:ext cx="1152128" cy="0"/>
          </a:xfrm>
          <a:prstGeom prst="straightConnector1">
            <a:avLst/>
          </a:prstGeom>
          <a:ln w="25400">
            <a:solidFill>
              <a:srgbClr val="6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26333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124744"/>
            <a:ext cx="8229600" cy="4320480"/>
          </a:xfrm>
        </p:spPr>
        <p:txBody>
          <a:bodyPr>
            <a:normAutofit/>
          </a:bodyPr>
          <a:lstStyle/>
          <a:p>
            <a:pPr marL="0" indent="0">
              <a:buNone/>
            </a:pPr>
            <a:r>
              <a:rPr lang="en-US" baseline="-25000" dirty="0" smtClean="0"/>
              <a:t>	</a:t>
            </a:r>
            <a:r>
              <a:rPr lang="en-US" dirty="0" smtClean="0">
                <a:solidFill>
                  <a:srgbClr val="600000"/>
                </a:solidFill>
              </a:rPr>
              <a:t>  </a:t>
            </a:r>
            <a:r>
              <a:rPr lang="en-US" baseline="-25000" dirty="0" smtClean="0">
                <a:solidFill>
                  <a:srgbClr val="600000"/>
                </a:solidFill>
              </a:rPr>
              <a:t>  48</a:t>
            </a:r>
            <a:r>
              <a:rPr lang="en-US" dirty="0" smtClean="0">
                <a:solidFill>
                  <a:srgbClr val="600000"/>
                </a:solidFill>
              </a:rPr>
              <a:t>              </a:t>
            </a:r>
            <a:r>
              <a:rPr lang="en-US" baseline="-25000" dirty="0" smtClean="0">
                <a:solidFill>
                  <a:srgbClr val="600000"/>
                </a:solidFill>
              </a:rPr>
              <a:t>248</a:t>
            </a:r>
            <a:r>
              <a:rPr lang="en-US" sz="1200" dirty="0" smtClean="0">
                <a:solidFill>
                  <a:srgbClr val="600000"/>
                </a:solidFill>
              </a:rPr>
              <a:t>              </a:t>
            </a:r>
            <a:endParaRPr lang="es-MX" sz="1200" dirty="0" smtClean="0">
              <a:solidFill>
                <a:srgbClr val="600000"/>
              </a:solidFill>
            </a:endParaRPr>
          </a:p>
          <a:p>
            <a:pPr marL="0" indent="0">
              <a:buNone/>
            </a:pPr>
            <a:r>
              <a:rPr lang="en-US" dirty="0" smtClean="0">
                <a:solidFill>
                  <a:srgbClr val="600000"/>
                </a:solidFill>
              </a:rPr>
              <a:t>	   </a:t>
            </a:r>
            <a:r>
              <a:rPr lang="en-US" baseline="-25000" dirty="0" smtClean="0">
                <a:solidFill>
                  <a:srgbClr val="600000"/>
                </a:solidFill>
              </a:rPr>
              <a:t>20</a:t>
            </a:r>
            <a:r>
              <a:rPr lang="en-US" dirty="0" smtClean="0">
                <a:solidFill>
                  <a:srgbClr val="600000"/>
                </a:solidFill>
              </a:rPr>
              <a:t>Ca   +     </a:t>
            </a:r>
            <a:r>
              <a:rPr lang="en-US" baseline="-25000" dirty="0" smtClean="0">
                <a:solidFill>
                  <a:srgbClr val="600000"/>
                </a:solidFill>
              </a:rPr>
              <a:t>96</a:t>
            </a:r>
            <a:r>
              <a:rPr lang="en-US" dirty="0" smtClean="0">
                <a:solidFill>
                  <a:srgbClr val="600000"/>
                </a:solidFill>
              </a:rPr>
              <a:t>Cm                         </a:t>
            </a:r>
            <a:endParaRPr lang="es-MX" dirty="0" smtClean="0">
              <a:solidFill>
                <a:srgbClr val="600000"/>
              </a:solidFill>
            </a:endParaRPr>
          </a:p>
          <a:p>
            <a:pPr marL="0" indent="0">
              <a:buNone/>
            </a:pPr>
            <a:r>
              <a:rPr lang="en-US" dirty="0">
                <a:solidFill>
                  <a:srgbClr val="600000"/>
                </a:solidFill>
              </a:rPr>
              <a:t>	</a:t>
            </a:r>
            <a:endParaRPr lang="en-US" dirty="0" smtClean="0">
              <a:solidFill>
                <a:srgbClr val="600000"/>
              </a:solidFill>
            </a:endParaRPr>
          </a:p>
          <a:p>
            <a:pPr marL="0" indent="0">
              <a:buNone/>
            </a:pPr>
            <a:r>
              <a:rPr lang="en-US" dirty="0">
                <a:solidFill>
                  <a:srgbClr val="600000"/>
                </a:solidFill>
              </a:rPr>
              <a:t>	</a:t>
            </a:r>
            <a:r>
              <a:rPr lang="en-US" dirty="0" smtClean="0">
                <a:solidFill>
                  <a:srgbClr val="600000"/>
                </a:solidFill>
              </a:rPr>
              <a:t> </a:t>
            </a:r>
            <a:r>
              <a:rPr lang="en-US" baseline="-25000" dirty="0" smtClean="0">
                <a:solidFill>
                  <a:srgbClr val="600000"/>
                </a:solidFill>
              </a:rPr>
              <a:t>88</a:t>
            </a:r>
            <a:r>
              <a:rPr lang="en-US" dirty="0" smtClean="0">
                <a:solidFill>
                  <a:srgbClr val="600000"/>
                </a:solidFill>
              </a:rPr>
              <a:t>              </a:t>
            </a:r>
            <a:r>
              <a:rPr lang="en-US" baseline="-25000" dirty="0">
                <a:solidFill>
                  <a:srgbClr val="600000"/>
                </a:solidFill>
              </a:rPr>
              <a:t>84</a:t>
            </a:r>
            <a:r>
              <a:rPr lang="en-US" dirty="0">
                <a:solidFill>
                  <a:srgbClr val="600000"/>
                </a:solidFill>
              </a:rPr>
              <a:t>                     </a:t>
            </a:r>
            <a:r>
              <a:rPr lang="en-US" dirty="0" smtClean="0">
                <a:solidFill>
                  <a:srgbClr val="600000"/>
                </a:solidFill>
              </a:rPr>
              <a:t>       </a:t>
            </a:r>
            <a:r>
              <a:rPr lang="en-US" baseline="-25000" dirty="0">
                <a:solidFill>
                  <a:srgbClr val="600000"/>
                </a:solidFill>
              </a:rPr>
              <a:t>116</a:t>
            </a:r>
            <a:endParaRPr lang="es-MX" dirty="0">
              <a:solidFill>
                <a:srgbClr val="600000"/>
              </a:solidFill>
            </a:endParaRPr>
          </a:p>
          <a:p>
            <a:pPr marL="0" indent="0">
              <a:buNone/>
            </a:pPr>
            <a:r>
              <a:rPr lang="en-US" dirty="0">
                <a:solidFill>
                  <a:srgbClr val="600000"/>
                </a:solidFill>
              </a:rPr>
              <a:t>	</a:t>
            </a:r>
            <a:r>
              <a:rPr lang="en-US" dirty="0" smtClean="0">
                <a:solidFill>
                  <a:srgbClr val="600000"/>
                </a:solidFill>
              </a:rPr>
              <a:t> </a:t>
            </a:r>
            <a:r>
              <a:rPr lang="en-US" baseline="-25000" dirty="0">
                <a:solidFill>
                  <a:srgbClr val="600000"/>
                </a:solidFill>
              </a:rPr>
              <a:t>38</a:t>
            </a:r>
            <a:r>
              <a:rPr lang="en-US" dirty="0">
                <a:solidFill>
                  <a:srgbClr val="600000"/>
                </a:solidFill>
              </a:rPr>
              <a:t>Sr   +      </a:t>
            </a:r>
            <a:r>
              <a:rPr lang="en-US" baseline="-25000" dirty="0">
                <a:solidFill>
                  <a:srgbClr val="600000"/>
                </a:solidFill>
              </a:rPr>
              <a:t>36</a:t>
            </a:r>
            <a:r>
              <a:rPr lang="en-US" dirty="0">
                <a:solidFill>
                  <a:srgbClr val="600000"/>
                </a:solidFill>
              </a:rPr>
              <a:t>Kr                        </a:t>
            </a:r>
            <a:r>
              <a:rPr lang="en-US" baseline="-25000" dirty="0">
                <a:solidFill>
                  <a:srgbClr val="600000"/>
                </a:solidFill>
              </a:rPr>
              <a:t>46</a:t>
            </a:r>
            <a:r>
              <a:rPr lang="en-US" dirty="0">
                <a:solidFill>
                  <a:srgbClr val="600000"/>
                </a:solidFill>
              </a:rPr>
              <a:t>Pd    +</a:t>
            </a:r>
            <a:endParaRPr lang="es-MX" dirty="0">
              <a:solidFill>
                <a:srgbClr val="600000"/>
              </a:solidFill>
            </a:endParaRPr>
          </a:p>
          <a:p>
            <a:pPr marL="0" indent="0">
              <a:buNone/>
            </a:pPr>
            <a:r>
              <a:rPr lang="en-US" dirty="0" smtClean="0">
                <a:solidFill>
                  <a:srgbClr val="600000"/>
                </a:solidFill>
              </a:rPr>
              <a:t> </a:t>
            </a:r>
            <a:r>
              <a:rPr lang="es-MX" dirty="0" smtClean="0">
                <a:solidFill>
                  <a:srgbClr val="600000"/>
                </a:solidFill>
              </a:rPr>
              <a:t>     	</a:t>
            </a:r>
          </a:p>
          <a:p>
            <a:pPr marL="0" indent="0">
              <a:lnSpc>
                <a:spcPts val="2880"/>
              </a:lnSpc>
              <a:buNone/>
            </a:pPr>
            <a:r>
              <a:rPr lang="es-ES" dirty="0" smtClean="0">
                <a:solidFill>
                  <a:srgbClr val="600000"/>
                </a:solidFill>
              </a:rPr>
              <a:t> 	</a:t>
            </a:r>
            <a:r>
              <a:rPr lang="es-ES" baseline="-25000" dirty="0" smtClean="0">
                <a:solidFill>
                  <a:srgbClr val="600000"/>
                </a:solidFill>
              </a:rPr>
              <a:t>48</a:t>
            </a:r>
            <a:r>
              <a:rPr lang="es-ES" dirty="0" smtClean="0">
                <a:solidFill>
                  <a:srgbClr val="600000"/>
                </a:solidFill>
              </a:rPr>
              <a:t>           </a:t>
            </a:r>
            <a:r>
              <a:rPr lang="es-ES" baseline="-25000" dirty="0" smtClean="0">
                <a:solidFill>
                  <a:srgbClr val="600000"/>
                </a:solidFill>
              </a:rPr>
              <a:t>238</a:t>
            </a:r>
            <a:r>
              <a:rPr lang="es-ES" dirty="0" smtClean="0">
                <a:solidFill>
                  <a:srgbClr val="600000"/>
                </a:solidFill>
              </a:rPr>
              <a:t>                              	        </a:t>
            </a:r>
            <a:r>
              <a:rPr lang="es-ES" baseline="-25000" dirty="0" smtClean="0">
                <a:solidFill>
                  <a:srgbClr val="600000"/>
                </a:solidFill>
              </a:rPr>
              <a:t>70	               1</a:t>
            </a:r>
            <a:endParaRPr lang="es-MX" dirty="0">
              <a:solidFill>
                <a:srgbClr val="600000"/>
              </a:solidFill>
            </a:endParaRPr>
          </a:p>
          <a:p>
            <a:pPr marL="0" indent="0">
              <a:spcBef>
                <a:spcPts val="0"/>
              </a:spcBef>
              <a:buNone/>
            </a:pPr>
            <a:r>
              <a:rPr lang="es-ES" dirty="0" smtClean="0">
                <a:solidFill>
                  <a:srgbClr val="600000"/>
                </a:solidFill>
              </a:rPr>
              <a:t>	</a:t>
            </a:r>
            <a:r>
              <a:rPr lang="es-ES" baseline="-25000" dirty="0" smtClean="0">
                <a:solidFill>
                  <a:srgbClr val="600000"/>
                </a:solidFill>
              </a:rPr>
              <a:t>20</a:t>
            </a:r>
            <a:r>
              <a:rPr lang="es-ES" dirty="0" smtClean="0">
                <a:solidFill>
                  <a:srgbClr val="600000"/>
                </a:solidFill>
              </a:rPr>
              <a:t>Ca +    </a:t>
            </a:r>
            <a:r>
              <a:rPr lang="es-ES" baseline="-25000" dirty="0" smtClean="0">
                <a:solidFill>
                  <a:srgbClr val="600000"/>
                </a:solidFill>
              </a:rPr>
              <a:t>92 </a:t>
            </a:r>
            <a:r>
              <a:rPr lang="es-ES" dirty="0" smtClean="0">
                <a:solidFill>
                  <a:srgbClr val="600000"/>
                </a:solidFill>
              </a:rPr>
              <a:t>U  	      	     2____ + </a:t>
            </a:r>
            <a:r>
              <a:rPr lang="es-ES" baseline="-25000" dirty="0" smtClean="0">
                <a:solidFill>
                  <a:srgbClr val="600000"/>
                </a:solidFill>
              </a:rPr>
              <a:t>20</a:t>
            </a:r>
            <a:r>
              <a:rPr lang="es-ES" dirty="0" smtClean="0">
                <a:solidFill>
                  <a:srgbClr val="600000"/>
                </a:solidFill>
              </a:rPr>
              <a:t>Ca  </a:t>
            </a:r>
            <a:r>
              <a:rPr lang="es-ES" dirty="0">
                <a:solidFill>
                  <a:srgbClr val="600000"/>
                </a:solidFill>
              </a:rPr>
              <a:t>+  4 </a:t>
            </a:r>
            <a:r>
              <a:rPr lang="es-ES" dirty="0" smtClean="0">
                <a:solidFill>
                  <a:srgbClr val="600000"/>
                </a:solidFill>
              </a:rPr>
              <a:t> </a:t>
            </a:r>
            <a:r>
              <a:rPr lang="es-ES" baseline="-25000" dirty="0" smtClean="0">
                <a:solidFill>
                  <a:srgbClr val="600000"/>
                </a:solidFill>
              </a:rPr>
              <a:t>0</a:t>
            </a:r>
            <a:r>
              <a:rPr lang="es-ES" dirty="0" smtClean="0">
                <a:solidFill>
                  <a:srgbClr val="600000"/>
                </a:solidFill>
              </a:rPr>
              <a:t>n</a:t>
            </a:r>
            <a:endParaRPr lang="es-MX" dirty="0">
              <a:solidFill>
                <a:srgbClr val="600000"/>
              </a:solidFill>
            </a:endParaRPr>
          </a:p>
        </p:txBody>
      </p:sp>
      <p:cxnSp>
        <p:nvCxnSpPr>
          <p:cNvPr id="5" name="4 Conector recto de flecha"/>
          <p:cNvCxnSpPr/>
          <p:nvPr/>
        </p:nvCxnSpPr>
        <p:spPr>
          <a:xfrm>
            <a:off x="4263065" y="1700808"/>
            <a:ext cx="1152128" cy="0"/>
          </a:xfrm>
          <a:prstGeom prst="straightConnector1">
            <a:avLst/>
          </a:prstGeom>
          <a:ln w="25400">
            <a:solidFill>
              <a:srgbClr val="600000"/>
            </a:solidFill>
            <a:tailEnd type="arrow"/>
          </a:ln>
        </p:spPr>
        <p:style>
          <a:lnRef idx="1">
            <a:schemeClr val="accent1"/>
          </a:lnRef>
          <a:fillRef idx="0">
            <a:schemeClr val="accent1"/>
          </a:fillRef>
          <a:effectRef idx="0">
            <a:schemeClr val="accent1"/>
          </a:effectRef>
          <a:fontRef idx="minor">
            <a:schemeClr val="tx1"/>
          </a:fontRef>
        </p:style>
      </p:cxnSp>
      <p:cxnSp>
        <p:nvCxnSpPr>
          <p:cNvPr id="8" name="7 Conector recto de flecha"/>
          <p:cNvCxnSpPr/>
          <p:nvPr/>
        </p:nvCxnSpPr>
        <p:spPr>
          <a:xfrm>
            <a:off x="3687001" y="3333475"/>
            <a:ext cx="1152128" cy="0"/>
          </a:xfrm>
          <a:prstGeom prst="straightConnector1">
            <a:avLst/>
          </a:prstGeom>
          <a:ln w="25400">
            <a:solidFill>
              <a:srgbClr val="600000"/>
            </a:solidFill>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a:off x="3491880" y="4797152"/>
            <a:ext cx="1152128" cy="0"/>
          </a:xfrm>
          <a:prstGeom prst="straightConnector1">
            <a:avLst/>
          </a:prstGeom>
          <a:ln w="25400">
            <a:solidFill>
              <a:srgbClr val="6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39323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diccionalaquimica.files.wordpress.com/2012/08/fision.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692696"/>
            <a:ext cx="7344816" cy="54242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62248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899592" y="404664"/>
            <a:ext cx="7776864" cy="792088"/>
          </a:xfrm>
        </p:spPr>
        <p:txBody>
          <a:bodyPr>
            <a:noAutofit/>
          </a:bodyPr>
          <a:lstStyle/>
          <a:p>
            <a:r>
              <a:rPr lang="es-ES" sz="3600" dirty="0" smtClean="0">
                <a:solidFill>
                  <a:schemeClr val="accent3">
                    <a:lumMod val="50000"/>
                  </a:schemeClr>
                </a:solidFill>
              </a:rPr>
              <a:t>Reacciones de desintegración radiactiva</a:t>
            </a:r>
            <a:endParaRPr lang="es-MX" sz="3600" dirty="0">
              <a:solidFill>
                <a:schemeClr val="accent3">
                  <a:lumMod val="50000"/>
                </a:schemeClr>
              </a:solidFill>
            </a:endParaRPr>
          </a:p>
        </p:txBody>
      </p:sp>
      <p:sp>
        <p:nvSpPr>
          <p:cNvPr id="3" name="2 Marcador de contenido"/>
          <p:cNvSpPr>
            <a:spLocks noGrp="1"/>
          </p:cNvSpPr>
          <p:nvPr>
            <p:ph idx="1"/>
          </p:nvPr>
        </p:nvSpPr>
        <p:spPr>
          <a:xfrm>
            <a:off x="1043608" y="1772816"/>
            <a:ext cx="6120680" cy="3888432"/>
          </a:xfrm>
        </p:spPr>
        <p:txBody>
          <a:bodyPr>
            <a:normAutofit/>
          </a:bodyPr>
          <a:lstStyle/>
          <a:p>
            <a:pPr marL="137160" indent="0">
              <a:buNone/>
            </a:pPr>
            <a:r>
              <a:rPr lang="es-ES" sz="3600" dirty="0" smtClean="0">
                <a:solidFill>
                  <a:schemeClr val="accent3">
                    <a:lumMod val="50000"/>
                  </a:schemeClr>
                </a:solidFill>
              </a:rPr>
              <a:t>1. Emisión alfa (</a:t>
            </a:r>
            <a:r>
              <a:rPr lang="el-GR" sz="3600" dirty="0" smtClean="0">
                <a:solidFill>
                  <a:schemeClr val="accent3">
                    <a:lumMod val="50000"/>
                  </a:schemeClr>
                </a:solidFill>
              </a:rPr>
              <a:t>α</a:t>
            </a:r>
            <a:r>
              <a:rPr lang="es-ES" sz="3600" dirty="0" smtClean="0">
                <a:solidFill>
                  <a:schemeClr val="accent3">
                    <a:lumMod val="50000"/>
                  </a:schemeClr>
                </a:solidFill>
              </a:rPr>
              <a:t>)</a:t>
            </a:r>
          </a:p>
          <a:p>
            <a:pPr marL="137160" indent="0">
              <a:buNone/>
            </a:pPr>
            <a:r>
              <a:rPr lang="es-ES" sz="3600" dirty="0" smtClean="0">
                <a:solidFill>
                  <a:schemeClr val="accent3">
                    <a:lumMod val="50000"/>
                  </a:schemeClr>
                </a:solidFill>
              </a:rPr>
              <a:t>2. Emisión beta (</a:t>
            </a:r>
            <a:r>
              <a:rPr lang="el-GR" sz="3600" dirty="0" smtClean="0">
                <a:solidFill>
                  <a:schemeClr val="accent3">
                    <a:lumMod val="50000"/>
                  </a:schemeClr>
                </a:solidFill>
              </a:rPr>
              <a:t>β</a:t>
            </a:r>
            <a:r>
              <a:rPr lang="es-ES" sz="3600" dirty="0" smtClean="0">
                <a:solidFill>
                  <a:schemeClr val="accent3">
                    <a:lumMod val="50000"/>
                  </a:schemeClr>
                </a:solidFill>
              </a:rPr>
              <a:t>)</a:t>
            </a:r>
          </a:p>
          <a:p>
            <a:pPr marL="137160" indent="0">
              <a:buNone/>
            </a:pPr>
            <a:r>
              <a:rPr lang="es-ES" sz="3600" dirty="0" smtClean="0">
                <a:solidFill>
                  <a:schemeClr val="accent3">
                    <a:lumMod val="50000"/>
                  </a:schemeClr>
                </a:solidFill>
              </a:rPr>
              <a:t>3. Emisión gamma (</a:t>
            </a:r>
            <a:r>
              <a:rPr lang="el-GR" sz="3600" dirty="0" smtClean="0">
                <a:solidFill>
                  <a:schemeClr val="accent3">
                    <a:lumMod val="50000"/>
                  </a:schemeClr>
                </a:solidFill>
                <a:ea typeface="MS UI Gothic"/>
              </a:rPr>
              <a:t>γ</a:t>
            </a:r>
            <a:r>
              <a:rPr lang="es-ES" sz="3600" dirty="0" smtClean="0">
                <a:solidFill>
                  <a:schemeClr val="accent3">
                    <a:lumMod val="50000"/>
                  </a:schemeClr>
                </a:solidFill>
                <a:ea typeface="MS UI Gothic"/>
              </a:rPr>
              <a:t>)</a:t>
            </a:r>
          </a:p>
          <a:p>
            <a:pPr marL="137160" indent="0">
              <a:buNone/>
            </a:pPr>
            <a:r>
              <a:rPr lang="es-ES" sz="3600" dirty="0" smtClean="0">
                <a:solidFill>
                  <a:schemeClr val="accent3">
                    <a:lumMod val="50000"/>
                  </a:schemeClr>
                </a:solidFill>
              </a:rPr>
              <a:t>4. Emisión </a:t>
            </a:r>
            <a:r>
              <a:rPr lang="es-ES" sz="3600" dirty="0">
                <a:solidFill>
                  <a:schemeClr val="accent3">
                    <a:lumMod val="50000"/>
                  </a:schemeClr>
                </a:solidFill>
              </a:rPr>
              <a:t>de </a:t>
            </a:r>
            <a:r>
              <a:rPr lang="es-ES" sz="3600" dirty="0" smtClean="0">
                <a:solidFill>
                  <a:schemeClr val="accent3">
                    <a:lumMod val="50000"/>
                  </a:schemeClr>
                </a:solidFill>
              </a:rPr>
              <a:t>positrones (</a:t>
            </a:r>
            <a:r>
              <a:rPr lang="es-ES" sz="3600" baseline="30000" dirty="0" smtClean="0"/>
              <a:t>0</a:t>
            </a:r>
            <a:r>
              <a:rPr lang="es-ES" sz="3600" baseline="-25000" dirty="0" smtClean="0"/>
              <a:t>+</a:t>
            </a:r>
            <a:r>
              <a:rPr lang="es-ES" sz="3600" dirty="0" smtClean="0"/>
              <a:t>e)</a:t>
            </a:r>
            <a:endParaRPr lang="es-ES" sz="3600" dirty="0">
              <a:solidFill>
                <a:schemeClr val="accent3">
                  <a:lumMod val="50000"/>
                </a:schemeClr>
              </a:solidFill>
            </a:endParaRPr>
          </a:p>
          <a:p>
            <a:pPr marL="137160" indent="0">
              <a:buNone/>
            </a:pPr>
            <a:r>
              <a:rPr lang="es-ES" sz="3600" dirty="0" smtClean="0">
                <a:solidFill>
                  <a:schemeClr val="accent3">
                    <a:lumMod val="50000"/>
                  </a:schemeClr>
                </a:solidFill>
              </a:rPr>
              <a:t>5. Captura de un </a:t>
            </a:r>
            <a:r>
              <a:rPr lang="es-ES" sz="3600" dirty="0" smtClean="0">
                <a:solidFill>
                  <a:schemeClr val="accent3">
                    <a:lumMod val="50000"/>
                  </a:schemeClr>
                </a:solidFill>
              </a:rPr>
              <a:t>electrón (</a:t>
            </a:r>
            <a:r>
              <a:rPr lang="es-ES" sz="3600" baseline="30000" dirty="0" smtClean="0"/>
              <a:t>0</a:t>
            </a:r>
            <a:r>
              <a:rPr lang="es-ES" sz="3600" baseline="-25000" dirty="0" smtClean="0"/>
              <a:t>-</a:t>
            </a:r>
            <a:r>
              <a:rPr lang="es-ES" sz="3600" dirty="0" smtClean="0"/>
              <a:t>e)</a:t>
            </a:r>
            <a:endParaRPr lang="es-ES" sz="3600" dirty="0" smtClean="0">
              <a:solidFill>
                <a:schemeClr val="accent3">
                  <a:lumMod val="50000"/>
                </a:schemeClr>
              </a:solidFill>
            </a:endParaRPr>
          </a:p>
        </p:txBody>
      </p:sp>
    </p:spTree>
    <p:extLst>
      <p:ext uri="{BB962C8B-B14F-4D97-AF65-F5344CB8AC3E}">
        <p14:creationId xmlns:p14="http://schemas.microsoft.com/office/powerpoint/2010/main" val="23976360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4" y="5445224"/>
            <a:ext cx="7272808" cy="792088"/>
          </a:xfrm>
        </p:spPr>
        <p:txBody>
          <a:bodyPr>
            <a:normAutofit/>
          </a:bodyPr>
          <a:lstStyle/>
          <a:p>
            <a:r>
              <a:rPr lang="es-ES" sz="3200" dirty="0" smtClean="0">
                <a:solidFill>
                  <a:schemeClr val="accent3">
                    <a:lumMod val="50000"/>
                  </a:schemeClr>
                </a:solidFill>
              </a:rPr>
              <a:t>Reacciones de desintegración radiactiva</a:t>
            </a:r>
            <a:endParaRPr lang="es-MX" sz="3200" dirty="0">
              <a:solidFill>
                <a:schemeClr val="accent3">
                  <a:lumMod val="50000"/>
                </a:schemeClr>
              </a:solidFill>
            </a:endParaRPr>
          </a:p>
        </p:txBody>
      </p:sp>
      <p:sp>
        <p:nvSpPr>
          <p:cNvPr id="3" name="2 Marcador de contenido"/>
          <p:cNvSpPr>
            <a:spLocks noGrp="1"/>
          </p:cNvSpPr>
          <p:nvPr>
            <p:ph idx="1"/>
          </p:nvPr>
        </p:nvSpPr>
        <p:spPr>
          <a:xfrm>
            <a:off x="971600" y="908720"/>
            <a:ext cx="7439218" cy="4051437"/>
          </a:xfrm>
        </p:spPr>
        <p:txBody>
          <a:bodyPr/>
          <a:lstStyle/>
          <a:p>
            <a:pPr marL="0" indent="0">
              <a:buNone/>
            </a:pPr>
            <a:r>
              <a:rPr lang="es-ES" sz="2800" b="1" dirty="0" smtClean="0">
                <a:solidFill>
                  <a:schemeClr val="accent3">
                    <a:lumMod val="50000"/>
                  </a:schemeClr>
                </a:solidFill>
              </a:rPr>
              <a:t>1. Emisión alfa</a:t>
            </a:r>
          </a:p>
          <a:p>
            <a:pPr marL="0" indent="0">
              <a:buNone/>
            </a:pPr>
            <a:endParaRPr lang="es-ES" sz="2800" dirty="0" smtClean="0">
              <a:solidFill>
                <a:schemeClr val="accent3">
                  <a:lumMod val="50000"/>
                </a:schemeClr>
              </a:solidFill>
            </a:endParaRPr>
          </a:p>
          <a:p>
            <a:pPr marL="0" indent="0">
              <a:buNone/>
            </a:pPr>
            <a:r>
              <a:rPr lang="es-ES" sz="2800" dirty="0">
                <a:solidFill>
                  <a:schemeClr val="accent3">
                    <a:lumMod val="50000"/>
                  </a:schemeClr>
                </a:solidFill>
              </a:rPr>
              <a:t>	</a:t>
            </a:r>
            <a:r>
              <a:rPr lang="es-ES" sz="2800" dirty="0" smtClean="0">
                <a:solidFill>
                  <a:schemeClr val="accent3">
                    <a:lumMod val="50000"/>
                  </a:schemeClr>
                </a:solidFill>
              </a:rPr>
              <a:t>Uno de los productos de este tipo de reacciones es una partícula alfa (</a:t>
            </a:r>
            <a:r>
              <a:rPr lang="el-GR" dirty="0" smtClean="0">
                <a:solidFill>
                  <a:schemeClr val="accent3">
                    <a:lumMod val="50000"/>
                  </a:schemeClr>
                </a:solidFill>
              </a:rPr>
              <a:t>α</a:t>
            </a:r>
            <a:r>
              <a:rPr lang="es-ES" dirty="0" smtClean="0">
                <a:solidFill>
                  <a:schemeClr val="accent3">
                    <a:lumMod val="50000"/>
                  </a:schemeClr>
                </a:solidFill>
              </a:rPr>
              <a:t>) </a:t>
            </a:r>
            <a:r>
              <a:rPr lang="es-ES" sz="2800" dirty="0" smtClean="0">
                <a:solidFill>
                  <a:schemeClr val="accent3">
                    <a:lumMod val="50000"/>
                  </a:schemeClr>
                </a:solidFill>
              </a:rPr>
              <a:t>desde un núcleo inestable, ejemplo:</a:t>
            </a:r>
          </a:p>
          <a:p>
            <a:pPr marL="0" indent="0">
              <a:buNone/>
            </a:pPr>
            <a:endParaRPr lang="es-ES" sz="2800" baseline="30000" dirty="0" smtClean="0">
              <a:solidFill>
                <a:schemeClr val="accent3">
                  <a:lumMod val="50000"/>
                </a:schemeClr>
              </a:solidFill>
            </a:endParaRPr>
          </a:p>
          <a:p>
            <a:pPr marL="0" indent="0" algn="ctr">
              <a:buNone/>
            </a:pPr>
            <a:r>
              <a:rPr lang="es-ES" sz="2800" baseline="30000" dirty="0">
                <a:solidFill>
                  <a:schemeClr val="accent3">
                    <a:lumMod val="50000"/>
                  </a:schemeClr>
                </a:solidFill>
              </a:rPr>
              <a:t>	</a:t>
            </a:r>
            <a:r>
              <a:rPr lang="es-ES" sz="2800" baseline="30000" dirty="0" smtClean="0">
                <a:solidFill>
                  <a:schemeClr val="accent3">
                    <a:lumMod val="50000"/>
                  </a:schemeClr>
                </a:solidFill>
              </a:rPr>
              <a:t>226</a:t>
            </a:r>
            <a:r>
              <a:rPr lang="es-ES" sz="2800" dirty="0" smtClean="0">
                <a:solidFill>
                  <a:schemeClr val="accent3">
                    <a:lumMod val="50000"/>
                  </a:schemeClr>
                </a:solidFill>
              </a:rPr>
              <a:t>Ra                   </a:t>
            </a:r>
            <a:r>
              <a:rPr lang="es-ES" sz="2800" baseline="30000" dirty="0" smtClean="0">
                <a:solidFill>
                  <a:schemeClr val="accent3">
                    <a:lumMod val="50000"/>
                  </a:schemeClr>
                </a:solidFill>
              </a:rPr>
              <a:t>222</a:t>
            </a:r>
            <a:r>
              <a:rPr lang="es-ES" sz="2800" dirty="0" smtClean="0">
                <a:solidFill>
                  <a:schemeClr val="accent3">
                    <a:lumMod val="50000"/>
                  </a:schemeClr>
                </a:solidFill>
              </a:rPr>
              <a:t>Rn   </a:t>
            </a:r>
            <a:r>
              <a:rPr lang="es-ES" sz="2800" dirty="0">
                <a:solidFill>
                  <a:schemeClr val="accent3">
                    <a:lumMod val="50000"/>
                  </a:schemeClr>
                </a:solidFill>
              </a:rPr>
              <a:t>+</a:t>
            </a:r>
            <a:r>
              <a:rPr lang="es-ES" sz="2800" baseline="30000" dirty="0" smtClean="0">
                <a:solidFill>
                  <a:schemeClr val="accent3">
                    <a:lumMod val="50000"/>
                  </a:schemeClr>
                </a:solidFill>
              </a:rPr>
              <a:t>4</a:t>
            </a:r>
            <a:r>
              <a:rPr lang="es-ES" sz="2800" dirty="0" smtClean="0">
                <a:solidFill>
                  <a:schemeClr val="accent3">
                    <a:lumMod val="50000"/>
                  </a:schemeClr>
                </a:solidFill>
              </a:rPr>
              <a:t>He   (</a:t>
            </a:r>
            <a:r>
              <a:rPr lang="el-GR" sz="2800" dirty="0" smtClean="0">
                <a:solidFill>
                  <a:schemeClr val="accent3">
                    <a:lumMod val="50000"/>
                  </a:schemeClr>
                </a:solidFill>
                <a:latin typeface="Calibri"/>
              </a:rPr>
              <a:t>α</a:t>
            </a:r>
            <a:r>
              <a:rPr lang="es-ES" sz="2800" dirty="0" smtClean="0">
                <a:solidFill>
                  <a:schemeClr val="accent3">
                    <a:lumMod val="50000"/>
                  </a:schemeClr>
                </a:solidFill>
                <a:latin typeface="Calibri"/>
              </a:rPr>
              <a:t>)</a:t>
            </a:r>
            <a:endParaRPr lang="es-MX" sz="2800" dirty="0">
              <a:solidFill>
                <a:schemeClr val="accent3">
                  <a:lumMod val="50000"/>
                </a:schemeClr>
              </a:solidFill>
            </a:endParaRPr>
          </a:p>
        </p:txBody>
      </p:sp>
      <p:cxnSp>
        <p:nvCxnSpPr>
          <p:cNvPr id="7" name="6 Conector recto de flecha"/>
          <p:cNvCxnSpPr/>
          <p:nvPr/>
        </p:nvCxnSpPr>
        <p:spPr>
          <a:xfrm>
            <a:off x="3851920" y="3933056"/>
            <a:ext cx="936104" cy="0"/>
          </a:xfrm>
          <a:prstGeom prst="straightConnector1">
            <a:avLst/>
          </a:prstGeom>
          <a:ln w="25400">
            <a:solidFill>
              <a:srgbClr val="452147"/>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4465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http://web.educastur.princast.es/proyectos/jimena/pj_franciscga/alfa.bmp">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546903"/>
            <a:ext cx="7200800" cy="5618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70921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692696"/>
            <a:ext cx="7416824" cy="5040560"/>
          </a:xfrm>
        </p:spPr>
        <p:txBody>
          <a:bodyPr>
            <a:normAutofit/>
          </a:bodyPr>
          <a:lstStyle/>
          <a:p>
            <a:pPr marL="0" indent="0">
              <a:buNone/>
            </a:pPr>
            <a:r>
              <a:rPr lang="es-ES" sz="2800" dirty="0">
                <a:solidFill>
                  <a:schemeClr val="accent6">
                    <a:lumMod val="50000"/>
                  </a:schemeClr>
                </a:solidFill>
              </a:rPr>
              <a:t>	</a:t>
            </a:r>
            <a:r>
              <a:rPr lang="es-ES" sz="2800" dirty="0" smtClean="0">
                <a:solidFill>
                  <a:schemeClr val="accent6">
                    <a:lumMod val="50000"/>
                  </a:schemeClr>
                </a:solidFill>
              </a:rPr>
              <a:t>2. </a:t>
            </a:r>
            <a:r>
              <a:rPr lang="es-ES" sz="2800" b="1" dirty="0" smtClean="0">
                <a:solidFill>
                  <a:schemeClr val="accent3">
                    <a:lumMod val="50000"/>
                  </a:schemeClr>
                </a:solidFill>
              </a:rPr>
              <a:t>Emisión beta</a:t>
            </a:r>
          </a:p>
          <a:p>
            <a:pPr marL="0" indent="0">
              <a:buNone/>
            </a:pPr>
            <a:r>
              <a:rPr lang="es-ES" sz="2800" dirty="0">
                <a:solidFill>
                  <a:schemeClr val="accent3">
                    <a:lumMod val="50000"/>
                  </a:schemeClr>
                </a:solidFill>
              </a:rPr>
              <a:t>	</a:t>
            </a:r>
            <a:r>
              <a:rPr lang="es-ES" sz="2800" dirty="0" smtClean="0">
                <a:solidFill>
                  <a:schemeClr val="accent3">
                    <a:lumMod val="50000"/>
                  </a:schemeClr>
                </a:solidFill>
              </a:rPr>
              <a:t>Es la emisión de un electrón desde un 	núcleo inestable. </a:t>
            </a:r>
          </a:p>
          <a:p>
            <a:pPr marL="0" indent="0">
              <a:buNone/>
            </a:pPr>
            <a:r>
              <a:rPr lang="es-ES" dirty="0">
                <a:solidFill>
                  <a:schemeClr val="accent3">
                    <a:lumMod val="50000"/>
                  </a:schemeClr>
                </a:solidFill>
              </a:rPr>
              <a:t>	</a:t>
            </a:r>
            <a:r>
              <a:rPr lang="es-ES" sz="2800" dirty="0" smtClean="0">
                <a:solidFill>
                  <a:schemeClr val="accent3">
                    <a:lumMod val="50000"/>
                  </a:schemeClr>
                </a:solidFill>
              </a:rPr>
              <a:t>Es equivalente a la conversión de un </a:t>
            </a:r>
            <a:r>
              <a:rPr lang="es-ES" sz="2800" dirty="0" smtClean="0">
                <a:solidFill>
                  <a:schemeClr val="accent3">
                    <a:lumMod val="50000"/>
                  </a:schemeClr>
                </a:solidFill>
              </a:rPr>
              <a:t> 	neutrón </a:t>
            </a:r>
            <a:r>
              <a:rPr lang="es-ES" sz="2800" dirty="0" smtClean="0">
                <a:solidFill>
                  <a:schemeClr val="accent3">
                    <a:lumMod val="50000"/>
                  </a:schemeClr>
                </a:solidFill>
              </a:rPr>
              <a:t>en </a:t>
            </a:r>
            <a:r>
              <a:rPr lang="es-ES" sz="2800" dirty="0" smtClean="0">
                <a:solidFill>
                  <a:schemeClr val="accent3">
                    <a:lumMod val="50000"/>
                  </a:schemeClr>
                </a:solidFill>
              </a:rPr>
              <a:t>un </a:t>
            </a:r>
            <a:r>
              <a:rPr lang="es-ES" sz="2800" dirty="0" smtClean="0">
                <a:solidFill>
                  <a:schemeClr val="accent3">
                    <a:lumMod val="50000"/>
                  </a:schemeClr>
                </a:solidFill>
              </a:rPr>
              <a:t>protón y un electrón.</a:t>
            </a:r>
          </a:p>
          <a:p>
            <a:pPr marL="0" indent="0">
              <a:buNone/>
            </a:pPr>
            <a:endParaRPr lang="es-ES" sz="2800" dirty="0" smtClean="0">
              <a:solidFill>
                <a:schemeClr val="accent3">
                  <a:lumMod val="50000"/>
                </a:schemeClr>
              </a:solidFill>
            </a:endParaRPr>
          </a:p>
          <a:p>
            <a:pPr marL="0" indent="0">
              <a:buNone/>
            </a:pPr>
            <a:r>
              <a:rPr lang="pt-PT" sz="2800" baseline="30000" dirty="0" smtClean="0">
                <a:solidFill>
                  <a:schemeClr val="accent3">
                    <a:lumMod val="50000"/>
                  </a:schemeClr>
                </a:solidFill>
              </a:rPr>
              <a:t>	1</a:t>
            </a:r>
            <a:r>
              <a:rPr lang="pt-PT" sz="2800" baseline="-25000" dirty="0" smtClean="0">
                <a:solidFill>
                  <a:schemeClr val="accent3">
                    <a:lumMod val="50000"/>
                  </a:schemeClr>
                </a:solidFill>
              </a:rPr>
              <a:t>0</a:t>
            </a:r>
            <a:r>
              <a:rPr lang="pt-PT" sz="2800" dirty="0" smtClean="0">
                <a:solidFill>
                  <a:schemeClr val="accent3">
                    <a:lumMod val="50000"/>
                  </a:schemeClr>
                </a:solidFill>
              </a:rPr>
              <a:t>n                          </a:t>
            </a:r>
            <a:r>
              <a:rPr lang="pt-PT" sz="2800" baseline="30000" dirty="0">
                <a:solidFill>
                  <a:schemeClr val="accent3">
                    <a:lumMod val="50000"/>
                  </a:schemeClr>
                </a:solidFill>
              </a:rPr>
              <a:t>1</a:t>
            </a:r>
            <a:r>
              <a:rPr lang="pt-PT" sz="2800" baseline="-25000" dirty="0">
                <a:solidFill>
                  <a:schemeClr val="accent3">
                    <a:lumMod val="50000"/>
                  </a:schemeClr>
                </a:solidFill>
              </a:rPr>
              <a:t>1</a:t>
            </a:r>
            <a:r>
              <a:rPr lang="pt-PT" sz="2800" dirty="0">
                <a:solidFill>
                  <a:schemeClr val="accent3">
                    <a:lumMod val="50000"/>
                  </a:schemeClr>
                </a:solidFill>
              </a:rPr>
              <a:t>P    +    </a:t>
            </a:r>
            <a:r>
              <a:rPr lang="pt-PT" sz="2800" baseline="30000" dirty="0" smtClean="0">
                <a:solidFill>
                  <a:schemeClr val="accent3">
                    <a:lumMod val="50000"/>
                  </a:schemeClr>
                </a:solidFill>
              </a:rPr>
              <a:t>0</a:t>
            </a:r>
            <a:r>
              <a:rPr lang="pt-PT" sz="2800" baseline="-25000" dirty="0" smtClean="0">
                <a:solidFill>
                  <a:schemeClr val="accent3">
                    <a:lumMod val="50000"/>
                  </a:schemeClr>
                </a:solidFill>
              </a:rPr>
              <a:t>-1</a:t>
            </a:r>
            <a:r>
              <a:rPr lang="pt-PT" sz="2800" dirty="0" smtClean="0">
                <a:solidFill>
                  <a:schemeClr val="accent3">
                    <a:lumMod val="50000"/>
                  </a:schemeClr>
                </a:solidFill>
              </a:rPr>
              <a:t>e    </a:t>
            </a:r>
          </a:p>
          <a:p>
            <a:pPr marL="0" indent="0">
              <a:buNone/>
            </a:pPr>
            <a:endParaRPr lang="pt-PT" dirty="0">
              <a:solidFill>
                <a:schemeClr val="accent3">
                  <a:lumMod val="50000"/>
                </a:schemeClr>
              </a:solidFill>
            </a:endParaRPr>
          </a:p>
          <a:p>
            <a:pPr marL="0" indent="0">
              <a:buNone/>
            </a:pPr>
            <a:r>
              <a:rPr lang="pt-PT" sz="2800" dirty="0" smtClean="0">
                <a:solidFill>
                  <a:schemeClr val="accent3">
                    <a:lumMod val="50000"/>
                  </a:schemeClr>
                </a:solidFill>
              </a:rPr>
              <a:t>Ejemplo: 	</a:t>
            </a:r>
            <a:r>
              <a:rPr lang="es-MX" baseline="30000" dirty="0">
                <a:solidFill>
                  <a:srgbClr val="2F1630"/>
                </a:solidFill>
              </a:rPr>
              <a:t>131</a:t>
            </a:r>
            <a:r>
              <a:rPr lang="es-MX" baseline="-25000" dirty="0">
                <a:solidFill>
                  <a:srgbClr val="2F1630"/>
                </a:solidFill>
              </a:rPr>
              <a:t>53</a:t>
            </a:r>
            <a:r>
              <a:rPr lang="es-MX" dirty="0">
                <a:solidFill>
                  <a:srgbClr val="2F1630"/>
                </a:solidFill>
              </a:rPr>
              <a:t>I  </a:t>
            </a:r>
            <a:r>
              <a:rPr lang="es-MX" dirty="0" smtClean="0">
                <a:solidFill>
                  <a:srgbClr val="2F1630"/>
                </a:solidFill>
              </a:rPr>
              <a:t>                </a:t>
            </a:r>
            <a:r>
              <a:rPr lang="es-MX" baseline="30000" dirty="0">
                <a:solidFill>
                  <a:srgbClr val="2F1630"/>
                </a:solidFill>
              </a:rPr>
              <a:t>131</a:t>
            </a:r>
            <a:r>
              <a:rPr lang="es-MX" baseline="-25000" dirty="0">
                <a:solidFill>
                  <a:srgbClr val="2F1630"/>
                </a:solidFill>
              </a:rPr>
              <a:t>54</a:t>
            </a:r>
            <a:r>
              <a:rPr lang="es-MX" dirty="0">
                <a:solidFill>
                  <a:srgbClr val="2F1630"/>
                </a:solidFill>
              </a:rPr>
              <a:t>Xe   +     </a:t>
            </a:r>
            <a:r>
              <a:rPr lang="es-MX" baseline="30000" dirty="0">
                <a:solidFill>
                  <a:srgbClr val="2F1630"/>
                </a:solidFill>
              </a:rPr>
              <a:t>0</a:t>
            </a:r>
            <a:r>
              <a:rPr lang="es-MX" baseline="-25000" dirty="0">
                <a:solidFill>
                  <a:srgbClr val="2F1630"/>
                </a:solidFill>
              </a:rPr>
              <a:t>-1</a:t>
            </a:r>
            <a:r>
              <a:rPr lang="es-MX" dirty="0">
                <a:solidFill>
                  <a:srgbClr val="2F1630"/>
                </a:solidFill>
              </a:rPr>
              <a:t>e</a:t>
            </a:r>
          </a:p>
          <a:p>
            <a:pPr marL="0" indent="0">
              <a:buNone/>
            </a:pPr>
            <a:endParaRPr lang="pt-PT" sz="2800" dirty="0" smtClean="0">
              <a:solidFill>
                <a:schemeClr val="accent3">
                  <a:lumMod val="50000"/>
                </a:schemeClr>
              </a:solidFill>
            </a:endParaRPr>
          </a:p>
          <a:p>
            <a:pPr marL="0" indent="0">
              <a:buNone/>
            </a:pPr>
            <a:endParaRPr lang="pt-PT" dirty="0">
              <a:solidFill>
                <a:schemeClr val="accent3">
                  <a:lumMod val="50000"/>
                </a:schemeClr>
              </a:solidFill>
            </a:endParaRPr>
          </a:p>
          <a:p>
            <a:pPr marL="0" indent="0">
              <a:buNone/>
            </a:pPr>
            <a:endParaRPr lang="es-ES" sz="2800" dirty="0" smtClean="0">
              <a:solidFill>
                <a:schemeClr val="accent3">
                  <a:lumMod val="50000"/>
                </a:schemeClr>
              </a:solidFill>
            </a:endParaRPr>
          </a:p>
          <a:p>
            <a:pPr marL="0" indent="0">
              <a:buNone/>
            </a:pPr>
            <a:endParaRPr lang="es-ES" sz="2800" dirty="0">
              <a:solidFill>
                <a:schemeClr val="accent3">
                  <a:lumMod val="50000"/>
                </a:schemeClr>
              </a:solidFill>
            </a:endParaRPr>
          </a:p>
          <a:p>
            <a:pPr marL="0" indent="0">
              <a:buNone/>
            </a:pPr>
            <a:endParaRPr lang="es-ES" dirty="0" smtClean="0">
              <a:solidFill>
                <a:schemeClr val="accent3">
                  <a:lumMod val="50000"/>
                </a:schemeClr>
              </a:solidFill>
            </a:endParaRPr>
          </a:p>
          <a:p>
            <a:pPr marL="0" indent="0">
              <a:buNone/>
            </a:pPr>
            <a:endParaRPr lang="es-MX" dirty="0">
              <a:solidFill>
                <a:schemeClr val="accent3">
                  <a:lumMod val="50000"/>
                </a:schemeClr>
              </a:solidFill>
            </a:endParaRPr>
          </a:p>
        </p:txBody>
      </p:sp>
      <p:cxnSp>
        <p:nvCxnSpPr>
          <p:cNvPr id="4" name="3 Conector recto de flecha"/>
          <p:cNvCxnSpPr/>
          <p:nvPr/>
        </p:nvCxnSpPr>
        <p:spPr>
          <a:xfrm>
            <a:off x="2913972" y="3861048"/>
            <a:ext cx="936104" cy="0"/>
          </a:xfrm>
          <a:prstGeom prst="straightConnector1">
            <a:avLst/>
          </a:prstGeom>
          <a:ln w="25400">
            <a:solidFill>
              <a:srgbClr val="452147"/>
            </a:solidFill>
            <a:tailEnd type="arrow"/>
          </a:ln>
        </p:spPr>
        <p:style>
          <a:lnRef idx="1">
            <a:schemeClr val="accent1"/>
          </a:lnRef>
          <a:fillRef idx="0">
            <a:schemeClr val="accent1"/>
          </a:fillRef>
          <a:effectRef idx="0">
            <a:schemeClr val="accent1"/>
          </a:effectRef>
          <a:fontRef idx="minor">
            <a:schemeClr val="tx1"/>
          </a:fontRef>
        </p:style>
      </p:cxnSp>
      <p:cxnSp>
        <p:nvCxnSpPr>
          <p:cNvPr id="6" name="6 Conector recto de flecha"/>
          <p:cNvCxnSpPr/>
          <p:nvPr/>
        </p:nvCxnSpPr>
        <p:spPr>
          <a:xfrm>
            <a:off x="3743908" y="4869160"/>
            <a:ext cx="936104" cy="0"/>
          </a:xfrm>
          <a:prstGeom prst="straightConnector1">
            <a:avLst/>
          </a:prstGeom>
          <a:ln w="25400">
            <a:solidFill>
              <a:srgbClr val="452147"/>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38025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2.bp.blogspot.com/-6ENIOn2o6FU/TrQLXOYXFkI/AAAAAAAAABc/uk9anfZHxHQ/s1600/beta-minus_decay.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190" y="620688"/>
            <a:ext cx="8116258" cy="54726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79015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16632"/>
            <a:ext cx="4618856" cy="864096"/>
          </a:xfrm>
        </p:spPr>
        <p:txBody>
          <a:bodyPr>
            <a:normAutofit/>
          </a:bodyPr>
          <a:lstStyle/>
          <a:p>
            <a:pPr algn="l"/>
            <a:r>
              <a:rPr lang="es-MX" sz="3600" dirty="0" smtClean="0">
                <a:solidFill>
                  <a:srgbClr val="2F1630"/>
                </a:solidFill>
              </a:rPr>
              <a:t>3. Emisión gamma</a:t>
            </a:r>
            <a:endParaRPr lang="es-MX" sz="3600" dirty="0">
              <a:solidFill>
                <a:srgbClr val="2F1630"/>
              </a:solidFill>
            </a:endParaRPr>
          </a:p>
        </p:txBody>
      </p:sp>
      <p:sp>
        <p:nvSpPr>
          <p:cNvPr id="3" name="2 Marcador de contenido"/>
          <p:cNvSpPr>
            <a:spLocks noGrp="1"/>
          </p:cNvSpPr>
          <p:nvPr>
            <p:ph idx="1"/>
          </p:nvPr>
        </p:nvSpPr>
        <p:spPr>
          <a:xfrm>
            <a:off x="755576" y="1124744"/>
            <a:ext cx="7704856" cy="4968552"/>
          </a:xfrm>
        </p:spPr>
        <p:txBody>
          <a:bodyPr>
            <a:normAutofit lnSpcReduction="10000"/>
          </a:bodyPr>
          <a:lstStyle/>
          <a:p>
            <a:pPr marL="137160" indent="0">
              <a:buNone/>
            </a:pPr>
            <a:r>
              <a:rPr lang="es-MX" dirty="0" smtClean="0">
                <a:solidFill>
                  <a:schemeClr val="accent6">
                    <a:lumMod val="50000"/>
                  </a:schemeClr>
                </a:solidFill>
              </a:rPr>
              <a:t>Los rayos </a:t>
            </a:r>
            <a:r>
              <a:rPr lang="es-MX" dirty="0" smtClean="0">
                <a:solidFill>
                  <a:schemeClr val="accent6">
                    <a:lumMod val="50000"/>
                  </a:schemeClr>
                </a:solidFill>
              </a:rPr>
              <a:t>gamma (</a:t>
            </a:r>
            <a:r>
              <a:rPr lang="es-MX" sz="3600" baseline="30000" dirty="0" smtClean="0">
                <a:solidFill>
                  <a:schemeClr val="accent6">
                    <a:lumMod val="50000"/>
                  </a:schemeClr>
                </a:solidFill>
              </a:rPr>
              <a:t>0</a:t>
            </a:r>
            <a:r>
              <a:rPr lang="es-MX" sz="3600" baseline="-25000" dirty="0" smtClean="0">
                <a:solidFill>
                  <a:schemeClr val="accent6">
                    <a:lumMod val="50000"/>
                  </a:schemeClr>
                </a:solidFill>
              </a:rPr>
              <a:t>0</a:t>
            </a:r>
            <a:r>
              <a:rPr lang="es-MX" sz="3600" dirty="0" smtClean="0">
                <a:solidFill>
                  <a:schemeClr val="accent6">
                    <a:lumMod val="50000"/>
                  </a:schemeClr>
                </a:solidFill>
              </a:rPr>
              <a:t>ɣ</a:t>
            </a:r>
            <a:r>
              <a:rPr lang="es-MX" dirty="0" smtClean="0">
                <a:solidFill>
                  <a:schemeClr val="accent6">
                    <a:lumMod val="50000"/>
                  </a:schemeClr>
                </a:solidFill>
                <a:latin typeface="Calibri" panose="020F0502020204030204" pitchFamily="34" charset="0"/>
                <a:cs typeface="Calibri" panose="020F0502020204030204" pitchFamily="34" charset="0"/>
              </a:rPr>
              <a:t>)</a:t>
            </a:r>
            <a:r>
              <a:rPr lang="es-MX" sz="3600" dirty="0" smtClean="0">
                <a:solidFill>
                  <a:schemeClr val="accent6">
                    <a:lumMod val="50000"/>
                  </a:schemeClr>
                </a:solidFill>
                <a:latin typeface="Gabriola"/>
              </a:rPr>
              <a:t> </a:t>
            </a:r>
            <a:r>
              <a:rPr lang="es-MX" dirty="0" smtClean="0">
                <a:solidFill>
                  <a:schemeClr val="accent6">
                    <a:lumMod val="50000"/>
                  </a:schemeClr>
                </a:solidFill>
              </a:rPr>
              <a:t>son fotones de alta energía, es decir, es </a:t>
            </a:r>
            <a:r>
              <a:rPr lang="es-MX" dirty="0" smtClean="0">
                <a:solidFill>
                  <a:schemeClr val="accent6">
                    <a:lumMod val="50000"/>
                  </a:schemeClr>
                </a:solidFill>
              </a:rPr>
              <a:t>un tipo de radiación </a:t>
            </a:r>
            <a:r>
              <a:rPr lang="es-MX" dirty="0" smtClean="0">
                <a:solidFill>
                  <a:schemeClr val="accent6">
                    <a:lumMod val="50000"/>
                  </a:schemeClr>
                </a:solidFill>
              </a:rPr>
              <a:t>electromagnética de longitud de onda muy corta. </a:t>
            </a:r>
          </a:p>
          <a:p>
            <a:pPr marL="137160" indent="0">
              <a:buNone/>
            </a:pPr>
            <a:r>
              <a:rPr lang="es-MX" dirty="0" smtClean="0">
                <a:solidFill>
                  <a:schemeClr val="accent6">
                    <a:lumMod val="50000"/>
                  </a:schemeClr>
                </a:solidFill>
              </a:rPr>
              <a:t>En reacciones nucleares con desprendimiento de radiación gamma no hay cambios en los núcleos de los elementos, por lo tanto no </a:t>
            </a:r>
            <a:r>
              <a:rPr lang="es-MX" dirty="0" smtClean="0">
                <a:solidFill>
                  <a:schemeClr val="accent6">
                    <a:lumMod val="50000"/>
                  </a:schemeClr>
                </a:solidFill>
              </a:rPr>
              <a:t>hay: </a:t>
            </a:r>
            <a:r>
              <a:rPr lang="es-MX" dirty="0" smtClean="0">
                <a:solidFill>
                  <a:schemeClr val="accent6">
                    <a:lumMod val="50000"/>
                  </a:schemeClr>
                </a:solidFill>
              </a:rPr>
              <a:t>cambio de elementos, </a:t>
            </a:r>
            <a:r>
              <a:rPr lang="es-MX" dirty="0" smtClean="0">
                <a:solidFill>
                  <a:schemeClr val="accent6">
                    <a:lumMod val="50000"/>
                  </a:schemeClr>
                </a:solidFill>
              </a:rPr>
              <a:t>de </a:t>
            </a:r>
            <a:r>
              <a:rPr lang="es-MX" dirty="0" smtClean="0">
                <a:solidFill>
                  <a:schemeClr val="accent6">
                    <a:lumMod val="50000"/>
                  </a:schemeClr>
                </a:solidFill>
              </a:rPr>
              <a:t>números </a:t>
            </a:r>
            <a:r>
              <a:rPr lang="es-MX" dirty="0" smtClean="0">
                <a:solidFill>
                  <a:schemeClr val="accent6">
                    <a:lumMod val="50000"/>
                  </a:schemeClr>
                </a:solidFill>
              </a:rPr>
              <a:t>atómicos, ni números de masa. </a:t>
            </a:r>
            <a:r>
              <a:rPr lang="es-ES" dirty="0" smtClean="0">
                <a:solidFill>
                  <a:schemeClr val="accent6">
                    <a:lumMod val="50000"/>
                  </a:schemeClr>
                </a:solidFill>
              </a:rPr>
              <a:t>El </a:t>
            </a:r>
            <a:r>
              <a:rPr lang="es-ES" dirty="0">
                <a:solidFill>
                  <a:schemeClr val="accent6">
                    <a:lumMod val="50000"/>
                  </a:schemeClr>
                </a:solidFill>
              </a:rPr>
              <a:t>núcleo producto simplemente es un estado de baja </a:t>
            </a:r>
            <a:r>
              <a:rPr lang="es-ES" dirty="0" smtClean="0">
                <a:solidFill>
                  <a:schemeClr val="accent6">
                    <a:lumMod val="50000"/>
                  </a:schemeClr>
                </a:solidFill>
              </a:rPr>
              <a:t>energía. </a:t>
            </a:r>
            <a:r>
              <a:rPr lang="es-ES" dirty="0" smtClean="0">
                <a:solidFill>
                  <a:schemeClr val="accent6">
                    <a:lumMod val="50000"/>
                  </a:schemeClr>
                </a:solidFill>
              </a:rPr>
              <a:t>Ejemplo</a:t>
            </a:r>
            <a:endParaRPr lang="es-ES" dirty="0">
              <a:solidFill>
                <a:schemeClr val="accent6">
                  <a:lumMod val="50000"/>
                </a:schemeClr>
              </a:solidFill>
            </a:endParaRPr>
          </a:p>
          <a:p>
            <a:pPr marL="0" indent="0">
              <a:buNone/>
            </a:pPr>
            <a:endParaRPr lang="es-ES" baseline="30000" dirty="0">
              <a:solidFill>
                <a:schemeClr val="accent6">
                  <a:lumMod val="50000"/>
                </a:schemeClr>
              </a:solidFill>
            </a:endParaRPr>
          </a:p>
          <a:p>
            <a:pPr marL="0" indent="0" algn="ctr">
              <a:buNone/>
            </a:pPr>
            <a:r>
              <a:rPr lang="es-ES" sz="3200" baseline="30000" dirty="0">
                <a:solidFill>
                  <a:schemeClr val="accent6">
                    <a:lumMod val="50000"/>
                  </a:schemeClr>
                </a:solidFill>
              </a:rPr>
              <a:t>99m</a:t>
            </a:r>
            <a:r>
              <a:rPr lang="es-ES" sz="3200" baseline="-25000" dirty="0">
                <a:solidFill>
                  <a:schemeClr val="accent6">
                    <a:lumMod val="50000"/>
                  </a:schemeClr>
                </a:solidFill>
              </a:rPr>
              <a:t>43</a:t>
            </a:r>
            <a:r>
              <a:rPr lang="es-ES" sz="3200" dirty="0">
                <a:solidFill>
                  <a:schemeClr val="accent6">
                    <a:lumMod val="50000"/>
                  </a:schemeClr>
                </a:solidFill>
              </a:rPr>
              <a:t>Tc                        </a:t>
            </a:r>
            <a:r>
              <a:rPr lang="es-ES" sz="3200" baseline="30000" dirty="0">
                <a:solidFill>
                  <a:schemeClr val="accent6">
                    <a:lumMod val="50000"/>
                  </a:schemeClr>
                </a:solidFill>
              </a:rPr>
              <a:t>99</a:t>
            </a:r>
            <a:r>
              <a:rPr lang="es-ES" sz="3200" baseline="-25000" dirty="0">
                <a:solidFill>
                  <a:schemeClr val="accent6">
                    <a:lumMod val="50000"/>
                  </a:schemeClr>
                </a:solidFill>
              </a:rPr>
              <a:t>43</a:t>
            </a:r>
            <a:r>
              <a:rPr lang="es-ES" sz="3200" dirty="0">
                <a:solidFill>
                  <a:schemeClr val="accent6">
                    <a:lumMod val="50000"/>
                  </a:schemeClr>
                </a:solidFill>
              </a:rPr>
              <a:t>Tc          +     </a:t>
            </a:r>
            <a:r>
              <a:rPr lang="es-ES" sz="3200" baseline="30000" dirty="0">
                <a:solidFill>
                  <a:schemeClr val="accent6">
                    <a:lumMod val="50000"/>
                  </a:schemeClr>
                </a:solidFill>
              </a:rPr>
              <a:t>0</a:t>
            </a:r>
            <a:r>
              <a:rPr lang="es-ES" sz="3200" baseline="-25000" dirty="0">
                <a:solidFill>
                  <a:schemeClr val="accent6">
                    <a:lumMod val="50000"/>
                  </a:schemeClr>
                </a:solidFill>
              </a:rPr>
              <a:t>0</a:t>
            </a:r>
            <a:r>
              <a:rPr lang="en-US" sz="3200" dirty="0" smtClean="0">
                <a:solidFill>
                  <a:schemeClr val="accent6">
                    <a:lumMod val="50000"/>
                  </a:schemeClr>
                </a:solidFill>
              </a:rPr>
              <a:t>γ</a:t>
            </a:r>
            <a:endParaRPr lang="es-MX" sz="3200" dirty="0">
              <a:solidFill>
                <a:schemeClr val="accent6">
                  <a:lumMod val="50000"/>
                </a:schemeClr>
              </a:solidFill>
            </a:endParaRPr>
          </a:p>
        </p:txBody>
      </p:sp>
      <p:cxnSp>
        <p:nvCxnSpPr>
          <p:cNvPr id="4" name="3 Conector recto de flecha"/>
          <p:cNvCxnSpPr/>
          <p:nvPr/>
        </p:nvCxnSpPr>
        <p:spPr>
          <a:xfrm>
            <a:off x="3151646" y="5373216"/>
            <a:ext cx="936104" cy="0"/>
          </a:xfrm>
          <a:prstGeom prst="straightConnector1">
            <a:avLst/>
          </a:prstGeom>
          <a:ln w="25400">
            <a:solidFill>
              <a:srgbClr val="452147"/>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23497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09444" y="548680"/>
            <a:ext cx="7125112" cy="5306139"/>
          </a:xfrm>
        </p:spPr>
        <p:txBody>
          <a:bodyPr/>
          <a:lstStyle/>
          <a:p>
            <a:pPr marL="0" indent="0">
              <a:buNone/>
            </a:pPr>
            <a:r>
              <a:rPr lang="es-ES" dirty="0" smtClean="0"/>
              <a:t>	</a:t>
            </a:r>
            <a:r>
              <a:rPr lang="es-ES" dirty="0" smtClean="0">
                <a:solidFill>
                  <a:schemeClr val="accent6">
                    <a:lumMod val="50000"/>
                  </a:schemeClr>
                </a:solidFill>
              </a:rPr>
              <a:t>4</a:t>
            </a:r>
            <a:r>
              <a:rPr lang="es-ES" b="1" dirty="0" smtClean="0">
                <a:solidFill>
                  <a:schemeClr val="accent6">
                    <a:lumMod val="50000"/>
                  </a:schemeClr>
                </a:solidFill>
              </a:rPr>
              <a:t>. </a:t>
            </a:r>
            <a:r>
              <a:rPr lang="es-ES" sz="2800" b="1" dirty="0" smtClean="0">
                <a:solidFill>
                  <a:schemeClr val="accent6">
                    <a:lumMod val="50000"/>
                  </a:schemeClr>
                </a:solidFill>
              </a:rPr>
              <a:t>Emisión de positrón </a:t>
            </a:r>
          </a:p>
          <a:p>
            <a:pPr marL="0" indent="0">
              <a:buNone/>
            </a:pPr>
            <a:r>
              <a:rPr lang="es-ES" sz="2800" dirty="0" smtClean="0">
                <a:solidFill>
                  <a:schemeClr val="accent6">
                    <a:lumMod val="50000"/>
                  </a:schemeClr>
                </a:solidFill>
              </a:rPr>
              <a:t>	</a:t>
            </a:r>
            <a:r>
              <a:rPr lang="es-ES" dirty="0" smtClean="0">
                <a:solidFill>
                  <a:schemeClr val="accent6">
                    <a:lumMod val="50000"/>
                  </a:schemeClr>
                </a:solidFill>
              </a:rPr>
              <a:t>Un positrón es una partícula que tiene la misma masa de un electrón pero con carga positiva. La emisión de un positrón tiene el efecto de convertir un protón en un neutrón y un positrón.</a:t>
            </a:r>
            <a:endParaRPr lang="es-ES" baseline="30000" dirty="0" smtClean="0">
              <a:solidFill>
                <a:schemeClr val="accent6">
                  <a:lumMod val="50000"/>
                </a:schemeClr>
              </a:solidFill>
            </a:endParaRPr>
          </a:p>
          <a:p>
            <a:pPr marL="0" indent="0">
              <a:buNone/>
            </a:pPr>
            <a:r>
              <a:rPr lang="pt-PT" baseline="30000" dirty="0">
                <a:solidFill>
                  <a:schemeClr val="accent6">
                    <a:lumMod val="50000"/>
                  </a:schemeClr>
                </a:solidFill>
              </a:rPr>
              <a:t>	</a:t>
            </a:r>
            <a:r>
              <a:rPr lang="pt-PT" baseline="30000" dirty="0" smtClean="0">
                <a:solidFill>
                  <a:schemeClr val="accent6">
                    <a:lumMod val="50000"/>
                  </a:schemeClr>
                </a:solidFill>
              </a:rPr>
              <a:t>               </a:t>
            </a:r>
            <a:r>
              <a:rPr lang="pt-PT" sz="3200" baseline="30000" dirty="0" smtClean="0">
                <a:solidFill>
                  <a:schemeClr val="accent6">
                    <a:lumMod val="50000"/>
                  </a:schemeClr>
                </a:solidFill>
              </a:rPr>
              <a:t>1</a:t>
            </a:r>
            <a:r>
              <a:rPr lang="pt-PT" sz="3200" baseline="-25000" dirty="0" smtClean="0">
                <a:solidFill>
                  <a:schemeClr val="accent6">
                    <a:lumMod val="50000"/>
                  </a:schemeClr>
                </a:solidFill>
              </a:rPr>
              <a:t>1</a:t>
            </a:r>
            <a:r>
              <a:rPr lang="pt-PT" sz="3200" dirty="0" smtClean="0">
                <a:solidFill>
                  <a:schemeClr val="accent6">
                    <a:lumMod val="50000"/>
                  </a:schemeClr>
                </a:solidFill>
              </a:rPr>
              <a:t>P                    </a:t>
            </a:r>
            <a:r>
              <a:rPr lang="pt-PT" sz="3200" baseline="30000" dirty="0">
                <a:solidFill>
                  <a:schemeClr val="accent6">
                    <a:lumMod val="50000"/>
                  </a:schemeClr>
                </a:solidFill>
              </a:rPr>
              <a:t>1</a:t>
            </a:r>
            <a:r>
              <a:rPr lang="pt-PT" sz="3200" baseline="-25000" dirty="0">
                <a:solidFill>
                  <a:schemeClr val="accent6">
                    <a:lumMod val="50000"/>
                  </a:schemeClr>
                </a:solidFill>
              </a:rPr>
              <a:t>0</a:t>
            </a:r>
            <a:r>
              <a:rPr lang="pt-PT" sz="3200" dirty="0">
                <a:solidFill>
                  <a:schemeClr val="accent6">
                    <a:lumMod val="50000"/>
                  </a:schemeClr>
                </a:solidFill>
              </a:rPr>
              <a:t>n    +   </a:t>
            </a:r>
            <a:r>
              <a:rPr lang="es-ES" sz="3200" baseline="30000" dirty="0">
                <a:solidFill>
                  <a:schemeClr val="accent6">
                    <a:lumMod val="50000"/>
                  </a:schemeClr>
                </a:solidFill>
              </a:rPr>
              <a:t>0</a:t>
            </a:r>
            <a:r>
              <a:rPr lang="es-ES" sz="3200" baseline="-25000" dirty="0">
                <a:solidFill>
                  <a:schemeClr val="accent6">
                    <a:lumMod val="50000"/>
                  </a:schemeClr>
                </a:solidFill>
              </a:rPr>
              <a:t>1</a:t>
            </a:r>
            <a:r>
              <a:rPr lang="es-ES" sz="3200" dirty="0">
                <a:solidFill>
                  <a:schemeClr val="accent6">
                    <a:lumMod val="50000"/>
                  </a:schemeClr>
                </a:solidFill>
              </a:rPr>
              <a:t>e</a:t>
            </a:r>
            <a:endParaRPr lang="es-MX" sz="3200" dirty="0">
              <a:solidFill>
                <a:schemeClr val="accent6">
                  <a:lumMod val="50000"/>
                </a:schemeClr>
              </a:solidFill>
            </a:endParaRPr>
          </a:p>
          <a:p>
            <a:pPr marL="0" indent="0">
              <a:buNone/>
            </a:pPr>
            <a:endParaRPr lang="es-ES" dirty="0" smtClean="0">
              <a:solidFill>
                <a:schemeClr val="accent6">
                  <a:lumMod val="50000"/>
                </a:schemeClr>
              </a:solidFill>
            </a:endParaRPr>
          </a:p>
          <a:p>
            <a:pPr marL="0" indent="0">
              <a:buNone/>
            </a:pPr>
            <a:r>
              <a:rPr lang="es-ES" dirty="0" smtClean="0">
                <a:solidFill>
                  <a:schemeClr val="accent6">
                    <a:lumMod val="50000"/>
                  </a:schemeClr>
                </a:solidFill>
              </a:rPr>
              <a:t>Ejemplo: 	</a:t>
            </a:r>
            <a:r>
              <a:rPr lang="es-MX" sz="3200" baseline="30000" dirty="0" smtClean="0">
                <a:solidFill>
                  <a:schemeClr val="accent6">
                    <a:lumMod val="50000"/>
                  </a:schemeClr>
                </a:solidFill>
              </a:rPr>
              <a:t>11</a:t>
            </a:r>
            <a:r>
              <a:rPr lang="es-MX" sz="3200" baseline="-25000" dirty="0" smtClean="0">
                <a:solidFill>
                  <a:schemeClr val="accent6">
                    <a:lumMod val="50000"/>
                  </a:schemeClr>
                </a:solidFill>
              </a:rPr>
              <a:t>6</a:t>
            </a:r>
            <a:r>
              <a:rPr lang="es-MX" sz="3200" dirty="0" smtClean="0">
                <a:solidFill>
                  <a:schemeClr val="accent6">
                    <a:lumMod val="50000"/>
                  </a:schemeClr>
                </a:solidFill>
              </a:rPr>
              <a:t>C                 </a:t>
            </a:r>
            <a:r>
              <a:rPr lang="es-MX" sz="3200" baseline="30000" dirty="0">
                <a:solidFill>
                  <a:schemeClr val="accent6">
                    <a:lumMod val="50000"/>
                  </a:schemeClr>
                </a:solidFill>
              </a:rPr>
              <a:t>11</a:t>
            </a:r>
            <a:r>
              <a:rPr lang="es-MX" sz="3200" baseline="-25000" dirty="0">
                <a:solidFill>
                  <a:schemeClr val="accent6">
                    <a:lumMod val="50000"/>
                  </a:schemeClr>
                </a:solidFill>
              </a:rPr>
              <a:t>5</a:t>
            </a:r>
            <a:r>
              <a:rPr lang="es-MX" sz="3200" dirty="0">
                <a:solidFill>
                  <a:schemeClr val="accent6">
                    <a:lumMod val="50000"/>
                  </a:schemeClr>
                </a:solidFill>
              </a:rPr>
              <a:t>B    +  </a:t>
            </a:r>
            <a:r>
              <a:rPr lang="es-MX" sz="3200" baseline="30000" dirty="0" smtClean="0">
                <a:solidFill>
                  <a:schemeClr val="accent6">
                    <a:lumMod val="50000"/>
                  </a:schemeClr>
                </a:solidFill>
              </a:rPr>
              <a:t>0</a:t>
            </a:r>
            <a:r>
              <a:rPr lang="es-MX" sz="3200" baseline="-25000" dirty="0" smtClean="0">
                <a:solidFill>
                  <a:schemeClr val="accent6">
                    <a:lumMod val="50000"/>
                  </a:schemeClr>
                </a:solidFill>
              </a:rPr>
              <a:t>1</a:t>
            </a:r>
            <a:r>
              <a:rPr lang="es-MX" sz="3200" dirty="0" smtClean="0">
                <a:solidFill>
                  <a:schemeClr val="accent6">
                    <a:lumMod val="50000"/>
                  </a:schemeClr>
                </a:solidFill>
              </a:rPr>
              <a:t>e</a:t>
            </a:r>
            <a:endParaRPr lang="es-MX" sz="3200" dirty="0">
              <a:solidFill>
                <a:schemeClr val="accent6">
                  <a:lumMod val="50000"/>
                </a:schemeClr>
              </a:solidFill>
            </a:endParaRPr>
          </a:p>
        </p:txBody>
      </p:sp>
      <p:cxnSp>
        <p:nvCxnSpPr>
          <p:cNvPr id="4" name="3 Conector recto de flecha"/>
          <p:cNvCxnSpPr/>
          <p:nvPr/>
        </p:nvCxnSpPr>
        <p:spPr>
          <a:xfrm>
            <a:off x="3635896" y="3529996"/>
            <a:ext cx="936104" cy="0"/>
          </a:xfrm>
          <a:prstGeom prst="straightConnector1">
            <a:avLst/>
          </a:prstGeom>
          <a:ln w="25400">
            <a:solidFill>
              <a:srgbClr val="2F1630"/>
            </a:solidFill>
            <a:tailEnd type="arrow"/>
          </a:ln>
        </p:spPr>
        <p:style>
          <a:lnRef idx="1">
            <a:schemeClr val="accent1"/>
          </a:lnRef>
          <a:fillRef idx="0">
            <a:schemeClr val="accent1"/>
          </a:fillRef>
          <a:effectRef idx="0">
            <a:schemeClr val="accent1"/>
          </a:effectRef>
          <a:fontRef idx="minor">
            <a:schemeClr val="tx1"/>
          </a:fontRef>
        </p:style>
      </p:cxnSp>
      <p:cxnSp>
        <p:nvCxnSpPr>
          <p:cNvPr id="5" name="4 Conector recto de flecha"/>
          <p:cNvCxnSpPr/>
          <p:nvPr/>
        </p:nvCxnSpPr>
        <p:spPr>
          <a:xfrm>
            <a:off x="3635896" y="4581128"/>
            <a:ext cx="936104" cy="0"/>
          </a:xfrm>
          <a:prstGeom prst="straightConnector1">
            <a:avLst/>
          </a:prstGeom>
          <a:ln w="25400">
            <a:solidFill>
              <a:srgbClr val="2F163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74728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www.fq.uh.cu/dpto/%23qf/uclv/infoLab/infoquim/complementos/Estructura_Atomica/iEstructura%20del%20atomo_files/image009.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836712"/>
            <a:ext cx="7295367" cy="5256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2639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211959" y="188640"/>
            <a:ext cx="4776067" cy="792088"/>
          </a:xfrm>
        </p:spPr>
        <p:txBody>
          <a:bodyPr>
            <a:normAutofit/>
          </a:bodyPr>
          <a:lstStyle/>
          <a:p>
            <a:r>
              <a:rPr lang="es-ES" sz="3600" b="1" dirty="0" smtClean="0">
                <a:solidFill>
                  <a:schemeClr val="accent3">
                    <a:lumMod val="50000"/>
                  </a:schemeClr>
                </a:solidFill>
              </a:rPr>
              <a:t>5. Captura de electrón</a:t>
            </a:r>
            <a:endParaRPr lang="es-MX" sz="3600" b="1" dirty="0">
              <a:solidFill>
                <a:schemeClr val="accent3">
                  <a:lumMod val="50000"/>
                </a:schemeClr>
              </a:solidFill>
            </a:endParaRPr>
          </a:p>
        </p:txBody>
      </p:sp>
      <p:sp>
        <p:nvSpPr>
          <p:cNvPr id="3" name="2 Marcador de contenido"/>
          <p:cNvSpPr>
            <a:spLocks noGrp="1"/>
          </p:cNvSpPr>
          <p:nvPr>
            <p:ph idx="1"/>
          </p:nvPr>
        </p:nvSpPr>
        <p:spPr>
          <a:xfrm>
            <a:off x="971600" y="1600200"/>
            <a:ext cx="6912768" cy="4709160"/>
          </a:xfrm>
        </p:spPr>
        <p:txBody>
          <a:bodyPr>
            <a:normAutofit/>
          </a:bodyPr>
          <a:lstStyle/>
          <a:p>
            <a:pPr marL="0" indent="0">
              <a:buNone/>
            </a:pPr>
            <a:r>
              <a:rPr lang="es-ES" sz="2800" dirty="0" smtClean="0">
                <a:solidFill>
                  <a:schemeClr val="accent3">
                    <a:lumMod val="50000"/>
                  </a:schemeClr>
                </a:solidFill>
              </a:rPr>
              <a:t>Es la </a:t>
            </a:r>
            <a:r>
              <a:rPr lang="es-ES" dirty="0" smtClean="0">
                <a:solidFill>
                  <a:schemeClr val="accent3">
                    <a:lumMod val="50000"/>
                  </a:schemeClr>
                </a:solidFill>
              </a:rPr>
              <a:t>captura de </a:t>
            </a:r>
            <a:r>
              <a:rPr lang="es-ES" dirty="0">
                <a:solidFill>
                  <a:schemeClr val="accent3">
                    <a:lumMod val="50000"/>
                  </a:schemeClr>
                </a:solidFill>
              </a:rPr>
              <a:t>un electrón </a:t>
            </a:r>
            <a:r>
              <a:rPr lang="es-ES" sz="2800" dirty="0" smtClean="0">
                <a:solidFill>
                  <a:schemeClr val="accent3">
                    <a:lumMod val="50000"/>
                  </a:schemeClr>
                </a:solidFill>
              </a:rPr>
              <a:t>que realiza el núcleo tomándolo de la nube electrónica. </a:t>
            </a:r>
            <a:endParaRPr lang="es-ES" sz="2800" dirty="0" smtClean="0">
              <a:solidFill>
                <a:schemeClr val="accent3">
                  <a:lumMod val="50000"/>
                </a:schemeClr>
              </a:solidFill>
            </a:endParaRPr>
          </a:p>
          <a:p>
            <a:pPr marL="0" indent="0">
              <a:buNone/>
            </a:pPr>
            <a:r>
              <a:rPr lang="es-ES" sz="2800" dirty="0" smtClean="0">
                <a:solidFill>
                  <a:schemeClr val="accent3">
                    <a:lumMod val="50000"/>
                  </a:schemeClr>
                </a:solidFill>
              </a:rPr>
              <a:t>Debido </a:t>
            </a:r>
            <a:r>
              <a:rPr lang="es-ES" sz="2800" dirty="0" smtClean="0">
                <a:solidFill>
                  <a:schemeClr val="accent3">
                    <a:lumMod val="50000"/>
                  </a:schemeClr>
                </a:solidFill>
              </a:rPr>
              <a:t>a que el electrón se consume en lugar de formarse en el proceso, se ubica como reactivo. Tiene el efecto de convertir un protón en un neutrón:</a:t>
            </a:r>
            <a:endParaRPr lang="es-ES" sz="2800" dirty="0">
              <a:solidFill>
                <a:schemeClr val="accent3">
                  <a:lumMod val="50000"/>
                </a:schemeClr>
              </a:solidFill>
            </a:endParaRPr>
          </a:p>
          <a:p>
            <a:pPr marL="0" indent="0" algn="ctr">
              <a:buNone/>
            </a:pPr>
            <a:r>
              <a:rPr lang="pt-PT" sz="3200" baseline="30000" dirty="0">
                <a:solidFill>
                  <a:schemeClr val="accent3">
                    <a:lumMod val="50000"/>
                  </a:schemeClr>
                </a:solidFill>
              </a:rPr>
              <a:t>1</a:t>
            </a:r>
            <a:r>
              <a:rPr lang="pt-PT" sz="3200" baseline="-25000" dirty="0">
                <a:solidFill>
                  <a:schemeClr val="accent3">
                    <a:lumMod val="50000"/>
                  </a:schemeClr>
                </a:solidFill>
              </a:rPr>
              <a:t>1</a:t>
            </a:r>
            <a:r>
              <a:rPr lang="pt-PT" sz="3200" dirty="0">
                <a:solidFill>
                  <a:schemeClr val="accent3">
                    <a:lumMod val="50000"/>
                  </a:schemeClr>
                </a:solidFill>
              </a:rPr>
              <a:t>P   +   </a:t>
            </a:r>
            <a:r>
              <a:rPr lang="es-ES" sz="3200" baseline="30000" dirty="0">
                <a:solidFill>
                  <a:schemeClr val="accent3">
                    <a:lumMod val="50000"/>
                  </a:schemeClr>
                </a:solidFill>
              </a:rPr>
              <a:t>0</a:t>
            </a:r>
            <a:r>
              <a:rPr lang="es-ES" sz="3200" baseline="-25000" dirty="0">
                <a:solidFill>
                  <a:schemeClr val="accent3">
                    <a:lumMod val="50000"/>
                  </a:schemeClr>
                </a:solidFill>
              </a:rPr>
              <a:t>1</a:t>
            </a:r>
            <a:r>
              <a:rPr lang="es-ES" sz="3200" dirty="0">
                <a:solidFill>
                  <a:schemeClr val="accent3">
                    <a:lumMod val="50000"/>
                  </a:schemeClr>
                </a:solidFill>
              </a:rPr>
              <a:t>e</a:t>
            </a:r>
            <a:r>
              <a:rPr lang="pt-PT" sz="3200" dirty="0">
                <a:solidFill>
                  <a:schemeClr val="accent3">
                    <a:lumMod val="50000"/>
                  </a:schemeClr>
                </a:solidFill>
              </a:rPr>
              <a:t>                   </a:t>
            </a:r>
            <a:r>
              <a:rPr lang="pt-PT" sz="3200" baseline="30000" dirty="0" smtClean="0">
                <a:solidFill>
                  <a:schemeClr val="accent3">
                    <a:lumMod val="50000"/>
                  </a:schemeClr>
                </a:solidFill>
              </a:rPr>
              <a:t>1</a:t>
            </a:r>
            <a:r>
              <a:rPr lang="pt-PT" sz="3200" baseline="-25000" dirty="0" smtClean="0">
                <a:solidFill>
                  <a:schemeClr val="accent3">
                    <a:lumMod val="50000"/>
                  </a:schemeClr>
                </a:solidFill>
              </a:rPr>
              <a:t>0</a:t>
            </a:r>
            <a:r>
              <a:rPr lang="pt-PT" sz="3200" dirty="0" smtClean="0">
                <a:solidFill>
                  <a:schemeClr val="accent3">
                    <a:lumMod val="50000"/>
                  </a:schemeClr>
                </a:solidFill>
              </a:rPr>
              <a:t>n    </a:t>
            </a:r>
            <a:endParaRPr lang="es-MX" sz="3200" dirty="0">
              <a:solidFill>
                <a:schemeClr val="accent3">
                  <a:lumMod val="50000"/>
                </a:schemeClr>
              </a:solidFill>
            </a:endParaRPr>
          </a:p>
          <a:p>
            <a:pPr marL="0" indent="0">
              <a:buNone/>
            </a:pPr>
            <a:r>
              <a:rPr lang="es-MX" sz="2800" dirty="0" smtClean="0">
                <a:solidFill>
                  <a:schemeClr val="accent3">
                    <a:lumMod val="50000"/>
                  </a:schemeClr>
                </a:solidFill>
              </a:rPr>
              <a:t>Ejemplo: </a:t>
            </a:r>
          </a:p>
          <a:p>
            <a:pPr marL="0" indent="0" algn="ctr">
              <a:buNone/>
            </a:pPr>
            <a:r>
              <a:rPr lang="es-MX" sz="3200" baseline="30000" dirty="0">
                <a:solidFill>
                  <a:srgbClr val="2F1630"/>
                </a:solidFill>
              </a:rPr>
              <a:t>81</a:t>
            </a:r>
            <a:r>
              <a:rPr lang="es-MX" sz="3200" baseline="-25000" dirty="0">
                <a:solidFill>
                  <a:srgbClr val="2F1630"/>
                </a:solidFill>
              </a:rPr>
              <a:t>37</a:t>
            </a:r>
            <a:r>
              <a:rPr lang="es-MX" sz="3200" dirty="0">
                <a:solidFill>
                  <a:srgbClr val="2F1630"/>
                </a:solidFill>
              </a:rPr>
              <a:t>Rb </a:t>
            </a:r>
            <a:r>
              <a:rPr lang="es-MX" sz="3200" dirty="0" smtClean="0">
                <a:solidFill>
                  <a:srgbClr val="2F1630"/>
                </a:solidFill>
              </a:rPr>
              <a:t>+   </a:t>
            </a:r>
            <a:r>
              <a:rPr lang="es-MX" sz="3200" baseline="30000" dirty="0" smtClean="0">
                <a:solidFill>
                  <a:srgbClr val="2F1630"/>
                </a:solidFill>
              </a:rPr>
              <a:t>0</a:t>
            </a:r>
            <a:r>
              <a:rPr lang="es-MX" sz="3200" baseline="-25000" dirty="0" smtClean="0">
                <a:solidFill>
                  <a:srgbClr val="2F1630"/>
                </a:solidFill>
              </a:rPr>
              <a:t>-1</a:t>
            </a:r>
            <a:r>
              <a:rPr lang="es-MX" sz="3200" dirty="0" smtClean="0">
                <a:solidFill>
                  <a:srgbClr val="2F1630"/>
                </a:solidFill>
              </a:rPr>
              <a:t>e                  </a:t>
            </a:r>
            <a:r>
              <a:rPr lang="es-MX" sz="3200" baseline="30000" dirty="0" smtClean="0">
                <a:solidFill>
                  <a:srgbClr val="2F1630"/>
                </a:solidFill>
              </a:rPr>
              <a:t>81</a:t>
            </a:r>
            <a:r>
              <a:rPr lang="es-MX" sz="3200" baseline="-25000" dirty="0" smtClean="0">
                <a:solidFill>
                  <a:srgbClr val="2F1630"/>
                </a:solidFill>
              </a:rPr>
              <a:t>36</a:t>
            </a:r>
            <a:r>
              <a:rPr lang="es-MX" sz="3200" dirty="0" smtClean="0">
                <a:solidFill>
                  <a:srgbClr val="2F1630"/>
                </a:solidFill>
              </a:rPr>
              <a:t>Kr</a:t>
            </a:r>
            <a:endParaRPr lang="es-MX" sz="3200" dirty="0">
              <a:solidFill>
                <a:srgbClr val="2F1630"/>
              </a:solidFill>
            </a:endParaRPr>
          </a:p>
        </p:txBody>
      </p:sp>
      <p:cxnSp>
        <p:nvCxnSpPr>
          <p:cNvPr id="5" name="4 Conector recto de flecha"/>
          <p:cNvCxnSpPr/>
          <p:nvPr/>
        </p:nvCxnSpPr>
        <p:spPr>
          <a:xfrm>
            <a:off x="4432423" y="4556389"/>
            <a:ext cx="936104" cy="0"/>
          </a:xfrm>
          <a:prstGeom prst="straightConnector1">
            <a:avLst/>
          </a:prstGeom>
          <a:ln w="25400">
            <a:solidFill>
              <a:srgbClr val="452147"/>
            </a:solidFill>
            <a:tailEnd type="arrow"/>
          </a:ln>
        </p:spPr>
        <p:style>
          <a:lnRef idx="1">
            <a:schemeClr val="accent1"/>
          </a:lnRef>
          <a:fillRef idx="0">
            <a:schemeClr val="accent1"/>
          </a:fillRef>
          <a:effectRef idx="0">
            <a:schemeClr val="accent1"/>
          </a:effectRef>
          <a:fontRef idx="minor">
            <a:schemeClr val="tx1"/>
          </a:fontRef>
        </p:style>
      </p:cxnSp>
      <p:cxnSp>
        <p:nvCxnSpPr>
          <p:cNvPr id="6" name="5 Conector recto de flecha"/>
          <p:cNvCxnSpPr/>
          <p:nvPr/>
        </p:nvCxnSpPr>
        <p:spPr>
          <a:xfrm>
            <a:off x="4432423" y="5556613"/>
            <a:ext cx="936104" cy="0"/>
          </a:xfrm>
          <a:prstGeom prst="straightConnector1">
            <a:avLst/>
          </a:prstGeom>
          <a:ln w="25400">
            <a:solidFill>
              <a:srgbClr val="452147"/>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72590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04664"/>
            <a:ext cx="3096344" cy="706090"/>
          </a:xfrm>
        </p:spPr>
        <p:txBody>
          <a:bodyPr>
            <a:normAutofit/>
          </a:bodyPr>
          <a:lstStyle/>
          <a:p>
            <a:r>
              <a:rPr lang="es-ES" sz="3600" dirty="0" smtClean="0">
                <a:solidFill>
                  <a:schemeClr val="accent1">
                    <a:lumMod val="50000"/>
                  </a:schemeClr>
                </a:solidFill>
              </a:rPr>
              <a:t>Ejercicios:</a:t>
            </a:r>
            <a:endParaRPr lang="es-MX" sz="3600" dirty="0">
              <a:solidFill>
                <a:schemeClr val="accent1">
                  <a:lumMod val="50000"/>
                </a:schemeClr>
              </a:solidFill>
            </a:endParaRPr>
          </a:p>
        </p:txBody>
      </p:sp>
      <p:sp>
        <p:nvSpPr>
          <p:cNvPr id="3" name="2 Marcador de contenido"/>
          <p:cNvSpPr>
            <a:spLocks noGrp="1"/>
          </p:cNvSpPr>
          <p:nvPr>
            <p:ph idx="1"/>
          </p:nvPr>
        </p:nvSpPr>
        <p:spPr>
          <a:xfrm>
            <a:off x="971600" y="1196752"/>
            <a:ext cx="7467600" cy="5067672"/>
          </a:xfrm>
        </p:spPr>
        <p:txBody>
          <a:bodyPr>
            <a:normAutofit fontScale="85000" lnSpcReduction="20000"/>
          </a:bodyPr>
          <a:lstStyle/>
          <a:p>
            <a:pPr marL="137160" indent="0">
              <a:buNone/>
            </a:pPr>
            <a:r>
              <a:rPr lang="es-ES" sz="3200" dirty="0" smtClean="0">
                <a:solidFill>
                  <a:schemeClr val="accent1">
                    <a:lumMod val="50000"/>
                  </a:schemeClr>
                </a:solidFill>
              </a:rPr>
              <a:t>5. </a:t>
            </a:r>
            <a:r>
              <a:rPr lang="es-ES" sz="3200" dirty="0" smtClean="0">
                <a:solidFill>
                  <a:schemeClr val="accent1">
                    <a:lumMod val="50000"/>
                  </a:schemeClr>
                </a:solidFill>
              </a:rPr>
              <a:t>¿Qué producto se forma cuando el radio-226 experimenta una emisión alfa?</a:t>
            </a:r>
          </a:p>
          <a:p>
            <a:pPr marL="137160" indent="0">
              <a:buNone/>
            </a:pPr>
            <a:r>
              <a:rPr lang="es-ES" sz="3200" dirty="0" smtClean="0">
                <a:solidFill>
                  <a:schemeClr val="accent1">
                    <a:lumMod val="50000"/>
                  </a:schemeClr>
                </a:solidFill>
              </a:rPr>
              <a:t>6. </a:t>
            </a:r>
            <a:r>
              <a:rPr lang="es-ES" sz="3200" dirty="0" smtClean="0">
                <a:solidFill>
                  <a:schemeClr val="accent1">
                    <a:lumMod val="50000"/>
                  </a:schemeClr>
                </a:solidFill>
              </a:rPr>
              <a:t>¿Qué elemento experimenta una desintegración alfa para formar plomo-208?</a:t>
            </a:r>
          </a:p>
          <a:p>
            <a:pPr marL="137160" indent="0">
              <a:buNone/>
            </a:pPr>
            <a:r>
              <a:rPr lang="es-ES" sz="3200" dirty="0" smtClean="0">
                <a:solidFill>
                  <a:schemeClr val="accent1">
                    <a:lumMod val="50000"/>
                  </a:schemeClr>
                </a:solidFill>
              </a:rPr>
              <a:t>7. </a:t>
            </a:r>
            <a:r>
              <a:rPr lang="es-ES" sz="3200" dirty="0" smtClean="0">
                <a:solidFill>
                  <a:schemeClr val="accent1">
                    <a:lumMod val="50000"/>
                  </a:schemeClr>
                </a:solidFill>
              </a:rPr>
              <a:t>Escribe y balancea las ecuaciones nucleares para los siguientes procesos: </a:t>
            </a:r>
          </a:p>
          <a:p>
            <a:pPr marL="137160" indent="0">
              <a:buNone/>
            </a:pPr>
            <a:r>
              <a:rPr lang="es-ES" sz="3200" dirty="0" smtClean="0">
                <a:solidFill>
                  <a:schemeClr val="accent1">
                    <a:lumMod val="50000"/>
                  </a:schemeClr>
                </a:solidFill>
              </a:rPr>
              <a:t>a). El mercurio-201 experimenta la captura de un electrón</a:t>
            </a:r>
          </a:p>
          <a:p>
            <a:pPr marL="137160" indent="0">
              <a:buNone/>
            </a:pPr>
            <a:r>
              <a:rPr lang="es-ES" sz="3200" dirty="0" smtClean="0">
                <a:solidFill>
                  <a:schemeClr val="accent1">
                    <a:lumMod val="50000"/>
                  </a:schemeClr>
                </a:solidFill>
              </a:rPr>
              <a:t>b) El torio-231 se desintegra para formar protactinio-231 </a:t>
            </a:r>
          </a:p>
          <a:p>
            <a:pPr marL="137160" indent="0">
              <a:buNone/>
            </a:pPr>
            <a:r>
              <a:rPr lang="es-ES" sz="3200" dirty="0" smtClean="0">
                <a:solidFill>
                  <a:schemeClr val="accent1">
                    <a:lumMod val="50000"/>
                  </a:schemeClr>
                </a:solidFill>
              </a:rPr>
              <a:t>8. </a:t>
            </a:r>
            <a:r>
              <a:rPr lang="es-ES" sz="3200" dirty="0" smtClean="0">
                <a:solidFill>
                  <a:schemeClr val="accent1">
                    <a:lumMod val="50000"/>
                  </a:schemeClr>
                </a:solidFill>
              </a:rPr>
              <a:t>Identifica la especie “X”</a:t>
            </a:r>
          </a:p>
          <a:p>
            <a:pPr marL="137160" indent="0">
              <a:buNone/>
            </a:pPr>
            <a:endParaRPr lang="es-ES" sz="3200" baseline="30000" dirty="0">
              <a:solidFill>
                <a:schemeClr val="accent1">
                  <a:lumMod val="50000"/>
                </a:schemeClr>
              </a:solidFill>
            </a:endParaRPr>
          </a:p>
          <a:p>
            <a:pPr marL="137160" indent="0">
              <a:buNone/>
            </a:pPr>
            <a:r>
              <a:rPr lang="es-MX" sz="3200" baseline="30000" dirty="0" smtClean="0">
                <a:solidFill>
                  <a:schemeClr val="accent1">
                    <a:lumMod val="50000"/>
                  </a:schemeClr>
                </a:solidFill>
              </a:rPr>
              <a:t>		212</a:t>
            </a:r>
            <a:r>
              <a:rPr lang="es-MX" sz="3200" dirty="0" smtClean="0">
                <a:solidFill>
                  <a:schemeClr val="accent1">
                    <a:lumMod val="50000"/>
                  </a:schemeClr>
                </a:solidFill>
              </a:rPr>
              <a:t>Po    </a:t>
            </a:r>
            <a:r>
              <a:rPr lang="es-MX" sz="3200" dirty="0">
                <a:solidFill>
                  <a:schemeClr val="accent1">
                    <a:lumMod val="50000"/>
                  </a:schemeClr>
                </a:solidFill>
              </a:rPr>
              <a:t>		</a:t>
            </a:r>
            <a:r>
              <a:rPr lang="es-MX" sz="3200" baseline="30000" dirty="0">
                <a:solidFill>
                  <a:schemeClr val="accent1">
                    <a:lumMod val="50000"/>
                  </a:schemeClr>
                </a:solidFill>
              </a:rPr>
              <a:t>208</a:t>
            </a:r>
            <a:r>
              <a:rPr lang="es-MX" sz="3200" dirty="0">
                <a:solidFill>
                  <a:schemeClr val="accent1">
                    <a:lumMod val="50000"/>
                  </a:schemeClr>
                </a:solidFill>
              </a:rPr>
              <a:t>Pb    +   “X”</a:t>
            </a:r>
          </a:p>
          <a:p>
            <a:pPr marL="137160" indent="0">
              <a:buNone/>
            </a:pPr>
            <a:endParaRPr lang="es-ES" sz="3200" dirty="0" smtClean="0">
              <a:solidFill>
                <a:schemeClr val="accent3">
                  <a:lumMod val="50000"/>
                </a:schemeClr>
              </a:solidFill>
            </a:endParaRPr>
          </a:p>
        </p:txBody>
      </p:sp>
      <p:cxnSp>
        <p:nvCxnSpPr>
          <p:cNvPr id="6" name="5 Conector recto de flecha"/>
          <p:cNvCxnSpPr/>
          <p:nvPr/>
        </p:nvCxnSpPr>
        <p:spPr>
          <a:xfrm>
            <a:off x="3959932" y="5733256"/>
            <a:ext cx="936104" cy="0"/>
          </a:xfrm>
          <a:prstGeom prst="straightConnector1">
            <a:avLst/>
          </a:prstGeom>
          <a:ln w="25400">
            <a:solidFill>
              <a:srgbClr val="452147"/>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60064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188640"/>
            <a:ext cx="3178696" cy="706090"/>
          </a:xfrm>
        </p:spPr>
        <p:txBody>
          <a:bodyPr>
            <a:normAutofit/>
          </a:bodyPr>
          <a:lstStyle/>
          <a:p>
            <a:r>
              <a:rPr lang="es-ES" sz="3600" b="0" dirty="0" smtClean="0">
                <a:solidFill>
                  <a:schemeClr val="accent6">
                    <a:lumMod val="50000"/>
                  </a:schemeClr>
                </a:solidFill>
                <a:effectLst>
                  <a:outerShdw blurRad="38100" dist="38100" dir="2700000" algn="tl">
                    <a:srgbClr val="000000">
                      <a:alpha val="43137"/>
                    </a:srgbClr>
                  </a:outerShdw>
                </a:effectLst>
              </a:rPr>
              <a:t>Objetivos:</a:t>
            </a:r>
            <a:endParaRPr lang="es-MX" sz="3600" b="0" dirty="0">
              <a:solidFill>
                <a:schemeClr val="accent6">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1115616" y="1268760"/>
            <a:ext cx="7200800" cy="5184576"/>
          </a:xfrm>
        </p:spPr>
        <p:txBody>
          <a:bodyPr>
            <a:noAutofit/>
          </a:bodyPr>
          <a:lstStyle/>
          <a:p>
            <a:pPr>
              <a:buFont typeface="Wingdings" panose="05000000000000000000" pitchFamily="2" charset="2"/>
              <a:buChar char="ü"/>
            </a:pPr>
            <a:r>
              <a:rPr lang="es-ES" sz="2400" dirty="0" smtClean="0">
                <a:solidFill>
                  <a:schemeClr val="accent6">
                    <a:lumMod val="50000"/>
                  </a:schemeClr>
                </a:solidFill>
              </a:rPr>
              <a:t>Describir </a:t>
            </a:r>
            <a:r>
              <a:rPr lang="es-ES" sz="2400" dirty="0" smtClean="0">
                <a:solidFill>
                  <a:schemeClr val="accent6">
                    <a:lumMod val="50000"/>
                  </a:schemeClr>
                </a:solidFill>
              </a:rPr>
              <a:t>reacciones nucleares mediante ecuaciones análogas a las ecuaciones químicas, en las que las cargas y las masas de los reactivos y productos están balanceadas.</a:t>
            </a:r>
          </a:p>
          <a:p>
            <a:pPr>
              <a:buFont typeface="Wingdings" panose="05000000000000000000" pitchFamily="2" charset="2"/>
              <a:buChar char="ü"/>
            </a:pPr>
            <a:r>
              <a:rPr lang="es-ES" sz="2400" dirty="0" smtClean="0">
                <a:solidFill>
                  <a:schemeClr val="accent6">
                    <a:lumMod val="50000"/>
                  </a:schemeClr>
                </a:solidFill>
              </a:rPr>
              <a:t>Reconocer los patrones de estabilidad nuclear determinada por la relación de neutrones y protones</a:t>
            </a:r>
          </a:p>
          <a:p>
            <a:pPr>
              <a:buFont typeface="Wingdings" panose="05000000000000000000" pitchFamily="2" charset="2"/>
              <a:buChar char="ü"/>
            </a:pPr>
            <a:r>
              <a:rPr lang="es-ES" sz="2400" dirty="0" smtClean="0">
                <a:solidFill>
                  <a:schemeClr val="accent6">
                    <a:lumMod val="50000"/>
                  </a:schemeClr>
                </a:solidFill>
              </a:rPr>
              <a:t>Identificar las transmutaciones nucleares como reacciones nucleares inducidas por el bombardeo de un núcleo mediante un neutrón o una partícula cargada y acelerada (</a:t>
            </a:r>
            <a:r>
              <a:rPr lang="el-GR" sz="2400" dirty="0" smtClean="0">
                <a:solidFill>
                  <a:schemeClr val="accent6">
                    <a:lumMod val="50000"/>
                  </a:schemeClr>
                </a:solidFill>
              </a:rPr>
              <a:t>α</a:t>
            </a:r>
            <a:r>
              <a:rPr lang="es-ES" sz="2400" dirty="0" smtClean="0">
                <a:solidFill>
                  <a:schemeClr val="accent6">
                    <a:lumMod val="50000"/>
                  </a:schemeClr>
                </a:solidFill>
              </a:rPr>
              <a:t>)</a:t>
            </a:r>
          </a:p>
          <a:p>
            <a:pPr>
              <a:buFont typeface="Wingdings" panose="05000000000000000000" pitchFamily="2" charset="2"/>
              <a:buChar char="ü"/>
            </a:pPr>
            <a:r>
              <a:rPr lang="es-ES" sz="2400" dirty="0" smtClean="0">
                <a:solidFill>
                  <a:schemeClr val="accent6">
                    <a:lumMod val="50000"/>
                  </a:schemeClr>
                </a:solidFill>
              </a:rPr>
              <a:t>Diferenciar </a:t>
            </a:r>
            <a:r>
              <a:rPr lang="es-ES" sz="2400" dirty="0" smtClean="0">
                <a:solidFill>
                  <a:schemeClr val="accent6">
                    <a:lumMod val="50000"/>
                  </a:schemeClr>
                </a:solidFill>
              </a:rPr>
              <a:t>reacciones de fisión nuclear de reacciones de fusión nuclear.</a:t>
            </a:r>
            <a:endParaRPr lang="es-MX" sz="2400" dirty="0">
              <a:solidFill>
                <a:schemeClr val="accent6">
                  <a:lumMod val="50000"/>
                </a:schemeClr>
              </a:solidFill>
            </a:endParaRPr>
          </a:p>
        </p:txBody>
      </p:sp>
    </p:spTree>
    <p:extLst>
      <p:ext uri="{BB962C8B-B14F-4D97-AF65-F5344CB8AC3E}">
        <p14:creationId xmlns:p14="http://schemas.microsoft.com/office/powerpoint/2010/main" val="12097634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260648"/>
            <a:ext cx="7341137" cy="924475"/>
          </a:xfrm>
        </p:spPr>
        <p:txBody>
          <a:bodyPr/>
          <a:lstStyle/>
          <a:p>
            <a:r>
              <a:rPr lang="es-MX" sz="3600" b="1" dirty="0" smtClean="0">
                <a:solidFill>
                  <a:schemeClr val="accent6">
                    <a:lumMod val="50000"/>
                  </a:schemeClr>
                </a:solidFill>
              </a:rPr>
              <a:t>Fisión nuclear </a:t>
            </a:r>
            <a:endParaRPr lang="es-MX" sz="3600" b="1" dirty="0">
              <a:solidFill>
                <a:schemeClr val="accent6">
                  <a:lumMod val="50000"/>
                </a:schemeClr>
              </a:solidFill>
            </a:endParaRPr>
          </a:p>
        </p:txBody>
      </p:sp>
      <p:sp>
        <p:nvSpPr>
          <p:cNvPr id="3" name="2 Marcador de contenido"/>
          <p:cNvSpPr>
            <a:spLocks noGrp="1"/>
          </p:cNvSpPr>
          <p:nvPr>
            <p:ph idx="1"/>
          </p:nvPr>
        </p:nvSpPr>
        <p:spPr>
          <a:xfrm>
            <a:off x="467544" y="1556793"/>
            <a:ext cx="7667011" cy="4302006"/>
          </a:xfrm>
        </p:spPr>
        <p:txBody>
          <a:bodyPr/>
          <a:lstStyle/>
          <a:p>
            <a:pPr marL="0" indent="0">
              <a:buNone/>
            </a:pPr>
            <a:r>
              <a:rPr lang="es-ES" dirty="0" smtClean="0"/>
              <a:t>	</a:t>
            </a:r>
            <a:r>
              <a:rPr lang="es-ES" b="1" dirty="0">
                <a:solidFill>
                  <a:schemeClr val="accent1">
                    <a:lumMod val="50000"/>
                  </a:schemeClr>
                </a:solidFill>
              </a:rPr>
              <a:t>Fisión espontánea</a:t>
            </a:r>
            <a:endParaRPr lang="es-MX" b="1" dirty="0">
              <a:solidFill>
                <a:schemeClr val="accent1">
                  <a:lumMod val="50000"/>
                </a:schemeClr>
              </a:solidFill>
            </a:endParaRPr>
          </a:p>
          <a:p>
            <a:pPr marL="0" indent="0">
              <a:buNone/>
            </a:pPr>
            <a:r>
              <a:rPr lang="es-ES" sz="2800" dirty="0" smtClean="0">
                <a:solidFill>
                  <a:schemeClr val="accent1">
                    <a:lumMod val="50000"/>
                  </a:schemeClr>
                </a:solidFill>
              </a:rPr>
              <a:t>Es la desintegración espontánea de un núcleo inestable en la cual un núcleo pesado con número de masa mayor que 89 se divide en núcleos más ligeros y se libera energía.</a:t>
            </a:r>
          </a:p>
          <a:p>
            <a:pPr marL="0" indent="0">
              <a:buNone/>
            </a:pPr>
            <a:endParaRPr lang="es-ES" sz="2800" dirty="0" smtClean="0">
              <a:solidFill>
                <a:schemeClr val="accent1">
                  <a:lumMod val="50000"/>
                </a:schemeClr>
              </a:solidFill>
            </a:endParaRPr>
          </a:p>
          <a:p>
            <a:pPr marL="0" indent="0" algn="ctr">
              <a:buNone/>
            </a:pPr>
            <a:r>
              <a:rPr lang="es-ES" sz="2800" baseline="30000" dirty="0" smtClean="0">
                <a:solidFill>
                  <a:schemeClr val="accent1">
                    <a:lumMod val="50000"/>
                  </a:schemeClr>
                </a:solidFill>
              </a:rPr>
              <a:t>	236</a:t>
            </a:r>
            <a:r>
              <a:rPr lang="es-ES" sz="2800" baseline="-25000" dirty="0" smtClean="0">
                <a:solidFill>
                  <a:schemeClr val="accent1">
                    <a:lumMod val="50000"/>
                  </a:schemeClr>
                </a:solidFill>
              </a:rPr>
              <a:t>92</a:t>
            </a:r>
            <a:r>
              <a:rPr lang="es-ES" sz="2800" dirty="0" smtClean="0">
                <a:solidFill>
                  <a:schemeClr val="accent1">
                    <a:lumMod val="50000"/>
                  </a:schemeClr>
                </a:solidFill>
              </a:rPr>
              <a:t>U                   </a:t>
            </a:r>
            <a:r>
              <a:rPr lang="es-ES" sz="2800" baseline="30000" dirty="0" smtClean="0">
                <a:solidFill>
                  <a:schemeClr val="accent1">
                    <a:lumMod val="50000"/>
                  </a:schemeClr>
                </a:solidFill>
              </a:rPr>
              <a:t>96</a:t>
            </a:r>
            <a:r>
              <a:rPr lang="es-ES" sz="2800" baseline="-25000" dirty="0" smtClean="0">
                <a:solidFill>
                  <a:schemeClr val="accent1">
                    <a:lumMod val="50000"/>
                  </a:schemeClr>
                </a:solidFill>
              </a:rPr>
              <a:t>39</a:t>
            </a:r>
            <a:r>
              <a:rPr lang="es-ES" sz="2800" dirty="0" smtClean="0">
                <a:solidFill>
                  <a:schemeClr val="accent1">
                    <a:lumMod val="50000"/>
                  </a:schemeClr>
                </a:solidFill>
              </a:rPr>
              <a:t>Y  </a:t>
            </a:r>
            <a:r>
              <a:rPr lang="es-ES" sz="2800" dirty="0">
                <a:solidFill>
                  <a:schemeClr val="accent1">
                    <a:lumMod val="50000"/>
                  </a:schemeClr>
                </a:solidFill>
              </a:rPr>
              <a:t>+ </a:t>
            </a:r>
            <a:r>
              <a:rPr lang="es-ES" sz="2800" baseline="30000" dirty="0" smtClean="0">
                <a:solidFill>
                  <a:schemeClr val="accent1">
                    <a:lumMod val="50000"/>
                  </a:schemeClr>
                </a:solidFill>
              </a:rPr>
              <a:t>136</a:t>
            </a:r>
            <a:r>
              <a:rPr lang="es-ES" sz="2800" baseline="-25000" dirty="0" smtClean="0">
                <a:solidFill>
                  <a:schemeClr val="accent1">
                    <a:lumMod val="50000"/>
                  </a:schemeClr>
                </a:solidFill>
              </a:rPr>
              <a:t>53</a:t>
            </a:r>
            <a:r>
              <a:rPr lang="es-ES" sz="2800" dirty="0" smtClean="0">
                <a:solidFill>
                  <a:schemeClr val="accent1">
                    <a:lumMod val="50000"/>
                  </a:schemeClr>
                </a:solidFill>
              </a:rPr>
              <a:t>I  +  </a:t>
            </a:r>
            <a:r>
              <a:rPr lang="es-ES" sz="2800" dirty="0">
                <a:solidFill>
                  <a:schemeClr val="accent1">
                    <a:lumMod val="50000"/>
                  </a:schemeClr>
                </a:solidFill>
              </a:rPr>
              <a:t>4</a:t>
            </a:r>
            <a:r>
              <a:rPr lang="es-MX" sz="2800" baseline="30000" dirty="0" smtClean="0">
                <a:solidFill>
                  <a:schemeClr val="accent1">
                    <a:lumMod val="50000"/>
                  </a:schemeClr>
                </a:solidFill>
              </a:rPr>
              <a:t>1</a:t>
            </a:r>
            <a:r>
              <a:rPr lang="es-MX" sz="2800" baseline="-25000" dirty="0" smtClean="0">
                <a:solidFill>
                  <a:schemeClr val="accent1">
                    <a:lumMod val="50000"/>
                  </a:schemeClr>
                </a:solidFill>
              </a:rPr>
              <a:t>0</a:t>
            </a:r>
            <a:r>
              <a:rPr lang="es-MX" sz="2800" dirty="0" smtClean="0">
                <a:solidFill>
                  <a:schemeClr val="accent1">
                    <a:lumMod val="50000"/>
                  </a:schemeClr>
                </a:solidFill>
              </a:rPr>
              <a:t>n</a:t>
            </a:r>
            <a:endParaRPr lang="es-MX" sz="2800" dirty="0">
              <a:solidFill>
                <a:schemeClr val="accent1">
                  <a:lumMod val="50000"/>
                </a:schemeClr>
              </a:solidFill>
            </a:endParaRPr>
          </a:p>
        </p:txBody>
      </p:sp>
      <p:cxnSp>
        <p:nvCxnSpPr>
          <p:cNvPr id="4" name="3 Conector recto de flecha"/>
          <p:cNvCxnSpPr/>
          <p:nvPr/>
        </p:nvCxnSpPr>
        <p:spPr>
          <a:xfrm>
            <a:off x="3347864" y="4725888"/>
            <a:ext cx="936104" cy="0"/>
          </a:xfrm>
          <a:prstGeom prst="straightConnector1">
            <a:avLst/>
          </a:prstGeom>
          <a:ln w="25400">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77895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4048" y="5805264"/>
            <a:ext cx="3454152" cy="595536"/>
          </a:xfrm>
        </p:spPr>
        <p:txBody>
          <a:bodyPr/>
          <a:lstStyle/>
          <a:p>
            <a:r>
              <a:rPr lang="es-ES" sz="3200" dirty="0" smtClean="0">
                <a:solidFill>
                  <a:schemeClr val="accent6">
                    <a:lumMod val="50000"/>
                  </a:schemeClr>
                </a:solidFill>
              </a:rPr>
              <a:t>Fisión nuclear </a:t>
            </a:r>
            <a:endParaRPr lang="es-MX" sz="3200" dirty="0">
              <a:solidFill>
                <a:schemeClr val="accent6">
                  <a:lumMod val="50000"/>
                </a:schemeClr>
              </a:solidFill>
            </a:endParaRPr>
          </a:p>
        </p:txBody>
      </p:sp>
      <p:sp>
        <p:nvSpPr>
          <p:cNvPr id="4" name="3 Marcador de contenido"/>
          <p:cNvSpPr>
            <a:spLocks noGrp="1"/>
          </p:cNvSpPr>
          <p:nvPr>
            <p:ph idx="1"/>
          </p:nvPr>
        </p:nvSpPr>
        <p:spPr/>
        <p:txBody>
          <a:bodyPr>
            <a:normAutofit fontScale="92500" lnSpcReduction="20000"/>
          </a:bodyPr>
          <a:lstStyle/>
          <a:p>
            <a:pPr marL="137160" indent="0">
              <a:buNone/>
            </a:pPr>
            <a:r>
              <a:rPr lang="es-ES" dirty="0">
                <a:solidFill>
                  <a:schemeClr val="accent1">
                    <a:lumMod val="50000"/>
                  </a:schemeClr>
                </a:solidFill>
              </a:rPr>
              <a:t>La fisión ocurre cuando un núcleo pesado se divide en dos o más núcleos pequeños, además de algunos </a:t>
            </a:r>
            <a:r>
              <a:rPr lang="es-ES" dirty="0" smtClean="0">
                <a:solidFill>
                  <a:schemeClr val="accent1">
                    <a:lumMod val="50000"/>
                  </a:schemeClr>
                </a:solidFill>
              </a:rPr>
              <a:t>subproductos como neutrones libres, fotones (generalmente rayos gamma) y otros fragmentos del núcleo como partículas alfa (núcleos de helio) y partículas beta (electrones y positrones de alta energía).</a:t>
            </a:r>
          </a:p>
          <a:p>
            <a:pPr marL="137160" indent="0">
              <a:buNone/>
            </a:pPr>
            <a:r>
              <a:rPr lang="es-ES" dirty="0">
                <a:solidFill>
                  <a:schemeClr val="accent1">
                    <a:lumMod val="50000"/>
                  </a:schemeClr>
                </a:solidFill>
              </a:rPr>
              <a:t>La fisión de núcleos pesados es un </a:t>
            </a:r>
            <a:r>
              <a:rPr lang="es-ES" dirty="0" smtClean="0">
                <a:solidFill>
                  <a:schemeClr val="accent1">
                    <a:lumMod val="50000"/>
                  </a:schemeClr>
                </a:solidFill>
              </a:rPr>
              <a:t>proceso exotérmico. El </a:t>
            </a:r>
            <a:r>
              <a:rPr lang="es-ES" dirty="0">
                <a:solidFill>
                  <a:schemeClr val="accent1">
                    <a:lumMod val="50000"/>
                  </a:schemeClr>
                </a:solidFill>
              </a:rPr>
              <a:t>proceso genera mucha más energía que la liberada en </a:t>
            </a:r>
            <a:r>
              <a:rPr lang="es-ES" dirty="0" smtClean="0">
                <a:solidFill>
                  <a:schemeClr val="accent1">
                    <a:lumMod val="50000"/>
                  </a:schemeClr>
                </a:solidFill>
              </a:rPr>
              <a:t>las reacciones químicas </a:t>
            </a:r>
            <a:r>
              <a:rPr lang="es-ES" dirty="0">
                <a:solidFill>
                  <a:schemeClr val="accent1">
                    <a:lumMod val="50000"/>
                  </a:schemeClr>
                </a:solidFill>
              </a:rPr>
              <a:t>convencionales, en las que están implicadas </a:t>
            </a:r>
            <a:r>
              <a:rPr lang="es-ES" dirty="0" smtClean="0">
                <a:solidFill>
                  <a:schemeClr val="accent1">
                    <a:lumMod val="50000"/>
                  </a:schemeClr>
                </a:solidFill>
              </a:rPr>
              <a:t>las cortezas electrónicas; </a:t>
            </a:r>
            <a:r>
              <a:rPr lang="es-ES" dirty="0">
                <a:solidFill>
                  <a:schemeClr val="accent1">
                    <a:lumMod val="50000"/>
                  </a:schemeClr>
                </a:solidFill>
              </a:rPr>
              <a:t>la energía se emite, </a:t>
            </a:r>
            <a:r>
              <a:rPr lang="es-ES" dirty="0" smtClean="0">
                <a:solidFill>
                  <a:schemeClr val="accent1">
                    <a:lumMod val="50000"/>
                  </a:schemeClr>
                </a:solidFill>
              </a:rPr>
              <a:t>como radiación gamma y energía cinética.</a:t>
            </a:r>
            <a:endParaRPr lang="es-ES" dirty="0">
              <a:solidFill>
                <a:schemeClr val="accent1">
                  <a:lumMod val="50000"/>
                </a:schemeClr>
              </a:solidFill>
            </a:endParaRPr>
          </a:p>
        </p:txBody>
      </p:sp>
    </p:spTree>
    <p:extLst>
      <p:ext uri="{BB962C8B-B14F-4D97-AF65-F5344CB8AC3E}">
        <p14:creationId xmlns:p14="http://schemas.microsoft.com/office/powerpoint/2010/main" val="13271928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www.educ.ar/dinamico/UnidadHtml__get__849207e2-6161-45e6-ad65-bd8a94a128fd/91466/data/e3416c65-7a07-11e1-8226-ed15e3c494af/fig2-fisionc.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620688"/>
            <a:ext cx="7848871" cy="56090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97257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332656"/>
            <a:ext cx="3600400" cy="1143000"/>
          </a:xfrm>
        </p:spPr>
        <p:txBody>
          <a:bodyPr/>
          <a:lstStyle/>
          <a:p>
            <a:r>
              <a:rPr lang="es-ES" sz="4000" dirty="0" smtClean="0">
                <a:solidFill>
                  <a:schemeClr val="accent6">
                    <a:lumMod val="50000"/>
                  </a:schemeClr>
                </a:solidFill>
              </a:rPr>
              <a:t>Fusión nuclear </a:t>
            </a:r>
            <a:endParaRPr lang="es-MX" sz="4000" dirty="0">
              <a:solidFill>
                <a:schemeClr val="accent6">
                  <a:lumMod val="50000"/>
                </a:schemeClr>
              </a:solidFill>
            </a:endParaRPr>
          </a:p>
        </p:txBody>
      </p:sp>
      <p:sp>
        <p:nvSpPr>
          <p:cNvPr id="4" name="3 Marcador de contenido"/>
          <p:cNvSpPr>
            <a:spLocks noGrp="1"/>
          </p:cNvSpPr>
          <p:nvPr>
            <p:ph idx="1"/>
          </p:nvPr>
        </p:nvSpPr>
        <p:spPr>
          <a:xfrm>
            <a:off x="683568" y="1772816"/>
            <a:ext cx="7467600" cy="4419600"/>
          </a:xfrm>
        </p:spPr>
        <p:txBody>
          <a:bodyPr>
            <a:normAutofit/>
          </a:bodyPr>
          <a:lstStyle/>
          <a:p>
            <a:pPr marL="137160" indent="0">
              <a:buNone/>
            </a:pPr>
            <a:r>
              <a:rPr lang="es-ES" dirty="0" smtClean="0">
                <a:solidFill>
                  <a:schemeClr val="accent1">
                    <a:lumMod val="50000"/>
                  </a:schemeClr>
                </a:solidFill>
              </a:rPr>
              <a:t>Es el </a:t>
            </a:r>
            <a:r>
              <a:rPr lang="es-ES" dirty="0">
                <a:solidFill>
                  <a:schemeClr val="accent1">
                    <a:lumMod val="50000"/>
                  </a:schemeClr>
                </a:solidFill>
              </a:rPr>
              <a:t>proceso por el cual varios núcleos atómicos de carga similar se unen y forman un núcleo más </a:t>
            </a:r>
            <a:r>
              <a:rPr lang="es-ES" dirty="0" smtClean="0">
                <a:solidFill>
                  <a:schemeClr val="accent1">
                    <a:lumMod val="50000"/>
                  </a:schemeClr>
                </a:solidFill>
              </a:rPr>
              <a:t>pesado. Simultáneamente </a:t>
            </a:r>
            <a:r>
              <a:rPr lang="es-ES" dirty="0">
                <a:solidFill>
                  <a:schemeClr val="accent1">
                    <a:lumMod val="50000"/>
                  </a:schemeClr>
                </a:solidFill>
              </a:rPr>
              <a:t>se libera o absorbe una cantidad enorme </a:t>
            </a:r>
            <a:r>
              <a:rPr lang="es-ES" dirty="0" smtClean="0">
                <a:solidFill>
                  <a:schemeClr val="accent1">
                    <a:lumMod val="50000"/>
                  </a:schemeClr>
                </a:solidFill>
              </a:rPr>
              <a:t>de energía.</a:t>
            </a:r>
          </a:p>
          <a:p>
            <a:pPr marL="137160" indent="0">
              <a:buNone/>
            </a:pPr>
            <a:r>
              <a:rPr lang="es-ES" dirty="0">
                <a:solidFill>
                  <a:schemeClr val="accent1">
                    <a:lumMod val="50000"/>
                  </a:schemeClr>
                </a:solidFill>
              </a:rPr>
              <a:t>En la naturaleza ocurre fusión nuclear en </a:t>
            </a:r>
            <a:r>
              <a:rPr lang="es-ES" dirty="0" smtClean="0">
                <a:solidFill>
                  <a:schemeClr val="accent1">
                    <a:lumMod val="50000"/>
                  </a:schemeClr>
                </a:solidFill>
              </a:rPr>
              <a:t>las estrellas, </a:t>
            </a:r>
            <a:r>
              <a:rPr lang="es-ES" dirty="0">
                <a:solidFill>
                  <a:schemeClr val="accent1">
                    <a:lumMod val="50000"/>
                  </a:schemeClr>
                </a:solidFill>
              </a:rPr>
              <a:t>incluido </a:t>
            </a:r>
            <a:r>
              <a:rPr lang="es-ES" dirty="0" smtClean="0">
                <a:solidFill>
                  <a:schemeClr val="accent1">
                    <a:lumMod val="50000"/>
                  </a:schemeClr>
                </a:solidFill>
              </a:rPr>
              <a:t>el Sol. </a:t>
            </a:r>
            <a:r>
              <a:rPr lang="es-ES" dirty="0">
                <a:solidFill>
                  <a:schemeClr val="accent1">
                    <a:lumMod val="50000"/>
                  </a:schemeClr>
                </a:solidFill>
              </a:rPr>
              <a:t>En su interior las temperaturas son cercanas a 15 millones de grados </a:t>
            </a:r>
            <a:r>
              <a:rPr lang="es-ES" dirty="0" smtClean="0">
                <a:solidFill>
                  <a:schemeClr val="accent1">
                    <a:lumMod val="50000"/>
                  </a:schemeClr>
                </a:solidFill>
              </a:rPr>
              <a:t>Celsius. </a:t>
            </a:r>
            <a:r>
              <a:rPr lang="es-ES" dirty="0">
                <a:solidFill>
                  <a:schemeClr val="accent1">
                    <a:lumMod val="50000"/>
                  </a:schemeClr>
                </a:solidFill>
              </a:rPr>
              <a:t>Por ello a las reacciones de fusión se les </a:t>
            </a:r>
            <a:r>
              <a:rPr lang="es-ES" dirty="0" smtClean="0">
                <a:solidFill>
                  <a:schemeClr val="accent1">
                    <a:lumMod val="50000"/>
                  </a:schemeClr>
                </a:solidFill>
              </a:rPr>
              <a:t>denomina termonucleares. </a:t>
            </a:r>
            <a:endParaRPr lang="es-ES" dirty="0">
              <a:solidFill>
                <a:schemeClr val="accent1">
                  <a:lumMod val="50000"/>
                </a:schemeClr>
              </a:solidFill>
            </a:endParaRPr>
          </a:p>
        </p:txBody>
      </p:sp>
    </p:spTree>
    <p:extLst>
      <p:ext uri="{BB962C8B-B14F-4D97-AF65-F5344CB8AC3E}">
        <p14:creationId xmlns:p14="http://schemas.microsoft.com/office/powerpoint/2010/main" val="32367936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globalnuclearcontaminationwatch.com/wp-content/uploads/2011/06/nuclear_fusion_diagram.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783618"/>
            <a:ext cx="7272808" cy="5292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88575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63688" y="188640"/>
            <a:ext cx="6156176" cy="792088"/>
          </a:xfrm>
        </p:spPr>
        <p:txBody>
          <a:bodyPr>
            <a:normAutofit/>
          </a:bodyPr>
          <a:lstStyle/>
          <a:p>
            <a:r>
              <a:rPr lang="es-ES" sz="3600" dirty="0" smtClean="0">
                <a:solidFill>
                  <a:srgbClr val="600000"/>
                </a:solidFill>
              </a:rPr>
              <a:t>Las transmutaciones nucleares</a:t>
            </a:r>
            <a:endParaRPr lang="es-MX" sz="3600" dirty="0"/>
          </a:p>
        </p:txBody>
      </p:sp>
      <p:sp>
        <p:nvSpPr>
          <p:cNvPr id="3" name="2 Marcador de contenido"/>
          <p:cNvSpPr>
            <a:spLocks noGrp="1"/>
          </p:cNvSpPr>
          <p:nvPr>
            <p:ph idx="1"/>
          </p:nvPr>
        </p:nvSpPr>
        <p:spPr>
          <a:xfrm>
            <a:off x="481042" y="1412776"/>
            <a:ext cx="3203848" cy="4371742"/>
          </a:xfrm>
        </p:spPr>
        <p:txBody>
          <a:bodyPr>
            <a:normAutofit/>
          </a:bodyPr>
          <a:lstStyle/>
          <a:p>
            <a:pPr marL="0" indent="0">
              <a:buNone/>
            </a:pPr>
            <a:r>
              <a:rPr lang="es-ES" dirty="0" smtClean="0">
                <a:solidFill>
                  <a:srgbClr val="600000"/>
                </a:solidFill>
              </a:rPr>
              <a:t>Las transmutaciones nucleares son reacciones </a:t>
            </a:r>
            <a:r>
              <a:rPr lang="es-ES" dirty="0">
                <a:solidFill>
                  <a:srgbClr val="600000"/>
                </a:solidFill>
              </a:rPr>
              <a:t>nucleares inducidas por el bombardeo de un núcleo mediante un neutrón o una partícula cargada y acelerada (</a:t>
            </a:r>
            <a:r>
              <a:rPr lang="el-GR" dirty="0">
                <a:solidFill>
                  <a:srgbClr val="600000"/>
                </a:solidFill>
              </a:rPr>
              <a:t>α</a:t>
            </a:r>
            <a:r>
              <a:rPr lang="es-ES" dirty="0">
                <a:solidFill>
                  <a:srgbClr val="600000"/>
                </a:solidFill>
              </a:rPr>
              <a:t>)</a:t>
            </a:r>
          </a:p>
          <a:p>
            <a:endParaRPr lang="es-MX" dirty="0"/>
          </a:p>
        </p:txBody>
      </p:sp>
      <p:pic>
        <p:nvPicPr>
          <p:cNvPr id="4" name="Picture 2" descr="http://1.bp.blogspot.com/-gNKsF4CoirU/T7GHPDNV7FI/AAAAAAAAAg8/B6SgaMLKhto/s320/Radiactividad+y+radiaci%C3%B3n_html_ma934acf.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84890" y="1700808"/>
            <a:ext cx="5063574" cy="42997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03964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60648"/>
            <a:ext cx="8712968" cy="1143000"/>
          </a:xfrm>
        </p:spPr>
        <p:txBody>
          <a:bodyPr>
            <a:normAutofit/>
          </a:bodyPr>
          <a:lstStyle/>
          <a:p>
            <a:r>
              <a:rPr lang="es-ES" sz="3200" dirty="0">
                <a:solidFill>
                  <a:srgbClr val="600000"/>
                </a:solidFill>
              </a:rPr>
              <a:t>Cambios  de energía en las reacciones nucleares.</a:t>
            </a:r>
            <a:br>
              <a:rPr lang="es-ES" sz="3200" dirty="0">
                <a:solidFill>
                  <a:srgbClr val="600000"/>
                </a:solidFill>
              </a:rPr>
            </a:br>
            <a:r>
              <a:rPr lang="es-ES" sz="3200" dirty="0">
                <a:solidFill>
                  <a:srgbClr val="600000"/>
                </a:solidFill>
              </a:rPr>
              <a:t>Energías  de enlace de los núcleos</a:t>
            </a:r>
            <a:r>
              <a:rPr lang="es-ES" sz="3200" dirty="0" smtClean="0">
                <a:solidFill>
                  <a:srgbClr val="600000"/>
                </a:solidFill>
              </a:rPr>
              <a:t>.</a:t>
            </a:r>
            <a:endParaRPr lang="es-MX" sz="3200" dirty="0"/>
          </a:p>
        </p:txBody>
      </p:sp>
      <p:sp>
        <p:nvSpPr>
          <p:cNvPr id="3" name="2 Marcador de contenido"/>
          <p:cNvSpPr>
            <a:spLocks noGrp="1"/>
          </p:cNvSpPr>
          <p:nvPr>
            <p:ph idx="1"/>
          </p:nvPr>
        </p:nvSpPr>
        <p:spPr>
          <a:xfrm>
            <a:off x="971600" y="1700808"/>
            <a:ext cx="7467600" cy="4419600"/>
          </a:xfrm>
        </p:spPr>
        <p:txBody>
          <a:bodyPr>
            <a:normAutofit fontScale="92500" lnSpcReduction="20000"/>
          </a:bodyPr>
          <a:lstStyle/>
          <a:p>
            <a:pPr marL="0" indent="0">
              <a:buNone/>
            </a:pPr>
            <a:r>
              <a:rPr lang="es-ES" dirty="0" smtClean="0">
                <a:solidFill>
                  <a:srgbClr val="600000"/>
                </a:solidFill>
              </a:rPr>
              <a:t>Como </a:t>
            </a:r>
            <a:r>
              <a:rPr lang="es-ES" dirty="0">
                <a:solidFill>
                  <a:srgbClr val="600000"/>
                </a:solidFill>
              </a:rPr>
              <a:t>las reacciones químicas, las reacciones nucleares involucran cambios de energía, sin embargo, los cambios de energía en las reacciones nucleares son enormes comparados con las reacciones químicas. </a:t>
            </a:r>
          </a:p>
          <a:p>
            <a:pPr marL="0" indent="0">
              <a:buNone/>
            </a:pPr>
            <a:r>
              <a:rPr lang="es-ES" dirty="0">
                <a:solidFill>
                  <a:srgbClr val="600000"/>
                </a:solidFill>
              </a:rPr>
              <a:t>Según Einstein, la energía y la masa son equivalentes y están asociadas por la ecuación</a:t>
            </a:r>
            <a:r>
              <a:rPr lang="es-ES" dirty="0" smtClean="0">
                <a:solidFill>
                  <a:srgbClr val="600000"/>
                </a:solidFill>
              </a:rPr>
              <a:t>:  </a:t>
            </a:r>
            <a:r>
              <a:rPr lang="es-MX" b="1" dirty="0" smtClean="0">
                <a:solidFill>
                  <a:srgbClr val="600000"/>
                </a:solidFill>
              </a:rPr>
              <a:t>E </a:t>
            </a:r>
            <a:r>
              <a:rPr lang="es-MX" b="1" dirty="0">
                <a:solidFill>
                  <a:srgbClr val="600000"/>
                </a:solidFill>
              </a:rPr>
              <a:t>= mc</a:t>
            </a:r>
            <a:r>
              <a:rPr lang="es-MX" b="1" baseline="30000" dirty="0">
                <a:solidFill>
                  <a:srgbClr val="600000"/>
                </a:solidFill>
              </a:rPr>
              <a:t>2</a:t>
            </a:r>
          </a:p>
          <a:p>
            <a:pPr marL="0" indent="0">
              <a:buNone/>
            </a:pPr>
            <a:r>
              <a:rPr lang="es-MX" dirty="0">
                <a:solidFill>
                  <a:srgbClr val="600000"/>
                </a:solidFill>
              </a:rPr>
              <a:t>Si un sistema pierde energía también debe perder masa. Cuando la energía cambia por una cantidad ΔE, la masa cambia por una cantidad </a:t>
            </a:r>
            <a:r>
              <a:rPr lang="es-MX" dirty="0" err="1" smtClean="0">
                <a:solidFill>
                  <a:srgbClr val="600000"/>
                </a:solidFill>
              </a:rPr>
              <a:t>Δm</a:t>
            </a:r>
            <a:r>
              <a:rPr lang="es-MX" dirty="0" smtClean="0">
                <a:solidFill>
                  <a:srgbClr val="600000"/>
                </a:solidFill>
              </a:rPr>
              <a:t> de </a:t>
            </a:r>
            <a:r>
              <a:rPr lang="es-MX" dirty="0">
                <a:solidFill>
                  <a:srgbClr val="600000"/>
                </a:solidFill>
              </a:rPr>
              <a:t>tal manera que la ecuación de Einstein se puede escribir en la forma: 	</a:t>
            </a:r>
            <a:r>
              <a:rPr lang="es-MX" b="1" dirty="0">
                <a:solidFill>
                  <a:srgbClr val="600000"/>
                </a:solidFill>
              </a:rPr>
              <a:t>		</a:t>
            </a:r>
            <a:r>
              <a:rPr lang="es-MX" b="1" dirty="0" smtClean="0">
                <a:solidFill>
                  <a:srgbClr val="600000"/>
                </a:solidFill>
              </a:rPr>
              <a:t>ΔE </a:t>
            </a:r>
            <a:r>
              <a:rPr lang="es-MX" b="1" dirty="0">
                <a:solidFill>
                  <a:srgbClr val="600000"/>
                </a:solidFill>
              </a:rPr>
              <a:t>= (</a:t>
            </a:r>
            <a:r>
              <a:rPr lang="es-MX" b="1" dirty="0" err="1">
                <a:solidFill>
                  <a:srgbClr val="600000"/>
                </a:solidFill>
              </a:rPr>
              <a:t>Δm</a:t>
            </a:r>
            <a:r>
              <a:rPr lang="es-MX" b="1" dirty="0">
                <a:solidFill>
                  <a:srgbClr val="600000"/>
                </a:solidFill>
              </a:rPr>
              <a:t>)c</a:t>
            </a:r>
            <a:r>
              <a:rPr lang="es-MX" b="1" baseline="30000" dirty="0">
                <a:solidFill>
                  <a:srgbClr val="600000"/>
                </a:solidFill>
              </a:rPr>
              <a:t>2   </a:t>
            </a:r>
          </a:p>
        </p:txBody>
      </p:sp>
    </p:spTree>
    <p:extLst>
      <p:ext uri="{BB962C8B-B14F-4D97-AF65-F5344CB8AC3E}">
        <p14:creationId xmlns:p14="http://schemas.microsoft.com/office/powerpoint/2010/main" val="239623096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9200" y="5257800"/>
            <a:ext cx="2920752" cy="835496"/>
          </a:xfrm>
        </p:spPr>
        <p:txBody>
          <a:bodyPr/>
          <a:lstStyle/>
          <a:p>
            <a:r>
              <a:rPr lang="es-ES" sz="3600" dirty="0" smtClean="0">
                <a:solidFill>
                  <a:schemeClr val="accent6">
                    <a:lumMod val="50000"/>
                  </a:schemeClr>
                </a:solidFill>
              </a:rPr>
              <a:t>Ejercicio </a:t>
            </a:r>
            <a:r>
              <a:rPr lang="es-ES" sz="3600" dirty="0" smtClean="0">
                <a:solidFill>
                  <a:schemeClr val="accent6">
                    <a:lumMod val="50000"/>
                  </a:schemeClr>
                </a:solidFill>
              </a:rPr>
              <a:t>9:</a:t>
            </a:r>
            <a:endParaRPr lang="es-MX" sz="3600" dirty="0">
              <a:solidFill>
                <a:schemeClr val="accent6">
                  <a:lumMod val="50000"/>
                </a:schemeClr>
              </a:solidFill>
            </a:endParaRPr>
          </a:p>
        </p:txBody>
      </p:sp>
      <p:sp>
        <p:nvSpPr>
          <p:cNvPr id="3" name="2 Marcador de contenido"/>
          <p:cNvSpPr>
            <a:spLocks noGrp="1"/>
          </p:cNvSpPr>
          <p:nvPr>
            <p:ph idx="1"/>
          </p:nvPr>
        </p:nvSpPr>
        <p:spPr/>
        <p:txBody>
          <a:bodyPr>
            <a:normAutofit/>
          </a:bodyPr>
          <a:lstStyle/>
          <a:p>
            <a:pPr marL="0" indent="0">
              <a:buNone/>
            </a:pPr>
            <a:r>
              <a:rPr lang="es-ES" sz="3200" dirty="0" smtClean="0">
                <a:solidFill>
                  <a:schemeClr val="accent6">
                    <a:lumMod val="50000"/>
                  </a:schemeClr>
                </a:solidFill>
              </a:rPr>
              <a:t>Calcula el cambio de energía en </a:t>
            </a:r>
            <a:r>
              <a:rPr lang="es-ES" sz="3200" dirty="0" err="1" smtClean="0">
                <a:solidFill>
                  <a:schemeClr val="accent6">
                    <a:lumMod val="50000"/>
                  </a:schemeClr>
                </a:solidFill>
              </a:rPr>
              <a:t>Joules</a:t>
            </a:r>
            <a:r>
              <a:rPr lang="es-ES" sz="3200" dirty="0" smtClean="0">
                <a:solidFill>
                  <a:schemeClr val="accent6">
                    <a:lumMod val="50000"/>
                  </a:schemeClr>
                </a:solidFill>
              </a:rPr>
              <a:t>  con cuatro cifras significativas para la siguiente reacción nuclear por mol de </a:t>
            </a:r>
            <a:r>
              <a:rPr lang="es-ES" sz="3200" baseline="30000" dirty="0">
                <a:solidFill>
                  <a:schemeClr val="accent6">
                    <a:lumMod val="50000"/>
                  </a:schemeClr>
                </a:solidFill>
              </a:rPr>
              <a:t>2</a:t>
            </a:r>
            <a:r>
              <a:rPr lang="es-ES" sz="3200" baseline="-25000" dirty="0">
                <a:solidFill>
                  <a:schemeClr val="accent6">
                    <a:lumMod val="50000"/>
                  </a:schemeClr>
                </a:solidFill>
              </a:rPr>
              <a:t>1</a:t>
            </a:r>
            <a:r>
              <a:rPr lang="es-ES" sz="3200" dirty="0">
                <a:solidFill>
                  <a:schemeClr val="accent6">
                    <a:lumMod val="50000"/>
                  </a:schemeClr>
                </a:solidFill>
              </a:rPr>
              <a:t>H : </a:t>
            </a:r>
            <a:endParaRPr lang="es-ES" sz="3200" dirty="0" smtClean="0">
              <a:solidFill>
                <a:schemeClr val="accent6">
                  <a:lumMod val="50000"/>
                </a:schemeClr>
              </a:solidFill>
            </a:endParaRPr>
          </a:p>
          <a:p>
            <a:endParaRPr lang="es-ES" sz="3200" dirty="0">
              <a:solidFill>
                <a:schemeClr val="accent6">
                  <a:lumMod val="50000"/>
                </a:schemeClr>
              </a:solidFill>
            </a:endParaRPr>
          </a:p>
          <a:p>
            <a:pPr marL="0" indent="0">
              <a:buNone/>
            </a:pPr>
            <a:r>
              <a:rPr lang="es-ES" sz="3200" baseline="30000" dirty="0" smtClean="0">
                <a:solidFill>
                  <a:schemeClr val="accent6">
                    <a:lumMod val="50000"/>
                  </a:schemeClr>
                </a:solidFill>
              </a:rPr>
              <a:t>	2</a:t>
            </a:r>
            <a:r>
              <a:rPr lang="es-ES" sz="3200" baseline="-25000" dirty="0" smtClean="0">
                <a:solidFill>
                  <a:schemeClr val="accent6">
                    <a:lumMod val="50000"/>
                  </a:schemeClr>
                </a:solidFill>
              </a:rPr>
              <a:t>1</a:t>
            </a:r>
            <a:r>
              <a:rPr lang="es-ES" sz="3200" dirty="0" smtClean="0">
                <a:solidFill>
                  <a:schemeClr val="accent6">
                    <a:lumMod val="50000"/>
                  </a:schemeClr>
                </a:solidFill>
              </a:rPr>
              <a:t>H+ </a:t>
            </a:r>
            <a:r>
              <a:rPr lang="es-ES" sz="3200" baseline="30000" dirty="0">
                <a:solidFill>
                  <a:schemeClr val="accent6">
                    <a:lumMod val="50000"/>
                  </a:schemeClr>
                </a:solidFill>
              </a:rPr>
              <a:t>3</a:t>
            </a:r>
            <a:r>
              <a:rPr lang="es-ES" sz="3200" baseline="-25000" dirty="0">
                <a:solidFill>
                  <a:schemeClr val="accent6">
                    <a:lumMod val="50000"/>
                  </a:schemeClr>
                </a:solidFill>
              </a:rPr>
              <a:t>2</a:t>
            </a:r>
            <a:r>
              <a:rPr lang="es-ES" sz="3200" dirty="0">
                <a:solidFill>
                  <a:schemeClr val="accent6">
                    <a:lumMod val="50000"/>
                  </a:schemeClr>
                </a:solidFill>
              </a:rPr>
              <a:t>He  </a:t>
            </a:r>
            <a:r>
              <a:rPr lang="es-ES" sz="3200" dirty="0" smtClean="0">
                <a:solidFill>
                  <a:schemeClr val="accent6">
                    <a:lumMod val="50000"/>
                  </a:schemeClr>
                </a:solidFill>
              </a:rPr>
              <a:t>               </a:t>
            </a:r>
            <a:r>
              <a:rPr lang="es-ES" sz="3200" baseline="30000" dirty="0">
                <a:solidFill>
                  <a:schemeClr val="accent6">
                    <a:lumMod val="50000"/>
                  </a:schemeClr>
                </a:solidFill>
              </a:rPr>
              <a:t>4</a:t>
            </a:r>
            <a:r>
              <a:rPr lang="es-ES" sz="3200" baseline="-25000" dirty="0">
                <a:solidFill>
                  <a:schemeClr val="accent6">
                    <a:lumMod val="50000"/>
                  </a:schemeClr>
                </a:solidFill>
              </a:rPr>
              <a:t>2</a:t>
            </a:r>
            <a:r>
              <a:rPr lang="es-ES" sz="3200" dirty="0">
                <a:solidFill>
                  <a:schemeClr val="accent6">
                    <a:lumMod val="50000"/>
                  </a:schemeClr>
                </a:solidFill>
              </a:rPr>
              <a:t>He </a:t>
            </a:r>
            <a:r>
              <a:rPr lang="es-ES" sz="3200" dirty="0" smtClean="0">
                <a:solidFill>
                  <a:schemeClr val="accent6">
                    <a:lumMod val="50000"/>
                  </a:schemeClr>
                </a:solidFill>
              </a:rPr>
              <a:t>+  </a:t>
            </a:r>
            <a:r>
              <a:rPr lang="es-ES" sz="3200" baseline="30000" dirty="0">
                <a:solidFill>
                  <a:schemeClr val="accent6">
                    <a:lumMod val="50000"/>
                  </a:schemeClr>
                </a:solidFill>
              </a:rPr>
              <a:t>1</a:t>
            </a:r>
            <a:r>
              <a:rPr lang="es-ES" sz="3200" baseline="-25000" dirty="0">
                <a:solidFill>
                  <a:schemeClr val="accent6">
                    <a:lumMod val="50000"/>
                  </a:schemeClr>
                </a:solidFill>
              </a:rPr>
              <a:t>1</a:t>
            </a:r>
            <a:r>
              <a:rPr lang="es-ES" sz="3200" dirty="0">
                <a:solidFill>
                  <a:schemeClr val="accent6">
                    <a:lumMod val="50000"/>
                  </a:schemeClr>
                </a:solidFill>
              </a:rPr>
              <a:t>H</a:t>
            </a:r>
            <a:endParaRPr lang="es-MX" sz="3200" dirty="0">
              <a:solidFill>
                <a:schemeClr val="accent6">
                  <a:lumMod val="50000"/>
                </a:schemeClr>
              </a:solidFill>
            </a:endParaRPr>
          </a:p>
          <a:p>
            <a:pPr marL="0" indent="0">
              <a:buNone/>
            </a:pPr>
            <a:endParaRPr lang="es-ES" sz="3200" dirty="0" smtClean="0"/>
          </a:p>
        </p:txBody>
      </p:sp>
      <p:cxnSp>
        <p:nvCxnSpPr>
          <p:cNvPr id="4" name="3 Conector recto de flecha"/>
          <p:cNvCxnSpPr/>
          <p:nvPr/>
        </p:nvCxnSpPr>
        <p:spPr>
          <a:xfrm>
            <a:off x="3995936" y="3356992"/>
            <a:ext cx="936104" cy="0"/>
          </a:xfrm>
          <a:prstGeom prst="straightConnector1">
            <a:avLst/>
          </a:prstGeom>
          <a:ln w="25400">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597733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332656"/>
            <a:ext cx="8229600" cy="1143000"/>
          </a:xfrm>
        </p:spPr>
        <p:txBody>
          <a:bodyPr/>
          <a:lstStyle/>
          <a:p>
            <a:r>
              <a:rPr lang="es-ES" sz="3600" dirty="0" smtClean="0">
                <a:solidFill>
                  <a:srgbClr val="007635"/>
                </a:solidFill>
              </a:rPr>
              <a:t>Patrones de estabilidad nuclear</a:t>
            </a:r>
            <a:endParaRPr lang="es-MX" sz="3600" dirty="0">
              <a:solidFill>
                <a:srgbClr val="007635"/>
              </a:solidFill>
            </a:endParaRPr>
          </a:p>
        </p:txBody>
      </p:sp>
      <p:sp>
        <p:nvSpPr>
          <p:cNvPr id="3" name="2 Marcador de contenido"/>
          <p:cNvSpPr>
            <a:spLocks noGrp="1"/>
          </p:cNvSpPr>
          <p:nvPr>
            <p:ph idx="1"/>
          </p:nvPr>
        </p:nvSpPr>
        <p:spPr>
          <a:xfrm>
            <a:off x="1043608" y="1600200"/>
            <a:ext cx="6840760" cy="4637112"/>
          </a:xfrm>
        </p:spPr>
        <p:txBody>
          <a:bodyPr>
            <a:normAutofit lnSpcReduction="10000"/>
          </a:bodyPr>
          <a:lstStyle/>
          <a:p>
            <a:pPr marL="137160" indent="0">
              <a:buNone/>
            </a:pPr>
            <a:r>
              <a:rPr lang="es-ES" dirty="0" smtClean="0">
                <a:solidFill>
                  <a:srgbClr val="002E15"/>
                </a:solidFill>
              </a:rPr>
              <a:t>No hay reglas para determinar la estabilidad de un núcleo, sin embargo, algunas consideraciones empíricas ayudan, por ejemplo,  las relaciones de neutrones a protones de núcleos estables aumentan cuando aumenta el número atómico.</a:t>
            </a:r>
          </a:p>
          <a:p>
            <a:pPr marL="137160" indent="0">
              <a:buNone/>
            </a:pPr>
            <a:r>
              <a:rPr lang="es-ES" dirty="0" smtClean="0">
                <a:solidFill>
                  <a:srgbClr val="002E15"/>
                </a:solidFill>
              </a:rPr>
              <a:t>El tipo de desintegración radiactiva que experimenta un radionúclido específico depende en gran medida de su relación de neutrones a protones, presentándose tres situaciones generales: </a:t>
            </a:r>
            <a:endParaRPr lang="es-MX" dirty="0">
              <a:solidFill>
                <a:srgbClr val="002E15"/>
              </a:solidFill>
            </a:endParaRPr>
          </a:p>
        </p:txBody>
      </p:sp>
    </p:spTree>
    <p:extLst>
      <p:ext uri="{BB962C8B-B14F-4D97-AF65-F5344CB8AC3E}">
        <p14:creationId xmlns:p14="http://schemas.microsoft.com/office/powerpoint/2010/main" val="195172095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620688"/>
            <a:ext cx="7128792" cy="5688632"/>
          </a:xfrm>
        </p:spPr>
        <p:txBody>
          <a:bodyPr/>
          <a:lstStyle/>
          <a:p>
            <a:r>
              <a:rPr lang="es-ES" dirty="0" smtClean="0">
                <a:solidFill>
                  <a:srgbClr val="002E15"/>
                </a:solidFill>
              </a:rPr>
              <a:t>Núcleos por arriba de la banda de  estabilidad, esto es, relaciones de neutrones a protones grandes. </a:t>
            </a:r>
          </a:p>
          <a:p>
            <a:r>
              <a:rPr lang="es-ES" dirty="0" smtClean="0">
                <a:solidFill>
                  <a:srgbClr val="002E15"/>
                </a:solidFill>
              </a:rPr>
              <a:t>Núcleos por debajo de la banda de estabilidad, es decir, relaciones de neutrones a protones pequeñas </a:t>
            </a:r>
          </a:p>
          <a:p>
            <a:r>
              <a:rPr lang="es-ES" dirty="0" smtClean="0">
                <a:solidFill>
                  <a:srgbClr val="002E15"/>
                </a:solidFill>
              </a:rPr>
              <a:t>Núcleos con números atómicos iguales o superiores a 84, núcleos pesados  localizados más allá del límite superior de la banda de estabilidad.</a:t>
            </a:r>
          </a:p>
        </p:txBody>
      </p:sp>
    </p:spTree>
    <p:extLst>
      <p:ext uri="{BB962C8B-B14F-4D97-AF65-F5344CB8AC3E}">
        <p14:creationId xmlns:p14="http://schemas.microsoft.com/office/powerpoint/2010/main" val="23195438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bajurtov.files.wordpress.com/2012/11/bomba-atomica-licorne.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779" y="531590"/>
            <a:ext cx="7823653" cy="5849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99585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photos1.blogger.com/blogger/4380/3009/1600/Imagen19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245127"/>
            <a:ext cx="5508104" cy="66117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42276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image.slidesharecdn.com/fisica-nuclear-5282/95/fisica-nuclear-12-728.jpg?cb=117973048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089" y="277559"/>
            <a:ext cx="8138359" cy="62477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396416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radiacioncosmica.aviacion.cl/images/radiacion.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285" y="404664"/>
            <a:ext cx="8527004" cy="61915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731599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lumMod val="50000"/>
                  </a:schemeClr>
                </a:solidFill>
              </a:rPr>
              <a:t>A manera de resumen</a:t>
            </a:r>
            <a:endParaRPr lang="es-MX" dirty="0">
              <a:solidFill>
                <a:schemeClr val="accent1">
                  <a:lumMod val="50000"/>
                </a:schemeClr>
              </a:solidFill>
            </a:endParaRPr>
          </a:p>
        </p:txBody>
      </p:sp>
      <p:sp>
        <p:nvSpPr>
          <p:cNvPr id="3" name="2 Marcador de contenido"/>
          <p:cNvSpPr>
            <a:spLocks noGrp="1"/>
          </p:cNvSpPr>
          <p:nvPr>
            <p:ph idx="1"/>
          </p:nvPr>
        </p:nvSpPr>
        <p:spPr/>
        <p:txBody>
          <a:bodyPr/>
          <a:lstStyle/>
          <a:p>
            <a:endParaRPr lang="es-MX"/>
          </a:p>
        </p:txBody>
      </p:sp>
    </p:spTree>
    <p:extLst>
      <p:ext uri="{BB962C8B-B14F-4D97-AF65-F5344CB8AC3E}">
        <p14:creationId xmlns:p14="http://schemas.microsoft.com/office/powerpoint/2010/main" val="98154351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1916832"/>
            <a:ext cx="6192688" cy="1143000"/>
          </a:xfrm>
        </p:spPr>
        <p:txBody>
          <a:bodyPr/>
          <a:lstStyle/>
          <a:p>
            <a:r>
              <a:rPr lang="es-ES" dirty="0" smtClean="0">
                <a:solidFill>
                  <a:schemeClr val="accent6">
                    <a:lumMod val="50000"/>
                  </a:schemeClr>
                </a:solidFill>
              </a:rPr>
              <a:t>Química nuclear</a:t>
            </a:r>
            <a:endParaRPr lang="es-MX" dirty="0">
              <a:solidFill>
                <a:schemeClr val="accent6">
                  <a:lumMod val="50000"/>
                </a:schemeClr>
              </a:solidFill>
            </a:endParaRPr>
          </a:p>
        </p:txBody>
      </p:sp>
      <p:sp>
        <p:nvSpPr>
          <p:cNvPr id="3" name="2 Marcador de contenido"/>
          <p:cNvSpPr>
            <a:spLocks noGrp="1"/>
          </p:cNvSpPr>
          <p:nvPr>
            <p:ph idx="1"/>
          </p:nvPr>
        </p:nvSpPr>
        <p:spPr>
          <a:xfrm>
            <a:off x="3059832" y="5085184"/>
            <a:ext cx="5626968" cy="1224176"/>
          </a:xfrm>
        </p:spPr>
        <p:txBody>
          <a:bodyPr>
            <a:normAutofit/>
          </a:bodyPr>
          <a:lstStyle/>
          <a:p>
            <a:pPr marL="137160" indent="0">
              <a:buNone/>
            </a:pPr>
            <a:r>
              <a:rPr lang="es-ES" sz="2400" dirty="0" smtClean="0">
                <a:solidFill>
                  <a:schemeClr val="accent6">
                    <a:lumMod val="50000"/>
                  </a:schemeClr>
                </a:solidFill>
              </a:rPr>
              <a:t>Dra. en Ed. Guadalupe Mirella Maya López</a:t>
            </a:r>
          </a:p>
          <a:p>
            <a:pPr marL="137160" indent="0">
              <a:buNone/>
            </a:pPr>
            <a:r>
              <a:rPr lang="es-ES" sz="2400" dirty="0" smtClean="0">
                <a:solidFill>
                  <a:schemeClr val="accent6">
                    <a:lumMod val="50000"/>
                  </a:schemeClr>
                </a:solidFill>
              </a:rPr>
              <a:t>Octubre, 2016</a:t>
            </a:r>
            <a:endParaRPr lang="es-MX" sz="2400" dirty="0">
              <a:solidFill>
                <a:schemeClr val="accent6">
                  <a:lumMod val="50000"/>
                </a:schemeClr>
              </a:solidFill>
            </a:endParaRPr>
          </a:p>
        </p:txBody>
      </p:sp>
    </p:spTree>
    <p:extLst>
      <p:ext uri="{BB962C8B-B14F-4D97-AF65-F5344CB8AC3E}">
        <p14:creationId xmlns:p14="http://schemas.microsoft.com/office/powerpoint/2010/main" val="10637774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300267319"/>
              </p:ext>
            </p:extLst>
          </p:nvPr>
        </p:nvGraphicFramePr>
        <p:xfrm>
          <a:off x="755576" y="332656"/>
          <a:ext cx="8064896" cy="5832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8" name="7 Conector recto"/>
          <p:cNvCxnSpPr/>
          <p:nvPr/>
        </p:nvCxnSpPr>
        <p:spPr>
          <a:xfrm flipV="1">
            <a:off x="5292080" y="3356992"/>
            <a:ext cx="0" cy="324036"/>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1259632" y="3356992"/>
            <a:ext cx="0" cy="1656184"/>
          </a:xfrm>
          <a:prstGeom prst="line">
            <a:avLst/>
          </a:prstGeom>
          <a:ln w="254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71574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88640"/>
            <a:ext cx="8301608" cy="634082"/>
          </a:xfrm>
        </p:spPr>
        <p:txBody>
          <a:bodyPr>
            <a:noAutofit/>
          </a:bodyPr>
          <a:lstStyle/>
          <a:p>
            <a:r>
              <a:rPr lang="es-ES" sz="3200" dirty="0" smtClean="0">
                <a:solidFill>
                  <a:schemeClr val="accent6">
                    <a:lumMod val="50000"/>
                  </a:schemeClr>
                </a:solidFill>
              </a:rPr>
              <a:t>Características </a:t>
            </a:r>
            <a:r>
              <a:rPr lang="es-ES" sz="3200" dirty="0" smtClean="0">
                <a:solidFill>
                  <a:schemeClr val="accent6">
                    <a:lumMod val="50000"/>
                  </a:schemeClr>
                </a:solidFill>
              </a:rPr>
              <a:t>de las partícula subatómicas</a:t>
            </a:r>
            <a:endParaRPr lang="es-MX" sz="3200" dirty="0">
              <a:solidFill>
                <a:schemeClr val="accent6">
                  <a:lumMod val="50000"/>
                </a:schemeClr>
              </a:solidFill>
            </a:endParaRPr>
          </a:p>
        </p:txBody>
      </p:sp>
      <p:sp>
        <p:nvSpPr>
          <p:cNvPr id="3" name="2 Marcador de contenido"/>
          <p:cNvSpPr>
            <a:spLocks noGrp="1"/>
          </p:cNvSpPr>
          <p:nvPr>
            <p:ph idx="1"/>
          </p:nvPr>
        </p:nvSpPr>
        <p:spPr>
          <a:xfrm>
            <a:off x="457200" y="1268760"/>
            <a:ext cx="8229600" cy="5184576"/>
          </a:xfrm>
        </p:spPr>
        <p:txBody>
          <a:bodyPr>
            <a:normAutofit lnSpcReduction="10000"/>
          </a:bodyPr>
          <a:lstStyle/>
          <a:p>
            <a:pPr>
              <a:buFont typeface="Wingdings" panose="05000000000000000000" pitchFamily="2" charset="2"/>
              <a:buChar char="v"/>
            </a:pPr>
            <a:r>
              <a:rPr lang="es-ES" dirty="0" smtClean="0">
                <a:solidFill>
                  <a:schemeClr val="accent6">
                    <a:lumMod val="50000"/>
                  </a:schemeClr>
                </a:solidFill>
              </a:rPr>
              <a:t>El número de protones define el elemento </a:t>
            </a:r>
          </a:p>
          <a:p>
            <a:pPr>
              <a:buFont typeface="Wingdings" panose="05000000000000000000" pitchFamily="2" charset="2"/>
              <a:buChar char="v"/>
            </a:pPr>
            <a:r>
              <a:rPr lang="es-ES" dirty="0" smtClean="0">
                <a:solidFill>
                  <a:schemeClr val="accent6">
                    <a:lumMod val="50000"/>
                  </a:schemeClr>
                </a:solidFill>
              </a:rPr>
              <a:t>Los protones y neutrones se localizan en el núcleo, por lo que se les denomina nucleones</a:t>
            </a:r>
          </a:p>
          <a:p>
            <a:pPr>
              <a:buFont typeface="Wingdings" panose="05000000000000000000" pitchFamily="2" charset="2"/>
              <a:buChar char="v"/>
            </a:pPr>
            <a:r>
              <a:rPr lang="es-ES" dirty="0" smtClean="0">
                <a:solidFill>
                  <a:schemeClr val="accent6">
                    <a:lumMod val="50000"/>
                  </a:schemeClr>
                </a:solidFill>
              </a:rPr>
              <a:t>Los protones y neutrones son responsables de la masa del átomo</a:t>
            </a:r>
          </a:p>
          <a:p>
            <a:pPr>
              <a:buFont typeface="Wingdings" panose="05000000000000000000" pitchFamily="2" charset="2"/>
              <a:buChar char="v"/>
            </a:pPr>
            <a:r>
              <a:rPr lang="es-ES" dirty="0" smtClean="0">
                <a:solidFill>
                  <a:schemeClr val="accent6">
                    <a:lumMod val="50000"/>
                  </a:schemeClr>
                </a:solidFill>
              </a:rPr>
              <a:t>El número de masa o número másico es el resultado de la suma de neutrones y protones </a:t>
            </a:r>
          </a:p>
          <a:p>
            <a:pPr>
              <a:buFont typeface="Wingdings" panose="05000000000000000000" pitchFamily="2" charset="2"/>
              <a:buChar char="v"/>
            </a:pPr>
            <a:r>
              <a:rPr lang="es-ES" dirty="0" smtClean="0">
                <a:solidFill>
                  <a:schemeClr val="accent6">
                    <a:lumMod val="50000"/>
                  </a:schemeClr>
                </a:solidFill>
              </a:rPr>
              <a:t>La masa del electrón es demasiado pequeña (1/1800) </a:t>
            </a:r>
          </a:p>
          <a:p>
            <a:pPr>
              <a:buFont typeface="Wingdings" panose="05000000000000000000" pitchFamily="2" charset="2"/>
              <a:buChar char="v"/>
            </a:pPr>
            <a:r>
              <a:rPr lang="es-ES" dirty="0" smtClean="0">
                <a:solidFill>
                  <a:schemeClr val="accent6">
                    <a:lumMod val="50000"/>
                  </a:schemeClr>
                </a:solidFill>
              </a:rPr>
              <a:t>Se pueden encontrar átomos de diferentes elementos con el mismo número de electrones </a:t>
            </a:r>
          </a:p>
        </p:txBody>
      </p:sp>
    </p:spTree>
    <p:extLst>
      <p:ext uri="{BB962C8B-B14F-4D97-AF65-F5344CB8AC3E}">
        <p14:creationId xmlns:p14="http://schemas.microsoft.com/office/powerpoint/2010/main" val="15798228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87624" y="1196752"/>
            <a:ext cx="7128792" cy="4929411"/>
          </a:xfrm>
        </p:spPr>
        <p:txBody>
          <a:bodyPr>
            <a:normAutofit/>
          </a:bodyPr>
          <a:lstStyle/>
          <a:p>
            <a:pPr>
              <a:buFont typeface="Wingdings" panose="05000000000000000000" pitchFamily="2" charset="2"/>
              <a:buChar char="v"/>
            </a:pPr>
            <a:r>
              <a:rPr lang="es-ES" sz="2800" dirty="0">
                <a:solidFill>
                  <a:schemeClr val="accent6">
                    <a:lumMod val="50000"/>
                  </a:schemeClr>
                </a:solidFill>
              </a:rPr>
              <a:t>Se pueden encontrar átomos de diferentes elementos con el mismo número de neutrones</a:t>
            </a:r>
          </a:p>
          <a:p>
            <a:pPr>
              <a:buFont typeface="Wingdings" panose="05000000000000000000" pitchFamily="2" charset="2"/>
              <a:buChar char="v"/>
            </a:pPr>
            <a:r>
              <a:rPr lang="es-ES" sz="2800" dirty="0">
                <a:solidFill>
                  <a:schemeClr val="accent6">
                    <a:lumMod val="50000"/>
                  </a:schemeClr>
                </a:solidFill>
              </a:rPr>
              <a:t>Existen átomos del mismo elemento con diferente número de neutrones </a:t>
            </a:r>
            <a:r>
              <a:rPr lang="es-ES" sz="2800" dirty="0" smtClean="0">
                <a:solidFill>
                  <a:schemeClr val="accent6">
                    <a:lumMod val="50000"/>
                  </a:schemeClr>
                </a:solidFill>
              </a:rPr>
              <a:t>(isótopos)</a:t>
            </a:r>
            <a:endParaRPr lang="es-ES" sz="2800" dirty="0">
              <a:solidFill>
                <a:schemeClr val="accent6">
                  <a:lumMod val="50000"/>
                </a:schemeClr>
              </a:solidFill>
            </a:endParaRPr>
          </a:p>
          <a:p>
            <a:pPr>
              <a:buFont typeface="Wingdings" panose="05000000000000000000" pitchFamily="2" charset="2"/>
              <a:buChar char="v"/>
            </a:pPr>
            <a:r>
              <a:rPr lang="es-ES" sz="2800" dirty="0">
                <a:solidFill>
                  <a:schemeClr val="accent6">
                    <a:lumMod val="50000"/>
                  </a:schemeClr>
                </a:solidFill>
              </a:rPr>
              <a:t>La masa atómica de un elemento es el resultado de la suma de las masas atómicas de los diferentes isótopos multiplicados por su porcentaje de abundancia</a:t>
            </a:r>
            <a:r>
              <a:rPr lang="es-ES" sz="2800" dirty="0" smtClean="0">
                <a:solidFill>
                  <a:schemeClr val="accent6">
                    <a:lumMod val="50000"/>
                  </a:schemeClr>
                </a:solidFill>
              </a:rPr>
              <a:t>.</a:t>
            </a:r>
            <a:endParaRPr lang="es-ES" sz="2800" dirty="0">
              <a:solidFill>
                <a:schemeClr val="accent6">
                  <a:lumMod val="50000"/>
                </a:schemeClr>
              </a:solidFill>
            </a:endParaRPr>
          </a:p>
        </p:txBody>
      </p:sp>
      <p:sp>
        <p:nvSpPr>
          <p:cNvPr id="5" name="1 Título"/>
          <p:cNvSpPr txBox="1">
            <a:spLocks/>
          </p:cNvSpPr>
          <p:nvPr/>
        </p:nvSpPr>
        <p:spPr>
          <a:xfrm>
            <a:off x="539552" y="332656"/>
            <a:ext cx="8301608" cy="634082"/>
          </a:xfrm>
          <a:prstGeom prst="rect">
            <a:avLst/>
          </a:prstGeom>
        </p:spPr>
        <p:txBody>
          <a:bodyPr vert="horz" lIns="91440" tIns="45720" rIns="91440" bIns="45720" rtlCol="0" anchor="b">
            <a:noAutofit/>
          </a:bodyPr>
          <a:lstStyle>
            <a:lvl1pPr algn="l" defTabSz="914400" rtl="0" eaLnBrk="1" latinLnBrk="0" hangingPunct="1">
              <a:spcBef>
                <a:spcPct val="0"/>
              </a:spcBef>
              <a:buNone/>
              <a:defRPr sz="7200" b="1" kern="1200" baseline="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a:lstStyle>
          <a:p>
            <a:r>
              <a:rPr lang="es-ES" sz="3200" dirty="0" smtClean="0">
                <a:solidFill>
                  <a:srgbClr val="600000"/>
                </a:solidFill>
              </a:rPr>
              <a:t>Características de las partícula subatómicas</a:t>
            </a:r>
            <a:endParaRPr lang="es-MX" sz="3200" dirty="0">
              <a:solidFill>
                <a:srgbClr val="600000"/>
              </a:solidFill>
            </a:endParaRPr>
          </a:p>
        </p:txBody>
      </p:sp>
    </p:spTree>
    <p:extLst>
      <p:ext uri="{BB962C8B-B14F-4D97-AF65-F5344CB8AC3E}">
        <p14:creationId xmlns:p14="http://schemas.microsoft.com/office/powerpoint/2010/main" val="17581777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34082"/>
          </a:xfrm>
        </p:spPr>
        <p:txBody>
          <a:bodyPr>
            <a:noAutofit/>
          </a:bodyPr>
          <a:lstStyle/>
          <a:p>
            <a:r>
              <a:rPr lang="es-ES" sz="3600" dirty="0" smtClean="0">
                <a:solidFill>
                  <a:srgbClr val="600000"/>
                </a:solidFill>
                <a:effectLst/>
              </a:rPr>
              <a:t>Ejercicio 1: completa el cuadro</a:t>
            </a:r>
            <a:endParaRPr lang="es-MX" sz="3600" dirty="0">
              <a:solidFill>
                <a:srgbClr val="600000"/>
              </a:solidFill>
              <a:effectLst/>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890591152"/>
              </p:ext>
            </p:extLst>
          </p:nvPr>
        </p:nvGraphicFramePr>
        <p:xfrm>
          <a:off x="755576" y="1124745"/>
          <a:ext cx="8208912" cy="4749800"/>
        </p:xfrm>
        <a:graphic>
          <a:graphicData uri="http://schemas.openxmlformats.org/drawingml/2006/table">
            <a:tbl>
              <a:tblPr>
                <a:tableStyleId>{5C22544A-7EE6-4342-B048-85BDC9FD1C3A}</a:tableStyleId>
              </a:tblPr>
              <a:tblGrid>
                <a:gridCol w="1941123"/>
                <a:gridCol w="1299237"/>
                <a:gridCol w="1440160"/>
                <a:gridCol w="1728192"/>
                <a:gridCol w="1800200"/>
              </a:tblGrid>
              <a:tr h="341996">
                <a:tc rowSpan="2">
                  <a:txBody>
                    <a:bodyPr/>
                    <a:lstStyle/>
                    <a:p>
                      <a:pPr algn="ctr">
                        <a:spcAft>
                          <a:spcPts val="0"/>
                        </a:spcAft>
                      </a:pPr>
                      <a:r>
                        <a:rPr lang="es-MX" sz="2400" dirty="0">
                          <a:effectLst/>
                        </a:rPr>
                        <a:t>Elemento</a:t>
                      </a:r>
                      <a:endParaRPr lang="es-MX" sz="2400" dirty="0">
                        <a:effectLst/>
                        <a:latin typeface="Times New Roman"/>
                        <a:ea typeface="Times New Roman"/>
                      </a:endParaRPr>
                    </a:p>
                  </a:txBody>
                  <a:tcPr marL="44450" marR="44450" marT="0" marB="0" anchor="ctr">
                    <a:solidFill>
                      <a:schemeClr val="accent1">
                        <a:lumMod val="40000"/>
                        <a:lumOff val="60000"/>
                      </a:schemeClr>
                    </a:solidFill>
                  </a:tcPr>
                </a:tc>
                <a:tc gridSpan="4">
                  <a:txBody>
                    <a:bodyPr/>
                    <a:lstStyle/>
                    <a:p>
                      <a:pPr algn="ctr">
                        <a:spcAft>
                          <a:spcPts val="0"/>
                        </a:spcAft>
                      </a:pPr>
                      <a:r>
                        <a:rPr lang="es-MX" sz="2400" dirty="0" smtClean="0">
                          <a:effectLst/>
                        </a:rPr>
                        <a:t>Número de</a:t>
                      </a:r>
                      <a:endParaRPr lang="es-MX" sz="2400" dirty="0">
                        <a:effectLst/>
                        <a:latin typeface="Times New Roman"/>
                        <a:ea typeface="Times New Roman"/>
                      </a:endParaRPr>
                    </a:p>
                  </a:txBody>
                  <a:tcPr marL="44450" marR="44450" marT="0" marB="0" anchor="ctr">
                    <a:solidFill>
                      <a:schemeClr val="accent1">
                        <a:lumMod val="40000"/>
                        <a:lumOff val="60000"/>
                      </a:schemeClr>
                    </a:solidFill>
                  </a:tcPr>
                </a:tc>
                <a:tc hMerge="1">
                  <a:txBody>
                    <a:bodyPr/>
                    <a:lstStyle/>
                    <a:p>
                      <a:endParaRPr lang="es-MX"/>
                    </a:p>
                  </a:txBody>
                  <a:tcPr/>
                </a:tc>
                <a:tc hMerge="1">
                  <a:txBody>
                    <a:bodyPr/>
                    <a:lstStyle/>
                    <a:p>
                      <a:endParaRPr lang="es-MX"/>
                    </a:p>
                  </a:txBody>
                  <a:tcPr/>
                </a:tc>
                <a:tc hMerge="1">
                  <a:txBody>
                    <a:bodyPr/>
                    <a:lstStyle/>
                    <a:p>
                      <a:endParaRPr lang="es-MX"/>
                    </a:p>
                  </a:txBody>
                  <a:tcPr/>
                </a:tc>
              </a:tr>
              <a:tr h="341996">
                <a:tc vMerge="1">
                  <a:txBody>
                    <a:bodyPr/>
                    <a:lstStyle/>
                    <a:p>
                      <a:endParaRPr lang="es-MX"/>
                    </a:p>
                  </a:txBody>
                  <a:tcPr/>
                </a:tc>
                <a:tc>
                  <a:txBody>
                    <a:bodyPr/>
                    <a:lstStyle/>
                    <a:p>
                      <a:pPr algn="ctr">
                        <a:spcAft>
                          <a:spcPts val="0"/>
                        </a:spcAft>
                      </a:pPr>
                      <a:r>
                        <a:rPr lang="es-MX" sz="2400" dirty="0">
                          <a:effectLst/>
                        </a:rPr>
                        <a:t>Protones</a:t>
                      </a:r>
                      <a:endParaRPr lang="es-MX" sz="2400" dirty="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lgn="ctr">
                        <a:spcAft>
                          <a:spcPts val="0"/>
                        </a:spcAft>
                      </a:pPr>
                      <a:r>
                        <a:rPr lang="es-MX" sz="2400" dirty="0">
                          <a:effectLst/>
                        </a:rPr>
                        <a:t>Electrones</a:t>
                      </a:r>
                      <a:endParaRPr lang="es-MX" sz="2400" dirty="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lgn="ctr">
                        <a:spcAft>
                          <a:spcPts val="0"/>
                        </a:spcAft>
                      </a:pPr>
                      <a:r>
                        <a:rPr lang="es-MX" sz="2400" dirty="0">
                          <a:effectLst/>
                        </a:rPr>
                        <a:t>Neutrones</a:t>
                      </a:r>
                      <a:endParaRPr lang="es-MX" sz="2400" dirty="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lgn="ctr">
                        <a:spcAft>
                          <a:spcPts val="0"/>
                        </a:spcAft>
                      </a:pPr>
                      <a:r>
                        <a:rPr lang="es-MX" sz="2400" dirty="0" smtClean="0">
                          <a:effectLst/>
                        </a:rPr>
                        <a:t>Masa </a:t>
                      </a:r>
                      <a:endParaRPr lang="es-MX" sz="2400" dirty="0">
                        <a:effectLst/>
                        <a:latin typeface="Times New Roman"/>
                        <a:ea typeface="Times New Roman"/>
                      </a:endParaRPr>
                    </a:p>
                  </a:txBody>
                  <a:tcPr marL="44450" marR="44450" marT="0" marB="0" anchor="ctr">
                    <a:solidFill>
                      <a:schemeClr val="accent1">
                        <a:lumMod val="40000"/>
                        <a:lumOff val="60000"/>
                      </a:schemeClr>
                    </a:solidFill>
                  </a:tcPr>
                </a:tc>
              </a:tr>
              <a:tr h="344007">
                <a:tc>
                  <a:txBody>
                    <a:bodyPr/>
                    <a:lstStyle/>
                    <a:p>
                      <a:pPr algn="r">
                        <a:spcAft>
                          <a:spcPts val="0"/>
                        </a:spcAft>
                      </a:pPr>
                      <a:r>
                        <a:rPr lang="es-MX" sz="2200" dirty="0" smtClean="0">
                          <a:effectLst/>
                        </a:rPr>
                        <a:t>Silicio-28</a:t>
                      </a:r>
                      <a:endParaRPr lang="es-MX" sz="2200" dirty="0">
                        <a:effectLst/>
                        <a:latin typeface="Times New Roman"/>
                        <a:ea typeface="Times New Roman"/>
                      </a:endParaRPr>
                    </a:p>
                  </a:txBody>
                  <a:tcPr marL="44450" marR="44450" marT="0" marB="0">
                    <a:solidFill>
                      <a:schemeClr val="accent1">
                        <a:lumMod val="40000"/>
                        <a:lumOff val="60000"/>
                      </a:schemeClr>
                    </a:solidFill>
                  </a:tcPr>
                </a:tc>
                <a:tc>
                  <a:txBody>
                    <a:bodyPr/>
                    <a:lstStyle/>
                    <a:p>
                      <a:pP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lgn="ct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spcAft>
                          <a:spcPts val="0"/>
                        </a:spcAft>
                      </a:pPr>
                      <a:r>
                        <a:rPr lang="es-MX" sz="2400" dirty="0">
                          <a:effectLst/>
                        </a:rPr>
                        <a:t> </a:t>
                      </a:r>
                      <a:endParaRPr lang="es-MX" sz="2400" dirty="0">
                        <a:effectLst/>
                        <a:latin typeface="Times New Roman"/>
                        <a:ea typeface="Times New Roman"/>
                      </a:endParaRPr>
                    </a:p>
                  </a:txBody>
                  <a:tcPr marL="44450" marR="44450" marT="0" marB="0" anchor="ctr">
                    <a:solidFill>
                      <a:schemeClr val="accent1">
                        <a:lumMod val="40000"/>
                        <a:lumOff val="60000"/>
                      </a:schemeClr>
                    </a:solidFill>
                  </a:tcPr>
                </a:tc>
              </a:tr>
              <a:tr h="404428">
                <a:tc>
                  <a:txBody>
                    <a:bodyPr/>
                    <a:lstStyle/>
                    <a:p>
                      <a:pPr algn="r">
                        <a:spcAft>
                          <a:spcPts val="0"/>
                        </a:spcAft>
                      </a:pPr>
                      <a:r>
                        <a:rPr lang="es-MX" sz="2200" baseline="30000" dirty="0" smtClean="0">
                          <a:effectLst/>
                        </a:rPr>
                        <a:t>198</a:t>
                      </a:r>
                      <a:r>
                        <a:rPr lang="es-MX" sz="2200" baseline="0" dirty="0" smtClean="0">
                          <a:effectLst/>
                        </a:rPr>
                        <a:t> Hg</a:t>
                      </a:r>
                      <a:endParaRPr lang="es-MX" sz="2200" dirty="0">
                        <a:effectLst/>
                        <a:latin typeface="Times New Roman"/>
                        <a:ea typeface="Times New Roman"/>
                      </a:endParaRPr>
                    </a:p>
                  </a:txBody>
                  <a:tcPr marL="44450" marR="44450" marT="0" marB="0">
                    <a:solidFill>
                      <a:schemeClr val="accent1">
                        <a:lumMod val="40000"/>
                        <a:lumOff val="60000"/>
                      </a:schemeClr>
                    </a:solidFill>
                  </a:tcPr>
                </a:tc>
                <a:tc>
                  <a:txBody>
                    <a:bodyPr/>
                    <a:lstStyle/>
                    <a:p>
                      <a:pP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lgn="ct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spcAft>
                          <a:spcPts val="0"/>
                        </a:spcAft>
                      </a:pPr>
                      <a:r>
                        <a:rPr lang="es-MX" sz="2400" dirty="0">
                          <a:effectLst/>
                        </a:rPr>
                        <a:t> </a:t>
                      </a:r>
                      <a:endParaRPr lang="es-MX" sz="2400" dirty="0">
                        <a:effectLst/>
                        <a:latin typeface="Times New Roman"/>
                        <a:ea typeface="Times New Roman"/>
                      </a:endParaRPr>
                    </a:p>
                  </a:txBody>
                  <a:tcPr marL="44450" marR="44450" marT="0" marB="0" anchor="ctr">
                    <a:solidFill>
                      <a:schemeClr val="accent1">
                        <a:lumMod val="40000"/>
                        <a:lumOff val="60000"/>
                      </a:schemeClr>
                    </a:solidFill>
                  </a:tcPr>
                </a:tc>
              </a:tr>
              <a:tr h="409300">
                <a:tc>
                  <a:txBody>
                    <a:bodyPr/>
                    <a:lstStyle/>
                    <a:p>
                      <a:pPr algn="r">
                        <a:spcAft>
                          <a:spcPts val="0"/>
                        </a:spcAft>
                      </a:pPr>
                      <a:r>
                        <a:rPr lang="es-MX" sz="2200" baseline="30000" dirty="0" smtClean="0">
                          <a:effectLst/>
                        </a:rPr>
                        <a:t>200</a:t>
                      </a:r>
                      <a:r>
                        <a:rPr lang="es-MX" sz="2200" dirty="0" smtClean="0">
                          <a:effectLst/>
                        </a:rPr>
                        <a:t>Hg</a:t>
                      </a:r>
                      <a:endParaRPr lang="es-MX" sz="2200" dirty="0">
                        <a:effectLst/>
                        <a:latin typeface="Times New Roman"/>
                        <a:ea typeface="Times New Roman"/>
                      </a:endParaRPr>
                    </a:p>
                  </a:txBody>
                  <a:tcPr marL="44450" marR="44450" marT="0" marB="0">
                    <a:solidFill>
                      <a:schemeClr val="accent1">
                        <a:lumMod val="40000"/>
                        <a:lumOff val="60000"/>
                      </a:schemeClr>
                    </a:solidFill>
                  </a:tcPr>
                </a:tc>
                <a:tc>
                  <a:txBody>
                    <a:bodyPr/>
                    <a:lstStyle/>
                    <a:p>
                      <a:pPr>
                        <a:spcAft>
                          <a:spcPts val="0"/>
                        </a:spcAft>
                      </a:pPr>
                      <a:r>
                        <a:rPr lang="es-MX" sz="2400" dirty="0">
                          <a:effectLst/>
                        </a:rPr>
                        <a:t> </a:t>
                      </a:r>
                      <a:endParaRPr lang="es-MX" sz="2400" dirty="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lgn="ct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spcAft>
                          <a:spcPts val="0"/>
                        </a:spcAft>
                      </a:pPr>
                      <a:r>
                        <a:rPr lang="es-MX" sz="2400" dirty="0">
                          <a:effectLst/>
                        </a:rPr>
                        <a:t> </a:t>
                      </a:r>
                      <a:endParaRPr lang="es-MX" sz="2400" dirty="0">
                        <a:effectLst/>
                        <a:latin typeface="Times New Roman"/>
                        <a:ea typeface="Times New Roman"/>
                      </a:endParaRPr>
                    </a:p>
                  </a:txBody>
                  <a:tcPr marL="44450" marR="44450" marT="0" marB="0" anchor="ctr">
                    <a:solidFill>
                      <a:schemeClr val="accent1">
                        <a:lumMod val="40000"/>
                        <a:lumOff val="60000"/>
                      </a:schemeClr>
                    </a:solidFill>
                  </a:tcPr>
                </a:tc>
              </a:tr>
              <a:tr h="402479">
                <a:tc>
                  <a:txBody>
                    <a:bodyPr/>
                    <a:lstStyle/>
                    <a:p>
                      <a:pPr algn="r">
                        <a:spcAft>
                          <a:spcPts val="0"/>
                        </a:spcAft>
                      </a:pPr>
                      <a:r>
                        <a:rPr lang="es-MX" sz="2200" baseline="30000" dirty="0" smtClean="0">
                          <a:effectLst/>
                        </a:rPr>
                        <a:t>47</a:t>
                      </a:r>
                      <a:r>
                        <a:rPr lang="es-MX" sz="2200" dirty="0" smtClean="0">
                          <a:effectLst/>
                        </a:rPr>
                        <a:t>Cr</a:t>
                      </a:r>
                      <a:endParaRPr lang="es-MX" sz="2200" dirty="0">
                        <a:effectLst/>
                        <a:latin typeface="Times New Roman"/>
                        <a:ea typeface="Times New Roman"/>
                      </a:endParaRPr>
                    </a:p>
                  </a:txBody>
                  <a:tcPr marL="44450" marR="44450" marT="0" marB="0">
                    <a:solidFill>
                      <a:schemeClr val="accent1">
                        <a:lumMod val="40000"/>
                        <a:lumOff val="60000"/>
                      </a:schemeClr>
                    </a:solidFill>
                  </a:tcPr>
                </a:tc>
                <a:tc>
                  <a:txBody>
                    <a:bodyPr/>
                    <a:lstStyle/>
                    <a:p>
                      <a:pP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lgn="ctr">
                        <a:spcAft>
                          <a:spcPts val="0"/>
                        </a:spcAft>
                      </a:pPr>
                      <a:r>
                        <a:rPr lang="es-MX" sz="2400" dirty="0">
                          <a:effectLst/>
                        </a:rPr>
                        <a:t> </a:t>
                      </a:r>
                      <a:endParaRPr lang="es-MX" sz="2400" dirty="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spcAft>
                          <a:spcPts val="0"/>
                        </a:spcAft>
                      </a:pPr>
                      <a:r>
                        <a:rPr lang="es-MX" sz="2400" dirty="0">
                          <a:effectLst/>
                        </a:rPr>
                        <a:t> </a:t>
                      </a:r>
                      <a:endParaRPr lang="es-MX" sz="2400" dirty="0">
                        <a:effectLst/>
                        <a:latin typeface="Times New Roman"/>
                        <a:ea typeface="Times New Roman"/>
                      </a:endParaRPr>
                    </a:p>
                  </a:txBody>
                  <a:tcPr marL="44450" marR="44450" marT="0" marB="0" anchor="ctr">
                    <a:solidFill>
                      <a:schemeClr val="accent1">
                        <a:lumMod val="40000"/>
                        <a:lumOff val="60000"/>
                      </a:schemeClr>
                    </a:solidFill>
                  </a:tcPr>
                </a:tc>
              </a:tr>
              <a:tr h="408326">
                <a:tc>
                  <a:txBody>
                    <a:bodyPr/>
                    <a:lstStyle/>
                    <a:p>
                      <a:pPr algn="r">
                        <a:spcAft>
                          <a:spcPts val="0"/>
                        </a:spcAft>
                      </a:pPr>
                      <a:r>
                        <a:rPr lang="es-MX" sz="2200" baseline="30000" dirty="0">
                          <a:effectLst/>
                        </a:rPr>
                        <a:t>123</a:t>
                      </a:r>
                      <a:r>
                        <a:rPr lang="es-MX" sz="2200" dirty="0">
                          <a:effectLst/>
                        </a:rPr>
                        <a:t>Sb</a:t>
                      </a:r>
                      <a:endParaRPr lang="es-MX" sz="2200" dirty="0">
                        <a:effectLst/>
                        <a:latin typeface="Times New Roman"/>
                        <a:ea typeface="Times New Roman"/>
                      </a:endParaRPr>
                    </a:p>
                  </a:txBody>
                  <a:tcPr marL="44450" marR="44450" marT="0" marB="0">
                    <a:solidFill>
                      <a:schemeClr val="accent1">
                        <a:lumMod val="40000"/>
                        <a:lumOff val="60000"/>
                      </a:schemeClr>
                    </a:solidFill>
                  </a:tcPr>
                </a:tc>
                <a:tc>
                  <a:txBody>
                    <a:bodyPr/>
                    <a:lstStyle/>
                    <a:p>
                      <a:pP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lgn="ct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spcAft>
                          <a:spcPts val="0"/>
                        </a:spcAft>
                      </a:pPr>
                      <a:r>
                        <a:rPr lang="es-MX" sz="2400" dirty="0">
                          <a:effectLst/>
                        </a:rPr>
                        <a:t> </a:t>
                      </a:r>
                      <a:endParaRPr lang="es-MX" sz="2400" dirty="0">
                        <a:effectLst/>
                        <a:latin typeface="Times New Roman"/>
                        <a:ea typeface="Times New Roman"/>
                      </a:endParaRPr>
                    </a:p>
                  </a:txBody>
                  <a:tcPr marL="44450" marR="44450" marT="0" marB="0" anchor="ctr">
                    <a:solidFill>
                      <a:schemeClr val="accent1">
                        <a:lumMod val="40000"/>
                        <a:lumOff val="60000"/>
                      </a:schemeClr>
                    </a:solidFill>
                  </a:tcPr>
                </a:tc>
              </a:tr>
              <a:tr h="400530">
                <a:tc>
                  <a:txBody>
                    <a:bodyPr/>
                    <a:lstStyle/>
                    <a:p>
                      <a:pPr algn="r">
                        <a:spcAft>
                          <a:spcPts val="0"/>
                        </a:spcAft>
                      </a:pPr>
                      <a:r>
                        <a:rPr lang="es-MX" sz="2200" dirty="0">
                          <a:effectLst/>
                        </a:rPr>
                        <a:t>Carbono-12</a:t>
                      </a:r>
                      <a:endParaRPr lang="es-MX" sz="2200" dirty="0">
                        <a:effectLst/>
                        <a:latin typeface="Times New Roman"/>
                        <a:ea typeface="Times New Roman"/>
                      </a:endParaRPr>
                    </a:p>
                  </a:txBody>
                  <a:tcPr marL="44450" marR="44450" marT="0" marB="0">
                    <a:solidFill>
                      <a:schemeClr val="accent1">
                        <a:lumMod val="40000"/>
                        <a:lumOff val="60000"/>
                      </a:schemeClr>
                    </a:solidFill>
                  </a:tcPr>
                </a:tc>
                <a:tc>
                  <a:txBody>
                    <a:bodyPr/>
                    <a:lstStyle/>
                    <a:p>
                      <a:pPr>
                        <a:spcAft>
                          <a:spcPts val="0"/>
                        </a:spcAft>
                      </a:pPr>
                      <a:r>
                        <a:rPr lang="es-MX" sz="2400" dirty="0">
                          <a:effectLst/>
                        </a:rPr>
                        <a:t> </a:t>
                      </a:r>
                      <a:endParaRPr lang="es-MX" sz="2400" dirty="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lgn="ct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spcAft>
                          <a:spcPts val="0"/>
                        </a:spcAft>
                      </a:pPr>
                      <a:r>
                        <a:rPr lang="es-MX" sz="2400" dirty="0">
                          <a:effectLst/>
                        </a:rPr>
                        <a:t> </a:t>
                      </a:r>
                      <a:endParaRPr lang="es-MX" sz="2400" dirty="0">
                        <a:effectLst/>
                        <a:latin typeface="Times New Roman"/>
                        <a:ea typeface="Times New Roman"/>
                      </a:endParaRPr>
                    </a:p>
                  </a:txBody>
                  <a:tcPr marL="44450" marR="44450" marT="0" marB="0" anchor="ctr">
                    <a:solidFill>
                      <a:schemeClr val="accent1">
                        <a:lumMod val="40000"/>
                        <a:lumOff val="60000"/>
                      </a:schemeClr>
                    </a:solidFill>
                  </a:tcPr>
                </a:tc>
              </a:tr>
              <a:tr h="406377">
                <a:tc>
                  <a:txBody>
                    <a:bodyPr/>
                    <a:lstStyle/>
                    <a:p>
                      <a:pPr algn="r">
                        <a:spcAft>
                          <a:spcPts val="0"/>
                        </a:spcAft>
                      </a:pPr>
                      <a:r>
                        <a:rPr lang="es-MX" sz="2200" baseline="30000" dirty="0">
                          <a:effectLst/>
                        </a:rPr>
                        <a:t>14</a:t>
                      </a:r>
                      <a:r>
                        <a:rPr lang="es-MX" sz="2200" dirty="0">
                          <a:effectLst/>
                        </a:rPr>
                        <a:t>C</a:t>
                      </a:r>
                      <a:endParaRPr lang="es-MX" sz="2200" dirty="0">
                        <a:effectLst/>
                        <a:latin typeface="Times New Roman"/>
                        <a:ea typeface="Times New Roman"/>
                      </a:endParaRPr>
                    </a:p>
                  </a:txBody>
                  <a:tcPr marL="44450" marR="44450" marT="0" marB="0">
                    <a:solidFill>
                      <a:schemeClr val="accent1">
                        <a:lumMod val="40000"/>
                        <a:lumOff val="60000"/>
                      </a:schemeClr>
                    </a:solidFill>
                  </a:tcPr>
                </a:tc>
                <a:tc>
                  <a:txBody>
                    <a:bodyPr/>
                    <a:lstStyle/>
                    <a:p>
                      <a:pPr>
                        <a:spcAft>
                          <a:spcPts val="0"/>
                        </a:spcAft>
                      </a:pPr>
                      <a:r>
                        <a:rPr lang="es-MX" sz="2400" dirty="0">
                          <a:effectLst/>
                        </a:rPr>
                        <a:t> </a:t>
                      </a:r>
                      <a:endParaRPr lang="es-MX" sz="2400" dirty="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lgn="ct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spcAft>
                          <a:spcPts val="0"/>
                        </a:spcAft>
                      </a:pPr>
                      <a:r>
                        <a:rPr lang="es-MX" sz="2400" dirty="0">
                          <a:effectLst/>
                        </a:rPr>
                        <a:t> </a:t>
                      </a:r>
                      <a:endParaRPr lang="es-MX" sz="2400" dirty="0">
                        <a:effectLst/>
                        <a:latin typeface="Times New Roman"/>
                        <a:ea typeface="Times New Roman"/>
                      </a:endParaRPr>
                    </a:p>
                  </a:txBody>
                  <a:tcPr marL="44450" marR="44450" marT="0" marB="0" anchor="ctr">
                    <a:solidFill>
                      <a:schemeClr val="accent1">
                        <a:lumMod val="40000"/>
                        <a:lumOff val="60000"/>
                      </a:schemeClr>
                    </a:solidFill>
                  </a:tcPr>
                </a:tc>
              </a:tr>
              <a:tr h="412224">
                <a:tc>
                  <a:txBody>
                    <a:bodyPr/>
                    <a:lstStyle/>
                    <a:p>
                      <a:pPr algn="r">
                        <a:spcAft>
                          <a:spcPts val="0"/>
                        </a:spcAft>
                      </a:pPr>
                      <a:r>
                        <a:rPr lang="es-MX" sz="2200" dirty="0" smtClean="0">
                          <a:effectLst/>
                        </a:rPr>
                        <a:t>Estroncio-90</a:t>
                      </a:r>
                      <a:endParaRPr lang="es-MX" sz="2200" dirty="0">
                        <a:effectLst/>
                        <a:latin typeface="Times New Roman"/>
                        <a:ea typeface="Times New Roman"/>
                      </a:endParaRPr>
                    </a:p>
                  </a:txBody>
                  <a:tcPr marL="44450" marR="44450" marT="0" marB="0">
                    <a:solidFill>
                      <a:schemeClr val="accent1">
                        <a:lumMod val="40000"/>
                        <a:lumOff val="60000"/>
                      </a:schemeClr>
                    </a:solidFill>
                  </a:tcPr>
                </a:tc>
                <a:tc>
                  <a:txBody>
                    <a:bodyPr/>
                    <a:lstStyle/>
                    <a:p>
                      <a:pPr>
                        <a:spcAft>
                          <a:spcPts val="0"/>
                        </a:spcAft>
                      </a:pPr>
                      <a:r>
                        <a:rPr lang="es-MX" sz="2400" dirty="0">
                          <a:effectLst/>
                        </a:rPr>
                        <a:t> </a:t>
                      </a:r>
                      <a:endParaRPr lang="es-MX" sz="2400" dirty="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lgn="ct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spcAft>
                          <a:spcPts val="0"/>
                        </a:spcAft>
                      </a:pPr>
                      <a:r>
                        <a:rPr lang="es-MX" sz="2400" dirty="0">
                          <a:effectLst/>
                        </a:rPr>
                        <a:t> </a:t>
                      </a:r>
                      <a:endParaRPr lang="es-MX" sz="2400" dirty="0">
                        <a:effectLst/>
                        <a:latin typeface="Times New Roman"/>
                        <a:ea typeface="Times New Roman"/>
                      </a:endParaRPr>
                    </a:p>
                  </a:txBody>
                  <a:tcPr marL="44450" marR="44450" marT="0" marB="0" anchor="ctr">
                    <a:solidFill>
                      <a:schemeClr val="accent1">
                        <a:lumMod val="40000"/>
                        <a:lumOff val="60000"/>
                      </a:schemeClr>
                    </a:solidFill>
                  </a:tcPr>
                </a:tc>
              </a:tr>
              <a:tr h="404428">
                <a:tc>
                  <a:txBody>
                    <a:bodyPr/>
                    <a:lstStyle/>
                    <a:p>
                      <a:pPr algn="r">
                        <a:spcAft>
                          <a:spcPts val="0"/>
                        </a:spcAft>
                      </a:pPr>
                      <a:r>
                        <a:rPr lang="es-MX" sz="2200" baseline="30000" dirty="0">
                          <a:effectLst/>
                        </a:rPr>
                        <a:t>16</a:t>
                      </a:r>
                      <a:r>
                        <a:rPr lang="es-MX" sz="2200" dirty="0">
                          <a:effectLst/>
                        </a:rPr>
                        <a:t>O</a:t>
                      </a:r>
                      <a:endParaRPr lang="es-MX" sz="2200" dirty="0">
                        <a:effectLst/>
                        <a:latin typeface="Times New Roman"/>
                        <a:ea typeface="Times New Roman"/>
                      </a:endParaRPr>
                    </a:p>
                  </a:txBody>
                  <a:tcPr marL="44450" marR="44450" marT="0" marB="0">
                    <a:solidFill>
                      <a:schemeClr val="accent1">
                        <a:lumMod val="40000"/>
                        <a:lumOff val="60000"/>
                      </a:schemeClr>
                    </a:solidFill>
                  </a:tcPr>
                </a:tc>
                <a:tc>
                  <a:txBody>
                    <a:bodyPr/>
                    <a:lstStyle/>
                    <a:p>
                      <a:pP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lgn="ct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spcAft>
                          <a:spcPts val="0"/>
                        </a:spcAft>
                      </a:pPr>
                      <a:r>
                        <a:rPr lang="es-MX" sz="2400" dirty="0">
                          <a:effectLst/>
                        </a:rPr>
                        <a:t> </a:t>
                      </a:r>
                      <a:endParaRPr lang="es-MX" sz="2400" dirty="0">
                        <a:effectLst/>
                        <a:latin typeface="Times New Roman"/>
                        <a:ea typeface="Times New Roman"/>
                      </a:endParaRPr>
                    </a:p>
                  </a:txBody>
                  <a:tcPr marL="44450" marR="44450" marT="0" marB="0" anchor="ctr">
                    <a:solidFill>
                      <a:schemeClr val="accent1">
                        <a:lumMod val="40000"/>
                        <a:lumOff val="60000"/>
                      </a:schemeClr>
                    </a:solidFill>
                  </a:tcPr>
                </a:tc>
              </a:tr>
              <a:tr h="404428">
                <a:tc>
                  <a:txBody>
                    <a:bodyPr/>
                    <a:lstStyle/>
                    <a:p>
                      <a:pPr algn="r">
                        <a:spcAft>
                          <a:spcPts val="0"/>
                        </a:spcAft>
                      </a:pPr>
                      <a:r>
                        <a:rPr lang="es-MX" sz="2200" dirty="0">
                          <a:effectLst/>
                        </a:rPr>
                        <a:t>Magnesio-24</a:t>
                      </a:r>
                      <a:endParaRPr lang="es-MX" sz="2200" dirty="0">
                        <a:effectLst/>
                        <a:latin typeface="Times New Roman"/>
                        <a:ea typeface="Times New Roman"/>
                      </a:endParaRPr>
                    </a:p>
                  </a:txBody>
                  <a:tcPr marL="44450" marR="44450" marT="0" marB="0">
                    <a:solidFill>
                      <a:schemeClr val="accent1">
                        <a:lumMod val="40000"/>
                        <a:lumOff val="60000"/>
                      </a:schemeClr>
                    </a:solidFill>
                  </a:tcPr>
                </a:tc>
                <a:tc>
                  <a:txBody>
                    <a:bodyPr/>
                    <a:lstStyle/>
                    <a:p>
                      <a:pP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lgn="ct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spcAft>
                          <a:spcPts val="0"/>
                        </a:spcAft>
                      </a:pPr>
                      <a:r>
                        <a:rPr lang="es-MX" sz="2400">
                          <a:effectLst/>
                        </a:rPr>
                        <a:t> </a:t>
                      </a:r>
                      <a:endParaRPr lang="es-MX" sz="2400">
                        <a:effectLst/>
                        <a:latin typeface="Times New Roman"/>
                        <a:ea typeface="Times New Roman"/>
                      </a:endParaRPr>
                    </a:p>
                  </a:txBody>
                  <a:tcPr marL="44450" marR="44450" marT="0" marB="0" anchor="ctr">
                    <a:solidFill>
                      <a:schemeClr val="accent1">
                        <a:lumMod val="40000"/>
                        <a:lumOff val="60000"/>
                      </a:schemeClr>
                    </a:solidFill>
                  </a:tcPr>
                </a:tc>
                <a:tc>
                  <a:txBody>
                    <a:bodyPr/>
                    <a:lstStyle/>
                    <a:p>
                      <a:pPr>
                        <a:spcAft>
                          <a:spcPts val="0"/>
                        </a:spcAft>
                      </a:pPr>
                      <a:r>
                        <a:rPr lang="es-MX" sz="2400" dirty="0">
                          <a:effectLst/>
                        </a:rPr>
                        <a:t> </a:t>
                      </a:r>
                      <a:endParaRPr lang="es-MX" sz="2400" dirty="0">
                        <a:effectLst/>
                        <a:latin typeface="Times New Roman"/>
                        <a:ea typeface="Times New Roman"/>
                      </a:endParaRPr>
                    </a:p>
                  </a:txBody>
                  <a:tcPr marL="44450" marR="44450" marT="0" marB="0" anchor="ctr">
                    <a:solidFill>
                      <a:schemeClr val="accent1">
                        <a:lumMod val="40000"/>
                        <a:lumOff val="60000"/>
                      </a:schemeClr>
                    </a:solidFill>
                  </a:tcPr>
                </a:tc>
              </a:tr>
            </a:tbl>
          </a:graphicData>
        </a:graphic>
      </p:graphicFrame>
    </p:spTree>
    <p:extLst>
      <p:ext uri="{BB962C8B-B14F-4D97-AF65-F5344CB8AC3E}">
        <p14:creationId xmlns:p14="http://schemas.microsoft.com/office/powerpoint/2010/main" val="9552044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3970784" cy="706090"/>
          </a:xfrm>
        </p:spPr>
        <p:txBody>
          <a:bodyPr>
            <a:normAutofit/>
          </a:bodyPr>
          <a:lstStyle/>
          <a:p>
            <a:r>
              <a:rPr lang="es-ES" sz="3600" dirty="0" smtClean="0">
                <a:solidFill>
                  <a:srgbClr val="600000"/>
                </a:solidFill>
              </a:rPr>
              <a:t>Ejercicio 2: </a:t>
            </a:r>
            <a:endParaRPr lang="es-MX" sz="3600" dirty="0">
              <a:solidFill>
                <a:srgbClr val="600000"/>
              </a:solidFill>
            </a:endParaRPr>
          </a:p>
        </p:txBody>
      </p:sp>
      <p:sp>
        <p:nvSpPr>
          <p:cNvPr id="3" name="2 Marcador de contenido"/>
          <p:cNvSpPr>
            <a:spLocks noGrp="1"/>
          </p:cNvSpPr>
          <p:nvPr>
            <p:ph idx="1"/>
          </p:nvPr>
        </p:nvSpPr>
        <p:spPr>
          <a:xfrm>
            <a:off x="683568" y="1412776"/>
            <a:ext cx="7467600" cy="4419600"/>
          </a:xfrm>
        </p:spPr>
        <p:txBody>
          <a:bodyPr>
            <a:normAutofit/>
          </a:bodyPr>
          <a:lstStyle/>
          <a:p>
            <a:pPr marL="0" indent="0">
              <a:buNone/>
            </a:pPr>
            <a:r>
              <a:rPr lang="es-ES" dirty="0" smtClean="0"/>
              <a:t>	</a:t>
            </a:r>
            <a:r>
              <a:rPr lang="es-ES" dirty="0" smtClean="0">
                <a:solidFill>
                  <a:srgbClr val="600000"/>
                </a:solidFill>
              </a:rPr>
              <a:t>En cada caso, identifica </a:t>
            </a:r>
            <a:r>
              <a:rPr lang="es-ES" dirty="0">
                <a:solidFill>
                  <a:srgbClr val="600000"/>
                </a:solidFill>
              </a:rPr>
              <a:t>el </a:t>
            </a:r>
            <a:r>
              <a:rPr lang="es-ES" dirty="0" smtClean="0">
                <a:solidFill>
                  <a:srgbClr val="600000"/>
                </a:solidFill>
              </a:rPr>
              <a:t>elemento </a:t>
            </a:r>
            <a:r>
              <a:rPr lang="es-ES" dirty="0" smtClean="0">
                <a:solidFill>
                  <a:srgbClr val="600000"/>
                </a:solidFill>
              </a:rPr>
              <a:t>:</a:t>
            </a:r>
            <a:endParaRPr lang="es-ES" dirty="0" smtClean="0">
              <a:solidFill>
                <a:srgbClr val="600000"/>
              </a:solidFill>
            </a:endParaRPr>
          </a:p>
          <a:p>
            <a:pPr marL="0" indent="0">
              <a:buNone/>
            </a:pPr>
            <a:endParaRPr lang="es-ES" dirty="0" smtClean="0">
              <a:solidFill>
                <a:srgbClr val="600000"/>
              </a:solidFill>
            </a:endParaRPr>
          </a:p>
          <a:p>
            <a:pPr>
              <a:buFont typeface="Wingdings" panose="05000000000000000000" pitchFamily="2" charset="2"/>
              <a:buChar char="v"/>
            </a:pPr>
            <a:r>
              <a:rPr lang="es-ES" dirty="0" smtClean="0">
                <a:solidFill>
                  <a:srgbClr val="600000"/>
                </a:solidFill>
              </a:rPr>
              <a:t> El número de masa de un átomo es 234 y el átomo tiene 60% más neutrones que protones</a:t>
            </a:r>
          </a:p>
          <a:p>
            <a:pPr>
              <a:buFont typeface="Wingdings" panose="05000000000000000000" pitchFamily="2" charset="2"/>
              <a:buChar char="v"/>
            </a:pPr>
            <a:r>
              <a:rPr lang="es-ES" dirty="0" smtClean="0">
                <a:solidFill>
                  <a:srgbClr val="600000"/>
                </a:solidFill>
              </a:rPr>
              <a:t> Un ion con carga 2+ tiene 10% más protones que electrones</a:t>
            </a:r>
          </a:p>
          <a:p>
            <a:pPr>
              <a:buFont typeface="Wingdings" panose="05000000000000000000" pitchFamily="2" charset="2"/>
              <a:buChar char="v"/>
            </a:pPr>
            <a:r>
              <a:rPr lang="es-ES" dirty="0" smtClean="0">
                <a:solidFill>
                  <a:srgbClr val="600000"/>
                </a:solidFill>
              </a:rPr>
              <a:t>Un isótopo con número de masa 38 tiene dos neutrones más que protones </a:t>
            </a:r>
            <a:endParaRPr lang="es-MX" dirty="0">
              <a:solidFill>
                <a:srgbClr val="600000"/>
              </a:solidFill>
            </a:endParaRPr>
          </a:p>
        </p:txBody>
      </p:sp>
    </p:spTree>
    <p:extLst>
      <p:ext uri="{BB962C8B-B14F-4D97-AF65-F5344CB8AC3E}">
        <p14:creationId xmlns:p14="http://schemas.microsoft.com/office/powerpoint/2010/main" val="32121678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ermal">
  <a:themeElements>
    <a:clrScheme name="t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Thermal</Template>
  <TotalTime>1966</TotalTime>
  <Words>1457</Words>
  <Application>Microsoft Office PowerPoint</Application>
  <PresentationFormat>Presentación en pantalla (4:3)</PresentationFormat>
  <Paragraphs>230</Paragraphs>
  <Slides>44</Slides>
  <Notes>0</Notes>
  <HiddenSlides>0</HiddenSlides>
  <MMClips>0</MMClips>
  <ScaleCrop>false</ScaleCrop>
  <HeadingPairs>
    <vt:vector size="4" baseType="variant">
      <vt:variant>
        <vt:lpstr>Tema</vt:lpstr>
      </vt:variant>
      <vt:variant>
        <vt:i4>1</vt:i4>
      </vt:variant>
      <vt:variant>
        <vt:lpstr>Títulos de diapositiva</vt:lpstr>
      </vt:variant>
      <vt:variant>
        <vt:i4>44</vt:i4>
      </vt:variant>
    </vt:vector>
  </HeadingPairs>
  <TitlesOfParts>
    <vt:vector size="45" baseType="lpstr">
      <vt:lpstr>termal</vt:lpstr>
      <vt:lpstr>Universidad Autónoma del Estado de México  Facultad de Química</vt:lpstr>
      <vt:lpstr>Presentación de PowerPoint</vt:lpstr>
      <vt:lpstr>Objetivos:</vt:lpstr>
      <vt:lpstr>Presentación de PowerPoint</vt:lpstr>
      <vt:lpstr>Presentación de PowerPoint</vt:lpstr>
      <vt:lpstr>Características de las partícula subatómicas</vt:lpstr>
      <vt:lpstr>Presentación de PowerPoint</vt:lpstr>
      <vt:lpstr>Ejercicio 1: completa el cuadro</vt:lpstr>
      <vt:lpstr>Ejercicio 2: </vt:lpstr>
      <vt:lpstr>Ejercicio 3:</vt:lpstr>
      <vt:lpstr>Radiación electromagnética</vt:lpstr>
      <vt:lpstr>Radiación electromagnética</vt:lpstr>
      <vt:lpstr>Radiación electromagnética</vt:lpstr>
      <vt:lpstr>Radiactividad </vt:lpstr>
      <vt:lpstr>Radiactividad </vt:lpstr>
      <vt:lpstr>Química nuclear</vt:lpstr>
      <vt:lpstr>Símbolos de las partículas</vt:lpstr>
      <vt:lpstr>Ejercicio 4:</vt:lpstr>
      <vt:lpstr>Presentación de PowerPoint</vt:lpstr>
      <vt:lpstr>Reacciones de desintegración radiactiva</vt:lpstr>
      <vt:lpstr>Reacciones de desintegración radiactiva</vt:lpstr>
      <vt:lpstr>Presentación de PowerPoint</vt:lpstr>
      <vt:lpstr>Presentación de PowerPoint</vt:lpstr>
      <vt:lpstr>Presentación de PowerPoint</vt:lpstr>
      <vt:lpstr>3. Emisión gamma</vt:lpstr>
      <vt:lpstr>Presentación de PowerPoint</vt:lpstr>
      <vt:lpstr>Presentación de PowerPoint</vt:lpstr>
      <vt:lpstr>5. Captura de electrón</vt:lpstr>
      <vt:lpstr>Ejercicios:</vt:lpstr>
      <vt:lpstr>Fisión nuclear </vt:lpstr>
      <vt:lpstr>Fisión nuclear </vt:lpstr>
      <vt:lpstr>Presentación de PowerPoint</vt:lpstr>
      <vt:lpstr>Fusión nuclear </vt:lpstr>
      <vt:lpstr>Presentación de PowerPoint</vt:lpstr>
      <vt:lpstr>Las transmutaciones nucleares</vt:lpstr>
      <vt:lpstr>Cambios  de energía en las reacciones nucleares. Energías  de enlace de los núcleos.</vt:lpstr>
      <vt:lpstr>Ejercicio 9:</vt:lpstr>
      <vt:lpstr>Patrones de estabilidad nuclear</vt:lpstr>
      <vt:lpstr>Presentación de PowerPoint</vt:lpstr>
      <vt:lpstr>Presentación de PowerPoint</vt:lpstr>
      <vt:lpstr>Presentación de PowerPoint</vt:lpstr>
      <vt:lpstr>Presentación de PowerPoint</vt:lpstr>
      <vt:lpstr>A manera de resumen</vt:lpstr>
      <vt:lpstr>Química nuclear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Química</dc:title>
  <dc:creator>Adminsitrador</dc:creator>
  <cp:lastModifiedBy>Usuario-6</cp:lastModifiedBy>
  <cp:revision>102</cp:revision>
  <cp:lastPrinted>2015-09-04T21:09:28Z</cp:lastPrinted>
  <dcterms:created xsi:type="dcterms:W3CDTF">2015-04-14T18:31:39Z</dcterms:created>
  <dcterms:modified xsi:type="dcterms:W3CDTF">2016-10-07T00:28:21Z</dcterms:modified>
</cp:coreProperties>
</file>