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314" r:id="rId4"/>
    <p:sldId id="273" r:id="rId5"/>
    <p:sldId id="274" r:id="rId6"/>
    <p:sldId id="275" r:id="rId7"/>
    <p:sldId id="315" r:id="rId8"/>
    <p:sldId id="311" r:id="rId9"/>
    <p:sldId id="280" r:id="rId10"/>
    <p:sldId id="313" r:id="rId11"/>
    <p:sldId id="279" r:id="rId12"/>
    <p:sldId id="305" r:id="rId13"/>
    <p:sldId id="294" r:id="rId14"/>
    <p:sldId id="284" r:id="rId15"/>
    <p:sldId id="283" r:id="rId16"/>
    <p:sldId id="285" r:id="rId17"/>
    <p:sldId id="286" r:id="rId18"/>
    <p:sldId id="287" r:id="rId19"/>
    <p:sldId id="293" r:id="rId20"/>
    <p:sldId id="288" r:id="rId21"/>
    <p:sldId id="281" r:id="rId22"/>
    <p:sldId id="282" r:id="rId23"/>
    <p:sldId id="312" r:id="rId24"/>
    <p:sldId id="306" r:id="rId25"/>
    <p:sldId id="289" r:id="rId26"/>
    <p:sldId id="307" r:id="rId27"/>
    <p:sldId id="291" r:id="rId28"/>
    <p:sldId id="290" r:id="rId29"/>
    <p:sldId id="308" r:id="rId30"/>
    <p:sldId id="303" r:id="rId31"/>
    <p:sldId id="309" r:id="rId32"/>
    <p:sldId id="304" r:id="rId33"/>
    <p:sldId id="310" r:id="rId34"/>
    <p:sldId id="278" r:id="rId35"/>
    <p:sldId id="299"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250D"/>
    <a:srgbClr val="2A36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10/10/2016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10/10/2016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10/10/2016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10/10/2016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10/10/2016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10/10/2016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A847CFC-816F-41D0-AAC0-9BF4FEBC753E}" type="datetimeFigureOut">
              <a:rPr lang="es-ES" smtClean="0"/>
              <a:t>10/10/2016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10/10/2016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10/10/2016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s-ES" smtClean="0"/>
              <a:t>Haga clic en el icono para agregar una imagen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7A847CFC-816F-41D0-AAC0-9BF4FEBC753E}" type="datetimeFigureOut">
              <a:rPr lang="es-ES" smtClean="0"/>
              <a:t>10/10/2016</a:t>
            </a:fld>
            <a:endParaRPr lang="es-E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s-E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www.google.com.mx/url?sa=i&amp;rct=j&amp;q=&amp;esrc=s&amp;source=images&amp;cd=&amp;cad=rja&amp;uact=8&amp;ved=0CAcQjRxqFQoTCPfdr__Tz8gCFUTPgAodqeoOUQ&amp;url=http://www.unicrom.com/Tel_espectroelectromagnetico.asp&amp;psig=AFQjCNHc5TYkzBMo9q5uMcUey8fgAIC0zA&amp;ust=144538260988725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google.com.mx/url?sa=i&amp;rct=j&amp;q=&amp;esrc=s&amp;source=images&amp;cd=&amp;cad=rja&amp;uact=8&amp;ved=0CAcQjRxqFQoTCKXfk7rLz8gCFQWqgAodxAMDKg&amp;url=http://www.visionlearning.com/es/library/Ciencias-de-la-Tierra/6/La-Historia-de-la-Atm%C3%B3sfera-de-la-Tierra-I/202&amp;psig=AFQjCNFBGyUf94isTJBIqC9tWwngthTEoQ&amp;ust=1445380306837972"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google.com.mx/url?sa=i&amp;rct=j&amp;q=&amp;esrc=s&amp;source=images&amp;cd=&amp;cad=rja&amp;uact=8&amp;ved=0CAcQjRxqFQoTCOqarpy8z8gCFQKSDQod4tMDfA&amp;url=http://www.areatecnologia.com/ondas-electromagneticas.htm&amp;psig=AFQjCNFsh2SlLOQVYydETu9cUk5yzZBAYg&amp;ust=144537623870750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1008112"/>
          </a:xfrm>
        </p:spPr>
        <p:txBody>
          <a:bodyPr>
            <a:normAutofit/>
          </a:bodyPr>
          <a:lstStyle/>
          <a:p>
            <a:r>
              <a:rPr lang="es-ES" sz="2800" dirty="0" smtClean="0">
                <a:solidFill>
                  <a:schemeClr val="tx2">
                    <a:lumMod val="50000"/>
                  </a:schemeClr>
                </a:solidFill>
              </a:rPr>
              <a:t>Universidad Autónoma del Estado de México. Facultad de Química</a:t>
            </a:r>
            <a:endParaRPr lang="es-MX" sz="2800" dirty="0">
              <a:solidFill>
                <a:schemeClr val="tx2">
                  <a:lumMod val="50000"/>
                </a:schemeClr>
              </a:solidFill>
            </a:endParaRPr>
          </a:p>
        </p:txBody>
      </p:sp>
      <p:sp>
        <p:nvSpPr>
          <p:cNvPr id="3" name="2 Subtítulo"/>
          <p:cNvSpPr>
            <a:spLocks noGrp="1"/>
          </p:cNvSpPr>
          <p:nvPr>
            <p:ph type="subTitle" idx="1"/>
          </p:nvPr>
        </p:nvSpPr>
        <p:spPr>
          <a:xfrm>
            <a:off x="683568" y="1700808"/>
            <a:ext cx="7344816" cy="4032448"/>
          </a:xfrm>
        </p:spPr>
        <p:txBody>
          <a:bodyPr>
            <a:normAutofit fontScale="47500" lnSpcReduction="20000"/>
          </a:bodyPr>
          <a:lstStyle/>
          <a:p>
            <a:r>
              <a:rPr lang="es-ES" sz="5100" dirty="0" smtClean="0">
                <a:solidFill>
                  <a:schemeClr val="tx2">
                    <a:lumMod val="50000"/>
                  </a:schemeClr>
                </a:solidFill>
              </a:rPr>
              <a:t>Licenciatura: Química Farmacéutica Biológica</a:t>
            </a:r>
          </a:p>
          <a:p>
            <a:r>
              <a:rPr lang="es-ES" sz="5100" dirty="0" smtClean="0">
                <a:solidFill>
                  <a:schemeClr val="tx2">
                    <a:lumMod val="50000"/>
                  </a:schemeClr>
                </a:solidFill>
              </a:rPr>
              <a:t>Unidad </a:t>
            </a:r>
            <a:r>
              <a:rPr lang="es-ES" sz="5100" dirty="0" smtClean="0">
                <a:solidFill>
                  <a:schemeClr val="tx2">
                    <a:lumMod val="50000"/>
                  </a:schemeClr>
                </a:solidFill>
              </a:rPr>
              <a:t>de aprendizaje: </a:t>
            </a:r>
            <a:r>
              <a:rPr lang="es-ES" sz="5100" dirty="0" smtClean="0">
                <a:solidFill>
                  <a:schemeClr val="tx2">
                    <a:lumMod val="50000"/>
                  </a:schemeClr>
                </a:solidFill>
              </a:rPr>
              <a:t>Materia</a:t>
            </a:r>
            <a:r>
              <a:rPr lang="es-ES" sz="5100" dirty="0" smtClean="0">
                <a:solidFill>
                  <a:schemeClr val="tx2">
                    <a:lumMod val="50000"/>
                  </a:schemeClr>
                </a:solidFill>
              </a:rPr>
              <a:t>, estructura y propiedades</a:t>
            </a:r>
          </a:p>
          <a:p>
            <a:r>
              <a:rPr lang="es-ES" sz="5100" dirty="0" smtClean="0">
                <a:solidFill>
                  <a:schemeClr val="tx2">
                    <a:lumMod val="50000"/>
                  </a:schemeClr>
                </a:solidFill>
              </a:rPr>
              <a:t>Unidad </a:t>
            </a:r>
            <a:r>
              <a:rPr lang="es-ES" sz="5100" dirty="0" smtClean="0">
                <a:solidFill>
                  <a:schemeClr val="tx2">
                    <a:lumMod val="50000"/>
                  </a:schemeClr>
                </a:solidFill>
              </a:rPr>
              <a:t>temática: Estructura atómica. </a:t>
            </a:r>
          </a:p>
          <a:p>
            <a:r>
              <a:rPr lang="es-ES" sz="5100" dirty="0" smtClean="0">
                <a:solidFill>
                  <a:schemeClr val="tx2">
                    <a:lumMod val="50000"/>
                  </a:schemeClr>
                </a:solidFill>
              </a:rPr>
              <a:t>Tema: Energía radiante y teoría cuántica  </a:t>
            </a:r>
          </a:p>
          <a:p>
            <a:endParaRPr lang="es-ES" sz="3600" dirty="0" smtClean="0">
              <a:solidFill>
                <a:schemeClr val="tx2">
                  <a:lumMod val="50000"/>
                </a:schemeClr>
              </a:solidFill>
            </a:endParaRPr>
          </a:p>
          <a:p>
            <a:pPr algn="r"/>
            <a:endParaRPr lang="es-ES" sz="4200" dirty="0" smtClean="0">
              <a:solidFill>
                <a:schemeClr val="tx2">
                  <a:lumMod val="50000"/>
                </a:schemeClr>
              </a:solidFill>
            </a:endParaRPr>
          </a:p>
          <a:p>
            <a:pPr algn="r"/>
            <a:endParaRPr lang="es-ES" sz="4200" dirty="0">
              <a:solidFill>
                <a:schemeClr val="tx2">
                  <a:lumMod val="50000"/>
                </a:schemeClr>
              </a:solidFill>
            </a:endParaRPr>
          </a:p>
          <a:p>
            <a:pPr algn="r"/>
            <a:r>
              <a:rPr lang="es-ES" sz="4200" dirty="0" smtClean="0">
                <a:solidFill>
                  <a:schemeClr val="tx2">
                    <a:lumMod val="50000"/>
                  </a:schemeClr>
                </a:solidFill>
              </a:rPr>
              <a:t>Guadalupe </a:t>
            </a:r>
            <a:r>
              <a:rPr lang="es-ES" sz="4200" dirty="0" smtClean="0">
                <a:solidFill>
                  <a:schemeClr val="tx2">
                    <a:lumMod val="50000"/>
                  </a:schemeClr>
                </a:solidFill>
              </a:rPr>
              <a:t>Mirella Maya López</a:t>
            </a:r>
          </a:p>
          <a:p>
            <a:pPr algn="r"/>
            <a:r>
              <a:rPr lang="es-ES" sz="4200" dirty="0" smtClean="0">
                <a:solidFill>
                  <a:schemeClr val="tx2">
                    <a:lumMod val="50000"/>
                  </a:schemeClr>
                </a:solidFill>
              </a:rPr>
              <a:t>Octubre, 2016 </a:t>
            </a:r>
            <a:endParaRPr lang="es-MX" sz="4200" dirty="0">
              <a:solidFill>
                <a:schemeClr val="tx2">
                  <a:lumMod val="50000"/>
                </a:schemeClr>
              </a:solidFill>
            </a:endParaRPr>
          </a:p>
        </p:txBody>
      </p:sp>
    </p:spTree>
    <p:extLst>
      <p:ext uri="{BB962C8B-B14F-4D97-AF65-F5344CB8AC3E}">
        <p14:creationId xmlns:p14="http://schemas.microsoft.com/office/powerpoint/2010/main" val="1464484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Users\Usuario-6\Pictures\800px-Electromagnetic_spectrum.png"/>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784976" cy="6048672"/>
          </a:xfrm>
          <a:prstGeom prst="rect">
            <a:avLst/>
          </a:prstGeom>
          <a:noFill/>
          <a:ln>
            <a:noFill/>
          </a:ln>
        </p:spPr>
      </p:pic>
    </p:spTree>
    <p:extLst>
      <p:ext uri="{BB962C8B-B14F-4D97-AF65-F5344CB8AC3E}">
        <p14:creationId xmlns:p14="http://schemas.microsoft.com/office/powerpoint/2010/main" val="1089878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23528" y="908721"/>
            <a:ext cx="7811027" cy="4950078"/>
          </a:xfrm>
        </p:spPr>
        <p:txBody>
          <a:bodyPr>
            <a:noAutofit/>
          </a:bodyPr>
          <a:lstStyle/>
          <a:p>
            <a:pPr marL="0" indent="0">
              <a:buNone/>
            </a:pPr>
            <a:r>
              <a:rPr lang="es-MX" sz="3200" dirty="0"/>
              <a:t>El espectro electromagnético abarca longitudes de onda desde </a:t>
            </a:r>
            <a:r>
              <a:rPr lang="es-MX" sz="3200" dirty="0" smtClean="0"/>
              <a:t>10</a:t>
            </a:r>
            <a:r>
              <a:rPr lang="es-MX" sz="3200" baseline="30000" dirty="0" smtClean="0"/>
              <a:t>-16</a:t>
            </a:r>
            <a:r>
              <a:rPr lang="es-MX" sz="3200" dirty="0" smtClean="0"/>
              <a:t>m </a:t>
            </a:r>
            <a:r>
              <a:rPr lang="es-MX" sz="3200" dirty="0"/>
              <a:t>(rayos gamma) hasta las </a:t>
            </a:r>
            <a:r>
              <a:rPr lang="es-MX" sz="3200" dirty="0" smtClean="0"/>
              <a:t>10</a:t>
            </a:r>
            <a:r>
              <a:rPr lang="es-MX" sz="3200" baseline="30000" dirty="0" smtClean="0"/>
              <a:t>8</a:t>
            </a:r>
            <a:r>
              <a:rPr lang="es-MX" sz="3200" dirty="0" smtClean="0"/>
              <a:t>m </a:t>
            </a:r>
            <a:r>
              <a:rPr lang="es-MX" sz="3200" dirty="0"/>
              <a:t>(ondas de radio</a:t>
            </a:r>
            <a:r>
              <a:rPr lang="es-MX" sz="3200" dirty="0" smtClean="0"/>
              <a:t>).</a:t>
            </a:r>
          </a:p>
          <a:p>
            <a:pPr marL="0" indent="0">
              <a:buNone/>
            </a:pPr>
            <a:endParaRPr lang="es-MX" sz="3200" dirty="0" smtClean="0"/>
          </a:p>
          <a:p>
            <a:pPr marL="0" indent="0">
              <a:buNone/>
            </a:pPr>
            <a:r>
              <a:rPr lang="es-MX" sz="3200" dirty="0"/>
              <a:t>Las longitudes de onda de los rayos gamma son parecidas al diámetro del núcleo de un átomo</a:t>
            </a:r>
            <a:r>
              <a:rPr lang="es-MX" sz="3200" dirty="0" smtClean="0"/>
              <a:t>.</a:t>
            </a:r>
            <a:endParaRPr lang="es-MX" sz="3200" dirty="0"/>
          </a:p>
        </p:txBody>
      </p:sp>
    </p:spTree>
    <p:extLst>
      <p:ext uri="{BB962C8B-B14F-4D97-AF65-F5344CB8AC3E}">
        <p14:creationId xmlns:p14="http://schemas.microsoft.com/office/powerpoint/2010/main" val="530963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187625" y="908721"/>
            <a:ext cx="6480720" cy="4950078"/>
          </a:xfrm>
        </p:spPr>
        <p:txBody>
          <a:bodyPr>
            <a:noAutofit/>
          </a:bodyPr>
          <a:lstStyle/>
          <a:p>
            <a:pPr marL="0" indent="0">
              <a:buNone/>
            </a:pPr>
            <a:r>
              <a:rPr lang="es-MX" sz="3200" dirty="0" smtClean="0"/>
              <a:t>Las longitudes de onda </a:t>
            </a:r>
            <a:r>
              <a:rPr lang="es-MX" sz="3200" dirty="0"/>
              <a:t>de radio pueden ser más largas que un campo de fútbol</a:t>
            </a:r>
            <a:r>
              <a:rPr lang="es-MX" sz="3200" dirty="0" smtClean="0"/>
              <a:t>.</a:t>
            </a:r>
          </a:p>
          <a:p>
            <a:pPr marL="0" indent="0">
              <a:buNone/>
            </a:pPr>
            <a:endParaRPr lang="es-MX" sz="3200" dirty="0" smtClean="0"/>
          </a:p>
          <a:p>
            <a:pPr marL="0" indent="0">
              <a:buNone/>
            </a:pPr>
            <a:r>
              <a:rPr lang="es-MX" sz="3200" dirty="0" smtClean="0"/>
              <a:t>La </a:t>
            </a:r>
            <a:r>
              <a:rPr lang="es-MX" sz="3200" dirty="0" smtClean="0"/>
              <a:t>luz </a:t>
            </a:r>
            <a:r>
              <a:rPr lang="es-MX" sz="3200" dirty="0"/>
              <a:t>visible </a:t>
            </a:r>
            <a:r>
              <a:rPr lang="es-MX" sz="3200" dirty="0" smtClean="0"/>
              <a:t>se localiza entre </a:t>
            </a:r>
          </a:p>
          <a:p>
            <a:pPr marL="0" indent="0">
              <a:buNone/>
            </a:pPr>
            <a:r>
              <a:rPr lang="es-MX" sz="3200" dirty="0" smtClean="0"/>
              <a:t>4 </a:t>
            </a:r>
            <a:r>
              <a:rPr lang="es-MX" sz="3200" dirty="0"/>
              <a:t>X 10</a:t>
            </a:r>
            <a:r>
              <a:rPr lang="es-MX" sz="3200" baseline="30000" dirty="0"/>
              <a:t>-7</a:t>
            </a:r>
            <a:r>
              <a:rPr lang="es-MX" sz="3200" dirty="0"/>
              <a:t> y </a:t>
            </a:r>
            <a:r>
              <a:rPr lang="es-MX" sz="3200" dirty="0" smtClean="0"/>
              <a:t>7 </a:t>
            </a:r>
            <a:r>
              <a:rPr lang="es-MX" sz="3200" dirty="0"/>
              <a:t>X 10</a:t>
            </a:r>
            <a:r>
              <a:rPr lang="es-MX" sz="3200" baseline="30000" dirty="0"/>
              <a:t>-7</a:t>
            </a:r>
            <a:r>
              <a:rPr lang="es-MX" sz="3200" dirty="0"/>
              <a:t>m, </a:t>
            </a:r>
            <a:r>
              <a:rPr lang="es-MX" sz="3200" dirty="0" smtClean="0"/>
              <a:t>es decir, entre </a:t>
            </a:r>
            <a:r>
              <a:rPr lang="es-MX" sz="3200" dirty="0"/>
              <a:t>la luz ultravioleta y la infrarroja.</a:t>
            </a:r>
          </a:p>
        </p:txBody>
      </p:sp>
    </p:spTree>
    <p:extLst>
      <p:ext uri="{BB962C8B-B14F-4D97-AF65-F5344CB8AC3E}">
        <p14:creationId xmlns:p14="http://schemas.microsoft.com/office/powerpoint/2010/main" val="2228649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agenes.unicrom.com/rango_ondas_espectro_electromagnetico.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764704"/>
            <a:ext cx="8274464" cy="5664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053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5661248"/>
            <a:ext cx="7125113" cy="924475"/>
          </a:xfrm>
        </p:spPr>
        <p:txBody>
          <a:bodyPr/>
          <a:lstStyle/>
          <a:p>
            <a:r>
              <a:rPr lang="es-ES" dirty="0" smtClean="0">
                <a:solidFill>
                  <a:schemeClr val="tx2">
                    <a:lumMod val="50000"/>
                  </a:schemeClr>
                </a:solidFill>
              </a:rPr>
              <a:t>Espectros continuos </a:t>
            </a:r>
            <a:endParaRPr lang="es-MX" dirty="0">
              <a:solidFill>
                <a:schemeClr val="tx2">
                  <a:lumMod val="50000"/>
                </a:schemeClr>
              </a:solidFill>
            </a:endParaRPr>
          </a:p>
        </p:txBody>
      </p:sp>
      <p:sp>
        <p:nvSpPr>
          <p:cNvPr id="3" name="2 Marcador de contenido"/>
          <p:cNvSpPr>
            <a:spLocks noGrp="1"/>
          </p:cNvSpPr>
          <p:nvPr>
            <p:ph idx="1"/>
          </p:nvPr>
        </p:nvSpPr>
        <p:spPr>
          <a:xfrm>
            <a:off x="467544" y="277187"/>
            <a:ext cx="8064896" cy="2791774"/>
          </a:xfrm>
        </p:spPr>
        <p:txBody>
          <a:bodyPr>
            <a:normAutofit fontScale="92500" lnSpcReduction="20000"/>
          </a:bodyPr>
          <a:lstStyle/>
          <a:p>
            <a:pPr marL="0" indent="0">
              <a:buNone/>
            </a:pPr>
            <a:r>
              <a:rPr lang="es-ES" sz="3000" dirty="0" smtClean="0"/>
              <a:t>La velocidad de la </a:t>
            </a:r>
            <a:r>
              <a:rPr lang="es-ES" sz="3000" dirty="0"/>
              <a:t>luz </a:t>
            </a:r>
            <a:r>
              <a:rPr lang="es-ES" sz="3000" dirty="0" smtClean="0"/>
              <a:t>	c </a:t>
            </a:r>
            <a:r>
              <a:rPr lang="es-ES" sz="3000" dirty="0"/>
              <a:t>= </a:t>
            </a:r>
            <a:r>
              <a:rPr lang="el-GR" sz="3000" b="1" dirty="0">
                <a:latin typeface="MS UI Gothic"/>
                <a:ea typeface="MS UI Gothic"/>
              </a:rPr>
              <a:t>λν</a:t>
            </a:r>
            <a:endParaRPr lang="es-ES" sz="3000" b="1" dirty="0"/>
          </a:p>
          <a:p>
            <a:pPr marL="0" indent="0">
              <a:buNone/>
            </a:pPr>
            <a:r>
              <a:rPr lang="es-ES" sz="3000" dirty="0" smtClean="0"/>
              <a:t>es diferente en cada medio, como consecuencia, la luz es refractada o desviada al pasar de un medio a otro. Cuando la luz pasa a través de un prisma, se dispersa en una banda de colores, denominada espectro.</a:t>
            </a:r>
          </a:p>
          <a:p>
            <a:endParaRPr lang="es-ES"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026" y="3140968"/>
            <a:ext cx="7848872" cy="2455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0396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97152"/>
            <a:ext cx="8208912" cy="924475"/>
          </a:xfrm>
        </p:spPr>
        <p:txBody>
          <a:bodyPr/>
          <a:lstStyle/>
          <a:p>
            <a:r>
              <a:rPr lang="es-ES" dirty="0" smtClean="0">
                <a:solidFill>
                  <a:schemeClr val="tx2">
                    <a:lumMod val="50000"/>
                  </a:schemeClr>
                </a:solidFill>
              </a:rPr>
              <a:t>Espectros discontinuos o espectros de líneas</a:t>
            </a:r>
            <a:endParaRPr lang="es-MX" dirty="0">
              <a:solidFill>
                <a:schemeClr val="tx2">
                  <a:lumMod val="50000"/>
                </a:schemeClr>
              </a:solidFill>
            </a:endParaRPr>
          </a:p>
        </p:txBody>
      </p:sp>
      <p:sp>
        <p:nvSpPr>
          <p:cNvPr id="3" name="2 Marcador de contenido"/>
          <p:cNvSpPr>
            <a:spLocks noGrp="1"/>
          </p:cNvSpPr>
          <p:nvPr>
            <p:ph idx="1"/>
          </p:nvPr>
        </p:nvSpPr>
        <p:spPr>
          <a:xfrm>
            <a:off x="683568" y="764705"/>
            <a:ext cx="7704856" cy="3240359"/>
          </a:xfrm>
        </p:spPr>
        <p:txBody>
          <a:bodyPr>
            <a:normAutofit/>
          </a:bodyPr>
          <a:lstStyle/>
          <a:p>
            <a:pPr marL="0" indent="0">
              <a:buNone/>
            </a:pPr>
            <a:r>
              <a:rPr lang="es-ES" sz="2800" dirty="0" smtClean="0">
                <a:solidFill>
                  <a:schemeClr val="tx2">
                    <a:lumMod val="50000"/>
                  </a:schemeClr>
                </a:solidFill>
              </a:rPr>
              <a:t>Si la fuente de luz es una descarga eléctrica a través de un gas, sólo se ven ciertos colores en el espectro. En estos casos los espectros consisten en un número limitado de longitudes de onda que se observan como líneas coloreadas con espacios oscuros entre ellas. </a:t>
            </a:r>
            <a:endParaRPr lang="es-MX" sz="2800" dirty="0">
              <a:solidFill>
                <a:schemeClr val="tx2">
                  <a:lumMod val="50000"/>
                </a:schemeClr>
              </a:solidFill>
            </a:endParaRPr>
          </a:p>
        </p:txBody>
      </p:sp>
    </p:spTree>
    <p:extLst>
      <p:ext uri="{BB962C8B-B14F-4D97-AF65-F5344CB8AC3E}">
        <p14:creationId xmlns:p14="http://schemas.microsoft.com/office/powerpoint/2010/main" val="5225410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visionlearning.com/img/library/large_images/image_6979.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764704"/>
            <a:ext cx="7982064" cy="5438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2309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35896" y="5157192"/>
            <a:ext cx="4892865" cy="924475"/>
          </a:xfrm>
        </p:spPr>
        <p:txBody>
          <a:bodyPr/>
          <a:lstStyle/>
          <a:p>
            <a:r>
              <a:rPr lang="es-ES" sz="3600" b="1" dirty="0" smtClean="0">
                <a:solidFill>
                  <a:schemeClr val="tx2">
                    <a:lumMod val="50000"/>
                  </a:schemeClr>
                </a:solidFill>
              </a:rPr>
              <a:t>Teoría cuántica</a:t>
            </a:r>
            <a:endParaRPr lang="es-MX" sz="3600" b="1" dirty="0">
              <a:solidFill>
                <a:schemeClr val="tx2">
                  <a:lumMod val="50000"/>
                </a:schemeClr>
              </a:solidFill>
            </a:endParaRPr>
          </a:p>
        </p:txBody>
      </p:sp>
      <p:sp>
        <p:nvSpPr>
          <p:cNvPr id="3" name="2 Marcador de contenido"/>
          <p:cNvSpPr>
            <a:spLocks noGrp="1"/>
          </p:cNvSpPr>
          <p:nvPr>
            <p:ph idx="1"/>
          </p:nvPr>
        </p:nvSpPr>
        <p:spPr>
          <a:xfrm>
            <a:off x="1009443" y="692697"/>
            <a:ext cx="7125112" cy="3960440"/>
          </a:xfrm>
        </p:spPr>
        <p:txBody>
          <a:bodyPr>
            <a:noAutofit/>
          </a:bodyPr>
          <a:lstStyle/>
          <a:p>
            <a:pPr marL="0" indent="0">
              <a:buNone/>
            </a:pPr>
            <a:r>
              <a:rPr lang="es-ES" sz="3200" dirty="0" smtClean="0">
                <a:solidFill>
                  <a:schemeClr val="tx2">
                    <a:lumMod val="50000"/>
                  </a:schemeClr>
                </a:solidFill>
              </a:rPr>
              <a:t>El número limitado de líneas con longitudes de onda definidas  sugiere que la energía necesaria </a:t>
            </a:r>
            <a:r>
              <a:rPr lang="es-ES" sz="3200" dirty="0">
                <a:solidFill>
                  <a:schemeClr val="tx2">
                    <a:lumMod val="50000"/>
                  </a:schemeClr>
                </a:solidFill>
              </a:rPr>
              <a:t>para  excitar átomos </a:t>
            </a:r>
            <a:r>
              <a:rPr lang="es-ES" sz="3200" dirty="0" smtClean="0">
                <a:solidFill>
                  <a:schemeClr val="tx2">
                    <a:lumMod val="50000"/>
                  </a:schemeClr>
                </a:solidFill>
              </a:rPr>
              <a:t>gaseosos solamente puede tener determinados valores. Pero la física clásica no tenía explicación al respecto. Así surge la </a:t>
            </a:r>
            <a:endParaRPr lang="es-MX" sz="3200" dirty="0">
              <a:solidFill>
                <a:schemeClr val="tx2">
                  <a:lumMod val="50000"/>
                </a:schemeClr>
              </a:solidFill>
            </a:endParaRPr>
          </a:p>
        </p:txBody>
      </p:sp>
    </p:spTree>
    <p:extLst>
      <p:ext uri="{BB962C8B-B14F-4D97-AF65-F5344CB8AC3E}">
        <p14:creationId xmlns:p14="http://schemas.microsoft.com/office/powerpoint/2010/main" val="823962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7125113" cy="924475"/>
          </a:xfrm>
        </p:spPr>
        <p:txBody>
          <a:bodyPr/>
          <a:lstStyle/>
          <a:p>
            <a:r>
              <a:rPr lang="es-ES" dirty="0" smtClean="0"/>
              <a:t>Aportaciones a la teoría cuántica </a:t>
            </a:r>
            <a:endParaRPr lang="es-MX" dirty="0"/>
          </a:p>
        </p:txBody>
      </p:sp>
      <p:sp>
        <p:nvSpPr>
          <p:cNvPr id="3" name="2 Marcador de contenido"/>
          <p:cNvSpPr>
            <a:spLocks noGrp="1"/>
          </p:cNvSpPr>
          <p:nvPr>
            <p:ph idx="1"/>
          </p:nvPr>
        </p:nvSpPr>
        <p:spPr>
          <a:xfrm>
            <a:off x="683568" y="1124744"/>
            <a:ext cx="7560840" cy="4104456"/>
          </a:xfrm>
        </p:spPr>
        <p:txBody>
          <a:bodyPr>
            <a:noAutofit/>
          </a:bodyPr>
          <a:lstStyle/>
          <a:p>
            <a:pPr marL="0" indent="0">
              <a:buNone/>
            </a:pPr>
            <a:r>
              <a:rPr lang="es-MX" sz="3200" dirty="0">
                <a:solidFill>
                  <a:schemeClr val="tx2">
                    <a:lumMod val="50000"/>
                  </a:schemeClr>
                </a:solidFill>
              </a:rPr>
              <a:t>Las explicaciones propuestas por Max Planck empiezan por asumir que los átomos pueden absorber o emitir energía como radiación electromagnética en cantidades fijas (cuantos</a:t>
            </a:r>
            <a:r>
              <a:rPr lang="es-MX" sz="3200" dirty="0" smtClean="0">
                <a:solidFill>
                  <a:schemeClr val="tx2">
                    <a:lumMod val="50000"/>
                  </a:schemeClr>
                </a:solidFill>
              </a:rPr>
              <a:t>).</a:t>
            </a:r>
            <a:endParaRPr lang="es-ES" sz="3200" dirty="0">
              <a:solidFill>
                <a:schemeClr val="tx2">
                  <a:lumMod val="50000"/>
                </a:schemeClr>
              </a:solidFill>
              <a:latin typeface="+mj-lt"/>
            </a:endParaRPr>
          </a:p>
        </p:txBody>
      </p:sp>
    </p:spTree>
    <p:extLst>
      <p:ext uri="{BB962C8B-B14F-4D97-AF65-F5344CB8AC3E}">
        <p14:creationId xmlns:p14="http://schemas.microsoft.com/office/powerpoint/2010/main" val="1210994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7815812" cy="6120680"/>
          </a:xfrm>
        </p:spPr>
        <p:txBody>
          <a:bodyPr/>
          <a:lstStyle/>
          <a:p>
            <a:r>
              <a:rPr lang="es-MX" b="1" dirty="0" smtClean="0">
                <a:solidFill>
                  <a:schemeClr val="tx2">
                    <a:lumMod val="50000"/>
                  </a:schemeClr>
                </a:solidFill>
              </a:rPr>
              <a:t>Fotón. </a:t>
            </a:r>
            <a:r>
              <a:rPr lang="es-MX" dirty="0" smtClean="0">
                <a:solidFill>
                  <a:schemeClr val="tx2">
                    <a:lumMod val="50000"/>
                  </a:schemeClr>
                </a:solidFill>
              </a:rPr>
              <a:t>Es </a:t>
            </a:r>
            <a:r>
              <a:rPr lang="es-MX" dirty="0">
                <a:solidFill>
                  <a:schemeClr val="tx2">
                    <a:lumMod val="50000"/>
                  </a:schemeClr>
                </a:solidFill>
              </a:rPr>
              <a:t>una partícula de luz.</a:t>
            </a:r>
            <a:br>
              <a:rPr lang="es-MX" dirty="0">
                <a:solidFill>
                  <a:schemeClr val="tx2">
                    <a:lumMod val="50000"/>
                  </a:schemeClr>
                </a:solidFill>
              </a:rPr>
            </a:br>
            <a:r>
              <a:rPr lang="es-MX" dirty="0">
                <a:solidFill>
                  <a:schemeClr val="tx2">
                    <a:lumMod val="50000"/>
                  </a:schemeClr>
                </a:solidFill>
              </a:rPr>
              <a:t/>
            </a:r>
            <a:br>
              <a:rPr lang="es-MX" dirty="0">
                <a:solidFill>
                  <a:schemeClr val="tx2">
                    <a:lumMod val="50000"/>
                  </a:schemeClr>
                </a:solidFill>
              </a:rPr>
            </a:br>
            <a:r>
              <a:rPr lang="es-MX" dirty="0">
                <a:solidFill>
                  <a:schemeClr val="tx2">
                    <a:lumMod val="50000"/>
                  </a:schemeClr>
                </a:solidFill>
              </a:rPr>
              <a:t>La energía de un fotón es igual a la constante de </a:t>
            </a:r>
            <a:r>
              <a:rPr lang="es-MX" dirty="0" err="1">
                <a:solidFill>
                  <a:schemeClr val="tx2">
                    <a:lumMod val="50000"/>
                  </a:schemeClr>
                </a:solidFill>
              </a:rPr>
              <a:t>Plank</a:t>
            </a:r>
            <a:r>
              <a:rPr lang="es-MX" dirty="0">
                <a:solidFill>
                  <a:schemeClr val="tx2">
                    <a:lumMod val="50000"/>
                  </a:schemeClr>
                </a:solidFill>
              </a:rPr>
              <a:t> por la frecuencia de la radiación, </a:t>
            </a:r>
            <a:r>
              <a:rPr lang="es-MX" dirty="0" smtClean="0">
                <a:solidFill>
                  <a:schemeClr val="tx2">
                    <a:lumMod val="50000"/>
                  </a:schemeClr>
                </a:solidFill>
              </a:rPr>
              <a:t/>
            </a:r>
            <a:br>
              <a:rPr lang="es-MX" dirty="0" smtClean="0">
                <a:solidFill>
                  <a:schemeClr val="tx2">
                    <a:lumMod val="50000"/>
                  </a:schemeClr>
                </a:solidFill>
              </a:rPr>
            </a:br>
            <a:r>
              <a:rPr lang="es-MX" dirty="0">
                <a:solidFill>
                  <a:schemeClr val="tx2">
                    <a:lumMod val="50000"/>
                  </a:schemeClr>
                </a:solidFill>
              </a:rPr>
              <a:t/>
            </a:r>
            <a:br>
              <a:rPr lang="es-MX" dirty="0">
                <a:solidFill>
                  <a:schemeClr val="tx2">
                    <a:lumMod val="50000"/>
                  </a:schemeClr>
                </a:solidFill>
              </a:rPr>
            </a:br>
            <a:r>
              <a:rPr lang="es-ES" dirty="0" smtClean="0">
                <a:solidFill>
                  <a:schemeClr val="tx2">
                    <a:lumMod val="50000"/>
                  </a:schemeClr>
                </a:solidFill>
              </a:rPr>
              <a:t>E </a:t>
            </a:r>
            <a:r>
              <a:rPr lang="es-ES" dirty="0">
                <a:solidFill>
                  <a:schemeClr val="tx2">
                    <a:lumMod val="50000"/>
                  </a:schemeClr>
                </a:solidFill>
              </a:rPr>
              <a:t>= h</a:t>
            </a:r>
            <a:r>
              <a:rPr lang="el-GR" b="1" i="1" dirty="0">
                <a:solidFill>
                  <a:schemeClr val="tx2">
                    <a:lumMod val="50000"/>
                  </a:schemeClr>
                </a:solidFill>
                <a:ea typeface="MS UI Gothic"/>
                <a:sym typeface="Symbol"/>
              </a:rPr>
              <a:t></a:t>
            </a:r>
            <a:r>
              <a:rPr lang="es-ES" b="1" i="1" dirty="0">
                <a:solidFill>
                  <a:schemeClr val="tx2">
                    <a:lumMod val="50000"/>
                  </a:schemeClr>
                </a:solidFill>
                <a:ea typeface="MS UI Gothic"/>
                <a:sym typeface="Symbol"/>
              </a:rPr>
              <a:t/>
            </a:r>
            <a:br>
              <a:rPr lang="es-ES" b="1" i="1" dirty="0">
                <a:solidFill>
                  <a:schemeClr val="tx2">
                    <a:lumMod val="50000"/>
                  </a:schemeClr>
                </a:solidFill>
                <a:ea typeface="MS UI Gothic"/>
                <a:sym typeface="Symbol"/>
              </a:rPr>
            </a:br>
            <a:r>
              <a:rPr lang="es-MX" b="1" dirty="0">
                <a:solidFill>
                  <a:srgbClr val="1D250D"/>
                </a:solidFill>
              </a:rPr>
              <a:t/>
            </a:r>
            <a:br>
              <a:rPr lang="es-MX" b="1" dirty="0">
                <a:solidFill>
                  <a:srgbClr val="1D250D"/>
                </a:solidFill>
              </a:rPr>
            </a:br>
            <a:r>
              <a:rPr lang="es-MX" dirty="0" smtClean="0">
                <a:solidFill>
                  <a:srgbClr val="1D250D"/>
                </a:solidFill>
              </a:rPr>
              <a:t>La </a:t>
            </a:r>
            <a:r>
              <a:rPr lang="es-MX" dirty="0">
                <a:solidFill>
                  <a:srgbClr val="1D250D"/>
                </a:solidFill>
              </a:rPr>
              <a:t>materia sólo </a:t>
            </a:r>
            <a:r>
              <a:rPr lang="es-MX" dirty="0" smtClean="0">
                <a:solidFill>
                  <a:srgbClr val="1D250D"/>
                </a:solidFill>
              </a:rPr>
              <a:t>puede </a:t>
            </a:r>
            <a:r>
              <a:rPr lang="es-MX" dirty="0">
                <a:solidFill>
                  <a:srgbClr val="1D250D"/>
                </a:solidFill>
              </a:rPr>
              <a:t>emitir o absorber energía </a:t>
            </a:r>
            <a:r>
              <a:rPr lang="es-MX" dirty="0" smtClean="0">
                <a:solidFill>
                  <a:srgbClr val="1D250D"/>
                </a:solidFill>
              </a:rPr>
              <a:t>en </a:t>
            </a:r>
            <a:r>
              <a:rPr lang="es-MX" dirty="0">
                <a:solidFill>
                  <a:srgbClr val="1D250D"/>
                </a:solidFill>
              </a:rPr>
              <a:t>múltiplos de </a:t>
            </a:r>
            <a:r>
              <a:rPr lang="es-ES" dirty="0">
                <a:solidFill>
                  <a:srgbClr val="1D250D"/>
                </a:solidFill>
              </a:rPr>
              <a:t>h</a:t>
            </a:r>
            <a:r>
              <a:rPr lang="el-GR" b="1" i="1" dirty="0">
                <a:solidFill>
                  <a:srgbClr val="1D250D"/>
                </a:solidFill>
                <a:ea typeface="MS UI Gothic"/>
                <a:sym typeface="Symbol"/>
              </a:rPr>
              <a:t></a:t>
            </a:r>
            <a:r>
              <a:rPr lang="es-MX" dirty="0" smtClean="0">
                <a:solidFill>
                  <a:srgbClr val="1D250D"/>
                </a:solidFill>
              </a:rPr>
              <a:t> </a:t>
            </a:r>
            <a:r>
              <a:rPr lang="es-MX" dirty="0">
                <a:solidFill>
                  <a:srgbClr val="1D250D"/>
                </a:solidFill>
              </a:rPr>
              <a:t>(E), 2 </a:t>
            </a:r>
            <a:r>
              <a:rPr lang="es-ES" dirty="0">
                <a:solidFill>
                  <a:srgbClr val="1D250D"/>
                </a:solidFill>
              </a:rPr>
              <a:t>h</a:t>
            </a:r>
            <a:r>
              <a:rPr lang="el-GR" b="1" i="1" dirty="0">
                <a:solidFill>
                  <a:srgbClr val="1D250D"/>
                </a:solidFill>
                <a:ea typeface="MS UI Gothic"/>
                <a:sym typeface="Symbol"/>
              </a:rPr>
              <a:t></a:t>
            </a:r>
            <a:r>
              <a:rPr lang="es-MX" dirty="0" smtClean="0">
                <a:solidFill>
                  <a:srgbClr val="1D250D"/>
                </a:solidFill>
              </a:rPr>
              <a:t>, </a:t>
            </a:r>
            <a:r>
              <a:rPr lang="es-MX" dirty="0">
                <a:solidFill>
                  <a:srgbClr val="1D250D"/>
                </a:solidFill>
              </a:rPr>
              <a:t>(2E) 3 </a:t>
            </a:r>
            <a:r>
              <a:rPr lang="es-ES" dirty="0">
                <a:solidFill>
                  <a:srgbClr val="1D250D"/>
                </a:solidFill>
              </a:rPr>
              <a:t>h</a:t>
            </a:r>
            <a:r>
              <a:rPr lang="el-GR" b="1" i="1" dirty="0">
                <a:solidFill>
                  <a:srgbClr val="1D250D"/>
                </a:solidFill>
                <a:ea typeface="MS UI Gothic"/>
                <a:sym typeface="Symbol"/>
              </a:rPr>
              <a:t></a:t>
            </a:r>
            <a:r>
              <a:rPr lang="es-MX" dirty="0" smtClean="0">
                <a:solidFill>
                  <a:srgbClr val="1D250D"/>
                </a:solidFill>
              </a:rPr>
              <a:t> </a:t>
            </a:r>
            <a:r>
              <a:rPr lang="es-MX" dirty="0">
                <a:solidFill>
                  <a:srgbClr val="1D250D"/>
                </a:solidFill>
              </a:rPr>
              <a:t>(3E) y así sucesivamente</a:t>
            </a:r>
            <a:r>
              <a:rPr lang="es-MX" dirty="0" smtClean="0">
                <a:solidFill>
                  <a:srgbClr val="1D250D"/>
                </a:solidFill>
              </a:rPr>
              <a:t>.</a:t>
            </a:r>
            <a:endParaRPr lang="es-MX" dirty="0">
              <a:solidFill>
                <a:srgbClr val="1D250D"/>
              </a:solidFill>
            </a:endParaRPr>
          </a:p>
        </p:txBody>
      </p:sp>
    </p:spTree>
    <p:extLst>
      <p:ext uri="{BB962C8B-B14F-4D97-AF65-F5344CB8AC3E}">
        <p14:creationId xmlns:p14="http://schemas.microsoft.com/office/powerpoint/2010/main" val="77083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3178696" cy="1143000"/>
          </a:xfrm>
        </p:spPr>
        <p:txBody>
          <a:bodyPr/>
          <a:lstStyle/>
          <a:p>
            <a:r>
              <a:rPr lang="es-ES" dirty="0" smtClean="0">
                <a:solidFill>
                  <a:schemeClr val="tx2">
                    <a:lumMod val="50000"/>
                  </a:schemeClr>
                </a:solidFill>
              </a:rPr>
              <a:t>Objetivo:</a:t>
            </a:r>
            <a:endParaRPr lang="es-MX" dirty="0">
              <a:solidFill>
                <a:schemeClr val="tx2">
                  <a:lumMod val="50000"/>
                </a:schemeClr>
              </a:solidFill>
            </a:endParaRPr>
          </a:p>
        </p:txBody>
      </p:sp>
      <p:sp>
        <p:nvSpPr>
          <p:cNvPr id="3" name="2 Marcador de contenido"/>
          <p:cNvSpPr>
            <a:spLocks noGrp="1"/>
          </p:cNvSpPr>
          <p:nvPr>
            <p:ph idx="1"/>
          </p:nvPr>
        </p:nvSpPr>
        <p:spPr>
          <a:xfrm>
            <a:off x="683568" y="1772816"/>
            <a:ext cx="7344816" cy="3888431"/>
          </a:xfrm>
        </p:spPr>
        <p:txBody>
          <a:bodyPr>
            <a:noAutofit/>
          </a:bodyPr>
          <a:lstStyle/>
          <a:p>
            <a:pPr marL="0" indent="0">
              <a:buNone/>
            </a:pPr>
            <a:r>
              <a:rPr lang="es-MX" sz="2800" dirty="0" smtClean="0"/>
              <a:t>Emplear los diferentes modelos atómicos para interpretar el comportamiento de las partículas subatómicas;… asumir con responsabilidad el trabajo individual y en equipo para la realización de actividades y aceptar la responsabilidad de la vida en sociedad</a:t>
            </a:r>
            <a:endParaRPr lang="es-MX" sz="2800" dirty="0">
              <a:solidFill>
                <a:schemeClr val="bg2">
                  <a:lumMod val="20000"/>
                  <a:lumOff val="80000"/>
                </a:schemeClr>
              </a:solidFill>
            </a:endParaRPr>
          </a:p>
        </p:txBody>
      </p:sp>
    </p:spTree>
    <p:extLst>
      <p:ext uri="{BB962C8B-B14F-4D97-AF65-F5344CB8AC3E}">
        <p14:creationId xmlns:p14="http://schemas.microsoft.com/office/powerpoint/2010/main" val="12097634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 y="0"/>
            <a:ext cx="3347864" cy="924475"/>
          </a:xfrm>
        </p:spPr>
        <p:txBody>
          <a:bodyPr/>
          <a:lstStyle/>
          <a:p>
            <a:r>
              <a:rPr lang="es-MX" dirty="0" smtClean="0"/>
              <a:t>Resumiendo:</a:t>
            </a:r>
            <a:endParaRPr lang="es-MX" dirty="0"/>
          </a:p>
        </p:txBody>
      </p:sp>
      <p:sp>
        <p:nvSpPr>
          <p:cNvPr id="3" name="2 Marcador de contenido"/>
          <p:cNvSpPr>
            <a:spLocks noGrp="1"/>
          </p:cNvSpPr>
          <p:nvPr>
            <p:ph idx="1"/>
          </p:nvPr>
        </p:nvSpPr>
        <p:spPr>
          <a:xfrm>
            <a:off x="971600" y="764704"/>
            <a:ext cx="7560840" cy="5472607"/>
          </a:xfrm>
        </p:spPr>
        <p:txBody>
          <a:bodyPr>
            <a:noAutofit/>
          </a:bodyPr>
          <a:lstStyle/>
          <a:p>
            <a:pPr marL="0" indent="0">
              <a:buNone/>
            </a:pPr>
            <a:r>
              <a:rPr lang="es-MX" sz="3200" dirty="0" smtClean="0">
                <a:solidFill>
                  <a:schemeClr val="tx2">
                    <a:lumMod val="50000"/>
                  </a:schemeClr>
                </a:solidFill>
              </a:rPr>
              <a:t>					</a:t>
            </a:r>
            <a:r>
              <a:rPr lang="es-ES" sz="3200" dirty="0" smtClean="0">
                <a:solidFill>
                  <a:schemeClr val="tx2">
                    <a:lumMod val="50000"/>
                  </a:schemeClr>
                </a:solidFill>
              </a:rPr>
              <a:t>c </a:t>
            </a:r>
            <a:r>
              <a:rPr lang="es-ES" sz="3200" dirty="0">
                <a:solidFill>
                  <a:schemeClr val="tx2">
                    <a:lumMod val="50000"/>
                  </a:schemeClr>
                </a:solidFill>
              </a:rPr>
              <a:t>= </a:t>
            </a:r>
            <a:r>
              <a:rPr lang="el-GR" sz="3200" b="1" dirty="0" smtClean="0">
                <a:solidFill>
                  <a:schemeClr val="tx2">
                    <a:lumMod val="50000"/>
                  </a:schemeClr>
                </a:solidFill>
                <a:latin typeface="MS UI Gothic"/>
                <a:ea typeface="MS UI Gothic"/>
              </a:rPr>
              <a:t>λν</a:t>
            </a:r>
            <a:endParaRPr lang="es-ES" sz="3200" b="1" dirty="0" smtClean="0">
              <a:solidFill>
                <a:schemeClr val="tx2">
                  <a:lumMod val="50000"/>
                </a:schemeClr>
              </a:solidFill>
              <a:latin typeface="MS UI Gothic"/>
              <a:ea typeface="MS UI Gothic"/>
            </a:endParaRPr>
          </a:p>
          <a:p>
            <a:pPr marL="0" indent="0">
              <a:buNone/>
            </a:pPr>
            <a:r>
              <a:rPr lang="es-MX" sz="3200" dirty="0" smtClean="0">
                <a:solidFill>
                  <a:schemeClr val="tx2">
                    <a:lumMod val="50000"/>
                  </a:schemeClr>
                </a:solidFill>
              </a:rPr>
              <a:t>  </a:t>
            </a:r>
            <a:r>
              <a:rPr lang="es-MX" sz="2800" dirty="0" smtClean="0">
                <a:solidFill>
                  <a:schemeClr val="tx2">
                    <a:lumMod val="50000"/>
                  </a:schemeClr>
                </a:solidFill>
              </a:rPr>
              <a:t>	c </a:t>
            </a:r>
            <a:r>
              <a:rPr lang="es-MX" sz="2800" dirty="0">
                <a:solidFill>
                  <a:schemeClr val="tx2">
                    <a:lumMod val="50000"/>
                  </a:schemeClr>
                </a:solidFill>
              </a:rPr>
              <a:t>= </a:t>
            </a:r>
            <a:r>
              <a:rPr lang="es-MX" sz="2800" dirty="0" smtClean="0">
                <a:solidFill>
                  <a:schemeClr val="tx2">
                    <a:lumMod val="50000"/>
                  </a:schemeClr>
                </a:solidFill>
              </a:rPr>
              <a:t>velocidad de la radiación 						  electromagnética</a:t>
            </a:r>
          </a:p>
          <a:p>
            <a:pPr marL="0" indent="0">
              <a:buNone/>
            </a:pPr>
            <a:r>
              <a:rPr lang="es-MX" sz="2800" dirty="0" smtClean="0">
                <a:solidFill>
                  <a:schemeClr val="tx2">
                    <a:lumMod val="50000"/>
                  </a:schemeClr>
                </a:solidFill>
              </a:rPr>
              <a:t>   c = </a:t>
            </a:r>
            <a:r>
              <a:rPr lang="es-ES" sz="2800" dirty="0" smtClean="0">
                <a:solidFill>
                  <a:schemeClr val="tx2">
                    <a:lumMod val="50000"/>
                  </a:schemeClr>
                </a:solidFill>
              </a:rPr>
              <a:t>2.997925 </a:t>
            </a:r>
            <a:r>
              <a:rPr lang="es-ES" sz="2800" dirty="0">
                <a:solidFill>
                  <a:schemeClr val="tx2">
                    <a:lumMod val="50000"/>
                  </a:schemeClr>
                </a:solidFill>
              </a:rPr>
              <a:t>X 10</a:t>
            </a:r>
            <a:r>
              <a:rPr lang="es-ES" sz="2800" baseline="30000" dirty="0">
                <a:solidFill>
                  <a:schemeClr val="tx2">
                    <a:lumMod val="50000"/>
                  </a:schemeClr>
                </a:solidFill>
              </a:rPr>
              <a:t>8</a:t>
            </a:r>
            <a:r>
              <a:rPr lang="es-ES" sz="2800" dirty="0">
                <a:solidFill>
                  <a:schemeClr val="tx2">
                    <a:lumMod val="50000"/>
                  </a:schemeClr>
                </a:solidFill>
              </a:rPr>
              <a:t>ms</a:t>
            </a:r>
            <a:r>
              <a:rPr lang="es-ES" sz="2800" baseline="30000" dirty="0">
                <a:solidFill>
                  <a:schemeClr val="tx2">
                    <a:lumMod val="50000"/>
                  </a:schemeClr>
                </a:solidFill>
              </a:rPr>
              <a:t>-1 </a:t>
            </a:r>
            <a:r>
              <a:rPr lang="es-MX" sz="2800" dirty="0">
                <a:solidFill>
                  <a:schemeClr val="tx2">
                    <a:lumMod val="50000"/>
                  </a:schemeClr>
                </a:solidFill>
              </a:rPr>
              <a:t/>
            </a:r>
            <a:br>
              <a:rPr lang="es-MX" sz="2800" dirty="0">
                <a:solidFill>
                  <a:schemeClr val="tx2">
                    <a:lumMod val="50000"/>
                  </a:schemeClr>
                </a:solidFill>
              </a:rPr>
            </a:br>
            <a:r>
              <a:rPr lang="es-MX" sz="2800" dirty="0">
                <a:solidFill>
                  <a:schemeClr val="tx2">
                    <a:lumMod val="50000"/>
                  </a:schemeClr>
                </a:solidFill>
              </a:rPr>
              <a:t>   </a:t>
            </a:r>
            <a:r>
              <a:rPr lang="es-MX" sz="2800" dirty="0" smtClean="0">
                <a:solidFill>
                  <a:schemeClr val="tx2">
                    <a:lumMod val="50000"/>
                  </a:schemeClr>
                </a:solidFill>
              </a:rPr>
              <a:t>					</a:t>
            </a:r>
            <a:r>
              <a:rPr lang="es-ES" sz="2800" dirty="0" smtClean="0">
                <a:solidFill>
                  <a:schemeClr val="tx2">
                    <a:lumMod val="50000"/>
                  </a:schemeClr>
                </a:solidFill>
              </a:rPr>
              <a:t>E </a:t>
            </a:r>
            <a:r>
              <a:rPr lang="es-ES" sz="2800" dirty="0">
                <a:solidFill>
                  <a:schemeClr val="tx2">
                    <a:lumMod val="50000"/>
                  </a:schemeClr>
                </a:solidFill>
              </a:rPr>
              <a:t>= h</a:t>
            </a:r>
            <a:r>
              <a:rPr lang="el-GR" sz="2800" b="1" i="1" dirty="0">
                <a:solidFill>
                  <a:schemeClr val="tx2">
                    <a:lumMod val="50000"/>
                  </a:schemeClr>
                </a:solidFill>
                <a:ea typeface="MS UI Gothic"/>
                <a:sym typeface="Symbol"/>
              </a:rPr>
              <a:t></a:t>
            </a:r>
            <a:r>
              <a:rPr lang="es-ES" sz="2800" b="1" i="1" dirty="0">
                <a:solidFill>
                  <a:schemeClr val="tx2">
                    <a:lumMod val="50000"/>
                  </a:schemeClr>
                </a:solidFill>
                <a:ea typeface="MS UI Gothic"/>
                <a:sym typeface="Symbol"/>
              </a:rPr>
              <a:t/>
            </a:r>
            <a:br>
              <a:rPr lang="es-ES" sz="2800" b="1" i="1" dirty="0">
                <a:solidFill>
                  <a:schemeClr val="tx2">
                    <a:lumMod val="50000"/>
                  </a:schemeClr>
                </a:solidFill>
                <a:ea typeface="MS UI Gothic"/>
                <a:sym typeface="Symbol"/>
              </a:rPr>
            </a:br>
            <a:r>
              <a:rPr lang="es-ES" sz="2800" dirty="0" smtClean="0">
                <a:solidFill>
                  <a:schemeClr val="tx2">
                    <a:lumMod val="50000"/>
                  </a:schemeClr>
                </a:solidFill>
                <a:ea typeface="MS UI Gothic"/>
                <a:sym typeface="Symbol"/>
              </a:rPr>
              <a:t>E = La energía de un cuanto de radiación electromagnética  y es directamente proporcional a la frecuencia de la radiación</a:t>
            </a:r>
            <a:r>
              <a:rPr lang="es-MX" sz="2800" b="1" dirty="0">
                <a:solidFill>
                  <a:schemeClr val="tx2">
                    <a:lumMod val="50000"/>
                  </a:schemeClr>
                </a:solidFill>
              </a:rPr>
              <a:t/>
            </a:r>
            <a:br>
              <a:rPr lang="es-MX" sz="2800" b="1" dirty="0">
                <a:solidFill>
                  <a:schemeClr val="tx2">
                    <a:lumMod val="50000"/>
                  </a:schemeClr>
                </a:solidFill>
              </a:rPr>
            </a:br>
            <a:r>
              <a:rPr lang="es-MX" sz="2800" dirty="0">
                <a:solidFill>
                  <a:schemeClr val="tx2">
                    <a:lumMod val="50000"/>
                  </a:schemeClr>
                </a:solidFill>
              </a:rPr>
              <a:t>h = constante de </a:t>
            </a:r>
            <a:r>
              <a:rPr lang="es-MX" sz="2800" dirty="0" err="1">
                <a:solidFill>
                  <a:schemeClr val="tx2">
                    <a:lumMod val="50000"/>
                  </a:schemeClr>
                </a:solidFill>
              </a:rPr>
              <a:t>Plank</a:t>
            </a:r>
            <a:r>
              <a:rPr lang="es-MX" sz="2800" dirty="0">
                <a:solidFill>
                  <a:schemeClr val="tx2">
                    <a:lumMod val="50000"/>
                  </a:schemeClr>
                </a:solidFill>
              </a:rPr>
              <a:t> </a:t>
            </a:r>
            <a:br>
              <a:rPr lang="es-MX" sz="2800" dirty="0">
                <a:solidFill>
                  <a:schemeClr val="tx2">
                    <a:lumMod val="50000"/>
                  </a:schemeClr>
                </a:solidFill>
              </a:rPr>
            </a:br>
            <a:r>
              <a:rPr lang="es-MX" sz="2800" dirty="0">
                <a:solidFill>
                  <a:schemeClr val="tx2">
                    <a:lumMod val="50000"/>
                  </a:schemeClr>
                </a:solidFill>
              </a:rPr>
              <a:t>h = 6.626 X 10</a:t>
            </a:r>
            <a:r>
              <a:rPr lang="es-MX" sz="2800" baseline="30000" dirty="0">
                <a:solidFill>
                  <a:schemeClr val="tx2">
                    <a:lumMod val="50000"/>
                  </a:schemeClr>
                </a:solidFill>
              </a:rPr>
              <a:t>-34</a:t>
            </a:r>
            <a:r>
              <a:rPr lang="es-MX" sz="2800" dirty="0">
                <a:solidFill>
                  <a:schemeClr val="tx2">
                    <a:lumMod val="50000"/>
                  </a:schemeClr>
                </a:solidFill>
              </a:rPr>
              <a:t> </a:t>
            </a:r>
            <a:r>
              <a:rPr lang="es-MX" sz="2800" dirty="0" smtClean="0">
                <a:solidFill>
                  <a:schemeClr val="tx2">
                    <a:lumMod val="50000"/>
                  </a:schemeClr>
                </a:solidFill>
              </a:rPr>
              <a:t>J s</a:t>
            </a:r>
            <a:endParaRPr lang="es-MX" sz="2800" dirty="0">
              <a:solidFill>
                <a:schemeClr val="tx2">
                  <a:lumMod val="50000"/>
                </a:schemeClr>
              </a:solidFill>
            </a:endParaRPr>
          </a:p>
        </p:txBody>
      </p:sp>
    </p:spTree>
    <p:extLst>
      <p:ext uri="{BB962C8B-B14F-4D97-AF65-F5344CB8AC3E}">
        <p14:creationId xmlns:p14="http://schemas.microsoft.com/office/powerpoint/2010/main" val="33663019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Ejercicios: </a:t>
            </a:r>
          </a:p>
        </p:txBody>
      </p:sp>
      <p:sp>
        <p:nvSpPr>
          <p:cNvPr id="3" name="2 Marcador de contenido"/>
          <p:cNvSpPr>
            <a:spLocks noGrp="1"/>
          </p:cNvSpPr>
          <p:nvPr>
            <p:ph idx="1"/>
          </p:nvPr>
        </p:nvSpPr>
        <p:spPr/>
        <p:txBody>
          <a:bodyPr>
            <a:normAutofit/>
          </a:bodyPr>
          <a:lstStyle/>
          <a:p>
            <a:pPr marL="514350" indent="-514350">
              <a:buAutoNum type="arabicPeriod"/>
            </a:pPr>
            <a:r>
              <a:rPr lang="es-MX" sz="2800" dirty="0" smtClean="0"/>
              <a:t>Una </a:t>
            </a:r>
            <a:r>
              <a:rPr lang="es-MX" sz="2800" dirty="0"/>
              <a:t>determinada radiación tiene una longitud de onda de 474nm. ¿Cuál es la energía, expresada en julios?, </a:t>
            </a:r>
            <a:r>
              <a:rPr lang="es-MX" sz="2800" dirty="0" smtClean="0"/>
              <a:t>de:</a:t>
            </a:r>
          </a:p>
          <a:p>
            <a:pPr marL="0" indent="0">
              <a:buNone/>
            </a:pPr>
            <a:r>
              <a:rPr lang="es-MX" sz="2800" dirty="0" smtClean="0"/>
              <a:t/>
            </a:r>
            <a:br>
              <a:rPr lang="es-MX" sz="2800" dirty="0" smtClean="0"/>
            </a:br>
            <a:r>
              <a:rPr lang="es-MX" sz="2800" dirty="0" smtClean="0"/>
              <a:t>a</a:t>
            </a:r>
            <a:r>
              <a:rPr lang="es-MX" sz="2800" dirty="0"/>
              <a:t>. Un fotón</a:t>
            </a:r>
            <a:br>
              <a:rPr lang="es-MX" sz="2800" dirty="0"/>
            </a:br>
            <a:r>
              <a:rPr lang="es-MX" sz="2800" dirty="0"/>
              <a:t>b. Un mol de fotones de esta radiación</a:t>
            </a:r>
          </a:p>
        </p:txBody>
      </p:sp>
    </p:spTree>
    <p:extLst>
      <p:ext uri="{BB962C8B-B14F-4D97-AF65-F5344CB8AC3E}">
        <p14:creationId xmlns:p14="http://schemas.microsoft.com/office/powerpoint/2010/main" val="28252830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9443" y="620688"/>
            <a:ext cx="7125112" cy="5688631"/>
          </a:xfrm>
        </p:spPr>
        <p:txBody>
          <a:bodyPr>
            <a:normAutofit/>
          </a:bodyPr>
          <a:lstStyle/>
          <a:p>
            <a:pPr marL="0" indent="0">
              <a:buNone/>
            </a:pPr>
            <a:r>
              <a:rPr lang="es-MX" sz="3200" dirty="0" smtClean="0"/>
              <a:t>2. ¿Cuál </a:t>
            </a:r>
            <a:r>
              <a:rPr lang="es-MX" sz="3200" dirty="0"/>
              <a:t>es la longitud de onda, en nanómetros, de la luz con un contenido de energía de 1799kJ/mol?, ¿En qué región del espectro electromagnético se localiza esta radiación</a:t>
            </a:r>
            <a:r>
              <a:rPr lang="es-MX" sz="3200" dirty="0" smtClean="0"/>
              <a:t>?</a:t>
            </a:r>
          </a:p>
        </p:txBody>
      </p:sp>
    </p:spTree>
    <p:extLst>
      <p:ext uri="{BB962C8B-B14F-4D97-AF65-F5344CB8AC3E}">
        <p14:creationId xmlns:p14="http://schemas.microsoft.com/office/powerpoint/2010/main" val="18188575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9443" y="620688"/>
            <a:ext cx="7125112" cy="5688631"/>
          </a:xfrm>
        </p:spPr>
        <p:txBody>
          <a:bodyPr>
            <a:normAutofit/>
          </a:bodyPr>
          <a:lstStyle/>
          <a:p>
            <a:pPr marL="0" lvl="0" indent="0">
              <a:buNone/>
            </a:pPr>
            <a:r>
              <a:rPr lang="es-ES" sz="3200" dirty="0" smtClean="0"/>
              <a:t>3. </a:t>
            </a:r>
            <a:r>
              <a:rPr lang="es-MX" sz="3200" dirty="0"/>
              <a:t>¿En qué región del espectro electromagnético se espera encontrar radiación con una energía por fotón 100 veces mayor que la asociada con radiación de 988nm de longitud de onda</a:t>
            </a:r>
            <a:r>
              <a:rPr lang="es-MX" sz="3200" dirty="0" smtClean="0"/>
              <a:t>?</a:t>
            </a:r>
            <a:endParaRPr lang="es-MX" sz="3200" dirty="0"/>
          </a:p>
        </p:txBody>
      </p:sp>
    </p:spTree>
    <p:extLst>
      <p:ext uri="{BB962C8B-B14F-4D97-AF65-F5344CB8AC3E}">
        <p14:creationId xmlns:p14="http://schemas.microsoft.com/office/powerpoint/2010/main" val="11318287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9443" y="620689"/>
            <a:ext cx="7125112" cy="4824536"/>
          </a:xfrm>
        </p:spPr>
        <p:txBody>
          <a:bodyPr>
            <a:normAutofit/>
          </a:bodyPr>
          <a:lstStyle/>
          <a:p>
            <a:pPr marL="0" lvl="0" indent="0">
              <a:buNone/>
            </a:pPr>
            <a:r>
              <a:rPr lang="es-MX" sz="3200" dirty="0" smtClean="0"/>
              <a:t>4. En </a:t>
            </a:r>
            <a:r>
              <a:rPr lang="es-MX" sz="3200" dirty="0"/>
              <a:t>el alumbrado de las calles se utilizan las lámparas de vapor de sodio a alta presión. Las dos líneas más intensas del espectro de sodio están a 589.00 y 589.59nm ¿cuál es la diferencia de energía por fotón entre las radiaciones correspondientes a estas dos líneas</a:t>
            </a:r>
            <a:r>
              <a:rPr lang="es-MX" sz="3200" dirty="0" smtClean="0"/>
              <a:t>?</a:t>
            </a:r>
          </a:p>
          <a:p>
            <a:pPr>
              <a:buAutoNum type="arabicPeriod"/>
            </a:pPr>
            <a:endParaRPr lang="es-MX" dirty="0"/>
          </a:p>
        </p:txBody>
      </p:sp>
    </p:spTree>
    <p:extLst>
      <p:ext uri="{BB962C8B-B14F-4D97-AF65-F5344CB8AC3E}">
        <p14:creationId xmlns:p14="http://schemas.microsoft.com/office/powerpoint/2010/main" val="1177108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0648"/>
            <a:ext cx="6730907" cy="5040560"/>
          </a:xfrm>
        </p:spPr>
        <p:txBody>
          <a:bodyPr/>
          <a:lstStyle/>
          <a:p>
            <a:r>
              <a:rPr lang="es-ES" sz="3600" dirty="0"/>
              <a:t>En 1888, Heinrich Hertz descubrió que cuando la luz choca con la superficie de ciertos metales, se emiten </a:t>
            </a:r>
            <a:r>
              <a:rPr lang="es-ES" sz="3600" dirty="0" smtClean="0"/>
              <a:t>electrones, fenómeno conocido como  </a:t>
            </a:r>
            <a:r>
              <a:rPr lang="es-ES" sz="3600" b="1" dirty="0" smtClean="0"/>
              <a:t>“Efecto fotoeléctrico”</a:t>
            </a:r>
            <a:endParaRPr lang="es-MX" sz="3600" b="1" dirty="0"/>
          </a:p>
        </p:txBody>
      </p:sp>
    </p:spTree>
    <p:extLst>
      <p:ext uri="{BB962C8B-B14F-4D97-AF65-F5344CB8AC3E}">
        <p14:creationId xmlns:p14="http://schemas.microsoft.com/office/powerpoint/2010/main" val="12274624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052736"/>
            <a:ext cx="7125112" cy="5400600"/>
          </a:xfrm>
        </p:spPr>
        <p:txBody>
          <a:bodyPr>
            <a:normAutofit fontScale="92500" lnSpcReduction="10000"/>
          </a:bodyPr>
          <a:lstStyle/>
          <a:p>
            <a:pPr marL="0" indent="0">
              <a:buNone/>
            </a:pPr>
            <a:r>
              <a:rPr lang="es-ES" sz="3000" dirty="0" smtClean="0">
                <a:solidFill>
                  <a:schemeClr val="tx2">
                    <a:lumMod val="50000"/>
                  </a:schemeClr>
                </a:solidFill>
              </a:rPr>
              <a:t>Características sobresalientes: </a:t>
            </a:r>
          </a:p>
          <a:p>
            <a:r>
              <a:rPr lang="es-ES" sz="3000" dirty="0" smtClean="0">
                <a:solidFill>
                  <a:schemeClr val="tx2">
                    <a:lumMod val="50000"/>
                  </a:schemeClr>
                </a:solidFill>
              </a:rPr>
              <a:t>La emisión de electrones solamente ocurre cuando la frecuencia de la luz incidente excede un valor determinado (frecuencia umbral, </a:t>
            </a:r>
            <a:r>
              <a:rPr lang="es-MX" sz="3000" dirty="0" smtClean="0">
                <a:solidFill>
                  <a:schemeClr val="tx2">
                    <a:lumMod val="50000"/>
                  </a:schemeClr>
                </a:solidFill>
              </a:rPr>
              <a:t>ν</a:t>
            </a:r>
            <a:r>
              <a:rPr lang="es-MX" sz="3000" baseline="-25000" dirty="0" smtClean="0">
                <a:solidFill>
                  <a:schemeClr val="tx2">
                    <a:lumMod val="50000"/>
                  </a:schemeClr>
                </a:solidFill>
              </a:rPr>
              <a:t>0</a:t>
            </a:r>
            <a:r>
              <a:rPr lang="es-MX" sz="3000" dirty="0" smtClean="0">
                <a:solidFill>
                  <a:schemeClr val="tx2">
                    <a:lumMod val="50000"/>
                  </a:schemeClr>
                </a:solidFill>
              </a:rPr>
              <a:t>). </a:t>
            </a:r>
          </a:p>
          <a:p>
            <a:r>
              <a:rPr lang="es-ES" sz="3000" dirty="0" smtClean="0">
                <a:solidFill>
                  <a:schemeClr val="tx2">
                    <a:lumMod val="50000"/>
                  </a:schemeClr>
                </a:solidFill>
              </a:rPr>
              <a:t>El número de electrones emitido depende de la intensidad de la radiación incidente, </a:t>
            </a:r>
          </a:p>
          <a:p>
            <a:r>
              <a:rPr lang="es-ES" sz="3000" dirty="0" smtClean="0">
                <a:solidFill>
                  <a:schemeClr val="tx2">
                    <a:lumMod val="50000"/>
                  </a:schemeClr>
                </a:solidFill>
              </a:rPr>
              <a:t>Las energías cinéticas de los electrones emitidos dependen de la frecuencia de la luz</a:t>
            </a:r>
            <a:endParaRPr lang="es-MX" sz="3000" dirty="0">
              <a:solidFill>
                <a:schemeClr val="tx2">
                  <a:lumMod val="50000"/>
                </a:schemeClr>
              </a:solidFill>
            </a:endParaRPr>
          </a:p>
          <a:p>
            <a:endParaRPr lang="es-MX" dirty="0"/>
          </a:p>
        </p:txBody>
      </p:sp>
    </p:spTree>
    <p:extLst>
      <p:ext uri="{BB962C8B-B14F-4D97-AF65-F5344CB8AC3E}">
        <p14:creationId xmlns:p14="http://schemas.microsoft.com/office/powerpoint/2010/main" val="16991393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980729"/>
            <a:ext cx="7595003" cy="4878070"/>
          </a:xfrm>
        </p:spPr>
        <p:txBody>
          <a:bodyPr>
            <a:noAutofit/>
          </a:bodyPr>
          <a:lstStyle/>
          <a:p>
            <a:pPr marL="0" lvl="0" indent="0">
              <a:buNone/>
            </a:pPr>
            <a:r>
              <a:rPr lang="es-MX" sz="2600" dirty="0" smtClean="0"/>
              <a:t>5. Ordena </a:t>
            </a:r>
            <a:r>
              <a:rPr lang="es-MX" sz="2600" dirty="0"/>
              <a:t>las siguientes formas de radiación electromagnética en </a:t>
            </a:r>
            <a:r>
              <a:rPr lang="es-MX" sz="2600" dirty="0" smtClean="0"/>
              <a:t>forma decreciente </a:t>
            </a:r>
            <a:r>
              <a:rPr lang="es-MX" sz="2600" dirty="0"/>
              <a:t>de energía por mol de fotones:</a:t>
            </a:r>
          </a:p>
          <a:p>
            <a:pPr lvl="1">
              <a:buFont typeface="Wingdings" panose="05000000000000000000" pitchFamily="2" charset="2"/>
              <a:buChar char="v"/>
            </a:pPr>
            <a:r>
              <a:rPr lang="es-MX" sz="2600" dirty="0"/>
              <a:t>Radiación de </a:t>
            </a:r>
            <a:r>
              <a:rPr lang="el-GR" sz="2800" b="1" dirty="0">
                <a:latin typeface="MS UI Gothic"/>
                <a:ea typeface="MS UI Gothic"/>
              </a:rPr>
              <a:t>ν</a:t>
            </a:r>
            <a:r>
              <a:rPr lang="es-MX" sz="2600" dirty="0" smtClean="0"/>
              <a:t>= 3.0X1015 </a:t>
            </a:r>
            <a:r>
              <a:rPr lang="es-MX" sz="2800" dirty="0" smtClean="0"/>
              <a:t>s</a:t>
            </a:r>
            <a:r>
              <a:rPr lang="es-MX" sz="2800" baseline="30000" dirty="0" smtClean="0"/>
              <a:t>-1</a:t>
            </a:r>
          </a:p>
          <a:p>
            <a:pPr lvl="1">
              <a:buFont typeface="Wingdings" panose="05000000000000000000" pitchFamily="2" charset="2"/>
              <a:buChar char="v"/>
            </a:pPr>
            <a:r>
              <a:rPr lang="es-MX" sz="2600" dirty="0" smtClean="0"/>
              <a:t>Una </a:t>
            </a:r>
            <a:r>
              <a:rPr lang="es-MX" sz="2600" dirty="0"/>
              <a:t>lámpara infrarroja de calefacción</a:t>
            </a:r>
          </a:p>
          <a:p>
            <a:pPr lvl="1">
              <a:buFont typeface="Wingdings" panose="05000000000000000000" pitchFamily="2" charset="2"/>
              <a:buChar char="v"/>
            </a:pPr>
            <a:r>
              <a:rPr lang="es-MX" sz="2600" dirty="0"/>
              <a:t>Radiación que tiene </a:t>
            </a:r>
            <a:r>
              <a:rPr lang="el-GR" sz="2800" b="1" dirty="0" smtClean="0">
                <a:latin typeface="MS UI Gothic"/>
                <a:ea typeface="MS UI Gothic"/>
              </a:rPr>
              <a:t>λ</a:t>
            </a:r>
            <a:r>
              <a:rPr lang="es-MX" sz="2600" dirty="0" smtClean="0"/>
              <a:t>=7000 </a:t>
            </a:r>
            <a:r>
              <a:rPr lang="es-MX" sz="2600" dirty="0"/>
              <a:t>angstroms</a:t>
            </a:r>
          </a:p>
          <a:p>
            <a:pPr lvl="1">
              <a:buFont typeface="Wingdings" panose="05000000000000000000" pitchFamily="2" charset="2"/>
              <a:buChar char="v"/>
            </a:pPr>
            <a:r>
              <a:rPr lang="es-MX" sz="2600" dirty="0"/>
              <a:t>Rayos X utilizados en odontología</a:t>
            </a:r>
            <a:r>
              <a:rPr lang="es-MX" sz="2600" dirty="0" smtClean="0"/>
              <a:t>. </a:t>
            </a:r>
            <a:endParaRPr lang="es-ES" sz="2800" b="1" dirty="0">
              <a:latin typeface="MS UI Gothic"/>
              <a:ea typeface="MS UI Gothic"/>
            </a:endParaRPr>
          </a:p>
          <a:p>
            <a:pPr lvl="1">
              <a:buFont typeface="Wingdings" panose="05000000000000000000" pitchFamily="2" charset="2"/>
              <a:buChar char="v"/>
            </a:pPr>
            <a:endParaRPr lang="es-MX" sz="2600" dirty="0"/>
          </a:p>
        </p:txBody>
      </p:sp>
    </p:spTree>
    <p:extLst>
      <p:ext uri="{BB962C8B-B14F-4D97-AF65-F5344CB8AC3E}">
        <p14:creationId xmlns:p14="http://schemas.microsoft.com/office/powerpoint/2010/main" val="40809187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980729"/>
            <a:ext cx="7522995" cy="5328592"/>
          </a:xfrm>
        </p:spPr>
        <p:txBody>
          <a:bodyPr>
            <a:normAutofit/>
          </a:bodyPr>
          <a:lstStyle/>
          <a:p>
            <a:pPr marL="0" lvl="0" indent="0">
              <a:buNone/>
            </a:pPr>
            <a:r>
              <a:rPr lang="es-MX" sz="3200" dirty="0" smtClean="0">
                <a:solidFill>
                  <a:schemeClr val="tx2">
                    <a:lumMod val="50000"/>
                  </a:schemeClr>
                </a:solidFill>
              </a:rPr>
              <a:t>6. Para </a:t>
            </a:r>
            <a:r>
              <a:rPr lang="es-MX" sz="3200" dirty="0">
                <a:solidFill>
                  <a:schemeClr val="tx2">
                    <a:lumMod val="50000"/>
                  </a:schemeClr>
                </a:solidFill>
              </a:rPr>
              <a:t>emitir electrones, el sodio metálico requiere un fotón con una energía mínima de 4.41 X 10</a:t>
            </a:r>
            <a:r>
              <a:rPr lang="es-MX" sz="3200" baseline="30000" dirty="0">
                <a:solidFill>
                  <a:schemeClr val="tx2">
                    <a:lumMod val="50000"/>
                  </a:schemeClr>
                </a:solidFill>
              </a:rPr>
              <a:t>-19</a:t>
            </a:r>
            <a:r>
              <a:rPr lang="es-MX" sz="3200" dirty="0">
                <a:solidFill>
                  <a:schemeClr val="tx2">
                    <a:lumMod val="50000"/>
                  </a:schemeClr>
                </a:solidFill>
              </a:rPr>
              <a:t> J.</a:t>
            </a:r>
          </a:p>
          <a:p>
            <a:pPr marL="457200" lvl="1" indent="0">
              <a:buNone/>
            </a:pPr>
            <a:r>
              <a:rPr lang="es-MX" sz="3200" dirty="0" smtClean="0">
                <a:solidFill>
                  <a:schemeClr val="tx2">
                    <a:lumMod val="50000"/>
                  </a:schemeClr>
                </a:solidFill>
              </a:rPr>
              <a:t>a. ¿Cuál </a:t>
            </a:r>
            <a:r>
              <a:rPr lang="es-MX" sz="3200" dirty="0">
                <a:solidFill>
                  <a:schemeClr val="tx2">
                    <a:lumMod val="50000"/>
                  </a:schemeClr>
                </a:solidFill>
              </a:rPr>
              <a:t>es la frecuencia mínima de luz necesaria para emitir electrones del sodio mediante el efecto fotoeléctrico?</a:t>
            </a:r>
          </a:p>
          <a:p>
            <a:pPr marL="457200" lvl="1" indent="0">
              <a:buNone/>
            </a:pPr>
            <a:r>
              <a:rPr lang="es-MX" sz="3200" dirty="0" smtClean="0">
                <a:solidFill>
                  <a:schemeClr val="tx2">
                    <a:lumMod val="50000"/>
                  </a:schemeClr>
                </a:solidFill>
              </a:rPr>
              <a:t>b. ¿Cuál </a:t>
            </a:r>
            <a:r>
              <a:rPr lang="es-MX" sz="3200" dirty="0">
                <a:solidFill>
                  <a:schemeClr val="tx2">
                    <a:lumMod val="50000"/>
                  </a:schemeClr>
                </a:solidFill>
              </a:rPr>
              <a:t>es la longitud de onda de esta luz</a:t>
            </a:r>
            <a:r>
              <a:rPr lang="es-MX" sz="3200" dirty="0" smtClean="0">
                <a:solidFill>
                  <a:schemeClr val="tx2">
                    <a:lumMod val="50000"/>
                  </a:schemeClr>
                </a:solidFill>
              </a:rPr>
              <a:t>?</a:t>
            </a:r>
            <a:endParaRPr lang="es-MX" sz="3200" dirty="0">
              <a:solidFill>
                <a:schemeClr val="tx2">
                  <a:lumMod val="50000"/>
                </a:schemeClr>
              </a:solidFill>
            </a:endParaRPr>
          </a:p>
        </p:txBody>
      </p:sp>
    </p:spTree>
    <p:extLst>
      <p:ext uri="{BB962C8B-B14F-4D97-AF65-F5344CB8AC3E}">
        <p14:creationId xmlns:p14="http://schemas.microsoft.com/office/powerpoint/2010/main" val="10132710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980729"/>
            <a:ext cx="7522995" cy="5328592"/>
          </a:xfrm>
        </p:spPr>
        <p:txBody>
          <a:bodyPr>
            <a:normAutofit/>
          </a:bodyPr>
          <a:lstStyle/>
          <a:p>
            <a:pPr marL="457200" lvl="1" indent="0">
              <a:buNone/>
            </a:pPr>
            <a:r>
              <a:rPr lang="es-MX" sz="3200" dirty="0" smtClean="0">
                <a:solidFill>
                  <a:schemeClr val="tx2">
                    <a:lumMod val="50000"/>
                  </a:schemeClr>
                </a:solidFill>
              </a:rPr>
              <a:t>c. Si </a:t>
            </a:r>
            <a:r>
              <a:rPr lang="es-MX" sz="3200" dirty="0">
                <a:solidFill>
                  <a:schemeClr val="tx2">
                    <a:lumMod val="50000"/>
                  </a:schemeClr>
                </a:solidFill>
              </a:rPr>
              <a:t>se irradia al sodio con una luz de 430nm ¿Cuál es la energía cinética máxima posible para los electrones emitidos?</a:t>
            </a:r>
          </a:p>
          <a:p>
            <a:pPr marL="457200" lvl="1" indent="0">
              <a:buNone/>
            </a:pPr>
            <a:r>
              <a:rPr lang="es-MX" sz="3200" dirty="0" smtClean="0">
                <a:solidFill>
                  <a:schemeClr val="tx2">
                    <a:lumMod val="50000"/>
                  </a:schemeClr>
                </a:solidFill>
              </a:rPr>
              <a:t>d. ¿Cuál </a:t>
            </a:r>
            <a:r>
              <a:rPr lang="es-MX" sz="3200" dirty="0">
                <a:solidFill>
                  <a:schemeClr val="tx2">
                    <a:lumMod val="50000"/>
                  </a:schemeClr>
                </a:solidFill>
              </a:rPr>
              <a:t>es el número máximo de electrones que se pueden emitir mediante una luz cuya energía total es igual a 1.00 µJ</a:t>
            </a:r>
            <a:r>
              <a:rPr lang="es-MX" sz="3200" dirty="0" smtClean="0">
                <a:solidFill>
                  <a:schemeClr val="tx2">
                    <a:lumMod val="50000"/>
                  </a:schemeClr>
                </a:solidFill>
              </a:rPr>
              <a:t>?</a:t>
            </a:r>
            <a:endParaRPr lang="es-MX" sz="3200" dirty="0">
              <a:solidFill>
                <a:schemeClr val="tx2">
                  <a:lumMod val="50000"/>
                </a:schemeClr>
              </a:solidFill>
            </a:endParaRPr>
          </a:p>
        </p:txBody>
      </p:sp>
    </p:spTree>
    <p:extLst>
      <p:ext uri="{BB962C8B-B14F-4D97-AF65-F5344CB8AC3E}">
        <p14:creationId xmlns:p14="http://schemas.microsoft.com/office/powerpoint/2010/main" val="4098389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radiación electromagnética</a:t>
            </a:r>
            <a:endParaRPr lang="es-MX" dirty="0"/>
          </a:p>
        </p:txBody>
      </p:sp>
      <p:sp>
        <p:nvSpPr>
          <p:cNvPr id="3" name="2 Marcador de contenido"/>
          <p:cNvSpPr>
            <a:spLocks noGrp="1"/>
          </p:cNvSpPr>
          <p:nvPr>
            <p:ph idx="1"/>
          </p:nvPr>
        </p:nvSpPr>
        <p:spPr/>
        <p:txBody>
          <a:bodyPr>
            <a:normAutofit/>
          </a:bodyPr>
          <a:lstStyle/>
          <a:p>
            <a:pPr marL="0" indent="0">
              <a:buNone/>
            </a:pPr>
            <a:r>
              <a:rPr lang="es-ES" sz="2400" dirty="0">
                <a:solidFill>
                  <a:schemeClr val="tx2">
                    <a:lumMod val="50000"/>
                  </a:schemeClr>
                </a:solidFill>
              </a:rPr>
              <a:t>La radiación electromagnética es una forma de transmisión de energía en la que los campos magnéticos y eléctricos se propagan por </a:t>
            </a:r>
            <a:r>
              <a:rPr lang="es-ES" sz="2400" u="sng" dirty="0">
                <a:solidFill>
                  <a:schemeClr val="tx2">
                    <a:lumMod val="50000"/>
                  </a:schemeClr>
                </a:solidFill>
              </a:rPr>
              <a:t>ondas</a:t>
            </a:r>
            <a:r>
              <a:rPr lang="es-ES" sz="2400" dirty="0">
                <a:solidFill>
                  <a:schemeClr val="tx2">
                    <a:lumMod val="50000"/>
                  </a:schemeClr>
                </a:solidFill>
              </a:rPr>
              <a:t> a través del espacio vacío o a través de un medio como el vidrio.</a:t>
            </a:r>
          </a:p>
          <a:p>
            <a:pPr marL="0" indent="0">
              <a:buNone/>
            </a:pPr>
            <a:endParaRPr lang="es-ES" sz="2400" dirty="0">
              <a:solidFill>
                <a:schemeClr val="tx2">
                  <a:lumMod val="50000"/>
                </a:schemeClr>
              </a:solidFill>
            </a:endParaRPr>
          </a:p>
          <a:p>
            <a:pPr marL="0" indent="0">
              <a:buNone/>
            </a:pPr>
            <a:r>
              <a:rPr lang="es-ES" sz="2400" dirty="0">
                <a:solidFill>
                  <a:schemeClr val="tx2">
                    <a:lumMod val="50000"/>
                  </a:schemeClr>
                </a:solidFill>
              </a:rPr>
              <a:t>Una onda es una perturbación que emite energía a través de un </a:t>
            </a:r>
            <a:r>
              <a:rPr lang="es-ES" sz="2400" dirty="0" smtClean="0">
                <a:solidFill>
                  <a:schemeClr val="tx2">
                    <a:lumMod val="50000"/>
                  </a:schemeClr>
                </a:solidFill>
              </a:rPr>
              <a:t>medio</a:t>
            </a:r>
            <a:endParaRPr lang="es-ES" sz="2400" dirty="0">
              <a:solidFill>
                <a:schemeClr val="tx2">
                  <a:lumMod val="50000"/>
                </a:schemeClr>
              </a:solidFill>
            </a:endParaRPr>
          </a:p>
        </p:txBody>
      </p:sp>
    </p:spTree>
    <p:extLst>
      <p:ext uri="{BB962C8B-B14F-4D97-AF65-F5344CB8AC3E}">
        <p14:creationId xmlns:p14="http://schemas.microsoft.com/office/powerpoint/2010/main" val="1882631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764705"/>
            <a:ext cx="7776864" cy="5184576"/>
          </a:xfrm>
        </p:spPr>
        <p:txBody>
          <a:bodyPr>
            <a:noAutofit/>
          </a:bodyPr>
          <a:lstStyle/>
          <a:p>
            <a:pPr marL="0" lvl="0" indent="0">
              <a:buNone/>
            </a:pPr>
            <a:r>
              <a:rPr lang="es-MX" sz="3200" dirty="0" smtClean="0"/>
              <a:t>7. La </a:t>
            </a:r>
            <a:r>
              <a:rPr lang="es-MX" sz="3200" dirty="0"/>
              <a:t>acción protectora del ozono en la atmósfera se debe a la absorción de la radiación UV por el ozono en un intervalo 230-290nm de longitud de onda ¿cuál es la energía asociada con la radiación, expresada en kJ/mol en este intervalo de longitudes de onda</a:t>
            </a:r>
            <a:r>
              <a:rPr lang="es-MX" sz="3200" dirty="0" smtClean="0"/>
              <a:t>?</a:t>
            </a:r>
            <a:endParaRPr lang="es-MX" sz="3200" dirty="0"/>
          </a:p>
        </p:txBody>
      </p:sp>
    </p:spTree>
    <p:extLst>
      <p:ext uri="{BB962C8B-B14F-4D97-AF65-F5344CB8AC3E}">
        <p14:creationId xmlns:p14="http://schemas.microsoft.com/office/powerpoint/2010/main" val="12286731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424936" cy="6120679"/>
          </a:xfrm>
        </p:spPr>
        <p:txBody>
          <a:bodyPr>
            <a:noAutofit/>
          </a:bodyPr>
          <a:lstStyle/>
          <a:p>
            <a:pPr marL="0" lvl="0" indent="0">
              <a:buNone/>
            </a:pPr>
            <a:r>
              <a:rPr lang="es-MX" sz="2800" dirty="0" smtClean="0">
                <a:solidFill>
                  <a:schemeClr val="tx2">
                    <a:lumMod val="50000"/>
                  </a:schemeClr>
                </a:solidFill>
              </a:rPr>
              <a:t>8. Un </a:t>
            </a:r>
            <a:r>
              <a:rPr lang="es-MX" sz="2800" dirty="0">
                <a:solidFill>
                  <a:schemeClr val="tx2">
                    <a:lumMod val="50000"/>
                  </a:schemeClr>
                </a:solidFill>
              </a:rPr>
              <a:t>láser emite luz con una frecuencia de 4.69 X 10</a:t>
            </a:r>
            <a:r>
              <a:rPr lang="es-MX" sz="2800" baseline="30000" dirty="0">
                <a:solidFill>
                  <a:schemeClr val="tx2">
                    <a:lumMod val="50000"/>
                  </a:schemeClr>
                </a:solidFill>
              </a:rPr>
              <a:t>14</a:t>
            </a:r>
            <a:r>
              <a:rPr lang="es-MX" sz="2800" dirty="0">
                <a:solidFill>
                  <a:schemeClr val="tx2">
                    <a:lumMod val="50000"/>
                  </a:schemeClr>
                </a:solidFill>
              </a:rPr>
              <a:t>s</a:t>
            </a:r>
            <a:r>
              <a:rPr lang="es-MX" sz="2800" baseline="30000" dirty="0">
                <a:solidFill>
                  <a:schemeClr val="tx2">
                    <a:lumMod val="50000"/>
                  </a:schemeClr>
                </a:solidFill>
              </a:rPr>
              <a:t>-1</a:t>
            </a:r>
            <a:r>
              <a:rPr lang="es-MX" sz="2800" dirty="0">
                <a:solidFill>
                  <a:schemeClr val="tx2">
                    <a:lumMod val="50000"/>
                  </a:schemeClr>
                </a:solidFill>
              </a:rPr>
              <a:t> </a:t>
            </a:r>
          </a:p>
          <a:p>
            <a:pPr lvl="1"/>
            <a:r>
              <a:rPr lang="es-MX" sz="2800" dirty="0">
                <a:solidFill>
                  <a:schemeClr val="tx2">
                    <a:lumMod val="50000"/>
                  </a:schemeClr>
                </a:solidFill>
              </a:rPr>
              <a:t>¿Cuál es la energía de un fotón de la radiación de este láser? </a:t>
            </a:r>
          </a:p>
          <a:p>
            <a:pPr lvl="1"/>
            <a:r>
              <a:rPr lang="es-MX" sz="2800" dirty="0">
                <a:solidFill>
                  <a:schemeClr val="tx2">
                    <a:lumMod val="50000"/>
                  </a:schemeClr>
                </a:solidFill>
              </a:rPr>
              <a:t>Si el láser emite una pulsación de energía que contiene 5.0 X 10</a:t>
            </a:r>
            <a:r>
              <a:rPr lang="es-MX" sz="2800" baseline="30000" dirty="0">
                <a:solidFill>
                  <a:schemeClr val="tx2">
                    <a:lumMod val="50000"/>
                  </a:schemeClr>
                </a:solidFill>
              </a:rPr>
              <a:t>17</a:t>
            </a:r>
            <a:r>
              <a:rPr lang="es-MX" sz="2800" dirty="0">
                <a:solidFill>
                  <a:schemeClr val="tx2">
                    <a:lumMod val="50000"/>
                  </a:schemeClr>
                </a:solidFill>
              </a:rPr>
              <a:t> fotones de esta radiación ¿Cuál es la energía total de esta pulsación? </a:t>
            </a:r>
            <a:endParaRPr lang="es-MX" sz="2800" dirty="0" smtClean="0">
              <a:solidFill>
                <a:schemeClr val="tx2">
                  <a:lumMod val="50000"/>
                </a:schemeClr>
              </a:solidFill>
            </a:endParaRPr>
          </a:p>
          <a:p>
            <a:pPr lvl="1"/>
            <a:r>
              <a:rPr lang="es-MX" sz="2800" dirty="0" smtClean="0">
                <a:solidFill>
                  <a:schemeClr val="tx2">
                    <a:lumMod val="50000"/>
                  </a:schemeClr>
                </a:solidFill>
              </a:rPr>
              <a:t>Si </a:t>
            </a:r>
            <a:r>
              <a:rPr lang="es-MX" sz="2800" dirty="0">
                <a:solidFill>
                  <a:schemeClr val="tx2">
                    <a:lumMod val="50000"/>
                  </a:schemeClr>
                </a:solidFill>
              </a:rPr>
              <a:t>el láser emite 1.3 X 10</a:t>
            </a:r>
            <a:r>
              <a:rPr lang="es-MX" sz="2800" baseline="30000" dirty="0">
                <a:solidFill>
                  <a:schemeClr val="tx2">
                    <a:lumMod val="50000"/>
                  </a:schemeClr>
                </a:solidFill>
              </a:rPr>
              <a:t>-2</a:t>
            </a:r>
            <a:r>
              <a:rPr lang="es-MX" sz="2800" dirty="0">
                <a:solidFill>
                  <a:schemeClr val="tx2">
                    <a:lumMod val="50000"/>
                  </a:schemeClr>
                </a:solidFill>
              </a:rPr>
              <a:t> J de energía durante una pulsación ¿Cuántos fotones se emiten durante esa pulsación?</a:t>
            </a:r>
          </a:p>
        </p:txBody>
      </p:sp>
    </p:spTree>
    <p:extLst>
      <p:ext uri="{BB962C8B-B14F-4D97-AF65-F5344CB8AC3E}">
        <p14:creationId xmlns:p14="http://schemas.microsoft.com/office/powerpoint/2010/main" val="29962686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1"/>
            <a:ext cx="7739019" cy="5310118"/>
          </a:xfrm>
        </p:spPr>
        <p:txBody>
          <a:bodyPr>
            <a:noAutofit/>
          </a:bodyPr>
          <a:lstStyle/>
          <a:p>
            <a:pPr marL="0" lvl="0" indent="0">
              <a:buNone/>
            </a:pPr>
            <a:r>
              <a:rPr lang="es-MX" sz="2800" dirty="0" smtClean="0"/>
              <a:t>9. La </a:t>
            </a:r>
            <a:r>
              <a:rPr lang="es-MX" sz="2800" dirty="0"/>
              <a:t>luz de frecuencia más baja que produce efecto fotoeléctrico se llama frecuencia umbral.</a:t>
            </a:r>
          </a:p>
          <a:p>
            <a:pPr lvl="1"/>
            <a:r>
              <a:rPr lang="es-MX" sz="2800" dirty="0"/>
              <a:t>La frecuencia umbral para el indio es de 9.96X10</a:t>
            </a:r>
            <a:r>
              <a:rPr lang="es-MX" sz="2800" baseline="30000" dirty="0"/>
              <a:t>14</a:t>
            </a:r>
            <a:r>
              <a:rPr lang="es-MX" sz="2800" dirty="0"/>
              <a:t>s</a:t>
            </a:r>
            <a:r>
              <a:rPr lang="es-MX" sz="2800" baseline="30000" dirty="0"/>
              <a:t>-1</a:t>
            </a:r>
            <a:r>
              <a:rPr lang="es-MX" sz="2800" dirty="0"/>
              <a:t>. ¿Cuál es la energía, en julios, de un fotón de esta radiación</a:t>
            </a:r>
            <a:r>
              <a:rPr lang="es-MX" sz="2800" dirty="0" smtClean="0"/>
              <a:t>?</a:t>
            </a:r>
            <a:endParaRPr lang="es-MX" sz="2800" dirty="0"/>
          </a:p>
        </p:txBody>
      </p:sp>
    </p:spTree>
    <p:extLst>
      <p:ext uri="{BB962C8B-B14F-4D97-AF65-F5344CB8AC3E}">
        <p14:creationId xmlns:p14="http://schemas.microsoft.com/office/powerpoint/2010/main" val="9337210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1"/>
            <a:ext cx="7739019" cy="5310118"/>
          </a:xfrm>
        </p:spPr>
        <p:txBody>
          <a:bodyPr>
            <a:noAutofit/>
          </a:bodyPr>
          <a:lstStyle/>
          <a:p>
            <a:pPr lvl="1"/>
            <a:r>
              <a:rPr lang="es-MX" sz="2800" dirty="0" smtClean="0"/>
              <a:t>¿El indio producirá </a:t>
            </a:r>
            <a:r>
              <a:rPr lang="es-MX" sz="2800" dirty="0"/>
              <a:t>efecto fotoeléctrico con luz ultravioleta?</a:t>
            </a:r>
          </a:p>
          <a:p>
            <a:pPr lvl="1"/>
            <a:r>
              <a:rPr lang="es-MX" sz="2800" dirty="0" smtClean="0"/>
              <a:t>¿El </a:t>
            </a:r>
            <a:r>
              <a:rPr lang="es-MX" sz="2800" dirty="0"/>
              <a:t>indio </a:t>
            </a:r>
            <a:r>
              <a:rPr lang="es-MX" sz="2800" dirty="0" smtClean="0"/>
              <a:t>producirá </a:t>
            </a:r>
            <a:r>
              <a:rPr lang="es-MX" sz="2800" dirty="0"/>
              <a:t>efecto fotoeléctrico con luz infrarroja?</a:t>
            </a:r>
          </a:p>
          <a:p>
            <a:pPr lvl="1"/>
            <a:r>
              <a:rPr lang="es-MX" sz="2800" dirty="0"/>
              <a:t>Justifica las respuestas de los incisos b y c</a:t>
            </a:r>
            <a:r>
              <a:rPr lang="es-MX" sz="2800" dirty="0" smtClean="0"/>
              <a:t>.</a:t>
            </a:r>
            <a:endParaRPr lang="es-MX" sz="2800" dirty="0"/>
          </a:p>
        </p:txBody>
      </p:sp>
    </p:spTree>
    <p:extLst>
      <p:ext uri="{BB962C8B-B14F-4D97-AF65-F5344CB8AC3E}">
        <p14:creationId xmlns:p14="http://schemas.microsoft.com/office/powerpoint/2010/main" val="692593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764704"/>
            <a:ext cx="7581492" cy="5229537"/>
          </a:xfrm>
        </p:spPr>
      </p:pic>
    </p:spTree>
    <p:extLst>
      <p:ext uri="{BB962C8B-B14F-4D97-AF65-F5344CB8AC3E}">
        <p14:creationId xmlns:p14="http://schemas.microsoft.com/office/powerpoint/2010/main" val="35680861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a:spLocks noGrp="1"/>
          </p:cNvSpPr>
          <p:nvPr>
            <p:ph idx="1"/>
          </p:nvPr>
        </p:nvSpPr>
        <p:spPr>
          <a:xfrm>
            <a:off x="1009443" y="1124745"/>
            <a:ext cx="7125112" cy="4734054"/>
          </a:xfrm>
        </p:spPr>
        <p:txBody>
          <a:bodyPr>
            <a:normAutofit fontScale="47500" lnSpcReduction="20000"/>
          </a:bodyPr>
          <a:lstStyle/>
          <a:p>
            <a:r>
              <a:rPr lang="es-ES" sz="5100" dirty="0" smtClean="0">
                <a:solidFill>
                  <a:schemeClr val="tx2">
                    <a:lumMod val="50000"/>
                  </a:schemeClr>
                </a:solidFill>
              </a:rPr>
              <a:t>Licenciatura: Química Farmacéutica Biológica</a:t>
            </a:r>
          </a:p>
          <a:p>
            <a:r>
              <a:rPr lang="es-ES" sz="5100" dirty="0" smtClean="0">
                <a:solidFill>
                  <a:schemeClr val="tx2">
                    <a:lumMod val="50000"/>
                  </a:schemeClr>
                </a:solidFill>
              </a:rPr>
              <a:t>UA: Materia</a:t>
            </a:r>
            <a:r>
              <a:rPr lang="es-ES" sz="5100" dirty="0" smtClean="0">
                <a:solidFill>
                  <a:schemeClr val="tx2">
                    <a:lumMod val="50000"/>
                  </a:schemeClr>
                </a:solidFill>
              </a:rPr>
              <a:t>, estructura y propiedades</a:t>
            </a:r>
          </a:p>
          <a:p>
            <a:endParaRPr lang="es-ES" sz="5100" dirty="0" smtClean="0">
              <a:solidFill>
                <a:schemeClr val="tx2">
                  <a:lumMod val="50000"/>
                </a:schemeClr>
              </a:solidFill>
            </a:endParaRPr>
          </a:p>
          <a:p>
            <a:r>
              <a:rPr lang="es-ES" sz="5100" dirty="0" smtClean="0">
                <a:solidFill>
                  <a:schemeClr val="tx2">
                    <a:lumMod val="50000"/>
                  </a:schemeClr>
                </a:solidFill>
              </a:rPr>
              <a:t>Unidad temática: Estructura atómica. </a:t>
            </a:r>
          </a:p>
          <a:p>
            <a:r>
              <a:rPr lang="es-ES" sz="5100" dirty="0" smtClean="0">
                <a:solidFill>
                  <a:schemeClr val="tx2">
                    <a:lumMod val="50000"/>
                  </a:schemeClr>
                </a:solidFill>
              </a:rPr>
              <a:t>Tema: Energía </a:t>
            </a:r>
            <a:r>
              <a:rPr lang="es-ES" sz="5100" dirty="0" smtClean="0">
                <a:solidFill>
                  <a:schemeClr val="tx2">
                    <a:lumMod val="50000"/>
                  </a:schemeClr>
                </a:solidFill>
              </a:rPr>
              <a:t>radiante y teoría cuántica  </a:t>
            </a:r>
            <a:endParaRPr lang="es-ES" sz="5100" dirty="0" smtClean="0">
              <a:solidFill>
                <a:schemeClr val="tx2">
                  <a:lumMod val="50000"/>
                </a:schemeClr>
              </a:solidFill>
            </a:endParaRPr>
          </a:p>
          <a:p>
            <a:endParaRPr lang="es-ES" sz="3600" dirty="0" smtClean="0">
              <a:solidFill>
                <a:schemeClr val="tx2">
                  <a:lumMod val="50000"/>
                </a:schemeClr>
              </a:solidFill>
            </a:endParaRPr>
          </a:p>
          <a:p>
            <a:pPr marL="0" indent="0" algn="r">
              <a:buNone/>
            </a:pPr>
            <a:endParaRPr lang="es-ES" sz="4200" dirty="0" smtClean="0">
              <a:solidFill>
                <a:schemeClr val="tx2">
                  <a:lumMod val="50000"/>
                </a:schemeClr>
              </a:solidFill>
            </a:endParaRPr>
          </a:p>
          <a:p>
            <a:pPr marL="0" indent="0" algn="r">
              <a:buNone/>
            </a:pPr>
            <a:r>
              <a:rPr lang="es-ES" sz="4200" dirty="0" smtClean="0">
                <a:solidFill>
                  <a:schemeClr val="tx2">
                    <a:lumMod val="50000"/>
                  </a:schemeClr>
                </a:solidFill>
              </a:rPr>
              <a:t>Guadalupe </a:t>
            </a:r>
            <a:r>
              <a:rPr lang="es-ES" sz="4200" dirty="0" smtClean="0">
                <a:solidFill>
                  <a:schemeClr val="tx2">
                    <a:lumMod val="50000"/>
                  </a:schemeClr>
                </a:solidFill>
              </a:rPr>
              <a:t>Mirella Maya López</a:t>
            </a:r>
          </a:p>
          <a:p>
            <a:pPr marL="0" indent="0" algn="r">
              <a:buNone/>
            </a:pPr>
            <a:r>
              <a:rPr lang="es-ES" sz="4200" dirty="0" smtClean="0">
                <a:solidFill>
                  <a:schemeClr val="tx2">
                    <a:lumMod val="50000"/>
                  </a:schemeClr>
                </a:solidFill>
              </a:rPr>
              <a:t>Octubre, 2016 </a:t>
            </a:r>
            <a:endParaRPr lang="es-MX" sz="4200" dirty="0">
              <a:solidFill>
                <a:schemeClr val="tx2">
                  <a:lumMod val="50000"/>
                </a:schemeClr>
              </a:solidFill>
            </a:endParaRPr>
          </a:p>
        </p:txBody>
      </p:sp>
    </p:spTree>
    <p:extLst>
      <p:ext uri="{BB962C8B-B14F-4D97-AF65-F5344CB8AC3E}">
        <p14:creationId xmlns:p14="http://schemas.microsoft.com/office/powerpoint/2010/main" val="1654176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88023" y="332656"/>
            <a:ext cx="3780421" cy="706090"/>
          </a:xfrm>
        </p:spPr>
        <p:txBody>
          <a:bodyPr>
            <a:normAutofit/>
          </a:bodyPr>
          <a:lstStyle/>
          <a:p>
            <a:r>
              <a:rPr lang="es-ES" dirty="0" smtClean="0"/>
              <a:t>¿Qué onda?</a:t>
            </a:r>
            <a:endParaRPr lang="es-MX" dirty="0"/>
          </a:p>
        </p:txBody>
      </p:sp>
      <p:pic>
        <p:nvPicPr>
          <p:cNvPr id="1026" name="Picture 2" descr="http://www.areatecnologia.com/images/grafica%20de%20la%20onda.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700808"/>
            <a:ext cx="7920879" cy="4191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668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04664"/>
            <a:ext cx="6477041" cy="924475"/>
          </a:xfrm>
        </p:spPr>
        <p:txBody>
          <a:bodyPr/>
          <a:lstStyle/>
          <a:p>
            <a:r>
              <a:rPr lang="es-ES" dirty="0" smtClean="0">
                <a:solidFill>
                  <a:schemeClr val="tx2">
                    <a:lumMod val="50000"/>
                  </a:schemeClr>
                </a:solidFill>
              </a:rPr>
              <a:t>Características de una onda  </a:t>
            </a:r>
            <a:endParaRPr lang="es-MX" dirty="0">
              <a:solidFill>
                <a:schemeClr val="tx2">
                  <a:lumMod val="50000"/>
                </a:schemeClr>
              </a:solidFill>
            </a:endParaRPr>
          </a:p>
        </p:txBody>
      </p:sp>
      <p:sp>
        <p:nvSpPr>
          <p:cNvPr id="3" name="2 Marcador de contenido"/>
          <p:cNvSpPr>
            <a:spLocks noGrp="1"/>
          </p:cNvSpPr>
          <p:nvPr>
            <p:ph idx="1"/>
          </p:nvPr>
        </p:nvSpPr>
        <p:spPr>
          <a:xfrm>
            <a:off x="611560" y="1556791"/>
            <a:ext cx="7560840" cy="4248473"/>
          </a:xfrm>
        </p:spPr>
        <p:txBody>
          <a:bodyPr>
            <a:normAutofit fontScale="77500" lnSpcReduction="20000"/>
          </a:bodyPr>
          <a:lstStyle/>
          <a:p>
            <a:pPr marL="0" indent="0">
              <a:buNone/>
            </a:pPr>
            <a:r>
              <a:rPr lang="es-ES" sz="3000" b="1" dirty="0" smtClean="0"/>
              <a:t>Longitud </a:t>
            </a:r>
            <a:r>
              <a:rPr lang="es-ES" sz="3000" b="1" dirty="0"/>
              <a:t>de </a:t>
            </a:r>
            <a:r>
              <a:rPr lang="es-ES" sz="3000" b="1" dirty="0" smtClean="0"/>
              <a:t>onda</a:t>
            </a:r>
            <a:r>
              <a:rPr lang="es-ES" sz="3000" dirty="0" smtClean="0"/>
              <a:t> (</a:t>
            </a:r>
            <a:r>
              <a:rPr lang="el-GR" sz="3000" b="1" dirty="0" smtClean="0">
                <a:latin typeface="Book Antiqua"/>
                <a:ea typeface="MS UI Gothic"/>
              </a:rPr>
              <a:t>λ</a:t>
            </a:r>
            <a:r>
              <a:rPr lang="es-ES" sz="3000" dirty="0" smtClean="0"/>
              <a:t>).</a:t>
            </a:r>
            <a:r>
              <a:rPr lang="es-ES" sz="3000" dirty="0" smtClean="0">
                <a:ea typeface="MS UI Gothic"/>
              </a:rPr>
              <a:t> Es la distancia entre los máximos de dos crestas sucesivas o los mínimos de dos valles. La unidad SI fundamental es el metro (m) aunque es común utilizar nanómetros</a:t>
            </a:r>
            <a:endParaRPr lang="es-ES" sz="3000" dirty="0" smtClean="0"/>
          </a:p>
          <a:p>
            <a:pPr marL="0" indent="0">
              <a:buNone/>
            </a:pPr>
            <a:r>
              <a:rPr lang="es-ES" sz="3000" b="1" dirty="0" smtClean="0"/>
              <a:t>Frecuencia</a:t>
            </a:r>
            <a:r>
              <a:rPr lang="es-ES" sz="3000" dirty="0" smtClean="0"/>
              <a:t> (</a:t>
            </a:r>
            <a:r>
              <a:rPr lang="el-GR" sz="3000" b="1" dirty="0">
                <a:ea typeface="MS UI Gothic"/>
              </a:rPr>
              <a:t>ν</a:t>
            </a:r>
            <a:r>
              <a:rPr lang="es-ES" sz="3000" dirty="0" smtClean="0"/>
              <a:t>).</a:t>
            </a:r>
            <a:r>
              <a:rPr lang="es-ES" sz="3000" dirty="0" smtClean="0">
                <a:ea typeface="MS UI Gothic"/>
              </a:rPr>
              <a:t> Es el número de crestas o valles que pasan por un punto dado en una unidad de tiempo. La unidad SI es el hercio (Hz), </a:t>
            </a:r>
            <a:r>
              <a:rPr lang="es-ES" sz="3000" dirty="0" smtClean="0"/>
              <a:t>s</a:t>
            </a:r>
            <a:r>
              <a:rPr lang="es-ES" sz="3000" baseline="30000" dirty="0" smtClean="0"/>
              <a:t>-1  </a:t>
            </a:r>
            <a:endParaRPr lang="es-ES" sz="3000" dirty="0" smtClean="0"/>
          </a:p>
          <a:p>
            <a:pPr marL="0" indent="0">
              <a:buNone/>
            </a:pPr>
            <a:r>
              <a:rPr lang="es-ES" sz="3000" b="1" dirty="0"/>
              <a:t>Cresta </a:t>
            </a:r>
          </a:p>
          <a:p>
            <a:pPr marL="0" indent="0">
              <a:buNone/>
            </a:pPr>
            <a:r>
              <a:rPr lang="es-ES" sz="3000" b="1" dirty="0"/>
              <a:t>Valle </a:t>
            </a:r>
          </a:p>
          <a:p>
            <a:pPr marL="0" indent="0">
              <a:buNone/>
            </a:pPr>
            <a:r>
              <a:rPr lang="es-ES" sz="3000" b="1" dirty="0"/>
              <a:t>Amplitud </a:t>
            </a:r>
          </a:p>
        </p:txBody>
      </p:sp>
    </p:spTree>
    <p:extLst>
      <p:ext uri="{BB962C8B-B14F-4D97-AF65-F5344CB8AC3E}">
        <p14:creationId xmlns:p14="http://schemas.microsoft.com/office/powerpoint/2010/main" val="1375977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8"/>
            <a:ext cx="8229600" cy="5649491"/>
          </a:xfrm>
        </p:spPr>
        <p:txBody>
          <a:bodyPr>
            <a:normAutofit fontScale="92500" lnSpcReduction="20000"/>
          </a:bodyPr>
          <a:lstStyle/>
          <a:p>
            <a:r>
              <a:rPr lang="es-ES" sz="3000" dirty="0" smtClean="0"/>
              <a:t>Las ondas electromagnéticas no son visibles al ojo humano</a:t>
            </a:r>
          </a:p>
          <a:p>
            <a:r>
              <a:rPr lang="es-ES" sz="3000" dirty="0" smtClean="0"/>
              <a:t>La radiación electromagnética tiene una velocidad constante de:</a:t>
            </a:r>
          </a:p>
          <a:p>
            <a:pPr marL="0" indent="0">
              <a:buNone/>
            </a:pPr>
            <a:r>
              <a:rPr lang="es-ES" sz="3000" dirty="0" smtClean="0"/>
              <a:t> 2.997925 X </a:t>
            </a:r>
            <a:r>
              <a:rPr lang="es-ES" sz="3000" dirty="0"/>
              <a:t>10</a:t>
            </a:r>
            <a:r>
              <a:rPr lang="es-ES" sz="3000" baseline="30000" dirty="0"/>
              <a:t>8</a:t>
            </a:r>
            <a:r>
              <a:rPr lang="es-ES" sz="3000" dirty="0"/>
              <a:t>ms</a:t>
            </a:r>
            <a:r>
              <a:rPr lang="es-ES" sz="3000" baseline="30000" dirty="0"/>
              <a:t>-1  </a:t>
            </a:r>
            <a:r>
              <a:rPr lang="es-ES" sz="3000" dirty="0" smtClean="0"/>
              <a:t> (m/s) en el vacío; esta velocidad la conocemos como la velocidad de la luz (c). </a:t>
            </a:r>
          </a:p>
          <a:p>
            <a:r>
              <a:rPr lang="es-ES" sz="3000" dirty="0" smtClean="0"/>
              <a:t>Se representa por el símbolo c.</a:t>
            </a:r>
          </a:p>
          <a:p>
            <a:r>
              <a:rPr lang="es-ES" sz="3000" dirty="0" smtClean="0"/>
              <a:t>El </a:t>
            </a:r>
            <a:r>
              <a:rPr lang="es-ES" sz="3000" dirty="0"/>
              <a:t>producto de la longitud de onda y la frecuencia indica el desplazamiento </a:t>
            </a:r>
            <a:r>
              <a:rPr lang="es-ES" sz="3000" dirty="0" smtClean="0"/>
              <a:t>de las ondas electromagnéticas en </a:t>
            </a:r>
            <a:r>
              <a:rPr lang="es-ES" sz="3000" dirty="0"/>
              <a:t>la unidad de tiempo, es decir, la velocidad de la onda</a:t>
            </a:r>
            <a:r>
              <a:rPr lang="es-ES" sz="3000" dirty="0" smtClean="0"/>
              <a:t>.</a:t>
            </a:r>
            <a:r>
              <a:rPr lang="es-ES" sz="3000" dirty="0"/>
              <a:t> </a:t>
            </a:r>
            <a:endParaRPr lang="es-ES" sz="3000" dirty="0" smtClean="0"/>
          </a:p>
          <a:p>
            <a:pPr marL="0" indent="0">
              <a:buNone/>
            </a:pPr>
            <a:r>
              <a:rPr lang="es-ES" sz="3500" b="1" dirty="0" smtClean="0">
                <a:solidFill>
                  <a:schemeClr val="tx2">
                    <a:lumMod val="50000"/>
                  </a:schemeClr>
                </a:solidFill>
              </a:rPr>
              <a:t>       </a:t>
            </a:r>
            <a:r>
              <a:rPr lang="es-ES" sz="3500" b="1" dirty="0">
                <a:solidFill>
                  <a:schemeClr val="tx2">
                    <a:lumMod val="50000"/>
                  </a:schemeClr>
                </a:solidFill>
              </a:rPr>
              <a:t>c = </a:t>
            </a:r>
            <a:r>
              <a:rPr lang="el-GR" sz="3500" b="1" dirty="0" smtClean="0">
                <a:solidFill>
                  <a:schemeClr val="tx2">
                    <a:lumMod val="50000"/>
                  </a:schemeClr>
                </a:solidFill>
                <a:latin typeface="MS UI Gothic"/>
                <a:ea typeface="MS UI Gothic"/>
              </a:rPr>
              <a:t>λν</a:t>
            </a:r>
            <a:endParaRPr lang="es-ES" sz="3500" b="1" dirty="0">
              <a:solidFill>
                <a:schemeClr val="tx2">
                  <a:lumMod val="50000"/>
                </a:schemeClr>
              </a:solidFill>
            </a:endParaRPr>
          </a:p>
          <a:p>
            <a:endParaRPr lang="es-MX" dirty="0"/>
          </a:p>
        </p:txBody>
      </p:sp>
    </p:spTree>
    <p:extLst>
      <p:ext uri="{BB962C8B-B14F-4D97-AF65-F5344CB8AC3E}">
        <p14:creationId xmlns:p14="http://schemas.microsoft.com/office/powerpoint/2010/main" val="1297901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8208912" cy="4750668"/>
          </a:xfrm>
          <a:prstGeom prst="rect">
            <a:avLst/>
          </a:prstGeom>
        </p:spPr>
      </p:pic>
      <p:sp>
        <p:nvSpPr>
          <p:cNvPr id="5" name="1 Título"/>
          <p:cNvSpPr>
            <a:spLocks noGrp="1"/>
          </p:cNvSpPr>
          <p:nvPr>
            <p:ph type="title"/>
          </p:nvPr>
        </p:nvSpPr>
        <p:spPr>
          <a:xfrm>
            <a:off x="323528" y="332656"/>
            <a:ext cx="8208912" cy="1152128"/>
          </a:xfrm>
        </p:spPr>
        <p:txBody>
          <a:bodyPr/>
          <a:lstStyle/>
          <a:p>
            <a:r>
              <a:rPr lang="es-ES" dirty="0" smtClean="0"/>
              <a:t>La velocidad de la luz en cualquier medio es menor que en el vacío</a:t>
            </a:r>
            <a:endParaRPr lang="es-MX" dirty="0"/>
          </a:p>
        </p:txBody>
      </p:sp>
    </p:spTree>
    <p:extLst>
      <p:ext uri="{BB962C8B-B14F-4D97-AF65-F5344CB8AC3E}">
        <p14:creationId xmlns:p14="http://schemas.microsoft.com/office/powerpoint/2010/main" val="3123244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9443" y="692697"/>
            <a:ext cx="7125112" cy="5166102"/>
          </a:xfrm>
        </p:spPr>
        <p:txBody>
          <a:bodyPr>
            <a:normAutofit/>
          </a:bodyPr>
          <a:lstStyle/>
          <a:p>
            <a:r>
              <a:rPr lang="es-MX" sz="3200" dirty="0" smtClean="0"/>
              <a:t>A la distribución energética del conjunto de ondas electromagnéticas se le denomina </a:t>
            </a:r>
          </a:p>
          <a:p>
            <a:pPr marL="0" indent="0">
              <a:buNone/>
            </a:pPr>
            <a:endParaRPr lang="es-MX" sz="3200" dirty="0"/>
          </a:p>
          <a:p>
            <a:pPr marL="0" indent="0">
              <a:buNone/>
            </a:pPr>
            <a:r>
              <a:rPr lang="es-MX" sz="3200" dirty="0" smtClean="0"/>
              <a:t>Espectro electromagnético</a:t>
            </a:r>
          </a:p>
          <a:p>
            <a:pPr marL="0" indent="0">
              <a:buNone/>
            </a:pPr>
            <a:endParaRPr lang="es-MX" sz="3200" dirty="0"/>
          </a:p>
          <a:p>
            <a:pPr marL="0" indent="0">
              <a:buNone/>
            </a:pPr>
            <a:endParaRPr lang="es-MX" sz="3200" dirty="0"/>
          </a:p>
        </p:txBody>
      </p:sp>
    </p:spTree>
    <p:extLst>
      <p:ext uri="{BB962C8B-B14F-4D97-AF65-F5344CB8AC3E}">
        <p14:creationId xmlns:p14="http://schemas.microsoft.com/office/powerpoint/2010/main" val="2159652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661248"/>
            <a:ext cx="8229600" cy="864096"/>
          </a:xfrm>
        </p:spPr>
        <p:txBody>
          <a:bodyPr/>
          <a:lstStyle/>
          <a:p>
            <a:r>
              <a:rPr lang="es-ES" dirty="0" smtClean="0">
                <a:solidFill>
                  <a:srgbClr val="2A3612"/>
                </a:solidFill>
              </a:rPr>
              <a:t>Espectro electromagnético</a:t>
            </a:r>
            <a:endParaRPr lang="es-MX" dirty="0">
              <a:solidFill>
                <a:srgbClr val="2A3612"/>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476672"/>
            <a:ext cx="8426906" cy="4510459"/>
          </a:xfrm>
        </p:spPr>
      </p:pic>
    </p:spTree>
    <p:extLst>
      <p:ext uri="{BB962C8B-B14F-4D97-AF65-F5344CB8AC3E}">
        <p14:creationId xmlns:p14="http://schemas.microsoft.com/office/powerpoint/2010/main" val="236263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TM02455596[[fn=Primavera]]</Template>
  <TotalTime>1321</TotalTime>
  <Words>1168</Words>
  <Application>Microsoft Office PowerPoint</Application>
  <PresentationFormat>Presentación en pantalla (4:3)</PresentationFormat>
  <Paragraphs>95</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Spring</vt:lpstr>
      <vt:lpstr>Universidad Autónoma del Estado de México. Facultad de Química</vt:lpstr>
      <vt:lpstr>Objetivo:</vt:lpstr>
      <vt:lpstr>La radiación electromagnética</vt:lpstr>
      <vt:lpstr>¿Qué onda?</vt:lpstr>
      <vt:lpstr>Características de una onda  </vt:lpstr>
      <vt:lpstr>Presentación de PowerPoint</vt:lpstr>
      <vt:lpstr>La velocidad de la luz en cualquier medio es menor que en el vacío</vt:lpstr>
      <vt:lpstr>Presentación de PowerPoint</vt:lpstr>
      <vt:lpstr>Espectro electromagnético</vt:lpstr>
      <vt:lpstr>Presentación de PowerPoint</vt:lpstr>
      <vt:lpstr>Presentación de PowerPoint</vt:lpstr>
      <vt:lpstr>Presentación de PowerPoint</vt:lpstr>
      <vt:lpstr>Presentación de PowerPoint</vt:lpstr>
      <vt:lpstr>Espectros continuos </vt:lpstr>
      <vt:lpstr>Espectros discontinuos o espectros de líneas</vt:lpstr>
      <vt:lpstr>Presentación de PowerPoint</vt:lpstr>
      <vt:lpstr>Teoría cuántica</vt:lpstr>
      <vt:lpstr>Aportaciones a la teoría cuántica </vt:lpstr>
      <vt:lpstr>Fotón. Es una partícula de luz.  La energía de un fotón es igual a la constante de Plank por la frecuencia de la radiación,   E = h  La materia sólo puede emitir o absorber energía en múltiplos de h (E), 2 h, (2E) 3 h (3E) y así sucesivamente.</vt:lpstr>
      <vt:lpstr>Resumiendo:</vt:lpstr>
      <vt:lpstr>Ejercicios: </vt:lpstr>
      <vt:lpstr>Presentación de PowerPoint</vt:lpstr>
      <vt:lpstr>Presentación de PowerPoint</vt:lpstr>
      <vt:lpstr>Presentación de PowerPoint</vt:lpstr>
      <vt:lpstr>En 1888, Heinrich Hertz descubrió que cuando la luz choca con la superficie de ciertos metales, se emiten electrones, fenómeno conocido como  “Efecto fotoeléctrico”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Química</dc:title>
  <dc:creator>Adminsitrador</dc:creator>
  <cp:lastModifiedBy>Usuario-6</cp:lastModifiedBy>
  <cp:revision>75</cp:revision>
  <dcterms:created xsi:type="dcterms:W3CDTF">2015-04-14T18:31:39Z</dcterms:created>
  <dcterms:modified xsi:type="dcterms:W3CDTF">2016-10-10T23:47:47Z</dcterms:modified>
</cp:coreProperties>
</file>