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9" r:id="rId2"/>
    <p:sldId id="256" r:id="rId3"/>
    <p:sldId id="257" r:id="rId4"/>
    <p:sldId id="280" r:id="rId5"/>
    <p:sldId id="281" r:id="rId6"/>
    <p:sldId id="269" r:id="rId7"/>
    <p:sldId id="270" r:id="rId8"/>
    <p:sldId id="261" r:id="rId9"/>
    <p:sldId id="282" r:id="rId10"/>
    <p:sldId id="283" r:id="rId11"/>
    <p:sldId id="271" r:id="rId12"/>
    <p:sldId id="260" r:id="rId13"/>
    <p:sldId id="272" r:id="rId14"/>
    <p:sldId id="273" r:id="rId15"/>
    <p:sldId id="284" r:id="rId16"/>
    <p:sldId id="258" r:id="rId17"/>
    <p:sldId id="285" r:id="rId18"/>
    <p:sldId id="286" r:id="rId19"/>
    <p:sldId id="259" r:id="rId20"/>
    <p:sldId id="287" r:id="rId21"/>
    <p:sldId id="262" r:id="rId22"/>
    <p:sldId id="290" r:id="rId23"/>
    <p:sldId id="263" r:id="rId24"/>
    <p:sldId id="264" r:id="rId25"/>
    <p:sldId id="288" r:id="rId26"/>
    <p:sldId id="275" r:id="rId27"/>
    <p:sldId id="274" r:id="rId28"/>
    <p:sldId id="266" r:id="rId29"/>
    <p:sldId id="276" r:id="rId30"/>
    <p:sldId id="267" r:id="rId31"/>
    <p:sldId id="265" r:id="rId32"/>
    <p:sldId id="277" r:id="rId33"/>
    <p:sldId id="28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54" autoAdjust="0"/>
    <p:restoredTop sz="94660"/>
  </p:normalViewPr>
  <p:slideViewPr>
    <p:cSldViewPr snapToGrid="0">
      <p:cViewPr varScale="1">
        <p:scale>
          <a:sx n="92" d="100"/>
          <a:sy n="92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413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20982"/>
            <a:ext cx="8915400" cy="4290240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30" y="363682"/>
            <a:ext cx="11621386" cy="562027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846521" y="6453888"/>
            <a:ext cx="609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Fuente: </a:t>
            </a:r>
            <a:r>
              <a:rPr lang="es-MX" sz="1100" dirty="0" smtClean="0"/>
              <a:t>https</a:t>
            </a:r>
            <a:r>
              <a:rPr lang="es-MX" sz="1100" dirty="0"/>
              <a:t>://www.google.com.mx/search?q=estadistica&amp;espv=2&amp;source</a:t>
            </a:r>
          </a:p>
        </p:txBody>
      </p:sp>
    </p:spTree>
    <p:extLst>
      <p:ext uri="{BB962C8B-B14F-4D97-AF65-F5344CB8AC3E}">
        <p14:creationId xmlns:p14="http://schemas.microsoft.com/office/powerpoint/2010/main" val="24897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Variables cuantitativas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Se representan a través de un valor numérico; pueden ser: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Discretas</a:t>
            </a:r>
            <a:r>
              <a:rPr lang="es-MX" dirty="0"/>
              <a:t>: Asociadas a un proceso de conteo y sólo pueden tener algunos valores de una escala de medición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Continuas: Son aquellas asociadas a un proceso de medición y pueden adquirir cualquier valor en una escala de medición.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588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Tipos de variables </a:t>
            </a:r>
            <a:endParaRPr lang="es-MX" sz="28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600" dirty="0" smtClean="0"/>
              <a:t>Cualitativas: describen cualidades o atributos </a:t>
            </a:r>
            <a:endParaRPr lang="es-MX" sz="16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913" y="3449637"/>
            <a:ext cx="3810000" cy="1552575"/>
          </a:xfr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sz="1600" dirty="0" smtClean="0"/>
              <a:t>Cuantitativas: Se representan a través de números </a:t>
            </a:r>
            <a:endParaRPr lang="es-MX" sz="1600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63" y="3004457"/>
            <a:ext cx="4338637" cy="1935423"/>
          </a:xfrm>
        </p:spPr>
      </p:pic>
    </p:spTree>
    <p:extLst>
      <p:ext uri="{BB962C8B-B14F-4D97-AF65-F5344CB8AC3E}">
        <p14:creationId xmlns:p14="http://schemas.microsoft.com/office/powerpoint/2010/main" val="150647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5976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Población y muestra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30086"/>
            <a:ext cx="8915400" cy="5312228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marL="0" indent="0">
              <a:buNone/>
            </a:pPr>
            <a:r>
              <a:rPr lang="es-MX" dirty="0" smtClean="0"/>
              <a:t>Es el conjunto de datos obtenidos en una muestra de estudio, la cual puede ser finita o infinita. 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Población finita: se conoce el número total de elementos en estudio.</a:t>
            </a:r>
          </a:p>
          <a:p>
            <a:endParaRPr lang="es-MX" dirty="0" smtClean="0"/>
          </a:p>
          <a:p>
            <a:r>
              <a:rPr lang="es-MX" dirty="0" smtClean="0"/>
              <a:t>Población infinita: se desconoce el número total de elementos en estudio.</a:t>
            </a:r>
          </a:p>
          <a:p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736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Población  y Muestra </a:t>
            </a:r>
            <a:endParaRPr lang="es-MX" sz="28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706" y="2133600"/>
            <a:ext cx="3778250" cy="3778250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637064"/>
            <a:ext cx="4313238" cy="2755447"/>
          </a:xfrm>
        </p:spPr>
      </p:pic>
    </p:spTree>
    <p:extLst>
      <p:ext uri="{BB962C8B-B14F-4D97-AF65-F5344CB8AC3E}">
        <p14:creationId xmlns:p14="http://schemas.microsoft.com/office/powerpoint/2010/main" val="41608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9004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Muestra estadística 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13113"/>
            <a:ext cx="8915400" cy="4561115"/>
          </a:xfrm>
        </p:spPr>
        <p:txBody>
          <a:bodyPr>
            <a:normAutofit/>
          </a:bodyPr>
          <a:lstStyle/>
          <a:p>
            <a:pPr lvl="0" algn="just">
              <a:buClr>
                <a:srgbClr val="A53010"/>
              </a:buClr>
            </a:pP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Muestra: Es una parte de la población estadística, se trata de una aproximación o estimación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 algn="just">
              <a:buClr>
                <a:srgbClr val="A53010"/>
              </a:buClr>
            </a:pPr>
            <a:endParaRPr lang="es-MX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 algn="just">
              <a:buClr>
                <a:srgbClr val="A53010"/>
              </a:buClr>
            </a:pPr>
            <a:r>
              <a:rPr lang="es-MX" dirty="0">
                <a:solidFill>
                  <a:prstClr val="black">
                    <a:lumMod val="75000"/>
                    <a:lumOff val="25000"/>
                  </a:prstClr>
                </a:solidFill>
              </a:rPr>
              <a:t>Muestra aleatoria: Obtenida cuando todos los elementos en estudio que forman la población, tienen la misma probabilidad de ser elegidas para formar la muestra</a:t>
            </a:r>
            <a:r>
              <a:rPr lang="es-MX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lvl="0">
              <a:buClr>
                <a:srgbClr val="A53010"/>
              </a:buClr>
            </a:pPr>
            <a:endParaRPr lang="es-MX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r>
              <a:rPr lang="es-MX" dirty="0" smtClean="0"/>
              <a:t>     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460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9687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Cómo determinar la muestra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714500"/>
            <a:ext cx="8915400" cy="4196722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La fórmula para determinar el tamaño de la muestra es: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es-MX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                              n= N / </a:t>
            </a:r>
            <a:r>
              <a:rPr lang="es-MX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1+N(e)2</a:t>
            </a:r>
          </a:p>
          <a:p>
            <a:pPr marL="0" lvl="0" indent="0">
              <a:buClr>
                <a:srgbClr val="A53010"/>
              </a:buClr>
              <a:buNone/>
            </a:pPr>
            <a:endParaRPr lang="es-MX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A53010"/>
              </a:buClr>
              <a:buNone/>
            </a:pPr>
            <a:endParaRPr lang="es-MX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r>
              <a:rPr lang="es-MX" dirty="0"/>
              <a:t>Donde: n=Tamaño de la muestra</a:t>
            </a:r>
          </a:p>
          <a:p>
            <a:pPr lvl="2"/>
            <a:r>
              <a:rPr lang="es-MX" dirty="0"/>
              <a:t>  N=Tamaño de la población</a:t>
            </a:r>
          </a:p>
          <a:p>
            <a:pPr lvl="2"/>
            <a:r>
              <a:rPr lang="es-MX" dirty="0"/>
              <a:t>  e=Error máximo que se tiene con un intervalo de confianza del 95.44.%,</a:t>
            </a:r>
          </a:p>
          <a:p>
            <a:pPr lvl="2"/>
            <a:r>
              <a:rPr lang="es-MX" dirty="0"/>
              <a:t>       por lo tanto el margen de error es de 0.05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793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129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Representación tabular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95400"/>
            <a:ext cx="8915400" cy="4615822"/>
          </a:xfrm>
        </p:spPr>
        <p:txBody>
          <a:bodyPr/>
          <a:lstStyle/>
          <a:p>
            <a:r>
              <a:rPr lang="es-MX" sz="2400" u="sng" dirty="0" smtClean="0"/>
              <a:t>Tabla de frecuencias</a:t>
            </a:r>
            <a:endParaRPr lang="es-MX" sz="2400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Es la representación tabular donde se organizan los datos estadísticos obtenidos en una recopilación, para lo cual es necesario identificar el tipo de datos. </a:t>
            </a:r>
          </a:p>
        </p:txBody>
      </p:sp>
      <p:sp>
        <p:nvSpPr>
          <p:cNvPr id="4" name="AutoShape 2" descr="Resultado de imagen para tabla de frecuenci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368" y="3356453"/>
            <a:ext cx="4151736" cy="202603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338946" y="599092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err="1" smtClean="0"/>
              <a:t>Fuente:https</a:t>
            </a:r>
            <a:r>
              <a:rPr lang="es-MX" sz="900" dirty="0"/>
              <a:t>://www.google.com.mx/search?espv=2&amp;biw=1600&amp;bih=794&amp;tbm=isch&amp;sa=1&amp;q=tabla+de+datos+no+agrupados&amp;oq=tabla+de+datos+no+agrupados&amp;gs_l</a:t>
            </a:r>
          </a:p>
        </p:txBody>
      </p:sp>
    </p:spTree>
    <p:extLst>
      <p:ext uri="{BB962C8B-B14F-4D97-AF65-F5344CB8AC3E}">
        <p14:creationId xmlns:p14="http://schemas.microsoft.com/office/powerpoint/2010/main" val="9056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7881"/>
          </a:xfrm>
        </p:spPr>
        <p:txBody>
          <a:bodyPr>
            <a:normAutofit/>
          </a:bodyPr>
          <a:lstStyle/>
          <a:p>
            <a:r>
              <a:rPr lang="es-MX" sz="2800" dirty="0" smtClean="0"/>
              <a:t>Frecuencia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631373"/>
            <a:ext cx="8915400" cy="4279849"/>
          </a:xfrm>
        </p:spPr>
        <p:txBody>
          <a:bodyPr/>
          <a:lstStyle/>
          <a:p>
            <a:r>
              <a:rPr lang="es-MX" dirty="0" smtClean="0"/>
              <a:t>Es </a:t>
            </a:r>
            <a:r>
              <a:rPr lang="es-MX" dirty="0"/>
              <a:t>el número de elementos que contiene cada clase o categoría en un conjunto de datos. Se denota con la letra “f” .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414" y="2908156"/>
            <a:ext cx="2781300" cy="21431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546764" y="551427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 smtClean="0"/>
              <a:t>Fuente: https</a:t>
            </a:r>
            <a:r>
              <a:rPr lang="es-MX" sz="1000" dirty="0"/>
              <a:t>://www.google.com.mx/search?espv=2&amp;biw=1600&amp;bih=794&amp;tbm=isch&amp;sa</a:t>
            </a:r>
          </a:p>
        </p:txBody>
      </p:sp>
    </p:spTree>
    <p:extLst>
      <p:ext uri="{BB962C8B-B14F-4D97-AF65-F5344CB8AC3E}">
        <p14:creationId xmlns:p14="http://schemas.microsoft.com/office/powerpoint/2010/main" val="359706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2022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Frecuencia relativa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069667" y="1610591"/>
            <a:ext cx="4313864" cy="4290240"/>
          </a:xfrm>
        </p:spPr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Es </a:t>
            </a:r>
            <a:r>
              <a:rPr lang="es-MX" dirty="0"/>
              <a:t>la proporción de datos de cada intervalo, se obtiene dividiendo la frecuencia de cada clase o intervalo entre el número total de datos. La suma total de la frecuencia relativa es igual a 1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Frecuencia porcentual: Se obtiene al multiplicar la frecuencia relativa de un intervalo por 100.</a:t>
            </a:r>
          </a:p>
          <a:p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7048767" y="5196019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 smtClean="0"/>
              <a:t>Fuente: </a:t>
            </a:r>
            <a:r>
              <a:rPr lang="es-MX" sz="900" dirty="0" smtClean="0"/>
              <a:t>https</a:t>
            </a:r>
            <a:r>
              <a:rPr lang="es-MX" sz="900" dirty="0"/>
              <a:t>://www.google.com.mx/search?espv=2&amp;biw=1600&amp;bih=794&amp;tbm=isch&amp;sa</a:t>
            </a:r>
          </a:p>
        </p:txBody>
      </p:sp>
      <p:pic>
        <p:nvPicPr>
          <p:cNvPr id="1028" name="Picture 4" descr="Resultado de imagen para frecuencia estadistic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519" y="2310679"/>
            <a:ext cx="379095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68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3576"/>
          </a:xfrm>
        </p:spPr>
        <p:txBody>
          <a:bodyPr>
            <a:noAutofit/>
          </a:bodyPr>
          <a:lstStyle/>
          <a:p>
            <a:r>
              <a:rPr lang="es-MX" sz="2800" dirty="0" smtClean="0"/>
              <a:t>Frecuencia acumulada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2925" y="1436914"/>
            <a:ext cx="8915400" cy="5233184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Se obtiene sumando la frecuencia del primer intervalo más los intervalos subsecuentes. Donde la frecuencia acumulada del último intervalo es igual al número total de datos.</a:t>
            </a:r>
            <a:endParaRPr lang="es-MX" dirty="0"/>
          </a:p>
          <a:p>
            <a:endParaRPr lang="es-MX" dirty="0" smtClean="0"/>
          </a:p>
          <a:p>
            <a:pPr marL="0" indent="0">
              <a:buNone/>
            </a:pPr>
            <a:endParaRPr lang="es-MX" sz="16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773" y="3253221"/>
            <a:ext cx="3865417" cy="26488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000768" y="596290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/>
              <a:t>https://www.google.com.mx/search?espv=2&amp;biw=1600&amp;bih=794&amp;tbm=isch&amp;sa=1&amp;q</a:t>
            </a:r>
          </a:p>
        </p:txBody>
      </p:sp>
    </p:spTree>
    <p:extLst>
      <p:ext uri="{BB962C8B-B14F-4D97-AF65-F5344CB8AC3E}">
        <p14:creationId xmlns:p14="http://schemas.microsoft.com/office/powerpoint/2010/main" val="93207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99752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Estadística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Universidad Autónoma del Estado de México</a:t>
            </a:r>
          </a:p>
          <a:p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Plantel Nezahualcóyotl de la escuela preparatoria no.2</a:t>
            </a:r>
          </a:p>
          <a:p>
            <a:pPr algn="r"/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</a:rPr>
              <a:t>Elaboró: </a:t>
            </a:r>
            <a:r>
              <a:rPr lang="es-MX" sz="1100" b="1" dirty="0" err="1" smtClean="0">
                <a:solidFill>
                  <a:schemeClr val="accent1">
                    <a:lumMod val="75000"/>
                  </a:schemeClr>
                </a:solidFill>
              </a:rPr>
              <a:t>L.A.I</a:t>
            </a: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</a:rPr>
              <a:t>. Ana Lilia Moreno Flores</a:t>
            </a:r>
          </a:p>
          <a:p>
            <a:pPr algn="r"/>
            <a:endParaRPr lang="es-MX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1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572155"/>
            <a:ext cx="8911687" cy="1280890"/>
          </a:xfrm>
        </p:spPr>
        <p:txBody>
          <a:bodyPr>
            <a:normAutofit/>
          </a:bodyPr>
          <a:lstStyle/>
          <a:p>
            <a:r>
              <a:rPr lang="es-MX" sz="2800" dirty="0"/>
              <a:t>Frecuencia relativa acumulada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1837" y="3158838"/>
            <a:ext cx="4987636" cy="186531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592925" y="1529879"/>
            <a:ext cx="8626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Se </a:t>
            </a:r>
            <a:r>
              <a:rPr lang="es-MX" dirty="0"/>
              <a:t>obtiene dividiendo la frecuencia acumulada de cada intervalo entre el número total de datos.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229100" y="58971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smtClean="0"/>
              <a:t>Fuente: https</a:t>
            </a:r>
            <a:r>
              <a:rPr lang="es-MX" sz="900" dirty="0"/>
              <a:t>://www.google.com.mx/search?espv=2&amp;biw=1600&amp;bih=794&amp;tbm=isch&amp;sa</a:t>
            </a:r>
          </a:p>
        </p:txBody>
      </p:sp>
    </p:spTree>
    <p:extLst>
      <p:ext uri="{BB962C8B-B14F-4D97-AF65-F5344CB8AC3E}">
        <p14:creationId xmlns:p14="http://schemas.microsoft.com/office/powerpoint/2010/main" val="13107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3061"/>
          </a:xfrm>
        </p:spPr>
        <p:txBody>
          <a:bodyPr>
            <a:noAutofit/>
          </a:bodyPr>
          <a:lstStyle/>
          <a:p>
            <a:r>
              <a:rPr lang="es-MX" sz="2800" dirty="0" smtClean="0"/>
              <a:t>Representación gráfica</a:t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58685"/>
            <a:ext cx="8915400" cy="5226086"/>
          </a:xfrm>
        </p:spPr>
        <p:txBody>
          <a:bodyPr/>
          <a:lstStyle/>
          <a:p>
            <a:endParaRPr lang="es-MX" sz="2000" dirty="0" smtClean="0"/>
          </a:p>
          <a:p>
            <a:r>
              <a:rPr lang="es-MX" sz="2000" dirty="0" smtClean="0"/>
              <a:t>Gráfica de barras</a:t>
            </a:r>
          </a:p>
          <a:p>
            <a:r>
              <a:rPr lang="es-MX" sz="2000" dirty="0" smtClean="0"/>
              <a:t>Histograma de frecuencias</a:t>
            </a:r>
          </a:p>
          <a:p>
            <a:r>
              <a:rPr lang="es-MX" sz="2000" dirty="0" smtClean="0"/>
              <a:t>Polígono de frecuencias</a:t>
            </a:r>
          </a:p>
          <a:p>
            <a:r>
              <a:rPr lang="es-MX" sz="2000" dirty="0" smtClean="0"/>
              <a:t>Ojiva “mayor que”</a:t>
            </a:r>
          </a:p>
          <a:p>
            <a:r>
              <a:rPr lang="es-MX" sz="2000" dirty="0" smtClean="0"/>
              <a:t>Ojiva  “menor que”</a:t>
            </a:r>
          </a:p>
          <a:p>
            <a:r>
              <a:rPr lang="es-MX" sz="2000" dirty="0" err="1" smtClean="0"/>
              <a:t>Circulograma</a:t>
            </a:r>
            <a:r>
              <a:rPr lang="es-MX" sz="2000" dirty="0" smtClean="0"/>
              <a:t> </a:t>
            </a:r>
          </a:p>
          <a:p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400323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4135"/>
          </a:xfrm>
        </p:spPr>
        <p:txBody>
          <a:bodyPr>
            <a:normAutofit fontScale="90000"/>
          </a:bodyPr>
          <a:lstStyle/>
          <a:p>
            <a:r>
              <a:rPr lang="es-MX" sz="2800" dirty="0" smtClean="0"/>
              <a:t>Gráfica de barras</a:t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15736"/>
            <a:ext cx="8915400" cy="4695486"/>
          </a:xfrm>
        </p:spPr>
        <p:txBody>
          <a:bodyPr/>
          <a:lstStyle/>
          <a:p>
            <a:pPr algn="just"/>
            <a:r>
              <a:rPr lang="es-MX" dirty="0"/>
              <a:t>Es una serie de rectángulos cuyas bases se encuentran sobre un eje horizontal correspondiendo a cada uno de los intervalos o categorías y su eje vertical indica la frecuencia de cada intervalo o categoría.</a:t>
            </a:r>
          </a:p>
          <a:p>
            <a:r>
              <a:rPr lang="es-MX" sz="1100" dirty="0"/>
              <a:t>Nota: para datos agrupados las barras se trazan sobre límites de clase por lo que es necesario dejar visible la variación.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479" y="2846722"/>
            <a:ext cx="3853006" cy="253615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81846" y="591122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800" dirty="0"/>
              <a:t>Fuente: https://www.google.com.mx/search?espv=2&amp;biw=1600&amp;bih=794&amp;tbm=isch&amp;sa=1&amp;q=grafica+mascotas+estadistica&amp;oq</a:t>
            </a:r>
          </a:p>
        </p:txBody>
      </p:sp>
    </p:spTree>
    <p:extLst>
      <p:ext uri="{BB962C8B-B14F-4D97-AF65-F5344CB8AC3E}">
        <p14:creationId xmlns:p14="http://schemas.microsoft.com/office/powerpoint/2010/main" val="335797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353897"/>
            <a:ext cx="8911687" cy="636703"/>
          </a:xfrm>
        </p:spPr>
        <p:txBody>
          <a:bodyPr>
            <a:normAutofit/>
          </a:bodyPr>
          <a:lstStyle/>
          <a:p>
            <a:r>
              <a:rPr lang="es-MX" sz="2400" dirty="0" smtClean="0"/>
              <a:t>Histograma de frecuencias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17171"/>
            <a:ext cx="8915400" cy="4594051"/>
          </a:xfrm>
        </p:spPr>
        <p:txBody>
          <a:bodyPr/>
          <a:lstStyle/>
          <a:p>
            <a:pPr algn="just"/>
            <a:r>
              <a:rPr lang="es-MX" dirty="0" smtClean="0"/>
              <a:t>Se emplea para representar mediante una gráfica similar a la de barras, una distribución de frecuencias.</a:t>
            </a:r>
          </a:p>
          <a:p>
            <a:pPr algn="just"/>
            <a:r>
              <a:rPr lang="es-MX" dirty="0" smtClean="0"/>
              <a:t>En esta gráfica se presentan los límites reales en el eje horizontal y se elimina la variación entre los intervalos.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618" y="2792896"/>
            <a:ext cx="5114925" cy="344489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197618" y="5934670"/>
            <a:ext cx="6096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smtClean="0"/>
              <a:t>Fuente: https</a:t>
            </a:r>
            <a:r>
              <a:rPr lang="es-MX" sz="900" dirty="0"/>
              <a:t>://www.google.com.mx/search?espv=2&amp;biw=1600&amp;bih=794&amp;tbm=isch&amp;sa=1&amp;q=grafica+histograma+horas+de+estudio&amp;oq</a:t>
            </a:r>
          </a:p>
        </p:txBody>
      </p:sp>
    </p:spTree>
    <p:extLst>
      <p:ext uri="{BB962C8B-B14F-4D97-AF65-F5344CB8AC3E}">
        <p14:creationId xmlns:p14="http://schemas.microsoft.com/office/powerpoint/2010/main" val="178789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286653"/>
            <a:ext cx="8911687" cy="721265"/>
          </a:xfrm>
        </p:spPr>
        <p:txBody>
          <a:bodyPr>
            <a:normAutofit/>
          </a:bodyPr>
          <a:lstStyle/>
          <a:p>
            <a:r>
              <a:rPr lang="es-MX" sz="2800" dirty="0" smtClean="0"/>
              <a:t>Polígono de frecuencias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72339" y="1465119"/>
            <a:ext cx="8915400" cy="5246204"/>
          </a:xfrm>
        </p:spPr>
        <p:txBody>
          <a:bodyPr/>
          <a:lstStyle/>
          <a:p>
            <a:pPr algn="just"/>
            <a:r>
              <a:rPr lang="es-MX" dirty="0" smtClean="0"/>
              <a:t>Es una gráfica de líneas que se traza sobre la marca de clase y la frecuencia de cada intervalo.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Procedimiento:</a:t>
            </a:r>
          </a:p>
          <a:p>
            <a:r>
              <a:rPr lang="es-MX" dirty="0" smtClean="0"/>
              <a:t>1. Traza el histograma de frecuencias</a:t>
            </a:r>
          </a:p>
          <a:p>
            <a:r>
              <a:rPr lang="es-MX" dirty="0" smtClean="0"/>
              <a:t>2. Agrega un intervalo antes y uno después con frecuencia cero  </a:t>
            </a:r>
          </a:p>
          <a:p>
            <a:r>
              <a:rPr lang="es-MX" dirty="0" smtClean="0"/>
              <a:t>3. Localiza en cada barra la Mi de cada intervalo y proyéctala a la base superior</a:t>
            </a:r>
          </a:p>
          <a:p>
            <a:r>
              <a:rPr lang="es-MX" dirty="0" smtClean="0"/>
              <a:t>4. Traza segmentos de recta para unir puntos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612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/>
              <a:t>Polígono de frecuencias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2417" y="1808018"/>
            <a:ext cx="6951519" cy="354250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325090" y="5798129"/>
            <a:ext cx="61306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/>
              <a:t>Fuente: https://www.google.com.mx/search?espv=2&amp;biw=1600&amp;bih=794&amp;tbm=isch&amp;sa=1&amp;q=poligono+de+frecuencias+&amp;oq=poligono+de+frecuencias+&amp;gs_l</a:t>
            </a:r>
          </a:p>
        </p:txBody>
      </p:sp>
    </p:spTree>
    <p:extLst>
      <p:ext uri="{BB962C8B-B14F-4D97-AF65-F5344CB8AC3E}">
        <p14:creationId xmlns:p14="http://schemas.microsoft.com/office/powerpoint/2010/main" val="411813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56183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Ojiva 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Ojiva “ mayor que” </a:t>
            </a:r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Ojiva “menor que”  </a:t>
            </a:r>
            <a:endParaRPr lang="es-MX" sz="24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Es una gráfica de líneas que se obtiene localizando en el eje vertical la frecuencia acumulada o la frecuencia relativa acumulada.</a:t>
            </a:r>
          </a:p>
          <a:p>
            <a:endParaRPr lang="es-MX" sz="2000" dirty="0"/>
          </a:p>
          <a:p>
            <a:r>
              <a:rPr lang="es-MX" sz="2000" dirty="0" smtClean="0"/>
              <a:t>Existen dos tipos de ojiva: 	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98314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0454"/>
          </a:xfrm>
        </p:spPr>
        <p:txBody>
          <a:bodyPr>
            <a:normAutofit/>
          </a:bodyPr>
          <a:lstStyle/>
          <a:p>
            <a:r>
              <a:rPr lang="es-MX" sz="2800" dirty="0"/>
              <a:t>Ojiva </a:t>
            </a:r>
            <a:r>
              <a:rPr lang="es-MX" sz="2800" dirty="0" smtClean="0"/>
              <a:t>“mayor que”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57300"/>
            <a:ext cx="8915400" cy="4653922"/>
          </a:xfrm>
        </p:spPr>
        <p:txBody>
          <a:bodyPr/>
          <a:lstStyle/>
          <a:p>
            <a:r>
              <a:rPr lang="es-MX" dirty="0" smtClean="0"/>
              <a:t>Se tienen las frecuencias acumuladas de todos los valores mayores o iguales que el límite real inferior de cada intervalo. </a:t>
            </a:r>
          </a:p>
          <a:p>
            <a:r>
              <a:rPr lang="es-MX" dirty="0" smtClean="0"/>
              <a:t>El intervalo con frecuencia cero que se agrega corresponde al último</a:t>
            </a:r>
          </a:p>
          <a:p>
            <a:r>
              <a:rPr lang="es-MX" dirty="0" smtClean="0"/>
              <a:t>Se obtiene la frecuencia acumulada “mayor que” del ultimo al primer intervalo. </a:t>
            </a:r>
          </a:p>
          <a:p>
            <a:r>
              <a:rPr lang="es-MX" dirty="0" smtClean="0"/>
              <a:t>Ejemplo:</a:t>
            </a:r>
          </a:p>
          <a:p>
            <a:endParaRPr lang="es-MX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4771"/>
              </p:ext>
            </p:extLst>
          </p:nvPr>
        </p:nvGraphicFramePr>
        <p:xfrm>
          <a:off x="2717800" y="3462866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Límites reales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Frecuencia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Mayor que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F.</a:t>
                      </a:r>
                      <a:r>
                        <a:rPr lang="es-MX" baseline="0" dirty="0" smtClean="0"/>
                        <a:t> acumulada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  -  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&gt; Que 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</a:t>
                      </a:r>
                      <a:r>
                        <a:rPr lang="es-MX" baseline="0" dirty="0" smtClean="0"/>
                        <a:t>  -  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&gt; Que 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18</a:t>
                      </a:r>
                      <a:r>
                        <a:rPr lang="es-MX" baseline="0" dirty="0" smtClean="0"/>
                        <a:t>  -  21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&gt; Que 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&gt; Que</a:t>
                      </a:r>
                      <a:r>
                        <a:rPr lang="es-MX" baseline="0" dirty="0" smtClean="0"/>
                        <a:t> 21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0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446154"/>
          </a:xfrm>
        </p:spPr>
        <p:txBody>
          <a:bodyPr>
            <a:noAutofit/>
          </a:bodyPr>
          <a:lstStyle/>
          <a:p>
            <a:r>
              <a:rPr lang="es-MX" sz="2800" dirty="0" smtClean="0"/>
              <a:t>Ojiva “mayor que” 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415143"/>
            <a:ext cx="8915400" cy="4496079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221" y="1808018"/>
            <a:ext cx="6607629" cy="347749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62299" y="5911222"/>
            <a:ext cx="6096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smtClean="0"/>
              <a:t>Fuente: https</a:t>
            </a:r>
            <a:r>
              <a:rPr lang="es-MX" sz="900" dirty="0"/>
              <a:t>://www.google.com.mx/search?espv=2&amp;biw=1600&amp;bih=794&amp;tbm=isch&amp;sa=1&amp;q=ojiva+mayor+que+y+menor+que&amp;oq</a:t>
            </a:r>
          </a:p>
        </p:txBody>
      </p:sp>
    </p:spTree>
    <p:extLst>
      <p:ext uri="{BB962C8B-B14F-4D97-AF65-F5344CB8AC3E}">
        <p14:creationId xmlns:p14="http://schemas.microsoft.com/office/powerpoint/2010/main" val="35188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7881"/>
          </a:xfrm>
        </p:spPr>
        <p:txBody>
          <a:bodyPr>
            <a:normAutofit/>
          </a:bodyPr>
          <a:lstStyle/>
          <a:p>
            <a:r>
              <a:rPr lang="es-MX" sz="2800" dirty="0" smtClean="0"/>
              <a:t>Ojiva “menor que”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88473"/>
            <a:ext cx="8915400" cy="5060372"/>
          </a:xfrm>
        </p:spPr>
        <p:txBody>
          <a:bodyPr/>
          <a:lstStyle/>
          <a:p>
            <a:pPr algn="just"/>
            <a:r>
              <a:rPr lang="es-MX" dirty="0"/>
              <a:t>Se tienen las frecuencias acumuladas de todos los valores </a:t>
            </a:r>
            <a:r>
              <a:rPr lang="es-MX" dirty="0" smtClean="0"/>
              <a:t>menores </a:t>
            </a:r>
            <a:r>
              <a:rPr lang="es-MX" dirty="0"/>
              <a:t>o iguales que el límite real </a:t>
            </a:r>
            <a:r>
              <a:rPr lang="es-MX" dirty="0" smtClean="0"/>
              <a:t>superior </a:t>
            </a:r>
            <a:r>
              <a:rPr lang="es-MX" dirty="0"/>
              <a:t>de cada intervalo. </a:t>
            </a:r>
          </a:p>
          <a:p>
            <a:pPr algn="just"/>
            <a:r>
              <a:rPr lang="es-MX" dirty="0"/>
              <a:t>El intervalo con frecuencia cero que se agrega corresponde al </a:t>
            </a:r>
            <a:r>
              <a:rPr lang="es-MX" dirty="0" smtClean="0"/>
              <a:t>primero </a:t>
            </a:r>
          </a:p>
          <a:p>
            <a:pPr algn="just"/>
            <a:r>
              <a:rPr lang="es-MX" dirty="0" smtClean="0"/>
              <a:t>Se </a:t>
            </a:r>
            <a:r>
              <a:rPr lang="es-MX" dirty="0"/>
              <a:t>obtiene la frecuencia acumulada “</a:t>
            </a:r>
            <a:r>
              <a:rPr lang="es-MX" dirty="0" smtClean="0"/>
              <a:t>menor </a:t>
            </a:r>
            <a:r>
              <a:rPr lang="es-MX" dirty="0"/>
              <a:t>que” del </a:t>
            </a:r>
            <a:r>
              <a:rPr lang="es-MX" dirty="0" smtClean="0"/>
              <a:t>primer intervalo con frecuencia cero que se agrego. </a:t>
            </a:r>
            <a:endParaRPr lang="es-MX" dirty="0"/>
          </a:p>
          <a:p>
            <a:r>
              <a:rPr lang="es-MX" dirty="0"/>
              <a:t>Ejemplo:</a:t>
            </a:r>
          </a:p>
          <a:p>
            <a:endParaRPr lang="es-MX" dirty="0"/>
          </a:p>
          <a:p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751195"/>
              </p:ext>
            </p:extLst>
          </p:nvPr>
        </p:nvGraphicFramePr>
        <p:xfrm>
          <a:off x="2800927" y="3764202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Límites reales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Frecuencia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Menor  que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F.</a:t>
                      </a:r>
                      <a:r>
                        <a:rPr lang="es-MX" baseline="0" dirty="0" smtClean="0"/>
                        <a:t> acumulada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  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&lt; que 12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  -  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&lt; que</a:t>
                      </a:r>
                      <a:r>
                        <a:rPr lang="es-MX" baseline="0" dirty="0" smtClean="0"/>
                        <a:t> 15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  -  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&lt; que 18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17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18  -  21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&lt; que 21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23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67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Módulo I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7990" y="2147777"/>
            <a:ext cx="6273210" cy="349811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327990" y="5976902"/>
            <a:ext cx="35589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dirty="0" smtClean="0"/>
              <a:t>Fuente: </a:t>
            </a:r>
            <a:r>
              <a:rPr lang="es-MX" sz="1100" dirty="0" smtClean="0"/>
              <a:t>https</a:t>
            </a:r>
            <a:r>
              <a:rPr lang="es-MX" sz="1100" dirty="0"/>
              <a:t>://www.google.com.mx/search?q</a:t>
            </a:r>
          </a:p>
        </p:txBody>
      </p:sp>
    </p:spTree>
    <p:extLst>
      <p:ext uri="{BB962C8B-B14F-4D97-AF65-F5344CB8AC3E}">
        <p14:creationId xmlns:p14="http://schemas.microsoft.com/office/powerpoint/2010/main" val="62396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08004"/>
          </a:xfrm>
        </p:spPr>
        <p:txBody>
          <a:bodyPr>
            <a:noAutofit/>
          </a:bodyPr>
          <a:lstStyle/>
          <a:p>
            <a:r>
              <a:rPr lang="es-MX" sz="2800" dirty="0" smtClean="0"/>
              <a:t>Ojiva “menor que”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95400"/>
            <a:ext cx="8915400" cy="4615822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3307773" y="5631874"/>
            <a:ext cx="6096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smtClean="0"/>
              <a:t>Fuente: https</a:t>
            </a:r>
            <a:r>
              <a:rPr lang="es-MX" sz="900" dirty="0"/>
              <a:t>://www.google.com.mx/search?espv=2&amp;biw=1600&amp;bih=794&amp;tbm=isch&amp;sa=1&amp;q=ojiva+mayor+que+y+menor+que&amp;oq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782" y="1490348"/>
            <a:ext cx="6047509" cy="390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5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56651" y="253995"/>
            <a:ext cx="8911687" cy="940959"/>
          </a:xfrm>
        </p:spPr>
        <p:txBody>
          <a:bodyPr>
            <a:normAutofit/>
          </a:bodyPr>
          <a:lstStyle/>
          <a:p>
            <a:r>
              <a:rPr lang="es-MX" sz="2400" dirty="0" err="1" smtClean="0"/>
              <a:t>Circulograma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50818"/>
            <a:ext cx="8915400" cy="5049981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algn="just"/>
            <a:r>
              <a:rPr lang="es-MX" dirty="0" smtClean="0"/>
              <a:t>Gráfica de sectores circulares que consiste en un círculo dividido en varios sectores, se utiliza para representar datos que por lo general son cualitativos y discretos. </a:t>
            </a:r>
          </a:p>
          <a:p>
            <a:pPr algn="just"/>
            <a:r>
              <a:rPr lang="es-MX" dirty="0" smtClean="0"/>
              <a:t>A cada clase o categoría se le asigna una parte del círculo correspondiente al porcentaje que representa del total de los datos. </a:t>
            </a:r>
          </a:p>
          <a:p>
            <a:pPr algn="just"/>
            <a:r>
              <a:rPr lang="es-MX" dirty="0" smtClean="0"/>
              <a:t>Para obtener el ángulo en grados correspondiente a cada sector circular se emplea la siguiente fórmula: </a:t>
            </a:r>
          </a:p>
          <a:p>
            <a:pPr algn="just"/>
            <a:r>
              <a:rPr lang="es-MX" dirty="0" smtClean="0"/>
              <a:t> Ángulo= </a:t>
            </a:r>
            <a:r>
              <a:rPr lang="es-MX" u="sng" dirty="0" smtClean="0"/>
              <a:t>360°(f)</a:t>
            </a:r>
          </a:p>
          <a:p>
            <a:pPr lvl="3" algn="just"/>
            <a:r>
              <a:rPr lang="es-MX" sz="2000" dirty="0" smtClean="0"/>
              <a:t>n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98783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err="1" smtClean="0"/>
              <a:t>Circulograma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000" dirty="0" smtClean="0"/>
              <a:t>Ejemplo de ocupaciones </a:t>
            </a:r>
            <a:endParaRPr lang="es-MX" sz="2000" dirty="0"/>
          </a:p>
        </p:txBody>
      </p:sp>
      <p:sp>
        <p:nvSpPr>
          <p:cNvPr id="5" name="Rectángulo 4"/>
          <p:cNvSpPr/>
          <p:nvPr/>
        </p:nvSpPr>
        <p:spPr>
          <a:xfrm>
            <a:off x="3567545" y="57209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900" dirty="0" err="1" smtClean="0"/>
              <a:t>Fuente:https</a:t>
            </a:r>
            <a:r>
              <a:rPr lang="es-MX" sz="900" dirty="0"/>
              <a:t>://www.google.com.mx/search?espv=2&amp;biw=1600&amp;bih=794&amp;tbm=isch&amp;sa=1&amp;q=circulograma&amp;oq=circulograma&amp;gs_l=img.3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7545" y="2296392"/>
            <a:ext cx="5810395" cy="265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9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9835"/>
          </a:xfrm>
        </p:spPr>
        <p:txBody>
          <a:bodyPr>
            <a:normAutofit/>
          </a:bodyPr>
          <a:lstStyle/>
          <a:p>
            <a:r>
              <a:rPr lang="es-MX" sz="2800" dirty="0" smtClean="0"/>
              <a:t>Bibliografía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Antología de Estadística, UAEMEX, (2012)</a:t>
            </a:r>
          </a:p>
          <a:p>
            <a:r>
              <a:rPr lang="es-MX" dirty="0" err="1" smtClean="0"/>
              <a:t>Possani</a:t>
            </a:r>
            <a:r>
              <a:rPr lang="es-MX" dirty="0" smtClean="0"/>
              <a:t>, E. Edgar y Barreiro C. Leticia (2011) . Estadística y Probabilidad, México, Santillana. </a:t>
            </a:r>
          </a:p>
          <a:p>
            <a:endParaRPr lang="es-MX" dirty="0"/>
          </a:p>
          <a:p>
            <a:r>
              <a:rPr lang="es-MX" dirty="0" err="1" smtClean="0"/>
              <a:t>Mesografía</a:t>
            </a:r>
            <a:r>
              <a:rPr lang="es-MX" dirty="0" smtClean="0"/>
              <a:t>:</a:t>
            </a:r>
          </a:p>
          <a:p>
            <a:r>
              <a:rPr lang="es-MX" dirty="0" smtClean="0"/>
              <a:t>Google imágenes. Recuperadas de:</a:t>
            </a:r>
          </a:p>
          <a:p>
            <a:r>
              <a:rPr lang="es-MX" dirty="0"/>
              <a:t>https://www.google.es/</a:t>
            </a:r>
            <a:r>
              <a:rPr lang="es-MX" dirty="0" err="1"/>
              <a:t>search?hl</a:t>
            </a:r>
            <a:r>
              <a:rPr lang="es-MX" dirty="0"/>
              <a:t>=</a:t>
            </a:r>
            <a:r>
              <a:rPr lang="es-MX" dirty="0" err="1"/>
              <a:t>es&amp;site</a:t>
            </a:r>
            <a:r>
              <a:rPr lang="es-MX" dirty="0"/>
              <a:t>=</a:t>
            </a:r>
            <a:r>
              <a:rPr lang="es-MX" dirty="0" err="1"/>
              <a:t>imghp&amp;tbm</a:t>
            </a:r>
            <a:r>
              <a:rPr lang="es-MX" dirty="0"/>
              <a:t>=</a:t>
            </a:r>
            <a:r>
              <a:rPr lang="es-MX" dirty="0" err="1"/>
              <a:t>isch&amp;source</a:t>
            </a:r>
            <a:r>
              <a:rPr lang="es-MX" dirty="0"/>
              <a:t>=</a:t>
            </a:r>
            <a:r>
              <a:rPr lang="es-MX" dirty="0" err="1"/>
              <a:t>hp&amp;biw</a:t>
            </a:r>
            <a:r>
              <a:rPr lang="es-MX" dirty="0"/>
              <a:t>=1600&amp;bih=745&amp;q=</a:t>
            </a:r>
            <a:r>
              <a:rPr lang="es-MX" dirty="0" err="1"/>
              <a:t>estadistica&amp;oq</a:t>
            </a:r>
            <a:r>
              <a:rPr lang="es-MX" dirty="0"/>
              <a:t>=</a:t>
            </a:r>
            <a:r>
              <a:rPr lang="es-MX" dirty="0" err="1"/>
              <a:t>estadistica&amp;gs_l</a:t>
            </a:r>
            <a:r>
              <a:rPr lang="es-MX" dirty="0"/>
              <a:t>=img.3..0l10.1105.4282.0.4860.11.8.0.3.3.0.174.922.2j5.7.0....0...1ac.1.64.img..1.10.937.Jg77NhOLfys</a:t>
            </a:r>
          </a:p>
        </p:txBody>
      </p:sp>
    </p:spTree>
    <p:extLst>
      <p:ext uri="{BB962C8B-B14F-4D97-AF65-F5344CB8AC3E}">
        <p14:creationId xmlns:p14="http://schemas.microsoft.com/office/powerpoint/2010/main" val="18175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Estadística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dirty="0"/>
              <a:t>Conjunto de técnicas que tiene por objetivo recopilar, organizar, interpretar, analizar y representar datos para establecer conclusiones o para tomar decisiones en algunos problemas. </a:t>
            </a:r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346" y="3648075"/>
            <a:ext cx="4239490" cy="234748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307773" y="6224155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100" dirty="0" smtClean="0"/>
              <a:t>Fuente: https</a:t>
            </a:r>
            <a:r>
              <a:rPr lang="es-MX" sz="1100" dirty="0"/>
              <a:t>://www.google.com.mx/search?q=estadistica&amp;espv=2&amp;source</a:t>
            </a:r>
          </a:p>
        </p:txBody>
      </p:sp>
    </p:spTree>
    <p:extLst>
      <p:ext uri="{BB962C8B-B14F-4D97-AF65-F5344CB8AC3E}">
        <p14:creationId xmlns:p14="http://schemas.microsoft.com/office/powerpoint/2010/main" val="1482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Clasificación: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2800" u="sng" dirty="0"/>
              <a:t>Estadística descriptiva o deductiva</a:t>
            </a:r>
            <a:r>
              <a:rPr lang="es-MX" sz="2800" dirty="0"/>
              <a:t>: </a:t>
            </a:r>
            <a:endParaRPr lang="es-MX" sz="2800" dirty="0" smtClean="0"/>
          </a:p>
          <a:p>
            <a:pPr marL="0" indent="0">
              <a:buNone/>
            </a:pPr>
            <a:endParaRPr lang="es-MX" sz="2800" dirty="0" smtClean="0"/>
          </a:p>
          <a:p>
            <a:pPr algn="just"/>
            <a:r>
              <a:rPr lang="es-MX" dirty="0" smtClean="0"/>
              <a:t>Realiza </a:t>
            </a:r>
            <a:r>
              <a:rPr lang="es-MX" dirty="0"/>
              <a:t>la recolección, clasificación, descripción  y representación de los datos en forma tabular, gráfica y medidas estadísticas.</a:t>
            </a:r>
          </a:p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sz="2800" u="sng" dirty="0" smtClean="0"/>
              <a:t>Estadística inferencial o inductiva</a:t>
            </a:r>
            <a:r>
              <a:rPr lang="es-MX" sz="2800" dirty="0" smtClean="0"/>
              <a:t>: </a:t>
            </a:r>
            <a:endParaRPr lang="es-MX" sz="2800" dirty="0" smtClean="0"/>
          </a:p>
          <a:p>
            <a:pPr marL="0" indent="0">
              <a:buNone/>
            </a:pPr>
            <a:endParaRPr lang="es-MX" sz="2800" dirty="0"/>
          </a:p>
          <a:p>
            <a:pPr marL="0" indent="0">
              <a:buNone/>
            </a:pPr>
            <a:endParaRPr lang="es-MX" sz="2800" dirty="0" smtClean="0"/>
          </a:p>
          <a:p>
            <a:pPr algn="just"/>
            <a:r>
              <a:rPr lang="es-MX" dirty="0" smtClean="0"/>
              <a:t>Interpreta los resultados obtenidos con las técnicas descriptivas para tomar decisiones con base en resultados.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25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Estadística descriptiva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3500" y="1505608"/>
            <a:ext cx="5017443" cy="372497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128655" y="562090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 smtClean="0"/>
              <a:t>Fuente: https</a:t>
            </a:r>
            <a:r>
              <a:rPr lang="es-MX" sz="1000" dirty="0"/>
              <a:t>://www.google.com.mx/search?q=estadistica&amp;espv=2&amp;source=lnms&amp;tbm</a:t>
            </a:r>
          </a:p>
        </p:txBody>
      </p:sp>
    </p:spTree>
    <p:extLst>
      <p:ext uri="{BB962C8B-B14F-4D97-AF65-F5344CB8AC3E}">
        <p14:creationId xmlns:p14="http://schemas.microsoft.com/office/powerpoint/2010/main" val="279824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5090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Estadística inferencial</a:t>
            </a:r>
            <a:endParaRPr lang="es-MX" sz="2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63" y="2225675"/>
            <a:ext cx="5041900" cy="3594100"/>
          </a:xfrm>
        </p:spPr>
      </p:pic>
      <p:sp>
        <p:nvSpPr>
          <p:cNvPr id="3" name="Rectángulo 2"/>
          <p:cNvSpPr/>
          <p:nvPr/>
        </p:nvSpPr>
        <p:spPr>
          <a:xfrm>
            <a:off x="4139046" y="6046463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000" dirty="0" smtClean="0"/>
              <a:t>Fuente: https</a:t>
            </a:r>
            <a:r>
              <a:rPr lang="es-MX" sz="1000" dirty="0"/>
              <a:t>://www.google.com.mx/search?q=estadistica&amp;espv=2&amp;source=lnms&amp;tbm</a:t>
            </a:r>
          </a:p>
        </p:txBody>
      </p:sp>
    </p:spTree>
    <p:extLst>
      <p:ext uri="{BB962C8B-B14F-4D97-AF65-F5344CB8AC3E}">
        <p14:creationId xmlns:p14="http://schemas.microsoft.com/office/powerpoint/2010/main" val="201377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0404"/>
          </a:xfrm>
        </p:spPr>
        <p:txBody>
          <a:bodyPr/>
          <a:lstStyle/>
          <a:p>
            <a:r>
              <a:rPr lang="es-MX" dirty="0" smtClean="0"/>
              <a:t>Variables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524000"/>
            <a:ext cx="8915400" cy="4387222"/>
          </a:xfrm>
        </p:spPr>
        <p:txBody>
          <a:bodyPr/>
          <a:lstStyle/>
          <a:p>
            <a:r>
              <a:rPr lang="es-MX" dirty="0" smtClean="0"/>
              <a:t>Variable estadística:</a:t>
            </a:r>
          </a:p>
          <a:p>
            <a:pPr marL="0" indent="0">
              <a:buNone/>
            </a:pPr>
            <a:r>
              <a:rPr lang="es-MX" dirty="0" smtClean="0"/>
              <a:t>Es la representación general de un conjunto de datos sobre una misma característica. Pueden emplearse las letras x, y, z 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Se dividen en: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Cualitativas 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Cuantitativas</a:t>
            </a:r>
          </a:p>
        </p:txBody>
      </p:sp>
    </p:spTree>
    <p:extLst>
      <p:ext uri="{BB962C8B-B14F-4D97-AF65-F5344CB8AC3E}">
        <p14:creationId xmlns:p14="http://schemas.microsoft.com/office/powerpoint/2010/main" val="21123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Variables cualitativas</a:t>
            </a:r>
            <a:endParaRPr lang="es-MX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sz="2400" dirty="0" smtClean="0"/>
              <a:t>Describen </a:t>
            </a:r>
            <a:r>
              <a:rPr lang="es-MX" sz="2400" dirty="0"/>
              <a:t>cualidades o atributos del objeto en estudio. 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sz="2000" dirty="0" smtClean="0"/>
              <a:t>Ejemplo:</a:t>
            </a:r>
          </a:p>
          <a:p>
            <a:r>
              <a:rPr lang="es-MX" sz="2000" dirty="0" smtClean="0"/>
              <a:t> Color</a:t>
            </a:r>
            <a:r>
              <a:rPr lang="es-MX" sz="2000" dirty="0"/>
              <a:t>, sexo, estado civil, </a:t>
            </a:r>
            <a:r>
              <a:rPr lang="es-MX" sz="2000" dirty="0" smtClean="0"/>
              <a:t>profesión, religión etc</a:t>
            </a:r>
            <a:r>
              <a:rPr lang="es-MX" sz="2000" dirty="0"/>
              <a:t>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2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401</TotalTime>
  <Words>1197</Words>
  <Application>Microsoft Office PowerPoint</Application>
  <PresentationFormat>Panorámica</PresentationFormat>
  <Paragraphs>204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Century Gothic</vt:lpstr>
      <vt:lpstr>Wingdings 3</vt:lpstr>
      <vt:lpstr>Espiral</vt:lpstr>
      <vt:lpstr>  </vt:lpstr>
      <vt:lpstr>Estadística </vt:lpstr>
      <vt:lpstr>Módulo I </vt:lpstr>
      <vt:lpstr>Estadística </vt:lpstr>
      <vt:lpstr>Clasificación: </vt:lpstr>
      <vt:lpstr>Estadística descriptiva</vt:lpstr>
      <vt:lpstr>Estadística inferencial</vt:lpstr>
      <vt:lpstr>Variables</vt:lpstr>
      <vt:lpstr>Variables cualitativas</vt:lpstr>
      <vt:lpstr>Variables cuantitativas</vt:lpstr>
      <vt:lpstr>Tipos de variables </vt:lpstr>
      <vt:lpstr>Población y muestra </vt:lpstr>
      <vt:lpstr>Población  y Muestra </vt:lpstr>
      <vt:lpstr>Muestra estadística </vt:lpstr>
      <vt:lpstr>Cómo determinar la muestra</vt:lpstr>
      <vt:lpstr>Representación tabular </vt:lpstr>
      <vt:lpstr>Frecuencia</vt:lpstr>
      <vt:lpstr>Frecuencia relativa</vt:lpstr>
      <vt:lpstr>Frecuencia acumulada</vt:lpstr>
      <vt:lpstr>Frecuencia relativa acumulada</vt:lpstr>
      <vt:lpstr>Representación gráfica </vt:lpstr>
      <vt:lpstr>Gráfica de barras </vt:lpstr>
      <vt:lpstr>Histograma de frecuencias</vt:lpstr>
      <vt:lpstr>Polígono de frecuencias</vt:lpstr>
      <vt:lpstr>Polígono de frecuencias </vt:lpstr>
      <vt:lpstr>Ojiva </vt:lpstr>
      <vt:lpstr>Ojiva “mayor que”</vt:lpstr>
      <vt:lpstr>Ojiva “mayor que” </vt:lpstr>
      <vt:lpstr>Ojiva “menor que”</vt:lpstr>
      <vt:lpstr>Ojiva “menor que”</vt:lpstr>
      <vt:lpstr>Circulograma</vt:lpstr>
      <vt:lpstr>Circulograma  Ejemplo de ocupaciones 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Estadística</dc:title>
  <dc:creator>USUARIO</dc:creator>
  <cp:lastModifiedBy>USUARIO</cp:lastModifiedBy>
  <cp:revision>45</cp:revision>
  <dcterms:created xsi:type="dcterms:W3CDTF">2016-09-21T13:40:20Z</dcterms:created>
  <dcterms:modified xsi:type="dcterms:W3CDTF">2016-10-11T13:32:56Z</dcterms:modified>
</cp:coreProperties>
</file>