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F2DE63D5-997A-4646-A377-4702673A728D}" styleName="Estilo claro 2 - Énfasis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50" d="100"/>
          <a:sy n="50" d="100"/>
        </p:scale>
        <p:origin x="-1648" y="-3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4059188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291740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596900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1988888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2712961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4235741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150604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2822788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962145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125248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786A70BE-D38A-CE43-954C-EC3243C05F59}" type="datetimeFigureOut">
              <a:rPr lang="es-ES" smtClean="0"/>
              <a:pPr/>
              <a:t>12/10/2016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4493054-3747-6B44-8E54-976AFCEAABED}" type="slidenum">
              <a:rPr lang="es-ES" smtClean="0"/>
              <a:pPr/>
              <a:t>‹Nº›</a:t>
            </a:fld>
            <a:endParaRPr lang="es-ES"/>
          </a:p>
        </p:txBody>
      </p:sp>
    </p:spTree>
    <p:extLst>
      <p:ext uri="{BB962C8B-B14F-4D97-AF65-F5344CB8AC3E}">
        <p14:creationId xmlns:p14="http://schemas.microsoft.com/office/powerpoint/2010/main" val="3424257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6A70BE-D38A-CE43-954C-EC3243C05F59}" type="datetimeFigureOut">
              <a:rPr lang="es-ES" smtClean="0"/>
              <a:pPr/>
              <a:t>12/10/2016</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493054-3747-6B44-8E54-976AFCEAABED}" type="slidenum">
              <a:rPr lang="es-ES" smtClean="0"/>
              <a:pPr/>
              <a:t>‹Nº›</a:t>
            </a:fld>
            <a:endParaRPr lang="es-ES"/>
          </a:p>
        </p:txBody>
      </p:sp>
    </p:spTree>
    <p:extLst>
      <p:ext uri="{BB962C8B-B14F-4D97-AF65-F5344CB8AC3E}">
        <p14:creationId xmlns:p14="http://schemas.microsoft.com/office/powerpoint/2010/main" val="2683328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hyperlink" Target="http://es.wikipedia.org/wiki/Mol" TargetMode="External"/><Relationship Id="rId3" Type="http://schemas.openxmlformats.org/officeDocument/2006/relationships/hyperlink" Target="http://es.wikipedia.org/wiki/Metro" TargetMode="External"/><Relationship Id="rId7" Type="http://schemas.openxmlformats.org/officeDocument/2006/relationships/hyperlink" Target="http://es.wikipedia.org/wiki/Kelvin" TargetMode="External"/><Relationship Id="rId2" Type="http://schemas.openxmlformats.org/officeDocument/2006/relationships/hyperlink" Target="http://es.wikipedia.org/wiki/Unidades_b%C3%A1sicas_del_Sistema_Internacional" TargetMode="External"/><Relationship Id="rId1" Type="http://schemas.openxmlformats.org/officeDocument/2006/relationships/slideLayout" Target="../slideLayouts/slideLayout2.xml"/><Relationship Id="rId6" Type="http://schemas.openxmlformats.org/officeDocument/2006/relationships/hyperlink" Target="http://es.wikipedia.org/wiki/Amperio" TargetMode="External"/><Relationship Id="rId5" Type="http://schemas.openxmlformats.org/officeDocument/2006/relationships/hyperlink" Target="http://es.wikipedia.org/wiki/Segundo" TargetMode="External"/><Relationship Id="rId4" Type="http://schemas.openxmlformats.org/officeDocument/2006/relationships/hyperlink" Target="http://es.wikipedia.org/wiki/Kilogramo" TargetMode="External"/><Relationship Id="rId9" Type="http://schemas.openxmlformats.org/officeDocument/2006/relationships/hyperlink" Target="http://es.wikipedia.org/wiki/Candela"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oleObject" Target="../embeddings/oleObject4.bin"/><Relationship Id="rId4" Type="http://schemas.openxmlformats.org/officeDocument/2006/relationships/image" Target="../media/image6.wmf"/></Relationships>
</file>

<file path=ppt/slides/_rels/slide14.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wmf"/><Relationship Id="rId5" Type="http://schemas.openxmlformats.org/officeDocument/2006/relationships/oleObject" Target="../embeddings/oleObject6.bin"/><Relationship Id="rId10" Type="http://schemas.openxmlformats.org/officeDocument/2006/relationships/image" Target="../media/image6.wmf"/><Relationship Id="rId4" Type="http://schemas.openxmlformats.org/officeDocument/2006/relationships/image" Target="../media/image8.wmf"/><Relationship Id="rId9" Type="http://schemas.openxmlformats.org/officeDocument/2006/relationships/oleObject" Target="../embeddings/oleObject8.bin"/></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33.wmf"/></Relationships>
</file>

<file path=ppt/slides/_rels/slide24.xml.rels><?xml version="1.0" encoding="UTF-8" standalone="yes"?>
<Relationships xmlns="http://schemas.openxmlformats.org/package/2006/relationships"><Relationship Id="rId3" Type="http://schemas.openxmlformats.org/officeDocument/2006/relationships/hyperlink" Target="http://es.wikipedia.org/wiki/Archivo:Clampmeter1.jpg" TargetMode="External"/><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image" Target="../media/image36.gif"/><Relationship Id="rId4" Type="http://schemas.openxmlformats.org/officeDocument/2006/relationships/image" Target="../media/image35.jpeg"/></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3 CuadroTexto"/>
          <p:cNvSpPr txBox="1"/>
          <p:nvPr/>
        </p:nvSpPr>
        <p:spPr>
          <a:xfrm>
            <a:off x="475014" y="2885704"/>
            <a:ext cx="8134596" cy="3447098"/>
          </a:xfrm>
          <a:prstGeom prst="rect">
            <a:avLst/>
          </a:prstGeom>
          <a:noFill/>
          <a:ln>
            <a:noFill/>
          </a:ln>
        </p:spPr>
        <p:txBody>
          <a:bodyPr wrap="square" rtlCol="0">
            <a:spAutoFit/>
          </a:bodyPr>
          <a:lstStyle/>
          <a:p>
            <a:pPr algn="r"/>
            <a:r>
              <a:rPr lang="es-MX" b="1" dirty="0" smtClean="0"/>
              <a:t>Unidad Académica Profesional Tianguistenco</a:t>
            </a:r>
          </a:p>
          <a:p>
            <a:pPr algn="ctr"/>
            <a:endParaRPr lang="es-MX" b="1" dirty="0"/>
          </a:p>
          <a:p>
            <a:pPr algn="ctr"/>
            <a:endParaRPr lang="es-MX" b="1" dirty="0" smtClean="0"/>
          </a:p>
          <a:p>
            <a:pPr algn="ctr"/>
            <a:r>
              <a:rPr lang="es-MX" sz="2000" b="1" dirty="0" smtClean="0"/>
              <a:t>U. A. </a:t>
            </a:r>
            <a:r>
              <a:rPr lang="es-MX" sz="2000" b="1" dirty="0"/>
              <a:t>CIRCUITOS </a:t>
            </a:r>
            <a:r>
              <a:rPr lang="es-MX" sz="2000" b="1" dirty="0" smtClean="0"/>
              <a:t>ELÉCTRICOS</a:t>
            </a:r>
          </a:p>
          <a:p>
            <a:pPr algn="ctr"/>
            <a:endParaRPr lang="es-MX" sz="2000" b="1" dirty="0" smtClean="0"/>
          </a:p>
          <a:p>
            <a:pPr algn="ctr"/>
            <a:r>
              <a:rPr lang="es-MX" sz="2000" b="1" dirty="0" smtClean="0"/>
              <a:t>CLASE 1 DE INDUCCIÓN</a:t>
            </a:r>
          </a:p>
          <a:p>
            <a:pPr algn="ctr"/>
            <a:endParaRPr lang="es-MX" sz="2000" b="1" dirty="0"/>
          </a:p>
          <a:p>
            <a:pPr algn="ctr"/>
            <a:r>
              <a:rPr lang="es-MX" sz="2000" b="1" dirty="0" smtClean="0"/>
              <a:t>Autor:</a:t>
            </a:r>
          </a:p>
          <a:p>
            <a:pPr algn="ctr"/>
            <a:r>
              <a:rPr lang="es-MX" sz="2000" b="1" dirty="0" smtClean="0">
                <a:solidFill>
                  <a:schemeClr val="bg2">
                    <a:lumMod val="50000"/>
                  </a:schemeClr>
                </a:solidFill>
              </a:rPr>
              <a:t>Dr. Carlos Juárez Toledo</a:t>
            </a:r>
          </a:p>
          <a:p>
            <a:pPr algn="ctr"/>
            <a:endParaRPr lang="es-MX" sz="2800" b="1" dirty="0">
              <a:solidFill>
                <a:schemeClr val="bg2">
                  <a:lumMod val="50000"/>
                </a:schemeClr>
              </a:solidFill>
            </a:endParaRPr>
          </a:p>
          <a:p>
            <a:pPr algn="r"/>
            <a:r>
              <a:rPr lang="es-MX" sz="1600" b="1" dirty="0" smtClean="0">
                <a:solidFill>
                  <a:schemeClr val="bg2">
                    <a:lumMod val="50000"/>
                  </a:schemeClr>
                </a:solidFill>
              </a:rPr>
              <a:t>Octubre 2016</a:t>
            </a:r>
            <a:endParaRPr lang="es-MX" sz="1600" b="1" dirty="0">
              <a:solidFill>
                <a:schemeClr val="bg2">
                  <a:lumMod val="50000"/>
                </a:schemeClr>
              </a:solidFill>
            </a:endParaRPr>
          </a:p>
        </p:txBody>
      </p:sp>
    </p:spTree>
    <p:extLst>
      <p:ext uri="{BB962C8B-B14F-4D97-AF65-F5344CB8AC3E}">
        <p14:creationId xmlns:p14="http://schemas.microsoft.com/office/powerpoint/2010/main" val="10650085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Magnitudes Básicas</a:t>
            </a:r>
            <a:endParaRPr lang="es-MX" dirty="0"/>
          </a:p>
        </p:txBody>
      </p:sp>
      <p:graphicFrame>
        <p:nvGraphicFramePr>
          <p:cNvPr id="8" name="7 Marcador de contenido"/>
          <p:cNvGraphicFramePr>
            <a:graphicFrameLocks noGrp="1"/>
          </p:cNvGraphicFramePr>
          <p:nvPr>
            <p:ph idx="1"/>
          </p:nvPr>
        </p:nvGraphicFramePr>
        <p:xfrm>
          <a:off x="457200" y="1600200"/>
          <a:ext cx="8229600" cy="35052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a:r>
                        <a:rPr lang="es-MX" dirty="0"/>
                        <a:t>Magnitud física que se toma como fundamental</a:t>
                      </a:r>
                    </a:p>
                  </a:txBody>
                  <a:tcPr anchor="ctr"/>
                </a:tc>
                <a:tc>
                  <a:txBody>
                    <a:bodyPr/>
                    <a:lstStyle/>
                    <a:p>
                      <a:pPr algn="ctr"/>
                      <a:r>
                        <a:rPr lang="es-MX"/>
                        <a:t>Unidad básica o fundamental</a:t>
                      </a:r>
                    </a:p>
                  </a:txBody>
                  <a:tcPr anchor="ctr"/>
                </a:tc>
                <a:tc>
                  <a:txBody>
                    <a:bodyPr/>
                    <a:lstStyle/>
                    <a:p>
                      <a:pPr algn="ctr"/>
                      <a:r>
                        <a:rPr lang="es-MX"/>
                        <a:t>Símbolo</a:t>
                      </a:r>
                    </a:p>
                  </a:txBody>
                  <a:tcPr anchor="ctr"/>
                </a:tc>
              </a:tr>
              <a:tr h="370840">
                <a:tc>
                  <a:txBody>
                    <a:bodyPr/>
                    <a:lstStyle/>
                    <a:p>
                      <a:r>
                        <a:rPr lang="es-MX" u="none" strike="noStrike">
                          <a:solidFill>
                            <a:srgbClr val="0B0080"/>
                          </a:solidFill>
                          <a:hlinkClick r:id="rId2"/>
                        </a:rPr>
                        <a:t>Longitud</a:t>
                      </a:r>
                      <a:r>
                        <a:rPr lang="es-MX"/>
                        <a:t> ( </a:t>
                      </a:r>
                      <a:r>
                        <a:rPr lang="es-MX" i="1"/>
                        <a:t>L</a:t>
                      </a:r>
                      <a:r>
                        <a:rPr lang="es-MX"/>
                        <a:t> )</a:t>
                      </a:r>
                    </a:p>
                  </a:txBody>
                  <a:tcPr anchor="ctr"/>
                </a:tc>
                <a:tc>
                  <a:txBody>
                    <a:bodyPr/>
                    <a:lstStyle/>
                    <a:p>
                      <a:r>
                        <a:rPr lang="es-MX" u="none" strike="noStrike">
                          <a:solidFill>
                            <a:srgbClr val="0B0080"/>
                          </a:solidFill>
                          <a:hlinkClick r:id="rId3" tooltip="Metro"/>
                        </a:rPr>
                        <a:t>metro</a:t>
                      </a:r>
                      <a:endParaRPr lang="es-MX"/>
                    </a:p>
                  </a:txBody>
                  <a:tcPr anchor="ctr"/>
                </a:tc>
                <a:tc>
                  <a:txBody>
                    <a:bodyPr/>
                    <a:lstStyle/>
                    <a:p>
                      <a:r>
                        <a:rPr lang="es-MX"/>
                        <a:t>m</a:t>
                      </a:r>
                    </a:p>
                  </a:txBody>
                  <a:tcPr anchor="ctr"/>
                </a:tc>
              </a:tr>
              <a:tr h="370840">
                <a:tc>
                  <a:txBody>
                    <a:bodyPr/>
                    <a:lstStyle/>
                    <a:p>
                      <a:r>
                        <a:rPr lang="es-MX" u="none" strike="noStrike">
                          <a:solidFill>
                            <a:srgbClr val="0B0080"/>
                          </a:solidFill>
                          <a:hlinkClick r:id="rId2"/>
                        </a:rPr>
                        <a:t>Masa</a:t>
                      </a:r>
                      <a:r>
                        <a:rPr lang="es-MX"/>
                        <a:t> ( </a:t>
                      </a:r>
                      <a:r>
                        <a:rPr lang="es-MX" i="1"/>
                        <a:t>M</a:t>
                      </a:r>
                      <a:r>
                        <a:rPr lang="es-MX"/>
                        <a:t> )</a:t>
                      </a:r>
                    </a:p>
                  </a:txBody>
                  <a:tcPr anchor="ctr"/>
                </a:tc>
                <a:tc>
                  <a:txBody>
                    <a:bodyPr/>
                    <a:lstStyle/>
                    <a:p>
                      <a:r>
                        <a:rPr lang="es-MX" u="none" strike="noStrike">
                          <a:solidFill>
                            <a:srgbClr val="0B0080"/>
                          </a:solidFill>
                          <a:hlinkClick r:id="rId4" tooltip="Kilogramo"/>
                        </a:rPr>
                        <a:t>kilogramo</a:t>
                      </a:r>
                      <a:endParaRPr lang="es-MX"/>
                    </a:p>
                  </a:txBody>
                  <a:tcPr anchor="ctr"/>
                </a:tc>
                <a:tc>
                  <a:txBody>
                    <a:bodyPr/>
                    <a:lstStyle/>
                    <a:p>
                      <a:r>
                        <a:rPr lang="es-MX"/>
                        <a:t>kg</a:t>
                      </a:r>
                    </a:p>
                  </a:txBody>
                  <a:tcPr anchor="ctr"/>
                </a:tc>
              </a:tr>
              <a:tr h="370840">
                <a:tc>
                  <a:txBody>
                    <a:bodyPr/>
                    <a:lstStyle/>
                    <a:p>
                      <a:r>
                        <a:rPr lang="es-MX" u="none" strike="noStrike">
                          <a:solidFill>
                            <a:srgbClr val="0B0080"/>
                          </a:solidFill>
                          <a:hlinkClick r:id="rId2"/>
                        </a:rPr>
                        <a:t>Tiempo</a:t>
                      </a:r>
                      <a:r>
                        <a:rPr lang="es-MX"/>
                        <a:t> ( </a:t>
                      </a:r>
                      <a:r>
                        <a:rPr lang="es-MX" i="1"/>
                        <a:t>t</a:t>
                      </a:r>
                      <a:r>
                        <a:rPr lang="es-MX"/>
                        <a:t> )</a:t>
                      </a:r>
                    </a:p>
                  </a:txBody>
                  <a:tcPr anchor="ctr"/>
                </a:tc>
                <a:tc>
                  <a:txBody>
                    <a:bodyPr/>
                    <a:lstStyle/>
                    <a:p>
                      <a:r>
                        <a:rPr lang="es-MX" u="none" strike="noStrike">
                          <a:solidFill>
                            <a:srgbClr val="0B0080"/>
                          </a:solidFill>
                          <a:hlinkClick r:id="rId5" tooltip="Segundo"/>
                        </a:rPr>
                        <a:t>segundo</a:t>
                      </a:r>
                      <a:endParaRPr lang="es-MX"/>
                    </a:p>
                  </a:txBody>
                  <a:tcPr anchor="ctr"/>
                </a:tc>
                <a:tc>
                  <a:txBody>
                    <a:bodyPr/>
                    <a:lstStyle/>
                    <a:p>
                      <a:r>
                        <a:rPr lang="es-MX"/>
                        <a:t>s</a:t>
                      </a:r>
                    </a:p>
                  </a:txBody>
                  <a:tcPr anchor="ctr"/>
                </a:tc>
              </a:tr>
              <a:tr h="370840">
                <a:tc>
                  <a:txBody>
                    <a:bodyPr/>
                    <a:lstStyle/>
                    <a:p>
                      <a:r>
                        <a:rPr lang="es-MX" u="none" strike="noStrike">
                          <a:solidFill>
                            <a:srgbClr val="0B0080"/>
                          </a:solidFill>
                          <a:hlinkClick r:id="rId2"/>
                        </a:rPr>
                        <a:t>Intensidad de corriente eléctrica</a:t>
                      </a:r>
                      <a:r>
                        <a:rPr lang="es-MX"/>
                        <a:t> ( </a:t>
                      </a:r>
                      <a:r>
                        <a:rPr lang="es-MX" i="1"/>
                        <a:t>I</a:t>
                      </a:r>
                      <a:r>
                        <a:rPr lang="es-MX"/>
                        <a:t> )</a:t>
                      </a:r>
                    </a:p>
                  </a:txBody>
                  <a:tcPr anchor="ctr"/>
                </a:tc>
                <a:tc>
                  <a:txBody>
                    <a:bodyPr/>
                    <a:lstStyle/>
                    <a:p>
                      <a:r>
                        <a:rPr lang="es-MX" u="none" strike="noStrike">
                          <a:solidFill>
                            <a:srgbClr val="0B0080"/>
                          </a:solidFill>
                          <a:hlinkClick r:id="rId6" tooltip="Amperio"/>
                        </a:rPr>
                        <a:t>amperio</a:t>
                      </a:r>
                      <a:endParaRPr lang="es-MX"/>
                    </a:p>
                  </a:txBody>
                  <a:tcPr anchor="ctr"/>
                </a:tc>
                <a:tc>
                  <a:txBody>
                    <a:bodyPr/>
                    <a:lstStyle/>
                    <a:p>
                      <a:r>
                        <a:rPr lang="es-MX"/>
                        <a:t>A- amp</a:t>
                      </a:r>
                    </a:p>
                  </a:txBody>
                  <a:tcPr anchor="ctr"/>
                </a:tc>
              </a:tr>
              <a:tr h="370840">
                <a:tc>
                  <a:txBody>
                    <a:bodyPr/>
                    <a:lstStyle/>
                    <a:p>
                      <a:r>
                        <a:rPr lang="es-MX" u="none" strike="noStrike">
                          <a:solidFill>
                            <a:srgbClr val="0B0080"/>
                          </a:solidFill>
                          <a:hlinkClick r:id="rId2"/>
                        </a:rPr>
                        <a:t>Temperatura</a:t>
                      </a:r>
                      <a:r>
                        <a:rPr lang="es-MX"/>
                        <a:t> ( </a:t>
                      </a:r>
                      <a:r>
                        <a:rPr lang="es-MX" i="1"/>
                        <a:t>T</a:t>
                      </a:r>
                      <a:r>
                        <a:rPr lang="es-MX"/>
                        <a:t> )</a:t>
                      </a:r>
                    </a:p>
                  </a:txBody>
                  <a:tcPr anchor="ctr"/>
                </a:tc>
                <a:tc>
                  <a:txBody>
                    <a:bodyPr/>
                    <a:lstStyle/>
                    <a:p>
                      <a:r>
                        <a:rPr lang="es-MX" u="none" strike="noStrike">
                          <a:solidFill>
                            <a:srgbClr val="0B0080"/>
                          </a:solidFill>
                          <a:hlinkClick r:id="rId7" tooltip="Kelvin"/>
                        </a:rPr>
                        <a:t>kelvin</a:t>
                      </a:r>
                      <a:endParaRPr lang="es-MX"/>
                    </a:p>
                  </a:txBody>
                  <a:tcPr anchor="ctr"/>
                </a:tc>
                <a:tc>
                  <a:txBody>
                    <a:bodyPr/>
                    <a:lstStyle/>
                    <a:p>
                      <a:r>
                        <a:rPr lang="es-MX"/>
                        <a:t>K</a:t>
                      </a:r>
                    </a:p>
                  </a:txBody>
                  <a:tcPr anchor="ctr"/>
                </a:tc>
              </a:tr>
              <a:tr h="370840">
                <a:tc>
                  <a:txBody>
                    <a:bodyPr/>
                    <a:lstStyle/>
                    <a:p>
                      <a:r>
                        <a:rPr lang="es-MX" u="none" strike="noStrike">
                          <a:solidFill>
                            <a:srgbClr val="0B0080"/>
                          </a:solidFill>
                          <a:hlinkClick r:id="rId2"/>
                        </a:rPr>
                        <a:t>Cantidad de sustancia</a:t>
                      </a:r>
                      <a:r>
                        <a:rPr lang="es-MX"/>
                        <a:t> ( </a:t>
                      </a:r>
                      <a:r>
                        <a:rPr lang="es-MX" i="1"/>
                        <a:t>N</a:t>
                      </a:r>
                      <a:r>
                        <a:rPr lang="es-MX"/>
                        <a:t> )</a:t>
                      </a:r>
                    </a:p>
                  </a:txBody>
                  <a:tcPr anchor="ctr"/>
                </a:tc>
                <a:tc>
                  <a:txBody>
                    <a:bodyPr/>
                    <a:lstStyle/>
                    <a:p>
                      <a:r>
                        <a:rPr lang="es-MX" u="none" strike="noStrike">
                          <a:solidFill>
                            <a:srgbClr val="0B0080"/>
                          </a:solidFill>
                          <a:hlinkClick r:id="rId8" tooltip="Mol"/>
                        </a:rPr>
                        <a:t>mol</a:t>
                      </a:r>
                      <a:endParaRPr lang="es-MX"/>
                    </a:p>
                  </a:txBody>
                  <a:tcPr anchor="ctr"/>
                </a:tc>
                <a:tc>
                  <a:txBody>
                    <a:bodyPr/>
                    <a:lstStyle/>
                    <a:p>
                      <a:r>
                        <a:rPr lang="es-MX"/>
                        <a:t>mol</a:t>
                      </a:r>
                    </a:p>
                  </a:txBody>
                  <a:tcPr anchor="ctr"/>
                </a:tc>
              </a:tr>
              <a:tr h="370840">
                <a:tc>
                  <a:txBody>
                    <a:bodyPr/>
                    <a:lstStyle/>
                    <a:p>
                      <a:r>
                        <a:rPr lang="es-MX" u="none" strike="noStrike">
                          <a:solidFill>
                            <a:srgbClr val="0B0080"/>
                          </a:solidFill>
                          <a:hlinkClick r:id="rId2"/>
                        </a:rPr>
                        <a:t>Intensidad luminosa</a:t>
                      </a:r>
                      <a:r>
                        <a:rPr lang="es-MX"/>
                        <a:t> ( </a:t>
                      </a:r>
                      <a:r>
                        <a:rPr lang="es-MX" i="1"/>
                        <a:t>Iv</a:t>
                      </a:r>
                      <a:r>
                        <a:rPr lang="es-MX"/>
                        <a:t> )</a:t>
                      </a:r>
                    </a:p>
                  </a:txBody>
                  <a:tcPr anchor="ctr"/>
                </a:tc>
                <a:tc>
                  <a:txBody>
                    <a:bodyPr/>
                    <a:lstStyle/>
                    <a:p>
                      <a:r>
                        <a:rPr lang="es-MX" u="none" strike="noStrike">
                          <a:solidFill>
                            <a:srgbClr val="0B0080"/>
                          </a:solidFill>
                          <a:hlinkClick r:id="rId9" tooltip="Candela"/>
                        </a:rPr>
                        <a:t>candela</a:t>
                      </a:r>
                      <a:endParaRPr lang="es-MX"/>
                    </a:p>
                  </a:txBody>
                  <a:tcPr anchor="ctr"/>
                </a:tc>
                <a:tc>
                  <a:txBody>
                    <a:bodyPr/>
                    <a:lstStyle/>
                    <a:p>
                      <a:r>
                        <a:rPr lang="es-MX" dirty="0" err="1"/>
                        <a:t>cd</a:t>
                      </a:r>
                      <a:endParaRPr lang="es-MX" dirty="0"/>
                    </a:p>
                  </a:txBody>
                  <a:tcPr anchor="ctr"/>
                </a:tc>
              </a:tr>
            </a:tbl>
          </a:graphicData>
        </a:graphic>
      </p:graphicFrame>
    </p:spTree>
    <p:extLst>
      <p:ext uri="{BB962C8B-B14F-4D97-AF65-F5344CB8AC3E}">
        <p14:creationId xmlns:p14="http://schemas.microsoft.com/office/powerpoint/2010/main" val="4346244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Magnitudes Eléctricas</a:t>
            </a:r>
            <a:endParaRPr lang="es-MX" dirty="0"/>
          </a:p>
        </p:txBody>
      </p:sp>
      <p:graphicFrame>
        <p:nvGraphicFramePr>
          <p:cNvPr id="4" name="3 Tabla"/>
          <p:cNvGraphicFramePr>
            <a:graphicFrameLocks noGrp="1"/>
          </p:cNvGraphicFramePr>
          <p:nvPr/>
        </p:nvGraphicFramePr>
        <p:xfrm>
          <a:off x="467544" y="1412776"/>
          <a:ext cx="8264419" cy="3840480"/>
        </p:xfrm>
        <a:graphic>
          <a:graphicData uri="http://schemas.openxmlformats.org/drawingml/2006/table">
            <a:tbl>
              <a:tblPr/>
              <a:tblGrid>
                <a:gridCol w="1918145"/>
                <a:gridCol w="2573274"/>
                <a:gridCol w="1479677"/>
                <a:gridCol w="2293323"/>
              </a:tblGrid>
              <a:tr h="0">
                <a:tc>
                  <a:txBody>
                    <a:bodyPr/>
                    <a:lstStyle/>
                    <a:p>
                      <a:pPr algn="ctr"/>
                      <a:r>
                        <a:rPr lang="es-MX" sz="2800" b="1" dirty="0"/>
                        <a:t>MAGNITUD</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UNIDAD</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smtClean="0"/>
                        <a:t>SÍMBOLO</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FÓRMULA</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dirty="0" smtClean="0"/>
                        <a:t>CARGA </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Coulomb</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C</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a:t> </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dirty="0" smtClean="0"/>
                        <a:t>TENSIÓN (Voltaje)</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Volt</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a:t>V</a:t>
                      </a:r>
                      <a:endParaRPr lang="es-MX" sz="280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V = I x R</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dirty="0" smtClean="0"/>
                        <a:t>INTENSIDAD</a:t>
                      </a:r>
                    </a:p>
                    <a:p>
                      <a:pPr algn="ctr"/>
                      <a:r>
                        <a:rPr lang="es-MX" sz="2800" dirty="0" smtClean="0"/>
                        <a:t>(Corriente)</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Amper</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a:t>A</a:t>
                      </a:r>
                      <a:endParaRPr lang="es-MX" sz="280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I = V/R</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dirty="0" smtClean="0"/>
                        <a:t>RESISTENCIA</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Ohm</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l-GR" sz="2800" b="1" dirty="0"/>
                        <a:t>Ω</a:t>
                      </a:r>
                      <a:endParaRPr lang="el-GR"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R = V/I</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a:t>POTENCIA</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Watt</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W</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P = V x  I</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r h="339466">
                <a:tc>
                  <a:txBody>
                    <a:bodyPr/>
                    <a:lstStyle/>
                    <a:p>
                      <a:pPr algn="ctr"/>
                      <a:r>
                        <a:rPr lang="es-MX" sz="2800"/>
                        <a:t>ENERGÍA</a:t>
                      </a:r>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dirty="0" smtClean="0"/>
                        <a:t>Watt por hora</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w x h</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c>
                  <a:txBody>
                    <a:bodyPr/>
                    <a:lstStyle/>
                    <a:p>
                      <a:pPr algn="ctr"/>
                      <a:r>
                        <a:rPr lang="es-MX" sz="2800" b="1" dirty="0"/>
                        <a:t>E = P x t</a:t>
                      </a:r>
                      <a:endParaRPr lang="es-MX" sz="2800" dirty="0"/>
                    </a:p>
                  </a:txBody>
                  <a:tcPr marL="0" marR="0" marT="0" marB="0" anchor="ctr">
                    <a:lnL w="28575" cap="flat" cmpd="sng" algn="ctr">
                      <a:solidFill>
                        <a:srgbClr val="0000FF"/>
                      </a:solidFill>
                      <a:prstDash val="solid"/>
                      <a:round/>
                      <a:headEnd type="none" w="med" len="med"/>
                      <a:tailEnd type="none" w="med" len="med"/>
                    </a:lnL>
                    <a:lnR w="28575" cap="flat" cmpd="sng" algn="ctr">
                      <a:solidFill>
                        <a:srgbClr val="0000FF"/>
                      </a:solidFill>
                      <a:prstDash val="solid"/>
                      <a:round/>
                      <a:headEnd type="none" w="med" len="med"/>
                      <a:tailEnd type="none" w="med" len="med"/>
                    </a:lnR>
                    <a:lnT w="28575" cap="flat" cmpd="sng" algn="ctr">
                      <a:solidFill>
                        <a:srgbClr val="0000FF"/>
                      </a:solidFill>
                      <a:prstDash val="solid"/>
                      <a:round/>
                      <a:headEnd type="none" w="med" len="med"/>
                      <a:tailEnd type="none" w="med" len="med"/>
                    </a:lnT>
                    <a:lnB w="28575" cap="flat" cmpd="sng" algn="ctr">
                      <a:solidFill>
                        <a:srgbClr val="0000FF"/>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2499767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4932040" cy="620688"/>
          </a:xfrm>
        </p:spPr>
        <p:txBody>
          <a:bodyPr>
            <a:normAutofit fontScale="90000"/>
          </a:bodyPr>
          <a:lstStyle/>
          <a:p>
            <a:r>
              <a:rPr lang="es-MX" dirty="0" smtClean="0"/>
              <a:t>Conceptos básicos…</a:t>
            </a:r>
            <a:endParaRPr lang="es-MX" dirty="0"/>
          </a:p>
        </p:txBody>
      </p:sp>
      <p:sp>
        <p:nvSpPr>
          <p:cNvPr id="3" name="2 Marcador de contenido"/>
          <p:cNvSpPr>
            <a:spLocks noGrp="1"/>
          </p:cNvSpPr>
          <p:nvPr>
            <p:ph idx="1"/>
          </p:nvPr>
        </p:nvSpPr>
        <p:spPr>
          <a:xfrm>
            <a:off x="0" y="836712"/>
            <a:ext cx="9324528" cy="3816424"/>
          </a:xfrm>
        </p:spPr>
        <p:txBody>
          <a:bodyPr>
            <a:normAutofit fontScale="70000" lnSpcReduction="20000"/>
          </a:bodyPr>
          <a:lstStyle/>
          <a:p>
            <a:pPr>
              <a:buNone/>
            </a:pPr>
            <a:r>
              <a:rPr lang="es-MX" dirty="0" smtClean="0">
                <a:solidFill>
                  <a:srgbClr val="002060"/>
                </a:solidFill>
              </a:rPr>
              <a:t>Tensión o Voltaje</a:t>
            </a:r>
            <a:endParaRPr lang="es-MX" dirty="0" smtClean="0"/>
          </a:p>
          <a:p>
            <a:pPr>
              <a:buNone/>
            </a:pPr>
            <a:r>
              <a:rPr lang="es-MX" dirty="0" smtClean="0"/>
              <a:t>	La Tensión es la diferencial de potencial entre dos puntos y se mide en Volts. </a:t>
            </a:r>
          </a:p>
          <a:p>
            <a:pPr>
              <a:buNone/>
            </a:pPr>
            <a:r>
              <a:rPr lang="es-MX" dirty="0" smtClean="0"/>
              <a:t>	</a:t>
            </a:r>
          </a:p>
          <a:p>
            <a:pPr>
              <a:buNone/>
            </a:pPr>
            <a:r>
              <a:rPr lang="es-MX" dirty="0" smtClean="0"/>
              <a:t>	En un enchufe hay tensión (diferencia de potencial entre sus dos puntos) pero no hay corriente. Solo cuando conectemos un circuito al enchufe empezará a circular corriente (electrones). </a:t>
            </a:r>
          </a:p>
          <a:p>
            <a:pPr lvl="0">
              <a:buNone/>
              <a:defRPr/>
            </a:pPr>
            <a:r>
              <a:rPr lang="es-MX" dirty="0" smtClean="0"/>
              <a:t>	Ha mayor tensión entre dos polos mayor cantidad de electrones y con mas velocidad pasaran de un polo al otro. </a:t>
            </a:r>
          </a:p>
          <a:p>
            <a:pPr lvl="0">
              <a:buNone/>
              <a:defRPr/>
            </a:pPr>
            <a:endParaRPr lang="es-MX" dirty="0" smtClean="0"/>
          </a:p>
          <a:p>
            <a:pPr lvl="0">
              <a:buNone/>
              <a:defRPr/>
            </a:pPr>
            <a:r>
              <a:rPr lang="es-MX" dirty="0" smtClean="0">
                <a:solidFill>
                  <a:srgbClr val="002060"/>
                </a:solidFill>
              </a:rPr>
              <a:t>Corriente eléctrica </a:t>
            </a:r>
            <a:endParaRPr lang="es-MX" dirty="0" smtClean="0"/>
          </a:p>
          <a:p>
            <a:pPr lvl="0">
              <a:buNone/>
              <a:defRPr/>
            </a:pPr>
            <a:r>
              <a:rPr lang="es-MX" dirty="0" smtClean="0"/>
              <a:t>	Es la cantidad de electrones que pasan por un punto en un segundo, La unidad básica es el ampere, se define como</a:t>
            </a:r>
          </a:p>
          <a:p>
            <a:pPr>
              <a:buNone/>
            </a:pPr>
            <a:endParaRPr lang="es-MX" dirty="0" smtClean="0"/>
          </a:p>
        </p:txBody>
      </p:sp>
      <p:graphicFrame>
        <p:nvGraphicFramePr>
          <p:cNvPr id="19" name="18 Objeto"/>
          <p:cNvGraphicFramePr>
            <a:graphicFrameLocks noChangeAspect="1"/>
          </p:cNvGraphicFramePr>
          <p:nvPr/>
        </p:nvGraphicFramePr>
        <p:xfrm>
          <a:off x="2555776" y="4869160"/>
          <a:ext cx="1073151" cy="792088"/>
        </p:xfrm>
        <a:graphic>
          <a:graphicData uri="http://schemas.openxmlformats.org/presentationml/2006/ole">
            <mc:AlternateContent xmlns:mc="http://schemas.openxmlformats.org/markup-compatibility/2006">
              <mc:Choice xmlns:v="urn:schemas-microsoft-com:vml" Requires="v">
                <p:oleObj spid="_x0000_s31750" name="Ecuación" r:id="rId3" imgW="533160" imgH="393480" progId="Equation.3">
                  <p:embed/>
                </p:oleObj>
              </mc:Choice>
              <mc:Fallback>
                <p:oleObj name="Ecuación" r:id="rId3" imgW="53316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6" y="4869160"/>
                        <a:ext cx="1073151" cy="7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7" name="Object 3"/>
          <p:cNvGraphicFramePr>
            <a:graphicFrameLocks noChangeAspect="1"/>
          </p:cNvGraphicFramePr>
          <p:nvPr/>
        </p:nvGraphicFramePr>
        <p:xfrm>
          <a:off x="4283968" y="4869160"/>
          <a:ext cx="884511" cy="792162"/>
        </p:xfrm>
        <a:graphic>
          <a:graphicData uri="http://schemas.openxmlformats.org/presentationml/2006/ole">
            <mc:AlternateContent xmlns:mc="http://schemas.openxmlformats.org/markup-compatibility/2006">
              <mc:Choice xmlns:v="urn:schemas-microsoft-com:vml" Requires="v">
                <p:oleObj spid="_x0000_s31751" name="Ecuación" r:id="rId5" imgW="419040" imgH="393480" progId="Equation.3">
                  <p:embed/>
                </p:oleObj>
              </mc:Choice>
              <mc:Fallback>
                <p:oleObj name="Ecuación" r:id="rId5" imgW="41904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3968" y="4869160"/>
                        <a:ext cx="884511" cy="7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817827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4932040" cy="620688"/>
          </a:xfrm>
        </p:spPr>
        <p:txBody>
          <a:bodyPr>
            <a:normAutofit fontScale="90000"/>
          </a:bodyPr>
          <a:lstStyle/>
          <a:p>
            <a:r>
              <a:rPr lang="es-MX" dirty="0" smtClean="0"/>
              <a:t>Conceptos básicos…</a:t>
            </a:r>
            <a:endParaRPr lang="es-MX" dirty="0"/>
          </a:p>
        </p:txBody>
      </p:sp>
      <p:sp>
        <p:nvSpPr>
          <p:cNvPr id="3" name="2 Marcador de contenido"/>
          <p:cNvSpPr>
            <a:spLocks noGrp="1"/>
          </p:cNvSpPr>
          <p:nvPr>
            <p:ph idx="1"/>
          </p:nvPr>
        </p:nvSpPr>
        <p:spPr>
          <a:xfrm>
            <a:off x="0" y="836712"/>
            <a:ext cx="8964488" cy="5544616"/>
          </a:xfrm>
        </p:spPr>
        <p:txBody>
          <a:bodyPr>
            <a:normAutofit fontScale="70000" lnSpcReduction="20000"/>
          </a:bodyPr>
          <a:lstStyle/>
          <a:p>
            <a:pPr>
              <a:buNone/>
            </a:pPr>
            <a:r>
              <a:rPr lang="es-MX" dirty="0" smtClean="0">
                <a:solidFill>
                  <a:srgbClr val="002060"/>
                </a:solidFill>
              </a:rPr>
              <a:t>Resistencia Eléctrica </a:t>
            </a:r>
            <a:endParaRPr lang="es-MX" dirty="0" smtClean="0"/>
          </a:p>
          <a:p>
            <a:r>
              <a:rPr lang="es-MX" dirty="0" smtClean="0"/>
              <a:t>Cuando los electrones en movimiento se encuentran con un receptor (por ejemplo una lámpara) la lámpara ofrece una resistencia. Se llama resistencia a la dificultad que se ofrece al paso de la corriente. Todos los elementos de un circuito tienen resistencia, excepto los conductores que se considera caso cero. Se mide en Ohmios (Ω). La resistencia se representa con la letra R.</a:t>
            </a:r>
          </a:p>
          <a:p>
            <a:pPr lvl="0">
              <a:buNone/>
              <a:defRPr/>
            </a:pPr>
            <a:endParaRPr lang="es-MX" dirty="0" smtClean="0"/>
          </a:p>
          <a:p>
            <a:pPr lvl="0">
              <a:buNone/>
              <a:defRPr/>
            </a:pPr>
            <a:r>
              <a:rPr lang="es-MX" dirty="0" smtClean="0">
                <a:solidFill>
                  <a:srgbClr val="002060"/>
                </a:solidFill>
              </a:rPr>
              <a:t>Potencia eléctrica </a:t>
            </a:r>
          </a:p>
          <a:p>
            <a:pPr lvl="0">
              <a:buNone/>
              <a:defRPr/>
            </a:pPr>
            <a:r>
              <a:rPr lang="es-MX" dirty="0" smtClean="0"/>
              <a:t>   	Es la cantidad de energía entregada o absorbida por un elemento en un tiempo determinado.  Para  corriente continua (</a:t>
            </a:r>
            <a:r>
              <a:rPr lang="es-MX" dirty="0" err="1" smtClean="0"/>
              <a:t>CC</a:t>
            </a:r>
            <a:r>
              <a:rPr lang="es-MX" dirty="0" smtClean="0"/>
              <a:t>) la potencia eléctrica desarrollada por un dispositivo de dos terminales, es el producto de la diferencia de potencial entre dichos terminales y la intensidad de corriente que pasa a través del dispositivo. </a:t>
            </a:r>
          </a:p>
          <a:p>
            <a:pPr lvl="0">
              <a:buNone/>
              <a:defRPr/>
            </a:pPr>
            <a:endParaRPr lang="es-MX" dirty="0" smtClean="0"/>
          </a:p>
          <a:p>
            <a:pPr lvl="0">
              <a:buNone/>
              <a:defRPr/>
            </a:pPr>
            <a:r>
              <a:rPr lang="es-MX" dirty="0" smtClean="0"/>
              <a:t>	Si la resistencia del dispositivo es conocida, la potencia también puede calcularse como</a:t>
            </a:r>
          </a:p>
          <a:p>
            <a:pPr lvl="0">
              <a:buNone/>
              <a:defRPr/>
            </a:pPr>
            <a:endParaRPr lang="es-MX" dirty="0" smtClean="0"/>
          </a:p>
          <a:p>
            <a:pPr>
              <a:buNone/>
            </a:pPr>
            <a:endParaRPr lang="es-MX" dirty="0" smtClean="0"/>
          </a:p>
        </p:txBody>
      </p:sp>
      <p:graphicFrame>
        <p:nvGraphicFramePr>
          <p:cNvPr id="22533" name="Object 5"/>
          <p:cNvGraphicFramePr>
            <a:graphicFrameLocks noChangeAspect="1"/>
          </p:cNvGraphicFramePr>
          <p:nvPr/>
        </p:nvGraphicFramePr>
        <p:xfrm>
          <a:off x="3635896" y="4941168"/>
          <a:ext cx="1022350" cy="357187"/>
        </p:xfrm>
        <a:graphic>
          <a:graphicData uri="http://schemas.openxmlformats.org/presentationml/2006/ole">
            <mc:AlternateContent xmlns:mc="http://schemas.openxmlformats.org/markup-compatibility/2006">
              <mc:Choice xmlns:v="urn:schemas-microsoft-com:vml" Requires="v">
                <p:oleObj spid="_x0000_s32774" name="Ecuación" r:id="rId3" imgW="507960" imgH="177480" progId="Equation.3">
                  <p:embed/>
                </p:oleObj>
              </mc:Choice>
              <mc:Fallback>
                <p:oleObj name="Ecuación" r:id="rId3" imgW="50796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6" y="4941168"/>
                        <a:ext cx="1022350" cy="357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534" name="Object 6"/>
          <p:cNvGraphicFramePr>
            <a:graphicFrameLocks noChangeAspect="1"/>
          </p:cNvGraphicFramePr>
          <p:nvPr/>
        </p:nvGraphicFramePr>
        <p:xfrm>
          <a:off x="3347864" y="5661248"/>
          <a:ext cx="1865312" cy="841375"/>
        </p:xfrm>
        <a:graphic>
          <a:graphicData uri="http://schemas.openxmlformats.org/presentationml/2006/ole">
            <mc:AlternateContent xmlns:mc="http://schemas.openxmlformats.org/markup-compatibility/2006">
              <mc:Choice xmlns:v="urn:schemas-microsoft-com:vml" Requires="v">
                <p:oleObj spid="_x0000_s32775" name="Ecuación" r:id="rId5" imgW="927000" imgH="419040" progId="Equation.3">
                  <p:embed/>
                </p:oleObj>
              </mc:Choice>
              <mc:Fallback>
                <p:oleObj name="Ecuación" r:id="rId5" imgW="927000" imgH="419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47864" y="5661248"/>
                        <a:ext cx="1865312" cy="841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7425530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Marcador de contenido"/>
          <p:cNvSpPr txBox="1">
            <a:spLocks/>
          </p:cNvSpPr>
          <p:nvPr/>
        </p:nvSpPr>
        <p:spPr>
          <a:xfrm>
            <a:off x="251520" y="836712"/>
            <a:ext cx="8496944" cy="3240360"/>
          </a:xfrm>
          <a:prstGeom prst="rect">
            <a:avLst/>
          </a:prstGeom>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800" b="1" i="0" u="none" strike="noStrike" kern="1200" cap="none" spc="0" normalizeH="0" baseline="0" noProof="0" dirty="0" smtClean="0">
                <a:ln>
                  <a:noFill/>
                </a:ln>
                <a:solidFill>
                  <a:srgbClr val="002060"/>
                </a:solidFill>
                <a:effectLst/>
                <a:uLnTx/>
                <a:uFillTx/>
                <a:latin typeface="+mn-lt"/>
                <a:ea typeface="+mn-ea"/>
                <a:cs typeface="+mn-cs"/>
              </a:rPr>
              <a:t>Energía Eléctrica</a:t>
            </a:r>
            <a:endParaRPr kumimoji="0" lang="es-MX" sz="3800" b="1" i="0" u="none" strike="noStrike" kern="1200" cap="none" spc="0" normalizeH="0" baseline="0" noProof="0" dirty="0" smtClean="0">
              <a:ln>
                <a:noFill/>
              </a:ln>
              <a:solidFill>
                <a:schemeClr val="tx1"/>
              </a:solidFill>
              <a:effectLst/>
              <a:uLnTx/>
              <a:uFillTx/>
              <a:latin typeface="+mn-lt"/>
              <a:ea typeface="+mn-ea"/>
              <a:cs typeface="+mn-cs"/>
            </a:endParaRPr>
          </a:p>
          <a:p>
            <a:r>
              <a:rPr lang="es-MX" sz="3200" dirty="0" smtClean="0"/>
              <a:t>La energía eléctrica es la potencia por unidad de tiempo </a:t>
            </a:r>
          </a:p>
          <a:p>
            <a:endParaRPr lang="es-MX" sz="3200" dirty="0" smtClean="0"/>
          </a:p>
          <a:p>
            <a:endParaRPr lang="es-MX" sz="3200" dirty="0" smtClean="0"/>
          </a:p>
          <a:p>
            <a:endParaRPr lang="es-MX" sz="3200" dirty="0" smtClean="0"/>
          </a:p>
          <a:p>
            <a:r>
              <a:rPr lang="es-MX" sz="3200" dirty="0" smtClean="0"/>
              <a:t> Su unidad es el w x h (watts por hora) pero suele usarse un múltiplo que es el Kw x h (Kilowatts por hora) </a:t>
            </a:r>
          </a:p>
          <a:p>
            <a:endParaRPr lang="es-MX" sz="3200" dirty="0" smtClean="0"/>
          </a:p>
          <a:p>
            <a:r>
              <a:rPr lang="es-MX" sz="3200" dirty="0" smtClean="0"/>
              <a:t>La energía eléctrica depende de dos cosas, la potencia del receptor y del tiempo que este conectado.  </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 name="1 Título"/>
          <p:cNvSpPr>
            <a:spLocks noGrp="1"/>
          </p:cNvSpPr>
          <p:nvPr>
            <p:ph type="title"/>
          </p:nvPr>
        </p:nvSpPr>
        <p:spPr>
          <a:xfrm>
            <a:off x="0" y="0"/>
            <a:ext cx="4932040" cy="620688"/>
          </a:xfrm>
        </p:spPr>
        <p:txBody>
          <a:bodyPr>
            <a:normAutofit fontScale="90000"/>
          </a:bodyPr>
          <a:lstStyle/>
          <a:p>
            <a:r>
              <a:rPr lang="es-MX" dirty="0" smtClean="0"/>
              <a:t>Conceptos básicos…</a:t>
            </a:r>
            <a:endParaRPr lang="es-MX" dirty="0"/>
          </a:p>
        </p:txBody>
      </p:sp>
      <p:graphicFrame>
        <p:nvGraphicFramePr>
          <p:cNvPr id="19" name="18 Objeto"/>
          <p:cNvGraphicFramePr>
            <a:graphicFrameLocks noChangeAspect="1"/>
          </p:cNvGraphicFramePr>
          <p:nvPr/>
        </p:nvGraphicFramePr>
        <p:xfrm>
          <a:off x="3419872" y="1772816"/>
          <a:ext cx="996950" cy="357188"/>
        </p:xfrm>
        <a:graphic>
          <a:graphicData uri="http://schemas.openxmlformats.org/presentationml/2006/ole">
            <mc:AlternateContent xmlns:mc="http://schemas.openxmlformats.org/markup-compatibility/2006">
              <mc:Choice xmlns:v="urn:schemas-microsoft-com:vml" Requires="v">
                <p:oleObj spid="_x0000_s33802" name="Ecuación" r:id="rId3" imgW="495000" imgH="177480" progId="Equation.3">
                  <p:embed/>
                </p:oleObj>
              </mc:Choice>
              <mc:Fallback>
                <p:oleObj name="Ecuación" r:id="rId3" imgW="49500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1772816"/>
                        <a:ext cx="996950" cy="357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55" name="Object 3"/>
          <p:cNvGraphicFramePr>
            <a:graphicFrameLocks noChangeAspect="1"/>
          </p:cNvGraphicFramePr>
          <p:nvPr/>
        </p:nvGraphicFramePr>
        <p:xfrm>
          <a:off x="3416300" y="4005263"/>
          <a:ext cx="1150938" cy="790575"/>
        </p:xfrm>
        <a:graphic>
          <a:graphicData uri="http://schemas.openxmlformats.org/presentationml/2006/ole">
            <mc:AlternateContent xmlns:mc="http://schemas.openxmlformats.org/markup-compatibility/2006">
              <mc:Choice xmlns:v="urn:schemas-microsoft-com:vml" Requires="v">
                <p:oleObj spid="_x0000_s33803" name="Ecuación" r:id="rId5" imgW="571320" imgH="393480" progId="Equation.3">
                  <p:embed/>
                </p:oleObj>
              </mc:Choice>
              <mc:Fallback>
                <p:oleObj name="Ecuación" r:id="rId5" imgW="57132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6300" y="4005263"/>
                        <a:ext cx="1150938" cy="790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56" name="Object 4"/>
          <p:cNvGraphicFramePr>
            <a:graphicFrameLocks noChangeAspect="1"/>
          </p:cNvGraphicFramePr>
          <p:nvPr/>
        </p:nvGraphicFramePr>
        <p:xfrm>
          <a:off x="3995936" y="4941168"/>
          <a:ext cx="2660650" cy="841375"/>
        </p:xfrm>
        <a:graphic>
          <a:graphicData uri="http://schemas.openxmlformats.org/presentationml/2006/ole">
            <mc:AlternateContent xmlns:mc="http://schemas.openxmlformats.org/markup-compatibility/2006">
              <mc:Choice xmlns:v="urn:schemas-microsoft-com:vml" Requires="v">
                <p:oleObj spid="_x0000_s33804" name="Ecuación" r:id="rId7" imgW="1320480" imgH="419040" progId="Equation.3">
                  <p:embed/>
                </p:oleObj>
              </mc:Choice>
              <mc:Fallback>
                <p:oleObj name="Ecuación" r:id="rId7" imgW="1320480" imgH="4190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95936" y="4941168"/>
                        <a:ext cx="2660650" cy="841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57" name="Object 5"/>
          <p:cNvGraphicFramePr>
            <a:graphicFrameLocks noChangeAspect="1"/>
          </p:cNvGraphicFramePr>
          <p:nvPr/>
        </p:nvGraphicFramePr>
        <p:xfrm>
          <a:off x="1763688" y="5157192"/>
          <a:ext cx="1022350" cy="357187"/>
        </p:xfrm>
        <a:graphic>
          <a:graphicData uri="http://schemas.openxmlformats.org/presentationml/2006/ole">
            <mc:AlternateContent xmlns:mc="http://schemas.openxmlformats.org/markup-compatibility/2006">
              <mc:Choice xmlns:v="urn:schemas-microsoft-com:vml" Requires="v">
                <p:oleObj spid="_x0000_s33805" name="Ecuación" r:id="rId9" imgW="507960" imgH="177480" progId="Equation.3">
                  <p:embed/>
                </p:oleObj>
              </mc:Choice>
              <mc:Fallback>
                <p:oleObj name="Ecuación" r:id="rId9" imgW="50796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63688" y="5157192"/>
                        <a:ext cx="1022350" cy="357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7 Rectángulo"/>
          <p:cNvSpPr/>
          <p:nvPr/>
        </p:nvSpPr>
        <p:spPr>
          <a:xfrm>
            <a:off x="467544" y="5157192"/>
            <a:ext cx="970137" cy="461665"/>
          </a:xfrm>
          <a:prstGeom prst="rect">
            <a:avLst/>
          </a:prstGeom>
        </p:spPr>
        <p:txBody>
          <a:bodyPr wrap="none">
            <a:spAutoFit/>
          </a:bodyPr>
          <a:lstStyle/>
          <a:p>
            <a:r>
              <a:rPr lang="es-MX" sz="2400" dirty="0" smtClean="0"/>
              <a:t>Como</a:t>
            </a:r>
            <a:r>
              <a:rPr lang="es-MX" dirty="0" smtClean="0"/>
              <a:t> </a:t>
            </a:r>
            <a:endParaRPr lang="es-MX" dirty="0"/>
          </a:p>
        </p:txBody>
      </p:sp>
    </p:spTree>
    <p:extLst>
      <p:ext uri="{BB962C8B-B14F-4D97-AF65-F5344CB8AC3E}">
        <p14:creationId xmlns:p14="http://schemas.microsoft.com/office/powerpoint/2010/main" val="27223677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4624"/>
            <a:ext cx="8229600" cy="864096"/>
          </a:xfrm>
        </p:spPr>
        <p:txBody>
          <a:bodyPr/>
          <a:lstStyle/>
          <a:p>
            <a:r>
              <a:rPr lang="es-MX" dirty="0" smtClean="0"/>
              <a:t>Resistencia Eléctrica </a:t>
            </a:r>
            <a:endParaRPr lang="es-MX" dirty="0"/>
          </a:p>
        </p:txBody>
      </p:sp>
      <p:sp>
        <p:nvSpPr>
          <p:cNvPr id="3" name="2 Marcador de contenido"/>
          <p:cNvSpPr>
            <a:spLocks noGrp="1"/>
          </p:cNvSpPr>
          <p:nvPr>
            <p:ph idx="1"/>
          </p:nvPr>
        </p:nvSpPr>
        <p:spPr>
          <a:xfrm>
            <a:off x="539552" y="1124744"/>
            <a:ext cx="8229600" cy="2376264"/>
          </a:xfrm>
        </p:spPr>
        <p:txBody>
          <a:bodyPr>
            <a:normAutofit fontScale="85000" lnSpcReduction="20000"/>
          </a:bodyPr>
          <a:lstStyle/>
          <a:p>
            <a:pPr marL="0" indent="0">
              <a:buNone/>
            </a:pPr>
            <a:r>
              <a:rPr lang="es-MX" dirty="0" smtClean="0"/>
              <a:t>La resistencia eléctrica es la oposición que presenta un objeto al flujo de electrones (corriente eléctrica).</a:t>
            </a:r>
          </a:p>
          <a:p>
            <a:pPr marL="0" indent="0">
              <a:buNone/>
            </a:pPr>
            <a:r>
              <a:rPr lang="es-MX" dirty="0" smtClean="0"/>
              <a:t>La resistencia eléctrica es un elemento pasivo al igual que el capacitor o la bobina.</a:t>
            </a:r>
          </a:p>
          <a:p>
            <a:pPr marL="0" indent="0">
              <a:buNone/>
            </a:pPr>
            <a:r>
              <a:rPr lang="es-MX" dirty="0" smtClean="0"/>
              <a:t>La resistencia se mide con el óhmetro y esta representado por la letra </a:t>
            </a:r>
            <a:r>
              <a:rPr lang="es-MX" dirty="0" smtClean="0">
                <a:latin typeface="Symbol" pitchFamily="18" charset="2"/>
              </a:rPr>
              <a:t>W</a:t>
            </a:r>
            <a:r>
              <a:rPr lang="es-MX" dirty="0" smtClean="0"/>
              <a:t> (omega) </a:t>
            </a:r>
          </a:p>
          <a:p>
            <a:endParaRPr lang="es-MX" dirty="0" smtClean="0"/>
          </a:p>
          <a:p>
            <a:endParaRPr lang="es-MX" dirty="0"/>
          </a:p>
        </p:txBody>
      </p:sp>
      <p:pic>
        <p:nvPicPr>
          <p:cNvPr id="162819" name="Picture 3"/>
          <p:cNvPicPr>
            <a:picLocks noChangeAspect="1" noChangeArrowheads="1"/>
          </p:cNvPicPr>
          <p:nvPr/>
        </p:nvPicPr>
        <p:blipFill>
          <a:blip r:embed="rId2" cstate="print"/>
          <a:srcRect/>
          <a:stretch>
            <a:fillRect/>
          </a:stretch>
        </p:blipFill>
        <p:spPr bwMode="auto">
          <a:xfrm>
            <a:off x="539552" y="3501008"/>
            <a:ext cx="1919181" cy="784101"/>
          </a:xfrm>
          <a:prstGeom prst="rect">
            <a:avLst/>
          </a:prstGeom>
          <a:noFill/>
          <a:ln w="9525">
            <a:noFill/>
            <a:miter lim="800000"/>
            <a:headEnd/>
            <a:tailEnd/>
          </a:ln>
        </p:spPr>
      </p:pic>
      <p:pic>
        <p:nvPicPr>
          <p:cNvPr id="162821" name="Picture 5" descr="http://images02.campusanuncios.com/ui/13/36/90/f_182513690-f5b9e403.jpeg"/>
          <p:cNvPicPr>
            <a:picLocks noChangeAspect="1" noChangeArrowheads="1"/>
          </p:cNvPicPr>
          <p:nvPr/>
        </p:nvPicPr>
        <p:blipFill>
          <a:blip r:embed="rId3" cstate="print"/>
          <a:srcRect/>
          <a:stretch>
            <a:fillRect/>
          </a:stretch>
        </p:blipFill>
        <p:spPr bwMode="auto">
          <a:xfrm>
            <a:off x="6012160" y="3501008"/>
            <a:ext cx="2387418" cy="1783879"/>
          </a:xfrm>
          <a:prstGeom prst="rect">
            <a:avLst/>
          </a:prstGeom>
          <a:noFill/>
        </p:spPr>
      </p:pic>
      <p:sp>
        <p:nvSpPr>
          <p:cNvPr id="7" name="2 Marcador de contenido"/>
          <p:cNvSpPr txBox="1">
            <a:spLocks/>
          </p:cNvSpPr>
          <p:nvPr/>
        </p:nvSpPr>
        <p:spPr>
          <a:xfrm>
            <a:off x="6372200" y="5229200"/>
            <a:ext cx="2160240" cy="720080"/>
          </a:xfrm>
          <a:prstGeom prst="rect">
            <a:avLst/>
          </a:prstGeom>
        </p:spPr>
        <p:txBody>
          <a:bodyPr vert="horz" lIns="91440" tIns="45720" rIns="91440" bIns="45720" rtlCol="0">
            <a:normAutofit fontScale="55000" lnSpcReduction="20000"/>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Resistencia eléctrica</a:t>
            </a:r>
            <a:r>
              <a:rPr kumimoji="0" lang="es-MX" sz="3200" b="0" i="0" u="none" strike="noStrike" kern="1200" cap="none" spc="0" normalizeH="0" noProof="0" dirty="0" smtClean="0">
                <a:ln>
                  <a:noFill/>
                </a:ln>
                <a:solidFill>
                  <a:schemeClr val="tx1"/>
                </a:solidFill>
                <a:effectLst/>
                <a:uLnTx/>
                <a:uFillTx/>
                <a:latin typeface="+mn-lt"/>
                <a:ea typeface="+mn-ea"/>
                <a:cs typeface="+mn-cs"/>
              </a:rPr>
              <a:t> con termostato</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62823" name="Picture 7" descr="http://t3.gstatic.com/images?q=tbn:ANd9GcRqt2AWeXtxFgaBavOnN0b6fXia68y-EELYRicVtPnJCGvxPkU1"/>
          <p:cNvPicPr>
            <a:picLocks noChangeAspect="1" noChangeArrowheads="1"/>
          </p:cNvPicPr>
          <p:nvPr/>
        </p:nvPicPr>
        <p:blipFill>
          <a:blip r:embed="rId4" cstate="print"/>
          <a:srcRect/>
          <a:stretch>
            <a:fillRect/>
          </a:stretch>
        </p:blipFill>
        <p:spPr bwMode="auto">
          <a:xfrm>
            <a:off x="1043609" y="5080288"/>
            <a:ext cx="1512168" cy="1132667"/>
          </a:xfrm>
          <a:prstGeom prst="rect">
            <a:avLst/>
          </a:prstGeom>
          <a:noFill/>
        </p:spPr>
      </p:pic>
      <p:pic>
        <p:nvPicPr>
          <p:cNvPr id="162825" name="Picture 9" descr="http://t0.gstatic.com/images?q=tbn:ANd9GcSOF9AcGw7gfe38pQUNlUsSbCDZati7VYOb5U3hUh55jVA4ck8-Og"/>
          <p:cNvPicPr>
            <a:picLocks noChangeAspect="1" noChangeArrowheads="1"/>
          </p:cNvPicPr>
          <p:nvPr/>
        </p:nvPicPr>
        <p:blipFill>
          <a:blip r:embed="rId5" cstate="print"/>
          <a:srcRect/>
          <a:stretch>
            <a:fillRect/>
          </a:stretch>
        </p:blipFill>
        <p:spPr bwMode="auto">
          <a:xfrm>
            <a:off x="3779912" y="3933056"/>
            <a:ext cx="1368152" cy="1368152"/>
          </a:xfrm>
          <a:prstGeom prst="rect">
            <a:avLst/>
          </a:prstGeom>
          <a:noFill/>
        </p:spPr>
      </p:pic>
    </p:spTree>
    <p:extLst>
      <p:ext uri="{BB962C8B-B14F-4D97-AF65-F5344CB8AC3E}">
        <p14:creationId xmlns:p14="http://schemas.microsoft.com/office/powerpoint/2010/main" val="33213410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796" name="Picture 4"/>
          <p:cNvPicPr>
            <a:picLocks noChangeAspect="1" noChangeArrowheads="1"/>
          </p:cNvPicPr>
          <p:nvPr/>
        </p:nvPicPr>
        <p:blipFill>
          <a:blip r:embed="rId2" cstate="print"/>
          <a:srcRect/>
          <a:stretch>
            <a:fillRect/>
          </a:stretch>
        </p:blipFill>
        <p:spPr bwMode="auto">
          <a:xfrm>
            <a:off x="6948264" y="2708920"/>
            <a:ext cx="2047106" cy="2160240"/>
          </a:xfrm>
          <a:prstGeom prst="rect">
            <a:avLst/>
          </a:prstGeom>
          <a:noFill/>
          <a:ln w="9525">
            <a:noFill/>
            <a:miter lim="800000"/>
            <a:headEnd/>
            <a:tailEnd/>
          </a:ln>
        </p:spPr>
      </p:pic>
      <p:pic>
        <p:nvPicPr>
          <p:cNvPr id="161795" name="Picture 3"/>
          <p:cNvPicPr>
            <a:picLocks noChangeAspect="1" noChangeArrowheads="1"/>
          </p:cNvPicPr>
          <p:nvPr/>
        </p:nvPicPr>
        <p:blipFill>
          <a:blip r:embed="rId3" cstate="print"/>
          <a:srcRect/>
          <a:stretch>
            <a:fillRect/>
          </a:stretch>
        </p:blipFill>
        <p:spPr bwMode="auto">
          <a:xfrm>
            <a:off x="6804248" y="1628800"/>
            <a:ext cx="2174261" cy="668462"/>
          </a:xfrm>
          <a:prstGeom prst="rect">
            <a:avLst/>
          </a:prstGeom>
          <a:noFill/>
          <a:ln w="9525">
            <a:noFill/>
            <a:miter lim="800000"/>
            <a:headEnd/>
            <a:tailEnd/>
          </a:ln>
        </p:spPr>
      </p:pic>
      <p:sp>
        <p:nvSpPr>
          <p:cNvPr id="2" name="1 Título"/>
          <p:cNvSpPr>
            <a:spLocks noGrp="1"/>
          </p:cNvSpPr>
          <p:nvPr>
            <p:ph type="title"/>
          </p:nvPr>
        </p:nvSpPr>
        <p:spPr>
          <a:xfrm>
            <a:off x="457200" y="274638"/>
            <a:ext cx="8229600" cy="706090"/>
          </a:xfrm>
        </p:spPr>
        <p:txBody>
          <a:bodyPr>
            <a:normAutofit fontScale="90000"/>
          </a:bodyPr>
          <a:lstStyle/>
          <a:p>
            <a:r>
              <a:rPr lang="es-MX" dirty="0" smtClean="0"/>
              <a:t>Resistencias fijas</a:t>
            </a:r>
            <a:endParaRPr lang="es-MX" dirty="0"/>
          </a:p>
        </p:txBody>
      </p:sp>
      <p:sp>
        <p:nvSpPr>
          <p:cNvPr id="3" name="2 Marcador de contenido"/>
          <p:cNvSpPr>
            <a:spLocks noGrp="1"/>
          </p:cNvSpPr>
          <p:nvPr>
            <p:ph idx="1"/>
          </p:nvPr>
        </p:nvSpPr>
        <p:spPr>
          <a:xfrm>
            <a:off x="179512" y="1340768"/>
            <a:ext cx="6851104" cy="4968552"/>
          </a:xfrm>
        </p:spPr>
        <p:txBody>
          <a:bodyPr>
            <a:normAutofit fontScale="85000" lnSpcReduction="20000"/>
          </a:bodyPr>
          <a:lstStyle/>
          <a:p>
            <a:pPr>
              <a:buNone/>
            </a:pPr>
            <a:r>
              <a:rPr lang="es-MX" dirty="0" smtClean="0"/>
              <a:t>	Existen tres tipos</a:t>
            </a:r>
          </a:p>
          <a:p>
            <a:r>
              <a:rPr lang="es-MX" b="1" dirty="0" smtClean="0"/>
              <a:t>De conglomerado</a:t>
            </a:r>
            <a:r>
              <a:rPr lang="es-MX" dirty="0" smtClean="0"/>
              <a:t>: comúnmente utilizado de carbón el cual se comprime para darle una forma cilíndrica y se pasa por el horno</a:t>
            </a:r>
          </a:p>
          <a:p>
            <a:r>
              <a:rPr lang="es-MX" b="1" dirty="0" smtClean="0"/>
              <a:t>De película </a:t>
            </a:r>
            <a:r>
              <a:rPr lang="es-MX" dirty="0" smtClean="0"/>
              <a:t>: existen de carbón y de película metálica, consiste en depositar una capa fina de película sobre un cerámico, realizar surcos en forma de espiral y aumentar la resistencia</a:t>
            </a:r>
          </a:p>
          <a:p>
            <a:pPr>
              <a:tabLst>
                <a:tab pos="7889875" algn="l"/>
              </a:tabLst>
            </a:pPr>
            <a:r>
              <a:rPr lang="es-MX" b="1" dirty="0" smtClean="0"/>
              <a:t>Resistores Bobinados: </a:t>
            </a:r>
            <a:r>
              <a:rPr lang="es-MX" dirty="0" smtClean="0"/>
              <a:t>consiste en devanar un hilo sobre un material resistente a la temperatura (regularmente cerámico)</a:t>
            </a:r>
          </a:p>
          <a:p>
            <a:pPr>
              <a:buNone/>
            </a:pPr>
            <a:r>
              <a:rPr lang="es-MX" dirty="0" smtClean="0"/>
              <a:t>	En las tres resistencias se colocan las terminales y se pinta el valor óhmico.</a:t>
            </a:r>
            <a:endParaRPr lang="es-MX" dirty="0"/>
          </a:p>
        </p:txBody>
      </p:sp>
      <p:pic>
        <p:nvPicPr>
          <p:cNvPr id="161794" name="Picture 2"/>
          <p:cNvPicPr>
            <a:picLocks noChangeAspect="1" noChangeArrowheads="1"/>
          </p:cNvPicPr>
          <p:nvPr/>
        </p:nvPicPr>
        <p:blipFill>
          <a:blip r:embed="rId4" cstate="print"/>
          <a:srcRect/>
          <a:stretch>
            <a:fillRect/>
          </a:stretch>
        </p:blipFill>
        <p:spPr bwMode="auto">
          <a:xfrm>
            <a:off x="6948264" y="4869160"/>
            <a:ext cx="1581150" cy="742950"/>
          </a:xfrm>
          <a:prstGeom prst="rect">
            <a:avLst/>
          </a:prstGeom>
          <a:noFill/>
          <a:ln w="9525">
            <a:noFill/>
            <a:miter lim="800000"/>
            <a:headEnd/>
            <a:tailEnd/>
          </a:ln>
        </p:spPr>
      </p:pic>
    </p:spTree>
    <p:extLst>
      <p:ext uri="{BB962C8B-B14F-4D97-AF65-F5344CB8AC3E}">
        <p14:creationId xmlns:p14="http://schemas.microsoft.com/office/powerpoint/2010/main" val="32713492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1" name="Picture 3" descr="http://t3.gstatic.com/images?q=tbn:ANd9GcTSpPUu2Z1XGItHgLM1WK6GdW4TiCfpwkr7c6Bf9kQo7IechK6mpQ"/>
          <p:cNvPicPr>
            <a:picLocks noChangeAspect="1" noChangeArrowheads="1"/>
          </p:cNvPicPr>
          <p:nvPr/>
        </p:nvPicPr>
        <p:blipFill>
          <a:blip r:embed="rId2" cstate="print"/>
          <a:srcRect/>
          <a:stretch>
            <a:fillRect/>
          </a:stretch>
        </p:blipFill>
        <p:spPr bwMode="auto">
          <a:xfrm>
            <a:off x="3131840" y="2348880"/>
            <a:ext cx="1676400" cy="1962150"/>
          </a:xfrm>
          <a:prstGeom prst="rect">
            <a:avLst/>
          </a:prstGeom>
          <a:noFill/>
        </p:spPr>
      </p:pic>
      <p:sp>
        <p:nvSpPr>
          <p:cNvPr id="2" name="1 Título"/>
          <p:cNvSpPr>
            <a:spLocks noGrp="1"/>
          </p:cNvSpPr>
          <p:nvPr>
            <p:ph type="title"/>
          </p:nvPr>
        </p:nvSpPr>
        <p:spPr>
          <a:xfrm>
            <a:off x="467544" y="0"/>
            <a:ext cx="8229600" cy="706090"/>
          </a:xfrm>
        </p:spPr>
        <p:txBody>
          <a:bodyPr>
            <a:normAutofit fontScale="90000"/>
          </a:bodyPr>
          <a:lstStyle/>
          <a:p>
            <a:r>
              <a:rPr lang="es-MX" dirty="0" smtClean="0"/>
              <a:t>Resistencias variables</a:t>
            </a:r>
            <a:endParaRPr lang="es-MX" dirty="0"/>
          </a:p>
        </p:txBody>
      </p:sp>
      <p:sp>
        <p:nvSpPr>
          <p:cNvPr id="3" name="2 Marcador de contenido"/>
          <p:cNvSpPr>
            <a:spLocks noGrp="1"/>
          </p:cNvSpPr>
          <p:nvPr>
            <p:ph idx="1"/>
          </p:nvPr>
        </p:nvSpPr>
        <p:spPr>
          <a:xfrm>
            <a:off x="4932040" y="620688"/>
            <a:ext cx="4211960" cy="6048672"/>
          </a:xfrm>
        </p:spPr>
        <p:txBody>
          <a:bodyPr>
            <a:normAutofit fontScale="70000" lnSpcReduction="20000"/>
          </a:bodyPr>
          <a:lstStyle/>
          <a:p>
            <a:pPr>
              <a:buNone/>
            </a:pPr>
            <a:r>
              <a:rPr lang="es-MX" dirty="0" smtClean="0"/>
              <a:t>Son resistencias cuyo valor óhmico pueden variar dentro de unos márgenes</a:t>
            </a:r>
          </a:p>
          <a:p>
            <a:pPr>
              <a:buNone/>
            </a:pPr>
            <a:endParaRPr lang="es-MX" dirty="0" smtClean="0"/>
          </a:p>
          <a:p>
            <a:pPr>
              <a:buNone/>
            </a:pPr>
            <a:r>
              <a:rPr lang="es-MX" dirty="0" smtClean="0"/>
              <a:t>Potenciómetro es un resistor con tres terminales, el cual se comporta como un divisor de tensión</a:t>
            </a:r>
          </a:p>
          <a:p>
            <a:pPr>
              <a:buNone/>
            </a:pPr>
            <a:endParaRPr lang="es-MX" dirty="0" smtClean="0"/>
          </a:p>
          <a:p>
            <a:pPr>
              <a:buNone/>
            </a:pPr>
            <a:r>
              <a:rPr lang="es-MX" dirty="0" smtClean="0"/>
              <a:t>Reóstato comúnmente solo tiene dos terminales o comportándose como una resistencia variable comúnmente varia de 0</a:t>
            </a:r>
            <a:r>
              <a:rPr lang="es-MX" dirty="0" smtClean="0">
                <a:latin typeface="Symbol" pitchFamily="18" charset="2"/>
              </a:rPr>
              <a:t>W</a:t>
            </a:r>
            <a:r>
              <a:rPr lang="es-MX" dirty="0" smtClean="0"/>
              <a:t> al valor nominal del fabricante </a:t>
            </a:r>
          </a:p>
          <a:p>
            <a:pPr>
              <a:buNone/>
            </a:pPr>
            <a:endParaRPr lang="es-MX" dirty="0" smtClean="0"/>
          </a:p>
          <a:p>
            <a:pPr>
              <a:buNone/>
            </a:pPr>
            <a:r>
              <a:rPr lang="es-MX" dirty="0" smtClean="0"/>
              <a:t>Un potenciómetro puede trabajar como un reóstato solo bastara unir la terminal central con un extremo</a:t>
            </a:r>
            <a:endParaRPr lang="es-MX" dirty="0"/>
          </a:p>
        </p:txBody>
      </p:sp>
      <p:grpSp>
        <p:nvGrpSpPr>
          <p:cNvPr id="5" name="4 Grupo"/>
          <p:cNvGrpSpPr/>
          <p:nvPr/>
        </p:nvGrpSpPr>
        <p:grpSpPr>
          <a:xfrm>
            <a:off x="539552" y="1268760"/>
            <a:ext cx="1368152" cy="376808"/>
            <a:chOff x="1259632" y="2492896"/>
            <a:chExt cx="1584176" cy="376808"/>
          </a:xfrm>
        </p:grpSpPr>
        <p:cxnSp>
          <p:nvCxnSpPr>
            <p:cNvPr id="6" name="5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7" name="16 Conector recto"/>
          <p:cNvCxnSpPr/>
          <p:nvPr/>
        </p:nvCxnSpPr>
        <p:spPr>
          <a:xfrm>
            <a:off x="3347864" y="2492896"/>
            <a:ext cx="64807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rot="16200000">
            <a:off x="2051720" y="126876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6" name="25 Elipse"/>
          <p:cNvSpPr/>
          <p:nvPr/>
        </p:nvSpPr>
        <p:spPr>
          <a:xfrm rot="16200000">
            <a:off x="539552" y="134076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26 Elipse"/>
          <p:cNvSpPr/>
          <p:nvPr/>
        </p:nvSpPr>
        <p:spPr>
          <a:xfrm rot="16200000">
            <a:off x="1043608" y="191683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2 Marcador de contenido"/>
          <p:cNvSpPr txBox="1">
            <a:spLocks/>
          </p:cNvSpPr>
          <p:nvPr/>
        </p:nvSpPr>
        <p:spPr>
          <a:xfrm>
            <a:off x="251520" y="980728"/>
            <a:ext cx="2016224"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smtClean="0"/>
              <a:t>Potenciómetro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42" name="41 Conector recto de flecha"/>
          <p:cNvCxnSpPr/>
          <p:nvPr/>
        </p:nvCxnSpPr>
        <p:spPr>
          <a:xfrm flipV="1">
            <a:off x="1115616" y="1628800"/>
            <a:ext cx="0" cy="648072"/>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44" name="2 Marcador de contenido"/>
          <p:cNvSpPr txBox="1">
            <a:spLocks/>
          </p:cNvSpPr>
          <p:nvPr/>
        </p:nvSpPr>
        <p:spPr>
          <a:xfrm>
            <a:off x="539552" y="2204864"/>
            <a:ext cx="2016224"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smtClean="0"/>
              <a:t>Terminal central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5" name="44 Elipse"/>
          <p:cNvSpPr/>
          <p:nvPr/>
        </p:nvSpPr>
        <p:spPr>
          <a:xfrm rot="16200000">
            <a:off x="1691680" y="134076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45 Conector recto"/>
          <p:cNvCxnSpPr/>
          <p:nvPr/>
        </p:nvCxnSpPr>
        <p:spPr>
          <a:xfrm rot="16200000">
            <a:off x="395536" y="126876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49" name="48 Grupo"/>
          <p:cNvGrpSpPr/>
          <p:nvPr/>
        </p:nvGrpSpPr>
        <p:grpSpPr>
          <a:xfrm>
            <a:off x="2771800" y="1772816"/>
            <a:ext cx="1368152" cy="376808"/>
            <a:chOff x="1259632" y="2492896"/>
            <a:chExt cx="1584176" cy="376808"/>
          </a:xfrm>
        </p:grpSpPr>
        <p:cxnSp>
          <p:nvCxnSpPr>
            <p:cNvPr id="50" name="49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1" name="50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51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3" name="52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4" name="53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5" name="54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6" name="55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7" name="56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 name="57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58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59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61" name="60 Conector recto"/>
          <p:cNvCxnSpPr/>
          <p:nvPr/>
        </p:nvCxnSpPr>
        <p:spPr>
          <a:xfrm rot="16200000">
            <a:off x="4211960" y="177281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2" name="61 Elipse"/>
          <p:cNvSpPr/>
          <p:nvPr/>
        </p:nvSpPr>
        <p:spPr>
          <a:xfrm rot="16200000">
            <a:off x="2771800" y="1844824"/>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4" name="2 Marcador de contenido"/>
          <p:cNvSpPr txBox="1">
            <a:spLocks/>
          </p:cNvSpPr>
          <p:nvPr/>
        </p:nvSpPr>
        <p:spPr>
          <a:xfrm>
            <a:off x="2987824" y="980728"/>
            <a:ext cx="1656184" cy="460648"/>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smtClean="0"/>
              <a:t>Reóstato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65" name="64 Conector recto de flecha"/>
          <p:cNvCxnSpPr/>
          <p:nvPr/>
        </p:nvCxnSpPr>
        <p:spPr>
          <a:xfrm flipV="1">
            <a:off x="3347864" y="2132856"/>
            <a:ext cx="0" cy="38113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66" name="2 Marcador de contenido"/>
          <p:cNvSpPr txBox="1">
            <a:spLocks/>
          </p:cNvSpPr>
          <p:nvPr/>
        </p:nvSpPr>
        <p:spPr>
          <a:xfrm>
            <a:off x="2267744" y="1412776"/>
            <a:ext cx="1440160"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smtClean="0"/>
              <a:t>Terminal 1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7" name="66 Elipse"/>
          <p:cNvSpPr/>
          <p:nvPr/>
        </p:nvSpPr>
        <p:spPr>
          <a:xfrm rot="16200000">
            <a:off x="3923928" y="1844824"/>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68" name="67 Conector recto"/>
          <p:cNvCxnSpPr/>
          <p:nvPr/>
        </p:nvCxnSpPr>
        <p:spPr>
          <a:xfrm rot="16200000">
            <a:off x="2627784" y="177281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9" name="2 Marcador de contenido"/>
          <p:cNvSpPr txBox="1">
            <a:spLocks/>
          </p:cNvSpPr>
          <p:nvPr/>
        </p:nvSpPr>
        <p:spPr>
          <a:xfrm>
            <a:off x="3707904" y="1484784"/>
            <a:ext cx="1440160"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smtClean="0"/>
              <a:t>Terminal 2 </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73" name="72 Conector recto"/>
          <p:cNvCxnSpPr/>
          <p:nvPr/>
        </p:nvCxnSpPr>
        <p:spPr>
          <a:xfrm flipH="1">
            <a:off x="3995936" y="1916832"/>
            <a:ext cx="8384" cy="57606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60769" name="Picture 1"/>
          <p:cNvPicPr>
            <a:picLocks noChangeAspect="1" noChangeArrowheads="1"/>
          </p:cNvPicPr>
          <p:nvPr/>
        </p:nvPicPr>
        <p:blipFill>
          <a:blip r:embed="rId3" cstate="print"/>
          <a:srcRect/>
          <a:stretch>
            <a:fillRect/>
          </a:stretch>
        </p:blipFill>
        <p:spPr bwMode="auto">
          <a:xfrm>
            <a:off x="1763688" y="3068960"/>
            <a:ext cx="1290110" cy="1202432"/>
          </a:xfrm>
          <a:prstGeom prst="rect">
            <a:avLst/>
          </a:prstGeom>
          <a:noFill/>
          <a:ln w="9525">
            <a:noFill/>
            <a:miter lim="800000"/>
            <a:headEnd/>
            <a:tailEnd/>
          </a:ln>
        </p:spPr>
      </p:pic>
      <p:pic>
        <p:nvPicPr>
          <p:cNvPr id="160773" name="Picture 5" descr="http://www.steren.com.mx/_imgs/prod/normal/PRESET10.JPG"/>
          <p:cNvPicPr>
            <a:picLocks noChangeAspect="1" noChangeArrowheads="1"/>
          </p:cNvPicPr>
          <p:nvPr/>
        </p:nvPicPr>
        <p:blipFill>
          <a:blip r:embed="rId4" cstate="print"/>
          <a:srcRect/>
          <a:stretch>
            <a:fillRect/>
          </a:stretch>
        </p:blipFill>
        <p:spPr bwMode="auto">
          <a:xfrm>
            <a:off x="3059832" y="5661248"/>
            <a:ext cx="1676400" cy="857251"/>
          </a:xfrm>
          <a:prstGeom prst="rect">
            <a:avLst/>
          </a:prstGeom>
          <a:noFill/>
        </p:spPr>
      </p:pic>
      <p:pic>
        <p:nvPicPr>
          <p:cNvPr id="160775" name="Picture 7" descr="http://t1.gstatic.com/images?q=tbn:ANd9GcRoecJ1uNsqs2P72w9-z71myqRgPxqK-XkvThHUvVATFu2Tj8gz"/>
          <p:cNvPicPr>
            <a:picLocks noChangeAspect="1" noChangeArrowheads="1"/>
          </p:cNvPicPr>
          <p:nvPr/>
        </p:nvPicPr>
        <p:blipFill>
          <a:blip r:embed="rId5" cstate="print"/>
          <a:srcRect/>
          <a:stretch>
            <a:fillRect/>
          </a:stretch>
        </p:blipFill>
        <p:spPr bwMode="auto">
          <a:xfrm>
            <a:off x="251520" y="5229200"/>
            <a:ext cx="2476500" cy="1066801"/>
          </a:xfrm>
          <a:prstGeom prst="rect">
            <a:avLst/>
          </a:prstGeom>
          <a:noFill/>
        </p:spPr>
      </p:pic>
      <p:pic>
        <p:nvPicPr>
          <p:cNvPr id="160777" name="Picture 9" descr="http://www.cdronline.com.ar/thumb/POTE%20BOURNS%205K%203540S-1-502L.jpg"/>
          <p:cNvPicPr>
            <a:picLocks noChangeAspect="1" noChangeArrowheads="1"/>
          </p:cNvPicPr>
          <p:nvPr/>
        </p:nvPicPr>
        <p:blipFill>
          <a:blip r:embed="rId6" cstate="print"/>
          <a:srcRect/>
          <a:stretch>
            <a:fillRect/>
          </a:stretch>
        </p:blipFill>
        <p:spPr bwMode="auto">
          <a:xfrm>
            <a:off x="323528" y="3284984"/>
            <a:ext cx="1328936" cy="1328936"/>
          </a:xfrm>
          <a:prstGeom prst="rect">
            <a:avLst/>
          </a:prstGeom>
          <a:noFill/>
        </p:spPr>
      </p:pic>
      <p:pic>
        <p:nvPicPr>
          <p:cNvPr id="63" name="Picture 4" descr="http://t0.gstatic.com/images?q=tbn:ANd9GcSKYIWfVrMiEjMCP1GxPzUtMAR6AuVdmLKUyd7zuIV7NtPxP0mZ"/>
          <p:cNvPicPr>
            <a:picLocks noChangeAspect="1" noChangeArrowheads="1"/>
          </p:cNvPicPr>
          <p:nvPr/>
        </p:nvPicPr>
        <p:blipFill>
          <a:blip r:embed="rId7" cstate="print"/>
          <a:srcRect/>
          <a:stretch>
            <a:fillRect/>
          </a:stretch>
        </p:blipFill>
        <p:spPr bwMode="auto">
          <a:xfrm>
            <a:off x="3131840" y="4293096"/>
            <a:ext cx="1505632" cy="1127771"/>
          </a:xfrm>
          <a:prstGeom prst="rect">
            <a:avLst/>
          </a:prstGeom>
          <a:noFill/>
        </p:spPr>
      </p:pic>
    </p:spTree>
    <p:extLst>
      <p:ext uri="{BB962C8B-B14F-4D97-AF65-F5344CB8AC3E}">
        <p14:creationId xmlns:p14="http://schemas.microsoft.com/office/powerpoint/2010/main" val="30183633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754" name="Picture 10" descr="http://t0.gstatic.com/images?q=tbn:ANd9GcQ7e8RvUmzpq3viQPAEy517uOPeHvUJ9OMHZor-lCQi8i-4sHRtaQ"/>
          <p:cNvPicPr>
            <a:picLocks noChangeAspect="1" noChangeArrowheads="1"/>
          </p:cNvPicPr>
          <p:nvPr/>
        </p:nvPicPr>
        <p:blipFill>
          <a:blip r:embed="rId2" cstate="print"/>
          <a:srcRect/>
          <a:stretch>
            <a:fillRect/>
          </a:stretch>
        </p:blipFill>
        <p:spPr bwMode="auto">
          <a:xfrm>
            <a:off x="1835696" y="3861048"/>
            <a:ext cx="1584176" cy="1186604"/>
          </a:xfrm>
          <a:prstGeom prst="rect">
            <a:avLst/>
          </a:prstGeom>
          <a:noFill/>
        </p:spPr>
      </p:pic>
      <p:pic>
        <p:nvPicPr>
          <p:cNvPr id="159756" name="Picture 12" descr="http://t3.gstatic.com/images?q=tbn:ANd9GcSfY4mz06OMElfJ4XtWsqWECykct0FgWZ-r8cCMW3azdHiFPCQm"/>
          <p:cNvPicPr>
            <a:picLocks noChangeAspect="1" noChangeArrowheads="1"/>
          </p:cNvPicPr>
          <p:nvPr/>
        </p:nvPicPr>
        <p:blipFill>
          <a:blip r:embed="rId3" cstate="print"/>
          <a:srcRect/>
          <a:stretch>
            <a:fillRect/>
          </a:stretch>
        </p:blipFill>
        <p:spPr bwMode="auto">
          <a:xfrm>
            <a:off x="3131840" y="4581128"/>
            <a:ext cx="1656184" cy="1362346"/>
          </a:xfrm>
          <a:prstGeom prst="rect">
            <a:avLst/>
          </a:prstGeom>
          <a:noFill/>
        </p:spPr>
      </p:pic>
      <p:pic>
        <p:nvPicPr>
          <p:cNvPr id="159758" name="Picture 14" descr="http://t1.gstatic.com/images?q=tbn:ANd9GcSNVqRKbZ97cJixFiQTcjOQhaNzwwl6aXPH0Kg302ITLCjhKdz4"/>
          <p:cNvPicPr>
            <a:picLocks noChangeAspect="1" noChangeArrowheads="1"/>
          </p:cNvPicPr>
          <p:nvPr/>
        </p:nvPicPr>
        <p:blipFill>
          <a:blip r:embed="rId4" cstate="print"/>
          <a:srcRect/>
          <a:stretch>
            <a:fillRect/>
          </a:stretch>
        </p:blipFill>
        <p:spPr bwMode="auto">
          <a:xfrm>
            <a:off x="2627784" y="5589240"/>
            <a:ext cx="1344149" cy="1008112"/>
          </a:xfrm>
          <a:prstGeom prst="rect">
            <a:avLst/>
          </a:prstGeom>
          <a:noFill/>
        </p:spPr>
      </p:pic>
      <p:sp>
        <p:nvSpPr>
          <p:cNvPr id="2" name="1 Título"/>
          <p:cNvSpPr>
            <a:spLocks noGrp="1"/>
          </p:cNvSpPr>
          <p:nvPr>
            <p:ph type="title"/>
          </p:nvPr>
        </p:nvSpPr>
        <p:spPr>
          <a:xfrm>
            <a:off x="467544" y="0"/>
            <a:ext cx="8229600" cy="706090"/>
          </a:xfrm>
        </p:spPr>
        <p:txBody>
          <a:bodyPr>
            <a:normAutofit fontScale="90000"/>
          </a:bodyPr>
          <a:lstStyle/>
          <a:p>
            <a:r>
              <a:rPr lang="es-MX" dirty="0" smtClean="0"/>
              <a:t>Resistencias Especiales</a:t>
            </a:r>
            <a:endParaRPr lang="es-MX" dirty="0"/>
          </a:p>
        </p:txBody>
      </p:sp>
      <p:sp>
        <p:nvSpPr>
          <p:cNvPr id="3" name="2 Marcador de contenido"/>
          <p:cNvSpPr>
            <a:spLocks noGrp="1"/>
          </p:cNvSpPr>
          <p:nvPr>
            <p:ph idx="1"/>
          </p:nvPr>
        </p:nvSpPr>
        <p:spPr>
          <a:xfrm>
            <a:off x="4860032" y="620688"/>
            <a:ext cx="4283968" cy="6237312"/>
          </a:xfrm>
        </p:spPr>
        <p:txBody>
          <a:bodyPr>
            <a:normAutofit fontScale="70000" lnSpcReduction="20000"/>
          </a:bodyPr>
          <a:lstStyle/>
          <a:p>
            <a:pPr>
              <a:buNone/>
            </a:pPr>
            <a:r>
              <a:rPr lang="es-MX" b="1" dirty="0" smtClean="0"/>
              <a:t>Fotorresistencias </a:t>
            </a:r>
            <a:r>
              <a:rPr lang="es-MX" dirty="0" smtClean="0"/>
              <a:t>Este tipo de resistencia varia su valor óhmico según la cantidad de luz que incide sobre ella.</a:t>
            </a:r>
          </a:p>
          <a:p>
            <a:pPr>
              <a:buNone/>
            </a:pPr>
            <a:r>
              <a:rPr lang="es-MX" dirty="0" smtClean="0"/>
              <a:t>	Muy utilizado en sistemas de control y automatización donde es necesario tener presente la cantidad de luz existente.</a:t>
            </a:r>
          </a:p>
          <a:p>
            <a:pPr>
              <a:buNone/>
            </a:pPr>
            <a:r>
              <a:rPr lang="es-MX" b="1" dirty="0" smtClean="0"/>
              <a:t>Termistores</a:t>
            </a:r>
            <a:r>
              <a:rPr lang="es-MX" dirty="0" smtClean="0"/>
              <a:t> Estas resistencias varían en función de la temperatura a la que se encuentre sometido </a:t>
            </a:r>
          </a:p>
          <a:p>
            <a:pPr>
              <a:buNone/>
            </a:pPr>
            <a:r>
              <a:rPr lang="es-MX" b="1" dirty="0" err="1" smtClean="0"/>
              <a:t>Varistores</a:t>
            </a:r>
            <a:r>
              <a:rPr lang="es-MX" dirty="0" smtClean="0"/>
              <a:t> Son resistencias que dependen de la tensión a la estén conectados </a:t>
            </a:r>
          </a:p>
          <a:p>
            <a:pPr>
              <a:buNone/>
            </a:pPr>
            <a:r>
              <a:rPr lang="es-MX" dirty="0" smtClean="0"/>
              <a:t>	Comúnmente se utilizan en sistemas de estabilización de tensión como protección rápida ante un sobre voltaje </a:t>
            </a:r>
          </a:p>
        </p:txBody>
      </p:sp>
      <p:grpSp>
        <p:nvGrpSpPr>
          <p:cNvPr id="4" name="4 Grupo"/>
          <p:cNvGrpSpPr/>
          <p:nvPr/>
        </p:nvGrpSpPr>
        <p:grpSpPr>
          <a:xfrm>
            <a:off x="755576" y="2492896"/>
            <a:ext cx="1368152" cy="376808"/>
            <a:chOff x="1259632" y="2492896"/>
            <a:chExt cx="1584176" cy="376808"/>
          </a:xfrm>
        </p:grpSpPr>
        <p:cxnSp>
          <p:nvCxnSpPr>
            <p:cNvPr id="6" name="5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8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25" name="24 Conector recto"/>
          <p:cNvCxnSpPr/>
          <p:nvPr/>
        </p:nvCxnSpPr>
        <p:spPr>
          <a:xfrm rot="16200000">
            <a:off x="2195736" y="249289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6" name="25 Elipse"/>
          <p:cNvSpPr/>
          <p:nvPr/>
        </p:nvSpPr>
        <p:spPr>
          <a:xfrm rot="16200000">
            <a:off x="755576" y="2564904"/>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2" name="41 Conector recto de flecha"/>
          <p:cNvCxnSpPr/>
          <p:nvPr/>
        </p:nvCxnSpPr>
        <p:spPr>
          <a:xfrm flipH="1">
            <a:off x="1547664" y="1124744"/>
            <a:ext cx="288032" cy="36004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45" name="44 Elipse"/>
          <p:cNvSpPr/>
          <p:nvPr/>
        </p:nvSpPr>
        <p:spPr>
          <a:xfrm rot="16200000">
            <a:off x="1907704" y="2564904"/>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6" name="45 Conector recto"/>
          <p:cNvCxnSpPr/>
          <p:nvPr/>
        </p:nvCxnSpPr>
        <p:spPr>
          <a:xfrm rot="16200000">
            <a:off x="611560" y="2492896"/>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flipH="1">
            <a:off x="1331640" y="1124744"/>
            <a:ext cx="288032" cy="36004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63" name="62 Conector recto"/>
          <p:cNvCxnSpPr/>
          <p:nvPr/>
        </p:nvCxnSpPr>
        <p:spPr>
          <a:xfrm flipH="1" flipV="1">
            <a:off x="1259632" y="2348880"/>
            <a:ext cx="360040" cy="7200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2" name="71 Conector recto"/>
          <p:cNvCxnSpPr/>
          <p:nvPr/>
        </p:nvCxnSpPr>
        <p:spPr>
          <a:xfrm>
            <a:off x="1619672" y="3068960"/>
            <a:ext cx="79208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5" name="2 Marcador de contenido"/>
          <p:cNvSpPr txBox="1">
            <a:spLocks/>
          </p:cNvSpPr>
          <p:nvPr/>
        </p:nvSpPr>
        <p:spPr>
          <a:xfrm>
            <a:off x="2411760" y="2780928"/>
            <a:ext cx="432048"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err="1" smtClean="0"/>
              <a:t>t</a:t>
            </a:r>
            <a:r>
              <a:rPr lang="es-MX" sz="3400" baseline="30000" noProof="0" dirty="0" err="1" smtClean="0"/>
              <a:t>o</a:t>
            </a:r>
            <a:endParaRPr kumimoji="0" lang="es-MX" sz="3200" b="0" i="0" u="none" strike="noStrike" kern="1200" cap="none" spc="0" normalizeH="0" baseline="30000" noProof="0" dirty="0">
              <a:ln>
                <a:noFill/>
              </a:ln>
              <a:solidFill>
                <a:schemeClr val="tx1"/>
              </a:solidFill>
              <a:effectLst/>
              <a:uLnTx/>
              <a:uFillTx/>
              <a:latin typeface="+mn-lt"/>
              <a:ea typeface="+mn-ea"/>
              <a:cs typeface="+mn-cs"/>
            </a:endParaRPr>
          </a:p>
        </p:txBody>
      </p:sp>
      <p:grpSp>
        <p:nvGrpSpPr>
          <p:cNvPr id="76" name="4 Grupo"/>
          <p:cNvGrpSpPr/>
          <p:nvPr/>
        </p:nvGrpSpPr>
        <p:grpSpPr>
          <a:xfrm>
            <a:off x="827584" y="5229200"/>
            <a:ext cx="1368152" cy="376808"/>
            <a:chOff x="1259632" y="2492896"/>
            <a:chExt cx="1584176" cy="376808"/>
          </a:xfrm>
        </p:grpSpPr>
        <p:cxnSp>
          <p:nvCxnSpPr>
            <p:cNvPr id="77" name="76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78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1" name="80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2" name="81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3" name="82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4" name="83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5" name="84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6" name="85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7" name="86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88" name="87 Conector recto"/>
          <p:cNvCxnSpPr/>
          <p:nvPr/>
        </p:nvCxnSpPr>
        <p:spPr>
          <a:xfrm rot="16200000">
            <a:off x="2267744" y="522920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9" name="88 Elipse"/>
          <p:cNvSpPr/>
          <p:nvPr/>
        </p:nvSpPr>
        <p:spPr>
          <a:xfrm rot="16200000">
            <a:off x="827584" y="530120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0" name="89 Elipse"/>
          <p:cNvSpPr/>
          <p:nvPr/>
        </p:nvSpPr>
        <p:spPr>
          <a:xfrm rot="16200000">
            <a:off x="1979712" y="5301208"/>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91" name="90 Conector recto"/>
          <p:cNvCxnSpPr/>
          <p:nvPr/>
        </p:nvCxnSpPr>
        <p:spPr>
          <a:xfrm rot="16200000">
            <a:off x="683568" y="5229200"/>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2" name="91 Conector recto"/>
          <p:cNvCxnSpPr/>
          <p:nvPr/>
        </p:nvCxnSpPr>
        <p:spPr>
          <a:xfrm flipH="1" flipV="1">
            <a:off x="1331640" y="5085184"/>
            <a:ext cx="360040" cy="7200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3" name="92 Conector recto"/>
          <p:cNvCxnSpPr/>
          <p:nvPr/>
        </p:nvCxnSpPr>
        <p:spPr>
          <a:xfrm>
            <a:off x="1691680" y="5805264"/>
            <a:ext cx="79208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4" name="2 Marcador de contenido"/>
          <p:cNvSpPr txBox="1">
            <a:spLocks/>
          </p:cNvSpPr>
          <p:nvPr/>
        </p:nvSpPr>
        <p:spPr>
          <a:xfrm>
            <a:off x="1979712" y="5517232"/>
            <a:ext cx="432048" cy="36004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s-MX" sz="3200" noProof="0" dirty="0" smtClean="0"/>
              <a:t>V</a:t>
            </a:r>
            <a:endParaRPr kumimoji="0" lang="es-MX" sz="3200" b="0" i="0" u="none" strike="noStrike" kern="1200" cap="none" spc="0" normalizeH="0" baseline="30000" noProof="0" dirty="0">
              <a:ln>
                <a:noFill/>
              </a:ln>
              <a:solidFill>
                <a:schemeClr val="tx1"/>
              </a:solidFill>
              <a:effectLst/>
              <a:uLnTx/>
              <a:uFillTx/>
              <a:latin typeface="+mn-lt"/>
              <a:ea typeface="+mn-ea"/>
              <a:cs typeface="+mn-cs"/>
            </a:endParaRPr>
          </a:p>
        </p:txBody>
      </p:sp>
      <p:grpSp>
        <p:nvGrpSpPr>
          <p:cNvPr id="95" name="4 Grupo"/>
          <p:cNvGrpSpPr/>
          <p:nvPr/>
        </p:nvGrpSpPr>
        <p:grpSpPr>
          <a:xfrm>
            <a:off x="755576" y="1484784"/>
            <a:ext cx="1368152" cy="376808"/>
            <a:chOff x="1259632" y="2492896"/>
            <a:chExt cx="1584176" cy="376808"/>
          </a:xfrm>
        </p:grpSpPr>
        <p:cxnSp>
          <p:nvCxnSpPr>
            <p:cNvPr id="96" name="95 Conector recto"/>
            <p:cNvCxnSpPr/>
            <p:nvPr/>
          </p:nvCxnSpPr>
          <p:spPr>
            <a:xfrm>
              <a:off x="1259632"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7" name="96 Conector recto"/>
            <p:cNvCxnSpPr/>
            <p:nvPr/>
          </p:nvCxnSpPr>
          <p:spPr>
            <a:xfrm flipV="1">
              <a:off x="1619672" y="2492896"/>
              <a:ext cx="72008" cy="14401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8" name="97 Conector recto"/>
            <p:cNvCxnSpPr/>
            <p:nvPr/>
          </p:nvCxnSpPr>
          <p:spPr>
            <a:xfrm flipH="1" flipV="1">
              <a:off x="1691680"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9" name="98 Conector recto"/>
            <p:cNvCxnSpPr/>
            <p:nvPr/>
          </p:nvCxnSpPr>
          <p:spPr>
            <a:xfrm flipH="1">
              <a:off x="1763688"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0" name="99 Conector recto"/>
            <p:cNvCxnSpPr/>
            <p:nvPr/>
          </p:nvCxnSpPr>
          <p:spPr>
            <a:xfrm flipH="1" flipV="1">
              <a:off x="1907704"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1" name="100 Conector recto"/>
            <p:cNvCxnSpPr/>
            <p:nvPr/>
          </p:nvCxnSpPr>
          <p:spPr>
            <a:xfrm flipH="1">
              <a:off x="1979712"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2" name="101 Conector recto"/>
            <p:cNvCxnSpPr/>
            <p:nvPr/>
          </p:nvCxnSpPr>
          <p:spPr>
            <a:xfrm flipH="1" flipV="1">
              <a:off x="2123728"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3" name="102 Conector recto"/>
            <p:cNvCxnSpPr/>
            <p:nvPr/>
          </p:nvCxnSpPr>
          <p:spPr>
            <a:xfrm flipH="1" flipV="1">
              <a:off x="2339752" y="2492896"/>
              <a:ext cx="80392" cy="3768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4" name="103 Conector recto"/>
            <p:cNvCxnSpPr/>
            <p:nvPr/>
          </p:nvCxnSpPr>
          <p:spPr>
            <a:xfrm flipH="1">
              <a:off x="2195736" y="2492896"/>
              <a:ext cx="144016" cy="36004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5" name="104 Conector recto"/>
            <p:cNvCxnSpPr/>
            <p:nvPr/>
          </p:nvCxnSpPr>
          <p:spPr>
            <a:xfrm flipV="1">
              <a:off x="2411760" y="2636912"/>
              <a:ext cx="72008" cy="2244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6" name="105 Conector recto"/>
            <p:cNvCxnSpPr/>
            <p:nvPr/>
          </p:nvCxnSpPr>
          <p:spPr>
            <a:xfrm>
              <a:off x="2483768" y="2636912"/>
              <a:ext cx="360040"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07" name="106 Conector recto"/>
          <p:cNvCxnSpPr/>
          <p:nvPr/>
        </p:nvCxnSpPr>
        <p:spPr>
          <a:xfrm rot="16200000">
            <a:off x="2195736" y="148478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8" name="107 Elipse"/>
          <p:cNvSpPr/>
          <p:nvPr/>
        </p:nvSpPr>
        <p:spPr>
          <a:xfrm rot="16200000">
            <a:off x="755576" y="155679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9" name="108 Elipse"/>
          <p:cNvSpPr/>
          <p:nvPr/>
        </p:nvSpPr>
        <p:spPr>
          <a:xfrm rot="16200000">
            <a:off x="1907704" y="1556792"/>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10" name="109 Conector recto"/>
          <p:cNvCxnSpPr/>
          <p:nvPr/>
        </p:nvCxnSpPr>
        <p:spPr>
          <a:xfrm rot="16200000">
            <a:off x="611560" y="1484784"/>
            <a:ext cx="0" cy="288032"/>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59746" name="Picture 2" descr="http://t1.gstatic.com/images?q=tbn:ANd9GcRtxVDOhOp3zxpUxGXy5D05ZSKa-UsanHO6T59OJflsQ7bKYGXItg"/>
          <p:cNvPicPr>
            <a:picLocks noChangeAspect="1" noChangeArrowheads="1"/>
          </p:cNvPicPr>
          <p:nvPr/>
        </p:nvPicPr>
        <p:blipFill>
          <a:blip r:embed="rId5" cstate="print"/>
          <a:srcRect/>
          <a:stretch>
            <a:fillRect/>
          </a:stretch>
        </p:blipFill>
        <p:spPr bwMode="auto">
          <a:xfrm>
            <a:off x="2339752" y="1196752"/>
            <a:ext cx="1512168" cy="1132667"/>
          </a:xfrm>
          <a:prstGeom prst="rect">
            <a:avLst/>
          </a:prstGeom>
          <a:noFill/>
        </p:spPr>
      </p:pic>
      <p:pic>
        <p:nvPicPr>
          <p:cNvPr id="159751" name="Picture 7"/>
          <p:cNvPicPr>
            <a:picLocks noChangeAspect="1" noChangeArrowheads="1"/>
          </p:cNvPicPr>
          <p:nvPr/>
        </p:nvPicPr>
        <p:blipFill>
          <a:blip r:embed="rId6" cstate="print"/>
          <a:srcRect/>
          <a:stretch>
            <a:fillRect/>
          </a:stretch>
        </p:blipFill>
        <p:spPr bwMode="auto">
          <a:xfrm>
            <a:off x="2843808" y="2420888"/>
            <a:ext cx="1728192" cy="1317965"/>
          </a:xfrm>
          <a:prstGeom prst="rect">
            <a:avLst/>
          </a:prstGeom>
          <a:noFill/>
          <a:ln w="9525">
            <a:noFill/>
            <a:miter lim="800000"/>
            <a:headEnd/>
            <a:tailEnd/>
          </a:ln>
        </p:spPr>
      </p:pic>
      <p:pic>
        <p:nvPicPr>
          <p:cNvPr id="159752" name="Picture 8"/>
          <p:cNvPicPr>
            <a:picLocks noChangeAspect="1" noChangeArrowheads="1"/>
          </p:cNvPicPr>
          <p:nvPr/>
        </p:nvPicPr>
        <p:blipFill>
          <a:blip r:embed="rId7" cstate="print"/>
          <a:srcRect/>
          <a:stretch>
            <a:fillRect/>
          </a:stretch>
        </p:blipFill>
        <p:spPr bwMode="auto">
          <a:xfrm>
            <a:off x="539552" y="3284984"/>
            <a:ext cx="1152128" cy="1196198"/>
          </a:xfrm>
          <a:prstGeom prst="rect">
            <a:avLst/>
          </a:prstGeom>
          <a:noFill/>
          <a:ln w="9525">
            <a:noFill/>
            <a:miter lim="800000"/>
            <a:headEnd/>
            <a:tailEnd/>
          </a:ln>
        </p:spPr>
      </p:pic>
    </p:spTree>
    <p:extLst>
      <p:ext uri="{BB962C8B-B14F-4D97-AF65-F5344CB8AC3E}">
        <p14:creationId xmlns:p14="http://schemas.microsoft.com/office/powerpoint/2010/main" val="4600328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fontScale="90000"/>
          </a:bodyPr>
          <a:lstStyle/>
          <a:p>
            <a:r>
              <a:rPr lang="es-MX" dirty="0" smtClean="0"/>
              <a:t>Código de colores </a:t>
            </a:r>
            <a:endParaRPr lang="es-MX" dirty="0"/>
          </a:p>
        </p:txBody>
      </p:sp>
      <p:graphicFrame>
        <p:nvGraphicFramePr>
          <p:cNvPr id="65" name="64 Tabla"/>
          <p:cNvGraphicFramePr>
            <a:graphicFrameLocks noGrp="1"/>
          </p:cNvGraphicFramePr>
          <p:nvPr/>
        </p:nvGraphicFramePr>
        <p:xfrm>
          <a:off x="683568" y="2420888"/>
          <a:ext cx="4826983" cy="4149447"/>
        </p:xfrm>
        <a:graphic>
          <a:graphicData uri="http://schemas.openxmlformats.org/drawingml/2006/table">
            <a:tbl>
              <a:tblPr/>
              <a:tblGrid>
                <a:gridCol w="864096"/>
                <a:gridCol w="1268749"/>
                <a:gridCol w="862275"/>
                <a:gridCol w="987600"/>
                <a:gridCol w="844263"/>
              </a:tblGrid>
              <a:tr h="205862">
                <a:tc gridSpan="5">
                  <a:txBody>
                    <a:bodyPr/>
                    <a:lstStyle/>
                    <a:p>
                      <a:pPr marL="457200" algn="ctr">
                        <a:spcAft>
                          <a:spcPts val="0"/>
                        </a:spcAft>
                      </a:pPr>
                      <a:r>
                        <a:rPr lang="es-MX" sz="1400" b="1" dirty="0" smtClean="0">
                          <a:latin typeface="Arial-BoldMT"/>
                          <a:ea typeface="Calibri"/>
                          <a:cs typeface="Arial-BoldMT"/>
                        </a:rPr>
                        <a:t>Código </a:t>
                      </a:r>
                      <a:r>
                        <a:rPr lang="es-MX" sz="1400" b="1" dirty="0">
                          <a:latin typeface="Arial-BoldMT"/>
                          <a:ea typeface="Calibri"/>
                          <a:cs typeface="Arial-BoldMT"/>
                        </a:rPr>
                        <a:t>de colores de cuatro bandas</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424060">
                <a:tc>
                  <a:txBody>
                    <a:bodyPr/>
                    <a:lstStyle/>
                    <a:p>
                      <a:pPr marL="0" indent="0" algn="ctr">
                        <a:spcAft>
                          <a:spcPts val="0"/>
                        </a:spcAft>
                      </a:pPr>
                      <a:r>
                        <a:rPr lang="es-MX" sz="1400" b="1" dirty="0" smtClean="0">
                          <a:latin typeface="ArialMT"/>
                          <a:ea typeface="Calibri"/>
                          <a:cs typeface="ArialMT"/>
                        </a:rPr>
                        <a:t>Color  </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spcAft>
                          <a:spcPts val="0"/>
                        </a:spcAft>
                      </a:pPr>
                      <a:r>
                        <a:rPr lang="es-MX" sz="1400" dirty="0">
                          <a:latin typeface="ArialMT"/>
                          <a:ea typeface="Calibri"/>
                          <a:cs typeface="ArialMT"/>
                        </a:rPr>
                        <a:t>1ª banda </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spcAft>
                          <a:spcPts val="0"/>
                        </a:spcAft>
                      </a:pPr>
                      <a:r>
                        <a:rPr lang="es-MX" sz="1400" kern="1200" dirty="0">
                          <a:solidFill>
                            <a:schemeClr val="tx1"/>
                          </a:solidFill>
                          <a:latin typeface="ArialMT"/>
                          <a:ea typeface="Calibri"/>
                          <a:cs typeface="ArialMT"/>
                        </a:rPr>
                        <a:t>2ª banda </a:t>
                      </a: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spcAft>
                          <a:spcPts val="0"/>
                        </a:spcAft>
                      </a:pPr>
                      <a:r>
                        <a:rPr lang="es-MX" sz="1400" kern="1200" dirty="0">
                          <a:solidFill>
                            <a:schemeClr val="tx1"/>
                          </a:solidFill>
                          <a:latin typeface="ArialMT"/>
                          <a:ea typeface="Calibri"/>
                          <a:cs typeface="ArialMT"/>
                        </a:rPr>
                        <a:t>3ª banda</a:t>
                      </a: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a:spcAft>
                          <a:spcPts val="0"/>
                        </a:spcAft>
                      </a:pPr>
                      <a:r>
                        <a:rPr lang="es-MX" sz="1400" kern="1200" dirty="0">
                          <a:solidFill>
                            <a:schemeClr val="tx1"/>
                          </a:solidFill>
                          <a:latin typeface="ArialMT"/>
                          <a:ea typeface="Calibri"/>
                          <a:cs typeface="ArialMT"/>
                        </a:rPr>
                        <a:t>4ª banda</a:t>
                      </a: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349">
                <a:tc>
                  <a:txBody>
                    <a:bodyPr/>
                    <a:lstStyle/>
                    <a:p>
                      <a:pPr marL="0" indent="0" algn="ctr">
                        <a:spcAft>
                          <a:spcPts val="0"/>
                        </a:spcAft>
                      </a:pPr>
                      <a:r>
                        <a:rPr lang="es-MX" sz="1400" b="1" dirty="0">
                          <a:solidFill>
                            <a:schemeClr val="bg1"/>
                          </a:solidFill>
                          <a:latin typeface="ArialMT"/>
                          <a:ea typeface="Calibri"/>
                          <a:cs typeface="ArialMT"/>
                        </a:rPr>
                        <a:t>Negro</a:t>
                      </a:r>
                      <a:endParaRPr lang="es-MX" sz="1400" dirty="0">
                        <a:solidFill>
                          <a:schemeClr val="bg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marL="0" indent="0" algn="ctr">
                        <a:spcAft>
                          <a:spcPts val="0"/>
                        </a:spcAft>
                      </a:pPr>
                      <a:r>
                        <a:rPr lang="es-ES" sz="1400" dirty="0">
                          <a:latin typeface="Times New Roman"/>
                          <a:ea typeface="Times New Roman"/>
                          <a:cs typeface="Times New Roman"/>
                        </a:rPr>
                        <a:t>0</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endParaRPr lang="es-ES"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349">
                <a:tc>
                  <a:txBody>
                    <a:bodyPr/>
                    <a:lstStyle/>
                    <a:p>
                      <a:pPr marL="0" indent="0" algn="ctr">
                        <a:spcAft>
                          <a:spcPts val="0"/>
                        </a:spcAft>
                      </a:pPr>
                      <a:r>
                        <a:rPr lang="es-MX" sz="1400" b="1" dirty="0">
                          <a:latin typeface="ArialMT"/>
                          <a:ea typeface="Calibri"/>
                          <a:cs typeface="ArialMT"/>
                        </a:rPr>
                        <a:t>Marrón</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4806"/>
                    </a:solidFill>
                  </a:tcPr>
                </a:tc>
                <a:tc>
                  <a:txBody>
                    <a:bodyPr/>
                    <a:lstStyle/>
                    <a:p>
                      <a:pPr marL="0" indent="0" algn="ctr">
                        <a:spcAft>
                          <a:spcPts val="0"/>
                        </a:spcAft>
                      </a:pPr>
                      <a:r>
                        <a:rPr lang="es-ES" sz="1400" dirty="0">
                          <a:latin typeface="Times New Roman"/>
                          <a:ea typeface="Times New Roman"/>
                          <a:cs typeface="Times New Roman"/>
                        </a:rPr>
                        <a:t>1</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62">
                <a:tc>
                  <a:txBody>
                    <a:bodyPr/>
                    <a:lstStyle/>
                    <a:p>
                      <a:pPr marL="0" indent="0" algn="ctr">
                        <a:spcAft>
                          <a:spcPts val="0"/>
                        </a:spcAft>
                      </a:pPr>
                      <a:r>
                        <a:rPr lang="es-MX" sz="1400" b="1" dirty="0">
                          <a:latin typeface="ArialMT"/>
                          <a:ea typeface="Calibri"/>
                          <a:cs typeface="ArialMT"/>
                        </a:rPr>
                        <a:t>Rojo</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indent="0" algn="ctr">
                        <a:spcAft>
                          <a:spcPts val="0"/>
                        </a:spcAft>
                      </a:pPr>
                      <a:r>
                        <a:rPr lang="es-ES" sz="1400" dirty="0">
                          <a:latin typeface="Times New Roman"/>
                          <a:ea typeface="Times New Roman"/>
                          <a:cs typeface="Times New Roman"/>
                        </a:rPr>
                        <a:t>2</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2</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2%</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436">
                <a:tc>
                  <a:txBody>
                    <a:bodyPr/>
                    <a:lstStyle/>
                    <a:p>
                      <a:pPr marL="0" indent="0" algn="ctr">
                        <a:spcAft>
                          <a:spcPts val="0"/>
                        </a:spcAft>
                      </a:pPr>
                      <a:r>
                        <a:rPr lang="es-MX" sz="1400" b="1" dirty="0">
                          <a:latin typeface="ArialMT"/>
                          <a:ea typeface="Calibri"/>
                          <a:cs typeface="ArialMT"/>
                        </a:rPr>
                        <a:t>Naranja</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3</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3</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1 000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436">
                <a:tc>
                  <a:txBody>
                    <a:bodyPr/>
                    <a:lstStyle/>
                    <a:p>
                      <a:pPr marL="0" indent="9525" algn="ctr">
                        <a:spcAft>
                          <a:spcPts val="0"/>
                        </a:spcAft>
                      </a:pPr>
                      <a:r>
                        <a:rPr lang="es-MX" sz="1400" b="1" dirty="0">
                          <a:latin typeface="ArialMT"/>
                          <a:ea typeface="Calibri"/>
                          <a:cs typeface="ArialMT"/>
                        </a:rPr>
                        <a:t>Amarillo</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4</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4</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10 000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349">
                <a:tc>
                  <a:txBody>
                    <a:bodyPr/>
                    <a:lstStyle/>
                    <a:p>
                      <a:pPr marL="0" indent="0" algn="ctr">
                        <a:spcAft>
                          <a:spcPts val="0"/>
                        </a:spcAft>
                      </a:pPr>
                      <a:r>
                        <a:rPr lang="es-MX" sz="1400" b="1" dirty="0">
                          <a:latin typeface="ArialMT"/>
                          <a:ea typeface="Calibri"/>
                          <a:cs typeface="ArialMT"/>
                        </a:rPr>
                        <a:t>Verde</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5</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5</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100 000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62">
                <a:tc>
                  <a:txBody>
                    <a:bodyPr/>
                    <a:lstStyle/>
                    <a:p>
                      <a:pPr marL="0" indent="0" algn="ctr">
                        <a:spcAft>
                          <a:spcPts val="0"/>
                        </a:spcAft>
                      </a:pPr>
                      <a:r>
                        <a:rPr lang="es-MX" sz="1400" b="1" dirty="0">
                          <a:latin typeface="ArialMT"/>
                          <a:ea typeface="Calibri"/>
                          <a:cs typeface="ArialMT"/>
                        </a:rPr>
                        <a:t>Azul</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6</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6</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1 000 000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349">
                <a:tc>
                  <a:txBody>
                    <a:bodyPr/>
                    <a:lstStyle/>
                    <a:p>
                      <a:pPr marL="0" indent="9525" algn="ctr">
                        <a:spcAft>
                          <a:spcPts val="0"/>
                        </a:spcAft>
                      </a:pPr>
                      <a:r>
                        <a:rPr lang="es-MX" sz="1400" b="1" dirty="0">
                          <a:latin typeface="ArialMT"/>
                          <a:ea typeface="Calibri"/>
                          <a:cs typeface="ArialMT"/>
                        </a:rPr>
                        <a:t>Violeta</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7</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7</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10 000 000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62">
                <a:tc>
                  <a:txBody>
                    <a:bodyPr/>
                    <a:lstStyle/>
                    <a:p>
                      <a:pPr marL="0" indent="0" algn="ctr">
                        <a:spcAft>
                          <a:spcPts val="0"/>
                        </a:spcAft>
                      </a:pPr>
                      <a:r>
                        <a:rPr lang="es-MX" sz="1400" b="1" dirty="0">
                          <a:latin typeface="ArialMT"/>
                          <a:ea typeface="Calibri"/>
                          <a:cs typeface="ArialMT"/>
                        </a:rPr>
                        <a:t>Gris</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8</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8</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0436">
                <a:tc>
                  <a:txBody>
                    <a:bodyPr/>
                    <a:lstStyle/>
                    <a:p>
                      <a:pPr marL="0" indent="0" algn="ctr">
                        <a:spcAft>
                          <a:spcPts val="0"/>
                        </a:spcAft>
                      </a:pPr>
                      <a:r>
                        <a:rPr lang="es-MX" sz="1400" b="1" dirty="0">
                          <a:latin typeface="ArialMT"/>
                          <a:ea typeface="Calibri"/>
                          <a:cs typeface="ArialMT"/>
                        </a:rPr>
                        <a:t>Blanco</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9</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9</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62">
                <a:tc>
                  <a:txBody>
                    <a:bodyPr/>
                    <a:lstStyle/>
                    <a:p>
                      <a:pPr marL="0" indent="9525" algn="ctr">
                        <a:spcAft>
                          <a:spcPts val="0"/>
                        </a:spcAft>
                      </a:pPr>
                      <a:r>
                        <a:rPr lang="es-MX" sz="1400" b="1" dirty="0">
                          <a:latin typeface="ArialMT"/>
                          <a:ea typeface="Calibri"/>
                          <a:cs typeface="ArialMT"/>
                        </a:rPr>
                        <a:t>Oro</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0,1</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5%</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862">
                <a:tc>
                  <a:txBody>
                    <a:bodyPr/>
                    <a:lstStyle/>
                    <a:p>
                      <a:pPr marL="0" indent="0" algn="ctr">
                        <a:spcAft>
                          <a:spcPts val="0"/>
                        </a:spcAft>
                      </a:pPr>
                      <a:r>
                        <a:rPr lang="es-MX" sz="1400" b="1" dirty="0">
                          <a:latin typeface="ArialMT"/>
                          <a:ea typeface="Calibri"/>
                          <a:cs typeface="ArialMT"/>
                        </a:rPr>
                        <a:t>Plata</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0,001</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10%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523">
                <a:tc>
                  <a:txBody>
                    <a:bodyPr/>
                    <a:lstStyle/>
                    <a:p>
                      <a:pPr marL="0" indent="9525" algn="ctr">
                        <a:spcAft>
                          <a:spcPts val="0"/>
                        </a:spcAft>
                        <a:tabLst/>
                      </a:pPr>
                      <a:r>
                        <a:rPr lang="es-MX" sz="1400" b="1" dirty="0">
                          <a:latin typeface="ArialMT"/>
                          <a:ea typeface="Calibri"/>
                          <a:cs typeface="ArialMT"/>
                        </a:rPr>
                        <a:t>Ninguno</a:t>
                      </a:r>
                      <a:endParaRPr lang="es-MX" sz="1400" dirty="0">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a:solidFill>
                            <a:schemeClr val="tx1"/>
                          </a:solidFill>
                          <a:latin typeface="Times New Roman"/>
                          <a:ea typeface="Times New Roman"/>
                          <a:cs typeface="Times New Roman"/>
                        </a:rPr>
                        <a:t>-</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s-ES" sz="1400" kern="1200" dirty="0" smtClean="0">
                          <a:solidFill>
                            <a:schemeClr val="tx1"/>
                          </a:solidFill>
                          <a:latin typeface="Times New Roman"/>
                          <a:ea typeface="Times New Roman"/>
                          <a:cs typeface="Times New Roman"/>
                        </a:rPr>
                        <a:t>20%</a:t>
                      </a:r>
                      <a:endParaRPr lang="es-MX" sz="1400" kern="1200" dirty="0">
                        <a:solidFill>
                          <a:schemeClr val="tx1"/>
                        </a:solidFill>
                        <a:latin typeface="Times New Roman"/>
                        <a:ea typeface="Times New Roman"/>
                        <a:cs typeface="Times New Roman"/>
                      </a:endParaRPr>
                    </a:p>
                  </a:txBody>
                  <a:tcPr marL="25685" marR="256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5155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66" name="2 Marcador de contenido"/>
          <p:cNvSpPr txBox="1">
            <a:spLocks/>
          </p:cNvSpPr>
          <p:nvPr/>
        </p:nvSpPr>
        <p:spPr>
          <a:xfrm>
            <a:off x="467544" y="836712"/>
            <a:ext cx="8229600" cy="1656184"/>
          </a:xfrm>
          <a:prstGeom prst="rect">
            <a:avLst/>
          </a:prstGeom>
        </p:spPr>
        <p:txBody>
          <a:bodyPr vert="horz" lIns="91440" tIns="45720" rIns="91440" bIns="45720" rtlCol="0">
            <a:normAutofit fontScale="92500" lnSpcReduction="20000"/>
          </a:bodyPr>
          <a:lstStyle/>
          <a:p>
            <a:pPr lvl="0">
              <a:spcBef>
                <a:spcPct val="20000"/>
              </a:spcBef>
              <a:defRPr/>
            </a:pPr>
            <a:r>
              <a:rPr lang="es-MX" sz="3200" dirty="0" smtClean="0"/>
              <a:t>Una de las formas de conocer el valor óhmico de una resistencia es mediante el sistema de código de colores donde cada color y posición representan un número   </a:t>
            </a:r>
            <a:endParaRPr kumimoji="0" lang="es-MX" sz="32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7" name="2 Marcador de contenido"/>
          <p:cNvSpPr txBox="1">
            <a:spLocks/>
          </p:cNvSpPr>
          <p:nvPr/>
        </p:nvSpPr>
        <p:spPr>
          <a:xfrm>
            <a:off x="6084168" y="2348880"/>
            <a:ext cx="2765376" cy="3312368"/>
          </a:xfrm>
          <a:prstGeom prst="rect">
            <a:avLst/>
          </a:prstGeom>
        </p:spPr>
        <p:txBody>
          <a:bodyPr vert="horz" lIns="91440" tIns="45720" rIns="91440" bIns="45720" rtlCol="0">
            <a:normAutofit fontScale="85000" lnSpcReduction="10000"/>
          </a:bodyPr>
          <a:lstStyle/>
          <a:p>
            <a:pPr lvl="0">
              <a:spcBef>
                <a:spcPct val="20000"/>
              </a:spcBef>
              <a:defRPr/>
            </a:pPr>
            <a:r>
              <a:rPr lang="es-MX" sz="3200" dirty="0" smtClean="0"/>
              <a:t>Debido al espacio limitado en el resistor se opto por un método  de identificación mediante franjas de colores </a:t>
            </a:r>
            <a:endParaRPr kumimoji="0" lang="es-MX" sz="3200" b="0" i="0" u="none" strike="noStrike" kern="120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5115451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08000" y="1066800"/>
            <a:ext cx="7895995" cy="5359151"/>
          </a:xfrm>
          <a:prstGeom prst="rect">
            <a:avLst/>
          </a:prstGeom>
          <a:noFill/>
          <a:ln w="9525">
            <a:noFill/>
            <a:miter lim="800000"/>
            <a:headEnd/>
            <a:tailEnd/>
          </a:ln>
        </p:spPr>
      </p:pic>
      <p:sp>
        <p:nvSpPr>
          <p:cNvPr id="2" name="1 CuadroTexto"/>
          <p:cNvSpPr txBox="1"/>
          <p:nvPr/>
        </p:nvSpPr>
        <p:spPr>
          <a:xfrm>
            <a:off x="609600" y="177800"/>
            <a:ext cx="4076700" cy="369332"/>
          </a:xfrm>
          <a:prstGeom prst="rect">
            <a:avLst/>
          </a:prstGeom>
          <a:noFill/>
        </p:spPr>
        <p:txBody>
          <a:bodyPr wrap="square" rtlCol="0">
            <a:spAutoFit/>
          </a:bodyPr>
          <a:lstStyle/>
          <a:p>
            <a:r>
              <a:rPr lang="es-MX" b="1" dirty="0" smtClean="0"/>
              <a:t>MAPA CURRICULAR</a:t>
            </a:r>
            <a:endParaRPr lang="es-MX" b="1" dirty="0"/>
          </a:p>
        </p:txBody>
      </p:sp>
    </p:spTree>
    <p:extLst>
      <p:ext uri="{BB962C8B-B14F-4D97-AF65-F5344CB8AC3E}">
        <p14:creationId xmlns:p14="http://schemas.microsoft.com/office/powerpoint/2010/main" val="10070840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rmAutofit fontScale="90000"/>
          </a:bodyPr>
          <a:lstStyle/>
          <a:p>
            <a:r>
              <a:rPr lang="es-MX" dirty="0" smtClean="0"/>
              <a:t>Ejemplos de código de colores </a:t>
            </a:r>
            <a:endParaRPr lang="es-MX" dirty="0"/>
          </a:p>
        </p:txBody>
      </p:sp>
      <p:sp>
        <p:nvSpPr>
          <p:cNvPr id="15155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2 Marcador de contenido"/>
          <p:cNvSpPr txBox="1">
            <a:spLocks/>
          </p:cNvSpPr>
          <p:nvPr/>
        </p:nvSpPr>
        <p:spPr>
          <a:xfrm>
            <a:off x="323528" y="1052736"/>
            <a:ext cx="8280920" cy="792088"/>
          </a:xfrm>
          <a:prstGeom prst="rect">
            <a:avLst/>
          </a:prstGeom>
        </p:spPr>
        <p:txBody>
          <a:bodyPr vert="horz" lIns="91440" tIns="45720" rIns="91440" bIns="45720" rtlCol="0">
            <a:normAutofit fontScale="85000" lnSpcReduction="20000"/>
          </a:bodyPr>
          <a:lstStyle/>
          <a:p>
            <a:pPr lvl="0">
              <a:spcBef>
                <a:spcPct val="20000"/>
              </a:spcBef>
              <a:defRPr/>
            </a:pPr>
            <a:r>
              <a:rPr lang="es-ES" sz="3200" dirty="0" smtClean="0">
                <a:latin typeface="Arial" pitchFamily="34" charset="0"/>
                <a:ea typeface="Times New Roman" pitchFamily="18" charset="0"/>
                <a:cs typeface="Arial" pitchFamily="34" charset="0"/>
              </a:rPr>
              <a:t>Dadas las siguientes resistencias con las siguientes franjas encuentre los valores de las resistencias </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55655" name="AutoShape 7"/>
          <p:cNvSpPr>
            <a:spLocks noChangeArrowheads="1"/>
          </p:cNvSpPr>
          <p:nvPr/>
        </p:nvSpPr>
        <p:spPr bwMode="auto">
          <a:xfrm>
            <a:off x="1251000" y="2054622"/>
            <a:ext cx="930275" cy="222250"/>
          </a:xfrm>
          <a:prstGeom prst="roundRect">
            <a:avLst>
              <a:gd name="adj" fmla="val 3424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155654" name="Rectangle 6"/>
          <p:cNvSpPr>
            <a:spLocks noChangeArrowheads="1"/>
          </p:cNvSpPr>
          <p:nvPr/>
        </p:nvSpPr>
        <p:spPr bwMode="auto">
          <a:xfrm>
            <a:off x="1424038" y="2054622"/>
            <a:ext cx="47625" cy="222250"/>
          </a:xfrm>
          <a:prstGeom prst="rect">
            <a:avLst/>
          </a:prstGeom>
          <a:solidFill>
            <a:srgbClr val="974706"/>
          </a:solidFill>
          <a:ln w="9525">
            <a:solidFill>
              <a:srgbClr val="974706"/>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55653" name="Rectangle 5"/>
          <p:cNvSpPr>
            <a:spLocks noChangeArrowheads="1"/>
          </p:cNvSpPr>
          <p:nvPr/>
        </p:nvSpPr>
        <p:spPr bwMode="auto">
          <a:xfrm>
            <a:off x="1547863" y="2054622"/>
            <a:ext cx="47625" cy="22225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55652" name="Rectangle 4"/>
          <p:cNvSpPr>
            <a:spLocks noChangeArrowheads="1"/>
          </p:cNvSpPr>
          <p:nvPr/>
        </p:nvSpPr>
        <p:spPr bwMode="auto">
          <a:xfrm>
            <a:off x="1674863" y="2054622"/>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55651" name="Rectangle 3"/>
          <p:cNvSpPr>
            <a:spLocks noChangeArrowheads="1"/>
          </p:cNvSpPr>
          <p:nvPr/>
        </p:nvSpPr>
        <p:spPr bwMode="auto">
          <a:xfrm>
            <a:off x="1962200" y="2054622"/>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55650" name="AutoShape 2"/>
          <p:cNvSpPr>
            <a:spLocks noChangeShapeType="1"/>
          </p:cNvSpPr>
          <p:nvPr/>
        </p:nvSpPr>
        <p:spPr bwMode="auto">
          <a:xfrm>
            <a:off x="2181275" y="2198638"/>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155649" name="AutoShape 1"/>
          <p:cNvSpPr>
            <a:spLocks noChangeShapeType="1"/>
          </p:cNvSpPr>
          <p:nvPr/>
        </p:nvSpPr>
        <p:spPr bwMode="auto">
          <a:xfrm>
            <a:off x="971600" y="2198638"/>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16" name="15 Rectángulo"/>
          <p:cNvSpPr/>
          <p:nvPr/>
        </p:nvSpPr>
        <p:spPr>
          <a:xfrm>
            <a:off x="337562" y="2276872"/>
            <a:ext cx="3658374" cy="1477328"/>
          </a:xfrm>
          <a:prstGeom prst="rect">
            <a:avLst/>
          </a:prstGeom>
        </p:spPr>
        <p:txBody>
          <a:bodyPr wrap="square">
            <a:spAutoFit/>
          </a:bodyPr>
          <a:lstStyle/>
          <a:p>
            <a:r>
              <a:rPr lang="es-ES" dirty="0" smtClean="0">
                <a:latin typeface="Arial" pitchFamily="34" charset="0"/>
                <a:ea typeface="Times New Roman" pitchFamily="18" charset="0"/>
                <a:cs typeface="Arial" pitchFamily="34" charset="0"/>
              </a:rPr>
              <a:t>Café, Negro, Rojo y Oro</a:t>
            </a:r>
          </a:p>
          <a:p>
            <a:r>
              <a:rPr lang="es-ES" dirty="0" smtClean="0">
                <a:latin typeface="Arial" pitchFamily="34" charset="0"/>
                <a:cs typeface="Arial" pitchFamily="34" charset="0"/>
              </a:rPr>
              <a:t>   1       0        00        5%        </a:t>
            </a:r>
          </a:p>
          <a:p>
            <a:r>
              <a:rPr lang="es-ES" dirty="0" smtClean="0">
                <a:latin typeface="Arial" pitchFamily="34" charset="0"/>
                <a:cs typeface="Arial" pitchFamily="34" charset="0"/>
              </a:rPr>
              <a:t>Valor de la resistencia</a:t>
            </a:r>
          </a:p>
          <a:p>
            <a:r>
              <a:rPr lang="es-ES" dirty="0" smtClean="0">
                <a:latin typeface="Arial" pitchFamily="34" charset="0"/>
                <a:cs typeface="Arial" pitchFamily="34" charset="0"/>
              </a:rPr>
              <a:t>1000 </a:t>
            </a:r>
            <a:r>
              <a:rPr lang="es-ES" dirty="0" smtClean="0">
                <a:latin typeface="Symbol" pitchFamily="18" charset="2"/>
                <a:cs typeface="Arial" pitchFamily="34" charset="0"/>
              </a:rPr>
              <a:t>W</a:t>
            </a:r>
            <a:r>
              <a:rPr lang="es-ES" dirty="0" smtClean="0">
                <a:latin typeface="Arial" pitchFamily="34" charset="0"/>
                <a:cs typeface="Arial" pitchFamily="34" charset="0"/>
              </a:rPr>
              <a:t> con una tolerancia del 5%</a:t>
            </a:r>
          </a:p>
          <a:p>
            <a:r>
              <a:rPr lang="es-ES" dirty="0" smtClean="0">
                <a:latin typeface="Arial" pitchFamily="34" charset="0"/>
                <a:cs typeface="Arial" pitchFamily="34" charset="0"/>
              </a:rPr>
              <a:t>1k</a:t>
            </a:r>
            <a:r>
              <a:rPr lang="es-ES" dirty="0" smtClean="0">
                <a:latin typeface="Symbol" pitchFamily="18" charset="2"/>
                <a:cs typeface="Arial" pitchFamily="34" charset="0"/>
              </a:rPr>
              <a:t> W </a:t>
            </a:r>
            <a:r>
              <a:rPr lang="es-ES" dirty="0" smtClean="0"/>
              <a:t>± 5%</a:t>
            </a:r>
            <a:endParaRPr lang="es-MX" dirty="0"/>
          </a:p>
        </p:txBody>
      </p:sp>
      <p:sp>
        <p:nvSpPr>
          <p:cNvPr id="18" name="AutoShape 7"/>
          <p:cNvSpPr>
            <a:spLocks noChangeArrowheads="1"/>
          </p:cNvSpPr>
          <p:nvPr/>
        </p:nvSpPr>
        <p:spPr bwMode="auto">
          <a:xfrm>
            <a:off x="1202085" y="4430886"/>
            <a:ext cx="930275" cy="222250"/>
          </a:xfrm>
          <a:prstGeom prst="roundRect">
            <a:avLst>
              <a:gd name="adj" fmla="val 3424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19" name="Rectangle 6"/>
          <p:cNvSpPr>
            <a:spLocks noChangeArrowheads="1"/>
          </p:cNvSpPr>
          <p:nvPr/>
        </p:nvSpPr>
        <p:spPr bwMode="auto">
          <a:xfrm>
            <a:off x="1375123" y="4430886"/>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0" name="Rectangle 5"/>
          <p:cNvSpPr>
            <a:spLocks noChangeArrowheads="1"/>
          </p:cNvSpPr>
          <p:nvPr/>
        </p:nvSpPr>
        <p:spPr bwMode="auto">
          <a:xfrm>
            <a:off x="1498948" y="4430886"/>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1" name="Rectangle 4"/>
          <p:cNvSpPr>
            <a:spLocks noChangeArrowheads="1"/>
          </p:cNvSpPr>
          <p:nvPr/>
        </p:nvSpPr>
        <p:spPr bwMode="auto">
          <a:xfrm>
            <a:off x="1625948" y="4430886"/>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2" name="Rectangle 3"/>
          <p:cNvSpPr>
            <a:spLocks noChangeArrowheads="1"/>
          </p:cNvSpPr>
          <p:nvPr/>
        </p:nvSpPr>
        <p:spPr bwMode="auto">
          <a:xfrm>
            <a:off x="1913285" y="4430886"/>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3" name="AutoShape 2"/>
          <p:cNvSpPr>
            <a:spLocks noChangeShapeType="1"/>
          </p:cNvSpPr>
          <p:nvPr/>
        </p:nvSpPr>
        <p:spPr bwMode="auto">
          <a:xfrm>
            <a:off x="2132360" y="4574902"/>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24" name="AutoShape 1"/>
          <p:cNvSpPr>
            <a:spLocks noChangeShapeType="1"/>
          </p:cNvSpPr>
          <p:nvPr/>
        </p:nvSpPr>
        <p:spPr bwMode="auto">
          <a:xfrm>
            <a:off x="922685" y="4574902"/>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25" name="24 Rectángulo"/>
          <p:cNvSpPr/>
          <p:nvPr/>
        </p:nvSpPr>
        <p:spPr>
          <a:xfrm>
            <a:off x="251520" y="4653136"/>
            <a:ext cx="3658374" cy="1477328"/>
          </a:xfrm>
          <a:prstGeom prst="rect">
            <a:avLst/>
          </a:prstGeom>
        </p:spPr>
        <p:txBody>
          <a:bodyPr wrap="square">
            <a:spAutoFit/>
          </a:bodyPr>
          <a:lstStyle/>
          <a:p>
            <a:r>
              <a:rPr lang="es-ES" dirty="0" smtClean="0">
                <a:latin typeface="Arial" pitchFamily="34" charset="0"/>
                <a:ea typeface="Times New Roman" pitchFamily="18" charset="0"/>
                <a:cs typeface="Arial" pitchFamily="34" charset="0"/>
              </a:rPr>
              <a:t>Rojo, Rojo, Rojo y Oro</a:t>
            </a:r>
          </a:p>
          <a:p>
            <a:r>
              <a:rPr lang="es-ES" dirty="0" smtClean="0">
                <a:latin typeface="Arial" pitchFamily="34" charset="0"/>
                <a:cs typeface="Arial" pitchFamily="34" charset="0"/>
              </a:rPr>
              <a:t>   2       2        00        5%        </a:t>
            </a:r>
          </a:p>
          <a:p>
            <a:r>
              <a:rPr lang="es-ES" dirty="0" smtClean="0">
                <a:latin typeface="Arial" pitchFamily="34" charset="0"/>
                <a:cs typeface="Arial" pitchFamily="34" charset="0"/>
              </a:rPr>
              <a:t>Valor de la resistencia</a:t>
            </a:r>
          </a:p>
          <a:p>
            <a:r>
              <a:rPr lang="es-ES" dirty="0" smtClean="0">
                <a:latin typeface="Arial" pitchFamily="34" charset="0"/>
                <a:cs typeface="Arial" pitchFamily="34" charset="0"/>
              </a:rPr>
              <a:t>2200 </a:t>
            </a:r>
            <a:r>
              <a:rPr lang="es-ES" dirty="0" smtClean="0">
                <a:latin typeface="Symbol" pitchFamily="18" charset="2"/>
                <a:cs typeface="Arial" pitchFamily="34" charset="0"/>
              </a:rPr>
              <a:t>W</a:t>
            </a:r>
            <a:r>
              <a:rPr lang="es-ES" dirty="0" smtClean="0">
                <a:latin typeface="Arial" pitchFamily="34" charset="0"/>
                <a:cs typeface="Arial" pitchFamily="34" charset="0"/>
              </a:rPr>
              <a:t> con una tolerancia del 5%</a:t>
            </a:r>
          </a:p>
          <a:p>
            <a:r>
              <a:rPr lang="es-ES" dirty="0" smtClean="0">
                <a:latin typeface="Arial" pitchFamily="34" charset="0"/>
                <a:cs typeface="Arial" pitchFamily="34" charset="0"/>
              </a:rPr>
              <a:t>2.2k</a:t>
            </a:r>
            <a:r>
              <a:rPr lang="es-ES" dirty="0" smtClean="0">
                <a:latin typeface="Symbol" pitchFamily="18" charset="2"/>
                <a:cs typeface="Arial" pitchFamily="34" charset="0"/>
              </a:rPr>
              <a:t> W </a:t>
            </a:r>
            <a:r>
              <a:rPr lang="es-ES" dirty="0" smtClean="0"/>
              <a:t>± 5%</a:t>
            </a:r>
            <a:endParaRPr lang="es-MX" dirty="0"/>
          </a:p>
        </p:txBody>
      </p:sp>
      <p:sp>
        <p:nvSpPr>
          <p:cNvPr id="26" name="AutoShape 7"/>
          <p:cNvSpPr>
            <a:spLocks noChangeArrowheads="1"/>
          </p:cNvSpPr>
          <p:nvPr/>
        </p:nvSpPr>
        <p:spPr bwMode="auto">
          <a:xfrm>
            <a:off x="5773470" y="2126630"/>
            <a:ext cx="930275" cy="222250"/>
          </a:xfrm>
          <a:prstGeom prst="roundRect">
            <a:avLst>
              <a:gd name="adj" fmla="val 3424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27" name="Rectangle 6"/>
          <p:cNvSpPr>
            <a:spLocks noChangeArrowheads="1"/>
          </p:cNvSpPr>
          <p:nvPr/>
        </p:nvSpPr>
        <p:spPr bwMode="auto">
          <a:xfrm>
            <a:off x="5946508" y="2126630"/>
            <a:ext cx="47625" cy="222250"/>
          </a:xfrm>
          <a:prstGeom prst="rect">
            <a:avLst/>
          </a:prstGeom>
          <a:solidFill>
            <a:schemeClr val="accent6"/>
          </a:solidFill>
          <a:ln w="9525">
            <a:solidFill>
              <a:schemeClr val="accent6"/>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8" name="Rectangle 5"/>
          <p:cNvSpPr>
            <a:spLocks noChangeArrowheads="1"/>
          </p:cNvSpPr>
          <p:nvPr/>
        </p:nvSpPr>
        <p:spPr bwMode="auto">
          <a:xfrm>
            <a:off x="6070333" y="2126630"/>
            <a:ext cx="47625" cy="222250"/>
          </a:xfrm>
          <a:prstGeom prst="rect">
            <a:avLst/>
          </a:prstGeom>
          <a:solidFill>
            <a:schemeClr val="accent6"/>
          </a:solidFill>
          <a:ln w="9525">
            <a:solidFill>
              <a:schemeClr val="accent6"/>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29" name="Rectangle 4"/>
          <p:cNvSpPr>
            <a:spLocks noChangeArrowheads="1"/>
          </p:cNvSpPr>
          <p:nvPr/>
        </p:nvSpPr>
        <p:spPr bwMode="auto">
          <a:xfrm>
            <a:off x="6197333" y="2126630"/>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30" name="Rectangle 3"/>
          <p:cNvSpPr>
            <a:spLocks noChangeArrowheads="1"/>
          </p:cNvSpPr>
          <p:nvPr/>
        </p:nvSpPr>
        <p:spPr bwMode="auto">
          <a:xfrm>
            <a:off x="6484670" y="2126630"/>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31" name="AutoShape 2"/>
          <p:cNvSpPr>
            <a:spLocks noChangeShapeType="1"/>
          </p:cNvSpPr>
          <p:nvPr/>
        </p:nvSpPr>
        <p:spPr bwMode="auto">
          <a:xfrm>
            <a:off x="6703745" y="2270646"/>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32" name="AutoShape 1"/>
          <p:cNvSpPr>
            <a:spLocks noChangeShapeType="1"/>
          </p:cNvSpPr>
          <p:nvPr/>
        </p:nvSpPr>
        <p:spPr bwMode="auto">
          <a:xfrm>
            <a:off x="5494070" y="2270646"/>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33" name="32 Rectángulo"/>
          <p:cNvSpPr/>
          <p:nvPr/>
        </p:nvSpPr>
        <p:spPr>
          <a:xfrm>
            <a:off x="4860032" y="2348880"/>
            <a:ext cx="3658374" cy="1477328"/>
          </a:xfrm>
          <a:prstGeom prst="rect">
            <a:avLst/>
          </a:prstGeom>
        </p:spPr>
        <p:txBody>
          <a:bodyPr wrap="square">
            <a:spAutoFit/>
          </a:bodyPr>
          <a:lstStyle/>
          <a:p>
            <a:r>
              <a:rPr lang="es-ES" dirty="0" smtClean="0">
                <a:latin typeface="Arial" pitchFamily="34" charset="0"/>
                <a:ea typeface="Times New Roman" pitchFamily="18" charset="0"/>
                <a:cs typeface="Arial" pitchFamily="34" charset="0"/>
              </a:rPr>
              <a:t>Naranja, Naranja, Rojo y Oro</a:t>
            </a:r>
          </a:p>
          <a:p>
            <a:r>
              <a:rPr lang="es-ES" dirty="0" smtClean="0">
                <a:latin typeface="Arial" pitchFamily="34" charset="0"/>
                <a:cs typeface="Arial" pitchFamily="34" charset="0"/>
              </a:rPr>
              <a:t>      3          3        00        5%        </a:t>
            </a:r>
          </a:p>
          <a:p>
            <a:r>
              <a:rPr lang="es-ES" dirty="0" smtClean="0">
                <a:latin typeface="Arial" pitchFamily="34" charset="0"/>
                <a:cs typeface="Arial" pitchFamily="34" charset="0"/>
              </a:rPr>
              <a:t>Valor de la resistencia</a:t>
            </a:r>
          </a:p>
          <a:p>
            <a:r>
              <a:rPr lang="es-ES" dirty="0" smtClean="0">
                <a:latin typeface="Arial" pitchFamily="34" charset="0"/>
                <a:cs typeface="Arial" pitchFamily="34" charset="0"/>
              </a:rPr>
              <a:t>3300 </a:t>
            </a:r>
            <a:r>
              <a:rPr lang="es-ES" dirty="0" smtClean="0">
                <a:latin typeface="Symbol" pitchFamily="18" charset="2"/>
                <a:cs typeface="Arial" pitchFamily="34" charset="0"/>
              </a:rPr>
              <a:t>W</a:t>
            </a:r>
            <a:r>
              <a:rPr lang="es-ES" dirty="0" smtClean="0">
                <a:latin typeface="Arial" pitchFamily="34" charset="0"/>
                <a:cs typeface="Arial" pitchFamily="34" charset="0"/>
              </a:rPr>
              <a:t> con una tolerancia del 5%</a:t>
            </a:r>
          </a:p>
          <a:p>
            <a:r>
              <a:rPr lang="es-ES" dirty="0" smtClean="0">
                <a:latin typeface="Arial" pitchFamily="34" charset="0"/>
                <a:cs typeface="Arial" pitchFamily="34" charset="0"/>
              </a:rPr>
              <a:t>3.3k</a:t>
            </a:r>
            <a:r>
              <a:rPr lang="es-ES" dirty="0" smtClean="0">
                <a:latin typeface="Symbol" pitchFamily="18" charset="2"/>
                <a:cs typeface="Arial" pitchFamily="34" charset="0"/>
              </a:rPr>
              <a:t> W </a:t>
            </a:r>
            <a:r>
              <a:rPr lang="es-ES" dirty="0" smtClean="0"/>
              <a:t>± 5%</a:t>
            </a:r>
            <a:endParaRPr lang="es-MX" dirty="0"/>
          </a:p>
        </p:txBody>
      </p:sp>
      <p:sp>
        <p:nvSpPr>
          <p:cNvPr id="42" name="AutoShape 7"/>
          <p:cNvSpPr>
            <a:spLocks noChangeArrowheads="1"/>
          </p:cNvSpPr>
          <p:nvPr/>
        </p:nvSpPr>
        <p:spPr bwMode="auto">
          <a:xfrm>
            <a:off x="5701462" y="4358878"/>
            <a:ext cx="930275" cy="222250"/>
          </a:xfrm>
          <a:prstGeom prst="roundRect">
            <a:avLst>
              <a:gd name="adj" fmla="val 3424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3" name="Rectangle 6"/>
          <p:cNvSpPr>
            <a:spLocks noChangeArrowheads="1"/>
          </p:cNvSpPr>
          <p:nvPr/>
        </p:nvSpPr>
        <p:spPr bwMode="auto">
          <a:xfrm>
            <a:off x="5874500" y="4358878"/>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4" name="Rectangle 5"/>
          <p:cNvSpPr>
            <a:spLocks noChangeArrowheads="1"/>
          </p:cNvSpPr>
          <p:nvPr/>
        </p:nvSpPr>
        <p:spPr bwMode="auto">
          <a:xfrm>
            <a:off x="5998325" y="4358878"/>
            <a:ext cx="47625" cy="222250"/>
          </a:xfrm>
          <a:prstGeom prst="rect">
            <a:avLst/>
          </a:prstGeom>
          <a:solidFill>
            <a:schemeClr val="accent4"/>
          </a:solidFill>
          <a:ln w="9525">
            <a:solidFill>
              <a:schemeClr val="accent4"/>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5" name="Rectangle 4"/>
          <p:cNvSpPr>
            <a:spLocks noChangeArrowheads="1"/>
          </p:cNvSpPr>
          <p:nvPr/>
        </p:nvSpPr>
        <p:spPr bwMode="auto">
          <a:xfrm>
            <a:off x="6125325" y="4358878"/>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6" name="Rectangle 3"/>
          <p:cNvSpPr>
            <a:spLocks noChangeArrowheads="1"/>
          </p:cNvSpPr>
          <p:nvPr/>
        </p:nvSpPr>
        <p:spPr bwMode="auto">
          <a:xfrm>
            <a:off x="6412662" y="4358878"/>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7" name="AutoShape 2"/>
          <p:cNvSpPr>
            <a:spLocks noChangeShapeType="1"/>
          </p:cNvSpPr>
          <p:nvPr/>
        </p:nvSpPr>
        <p:spPr bwMode="auto">
          <a:xfrm>
            <a:off x="6631737" y="4502894"/>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8" name="AutoShape 1"/>
          <p:cNvSpPr>
            <a:spLocks noChangeShapeType="1"/>
          </p:cNvSpPr>
          <p:nvPr/>
        </p:nvSpPr>
        <p:spPr bwMode="auto">
          <a:xfrm>
            <a:off x="5422062" y="4502894"/>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9" name="48 Rectángulo"/>
          <p:cNvSpPr/>
          <p:nvPr/>
        </p:nvSpPr>
        <p:spPr>
          <a:xfrm>
            <a:off x="4788024" y="4581128"/>
            <a:ext cx="3658374" cy="1477328"/>
          </a:xfrm>
          <a:prstGeom prst="rect">
            <a:avLst/>
          </a:prstGeom>
        </p:spPr>
        <p:txBody>
          <a:bodyPr wrap="square">
            <a:spAutoFit/>
          </a:bodyPr>
          <a:lstStyle/>
          <a:p>
            <a:r>
              <a:rPr lang="es-ES" dirty="0" smtClean="0">
                <a:latin typeface="Arial" pitchFamily="34" charset="0"/>
                <a:ea typeface="Times New Roman" pitchFamily="18" charset="0"/>
                <a:cs typeface="Arial" pitchFamily="34" charset="0"/>
              </a:rPr>
              <a:t>Amarillo, Violeta, Rojo y Oro</a:t>
            </a:r>
          </a:p>
          <a:p>
            <a:r>
              <a:rPr lang="es-ES" dirty="0" smtClean="0">
                <a:latin typeface="Arial" pitchFamily="34" charset="0"/>
                <a:cs typeface="Arial" pitchFamily="34" charset="0"/>
              </a:rPr>
              <a:t>      4          7        00        5%        </a:t>
            </a:r>
          </a:p>
          <a:p>
            <a:r>
              <a:rPr lang="es-ES" dirty="0" smtClean="0">
                <a:latin typeface="Arial" pitchFamily="34" charset="0"/>
                <a:cs typeface="Arial" pitchFamily="34" charset="0"/>
              </a:rPr>
              <a:t>Valor de la resistencia</a:t>
            </a:r>
          </a:p>
          <a:p>
            <a:r>
              <a:rPr lang="es-ES" dirty="0" smtClean="0">
                <a:latin typeface="Arial" pitchFamily="34" charset="0"/>
                <a:cs typeface="Arial" pitchFamily="34" charset="0"/>
              </a:rPr>
              <a:t>4700 </a:t>
            </a:r>
            <a:r>
              <a:rPr lang="es-ES" dirty="0" smtClean="0">
                <a:latin typeface="Symbol" pitchFamily="18" charset="2"/>
                <a:cs typeface="Arial" pitchFamily="34" charset="0"/>
              </a:rPr>
              <a:t>W</a:t>
            </a:r>
            <a:r>
              <a:rPr lang="es-ES" dirty="0" smtClean="0">
                <a:latin typeface="Arial" pitchFamily="34" charset="0"/>
                <a:cs typeface="Arial" pitchFamily="34" charset="0"/>
              </a:rPr>
              <a:t> con una tolerancia del 5%</a:t>
            </a:r>
          </a:p>
          <a:p>
            <a:r>
              <a:rPr lang="es-ES" smtClean="0">
                <a:latin typeface="Arial" pitchFamily="34" charset="0"/>
                <a:cs typeface="Arial" pitchFamily="34" charset="0"/>
              </a:rPr>
              <a:t>4.7k</a:t>
            </a:r>
            <a:r>
              <a:rPr lang="es-ES" smtClean="0">
                <a:latin typeface="Symbol" pitchFamily="18" charset="2"/>
                <a:cs typeface="Arial" pitchFamily="34" charset="0"/>
              </a:rPr>
              <a:t> </a:t>
            </a:r>
            <a:r>
              <a:rPr lang="es-ES" dirty="0" smtClean="0">
                <a:latin typeface="Symbol" pitchFamily="18" charset="2"/>
                <a:cs typeface="Arial" pitchFamily="34" charset="0"/>
              </a:rPr>
              <a:t>W </a:t>
            </a:r>
            <a:r>
              <a:rPr lang="es-ES" dirty="0" smtClean="0"/>
              <a:t>± 5%</a:t>
            </a:r>
            <a:endParaRPr lang="es-MX" dirty="0"/>
          </a:p>
        </p:txBody>
      </p:sp>
    </p:spTree>
    <p:extLst>
      <p:ext uri="{BB962C8B-B14F-4D97-AF65-F5344CB8AC3E}">
        <p14:creationId xmlns:p14="http://schemas.microsoft.com/office/powerpoint/2010/main" val="37836767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7776864" cy="504056"/>
          </a:xfrm>
        </p:spPr>
        <p:txBody>
          <a:bodyPr>
            <a:normAutofit fontScale="90000"/>
          </a:bodyPr>
          <a:lstStyle/>
          <a:p>
            <a:r>
              <a:rPr lang="es-MX" dirty="0" smtClean="0"/>
              <a:t>Resistencias comerciales</a:t>
            </a:r>
            <a:endParaRPr lang="es-MX" dirty="0">
              <a:latin typeface="Symbol" pitchFamily="18" charset="2"/>
            </a:endParaRPr>
          </a:p>
        </p:txBody>
      </p:sp>
      <p:graphicFrame>
        <p:nvGraphicFramePr>
          <p:cNvPr id="4" name="3 Marcador de contenido"/>
          <p:cNvGraphicFramePr>
            <a:graphicFrameLocks noGrp="1"/>
          </p:cNvGraphicFramePr>
          <p:nvPr>
            <p:ph idx="1"/>
          </p:nvPr>
        </p:nvGraphicFramePr>
        <p:xfrm>
          <a:off x="539552" y="1556792"/>
          <a:ext cx="7848872" cy="5026267"/>
        </p:xfrm>
        <a:graphic>
          <a:graphicData uri="http://schemas.openxmlformats.org/drawingml/2006/table">
            <a:tbl>
              <a:tblPr firstRow="1" bandRow="1">
                <a:tableStyleId>{5C22544A-7EE6-4342-B048-85BDC9FD1C3A}</a:tableStyleId>
              </a:tblPr>
              <a:tblGrid>
                <a:gridCol w="1681901"/>
                <a:gridCol w="2032297"/>
                <a:gridCol w="1962218"/>
                <a:gridCol w="2172456"/>
              </a:tblGrid>
              <a:tr h="582361">
                <a:tc>
                  <a:txBody>
                    <a:bodyPr/>
                    <a:lstStyle/>
                    <a:p>
                      <a:r>
                        <a:rPr lang="es-MX" dirty="0" smtClean="0"/>
                        <a:t>Valor en </a:t>
                      </a:r>
                      <a:r>
                        <a:rPr lang="es-MX" dirty="0" err="1" smtClean="0"/>
                        <a:t>ohms</a:t>
                      </a:r>
                      <a:endParaRPr lang="es-MX" dirty="0"/>
                    </a:p>
                  </a:txBody>
                  <a:tcPr/>
                </a:tc>
                <a:tc>
                  <a:txBody>
                    <a:bodyPr/>
                    <a:lstStyle/>
                    <a:p>
                      <a:r>
                        <a:rPr lang="es-MX" dirty="0" smtClean="0"/>
                        <a:t>Carbón</a:t>
                      </a:r>
                      <a:r>
                        <a:rPr lang="es-MX" baseline="0" dirty="0" smtClean="0"/>
                        <a:t> al 5%</a:t>
                      </a:r>
                    </a:p>
                    <a:p>
                      <a:r>
                        <a:rPr lang="es-MX" baseline="0" dirty="0" smtClean="0"/>
                        <a:t>  ¼ w    ½ w    1w</a:t>
                      </a:r>
                      <a:endParaRPr lang="es-MX" dirty="0"/>
                    </a:p>
                  </a:txBody>
                  <a:tcPr/>
                </a:tc>
                <a:tc>
                  <a:txBody>
                    <a:bodyPr/>
                    <a:lstStyle/>
                    <a:p>
                      <a:r>
                        <a:rPr lang="es-MX" dirty="0" smtClean="0"/>
                        <a:t>Alambre al 10%  </a:t>
                      </a:r>
                    </a:p>
                    <a:p>
                      <a:r>
                        <a:rPr lang="es-MX" dirty="0" smtClean="0"/>
                        <a:t>2w</a:t>
                      </a:r>
                      <a:r>
                        <a:rPr lang="es-MX" baseline="0" dirty="0" smtClean="0"/>
                        <a:t>  5w   10w  25w</a:t>
                      </a:r>
                      <a:endParaRPr lang="es-MX" dirty="0"/>
                    </a:p>
                  </a:txBody>
                  <a:tcPr/>
                </a:tc>
                <a:tc>
                  <a:txBody>
                    <a:bodyPr/>
                    <a:lstStyle/>
                    <a:p>
                      <a:r>
                        <a:rPr lang="es-MX" dirty="0" smtClean="0"/>
                        <a:t>película</a:t>
                      </a:r>
                      <a:r>
                        <a:rPr lang="es-MX" baseline="0" dirty="0" smtClean="0"/>
                        <a:t> metálica 1% </a:t>
                      </a:r>
                    </a:p>
                    <a:p>
                      <a:r>
                        <a:rPr lang="es-MX" baseline="0" dirty="0" smtClean="0"/>
                        <a:t>             ¼ w       </a:t>
                      </a:r>
                      <a:endParaRPr lang="es-MX" dirty="0"/>
                    </a:p>
                  </a:txBody>
                  <a:tcPr/>
                </a:tc>
              </a:tr>
              <a:tr h="337399">
                <a:tc>
                  <a:txBody>
                    <a:bodyPr/>
                    <a:lstStyle/>
                    <a:p>
                      <a:r>
                        <a:rPr lang="es-MX" sz="1600" dirty="0" smtClean="0"/>
                        <a:t>1</a:t>
                      </a:r>
                      <a:endParaRPr lang="es-MX" sz="1600" dirty="0"/>
                    </a:p>
                  </a:txBody>
                  <a:tcPr/>
                </a:tc>
                <a:tc>
                  <a:txBody>
                    <a:bodyPr/>
                    <a:lstStyle/>
                    <a:p>
                      <a:r>
                        <a:rPr lang="es-MX" sz="1600" dirty="0" smtClean="0"/>
                        <a:t>x             </a:t>
                      </a:r>
                      <a:r>
                        <a:rPr lang="es-MX" sz="1600" dirty="0" err="1" smtClean="0"/>
                        <a:t>x</a:t>
                      </a:r>
                      <a:r>
                        <a:rPr lang="es-MX" sz="1600" dirty="0" smtClean="0"/>
                        <a:t>         </a:t>
                      </a:r>
                      <a:r>
                        <a:rPr lang="es-MX" sz="1600" dirty="0" err="1" smtClean="0"/>
                        <a:t>x</a:t>
                      </a:r>
                      <a:endParaRPr lang="es-MX" sz="1600" dirty="0"/>
                    </a:p>
                  </a:txBody>
                  <a:tcPr/>
                </a:tc>
                <a:tc>
                  <a:txBody>
                    <a:bodyPr/>
                    <a:lstStyle/>
                    <a:p>
                      <a:r>
                        <a:rPr lang="es-MX" sz="1600" dirty="0" smtClean="0"/>
                        <a:t>         x       </a:t>
                      </a:r>
                      <a:r>
                        <a:rPr lang="es-MX" sz="1600" dirty="0" err="1" smtClean="0"/>
                        <a:t>x</a:t>
                      </a:r>
                      <a:endParaRPr lang="es-MX" sz="1600" dirty="0"/>
                    </a:p>
                  </a:txBody>
                  <a:tcPr/>
                </a:tc>
                <a:tc>
                  <a:txBody>
                    <a:bodyPr/>
                    <a:lstStyle/>
                    <a:p>
                      <a:endParaRPr lang="es-MX" sz="1600"/>
                    </a:p>
                  </a:txBody>
                  <a:tcPr/>
                </a:tc>
              </a:tr>
              <a:tr h="337399">
                <a:tc>
                  <a:txBody>
                    <a:bodyPr/>
                    <a:lstStyle/>
                    <a:p>
                      <a:r>
                        <a:rPr lang="es-MX" sz="1600" dirty="0" smtClean="0"/>
                        <a:t>1.2</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               x         </a:t>
                      </a:r>
                      <a:r>
                        <a:rPr lang="es-MX" sz="1600" dirty="0" err="1" smtClean="0"/>
                        <a:t>x</a:t>
                      </a:r>
                      <a:endParaRPr lang="es-MX" sz="1600" dirty="0" smtClean="0"/>
                    </a:p>
                  </a:txBody>
                  <a:tcPr/>
                </a:tc>
                <a:tc>
                  <a:txBody>
                    <a:bodyPr/>
                    <a:lstStyle/>
                    <a:p>
                      <a:endParaRPr lang="es-MX" sz="1600"/>
                    </a:p>
                  </a:txBody>
                  <a:tcPr/>
                </a:tc>
                <a:tc>
                  <a:txBody>
                    <a:bodyPr/>
                    <a:lstStyle/>
                    <a:p>
                      <a:endParaRPr lang="es-MX" sz="1600"/>
                    </a:p>
                  </a:txBody>
                  <a:tcPr/>
                </a:tc>
              </a:tr>
              <a:tr h="337399">
                <a:tc>
                  <a:txBody>
                    <a:bodyPr/>
                    <a:lstStyle/>
                    <a:p>
                      <a:r>
                        <a:rPr lang="es-MX" sz="1600" dirty="0" smtClean="0"/>
                        <a:t>1.5</a:t>
                      </a:r>
                      <a:endParaRPr lang="es-MX" sz="1600" dirty="0"/>
                    </a:p>
                  </a:txBody>
                  <a:tcPr/>
                </a:tc>
                <a:tc>
                  <a:txBody>
                    <a:bodyPr/>
                    <a:lstStyle/>
                    <a:p>
                      <a:r>
                        <a:rPr lang="es-MX" sz="1600" dirty="0" smtClean="0"/>
                        <a:t>               x         </a:t>
                      </a:r>
                      <a:r>
                        <a:rPr lang="es-MX" sz="1600" dirty="0" err="1" smtClean="0"/>
                        <a:t>x</a:t>
                      </a:r>
                      <a:r>
                        <a:rPr lang="es-MX" sz="1600" dirty="0" smtClean="0"/>
                        <a:t>  </a:t>
                      </a:r>
                      <a:endParaRPr lang="es-MX" sz="1600" dirty="0"/>
                    </a:p>
                  </a:txBody>
                  <a:tcPr/>
                </a:tc>
                <a:tc>
                  <a:txBody>
                    <a:bodyPr/>
                    <a:lstStyle/>
                    <a:p>
                      <a:endParaRPr lang="es-MX" sz="1600" dirty="0"/>
                    </a:p>
                  </a:txBody>
                  <a:tcPr/>
                </a:tc>
                <a:tc>
                  <a:txBody>
                    <a:bodyPr/>
                    <a:lstStyle/>
                    <a:p>
                      <a:endParaRPr lang="es-MX" sz="1600" dirty="0"/>
                    </a:p>
                  </a:txBody>
                  <a:tcPr/>
                </a:tc>
              </a:tr>
              <a:tr h="337399">
                <a:tc>
                  <a:txBody>
                    <a:bodyPr/>
                    <a:lstStyle/>
                    <a:p>
                      <a:r>
                        <a:rPr lang="es-MX" sz="1600" dirty="0" smtClean="0"/>
                        <a:t>1.8</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               x         </a:t>
                      </a:r>
                      <a:r>
                        <a:rPr lang="es-MX" sz="1600" dirty="0" err="1" smtClean="0"/>
                        <a:t>x</a:t>
                      </a:r>
                      <a:endParaRPr lang="es-MX" sz="1600" dirty="0" smtClean="0"/>
                    </a:p>
                  </a:txBody>
                  <a:tcPr/>
                </a:tc>
                <a:tc>
                  <a:txBody>
                    <a:bodyPr/>
                    <a:lstStyle/>
                    <a:p>
                      <a:endParaRPr lang="es-MX" sz="1600" dirty="0"/>
                    </a:p>
                  </a:txBody>
                  <a:tcPr/>
                </a:tc>
                <a:tc>
                  <a:txBody>
                    <a:bodyPr/>
                    <a:lstStyle/>
                    <a:p>
                      <a:endParaRPr lang="es-MX" sz="1600" dirty="0"/>
                    </a:p>
                  </a:txBody>
                  <a:tcPr/>
                </a:tc>
              </a:tr>
              <a:tr h="337399">
                <a:tc>
                  <a:txBody>
                    <a:bodyPr/>
                    <a:lstStyle/>
                    <a:p>
                      <a:r>
                        <a:rPr lang="es-MX" sz="1600" dirty="0" smtClean="0"/>
                        <a:t>2.2</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x             </a:t>
                      </a:r>
                      <a:r>
                        <a:rPr lang="es-MX" sz="1600" dirty="0" err="1" smtClean="0"/>
                        <a:t>x</a:t>
                      </a:r>
                      <a:r>
                        <a:rPr lang="es-MX" sz="1600" dirty="0" smtClean="0"/>
                        <a:t>         </a:t>
                      </a:r>
                      <a:r>
                        <a:rPr lang="es-MX" sz="1600" dirty="0" err="1" smtClean="0"/>
                        <a:t>x</a:t>
                      </a:r>
                      <a:endParaRPr lang="es-MX" sz="1600" dirty="0" smtClean="0"/>
                    </a:p>
                  </a:txBody>
                  <a:tcPr/>
                </a:tc>
                <a:tc>
                  <a:txBody>
                    <a:bodyPr/>
                    <a:lstStyle/>
                    <a:p>
                      <a:r>
                        <a:rPr lang="es-MX" sz="1600" dirty="0" smtClean="0"/>
                        <a:t>         x       </a:t>
                      </a:r>
                      <a:r>
                        <a:rPr lang="es-MX" sz="1600" dirty="0" err="1" smtClean="0"/>
                        <a:t>x</a:t>
                      </a:r>
                      <a:endParaRPr lang="es-MX" sz="1600" dirty="0"/>
                    </a:p>
                  </a:txBody>
                  <a:tcPr/>
                </a:tc>
                <a:tc>
                  <a:txBody>
                    <a:bodyPr/>
                    <a:lstStyle/>
                    <a:p>
                      <a:endParaRPr lang="es-MX" sz="1600" dirty="0"/>
                    </a:p>
                  </a:txBody>
                  <a:tcPr/>
                </a:tc>
              </a:tr>
              <a:tr h="337399">
                <a:tc>
                  <a:txBody>
                    <a:bodyPr/>
                    <a:lstStyle/>
                    <a:p>
                      <a:r>
                        <a:rPr lang="es-MX" sz="1600" dirty="0" smtClean="0"/>
                        <a:t>2.7</a:t>
                      </a:r>
                      <a:endParaRPr lang="es-MX" sz="1600" dirty="0"/>
                    </a:p>
                  </a:txBody>
                  <a:tcPr/>
                </a:tc>
                <a:tc>
                  <a:txBody>
                    <a:bodyPr/>
                    <a:lstStyle/>
                    <a:p>
                      <a:r>
                        <a:rPr lang="es-MX" sz="1600" dirty="0" smtClean="0"/>
                        <a:t>               x         </a:t>
                      </a:r>
                      <a:r>
                        <a:rPr lang="es-MX" sz="1600" dirty="0" err="1" smtClean="0"/>
                        <a:t>x</a:t>
                      </a:r>
                      <a:endParaRPr lang="es-MX" sz="1600" dirty="0"/>
                    </a:p>
                  </a:txBody>
                  <a:tcPr/>
                </a:tc>
                <a:tc>
                  <a:txBody>
                    <a:bodyPr/>
                    <a:lstStyle/>
                    <a:p>
                      <a:endParaRPr lang="es-MX" sz="1600" dirty="0"/>
                    </a:p>
                  </a:txBody>
                  <a:tcPr/>
                </a:tc>
                <a:tc>
                  <a:txBody>
                    <a:bodyPr/>
                    <a:lstStyle/>
                    <a:p>
                      <a:endParaRPr lang="es-MX" sz="1600" dirty="0"/>
                    </a:p>
                  </a:txBody>
                  <a:tcPr/>
                </a:tc>
              </a:tr>
              <a:tr h="337399">
                <a:tc>
                  <a:txBody>
                    <a:bodyPr/>
                    <a:lstStyle/>
                    <a:p>
                      <a:r>
                        <a:rPr lang="es-MX" sz="1600" dirty="0" smtClean="0"/>
                        <a:t>3.3</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x             </a:t>
                      </a:r>
                      <a:r>
                        <a:rPr lang="es-MX" sz="1600" dirty="0" err="1" smtClean="0"/>
                        <a:t>x</a:t>
                      </a:r>
                      <a:r>
                        <a:rPr lang="es-MX" sz="1600" dirty="0" smtClean="0"/>
                        <a:t>         </a:t>
                      </a:r>
                      <a:r>
                        <a:rPr lang="es-MX" sz="1600" dirty="0" err="1" smtClean="0"/>
                        <a:t>x</a:t>
                      </a:r>
                      <a:endParaRPr lang="es-MX" sz="1600" dirty="0" smtClean="0"/>
                    </a:p>
                  </a:txBody>
                  <a:tcPr/>
                </a:tc>
                <a:tc>
                  <a:txBody>
                    <a:bodyPr/>
                    <a:lstStyle/>
                    <a:p>
                      <a:r>
                        <a:rPr lang="es-MX" sz="1600" dirty="0" smtClean="0"/>
                        <a:t>         x       </a:t>
                      </a:r>
                      <a:r>
                        <a:rPr lang="es-MX" sz="1600" dirty="0" err="1" smtClean="0"/>
                        <a:t>x</a:t>
                      </a:r>
                      <a:endParaRPr lang="es-MX" sz="1600" dirty="0"/>
                    </a:p>
                  </a:txBody>
                  <a:tcPr/>
                </a:tc>
                <a:tc>
                  <a:txBody>
                    <a:bodyPr/>
                    <a:lstStyle/>
                    <a:p>
                      <a:endParaRPr lang="es-MX" sz="1600" dirty="0"/>
                    </a:p>
                  </a:txBody>
                  <a:tcPr/>
                </a:tc>
              </a:tr>
              <a:tr h="337399">
                <a:tc>
                  <a:txBody>
                    <a:bodyPr/>
                    <a:lstStyle/>
                    <a:p>
                      <a:r>
                        <a:rPr lang="es-MX" sz="1600" dirty="0" smtClean="0"/>
                        <a:t>3.9</a:t>
                      </a:r>
                      <a:endParaRPr lang="es-MX" sz="1600" dirty="0"/>
                    </a:p>
                  </a:txBody>
                  <a:tcPr/>
                </a:tc>
                <a:tc>
                  <a:txBody>
                    <a:bodyPr/>
                    <a:lstStyle/>
                    <a:p>
                      <a:r>
                        <a:rPr lang="es-MX" sz="1600" dirty="0" smtClean="0"/>
                        <a:t>               x         </a:t>
                      </a:r>
                      <a:r>
                        <a:rPr lang="es-MX" sz="1600" dirty="0" err="1" smtClean="0"/>
                        <a:t>x</a:t>
                      </a:r>
                      <a:endParaRPr lang="es-MX" sz="1600" dirty="0"/>
                    </a:p>
                  </a:txBody>
                  <a:tcPr/>
                </a:tc>
                <a:tc>
                  <a:txBody>
                    <a:bodyPr/>
                    <a:lstStyle/>
                    <a:p>
                      <a:r>
                        <a:rPr lang="es-MX" sz="1600" dirty="0" smtClean="0"/>
                        <a:t>        </a:t>
                      </a:r>
                      <a:endParaRPr lang="es-MX" sz="1600" dirty="0"/>
                    </a:p>
                  </a:txBody>
                  <a:tcPr/>
                </a:tc>
                <a:tc>
                  <a:txBody>
                    <a:bodyPr/>
                    <a:lstStyle/>
                    <a:p>
                      <a:endParaRPr lang="es-MX" sz="1600" dirty="0"/>
                    </a:p>
                  </a:txBody>
                  <a:tcPr/>
                </a:tc>
              </a:tr>
              <a:tr h="337399">
                <a:tc>
                  <a:txBody>
                    <a:bodyPr/>
                    <a:lstStyle/>
                    <a:p>
                      <a:r>
                        <a:rPr lang="es-MX" sz="1600" dirty="0" smtClean="0"/>
                        <a:t>4.7</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x             </a:t>
                      </a:r>
                      <a:r>
                        <a:rPr lang="es-MX" sz="1600" dirty="0" err="1" smtClean="0"/>
                        <a:t>x</a:t>
                      </a:r>
                      <a:r>
                        <a:rPr lang="es-MX" sz="1600" dirty="0" smtClean="0"/>
                        <a:t>         </a:t>
                      </a:r>
                      <a:r>
                        <a:rPr lang="es-MX" sz="1600" dirty="0" err="1" smtClean="0"/>
                        <a:t>x</a:t>
                      </a:r>
                      <a:endParaRPr lang="es-MX" sz="1600" dirty="0" smtClean="0"/>
                    </a:p>
                  </a:txBody>
                  <a:tcPr/>
                </a:tc>
                <a:tc>
                  <a:txBody>
                    <a:bodyPr/>
                    <a:lstStyle/>
                    <a:p>
                      <a:r>
                        <a:rPr lang="es-MX" sz="1600" dirty="0" smtClean="0"/>
                        <a:t>         x                   </a:t>
                      </a:r>
                      <a:r>
                        <a:rPr lang="es-MX" sz="1600" dirty="0" err="1" smtClean="0"/>
                        <a:t>x</a:t>
                      </a:r>
                      <a:endParaRPr lang="es-MX" sz="1600" dirty="0"/>
                    </a:p>
                  </a:txBody>
                  <a:tcPr/>
                </a:tc>
                <a:tc>
                  <a:txBody>
                    <a:bodyPr/>
                    <a:lstStyle/>
                    <a:p>
                      <a:endParaRPr lang="es-MX" sz="1600" dirty="0"/>
                    </a:p>
                  </a:txBody>
                  <a:tcPr/>
                </a:tc>
              </a:tr>
              <a:tr h="337399">
                <a:tc>
                  <a:txBody>
                    <a:bodyPr/>
                    <a:lstStyle/>
                    <a:p>
                      <a:r>
                        <a:rPr lang="es-MX" sz="1600" dirty="0" smtClean="0"/>
                        <a:t>5.6</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x             </a:t>
                      </a:r>
                      <a:r>
                        <a:rPr lang="es-MX" sz="1600" dirty="0" err="1" smtClean="0"/>
                        <a:t>x</a:t>
                      </a:r>
                      <a:r>
                        <a:rPr lang="es-MX" sz="1600" dirty="0" smtClean="0"/>
                        <a:t>         </a:t>
                      </a:r>
                      <a:r>
                        <a:rPr lang="es-MX" sz="1600" dirty="0" err="1" smtClean="0"/>
                        <a:t>x</a:t>
                      </a:r>
                      <a:endParaRPr lang="es-MX" sz="1600" dirty="0" smtClean="0"/>
                    </a:p>
                  </a:txBody>
                  <a:tcPr/>
                </a:tc>
                <a:tc>
                  <a:txBody>
                    <a:bodyPr/>
                    <a:lstStyle/>
                    <a:p>
                      <a:r>
                        <a:rPr lang="es-MX" sz="1600" dirty="0" smtClean="0"/>
                        <a:t> x      </a:t>
                      </a:r>
                      <a:r>
                        <a:rPr lang="es-MX" sz="1600" dirty="0" err="1" smtClean="0"/>
                        <a:t>x</a:t>
                      </a:r>
                      <a:r>
                        <a:rPr lang="es-MX" sz="1600" dirty="0" smtClean="0"/>
                        <a:t>     </a:t>
                      </a:r>
                      <a:endParaRPr lang="es-MX" sz="1600" dirty="0"/>
                    </a:p>
                  </a:txBody>
                  <a:tcPr/>
                </a:tc>
                <a:tc>
                  <a:txBody>
                    <a:bodyPr/>
                    <a:lstStyle/>
                    <a:p>
                      <a:endParaRPr lang="es-MX" sz="1600" dirty="0"/>
                    </a:p>
                  </a:txBody>
                  <a:tcPr/>
                </a:tc>
              </a:tr>
              <a:tr h="337399">
                <a:tc>
                  <a:txBody>
                    <a:bodyPr/>
                    <a:lstStyle/>
                    <a:p>
                      <a:r>
                        <a:rPr lang="es-MX" sz="1600" dirty="0" smtClean="0"/>
                        <a:t>6.8</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x             </a:t>
                      </a:r>
                      <a:r>
                        <a:rPr lang="es-MX" sz="1600" dirty="0" err="1" smtClean="0"/>
                        <a:t>x</a:t>
                      </a:r>
                      <a:r>
                        <a:rPr lang="es-MX" sz="1600" dirty="0" smtClean="0"/>
                        <a:t>         </a:t>
                      </a:r>
                      <a:r>
                        <a:rPr lang="es-MX" sz="1600" dirty="0" err="1" smtClean="0"/>
                        <a:t>x</a:t>
                      </a:r>
                      <a:endParaRPr lang="es-MX" sz="1600" dirty="0" smtClean="0"/>
                    </a:p>
                  </a:txBody>
                  <a:tcPr/>
                </a:tc>
                <a:tc>
                  <a:txBody>
                    <a:bodyPr/>
                    <a:lstStyle/>
                    <a:p>
                      <a:r>
                        <a:rPr lang="es-MX" sz="1600" dirty="0" smtClean="0"/>
                        <a:t>         </a:t>
                      </a:r>
                      <a:endParaRPr lang="es-MX" sz="1600" dirty="0"/>
                    </a:p>
                  </a:txBody>
                  <a:tcPr/>
                </a:tc>
                <a:tc>
                  <a:txBody>
                    <a:bodyPr/>
                    <a:lstStyle/>
                    <a:p>
                      <a:endParaRPr lang="es-MX" sz="1600" dirty="0"/>
                    </a:p>
                  </a:txBody>
                  <a:tcPr/>
                </a:tc>
              </a:tr>
              <a:tr h="337399">
                <a:tc>
                  <a:txBody>
                    <a:bodyPr/>
                    <a:lstStyle/>
                    <a:p>
                      <a:r>
                        <a:rPr lang="es-MX" sz="1600" dirty="0" smtClean="0"/>
                        <a:t>8.2</a:t>
                      </a:r>
                      <a:endParaRPr lang="es-MX" sz="1600" dirty="0"/>
                    </a:p>
                  </a:txBody>
                  <a:tcPr/>
                </a:tc>
                <a:tc>
                  <a:txBody>
                    <a:bodyPr/>
                    <a:lstStyle/>
                    <a:p>
                      <a:r>
                        <a:rPr lang="es-MX" sz="1600" dirty="0" smtClean="0"/>
                        <a:t>               x         </a:t>
                      </a:r>
                      <a:r>
                        <a:rPr lang="es-MX" sz="1600" dirty="0" err="1" smtClean="0"/>
                        <a:t>x</a:t>
                      </a:r>
                      <a:endParaRPr lang="es-MX" sz="1600" dirty="0"/>
                    </a:p>
                  </a:txBody>
                  <a:tcPr/>
                </a:tc>
                <a:tc>
                  <a:txBody>
                    <a:bodyPr/>
                    <a:lstStyle/>
                    <a:p>
                      <a:endParaRPr lang="es-MX" sz="1600" dirty="0"/>
                    </a:p>
                  </a:txBody>
                  <a:tcPr/>
                </a:tc>
                <a:tc>
                  <a:txBody>
                    <a:bodyPr/>
                    <a:lstStyle/>
                    <a:p>
                      <a:endParaRPr lang="es-MX" sz="1600" dirty="0"/>
                    </a:p>
                  </a:txBody>
                  <a:tcPr/>
                </a:tc>
              </a:tr>
              <a:tr h="337399">
                <a:tc>
                  <a:txBody>
                    <a:bodyPr/>
                    <a:lstStyle/>
                    <a:p>
                      <a:r>
                        <a:rPr lang="es-MX" sz="1600" dirty="0" smtClean="0"/>
                        <a:t>10</a:t>
                      </a:r>
                      <a:endParaRPr lang="es-MX" sz="1600" dirty="0"/>
                    </a:p>
                  </a:txBody>
                  <a:tcPr/>
                </a:tc>
                <a:tc>
                  <a:txBody>
                    <a:bodyPr/>
                    <a:lstStyle/>
                    <a:p>
                      <a:r>
                        <a:rPr lang="es-MX" sz="1600" dirty="0" smtClean="0"/>
                        <a:t>x             </a:t>
                      </a:r>
                      <a:r>
                        <a:rPr lang="es-MX" sz="1600" dirty="0" err="1" smtClean="0"/>
                        <a:t>x</a:t>
                      </a:r>
                      <a:r>
                        <a:rPr lang="es-MX" sz="1600" dirty="0" smtClean="0"/>
                        <a:t>         </a:t>
                      </a:r>
                      <a:r>
                        <a:rPr lang="es-MX" sz="1600" dirty="0" err="1" smtClean="0"/>
                        <a:t>x</a:t>
                      </a:r>
                      <a:endParaRPr lang="es-MX" sz="1600" dirty="0"/>
                    </a:p>
                  </a:txBody>
                  <a:tcPr/>
                </a:tc>
                <a:tc>
                  <a:txBody>
                    <a:bodyPr/>
                    <a:lstStyle/>
                    <a:p>
                      <a:r>
                        <a:rPr lang="es-MX" sz="1600" dirty="0" smtClean="0"/>
                        <a:t> x       </a:t>
                      </a:r>
                      <a:r>
                        <a:rPr lang="es-MX" sz="1600" dirty="0" err="1" smtClean="0"/>
                        <a:t>x</a:t>
                      </a:r>
                      <a:r>
                        <a:rPr lang="es-MX" sz="1600" dirty="0" smtClean="0"/>
                        <a:t>            </a:t>
                      </a:r>
                      <a:r>
                        <a:rPr lang="es-MX" sz="1600" dirty="0" err="1" smtClean="0"/>
                        <a:t>x</a:t>
                      </a:r>
                      <a:r>
                        <a:rPr lang="es-MX" sz="1600" dirty="0" smtClean="0"/>
                        <a:t>      </a:t>
                      </a:r>
                      <a:r>
                        <a:rPr lang="es-MX" sz="1600" dirty="0" err="1" smtClean="0"/>
                        <a:t>x</a:t>
                      </a:r>
                      <a:endParaRPr lang="es-MX" sz="1600" dirty="0"/>
                    </a:p>
                  </a:txBody>
                  <a:tcPr/>
                </a:tc>
                <a:tc>
                  <a:txBody>
                    <a:bodyPr/>
                    <a:lstStyle/>
                    <a:p>
                      <a:r>
                        <a:rPr lang="es-MX" sz="1600" dirty="0" smtClean="0"/>
                        <a:t>                x</a:t>
                      </a:r>
                      <a:endParaRPr lang="es-MX" sz="1600" dirty="0"/>
                    </a:p>
                  </a:txBody>
                  <a:tcPr/>
                </a:tc>
              </a:tr>
            </a:tbl>
          </a:graphicData>
        </a:graphic>
      </p:graphicFrame>
      <p:sp>
        <p:nvSpPr>
          <p:cNvPr id="5" name="2 Marcador de contenido"/>
          <p:cNvSpPr txBox="1">
            <a:spLocks/>
          </p:cNvSpPr>
          <p:nvPr/>
        </p:nvSpPr>
        <p:spPr>
          <a:xfrm>
            <a:off x="395536" y="692696"/>
            <a:ext cx="8280920" cy="792088"/>
          </a:xfrm>
          <a:prstGeom prst="rect">
            <a:avLst/>
          </a:prstGeom>
        </p:spPr>
        <p:txBody>
          <a:bodyPr vert="horz" lIns="91440" tIns="45720" rIns="91440" bIns="45720" rtlCol="0">
            <a:noAutofit/>
          </a:bodyPr>
          <a:lstStyle/>
          <a:p>
            <a:pPr lvl="0">
              <a:spcBef>
                <a:spcPct val="20000"/>
              </a:spcBef>
              <a:defRPr/>
            </a:pPr>
            <a:r>
              <a:rPr lang="es-ES" sz="2400" dirty="0" smtClean="0">
                <a:latin typeface="Arial" pitchFamily="34" charset="0"/>
                <a:ea typeface="Times New Roman" pitchFamily="18" charset="0"/>
                <a:cs typeface="Arial" pitchFamily="34" charset="0"/>
              </a:rPr>
              <a:t>La siguiente tabla muestra una lista de las resistencias comerciales de </a:t>
            </a:r>
            <a:r>
              <a:rPr lang="es-MX" sz="2400" dirty="0" smtClean="0"/>
              <a:t>1</a:t>
            </a:r>
            <a:r>
              <a:rPr lang="es-MX" sz="2400" dirty="0" smtClean="0">
                <a:latin typeface="Symbol" pitchFamily="18" charset="2"/>
              </a:rPr>
              <a:t>W</a:t>
            </a:r>
            <a:r>
              <a:rPr lang="es-MX" sz="2400" dirty="0" smtClean="0"/>
              <a:t> a 10</a:t>
            </a:r>
            <a:r>
              <a:rPr lang="es-MX" sz="2400" dirty="0" smtClean="0">
                <a:latin typeface="Symbol" pitchFamily="18" charset="2"/>
              </a:rPr>
              <a:t>W</a:t>
            </a: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1590517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7776864" cy="504056"/>
          </a:xfrm>
        </p:spPr>
        <p:txBody>
          <a:bodyPr>
            <a:normAutofit fontScale="90000"/>
          </a:bodyPr>
          <a:lstStyle/>
          <a:p>
            <a:r>
              <a:rPr lang="es-MX" dirty="0" smtClean="0"/>
              <a:t>Resistencias comerciales</a:t>
            </a:r>
            <a:endParaRPr lang="es-MX" dirty="0">
              <a:latin typeface="Symbol" pitchFamily="18" charset="2"/>
            </a:endParaRPr>
          </a:p>
        </p:txBody>
      </p:sp>
      <p:graphicFrame>
        <p:nvGraphicFramePr>
          <p:cNvPr id="4" name="3 Marcador de contenido"/>
          <p:cNvGraphicFramePr>
            <a:graphicFrameLocks noGrp="1"/>
          </p:cNvGraphicFramePr>
          <p:nvPr>
            <p:ph idx="1"/>
          </p:nvPr>
        </p:nvGraphicFramePr>
        <p:xfrm>
          <a:off x="899592" y="1484784"/>
          <a:ext cx="4900932" cy="4751947"/>
        </p:xfrm>
        <a:graphic>
          <a:graphicData uri="http://schemas.openxmlformats.org/drawingml/2006/table">
            <a:tbl>
              <a:tblPr firstRow="1" bandRow="1">
                <a:tableStyleId>{5C22544A-7EE6-4342-B048-85BDC9FD1C3A}</a:tableStyleId>
              </a:tblPr>
              <a:tblGrid>
                <a:gridCol w="486093"/>
                <a:gridCol w="644843"/>
                <a:gridCol w="687705"/>
                <a:gridCol w="876618"/>
                <a:gridCol w="1044893"/>
                <a:gridCol w="1160780"/>
              </a:tblGrid>
              <a:tr h="360040">
                <a:tc>
                  <a:txBody>
                    <a:bodyPr/>
                    <a:lstStyle/>
                    <a:p>
                      <a:r>
                        <a:rPr lang="es-MX" dirty="0" smtClean="0"/>
                        <a:t>R</a:t>
                      </a:r>
                      <a:endParaRPr lang="es-MX" dirty="0"/>
                    </a:p>
                  </a:txBody>
                  <a:tcPr/>
                </a:tc>
                <a:tc>
                  <a:txBody>
                    <a:bodyPr/>
                    <a:lstStyle/>
                    <a:p>
                      <a:r>
                        <a:rPr lang="es-MX" dirty="0" smtClean="0"/>
                        <a:t>X 10</a:t>
                      </a:r>
                      <a:endParaRPr lang="es-MX" dirty="0"/>
                    </a:p>
                  </a:txBody>
                  <a:tcPr/>
                </a:tc>
                <a:tc>
                  <a:txBody>
                    <a:bodyPr/>
                    <a:lstStyle/>
                    <a:p>
                      <a:r>
                        <a:rPr lang="es-MX" dirty="0" smtClean="0"/>
                        <a:t>x100</a:t>
                      </a:r>
                      <a:endParaRPr lang="es-MX" dirty="0"/>
                    </a:p>
                  </a:txBody>
                  <a:tcPr/>
                </a:tc>
                <a:tc>
                  <a:txBody>
                    <a:bodyPr/>
                    <a:lstStyle/>
                    <a:p>
                      <a:r>
                        <a:rPr lang="es-MX" dirty="0" smtClean="0"/>
                        <a:t>X 1000</a:t>
                      </a:r>
                      <a:endParaRPr lang="es-MX" dirty="0"/>
                    </a:p>
                  </a:txBody>
                  <a:tcPr/>
                </a:tc>
                <a:tc>
                  <a:txBody>
                    <a:bodyPr/>
                    <a:lstStyle/>
                    <a:p>
                      <a:r>
                        <a:rPr lang="es-MX" dirty="0" smtClean="0"/>
                        <a:t>X 10 000</a:t>
                      </a:r>
                      <a:endParaRPr lang="es-MX" dirty="0"/>
                    </a:p>
                  </a:txBody>
                  <a:tcPr/>
                </a:tc>
                <a:tc>
                  <a:txBody>
                    <a:bodyPr/>
                    <a:lstStyle/>
                    <a:p>
                      <a:r>
                        <a:rPr lang="es-MX" dirty="0" smtClean="0"/>
                        <a:t>X 100 000</a:t>
                      </a:r>
                      <a:endParaRPr lang="es-MX" dirty="0"/>
                    </a:p>
                  </a:txBody>
                  <a:tcPr/>
                </a:tc>
              </a:tr>
              <a:tr h="337399">
                <a:tc>
                  <a:txBody>
                    <a:bodyPr/>
                    <a:lstStyle/>
                    <a:p>
                      <a:r>
                        <a:rPr lang="es-MX" sz="1600" dirty="0" smtClean="0"/>
                        <a:t>1</a:t>
                      </a:r>
                      <a:endParaRPr lang="es-MX" sz="1600" dirty="0"/>
                    </a:p>
                  </a:txBody>
                  <a:tcPr/>
                </a:tc>
                <a:tc>
                  <a:txBody>
                    <a:bodyPr/>
                    <a:lstStyle/>
                    <a:p>
                      <a:r>
                        <a:rPr lang="es-MX" sz="1600" dirty="0" smtClean="0"/>
                        <a:t>10 </a:t>
                      </a:r>
                      <a:endParaRPr lang="es-MX" sz="1600" dirty="0"/>
                    </a:p>
                  </a:txBody>
                  <a:tcPr/>
                </a:tc>
                <a:tc>
                  <a:txBody>
                    <a:bodyPr/>
                    <a:lstStyle/>
                    <a:p>
                      <a:r>
                        <a:rPr lang="es-MX" sz="1600" dirty="0" smtClean="0"/>
                        <a:t>100</a:t>
                      </a:r>
                      <a:endParaRPr lang="es-MX" sz="1600" dirty="0"/>
                    </a:p>
                  </a:txBody>
                  <a:tcPr/>
                </a:tc>
                <a:tc>
                  <a:txBody>
                    <a:bodyPr/>
                    <a:lstStyle/>
                    <a:p>
                      <a:pPr marL="342900" indent="-342900">
                        <a:buNone/>
                      </a:pPr>
                      <a:r>
                        <a:rPr lang="es-MX" sz="1600" b="1" dirty="0" err="1" smtClean="0"/>
                        <a:t>1K</a:t>
                      </a:r>
                      <a:endParaRPr lang="es-MX" sz="1600" b="1" dirty="0"/>
                    </a:p>
                  </a:txBody>
                  <a:tcPr/>
                </a:tc>
                <a:tc>
                  <a:txBody>
                    <a:bodyPr/>
                    <a:lstStyle/>
                    <a:p>
                      <a:r>
                        <a:rPr lang="es-MX" sz="1600" dirty="0" smtClean="0"/>
                        <a:t>100k</a:t>
                      </a:r>
                      <a:endParaRPr lang="es-MX" sz="1600" dirty="0"/>
                    </a:p>
                  </a:txBody>
                  <a:tcPr/>
                </a:tc>
                <a:tc>
                  <a:txBody>
                    <a:bodyPr/>
                    <a:lstStyle/>
                    <a:p>
                      <a:r>
                        <a:rPr lang="es-MX" sz="1600" dirty="0" smtClean="0"/>
                        <a:t>1M</a:t>
                      </a:r>
                      <a:endParaRPr lang="es-MX" sz="1600" dirty="0"/>
                    </a:p>
                  </a:txBody>
                  <a:tcPr/>
                </a:tc>
              </a:tr>
              <a:tr h="337399">
                <a:tc>
                  <a:txBody>
                    <a:bodyPr/>
                    <a:lstStyle/>
                    <a:p>
                      <a:r>
                        <a:rPr lang="es-MX" sz="1600" dirty="0" smtClean="0"/>
                        <a:t>1.2</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120</a:t>
                      </a:r>
                    </a:p>
                  </a:txBody>
                  <a:tcPr/>
                </a:tc>
                <a:tc>
                  <a:txBody>
                    <a:bodyPr/>
                    <a:lstStyle/>
                    <a:p>
                      <a:r>
                        <a:rPr lang="es-MX" sz="1600" dirty="0" smtClean="0"/>
                        <a:t>1.2 k</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120k</a:t>
                      </a:r>
                    </a:p>
                  </a:txBody>
                  <a:tcPr/>
                </a:tc>
                <a:tc>
                  <a:txBody>
                    <a:bodyPr/>
                    <a:lstStyle/>
                    <a:p>
                      <a:r>
                        <a:rPr lang="es-MX" sz="1600" dirty="0" smtClean="0"/>
                        <a:t>1.2M</a:t>
                      </a:r>
                      <a:endParaRPr lang="es-MX" sz="1600" dirty="0"/>
                    </a:p>
                  </a:txBody>
                  <a:tcPr/>
                </a:tc>
              </a:tr>
              <a:tr h="337399">
                <a:tc>
                  <a:txBody>
                    <a:bodyPr/>
                    <a:lstStyle/>
                    <a:p>
                      <a:r>
                        <a:rPr lang="es-MX" sz="1600" dirty="0" smtClean="0"/>
                        <a:t>1.5</a:t>
                      </a:r>
                      <a:endParaRPr lang="es-MX" sz="1600" dirty="0"/>
                    </a:p>
                  </a:txBody>
                  <a:tcPr/>
                </a:tc>
                <a:tc>
                  <a:txBody>
                    <a:bodyPr/>
                    <a:lstStyle/>
                    <a:p>
                      <a:r>
                        <a:rPr lang="es-MX" sz="1600" dirty="0" smtClean="0"/>
                        <a:t>15</a:t>
                      </a:r>
                      <a:endParaRPr lang="es-MX" sz="1600" dirty="0"/>
                    </a:p>
                  </a:txBody>
                  <a:tcPr/>
                </a:tc>
                <a:tc>
                  <a:txBody>
                    <a:bodyPr/>
                    <a:lstStyle/>
                    <a:p>
                      <a:r>
                        <a:rPr lang="es-MX" sz="1600" dirty="0" smtClean="0"/>
                        <a:t>150</a:t>
                      </a:r>
                      <a:endParaRPr lang="es-MX" sz="1600" dirty="0"/>
                    </a:p>
                  </a:txBody>
                  <a:tcPr/>
                </a:tc>
                <a:tc>
                  <a:txBody>
                    <a:bodyPr/>
                    <a:lstStyle/>
                    <a:p>
                      <a:r>
                        <a:rPr lang="es-MX" sz="1600" dirty="0" smtClean="0"/>
                        <a:t>1.5 k</a:t>
                      </a:r>
                      <a:endParaRPr lang="es-MX" sz="1600" dirty="0"/>
                    </a:p>
                  </a:txBody>
                  <a:tcPr/>
                </a:tc>
                <a:tc>
                  <a:txBody>
                    <a:bodyPr/>
                    <a:lstStyle/>
                    <a:p>
                      <a:r>
                        <a:rPr lang="es-MX" sz="1600" dirty="0" smtClean="0"/>
                        <a:t>150k</a:t>
                      </a:r>
                      <a:endParaRPr lang="es-MX" sz="1600" dirty="0"/>
                    </a:p>
                  </a:txBody>
                  <a:tcPr/>
                </a:tc>
                <a:tc>
                  <a:txBody>
                    <a:bodyPr/>
                    <a:lstStyle/>
                    <a:p>
                      <a:r>
                        <a:rPr lang="es-MX" sz="1600" dirty="0" smtClean="0"/>
                        <a:t>1.5M</a:t>
                      </a:r>
                      <a:endParaRPr lang="es-MX" sz="1600" dirty="0"/>
                    </a:p>
                  </a:txBody>
                  <a:tcPr/>
                </a:tc>
              </a:tr>
              <a:tr h="337399">
                <a:tc>
                  <a:txBody>
                    <a:bodyPr/>
                    <a:lstStyle/>
                    <a:p>
                      <a:r>
                        <a:rPr lang="es-MX" sz="1600" dirty="0" smtClean="0"/>
                        <a:t>1.8</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18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180</a:t>
                      </a:r>
                    </a:p>
                  </a:txBody>
                  <a:tcPr/>
                </a:tc>
                <a:tc>
                  <a:txBody>
                    <a:bodyPr/>
                    <a:lstStyle/>
                    <a:p>
                      <a:r>
                        <a:rPr lang="es-MX" sz="1600" dirty="0" smtClean="0"/>
                        <a:t>1.8 k </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180k</a:t>
                      </a:r>
                    </a:p>
                  </a:txBody>
                  <a:tcPr/>
                </a:tc>
                <a:tc>
                  <a:txBody>
                    <a:bodyPr/>
                    <a:lstStyle/>
                    <a:p>
                      <a:r>
                        <a:rPr lang="es-MX" sz="1600" dirty="0" smtClean="0"/>
                        <a:t>1.8M</a:t>
                      </a:r>
                      <a:endParaRPr lang="es-MX" sz="1600" dirty="0"/>
                    </a:p>
                  </a:txBody>
                  <a:tcPr/>
                </a:tc>
              </a:tr>
              <a:tr h="337399">
                <a:tc>
                  <a:txBody>
                    <a:bodyPr/>
                    <a:lstStyle/>
                    <a:p>
                      <a:r>
                        <a:rPr lang="es-MX" sz="1600" dirty="0" smtClean="0"/>
                        <a:t>2.2</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22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220</a:t>
                      </a:r>
                    </a:p>
                  </a:txBody>
                  <a:tcPr/>
                </a:tc>
                <a:tc>
                  <a:txBody>
                    <a:bodyPr/>
                    <a:lstStyle/>
                    <a:p>
                      <a:r>
                        <a:rPr lang="es-MX" sz="1600" b="1" dirty="0" smtClean="0"/>
                        <a:t>2.2k</a:t>
                      </a:r>
                      <a:endParaRPr lang="es-MX" sz="16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220k</a:t>
                      </a:r>
                    </a:p>
                  </a:txBody>
                  <a:tcPr/>
                </a:tc>
                <a:tc>
                  <a:txBody>
                    <a:bodyPr/>
                    <a:lstStyle/>
                    <a:p>
                      <a:r>
                        <a:rPr lang="es-MX" sz="1600" dirty="0" smtClean="0"/>
                        <a:t>2.2M</a:t>
                      </a:r>
                      <a:endParaRPr lang="es-MX" sz="1600" dirty="0"/>
                    </a:p>
                  </a:txBody>
                  <a:tcPr/>
                </a:tc>
              </a:tr>
              <a:tr h="337399">
                <a:tc>
                  <a:txBody>
                    <a:bodyPr/>
                    <a:lstStyle/>
                    <a:p>
                      <a:r>
                        <a:rPr lang="es-MX" sz="1600" dirty="0" smtClean="0"/>
                        <a:t>2.7</a:t>
                      </a:r>
                      <a:endParaRPr lang="es-MX" sz="1600" dirty="0"/>
                    </a:p>
                  </a:txBody>
                  <a:tcPr/>
                </a:tc>
                <a:tc>
                  <a:txBody>
                    <a:bodyPr/>
                    <a:lstStyle/>
                    <a:p>
                      <a:r>
                        <a:rPr lang="es-MX" sz="1600" dirty="0" smtClean="0"/>
                        <a:t>27</a:t>
                      </a:r>
                      <a:endParaRPr lang="es-MX" sz="1600" dirty="0"/>
                    </a:p>
                  </a:txBody>
                  <a:tcPr/>
                </a:tc>
                <a:tc>
                  <a:txBody>
                    <a:bodyPr/>
                    <a:lstStyle/>
                    <a:p>
                      <a:r>
                        <a:rPr lang="es-MX" sz="1600" dirty="0" smtClean="0"/>
                        <a:t>270</a:t>
                      </a:r>
                      <a:endParaRPr lang="es-MX" sz="1600" dirty="0"/>
                    </a:p>
                  </a:txBody>
                  <a:tcPr/>
                </a:tc>
                <a:tc>
                  <a:txBody>
                    <a:bodyPr/>
                    <a:lstStyle/>
                    <a:p>
                      <a:r>
                        <a:rPr lang="es-MX" sz="1600" dirty="0" smtClean="0"/>
                        <a:t>2.7k</a:t>
                      </a:r>
                      <a:endParaRPr lang="es-MX" sz="1600" dirty="0"/>
                    </a:p>
                  </a:txBody>
                  <a:tcPr/>
                </a:tc>
                <a:tc>
                  <a:txBody>
                    <a:bodyPr/>
                    <a:lstStyle/>
                    <a:p>
                      <a:r>
                        <a:rPr lang="es-MX" sz="1600" dirty="0" smtClean="0"/>
                        <a:t>270k</a:t>
                      </a:r>
                      <a:endParaRPr lang="es-MX" sz="1600" dirty="0"/>
                    </a:p>
                  </a:txBody>
                  <a:tcPr/>
                </a:tc>
                <a:tc>
                  <a:txBody>
                    <a:bodyPr/>
                    <a:lstStyle/>
                    <a:p>
                      <a:r>
                        <a:rPr lang="es-MX" sz="1600" dirty="0" smtClean="0"/>
                        <a:t>2.7M</a:t>
                      </a:r>
                      <a:endParaRPr lang="es-MX" sz="1600" dirty="0"/>
                    </a:p>
                  </a:txBody>
                  <a:tcPr/>
                </a:tc>
              </a:tr>
              <a:tr h="337399">
                <a:tc>
                  <a:txBody>
                    <a:bodyPr/>
                    <a:lstStyle/>
                    <a:p>
                      <a:r>
                        <a:rPr lang="es-MX" sz="1600" dirty="0" smtClean="0"/>
                        <a:t>3.3</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33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330</a:t>
                      </a:r>
                    </a:p>
                  </a:txBody>
                  <a:tcPr/>
                </a:tc>
                <a:tc>
                  <a:txBody>
                    <a:bodyPr/>
                    <a:lstStyle/>
                    <a:p>
                      <a:r>
                        <a:rPr lang="es-MX" sz="1600" b="1" dirty="0" smtClean="0"/>
                        <a:t>3.3k</a:t>
                      </a:r>
                      <a:endParaRPr lang="es-MX" sz="16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330k</a:t>
                      </a:r>
                    </a:p>
                  </a:txBody>
                  <a:tcPr/>
                </a:tc>
                <a:tc>
                  <a:txBody>
                    <a:bodyPr/>
                    <a:lstStyle/>
                    <a:p>
                      <a:r>
                        <a:rPr lang="es-MX" sz="1600" dirty="0" smtClean="0"/>
                        <a:t>3.3M</a:t>
                      </a:r>
                      <a:endParaRPr lang="es-MX" sz="1600" dirty="0"/>
                    </a:p>
                  </a:txBody>
                  <a:tcPr/>
                </a:tc>
              </a:tr>
              <a:tr h="337399">
                <a:tc>
                  <a:txBody>
                    <a:bodyPr/>
                    <a:lstStyle/>
                    <a:p>
                      <a:r>
                        <a:rPr lang="es-MX" sz="1600" dirty="0" smtClean="0"/>
                        <a:t>3.9</a:t>
                      </a:r>
                      <a:endParaRPr lang="es-MX" sz="1600" dirty="0"/>
                    </a:p>
                  </a:txBody>
                  <a:tcPr/>
                </a:tc>
                <a:tc>
                  <a:txBody>
                    <a:bodyPr/>
                    <a:lstStyle/>
                    <a:p>
                      <a:r>
                        <a:rPr lang="es-MX" sz="1600" dirty="0" smtClean="0"/>
                        <a:t>39</a:t>
                      </a:r>
                      <a:endParaRPr lang="es-MX" sz="1600" dirty="0"/>
                    </a:p>
                  </a:txBody>
                  <a:tcPr/>
                </a:tc>
                <a:tc>
                  <a:txBody>
                    <a:bodyPr/>
                    <a:lstStyle/>
                    <a:p>
                      <a:r>
                        <a:rPr lang="es-MX" sz="1600" dirty="0" smtClean="0"/>
                        <a:t>390</a:t>
                      </a:r>
                      <a:endParaRPr lang="es-MX" sz="1600" dirty="0"/>
                    </a:p>
                  </a:txBody>
                  <a:tcPr/>
                </a:tc>
                <a:tc>
                  <a:txBody>
                    <a:bodyPr/>
                    <a:lstStyle/>
                    <a:p>
                      <a:r>
                        <a:rPr lang="es-MX" sz="1600" dirty="0" smtClean="0"/>
                        <a:t>3.9k</a:t>
                      </a:r>
                      <a:endParaRPr lang="es-MX" sz="1600" dirty="0"/>
                    </a:p>
                  </a:txBody>
                  <a:tcPr/>
                </a:tc>
                <a:tc>
                  <a:txBody>
                    <a:bodyPr/>
                    <a:lstStyle/>
                    <a:p>
                      <a:r>
                        <a:rPr lang="es-MX" sz="1600" dirty="0" smtClean="0"/>
                        <a:t>390k</a:t>
                      </a:r>
                      <a:endParaRPr lang="es-MX" sz="1600" dirty="0"/>
                    </a:p>
                  </a:txBody>
                  <a:tcPr/>
                </a:tc>
                <a:tc>
                  <a:txBody>
                    <a:bodyPr/>
                    <a:lstStyle/>
                    <a:p>
                      <a:r>
                        <a:rPr lang="es-MX" sz="1600" dirty="0" smtClean="0"/>
                        <a:t>3.9M</a:t>
                      </a:r>
                      <a:endParaRPr lang="es-MX" sz="1600" dirty="0"/>
                    </a:p>
                  </a:txBody>
                  <a:tcPr/>
                </a:tc>
              </a:tr>
              <a:tr h="337399">
                <a:tc>
                  <a:txBody>
                    <a:bodyPr/>
                    <a:lstStyle/>
                    <a:p>
                      <a:r>
                        <a:rPr lang="es-MX" sz="1600" dirty="0" smtClean="0"/>
                        <a:t>4.7</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47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470</a:t>
                      </a:r>
                    </a:p>
                  </a:txBody>
                  <a:tcPr/>
                </a:tc>
                <a:tc>
                  <a:txBody>
                    <a:bodyPr/>
                    <a:lstStyle/>
                    <a:p>
                      <a:r>
                        <a:rPr lang="es-MX" sz="1600" b="1" dirty="0" smtClean="0"/>
                        <a:t>4.7k</a:t>
                      </a:r>
                      <a:endParaRPr lang="es-MX" sz="16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470k</a:t>
                      </a:r>
                    </a:p>
                  </a:txBody>
                  <a:tcPr/>
                </a:tc>
                <a:tc>
                  <a:txBody>
                    <a:bodyPr/>
                    <a:lstStyle/>
                    <a:p>
                      <a:r>
                        <a:rPr lang="es-MX" sz="1600" dirty="0" smtClean="0"/>
                        <a:t>4.7M</a:t>
                      </a:r>
                      <a:endParaRPr lang="es-MX" sz="1600" dirty="0"/>
                    </a:p>
                  </a:txBody>
                  <a:tcPr/>
                </a:tc>
              </a:tr>
              <a:tr h="337399">
                <a:tc>
                  <a:txBody>
                    <a:bodyPr/>
                    <a:lstStyle/>
                    <a:p>
                      <a:r>
                        <a:rPr lang="es-MX" sz="1600" dirty="0" smtClean="0"/>
                        <a:t>5.6</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56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560</a:t>
                      </a:r>
                    </a:p>
                  </a:txBody>
                  <a:tcPr/>
                </a:tc>
                <a:tc>
                  <a:txBody>
                    <a:bodyPr/>
                    <a:lstStyle/>
                    <a:p>
                      <a:r>
                        <a:rPr lang="es-MX" sz="1600" dirty="0" smtClean="0"/>
                        <a:t>5.6k</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560k</a:t>
                      </a:r>
                    </a:p>
                  </a:txBody>
                  <a:tcPr/>
                </a:tc>
                <a:tc>
                  <a:txBody>
                    <a:bodyPr/>
                    <a:lstStyle/>
                    <a:p>
                      <a:r>
                        <a:rPr lang="es-MX" sz="1600" dirty="0" smtClean="0"/>
                        <a:t>5.6M</a:t>
                      </a:r>
                      <a:endParaRPr lang="es-MX" sz="1600" dirty="0"/>
                    </a:p>
                  </a:txBody>
                  <a:tcPr/>
                </a:tc>
              </a:tr>
              <a:tr h="337399">
                <a:tc>
                  <a:txBody>
                    <a:bodyPr/>
                    <a:lstStyle/>
                    <a:p>
                      <a:r>
                        <a:rPr lang="es-MX" sz="1600" dirty="0" smtClean="0"/>
                        <a:t>6.8</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68</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680</a:t>
                      </a:r>
                    </a:p>
                  </a:txBody>
                  <a:tcPr/>
                </a:tc>
                <a:tc>
                  <a:txBody>
                    <a:bodyPr/>
                    <a:lstStyle/>
                    <a:p>
                      <a:r>
                        <a:rPr lang="es-MX" sz="1600" dirty="0" smtClean="0"/>
                        <a:t>6.8k</a:t>
                      </a:r>
                      <a:endParaRPr lang="es-MX"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t>680k</a:t>
                      </a:r>
                    </a:p>
                  </a:txBody>
                  <a:tcPr/>
                </a:tc>
                <a:tc>
                  <a:txBody>
                    <a:bodyPr/>
                    <a:lstStyle/>
                    <a:p>
                      <a:r>
                        <a:rPr lang="es-MX" sz="1600" dirty="0" smtClean="0"/>
                        <a:t>6.8M</a:t>
                      </a:r>
                      <a:endParaRPr lang="es-MX" sz="1600" dirty="0"/>
                    </a:p>
                  </a:txBody>
                  <a:tcPr/>
                </a:tc>
              </a:tr>
              <a:tr h="337399">
                <a:tc>
                  <a:txBody>
                    <a:bodyPr/>
                    <a:lstStyle/>
                    <a:p>
                      <a:r>
                        <a:rPr lang="es-MX" sz="1600" dirty="0" smtClean="0"/>
                        <a:t>8.2</a:t>
                      </a:r>
                      <a:endParaRPr lang="es-MX" sz="1600" dirty="0"/>
                    </a:p>
                  </a:txBody>
                  <a:tcPr/>
                </a:tc>
                <a:tc>
                  <a:txBody>
                    <a:bodyPr/>
                    <a:lstStyle/>
                    <a:p>
                      <a:r>
                        <a:rPr lang="es-MX" sz="1600" dirty="0" smtClean="0"/>
                        <a:t>82</a:t>
                      </a:r>
                      <a:endParaRPr lang="es-MX" sz="1600" dirty="0"/>
                    </a:p>
                  </a:txBody>
                  <a:tcPr/>
                </a:tc>
                <a:tc>
                  <a:txBody>
                    <a:bodyPr/>
                    <a:lstStyle/>
                    <a:p>
                      <a:r>
                        <a:rPr lang="es-MX" sz="1600" dirty="0" smtClean="0"/>
                        <a:t>820</a:t>
                      </a:r>
                      <a:endParaRPr lang="es-MX" sz="1600" dirty="0"/>
                    </a:p>
                  </a:txBody>
                  <a:tcPr/>
                </a:tc>
                <a:tc>
                  <a:txBody>
                    <a:bodyPr/>
                    <a:lstStyle/>
                    <a:p>
                      <a:r>
                        <a:rPr lang="es-MX" sz="1600" dirty="0" smtClean="0"/>
                        <a:t>8.2k</a:t>
                      </a:r>
                      <a:endParaRPr lang="es-MX" sz="1600" dirty="0"/>
                    </a:p>
                  </a:txBody>
                  <a:tcPr/>
                </a:tc>
                <a:tc>
                  <a:txBody>
                    <a:bodyPr/>
                    <a:lstStyle/>
                    <a:p>
                      <a:r>
                        <a:rPr lang="es-MX" sz="1600" dirty="0" smtClean="0"/>
                        <a:t>820k</a:t>
                      </a:r>
                      <a:endParaRPr lang="es-MX" sz="1600" dirty="0"/>
                    </a:p>
                  </a:txBody>
                  <a:tcPr/>
                </a:tc>
                <a:tc>
                  <a:txBody>
                    <a:bodyPr/>
                    <a:lstStyle/>
                    <a:p>
                      <a:r>
                        <a:rPr lang="es-MX" sz="1600" dirty="0" smtClean="0"/>
                        <a:t>8.2M</a:t>
                      </a:r>
                      <a:endParaRPr lang="es-MX" sz="1600" dirty="0"/>
                    </a:p>
                  </a:txBody>
                  <a:tcPr/>
                </a:tc>
              </a:tr>
              <a:tr h="337399">
                <a:tc>
                  <a:txBody>
                    <a:bodyPr/>
                    <a:lstStyle/>
                    <a:p>
                      <a:r>
                        <a:rPr lang="es-MX" sz="1600" dirty="0" smtClean="0"/>
                        <a:t>10</a:t>
                      </a:r>
                      <a:endParaRPr lang="es-MX" sz="1600" dirty="0"/>
                    </a:p>
                  </a:txBody>
                  <a:tcPr/>
                </a:tc>
                <a:tc>
                  <a:txBody>
                    <a:bodyPr/>
                    <a:lstStyle/>
                    <a:p>
                      <a:r>
                        <a:rPr lang="es-MX" sz="1600" dirty="0" smtClean="0"/>
                        <a:t>100</a:t>
                      </a:r>
                      <a:endParaRPr lang="es-MX" sz="1600" dirty="0"/>
                    </a:p>
                  </a:txBody>
                  <a:tcPr/>
                </a:tc>
                <a:tc>
                  <a:txBody>
                    <a:bodyPr/>
                    <a:lstStyle/>
                    <a:p>
                      <a:r>
                        <a:rPr lang="es-MX" sz="1600" dirty="0" smtClean="0"/>
                        <a:t>1000</a:t>
                      </a:r>
                      <a:endParaRPr lang="es-MX" sz="1600" dirty="0"/>
                    </a:p>
                  </a:txBody>
                  <a:tcPr/>
                </a:tc>
                <a:tc>
                  <a:txBody>
                    <a:bodyPr/>
                    <a:lstStyle/>
                    <a:p>
                      <a:r>
                        <a:rPr lang="es-MX" sz="1600" dirty="0" smtClean="0"/>
                        <a:t>10k</a:t>
                      </a:r>
                      <a:endParaRPr lang="es-MX" sz="1600" dirty="0"/>
                    </a:p>
                  </a:txBody>
                  <a:tcPr/>
                </a:tc>
                <a:tc>
                  <a:txBody>
                    <a:bodyPr/>
                    <a:lstStyle/>
                    <a:p>
                      <a:r>
                        <a:rPr lang="es-MX" sz="1600" dirty="0" smtClean="0"/>
                        <a:t>1M</a:t>
                      </a:r>
                      <a:endParaRPr lang="es-MX" sz="1600" dirty="0"/>
                    </a:p>
                  </a:txBody>
                  <a:tcPr/>
                </a:tc>
                <a:tc>
                  <a:txBody>
                    <a:bodyPr/>
                    <a:lstStyle/>
                    <a:p>
                      <a:r>
                        <a:rPr lang="es-MX" sz="1600" dirty="0" smtClean="0"/>
                        <a:t>10M</a:t>
                      </a:r>
                      <a:endParaRPr lang="es-MX" sz="1600" dirty="0"/>
                    </a:p>
                  </a:txBody>
                  <a:tcPr/>
                </a:tc>
              </a:tr>
            </a:tbl>
          </a:graphicData>
        </a:graphic>
      </p:graphicFrame>
      <p:sp>
        <p:nvSpPr>
          <p:cNvPr id="5" name="2 Marcador de contenido"/>
          <p:cNvSpPr txBox="1">
            <a:spLocks/>
          </p:cNvSpPr>
          <p:nvPr/>
        </p:nvSpPr>
        <p:spPr>
          <a:xfrm>
            <a:off x="395536" y="692696"/>
            <a:ext cx="8280920" cy="792088"/>
          </a:xfrm>
          <a:prstGeom prst="rect">
            <a:avLst/>
          </a:prstGeom>
        </p:spPr>
        <p:txBody>
          <a:bodyPr vert="horz" lIns="91440" tIns="45720" rIns="91440" bIns="45720" rtlCol="0">
            <a:noAutofit/>
          </a:bodyPr>
          <a:lstStyle/>
          <a:p>
            <a:pPr lvl="0">
              <a:spcBef>
                <a:spcPct val="20000"/>
              </a:spcBef>
              <a:defRPr/>
            </a:pPr>
            <a:r>
              <a:rPr lang="es-MX" sz="2400" dirty="0" smtClean="0">
                <a:latin typeface="Arial" pitchFamily="34" charset="0"/>
                <a:ea typeface="Times New Roman" pitchFamily="18" charset="0"/>
                <a:cs typeface="Arial" pitchFamily="34" charset="0"/>
              </a:rPr>
              <a:t>Las demás resistencias comerciales se obtienen al multiplicar por 10, 100, 1000, 10 000 y 100 000</a:t>
            </a:r>
            <a:endParaRPr kumimoji="0" lang="es-MX"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87394" name="AutoShape 2" descr="data:image/jpeg;base64,/9j/4AAQSkZJRgABAQAAAQABAAD/2wCEAAkGBg8SDxAQDxASEA4QDxIPEBASDQ8PEBAPFBAVFBMQEhIZGyYgGRkkGRQVHy8gIycpLiwsFR4xNTAqNSYrLCkBCQoKDAwMFA8PFCkYFBgpKSkpKSkpKSkpKSkpKSkpKSkpKSkpKSkpKSkpKSkpKSkpKSkpKSkpKSkpKSkpKSkpKf/AABEIALMBGQMBIgACEQEDEQH/xAAbAAEAAgMBAQAAAAAAAAAAAAAABAUCAwYBB//EADcQAAIBAwIDBgMHAwUBAAAAAAABAgMEEQUhEjFRBhNBYXGBIjKRFCNSobHB0UJTckNigrLhFv/EABUBAQEAAAAAAAAAAAAAAAAAAAAB/8QAFREBAQAAAAAAAAAAAAAAAAAAABH/2gAMAwEAAhEDEQA/APuIAAAAAAAAAAAAAAAAAAAAAAAAAAAAAAAAAAAAAAAAAAAAAAAAAAAAAAAAAAAAAAAAAAAAAAAAAAAAAAAAAAAAAAAAB5KSSy9kubA9PG8bvl1Od1LtvQhLu6CdzW5KNPLhn/NZz7ZIS0a/vN7up3FF8qMNm1/uj/OfQC6/+ptO+jQjU45ylwpxTlBS8E5LYtiv0zQbe3X3VNKXjN/FN/8AIsAAAAAAAAAAAAAAAAAAAAAAAAAAAAAAAAAAAAAGM5pJuTSS5ttJL1YGR5KSSy3hLm28JHO6h2zpp93bQlcVXy4U+7+vN+23mQV2dvbt8V7WdOlzVCn8Kx0a/lsCZqPbmhGXdWydzWfLu96a9ZrOfZMhR0K/vGpXtXuaP9inlZXSUf5bOk0zRbehHFGmo9ZYzJ+rJwEDS9Dt7eOKNNJ+MnvN+sieAAAAAAAAAAAAAAAAAAAAAAAAAAB5KSW7eEQ62orlDfzf7ICXOokst4RCq6l+Fe7/AIIdWq28t5Zyeq63ewqxqd13VpCfDVcuGblBv51wvK/LmB31reqWz2l+T9CSc3a3UKkYzpyUotZUk9mW1pf+E35KX8gTgDVcXMKcXOpKMIrnKTSX1A2muvXhCLlOShFc5Sail6tnM3vbNzk6VjSdapy45JqK81Hm/fBqt+ydxXaqX9Zy8VSi8KPpjZe24G+97axcu7s6br1HylhqC80ucvyXmaqfZy6uWp3tVqHNUY4wvZbL835nRafpVGjHhpQUer5yfrLmyWBD0/SaNFYpQUesucn6y5kwAAAAAAAAAAAAAAAAAAAAAAAAAAARa99FbL4n+X1AktkWtfpbR3fXwIVa4lL5n7eBXyv1OnOVDFSUVJJZxma/peeW4Eq9vlFcdWajFeLeEsvCKqpr6+1U7eCUlOlKo5qXypNY9c5Idlq85v7PfU1SqzT4VtKFSPRNbZ8iql2SnRuVOjUrKnNd3CVPgk6CznEoyT4oZCMu0l7c0q+Wqs6VRKnQhCrCnB1X+N/Mn+WxMsNWuHKNpWhT+0SoOpxKfexi4tLFVYWM52x0ZZ2umVpRlTvJUrim0kvuOBvrxLLXTkTLDSKFFNUKUKSe74IqOX5gVeg6FUo1qtSXBCFRRSo05TlCMlnM8y5ZzySL7hM1EwqXEUBjfX11Ck1bxjOo2lFSfy5226+5X2fZK4rSVW/rOUv7cXy8srZeyJtpXcq0F4cWfpv+x0QVHstPpUY8NKCgvJbv1fiSAAAAAAAAAAAAAAAAAAAAAAAAAAAAAGmtcxj5vojcUruU5yzz4n+oG6vcylz2XRHOX3aaMe9VKFSfd5jOpGnxQhNLdNZy8eODoJROe7Q6U1RrStk41akoyqcGeKcItcaS/E45WSoptW7RV3RhKMu6rLFSEo/FRrw8Yxe2+N+F77Gdnqk6VaFWVP7m5wpVKacqTk/lqvxg/Bp7ctyxtabrRhRVqo2ajwy75cLlHGyhT/d4LfTtLp0YKnSTVNN8MW21FPwWfAgj6zpH2imocXBupKaipTj5w6PzJNhp8aceGLlLxcpScpSfVsmKJ5OolzKCgYzrRiRq194IhzqNkVJrXjfIiynkxbMckFjokc14+Sk/yx+50pz/AGdX3kn0h+rX8HQFAAAAAAAAAAAAAAAAAAAAAAAAAAAAAAOTnUfE35v9TrGcc2BZW91nZ8yTgpIVCfb3fUUS+AxlNIj1r3oQqlZsUSq190Ic6rZg2eZANngbJ9potWe7+7j1a+L2j/IFf+vTxLKy0KpPep93Hp/W/bw9y5s9Mp0/lWZfilvL6+HsSwNFrZwprEFjq+bfqzeAAAAAAAAAAAAAAAAAAAAAAAAAAAAAFXq3aS2t0+9qLiS+SPxT+nh74OenrWo3j4bSn9nov/Vl831f7fUDptU123t1mvVjBvlHOZy9Irc5a5vVUcp28JunzeI5UfNy5JfUn6V2Cowl3lxKVzW5tzbcc+/P3OmhSilwxSUeWEkl9CDhLWUstP2JyJ+q6DGP3tGLX44Jvhx+KMfD2IPgB42YMyZttrKpUeIRyvGT2ivcojNkyz0qpU3S4Yfil4+i8S3stEpww5fHPzXwp+S/ksgIVnpNOnulxS/FLd+3QmgAAAAAAAAAAAAAAAAAAAAAAAAAADxsD0HP6n21tqb4ab76pnGIvEE+jny9lllaqGo3m839nt5LPDvHb0XxS26vHkBcar2stqGY8XeVf7cMPfpKXKPuUkrnVL3amvslu/6t1Jr12b9sF5pfZW2o4fDx1F/VJLb/ABjyRcgc9pPYq2o4lPNapnPFPdZ6qJ0EYpLCWEvBbHoAAAAVt1osZNuD4G92sZj/AOFkAKq20JJ5qPi/2rZe78S0jBJJJJJcklhI9AAAAAAAAAAAAAAAAAAAAAAAAAAAADCrVjFOUmoxW7baSS82Veo65wuUKSTnF8MnLLxJpNKNNfFN4a6LzKiPZ+5uWp3M3GPNKXC5L/GC+GH5vzAk6h21pJ8FvF1pvlLdU/bbMvZY8yCtFvrze6qOnRe/d4SXtTT/AOzZ0un6LQo704fE+c38U5Pq5E4Cr0zs3bUPihBOp4zlvL26exaAAAAAAAAAAAAAAAAAAAAAAAAAAAAAAAAAAAAAAAAAAa/s8OLj4Y8eMcfCuLHTJsAAAAAAAAAAAAAAAAAAAAAAAAAAAAAAAAAAAAAAAAAAAAAAAAAAAAAAAAAAAAAAAAAAAAAAAAAAAAAAAAAAAAAAAAAAAAAA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87396" name="AutoShape 4" descr="data:image/jpeg;base64,/9j/4AAQSkZJRgABAQAAAQABAAD/2wCEAAkGBg8SDxAQDxASEA4QDxIPEBASDQ8PEBAPFBAVFBMQEhIZGyYgGRkkGRQVHy8gIycpLiwsFR4xNTAqNSYrLCkBCQoKDAwMFA8PFCkYFBgpKSkpKSkpKSkpKSkpKSkpKSkpKSkpKSkpKSkpKSkpKSkpKSkpKSkpKSkpKSkpKSkpKf/AABEIALMBGQMBIgACEQEDEQH/xAAbAAEAAgMBAQAAAAAAAAAAAAAABAUCAwYBB//EADcQAAIBAwIDBgMHAwUBAAAAAAABAgMEEQUhEjFRBhNBYXGBIjKRFCNSobHB0UJTckNigrLhFv/EABUBAQEAAAAAAAAAAAAAAAAAAAAB/8QAFREBAQAAAAAAAAAAAAAAAAAAABH/2gAMAwEAAhEDEQA/APuIAAAAAAAAAAAAAAAAAAAAAAAAAAAAAAAAAAAAAAAAAAAAAAAAAAAAAAAAAAAAAAAAAAAAAAAAAAAAAAAAAAAAAAAAB5KSSy9kubA9PG8bvl1Od1LtvQhLu6CdzW5KNPLhn/NZz7ZIS0a/vN7up3FF8qMNm1/uj/OfQC6/+ptO+jQjU45ylwpxTlBS8E5LYtiv0zQbe3X3VNKXjN/FN/8AIsAAAAAAAAAAAAAAAAAAAAAAAAAAAAAAAAAAAAAGM5pJuTSS5ttJL1YGR5KSSy3hLm28JHO6h2zpp93bQlcVXy4U+7+vN+23mQV2dvbt8V7WdOlzVCn8Kx0a/lsCZqPbmhGXdWydzWfLu96a9ZrOfZMhR0K/vGpXtXuaP9inlZXSUf5bOk0zRbehHFGmo9ZYzJ+rJwEDS9Dt7eOKNNJ+MnvN+sieAAAAAAAAAAAAAAAAAAAAAAAAAAB5KSW7eEQ62orlDfzf7ICXOokst4RCq6l+Fe7/AIIdWq28t5Zyeq63ewqxqd13VpCfDVcuGblBv51wvK/LmB31reqWz2l+T9CSc3a3UKkYzpyUotZUk9mW1pf+E35KX8gTgDVcXMKcXOpKMIrnKTSX1A2muvXhCLlOShFc5Sail6tnM3vbNzk6VjSdapy45JqK81Hm/fBqt+ydxXaqX9Zy8VSi8KPpjZe24G+97axcu7s6br1HylhqC80ucvyXmaqfZy6uWp3tVqHNUY4wvZbL835nRafpVGjHhpQUer5yfrLmyWBD0/SaNFYpQUesucn6y5kwAAAAAAAAAAAAAAAAAAAAAAAAAAARa99FbL4n+X1AktkWtfpbR3fXwIVa4lL5n7eBXyv1OnOVDFSUVJJZxma/peeW4Eq9vlFcdWajFeLeEsvCKqpr6+1U7eCUlOlKo5qXypNY9c5Idlq85v7PfU1SqzT4VtKFSPRNbZ8iql2SnRuVOjUrKnNd3CVPgk6CznEoyT4oZCMu0l7c0q+Wqs6VRKnQhCrCnB1X+N/Mn+WxMsNWuHKNpWhT+0SoOpxKfexi4tLFVYWM52x0ZZ2umVpRlTvJUrim0kvuOBvrxLLXTkTLDSKFFNUKUKSe74IqOX5gVeg6FUo1qtSXBCFRRSo05TlCMlnM8y5ZzySL7hM1EwqXEUBjfX11Ck1bxjOo2lFSfy5226+5X2fZK4rSVW/rOUv7cXy8srZeyJtpXcq0F4cWfpv+x0QVHstPpUY8NKCgvJbv1fiSAAAAAAAAAAAAAAAAAAAAAAAAAAAAAGmtcxj5vojcUruU5yzz4n+oG6vcylz2XRHOX3aaMe9VKFSfd5jOpGnxQhNLdNZy8eODoJROe7Q6U1RrStk41akoyqcGeKcItcaS/E45WSoptW7RV3RhKMu6rLFSEo/FRrw8Yxe2+N+F77Gdnqk6VaFWVP7m5wpVKacqTk/lqvxg/Bp7ctyxtabrRhRVqo2ajwy75cLlHGyhT/d4LfTtLp0YKnSTVNN8MW21FPwWfAgj6zpH2imocXBupKaipTj5w6PzJNhp8aceGLlLxcpScpSfVsmKJ5OolzKCgYzrRiRq194IhzqNkVJrXjfIiynkxbMckFjokc14+Sk/yx+50pz/AGdX3kn0h+rX8HQFAAAAAAAAAAAAAAAAAAAAAAAAAAAAAAOTnUfE35v9TrGcc2BZW91nZ8yTgpIVCfb3fUUS+AxlNIj1r3oQqlZsUSq190Ic6rZg2eZANngbJ9potWe7+7j1a+L2j/IFf+vTxLKy0KpPep93Hp/W/bw9y5s9Mp0/lWZfilvL6+HsSwNFrZwprEFjq+bfqzeAAAAAAAAAAAAAAAAAAAAAAAAAAAAAFXq3aS2t0+9qLiS+SPxT+nh74OenrWo3j4bSn9nov/Vl831f7fUDptU123t1mvVjBvlHOZy9Irc5a5vVUcp28JunzeI5UfNy5JfUn6V2Cowl3lxKVzW5tzbcc+/P3OmhSilwxSUeWEkl9CDhLWUstP2JyJ+q6DGP3tGLX44Jvhx+KMfD2IPgB42YMyZttrKpUeIRyvGT2ivcojNkyz0qpU3S4Yfil4+i8S3stEpww5fHPzXwp+S/ksgIVnpNOnulxS/FLd+3QmgAAAAAAAAAAAAAAAAAAAAAAAAAADxsD0HP6n21tqb4ab76pnGIvEE+jny9lllaqGo3m839nt5LPDvHb0XxS26vHkBcar2stqGY8XeVf7cMPfpKXKPuUkrnVL3amvslu/6t1Jr12b9sF5pfZW2o4fDx1F/VJLb/ABjyRcgc9pPYq2o4lPNapnPFPdZ6qJ0EYpLCWEvBbHoAAAAVt1osZNuD4G92sZj/AOFkAKq20JJ5qPi/2rZe78S0jBJJJJJcklhI9AAAAAAAAAAAAAAAAAAAAAAAAAAAADCrVjFOUmoxW7baSS82Veo65wuUKSTnF8MnLLxJpNKNNfFN4a6LzKiPZ+5uWp3M3GPNKXC5L/GC+GH5vzAk6h21pJ8FvF1pvlLdU/bbMvZY8yCtFvrze6qOnRe/d4SXtTT/AOzZ0un6LQo704fE+c38U5Pq5E4Cr0zs3bUPihBOp4zlvL26exaAAAAAAAAAAAAAAAAAAAAAAAAAAAAAAAAAAAAAAAAAAa/s8OLj4Y8eMcfCuLHTJsAAAAAAAAAAAAAAAAAAAAAAAAAAAAAAAAAAAAAAAAAAAAAAAAAAAAAAAAAAAAAAAAAAAAAAAAAAAAAAAAAAAAAAAAAAAAAA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87398" name="AutoShape 6" descr="data:image/jpeg;base64,/9j/4AAQSkZJRgABAQAAAQABAAD/2wCEAAkGBg8SDxAQDxASEA4QDxIPEBASDQ8PEBAPFBAVFBMQEhIZGyYgGRkkGRQVHy8gIycpLiwsFR4xNTAqNSYrLCkBCQoKDAwMFA8PFCkYFBgpKSkpKSkpKSkpKSkpKSkpKSkpKSkpKSkpKSkpKSkpKSkpKSkpKSkpKSkpKSkpKSkpKf/AABEIALMBGQMBIgACEQEDEQH/xAAbAAEAAgMBAQAAAAAAAAAAAAAABAUCAwYBB//EADcQAAIBAwIDBgMHAwUBAAAAAAABAgMEEQUhEjFRBhNBYXGBIjKRFCNSobHB0UJTckNigrLhFv/EABUBAQEAAAAAAAAAAAAAAAAAAAAB/8QAFREBAQAAAAAAAAAAAAAAAAAAABH/2gAMAwEAAhEDEQA/APuIAAAAAAAAAAAAAAAAAAAAAAAAAAAAAAAAAAAAAAAAAAAAAAAAAAAAAAAAAAAAAAAAAAAAAAAAAAAAAAAAAAAAAAAAB5KSSy9kubA9PG8bvl1Od1LtvQhLu6CdzW5KNPLhn/NZz7ZIS0a/vN7up3FF8qMNm1/uj/OfQC6/+ptO+jQjU45ylwpxTlBS8E5LYtiv0zQbe3X3VNKXjN/FN/8AIsAAAAAAAAAAAAAAAAAAAAAAAAAAAAAAAAAAAAAGM5pJuTSS5ttJL1YGR5KSSy3hLm28JHO6h2zpp93bQlcVXy4U+7+vN+23mQV2dvbt8V7WdOlzVCn8Kx0a/lsCZqPbmhGXdWydzWfLu96a9ZrOfZMhR0K/vGpXtXuaP9inlZXSUf5bOk0zRbehHFGmo9ZYzJ+rJwEDS9Dt7eOKNNJ+MnvN+sieAAAAAAAAAAAAAAAAAAAAAAAAAAB5KSW7eEQ62orlDfzf7ICXOokst4RCq6l+Fe7/AIIdWq28t5Zyeq63ewqxqd13VpCfDVcuGblBv51wvK/LmB31reqWz2l+T9CSc3a3UKkYzpyUotZUk9mW1pf+E35KX8gTgDVcXMKcXOpKMIrnKTSX1A2muvXhCLlOShFc5Sail6tnM3vbNzk6VjSdapy45JqK81Hm/fBqt+ydxXaqX9Zy8VSi8KPpjZe24G+97axcu7s6br1HylhqC80ucvyXmaqfZy6uWp3tVqHNUY4wvZbL835nRafpVGjHhpQUer5yfrLmyWBD0/SaNFYpQUesucn6y5kwAAAAAAAAAAAAAAAAAAAAAAAAAAARa99FbL4n+X1AktkWtfpbR3fXwIVa4lL5n7eBXyv1OnOVDFSUVJJZxma/peeW4Eq9vlFcdWajFeLeEsvCKqpr6+1U7eCUlOlKo5qXypNY9c5Idlq85v7PfU1SqzT4VtKFSPRNbZ8iql2SnRuVOjUrKnNd3CVPgk6CznEoyT4oZCMu0l7c0q+Wqs6VRKnQhCrCnB1X+N/Mn+WxMsNWuHKNpWhT+0SoOpxKfexi4tLFVYWM52x0ZZ2umVpRlTvJUrim0kvuOBvrxLLXTkTLDSKFFNUKUKSe74IqOX5gVeg6FUo1qtSXBCFRRSo05TlCMlnM8y5ZzySL7hM1EwqXEUBjfX11Ck1bxjOo2lFSfy5226+5X2fZK4rSVW/rOUv7cXy8srZeyJtpXcq0F4cWfpv+x0QVHstPpUY8NKCgvJbv1fiSAAAAAAAAAAAAAAAAAAAAAAAAAAAAAGmtcxj5vojcUruU5yzz4n+oG6vcylz2XRHOX3aaMe9VKFSfd5jOpGnxQhNLdNZy8eODoJROe7Q6U1RrStk41akoyqcGeKcItcaS/E45WSoptW7RV3RhKMu6rLFSEo/FRrw8Yxe2+N+F77Gdnqk6VaFWVP7m5wpVKacqTk/lqvxg/Bp7ctyxtabrRhRVqo2ajwy75cLlHGyhT/d4LfTtLp0YKnSTVNN8MW21FPwWfAgj6zpH2imocXBupKaipTj5w6PzJNhp8aceGLlLxcpScpSfVsmKJ5OolzKCgYzrRiRq194IhzqNkVJrXjfIiynkxbMckFjokc14+Sk/yx+50pz/AGdX3kn0h+rX8HQFAAAAAAAAAAAAAAAAAAAAAAAAAAAAAAOTnUfE35v9TrGcc2BZW91nZ8yTgpIVCfb3fUUS+AxlNIj1r3oQqlZsUSq190Ic6rZg2eZANngbJ9potWe7+7j1a+L2j/IFf+vTxLKy0KpPep93Hp/W/bw9y5s9Mp0/lWZfilvL6+HsSwNFrZwprEFjq+bfqzeAAAAAAAAAAAAAAAAAAAAAAAAAAAAAFXq3aS2t0+9qLiS+SPxT+nh74OenrWo3j4bSn9nov/Vl831f7fUDptU123t1mvVjBvlHOZy9Irc5a5vVUcp28JunzeI5UfNy5JfUn6V2Cowl3lxKVzW5tzbcc+/P3OmhSilwxSUeWEkl9CDhLWUstP2JyJ+q6DGP3tGLX44Jvhx+KMfD2IPgB42YMyZttrKpUeIRyvGT2ivcojNkyz0qpU3S4Yfil4+i8S3stEpww5fHPzXwp+S/ksgIVnpNOnulxS/FLd+3QmgAAAAAAAAAAAAAAAAAAAAAAAAAADxsD0HP6n21tqb4ab76pnGIvEE+jny9lllaqGo3m839nt5LPDvHb0XxS26vHkBcar2stqGY8XeVf7cMPfpKXKPuUkrnVL3amvslu/6t1Jr12b9sF5pfZW2o4fDx1F/VJLb/ABjyRcgc9pPYq2o4lPNapnPFPdZ6qJ0EYpLCWEvBbHoAAAAVt1osZNuD4G92sZj/AOFkAKq20JJ5qPi/2rZe78S0jBJJJJJcklhI9AAAAAAAAAAAAAAAAAAAAAAAAAAAADCrVjFOUmoxW7baSS82Veo65wuUKSTnF8MnLLxJpNKNNfFN4a6LzKiPZ+5uWp3M3GPNKXC5L/GC+GH5vzAk6h21pJ8FvF1pvlLdU/bbMvZY8yCtFvrze6qOnRe/d4SXtTT/AOzZ0un6LQo704fE+c38U5Pq5E4Cr0zs3bUPihBOp4zlvL26exaAAAAAAAAAAAAAAAAAAAAAAAAAAAAAAAAAAAAAAAAAAa/s8OLj4Y8eMcfCuLHTJsAAAAAAAAAAAAAAAAAAAAAAAAAAAAAAAAAAAAAAAAAAAAAAAAAAAAAAAAAAAAAAAAAAAAAAAAAAAAAAAAAAAAAAAAAAAAAA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87400" name="AutoShape 8" descr="data:image/jpeg;base64,/9j/4AAQSkZJRgABAQAAAQABAAD/2wCEAAkGBhQQEBARDxAQEBAPDxAPERAPEA8SERAUFBAVFBcSEhMXGyYeGBkjGRIUHy8gIycpLSwsFR4xNTAqNSYrLCkBCQoKDgwOGA8PFykfHBwpKSksLCksNSkpKSkpKSkpKSkpKSkpKSwsKSksKSksKSkpKSwsLCksKSkpKSkpKSkpKf/AABEIANsA5gMBIgACEQEDEQH/xAAbAAEAAgMBAQAAAAAAAAAAAAAAAQYCBAUDB//EADIQAAIBAwIFAQUJAQEBAAAAAAABAgMEEQUhBhIxQVFhEyIyUnEUQoGRocHR4fCxYjP/xAAXAQEBAQEAAAAAAAAAAAAAAAAAAQMC/8QAHhEBAQADAAMBAQEAAAAAAAAAAAECETEhQVESYQP/2gAMAwEAAhEDEQA/APuIAAAAAAAAAAAAAAAAAAAAAAAAAAAAAAAABGQJNTUtRhQpTq1ZKMIJybf/ABeWY6pqtO2pSq1pKEIrzu/ReWVfTtOqanUjc3kXC1g+a3tX9/xUqrv6IC3WlwqlOFSPw1Ixms9cSWf3JPSEMLCwkuiXRADIAAAAAAAAAAAAAAAAAAAAAAAAAAAAAAIyANDWdap2lKVWtLliui7yfaMV3bPLXtfpWdJ1K0vSMV8U5doxRwNG0Ore1Y3uoLCXvW1o/hpLqpTXeRzfPFk91jpekVdQqxvL6LjRi+a2tH0SztUqp9ZF0jHBKRJYW7AAVAAAAAAAAAAAAAAAAAAAAAAAAAAAADFyANnJ4h4jp2dNzqPMntTpx+OpLskiOIuJIWdPmlmVSb5aVKPxVJeF/JytA4bnUq/bL/Eq8v8A50nvC3j2SXzEqyfXloXDlS4rK+1FJ1OtC36woR7NrvIuKiSkSJNF8gAKgAAAAAAAAAAAAAAAAAAAAAAAACOYxp1VLo0/o8gZgjIbAhs4vEnEsLOCynUq1Hy0qMd5Tljx4MeJeJo2sVGK9pcVNqVGPxSfZteDT4b4YlGbu71qpd1N18lGL+7BefUm3UmkcO8NzdT7Zf4ndTWYQ6wt49oxXn1LUkEiRHNuwAFAAAAAAAAAAAAAAAAAAAAAAADAGMp469PPYic8LLaSW7b8FT1rXHWfJTeKafvPvP0XoS0Za1rzqN06Lah0lNbOXpH0NDT9QlQnzR3i8c0fm/s18Y7f1gZMZl5d3S+Wl3GpBTg8xf6Pw/U4nFHFKtVGnTXtbmq+WnSjvLLXVrsjhUNRqUFU9jJZlHCjL4VLDw/0N/grhzlzeXE1Wuq2W5ZyqSy/cj6mu9uONnhfheVOTubt+1u6m7k91ST35I+OpZ0gkSWF8gAKAAAAAAAAAAAAAAAAAAAAAAAABjOaSbbwlu2Y1KqinKTSS3bfYqGr6y67cY5jRT/GbXn0ObdLJtlrOtOu3CGVSTw33qfwjmZz26EkNmVu+u5PSH/smvcXPLhZjlyUUm9m358GdS4w8JOUsZwjxnKM4NtP5Wn8SaX/AHucZa00xx8+Y21+j2NvS9TdvPK3pyfvR/ePqcnTqzcXl5Sk4qTWHJLo/wAjcj+h1jkmWEl0v1vcKcVKLzFrKa/c9is8J1Jc1SO7gkvopZ6IspvGNSACoAAAAAAAAAAAAAAAAAAAARkAzyr11CLlJ8qSy2xXrqEZTk8RistlQ1XVHcS8UovMY/N6slulk2nVtXlcPC2pJ7LfMvV+hobYGfG30IZhbu7d60nPU82ZGLCba9aDjLn6px5ZJvCSW+UeVGm5z9puls0sYbaWM/kbkoprDSa8MzW3X6fwT8/W2P8ArZEL8/r2NvTNOlXlhbQT96XZLwvUz0vTJV3hLlgvil+PRFxtbSNKKjBYS/2WazFhaiys40oqMFhL836s2ADRyAAAAAAAAAAAAAAAAAAAAADPC5uY04uU3hL/AGEZVqyjFyk8KKyymanqUq88tNQW8Y9vrLyyW6WTadU1KVeW+YwWeWP7y9WaTfYyIb8mF3etOI6B7+uPB4163Kt846NxWcZXfBz7avPny0sN8k3Do/lnjsc3KTw0wwuUt26nMME8plHY7vGWtISwb+l6U68vlpLq+7fhE6TpDrvmfu0k93vmXoi30KCglGKxFLZI6wx91LShQUIqMUkl2R6kJEmrgAAAAAAAAAAAAAAAAAAAAAAAB4XVuqkZQl0kip31i6cnGXbdPyvJcjVv7NVY4ez6xfhmeeO+ddSqVNY/Y8pM3a1F5kk4uUZOMuVp4aNZx6mcv1a4sJTpPDabcujy5VE3jPp/R04UVFtpYb2eOjweip9/HfG/fuTjCz/vI01uf6/iX67eiOjpGiuvic8xpL8OYy0bRXWfPUWKaeYr5u+S2QhhJLZLsjTGfWNqKVJRSUVhLol2PQA0cgAAAAAAAAAAAAAAAAAAAAAAABBJi2Sg2VbiDiGc5/ZLFc9xLadT7tBeW/JOsa9OtVdpY+9U29tW6xoxbw9/mOnoPD1O0p8tNc05b1KkvjnLvl/U57xeNPSeEoUKLhzOdWo+epVlnMp+fRHLv7R05YksPz2fqmXbBrXtlGrHD2a3Uu6ZMsd8X9KO5bbvY62jaG6mKlVNQXwx6OXq/CN204b9/mqtSSxiKzh4ecs7sY4xhDDHXS0jBLZLCXYyANHIAAAAAAAAAAAAAAAAAAAAAAAAQSeVasopuTSillt9EgMnP9yo6jrtS9qytbBtRi8XF1j3acflg+8jxub+rqk3RtHKnaReK1ytnU/8U/5LTpml07enGlRiowivC3fl+Wcy7X089G0Sna01TpLbOZSe8pyfeT7nRSCRJUAAURgkAAAAAAAAAAAAAAAAAAAAAAAAAAQGzQ1fWaVrTlUrzUYpbeZPHRLu9gNi+vYUYSqVJKEIrLbZToOrrEs+/Q0+L9VO5+j7RMbPTK2q1I17tSo2cXzUbbL5qniVUu9KkoxUYpRjFYSSSSXoidXkedpaRpRjCnFQhFYUV0R74JBUAAAAAAAAAAAAAAAAAAAAAAAAAAAAAAhsSK7xHxUrdqjRi611U2hSjvyt95eEBs8Q8S07OGZPmqS2p0ovMpvt07HF0jhupd1I3epbv4qVq8uFNN9ZLuzc0DhVwn9pvJe2upNvL3jSz92K9CzJE71SMcGRCJKgAAAAAAAAAAAAAAAAAAAAAAAAAAAAAAADS1dVHQqK3x7ZxxTb6KWepzeHeFo22alR+1uam9StLrl9o+Ed4InsQomQBQAAAAAAAAAAAAAAAAAAAAAAAAAAAAAAAAA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87402" name="AutoShape 10" descr="data:image/jpeg;base64,/9j/4AAQSkZJRgABAQAAAQABAAD/2wCEAAkGBhQQEBARDxAQEBAPDxAPERAPEA8SERAUFBAVFBcSEhMXGyYeGBkjGRIUHy8gIycpLSwsFR4xNTAqNSYrLCkBCQoKDgwOGA8PFykfHBwpKSksLCksNSkpKSkpKSkpKSkpKSkpKSwsKSksKSksKSkpKSwsLCksKSkpKSkpKSkpKf/AABEIANsA5gMBIgACEQEDEQH/xAAbAAEAAgMBAQAAAAAAAAAAAAAAAQYCBAUDB//EADIQAAIBAwIFAQUJAQEBAAAAAAABAgMEEQUhBhIxQVFhEyIyUnEUQoGRocHR4fCxYjP/xAAXAQEBAQEAAAAAAAAAAAAAAAAAAQMC/8QAHhEBAQADAAMBAQEAAAAAAAAAAAECETEhQVESYQP/2gAMAwEAAhEDEQA/APuIAAAAAAAAAAAAAAAAAAAAAAAAAAAAAAAABGQJNTUtRhQpTq1ZKMIJybf/ABeWY6pqtO2pSq1pKEIrzu/ReWVfTtOqanUjc3kXC1g+a3tX9/xUqrv6IC3WlwqlOFSPw1Ixms9cSWf3JPSEMLCwkuiXRADIAAAAAAAAAAAAAAAAAAAAAAAAAAAAAAIyANDWdap2lKVWtLliui7yfaMV3bPLXtfpWdJ1K0vSMV8U5doxRwNG0Ore1Y3uoLCXvW1o/hpLqpTXeRzfPFk91jpekVdQqxvL6LjRi+a2tH0SztUqp9ZF0jHBKRJYW7AAVAAAAAAAAAAAAAAAAAAAAAAAAAAAADFyANnJ4h4jp2dNzqPMntTpx+OpLskiOIuJIWdPmlmVSb5aVKPxVJeF/JytA4bnUq/bL/Eq8v8A50nvC3j2SXzEqyfXloXDlS4rK+1FJ1OtC36woR7NrvIuKiSkSJNF8gAKgAAAAAAAAAAAAAAAAAAAAAAAACOYxp1VLo0/o8gZgjIbAhs4vEnEsLOCynUq1Hy0qMd5Tljx4MeJeJo2sVGK9pcVNqVGPxSfZteDT4b4YlGbu71qpd1N18lGL+7BefUm3UmkcO8NzdT7Zf4ndTWYQ6wt49oxXn1LUkEiRHNuwAFAAAAAAAAAAAAAAAAAAAAAAADAGMp469PPYic8LLaSW7b8FT1rXHWfJTeKafvPvP0XoS0Za1rzqN06Lah0lNbOXpH0NDT9QlQnzR3i8c0fm/s18Y7f1gZMZl5d3S+Wl3GpBTg8xf6Pw/U4nFHFKtVGnTXtbmq+WnSjvLLXVrsjhUNRqUFU9jJZlHCjL4VLDw/0N/grhzlzeXE1Wuq2W5ZyqSy/cj6mu9uONnhfheVOTubt+1u6m7k91ST35I+OpZ0gkSWF8gAKAAAAAAAAAAAAAAAAAAAAAAAABjOaSbbwlu2Y1KqinKTSS3bfYqGr6y67cY5jRT/GbXn0ObdLJtlrOtOu3CGVSTw33qfwjmZz26EkNmVu+u5PSH/smvcXPLhZjlyUUm9m358GdS4w8JOUsZwjxnKM4NtP5Wn8SaX/AHucZa00xx8+Y21+j2NvS9TdvPK3pyfvR/ePqcnTqzcXl5Sk4qTWHJLo/wAjcj+h1jkmWEl0v1vcKcVKLzFrKa/c9is8J1Jc1SO7gkvopZ6IspvGNSACoAAAAAAAAAAAAAAAAAAAARkAzyr11CLlJ8qSy2xXrqEZTk8RistlQ1XVHcS8UovMY/N6slulk2nVtXlcPC2pJ7LfMvV+hobYGfG30IZhbu7d60nPU82ZGLCba9aDjLn6px5ZJvCSW+UeVGm5z9puls0sYbaWM/kbkoprDSa8MzW3X6fwT8/W2P8ArZEL8/r2NvTNOlXlhbQT96XZLwvUz0vTJV3hLlgvil+PRFxtbSNKKjBYS/2WazFhaiys40oqMFhL836s2ADRyAAAAAAAAAAAAAAAAAAAAADPC5uY04uU3hL/AGEZVqyjFyk8KKyymanqUq88tNQW8Y9vrLyyW6WTadU1KVeW+YwWeWP7y9WaTfYyIb8mF3etOI6B7+uPB4163Kt846NxWcZXfBz7avPny0sN8k3Do/lnjsc3KTw0wwuUt26nMME8plHY7vGWtISwb+l6U68vlpLq+7fhE6TpDrvmfu0k93vmXoi30KCglGKxFLZI6wx91LShQUIqMUkl2R6kJEmrgAAAAAAAAAAAAAAAAAAAAAAAB4XVuqkZQl0kip31i6cnGXbdPyvJcjVv7NVY4ez6xfhmeeO+ddSqVNY/Y8pM3a1F5kk4uUZOMuVp4aNZx6mcv1a4sJTpPDabcujy5VE3jPp/R04UVFtpYb2eOjweip9/HfG/fuTjCz/vI01uf6/iX67eiOjpGiuvic8xpL8OYy0bRXWfPUWKaeYr5u+S2QhhJLZLsjTGfWNqKVJRSUVhLol2PQA0cgAAAAAAAAAAAAAAAAAAAAAAABBJi2Sg2VbiDiGc5/ZLFc9xLadT7tBeW/JOsa9OtVdpY+9U29tW6xoxbw9/mOnoPD1O0p8tNc05b1KkvjnLvl/U57xeNPSeEoUKLhzOdWo+epVlnMp+fRHLv7R05YksPz2fqmXbBrXtlGrHD2a3Uu6ZMsd8X9KO5bbvY62jaG6mKlVNQXwx6OXq/CN204b9/mqtSSxiKzh4ecs7sY4xhDDHXS0jBLZLCXYyANHIAAAAAAAAAAAAAAAAAAAAAAAAQSeVasopuTSillt9EgMnP9yo6jrtS9qytbBtRi8XF1j3acflg+8jxub+rqk3RtHKnaReK1ytnU/8U/5LTpml07enGlRiowivC3fl+Wcy7X089G0Sna01TpLbOZSe8pyfeT7nRSCRJUAAURgkAAAAAAAAAAAAAAAAAAAAAAAAAAQGzQ1fWaVrTlUrzUYpbeZPHRLu9gNi+vYUYSqVJKEIrLbZToOrrEs+/Q0+L9VO5+j7RMbPTK2q1I17tSo2cXzUbbL5qniVUu9KkoxUYpRjFYSSSSXoidXkedpaRpRjCnFQhFYUV0R74JBUAAAAAAAAAAAAAAAAAAAAAAAAAAAAAAhsSK7xHxUrdqjRi611U2hSjvyt95eEBs8Q8S07OGZPmqS2p0ovMpvt07HF0jhupd1I3epbv4qVq8uFNN9ZLuzc0DhVwn9pvJe2upNvL3jSz92K9CzJE71SMcGRCJKgAAAAAAAAAAAAAAAAAAAAAAAAAAAAAAADS1dVHQqK3x7ZxxTb6KWepzeHeFo22alR+1uam9StLrl9o+Ed4InsQomQBQAAAAAAAAAAAAAAAAAAAAAAAAAAAAAAAAA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187404" name="AutoShape 12" descr="data:image/jpeg;base64,/9j/4AAQSkZJRgABAQAAAQABAAD/2wCEAAkGBhQQEBARDxAQEBAPDxAPERAPEA8SERAUFBAVFBcSEhMXGyYeGBkjGRIUHy8gIycpLSwsFR4xNTAqNSYrLCkBCQoKDgwOGA8PFykfHBwpKSksLCksNSkpKSkpKSkpKSkpKSkpKSwsKSksKSksKSkpKSwsLCksKSkpKSkpKSkpKf/AABEIANsA5gMBIgACEQEDEQH/xAAbAAEAAgMBAQAAAAAAAAAAAAAAAQYCBAUDB//EADIQAAIBAwIFAQUJAQEBAAAAAAABAgMEEQUhBhIxQVFhEyIyUnEUQoGRocHR4fCxYjP/xAAXAQEBAQEAAAAAAAAAAAAAAAAAAQMC/8QAHhEBAQADAAMBAQEAAAAAAAAAAAECETEhQVESYQP/2gAMAwEAAhEDEQA/APuIAAAAAAAAAAAAAAAAAAAAAAAAAAAAAAAABGQJNTUtRhQpTq1ZKMIJybf/ABeWY6pqtO2pSq1pKEIrzu/ReWVfTtOqanUjc3kXC1g+a3tX9/xUqrv6IC3WlwqlOFSPw1Ixms9cSWf3JPSEMLCwkuiXRADIAAAAAAAAAAAAAAAAAAAAAAAAAAAAAAIyANDWdap2lKVWtLliui7yfaMV3bPLXtfpWdJ1K0vSMV8U5doxRwNG0Ore1Y3uoLCXvW1o/hpLqpTXeRzfPFk91jpekVdQqxvL6LjRi+a2tH0SztUqp9ZF0jHBKRJYW7AAVAAAAAAAAAAAAAAAAAAAAAAAAAAAADFyANnJ4h4jp2dNzqPMntTpx+OpLskiOIuJIWdPmlmVSb5aVKPxVJeF/JytA4bnUq/bL/Eq8v8A50nvC3j2SXzEqyfXloXDlS4rK+1FJ1OtC36woR7NrvIuKiSkSJNF8gAKgAAAAAAAAAAAAAAAAAAAAAAAACOYxp1VLo0/o8gZgjIbAhs4vEnEsLOCynUq1Hy0qMd5Tljx4MeJeJo2sVGK9pcVNqVGPxSfZteDT4b4YlGbu71qpd1N18lGL+7BefUm3UmkcO8NzdT7Zf4ndTWYQ6wt49oxXn1LUkEiRHNuwAFAAAAAAAAAAAAAAAAAAAAAAADAGMp469PPYic8LLaSW7b8FT1rXHWfJTeKafvPvP0XoS0Za1rzqN06Lah0lNbOXpH0NDT9QlQnzR3i8c0fm/s18Y7f1gZMZl5d3S+Wl3GpBTg8xf6Pw/U4nFHFKtVGnTXtbmq+WnSjvLLXVrsjhUNRqUFU9jJZlHCjL4VLDw/0N/grhzlzeXE1Wuq2W5ZyqSy/cj6mu9uONnhfheVOTubt+1u6m7k91ST35I+OpZ0gkSWF8gAKAAAAAAAAAAAAAAAAAAAAAAAABjOaSbbwlu2Y1KqinKTSS3bfYqGr6y67cY5jRT/GbXn0ObdLJtlrOtOu3CGVSTw33qfwjmZz26EkNmVu+u5PSH/smvcXPLhZjlyUUm9m358GdS4w8JOUsZwjxnKM4NtP5Wn8SaX/AHucZa00xx8+Y21+j2NvS9TdvPK3pyfvR/ePqcnTqzcXl5Sk4qTWHJLo/wAjcj+h1jkmWEl0v1vcKcVKLzFrKa/c9is8J1Jc1SO7gkvopZ6IspvGNSACoAAAAAAAAAAAAAAAAAAAARkAzyr11CLlJ8qSy2xXrqEZTk8RistlQ1XVHcS8UovMY/N6slulk2nVtXlcPC2pJ7LfMvV+hobYGfG30IZhbu7d60nPU82ZGLCba9aDjLn6px5ZJvCSW+UeVGm5z9puls0sYbaWM/kbkoprDSa8MzW3X6fwT8/W2P8ArZEL8/r2NvTNOlXlhbQT96XZLwvUz0vTJV3hLlgvil+PRFxtbSNKKjBYS/2WazFhaiys40oqMFhL836s2ADRyAAAAAAAAAAAAAAAAAAAAADPC5uY04uU3hL/AGEZVqyjFyk8KKyymanqUq88tNQW8Y9vrLyyW6WTadU1KVeW+YwWeWP7y9WaTfYyIb8mF3etOI6B7+uPB4163Kt846NxWcZXfBz7avPny0sN8k3Do/lnjsc3KTw0wwuUt26nMME8plHY7vGWtISwb+l6U68vlpLq+7fhE6TpDrvmfu0k93vmXoi30KCglGKxFLZI6wx91LShQUIqMUkl2R6kJEmrgAAAAAAAAAAAAAAAAAAAAAAAB4XVuqkZQl0kip31i6cnGXbdPyvJcjVv7NVY4ez6xfhmeeO+ddSqVNY/Y8pM3a1F5kk4uUZOMuVp4aNZx6mcv1a4sJTpPDabcujy5VE3jPp/R04UVFtpYb2eOjweip9/HfG/fuTjCz/vI01uf6/iX67eiOjpGiuvic8xpL8OYy0bRXWfPUWKaeYr5u+S2QhhJLZLsjTGfWNqKVJRSUVhLol2PQA0cgAAAAAAAAAAAAAAAAAAAAAAABBJi2Sg2VbiDiGc5/ZLFc9xLadT7tBeW/JOsa9OtVdpY+9U29tW6xoxbw9/mOnoPD1O0p8tNc05b1KkvjnLvl/U57xeNPSeEoUKLhzOdWo+epVlnMp+fRHLv7R05YksPz2fqmXbBrXtlGrHD2a3Uu6ZMsd8X9KO5bbvY62jaG6mKlVNQXwx6OXq/CN204b9/mqtSSxiKzh4ecs7sY4xhDDHXS0jBLZLCXYyANHIAAAAAAAAAAAAAAAAAAAAAAAAQSeVasopuTSillt9EgMnP9yo6jrtS9qytbBtRi8XF1j3acflg+8jxub+rqk3RtHKnaReK1ytnU/8U/5LTpml07enGlRiowivC3fl+Wcy7X089G0Sna01TpLbOZSe8pyfeT7nRSCRJUAAURgkAAAAAAAAAAAAAAAAAAAAAAAAAAQGzQ1fWaVrTlUrzUYpbeZPHRLu9gNi+vYUYSqVJKEIrLbZToOrrEs+/Q0+L9VO5+j7RMbPTK2q1I17tSo2cXzUbbL5qniVUu9KkoxUYpRjFYSSSSXoidXkedpaRpRjCnFQhFYUV0R74JBUAAAAAAAAAAAAAAAAAAAAAAAAAAAAAAhsSK7xHxUrdqjRi611U2hSjvyt95eEBs8Q8S07OGZPmqS2p0ovMpvt07HF0jhupd1I3epbv4qVq8uFNN9ZLuzc0DhVwn9pvJe2upNvL3jSz92K9CzJE71SMcGRCJKgAAAAAAAAAAAAAAAAAAAAAAAAAAAAAAADS1dVHQqK3x7ZxxTb6KWepzeHeFo22alR+1uam9StLrl9o+Ed4InsQomQBQAAAAAAAAAAAAAAAAAAAAAAAAAAAAAAAAAA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187405" name="Picture 13"/>
          <p:cNvPicPr>
            <a:picLocks noChangeAspect="1" noChangeArrowheads="1"/>
          </p:cNvPicPr>
          <p:nvPr/>
        </p:nvPicPr>
        <p:blipFill>
          <a:blip r:embed="rId2" cstate="print"/>
          <a:srcRect/>
          <a:stretch>
            <a:fillRect/>
          </a:stretch>
        </p:blipFill>
        <p:spPr bwMode="auto">
          <a:xfrm>
            <a:off x="6372200" y="1556792"/>
            <a:ext cx="1746498" cy="1562989"/>
          </a:xfrm>
          <a:prstGeom prst="rect">
            <a:avLst/>
          </a:prstGeom>
          <a:noFill/>
          <a:ln w="9525">
            <a:noFill/>
            <a:miter lim="800000"/>
            <a:headEnd/>
            <a:tailEnd/>
          </a:ln>
        </p:spPr>
      </p:pic>
      <p:pic>
        <p:nvPicPr>
          <p:cNvPr id="187412" name="Picture 20"/>
          <p:cNvPicPr>
            <a:picLocks noChangeAspect="1" noChangeArrowheads="1"/>
          </p:cNvPicPr>
          <p:nvPr/>
        </p:nvPicPr>
        <p:blipFill>
          <a:blip r:embed="rId3" cstate="print"/>
          <a:srcRect/>
          <a:stretch>
            <a:fillRect/>
          </a:stretch>
        </p:blipFill>
        <p:spPr bwMode="auto">
          <a:xfrm>
            <a:off x="6372200" y="4149080"/>
            <a:ext cx="2152650" cy="2085975"/>
          </a:xfrm>
          <a:prstGeom prst="rect">
            <a:avLst/>
          </a:prstGeom>
          <a:noFill/>
          <a:ln w="9525">
            <a:noFill/>
            <a:miter lim="800000"/>
            <a:headEnd/>
            <a:tailEnd/>
          </a:ln>
        </p:spPr>
      </p:pic>
      <p:pic>
        <p:nvPicPr>
          <p:cNvPr id="187413" name="Picture 21"/>
          <p:cNvPicPr>
            <a:picLocks noChangeAspect="1" noChangeArrowheads="1"/>
          </p:cNvPicPr>
          <p:nvPr/>
        </p:nvPicPr>
        <p:blipFill>
          <a:blip r:embed="rId4" cstate="print"/>
          <a:srcRect/>
          <a:stretch>
            <a:fillRect/>
          </a:stretch>
        </p:blipFill>
        <p:spPr bwMode="auto">
          <a:xfrm rot="10800000">
            <a:off x="5940152" y="3209758"/>
            <a:ext cx="2880320" cy="579282"/>
          </a:xfrm>
          <a:prstGeom prst="rect">
            <a:avLst/>
          </a:prstGeom>
          <a:noFill/>
          <a:ln w="9525">
            <a:noFill/>
            <a:miter lim="800000"/>
            <a:headEnd/>
            <a:tailEnd/>
          </a:ln>
        </p:spPr>
      </p:pic>
    </p:spTree>
    <p:extLst>
      <p:ext uri="{BB962C8B-B14F-4D97-AF65-F5344CB8AC3E}">
        <p14:creationId xmlns:p14="http://schemas.microsoft.com/office/powerpoint/2010/main" val="8759304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32656"/>
            <a:ext cx="9144000" cy="418058"/>
          </a:xfrm>
        </p:spPr>
        <p:txBody>
          <a:bodyPr>
            <a:normAutofit fontScale="90000"/>
          </a:bodyPr>
          <a:lstStyle/>
          <a:p>
            <a:r>
              <a:rPr lang="es-MX" dirty="0" smtClean="0"/>
              <a:t>Efectos de la temperatura en una Resistencia</a:t>
            </a:r>
            <a:endParaRPr lang="es-MX" dirty="0"/>
          </a:p>
        </p:txBody>
      </p:sp>
      <p:sp>
        <p:nvSpPr>
          <p:cNvPr id="15155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2 Marcador de contenido"/>
          <p:cNvSpPr txBox="1">
            <a:spLocks/>
          </p:cNvSpPr>
          <p:nvPr/>
        </p:nvSpPr>
        <p:spPr>
          <a:xfrm>
            <a:off x="323528" y="1052736"/>
            <a:ext cx="8280920" cy="1800200"/>
          </a:xfrm>
          <a:prstGeom prst="rect">
            <a:avLst/>
          </a:prstGeom>
        </p:spPr>
        <p:txBody>
          <a:bodyPr vert="horz" lIns="91440" tIns="45720" rIns="91440" bIns="45720" rtlCol="0">
            <a:normAutofit fontScale="70000" lnSpcReduction="20000"/>
          </a:bodyPr>
          <a:lstStyle/>
          <a:p>
            <a:pPr lvl="0">
              <a:spcBef>
                <a:spcPct val="20000"/>
              </a:spcBef>
              <a:defRPr/>
            </a:pPr>
            <a:r>
              <a:rPr lang="es-ES" sz="3200" dirty="0" smtClean="0">
                <a:latin typeface="Arial" pitchFamily="34" charset="0"/>
                <a:ea typeface="Times New Roman" pitchFamily="18" charset="0"/>
                <a:cs typeface="Arial" pitchFamily="34" charset="0"/>
              </a:rPr>
              <a:t>Uno de los efectos que se produce en una resistencia cuando aumenta su temperatura es que también aumenta su valor resistivo.</a:t>
            </a:r>
          </a:p>
          <a:p>
            <a:pPr lvl="0">
              <a:spcBef>
                <a:spcPct val="20000"/>
              </a:spcBef>
              <a:defRPr/>
            </a:pPr>
            <a:r>
              <a:rPr lang="es-ES" sz="3200" dirty="0" smtClean="0">
                <a:latin typeface="Arial" pitchFamily="34" charset="0"/>
                <a:ea typeface="Times New Roman" pitchFamily="18" charset="0"/>
                <a:cs typeface="Arial" pitchFamily="34" charset="0"/>
              </a:rPr>
              <a:t>El material del que se encuentra fabricado el resistor es fundamental para saber como aumenta el valor de la resistencia con la temperatura </a:t>
            </a:r>
            <a:endParaRPr kumimoji="0" lang="es-MX" sz="32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156674" name="Object 2"/>
          <p:cNvGraphicFramePr>
            <a:graphicFrameLocks noChangeAspect="1"/>
          </p:cNvGraphicFramePr>
          <p:nvPr/>
        </p:nvGraphicFramePr>
        <p:xfrm>
          <a:off x="2843808" y="3373686"/>
          <a:ext cx="2946400" cy="487362"/>
        </p:xfrm>
        <a:graphic>
          <a:graphicData uri="http://schemas.openxmlformats.org/presentationml/2006/ole">
            <mc:AlternateContent xmlns:mc="http://schemas.openxmlformats.org/markup-compatibility/2006">
              <mc:Choice xmlns:v="urn:schemas-microsoft-com:vml" Requires="v">
                <p:oleObj spid="_x0000_s34820" name="Ecuación" r:id="rId3" imgW="1396800" imgH="241200" progId="Equation.3">
                  <p:embed/>
                </p:oleObj>
              </mc:Choice>
              <mc:Fallback>
                <p:oleObj name="Ecuación" r:id="rId3" imgW="139680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3373686"/>
                        <a:ext cx="2946400" cy="487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2 Marcador de contenido"/>
          <p:cNvSpPr txBox="1">
            <a:spLocks/>
          </p:cNvSpPr>
          <p:nvPr/>
        </p:nvSpPr>
        <p:spPr>
          <a:xfrm>
            <a:off x="611560" y="4221088"/>
            <a:ext cx="8280920" cy="1800200"/>
          </a:xfrm>
          <a:prstGeom prst="rect">
            <a:avLst/>
          </a:prstGeom>
        </p:spPr>
        <p:txBody>
          <a:bodyPr vert="horz" lIns="91440" tIns="45720" rIns="91440" bIns="45720" rtlCol="0">
            <a:normAutofit fontScale="70000" lnSpcReduction="20000"/>
          </a:bodyPr>
          <a:lstStyle/>
          <a:p>
            <a:pPr lvl="0">
              <a:spcBef>
                <a:spcPct val="20000"/>
              </a:spcBef>
              <a:defRPr/>
            </a:pPr>
            <a:r>
              <a:rPr lang="es-ES" sz="3200" dirty="0" smtClean="0">
                <a:latin typeface="Arial" pitchFamily="34" charset="0"/>
                <a:ea typeface="Times New Roman" pitchFamily="18" charset="0"/>
                <a:cs typeface="Arial" pitchFamily="34" charset="0"/>
              </a:rPr>
              <a:t>R</a:t>
            </a:r>
            <a:r>
              <a:rPr lang="es-ES" sz="3200" i="1" baseline="-25000" dirty="0" smtClean="0">
                <a:latin typeface="Arial" pitchFamily="34" charset="0"/>
                <a:ea typeface="Times New Roman" pitchFamily="18" charset="0"/>
                <a:cs typeface="Arial" pitchFamily="34" charset="0"/>
              </a:rPr>
              <a:t>f</a:t>
            </a:r>
            <a:r>
              <a:rPr lang="es-ES" sz="3200" dirty="0" smtClean="0">
                <a:latin typeface="Arial" pitchFamily="34" charset="0"/>
                <a:ea typeface="Times New Roman" pitchFamily="18" charset="0"/>
                <a:cs typeface="Arial" pitchFamily="34" charset="0"/>
              </a:rPr>
              <a:t>=valor resistivo de la resistencia al calentarse </a:t>
            </a:r>
            <a:r>
              <a:rPr lang="es-ES" sz="3200" dirty="0" smtClean="0">
                <a:latin typeface="Symbol" pitchFamily="18" charset="2"/>
                <a:ea typeface="Times New Roman" pitchFamily="18" charset="0"/>
                <a:cs typeface="Arial" pitchFamily="34" charset="0"/>
              </a:rPr>
              <a:t>W</a:t>
            </a:r>
          </a:p>
          <a:p>
            <a:pPr lvl="0">
              <a:spcBef>
                <a:spcPct val="20000"/>
              </a:spcBef>
              <a:defRPr/>
            </a:pPr>
            <a:r>
              <a:rPr kumimoji="0" lang="es-ES" sz="3200" b="0" i="0" u="none" strike="noStrike" kern="1200" cap="none" spc="0" normalizeH="0" baseline="0" noProof="0" dirty="0" smtClean="0">
                <a:ln>
                  <a:noFill/>
                </a:ln>
                <a:solidFill>
                  <a:schemeClr val="tx1"/>
                </a:solidFill>
                <a:effectLst/>
                <a:uLnTx/>
                <a:uFillTx/>
                <a:latin typeface="Arial" pitchFamily="34" charset="0"/>
                <a:cs typeface="Arial" pitchFamily="34" charset="0"/>
              </a:rPr>
              <a:t>R</a:t>
            </a:r>
            <a:r>
              <a:rPr lang="es-ES" sz="3200" i="1" baseline="-25000" dirty="0" smtClean="0">
                <a:latin typeface="Arial" pitchFamily="34" charset="0"/>
                <a:ea typeface="Times New Roman" pitchFamily="18" charset="0"/>
                <a:cs typeface="Arial" pitchFamily="34" charset="0"/>
              </a:rPr>
              <a:t>o</a:t>
            </a:r>
            <a:r>
              <a:rPr lang="es-ES" sz="3200" dirty="0" smtClean="0">
                <a:latin typeface="Arial" pitchFamily="34" charset="0"/>
                <a:ea typeface="Times New Roman" pitchFamily="18" charset="0"/>
                <a:cs typeface="Arial" pitchFamily="34" charset="0"/>
              </a:rPr>
              <a:t>=valor resistivo de la resistencia antes de calentarse </a:t>
            </a:r>
            <a:r>
              <a:rPr lang="es-ES" sz="3200" dirty="0" smtClean="0">
                <a:latin typeface="Symbol" pitchFamily="18" charset="2"/>
                <a:ea typeface="Times New Roman" pitchFamily="18" charset="0"/>
                <a:cs typeface="Arial" pitchFamily="34" charset="0"/>
              </a:rPr>
              <a:t>W</a:t>
            </a:r>
          </a:p>
          <a:p>
            <a:pPr lvl="0">
              <a:spcBef>
                <a:spcPct val="20000"/>
              </a:spcBef>
              <a:defRPr/>
            </a:pPr>
            <a:r>
              <a:rPr lang="es-ES" sz="3200" dirty="0" smtClean="0">
                <a:latin typeface="Symbol" pitchFamily="18" charset="2"/>
                <a:ea typeface="Times New Roman" pitchFamily="18" charset="0"/>
                <a:cs typeface="Arial" pitchFamily="34" charset="0"/>
              </a:rPr>
              <a:t>a</a:t>
            </a:r>
            <a:r>
              <a:rPr lang="es-ES" sz="3200" dirty="0" smtClean="0">
                <a:latin typeface="Arial" pitchFamily="34" charset="0"/>
                <a:ea typeface="Times New Roman" pitchFamily="18" charset="0"/>
                <a:cs typeface="Arial" pitchFamily="34" charset="0"/>
              </a:rPr>
              <a:t>=coeficiente de temperatura 1/</a:t>
            </a:r>
            <a:r>
              <a:rPr lang="es-ES" sz="3200" baseline="30000" dirty="0" err="1" smtClean="0">
                <a:latin typeface="Arial" pitchFamily="34" charset="0"/>
                <a:ea typeface="Times New Roman" pitchFamily="18" charset="0"/>
                <a:cs typeface="Arial" pitchFamily="34" charset="0"/>
              </a:rPr>
              <a:t>o</a:t>
            </a:r>
            <a:r>
              <a:rPr lang="es-ES" sz="3200" dirty="0" err="1" smtClean="0">
                <a:latin typeface="Arial" pitchFamily="34" charset="0"/>
                <a:ea typeface="Times New Roman" pitchFamily="18" charset="0"/>
                <a:cs typeface="Arial" pitchFamily="34" charset="0"/>
              </a:rPr>
              <a:t>C</a:t>
            </a:r>
            <a:endParaRPr lang="es-ES" sz="3200" dirty="0" smtClean="0">
              <a:latin typeface="Arial" pitchFamily="34" charset="0"/>
              <a:ea typeface="Times New Roman" pitchFamily="18" charset="0"/>
              <a:cs typeface="Arial" pitchFamily="34" charset="0"/>
            </a:endParaRPr>
          </a:p>
          <a:p>
            <a:pPr lvl="0">
              <a:spcBef>
                <a:spcPct val="20000"/>
              </a:spcBef>
              <a:defRPr/>
            </a:pPr>
            <a:r>
              <a:rPr lang="es-ES" sz="3200" dirty="0" err="1" smtClean="0">
                <a:latin typeface="Arial" pitchFamily="34" charset="0"/>
                <a:ea typeface="Times New Roman" pitchFamily="18" charset="0"/>
                <a:cs typeface="Arial" pitchFamily="34" charset="0"/>
              </a:rPr>
              <a:t>T</a:t>
            </a:r>
            <a:r>
              <a:rPr lang="es-ES" sz="3200" i="1" baseline="-25000" dirty="0" err="1" smtClean="0">
                <a:latin typeface="Arial" pitchFamily="34" charset="0"/>
                <a:ea typeface="Times New Roman" pitchFamily="18" charset="0"/>
                <a:cs typeface="Arial" pitchFamily="34" charset="0"/>
              </a:rPr>
              <a:t>f</a:t>
            </a:r>
            <a:r>
              <a:rPr lang="es-ES" sz="3200" dirty="0" smtClean="0">
                <a:latin typeface="Arial" pitchFamily="34" charset="0"/>
                <a:ea typeface="Times New Roman" pitchFamily="18" charset="0"/>
                <a:cs typeface="Arial" pitchFamily="34" charset="0"/>
              </a:rPr>
              <a:t>=temperatura final que alcanza el resistor en </a:t>
            </a:r>
            <a:r>
              <a:rPr lang="es-ES" sz="3200" baseline="30000" dirty="0" err="1" smtClean="0">
                <a:latin typeface="Arial" pitchFamily="34" charset="0"/>
                <a:ea typeface="Times New Roman" pitchFamily="18" charset="0"/>
                <a:cs typeface="Arial" pitchFamily="34" charset="0"/>
              </a:rPr>
              <a:t>o</a:t>
            </a:r>
            <a:r>
              <a:rPr lang="es-ES" sz="3200" dirty="0" err="1" smtClean="0">
                <a:latin typeface="Arial" pitchFamily="34" charset="0"/>
                <a:ea typeface="Times New Roman" pitchFamily="18" charset="0"/>
                <a:cs typeface="Arial" pitchFamily="34" charset="0"/>
              </a:rPr>
              <a:t>C</a:t>
            </a:r>
            <a:endParaRPr lang="es-ES" sz="3200" dirty="0" smtClean="0">
              <a:latin typeface="Arial" pitchFamily="34" charset="0"/>
              <a:ea typeface="Times New Roman" pitchFamily="18" charset="0"/>
              <a:cs typeface="Arial" pitchFamily="34" charset="0"/>
            </a:endParaRPr>
          </a:p>
          <a:p>
            <a:pPr>
              <a:spcBef>
                <a:spcPct val="20000"/>
              </a:spcBef>
              <a:defRPr/>
            </a:pPr>
            <a:r>
              <a:rPr lang="es-ES" sz="3200" dirty="0" err="1" smtClean="0">
                <a:latin typeface="Arial" pitchFamily="34" charset="0"/>
                <a:ea typeface="Times New Roman" pitchFamily="18" charset="0"/>
                <a:cs typeface="Arial" pitchFamily="34" charset="0"/>
              </a:rPr>
              <a:t>T</a:t>
            </a:r>
            <a:r>
              <a:rPr lang="es-ES" sz="3200" i="1" baseline="-25000" dirty="0" err="1" smtClean="0">
                <a:latin typeface="Arial" pitchFamily="34" charset="0"/>
                <a:ea typeface="Times New Roman" pitchFamily="18" charset="0"/>
                <a:cs typeface="Arial" pitchFamily="34" charset="0"/>
              </a:rPr>
              <a:t>o</a:t>
            </a:r>
            <a:r>
              <a:rPr lang="es-ES" sz="3200" dirty="0" smtClean="0">
                <a:latin typeface="Arial" pitchFamily="34" charset="0"/>
                <a:ea typeface="Times New Roman" pitchFamily="18" charset="0"/>
                <a:cs typeface="Arial" pitchFamily="34" charset="0"/>
              </a:rPr>
              <a:t>=temperatura inicial en </a:t>
            </a:r>
            <a:r>
              <a:rPr lang="es-ES" sz="3200" baseline="30000" dirty="0" err="1" smtClean="0">
                <a:latin typeface="Arial" pitchFamily="34" charset="0"/>
                <a:ea typeface="Times New Roman" pitchFamily="18" charset="0"/>
                <a:cs typeface="Arial" pitchFamily="34" charset="0"/>
              </a:rPr>
              <a:t>o</a:t>
            </a:r>
            <a:r>
              <a:rPr lang="es-ES" sz="3200" dirty="0" err="1" smtClean="0">
                <a:latin typeface="Arial" pitchFamily="34" charset="0"/>
                <a:ea typeface="Times New Roman" pitchFamily="18" charset="0"/>
                <a:cs typeface="Arial" pitchFamily="34" charset="0"/>
              </a:rPr>
              <a:t>C</a:t>
            </a:r>
            <a:endParaRPr lang="es-ES" sz="3200" dirty="0" smtClean="0">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4672888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err="1" smtClean="0"/>
              <a:t>Multímetro</a:t>
            </a:r>
            <a:r>
              <a:rPr lang="es-MX" dirty="0" smtClean="0"/>
              <a:t> (Voltaje, Amperímetro, Resistencia)</a:t>
            </a:r>
            <a:endParaRPr lang="es-MX" dirty="0"/>
          </a:p>
        </p:txBody>
      </p:sp>
      <p:pic>
        <p:nvPicPr>
          <p:cNvPr id="4" name="Picture 2" descr="http://t1.gstatic.com/images?q=tbn:ANd9GcRRak70so3gffb6QLOu3KXVwITtQf7EtvFf9fMuLsVhTdxQ2p1F"/>
          <p:cNvPicPr>
            <a:picLocks noGrp="1" noChangeAspect="1" noChangeArrowheads="1"/>
          </p:cNvPicPr>
          <p:nvPr>
            <p:ph idx="1"/>
          </p:nvPr>
        </p:nvPicPr>
        <p:blipFill>
          <a:blip r:embed="rId2" cstate="print"/>
          <a:srcRect/>
          <a:stretch>
            <a:fillRect/>
          </a:stretch>
        </p:blipFill>
        <p:spPr bwMode="auto">
          <a:xfrm>
            <a:off x="1331640" y="1988840"/>
            <a:ext cx="2295525" cy="1990725"/>
          </a:xfrm>
          <a:prstGeom prst="rect">
            <a:avLst/>
          </a:prstGeom>
          <a:noFill/>
          <a:ln w="9525">
            <a:noFill/>
            <a:miter lim="800000"/>
            <a:headEnd/>
            <a:tailEnd/>
          </a:ln>
        </p:spPr>
      </p:pic>
      <p:pic>
        <p:nvPicPr>
          <p:cNvPr id="5" name="Picture 2" descr="http://upload.wikimedia.org/wikipedia/commons/thumb/f/fa/Clampmeter1.jpg/300px-Clampmeter1.jpg">
            <a:hlinkClick r:id="rId3"/>
          </p:cNvPr>
          <p:cNvPicPr>
            <a:picLocks noChangeAspect="1" noChangeArrowheads="1"/>
          </p:cNvPicPr>
          <p:nvPr/>
        </p:nvPicPr>
        <p:blipFill>
          <a:blip r:embed="rId4" cstate="print"/>
          <a:srcRect/>
          <a:stretch>
            <a:fillRect/>
          </a:stretch>
        </p:blipFill>
        <p:spPr bwMode="auto">
          <a:xfrm>
            <a:off x="1259632" y="4365104"/>
            <a:ext cx="2857500" cy="1714500"/>
          </a:xfrm>
          <a:prstGeom prst="rect">
            <a:avLst/>
          </a:prstGeom>
          <a:noFill/>
        </p:spPr>
      </p:pic>
      <p:pic>
        <p:nvPicPr>
          <p:cNvPr id="6" name="Picture 2" descr="http://www.quimicaweb.net/grupo_trabajo_fyq3/tema8/imagenes/simbolos%20electricos.gif"/>
          <p:cNvPicPr>
            <a:picLocks noChangeAspect="1" noChangeArrowheads="1"/>
          </p:cNvPicPr>
          <p:nvPr/>
        </p:nvPicPr>
        <p:blipFill>
          <a:blip r:embed="rId5" cstate="print"/>
          <a:srcRect/>
          <a:stretch>
            <a:fillRect/>
          </a:stretch>
        </p:blipFill>
        <p:spPr bwMode="auto">
          <a:xfrm>
            <a:off x="4427984" y="1844824"/>
            <a:ext cx="4355976" cy="4569205"/>
          </a:xfrm>
          <a:prstGeom prst="rect">
            <a:avLst/>
          </a:prstGeom>
          <a:noFill/>
        </p:spPr>
      </p:pic>
      <p:sp>
        <p:nvSpPr>
          <p:cNvPr id="7" name="6 Marcador de número de diapositiva"/>
          <p:cNvSpPr>
            <a:spLocks noGrp="1"/>
          </p:cNvSpPr>
          <p:nvPr>
            <p:ph type="sldNum" sz="quarter" idx="12"/>
          </p:nvPr>
        </p:nvSpPr>
        <p:spPr/>
        <p:txBody>
          <a:bodyPr/>
          <a:lstStyle/>
          <a:p>
            <a:fld id="{7F6F41ED-CFF3-4422-B11F-5DDAD43CA4CB}" type="slidenum">
              <a:rPr lang="es-MX" smtClean="0"/>
              <a:pPr/>
              <a:t>24</a:t>
            </a:fld>
            <a:endParaRPr lang="es-MX"/>
          </a:p>
        </p:txBody>
      </p:sp>
    </p:spTree>
    <p:extLst>
      <p:ext uri="{BB962C8B-B14F-4D97-AF65-F5344CB8AC3E}">
        <p14:creationId xmlns:p14="http://schemas.microsoft.com/office/powerpoint/2010/main" val="17591645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Amperímetro</a:t>
            </a:r>
            <a:endParaRPr lang="es-MX" dirty="0"/>
          </a:p>
        </p:txBody>
      </p:sp>
      <p:sp>
        <p:nvSpPr>
          <p:cNvPr id="3" name="2 Marcador de contenido"/>
          <p:cNvSpPr>
            <a:spLocks noGrp="1"/>
          </p:cNvSpPr>
          <p:nvPr>
            <p:ph idx="1"/>
          </p:nvPr>
        </p:nvSpPr>
        <p:spPr>
          <a:xfrm>
            <a:off x="467544" y="1268761"/>
            <a:ext cx="8229600" cy="1728192"/>
          </a:xfrm>
        </p:spPr>
        <p:txBody>
          <a:bodyPr/>
          <a:lstStyle/>
          <a:p>
            <a:r>
              <a:rPr lang="es-MX" dirty="0" smtClean="0"/>
              <a:t>Un amperímetro es un instrumento que sirve para medir la intensidad de corriente que está circulando por un circuito eléctrico</a:t>
            </a:r>
            <a:endParaRPr lang="es-MX" dirty="0"/>
          </a:p>
        </p:txBody>
      </p:sp>
      <p:pic>
        <p:nvPicPr>
          <p:cNvPr id="1027" name="Picture 3"/>
          <p:cNvPicPr>
            <a:picLocks noChangeAspect="1" noChangeArrowheads="1"/>
          </p:cNvPicPr>
          <p:nvPr/>
        </p:nvPicPr>
        <p:blipFill>
          <a:blip r:embed="rId2" cstate="print"/>
          <a:srcRect/>
          <a:stretch>
            <a:fillRect/>
          </a:stretch>
        </p:blipFill>
        <p:spPr bwMode="auto">
          <a:xfrm>
            <a:off x="467544" y="3140968"/>
            <a:ext cx="3358628" cy="2664296"/>
          </a:xfrm>
          <a:prstGeom prst="rect">
            <a:avLst/>
          </a:prstGeom>
          <a:noFill/>
          <a:ln w="9525">
            <a:noFill/>
            <a:miter lim="800000"/>
            <a:headEnd/>
            <a:tailEnd/>
          </a:ln>
        </p:spPr>
      </p:pic>
      <p:sp>
        <p:nvSpPr>
          <p:cNvPr id="10" name="2 Marcador de contenido"/>
          <p:cNvSpPr txBox="1">
            <a:spLocks/>
          </p:cNvSpPr>
          <p:nvPr/>
        </p:nvSpPr>
        <p:spPr>
          <a:xfrm>
            <a:off x="4139952" y="3068960"/>
            <a:ext cx="5004048" cy="3528392"/>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Pasos para</a:t>
            </a:r>
            <a:r>
              <a:rPr kumimoji="0" lang="es-MX" sz="3200" b="0" i="0" u="none" strike="noStrike" kern="1200" cap="none" spc="0" normalizeH="0" noProof="0" dirty="0" smtClean="0">
                <a:ln>
                  <a:noFill/>
                </a:ln>
                <a:solidFill>
                  <a:schemeClr val="tx1"/>
                </a:solidFill>
                <a:effectLst/>
                <a:uLnTx/>
                <a:uFillTx/>
                <a:latin typeface="+mn-lt"/>
                <a:ea typeface="+mn-ea"/>
                <a:cs typeface="+mn-cs"/>
              </a:rPr>
              <a:t> </a:t>
            </a:r>
            <a:r>
              <a:rPr kumimoji="0" lang="es-MX" sz="3200" b="0" i="0" u="none" strike="noStrike" kern="1200" cap="none" spc="0" normalizeH="0" baseline="0" noProof="0" dirty="0" smtClean="0">
                <a:ln>
                  <a:noFill/>
                </a:ln>
                <a:solidFill>
                  <a:schemeClr val="tx1"/>
                </a:solidFill>
                <a:effectLst/>
                <a:uLnTx/>
                <a:uFillTx/>
                <a:latin typeface="+mn-lt"/>
                <a:ea typeface="+mn-ea"/>
                <a:cs typeface="+mn-cs"/>
              </a:rPr>
              <a:t>medir</a:t>
            </a:r>
            <a:r>
              <a:rPr kumimoji="0" lang="es-MX" sz="3200" b="0" i="0" u="none" strike="noStrike" kern="1200" cap="none" spc="0" normalizeH="0" noProof="0" dirty="0" smtClean="0">
                <a:ln>
                  <a:noFill/>
                </a:ln>
                <a:solidFill>
                  <a:schemeClr val="tx1"/>
                </a:solidFill>
                <a:effectLst/>
                <a:uLnTx/>
                <a:uFillTx/>
                <a:latin typeface="+mn-lt"/>
                <a:ea typeface="+mn-ea"/>
                <a:cs typeface="+mn-cs"/>
              </a:rPr>
              <a:t> la corriente entre a y b</a:t>
            </a:r>
          </a:p>
          <a:p>
            <a:pPr marL="342900" marR="0" lvl="0" indent="-342900" algn="l" defTabSz="914400" rtl="0" eaLnBrk="1" fontAlgn="auto" latinLnBrk="0" hangingPunct="1">
              <a:lnSpc>
                <a:spcPct val="100000"/>
              </a:lnSpc>
              <a:spcBef>
                <a:spcPct val="20000"/>
              </a:spcBef>
              <a:spcAft>
                <a:spcPts val="0"/>
              </a:spcAft>
              <a:buClrTx/>
              <a:buSzTx/>
              <a:tabLst/>
              <a:defRPr/>
            </a:pPr>
            <a:r>
              <a:rPr lang="es-MX" sz="3200" baseline="0" dirty="0" smtClean="0"/>
              <a:t>1 </a:t>
            </a:r>
            <a:r>
              <a:rPr lang="es-MX" sz="3200" b="1" baseline="0" dirty="0" smtClean="0">
                <a:solidFill>
                  <a:srgbClr val="FF0000"/>
                </a:solidFill>
              </a:rPr>
              <a:t>Abrir el</a:t>
            </a:r>
            <a:r>
              <a:rPr lang="es-MX" sz="3200" b="1" dirty="0" smtClean="0">
                <a:solidFill>
                  <a:srgbClr val="FF0000"/>
                </a:solidFill>
              </a:rPr>
              <a:t> circuito</a:t>
            </a:r>
            <a:r>
              <a:rPr lang="es-MX" sz="3200" dirty="0" smtClean="0"/>
              <a:t>  </a:t>
            </a:r>
          </a:p>
          <a:p>
            <a:pPr marL="342900" marR="0" lvl="0" indent="-342900" algn="l" defTabSz="914400" rtl="0" eaLnBrk="1" fontAlgn="auto" latinLnBrk="0" hangingPunct="1">
              <a:lnSpc>
                <a:spcPct val="100000"/>
              </a:lnSpc>
              <a:spcBef>
                <a:spcPct val="20000"/>
              </a:spcBef>
              <a:spcAft>
                <a:spcPts val="0"/>
              </a:spcAft>
              <a:buClrTx/>
              <a:buSzTx/>
              <a:tabLst/>
              <a:defRPr/>
            </a:pPr>
            <a:r>
              <a:rPr lang="es-MX" sz="3200" dirty="0" smtClean="0"/>
              <a:t>2 Seleccionar la escala más alta</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3</a:t>
            </a:r>
            <a:r>
              <a:rPr kumimoji="0" lang="es-MX" sz="3200" b="0" i="0" u="none" strike="noStrike" kern="1200" cap="none" spc="0" normalizeH="0" noProof="0" dirty="0" smtClean="0">
                <a:ln>
                  <a:noFill/>
                </a:ln>
                <a:solidFill>
                  <a:schemeClr val="tx1"/>
                </a:solidFill>
                <a:effectLst/>
                <a:uLnTx/>
                <a:uFillTx/>
                <a:latin typeface="+mn-lt"/>
                <a:ea typeface="+mn-ea"/>
                <a:cs typeface="+mn-cs"/>
              </a:rPr>
              <a:t> Conectar el </a:t>
            </a:r>
            <a:r>
              <a:rPr kumimoji="0" lang="es-MX" sz="3200" b="0" i="0" u="none" strike="noStrike" kern="1200" cap="none" spc="0" normalizeH="0" noProof="0" dirty="0" err="1" smtClean="0">
                <a:ln>
                  <a:noFill/>
                </a:ln>
                <a:solidFill>
                  <a:schemeClr val="tx1"/>
                </a:solidFill>
                <a:effectLst/>
                <a:uLnTx/>
                <a:uFillTx/>
                <a:latin typeface="+mn-lt"/>
                <a:ea typeface="+mn-ea"/>
                <a:cs typeface="+mn-cs"/>
              </a:rPr>
              <a:t>amp</a:t>
            </a:r>
            <a:r>
              <a:rPr kumimoji="0" lang="es-MX" sz="3200" b="0" i="0" u="none" strike="noStrike" kern="1200" cap="none" spc="0" normalizeH="0" noProof="0" dirty="0" smtClean="0">
                <a:ln>
                  <a:noFill/>
                </a:ln>
                <a:solidFill>
                  <a:schemeClr val="tx1"/>
                </a:solidFill>
                <a:effectLst/>
                <a:uLnTx/>
                <a:uFillTx/>
                <a:latin typeface="+mn-lt"/>
                <a:ea typeface="+mn-ea"/>
                <a:cs typeface="+mn-cs"/>
              </a:rPr>
              <a:t>. en </a:t>
            </a:r>
            <a:r>
              <a:rPr kumimoji="0" lang="es-MX" sz="4300" b="1" i="0" u="none" strike="noStrike" kern="1200" cap="none" spc="0" normalizeH="0" noProof="0" dirty="0" smtClean="0">
                <a:ln>
                  <a:noFill/>
                </a:ln>
                <a:solidFill>
                  <a:srgbClr val="FF0000"/>
                </a:solidFill>
                <a:effectLst/>
                <a:uLnTx/>
                <a:uFillTx/>
                <a:latin typeface="+mn-lt"/>
                <a:ea typeface="+mn-ea"/>
                <a:cs typeface="+mn-cs"/>
              </a:rPr>
              <a:t>SERIE</a:t>
            </a:r>
          </a:p>
          <a:p>
            <a:pPr marL="342900" marR="0" lvl="0" indent="-342900" algn="l" defTabSz="914400" rtl="0" eaLnBrk="1" fontAlgn="auto" latinLnBrk="0" hangingPunct="1">
              <a:lnSpc>
                <a:spcPct val="100000"/>
              </a:lnSpc>
              <a:spcBef>
                <a:spcPct val="20000"/>
              </a:spcBef>
              <a:spcAft>
                <a:spcPts val="0"/>
              </a:spcAft>
              <a:buClrTx/>
              <a:buSzTx/>
              <a:tabLst/>
              <a:defRPr/>
            </a:pPr>
            <a:r>
              <a:rPr lang="es-MX" sz="3200" baseline="0" dirty="0" smtClean="0"/>
              <a:t>4 Regular</a:t>
            </a:r>
            <a:r>
              <a:rPr lang="es-MX" sz="3200" dirty="0" smtClean="0"/>
              <a:t> la escala</a:t>
            </a: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5 Marcador de número de diapositiva"/>
          <p:cNvSpPr>
            <a:spLocks noGrp="1"/>
          </p:cNvSpPr>
          <p:nvPr>
            <p:ph type="sldNum" sz="quarter" idx="12"/>
          </p:nvPr>
        </p:nvSpPr>
        <p:spPr/>
        <p:txBody>
          <a:bodyPr/>
          <a:lstStyle/>
          <a:p>
            <a:fld id="{7F6F41ED-CFF3-4422-B11F-5DDAD43CA4CB}" type="slidenum">
              <a:rPr lang="es-MX" smtClean="0"/>
              <a:pPr/>
              <a:t>25</a:t>
            </a:fld>
            <a:endParaRPr lang="es-MX"/>
          </a:p>
        </p:txBody>
      </p:sp>
    </p:spTree>
    <p:extLst>
      <p:ext uri="{BB962C8B-B14F-4D97-AF65-F5344CB8AC3E}">
        <p14:creationId xmlns:p14="http://schemas.microsoft.com/office/powerpoint/2010/main" val="23842120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Voltímetro</a:t>
            </a:r>
            <a:endParaRPr lang="es-MX" dirty="0"/>
          </a:p>
        </p:txBody>
      </p:sp>
      <p:sp>
        <p:nvSpPr>
          <p:cNvPr id="3" name="2 Marcador de contenido"/>
          <p:cNvSpPr>
            <a:spLocks noGrp="1"/>
          </p:cNvSpPr>
          <p:nvPr>
            <p:ph idx="1"/>
          </p:nvPr>
        </p:nvSpPr>
        <p:spPr>
          <a:xfrm>
            <a:off x="395536" y="1412776"/>
            <a:ext cx="8229600" cy="1152128"/>
          </a:xfrm>
        </p:spPr>
        <p:txBody>
          <a:bodyPr>
            <a:normAutofit fontScale="85000" lnSpcReduction="20000"/>
          </a:bodyPr>
          <a:lstStyle/>
          <a:p>
            <a:r>
              <a:rPr lang="es-MX" dirty="0" smtClean="0"/>
              <a:t>Este instrumento, que mide el voltaje eléctrico, se ha de situar en paralelo en el circuito, debido a su elevada resistencia. </a:t>
            </a:r>
            <a:endParaRPr lang="es-MX" dirty="0"/>
          </a:p>
        </p:txBody>
      </p:sp>
      <p:pic>
        <p:nvPicPr>
          <p:cNvPr id="23554" name="Picture 2" descr="Conexión del voltímetro"/>
          <p:cNvPicPr>
            <a:picLocks noChangeAspect="1" noChangeArrowheads="1"/>
          </p:cNvPicPr>
          <p:nvPr/>
        </p:nvPicPr>
        <p:blipFill>
          <a:blip r:embed="rId2" cstate="print"/>
          <a:srcRect/>
          <a:stretch>
            <a:fillRect/>
          </a:stretch>
        </p:blipFill>
        <p:spPr bwMode="auto">
          <a:xfrm>
            <a:off x="1331640" y="2780928"/>
            <a:ext cx="5286375" cy="1409700"/>
          </a:xfrm>
          <a:prstGeom prst="rect">
            <a:avLst/>
          </a:prstGeom>
          <a:noFill/>
        </p:spPr>
      </p:pic>
      <p:sp>
        <p:nvSpPr>
          <p:cNvPr id="5" name="2 Marcador de contenido"/>
          <p:cNvSpPr txBox="1">
            <a:spLocks/>
          </p:cNvSpPr>
          <p:nvPr/>
        </p:nvSpPr>
        <p:spPr>
          <a:xfrm>
            <a:off x="467544" y="4437112"/>
            <a:ext cx="8229600" cy="2016224"/>
          </a:xfrm>
          <a:prstGeom prst="rect">
            <a:avLst/>
          </a:prstGeom>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MX" sz="3200" b="0" i="0" u="none" strike="noStrike" kern="1200" cap="none" spc="0" normalizeH="0" baseline="0" noProof="0" dirty="0" smtClean="0">
                <a:ln>
                  <a:noFill/>
                </a:ln>
                <a:solidFill>
                  <a:schemeClr val="tx1"/>
                </a:solidFill>
                <a:effectLst/>
                <a:uLnTx/>
                <a:uFillTx/>
                <a:latin typeface="+mn-lt"/>
                <a:ea typeface="+mn-ea"/>
                <a:cs typeface="+mn-cs"/>
              </a:rPr>
              <a:t>Pasos</a:t>
            </a:r>
            <a:r>
              <a:rPr kumimoji="0" lang="es-MX" sz="3200" b="0" i="0" u="none" strike="noStrike" kern="1200" cap="none" spc="0" normalizeH="0" noProof="0" dirty="0" smtClean="0">
                <a:ln>
                  <a:noFill/>
                </a:ln>
                <a:solidFill>
                  <a:schemeClr val="tx1"/>
                </a:solidFill>
                <a:effectLst/>
                <a:uLnTx/>
                <a:uFillTx/>
                <a:latin typeface="+mn-lt"/>
                <a:ea typeface="+mn-ea"/>
                <a:cs typeface="+mn-cs"/>
              </a:rPr>
              <a:t> para medir el voltaje</a:t>
            </a:r>
          </a:p>
          <a:p>
            <a:pPr marL="342900" lvl="0" indent="-342900">
              <a:spcBef>
                <a:spcPct val="20000"/>
              </a:spcBef>
              <a:defRPr/>
            </a:pPr>
            <a:r>
              <a:rPr lang="es-MX" sz="3200" baseline="0" dirty="0" smtClean="0"/>
              <a:t>1.</a:t>
            </a:r>
            <a:r>
              <a:rPr lang="es-MX" sz="3200" dirty="0" smtClean="0"/>
              <a:t> No es necesario abrir el circuito </a:t>
            </a:r>
          </a:p>
          <a:p>
            <a:pPr marL="342900" lvl="0" indent="-342900">
              <a:spcBef>
                <a:spcPct val="20000"/>
              </a:spcBef>
              <a:defRPr/>
            </a:pPr>
            <a:r>
              <a:rPr lang="es-MX" sz="3200" dirty="0" smtClean="0"/>
              <a:t>2 Seleccionar la escala más alta</a:t>
            </a:r>
          </a:p>
          <a:p>
            <a:pPr marL="342900" lvl="0" indent="-342900">
              <a:spcBef>
                <a:spcPct val="20000"/>
              </a:spcBef>
              <a:defRPr/>
            </a:pPr>
            <a:r>
              <a:rPr lang="es-MX" sz="3200" dirty="0" smtClean="0"/>
              <a:t>3 Conectar el </a:t>
            </a:r>
            <a:r>
              <a:rPr lang="es-MX" sz="3200" dirty="0" err="1" smtClean="0"/>
              <a:t>Voltimetro</a:t>
            </a:r>
            <a:r>
              <a:rPr lang="es-MX" sz="3200" dirty="0" smtClean="0"/>
              <a:t> en Paralelo</a:t>
            </a:r>
          </a:p>
          <a:p>
            <a:pPr marL="342900" lvl="0" indent="-342900">
              <a:spcBef>
                <a:spcPct val="20000"/>
              </a:spcBef>
              <a:defRPr/>
            </a:pPr>
            <a:r>
              <a:rPr lang="es-MX" sz="3200" dirty="0" smtClean="0"/>
              <a:t>4 Regular la escala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MX"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5 Marcador de número de diapositiva"/>
          <p:cNvSpPr>
            <a:spLocks noGrp="1"/>
          </p:cNvSpPr>
          <p:nvPr>
            <p:ph type="sldNum" sz="quarter" idx="12"/>
          </p:nvPr>
        </p:nvSpPr>
        <p:spPr/>
        <p:txBody>
          <a:bodyPr/>
          <a:lstStyle/>
          <a:p>
            <a:fld id="{7F6F41ED-CFF3-4422-B11F-5DDAD43CA4CB}" type="slidenum">
              <a:rPr lang="es-MX" smtClean="0"/>
              <a:pPr/>
              <a:t>26</a:t>
            </a:fld>
            <a:endParaRPr lang="es-MX"/>
          </a:p>
        </p:txBody>
      </p:sp>
    </p:spTree>
    <p:extLst>
      <p:ext uri="{BB962C8B-B14F-4D97-AF65-F5344CB8AC3E}">
        <p14:creationId xmlns:p14="http://schemas.microsoft.com/office/powerpoint/2010/main" val="15105733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1143000"/>
          </a:xfrm>
        </p:spPr>
        <p:txBody>
          <a:bodyPr>
            <a:normAutofit fontScale="90000"/>
          </a:bodyPr>
          <a:lstStyle/>
          <a:p>
            <a:r>
              <a:rPr lang="es-MX" b="1" dirty="0" smtClean="0"/>
              <a:t>Como </a:t>
            </a:r>
            <a:r>
              <a:rPr lang="es-MX" b="1" dirty="0" smtClean="0">
                <a:solidFill>
                  <a:srgbClr val="FF0000"/>
                </a:solidFill>
              </a:rPr>
              <a:t>NO </a:t>
            </a:r>
            <a:r>
              <a:rPr lang="es-MX" b="1" dirty="0" smtClean="0"/>
              <a:t>conectar un Amperímetro</a:t>
            </a:r>
            <a:endParaRPr lang="es-MX" b="1" dirty="0"/>
          </a:p>
        </p:txBody>
      </p:sp>
      <p:pic>
        <p:nvPicPr>
          <p:cNvPr id="24578" name="Picture 2"/>
          <p:cNvPicPr>
            <a:picLocks noChangeAspect="1" noChangeArrowheads="1"/>
          </p:cNvPicPr>
          <p:nvPr/>
        </p:nvPicPr>
        <p:blipFill>
          <a:blip r:embed="rId2" cstate="print"/>
          <a:srcRect/>
          <a:stretch>
            <a:fillRect/>
          </a:stretch>
        </p:blipFill>
        <p:spPr bwMode="auto">
          <a:xfrm>
            <a:off x="683568" y="1484784"/>
            <a:ext cx="3672408" cy="2330283"/>
          </a:xfrm>
          <a:prstGeom prst="rect">
            <a:avLst/>
          </a:prstGeom>
          <a:noFill/>
          <a:ln w="9525">
            <a:noFill/>
            <a:miter lim="800000"/>
            <a:headEnd/>
            <a:tailEnd/>
          </a:ln>
        </p:spPr>
      </p:pic>
      <p:pic>
        <p:nvPicPr>
          <p:cNvPr id="24579" name="Picture 3"/>
          <p:cNvPicPr>
            <a:picLocks noChangeAspect="1" noChangeArrowheads="1"/>
          </p:cNvPicPr>
          <p:nvPr/>
        </p:nvPicPr>
        <p:blipFill>
          <a:blip r:embed="rId3" cstate="print"/>
          <a:srcRect/>
          <a:stretch>
            <a:fillRect/>
          </a:stretch>
        </p:blipFill>
        <p:spPr bwMode="auto">
          <a:xfrm>
            <a:off x="4716016" y="1412776"/>
            <a:ext cx="3456384" cy="2395213"/>
          </a:xfrm>
          <a:prstGeom prst="rect">
            <a:avLst/>
          </a:prstGeom>
          <a:noFill/>
          <a:ln w="9525">
            <a:noFill/>
            <a:miter lim="800000"/>
            <a:headEnd/>
            <a:tailEnd/>
          </a:ln>
        </p:spPr>
      </p:pic>
      <p:sp>
        <p:nvSpPr>
          <p:cNvPr id="5" name="4 Marcador de número de diapositiva"/>
          <p:cNvSpPr>
            <a:spLocks noGrp="1"/>
          </p:cNvSpPr>
          <p:nvPr>
            <p:ph type="sldNum" sz="quarter" idx="12"/>
          </p:nvPr>
        </p:nvSpPr>
        <p:spPr/>
        <p:txBody>
          <a:bodyPr/>
          <a:lstStyle/>
          <a:p>
            <a:fld id="{7F6F41ED-CFF3-4422-B11F-5DDAD43CA4CB}" type="slidenum">
              <a:rPr lang="es-MX" smtClean="0"/>
              <a:pPr/>
              <a:t>27</a:t>
            </a:fld>
            <a:endParaRPr lang="es-MX"/>
          </a:p>
        </p:txBody>
      </p:sp>
    </p:spTree>
    <p:extLst>
      <p:ext uri="{BB962C8B-B14F-4D97-AF65-F5344CB8AC3E}">
        <p14:creationId xmlns:p14="http://schemas.microsoft.com/office/powerpoint/2010/main" val="22501573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Uso del </a:t>
            </a:r>
            <a:r>
              <a:rPr lang="es-MX" b="1" dirty="0" err="1" smtClean="0"/>
              <a:t>Protoboard</a:t>
            </a:r>
            <a:r>
              <a:rPr lang="es-MX" b="1" dirty="0" smtClean="0"/>
              <a:t>: </a:t>
            </a:r>
            <a:br>
              <a:rPr lang="es-MX" b="1" dirty="0" smtClean="0"/>
            </a:br>
            <a:endParaRPr lang="es-MX" dirty="0"/>
          </a:p>
        </p:txBody>
      </p:sp>
      <p:sp>
        <p:nvSpPr>
          <p:cNvPr id="3" name="2 Marcador de contenido"/>
          <p:cNvSpPr>
            <a:spLocks noGrp="1"/>
          </p:cNvSpPr>
          <p:nvPr>
            <p:ph idx="1"/>
          </p:nvPr>
        </p:nvSpPr>
        <p:spPr/>
        <p:txBody>
          <a:bodyPr>
            <a:normAutofit/>
          </a:bodyPr>
          <a:lstStyle/>
          <a:p>
            <a:r>
              <a:rPr lang="es-MX" b="1" dirty="0" smtClean="0"/>
              <a:t>Las placas </a:t>
            </a:r>
            <a:r>
              <a:rPr lang="es-MX" b="1" dirty="0" err="1" smtClean="0"/>
              <a:t>protoboard</a:t>
            </a:r>
            <a:r>
              <a:rPr lang="es-MX" b="1" dirty="0" smtClean="0"/>
              <a:t> se utilizan en Electrónica para ensayar  </a:t>
            </a:r>
            <a:r>
              <a:rPr lang="es-MX" dirty="0" smtClean="0"/>
              <a:t>circuitos en la fase de diseño, antes de construirlos de forma definitiva. Nos permite detectar errores de diseño, probar diferentes componentes, </a:t>
            </a:r>
            <a:r>
              <a:rPr lang="es-MX" dirty="0" err="1" smtClean="0"/>
              <a:t>etc</a:t>
            </a:r>
            <a:endParaRPr lang="es-MX" dirty="0" smtClean="0"/>
          </a:p>
          <a:p>
            <a:r>
              <a:rPr lang="es-MX" dirty="0" smtClean="0"/>
              <a:t>La placa está constituida por una matriz de agujeritos donde se pueden insertar por simple presión.</a:t>
            </a:r>
            <a:endParaRPr lang="es-MX" dirty="0"/>
          </a:p>
        </p:txBody>
      </p:sp>
      <p:sp>
        <p:nvSpPr>
          <p:cNvPr id="4" name="3 Marcador de número de diapositiva"/>
          <p:cNvSpPr>
            <a:spLocks noGrp="1"/>
          </p:cNvSpPr>
          <p:nvPr>
            <p:ph type="sldNum" sz="quarter" idx="12"/>
          </p:nvPr>
        </p:nvSpPr>
        <p:spPr/>
        <p:txBody>
          <a:bodyPr/>
          <a:lstStyle/>
          <a:p>
            <a:fld id="{7F6F41ED-CFF3-4422-B11F-5DDAD43CA4CB}" type="slidenum">
              <a:rPr lang="es-MX" smtClean="0"/>
              <a:pPr/>
              <a:t>28</a:t>
            </a:fld>
            <a:endParaRPr lang="es-MX"/>
          </a:p>
        </p:txBody>
      </p:sp>
    </p:spTree>
    <p:extLst>
      <p:ext uri="{BB962C8B-B14F-4D97-AF65-F5344CB8AC3E}">
        <p14:creationId xmlns:p14="http://schemas.microsoft.com/office/powerpoint/2010/main" val="5896938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5626968" cy="418058"/>
          </a:xfrm>
        </p:spPr>
        <p:txBody>
          <a:bodyPr>
            <a:normAutofit fontScale="90000"/>
          </a:bodyPr>
          <a:lstStyle/>
          <a:p>
            <a:r>
              <a:rPr lang="es-MX" b="1" dirty="0" smtClean="0"/>
              <a:t>Uso del </a:t>
            </a:r>
            <a:r>
              <a:rPr lang="es-MX" b="1" dirty="0" err="1" smtClean="0"/>
              <a:t>Protoboard</a:t>
            </a:r>
            <a:endParaRPr lang="es-MX"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331640" y="620688"/>
            <a:ext cx="6153614" cy="3744416"/>
          </a:xfrm>
          <a:prstGeom prst="rect">
            <a:avLst/>
          </a:prstGeom>
          <a:noFill/>
          <a:ln w="9525">
            <a:noFill/>
            <a:miter lim="800000"/>
            <a:headEnd/>
            <a:tailEnd/>
          </a:ln>
        </p:spPr>
      </p:pic>
      <p:sp>
        <p:nvSpPr>
          <p:cNvPr id="5" name="4 Rectángulo"/>
          <p:cNvSpPr/>
          <p:nvPr/>
        </p:nvSpPr>
        <p:spPr>
          <a:xfrm>
            <a:off x="395536" y="4293096"/>
            <a:ext cx="3528392" cy="2031325"/>
          </a:xfrm>
          <a:prstGeom prst="rect">
            <a:avLst/>
          </a:prstGeom>
        </p:spPr>
        <p:txBody>
          <a:bodyPr wrap="square">
            <a:spAutoFit/>
          </a:bodyPr>
          <a:lstStyle/>
          <a:p>
            <a:r>
              <a:rPr lang="es-MX" dirty="0" smtClean="0"/>
              <a:t>Los nodos internos lo conforman 5 agujeritos conectado entre si y correspondiente a la</a:t>
            </a:r>
          </a:p>
          <a:p>
            <a:r>
              <a:rPr lang="es-MX" dirty="0" smtClean="0"/>
              <a:t>siguiente seriación: Nodo 1 (A1,B1,C1,D1,E1), Nodo 2 (A2,B2,C2,D2,E2), Nodo 3</a:t>
            </a:r>
          </a:p>
          <a:p>
            <a:r>
              <a:rPr lang="es-MX" dirty="0" smtClean="0"/>
              <a:t>(A3,B3,C3,D3,E3)</a:t>
            </a:r>
            <a:endParaRPr lang="es-MX" dirty="0"/>
          </a:p>
        </p:txBody>
      </p:sp>
      <p:sp>
        <p:nvSpPr>
          <p:cNvPr id="6" name="5 Rectángulo"/>
          <p:cNvSpPr/>
          <p:nvPr/>
        </p:nvSpPr>
        <p:spPr>
          <a:xfrm>
            <a:off x="4211960" y="4437112"/>
            <a:ext cx="4572000" cy="1477328"/>
          </a:xfrm>
          <a:prstGeom prst="rect">
            <a:avLst/>
          </a:prstGeom>
        </p:spPr>
        <p:txBody>
          <a:bodyPr wrap="square">
            <a:spAutoFit/>
          </a:bodyPr>
          <a:lstStyle/>
          <a:p>
            <a:r>
              <a:rPr lang="es-MX" dirty="0" smtClean="0"/>
              <a:t>Los nodos internos lo conforman 5 agujeritos conectado entre si y correspondiente a la</a:t>
            </a:r>
          </a:p>
          <a:p>
            <a:r>
              <a:rPr lang="es-MX" dirty="0" smtClean="0"/>
              <a:t>siguiente seriación: Nodo 1 (A1,B1,C1,D1,E1), Nodo 2 (A2,B2,C2,D2,E2), Nodo 3</a:t>
            </a:r>
          </a:p>
          <a:p>
            <a:r>
              <a:rPr lang="es-MX" dirty="0" smtClean="0"/>
              <a:t>(A3,B3,C3,D3,E3)</a:t>
            </a:r>
            <a:endParaRPr lang="es-MX" dirty="0"/>
          </a:p>
        </p:txBody>
      </p:sp>
      <p:sp>
        <p:nvSpPr>
          <p:cNvPr id="7" name="6 Marcador de número de diapositiva"/>
          <p:cNvSpPr>
            <a:spLocks noGrp="1"/>
          </p:cNvSpPr>
          <p:nvPr>
            <p:ph type="sldNum" sz="quarter" idx="12"/>
          </p:nvPr>
        </p:nvSpPr>
        <p:spPr/>
        <p:txBody>
          <a:bodyPr/>
          <a:lstStyle/>
          <a:p>
            <a:fld id="{7F6F41ED-CFF3-4422-B11F-5DDAD43CA4CB}" type="slidenum">
              <a:rPr lang="es-MX" smtClean="0"/>
              <a:pPr/>
              <a:t>29</a:t>
            </a:fld>
            <a:endParaRPr lang="es-MX"/>
          </a:p>
        </p:txBody>
      </p:sp>
    </p:spTree>
    <p:extLst>
      <p:ext uri="{BB962C8B-B14F-4D97-AF65-F5344CB8AC3E}">
        <p14:creationId xmlns:p14="http://schemas.microsoft.com/office/powerpoint/2010/main" val="217370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332656"/>
            <a:ext cx="6717432" cy="1143000"/>
          </a:xfrm>
        </p:spPr>
        <p:txBody>
          <a:bodyPr/>
          <a:lstStyle/>
          <a:p>
            <a:r>
              <a:rPr lang="es-ES" dirty="0"/>
              <a:t>Circuitos Eléctricos</a:t>
            </a:r>
            <a:endParaRPr lang="es-MX" dirty="0"/>
          </a:p>
        </p:txBody>
      </p:sp>
      <p:sp>
        <p:nvSpPr>
          <p:cNvPr id="2049" name="Rectangle 1"/>
          <p:cNvSpPr>
            <a:spLocks noChangeArrowheads="1"/>
          </p:cNvSpPr>
          <p:nvPr/>
        </p:nvSpPr>
        <p:spPr bwMode="auto">
          <a:xfrm>
            <a:off x="971600" y="3789040"/>
            <a:ext cx="5544616"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Prerrequisitos (Conocimientos previos):</a:t>
            </a:r>
            <a:endPar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Cálculo, Geometría Analítica, Programación, Ecuaciones Diferenciales,  Herramientas computaciones y Electricidad y Magnetismo.</a:t>
            </a:r>
            <a:r>
              <a:rPr kumimoji="0" lang="es-MX" sz="2000" b="0" i="0" u="none" strike="noStrike" cap="none" normalizeH="0" baseline="0" dirty="0" smtClean="0">
                <a:ln>
                  <a:noFill/>
                </a:ln>
                <a:solidFill>
                  <a:schemeClr val="tx1"/>
                </a:solidFill>
                <a:effectLst/>
                <a:latin typeface="Arial" pitchFamily="34" charset="0"/>
                <a:cs typeface="Arial" pitchFamily="34" charset="0"/>
              </a:rPr>
              <a:t> </a:t>
            </a:r>
          </a:p>
        </p:txBody>
      </p:sp>
      <p:graphicFrame>
        <p:nvGraphicFramePr>
          <p:cNvPr id="5" name="4 Tabla"/>
          <p:cNvGraphicFramePr>
            <a:graphicFrameLocks noGrp="1"/>
          </p:cNvGraphicFramePr>
          <p:nvPr/>
        </p:nvGraphicFramePr>
        <p:xfrm>
          <a:off x="1187624" y="1844824"/>
          <a:ext cx="5832648" cy="914400"/>
        </p:xfrm>
        <a:graphic>
          <a:graphicData uri="http://schemas.openxmlformats.org/drawingml/2006/table">
            <a:tbl>
              <a:tblPr/>
              <a:tblGrid>
                <a:gridCol w="982345"/>
                <a:gridCol w="1069340"/>
                <a:gridCol w="982345"/>
                <a:gridCol w="974090"/>
                <a:gridCol w="1824528"/>
              </a:tblGrid>
              <a:tr h="52576">
                <a:tc>
                  <a:txBody>
                    <a:bodyPr/>
                    <a:lstStyle/>
                    <a:p>
                      <a:pPr algn="ctr">
                        <a:spcAft>
                          <a:spcPts val="0"/>
                        </a:spcAft>
                      </a:pPr>
                      <a:r>
                        <a:rPr lang="es-ES" sz="2000" b="1" dirty="0" err="1">
                          <a:latin typeface="Arial"/>
                          <a:ea typeface="Times New Roman"/>
                          <a:cs typeface="Times New Roman"/>
                        </a:rPr>
                        <a:t>HT</a:t>
                      </a:r>
                      <a:endParaRPr lang="es-MX" sz="2000" dirty="0">
                        <a:latin typeface="Times New Roman"/>
                        <a:ea typeface="Times New Roman"/>
                        <a:cs typeface="Times New Roman"/>
                      </a:endParaRPr>
                    </a:p>
                  </a:txBody>
                  <a:tcPr marL="68580" marR="68580"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2000" b="1" dirty="0">
                          <a:latin typeface="Arial"/>
                          <a:ea typeface="Times New Roman"/>
                          <a:cs typeface="Times New Roman"/>
                        </a:rPr>
                        <a:t>HP</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2000" b="1">
                          <a:latin typeface="Arial"/>
                          <a:ea typeface="Times New Roman"/>
                          <a:cs typeface="Times New Roman"/>
                        </a:rPr>
                        <a:t>TH</a:t>
                      </a:r>
                      <a:endParaRPr lang="es-MX" sz="20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2000" b="1">
                          <a:latin typeface="Arial"/>
                          <a:ea typeface="Times New Roman"/>
                          <a:cs typeface="Times New Roman"/>
                        </a:rPr>
                        <a:t>CR</a:t>
                      </a:r>
                      <a:endParaRPr lang="es-MX" sz="20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2000" b="1">
                          <a:latin typeface="Arial"/>
                          <a:ea typeface="Times New Roman"/>
                          <a:cs typeface="Times New Roman"/>
                        </a:rPr>
                        <a:t>TIPO DE UA</a:t>
                      </a:r>
                      <a:endParaRPr lang="es-MX" sz="20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s-ES" sz="2000" dirty="0">
                          <a:latin typeface="Arial"/>
                          <a:ea typeface="Times New Roman"/>
                          <a:cs typeface="Times New Roman"/>
                        </a:rPr>
                        <a:t>2</a:t>
                      </a:r>
                      <a:endParaRPr lang="es-MX" sz="2000" dirty="0">
                        <a:latin typeface="Times New Roman"/>
                        <a:ea typeface="Times New Roman"/>
                        <a:cs typeface="Times New Roman"/>
                      </a:endParaRPr>
                    </a:p>
                  </a:txBody>
                  <a:tcPr marL="68580" marR="68580"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s-ES" sz="2000" dirty="0">
                          <a:latin typeface="Arial"/>
                          <a:ea typeface="Times New Roman"/>
                          <a:cs typeface="Times New Roman"/>
                        </a:rPr>
                        <a:t>2</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s-ES" sz="2000" dirty="0">
                          <a:latin typeface="Arial"/>
                          <a:ea typeface="Times New Roman"/>
                          <a:cs typeface="Times New Roman"/>
                        </a:rPr>
                        <a:t>4</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s-ES" sz="2000" dirty="0">
                          <a:latin typeface="Arial"/>
                          <a:ea typeface="Times New Roman"/>
                          <a:cs typeface="Times New Roman"/>
                        </a:rPr>
                        <a:t>6</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es-ES" sz="2000" dirty="0">
                          <a:latin typeface="Arial"/>
                          <a:ea typeface="Times New Roman"/>
                          <a:cs typeface="Times New Roman"/>
                        </a:rPr>
                        <a:t>Seminario Taller</a:t>
                      </a:r>
                      <a:endParaRPr lang="es-MX"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250" y="5695950"/>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64812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Conexión paralelo</a:t>
            </a:r>
            <a:endParaRPr lang="es-MX" dirty="0"/>
          </a:p>
        </p:txBody>
      </p:sp>
      <p:sp>
        <p:nvSpPr>
          <p:cNvPr id="3" name="2 Marcador de contenido"/>
          <p:cNvSpPr>
            <a:spLocks noGrp="1"/>
          </p:cNvSpPr>
          <p:nvPr>
            <p:ph idx="1"/>
          </p:nvPr>
        </p:nvSpPr>
        <p:spPr>
          <a:xfrm>
            <a:off x="457200" y="1600201"/>
            <a:ext cx="8229600" cy="1396751"/>
          </a:xfrm>
        </p:spPr>
        <p:txBody>
          <a:bodyPr>
            <a:normAutofit fontScale="77500" lnSpcReduction="20000"/>
          </a:bodyPr>
          <a:lstStyle/>
          <a:p>
            <a:r>
              <a:rPr lang="es-MX" b="1" dirty="0" smtClean="0"/>
              <a:t>Conexión en el </a:t>
            </a:r>
            <a:r>
              <a:rPr lang="es-MX" b="1" dirty="0" err="1" smtClean="0"/>
              <a:t>protoboard</a:t>
            </a:r>
            <a:r>
              <a:rPr lang="es-MX" b="1" dirty="0" smtClean="0"/>
              <a:t>: A continuación se muestra la conexión serie y paralelo en</a:t>
            </a:r>
          </a:p>
          <a:p>
            <a:r>
              <a:rPr lang="es-MX" dirty="0" smtClean="0"/>
              <a:t>un diagrama eléctrico con su correspondiente conexión en </a:t>
            </a:r>
            <a:r>
              <a:rPr lang="es-MX" dirty="0" err="1" smtClean="0"/>
              <a:t>protoboard</a:t>
            </a:r>
            <a:endParaRPr lang="es-MX" dirty="0"/>
          </a:p>
        </p:txBody>
      </p:sp>
      <p:pic>
        <p:nvPicPr>
          <p:cNvPr id="2050" name="Picture 2"/>
          <p:cNvPicPr>
            <a:picLocks noChangeAspect="1" noChangeArrowheads="1"/>
          </p:cNvPicPr>
          <p:nvPr/>
        </p:nvPicPr>
        <p:blipFill>
          <a:blip r:embed="rId2" cstate="print"/>
          <a:srcRect/>
          <a:stretch>
            <a:fillRect/>
          </a:stretch>
        </p:blipFill>
        <p:spPr bwMode="auto">
          <a:xfrm>
            <a:off x="683568" y="2924944"/>
            <a:ext cx="3371850" cy="20193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860032" y="2996952"/>
            <a:ext cx="3562350" cy="2238375"/>
          </a:xfrm>
          <a:prstGeom prst="rect">
            <a:avLst/>
          </a:prstGeom>
          <a:noFill/>
          <a:ln w="9525">
            <a:noFill/>
            <a:miter lim="800000"/>
            <a:headEnd/>
            <a:tailEnd/>
          </a:ln>
        </p:spPr>
      </p:pic>
      <p:sp>
        <p:nvSpPr>
          <p:cNvPr id="6" name="5 Marcador de número de diapositiva"/>
          <p:cNvSpPr>
            <a:spLocks noGrp="1"/>
          </p:cNvSpPr>
          <p:nvPr>
            <p:ph type="sldNum" sz="quarter" idx="12"/>
          </p:nvPr>
        </p:nvSpPr>
        <p:spPr/>
        <p:txBody>
          <a:bodyPr/>
          <a:lstStyle/>
          <a:p>
            <a:fld id="{7F6F41ED-CFF3-4422-B11F-5DDAD43CA4CB}" type="slidenum">
              <a:rPr lang="es-MX" smtClean="0"/>
              <a:pPr/>
              <a:t>30</a:t>
            </a:fld>
            <a:endParaRPr lang="es-MX"/>
          </a:p>
        </p:txBody>
      </p:sp>
    </p:spTree>
    <p:extLst>
      <p:ext uri="{BB962C8B-B14F-4D97-AF65-F5344CB8AC3E}">
        <p14:creationId xmlns:p14="http://schemas.microsoft.com/office/powerpoint/2010/main" val="17493047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Conexión serie</a:t>
            </a:r>
            <a:endParaRPr lang="es-MX" dirty="0"/>
          </a:p>
        </p:txBody>
      </p:sp>
      <p:pic>
        <p:nvPicPr>
          <p:cNvPr id="3074" name="Picture 2"/>
          <p:cNvPicPr>
            <a:picLocks noChangeAspect="1" noChangeArrowheads="1"/>
          </p:cNvPicPr>
          <p:nvPr/>
        </p:nvPicPr>
        <p:blipFill>
          <a:blip r:embed="rId2" cstate="print"/>
          <a:srcRect/>
          <a:stretch>
            <a:fillRect/>
          </a:stretch>
        </p:blipFill>
        <p:spPr bwMode="auto">
          <a:xfrm>
            <a:off x="611560" y="2204864"/>
            <a:ext cx="3219450" cy="2181225"/>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4788024" y="2492896"/>
            <a:ext cx="4105275" cy="2314575"/>
          </a:xfrm>
          <a:prstGeom prst="rect">
            <a:avLst/>
          </a:prstGeom>
          <a:noFill/>
          <a:ln w="9525">
            <a:noFill/>
            <a:miter lim="800000"/>
            <a:headEnd/>
            <a:tailEnd/>
          </a:ln>
        </p:spPr>
      </p:pic>
      <p:sp>
        <p:nvSpPr>
          <p:cNvPr id="6" name="5 Marcador de número de diapositiva"/>
          <p:cNvSpPr>
            <a:spLocks noGrp="1"/>
          </p:cNvSpPr>
          <p:nvPr>
            <p:ph type="sldNum" sz="quarter" idx="12"/>
          </p:nvPr>
        </p:nvSpPr>
        <p:spPr/>
        <p:txBody>
          <a:bodyPr/>
          <a:lstStyle/>
          <a:p>
            <a:fld id="{7F6F41ED-CFF3-4422-B11F-5DDAD43CA4CB}" type="slidenum">
              <a:rPr lang="es-MX" smtClean="0"/>
              <a:pPr/>
              <a:t>31</a:t>
            </a:fld>
            <a:endParaRPr lang="es-MX"/>
          </a:p>
        </p:txBody>
      </p:sp>
    </p:spTree>
    <p:extLst>
      <p:ext uri="{BB962C8B-B14F-4D97-AF65-F5344CB8AC3E}">
        <p14:creationId xmlns:p14="http://schemas.microsoft.com/office/powerpoint/2010/main" val="42680764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7F6F41ED-CFF3-4422-B11F-5DDAD43CA4CB}" type="slidenum">
              <a:rPr lang="es-MX" smtClean="0"/>
              <a:pPr/>
              <a:t>32</a:t>
            </a:fld>
            <a:endParaRPr lang="es-MX"/>
          </a:p>
        </p:txBody>
      </p:sp>
      <p:graphicFrame>
        <p:nvGraphicFramePr>
          <p:cNvPr id="7" name="6 Tabla"/>
          <p:cNvGraphicFramePr>
            <a:graphicFrameLocks noGrp="1"/>
          </p:cNvGraphicFramePr>
          <p:nvPr>
            <p:extLst>
              <p:ext uri="{D42A27DB-BD31-4B8C-83A1-F6EECF244321}">
                <p14:modId xmlns:p14="http://schemas.microsoft.com/office/powerpoint/2010/main" val="3107499086"/>
              </p:ext>
            </p:extLst>
          </p:nvPr>
        </p:nvGraphicFramePr>
        <p:xfrm>
          <a:off x="827584" y="0"/>
          <a:ext cx="7920880" cy="3901440"/>
        </p:xfrm>
        <a:graphic>
          <a:graphicData uri="http://schemas.openxmlformats.org/drawingml/2006/table">
            <a:tbl>
              <a:tblPr/>
              <a:tblGrid>
                <a:gridCol w="1484988"/>
                <a:gridCol w="1637474"/>
                <a:gridCol w="1637474"/>
                <a:gridCol w="1557670"/>
                <a:gridCol w="1603274"/>
              </a:tblGrid>
              <a:tr h="403150">
                <a:tc gridSpan="5">
                  <a:txBody>
                    <a:bodyPr/>
                    <a:lstStyle/>
                    <a:p>
                      <a:pPr marL="457200" algn="ctr">
                        <a:spcAft>
                          <a:spcPts val="0"/>
                        </a:spcAft>
                      </a:pPr>
                      <a:endParaRPr lang="es-MX" sz="1600" dirty="0">
                        <a:latin typeface="Times New Roman"/>
                        <a:ea typeface="Times New Roman"/>
                        <a:cs typeface="Times New Roman"/>
                      </a:endParaRPr>
                    </a:p>
                    <a:p>
                      <a:pPr marL="457200" algn="ctr">
                        <a:spcAft>
                          <a:spcPts val="0"/>
                        </a:spcAft>
                      </a:pPr>
                      <a:r>
                        <a:rPr lang="es-MX" sz="1600" b="1" dirty="0">
                          <a:latin typeface="Arial-BoldMT"/>
                          <a:ea typeface="Calibri"/>
                          <a:cs typeface="Arial-BoldMT"/>
                        </a:rPr>
                        <a:t>Código de colores de cuatro bandas</a:t>
                      </a:r>
                      <a:endParaRPr lang="es-MX" sz="1600" dirty="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01575">
                <a:tc>
                  <a:txBody>
                    <a:bodyPr/>
                    <a:lstStyle/>
                    <a:p>
                      <a:pPr marL="457200" algn="ctr">
                        <a:spcAft>
                          <a:spcPts val="0"/>
                        </a:spcAft>
                      </a:pPr>
                      <a:r>
                        <a:rPr lang="es-MX" sz="1600">
                          <a:latin typeface="ArialMT"/>
                          <a:ea typeface="Calibri"/>
                          <a:cs typeface="ArialMT"/>
                        </a:rPr>
                        <a:t>Color  </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MX" sz="1600">
                          <a:latin typeface="ArialMT"/>
                          <a:ea typeface="Calibri"/>
                          <a:cs typeface="ArialMT"/>
                        </a:rPr>
                        <a:t>1ª banda </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MX" sz="1600">
                          <a:latin typeface="ArialMT"/>
                          <a:ea typeface="Calibri"/>
                          <a:cs typeface="ArialMT"/>
                        </a:rPr>
                        <a:t>2ª banda </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MX" sz="1600">
                          <a:latin typeface="ArialMT"/>
                          <a:ea typeface="Calibri"/>
                          <a:cs typeface="ArialMT"/>
                        </a:rPr>
                        <a:t>3ª banda</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MX" sz="1600">
                          <a:latin typeface="ArialMT"/>
                          <a:ea typeface="Calibri"/>
                          <a:cs typeface="ArialMT"/>
                        </a:rPr>
                        <a:t>4ª banda</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dirty="0">
                          <a:solidFill>
                            <a:schemeClr val="bg1"/>
                          </a:solidFill>
                          <a:latin typeface="ArialMT"/>
                          <a:ea typeface="Calibri"/>
                          <a:cs typeface="ArialMT"/>
                        </a:rPr>
                        <a:t>Negro</a:t>
                      </a:r>
                      <a:endParaRPr lang="es-MX" sz="1600" dirty="0">
                        <a:solidFill>
                          <a:schemeClr val="bg1"/>
                        </a:solidFill>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marL="457200" algn="ctr">
                        <a:spcAft>
                          <a:spcPts val="0"/>
                        </a:spcAft>
                      </a:pPr>
                      <a:r>
                        <a:rPr lang="es-ES" sz="1600" b="1">
                          <a:latin typeface="Times New Roman"/>
                          <a:ea typeface="Times New Roman"/>
                          <a:cs typeface="Times New Roman"/>
                        </a:rPr>
                        <a:t>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a:latin typeface="ArialMT"/>
                          <a:ea typeface="Calibri"/>
                          <a:cs typeface="ArialMT"/>
                        </a:rPr>
                        <a:t>Marrón</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84806"/>
                    </a:solidFill>
                  </a:tcPr>
                </a:tc>
                <a:tc>
                  <a:txBody>
                    <a:bodyPr/>
                    <a:lstStyle/>
                    <a:p>
                      <a:pPr marL="457200" algn="ctr">
                        <a:spcAft>
                          <a:spcPts val="0"/>
                        </a:spcAft>
                      </a:pPr>
                      <a:r>
                        <a:rPr lang="es-ES" sz="1600" b="1">
                          <a:latin typeface="Times New Roman"/>
                          <a:ea typeface="Times New Roman"/>
                          <a:cs typeface="Times New Roman"/>
                        </a:rPr>
                        <a:t>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a:latin typeface="ArialMT"/>
                          <a:ea typeface="Calibri"/>
                          <a:cs typeface="ArialMT"/>
                        </a:rPr>
                        <a:t>Rojo</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457200" algn="ctr">
                        <a:spcAft>
                          <a:spcPts val="0"/>
                        </a:spcAft>
                      </a:pPr>
                      <a:r>
                        <a:rPr lang="es-ES" sz="1600" b="1">
                          <a:latin typeface="Times New Roman"/>
                          <a:ea typeface="Times New Roman"/>
                          <a:cs typeface="Times New Roman"/>
                        </a:rPr>
                        <a:t>2</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2</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2%</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a:latin typeface="ArialMT"/>
                          <a:ea typeface="Calibri"/>
                          <a:cs typeface="ArialMT"/>
                        </a:rPr>
                        <a:t>Naranja</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457200" algn="ctr">
                        <a:spcAft>
                          <a:spcPts val="0"/>
                        </a:spcAft>
                      </a:pPr>
                      <a:r>
                        <a:rPr lang="es-ES" sz="1600" b="1">
                          <a:latin typeface="Times New Roman"/>
                          <a:ea typeface="Times New Roman"/>
                          <a:cs typeface="Times New Roman"/>
                        </a:rPr>
                        <a:t>3</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3</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1 000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a:latin typeface="ArialMT"/>
                          <a:ea typeface="Calibri"/>
                          <a:cs typeface="ArialMT"/>
                        </a:rPr>
                        <a:t>Amarillo</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457200" algn="ctr">
                        <a:spcAft>
                          <a:spcPts val="0"/>
                        </a:spcAft>
                      </a:pPr>
                      <a:r>
                        <a:rPr lang="es-ES" sz="1600" b="1">
                          <a:latin typeface="Times New Roman"/>
                          <a:ea typeface="Times New Roman"/>
                          <a:cs typeface="Times New Roman"/>
                        </a:rPr>
                        <a:t>4</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4</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10 000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a:latin typeface="ArialMT"/>
                          <a:ea typeface="Calibri"/>
                          <a:cs typeface="ArialMT"/>
                        </a:rPr>
                        <a:t>Verde</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457200" algn="ctr">
                        <a:spcAft>
                          <a:spcPts val="0"/>
                        </a:spcAft>
                      </a:pPr>
                      <a:r>
                        <a:rPr lang="es-ES" sz="1600" b="1">
                          <a:latin typeface="Times New Roman"/>
                          <a:ea typeface="Times New Roman"/>
                          <a:cs typeface="Times New Roman"/>
                        </a:rPr>
                        <a:t>5</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5</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100 000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a:latin typeface="ArialMT"/>
                          <a:ea typeface="Calibri"/>
                          <a:cs typeface="ArialMT"/>
                        </a:rPr>
                        <a:t>Azul</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marL="457200" algn="ctr">
                        <a:spcAft>
                          <a:spcPts val="0"/>
                        </a:spcAft>
                      </a:pPr>
                      <a:r>
                        <a:rPr lang="es-ES" sz="1600" b="1">
                          <a:latin typeface="Times New Roman"/>
                          <a:ea typeface="Times New Roman"/>
                          <a:cs typeface="Times New Roman"/>
                        </a:rPr>
                        <a:t>6</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6</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1 000 000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a:latin typeface="ArialMT"/>
                          <a:ea typeface="Calibri"/>
                          <a:cs typeface="ArialMT"/>
                        </a:rPr>
                        <a:t>Violeta</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marL="457200" algn="ctr">
                        <a:spcAft>
                          <a:spcPts val="0"/>
                        </a:spcAft>
                      </a:pPr>
                      <a:r>
                        <a:rPr lang="es-ES" sz="1600" b="1">
                          <a:latin typeface="Times New Roman"/>
                          <a:ea typeface="Times New Roman"/>
                          <a:cs typeface="Times New Roman"/>
                        </a:rPr>
                        <a:t>7</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7</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10 000 000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a:latin typeface="ArialMT"/>
                          <a:ea typeface="Calibri"/>
                          <a:cs typeface="ArialMT"/>
                        </a:rPr>
                        <a:t>Gris</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marL="457200" algn="ctr">
                        <a:spcAft>
                          <a:spcPts val="0"/>
                        </a:spcAft>
                      </a:pPr>
                      <a:r>
                        <a:rPr lang="es-ES" sz="1600" b="1">
                          <a:latin typeface="Times New Roman"/>
                          <a:ea typeface="Times New Roman"/>
                          <a:cs typeface="Times New Roman"/>
                        </a:rPr>
                        <a:t>8</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8</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a:latin typeface="ArialMT"/>
                          <a:ea typeface="Calibri"/>
                          <a:cs typeface="ArialMT"/>
                        </a:rPr>
                        <a:t>Blanco</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9</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9</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a:latin typeface="ArialMT"/>
                          <a:ea typeface="Calibri"/>
                          <a:cs typeface="ArialMT"/>
                        </a:rPr>
                        <a:t>Oro</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0,1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5%</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a:latin typeface="ArialMT"/>
                          <a:ea typeface="Calibri"/>
                          <a:cs typeface="ArialMT"/>
                        </a:rPr>
                        <a:t>Plata</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0,001</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10%</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575">
                <a:tc>
                  <a:txBody>
                    <a:bodyPr/>
                    <a:lstStyle/>
                    <a:p>
                      <a:pPr marL="457200" algn="ctr">
                        <a:spcAft>
                          <a:spcPts val="0"/>
                        </a:spcAft>
                      </a:pPr>
                      <a:r>
                        <a:rPr lang="es-MX" sz="1600" dirty="0">
                          <a:latin typeface="ArialMT"/>
                          <a:ea typeface="Calibri"/>
                          <a:cs typeface="ArialMT"/>
                        </a:rPr>
                        <a:t>Ninguno</a:t>
                      </a:r>
                      <a:endParaRPr lang="es-MX" sz="1600" dirty="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dirty="0">
                          <a:latin typeface="Times New Roman"/>
                          <a:ea typeface="Times New Roman"/>
                          <a:cs typeface="Times New Roman"/>
                        </a:rPr>
                        <a:t>-</a:t>
                      </a:r>
                      <a:endParaRPr lang="es-MX" sz="1600" dirty="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dirty="0">
                          <a:latin typeface="Times New Roman"/>
                          <a:ea typeface="Times New Roman"/>
                          <a:cs typeface="Times New Roman"/>
                        </a:rPr>
                        <a:t>-</a:t>
                      </a:r>
                      <a:endParaRPr lang="es-MX" sz="1600" dirty="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a:latin typeface="Times New Roman"/>
                          <a:ea typeface="Times New Roman"/>
                          <a:cs typeface="Times New Roman"/>
                        </a:rPr>
                        <a:t>-</a:t>
                      </a:r>
                      <a:endParaRPr lang="es-MX" sz="160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spcAft>
                          <a:spcPts val="0"/>
                        </a:spcAft>
                      </a:pPr>
                      <a:r>
                        <a:rPr lang="es-ES" sz="1600" b="1" dirty="0">
                          <a:latin typeface="Times New Roman"/>
                          <a:ea typeface="Times New Roman"/>
                          <a:cs typeface="Times New Roman"/>
                        </a:rPr>
                        <a:t>20%</a:t>
                      </a:r>
                      <a:endParaRPr lang="es-MX" sz="1600" dirty="0">
                        <a:latin typeface="Times New Roman"/>
                        <a:ea typeface="Times New Roman"/>
                        <a:cs typeface="Times New Roman"/>
                      </a:endParaRPr>
                    </a:p>
                  </a:txBody>
                  <a:tcPr marL="22606" marR="226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05" name="AutoShape 9"/>
          <p:cNvSpPr>
            <a:spLocks noChangeArrowheads="1"/>
          </p:cNvSpPr>
          <p:nvPr/>
        </p:nvSpPr>
        <p:spPr bwMode="auto">
          <a:xfrm>
            <a:off x="971600" y="5805264"/>
            <a:ext cx="930275" cy="222250"/>
          </a:xfrm>
          <a:prstGeom prst="roundRect">
            <a:avLst>
              <a:gd name="adj" fmla="val 3424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104" name="Rectangle 8"/>
          <p:cNvSpPr>
            <a:spLocks noChangeArrowheads="1"/>
          </p:cNvSpPr>
          <p:nvPr/>
        </p:nvSpPr>
        <p:spPr bwMode="auto">
          <a:xfrm>
            <a:off x="1144638" y="5805264"/>
            <a:ext cx="47625" cy="222250"/>
          </a:xfrm>
          <a:prstGeom prst="rect">
            <a:avLst/>
          </a:prstGeom>
          <a:solidFill>
            <a:srgbClr val="974706"/>
          </a:solidFill>
          <a:ln w="9525">
            <a:solidFill>
              <a:srgbClr val="974706"/>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103" name="Rectangle 7"/>
          <p:cNvSpPr>
            <a:spLocks noChangeArrowheads="1"/>
          </p:cNvSpPr>
          <p:nvPr/>
        </p:nvSpPr>
        <p:spPr bwMode="auto">
          <a:xfrm>
            <a:off x="1268463" y="5805264"/>
            <a:ext cx="47625" cy="222250"/>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102" name="Rectangle 6"/>
          <p:cNvSpPr>
            <a:spLocks noChangeArrowheads="1"/>
          </p:cNvSpPr>
          <p:nvPr/>
        </p:nvSpPr>
        <p:spPr bwMode="auto">
          <a:xfrm>
            <a:off x="1395463" y="5805264"/>
            <a:ext cx="47625" cy="22225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101" name="Rectangle 5"/>
          <p:cNvSpPr>
            <a:spLocks noChangeArrowheads="1"/>
          </p:cNvSpPr>
          <p:nvPr/>
        </p:nvSpPr>
        <p:spPr bwMode="auto">
          <a:xfrm>
            <a:off x="1682800" y="5805264"/>
            <a:ext cx="47625" cy="222250"/>
          </a:xfrm>
          <a:prstGeom prst="rect">
            <a:avLst/>
          </a:prstGeom>
          <a:solidFill>
            <a:srgbClr val="FFFF00"/>
          </a:solidFill>
          <a:ln w="9525">
            <a:solidFill>
              <a:srgbClr val="FFFF00"/>
            </a:solid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4100" name="AutoShape 4"/>
          <p:cNvSpPr>
            <a:spLocks noChangeShapeType="1"/>
          </p:cNvSpPr>
          <p:nvPr/>
        </p:nvSpPr>
        <p:spPr bwMode="auto">
          <a:xfrm>
            <a:off x="1901875" y="5973539"/>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099" name="AutoShape 3"/>
          <p:cNvSpPr>
            <a:spLocks noChangeShapeType="1"/>
          </p:cNvSpPr>
          <p:nvPr/>
        </p:nvSpPr>
        <p:spPr bwMode="auto">
          <a:xfrm>
            <a:off x="692200" y="5973539"/>
            <a:ext cx="279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MX"/>
          </a:p>
        </p:txBody>
      </p:sp>
      <p:sp>
        <p:nvSpPr>
          <p:cNvPr id="4106" name="Rectangle 10"/>
          <p:cNvSpPr>
            <a:spLocks noChangeArrowheads="1"/>
          </p:cNvSpPr>
          <p:nvPr/>
        </p:nvSpPr>
        <p:spPr bwMode="auto">
          <a:xfrm>
            <a:off x="395536" y="3933056"/>
            <a:ext cx="8100392"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Ejemplo del código de colores </a:t>
            </a:r>
            <a:endParaRPr kumimoji="0" lang="es-MX"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Dada la siguiente resistencia con franjas Café, Negro, Rojo y Oro  respectivamente el código de colores se representa el valor de la resistencia de la siguiente forma  Ejemplo:                                                                     </a:t>
            </a:r>
            <a:endParaRPr kumimoji="0" lang="es-MX"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7" name="Rectangle 11"/>
          <p:cNvSpPr>
            <a:spLocks noChangeArrowheads="1"/>
          </p:cNvSpPr>
          <p:nvPr/>
        </p:nvSpPr>
        <p:spPr bwMode="auto">
          <a:xfrm>
            <a:off x="2483768" y="5380672"/>
            <a:ext cx="1475084" cy="132343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1711325" algn="l"/>
              </a:tabLst>
            </a:pP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Café    1</a:t>
            </a:r>
            <a:endParaRPr kumimoji="0" lang="es-MX"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l"/>
              </a:tabLst>
            </a:pP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Negro  0</a:t>
            </a:r>
            <a:endParaRPr kumimoji="0" lang="es-MX"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l"/>
              </a:tabLst>
            </a:pP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Rojo    00</a:t>
            </a:r>
            <a:endParaRPr kumimoji="0" lang="es-MX"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1325" algn="l"/>
              </a:tabLst>
            </a:pP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Oro     5%  </a:t>
            </a:r>
          </a:p>
        </p:txBody>
      </p:sp>
      <p:sp>
        <p:nvSpPr>
          <p:cNvPr id="18" name="17 Rectángulo"/>
          <p:cNvSpPr/>
          <p:nvPr/>
        </p:nvSpPr>
        <p:spPr>
          <a:xfrm>
            <a:off x="4067944" y="5380672"/>
            <a:ext cx="3563888" cy="1477328"/>
          </a:xfrm>
          <a:prstGeom prst="rect">
            <a:avLst/>
          </a:prstGeom>
        </p:spPr>
        <p:txBody>
          <a:bodyPr wrap="square">
            <a:spAutoFit/>
          </a:bodyPr>
          <a:lstStyle/>
          <a:p>
            <a:pPr lvl="0" eaLnBrk="0" fontAlgn="base" hangingPunct="0">
              <a:spcBef>
                <a:spcPct val="0"/>
              </a:spcBef>
              <a:spcAft>
                <a:spcPct val="0"/>
              </a:spcAft>
              <a:tabLst>
                <a:tab pos="1711325" algn="l"/>
              </a:tabLst>
            </a:pPr>
            <a:endParaRPr lang="es-ES" dirty="0" smtClean="0">
              <a:latin typeface="Arial" pitchFamily="34" charset="0"/>
              <a:ea typeface="Times New Roman" pitchFamily="18" charset="0"/>
              <a:cs typeface="Arial" pitchFamily="34" charset="0"/>
            </a:endParaRPr>
          </a:p>
          <a:p>
            <a:pPr lvl="0" eaLnBrk="0" fontAlgn="base" hangingPunct="0">
              <a:spcBef>
                <a:spcPct val="0"/>
              </a:spcBef>
              <a:spcAft>
                <a:spcPct val="0"/>
              </a:spcAft>
              <a:tabLst>
                <a:tab pos="1711325" algn="l"/>
              </a:tabLst>
            </a:pPr>
            <a:r>
              <a:rPr lang="es-ES" sz="2400" dirty="0" err="1" smtClean="0">
                <a:latin typeface="Arial" pitchFamily="34" charset="0"/>
                <a:ea typeface="Times New Roman" pitchFamily="18" charset="0"/>
                <a:cs typeface="Arial" pitchFamily="34" charset="0"/>
              </a:rPr>
              <a:t>Resistecia</a:t>
            </a:r>
            <a:r>
              <a:rPr lang="es-ES" sz="2400" dirty="0" smtClean="0">
                <a:latin typeface="Arial" pitchFamily="34" charset="0"/>
                <a:ea typeface="Times New Roman" pitchFamily="18" charset="0"/>
                <a:cs typeface="Arial" pitchFamily="34" charset="0"/>
              </a:rPr>
              <a:t>= 1 0 00 </a:t>
            </a:r>
            <a:r>
              <a:rPr lang="es-ES" sz="2400" dirty="0" smtClean="0">
                <a:latin typeface="Symbol" pitchFamily="18" charset="2"/>
                <a:ea typeface="Times New Roman" pitchFamily="18" charset="0"/>
                <a:cs typeface="Arial" pitchFamily="34" charset="0"/>
              </a:rPr>
              <a:t>W</a:t>
            </a:r>
            <a:r>
              <a:rPr lang="es-ES" sz="2400" dirty="0" smtClean="0">
                <a:latin typeface="Arial" pitchFamily="34" charset="0"/>
                <a:ea typeface="Times New Roman" pitchFamily="18" charset="0"/>
                <a:cs typeface="Arial" pitchFamily="34" charset="0"/>
              </a:rPr>
              <a:t> con una tolerancia del 5%  =  1 k</a:t>
            </a:r>
            <a:r>
              <a:rPr lang="es-ES" sz="2400" dirty="0" smtClean="0">
                <a:latin typeface="Symbol" pitchFamily="18" charset="2"/>
                <a:ea typeface="Times New Roman" pitchFamily="18" charset="0"/>
                <a:cs typeface="Arial" pitchFamily="34" charset="0"/>
              </a:rPr>
              <a:t> W ± 5%</a:t>
            </a:r>
            <a:endParaRPr lang="es-MX" sz="2400" dirty="0" smtClean="0">
              <a:latin typeface="Arial" pitchFamily="34" charset="0"/>
              <a:cs typeface="Arial" pitchFamily="34" charset="0"/>
            </a:endParaRPr>
          </a:p>
        </p:txBody>
      </p:sp>
    </p:spTree>
    <p:extLst>
      <p:ext uri="{BB962C8B-B14F-4D97-AF65-F5344CB8AC3E}">
        <p14:creationId xmlns:p14="http://schemas.microsoft.com/office/powerpoint/2010/main" val="11037913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Terminar la siguiente tabla</a:t>
            </a:r>
            <a:endParaRPr lang="es-MX" dirty="0"/>
          </a:p>
        </p:txBody>
      </p:sp>
      <p:sp>
        <p:nvSpPr>
          <p:cNvPr id="4" name="3 Marcador de número de diapositiva"/>
          <p:cNvSpPr>
            <a:spLocks noGrp="1"/>
          </p:cNvSpPr>
          <p:nvPr>
            <p:ph type="sldNum" sz="quarter" idx="12"/>
          </p:nvPr>
        </p:nvSpPr>
        <p:spPr/>
        <p:txBody>
          <a:bodyPr/>
          <a:lstStyle/>
          <a:p>
            <a:fld id="{7F6F41ED-CFF3-4422-B11F-5DDAD43CA4CB}" type="slidenum">
              <a:rPr lang="es-MX" smtClean="0"/>
              <a:pPr/>
              <a:t>33</a:t>
            </a:fld>
            <a:endParaRPr lang="es-MX"/>
          </a:p>
        </p:txBody>
      </p:sp>
      <p:pic>
        <p:nvPicPr>
          <p:cNvPr id="5" name="Picture 2"/>
          <p:cNvPicPr>
            <a:picLocks noChangeAspect="1" noChangeArrowheads="1"/>
          </p:cNvPicPr>
          <p:nvPr/>
        </p:nvPicPr>
        <p:blipFill>
          <a:blip r:embed="rId2" cstate="print"/>
          <a:srcRect/>
          <a:stretch>
            <a:fillRect/>
          </a:stretch>
        </p:blipFill>
        <p:spPr bwMode="auto">
          <a:xfrm>
            <a:off x="1" y="1988840"/>
            <a:ext cx="8820472" cy="2520280"/>
          </a:xfrm>
          <a:prstGeom prst="rect">
            <a:avLst/>
          </a:prstGeom>
          <a:noFill/>
          <a:ln w="9525">
            <a:noFill/>
            <a:miter lim="800000"/>
            <a:headEnd/>
            <a:tailEnd/>
          </a:ln>
        </p:spPr>
      </p:pic>
    </p:spTree>
    <p:extLst>
      <p:ext uri="{BB962C8B-B14F-4D97-AF65-F5344CB8AC3E}">
        <p14:creationId xmlns:p14="http://schemas.microsoft.com/office/powerpoint/2010/main" val="15742454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MX" sz="2800" b="1" dirty="0" smtClean="0"/>
              <a:t>BIBLIOGRAFIA</a:t>
            </a:r>
            <a:endParaRPr lang="es-MX" sz="2800" b="1" dirty="0"/>
          </a:p>
        </p:txBody>
      </p:sp>
      <p:sp>
        <p:nvSpPr>
          <p:cNvPr id="3" name="2 Marcador de contenido"/>
          <p:cNvSpPr>
            <a:spLocks noGrp="1"/>
          </p:cNvSpPr>
          <p:nvPr>
            <p:ph idx="1"/>
          </p:nvPr>
        </p:nvSpPr>
        <p:spPr>
          <a:xfrm>
            <a:off x="457200" y="1455739"/>
            <a:ext cx="8229600" cy="1447799"/>
          </a:xfrm>
          <a:solidFill>
            <a:schemeClr val="accent3">
              <a:lumMod val="60000"/>
              <a:lumOff val="40000"/>
            </a:schemeClr>
          </a:solidFill>
        </p:spPr>
        <p:txBody>
          <a:bodyPr>
            <a:normAutofit/>
          </a:bodyPr>
          <a:lstStyle/>
          <a:p>
            <a:r>
              <a:rPr lang="es-MX" sz="1400" dirty="0"/>
              <a:t>Richard C. </a:t>
            </a:r>
            <a:r>
              <a:rPr lang="es-MX" sz="1400" dirty="0" err="1"/>
              <a:t>Dorf</a:t>
            </a:r>
            <a:r>
              <a:rPr lang="es-MX" sz="1400" dirty="0"/>
              <a:t>, James A. </a:t>
            </a:r>
            <a:r>
              <a:rPr lang="es-MX" sz="1400" dirty="0" err="1"/>
              <a:t>Svoboda</a:t>
            </a:r>
            <a:r>
              <a:rPr lang="es-MX" sz="1400" dirty="0"/>
              <a:t>, Circuitos eléctricos, México </a:t>
            </a:r>
            <a:r>
              <a:rPr lang="es-MX" sz="1400" dirty="0" err="1"/>
              <a:t>Alfaomega</a:t>
            </a:r>
            <a:r>
              <a:rPr lang="es-MX" sz="1400" dirty="0"/>
              <a:t>, c2011, ISBN: 9786077072324</a:t>
            </a:r>
          </a:p>
          <a:p>
            <a:r>
              <a:rPr lang="es-MX" sz="1400" dirty="0"/>
              <a:t>James W. </a:t>
            </a:r>
            <a:r>
              <a:rPr lang="es-MX" sz="1400" dirty="0" err="1"/>
              <a:t>Nilsson</a:t>
            </a:r>
            <a:r>
              <a:rPr lang="es-MX" sz="1400" dirty="0"/>
              <a:t>, </a:t>
            </a:r>
            <a:r>
              <a:rPr lang="es-MX" sz="1400" dirty="0" err="1"/>
              <a:t>Susan</a:t>
            </a:r>
            <a:r>
              <a:rPr lang="es-MX" sz="1400" dirty="0"/>
              <a:t> A. </a:t>
            </a:r>
            <a:r>
              <a:rPr lang="es-MX" sz="1400" dirty="0" err="1"/>
              <a:t>Riedel</a:t>
            </a:r>
            <a:r>
              <a:rPr lang="es-MX" sz="1400" dirty="0"/>
              <a:t>, Circuitos eléctricos , Madrid  Pearson Educación, 2005, ISBN: 9788420544588.</a:t>
            </a:r>
          </a:p>
          <a:p>
            <a:r>
              <a:rPr lang="es-MX" sz="1400" dirty="0" err="1"/>
              <a:t>Mahmood</a:t>
            </a:r>
            <a:r>
              <a:rPr lang="es-MX" sz="1400" dirty="0"/>
              <a:t> </a:t>
            </a:r>
            <a:r>
              <a:rPr lang="es-MX" sz="1400" dirty="0" err="1"/>
              <a:t>Nahvi</a:t>
            </a:r>
            <a:r>
              <a:rPr lang="es-MX" sz="1400" dirty="0"/>
              <a:t>, Joseph A. </a:t>
            </a:r>
            <a:r>
              <a:rPr lang="es-MX" sz="1400" dirty="0" err="1"/>
              <a:t>Edminister</a:t>
            </a:r>
            <a:r>
              <a:rPr lang="es-MX" sz="1400" dirty="0"/>
              <a:t>, Circuitos eléctricos y electrónicos, Madrid McGraw-Hill, c2005, ISBN: 8448145437.</a:t>
            </a:r>
          </a:p>
          <a:p>
            <a:pPr marL="0" indent="0">
              <a:buNone/>
            </a:pPr>
            <a:endParaRPr lang="es-MX" dirty="0"/>
          </a:p>
        </p:txBody>
      </p:sp>
      <p:sp>
        <p:nvSpPr>
          <p:cNvPr id="4" name="2 Marcador de contenido"/>
          <p:cNvSpPr txBox="1">
            <a:spLocks/>
          </p:cNvSpPr>
          <p:nvPr/>
        </p:nvSpPr>
        <p:spPr>
          <a:xfrm>
            <a:off x="457200" y="3507581"/>
            <a:ext cx="8229600" cy="2262982"/>
          </a:xfrm>
          <a:prstGeom prst="rect">
            <a:avLst/>
          </a:prstGeom>
          <a:solidFill>
            <a:schemeClr val="accent3">
              <a:lumMod val="60000"/>
              <a:lumOff val="40000"/>
            </a:schemeClr>
          </a:solidFill>
        </p:spPr>
        <p:txBody>
          <a:bodyPr vert="horz" lIns="91440" tIns="45720" rIns="91440" bIns="4572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s-MX" sz="1800" b="1" dirty="0" smtClean="0"/>
              <a:t>Básica</a:t>
            </a:r>
          </a:p>
          <a:p>
            <a:r>
              <a:rPr lang="es-MX" sz="1800" dirty="0" smtClean="0"/>
              <a:t>1. William H. </a:t>
            </a:r>
            <a:r>
              <a:rPr lang="es-MX" sz="1800" dirty="0" err="1" smtClean="0"/>
              <a:t>Hayt</a:t>
            </a:r>
            <a:r>
              <a:rPr lang="es-MX" sz="1800" dirty="0" smtClean="0"/>
              <a:t>, </a:t>
            </a:r>
            <a:r>
              <a:rPr lang="es-MX" sz="1800" dirty="0" err="1" smtClean="0"/>
              <a:t>Jr</a:t>
            </a:r>
            <a:r>
              <a:rPr lang="es-MX" sz="1800" dirty="0" smtClean="0"/>
              <a:t> and Jack E. </a:t>
            </a:r>
            <a:r>
              <a:rPr lang="es-MX" sz="1800" dirty="0" err="1" smtClean="0"/>
              <a:t>Kemmerly</a:t>
            </a:r>
            <a:r>
              <a:rPr lang="es-MX" sz="1800" dirty="0" smtClean="0"/>
              <a:t> “Análisis de circuitos en Ingeniería “ McGraw-Hill, 2003</a:t>
            </a:r>
          </a:p>
          <a:p>
            <a:r>
              <a:rPr lang="es-MX" sz="1800" dirty="0" smtClean="0"/>
              <a:t>2. James W. </a:t>
            </a:r>
            <a:r>
              <a:rPr lang="es-MX" sz="1800" dirty="0" err="1" smtClean="0"/>
              <a:t>Nilsson</a:t>
            </a:r>
            <a:r>
              <a:rPr lang="es-MX" sz="1800" dirty="0" smtClean="0"/>
              <a:t> and </a:t>
            </a:r>
            <a:r>
              <a:rPr lang="es-MX" sz="1800" dirty="0" err="1" smtClean="0"/>
              <a:t>Susan</a:t>
            </a:r>
            <a:r>
              <a:rPr lang="es-MX" sz="1800" dirty="0" smtClean="0"/>
              <a:t> A. </a:t>
            </a:r>
            <a:r>
              <a:rPr lang="es-MX" sz="1800" dirty="0" err="1" smtClean="0"/>
              <a:t>Riedel</a:t>
            </a:r>
            <a:r>
              <a:rPr lang="es-MX" sz="1800" dirty="0" smtClean="0"/>
              <a:t> “Circuitos Eléctricos”, Prentice Hall 2005</a:t>
            </a:r>
          </a:p>
          <a:p>
            <a:r>
              <a:rPr lang="es-MX" sz="1800" dirty="0" smtClean="0"/>
              <a:t>3. </a:t>
            </a:r>
            <a:r>
              <a:rPr lang="es-MX" sz="1800" dirty="0" err="1" smtClean="0"/>
              <a:t>Dorf</a:t>
            </a:r>
            <a:r>
              <a:rPr lang="es-MX" sz="1800" dirty="0" smtClean="0"/>
              <a:t> Richard C., “Circuitos Eléctricos: Introducción al análisis y diseño”, </a:t>
            </a:r>
            <a:r>
              <a:rPr lang="es-MX" sz="1800" dirty="0" err="1" smtClean="0"/>
              <a:t>Alfaomega</a:t>
            </a:r>
            <a:r>
              <a:rPr lang="es-MX" sz="1800" dirty="0" smtClean="0"/>
              <a:t> 2000</a:t>
            </a:r>
          </a:p>
          <a:p>
            <a:r>
              <a:rPr lang="es-MX" sz="1800" b="1" dirty="0" smtClean="0"/>
              <a:t>Complementaria.</a:t>
            </a:r>
          </a:p>
          <a:p>
            <a:r>
              <a:rPr lang="es-MX" sz="1800" dirty="0" smtClean="0"/>
              <a:t>4.WOLF, Stanley “Guía para Mediciones Electrónicas y Prácticas de Laboratorio” Prentice-Hall</a:t>
            </a:r>
          </a:p>
          <a:p>
            <a:r>
              <a:rPr lang="es-MX" sz="1800" dirty="0" smtClean="0"/>
              <a:t>Hispanoamericana México, 1980</a:t>
            </a:r>
          </a:p>
          <a:p>
            <a:r>
              <a:rPr lang="es-MX" sz="1800" dirty="0" smtClean="0"/>
              <a:t>5.Nilsson </a:t>
            </a:r>
            <a:r>
              <a:rPr lang="es-MX" sz="1800" dirty="0" err="1" smtClean="0"/>
              <a:t>Riedel</a:t>
            </a:r>
            <a:r>
              <a:rPr lang="es-MX" sz="1800" dirty="0" smtClean="0"/>
              <a:t>, “Circuitos </a:t>
            </a:r>
            <a:r>
              <a:rPr lang="es-MX" sz="1800" dirty="0" err="1" smtClean="0"/>
              <a:t>Electricos</a:t>
            </a:r>
            <a:r>
              <a:rPr lang="es-MX" sz="1800" dirty="0" smtClean="0"/>
              <a:t>”, Prentice Hall, 2005</a:t>
            </a:r>
          </a:p>
          <a:p>
            <a:r>
              <a:rPr lang="es-MX" sz="1800" dirty="0" smtClean="0"/>
              <a:t>6. Jorge </a:t>
            </a:r>
            <a:r>
              <a:rPr lang="es-MX" sz="1800" dirty="0" err="1" smtClean="0"/>
              <a:t>Raul</a:t>
            </a:r>
            <a:r>
              <a:rPr lang="es-MX" sz="1800" dirty="0" smtClean="0"/>
              <a:t> Villaseñor </a:t>
            </a:r>
            <a:r>
              <a:rPr lang="es-MX" sz="1800" dirty="0" err="1" smtClean="0"/>
              <a:t>Gomez</a:t>
            </a:r>
            <a:r>
              <a:rPr lang="es-MX" sz="1800" dirty="0" smtClean="0"/>
              <a:t>, “Circuitos </a:t>
            </a:r>
            <a:r>
              <a:rPr lang="es-MX" sz="1800" dirty="0" err="1" smtClean="0"/>
              <a:t>Electricos</a:t>
            </a:r>
            <a:r>
              <a:rPr lang="es-MX" sz="1800" dirty="0" smtClean="0"/>
              <a:t> y </a:t>
            </a:r>
            <a:r>
              <a:rPr lang="es-MX" sz="1800" dirty="0" err="1" smtClean="0"/>
              <a:t>Electronicos</a:t>
            </a:r>
            <a:r>
              <a:rPr lang="es-MX" sz="1800" dirty="0" smtClean="0"/>
              <a:t>: Fundamentos y </a:t>
            </a:r>
            <a:r>
              <a:rPr lang="es-MX" sz="1800" dirty="0" err="1" smtClean="0"/>
              <a:t>Tecnicas</a:t>
            </a:r>
            <a:r>
              <a:rPr lang="es-MX" sz="1800" dirty="0" smtClean="0"/>
              <a:t> para su</a:t>
            </a:r>
          </a:p>
          <a:p>
            <a:r>
              <a:rPr lang="es-MX" sz="1800" dirty="0" err="1" smtClean="0"/>
              <a:t>Analisis</a:t>
            </a:r>
            <a:r>
              <a:rPr lang="es-MX" sz="1800" dirty="0" smtClean="0"/>
              <a:t>”, Prentice Hall, 2010</a:t>
            </a:r>
          </a:p>
          <a:p>
            <a:endParaRPr lang="es-MX" sz="1800" dirty="0" smtClean="0"/>
          </a:p>
          <a:p>
            <a:endParaRPr lang="es-MX" sz="1800" dirty="0" smtClean="0"/>
          </a:p>
          <a:p>
            <a:pPr marL="0" indent="0">
              <a:buFont typeface="Arial"/>
              <a:buNone/>
            </a:pPr>
            <a:endParaRPr lang="es-MX" dirty="0"/>
          </a:p>
        </p:txBody>
      </p:sp>
    </p:spTree>
    <p:extLst>
      <p:ext uri="{BB962C8B-B14F-4D97-AF65-F5344CB8AC3E}">
        <p14:creationId xmlns:p14="http://schemas.microsoft.com/office/powerpoint/2010/main" val="6968928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graphicFrame>
        <p:nvGraphicFramePr>
          <p:cNvPr id="4" name="3 Tabla"/>
          <p:cNvGraphicFramePr>
            <a:graphicFrameLocks noGrp="1"/>
          </p:cNvGraphicFramePr>
          <p:nvPr/>
        </p:nvGraphicFramePr>
        <p:xfrm>
          <a:off x="539552" y="1772816"/>
          <a:ext cx="7368480" cy="4343400"/>
        </p:xfrm>
        <a:graphic>
          <a:graphicData uri="http://schemas.openxmlformats.org/drawingml/2006/table">
            <a:tbl>
              <a:tblPr/>
              <a:tblGrid>
                <a:gridCol w="7368480"/>
              </a:tblGrid>
              <a:tr h="396414">
                <a:tc>
                  <a:txBody>
                    <a:bodyPr/>
                    <a:lstStyle/>
                    <a:p>
                      <a:pPr marL="0" marR="0" indent="0" algn="just" defTabSz="914400" rtl="0" eaLnBrk="1" fontAlgn="auto" latinLnBrk="0" hangingPunct="1">
                        <a:lnSpc>
                          <a:spcPct val="100000"/>
                        </a:lnSpc>
                        <a:spcBef>
                          <a:spcPts val="600"/>
                        </a:spcBef>
                        <a:spcAft>
                          <a:spcPts val="600"/>
                        </a:spcAft>
                        <a:buClrTx/>
                        <a:buSzTx/>
                        <a:buFontTx/>
                        <a:buNone/>
                        <a:tabLst/>
                        <a:defRPr/>
                      </a:pPr>
                      <a:r>
                        <a:rPr lang="es-ES" sz="2000" b="1" dirty="0" smtClean="0">
                          <a:latin typeface="Arial"/>
                          <a:ea typeface="Times New Roman"/>
                          <a:cs typeface="Times New Roman"/>
                        </a:rPr>
                        <a:t>OBJETIVOS </a:t>
                      </a:r>
                      <a:endParaRPr lang="es-MX" sz="2000" dirty="0">
                        <a:latin typeface="Times New Roman"/>
                        <a:ea typeface="Times New Roman"/>
                        <a:cs typeface="Times New Roman"/>
                      </a:endParaRPr>
                    </a:p>
                    <a:p>
                      <a:pPr marL="75565" algn="just">
                        <a:spcAft>
                          <a:spcPts val="0"/>
                        </a:spcAft>
                      </a:pPr>
                      <a:r>
                        <a:rPr lang="es-ES" sz="2000" dirty="0">
                          <a:latin typeface="Arial"/>
                          <a:ea typeface="Times New Roman"/>
                          <a:cs typeface="Times New Roman"/>
                        </a:rPr>
                        <a:t>El alumno aplicará las leyes básicas y técnicas para el análisis de circuitos eléctricos en la solución de problemas</a:t>
                      </a:r>
                      <a:r>
                        <a:rPr lang="es-ES" sz="2000" dirty="0" smtClean="0">
                          <a:latin typeface="Arial"/>
                          <a:ea typeface="Times New Roman"/>
                          <a:cs typeface="Times New Roman"/>
                        </a:rPr>
                        <a:t>.</a:t>
                      </a:r>
                    </a:p>
                    <a:p>
                      <a:pPr marL="75565" algn="just">
                        <a:spcAft>
                          <a:spcPts val="0"/>
                        </a:spcAft>
                      </a:pPr>
                      <a:r>
                        <a:rPr lang="es-ES" sz="2000" dirty="0" smtClean="0">
                          <a:solidFill>
                            <a:srgbClr val="C00000"/>
                          </a:solidFill>
                          <a:latin typeface="Arial"/>
                          <a:ea typeface="Times New Roman"/>
                          <a:cs typeface="Times New Roman"/>
                        </a:rPr>
                        <a:t>(Cita de Programa</a:t>
                      </a:r>
                      <a:r>
                        <a:rPr lang="es-ES" sz="2000" baseline="0" dirty="0" smtClean="0">
                          <a:solidFill>
                            <a:srgbClr val="C00000"/>
                          </a:solidFill>
                          <a:latin typeface="Arial"/>
                          <a:ea typeface="Times New Roman"/>
                          <a:cs typeface="Times New Roman"/>
                        </a:rPr>
                        <a:t> educativo del IPI-2008 </a:t>
                      </a:r>
                      <a:r>
                        <a:rPr lang="es-ES" sz="2000" baseline="0" dirty="0" err="1" smtClean="0">
                          <a:solidFill>
                            <a:srgbClr val="C00000"/>
                          </a:solidFill>
                          <a:latin typeface="Arial"/>
                          <a:ea typeface="Times New Roman"/>
                          <a:cs typeface="Times New Roman"/>
                        </a:rPr>
                        <a:t>UAEMex</a:t>
                      </a:r>
                      <a:r>
                        <a:rPr lang="es-ES" sz="2000" baseline="0" dirty="0" smtClean="0">
                          <a:solidFill>
                            <a:srgbClr val="C00000"/>
                          </a:solidFill>
                          <a:latin typeface="Arial"/>
                          <a:ea typeface="Times New Roman"/>
                          <a:cs typeface="Times New Roman"/>
                        </a:rPr>
                        <a:t>)</a:t>
                      </a:r>
                      <a:endParaRPr lang="es-MX" sz="2000" dirty="0">
                        <a:solidFill>
                          <a:srgbClr val="C00000"/>
                        </a:solidFill>
                        <a:latin typeface="Times New Roman"/>
                        <a:ea typeface="Times New Roman"/>
                        <a:cs typeface="Times New Roman"/>
                      </a:endParaRPr>
                    </a:p>
                  </a:txBody>
                  <a:tcPr marL="46892" marR="468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9436">
                <a:tc>
                  <a:txBody>
                    <a:bodyPr/>
                    <a:lstStyle/>
                    <a:p>
                      <a:pPr algn="just">
                        <a:spcBef>
                          <a:spcPts val="600"/>
                        </a:spcBef>
                        <a:spcAft>
                          <a:spcPts val="600"/>
                        </a:spcAft>
                      </a:pPr>
                      <a:endParaRPr lang="es-ES" sz="2000" b="1" dirty="0" smtClean="0">
                        <a:latin typeface="Arial"/>
                        <a:ea typeface="Times New Roman"/>
                        <a:cs typeface="Times New Roman"/>
                      </a:endParaRPr>
                    </a:p>
                    <a:p>
                      <a:pPr algn="just">
                        <a:spcBef>
                          <a:spcPts val="600"/>
                        </a:spcBef>
                        <a:spcAft>
                          <a:spcPts val="600"/>
                        </a:spcAft>
                      </a:pPr>
                      <a:r>
                        <a:rPr lang="es-ES" sz="2000" b="1" dirty="0" smtClean="0">
                          <a:latin typeface="Arial"/>
                          <a:ea typeface="Times New Roman"/>
                          <a:cs typeface="Times New Roman"/>
                        </a:rPr>
                        <a:t>NATURALEZA </a:t>
                      </a:r>
                      <a:r>
                        <a:rPr lang="es-ES" sz="2000" b="1" dirty="0">
                          <a:latin typeface="Arial"/>
                          <a:ea typeface="Times New Roman"/>
                          <a:cs typeface="Times New Roman"/>
                        </a:rPr>
                        <a:t>DE LA </a:t>
                      </a:r>
                      <a:r>
                        <a:rPr lang="es-ES" sz="2000" b="1" dirty="0" smtClean="0">
                          <a:latin typeface="Arial"/>
                          <a:ea typeface="Times New Roman"/>
                          <a:cs typeface="Times New Roman"/>
                        </a:rPr>
                        <a:t>COMPETENCIA</a:t>
                      </a:r>
                      <a:endParaRPr lang="es-MX" sz="2000" dirty="0">
                        <a:latin typeface="Times New Roman"/>
                        <a:ea typeface="Times New Roman"/>
                        <a:cs typeface="Times New Roman"/>
                      </a:endParaRPr>
                    </a:p>
                    <a:p>
                      <a:pPr algn="just">
                        <a:spcBef>
                          <a:spcPts val="600"/>
                        </a:spcBef>
                        <a:spcAft>
                          <a:spcPts val="600"/>
                        </a:spcAft>
                      </a:pPr>
                      <a:r>
                        <a:rPr lang="es-ES" sz="2000" dirty="0">
                          <a:latin typeface="Arial"/>
                          <a:ea typeface="Times New Roman"/>
                          <a:cs typeface="Times New Roman"/>
                        </a:rPr>
                        <a:t>La unidad de aprendizaje es </a:t>
                      </a:r>
                      <a:r>
                        <a:rPr lang="es-ES" sz="2000" b="1" dirty="0">
                          <a:latin typeface="Arial"/>
                          <a:ea typeface="Times New Roman"/>
                          <a:cs typeface="Times New Roman"/>
                        </a:rPr>
                        <a:t>Teórica Práctica</a:t>
                      </a:r>
                      <a:r>
                        <a:rPr lang="es-ES" sz="2000" dirty="0">
                          <a:latin typeface="Arial"/>
                          <a:ea typeface="Times New Roman"/>
                          <a:cs typeface="Times New Roman"/>
                        </a:rPr>
                        <a:t>, debido a que es necesario conocer </a:t>
                      </a:r>
                      <a:r>
                        <a:rPr lang="es-ES" sz="2000" dirty="0" smtClean="0">
                          <a:latin typeface="Arial"/>
                          <a:ea typeface="Times New Roman"/>
                          <a:cs typeface="Times New Roman"/>
                        </a:rPr>
                        <a:t>los </a:t>
                      </a:r>
                      <a:r>
                        <a:rPr lang="es-ES" sz="2000" dirty="0">
                          <a:latin typeface="Arial"/>
                          <a:ea typeface="Times New Roman"/>
                          <a:cs typeface="Times New Roman"/>
                        </a:rPr>
                        <a:t>principios y </a:t>
                      </a:r>
                      <a:r>
                        <a:rPr lang="es-ES" sz="2000" dirty="0">
                          <a:solidFill>
                            <a:srgbClr val="C00000"/>
                          </a:solidFill>
                          <a:latin typeface="Arial"/>
                          <a:ea typeface="Times New Roman"/>
                          <a:cs typeface="Times New Roman"/>
                        </a:rPr>
                        <a:t>leyes fundamentales de la teoría de circuitos eléctricos en corriente directa y alterna</a:t>
                      </a:r>
                      <a:r>
                        <a:rPr lang="es-ES" sz="2000" dirty="0">
                          <a:latin typeface="Arial"/>
                          <a:ea typeface="Times New Roman"/>
                          <a:cs typeface="Times New Roman"/>
                        </a:rPr>
                        <a:t> clasificando  la teoría del estado </a:t>
                      </a:r>
                      <a:r>
                        <a:rPr lang="es-ES" sz="2000" dirty="0" err="1">
                          <a:latin typeface="Arial"/>
                          <a:ea typeface="Times New Roman"/>
                          <a:cs typeface="Times New Roman"/>
                        </a:rPr>
                        <a:t>senoidal</a:t>
                      </a:r>
                      <a:r>
                        <a:rPr lang="es-ES" sz="2000" dirty="0">
                          <a:latin typeface="Arial"/>
                          <a:ea typeface="Times New Roman"/>
                          <a:cs typeface="Times New Roman"/>
                        </a:rPr>
                        <a:t> en el dominio de la frecuencia usando el ángulo de impedancia y triángulo de la potencia compleja para poder aplicarlos de forma correcta en el laboratorio</a:t>
                      </a:r>
                      <a:endParaRPr lang="es-MX" sz="2000" dirty="0">
                        <a:latin typeface="Times New Roman"/>
                        <a:ea typeface="Times New Roman"/>
                        <a:cs typeface="Times New Roman"/>
                      </a:endParaRPr>
                    </a:p>
                  </a:txBody>
                  <a:tcPr marL="46892" marR="468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945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250" y="5695950"/>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3159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668595542"/>
              </p:ext>
            </p:extLst>
          </p:nvPr>
        </p:nvGraphicFramePr>
        <p:xfrm>
          <a:off x="1043608" y="908720"/>
          <a:ext cx="6624736" cy="4937760"/>
        </p:xfrm>
        <a:graphic>
          <a:graphicData uri="http://schemas.openxmlformats.org/drawingml/2006/table">
            <a:tbl>
              <a:tblPr/>
              <a:tblGrid>
                <a:gridCol w="6624736"/>
              </a:tblGrid>
              <a:tr h="1401756">
                <a:tc>
                  <a:txBody>
                    <a:bodyPr/>
                    <a:lstStyle/>
                    <a:p>
                      <a:pPr algn="ctr">
                        <a:spcAft>
                          <a:spcPts val="0"/>
                        </a:spcAft>
                      </a:pPr>
                      <a:r>
                        <a:rPr lang="es-ES" sz="1800" b="1" dirty="0">
                          <a:latin typeface="Arial"/>
                          <a:ea typeface="Times New Roman"/>
                        </a:rPr>
                        <a:t>Unidad 1.  CIRCUITOS DE CORRIENTE DIRECTA</a:t>
                      </a:r>
                      <a:endParaRPr lang="es-MX" sz="1800" dirty="0">
                        <a:latin typeface="Times New Roman"/>
                        <a:ea typeface="Times New Roman"/>
                      </a:endParaRPr>
                    </a:p>
                    <a:p>
                      <a:pPr marL="180340" indent="-180340">
                        <a:spcAft>
                          <a:spcPts val="0"/>
                        </a:spcAft>
                      </a:pPr>
                      <a:r>
                        <a:rPr lang="es-ES" sz="1800" dirty="0">
                          <a:latin typeface="Arial"/>
                          <a:ea typeface="Times New Roman"/>
                        </a:rPr>
                        <a:t>1.1. Elementos en arreglo serie y paralelo </a:t>
                      </a:r>
                      <a:r>
                        <a:rPr lang="es-ES" sz="1800" dirty="0" smtClean="0">
                          <a:latin typeface="Arial"/>
                          <a:ea typeface="Times New Roman"/>
                        </a:rPr>
                        <a:t>                 </a:t>
                      </a:r>
                      <a:r>
                        <a:rPr lang="es-ES" sz="1800" dirty="0" smtClean="0">
                          <a:solidFill>
                            <a:srgbClr val="FF0000"/>
                          </a:solidFill>
                          <a:latin typeface="Arial"/>
                          <a:ea typeface="Times New Roman"/>
                        </a:rPr>
                        <a:t>(P.1)</a:t>
                      </a:r>
                      <a:endParaRPr lang="es-MX" sz="1800" dirty="0">
                        <a:solidFill>
                          <a:srgbClr val="FF0000"/>
                        </a:solidFill>
                        <a:latin typeface="Times New Roman"/>
                        <a:ea typeface="Times New Roman"/>
                      </a:endParaRPr>
                    </a:p>
                    <a:p>
                      <a:pPr marL="180340" indent="-180340">
                        <a:spcAft>
                          <a:spcPts val="0"/>
                        </a:spcAft>
                      </a:pPr>
                      <a:r>
                        <a:rPr lang="es-ES" sz="1800" dirty="0">
                          <a:latin typeface="Arial"/>
                          <a:ea typeface="Times New Roman"/>
                        </a:rPr>
                        <a:t>1.2. Ley de </a:t>
                      </a:r>
                      <a:r>
                        <a:rPr lang="es-ES" sz="1800" dirty="0" err="1">
                          <a:latin typeface="Arial"/>
                          <a:ea typeface="Times New Roman"/>
                        </a:rPr>
                        <a:t>Kirchoff</a:t>
                      </a:r>
                      <a:r>
                        <a:rPr lang="es-ES" sz="1800" dirty="0">
                          <a:latin typeface="Arial"/>
                          <a:ea typeface="Times New Roman"/>
                        </a:rPr>
                        <a:t> de voltaje               </a:t>
                      </a:r>
                      <a:r>
                        <a:rPr lang="es-ES" sz="1800" dirty="0" smtClean="0">
                          <a:latin typeface="Arial"/>
                          <a:ea typeface="Times New Roman"/>
                        </a:rPr>
                        <a:t>                      </a:t>
                      </a:r>
                      <a:r>
                        <a:rPr lang="es-ES" sz="1800" dirty="0" smtClean="0">
                          <a:solidFill>
                            <a:srgbClr val="FF0000"/>
                          </a:solidFill>
                          <a:latin typeface="Arial"/>
                          <a:ea typeface="Times New Roman"/>
                        </a:rPr>
                        <a:t>(P.2)</a:t>
                      </a:r>
                      <a:endParaRPr lang="es-MX" sz="1800" dirty="0">
                        <a:solidFill>
                          <a:srgbClr val="FF0000"/>
                        </a:solidFill>
                        <a:latin typeface="Times New Roman"/>
                        <a:ea typeface="Times New Roman"/>
                      </a:endParaRPr>
                    </a:p>
                    <a:p>
                      <a:pPr marL="180340" indent="-180340">
                        <a:spcAft>
                          <a:spcPts val="0"/>
                        </a:spcAft>
                      </a:pPr>
                      <a:r>
                        <a:rPr lang="es-ES" sz="1800" dirty="0">
                          <a:latin typeface="Arial"/>
                          <a:ea typeface="Times New Roman"/>
                        </a:rPr>
                        <a:t>1.2. Ley de </a:t>
                      </a:r>
                      <a:r>
                        <a:rPr lang="es-ES" sz="1800" dirty="0" err="1">
                          <a:latin typeface="Arial"/>
                          <a:ea typeface="Times New Roman"/>
                        </a:rPr>
                        <a:t>Kirchoff</a:t>
                      </a:r>
                      <a:r>
                        <a:rPr lang="es-ES" sz="1800" dirty="0">
                          <a:latin typeface="Arial"/>
                          <a:ea typeface="Times New Roman"/>
                        </a:rPr>
                        <a:t> de corriente                 </a:t>
                      </a:r>
                      <a:r>
                        <a:rPr lang="es-ES" sz="1800" dirty="0" smtClean="0">
                          <a:latin typeface="Arial"/>
                          <a:ea typeface="Times New Roman"/>
                        </a:rPr>
                        <a:t>                 </a:t>
                      </a:r>
                    </a:p>
                    <a:p>
                      <a:pPr marL="180340" indent="-180340">
                        <a:spcAft>
                          <a:spcPts val="0"/>
                        </a:spcAft>
                      </a:pPr>
                      <a:r>
                        <a:rPr lang="es-ES" sz="1800" dirty="0" smtClean="0">
                          <a:latin typeface="Arial"/>
                          <a:ea typeface="Times New Roman"/>
                        </a:rPr>
                        <a:t>1.3</a:t>
                      </a:r>
                      <a:r>
                        <a:rPr lang="es-ES" sz="1800" dirty="0">
                          <a:latin typeface="Arial"/>
                          <a:ea typeface="Times New Roman"/>
                        </a:rPr>
                        <a:t>. Teorema de linealidad y superposición  </a:t>
                      </a:r>
                      <a:r>
                        <a:rPr lang="es-ES" sz="1800" dirty="0" smtClean="0">
                          <a:latin typeface="Arial"/>
                          <a:ea typeface="Times New Roman"/>
                        </a:rPr>
                        <a:t>               </a:t>
                      </a:r>
                    </a:p>
                    <a:p>
                      <a:pPr marL="180340" indent="-180340">
                        <a:spcAft>
                          <a:spcPts val="0"/>
                        </a:spcAft>
                      </a:pPr>
                      <a:r>
                        <a:rPr lang="es-ES" sz="1800" dirty="0" smtClean="0">
                          <a:latin typeface="Arial"/>
                          <a:ea typeface="Times New Roman"/>
                        </a:rPr>
                        <a:t>1.4</a:t>
                      </a:r>
                      <a:r>
                        <a:rPr lang="es-ES" sz="1800" dirty="0">
                          <a:latin typeface="Arial"/>
                          <a:ea typeface="Times New Roman"/>
                        </a:rPr>
                        <a:t>. Teorema de </a:t>
                      </a:r>
                      <a:r>
                        <a:rPr lang="es-ES" sz="1800" dirty="0" err="1">
                          <a:latin typeface="Arial"/>
                          <a:ea typeface="Times New Roman"/>
                        </a:rPr>
                        <a:t>Thévenin</a:t>
                      </a:r>
                      <a:r>
                        <a:rPr lang="es-ES" sz="1800" dirty="0">
                          <a:latin typeface="Arial"/>
                          <a:ea typeface="Times New Roman"/>
                        </a:rPr>
                        <a:t> y Norton         </a:t>
                      </a:r>
                      <a:r>
                        <a:rPr lang="es-ES" sz="1800" dirty="0" smtClean="0">
                          <a:latin typeface="Arial"/>
                          <a:ea typeface="Times New Roman"/>
                        </a:rPr>
                        <a:t>                     </a:t>
                      </a:r>
                      <a:endParaRPr lang="es-ES" sz="1800" dirty="0" smtClean="0">
                        <a:solidFill>
                          <a:srgbClr val="FF0000"/>
                        </a:solidFill>
                        <a:latin typeface="Arial"/>
                        <a:ea typeface="Times New Roman"/>
                      </a:endParaRPr>
                    </a:p>
                    <a:p>
                      <a:pPr marL="180340" indent="-180340">
                        <a:spcAft>
                          <a:spcPts val="0"/>
                        </a:spcAft>
                      </a:pPr>
                      <a:r>
                        <a:rPr lang="es-ES" sz="1800" dirty="0" smtClean="0">
                          <a:solidFill>
                            <a:schemeClr val="tx1"/>
                          </a:solidFill>
                          <a:latin typeface="Arial"/>
                          <a:ea typeface="Times New Roman"/>
                        </a:rPr>
                        <a:t>1.5</a:t>
                      </a:r>
                      <a:r>
                        <a:rPr lang="es-ES" sz="1800" dirty="0">
                          <a:solidFill>
                            <a:schemeClr val="tx1"/>
                          </a:solidFill>
                          <a:latin typeface="Arial"/>
                          <a:ea typeface="Times New Roman"/>
                        </a:rPr>
                        <a:t>. Teorema de la máxima transferencia de </a:t>
                      </a:r>
                      <a:r>
                        <a:rPr lang="es-ES" sz="1800" dirty="0" smtClean="0">
                          <a:solidFill>
                            <a:schemeClr val="tx1"/>
                          </a:solidFill>
                          <a:latin typeface="Arial"/>
                          <a:ea typeface="Times New Roman"/>
                        </a:rPr>
                        <a:t>potencia</a:t>
                      </a:r>
                      <a:r>
                        <a:rPr lang="es-ES" sz="1800" dirty="0" smtClean="0">
                          <a:solidFill>
                            <a:srgbClr val="FF0000"/>
                          </a:solidFill>
                          <a:latin typeface="Arial"/>
                          <a:ea typeface="Times New Roman"/>
                        </a:rPr>
                        <a:t>   </a:t>
                      </a:r>
                      <a:endParaRPr lang="es-MX" sz="1800" dirty="0">
                        <a:solidFill>
                          <a:srgbClr val="FF0000"/>
                        </a:solidFill>
                        <a:latin typeface="Times New Roman"/>
                        <a:ea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6097">
                <a:tc>
                  <a:txBody>
                    <a:bodyPr/>
                    <a:lstStyle/>
                    <a:p>
                      <a:pPr algn="ctr">
                        <a:spcAft>
                          <a:spcPts val="0"/>
                        </a:spcAft>
                      </a:pPr>
                      <a:r>
                        <a:rPr lang="es-ES" sz="1800" b="1" dirty="0">
                          <a:latin typeface="Arial"/>
                          <a:ea typeface="Times New Roman"/>
                        </a:rPr>
                        <a:t>Unidad 2.  TRANSITORIOS EN LOS CIRCUITOS</a:t>
                      </a:r>
                      <a:endParaRPr lang="es-MX" sz="1800" dirty="0">
                        <a:latin typeface="Times New Roman"/>
                        <a:ea typeface="Times New Roman"/>
                      </a:endParaRPr>
                    </a:p>
                    <a:p>
                      <a:pPr marL="180340" indent="-180340">
                        <a:spcAft>
                          <a:spcPts val="0"/>
                        </a:spcAft>
                      </a:pPr>
                      <a:r>
                        <a:rPr lang="es-ES" sz="1800" dirty="0">
                          <a:latin typeface="Arial"/>
                          <a:ea typeface="Times New Roman"/>
                        </a:rPr>
                        <a:t>2.1. Respuesta natural de los circuitos </a:t>
                      </a:r>
                      <a:r>
                        <a:rPr lang="es-ES" sz="1800" dirty="0" err="1">
                          <a:latin typeface="Arial"/>
                          <a:ea typeface="Times New Roman"/>
                        </a:rPr>
                        <a:t>RL</a:t>
                      </a:r>
                      <a:r>
                        <a:rPr lang="es-ES" sz="1800" dirty="0">
                          <a:latin typeface="Arial"/>
                          <a:ea typeface="Times New Roman"/>
                        </a:rPr>
                        <a:t> y </a:t>
                      </a:r>
                      <a:r>
                        <a:rPr lang="es-ES" sz="1800" dirty="0" err="1">
                          <a:latin typeface="Arial"/>
                          <a:ea typeface="Times New Roman"/>
                        </a:rPr>
                        <a:t>RC</a:t>
                      </a:r>
                      <a:endParaRPr lang="es-MX" sz="1800" dirty="0">
                        <a:latin typeface="Times New Roman"/>
                        <a:ea typeface="Times New Roman"/>
                      </a:endParaRPr>
                    </a:p>
                    <a:p>
                      <a:pPr marL="180340" indent="-180340">
                        <a:spcAft>
                          <a:spcPts val="0"/>
                        </a:spcAft>
                      </a:pPr>
                      <a:r>
                        <a:rPr lang="es-ES" sz="1800" dirty="0">
                          <a:latin typeface="Arial"/>
                          <a:ea typeface="Times New Roman"/>
                        </a:rPr>
                        <a:t>2.2 Equivalentes </a:t>
                      </a:r>
                      <a:r>
                        <a:rPr lang="es-ES" sz="1800" dirty="0" err="1">
                          <a:latin typeface="Arial"/>
                          <a:ea typeface="Times New Roman"/>
                        </a:rPr>
                        <a:t>RC</a:t>
                      </a:r>
                      <a:r>
                        <a:rPr lang="es-ES" sz="1800" dirty="0">
                          <a:latin typeface="Arial"/>
                          <a:ea typeface="Times New Roman"/>
                        </a:rPr>
                        <a:t> y </a:t>
                      </a:r>
                      <a:r>
                        <a:rPr lang="es-ES" sz="1800" dirty="0" err="1">
                          <a:latin typeface="Arial"/>
                          <a:ea typeface="Times New Roman"/>
                        </a:rPr>
                        <a:t>RL</a:t>
                      </a:r>
                      <a:endParaRPr lang="es-MX" sz="1800" dirty="0">
                        <a:latin typeface="Times New Roman"/>
                        <a:ea typeface="Times New Roman"/>
                      </a:endParaRPr>
                    </a:p>
                    <a:p>
                      <a:pPr marL="180340" indent="-180340">
                        <a:spcAft>
                          <a:spcPts val="0"/>
                        </a:spcAft>
                      </a:pPr>
                      <a:r>
                        <a:rPr lang="es-ES" sz="1800" dirty="0">
                          <a:latin typeface="Arial"/>
                          <a:ea typeface="Times New Roman"/>
                        </a:rPr>
                        <a:t>2.3. Circuitos </a:t>
                      </a:r>
                      <a:r>
                        <a:rPr lang="es-ES" sz="1800" dirty="0" err="1">
                          <a:latin typeface="Arial"/>
                          <a:ea typeface="Times New Roman"/>
                        </a:rPr>
                        <a:t>RL</a:t>
                      </a:r>
                      <a:r>
                        <a:rPr lang="es-ES" sz="1800" dirty="0">
                          <a:latin typeface="Arial"/>
                          <a:ea typeface="Times New Roman"/>
                        </a:rPr>
                        <a:t> y </a:t>
                      </a:r>
                      <a:r>
                        <a:rPr lang="es-ES" sz="1800" dirty="0" err="1">
                          <a:latin typeface="Arial"/>
                          <a:ea typeface="Times New Roman"/>
                        </a:rPr>
                        <a:t>RC</a:t>
                      </a:r>
                      <a:r>
                        <a:rPr lang="es-ES" sz="1800" dirty="0">
                          <a:latin typeface="Arial"/>
                          <a:ea typeface="Times New Roman"/>
                        </a:rPr>
                        <a:t> con fuentes</a:t>
                      </a:r>
                      <a:endParaRPr lang="es-MX" sz="1800" dirty="0">
                        <a:latin typeface="Times New Roman"/>
                        <a:ea typeface="Times New Roman"/>
                      </a:endParaRPr>
                    </a:p>
                    <a:p>
                      <a:pPr marL="180340" indent="-180340">
                        <a:spcAft>
                          <a:spcPts val="0"/>
                        </a:spcAft>
                      </a:pPr>
                      <a:r>
                        <a:rPr lang="es-ES" sz="1800" dirty="0">
                          <a:latin typeface="Arial"/>
                          <a:ea typeface="Times New Roman"/>
                        </a:rPr>
                        <a:t>2.4. CIRCUITOS </a:t>
                      </a:r>
                      <a:r>
                        <a:rPr lang="es-ES" sz="1800" dirty="0" err="1">
                          <a:latin typeface="Arial"/>
                          <a:ea typeface="Times New Roman"/>
                        </a:rPr>
                        <a:t>RLC</a:t>
                      </a:r>
                      <a:endParaRPr lang="es-MX" sz="1800" dirty="0">
                        <a:latin typeface="Times New Roman"/>
                        <a:ea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6097">
                <a:tc>
                  <a:txBody>
                    <a:bodyPr/>
                    <a:lstStyle/>
                    <a:p>
                      <a:pPr algn="ctr">
                        <a:spcAft>
                          <a:spcPts val="0"/>
                        </a:spcAft>
                      </a:pPr>
                      <a:r>
                        <a:rPr lang="es-ES" sz="1800" b="1" dirty="0">
                          <a:latin typeface="Arial"/>
                          <a:ea typeface="Times New Roman"/>
                        </a:rPr>
                        <a:t>Unidad 3.  CIRCUITOS DE CORRIENTE ALTERNA</a:t>
                      </a:r>
                      <a:endParaRPr lang="es-MX" sz="1800" dirty="0">
                        <a:latin typeface="Times New Roman"/>
                        <a:ea typeface="Times New Roman"/>
                      </a:endParaRPr>
                    </a:p>
                    <a:p>
                      <a:pPr marL="180340" indent="-180340">
                        <a:spcAft>
                          <a:spcPts val="0"/>
                        </a:spcAft>
                      </a:pPr>
                      <a:r>
                        <a:rPr lang="es-ES" sz="1800" i="1" dirty="0">
                          <a:latin typeface="GillSans"/>
                          <a:ea typeface="Times New Roman"/>
                          <a:cs typeface="GillSans"/>
                        </a:rPr>
                        <a:t>3.</a:t>
                      </a:r>
                      <a:r>
                        <a:rPr lang="es-ES" sz="1800" dirty="0">
                          <a:latin typeface="Arial"/>
                          <a:ea typeface="Times New Roman"/>
                        </a:rPr>
                        <a:t>1 Voltaje y corriente sinusoidal </a:t>
                      </a:r>
                      <a:endParaRPr lang="es-MX" sz="1800" dirty="0">
                        <a:latin typeface="Times New Roman"/>
                        <a:ea typeface="Times New Roman"/>
                      </a:endParaRPr>
                    </a:p>
                    <a:p>
                      <a:pPr marL="180340" indent="-180340">
                        <a:spcAft>
                          <a:spcPts val="0"/>
                        </a:spcAft>
                      </a:pPr>
                      <a:r>
                        <a:rPr lang="es-ES" sz="1800" dirty="0">
                          <a:latin typeface="Arial"/>
                          <a:ea typeface="Times New Roman"/>
                        </a:rPr>
                        <a:t>3.2 Respuesta de los elementos R, L y C a la corriente sinusoidal</a:t>
                      </a:r>
                      <a:endParaRPr lang="es-MX" sz="1800" dirty="0">
                        <a:latin typeface="Times New Roman"/>
                        <a:ea typeface="Times New Roman"/>
                      </a:endParaRPr>
                    </a:p>
                    <a:p>
                      <a:pPr marL="180340" indent="-180340">
                        <a:spcAft>
                          <a:spcPts val="0"/>
                        </a:spcAft>
                      </a:pPr>
                      <a:r>
                        <a:rPr lang="es-ES" sz="1800" dirty="0">
                          <a:latin typeface="Arial"/>
                          <a:ea typeface="Times New Roman"/>
                        </a:rPr>
                        <a:t>3.3 Respuesta de circuito </a:t>
                      </a:r>
                      <a:r>
                        <a:rPr lang="es-ES" sz="1800" dirty="0" err="1">
                          <a:latin typeface="Arial"/>
                          <a:ea typeface="Times New Roman"/>
                        </a:rPr>
                        <a:t>RL</a:t>
                      </a:r>
                      <a:r>
                        <a:rPr lang="es-ES" sz="1800" dirty="0">
                          <a:latin typeface="Arial"/>
                          <a:ea typeface="Times New Roman"/>
                        </a:rPr>
                        <a:t> y </a:t>
                      </a:r>
                      <a:r>
                        <a:rPr lang="es-ES" sz="1800" dirty="0" err="1">
                          <a:latin typeface="Arial"/>
                          <a:ea typeface="Times New Roman"/>
                        </a:rPr>
                        <a:t>RC</a:t>
                      </a:r>
                      <a:r>
                        <a:rPr lang="es-ES" sz="1800" dirty="0">
                          <a:latin typeface="Arial"/>
                          <a:ea typeface="Times New Roman"/>
                        </a:rPr>
                        <a:t> a la corriente sinusoidal</a:t>
                      </a:r>
                      <a:endParaRPr lang="es-MX" sz="1800" dirty="0">
                        <a:latin typeface="Times New Roman"/>
                        <a:ea typeface="Times New Roman"/>
                      </a:endParaRPr>
                    </a:p>
                    <a:p>
                      <a:pPr marL="180340" indent="-180340">
                        <a:spcAft>
                          <a:spcPts val="0"/>
                        </a:spcAft>
                      </a:pPr>
                      <a:r>
                        <a:rPr lang="es-ES" sz="1800" dirty="0">
                          <a:latin typeface="Arial"/>
                          <a:ea typeface="Times New Roman"/>
                        </a:rPr>
                        <a:t>3.4 </a:t>
                      </a:r>
                      <a:r>
                        <a:rPr lang="es-ES" sz="1800" dirty="0" err="1">
                          <a:latin typeface="Arial"/>
                          <a:ea typeface="Times New Roman"/>
                        </a:rPr>
                        <a:t>Fasores</a:t>
                      </a:r>
                      <a:r>
                        <a:rPr lang="es-ES" sz="1800" dirty="0">
                          <a:latin typeface="Arial"/>
                          <a:ea typeface="Times New Roman"/>
                        </a:rPr>
                        <a:t> </a:t>
                      </a:r>
                      <a:endParaRPr lang="es-MX" sz="1800" dirty="0">
                        <a:latin typeface="Times New Roman"/>
                        <a:ea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169" name="Rectangle 1"/>
          <p:cNvSpPr>
            <a:spLocks noChangeArrowheads="1"/>
          </p:cNvSpPr>
          <p:nvPr/>
        </p:nvSpPr>
        <p:spPr bwMode="auto">
          <a:xfrm>
            <a:off x="0" y="28545"/>
            <a:ext cx="3294492"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s-E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CONTENIDOS (temas)…</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250" y="5695950"/>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19515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899592" y="1340768"/>
          <a:ext cx="6624736" cy="3566160"/>
        </p:xfrm>
        <a:graphic>
          <a:graphicData uri="http://schemas.openxmlformats.org/drawingml/2006/table">
            <a:tbl>
              <a:tblPr/>
              <a:tblGrid>
                <a:gridCol w="6624736"/>
              </a:tblGrid>
              <a:tr h="2194560">
                <a:tc>
                  <a:txBody>
                    <a:bodyPr/>
                    <a:lstStyle/>
                    <a:p>
                      <a:pPr algn="ctr">
                        <a:spcAft>
                          <a:spcPts val="0"/>
                        </a:spcAft>
                      </a:pPr>
                      <a:r>
                        <a:rPr lang="es-ES" sz="1800" b="1" dirty="0">
                          <a:latin typeface="Arial"/>
                          <a:ea typeface="Times New Roman"/>
                        </a:rPr>
                        <a:t>Unidad 4.  ESTADO </a:t>
                      </a:r>
                      <a:r>
                        <a:rPr lang="es-ES" sz="1800" b="1" dirty="0" err="1">
                          <a:latin typeface="Arial"/>
                          <a:ea typeface="Times New Roman"/>
                        </a:rPr>
                        <a:t>SENOIDAL</a:t>
                      </a:r>
                      <a:r>
                        <a:rPr lang="es-ES" sz="1800" b="1" dirty="0">
                          <a:latin typeface="Arial"/>
                          <a:ea typeface="Times New Roman"/>
                        </a:rPr>
                        <a:t> EN EL DOMINIO DE LA FRECUENCIA</a:t>
                      </a:r>
                      <a:endParaRPr lang="es-MX" sz="1800" dirty="0">
                        <a:latin typeface="Times New Roman"/>
                        <a:ea typeface="Times New Roman"/>
                      </a:endParaRPr>
                    </a:p>
                    <a:p>
                      <a:pPr marL="180340" indent="-180340">
                        <a:spcAft>
                          <a:spcPts val="0"/>
                        </a:spcAft>
                      </a:pPr>
                      <a:r>
                        <a:rPr lang="es-ES" sz="1800" dirty="0">
                          <a:latin typeface="Arial"/>
                          <a:ea typeface="Times New Roman"/>
                        </a:rPr>
                        <a:t>4.1 Impedancia  </a:t>
                      </a:r>
                      <a:endParaRPr lang="es-MX" sz="1800" dirty="0">
                        <a:latin typeface="Times New Roman"/>
                        <a:ea typeface="Times New Roman"/>
                      </a:endParaRPr>
                    </a:p>
                    <a:p>
                      <a:pPr marL="180340" indent="-180340">
                        <a:spcAft>
                          <a:spcPts val="0"/>
                        </a:spcAft>
                      </a:pPr>
                      <a:r>
                        <a:rPr lang="es-ES" sz="1800" dirty="0">
                          <a:latin typeface="Arial"/>
                          <a:ea typeface="Times New Roman"/>
                        </a:rPr>
                        <a:t>4.2 Admitancia</a:t>
                      </a:r>
                      <a:endParaRPr lang="es-MX" sz="1800" dirty="0">
                        <a:latin typeface="Times New Roman"/>
                        <a:ea typeface="Times New Roman"/>
                      </a:endParaRPr>
                    </a:p>
                    <a:p>
                      <a:pPr marL="180340" indent="-180340">
                        <a:spcAft>
                          <a:spcPts val="0"/>
                        </a:spcAft>
                      </a:pPr>
                      <a:r>
                        <a:rPr lang="es-ES" sz="1800" dirty="0">
                          <a:latin typeface="Arial"/>
                          <a:ea typeface="Times New Roman"/>
                        </a:rPr>
                        <a:t>4.3 ángulo de impedancia</a:t>
                      </a:r>
                      <a:endParaRPr lang="es-MX" sz="1800" dirty="0">
                        <a:latin typeface="Times New Roman"/>
                        <a:ea typeface="Times New Roman"/>
                      </a:endParaRPr>
                    </a:p>
                    <a:p>
                      <a:pPr marL="180340" indent="-180340">
                        <a:spcAft>
                          <a:spcPts val="0"/>
                        </a:spcAft>
                      </a:pPr>
                      <a:r>
                        <a:rPr lang="es-ES" sz="1800" dirty="0">
                          <a:latin typeface="Arial"/>
                          <a:ea typeface="Times New Roman"/>
                        </a:rPr>
                        <a:t>4.4 Potencia </a:t>
                      </a:r>
                      <a:r>
                        <a:rPr lang="es-ES" sz="1800" dirty="0" err="1">
                          <a:latin typeface="Arial"/>
                          <a:ea typeface="Times New Roman"/>
                        </a:rPr>
                        <a:t>senoidal</a:t>
                      </a:r>
                      <a:endParaRPr lang="es-MX" sz="1800" dirty="0">
                        <a:latin typeface="Times New Roman"/>
                        <a:ea typeface="Times New Roman"/>
                      </a:endParaRPr>
                    </a:p>
                    <a:p>
                      <a:pPr marL="180340" indent="-180340">
                        <a:spcAft>
                          <a:spcPts val="0"/>
                        </a:spcAft>
                      </a:pPr>
                      <a:r>
                        <a:rPr lang="es-ES" sz="1800" dirty="0">
                          <a:latin typeface="Arial"/>
                          <a:ea typeface="Times New Roman"/>
                        </a:rPr>
                        <a:t>4.5 Triangulo de potencia compleja</a:t>
                      </a:r>
                      <a:endParaRPr lang="es-MX" sz="1800" dirty="0">
                        <a:latin typeface="Times New Roman"/>
                        <a:ea typeface="Times New Roman"/>
                      </a:endParaRPr>
                    </a:p>
                    <a:p>
                      <a:pPr marL="180340" indent="-180340">
                        <a:spcAft>
                          <a:spcPts val="0"/>
                        </a:spcAft>
                      </a:pPr>
                      <a:r>
                        <a:rPr lang="es-ES" sz="1800" dirty="0">
                          <a:latin typeface="Arial"/>
                          <a:ea typeface="Times New Roman"/>
                        </a:rPr>
                        <a:t>4.5 Mejoramiento del factor de potencia</a:t>
                      </a:r>
                      <a:endParaRPr lang="es-MX" sz="1800" dirty="0">
                        <a:latin typeface="Times New Roman"/>
                        <a:ea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6097">
                <a:tc>
                  <a:txBody>
                    <a:bodyPr/>
                    <a:lstStyle/>
                    <a:p>
                      <a:pPr algn="ctr">
                        <a:spcAft>
                          <a:spcPts val="0"/>
                        </a:spcAft>
                      </a:pPr>
                      <a:r>
                        <a:rPr lang="es-ES" sz="1800" b="1" dirty="0">
                          <a:latin typeface="Arial"/>
                          <a:ea typeface="Times New Roman"/>
                        </a:rPr>
                        <a:t>Unidad 5.  SISTEMAS POLIFÁSICOS</a:t>
                      </a:r>
                      <a:endParaRPr lang="es-MX" sz="1800" dirty="0">
                        <a:latin typeface="Times New Roman"/>
                        <a:ea typeface="Times New Roman"/>
                      </a:endParaRPr>
                    </a:p>
                    <a:p>
                      <a:pPr marL="180340" indent="-180340">
                        <a:spcAft>
                          <a:spcPts val="0"/>
                        </a:spcAft>
                      </a:pPr>
                      <a:r>
                        <a:rPr lang="es-ES" sz="1800" dirty="0">
                          <a:latin typeface="Arial"/>
                          <a:ea typeface="Times New Roman"/>
                        </a:rPr>
                        <a:t>5.1 Voltajes trifásicos</a:t>
                      </a:r>
                      <a:endParaRPr lang="es-MX" sz="1800" dirty="0">
                        <a:latin typeface="Times New Roman"/>
                        <a:ea typeface="Times New Roman"/>
                      </a:endParaRPr>
                    </a:p>
                    <a:p>
                      <a:pPr marL="180340" indent="-180340">
                        <a:spcAft>
                          <a:spcPts val="0"/>
                        </a:spcAft>
                      </a:pPr>
                      <a:r>
                        <a:rPr lang="es-ES" sz="1800" dirty="0">
                          <a:latin typeface="Arial"/>
                          <a:ea typeface="Times New Roman"/>
                        </a:rPr>
                        <a:t>5.2 sistemas en estrella y Delta</a:t>
                      </a:r>
                      <a:endParaRPr lang="es-MX" sz="1800" dirty="0">
                        <a:latin typeface="Times New Roman"/>
                        <a:ea typeface="Times New Roman"/>
                      </a:endParaRPr>
                    </a:p>
                    <a:p>
                      <a:pPr marL="180340" indent="-180340">
                        <a:spcAft>
                          <a:spcPts val="0"/>
                        </a:spcAft>
                      </a:pPr>
                      <a:r>
                        <a:rPr lang="es-ES" sz="1800" dirty="0">
                          <a:latin typeface="Arial"/>
                          <a:ea typeface="Times New Roman"/>
                        </a:rPr>
                        <a:t>5.3 Cargas balanceadas conectadas en </a:t>
                      </a:r>
                      <a:r>
                        <a:rPr lang="es-ES" sz="1800" dirty="0" smtClean="0">
                          <a:latin typeface="Arial"/>
                          <a:ea typeface="Times New Roman"/>
                        </a:rPr>
                        <a:t>estrella              </a:t>
                      </a:r>
                      <a:r>
                        <a:rPr lang="es-ES" sz="1800" dirty="0" smtClean="0">
                          <a:solidFill>
                            <a:srgbClr val="FF0000"/>
                          </a:solidFill>
                          <a:latin typeface="Arial"/>
                          <a:ea typeface="Times New Roman"/>
                        </a:rPr>
                        <a:t>(P.6)</a:t>
                      </a:r>
                      <a:endParaRPr lang="es-MX" sz="1800" dirty="0">
                        <a:solidFill>
                          <a:srgbClr val="FF0000"/>
                        </a:solidFill>
                        <a:latin typeface="Times New Roman"/>
                        <a:ea typeface="Times New Roman"/>
                      </a:endParaRPr>
                    </a:p>
                    <a:p>
                      <a:pPr>
                        <a:spcAft>
                          <a:spcPts val="0"/>
                        </a:spcAft>
                      </a:pPr>
                      <a:r>
                        <a:rPr lang="es-ES" sz="1800" dirty="0">
                          <a:latin typeface="Arial"/>
                          <a:ea typeface="Times New Roman"/>
                        </a:rPr>
                        <a:t>5.4 Cargas balanceadas conectadas en delta</a:t>
                      </a:r>
                      <a:endParaRPr lang="es-MX" sz="1800" dirty="0">
                        <a:latin typeface="Times New Roman"/>
                        <a:ea typeface="Times New Roman"/>
                      </a:endParaRPr>
                    </a:p>
                  </a:txBody>
                  <a:tcPr marL="55418" marR="554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4 Rectángulo"/>
          <p:cNvSpPr/>
          <p:nvPr/>
        </p:nvSpPr>
        <p:spPr>
          <a:xfrm>
            <a:off x="179512" y="188640"/>
            <a:ext cx="2688557" cy="369332"/>
          </a:xfrm>
          <a:prstGeom prst="rect">
            <a:avLst/>
          </a:prstGeom>
        </p:spPr>
        <p:txBody>
          <a:bodyPr wrap="none">
            <a:spAutoFit/>
          </a:bodyPr>
          <a:lstStyle/>
          <a:p>
            <a:pPr lvl="0" fontAlgn="base">
              <a:spcBef>
                <a:spcPct val="0"/>
              </a:spcBef>
              <a:spcAft>
                <a:spcPct val="0"/>
              </a:spcAft>
              <a:buFontTx/>
              <a:buChar char="•"/>
            </a:pPr>
            <a:r>
              <a:rPr kumimoji="0" lang="es-E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CONTENIDOS (temas)</a:t>
            </a:r>
            <a:endParaRPr kumimoji="0" lang="es-ES"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250" y="5695950"/>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00866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92751" y="4583953"/>
            <a:ext cx="7920880" cy="646331"/>
          </a:xfrm>
          <a:prstGeom prst="rect">
            <a:avLst/>
          </a:prstGeom>
        </p:spPr>
        <p:txBody>
          <a:bodyPr wrap="square">
            <a:spAutoFit/>
          </a:bodyPr>
          <a:lstStyle/>
          <a:p>
            <a:pPr lvl="0" fontAlgn="base">
              <a:spcBef>
                <a:spcPct val="0"/>
              </a:spcBef>
              <a:spcAft>
                <a:spcPct val="0"/>
              </a:spcAft>
            </a:pPr>
            <a:r>
              <a:rPr kumimoji="0" lang="es-E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Por lo peligroso que resulta la manipulación de la corriente alterna no se siguiere que se realicen prácticas de laboratorio de las unidades III, IV y VI.</a:t>
            </a:r>
            <a:endParaRPr kumimoji="0" lang="es-MX"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5 Rectángulo"/>
          <p:cNvSpPr/>
          <p:nvPr/>
        </p:nvSpPr>
        <p:spPr>
          <a:xfrm>
            <a:off x="292751" y="5260360"/>
            <a:ext cx="8064896" cy="1200329"/>
          </a:xfrm>
          <a:prstGeom prst="rect">
            <a:avLst/>
          </a:prstGeom>
        </p:spPr>
        <p:txBody>
          <a:bodyPr wrap="square">
            <a:spAutoFit/>
          </a:bodyPr>
          <a:lstStyle/>
          <a:p>
            <a:pPr lvl="0" eaLnBrk="0" fontAlgn="base" hangingPunct="0">
              <a:spcBef>
                <a:spcPct val="0"/>
              </a:spcBef>
              <a:spcAft>
                <a:spcPct val="0"/>
              </a:spcAft>
            </a:pPr>
            <a:r>
              <a:rPr kumimoji="0" lang="es-E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Para realizar las practicas en el laboratorio es necesario contar con los siguientes elementos</a:t>
            </a:r>
            <a:endParaRPr kumimoji="0" lang="es-MX"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s-E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-Pizarrón,  documento impreso (Manual de prácticas de laboratorio), Calculadora,</a:t>
            </a:r>
            <a:r>
              <a:rPr kumimoji="0" lang="es-ES" b="0"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s-E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voltímetro, Resistencias de diferentes valores</a:t>
            </a:r>
            <a:endParaRPr kumimoji="0" lang="es-MX"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6 Tabla"/>
          <p:cNvGraphicFramePr>
            <a:graphicFrameLocks noGrp="1"/>
          </p:cNvGraphicFramePr>
          <p:nvPr>
            <p:extLst>
              <p:ext uri="{D42A27DB-BD31-4B8C-83A1-F6EECF244321}">
                <p14:modId xmlns:p14="http://schemas.microsoft.com/office/powerpoint/2010/main" val="3168958004"/>
              </p:ext>
            </p:extLst>
          </p:nvPr>
        </p:nvGraphicFramePr>
        <p:xfrm>
          <a:off x="467544" y="545648"/>
          <a:ext cx="7416824" cy="1849120"/>
        </p:xfrm>
        <a:graphic>
          <a:graphicData uri="http://schemas.openxmlformats.org/drawingml/2006/table">
            <a:tbl>
              <a:tblPr firstRow="1" bandRow="1">
                <a:tableStyleId>{5C22544A-7EE6-4342-B048-85BDC9FD1C3A}</a:tableStyleId>
              </a:tblPr>
              <a:tblGrid>
                <a:gridCol w="720080"/>
                <a:gridCol w="4680520"/>
                <a:gridCol w="2016224"/>
              </a:tblGrid>
              <a:tr h="0">
                <a:tc>
                  <a:txBody>
                    <a:bodyPr/>
                    <a:lstStyle/>
                    <a:p>
                      <a:r>
                        <a:rPr lang="es-MX" dirty="0" err="1" smtClean="0"/>
                        <a:t>Pract</a:t>
                      </a:r>
                      <a:endParaRPr lang="es-MX" dirty="0"/>
                    </a:p>
                  </a:txBody>
                  <a:tcPr/>
                </a:tc>
                <a:tc>
                  <a:txBody>
                    <a:bodyPr/>
                    <a:lstStyle/>
                    <a:p>
                      <a:r>
                        <a:rPr lang="es-MX" dirty="0" smtClean="0"/>
                        <a:t>Primer Parcial </a:t>
                      </a:r>
                      <a:endParaRPr lang="es-MX" dirty="0"/>
                    </a:p>
                  </a:txBody>
                  <a:tcPr/>
                </a:tc>
                <a:tc>
                  <a:txBody>
                    <a:bodyPr/>
                    <a:lstStyle/>
                    <a:p>
                      <a:r>
                        <a:rPr lang="es-MX" dirty="0" smtClean="0"/>
                        <a:t>Unidad</a:t>
                      </a:r>
                      <a:endParaRPr lang="es-MX" dirty="0"/>
                    </a:p>
                  </a:txBody>
                  <a:tcPr/>
                </a:tc>
              </a:tr>
              <a:tr h="370840">
                <a:tc>
                  <a:txBody>
                    <a:bodyPr/>
                    <a:lstStyle/>
                    <a:p>
                      <a:r>
                        <a:rPr lang="es-MX" dirty="0" smtClean="0"/>
                        <a:t>1</a:t>
                      </a:r>
                      <a:endParaRPr lang="es-MX" dirty="0"/>
                    </a:p>
                  </a:txBody>
                  <a:tcPr/>
                </a:tc>
                <a:tc>
                  <a:txBody>
                    <a:bodyPr/>
                    <a:lstStyle/>
                    <a:p>
                      <a:r>
                        <a:rPr kumimoji="0" lang="es-E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Conexión serie y paralelo </a:t>
                      </a:r>
                      <a:endParaRPr lang="es-MX" dirty="0"/>
                    </a:p>
                  </a:txBody>
                  <a:tcPr/>
                </a:tc>
                <a:tc>
                  <a:txBody>
                    <a:bodyPr/>
                    <a:lstStyle/>
                    <a:p>
                      <a:pPr algn="ctr"/>
                      <a:r>
                        <a:rPr lang="es-MX" dirty="0" smtClean="0"/>
                        <a:t>Laboratorio</a:t>
                      </a:r>
                      <a:endParaRPr lang="es-MX" dirty="0"/>
                    </a:p>
                  </a:txBody>
                  <a:tcPr/>
                </a:tc>
              </a:tr>
              <a:tr h="370840">
                <a:tc>
                  <a:txBody>
                    <a:bodyPr/>
                    <a:lstStyle/>
                    <a:p>
                      <a:r>
                        <a:rPr lang="es-MX" dirty="0" smtClean="0"/>
                        <a:t>2</a:t>
                      </a:r>
                      <a:endParaRPr lang="es-MX" dirty="0"/>
                    </a:p>
                  </a:txBody>
                  <a:tcPr/>
                </a:tc>
                <a:tc>
                  <a:txBody>
                    <a:bodyPr/>
                    <a:lstStyle/>
                    <a:p>
                      <a:r>
                        <a:rPr kumimoji="0" lang="es-E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Ley de corriente y voltaje de </a:t>
                      </a:r>
                      <a:r>
                        <a:rPr kumimoji="0" lang="es-ES" sz="1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Kirchoff</a:t>
                      </a:r>
                      <a:endParaRPr lang="es-MX" dirty="0"/>
                    </a:p>
                  </a:txBody>
                  <a:tcPr/>
                </a:tc>
                <a:tc>
                  <a:txBody>
                    <a:bodyPr/>
                    <a:lstStyle/>
                    <a:p>
                      <a:pPr algn="ctr"/>
                      <a:r>
                        <a:rPr lang="es-MX" dirty="0" err="1" smtClean="0"/>
                        <a:t>Simulink</a:t>
                      </a:r>
                      <a:r>
                        <a:rPr lang="es-MX" baseline="0" dirty="0" smtClean="0"/>
                        <a:t> </a:t>
                      </a:r>
                      <a:endParaRPr lang="es-MX" dirty="0"/>
                    </a:p>
                  </a:txBody>
                  <a:tcPr/>
                </a:tc>
              </a:tr>
              <a:tr h="370840">
                <a:tc>
                  <a:txBody>
                    <a:bodyPr/>
                    <a:lstStyle/>
                    <a:p>
                      <a:r>
                        <a:rPr lang="es-MX" dirty="0" smtClean="0"/>
                        <a:t>3</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Divisor de voltaje</a:t>
                      </a:r>
                      <a:endParaRPr lang="es-MX" dirty="0" smtClean="0"/>
                    </a:p>
                  </a:txBody>
                  <a:tcPr/>
                </a:tc>
                <a:tc>
                  <a:txBody>
                    <a:bodyPr/>
                    <a:lstStyle/>
                    <a:p>
                      <a:pPr algn="ctr"/>
                      <a:r>
                        <a:rPr lang="es-MX" dirty="0" smtClean="0"/>
                        <a:t>Laboratorio</a:t>
                      </a:r>
                      <a:endParaRPr lang="es-MX" dirty="0"/>
                    </a:p>
                  </a:txBody>
                  <a:tcPr/>
                </a:tc>
              </a:tr>
              <a:tr h="370840">
                <a:tc>
                  <a:txBody>
                    <a:bodyPr/>
                    <a:lstStyle/>
                    <a:p>
                      <a:r>
                        <a:rPr lang="es-MX" dirty="0" smtClean="0"/>
                        <a:t>4</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Divisor de voltaje</a:t>
                      </a:r>
                      <a:endParaRPr lang="es-MX" dirty="0" smtClean="0"/>
                    </a:p>
                  </a:txBody>
                  <a:tcPr/>
                </a:tc>
                <a:tc>
                  <a:txBody>
                    <a:bodyPr/>
                    <a:lstStyle/>
                    <a:p>
                      <a:pPr algn="ctr"/>
                      <a:r>
                        <a:rPr lang="es-MX" dirty="0" err="1" smtClean="0"/>
                        <a:t>Simulink</a:t>
                      </a:r>
                      <a:r>
                        <a:rPr lang="es-MX" baseline="0" dirty="0" smtClean="0"/>
                        <a:t> </a:t>
                      </a:r>
                      <a:endParaRPr lang="es-MX" dirty="0"/>
                    </a:p>
                  </a:txBody>
                  <a:tcPr/>
                </a:tc>
              </a:tr>
            </a:tbl>
          </a:graphicData>
        </a:graphic>
      </p:graphicFrame>
      <p:sp>
        <p:nvSpPr>
          <p:cNvPr id="8" name="7 Rectángulo"/>
          <p:cNvSpPr/>
          <p:nvPr/>
        </p:nvSpPr>
        <p:spPr>
          <a:xfrm>
            <a:off x="2483768" y="146370"/>
            <a:ext cx="2608406" cy="369332"/>
          </a:xfrm>
          <a:prstGeom prst="rect">
            <a:avLst/>
          </a:prstGeom>
        </p:spPr>
        <p:txBody>
          <a:bodyPr wrap="none">
            <a:spAutoFit/>
          </a:bodyPr>
          <a:lstStyle/>
          <a:p>
            <a:r>
              <a:rPr lang="es-ES" dirty="0" smtClean="0">
                <a:latin typeface="Arial" pitchFamily="34" charset="0"/>
                <a:ea typeface="Times New Roman" pitchFamily="18" charset="0"/>
                <a:cs typeface="Arial" pitchFamily="34" charset="0"/>
              </a:rPr>
              <a:t>Prácticas de laboratorio</a:t>
            </a:r>
            <a:endParaRPr lang="es-MX" dirty="0"/>
          </a:p>
        </p:txBody>
      </p:sp>
      <p:graphicFrame>
        <p:nvGraphicFramePr>
          <p:cNvPr id="2" name="Tabla 1"/>
          <p:cNvGraphicFramePr>
            <a:graphicFrameLocks noGrp="1"/>
          </p:cNvGraphicFramePr>
          <p:nvPr>
            <p:extLst>
              <p:ext uri="{D42A27DB-BD31-4B8C-83A1-F6EECF244321}">
                <p14:modId xmlns:p14="http://schemas.microsoft.com/office/powerpoint/2010/main" val="1880882948"/>
              </p:ext>
            </p:extLst>
          </p:nvPr>
        </p:nvGraphicFramePr>
        <p:xfrm>
          <a:off x="467544" y="2655619"/>
          <a:ext cx="7416824" cy="1849120"/>
        </p:xfrm>
        <a:graphic>
          <a:graphicData uri="http://schemas.openxmlformats.org/drawingml/2006/table">
            <a:tbl>
              <a:tblPr firstRow="1" bandRow="1">
                <a:tableStyleId>{5C22544A-7EE6-4342-B048-85BDC9FD1C3A}</a:tableStyleId>
              </a:tblPr>
              <a:tblGrid>
                <a:gridCol w="720080"/>
                <a:gridCol w="4680520"/>
                <a:gridCol w="2016224"/>
              </a:tblGrid>
              <a:tr h="0">
                <a:tc>
                  <a:txBody>
                    <a:bodyPr/>
                    <a:lstStyle/>
                    <a:p>
                      <a:r>
                        <a:rPr lang="es-MX" dirty="0" err="1" smtClean="0"/>
                        <a:t>Pract</a:t>
                      </a:r>
                      <a:endParaRPr lang="es-MX" dirty="0"/>
                    </a:p>
                  </a:txBody>
                  <a:tcPr/>
                </a:tc>
                <a:tc>
                  <a:txBody>
                    <a:bodyPr/>
                    <a:lstStyle/>
                    <a:p>
                      <a:r>
                        <a:rPr lang="es-MX" dirty="0" smtClean="0"/>
                        <a:t>Segundo Parcial </a:t>
                      </a:r>
                      <a:endParaRPr lang="es-MX" dirty="0"/>
                    </a:p>
                  </a:txBody>
                  <a:tcPr/>
                </a:tc>
                <a:tc>
                  <a:txBody>
                    <a:bodyPr/>
                    <a:lstStyle/>
                    <a:p>
                      <a:r>
                        <a:rPr lang="es-MX" dirty="0" smtClean="0"/>
                        <a:t>Unidad</a:t>
                      </a:r>
                      <a:endParaRPr lang="es-MX" dirty="0"/>
                    </a:p>
                  </a:txBody>
                  <a:tcPr/>
                </a:tc>
              </a:tr>
              <a:tr h="370840">
                <a:tc>
                  <a:txBody>
                    <a:bodyPr/>
                    <a:lstStyle/>
                    <a:p>
                      <a:r>
                        <a:rPr lang="es-MX" dirty="0" smtClean="0"/>
                        <a:t>1</a:t>
                      </a:r>
                      <a:endParaRPr lang="es-MX" dirty="0"/>
                    </a:p>
                  </a:txBody>
                  <a:tcPr/>
                </a:tc>
                <a:tc>
                  <a:txBody>
                    <a:bodyPr/>
                    <a:lstStyle/>
                    <a:p>
                      <a:r>
                        <a:rPr kumimoji="0" lang="es-ES" sz="1800" b="0" i="0" u="none" strike="noStrike" cap="none" normalizeH="0" baseline="0" dirty="0" smtClean="0">
                          <a:ln>
                            <a:noFill/>
                          </a:ln>
                          <a:solidFill>
                            <a:schemeClr val="tx1"/>
                          </a:solidFill>
                          <a:effectLst/>
                          <a:latin typeface="Arial" pitchFamily="34" charset="0"/>
                          <a:cs typeface="Arial" pitchFamily="34" charset="0"/>
                        </a:rPr>
                        <a:t>Circuito </a:t>
                      </a:r>
                      <a:r>
                        <a:rPr kumimoji="0" lang="es-ES" sz="1800" b="0" i="0" u="none" strike="noStrike" cap="none" normalizeH="0" baseline="0" dirty="0" err="1" smtClean="0">
                          <a:ln>
                            <a:noFill/>
                          </a:ln>
                          <a:solidFill>
                            <a:schemeClr val="tx1"/>
                          </a:solidFill>
                          <a:effectLst/>
                          <a:latin typeface="Arial" pitchFamily="34" charset="0"/>
                          <a:cs typeface="Arial" pitchFamily="34" charset="0"/>
                        </a:rPr>
                        <a:t>RL</a:t>
                      </a:r>
                      <a:r>
                        <a:rPr kumimoji="0" lang="es-ES" sz="1800" b="0" i="0" u="none" strike="noStrike" cap="none" normalizeH="0" baseline="0" dirty="0" smtClean="0">
                          <a:ln>
                            <a:noFill/>
                          </a:ln>
                          <a:solidFill>
                            <a:schemeClr val="tx1"/>
                          </a:solidFill>
                          <a:effectLst/>
                          <a:latin typeface="Arial" pitchFamily="34" charset="0"/>
                          <a:cs typeface="Arial" pitchFamily="34" charset="0"/>
                        </a:rPr>
                        <a:t> con diferentes tipos de fuentes</a:t>
                      </a:r>
                      <a:endParaRPr lang="es-MX" dirty="0"/>
                    </a:p>
                  </a:txBody>
                  <a:tcPr/>
                </a:tc>
                <a:tc>
                  <a:txBody>
                    <a:bodyPr/>
                    <a:lstStyle/>
                    <a:p>
                      <a:pPr algn="ctr"/>
                      <a:r>
                        <a:rPr lang="es-MX" dirty="0" smtClean="0"/>
                        <a:t>Matlab (</a:t>
                      </a:r>
                      <a:r>
                        <a:rPr lang="es-MX" dirty="0" err="1" smtClean="0"/>
                        <a:t>dsolve</a:t>
                      </a:r>
                      <a:r>
                        <a:rPr lang="es-MX" dirty="0" smtClean="0"/>
                        <a:t>)</a:t>
                      </a:r>
                      <a:endParaRPr lang="es-MX" dirty="0"/>
                    </a:p>
                  </a:txBody>
                  <a:tcPr/>
                </a:tc>
              </a:tr>
              <a:tr h="370840">
                <a:tc>
                  <a:txBody>
                    <a:bodyPr/>
                    <a:lstStyle/>
                    <a:p>
                      <a:r>
                        <a:rPr lang="es-MX" dirty="0" smtClean="0"/>
                        <a:t>2</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cap="none" normalizeH="0" baseline="0" dirty="0" smtClean="0">
                          <a:ln>
                            <a:noFill/>
                          </a:ln>
                          <a:solidFill>
                            <a:schemeClr val="tx1"/>
                          </a:solidFill>
                          <a:effectLst/>
                          <a:latin typeface="Arial" pitchFamily="34" charset="0"/>
                          <a:cs typeface="Arial" pitchFamily="34" charset="0"/>
                        </a:rPr>
                        <a:t>Circuito </a:t>
                      </a:r>
                      <a:r>
                        <a:rPr kumimoji="0" lang="es-ES" sz="1800" b="0" i="0" u="none" strike="noStrike" cap="none" normalizeH="0" baseline="0" dirty="0" err="1" smtClean="0">
                          <a:ln>
                            <a:noFill/>
                          </a:ln>
                          <a:solidFill>
                            <a:schemeClr val="tx1"/>
                          </a:solidFill>
                          <a:effectLst/>
                          <a:latin typeface="Arial" pitchFamily="34" charset="0"/>
                          <a:cs typeface="Arial" pitchFamily="34" charset="0"/>
                        </a:rPr>
                        <a:t>RL</a:t>
                      </a:r>
                      <a:r>
                        <a:rPr kumimoji="0" lang="es-ES" sz="1800" b="0" i="0" u="none" strike="noStrike" cap="none" normalizeH="0" baseline="0" dirty="0" smtClean="0">
                          <a:ln>
                            <a:noFill/>
                          </a:ln>
                          <a:solidFill>
                            <a:schemeClr val="tx1"/>
                          </a:solidFill>
                          <a:effectLst/>
                          <a:latin typeface="Arial" pitchFamily="34" charset="0"/>
                          <a:cs typeface="Arial" pitchFamily="34" charset="0"/>
                        </a:rPr>
                        <a:t> con diferentes tipos de fuentes</a:t>
                      </a:r>
                      <a:endParaRPr lang="es-MX" dirty="0" smtClean="0"/>
                    </a:p>
                  </a:txBody>
                  <a:tcPr/>
                </a:tc>
                <a:tc>
                  <a:txBody>
                    <a:bodyPr/>
                    <a:lstStyle/>
                    <a:p>
                      <a:pPr algn="ctr"/>
                      <a:r>
                        <a:rPr lang="es-MX" dirty="0" err="1" smtClean="0"/>
                        <a:t>Simulink</a:t>
                      </a:r>
                      <a:r>
                        <a:rPr lang="es-MX" baseline="0" dirty="0" smtClean="0"/>
                        <a:t> </a:t>
                      </a:r>
                      <a:endParaRPr lang="es-MX" dirty="0"/>
                    </a:p>
                  </a:txBody>
                  <a:tcPr/>
                </a:tc>
              </a:tr>
              <a:tr h="370840">
                <a:tc>
                  <a:txBody>
                    <a:bodyPr/>
                    <a:lstStyle/>
                    <a:p>
                      <a:r>
                        <a:rPr lang="es-MX" dirty="0" smtClean="0"/>
                        <a:t>3</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cap="none" normalizeH="0" baseline="0" dirty="0" smtClean="0">
                          <a:ln>
                            <a:noFill/>
                          </a:ln>
                          <a:solidFill>
                            <a:schemeClr val="tx1"/>
                          </a:solidFill>
                          <a:effectLst/>
                          <a:latin typeface="Arial" pitchFamily="34" charset="0"/>
                          <a:cs typeface="Arial" pitchFamily="34" charset="0"/>
                        </a:rPr>
                        <a:t>Circuito </a:t>
                      </a:r>
                      <a:r>
                        <a:rPr kumimoji="0" lang="es-ES" sz="1800" b="0" i="0" u="none" strike="noStrike" cap="none" normalizeH="0" baseline="0" dirty="0" err="1" smtClean="0">
                          <a:ln>
                            <a:noFill/>
                          </a:ln>
                          <a:solidFill>
                            <a:schemeClr val="tx1"/>
                          </a:solidFill>
                          <a:effectLst/>
                          <a:latin typeface="Arial" pitchFamily="34" charset="0"/>
                          <a:cs typeface="Arial" pitchFamily="34" charset="0"/>
                        </a:rPr>
                        <a:t>RLC</a:t>
                      </a:r>
                      <a:r>
                        <a:rPr kumimoji="0" lang="es-ES" sz="1800" b="0" i="0" u="none" strike="noStrike" cap="none" normalizeH="0" baseline="0" dirty="0" smtClean="0">
                          <a:ln>
                            <a:noFill/>
                          </a:ln>
                          <a:solidFill>
                            <a:schemeClr val="tx1"/>
                          </a:solidFill>
                          <a:effectLst/>
                          <a:latin typeface="Arial" pitchFamily="34" charset="0"/>
                          <a:cs typeface="Arial" pitchFamily="34" charset="0"/>
                        </a:rPr>
                        <a:t> con diferentes tipos de fuentes</a:t>
                      </a:r>
                      <a:endParaRPr lang="es-MX"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baseline="0" dirty="0" smtClean="0"/>
                        <a:t>Matlab (</a:t>
                      </a:r>
                      <a:r>
                        <a:rPr lang="es-MX" baseline="0" dirty="0" err="1" smtClean="0"/>
                        <a:t>ode</a:t>
                      </a:r>
                      <a:r>
                        <a:rPr lang="es-MX" baseline="0" dirty="0" smtClean="0"/>
                        <a:t>) </a:t>
                      </a:r>
                      <a:endParaRPr lang="es-MX" dirty="0" smtClean="0"/>
                    </a:p>
                  </a:txBody>
                  <a:tcPr/>
                </a:tc>
              </a:tr>
              <a:tr h="370840">
                <a:tc>
                  <a:txBody>
                    <a:bodyPr/>
                    <a:lstStyle/>
                    <a:p>
                      <a:r>
                        <a:rPr lang="es-MX" dirty="0" smtClean="0"/>
                        <a:t>4</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s-ES" sz="1800" b="0" i="0" u="none" strike="noStrike" cap="none" normalizeH="0" baseline="0" dirty="0" smtClean="0">
                          <a:ln>
                            <a:noFill/>
                          </a:ln>
                          <a:solidFill>
                            <a:schemeClr val="tx1"/>
                          </a:solidFill>
                          <a:effectLst/>
                          <a:latin typeface="Arial" pitchFamily="34" charset="0"/>
                          <a:cs typeface="Arial" pitchFamily="34" charset="0"/>
                        </a:rPr>
                        <a:t>Circuito </a:t>
                      </a:r>
                      <a:r>
                        <a:rPr kumimoji="0" lang="es-ES" sz="1800" b="0" i="0" u="none" strike="noStrike" cap="none" normalizeH="0" baseline="0" dirty="0" err="1" smtClean="0">
                          <a:ln>
                            <a:noFill/>
                          </a:ln>
                          <a:solidFill>
                            <a:schemeClr val="tx1"/>
                          </a:solidFill>
                          <a:effectLst/>
                          <a:latin typeface="Arial" pitchFamily="34" charset="0"/>
                          <a:cs typeface="Arial" pitchFamily="34" charset="0"/>
                        </a:rPr>
                        <a:t>RLC</a:t>
                      </a:r>
                      <a:r>
                        <a:rPr kumimoji="0" lang="es-ES" sz="1800" b="0" i="0" u="none" strike="noStrike" cap="none" normalizeH="0" baseline="0" dirty="0" smtClean="0">
                          <a:ln>
                            <a:noFill/>
                          </a:ln>
                          <a:solidFill>
                            <a:schemeClr val="tx1"/>
                          </a:solidFill>
                          <a:effectLst/>
                          <a:latin typeface="Arial" pitchFamily="34" charset="0"/>
                          <a:cs typeface="Arial" pitchFamily="34" charset="0"/>
                        </a:rPr>
                        <a:t> con diferentes tipos de fuentes</a:t>
                      </a:r>
                      <a:endParaRPr lang="es-MX"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dirty="0" err="1" smtClean="0"/>
                        <a:t>Simulink</a:t>
                      </a:r>
                      <a:endParaRPr lang="es-MX" dirty="0" smtClean="0"/>
                    </a:p>
                  </a:txBody>
                  <a:tcPr/>
                </a:tc>
              </a:tr>
            </a:tbl>
          </a:graphicData>
        </a:graphic>
      </p:graphicFrame>
    </p:spTree>
    <p:extLst>
      <p:ext uri="{BB962C8B-B14F-4D97-AF65-F5344CB8AC3E}">
        <p14:creationId xmlns:p14="http://schemas.microsoft.com/office/powerpoint/2010/main" val="1831667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7020272" cy="764704"/>
          </a:xfrm>
        </p:spPr>
        <p:txBody>
          <a:bodyPr>
            <a:normAutofit/>
          </a:bodyPr>
          <a:lstStyle/>
          <a:p>
            <a:r>
              <a:rPr lang="es-MX" dirty="0" smtClean="0"/>
              <a:t>Evaluación Laboratorio</a:t>
            </a: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2083171571"/>
              </p:ext>
            </p:extLst>
          </p:nvPr>
        </p:nvGraphicFramePr>
        <p:xfrm>
          <a:off x="899592" y="836712"/>
          <a:ext cx="6624736" cy="864096"/>
        </p:xfrm>
        <a:graphic>
          <a:graphicData uri="http://schemas.openxmlformats.org/drawingml/2006/table">
            <a:tbl>
              <a:tblPr/>
              <a:tblGrid>
                <a:gridCol w="5976664"/>
                <a:gridCol w="648072"/>
              </a:tblGrid>
              <a:tr h="432048">
                <a:tc gridSpan="2">
                  <a:txBody>
                    <a:bodyPr/>
                    <a:lstStyle/>
                    <a:p>
                      <a:pPr algn="ctr">
                        <a:lnSpc>
                          <a:spcPct val="115000"/>
                        </a:lnSpc>
                        <a:spcAft>
                          <a:spcPts val="0"/>
                        </a:spcAft>
                      </a:pPr>
                      <a:r>
                        <a:rPr lang="es-MX" sz="2400" b="1" dirty="0" smtClean="0">
                          <a:latin typeface="+mn-lt"/>
                          <a:ea typeface="Calibri"/>
                          <a:cs typeface="Times New Roman"/>
                        </a:rPr>
                        <a:t>Primer y segundo Parcial (4</a:t>
                      </a:r>
                      <a:r>
                        <a:rPr lang="es-MX" sz="2400" b="1" baseline="0" dirty="0" smtClean="0">
                          <a:latin typeface="+mn-lt"/>
                          <a:ea typeface="Calibri"/>
                          <a:cs typeface="Times New Roman"/>
                        </a:rPr>
                        <a:t> </a:t>
                      </a:r>
                      <a:r>
                        <a:rPr lang="es-MX" sz="2400" b="1" dirty="0" smtClean="0">
                          <a:latin typeface="+mn-lt"/>
                          <a:ea typeface="Calibri"/>
                          <a:cs typeface="Times New Roman"/>
                        </a:rPr>
                        <a:t>Prácticas)</a:t>
                      </a:r>
                      <a:endParaRPr lang="es-MX" sz="2400" b="1"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es-MX"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048">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s-MX" sz="2400" b="1" dirty="0" smtClean="0">
                          <a:latin typeface="+mn-lt"/>
                          <a:ea typeface="Calibri"/>
                          <a:cs typeface="Times New Roman"/>
                        </a:rPr>
                        <a:t>Asistencia, Desempeño, Resultados y Bitácora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MX" sz="2400" b="1" dirty="0" smtClean="0">
                          <a:latin typeface="Calibri"/>
                          <a:ea typeface="Calibri"/>
                          <a:cs typeface="Times New Roman"/>
                        </a:rPr>
                        <a:t>50</a:t>
                      </a:r>
                      <a:endParaRPr lang="es-MX" sz="2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4 Tabla"/>
          <p:cNvGraphicFramePr>
            <a:graphicFrameLocks noGrp="1"/>
          </p:cNvGraphicFramePr>
          <p:nvPr/>
        </p:nvGraphicFramePr>
        <p:xfrm>
          <a:off x="251520" y="3999696"/>
          <a:ext cx="8712968" cy="2453640"/>
        </p:xfrm>
        <a:graphic>
          <a:graphicData uri="http://schemas.openxmlformats.org/drawingml/2006/table">
            <a:tbl>
              <a:tblPr/>
              <a:tblGrid>
                <a:gridCol w="4248472"/>
                <a:gridCol w="1620688"/>
                <a:gridCol w="1728192"/>
                <a:gridCol w="1115616"/>
              </a:tblGrid>
              <a:tr h="315468">
                <a:tc>
                  <a:txBody>
                    <a:bodyPr/>
                    <a:lstStyle/>
                    <a:p>
                      <a:pPr>
                        <a:lnSpc>
                          <a:spcPct val="115000"/>
                        </a:lnSpc>
                        <a:spcAft>
                          <a:spcPts val="0"/>
                        </a:spcAft>
                      </a:pPr>
                      <a:endParaRPr lang="es-MX" sz="2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2800" b="1" dirty="0" smtClean="0">
                          <a:latin typeface="Calibri"/>
                          <a:ea typeface="Calibri"/>
                          <a:cs typeface="Times New Roman"/>
                        </a:rPr>
                        <a:t>Ordinario</a:t>
                      </a:r>
                      <a:endParaRPr lang="es-MX" sz="2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2800" b="1" dirty="0" err="1" smtClean="0">
                          <a:latin typeface="Calibri"/>
                          <a:ea typeface="Calibri"/>
                          <a:cs typeface="Times New Roman"/>
                        </a:rPr>
                        <a:t>Extraor-dinario</a:t>
                      </a:r>
                      <a:r>
                        <a:rPr lang="es-MX" sz="2800" b="1" dirty="0" smtClean="0">
                          <a:latin typeface="Calibri"/>
                          <a:ea typeface="Calibri"/>
                          <a:cs typeface="Times New Roman"/>
                        </a:rPr>
                        <a:t> </a:t>
                      </a:r>
                      <a:endParaRPr lang="es-MX" sz="2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2800" b="1" dirty="0" smtClean="0">
                          <a:latin typeface="Calibri"/>
                          <a:ea typeface="Calibri"/>
                          <a:cs typeface="Times New Roman"/>
                        </a:rPr>
                        <a:t>Título</a:t>
                      </a:r>
                      <a:endParaRPr lang="es-MX" sz="2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MX" sz="2800" b="1" dirty="0">
                          <a:latin typeface="Calibri"/>
                          <a:ea typeface="Calibri"/>
                          <a:cs typeface="Times New Roman"/>
                        </a:rPr>
                        <a:t>Promedio </a:t>
                      </a:r>
                      <a:r>
                        <a:rPr lang="es-MX" sz="2800" b="1" dirty="0" smtClean="0">
                          <a:latin typeface="Calibri"/>
                          <a:ea typeface="Calibri"/>
                          <a:cs typeface="Times New Roman"/>
                        </a:rPr>
                        <a:t>del laboratorio  (primer y segundo</a:t>
                      </a:r>
                      <a:r>
                        <a:rPr lang="es-MX" sz="2800" b="1" baseline="0" dirty="0" smtClean="0">
                          <a:latin typeface="Calibri"/>
                          <a:ea typeface="Calibri"/>
                          <a:cs typeface="Times New Roman"/>
                        </a:rPr>
                        <a:t> parcial)</a:t>
                      </a:r>
                      <a:endParaRPr lang="es-MX" sz="28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algn="ctr">
                        <a:lnSpc>
                          <a:spcPct val="115000"/>
                        </a:lnSpc>
                        <a:spcAft>
                          <a:spcPts val="0"/>
                        </a:spcAft>
                      </a:pPr>
                      <a:r>
                        <a:rPr lang="es-MX" sz="2800" b="1" dirty="0">
                          <a:latin typeface="Calibri"/>
                          <a:ea typeface="Calibri"/>
                          <a:cs typeface="Times New Roman"/>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algn="ctr">
                        <a:lnSpc>
                          <a:spcPct val="115000"/>
                        </a:lnSpc>
                        <a:spcAft>
                          <a:spcPts val="0"/>
                        </a:spcAft>
                      </a:pPr>
                      <a:r>
                        <a:rPr lang="es-MX" sz="2800" b="1" dirty="0">
                          <a:latin typeface="Calibri"/>
                          <a:ea typeface="Calibri"/>
                          <a:cs typeface="Times New Roman"/>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algn="ctr">
                        <a:lnSpc>
                          <a:spcPct val="115000"/>
                        </a:lnSpc>
                        <a:spcAft>
                          <a:spcPts val="0"/>
                        </a:spcAft>
                      </a:pPr>
                      <a:r>
                        <a:rPr lang="es-MX" sz="2800" b="1" dirty="0">
                          <a:latin typeface="Calibri"/>
                          <a:ea typeface="Calibri"/>
                          <a:cs typeface="Times New Roman"/>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r>
              <a:tr h="0">
                <a:tc>
                  <a:txBody>
                    <a:bodyPr/>
                    <a:lstStyle/>
                    <a:p>
                      <a:pPr>
                        <a:lnSpc>
                          <a:spcPct val="115000"/>
                        </a:lnSpc>
                        <a:spcAft>
                          <a:spcPts val="0"/>
                        </a:spcAft>
                      </a:pPr>
                      <a:r>
                        <a:rPr lang="es-MX" sz="2800" b="1" dirty="0">
                          <a:latin typeface="Calibri"/>
                          <a:ea typeface="Calibri"/>
                          <a:cs typeface="Times New Roman"/>
                        </a:rPr>
                        <a:t>Examen escrito y práctico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2800" b="1" dirty="0">
                          <a:latin typeface="Calibri"/>
                          <a:ea typeface="Calibri"/>
                          <a:cs typeface="Times New Roman"/>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2800" b="1" dirty="0">
                          <a:latin typeface="Calibri"/>
                          <a:ea typeface="Calibri"/>
                          <a:cs typeface="Times New Roman"/>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MX" sz="2800" b="1" dirty="0">
                          <a:latin typeface="Calibri"/>
                          <a:ea typeface="Calibri"/>
                          <a:cs typeface="Times New Roman"/>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2 Marcador de contenido"/>
          <p:cNvSpPr>
            <a:spLocks noGrp="1"/>
          </p:cNvSpPr>
          <p:nvPr>
            <p:ph idx="1"/>
          </p:nvPr>
        </p:nvSpPr>
        <p:spPr>
          <a:xfrm>
            <a:off x="251520" y="1916832"/>
            <a:ext cx="8640960" cy="1944217"/>
          </a:xfrm>
        </p:spPr>
        <p:txBody>
          <a:bodyPr>
            <a:normAutofit fontScale="77500" lnSpcReduction="20000"/>
          </a:bodyPr>
          <a:lstStyle/>
          <a:p>
            <a:pPr>
              <a:buNone/>
            </a:pPr>
            <a:r>
              <a:rPr lang="es-MX" b="1" dirty="0" smtClean="0"/>
              <a:t>Nota: </a:t>
            </a:r>
          </a:p>
          <a:p>
            <a:pPr>
              <a:buNone/>
            </a:pPr>
            <a:r>
              <a:rPr lang="es-MX" b="1" dirty="0" smtClean="0"/>
              <a:t>Cada inasistencia al laboratorio se descontará un punto</a:t>
            </a:r>
          </a:p>
          <a:p>
            <a:pPr>
              <a:buNone/>
            </a:pPr>
            <a:r>
              <a:rPr lang="es-MX" b="1" dirty="0" smtClean="0"/>
              <a:t>Cada retardo al laboratorio se descontará medio punto (tolerancia 15 minutos)</a:t>
            </a:r>
          </a:p>
          <a:p>
            <a:pPr>
              <a:buNone/>
            </a:pPr>
            <a:r>
              <a:rPr lang="es-MX" b="1" dirty="0" smtClean="0"/>
              <a:t>Ambos de la calificación del laboratorio</a:t>
            </a:r>
          </a:p>
          <a:p>
            <a:pPr>
              <a:buNone/>
            </a:pPr>
            <a:endParaRPr lang="es-MX" b="1" dirty="0" smtClean="0"/>
          </a:p>
          <a:p>
            <a:pPr lvl="0">
              <a:buNone/>
            </a:pPr>
            <a:endParaRPr lang="es-MX" dirty="0"/>
          </a:p>
          <a:p>
            <a:pPr>
              <a:buNone/>
            </a:pPr>
            <a:endParaRPr lang="es-MX" dirty="0"/>
          </a:p>
          <a:p>
            <a:endParaRPr lang="es-MX" dirty="0"/>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6250" y="1894141"/>
            <a:ext cx="10477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8925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Conceptos Preliminares</a:t>
            </a:r>
            <a:endParaRPr lang="es-MX" dirty="0"/>
          </a:p>
        </p:txBody>
      </p:sp>
      <p:sp>
        <p:nvSpPr>
          <p:cNvPr id="3" name="2 Marcador de contenido"/>
          <p:cNvSpPr>
            <a:spLocks noGrp="1"/>
          </p:cNvSpPr>
          <p:nvPr>
            <p:ph idx="1"/>
          </p:nvPr>
        </p:nvSpPr>
        <p:spPr/>
        <p:txBody>
          <a:bodyPr>
            <a:normAutofit/>
          </a:bodyPr>
          <a:lstStyle/>
          <a:p>
            <a:r>
              <a:rPr lang="es-MX" dirty="0" smtClean="0"/>
              <a:t>Unidades de medida de SI</a:t>
            </a:r>
          </a:p>
          <a:p>
            <a:r>
              <a:rPr lang="es-MX" i="1" dirty="0" smtClean="0">
                <a:solidFill>
                  <a:srgbClr val="002060"/>
                </a:solidFill>
              </a:rPr>
              <a:t>Unidades básicas o de base (fundamentales) </a:t>
            </a:r>
            <a:r>
              <a:rPr lang="es-MX" dirty="0" smtClean="0"/>
              <a:t>es una cantidad estandarizada de una determinada magnitud física, toma su valor a partir de un patrón o. </a:t>
            </a:r>
          </a:p>
          <a:p>
            <a:r>
              <a:rPr lang="es-MX" i="1" dirty="0">
                <a:solidFill>
                  <a:srgbClr val="002060"/>
                </a:solidFill>
              </a:rPr>
              <a:t>U</a:t>
            </a:r>
            <a:r>
              <a:rPr lang="es-MX" i="1" dirty="0" smtClean="0">
                <a:solidFill>
                  <a:srgbClr val="002060"/>
                </a:solidFill>
              </a:rPr>
              <a:t>nidades derivadas </a:t>
            </a:r>
            <a:r>
              <a:rPr lang="es-MX" dirty="0" smtClean="0"/>
              <a:t>es determinada a partir de  una composición de otras unidades fundamentales.</a:t>
            </a:r>
            <a:endParaRPr lang="es-MX" dirty="0"/>
          </a:p>
        </p:txBody>
      </p:sp>
    </p:spTree>
    <p:extLst>
      <p:ext uri="{BB962C8B-B14F-4D97-AF65-F5344CB8AC3E}">
        <p14:creationId xmlns:p14="http://schemas.microsoft.com/office/powerpoint/2010/main" val="247196914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2353</TotalTime>
  <Words>2157</Words>
  <Application>Microsoft Office PowerPoint</Application>
  <PresentationFormat>Presentación en pantalla (4:3)</PresentationFormat>
  <Paragraphs>603</Paragraphs>
  <Slides>34</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34</vt:i4>
      </vt:variant>
    </vt:vector>
  </HeadingPairs>
  <TitlesOfParts>
    <vt:vector size="36" baseType="lpstr">
      <vt:lpstr>Tema de Office</vt:lpstr>
      <vt:lpstr>Ecuación</vt:lpstr>
      <vt:lpstr>Presentación de PowerPoint</vt:lpstr>
      <vt:lpstr>Presentación de PowerPoint</vt:lpstr>
      <vt:lpstr>Circuitos Eléctricos</vt:lpstr>
      <vt:lpstr>Presentación de PowerPoint</vt:lpstr>
      <vt:lpstr>Presentación de PowerPoint</vt:lpstr>
      <vt:lpstr>Presentación de PowerPoint</vt:lpstr>
      <vt:lpstr>Presentación de PowerPoint</vt:lpstr>
      <vt:lpstr>Evaluación Laboratorio</vt:lpstr>
      <vt:lpstr>Conceptos Preliminares</vt:lpstr>
      <vt:lpstr>Magnitudes Básicas</vt:lpstr>
      <vt:lpstr>Magnitudes Eléctricas</vt:lpstr>
      <vt:lpstr>Conceptos básicos…</vt:lpstr>
      <vt:lpstr>Conceptos básicos…</vt:lpstr>
      <vt:lpstr>Conceptos básicos…</vt:lpstr>
      <vt:lpstr>Resistencia Eléctrica </vt:lpstr>
      <vt:lpstr>Resistencias fijas</vt:lpstr>
      <vt:lpstr>Resistencias variables</vt:lpstr>
      <vt:lpstr>Resistencias Especiales</vt:lpstr>
      <vt:lpstr>Código de colores </vt:lpstr>
      <vt:lpstr>Ejemplos de código de colores </vt:lpstr>
      <vt:lpstr>Resistencias comerciales</vt:lpstr>
      <vt:lpstr>Resistencias comerciales</vt:lpstr>
      <vt:lpstr>Efectos de la temperatura en una Resistencia</vt:lpstr>
      <vt:lpstr>Multímetro (Voltaje, Amperímetro, Resistencia)</vt:lpstr>
      <vt:lpstr>Amperímetro</vt:lpstr>
      <vt:lpstr>Voltímetro</vt:lpstr>
      <vt:lpstr>Como NO conectar un Amperímetro</vt:lpstr>
      <vt:lpstr>Uso del Protoboard:  </vt:lpstr>
      <vt:lpstr>Uso del Protoboard</vt:lpstr>
      <vt:lpstr>Conexión paralelo</vt:lpstr>
      <vt:lpstr>Conexión serie</vt:lpstr>
      <vt:lpstr>Presentación de PowerPoint</vt:lpstr>
      <vt:lpstr>Terminar la siguiente tabla</vt:lpstr>
      <vt:lpstr>BIBLIOGRAFIA</vt:lpstr>
    </vt:vector>
  </TitlesOfParts>
  <Company>UAEMEX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usuario</dc:creator>
  <cp:lastModifiedBy>IRMA</cp:lastModifiedBy>
  <cp:revision>156</cp:revision>
  <dcterms:created xsi:type="dcterms:W3CDTF">2013-06-26T17:30:42Z</dcterms:created>
  <dcterms:modified xsi:type="dcterms:W3CDTF">2016-10-12T19:38:34Z</dcterms:modified>
</cp:coreProperties>
</file>