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9" r:id="rId2"/>
    <p:sldId id="293"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F2DE63D5-997A-4646-A377-4702673A728D}" styleName="Estilo claro 2 - Énfasis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D03447BB-5D67-496B-8E87-E561075AD55C}" styleName="Estilo oscuro 1 - Énfasis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50" d="100"/>
          <a:sy n="50" d="100"/>
        </p:scale>
        <p:origin x="-1648" y="-3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4"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0.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4059188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3291740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3596900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1988888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2712961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4235741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3150604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2822788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962145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3125248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3424257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493054-3747-6B44-8E54-976AFCEAABED}" type="slidenum">
              <a:rPr lang="es-ES" smtClean="0"/>
              <a:pPr/>
              <a:t>‹Nº›</a:t>
            </a:fld>
            <a:endParaRPr lang="es-ES"/>
          </a:p>
        </p:txBody>
      </p:sp>
    </p:spTree>
    <p:extLst>
      <p:ext uri="{BB962C8B-B14F-4D97-AF65-F5344CB8AC3E}">
        <p14:creationId xmlns:p14="http://schemas.microsoft.com/office/powerpoint/2010/main" val="26833287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9.wmf"/><Relationship Id="rId5" Type="http://schemas.openxmlformats.org/officeDocument/2006/relationships/oleObject" Target="../embeddings/oleObject6.bin"/><Relationship Id="rId10" Type="http://schemas.openxmlformats.org/officeDocument/2006/relationships/image" Target="../media/image6.wmf"/><Relationship Id="rId4" Type="http://schemas.openxmlformats.org/officeDocument/2006/relationships/image" Target="../media/image8.wmf"/><Relationship Id="rId9" Type="http://schemas.openxmlformats.org/officeDocument/2006/relationships/oleObject" Target="../embeddings/oleObject8.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6.wmf"/><Relationship Id="rId4" Type="http://schemas.openxmlformats.org/officeDocument/2006/relationships/oleObject" Target="../embeddings/oleObject9.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7.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8.wmf"/></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9.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20.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es.wikipedia.org/wiki/Mol" TargetMode="External"/><Relationship Id="rId3" Type="http://schemas.openxmlformats.org/officeDocument/2006/relationships/hyperlink" Target="http://es.wikipedia.org/wiki/Metro" TargetMode="External"/><Relationship Id="rId7" Type="http://schemas.openxmlformats.org/officeDocument/2006/relationships/hyperlink" Target="http://es.wikipedia.org/wiki/Kelvin" TargetMode="External"/><Relationship Id="rId2" Type="http://schemas.openxmlformats.org/officeDocument/2006/relationships/hyperlink" Target="http://es.wikipedia.org/wiki/Unidades_b%C3%A1sicas_del_Sistema_Internacional" TargetMode="External"/><Relationship Id="rId1" Type="http://schemas.openxmlformats.org/officeDocument/2006/relationships/slideLayout" Target="../slideLayouts/slideLayout2.xml"/><Relationship Id="rId6" Type="http://schemas.openxmlformats.org/officeDocument/2006/relationships/hyperlink" Target="http://es.wikipedia.org/wiki/Amperio" TargetMode="External"/><Relationship Id="rId5" Type="http://schemas.openxmlformats.org/officeDocument/2006/relationships/hyperlink" Target="http://es.wikipedia.org/wiki/Segundo" TargetMode="External"/><Relationship Id="rId4" Type="http://schemas.openxmlformats.org/officeDocument/2006/relationships/hyperlink" Target="http://es.wikipedia.org/wiki/Kilogramo" TargetMode="External"/><Relationship Id="rId9" Type="http://schemas.openxmlformats.org/officeDocument/2006/relationships/hyperlink" Target="http://es.wikipedia.org/wiki/Candel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7.wmf"/><Relationship Id="rId5" Type="http://schemas.openxmlformats.org/officeDocument/2006/relationships/oleObject" Target="../embeddings/oleObject4.bin"/><Relationship Id="rId4"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3 CuadroTexto"/>
          <p:cNvSpPr txBox="1"/>
          <p:nvPr/>
        </p:nvSpPr>
        <p:spPr>
          <a:xfrm>
            <a:off x="475014" y="2885704"/>
            <a:ext cx="8134596" cy="3754874"/>
          </a:xfrm>
          <a:prstGeom prst="rect">
            <a:avLst/>
          </a:prstGeom>
          <a:noFill/>
          <a:ln>
            <a:noFill/>
          </a:ln>
        </p:spPr>
        <p:txBody>
          <a:bodyPr wrap="square" rtlCol="0">
            <a:spAutoFit/>
          </a:bodyPr>
          <a:lstStyle/>
          <a:p>
            <a:pPr algn="r"/>
            <a:r>
              <a:rPr lang="es-MX" b="1" dirty="0" smtClean="0"/>
              <a:t>Unidad Académica Profesional Tianguistenco</a:t>
            </a:r>
          </a:p>
          <a:p>
            <a:pPr algn="ctr"/>
            <a:endParaRPr lang="es-MX" b="1" dirty="0"/>
          </a:p>
          <a:p>
            <a:pPr algn="ctr"/>
            <a:endParaRPr lang="es-MX" b="1" dirty="0" smtClean="0"/>
          </a:p>
          <a:p>
            <a:pPr algn="ctr"/>
            <a:r>
              <a:rPr lang="es-MX" sz="2000" b="1" dirty="0" smtClean="0"/>
              <a:t>U. A. </a:t>
            </a:r>
            <a:r>
              <a:rPr lang="es-MX" sz="2000" b="1" smtClean="0"/>
              <a:t>ELECTRICIDAD Y MAGNETISMO</a:t>
            </a:r>
            <a:endParaRPr lang="es-MX" sz="2000" b="1" dirty="0" smtClean="0"/>
          </a:p>
          <a:p>
            <a:pPr algn="ctr"/>
            <a:endParaRPr lang="es-MX" sz="2000" b="1" dirty="0" smtClean="0"/>
          </a:p>
          <a:p>
            <a:pPr algn="ctr"/>
            <a:r>
              <a:rPr lang="es-MX" sz="2000" b="1" dirty="0" smtClean="0"/>
              <a:t>CLASE </a:t>
            </a:r>
            <a:r>
              <a:rPr lang="es-MX" sz="2000" b="1" dirty="0"/>
              <a:t>2: Campo Potencial Eléctrico</a:t>
            </a:r>
          </a:p>
          <a:p>
            <a:pPr algn="ctr"/>
            <a:endParaRPr lang="es-MX" sz="2000" b="1" dirty="0" smtClean="0"/>
          </a:p>
          <a:p>
            <a:pPr algn="ctr"/>
            <a:endParaRPr lang="es-MX" sz="2000" b="1" dirty="0"/>
          </a:p>
          <a:p>
            <a:pPr algn="ctr"/>
            <a:r>
              <a:rPr lang="es-MX" sz="2000" b="1" dirty="0" smtClean="0"/>
              <a:t>Autor:</a:t>
            </a:r>
          </a:p>
          <a:p>
            <a:pPr algn="ctr"/>
            <a:r>
              <a:rPr lang="es-MX" sz="2000" b="1" dirty="0" smtClean="0">
                <a:solidFill>
                  <a:schemeClr val="bg2">
                    <a:lumMod val="50000"/>
                  </a:schemeClr>
                </a:solidFill>
              </a:rPr>
              <a:t>Dr. Carlos Juárez Toledo</a:t>
            </a:r>
          </a:p>
          <a:p>
            <a:pPr algn="ctr"/>
            <a:endParaRPr lang="es-MX" sz="2800" b="1" dirty="0">
              <a:solidFill>
                <a:schemeClr val="bg2">
                  <a:lumMod val="50000"/>
                </a:schemeClr>
              </a:solidFill>
            </a:endParaRPr>
          </a:p>
          <a:p>
            <a:pPr algn="r"/>
            <a:r>
              <a:rPr lang="es-MX" sz="1600" b="1" dirty="0" smtClean="0">
                <a:solidFill>
                  <a:schemeClr val="bg2">
                    <a:lumMod val="50000"/>
                  </a:schemeClr>
                </a:solidFill>
              </a:rPr>
              <a:t>Octubre 2016</a:t>
            </a:r>
            <a:endParaRPr lang="es-MX" sz="1600" b="1" dirty="0">
              <a:solidFill>
                <a:schemeClr val="bg2">
                  <a:lumMod val="50000"/>
                </a:schemeClr>
              </a:solidFill>
            </a:endParaRPr>
          </a:p>
        </p:txBody>
      </p:sp>
    </p:spTree>
    <p:extLst>
      <p:ext uri="{BB962C8B-B14F-4D97-AF65-F5344CB8AC3E}">
        <p14:creationId xmlns:p14="http://schemas.microsoft.com/office/powerpoint/2010/main" val="10650085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Marcador de contenido"/>
          <p:cNvSpPr txBox="1">
            <a:spLocks/>
          </p:cNvSpPr>
          <p:nvPr/>
        </p:nvSpPr>
        <p:spPr>
          <a:xfrm>
            <a:off x="251520" y="836712"/>
            <a:ext cx="8496944" cy="3240360"/>
          </a:xfrm>
          <a:prstGeom prst="rect">
            <a:avLst/>
          </a:prstGeom>
        </p:spPr>
        <p:txBody>
          <a:bodyPr vert="horz" lIns="91440" tIns="45720" rIns="91440" bIns="45720" rtlCol="0">
            <a:normAutofit fontScale="77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800" b="1" i="0" u="none" strike="noStrike" kern="1200" cap="none" spc="0" normalizeH="0" baseline="0" noProof="0" dirty="0" smtClean="0">
                <a:ln>
                  <a:noFill/>
                </a:ln>
                <a:solidFill>
                  <a:srgbClr val="002060"/>
                </a:solidFill>
                <a:effectLst/>
                <a:uLnTx/>
                <a:uFillTx/>
                <a:latin typeface="+mn-lt"/>
                <a:ea typeface="+mn-ea"/>
                <a:cs typeface="+mn-cs"/>
              </a:rPr>
              <a:t>Energía Eléctrica</a:t>
            </a:r>
            <a:endParaRPr kumimoji="0" lang="es-MX" sz="3800" b="1" i="0" u="none" strike="noStrike" kern="1200" cap="none" spc="0" normalizeH="0" baseline="0" noProof="0" dirty="0" smtClean="0">
              <a:ln>
                <a:noFill/>
              </a:ln>
              <a:solidFill>
                <a:schemeClr val="tx1"/>
              </a:solidFill>
              <a:effectLst/>
              <a:uLnTx/>
              <a:uFillTx/>
              <a:latin typeface="+mn-lt"/>
              <a:ea typeface="+mn-ea"/>
              <a:cs typeface="+mn-cs"/>
            </a:endParaRPr>
          </a:p>
          <a:p>
            <a:r>
              <a:rPr lang="es-MX" sz="3200" dirty="0" smtClean="0"/>
              <a:t>La energía eléctrica es la potencia por unidad de tiempo </a:t>
            </a:r>
          </a:p>
          <a:p>
            <a:endParaRPr lang="es-MX" sz="3200" dirty="0" smtClean="0"/>
          </a:p>
          <a:p>
            <a:endParaRPr lang="es-MX" sz="3200" dirty="0" smtClean="0"/>
          </a:p>
          <a:p>
            <a:endParaRPr lang="es-MX" sz="3200" dirty="0" smtClean="0"/>
          </a:p>
          <a:p>
            <a:r>
              <a:rPr lang="es-MX" sz="3200" dirty="0" smtClean="0"/>
              <a:t> Su unidad es el w x h (watts por hora) pero suele usarse un múltiplo que es el Kw x h (Kilowatts por hora) </a:t>
            </a:r>
          </a:p>
          <a:p>
            <a:endParaRPr lang="es-MX" sz="3200" dirty="0" smtClean="0"/>
          </a:p>
          <a:p>
            <a:r>
              <a:rPr lang="es-MX" sz="3200" dirty="0" smtClean="0"/>
              <a:t>La energía eléctrica depende de dos cosas, la potencia del receptor y del tiempo que este conectado.  </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 name="1 Título"/>
          <p:cNvSpPr>
            <a:spLocks noGrp="1"/>
          </p:cNvSpPr>
          <p:nvPr>
            <p:ph type="title"/>
          </p:nvPr>
        </p:nvSpPr>
        <p:spPr>
          <a:xfrm>
            <a:off x="0" y="0"/>
            <a:ext cx="4932040" cy="620688"/>
          </a:xfrm>
        </p:spPr>
        <p:txBody>
          <a:bodyPr>
            <a:normAutofit fontScale="90000"/>
          </a:bodyPr>
          <a:lstStyle/>
          <a:p>
            <a:r>
              <a:rPr lang="es-MX" dirty="0" smtClean="0"/>
              <a:t>Conceptos básicos…</a:t>
            </a:r>
            <a:endParaRPr lang="es-MX" dirty="0"/>
          </a:p>
        </p:txBody>
      </p:sp>
      <p:graphicFrame>
        <p:nvGraphicFramePr>
          <p:cNvPr id="19" name="18 Objeto"/>
          <p:cNvGraphicFramePr>
            <a:graphicFrameLocks noChangeAspect="1"/>
          </p:cNvGraphicFramePr>
          <p:nvPr/>
        </p:nvGraphicFramePr>
        <p:xfrm>
          <a:off x="3419872" y="1772816"/>
          <a:ext cx="996950" cy="357188"/>
        </p:xfrm>
        <a:graphic>
          <a:graphicData uri="http://schemas.openxmlformats.org/presentationml/2006/ole">
            <mc:AlternateContent xmlns:mc="http://schemas.openxmlformats.org/markup-compatibility/2006">
              <mc:Choice xmlns:v="urn:schemas-microsoft-com:vml" Requires="v">
                <p:oleObj spid="_x0000_s37930" name="Ecuación" r:id="rId3" imgW="495000" imgH="177480" progId="Equation.3">
                  <p:embed/>
                </p:oleObj>
              </mc:Choice>
              <mc:Fallback>
                <p:oleObj name="Ecuación" r:id="rId3" imgW="49500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2" y="1772816"/>
                        <a:ext cx="996950" cy="357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555" name="Object 3"/>
          <p:cNvGraphicFramePr>
            <a:graphicFrameLocks noChangeAspect="1"/>
          </p:cNvGraphicFramePr>
          <p:nvPr/>
        </p:nvGraphicFramePr>
        <p:xfrm>
          <a:off x="3416300" y="4005263"/>
          <a:ext cx="1150938" cy="790575"/>
        </p:xfrm>
        <a:graphic>
          <a:graphicData uri="http://schemas.openxmlformats.org/presentationml/2006/ole">
            <mc:AlternateContent xmlns:mc="http://schemas.openxmlformats.org/markup-compatibility/2006">
              <mc:Choice xmlns:v="urn:schemas-microsoft-com:vml" Requires="v">
                <p:oleObj spid="_x0000_s37931" name="Ecuación" r:id="rId5" imgW="571320" imgH="393480" progId="Equation.3">
                  <p:embed/>
                </p:oleObj>
              </mc:Choice>
              <mc:Fallback>
                <p:oleObj name="Ecuación" r:id="rId5" imgW="57132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6300" y="4005263"/>
                        <a:ext cx="1150938" cy="790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556" name="Object 4"/>
          <p:cNvGraphicFramePr>
            <a:graphicFrameLocks noChangeAspect="1"/>
          </p:cNvGraphicFramePr>
          <p:nvPr/>
        </p:nvGraphicFramePr>
        <p:xfrm>
          <a:off x="3995936" y="4941168"/>
          <a:ext cx="2660650" cy="841375"/>
        </p:xfrm>
        <a:graphic>
          <a:graphicData uri="http://schemas.openxmlformats.org/presentationml/2006/ole">
            <mc:AlternateContent xmlns:mc="http://schemas.openxmlformats.org/markup-compatibility/2006">
              <mc:Choice xmlns:v="urn:schemas-microsoft-com:vml" Requires="v">
                <p:oleObj spid="_x0000_s37932" name="Ecuación" r:id="rId7" imgW="1320480" imgH="419040" progId="Equation.3">
                  <p:embed/>
                </p:oleObj>
              </mc:Choice>
              <mc:Fallback>
                <p:oleObj name="Ecuación" r:id="rId7" imgW="1320480" imgH="4190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95936" y="4941168"/>
                        <a:ext cx="2660650" cy="841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557" name="Object 5"/>
          <p:cNvGraphicFramePr>
            <a:graphicFrameLocks noChangeAspect="1"/>
          </p:cNvGraphicFramePr>
          <p:nvPr/>
        </p:nvGraphicFramePr>
        <p:xfrm>
          <a:off x="1763688" y="5157192"/>
          <a:ext cx="1022350" cy="357187"/>
        </p:xfrm>
        <a:graphic>
          <a:graphicData uri="http://schemas.openxmlformats.org/presentationml/2006/ole">
            <mc:AlternateContent xmlns:mc="http://schemas.openxmlformats.org/markup-compatibility/2006">
              <mc:Choice xmlns:v="urn:schemas-microsoft-com:vml" Requires="v">
                <p:oleObj spid="_x0000_s37933" name="Ecuación" r:id="rId9" imgW="507960" imgH="177480" progId="Equation.3">
                  <p:embed/>
                </p:oleObj>
              </mc:Choice>
              <mc:Fallback>
                <p:oleObj name="Ecuación" r:id="rId9" imgW="50796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63688" y="5157192"/>
                        <a:ext cx="1022350" cy="357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7 Rectángulo"/>
          <p:cNvSpPr/>
          <p:nvPr/>
        </p:nvSpPr>
        <p:spPr>
          <a:xfrm>
            <a:off x="467544" y="5157192"/>
            <a:ext cx="970137" cy="461665"/>
          </a:xfrm>
          <a:prstGeom prst="rect">
            <a:avLst/>
          </a:prstGeom>
        </p:spPr>
        <p:txBody>
          <a:bodyPr wrap="none">
            <a:spAutoFit/>
          </a:bodyPr>
          <a:lstStyle/>
          <a:p>
            <a:r>
              <a:rPr lang="es-MX" sz="2400" dirty="0" smtClean="0"/>
              <a:t>Como</a:t>
            </a:r>
            <a:r>
              <a:rPr lang="es-MX" dirty="0" smtClean="0"/>
              <a:t> </a:t>
            </a:r>
            <a:endParaRPr lang="es-MX" dirty="0"/>
          </a:p>
        </p:txBody>
      </p:sp>
    </p:spTree>
    <p:extLst>
      <p:ext uri="{BB962C8B-B14F-4D97-AF65-F5344CB8AC3E}">
        <p14:creationId xmlns:p14="http://schemas.microsoft.com/office/powerpoint/2010/main" val="4894045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5688632" cy="764704"/>
          </a:xfrm>
        </p:spPr>
        <p:txBody>
          <a:bodyPr/>
          <a:lstStyle/>
          <a:p>
            <a:r>
              <a:rPr lang="es-MX" dirty="0" err="1" smtClean="0"/>
              <a:t>Kwh</a:t>
            </a:r>
            <a:endParaRPr lang="es-MX" dirty="0"/>
          </a:p>
        </p:txBody>
      </p:sp>
      <p:sp>
        <p:nvSpPr>
          <p:cNvPr id="3" name="2 Marcador de contenido"/>
          <p:cNvSpPr>
            <a:spLocks noGrp="1"/>
          </p:cNvSpPr>
          <p:nvPr>
            <p:ph idx="1"/>
          </p:nvPr>
        </p:nvSpPr>
        <p:spPr>
          <a:xfrm>
            <a:off x="457200" y="836712"/>
            <a:ext cx="8229600" cy="4968552"/>
          </a:xfrm>
        </p:spPr>
        <p:txBody>
          <a:bodyPr>
            <a:normAutofit fontScale="62500" lnSpcReduction="20000"/>
          </a:bodyPr>
          <a:lstStyle/>
          <a:p>
            <a:r>
              <a:rPr lang="es-MX" dirty="0" smtClean="0"/>
              <a:t>Cada aparato eléctrico para funcionar necesita una determinada cantidad de energía eléctrica en base a su potencia, y también del tiempo que está funcionando. </a:t>
            </a:r>
          </a:p>
          <a:p>
            <a:r>
              <a:rPr lang="es-MX" dirty="0" smtClean="0"/>
              <a:t>Calcular el consumo eléctrico de un artefacto es relativamente sencillo, lo que debemos saber es cuantos watts de potencia tiene y multiplicarlo por la cantidad de tiempo en uso.  La formula entonces es la siguiente</a:t>
            </a:r>
          </a:p>
          <a:p>
            <a:pPr>
              <a:buNone/>
            </a:pPr>
            <a:r>
              <a:rPr lang="es-MX" b="1" i="1" dirty="0" smtClean="0"/>
              <a:t>		Consumo (energía consumida)= Potencia * tiempo.</a:t>
            </a:r>
            <a:endParaRPr lang="es-MX" dirty="0" smtClean="0"/>
          </a:p>
          <a:p>
            <a:pPr>
              <a:buNone/>
            </a:pPr>
            <a:r>
              <a:rPr lang="es-MX" b="1" i="1" dirty="0" smtClean="0"/>
              <a:t>				</a:t>
            </a:r>
            <a:r>
              <a:rPr lang="es-MX" b="1" i="1" dirty="0" err="1" smtClean="0"/>
              <a:t>kWh</a:t>
            </a:r>
            <a:r>
              <a:rPr lang="es-MX" b="1" i="1" dirty="0" smtClean="0"/>
              <a:t> = </a:t>
            </a:r>
            <a:r>
              <a:rPr lang="es-MX" b="1" i="1" dirty="0" err="1" smtClean="0"/>
              <a:t>kW</a:t>
            </a:r>
            <a:r>
              <a:rPr lang="es-MX" b="1" i="1" dirty="0" smtClean="0"/>
              <a:t> x h</a:t>
            </a:r>
          </a:p>
          <a:p>
            <a:pPr>
              <a:buNone/>
            </a:pPr>
            <a:endParaRPr lang="es-MX" dirty="0" smtClean="0"/>
          </a:p>
          <a:p>
            <a:pPr>
              <a:buNone/>
            </a:pPr>
            <a:r>
              <a:rPr lang="es-MX" dirty="0" smtClean="0"/>
              <a:t>Veremos un ejemplo bien sencillo, utilizando como </a:t>
            </a:r>
            <a:r>
              <a:rPr lang="es-MX" b="1" dirty="0" smtClean="0"/>
              <a:t>aparato eléctrico</a:t>
            </a:r>
            <a:r>
              <a:rPr lang="es-MX" dirty="0" smtClean="0"/>
              <a:t> bombillas de 100 W (100W = 0.1 </a:t>
            </a:r>
            <a:r>
              <a:rPr lang="es-MX" dirty="0" err="1" smtClean="0"/>
              <a:t>kW</a:t>
            </a:r>
            <a:r>
              <a:rPr lang="es-MX" dirty="0" smtClean="0"/>
              <a:t>)</a:t>
            </a:r>
          </a:p>
          <a:p>
            <a:endParaRPr lang="es-MX" dirty="0" smtClean="0"/>
          </a:p>
          <a:p>
            <a:r>
              <a:rPr lang="es-MX" dirty="0" smtClean="0"/>
              <a:t>Si una luminaria está encendida </a:t>
            </a:r>
          </a:p>
          <a:p>
            <a:pPr lvl="1"/>
            <a:r>
              <a:rPr lang="es-MX" dirty="0" smtClean="0"/>
              <a:t>1 hora el cálculo es: 0.1kW x 1 hora = 0.1 </a:t>
            </a:r>
            <a:r>
              <a:rPr lang="es-MX" b="1" dirty="0" err="1" smtClean="0"/>
              <a:t>kWh</a:t>
            </a:r>
            <a:r>
              <a:rPr lang="es-MX" b="1" dirty="0" smtClean="0"/>
              <a:t> </a:t>
            </a:r>
          </a:p>
          <a:p>
            <a:pPr lvl="1"/>
            <a:r>
              <a:rPr lang="es-MX" dirty="0" smtClean="0"/>
              <a:t>10 horas el cálculo es: 0.1kW x 10 horas = 1 </a:t>
            </a:r>
            <a:r>
              <a:rPr lang="es-MX" b="1" dirty="0" err="1" smtClean="0"/>
              <a:t>kWh</a:t>
            </a:r>
            <a:r>
              <a:rPr lang="es-MX" b="1" dirty="0" smtClean="0"/>
              <a:t> </a:t>
            </a:r>
            <a:endParaRPr lang="es-MX" dirty="0" smtClean="0"/>
          </a:p>
          <a:p>
            <a:pPr lvl="1"/>
            <a:r>
              <a:rPr lang="es-MX" dirty="0" smtClean="0"/>
              <a:t>media hora el cálculo es: 0.1kW x 0.5 hora = 0.05 </a:t>
            </a:r>
            <a:r>
              <a:rPr lang="es-MX" b="1" dirty="0" err="1" smtClean="0"/>
              <a:t>kWh</a:t>
            </a:r>
            <a:r>
              <a:rPr lang="es-MX" b="1" dirty="0" smtClean="0"/>
              <a:t> </a:t>
            </a:r>
            <a:endParaRPr lang="es-MX" dirty="0" smtClean="0"/>
          </a:p>
        </p:txBody>
      </p:sp>
    </p:spTree>
    <p:extLst>
      <p:ext uri="{BB962C8B-B14F-4D97-AF65-F5344CB8AC3E}">
        <p14:creationId xmlns:p14="http://schemas.microsoft.com/office/powerpoint/2010/main" val="27481396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 </a:t>
            </a:r>
            <a:endParaRPr lang="es-MX" dirty="0"/>
          </a:p>
        </p:txBody>
      </p:sp>
      <p:sp>
        <p:nvSpPr>
          <p:cNvPr id="3" name="2 Marcador de contenido"/>
          <p:cNvSpPr>
            <a:spLocks noGrp="1"/>
          </p:cNvSpPr>
          <p:nvPr>
            <p:ph idx="1"/>
          </p:nvPr>
        </p:nvSpPr>
        <p:spPr/>
        <p:txBody>
          <a:bodyPr/>
          <a:lstStyle/>
          <a:p>
            <a:r>
              <a:rPr lang="es-MX" dirty="0" smtClean="0"/>
              <a:t>¿Cuántos </a:t>
            </a:r>
            <a:r>
              <a:rPr lang="es-MX" dirty="0" err="1" smtClean="0"/>
              <a:t>Joules</a:t>
            </a:r>
            <a:r>
              <a:rPr lang="es-MX" dirty="0" smtClean="0"/>
              <a:t> hay en </a:t>
            </a:r>
            <a:r>
              <a:rPr lang="es-MX" dirty="0" err="1" smtClean="0"/>
              <a:t>en</a:t>
            </a:r>
            <a:r>
              <a:rPr lang="es-MX" dirty="0" smtClean="0"/>
              <a:t> </a:t>
            </a:r>
            <a:r>
              <a:rPr lang="es-MX" dirty="0" err="1" smtClean="0"/>
              <a:t>1kWh</a:t>
            </a:r>
            <a:r>
              <a:rPr lang="es-MX" dirty="0" smtClean="0"/>
              <a:t>?</a:t>
            </a:r>
          </a:p>
          <a:p>
            <a:r>
              <a:rPr lang="es-MX" dirty="0" smtClean="0"/>
              <a:t>Una televisión con sume 650 W se enciende de las 7 am a las 11:30 am ¿Cuál es el consumo de energía en Mega </a:t>
            </a:r>
            <a:r>
              <a:rPr lang="es-MX" dirty="0" err="1" smtClean="0"/>
              <a:t>Joules</a:t>
            </a:r>
            <a:r>
              <a:rPr lang="es-MX" dirty="0" smtClean="0"/>
              <a:t> y en </a:t>
            </a:r>
            <a:r>
              <a:rPr lang="es-MX" dirty="0" err="1" smtClean="0"/>
              <a:t>kWh</a:t>
            </a:r>
            <a:r>
              <a:rPr lang="es-MX" dirty="0" smtClean="0"/>
              <a:t>?</a:t>
            </a:r>
          </a:p>
          <a:p>
            <a:endParaRPr lang="es-MX" dirty="0"/>
          </a:p>
        </p:txBody>
      </p:sp>
      <p:pic>
        <p:nvPicPr>
          <p:cNvPr id="4" name="Picture 3" descr="C:\Users\usuario\AppData\Local\Microsoft\Windows\Temporary Internet Files\Content.IE5\5LN7LZJ5\MC900312512[1].wmf"/>
          <p:cNvPicPr>
            <a:picLocks noChangeAspect="1" noChangeArrowheads="1"/>
          </p:cNvPicPr>
          <p:nvPr/>
        </p:nvPicPr>
        <p:blipFill>
          <a:blip r:embed="rId2" cstate="print"/>
          <a:srcRect/>
          <a:stretch>
            <a:fillRect/>
          </a:stretch>
        </p:blipFill>
        <p:spPr bwMode="auto">
          <a:xfrm>
            <a:off x="683568" y="188640"/>
            <a:ext cx="1044971" cy="1152258"/>
          </a:xfrm>
          <a:prstGeom prst="rect">
            <a:avLst/>
          </a:prstGeom>
          <a:noFill/>
        </p:spPr>
      </p:pic>
    </p:spTree>
    <p:extLst>
      <p:ext uri="{BB962C8B-B14F-4D97-AF65-F5344CB8AC3E}">
        <p14:creationId xmlns:p14="http://schemas.microsoft.com/office/powerpoint/2010/main" val="8739654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Respuesta </a:t>
            </a:r>
            <a:endParaRPr lang="es-MX" dirty="0"/>
          </a:p>
        </p:txBody>
      </p:sp>
      <p:sp>
        <p:nvSpPr>
          <p:cNvPr id="3" name="2 Marcador de contenido"/>
          <p:cNvSpPr>
            <a:spLocks noGrp="1"/>
          </p:cNvSpPr>
          <p:nvPr>
            <p:ph idx="1"/>
          </p:nvPr>
        </p:nvSpPr>
        <p:spPr>
          <a:xfrm>
            <a:off x="323528" y="1600200"/>
            <a:ext cx="8363272" cy="4525963"/>
          </a:xfrm>
        </p:spPr>
        <p:txBody>
          <a:bodyPr/>
          <a:lstStyle/>
          <a:p>
            <a:pPr>
              <a:buNone/>
            </a:pPr>
            <a:r>
              <a:rPr lang="es-MX" dirty="0" err="1" smtClean="0"/>
              <a:t>1kWh</a:t>
            </a:r>
            <a:r>
              <a:rPr lang="es-MX" dirty="0" smtClean="0"/>
              <a:t>=(</a:t>
            </a:r>
            <a:r>
              <a:rPr lang="es-MX" dirty="0" err="1" smtClean="0"/>
              <a:t>1000W</a:t>
            </a:r>
            <a:r>
              <a:rPr lang="es-MX" dirty="0" smtClean="0"/>
              <a:t>)(</a:t>
            </a:r>
            <a:r>
              <a:rPr lang="es-MX" dirty="0" err="1" smtClean="0"/>
              <a:t>1h</a:t>
            </a:r>
            <a:r>
              <a:rPr lang="es-MX" dirty="0" smtClean="0"/>
              <a:t>)=1000(J/s)(</a:t>
            </a:r>
            <a:r>
              <a:rPr lang="es-MX" dirty="0" err="1" smtClean="0"/>
              <a:t>3600s</a:t>
            </a:r>
            <a:r>
              <a:rPr lang="es-MX" dirty="0" smtClean="0"/>
              <a:t>)=</a:t>
            </a:r>
            <a:r>
              <a:rPr lang="es-MX" dirty="0" err="1" smtClean="0"/>
              <a:t>3.6x10</a:t>
            </a:r>
            <a:r>
              <a:rPr lang="es-MX" baseline="30000" dirty="0" err="1" smtClean="0"/>
              <a:t>6</a:t>
            </a:r>
            <a:r>
              <a:rPr lang="es-MX" dirty="0" smtClean="0"/>
              <a:t> J</a:t>
            </a:r>
          </a:p>
          <a:p>
            <a:pPr>
              <a:buNone/>
            </a:pPr>
            <a:r>
              <a:rPr lang="es-MX" dirty="0" smtClean="0"/>
              <a:t>o  3.6 </a:t>
            </a:r>
            <a:r>
              <a:rPr lang="es-MX" dirty="0" err="1" smtClean="0"/>
              <a:t>MJ</a:t>
            </a:r>
            <a:endParaRPr lang="es-MX" dirty="0" smtClean="0"/>
          </a:p>
          <a:p>
            <a:pPr>
              <a:buNone/>
            </a:pPr>
            <a:endParaRPr lang="es-MX" dirty="0" smtClean="0"/>
          </a:p>
          <a:p>
            <a:pPr>
              <a:buNone/>
            </a:pPr>
            <a:r>
              <a:rPr lang="es-MX" dirty="0" smtClean="0"/>
              <a:t>(</a:t>
            </a:r>
            <a:r>
              <a:rPr lang="es-MX" dirty="0" err="1" smtClean="0"/>
              <a:t>650x10</a:t>
            </a:r>
            <a:r>
              <a:rPr lang="es-MX" baseline="30000" dirty="0" smtClean="0"/>
              <a:t>-3</a:t>
            </a:r>
            <a:r>
              <a:rPr lang="es-MX" dirty="0" smtClean="0"/>
              <a:t> </a:t>
            </a:r>
            <a:r>
              <a:rPr lang="es-MX" dirty="0" err="1" smtClean="0"/>
              <a:t>kW</a:t>
            </a:r>
            <a:r>
              <a:rPr lang="es-MX" dirty="0" smtClean="0"/>
              <a:t>) (</a:t>
            </a:r>
            <a:r>
              <a:rPr lang="es-MX" dirty="0" err="1" smtClean="0"/>
              <a:t>4.5h</a:t>
            </a:r>
            <a:r>
              <a:rPr lang="es-MX" dirty="0" smtClean="0"/>
              <a:t>)=2.93 </a:t>
            </a:r>
            <a:r>
              <a:rPr lang="es-MX" dirty="0" err="1" smtClean="0"/>
              <a:t>kWh</a:t>
            </a:r>
            <a:endParaRPr lang="es-MX" dirty="0" smtClean="0"/>
          </a:p>
          <a:p>
            <a:pPr>
              <a:buNone/>
            </a:pPr>
            <a:r>
              <a:rPr lang="es-MX" dirty="0" smtClean="0"/>
              <a:t>(2.93 </a:t>
            </a:r>
            <a:r>
              <a:rPr lang="es-MX" dirty="0" err="1" smtClean="0"/>
              <a:t>kWh</a:t>
            </a:r>
            <a:r>
              <a:rPr lang="es-MX" dirty="0" smtClean="0"/>
              <a:t>)(</a:t>
            </a:r>
            <a:r>
              <a:rPr lang="es-MX" dirty="0" err="1" smtClean="0"/>
              <a:t>3.6MJ</a:t>
            </a:r>
            <a:r>
              <a:rPr lang="es-MX" dirty="0" smtClean="0"/>
              <a:t>/ </a:t>
            </a:r>
            <a:r>
              <a:rPr lang="es-MX" dirty="0" err="1" smtClean="0"/>
              <a:t>kWh</a:t>
            </a:r>
            <a:r>
              <a:rPr lang="es-MX" dirty="0" smtClean="0"/>
              <a:t>)=10.5 </a:t>
            </a:r>
            <a:r>
              <a:rPr lang="es-MX" dirty="0" err="1" smtClean="0"/>
              <a:t>MJ</a:t>
            </a:r>
            <a:endParaRPr lang="es-MX" dirty="0" smtClean="0"/>
          </a:p>
          <a:p>
            <a:pPr>
              <a:buNone/>
            </a:pPr>
            <a:endParaRPr lang="es-MX" dirty="0" smtClean="0"/>
          </a:p>
          <a:p>
            <a:pPr>
              <a:buNone/>
            </a:pPr>
            <a:endParaRPr lang="es-MX" dirty="0"/>
          </a:p>
        </p:txBody>
      </p:sp>
    </p:spTree>
    <p:extLst>
      <p:ext uri="{BB962C8B-B14F-4D97-AF65-F5344CB8AC3E}">
        <p14:creationId xmlns:p14="http://schemas.microsoft.com/office/powerpoint/2010/main" val="434076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rmAutofit fontScale="90000"/>
          </a:bodyPr>
          <a:lstStyle/>
          <a:p>
            <a:r>
              <a:rPr lang="es-MX" dirty="0" smtClean="0"/>
              <a:t>Cotización de energía CFE</a:t>
            </a:r>
            <a:br>
              <a:rPr lang="es-MX" dirty="0" smtClean="0"/>
            </a:br>
            <a:r>
              <a:rPr lang="es-MX" dirty="0" smtClean="0"/>
              <a:t>Kilowatt hora</a:t>
            </a:r>
            <a:endParaRPr lang="es-MX" dirty="0"/>
          </a:p>
        </p:txBody>
      </p:sp>
      <p:sp>
        <p:nvSpPr>
          <p:cNvPr id="3" name="2 Marcador de contenido"/>
          <p:cNvSpPr>
            <a:spLocks noGrp="1"/>
          </p:cNvSpPr>
          <p:nvPr>
            <p:ph idx="1"/>
          </p:nvPr>
        </p:nvSpPr>
        <p:spPr>
          <a:xfrm>
            <a:off x="457200" y="1600200"/>
            <a:ext cx="3970784" cy="4525963"/>
          </a:xfrm>
        </p:spPr>
        <p:txBody>
          <a:bodyPr>
            <a:normAutofit fontScale="92500" lnSpcReduction="10000"/>
          </a:bodyPr>
          <a:lstStyle/>
          <a:p>
            <a:r>
              <a:rPr lang="es-MX" dirty="0" smtClean="0"/>
              <a:t>CFE tiene ocho tarifas para uso doméstico, de las cuales siete zonas geográficas (1, 1A, 1B...1F) se aplican a distintas regiones del país de acuerdo con la temperatura media mínima en verano. </a:t>
            </a:r>
            <a:endParaRPr lang="es-MX" dirty="0"/>
          </a:p>
        </p:txBody>
      </p:sp>
      <p:pic>
        <p:nvPicPr>
          <p:cNvPr id="43010" name="Picture 2"/>
          <p:cNvPicPr>
            <a:picLocks noChangeAspect="1" noChangeArrowheads="1"/>
          </p:cNvPicPr>
          <p:nvPr/>
        </p:nvPicPr>
        <p:blipFill>
          <a:blip r:embed="rId2" cstate="print"/>
          <a:srcRect/>
          <a:stretch>
            <a:fillRect/>
          </a:stretch>
        </p:blipFill>
        <p:spPr bwMode="auto">
          <a:xfrm>
            <a:off x="4211960" y="1484784"/>
            <a:ext cx="4680350" cy="3792438"/>
          </a:xfrm>
          <a:prstGeom prst="rect">
            <a:avLst/>
          </a:prstGeom>
          <a:noFill/>
          <a:ln w="9525">
            <a:noFill/>
            <a:miter lim="800000"/>
            <a:headEnd/>
            <a:tailEnd/>
          </a:ln>
        </p:spPr>
      </p:pic>
    </p:spTree>
    <p:extLst>
      <p:ext uri="{BB962C8B-B14F-4D97-AF65-F5344CB8AC3E}">
        <p14:creationId xmlns:p14="http://schemas.microsoft.com/office/powerpoint/2010/main" val="644024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188640"/>
            <a:ext cx="8013576" cy="706090"/>
          </a:xfrm>
        </p:spPr>
        <p:txBody>
          <a:bodyPr>
            <a:normAutofit fontScale="90000"/>
          </a:bodyPr>
          <a:lstStyle/>
          <a:p>
            <a:r>
              <a:rPr lang="es-MX" dirty="0" smtClean="0"/>
              <a:t>Tarifa doméstica de alto consumo, mejor conocida como </a:t>
            </a:r>
            <a:r>
              <a:rPr lang="es-MX" dirty="0" err="1" smtClean="0"/>
              <a:t>DAC</a:t>
            </a:r>
            <a:r>
              <a:rPr lang="es-MX" dirty="0" smtClean="0"/>
              <a:t>. </a:t>
            </a:r>
            <a:endParaRPr lang="es-MX" dirty="0"/>
          </a:p>
        </p:txBody>
      </p:sp>
      <p:pic>
        <p:nvPicPr>
          <p:cNvPr id="44034" name="Picture 2"/>
          <p:cNvPicPr>
            <a:picLocks noChangeAspect="1" noChangeArrowheads="1"/>
          </p:cNvPicPr>
          <p:nvPr/>
        </p:nvPicPr>
        <p:blipFill>
          <a:blip r:embed="rId2" cstate="print"/>
          <a:srcRect/>
          <a:stretch>
            <a:fillRect/>
          </a:stretch>
        </p:blipFill>
        <p:spPr bwMode="auto">
          <a:xfrm>
            <a:off x="2483768" y="2924944"/>
            <a:ext cx="4968552" cy="3369300"/>
          </a:xfrm>
          <a:prstGeom prst="rect">
            <a:avLst/>
          </a:prstGeom>
          <a:noFill/>
          <a:ln w="9525">
            <a:noFill/>
            <a:miter lim="800000"/>
            <a:headEnd/>
            <a:tailEnd/>
          </a:ln>
        </p:spPr>
      </p:pic>
      <p:sp>
        <p:nvSpPr>
          <p:cNvPr id="5" name="4 Rectángulo"/>
          <p:cNvSpPr/>
          <p:nvPr/>
        </p:nvSpPr>
        <p:spPr>
          <a:xfrm>
            <a:off x="467544" y="1340769"/>
            <a:ext cx="8064896" cy="1877437"/>
          </a:xfrm>
          <a:prstGeom prst="rect">
            <a:avLst/>
          </a:prstGeom>
        </p:spPr>
        <p:txBody>
          <a:bodyPr wrap="square">
            <a:spAutoFit/>
          </a:bodyPr>
          <a:lstStyle/>
          <a:p>
            <a:r>
              <a:rPr lang="es-MX" sz="2800" dirty="0" smtClean="0"/>
              <a:t>Se considera que un servicio es de alto consumo cuando registra un consumo mensual promedio superior al límite de alto consumo definido para su localidad</a:t>
            </a:r>
            <a:r>
              <a:rPr lang="es-MX" sz="3200" dirty="0" smtClean="0"/>
              <a:t>.</a:t>
            </a:r>
            <a:endParaRPr lang="es-MX" sz="3200" dirty="0"/>
          </a:p>
        </p:txBody>
      </p:sp>
    </p:spTree>
    <p:extLst>
      <p:ext uri="{BB962C8B-B14F-4D97-AF65-F5344CB8AC3E}">
        <p14:creationId xmlns:p14="http://schemas.microsoft.com/office/powerpoint/2010/main" val="5062416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8229600" cy="604663"/>
          </a:xfrm>
        </p:spPr>
        <p:txBody>
          <a:bodyPr>
            <a:normAutofit fontScale="85000" lnSpcReduction="10000"/>
          </a:bodyPr>
          <a:lstStyle/>
          <a:p>
            <a:r>
              <a:rPr lang="es-MX" b="1" dirty="0" smtClean="0"/>
              <a:t>*Categoría 1: </a:t>
            </a:r>
            <a:r>
              <a:rPr lang="es-MX" dirty="0" smtClean="0"/>
              <a:t>Consumo de 0 a 280 </a:t>
            </a:r>
            <a:r>
              <a:rPr lang="es-MX" dirty="0" err="1" smtClean="0"/>
              <a:t>kWh</a:t>
            </a:r>
            <a:r>
              <a:rPr lang="es-MX" dirty="0" smtClean="0"/>
              <a:t> por bimestre</a:t>
            </a:r>
            <a:endParaRPr lang="es-MX" dirty="0"/>
          </a:p>
        </p:txBody>
      </p:sp>
      <p:sp>
        <p:nvSpPr>
          <p:cNvPr id="4" name="1 Título"/>
          <p:cNvSpPr>
            <a:spLocks noGrp="1"/>
          </p:cNvSpPr>
          <p:nvPr>
            <p:ph type="title"/>
          </p:nvPr>
        </p:nvSpPr>
        <p:spPr/>
        <p:txBody>
          <a:bodyPr>
            <a:normAutofit fontScale="90000"/>
          </a:bodyPr>
          <a:lstStyle/>
          <a:p>
            <a:r>
              <a:rPr lang="es-MX" dirty="0" smtClean="0"/>
              <a:t>Consumo básico, intermedio y excedente</a:t>
            </a:r>
            <a:endParaRPr lang="es-MX" dirty="0"/>
          </a:p>
        </p:txBody>
      </p:sp>
      <p:sp>
        <p:nvSpPr>
          <p:cNvPr id="5" name="2 Marcador de contenido"/>
          <p:cNvSpPr txBox="1">
            <a:spLocks/>
          </p:cNvSpPr>
          <p:nvPr/>
        </p:nvSpPr>
        <p:spPr>
          <a:xfrm>
            <a:off x="467544" y="3284984"/>
            <a:ext cx="8229600" cy="604663"/>
          </a:xfrm>
          <a:prstGeom prst="rect">
            <a:avLst/>
          </a:prstGeom>
        </p:spPr>
        <p:txBody>
          <a:bodyPr vert="horz" lIns="91440" tIns="45720" rIns="91440" bIns="45720" rtlCol="0">
            <a:normAutofit fontScale="77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3200" b="1" dirty="0" smtClean="0"/>
              <a:t>*</a:t>
            </a:r>
            <a:r>
              <a:rPr kumimoji="0" lang="es-MX" sz="3200" b="1" i="0" u="none" strike="noStrike" kern="1200" cap="none" spc="0" normalizeH="0" baseline="0" noProof="0" dirty="0" smtClean="0">
                <a:ln>
                  <a:noFill/>
                </a:ln>
                <a:solidFill>
                  <a:schemeClr val="tx1"/>
                </a:solidFill>
                <a:effectLst/>
                <a:uLnTx/>
                <a:uFillTx/>
                <a:latin typeface="+mn-lt"/>
                <a:ea typeface="+mn-ea"/>
                <a:cs typeface="+mn-cs"/>
              </a:rPr>
              <a:t>Categoría 2: </a:t>
            </a:r>
            <a:r>
              <a:rPr kumimoji="0" lang="es-MX" sz="3200" b="0" i="0" u="none" strike="noStrike" kern="1200" cap="none" spc="0" normalizeH="0" baseline="0" noProof="0" dirty="0" smtClean="0">
                <a:ln>
                  <a:noFill/>
                </a:ln>
                <a:solidFill>
                  <a:schemeClr val="tx1"/>
                </a:solidFill>
                <a:effectLst/>
                <a:uLnTx/>
                <a:uFillTx/>
                <a:latin typeface="+mn-lt"/>
                <a:ea typeface="+mn-ea"/>
                <a:cs typeface="+mn-cs"/>
              </a:rPr>
              <a:t>Consumo de 281 a 500 </a:t>
            </a:r>
            <a:r>
              <a:rPr kumimoji="0" lang="es-MX" sz="3200" b="0" i="0" u="none" strike="noStrike" kern="1200" cap="none" spc="0" normalizeH="0" baseline="0" noProof="0" dirty="0" err="1" smtClean="0">
                <a:ln>
                  <a:noFill/>
                </a:ln>
                <a:solidFill>
                  <a:schemeClr val="tx1"/>
                </a:solidFill>
                <a:effectLst/>
                <a:uLnTx/>
                <a:uFillTx/>
                <a:latin typeface="+mn-lt"/>
                <a:ea typeface="+mn-ea"/>
                <a:cs typeface="+mn-cs"/>
              </a:rPr>
              <a:t>kWh</a:t>
            </a:r>
            <a:r>
              <a:rPr kumimoji="0" lang="es-MX" sz="3200" b="0" i="0" u="none" strike="noStrike" kern="1200" cap="none" spc="0" normalizeH="0" baseline="0" noProof="0" dirty="0" smtClean="0">
                <a:ln>
                  <a:noFill/>
                </a:ln>
                <a:solidFill>
                  <a:schemeClr val="tx1"/>
                </a:solidFill>
                <a:effectLst/>
                <a:uLnTx/>
                <a:uFillTx/>
                <a:latin typeface="+mn-lt"/>
                <a:ea typeface="+mn-ea"/>
                <a:cs typeface="+mn-cs"/>
              </a:rPr>
              <a:t> por bimestre</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45059" name="Picture 3"/>
          <p:cNvPicPr>
            <a:picLocks noChangeAspect="1" noChangeArrowheads="1"/>
          </p:cNvPicPr>
          <p:nvPr/>
        </p:nvPicPr>
        <p:blipFill>
          <a:blip r:embed="rId2" cstate="print"/>
          <a:srcRect/>
          <a:stretch>
            <a:fillRect/>
          </a:stretch>
        </p:blipFill>
        <p:spPr bwMode="auto">
          <a:xfrm>
            <a:off x="1115616" y="2204864"/>
            <a:ext cx="7768555" cy="792088"/>
          </a:xfrm>
          <a:prstGeom prst="rect">
            <a:avLst/>
          </a:prstGeom>
          <a:noFill/>
          <a:ln w="9525">
            <a:noFill/>
            <a:miter lim="800000"/>
            <a:headEnd/>
            <a:tailEnd/>
          </a:ln>
        </p:spPr>
      </p:pic>
      <p:pic>
        <p:nvPicPr>
          <p:cNvPr id="45060" name="Picture 4"/>
          <p:cNvPicPr>
            <a:picLocks noChangeAspect="1" noChangeArrowheads="1"/>
          </p:cNvPicPr>
          <p:nvPr/>
        </p:nvPicPr>
        <p:blipFill>
          <a:blip r:embed="rId3" cstate="print"/>
          <a:srcRect/>
          <a:stretch>
            <a:fillRect/>
          </a:stretch>
        </p:blipFill>
        <p:spPr bwMode="auto">
          <a:xfrm>
            <a:off x="1187624" y="3861048"/>
            <a:ext cx="7177888" cy="1224136"/>
          </a:xfrm>
          <a:prstGeom prst="rect">
            <a:avLst/>
          </a:prstGeom>
          <a:noFill/>
          <a:ln w="9525">
            <a:noFill/>
            <a:miter lim="800000"/>
            <a:headEnd/>
            <a:tailEnd/>
          </a:ln>
        </p:spPr>
      </p:pic>
      <p:sp>
        <p:nvSpPr>
          <p:cNvPr id="8" name="7 Rectángulo"/>
          <p:cNvSpPr/>
          <p:nvPr/>
        </p:nvSpPr>
        <p:spPr>
          <a:xfrm>
            <a:off x="611560" y="5229200"/>
            <a:ext cx="3106876" cy="369332"/>
          </a:xfrm>
          <a:prstGeom prst="rect">
            <a:avLst/>
          </a:prstGeom>
        </p:spPr>
        <p:txBody>
          <a:bodyPr wrap="none">
            <a:spAutoFit/>
          </a:bodyPr>
          <a:lstStyle/>
          <a:p>
            <a:r>
              <a:rPr lang="es-MX" dirty="0" smtClean="0"/>
              <a:t>* Tarifa 1 mes de junio de 2011</a:t>
            </a:r>
            <a:endParaRPr lang="es-MX" dirty="0"/>
          </a:p>
        </p:txBody>
      </p:sp>
    </p:spTree>
    <p:extLst>
      <p:ext uri="{BB962C8B-B14F-4D97-AF65-F5344CB8AC3E}">
        <p14:creationId xmlns:p14="http://schemas.microsoft.com/office/powerpoint/2010/main" val="19675829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rmAutofit fontScale="90000"/>
          </a:bodyPr>
          <a:lstStyle/>
          <a:p>
            <a:r>
              <a:rPr lang="es-MX" dirty="0" smtClean="0"/>
              <a:t>Ejercicios</a:t>
            </a:r>
            <a:endParaRPr lang="es-MX" dirty="0"/>
          </a:p>
        </p:txBody>
      </p:sp>
      <p:sp>
        <p:nvSpPr>
          <p:cNvPr id="3" name="2 Marcador de contenido"/>
          <p:cNvSpPr>
            <a:spLocks noGrp="1"/>
          </p:cNvSpPr>
          <p:nvPr>
            <p:ph idx="1"/>
          </p:nvPr>
        </p:nvSpPr>
        <p:spPr>
          <a:xfrm>
            <a:off x="395536" y="1268760"/>
            <a:ext cx="8229600" cy="4032448"/>
          </a:xfrm>
        </p:spPr>
        <p:txBody>
          <a:bodyPr>
            <a:normAutofit fontScale="85000" lnSpcReduction="10000"/>
          </a:bodyPr>
          <a:lstStyle/>
          <a:p>
            <a:r>
              <a:rPr lang="es-MX" dirty="0" smtClean="0"/>
              <a:t>Usando las tablas anteriores determina el costo total a pagar de los siguientes consumos durante un bimestre y determina el precio promedio (</a:t>
            </a:r>
            <a:r>
              <a:rPr lang="es-MX" dirty="0" err="1" smtClean="0"/>
              <a:t>Pp</a:t>
            </a:r>
            <a:r>
              <a:rPr lang="es-MX" dirty="0" smtClean="0"/>
              <a:t>) por </a:t>
            </a:r>
            <a:r>
              <a:rPr lang="es-MX" dirty="0" err="1" smtClean="0"/>
              <a:t>Kwh</a:t>
            </a:r>
            <a:endParaRPr lang="es-MX" dirty="0" smtClean="0"/>
          </a:p>
          <a:p>
            <a:r>
              <a:rPr lang="es-MX" dirty="0" smtClean="0"/>
              <a:t>Caso 1 consumo de 125 </a:t>
            </a:r>
            <a:r>
              <a:rPr lang="es-MX" dirty="0" err="1" smtClean="0"/>
              <a:t>Kwh</a:t>
            </a:r>
            <a:endParaRPr lang="es-MX" dirty="0" smtClean="0"/>
          </a:p>
          <a:p>
            <a:r>
              <a:rPr lang="es-MX" dirty="0" smtClean="0"/>
              <a:t>Caso 2 consumo de 270 </a:t>
            </a:r>
            <a:r>
              <a:rPr lang="es-MX" dirty="0" err="1" smtClean="0"/>
              <a:t>Kwh</a:t>
            </a:r>
            <a:endParaRPr lang="es-MX" dirty="0" smtClean="0"/>
          </a:p>
          <a:p>
            <a:r>
              <a:rPr lang="es-MX" dirty="0" smtClean="0"/>
              <a:t>Caso 3 consumo de 290 </a:t>
            </a:r>
            <a:r>
              <a:rPr lang="es-MX" dirty="0" err="1" smtClean="0"/>
              <a:t>Kwh</a:t>
            </a:r>
            <a:endParaRPr lang="es-MX" dirty="0" smtClean="0"/>
          </a:p>
          <a:p>
            <a:r>
              <a:rPr lang="es-MX" dirty="0" smtClean="0"/>
              <a:t>Caso 4 consumo de 500 </a:t>
            </a:r>
            <a:r>
              <a:rPr lang="es-MX" dirty="0" err="1" smtClean="0"/>
              <a:t>Kwh</a:t>
            </a:r>
            <a:endParaRPr lang="es-MX" dirty="0" smtClean="0"/>
          </a:p>
          <a:p>
            <a:r>
              <a:rPr lang="es-MX" dirty="0" smtClean="0"/>
              <a:t>Caso 5 consumo de 510 </a:t>
            </a:r>
            <a:r>
              <a:rPr lang="es-MX" dirty="0" err="1" smtClean="0"/>
              <a:t>Kwh</a:t>
            </a:r>
            <a:r>
              <a:rPr lang="es-MX" dirty="0" smtClean="0"/>
              <a:t> el </a:t>
            </a:r>
            <a:r>
              <a:rPr lang="es-MX" dirty="0" err="1" smtClean="0"/>
              <a:t>dac</a:t>
            </a:r>
            <a:r>
              <a:rPr lang="es-MX" dirty="0" smtClean="0"/>
              <a:t> del mes de junio del 2011 fue de 3.81 pesos por </a:t>
            </a:r>
            <a:r>
              <a:rPr lang="es-MX" dirty="0" err="1" smtClean="0"/>
              <a:t>Kwh</a:t>
            </a:r>
            <a:endParaRPr lang="es-MX" dirty="0" smtClean="0"/>
          </a:p>
          <a:p>
            <a:pPr>
              <a:buNone/>
            </a:pPr>
            <a:endParaRPr lang="es-MX" dirty="0" smtClean="0"/>
          </a:p>
          <a:p>
            <a:endParaRPr lang="es-MX" dirty="0"/>
          </a:p>
        </p:txBody>
      </p:sp>
      <p:pic>
        <p:nvPicPr>
          <p:cNvPr id="4" name="Picture 3" descr="C:\Users\usuario\AppData\Local\Microsoft\Windows\Temporary Internet Files\Content.IE5\5LN7LZJ5\MC900312512[1].wmf"/>
          <p:cNvPicPr>
            <a:picLocks noChangeAspect="1" noChangeArrowheads="1"/>
          </p:cNvPicPr>
          <p:nvPr/>
        </p:nvPicPr>
        <p:blipFill>
          <a:blip r:embed="rId3" cstate="print"/>
          <a:srcRect/>
          <a:stretch>
            <a:fillRect/>
          </a:stretch>
        </p:blipFill>
        <p:spPr bwMode="auto">
          <a:xfrm>
            <a:off x="683568" y="188510"/>
            <a:ext cx="1044971" cy="1152258"/>
          </a:xfrm>
          <a:prstGeom prst="rect">
            <a:avLst/>
          </a:prstGeom>
          <a:noFill/>
        </p:spPr>
      </p:pic>
      <p:graphicFrame>
        <p:nvGraphicFramePr>
          <p:cNvPr id="46084" name="Object 4"/>
          <p:cNvGraphicFramePr>
            <a:graphicFrameLocks noChangeAspect="1"/>
          </p:cNvGraphicFramePr>
          <p:nvPr/>
        </p:nvGraphicFramePr>
        <p:xfrm>
          <a:off x="2411760" y="5589240"/>
          <a:ext cx="2963862" cy="790575"/>
        </p:xfrm>
        <a:graphic>
          <a:graphicData uri="http://schemas.openxmlformats.org/presentationml/2006/ole">
            <mc:AlternateContent xmlns:mc="http://schemas.openxmlformats.org/markup-compatibility/2006">
              <mc:Choice xmlns:v="urn:schemas-microsoft-com:vml" Requires="v">
                <p:oleObj spid="_x0000_s38924" name="Ecuación" r:id="rId4" imgW="1473120" imgH="393480" progId="Equation.3">
                  <p:embed/>
                </p:oleObj>
              </mc:Choice>
              <mc:Fallback>
                <p:oleObj name="Ecuación" r:id="rId4" imgW="1473120" imgH="393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1760" y="5589240"/>
                        <a:ext cx="2963862" cy="790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643927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Solución Caso 1 </a:t>
            </a:r>
            <a:br>
              <a:rPr lang="es-MX" dirty="0" smtClean="0"/>
            </a:br>
            <a:r>
              <a:rPr lang="es-MX" dirty="0" smtClean="0"/>
              <a:t>consumo de 125 </a:t>
            </a:r>
            <a:r>
              <a:rPr lang="es-MX" dirty="0" err="1" smtClean="0"/>
              <a:t>Kwh</a:t>
            </a:r>
            <a:r>
              <a:rPr lang="es-MX" dirty="0" smtClean="0"/>
              <a:t/>
            </a:r>
            <a:br>
              <a:rPr lang="es-MX" dirty="0" smtClean="0"/>
            </a:br>
            <a:r>
              <a:rPr lang="es-MX" dirty="0" smtClean="0"/>
              <a:t> </a:t>
            </a:r>
            <a:endParaRPr lang="es-MX" dirty="0"/>
          </a:p>
        </p:txBody>
      </p:sp>
      <p:sp>
        <p:nvSpPr>
          <p:cNvPr id="3" name="2 Marcador de contenido"/>
          <p:cNvSpPr>
            <a:spLocks noGrp="1"/>
          </p:cNvSpPr>
          <p:nvPr>
            <p:ph idx="1"/>
          </p:nvPr>
        </p:nvSpPr>
        <p:spPr>
          <a:xfrm>
            <a:off x="457200" y="1600201"/>
            <a:ext cx="8229600" cy="2476872"/>
          </a:xfrm>
        </p:spPr>
        <p:txBody>
          <a:bodyPr>
            <a:normAutofit fontScale="92500"/>
          </a:bodyPr>
          <a:lstStyle/>
          <a:p>
            <a:pPr>
              <a:buNone/>
            </a:pPr>
            <a:r>
              <a:rPr lang="es-MX" dirty="0" smtClean="0"/>
              <a:t>Caso 1: Por ser menor a 280 entra en la categoría 1 consumo básico y, el costo total a pagar es:</a:t>
            </a:r>
          </a:p>
          <a:p>
            <a:pPr>
              <a:buNone/>
            </a:pPr>
            <a:r>
              <a:rPr lang="es-MX" dirty="0" smtClean="0"/>
              <a:t>                           (125 )(0.721)=90.125</a:t>
            </a:r>
          </a:p>
          <a:p>
            <a:pPr>
              <a:buNone/>
            </a:pPr>
            <a:r>
              <a:rPr lang="es-MX" dirty="0" smtClean="0"/>
              <a:t>El Precio promedio es </a:t>
            </a:r>
          </a:p>
          <a:p>
            <a:pPr>
              <a:buNone/>
            </a:pPr>
            <a:endParaRPr lang="es-MX" dirty="0" smtClean="0"/>
          </a:p>
          <a:p>
            <a:pPr>
              <a:buNone/>
            </a:pPr>
            <a:endParaRPr lang="es-MX" dirty="0" smtClean="0"/>
          </a:p>
          <a:p>
            <a:pPr>
              <a:buNone/>
            </a:pPr>
            <a:endParaRPr lang="es-MX" dirty="0"/>
          </a:p>
        </p:txBody>
      </p:sp>
      <p:graphicFrame>
        <p:nvGraphicFramePr>
          <p:cNvPr id="47106" name="Object 2"/>
          <p:cNvGraphicFramePr>
            <a:graphicFrameLocks noChangeAspect="1"/>
          </p:cNvGraphicFramePr>
          <p:nvPr/>
        </p:nvGraphicFramePr>
        <p:xfrm>
          <a:off x="1763688" y="4005064"/>
          <a:ext cx="5110163" cy="790575"/>
        </p:xfrm>
        <a:graphic>
          <a:graphicData uri="http://schemas.openxmlformats.org/presentationml/2006/ole">
            <mc:AlternateContent xmlns:mc="http://schemas.openxmlformats.org/markup-compatibility/2006">
              <mc:Choice xmlns:v="urn:schemas-microsoft-com:vml" Requires="v">
                <p:oleObj spid="_x0000_s39948" name="Ecuación" r:id="rId3" imgW="2539800" imgH="393480" progId="Equation.3">
                  <p:embed/>
                </p:oleObj>
              </mc:Choice>
              <mc:Fallback>
                <p:oleObj name="Ecuación" r:id="rId3" imgW="253980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688" y="4005064"/>
                        <a:ext cx="5110163" cy="790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4101183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229600" cy="836712"/>
          </a:xfrm>
        </p:spPr>
        <p:txBody>
          <a:bodyPr>
            <a:normAutofit fontScale="90000"/>
          </a:bodyPr>
          <a:lstStyle/>
          <a:p>
            <a:r>
              <a:rPr lang="es-MX" dirty="0" smtClean="0"/>
              <a:t>Solución</a:t>
            </a:r>
            <a:br>
              <a:rPr lang="es-MX" dirty="0" smtClean="0"/>
            </a:br>
            <a:r>
              <a:rPr lang="es-MX" dirty="0" smtClean="0"/>
              <a:t>Caso 2 consumo de 270 </a:t>
            </a:r>
            <a:r>
              <a:rPr lang="es-MX" dirty="0" err="1" smtClean="0"/>
              <a:t>Kwh</a:t>
            </a:r>
            <a:r>
              <a:rPr lang="es-MX" dirty="0" smtClean="0"/>
              <a:t/>
            </a:r>
            <a:br>
              <a:rPr lang="es-MX" dirty="0" smtClean="0"/>
            </a:br>
            <a:r>
              <a:rPr lang="es-MX" dirty="0" smtClean="0"/>
              <a:t> </a:t>
            </a:r>
            <a:endParaRPr lang="es-MX" dirty="0"/>
          </a:p>
        </p:txBody>
      </p:sp>
      <p:sp>
        <p:nvSpPr>
          <p:cNvPr id="3" name="2 Marcador de contenido"/>
          <p:cNvSpPr>
            <a:spLocks noGrp="1"/>
          </p:cNvSpPr>
          <p:nvPr>
            <p:ph idx="1"/>
          </p:nvPr>
        </p:nvSpPr>
        <p:spPr>
          <a:xfrm>
            <a:off x="467544" y="1268760"/>
            <a:ext cx="8229600" cy="4133055"/>
          </a:xfrm>
        </p:spPr>
        <p:txBody>
          <a:bodyPr>
            <a:normAutofit fontScale="92500" lnSpcReduction="10000"/>
          </a:bodyPr>
          <a:lstStyle/>
          <a:p>
            <a:pPr>
              <a:buNone/>
            </a:pPr>
            <a:r>
              <a:rPr lang="es-MX" dirty="0" smtClean="0"/>
              <a:t>Caso 2: Por ser menor a 280 entra en la categoría 1 y el precio a pagar es:</a:t>
            </a:r>
          </a:p>
          <a:p>
            <a:pPr>
              <a:buNone/>
            </a:pPr>
            <a:r>
              <a:rPr lang="es-MX" dirty="0" smtClean="0"/>
              <a:t>Consumo básico menor a 150 </a:t>
            </a:r>
            <a:r>
              <a:rPr lang="es-MX" dirty="0" err="1" smtClean="0"/>
              <a:t>Kwh</a:t>
            </a:r>
            <a:r>
              <a:rPr lang="es-MX" dirty="0" smtClean="0"/>
              <a:t> </a:t>
            </a:r>
          </a:p>
          <a:p>
            <a:pPr>
              <a:buNone/>
            </a:pPr>
            <a:r>
              <a:rPr lang="es-MX" dirty="0" smtClean="0"/>
              <a:t>                           (150 )(0.721)=108.15</a:t>
            </a:r>
          </a:p>
          <a:p>
            <a:pPr>
              <a:buNone/>
            </a:pPr>
            <a:r>
              <a:rPr lang="es-MX" dirty="0" smtClean="0"/>
              <a:t>Consumo intermedio 120 </a:t>
            </a:r>
            <a:r>
              <a:rPr lang="es-MX" dirty="0" err="1" smtClean="0"/>
              <a:t>Kwh</a:t>
            </a:r>
            <a:r>
              <a:rPr lang="es-MX" dirty="0" smtClean="0"/>
              <a:t> </a:t>
            </a:r>
          </a:p>
          <a:p>
            <a:pPr>
              <a:buNone/>
            </a:pPr>
            <a:r>
              <a:rPr lang="es-MX" dirty="0" smtClean="0"/>
              <a:t>                           (120 )(0.870)=104.4</a:t>
            </a:r>
          </a:p>
          <a:p>
            <a:pPr>
              <a:buNone/>
            </a:pPr>
            <a:r>
              <a:rPr lang="es-MX" dirty="0" smtClean="0"/>
              <a:t>Costo total =   212.55</a:t>
            </a:r>
          </a:p>
          <a:p>
            <a:pPr>
              <a:buNone/>
            </a:pPr>
            <a:r>
              <a:rPr lang="es-MX" dirty="0" smtClean="0"/>
              <a:t>El Precio promedio es </a:t>
            </a:r>
          </a:p>
          <a:p>
            <a:pPr>
              <a:buNone/>
            </a:pPr>
            <a:endParaRPr lang="es-MX" dirty="0" smtClean="0"/>
          </a:p>
          <a:p>
            <a:pPr>
              <a:buNone/>
            </a:pPr>
            <a:endParaRPr lang="es-MX" dirty="0" smtClean="0"/>
          </a:p>
          <a:p>
            <a:pPr>
              <a:buNone/>
            </a:pPr>
            <a:endParaRPr lang="es-MX" dirty="0"/>
          </a:p>
        </p:txBody>
      </p:sp>
      <p:graphicFrame>
        <p:nvGraphicFramePr>
          <p:cNvPr id="47106" name="Object 2"/>
          <p:cNvGraphicFramePr>
            <a:graphicFrameLocks noChangeAspect="1"/>
          </p:cNvGraphicFramePr>
          <p:nvPr/>
        </p:nvGraphicFramePr>
        <p:xfrm>
          <a:off x="1835696" y="5373216"/>
          <a:ext cx="5160963" cy="790575"/>
        </p:xfrm>
        <a:graphic>
          <a:graphicData uri="http://schemas.openxmlformats.org/presentationml/2006/ole">
            <mc:AlternateContent xmlns:mc="http://schemas.openxmlformats.org/markup-compatibility/2006">
              <mc:Choice xmlns:v="urn:schemas-microsoft-com:vml" Requires="v">
                <p:oleObj spid="_x0000_s40972" name="Ecuación" r:id="rId3" imgW="2565360" imgH="393480" progId="Equation.3">
                  <p:embed/>
                </p:oleObj>
              </mc:Choice>
              <mc:Fallback>
                <p:oleObj name="Ecuación" r:id="rId3" imgW="256536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5373216"/>
                        <a:ext cx="5160963" cy="790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0999482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dirty="0" smtClean="0"/>
              <a:t>Mapa curricular</a:t>
            </a:r>
            <a:endParaRPr lang="es-MX" dirty="0"/>
          </a:p>
        </p:txBody>
      </p:sp>
      <p:pic>
        <p:nvPicPr>
          <p:cNvPr id="4403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89000" y="1227138"/>
            <a:ext cx="7531100" cy="5008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5118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20688"/>
            <a:ext cx="8229600" cy="548680"/>
          </a:xfrm>
        </p:spPr>
        <p:txBody>
          <a:bodyPr>
            <a:normAutofit fontScale="90000"/>
          </a:bodyPr>
          <a:lstStyle/>
          <a:p>
            <a:r>
              <a:rPr lang="es-MX" dirty="0" smtClean="0"/>
              <a:t>Solución</a:t>
            </a:r>
            <a:br>
              <a:rPr lang="es-MX" dirty="0" smtClean="0"/>
            </a:br>
            <a:r>
              <a:rPr lang="es-MX" dirty="0" smtClean="0"/>
              <a:t>Caso 3 consumo de 290 </a:t>
            </a:r>
            <a:r>
              <a:rPr lang="es-MX" dirty="0" err="1" smtClean="0"/>
              <a:t>Kwh</a:t>
            </a:r>
            <a:r>
              <a:rPr lang="es-MX" dirty="0" smtClean="0"/>
              <a:t/>
            </a:r>
            <a:br>
              <a:rPr lang="es-MX" dirty="0" smtClean="0"/>
            </a:br>
            <a:r>
              <a:rPr lang="es-MX" dirty="0" smtClean="0"/>
              <a:t> </a:t>
            </a:r>
            <a:endParaRPr lang="es-MX" dirty="0"/>
          </a:p>
        </p:txBody>
      </p:sp>
      <p:sp>
        <p:nvSpPr>
          <p:cNvPr id="3" name="2 Marcador de contenido"/>
          <p:cNvSpPr>
            <a:spLocks noGrp="1"/>
          </p:cNvSpPr>
          <p:nvPr>
            <p:ph idx="1"/>
          </p:nvPr>
        </p:nvSpPr>
        <p:spPr>
          <a:xfrm>
            <a:off x="467544" y="1268760"/>
            <a:ext cx="8229600" cy="4133055"/>
          </a:xfrm>
        </p:spPr>
        <p:txBody>
          <a:bodyPr>
            <a:normAutofit fontScale="85000" lnSpcReduction="20000"/>
          </a:bodyPr>
          <a:lstStyle/>
          <a:p>
            <a:pPr>
              <a:buNone/>
            </a:pPr>
            <a:r>
              <a:rPr lang="es-MX" dirty="0" smtClean="0"/>
              <a:t>Caso 3: Por ser mayor a 280 entra en la categoría 2 y el precio a pagar es:</a:t>
            </a:r>
          </a:p>
          <a:p>
            <a:pPr>
              <a:buNone/>
            </a:pPr>
            <a:r>
              <a:rPr lang="es-MX" dirty="0" smtClean="0"/>
              <a:t>Consumo básico 150 </a:t>
            </a:r>
            <a:r>
              <a:rPr lang="es-MX" dirty="0" err="1" smtClean="0"/>
              <a:t>Kwh</a:t>
            </a:r>
            <a:r>
              <a:rPr lang="es-MX" dirty="0" smtClean="0"/>
              <a:t> </a:t>
            </a:r>
          </a:p>
          <a:p>
            <a:pPr>
              <a:buNone/>
            </a:pPr>
            <a:r>
              <a:rPr lang="es-MX" dirty="0" smtClean="0"/>
              <a:t>                           (150 )(0.721)=108.15</a:t>
            </a:r>
          </a:p>
          <a:p>
            <a:pPr>
              <a:buNone/>
            </a:pPr>
            <a:r>
              <a:rPr lang="es-MX" dirty="0" smtClean="0"/>
              <a:t>Consumo Intermedio 100 </a:t>
            </a:r>
            <a:r>
              <a:rPr lang="es-MX" dirty="0" err="1" smtClean="0"/>
              <a:t>Kwh</a:t>
            </a:r>
            <a:r>
              <a:rPr lang="es-MX" dirty="0" smtClean="0"/>
              <a:t> </a:t>
            </a:r>
          </a:p>
          <a:p>
            <a:pPr>
              <a:buNone/>
            </a:pPr>
            <a:r>
              <a:rPr lang="es-MX" dirty="0" smtClean="0"/>
              <a:t>                           (100 )(1.205)=120.5</a:t>
            </a:r>
          </a:p>
          <a:p>
            <a:pPr>
              <a:buNone/>
            </a:pPr>
            <a:r>
              <a:rPr lang="es-MX" dirty="0" smtClean="0"/>
              <a:t>Consumo excedente 40 </a:t>
            </a:r>
            <a:r>
              <a:rPr lang="es-MX" dirty="0" err="1" smtClean="0"/>
              <a:t>Kwh</a:t>
            </a:r>
            <a:r>
              <a:rPr lang="es-MX" dirty="0" smtClean="0"/>
              <a:t> </a:t>
            </a:r>
          </a:p>
          <a:p>
            <a:pPr>
              <a:buNone/>
            </a:pPr>
            <a:r>
              <a:rPr lang="es-MX" dirty="0" smtClean="0"/>
              <a:t>                           (40 )(2.545)=101.8</a:t>
            </a:r>
          </a:p>
          <a:p>
            <a:pPr>
              <a:buNone/>
            </a:pPr>
            <a:r>
              <a:rPr lang="es-MX" dirty="0" smtClean="0"/>
              <a:t>Costo total =   330.45</a:t>
            </a:r>
          </a:p>
          <a:p>
            <a:pPr>
              <a:buNone/>
            </a:pPr>
            <a:r>
              <a:rPr lang="es-MX" dirty="0" smtClean="0"/>
              <a:t>El Precio promedio es </a:t>
            </a:r>
          </a:p>
          <a:p>
            <a:pPr>
              <a:buNone/>
            </a:pPr>
            <a:endParaRPr lang="es-MX" dirty="0" smtClean="0"/>
          </a:p>
          <a:p>
            <a:pPr>
              <a:buNone/>
            </a:pPr>
            <a:endParaRPr lang="es-MX" dirty="0" smtClean="0"/>
          </a:p>
          <a:p>
            <a:pPr>
              <a:buNone/>
            </a:pPr>
            <a:endParaRPr lang="es-MX" dirty="0"/>
          </a:p>
        </p:txBody>
      </p:sp>
      <p:graphicFrame>
        <p:nvGraphicFramePr>
          <p:cNvPr id="47106" name="Object 2"/>
          <p:cNvGraphicFramePr>
            <a:graphicFrameLocks noChangeAspect="1"/>
          </p:cNvGraphicFramePr>
          <p:nvPr/>
        </p:nvGraphicFramePr>
        <p:xfrm>
          <a:off x="1835150" y="5300663"/>
          <a:ext cx="5110163" cy="790575"/>
        </p:xfrm>
        <a:graphic>
          <a:graphicData uri="http://schemas.openxmlformats.org/presentationml/2006/ole">
            <mc:AlternateContent xmlns:mc="http://schemas.openxmlformats.org/markup-compatibility/2006">
              <mc:Choice xmlns:v="urn:schemas-microsoft-com:vml" Requires="v">
                <p:oleObj spid="_x0000_s41996" name="Ecuación" r:id="rId3" imgW="2539800" imgH="393480" progId="Equation.3">
                  <p:embed/>
                </p:oleObj>
              </mc:Choice>
              <mc:Fallback>
                <p:oleObj name="Ecuación" r:id="rId3" imgW="253980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5300663"/>
                        <a:ext cx="5110163" cy="790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654694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20688"/>
            <a:ext cx="8229600" cy="548680"/>
          </a:xfrm>
        </p:spPr>
        <p:txBody>
          <a:bodyPr>
            <a:normAutofit fontScale="90000"/>
          </a:bodyPr>
          <a:lstStyle/>
          <a:p>
            <a:r>
              <a:rPr lang="es-MX" dirty="0" smtClean="0"/>
              <a:t>Solución</a:t>
            </a:r>
            <a:br>
              <a:rPr lang="es-MX" dirty="0" smtClean="0"/>
            </a:br>
            <a:r>
              <a:rPr lang="es-MX" dirty="0" smtClean="0"/>
              <a:t>Caso 4 consumo de 500 </a:t>
            </a:r>
            <a:r>
              <a:rPr lang="es-MX" dirty="0" err="1" smtClean="0"/>
              <a:t>Kwh</a:t>
            </a:r>
            <a:r>
              <a:rPr lang="es-MX" dirty="0" smtClean="0"/>
              <a:t/>
            </a:r>
            <a:br>
              <a:rPr lang="es-MX" dirty="0" smtClean="0"/>
            </a:br>
            <a:r>
              <a:rPr lang="es-MX" dirty="0" smtClean="0"/>
              <a:t> </a:t>
            </a:r>
            <a:endParaRPr lang="es-MX" dirty="0"/>
          </a:p>
        </p:txBody>
      </p:sp>
      <p:sp>
        <p:nvSpPr>
          <p:cNvPr id="3" name="2 Marcador de contenido"/>
          <p:cNvSpPr>
            <a:spLocks noGrp="1"/>
          </p:cNvSpPr>
          <p:nvPr>
            <p:ph idx="1"/>
          </p:nvPr>
        </p:nvSpPr>
        <p:spPr>
          <a:xfrm>
            <a:off x="467544" y="1268760"/>
            <a:ext cx="8229600" cy="4133055"/>
          </a:xfrm>
        </p:spPr>
        <p:txBody>
          <a:bodyPr>
            <a:normAutofit fontScale="85000" lnSpcReduction="20000"/>
          </a:bodyPr>
          <a:lstStyle/>
          <a:p>
            <a:pPr>
              <a:buNone/>
            </a:pPr>
            <a:r>
              <a:rPr lang="es-MX" dirty="0" smtClean="0"/>
              <a:t>Caso 3: Por ser mayor a 280 entra en la categoría 2 y el precio a pagar es:</a:t>
            </a:r>
          </a:p>
          <a:p>
            <a:pPr>
              <a:buNone/>
            </a:pPr>
            <a:r>
              <a:rPr lang="es-MX" dirty="0" smtClean="0"/>
              <a:t>Consumo básico 150 </a:t>
            </a:r>
            <a:r>
              <a:rPr lang="es-MX" dirty="0" err="1" smtClean="0"/>
              <a:t>Kwh</a:t>
            </a:r>
            <a:r>
              <a:rPr lang="es-MX" dirty="0" smtClean="0"/>
              <a:t> </a:t>
            </a:r>
          </a:p>
          <a:p>
            <a:pPr>
              <a:buNone/>
            </a:pPr>
            <a:r>
              <a:rPr lang="es-MX" dirty="0" smtClean="0"/>
              <a:t>                           (150 )(0.721)=108.15</a:t>
            </a:r>
          </a:p>
          <a:p>
            <a:pPr>
              <a:buNone/>
            </a:pPr>
            <a:r>
              <a:rPr lang="es-MX" dirty="0" smtClean="0"/>
              <a:t>Consumo intermedio 100 </a:t>
            </a:r>
            <a:r>
              <a:rPr lang="es-MX" dirty="0" err="1" smtClean="0"/>
              <a:t>Kwh</a:t>
            </a:r>
            <a:r>
              <a:rPr lang="es-MX" dirty="0" smtClean="0"/>
              <a:t> </a:t>
            </a:r>
          </a:p>
          <a:p>
            <a:pPr>
              <a:buNone/>
            </a:pPr>
            <a:r>
              <a:rPr lang="es-MX" dirty="0" smtClean="0"/>
              <a:t>                           (100 )(1.205)=120.5</a:t>
            </a:r>
          </a:p>
          <a:p>
            <a:pPr>
              <a:buNone/>
            </a:pPr>
            <a:r>
              <a:rPr lang="es-MX" dirty="0" smtClean="0"/>
              <a:t>Consumo Excedente 250 </a:t>
            </a:r>
            <a:r>
              <a:rPr lang="es-MX" dirty="0" err="1" smtClean="0"/>
              <a:t>Kwh</a:t>
            </a:r>
            <a:r>
              <a:rPr lang="es-MX" dirty="0" smtClean="0"/>
              <a:t> </a:t>
            </a:r>
          </a:p>
          <a:p>
            <a:pPr>
              <a:buNone/>
            </a:pPr>
            <a:r>
              <a:rPr lang="es-MX" dirty="0" smtClean="0"/>
              <a:t>                           (250 )(2.545)=636.25</a:t>
            </a:r>
          </a:p>
          <a:p>
            <a:pPr>
              <a:buNone/>
            </a:pPr>
            <a:r>
              <a:rPr lang="es-MX" dirty="0" smtClean="0"/>
              <a:t>Costo total =   864.9</a:t>
            </a:r>
          </a:p>
          <a:p>
            <a:pPr>
              <a:buNone/>
            </a:pPr>
            <a:r>
              <a:rPr lang="es-MX" dirty="0" smtClean="0"/>
              <a:t>El Precio promedio es </a:t>
            </a:r>
          </a:p>
          <a:p>
            <a:pPr>
              <a:buNone/>
            </a:pPr>
            <a:endParaRPr lang="es-MX" dirty="0" smtClean="0"/>
          </a:p>
          <a:p>
            <a:pPr>
              <a:buNone/>
            </a:pPr>
            <a:endParaRPr lang="es-MX" dirty="0" smtClean="0"/>
          </a:p>
          <a:p>
            <a:pPr>
              <a:buNone/>
            </a:pPr>
            <a:endParaRPr lang="es-MX" dirty="0"/>
          </a:p>
        </p:txBody>
      </p:sp>
      <p:graphicFrame>
        <p:nvGraphicFramePr>
          <p:cNvPr id="47106" name="Object 2"/>
          <p:cNvGraphicFramePr>
            <a:graphicFrameLocks noChangeAspect="1"/>
          </p:cNvGraphicFramePr>
          <p:nvPr/>
        </p:nvGraphicFramePr>
        <p:xfrm>
          <a:off x="1835150" y="5300663"/>
          <a:ext cx="5110163" cy="790575"/>
        </p:xfrm>
        <a:graphic>
          <a:graphicData uri="http://schemas.openxmlformats.org/presentationml/2006/ole">
            <mc:AlternateContent xmlns:mc="http://schemas.openxmlformats.org/markup-compatibility/2006">
              <mc:Choice xmlns:v="urn:schemas-microsoft-com:vml" Requires="v">
                <p:oleObj spid="_x0000_s43020" name="Ecuación" r:id="rId3" imgW="2539800" imgH="393480" progId="Equation.3">
                  <p:embed/>
                </p:oleObj>
              </mc:Choice>
              <mc:Fallback>
                <p:oleObj name="Ecuación" r:id="rId3" imgW="253980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5300663"/>
                        <a:ext cx="5110163" cy="790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7686938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20688"/>
            <a:ext cx="8229600" cy="548680"/>
          </a:xfrm>
        </p:spPr>
        <p:txBody>
          <a:bodyPr>
            <a:normAutofit fontScale="90000"/>
          </a:bodyPr>
          <a:lstStyle/>
          <a:p>
            <a:r>
              <a:rPr lang="es-MX" dirty="0" smtClean="0"/>
              <a:t>Solución</a:t>
            </a:r>
            <a:br>
              <a:rPr lang="es-MX" dirty="0" smtClean="0"/>
            </a:br>
            <a:r>
              <a:rPr lang="es-MX" dirty="0" smtClean="0"/>
              <a:t>Caso 5 consumo de 510 </a:t>
            </a:r>
            <a:r>
              <a:rPr lang="es-MX" dirty="0" err="1" smtClean="0"/>
              <a:t>Kwh</a:t>
            </a:r>
            <a:r>
              <a:rPr lang="es-MX" dirty="0" smtClean="0"/>
              <a:t/>
            </a:r>
            <a:br>
              <a:rPr lang="es-MX" dirty="0" smtClean="0"/>
            </a:br>
            <a:r>
              <a:rPr lang="es-MX" dirty="0" smtClean="0"/>
              <a:t> </a:t>
            </a:r>
            <a:endParaRPr lang="es-MX" dirty="0"/>
          </a:p>
        </p:txBody>
      </p:sp>
      <p:sp>
        <p:nvSpPr>
          <p:cNvPr id="3" name="2 Marcador de contenido"/>
          <p:cNvSpPr>
            <a:spLocks noGrp="1"/>
          </p:cNvSpPr>
          <p:nvPr>
            <p:ph idx="1"/>
          </p:nvPr>
        </p:nvSpPr>
        <p:spPr>
          <a:xfrm>
            <a:off x="467544" y="1268760"/>
            <a:ext cx="8229600" cy="4133055"/>
          </a:xfrm>
        </p:spPr>
        <p:txBody>
          <a:bodyPr>
            <a:normAutofit/>
          </a:bodyPr>
          <a:lstStyle/>
          <a:p>
            <a:pPr>
              <a:buNone/>
            </a:pPr>
            <a:r>
              <a:rPr lang="es-MX" dirty="0" smtClean="0"/>
              <a:t>Caso 3: Por ser mayor a 500 </a:t>
            </a:r>
            <a:r>
              <a:rPr lang="es-MX" dirty="0" err="1" smtClean="0"/>
              <a:t>kwh</a:t>
            </a:r>
            <a:r>
              <a:rPr lang="es-MX" dirty="0" smtClean="0"/>
              <a:t> entra en la categoría </a:t>
            </a:r>
            <a:r>
              <a:rPr lang="es-MX" dirty="0" err="1" smtClean="0"/>
              <a:t>dac</a:t>
            </a:r>
            <a:r>
              <a:rPr lang="es-MX" dirty="0" smtClean="0"/>
              <a:t> y el precio a pagar es:</a:t>
            </a:r>
          </a:p>
          <a:p>
            <a:pPr>
              <a:buNone/>
            </a:pPr>
            <a:r>
              <a:rPr lang="es-MX" dirty="0" smtClean="0"/>
              <a:t>                           Costo total = (510 )(3.81)=1943.1</a:t>
            </a:r>
          </a:p>
          <a:p>
            <a:pPr>
              <a:buNone/>
            </a:pPr>
            <a:r>
              <a:rPr lang="es-MX" dirty="0" smtClean="0"/>
              <a:t>Como se sabe de los datos el precio promedio es de 3.81 pesos por </a:t>
            </a:r>
            <a:r>
              <a:rPr lang="es-MX" dirty="0" err="1" smtClean="0"/>
              <a:t>Kwh</a:t>
            </a:r>
            <a:endParaRPr lang="es-MX" dirty="0" smtClean="0"/>
          </a:p>
          <a:p>
            <a:pPr>
              <a:buNone/>
            </a:pPr>
            <a:endParaRPr lang="es-MX" dirty="0" smtClean="0"/>
          </a:p>
          <a:p>
            <a:pPr>
              <a:buNone/>
            </a:pPr>
            <a:endParaRPr lang="es-MX" dirty="0" smtClean="0"/>
          </a:p>
          <a:p>
            <a:pPr>
              <a:buNone/>
            </a:pPr>
            <a:endParaRPr lang="es-MX" dirty="0"/>
          </a:p>
        </p:txBody>
      </p:sp>
    </p:spTree>
    <p:extLst>
      <p:ext uri="{BB962C8B-B14F-4D97-AF65-F5344CB8AC3E}">
        <p14:creationId xmlns:p14="http://schemas.microsoft.com/office/powerpoint/2010/main" val="8379151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rmAutofit fontScale="90000"/>
          </a:bodyPr>
          <a:lstStyle/>
          <a:p>
            <a:r>
              <a:rPr lang="es-MX" dirty="0" smtClean="0"/>
              <a:t>Resumen </a:t>
            </a:r>
            <a:endParaRPr lang="es-MX" dirty="0"/>
          </a:p>
        </p:txBody>
      </p:sp>
      <p:sp>
        <p:nvSpPr>
          <p:cNvPr id="3" name="2 Marcador de contenido"/>
          <p:cNvSpPr>
            <a:spLocks noGrp="1"/>
          </p:cNvSpPr>
          <p:nvPr>
            <p:ph idx="1"/>
          </p:nvPr>
        </p:nvSpPr>
        <p:spPr>
          <a:xfrm>
            <a:off x="395536" y="1268760"/>
            <a:ext cx="8229600" cy="4032448"/>
          </a:xfrm>
        </p:spPr>
        <p:txBody>
          <a:bodyPr>
            <a:normAutofit/>
          </a:bodyPr>
          <a:lstStyle/>
          <a:p>
            <a:r>
              <a:rPr lang="es-MX" dirty="0" smtClean="0"/>
              <a:t>Caso 1:  125 </a:t>
            </a:r>
            <a:r>
              <a:rPr lang="es-MX" dirty="0" err="1" smtClean="0"/>
              <a:t>Kwh</a:t>
            </a:r>
            <a:r>
              <a:rPr lang="es-MX" dirty="0" smtClean="0"/>
              <a:t>    </a:t>
            </a:r>
            <a:r>
              <a:rPr lang="es-MX" dirty="0" err="1" smtClean="0"/>
              <a:t>pp</a:t>
            </a:r>
            <a:r>
              <a:rPr lang="es-MX" dirty="0" smtClean="0"/>
              <a:t>=0.721    </a:t>
            </a:r>
            <a:r>
              <a:rPr lang="es-MX" dirty="0" err="1" smtClean="0"/>
              <a:t>pf</a:t>
            </a:r>
            <a:r>
              <a:rPr lang="es-MX" dirty="0" smtClean="0"/>
              <a:t>=90.125</a:t>
            </a:r>
          </a:p>
          <a:p>
            <a:r>
              <a:rPr lang="es-MX" dirty="0" smtClean="0"/>
              <a:t>Caso 2:  270 </a:t>
            </a:r>
            <a:r>
              <a:rPr lang="es-MX" dirty="0" err="1" smtClean="0"/>
              <a:t>Kwh</a:t>
            </a:r>
            <a:r>
              <a:rPr lang="es-MX" dirty="0" smtClean="0"/>
              <a:t>    </a:t>
            </a:r>
            <a:r>
              <a:rPr lang="es-MX" dirty="0" err="1" smtClean="0"/>
              <a:t>pp</a:t>
            </a:r>
            <a:r>
              <a:rPr lang="es-MX" dirty="0" smtClean="0"/>
              <a:t>=0.787    </a:t>
            </a:r>
            <a:r>
              <a:rPr lang="es-MX" dirty="0" err="1" smtClean="0"/>
              <a:t>pf</a:t>
            </a:r>
            <a:r>
              <a:rPr lang="es-MX" dirty="0" smtClean="0"/>
              <a:t>=212.55</a:t>
            </a:r>
          </a:p>
          <a:p>
            <a:r>
              <a:rPr lang="es-MX" dirty="0" smtClean="0"/>
              <a:t>Caso 3:  290 </a:t>
            </a:r>
            <a:r>
              <a:rPr lang="es-MX" dirty="0" err="1" smtClean="0"/>
              <a:t>Kwh</a:t>
            </a:r>
            <a:r>
              <a:rPr lang="es-MX" dirty="0" smtClean="0"/>
              <a:t>    </a:t>
            </a:r>
            <a:r>
              <a:rPr lang="es-MX" dirty="0" err="1" smtClean="0"/>
              <a:t>pp</a:t>
            </a:r>
            <a:r>
              <a:rPr lang="es-MX" dirty="0" smtClean="0"/>
              <a:t>=1.139    </a:t>
            </a:r>
            <a:r>
              <a:rPr lang="es-MX" dirty="0" err="1" smtClean="0"/>
              <a:t>pf</a:t>
            </a:r>
            <a:r>
              <a:rPr lang="es-MX" dirty="0" smtClean="0"/>
              <a:t>=330.45</a:t>
            </a:r>
          </a:p>
          <a:p>
            <a:r>
              <a:rPr lang="es-MX" dirty="0" smtClean="0"/>
              <a:t>Caso 4:  500 </a:t>
            </a:r>
            <a:r>
              <a:rPr lang="es-MX" dirty="0" err="1" smtClean="0"/>
              <a:t>Kwh</a:t>
            </a:r>
            <a:r>
              <a:rPr lang="es-MX" dirty="0" smtClean="0"/>
              <a:t>    </a:t>
            </a:r>
            <a:r>
              <a:rPr lang="es-MX" dirty="0" err="1" smtClean="0"/>
              <a:t>pp</a:t>
            </a:r>
            <a:r>
              <a:rPr lang="es-MX" dirty="0" smtClean="0"/>
              <a:t>= 1.798   </a:t>
            </a:r>
            <a:r>
              <a:rPr lang="es-MX" dirty="0" err="1" smtClean="0"/>
              <a:t>pf</a:t>
            </a:r>
            <a:r>
              <a:rPr lang="es-MX" dirty="0" smtClean="0"/>
              <a:t>=864.9</a:t>
            </a:r>
          </a:p>
          <a:p>
            <a:r>
              <a:rPr lang="es-MX" dirty="0" smtClean="0"/>
              <a:t>Caso 5   510 </a:t>
            </a:r>
            <a:r>
              <a:rPr lang="es-MX" dirty="0" err="1" smtClean="0"/>
              <a:t>Kwh</a:t>
            </a:r>
            <a:r>
              <a:rPr lang="es-MX" dirty="0" smtClean="0"/>
              <a:t>    </a:t>
            </a:r>
            <a:r>
              <a:rPr lang="es-MX" dirty="0" err="1" smtClean="0"/>
              <a:t>pp</a:t>
            </a:r>
            <a:r>
              <a:rPr lang="es-MX" dirty="0" smtClean="0"/>
              <a:t>=3.81      </a:t>
            </a:r>
            <a:r>
              <a:rPr lang="es-MX" dirty="0" err="1" smtClean="0"/>
              <a:t>pf</a:t>
            </a:r>
            <a:r>
              <a:rPr lang="es-MX" dirty="0" smtClean="0"/>
              <a:t>=1943.1</a:t>
            </a:r>
            <a:endParaRPr lang="es-MX" dirty="0"/>
          </a:p>
        </p:txBody>
      </p:sp>
    </p:spTree>
    <p:extLst>
      <p:ext uri="{BB962C8B-B14F-4D97-AF65-F5344CB8AC3E}">
        <p14:creationId xmlns:p14="http://schemas.microsoft.com/office/powerpoint/2010/main" val="12326581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0"/>
            <a:ext cx="8229600" cy="1143000"/>
          </a:xfrm>
        </p:spPr>
        <p:txBody>
          <a:bodyPr/>
          <a:lstStyle/>
          <a:p>
            <a:r>
              <a:rPr lang="es-MX" dirty="0" smtClean="0"/>
              <a:t>Ejercicio</a:t>
            </a:r>
            <a:endParaRPr lang="es-MX" dirty="0"/>
          </a:p>
        </p:txBody>
      </p:sp>
      <p:sp>
        <p:nvSpPr>
          <p:cNvPr id="3" name="2 Marcador de contenido"/>
          <p:cNvSpPr>
            <a:spLocks noGrp="1"/>
          </p:cNvSpPr>
          <p:nvPr>
            <p:ph idx="1"/>
          </p:nvPr>
        </p:nvSpPr>
        <p:spPr>
          <a:xfrm>
            <a:off x="457200" y="1268760"/>
            <a:ext cx="8229600" cy="4857403"/>
          </a:xfrm>
        </p:spPr>
        <p:txBody>
          <a:bodyPr>
            <a:normAutofit fontScale="92500" lnSpcReduction="10000"/>
          </a:bodyPr>
          <a:lstStyle/>
          <a:p>
            <a:r>
              <a:rPr lang="es-MX" dirty="0" smtClean="0"/>
              <a:t>Un despacho consume 320 </a:t>
            </a:r>
            <a:r>
              <a:rPr lang="es-MX" dirty="0" err="1" smtClean="0"/>
              <a:t>kwh</a:t>
            </a:r>
            <a:r>
              <a:rPr lang="es-MX" dirty="0" smtClean="0"/>
              <a:t> al bimestre</a:t>
            </a:r>
          </a:p>
          <a:p>
            <a:r>
              <a:rPr lang="es-MX" dirty="0" smtClean="0"/>
              <a:t>a)calcule el consumo cobrado por CFE si su vivienda se encuentra en la zona geográfica 1</a:t>
            </a:r>
          </a:p>
          <a:p>
            <a:r>
              <a:rPr lang="es-MX" dirty="0" smtClean="0"/>
              <a:t>b) si el 40 porciento se consume en luminarias de 100 w cual es el ahorro  en </a:t>
            </a:r>
            <a:r>
              <a:rPr lang="es-MX" dirty="0" err="1" smtClean="0"/>
              <a:t>kwh</a:t>
            </a:r>
            <a:r>
              <a:rPr lang="es-MX" dirty="0" smtClean="0"/>
              <a:t> de energía si  cambia sus lámparas por lámparas de 25 w|</a:t>
            </a:r>
          </a:p>
          <a:p>
            <a:r>
              <a:rPr lang="es-MX" dirty="0" smtClean="0"/>
              <a:t>c)calcula la nueva tarifa </a:t>
            </a:r>
          </a:p>
          <a:p>
            <a:r>
              <a:rPr lang="es-MX" dirty="0" smtClean="0"/>
              <a:t>d)El tiempo de recuperación de la inversión si es necesario cambiar  10 focos de 125 pesos cada uno</a:t>
            </a:r>
            <a:endParaRPr lang="es-MX" dirty="0"/>
          </a:p>
        </p:txBody>
      </p:sp>
      <p:pic>
        <p:nvPicPr>
          <p:cNvPr id="4" name="Picture 3" descr="C:\Users\usuario\AppData\Local\Microsoft\Windows\Temporary Internet Files\Content.IE5\5LN7LZJ5\MC900312512[1].wmf"/>
          <p:cNvPicPr>
            <a:picLocks noChangeAspect="1" noChangeArrowheads="1"/>
          </p:cNvPicPr>
          <p:nvPr/>
        </p:nvPicPr>
        <p:blipFill>
          <a:blip r:embed="rId2" cstate="print"/>
          <a:srcRect/>
          <a:stretch>
            <a:fillRect/>
          </a:stretch>
        </p:blipFill>
        <p:spPr bwMode="auto">
          <a:xfrm>
            <a:off x="683568" y="188510"/>
            <a:ext cx="1044971" cy="1152258"/>
          </a:xfrm>
          <a:prstGeom prst="rect">
            <a:avLst/>
          </a:prstGeom>
          <a:noFill/>
        </p:spPr>
      </p:pic>
    </p:spTree>
    <p:extLst>
      <p:ext uri="{BB962C8B-B14F-4D97-AF65-F5344CB8AC3E}">
        <p14:creationId xmlns:p14="http://schemas.microsoft.com/office/powerpoint/2010/main" val="40750490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20688"/>
            <a:ext cx="8229600" cy="548680"/>
          </a:xfrm>
        </p:spPr>
        <p:txBody>
          <a:bodyPr>
            <a:normAutofit fontScale="90000"/>
          </a:bodyPr>
          <a:lstStyle/>
          <a:p>
            <a:r>
              <a:rPr lang="es-MX" dirty="0" smtClean="0"/>
              <a:t>Solución</a:t>
            </a:r>
            <a:br>
              <a:rPr lang="es-MX" dirty="0" smtClean="0"/>
            </a:br>
            <a:r>
              <a:rPr lang="es-MX" dirty="0" smtClean="0"/>
              <a:t>a) consumo de 320 </a:t>
            </a:r>
            <a:r>
              <a:rPr lang="es-MX" dirty="0" err="1" smtClean="0"/>
              <a:t>Kwh</a:t>
            </a:r>
            <a:r>
              <a:rPr lang="es-MX" dirty="0" smtClean="0"/>
              <a:t/>
            </a:r>
            <a:br>
              <a:rPr lang="es-MX" dirty="0" smtClean="0"/>
            </a:br>
            <a:r>
              <a:rPr lang="es-MX" dirty="0" smtClean="0"/>
              <a:t> </a:t>
            </a:r>
            <a:endParaRPr lang="es-MX" dirty="0"/>
          </a:p>
        </p:txBody>
      </p:sp>
      <p:sp>
        <p:nvSpPr>
          <p:cNvPr id="3" name="2 Marcador de contenido"/>
          <p:cNvSpPr>
            <a:spLocks noGrp="1"/>
          </p:cNvSpPr>
          <p:nvPr>
            <p:ph idx="1"/>
          </p:nvPr>
        </p:nvSpPr>
        <p:spPr>
          <a:xfrm>
            <a:off x="467544" y="1268760"/>
            <a:ext cx="8229600" cy="4133055"/>
          </a:xfrm>
        </p:spPr>
        <p:txBody>
          <a:bodyPr>
            <a:normAutofit fontScale="92500" lnSpcReduction="20000"/>
          </a:bodyPr>
          <a:lstStyle/>
          <a:p>
            <a:pPr>
              <a:buNone/>
            </a:pPr>
            <a:r>
              <a:rPr lang="es-MX" dirty="0" smtClean="0"/>
              <a:t>Caso 3: Por ser mayor a 280 entra en la categoría 2 y el precio a pagar es:</a:t>
            </a:r>
          </a:p>
          <a:p>
            <a:pPr>
              <a:buNone/>
            </a:pPr>
            <a:r>
              <a:rPr lang="es-MX" dirty="0" smtClean="0"/>
              <a:t>Consumo básico 150 </a:t>
            </a:r>
            <a:r>
              <a:rPr lang="es-MX" dirty="0" err="1" smtClean="0"/>
              <a:t>Kwh</a:t>
            </a:r>
            <a:r>
              <a:rPr lang="es-MX" dirty="0" smtClean="0"/>
              <a:t> </a:t>
            </a:r>
          </a:p>
          <a:p>
            <a:pPr>
              <a:buNone/>
            </a:pPr>
            <a:r>
              <a:rPr lang="es-MX" dirty="0" smtClean="0"/>
              <a:t>                           (150 )(0.721)=108.15</a:t>
            </a:r>
          </a:p>
          <a:p>
            <a:pPr>
              <a:buNone/>
            </a:pPr>
            <a:r>
              <a:rPr lang="es-MX" dirty="0" smtClean="0"/>
              <a:t>Consumo Intermedio 100 </a:t>
            </a:r>
            <a:r>
              <a:rPr lang="es-MX" dirty="0" err="1" smtClean="0"/>
              <a:t>Kwh</a:t>
            </a:r>
            <a:r>
              <a:rPr lang="es-MX" dirty="0" smtClean="0"/>
              <a:t> </a:t>
            </a:r>
          </a:p>
          <a:p>
            <a:pPr>
              <a:buNone/>
            </a:pPr>
            <a:r>
              <a:rPr lang="es-MX" dirty="0" smtClean="0"/>
              <a:t>                           (100 )(1.205)=120.5</a:t>
            </a:r>
          </a:p>
          <a:p>
            <a:pPr>
              <a:buNone/>
            </a:pPr>
            <a:r>
              <a:rPr lang="es-MX" dirty="0" smtClean="0"/>
              <a:t>Consumo excedente 70 </a:t>
            </a:r>
            <a:r>
              <a:rPr lang="es-MX" dirty="0" err="1" smtClean="0"/>
              <a:t>Kwh</a:t>
            </a:r>
            <a:r>
              <a:rPr lang="es-MX" dirty="0" smtClean="0"/>
              <a:t> </a:t>
            </a:r>
          </a:p>
          <a:p>
            <a:pPr>
              <a:buNone/>
            </a:pPr>
            <a:r>
              <a:rPr lang="es-MX" dirty="0" smtClean="0"/>
              <a:t>                           (70 )(2.545)=178.15</a:t>
            </a:r>
          </a:p>
          <a:p>
            <a:pPr>
              <a:buNone/>
            </a:pPr>
            <a:r>
              <a:rPr lang="es-MX" dirty="0" smtClean="0"/>
              <a:t>Costo total =   406.8</a:t>
            </a:r>
          </a:p>
          <a:p>
            <a:pPr>
              <a:buNone/>
            </a:pPr>
            <a:endParaRPr lang="es-MX" dirty="0" smtClean="0"/>
          </a:p>
          <a:p>
            <a:pPr>
              <a:buNone/>
            </a:pPr>
            <a:endParaRPr lang="es-MX" dirty="0" smtClean="0"/>
          </a:p>
          <a:p>
            <a:pPr>
              <a:buNone/>
            </a:pPr>
            <a:endParaRPr lang="es-MX" dirty="0" smtClean="0"/>
          </a:p>
          <a:p>
            <a:pPr>
              <a:buNone/>
            </a:pPr>
            <a:endParaRPr lang="es-MX" dirty="0"/>
          </a:p>
        </p:txBody>
      </p:sp>
    </p:spTree>
    <p:extLst>
      <p:ext uri="{BB962C8B-B14F-4D97-AF65-F5344CB8AC3E}">
        <p14:creationId xmlns:p14="http://schemas.microsoft.com/office/powerpoint/2010/main" val="20240019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20688"/>
            <a:ext cx="8229600" cy="548680"/>
          </a:xfrm>
        </p:spPr>
        <p:txBody>
          <a:bodyPr>
            <a:normAutofit fontScale="90000"/>
          </a:bodyPr>
          <a:lstStyle/>
          <a:p>
            <a:r>
              <a:rPr lang="es-MX" dirty="0" smtClean="0"/>
              <a:t>Solución</a:t>
            </a:r>
            <a:br>
              <a:rPr lang="es-MX" dirty="0" smtClean="0"/>
            </a:br>
            <a:r>
              <a:rPr lang="es-MX" dirty="0" smtClean="0"/>
              <a:t>b) Ahorro del cambio de luminarias </a:t>
            </a:r>
            <a:br>
              <a:rPr lang="es-MX" dirty="0" smtClean="0"/>
            </a:br>
            <a:r>
              <a:rPr lang="es-MX" dirty="0" smtClean="0"/>
              <a:t> </a:t>
            </a:r>
            <a:endParaRPr lang="es-MX" dirty="0"/>
          </a:p>
        </p:txBody>
      </p:sp>
      <p:sp>
        <p:nvSpPr>
          <p:cNvPr id="3" name="2 Marcador de contenido"/>
          <p:cNvSpPr>
            <a:spLocks noGrp="1"/>
          </p:cNvSpPr>
          <p:nvPr>
            <p:ph idx="1"/>
          </p:nvPr>
        </p:nvSpPr>
        <p:spPr>
          <a:xfrm>
            <a:off x="467544" y="1268760"/>
            <a:ext cx="8229600" cy="4133055"/>
          </a:xfrm>
        </p:spPr>
        <p:txBody>
          <a:bodyPr>
            <a:normAutofit/>
          </a:bodyPr>
          <a:lstStyle/>
          <a:p>
            <a:pPr>
              <a:buNone/>
            </a:pPr>
            <a:r>
              <a:rPr lang="es-MX" dirty="0" smtClean="0"/>
              <a:t>El 40% de la energía es (320 </a:t>
            </a:r>
            <a:r>
              <a:rPr lang="es-MX" dirty="0" err="1" smtClean="0"/>
              <a:t>kWh</a:t>
            </a:r>
            <a:r>
              <a:rPr lang="es-MX" dirty="0" smtClean="0"/>
              <a:t>)(0.4)=128 </a:t>
            </a:r>
            <a:r>
              <a:rPr lang="es-MX" dirty="0" err="1" smtClean="0"/>
              <a:t>kwh</a:t>
            </a:r>
            <a:endParaRPr lang="es-MX" dirty="0" smtClean="0"/>
          </a:p>
          <a:p>
            <a:pPr>
              <a:buNone/>
            </a:pPr>
            <a:endParaRPr lang="es-MX" dirty="0" smtClean="0"/>
          </a:p>
          <a:p>
            <a:pPr>
              <a:buNone/>
            </a:pPr>
            <a:r>
              <a:rPr lang="es-MX" dirty="0" smtClean="0"/>
              <a:t>Al pasar de lámparas de 100 W a lámparas de 25 W se ahorraran  </a:t>
            </a:r>
          </a:p>
          <a:p>
            <a:pPr>
              <a:buNone/>
            </a:pPr>
            <a:r>
              <a:rPr lang="es-MX" dirty="0" smtClean="0"/>
              <a:t>(128 </a:t>
            </a:r>
            <a:r>
              <a:rPr lang="es-MX" dirty="0" err="1" smtClean="0"/>
              <a:t>Kwh</a:t>
            </a:r>
            <a:r>
              <a:rPr lang="es-MX" dirty="0" smtClean="0"/>
              <a:t>)(0.75)=96 </a:t>
            </a:r>
            <a:r>
              <a:rPr lang="es-MX" dirty="0" err="1" smtClean="0"/>
              <a:t>Kwh</a:t>
            </a:r>
            <a:endParaRPr lang="es-MX" dirty="0" smtClean="0"/>
          </a:p>
          <a:p>
            <a:pPr>
              <a:buNone/>
            </a:pPr>
            <a:r>
              <a:rPr lang="es-MX" dirty="0" smtClean="0"/>
              <a:t>por lo que la nueva tarifa será de  </a:t>
            </a:r>
          </a:p>
          <a:p>
            <a:pPr>
              <a:buNone/>
            </a:pPr>
            <a:r>
              <a:rPr lang="es-MX" dirty="0" smtClean="0"/>
              <a:t>(320 </a:t>
            </a:r>
            <a:r>
              <a:rPr lang="es-MX" dirty="0" err="1" smtClean="0"/>
              <a:t>kWh</a:t>
            </a:r>
            <a:r>
              <a:rPr lang="es-MX" dirty="0" smtClean="0"/>
              <a:t> - </a:t>
            </a:r>
            <a:r>
              <a:rPr lang="es-MX" dirty="0" err="1" smtClean="0"/>
              <a:t>96kWh</a:t>
            </a:r>
            <a:r>
              <a:rPr lang="es-MX" dirty="0" smtClean="0"/>
              <a:t>)=</a:t>
            </a:r>
            <a:r>
              <a:rPr lang="es-MX" dirty="0" err="1" smtClean="0"/>
              <a:t>224kWh</a:t>
            </a:r>
            <a:endParaRPr lang="es-MX" dirty="0" smtClean="0"/>
          </a:p>
          <a:p>
            <a:pPr>
              <a:buNone/>
            </a:pPr>
            <a:endParaRPr lang="es-MX" dirty="0" smtClean="0"/>
          </a:p>
          <a:p>
            <a:pPr>
              <a:buNone/>
            </a:pPr>
            <a:endParaRPr lang="es-MX" dirty="0" smtClean="0"/>
          </a:p>
          <a:p>
            <a:pPr>
              <a:buNone/>
            </a:pPr>
            <a:endParaRPr lang="es-MX" dirty="0" smtClean="0"/>
          </a:p>
          <a:p>
            <a:pPr>
              <a:buNone/>
            </a:pPr>
            <a:endParaRPr lang="es-MX" dirty="0" smtClean="0"/>
          </a:p>
          <a:p>
            <a:pPr>
              <a:buNone/>
            </a:pPr>
            <a:endParaRPr lang="es-MX" dirty="0" smtClean="0"/>
          </a:p>
          <a:p>
            <a:pPr>
              <a:buNone/>
            </a:pPr>
            <a:endParaRPr lang="es-MX" dirty="0"/>
          </a:p>
        </p:txBody>
      </p:sp>
    </p:spTree>
    <p:extLst>
      <p:ext uri="{BB962C8B-B14F-4D97-AF65-F5344CB8AC3E}">
        <p14:creationId xmlns:p14="http://schemas.microsoft.com/office/powerpoint/2010/main" val="31841941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229600" cy="836712"/>
          </a:xfrm>
        </p:spPr>
        <p:txBody>
          <a:bodyPr>
            <a:normAutofit fontScale="90000"/>
          </a:bodyPr>
          <a:lstStyle/>
          <a:p>
            <a:r>
              <a:rPr lang="es-MX" dirty="0" smtClean="0"/>
              <a:t>Solución</a:t>
            </a:r>
            <a:br>
              <a:rPr lang="es-MX" dirty="0" smtClean="0"/>
            </a:br>
            <a:r>
              <a:rPr lang="es-MX" dirty="0" smtClean="0"/>
              <a:t>c) consumo en pesos de 224 </a:t>
            </a:r>
            <a:r>
              <a:rPr lang="es-MX" dirty="0" err="1" smtClean="0"/>
              <a:t>Kwh</a:t>
            </a:r>
            <a:r>
              <a:rPr lang="es-MX" dirty="0" smtClean="0"/>
              <a:t/>
            </a:r>
            <a:br>
              <a:rPr lang="es-MX" dirty="0" smtClean="0"/>
            </a:br>
            <a:r>
              <a:rPr lang="es-MX" dirty="0" smtClean="0"/>
              <a:t> </a:t>
            </a:r>
            <a:endParaRPr lang="es-MX" dirty="0"/>
          </a:p>
        </p:txBody>
      </p:sp>
      <p:sp>
        <p:nvSpPr>
          <p:cNvPr id="3" name="2 Marcador de contenido"/>
          <p:cNvSpPr>
            <a:spLocks noGrp="1"/>
          </p:cNvSpPr>
          <p:nvPr>
            <p:ph idx="1"/>
          </p:nvPr>
        </p:nvSpPr>
        <p:spPr>
          <a:xfrm>
            <a:off x="467544" y="1268760"/>
            <a:ext cx="8229600" cy="4464496"/>
          </a:xfrm>
        </p:spPr>
        <p:txBody>
          <a:bodyPr>
            <a:normAutofit/>
          </a:bodyPr>
          <a:lstStyle/>
          <a:p>
            <a:pPr>
              <a:buNone/>
            </a:pPr>
            <a:r>
              <a:rPr lang="es-MX" dirty="0" smtClean="0"/>
              <a:t>Caso 2: Por ser menor a 280 entra en la categoría 1 y el precio a pagar es:</a:t>
            </a:r>
          </a:p>
          <a:p>
            <a:pPr>
              <a:buNone/>
            </a:pPr>
            <a:r>
              <a:rPr lang="es-MX" dirty="0" smtClean="0"/>
              <a:t>Consumo básico menor a 150 </a:t>
            </a:r>
            <a:r>
              <a:rPr lang="es-MX" dirty="0" err="1" smtClean="0"/>
              <a:t>Kwh</a:t>
            </a:r>
            <a:r>
              <a:rPr lang="es-MX" dirty="0" smtClean="0"/>
              <a:t> </a:t>
            </a:r>
          </a:p>
          <a:p>
            <a:pPr>
              <a:buNone/>
            </a:pPr>
            <a:r>
              <a:rPr lang="es-MX" dirty="0" smtClean="0"/>
              <a:t>                           (150 )(0.721)=108.15</a:t>
            </a:r>
          </a:p>
          <a:p>
            <a:pPr>
              <a:buNone/>
            </a:pPr>
            <a:r>
              <a:rPr lang="es-MX" dirty="0" smtClean="0"/>
              <a:t>Consumo intermedio 74 </a:t>
            </a:r>
            <a:r>
              <a:rPr lang="es-MX" dirty="0" err="1" smtClean="0"/>
              <a:t>Kwh</a:t>
            </a:r>
            <a:r>
              <a:rPr lang="es-MX" dirty="0" smtClean="0"/>
              <a:t> </a:t>
            </a:r>
          </a:p>
          <a:p>
            <a:pPr>
              <a:buNone/>
            </a:pPr>
            <a:r>
              <a:rPr lang="es-MX" dirty="0" smtClean="0"/>
              <a:t>                           (74 )(0.870)=64.38</a:t>
            </a:r>
          </a:p>
          <a:p>
            <a:pPr>
              <a:buNone/>
            </a:pPr>
            <a:r>
              <a:rPr lang="es-MX" dirty="0" smtClean="0"/>
              <a:t>Costo total =   172.53</a:t>
            </a:r>
          </a:p>
          <a:p>
            <a:pPr>
              <a:buNone/>
            </a:pPr>
            <a:endParaRPr lang="es-MX" dirty="0" smtClean="0"/>
          </a:p>
          <a:p>
            <a:pPr>
              <a:buNone/>
            </a:pPr>
            <a:endParaRPr lang="es-MX" dirty="0" smtClean="0"/>
          </a:p>
          <a:p>
            <a:pPr>
              <a:buNone/>
            </a:pPr>
            <a:endParaRPr lang="es-MX" dirty="0"/>
          </a:p>
        </p:txBody>
      </p:sp>
    </p:spTree>
    <p:extLst>
      <p:ext uri="{BB962C8B-B14F-4D97-AF65-F5344CB8AC3E}">
        <p14:creationId xmlns:p14="http://schemas.microsoft.com/office/powerpoint/2010/main" val="10170393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229600" cy="836712"/>
          </a:xfrm>
        </p:spPr>
        <p:txBody>
          <a:bodyPr>
            <a:normAutofit fontScale="90000"/>
          </a:bodyPr>
          <a:lstStyle/>
          <a:p>
            <a:r>
              <a:rPr lang="es-MX" dirty="0" smtClean="0"/>
              <a:t>Solución</a:t>
            </a:r>
            <a:br>
              <a:rPr lang="es-MX" dirty="0" smtClean="0"/>
            </a:br>
            <a:r>
              <a:rPr lang="es-MX" dirty="0" smtClean="0"/>
              <a:t>d) Tiempo de amortización </a:t>
            </a:r>
            <a:br>
              <a:rPr lang="es-MX" dirty="0" smtClean="0"/>
            </a:br>
            <a:r>
              <a:rPr lang="es-MX" dirty="0" smtClean="0"/>
              <a:t> </a:t>
            </a:r>
            <a:endParaRPr lang="es-MX" dirty="0"/>
          </a:p>
        </p:txBody>
      </p:sp>
      <p:sp>
        <p:nvSpPr>
          <p:cNvPr id="3" name="2 Marcador de contenido"/>
          <p:cNvSpPr>
            <a:spLocks noGrp="1"/>
          </p:cNvSpPr>
          <p:nvPr>
            <p:ph idx="1"/>
          </p:nvPr>
        </p:nvSpPr>
        <p:spPr>
          <a:xfrm>
            <a:off x="467544" y="1268760"/>
            <a:ext cx="8229600" cy="4464496"/>
          </a:xfrm>
        </p:spPr>
        <p:txBody>
          <a:bodyPr>
            <a:normAutofit lnSpcReduction="10000"/>
          </a:bodyPr>
          <a:lstStyle/>
          <a:p>
            <a:pPr>
              <a:buNone/>
            </a:pPr>
            <a:r>
              <a:rPr lang="es-MX" dirty="0" smtClean="0"/>
              <a:t>-El ahorro en pesos al Bimestre es de </a:t>
            </a:r>
          </a:p>
          <a:p>
            <a:pPr>
              <a:buNone/>
            </a:pPr>
            <a:r>
              <a:rPr lang="es-MX" dirty="0" smtClean="0"/>
              <a:t>406.8-172.53=234.25</a:t>
            </a:r>
          </a:p>
          <a:p>
            <a:pPr>
              <a:buNone/>
            </a:pPr>
            <a:r>
              <a:rPr lang="es-MX" dirty="0" smtClean="0"/>
              <a:t>-El Costo de implementar el sistema es de </a:t>
            </a:r>
          </a:p>
          <a:p>
            <a:pPr>
              <a:buNone/>
            </a:pPr>
            <a:r>
              <a:rPr lang="es-MX" dirty="0" smtClean="0"/>
              <a:t>   (10 focos)*(125)=1250 pesos </a:t>
            </a:r>
          </a:p>
          <a:p>
            <a:pPr>
              <a:buNone/>
            </a:pPr>
            <a:r>
              <a:rPr lang="es-MX" dirty="0" smtClean="0"/>
              <a:t>Por lo que el tiempo de amortización es de </a:t>
            </a:r>
          </a:p>
          <a:p>
            <a:pPr>
              <a:buNone/>
            </a:pPr>
            <a:r>
              <a:rPr lang="es-MX" dirty="0" smtClean="0"/>
              <a:t>           5.33 bimestres</a:t>
            </a:r>
          </a:p>
          <a:p>
            <a:pPr>
              <a:buNone/>
            </a:pPr>
            <a:r>
              <a:rPr lang="es-MX" dirty="0" smtClean="0"/>
              <a:t>¿Según los resultados consideras conveniente implementar las lámparas ahorradoras?</a:t>
            </a:r>
          </a:p>
          <a:p>
            <a:pPr>
              <a:buNone/>
            </a:pPr>
            <a:endParaRPr lang="es-MX" dirty="0" smtClean="0"/>
          </a:p>
          <a:p>
            <a:pPr>
              <a:buNone/>
            </a:pPr>
            <a:endParaRPr lang="es-MX" dirty="0"/>
          </a:p>
        </p:txBody>
      </p:sp>
    </p:spTree>
    <p:extLst>
      <p:ext uri="{BB962C8B-B14F-4D97-AF65-F5344CB8AC3E}">
        <p14:creationId xmlns:p14="http://schemas.microsoft.com/office/powerpoint/2010/main" val="39357464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0"/>
            <a:ext cx="8229600" cy="1143000"/>
          </a:xfrm>
        </p:spPr>
        <p:txBody>
          <a:bodyPr/>
          <a:lstStyle/>
          <a:p>
            <a:r>
              <a:rPr lang="es-MX" dirty="0" smtClean="0"/>
              <a:t>Ejercicio</a:t>
            </a:r>
            <a:endParaRPr lang="es-MX" dirty="0"/>
          </a:p>
        </p:txBody>
      </p:sp>
      <p:sp>
        <p:nvSpPr>
          <p:cNvPr id="3" name="2 Marcador de contenido"/>
          <p:cNvSpPr>
            <a:spLocks noGrp="1"/>
          </p:cNvSpPr>
          <p:nvPr>
            <p:ph idx="1"/>
          </p:nvPr>
        </p:nvSpPr>
        <p:spPr>
          <a:xfrm>
            <a:off x="457200" y="1268760"/>
            <a:ext cx="8229600" cy="4857403"/>
          </a:xfrm>
        </p:spPr>
        <p:txBody>
          <a:bodyPr>
            <a:normAutofit fontScale="85000" lnSpcReduction="20000"/>
          </a:bodyPr>
          <a:lstStyle/>
          <a:p>
            <a:r>
              <a:rPr lang="es-MX" dirty="0" smtClean="0"/>
              <a:t>Repita el ejercicio tomando en cuenta el costo real de producción de un </a:t>
            </a:r>
            <a:r>
              <a:rPr lang="es-MX" dirty="0" err="1" smtClean="0"/>
              <a:t>1kWh</a:t>
            </a:r>
            <a:r>
              <a:rPr lang="es-MX" dirty="0" smtClean="0"/>
              <a:t> =4.03 pesos incrementando un 15 porciento de ganancia para la compañía electrificadora</a:t>
            </a:r>
          </a:p>
          <a:p>
            <a:r>
              <a:rPr lang="es-MX" dirty="0" smtClean="0"/>
              <a:t>Despacho con consumo de 320 </a:t>
            </a:r>
            <a:r>
              <a:rPr lang="es-MX" dirty="0" err="1" smtClean="0"/>
              <a:t>kwh</a:t>
            </a:r>
            <a:r>
              <a:rPr lang="es-MX" dirty="0" smtClean="0"/>
              <a:t> al bimestre</a:t>
            </a:r>
          </a:p>
          <a:p>
            <a:r>
              <a:rPr lang="es-MX" dirty="0" smtClean="0"/>
              <a:t>a)calcule el consumo cobrado</a:t>
            </a:r>
          </a:p>
          <a:p>
            <a:r>
              <a:rPr lang="es-MX" dirty="0" smtClean="0"/>
              <a:t>b) si el 40 porciento se consume en luminarias de 100 w cual seria el ahorro  en </a:t>
            </a:r>
            <a:r>
              <a:rPr lang="es-MX" dirty="0" err="1" smtClean="0"/>
              <a:t>kwh</a:t>
            </a:r>
            <a:r>
              <a:rPr lang="es-MX" dirty="0" smtClean="0"/>
              <a:t> de energía si  cambia sus lámparas por lámparas de 25 </a:t>
            </a:r>
            <a:r>
              <a:rPr lang="es-MX" dirty="0" err="1" smtClean="0"/>
              <a:t>kwh</a:t>
            </a:r>
            <a:endParaRPr lang="es-MX" dirty="0" smtClean="0"/>
          </a:p>
          <a:p>
            <a:r>
              <a:rPr lang="es-MX" dirty="0" smtClean="0"/>
              <a:t>c)calcula la nueva tarifa </a:t>
            </a:r>
          </a:p>
          <a:p>
            <a:r>
              <a:rPr lang="es-MX" dirty="0" smtClean="0"/>
              <a:t>d)El tiempo de recuperación de la inversión si es necesario cambiar  10 focos de 125 pesos cada uno</a:t>
            </a:r>
            <a:endParaRPr lang="es-MX" dirty="0"/>
          </a:p>
        </p:txBody>
      </p:sp>
      <p:pic>
        <p:nvPicPr>
          <p:cNvPr id="4" name="Picture 3" descr="C:\Users\usuario\AppData\Local\Microsoft\Windows\Temporary Internet Files\Content.IE5\5LN7LZJ5\MC900312512[1].wmf"/>
          <p:cNvPicPr>
            <a:picLocks noChangeAspect="1" noChangeArrowheads="1"/>
          </p:cNvPicPr>
          <p:nvPr/>
        </p:nvPicPr>
        <p:blipFill>
          <a:blip r:embed="rId2" cstate="print"/>
          <a:srcRect/>
          <a:stretch>
            <a:fillRect/>
          </a:stretch>
        </p:blipFill>
        <p:spPr bwMode="auto">
          <a:xfrm>
            <a:off x="683568" y="188510"/>
            <a:ext cx="1044971" cy="1152258"/>
          </a:xfrm>
          <a:prstGeom prst="rect">
            <a:avLst/>
          </a:prstGeom>
          <a:noFill/>
        </p:spPr>
      </p:pic>
    </p:spTree>
    <p:extLst>
      <p:ext uri="{BB962C8B-B14F-4D97-AF65-F5344CB8AC3E}">
        <p14:creationId xmlns:p14="http://schemas.microsoft.com/office/powerpoint/2010/main" val="30003417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Conceptos Preliminares</a:t>
            </a:r>
            <a:endParaRPr lang="es-MX" dirty="0"/>
          </a:p>
        </p:txBody>
      </p:sp>
      <p:sp>
        <p:nvSpPr>
          <p:cNvPr id="3" name="2 Marcador de contenido"/>
          <p:cNvSpPr>
            <a:spLocks noGrp="1"/>
          </p:cNvSpPr>
          <p:nvPr>
            <p:ph idx="1"/>
          </p:nvPr>
        </p:nvSpPr>
        <p:spPr/>
        <p:txBody>
          <a:bodyPr>
            <a:normAutofit/>
          </a:bodyPr>
          <a:lstStyle/>
          <a:p>
            <a:r>
              <a:rPr lang="es-MX" dirty="0" smtClean="0"/>
              <a:t>Unidades de medida de SI</a:t>
            </a:r>
          </a:p>
          <a:p>
            <a:r>
              <a:rPr lang="es-MX" i="1" dirty="0" smtClean="0">
                <a:solidFill>
                  <a:srgbClr val="002060"/>
                </a:solidFill>
              </a:rPr>
              <a:t>Unidades básicas o de base (fundamentales) </a:t>
            </a:r>
            <a:r>
              <a:rPr lang="es-MX" dirty="0" smtClean="0"/>
              <a:t>es una cantidad estandarizada de una determinada magnitud física, toma su valor a partir de un patrón o. </a:t>
            </a:r>
          </a:p>
          <a:p>
            <a:r>
              <a:rPr lang="es-MX" i="1" dirty="0">
                <a:solidFill>
                  <a:srgbClr val="002060"/>
                </a:solidFill>
              </a:rPr>
              <a:t>U</a:t>
            </a:r>
            <a:r>
              <a:rPr lang="es-MX" i="1" dirty="0" smtClean="0">
                <a:solidFill>
                  <a:srgbClr val="002060"/>
                </a:solidFill>
              </a:rPr>
              <a:t>nidades derivadas </a:t>
            </a:r>
            <a:r>
              <a:rPr lang="es-MX" dirty="0" smtClean="0"/>
              <a:t>es determinada a partir de  una composición de otras unidades fundamentales.</a:t>
            </a:r>
            <a:endParaRPr lang="es-MX" dirty="0"/>
          </a:p>
        </p:txBody>
      </p:sp>
    </p:spTree>
    <p:extLst>
      <p:ext uri="{BB962C8B-B14F-4D97-AF65-F5344CB8AC3E}">
        <p14:creationId xmlns:p14="http://schemas.microsoft.com/office/powerpoint/2010/main" val="38645807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20688"/>
            <a:ext cx="8229600" cy="548680"/>
          </a:xfrm>
        </p:spPr>
        <p:txBody>
          <a:bodyPr>
            <a:normAutofit fontScale="90000"/>
          </a:bodyPr>
          <a:lstStyle/>
          <a:p>
            <a:r>
              <a:rPr lang="es-MX" dirty="0" smtClean="0"/>
              <a:t>Solución</a:t>
            </a:r>
            <a:br>
              <a:rPr lang="es-MX" dirty="0" smtClean="0"/>
            </a:br>
            <a:r>
              <a:rPr lang="es-MX" dirty="0" smtClean="0"/>
              <a:t>a) consumo de 320 </a:t>
            </a:r>
            <a:r>
              <a:rPr lang="es-MX" dirty="0" err="1" smtClean="0"/>
              <a:t>Kwh</a:t>
            </a:r>
            <a:r>
              <a:rPr lang="es-MX" dirty="0" smtClean="0"/>
              <a:t/>
            </a:r>
            <a:br>
              <a:rPr lang="es-MX" dirty="0" smtClean="0"/>
            </a:br>
            <a:r>
              <a:rPr lang="es-MX" dirty="0" smtClean="0"/>
              <a:t> </a:t>
            </a:r>
            <a:endParaRPr lang="es-MX" dirty="0"/>
          </a:p>
        </p:txBody>
      </p:sp>
      <p:sp>
        <p:nvSpPr>
          <p:cNvPr id="3" name="2 Marcador de contenido"/>
          <p:cNvSpPr>
            <a:spLocks noGrp="1"/>
          </p:cNvSpPr>
          <p:nvPr>
            <p:ph idx="1"/>
          </p:nvPr>
        </p:nvSpPr>
        <p:spPr>
          <a:xfrm>
            <a:off x="467544" y="1268760"/>
            <a:ext cx="8229600" cy="4133055"/>
          </a:xfrm>
        </p:spPr>
        <p:txBody>
          <a:bodyPr>
            <a:normAutofit/>
          </a:bodyPr>
          <a:lstStyle/>
          <a:p>
            <a:pPr>
              <a:buNone/>
            </a:pPr>
            <a:r>
              <a:rPr lang="es-MX" dirty="0" smtClean="0"/>
              <a:t>Una compañía que no tiene subsidio no cuenta con categorías para discriminar el consumo y se cobran igual todos los </a:t>
            </a:r>
            <a:r>
              <a:rPr lang="es-MX" dirty="0" err="1" smtClean="0"/>
              <a:t>KWh</a:t>
            </a:r>
            <a:r>
              <a:rPr lang="es-MX" dirty="0" smtClean="0"/>
              <a:t> de todas las categorías</a:t>
            </a:r>
          </a:p>
          <a:p>
            <a:pPr>
              <a:buNone/>
            </a:pPr>
            <a:r>
              <a:rPr lang="es-MX" dirty="0" smtClean="0"/>
              <a:t>Costo por 1 </a:t>
            </a:r>
            <a:r>
              <a:rPr lang="es-MX" dirty="0" err="1" smtClean="0"/>
              <a:t>kWh</a:t>
            </a:r>
            <a:r>
              <a:rPr lang="es-MX" dirty="0" smtClean="0"/>
              <a:t>=</a:t>
            </a:r>
          </a:p>
          <a:p>
            <a:pPr>
              <a:buNone/>
            </a:pPr>
            <a:r>
              <a:rPr lang="es-MX" dirty="0" smtClean="0"/>
              <a:t>      (4.03 </a:t>
            </a:r>
            <a:r>
              <a:rPr lang="es-MX" dirty="0" err="1" smtClean="0"/>
              <a:t>kWh</a:t>
            </a:r>
            <a:r>
              <a:rPr lang="es-MX" dirty="0" smtClean="0"/>
              <a:t> )(1.15 de ganancia)=4.6345 pesos</a:t>
            </a:r>
          </a:p>
          <a:p>
            <a:pPr>
              <a:buNone/>
            </a:pPr>
            <a:r>
              <a:rPr lang="es-MX" dirty="0" smtClean="0"/>
              <a:t>Costo total =  (320) (4.6345)=1483.04</a:t>
            </a:r>
          </a:p>
          <a:p>
            <a:pPr>
              <a:buNone/>
            </a:pPr>
            <a:endParaRPr lang="es-MX" dirty="0" smtClean="0"/>
          </a:p>
          <a:p>
            <a:pPr>
              <a:buNone/>
            </a:pPr>
            <a:endParaRPr lang="es-MX" dirty="0" smtClean="0"/>
          </a:p>
          <a:p>
            <a:pPr>
              <a:buNone/>
            </a:pPr>
            <a:endParaRPr lang="es-MX" dirty="0" smtClean="0"/>
          </a:p>
          <a:p>
            <a:pPr>
              <a:buNone/>
            </a:pPr>
            <a:endParaRPr lang="es-MX" dirty="0" smtClean="0"/>
          </a:p>
          <a:p>
            <a:pPr>
              <a:buNone/>
            </a:pPr>
            <a:endParaRPr lang="es-MX" dirty="0"/>
          </a:p>
        </p:txBody>
      </p:sp>
    </p:spTree>
    <p:extLst>
      <p:ext uri="{BB962C8B-B14F-4D97-AF65-F5344CB8AC3E}">
        <p14:creationId xmlns:p14="http://schemas.microsoft.com/office/powerpoint/2010/main" val="28936167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20688"/>
            <a:ext cx="8229600" cy="548680"/>
          </a:xfrm>
        </p:spPr>
        <p:txBody>
          <a:bodyPr>
            <a:normAutofit fontScale="90000"/>
          </a:bodyPr>
          <a:lstStyle/>
          <a:p>
            <a:r>
              <a:rPr lang="es-MX" dirty="0" smtClean="0"/>
              <a:t>Solución</a:t>
            </a:r>
            <a:br>
              <a:rPr lang="es-MX" dirty="0" smtClean="0"/>
            </a:br>
            <a:r>
              <a:rPr lang="es-MX" dirty="0" smtClean="0"/>
              <a:t>b) Ahorro del cambio de luminarias </a:t>
            </a:r>
            <a:br>
              <a:rPr lang="es-MX" dirty="0" smtClean="0"/>
            </a:br>
            <a:r>
              <a:rPr lang="es-MX" dirty="0" smtClean="0"/>
              <a:t> </a:t>
            </a:r>
            <a:endParaRPr lang="es-MX" dirty="0"/>
          </a:p>
        </p:txBody>
      </p:sp>
      <p:sp>
        <p:nvSpPr>
          <p:cNvPr id="3" name="2 Marcador de contenido"/>
          <p:cNvSpPr>
            <a:spLocks noGrp="1"/>
          </p:cNvSpPr>
          <p:nvPr>
            <p:ph idx="1"/>
          </p:nvPr>
        </p:nvSpPr>
        <p:spPr>
          <a:xfrm>
            <a:off x="467544" y="1268760"/>
            <a:ext cx="8229600" cy="4133055"/>
          </a:xfrm>
        </p:spPr>
        <p:txBody>
          <a:bodyPr>
            <a:normAutofit/>
          </a:bodyPr>
          <a:lstStyle/>
          <a:p>
            <a:pPr>
              <a:buNone/>
            </a:pPr>
            <a:r>
              <a:rPr lang="es-MX" dirty="0" smtClean="0"/>
              <a:t>Mismo resultado que en el ejercicio pasado </a:t>
            </a:r>
          </a:p>
          <a:p>
            <a:pPr>
              <a:buNone/>
            </a:pPr>
            <a:r>
              <a:rPr lang="es-MX" dirty="0" smtClean="0"/>
              <a:t>por lo que el nuevo consumo será de  </a:t>
            </a:r>
            <a:r>
              <a:rPr lang="es-MX" dirty="0" err="1" smtClean="0"/>
              <a:t>224kWh</a:t>
            </a:r>
            <a:endParaRPr lang="es-MX" dirty="0" smtClean="0"/>
          </a:p>
          <a:p>
            <a:pPr algn="ctr">
              <a:buNone/>
            </a:pPr>
            <a:r>
              <a:rPr lang="es-MX" sz="4000" dirty="0" smtClean="0"/>
              <a:t>c) Consumo en pesos de 224 </a:t>
            </a:r>
            <a:r>
              <a:rPr lang="es-MX" sz="4000" dirty="0" err="1" smtClean="0"/>
              <a:t>Kwh</a:t>
            </a:r>
            <a:endParaRPr lang="es-MX" sz="4000" dirty="0" smtClean="0"/>
          </a:p>
          <a:p>
            <a:pPr>
              <a:buNone/>
            </a:pPr>
            <a:r>
              <a:rPr lang="es-MX" dirty="0" smtClean="0"/>
              <a:t>Costo total =  (224) (4.6345)=1038.128</a:t>
            </a:r>
          </a:p>
          <a:p>
            <a:pPr>
              <a:buNone/>
            </a:pPr>
            <a:endParaRPr lang="es-MX" dirty="0" smtClean="0"/>
          </a:p>
          <a:p>
            <a:pPr>
              <a:buNone/>
            </a:pPr>
            <a:endParaRPr lang="es-MX" dirty="0" smtClean="0"/>
          </a:p>
          <a:p>
            <a:pPr>
              <a:buNone/>
            </a:pPr>
            <a:endParaRPr lang="es-MX" dirty="0" smtClean="0"/>
          </a:p>
          <a:p>
            <a:pPr>
              <a:buNone/>
            </a:pPr>
            <a:endParaRPr lang="es-MX" dirty="0" smtClean="0"/>
          </a:p>
          <a:p>
            <a:pPr>
              <a:buNone/>
            </a:pPr>
            <a:endParaRPr lang="es-MX" dirty="0" smtClean="0"/>
          </a:p>
          <a:p>
            <a:pPr>
              <a:buNone/>
            </a:pPr>
            <a:endParaRPr lang="es-MX" dirty="0" smtClean="0"/>
          </a:p>
          <a:p>
            <a:pPr>
              <a:buNone/>
            </a:pPr>
            <a:endParaRPr lang="es-MX" dirty="0"/>
          </a:p>
        </p:txBody>
      </p:sp>
    </p:spTree>
    <p:extLst>
      <p:ext uri="{BB962C8B-B14F-4D97-AF65-F5344CB8AC3E}">
        <p14:creationId xmlns:p14="http://schemas.microsoft.com/office/powerpoint/2010/main" val="32847037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229600" cy="836712"/>
          </a:xfrm>
        </p:spPr>
        <p:txBody>
          <a:bodyPr>
            <a:normAutofit fontScale="90000"/>
          </a:bodyPr>
          <a:lstStyle/>
          <a:p>
            <a:r>
              <a:rPr lang="es-MX" dirty="0" smtClean="0"/>
              <a:t>Solución</a:t>
            </a:r>
            <a:br>
              <a:rPr lang="es-MX" dirty="0" smtClean="0"/>
            </a:br>
            <a:r>
              <a:rPr lang="es-MX" dirty="0" smtClean="0"/>
              <a:t>d) Tiempo de amortización </a:t>
            </a:r>
            <a:br>
              <a:rPr lang="es-MX" dirty="0" smtClean="0"/>
            </a:br>
            <a:r>
              <a:rPr lang="es-MX" dirty="0" smtClean="0"/>
              <a:t> </a:t>
            </a:r>
            <a:endParaRPr lang="es-MX" dirty="0"/>
          </a:p>
        </p:txBody>
      </p:sp>
      <p:sp>
        <p:nvSpPr>
          <p:cNvPr id="3" name="2 Marcador de contenido"/>
          <p:cNvSpPr>
            <a:spLocks noGrp="1"/>
          </p:cNvSpPr>
          <p:nvPr>
            <p:ph idx="1"/>
          </p:nvPr>
        </p:nvSpPr>
        <p:spPr>
          <a:xfrm>
            <a:off x="467544" y="1268760"/>
            <a:ext cx="8229600" cy="4464496"/>
          </a:xfrm>
        </p:spPr>
        <p:txBody>
          <a:bodyPr>
            <a:normAutofit lnSpcReduction="10000"/>
          </a:bodyPr>
          <a:lstStyle/>
          <a:p>
            <a:pPr>
              <a:buNone/>
            </a:pPr>
            <a:r>
              <a:rPr lang="es-MX" dirty="0" smtClean="0"/>
              <a:t>-El ahorro en pesos al Bimestre es de </a:t>
            </a:r>
          </a:p>
          <a:p>
            <a:pPr>
              <a:buNone/>
            </a:pPr>
            <a:r>
              <a:rPr lang="es-MX" dirty="0" smtClean="0"/>
              <a:t>1483.04-1038.128=444.912</a:t>
            </a:r>
          </a:p>
          <a:p>
            <a:pPr>
              <a:buNone/>
            </a:pPr>
            <a:r>
              <a:rPr lang="es-MX" dirty="0" smtClean="0"/>
              <a:t>-El Costo de implementar el sistema es de </a:t>
            </a:r>
          </a:p>
          <a:p>
            <a:pPr>
              <a:buNone/>
            </a:pPr>
            <a:r>
              <a:rPr lang="es-MX" dirty="0" smtClean="0"/>
              <a:t>   (10 focos)*(125)=1250 pesos </a:t>
            </a:r>
          </a:p>
          <a:p>
            <a:pPr>
              <a:buNone/>
            </a:pPr>
            <a:r>
              <a:rPr lang="es-MX" dirty="0" smtClean="0"/>
              <a:t>Por lo que el tiempo de amortización es de </a:t>
            </a:r>
          </a:p>
          <a:p>
            <a:pPr>
              <a:buNone/>
            </a:pPr>
            <a:r>
              <a:rPr lang="es-MX" dirty="0" smtClean="0"/>
              <a:t>           2.8 bimestres</a:t>
            </a:r>
          </a:p>
          <a:p>
            <a:pPr>
              <a:buNone/>
            </a:pPr>
            <a:r>
              <a:rPr lang="es-MX" dirty="0" smtClean="0"/>
              <a:t>¿Según los resultados consideras conveniente implementar las lámparas ahorradoras?</a:t>
            </a:r>
          </a:p>
          <a:p>
            <a:pPr>
              <a:buNone/>
            </a:pPr>
            <a:endParaRPr lang="es-MX" dirty="0" smtClean="0"/>
          </a:p>
          <a:p>
            <a:pPr>
              <a:buNone/>
            </a:pPr>
            <a:endParaRPr lang="es-MX" dirty="0"/>
          </a:p>
        </p:txBody>
      </p:sp>
    </p:spTree>
    <p:extLst>
      <p:ext uri="{BB962C8B-B14F-4D97-AF65-F5344CB8AC3E}">
        <p14:creationId xmlns:p14="http://schemas.microsoft.com/office/powerpoint/2010/main" val="15800905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Tarea 1</a:t>
            </a:r>
            <a:br>
              <a:rPr lang="es-MX" dirty="0" smtClean="0"/>
            </a:br>
            <a:endParaRPr lang="es-MX" dirty="0"/>
          </a:p>
        </p:txBody>
      </p:sp>
      <p:sp>
        <p:nvSpPr>
          <p:cNvPr id="3" name="2 Marcador de contenido"/>
          <p:cNvSpPr>
            <a:spLocks noGrp="1"/>
          </p:cNvSpPr>
          <p:nvPr>
            <p:ph idx="1"/>
          </p:nvPr>
        </p:nvSpPr>
        <p:spPr/>
        <p:txBody>
          <a:bodyPr>
            <a:normAutofit lnSpcReduction="10000"/>
          </a:bodyPr>
          <a:lstStyle/>
          <a:p>
            <a:r>
              <a:rPr lang="es-MX" dirty="0" smtClean="0"/>
              <a:t>Entregar la siguiente reflexión en una cuartilla con su nombre, según los resultados</a:t>
            </a:r>
          </a:p>
          <a:p>
            <a:r>
              <a:rPr lang="es-MX" dirty="0" smtClean="0"/>
              <a:t>¿Quiénes son los más beneficiados del subsidio?</a:t>
            </a:r>
          </a:p>
          <a:p>
            <a:r>
              <a:rPr lang="es-MX" dirty="0" smtClean="0"/>
              <a:t>¿Por qué?</a:t>
            </a:r>
          </a:p>
          <a:p>
            <a:r>
              <a:rPr lang="es-MX" dirty="0" smtClean="0"/>
              <a:t>¿Qué sucedería (aumenta o disminuye) con el consumo el consumo eléctrico si se eliminara el subsidio?</a:t>
            </a:r>
          </a:p>
          <a:p>
            <a:r>
              <a:rPr lang="es-MX" dirty="0" smtClean="0"/>
              <a:t>Justificar todas las respuestas</a:t>
            </a:r>
          </a:p>
          <a:p>
            <a:pPr>
              <a:buNone/>
            </a:pPr>
            <a:endParaRPr lang="es-MX" dirty="0"/>
          </a:p>
        </p:txBody>
      </p:sp>
    </p:spTree>
    <p:extLst>
      <p:ext uri="{BB962C8B-B14F-4D97-AF65-F5344CB8AC3E}">
        <p14:creationId xmlns:p14="http://schemas.microsoft.com/office/powerpoint/2010/main" val="57441233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Tarea  2</a:t>
            </a:r>
            <a:endParaRPr lang="es-MX" dirty="0"/>
          </a:p>
        </p:txBody>
      </p:sp>
      <p:sp>
        <p:nvSpPr>
          <p:cNvPr id="3" name="2 Marcador de contenido"/>
          <p:cNvSpPr>
            <a:spLocks noGrp="1"/>
          </p:cNvSpPr>
          <p:nvPr>
            <p:ph idx="1"/>
          </p:nvPr>
        </p:nvSpPr>
        <p:spPr>
          <a:xfrm>
            <a:off x="457200" y="1412776"/>
            <a:ext cx="8229600" cy="4713387"/>
          </a:xfrm>
        </p:spPr>
        <p:txBody>
          <a:bodyPr>
            <a:normAutofit fontScale="92500" lnSpcReduction="10000"/>
          </a:bodyPr>
          <a:lstStyle/>
          <a:p>
            <a:r>
              <a:rPr lang="es-MX" dirty="0" smtClean="0"/>
              <a:t>Calcular el consumo de energía eléctrica de una casa que tenga recibo</a:t>
            </a:r>
          </a:p>
          <a:p>
            <a:r>
              <a:rPr lang="es-MX" dirty="0" smtClean="0"/>
              <a:t>Tomar en cuenta la cantidad de cargas como  luminarias, aparatos eléctricos y electrónicos, etc., por el tiempo aproximado encendido al bimestre.</a:t>
            </a:r>
          </a:p>
          <a:p>
            <a:r>
              <a:rPr lang="es-MX" dirty="0" smtClean="0"/>
              <a:t>Comparar con el recibo de luz</a:t>
            </a:r>
          </a:p>
          <a:p>
            <a:r>
              <a:rPr lang="es-MX" dirty="0" smtClean="0"/>
              <a:t>Tratar de fijar un plan de ahorro de energía tomando en cuenta cambio de lámparas, disminución del uso de electrodomésticos, </a:t>
            </a:r>
            <a:r>
              <a:rPr lang="es-MX" dirty="0" err="1" smtClean="0"/>
              <a:t>etc</a:t>
            </a:r>
            <a:r>
              <a:rPr lang="es-MX" dirty="0" smtClean="0"/>
              <a:t>)</a:t>
            </a:r>
            <a:endParaRPr lang="es-MX" dirty="0"/>
          </a:p>
        </p:txBody>
      </p:sp>
    </p:spTree>
    <p:extLst>
      <p:ext uri="{BB962C8B-B14F-4D97-AF65-F5344CB8AC3E}">
        <p14:creationId xmlns:p14="http://schemas.microsoft.com/office/powerpoint/2010/main" val="42478432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MX" sz="2800" b="1" dirty="0" smtClean="0"/>
              <a:t>Bibliografía</a:t>
            </a:r>
            <a:endParaRPr lang="es-MX" sz="2800" b="1" dirty="0"/>
          </a:p>
        </p:txBody>
      </p:sp>
      <p:sp>
        <p:nvSpPr>
          <p:cNvPr id="4" name="2 Marcador de contenido"/>
          <p:cNvSpPr>
            <a:spLocks noGrp="1"/>
          </p:cNvSpPr>
          <p:nvPr>
            <p:ph idx="1"/>
          </p:nvPr>
        </p:nvSpPr>
        <p:spPr/>
        <p:txBody>
          <a:bodyPr>
            <a:normAutofit fontScale="70000" lnSpcReduction="20000"/>
          </a:bodyPr>
          <a:lstStyle/>
          <a:p>
            <a:pPr lvl="0"/>
            <a:r>
              <a:rPr lang="es-MX" dirty="0"/>
              <a:t>Raymond A. </a:t>
            </a:r>
            <a:r>
              <a:rPr lang="es-MX" dirty="0" err="1"/>
              <a:t>Serway</a:t>
            </a:r>
            <a:r>
              <a:rPr lang="es-MX" dirty="0"/>
              <a:t>, John W., Electricidad y magnetismo, </a:t>
            </a:r>
            <a:r>
              <a:rPr lang="es-MX" dirty="0" err="1"/>
              <a:t>Cengage</a:t>
            </a:r>
            <a:r>
              <a:rPr lang="es-MX" dirty="0"/>
              <a:t> </a:t>
            </a:r>
            <a:r>
              <a:rPr lang="es-MX" dirty="0" err="1"/>
              <a:t>Learning</a:t>
            </a:r>
            <a:r>
              <a:rPr lang="es-MX" dirty="0"/>
              <a:t>, c2009.</a:t>
            </a:r>
          </a:p>
          <a:p>
            <a:pPr lvl="0"/>
            <a:r>
              <a:rPr lang="es-MX" dirty="0"/>
              <a:t>Víctor Gerardo Serrano Domínguez, Graciela García Arana, Electricidad y magnetismo, Pearson Educación De México : Prentice Hall, C2001.</a:t>
            </a:r>
          </a:p>
          <a:p>
            <a:pPr lvl="0"/>
            <a:r>
              <a:rPr lang="es-MX" dirty="0"/>
              <a:t>SERWAY, Raymond A. “Física”, Tomo II McGraw-Hill, 4a. edición México, 1997.</a:t>
            </a:r>
          </a:p>
          <a:p>
            <a:pPr lvl="0"/>
            <a:r>
              <a:rPr lang="es-MX" dirty="0"/>
              <a:t>HALLIDAY, David, RESNICK, Robert y KRANE, Kenneth S. “Física” Tomo II CECSA México, 1992.</a:t>
            </a:r>
          </a:p>
          <a:p>
            <a:pPr lvl="0"/>
            <a:r>
              <a:rPr lang="es-MX" dirty="0"/>
              <a:t>EISBERG, Robert M. y LERNER, Lawrence S. “Física, Fundamentos y Aplicaciones” Vol. II McGraw-Hill México, 1988.</a:t>
            </a:r>
          </a:p>
          <a:p>
            <a:pPr lvl="0"/>
            <a:r>
              <a:rPr lang="es-MX" dirty="0"/>
              <a:t>5. HARRIS, </a:t>
            </a:r>
            <a:r>
              <a:rPr lang="es-MX" dirty="0" err="1"/>
              <a:t>Benson</a:t>
            </a:r>
            <a:r>
              <a:rPr lang="es-MX" dirty="0"/>
              <a:t> “Física Universitaria” Vol. II CECSA México, 1995.</a:t>
            </a:r>
          </a:p>
          <a:p>
            <a:pPr lvl="0"/>
            <a:r>
              <a:rPr lang="es-MX" dirty="0"/>
              <a:t>6. </a:t>
            </a:r>
            <a:r>
              <a:rPr lang="es-MX" dirty="0" err="1"/>
              <a:t>McKELVEY</a:t>
            </a:r>
            <a:r>
              <a:rPr lang="es-MX" dirty="0"/>
              <a:t>, John P. y GROTCH, Howard “Física para Ciencias e Ingeniería” Tomo 2 </a:t>
            </a:r>
            <a:r>
              <a:rPr lang="es-MX" dirty="0" err="1"/>
              <a:t>Harla</a:t>
            </a:r>
            <a:r>
              <a:rPr lang="es-MX" dirty="0"/>
              <a:t> México, 1983.</a:t>
            </a:r>
          </a:p>
          <a:p>
            <a:pPr marL="0" indent="0">
              <a:buNone/>
            </a:pPr>
            <a:endParaRPr lang="es-MX" dirty="0"/>
          </a:p>
        </p:txBody>
      </p:sp>
    </p:spTree>
    <p:extLst>
      <p:ext uri="{BB962C8B-B14F-4D97-AF65-F5344CB8AC3E}">
        <p14:creationId xmlns:p14="http://schemas.microsoft.com/office/powerpoint/2010/main" val="3064407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Magnitudes Básicas</a:t>
            </a:r>
            <a:endParaRPr lang="es-MX" dirty="0"/>
          </a:p>
        </p:txBody>
      </p:sp>
      <p:graphicFrame>
        <p:nvGraphicFramePr>
          <p:cNvPr id="8" name="7 Marcador de contenido"/>
          <p:cNvGraphicFramePr>
            <a:graphicFrameLocks noGrp="1"/>
          </p:cNvGraphicFramePr>
          <p:nvPr>
            <p:ph idx="1"/>
          </p:nvPr>
        </p:nvGraphicFramePr>
        <p:xfrm>
          <a:off x="457200" y="1600200"/>
          <a:ext cx="8229600" cy="350520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pPr algn="ctr"/>
                      <a:r>
                        <a:rPr lang="es-MX" dirty="0"/>
                        <a:t>Magnitud física que se toma como fundamental</a:t>
                      </a:r>
                    </a:p>
                  </a:txBody>
                  <a:tcPr anchor="ctr"/>
                </a:tc>
                <a:tc>
                  <a:txBody>
                    <a:bodyPr/>
                    <a:lstStyle/>
                    <a:p>
                      <a:pPr algn="ctr"/>
                      <a:r>
                        <a:rPr lang="es-MX"/>
                        <a:t>Unidad básica o fundamental</a:t>
                      </a:r>
                    </a:p>
                  </a:txBody>
                  <a:tcPr anchor="ctr"/>
                </a:tc>
                <a:tc>
                  <a:txBody>
                    <a:bodyPr/>
                    <a:lstStyle/>
                    <a:p>
                      <a:pPr algn="ctr"/>
                      <a:r>
                        <a:rPr lang="es-MX"/>
                        <a:t>Símbolo</a:t>
                      </a:r>
                    </a:p>
                  </a:txBody>
                  <a:tcPr anchor="ctr"/>
                </a:tc>
              </a:tr>
              <a:tr h="370840">
                <a:tc>
                  <a:txBody>
                    <a:bodyPr/>
                    <a:lstStyle/>
                    <a:p>
                      <a:r>
                        <a:rPr lang="es-MX" u="none" strike="noStrike">
                          <a:solidFill>
                            <a:srgbClr val="0B0080"/>
                          </a:solidFill>
                          <a:hlinkClick r:id="rId2"/>
                        </a:rPr>
                        <a:t>Longitud</a:t>
                      </a:r>
                      <a:r>
                        <a:rPr lang="es-MX"/>
                        <a:t> ( </a:t>
                      </a:r>
                      <a:r>
                        <a:rPr lang="es-MX" i="1"/>
                        <a:t>L</a:t>
                      </a:r>
                      <a:r>
                        <a:rPr lang="es-MX"/>
                        <a:t> )</a:t>
                      </a:r>
                    </a:p>
                  </a:txBody>
                  <a:tcPr anchor="ctr"/>
                </a:tc>
                <a:tc>
                  <a:txBody>
                    <a:bodyPr/>
                    <a:lstStyle/>
                    <a:p>
                      <a:r>
                        <a:rPr lang="es-MX" u="none" strike="noStrike">
                          <a:solidFill>
                            <a:srgbClr val="0B0080"/>
                          </a:solidFill>
                          <a:hlinkClick r:id="rId3" tooltip="Metro"/>
                        </a:rPr>
                        <a:t>metro</a:t>
                      </a:r>
                      <a:endParaRPr lang="es-MX"/>
                    </a:p>
                  </a:txBody>
                  <a:tcPr anchor="ctr"/>
                </a:tc>
                <a:tc>
                  <a:txBody>
                    <a:bodyPr/>
                    <a:lstStyle/>
                    <a:p>
                      <a:r>
                        <a:rPr lang="es-MX"/>
                        <a:t>m</a:t>
                      </a:r>
                    </a:p>
                  </a:txBody>
                  <a:tcPr anchor="ctr"/>
                </a:tc>
              </a:tr>
              <a:tr h="370840">
                <a:tc>
                  <a:txBody>
                    <a:bodyPr/>
                    <a:lstStyle/>
                    <a:p>
                      <a:r>
                        <a:rPr lang="es-MX" u="none" strike="noStrike">
                          <a:solidFill>
                            <a:srgbClr val="0B0080"/>
                          </a:solidFill>
                          <a:hlinkClick r:id="rId2"/>
                        </a:rPr>
                        <a:t>Masa</a:t>
                      </a:r>
                      <a:r>
                        <a:rPr lang="es-MX"/>
                        <a:t> ( </a:t>
                      </a:r>
                      <a:r>
                        <a:rPr lang="es-MX" i="1"/>
                        <a:t>M</a:t>
                      </a:r>
                      <a:r>
                        <a:rPr lang="es-MX"/>
                        <a:t> )</a:t>
                      </a:r>
                    </a:p>
                  </a:txBody>
                  <a:tcPr anchor="ctr"/>
                </a:tc>
                <a:tc>
                  <a:txBody>
                    <a:bodyPr/>
                    <a:lstStyle/>
                    <a:p>
                      <a:r>
                        <a:rPr lang="es-MX" u="none" strike="noStrike">
                          <a:solidFill>
                            <a:srgbClr val="0B0080"/>
                          </a:solidFill>
                          <a:hlinkClick r:id="rId4" tooltip="Kilogramo"/>
                        </a:rPr>
                        <a:t>kilogramo</a:t>
                      </a:r>
                      <a:endParaRPr lang="es-MX"/>
                    </a:p>
                  </a:txBody>
                  <a:tcPr anchor="ctr"/>
                </a:tc>
                <a:tc>
                  <a:txBody>
                    <a:bodyPr/>
                    <a:lstStyle/>
                    <a:p>
                      <a:r>
                        <a:rPr lang="es-MX"/>
                        <a:t>kg</a:t>
                      </a:r>
                    </a:p>
                  </a:txBody>
                  <a:tcPr anchor="ctr"/>
                </a:tc>
              </a:tr>
              <a:tr h="370840">
                <a:tc>
                  <a:txBody>
                    <a:bodyPr/>
                    <a:lstStyle/>
                    <a:p>
                      <a:r>
                        <a:rPr lang="es-MX" u="none" strike="noStrike">
                          <a:solidFill>
                            <a:srgbClr val="0B0080"/>
                          </a:solidFill>
                          <a:hlinkClick r:id="rId2"/>
                        </a:rPr>
                        <a:t>Tiempo</a:t>
                      </a:r>
                      <a:r>
                        <a:rPr lang="es-MX"/>
                        <a:t> ( </a:t>
                      </a:r>
                      <a:r>
                        <a:rPr lang="es-MX" i="1"/>
                        <a:t>t</a:t>
                      </a:r>
                      <a:r>
                        <a:rPr lang="es-MX"/>
                        <a:t> )</a:t>
                      </a:r>
                    </a:p>
                  </a:txBody>
                  <a:tcPr anchor="ctr"/>
                </a:tc>
                <a:tc>
                  <a:txBody>
                    <a:bodyPr/>
                    <a:lstStyle/>
                    <a:p>
                      <a:r>
                        <a:rPr lang="es-MX" u="none" strike="noStrike">
                          <a:solidFill>
                            <a:srgbClr val="0B0080"/>
                          </a:solidFill>
                          <a:hlinkClick r:id="rId5" tooltip="Segundo"/>
                        </a:rPr>
                        <a:t>segundo</a:t>
                      </a:r>
                      <a:endParaRPr lang="es-MX"/>
                    </a:p>
                  </a:txBody>
                  <a:tcPr anchor="ctr"/>
                </a:tc>
                <a:tc>
                  <a:txBody>
                    <a:bodyPr/>
                    <a:lstStyle/>
                    <a:p>
                      <a:r>
                        <a:rPr lang="es-MX"/>
                        <a:t>s</a:t>
                      </a:r>
                    </a:p>
                  </a:txBody>
                  <a:tcPr anchor="ctr"/>
                </a:tc>
              </a:tr>
              <a:tr h="370840">
                <a:tc>
                  <a:txBody>
                    <a:bodyPr/>
                    <a:lstStyle/>
                    <a:p>
                      <a:r>
                        <a:rPr lang="es-MX" u="none" strike="noStrike">
                          <a:solidFill>
                            <a:srgbClr val="0B0080"/>
                          </a:solidFill>
                          <a:hlinkClick r:id="rId2"/>
                        </a:rPr>
                        <a:t>Intensidad de corriente eléctrica</a:t>
                      </a:r>
                      <a:r>
                        <a:rPr lang="es-MX"/>
                        <a:t> ( </a:t>
                      </a:r>
                      <a:r>
                        <a:rPr lang="es-MX" i="1"/>
                        <a:t>I</a:t>
                      </a:r>
                      <a:r>
                        <a:rPr lang="es-MX"/>
                        <a:t> )</a:t>
                      </a:r>
                    </a:p>
                  </a:txBody>
                  <a:tcPr anchor="ctr"/>
                </a:tc>
                <a:tc>
                  <a:txBody>
                    <a:bodyPr/>
                    <a:lstStyle/>
                    <a:p>
                      <a:r>
                        <a:rPr lang="es-MX" u="none" strike="noStrike">
                          <a:solidFill>
                            <a:srgbClr val="0B0080"/>
                          </a:solidFill>
                          <a:hlinkClick r:id="rId6" tooltip="Amperio"/>
                        </a:rPr>
                        <a:t>amperio</a:t>
                      </a:r>
                      <a:endParaRPr lang="es-MX"/>
                    </a:p>
                  </a:txBody>
                  <a:tcPr anchor="ctr"/>
                </a:tc>
                <a:tc>
                  <a:txBody>
                    <a:bodyPr/>
                    <a:lstStyle/>
                    <a:p>
                      <a:r>
                        <a:rPr lang="es-MX"/>
                        <a:t>A- amp</a:t>
                      </a:r>
                    </a:p>
                  </a:txBody>
                  <a:tcPr anchor="ctr"/>
                </a:tc>
              </a:tr>
              <a:tr h="370840">
                <a:tc>
                  <a:txBody>
                    <a:bodyPr/>
                    <a:lstStyle/>
                    <a:p>
                      <a:r>
                        <a:rPr lang="es-MX" u="none" strike="noStrike">
                          <a:solidFill>
                            <a:srgbClr val="0B0080"/>
                          </a:solidFill>
                          <a:hlinkClick r:id="rId2"/>
                        </a:rPr>
                        <a:t>Temperatura</a:t>
                      </a:r>
                      <a:r>
                        <a:rPr lang="es-MX"/>
                        <a:t> ( </a:t>
                      </a:r>
                      <a:r>
                        <a:rPr lang="es-MX" i="1"/>
                        <a:t>T</a:t>
                      </a:r>
                      <a:r>
                        <a:rPr lang="es-MX"/>
                        <a:t> )</a:t>
                      </a:r>
                    </a:p>
                  </a:txBody>
                  <a:tcPr anchor="ctr"/>
                </a:tc>
                <a:tc>
                  <a:txBody>
                    <a:bodyPr/>
                    <a:lstStyle/>
                    <a:p>
                      <a:r>
                        <a:rPr lang="es-MX" u="none" strike="noStrike">
                          <a:solidFill>
                            <a:srgbClr val="0B0080"/>
                          </a:solidFill>
                          <a:hlinkClick r:id="rId7" tooltip="Kelvin"/>
                        </a:rPr>
                        <a:t>kelvin</a:t>
                      </a:r>
                      <a:endParaRPr lang="es-MX"/>
                    </a:p>
                  </a:txBody>
                  <a:tcPr anchor="ctr"/>
                </a:tc>
                <a:tc>
                  <a:txBody>
                    <a:bodyPr/>
                    <a:lstStyle/>
                    <a:p>
                      <a:r>
                        <a:rPr lang="es-MX"/>
                        <a:t>K</a:t>
                      </a:r>
                    </a:p>
                  </a:txBody>
                  <a:tcPr anchor="ctr"/>
                </a:tc>
              </a:tr>
              <a:tr h="370840">
                <a:tc>
                  <a:txBody>
                    <a:bodyPr/>
                    <a:lstStyle/>
                    <a:p>
                      <a:r>
                        <a:rPr lang="es-MX" u="none" strike="noStrike">
                          <a:solidFill>
                            <a:srgbClr val="0B0080"/>
                          </a:solidFill>
                          <a:hlinkClick r:id="rId2"/>
                        </a:rPr>
                        <a:t>Cantidad de sustancia</a:t>
                      </a:r>
                      <a:r>
                        <a:rPr lang="es-MX"/>
                        <a:t> ( </a:t>
                      </a:r>
                      <a:r>
                        <a:rPr lang="es-MX" i="1"/>
                        <a:t>N</a:t>
                      </a:r>
                      <a:r>
                        <a:rPr lang="es-MX"/>
                        <a:t> )</a:t>
                      </a:r>
                    </a:p>
                  </a:txBody>
                  <a:tcPr anchor="ctr"/>
                </a:tc>
                <a:tc>
                  <a:txBody>
                    <a:bodyPr/>
                    <a:lstStyle/>
                    <a:p>
                      <a:r>
                        <a:rPr lang="es-MX" u="none" strike="noStrike">
                          <a:solidFill>
                            <a:srgbClr val="0B0080"/>
                          </a:solidFill>
                          <a:hlinkClick r:id="rId8" tooltip="Mol"/>
                        </a:rPr>
                        <a:t>mol</a:t>
                      </a:r>
                      <a:endParaRPr lang="es-MX"/>
                    </a:p>
                  </a:txBody>
                  <a:tcPr anchor="ctr"/>
                </a:tc>
                <a:tc>
                  <a:txBody>
                    <a:bodyPr/>
                    <a:lstStyle/>
                    <a:p>
                      <a:r>
                        <a:rPr lang="es-MX"/>
                        <a:t>mol</a:t>
                      </a:r>
                    </a:p>
                  </a:txBody>
                  <a:tcPr anchor="ctr"/>
                </a:tc>
              </a:tr>
              <a:tr h="370840">
                <a:tc>
                  <a:txBody>
                    <a:bodyPr/>
                    <a:lstStyle/>
                    <a:p>
                      <a:r>
                        <a:rPr lang="es-MX" u="none" strike="noStrike">
                          <a:solidFill>
                            <a:srgbClr val="0B0080"/>
                          </a:solidFill>
                          <a:hlinkClick r:id="rId2"/>
                        </a:rPr>
                        <a:t>Intensidad luminosa</a:t>
                      </a:r>
                      <a:r>
                        <a:rPr lang="es-MX"/>
                        <a:t> ( </a:t>
                      </a:r>
                      <a:r>
                        <a:rPr lang="es-MX" i="1"/>
                        <a:t>Iv</a:t>
                      </a:r>
                      <a:r>
                        <a:rPr lang="es-MX"/>
                        <a:t> )</a:t>
                      </a:r>
                    </a:p>
                  </a:txBody>
                  <a:tcPr anchor="ctr"/>
                </a:tc>
                <a:tc>
                  <a:txBody>
                    <a:bodyPr/>
                    <a:lstStyle/>
                    <a:p>
                      <a:r>
                        <a:rPr lang="es-MX" u="none" strike="noStrike">
                          <a:solidFill>
                            <a:srgbClr val="0B0080"/>
                          </a:solidFill>
                          <a:hlinkClick r:id="rId9" tooltip="Candela"/>
                        </a:rPr>
                        <a:t>candela</a:t>
                      </a:r>
                      <a:endParaRPr lang="es-MX"/>
                    </a:p>
                  </a:txBody>
                  <a:tcPr anchor="ctr"/>
                </a:tc>
                <a:tc>
                  <a:txBody>
                    <a:bodyPr/>
                    <a:lstStyle/>
                    <a:p>
                      <a:r>
                        <a:rPr lang="es-MX" dirty="0" err="1"/>
                        <a:t>cd</a:t>
                      </a:r>
                      <a:endParaRPr lang="es-MX" dirty="0"/>
                    </a:p>
                  </a:txBody>
                  <a:tcPr anchor="ctr"/>
                </a:tc>
              </a:tr>
            </a:tbl>
          </a:graphicData>
        </a:graphic>
      </p:graphicFrame>
    </p:spTree>
    <p:extLst>
      <p:ext uri="{BB962C8B-B14F-4D97-AF65-F5344CB8AC3E}">
        <p14:creationId xmlns:p14="http://schemas.microsoft.com/office/powerpoint/2010/main" val="1092245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Magnitudes Eléctricas</a:t>
            </a:r>
            <a:endParaRPr lang="es-MX" dirty="0"/>
          </a:p>
        </p:txBody>
      </p:sp>
      <p:graphicFrame>
        <p:nvGraphicFramePr>
          <p:cNvPr id="4" name="3 Tabla"/>
          <p:cNvGraphicFramePr>
            <a:graphicFrameLocks noGrp="1"/>
          </p:cNvGraphicFramePr>
          <p:nvPr/>
        </p:nvGraphicFramePr>
        <p:xfrm>
          <a:off x="467544" y="1412776"/>
          <a:ext cx="8264419" cy="3840480"/>
        </p:xfrm>
        <a:graphic>
          <a:graphicData uri="http://schemas.openxmlformats.org/drawingml/2006/table">
            <a:tbl>
              <a:tblPr/>
              <a:tblGrid>
                <a:gridCol w="1918145"/>
                <a:gridCol w="2573274"/>
                <a:gridCol w="1479677"/>
                <a:gridCol w="2293323"/>
              </a:tblGrid>
              <a:tr h="0">
                <a:tc>
                  <a:txBody>
                    <a:bodyPr/>
                    <a:lstStyle/>
                    <a:p>
                      <a:pPr algn="ctr"/>
                      <a:r>
                        <a:rPr lang="es-MX" sz="2800" b="1" dirty="0"/>
                        <a:t>MAGNITUD</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UNIDAD</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smtClean="0"/>
                        <a:t>SÍMBOLO</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FÓRMULA</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r>
              <a:tr h="339466">
                <a:tc>
                  <a:txBody>
                    <a:bodyPr/>
                    <a:lstStyle/>
                    <a:p>
                      <a:pPr algn="ctr"/>
                      <a:r>
                        <a:rPr lang="es-MX" sz="2800" dirty="0" smtClean="0"/>
                        <a:t>CARGA </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smtClean="0"/>
                        <a:t>Coulomb</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C</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a:t> </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r>
              <a:tr h="339466">
                <a:tc>
                  <a:txBody>
                    <a:bodyPr/>
                    <a:lstStyle/>
                    <a:p>
                      <a:pPr algn="ctr"/>
                      <a:r>
                        <a:rPr lang="es-MX" sz="2800" dirty="0" smtClean="0"/>
                        <a:t>TENSIÓN (Voltaje)</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smtClean="0"/>
                        <a:t>Volt</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a:t>V</a:t>
                      </a:r>
                      <a:endParaRPr lang="es-MX" sz="280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V = I x R</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r>
              <a:tr h="339466">
                <a:tc>
                  <a:txBody>
                    <a:bodyPr/>
                    <a:lstStyle/>
                    <a:p>
                      <a:pPr algn="ctr"/>
                      <a:r>
                        <a:rPr lang="es-MX" sz="2800" dirty="0" smtClean="0"/>
                        <a:t>INTENSIDAD</a:t>
                      </a:r>
                    </a:p>
                    <a:p>
                      <a:pPr algn="ctr"/>
                      <a:r>
                        <a:rPr lang="es-MX" sz="2800" dirty="0" smtClean="0"/>
                        <a:t>(Corriente)</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smtClean="0"/>
                        <a:t>Amper</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a:t>A</a:t>
                      </a:r>
                      <a:endParaRPr lang="es-MX" sz="280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I = V/R</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r>
              <a:tr h="339466">
                <a:tc>
                  <a:txBody>
                    <a:bodyPr/>
                    <a:lstStyle/>
                    <a:p>
                      <a:pPr algn="ctr"/>
                      <a:r>
                        <a:rPr lang="es-MX" sz="2800" dirty="0" smtClean="0"/>
                        <a:t>RESISTENCIA</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smtClean="0"/>
                        <a:t>Ohm</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l-GR" sz="2800" b="1" dirty="0"/>
                        <a:t>Ω</a:t>
                      </a:r>
                      <a:endParaRPr lang="el-GR"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R = V/I</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r>
              <a:tr h="339466">
                <a:tc>
                  <a:txBody>
                    <a:bodyPr/>
                    <a:lstStyle/>
                    <a:p>
                      <a:pPr algn="ctr"/>
                      <a:r>
                        <a:rPr lang="es-MX" sz="2800"/>
                        <a:t>POTENCIA</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smtClean="0"/>
                        <a:t>Watt</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W</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P = V x  I</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r>
              <a:tr h="339466">
                <a:tc>
                  <a:txBody>
                    <a:bodyPr/>
                    <a:lstStyle/>
                    <a:p>
                      <a:pPr algn="ctr"/>
                      <a:r>
                        <a:rPr lang="es-MX" sz="2800"/>
                        <a:t>ENERGÍA</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smtClean="0"/>
                        <a:t>Watt por hora</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w x h</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E = P x t</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2356485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4932040" cy="620688"/>
          </a:xfrm>
        </p:spPr>
        <p:txBody>
          <a:bodyPr>
            <a:normAutofit fontScale="90000"/>
          </a:bodyPr>
          <a:lstStyle/>
          <a:p>
            <a:r>
              <a:rPr lang="es-MX" dirty="0" smtClean="0"/>
              <a:t>Conceptos básicos</a:t>
            </a:r>
            <a:endParaRPr lang="es-MX" dirty="0"/>
          </a:p>
        </p:txBody>
      </p:sp>
      <p:sp>
        <p:nvSpPr>
          <p:cNvPr id="3" name="2 Marcador de contenido"/>
          <p:cNvSpPr>
            <a:spLocks noGrp="1"/>
          </p:cNvSpPr>
          <p:nvPr>
            <p:ph idx="1"/>
          </p:nvPr>
        </p:nvSpPr>
        <p:spPr>
          <a:xfrm>
            <a:off x="0" y="620689"/>
            <a:ext cx="9144000" cy="3096343"/>
          </a:xfrm>
        </p:spPr>
        <p:txBody>
          <a:bodyPr>
            <a:normAutofit fontScale="77500" lnSpcReduction="20000"/>
          </a:bodyPr>
          <a:lstStyle/>
          <a:p>
            <a:r>
              <a:rPr lang="es-MX" b="1" dirty="0" smtClean="0">
                <a:solidFill>
                  <a:srgbClr val="002060"/>
                </a:solidFill>
              </a:rPr>
              <a:t>CARGA ELÉCTRICA</a:t>
            </a:r>
            <a:r>
              <a:rPr lang="es-MX" dirty="0" smtClean="0">
                <a:solidFill>
                  <a:srgbClr val="002060"/>
                </a:solidFill>
              </a:rPr>
              <a:t> </a:t>
            </a:r>
          </a:p>
          <a:p>
            <a:pPr>
              <a:buNone/>
            </a:pPr>
            <a:r>
              <a:rPr lang="es-MX" dirty="0" smtClean="0"/>
              <a:t>	La carga eléctrica es la cantidad de electricidad almacenada en un cuerpo.  Existen tres tipos de carga</a:t>
            </a:r>
          </a:p>
          <a:p>
            <a:endParaRPr lang="es-MX" sz="1300" dirty="0" smtClean="0"/>
          </a:p>
          <a:p>
            <a:pPr>
              <a:buFont typeface="Wingdings" pitchFamily="2" charset="2"/>
              <a:buChar char="Ø"/>
            </a:pPr>
            <a:r>
              <a:rPr lang="es-MX" b="1" dirty="0" smtClean="0">
                <a:solidFill>
                  <a:srgbClr val="002060"/>
                </a:solidFill>
              </a:rPr>
              <a:t>Cuerpo eléctricamente neutro</a:t>
            </a:r>
            <a:r>
              <a:rPr lang="es-MX" dirty="0" smtClean="0"/>
              <a:t> la carga negativa de sus electrones anula  a la carga positiva de sus protones.</a:t>
            </a:r>
          </a:p>
          <a:p>
            <a:pPr>
              <a:buFont typeface="Wingdings" pitchFamily="2" charset="2"/>
              <a:buChar char="Ø"/>
            </a:pPr>
            <a:r>
              <a:rPr lang="es-MX" b="1" dirty="0" smtClean="0">
                <a:solidFill>
                  <a:srgbClr val="002060"/>
                </a:solidFill>
              </a:rPr>
              <a:t>Cuerpo cargado positivamente  </a:t>
            </a:r>
            <a:r>
              <a:rPr lang="es-MX" dirty="0" smtClean="0"/>
              <a:t>le faltan electrones a sus átomos </a:t>
            </a:r>
          </a:p>
          <a:p>
            <a:pPr>
              <a:buFont typeface="Wingdings" pitchFamily="2" charset="2"/>
              <a:buChar char="Ø"/>
            </a:pPr>
            <a:r>
              <a:rPr lang="es-MX" b="1" dirty="0" smtClean="0">
                <a:solidFill>
                  <a:srgbClr val="002060"/>
                </a:solidFill>
              </a:rPr>
              <a:t>Cuerpo cargado negativamente </a:t>
            </a:r>
            <a:r>
              <a:rPr lang="es-MX" dirty="0" smtClean="0"/>
              <a:t>tiene electrones añadidos en sus átomos</a:t>
            </a:r>
          </a:p>
          <a:p>
            <a:pPr>
              <a:buFont typeface="Wingdings" pitchFamily="2" charset="2"/>
              <a:buChar char="Ø"/>
            </a:pPr>
            <a:endParaRPr lang="es-MX" sz="1300" dirty="0" smtClean="0"/>
          </a:p>
          <a:p>
            <a:pPr>
              <a:buNone/>
            </a:pPr>
            <a:endParaRPr lang="es-MX" dirty="0" smtClean="0"/>
          </a:p>
          <a:p>
            <a:pPr>
              <a:buNone/>
            </a:pPr>
            <a:endParaRPr lang="es-MX" dirty="0" smtClean="0">
              <a:solidFill>
                <a:srgbClr val="002060"/>
              </a:solidFill>
            </a:endParaRPr>
          </a:p>
          <a:p>
            <a:endParaRPr lang="es-MX" dirty="0"/>
          </a:p>
        </p:txBody>
      </p:sp>
      <p:sp>
        <p:nvSpPr>
          <p:cNvPr id="19458" name="AutoShape 2" descr="atomo00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9462" name="AutoShape 6" descr="http://t2.gstatic.com/images?q=tbn:ANd9GcSzrPKF7VZvVgLLh-cZI1yrd85fG45cfWRrCzgIqoENBXeOPvh9_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9464" name="AutoShape 8" descr="http://www.kalipedia.com/kalipediamedia/cienciasnaturales/media/200709/24/fisicayquimica/20070924klpcnafyq_28.Ges.SCO.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9467" name="Picture 11"/>
          <p:cNvPicPr>
            <a:picLocks noChangeAspect="1" noChangeArrowheads="1"/>
          </p:cNvPicPr>
          <p:nvPr/>
        </p:nvPicPr>
        <p:blipFill>
          <a:blip r:embed="rId2" cstate="print"/>
          <a:srcRect/>
          <a:stretch>
            <a:fillRect/>
          </a:stretch>
        </p:blipFill>
        <p:spPr bwMode="auto">
          <a:xfrm>
            <a:off x="1547664" y="3717032"/>
            <a:ext cx="6048672" cy="2337817"/>
          </a:xfrm>
          <a:prstGeom prst="rect">
            <a:avLst/>
          </a:prstGeom>
          <a:noFill/>
          <a:ln w="9525">
            <a:noFill/>
            <a:miter lim="800000"/>
            <a:headEnd/>
            <a:tailEnd/>
          </a:ln>
        </p:spPr>
      </p:pic>
    </p:spTree>
    <p:extLst>
      <p:ext uri="{BB962C8B-B14F-4D97-AF65-F5344CB8AC3E}">
        <p14:creationId xmlns:p14="http://schemas.microsoft.com/office/powerpoint/2010/main" val="243143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4932040" cy="620688"/>
          </a:xfrm>
        </p:spPr>
        <p:txBody>
          <a:bodyPr>
            <a:normAutofit fontScale="90000"/>
          </a:bodyPr>
          <a:lstStyle/>
          <a:p>
            <a:r>
              <a:rPr lang="es-MX" dirty="0" smtClean="0"/>
              <a:t>Conceptos básicos…</a:t>
            </a:r>
            <a:endParaRPr lang="es-MX" dirty="0"/>
          </a:p>
        </p:txBody>
      </p:sp>
      <p:sp>
        <p:nvSpPr>
          <p:cNvPr id="3" name="2 Marcador de contenido"/>
          <p:cNvSpPr>
            <a:spLocks noGrp="1"/>
          </p:cNvSpPr>
          <p:nvPr>
            <p:ph idx="1"/>
          </p:nvPr>
        </p:nvSpPr>
        <p:spPr>
          <a:xfrm>
            <a:off x="0" y="836712"/>
            <a:ext cx="8964488" cy="3600400"/>
          </a:xfrm>
        </p:spPr>
        <p:txBody>
          <a:bodyPr>
            <a:normAutofit fontScale="77500" lnSpcReduction="20000"/>
          </a:bodyPr>
          <a:lstStyle/>
          <a:p>
            <a:pPr>
              <a:buNone/>
            </a:pPr>
            <a:r>
              <a:rPr lang="es-MX" dirty="0" smtClean="0">
                <a:solidFill>
                  <a:srgbClr val="002060"/>
                </a:solidFill>
              </a:rPr>
              <a:t>Flujo de corriente eléctrica</a:t>
            </a:r>
            <a:endParaRPr lang="es-MX" dirty="0" smtClean="0"/>
          </a:p>
          <a:p>
            <a:pPr>
              <a:buNone/>
            </a:pPr>
            <a:r>
              <a:rPr lang="es-MX" dirty="0" smtClean="0"/>
              <a:t>	Si tenemos un cuerpo con potencial negativo y otro positivo, entre estos dos cuerpos existe una diferencia de potencial (</a:t>
            </a:r>
            <a:r>
              <a:rPr lang="es-MX" dirty="0" err="1" smtClean="0"/>
              <a:t>ddp</a:t>
            </a:r>
            <a:r>
              <a:rPr lang="es-MX" dirty="0" smtClean="0"/>
              <a:t>)</a:t>
            </a:r>
          </a:p>
          <a:p>
            <a:pPr>
              <a:buNone/>
            </a:pPr>
            <a:r>
              <a:rPr lang="es-MX" sz="1400" dirty="0" smtClean="0"/>
              <a:t> 	 </a:t>
            </a:r>
          </a:p>
          <a:p>
            <a:pPr>
              <a:buNone/>
            </a:pPr>
            <a:r>
              <a:rPr lang="es-MX" dirty="0" smtClean="0"/>
              <a:t>	Como los cuerpos tienden ha estar en estado neutro si conectamos los dos cuerpos con un conductor los electrones del cuerpo negativo pasan por el conductor al cuerpo con potencial positivo, para que los dos cuerpos tiendan a su estado natural, es decir neutro</a:t>
            </a:r>
          </a:p>
          <a:p>
            <a:pPr>
              <a:buNone/>
            </a:pPr>
            <a:r>
              <a:rPr lang="es-MX" dirty="0" smtClean="0"/>
              <a:t>	Este movimiento de electrones se llama corriente eléctrica</a:t>
            </a:r>
          </a:p>
        </p:txBody>
      </p:sp>
      <p:sp>
        <p:nvSpPr>
          <p:cNvPr id="4" name="3 Elipse"/>
          <p:cNvSpPr/>
          <p:nvPr/>
        </p:nvSpPr>
        <p:spPr>
          <a:xfrm>
            <a:off x="467544" y="4509120"/>
            <a:ext cx="93610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Elipse"/>
          <p:cNvSpPr/>
          <p:nvPr/>
        </p:nvSpPr>
        <p:spPr>
          <a:xfrm>
            <a:off x="2915816" y="5013176"/>
            <a:ext cx="93610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7" name="6 Conector recto"/>
          <p:cNvCxnSpPr/>
          <p:nvPr/>
        </p:nvCxnSpPr>
        <p:spPr>
          <a:xfrm>
            <a:off x="1115616" y="5013176"/>
            <a:ext cx="1800200" cy="36004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611560" y="4509120"/>
            <a:ext cx="936104" cy="936104"/>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Tx/>
              <a:buChar char="-"/>
              <a:tabLst/>
              <a:defRPr/>
            </a:pPr>
            <a:r>
              <a:rPr kumimoji="0" lang="es-MX" sz="3200" b="0" i="0" u="none" strike="noStrike" kern="1200" cap="none" spc="0" normalizeH="0" baseline="0" noProof="0" dirty="0" smtClean="0">
                <a:ln>
                  <a:noFill/>
                </a:ln>
                <a:solidFill>
                  <a:srgbClr val="002060"/>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Tx/>
              <a:buChar char="-"/>
              <a:tabLst/>
              <a:defRPr/>
            </a:pPr>
            <a:r>
              <a:rPr kumimoji="0" lang="es-MX" sz="3200" b="0" i="0" u="none" strike="noStrike" kern="1200" cap="none" spc="0" normalizeH="0" baseline="0" noProof="0" dirty="0" smtClean="0">
                <a:ln>
                  <a:noFill/>
                </a:ln>
                <a:solidFill>
                  <a:srgbClr val="002060"/>
                </a:solidFill>
                <a:effectLst/>
                <a:uLnTx/>
                <a:uFillTx/>
                <a:latin typeface="+mn-lt"/>
                <a:ea typeface="+mn-ea"/>
                <a:cs typeface="+mn-cs"/>
              </a:rPr>
              <a:t>- </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10" name="9 Conector recto de flecha"/>
          <p:cNvCxnSpPr/>
          <p:nvPr/>
        </p:nvCxnSpPr>
        <p:spPr>
          <a:xfrm>
            <a:off x="1619672" y="4869160"/>
            <a:ext cx="648072" cy="144016"/>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11" name="2 Marcador de contenido"/>
          <p:cNvSpPr txBox="1">
            <a:spLocks/>
          </p:cNvSpPr>
          <p:nvPr/>
        </p:nvSpPr>
        <p:spPr>
          <a:xfrm>
            <a:off x="1763688" y="4149080"/>
            <a:ext cx="2088232" cy="936104"/>
          </a:xfrm>
          <a:prstGeom prst="rect">
            <a:avLst/>
          </a:prstGeom>
        </p:spPr>
        <p:txBody>
          <a:bodyPr vert="horz" lIns="91440" tIns="45720" rIns="91440" bIns="45720" rtlCol="0">
            <a:normAutofit fontScale="85000"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Flujo</a:t>
            </a:r>
            <a:r>
              <a:rPr kumimoji="0" lang="es-MX" sz="3200" b="0" i="0" u="none" strike="noStrike" kern="1200" cap="none" spc="0" normalizeH="0" noProof="0" dirty="0" smtClean="0">
                <a:ln>
                  <a:noFill/>
                </a:ln>
                <a:solidFill>
                  <a:schemeClr val="tx1"/>
                </a:solidFill>
                <a:effectLst/>
                <a:uLnTx/>
                <a:uFillTx/>
                <a:latin typeface="+mn-lt"/>
                <a:ea typeface="+mn-ea"/>
                <a:cs typeface="+mn-cs"/>
              </a:rPr>
              <a:t> de electrones</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3" name="2 Marcador de contenido"/>
          <p:cNvSpPr txBox="1">
            <a:spLocks/>
          </p:cNvSpPr>
          <p:nvPr/>
        </p:nvSpPr>
        <p:spPr>
          <a:xfrm>
            <a:off x="3131840" y="5013176"/>
            <a:ext cx="936104" cy="936104"/>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smtClean="0">
                <a:ln>
                  <a:noFill/>
                </a:ln>
                <a:solidFill>
                  <a:srgbClr val="002060"/>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tabLst/>
              <a:defRPr/>
            </a:pPr>
            <a:r>
              <a:rPr lang="es-MX" sz="3200" dirty="0" smtClean="0">
                <a:solidFill>
                  <a:srgbClr val="002060"/>
                </a:solidFill>
              </a:rPr>
              <a:t>+ +</a:t>
            </a:r>
            <a:r>
              <a:rPr kumimoji="0" lang="es-MX" sz="3200" b="0" i="0" u="none" strike="noStrike" kern="1200" cap="none" spc="0" normalizeH="0" baseline="0" noProof="0" dirty="0" smtClean="0">
                <a:ln>
                  <a:noFill/>
                </a:ln>
                <a:solidFill>
                  <a:srgbClr val="002060"/>
                </a:solidFill>
                <a:effectLst/>
                <a:uLnTx/>
                <a:uFillTx/>
                <a:latin typeface="+mn-lt"/>
                <a:ea typeface="+mn-ea"/>
                <a:cs typeface="+mn-cs"/>
              </a:rPr>
              <a:t> </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6" name="15 Elipse"/>
          <p:cNvSpPr/>
          <p:nvPr/>
        </p:nvSpPr>
        <p:spPr>
          <a:xfrm>
            <a:off x="4499992" y="4797152"/>
            <a:ext cx="93610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16 Elipse"/>
          <p:cNvSpPr/>
          <p:nvPr/>
        </p:nvSpPr>
        <p:spPr>
          <a:xfrm>
            <a:off x="6948264" y="5301208"/>
            <a:ext cx="93610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8" name="17 Conector recto"/>
          <p:cNvCxnSpPr/>
          <p:nvPr/>
        </p:nvCxnSpPr>
        <p:spPr>
          <a:xfrm>
            <a:off x="5148064" y="5301208"/>
            <a:ext cx="1800200" cy="36004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21" name="2 Marcador de contenido"/>
          <p:cNvSpPr txBox="1">
            <a:spLocks/>
          </p:cNvSpPr>
          <p:nvPr/>
        </p:nvSpPr>
        <p:spPr>
          <a:xfrm>
            <a:off x="5724128" y="4221088"/>
            <a:ext cx="2088232" cy="936104"/>
          </a:xfrm>
          <a:prstGeom prst="rect">
            <a:avLst/>
          </a:prstGeom>
        </p:spPr>
        <p:txBody>
          <a:bodyPr vert="horz" lIns="91440" tIns="45720" rIns="91440" bIns="45720" rtlCol="0">
            <a:normAutofit fontScale="92500"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Sistemas Neutros</a:t>
            </a:r>
          </a:p>
        </p:txBody>
      </p:sp>
    </p:spTree>
    <p:extLst>
      <p:ext uri="{BB962C8B-B14F-4D97-AF65-F5344CB8AC3E}">
        <p14:creationId xmlns:p14="http://schemas.microsoft.com/office/powerpoint/2010/main" val="28863401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4932040" cy="620688"/>
          </a:xfrm>
        </p:spPr>
        <p:txBody>
          <a:bodyPr>
            <a:normAutofit fontScale="90000"/>
          </a:bodyPr>
          <a:lstStyle/>
          <a:p>
            <a:r>
              <a:rPr lang="es-MX" dirty="0" smtClean="0"/>
              <a:t>Conceptos básicos…</a:t>
            </a:r>
            <a:endParaRPr lang="es-MX" dirty="0"/>
          </a:p>
        </p:txBody>
      </p:sp>
      <p:sp>
        <p:nvSpPr>
          <p:cNvPr id="3" name="2 Marcador de contenido"/>
          <p:cNvSpPr>
            <a:spLocks noGrp="1"/>
          </p:cNvSpPr>
          <p:nvPr>
            <p:ph idx="1"/>
          </p:nvPr>
        </p:nvSpPr>
        <p:spPr>
          <a:xfrm>
            <a:off x="0" y="836712"/>
            <a:ext cx="9324528" cy="3816424"/>
          </a:xfrm>
        </p:spPr>
        <p:txBody>
          <a:bodyPr>
            <a:normAutofit fontScale="70000" lnSpcReduction="20000"/>
          </a:bodyPr>
          <a:lstStyle/>
          <a:p>
            <a:pPr>
              <a:buNone/>
            </a:pPr>
            <a:r>
              <a:rPr lang="es-MX" dirty="0" smtClean="0">
                <a:solidFill>
                  <a:srgbClr val="002060"/>
                </a:solidFill>
              </a:rPr>
              <a:t>Tensión o Voltaje</a:t>
            </a:r>
            <a:endParaRPr lang="es-MX" dirty="0" smtClean="0"/>
          </a:p>
          <a:p>
            <a:pPr>
              <a:buNone/>
            </a:pPr>
            <a:r>
              <a:rPr lang="es-MX" dirty="0" smtClean="0"/>
              <a:t>	La Tensión es la diferencial de potencial entre dos puntos y se mide en Volts. </a:t>
            </a:r>
          </a:p>
          <a:p>
            <a:pPr>
              <a:buNone/>
            </a:pPr>
            <a:r>
              <a:rPr lang="es-MX" dirty="0" smtClean="0"/>
              <a:t>	</a:t>
            </a:r>
          </a:p>
          <a:p>
            <a:pPr>
              <a:buNone/>
            </a:pPr>
            <a:r>
              <a:rPr lang="es-MX" dirty="0" smtClean="0"/>
              <a:t>	En un enchufe hay tensión (diferencia de potencial entre sus dos puntos) pero no hay corriente. Solo cuando conectemos un circuito al enchufe empezará a circular corriente (electrones). </a:t>
            </a:r>
          </a:p>
          <a:p>
            <a:pPr lvl="0">
              <a:buNone/>
              <a:defRPr/>
            </a:pPr>
            <a:r>
              <a:rPr lang="es-MX" dirty="0" smtClean="0"/>
              <a:t>	Ha mayor tensión entre dos polos mayor cantidad de electrones y con mas velocidad pasaran de un polo al otro. </a:t>
            </a:r>
          </a:p>
          <a:p>
            <a:pPr lvl="0">
              <a:buNone/>
              <a:defRPr/>
            </a:pPr>
            <a:endParaRPr lang="es-MX" dirty="0" smtClean="0"/>
          </a:p>
          <a:p>
            <a:pPr lvl="0">
              <a:buNone/>
              <a:defRPr/>
            </a:pPr>
            <a:r>
              <a:rPr lang="es-MX" dirty="0" smtClean="0">
                <a:solidFill>
                  <a:srgbClr val="002060"/>
                </a:solidFill>
              </a:rPr>
              <a:t>Corriente eléctrica </a:t>
            </a:r>
            <a:endParaRPr lang="es-MX" dirty="0" smtClean="0"/>
          </a:p>
          <a:p>
            <a:pPr lvl="0">
              <a:buNone/>
              <a:defRPr/>
            </a:pPr>
            <a:r>
              <a:rPr lang="es-MX" dirty="0" smtClean="0"/>
              <a:t>	Es la cantidad de electrones que pasan por un punto en un segundo, La unidad básica es el ampere, se define como</a:t>
            </a:r>
          </a:p>
          <a:p>
            <a:pPr>
              <a:buNone/>
            </a:pPr>
            <a:endParaRPr lang="es-MX" dirty="0" smtClean="0"/>
          </a:p>
        </p:txBody>
      </p:sp>
      <p:graphicFrame>
        <p:nvGraphicFramePr>
          <p:cNvPr id="19" name="18 Objeto"/>
          <p:cNvGraphicFramePr>
            <a:graphicFrameLocks noChangeAspect="1"/>
          </p:cNvGraphicFramePr>
          <p:nvPr/>
        </p:nvGraphicFramePr>
        <p:xfrm>
          <a:off x="2555776" y="4869160"/>
          <a:ext cx="1073151" cy="792088"/>
        </p:xfrm>
        <a:graphic>
          <a:graphicData uri="http://schemas.openxmlformats.org/presentationml/2006/ole">
            <mc:AlternateContent xmlns:mc="http://schemas.openxmlformats.org/markup-compatibility/2006">
              <mc:Choice xmlns:v="urn:schemas-microsoft-com:vml" Requires="v">
                <p:oleObj spid="_x0000_s35862" name="Ecuación" r:id="rId3" imgW="533160" imgH="393480" progId="Equation.3">
                  <p:embed/>
                </p:oleObj>
              </mc:Choice>
              <mc:Fallback>
                <p:oleObj name="Ecuación" r:id="rId3" imgW="53316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776" y="4869160"/>
                        <a:ext cx="1073151" cy="792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7" name="Object 3"/>
          <p:cNvGraphicFramePr>
            <a:graphicFrameLocks noChangeAspect="1"/>
          </p:cNvGraphicFramePr>
          <p:nvPr/>
        </p:nvGraphicFramePr>
        <p:xfrm>
          <a:off x="4283968" y="4869160"/>
          <a:ext cx="884511" cy="792162"/>
        </p:xfrm>
        <a:graphic>
          <a:graphicData uri="http://schemas.openxmlformats.org/presentationml/2006/ole">
            <mc:AlternateContent xmlns:mc="http://schemas.openxmlformats.org/markup-compatibility/2006">
              <mc:Choice xmlns:v="urn:schemas-microsoft-com:vml" Requires="v">
                <p:oleObj spid="_x0000_s35863" name="Ecuación" r:id="rId5" imgW="419040" imgH="393480" progId="Equation.3">
                  <p:embed/>
                </p:oleObj>
              </mc:Choice>
              <mc:Fallback>
                <p:oleObj name="Ecuación" r:id="rId5" imgW="41904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3968" y="4869160"/>
                        <a:ext cx="884511" cy="7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515228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4932040" cy="620688"/>
          </a:xfrm>
        </p:spPr>
        <p:txBody>
          <a:bodyPr>
            <a:normAutofit fontScale="90000"/>
          </a:bodyPr>
          <a:lstStyle/>
          <a:p>
            <a:r>
              <a:rPr lang="es-MX" dirty="0" smtClean="0"/>
              <a:t>Conceptos básicos…</a:t>
            </a:r>
            <a:endParaRPr lang="es-MX" dirty="0"/>
          </a:p>
        </p:txBody>
      </p:sp>
      <p:sp>
        <p:nvSpPr>
          <p:cNvPr id="3" name="2 Marcador de contenido"/>
          <p:cNvSpPr>
            <a:spLocks noGrp="1"/>
          </p:cNvSpPr>
          <p:nvPr>
            <p:ph idx="1"/>
          </p:nvPr>
        </p:nvSpPr>
        <p:spPr>
          <a:xfrm>
            <a:off x="0" y="836712"/>
            <a:ext cx="8964488" cy="5544616"/>
          </a:xfrm>
        </p:spPr>
        <p:txBody>
          <a:bodyPr>
            <a:normAutofit fontScale="70000" lnSpcReduction="20000"/>
          </a:bodyPr>
          <a:lstStyle/>
          <a:p>
            <a:pPr>
              <a:buNone/>
            </a:pPr>
            <a:r>
              <a:rPr lang="es-MX" dirty="0" smtClean="0">
                <a:solidFill>
                  <a:srgbClr val="002060"/>
                </a:solidFill>
              </a:rPr>
              <a:t>Resistencia Eléctrica </a:t>
            </a:r>
            <a:endParaRPr lang="es-MX" dirty="0" smtClean="0"/>
          </a:p>
          <a:p>
            <a:r>
              <a:rPr lang="es-MX" dirty="0" smtClean="0"/>
              <a:t>Cuando los electrones en movimiento se encuentran con un receptor (por ejemplo una lámpara) la lámpara ofrece una resistencia. Se llama resistencia a la dificultad que se ofrece al paso de la corriente. Todos los elementos de un circuito tienen resistencia, excepto los conductores que se considera caso cero. Se mide en Ohmios (Ω). La resistencia se representa con la letra R.</a:t>
            </a:r>
          </a:p>
          <a:p>
            <a:pPr lvl="0">
              <a:buNone/>
              <a:defRPr/>
            </a:pPr>
            <a:endParaRPr lang="es-MX" dirty="0" smtClean="0"/>
          </a:p>
          <a:p>
            <a:pPr lvl="0">
              <a:buNone/>
              <a:defRPr/>
            </a:pPr>
            <a:r>
              <a:rPr lang="es-MX" dirty="0" smtClean="0">
                <a:solidFill>
                  <a:srgbClr val="002060"/>
                </a:solidFill>
              </a:rPr>
              <a:t>Potencia eléctrica </a:t>
            </a:r>
          </a:p>
          <a:p>
            <a:pPr lvl="0">
              <a:buNone/>
              <a:defRPr/>
            </a:pPr>
            <a:r>
              <a:rPr lang="es-MX" dirty="0" smtClean="0"/>
              <a:t>   	Es la cantidad de energía entregada o absorbida por un elemento en un tiempo determinado.  Para  corriente continua (</a:t>
            </a:r>
            <a:r>
              <a:rPr lang="es-MX" dirty="0" err="1" smtClean="0"/>
              <a:t>CC</a:t>
            </a:r>
            <a:r>
              <a:rPr lang="es-MX" dirty="0" smtClean="0"/>
              <a:t>) la potencia eléctrica desarrollada por un dispositivo de dos terminales, es el producto de la diferencia de potencial entre dichos terminales y la intensidad de corriente que pasa a través del dispositivo. </a:t>
            </a:r>
          </a:p>
          <a:p>
            <a:pPr lvl="0">
              <a:buNone/>
              <a:defRPr/>
            </a:pPr>
            <a:endParaRPr lang="es-MX" dirty="0" smtClean="0"/>
          </a:p>
          <a:p>
            <a:pPr lvl="0">
              <a:buNone/>
              <a:defRPr/>
            </a:pPr>
            <a:r>
              <a:rPr lang="es-MX" dirty="0" smtClean="0"/>
              <a:t>	Si la resistencia del dispositivo es conocida, la potencia también puede calcularse como</a:t>
            </a:r>
          </a:p>
          <a:p>
            <a:pPr lvl="0">
              <a:buNone/>
              <a:defRPr/>
            </a:pPr>
            <a:endParaRPr lang="es-MX" dirty="0" smtClean="0"/>
          </a:p>
          <a:p>
            <a:pPr>
              <a:buNone/>
            </a:pPr>
            <a:endParaRPr lang="es-MX" dirty="0" smtClean="0"/>
          </a:p>
        </p:txBody>
      </p:sp>
      <p:graphicFrame>
        <p:nvGraphicFramePr>
          <p:cNvPr id="22533" name="Object 5"/>
          <p:cNvGraphicFramePr>
            <a:graphicFrameLocks noChangeAspect="1"/>
          </p:cNvGraphicFramePr>
          <p:nvPr/>
        </p:nvGraphicFramePr>
        <p:xfrm>
          <a:off x="3635896" y="4941168"/>
          <a:ext cx="1022350" cy="357187"/>
        </p:xfrm>
        <a:graphic>
          <a:graphicData uri="http://schemas.openxmlformats.org/presentationml/2006/ole">
            <mc:AlternateContent xmlns:mc="http://schemas.openxmlformats.org/markup-compatibility/2006">
              <mc:Choice xmlns:v="urn:schemas-microsoft-com:vml" Requires="v">
                <p:oleObj spid="_x0000_s36886" name="Ecuación" r:id="rId3" imgW="507960" imgH="177480" progId="Equation.3">
                  <p:embed/>
                </p:oleObj>
              </mc:Choice>
              <mc:Fallback>
                <p:oleObj name="Ecuación" r:id="rId3" imgW="50796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896" y="4941168"/>
                        <a:ext cx="1022350" cy="357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534" name="Object 6"/>
          <p:cNvGraphicFramePr>
            <a:graphicFrameLocks noChangeAspect="1"/>
          </p:cNvGraphicFramePr>
          <p:nvPr/>
        </p:nvGraphicFramePr>
        <p:xfrm>
          <a:off x="3347864" y="5661248"/>
          <a:ext cx="1865312" cy="841375"/>
        </p:xfrm>
        <a:graphic>
          <a:graphicData uri="http://schemas.openxmlformats.org/presentationml/2006/ole">
            <mc:AlternateContent xmlns:mc="http://schemas.openxmlformats.org/markup-compatibility/2006">
              <mc:Choice xmlns:v="urn:schemas-microsoft-com:vml" Requires="v">
                <p:oleObj spid="_x0000_s36887" name="Ecuación" r:id="rId5" imgW="927000" imgH="419040" progId="Equation.3">
                  <p:embed/>
                </p:oleObj>
              </mc:Choice>
              <mc:Fallback>
                <p:oleObj name="Ecuación" r:id="rId5" imgW="927000" imgH="419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7864" y="5661248"/>
                        <a:ext cx="1865312" cy="841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05145669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2391</TotalTime>
  <Words>1596</Words>
  <Application>Microsoft Office PowerPoint</Application>
  <PresentationFormat>Presentación en pantalla (4:3)</PresentationFormat>
  <Paragraphs>299</Paragraphs>
  <Slides>35</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35</vt:i4>
      </vt:variant>
    </vt:vector>
  </HeadingPairs>
  <TitlesOfParts>
    <vt:vector size="37" baseType="lpstr">
      <vt:lpstr>Tema de Office</vt:lpstr>
      <vt:lpstr>Ecuación</vt:lpstr>
      <vt:lpstr>Presentación de PowerPoint</vt:lpstr>
      <vt:lpstr>Mapa curricular</vt:lpstr>
      <vt:lpstr>Conceptos Preliminares</vt:lpstr>
      <vt:lpstr>Magnitudes Básicas</vt:lpstr>
      <vt:lpstr>Magnitudes Eléctricas</vt:lpstr>
      <vt:lpstr>Conceptos básicos</vt:lpstr>
      <vt:lpstr>Conceptos básicos…</vt:lpstr>
      <vt:lpstr>Conceptos básicos…</vt:lpstr>
      <vt:lpstr>Conceptos básicos…</vt:lpstr>
      <vt:lpstr>Conceptos básicos…</vt:lpstr>
      <vt:lpstr>Kwh</vt:lpstr>
      <vt:lpstr>Ejercicio </vt:lpstr>
      <vt:lpstr>Respuesta </vt:lpstr>
      <vt:lpstr>Cotización de energía CFE Kilowatt hora</vt:lpstr>
      <vt:lpstr>Tarifa doméstica de alto consumo, mejor conocida como DAC. </vt:lpstr>
      <vt:lpstr>Consumo básico, intermedio y excedente</vt:lpstr>
      <vt:lpstr>Ejercicios</vt:lpstr>
      <vt:lpstr>Solución Caso 1  consumo de 125 Kwh  </vt:lpstr>
      <vt:lpstr>Solución Caso 2 consumo de 270 Kwh  </vt:lpstr>
      <vt:lpstr>Solución Caso 3 consumo de 290 Kwh  </vt:lpstr>
      <vt:lpstr>Solución Caso 4 consumo de 500 Kwh  </vt:lpstr>
      <vt:lpstr>Solución Caso 5 consumo de 510 Kwh  </vt:lpstr>
      <vt:lpstr>Resumen </vt:lpstr>
      <vt:lpstr>Ejercicio</vt:lpstr>
      <vt:lpstr>Solución a) consumo de 320 Kwh  </vt:lpstr>
      <vt:lpstr>Solución b) Ahorro del cambio de luminarias   </vt:lpstr>
      <vt:lpstr>Solución c) consumo en pesos de 224 Kwh  </vt:lpstr>
      <vt:lpstr>Solución d) Tiempo de amortización   </vt:lpstr>
      <vt:lpstr>Ejercicio</vt:lpstr>
      <vt:lpstr>Solución a) consumo de 320 Kwh  </vt:lpstr>
      <vt:lpstr>Solución b) Ahorro del cambio de luminarias   </vt:lpstr>
      <vt:lpstr>Solución d) Tiempo de amortización   </vt:lpstr>
      <vt:lpstr>Tarea 1 </vt:lpstr>
      <vt:lpstr>Tarea  2</vt:lpstr>
      <vt:lpstr>Bibliografía</vt:lpstr>
    </vt:vector>
  </TitlesOfParts>
  <Company>UAEMEX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usuario</dc:creator>
  <cp:lastModifiedBy>IRMA</cp:lastModifiedBy>
  <cp:revision>167</cp:revision>
  <dcterms:created xsi:type="dcterms:W3CDTF">2013-06-26T17:30:42Z</dcterms:created>
  <dcterms:modified xsi:type="dcterms:W3CDTF">2016-10-12T20:37:01Z</dcterms:modified>
</cp:coreProperties>
</file>