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sldIdLst>
    <p:sldId id="257" r:id="rId2"/>
    <p:sldId id="258" r:id="rId3"/>
    <p:sldId id="259" r:id="rId4"/>
    <p:sldId id="260" r:id="rId5"/>
    <p:sldId id="261" r:id="rId6"/>
    <p:sldId id="262" r:id="rId7"/>
    <p:sldId id="263" r:id="rId8"/>
    <p:sldId id="290" r:id="rId9"/>
    <p:sldId id="288" r:id="rId10"/>
    <p:sldId id="293" r:id="rId11"/>
    <p:sldId id="292" r:id="rId12"/>
    <p:sldId id="264" r:id="rId13"/>
    <p:sldId id="266" r:id="rId14"/>
    <p:sldId id="289" r:id="rId15"/>
    <p:sldId id="267" r:id="rId16"/>
    <p:sldId id="268" r:id="rId17"/>
    <p:sldId id="269" r:id="rId18"/>
    <p:sldId id="270" r:id="rId19"/>
    <p:sldId id="291" r:id="rId20"/>
    <p:sldId id="271" r:id="rId21"/>
    <p:sldId id="295" r:id="rId22"/>
    <p:sldId id="272" r:id="rId23"/>
    <p:sldId id="273" r:id="rId24"/>
    <p:sldId id="274" r:id="rId25"/>
    <p:sldId id="281" r:id="rId26"/>
    <p:sldId id="282" r:id="rId27"/>
    <p:sldId id="275" r:id="rId28"/>
    <p:sldId id="276" r:id="rId29"/>
    <p:sldId id="277" r:id="rId30"/>
    <p:sldId id="278" r:id="rId31"/>
    <p:sldId id="279" r:id="rId32"/>
    <p:sldId id="280" r:id="rId33"/>
    <p:sldId id="283" r:id="rId34"/>
    <p:sldId id="284" r:id="rId35"/>
    <p:sldId id="294" r:id="rId36"/>
    <p:sldId id="285" r:id="rId37"/>
    <p:sldId id="286" r:id="rId38"/>
    <p:sldId id="287" r:id="rId39"/>
    <p:sldId id="296" r:id="rId4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p:scale>
          <a:sx n="80" d="100"/>
          <a:sy n="80" d="100"/>
        </p:scale>
        <p:origin x="1692" y="8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8CEAEE-2814-4F24-936A-E40A99ACBB71}"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s-MX"/>
        </a:p>
      </dgm:t>
    </dgm:pt>
    <dgm:pt modelId="{2361BC98-44EA-4738-957E-13950BFF2D21}">
      <dgm:prSet phldrT="[Texto]"/>
      <dgm:spPr/>
      <dgm:t>
        <a:bodyPr/>
        <a:lstStyle/>
        <a:p>
          <a:r>
            <a:rPr lang="es-MX" dirty="0" smtClean="0"/>
            <a:t>1. Entrevista preliminar</a:t>
          </a:r>
          <a:endParaRPr lang="es-MX" dirty="0"/>
        </a:p>
      </dgm:t>
    </dgm:pt>
    <dgm:pt modelId="{EDB3590F-B621-4FB9-8DD4-89EBE4B979E5}" type="parTrans" cxnId="{385AA6B4-0AFB-4CE4-B4C5-F80421E082CD}">
      <dgm:prSet/>
      <dgm:spPr/>
      <dgm:t>
        <a:bodyPr/>
        <a:lstStyle/>
        <a:p>
          <a:endParaRPr lang="es-MX"/>
        </a:p>
      </dgm:t>
    </dgm:pt>
    <dgm:pt modelId="{8626A9E4-0B45-447A-BEBD-426808265295}" type="sibTrans" cxnId="{385AA6B4-0AFB-4CE4-B4C5-F80421E082CD}">
      <dgm:prSet/>
      <dgm:spPr/>
      <dgm:t>
        <a:bodyPr/>
        <a:lstStyle/>
        <a:p>
          <a:endParaRPr lang="es-MX"/>
        </a:p>
      </dgm:t>
    </dgm:pt>
    <dgm:pt modelId="{28B509EB-2866-471B-B94E-84AB4C2ADDAB}">
      <dgm:prSet phldrT="[Texto]"/>
      <dgm:spPr/>
      <dgm:t>
        <a:bodyPr/>
        <a:lstStyle/>
        <a:p>
          <a:r>
            <a:rPr lang="es-MX" dirty="0" smtClean="0"/>
            <a:t>4. Entrevista formal</a:t>
          </a:r>
          <a:endParaRPr lang="es-MX" dirty="0"/>
        </a:p>
      </dgm:t>
    </dgm:pt>
    <dgm:pt modelId="{3606D5B1-06A4-407B-A965-7748A41FCA22}" type="parTrans" cxnId="{EC6C6082-FBD0-4A3E-87A3-7DE9295693B6}">
      <dgm:prSet/>
      <dgm:spPr/>
      <dgm:t>
        <a:bodyPr/>
        <a:lstStyle/>
        <a:p>
          <a:endParaRPr lang="es-MX"/>
        </a:p>
      </dgm:t>
    </dgm:pt>
    <dgm:pt modelId="{4BB1326E-5B68-45DF-B9A6-97E6353254D5}" type="sibTrans" cxnId="{EC6C6082-FBD0-4A3E-87A3-7DE9295693B6}">
      <dgm:prSet/>
      <dgm:spPr/>
      <dgm:t>
        <a:bodyPr/>
        <a:lstStyle/>
        <a:p>
          <a:endParaRPr lang="es-MX"/>
        </a:p>
      </dgm:t>
    </dgm:pt>
    <dgm:pt modelId="{0917523F-0EF3-4060-B37D-8313D30C1DA4}">
      <dgm:prSet phldrT="[Texto]"/>
      <dgm:spPr/>
      <dgm:t>
        <a:bodyPr/>
        <a:lstStyle/>
        <a:p>
          <a:r>
            <a:rPr lang="es-MX" dirty="0" smtClean="0"/>
            <a:t>5. Pruebas de empleo</a:t>
          </a:r>
          <a:endParaRPr lang="es-MX" dirty="0"/>
        </a:p>
      </dgm:t>
    </dgm:pt>
    <dgm:pt modelId="{E8150789-5232-461F-9E37-230431CC2577}" type="parTrans" cxnId="{180CFE72-DDE9-4C30-A877-CE18491F7099}">
      <dgm:prSet/>
      <dgm:spPr/>
      <dgm:t>
        <a:bodyPr/>
        <a:lstStyle/>
        <a:p>
          <a:endParaRPr lang="es-MX"/>
        </a:p>
      </dgm:t>
    </dgm:pt>
    <dgm:pt modelId="{411FB789-B488-44C4-BE1A-59F7BF03269F}" type="sibTrans" cxnId="{180CFE72-DDE9-4C30-A877-CE18491F7099}">
      <dgm:prSet/>
      <dgm:spPr/>
      <dgm:t>
        <a:bodyPr/>
        <a:lstStyle/>
        <a:p>
          <a:endParaRPr lang="es-MX"/>
        </a:p>
      </dgm:t>
    </dgm:pt>
    <dgm:pt modelId="{43C7720E-9BF3-4E06-B13C-33272FFBCACF}">
      <dgm:prSet phldrT="[Texto]"/>
      <dgm:spPr/>
      <dgm:t>
        <a:bodyPr/>
        <a:lstStyle/>
        <a:p>
          <a:r>
            <a:rPr lang="es-MX" dirty="0" smtClean="0"/>
            <a:t>2. Solicitud de empleo</a:t>
          </a:r>
          <a:endParaRPr lang="es-MX" dirty="0"/>
        </a:p>
      </dgm:t>
    </dgm:pt>
    <dgm:pt modelId="{296F47D2-898F-412A-9FE2-D531D0355DBA}" type="parTrans" cxnId="{19656CF3-AA95-4B2B-81BD-82D3930DBCA0}">
      <dgm:prSet/>
      <dgm:spPr/>
      <dgm:t>
        <a:bodyPr/>
        <a:lstStyle/>
        <a:p>
          <a:endParaRPr lang="es-MX"/>
        </a:p>
      </dgm:t>
    </dgm:pt>
    <dgm:pt modelId="{1B9C1A7F-EE29-444D-91BE-D9E7122E98FB}" type="sibTrans" cxnId="{19656CF3-AA95-4B2B-81BD-82D3930DBCA0}">
      <dgm:prSet/>
      <dgm:spPr/>
      <dgm:t>
        <a:bodyPr/>
        <a:lstStyle/>
        <a:p>
          <a:endParaRPr lang="es-MX"/>
        </a:p>
      </dgm:t>
    </dgm:pt>
    <dgm:pt modelId="{1A804C29-878A-474B-A19E-525ADD0D0D89}">
      <dgm:prSet phldrT="[Texto]"/>
      <dgm:spPr/>
      <dgm:t>
        <a:bodyPr/>
        <a:lstStyle/>
        <a:p>
          <a:r>
            <a:rPr lang="es-MX" dirty="0" smtClean="0"/>
            <a:t>3. Investigación de referencias</a:t>
          </a:r>
        </a:p>
      </dgm:t>
    </dgm:pt>
    <dgm:pt modelId="{FF86A947-2FCF-46C7-847A-0EC6B11327C8}" type="parTrans" cxnId="{480005E5-7B02-409A-938B-EC9BA225CBC3}">
      <dgm:prSet/>
      <dgm:spPr/>
      <dgm:t>
        <a:bodyPr/>
        <a:lstStyle/>
        <a:p>
          <a:endParaRPr lang="es-MX"/>
        </a:p>
      </dgm:t>
    </dgm:pt>
    <dgm:pt modelId="{F06C56FA-2B09-4591-BE25-F2BB871E4D17}" type="sibTrans" cxnId="{480005E5-7B02-409A-938B-EC9BA225CBC3}">
      <dgm:prSet/>
      <dgm:spPr/>
      <dgm:t>
        <a:bodyPr/>
        <a:lstStyle/>
        <a:p>
          <a:endParaRPr lang="es-MX"/>
        </a:p>
      </dgm:t>
    </dgm:pt>
    <dgm:pt modelId="{4453389A-A836-4D0F-83F2-676D1F6638B2}">
      <dgm:prSet phldrT="[Texto]"/>
      <dgm:spPr/>
      <dgm:t>
        <a:bodyPr/>
        <a:lstStyle/>
        <a:p>
          <a:r>
            <a:rPr lang="es-MX" dirty="0" smtClean="0"/>
            <a:t>6. Examen médico</a:t>
          </a:r>
          <a:endParaRPr lang="es-MX" dirty="0"/>
        </a:p>
      </dgm:t>
    </dgm:pt>
    <dgm:pt modelId="{4B67F538-BD77-42DF-B85A-24E10240501D}" type="parTrans" cxnId="{7F58E88D-0635-4A56-89E3-0C74BC97ED91}">
      <dgm:prSet/>
      <dgm:spPr/>
      <dgm:t>
        <a:bodyPr/>
        <a:lstStyle/>
        <a:p>
          <a:endParaRPr lang="es-MX"/>
        </a:p>
      </dgm:t>
    </dgm:pt>
    <dgm:pt modelId="{1B4F4432-9125-4643-8124-5F550AE1540D}" type="sibTrans" cxnId="{7F58E88D-0635-4A56-89E3-0C74BC97ED91}">
      <dgm:prSet/>
      <dgm:spPr/>
      <dgm:t>
        <a:bodyPr/>
        <a:lstStyle/>
        <a:p>
          <a:endParaRPr lang="es-MX"/>
        </a:p>
      </dgm:t>
    </dgm:pt>
    <dgm:pt modelId="{6116AEED-A101-4D58-A3E7-02160E69959C}">
      <dgm:prSet phldrT="[Texto]"/>
      <dgm:spPr/>
      <dgm:t>
        <a:bodyPr/>
        <a:lstStyle/>
        <a:p>
          <a:r>
            <a:rPr lang="es-MX" dirty="0" smtClean="0"/>
            <a:t>7. Entrevista final</a:t>
          </a:r>
          <a:endParaRPr lang="es-MX" dirty="0"/>
        </a:p>
      </dgm:t>
    </dgm:pt>
    <dgm:pt modelId="{715043D1-3F38-4D14-9DEF-7E6A57AD21BE}" type="parTrans" cxnId="{4AE6E9A3-DC5C-4AD2-BFA0-B5EBC2F89E0E}">
      <dgm:prSet/>
      <dgm:spPr/>
      <dgm:t>
        <a:bodyPr/>
        <a:lstStyle/>
        <a:p>
          <a:endParaRPr lang="es-MX"/>
        </a:p>
      </dgm:t>
    </dgm:pt>
    <dgm:pt modelId="{7A1F2149-6588-4B8A-9A56-B7596401E953}" type="sibTrans" cxnId="{4AE6E9A3-DC5C-4AD2-BFA0-B5EBC2F89E0E}">
      <dgm:prSet/>
      <dgm:spPr/>
      <dgm:t>
        <a:bodyPr/>
        <a:lstStyle/>
        <a:p>
          <a:endParaRPr lang="es-MX"/>
        </a:p>
      </dgm:t>
    </dgm:pt>
    <dgm:pt modelId="{6D3523A8-C3CA-4941-AF5B-9B98033DAA1D}">
      <dgm:prSet phldrT="[Texto]"/>
      <dgm:spPr/>
      <dgm:t>
        <a:bodyPr/>
        <a:lstStyle/>
        <a:p>
          <a:r>
            <a:rPr lang="es-MX" dirty="0" smtClean="0"/>
            <a:t>8. Contratación</a:t>
          </a:r>
          <a:endParaRPr lang="es-MX" dirty="0"/>
        </a:p>
      </dgm:t>
    </dgm:pt>
    <dgm:pt modelId="{207482E0-5517-4742-A0FC-4CA237933010}" type="parTrans" cxnId="{A65534AB-D881-4938-B06C-2580C8473011}">
      <dgm:prSet/>
      <dgm:spPr/>
      <dgm:t>
        <a:bodyPr/>
        <a:lstStyle/>
        <a:p>
          <a:endParaRPr lang="es-MX"/>
        </a:p>
      </dgm:t>
    </dgm:pt>
    <dgm:pt modelId="{C48D74BE-23F7-4992-B698-40A52489C4E5}" type="sibTrans" cxnId="{A65534AB-D881-4938-B06C-2580C8473011}">
      <dgm:prSet/>
      <dgm:spPr/>
      <dgm:t>
        <a:bodyPr/>
        <a:lstStyle/>
        <a:p>
          <a:endParaRPr lang="es-MX"/>
        </a:p>
      </dgm:t>
    </dgm:pt>
    <dgm:pt modelId="{14431330-654D-4047-ACAE-AA3671E6F352}" type="pres">
      <dgm:prSet presAssocID="{2E8CEAEE-2814-4F24-936A-E40A99ACBB71}" presName="linear" presStyleCnt="0">
        <dgm:presLayoutVars>
          <dgm:dir/>
          <dgm:animLvl val="lvl"/>
          <dgm:resizeHandles val="exact"/>
        </dgm:presLayoutVars>
      </dgm:prSet>
      <dgm:spPr/>
    </dgm:pt>
    <dgm:pt modelId="{051D65B9-FB17-439E-BE2C-D1DE6F2903AB}" type="pres">
      <dgm:prSet presAssocID="{2361BC98-44EA-4738-957E-13950BFF2D21}" presName="parentLin" presStyleCnt="0"/>
      <dgm:spPr/>
    </dgm:pt>
    <dgm:pt modelId="{99D0DBBF-8987-4E3A-B638-97EB23784483}" type="pres">
      <dgm:prSet presAssocID="{2361BC98-44EA-4738-957E-13950BFF2D21}" presName="parentLeftMargin" presStyleLbl="node1" presStyleIdx="0" presStyleCnt="8"/>
      <dgm:spPr/>
    </dgm:pt>
    <dgm:pt modelId="{6CB423B5-AC1E-4727-A313-8D314E0B5FB2}" type="pres">
      <dgm:prSet presAssocID="{2361BC98-44EA-4738-957E-13950BFF2D21}" presName="parentText" presStyleLbl="node1" presStyleIdx="0" presStyleCnt="8">
        <dgm:presLayoutVars>
          <dgm:chMax val="0"/>
          <dgm:bulletEnabled val="1"/>
        </dgm:presLayoutVars>
      </dgm:prSet>
      <dgm:spPr/>
    </dgm:pt>
    <dgm:pt modelId="{DE422B54-F29B-426B-9F02-030E9ED7FA80}" type="pres">
      <dgm:prSet presAssocID="{2361BC98-44EA-4738-957E-13950BFF2D21}" presName="negativeSpace" presStyleCnt="0"/>
      <dgm:spPr/>
    </dgm:pt>
    <dgm:pt modelId="{C0F4E0B3-06A3-4FCB-AF95-F47285ACCA24}" type="pres">
      <dgm:prSet presAssocID="{2361BC98-44EA-4738-957E-13950BFF2D21}" presName="childText" presStyleLbl="conFgAcc1" presStyleIdx="0" presStyleCnt="8">
        <dgm:presLayoutVars>
          <dgm:bulletEnabled val="1"/>
        </dgm:presLayoutVars>
      </dgm:prSet>
      <dgm:spPr/>
    </dgm:pt>
    <dgm:pt modelId="{D204B81C-2C66-474A-A854-5BBEDB7C75D3}" type="pres">
      <dgm:prSet presAssocID="{8626A9E4-0B45-447A-BEBD-426808265295}" presName="spaceBetweenRectangles" presStyleCnt="0"/>
      <dgm:spPr/>
    </dgm:pt>
    <dgm:pt modelId="{F9905FA2-F312-4C64-A25D-070C29B3084D}" type="pres">
      <dgm:prSet presAssocID="{43C7720E-9BF3-4E06-B13C-33272FFBCACF}" presName="parentLin" presStyleCnt="0"/>
      <dgm:spPr/>
    </dgm:pt>
    <dgm:pt modelId="{751E4A11-E9A6-4908-BDD3-D85D696E58B1}" type="pres">
      <dgm:prSet presAssocID="{43C7720E-9BF3-4E06-B13C-33272FFBCACF}" presName="parentLeftMargin" presStyleLbl="node1" presStyleIdx="0" presStyleCnt="8"/>
      <dgm:spPr/>
    </dgm:pt>
    <dgm:pt modelId="{0DBD2996-0D59-4EF3-AD80-B513009567FC}" type="pres">
      <dgm:prSet presAssocID="{43C7720E-9BF3-4E06-B13C-33272FFBCACF}" presName="parentText" presStyleLbl="node1" presStyleIdx="1" presStyleCnt="8">
        <dgm:presLayoutVars>
          <dgm:chMax val="0"/>
          <dgm:bulletEnabled val="1"/>
        </dgm:presLayoutVars>
      </dgm:prSet>
      <dgm:spPr/>
    </dgm:pt>
    <dgm:pt modelId="{6CE0A17C-4DAA-4BAD-BECF-AEED0C1D47D7}" type="pres">
      <dgm:prSet presAssocID="{43C7720E-9BF3-4E06-B13C-33272FFBCACF}" presName="negativeSpace" presStyleCnt="0"/>
      <dgm:spPr/>
    </dgm:pt>
    <dgm:pt modelId="{299FB8F9-D8D5-494B-BFB4-EFF9CF9093C7}" type="pres">
      <dgm:prSet presAssocID="{43C7720E-9BF3-4E06-B13C-33272FFBCACF}" presName="childText" presStyleLbl="conFgAcc1" presStyleIdx="1" presStyleCnt="8">
        <dgm:presLayoutVars>
          <dgm:bulletEnabled val="1"/>
        </dgm:presLayoutVars>
      </dgm:prSet>
      <dgm:spPr/>
    </dgm:pt>
    <dgm:pt modelId="{76B6344E-4DB2-4AC6-9AA3-2D28C19B39D1}" type="pres">
      <dgm:prSet presAssocID="{1B9C1A7F-EE29-444D-91BE-D9E7122E98FB}" presName="spaceBetweenRectangles" presStyleCnt="0"/>
      <dgm:spPr/>
    </dgm:pt>
    <dgm:pt modelId="{33A0FEF9-BA20-4B9B-AE26-AEAFBED9BB7F}" type="pres">
      <dgm:prSet presAssocID="{1A804C29-878A-474B-A19E-525ADD0D0D89}" presName="parentLin" presStyleCnt="0"/>
      <dgm:spPr/>
    </dgm:pt>
    <dgm:pt modelId="{247FBE68-A239-42D8-9713-9D79A8197CB1}" type="pres">
      <dgm:prSet presAssocID="{1A804C29-878A-474B-A19E-525ADD0D0D89}" presName="parentLeftMargin" presStyleLbl="node1" presStyleIdx="1" presStyleCnt="8"/>
      <dgm:spPr/>
    </dgm:pt>
    <dgm:pt modelId="{9A754C51-8A54-4B50-ACB8-A67B80535AEA}" type="pres">
      <dgm:prSet presAssocID="{1A804C29-878A-474B-A19E-525ADD0D0D89}" presName="parentText" presStyleLbl="node1" presStyleIdx="2" presStyleCnt="8">
        <dgm:presLayoutVars>
          <dgm:chMax val="0"/>
          <dgm:bulletEnabled val="1"/>
        </dgm:presLayoutVars>
      </dgm:prSet>
      <dgm:spPr/>
      <dgm:t>
        <a:bodyPr/>
        <a:lstStyle/>
        <a:p>
          <a:endParaRPr lang="es-MX"/>
        </a:p>
      </dgm:t>
    </dgm:pt>
    <dgm:pt modelId="{D2CA4BF2-2BC7-4E64-9E76-13610F3EAE9C}" type="pres">
      <dgm:prSet presAssocID="{1A804C29-878A-474B-A19E-525ADD0D0D89}" presName="negativeSpace" presStyleCnt="0"/>
      <dgm:spPr/>
    </dgm:pt>
    <dgm:pt modelId="{DDDF2711-5085-40AC-862C-05F851E6B951}" type="pres">
      <dgm:prSet presAssocID="{1A804C29-878A-474B-A19E-525ADD0D0D89}" presName="childText" presStyleLbl="conFgAcc1" presStyleIdx="2" presStyleCnt="8">
        <dgm:presLayoutVars>
          <dgm:bulletEnabled val="1"/>
        </dgm:presLayoutVars>
      </dgm:prSet>
      <dgm:spPr/>
    </dgm:pt>
    <dgm:pt modelId="{04DC91A3-9A9B-4179-8841-2E2D18550C13}" type="pres">
      <dgm:prSet presAssocID="{F06C56FA-2B09-4591-BE25-F2BB871E4D17}" presName="spaceBetweenRectangles" presStyleCnt="0"/>
      <dgm:spPr/>
    </dgm:pt>
    <dgm:pt modelId="{D8E61C58-68FC-4234-9B0B-E425F1CA34CF}" type="pres">
      <dgm:prSet presAssocID="{28B509EB-2866-471B-B94E-84AB4C2ADDAB}" presName="parentLin" presStyleCnt="0"/>
      <dgm:spPr/>
    </dgm:pt>
    <dgm:pt modelId="{8B81F0ED-3ACD-4ED4-8B50-6734098E5B19}" type="pres">
      <dgm:prSet presAssocID="{28B509EB-2866-471B-B94E-84AB4C2ADDAB}" presName="parentLeftMargin" presStyleLbl="node1" presStyleIdx="2" presStyleCnt="8"/>
      <dgm:spPr/>
    </dgm:pt>
    <dgm:pt modelId="{41C9E8B3-8884-437C-803F-35EE2DF3B209}" type="pres">
      <dgm:prSet presAssocID="{28B509EB-2866-471B-B94E-84AB4C2ADDAB}" presName="parentText" presStyleLbl="node1" presStyleIdx="3" presStyleCnt="8">
        <dgm:presLayoutVars>
          <dgm:chMax val="0"/>
          <dgm:bulletEnabled val="1"/>
        </dgm:presLayoutVars>
      </dgm:prSet>
      <dgm:spPr/>
      <dgm:t>
        <a:bodyPr/>
        <a:lstStyle/>
        <a:p>
          <a:endParaRPr lang="es-MX"/>
        </a:p>
      </dgm:t>
    </dgm:pt>
    <dgm:pt modelId="{6E0A457D-4DFC-42B0-B0A4-46438FA4EC4F}" type="pres">
      <dgm:prSet presAssocID="{28B509EB-2866-471B-B94E-84AB4C2ADDAB}" presName="negativeSpace" presStyleCnt="0"/>
      <dgm:spPr/>
    </dgm:pt>
    <dgm:pt modelId="{9D9198FD-C692-400F-9C8A-0146B57BE279}" type="pres">
      <dgm:prSet presAssocID="{28B509EB-2866-471B-B94E-84AB4C2ADDAB}" presName="childText" presStyleLbl="conFgAcc1" presStyleIdx="3" presStyleCnt="8">
        <dgm:presLayoutVars>
          <dgm:bulletEnabled val="1"/>
        </dgm:presLayoutVars>
      </dgm:prSet>
      <dgm:spPr/>
    </dgm:pt>
    <dgm:pt modelId="{970AB23E-65D0-4129-9504-D7638CDAF880}" type="pres">
      <dgm:prSet presAssocID="{4BB1326E-5B68-45DF-B9A6-97E6353254D5}" presName="spaceBetweenRectangles" presStyleCnt="0"/>
      <dgm:spPr/>
    </dgm:pt>
    <dgm:pt modelId="{FBA71E38-18BE-44D5-84E3-6738BB9A69B8}" type="pres">
      <dgm:prSet presAssocID="{0917523F-0EF3-4060-B37D-8313D30C1DA4}" presName="parentLin" presStyleCnt="0"/>
      <dgm:spPr/>
    </dgm:pt>
    <dgm:pt modelId="{FCE43029-FB60-4983-A210-D2CDE275E117}" type="pres">
      <dgm:prSet presAssocID="{0917523F-0EF3-4060-B37D-8313D30C1DA4}" presName="parentLeftMargin" presStyleLbl="node1" presStyleIdx="3" presStyleCnt="8"/>
      <dgm:spPr/>
    </dgm:pt>
    <dgm:pt modelId="{2BBAA945-79E6-4043-98E6-6B640743025D}" type="pres">
      <dgm:prSet presAssocID="{0917523F-0EF3-4060-B37D-8313D30C1DA4}" presName="parentText" presStyleLbl="node1" presStyleIdx="4" presStyleCnt="8">
        <dgm:presLayoutVars>
          <dgm:chMax val="0"/>
          <dgm:bulletEnabled val="1"/>
        </dgm:presLayoutVars>
      </dgm:prSet>
      <dgm:spPr/>
    </dgm:pt>
    <dgm:pt modelId="{AB4F3A65-97F6-4CD1-B186-566A53C65751}" type="pres">
      <dgm:prSet presAssocID="{0917523F-0EF3-4060-B37D-8313D30C1DA4}" presName="negativeSpace" presStyleCnt="0"/>
      <dgm:spPr/>
    </dgm:pt>
    <dgm:pt modelId="{3F6B8645-6CBA-43B4-B3C7-796A108BEB67}" type="pres">
      <dgm:prSet presAssocID="{0917523F-0EF3-4060-B37D-8313D30C1DA4}" presName="childText" presStyleLbl="conFgAcc1" presStyleIdx="4" presStyleCnt="8">
        <dgm:presLayoutVars>
          <dgm:bulletEnabled val="1"/>
        </dgm:presLayoutVars>
      </dgm:prSet>
      <dgm:spPr/>
    </dgm:pt>
    <dgm:pt modelId="{B8E811D1-AF22-449E-89F0-188E4E38EA38}" type="pres">
      <dgm:prSet presAssocID="{411FB789-B488-44C4-BE1A-59F7BF03269F}" presName="spaceBetweenRectangles" presStyleCnt="0"/>
      <dgm:spPr/>
    </dgm:pt>
    <dgm:pt modelId="{6E5CA1B2-CA27-4F9E-B6F7-21FF932EFCD3}" type="pres">
      <dgm:prSet presAssocID="{4453389A-A836-4D0F-83F2-676D1F6638B2}" presName="parentLin" presStyleCnt="0"/>
      <dgm:spPr/>
    </dgm:pt>
    <dgm:pt modelId="{AEB3D906-EDE8-4C6B-86DE-D20F63A9C43C}" type="pres">
      <dgm:prSet presAssocID="{4453389A-A836-4D0F-83F2-676D1F6638B2}" presName="parentLeftMargin" presStyleLbl="node1" presStyleIdx="4" presStyleCnt="8"/>
      <dgm:spPr/>
    </dgm:pt>
    <dgm:pt modelId="{3EE03046-4DB2-4C3E-930A-EB45D909F5FE}" type="pres">
      <dgm:prSet presAssocID="{4453389A-A836-4D0F-83F2-676D1F6638B2}" presName="parentText" presStyleLbl="node1" presStyleIdx="5" presStyleCnt="8">
        <dgm:presLayoutVars>
          <dgm:chMax val="0"/>
          <dgm:bulletEnabled val="1"/>
        </dgm:presLayoutVars>
      </dgm:prSet>
      <dgm:spPr/>
    </dgm:pt>
    <dgm:pt modelId="{AC21A375-8F6A-4CC0-B596-73A600CFF5B9}" type="pres">
      <dgm:prSet presAssocID="{4453389A-A836-4D0F-83F2-676D1F6638B2}" presName="negativeSpace" presStyleCnt="0"/>
      <dgm:spPr/>
    </dgm:pt>
    <dgm:pt modelId="{717368A3-4D88-44A5-B77E-F9DFCBF2C496}" type="pres">
      <dgm:prSet presAssocID="{4453389A-A836-4D0F-83F2-676D1F6638B2}" presName="childText" presStyleLbl="conFgAcc1" presStyleIdx="5" presStyleCnt="8">
        <dgm:presLayoutVars>
          <dgm:bulletEnabled val="1"/>
        </dgm:presLayoutVars>
      </dgm:prSet>
      <dgm:spPr/>
    </dgm:pt>
    <dgm:pt modelId="{CDA3DFA5-6979-4402-A18E-4D481F47029E}" type="pres">
      <dgm:prSet presAssocID="{1B4F4432-9125-4643-8124-5F550AE1540D}" presName="spaceBetweenRectangles" presStyleCnt="0"/>
      <dgm:spPr/>
    </dgm:pt>
    <dgm:pt modelId="{DDA824FD-9C45-49D6-AE31-16E47A8710B4}" type="pres">
      <dgm:prSet presAssocID="{6116AEED-A101-4D58-A3E7-02160E69959C}" presName="parentLin" presStyleCnt="0"/>
      <dgm:spPr/>
    </dgm:pt>
    <dgm:pt modelId="{03406DC7-FB38-4403-A553-743B47D517DA}" type="pres">
      <dgm:prSet presAssocID="{6116AEED-A101-4D58-A3E7-02160E69959C}" presName="parentLeftMargin" presStyleLbl="node1" presStyleIdx="5" presStyleCnt="8"/>
      <dgm:spPr/>
    </dgm:pt>
    <dgm:pt modelId="{2B6B3A71-D5BE-4CFE-9611-0D4465FC83F1}" type="pres">
      <dgm:prSet presAssocID="{6116AEED-A101-4D58-A3E7-02160E69959C}" presName="parentText" presStyleLbl="node1" presStyleIdx="6" presStyleCnt="8">
        <dgm:presLayoutVars>
          <dgm:chMax val="0"/>
          <dgm:bulletEnabled val="1"/>
        </dgm:presLayoutVars>
      </dgm:prSet>
      <dgm:spPr/>
    </dgm:pt>
    <dgm:pt modelId="{1596A603-F0B8-468B-8206-2E70FD879FFD}" type="pres">
      <dgm:prSet presAssocID="{6116AEED-A101-4D58-A3E7-02160E69959C}" presName="negativeSpace" presStyleCnt="0"/>
      <dgm:spPr/>
    </dgm:pt>
    <dgm:pt modelId="{7D0230F9-91CF-457B-B3DE-4F587BF820D1}" type="pres">
      <dgm:prSet presAssocID="{6116AEED-A101-4D58-A3E7-02160E69959C}" presName="childText" presStyleLbl="conFgAcc1" presStyleIdx="6" presStyleCnt="8">
        <dgm:presLayoutVars>
          <dgm:bulletEnabled val="1"/>
        </dgm:presLayoutVars>
      </dgm:prSet>
      <dgm:spPr/>
    </dgm:pt>
    <dgm:pt modelId="{984CFE39-F849-4782-B481-EF4CA04CC929}" type="pres">
      <dgm:prSet presAssocID="{7A1F2149-6588-4B8A-9A56-B7596401E953}" presName="spaceBetweenRectangles" presStyleCnt="0"/>
      <dgm:spPr/>
    </dgm:pt>
    <dgm:pt modelId="{D30245F1-9D3A-4138-BD70-C98A46B4F519}" type="pres">
      <dgm:prSet presAssocID="{6D3523A8-C3CA-4941-AF5B-9B98033DAA1D}" presName="parentLin" presStyleCnt="0"/>
      <dgm:spPr/>
    </dgm:pt>
    <dgm:pt modelId="{72F9A897-A34F-41EF-8D9B-775C033BC4FA}" type="pres">
      <dgm:prSet presAssocID="{6D3523A8-C3CA-4941-AF5B-9B98033DAA1D}" presName="parentLeftMargin" presStyleLbl="node1" presStyleIdx="6" presStyleCnt="8"/>
      <dgm:spPr/>
    </dgm:pt>
    <dgm:pt modelId="{D6F78115-6AC3-4843-9EC5-107E6754D974}" type="pres">
      <dgm:prSet presAssocID="{6D3523A8-C3CA-4941-AF5B-9B98033DAA1D}" presName="parentText" presStyleLbl="node1" presStyleIdx="7" presStyleCnt="8">
        <dgm:presLayoutVars>
          <dgm:chMax val="0"/>
          <dgm:bulletEnabled val="1"/>
        </dgm:presLayoutVars>
      </dgm:prSet>
      <dgm:spPr/>
    </dgm:pt>
    <dgm:pt modelId="{5092C466-8A90-4719-B0CC-7504A17C2CFC}" type="pres">
      <dgm:prSet presAssocID="{6D3523A8-C3CA-4941-AF5B-9B98033DAA1D}" presName="negativeSpace" presStyleCnt="0"/>
      <dgm:spPr/>
    </dgm:pt>
    <dgm:pt modelId="{F90C778A-8E05-48BE-80CE-5A72BFB305E9}" type="pres">
      <dgm:prSet presAssocID="{6D3523A8-C3CA-4941-AF5B-9B98033DAA1D}" presName="childText" presStyleLbl="conFgAcc1" presStyleIdx="7" presStyleCnt="8">
        <dgm:presLayoutVars>
          <dgm:bulletEnabled val="1"/>
        </dgm:presLayoutVars>
      </dgm:prSet>
      <dgm:spPr/>
    </dgm:pt>
  </dgm:ptLst>
  <dgm:cxnLst>
    <dgm:cxn modelId="{05D78E19-B8CA-4B4B-B82D-AF4B0F3235C6}" type="presOf" srcId="{4453389A-A836-4D0F-83F2-676D1F6638B2}" destId="{3EE03046-4DB2-4C3E-930A-EB45D909F5FE}" srcOrd="1" destOrd="0" presId="urn:microsoft.com/office/officeart/2005/8/layout/list1"/>
    <dgm:cxn modelId="{385AA6B4-0AFB-4CE4-B4C5-F80421E082CD}" srcId="{2E8CEAEE-2814-4F24-936A-E40A99ACBB71}" destId="{2361BC98-44EA-4738-957E-13950BFF2D21}" srcOrd="0" destOrd="0" parTransId="{EDB3590F-B621-4FB9-8DD4-89EBE4B979E5}" sibTransId="{8626A9E4-0B45-447A-BEBD-426808265295}"/>
    <dgm:cxn modelId="{A65534AB-D881-4938-B06C-2580C8473011}" srcId="{2E8CEAEE-2814-4F24-936A-E40A99ACBB71}" destId="{6D3523A8-C3CA-4941-AF5B-9B98033DAA1D}" srcOrd="7" destOrd="0" parTransId="{207482E0-5517-4742-A0FC-4CA237933010}" sibTransId="{C48D74BE-23F7-4992-B698-40A52489C4E5}"/>
    <dgm:cxn modelId="{F672594D-BC17-459B-96DD-B70FEE35A82C}" type="presOf" srcId="{6116AEED-A101-4D58-A3E7-02160E69959C}" destId="{2B6B3A71-D5BE-4CFE-9611-0D4465FC83F1}" srcOrd="1" destOrd="0" presId="urn:microsoft.com/office/officeart/2005/8/layout/list1"/>
    <dgm:cxn modelId="{454E08DF-1DDB-4B8B-A0D7-83E8F575E8A0}" type="presOf" srcId="{43C7720E-9BF3-4E06-B13C-33272FFBCACF}" destId="{0DBD2996-0D59-4EF3-AD80-B513009567FC}" srcOrd="1" destOrd="0" presId="urn:microsoft.com/office/officeart/2005/8/layout/list1"/>
    <dgm:cxn modelId="{AF3F283D-1E0B-4D62-B6EC-37488E17B6C1}" type="presOf" srcId="{4453389A-A836-4D0F-83F2-676D1F6638B2}" destId="{AEB3D906-EDE8-4C6B-86DE-D20F63A9C43C}" srcOrd="0" destOrd="0" presId="urn:microsoft.com/office/officeart/2005/8/layout/list1"/>
    <dgm:cxn modelId="{B588AAE0-FDDE-42C2-A672-5A000622A417}" type="presOf" srcId="{6D3523A8-C3CA-4941-AF5B-9B98033DAA1D}" destId="{D6F78115-6AC3-4843-9EC5-107E6754D974}" srcOrd="1" destOrd="0" presId="urn:microsoft.com/office/officeart/2005/8/layout/list1"/>
    <dgm:cxn modelId="{BCB47A5B-5E87-416A-8972-B425CFC7ED45}" type="presOf" srcId="{28B509EB-2866-471B-B94E-84AB4C2ADDAB}" destId="{8B81F0ED-3ACD-4ED4-8B50-6734098E5B19}" srcOrd="0" destOrd="0" presId="urn:microsoft.com/office/officeart/2005/8/layout/list1"/>
    <dgm:cxn modelId="{EC6C6082-FBD0-4A3E-87A3-7DE9295693B6}" srcId="{2E8CEAEE-2814-4F24-936A-E40A99ACBB71}" destId="{28B509EB-2866-471B-B94E-84AB4C2ADDAB}" srcOrd="3" destOrd="0" parTransId="{3606D5B1-06A4-407B-A965-7748A41FCA22}" sibTransId="{4BB1326E-5B68-45DF-B9A6-97E6353254D5}"/>
    <dgm:cxn modelId="{A974E3AA-2772-4DCF-80CD-69C0A3E9BFA1}" type="presOf" srcId="{2361BC98-44EA-4738-957E-13950BFF2D21}" destId="{99D0DBBF-8987-4E3A-B638-97EB23784483}" srcOrd="0" destOrd="0" presId="urn:microsoft.com/office/officeart/2005/8/layout/list1"/>
    <dgm:cxn modelId="{9C7346A8-FE90-4916-A8A6-BD0C712D500B}" type="presOf" srcId="{2E8CEAEE-2814-4F24-936A-E40A99ACBB71}" destId="{14431330-654D-4047-ACAE-AA3671E6F352}" srcOrd="0" destOrd="0" presId="urn:microsoft.com/office/officeart/2005/8/layout/list1"/>
    <dgm:cxn modelId="{E16948D6-6F92-4630-B7AC-295EBDF33878}" type="presOf" srcId="{6D3523A8-C3CA-4941-AF5B-9B98033DAA1D}" destId="{72F9A897-A34F-41EF-8D9B-775C033BC4FA}" srcOrd="0" destOrd="0" presId="urn:microsoft.com/office/officeart/2005/8/layout/list1"/>
    <dgm:cxn modelId="{7036001B-C417-4177-A2F2-2D002B583D0C}" type="presOf" srcId="{2361BC98-44EA-4738-957E-13950BFF2D21}" destId="{6CB423B5-AC1E-4727-A313-8D314E0B5FB2}" srcOrd="1" destOrd="0" presId="urn:microsoft.com/office/officeart/2005/8/layout/list1"/>
    <dgm:cxn modelId="{79077C1F-FBE6-4C83-A6CD-D1440ADD596D}" type="presOf" srcId="{43C7720E-9BF3-4E06-B13C-33272FFBCACF}" destId="{751E4A11-E9A6-4908-BDD3-D85D696E58B1}" srcOrd="0" destOrd="0" presId="urn:microsoft.com/office/officeart/2005/8/layout/list1"/>
    <dgm:cxn modelId="{70283CDA-400B-4BC6-9CE8-32C6CC38164B}" type="presOf" srcId="{0917523F-0EF3-4060-B37D-8313D30C1DA4}" destId="{FCE43029-FB60-4983-A210-D2CDE275E117}" srcOrd="0" destOrd="0" presId="urn:microsoft.com/office/officeart/2005/8/layout/list1"/>
    <dgm:cxn modelId="{180CFE72-DDE9-4C30-A877-CE18491F7099}" srcId="{2E8CEAEE-2814-4F24-936A-E40A99ACBB71}" destId="{0917523F-0EF3-4060-B37D-8313D30C1DA4}" srcOrd="4" destOrd="0" parTransId="{E8150789-5232-461F-9E37-230431CC2577}" sibTransId="{411FB789-B488-44C4-BE1A-59F7BF03269F}"/>
    <dgm:cxn modelId="{4AE6E9A3-DC5C-4AD2-BFA0-B5EBC2F89E0E}" srcId="{2E8CEAEE-2814-4F24-936A-E40A99ACBB71}" destId="{6116AEED-A101-4D58-A3E7-02160E69959C}" srcOrd="6" destOrd="0" parTransId="{715043D1-3F38-4D14-9DEF-7E6A57AD21BE}" sibTransId="{7A1F2149-6588-4B8A-9A56-B7596401E953}"/>
    <dgm:cxn modelId="{B26A900E-6DA8-40CD-BEF7-4991A4732D60}" type="presOf" srcId="{0917523F-0EF3-4060-B37D-8313D30C1DA4}" destId="{2BBAA945-79E6-4043-98E6-6B640743025D}" srcOrd="1" destOrd="0" presId="urn:microsoft.com/office/officeart/2005/8/layout/list1"/>
    <dgm:cxn modelId="{557BC736-7BE3-4144-8629-09A9DDC8CC2B}" type="presOf" srcId="{1A804C29-878A-474B-A19E-525ADD0D0D89}" destId="{247FBE68-A239-42D8-9713-9D79A8197CB1}" srcOrd="0" destOrd="0" presId="urn:microsoft.com/office/officeart/2005/8/layout/list1"/>
    <dgm:cxn modelId="{19656CF3-AA95-4B2B-81BD-82D3930DBCA0}" srcId="{2E8CEAEE-2814-4F24-936A-E40A99ACBB71}" destId="{43C7720E-9BF3-4E06-B13C-33272FFBCACF}" srcOrd="1" destOrd="0" parTransId="{296F47D2-898F-412A-9FE2-D531D0355DBA}" sibTransId="{1B9C1A7F-EE29-444D-91BE-D9E7122E98FB}"/>
    <dgm:cxn modelId="{0745671F-D296-4ACC-ACC4-0FDE83B66561}" type="presOf" srcId="{1A804C29-878A-474B-A19E-525ADD0D0D89}" destId="{9A754C51-8A54-4B50-ACB8-A67B80535AEA}" srcOrd="1" destOrd="0" presId="urn:microsoft.com/office/officeart/2005/8/layout/list1"/>
    <dgm:cxn modelId="{4F984558-D546-49E3-BB63-6487B343D046}" type="presOf" srcId="{28B509EB-2866-471B-B94E-84AB4C2ADDAB}" destId="{41C9E8B3-8884-437C-803F-35EE2DF3B209}" srcOrd="1" destOrd="0" presId="urn:microsoft.com/office/officeart/2005/8/layout/list1"/>
    <dgm:cxn modelId="{7F58E88D-0635-4A56-89E3-0C74BC97ED91}" srcId="{2E8CEAEE-2814-4F24-936A-E40A99ACBB71}" destId="{4453389A-A836-4D0F-83F2-676D1F6638B2}" srcOrd="5" destOrd="0" parTransId="{4B67F538-BD77-42DF-B85A-24E10240501D}" sibTransId="{1B4F4432-9125-4643-8124-5F550AE1540D}"/>
    <dgm:cxn modelId="{480005E5-7B02-409A-938B-EC9BA225CBC3}" srcId="{2E8CEAEE-2814-4F24-936A-E40A99ACBB71}" destId="{1A804C29-878A-474B-A19E-525ADD0D0D89}" srcOrd="2" destOrd="0" parTransId="{FF86A947-2FCF-46C7-847A-0EC6B11327C8}" sibTransId="{F06C56FA-2B09-4591-BE25-F2BB871E4D17}"/>
    <dgm:cxn modelId="{C4BBBA90-7B1A-4D9D-B17B-0DCE2B1ACD64}" type="presOf" srcId="{6116AEED-A101-4D58-A3E7-02160E69959C}" destId="{03406DC7-FB38-4403-A553-743B47D517DA}" srcOrd="0" destOrd="0" presId="urn:microsoft.com/office/officeart/2005/8/layout/list1"/>
    <dgm:cxn modelId="{8AE1590C-8529-4DB4-B560-D0D94E556426}" type="presParOf" srcId="{14431330-654D-4047-ACAE-AA3671E6F352}" destId="{051D65B9-FB17-439E-BE2C-D1DE6F2903AB}" srcOrd="0" destOrd="0" presId="urn:microsoft.com/office/officeart/2005/8/layout/list1"/>
    <dgm:cxn modelId="{6F2C0B25-8C8F-40B9-872F-661E7B31894D}" type="presParOf" srcId="{051D65B9-FB17-439E-BE2C-D1DE6F2903AB}" destId="{99D0DBBF-8987-4E3A-B638-97EB23784483}" srcOrd="0" destOrd="0" presId="urn:microsoft.com/office/officeart/2005/8/layout/list1"/>
    <dgm:cxn modelId="{10EDC23E-15B0-4349-80A7-E8FC5DF1F4AA}" type="presParOf" srcId="{051D65B9-FB17-439E-BE2C-D1DE6F2903AB}" destId="{6CB423B5-AC1E-4727-A313-8D314E0B5FB2}" srcOrd="1" destOrd="0" presId="urn:microsoft.com/office/officeart/2005/8/layout/list1"/>
    <dgm:cxn modelId="{73F2E0DA-E7E2-4676-902D-AEA040DDF0C1}" type="presParOf" srcId="{14431330-654D-4047-ACAE-AA3671E6F352}" destId="{DE422B54-F29B-426B-9F02-030E9ED7FA80}" srcOrd="1" destOrd="0" presId="urn:microsoft.com/office/officeart/2005/8/layout/list1"/>
    <dgm:cxn modelId="{239D51B6-C266-4607-8D1B-B6C5A844B24D}" type="presParOf" srcId="{14431330-654D-4047-ACAE-AA3671E6F352}" destId="{C0F4E0B3-06A3-4FCB-AF95-F47285ACCA24}" srcOrd="2" destOrd="0" presId="urn:microsoft.com/office/officeart/2005/8/layout/list1"/>
    <dgm:cxn modelId="{3B172DA5-DFD4-4C53-94D9-AE54E31342A5}" type="presParOf" srcId="{14431330-654D-4047-ACAE-AA3671E6F352}" destId="{D204B81C-2C66-474A-A854-5BBEDB7C75D3}" srcOrd="3" destOrd="0" presId="urn:microsoft.com/office/officeart/2005/8/layout/list1"/>
    <dgm:cxn modelId="{FF9C07F1-6360-434E-BAD5-417FA7E8DEA6}" type="presParOf" srcId="{14431330-654D-4047-ACAE-AA3671E6F352}" destId="{F9905FA2-F312-4C64-A25D-070C29B3084D}" srcOrd="4" destOrd="0" presId="urn:microsoft.com/office/officeart/2005/8/layout/list1"/>
    <dgm:cxn modelId="{FE417AF2-A43C-445A-ACDE-05E13DDF88CC}" type="presParOf" srcId="{F9905FA2-F312-4C64-A25D-070C29B3084D}" destId="{751E4A11-E9A6-4908-BDD3-D85D696E58B1}" srcOrd="0" destOrd="0" presId="urn:microsoft.com/office/officeart/2005/8/layout/list1"/>
    <dgm:cxn modelId="{54502E28-E62D-4446-98AC-8527B628CF01}" type="presParOf" srcId="{F9905FA2-F312-4C64-A25D-070C29B3084D}" destId="{0DBD2996-0D59-4EF3-AD80-B513009567FC}" srcOrd="1" destOrd="0" presId="urn:microsoft.com/office/officeart/2005/8/layout/list1"/>
    <dgm:cxn modelId="{3D8585D9-7CA0-4D21-A0AE-CDB977B0F004}" type="presParOf" srcId="{14431330-654D-4047-ACAE-AA3671E6F352}" destId="{6CE0A17C-4DAA-4BAD-BECF-AEED0C1D47D7}" srcOrd="5" destOrd="0" presId="urn:microsoft.com/office/officeart/2005/8/layout/list1"/>
    <dgm:cxn modelId="{7E19227D-5F96-4E61-A1CF-ED357971FAAC}" type="presParOf" srcId="{14431330-654D-4047-ACAE-AA3671E6F352}" destId="{299FB8F9-D8D5-494B-BFB4-EFF9CF9093C7}" srcOrd="6" destOrd="0" presId="urn:microsoft.com/office/officeart/2005/8/layout/list1"/>
    <dgm:cxn modelId="{A1BFB900-6346-4057-B9AB-DB547CF279F7}" type="presParOf" srcId="{14431330-654D-4047-ACAE-AA3671E6F352}" destId="{76B6344E-4DB2-4AC6-9AA3-2D28C19B39D1}" srcOrd="7" destOrd="0" presId="urn:microsoft.com/office/officeart/2005/8/layout/list1"/>
    <dgm:cxn modelId="{69E6ADE3-AFAF-424B-BF64-FD095C36263E}" type="presParOf" srcId="{14431330-654D-4047-ACAE-AA3671E6F352}" destId="{33A0FEF9-BA20-4B9B-AE26-AEAFBED9BB7F}" srcOrd="8" destOrd="0" presId="urn:microsoft.com/office/officeart/2005/8/layout/list1"/>
    <dgm:cxn modelId="{43BAF09E-33E0-4F60-9C75-1E02CB8B6D76}" type="presParOf" srcId="{33A0FEF9-BA20-4B9B-AE26-AEAFBED9BB7F}" destId="{247FBE68-A239-42D8-9713-9D79A8197CB1}" srcOrd="0" destOrd="0" presId="urn:microsoft.com/office/officeart/2005/8/layout/list1"/>
    <dgm:cxn modelId="{4885B19C-4A61-4320-B067-281DECD491D9}" type="presParOf" srcId="{33A0FEF9-BA20-4B9B-AE26-AEAFBED9BB7F}" destId="{9A754C51-8A54-4B50-ACB8-A67B80535AEA}" srcOrd="1" destOrd="0" presId="urn:microsoft.com/office/officeart/2005/8/layout/list1"/>
    <dgm:cxn modelId="{4D4964D5-6AFD-4BD3-BF7B-157521F57E94}" type="presParOf" srcId="{14431330-654D-4047-ACAE-AA3671E6F352}" destId="{D2CA4BF2-2BC7-4E64-9E76-13610F3EAE9C}" srcOrd="9" destOrd="0" presId="urn:microsoft.com/office/officeart/2005/8/layout/list1"/>
    <dgm:cxn modelId="{08415B52-C361-4CD6-8EC1-0B9ECE426771}" type="presParOf" srcId="{14431330-654D-4047-ACAE-AA3671E6F352}" destId="{DDDF2711-5085-40AC-862C-05F851E6B951}" srcOrd="10" destOrd="0" presId="urn:microsoft.com/office/officeart/2005/8/layout/list1"/>
    <dgm:cxn modelId="{F8D9030C-EE75-4BA2-A764-C4FCDE20FF98}" type="presParOf" srcId="{14431330-654D-4047-ACAE-AA3671E6F352}" destId="{04DC91A3-9A9B-4179-8841-2E2D18550C13}" srcOrd="11" destOrd="0" presId="urn:microsoft.com/office/officeart/2005/8/layout/list1"/>
    <dgm:cxn modelId="{10FCF2BC-CFE2-4103-9C16-F3606145BBDD}" type="presParOf" srcId="{14431330-654D-4047-ACAE-AA3671E6F352}" destId="{D8E61C58-68FC-4234-9B0B-E425F1CA34CF}" srcOrd="12" destOrd="0" presId="urn:microsoft.com/office/officeart/2005/8/layout/list1"/>
    <dgm:cxn modelId="{3165E725-9B37-4BE5-AD92-D31099DA2166}" type="presParOf" srcId="{D8E61C58-68FC-4234-9B0B-E425F1CA34CF}" destId="{8B81F0ED-3ACD-4ED4-8B50-6734098E5B19}" srcOrd="0" destOrd="0" presId="urn:microsoft.com/office/officeart/2005/8/layout/list1"/>
    <dgm:cxn modelId="{F434F4EF-5FC1-416A-A5C4-621B3E3A1B11}" type="presParOf" srcId="{D8E61C58-68FC-4234-9B0B-E425F1CA34CF}" destId="{41C9E8B3-8884-437C-803F-35EE2DF3B209}" srcOrd="1" destOrd="0" presId="urn:microsoft.com/office/officeart/2005/8/layout/list1"/>
    <dgm:cxn modelId="{FBB730AB-D16F-4505-8BC5-54975BC28B11}" type="presParOf" srcId="{14431330-654D-4047-ACAE-AA3671E6F352}" destId="{6E0A457D-4DFC-42B0-B0A4-46438FA4EC4F}" srcOrd="13" destOrd="0" presId="urn:microsoft.com/office/officeart/2005/8/layout/list1"/>
    <dgm:cxn modelId="{43E82753-3614-4A35-AC47-866C7C3E1C32}" type="presParOf" srcId="{14431330-654D-4047-ACAE-AA3671E6F352}" destId="{9D9198FD-C692-400F-9C8A-0146B57BE279}" srcOrd="14" destOrd="0" presId="urn:microsoft.com/office/officeart/2005/8/layout/list1"/>
    <dgm:cxn modelId="{960196E4-72BF-41D6-A038-492C0D835AAC}" type="presParOf" srcId="{14431330-654D-4047-ACAE-AA3671E6F352}" destId="{970AB23E-65D0-4129-9504-D7638CDAF880}" srcOrd="15" destOrd="0" presId="urn:microsoft.com/office/officeart/2005/8/layout/list1"/>
    <dgm:cxn modelId="{DCD4CE1B-9DFC-4C29-829C-9286602AB304}" type="presParOf" srcId="{14431330-654D-4047-ACAE-AA3671E6F352}" destId="{FBA71E38-18BE-44D5-84E3-6738BB9A69B8}" srcOrd="16" destOrd="0" presId="urn:microsoft.com/office/officeart/2005/8/layout/list1"/>
    <dgm:cxn modelId="{A6B185A8-DAB4-4395-B266-55905DF1DBB3}" type="presParOf" srcId="{FBA71E38-18BE-44D5-84E3-6738BB9A69B8}" destId="{FCE43029-FB60-4983-A210-D2CDE275E117}" srcOrd="0" destOrd="0" presId="urn:microsoft.com/office/officeart/2005/8/layout/list1"/>
    <dgm:cxn modelId="{9AC0E59D-F718-4315-A73A-059E73510B87}" type="presParOf" srcId="{FBA71E38-18BE-44D5-84E3-6738BB9A69B8}" destId="{2BBAA945-79E6-4043-98E6-6B640743025D}" srcOrd="1" destOrd="0" presId="urn:microsoft.com/office/officeart/2005/8/layout/list1"/>
    <dgm:cxn modelId="{F209779A-1197-440C-A331-3408DA91683B}" type="presParOf" srcId="{14431330-654D-4047-ACAE-AA3671E6F352}" destId="{AB4F3A65-97F6-4CD1-B186-566A53C65751}" srcOrd="17" destOrd="0" presId="urn:microsoft.com/office/officeart/2005/8/layout/list1"/>
    <dgm:cxn modelId="{F6872FD7-79A2-419A-B50D-1E3591DC8940}" type="presParOf" srcId="{14431330-654D-4047-ACAE-AA3671E6F352}" destId="{3F6B8645-6CBA-43B4-B3C7-796A108BEB67}" srcOrd="18" destOrd="0" presId="urn:microsoft.com/office/officeart/2005/8/layout/list1"/>
    <dgm:cxn modelId="{7B2935CC-E738-45CE-A902-B3E1F870B513}" type="presParOf" srcId="{14431330-654D-4047-ACAE-AA3671E6F352}" destId="{B8E811D1-AF22-449E-89F0-188E4E38EA38}" srcOrd="19" destOrd="0" presId="urn:microsoft.com/office/officeart/2005/8/layout/list1"/>
    <dgm:cxn modelId="{F29DBB78-0F31-4660-8178-73AE6C87EBCC}" type="presParOf" srcId="{14431330-654D-4047-ACAE-AA3671E6F352}" destId="{6E5CA1B2-CA27-4F9E-B6F7-21FF932EFCD3}" srcOrd="20" destOrd="0" presId="urn:microsoft.com/office/officeart/2005/8/layout/list1"/>
    <dgm:cxn modelId="{6CC952E3-CA4D-45A6-B465-B4605864271B}" type="presParOf" srcId="{6E5CA1B2-CA27-4F9E-B6F7-21FF932EFCD3}" destId="{AEB3D906-EDE8-4C6B-86DE-D20F63A9C43C}" srcOrd="0" destOrd="0" presId="urn:microsoft.com/office/officeart/2005/8/layout/list1"/>
    <dgm:cxn modelId="{7AD8A7AD-5C79-48A2-8505-123BEA4A2379}" type="presParOf" srcId="{6E5CA1B2-CA27-4F9E-B6F7-21FF932EFCD3}" destId="{3EE03046-4DB2-4C3E-930A-EB45D909F5FE}" srcOrd="1" destOrd="0" presId="urn:microsoft.com/office/officeart/2005/8/layout/list1"/>
    <dgm:cxn modelId="{4DCE2E83-709F-4DCF-97E0-28F6BBAD877C}" type="presParOf" srcId="{14431330-654D-4047-ACAE-AA3671E6F352}" destId="{AC21A375-8F6A-4CC0-B596-73A600CFF5B9}" srcOrd="21" destOrd="0" presId="urn:microsoft.com/office/officeart/2005/8/layout/list1"/>
    <dgm:cxn modelId="{6B77169F-F1B8-4D05-95F6-D0B8FD3B1E52}" type="presParOf" srcId="{14431330-654D-4047-ACAE-AA3671E6F352}" destId="{717368A3-4D88-44A5-B77E-F9DFCBF2C496}" srcOrd="22" destOrd="0" presId="urn:microsoft.com/office/officeart/2005/8/layout/list1"/>
    <dgm:cxn modelId="{1A358BCD-67BC-4874-8BE4-7B4E8BA1E7A6}" type="presParOf" srcId="{14431330-654D-4047-ACAE-AA3671E6F352}" destId="{CDA3DFA5-6979-4402-A18E-4D481F47029E}" srcOrd="23" destOrd="0" presId="urn:microsoft.com/office/officeart/2005/8/layout/list1"/>
    <dgm:cxn modelId="{28C65953-728A-4D86-8890-64E147C35F1D}" type="presParOf" srcId="{14431330-654D-4047-ACAE-AA3671E6F352}" destId="{DDA824FD-9C45-49D6-AE31-16E47A8710B4}" srcOrd="24" destOrd="0" presId="urn:microsoft.com/office/officeart/2005/8/layout/list1"/>
    <dgm:cxn modelId="{37091BFF-2F00-4083-B872-938046A5954C}" type="presParOf" srcId="{DDA824FD-9C45-49D6-AE31-16E47A8710B4}" destId="{03406DC7-FB38-4403-A553-743B47D517DA}" srcOrd="0" destOrd="0" presId="urn:microsoft.com/office/officeart/2005/8/layout/list1"/>
    <dgm:cxn modelId="{BA75A17F-DA08-4F84-B038-77D7EF35D806}" type="presParOf" srcId="{DDA824FD-9C45-49D6-AE31-16E47A8710B4}" destId="{2B6B3A71-D5BE-4CFE-9611-0D4465FC83F1}" srcOrd="1" destOrd="0" presId="urn:microsoft.com/office/officeart/2005/8/layout/list1"/>
    <dgm:cxn modelId="{FAC532D8-D9DD-408C-BF4F-FF5040659441}" type="presParOf" srcId="{14431330-654D-4047-ACAE-AA3671E6F352}" destId="{1596A603-F0B8-468B-8206-2E70FD879FFD}" srcOrd="25" destOrd="0" presId="urn:microsoft.com/office/officeart/2005/8/layout/list1"/>
    <dgm:cxn modelId="{D9D9563D-B764-4A14-AC2B-FF6C6BEBBA9E}" type="presParOf" srcId="{14431330-654D-4047-ACAE-AA3671E6F352}" destId="{7D0230F9-91CF-457B-B3DE-4F587BF820D1}" srcOrd="26" destOrd="0" presId="urn:microsoft.com/office/officeart/2005/8/layout/list1"/>
    <dgm:cxn modelId="{89447C57-1751-4E9F-B5CE-F669ADD2AC76}" type="presParOf" srcId="{14431330-654D-4047-ACAE-AA3671E6F352}" destId="{984CFE39-F849-4782-B481-EF4CA04CC929}" srcOrd="27" destOrd="0" presId="urn:microsoft.com/office/officeart/2005/8/layout/list1"/>
    <dgm:cxn modelId="{EC9A941C-4925-49AB-AC01-C557D2F1517C}" type="presParOf" srcId="{14431330-654D-4047-ACAE-AA3671E6F352}" destId="{D30245F1-9D3A-4138-BD70-C98A46B4F519}" srcOrd="28" destOrd="0" presId="urn:microsoft.com/office/officeart/2005/8/layout/list1"/>
    <dgm:cxn modelId="{D505E3AD-6210-426F-84B0-BCD16F508554}" type="presParOf" srcId="{D30245F1-9D3A-4138-BD70-C98A46B4F519}" destId="{72F9A897-A34F-41EF-8D9B-775C033BC4FA}" srcOrd="0" destOrd="0" presId="urn:microsoft.com/office/officeart/2005/8/layout/list1"/>
    <dgm:cxn modelId="{3E1DFDA0-175E-49B4-ABB6-D23786981287}" type="presParOf" srcId="{D30245F1-9D3A-4138-BD70-C98A46B4F519}" destId="{D6F78115-6AC3-4843-9EC5-107E6754D974}" srcOrd="1" destOrd="0" presId="urn:microsoft.com/office/officeart/2005/8/layout/list1"/>
    <dgm:cxn modelId="{67BF5123-1AC3-4B95-9D1B-DDB6060A1276}" type="presParOf" srcId="{14431330-654D-4047-ACAE-AA3671E6F352}" destId="{5092C466-8A90-4719-B0CC-7504A17C2CFC}" srcOrd="29" destOrd="0" presId="urn:microsoft.com/office/officeart/2005/8/layout/list1"/>
    <dgm:cxn modelId="{34E132C1-45B3-4151-8B9D-1BD07B4BB6C5}" type="presParOf" srcId="{14431330-654D-4047-ACAE-AA3671E6F352}" destId="{F90C778A-8E05-48BE-80CE-5A72BFB305E9}" srcOrd="3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F4E0B3-06A3-4FCB-AF95-F47285ACCA24}">
      <dsp:nvSpPr>
        <dsp:cNvPr id="0" name=""/>
        <dsp:cNvSpPr/>
      </dsp:nvSpPr>
      <dsp:spPr>
        <a:xfrm>
          <a:off x="0" y="275288"/>
          <a:ext cx="7920842" cy="352800"/>
        </a:xfrm>
        <a:prstGeom prst="rect">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B423B5-AC1E-4727-A313-8D314E0B5FB2}">
      <dsp:nvSpPr>
        <dsp:cNvPr id="0" name=""/>
        <dsp:cNvSpPr/>
      </dsp:nvSpPr>
      <dsp:spPr>
        <a:xfrm>
          <a:off x="396042" y="68648"/>
          <a:ext cx="5544589" cy="41328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72" tIns="0" rIns="209572" bIns="0" numCol="1" spcCol="1270" anchor="ctr" anchorCtr="0">
          <a:noAutofit/>
        </a:bodyPr>
        <a:lstStyle/>
        <a:p>
          <a:pPr lvl="0" algn="l" defTabSz="622300">
            <a:lnSpc>
              <a:spcPct val="90000"/>
            </a:lnSpc>
            <a:spcBef>
              <a:spcPct val="0"/>
            </a:spcBef>
            <a:spcAft>
              <a:spcPct val="35000"/>
            </a:spcAft>
          </a:pPr>
          <a:r>
            <a:rPr lang="es-MX" sz="1400" kern="1200" dirty="0" smtClean="0"/>
            <a:t>1. Entrevista preliminar</a:t>
          </a:r>
          <a:endParaRPr lang="es-MX" sz="1400" kern="1200" dirty="0"/>
        </a:p>
      </dsp:txBody>
      <dsp:txXfrm>
        <a:off x="416217" y="88823"/>
        <a:ext cx="5504239" cy="372930"/>
      </dsp:txXfrm>
    </dsp:sp>
    <dsp:sp modelId="{299FB8F9-D8D5-494B-BFB4-EFF9CF9093C7}">
      <dsp:nvSpPr>
        <dsp:cNvPr id="0" name=""/>
        <dsp:cNvSpPr/>
      </dsp:nvSpPr>
      <dsp:spPr>
        <a:xfrm>
          <a:off x="0" y="910328"/>
          <a:ext cx="7920842" cy="352800"/>
        </a:xfrm>
        <a:prstGeom prst="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BD2996-0D59-4EF3-AD80-B513009567FC}">
      <dsp:nvSpPr>
        <dsp:cNvPr id="0" name=""/>
        <dsp:cNvSpPr/>
      </dsp:nvSpPr>
      <dsp:spPr>
        <a:xfrm>
          <a:off x="396042" y="703688"/>
          <a:ext cx="5544589" cy="413280"/>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72" tIns="0" rIns="209572" bIns="0" numCol="1" spcCol="1270" anchor="ctr" anchorCtr="0">
          <a:noAutofit/>
        </a:bodyPr>
        <a:lstStyle/>
        <a:p>
          <a:pPr lvl="0" algn="l" defTabSz="622300">
            <a:lnSpc>
              <a:spcPct val="90000"/>
            </a:lnSpc>
            <a:spcBef>
              <a:spcPct val="0"/>
            </a:spcBef>
            <a:spcAft>
              <a:spcPct val="35000"/>
            </a:spcAft>
          </a:pPr>
          <a:r>
            <a:rPr lang="es-MX" sz="1400" kern="1200" dirty="0" smtClean="0"/>
            <a:t>2. Solicitud de empleo</a:t>
          </a:r>
          <a:endParaRPr lang="es-MX" sz="1400" kern="1200" dirty="0"/>
        </a:p>
      </dsp:txBody>
      <dsp:txXfrm>
        <a:off x="416217" y="723863"/>
        <a:ext cx="5504239" cy="372930"/>
      </dsp:txXfrm>
    </dsp:sp>
    <dsp:sp modelId="{DDDF2711-5085-40AC-862C-05F851E6B951}">
      <dsp:nvSpPr>
        <dsp:cNvPr id="0" name=""/>
        <dsp:cNvSpPr/>
      </dsp:nvSpPr>
      <dsp:spPr>
        <a:xfrm>
          <a:off x="0" y="1545368"/>
          <a:ext cx="7920842" cy="352800"/>
        </a:xfrm>
        <a:prstGeom prst="rect">
          <a:avLst/>
        </a:prstGeom>
        <a:solidFill>
          <a:schemeClr val="lt1">
            <a:alpha val="90000"/>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A754C51-8A54-4B50-ACB8-A67B80535AEA}">
      <dsp:nvSpPr>
        <dsp:cNvPr id="0" name=""/>
        <dsp:cNvSpPr/>
      </dsp:nvSpPr>
      <dsp:spPr>
        <a:xfrm>
          <a:off x="396042" y="1338728"/>
          <a:ext cx="5544589" cy="413280"/>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72" tIns="0" rIns="209572" bIns="0" numCol="1" spcCol="1270" anchor="ctr" anchorCtr="0">
          <a:noAutofit/>
        </a:bodyPr>
        <a:lstStyle/>
        <a:p>
          <a:pPr lvl="0" algn="l" defTabSz="622300">
            <a:lnSpc>
              <a:spcPct val="90000"/>
            </a:lnSpc>
            <a:spcBef>
              <a:spcPct val="0"/>
            </a:spcBef>
            <a:spcAft>
              <a:spcPct val="35000"/>
            </a:spcAft>
          </a:pPr>
          <a:r>
            <a:rPr lang="es-MX" sz="1400" kern="1200" dirty="0" smtClean="0"/>
            <a:t>3. Investigación de referencias</a:t>
          </a:r>
        </a:p>
      </dsp:txBody>
      <dsp:txXfrm>
        <a:off x="416217" y="1358903"/>
        <a:ext cx="5504239" cy="372930"/>
      </dsp:txXfrm>
    </dsp:sp>
    <dsp:sp modelId="{9D9198FD-C692-400F-9C8A-0146B57BE279}">
      <dsp:nvSpPr>
        <dsp:cNvPr id="0" name=""/>
        <dsp:cNvSpPr/>
      </dsp:nvSpPr>
      <dsp:spPr>
        <a:xfrm>
          <a:off x="0" y="2180408"/>
          <a:ext cx="7920842" cy="352800"/>
        </a:xfrm>
        <a:prstGeom prst="rect">
          <a:avLst/>
        </a:prstGeom>
        <a:solidFill>
          <a:schemeClr val="lt1">
            <a:alpha val="90000"/>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C9E8B3-8884-437C-803F-35EE2DF3B209}">
      <dsp:nvSpPr>
        <dsp:cNvPr id="0" name=""/>
        <dsp:cNvSpPr/>
      </dsp:nvSpPr>
      <dsp:spPr>
        <a:xfrm>
          <a:off x="396042" y="1973768"/>
          <a:ext cx="5544589" cy="413280"/>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72" tIns="0" rIns="209572" bIns="0" numCol="1" spcCol="1270" anchor="ctr" anchorCtr="0">
          <a:noAutofit/>
        </a:bodyPr>
        <a:lstStyle/>
        <a:p>
          <a:pPr lvl="0" algn="l" defTabSz="622300">
            <a:lnSpc>
              <a:spcPct val="90000"/>
            </a:lnSpc>
            <a:spcBef>
              <a:spcPct val="0"/>
            </a:spcBef>
            <a:spcAft>
              <a:spcPct val="35000"/>
            </a:spcAft>
          </a:pPr>
          <a:r>
            <a:rPr lang="es-MX" sz="1400" kern="1200" dirty="0" smtClean="0"/>
            <a:t>4. Entrevista formal</a:t>
          </a:r>
          <a:endParaRPr lang="es-MX" sz="1400" kern="1200" dirty="0"/>
        </a:p>
      </dsp:txBody>
      <dsp:txXfrm>
        <a:off x="416217" y="1993943"/>
        <a:ext cx="5504239" cy="372930"/>
      </dsp:txXfrm>
    </dsp:sp>
    <dsp:sp modelId="{3F6B8645-6CBA-43B4-B3C7-796A108BEB67}">
      <dsp:nvSpPr>
        <dsp:cNvPr id="0" name=""/>
        <dsp:cNvSpPr/>
      </dsp:nvSpPr>
      <dsp:spPr>
        <a:xfrm>
          <a:off x="0" y="2815448"/>
          <a:ext cx="7920842" cy="352800"/>
        </a:xfrm>
        <a:prstGeom prst="rect">
          <a:avLst/>
        </a:prstGeom>
        <a:solidFill>
          <a:schemeClr val="lt1">
            <a:alpha val="90000"/>
            <a:hueOff val="0"/>
            <a:satOff val="0"/>
            <a:lumOff val="0"/>
            <a:alphaOff val="0"/>
          </a:schemeClr>
        </a:solidFill>
        <a:ln w="1905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BAA945-79E6-4043-98E6-6B640743025D}">
      <dsp:nvSpPr>
        <dsp:cNvPr id="0" name=""/>
        <dsp:cNvSpPr/>
      </dsp:nvSpPr>
      <dsp:spPr>
        <a:xfrm>
          <a:off x="396042" y="2608808"/>
          <a:ext cx="5544589" cy="413280"/>
        </a:xfrm>
        <a:prstGeom prst="round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72" tIns="0" rIns="209572" bIns="0" numCol="1" spcCol="1270" anchor="ctr" anchorCtr="0">
          <a:noAutofit/>
        </a:bodyPr>
        <a:lstStyle/>
        <a:p>
          <a:pPr lvl="0" algn="l" defTabSz="622300">
            <a:lnSpc>
              <a:spcPct val="90000"/>
            </a:lnSpc>
            <a:spcBef>
              <a:spcPct val="0"/>
            </a:spcBef>
            <a:spcAft>
              <a:spcPct val="35000"/>
            </a:spcAft>
          </a:pPr>
          <a:r>
            <a:rPr lang="es-MX" sz="1400" kern="1200" dirty="0" smtClean="0"/>
            <a:t>5. Pruebas de empleo</a:t>
          </a:r>
          <a:endParaRPr lang="es-MX" sz="1400" kern="1200" dirty="0"/>
        </a:p>
      </dsp:txBody>
      <dsp:txXfrm>
        <a:off x="416217" y="2628983"/>
        <a:ext cx="5504239" cy="372930"/>
      </dsp:txXfrm>
    </dsp:sp>
    <dsp:sp modelId="{717368A3-4D88-44A5-B77E-F9DFCBF2C496}">
      <dsp:nvSpPr>
        <dsp:cNvPr id="0" name=""/>
        <dsp:cNvSpPr/>
      </dsp:nvSpPr>
      <dsp:spPr>
        <a:xfrm>
          <a:off x="0" y="3450488"/>
          <a:ext cx="7920842" cy="352800"/>
        </a:xfrm>
        <a:prstGeom prst="rect">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EE03046-4DB2-4C3E-930A-EB45D909F5FE}">
      <dsp:nvSpPr>
        <dsp:cNvPr id="0" name=""/>
        <dsp:cNvSpPr/>
      </dsp:nvSpPr>
      <dsp:spPr>
        <a:xfrm>
          <a:off x="396042" y="3243848"/>
          <a:ext cx="5544589" cy="41328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72" tIns="0" rIns="209572" bIns="0" numCol="1" spcCol="1270" anchor="ctr" anchorCtr="0">
          <a:noAutofit/>
        </a:bodyPr>
        <a:lstStyle/>
        <a:p>
          <a:pPr lvl="0" algn="l" defTabSz="622300">
            <a:lnSpc>
              <a:spcPct val="90000"/>
            </a:lnSpc>
            <a:spcBef>
              <a:spcPct val="0"/>
            </a:spcBef>
            <a:spcAft>
              <a:spcPct val="35000"/>
            </a:spcAft>
          </a:pPr>
          <a:r>
            <a:rPr lang="es-MX" sz="1400" kern="1200" dirty="0" smtClean="0"/>
            <a:t>6. Examen médico</a:t>
          </a:r>
          <a:endParaRPr lang="es-MX" sz="1400" kern="1200" dirty="0"/>
        </a:p>
      </dsp:txBody>
      <dsp:txXfrm>
        <a:off x="416217" y="3264023"/>
        <a:ext cx="5504239" cy="372930"/>
      </dsp:txXfrm>
    </dsp:sp>
    <dsp:sp modelId="{7D0230F9-91CF-457B-B3DE-4F587BF820D1}">
      <dsp:nvSpPr>
        <dsp:cNvPr id="0" name=""/>
        <dsp:cNvSpPr/>
      </dsp:nvSpPr>
      <dsp:spPr>
        <a:xfrm>
          <a:off x="0" y="4085528"/>
          <a:ext cx="7920842" cy="352800"/>
        </a:xfrm>
        <a:prstGeom prst="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6B3A71-D5BE-4CFE-9611-0D4465FC83F1}">
      <dsp:nvSpPr>
        <dsp:cNvPr id="0" name=""/>
        <dsp:cNvSpPr/>
      </dsp:nvSpPr>
      <dsp:spPr>
        <a:xfrm>
          <a:off x="396042" y="3878888"/>
          <a:ext cx="5544589" cy="413280"/>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72" tIns="0" rIns="209572" bIns="0" numCol="1" spcCol="1270" anchor="ctr" anchorCtr="0">
          <a:noAutofit/>
        </a:bodyPr>
        <a:lstStyle/>
        <a:p>
          <a:pPr lvl="0" algn="l" defTabSz="622300">
            <a:lnSpc>
              <a:spcPct val="90000"/>
            </a:lnSpc>
            <a:spcBef>
              <a:spcPct val="0"/>
            </a:spcBef>
            <a:spcAft>
              <a:spcPct val="35000"/>
            </a:spcAft>
          </a:pPr>
          <a:r>
            <a:rPr lang="es-MX" sz="1400" kern="1200" dirty="0" smtClean="0"/>
            <a:t>7. Entrevista final</a:t>
          </a:r>
          <a:endParaRPr lang="es-MX" sz="1400" kern="1200" dirty="0"/>
        </a:p>
      </dsp:txBody>
      <dsp:txXfrm>
        <a:off x="416217" y="3899063"/>
        <a:ext cx="5504239" cy="372930"/>
      </dsp:txXfrm>
    </dsp:sp>
    <dsp:sp modelId="{F90C778A-8E05-48BE-80CE-5A72BFB305E9}">
      <dsp:nvSpPr>
        <dsp:cNvPr id="0" name=""/>
        <dsp:cNvSpPr/>
      </dsp:nvSpPr>
      <dsp:spPr>
        <a:xfrm>
          <a:off x="0" y="4720568"/>
          <a:ext cx="7920842" cy="352800"/>
        </a:xfrm>
        <a:prstGeom prst="rect">
          <a:avLst/>
        </a:prstGeom>
        <a:solidFill>
          <a:schemeClr val="lt1">
            <a:alpha val="90000"/>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F78115-6AC3-4843-9EC5-107E6754D974}">
      <dsp:nvSpPr>
        <dsp:cNvPr id="0" name=""/>
        <dsp:cNvSpPr/>
      </dsp:nvSpPr>
      <dsp:spPr>
        <a:xfrm>
          <a:off x="396042" y="4513928"/>
          <a:ext cx="5544589" cy="413280"/>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72" tIns="0" rIns="209572" bIns="0" numCol="1" spcCol="1270" anchor="ctr" anchorCtr="0">
          <a:noAutofit/>
        </a:bodyPr>
        <a:lstStyle/>
        <a:p>
          <a:pPr lvl="0" algn="l" defTabSz="622300">
            <a:lnSpc>
              <a:spcPct val="90000"/>
            </a:lnSpc>
            <a:spcBef>
              <a:spcPct val="0"/>
            </a:spcBef>
            <a:spcAft>
              <a:spcPct val="35000"/>
            </a:spcAft>
          </a:pPr>
          <a:r>
            <a:rPr lang="es-MX" sz="1400" kern="1200" dirty="0" smtClean="0"/>
            <a:t>8. Contratación</a:t>
          </a:r>
          <a:endParaRPr lang="es-MX" sz="1400" kern="1200" dirty="0"/>
        </a:p>
      </dsp:txBody>
      <dsp:txXfrm>
        <a:off x="416217" y="4534103"/>
        <a:ext cx="5504239" cy="37293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9899A5-C14B-48F2-8B23-0FB67F14F7A2}" type="datetimeFigureOut">
              <a:rPr lang="es-MX" smtClean="0"/>
              <a:t>12/10/2016</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924F60-445A-4E9A-AC52-A9CDA4FBED64}" type="slidenum">
              <a:rPr lang="es-MX" smtClean="0"/>
              <a:t>‹Nº›</a:t>
            </a:fld>
            <a:endParaRPr lang="es-MX"/>
          </a:p>
        </p:txBody>
      </p:sp>
    </p:spTree>
    <p:extLst>
      <p:ext uri="{BB962C8B-B14F-4D97-AF65-F5344CB8AC3E}">
        <p14:creationId xmlns:p14="http://schemas.microsoft.com/office/powerpoint/2010/main" val="1782187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81DD0899-4216-4AD3-A921-EF290633B467}" type="slidenum">
              <a:rPr lang="es-MX" smtClean="0">
                <a:solidFill>
                  <a:prstClr val="black"/>
                </a:solidFill>
              </a:rPr>
              <a:pPr/>
              <a:t>7</a:t>
            </a:fld>
            <a:endParaRPr lang="es-MX">
              <a:solidFill>
                <a:prstClr val="black"/>
              </a:solidFill>
            </a:endParaRPr>
          </a:p>
        </p:txBody>
      </p:sp>
    </p:spTree>
    <p:extLst>
      <p:ext uri="{BB962C8B-B14F-4D97-AF65-F5344CB8AC3E}">
        <p14:creationId xmlns:p14="http://schemas.microsoft.com/office/powerpoint/2010/main" val="3717768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1F924F60-445A-4E9A-AC52-A9CDA4FBED64}" type="slidenum">
              <a:rPr lang="es-MX" smtClean="0"/>
              <a:t>23</a:t>
            </a:fld>
            <a:endParaRPr lang="es-MX"/>
          </a:p>
        </p:txBody>
      </p:sp>
    </p:spTree>
    <p:extLst>
      <p:ext uri="{BB962C8B-B14F-4D97-AF65-F5344CB8AC3E}">
        <p14:creationId xmlns:p14="http://schemas.microsoft.com/office/powerpoint/2010/main" val="3509157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1F924F60-445A-4E9A-AC52-A9CDA4FBED64}" type="slidenum">
              <a:rPr lang="es-MX" smtClean="0"/>
              <a:t>31</a:t>
            </a:fld>
            <a:endParaRPr lang="es-MX"/>
          </a:p>
        </p:txBody>
      </p:sp>
    </p:spTree>
    <p:extLst>
      <p:ext uri="{BB962C8B-B14F-4D97-AF65-F5344CB8AC3E}">
        <p14:creationId xmlns:p14="http://schemas.microsoft.com/office/powerpoint/2010/main" val="8250835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3" name="22 Rectángulo"/>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4" name="23 Rectángulo"/>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5" name="24 Rectángulo"/>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6" name="25 Rectángulo"/>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7" name="26 Rectángulo"/>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useBgFill="1">
        <p:nvSpPr>
          <p:cNvPr id="30" name="29 Rectángulo redondeado"/>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useBgFill="1">
        <p:nvSpPr>
          <p:cNvPr id="31" name="30 Rectángulo redondeado"/>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7" name="6 Rectángulo"/>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9 Rectángulo"/>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10 Rectángulo"/>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9" name="18 Rectángulo"/>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7 Título"/>
          <p:cNvSpPr>
            <a:spLocks noGrp="1"/>
          </p:cNvSpPr>
          <p:nvPr>
            <p:ph type="ctrTitle"/>
          </p:nvPr>
        </p:nvSpPr>
        <p:spPr>
          <a:xfrm>
            <a:off x="609600" y="2401888"/>
            <a:ext cx="11277600" cy="1470025"/>
          </a:xfrm>
        </p:spPr>
        <p:txBody>
          <a:bodyPr anchor="b"/>
          <a:lstStyle>
            <a:lvl1pPr>
              <a:defRPr sz="4400">
                <a:solidFill>
                  <a:schemeClr val="bg1"/>
                </a:solidFill>
              </a:defRPr>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8940800" y="4206240"/>
            <a:ext cx="1280160" cy="457200"/>
          </a:xfrm>
        </p:spPr>
        <p:txBody>
          <a:bodyPr/>
          <a:lstStyle/>
          <a:p>
            <a:fld id="{6CD0847F-9F58-448E-928F-85FD87704B3D}" type="datetime1">
              <a:rPr lang="es-MX" smtClean="0">
                <a:solidFill>
                  <a:srgbClr val="9F2936"/>
                </a:solidFill>
              </a:rPr>
              <a:t>12/10/2016</a:t>
            </a:fld>
            <a:endParaRPr lang="es-MX">
              <a:solidFill>
                <a:srgbClr val="9F2936"/>
              </a:solidFill>
            </a:endParaRPr>
          </a:p>
        </p:txBody>
      </p:sp>
      <p:sp>
        <p:nvSpPr>
          <p:cNvPr id="17" name="16 Marcador de pie de página"/>
          <p:cNvSpPr>
            <a:spLocks noGrp="1"/>
          </p:cNvSpPr>
          <p:nvPr>
            <p:ph type="ftr" sz="quarter" idx="11"/>
          </p:nvPr>
        </p:nvSpPr>
        <p:spPr>
          <a:xfrm>
            <a:off x="7213600" y="4205288"/>
            <a:ext cx="1727200" cy="457200"/>
          </a:xfrm>
        </p:spPr>
        <p:txBody>
          <a:bodyPr/>
          <a:lstStyle/>
          <a:p>
            <a:endParaRPr lang="es-MX">
              <a:solidFill>
                <a:srgbClr val="9F2936"/>
              </a:solidFill>
            </a:endParaRPr>
          </a:p>
        </p:txBody>
      </p:sp>
      <p:sp>
        <p:nvSpPr>
          <p:cNvPr id="29" name="28 Marcador de número de diapositiva"/>
          <p:cNvSpPr>
            <a:spLocks noGrp="1"/>
          </p:cNvSpPr>
          <p:nvPr>
            <p:ph type="sldNum" sz="quarter" idx="12"/>
          </p:nvPr>
        </p:nvSpPr>
        <p:spPr>
          <a:xfrm>
            <a:off x="11093451" y="1136"/>
            <a:ext cx="996949" cy="365760"/>
          </a:xfrm>
        </p:spPr>
        <p:txBody>
          <a:bodyPr/>
          <a:lstStyle>
            <a:lvl1pPr algn="r">
              <a:defRPr sz="1800">
                <a:solidFill>
                  <a:schemeClr val="bg1"/>
                </a:solidFill>
              </a:defRPr>
            </a:lvl1pPr>
          </a:lstStyle>
          <a:p>
            <a:fld id="{C633FE4C-B262-4131-A7C9-F3AD1CF70585}" type="slidenum">
              <a:rPr lang="es-MX" smtClean="0">
                <a:solidFill>
                  <a:prstClr val="white"/>
                </a:solidFill>
              </a:rPr>
              <a:pPr/>
              <a:t>‹Nº›</a:t>
            </a:fld>
            <a:endParaRPr lang="es-MX">
              <a:solidFill>
                <a:prstClr val="white"/>
              </a:solidFill>
            </a:endParaRPr>
          </a:p>
        </p:txBody>
      </p:sp>
    </p:spTree>
    <p:extLst>
      <p:ext uri="{BB962C8B-B14F-4D97-AF65-F5344CB8AC3E}">
        <p14:creationId xmlns:p14="http://schemas.microsoft.com/office/powerpoint/2010/main" val="3616074347"/>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C32B9D9-B560-48C1-9EFC-CCD66323AB24}" type="datetime1">
              <a:rPr lang="es-MX" smtClean="0">
                <a:solidFill>
                  <a:srgbClr val="9F2936"/>
                </a:solidFill>
              </a:rPr>
              <a:t>12/10/2016</a:t>
            </a:fld>
            <a:endParaRPr lang="es-MX">
              <a:solidFill>
                <a:srgbClr val="9F2936"/>
              </a:solidFill>
            </a:endParaRPr>
          </a:p>
        </p:txBody>
      </p:sp>
      <p:sp>
        <p:nvSpPr>
          <p:cNvPr id="5" name="4 Marcador de pie de página"/>
          <p:cNvSpPr>
            <a:spLocks noGrp="1"/>
          </p:cNvSpPr>
          <p:nvPr>
            <p:ph type="ftr" sz="quarter" idx="11"/>
          </p:nvPr>
        </p:nvSpPr>
        <p:spPr/>
        <p:txBody>
          <a:bodyPr/>
          <a:lstStyle/>
          <a:p>
            <a:endParaRPr lang="es-MX">
              <a:solidFill>
                <a:srgbClr val="9F2936"/>
              </a:solidFill>
            </a:endParaRPr>
          </a:p>
        </p:txBody>
      </p:sp>
      <p:sp>
        <p:nvSpPr>
          <p:cNvPr id="6" name="5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2687678124"/>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9042400" y="1143000"/>
            <a:ext cx="2540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1143000"/>
            <a:ext cx="83312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286C7C1-D9B0-42EE-BF8D-B7C05E19480A}" type="datetime1">
              <a:rPr lang="es-MX" smtClean="0">
                <a:solidFill>
                  <a:srgbClr val="9F2936"/>
                </a:solidFill>
              </a:rPr>
              <a:t>12/10/2016</a:t>
            </a:fld>
            <a:endParaRPr lang="es-MX">
              <a:solidFill>
                <a:srgbClr val="9F2936"/>
              </a:solidFill>
            </a:endParaRPr>
          </a:p>
        </p:txBody>
      </p:sp>
      <p:sp>
        <p:nvSpPr>
          <p:cNvPr id="5" name="4 Marcador de pie de página"/>
          <p:cNvSpPr>
            <a:spLocks noGrp="1"/>
          </p:cNvSpPr>
          <p:nvPr>
            <p:ph type="ftr" sz="quarter" idx="11"/>
          </p:nvPr>
        </p:nvSpPr>
        <p:spPr/>
        <p:txBody>
          <a:bodyPr/>
          <a:lstStyle/>
          <a:p>
            <a:endParaRPr lang="es-MX">
              <a:solidFill>
                <a:srgbClr val="9F2936"/>
              </a:solidFill>
            </a:endParaRPr>
          </a:p>
        </p:txBody>
      </p:sp>
      <p:sp>
        <p:nvSpPr>
          <p:cNvPr id="6" name="5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3680532144"/>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8CA746E-5114-428A-ABA4-ACD3B7FFA7C0}" type="datetime1">
              <a:rPr lang="es-MX" smtClean="0">
                <a:solidFill>
                  <a:srgbClr val="9F2936"/>
                </a:solidFill>
              </a:rPr>
              <a:t>12/10/2016</a:t>
            </a:fld>
            <a:endParaRPr lang="es-MX">
              <a:solidFill>
                <a:srgbClr val="9F2936"/>
              </a:solidFill>
            </a:endParaRPr>
          </a:p>
        </p:txBody>
      </p:sp>
      <p:sp>
        <p:nvSpPr>
          <p:cNvPr id="5" name="4 Marcador de pie de página"/>
          <p:cNvSpPr>
            <a:spLocks noGrp="1"/>
          </p:cNvSpPr>
          <p:nvPr>
            <p:ph type="ftr" sz="quarter" idx="11"/>
          </p:nvPr>
        </p:nvSpPr>
        <p:spPr/>
        <p:txBody>
          <a:bodyPr/>
          <a:lstStyle/>
          <a:p>
            <a:endParaRPr lang="es-MX">
              <a:solidFill>
                <a:srgbClr val="9F2936"/>
              </a:solidFill>
            </a:endParaRPr>
          </a:p>
        </p:txBody>
      </p:sp>
      <p:sp>
        <p:nvSpPr>
          <p:cNvPr id="6" name="5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800180598"/>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1981201"/>
            <a:ext cx="103632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C0E1C475-C783-406C-B30D-CC932FF49E21}" type="datetime1">
              <a:rPr lang="es-MX" smtClean="0">
                <a:solidFill>
                  <a:srgbClr val="9F2936"/>
                </a:solidFill>
              </a:rPr>
              <a:t>12/10/2016</a:t>
            </a:fld>
            <a:endParaRPr lang="es-MX">
              <a:solidFill>
                <a:srgbClr val="9F2936"/>
              </a:solidFill>
            </a:endParaRPr>
          </a:p>
        </p:txBody>
      </p:sp>
      <p:sp>
        <p:nvSpPr>
          <p:cNvPr id="5" name="4 Marcador de pie de página"/>
          <p:cNvSpPr>
            <a:spLocks noGrp="1"/>
          </p:cNvSpPr>
          <p:nvPr>
            <p:ph type="ftr" sz="quarter" idx="11"/>
          </p:nvPr>
        </p:nvSpPr>
        <p:spPr/>
        <p:txBody>
          <a:bodyPr/>
          <a:lstStyle/>
          <a:p>
            <a:endParaRPr lang="es-MX">
              <a:solidFill>
                <a:srgbClr val="9F2936"/>
              </a:solidFill>
            </a:endParaRPr>
          </a:p>
        </p:txBody>
      </p:sp>
      <p:sp>
        <p:nvSpPr>
          <p:cNvPr id="6" name="5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1281353331"/>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609600" y="2249425"/>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6197600" y="2249425"/>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F7C6DEB4-964A-4FAE-9A6F-058D6616ED87}" type="datetime1">
              <a:rPr lang="es-MX" smtClean="0">
                <a:solidFill>
                  <a:srgbClr val="9F2936"/>
                </a:solidFill>
              </a:rPr>
              <a:t>12/10/2016</a:t>
            </a:fld>
            <a:endParaRPr lang="es-MX">
              <a:solidFill>
                <a:srgbClr val="9F2936"/>
              </a:solidFill>
            </a:endParaRPr>
          </a:p>
        </p:txBody>
      </p:sp>
      <p:sp>
        <p:nvSpPr>
          <p:cNvPr id="6" name="5 Marcador de pie de página"/>
          <p:cNvSpPr>
            <a:spLocks noGrp="1"/>
          </p:cNvSpPr>
          <p:nvPr>
            <p:ph type="ftr" sz="quarter" idx="11"/>
          </p:nvPr>
        </p:nvSpPr>
        <p:spPr/>
        <p:txBody>
          <a:bodyPr/>
          <a:lstStyle/>
          <a:p>
            <a:endParaRPr lang="es-MX">
              <a:solidFill>
                <a:srgbClr val="9F2936"/>
              </a:solidFill>
            </a:endParaRPr>
          </a:p>
        </p:txBody>
      </p:sp>
      <p:sp>
        <p:nvSpPr>
          <p:cNvPr id="7" name="6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941617739"/>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8000" y="1143000"/>
            <a:ext cx="11176000" cy="1069848"/>
          </a:xfrm>
        </p:spPr>
        <p:txBody>
          <a:bodyPr anchor="ctr"/>
          <a:lstStyle>
            <a:lvl1pPr>
              <a:defRPr sz="4000" b="0" i="0"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08000" y="2244970"/>
            <a:ext cx="5388864"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6294968" y="2244970"/>
            <a:ext cx="5389033"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6291073"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fecha"/>
          <p:cNvSpPr>
            <a:spLocks noGrp="1"/>
          </p:cNvSpPr>
          <p:nvPr>
            <p:ph type="dt" sz="half" idx="10"/>
          </p:nvPr>
        </p:nvSpPr>
        <p:spPr/>
        <p:txBody>
          <a:bodyPr rtlCol="0"/>
          <a:lstStyle/>
          <a:p>
            <a:fld id="{27CAD43C-7770-4A0C-82B8-7202FB621D85}" type="datetime1">
              <a:rPr lang="es-MX" smtClean="0">
                <a:solidFill>
                  <a:srgbClr val="9F2936"/>
                </a:solidFill>
              </a:rPr>
              <a:t>12/10/2016</a:t>
            </a:fld>
            <a:endParaRPr lang="es-MX">
              <a:solidFill>
                <a:srgbClr val="9F2936"/>
              </a:solidFill>
            </a:endParaRPr>
          </a:p>
        </p:txBody>
      </p:sp>
      <p:sp>
        <p:nvSpPr>
          <p:cNvPr id="27" name="26 Marcador de número de diapositiva"/>
          <p:cNvSpPr>
            <a:spLocks noGrp="1"/>
          </p:cNvSpPr>
          <p:nvPr>
            <p:ph type="sldNum" sz="quarter" idx="11"/>
          </p:nvPr>
        </p:nvSpPr>
        <p:spPr/>
        <p:txBody>
          <a:bodyPr rtlCol="0"/>
          <a:lstStyle/>
          <a:p>
            <a:fld id="{C633FE4C-B262-4131-A7C9-F3AD1CF70585}" type="slidenum">
              <a:rPr lang="es-MX" smtClean="0"/>
              <a:pPr/>
              <a:t>‹Nº›</a:t>
            </a:fld>
            <a:endParaRPr lang="es-MX"/>
          </a:p>
        </p:txBody>
      </p:sp>
      <p:sp>
        <p:nvSpPr>
          <p:cNvPr id="28" name="27 Marcador de pie de página"/>
          <p:cNvSpPr>
            <a:spLocks noGrp="1"/>
          </p:cNvSpPr>
          <p:nvPr>
            <p:ph type="ftr" sz="quarter" idx="12"/>
          </p:nvPr>
        </p:nvSpPr>
        <p:spPr/>
        <p:txBody>
          <a:bodyPr rtlCol="0"/>
          <a:lstStyle/>
          <a:p>
            <a:endParaRPr lang="es-MX">
              <a:solidFill>
                <a:srgbClr val="9F2936"/>
              </a:solidFill>
            </a:endParaRPr>
          </a:p>
        </p:txBody>
      </p:sp>
    </p:spTree>
    <p:extLst>
      <p:ext uri="{BB962C8B-B14F-4D97-AF65-F5344CB8AC3E}">
        <p14:creationId xmlns:p14="http://schemas.microsoft.com/office/powerpoint/2010/main" val="345991690"/>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a:xfrm>
            <a:off x="8778240" y="612648"/>
            <a:ext cx="1276352" cy="457200"/>
          </a:xfrm>
        </p:spPr>
        <p:txBody>
          <a:bodyPr/>
          <a:lstStyle/>
          <a:p>
            <a:fld id="{CCACF8D2-DDD2-4952-886A-90AEFBC7B7C7}" type="datetime1">
              <a:rPr lang="es-MX" smtClean="0">
                <a:solidFill>
                  <a:srgbClr val="9F2936"/>
                </a:solidFill>
              </a:rPr>
              <a:t>12/10/2016</a:t>
            </a:fld>
            <a:endParaRPr lang="es-MX">
              <a:solidFill>
                <a:srgbClr val="9F2936"/>
              </a:solidFill>
            </a:endParaRPr>
          </a:p>
        </p:txBody>
      </p:sp>
      <p:sp>
        <p:nvSpPr>
          <p:cNvPr id="4" name="3 Marcador de pie de página"/>
          <p:cNvSpPr>
            <a:spLocks noGrp="1"/>
          </p:cNvSpPr>
          <p:nvPr>
            <p:ph type="ftr" sz="quarter" idx="11"/>
          </p:nvPr>
        </p:nvSpPr>
        <p:spPr>
          <a:xfrm>
            <a:off x="7010400" y="612648"/>
            <a:ext cx="1767840" cy="457200"/>
          </a:xfrm>
        </p:spPr>
        <p:txBody>
          <a:bodyPr/>
          <a:lstStyle/>
          <a:p>
            <a:endParaRPr lang="es-MX">
              <a:solidFill>
                <a:srgbClr val="9F2936"/>
              </a:solidFill>
            </a:endParaRPr>
          </a:p>
        </p:txBody>
      </p:sp>
      <p:sp>
        <p:nvSpPr>
          <p:cNvPr id="5" name="4 Marcador de número de diapositiva"/>
          <p:cNvSpPr>
            <a:spLocks noGrp="1"/>
          </p:cNvSpPr>
          <p:nvPr>
            <p:ph type="sldNum" sz="quarter" idx="12"/>
          </p:nvPr>
        </p:nvSpPr>
        <p:spPr>
          <a:xfrm>
            <a:off x="10899648" y="2272"/>
            <a:ext cx="1016000" cy="365760"/>
          </a:xfrm>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3780349571"/>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1E51184-8745-430A-9205-415EC3ACCD95}" type="datetime1">
              <a:rPr lang="es-MX" smtClean="0">
                <a:solidFill>
                  <a:srgbClr val="9F2936"/>
                </a:solidFill>
              </a:rPr>
              <a:t>12/10/2016</a:t>
            </a:fld>
            <a:endParaRPr lang="es-MX">
              <a:solidFill>
                <a:srgbClr val="9F2936"/>
              </a:solidFill>
            </a:endParaRPr>
          </a:p>
        </p:txBody>
      </p:sp>
      <p:sp>
        <p:nvSpPr>
          <p:cNvPr id="3" name="2 Marcador de pie de página"/>
          <p:cNvSpPr>
            <a:spLocks noGrp="1"/>
          </p:cNvSpPr>
          <p:nvPr>
            <p:ph type="ftr" sz="quarter" idx="11"/>
          </p:nvPr>
        </p:nvSpPr>
        <p:spPr/>
        <p:txBody>
          <a:bodyPr/>
          <a:lstStyle/>
          <a:p>
            <a:endParaRPr lang="es-MX">
              <a:solidFill>
                <a:srgbClr val="9F2936"/>
              </a:solidFill>
            </a:endParaRPr>
          </a:p>
        </p:txBody>
      </p:sp>
      <p:sp>
        <p:nvSpPr>
          <p:cNvPr id="4" name="3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670882673"/>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137995" y="1101970"/>
            <a:ext cx="4511040" cy="877824"/>
          </a:xfrm>
        </p:spPr>
        <p:txBody>
          <a:bodyPr anchor="b"/>
          <a:lstStyle>
            <a:lvl1pPr algn="l">
              <a:buNone/>
              <a:defRPr sz="1800" b="1"/>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7137995" y="2010727"/>
            <a:ext cx="451104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203200" y="776287"/>
            <a:ext cx="6803136"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E621D956-CA64-4620-B60F-16CED023A6D6}" type="datetime1">
              <a:rPr lang="es-MX" smtClean="0">
                <a:solidFill>
                  <a:srgbClr val="9F2936"/>
                </a:solidFill>
              </a:rPr>
              <a:t>12/10/2016</a:t>
            </a:fld>
            <a:endParaRPr lang="es-MX">
              <a:solidFill>
                <a:srgbClr val="9F2936"/>
              </a:solidFill>
            </a:endParaRPr>
          </a:p>
        </p:txBody>
      </p:sp>
      <p:sp>
        <p:nvSpPr>
          <p:cNvPr id="6" name="5 Marcador de pie de página"/>
          <p:cNvSpPr>
            <a:spLocks noGrp="1"/>
          </p:cNvSpPr>
          <p:nvPr>
            <p:ph type="ftr" sz="quarter" idx="11"/>
          </p:nvPr>
        </p:nvSpPr>
        <p:spPr/>
        <p:txBody>
          <a:bodyPr/>
          <a:lstStyle/>
          <a:p>
            <a:endParaRPr lang="es-MX">
              <a:solidFill>
                <a:srgbClr val="9F2936"/>
              </a:solidFill>
            </a:endParaRPr>
          </a:p>
        </p:txBody>
      </p:sp>
      <p:sp>
        <p:nvSpPr>
          <p:cNvPr id="7" name="6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1330077608"/>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53913" y="1109161"/>
            <a:ext cx="782404" cy="4681637"/>
          </a:xfrm>
        </p:spPr>
        <p:txBody>
          <a:bodyPr vert="vert270" lIns="45720" tIns="0" rIns="45720" anchor="t"/>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5B73108B-6C47-4C62-93AA-302E01AAA4A9}" type="datetime1">
              <a:rPr lang="es-MX" smtClean="0">
                <a:solidFill>
                  <a:srgbClr val="9F2936"/>
                </a:solidFill>
              </a:rPr>
              <a:t>12/10/2016</a:t>
            </a:fld>
            <a:endParaRPr lang="es-MX">
              <a:solidFill>
                <a:srgbClr val="9F2936"/>
              </a:solidFill>
            </a:endParaRPr>
          </a:p>
        </p:txBody>
      </p:sp>
      <p:sp>
        <p:nvSpPr>
          <p:cNvPr id="6" name="5 Marcador de pie de página"/>
          <p:cNvSpPr>
            <a:spLocks noGrp="1"/>
          </p:cNvSpPr>
          <p:nvPr>
            <p:ph type="ftr" sz="quarter" idx="11"/>
          </p:nvPr>
        </p:nvSpPr>
        <p:spPr/>
        <p:txBody>
          <a:bodyPr/>
          <a:lstStyle/>
          <a:p>
            <a:endParaRPr lang="es-MX">
              <a:solidFill>
                <a:srgbClr val="9F2936"/>
              </a:solidFill>
            </a:endParaRPr>
          </a:p>
        </p:txBody>
      </p:sp>
      <p:sp>
        <p:nvSpPr>
          <p:cNvPr id="7" name="6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87949402"/>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27 Rectángulo"/>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9" name="28 Rectángulo"/>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0" name="29 Rectángulo"/>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1" name="30 Rectángulo"/>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2" name="31 Rectángulo"/>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useBgFill="1">
        <p:nvSpPr>
          <p:cNvPr id="33" name="32 Rectángulo redondeado"/>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useBgFill="1">
        <p:nvSpPr>
          <p:cNvPr id="34" name="33 Rectángulo redondeado"/>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5" name="34 Rectángulo"/>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36" name="35 Rectángulo"/>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37" name="36 Rectángulo"/>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8" name="37 Rectángulo"/>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9" name="38 Rectángulo"/>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40" name="39 Rectángulo"/>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2" name="21 Marcador de título"/>
          <p:cNvSpPr>
            <a:spLocks noGrp="1"/>
          </p:cNvSpPr>
          <p:nvPr>
            <p:ph type="title"/>
          </p:nvPr>
        </p:nvSpPr>
        <p:spPr>
          <a:xfrm>
            <a:off x="609600" y="1143000"/>
            <a:ext cx="10972800" cy="10668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09600" y="2249424"/>
            <a:ext cx="10972800" cy="432511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8782048" y="612648"/>
            <a:ext cx="1276352" cy="457200"/>
          </a:xfrm>
          <a:prstGeom prst="rect">
            <a:avLst/>
          </a:prstGeom>
        </p:spPr>
        <p:txBody>
          <a:bodyPr vert="horz"/>
          <a:lstStyle>
            <a:lvl1pPr algn="l" eaLnBrk="1" latinLnBrk="0" hangingPunct="1">
              <a:defRPr kumimoji="0" sz="800">
                <a:solidFill>
                  <a:schemeClr val="accent2"/>
                </a:solidFill>
              </a:defRPr>
            </a:lvl1pPr>
          </a:lstStyle>
          <a:p>
            <a:fld id="{110987B0-C566-42FB-97BA-06758A633B1F}" type="datetime1">
              <a:rPr lang="es-MX" smtClean="0">
                <a:solidFill>
                  <a:srgbClr val="9F2936"/>
                </a:solidFill>
              </a:rPr>
              <a:t>12/10/2016</a:t>
            </a:fld>
            <a:endParaRPr lang="es-MX">
              <a:solidFill>
                <a:srgbClr val="9F2936"/>
              </a:solidFill>
            </a:endParaRPr>
          </a:p>
        </p:txBody>
      </p:sp>
      <p:sp>
        <p:nvSpPr>
          <p:cNvPr id="3" name="2 Marcador de pie de página"/>
          <p:cNvSpPr>
            <a:spLocks noGrp="1"/>
          </p:cNvSpPr>
          <p:nvPr>
            <p:ph type="ftr" sz="quarter" idx="3"/>
          </p:nvPr>
        </p:nvSpPr>
        <p:spPr>
          <a:xfrm>
            <a:off x="7010400" y="612648"/>
            <a:ext cx="1767840" cy="457200"/>
          </a:xfrm>
          <a:prstGeom prst="rect">
            <a:avLst/>
          </a:prstGeom>
        </p:spPr>
        <p:txBody>
          <a:bodyPr vert="horz"/>
          <a:lstStyle>
            <a:lvl1pPr algn="r" eaLnBrk="1" latinLnBrk="0" hangingPunct="1">
              <a:defRPr kumimoji="0" sz="800">
                <a:solidFill>
                  <a:schemeClr val="accent2"/>
                </a:solidFill>
              </a:defRPr>
            </a:lvl1pPr>
          </a:lstStyle>
          <a:p>
            <a:endParaRPr lang="es-MX">
              <a:solidFill>
                <a:srgbClr val="9F2936"/>
              </a:solidFill>
            </a:endParaRPr>
          </a:p>
        </p:txBody>
      </p:sp>
      <p:sp>
        <p:nvSpPr>
          <p:cNvPr id="23" name="22 Marcador de número de diapositiva"/>
          <p:cNvSpPr>
            <a:spLocks noGrp="1"/>
          </p:cNvSpPr>
          <p:nvPr>
            <p:ph type="sldNum" sz="quarter" idx="4"/>
          </p:nvPr>
        </p:nvSpPr>
        <p:spPr>
          <a:xfrm>
            <a:off x="10899648" y="2272"/>
            <a:ext cx="1016000" cy="365760"/>
          </a:xfrm>
          <a:prstGeom prst="rect">
            <a:avLst/>
          </a:prstGeom>
        </p:spPr>
        <p:txBody>
          <a:bodyPr vert="horz" anchor="b"/>
          <a:lstStyle>
            <a:lvl1pPr algn="r" eaLnBrk="1" latinLnBrk="0" hangingPunct="1">
              <a:defRPr kumimoji="0" sz="1800">
                <a:solidFill>
                  <a:srgbClr val="FFFFFF"/>
                </a:solidFill>
              </a:defRPr>
            </a:lvl1pPr>
          </a:lstStyle>
          <a:p>
            <a:fld id="{C633FE4C-B262-4131-A7C9-F3AD1CF70585}" type="slidenum">
              <a:rPr lang="es-MX" smtClean="0"/>
              <a:pPr/>
              <a:t>‹Nº›</a:t>
            </a:fld>
            <a:endParaRPr lang="es-MX"/>
          </a:p>
        </p:txBody>
      </p:sp>
    </p:spTree>
    <p:extLst>
      <p:ext uri="{BB962C8B-B14F-4D97-AF65-F5344CB8AC3E}">
        <p14:creationId xmlns:p14="http://schemas.microsoft.com/office/powerpoint/2010/main" val="10930259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genesis.uag.mx/edmedia/material/RH/selpersonal.pdf" TargetMode="External"/><Relationship Id="rId2" Type="http://schemas.openxmlformats.org/officeDocument/2006/relationships/hyperlink" Target="http://www.bbvacontuempresa.es/a/las-cuatro-fases-proceso-seleccion-personal" TargetMode="External"/><Relationship Id="rId1" Type="http://schemas.openxmlformats.org/officeDocument/2006/relationships/slideLayout" Target="../slideLayouts/slideLayout2.xml"/><Relationship Id="rId5" Type="http://schemas.openxmlformats.org/officeDocument/2006/relationships/hyperlink" Target="http://www.gestiopolis.com/seleccion-de-personal-en-8-pasos/" TargetMode="External"/><Relationship Id="rId4" Type="http://schemas.openxmlformats.org/officeDocument/2006/relationships/hyperlink" Target="http://recursos.donempleo.com/pruebas-seleccion-test-psicotecnicos.html#Pruebasseleccion"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2495600" y="695274"/>
            <a:ext cx="3024138" cy="2733726"/>
          </a:xfrm>
          <a:prstGeom prst="rect">
            <a:avLst/>
          </a:prstGeom>
          <a:solidFill>
            <a:schemeClr val="accent2"/>
          </a:solidFill>
          <a:ln w="57150">
            <a:solidFill>
              <a:schemeClr val="accent2"/>
            </a:solidFill>
            <a:miter lim="800000"/>
            <a:headEnd/>
            <a:tailEnd/>
          </a:ln>
        </p:spPr>
      </p:pic>
      <p:pic>
        <p:nvPicPr>
          <p:cNvPr id="37891" name="Picture 3"/>
          <p:cNvPicPr>
            <a:picLocks noChangeAspect="1" noChangeArrowheads="1"/>
          </p:cNvPicPr>
          <p:nvPr/>
        </p:nvPicPr>
        <p:blipFill>
          <a:blip r:embed="rId3"/>
          <a:srcRect/>
          <a:stretch>
            <a:fillRect/>
          </a:stretch>
        </p:blipFill>
        <p:spPr bwMode="auto">
          <a:xfrm>
            <a:off x="6744072" y="3454894"/>
            <a:ext cx="2952328" cy="2998443"/>
          </a:xfrm>
          <a:prstGeom prst="rect">
            <a:avLst/>
          </a:prstGeom>
          <a:noFill/>
          <a:ln w="57150">
            <a:solidFill>
              <a:schemeClr val="accent2"/>
            </a:solidFill>
            <a:miter lim="800000"/>
            <a:headEnd/>
            <a:tailEnd/>
          </a:ln>
        </p:spPr>
      </p:pic>
      <p:sp>
        <p:nvSpPr>
          <p:cNvPr id="4" name="3 Marcador de número de diapositiva"/>
          <p:cNvSpPr>
            <a:spLocks noGrp="1"/>
          </p:cNvSpPr>
          <p:nvPr>
            <p:ph type="sldNum" sz="quarter" idx="12"/>
          </p:nvPr>
        </p:nvSpPr>
        <p:spPr>
          <a:xfrm>
            <a:off x="5807968" y="6056824"/>
            <a:ext cx="548640" cy="396240"/>
          </a:xfrm>
          <a:prstGeom prst="bracketPair">
            <a:avLst>
              <a:gd name="adj" fmla="val 42240"/>
            </a:avLst>
          </a:prstGeom>
        </p:spPr>
        <p:txBody>
          <a:bodyPr>
            <a:normAutofit fontScale="85000" lnSpcReduction="10000"/>
          </a:bodyPr>
          <a:lstStyle/>
          <a:p>
            <a:fld id="{6D3F354B-F5C5-4EF2-87BA-04594DF4B743}" type="slidenum">
              <a:rPr lang="es-MX" smtClean="0">
                <a:solidFill>
                  <a:prstClr val="white"/>
                </a:solidFill>
              </a:rPr>
              <a:pPr/>
              <a:t>1</a:t>
            </a:fld>
            <a:endParaRPr lang="es-MX" dirty="0">
              <a:solidFill>
                <a:prstClr val="white"/>
              </a:solidFill>
            </a:endParaRPr>
          </a:p>
        </p:txBody>
      </p:sp>
    </p:spTree>
    <p:extLst>
      <p:ext uri="{BB962C8B-B14F-4D97-AF65-F5344CB8AC3E}">
        <p14:creationId xmlns:p14="http://schemas.microsoft.com/office/powerpoint/2010/main" val="1025022280"/>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60966" y="676890"/>
            <a:ext cx="9484243" cy="2719450"/>
          </a:xfrm>
          <a:solidFill>
            <a:schemeClr val="bg2"/>
          </a:solidFill>
          <a:ln w="28575">
            <a:solidFill>
              <a:schemeClr val="accent2"/>
            </a:solidFill>
          </a:ln>
        </p:spPr>
        <p:txBody>
          <a:bodyPr anchor="ctr">
            <a:normAutofit/>
          </a:bodyPr>
          <a:lstStyle/>
          <a:p>
            <a:pPr algn="just"/>
            <a:r>
              <a:rPr lang="es-ES" sz="2400" dirty="0">
                <a:latin typeface="Arial" panose="020B0604020202020204" pitchFamily="34" charset="0"/>
                <a:cs typeface="Arial" panose="020B0604020202020204" pitchFamily="34" charset="0"/>
              </a:rPr>
              <a:t>Es fundamental partir de un análisis de necesidades presentes y futuras de la </a:t>
            </a:r>
            <a:r>
              <a:rPr lang="es-ES" sz="2400" dirty="0" smtClean="0">
                <a:latin typeface="Arial" panose="020B0604020202020204" pitchFamily="34" charset="0"/>
                <a:cs typeface="Arial" panose="020B0604020202020204" pitchFamily="34" charset="0"/>
              </a:rPr>
              <a:t>organización </a:t>
            </a:r>
            <a:r>
              <a:rPr lang="es-ES" sz="2400" dirty="0">
                <a:latin typeface="Arial" panose="020B0604020202020204" pitchFamily="34" charset="0"/>
                <a:cs typeface="Arial" panose="020B0604020202020204" pitchFamily="34" charset="0"/>
              </a:rPr>
              <a:t>.Se trata de seleccionar al candidato más adecuado al puesto y a la </a:t>
            </a:r>
            <a:r>
              <a:rPr lang="es-ES" sz="2400" dirty="0" smtClean="0">
                <a:latin typeface="Arial" panose="020B0604020202020204" pitchFamily="34" charset="0"/>
                <a:cs typeface="Arial" panose="020B0604020202020204" pitchFamily="34" charset="0"/>
              </a:rPr>
              <a:t>organización </a:t>
            </a:r>
            <a:r>
              <a:rPr lang="es-ES" sz="2400" dirty="0">
                <a:latin typeface="Arial" panose="020B0604020202020204" pitchFamily="34" charset="0"/>
                <a:cs typeface="Arial" panose="020B0604020202020204" pitchFamily="34" charset="0"/>
              </a:rPr>
              <a:t>según la planificación de recursos establecida a corto plazo en relación con las necesidades operativas del negocio y a medio/largo plazo según los objetivos estratégicos de la organización. </a:t>
            </a:r>
            <a:endParaRPr lang="es-MX" sz="2400" b="1"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360966" y="3621974"/>
            <a:ext cx="9484243" cy="2685061"/>
          </a:xfrm>
          <a:solidFill>
            <a:schemeClr val="accent1">
              <a:lumMod val="20000"/>
              <a:lumOff val="80000"/>
            </a:schemeClr>
          </a:solidFill>
          <a:ln w="28575">
            <a:solidFill>
              <a:schemeClr val="accent1"/>
            </a:solidFill>
          </a:ln>
        </p:spPr>
        <p:txBody>
          <a:bodyPr>
            <a:noAutofit/>
          </a:bodyPr>
          <a:lstStyle/>
          <a:p>
            <a:pPr marL="109728" indent="0" algn="just">
              <a:buNone/>
            </a:pPr>
            <a:r>
              <a:rPr lang="es-ES" sz="2400" dirty="0">
                <a:latin typeface="Arial" panose="020B0604020202020204" pitchFamily="34" charset="0"/>
                <a:cs typeface="Arial" panose="020B0604020202020204" pitchFamily="34" charset="0"/>
              </a:rPr>
              <a:t>La función de selección no se limita únicamente al proceso interno o externo dirigido a buscar al candidato idóneo para cubrir un puesto de trabajo. Se trata de un concepto mucho más amplio que requiere una planificación mediante la cual se puedan detectar necesidades de selección en función de la movilidad, rotación, demandas y previsiones de los demás departamentos</a:t>
            </a:r>
            <a:r>
              <a:rPr lang="es-MX" sz="2400" dirty="0" smtClean="0">
                <a:latin typeface="Arial" panose="020B0604020202020204" pitchFamily="34" charset="0"/>
                <a:cs typeface="Arial" panose="020B0604020202020204" pitchFamily="34" charset="0"/>
              </a:rPr>
              <a:t>.</a:t>
            </a:r>
            <a:endParaRPr lang="es-MX" sz="2400"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C633FE4C-B262-4131-A7C9-F3AD1CF70585}" type="slidenum">
              <a:rPr lang="es-MX" smtClean="0"/>
              <a:pPr/>
              <a:t>10</a:t>
            </a:fld>
            <a:endParaRPr lang="es-MX"/>
          </a:p>
        </p:txBody>
      </p:sp>
    </p:spTree>
    <p:extLst>
      <p:ext uri="{BB962C8B-B14F-4D97-AF65-F5344CB8AC3E}">
        <p14:creationId xmlns:p14="http://schemas.microsoft.com/office/powerpoint/2010/main" val="981187902"/>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09610" y="1437979"/>
            <a:ext cx="4387787" cy="1077218"/>
          </a:xfrm>
          <a:prstGeom prst="rect">
            <a:avLst/>
          </a:prstGeom>
          <a:gradFill flip="none" rotWithShape="1">
            <a:gsLst>
              <a:gs pos="0">
                <a:schemeClr val="accent1">
                  <a:lumMod val="20000"/>
                  <a:lumOff val="80000"/>
                  <a:shade val="30000"/>
                  <a:satMod val="115000"/>
                </a:schemeClr>
              </a:gs>
              <a:gs pos="50000">
                <a:schemeClr val="accent1">
                  <a:lumMod val="20000"/>
                  <a:lumOff val="80000"/>
                  <a:shade val="67500"/>
                  <a:satMod val="115000"/>
                </a:schemeClr>
              </a:gs>
              <a:gs pos="100000">
                <a:schemeClr val="accent1">
                  <a:lumMod val="20000"/>
                  <a:lumOff val="80000"/>
                  <a:shade val="100000"/>
                  <a:satMod val="115000"/>
                </a:schemeClr>
              </a:gs>
            </a:gsLst>
            <a:path path="circle">
              <a:fillToRect l="100000" b="100000"/>
            </a:path>
            <a:tileRect t="-100000" r="-100000"/>
          </a:gradFill>
          <a:ln>
            <a:solidFill>
              <a:schemeClr val="accent1"/>
            </a:solidFill>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3200" dirty="0" smtClean="0">
                <a:ln>
                  <a:solidFill>
                    <a:prstClr val="black"/>
                  </a:solidFill>
                </a:ln>
                <a:solidFill>
                  <a:schemeClr val="accent2"/>
                </a:solidFill>
                <a:latin typeface="Arial" panose="020B0604020202020204" pitchFamily="34" charset="0"/>
                <a:cs typeface="Arial" panose="020B0604020202020204" pitchFamily="34" charset="0"/>
              </a:rPr>
              <a:t>Las pruebas en el proceso de selección </a:t>
            </a:r>
            <a:endParaRPr lang="es-MX" sz="3200" dirty="0">
              <a:solidFill>
                <a:schemeClr val="accent2"/>
              </a:solidFill>
              <a:latin typeface="Arial" panose="020B0604020202020204" pitchFamily="34" charset="0"/>
              <a:cs typeface="Arial" panose="020B0604020202020204" pitchFamily="34" charset="0"/>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prstClr val="black"/>
                </a:solidFill>
              </a:rPr>
              <a:pPr/>
              <a:t>11</a:t>
            </a:fld>
            <a:endParaRPr lang="es-MX" dirty="0">
              <a:solidFill>
                <a:prstClr val="black"/>
              </a:solidFill>
            </a:endParaRPr>
          </a:p>
        </p:txBody>
      </p:sp>
      <p:sp>
        <p:nvSpPr>
          <p:cNvPr id="6" name="Rectangle 1"/>
          <p:cNvSpPr>
            <a:spLocks noChangeArrowheads="1"/>
          </p:cNvSpPr>
          <p:nvPr/>
        </p:nvSpPr>
        <p:spPr bwMode="auto">
          <a:xfrm>
            <a:off x="1068338" y="3455883"/>
            <a:ext cx="10094467" cy="2862322"/>
          </a:xfrm>
          <a:prstGeom prst="rect">
            <a:avLst/>
          </a:prstGeom>
          <a:solidFill>
            <a:schemeClr val="accent2">
              <a:lumMod val="20000"/>
              <a:lumOff val="80000"/>
            </a:schemeClr>
          </a:solidFill>
          <a:ln w="9525">
            <a:solidFill>
              <a:schemeClr val="accent2"/>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2000" dirty="0" smtClean="0">
                <a:solidFill>
                  <a:srgbClr val="000000"/>
                </a:solidFill>
                <a:effectLst/>
                <a:latin typeface="Arial" panose="020B0604020202020204" pitchFamily="34" charset="0"/>
              </a:rPr>
              <a:t>Las pruebas son instrumentos para evaluar la compatibilidad entre los aspirantes y los requerimientos del puesto por lo que ayudan a tomar una mejor decisión a la hora de seleccionar al mejor candidato.</a:t>
            </a:r>
          </a:p>
          <a:p>
            <a:pPr algn="just"/>
            <a:endParaRPr lang="es-MX" sz="2000" dirty="0" smtClean="0">
              <a:solidFill>
                <a:srgbClr val="000000"/>
              </a:solidFill>
              <a:effectLst/>
              <a:latin typeface="Arial" panose="020B0604020202020204" pitchFamily="34" charset="0"/>
            </a:endParaRPr>
          </a:p>
          <a:p>
            <a:pPr algn="just"/>
            <a:r>
              <a:rPr lang="es-MX" sz="2000" dirty="0" smtClean="0">
                <a:solidFill>
                  <a:srgbClr val="000000"/>
                </a:solidFill>
                <a:effectLst/>
                <a:latin typeface="Arial" panose="020B0604020202020204" pitchFamily="34" charset="0"/>
              </a:rPr>
              <a:t>El proceso de validación de una prueba incluye:</a:t>
            </a:r>
          </a:p>
          <a:p>
            <a:pPr marL="355600" algn="just">
              <a:buFont typeface="Arial" panose="020B0604020202020204" pitchFamily="34" charset="0"/>
              <a:buChar char="•"/>
            </a:pPr>
            <a:r>
              <a:rPr lang="es-MX" sz="2000" dirty="0" smtClean="0">
                <a:solidFill>
                  <a:srgbClr val="000000"/>
                </a:solidFill>
                <a:effectLst/>
                <a:latin typeface="Arial" panose="020B0604020202020204" pitchFamily="34" charset="0"/>
              </a:rPr>
              <a:t>Analizar el puesto</a:t>
            </a:r>
          </a:p>
          <a:p>
            <a:pPr marL="355600" algn="just">
              <a:buFont typeface="Arial" panose="020B0604020202020204" pitchFamily="34" charset="0"/>
              <a:buChar char="•"/>
            </a:pPr>
            <a:r>
              <a:rPr lang="es-MX" sz="2000" dirty="0" smtClean="0">
                <a:solidFill>
                  <a:srgbClr val="000000"/>
                </a:solidFill>
                <a:effectLst/>
                <a:latin typeface="Arial" panose="020B0604020202020204" pitchFamily="34" charset="0"/>
              </a:rPr>
              <a:t>Escoger la prueba</a:t>
            </a:r>
          </a:p>
          <a:p>
            <a:pPr marL="355600" algn="just">
              <a:buFont typeface="Arial" panose="020B0604020202020204" pitchFamily="34" charset="0"/>
              <a:buChar char="•"/>
            </a:pPr>
            <a:r>
              <a:rPr lang="es-MX" sz="2000" dirty="0" smtClean="0">
                <a:solidFill>
                  <a:srgbClr val="000000"/>
                </a:solidFill>
                <a:effectLst/>
                <a:latin typeface="Arial" panose="020B0604020202020204" pitchFamily="34" charset="0"/>
              </a:rPr>
              <a:t>Aplicar la prueba</a:t>
            </a:r>
          </a:p>
          <a:p>
            <a:pPr marL="355600" algn="just">
              <a:buFont typeface="Arial" panose="020B0604020202020204" pitchFamily="34" charset="0"/>
              <a:buChar char="•"/>
            </a:pPr>
            <a:r>
              <a:rPr lang="es-MX" sz="2000" dirty="0" smtClean="0">
                <a:solidFill>
                  <a:srgbClr val="000000"/>
                </a:solidFill>
                <a:effectLst/>
                <a:latin typeface="Arial" panose="020B0604020202020204" pitchFamily="34" charset="0"/>
              </a:rPr>
              <a:t>Relacionar las calificaciones de las pruebas con los criterios</a:t>
            </a:r>
            <a:r>
              <a:rPr lang="es-MX" sz="2000" dirty="0" smtClean="0">
                <a:solidFill>
                  <a:srgbClr val="000000"/>
                </a:solidFill>
                <a:latin typeface="Arial" pitchFamily="34" charset="0"/>
                <a:ea typeface="Times New Roman" pitchFamily="18" charset="0"/>
                <a:cs typeface="Arial" pitchFamily="34" charset="0"/>
              </a:rPr>
              <a:t>. </a:t>
            </a:r>
            <a:endParaRPr lang="es-MX" sz="2000" dirty="0">
              <a:solidFill>
                <a:prstClr val="black"/>
              </a:solidFill>
              <a:latin typeface="Arial" pitchFamily="34" charset="0"/>
              <a:cs typeface="Arial" pitchFamily="34" charset="0"/>
            </a:endParaRPr>
          </a:p>
        </p:txBody>
      </p:sp>
      <p:pic>
        <p:nvPicPr>
          <p:cNvPr id="7" name="Imagen 6"/>
          <p:cNvPicPr>
            <a:picLocks noChangeAspect="1"/>
          </p:cNvPicPr>
          <p:nvPr/>
        </p:nvPicPr>
        <p:blipFill>
          <a:blip r:embed="rId2"/>
          <a:stretch>
            <a:fillRect/>
          </a:stretch>
        </p:blipFill>
        <p:spPr>
          <a:xfrm>
            <a:off x="7315448" y="998764"/>
            <a:ext cx="2857500" cy="2247900"/>
          </a:xfrm>
          <a:prstGeom prst="rect">
            <a:avLst/>
          </a:prstGeom>
          <a:ln>
            <a:solidFill>
              <a:schemeClr val="accent1"/>
            </a:solidFill>
          </a:ln>
        </p:spPr>
      </p:pic>
    </p:spTree>
    <p:extLst>
      <p:ext uri="{BB962C8B-B14F-4D97-AF65-F5344CB8AC3E}">
        <p14:creationId xmlns:p14="http://schemas.microsoft.com/office/powerpoint/2010/main" val="2732709935"/>
      </p:ext>
    </p:extLst>
  </p:cSld>
  <p:clrMapOvr>
    <a:masterClrMapping/>
  </p:clrMapOvr>
  <p:transition spd="slow">
    <p:wheel spokes="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390642" y="2512544"/>
            <a:ext cx="7416824" cy="1762898"/>
          </a:xfrm>
          <a:solidFill>
            <a:schemeClr val="accent1">
              <a:lumMod val="40000"/>
              <a:lumOff val="60000"/>
            </a:schemeClr>
          </a:solidFill>
          <a:ln w="38100">
            <a:solidFill>
              <a:schemeClr val="accent2">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chor="ctr">
            <a:normAutofit fontScale="90000"/>
          </a:bodyPr>
          <a:lstStyle/>
          <a:p>
            <a:pPr algn="ctr"/>
            <a:r>
              <a:rPr lang="es-MX" sz="4000" b="1" dirty="0" smtClean="0">
                <a:solidFill>
                  <a:schemeClr val="accent1">
                    <a:lumMod val="75000"/>
                  </a:schemeClr>
                </a:solidFill>
                <a:effectLst>
                  <a:outerShdw blurRad="38100" dist="38100" dir="2700000" algn="tl">
                    <a:srgbClr val="000000">
                      <a:alpha val="43137"/>
                    </a:srgbClr>
                  </a:outerShdw>
                </a:effectLst>
              </a:rPr>
              <a:t/>
            </a:r>
            <a:br>
              <a:rPr lang="es-MX" sz="4000" b="1" dirty="0" smtClean="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accent2"/>
                </a:solidFill>
                <a:effectLst>
                  <a:outerShdw blurRad="38100" dist="38100" dir="2700000" algn="tl">
                    <a:srgbClr val="000000">
                      <a:alpha val="43137"/>
                    </a:srgbClr>
                  </a:outerShdw>
                </a:effectLst>
              </a:rPr>
              <a:t>Pruebas de selección</a:t>
            </a:r>
            <a:r>
              <a:rPr lang="es-MX" sz="4000" b="1" dirty="0" smtClean="0">
                <a:solidFill>
                  <a:schemeClr val="accent2"/>
                </a:solidFill>
                <a:effectLst>
                  <a:outerShdw blurRad="38100" dist="38100" dir="2700000" algn="tl">
                    <a:srgbClr val="000000">
                      <a:alpha val="43137"/>
                    </a:srgbClr>
                  </a:outerShdw>
                </a:effectLst>
              </a:rPr>
              <a:t>.</a:t>
            </a:r>
            <a:r>
              <a:rPr lang="es-MX" sz="4000" b="1" dirty="0">
                <a:solidFill>
                  <a:schemeClr val="accent2"/>
                </a:solidFill>
                <a:effectLst>
                  <a:outerShdw blurRad="38100" dist="38100" dir="2700000" algn="tl">
                    <a:srgbClr val="000000">
                      <a:alpha val="43137"/>
                    </a:srgbClr>
                  </a:outerShdw>
                </a:effectLst>
              </a:rPr>
              <a:t/>
            </a:r>
            <a:br>
              <a:rPr lang="es-MX" sz="4000" b="1" dirty="0">
                <a:solidFill>
                  <a:schemeClr val="accent2"/>
                </a:solidFill>
                <a:effectLst>
                  <a:outerShdw blurRad="38100" dist="38100" dir="2700000" algn="tl">
                    <a:srgbClr val="000000">
                      <a:alpha val="43137"/>
                    </a:srgbClr>
                  </a:outerShdw>
                </a:effectLst>
              </a:rPr>
            </a:br>
            <a:endParaRPr lang="es-MX" sz="4000" b="1" i="1" dirty="0">
              <a:solidFill>
                <a:schemeClr val="accent2"/>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fld id="{6D3F354B-F5C5-4EF2-87BA-04594DF4B743}" type="slidenum">
              <a:rPr lang="es-MX" smtClean="0">
                <a:solidFill>
                  <a:prstClr val="white"/>
                </a:solidFill>
              </a:rPr>
              <a:pPr/>
              <a:t>12</a:t>
            </a:fld>
            <a:endParaRPr lang="es-MX">
              <a:solidFill>
                <a:prstClr val="white"/>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9537" y="332657"/>
            <a:ext cx="792163" cy="712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6604812"/>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01477" y="776177"/>
            <a:ext cx="9789042" cy="882502"/>
          </a:xfrm>
          <a:solidFill>
            <a:schemeClr val="bg2">
              <a:lumMod val="90000"/>
            </a:schemeClr>
          </a:solidFill>
          <a:ln w="28575">
            <a:solidFill>
              <a:schemeClr val="accent2"/>
            </a:solidFill>
          </a:ln>
        </p:spPr>
        <p:txBody>
          <a:bodyPr anchor="ctr">
            <a:normAutofit/>
          </a:bodyPr>
          <a:lstStyle/>
          <a:p>
            <a:r>
              <a:rPr lang="es-MX" sz="3600" b="1" dirty="0">
                <a:solidFill>
                  <a:schemeClr val="accent2"/>
                </a:solidFill>
                <a:latin typeface="Arial" panose="020B0604020202020204" pitchFamily="34" charset="0"/>
                <a:cs typeface="Arial" panose="020B0604020202020204" pitchFamily="34" charset="0"/>
              </a:rPr>
              <a:t>Definición</a:t>
            </a:r>
          </a:p>
        </p:txBody>
      </p:sp>
      <p:sp>
        <p:nvSpPr>
          <p:cNvPr id="3" name="Marcador de contenido 2"/>
          <p:cNvSpPr>
            <a:spLocks noGrp="1"/>
          </p:cNvSpPr>
          <p:nvPr>
            <p:ph idx="1"/>
          </p:nvPr>
        </p:nvSpPr>
        <p:spPr>
          <a:xfrm>
            <a:off x="581191" y="1888948"/>
            <a:ext cx="11029615" cy="1417778"/>
          </a:xfrm>
        </p:spPr>
        <p:txBody>
          <a:bodyPr anchor="t">
            <a:normAutofit/>
          </a:bodyPr>
          <a:lstStyle/>
          <a:p>
            <a:pPr algn="just">
              <a:buClr>
                <a:schemeClr val="accent2"/>
              </a:buClr>
            </a:pPr>
            <a:r>
              <a:rPr lang="es-MX" sz="2000" dirty="0"/>
              <a:t>Es el proceso de determinar cuáles de entre los solicitantes de empleo, son los que mejor llenan los requisitos del puesto. </a:t>
            </a:r>
          </a:p>
          <a:p>
            <a:pPr algn="just">
              <a:buClr>
                <a:schemeClr val="accent2"/>
              </a:buClr>
            </a:pPr>
            <a:r>
              <a:rPr lang="es-MX" sz="2000" dirty="0"/>
              <a:t>Es una comparación entre las cualidades de cada candidato con las exigencias del cargo, y es una elección entre los candidatos comparados.</a:t>
            </a:r>
          </a:p>
          <a:p>
            <a:endParaRPr lang="es-MX" sz="2000" dirty="0"/>
          </a:p>
        </p:txBody>
      </p:sp>
      <p:pic>
        <p:nvPicPr>
          <p:cNvPr id="4" name="Imagen 3"/>
          <p:cNvPicPr>
            <a:picLocks noChangeAspect="1"/>
          </p:cNvPicPr>
          <p:nvPr/>
        </p:nvPicPr>
        <p:blipFill rotWithShape="1">
          <a:blip r:embed="rId2"/>
          <a:srcRect l="27935" t="29734" r="29154" b="27525"/>
          <a:stretch/>
        </p:blipFill>
        <p:spPr>
          <a:xfrm>
            <a:off x="2971799" y="3327985"/>
            <a:ext cx="5991447" cy="3331404"/>
          </a:xfrm>
          <a:prstGeom prst="rect">
            <a:avLst/>
          </a:prstGeom>
        </p:spPr>
      </p:pic>
      <p:sp>
        <p:nvSpPr>
          <p:cNvPr id="5" name="Marcador de número de diapositiva 4"/>
          <p:cNvSpPr>
            <a:spLocks noGrp="1"/>
          </p:cNvSpPr>
          <p:nvPr>
            <p:ph type="sldNum" sz="quarter" idx="12"/>
          </p:nvPr>
        </p:nvSpPr>
        <p:spPr/>
        <p:txBody>
          <a:bodyPr/>
          <a:lstStyle/>
          <a:p>
            <a:fld id="{C633FE4C-B262-4131-A7C9-F3AD1CF70585}" type="slidenum">
              <a:rPr lang="es-MX" smtClean="0"/>
              <a:pPr/>
              <a:t>13</a:t>
            </a:fld>
            <a:endParaRPr lang="es-MX"/>
          </a:p>
        </p:txBody>
      </p:sp>
    </p:spTree>
    <p:extLst>
      <p:ext uri="{BB962C8B-B14F-4D97-AF65-F5344CB8AC3E}">
        <p14:creationId xmlns:p14="http://schemas.microsoft.com/office/powerpoint/2010/main" val="1171864276"/>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idx="4294967295"/>
          </p:nvPr>
        </p:nvSpPr>
        <p:spPr bwMode="auto">
          <a:xfrm>
            <a:off x="1082447" y="1625724"/>
            <a:ext cx="5453806" cy="2477534"/>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a:normAutofit lnSpcReduction="10000"/>
          </a:bodyPr>
          <a:lstStyle/>
          <a:p>
            <a:pPr eaLnBrk="1" hangingPunct="1">
              <a:lnSpc>
                <a:spcPct val="80000"/>
              </a:lnSpc>
              <a:buFontTx/>
              <a:buNone/>
              <a:defRPr/>
            </a:pPr>
            <a:endParaRPr lang="es-ES" sz="1800" dirty="0"/>
          </a:p>
          <a:p>
            <a:pPr marL="0" indent="0" algn="just">
              <a:lnSpc>
                <a:spcPct val="80000"/>
              </a:lnSpc>
              <a:buNone/>
              <a:defRPr/>
            </a:pPr>
            <a:r>
              <a:rPr lang="es-MX" sz="2200" dirty="0">
                <a:latin typeface="Arial" panose="020B0604020202020204" pitchFamily="34" charset="0"/>
                <a:cs typeface="Arial" panose="020B0604020202020204" pitchFamily="34" charset="0"/>
              </a:rPr>
              <a:t>Aunque las entrevistas son mucho más decisivas a la hora de seleccionar personal, las pruebas de selección y test psicotécnicos constituyen un elemento de información útil, por una parte, para descartar a los candidatos que no reúnen los requisitos del puesto a cubrir y, por otra, para confirmar la información que se obtiene en la entrevista personal.</a:t>
            </a:r>
            <a:endParaRPr lang="es-ES" sz="2200" dirty="0">
              <a:solidFill>
                <a:schemeClr val="tx1">
                  <a:lumMod val="65000"/>
                  <a:lumOff val="35000"/>
                </a:schemeClr>
              </a:solidFill>
              <a:latin typeface="Arial" pitchFamily="34" charset="0"/>
              <a:cs typeface="Arial" pitchFamily="34" charset="0"/>
            </a:endParaRPr>
          </a:p>
        </p:txBody>
      </p:sp>
      <p:sp>
        <p:nvSpPr>
          <p:cNvPr id="4" name="Rectangle 2"/>
          <p:cNvSpPr>
            <a:spLocks noChangeArrowheads="1"/>
          </p:cNvSpPr>
          <p:nvPr/>
        </p:nvSpPr>
        <p:spPr bwMode="auto">
          <a:xfrm>
            <a:off x="1208419" y="804101"/>
            <a:ext cx="5256584" cy="523220"/>
          </a:xfrm>
          <a:prstGeom prst="rect">
            <a:avLst/>
          </a:prstGeom>
          <a:solidFill>
            <a:schemeClr val="accent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s-MX" sz="2800" b="1" dirty="0" smtClean="0">
                <a:solidFill>
                  <a:prstClr val="black"/>
                </a:solidFill>
                <a:effectLst>
                  <a:outerShdw blurRad="38100" dist="38100" dir="2700000" algn="tl">
                    <a:srgbClr val="000000">
                      <a:alpha val="43137"/>
                    </a:srgbClr>
                  </a:outerShdw>
                </a:effectLst>
                <a:latin typeface="Arial" pitchFamily="34" charset="0"/>
                <a:cs typeface="Arial" pitchFamily="34" charset="0"/>
              </a:rPr>
              <a:t>Pruebas de selección</a:t>
            </a:r>
            <a:endParaRPr lang="es-MX" sz="2800" b="1" dirty="0" smtClean="0">
              <a:solidFill>
                <a:prstClr val="black"/>
              </a:solidFill>
              <a:effectLst>
                <a:outerShdw blurRad="38100" dist="38100" dir="2700000" algn="tl">
                  <a:srgbClr val="000000">
                    <a:alpha val="43137"/>
                  </a:srgbClr>
                </a:outerShdw>
              </a:effectLst>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4C1F28A2-4A4E-4FA1-BC97-E5EAF3A82D55}" type="slidenum">
              <a:rPr lang="es-MX" smtClean="0">
                <a:solidFill>
                  <a:prstClr val="black">
                    <a:lumMod val="65000"/>
                    <a:lumOff val="35000"/>
                  </a:prstClr>
                </a:solidFill>
              </a:rPr>
              <a:pPr/>
              <a:t>14</a:t>
            </a:fld>
            <a:endParaRPr lang="es-MX">
              <a:solidFill>
                <a:prstClr val="black">
                  <a:lumMod val="65000"/>
                  <a:lumOff val="35000"/>
                </a:prstClr>
              </a:solidFill>
            </a:endParaRPr>
          </a:p>
        </p:txBody>
      </p:sp>
      <p:sp>
        <p:nvSpPr>
          <p:cNvPr id="7" name="CuadroTexto 6"/>
          <p:cNvSpPr txBox="1"/>
          <p:nvPr/>
        </p:nvSpPr>
        <p:spPr>
          <a:xfrm>
            <a:off x="1082446" y="4266762"/>
            <a:ext cx="10389117" cy="1938992"/>
          </a:xfrm>
          <a:prstGeom prst="rect">
            <a:avLst/>
          </a:prstGeom>
          <a:solidFill>
            <a:schemeClr val="accent6">
              <a:lumMod val="40000"/>
              <a:lumOff val="60000"/>
            </a:schemeClr>
          </a:solidFill>
        </p:spPr>
        <p:txBody>
          <a:bodyPr wrap="square" rtlCol="0">
            <a:spAutoFit/>
          </a:bodyPr>
          <a:lstStyle/>
          <a:p>
            <a:pPr algn="just"/>
            <a:r>
              <a:rPr lang="es-MX" sz="2000" dirty="0" smtClean="0">
                <a:latin typeface="Arial" panose="020B0604020202020204" pitchFamily="34" charset="0"/>
                <a:cs typeface="Arial" panose="020B0604020202020204" pitchFamily="34" charset="0"/>
              </a:rPr>
              <a:t>La finalidad de las pruebas de selección y test psicotécnicos es evaluar el potencial del candidato y averiguar en qué medida la persona candidata se adecua al puesto de trabajo vacante y a un ambiente de trabajo determinado.</a:t>
            </a:r>
          </a:p>
          <a:p>
            <a:pPr algn="just"/>
            <a:r>
              <a:rPr lang="es-MX" sz="2000" dirty="0" smtClean="0">
                <a:latin typeface="Arial" panose="020B0604020202020204" pitchFamily="34" charset="0"/>
                <a:cs typeface="Arial" panose="020B0604020202020204" pitchFamily="34" charset="0"/>
              </a:rPr>
              <a:t>Estas pruebas no siempre te las van a exigir, pero por si acaso es aconsejable prepararse para ellas. Dependiendo del perfil del puesto a ocupar, varían en su complejidad y extensión.</a:t>
            </a:r>
            <a:endParaRPr lang="es-MX" sz="2000"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6828313" y="854716"/>
            <a:ext cx="4665048" cy="3076016"/>
          </a:xfrm>
          <a:prstGeom prst="rect">
            <a:avLst/>
          </a:prstGeom>
        </p:spPr>
      </p:pic>
    </p:spTree>
    <p:extLst>
      <p:ext uri="{BB962C8B-B14F-4D97-AF65-F5344CB8AC3E}">
        <p14:creationId xmlns:p14="http://schemas.microsoft.com/office/powerpoint/2010/main" val="2487191081"/>
      </p:ext>
    </p:extLst>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52623" y="834653"/>
            <a:ext cx="10079666" cy="1066800"/>
          </a:xfrm>
          <a:solidFill>
            <a:schemeClr val="bg2">
              <a:lumMod val="90000"/>
            </a:schemeClr>
          </a:solidFill>
          <a:ln>
            <a:solidFill>
              <a:schemeClr val="accent2"/>
            </a:solidFill>
          </a:ln>
        </p:spPr>
        <p:txBody>
          <a:bodyPr>
            <a:normAutofit/>
          </a:bodyPr>
          <a:lstStyle/>
          <a:p>
            <a:pPr algn="ctr"/>
            <a:r>
              <a:rPr lang="es-MX" sz="3200" dirty="0">
                <a:latin typeface="Arial" panose="020B0604020202020204" pitchFamily="34" charset="0"/>
                <a:cs typeface="Arial" panose="020B0604020202020204" pitchFamily="34" charset="0"/>
              </a:rPr>
              <a:t>L</a:t>
            </a:r>
            <a:r>
              <a:rPr lang="es-MX" sz="3200" dirty="0" smtClean="0">
                <a:latin typeface="Arial" panose="020B0604020202020204" pitchFamily="34" charset="0"/>
                <a:cs typeface="Arial" panose="020B0604020202020204" pitchFamily="34" charset="0"/>
              </a:rPr>
              <a:t>a </a:t>
            </a:r>
            <a:r>
              <a:rPr lang="es-MX" sz="3200" dirty="0">
                <a:latin typeface="Arial" panose="020B0604020202020204" pitchFamily="34" charset="0"/>
                <a:cs typeface="Arial" panose="020B0604020202020204" pitchFamily="34" charset="0"/>
              </a:rPr>
              <a:t>selección de personal es una responsabilidad de línea y una función de staff</a:t>
            </a:r>
          </a:p>
        </p:txBody>
      </p:sp>
      <p:sp>
        <p:nvSpPr>
          <p:cNvPr id="3" name="Marcador de contenido 2"/>
          <p:cNvSpPr>
            <a:spLocks noGrp="1"/>
          </p:cNvSpPr>
          <p:nvPr>
            <p:ph idx="1"/>
          </p:nvPr>
        </p:nvSpPr>
        <p:spPr>
          <a:xfrm>
            <a:off x="786809" y="2030823"/>
            <a:ext cx="10611293" cy="2629994"/>
          </a:xfrm>
        </p:spPr>
        <p:txBody>
          <a:bodyPr anchor="t">
            <a:normAutofit lnSpcReduction="10000"/>
          </a:bodyPr>
          <a:lstStyle/>
          <a:p>
            <a:pPr algn="just"/>
            <a:r>
              <a:rPr lang="es-MX" sz="2000" dirty="0">
                <a:latin typeface="Arial" panose="020B0604020202020204" pitchFamily="34" charset="0"/>
                <a:cs typeface="Arial" panose="020B0604020202020204" pitchFamily="34" charset="0"/>
              </a:rPr>
              <a:t>A) Función de staff.- </a:t>
            </a:r>
          </a:p>
          <a:p>
            <a:pPr lvl="1" algn="just"/>
            <a:r>
              <a:rPr lang="es-MX" sz="2000" dirty="0">
                <a:solidFill>
                  <a:schemeClr val="accent2">
                    <a:lumMod val="75000"/>
                  </a:schemeClr>
                </a:solidFill>
                <a:latin typeface="Arial" panose="020B0604020202020204" pitchFamily="34" charset="0"/>
                <a:cs typeface="Arial" panose="020B0604020202020204" pitchFamily="34" charset="0"/>
              </a:rPr>
              <a:t> </a:t>
            </a:r>
            <a:r>
              <a:rPr lang="es-MX" sz="2000" dirty="0">
                <a:solidFill>
                  <a:srgbClr val="C00000"/>
                </a:solidFill>
                <a:latin typeface="Arial" panose="020B0604020202020204" pitchFamily="34" charset="0"/>
                <a:cs typeface="Arial" panose="020B0604020202020204" pitchFamily="34" charset="0"/>
              </a:rPr>
              <a:t>El organismo de reclutamiento y selección presta este servicio a los diversos organismos de la empresa, recomendando candidatos al jefe del organismo solicitante. </a:t>
            </a:r>
          </a:p>
          <a:p>
            <a:pPr algn="just"/>
            <a:r>
              <a:rPr lang="es-MX" sz="2000" dirty="0">
                <a:latin typeface="Arial" panose="020B0604020202020204" pitchFamily="34" charset="0"/>
                <a:cs typeface="Arial" panose="020B0604020202020204" pitchFamily="34" charset="0"/>
              </a:rPr>
              <a:t>B) Responsabilidad de línea.- </a:t>
            </a:r>
          </a:p>
          <a:p>
            <a:pPr lvl="1" algn="just"/>
            <a:r>
              <a:rPr lang="es-MX" sz="2000" dirty="0">
                <a:solidFill>
                  <a:srgbClr val="C00000"/>
                </a:solidFill>
                <a:latin typeface="Arial" panose="020B0604020202020204" pitchFamily="34" charset="0"/>
                <a:cs typeface="Arial" panose="020B0604020202020204" pitchFamily="34" charset="0"/>
              </a:rPr>
              <a:t> Al departamento de admisión y empleo le corresponde la Función de selección. </a:t>
            </a:r>
          </a:p>
          <a:p>
            <a:pPr lvl="1" algn="just"/>
            <a:r>
              <a:rPr lang="es-MX" sz="2000" dirty="0">
                <a:solidFill>
                  <a:srgbClr val="C00000"/>
                </a:solidFill>
                <a:latin typeface="Arial" panose="020B0604020202020204" pitchFamily="34" charset="0"/>
                <a:cs typeface="Arial" panose="020B0604020202020204" pitchFamily="34" charset="0"/>
              </a:rPr>
              <a:t>La decisión final de los candidatos recomendados corresponde al jefe del organismo solicitante. </a:t>
            </a:r>
          </a:p>
        </p:txBody>
      </p:sp>
      <p:pic>
        <p:nvPicPr>
          <p:cNvPr id="4" name="Imagen 3"/>
          <p:cNvPicPr>
            <a:picLocks noChangeAspect="1"/>
          </p:cNvPicPr>
          <p:nvPr/>
        </p:nvPicPr>
        <p:blipFill rotWithShape="1">
          <a:blip r:embed="rId2"/>
          <a:srcRect l="28804" t="14752" r="29385" b="61359"/>
          <a:stretch/>
        </p:blipFill>
        <p:spPr>
          <a:xfrm>
            <a:off x="2937123" y="4543859"/>
            <a:ext cx="6456717" cy="2074165"/>
          </a:xfrm>
          <a:prstGeom prst="rect">
            <a:avLst/>
          </a:prstGeom>
        </p:spPr>
      </p:pic>
      <p:sp>
        <p:nvSpPr>
          <p:cNvPr id="5" name="Marcador de número de diapositiva 4"/>
          <p:cNvSpPr>
            <a:spLocks noGrp="1"/>
          </p:cNvSpPr>
          <p:nvPr>
            <p:ph type="sldNum" sz="quarter" idx="12"/>
          </p:nvPr>
        </p:nvSpPr>
        <p:spPr/>
        <p:txBody>
          <a:bodyPr/>
          <a:lstStyle/>
          <a:p>
            <a:fld id="{C633FE4C-B262-4131-A7C9-F3AD1CF70585}" type="slidenum">
              <a:rPr lang="es-MX" smtClean="0"/>
              <a:pPr/>
              <a:t>15</a:t>
            </a:fld>
            <a:endParaRPr lang="es-MX"/>
          </a:p>
        </p:txBody>
      </p:sp>
    </p:spTree>
    <p:extLst>
      <p:ext uri="{BB962C8B-B14F-4D97-AF65-F5344CB8AC3E}">
        <p14:creationId xmlns:p14="http://schemas.microsoft.com/office/powerpoint/2010/main" val="1241850726"/>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60966" y="1143000"/>
            <a:ext cx="9484243" cy="855921"/>
          </a:xfrm>
          <a:solidFill>
            <a:schemeClr val="bg2"/>
          </a:solidFill>
          <a:ln w="28575">
            <a:solidFill>
              <a:schemeClr val="accent2"/>
            </a:solidFill>
          </a:ln>
        </p:spPr>
        <p:txBody>
          <a:bodyPr anchor="ctr">
            <a:normAutofit/>
          </a:bodyPr>
          <a:lstStyle/>
          <a:p>
            <a:r>
              <a:rPr lang="es-MX" sz="3200" b="1" dirty="0">
                <a:latin typeface="Arial" panose="020B0604020202020204" pitchFamily="34" charset="0"/>
                <a:cs typeface="Arial" panose="020B0604020202020204" pitchFamily="34" charset="0"/>
              </a:rPr>
              <a:t>Finalidad</a:t>
            </a:r>
          </a:p>
        </p:txBody>
      </p:sp>
      <p:sp>
        <p:nvSpPr>
          <p:cNvPr id="3" name="Marcador de contenido 2"/>
          <p:cNvSpPr>
            <a:spLocks noGrp="1"/>
          </p:cNvSpPr>
          <p:nvPr>
            <p:ph idx="1"/>
          </p:nvPr>
        </p:nvSpPr>
        <p:spPr>
          <a:xfrm>
            <a:off x="1360966" y="2505690"/>
            <a:ext cx="9484243" cy="3266957"/>
          </a:xfrm>
          <a:solidFill>
            <a:schemeClr val="accent1">
              <a:lumMod val="20000"/>
              <a:lumOff val="80000"/>
            </a:schemeClr>
          </a:solidFill>
        </p:spPr>
        <p:txBody>
          <a:bodyPr>
            <a:noAutofit/>
          </a:bodyPr>
          <a:lstStyle/>
          <a:p>
            <a:pPr algn="just"/>
            <a:r>
              <a:rPr lang="es-MX" sz="2400" dirty="0">
                <a:latin typeface="Arial" panose="020B0604020202020204" pitchFamily="34" charset="0"/>
                <a:cs typeface="Arial" panose="020B0604020202020204" pitchFamily="34" charset="0"/>
              </a:rPr>
              <a:t>La finalidad es escoger a los candidatos más adecuados para el cargo de la empresa y no siempre el </a:t>
            </a:r>
            <a:r>
              <a:rPr lang="es-MX" sz="2400" dirty="0" smtClean="0">
                <a:latin typeface="Arial" panose="020B0604020202020204" pitchFamily="34" charset="0"/>
                <a:cs typeface="Arial" panose="020B0604020202020204" pitchFamily="34" charset="0"/>
              </a:rPr>
              <a:t>candidato </a:t>
            </a:r>
            <a:r>
              <a:rPr lang="es-MX" sz="2400" dirty="0">
                <a:latin typeface="Arial" panose="020B0604020202020204" pitchFamily="34" charset="0"/>
                <a:cs typeface="Arial" panose="020B0604020202020204" pitchFamily="34" charset="0"/>
              </a:rPr>
              <a:t>más adecuado es aquel que posee las mejores calificaciones</a:t>
            </a:r>
            <a:r>
              <a:rPr lang="es-MX" sz="2400" dirty="0" smtClean="0">
                <a:latin typeface="Arial" panose="020B0604020202020204" pitchFamily="34" charset="0"/>
                <a:cs typeface="Arial" panose="020B0604020202020204" pitchFamily="34" charset="0"/>
              </a:rPr>
              <a:t>.</a:t>
            </a:r>
          </a:p>
          <a:p>
            <a:pPr algn="just"/>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Cumple su finalidad cuando coloca en los cargos de la empresa a los ocupantes adecuados a sus necesidades y que pueden, a medida que adquieren mayores conocimientos y habilidades, pueden ser promovidos.</a:t>
            </a:r>
          </a:p>
        </p:txBody>
      </p:sp>
      <p:sp>
        <p:nvSpPr>
          <p:cNvPr id="4" name="Marcador de número de diapositiva 3"/>
          <p:cNvSpPr>
            <a:spLocks noGrp="1"/>
          </p:cNvSpPr>
          <p:nvPr>
            <p:ph type="sldNum" sz="quarter" idx="12"/>
          </p:nvPr>
        </p:nvSpPr>
        <p:spPr/>
        <p:txBody>
          <a:bodyPr/>
          <a:lstStyle/>
          <a:p>
            <a:fld id="{C633FE4C-B262-4131-A7C9-F3AD1CF70585}" type="slidenum">
              <a:rPr lang="es-MX" smtClean="0"/>
              <a:pPr/>
              <a:t>16</a:t>
            </a:fld>
            <a:endParaRPr lang="es-MX"/>
          </a:p>
        </p:txBody>
      </p:sp>
      <p:pic>
        <p:nvPicPr>
          <p:cNvPr id="5" name="Imagen 4"/>
          <p:cNvPicPr>
            <a:picLocks noChangeAspect="1"/>
          </p:cNvPicPr>
          <p:nvPr/>
        </p:nvPicPr>
        <p:blipFill rotWithShape="1">
          <a:blip r:embed="rId2"/>
          <a:srcRect l="32617" r="32591"/>
          <a:stretch/>
        </p:blipFill>
        <p:spPr>
          <a:xfrm>
            <a:off x="9135162" y="590093"/>
            <a:ext cx="1710047" cy="1778084"/>
          </a:xfrm>
          <a:prstGeom prst="rect">
            <a:avLst/>
          </a:prstGeom>
        </p:spPr>
      </p:pic>
    </p:spTree>
    <p:extLst>
      <p:ext uri="{BB962C8B-B14F-4D97-AF65-F5344CB8AC3E}">
        <p14:creationId xmlns:p14="http://schemas.microsoft.com/office/powerpoint/2010/main" val="4193022517"/>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29070" y="930346"/>
            <a:ext cx="9473609" cy="1066800"/>
          </a:xfrm>
          <a:solidFill>
            <a:schemeClr val="bg2"/>
          </a:solidFill>
          <a:ln w="28575">
            <a:solidFill>
              <a:schemeClr val="accent2"/>
            </a:solidFill>
          </a:ln>
        </p:spPr>
        <p:txBody>
          <a:bodyPr anchor="ctr">
            <a:normAutofit/>
          </a:bodyPr>
          <a:lstStyle/>
          <a:p>
            <a:r>
              <a:rPr lang="es-MX" sz="3200" b="1" dirty="0">
                <a:solidFill>
                  <a:srgbClr val="C00000"/>
                </a:solidFill>
                <a:latin typeface="Arial" panose="020B0604020202020204" pitchFamily="34" charset="0"/>
                <a:cs typeface="Arial" panose="020B0604020202020204" pitchFamily="34" charset="0"/>
              </a:rPr>
              <a:t>¿En qué consistía la selección?</a:t>
            </a:r>
          </a:p>
        </p:txBody>
      </p:sp>
      <p:sp>
        <p:nvSpPr>
          <p:cNvPr id="3" name="Marcador de contenido 2"/>
          <p:cNvSpPr>
            <a:spLocks noGrp="1"/>
          </p:cNvSpPr>
          <p:nvPr>
            <p:ph idx="1"/>
          </p:nvPr>
        </p:nvSpPr>
        <p:spPr>
          <a:xfrm>
            <a:off x="1329070" y="2249424"/>
            <a:ext cx="9473609" cy="4325112"/>
          </a:xfrm>
          <a:solidFill>
            <a:schemeClr val="accent6">
              <a:lumMod val="40000"/>
              <a:lumOff val="60000"/>
            </a:schemeClr>
          </a:solidFill>
        </p:spPr>
        <p:txBody>
          <a:bodyPr anchor="t">
            <a:normAutofit/>
          </a:bodyPr>
          <a:lstStyle/>
          <a:p>
            <a:pPr algn="just">
              <a:buClr>
                <a:schemeClr val="accent2"/>
              </a:buClr>
            </a:pPr>
            <a:r>
              <a:rPr lang="es-MX" sz="2400" dirty="0">
                <a:latin typeface="Arial" panose="020B0604020202020204" pitchFamily="34" charset="0"/>
                <a:cs typeface="Arial" panose="020B0604020202020204" pitchFamily="34" charset="0"/>
              </a:rPr>
              <a:t>Observaciones </a:t>
            </a:r>
          </a:p>
          <a:p>
            <a:pPr algn="just">
              <a:buClr>
                <a:schemeClr val="accent2"/>
              </a:buClr>
            </a:pPr>
            <a:r>
              <a:rPr lang="es-MX" sz="2400" dirty="0">
                <a:latin typeface="Arial" panose="020B0604020202020204" pitchFamily="34" charset="0"/>
                <a:cs typeface="Arial" panose="020B0604020202020204" pitchFamily="34" charset="0"/>
              </a:rPr>
              <a:t>Datos subjetivos(con frecuencia el patrón se engañaba al seleccionar al candidato porque “le cae bien.”)</a:t>
            </a:r>
          </a:p>
          <a:p>
            <a:pPr algn="just">
              <a:buClr>
                <a:schemeClr val="accent2"/>
              </a:buClr>
            </a:pPr>
            <a:r>
              <a:rPr lang="es-MX" sz="2400" dirty="0">
                <a:latin typeface="Arial" panose="020B0604020202020204" pitchFamily="34" charset="0"/>
                <a:cs typeface="Arial" panose="020B0604020202020204" pitchFamily="34" charset="0"/>
              </a:rPr>
              <a:t>Forma intuitiva</a:t>
            </a:r>
          </a:p>
          <a:p>
            <a:pPr algn="just">
              <a:buClr>
                <a:schemeClr val="accent2"/>
              </a:buClr>
            </a:pPr>
            <a:r>
              <a:rPr lang="es-MX" sz="2400" dirty="0">
                <a:latin typeface="Arial" panose="020B0604020202020204" pitchFamily="34" charset="0"/>
                <a:cs typeface="Arial" panose="020B0604020202020204" pitchFamily="34" charset="0"/>
              </a:rPr>
              <a:t>Emotiva </a:t>
            </a:r>
          </a:p>
        </p:txBody>
      </p:sp>
      <p:sp>
        <p:nvSpPr>
          <p:cNvPr id="4" name="Marcador de número de diapositiva 3"/>
          <p:cNvSpPr>
            <a:spLocks noGrp="1"/>
          </p:cNvSpPr>
          <p:nvPr>
            <p:ph type="sldNum" sz="quarter" idx="12"/>
          </p:nvPr>
        </p:nvSpPr>
        <p:spPr/>
        <p:txBody>
          <a:bodyPr/>
          <a:lstStyle/>
          <a:p>
            <a:fld id="{C633FE4C-B262-4131-A7C9-F3AD1CF70585}" type="slidenum">
              <a:rPr lang="es-MX" smtClean="0"/>
              <a:pPr/>
              <a:t>17</a:t>
            </a:fld>
            <a:endParaRPr lang="es-MX"/>
          </a:p>
        </p:txBody>
      </p:sp>
      <p:pic>
        <p:nvPicPr>
          <p:cNvPr id="5" name="Imagen 4"/>
          <p:cNvPicPr>
            <a:picLocks noChangeAspect="1"/>
          </p:cNvPicPr>
          <p:nvPr/>
        </p:nvPicPr>
        <p:blipFill>
          <a:blip r:embed="rId2"/>
          <a:stretch>
            <a:fillRect/>
          </a:stretch>
        </p:blipFill>
        <p:spPr>
          <a:xfrm>
            <a:off x="4975761" y="3594042"/>
            <a:ext cx="5446816" cy="2689365"/>
          </a:xfrm>
          <a:prstGeom prst="rect">
            <a:avLst/>
          </a:prstGeom>
        </p:spPr>
      </p:pic>
    </p:spTree>
    <p:extLst>
      <p:ext uri="{BB962C8B-B14F-4D97-AF65-F5344CB8AC3E}">
        <p14:creationId xmlns:p14="http://schemas.microsoft.com/office/powerpoint/2010/main" val="4109016517"/>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14128" y="871870"/>
            <a:ext cx="9377917" cy="1093379"/>
          </a:xfrm>
          <a:solidFill>
            <a:schemeClr val="accent1">
              <a:lumMod val="20000"/>
              <a:lumOff val="80000"/>
            </a:schemeClr>
          </a:solidFill>
        </p:spPr>
        <p:txBody>
          <a:bodyPr anchor="ctr">
            <a:normAutofit/>
          </a:bodyPr>
          <a:lstStyle/>
          <a:p>
            <a:r>
              <a:rPr lang="es-MX" sz="3200" b="1" dirty="0" smtClean="0">
                <a:solidFill>
                  <a:srgbClr val="C00000"/>
                </a:solidFill>
                <a:latin typeface="Arial" panose="020B0604020202020204" pitchFamily="34" charset="0"/>
                <a:cs typeface="Arial" panose="020B0604020202020204" pitchFamily="34" charset="0"/>
              </a:rPr>
              <a:t>¿Qué </a:t>
            </a:r>
            <a:r>
              <a:rPr lang="es-MX" sz="3200" b="1" dirty="0">
                <a:solidFill>
                  <a:srgbClr val="C00000"/>
                </a:solidFill>
                <a:latin typeface="Arial" panose="020B0604020202020204" pitchFamily="34" charset="0"/>
                <a:cs typeface="Arial" panose="020B0604020202020204" pitchFamily="34" charset="0"/>
              </a:rPr>
              <a:t>es adecuado? </a:t>
            </a:r>
            <a:r>
              <a:rPr lang="es-MX" sz="3200" b="1" dirty="0" smtClean="0">
                <a:solidFill>
                  <a:srgbClr val="C00000"/>
                </a:solidFill>
                <a:latin typeface="Arial" panose="020B0604020202020204" pitchFamily="34" charset="0"/>
                <a:cs typeface="Arial" panose="020B0604020202020204" pitchFamily="34" charset="0"/>
              </a:rPr>
              <a:t>   ¿Cuál </a:t>
            </a:r>
            <a:r>
              <a:rPr lang="es-MX" sz="3200" b="1" dirty="0">
                <a:solidFill>
                  <a:srgbClr val="C00000"/>
                </a:solidFill>
                <a:latin typeface="Arial" panose="020B0604020202020204" pitchFamily="34" charset="0"/>
                <a:cs typeface="Arial" panose="020B0604020202020204" pitchFamily="34" charset="0"/>
              </a:rPr>
              <a:t>es la importancia?</a:t>
            </a:r>
          </a:p>
        </p:txBody>
      </p:sp>
      <p:sp>
        <p:nvSpPr>
          <p:cNvPr id="3" name="Marcador de contenido 2"/>
          <p:cNvSpPr>
            <a:spLocks noGrp="1"/>
          </p:cNvSpPr>
          <p:nvPr>
            <p:ph idx="1"/>
          </p:nvPr>
        </p:nvSpPr>
        <p:spPr>
          <a:xfrm>
            <a:off x="1063256" y="2249424"/>
            <a:ext cx="9728789" cy="4325112"/>
          </a:xfrm>
          <a:solidFill>
            <a:schemeClr val="bg2">
              <a:lumMod val="90000"/>
            </a:schemeClr>
          </a:solidFill>
        </p:spPr>
        <p:txBody>
          <a:bodyPr>
            <a:normAutofit/>
          </a:bodyPr>
          <a:lstStyle/>
          <a:p>
            <a:pPr marL="109728" indent="0" algn="just">
              <a:buNone/>
            </a:pPr>
            <a:r>
              <a:rPr lang="es-MX" sz="2400" b="1" dirty="0">
                <a:latin typeface="Arial" panose="020B0604020202020204" pitchFamily="34" charset="0"/>
                <a:cs typeface="Arial" panose="020B0604020202020204" pitchFamily="34" charset="0"/>
              </a:rPr>
              <a:t>Adecuado</a:t>
            </a:r>
            <a:r>
              <a:rPr lang="es-MX" sz="2400" dirty="0">
                <a:latin typeface="Arial" panose="020B0604020202020204" pitchFamily="34" charset="0"/>
                <a:cs typeface="Arial" panose="020B0604020202020204" pitchFamily="34" charset="0"/>
              </a:rPr>
              <a:t> significa que permita la realización en el desempeño de su puesto y el desarrollo de sus habilidades y potencialidades a fin de hacerlo más satisfactorio a sí mismo y a la comunidad en que se desenvuelve para contribuir</a:t>
            </a:r>
          </a:p>
          <a:p>
            <a:pPr marL="109728" indent="0" algn="just">
              <a:buNone/>
            </a:pPr>
            <a:endParaRPr lang="es-MX" sz="2400" dirty="0" smtClean="0">
              <a:latin typeface="Arial" panose="020B0604020202020204" pitchFamily="34" charset="0"/>
              <a:cs typeface="Arial" panose="020B0604020202020204" pitchFamily="34" charset="0"/>
            </a:endParaRPr>
          </a:p>
          <a:p>
            <a:pPr marL="109728" indent="0" algn="just">
              <a:buNone/>
            </a:pPr>
            <a:r>
              <a:rPr lang="es-MX" sz="2400" b="1" dirty="0" smtClean="0">
                <a:latin typeface="Arial" panose="020B0604020202020204" pitchFamily="34" charset="0"/>
                <a:cs typeface="Arial" panose="020B0604020202020204" pitchFamily="34" charset="0"/>
              </a:rPr>
              <a:t>Importa </a:t>
            </a:r>
            <a:r>
              <a:rPr lang="es-MX" sz="2400" b="1" dirty="0">
                <a:latin typeface="Arial" panose="020B0604020202020204" pitchFamily="34" charset="0"/>
                <a:cs typeface="Arial" panose="020B0604020202020204" pitchFamily="34" charset="0"/>
              </a:rPr>
              <a:t>por que</a:t>
            </a:r>
            <a:r>
              <a:rPr lang="es-MX" sz="2400" dirty="0">
                <a:latin typeface="Arial" panose="020B0604020202020204" pitchFamily="34" charset="0"/>
                <a:cs typeface="Arial" panose="020B0604020202020204" pitchFamily="34" charset="0"/>
              </a:rPr>
              <a:t>:</a:t>
            </a:r>
          </a:p>
          <a:p>
            <a:pPr lvl="1" algn="just"/>
            <a:r>
              <a:rPr lang="es-MX" sz="2400" dirty="0">
                <a:latin typeface="Arial" panose="020B0604020202020204" pitchFamily="34" charset="0"/>
                <a:cs typeface="Arial" panose="020B0604020202020204" pitchFamily="34" charset="0"/>
              </a:rPr>
              <a:t>Provee a la empresa de las personas con las calificaciones adecuadas para su funcionamiento</a:t>
            </a:r>
          </a:p>
          <a:p>
            <a:pPr lvl="1" algn="just"/>
            <a:r>
              <a:rPr lang="es-MX" sz="2400" dirty="0">
                <a:latin typeface="Arial" panose="020B0604020202020204" pitchFamily="34" charset="0"/>
                <a:cs typeface="Arial" panose="020B0604020202020204" pitchFamily="34" charset="0"/>
              </a:rPr>
              <a:t>A las personas las ayuda a colocarse en el cargo más adecuado de acuerdo a sus características personales</a:t>
            </a:r>
          </a:p>
        </p:txBody>
      </p:sp>
      <p:sp>
        <p:nvSpPr>
          <p:cNvPr id="4" name="Marcador de número de diapositiva 3"/>
          <p:cNvSpPr>
            <a:spLocks noGrp="1"/>
          </p:cNvSpPr>
          <p:nvPr>
            <p:ph type="sldNum" sz="quarter" idx="12"/>
          </p:nvPr>
        </p:nvSpPr>
        <p:spPr/>
        <p:txBody>
          <a:bodyPr/>
          <a:lstStyle/>
          <a:p>
            <a:fld id="{C633FE4C-B262-4131-A7C9-F3AD1CF70585}" type="slidenum">
              <a:rPr lang="es-MX" smtClean="0"/>
              <a:pPr/>
              <a:t>18</a:t>
            </a:fld>
            <a:endParaRPr lang="es-MX"/>
          </a:p>
        </p:txBody>
      </p:sp>
    </p:spTree>
    <p:extLst>
      <p:ext uri="{BB962C8B-B14F-4D97-AF65-F5344CB8AC3E}">
        <p14:creationId xmlns:p14="http://schemas.microsoft.com/office/powerpoint/2010/main" val="2282270654"/>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390642" y="2512544"/>
            <a:ext cx="7416824" cy="1762898"/>
          </a:xfrm>
          <a:solidFill>
            <a:schemeClr val="accent1">
              <a:lumMod val="40000"/>
              <a:lumOff val="60000"/>
            </a:schemeClr>
          </a:solidFill>
          <a:ln w="38100">
            <a:solidFill>
              <a:schemeClr val="accent2">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chor="ctr">
            <a:normAutofit fontScale="90000"/>
          </a:bodyPr>
          <a:lstStyle/>
          <a:p>
            <a:pPr algn="ctr"/>
            <a:r>
              <a:rPr lang="es-MX" sz="4000" b="1" dirty="0" smtClean="0">
                <a:solidFill>
                  <a:schemeClr val="accent1">
                    <a:lumMod val="75000"/>
                  </a:schemeClr>
                </a:solidFill>
                <a:effectLst>
                  <a:outerShdw blurRad="38100" dist="38100" dir="2700000" algn="tl">
                    <a:srgbClr val="000000">
                      <a:alpha val="43137"/>
                    </a:srgbClr>
                  </a:outerShdw>
                </a:effectLst>
              </a:rPr>
              <a:t/>
            </a:r>
            <a:br>
              <a:rPr lang="es-MX" sz="4000" b="1" dirty="0" smtClean="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accent2"/>
                </a:solidFill>
                <a:effectLst>
                  <a:outerShdw blurRad="38100" dist="38100" dir="2700000" algn="tl">
                    <a:srgbClr val="000000">
                      <a:alpha val="43137"/>
                    </a:srgbClr>
                  </a:outerShdw>
                </a:effectLst>
              </a:rPr>
              <a:t>Técnicas</a:t>
            </a:r>
            <a:r>
              <a:rPr lang="es-MX" sz="4000" b="1" dirty="0" smtClean="0">
                <a:solidFill>
                  <a:schemeClr val="accent2"/>
                </a:solidFill>
                <a:effectLst>
                  <a:outerShdw blurRad="38100" dist="38100" dir="2700000" algn="tl">
                    <a:srgbClr val="000000">
                      <a:alpha val="43137"/>
                    </a:srgbClr>
                  </a:outerShdw>
                </a:effectLst>
              </a:rPr>
              <a:t> de selección</a:t>
            </a:r>
            <a:r>
              <a:rPr lang="es-MX" sz="4000" b="1" dirty="0" smtClean="0">
                <a:solidFill>
                  <a:schemeClr val="accent2"/>
                </a:solidFill>
                <a:effectLst>
                  <a:outerShdw blurRad="38100" dist="38100" dir="2700000" algn="tl">
                    <a:srgbClr val="000000">
                      <a:alpha val="43137"/>
                    </a:srgbClr>
                  </a:outerShdw>
                </a:effectLst>
              </a:rPr>
              <a:t>.</a:t>
            </a:r>
            <a:r>
              <a:rPr lang="es-MX" sz="4000" b="1" dirty="0">
                <a:solidFill>
                  <a:schemeClr val="accent2"/>
                </a:solidFill>
                <a:effectLst>
                  <a:outerShdw blurRad="38100" dist="38100" dir="2700000" algn="tl">
                    <a:srgbClr val="000000">
                      <a:alpha val="43137"/>
                    </a:srgbClr>
                  </a:outerShdw>
                </a:effectLst>
              </a:rPr>
              <a:t/>
            </a:r>
            <a:br>
              <a:rPr lang="es-MX" sz="4000" b="1" dirty="0">
                <a:solidFill>
                  <a:schemeClr val="accent2"/>
                </a:solidFill>
                <a:effectLst>
                  <a:outerShdw blurRad="38100" dist="38100" dir="2700000" algn="tl">
                    <a:srgbClr val="000000">
                      <a:alpha val="43137"/>
                    </a:srgbClr>
                  </a:outerShdw>
                </a:effectLst>
              </a:rPr>
            </a:br>
            <a:endParaRPr lang="es-MX" sz="4000" b="1" i="1" dirty="0">
              <a:solidFill>
                <a:schemeClr val="accent2"/>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fld id="{6D3F354B-F5C5-4EF2-87BA-04594DF4B743}" type="slidenum">
              <a:rPr lang="es-MX" smtClean="0">
                <a:solidFill>
                  <a:prstClr val="white"/>
                </a:solidFill>
              </a:rPr>
              <a:pPr/>
              <a:t>19</a:t>
            </a:fld>
            <a:endParaRPr lang="es-MX">
              <a:solidFill>
                <a:prstClr val="white"/>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9537" y="332657"/>
            <a:ext cx="792163" cy="712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2646857"/>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1790576" y="726956"/>
            <a:ext cx="8697912" cy="1184940"/>
          </a:xfrm>
          <a:prstGeom prst="rect">
            <a:avLst/>
          </a:prstGeom>
          <a:solidFill>
            <a:schemeClr val="accent1">
              <a:lumMod val="20000"/>
              <a:lumOff val="80000"/>
            </a:schemeClr>
          </a:solidFill>
          <a:ln w="9525">
            <a:noFill/>
            <a:miter lim="800000"/>
            <a:headEnd/>
            <a:tailEnd/>
          </a:ln>
        </p:spPr>
        <p:txBody>
          <a:bodyPr wrap="square">
            <a:spAutoFit/>
          </a:bodyPr>
          <a:lstStyle/>
          <a:p>
            <a:pPr algn="ctr"/>
            <a:r>
              <a:rPr lang="es-MX" sz="1900" b="1" dirty="0">
                <a:solidFill>
                  <a:srgbClr val="1B587C">
                    <a:lumMod val="75000"/>
                  </a:srgbClr>
                </a:solidFill>
              </a:rPr>
              <a:t>Universidad   Autónoma   del  Estado de México</a:t>
            </a:r>
          </a:p>
          <a:p>
            <a:pPr algn="ctr"/>
            <a:r>
              <a:rPr lang="es-MX" sz="1900" b="1" dirty="0">
                <a:solidFill>
                  <a:srgbClr val="1B587C">
                    <a:lumMod val="75000"/>
                  </a:srgbClr>
                </a:solidFill>
              </a:rPr>
              <a:t>Facultad de Economía.</a:t>
            </a:r>
          </a:p>
          <a:p>
            <a:pPr algn="ctr"/>
            <a:endParaRPr lang="es-MX" sz="1400" dirty="0">
              <a:solidFill>
                <a:srgbClr val="1B587C">
                  <a:lumMod val="75000"/>
                </a:srgbClr>
              </a:solidFill>
            </a:endParaRPr>
          </a:p>
          <a:p>
            <a:pPr algn="ctr"/>
            <a:r>
              <a:rPr lang="es-MX" sz="1900" b="1" dirty="0">
                <a:solidFill>
                  <a:srgbClr val="1B587C">
                    <a:lumMod val="75000"/>
                  </a:srgbClr>
                </a:solidFill>
              </a:rPr>
              <a:t>Licenciatura en </a:t>
            </a:r>
            <a:r>
              <a:rPr lang="es-MX" sz="1900" b="1" dirty="0" smtClean="0">
                <a:solidFill>
                  <a:srgbClr val="1B587C">
                    <a:lumMod val="75000"/>
                  </a:srgbClr>
                </a:solidFill>
              </a:rPr>
              <a:t>Economía.</a:t>
            </a:r>
            <a:endParaRPr lang="es-MX" sz="1900" b="1" dirty="0">
              <a:solidFill>
                <a:srgbClr val="1B587C">
                  <a:lumMod val="75000"/>
                </a:srgbClr>
              </a:solidFill>
            </a:endParaRPr>
          </a:p>
        </p:txBody>
      </p:sp>
      <p:pic>
        <p:nvPicPr>
          <p:cNvPr id="2050" name="Picture 2" descr="Uaemex"/>
          <p:cNvPicPr>
            <a:picLocks noChangeAspect="1" noChangeArrowheads="1"/>
          </p:cNvPicPr>
          <p:nvPr/>
        </p:nvPicPr>
        <p:blipFill>
          <a:blip r:embed="rId2"/>
          <a:srcRect/>
          <a:stretch>
            <a:fillRect/>
          </a:stretch>
        </p:blipFill>
        <p:spPr bwMode="auto">
          <a:xfrm>
            <a:off x="1703512" y="692696"/>
            <a:ext cx="1447406" cy="1224136"/>
          </a:xfrm>
          <a:prstGeom prst="rect">
            <a:avLst/>
          </a:prstGeom>
          <a:noFill/>
          <a:ln w="9525">
            <a:solidFill>
              <a:schemeClr val="accent2"/>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9120336" y="626104"/>
            <a:ext cx="1440160" cy="1290729"/>
          </a:xfrm>
          <a:prstGeom prst="rect">
            <a:avLst/>
          </a:prstGeom>
          <a:noFill/>
          <a:ln w="9525">
            <a:solidFill>
              <a:schemeClr val="accent2"/>
            </a:solidFill>
            <a:miter lim="800000"/>
            <a:headEnd/>
            <a:tailEnd/>
          </a:ln>
        </p:spPr>
      </p:pic>
      <p:sp>
        <p:nvSpPr>
          <p:cNvPr id="3" name="2 Rectángulo"/>
          <p:cNvSpPr/>
          <p:nvPr/>
        </p:nvSpPr>
        <p:spPr>
          <a:xfrm>
            <a:off x="2306596" y="2132856"/>
            <a:ext cx="7554096" cy="3384376"/>
          </a:xfrm>
          <a:prstGeom prst="rect">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smtClean="0">
                <a:solidFill>
                  <a:srgbClr val="FFFFFF"/>
                </a:solidFill>
              </a:rPr>
              <a:t>Administración de Recursos Humanos</a:t>
            </a:r>
            <a:endParaRPr lang="es-MX" sz="2800" b="1" dirty="0">
              <a:solidFill>
                <a:srgbClr val="FFFFFF"/>
              </a:solidFill>
            </a:endParaRPr>
          </a:p>
          <a:p>
            <a:pPr algn="ctr"/>
            <a:r>
              <a:rPr lang="es-MX" sz="2000" dirty="0">
                <a:solidFill>
                  <a:srgbClr val="FFFFFF"/>
                </a:solidFill>
              </a:rPr>
              <a:t>Núcleo Optativo (6 Créditos)</a:t>
            </a:r>
          </a:p>
          <a:p>
            <a:pPr algn="ctr"/>
            <a:endParaRPr lang="es-MX" sz="2000" b="1" dirty="0">
              <a:solidFill>
                <a:srgbClr val="FFFFFF"/>
              </a:solidFill>
            </a:endParaRPr>
          </a:p>
          <a:p>
            <a:pPr algn="ctr"/>
            <a:r>
              <a:rPr lang="es-MX" sz="2000" b="1" dirty="0">
                <a:solidFill>
                  <a:srgbClr val="FFFFFF"/>
                </a:solidFill>
              </a:rPr>
              <a:t>Tema: </a:t>
            </a:r>
            <a:r>
              <a:rPr lang="es-MX" sz="2000" b="1" dirty="0" smtClean="0">
                <a:solidFill>
                  <a:srgbClr val="FFFFFF"/>
                </a:solidFill>
              </a:rPr>
              <a:t>   </a:t>
            </a:r>
            <a:r>
              <a:rPr lang="es-MX" sz="2800" b="1" dirty="0" smtClean="0">
                <a:solidFill>
                  <a:srgbClr val="FFFFFF"/>
                </a:solidFill>
              </a:rPr>
              <a:t>Pruebas de selección</a:t>
            </a:r>
            <a:endParaRPr lang="es-MX" sz="2800" b="1" dirty="0">
              <a:solidFill>
                <a:srgbClr val="FFFFFF"/>
              </a:solidFill>
            </a:endParaRPr>
          </a:p>
          <a:p>
            <a:pPr algn="ctr"/>
            <a:endParaRPr lang="es-MX" sz="2800" b="1" dirty="0">
              <a:solidFill>
                <a:srgbClr val="FFFFFF"/>
              </a:solidFill>
            </a:endParaRPr>
          </a:p>
          <a:p>
            <a:pPr algn="ctr"/>
            <a:r>
              <a:rPr lang="es-MX" sz="2000" b="1" dirty="0">
                <a:solidFill>
                  <a:srgbClr val="FFFFFF"/>
                </a:solidFill>
              </a:rPr>
              <a:t>Elaboró: M. en A. Gabriela Margarita Pérez Vargas.</a:t>
            </a:r>
            <a:endParaRPr lang="es-MX" sz="2400" b="1" dirty="0">
              <a:solidFill>
                <a:srgbClr val="FFFFFF"/>
              </a:solidFill>
            </a:endParaRPr>
          </a:p>
        </p:txBody>
      </p:sp>
      <p:sp>
        <p:nvSpPr>
          <p:cNvPr id="7" name="6 Rectángulo"/>
          <p:cNvSpPr/>
          <p:nvPr/>
        </p:nvSpPr>
        <p:spPr>
          <a:xfrm>
            <a:off x="7074362" y="5805264"/>
            <a:ext cx="2808312" cy="360040"/>
          </a:xfrm>
          <a:prstGeom prst="rect">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lumMod val="85000"/>
                    <a:lumOff val="15000"/>
                  </a:schemeClr>
                </a:solidFill>
              </a:rPr>
              <a:t>Octubre </a:t>
            </a:r>
            <a:r>
              <a:rPr lang="es-ES" b="1" dirty="0">
                <a:solidFill>
                  <a:schemeClr val="tx1">
                    <a:lumMod val="85000"/>
                    <a:lumOff val="15000"/>
                  </a:schemeClr>
                </a:solidFill>
              </a:rPr>
              <a:t>de </a:t>
            </a:r>
            <a:r>
              <a:rPr lang="es-ES" b="1" dirty="0">
                <a:solidFill>
                  <a:schemeClr val="tx1">
                    <a:lumMod val="85000"/>
                    <a:lumOff val="15000"/>
                  </a:schemeClr>
                </a:solidFill>
              </a:rPr>
              <a:t>2016</a:t>
            </a:r>
            <a:r>
              <a:rPr lang="es-ES" sz="2000" b="1" dirty="0">
                <a:solidFill>
                  <a:schemeClr val="tx1">
                    <a:lumMod val="85000"/>
                    <a:lumOff val="15000"/>
                  </a:schemeClr>
                </a:solidFill>
              </a:rPr>
              <a:t>.</a:t>
            </a:r>
            <a:endParaRPr lang="es-MX" b="1" dirty="0">
              <a:solidFill>
                <a:schemeClr val="tx1">
                  <a:lumMod val="85000"/>
                  <a:lumOff val="15000"/>
                </a:schemeClr>
              </a:solidFill>
            </a:endParaRPr>
          </a:p>
        </p:txBody>
      </p:sp>
      <p:sp>
        <p:nvSpPr>
          <p:cNvPr id="2" name="1 Marcador de número de diapositiva"/>
          <p:cNvSpPr>
            <a:spLocks noGrp="1"/>
          </p:cNvSpPr>
          <p:nvPr>
            <p:ph type="sldNum" sz="quarter" idx="12"/>
          </p:nvPr>
        </p:nvSpPr>
        <p:spPr/>
        <p:txBody>
          <a:bodyPr/>
          <a:lstStyle/>
          <a:p>
            <a:fld id="{C633FE4C-B262-4131-A7C9-F3AD1CF70585}" type="slidenum">
              <a:rPr lang="es-MX" smtClean="0">
                <a:solidFill>
                  <a:prstClr val="black">
                    <a:lumMod val="85000"/>
                    <a:lumOff val="15000"/>
                  </a:prstClr>
                </a:solidFill>
              </a:rPr>
              <a:pPr/>
              <a:t>2</a:t>
            </a:fld>
            <a:endParaRPr lang="es-MX" dirty="0">
              <a:solidFill>
                <a:prstClr val="black">
                  <a:lumMod val="85000"/>
                  <a:lumOff val="15000"/>
                </a:prstClr>
              </a:solidFill>
            </a:endParaRPr>
          </a:p>
        </p:txBody>
      </p:sp>
    </p:spTree>
    <p:extLst>
      <p:ext uri="{BB962C8B-B14F-4D97-AF65-F5344CB8AC3E}">
        <p14:creationId xmlns:p14="http://schemas.microsoft.com/office/powerpoint/2010/main" val="3473792116"/>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65004" y="866550"/>
            <a:ext cx="8623005" cy="1066800"/>
          </a:xfrm>
          <a:solidFill>
            <a:schemeClr val="accent6">
              <a:lumMod val="20000"/>
              <a:lumOff val="80000"/>
            </a:schemeClr>
          </a:solidFill>
          <a:ln>
            <a:solidFill>
              <a:schemeClr val="accent2"/>
            </a:solidFill>
          </a:ln>
        </p:spPr>
        <p:txBody>
          <a:bodyPr anchor="ctr">
            <a:normAutofit/>
          </a:bodyPr>
          <a:lstStyle/>
          <a:p>
            <a:r>
              <a:rPr lang="es-MX" sz="3200" b="1" dirty="0">
                <a:latin typeface="Arial" panose="020B0604020202020204" pitchFamily="34" charset="0"/>
                <a:cs typeface="Arial" panose="020B0604020202020204" pitchFamily="34" charset="0"/>
              </a:rPr>
              <a:t>Técnicas de selección</a:t>
            </a:r>
          </a:p>
        </p:txBody>
      </p:sp>
      <p:sp>
        <p:nvSpPr>
          <p:cNvPr id="3" name="Marcador de contenido 2"/>
          <p:cNvSpPr>
            <a:spLocks noGrp="1"/>
          </p:cNvSpPr>
          <p:nvPr>
            <p:ph idx="1"/>
          </p:nvPr>
        </p:nvSpPr>
        <p:spPr>
          <a:xfrm>
            <a:off x="1360967" y="2032857"/>
            <a:ext cx="6283842" cy="4357314"/>
          </a:xfrm>
          <a:solidFill>
            <a:schemeClr val="accent6">
              <a:lumMod val="40000"/>
              <a:lumOff val="60000"/>
            </a:schemeClr>
          </a:solidFill>
        </p:spPr>
        <p:txBody>
          <a:bodyPr anchor="t">
            <a:noAutofit/>
          </a:bodyPr>
          <a:lstStyle/>
          <a:p>
            <a:pPr marL="109728" indent="0" algn="just">
              <a:buNone/>
            </a:pPr>
            <a:endParaRPr lang="es-MX" sz="2000" dirty="0" smtClean="0">
              <a:latin typeface="Arial" panose="020B0604020202020204" pitchFamily="34" charset="0"/>
              <a:cs typeface="Arial" panose="020B0604020202020204" pitchFamily="34" charset="0"/>
            </a:endParaRPr>
          </a:p>
          <a:p>
            <a:pPr marL="109728" indent="0" algn="just">
              <a:buNone/>
            </a:pPr>
            <a:r>
              <a:rPr lang="es-MX" sz="2000" dirty="0" smtClean="0">
                <a:latin typeface="Arial" panose="020B0604020202020204" pitchFamily="34" charset="0"/>
                <a:cs typeface="Arial" panose="020B0604020202020204" pitchFamily="34" charset="0"/>
              </a:rPr>
              <a:t>Tienden </a:t>
            </a:r>
            <a:r>
              <a:rPr lang="es-MX" sz="2000" dirty="0">
                <a:latin typeface="Arial" panose="020B0604020202020204" pitchFamily="34" charset="0"/>
                <a:cs typeface="Arial" panose="020B0604020202020204" pitchFamily="34" charset="0"/>
              </a:rPr>
              <a:t>a proveer información objetiva sobre las calificaciones y características de los candidatos; buscan proporcionar una rápida muestra de comportamiento de los candidatos.</a:t>
            </a:r>
          </a:p>
          <a:p>
            <a:pPr marL="109728" indent="0" algn="just">
              <a:buNone/>
            </a:pPr>
            <a:endParaRPr lang="es-MX" sz="2000" dirty="0" smtClean="0">
              <a:latin typeface="Arial" panose="020B0604020202020204" pitchFamily="34" charset="0"/>
              <a:cs typeface="Arial" panose="020B0604020202020204" pitchFamily="34" charset="0"/>
            </a:endParaRPr>
          </a:p>
          <a:p>
            <a:pPr marL="109728" indent="0" algn="just">
              <a:buNone/>
            </a:pPr>
            <a:r>
              <a:rPr lang="es-MX" sz="2000" dirty="0" smtClean="0">
                <a:latin typeface="Arial" panose="020B0604020202020204" pitchFamily="34" charset="0"/>
                <a:cs typeface="Arial" panose="020B0604020202020204" pitchFamily="34" charset="0"/>
              </a:rPr>
              <a:t>El </a:t>
            </a:r>
            <a:r>
              <a:rPr lang="es-MX" sz="2000" dirty="0">
                <a:latin typeface="Arial" panose="020B0604020202020204" pitchFamily="34" charset="0"/>
                <a:cs typeface="Arial" panose="020B0604020202020204" pitchFamily="34" charset="0"/>
              </a:rPr>
              <a:t>ambiente en que sean recibidos y la manera en que son tratados los candidatos es importante para la imagen de la organización; la sala de reclutamiento debe de ser cómoda, iluminada y ventilada. Es importante que ésta área sea accesible a los solicitantes y evite que estos transiten por las áreas de trabajo.</a:t>
            </a:r>
          </a:p>
        </p:txBody>
      </p:sp>
      <p:pic>
        <p:nvPicPr>
          <p:cNvPr id="4098" name="Picture 2" descr="Resultado de imagen para referencias labora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1442" y="2961652"/>
            <a:ext cx="3748661" cy="2499107"/>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C633FE4C-B262-4131-A7C9-F3AD1CF70585}" type="slidenum">
              <a:rPr lang="es-MX" smtClean="0"/>
              <a:pPr/>
              <a:t>20</a:t>
            </a:fld>
            <a:endParaRPr lang="es-MX"/>
          </a:p>
        </p:txBody>
      </p:sp>
    </p:spTree>
    <p:extLst>
      <p:ext uri="{BB962C8B-B14F-4D97-AF65-F5344CB8AC3E}">
        <p14:creationId xmlns:p14="http://schemas.microsoft.com/office/powerpoint/2010/main" val="1816073385"/>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50078" y="665015"/>
            <a:ext cx="6507678" cy="819397"/>
          </a:xfrm>
        </p:spPr>
        <p:txBody>
          <a:bodyPr/>
          <a:lstStyle/>
          <a:p>
            <a:pPr algn="ctr"/>
            <a:r>
              <a:rPr lang="es-MX" b="1" dirty="0" smtClean="0">
                <a:latin typeface="Arial" panose="020B0604020202020204" pitchFamily="34" charset="0"/>
                <a:cs typeface="Arial" panose="020B0604020202020204" pitchFamily="34" charset="0"/>
              </a:rPr>
              <a:t>Técnicas de selección </a:t>
            </a:r>
            <a:endParaRPr lang="es-MX" b="1" dirty="0">
              <a:latin typeface="Arial" panose="020B0604020202020204" pitchFamily="34" charset="0"/>
              <a:cs typeface="Arial" panose="020B0604020202020204" pitchFamily="34" charset="0"/>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57757246"/>
              </p:ext>
            </p:extLst>
          </p:nvPr>
        </p:nvGraphicFramePr>
        <p:xfrm>
          <a:off x="2113811" y="1531915"/>
          <a:ext cx="7920842" cy="51420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C633FE4C-B262-4131-A7C9-F3AD1CF70585}" type="slidenum">
              <a:rPr lang="es-MX" smtClean="0"/>
              <a:pPr/>
              <a:t>21</a:t>
            </a:fld>
            <a:endParaRPr lang="es-MX"/>
          </a:p>
        </p:txBody>
      </p:sp>
    </p:spTree>
    <p:extLst>
      <p:ext uri="{BB962C8B-B14F-4D97-AF65-F5344CB8AC3E}">
        <p14:creationId xmlns:p14="http://schemas.microsoft.com/office/powerpoint/2010/main" val="246253844"/>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77926" y="1143000"/>
            <a:ext cx="9197162" cy="866553"/>
          </a:xfrm>
          <a:solidFill>
            <a:schemeClr val="accent6">
              <a:lumMod val="40000"/>
              <a:lumOff val="60000"/>
            </a:schemeClr>
          </a:solidFill>
          <a:ln>
            <a:solidFill>
              <a:schemeClr val="accent2"/>
            </a:solidFill>
          </a:ln>
        </p:spPr>
        <p:txBody>
          <a:bodyPr anchor="ctr">
            <a:normAutofit/>
          </a:bodyPr>
          <a:lstStyle/>
          <a:p>
            <a:r>
              <a:rPr lang="es-MX" sz="3200" b="1" dirty="0">
                <a:solidFill>
                  <a:srgbClr val="C00000"/>
                </a:solidFill>
                <a:latin typeface="Arial" panose="020B0604020202020204" pitchFamily="34" charset="0"/>
                <a:cs typeface="Arial" panose="020B0604020202020204" pitchFamily="34" charset="0"/>
              </a:rPr>
              <a:t>1.- Entrevista preliminar</a:t>
            </a:r>
          </a:p>
        </p:txBody>
      </p:sp>
      <p:sp>
        <p:nvSpPr>
          <p:cNvPr id="3" name="Marcador de contenido 2"/>
          <p:cNvSpPr>
            <a:spLocks noGrp="1"/>
          </p:cNvSpPr>
          <p:nvPr>
            <p:ph idx="1"/>
          </p:nvPr>
        </p:nvSpPr>
        <p:spPr>
          <a:xfrm>
            <a:off x="1041991" y="2249424"/>
            <a:ext cx="10037136" cy="3928092"/>
          </a:xfrm>
          <a:solidFill>
            <a:schemeClr val="bg2"/>
          </a:solidFill>
        </p:spPr>
        <p:txBody>
          <a:bodyPr anchor="t">
            <a:normAutofit/>
          </a:bodyPr>
          <a:lstStyle/>
          <a:p>
            <a:pPr marL="109728" indent="0" algn="just">
              <a:buNone/>
            </a:pPr>
            <a:r>
              <a:rPr lang="es-MX" sz="2400" dirty="0">
                <a:latin typeface="Arial" panose="020B0604020202020204" pitchFamily="34" charset="0"/>
                <a:cs typeface="Arial" panose="020B0604020202020204" pitchFamily="34" charset="0"/>
              </a:rPr>
              <a:t>Pretende detectar los aspectos más evidentes de los candidatos y su relación con los requerimientos del puesto; así como: </a:t>
            </a:r>
          </a:p>
          <a:p>
            <a:pPr lvl="1" algn="just"/>
            <a:r>
              <a:rPr lang="es-MX" sz="2400" dirty="0">
                <a:latin typeface="Arial" panose="020B0604020202020204" pitchFamily="34" charset="0"/>
                <a:cs typeface="Arial" panose="020B0604020202020204" pitchFamily="34" charset="0"/>
              </a:rPr>
              <a:t>Apariencia</a:t>
            </a:r>
          </a:p>
          <a:p>
            <a:pPr lvl="1" algn="just"/>
            <a:r>
              <a:rPr lang="es-MX" sz="2400" dirty="0">
                <a:latin typeface="Arial" panose="020B0604020202020204" pitchFamily="34" charset="0"/>
                <a:cs typeface="Arial" panose="020B0604020202020204" pitchFamily="34" charset="0"/>
              </a:rPr>
              <a:t>Expresión verbal</a:t>
            </a:r>
          </a:p>
          <a:p>
            <a:pPr lvl="1" algn="just"/>
            <a:r>
              <a:rPr lang="es-MX" sz="2400" dirty="0">
                <a:latin typeface="Arial" panose="020B0604020202020204" pitchFamily="34" charset="0"/>
                <a:cs typeface="Arial" panose="020B0604020202020204" pitchFamily="34" charset="0"/>
              </a:rPr>
              <a:t>Habilidad para relacionarse</a:t>
            </a:r>
          </a:p>
          <a:p>
            <a:pPr marL="109728" indent="0" algn="just">
              <a:buNone/>
            </a:pPr>
            <a:endParaRPr lang="es-MX" sz="2400" dirty="0" smtClean="0">
              <a:latin typeface="Arial" panose="020B0604020202020204" pitchFamily="34" charset="0"/>
              <a:cs typeface="Arial" panose="020B0604020202020204" pitchFamily="34" charset="0"/>
            </a:endParaRPr>
          </a:p>
          <a:p>
            <a:pPr marL="109728" indent="0" algn="just">
              <a:buNone/>
            </a:pPr>
            <a:r>
              <a:rPr lang="es-MX" sz="2400" dirty="0" smtClean="0">
                <a:latin typeface="Arial" panose="020B0604020202020204" pitchFamily="34" charset="0"/>
                <a:cs typeface="Arial" panose="020B0604020202020204" pitchFamily="34" charset="0"/>
              </a:rPr>
              <a:t>Con </a:t>
            </a:r>
            <a:r>
              <a:rPr lang="es-MX" sz="2400" dirty="0">
                <a:latin typeface="Arial" panose="020B0604020202020204" pitchFamily="34" charset="0"/>
                <a:cs typeface="Arial" panose="020B0604020202020204" pitchFamily="34" charset="0"/>
              </a:rPr>
              <a:t>el objeto de destacar aquellos candidatos que de manera manifiesta no reúnen los requisitos del puesto. Debe informársele también la naturaleza del trabajo, el horario, la remuneración ofrecida</a:t>
            </a:r>
          </a:p>
        </p:txBody>
      </p:sp>
      <p:sp>
        <p:nvSpPr>
          <p:cNvPr id="4" name="Marcador de número de diapositiva 3"/>
          <p:cNvSpPr>
            <a:spLocks noGrp="1"/>
          </p:cNvSpPr>
          <p:nvPr>
            <p:ph type="sldNum" sz="quarter" idx="12"/>
          </p:nvPr>
        </p:nvSpPr>
        <p:spPr/>
        <p:txBody>
          <a:bodyPr/>
          <a:lstStyle/>
          <a:p>
            <a:fld id="{C633FE4C-B262-4131-A7C9-F3AD1CF70585}" type="slidenum">
              <a:rPr lang="es-MX" smtClean="0"/>
              <a:pPr/>
              <a:t>22</a:t>
            </a:fld>
            <a:endParaRPr lang="es-MX"/>
          </a:p>
        </p:txBody>
      </p:sp>
      <p:pic>
        <p:nvPicPr>
          <p:cNvPr id="5" name="Imagen 4"/>
          <p:cNvPicPr>
            <a:picLocks noChangeAspect="1"/>
          </p:cNvPicPr>
          <p:nvPr/>
        </p:nvPicPr>
        <p:blipFill>
          <a:blip r:embed="rId2"/>
          <a:stretch>
            <a:fillRect/>
          </a:stretch>
        </p:blipFill>
        <p:spPr>
          <a:xfrm>
            <a:off x="8538359" y="2927164"/>
            <a:ext cx="2517018" cy="1707977"/>
          </a:xfrm>
          <a:prstGeom prst="rect">
            <a:avLst/>
          </a:prstGeom>
        </p:spPr>
      </p:pic>
    </p:spTree>
    <p:extLst>
      <p:ext uri="{BB962C8B-B14F-4D97-AF65-F5344CB8AC3E}">
        <p14:creationId xmlns:p14="http://schemas.microsoft.com/office/powerpoint/2010/main" val="3699178534"/>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82235" y="887813"/>
            <a:ext cx="9409814" cy="951614"/>
          </a:xfrm>
          <a:solidFill>
            <a:schemeClr val="accent3">
              <a:lumMod val="20000"/>
              <a:lumOff val="80000"/>
            </a:schemeClr>
          </a:solidFill>
          <a:ln>
            <a:solidFill>
              <a:schemeClr val="accent2"/>
            </a:solidFill>
          </a:ln>
        </p:spPr>
        <p:txBody>
          <a:bodyPr anchor="ctr">
            <a:normAutofit/>
          </a:bodyPr>
          <a:lstStyle/>
          <a:p>
            <a:r>
              <a:rPr lang="es-MX" sz="3200" b="1" dirty="0">
                <a:latin typeface="Arial" panose="020B0604020202020204" pitchFamily="34" charset="0"/>
                <a:cs typeface="Arial" panose="020B0604020202020204" pitchFamily="34" charset="0"/>
              </a:rPr>
              <a:t>2.- </a:t>
            </a:r>
            <a:r>
              <a:rPr lang="es-MX" sz="3200" b="1" dirty="0" smtClean="0">
                <a:latin typeface="Arial" panose="020B0604020202020204" pitchFamily="34" charset="0"/>
                <a:cs typeface="Arial" panose="020B0604020202020204" pitchFamily="34" charset="0"/>
              </a:rPr>
              <a:t>Solicitud </a:t>
            </a:r>
            <a:r>
              <a:rPr lang="es-MX" sz="3200" b="1" dirty="0">
                <a:latin typeface="Arial" panose="020B0604020202020204" pitchFamily="34" charset="0"/>
                <a:cs typeface="Arial" panose="020B0604020202020204" pitchFamily="34" charset="0"/>
              </a:rPr>
              <a:t>de empleo</a:t>
            </a:r>
          </a:p>
        </p:txBody>
      </p:sp>
      <p:sp>
        <p:nvSpPr>
          <p:cNvPr id="3" name="Marcador de contenido 2"/>
          <p:cNvSpPr>
            <a:spLocks noGrp="1"/>
          </p:cNvSpPr>
          <p:nvPr>
            <p:ph idx="1"/>
          </p:nvPr>
        </p:nvSpPr>
        <p:spPr>
          <a:xfrm>
            <a:off x="1073888" y="1987232"/>
            <a:ext cx="10037135" cy="3678303"/>
          </a:xfrm>
        </p:spPr>
        <p:txBody>
          <a:bodyPr anchor="t">
            <a:normAutofit lnSpcReduction="10000"/>
          </a:bodyPr>
          <a:lstStyle/>
          <a:p>
            <a:pPr marL="109728" indent="0">
              <a:buNone/>
            </a:pPr>
            <a:r>
              <a:rPr lang="es-MX" sz="2200" dirty="0">
                <a:latin typeface="Arial" panose="020B0604020202020204" pitchFamily="34" charset="0"/>
                <a:cs typeface="Arial" panose="020B0604020202020204" pitchFamily="34" charset="0"/>
              </a:rPr>
              <a:t>Puede utilizarse este paso para rechazar amablemente a los candidatos notoriamente inhábiles. Esta forma deberá ser diseñada de acuerdo con el nivel al cual se están aplicando. Es deseable tener tres formas diferentes: para nivel de ejecutivos, nivel de empleados y nivel de obreros; y, permite realizar juicios importantes como</a:t>
            </a:r>
            <a:r>
              <a:rPr lang="es-MX" sz="2200" dirty="0" smtClean="0">
                <a:latin typeface="Arial" panose="020B0604020202020204" pitchFamily="34" charset="0"/>
                <a:cs typeface="Arial" panose="020B0604020202020204" pitchFamily="34" charset="0"/>
              </a:rPr>
              <a:t>:</a:t>
            </a:r>
          </a:p>
          <a:p>
            <a:pPr marL="109728" indent="0">
              <a:buNone/>
            </a:pPr>
            <a:endParaRPr lang="es-MX" sz="2200" dirty="0">
              <a:latin typeface="Arial" panose="020B0604020202020204" pitchFamily="34" charset="0"/>
              <a:cs typeface="Arial" panose="020B0604020202020204" pitchFamily="34" charset="0"/>
            </a:endParaRPr>
          </a:p>
          <a:p>
            <a:pPr lvl="1"/>
            <a:r>
              <a:rPr lang="es-MX" sz="2000" dirty="0">
                <a:latin typeface="Arial" panose="020B0604020202020204" pitchFamily="34" charset="0"/>
                <a:cs typeface="Arial" panose="020B0604020202020204" pitchFamily="34" charset="0"/>
              </a:rPr>
              <a:t>Experiencia y educación</a:t>
            </a:r>
          </a:p>
          <a:p>
            <a:pPr lvl="1"/>
            <a:r>
              <a:rPr lang="es-MX" sz="2000" dirty="0">
                <a:latin typeface="Arial" panose="020B0604020202020204" pitchFamily="34" charset="0"/>
                <a:cs typeface="Arial" panose="020B0604020202020204" pitchFamily="34" charset="0"/>
              </a:rPr>
              <a:t>Estabilidad del concursante (tiempo que ha permanecido en sus trabajos pasados, razones de salida, etc.)</a:t>
            </a:r>
          </a:p>
          <a:p>
            <a:pPr lvl="1"/>
            <a:r>
              <a:rPr lang="es-MX" sz="2000" dirty="0">
                <a:latin typeface="Arial" panose="020B0604020202020204" pitchFamily="34" charset="0"/>
                <a:cs typeface="Arial" panose="020B0604020202020204" pitchFamily="34" charset="0"/>
              </a:rPr>
              <a:t>Predecir el robo, pillaje y abuso de los empleados.</a:t>
            </a:r>
          </a:p>
          <a:p>
            <a:pPr lvl="1"/>
            <a:r>
              <a:rPr lang="es-MX" sz="2000" dirty="0">
                <a:latin typeface="Arial" panose="020B0604020202020204" pitchFamily="34" charset="0"/>
                <a:cs typeface="Arial" panose="020B0604020202020204" pitchFamily="34" charset="0"/>
              </a:rPr>
              <a:t>Identificar a ladrones en “potencia” antes de ser contratados.</a:t>
            </a:r>
          </a:p>
        </p:txBody>
      </p:sp>
      <p:pic>
        <p:nvPicPr>
          <p:cNvPr id="2050" name="Picture 2" descr="Resultado de imagen para recursos human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25292" y="4605462"/>
            <a:ext cx="3210093" cy="2138082"/>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C633FE4C-B262-4131-A7C9-F3AD1CF70585}" type="slidenum">
              <a:rPr lang="es-MX" smtClean="0"/>
              <a:pPr/>
              <a:t>23</a:t>
            </a:fld>
            <a:endParaRPr lang="es-MX"/>
          </a:p>
        </p:txBody>
      </p:sp>
    </p:spTree>
    <p:extLst>
      <p:ext uri="{BB962C8B-B14F-4D97-AF65-F5344CB8AC3E}">
        <p14:creationId xmlns:p14="http://schemas.microsoft.com/office/powerpoint/2010/main" val="119599638"/>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8559" y="802753"/>
            <a:ext cx="9292856" cy="1066800"/>
          </a:xfrm>
          <a:solidFill>
            <a:schemeClr val="accent6">
              <a:lumMod val="20000"/>
              <a:lumOff val="80000"/>
            </a:schemeClr>
          </a:solidFill>
          <a:ln w="19050">
            <a:solidFill>
              <a:schemeClr val="accent3">
                <a:lumMod val="50000"/>
              </a:schemeClr>
            </a:solidFill>
          </a:ln>
        </p:spPr>
        <p:txBody>
          <a:bodyPr anchor="ctr">
            <a:normAutofit/>
          </a:bodyPr>
          <a:lstStyle/>
          <a:p>
            <a:r>
              <a:rPr lang="es-MX" sz="3200" b="1" dirty="0">
                <a:solidFill>
                  <a:schemeClr val="accent3">
                    <a:lumMod val="50000"/>
                  </a:schemeClr>
                </a:solidFill>
                <a:latin typeface="Arial" panose="020B0604020202020204" pitchFamily="34" charset="0"/>
                <a:cs typeface="Arial" panose="020B0604020202020204" pitchFamily="34" charset="0"/>
              </a:rPr>
              <a:t>3.- </a:t>
            </a:r>
            <a:r>
              <a:rPr lang="es-MX" sz="3200" b="1" dirty="0" smtClean="0">
                <a:solidFill>
                  <a:schemeClr val="accent3">
                    <a:lumMod val="50000"/>
                  </a:schemeClr>
                </a:solidFill>
                <a:latin typeface="Arial" panose="020B0604020202020204" pitchFamily="34" charset="0"/>
                <a:cs typeface="Arial" panose="020B0604020202020204" pitchFamily="34" charset="0"/>
              </a:rPr>
              <a:t>Investigación </a:t>
            </a:r>
            <a:r>
              <a:rPr lang="es-MX" sz="3200" b="1" dirty="0">
                <a:solidFill>
                  <a:schemeClr val="accent3">
                    <a:lumMod val="50000"/>
                  </a:schemeClr>
                </a:solidFill>
                <a:latin typeface="Arial" panose="020B0604020202020204" pitchFamily="34" charset="0"/>
                <a:cs typeface="Arial" panose="020B0604020202020204" pitchFamily="34" charset="0"/>
              </a:rPr>
              <a:t>de referencias</a:t>
            </a:r>
          </a:p>
        </p:txBody>
      </p:sp>
      <p:sp>
        <p:nvSpPr>
          <p:cNvPr id="3" name="Marcador de contenido 2"/>
          <p:cNvSpPr>
            <a:spLocks noGrp="1"/>
          </p:cNvSpPr>
          <p:nvPr>
            <p:ph idx="1"/>
          </p:nvPr>
        </p:nvSpPr>
        <p:spPr>
          <a:xfrm>
            <a:off x="963969" y="2046025"/>
            <a:ext cx="7332454" cy="3942008"/>
          </a:xfrm>
          <a:solidFill>
            <a:schemeClr val="accent3">
              <a:lumMod val="20000"/>
              <a:lumOff val="80000"/>
            </a:schemeClr>
          </a:solidFill>
        </p:spPr>
        <p:txBody>
          <a:bodyPr>
            <a:normAutofit/>
          </a:bodyPr>
          <a:lstStyle/>
          <a:p>
            <a:pPr marL="109728" indent="0" algn="just">
              <a:buNone/>
            </a:pPr>
            <a:r>
              <a:rPr lang="es-MX" sz="2000" dirty="0">
                <a:latin typeface="Arial" panose="020B0604020202020204" pitchFamily="34" charset="0"/>
                <a:cs typeface="Arial" panose="020B0604020202020204" pitchFamily="34" charset="0"/>
              </a:rPr>
              <a:t>Es preferible hacer verificaciones telefónicas porque ahorran tiempo y favorecen la </a:t>
            </a:r>
            <a:r>
              <a:rPr lang="es-MX" sz="2000" dirty="0" smtClean="0">
                <a:latin typeface="Arial" panose="020B0604020202020204" pitchFamily="34" charset="0"/>
                <a:cs typeface="Arial" panose="020B0604020202020204" pitchFamily="34" charset="0"/>
              </a:rPr>
              <a:t>imparcialidad.</a:t>
            </a:r>
            <a:endParaRPr lang="es-MX" sz="2000" dirty="0">
              <a:latin typeface="Arial" panose="020B0604020202020204" pitchFamily="34" charset="0"/>
              <a:cs typeface="Arial" panose="020B0604020202020204" pitchFamily="34" charset="0"/>
            </a:endParaRPr>
          </a:p>
          <a:p>
            <a:pPr marL="109728" indent="0" algn="just">
              <a:buNone/>
            </a:pPr>
            <a:r>
              <a:rPr lang="es-MX" sz="2000" dirty="0">
                <a:latin typeface="Arial" panose="020B0604020202020204" pitchFamily="34" charset="0"/>
                <a:cs typeface="Arial" panose="020B0604020202020204" pitchFamily="34" charset="0"/>
              </a:rPr>
              <a:t>Se recomienda verificar los siguientes datos de la </a:t>
            </a:r>
            <a:r>
              <a:rPr lang="es-MX" sz="2000" dirty="0" smtClean="0">
                <a:latin typeface="Arial" panose="020B0604020202020204" pitchFamily="34" charset="0"/>
                <a:cs typeface="Arial" panose="020B0604020202020204" pitchFamily="34" charset="0"/>
              </a:rPr>
              <a:t>solicitud:</a:t>
            </a:r>
            <a:endParaRPr lang="es-MX" sz="2000" dirty="0">
              <a:latin typeface="Arial" panose="020B0604020202020204" pitchFamily="34" charset="0"/>
              <a:cs typeface="Arial" panose="020B0604020202020204" pitchFamily="34" charset="0"/>
            </a:endParaRPr>
          </a:p>
          <a:p>
            <a:pPr lvl="1" algn="just"/>
            <a:r>
              <a:rPr lang="es-MX" sz="2000" dirty="0">
                <a:latin typeface="Arial" panose="020B0604020202020204" pitchFamily="34" charset="0"/>
                <a:cs typeface="Arial" panose="020B0604020202020204" pitchFamily="34" charset="0"/>
              </a:rPr>
              <a:t>Título del puesto ocupado </a:t>
            </a:r>
          </a:p>
          <a:p>
            <a:pPr lvl="1" algn="just"/>
            <a:r>
              <a:rPr lang="es-MX" sz="2000" dirty="0">
                <a:latin typeface="Arial" panose="020B0604020202020204" pitchFamily="34" charset="0"/>
                <a:cs typeface="Arial" panose="020B0604020202020204" pitchFamily="34" charset="0"/>
              </a:rPr>
              <a:t>Razones para dejar el empleo anterior </a:t>
            </a:r>
          </a:p>
          <a:p>
            <a:pPr lvl="1" algn="just"/>
            <a:r>
              <a:rPr lang="es-MX" sz="2000" dirty="0">
                <a:latin typeface="Arial" panose="020B0604020202020204" pitchFamily="34" charset="0"/>
                <a:cs typeface="Arial" panose="020B0604020202020204" pitchFamily="34" charset="0"/>
              </a:rPr>
              <a:t>Duración en el puesto </a:t>
            </a:r>
          </a:p>
          <a:p>
            <a:pPr lvl="1" algn="just"/>
            <a:r>
              <a:rPr lang="es-MX" sz="2000" dirty="0">
                <a:latin typeface="Arial" panose="020B0604020202020204" pitchFamily="34" charset="0"/>
                <a:cs typeface="Arial" panose="020B0604020202020204" pitchFamily="34" charset="0"/>
              </a:rPr>
              <a:t>Salario anterior </a:t>
            </a:r>
          </a:p>
          <a:p>
            <a:pPr marL="109728" indent="0" algn="just">
              <a:buNone/>
            </a:pPr>
            <a:r>
              <a:rPr lang="es-MX" sz="2000" dirty="0">
                <a:latin typeface="Arial" panose="020B0604020202020204" pitchFamily="34" charset="0"/>
                <a:cs typeface="Arial" panose="020B0604020202020204" pitchFamily="34" charset="0"/>
              </a:rPr>
              <a:t>Es necesario tomar en cuenta que:</a:t>
            </a:r>
          </a:p>
          <a:p>
            <a:pPr lvl="1" algn="just"/>
            <a:r>
              <a:rPr lang="es-MX" sz="2000" dirty="0">
                <a:latin typeface="Arial" panose="020B0604020202020204" pitchFamily="34" charset="0"/>
                <a:cs typeface="Arial" panose="020B0604020202020204" pitchFamily="34" charset="0"/>
              </a:rPr>
              <a:t>En las recomendaciones influyen los gustos o disgustos personales </a:t>
            </a:r>
          </a:p>
          <a:p>
            <a:pPr lvl="1" algn="just"/>
            <a:r>
              <a:rPr lang="es-MX" sz="2000" dirty="0">
                <a:latin typeface="Arial" panose="020B0604020202020204" pitchFamily="34" charset="0"/>
                <a:cs typeface="Arial" panose="020B0604020202020204" pitchFamily="34" charset="0"/>
              </a:rPr>
              <a:t>Los amigos están dispuestos a elogiar a su recomendado</a:t>
            </a:r>
          </a:p>
        </p:txBody>
      </p:sp>
      <p:pic>
        <p:nvPicPr>
          <p:cNvPr id="3074" name="Picture 2" descr="Resultado de imagen para referencias labora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6548" y="2528621"/>
            <a:ext cx="2565009" cy="2992511"/>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C633FE4C-B262-4131-A7C9-F3AD1CF70585}" type="slidenum">
              <a:rPr lang="es-MX" smtClean="0"/>
              <a:pPr/>
              <a:t>24</a:t>
            </a:fld>
            <a:endParaRPr lang="es-MX"/>
          </a:p>
        </p:txBody>
      </p:sp>
    </p:spTree>
    <p:extLst>
      <p:ext uri="{BB962C8B-B14F-4D97-AF65-F5344CB8AC3E}">
        <p14:creationId xmlns:p14="http://schemas.microsoft.com/office/powerpoint/2010/main" val="1652079220"/>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86270" y="685794"/>
            <a:ext cx="8644270" cy="985857"/>
          </a:xfrm>
          <a:solidFill>
            <a:schemeClr val="accent6">
              <a:lumMod val="20000"/>
              <a:lumOff val="80000"/>
            </a:schemeClr>
          </a:solidFill>
          <a:ln>
            <a:solidFill>
              <a:srgbClr val="C00000"/>
            </a:solidFill>
          </a:ln>
        </p:spPr>
        <p:txBody>
          <a:bodyPr anchor="ctr">
            <a:normAutofit/>
          </a:bodyPr>
          <a:lstStyle/>
          <a:p>
            <a:r>
              <a:rPr lang="es-MX" sz="3200" b="1" dirty="0">
                <a:solidFill>
                  <a:srgbClr val="C00000"/>
                </a:solidFill>
                <a:latin typeface="Arial" panose="020B0604020202020204" pitchFamily="34" charset="0"/>
                <a:cs typeface="Arial" panose="020B0604020202020204" pitchFamily="34" charset="0"/>
              </a:rPr>
              <a:t>4.- </a:t>
            </a:r>
            <a:r>
              <a:rPr lang="es-MX" sz="3200" b="1" dirty="0" smtClean="0">
                <a:solidFill>
                  <a:srgbClr val="C00000"/>
                </a:solidFill>
                <a:latin typeface="Arial" panose="020B0604020202020204" pitchFamily="34" charset="0"/>
                <a:cs typeface="Arial" panose="020B0604020202020204" pitchFamily="34" charset="0"/>
              </a:rPr>
              <a:t>Entrevista </a:t>
            </a:r>
            <a:r>
              <a:rPr lang="es-MX" sz="3200" b="1" dirty="0">
                <a:solidFill>
                  <a:srgbClr val="C00000"/>
                </a:solidFill>
                <a:latin typeface="Arial" panose="020B0604020202020204" pitchFamily="34" charset="0"/>
                <a:cs typeface="Arial" panose="020B0604020202020204" pitchFamily="34" charset="0"/>
              </a:rPr>
              <a:t>formal</a:t>
            </a:r>
          </a:p>
        </p:txBody>
      </p:sp>
      <p:sp>
        <p:nvSpPr>
          <p:cNvPr id="3" name="Marcador de contenido 2"/>
          <p:cNvSpPr>
            <a:spLocks noGrp="1"/>
          </p:cNvSpPr>
          <p:nvPr>
            <p:ph idx="1"/>
          </p:nvPr>
        </p:nvSpPr>
        <p:spPr>
          <a:xfrm>
            <a:off x="1073888" y="1764996"/>
            <a:ext cx="10052825" cy="4986678"/>
          </a:xfrm>
          <a:solidFill>
            <a:schemeClr val="accent6">
              <a:lumMod val="40000"/>
              <a:lumOff val="60000"/>
            </a:schemeClr>
          </a:solidFill>
        </p:spPr>
        <p:txBody>
          <a:bodyPr anchor="t">
            <a:noAutofit/>
          </a:bodyPr>
          <a:lstStyle/>
          <a:p>
            <a:pPr marL="109728" indent="0" algn="just">
              <a:buNone/>
            </a:pPr>
            <a:r>
              <a:rPr lang="es-MX" sz="2200" dirty="0">
                <a:latin typeface="Arial" panose="020B0604020202020204" pitchFamily="34" charset="0"/>
                <a:cs typeface="Arial" panose="020B0604020202020204" pitchFamily="34" charset="0"/>
              </a:rPr>
              <a:t>La entrevista requiere de dos personas: El entrevistador (que es la persona que desea obtener datos) y el entrevistado (persona de quien se desea obtener los datos). Supone un propósito dado, no se hace simplemente para conversar; implica en el entrevistador una actitud de intensa observación, no sólo de las palabras, sino de la actitud, gestos, ademanes, etc. del entrevistado, para obtener el </a:t>
            </a:r>
            <a:r>
              <a:rPr lang="es-MX" sz="2200" dirty="0" smtClean="0">
                <a:latin typeface="Arial" panose="020B0604020202020204" pitchFamily="34" charset="0"/>
                <a:cs typeface="Arial" panose="020B0604020202020204" pitchFamily="34" charset="0"/>
              </a:rPr>
              <a:t>mayor número </a:t>
            </a:r>
            <a:r>
              <a:rPr lang="es-MX" sz="2200" dirty="0">
                <a:latin typeface="Arial" panose="020B0604020202020204" pitchFamily="34" charset="0"/>
                <a:cs typeface="Arial" panose="020B0604020202020204" pitchFamily="34" charset="0"/>
              </a:rPr>
              <a:t>posible de elementos, aunque éstos deben ser más tarde investigados a fondo y valorados. Considerar los siguientes puntos:</a:t>
            </a:r>
          </a:p>
          <a:p>
            <a:pPr lvl="1" algn="just"/>
            <a:r>
              <a:rPr lang="es-MX" sz="1800" dirty="0">
                <a:latin typeface="Arial" panose="020B0604020202020204" pitchFamily="34" charset="0"/>
                <a:cs typeface="Arial" panose="020B0604020202020204" pitchFamily="34" charset="0"/>
              </a:rPr>
              <a:t>Clima de confianza (romper el hielo)</a:t>
            </a:r>
          </a:p>
          <a:p>
            <a:pPr lvl="1" algn="just"/>
            <a:r>
              <a:rPr lang="es-MX" sz="1800" dirty="0">
                <a:latin typeface="Arial" panose="020B0604020202020204" pitchFamily="34" charset="0"/>
                <a:cs typeface="Arial" panose="020B0604020202020204" pitchFamily="34" charset="0"/>
              </a:rPr>
              <a:t>Iniciar con preguntas sencillas </a:t>
            </a:r>
            <a:r>
              <a:rPr lang="es-MX" sz="1800" dirty="0" smtClean="0">
                <a:latin typeface="Arial" panose="020B0604020202020204" pitchFamily="34" charset="0"/>
                <a:cs typeface="Arial" panose="020B0604020202020204" pitchFamily="34" charset="0"/>
              </a:rPr>
              <a:t> </a:t>
            </a:r>
            <a:endParaRPr lang="es-MX" sz="1800" dirty="0">
              <a:latin typeface="Arial" panose="020B0604020202020204" pitchFamily="34" charset="0"/>
              <a:cs typeface="Arial" panose="020B0604020202020204" pitchFamily="34" charset="0"/>
            </a:endParaRPr>
          </a:p>
          <a:p>
            <a:pPr lvl="1" algn="just"/>
            <a:r>
              <a:rPr lang="es-MX" sz="1800" dirty="0">
                <a:latin typeface="Arial" panose="020B0604020202020204" pitchFamily="34" charset="0"/>
                <a:cs typeface="Arial" panose="020B0604020202020204" pitchFamily="34" charset="0"/>
              </a:rPr>
              <a:t>Una pregunta a la vez</a:t>
            </a:r>
          </a:p>
          <a:p>
            <a:pPr lvl="1" algn="just"/>
            <a:r>
              <a:rPr lang="es-MX" sz="1800" dirty="0">
                <a:latin typeface="Arial" panose="020B0604020202020204" pitchFamily="34" charset="0"/>
                <a:cs typeface="Arial" panose="020B0604020202020204" pitchFamily="34" charset="0"/>
              </a:rPr>
              <a:t>Escuchar con atención</a:t>
            </a:r>
          </a:p>
          <a:p>
            <a:pPr lvl="1" algn="just"/>
            <a:r>
              <a:rPr lang="es-MX" sz="1800" dirty="0">
                <a:latin typeface="Arial" panose="020B0604020202020204" pitchFamily="34" charset="0"/>
                <a:cs typeface="Arial" panose="020B0604020202020204" pitchFamily="34" charset="0"/>
              </a:rPr>
              <a:t>Tener el tiempo planeado</a:t>
            </a:r>
          </a:p>
          <a:p>
            <a:pPr lvl="1" algn="just"/>
            <a:r>
              <a:rPr lang="es-MX" sz="1800" dirty="0">
                <a:latin typeface="Arial" panose="020B0604020202020204" pitchFamily="34" charset="0"/>
                <a:cs typeface="Arial" panose="020B0604020202020204" pitchFamily="34" charset="0"/>
              </a:rPr>
              <a:t>No preguntas capciosas</a:t>
            </a:r>
          </a:p>
          <a:p>
            <a:pPr lvl="1" algn="just"/>
            <a:r>
              <a:rPr lang="es-MX" sz="1800" dirty="0">
                <a:latin typeface="Arial" panose="020B0604020202020204" pitchFamily="34" charset="0"/>
                <a:cs typeface="Arial" panose="020B0604020202020204" pitchFamily="34" charset="0"/>
              </a:rPr>
              <a:t>Observar al entrevistado</a:t>
            </a:r>
          </a:p>
        </p:txBody>
      </p:sp>
      <p:pic>
        <p:nvPicPr>
          <p:cNvPr id="5122" name="Picture 2" descr="Resultado de imagen para referencias labor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40522" y="4306824"/>
            <a:ext cx="3559126" cy="1999228"/>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C633FE4C-B262-4131-A7C9-F3AD1CF70585}" type="slidenum">
              <a:rPr lang="es-MX" smtClean="0"/>
              <a:pPr/>
              <a:t>25</a:t>
            </a:fld>
            <a:endParaRPr lang="es-MX"/>
          </a:p>
        </p:txBody>
      </p:sp>
    </p:spTree>
    <p:extLst>
      <p:ext uri="{BB962C8B-B14F-4D97-AF65-F5344CB8AC3E}">
        <p14:creationId xmlns:p14="http://schemas.microsoft.com/office/powerpoint/2010/main" val="2025956677"/>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75636" y="808073"/>
            <a:ext cx="8644271" cy="1072116"/>
          </a:xfrm>
          <a:solidFill>
            <a:schemeClr val="accent1">
              <a:lumMod val="20000"/>
              <a:lumOff val="80000"/>
            </a:schemeClr>
          </a:solidFill>
          <a:ln>
            <a:solidFill>
              <a:srgbClr val="C00000"/>
            </a:solidFill>
          </a:ln>
        </p:spPr>
        <p:txBody>
          <a:bodyPr anchor="ctr">
            <a:normAutofit/>
          </a:bodyPr>
          <a:lstStyle/>
          <a:p>
            <a:r>
              <a:rPr lang="es-MX" sz="3200" b="1" dirty="0">
                <a:latin typeface="Arial" panose="020B0604020202020204" pitchFamily="34" charset="0"/>
                <a:cs typeface="Arial" panose="020B0604020202020204" pitchFamily="34" charset="0"/>
              </a:rPr>
              <a:t>5.- </a:t>
            </a:r>
            <a:r>
              <a:rPr lang="es-MX" sz="3200" b="1" dirty="0" smtClean="0">
                <a:latin typeface="Arial" panose="020B0604020202020204" pitchFamily="34" charset="0"/>
                <a:cs typeface="Arial" panose="020B0604020202020204" pitchFamily="34" charset="0"/>
              </a:rPr>
              <a:t>Pruebas </a:t>
            </a:r>
            <a:r>
              <a:rPr lang="es-MX" sz="3200" b="1" dirty="0">
                <a:latin typeface="Arial" panose="020B0604020202020204" pitchFamily="34" charset="0"/>
                <a:cs typeface="Arial" panose="020B0604020202020204" pitchFamily="34" charset="0"/>
              </a:rPr>
              <a:t>de empleo</a:t>
            </a:r>
          </a:p>
        </p:txBody>
      </p:sp>
      <p:sp>
        <p:nvSpPr>
          <p:cNvPr id="3" name="Marcador de contenido 2"/>
          <p:cNvSpPr>
            <a:spLocks noGrp="1"/>
          </p:cNvSpPr>
          <p:nvPr>
            <p:ph idx="1"/>
          </p:nvPr>
        </p:nvSpPr>
        <p:spPr>
          <a:xfrm>
            <a:off x="1137684" y="2214582"/>
            <a:ext cx="9921794" cy="3678303"/>
          </a:xfrm>
          <a:solidFill>
            <a:schemeClr val="bg2">
              <a:lumMod val="90000"/>
            </a:schemeClr>
          </a:solidFill>
        </p:spPr>
        <p:txBody>
          <a:bodyPr anchor="t">
            <a:normAutofit/>
          </a:bodyPr>
          <a:lstStyle/>
          <a:p>
            <a:pPr marL="109728" indent="0">
              <a:buNone/>
            </a:pPr>
            <a:r>
              <a:rPr lang="es-MX" sz="2200" dirty="0" smtClean="0">
                <a:latin typeface="Arial" panose="020B0604020202020204" pitchFamily="34" charset="0"/>
                <a:cs typeface="Arial" panose="020B0604020202020204" pitchFamily="34" charset="0"/>
              </a:rPr>
              <a:t>Sirven para verificar las capacidades que el trabajador posee para ocupar el puesto. </a:t>
            </a:r>
            <a:endParaRPr lang="es-MX" sz="2200" dirty="0" smtClean="0">
              <a:latin typeface="Arial" panose="020B0604020202020204" pitchFamily="34" charset="0"/>
              <a:cs typeface="Arial" panose="020B0604020202020204" pitchFamily="34" charset="0"/>
            </a:endParaRPr>
          </a:p>
          <a:p>
            <a:pPr marL="109728" indent="0">
              <a:buNone/>
            </a:pPr>
            <a:r>
              <a:rPr lang="es-MX" sz="2200" dirty="0" smtClean="0">
                <a:latin typeface="Arial" panose="020B0604020202020204" pitchFamily="34" charset="0"/>
                <a:cs typeface="Arial" panose="020B0604020202020204" pitchFamily="34" charset="0"/>
              </a:rPr>
              <a:t>Las </a:t>
            </a:r>
            <a:r>
              <a:rPr lang="es-MX" sz="2200" dirty="0">
                <a:latin typeface="Arial" panose="020B0604020202020204" pitchFamily="34" charset="0"/>
                <a:cs typeface="Arial" panose="020B0604020202020204" pitchFamily="34" charset="0"/>
              </a:rPr>
              <a:t>pruebas de empleo se pueden dividir en: </a:t>
            </a:r>
          </a:p>
          <a:p>
            <a:pPr lvl="1"/>
            <a:r>
              <a:rPr lang="es-MX" sz="2200" b="1" dirty="0">
                <a:latin typeface="Arial" panose="020B0604020202020204" pitchFamily="34" charset="0"/>
                <a:cs typeface="Arial" panose="020B0604020202020204" pitchFamily="34" charset="0"/>
              </a:rPr>
              <a:t>Aptitud:</a:t>
            </a:r>
            <a:r>
              <a:rPr lang="es-MX" sz="2200" dirty="0">
                <a:latin typeface="Arial" panose="020B0604020202020204" pitchFamily="34" charset="0"/>
                <a:cs typeface="Arial" panose="020B0604020202020204" pitchFamily="34" charset="0"/>
              </a:rPr>
              <a:t> imaginación, percepción, atención, memoria y habilidad manual</a:t>
            </a:r>
          </a:p>
          <a:p>
            <a:pPr lvl="1"/>
            <a:r>
              <a:rPr lang="es-MX" sz="2200" b="1" dirty="0">
                <a:latin typeface="Arial" panose="020B0604020202020204" pitchFamily="34" charset="0"/>
                <a:cs typeface="Arial" panose="020B0604020202020204" pitchFamily="34" charset="0"/>
              </a:rPr>
              <a:t>De </a:t>
            </a:r>
            <a:r>
              <a:rPr lang="es-MX" sz="2200" b="1" dirty="0" smtClean="0">
                <a:latin typeface="Arial" panose="020B0604020202020204" pitchFamily="34" charset="0"/>
                <a:cs typeface="Arial" panose="020B0604020202020204" pitchFamily="34" charset="0"/>
              </a:rPr>
              <a:t>capacidad</a:t>
            </a:r>
            <a:r>
              <a:rPr lang="es-MX" sz="2200" dirty="0">
                <a:latin typeface="Arial" panose="020B0604020202020204" pitchFamily="34" charset="0"/>
                <a:cs typeface="Arial" panose="020B0604020202020204" pitchFamily="34" charset="0"/>
              </a:rPr>
              <a:t>:</a:t>
            </a:r>
            <a:r>
              <a:rPr lang="es-MX" sz="2200" dirty="0" smtClean="0">
                <a:latin typeface="Arial" panose="020B0604020202020204" pitchFamily="34" charset="0"/>
                <a:cs typeface="Arial" panose="020B0604020202020204" pitchFamily="34" charset="0"/>
              </a:rPr>
              <a:t> </a:t>
            </a:r>
            <a:r>
              <a:rPr lang="es-MX" sz="2200" dirty="0">
                <a:latin typeface="Arial" panose="020B0604020202020204" pitchFamily="34" charset="0"/>
                <a:cs typeface="Arial" panose="020B0604020202020204" pitchFamily="34" charset="0"/>
              </a:rPr>
              <a:t>Suele ponerse antes de otorgar el puesto durante un “período de prueba”.</a:t>
            </a:r>
          </a:p>
          <a:p>
            <a:pPr lvl="1"/>
            <a:r>
              <a:rPr lang="es-MX" sz="2200" b="1" dirty="0" smtClean="0">
                <a:latin typeface="Arial" panose="020B0604020202020204" pitchFamily="34" charset="0"/>
                <a:cs typeface="Arial" panose="020B0604020202020204" pitchFamily="34" charset="0"/>
              </a:rPr>
              <a:t>Temperamento</a:t>
            </a:r>
            <a:r>
              <a:rPr lang="es-MX" sz="2200" dirty="0" smtClean="0">
                <a:latin typeface="Arial" panose="020B0604020202020204" pitchFamily="34" charset="0"/>
                <a:cs typeface="Arial" panose="020B0604020202020204" pitchFamily="34" charset="0"/>
              </a:rPr>
              <a:t>: </a:t>
            </a:r>
            <a:r>
              <a:rPr lang="es-MX" sz="2200" dirty="0">
                <a:latin typeface="Arial" panose="020B0604020202020204" pitchFamily="34" charset="0"/>
                <a:cs typeface="Arial" panose="020B0604020202020204" pitchFamily="34" charset="0"/>
              </a:rPr>
              <a:t>Personalidad son las pruebas más difíciles de aplicar y menos confiables.</a:t>
            </a:r>
          </a:p>
          <a:p>
            <a:pPr marL="324000" lvl="1" indent="0">
              <a:buNone/>
            </a:pPr>
            <a:endParaRPr lang="es-MX" sz="2200"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C633FE4C-B262-4131-A7C9-F3AD1CF70585}" type="slidenum">
              <a:rPr lang="es-MX" smtClean="0"/>
              <a:pPr/>
              <a:t>26</a:t>
            </a:fld>
            <a:endParaRPr lang="es-MX"/>
          </a:p>
        </p:txBody>
      </p:sp>
      <p:pic>
        <p:nvPicPr>
          <p:cNvPr id="5" name="Imagen 4"/>
          <p:cNvPicPr>
            <a:picLocks noChangeAspect="1"/>
          </p:cNvPicPr>
          <p:nvPr/>
        </p:nvPicPr>
        <p:blipFill>
          <a:blip r:embed="rId2"/>
          <a:stretch>
            <a:fillRect/>
          </a:stretch>
        </p:blipFill>
        <p:spPr>
          <a:xfrm>
            <a:off x="8612914" y="4845132"/>
            <a:ext cx="2446564" cy="1834923"/>
          </a:xfrm>
          <a:prstGeom prst="rect">
            <a:avLst/>
          </a:prstGeom>
        </p:spPr>
      </p:pic>
    </p:spTree>
    <p:extLst>
      <p:ext uri="{BB962C8B-B14F-4D97-AF65-F5344CB8AC3E}">
        <p14:creationId xmlns:p14="http://schemas.microsoft.com/office/powerpoint/2010/main" val="3904412694"/>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20456" y="788193"/>
            <a:ext cx="9379192" cy="862477"/>
          </a:xfrm>
          <a:solidFill>
            <a:schemeClr val="bg2"/>
          </a:solidFill>
          <a:ln>
            <a:solidFill>
              <a:schemeClr val="accent2"/>
            </a:solidFill>
          </a:ln>
        </p:spPr>
        <p:txBody>
          <a:bodyPr anchor="ctr">
            <a:normAutofit/>
          </a:bodyPr>
          <a:lstStyle/>
          <a:p>
            <a:r>
              <a:rPr lang="es-MX" sz="3200" b="1" dirty="0" smtClean="0">
                <a:solidFill>
                  <a:schemeClr val="accent2"/>
                </a:solidFill>
                <a:latin typeface="Arial" panose="020B0604020202020204" pitchFamily="34" charset="0"/>
                <a:cs typeface="Arial" panose="020B0604020202020204" pitchFamily="34" charset="0"/>
              </a:rPr>
              <a:t>Pruebas de selección</a:t>
            </a:r>
            <a:endParaRPr lang="es-MX" sz="3200" b="1" dirty="0">
              <a:solidFill>
                <a:schemeClr val="accent2"/>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520456" y="1797475"/>
            <a:ext cx="9379192" cy="2694720"/>
          </a:xfrm>
          <a:solidFill>
            <a:schemeClr val="accent1">
              <a:lumMod val="20000"/>
              <a:lumOff val="80000"/>
            </a:schemeClr>
          </a:solidFill>
        </p:spPr>
        <p:txBody>
          <a:bodyPr>
            <a:normAutofit/>
          </a:bodyPr>
          <a:lstStyle/>
          <a:p>
            <a:pPr marL="109728" indent="0" algn="just" fontAlgn="base">
              <a:buNone/>
            </a:pPr>
            <a:r>
              <a:rPr lang="es-MX" sz="2400" dirty="0">
                <a:latin typeface="Arial" panose="020B0604020202020204" pitchFamily="34" charset="0"/>
                <a:cs typeface="Arial" panose="020B0604020202020204" pitchFamily="34" charset="0"/>
              </a:rPr>
              <a:t>Hay tres grandes tipos de pruebas de selección</a:t>
            </a:r>
            <a:r>
              <a:rPr lang="es-MX" sz="2400" dirty="0" smtClean="0">
                <a:latin typeface="Arial" panose="020B0604020202020204" pitchFamily="34" charset="0"/>
                <a:cs typeface="Arial" panose="020B0604020202020204" pitchFamily="34" charset="0"/>
              </a:rPr>
              <a:t>:</a:t>
            </a:r>
          </a:p>
          <a:p>
            <a:pPr marL="109728" indent="0" algn="just" fontAlgn="base">
              <a:buNone/>
            </a:pPr>
            <a:endParaRPr lang="es-MX" sz="2400" dirty="0">
              <a:latin typeface="Arial" panose="020B0604020202020204" pitchFamily="34" charset="0"/>
              <a:cs typeface="Arial" panose="020B0604020202020204" pitchFamily="34" charset="0"/>
            </a:endParaRPr>
          </a:p>
          <a:p>
            <a:pPr lvl="1" algn="just" fontAlgn="base"/>
            <a:r>
              <a:rPr lang="es-MX" sz="2400" dirty="0">
                <a:latin typeface="Arial" panose="020B0604020202020204" pitchFamily="34" charset="0"/>
                <a:cs typeface="Arial" panose="020B0604020202020204" pitchFamily="34" charset="0"/>
              </a:rPr>
              <a:t>Pruebas profesionales (también conocidas como pruebas de conocimiento)</a:t>
            </a:r>
          </a:p>
          <a:p>
            <a:pPr lvl="1" algn="just" fontAlgn="base"/>
            <a:r>
              <a:rPr lang="es-MX" sz="2400" dirty="0">
                <a:latin typeface="Arial" panose="020B0604020202020204" pitchFamily="34" charset="0"/>
                <a:cs typeface="Arial" panose="020B0604020202020204" pitchFamily="34" charset="0"/>
              </a:rPr>
              <a:t>Test de personalidad</a:t>
            </a:r>
          </a:p>
          <a:p>
            <a:pPr lvl="1" algn="just" fontAlgn="base"/>
            <a:r>
              <a:rPr lang="es-MX" sz="2400" dirty="0">
                <a:latin typeface="Arial" panose="020B0604020202020204" pitchFamily="34" charset="0"/>
                <a:cs typeface="Arial" panose="020B0604020202020204" pitchFamily="34" charset="0"/>
              </a:rPr>
              <a:t>Test psicotécnicos (incluyen test de inteligencia y de aptitudes)</a:t>
            </a:r>
          </a:p>
          <a:p>
            <a:pPr marL="0" indent="0">
              <a:buNone/>
            </a:pPr>
            <a:endParaRPr lang="es-MX" sz="2800" dirty="0"/>
          </a:p>
        </p:txBody>
      </p:sp>
      <p:sp>
        <p:nvSpPr>
          <p:cNvPr id="4" name="Marcador de número de diapositiva 3"/>
          <p:cNvSpPr>
            <a:spLocks noGrp="1"/>
          </p:cNvSpPr>
          <p:nvPr>
            <p:ph type="sldNum" sz="quarter" idx="12"/>
          </p:nvPr>
        </p:nvSpPr>
        <p:spPr/>
        <p:txBody>
          <a:bodyPr/>
          <a:lstStyle/>
          <a:p>
            <a:fld id="{C633FE4C-B262-4131-A7C9-F3AD1CF70585}" type="slidenum">
              <a:rPr lang="es-MX" smtClean="0"/>
              <a:pPr/>
              <a:t>27</a:t>
            </a:fld>
            <a:endParaRPr lang="es-MX"/>
          </a:p>
        </p:txBody>
      </p:sp>
      <p:pic>
        <p:nvPicPr>
          <p:cNvPr id="5" name="Imagen 4"/>
          <p:cNvPicPr>
            <a:picLocks noChangeAspect="1"/>
          </p:cNvPicPr>
          <p:nvPr/>
        </p:nvPicPr>
        <p:blipFill>
          <a:blip r:embed="rId2"/>
          <a:stretch>
            <a:fillRect/>
          </a:stretch>
        </p:blipFill>
        <p:spPr>
          <a:xfrm>
            <a:off x="4620640" y="4299434"/>
            <a:ext cx="2950720" cy="2462997"/>
          </a:xfrm>
          <a:prstGeom prst="rect">
            <a:avLst/>
          </a:prstGeom>
        </p:spPr>
      </p:pic>
    </p:spTree>
    <p:extLst>
      <p:ext uri="{BB962C8B-B14F-4D97-AF65-F5344CB8AC3E}">
        <p14:creationId xmlns:p14="http://schemas.microsoft.com/office/powerpoint/2010/main" val="1120600267"/>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60967" y="813387"/>
            <a:ext cx="9538682" cy="930353"/>
          </a:xfrm>
          <a:solidFill>
            <a:schemeClr val="accent6">
              <a:lumMod val="40000"/>
              <a:lumOff val="60000"/>
            </a:schemeClr>
          </a:solidFill>
          <a:ln>
            <a:solidFill>
              <a:schemeClr val="accent2"/>
            </a:solidFill>
          </a:ln>
        </p:spPr>
        <p:txBody>
          <a:bodyPr anchor="ctr">
            <a:normAutofit/>
          </a:bodyPr>
          <a:lstStyle/>
          <a:p>
            <a:r>
              <a:rPr lang="es-MX" sz="3200" b="1" dirty="0">
                <a:latin typeface="Arial" panose="020B0604020202020204" pitchFamily="34" charset="0"/>
                <a:cs typeface="Arial" panose="020B0604020202020204" pitchFamily="34" charset="0"/>
              </a:rPr>
              <a:t>Pruebas profesionales o de conocimiento</a:t>
            </a:r>
          </a:p>
        </p:txBody>
      </p:sp>
      <p:sp>
        <p:nvSpPr>
          <p:cNvPr id="3" name="Marcador de contenido 2"/>
          <p:cNvSpPr>
            <a:spLocks noGrp="1"/>
          </p:cNvSpPr>
          <p:nvPr>
            <p:ph idx="1"/>
          </p:nvPr>
        </p:nvSpPr>
        <p:spPr>
          <a:xfrm>
            <a:off x="903767" y="1807537"/>
            <a:ext cx="10473070" cy="4795282"/>
          </a:xfrm>
          <a:solidFill>
            <a:schemeClr val="accent6">
              <a:lumMod val="20000"/>
              <a:lumOff val="80000"/>
            </a:schemeClr>
          </a:solidFill>
        </p:spPr>
        <p:txBody>
          <a:bodyPr>
            <a:noAutofit/>
          </a:bodyPr>
          <a:lstStyle/>
          <a:p>
            <a:pPr marL="109728" indent="0" algn="just" fontAlgn="base">
              <a:buNone/>
            </a:pPr>
            <a:r>
              <a:rPr lang="es-MX" sz="2200" dirty="0">
                <a:latin typeface="Arial" panose="020B0604020202020204" pitchFamily="34" charset="0"/>
                <a:cs typeface="Arial" panose="020B0604020202020204" pitchFamily="34" charset="0"/>
              </a:rPr>
              <a:t>Son ejercicios que evalúan los conocimientos y el grado de destreza necesarios para desarrollar un trabajo concreto. Pretenden obtener información sobre la formación, experiencia y conocimientos específicos que dan valor a la persona candidata.</a:t>
            </a:r>
          </a:p>
          <a:p>
            <a:pPr marL="109728" indent="0" algn="just" fontAlgn="base">
              <a:buNone/>
            </a:pPr>
            <a:endParaRPr lang="es-MX" sz="2200" dirty="0" smtClean="0">
              <a:latin typeface="Arial" panose="020B0604020202020204" pitchFamily="34" charset="0"/>
              <a:cs typeface="Arial" panose="020B0604020202020204" pitchFamily="34" charset="0"/>
            </a:endParaRPr>
          </a:p>
          <a:p>
            <a:pPr marL="109728" indent="0" algn="just" fontAlgn="base">
              <a:buNone/>
            </a:pPr>
            <a:r>
              <a:rPr lang="es-MX" sz="2200" dirty="0" smtClean="0">
                <a:latin typeface="Arial" panose="020B0604020202020204" pitchFamily="34" charset="0"/>
                <a:cs typeface="Arial" panose="020B0604020202020204" pitchFamily="34" charset="0"/>
              </a:rPr>
              <a:t>Esta </a:t>
            </a:r>
            <a:r>
              <a:rPr lang="es-MX" sz="2200" dirty="0">
                <a:latin typeface="Arial" panose="020B0604020202020204" pitchFamily="34" charset="0"/>
                <a:cs typeface="Arial" panose="020B0604020202020204" pitchFamily="34" charset="0"/>
              </a:rPr>
              <a:t>prueba puede realizarse oralmente o por escrito, y, según el puesto de trabajo al que aspiras, puede consistir en:</a:t>
            </a:r>
          </a:p>
          <a:p>
            <a:pPr marL="2149475" lvl="1" indent="-355600" fontAlgn="base"/>
            <a:r>
              <a:rPr lang="es-MX" sz="1800" b="1" dirty="0">
                <a:latin typeface="Arial" panose="020B0604020202020204" pitchFamily="34" charset="0"/>
                <a:cs typeface="Arial" panose="020B0604020202020204" pitchFamily="34" charset="0"/>
              </a:rPr>
              <a:t>Test de mecanografía</a:t>
            </a:r>
          </a:p>
          <a:p>
            <a:pPr marL="2149475" lvl="1" indent="-355600" fontAlgn="base"/>
            <a:r>
              <a:rPr lang="es-MX" sz="1800" b="1" dirty="0">
                <a:latin typeface="Arial" panose="020B0604020202020204" pitchFamily="34" charset="0"/>
                <a:cs typeface="Arial" panose="020B0604020202020204" pitchFamily="34" charset="0"/>
              </a:rPr>
              <a:t>Test de dominio de herramientas informáticas</a:t>
            </a:r>
          </a:p>
          <a:p>
            <a:pPr marL="2149475" lvl="1" indent="-355600" fontAlgn="base"/>
            <a:r>
              <a:rPr lang="es-MX" sz="1800" b="1" dirty="0">
                <a:latin typeface="Arial" panose="020B0604020202020204" pitchFamily="34" charset="0"/>
                <a:cs typeface="Arial" panose="020B0604020202020204" pitchFamily="34" charset="0"/>
              </a:rPr>
              <a:t>Test de idiomas</a:t>
            </a:r>
          </a:p>
          <a:p>
            <a:pPr marL="2149475" lvl="1" indent="-355600" fontAlgn="base"/>
            <a:r>
              <a:rPr lang="es-MX" sz="1800" b="1" dirty="0">
                <a:latin typeface="Arial" panose="020B0604020202020204" pitchFamily="34" charset="0"/>
                <a:cs typeface="Arial" panose="020B0604020202020204" pitchFamily="34" charset="0"/>
              </a:rPr>
              <a:t>Realización de una traducción</a:t>
            </a:r>
          </a:p>
          <a:p>
            <a:pPr marL="2149475" lvl="1" indent="-355600" fontAlgn="base"/>
            <a:r>
              <a:rPr lang="es-MX" sz="1800" b="1" dirty="0">
                <a:latin typeface="Arial" panose="020B0604020202020204" pitchFamily="34" charset="0"/>
                <a:cs typeface="Arial" panose="020B0604020202020204" pitchFamily="34" charset="0"/>
              </a:rPr>
              <a:t>Elaboración de un informe a partir de una información dada</a:t>
            </a:r>
          </a:p>
          <a:p>
            <a:pPr marL="2149475" lvl="1" indent="-355600" fontAlgn="base"/>
            <a:r>
              <a:rPr lang="es-MX" sz="1800" b="1" dirty="0">
                <a:latin typeface="Arial" panose="020B0604020202020204" pitchFamily="34" charset="0"/>
                <a:cs typeface="Arial" panose="020B0604020202020204" pitchFamily="34" charset="0"/>
              </a:rPr>
              <a:t>Reparar o montar un aparato</a:t>
            </a:r>
          </a:p>
          <a:p>
            <a:pPr marL="2149475" lvl="1" indent="-355600" fontAlgn="base"/>
            <a:r>
              <a:rPr lang="es-MX" sz="1800" b="1" dirty="0">
                <a:latin typeface="Arial" panose="020B0604020202020204" pitchFamily="34" charset="0"/>
                <a:cs typeface="Arial" panose="020B0604020202020204" pitchFamily="34" charset="0"/>
              </a:rPr>
              <a:t>Buscar una solución a un problema concreto</a:t>
            </a:r>
          </a:p>
        </p:txBody>
      </p:sp>
      <p:sp>
        <p:nvSpPr>
          <p:cNvPr id="4" name="Marcador de número de diapositiva 3"/>
          <p:cNvSpPr>
            <a:spLocks noGrp="1"/>
          </p:cNvSpPr>
          <p:nvPr>
            <p:ph type="sldNum" sz="quarter" idx="12"/>
          </p:nvPr>
        </p:nvSpPr>
        <p:spPr/>
        <p:txBody>
          <a:bodyPr/>
          <a:lstStyle/>
          <a:p>
            <a:fld id="{C633FE4C-B262-4131-A7C9-F3AD1CF70585}" type="slidenum">
              <a:rPr lang="es-MX" smtClean="0"/>
              <a:pPr/>
              <a:t>28</a:t>
            </a:fld>
            <a:endParaRPr lang="es-MX"/>
          </a:p>
        </p:txBody>
      </p:sp>
    </p:spTree>
    <p:extLst>
      <p:ext uri="{BB962C8B-B14F-4D97-AF65-F5344CB8AC3E}">
        <p14:creationId xmlns:p14="http://schemas.microsoft.com/office/powerpoint/2010/main" val="2989671893"/>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67293" y="994139"/>
            <a:ext cx="9239694" cy="962252"/>
          </a:xfrm>
          <a:solidFill>
            <a:schemeClr val="accent3">
              <a:lumMod val="20000"/>
              <a:lumOff val="80000"/>
            </a:schemeClr>
          </a:solidFill>
          <a:ln>
            <a:solidFill>
              <a:schemeClr val="accent2"/>
            </a:solidFill>
          </a:ln>
        </p:spPr>
        <p:txBody>
          <a:bodyPr anchor="ctr">
            <a:normAutofit/>
          </a:bodyPr>
          <a:lstStyle/>
          <a:p>
            <a:r>
              <a:rPr lang="es-MX" sz="3200" b="1" dirty="0">
                <a:solidFill>
                  <a:schemeClr val="accent2"/>
                </a:solidFill>
                <a:latin typeface="Arial" panose="020B0604020202020204" pitchFamily="34" charset="0"/>
                <a:cs typeface="Arial" panose="020B0604020202020204" pitchFamily="34" charset="0"/>
              </a:rPr>
              <a:t>Test de personalidad</a:t>
            </a:r>
          </a:p>
        </p:txBody>
      </p:sp>
      <p:sp>
        <p:nvSpPr>
          <p:cNvPr id="3" name="Marcador de contenido 2"/>
          <p:cNvSpPr>
            <a:spLocks noGrp="1"/>
          </p:cNvSpPr>
          <p:nvPr>
            <p:ph idx="1"/>
          </p:nvPr>
        </p:nvSpPr>
        <p:spPr>
          <a:xfrm>
            <a:off x="1467293" y="2158406"/>
            <a:ext cx="9239694" cy="4341699"/>
          </a:xfrm>
          <a:solidFill>
            <a:schemeClr val="accent6">
              <a:lumMod val="20000"/>
              <a:lumOff val="80000"/>
            </a:schemeClr>
          </a:solidFill>
        </p:spPr>
        <p:txBody>
          <a:bodyPr>
            <a:normAutofit/>
          </a:bodyPr>
          <a:lstStyle/>
          <a:p>
            <a:pPr marL="109728" indent="0" algn="just" fontAlgn="base">
              <a:buNone/>
            </a:pPr>
            <a:r>
              <a:rPr lang="es-MX" sz="2000" dirty="0">
                <a:latin typeface="Arial" panose="020B0604020202020204" pitchFamily="34" charset="0"/>
                <a:cs typeface="Arial" panose="020B0604020202020204" pitchFamily="34" charset="0"/>
              </a:rPr>
              <a:t>Los </a:t>
            </a:r>
            <a:r>
              <a:rPr lang="es-MX" sz="2000" dirty="0" err="1">
                <a:latin typeface="Arial" panose="020B0604020202020204" pitchFamily="34" charset="0"/>
                <a:cs typeface="Arial" panose="020B0604020202020204" pitchFamily="34" charset="0"/>
              </a:rPr>
              <a:t>tests</a:t>
            </a:r>
            <a:r>
              <a:rPr lang="es-MX" sz="2000" dirty="0">
                <a:latin typeface="Arial" panose="020B0604020202020204" pitchFamily="34" charset="0"/>
                <a:cs typeface="Arial" panose="020B0604020202020204" pitchFamily="34" charset="0"/>
              </a:rPr>
              <a:t> de personalidad intentan extraer a través de preguntas de índole personal los principales rasgos del carácter de un individuo lo que permitirá deducir su adaptabilidad al puesto de trabajo ofertado</a:t>
            </a:r>
            <a:r>
              <a:rPr lang="es-MX" sz="2000" dirty="0" smtClean="0">
                <a:latin typeface="Arial" panose="020B0604020202020204" pitchFamily="34" charset="0"/>
                <a:cs typeface="Arial" panose="020B0604020202020204" pitchFamily="34" charset="0"/>
              </a:rPr>
              <a:t>.</a:t>
            </a:r>
          </a:p>
          <a:p>
            <a:pPr marL="109728" indent="0" algn="just" fontAlgn="base">
              <a:buNone/>
            </a:pPr>
            <a:endParaRPr lang="es-MX" sz="2000" dirty="0">
              <a:latin typeface="Arial" panose="020B0604020202020204" pitchFamily="34" charset="0"/>
              <a:cs typeface="Arial" panose="020B0604020202020204" pitchFamily="34" charset="0"/>
            </a:endParaRPr>
          </a:p>
          <a:p>
            <a:pPr marL="109728" indent="0" algn="just" fontAlgn="base">
              <a:buNone/>
            </a:pPr>
            <a:r>
              <a:rPr lang="es-MX" sz="2000" dirty="0">
                <a:latin typeface="Arial" panose="020B0604020202020204" pitchFamily="34" charset="0"/>
                <a:cs typeface="Arial" panose="020B0604020202020204" pitchFamily="34" charset="0"/>
              </a:rPr>
              <a:t>Principalmente se evalúa la capacidad de iniciativa, persuasión y empatía, la adaptación social, a las normas o a los cambios, el nivel de madurez y responsabilidad, la motivación y la estabilidad emocional.</a:t>
            </a:r>
          </a:p>
          <a:p>
            <a:endParaRPr lang="es-MX" sz="2400" dirty="0"/>
          </a:p>
        </p:txBody>
      </p:sp>
      <p:sp>
        <p:nvSpPr>
          <p:cNvPr id="4" name="Marcador de número de diapositiva 3"/>
          <p:cNvSpPr>
            <a:spLocks noGrp="1"/>
          </p:cNvSpPr>
          <p:nvPr>
            <p:ph type="sldNum" sz="quarter" idx="12"/>
          </p:nvPr>
        </p:nvSpPr>
        <p:spPr/>
        <p:txBody>
          <a:bodyPr/>
          <a:lstStyle/>
          <a:p>
            <a:fld id="{C633FE4C-B262-4131-A7C9-F3AD1CF70585}" type="slidenum">
              <a:rPr lang="es-MX" smtClean="0"/>
              <a:pPr/>
              <a:t>29</a:t>
            </a:fld>
            <a:endParaRPr lang="es-MX"/>
          </a:p>
        </p:txBody>
      </p:sp>
      <p:pic>
        <p:nvPicPr>
          <p:cNvPr id="5" name="Imagen 4"/>
          <p:cNvPicPr>
            <a:picLocks noChangeAspect="1"/>
          </p:cNvPicPr>
          <p:nvPr/>
        </p:nvPicPr>
        <p:blipFill>
          <a:blip r:embed="rId2"/>
          <a:stretch>
            <a:fillRect/>
          </a:stretch>
        </p:blipFill>
        <p:spPr>
          <a:xfrm>
            <a:off x="4610100" y="4787920"/>
            <a:ext cx="2971800" cy="1533525"/>
          </a:xfrm>
          <a:prstGeom prst="rect">
            <a:avLst/>
          </a:prstGeom>
        </p:spPr>
      </p:pic>
    </p:spTree>
    <p:extLst>
      <p:ext uri="{BB962C8B-B14F-4D97-AF65-F5344CB8AC3E}">
        <p14:creationId xmlns:p14="http://schemas.microsoft.com/office/powerpoint/2010/main" val="3178352110"/>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9634754" y="473645"/>
            <a:ext cx="767078" cy="687487"/>
          </a:xfrm>
          <a:prstGeom prst="rect">
            <a:avLst/>
          </a:prstGeom>
          <a:noFill/>
          <a:ln w="9525">
            <a:solidFill>
              <a:schemeClr val="accent2"/>
            </a:solidFill>
            <a:miter lim="800000"/>
            <a:headEnd/>
            <a:tailEnd/>
          </a:ln>
        </p:spPr>
      </p:pic>
      <p:sp>
        <p:nvSpPr>
          <p:cNvPr id="5" name="4 CuadroTexto"/>
          <p:cNvSpPr txBox="1"/>
          <p:nvPr/>
        </p:nvSpPr>
        <p:spPr>
          <a:xfrm>
            <a:off x="1988871" y="569016"/>
            <a:ext cx="2880320" cy="584775"/>
          </a:xfrm>
          <a:prstGeom prst="rect">
            <a:avLst/>
          </a:prstGeom>
          <a:solidFill>
            <a:schemeClr val="accent2"/>
          </a:solidFill>
          <a:ln>
            <a:solidFill>
              <a:schemeClr val="tx1"/>
            </a:solidFill>
          </a:ln>
        </p:spPr>
        <p:txBody>
          <a:bodyPr wrap="square" rtlCol="0">
            <a:spAutoFit/>
          </a:bodyPr>
          <a:lstStyle/>
          <a:p>
            <a:pPr algn="ctr"/>
            <a:r>
              <a:rPr lang="es-ES" sz="3200" dirty="0">
                <a:ln w="18415" cmpd="sng">
                  <a:solidFill>
                    <a:srgbClr val="FFFFFF"/>
                  </a:solidFill>
                  <a:prstDash val="solid"/>
                </a:ln>
                <a:solidFill>
                  <a:srgbClr val="FFFFFF"/>
                </a:solidFill>
                <a:effectLst>
                  <a:outerShdw blurRad="63500" dir="3600000" algn="tl" rotWithShape="0">
                    <a:srgbClr val="000000">
                      <a:alpha val="70000"/>
                    </a:srgbClr>
                  </a:outerShdw>
                </a:effectLst>
              </a:rPr>
              <a:t>CONTENIDO</a:t>
            </a:r>
            <a:endParaRPr lang="es-MX" sz="3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9" name="8 Marcador de número de diapositiva"/>
          <p:cNvSpPr>
            <a:spLocks noGrp="1"/>
          </p:cNvSpPr>
          <p:nvPr>
            <p:ph type="sldNum" sz="quarter" idx="12"/>
          </p:nvPr>
        </p:nvSpPr>
        <p:spPr>
          <a:xfrm>
            <a:off x="8283664" y="5877272"/>
            <a:ext cx="548640" cy="432048"/>
          </a:xfrm>
        </p:spPr>
        <p:txBody>
          <a:bodyPr/>
          <a:lstStyle/>
          <a:p>
            <a:fld id="{6D3F354B-F5C5-4EF2-87BA-04594DF4B743}" type="slidenum">
              <a:rPr lang="es-MX" smtClean="0"/>
              <a:pPr/>
              <a:t>3</a:t>
            </a:fld>
            <a:endParaRPr lang="es-MX" dirty="0"/>
          </a:p>
        </p:txBody>
      </p:sp>
      <p:graphicFrame>
        <p:nvGraphicFramePr>
          <p:cNvPr id="6" name="5 Tabla"/>
          <p:cNvGraphicFramePr>
            <a:graphicFrameLocks noGrp="1"/>
          </p:cNvGraphicFramePr>
          <p:nvPr>
            <p:extLst>
              <p:ext uri="{D42A27DB-BD31-4B8C-83A1-F6EECF244321}">
                <p14:modId xmlns:p14="http://schemas.microsoft.com/office/powerpoint/2010/main" val="2352071318"/>
              </p:ext>
            </p:extLst>
          </p:nvPr>
        </p:nvGraphicFramePr>
        <p:xfrm>
          <a:off x="2015294" y="1246913"/>
          <a:ext cx="8386538" cy="5482114"/>
        </p:xfrm>
        <a:graphic>
          <a:graphicData uri="http://schemas.openxmlformats.org/drawingml/2006/table">
            <a:tbl>
              <a:tblPr firstRow="1" bandRow="1">
                <a:tableStyleId>{B301B821-A1FF-4177-AEE7-76D212191A09}</a:tableStyleId>
              </a:tblPr>
              <a:tblGrid>
                <a:gridCol w="7603719"/>
                <a:gridCol w="782819"/>
              </a:tblGrid>
              <a:tr h="5482114">
                <a:tc>
                  <a:txBody>
                    <a:bodyPr/>
                    <a:lstStyle/>
                    <a:p>
                      <a:pPr algn="r"/>
                      <a:r>
                        <a:rPr lang="es-MX" sz="2000" dirty="0" smtClean="0">
                          <a:latin typeface="Arial" panose="020B0604020202020204" pitchFamily="34" charset="0"/>
                          <a:cs typeface="Arial" panose="020B0604020202020204" pitchFamily="34" charset="0"/>
                        </a:rPr>
                        <a:t>Guión</a:t>
                      </a:r>
                      <a:r>
                        <a:rPr lang="es-MX" sz="2000" baseline="0" dirty="0" smtClean="0">
                          <a:latin typeface="Arial" panose="020B0604020202020204" pitchFamily="34" charset="0"/>
                          <a:cs typeface="Arial" panose="020B0604020202020204" pitchFamily="34" charset="0"/>
                        </a:rPr>
                        <a:t> Explicativo</a:t>
                      </a:r>
                    </a:p>
                    <a:p>
                      <a:pPr algn="r"/>
                      <a:endParaRPr lang="es-MX" sz="2000" dirty="0" smtClean="0">
                        <a:latin typeface="Arial" panose="020B0604020202020204" pitchFamily="34" charset="0"/>
                        <a:cs typeface="Arial" panose="020B0604020202020204" pitchFamily="34" charset="0"/>
                      </a:endParaRPr>
                    </a:p>
                    <a:p>
                      <a:pPr algn="r"/>
                      <a:r>
                        <a:rPr lang="es-MX" sz="2000" baseline="0" dirty="0" smtClean="0">
                          <a:latin typeface="Arial" panose="020B0604020202020204" pitchFamily="34" charset="0"/>
                          <a:cs typeface="Arial" panose="020B0604020202020204" pitchFamily="34" charset="0"/>
                        </a:rPr>
                        <a:t>Introducción</a:t>
                      </a:r>
                      <a:endParaRPr lang="es-MX" sz="2000" baseline="0" dirty="0" smtClean="0">
                        <a:latin typeface="Arial" panose="020B0604020202020204" pitchFamily="34" charset="0"/>
                        <a:cs typeface="Arial" panose="020B0604020202020204" pitchFamily="34" charset="0"/>
                      </a:endParaRPr>
                    </a:p>
                    <a:p>
                      <a:pPr algn="r"/>
                      <a:endParaRPr lang="es-MX" sz="2000" baseline="0" dirty="0" smtClean="0">
                        <a:latin typeface="Arial" panose="020B0604020202020204" pitchFamily="34" charset="0"/>
                        <a:cs typeface="Arial" panose="020B0604020202020204" pitchFamily="34" charset="0"/>
                      </a:endParaRPr>
                    </a:p>
                    <a:p>
                      <a:pPr algn="r"/>
                      <a:r>
                        <a:rPr lang="es-MX" sz="2000" baseline="0" dirty="0" smtClean="0">
                          <a:latin typeface="Arial" panose="020B0604020202020204" pitchFamily="34" charset="0"/>
                          <a:cs typeface="Arial" panose="020B0604020202020204" pitchFamily="34" charset="0"/>
                        </a:rPr>
                        <a:t>Pruebas de selección</a:t>
                      </a:r>
                    </a:p>
                    <a:p>
                      <a:pPr algn="r"/>
                      <a:r>
                        <a:rPr lang="es-MX" sz="2000" baseline="0" dirty="0" smtClean="0">
                          <a:latin typeface="Arial" panose="020B0604020202020204" pitchFamily="34" charset="0"/>
                          <a:cs typeface="Arial" panose="020B0604020202020204" pitchFamily="34" charset="0"/>
                        </a:rPr>
                        <a:t>Técnicas de selección</a:t>
                      </a:r>
                    </a:p>
                    <a:p>
                      <a:pPr marL="457200" indent="-457200" algn="r">
                        <a:buAutoNum type="arabicPeriod"/>
                      </a:pPr>
                      <a:r>
                        <a:rPr lang="es-MX" sz="2000" baseline="0" dirty="0" smtClean="0">
                          <a:latin typeface="Arial" panose="020B0604020202020204" pitchFamily="34" charset="0"/>
                          <a:cs typeface="Arial" panose="020B0604020202020204" pitchFamily="34" charset="0"/>
                        </a:rPr>
                        <a:t>Entrevista Preliminar</a:t>
                      </a:r>
                    </a:p>
                    <a:p>
                      <a:pPr marL="0" indent="0" algn="r">
                        <a:buNone/>
                      </a:pPr>
                      <a:r>
                        <a:rPr lang="es-MX" sz="2000" baseline="0" dirty="0" smtClean="0">
                          <a:latin typeface="Arial" panose="020B0604020202020204" pitchFamily="34" charset="0"/>
                          <a:cs typeface="Arial" panose="020B0604020202020204" pitchFamily="34" charset="0"/>
                        </a:rPr>
                        <a:t>2. Solicitud de empleo</a:t>
                      </a:r>
                    </a:p>
                    <a:p>
                      <a:pPr marL="0" indent="0" algn="r">
                        <a:buNone/>
                      </a:pPr>
                      <a:r>
                        <a:rPr lang="es-MX" sz="2000" baseline="0" dirty="0" smtClean="0">
                          <a:latin typeface="Arial" panose="020B0604020202020204" pitchFamily="34" charset="0"/>
                          <a:cs typeface="Arial" panose="020B0604020202020204" pitchFamily="34" charset="0"/>
                        </a:rPr>
                        <a:t>3. Investigación de referencias</a:t>
                      </a:r>
                    </a:p>
                    <a:p>
                      <a:pPr marL="0" indent="0" algn="r">
                        <a:buNone/>
                      </a:pPr>
                      <a:r>
                        <a:rPr lang="es-MX" sz="2000" baseline="0" dirty="0" smtClean="0">
                          <a:latin typeface="Arial" panose="020B0604020202020204" pitchFamily="34" charset="0"/>
                          <a:cs typeface="Arial" panose="020B0604020202020204" pitchFamily="34" charset="0"/>
                        </a:rPr>
                        <a:t>4. Entrevista formal</a:t>
                      </a:r>
                    </a:p>
                    <a:p>
                      <a:pPr marL="0" indent="0" algn="r">
                        <a:buNone/>
                      </a:pPr>
                      <a:r>
                        <a:rPr lang="es-MX" sz="2000" baseline="0" dirty="0" smtClean="0">
                          <a:latin typeface="Arial" panose="020B0604020202020204" pitchFamily="34" charset="0"/>
                          <a:cs typeface="Arial" panose="020B0604020202020204" pitchFamily="34" charset="0"/>
                        </a:rPr>
                        <a:t>5. Pruebas de empleo</a:t>
                      </a:r>
                    </a:p>
                    <a:p>
                      <a:pPr marL="0" indent="0" algn="r">
                        <a:buNone/>
                      </a:pPr>
                      <a:r>
                        <a:rPr lang="es-MX" sz="2000" baseline="0" dirty="0" smtClean="0">
                          <a:latin typeface="Arial" panose="020B0604020202020204" pitchFamily="34" charset="0"/>
                          <a:cs typeface="Arial" panose="020B0604020202020204" pitchFamily="34" charset="0"/>
                        </a:rPr>
                        <a:t>6. Examen médico</a:t>
                      </a:r>
                    </a:p>
                    <a:p>
                      <a:pPr marL="0" indent="0" algn="r">
                        <a:buNone/>
                      </a:pPr>
                      <a:r>
                        <a:rPr lang="es-MX" sz="2000" baseline="0" dirty="0" smtClean="0">
                          <a:latin typeface="Arial" panose="020B0604020202020204" pitchFamily="34" charset="0"/>
                          <a:cs typeface="Arial" panose="020B0604020202020204" pitchFamily="34" charset="0"/>
                        </a:rPr>
                        <a:t>7. Entrevista final</a:t>
                      </a:r>
                    </a:p>
                    <a:p>
                      <a:pPr marL="0" indent="0" algn="r">
                        <a:buNone/>
                      </a:pPr>
                      <a:r>
                        <a:rPr lang="es-MX" sz="2000" baseline="0" dirty="0" smtClean="0">
                          <a:latin typeface="Arial" panose="020B0604020202020204" pitchFamily="34" charset="0"/>
                          <a:cs typeface="Arial" panose="020B0604020202020204" pitchFamily="34" charset="0"/>
                        </a:rPr>
                        <a:t>8. Contratación </a:t>
                      </a:r>
                    </a:p>
                    <a:p>
                      <a:pPr marL="0" indent="0" algn="r">
                        <a:buNone/>
                      </a:pPr>
                      <a:r>
                        <a:rPr lang="es-MX" sz="2000" baseline="0" dirty="0" smtClean="0">
                          <a:latin typeface="Arial" panose="020B0604020202020204" pitchFamily="34" charset="0"/>
                          <a:cs typeface="Arial" panose="020B0604020202020204" pitchFamily="34" charset="0"/>
                        </a:rPr>
                        <a:t> </a:t>
                      </a:r>
                      <a:endParaRPr lang="es-MX" sz="2000" dirty="0" smtClean="0">
                        <a:latin typeface="Arial" panose="020B0604020202020204" pitchFamily="34" charset="0"/>
                        <a:cs typeface="Arial" panose="020B0604020202020204" pitchFamily="34" charset="0"/>
                      </a:endParaRPr>
                    </a:p>
                    <a:p>
                      <a:pPr algn="r"/>
                      <a:r>
                        <a:rPr lang="es-MX" sz="2000" dirty="0" smtClean="0">
                          <a:latin typeface="Arial" panose="020B0604020202020204" pitchFamily="34" charset="0"/>
                          <a:cs typeface="Arial" panose="020B0604020202020204" pitchFamily="34" charset="0"/>
                        </a:rPr>
                        <a:t>Conclusiones</a:t>
                      </a:r>
                      <a:endParaRPr lang="es-MX" sz="2000" dirty="0" smtClean="0">
                        <a:latin typeface="Arial" panose="020B0604020202020204" pitchFamily="34" charset="0"/>
                        <a:cs typeface="Arial" panose="020B0604020202020204" pitchFamily="34" charset="0"/>
                      </a:endParaRPr>
                    </a:p>
                    <a:p>
                      <a:pPr algn="r"/>
                      <a:r>
                        <a:rPr lang="es-MX" sz="2000" dirty="0" smtClean="0">
                          <a:latin typeface="Arial" panose="020B0604020202020204" pitchFamily="34" charset="0"/>
                          <a:cs typeface="Arial" panose="020B0604020202020204" pitchFamily="34" charset="0"/>
                        </a:rPr>
                        <a:t>Referencias</a:t>
                      </a:r>
                      <a:endParaRPr lang="es-MX" sz="2000" dirty="0">
                        <a:solidFill>
                          <a:schemeClr val="accent2">
                            <a:lumMod val="75000"/>
                          </a:schemeClr>
                        </a:solidFill>
                        <a:latin typeface="Arial" panose="020B0604020202020204" pitchFamily="34" charset="0"/>
                        <a:cs typeface="Arial" panose="020B0604020202020204" pitchFamily="34" charset="0"/>
                      </a:endParaRPr>
                    </a:p>
                  </a:txBody>
                  <a:tcPr>
                    <a:solidFill>
                      <a:schemeClr val="tx2">
                        <a:lumMod val="60000"/>
                        <a:lumOff val="40000"/>
                      </a:schemeClr>
                    </a:solidFill>
                  </a:tcPr>
                </a:tc>
                <a:tc>
                  <a:txBody>
                    <a:bodyPr/>
                    <a:lstStyle/>
                    <a:p>
                      <a:pPr algn="r"/>
                      <a:r>
                        <a:rPr lang="es-MX" sz="2000" dirty="0" smtClean="0">
                          <a:latin typeface="Arial" panose="020B0604020202020204" pitchFamily="34" charset="0"/>
                          <a:cs typeface="Arial" panose="020B0604020202020204" pitchFamily="34" charset="0"/>
                        </a:rPr>
                        <a:t>4</a:t>
                      </a:r>
                    </a:p>
                    <a:p>
                      <a:pPr algn="r"/>
                      <a:endParaRPr lang="es-MX" sz="2000" dirty="0" smtClean="0">
                        <a:latin typeface="Arial" panose="020B0604020202020204" pitchFamily="34" charset="0"/>
                        <a:cs typeface="Arial" panose="020B0604020202020204" pitchFamily="34" charset="0"/>
                      </a:endParaRPr>
                    </a:p>
                    <a:p>
                      <a:pPr algn="r"/>
                      <a:r>
                        <a:rPr lang="es-MX" sz="2000" dirty="0" smtClean="0">
                          <a:latin typeface="Arial" panose="020B0604020202020204" pitchFamily="34" charset="0"/>
                          <a:cs typeface="Arial" panose="020B0604020202020204" pitchFamily="34" charset="0"/>
                        </a:rPr>
                        <a:t>8</a:t>
                      </a:r>
                    </a:p>
                    <a:p>
                      <a:pPr algn="r"/>
                      <a:endParaRPr lang="es-MX" sz="2000" dirty="0" smtClean="0">
                        <a:latin typeface="Arial" panose="020B0604020202020204" pitchFamily="34" charset="0"/>
                        <a:cs typeface="Arial" panose="020B0604020202020204" pitchFamily="34" charset="0"/>
                      </a:endParaRPr>
                    </a:p>
                    <a:p>
                      <a:pPr algn="r"/>
                      <a:r>
                        <a:rPr lang="es-MX" sz="2000" dirty="0" smtClean="0">
                          <a:latin typeface="Arial" panose="020B0604020202020204" pitchFamily="34" charset="0"/>
                          <a:cs typeface="Arial" panose="020B0604020202020204" pitchFamily="34" charset="0"/>
                        </a:rPr>
                        <a:t>12</a:t>
                      </a:r>
                      <a:endParaRPr lang="es-MX" sz="2000" dirty="0" smtClean="0">
                        <a:latin typeface="Arial" panose="020B0604020202020204" pitchFamily="34" charset="0"/>
                        <a:cs typeface="Arial" panose="020B0604020202020204" pitchFamily="34" charset="0"/>
                      </a:endParaRPr>
                    </a:p>
                    <a:p>
                      <a:pPr algn="r"/>
                      <a:r>
                        <a:rPr lang="es-MX" sz="2000" dirty="0" smtClean="0">
                          <a:latin typeface="Arial" panose="020B0604020202020204" pitchFamily="34" charset="0"/>
                          <a:cs typeface="Arial" panose="020B0604020202020204" pitchFamily="34" charset="0"/>
                        </a:rPr>
                        <a:t>19</a:t>
                      </a:r>
                    </a:p>
                    <a:p>
                      <a:pPr algn="r"/>
                      <a:r>
                        <a:rPr lang="es-MX" sz="2000" dirty="0" smtClean="0">
                          <a:latin typeface="Arial" panose="020B0604020202020204" pitchFamily="34" charset="0"/>
                          <a:cs typeface="Arial" panose="020B0604020202020204" pitchFamily="34" charset="0"/>
                        </a:rPr>
                        <a:t>22</a:t>
                      </a:r>
                    </a:p>
                    <a:p>
                      <a:pPr algn="r"/>
                      <a:r>
                        <a:rPr lang="es-MX" sz="2000" dirty="0" smtClean="0">
                          <a:latin typeface="Arial" panose="020B0604020202020204" pitchFamily="34" charset="0"/>
                          <a:cs typeface="Arial" panose="020B0604020202020204" pitchFamily="34" charset="0"/>
                        </a:rPr>
                        <a:t>23</a:t>
                      </a:r>
                      <a:endParaRPr lang="es-MX" sz="2000" dirty="0" smtClean="0">
                        <a:latin typeface="Arial" panose="020B0604020202020204" pitchFamily="34" charset="0"/>
                        <a:cs typeface="Arial" panose="020B0604020202020204" pitchFamily="34" charset="0"/>
                      </a:endParaRPr>
                    </a:p>
                    <a:p>
                      <a:pPr algn="r"/>
                      <a:r>
                        <a:rPr lang="es-MX" sz="2000" dirty="0" smtClean="0">
                          <a:latin typeface="Arial" panose="020B0604020202020204" pitchFamily="34" charset="0"/>
                          <a:cs typeface="Arial" panose="020B0604020202020204" pitchFamily="34" charset="0"/>
                        </a:rPr>
                        <a:t>24</a:t>
                      </a:r>
                    </a:p>
                    <a:p>
                      <a:pPr algn="r"/>
                      <a:r>
                        <a:rPr lang="es-MX" sz="2000" dirty="0" smtClean="0">
                          <a:latin typeface="Arial" panose="020B0604020202020204" pitchFamily="34" charset="0"/>
                          <a:cs typeface="Arial" panose="020B0604020202020204" pitchFamily="34" charset="0"/>
                        </a:rPr>
                        <a:t>25</a:t>
                      </a:r>
                    </a:p>
                    <a:p>
                      <a:pPr algn="r"/>
                      <a:r>
                        <a:rPr lang="es-MX" sz="2000" dirty="0" smtClean="0">
                          <a:latin typeface="Arial" panose="020B0604020202020204" pitchFamily="34" charset="0"/>
                          <a:cs typeface="Arial" panose="020B0604020202020204" pitchFamily="34" charset="0"/>
                        </a:rPr>
                        <a:t>26</a:t>
                      </a:r>
                      <a:endParaRPr lang="es-MX" sz="2000" dirty="0" smtClean="0">
                        <a:latin typeface="Arial" panose="020B0604020202020204" pitchFamily="34" charset="0"/>
                        <a:cs typeface="Arial" panose="020B0604020202020204" pitchFamily="34" charset="0"/>
                      </a:endParaRPr>
                    </a:p>
                    <a:p>
                      <a:pPr algn="r"/>
                      <a:r>
                        <a:rPr lang="es-MX" sz="2000" dirty="0" smtClean="0">
                          <a:latin typeface="Arial" panose="020B0604020202020204" pitchFamily="34" charset="0"/>
                          <a:cs typeface="Arial" panose="020B0604020202020204" pitchFamily="34" charset="0"/>
                        </a:rPr>
                        <a:t>33</a:t>
                      </a:r>
                    </a:p>
                    <a:p>
                      <a:pPr algn="r"/>
                      <a:r>
                        <a:rPr lang="es-MX" sz="2000" dirty="0" smtClean="0">
                          <a:latin typeface="Arial" panose="020B0604020202020204" pitchFamily="34" charset="0"/>
                          <a:cs typeface="Arial" panose="020B0604020202020204" pitchFamily="34" charset="0"/>
                        </a:rPr>
                        <a:t>34</a:t>
                      </a:r>
                    </a:p>
                    <a:p>
                      <a:pPr algn="r"/>
                      <a:r>
                        <a:rPr lang="es-MX" sz="2000" dirty="0" smtClean="0">
                          <a:latin typeface="Arial" panose="020B0604020202020204" pitchFamily="34" charset="0"/>
                          <a:cs typeface="Arial" panose="020B0604020202020204" pitchFamily="34" charset="0"/>
                        </a:rPr>
                        <a:t>36</a:t>
                      </a:r>
                      <a:endParaRPr lang="es-MX" sz="2000" dirty="0" smtClean="0">
                        <a:latin typeface="Arial" panose="020B0604020202020204" pitchFamily="34" charset="0"/>
                        <a:cs typeface="Arial" panose="020B0604020202020204" pitchFamily="34" charset="0"/>
                      </a:endParaRPr>
                    </a:p>
                    <a:p>
                      <a:pPr algn="r"/>
                      <a:endParaRPr lang="es-MX" sz="2000" dirty="0" smtClean="0">
                        <a:latin typeface="Arial" panose="020B0604020202020204" pitchFamily="34" charset="0"/>
                        <a:cs typeface="Arial" panose="020B0604020202020204" pitchFamily="34" charset="0"/>
                      </a:endParaRPr>
                    </a:p>
                    <a:p>
                      <a:pPr algn="r"/>
                      <a:r>
                        <a:rPr lang="es-MX" sz="2000" dirty="0" smtClean="0">
                          <a:latin typeface="Arial" panose="020B0604020202020204" pitchFamily="34" charset="0"/>
                          <a:cs typeface="Arial" panose="020B0604020202020204" pitchFamily="34" charset="0"/>
                        </a:rPr>
                        <a:t>37</a:t>
                      </a:r>
                      <a:endParaRPr lang="es-MX" sz="2000" dirty="0" smtClean="0">
                        <a:latin typeface="Arial" panose="020B0604020202020204" pitchFamily="34" charset="0"/>
                        <a:cs typeface="Arial" panose="020B0604020202020204" pitchFamily="34" charset="0"/>
                      </a:endParaRPr>
                    </a:p>
                    <a:p>
                      <a:pPr algn="r"/>
                      <a:r>
                        <a:rPr lang="es-MX" sz="2000" dirty="0" smtClean="0">
                          <a:solidFill>
                            <a:schemeClr val="lt1"/>
                          </a:solidFill>
                          <a:latin typeface="Arial" panose="020B0604020202020204" pitchFamily="34" charset="0"/>
                          <a:cs typeface="Arial" panose="020B0604020202020204" pitchFamily="34" charset="0"/>
                        </a:rPr>
                        <a:t>38</a:t>
                      </a:r>
                      <a:endParaRPr lang="es-MX" sz="2000" dirty="0">
                        <a:solidFill>
                          <a:schemeClr val="accent2">
                            <a:lumMod val="75000"/>
                          </a:schemeClr>
                        </a:solidFill>
                        <a:latin typeface="Arial" panose="020B0604020202020204" pitchFamily="34" charset="0"/>
                        <a:cs typeface="Arial" panose="020B0604020202020204" pitchFamily="34" charset="0"/>
                      </a:endParaRPr>
                    </a:p>
                  </a:txBody>
                  <a:tcPr>
                    <a:solidFill>
                      <a:schemeClr val="tx2">
                        <a:lumMod val="40000"/>
                        <a:lumOff val="60000"/>
                      </a:schemeClr>
                    </a:solidFill>
                  </a:tcPr>
                </a:tc>
              </a:tr>
            </a:tbl>
          </a:graphicData>
        </a:graphic>
      </p:graphicFrame>
    </p:spTree>
    <p:extLst>
      <p:ext uri="{BB962C8B-B14F-4D97-AF65-F5344CB8AC3E}">
        <p14:creationId xmlns:p14="http://schemas.microsoft.com/office/powerpoint/2010/main" val="3157712157"/>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86270" y="776173"/>
            <a:ext cx="8612373" cy="1020730"/>
          </a:xfrm>
        </p:spPr>
        <p:txBody>
          <a:bodyPr>
            <a:normAutofit/>
          </a:bodyPr>
          <a:lstStyle/>
          <a:p>
            <a:pPr algn="ctr"/>
            <a:r>
              <a:rPr lang="es-MX" sz="3600" b="1" dirty="0" smtClean="0">
                <a:latin typeface="Arial" panose="020B0604020202020204" pitchFamily="34" charset="0"/>
                <a:cs typeface="Arial" panose="020B0604020202020204" pitchFamily="34" charset="0"/>
              </a:rPr>
              <a:t>Ejemplo de test de personalidad </a:t>
            </a:r>
            <a:endParaRPr lang="es-MX" sz="3600" b="1" dirty="0">
              <a:latin typeface="Arial" panose="020B0604020202020204" pitchFamily="34" charset="0"/>
              <a:cs typeface="Arial" panose="020B0604020202020204" pitchFamily="34" charset="0"/>
            </a:endParaRPr>
          </a:p>
        </p:txBody>
      </p:sp>
      <p:pic>
        <p:nvPicPr>
          <p:cNvPr id="4" name="Marcador de contenido 3"/>
          <p:cNvPicPr>
            <a:picLocks noGrp="1" noChangeAspect="1"/>
          </p:cNvPicPr>
          <p:nvPr>
            <p:ph idx="4294967295"/>
          </p:nvPr>
        </p:nvPicPr>
        <p:blipFill rotWithShape="1">
          <a:blip r:embed="rId2"/>
          <a:srcRect l="16375" t="7353" r="16374" b="9422"/>
          <a:stretch/>
        </p:blipFill>
        <p:spPr>
          <a:xfrm>
            <a:off x="1944318" y="1818162"/>
            <a:ext cx="8296275" cy="4576320"/>
          </a:xfrm>
          <a:prstGeom prst="rect">
            <a:avLst/>
          </a:prstGeom>
        </p:spPr>
      </p:pic>
      <p:sp>
        <p:nvSpPr>
          <p:cNvPr id="3" name="Marcador de número de diapositiva 2"/>
          <p:cNvSpPr>
            <a:spLocks noGrp="1"/>
          </p:cNvSpPr>
          <p:nvPr>
            <p:ph type="sldNum" sz="quarter" idx="12"/>
          </p:nvPr>
        </p:nvSpPr>
        <p:spPr/>
        <p:txBody>
          <a:bodyPr/>
          <a:lstStyle/>
          <a:p>
            <a:fld id="{C633FE4C-B262-4131-A7C9-F3AD1CF70585}" type="slidenum">
              <a:rPr lang="es-MX" smtClean="0"/>
              <a:pPr/>
              <a:t>30</a:t>
            </a:fld>
            <a:endParaRPr lang="es-MX"/>
          </a:p>
        </p:txBody>
      </p:sp>
    </p:spTree>
    <p:extLst>
      <p:ext uri="{BB962C8B-B14F-4D97-AF65-F5344CB8AC3E}">
        <p14:creationId xmlns:p14="http://schemas.microsoft.com/office/powerpoint/2010/main" val="2097870073"/>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86270" y="850605"/>
            <a:ext cx="8644270" cy="935665"/>
          </a:xfrm>
          <a:solidFill>
            <a:schemeClr val="bg2"/>
          </a:solidFill>
          <a:ln>
            <a:solidFill>
              <a:schemeClr val="accent3">
                <a:lumMod val="50000"/>
              </a:schemeClr>
            </a:solidFill>
          </a:ln>
        </p:spPr>
        <p:txBody>
          <a:bodyPr anchor="ctr">
            <a:normAutofit/>
          </a:bodyPr>
          <a:lstStyle/>
          <a:p>
            <a:r>
              <a:rPr lang="es-MX" sz="3200" b="1" dirty="0">
                <a:solidFill>
                  <a:schemeClr val="accent3">
                    <a:lumMod val="50000"/>
                  </a:schemeClr>
                </a:solidFill>
                <a:latin typeface="Arial" panose="020B0604020202020204" pitchFamily="34" charset="0"/>
                <a:cs typeface="Arial" panose="020B0604020202020204" pitchFamily="34" charset="0"/>
              </a:rPr>
              <a:t>Test psicotécnicos</a:t>
            </a:r>
          </a:p>
        </p:txBody>
      </p:sp>
      <p:sp>
        <p:nvSpPr>
          <p:cNvPr id="3" name="Marcador de contenido 2"/>
          <p:cNvSpPr>
            <a:spLocks noGrp="1"/>
          </p:cNvSpPr>
          <p:nvPr>
            <p:ph idx="1"/>
          </p:nvPr>
        </p:nvSpPr>
        <p:spPr>
          <a:xfrm>
            <a:off x="1052623" y="1992627"/>
            <a:ext cx="10058400" cy="4248685"/>
          </a:xfrm>
          <a:solidFill>
            <a:schemeClr val="bg2">
              <a:lumMod val="75000"/>
            </a:schemeClr>
          </a:solidFill>
        </p:spPr>
        <p:txBody>
          <a:bodyPr>
            <a:noAutofit/>
          </a:bodyPr>
          <a:lstStyle/>
          <a:p>
            <a:pPr marL="109728" indent="0" algn="just">
              <a:buNone/>
            </a:pPr>
            <a:r>
              <a:rPr lang="es-MX" sz="2000" dirty="0">
                <a:latin typeface="Arial" panose="020B0604020202020204" pitchFamily="34" charset="0"/>
                <a:cs typeface="Arial" panose="020B0604020202020204" pitchFamily="34" charset="0"/>
              </a:rPr>
              <a:t>Los test psicotécnicos intentan indagar sobre las capacidades intelectuales de la persona, como la inteligencia general, la memoria, la percepción o la atención. También se estudian en este tipo de test otros aspectos más específicos de la inteligencia, como la aptitud verbal, aptitud numérica, aptitud espacial, capacidad de abstracción, de concentración..., según las características del puesto al que se opta.</a:t>
            </a:r>
          </a:p>
          <a:p>
            <a:pPr marL="109728" indent="0" algn="just" fontAlgn="base">
              <a:buNone/>
            </a:pPr>
            <a:r>
              <a:rPr lang="es-MX" sz="2000" dirty="0">
                <a:latin typeface="Arial" panose="020B0604020202020204" pitchFamily="34" charset="0"/>
                <a:cs typeface="Arial" panose="020B0604020202020204" pitchFamily="34" charset="0"/>
              </a:rPr>
              <a:t>Los test psicotécnicos tienen un límite de tiempo por realizarlos. Por lo tanto, la interpretación o corrección se hace basándose en dos criterios: los aciertos y errores, y la rapidez.</a:t>
            </a:r>
          </a:p>
          <a:p>
            <a:pPr lvl="1" fontAlgn="base"/>
            <a:r>
              <a:rPr lang="es-MX" sz="2000" b="1" dirty="0">
                <a:latin typeface="Arial" panose="020B0604020202020204" pitchFamily="34" charset="0"/>
                <a:cs typeface="Arial" panose="020B0604020202020204" pitchFamily="34" charset="0"/>
              </a:rPr>
              <a:t>Test de aptitud verbal</a:t>
            </a:r>
          </a:p>
          <a:p>
            <a:pPr lvl="1" fontAlgn="base"/>
            <a:r>
              <a:rPr lang="es-MX" sz="2000" b="1" dirty="0">
                <a:latin typeface="Arial" panose="020B0604020202020204" pitchFamily="34" charset="0"/>
                <a:cs typeface="Arial" panose="020B0604020202020204" pitchFamily="34" charset="0"/>
              </a:rPr>
              <a:t>Test aptitud numérica</a:t>
            </a:r>
          </a:p>
          <a:p>
            <a:pPr lvl="1" fontAlgn="base"/>
            <a:r>
              <a:rPr lang="es-MX" sz="2000" b="1" dirty="0">
                <a:latin typeface="Arial" panose="020B0604020202020204" pitchFamily="34" charset="0"/>
                <a:cs typeface="Arial" panose="020B0604020202020204" pitchFamily="34" charset="0"/>
              </a:rPr>
              <a:t>Test aptitud espacial</a:t>
            </a:r>
          </a:p>
          <a:p>
            <a:pPr lvl="1" fontAlgn="base"/>
            <a:r>
              <a:rPr lang="es-MX" sz="2000" b="1" dirty="0">
                <a:latin typeface="Arial" panose="020B0604020202020204" pitchFamily="34" charset="0"/>
                <a:cs typeface="Arial" panose="020B0604020202020204" pitchFamily="34" charset="0"/>
              </a:rPr>
              <a:t>Test de razonamiento abstracto</a:t>
            </a:r>
            <a:endParaRPr lang="es-MX" sz="2000" dirty="0">
              <a:latin typeface="Arial" panose="020B0604020202020204" pitchFamily="34" charset="0"/>
              <a:cs typeface="Arial" panose="020B0604020202020204" pitchFamily="34" charset="0"/>
            </a:endParaRPr>
          </a:p>
          <a:p>
            <a:pPr marL="0" indent="0">
              <a:buNone/>
            </a:pPr>
            <a:endParaRPr lang="es-MX" sz="2000" dirty="0"/>
          </a:p>
        </p:txBody>
      </p:sp>
      <p:sp>
        <p:nvSpPr>
          <p:cNvPr id="4" name="Marcador de número de diapositiva 3"/>
          <p:cNvSpPr>
            <a:spLocks noGrp="1"/>
          </p:cNvSpPr>
          <p:nvPr>
            <p:ph type="sldNum" sz="quarter" idx="12"/>
          </p:nvPr>
        </p:nvSpPr>
        <p:spPr/>
        <p:txBody>
          <a:bodyPr/>
          <a:lstStyle/>
          <a:p>
            <a:fld id="{C633FE4C-B262-4131-A7C9-F3AD1CF70585}" type="slidenum">
              <a:rPr lang="es-MX" smtClean="0"/>
              <a:pPr/>
              <a:t>31</a:t>
            </a:fld>
            <a:endParaRPr lang="es-MX"/>
          </a:p>
        </p:txBody>
      </p:sp>
      <p:pic>
        <p:nvPicPr>
          <p:cNvPr id="5" name="Imagen 4"/>
          <p:cNvPicPr>
            <a:picLocks noChangeAspect="1"/>
          </p:cNvPicPr>
          <p:nvPr/>
        </p:nvPicPr>
        <p:blipFill>
          <a:blip r:embed="rId3"/>
          <a:stretch>
            <a:fillRect/>
          </a:stretch>
        </p:blipFill>
        <p:spPr>
          <a:xfrm>
            <a:off x="7746507" y="4305941"/>
            <a:ext cx="2121592" cy="2371550"/>
          </a:xfrm>
          <a:prstGeom prst="rect">
            <a:avLst/>
          </a:prstGeom>
        </p:spPr>
      </p:pic>
    </p:spTree>
    <p:extLst>
      <p:ext uri="{BB962C8B-B14F-4D97-AF65-F5344CB8AC3E}">
        <p14:creationId xmlns:p14="http://schemas.microsoft.com/office/powerpoint/2010/main" val="3692289830"/>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rotWithShape="1">
          <a:blip r:embed="rId2"/>
          <a:srcRect l="17244" t="6864" r="14349" b="12665"/>
          <a:stretch/>
        </p:blipFill>
        <p:spPr>
          <a:xfrm>
            <a:off x="1503967" y="1608434"/>
            <a:ext cx="9184065" cy="5113338"/>
          </a:xfrm>
          <a:prstGeom prst="rect">
            <a:avLst/>
          </a:prstGeom>
        </p:spPr>
      </p:pic>
      <p:sp>
        <p:nvSpPr>
          <p:cNvPr id="2" name="Marcador de número de diapositiva 1"/>
          <p:cNvSpPr>
            <a:spLocks noGrp="1"/>
          </p:cNvSpPr>
          <p:nvPr>
            <p:ph type="sldNum" sz="quarter" idx="12"/>
          </p:nvPr>
        </p:nvSpPr>
        <p:spPr/>
        <p:txBody>
          <a:bodyPr/>
          <a:lstStyle/>
          <a:p>
            <a:fld id="{C633FE4C-B262-4131-A7C9-F3AD1CF70585}" type="slidenum">
              <a:rPr lang="es-MX" smtClean="0"/>
              <a:pPr/>
              <a:t>32</a:t>
            </a:fld>
            <a:endParaRPr lang="es-MX"/>
          </a:p>
        </p:txBody>
      </p:sp>
      <p:sp>
        <p:nvSpPr>
          <p:cNvPr id="5" name="Título 1"/>
          <p:cNvSpPr>
            <a:spLocks noGrp="1"/>
          </p:cNvSpPr>
          <p:nvPr>
            <p:ph type="title"/>
          </p:nvPr>
        </p:nvSpPr>
        <p:spPr>
          <a:xfrm>
            <a:off x="1786270" y="637944"/>
            <a:ext cx="8612373" cy="1020730"/>
          </a:xfrm>
        </p:spPr>
        <p:txBody>
          <a:bodyPr>
            <a:normAutofit/>
          </a:bodyPr>
          <a:lstStyle/>
          <a:p>
            <a:pPr algn="ctr"/>
            <a:r>
              <a:rPr lang="es-MX" sz="3600" b="1" dirty="0" smtClean="0">
                <a:latin typeface="Arial" panose="020B0604020202020204" pitchFamily="34" charset="0"/>
                <a:cs typeface="Arial" panose="020B0604020202020204" pitchFamily="34" charset="0"/>
              </a:rPr>
              <a:t>Ejemplo de test de psicotécnicos </a:t>
            </a:r>
            <a:endParaRPr lang="es-MX"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48136695"/>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6902" y="802754"/>
            <a:ext cx="8601740" cy="951618"/>
          </a:xfrm>
          <a:solidFill>
            <a:schemeClr val="accent1">
              <a:lumMod val="20000"/>
              <a:lumOff val="80000"/>
            </a:schemeClr>
          </a:solidFill>
        </p:spPr>
        <p:txBody>
          <a:bodyPr anchor="ctr">
            <a:normAutofit/>
          </a:bodyPr>
          <a:lstStyle/>
          <a:p>
            <a:r>
              <a:rPr lang="es-MX" sz="3200" b="1" dirty="0">
                <a:latin typeface="Arial" panose="020B0604020202020204" pitchFamily="34" charset="0"/>
                <a:cs typeface="Arial" panose="020B0604020202020204" pitchFamily="34" charset="0"/>
              </a:rPr>
              <a:t>6.- </a:t>
            </a:r>
            <a:r>
              <a:rPr lang="es-MX" sz="3200" b="1" dirty="0" smtClean="0">
                <a:latin typeface="Arial" panose="020B0604020202020204" pitchFamily="34" charset="0"/>
                <a:cs typeface="Arial" panose="020B0604020202020204" pitchFamily="34" charset="0"/>
              </a:rPr>
              <a:t>Examen médico</a:t>
            </a:r>
            <a:endParaRPr lang="es-MX" sz="3200" b="1"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073889" y="1839432"/>
            <a:ext cx="10015870" cy="3778424"/>
          </a:xfrm>
          <a:solidFill>
            <a:schemeClr val="accent6">
              <a:lumMod val="20000"/>
              <a:lumOff val="80000"/>
            </a:schemeClr>
          </a:solidFill>
        </p:spPr>
        <p:txBody>
          <a:bodyPr anchor="t">
            <a:normAutofit/>
          </a:bodyPr>
          <a:lstStyle/>
          <a:p>
            <a:pPr marL="109728" indent="0">
              <a:buNone/>
            </a:pPr>
            <a:r>
              <a:rPr lang="es-MX" sz="2400" dirty="0">
                <a:latin typeface="Arial" panose="020B0604020202020204" pitchFamily="34" charset="0"/>
                <a:cs typeface="Arial" panose="020B0604020202020204" pitchFamily="34" charset="0"/>
              </a:rPr>
              <a:t>Por lo general se aplica un examen médico para asegurarse de que la salud de los solicitantes sea adecuada para los requisitos del trabajo (suele ser costoso)</a:t>
            </a:r>
          </a:p>
          <a:p>
            <a:pPr lvl="1"/>
            <a:r>
              <a:rPr lang="es-MX" sz="1800" dirty="0">
                <a:latin typeface="Arial" panose="020B0604020202020204" pitchFamily="34" charset="0"/>
                <a:cs typeface="Arial" panose="020B0604020202020204" pitchFamily="34" charset="0"/>
              </a:rPr>
              <a:t>Conocer si el candidato padece enfermedades contagiosas </a:t>
            </a:r>
          </a:p>
          <a:p>
            <a:pPr lvl="1"/>
            <a:r>
              <a:rPr lang="es-MX" sz="1800" dirty="0">
                <a:latin typeface="Arial" panose="020B0604020202020204" pitchFamily="34" charset="0"/>
                <a:cs typeface="Arial" panose="020B0604020202020204" pitchFamily="34" charset="0"/>
              </a:rPr>
              <a:t>Saber si tiene alguna enfermedad que pueda ser una contraindicación para el puesto que se le ofrecería (hernias)</a:t>
            </a:r>
          </a:p>
          <a:p>
            <a:pPr lvl="1"/>
            <a:r>
              <a:rPr lang="es-MX" sz="1800" dirty="0">
                <a:latin typeface="Arial" panose="020B0604020202020204" pitchFamily="34" charset="0"/>
                <a:cs typeface="Arial" panose="020B0604020202020204" pitchFamily="34" charset="0"/>
              </a:rPr>
              <a:t>Obtener indicios sobre la posibilidad de que el trabajador sea un alcohólico o drogadicto.</a:t>
            </a:r>
          </a:p>
          <a:p>
            <a:pPr lvl="1"/>
            <a:r>
              <a:rPr lang="es-MX" sz="1800" dirty="0">
                <a:latin typeface="Arial" panose="020B0604020202020204" pitchFamily="34" charset="0"/>
                <a:cs typeface="Arial" panose="020B0604020202020204" pitchFamily="34" charset="0"/>
              </a:rPr>
              <a:t>Verificar si el trabajador tiene el uso normal y la agudeza requerida de sus sentidos</a:t>
            </a:r>
          </a:p>
          <a:p>
            <a:pPr lvl="1"/>
            <a:r>
              <a:rPr lang="es-MX" sz="1800" dirty="0">
                <a:latin typeface="Arial" panose="020B0604020202020204" pitchFamily="34" charset="0"/>
                <a:cs typeface="Arial" panose="020B0604020202020204" pitchFamily="34" charset="0"/>
              </a:rPr>
              <a:t>Orientarlo sobre cómo puede curarse de sus enfermedades crónicas y prevenir las que pudieran ocurrirle</a:t>
            </a:r>
          </a:p>
          <a:p>
            <a:pPr marL="324000" lvl="1" indent="0">
              <a:buNone/>
            </a:pPr>
            <a:endParaRPr lang="es-MX" sz="1800" dirty="0"/>
          </a:p>
        </p:txBody>
      </p:sp>
      <p:pic>
        <p:nvPicPr>
          <p:cNvPr id="8194" name="Picture 2" descr="Resultado de imagen para examen medi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2435" y="4924248"/>
            <a:ext cx="3158270" cy="1754595"/>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C633FE4C-B262-4131-A7C9-F3AD1CF70585}" type="slidenum">
              <a:rPr lang="es-MX" smtClean="0"/>
              <a:pPr/>
              <a:t>33</a:t>
            </a:fld>
            <a:endParaRPr lang="es-MX"/>
          </a:p>
        </p:txBody>
      </p:sp>
    </p:spTree>
    <p:extLst>
      <p:ext uri="{BB962C8B-B14F-4D97-AF65-F5344CB8AC3E}">
        <p14:creationId xmlns:p14="http://schemas.microsoft.com/office/powerpoint/2010/main" val="2375668252"/>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54372" y="893132"/>
            <a:ext cx="8676168" cy="1040219"/>
          </a:xfrm>
          <a:solidFill>
            <a:schemeClr val="accent6">
              <a:lumMod val="40000"/>
              <a:lumOff val="60000"/>
            </a:schemeClr>
          </a:solidFill>
          <a:ln>
            <a:solidFill>
              <a:srgbClr val="C00000"/>
            </a:solidFill>
          </a:ln>
        </p:spPr>
        <p:txBody>
          <a:bodyPr>
            <a:normAutofit/>
          </a:bodyPr>
          <a:lstStyle/>
          <a:p>
            <a:r>
              <a:rPr lang="es-MX" sz="3200" b="1" dirty="0">
                <a:solidFill>
                  <a:srgbClr val="C00000"/>
                </a:solidFill>
                <a:latin typeface="Arial" panose="020B0604020202020204" pitchFamily="34" charset="0"/>
                <a:cs typeface="Arial" panose="020B0604020202020204" pitchFamily="34" charset="0"/>
              </a:rPr>
              <a:t>7.- </a:t>
            </a:r>
            <a:r>
              <a:rPr lang="es-MX" sz="3200" b="1" dirty="0" smtClean="0">
                <a:solidFill>
                  <a:srgbClr val="C00000"/>
                </a:solidFill>
                <a:latin typeface="Arial" panose="020B0604020202020204" pitchFamily="34" charset="0"/>
                <a:cs typeface="Arial" panose="020B0604020202020204" pitchFamily="34" charset="0"/>
              </a:rPr>
              <a:t>Entrevista </a:t>
            </a:r>
            <a:r>
              <a:rPr lang="es-MX" sz="3200" b="1" dirty="0">
                <a:solidFill>
                  <a:srgbClr val="C00000"/>
                </a:solidFill>
                <a:latin typeface="Arial" panose="020B0604020202020204" pitchFamily="34" charset="0"/>
                <a:cs typeface="Arial" panose="020B0604020202020204" pitchFamily="34" charset="0"/>
              </a:rPr>
              <a:t>final</a:t>
            </a:r>
          </a:p>
        </p:txBody>
      </p:sp>
      <p:sp>
        <p:nvSpPr>
          <p:cNvPr id="3" name="Marcador de contenido 2"/>
          <p:cNvSpPr>
            <a:spLocks noGrp="1"/>
          </p:cNvSpPr>
          <p:nvPr>
            <p:ph idx="1"/>
          </p:nvPr>
        </p:nvSpPr>
        <p:spPr>
          <a:xfrm>
            <a:off x="1754373" y="2326341"/>
            <a:ext cx="8676168" cy="1490747"/>
          </a:xfrm>
          <a:solidFill>
            <a:schemeClr val="accent2">
              <a:lumMod val="20000"/>
              <a:lumOff val="80000"/>
            </a:schemeClr>
          </a:solidFill>
          <a:ln>
            <a:solidFill>
              <a:srgbClr val="C00000"/>
            </a:solidFill>
          </a:ln>
        </p:spPr>
        <p:txBody>
          <a:bodyPr anchor="t">
            <a:normAutofit/>
          </a:bodyPr>
          <a:lstStyle/>
          <a:p>
            <a:pPr marL="109728" indent="0">
              <a:buNone/>
            </a:pPr>
            <a:r>
              <a:rPr lang="es-MX" sz="2400" dirty="0">
                <a:latin typeface="Arial" panose="020B0604020202020204" pitchFamily="34" charset="0"/>
                <a:cs typeface="Arial" panose="020B0604020202020204" pitchFamily="34" charset="0"/>
              </a:rPr>
              <a:t>Es necesario que el jefe inmediato realice también una entrevista con el candidato, con la finalidad de conocerlo y aprobar la selección.</a:t>
            </a:r>
          </a:p>
        </p:txBody>
      </p:sp>
      <p:pic>
        <p:nvPicPr>
          <p:cNvPr id="1026" name="Picture 2" descr="https://65.media.tumblr.com/df3a3ffa2e9b55e61186931e75834d43/tumblr_o8y0y3XomO1vwuy9qo1_1280.jpg"/>
          <p:cNvPicPr>
            <a:picLocks noChangeAspect="1" noChangeArrowheads="1"/>
          </p:cNvPicPr>
          <p:nvPr/>
        </p:nvPicPr>
        <p:blipFill rotWithShape="1">
          <a:blip r:embed="rId2">
            <a:extLst>
              <a:ext uri="{28A0092B-C50C-407E-A947-70E740481C1C}">
                <a14:useLocalDpi xmlns:a14="http://schemas.microsoft.com/office/drawing/2010/main" val="0"/>
              </a:ext>
            </a:extLst>
          </a:blip>
          <a:srcRect t="14631" b="6910"/>
          <a:stretch/>
        </p:blipFill>
        <p:spPr bwMode="auto">
          <a:xfrm>
            <a:off x="5305647" y="3429000"/>
            <a:ext cx="4530442" cy="2709817"/>
          </a:xfrm>
          <a:prstGeom prst="rect">
            <a:avLst/>
          </a:prstGeom>
          <a:noFill/>
          <a:ln>
            <a:solidFill>
              <a:srgbClr val="C00000"/>
            </a:solidFill>
          </a:ln>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C633FE4C-B262-4131-A7C9-F3AD1CF70585}" type="slidenum">
              <a:rPr lang="es-MX" smtClean="0"/>
              <a:pPr/>
              <a:t>34</a:t>
            </a:fld>
            <a:endParaRPr lang="es-MX"/>
          </a:p>
        </p:txBody>
      </p:sp>
    </p:spTree>
    <p:extLst>
      <p:ext uri="{BB962C8B-B14F-4D97-AF65-F5344CB8AC3E}">
        <p14:creationId xmlns:p14="http://schemas.microsoft.com/office/powerpoint/2010/main" val="1969628640"/>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73889" y="1079413"/>
            <a:ext cx="10015870" cy="3778424"/>
          </a:xfrm>
          <a:solidFill>
            <a:schemeClr val="accent6">
              <a:lumMod val="20000"/>
              <a:lumOff val="80000"/>
            </a:schemeClr>
          </a:solidFill>
        </p:spPr>
        <p:txBody>
          <a:bodyPr anchor="t">
            <a:normAutofit/>
          </a:bodyPr>
          <a:lstStyle/>
          <a:p>
            <a:pPr algn="just">
              <a:buClr>
                <a:schemeClr val="accent2"/>
              </a:buClr>
            </a:pPr>
            <a:r>
              <a:rPr lang="es-MX" sz="2400" dirty="0">
                <a:latin typeface="Arial" panose="020B0604020202020204" pitchFamily="34" charset="0"/>
                <a:cs typeface="Arial" panose="020B0604020202020204" pitchFamily="34" charset="0"/>
              </a:rPr>
              <a:t>Posteriormente, se evalúan los resultados de la entrevista y de las pruebas que se aplicaron en todo el proceso y se elige aquella persona cuya puntuación sea mayor en comparación de los demás. El encargado del proceso de la selección notifica al seleccionado que ha sido elegido para ocupar el puesto</a:t>
            </a:r>
            <a:r>
              <a:rPr lang="es-MX" sz="2400" dirty="0" smtClean="0">
                <a:latin typeface="Arial" panose="020B0604020202020204" pitchFamily="34" charset="0"/>
                <a:cs typeface="Arial" panose="020B0604020202020204" pitchFamily="34" charset="0"/>
              </a:rPr>
              <a:t>.</a:t>
            </a:r>
          </a:p>
          <a:p>
            <a:pPr algn="just">
              <a:buClr>
                <a:schemeClr val="accent2"/>
              </a:buClr>
            </a:pPr>
            <a:endParaRPr lang="es-MX" sz="2400" dirty="0">
              <a:latin typeface="Arial" panose="020B0604020202020204" pitchFamily="34" charset="0"/>
              <a:cs typeface="Arial" panose="020B0604020202020204" pitchFamily="34" charset="0"/>
            </a:endParaRPr>
          </a:p>
          <a:p>
            <a:pPr algn="just">
              <a:buClr>
                <a:schemeClr val="accent2"/>
              </a:buClr>
            </a:pPr>
            <a:r>
              <a:rPr lang="es-MX" sz="2400" dirty="0">
                <a:latin typeface="Arial" panose="020B0604020202020204" pitchFamily="34" charset="0"/>
                <a:cs typeface="Arial" panose="020B0604020202020204" pitchFamily="34" charset="0"/>
              </a:rPr>
              <a:t> Es muy importante también que los que no fueron seleccionados se les dé a conocer la decisión, con el fin de que guarden una buena impresión hacia la empresa.</a:t>
            </a:r>
            <a:endParaRPr lang="es-MX" sz="2400" dirty="0">
              <a:effectLst/>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C633FE4C-B262-4131-A7C9-F3AD1CF70585}" type="slidenum">
              <a:rPr lang="es-MX" smtClean="0"/>
              <a:pPr/>
              <a:t>35</a:t>
            </a:fld>
            <a:endParaRPr lang="es-MX"/>
          </a:p>
        </p:txBody>
      </p:sp>
      <p:pic>
        <p:nvPicPr>
          <p:cNvPr id="5" name="Imagen 4"/>
          <p:cNvPicPr>
            <a:picLocks noChangeAspect="1"/>
          </p:cNvPicPr>
          <p:nvPr/>
        </p:nvPicPr>
        <p:blipFill>
          <a:blip r:embed="rId2"/>
          <a:stretch>
            <a:fillRect/>
          </a:stretch>
        </p:blipFill>
        <p:spPr>
          <a:xfrm>
            <a:off x="6096000" y="4171348"/>
            <a:ext cx="4389331" cy="2468999"/>
          </a:xfrm>
          <a:prstGeom prst="rect">
            <a:avLst/>
          </a:prstGeom>
        </p:spPr>
      </p:pic>
    </p:spTree>
    <p:extLst>
      <p:ext uri="{BB962C8B-B14F-4D97-AF65-F5344CB8AC3E}">
        <p14:creationId xmlns:p14="http://schemas.microsoft.com/office/powerpoint/2010/main" val="912204409"/>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84497" y="807524"/>
            <a:ext cx="8623006" cy="950023"/>
          </a:xfrm>
          <a:solidFill>
            <a:schemeClr val="accent3">
              <a:lumMod val="20000"/>
              <a:lumOff val="80000"/>
            </a:schemeClr>
          </a:solidFill>
          <a:ln>
            <a:solidFill>
              <a:schemeClr val="accent3">
                <a:lumMod val="50000"/>
              </a:schemeClr>
            </a:solidFill>
          </a:ln>
        </p:spPr>
        <p:txBody>
          <a:bodyPr anchor="ctr">
            <a:normAutofit/>
          </a:bodyPr>
          <a:lstStyle/>
          <a:p>
            <a:r>
              <a:rPr lang="es-MX" sz="3200" b="1" dirty="0">
                <a:solidFill>
                  <a:schemeClr val="accent3">
                    <a:lumMod val="50000"/>
                  </a:schemeClr>
                </a:solidFill>
                <a:latin typeface="Arial" panose="020B0604020202020204" pitchFamily="34" charset="0"/>
                <a:cs typeface="Arial" panose="020B0604020202020204" pitchFamily="34" charset="0"/>
              </a:rPr>
              <a:t>8.- </a:t>
            </a:r>
            <a:r>
              <a:rPr lang="es-MX" sz="3200" b="1" dirty="0" smtClean="0">
                <a:solidFill>
                  <a:schemeClr val="accent3">
                    <a:lumMod val="50000"/>
                  </a:schemeClr>
                </a:solidFill>
                <a:latin typeface="Arial" panose="020B0604020202020204" pitchFamily="34" charset="0"/>
                <a:cs typeface="Arial" panose="020B0604020202020204" pitchFamily="34" charset="0"/>
              </a:rPr>
              <a:t>Contratación</a:t>
            </a:r>
            <a:endParaRPr lang="es-MX" sz="3200" b="1" dirty="0">
              <a:solidFill>
                <a:schemeClr val="accent3">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073888" y="1876308"/>
            <a:ext cx="10026503" cy="4353850"/>
          </a:xfrm>
          <a:solidFill>
            <a:schemeClr val="accent3">
              <a:lumMod val="40000"/>
              <a:lumOff val="60000"/>
            </a:schemeClr>
          </a:solidFill>
        </p:spPr>
        <p:txBody>
          <a:bodyPr anchor="t">
            <a:normAutofit/>
          </a:bodyPr>
          <a:lstStyle/>
          <a:p>
            <a:pPr marL="109728" indent="0" algn="just">
              <a:buNone/>
            </a:pPr>
            <a:r>
              <a:rPr lang="es-MX" sz="2400" dirty="0">
                <a:latin typeface="Arial" panose="020B0604020202020204" pitchFamily="34" charset="0"/>
                <a:cs typeface="Arial" panose="020B0604020202020204" pitchFamily="34" charset="0"/>
              </a:rPr>
              <a:t>Una vez que se ha decidido la aceptación de un candidato, es necesario completar sus datos, para integrar su expediente de trabajo; entre estos se encuentran: fotografías, llenado de las formas, filiación </a:t>
            </a:r>
            <a:r>
              <a:rPr lang="es-MX" sz="2400" dirty="0" err="1">
                <a:latin typeface="Arial" panose="020B0604020202020204" pitchFamily="34" charset="0"/>
                <a:cs typeface="Arial" panose="020B0604020202020204" pitchFamily="34" charset="0"/>
              </a:rPr>
              <a:t>dactilográfica</a:t>
            </a:r>
            <a:r>
              <a:rPr lang="es-MX" sz="2400" dirty="0">
                <a:latin typeface="Arial" panose="020B0604020202020204" pitchFamily="34" charset="0"/>
                <a:cs typeface="Arial" panose="020B0604020202020204" pitchFamily="34" charset="0"/>
              </a:rPr>
              <a:t>, etc.</a:t>
            </a:r>
          </a:p>
          <a:p>
            <a:pPr marL="109728" indent="0" algn="just">
              <a:buNone/>
            </a:pPr>
            <a:endParaRPr lang="es-MX" sz="2400" dirty="0" smtClean="0">
              <a:latin typeface="Arial" panose="020B0604020202020204" pitchFamily="34" charset="0"/>
              <a:cs typeface="Arial" panose="020B0604020202020204" pitchFamily="34" charset="0"/>
            </a:endParaRPr>
          </a:p>
          <a:p>
            <a:pPr marL="109728" indent="0" algn="just">
              <a:buNone/>
            </a:pPr>
            <a:r>
              <a:rPr lang="es-MX" sz="2400" dirty="0" smtClean="0">
                <a:latin typeface="Arial" panose="020B0604020202020204" pitchFamily="34" charset="0"/>
                <a:cs typeface="Arial" panose="020B0604020202020204" pitchFamily="34" charset="0"/>
              </a:rPr>
              <a:t>Sin </a:t>
            </a:r>
            <a:r>
              <a:rPr lang="es-MX" sz="2400" dirty="0">
                <a:latin typeface="Arial" panose="020B0604020202020204" pitchFamily="34" charset="0"/>
                <a:cs typeface="Arial" panose="020B0604020202020204" pitchFamily="34" charset="0"/>
              </a:rPr>
              <a:t>embargo,  como se trata de predecir si el candidato será efectivo,  se establece un procedimiento para no perder de vista al candidato seleccionado, a fin de verificar si las predicciones están siendo </a:t>
            </a:r>
            <a:r>
              <a:rPr lang="es-MX" sz="2400" dirty="0" smtClean="0">
                <a:latin typeface="Arial" panose="020B0604020202020204" pitchFamily="34" charset="0"/>
                <a:cs typeface="Arial" panose="020B0604020202020204" pitchFamily="34" charset="0"/>
              </a:rPr>
              <a:t>correctas.</a:t>
            </a:r>
            <a:endParaRPr lang="es-MX" sz="2400"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C633FE4C-B262-4131-A7C9-F3AD1CF70585}" type="slidenum">
              <a:rPr lang="es-MX" smtClean="0"/>
              <a:pPr/>
              <a:t>36</a:t>
            </a:fld>
            <a:endParaRPr lang="es-MX"/>
          </a:p>
        </p:txBody>
      </p:sp>
      <p:pic>
        <p:nvPicPr>
          <p:cNvPr id="5" name="Imagen 4"/>
          <p:cNvPicPr>
            <a:picLocks noChangeAspect="1"/>
          </p:cNvPicPr>
          <p:nvPr/>
        </p:nvPicPr>
        <p:blipFill>
          <a:blip r:embed="rId2"/>
          <a:stretch>
            <a:fillRect/>
          </a:stretch>
        </p:blipFill>
        <p:spPr>
          <a:xfrm>
            <a:off x="4787910" y="5146626"/>
            <a:ext cx="2598457" cy="1586683"/>
          </a:xfrm>
          <a:prstGeom prst="rect">
            <a:avLst/>
          </a:prstGeom>
        </p:spPr>
      </p:pic>
    </p:spTree>
    <p:extLst>
      <p:ext uri="{BB962C8B-B14F-4D97-AF65-F5344CB8AC3E}">
        <p14:creationId xmlns:p14="http://schemas.microsoft.com/office/powerpoint/2010/main" val="2212759378"/>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65005" y="770857"/>
            <a:ext cx="8676168" cy="630431"/>
          </a:xfrm>
          <a:ln>
            <a:solidFill>
              <a:schemeClr val="tx2"/>
            </a:solidFill>
          </a:ln>
        </p:spPr>
        <p:txBody>
          <a:bodyPr anchor="ctr">
            <a:normAutofit fontScale="90000"/>
          </a:bodyPr>
          <a:lstStyle/>
          <a:p>
            <a:r>
              <a:rPr lang="es-MX" b="1" dirty="0">
                <a:latin typeface="Arial" panose="020B0604020202020204" pitchFamily="34" charset="0"/>
                <a:cs typeface="Arial" panose="020B0604020202020204" pitchFamily="34" charset="0"/>
              </a:rPr>
              <a:t>C</a:t>
            </a:r>
            <a:r>
              <a:rPr lang="es-MX" b="1" dirty="0" smtClean="0">
                <a:latin typeface="Arial" panose="020B0604020202020204" pitchFamily="34" charset="0"/>
                <a:cs typeface="Arial" panose="020B0604020202020204" pitchFamily="34" charset="0"/>
              </a:rPr>
              <a:t>onclusiones</a:t>
            </a:r>
            <a:endParaRPr lang="es-MX" b="1"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140031" y="1662544"/>
            <a:ext cx="9975273" cy="4724446"/>
          </a:xfrm>
          <a:solidFill>
            <a:schemeClr val="accent6">
              <a:lumMod val="20000"/>
              <a:lumOff val="80000"/>
            </a:schemeClr>
          </a:solidFill>
        </p:spPr>
        <p:txBody>
          <a:bodyPr anchor="t">
            <a:normAutofit fontScale="85000" lnSpcReduction="20000"/>
          </a:bodyPr>
          <a:lstStyle/>
          <a:p>
            <a:pPr marL="82550" indent="0" algn="just">
              <a:buNone/>
            </a:pPr>
            <a:r>
              <a:rPr lang="es-MX" sz="2200" dirty="0">
                <a:latin typeface="Arial" panose="020B0604020202020204" pitchFamily="34" charset="0"/>
                <a:cs typeface="Arial" panose="020B0604020202020204" pitchFamily="34" charset="0"/>
              </a:rPr>
              <a:t>La selección de personal es un paso muy importante dentro de cualquier organización para poder evolucionar y llegar a cumplir los distintos objetivos que se proponen desde un principio; por lo cual, el poder seleccionar el personal que se cree que será el que mejor se adecúe a puesto ofertado es una ventaja que se tiene como organización</a:t>
            </a:r>
            <a:r>
              <a:rPr lang="es-MX" sz="2200" dirty="0" smtClean="0">
                <a:latin typeface="Arial" panose="020B0604020202020204" pitchFamily="34" charset="0"/>
                <a:cs typeface="Arial" panose="020B0604020202020204" pitchFamily="34" charset="0"/>
              </a:rPr>
              <a:t>.</a:t>
            </a:r>
          </a:p>
          <a:p>
            <a:pPr marL="82550" indent="0" algn="just">
              <a:buNone/>
            </a:pPr>
            <a:endParaRPr lang="es-MX" sz="2200" dirty="0">
              <a:latin typeface="Arial" panose="020B0604020202020204" pitchFamily="34" charset="0"/>
              <a:cs typeface="Arial" panose="020B0604020202020204" pitchFamily="34" charset="0"/>
            </a:endParaRPr>
          </a:p>
          <a:p>
            <a:pPr marL="82550" indent="0" algn="just">
              <a:buNone/>
            </a:pPr>
            <a:r>
              <a:rPr lang="es-MX" sz="2200" dirty="0">
                <a:latin typeface="Arial" panose="020B0604020202020204" pitchFamily="34" charset="0"/>
                <a:cs typeface="Arial" panose="020B0604020202020204" pitchFamily="34" charset="0"/>
              </a:rPr>
              <a:t>La selección de personal se convirtió en un proceso largo y tardado, con el fin de volver más objetiva esta selección;  es por eso que hoy en día se utilizan una serie de técnicas </a:t>
            </a:r>
            <a:r>
              <a:rPr lang="es-MX" sz="2200" dirty="0" smtClean="0">
                <a:latin typeface="Arial" panose="020B0604020202020204" pitchFamily="34" charset="0"/>
                <a:cs typeface="Arial" panose="020B0604020202020204" pitchFamily="34" charset="0"/>
              </a:rPr>
              <a:t>para</a:t>
            </a:r>
            <a:r>
              <a:rPr lang="es-MX" sz="2200" dirty="0" smtClean="0">
                <a:solidFill>
                  <a:prstClr val="black"/>
                </a:solidFill>
                <a:latin typeface="Arial" panose="020B0604020202020204" pitchFamily="34" charset="0"/>
                <a:cs typeface="Arial" panose="020B0604020202020204" pitchFamily="34" charset="0"/>
              </a:rPr>
              <a:t> </a:t>
            </a:r>
            <a:r>
              <a:rPr lang="es-MX" sz="2200" dirty="0">
                <a:solidFill>
                  <a:prstClr val="black"/>
                </a:solidFill>
                <a:latin typeface="Arial" panose="020B0604020202020204" pitchFamily="34" charset="0"/>
                <a:cs typeface="Arial" panose="020B0604020202020204" pitchFamily="34" charset="0"/>
              </a:rPr>
              <a:t>descartar a los candidatos que no reúnen los requisitos del puesto a cubrir y, por otra, para confirmar la información que se obtiene en la entrevista personal</a:t>
            </a:r>
            <a:r>
              <a:rPr lang="es-MX" sz="2200" dirty="0" smtClean="0">
                <a:solidFill>
                  <a:prstClr val="black"/>
                </a:solidFill>
                <a:latin typeface="Arial" panose="020B0604020202020204" pitchFamily="34" charset="0"/>
                <a:cs typeface="Arial" panose="020B0604020202020204" pitchFamily="34" charset="0"/>
              </a:rPr>
              <a:t>.</a:t>
            </a:r>
          </a:p>
          <a:p>
            <a:pPr marL="82550" indent="0" algn="just">
              <a:buNone/>
            </a:pPr>
            <a:endParaRPr lang="es-MX" sz="2200" dirty="0" smtClean="0">
              <a:solidFill>
                <a:prstClr val="black"/>
              </a:solidFill>
              <a:latin typeface="Arial" panose="020B0604020202020204" pitchFamily="34" charset="0"/>
              <a:cs typeface="Arial" panose="020B0604020202020204" pitchFamily="34" charset="0"/>
            </a:endParaRPr>
          </a:p>
          <a:p>
            <a:pPr marL="82550" lvl="0" indent="0" algn="just">
              <a:spcBef>
                <a:spcPts val="0"/>
              </a:spcBef>
              <a:buClrTx/>
              <a:buNone/>
            </a:pPr>
            <a:r>
              <a:rPr lang="es-MX" sz="2200" dirty="0">
                <a:solidFill>
                  <a:prstClr val="black"/>
                </a:solidFill>
                <a:latin typeface="Arial" panose="020B0604020202020204" pitchFamily="34" charset="0"/>
                <a:cs typeface="Arial" panose="020B0604020202020204" pitchFamily="34" charset="0"/>
              </a:rPr>
              <a:t>La finalidad de las pruebas de selección y test psicotécnicos es evaluar el potencial del candidato y averiguar en qué medida la persona candidata se adecua al puesto de trabajo vacante y a un ambiente de trabajo determinado</a:t>
            </a:r>
            <a:r>
              <a:rPr lang="es-MX" sz="2200" dirty="0" smtClean="0">
                <a:solidFill>
                  <a:prstClr val="black"/>
                </a:solidFill>
                <a:latin typeface="Arial" panose="020B0604020202020204" pitchFamily="34" charset="0"/>
                <a:cs typeface="Arial" panose="020B0604020202020204" pitchFamily="34" charset="0"/>
              </a:rPr>
              <a:t>.</a:t>
            </a:r>
          </a:p>
          <a:p>
            <a:pPr marL="82550" lvl="0" indent="0" algn="just">
              <a:spcBef>
                <a:spcPts val="0"/>
              </a:spcBef>
              <a:buClrTx/>
              <a:buNone/>
            </a:pPr>
            <a:endParaRPr lang="es-MX" sz="2200" dirty="0">
              <a:solidFill>
                <a:prstClr val="black"/>
              </a:solidFill>
              <a:latin typeface="Arial" panose="020B0604020202020204" pitchFamily="34" charset="0"/>
              <a:cs typeface="Arial" panose="020B0604020202020204" pitchFamily="34" charset="0"/>
            </a:endParaRPr>
          </a:p>
          <a:p>
            <a:pPr marL="82550" lvl="0" indent="0" algn="just">
              <a:spcBef>
                <a:spcPts val="0"/>
              </a:spcBef>
              <a:buClrTx/>
              <a:buNone/>
            </a:pPr>
            <a:r>
              <a:rPr lang="es-MX" sz="2200" dirty="0">
                <a:solidFill>
                  <a:prstClr val="black"/>
                </a:solidFill>
                <a:latin typeface="Arial" panose="020B0604020202020204" pitchFamily="34" charset="0"/>
                <a:cs typeface="Arial" panose="020B0604020202020204" pitchFamily="34" charset="0"/>
              </a:rPr>
              <a:t>Estas pruebas no siempre te las van a exigir, pero por si acaso es aconsejable prepararse para ellas. Dependiendo del perfil del puesto a ocupar, varían en su complejidad y extensión.</a:t>
            </a:r>
          </a:p>
          <a:p>
            <a:pPr marL="109728" indent="0" algn="just">
              <a:buNone/>
            </a:pPr>
            <a:r>
              <a:rPr lang="es-MX" sz="2200" dirty="0" smtClean="0">
                <a:solidFill>
                  <a:prstClr val="black"/>
                </a:solidFill>
                <a:latin typeface="Arial" panose="020B0604020202020204" pitchFamily="34" charset="0"/>
                <a:cs typeface="Arial" panose="020B0604020202020204" pitchFamily="34" charset="0"/>
              </a:rPr>
              <a:t> </a:t>
            </a:r>
            <a:endParaRPr lang="es-MX" sz="2200"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C633FE4C-B262-4131-A7C9-F3AD1CF70585}" type="slidenum">
              <a:rPr lang="es-MX" smtClean="0"/>
              <a:pPr/>
              <a:t>37</a:t>
            </a:fld>
            <a:endParaRPr lang="es-MX"/>
          </a:p>
        </p:txBody>
      </p:sp>
    </p:spTree>
    <p:extLst>
      <p:ext uri="{BB962C8B-B14F-4D97-AF65-F5344CB8AC3E}">
        <p14:creationId xmlns:p14="http://schemas.microsoft.com/office/powerpoint/2010/main" val="2150306343"/>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65005" y="770853"/>
            <a:ext cx="8665536" cy="1066800"/>
          </a:xfrm>
          <a:solidFill>
            <a:schemeClr val="accent2"/>
          </a:solidFill>
        </p:spPr>
        <p:txBody>
          <a:bodyPr anchor="ctr"/>
          <a:lstStyle/>
          <a:p>
            <a:r>
              <a:rPr lang="es-MX" dirty="0" smtClean="0">
                <a:solidFill>
                  <a:schemeClr val="bg1"/>
                </a:solidFill>
                <a:latin typeface="Arial" panose="020B0604020202020204" pitchFamily="34" charset="0"/>
                <a:cs typeface="Arial" panose="020B0604020202020204" pitchFamily="34" charset="0"/>
              </a:rPr>
              <a:t>R</a:t>
            </a:r>
            <a:r>
              <a:rPr lang="es-MX" dirty="0" smtClean="0">
                <a:solidFill>
                  <a:schemeClr val="bg1"/>
                </a:solidFill>
                <a:latin typeface="Arial" panose="020B0604020202020204" pitchFamily="34" charset="0"/>
                <a:cs typeface="Arial" panose="020B0604020202020204" pitchFamily="34" charset="0"/>
              </a:rPr>
              <a:t>eferencias</a:t>
            </a:r>
            <a:endParaRPr lang="es-MX" dirty="0">
              <a:solidFill>
                <a:schemeClr val="bg1"/>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031358" y="2041448"/>
            <a:ext cx="10069033" cy="3943716"/>
          </a:xfrm>
        </p:spPr>
        <p:txBody>
          <a:bodyPr>
            <a:normAutofit/>
          </a:bodyPr>
          <a:lstStyle/>
          <a:p>
            <a:pPr algn="just">
              <a:buClr>
                <a:schemeClr val="accent2">
                  <a:lumMod val="50000"/>
                </a:schemeClr>
              </a:buClr>
            </a:pPr>
            <a:r>
              <a:rPr lang="es-MX" sz="2000" dirty="0">
                <a:latin typeface="Arial" panose="020B0604020202020204" pitchFamily="34" charset="0"/>
                <a:cs typeface="Arial" panose="020B0604020202020204" pitchFamily="34" charset="0"/>
              </a:rPr>
              <a:t>BBVA. (2013). </a:t>
            </a:r>
            <a:r>
              <a:rPr lang="es-MX" sz="2000" i="1" dirty="0">
                <a:latin typeface="Arial" panose="020B0604020202020204" pitchFamily="34" charset="0"/>
                <a:cs typeface="Arial" panose="020B0604020202020204" pitchFamily="34" charset="0"/>
              </a:rPr>
              <a:t>Las cuatro fases de un proceso de selección de personal.</a:t>
            </a:r>
            <a:r>
              <a:rPr lang="es-MX" sz="2000" dirty="0">
                <a:latin typeface="Arial" panose="020B0604020202020204" pitchFamily="34" charset="0"/>
                <a:cs typeface="Arial" panose="020B0604020202020204" pitchFamily="34" charset="0"/>
              </a:rPr>
              <a:t> Septiembre de 2016, de BBVA Sitio web: </a:t>
            </a:r>
            <a:r>
              <a:rPr lang="es-MX" sz="2000" dirty="0">
                <a:latin typeface="Arial" panose="020B0604020202020204" pitchFamily="34" charset="0"/>
                <a:cs typeface="Arial" panose="020B0604020202020204" pitchFamily="34" charset="0"/>
                <a:hlinkClick r:id="rId2"/>
              </a:rPr>
              <a:t>http://www.bbvacontuempresa.es/a/las-cuatro-fases-proceso-seleccion-personal</a:t>
            </a:r>
            <a:endParaRPr lang="es-MX" sz="2000" dirty="0">
              <a:latin typeface="Arial" panose="020B0604020202020204" pitchFamily="34" charset="0"/>
              <a:cs typeface="Arial" panose="020B0604020202020204" pitchFamily="34" charset="0"/>
            </a:endParaRPr>
          </a:p>
          <a:p>
            <a:pPr algn="just">
              <a:buClr>
                <a:schemeClr val="accent2">
                  <a:lumMod val="50000"/>
                </a:schemeClr>
              </a:buClr>
            </a:pPr>
            <a:r>
              <a:rPr lang="es-MX" sz="2000" dirty="0" err="1">
                <a:solidFill>
                  <a:srgbClr val="000000"/>
                </a:solidFill>
                <a:latin typeface="Arial" panose="020B0604020202020204" pitchFamily="34" charset="0"/>
              </a:rPr>
              <a:t>Dessler</a:t>
            </a:r>
            <a:r>
              <a:rPr lang="es-MX" sz="2000" dirty="0">
                <a:solidFill>
                  <a:srgbClr val="000000"/>
                </a:solidFill>
                <a:latin typeface="Arial" panose="020B0604020202020204" pitchFamily="34" charset="0"/>
              </a:rPr>
              <a:t>, G. (2009). </a:t>
            </a:r>
            <a:r>
              <a:rPr lang="es-MX" sz="2000" i="1" dirty="0">
                <a:solidFill>
                  <a:srgbClr val="000000"/>
                </a:solidFill>
                <a:latin typeface="Arial" panose="020B0604020202020204" pitchFamily="34" charset="0"/>
              </a:rPr>
              <a:t>Administración de Recursos Humanos</a:t>
            </a:r>
            <a:r>
              <a:rPr lang="es-MX" sz="2000" dirty="0">
                <a:solidFill>
                  <a:srgbClr val="000000"/>
                </a:solidFill>
                <a:latin typeface="Arial" panose="020B0604020202020204" pitchFamily="34" charset="0"/>
              </a:rPr>
              <a:t>. (11 ed.). México: Ed. Pearson. </a:t>
            </a:r>
            <a:r>
              <a:rPr lang="es-MX" sz="2000" dirty="0" smtClean="0">
                <a:latin typeface="Arial" panose="020B0604020202020204" pitchFamily="34" charset="0"/>
                <a:cs typeface="Arial" panose="020B0604020202020204" pitchFamily="34" charset="0"/>
              </a:rPr>
              <a:t>UAG</a:t>
            </a:r>
            <a:r>
              <a:rPr lang="es-MX" sz="2000" dirty="0">
                <a:latin typeface="Arial" panose="020B0604020202020204" pitchFamily="34" charset="0"/>
                <a:cs typeface="Arial" panose="020B0604020202020204" pitchFamily="34" charset="0"/>
              </a:rPr>
              <a:t>. (s.f.). </a:t>
            </a:r>
            <a:r>
              <a:rPr lang="es-MX" sz="2000" i="1" dirty="0">
                <a:latin typeface="Arial" panose="020B0604020202020204" pitchFamily="34" charset="0"/>
                <a:cs typeface="Arial" panose="020B0604020202020204" pitchFamily="34" charset="0"/>
              </a:rPr>
              <a:t>Selección De Personal</a:t>
            </a:r>
            <a:r>
              <a:rPr lang="es-MX" sz="2000" dirty="0">
                <a:latin typeface="Arial" panose="020B0604020202020204" pitchFamily="34" charset="0"/>
                <a:cs typeface="Arial" panose="020B0604020202020204" pitchFamily="34" charset="0"/>
              </a:rPr>
              <a:t>. septiembre de 2016, de UAG Sitio web: </a:t>
            </a:r>
            <a:r>
              <a:rPr lang="es-MX" sz="2000" dirty="0">
                <a:latin typeface="Arial" panose="020B0604020202020204" pitchFamily="34" charset="0"/>
                <a:cs typeface="Arial" panose="020B0604020202020204" pitchFamily="34" charset="0"/>
                <a:hlinkClick r:id="rId3"/>
              </a:rPr>
              <a:t>http://genesis.uag.mx/edmedia/material/RH/selpersonal.pdf</a:t>
            </a:r>
            <a:endParaRPr lang="es-MX" sz="2000" dirty="0">
              <a:latin typeface="Arial" panose="020B0604020202020204" pitchFamily="34" charset="0"/>
              <a:cs typeface="Arial" panose="020B0604020202020204" pitchFamily="34" charset="0"/>
            </a:endParaRPr>
          </a:p>
          <a:p>
            <a:pPr algn="just">
              <a:buClr>
                <a:schemeClr val="accent2">
                  <a:lumMod val="50000"/>
                </a:schemeClr>
              </a:buClr>
            </a:pPr>
            <a:r>
              <a:rPr lang="es-MX" sz="2000" dirty="0" smtClean="0">
                <a:latin typeface="Arial" panose="020B0604020202020204" pitchFamily="34" charset="0"/>
                <a:cs typeface="Arial" panose="020B0604020202020204" pitchFamily="34" charset="0"/>
              </a:rPr>
              <a:t>Don </a:t>
            </a:r>
            <a:r>
              <a:rPr lang="es-MX" sz="2000" dirty="0">
                <a:latin typeface="Arial" panose="020B0604020202020204" pitchFamily="34" charset="0"/>
                <a:cs typeface="Arial" panose="020B0604020202020204" pitchFamily="34" charset="0"/>
              </a:rPr>
              <a:t>Empleo. (2015). </a:t>
            </a:r>
            <a:r>
              <a:rPr lang="es-MX" sz="2000" i="1" dirty="0">
                <a:latin typeface="Arial" panose="020B0604020202020204" pitchFamily="34" charset="0"/>
                <a:cs typeface="Arial" panose="020B0604020202020204" pitchFamily="34" charset="0"/>
              </a:rPr>
              <a:t>Prueba de selección</a:t>
            </a:r>
            <a:r>
              <a:rPr lang="es-MX" sz="2000" dirty="0">
                <a:latin typeface="Arial" panose="020B0604020202020204" pitchFamily="34" charset="0"/>
                <a:cs typeface="Arial" panose="020B0604020202020204" pitchFamily="34" charset="0"/>
              </a:rPr>
              <a:t>. septiembre 2016, de Don Empleo Sitio web: </a:t>
            </a:r>
            <a:r>
              <a:rPr lang="es-MX" sz="2000" dirty="0">
                <a:latin typeface="Arial" panose="020B0604020202020204" pitchFamily="34" charset="0"/>
                <a:cs typeface="Arial" panose="020B0604020202020204" pitchFamily="34" charset="0"/>
                <a:hlinkClick r:id="rId4"/>
              </a:rPr>
              <a:t>http://</a:t>
            </a:r>
            <a:r>
              <a:rPr lang="es-MX" sz="2000" dirty="0" smtClean="0">
                <a:latin typeface="Arial" panose="020B0604020202020204" pitchFamily="34" charset="0"/>
                <a:cs typeface="Arial" panose="020B0604020202020204" pitchFamily="34" charset="0"/>
                <a:hlinkClick r:id="rId4"/>
              </a:rPr>
              <a:t>recursos.donempleo.com/pruebas-seleccion-test-psicotecnicos.html#Pruebasseleccion</a:t>
            </a:r>
            <a:endParaRPr lang="es-MX" sz="2000" dirty="0" smtClean="0">
              <a:latin typeface="Arial" panose="020B0604020202020204" pitchFamily="34" charset="0"/>
              <a:cs typeface="Arial" panose="020B0604020202020204" pitchFamily="34" charset="0"/>
            </a:endParaRPr>
          </a:p>
          <a:p>
            <a:pPr algn="just">
              <a:buClr>
                <a:schemeClr val="accent2">
                  <a:lumMod val="50000"/>
                </a:schemeClr>
              </a:buClr>
            </a:pPr>
            <a:r>
              <a:rPr lang="es-MX" sz="2000" dirty="0">
                <a:latin typeface="Arial" panose="020B0604020202020204" pitchFamily="34" charset="0"/>
                <a:cs typeface="Arial" panose="020B0604020202020204" pitchFamily="34" charset="0"/>
              </a:rPr>
              <a:t>Jimena González. (2012). </a:t>
            </a:r>
            <a:r>
              <a:rPr lang="es-MX" sz="2000" i="1" dirty="0">
                <a:latin typeface="Arial" panose="020B0604020202020204" pitchFamily="34" charset="0"/>
                <a:cs typeface="Arial" panose="020B0604020202020204" pitchFamily="34" charset="0"/>
              </a:rPr>
              <a:t>Selección de personal</a:t>
            </a:r>
            <a:r>
              <a:rPr lang="es-MX" sz="2000" dirty="0">
                <a:latin typeface="Arial" panose="020B0604020202020204" pitchFamily="34" charset="0"/>
                <a:cs typeface="Arial" panose="020B0604020202020204" pitchFamily="34" charset="0"/>
              </a:rPr>
              <a:t>. septiembre de 2016, de </a:t>
            </a:r>
            <a:r>
              <a:rPr lang="es-MX" sz="2000" dirty="0" err="1">
                <a:latin typeface="Arial" panose="020B0604020202020204" pitchFamily="34" charset="0"/>
                <a:cs typeface="Arial" panose="020B0604020202020204" pitchFamily="34" charset="0"/>
              </a:rPr>
              <a:t>Gestiopolis</a:t>
            </a:r>
            <a:r>
              <a:rPr lang="es-MX" sz="2000" dirty="0">
                <a:latin typeface="Arial" panose="020B0604020202020204" pitchFamily="34" charset="0"/>
                <a:cs typeface="Arial" panose="020B0604020202020204" pitchFamily="34" charset="0"/>
              </a:rPr>
              <a:t> Sitio web: </a:t>
            </a:r>
            <a:r>
              <a:rPr lang="es-MX" sz="2000" dirty="0">
                <a:latin typeface="Arial" panose="020B0604020202020204" pitchFamily="34" charset="0"/>
                <a:cs typeface="Arial" panose="020B0604020202020204" pitchFamily="34" charset="0"/>
                <a:hlinkClick r:id="rId5"/>
              </a:rPr>
              <a:t>http://www.gestiopolis.com/seleccion-de-personal-en-8-pasos/</a:t>
            </a:r>
            <a:endParaRPr lang="es-MX" sz="2000" dirty="0">
              <a:latin typeface="Arial" panose="020B0604020202020204" pitchFamily="34" charset="0"/>
              <a:cs typeface="Arial" panose="020B0604020202020204" pitchFamily="34" charset="0"/>
            </a:endParaRPr>
          </a:p>
          <a:p>
            <a:pPr algn="just">
              <a:buClr>
                <a:schemeClr val="accent2">
                  <a:lumMod val="50000"/>
                </a:schemeClr>
              </a:buClr>
            </a:pPr>
            <a:endParaRPr lang="es-MX" sz="2000" dirty="0">
              <a:latin typeface="Arial" panose="020B0604020202020204" pitchFamily="34" charset="0"/>
              <a:cs typeface="Arial" panose="020B0604020202020204" pitchFamily="34" charset="0"/>
            </a:endParaRPr>
          </a:p>
          <a:p>
            <a:pPr algn="just"/>
            <a:endParaRPr lang="es-MX" sz="2000" dirty="0"/>
          </a:p>
          <a:p>
            <a:pPr algn="just"/>
            <a:endParaRPr lang="es-MX" sz="2000" dirty="0"/>
          </a:p>
        </p:txBody>
      </p:sp>
      <p:sp>
        <p:nvSpPr>
          <p:cNvPr id="4" name="Marcador de número de diapositiva 3"/>
          <p:cNvSpPr>
            <a:spLocks noGrp="1"/>
          </p:cNvSpPr>
          <p:nvPr>
            <p:ph type="sldNum" sz="quarter" idx="12"/>
          </p:nvPr>
        </p:nvSpPr>
        <p:spPr/>
        <p:txBody>
          <a:bodyPr/>
          <a:lstStyle/>
          <a:p>
            <a:fld id="{C633FE4C-B262-4131-A7C9-F3AD1CF70585}" type="slidenum">
              <a:rPr lang="es-MX" smtClean="0"/>
              <a:pPr/>
              <a:t>38</a:t>
            </a:fld>
            <a:endParaRPr lang="es-MX"/>
          </a:p>
        </p:txBody>
      </p:sp>
    </p:spTree>
    <p:extLst>
      <p:ext uri="{BB962C8B-B14F-4D97-AF65-F5344CB8AC3E}">
        <p14:creationId xmlns:p14="http://schemas.microsoft.com/office/powerpoint/2010/main" val="3340791977"/>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2495600" y="695274"/>
            <a:ext cx="3024138" cy="2733726"/>
          </a:xfrm>
          <a:prstGeom prst="rect">
            <a:avLst/>
          </a:prstGeom>
          <a:solidFill>
            <a:schemeClr val="accent2"/>
          </a:solidFill>
          <a:ln w="57150">
            <a:solidFill>
              <a:schemeClr val="accent2"/>
            </a:solidFill>
            <a:miter lim="800000"/>
            <a:headEnd/>
            <a:tailEnd/>
          </a:ln>
        </p:spPr>
      </p:pic>
      <p:pic>
        <p:nvPicPr>
          <p:cNvPr id="37891" name="Picture 3"/>
          <p:cNvPicPr>
            <a:picLocks noChangeAspect="1" noChangeArrowheads="1"/>
          </p:cNvPicPr>
          <p:nvPr/>
        </p:nvPicPr>
        <p:blipFill>
          <a:blip r:embed="rId3"/>
          <a:srcRect/>
          <a:stretch>
            <a:fillRect/>
          </a:stretch>
        </p:blipFill>
        <p:spPr bwMode="auto">
          <a:xfrm>
            <a:off x="6744072" y="3454894"/>
            <a:ext cx="2952328" cy="2998443"/>
          </a:xfrm>
          <a:prstGeom prst="rect">
            <a:avLst/>
          </a:prstGeom>
          <a:noFill/>
          <a:ln w="57150">
            <a:solidFill>
              <a:schemeClr val="accent2"/>
            </a:solidFill>
            <a:miter lim="800000"/>
            <a:headEnd/>
            <a:tailEnd/>
          </a:ln>
        </p:spPr>
      </p:pic>
      <p:sp>
        <p:nvSpPr>
          <p:cNvPr id="4" name="3 Marcador de número de diapositiva"/>
          <p:cNvSpPr>
            <a:spLocks noGrp="1"/>
          </p:cNvSpPr>
          <p:nvPr>
            <p:ph type="sldNum" sz="quarter" idx="12"/>
          </p:nvPr>
        </p:nvSpPr>
        <p:spPr>
          <a:xfrm>
            <a:off x="5807968" y="6056824"/>
            <a:ext cx="548640" cy="396240"/>
          </a:xfrm>
          <a:prstGeom prst="bracketPair">
            <a:avLst>
              <a:gd name="adj" fmla="val 42240"/>
            </a:avLst>
          </a:prstGeom>
        </p:spPr>
        <p:txBody>
          <a:bodyPr>
            <a:normAutofit fontScale="85000" lnSpcReduction="10000"/>
          </a:bodyPr>
          <a:lstStyle/>
          <a:p>
            <a:fld id="{6D3F354B-F5C5-4EF2-87BA-04594DF4B743}" type="slidenum">
              <a:rPr lang="es-MX" smtClean="0">
                <a:solidFill>
                  <a:prstClr val="white"/>
                </a:solidFill>
              </a:rPr>
              <a:pPr/>
              <a:t>39</a:t>
            </a:fld>
            <a:endParaRPr lang="es-MX" dirty="0">
              <a:solidFill>
                <a:prstClr val="white"/>
              </a:solidFill>
            </a:endParaRPr>
          </a:p>
        </p:txBody>
      </p:sp>
    </p:spTree>
    <p:extLst>
      <p:ext uri="{BB962C8B-B14F-4D97-AF65-F5344CB8AC3E}">
        <p14:creationId xmlns:p14="http://schemas.microsoft.com/office/powerpoint/2010/main" val="1396414535"/>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3143250" y="2462262"/>
            <a:ext cx="5900738" cy="1974850"/>
          </a:xfrm>
          <a:solidFill>
            <a:schemeClr val="bg2"/>
          </a:solidFill>
          <a:ln w="38100">
            <a:solidFill>
              <a:schemeClr val="accent2"/>
            </a:solidFill>
          </a:ln>
        </p:spPr>
        <p:txBody>
          <a:bodyPr>
            <a:normAutofit fontScale="90000"/>
          </a:bodyPr>
          <a:lstStyle/>
          <a:p>
            <a:pPr algn="ctr" eaLnBrk="1" hangingPunct="1"/>
            <a:r>
              <a:rPr lang="es-ES" sz="4000" b="1" dirty="0">
                <a:solidFill>
                  <a:schemeClr val="accent1">
                    <a:lumMod val="75000"/>
                  </a:schemeClr>
                </a:solidFill>
                <a:effectLst>
                  <a:outerShdw blurRad="38100" dist="38100" dir="2700000" algn="tl">
                    <a:srgbClr val="000000">
                      <a:alpha val="43137"/>
                    </a:srgbClr>
                  </a:outerShdw>
                </a:effectLst>
              </a:rPr>
              <a:t>GUIÓN EXPLICATIVO</a:t>
            </a:r>
            <a:br>
              <a:rPr lang="es-ES" sz="4000" b="1" dirty="0">
                <a:solidFill>
                  <a:schemeClr val="accent1">
                    <a:lumMod val="75000"/>
                  </a:schemeClr>
                </a:solidFill>
                <a:effectLst>
                  <a:outerShdw blurRad="38100" dist="38100" dir="2700000" algn="tl">
                    <a:srgbClr val="000000">
                      <a:alpha val="43137"/>
                    </a:srgbClr>
                  </a:outerShdw>
                </a:effectLst>
              </a:rPr>
            </a:br>
            <a:r>
              <a:rPr lang="es-ES" sz="2400" b="1" dirty="0">
                <a:solidFill>
                  <a:schemeClr val="accent1">
                    <a:lumMod val="75000"/>
                  </a:schemeClr>
                </a:solidFill>
                <a:effectLst>
                  <a:outerShdw blurRad="38100" dist="38100" dir="2700000" algn="tl">
                    <a:srgbClr val="000000">
                      <a:alpha val="43137"/>
                    </a:srgbClr>
                  </a:outerShdw>
                </a:effectLst>
              </a:rPr>
              <a:t/>
            </a:r>
            <a:br>
              <a:rPr lang="es-ES" sz="2400" b="1" dirty="0">
                <a:solidFill>
                  <a:schemeClr val="accent1">
                    <a:lumMod val="75000"/>
                  </a:schemeClr>
                </a:solidFill>
                <a:effectLst>
                  <a:outerShdw blurRad="38100" dist="38100" dir="2700000" algn="tl">
                    <a:srgbClr val="000000">
                      <a:alpha val="43137"/>
                    </a:srgbClr>
                  </a:outerShdw>
                </a:effectLst>
              </a:rPr>
            </a:br>
            <a:r>
              <a:rPr lang="es-ES" sz="2400" b="1" dirty="0">
                <a:solidFill>
                  <a:schemeClr val="accent1">
                    <a:lumMod val="75000"/>
                  </a:schemeClr>
                </a:solidFill>
                <a:effectLst>
                  <a:outerShdw blurRad="38100" dist="38100" dir="2700000" algn="tl">
                    <a:srgbClr val="000000">
                      <a:alpha val="43137"/>
                    </a:srgbClr>
                  </a:outerShdw>
                </a:effectLst>
              </a:rPr>
              <a:t>Propósitos</a:t>
            </a:r>
            <a:br>
              <a:rPr lang="es-ES" sz="2400" b="1" dirty="0">
                <a:solidFill>
                  <a:schemeClr val="accent1">
                    <a:lumMod val="75000"/>
                  </a:schemeClr>
                </a:solidFill>
                <a:effectLst>
                  <a:outerShdw blurRad="38100" dist="38100" dir="2700000" algn="tl">
                    <a:srgbClr val="000000">
                      <a:alpha val="43137"/>
                    </a:srgbClr>
                  </a:outerShdw>
                </a:effectLst>
              </a:rPr>
            </a:br>
            <a:r>
              <a:rPr lang="es-ES" sz="2400" b="1" dirty="0">
                <a:solidFill>
                  <a:schemeClr val="accent1">
                    <a:lumMod val="75000"/>
                  </a:schemeClr>
                </a:solidFill>
                <a:effectLst>
                  <a:outerShdw blurRad="38100" dist="38100" dir="2700000" algn="tl">
                    <a:srgbClr val="000000">
                      <a:alpha val="43137"/>
                    </a:srgbClr>
                  </a:outerShdw>
                </a:effectLst>
              </a:rPr>
              <a:t>Estructura Metodológica </a:t>
            </a:r>
            <a:r>
              <a:rPr lang="es-ES" sz="2400" b="1" dirty="0" smtClean="0">
                <a:solidFill>
                  <a:schemeClr val="accent1">
                    <a:lumMod val="75000"/>
                  </a:schemeClr>
                </a:solidFill>
                <a:effectLst>
                  <a:outerShdw blurRad="38100" dist="38100" dir="2700000" algn="tl">
                    <a:srgbClr val="000000">
                      <a:alpha val="43137"/>
                    </a:srgbClr>
                  </a:outerShdw>
                </a:effectLst>
              </a:rPr>
              <a:t/>
            </a:r>
            <a:br>
              <a:rPr lang="es-ES" sz="2400" b="1" dirty="0" smtClean="0">
                <a:solidFill>
                  <a:schemeClr val="accent1">
                    <a:lumMod val="75000"/>
                  </a:schemeClr>
                </a:solidFill>
                <a:effectLst>
                  <a:outerShdw blurRad="38100" dist="38100" dir="2700000" algn="tl">
                    <a:srgbClr val="000000">
                      <a:alpha val="43137"/>
                    </a:srgbClr>
                  </a:outerShdw>
                </a:effectLst>
              </a:rPr>
            </a:br>
            <a:r>
              <a:rPr lang="es-ES" sz="2400" b="1" dirty="0" smtClean="0">
                <a:solidFill>
                  <a:schemeClr val="accent1">
                    <a:lumMod val="75000"/>
                  </a:schemeClr>
                </a:solidFill>
                <a:effectLst>
                  <a:outerShdw blurRad="38100" dist="38100" dir="2700000" algn="tl">
                    <a:srgbClr val="000000">
                      <a:alpha val="43137"/>
                    </a:srgbClr>
                  </a:outerShdw>
                </a:effectLst>
              </a:rPr>
              <a:t>Planeación Didáctica</a:t>
            </a:r>
            <a:endParaRPr lang="es-ES" sz="4000" b="1" dirty="0">
              <a:solidFill>
                <a:schemeClr val="accent1">
                  <a:lumMod val="75000"/>
                </a:schemeClr>
              </a:solidFill>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2"/>
          </p:nvPr>
        </p:nvSpPr>
        <p:spPr/>
        <p:txBody>
          <a:bodyPr/>
          <a:lstStyle/>
          <a:p>
            <a:fld id="{6D3F354B-F5C5-4EF2-87BA-04594DF4B743}" type="slidenum">
              <a:rPr lang="es-MX" smtClean="0">
                <a:solidFill>
                  <a:prstClr val="white"/>
                </a:solidFill>
              </a:rPr>
              <a:pPr/>
              <a:t>4</a:t>
            </a:fld>
            <a:endParaRPr lang="es-MX">
              <a:solidFill>
                <a:prstClr val="white"/>
              </a:solidFill>
            </a:endParaRPr>
          </a:p>
        </p:txBody>
      </p:sp>
      <p:pic>
        <p:nvPicPr>
          <p:cNvPr id="5" name="Picture 3"/>
          <p:cNvPicPr>
            <a:picLocks noChangeAspect="1" noChangeArrowheads="1"/>
          </p:cNvPicPr>
          <p:nvPr/>
        </p:nvPicPr>
        <p:blipFill>
          <a:blip r:embed="rId2"/>
          <a:srcRect/>
          <a:stretch>
            <a:fillRect/>
          </a:stretch>
        </p:blipFill>
        <p:spPr bwMode="auto">
          <a:xfrm>
            <a:off x="1847528" y="257561"/>
            <a:ext cx="767078" cy="687487"/>
          </a:xfrm>
          <a:prstGeom prst="rect">
            <a:avLst/>
          </a:prstGeom>
          <a:noFill/>
          <a:ln w="9525">
            <a:solidFill>
              <a:schemeClr val="accent2"/>
            </a:solidFill>
            <a:miter lim="800000"/>
            <a:headEnd/>
            <a:tailEnd/>
          </a:ln>
        </p:spPr>
      </p:pic>
    </p:spTree>
    <p:extLst>
      <p:ext uri="{BB962C8B-B14F-4D97-AF65-F5344CB8AC3E}">
        <p14:creationId xmlns:p14="http://schemas.microsoft.com/office/powerpoint/2010/main" val="2806817328"/>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9692135" y="297868"/>
            <a:ext cx="720080" cy="648072"/>
          </a:xfrm>
          <a:prstGeom prst="rect">
            <a:avLst/>
          </a:prstGeom>
          <a:noFill/>
          <a:ln w="9525">
            <a:solidFill>
              <a:schemeClr val="accent1">
                <a:lumMod val="75000"/>
              </a:schemeClr>
            </a:solidFill>
            <a:miter lim="800000"/>
            <a:headEnd/>
            <a:tailEnd/>
          </a:ln>
        </p:spPr>
      </p:pic>
      <p:sp>
        <p:nvSpPr>
          <p:cNvPr id="5" name="Rectangle 1"/>
          <p:cNvSpPr>
            <a:spLocks noChangeArrowheads="1"/>
          </p:cNvSpPr>
          <p:nvPr/>
        </p:nvSpPr>
        <p:spPr bwMode="auto">
          <a:xfrm>
            <a:off x="1762897" y="1017949"/>
            <a:ext cx="8649730" cy="2893100"/>
          </a:xfrm>
          <a:prstGeom prst="rect">
            <a:avLst/>
          </a:prstGeom>
          <a:solidFill>
            <a:schemeClr val="accent1">
              <a:lumMod val="20000"/>
              <a:lumOff val="80000"/>
            </a:schemeClr>
          </a:solidFill>
          <a:ln>
            <a:solidFill>
              <a:schemeClr val="accent2"/>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MX" sz="2400" b="1" dirty="0">
                <a:ln>
                  <a:solidFill>
                    <a:prstClr val="black">
                      <a:lumMod val="65000"/>
                      <a:lumOff val="35000"/>
                    </a:prstClr>
                  </a:solidFill>
                </a:ln>
                <a:solidFill>
                  <a:srgbClr val="9F2936">
                    <a:lumMod val="75000"/>
                  </a:srgbClr>
                </a:solidFill>
                <a:latin typeface="Arial" pitchFamily="34" charset="0"/>
                <a:ea typeface="Times New Roman" pitchFamily="18" charset="0"/>
                <a:cs typeface="Arial" pitchFamily="34" charset="0"/>
              </a:rPr>
              <a:t>GUIÓN EXPLICATIVO.</a:t>
            </a:r>
          </a:p>
          <a:p>
            <a:pPr fontAlgn="base">
              <a:spcBef>
                <a:spcPct val="0"/>
              </a:spcBef>
              <a:spcAft>
                <a:spcPct val="0"/>
              </a:spcAft>
            </a:pPr>
            <a:endParaRPr lang="es-MX" sz="2400" b="1" dirty="0">
              <a:ln>
                <a:solidFill>
                  <a:prstClr val="black">
                    <a:lumMod val="65000"/>
                    <a:lumOff val="35000"/>
                  </a:prstClr>
                </a:solidFill>
              </a:ln>
              <a:solidFill>
                <a:srgbClr val="9F2936">
                  <a:lumMod val="75000"/>
                </a:srgbClr>
              </a:solidFill>
              <a:latin typeface="Arial" pitchFamily="34" charset="0"/>
              <a:ea typeface="Times New Roman" pitchFamily="18" charset="0"/>
              <a:cs typeface="Arial" pitchFamily="34" charset="0"/>
            </a:endParaRPr>
          </a:p>
          <a:p>
            <a:pPr algn="just" fontAlgn="base">
              <a:spcBef>
                <a:spcPct val="0"/>
              </a:spcBef>
              <a:spcAft>
                <a:spcPct val="0"/>
              </a:spcAft>
            </a:pPr>
            <a:r>
              <a:rPr lang="es-MX" sz="2400" b="1" dirty="0">
                <a:ln>
                  <a:solidFill>
                    <a:prstClr val="black">
                      <a:lumMod val="65000"/>
                      <a:lumOff val="35000"/>
                    </a:prstClr>
                  </a:solidFill>
                </a:ln>
                <a:solidFill>
                  <a:srgbClr val="9F2936">
                    <a:lumMod val="75000"/>
                  </a:srgbClr>
                </a:solidFill>
                <a:latin typeface="Arial" pitchFamily="34" charset="0"/>
                <a:ea typeface="Times New Roman" pitchFamily="18" charset="0"/>
                <a:cs typeface="Arial" pitchFamily="34" charset="0"/>
              </a:rPr>
              <a:t>Propósito de la Unidad de Aprendizaje.</a:t>
            </a:r>
            <a:endParaRPr lang="es-MX" sz="1600" b="1" dirty="0">
              <a:ln>
                <a:solidFill>
                  <a:prstClr val="black">
                    <a:lumMod val="65000"/>
                    <a:lumOff val="35000"/>
                  </a:prstClr>
                </a:solidFill>
              </a:ln>
              <a:solidFill>
                <a:srgbClr val="9F2936">
                  <a:lumMod val="75000"/>
                </a:srgbClr>
              </a:solidFill>
              <a:latin typeface="Arial" pitchFamily="34" charset="0"/>
              <a:ea typeface="Times New Roman" pitchFamily="18" charset="0"/>
              <a:cs typeface="Arial" pitchFamily="34" charset="0"/>
            </a:endParaRPr>
          </a:p>
          <a:p>
            <a:pPr algn="just" fontAlgn="base">
              <a:spcBef>
                <a:spcPct val="0"/>
              </a:spcBef>
              <a:spcAft>
                <a:spcPct val="0"/>
              </a:spcAft>
            </a:pPr>
            <a:r>
              <a:rPr lang="es-MX" sz="1000" b="1" dirty="0">
                <a:solidFill>
                  <a:srgbClr val="F07F09">
                    <a:lumMod val="50000"/>
                  </a:srgbClr>
                </a:solidFill>
                <a:latin typeface="Arial" pitchFamily="34" charset="0"/>
                <a:ea typeface="Times New Roman" pitchFamily="18" charset="0"/>
                <a:cs typeface="Arial" pitchFamily="34" charset="0"/>
              </a:rPr>
              <a:t>.</a:t>
            </a:r>
            <a:r>
              <a:rPr lang="es-MX" sz="2400" b="1" dirty="0">
                <a:solidFill>
                  <a:srgbClr val="F07F09">
                    <a:lumMod val="50000"/>
                  </a:srgbClr>
                </a:solidFill>
                <a:latin typeface="Arial" pitchFamily="34" charset="0"/>
                <a:ea typeface="Times New Roman" pitchFamily="18" charset="0"/>
                <a:cs typeface="Arial" pitchFamily="34" charset="0"/>
              </a:rPr>
              <a:t/>
            </a:r>
            <a:br>
              <a:rPr lang="es-MX" sz="2400" b="1" dirty="0">
                <a:solidFill>
                  <a:srgbClr val="F07F09">
                    <a:lumMod val="50000"/>
                  </a:srgbClr>
                </a:solidFill>
                <a:latin typeface="Arial" pitchFamily="34" charset="0"/>
                <a:ea typeface="Times New Roman" pitchFamily="18" charset="0"/>
                <a:cs typeface="Arial" pitchFamily="34" charset="0"/>
              </a:rPr>
            </a:br>
            <a:r>
              <a:rPr lang="es-MX" sz="2000" dirty="0">
                <a:latin typeface="Arial" panose="020B0604020202020204" pitchFamily="34" charset="0"/>
                <a:cs typeface="Arial" panose="020B0604020202020204" pitchFamily="34" charset="0"/>
              </a:rPr>
              <a:t>Conocer la importancia de la administración de recursos humanos dentro de una organización, así como los principales fundamentos, métodos y técnicas utilizadas en la administración del factor trabajo en el desarrollo de las funciones específicas de la organización, orientadas al logro de objetivos particulares. </a:t>
            </a:r>
            <a:r>
              <a:rPr lang="es-MX" sz="2000" dirty="0"/>
              <a:t>	</a:t>
            </a:r>
            <a:endParaRPr lang="es-MX" sz="2000" dirty="0">
              <a:solidFill>
                <a:prstClr val="black"/>
              </a:solidFill>
              <a:latin typeface="Arial" pitchFamily="34" charset="0"/>
              <a:cs typeface="Arial" pitchFamily="34" charset="0"/>
            </a:endParaRPr>
          </a:p>
        </p:txBody>
      </p:sp>
      <p:sp>
        <p:nvSpPr>
          <p:cNvPr id="7" name="6 Rectángulo"/>
          <p:cNvSpPr/>
          <p:nvPr/>
        </p:nvSpPr>
        <p:spPr>
          <a:xfrm>
            <a:off x="1762897" y="4005065"/>
            <a:ext cx="6227806" cy="2095789"/>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s-MX" sz="2000" dirty="0">
                <a:solidFill>
                  <a:prstClr val="white"/>
                </a:solidFill>
                <a:latin typeface="Arial" pitchFamily="34" charset="0"/>
                <a:cs typeface="Arial" pitchFamily="34" charset="0"/>
              </a:rPr>
              <a:t>Este propósito hace referencia a la Unidad de Aprendizaje de </a:t>
            </a:r>
            <a:r>
              <a:rPr lang="es-MX" sz="2000" b="1" dirty="0" smtClean="0">
                <a:solidFill>
                  <a:prstClr val="white"/>
                </a:solidFill>
                <a:latin typeface="Arial" pitchFamily="34" charset="0"/>
                <a:cs typeface="Arial" pitchFamily="34" charset="0"/>
              </a:rPr>
              <a:t>“Administración de Recursos Humanos” </a:t>
            </a:r>
            <a:r>
              <a:rPr lang="es-MX" sz="2000" dirty="0">
                <a:solidFill>
                  <a:prstClr val="white"/>
                </a:solidFill>
                <a:latin typeface="Arial" pitchFamily="34" charset="0"/>
                <a:cs typeface="Arial" pitchFamily="34" charset="0"/>
              </a:rPr>
              <a:t>que se oferta en la licenciatura de </a:t>
            </a:r>
            <a:r>
              <a:rPr lang="es-MX" sz="2000" dirty="0" smtClean="0">
                <a:solidFill>
                  <a:prstClr val="white"/>
                </a:solidFill>
                <a:latin typeface="Arial" pitchFamily="34" charset="0"/>
                <a:cs typeface="Arial" pitchFamily="34" charset="0"/>
              </a:rPr>
              <a:t>Economía, </a:t>
            </a:r>
            <a:r>
              <a:rPr lang="es-MX" sz="2000" dirty="0">
                <a:solidFill>
                  <a:prstClr val="white"/>
                </a:solidFill>
                <a:latin typeface="Arial" pitchFamily="34" charset="0"/>
                <a:cs typeface="Arial" pitchFamily="34" charset="0"/>
              </a:rPr>
              <a:t>dentro del núcleo de formación integral, con carácter optativo y un valor de 6 créditos. </a:t>
            </a:r>
          </a:p>
        </p:txBody>
      </p:sp>
      <p:sp>
        <p:nvSpPr>
          <p:cNvPr id="9" name="8 Marcador de número de diapositiva"/>
          <p:cNvSpPr>
            <a:spLocks noGrp="1"/>
          </p:cNvSpPr>
          <p:nvPr>
            <p:ph type="sldNum" sz="quarter" idx="12"/>
          </p:nvPr>
        </p:nvSpPr>
        <p:spPr>
          <a:ln>
            <a:solidFill>
              <a:schemeClr val="accent2"/>
            </a:solidFill>
          </a:ln>
        </p:spPr>
        <p:txBody>
          <a:bodyPr/>
          <a:lstStyle/>
          <a:p>
            <a:fld id="{6D3F354B-F5C5-4EF2-87BA-04594DF4B743}" type="slidenum">
              <a:rPr lang="es-MX" smtClean="0"/>
              <a:pPr/>
              <a:t>5</a:t>
            </a:fld>
            <a:endParaRPr lang="es-MX"/>
          </a:p>
        </p:txBody>
      </p:sp>
      <p:pic>
        <p:nvPicPr>
          <p:cNvPr id="2" name="Imagen 1"/>
          <p:cNvPicPr>
            <a:picLocks noChangeAspect="1"/>
          </p:cNvPicPr>
          <p:nvPr/>
        </p:nvPicPr>
        <p:blipFill>
          <a:blip r:embed="rId3"/>
          <a:stretch>
            <a:fillRect/>
          </a:stretch>
        </p:blipFill>
        <p:spPr>
          <a:xfrm>
            <a:off x="8110848" y="3983058"/>
            <a:ext cx="3384467" cy="2465765"/>
          </a:xfrm>
          <a:prstGeom prst="rect">
            <a:avLst/>
          </a:prstGeom>
        </p:spPr>
      </p:pic>
    </p:spTree>
    <p:extLst>
      <p:ext uri="{BB962C8B-B14F-4D97-AF65-F5344CB8AC3E}">
        <p14:creationId xmlns:p14="http://schemas.microsoft.com/office/powerpoint/2010/main" val="138121835"/>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71135" y="1433384"/>
            <a:ext cx="8649730" cy="1779591"/>
          </a:xfrm>
          <a:solidFill>
            <a:schemeClr val="tx2">
              <a:lumMod val="10000"/>
              <a:lumOff val="90000"/>
            </a:schemeClr>
          </a:solidFill>
          <a:ln>
            <a:solidFill>
              <a:schemeClr val="accent1">
                <a:lumMod val="50000"/>
              </a:schemeClr>
            </a:solidFill>
          </a:ln>
        </p:spPr>
        <p:style>
          <a:lnRef idx="2">
            <a:schemeClr val="accent2"/>
          </a:lnRef>
          <a:fillRef idx="1">
            <a:schemeClr val="lt1"/>
          </a:fillRef>
          <a:effectRef idx="0">
            <a:schemeClr val="accent2"/>
          </a:effectRef>
          <a:fontRef idx="minor">
            <a:schemeClr val="dk1"/>
          </a:fontRef>
        </p:style>
        <p:txBody>
          <a:bodyPr>
            <a:normAutofit fontScale="85000" lnSpcReduction="10000"/>
          </a:bodyPr>
          <a:lstStyle/>
          <a:p>
            <a:pPr marL="0" indent="0" algn="just">
              <a:buNone/>
            </a:pPr>
            <a:r>
              <a:rPr lang="es-ES" sz="3300" b="1" dirty="0">
                <a:ln w="0"/>
                <a:solidFill>
                  <a:schemeClr val="accent2"/>
                </a:solidFill>
                <a:effectLst>
                  <a:outerShdw blurRad="38100" dist="25400" dir="5400000" algn="ctr" rotWithShape="0">
                    <a:srgbClr val="6E747A">
                      <a:alpha val="43000"/>
                    </a:srgbClr>
                  </a:outerShdw>
                </a:effectLst>
                <a:latin typeface="Arial" pitchFamily="34" charset="0"/>
                <a:cs typeface="Arial" pitchFamily="34" charset="0"/>
              </a:rPr>
              <a:t>PROPÓSITO DE LA UNIDAD DE COMPETENCIA</a:t>
            </a:r>
          </a:p>
          <a:p>
            <a:pPr algn="just"/>
            <a:r>
              <a:rPr lang="es-MX" dirty="0">
                <a:latin typeface="Arial" pitchFamily="34" charset="0"/>
                <a:cs typeface="Arial" pitchFamily="34" charset="0"/>
              </a:rPr>
              <a:t>Analizar </a:t>
            </a:r>
            <a:r>
              <a:rPr lang="es-MX" dirty="0" smtClean="0">
                <a:latin typeface="Arial" pitchFamily="34" charset="0"/>
                <a:cs typeface="Arial" pitchFamily="34" charset="0"/>
              </a:rPr>
              <a:t>los </a:t>
            </a:r>
            <a:r>
              <a:rPr lang="es-MX" dirty="0">
                <a:solidFill>
                  <a:srgbClr val="000000"/>
                </a:solidFill>
                <a:latin typeface="Arial" panose="020B0604020202020204" pitchFamily="34" charset="0"/>
              </a:rPr>
              <a:t>principales elementos vinculados con el reclutamiento y colocación de empleados en el ámbito de la administración de recursos humanos </a:t>
            </a:r>
            <a:r>
              <a:rPr lang="es-MX" sz="3200" dirty="0">
                <a:solidFill>
                  <a:srgbClr val="000000"/>
                </a:solidFill>
                <a:latin typeface="Arial" panose="020B0604020202020204" pitchFamily="34" charset="0"/>
              </a:rPr>
              <a:t>	</a:t>
            </a:r>
          </a:p>
          <a:p>
            <a:pPr marL="0" indent="0" algn="just">
              <a:buNone/>
            </a:pPr>
            <a:endParaRPr lang="es-ES" sz="2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endParaRPr>
          </a:p>
        </p:txBody>
      </p:sp>
      <p:sp>
        <p:nvSpPr>
          <p:cNvPr id="11" name="10 Marcador de número de diapositiva"/>
          <p:cNvSpPr>
            <a:spLocks noGrp="1"/>
          </p:cNvSpPr>
          <p:nvPr>
            <p:ph type="sldNum" sz="quarter" idx="12"/>
          </p:nvPr>
        </p:nvSpPr>
        <p:spPr/>
        <p:txBody>
          <a:bodyPr/>
          <a:lstStyle/>
          <a:p>
            <a:fld id="{6D3F354B-F5C5-4EF2-87BA-04594DF4B743}" type="slidenum">
              <a:rPr lang="es-MX" smtClean="0"/>
              <a:pPr/>
              <a:t>6</a:t>
            </a:fld>
            <a:endParaRPr lang="es-MX"/>
          </a:p>
        </p:txBody>
      </p:sp>
      <p:sp>
        <p:nvSpPr>
          <p:cNvPr id="9" name="8 Rectángulo"/>
          <p:cNvSpPr/>
          <p:nvPr/>
        </p:nvSpPr>
        <p:spPr>
          <a:xfrm>
            <a:off x="3353807" y="2996954"/>
            <a:ext cx="5625435" cy="1368151"/>
          </a:xfrm>
          <a:prstGeom prst="rect">
            <a:avLst/>
          </a:prstGeom>
          <a:solidFill>
            <a:schemeClr val="bg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a:solidFill>
                  <a:srgbClr val="9F2936">
                    <a:lumMod val="75000"/>
                  </a:srgbClr>
                </a:solidFill>
                <a:latin typeface="Arial" pitchFamily="34" charset="0"/>
                <a:cs typeface="Arial" pitchFamily="34" charset="0"/>
              </a:rPr>
              <a:t>Este propósito refiere la Unidad de Competencia </a:t>
            </a:r>
            <a:r>
              <a:rPr lang="es-ES" dirty="0" smtClean="0">
                <a:solidFill>
                  <a:srgbClr val="9F2936">
                    <a:lumMod val="75000"/>
                  </a:srgbClr>
                </a:solidFill>
                <a:latin typeface="Arial" pitchFamily="34" charset="0"/>
                <a:cs typeface="Arial" pitchFamily="34" charset="0"/>
              </a:rPr>
              <a:t>II: </a:t>
            </a:r>
            <a:r>
              <a:rPr lang="es-MX" b="1" dirty="0" smtClean="0">
                <a:solidFill>
                  <a:srgbClr val="9F2936">
                    <a:lumMod val="75000"/>
                  </a:srgbClr>
                </a:solidFill>
                <a:latin typeface="Arial" pitchFamily="34" charset="0"/>
                <a:cs typeface="Arial" pitchFamily="34" charset="0"/>
              </a:rPr>
              <a:t>“El proceso de reclutamiento y colocación de personal</a:t>
            </a:r>
            <a:r>
              <a:rPr lang="es-MX" dirty="0" smtClean="0">
                <a:solidFill>
                  <a:srgbClr val="9F2936">
                    <a:lumMod val="75000"/>
                  </a:srgbClr>
                </a:solidFill>
                <a:latin typeface="Arial" pitchFamily="34" charset="0"/>
                <a:cs typeface="Arial" pitchFamily="34" charset="0"/>
              </a:rPr>
              <a:t>”</a:t>
            </a:r>
            <a:r>
              <a:rPr lang="es-MX" b="1" dirty="0" smtClean="0">
                <a:solidFill>
                  <a:srgbClr val="9F2936">
                    <a:lumMod val="75000"/>
                  </a:srgbClr>
                </a:solidFill>
                <a:latin typeface="Arial" pitchFamily="34" charset="0"/>
                <a:cs typeface="Arial" pitchFamily="34" charset="0"/>
              </a:rPr>
              <a:t>. </a:t>
            </a:r>
            <a:r>
              <a:rPr lang="es-MX" dirty="0" smtClean="0">
                <a:solidFill>
                  <a:srgbClr val="9F2936">
                    <a:lumMod val="75000"/>
                  </a:srgbClr>
                </a:solidFill>
                <a:latin typeface="Arial" pitchFamily="34" charset="0"/>
                <a:cs typeface="Arial" pitchFamily="34" charset="0"/>
              </a:rPr>
              <a:t> </a:t>
            </a:r>
            <a:r>
              <a:rPr lang="es-MX" dirty="0">
                <a:solidFill>
                  <a:srgbClr val="9F2936">
                    <a:lumMod val="75000"/>
                  </a:srgbClr>
                </a:solidFill>
                <a:latin typeface="Arial" pitchFamily="34" charset="0"/>
                <a:cs typeface="Arial" pitchFamily="34" charset="0"/>
              </a:rPr>
              <a:t>El tiempo destinado para desarrollar el presente tema en el aula es de 2  clases.</a:t>
            </a:r>
          </a:p>
        </p:txBody>
      </p:sp>
      <p:sp>
        <p:nvSpPr>
          <p:cNvPr id="6" name="5 Rectángulo"/>
          <p:cNvSpPr/>
          <p:nvPr/>
        </p:nvSpPr>
        <p:spPr>
          <a:xfrm>
            <a:off x="2279576" y="4365104"/>
            <a:ext cx="7344816" cy="2016224"/>
          </a:xfrm>
          <a:prstGeom prst="rect">
            <a:avLst/>
          </a:prstGeom>
          <a:solidFill>
            <a:schemeClr val="accent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b="1" dirty="0">
                <a:solidFill>
                  <a:prstClr val="white"/>
                </a:solidFill>
                <a:latin typeface="Arial" pitchFamily="34" charset="0"/>
                <a:cs typeface="Arial" pitchFamily="34" charset="0"/>
              </a:rPr>
              <a:t>Estructura metodológica:</a:t>
            </a:r>
            <a:r>
              <a:rPr lang="es-MX" sz="2000" dirty="0">
                <a:solidFill>
                  <a:prstClr val="white"/>
                </a:solidFill>
                <a:latin typeface="Arial" pitchFamily="34" charset="0"/>
                <a:cs typeface="Arial" pitchFamily="34" charset="0"/>
              </a:rPr>
              <a:t> este material </a:t>
            </a:r>
            <a:r>
              <a:rPr lang="es-ES" sz="2000" dirty="0">
                <a:solidFill>
                  <a:prstClr val="white"/>
                </a:solidFill>
                <a:latin typeface="Arial" pitchFamily="34" charset="0"/>
                <a:cs typeface="Arial" pitchFamily="34" charset="0"/>
              </a:rPr>
              <a:t>cuenta con un sistema de almacenaje con dimensiones y materiales adecuados: </a:t>
            </a:r>
            <a:r>
              <a:rPr lang="es-ES" sz="2000" b="1" dirty="0">
                <a:solidFill>
                  <a:prstClr val="white"/>
                </a:solidFill>
                <a:latin typeface="Arial" pitchFamily="34" charset="0"/>
                <a:cs typeface="Arial" pitchFamily="34" charset="0"/>
              </a:rPr>
              <a:t>Microsoft PowerPoint </a:t>
            </a:r>
            <a:r>
              <a:rPr lang="es-ES" sz="2000" b="1" dirty="0">
                <a:solidFill>
                  <a:prstClr val="white"/>
                </a:solidFill>
                <a:latin typeface="Arial" pitchFamily="34" charset="0"/>
                <a:cs typeface="Arial" pitchFamily="34" charset="0"/>
              </a:rPr>
              <a:t>2013. </a:t>
            </a:r>
            <a:r>
              <a:rPr lang="es-ES" sz="2000" dirty="0">
                <a:solidFill>
                  <a:prstClr val="white"/>
                </a:solidFill>
                <a:latin typeface="Arial" pitchFamily="34" charset="0"/>
                <a:cs typeface="Arial" pitchFamily="34" charset="0"/>
              </a:rPr>
              <a:t>Está</a:t>
            </a:r>
            <a:r>
              <a:rPr lang="es-MX" sz="2000" dirty="0">
                <a:solidFill>
                  <a:prstClr val="white"/>
                </a:solidFill>
                <a:latin typeface="Arial" pitchFamily="34" charset="0"/>
                <a:cs typeface="Arial" pitchFamily="34" charset="0"/>
              </a:rPr>
              <a:t> diseñado en forma clara y sencilla; y presenta lo más sobresaliente respecto al tema </a:t>
            </a:r>
            <a:r>
              <a:rPr lang="es-MX" sz="2000" b="1" dirty="0" smtClean="0">
                <a:solidFill>
                  <a:prstClr val="white"/>
                </a:solidFill>
                <a:latin typeface="Arial" pitchFamily="34" charset="0"/>
                <a:cs typeface="Arial" pitchFamily="34" charset="0"/>
              </a:rPr>
              <a:t>2.3. Pruebas de selección.</a:t>
            </a:r>
            <a:endParaRPr lang="es-MX" sz="2000" b="1" dirty="0">
              <a:solidFill>
                <a:prstClr val="white"/>
              </a:solidFill>
              <a:latin typeface="Arial" pitchFamily="34" charset="0"/>
              <a:cs typeface="Arial" pitchFamily="34" charset="0"/>
            </a:endParaRPr>
          </a:p>
        </p:txBody>
      </p:sp>
      <p:pic>
        <p:nvPicPr>
          <p:cNvPr id="7" name="Picture 3"/>
          <p:cNvPicPr>
            <a:picLocks noChangeAspect="1" noChangeArrowheads="1"/>
          </p:cNvPicPr>
          <p:nvPr/>
        </p:nvPicPr>
        <p:blipFill>
          <a:blip r:embed="rId2"/>
          <a:srcRect/>
          <a:stretch>
            <a:fillRect/>
          </a:stretch>
        </p:blipFill>
        <p:spPr bwMode="auto">
          <a:xfrm>
            <a:off x="9667420" y="429675"/>
            <a:ext cx="720080" cy="648072"/>
          </a:xfrm>
          <a:prstGeom prst="rect">
            <a:avLst/>
          </a:prstGeom>
          <a:noFill/>
          <a:ln w="9525">
            <a:solidFill>
              <a:schemeClr val="accent2"/>
            </a:solidFill>
            <a:miter lim="800000"/>
            <a:headEnd/>
            <a:tailEnd/>
          </a:ln>
        </p:spPr>
      </p:pic>
      <p:sp>
        <p:nvSpPr>
          <p:cNvPr id="5" name="4 CuadroTexto"/>
          <p:cNvSpPr txBox="1"/>
          <p:nvPr/>
        </p:nvSpPr>
        <p:spPr>
          <a:xfrm>
            <a:off x="2063553" y="579864"/>
            <a:ext cx="4601965" cy="646331"/>
          </a:xfrm>
          <a:prstGeom prst="rect">
            <a:avLst/>
          </a:prstGeom>
          <a:noFill/>
        </p:spPr>
        <p:txBody>
          <a:bodyPr wrap="none" rtlCol="0">
            <a:spAutoFit/>
          </a:bodyPr>
          <a:lstStyle/>
          <a:p>
            <a:r>
              <a:rPr lang="es-MX" sz="3600" dirty="0">
                <a:solidFill>
                  <a:srgbClr val="9F2936">
                    <a:lumMod val="75000"/>
                  </a:srgbClr>
                </a:solidFill>
                <a:latin typeface="Arial Black" pitchFamily="34" charset="0"/>
                <a:cs typeface="Aharoni" pitchFamily="2" charset="-79"/>
              </a:rPr>
              <a:t>Guión Explicativo</a:t>
            </a:r>
          </a:p>
        </p:txBody>
      </p:sp>
    </p:spTree>
    <p:extLst>
      <p:ext uri="{BB962C8B-B14F-4D97-AF65-F5344CB8AC3E}">
        <p14:creationId xmlns:p14="http://schemas.microsoft.com/office/powerpoint/2010/main" val="3013391721"/>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4025982845"/>
              </p:ext>
            </p:extLst>
          </p:nvPr>
        </p:nvGraphicFramePr>
        <p:xfrm>
          <a:off x="1919536" y="1531638"/>
          <a:ext cx="8534648" cy="5015063"/>
        </p:xfrm>
        <a:graphic>
          <a:graphicData uri="http://schemas.openxmlformats.org/drawingml/2006/table">
            <a:tbl>
              <a:tblPr>
                <a:tableStyleId>{284E427A-3D55-4303-BF80-6455036E1DE7}</a:tableStyleId>
              </a:tblPr>
              <a:tblGrid>
                <a:gridCol w="2583742"/>
                <a:gridCol w="1683581"/>
                <a:gridCol w="524058"/>
                <a:gridCol w="1660449"/>
                <a:gridCol w="2082818"/>
              </a:tblGrid>
              <a:tr h="576809">
                <a:tc>
                  <a:txBody>
                    <a:bodyPr/>
                    <a:lstStyle/>
                    <a:p>
                      <a:pPr algn="ctr"/>
                      <a:r>
                        <a:rPr lang="es-MX" dirty="0" smtClean="0"/>
                        <a:t>Estrategias Didácticas</a:t>
                      </a:r>
                      <a:endParaRPr lang="es-MX" b="1" dirty="0">
                        <a:latin typeface="Arial" panose="020B0604020202020204" pitchFamily="34" charset="0"/>
                        <a:cs typeface="Arial" panose="020B0604020202020204" pitchFamily="34" charset="0"/>
                      </a:endParaRPr>
                    </a:p>
                  </a:txBody>
                  <a:tcPr/>
                </a:tc>
                <a:tc gridSpan="3">
                  <a:txBody>
                    <a:bodyPr/>
                    <a:lstStyle/>
                    <a:p>
                      <a:pPr algn="ctr"/>
                      <a:r>
                        <a:rPr lang="es-MX" dirty="0" smtClean="0"/>
                        <a:t>Recursos Requeridos</a:t>
                      </a:r>
                      <a:endParaRPr lang="es-MX" b="1" dirty="0">
                        <a:latin typeface="Arial" panose="020B0604020202020204" pitchFamily="34" charset="0"/>
                        <a:cs typeface="Arial" panose="020B0604020202020204" pitchFamily="34" charset="0"/>
                      </a:endParaRPr>
                    </a:p>
                  </a:txBody>
                  <a:tcPr/>
                </a:tc>
                <a:tc hMerge="1">
                  <a:txBody>
                    <a:bodyPr/>
                    <a:lstStyle/>
                    <a:p>
                      <a:endParaRPr lang="es-MX"/>
                    </a:p>
                  </a:txBody>
                  <a:tcPr/>
                </a:tc>
                <a:tc hMerge="1">
                  <a:txBody>
                    <a:bodyPr/>
                    <a:lstStyle/>
                    <a:p>
                      <a:endParaRPr lang="es-MX"/>
                    </a:p>
                  </a:txBody>
                  <a:tcPr/>
                </a:tc>
                <a:tc>
                  <a:txBody>
                    <a:bodyPr/>
                    <a:lstStyle/>
                    <a:p>
                      <a:pPr algn="ctr"/>
                      <a:r>
                        <a:rPr lang="es-MX" dirty="0" smtClean="0"/>
                        <a:t>Tiempo Destinado</a:t>
                      </a:r>
                      <a:endParaRPr lang="es-MX" b="1" dirty="0">
                        <a:latin typeface="Arial" panose="020B0604020202020204" pitchFamily="34" charset="0"/>
                        <a:cs typeface="Arial" panose="020B0604020202020204" pitchFamily="34" charset="0"/>
                      </a:endParaRPr>
                    </a:p>
                  </a:txBody>
                  <a:tcPr/>
                </a:tc>
              </a:tr>
              <a:tr h="318302">
                <a:tc rowSpan="2">
                  <a:txBody>
                    <a:bodyPr/>
                    <a:lstStyle/>
                    <a:p>
                      <a:pPr marL="285750" indent="-285750" algn="l">
                        <a:buFont typeface="Arial" pitchFamily="34" charset="0"/>
                        <a:buChar char="•"/>
                      </a:pPr>
                      <a:r>
                        <a:rPr lang="es-MX" sz="1400" dirty="0" smtClean="0"/>
                        <a:t>Investigación</a:t>
                      </a:r>
                      <a:r>
                        <a:rPr lang="es-MX" sz="1400" baseline="0" dirty="0" smtClean="0"/>
                        <a:t> de conceptos.</a:t>
                      </a:r>
                    </a:p>
                    <a:p>
                      <a:pPr marL="285750" indent="-285750" algn="l">
                        <a:buFont typeface="Arial" pitchFamily="34" charset="0"/>
                        <a:buChar char="•"/>
                      </a:pPr>
                      <a:r>
                        <a:rPr lang="es-MX" sz="1400" baseline="0" dirty="0" smtClean="0"/>
                        <a:t>Elaboración de </a:t>
                      </a:r>
                      <a:r>
                        <a:rPr lang="es-MX" sz="1400" baseline="0" dirty="0" smtClean="0"/>
                        <a:t>resumen.</a:t>
                      </a:r>
                      <a:endParaRPr lang="es-MX" sz="1400" baseline="0" dirty="0" smtClean="0"/>
                    </a:p>
                    <a:p>
                      <a:pPr marL="285750" indent="-285750" algn="l">
                        <a:buFont typeface="Arial" pitchFamily="34" charset="0"/>
                        <a:buChar char="•"/>
                      </a:pPr>
                      <a:r>
                        <a:rPr lang="es-MX" sz="1400" baseline="0" dirty="0" smtClean="0"/>
                        <a:t>Exposición del docente</a:t>
                      </a:r>
                      <a:r>
                        <a:rPr lang="es-MX" sz="1400" baseline="0" dirty="0" smtClean="0"/>
                        <a:t>.</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s-MX" sz="1400" baseline="0" dirty="0" smtClean="0"/>
                        <a:t>Elaboración de un mapa conceptual del tema.</a:t>
                      </a:r>
                    </a:p>
                    <a:p>
                      <a:pPr marL="285750" indent="-285750" algn="l">
                        <a:buFont typeface="Arial" pitchFamily="34" charset="0"/>
                        <a:buChar char="•"/>
                      </a:pPr>
                      <a:endParaRPr lang="es-MX" sz="1400" baseline="0" dirty="0" smtClean="0"/>
                    </a:p>
                    <a:p>
                      <a:pPr marL="285750" indent="-285750" algn="just">
                        <a:buFont typeface="Arial" pitchFamily="34" charset="0"/>
                        <a:buChar char="•"/>
                      </a:pPr>
                      <a:endParaRPr lang="es-MX" sz="1600" dirty="0">
                        <a:latin typeface="Arial" panose="020B0604020202020204" pitchFamily="34" charset="0"/>
                        <a:cs typeface="Arial" panose="020B0604020202020204" pitchFamily="34" charset="0"/>
                      </a:endParaRPr>
                    </a:p>
                  </a:txBody>
                  <a:tcPr/>
                </a:tc>
                <a:tc gridSpan="2">
                  <a:txBody>
                    <a:bodyPr/>
                    <a:lstStyle/>
                    <a:p>
                      <a:pPr algn="ctr"/>
                      <a:r>
                        <a:rPr lang="es-MX" sz="1600" dirty="0" smtClean="0"/>
                        <a:t>Pedagógicos </a:t>
                      </a:r>
                      <a:endParaRPr lang="es-MX" sz="1600" dirty="0">
                        <a:latin typeface="Arial" panose="020B0604020202020204" pitchFamily="34" charset="0"/>
                        <a:cs typeface="Arial" panose="020B0604020202020204" pitchFamily="34" charset="0"/>
                      </a:endParaRPr>
                    </a:p>
                  </a:txBody>
                  <a:tcPr/>
                </a:tc>
                <a:tc hMerge="1">
                  <a:txBody>
                    <a:bodyPr/>
                    <a:lstStyle/>
                    <a:p>
                      <a:endParaRPr lang="es-MX"/>
                    </a:p>
                  </a:txBody>
                  <a:tcPr/>
                </a:tc>
                <a:tc>
                  <a:txBody>
                    <a:bodyPr/>
                    <a:lstStyle/>
                    <a:p>
                      <a:pPr algn="ctr"/>
                      <a:r>
                        <a:rPr lang="es-MX" sz="1600" dirty="0" smtClean="0"/>
                        <a:t>Administrativos </a:t>
                      </a:r>
                      <a:endParaRPr lang="es-MX" sz="1600" dirty="0">
                        <a:latin typeface="Arial" panose="020B0604020202020204" pitchFamily="34" charset="0"/>
                        <a:cs typeface="Arial" panose="020B0604020202020204" pitchFamily="34" charset="0"/>
                      </a:endParaRPr>
                    </a:p>
                  </a:txBody>
                  <a:tcPr/>
                </a:tc>
                <a:tc rowSpan="2">
                  <a:txBody>
                    <a:bodyPr/>
                    <a:lstStyle/>
                    <a:p>
                      <a:pPr algn="ctr"/>
                      <a:r>
                        <a:rPr lang="es-MX" sz="1600" baseline="0" dirty="0" smtClean="0"/>
                        <a:t>2 Clases </a:t>
                      </a:r>
                      <a:endParaRPr lang="es-MX" sz="1600" dirty="0">
                        <a:latin typeface="Arial" panose="020B0604020202020204" pitchFamily="34" charset="0"/>
                        <a:cs typeface="Arial" panose="020B0604020202020204" pitchFamily="34" charset="0"/>
                      </a:endParaRPr>
                    </a:p>
                  </a:txBody>
                  <a:tcPr/>
                </a:tc>
              </a:tr>
              <a:tr h="1417891">
                <a:tc vMerge="1">
                  <a:txBody>
                    <a:bodyPr/>
                    <a:lstStyle/>
                    <a:p>
                      <a:endParaRPr lang="es-MX"/>
                    </a:p>
                  </a:txBody>
                  <a:tcPr/>
                </a:tc>
                <a:tc gridSpan="2">
                  <a:txBody>
                    <a:bodyPr/>
                    <a:lstStyle/>
                    <a:p>
                      <a:pPr marL="90488" indent="-90488" algn="l">
                        <a:buFont typeface="Arial" pitchFamily="34" charset="0"/>
                        <a:buChar char="•"/>
                      </a:pPr>
                      <a:r>
                        <a:rPr lang="es-MX" sz="1400" dirty="0" smtClean="0"/>
                        <a:t>Libros </a:t>
                      </a:r>
                      <a:r>
                        <a:rPr lang="es-MX" sz="1400" dirty="0" smtClean="0"/>
                        <a:t>para</a:t>
                      </a:r>
                      <a:r>
                        <a:rPr lang="es-MX" sz="1400" baseline="0" dirty="0" smtClean="0"/>
                        <a:t> consulta</a:t>
                      </a:r>
                      <a:r>
                        <a:rPr lang="es-MX" sz="1400" dirty="0" smtClean="0"/>
                        <a:t> </a:t>
                      </a:r>
                      <a:endParaRPr lang="es-MX" sz="1400" dirty="0" smtClean="0"/>
                    </a:p>
                    <a:p>
                      <a:pPr marL="90488" indent="-90488" algn="l">
                        <a:buFont typeface="Arial" pitchFamily="34" charset="0"/>
                        <a:buChar char="•"/>
                      </a:pPr>
                      <a:r>
                        <a:rPr lang="es-MX" sz="1400" dirty="0" smtClean="0"/>
                        <a:t>Lecturas guiadas.</a:t>
                      </a:r>
                      <a:endParaRPr lang="es-MX" sz="1600" dirty="0">
                        <a:latin typeface="Arial" panose="020B0604020202020204" pitchFamily="34" charset="0"/>
                        <a:cs typeface="Arial" panose="020B0604020202020204" pitchFamily="34" charset="0"/>
                      </a:endParaRPr>
                    </a:p>
                  </a:txBody>
                  <a:tcPr/>
                </a:tc>
                <a:tc hMerge="1">
                  <a:txBody>
                    <a:bodyPr/>
                    <a:lstStyle/>
                    <a:p>
                      <a:endParaRPr lang="es-MX"/>
                    </a:p>
                  </a:txBody>
                  <a:tcPr/>
                </a:tc>
                <a:tc>
                  <a:txBody>
                    <a:bodyPr/>
                    <a:lstStyle/>
                    <a:p>
                      <a:pPr marL="285750" indent="-285750" algn="l">
                        <a:buFont typeface="Arial" pitchFamily="34" charset="0"/>
                        <a:buChar char="•"/>
                      </a:pPr>
                      <a:r>
                        <a:rPr lang="es-MX" sz="1400" dirty="0" smtClean="0"/>
                        <a:t>Aula</a:t>
                      </a:r>
                      <a:r>
                        <a:rPr lang="es-MX" sz="1400" baseline="0" dirty="0" smtClean="0"/>
                        <a:t> </a:t>
                      </a:r>
                    </a:p>
                    <a:p>
                      <a:pPr marL="285750" indent="-285750" algn="l">
                        <a:buFont typeface="Arial" pitchFamily="34" charset="0"/>
                        <a:buChar char="•"/>
                      </a:pPr>
                      <a:r>
                        <a:rPr lang="es-MX" sz="1400" baseline="0" dirty="0" smtClean="0"/>
                        <a:t>Cañón </a:t>
                      </a:r>
                      <a:endParaRPr lang="es-MX" sz="1400" baseline="0" dirty="0" smtClean="0"/>
                    </a:p>
                    <a:p>
                      <a:pPr marL="285750" indent="-285750" algn="l">
                        <a:buFont typeface="Arial" pitchFamily="34" charset="0"/>
                        <a:buChar char="•"/>
                      </a:pPr>
                      <a:endParaRPr lang="es-MX" sz="1400" dirty="0">
                        <a:latin typeface="Arial" panose="020B0604020202020204" pitchFamily="34" charset="0"/>
                        <a:cs typeface="Arial" panose="020B0604020202020204" pitchFamily="34" charset="0"/>
                      </a:endParaRPr>
                    </a:p>
                  </a:txBody>
                  <a:tcPr/>
                </a:tc>
                <a:tc vMerge="1">
                  <a:txBody>
                    <a:bodyPr/>
                    <a:lstStyle/>
                    <a:p>
                      <a:endParaRPr lang="es-MX"/>
                    </a:p>
                  </a:txBody>
                  <a:tcPr/>
                </a:tc>
              </a:tr>
              <a:tr h="384414">
                <a:tc gridSpan="2">
                  <a:txBody>
                    <a:bodyPr/>
                    <a:lstStyle/>
                    <a:p>
                      <a:pPr algn="ctr"/>
                      <a:r>
                        <a:rPr lang="es-MX" sz="1600" dirty="0" smtClean="0"/>
                        <a:t>Criterios de desempeño </a:t>
                      </a:r>
                      <a:r>
                        <a:rPr lang="es-MX" sz="1600" baseline="0" dirty="0" smtClean="0"/>
                        <a:t> </a:t>
                      </a:r>
                      <a:endParaRPr lang="es-MX" sz="1600" b="1" dirty="0">
                        <a:latin typeface="Arial" panose="020B0604020202020204" pitchFamily="34" charset="0"/>
                        <a:cs typeface="Arial" panose="020B0604020202020204" pitchFamily="34" charset="0"/>
                      </a:endParaRPr>
                    </a:p>
                  </a:txBody>
                  <a:tcPr/>
                </a:tc>
                <a:tc hMerge="1">
                  <a:txBody>
                    <a:bodyPr/>
                    <a:lstStyle/>
                    <a:p>
                      <a:endParaRPr lang="es-MX"/>
                    </a:p>
                  </a:txBody>
                  <a:tcPr/>
                </a:tc>
                <a:tc gridSpan="3">
                  <a:txBody>
                    <a:bodyPr/>
                    <a:lstStyle/>
                    <a:p>
                      <a:pPr algn="ctr"/>
                      <a:r>
                        <a:rPr lang="es-MX" sz="1600" dirty="0" smtClean="0"/>
                        <a:t>Evidencias -</a:t>
                      </a:r>
                      <a:r>
                        <a:rPr lang="es-MX" sz="1600" baseline="0" dirty="0" smtClean="0"/>
                        <a:t> Productos</a:t>
                      </a:r>
                      <a:endParaRPr lang="es-MX" sz="1600" b="1" dirty="0">
                        <a:latin typeface="Arial" panose="020B0604020202020204" pitchFamily="34" charset="0"/>
                        <a:cs typeface="Arial" panose="020B0604020202020204" pitchFamily="34" charset="0"/>
                      </a:endParaRPr>
                    </a:p>
                  </a:txBody>
                  <a:tcPr/>
                </a:tc>
                <a:tc hMerge="1">
                  <a:txBody>
                    <a:bodyPr/>
                    <a:lstStyle/>
                    <a:p>
                      <a:endParaRPr lang="es-MX"/>
                    </a:p>
                  </a:txBody>
                  <a:tcPr/>
                </a:tc>
                <a:tc hMerge="1">
                  <a:txBody>
                    <a:bodyPr/>
                    <a:lstStyle/>
                    <a:p>
                      <a:endParaRPr lang="es-MX"/>
                    </a:p>
                  </a:txBody>
                  <a:tcPr/>
                </a:tc>
              </a:tr>
              <a:tr h="2112369">
                <a:tc gridSpan="2">
                  <a:txBody>
                    <a:bodyPr/>
                    <a:lstStyle/>
                    <a:p>
                      <a:pPr marL="285750" indent="-285750">
                        <a:buFont typeface="Arial" panose="020B0604020202020204" pitchFamily="34" charset="0"/>
                        <a:buChar char="•"/>
                      </a:pPr>
                      <a:r>
                        <a:rPr lang="es-MX" sz="1400" u="none" strike="noStrike" baseline="0" dirty="0" smtClean="0"/>
                        <a:t>Comprender los aspectos básicos referentes al reclutamiento y colocación de empleados en una organización. </a:t>
                      </a:r>
                    </a:p>
                    <a:p>
                      <a:pPr marL="285750" indent="-285750">
                        <a:buFont typeface="Arial" panose="020B0604020202020204" pitchFamily="34" charset="0"/>
                        <a:buChar char="•"/>
                      </a:pPr>
                      <a:r>
                        <a:rPr lang="es-MX" sz="1400" u="none" strike="noStrike" baseline="0" dirty="0" smtClean="0"/>
                        <a:t>El estudiante estudiará los procesos básicos vinculados a la selección, reclutamiento.</a:t>
                      </a:r>
                    </a:p>
                    <a:p>
                      <a:pPr marL="285750" indent="-285750">
                        <a:buFont typeface="Arial" panose="020B0604020202020204" pitchFamily="34" charset="0"/>
                        <a:buChar char="•"/>
                      </a:pPr>
                      <a:r>
                        <a:rPr lang="es-MX" sz="1400" u="none" strike="noStrike" baseline="0" dirty="0" smtClean="0"/>
                        <a:t>Comprender la importancia del proceso de reclutamiento y selección de personal. 	</a:t>
                      </a:r>
                    </a:p>
                    <a:p>
                      <a:pPr marL="285750" indent="-285750" algn="just">
                        <a:buFont typeface="Arial" pitchFamily="34" charset="0"/>
                        <a:buChar char="•"/>
                      </a:pPr>
                      <a:endParaRPr lang="es-MX" sz="1400" baseline="0" dirty="0" smtClean="0"/>
                    </a:p>
                    <a:p>
                      <a:pPr marL="285750" indent="-285750" algn="just">
                        <a:buFont typeface="Arial" pitchFamily="34" charset="0"/>
                        <a:buChar char="•"/>
                      </a:pPr>
                      <a:endParaRPr lang="es-MX" sz="1400" dirty="0">
                        <a:latin typeface="Arial" panose="020B0604020202020204" pitchFamily="34" charset="0"/>
                        <a:cs typeface="Arial" panose="020B0604020202020204" pitchFamily="34" charset="0"/>
                      </a:endParaRPr>
                    </a:p>
                  </a:txBody>
                  <a:tcPr/>
                </a:tc>
                <a:tc hMerge="1">
                  <a:txBody>
                    <a:bodyPr/>
                    <a:lstStyle/>
                    <a:p>
                      <a:endParaRPr lang="es-MX"/>
                    </a:p>
                  </a:txBody>
                  <a:tcPr/>
                </a:tc>
                <a:tc gridSpan="3">
                  <a:txBody>
                    <a:bodyPr/>
                    <a:lstStyle/>
                    <a:p>
                      <a:pPr marL="285750" marR="0" indent="-285750" algn="just" defTabSz="914400" rtl="0" eaLnBrk="1" fontAlgn="auto" latinLnBrk="0" hangingPunct="1">
                        <a:lnSpc>
                          <a:spcPct val="100000"/>
                        </a:lnSpc>
                        <a:spcBef>
                          <a:spcPts val="0"/>
                        </a:spcBef>
                        <a:spcAft>
                          <a:spcPts val="0"/>
                        </a:spcAft>
                        <a:buClrTx/>
                        <a:buSzTx/>
                        <a:buFont typeface="Arial" pitchFamily="34" charset="0"/>
                        <a:buChar char="•"/>
                        <a:tabLst/>
                        <a:defRPr/>
                      </a:pPr>
                      <a:r>
                        <a:rPr lang="es-MX" sz="1400" baseline="0" dirty="0" smtClean="0"/>
                        <a:t>               Resumen </a:t>
                      </a:r>
                      <a:r>
                        <a:rPr lang="es-MX" sz="1400" baseline="0" dirty="0" smtClean="0"/>
                        <a:t>respecto al </a:t>
                      </a:r>
                      <a:r>
                        <a:rPr lang="es-MX" sz="1400" baseline="0" dirty="0" smtClean="0"/>
                        <a:t>tema.</a:t>
                      </a:r>
                    </a:p>
                    <a:p>
                      <a:r>
                        <a:rPr lang="es-MX" sz="1400" dirty="0" smtClean="0"/>
                        <a:t>•	Lista de participaciones</a:t>
                      </a:r>
                    </a:p>
                    <a:p>
                      <a:r>
                        <a:rPr lang="es-MX" sz="1400" dirty="0" smtClean="0"/>
                        <a:t>•	Lista de asistencia</a:t>
                      </a:r>
                    </a:p>
                    <a:p>
                      <a:r>
                        <a:rPr lang="es-MX" sz="1400" dirty="0" smtClean="0"/>
                        <a:t>•	Portafolio de evidencias</a:t>
                      </a:r>
                    </a:p>
                    <a:p>
                      <a:r>
                        <a:rPr lang="es-MX" sz="1400" dirty="0" smtClean="0"/>
                        <a:t>•	Tareas curriculares</a:t>
                      </a:r>
                    </a:p>
                    <a:p>
                      <a:endParaRPr lang="es-MX" sz="1400" dirty="0" smtClean="0"/>
                    </a:p>
                    <a:p>
                      <a:endParaRPr lang="es-MX" sz="1400" dirty="0" smtClean="0"/>
                    </a:p>
                    <a:p>
                      <a:pPr marL="285750" marR="0" indent="-285750" algn="just" defTabSz="914400" rtl="0" eaLnBrk="1" fontAlgn="auto" latinLnBrk="0" hangingPunct="1">
                        <a:lnSpc>
                          <a:spcPct val="100000"/>
                        </a:lnSpc>
                        <a:spcBef>
                          <a:spcPts val="0"/>
                        </a:spcBef>
                        <a:spcAft>
                          <a:spcPts val="0"/>
                        </a:spcAft>
                        <a:buClrTx/>
                        <a:buSzTx/>
                        <a:buFont typeface="Arial" pitchFamily="34" charset="0"/>
                        <a:buChar char="•"/>
                        <a:tabLst/>
                        <a:defRPr/>
                      </a:pPr>
                      <a:endParaRPr lang="es-MX" sz="1400" baseline="0" dirty="0" smtClean="0"/>
                    </a:p>
                    <a:p>
                      <a:pPr marL="0" marR="0" indent="0" algn="just" defTabSz="914400" rtl="0" eaLnBrk="1" fontAlgn="auto" latinLnBrk="0" hangingPunct="1">
                        <a:lnSpc>
                          <a:spcPct val="100000"/>
                        </a:lnSpc>
                        <a:spcBef>
                          <a:spcPts val="0"/>
                        </a:spcBef>
                        <a:spcAft>
                          <a:spcPts val="0"/>
                        </a:spcAft>
                        <a:buClrTx/>
                        <a:buSzTx/>
                        <a:buFont typeface="Arial" pitchFamily="34" charset="0"/>
                        <a:buNone/>
                        <a:tabLst/>
                        <a:defRPr/>
                      </a:pPr>
                      <a:endParaRPr lang="es-MX" sz="1400" baseline="0" dirty="0" smtClean="0"/>
                    </a:p>
                    <a:p>
                      <a:endParaRPr lang="es-MX" sz="1400" dirty="0">
                        <a:latin typeface="Arial" panose="020B0604020202020204" pitchFamily="34" charset="0"/>
                        <a:cs typeface="Arial" panose="020B0604020202020204" pitchFamily="34" charset="0"/>
                      </a:endParaRPr>
                    </a:p>
                  </a:txBody>
                  <a:tcPr/>
                </a:tc>
                <a:tc hMerge="1">
                  <a:txBody>
                    <a:bodyPr/>
                    <a:lstStyle/>
                    <a:p>
                      <a:endParaRPr lang="es-MX"/>
                    </a:p>
                  </a:txBody>
                  <a:tcPr/>
                </a:tc>
                <a:tc hMerge="1">
                  <a:txBody>
                    <a:bodyPr/>
                    <a:lstStyle/>
                    <a:p>
                      <a:endParaRPr lang="es-MX"/>
                    </a:p>
                  </a:txBody>
                  <a:tcPr/>
                </a:tc>
              </a:tr>
            </a:tbl>
          </a:graphicData>
        </a:graphic>
      </p:graphicFrame>
      <p:sp>
        <p:nvSpPr>
          <p:cNvPr id="3" name="3 Título"/>
          <p:cNvSpPr txBox="1">
            <a:spLocks/>
          </p:cNvSpPr>
          <p:nvPr/>
        </p:nvSpPr>
        <p:spPr>
          <a:xfrm>
            <a:off x="1917112" y="752329"/>
            <a:ext cx="8504091" cy="632606"/>
          </a:xfrm>
          <a:prstGeom prst="rect">
            <a:avLst/>
          </a:prstGeom>
          <a:solidFill>
            <a:schemeClr val="bg1">
              <a:lumMod val="65000"/>
            </a:schemeClr>
          </a:solidFill>
          <a:ln>
            <a:solidFill>
              <a:schemeClr val="bg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a:solidFill>
                  <a:prstClr val="white"/>
                </a:solidFill>
              </a:rPr>
              <a:t>Planeación Didáctica</a:t>
            </a:r>
            <a:endParaRPr lang="es-MX" sz="2800" dirty="0">
              <a:solidFill>
                <a:prstClr val="white"/>
              </a:solidFill>
            </a:endParaRPr>
          </a:p>
        </p:txBody>
      </p:sp>
      <p:pic>
        <p:nvPicPr>
          <p:cNvPr id="4" name="Picture 3"/>
          <p:cNvPicPr>
            <a:picLocks noChangeAspect="1" noChangeArrowheads="1"/>
          </p:cNvPicPr>
          <p:nvPr/>
        </p:nvPicPr>
        <p:blipFill>
          <a:blip r:embed="rId3"/>
          <a:srcRect/>
          <a:stretch>
            <a:fillRect/>
          </a:stretch>
        </p:blipFill>
        <p:spPr bwMode="auto">
          <a:xfrm>
            <a:off x="9733023" y="689860"/>
            <a:ext cx="720080" cy="794893"/>
          </a:xfrm>
          <a:prstGeom prst="rect">
            <a:avLst/>
          </a:prstGeom>
          <a:noFill/>
          <a:ln w="9525">
            <a:solidFill>
              <a:schemeClr val="accent3">
                <a:lumMod val="75000"/>
              </a:schemeClr>
            </a:solidFill>
            <a:miter lim="800000"/>
            <a:headEnd/>
            <a:tailEnd/>
          </a:ln>
        </p:spPr>
      </p:pic>
      <p:sp>
        <p:nvSpPr>
          <p:cNvPr id="5" name="4 Marcador de número de diapositiva"/>
          <p:cNvSpPr>
            <a:spLocks noGrp="1"/>
          </p:cNvSpPr>
          <p:nvPr>
            <p:ph type="sldNum" sz="quarter" idx="12"/>
          </p:nvPr>
        </p:nvSpPr>
        <p:spPr/>
        <p:txBody>
          <a:bodyPr/>
          <a:lstStyle/>
          <a:p>
            <a:fld id="{114F6E14-26B7-447F-A4C5-187AB6119613}" type="slidenum">
              <a:rPr lang="es-MX" smtClean="0"/>
              <a:pPr/>
              <a:t>7</a:t>
            </a:fld>
            <a:endParaRPr lang="es-MX" dirty="0"/>
          </a:p>
        </p:txBody>
      </p:sp>
    </p:spTree>
    <p:extLst>
      <p:ext uri="{BB962C8B-B14F-4D97-AF65-F5344CB8AC3E}">
        <p14:creationId xmlns:p14="http://schemas.microsoft.com/office/powerpoint/2010/main" val="1780603957"/>
      </p:ext>
    </p:extLst>
  </p:cSld>
  <p:clrMapOvr>
    <a:masterClrMapping/>
  </p:clrMapOvr>
  <p:transition spd="slow">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390642" y="2512544"/>
            <a:ext cx="7416824" cy="1762898"/>
          </a:xfrm>
          <a:solidFill>
            <a:schemeClr val="accent1">
              <a:lumMod val="40000"/>
              <a:lumOff val="60000"/>
            </a:schemeClr>
          </a:solidFill>
          <a:ln w="38100">
            <a:solidFill>
              <a:schemeClr val="accent2">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chor="ctr">
            <a:normAutofit fontScale="90000"/>
          </a:bodyPr>
          <a:lstStyle/>
          <a:p>
            <a:pPr algn="ctr"/>
            <a:r>
              <a:rPr lang="es-MX" sz="4000" b="1" dirty="0" smtClean="0">
                <a:solidFill>
                  <a:schemeClr val="accent1">
                    <a:lumMod val="75000"/>
                  </a:schemeClr>
                </a:solidFill>
                <a:effectLst>
                  <a:outerShdw blurRad="38100" dist="38100" dir="2700000" algn="tl">
                    <a:srgbClr val="000000">
                      <a:alpha val="43137"/>
                    </a:srgbClr>
                  </a:outerShdw>
                </a:effectLst>
              </a:rPr>
              <a:t/>
            </a:r>
            <a:br>
              <a:rPr lang="es-MX" sz="4000" b="1" dirty="0" smtClean="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accent2"/>
                </a:solidFill>
                <a:effectLst>
                  <a:outerShdw blurRad="38100" dist="38100" dir="2700000" algn="tl">
                    <a:srgbClr val="000000">
                      <a:alpha val="43137"/>
                    </a:srgbClr>
                  </a:outerShdw>
                </a:effectLst>
              </a:rPr>
              <a:t>Introducción.</a:t>
            </a:r>
            <a:r>
              <a:rPr lang="es-MX" sz="4000" b="1" dirty="0">
                <a:solidFill>
                  <a:schemeClr val="accent2"/>
                </a:solidFill>
                <a:effectLst>
                  <a:outerShdw blurRad="38100" dist="38100" dir="2700000" algn="tl">
                    <a:srgbClr val="000000">
                      <a:alpha val="43137"/>
                    </a:srgbClr>
                  </a:outerShdw>
                </a:effectLst>
              </a:rPr>
              <a:t/>
            </a:r>
            <a:br>
              <a:rPr lang="es-MX" sz="4000" b="1" dirty="0">
                <a:solidFill>
                  <a:schemeClr val="accent2"/>
                </a:solidFill>
                <a:effectLst>
                  <a:outerShdw blurRad="38100" dist="38100" dir="2700000" algn="tl">
                    <a:srgbClr val="000000">
                      <a:alpha val="43137"/>
                    </a:srgbClr>
                  </a:outerShdw>
                </a:effectLst>
              </a:rPr>
            </a:br>
            <a:endParaRPr lang="es-MX" sz="4000" b="1" i="1" dirty="0">
              <a:solidFill>
                <a:schemeClr val="accent2"/>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fld id="{6D3F354B-F5C5-4EF2-87BA-04594DF4B743}" type="slidenum">
              <a:rPr lang="es-MX" smtClean="0">
                <a:solidFill>
                  <a:prstClr val="white"/>
                </a:solidFill>
              </a:rPr>
              <a:pPr/>
              <a:t>8</a:t>
            </a:fld>
            <a:endParaRPr lang="es-MX">
              <a:solidFill>
                <a:prstClr val="white"/>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9537" y="332657"/>
            <a:ext cx="792163" cy="712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0616908"/>
      </p:ext>
    </p:extLst>
  </p:cSld>
  <p:clrMapOvr>
    <a:masterClrMapping/>
  </p:clrMapOvr>
  <mc:AlternateContent xmlns:mc="http://schemas.openxmlformats.org/markup-compatibility/2006">
    <mc:Choice xmlns:p14="http://schemas.microsoft.com/office/powerpoint/2010/main" Requires="p14">
      <p:transition spd="slow" p14:dur="2500">
        <p:wipe/>
      </p:transition>
    </mc:Choice>
    <mc:Fallback>
      <p:transition spd="slow">
        <p:wip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lipse"/>
          <p:cNvSpPr/>
          <p:nvPr/>
        </p:nvSpPr>
        <p:spPr>
          <a:xfrm>
            <a:off x="4842606" y="436584"/>
            <a:ext cx="5357850" cy="4000528"/>
          </a:xfrm>
          <a:prstGeom prst="ellipse">
            <a:avLst/>
          </a:prstGeom>
          <a:solidFill>
            <a:schemeClr val="accent1">
              <a:lumMod val="60000"/>
              <a:lumOff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sp>
        <p:nvSpPr>
          <p:cNvPr id="2" name="1 CuadroTexto"/>
          <p:cNvSpPr txBox="1"/>
          <p:nvPr/>
        </p:nvSpPr>
        <p:spPr>
          <a:xfrm>
            <a:off x="1175657" y="2164354"/>
            <a:ext cx="4387787" cy="769441"/>
          </a:xfrm>
          <a:prstGeom prst="rect">
            <a:avLst/>
          </a:prstGeom>
          <a:solidFill>
            <a:schemeClr val="accent2">
              <a:lumMod val="20000"/>
              <a:lumOff val="80000"/>
            </a:schemeClr>
          </a:solidFill>
          <a:ln>
            <a:solidFill>
              <a:schemeClr val="accent2"/>
            </a:solidFill>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4400" b="1" dirty="0">
                <a:ln>
                  <a:solidFill>
                    <a:prstClr val="black"/>
                  </a:solidFill>
                </a:ln>
                <a:solidFill>
                  <a:schemeClr val="accent2"/>
                </a:solidFill>
              </a:rPr>
              <a:t>Introducción</a:t>
            </a:r>
            <a:endParaRPr lang="es-MX" sz="1200" dirty="0">
              <a:solidFill>
                <a:schemeClr val="accent2"/>
              </a:solidFill>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prstClr val="black"/>
                </a:solidFill>
              </a:rPr>
              <a:pPr/>
              <a:t>9</a:t>
            </a:fld>
            <a:endParaRPr lang="es-MX" dirty="0">
              <a:solidFill>
                <a:prstClr val="black"/>
              </a:solidFill>
            </a:endParaRPr>
          </a:p>
        </p:txBody>
      </p:sp>
      <p:sp>
        <p:nvSpPr>
          <p:cNvPr id="6" name="Rectangle 1"/>
          <p:cNvSpPr>
            <a:spLocks noChangeArrowheads="1"/>
          </p:cNvSpPr>
          <p:nvPr/>
        </p:nvSpPr>
        <p:spPr bwMode="auto">
          <a:xfrm>
            <a:off x="2010164" y="4193354"/>
            <a:ext cx="8142792" cy="2123658"/>
          </a:xfrm>
          <a:prstGeom prst="rect">
            <a:avLst/>
          </a:prstGeom>
          <a:solidFill>
            <a:schemeClr val="accent2">
              <a:lumMod val="20000"/>
              <a:lumOff val="80000"/>
            </a:schemeClr>
          </a:solidFill>
          <a:ln w="9525">
            <a:solidFill>
              <a:schemeClr val="accent2"/>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2200" dirty="0" smtClean="0">
                <a:solidFill>
                  <a:srgbClr val="000000"/>
                </a:solidFill>
                <a:latin typeface="Arial" pitchFamily="34" charset="0"/>
                <a:ea typeface="Times New Roman" pitchFamily="18" charset="0"/>
                <a:cs typeface="Arial" pitchFamily="34" charset="0"/>
              </a:rPr>
              <a:t>La administración de recursos humanos ARH se refiere a las prácticas y políticas necesarias para manejar los asuntos que tienen que ver con las relaciones personales de la función gerencial; en específico, se trata de reclutar, capacitar, evaluar, remunerar, y ofrecer un ambiente seguro, con un código de ética y trato justo para los empleados de la organización. </a:t>
            </a:r>
            <a:endParaRPr lang="es-MX" sz="2200" dirty="0">
              <a:solidFill>
                <a:prstClr val="black"/>
              </a:solidFill>
              <a:latin typeface="Arial" pitchFamily="34" charset="0"/>
              <a:cs typeface="Arial" pitchFamily="34" charset="0"/>
            </a:endParaRPr>
          </a:p>
        </p:txBody>
      </p:sp>
      <p:pic>
        <p:nvPicPr>
          <p:cNvPr id="5" name="Imagen 4"/>
          <p:cNvPicPr>
            <a:picLocks noChangeAspect="1"/>
          </p:cNvPicPr>
          <p:nvPr/>
        </p:nvPicPr>
        <p:blipFill>
          <a:blip r:embed="rId2"/>
          <a:stretch>
            <a:fillRect/>
          </a:stretch>
        </p:blipFill>
        <p:spPr>
          <a:xfrm>
            <a:off x="5642130" y="1066800"/>
            <a:ext cx="3760104" cy="2701388"/>
          </a:xfrm>
          <a:prstGeom prst="rect">
            <a:avLst/>
          </a:prstGeom>
        </p:spPr>
      </p:pic>
    </p:spTree>
    <p:extLst>
      <p:ext uri="{BB962C8B-B14F-4D97-AF65-F5344CB8AC3E}">
        <p14:creationId xmlns:p14="http://schemas.microsoft.com/office/powerpoint/2010/main" val="4106254805"/>
      </p:ext>
    </p:extLst>
  </p:cSld>
  <p:clrMapOvr>
    <a:masterClrMapping/>
  </p:clrMapOvr>
  <p:transition spd="slow">
    <p:wheel spokes="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o">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Urbano">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o">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343</TotalTime>
  <Words>2610</Words>
  <Application>Microsoft Office PowerPoint</Application>
  <PresentationFormat>Panorámica</PresentationFormat>
  <Paragraphs>285</Paragraphs>
  <Slides>39</Slides>
  <Notes>3</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39</vt:i4>
      </vt:variant>
    </vt:vector>
  </HeadingPairs>
  <TitlesOfParts>
    <vt:vector size="48" baseType="lpstr">
      <vt:lpstr>Aharoni</vt:lpstr>
      <vt:lpstr>Arial</vt:lpstr>
      <vt:lpstr>Arial Black</vt:lpstr>
      <vt:lpstr>Calibri</vt:lpstr>
      <vt:lpstr>Georgia</vt:lpstr>
      <vt:lpstr>Times New Roman</vt:lpstr>
      <vt:lpstr>Trebuchet MS</vt:lpstr>
      <vt:lpstr>Wingdings 2</vt:lpstr>
      <vt:lpstr>Urbano</vt:lpstr>
      <vt:lpstr>Presentación de PowerPoint</vt:lpstr>
      <vt:lpstr>Presentación de PowerPoint</vt:lpstr>
      <vt:lpstr>Presentación de PowerPoint</vt:lpstr>
      <vt:lpstr>GUIÓN EXPLICATIVO  Propósitos Estructura Metodológica  Planeación Didáctica</vt:lpstr>
      <vt:lpstr>Presentación de PowerPoint</vt:lpstr>
      <vt:lpstr>Presentación de PowerPoint</vt:lpstr>
      <vt:lpstr>Presentación de PowerPoint</vt:lpstr>
      <vt:lpstr> Introducción. </vt:lpstr>
      <vt:lpstr>Presentación de PowerPoint</vt:lpstr>
      <vt:lpstr>Es fundamental partir de un análisis de necesidades presentes y futuras de la organización .Se trata de seleccionar al candidato más adecuado al puesto y a la organización según la planificación de recursos establecida a corto plazo en relación con las necesidades operativas del negocio y a medio/largo plazo según los objetivos estratégicos de la organización. </vt:lpstr>
      <vt:lpstr>Presentación de PowerPoint</vt:lpstr>
      <vt:lpstr> Pruebas de selección. </vt:lpstr>
      <vt:lpstr>Definición</vt:lpstr>
      <vt:lpstr>Presentación de PowerPoint</vt:lpstr>
      <vt:lpstr>La selección de personal es una responsabilidad de línea y una función de staff</vt:lpstr>
      <vt:lpstr>Finalidad</vt:lpstr>
      <vt:lpstr>¿En qué consistía la selección?</vt:lpstr>
      <vt:lpstr>¿Qué es adecuado?    ¿Cuál es la importancia?</vt:lpstr>
      <vt:lpstr> Técnicas de selección. </vt:lpstr>
      <vt:lpstr>Técnicas de selección</vt:lpstr>
      <vt:lpstr>Técnicas de selección </vt:lpstr>
      <vt:lpstr>1.- Entrevista preliminar</vt:lpstr>
      <vt:lpstr>2.- Solicitud de empleo</vt:lpstr>
      <vt:lpstr>3.- Investigación de referencias</vt:lpstr>
      <vt:lpstr>4.- Entrevista formal</vt:lpstr>
      <vt:lpstr>5.- Pruebas de empleo</vt:lpstr>
      <vt:lpstr>Pruebas de selección</vt:lpstr>
      <vt:lpstr>Pruebas profesionales o de conocimiento</vt:lpstr>
      <vt:lpstr>Test de personalidad</vt:lpstr>
      <vt:lpstr>Ejemplo de test de personalidad </vt:lpstr>
      <vt:lpstr>Test psicotécnicos</vt:lpstr>
      <vt:lpstr>Ejemplo de test de psicotécnicos </vt:lpstr>
      <vt:lpstr>6.- Examen médico</vt:lpstr>
      <vt:lpstr>7.- Entrevista final</vt:lpstr>
      <vt:lpstr>Presentación de PowerPoint</vt:lpstr>
      <vt:lpstr>8.- Contratación</vt:lpstr>
      <vt:lpstr>Conclusiones</vt:lpstr>
      <vt:lpstr>Referencias</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Gabriela Perez Vargas</dc:creator>
  <cp:lastModifiedBy>Gabriela Perez Vargas</cp:lastModifiedBy>
  <cp:revision>33</cp:revision>
  <dcterms:created xsi:type="dcterms:W3CDTF">2016-10-12T19:09:12Z</dcterms:created>
  <dcterms:modified xsi:type="dcterms:W3CDTF">2016-10-13T00:53:08Z</dcterms:modified>
</cp:coreProperties>
</file>