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5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2" autoAdjust="0"/>
    <p:restoredTop sz="94660"/>
  </p:normalViewPr>
  <p:slideViewPr>
    <p:cSldViewPr snapToGrid="0">
      <p:cViewPr>
        <p:scale>
          <a:sx n="81" d="100"/>
          <a:sy n="81" d="100"/>
        </p:scale>
        <p:origin x="6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BBA-996F-894A-B54A-D6246ED52CEA}" type="datetimeFigureOut">
              <a:rPr lang="en-US" dirty="0"/>
              <a:pPr/>
              <a:t>10/5/2016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dirty="0"/>
              <a:pPr/>
              <a:t>10/5/2016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10/5/2016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4567-0DE4-3F47-BF90-CB84690072F9}" type="datetimeFigureOut">
              <a:rPr lang="en-US" dirty="0"/>
              <a:pPr/>
              <a:t>10/5/2016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dirty="0"/>
              <a:pPr/>
              <a:t>10/5/2016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dirty="0"/>
              <a:pPr/>
              <a:t>10/5/2016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dirty="0"/>
              <a:pPr/>
              <a:t>10/5/2016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10/5/2016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dirty="0"/>
              <a:pPr/>
              <a:t>10/5/2016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dirty="0"/>
              <a:pPr/>
              <a:t>10/5/2016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dirty="0"/>
              <a:pPr/>
              <a:t>10/5/2016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dirty="0"/>
              <a:pPr/>
              <a:t>10/5/2016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dirty="0"/>
              <a:pPr/>
              <a:t>10/5/2016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18C79C5D-2A6F-F04D-97DA-BEF2467B64E4}" type="datetimeFigureOut">
              <a:rPr lang="en-US" dirty="0"/>
              <a:pPr/>
              <a:t>10/5/2016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9B482E8-6E0E-1B4F-B1FD-C69DB9E858D9}" type="datetimeFigureOut">
              <a:rPr lang="en-US" dirty="0"/>
              <a:pPr/>
              <a:t>10/5/2016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3" r:id="rId9"/>
    <p:sldLayoutId id="2147483657" r:id="rId10"/>
    <p:sldLayoutId id="2147483666" r:id="rId11"/>
    <p:sldLayoutId id="2147483661" r:id="rId12"/>
    <p:sldLayoutId id="2147483658" r:id="rId13"/>
    <p:sldLayoutId id="2147483659" r:id="rId14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9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10.wav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1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2.wav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audio" Target="../media/audio13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audio" Target="../media/audio14.wav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15.wav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audio" Target="../media/audio15.wav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audio" Target="../media/audio16.wav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audio" Target="../media/audio17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audio" Target="../media/audio10.wav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1.wav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8.wav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3.wav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forbes.com.mx/6-problemas-ambientales-y-sociales-que-colapsaran-al-df/" TargetMode="External"/><Relationship Id="rId3" Type="http://schemas.openxmlformats.org/officeDocument/2006/relationships/hyperlink" Target="https://prezi.com/kxkiixy0vvej/problemas-politicos-en-mexico/" TargetMode="External"/><Relationship Id="rId7" Type="http://schemas.openxmlformats.org/officeDocument/2006/relationships/hyperlink" Target="https://prezi.com/lbrn7jvofznb/problemas-sociales-actuales-en-mexico/" TargetMode="External"/><Relationship Id="rId2" Type="http://schemas.openxmlformats.org/officeDocument/2006/relationships/audio" Target="../media/audio16.wav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forbes.com.mx/las-5-amenazas-que-enfrenta-la-economia-mexicana/" TargetMode="External"/><Relationship Id="rId5" Type="http://schemas.openxmlformats.org/officeDocument/2006/relationships/hyperlink" Target="http://archivo.estepais.com/site/2012/los-grandes-problemas-actuales-de-mexico/" TargetMode="External"/><Relationship Id="rId4" Type="http://schemas.openxmlformats.org/officeDocument/2006/relationships/hyperlink" Target="http://www.elfinanciero.com.mx/opinion/siete-riesgos-politicos-para-2015.html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810001" y="1756064"/>
            <a:ext cx="10572000" cy="3959757"/>
          </a:xfrm>
        </p:spPr>
        <p:txBody>
          <a:bodyPr>
            <a:normAutofit/>
          </a:bodyPr>
          <a:lstStyle/>
          <a:p>
            <a:pPr algn="ctr"/>
            <a:r>
              <a:rPr lang="es-MX" b="1" dirty="0" smtClean="0"/>
              <a:t>UNIVERSIDAD AUTONOMA DEL ESTADO DE MEXICO</a:t>
            </a:r>
          </a:p>
          <a:p>
            <a:pPr algn="ctr"/>
            <a:endParaRPr lang="es-MX" b="1" dirty="0" smtClean="0"/>
          </a:p>
          <a:p>
            <a:pPr algn="ctr"/>
            <a:r>
              <a:rPr lang="es-MX" b="1" dirty="0" smtClean="0"/>
              <a:t>PLANTEL NEZAHUALCOYOTL DE LA ESCUELA PREPARATORIA</a:t>
            </a:r>
          </a:p>
          <a:p>
            <a:pPr algn="ctr"/>
            <a:endParaRPr lang="es-MX" b="1" dirty="0"/>
          </a:p>
          <a:p>
            <a:pPr algn="ctr"/>
            <a:r>
              <a:rPr lang="es-MX" b="1" dirty="0" smtClean="0"/>
              <a:t>ASIGNATURA: SOCIOLOGIA </a:t>
            </a:r>
          </a:p>
          <a:p>
            <a:pPr algn="ctr"/>
            <a:endParaRPr lang="es-MX" b="1" dirty="0"/>
          </a:p>
          <a:p>
            <a:pPr algn="ctr"/>
            <a:r>
              <a:rPr lang="es-MX" b="1" dirty="0" smtClean="0"/>
              <a:t>PROFESOR: MARIA DEL CONSUELO PASTRANA ARIAS</a:t>
            </a:r>
          </a:p>
          <a:p>
            <a:pPr algn="ctr"/>
            <a:r>
              <a:rPr lang="es-MX" dirty="0" smtClean="0"/>
              <a:t>MÓDULO  4 </a:t>
            </a:r>
          </a:p>
          <a:p>
            <a:pPr algn="ctr"/>
            <a:r>
              <a:rPr lang="es-MX" b="1" u="sng" dirty="0"/>
              <a:t>PROBLEMAS SOCIALES CONTEMPORANEOS</a:t>
            </a:r>
            <a:endParaRPr lang="es-MX" dirty="0"/>
          </a:p>
        </p:txBody>
      </p:sp>
      <p:pic>
        <p:nvPicPr>
          <p:cNvPr id="4" name="3 Imagen" descr="Uaemex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857" y="210983"/>
            <a:ext cx="2179431" cy="1970086"/>
          </a:xfrm>
          <a:prstGeom prst="rect">
            <a:avLst/>
          </a:prstGeom>
        </p:spPr>
      </p:pic>
      <p:pic>
        <p:nvPicPr>
          <p:cNvPr id="5" name="4 Imagen" descr="plante10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59171" y="212643"/>
            <a:ext cx="2168265" cy="1958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8910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  <p:sndAc>
          <p:stSnd>
            <p:snd r:embed="rId2" name="bomb.wav"/>
          </p:stSnd>
        </p:sndAc>
      </p:transition>
    </mc:Choice>
    <mc:Fallback>
      <p:transition spd="med">
        <p:fade/>
        <p:sndAc>
          <p:stSnd>
            <p:snd r:embed="rId2" name="bomb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Mediocridad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2400" dirty="0" smtClean="0"/>
              <a:t>La política genera sus propios problemas, y los políticos se dedican a resolver los problemas de la política, no los problemas de la gente.</a:t>
            </a:r>
          </a:p>
          <a:p>
            <a:r>
              <a:rPr lang="es-MX" sz="2400" dirty="0" smtClean="0"/>
              <a:t> </a:t>
            </a:r>
            <a:r>
              <a:rPr lang="es-MX" sz="2400" b="1" dirty="0" smtClean="0"/>
              <a:t>Falta de teoría y métodos para gobernar</a:t>
            </a:r>
            <a:r>
              <a:rPr lang="es-MX" sz="2400" dirty="0" smtClean="0"/>
              <a:t>.</a:t>
            </a:r>
          </a:p>
          <a:p>
            <a:r>
              <a:rPr lang="es-MX" sz="2400" dirty="0" smtClean="0"/>
              <a:t>El sistema jurídico-político carece de mecanismos que garanticen la responsabilidad.</a:t>
            </a:r>
            <a:endParaRPr lang="es-MX" sz="2400" dirty="0"/>
          </a:p>
        </p:txBody>
      </p:sp>
    </p:spTree>
  </p:cSld>
  <p:clrMapOvr>
    <a:masterClrMapping/>
  </p:clrMapOvr>
  <p:transition spd="slow">
    <p:randomBar dir="vert"/>
    <p:sndAc>
      <p:stSnd>
        <p:snd r:embed="rId2" name="laser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400" dirty="0" smtClean="0"/>
              <a:t>PROBLEMAS SOCIALES EN MEXICO </a:t>
            </a:r>
            <a:endParaRPr lang="es-MX" sz="4400" dirty="0"/>
          </a:p>
        </p:txBody>
      </p:sp>
      <p:pic>
        <p:nvPicPr>
          <p:cNvPr id="1026" name="Picture 2" descr="http://deinterespublico.com/wp-content/uploads/2014/11/zocaloayotzinap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51575" y="1616392"/>
            <a:ext cx="4762500" cy="3524251"/>
          </a:xfrm>
          <a:prstGeom prst="rect">
            <a:avLst/>
          </a:prstGeom>
          <a:noFill/>
        </p:spPr>
      </p:pic>
      <p:sp>
        <p:nvSpPr>
          <p:cNvPr id="5" name="4 Rectángulo"/>
          <p:cNvSpPr/>
          <p:nvPr/>
        </p:nvSpPr>
        <p:spPr>
          <a:xfrm>
            <a:off x="5577840" y="5188357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sz="800" dirty="0" smtClean="0"/>
              <a:t>https://www.google.com.mx/search?q=problemas+sociales+en+mexico&amp;espv=2&amp;biw=1024&amp;bih=599&amp;source=lnms&amp;tbm=isch&amp;sa=X&amp;ved=0ahUKEwjqj6mz8YrNAhUPA1IKHfDFCggQ_AUIBigB#imgdii=ipB3V5NjZr4JGM%3A%3BipB3V5NjZr4JGM%3A%3BfsxH5eiFlKxEAM%3A&amp;imgrc=ipB3V5NjZr4JGM%3A</a:t>
            </a:r>
            <a:endParaRPr lang="es-MX" sz="8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  <p:sndAc>
          <p:stSnd>
            <p:snd r:embed="rId2" name="explode.wav"/>
          </p:stSnd>
        </p:sndAc>
      </p:transition>
    </mc:Choice>
    <mc:Fallback>
      <p:transition spd="slow">
        <p:fade/>
        <p:sndAc>
          <p:stSnd>
            <p:snd r:embed="rId2" name="explod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 Pobreza (Mala distribución de la riqueza)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2400" dirty="0" smtClean="0"/>
              <a:t>El 28 por ciento de los habitantes en zonas rurales se encontraba en niveles de pobreza extrema .</a:t>
            </a:r>
          </a:p>
          <a:p>
            <a:r>
              <a:rPr lang="es-MX" sz="2400" dirty="0" smtClean="0"/>
              <a:t> El 57 por ciento en situación de pobreza moderada.</a:t>
            </a:r>
          </a:p>
          <a:p>
            <a:r>
              <a:rPr lang="es-MX" sz="2400" dirty="0" smtClean="0"/>
              <a:t>En México reside el 60.7 por ciento de la población en pobreza extrema y el 46.1 por ciento de los moderadamente pobres del país. </a:t>
            </a:r>
            <a:endParaRPr lang="es-MX" sz="24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  <p:sndAc>
          <p:stSnd>
            <p:snd r:embed="rId2" name="whoosh.wav"/>
          </p:stSnd>
        </p:sndAc>
      </p:transition>
    </mc:Choice>
    <mc:Fallback>
      <p:transition spd="slow">
        <p:dissolve/>
        <p:sndAc>
          <p:stSnd>
            <p:snd r:embed="rId2" name="whoosh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Inseguridad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sz="2800" dirty="0" smtClean="0"/>
              <a:t>Factores: desintegración familiar, drogadicción, corrupción, falta de valores.</a:t>
            </a:r>
          </a:p>
          <a:p>
            <a:r>
              <a:rPr lang="es-MX" sz="2800" dirty="0" smtClean="0"/>
              <a:t>Mayoritariamente por la debilidad de las instituciones de seguridad pública y justicia.</a:t>
            </a:r>
          </a:p>
          <a:p>
            <a:r>
              <a:rPr lang="es-MX" sz="2800" dirty="0" smtClean="0"/>
              <a:t>Es el problema que más sucede en el país.</a:t>
            </a:r>
          </a:p>
          <a:p>
            <a:pPr>
              <a:buNone/>
            </a:pPr>
            <a:endParaRPr lang="es-MX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  <p:sndAc>
          <p:stSnd>
            <p:snd r:embed="rId2" name="hammer.wav"/>
          </p:stSnd>
        </p:sndAc>
      </p:transition>
    </mc:Choice>
    <mc:Fallback>
      <p:transition spd="slow">
        <p:checker/>
        <p:sndAc>
          <p:stSnd>
            <p:snd r:embed="rId2" name="hammer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Pobreza </a:t>
            </a:r>
            <a:endParaRPr lang="es-MX" dirty="0"/>
          </a:p>
        </p:txBody>
      </p:sp>
      <p:pic>
        <p:nvPicPr>
          <p:cNvPr id="276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161988" y="356484"/>
            <a:ext cx="3302052" cy="5655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CuadroTexto"/>
          <p:cNvSpPr txBox="1"/>
          <p:nvPr/>
        </p:nvSpPr>
        <p:spPr>
          <a:xfrm>
            <a:off x="5913120" y="6019800"/>
            <a:ext cx="3627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900" dirty="0" smtClean="0"/>
              <a:t>https://es.wikipedia.org/wiki/Pobreza_en_M%C3%A9xico</a:t>
            </a:r>
            <a:endParaRPr lang="es-MX" sz="900" dirty="0"/>
          </a:p>
        </p:txBody>
      </p:sp>
      <p:pic>
        <p:nvPicPr>
          <p:cNvPr id="27652" name="Picture 4" descr="http://3.bp.blogspot.com/-xe4XCiFQHq0/TjHZqjkzPMI/AAAAAAAABE0/-yCQC_biUPc/s1600/pobreza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98575" y="2453957"/>
            <a:ext cx="3810000" cy="3086101"/>
          </a:xfrm>
          <a:prstGeom prst="rect">
            <a:avLst/>
          </a:prstGeom>
          <a:noFill/>
        </p:spPr>
      </p:pic>
      <p:sp>
        <p:nvSpPr>
          <p:cNvPr id="8" name="7 CuadroTexto"/>
          <p:cNvSpPr txBox="1"/>
          <p:nvPr/>
        </p:nvSpPr>
        <p:spPr>
          <a:xfrm>
            <a:off x="1005840" y="5516880"/>
            <a:ext cx="44500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800" dirty="0" smtClean="0"/>
              <a:t>http://3.bp.blogspot.com/-xe4XCiFQHq0/TjHZqjkzPMI/AAAAAAAABE0/-yCQC_biUPc/s1600/pobreza2.jpg</a:t>
            </a:r>
            <a:endParaRPr lang="es-MX" sz="8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  <p:sndAc>
          <p:stSnd>
            <p:snd r:embed="rId2" name="coin.wav"/>
          </p:stSnd>
        </p:sndAc>
      </p:transition>
    </mc:Choice>
    <mc:Fallback>
      <p:transition spd="slow">
        <p:blinds dir="vert"/>
        <p:sndAc>
          <p:stSnd>
            <p:snd r:embed="rId2" name="coin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Bullying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42512" y="5318760"/>
            <a:ext cx="4759128" cy="457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MX" sz="1000" dirty="0" smtClean="0"/>
              <a:t>http://static.tvazteca.com/imagenes/2012/25/OCDE-bullying-1585935.jpg</a:t>
            </a:r>
            <a:endParaRPr lang="es-MX" sz="1000" dirty="0"/>
          </a:p>
        </p:txBody>
      </p:sp>
      <p:pic>
        <p:nvPicPr>
          <p:cNvPr id="30722" name="Picture 2" descr="http://static.tvazteca.com/imagenes/2012/25/OCDE-bullying-158593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5615" y="2058035"/>
            <a:ext cx="6000750" cy="3143250"/>
          </a:xfrm>
          <a:prstGeom prst="rect">
            <a:avLst/>
          </a:prstGeom>
          <a:noFill/>
        </p:spPr>
      </p:pic>
      <p:sp>
        <p:nvSpPr>
          <p:cNvPr id="5" name="4 CuadroTexto"/>
          <p:cNvSpPr txBox="1"/>
          <p:nvPr/>
        </p:nvSpPr>
        <p:spPr>
          <a:xfrm>
            <a:off x="6659880" y="3078480"/>
            <a:ext cx="5090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México</a:t>
            </a:r>
            <a:r>
              <a:rPr lang="es-MX" dirty="0" smtClean="0"/>
              <a:t> ocupa el primer lugar internacional de casos de </a:t>
            </a:r>
            <a:r>
              <a:rPr lang="es-MX" b="1" dirty="0" smtClean="0"/>
              <a:t>bullying</a:t>
            </a:r>
            <a:r>
              <a:rPr lang="es-MX" dirty="0" smtClean="0"/>
              <a:t> en educación básica.</a:t>
            </a:r>
            <a:endParaRPr lang="es-MX" dirty="0"/>
          </a:p>
        </p:txBody>
      </p:sp>
    </p:spTree>
  </p:cSld>
  <p:clrMapOvr>
    <a:masterClrMapping/>
  </p:clrMapOvr>
  <p:transition spd="slow">
    <p:wheel spokes="1"/>
    <p:sndAc>
      <p:stSnd>
        <p:snd r:embed="rId2" name="drumroll.wav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3126480" y="4221480"/>
            <a:ext cx="5621280" cy="383858"/>
          </a:xfrm>
        </p:spPr>
        <p:txBody>
          <a:bodyPr>
            <a:normAutofit/>
          </a:bodyPr>
          <a:lstStyle/>
          <a:p>
            <a:r>
              <a:rPr lang="es-MX" sz="900" dirty="0" smtClean="0"/>
              <a:t>http://notenoughgood.com/wp-content/uploads/2013/06/domestic-violence-awareness-1.jpg</a:t>
            </a:r>
            <a:endParaRPr lang="es-MX" sz="900" dirty="0"/>
          </a:p>
        </p:txBody>
      </p:sp>
      <p:sp>
        <p:nvSpPr>
          <p:cNvPr id="3" name="2 Marcador de contenido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s-MX" sz="2800" dirty="0" smtClean="0"/>
              <a:t>-Falta de </a:t>
            </a:r>
            <a:r>
              <a:rPr lang="es-MX" sz="2800" b="1" dirty="0" smtClean="0"/>
              <a:t>equidad</a:t>
            </a:r>
            <a:r>
              <a:rPr lang="es-MX" sz="2800" dirty="0" smtClean="0"/>
              <a:t>, </a:t>
            </a:r>
            <a:r>
              <a:rPr lang="es-MX" sz="2800" dirty="0"/>
              <a:t>y</a:t>
            </a:r>
            <a:r>
              <a:rPr lang="es-MX" sz="2800" dirty="0" smtClean="0"/>
              <a:t> </a:t>
            </a:r>
            <a:r>
              <a:rPr lang="es-MX" sz="2800" b="1" dirty="0" smtClean="0"/>
              <a:t>protección</a:t>
            </a:r>
            <a:r>
              <a:rPr lang="es-MX" sz="2800" dirty="0" smtClean="0"/>
              <a:t>, así como la </a:t>
            </a:r>
            <a:r>
              <a:rPr lang="es-MX" sz="2800" b="1" dirty="0" smtClean="0"/>
              <a:t>violencia </a:t>
            </a:r>
            <a:r>
              <a:rPr lang="es-MX" sz="2800" dirty="0" smtClean="0"/>
              <a:t>en contra de las mujeres.</a:t>
            </a:r>
            <a:endParaRPr lang="es-MX" sz="2800" dirty="0"/>
          </a:p>
        </p:txBody>
      </p:sp>
      <p:pic>
        <p:nvPicPr>
          <p:cNvPr id="31746" name="Picture 2" descr="http://notenoughgood.com/wp-content/uploads/2013/06/domestic-violence-awareness-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76855" y="395922"/>
            <a:ext cx="6172200" cy="391477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1"/>
    <p:sndAc>
      <p:stSnd>
        <p:snd r:embed="rId2" name="suction.wav"/>
      </p:stSnd>
    </p:sndAc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Discriminación </a:t>
            </a:r>
            <a:endParaRPr lang="es-MX" dirty="0"/>
          </a:p>
        </p:txBody>
      </p:sp>
      <p:sp>
        <p:nvSpPr>
          <p:cNvPr id="4" name="2 Marcador de contenido"/>
          <p:cNvSpPr>
            <a:spLocks noGrp="1"/>
          </p:cNvSpPr>
          <p:nvPr>
            <p:ph idx="1"/>
          </p:nvPr>
        </p:nvSpPr>
        <p:spPr>
          <a:xfrm>
            <a:off x="818712" y="2222287"/>
            <a:ext cx="4439088" cy="3751793"/>
          </a:xfrm>
        </p:spPr>
        <p:txBody>
          <a:bodyPr/>
          <a:lstStyle/>
          <a:p>
            <a:pPr>
              <a:buNone/>
            </a:pPr>
            <a:r>
              <a:rPr lang="es-MX" sz="2800" dirty="0" smtClean="0"/>
              <a:t>Discriminación al </a:t>
            </a:r>
            <a:r>
              <a:rPr lang="es-MX" sz="2800" b="1" dirty="0" smtClean="0"/>
              <a:t>revés</a:t>
            </a:r>
            <a:r>
              <a:rPr lang="es-MX" sz="2800" dirty="0" smtClean="0"/>
              <a:t>.</a:t>
            </a:r>
          </a:p>
          <a:p>
            <a:pPr>
              <a:buNone/>
            </a:pPr>
            <a:r>
              <a:rPr lang="es-MX" sz="2800" dirty="0" smtClean="0"/>
              <a:t> La gente blanca y rubia es símbolo de status.</a:t>
            </a:r>
            <a:endParaRPr lang="es-MX" sz="2800" dirty="0"/>
          </a:p>
        </p:txBody>
      </p:sp>
      <p:pic>
        <p:nvPicPr>
          <p:cNvPr id="32770" name="Picture 2" descr="http://norasnines.pbworks.com/f/1273588498/legally-blond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25640" y="2043396"/>
            <a:ext cx="2868294" cy="3126774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  <p:sndAc>
          <p:stSnd>
            <p:snd r:embed="rId2" name="suction.wav"/>
          </p:stSnd>
        </p:sndAc>
      </p:transition>
    </mc:Choice>
    <mc:Fallback>
      <p:transition spd="slow">
        <p:fade/>
        <p:sndAc>
          <p:stSnd>
            <p:snd r:embed="rId2" name="suction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Educación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47312" y="5997922"/>
            <a:ext cx="8797728" cy="280958"/>
          </a:xfrm>
        </p:spPr>
        <p:txBody>
          <a:bodyPr>
            <a:normAutofit fontScale="85000" lnSpcReduction="20000"/>
          </a:bodyPr>
          <a:lstStyle/>
          <a:p>
            <a:r>
              <a:rPr lang="es-MX" dirty="0" smtClean="0"/>
              <a:t>http://archivo.estepais.com/site/wp-content/uploads/2012/07/Chacon-a-255.jpg</a:t>
            </a:r>
            <a:endParaRPr lang="es-MX" dirty="0"/>
          </a:p>
        </p:txBody>
      </p:sp>
      <p:pic>
        <p:nvPicPr>
          <p:cNvPr id="33794" name="Picture 2" descr="http://archivo.estepais.com/site/wp-content/uploads/2012/07/Chacon-a-25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97735" y="1387475"/>
            <a:ext cx="7315200" cy="44196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  <p:sndAc>
          <p:stSnd>
            <p:snd r:embed="rId2" name="wind.wav"/>
          </p:stSnd>
        </p:sndAc>
      </p:transition>
    </mc:Choice>
    <mc:Fallback>
      <p:transition spd="slow">
        <p:fade/>
        <p:sndAc>
          <p:stSnd>
            <p:snd r:embed="rId2" name="wind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18560" y="523388"/>
            <a:ext cx="10571998" cy="970450"/>
          </a:xfrm>
        </p:spPr>
        <p:txBody>
          <a:bodyPr/>
          <a:lstStyle/>
          <a:p>
            <a:r>
              <a:rPr lang="es-MX" dirty="0" smtClean="0"/>
              <a:t>Racismo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00552" y="1688887"/>
            <a:ext cx="10580808" cy="164867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MX" sz="2800" dirty="0" smtClean="0"/>
              <a:t>Basada en los rasgos físicos ha generado una forma de exclusión que sigue vigente en nuestra sociedad.</a:t>
            </a:r>
            <a:endParaRPr lang="es-MX" sz="2800" dirty="0"/>
          </a:p>
        </p:txBody>
      </p:sp>
      <p:pic>
        <p:nvPicPr>
          <p:cNvPr id="34818" name="Picture 2" descr="Imágenes para ver-te, el racismo en Méxic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26535" y="3004184"/>
            <a:ext cx="5972175" cy="3457576"/>
          </a:xfrm>
          <a:prstGeom prst="rect">
            <a:avLst/>
          </a:prstGeom>
          <a:noFill/>
        </p:spPr>
      </p:pic>
      <p:sp>
        <p:nvSpPr>
          <p:cNvPr id="6" name="5 CuadroTexto"/>
          <p:cNvSpPr txBox="1"/>
          <p:nvPr/>
        </p:nvSpPr>
        <p:spPr>
          <a:xfrm>
            <a:off x="4130040" y="6400800"/>
            <a:ext cx="54559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 smtClean="0"/>
              <a:t>http://www.chilango.com/arte/expo/2016/05/25/imagenes-para-verte</a:t>
            </a:r>
            <a:endParaRPr lang="es-MX" sz="10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  <p:sndAc>
          <p:stSnd>
            <p:snd r:embed="rId2" name="voltage.wav"/>
          </p:stSnd>
        </p:sndAc>
      </p:transition>
    </mc:Choice>
    <mc:Fallback>
      <p:transition spd="slow">
        <p:fade/>
        <p:sndAc>
          <p:stSnd>
            <p:snd r:embed="rId2" name="voltag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94675" y="464695"/>
            <a:ext cx="11167673" cy="5863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500" b="1" dirty="0" smtClean="0"/>
              <a:t>Propósito del Modulo : </a:t>
            </a:r>
            <a:r>
              <a:rPr lang="es-MX" sz="1500" dirty="0" smtClean="0"/>
              <a:t>Reconoce un problema social para proponer soluciones a situaciones propias de su entorno. </a:t>
            </a:r>
          </a:p>
          <a:p>
            <a:endParaRPr lang="es-MX" sz="1500" b="1" dirty="0" smtClean="0"/>
          </a:p>
          <a:p>
            <a:r>
              <a:rPr lang="es-MX" sz="1500" b="1" dirty="0" smtClean="0"/>
              <a:t>Propósito del tema</a:t>
            </a:r>
            <a:r>
              <a:rPr lang="es-MX" sz="1500" dirty="0" smtClean="0"/>
              <a:t>: Describe y explica la problemática nacional que le permita asumir con responsabilidad el rol que desempeña dentro de la sociedad. </a:t>
            </a:r>
          </a:p>
          <a:p>
            <a:endParaRPr lang="es-MX" sz="1500" dirty="0" smtClean="0"/>
          </a:p>
          <a:p>
            <a:r>
              <a:rPr lang="es-MX" sz="1500" b="1" dirty="0" smtClean="0"/>
              <a:t>Competencia de la dimensión: </a:t>
            </a:r>
            <a:r>
              <a:rPr lang="es-MX" sz="1500" dirty="0" smtClean="0"/>
              <a:t>Reconoce la </a:t>
            </a:r>
            <a:r>
              <a:rPr lang="es-MX" sz="1500" dirty="0" err="1" smtClean="0"/>
              <a:t>multi</a:t>
            </a:r>
            <a:r>
              <a:rPr lang="es-MX" sz="1500" dirty="0" smtClean="0"/>
              <a:t> e interculturalidad participando en la promoción de relaciones solidarias y de respeto a la diversidad de género, ideas, cultura, creencias, posturas teóricas y capacidades.</a:t>
            </a:r>
          </a:p>
          <a:p>
            <a:r>
              <a:rPr lang="es-MX" sz="1500" dirty="0" smtClean="0"/>
              <a:t> </a:t>
            </a:r>
          </a:p>
          <a:p>
            <a:r>
              <a:rPr lang="es-MX" sz="1500" b="1" dirty="0" smtClean="0"/>
              <a:t>Competencia disciplinaria: </a:t>
            </a:r>
          </a:p>
          <a:p>
            <a:r>
              <a:rPr lang="es-MX" sz="1500" dirty="0" smtClean="0"/>
              <a:t>BASICAS: 4. Valora las diferencias sociales, políticas, económicas, étnicas, culturales y de género y las desigualdades que inducen. </a:t>
            </a:r>
          </a:p>
          <a:p>
            <a:r>
              <a:rPr lang="es-MX" sz="1500" dirty="0" smtClean="0"/>
              <a:t>EXTENDIDAS: 2. Argumenta las repercusiones de los procesos y cambios políticos, económicos y sociales que han dado lugar al entorno socioeconómico actual. 3. Propone soluciones a problemas de su entorno con una actitud crítica y reflexiva, creando conciencia de la importancia y el equilibrio en la relación ser humano-naturaleza. </a:t>
            </a:r>
          </a:p>
          <a:p>
            <a:endParaRPr lang="es-MX" sz="1500" dirty="0" smtClean="0"/>
          </a:p>
          <a:p>
            <a:r>
              <a:rPr lang="es-MX" sz="1500" b="1" dirty="0" smtClean="0"/>
              <a:t>Competencia Genérica: </a:t>
            </a:r>
            <a:r>
              <a:rPr lang="es-MX" sz="1500" dirty="0" smtClean="0"/>
              <a:t>6. Sustenta una postura personal sobre temas de interés y relevancia general, considerando otros puntos de vista de manera crítica y reflexiva. 6.1 Elige las fuentes de información más relevantes para un propósito específico y discrimina entre ellas de acuerdo a su relevancia y confiabilidad. 6.4 Estructura ideas y argumentos de manera clara, coherente y sintética. 8.Participa y colabora de manera efectiva en equipos diversos. 8.1 Propone maneras de solucionar un problema o desarrollar un proyecto en equipo, definiendo un curso de acción con pasos específicos. 8.2 Aporta puntos de vista con apertura y considera los de otras personas de manera reflexiva. 10. Mantiene una actitud respetuosa hacia la interculturalidad y la diversidad de creencias, valores, ideas y prácticas sociales. 10.2Dialoga y aprende de personas con distintos puntos de vista y tradiciones culturales mediante la ubicación de sus propias circunstancias en un contexto más amplio 10.3Asume que el respeto de las diferencias es el principio de integración y convivencia en los contextos local, nacional e internacional.</a:t>
            </a:r>
            <a:endParaRPr lang="es-MX" sz="1500" dirty="0"/>
          </a:p>
        </p:txBody>
      </p:sp>
    </p:spTree>
  </p:cSld>
  <p:clrMapOvr>
    <a:masterClrMapping/>
  </p:clrMapOvr>
  <p:transition spd="slow">
    <p:push dir="u"/>
    <p:sndAc>
      <p:stSnd>
        <p:snd r:embed="rId2" name="breeze.wav"/>
      </p:stSnd>
    </p:sndAc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Impunidad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51072" y="2146087"/>
            <a:ext cx="8889168" cy="199919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s-MX" sz="2400" dirty="0" smtClean="0"/>
              <a:t>México es el segundo país de 59 con mayor índice de impunidad. </a:t>
            </a:r>
          </a:p>
          <a:p>
            <a:pPr>
              <a:buNone/>
            </a:pPr>
            <a:endParaRPr lang="es-MX" sz="2400" dirty="0" smtClean="0"/>
          </a:p>
          <a:p>
            <a:pPr>
              <a:buNone/>
            </a:pPr>
            <a:r>
              <a:rPr lang="es-MX" sz="2400" dirty="0" smtClean="0"/>
              <a:t>“La corrupción es el resultado </a:t>
            </a:r>
          </a:p>
          <a:p>
            <a:pPr>
              <a:buNone/>
            </a:pPr>
            <a:r>
              <a:rPr lang="es-MX" sz="2400" dirty="0" smtClean="0"/>
              <a:t>de la impunidad</a:t>
            </a:r>
            <a:r>
              <a:rPr lang="es-MX" dirty="0" smtClean="0"/>
              <a:t>”</a:t>
            </a:r>
            <a:endParaRPr lang="es-MX" dirty="0"/>
          </a:p>
        </p:txBody>
      </p:sp>
      <p:pic>
        <p:nvPicPr>
          <p:cNvPr id="35842" name="Picture 2" descr="http://cdn.eldeforma.com/wp-content/uploads/2012/10/03_impunidad_-_contraimagen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09615" y="2666999"/>
            <a:ext cx="5715000" cy="4191001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  <p:sndAc>
          <p:stSnd loop="1">
            <p:snd r:embed="rId2" name="bomb.wav"/>
          </p:stSnd>
        </p:sndAc>
      </p:transition>
    </mc:Choice>
    <mc:Fallback>
      <p:transition spd="slow">
        <p:fade/>
        <p:sndAc>
          <p:stSnd loop="1">
            <p:snd r:embed="rId2" name="bomb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PROBLEMAS ECONOMICOS EN MEXICO </a:t>
            </a:r>
            <a:endParaRPr lang="es-MX" dirty="0"/>
          </a:p>
        </p:txBody>
      </p:sp>
      <p:pic>
        <p:nvPicPr>
          <p:cNvPr id="36866" name="Picture 2" descr="http://3.bp.blogspot.com/-m0c95G5zO_g/UavVwScSPLI/AAAAAAAAAEY/XOB5JomRQxw/s1600/72034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2054" y="1614667"/>
            <a:ext cx="4949825" cy="3705681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  <p:sndAc>
          <p:stSnd>
            <p:snd r:embed="rId2" name="explode.wav"/>
          </p:stSnd>
        </p:sndAc>
      </p:transition>
    </mc:Choice>
    <mc:Fallback>
      <p:transition spd="slow">
        <p:fade/>
        <p:sndAc>
          <p:stSnd>
            <p:snd r:embed="rId2" name="explod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Falta de trabajo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12032" y="1780327"/>
            <a:ext cx="6542208" cy="1374353"/>
          </a:xfrm>
        </p:spPr>
        <p:txBody>
          <a:bodyPr/>
          <a:lstStyle/>
          <a:p>
            <a:r>
              <a:rPr lang="es-MX" dirty="0" smtClean="0"/>
              <a:t>Falta de cultura de trabajo entre la gran mayoría de la población económicamente activa.</a:t>
            </a:r>
            <a:endParaRPr lang="es-MX" dirty="0"/>
          </a:p>
        </p:txBody>
      </p:sp>
      <p:pic>
        <p:nvPicPr>
          <p:cNvPr id="37890" name="Picture 2" descr="http://sociedadtrespuntocero.com/wp-content/uploads/2014/06/limpiaparabrisas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70375" y="2788109"/>
            <a:ext cx="6184265" cy="3323131"/>
          </a:xfrm>
          <a:prstGeom prst="rect">
            <a:avLst/>
          </a:prstGeom>
          <a:noFill/>
        </p:spPr>
      </p:pic>
      <p:sp>
        <p:nvSpPr>
          <p:cNvPr id="5" name="4 CuadroTexto"/>
          <p:cNvSpPr txBox="1"/>
          <p:nvPr/>
        </p:nvSpPr>
        <p:spPr>
          <a:xfrm>
            <a:off x="4511040" y="6339840"/>
            <a:ext cx="62026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 smtClean="0"/>
              <a:t>http://sociedadtrespuntocero.com/wp-content/uploads/2014/06/limpiaparabrisas1.jpg</a:t>
            </a:r>
            <a:endParaRPr lang="es-MX" sz="10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  <p:sndAc>
          <p:stSnd>
            <p:snd r:embed="rId2" name="arrow.wav"/>
          </p:stSnd>
        </p:sndAc>
      </p:transition>
    </mc:Choice>
    <mc:Fallback>
      <p:transition spd="slow">
        <p:fade/>
        <p:sndAc>
          <p:stSnd>
            <p:snd r:embed="rId2" name="arrow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Deuda externa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MX" sz="2800" dirty="0" smtClean="0"/>
              <a:t>El saldo de la deuda externa bruta ajustada de México pasó de 171,422 a 348,498.</a:t>
            </a:r>
          </a:p>
          <a:p>
            <a:pPr>
              <a:buNone/>
            </a:pPr>
            <a:endParaRPr lang="es-MX" sz="2800" dirty="0" smtClean="0"/>
          </a:p>
          <a:p>
            <a:pPr>
              <a:buNone/>
            </a:pPr>
            <a:r>
              <a:rPr lang="es-MX" sz="2800" dirty="0" smtClean="0"/>
              <a:t>Del 2007 al 2012, la deuda externa bruta de México se incrementó en promedio 17.2% en cada uno de los años.</a:t>
            </a:r>
          </a:p>
          <a:p>
            <a:pPr>
              <a:buNone/>
            </a:pPr>
            <a:endParaRPr lang="es-MX" dirty="0" smtClean="0"/>
          </a:p>
          <a:p>
            <a:pPr>
              <a:buNone/>
            </a:pPr>
            <a:endParaRPr lang="es-MX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  <p:sndAc>
          <p:stSnd>
            <p:snd r:embed="rId2" name="whoosh.wav"/>
          </p:stSnd>
        </p:sndAc>
      </p:transition>
    </mc:Choice>
    <mc:Fallback>
      <p:transition spd="slow">
        <p:fade/>
        <p:sndAc>
          <p:stSnd>
            <p:snd r:embed="rId2" name="whoosh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CAUSAS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s-MX" sz="2800" dirty="0" smtClean="0"/>
              <a:t>Altos costos del crédito y de los productos bancarios en general, con lo que se frena el financiamiento a quien lo requiere.</a:t>
            </a:r>
          </a:p>
          <a:p>
            <a:pPr>
              <a:buNone/>
            </a:pPr>
            <a:endParaRPr lang="es-MX" sz="2800" dirty="0" smtClean="0"/>
          </a:p>
          <a:p>
            <a:pPr>
              <a:buNone/>
            </a:pPr>
            <a:r>
              <a:rPr lang="es-MX" sz="2800" dirty="0"/>
              <a:t>C</a:t>
            </a:r>
            <a:r>
              <a:rPr lang="es-MX" sz="2800" dirty="0" smtClean="0"/>
              <a:t>réditos personales al 70 % anual, comisiones por retirar tu dinero del banco, la falta de negocios propios.</a:t>
            </a:r>
            <a:endParaRPr lang="es-MX" sz="28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  <p:sndAc>
          <p:stSnd>
            <p:snd r:embed="rId2" name="chimes.wav"/>
          </p:stSnd>
        </p:sndAc>
      </p:transition>
    </mc:Choice>
    <mc:Fallback>
      <p:transition spd="slow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Presupuesto de campaña electoral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37712" y="2069887"/>
            <a:ext cx="10123608" cy="1968713"/>
          </a:xfrm>
        </p:spPr>
        <p:txBody>
          <a:bodyPr/>
          <a:lstStyle/>
          <a:p>
            <a:pPr>
              <a:buNone/>
            </a:pPr>
            <a:r>
              <a:rPr lang="es-MX" sz="2800" dirty="0" smtClean="0"/>
              <a:t>Cada año tenemos que pagar mas impuestos para mantener a partidos políticos y a “servidores públicos”.</a:t>
            </a:r>
          </a:p>
          <a:p>
            <a:pPr>
              <a:buNone/>
            </a:pPr>
            <a:endParaRPr lang="es-MX" dirty="0"/>
          </a:p>
        </p:txBody>
      </p:sp>
      <p:pic>
        <p:nvPicPr>
          <p:cNvPr id="38914" name="Picture 2" descr="http://p1.pkcdn.com/reuniones-de-campana-electoral_53615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9175" y="3476932"/>
            <a:ext cx="3364865" cy="338106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  <p:sndAc>
          <p:stSnd>
            <p:snd r:embed="rId2" name="cashreg.wav"/>
          </p:stSnd>
        </p:sndAc>
      </p:transition>
    </mc:Choice>
    <mc:Fallback>
      <p:transition spd="slow">
        <p:fade/>
        <p:sndAc>
          <p:stSnd>
            <p:snd r:embed="rId2" name="cashreg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Pocos incentivos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18712" y="2130847"/>
            <a:ext cx="10554574" cy="3636511"/>
          </a:xfrm>
        </p:spPr>
        <p:txBody>
          <a:bodyPr/>
          <a:lstStyle/>
          <a:p>
            <a:pPr>
              <a:buNone/>
            </a:pPr>
            <a:r>
              <a:rPr lang="es-MX" sz="3200" dirty="0" smtClean="0"/>
              <a:t>Existen pocos incentivos para crear nuevas fuentes de empleos.</a:t>
            </a:r>
          </a:p>
          <a:p>
            <a:pPr>
              <a:buNone/>
            </a:pPr>
            <a:endParaRPr lang="es-MX" sz="3200" dirty="0" smtClean="0"/>
          </a:p>
          <a:p>
            <a:pPr>
              <a:buNone/>
            </a:pPr>
            <a:r>
              <a:rPr lang="es-MX" sz="3200" dirty="0" smtClean="0"/>
              <a:t>Entre tramites, arreglos con el sindicato, mordidas para establecerse en alguna ubicación especifica, leyes fiscales cambiantes, etc. </a:t>
            </a:r>
          </a:p>
          <a:p>
            <a:pPr>
              <a:buNone/>
            </a:pPr>
            <a:endParaRPr lang="es-MX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  <p:sndAc>
          <p:stSnd>
            <p:snd r:embed="rId2" name="type.wav"/>
          </p:stSnd>
        </p:sndAc>
      </p:transition>
    </mc:Choice>
    <mc:Fallback>
      <p:transition spd="slow">
        <p:fade/>
        <p:sndAc>
          <p:stSnd>
            <p:snd r:embed="rId2" name="typ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Combustibles y energéticos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MX" dirty="0" smtClean="0"/>
              <a:t>- </a:t>
            </a:r>
            <a:r>
              <a:rPr lang="es-MX" sz="2800" dirty="0" smtClean="0"/>
              <a:t>Alto costo de combustibles y energéticos - los cuales controla el gobierno - con lo que se aumentan los precios de productos y servicios </a:t>
            </a:r>
            <a:br>
              <a:rPr lang="es-MX" sz="2800" dirty="0" smtClean="0"/>
            </a:br>
            <a:r>
              <a:rPr lang="es-MX" sz="2800" dirty="0" smtClean="0"/>
              <a:t>(el petróleo y gas, cuando están a la alza en el mundo, aquí suben el precio, cuando están a la baja aquí siguen subiendo)</a:t>
            </a:r>
            <a:endParaRPr lang="es-MX" sz="28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  <p:sndAc>
          <p:stSnd>
            <p:snd r:embed="rId2" name="breeze.wav"/>
          </p:stSnd>
        </p:sndAc>
      </p:transition>
    </mc:Choice>
    <mc:Fallback>
      <p:transition spd="slow">
        <p:fade/>
        <p:sndAc>
          <p:stSnd>
            <p:snd r:embed="rId2" name="breez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696200" cy="1183492"/>
          </a:xfrm>
        </p:spPr>
        <p:txBody>
          <a:bodyPr/>
          <a:lstStyle/>
          <a:p>
            <a:r>
              <a:rPr lang="es-MX" dirty="0" smtClean="0"/>
              <a:t>Falta de infraestructura de transporte y comunicaciones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sz="2800" dirty="0" smtClean="0"/>
              <a:t>Mas del 80 % de las materias primas y productos se transportan vía terrestre, la cual tiene un límite de peso en lo que se puede mover, en cambio por </a:t>
            </a:r>
            <a:r>
              <a:rPr lang="es-MX" sz="2800" dirty="0" err="1" smtClean="0"/>
              <a:t>ffcc</a:t>
            </a:r>
            <a:r>
              <a:rPr lang="es-MX" sz="2800" dirty="0" smtClean="0"/>
              <a:t> se pueden llevar cargas mayores haciendo el costo mas bajo en forma unitaria.</a:t>
            </a:r>
            <a:endParaRPr lang="es-MX" sz="28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  <p:sndAc>
          <p:stSnd>
            <p:snd r:embed="rId2" name="push.wav"/>
          </p:stSnd>
        </p:sndAc>
      </p:transition>
    </mc:Choice>
    <mc:Fallback>
      <p:transition spd="slow">
        <p:fade/>
        <p:sndAc>
          <p:stSnd>
            <p:snd r:embed="rId2" name="push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 Salidas de capitales por ajuste monetario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2075393"/>
          </a:xfrm>
        </p:spPr>
        <p:txBody>
          <a:bodyPr/>
          <a:lstStyle/>
          <a:p>
            <a:pPr>
              <a:buNone/>
            </a:pPr>
            <a:r>
              <a:rPr lang="es-MX" dirty="0" smtClean="0"/>
              <a:t>El principal riesgo para el país es “el ajuste monetario . Esto  genera demasiada tensión al grado de afectar el funcionamiento ordenado.</a:t>
            </a:r>
          </a:p>
          <a:p>
            <a:pPr>
              <a:buNone/>
            </a:pPr>
            <a:endParaRPr lang="es-MX" dirty="0" smtClean="0"/>
          </a:p>
          <a:p>
            <a:pPr>
              <a:buNone/>
            </a:pPr>
            <a:endParaRPr lang="es-MX" dirty="0"/>
          </a:p>
        </p:txBody>
      </p:sp>
      <p:pic>
        <p:nvPicPr>
          <p:cNvPr id="41986" name="Picture 2" descr="http://eleconomista.com.mx/files/imagecache/eco2014_650x433/files/dolares-euros-pesos-_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71215" y="3491459"/>
            <a:ext cx="4370705" cy="2911563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  <p:sndAc>
          <p:stSnd>
            <p:snd r:embed="rId2" name="click.wav"/>
          </p:stSnd>
        </p:sndAc>
      </p:transition>
    </mc:Choice>
    <mc:Fallback>
      <p:transition spd="slow">
        <p:circle/>
        <p:sndAc>
          <p:stSnd>
            <p:snd r:embed="rId2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71600" y="2167851"/>
            <a:ext cx="4457699" cy="2344783"/>
          </a:xfrm>
        </p:spPr>
        <p:txBody>
          <a:bodyPr/>
          <a:lstStyle/>
          <a:p>
            <a:pPr algn="ctr"/>
            <a:r>
              <a:rPr lang="es-MX" sz="4800" dirty="0" smtClean="0"/>
              <a:t>PROBLEMAS POLÍTICOS DE MEXICO</a:t>
            </a:r>
            <a:endParaRPr lang="es-MX" sz="4800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17573" y="1754331"/>
            <a:ext cx="4762500" cy="3171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7869047"/>
      </p:ext>
    </p:extLst>
  </p:cSld>
  <p:clrMapOvr>
    <a:masterClrMapping/>
  </p:clrMapOvr>
  <p:transition spd="slow">
    <p:wipe/>
    <p:sndAc>
      <p:stSnd>
        <p:snd r:embed="rId2" name="cashreg.wav"/>
      </p:stSnd>
    </p:sndAc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CONCLUSIÓN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es-MX" sz="2000" dirty="0" smtClean="0"/>
              <a:t>La raíz de todos los problemas que tiene México, es la mala organización de la sociedad y de los que gobiernan debido a sus malas decisiones, ya que  a pesar de tener el poder y las masas para cambiar esto, no lo hacen, y una sociedad no puede avanzar ni crecer si no está en un mismo sentir y pensar correcto.</a:t>
            </a:r>
            <a:endParaRPr lang="es-MX" sz="20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  <p:sndAc>
          <p:stSnd>
            <p:snd r:embed="rId2" name="coin.wav"/>
          </p:stSnd>
        </p:sndAc>
      </p:transition>
    </mc:Choice>
    <mc:Fallback>
      <p:transition spd="slow">
        <p:split orient="vert"/>
        <p:sndAc>
          <p:stSnd>
            <p:snd r:embed="rId2" name="coin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63415" y="973015"/>
            <a:ext cx="10832123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 smtClean="0"/>
              <a:t>REFERENCIAS BIBLIOGRÁFICAS</a:t>
            </a:r>
          </a:p>
          <a:p>
            <a:endParaRPr lang="es-MX" dirty="0"/>
          </a:p>
          <a:p>
            <a:r>
              <a:rPr lang="es-MX" dirty="0" smtClean="0"/>
              <a:t>Arias</a:t>
            </a:r>
            <a:r>
              <a:rPr lang="es-MX" dirty="0"/>
              <a:t>, C. (2014) Problemas políticos en México. “</a:t>
            </a:r>
            <a:r>
              <a:rPr lang="es-MX" dirty="0" err="1"/>
              <a:t>Prezi</a:t>
            </a:r>
            <a:r>
              <a:rPr lang="es-MX" dirty="0"/>
              <a:t>”. Disponible en: </a:t>
            </a:r>
            <a:r>
              <a:rPr lang="es-MX" dirty="0">
                <a:hlinkClick r:id="rId3"/>
              </a:rPr>
              <a:t>https://prezi.com/kxkiixy0vvej/problemas-politicos-en-mexico/</a:t>
            </a:r>
            <a:endParaRPr lang="es-MX" dirty="0"/>
          </a:p>
          <a:p>
            <a:endParaRPr lang="es-MX" dirty="0" smtClean="0"/>
          </a:p>
          <a:p>
            <a:r>
              <a:rPr lang="es-MX" dirty="0" smtClean="0"/>
              <a:t>Ugalde</a:t>
            </a:r>
            <a:r>
              <a:rPr lang="es-MX" dirty="0"/>
              <a:t>, L. (2015) Riesgos políticos para 2015. El financiero. Disponible en: </a:t>
            </a:r>
            <a:r>
              <a:rPr lang="es-MX" dirty="0">
                <a:hlinkClick r:id="rId4"/>
              </a:rPr>
              <a:t>http://www.elfinanciero.com.mx/opinion/siete-riesgos-politicos-para-2015.html</a:t>
            </a:r>
            <a:endParaRPr lang="es-MX" dirty="0"/>
          </a:p>
          <a:p>
            <a:endParaRPr lang="es-MX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s-MX" dirty="0" smtClean="0">
                <a:solidFill>
                  <a:schemeClr val="accent1">
                    <a:lumMod val="75000"/>
                  </a:schemeClr>
                </a:solidFill>
              </a:rPr>
              <a:t>Ruiz</a:t>
            </a:r>
            <a:r>
              <a:rPr lang="es-MX" dirty="0">
                <a:solidFill>
                  <a:schemeClr val="accent1">
                    <a:lumMod val="75000"/>
                  </a:schemeClr>
                </a:solidFill>
              </a:rPr>
              <a:t>, P (2000) Los grandes problemas sociales de México. “Este país”. Disponible en: </a:t>
            </a:r>
            <a:r>
              <a:rPr lang="es-MX" dirty="0">
                <a:solidFill>
                  <a:schemeClr val="accent1">
                    <a:lumMod val="75000"/>
                  </a:schemeClr>
                </a:solidFill>
                <a:hlinkClick r:id="rId5"/>
              </a:rPr>
              <a:t>http://archivo.estepais.com/site/2012/los-grandes-problemas-actuales-de-mexico/</a:t>
            </a:r>
            <a:r>
              <a:rPr lang="es-MX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es-MX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es-MX" dirty="0" smtClean="0"/>
          </a:p>
          <a:p>
            <a:r>
              <a:rPr lang="es-MX" dirty="0" smtClean="0"/>
              <a:t>Arteaga</a:t>
            </a:r>
            <a:r>
              <a:rPr lang="es-MX" dirty="0"/>
              <a:t>, J (2013) Las 5 amenazas que enfrenta la economía mexicana. “Forbes”. Disponible en: </a:t>
            </a:r>
            <a:r>
              <a:rPr lang="es-MX" dirty="0">
                <a:hlinkClick r:id="rId6"/>
              </a:rPr>
              <a:t>http://www.forbes.com.mx/las-5-amenazas-que-enfrenta-la-economia-mexicana</a:t>
            </a:r>
            <a:r>
              <a:rPr lang="es-MX" dirty="0" smtClean="0">
                <a:hlinkClick r:id="rId6"/>
              </a:rPr>
              <a:t>/</a:t>
            </a:r>
            <a:endParaRPr lang="es-MX" dirty="0" smtClean="0"/>
          </a:p>
          <a:p>
            <a:endParaRPr lang="es-MX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s-MX" dirty="0" smtClean="0">
                <a:solidFill>
                  <a:schemeClr val="accent1">
                    <a:lumMod val="75000"/>
                  </a:schemeClr>
                </a:solidFill>
              </a:rPr>
              <a:t>Vargas</a:t>
            </a:r>
            <a:r>
              <a:rPr lang="es-MX" dirty="0">
                <a:solidFill>
                  <a:schemeClr val="accent1">
                    <a:lumMod val="75000"/>
                  </a:schemeClr>
                </a:solidFill>
              </a:rPr>
              <a:t>, E. (2014) Problemas Sociales Actuales en México. “</a:t>
            </a:r>
            <a:r>
              <a:rPr lang="es-MX" dirty="0" err="1">
                <a:solidFill>
                  <a:schemeClr val="accent1">
                    <a:lumMod val="75000"/>
                  </a:schemeClr>
                </a:solidFill>
              </a:rPr>
              <a:t>Prezi</a:t>
            </a:r>
            <a:r>
              <a:rPr lang="es-MX" dirty="0">
                <a:solidFill>
                  <a:schemeClr val="accent1">
                    <a:lumMod val="75000"/>
                  </a:schemeClr>
                </a:solidFill>
              </a:rPr>
              <a:t>”. Disponible en: </a:t>
            </a:r>
            <a:r>
              <a:rPr lang="es-MX" dirty="0">
                <a:solidFill>
                  <a:schemeClr val="accent1">
                    <a:lumMod val="75000"/>
                  </a:schemeClr>
                </a:solidFill>
                <a:hlinkClick r:id="rId7"/>
              </a:rPr>
              <a:t>https://prezi.com/lbrn7jvofznb/problemas-sociales-actuales-en-mexico/</a:t>
            </a:r>
            <a:endParaRPr lang="es-MX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es-MX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s-MX" dirty="0" smtClean="0">
                <a:solidFill>
                  <a:schemeClr val="accent1">
                    <a:lumMod val="75000"/>
                  </a:schemeClr>
                </a:solidFill>
              </a:rPr>
              <a:t>Arteaga</a:t>
            </a:r>
            <a:r>
              <a:rPr lang="es-MX" dirty="0">
                <a:solidFill>
                  <a:schemeClr val="accent1">
                    <a:lumMod val="75000"/>
                  </a:schemeClr>
                </a:solidFill>
              </a:rPr>
              <a:t>, R (2015) Problemas ambientales y sociales en México. Forbes México. </a:t>
            </a:r>
            <a:r>
              <a:rPr lang="es-MX" dirty="0" err="1">
                <a:solidFill>
                  <a:schemeClr val="accent1">
                    <a:lumMod val="75000"/>
                  </a:schemeClr>
                </a:solidFill>
              </a:rPr>
              <a:t>Dosponible</a:t>
            </a:r>
            <a:r>
              <a:rPr lang="es-MX" dirty="0">
                <a:solidFill>
                  <a:schemeClr val="accent1">
                    <a:lumMod val="75000"/>
                  </a:schemeClr>
                </a:solidFill>
              </a:rPr>
              <a:t> en: </a:t>
            </a:r>
            <a:r>
              <a:rPr lang="es-MX" dirty="0">
                <a:solidFill>
                  <a:schemeClr val="accent1">
                    <a:lumMod val="75000"/>
                  </a:schemeClr>
                </a:solidFill>
                <a:hlinkClick r:id="rId8"/>
              </a:rPr>
              <a:t>http://www.forbes.com.mx/6-problemas-ambientales-y-sociales-que-colapsaran-al-df/</a:t>
            </a:r>
            <a:endParaRPr lang="es-MX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es-MX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es-MX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es-MX" dirty="0"/>
          </a:p>
          <a:p>
            <a:endParaRPr lang="es-MX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8984767"/>
      </p:ext>
    </p:extLst>
  </p:cSld>
  <p:clrMapOvr>
    <a:masterClrMapping/>
  </p:clrMapOvr>
  <p:transition spd="slow">
    <p:randomBar dir="vert"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Delincuencia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2400" dirty="0"/>
              <a:t>E</a:t>
            </a:r>
            <a:r>
              <a:rPr lang="es-MX" sz="2400" dirty="0" smtClean="0"/>
              <a:t>s el problema que más sucede en el país</a:t>
            </a:r>
          </a:p>
          <a:p>
            <a:r>
              <a:rPr lang="es-MX" sz="2400" dirty="0"/>
              <a:t>La incidencia delictiva se ha incrementado </a:t>
            </a:r>
            <a:r>
              <a:rPr lang="es-MX" sz="2400" dirty="0" smtClean="0"/>
              <a:t>progresivamente; </a:t>
            </a:r>
            <a:r>
              <a:rPr lang="es-MX" sz="2400" dirty="0"/>
              <a:t>principalmente los delitos </a:t>
            </a:r>
            <a:r>
              <a:rPr lang="es-MX" sz="2400" dirty="0" smtClean="0"/>
              <a:t>de robo a </a:t>
            </a:r>
            <a:r>
              <a:rPr lang="es-MX" sz="2400" dirty="0"/>
              <a:t>transeúnte, </a:t>
            </a:r>
            <a:r>
              <a:rPr lang="es-MX" sz="2400" dirty="0" smtClean="0"/>
              <a:t>secuestro , </a:t>
            </a:r>
            <a:r>
              <a:rPr lang="es-MX" sz="2400" dirty="0"/>
              <a:t>y </a:t>
            </a:r>
            <a:r>
              <a:rPr lang="es-MX" sz="2400" dirty="0" smtClean="0"/>
              <a:t>homicidio doloso.</a:t>
            </a:r>
          </a:p>
          <a:p>
            <a:r>
              <a:rPr lang="es-MX" sz="2400" dirty="0" smtClean="0"/>
              <a:t>Las causas de la delincuencia son: el narcotráfico, el tráfico de armas, los asaltos, el desempleo.</a:t>
            </a:r>
          </a:p>
          <a:p>
            <a:r>
              <a:rPr lang="es-MX" sz="2400" dirty="0" smtClean="0"/>
              <a:t> Mayoritariamente por la debilidad de las instituciones de seguridad pública y justicia.</a:t>
            </a:r>
          </a:p>
        </p:txBody>
      </p:sp>
    </p:spTree>
    <p:extLst>
      <p:ext uri="{BB962C8B-B14F-4D97-AF65-F5344CB8AC3E}">
        <p14:creationId xmlns:p14="http://schemas.microsoft.com/office/powerpoint/2010/main" val="18597333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  <p:sndAc>
          <p:stSnd>
            <p:snd r:embed="rId2" name="camera.wav"/>
          </p:stSnd>
        </p:sndAc>
      </p:transition>
    </mc:Choice>
    <mc:Fallback>
      <p:transition spd="slow">
        <p:split orient="vert"/>
        <p:sndAc>
          <p:stSnd>
            <p:snd r:embed="rId2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726872" y="4800600"/>
            <a:ext cx="10561418" cy="1943100"/>
          </a:xfrm>
        </p:spPr>
        <p:txBody>
          <a:bodyPr/>
          <a:lstStyle/>
          <a:p>
            <a:r>
              <a:rPr lang="es-MX" sz="1600" dirty="0" smtClean="0"/>
              <a:t>De acuerdo a la imagen, se muestra los grados de delincuencia que hay en México. Pero </a:t>
            </a:r>
            <a:r>
              <a:rPr lang="es-MX" sz="1600" dirty="0"/>
              <a:t>s</a:t>
            </a:r>
            <a:r>
              <a:rPr lang="es-MX" sz="1600" dirty="0" smtClean="0"/>
              <a:t>egún </a:t>
            </a:r>
            <a:r>
              <a:rPr lang="es-MX" sz="1600" dirty="0"/>
              <a:t>informes publicados a principios del 2011, 13 de las 50 ciudades más peligrosas del mundo se encuentran en México, siendo las siguientes:</a:t>
            </a:r>
          </a:p>
          <a:p>
            <a:r>
              <a:rPr lang="es-MX" sz="1600" dirty="0" smtClean="0"/>
              <a:t>Ciudad de </a:t>
            </a:r>
            <a:r>
              <a:rPr lang="es-MX" sz="1600" dirty="0"/>
              <a:t>M</a:t>
            </a:r>
            <a:r>
              <a:rPr lang="es-MX" sz="1600" dirty="0" smtClean="0"/>
              <a:t>éxico,</a:t>
            </a:r>
            <a:r>
              <a:rPr lang="es-MX" sz="1600" dirty="0"/>
              <a:t> </a:t>
            </a:r>
            <a:r>
              <a:rPr lang="es-MX" sz="1600" dirty="0" smtClean="0"/>
              <a:t>ciudad </a:t>
            </a:r>
            <a:r>
              <a:rPr lang="es-MX" sz="1600" dirty="0"/>
              <a:t>J</a:t>
            </a:r>
            <a:r>
              <a:rPr lang="es-MX" sz="1600" dirty="0" smtClean="0"/>
              <a:t>uárez, </a:t>
            </a:r>
            <a:r>
              <a:rPr lang="es-MX" sz="1600" dirty="0"/>
              <a:t> </a:t>
            </a:r>
            <a:r>
              <a:rPr lang="es-MX" sz="1600" dirty="0" smtClean="0"/>
              <a:t>Torreón,</a:t>
            </a:r>
            <a:r>
              <a:rPr lang="es-MX" sz="1600" dirty="0"/>
              <a:t> </a:t>
            </a:r>
            <a:r>
              <a:rPr lang="es-MX" sz="1600" dirty="0" smtClean="0"/>
              <a:t>Cuernavaca,</a:t>
            </a:r>
            <a:r>
              <a:rPr lang="es-MX" sz="1600" dirty="0"/>
              <a:t> Durango, Chihuahua, Reynosa, Mazatlán, Culiacán, Nuevo Laredo, Tepic y El Mante.</a:t>
            </a:r>
          </a:p>
          <a:p>
            <a:endParaRPr lang="es-MX" dirty="0"/>
          </a:p>
        </p:txBody>
      </p:sp>
      <p:sp>
        <p:nvSpPr>
          <p:cNvPr id="6" name="Marcador de posición de imagen 5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22418" y="89756"/>
            <a:ext cx="6394170" cy="3997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32995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  <p:sndAc>
          <p:stSnd>
            <p:snd r:embed="rId2" name="camera.wav"/>
          </p:stSnd>
        </p:sndAc>
      </p:transition>
    </mc:Choice>
    <mc:Fallback>
      <p:transition spd="slow">
        <p:fade/>
        <p:sndAc>
          <p:stSnd>
            <p:snd r:embed="rId2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s-MX" dirty="0" smtClean="0"/>
              <a:t>Corrupción         </a:t>
            </a:r>
            <a:r>
              <a:rPr lang="es-MX" sz="2800" dirty="0" smtClean="0"/>
              <a:t>“el que no tranza, no avanza”</a:t>
            </a:r>
            <a:endParaRPr lang="es-MX" sz="28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34248" y="2036618"/>
            <a:ext cx="10554574" cy="4384964"/>
          </a:xfrm>
        </p:spPr>
        <p:txBody>
          <a:bodyPr numCol="2"/>
          <a:lstStyle/>
          <a:p>
            <a:pPr marL="0" indent="0">
              <a:buNone/>
            </a:pPr>
            <a:endParaRPr lang="es-MX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s-MX" dirty="0" smtClean="0"/>
              <a:t>Se fue </a:t>
            </a:r>
            <a:r>
              <a:rPr lang="es-MX" dirty="0"/>
              <a:t>acrecentando </a:t>
            </a:r>
            <a:r>
              <a:rPr lang="es-MX" dirty="0" smtClean="0"/>
              <a:t>con </a:t>
            </a:r>
            <a:r>
              <a:rPr lang="es-MX" dirty="0"/>
              <a:t>la llegada del primer partido político de México al poder, el </a:t>
            </a:r>
            <a:r>
              <a:rPr lang="es-MX" dirty="0" smtClean="0"/>
              <a:t>PRI.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s-MX" dirty="0" smtClean="0"/>
              <a:t>México </a:t>
            </a:r>
            <a:r>
              <a:rPr lang="es-MX" dirty="0"/>
              <a:t>ha sido catalogado como uno de los 70 países más corruptos en el mundo, </a:t>
            </a:r>
            <a:endParaRPr lang="es-MX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s-MX" dirty="0"/>
              <a:t> La corrupción ha llegado hasta el punto de volverse, definitivamente, parte del </a:t>
            </a:r>
            <a:r>
              <a:rPr lang="es-MX" dirty="0" smtClean="0"/>
              <a:t>sistema.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69862" y="2416300"/>
            <a:ext cx="2928774" cy="3728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1388953"/>
      </p:ext>
    </p:extLst>
  </p:cSld>
  <p:clrMapOvr>
    <a:masterClrMapping/>
  </p:clrMapOvr>
  <p:transition spd="slow">
    <p:randomBar dir="vert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/>
          <p:cNvSpPr>
            <a:spLocks noGrp="1"/>
          </p:cNvSpPr>
          <p:nvPr>
            <p:ph type="title"/>
          </p:nvPr>
        </p:nvSpPr>
        <p:spPr>
          <a:xfrm>
            <a:off x="814727" y="779319"/>
            <a:ext cx="4852988" cy="422367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 smtClean="0"/>
              <a:t>LA HEGEMONÍA DEL PRI</a:t>
            </a:r>
            <a:endParaRPr lang="es-MX" dirty="0"/>
          </a:p>
        </p:txBody>
      </p:sp>
      <p:pic>
        <p:nvPicPr>
          <p:cNvPr id="10" name="Marcador de posición de imagen 9"/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l="5768" r="5768"/>
          <a:stretch>
            <a:fillRect/>
          </a:stretch>
        </p:blipFill>
        <p:spPr>
          <a:xfrm>
            <a:off x="7656753" y="1539044"/>
            <a:ext cx="3045883" cy="3427809"/>
          </a:xfrm>
          <a:prstGeom prst="rect">
            <a:avLst/>
          </a:prstGeom>
        </p:spPr>
      </p:pic>
      <p:sp>
        <p:nvSpPr>
          <p:cNvPr id="8" name="Marcador de texto 7"/>
          <p:cNvSpPr>
            <a:spLocks noGrp="1"/>
          </p:cNvSpPr>
          <p:nvPr>
            <p:ph type="body" sz="half" idx="2"/>
          </p:nvPr>
        </p:nvSpPr>
        <p:spPr>
          <a:xfrm>
            <a:off x="814727" y="1539044"/>
            <a:ext cx="5367863" cy="4322005"/>
          </a:xfrm>
        </p:spPr>
        <p:txBody>
          <a:bodyPr>
            <a:noAutofit/>
          </a:bodyPr>
          <a:lstStyle/>
          <a:p>
            <a:r>
              <a:rPr lang="es-MX" sz="2400" dirty="0"/>
              <a:t>Con la llegada del PRI </a:t>
            </a:r>
            <a:r>
              <a:rPr lang="es-MX" sz="2400" dirty="0" smtClean="0"/>
              <a:t>, el país </a:t>
            </a:r>
            <a:r>
              <a:rPr lang="es-MX" sz="2400" dirty="0"/>
              <a:t>comenzó a funcionar como un régimen totalitario y </a:t>
            </a:r>
            <a:r>
              <a:rPr lang="es-MX" sz="2400" dirty="0" smtClean="0"/>
              <a:t>unipartidista</a:t>
            </a:r>
          </a:p>
          <a:p>
            <a:r>
              <a:rPr lang="es-MX" sz="2400" dirty="0" smtClean="0"/>
              <a:t> </a:t>
            </a:r>
            <a:r>
              <a:rPr lang="es-MX" sz="2400" dirty="0"/>
              <a:t>E</a:t>
            </a:r>
            <a:r>
              <a:rPr lang="es-MX" sz="2400" dirty="0" smtClean="0"/>
              <a:t>n </a:t>
            </a:r>
            <a:r>
              <a:rPr lang="es-MX" sz="2400" dirty="0"/>
              <a:t>el cual un solo partido concentraba el </a:t>
            </a:r>
            <a:r>
              <a:rPr lang="es-MX" sz="2400" dirty="0" smtClean="0"/>
              <a:t>control</a:t>
            </a:r>
          </a:p>
          <a:p>
            <a:r>
              <a:rPr lang="es-MX" sz="2400" dirty="0"/>
              <a:t>S</a:t>
            </a:r>
            <a:r>
              <a:rPr lang="es-MX" sz="2400" dirty="0" smtClean="0"/>
              <a:t>e </a:t>
            </a:r>
            <a:r>
              <a:rPr lang="es-MX" sz="2400" dirty="0"/>
              <a:t>volvió costumbre el que los </a:t>
            </a:r>
            <a:r>
              <a:rPr lang="es-MX" sz="2400" dirty="0" smtClean="0"/>
              <a:t>políticos ofrecían </a:t>
            </a:r>
            <a:r>
              <a:rPr lang="es-MX" sz="2400" dirty="0"/>
              <a:t>sobornos a sus electores </a:t>
            </a:r>
            <a:r>
              <a:rPr lang="es-MX" sz="2400" dirty="0" smtClean="0"/>
              <a:t>y clientelismo.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361310030"/>
      </p:ext>
    </p:extLst>
  </p:cSld>
  <p:clrMapOvr>
    <a:masterClrMapping/>
  </p:clrMapOvr>
  <p:transition spd="slow">
    <p:pull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Impuestos  </a:t>
            </a:r>
            <a:r>
              <a:rPr lang="es-MX" sz="1800" dirty="0" smtClean="0"/>
              <a:t>“</a:t>
            </a:r>
            <a:r>
              <a:rPr lang="es-MX" sz="1800" b="0" dirty="0"/>
              <a:t>hay dos cosas seguras en la vida: </a:t>
            </a:r>
            <a:r>
              <a:rPr lang="es-MX" sz="1800" dirty="0"/>
              <a:t>la muerte y pagar </a:t>
            </a:r>
            <a:r>
              <a:rPr lang="es-MX" sz="1800" dirty="0" smtClean="0"/>
              <a:t>impuestos”</a:t>
            </a:r>
            <a:endParaRPr lang="es-MX" sz="18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08321" y="2222287"/>
            <a:ext cx="10554574" cy="3636511"/>
          </a:xfrm>
        </p:spPr>
        <p:txBody>
          <a:bodyPr/>
          <a:lstStyle/>
          <a:p>
            <a:pPr marL="0" indent="0">
              <a:buNone/>
            </a:pPr>
            <a:r>
              <a:rPr lang="es-MX" dirty="0" smtClean="0"/>
              <a:t>En </a:t>
            </a:r>
            <a:r>
              <a:rPr lang="es-MX" dirty="0"/>
              <a:t>el artículo 31 de la Constitución se establece que</a:t>
            </a:r>
            <a:r>
              <a:rPr lang="es-MX" b="1" dirty="0"/>
              <a:t> </a:t>
            </a:r>
            <a:r>
              <a:rPr lang="es-MX" dirty="0"/>
              <a:t>todos los mexicanos deben contribuir a los gastos públicos a través del pago de </a:t>
            </a:r>
            <a:r>
              <a:rPr lang="es-MX" dirty="0" smtClean="0"/>
              <a:t>Impuestos.</a:t>
            </a:r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r>
              <a:rPr lang="es-MX" dirty="0" smtClean="0"/>
              <a:t>El impuesto se debe retirar en forma proporcional a la capacidad económica de quien paga dicho impuesto donde quien gana más, paga proporcionalmente más, </a:t>
            </a:r>
          </a:p>
          <a:p>
            <a:pPr marL="0" indent="0">
              <a:buNone/>
            </a:pPr>
            <a:endParaRPr lang="es-MX" b="1" dirty="0"/>
          </a:p>
          <a:p>
            <a:pPr marL="0" indent="0">
              <a:buNone/>
            </a:pP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429171808"/>
      </p:ext>
    </p:extLst>
  </p:cSld>
  <p:clrMapOvr>
    <a:masterClrMapping/>
  </p:clrMapOvr>
  <p:transition spd="slow">
    <p:cover/>
    <p:sndAc>
      <p:stSnd>
        <p:snd r:embed="rId2" name="push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14727" y="477982"/>
            <a:ext cx="5180827" cy="5383068"/>
          </a:xfrm>
        </p:spPr>
        <p:txBody>
          <a:bodyPr>
            <a:normAutofit/>
          </a:bodyPr>
          <a:lstStyle/>
          <a:p>
            <a:endParaRPr lang="es-MX" sz="2400" dirty="0" smtClean="0"/>
          </a:p>
          <a:p>
            <a:r>
              <a:rPr lang="es-MX" sz="2400" dirty="0" smtClean="0"/>
              <a:t>Los impuestos directos, se aplican de forma directa a la riqueza de las personas.</a:t>
            </a:r>
          </a:p>
          <a:p>
            <a:endParaRPr lang="es-MX" sz="2400" dirty="0" smtClean="0"/>
          </a:p>
          <a:p>
            <a:r>
              <a:rPr lang="es-MX" sz="2400" dirty="0" smtClean="0"/>
              <a:t>Este ha sido el sistema que ha dado lugar a un País con enormes desigualdades.</a:t>
            </a:r>
          </a:p>
          <a:p>
            <a:endParaRPr lang="es-MX" b="1" dirty="0" smtClean="0"/>
          </a:p>
          <a:p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95554" y="1271591"/>
            <a:ext cx="6038850" cy="3795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76338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  <p:sndAc>
          <p:stSnd>
            <p:snd r:embed="rId2" name="arrow.wav"/>
          </p:stSnd>
        </p:sndAc>
      </p:transition>
    </mc:Choice>
    <mc:Fallback>
      <p:transition spd="slow">
        <p:circle/>
        <p:sndAc>
          <p:stSnd>
            <p:snd r:embed="rId2" name="arrow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table">
  <a:themeElements>
    <a:clrScheme name="Quotable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00C6BB"/>
      </a:accent1>
      <a:accent2>
        <a:srgbClr val="6FEBA0"/>
      </a:accent2>
      <a:accent3>
        <a:srgbClr val="B6DF5E"/>
      </a:accent3>
      <a:accent4>
        <a:srgbClr val="EFB251"/>
      </a:accent4>
      <a:accent5>
        <a:srgbClr val="EF755F"/>
      </a:accent5>
      <a:accent6>
        <a:srgbClr val="ED515C"/>
      </a:accent6>
      <a:hlink>
        <a:srgbClr val="8F8F8F"/>
      </a:hlink>
      <a:folHlink>
        <a:srgbClr val="A5A5A5"/>
      </a:folHlink>
    </a:clrScheme>
    <a:fontScheme name="Quotable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Quotable" id="{39EC5628-30ED-4578-ACD8-9820EDB8E15A}" vid="{6F3559E9-1A4C-49D8-94D4-F41003531C4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TM03457503[[fn=Citable]]</Template>
  <TotalTime>1827</TotalTime>
  <Words>1213</Words>
  <Application>Microsoft Office PowerPoint</Application>
  <PresentationFormat>Personalizado</PresentationFormat>
  <Paragraphs>121</Paragraphs>
  <Slides>31</Slides>
  <Notes>0</Notes>
  <HiddenSlides>1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31</vt:i4>
      </vt:variant>
    </vt:vector>
  </HeadingPairs>
  <TitlesOfParts>
    <vt:vector size="32" baseType="lpstr">
      <vt:lpstr>Citable</vt:lpstr>
      <vt:lpstr>Presentación de PowerPoint</vt:lpstr>
      <vt:lpstr>Presentación de PowerPoint</vt:lpstr>
      <vt:lpstr>PROBLEMAS POLÍTICOS DE MEXICO</vt:lpstr>
      <vt:lpstr>Delincuencia </vt:lpstr>
      <vt:lpstr>Presentación de PowerPoint</vt:lpstr>
      <vt:lpstr>Corrupción         “el que no tranza, no avanza”</vt:lpstr>
      <vt:lpstr>LA HEGEMONÍA DEL PRI</vt:lpstr>
      <vt:lpstr>Impuestos  “hay dos cosas seguras en la vida: la muerte y pagar impuestos”</vt:lpstr>
      <vt:lpstr>Presentación de PowerPoint</vt:lpstr>
      <vt:lpstr>Mediocridad </vt:lpstr>
      <vt:lpstr>PROBLEMAS SOCIALES EN MEXICO </vt:lpstr>
      <vt:lpstr> Pobreza (Mala distribución de la riqueza)</vt:lpstr>
      <vt:lpstr>Inseguridad </vt:lpstr>
      <vt:lpstr>Pobreza </vt:lpstr>
      <vt:lpstr>Bullying </vt:lpstr>
      <vt:lpstr>http://notenoughgood.com/wp-content/uploads/2013/06/domestic-violence-awareness-1.jpg</vt:lpstr>
      <vt:lpstr>Discriminación </vt:lpstr>
      <vt:lpstr>Educación </vt:lpstr>
      <vt:lpstr>Racismo </vt:lpstr>
      <vt:lpstr>Impunidad </vt:lpstr>
      <vt:lpstr>PROBLEMAS ECONOMICOS EN MEXICO </vt:lpstr>
      <vt:lpstr>Falta de trabajo </vt:lpstr>
      <vt:lpstr>Deuda externa </vt:lpstr>
      <vt:lpstr>CAUSAS</vt:lpstr>
      <vt:lpstr>Presupuesto de campaña electoral </vt:lpstr>
      <vt:lpstr>Pocos incentivos </vt:lpstr>
      <vt:lpstr>Combustibles y energéticos </vt:lpstr>
      <vt:lpstr>Falta de infraestructura de transporte y comunicaciones</vt:lpstr>
      <vt:lpstr> Salidas de capitales por ajuste monetario</vt:lpstr>
      <vt:lpstr>CONCLUSIÓN 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</dc:creator>
  <cp:lastModifiedBy>Ma. Consuelo</cp:lastModifiedBy>
  <cp:revision>15</cp:revision>
  <dcterms:created xsi:type="dcterms:W3CDTF">2016-05-31T18:14:13Z</dcterms:created>
  <dcterms:modified xsi:type="dcterms:W3CDTF">2016-10-06T00:16:18Z</dcterms:modified>
</cp:coreProperties>
</file>