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6" r:id="rId5"/>
    <p:sldId id="268" r:id="rId6"/>
    <p:sldId id="269" r:id="rId7"/>
    <p:sldId id="270" r:id="rId8"/>
    <p:sldId id="271" r:id="rId9"/>
    <p:sldId id="272" r:id="rId10"/>
    <p:sldId id="258" r:id="rId11"/>
    <p:sldId id="264" r:id="rId12"/>
    <p:sldId id="273" r:id="rId13"/>
    <p:sldId id="274" r:id="rId14"/>
    <p:sldId id="275" r:id="rId15"/>
    <p:sldId id="278" r:id="rId16"/>
    <p:sldId id="276" r:id="rId17"/>
    <p:sldId id="277" r:id="rId18"/>
    <p:sldId id="279" r:id="rId19"/>
    <p:sldId id="280" r:id="rId20"/>
    <p:sldId id="259" r:id="rId21"/>
    <p:sldId id="265" r:id="rId22"/>
    <p:sldId id="281" r:id="rId23"/>
    <p:sldId id="283" r:id="rId24"/>
    <p:sldId id="284" r:id="rId25"/>
    <p:sldId id="282" r:id="rId26"/>
    <p:sldId id="285" r:id="rId27"/>
    <p:sldId id="286" r:id="rId28"/>
    <p:sldId id="287" r:id="rId29"/>
    <p:sldId id="288" r:id="rId30"/>
    <p:sldId id="291" r:id="rId31"/>
    <p:sldId id="290" r:id="rId32"/>
    <p:sldId id="289" r:id="rId33"/>
    <p:sldId id="262" r:id="rId3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0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9FA643A-5C33-4795-8F93-4CE319BA3E1A}" type="datetimeFigureOut">
              <a:rPr lang="es-ES" smtClean="0"/>
              <a:t>05/10/2016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0A2304F-73DC-4718-9CA2-81121DD79CE5}" type="slidenum">
              <a:rPr lang="es-ES" smtClean="0"/>
              <a:t>‹Nº›</a:t>
            </a:fld>
            <a:endParaRPr lang="es-E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definicion.de/persona" TargetMode="External"/><Relationship Id="rId2" Type="http://schemas.openxmlformats.org/officeDocument/2006/relationships/hyperlink" Target="http://definicion.de/mercado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finicion.de/problema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yohelys2376.blogspot.mx/2012/12/causas-y-consecuencias-de-los-problemas.html" TargetMode="External"/><Relationship Id="rId2" Type="http://schemas.openxmlformats.org/officeDocument/2006/relationships/hyperlink" Target="http://definicion.de/problemas-sociales/#ixzz49yXaTNS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efinicionabc.com/social/trata-de-personas.php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fernandafamiliar.soy/el-mejor-buscador-de-internet/este-clima-no-lo-tiene-ni-obama-los-politicos-se-robaron-la-primavera-nuevo-spot-de-amlo-comedia/" TargetMode="External"/><Relationship Id="rId2" Type="http://schemas.openxmlformats.org/officeDocument/2006/relationships/hyperlink" Target="http://conflictspolitics2010.blogspot.mx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financiero.com.mx/opinion/lo-que-esperamos-para-la-economia-mexicana-en-2016.html" TargetMode="External"/><Relationship Id="rId2" Type="http://schemas.openxmlformats.org/officeDocument/2006/relationships/hyperlink" Target="http://definicion.de/problemas-economico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leconomista.com.mx/taxonomy/term/5980" TargetMode="External"/><Relationship Id="rId4" Type="http://schemas.openxmlformats.org/officeDocument/2006/relationships/hyperlink" Target="http://www.excelsior.com.mx/nacional/2015/08/10/103936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definicion.de/estad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0544" y="332657"/>
            <a:ext cx="8062912" cy="1440160"/>
          </a:xfrm>
        </p:spPr>
        <p:txBody>
          <a:bodyPr/>
          <a:lstStyle/>
          <a:p>
            <a:pPr algn="ctr"/>
            <a:r>
              <a:rPr lang="es-ES" dirty="0" smtClean="0"/>
              <a:t>UNIVERSIDAD AUTONOMA DEL ESTADO DE MEXICO.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544" y="1916832"/>
            <a:ext cx="8062912" cy="4824536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PLANTEL DE LA ESCUELA PREPARATORIA No.2 NEZAHUALCOYOTL.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PROBLEMAS </a:t>
            </a:r>
            <a:r>
              <a:rPr lang="es-ES" dirty="0" smtClean="0"/>
              <a:t>SOCIALES CONTEMPORANEOS.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PROFESORA: MARIA CONSUELO PASTRANA </a:t>
            </a:r>
            <a:r>
              <a:rPr lang="es-ES" smtClean="0"/>
              <a:t>ARIAS</a:t>
            </a:r>
            <a:r>
              <a:rPr lang="es-ES" smtClean="0"/>
              <a:t>.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1033934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PROBLEMAS POLITICOS DE MEXICO.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ES" dirty="0"/>
              <a:t>Propósito: Reconoce un problema social para proponer soluciones a situaciones propias de su entorno. </a:t>
            </a:r>
          </a:p>
          <a:p>
            <a:pPr algn="just"/>
            <a:r>
              <a:rPr lang="es-ES" dirty="0"/>
              <a:t>Competencia: Reconoce la multi e interculturalidad participando en la promoción de relaciones solidarias y de respeto a la diversidad de género, ideas, cultura, creencias, posturas teóricas y capacidades. </a:t>
            </a:r>
            <a:endParaRPr lang="es-ES" dirty="0" smtClean="0"/>
          </a:p>
          <a:p>
            <a:pPr algn="just"/>
            <a:r>
              <a:rPr lang="es-ES" dirty="0" smtClean="0"/>
              <a:t>BÁSICAS </a:t>
            </a:r>
            <a:r>
              <a:rPr lang="es-ES" dirty="0"/>
              <a:t>4. Valora las diferencias sociales, políticas, económicas, étnicas, culturales y de género y las desigualdades que inducen</a:t>
            </a:r>
            <a:r>
              <a:rPr lang="es-ES" dirty="0" smtClean="0"/>
              <a:t>.</a:t>
            </a:r>
          </a:p>
          <a:p>
            <a:pPr algn="just"/>
            <a:r>
              <a:rPr lang="es-ES" dirty="0"/>
              <a:t>6. Sustenta una postura personal sobre temas de interés y relevancia general, considerando otros puntos de vista de manera crítica y reflexiva. 6.1 Elige las fuentes de información más relevantes para un propósito específico y discrimina entre ellas de acuerdo a su relevancia y confiabilidad. </a:t>
            </a:r>
          </a:p>
        </p:txBody>
      </p:sp>
    </p:spTree>
    <p:extLst>
      <p:ext uri="{BB962C8B-B14F-4D97-AF65-F5344CB8AC3E}">
        <p14:creationId xmlns:p14="http://schemas.microsoft.com/office/powerpoint/2010/main" val="35802573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¿Qué es un problema Político?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Se habla de conflictos políticos cuando la situación, problema o los intereses y necesidades que se pretenden satisfacer por las partes involucradas, giran alrededor del poder</a:t>
            </a:r>
            <a:r>
              <a:rPr lang="es-MX" b="1" dirty="0" smtClean="0"/>
              <a:t>.</a:t>
            </a:r>
          </a:p>
          <a:p>
            <a:pPr marL="64008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101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CAUSAS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Rivalidad </a:t>
            </a:r>
            <a:r>
              <a:rPr lang="es-MX" dirty="0" smtClean="0"/>
              <a:t>histórica: Cuando algún suceso en el pasado de algunos partidos quiere ser cobrado en tiempos presentes. Puede ser haber ganado campañas, etc.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21088"/>
            <a:ext cx="5515372" cy="2319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784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Distintas Ideologías: El poseer distintas ideologías trae conflictos a la hora de toma de decisiones debido a que las dos partes creen que su propuesta es la correcta y al no ser aceptada se inicia un conflicto.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384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6128"/>
          </a:xfrm>
        </p:spPr>
        <p:txBody>
          <a:bodyPr>
            <a:normAutofit/>
          </a:bodyPr>
          <a:lstStyle/>
          <a:p>
            <a:r>
              <a:rPr lang="es-MX" dirty="0"/>
              <a:t>Lucha por el poder: El querer llegar al poder (presidente) de la nación para cada partido político es un reto el cual están dispuesto a llegar no importando cual sea el camino, en nuestro país por primera vez se vio y escucho una campaña publica por los medios de comunicación donde dos de los partidos mas fuertes atacaban uno a otros sin importarles la moral de los demás.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8240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5943600" cy="3343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68760"/>
            <a:ext cx="3105509" cy="39098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48" y="3501008"/>
            <a:ext cx="3725540" cy="27941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95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CONSECUENCIAS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Mal manejo del poder del país (Presidente)</a:t>
            </a:r>
          </a:p>
          <a:p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36912"/>
            <a:ext cx="3276455" cy="22170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2294876" cy="2957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787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8136"/>
          </a:xfrm>
        </p:spPr>
        <p:txBody>
          <a:bodyPr>
            <a:normAutofit/>
          </a:bodyPr>
          <a:lstStyle/>
          <a:p>
            <a:r>
              <a:rPr lang="es-MX" dirty="0"/>
              <a:t>Satisfacción para si mismo o para los suyos (personas que conforman el partido con cargos altos) y no para los demás que necesitan ayuda (el pueblo).</a:t>
            </a:r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36912"/>
            <a:ext cx="3803915" cy="2139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81432"/>
            <a:ext cx="4350229" cy="245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86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6128"/>
          </a:xfrm>
        </p:spPr>
        <p:txBody>
          <a:bodyPr/>
          <a:lstStyle/>
          <a:p>
            <a:r>
              <a:rPr lang="es-MX" dirty="0"/>
              <a:t>Imposición de ideología (cuando una de las partes o partidos políticos involucrados se encuentra en el poder "presidente</a:t>
            </a:r>
            <a:r>
              <a:rPr lang="es-MX" dirty="0" smtClean="0"/>
              <a:t>")</a:t>
            </a:r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24944"/>
            <a:ext cx="5281614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39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6128"/>
          </a:xfrm>
        </p:spPr>
        <p:txBody>
          <a:bodyPr/>
          <a:lstStyle/>
          <a:p>
            <a:r>
              <a:rPr lang="es-MX" dirty="0"/>
              <a:t>Guerras de las cuales no se espera nada mas que muertes (Un ejemplo clave de dicho punto es la guerra de nuestro país hace unos años).</a:t>
            </a:r>
          </a:p>
          <a:p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64904"/>
            <a:ext cx="5875412" cy="386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58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PROBLEMAS SOCIALES DE MEXICO.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ES" dirty="0"/>
              <a:t>Propósito: Reconoce un problema social para proponer soluciones a situaciones propias de su entorno. </a:t>
            </a:r>
          </a:p>
          <a:p>
            <a:pPr algn="just"/>
            <a:r>
              <a:rPr lang="es-ES" dirty="0"/>
              <a:t>Competencia: Reconoce la multi e interculturalidad participando en la promoción de relaciones solidarias y de respeto a la diversidad de género, ideas, cultura, creencias, posturas teóricas y capacidades. </a:t>
            </a:r>
            <a:endParaRPr lang="es-ES" dirty="0" smtClean="0"/>
          </a:p>
          <a:p>
            <a:pPr algn="just"/>
            <a:r>
              <a:rPr lang="es-ES" dirty="0" smtClean="0"/>
              <a:t>BÁSICAS </a:t>
            </a:r>
            <a:r>
              <a:rPr lang="es-ES" dirty="0"/>
              <a:t>4. Valora las diferencias sociales, políticas, económicas, étnicas, culturales y de género y las desigualdades que inducen</a:t>
            </a:r>
            <a:r>
              <a:rPr lang="es-ES" dirty="0" smtClean="0"/>
              <a:t>.</a:t>
            </a:r>
          </a:p>
          <a:p>
            <a:pPr algn="just"/>
            <a:r>
              <a:rPr lang="es-ES" dirty="0"/>
              <a:t>6. Sustenta una postura personal sobre temas de interés y relevancia general, considerando otros puntos de vista de manera crítica y reflexiva. 6.1 Elige las fuentes de información más relevantes para un propósito específico y discrimina entre ellas de acuerdo a su relevancia y confiabilidad. </a:t>
            </a:r>
          </a:p>
        </p:txBody>
      </p:sp>
    </p:spTree>
    <p:extLst>
      <p:ext uri="{BB962C8B-B14F-4D97-AF65-F5344CB8AC3E}">
        <p14:creationId xmlns:p14="http://schemas.microsoft.com/office/powerpoint/2010/main" val="18658291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PROBLEMAS ECONOMICOS DE MEXICO.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ES" dirty="0"/>
              <a:t>Propósito: Reconoce un problema social para proponer soluciones a situaciones propias de su entorno. </a:t>
            </a:r>
          </a:p>
          <a:p>
            <a:pPr algn="just"/>
            <a:r>
              <a:rPr lang="es-ES" dirty="0"/>
              <a:t>Competencia: Reconoce la multi e interculturalidad participando en la promoción de relaciones solidarias y de respeto a la diversidad de género, ideas, cultura, creencias, posturas teóricas y capacidades. </a:t>
            </a:r>
            <a:endParaRPr lang="es-ES" dirty="0" smtClean="0"/>
          </a:p>
          <a:p>
            <a:pPr algn="just"/>
            <a:r>
              <a:rPr lang="es-ES" dirty="0" smtClean="0"/>
              <a:t>BÁSICAS </a:t>
            </a:r>
            <a:r>
              <a:rPr lang="es-ES" dirty="0"/>
              <a:t>4. Valora las diferencias sociales, políticas, económicas, étnicas, culturales y de género y las desigualdades que inducen</a:t>
            </a:r>
            <a:r>
              <a:rPr lang="es-ES" dirty="0" smtClean="0"/>
              <a:t>.</a:t>
            </a:r>
          </a:p>
          <a:p>
            <a:pPr algn="just"/>
            <a:r>
              <a:rPr lang="es-ES" dirty="0"/>
              <a:t>6. Sustenta una postura personal sobre temas de interés y relevancia general, considerando otros puntos de vista de manera crítica y reflexiva. 6.1 Elige las fuentes de información más relevantes para un propósito específico y discrimina entre ellas de acuerdo a su relevancia y confiabilidad. </a:t>
            </a:r>
          </a:p>
        </p:txBody>
      </p:sp>
    </p:spTree>
    <p:extLst>
      <p:ext uri="{BB962C8B-B14F-4D97-AF65-F5344CB8AC3E}">
        <p14:creationId xmlns:p14="http://schemas.microsoft.com/office/powerpoint/2010/main" val="35802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¿Qué es un problema económico?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es-MX" dirty="0"/>
              <a:t>La economía puede entenderse como el </a:t>
            </a:r>
            <a:r>
              <a:rPr lang="es-MX" b="1" dirty="0"/>
              <a:t>intercambio de bienes y servicios</a:t>
            </a:r>
            <a:r>
              <a:rPr lang="es-MX" dirty="0"/>
              <a:t>, desarrollado generalmente en el marco del </a:t>
            </a:r>
            <a:r>
              <a:rPr lang="es-MX" b="1" dirty="0">
                <a:hlinkClick r:id="rId2"/>
              </a:rPr>
              <a:t>mercado</a:t>
            </a:r>
            <a:r>
              <a:rPr lang="es-MX" dirty="0"/>
              <a:t>.</a:t>
            </a:r>
          </a:p>
          <a:p>
            <a:pPr marL="64008" indent="0" algn="just" fontAlgn="base">
              <a:buNone/>
            </a:pPr>
            <a:r>
              <a:rPr lang="es-MX" dirty="0" smtClean="0"/>
              <a:t>Con </a:t>
            </a:r>
            <a:r>
              <a:rPr lang="es-MX" dirty="0"/>
              <a:t>estas nociones en claro, podemos profundizar en la idea de </a:t>
            </a:r>
            <a:r>
              <a:rPr lang="es-MX" b="1" dirty="0"/>
              <a:t>problemas económicos</a:t>
            </a:r>
            <a:r>
              <a:rPr lang="es-MX" dirty="0"/>
              <a:t>. Esta clase de problemas se asocia con los </a:t>
            </a:r>
            <a:r>
              <a:rPr lang="es-MX" b="1" dirty="0"/>
              <a:t>conflictos</a:t>
            </a:r>
            <a:r>
              <a:rPr lang="es-MX" dirty="0"/>
              <a:t> que sufre una </a:t>
            </a:r>
            <a:r>
              <a:rPr lang="es-MX" b="1" dirty="0">
                <a:hlinkClick r:id="rId3"/>
              </a:rPr>
              <a:t>persona</a:t>
            </a:r>
            <a:r>
              <a:rPr lang="es-MX" dirty="0"/>
              <a:t> o una </a:t>
            </a:r>
            <a:r>
              <a:rPr lang="es-MX" b="1" dirty="0"/>
              <a:t>entidad</a:t>
            </a:r>
            <a:r>
              <a:rPr lang="es-MX" dirty="0"/>
              <a:t> para obtener </a:t>
            </a:r>
            <a:r>
              <a:rPr lang="es-MX" b="1" dirty="0"/>
              <a:t>recursos económicos</a:t>
            </a:r>
            <a:r>
              <a:rPr lang="es-MX" dirty="0"/>
              <a:t> que le permitan cubrir sus </a:t>
            </a:r>
            <a:r>
              <a:rPr lang="es-MX" b="1" dirty="0"/>
              <a:t>necesidades</a:t>
            </a:r>
            <a:r>
              <a:rPr lang="es-MX" dirty="0"/>
              <a:t>.</a:t>
            </a:r>
          </a:p>
          <a:p>
            <a:pPr marL="64008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101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¿Cómo esta México?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dirty="0"/>
              <a:t>2016 será un año de grandes retos en términos fiscales. La importante caída en los precios internacionales y el decaimiento de la producción de petróleo han limitado de manera importante los ingresos públicos, orillando al gobierno federal a </a:t>
            </a:r>
            <a:r>
              <a:rPr lang="es-MX" dirty="0" smtClean="0"/>
              <a:t>eficientar </a:t>
            </a:r>
            <a:r>
              <a:rPr lang="es-MX" dirty="0"/>
              <a:t>la recaudación de impuestos y reducir el gasto, en un contexto de déficit público elevado y necesidad de consolidación fiscal. </a:t>
            </a:r>
          </a:p>
        </p:txBody>
      </p:sp>
    </p:spTree>
    <p:extLst>
      <p:ext uri="{BB962C8B-B14F-4D97-AF65-F5344CB8AC3E}">
        <p14:creationId xmlns:p14="http://schemas.microsoft.com/office/powerpoint/2010/main" val="121985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6128"/>
          </a:xfrm>
        </p:spPr>
        <p:txBody>
          <a:bodyPr>
            <a:normAutofit lnSpcReduction="10000"/>
          </a:bodyPr>
          <a:lstStyle/>
          <a:p>
            <a:r>
              <a:rPr lang="es-MX" dirty="0"/>
              <a:t>La opinión pública considera que la economía mundial pasa por un mal momento (está mal/muy mal, 68%) y que se encuentra igual de mal o peor respecto de hace un año (82%) (gráfica 1). Se piensa que este entorno global principalmente desfavorable está perjudicando mucho a México (55%) (gráfica 3) y se mencionan sobre todo el alza del dólar, la crisis económica mundial y la baja de los precios del petróleo como los problemas generados desde el exterior que están afectando más a nuestro país.</a:t>
            </a:r>
          </a:p>
        </p:txBody>
      </p:sp>
    </p:spTree>
    <p:extLst>
      <p:ext uri="{BB962C8B-B14F-4D97-AF65-F5344CB8AC3E}">
        <p14:creationId xmlns:p14="http://schemas.microsoft.com/office/powerpoint/2010/main" val="26448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8640"/>
            <a:ext cx="8229600" cy="60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923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CAUSAS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dirty="0" smtClean="0"/>
              <a:t>Sobre población. De acuerdo con el INEGI y su reciente censo en 2015 en México hay </a:t>
            </a:r>
            <a:r>
              <a:rPr lang="es-MX" dirty="0"/>
              <a:t>119 millones 530 mil 753 </a:t>
            </a:r>
            <a:r>
              <a:rPr lang="es-MX" dirty="0" smtClean="0"/>
              <a:t>habitantes.</a:t>
            </a:r>
          </a:p>
          <a:p>
            <a:r>
              <a:rPr lang="es-MX" dirty="0" smtClean="0"/>
              <a:t>Falta de fuentes de empleo. </a:t>
            </a:r>
            <a:r>
              <a:rPr lang="es-MX" dirty="0"/>
              <a:t>Durante el primer trimestre del año la informalidad laboral se incrementó en 1.5%, comprada con el mismo periodo de 2015, lo que representa 57.4% de la población ocupada, es decir 29.1 millones de personas, informó el INEGI</a:t>
            </a:r>
            <a:endParaRPr lang="es-MX" dirty="0" smtClean="0"/>
          </a:p>
          <a:p>
            <a:pPr marL="64008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63971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8096"/>
          </a:xfrm>
        </p:spPr>
        <p:txBody>
          <a:bodyPr/>
          <a:lstStyle/>
          <a:p>
            <a:r>
              <a:rPr lang="es-MX" dirty="0"/>
              <a:t>Baja escolaridad</a:t>
            </a:r>
            <a:r>
              <a:rPr lang="es-MX" dirty="0" smtClean="0"/>
              <a:t>. Solo una mínima población mexicana cuenta con escolaridad arriba del bachillerato.</a:t>
            </a:r>
            <a:endParaRPr lang="es-MX" dirty="0"/>
          </a:p>
          <a:p>
            <a:r>
              <a:rPr lang="es-MX" dirty="0"/>
              <a:t>Conformismo</a:t>
            </a:r>
            <a:r>
              <a:rPr lang="es-MX" dirty="0" smtClean="0"/>
              <a:t>. Mucha gente se conforma con el poco sueldo que obtienen pues prefieren vender su fuerza de trabajo por poco a no tener empleo.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698972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90104"/>
          </a:xfrm>
        </p:spPr>
        <p:txBody>
          <a:bodyPr/>
          <a:lstStyle/>
          <a:p>
            <a:r>
              <a:rPr lang="es-MX" dirty="0"/>
              <a:t>Crisis económicas externas</a:t>
            </a:r>
            <a:r>
              <a:rPr lang="es-MX" dirty="0" smtClean="0"/>
              <a:t>. El aumento del Dólar, la baja en los precios del petróleo y mas factores externos afectan a la economía mexicana.</a:t>
            </a:r>
            <a:endParaRPr lang="es-MX" dirty="0"/>
          </a:p>
          <a:p>
            <a:pPr marL="64008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9453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CONSECUENCIAS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8016"/>
          </a:xfrm>
        </p:spPr>
        <p:txBody>
          <a:bodyPr/>
          <a:lstStyle/>
          <a:p>
            <a:r>
              <a:rPr lang="es-MX" dirty="0" smtClean="0"/>
              <a:t> Aumento de la delincuencia organizada como Narcotráfico, pandillas.</a:t>
            </a:r>
          </a:p>
          <a:p>
            <a:r>
              <a:rPr lang="es-MX" dirty="0" smtClean="0"/>
              <a:t>Inseguridad social</a:t>
            </a:r>
          </a:p>
          <a:p>
            <a:r>
              <a:rPr lang="es-MX" dirty="0" smtClean="0"/>
              <a:t>Desempleo</a:t>
            </a:r>
          </a:p>
          <a:p>
            <a:r>
              <a:rPr lang="es-MX" dirty="0" smtClean="0"/>
              <a:t>Poca producción.</a:t>
            </a:r>
          </a:p>
          <a:p>
            <a:r>
              <a:rPr lang="es-MX" dirty="0" smtClean="0"/>
              <a:t>Pobrezas.</a:t>
            </a:r>
          </a:p>
          <a:p>
            <a:r>
              <a:rPr lang="es-MX" dirty="0" smtClean="0"/>
              <a:t>Revoluciones o golpes de estado</a:t>
            </a:r>
          </a:p>
          <a:p>
            <a:r>
              <a:rPr lang="es-MX" dirty="0" smtClean="0"/>
              <a:t>Corrupción.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147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5256584" cy="29547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584" y="3575476"/>
            <a:ext cx="4753372" cy="2568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9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¿Qué es un problema social?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/>
              <a:t>Los </a:t>
            </a:r>
            <a:r>
              <a:rPr lang="es-ES" dirty="0">
                <a:hlinkClick r:id="rId2"/>
              </a:rPr>
              <a:t>problemas</a:t>
            </a:r>
            <a:r>
              <a:rPr lang="es-ES" dirty="0"/>
              <a:t> son asuntos que implican algún tipo de </a:t>
            </a:r>
            <a:r>
              <a:rPr lang="es-ES" b="1" dirty="0"/>
              <a:t>inconveniente</a:t>
            </a:r>
            <a:r>
              <a:rPr lang="es-ES" dirty="0"/>
              <a:t> o </a:t>
            </a:r>
            <a:r>
              <a:rPr lang="es-ES" b="1" dirty="0"/>
              <a:t>trastorno</a:t>
            </a:r>
            <a:r>
              <a:rPr lang="es-ES" dirty="0"/>
              <a:t> y que exigen una </a:t>
            </a:r>
            <a:r>
              <a:rPr lang="es-ES" dirty="0" smtClean="0"/>
              <a:t>solución. Cuando </a:t>
            </a:r>
            <a:r>
              <a:rPr lang="es-ES" dirty="0"/>
              <a:t>aparece un problema, éste supone una dificultad para alcanzar un objetivo.</a:t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047343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 En México existen muchos problemas sociales y la mayoría de los mexicanos quieren que así como aparecen se vayan y como evidentemente no sucede muchos le colocan la culpa a un factor externos a ellos como el mal gobierno y en vez de preocuparse deberían ocuparse y así erradicar todos los problemas ya que al no hacerlo no solo se vuelven en parte de un problema ya establecido ellos son un problema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346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MESOGRAFIA PROBLEMAS SOCIALES.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ES" dirty="0" smtClean="0"/>
              <a:t>Anónimo. </a:t>
            </a:r>
            <a:r>
              <a:rPr lang="es-ES" dirty="0"/>
              <a:t>(2008). </a:t>
            </a:r>
            <a:r>
              <a:rPr lang="es-ES" dirty="0" smtClean="0"/>
              <a:t>Definición </a:t>
            </a:r>
            <a:r>
              <a:rPr lang="es-ES" dirty="0"/>
              <a:t>de Problema social. 28 de mayo de 2015, de </a:t>
            </a:r>
            <a:r>
              <a:rPr lang="es-ES" dirty="0" smtClean="0"/>
              <a:t>Definición, </a:t>
            </a:r>
            <a:r>
              <a:rPr lang="es-ES" dirty="0"/>
              <a:t>de Sitio web: </a:t>
            </a:r>
            <a:r>
              <a:rPr lang="es-ES" dirty="0">
                <a:hlinkClick r:id="rId2"/>
              </a:rPr>
              <a:t>http://definicion.de/problemas-sociales/#</a:t>
            </a:r>
            <a:r>
              <a:rPr lang="es-ES" dirty="0" smtClean="0">
                <a:hlinkClick r:id="rId2"/>
              </a:rPr>
              <a:t>ixzz49yXaTNSs</a:t>
            </a:r>
            <a:endParaRPr lang="es-ES" dirty="0" smtClean="0"/>
          </a:p>
          <a:p>
            <a:pPr algn="just"/>
            <a:r>
              <a:rPr lang="es-ES" dirty="0"/>
              <a:t>Johelys </a:t>
            </a:r>
            <a:r>
              <a:rPr lang="es-ES" dirty="0" smtClean="0"/>
              <a:t>Rodríguez. </a:t>
            </a:r>
            <a:r>
              <a:rPr lang="es-ES" dirty="0"/>
              <a:t>(2015). Realidades: causas y consecuencias de problemas sociales. 28 de mayo de 2015, de </a:t>
            </a:r>
            <a:r>
              <a:rPr lang="es-ES" dirty="0" smtClean="0"/>
              <a:t>blog spot </a:t>
            </a:r>
            <a:r>
              <a:rPr lang="es-ES" dirty="0"/>
              <a:t>Sitio web: </a:t>
            </a:r>
            <a:r>
              <a:rPr lang="es-ES" dirty="0">
                <a:hlinkClick r:id="rId3"/>
              </a:rPr>
              <a:t>http://</a:t>
            </a:r>
            <a:r>
              <a:rPr lang="es-ES" dirty="0" smtClean="0">
                <a:hlinkClick r:id="rId3"/>
              </a:rPr>
              <a:t>yohelys2376.blogspot.mx/2012/12/causas-y-consecuencias-de-los-problemas.html</a:t>
            </a:r>
            <a:endParaRPr lang="es-ES" dirty="0" smtClean="0"/>
          </a:p>
          <a:p>
            <a:pPr algn="just"/>
            <a:r>
              <a:rPr lang="es-MX" dirty="0" smtClean="0"/>
              <a:t>Anónimo. </a:t>
            </a:r>
            <a:r>
              <a:rPr lang="es-MX" dirty="0"/>
              <a:t>(2015). </a:t>
            </a:r>
            <a:r>
              <a:rPr lang="es-MX" dirty="0" smtClean="0"/>
              <a:t>Definición </a:t>
            </a:r>
            <a:r>
              <a:rPr lang="es-MX" dirty="0"/>
              <a:t>de trata de personas. 1 de </a:t>
            </a:r>
            <a:r>
              <a:rPr lang="es-MX" dirty="0" smtClean="0"/>
              <a:t>Junio </a:t>
            </a:r>
            <a:r>
              <a:rPr lang="es-MX" dirty="0"/>
              <a:t>de 2016, de Definiocionabc Sitio web: </a:t>
            </a:r>
            <a:r>
              <a:rPr lang="es-MX" dirty="0">
                <a:hlinkClick r:id="rId4"/>
              </a:rPr>
              <a:t>http://</a:t>
            </a:r>
            <a:r>
              <a:rPr lang="es-MX" dirty="0" smtClean="0">
                <a:hlinkClick r:id="rId4"/>
              </a:rPr>
              <a:t>www.definicionabc.com/social/trata-de-personas.php</a:t>
            </a:r>
            <a:endParaRPr lang="es-MX" dirty="0" smtClean="0"/>
          </a:p>
          <a:p>
            <a:pPr algn="just"/>
            <a:endParaRPr lang="es-ES" dirty="0" smtClean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053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MESOGRAFIA PROBLEMAS </a:t>
            </a:r>
            <a:r>
              <a:rPr lang="es-ES" dirty="0" smtClean="0"/>
              <a:t>POLITICOS.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/>
              <a:t>Chamul Ortega. (2015). Conflictos </a:t>
            </a:r>
            <a:r>
              <a:rPr lang="es-ES" dirty="0" smtClean="0"/>
              <a:t>políticos. </a:t>
            </a:r>
            <a:r>
              <a:rPr lang="es-ES" dirty="0"/>
              <a:t>1 de Junio de 2016, de </a:t>
            </a:r>
            <a:r>
              <a:rPr lang="es-ES" dirty="0" smtClean="0"/>
              <a:t>Blog spot </a:t>
            </a:r>
            <a:r>
              <a:rPr lang="es-ES" dirty="0"/>
              <a:t>Sitio web: </a:t>
            </a:r>
            <a:r>
              <a:rPr lang="es-ES" dirty="0">
                <a:hlinkClick r:id="rId2"/>
              </a:rPr>
              <a:t>http://conflictspolitics2010.blogspot.mx</a:t>
            </a:r>
            <a:r>
              <a:rPr lang="es-ES" dirty="0" smtClean="0">
                <a:hlinkClick r:id="rId2"/>
              </a:rPr>
              <a:t>/</a:t>
            </a:r>
            <a:endParaRPr lang="es-ES" dirty="0" smtClean="0"/>
          </a:p>
          <a:p>
            <a:r>
              <a:rPr lang="es-MX" dirty="0"/>
              <a:t>Fernanda Familiar. (2016). Amlo. 1 de junio de 2016, de Fernanda la periodista de vida Sitio web: </a:t>
            </a:r>
            <a:r>
              <a:rPr lang="es-MX" dirty="0">
                <a:hlinkClick r:id="rId3"/>
              </a:rPr>
              <a:t>http://fernandafamiliar.soy/el-mejor-buscador-de-internet/este-clima-no-lo-tiene-ni-obama-los-politicos-se-robaron-la-primavera-nuevo-spot-de-amlo-comedia</a:t>
            </a:r>
            <a:r>
              <a:rPr lang="es-MX" dirty="0" smtClean="0">
                <a:hlinkClick r:id="rId3"/>
              </a:rPr>
              <a:t>/</a:t>
            </a:r>
            <a:endParaRPr lang="es-MX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4971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MESOGRAFIA PROBLEMAS </a:t>
            </a:r>
            <a:r>
              <a:rPr lang="es-ES" dirty="0" smtClean="0"/>
              <a:t>ECONOMICOS</a:t>
            </a:r>
            <a:r>
              <a:rPr lang="es-ES" dirty="0"/>
              <a:t>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/>
              <a:t>Anonimo. (2008). </a:t>
            </a:r>
            <a:r>
              <a:rPr lang="es-MX" dirty="0" smtClean="0"/>
              <a:t>Definición </a:t>
            </a:r>
            <a:r>
              <a:rPr lang="es-MX" dirty="0"/>
              <a:t>de problemas </a:t>
            </a:r>
            <a:r>
              <a:rPr lang="es-MX" dirty="0" smtClean="0"/>
              <a:t>económicos. </a:t>
            </a:r>
            <a:r>
              <a:rPr lang="es-MX" dirty="0"/>
              <a:t>1 de junio de 2016, de Definicionabc Sitio web: </a:t>
            </a:r>
            <a:r>
              <a:rPr lang="es-MX" dirty="0">
                <a:hlinkClick r:id="rId2"/>
              </a:rPr>
              <a:t>http://definicion.de/problemas-economicos</a:t>
            </a:r>
            <a:r>
              <a:rPr lang="es-MX" dirty="0" smtClean="0">
                <a:hlinkClick r:id="rId2"/>
              </a:rPr>
              <a:t>/</a:t>
            </a:r>
            <a:endParaRPr lang="es-MX" dirty="0" smtClean="0"/>
          </a:p>
          <a:p>
            <a:r>
              <a:rPr lang="es-MX" dirty="0"/>
              <a:t>Luis </a:t>
            </a:r>
            <a:r>
              <a:rPr lang="es-MX" dirty="0" smtClean="0"/>
              <a:t>Adrián </a:t>
            </a:r>
            <a:r>
              <a:rPr lang="es-MX" dirty="0"/>
              <a:t>Muñiz. (2015). lo que esperamos para la economía mexicana en 2016. 1 de junio de 2016, de El financiero Sitio web: </a:t>
            </a:r>
            <a:r>
              <a:rPr lang="es-MX" dirty="0">
                <a:hlinkClick r:id="rId3"/>
              </a:rPr>
              <a:t>http://</a:t>
            </a:r>
            <a:r>
              <a:rPr lang="es-MX" dirty="0" smtClean="0">
                <a:hlinkClick r:id="rId3"/>
              </a:rPr>
              <a:t>www.elfinanciero.com.mx/opinion/lo-que-esperamos-para-la-economia-mexicana-en-2016.html</a:t>
            </a:r>
            <a:endParaRPr lang="es-MX" dirty="0" smtClean="0"/>
          </a:p>
          <a:p>
            <a:r>
              <a:rPr lang="es-MX" dirty="0"/>
              <a:t>Ulises </a:t>
            </a:r>
            <a:r>
              <a:rPr lang="es-MX" dirty="0" smtClean="0"/>
              <a:t>Beltrán </a:t>
            </a:r>
            <a:r>
              <a:rPr lang="es-MX" dirty="0"/>
              <a:t>y Alejandro Cruz. (2015). los problemas económicos vienen de fuera . 1 de junio de 2016, de Periódico </a:t>
            </a:r>
            <a:r>
              <a:rPr lang="es-MX" dirty="0" smtClean="0"/>
              <a:t>Excélsior </a:t>
            </a:r>
            <a:r>
              <a:rPr lang="es-MX" dirty="0"/>
              <a:t>Sitio web: </a:t>
            </a:r>
            <a:r>
              <a:rPr lang="es-MX" dirty="0">
                <a:hlinkClick r:id="rId4"/>
              </a:rPr>
              <a:t>http://</a:t>
            </a:r>
            <a:r>
              <a:rPr lang="es-MX" dirty="0" smtClean="0">
                <a:hlinkClick r:id="rId4"/>
              </a:rPr>
              <a:t>www.excelsior.com.mx/nacional/2015/08/10/1039368</a:t>
            </a:r>
            <a:endParaRPr lang="es-MX" dirty="0" smtClean="0"/>
          </a:p>
          <a:p>
            <a:r>
              <a:rPr lang="es-MX" dirty="0" smtClean="0"/>
              <a:t>María </a:t>
            </a:r>
            <a:r>
              <a:rPr lang="es-MX" dirty="0"/>
              <a:t>del Pilar </a:t>
            </a:r>
            <a:r>
              <a:rPr lang="es-MX" dirty="0" smtClean="0"/>
              <a:t>Martínez. </a:t>
            </a:r>
            <a:r>
              <a:rPr lang="es-MX" dirty="0"/>
              <a:t>(2016). Desempleo en </a:t>
            </a:r>
            <a:r>
              <a:rPr lang="es-MX" dirty="0" smtClean="0"/>
              <a:t>México. </a:t>
            </a:r>
            <a:r>
              <a:rPr lang="es-MX" dirty="0"/>
              <a:t>1 de junio de 2016, de Periódico El economista Sitio web: </a:t>
            </a:r>
            <a:r>
              <a:rPr lang="es-MX" dirty="0">
                <a:hlinkClick r:id="rId5"/>
              </a:rPr>
              <a:t>http://</a:t>
            </a:r>
            <a:r>
              <a:rPr lang="es-MX" dirty="0" smtClean="0">
                <a:hlinkClick r:id="rId5"/>
              </a:rPr>
              <a:t>eleconomista.com.mx/taxonomy/term/5980</a:t>
            </a:r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261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>
            <a:normAutofit fontScale="92500" lnSpcReduction="10000"/>
          </a:bodyPr>
          <a:lstStyle/>
          <a:p>
            <a:r>
              <a:rPr lang="es-ES" dirty="0"/>
              <a:t>Una sociedad es una comunidad formada por personas que interactúan entre sí y que tienen una cultura en común</a:t>
            </a:r>
            <a:r>
              <a:rPr lang="es-ES" dirty="0" smtClean="0"/>
              <a:t>.</a:t>
            </a:r>
          </a:p>
          <a:p>
            <a:pPr algn="just"/>
            <a:r>
              <a:rPr lang="es-ES" dirty="0"/>
              <a:t/>
            </a:r>
            <a:br>
              <a:rPr lang="es-ES" dirty="0"/>
            </a:br>
            <a:r>
              <a:rPr lang="es-ES" dirty="0"/>
              <a:t>Los </a:t>
            </a:r>
            <a:r>
              <a:rPr lang="es-ES" b="1" dirty="0"/>
              <a:t>problemas sociales</a:t>
            </a:r>
            <a:r>
              <a:rPr lang="es-ES" dirty="0"/>
              <a:t>, por lo tanto, son situaciones que </a:t>
            </a:r>
            <a:r>
              <a:rPr lang="es-ES" b="1" dirty="0"/>
              <a:t>impiden el desarrollo o el progreso de una comunidad</a:t>
            </a:r>
            <a:r>
              <a:rPr lang="es-ES" dirty="0"/>
              <a:t> o de uno de sus sectores. Por tratarse de cuestiones públicas, e</a:t>
            </a:r>
            <a:r>
              <a:rPr lang="es-ES" b="1" dirty="0"/>
              <a:t>l </a:t>
            </a:r>
            <a:r>
              <a:rPr lang="es-ES" b="1" dirty="0">
                <a:hlinkClick r:id="rId2"/>
              </a:rPr>
              <a:t>Estado</a:t>
            </a:r>
            <a:r>
              <a:rPr lang="es-ES" dirty="0"/>
              <a:t> tiene la responsabilidad y la obligación de solucionar dichos problemas a través de las acciones de gobierno.</a:t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777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CAUSAS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Esto se da por la evolución y el crecimiento de la sociedad, por lo que se dan conflictos entre quienes poco o nada tienen y aquellos que cuentan con algo o mucho más.</a:t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30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2112"/>
          </a:xfrm>
        </p:spPr>
        <p:txBody>
          <a:bodyPr>
            <a:normAutofit/>
          </a:bodyPr>
          <a:lstStyle/>
          <a:p>
            <a:r>
              <a:rPr lang="es-ES" dirty="0"/>
              <a:t>E</a:t>
            </a:r>
            <a:r>
              <a:rPr lang="es-ES" dirty="0" smtClean="0"/>
              <a:t>xisten </a:t>
            </a:r>
            <a:r>
              <a:rPr lang="es-ES" dirty="0"/>
              <a:t>diferencias, oposiciones, rivalidades, conflictos y choques de carácter económico, político y hasta cultural.</a:t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6696744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11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/>
          <a:lstStyle/>
          <a:p>
            <a:r>
              <a:rPr lang="es-ES" dirty="0"/>
              <a:t>Los malos gobiernos, que por la mezquindad y ambición de ser ricos y más </a:t>
            </a:r>
            <a:r>
              <a:rPr lang="es-ES" dirty="0" smtClean="0"/>
              <a:t>ricos.</a:t>
            </a:r>
          </a:p>
          <a:p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88" y="2047874"/>
            <a:ext cx="7508696" cy="3829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18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CONSECUENCIAS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desempleo.</a:t>
            </a:r>
          </a:p>
          <a:p>
            <a:r>
              <a:rPr lang="es-MX" dirty="0"/>
              <a:t>La </a:t>
            </a:r>
            <a:r>
              <a:rPr lang="es-MX" dirty="0" smtClean="0"/>
              <a:t>delincuencia organizada.</a:t>
            </a:r>
            <a:endParaRPr lang="es-MX" dirty="0"/>
          </a:p>
          <a:p>
            <a:r>
              <a:rPr lang="es-MX" dirty="0" smtClean="0"/>
              <a:t>La trata de personas (prostitución y esclavitud)</a:t>
            </a:r>
            <a:endParaRPr lang="es-MX" dirty="0"/>
          </a:p>
          <a:p>
            <a:r>
              <a:rPr lang="es-MX" dirty="0"/>
              <a:t>Las violaciones.</a:t>
            </a:r>
          </a:p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01008"/>
            <a:ext cx="4114800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9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834120"/>
          </a:xfrm>
        </p:spPr>
        <p:txBody>
          <a:bodyPr/>
          <a:lstStyle/>
          <a:p>
            <a:r>
              <a:rPr lang="es-MX" dirty="0"/>
              <a:t>Los asaltos.</a:t>
            </a:r>
          </a:p>
          <a:p>
            <a:r>
              <a:rPr lang="es-MX" dirty="0"/>
              <a:t>Los asesinatos.</a:t>
            </a:r>
          </a:p>
          <a:p>
            <a:r>
              <a:rPr lang="es-MX" dirty="0"/>
              <a:t>El </a:t>
            </a:r>
            <a:r>
              <a:rPr lang="es-MX" dirty="0" smtClean="0"/>
              <a:t>alcoholismo</a:t>
            </a:r>
            <a:r>
              <a:rPr lang="es-MX" dirty="0"/>
              <a:t>.</a:t>
            </a:r>
          </a:p>
          <a:p>
            <a:r>
              <a:rPr lang="es-MX" dirty="0"/>
              <a:t>La pobreza.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564904"/>
            <a:ext cx="5594562" cy="372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70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183</TotalTime>
  <Words>1490</Words>
  <Application>Microsoft Office PowerPoint</Application>
  <PresentationFormat>Presentación en pantalla (4:3)</PresentationFormat>
  <Paragraphs>85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Brío</vt:lpstr>
      <vt:lpstr>UNIVERSIDAD AUTONOMA DEL ESTADO DE MEXICO. </vt:lpstr>
      <vt:lpstr>PROBLEMAS SOCIALES DE MEXICO.</vt:lpstr>
      <vt:lpstr>¿Qué es un problema social?</vt:lpstr>
      <vt:lpstr>Presentación de PowerPoint</vt:lpstr>
      <vt:lpstr>CAUSAS</vt:lpstr>
      <vt:lpstr>Presentación de PowerPoint</vt:lpstr>
      <vt:lpstr>Presentación de PowerPoint</vt:lpstr>
      <vt:lpstr>CONSECUENCIAS</vt:lpstr>
      <vt:lpstr>Presentación de PowerPoint</vt:lpstr>
      <vt:lpstr>PROBLEMAS POLITICOS DE MEXICO.</vt:lpstr>
      <vt:lpstr>¿Qué es un problema Político?</vt:lpstr>
      <vt:lpstr>CAUSAS</vt:lpstr>
      <vt:lpstr>Presentación de PowerPoint</vt:lpstr>
      <vt:lpstr>Presentación de PowerPoint</vt:lpstr>
      <vt:lpstr>Presentación de PowerPoint</vt:lpstr>
      <vt:lpstr>CONSECUENCIAS </vt:lpstr>
      <vt:lpstr>Presentación de PowerPoint</vt:lpstr>
      <vt:lpstr>Presentación de PowerPoint</vt:lpstr>
      <vt:lpstr>Presentación de PowerPoint</vt:lpstr>
      <vt:lpstr>PROBLEMAS ECONOMICOS DE MEXICO.</vt:lpstr>
      <vt:lpstr>¿Qué es un problema económico?</vt:lpstr>
      <vt:lpstr>¿Cómo esta México?</vt:lpstr>
      <vt:lpstr>Presentación de PowerPoint</vt:lpstr>
      <vt:lpstr>Presentación de PowerPoint</vt:lpstr>
      <vt:lpstr>CAUSAS</vt:lpstr>
      <vt:lpstr>Presentación de PowerPoint</vt:lpstr>
      <vt:lpstr>Presentación de PowerPoint</vt:lpstr>
      <vt:lpstr>CONSECUENCIAS </vt:lpstr>
      <vt:lpstr>Presentación de PowerPoint</vt:lpstr>
      <vt:lpstr>CONCLUSIONES</vt:lpstr>
      <vt:lpstr>MESOGRAFIA PROBLEMAS SOCIALES.</vt:lpstr>
      <vt:lpstr>MESOGRAFIA PROBLEMAS POLITICOS.</vt:lpstr>
      <vt:lpstr>MESOGRAFIA PROBLEMAS ECONOMICOS.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AUTONOMA DEL ESTADO DE MEXICO.</dc:title>
  <dc:creator>IRMA</dc:creator>
  <cp:lastModifiedBy>Ma. Consuelo</cp:lastModifiedBy>
  <cp:revision>20</cp:revision>
  <dcterms:created xsi:type="dcterms:W3CDTF">2016-05-28T17:44:45Z</dcterms:created>
  <dcterms:modified xsi:type="dcterms:W3CDTF">2016-10-06T00:50:25Z</dcterms:modified>
</cp:coreProperties>
</file>