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36"/>
  </p:notesMasterIdLst>
  <p:sldIdLst>
    <p:sldId id="275" r:id="rId2"/>
    <p:sldId id="397" r:id="rId3"/>
    <p:sldId id="396" r:id="rId4"/>
    <p:sldId id="311" r:id="rId5"/>
    <p:sldId id="263" r:id="rId6"/>
    <p:sldId id="312" r:id="rId7"/>
    <p:sldId id="265" r:id="rId8"/>
    <p:sldId id="266" r:id="rId9"/>
    <p:sldId id="267" r:id="rId10"/>
    <p:sldId id="392" r:id="rId11"/>
    <p:sldId id="268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276" r:id="rId22"/>
    <p:sldId id="277" r:id="rId23"/>
    <p:sldId id="278" r:id="rId24"/>
    <p:sldId id="279" r:id="rId25"/>
    <p:sldId id="393" r:id="rId26"/>
    <p:sldId id="280" r:id="rId27"/>
    <p:sldId id="281" r:id="rId28"/>
    <p:sldId id="284" r:id="rId29"/>
    <p:sldId id="282" r:id="rId30"/>
    <p:sldId id="283" r:id="rId31"/>
    <p:sldId id="285" r:id="rId32"/>
    <p:sldId id="286" r:id="rId33"/>
    <p:sldId id="287" r:id="rId34"/>
    <p:sldId id="395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660"/>
  </p:normalViewPr>
  <p:slideViewPr>
    <p:cSldViewPr snapToGrid="0">
      <p:cViewPr varScale="1">
        <p:scale>
          <a:sx n="88" d="100"/>
          <a:sy n="88" d="100"/>
        </p:scale>
        <p:origin x="5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1BDA3-491B-4DEC-AFBF-958B0B4936E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58189-D8E4-4BC2-955D-874AA066CD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459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58189-D8E4-4BC2-955D-874AA066CD08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951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58189-D8E4-4BC2-955D-874AA066CD08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8863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58189-D8E4-4BC2-955D-874AA066CD08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412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58189-D8E4-4BC2-955D-874AA066CD08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5954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58189-D8E4-4BC2-955D-874AA066CD08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5145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ACBE5-A5FC-4602-9045-1B7136978A66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6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11EA-554F-4507-A5B9-D873BA7D8B98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724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B7E31-A808-4AE2-8B52-B2228AA9B1F4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0954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FF60-3962-4B75-8D88-C70694A0F0F0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9427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B6CA-6C2B-47C2-81CE-17025697FC52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996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119-53EE-4E90-BFDC-2560B63A60FD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9223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90B4-8CAD-49FF-933A-8CF68774241F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5852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2D2F2-03E6-4F07-89DA-91877749D861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2331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800" y="457200"/>
            <a:ext cx="103632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1320800" y="1828800"/>
            <a:ext cx="5080000" cy="4114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imágenes en línea 3"/>
          <p:cNvSpPr>
            <a:spLocks noGrp="1"/>
          </p:cNvSpPr>
          <p:nvPr>
            <p:ph type="clipArt" sz="half" idx="2"/>
          </p:nvPr>
        </p:nvSpPr>
        <p:spPr>
          <a:xfrm>
            <a:off x="6604000" y="1828800"/>
            <a:ext cx="50800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1320800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F5D2C03-34A9-4506-82A6-F5326F9D4871}" type="datetime1">
              <a:rPr lang="es-MX" altLang="es-MX" smtClean="0"/>
              <a:t>12/10/2016</a:t>
            </a:fld>
            <a:endParaRPr lang="en-US" alt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572000" y="60960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9144000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38394B3A-B5B2-43E7-ACB0-D2B877AD84EA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791130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451C-91B5-46BB-80AC-3CD750EED23A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558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B000-F315-44A6-8659-873D44ADD2E2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07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F18-B2B1-4F4A-8B79-09E060B0121E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90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EF40-57D5-4A96-91E0-609FF41F7528}" type="datetime1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7772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8528-31A1-4CCA-9C4C-E6FDCA948E96}" type="datetime1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405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0B59-529B-4310-A091-FE284D090ADE}" type="datetime1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630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5C4-547B-4348-BC1E-6D065A0A8804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4956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DDCA-41B1-4F5B-874A-C14D2206DCA8}" type="datetime1">
              <a:rPr lang="es-MX" smtClean="0"/>
              <a:t>12/10/2016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352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E4922-5A19-4815-A739-C2C1719413A8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629FD8C-2775-4434-BF16-56D20D2D80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735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" TargetMode="External"/><Relationship Id="rId2" Type="http://schemas.openxmlformats.org/officeDocument/2006/relationships/hyperlink" Target="http://www.textoscientificos.com/redes/comunicaciones/velocidades" TargetMode="Externa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2774" y="3910598"/>
            <a:ext cx="8266779" cy="2005461"/>
          </a:xfrm>
        </p:spPr>
        <p:txBody>
          <a:bodyPr/>
          <a:lstStyle/>
          <a:p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>Centro Universitario UAEM Valle de Chalco</a:t>
            </a:r>
            <a:br>
              <a:rPr lang="es-MX" sz="3200" dirty="0" smtClean="0"/>
            </a:br>
            <a:r>
              <a:rPr lang="es-MX" sz="3200" dirty="0" smtClean="0"/>
              <a:t>Transmisión </a:t>
            </a:r>
            <a:r>
              <a:rPr lang="es-MX" sz="3200" dirty="0"/>
              <a:t>de </a:t>
            </a:r>
            <a:r>
              <a:rPr lang="es-MX" sz="3200" dirty="0" smtClean="0"/>
              <a:t>Datos (Unidad 1)</a:t>
            </a:r>
            <a:br>
              <a:rPr lang="es-MX" sz="3200" dirty="0" smtClean="0"/>
            </a:br>
            <a:r>
              <a:rPr lang="es-MX" sz="3200" dirty="0" smtClean="0"/>
              <a:t>Ingeniería en Computación</a:t>
            </a:r>
            <a:endParaRPr lang="es-MX" sz="3200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5258" y="5916059"/>
            <a:ext cx="6484983" cy="762000"/>
          </a:xfrm>
        </p:spPr>
        <p:txBody>
          <a:bodyPr/>
          <a:lstStyle/>
          <a:p>
            <a:r>
              <a:rPr lang="en-GB" sz="2400" dirty="0"/>
              <a:t>M. </a:t>
            </a:r>
            <a:r>
              <a:rPr lang="en-GB" sz="2400" dirty="0" err="1"/>
              <a:t>en</a:t>
            </a:r>
            <a:r>
              <a:rPr lang="en-GB" sz="2400" dirty="0"/>
              <a:t> C. C. José Ernesto Luna Dominguez</a:t>
            </a:r>
          </a:p>
        </p:txBody>
      </p:sp>
      <p:pic>
        <p:nvPicPr>
          <p:cNvPr id="8194" name="Picture 2" descr="http://planeacion.uaemex.mx/InfBasCon/PlantelCuauhtemoc/Informes/Periodo2002-2006/Tercer%20Informe/HTML/ESCUAE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4" y="207819"/>
            <a:ext cx="3454976" cy="276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denarius.com.pa/wordpress/wp-content/uploads/2013/11/TELE_servRadi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639" y="120534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59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62744" y="2473765"/>
            <a:ext cx="5990113" cy="1143000"/>
          </a:xfrm>
        </p:spPr>
        <p:txBody>
          <a:bodyPr/>
          <a:lstStyle/>
          <a:p>
            <a:r>
              <a:rPr lang="es-MX" sz="6000" dirty="0" smtClean="0"/>
              <a:t>CANALES DE COMUNICACIÓN</a:t>
            </a: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val="423899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1163781" y="1451265"/>
            <a:ext cx="78486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Un canal puede ser un medio físico (cable) o un medio inalámbrico (frecuencia de radio específica).</a:t>
            </a:r>
          </a:p>
          <a:p>
            <a:pPr algn="just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just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La selección de un canal depende de:</a:t>
            </a:r>
          </a:p>
          <a:p>
            <a:pPr algn="just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342900" indent="-342900" algn="just">
              <a:buClr>
                <a:schemeClr val="accent1"/>
              </a:buClr>
              <a:buSzPct val="90000"/>
              <a:buFont typeface="Wingdings" panose="05000000000000000000" pitchFamily="2" charset="2"/>
              <a:buChar char="ü"/>
            </a:pP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Condiciones 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de la instalación.</a:t>
            </a:r>
          </a:p>
          <a:p>
            <a:pPr marL="342900" indent="-342900" algn="just">
              <a:buClr>
                <a:schemeClr val="accent1"/>
              </a:buClr>
              <a:buSzPct val="90000"/>
              <a:buFont typeface="Wingdings" panose="05000000000000000000" pitchFamily="2" charset="2"/>
              <a:buChar char="ü"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342900" indent="-342900" algn="just">
              <a:buClr>
                <a:schemeClr val="accent1"/>
              </a:buClr>
              <a:buSzPct val="90000"/>
              <a:buFont typeface="Wingdings" panose="05000000000000000000" pitchFamily="2" charset="2"/>
              <a:buChar char="ü"/>
            </a:pP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Volumen 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de bits transportados por unidad de tiempo.</a:t>
            </a:r>
          </a:p>
          <a:p>
            <a:pPr marL="342900" indent="-342900" algn="just">
              <a:buClr>
                <a:schemeClr val="accent1"/>
              </a:buClr>
              <a:buSzPct val="90000"/>
              <a:buFont typeface="Wingdings" panose="05000000000000000000" pitchFamily="2" charset="2"/>
              <a:buChar char="ü"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342900" indent="-342900" algn="just">
              <a:buClr>
                <a:schemeClr val="accent1"/>
              </a:buClr>
              <a:buSzPct val="90000"/>
              <a:buFont typeface="Wingdings" panose="05000000000000000000" pitchFamily="2" charset="2"/>
              <a:buChar char="ü"/>
            </a:pP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Distancia 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que pueden recorrer los datos sin sufrir atenuación.</a:t>
            </a:r>
          </a:p>
          <a:p>
            <a:pPr marL="342900" indent="-342900" algn="just">
              <a:buClr>
                <a:schemeClr val="accent1"/>
              </a:buClr>
              <a:buSzPct val="90000"/>
              <a:buFont typeface="Wingdings" panose="05000000000000000000" pitchFamily="2" charset="2"/>
              <a:buChar char="ü"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342900" indent="-342900" algn="just">
              <a:buClr>
                <a:schemeClr val="accent1"/>
              </a:buClr>
              <a:buSzPct val="90000"/>
              <a:buFont typeface="Wingdings" panose="05000000000000000000" pitchFamily="2" charset="2"/>
              <a:buChar char="ü"/>
            </a:pP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Costos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1119331" y="343189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Canales de </a:t>
            </a:r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comunicación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140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6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6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6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6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01881" y="1663701"/>
            <a:ext cx="5181600" cy="341632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Se compone de 2 o más pares de “hilos” trenzados, aislados entre sí.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Existen 2 tipos: 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Blindados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(STP=</a:t>
            </a:r>
            <a:r>
              <a:rPr lang="es-ES_tradnl" altLang="es-MX" sz="18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Shield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  <a:r>
              <a:rPr lang="es-ES_tradnl" altLang="es-MX" sz="18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Twisted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  <a:r>
              <a:rPr lang="es-ES_tradnl" altLang="es-MX" sz="18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Pair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).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No blindados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(UTP=</a:t>
            </a:r>
            <a:r>
              <a:rPr lang="es-ES_tradnl" altLang="es-MX" sz="18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Unshield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  <a:r>
              <a:rPr lang="es-ES_tradnl" altLang="es-MX" sz="18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Twisted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  <a:r>
              <a:rPr lang="es-ES_tradnl" altLang="es-MX" sz="18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Pair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).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1233631" y="301625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físicos: Cable de par trenzado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2060" name="Picture 12" descr="http://4.bp.blogspot.com/-dKT4awN4nnc/VP9ixJLwIHI/AAAAAAAAAAc/LtH3KdSnjKw/s1600/cablepartrenzad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99"/>
          <a:stretch/>
        </p:blipFill>
        <p:spPr bwMode="auto">
          <a:xfrm>
            <a:off x="5967546" y="1340748"/>
            <a:ext cx="6144942" cy="441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12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99764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1233631" y="301625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físicos: Cable de par trenzado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2060" name="Picture 12" descr="http://4.bp.blogspot.com/-dKT4awN4nnc/VP9ixJLwIHI/AAAAAAAAAAc/LtH3KdSnjKw/s1600/cablepartrenzad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05"/>
          <a:stretch/>
        </p:blipFill>
        <p:spPr bwMode="auto">
          <a:xfrm>
            <a:off x="1233631" y="835746"/>
            <a:ext cx="7955755" cy="558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13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05430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030720" y="1844527"/>
            <a:ext cx="4038600" cy="203132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Se compone de un núcleo interno de cobre rodeado de aislamiento plástico,  luego un blindaje o malla de cobre y en la parte más externa, otra cubierta plástica.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57361" name="Text Box 1041"/>
          <p:cNvSpPr txBox="1">
            <a:spLocks noChangeArrowheads="1"/>
          </p:cNvSpPr>
          <p:nvPr/>
        </p:nvSpPr>
        <p:spPr bwMode="auto">
          <a:xfrm>
            <a:off x="1160895" y="457488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físicos: Cable coaxial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12290" name="Picture 2" descr="http://html.rincondelvago.com/000227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61" y="2140793"/>
            <a:ext cx="6687051" cy="398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14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6034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1" name="Text Box 1041"/>
          <p:cNvSpPr txBox="1">
            <a:spLocks noChangeArrowheads="1"/>
          </p:cNvSpPr>
          <p:nvPr/>
        </p:nvSpPr>
        <p:spPr bwMode="auto">
          <a:xfrm>
            <a:off x="1160895" y="457488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físicos: Cable coaxial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12290" name="Picture 2" descr="http://html.rincondelvago.com/000227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895" y="1067368"/>
            <a:ext cx="9303026" cy="553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15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2484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1077769" y="1642052"/>
            <a:ext cx="3886200" cy="2336024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Compuesto por un núcleo de fibra de vidrio, rodeado de malla sintética y recubrimientos internos y externos.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Los datos se transportan a través de pulsos de luz a lo largo de la fibra de vidrio.</a:t>
            </a:r>
          </a:p>
        </p:txBody>
      </p:sp>
      <p:sp>
        <p:nvSpPr>
          <p:cNvPr id="80912" name="Text Box 1040"/>
          <p:cNvSpPr txBox="1">
            <a:spLocks noChangeArrowheads="1"/>
          </p:cNvSpPr>
          <p:nvPr/>
        </p:nvSpPr>
        <p:spPr bwMode="auto">
          <a:xfrm>
            <a:off x="1077769" y="540616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físicos: Cable de fibra óptica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13314" name="Picture 2" descr="http://www.fibraopticahoy.com/imagenes/2012/04/Cable-de-fibra-%C3%B3ptica-exterior-figura-%E2%80%9C8%E2%80%9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746" y="1554162"/>
            <a:ext cx="45720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16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54069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0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12" name="Text Box 1040"/>
          <p:cNvSpPr txBox="1">
            <a:spLocks noChangeArrowheads="1"/>
          </p:cNvSpPr>
          <p:nvPr/>
        </p:nvSpPr>
        <p:spPr bwMode="auto">
          <a:xfrm>
            <a:off x="1077769" y="540616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físicos: Cable de fibra óptica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13314" name="Picture 2" descr="http://www.fibraopticahoy.com/imagenes/2012/04/Cable-de-fibra-%C3%B3ptica-exterior-figura-%E2%80%9C8%E2%80%9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769" y="1162275"/>
            <a:ext cx="8302625" cy="537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17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93170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53391" y="1589810"/>
            <a:ext cx="3962400" cy="203132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Transmisión a través de ondas de radio de alta frecuencia (En el rango de 1 a 30 </a:t>
            </a:r>
            <a:r>
              <a:rPr lang="es-ES_tradnl" altLang="es-MX" sz="18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GigaHertz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) para comunicaciones de banda ancha.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1108941" y="405534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inalámbricos: Microondas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5141" name="Picture 21" descr="http://www.codejobs.biz/www/lib/files/images/d432c3525b9d0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823" y="1507671"/>
            <a:ext cx="6785079" cy="425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18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7337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69027" y="2183823"/>
            <a:ext cx="3657600" cy="1754326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El 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satélite recibe señales enviadas desde una estación en tierra, las amplifica y retransmite en diferente frecuencia a otra estación en tierra.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1524577" y="561397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inalámbricos: Satélites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6156" name="Picture 12" descr="http://www.satcomstore.co/wp-content/uploads/2016/03/satelit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176" y="988435"/>
            <a:ext cx="7332024" cy="571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19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5256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2013817" y="211945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altLang="es-MX"/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1556616" y="2119457"/>
            <a:ext cx="3658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es-ES_tradnl" altLang="es-MX"/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420091" y="1697182"/>
            <a:ext cx="75438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Definiciones...…………………………………..03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Funciones y beneficios……………………….07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Canales de comunicación……………………10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Protocolo de comunicación…………………22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Dispositivos de comunicación……………..25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Referencias……………………………………….34</a:t>
            </a:r>
            <a:endParaRPr kumimoji="1"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1191491" y="436707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INDICE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53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26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05791" y="1552865"/>
            <a:ext cx="3886200" cy="1477328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sz="18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La </a:t>
            </a:r>
            <a:r>
              <a:rPr lang="es-ES_tradnl" altLang="es-MX" sz="1800" b="1" dirty="0">
                <a:solidFill>
                  <a:schemeClr val="accent2"/>
                </a:solidFill>
                <a:latin typeface="Verdana" panose="020B0604030504040204" pitchFamily="34" charset="0"/>
              </a:rPr>
              <a:t>señal se recoge a través de pequeños receptores en línea recta con el emisor o a través del reflejo en paredes o techos</a:t>
            </a:r>
            <a:r>
              <a:rPr lang="es-ES_tradnl" altLang="es-MX" sz="18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.</a:t>
            </a:r>
            <a:endParaRPr lang="es-ES_tradnl" altLang="es-MX" sz="1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grpSp>
        <p:nvGrpSpPr>
          <p:cNvPr id="75805" name="Group 29"/>
          <p:cNvGrpSpPr>
            <a:grpSpLocks/>
          </p:cNvGrpSpPr>
          <p:nvPr/>
        </p:nvGrpSpPr>
        <p:grpSpPr bwMode="auto">
          <a:xfrm>
            <a:off x="5344391" y="1908464"/>
            <a:ext cx="3810000" cy="2819400"/>
            <a:chOff x="3120" y="1488"/>
            <a:chExt cx="2400" cy="1776"/>
          </a:xfrm>
        </p:grpSpPr>
        <p:graphicFrame>
          <p:nvGraphicFramePr>
            <p:cNvPr id="75782" name="Object 6"/>
            <p:cNvGraphicFramePr>
              <a:graphicFrameLocks noChangeAspect="1"/>
            </p:cNvGraphicFramePr>
            <p:nvPr/>
          </p:nvGraphicFramePr>
          <p:xfrm>
            <a:off x="3552" y="2400"/>
            <a:ext cx="480" cy="4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6" name="Imagen" r:id="rId3" imgW="3892680" imgH="3468960" progId="MS_ClipArt_Gallery.2">
                    <p:embed/>
                  </p:oleObj>
                </mc:Choice>
                <mc:Fallback>
                  <p:oleObj name="Imagen" r:id="rId3" imgW="3892680" imgH="3468960" progId="MS_ClipArt_Gallery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" y="2400"/>
                          <a:ext cx="480" cy="4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783" name="Rectangle 7"/>
            <p:cNvSpPr>
              <a:spLocks noChangeArrowheads="1"/>
            </p:cNvSpPr>
            <p:nvPr/>
          </p:nvSpPr>
          <p:spPr bwMode="auto">
            <a:xfrm>
              <a:off x="3120" y="1488"/>
              <a:ext cx="2400" cy="17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s-ES_tradnl" altLang="es-MX">
                <a:solidFill>
                  <a:schemeClr val="bg1"/>
                </a:solidFill>
              </a:endParaRPr>
            </a:p>
          </p:txBody>
        </p:sp>
        <p:sp>
          <p:nvSpPr>
            <p:cNvPr id="75785" name="Line 9"/>
            <p:cNvSpPr>
              <a:spLocks noChangeShapeType="1"/>
            </p:cNvSpPr>
            <p:nvPr/>
          </p:nvSpPr>
          <p:spPr bwMode="auto">
            <a:xfrm flipV="1">
              <a:off x="3120" y="2976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86" name="Line 10"/>
            <p:cNvSpPr>
              <a:spLocks noChangeShapeType="1"/>
            </p:cNvSpPr>
            <p:nvPr/>
          </p:nvSpPr>
          <p:spPr bwMode="auto">
            <a:xfrm>
              <a:off x="3120" y="1488"/>
              <a:ext cx="33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87" name="Line 11"/>
            <p:cNvSpPr>
              <a:spLocks noChangeShapeType="1"/>
            </p:cNvSpPr>
            <p:nvPr/>
          </p:nvSpPr>
          <p:spPr bwMode="auto">
            <a:xfrm flipV="1">
              <a:off x="3456" y="172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88" name="Line 12"/>
            <p:cNvSpPr>
              <a:spLocks noChangeShapeType="1"/>
            </p:cNvSpPr>
            <p:nvPr/>
          </p:nvSpPr>
          <p:spPr bwMode="auto">
            <a:xfrm flipH="1">
              <a:off x="5280" y="1488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89" name="Line 13"/>
            <p:cNvSpPr>
              <a:spLocks noChangeShapeType="1"/>
            </p:cNvSpPr>
            <p:nvPr/>
          </p:nvSpPr>
          <p:spPr bwMode="auto">
            <a:xfrm flipH="1" flipV="1">
              <a:off x="5232" y="3024"/>
              <a:ext cx="28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90" name="Line 14"/>
            <p:cNvSpPr>
              <a:spLocks noChangeShapeType="1"/>
            </p:cNvSpPr>
            <p:nvPr/>
          </p:nvSpPr>
          <p:spPr bwMode="auto">
            <a:xfrm flipV="1">
              <a:off x="5232" y="1728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91" name="Line 15"/>
            <p:cNvSpPr>
              <a:spLocks noChangeShapeType="1"/>
            </p:cNvSpPr>
            <p:nvPr/>
          </p:nvSpPr>
          <p:spPr bwMode="auto">
            <a:xfrm>
              <a:off x="3456" y="1728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92" name="Line 16"/>
            <p:cNvSpPr>
              <a:spLocks noChangeShapeType="1"/>
            </p:cNvSpPr>
            <p:nvPr/>
          </p:nvSpPr>
          <p:spPr bwMode="auto">
            <a:xfrm>
              <a:off x="3456" y="2976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graphicFrame>
          <p:nvGraphicFramePr>
            <p:cNvPr id="75793" name="Object 17"/>
            <p:cNvGraphicFramePr>
              <a:graphicFrameLocks noChangeAspect="1"/>
            </p:cNvGraphicFramePr>
            <p:nvPr/>
          </p:nvGraphicFramePr>
          <p:xfrm>
            <a:off x="4848" y="2592"/>
            <a:ext cx="480" cy="4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7" name="Imagen" r:id="rId5" imgW="3892680" imgH="3468960" progId="MS_ClipArt_Gallery.2">
                    <p:embed/>
                  </p:oleObj>
                </mc:Choice>
                <mc:Fallback>
                  <p:oleObj name="Imagen" r:id="rId5" imgW="3892680" imgH="3468960" progId="MS_ClipArt_Gallery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8" y="2592"/>
                          <a:ext cx="480" cy="4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5794" name="Object 18"/>
            <p:cNvGraphicFramePr>
              <a:graphicFrameLocks noChangeAspect="1"/>
            </p:cNvGraphicFramePr>
            <p:nvPr/>
          </p:nvGraphicFramePr>
          <p:xfrm>
            <a:off x="4368" y="2352"/>
            <a:ext cx="480" cy="4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8" name="Imagen" r:id="rId6" imgW="3892680" imgH="3468960" progId="MS_ClipArt_Gallery.2">
                    <p:embed/>
                  </p:oleObj>
                </mc:Choice>
                <mc:Fallback>
                  <p:oleObj name="Imagen" r:id="rId6" imgW="3892680" imgH="3468960" progId="MS_ClipArt_Gallery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2352"/>
                          <a:ext cx="480" cy="4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795" name="Rectangle 19"/>
            <p:cNvSpPr>
              <a:spLocks noChangeArrowheads="1"/>
            </p:cNvSpPr>
            <p:nvPr/>
          </p:nvSpPr>
          <p:spPr bwMode="auto">
            <a:xfrm>
              <a:off x="3552" y="2736"/>
              <a:ext cx="480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96" name="Rectangle 20"/>
            <p:cNvSpPr>
              <a:spLocks noChangeArrowheads="1"/>
            </p:cNvSpPr>
            <p:nvPr/>
          </p:nvSpPr>
          <p:spPr bwMode="auto">
            <a:xfrm>
              <a:off x="4944" y="2928"/>
              <a:ext cx="432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97" name="Rectangle 21"/>
            <p:cNvSpPr>
              <a:spLocks noChangeArrowheads="1"/>
            </p:cNvSpPr>
            <p:nvPr/>
          </p:nvSpPr>
          <p:spPr bwMode="auto">
            <a:xfrm>
              <a:off x="4368" y="2688"/>
              <a:ext cx="43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799" name="Oval 23"/>
            <p:cNvSpPr>
              <a:spLocks noChangeArrowheads="1"/>
            </p:cNvSpPr>
            <p:nvPr/>
          </p:nvSpPr>
          <p:spPr bwMode="auto">
            <a:xfrm>
              <a:off x="4176" y="1632"/>
              <a:ext cx="288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801" name="Line 25"/>
            <p:cNvSpPr>
              <a:spLocks noChangeShapeType="1"/>
            </p:cNvSpPr>
            <p:nvPr/>
          </p:nvSpPr>
          <p:spPr bwMode="auto">
            <a:xfrm flipV="1">
              <a:off x="3840" y="1728"/>
              <a:ext cx="432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802" name="Line 26"/>
            <p:cNvSpPr>
              <a:spLocks noChangeShapeType="1"/>
            </p:cNvSpPr>
            <p:nvPr/>
          </p:nvSpPr>
          <p:spPr bwMode="auto">
            <a:xfrm>
              <a:off x="4368" y="1680"/>
              <a:ext cx="96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803" name="Line 27"/>
            <p:cNvSpPr>
              <a:spLocks noChangeShapeType="1"/>
            </p:cNvSpPr>
            <p:nvPr/>
          </p:nvSpPr>
          <p:spPr bwMode="auto">
            <a:xfrm>
              <a:off x="4368" y="1680"/>
              <a:ext cx="672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75812" name="Text Box 36"/>
          <p:cNvSpPr txBox="1">
            <a:spLocks noChangeArrowheads="1"/>
          </p:cNvSpPr>
          <p:nvPr/>
        </p:nvSpPr>
        <p:spPr bwMode="auto">
          <a:xfrm>
            <a:off x="1337541" y="343189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Medios inalámbricos: Infrarrojos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20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80049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496291" y="1723448"/>
            <a:ext cx="73914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Es la capacidad de transmisión de un canal de comunicación.</a:t>
            </a: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La unidad de medida es bits por segundo (bps) y sus múltiplos (Kbps, Mbps, </a:t>
            </a:r>
            <a:r>
              <a:rPr kumimoji="1" lang="es-ES_tradnl" altLang="es-MX" sz="20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Gbps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)</a:t>
            </a: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También se expresa frecuentemente en Bytes por segundo y sus múltiplos (</a:t>
            </a:r>
            <a:r>
              <a:rPr kumimoji="1" lang="es-ES_tradnl" altLang="es-MX" sz="20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KBps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, </a:t>
            </a:r>
            <a:r>
              <a:rPr kumimoji="1" lang="es-ES_tradnl" altLang="es-MX" sz="20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MBps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, </a:t>
            </a:r>
            <a:r>
              <a:rPr kumimoji="1" lang="es-ES_tradnl" altLang="es-MX" sz="2000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GBps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)</a:t>
            </a: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3834087" y="432713"/>
            <a:ext cx="27158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Ancho </a:t>
            </a:r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de banda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41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0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0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43445" y="1811482"/>
            <a:ext cx="7391400" cy="203132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Es un conjunto de reglas, normas y procedimientos que garantizan la integridad y correcta secuencia de los datos transmitidos.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Asegura que todos los nodos de una red informática, emiten y reciben datos organizados en la misma forma.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1046595" y="551007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Protocolo </a:t>
            </a:r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de comunicación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22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80781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472046" y="1773094"/>
            <a:ext cx="7391400" cy="2862322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Font typeface="+mj-lt"/>
              <a:buAutoNum type="arabicPeriod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Establecer </a:t>
            </a: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que un nodo está listo para comunicarse.</a:t>
            </a:r>
          </a:p>
          <a:p>
            <a:pPr>
              <a:spcBef>
                <a:spcPct val="0"/>
              </a:spcBef>
              <a:buFont typeface="+mj-lt"/>
              <a:buAutoNum type="arabicPeriod"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+mj-lt"/>
              <a:buAutoNum type="arabicPeriod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Verificar </a:t>
            </a: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y recuperar errores.</a:t>
            </a:r>
          </a:p>
          <a:p>
            <a:pPr>
              <a:spcBef>
                <a:spcPct val="0"/>
              </a:spcBef>
              <a:buFont typeface="+mj-lt"/>
              <a:buAutoNum type="arabicPeriod"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+mj-lt"/>
              <a:buAutoNum type="arabicPeriod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Numerar </a:t>
            </a: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los mensajes, para comprobar que llegan en la secuencia correcta.</a:t>
            </a:r>
          </a:p>
          <a:p>
            <a:pPr>
              <a:spcBef>
                <a:spcPct val="0"/>
              </a:spcBef>
              <a:buFont typeface="+mj-lt"/>
              <a:buAutoNum type="arabicPeriod"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+mj-lt"/>
              <a:buAutoNum type="arabicPeriod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Controlar </a:t>
            </a: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el destino de los mensajes.</a:t>
            </a:r>
          </a:p>
          <a:p>
            <a:pPr>
              <a:spcBef>
                <a:spcPct val="0"/>
              </a:spcBef>
              <a:buFont typeface="+mj-lt"/>
              <a:buAutoNum type="arabicPeriod"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+mj-lt"/>
              <a:buAutoNum type="arabicPeriod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Decidir </a:t>
            </a: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qué elemento emitir y cuál recibir.</a:t>
            </a: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1275196" y="395143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Funciones del protocolo de comunicación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23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4083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9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9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98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98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98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5" name="Group 15"/>
          <p:cNvGrpSpPr>
            <a:grpSpLocks/>
          </p:cNvGrpSpPr>
          <p:nvPr/>
        </p:nvGrpSpPr>
        <p:grpSpPr bwMode="auto">
          <a:xfrm>
            <a:off x="1555173" y="4662055"/>
            <a:ext cx="7426325" cy="536575"/>
            <a:chOff x="720" y="3600"/>
            <a:chExt cx="4678" cy="338"/>
          </a:xfrm>
        </p:grpSpPr>
        <p:sp>
          <p:nvSpPr>
            <p:cNvPr id="122887" name="Text Box 7"/>
            <p:cNvSpPr txBox="1">
              <a:spLocks noChangeArrowheads="1"/>
            </p:cNvSpPr>
            <p:nvPr/>
          </p:nvSpPr>
          <p:spPr bwMode="auto">
            <a:xfrm>
              <a:off x="720" y="3600"/>
              <a:ext cx="4678" cy="33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MX" altLang="es-MX" sz="1400" b="1">
                  <a:latin typeface="Verdana" panose="020B0604030504040204" pitchFamily="34" charset="0"/>
                </a:rPr>
                <a:t>Indicador      Dirección     Control     Datos de usuario     FCS     Indicador</a:t>
              </a:r>
            </a:p>
            <a:p>
              <a:r>
                <a:rPr lang="es-MX" altLang="es-MX" sz="1400" b="1">
                  <a:latin typeface="Verdana" panose="020B0604030504040204" pitchFamily="34" charset="0"/>
                </a:rPr>
                <a:t> de inicio							de fin</a:t>
              </a:r>
              <a:endParaRPr lang="es-ES" altLang="es-MX" sz="1400" b="1">
                <a:latin typeface="Verdana" panose="020B0604030504040204" pitchFamily="34" charset="0"/>
              </a:endParaRPr>
            </a:p>
          </p:txBody>
        </p:sp>
        <p:sp>
          <p:nvSpPr>
            <p:cNvPr id="122888" name="Line 8"/>
            <p:cNvSpPr>
              <a:spLocks noChangeShapeType="1"/>
            </p:cNvSpPr>
            <p:nvPr/>
          </p:nvSpPr>
          <p:spPr bwMode="auto">
            <a:xfrm>
              <a:off x="1536" y="360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889" name="Line 9"/>
            <p:cNvSpPr>
              <a:spLocks noChangeShapeType="1"/>
            </p:cNvSpPr>
            <p:nvPr/>
          </p:nvSpPr>
          <p:spPr bwMode="auto">
            <a:xfrm>
              <a:off x="2304" y="360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890" name="Line 10"/>
            <p:cNvSpPr>
              <a:spLocks noChangeShapeType="1"/>
            </p:cNvSpPr>
            <p:nvPr/>
          </p:nvSpPr>
          <p:spPr bwMode="auto">
            <a:xfrm>
              <a:off x="2976" y="360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891" name="Line 11"/>
            <p:cNvSpPr>
              <a:spLocks noChangeShapeType="1"/>
            </p:cNvSpPr>
            <p:nvPr/>
          </p:nvSpPr>
          <p:spPr bwMode="auto">
            <a:xfrm>
              <a:off x="4176" y="360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892" name="Line 12"/>
            <p:cNvSpPr>
              <a:spLocks noChangeShapeType="1"/>
            </p:cNvSpPr>
            <p:nvPr/>
          </p:nvSpPr>
          <p:spPr bwMode="auto">
            <a:xfrm>
              <a:off x="4656" y="360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1228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55172" y="1461655"/>
            <a:ext cx="7391400" cy="2563813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Es el conjunto de datos que se envían y reciben.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En una red, el mensaje se transmite a través de “paquetes”.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ClrTx/>
              <a:buSzTx/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Un paquete es una agrupación lógica de información que incluye la información de control y</a:t>
            </a:r>
            <a:r>
              <a:rPr lang="es-MX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(generalmente) los datos</a:t>
            </a:r>
            <a:r>
              <a:rPr lang="es-MX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del usuario. El esquema lógico de agrupación obedece a un protocolo de comunicación.</a:t>
            </a: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1326572" y="337571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Mensaje </a:t>
            </a:r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y de paquete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1555172" y="4128655"/>
            <a:ext cx="769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kumimoji="1" lang="es-MX" altLang="es-MX" b="1">
                <a:solidFill>
                  <a:schemeClr val="accent2"/>
                </a:solidFill>
                <a:latin typeface="Verdana" panose="020B0604030504040204" pitchFamily="34" charset="0"/>
              </a:rPr>
              <a:t>Ejemplo: Estructura de un paquete.</a:t>
            </a:r>
            <a:endParaRPr kumimoji="1" lang="es-ES" altLang="es-MX" b="1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1478973" y="5281179"/>
            <a:ext cx="7591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MX" sz="1400" b="1">
                <a:latin typeface="Verdana" panose="020B0604030504040204" pitchFamily="34" charset="0"/>
              </a:rPr>
              <a:t>FCS = Frame Check Sequence = Secuencia de comprobación de estructura</a:t>
            </a:r>
            <a:endParaRPr lang="es-ES" altLang="es-MX" sz="1400" b="1"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24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06031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8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2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 build="p" autoUpdateAnimBg="0"/>
      <p:bldP spid="122894" grpId="0" autoUpdateAnimBg="0"/>
      <p:bldP spid="12289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1630" y="3203108"/>
            <a:ext cx="5619999" cy="1143000"/>
          </a:xfrm>
        </p:spPr>
        <p:txBody>
          <a:bodyPr/>
          <a:lstStyle/>
          <a:p>
            <a:r>
              <a:rPr lang="es-MX" sz="6000" dirty="0" smtClean="0"/>
              <a:t>DISPOSITIVOS DE COMUNICACIÓN</a:t>
            </a: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val="372145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96737" y="1718109"/>
            <a:ext cx="7467600" cy="3139321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Equipos electrónicos especialmente diseñados para posibilitar, facilitar o mejorar la conexión a redes informáticas.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Algunos </a:t>
            </a: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de ellos son: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MODEM</a:t>
            </a: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HUB</a:t>
            </a: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ES_tradnl" altLang="es-MX" b="1" dirty="0" err="1" smtClean="0">
                <a:solidFill>
                  <a:schemeClr val="accent2"/>
                </a:solidFill>
                <a:latin typeface="Verdana" panose="020B0604030504040204" pitchFamily="34" charset="0"/>
              </a:rPr>
              <a:t>Switch</a:t>
            </a: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ES_tradnl" altLang="es-MX" b="1" dirty="0" err="1" smtClean="0">
                <a:solidFill>
                  <a:schemeClr val="accent2"/>
                </a:solidFill>
                <a:latin typeface="Verdana" panose="020B0604030504040204" pitchFamily="34" charset="0"/>
              </a:rPr>
              <a:t>Router</a:t>
            </a: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ES_tradnl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Bridge</a:t>
            </a: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1399887" y="478270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Dispositivos de comunicación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26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89078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3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3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3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39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39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39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39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492828" y="1689966"/>
            <a:ext cx="7391400" cy="2585323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Convierte la información digital en analógica (modula) y viceversa (</a:t>
            </a:r>
            <a:r>
              <a:rPr lang="es-VE" altLang="es-MX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demodula</a:t>
            </a: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). Su nombre es un acrónimo de </a:t>
            </a:r>
            <a:r>
              <a:rPr lang="es-VE" altLang="es-MX" b="1" dirty="0" err="1">
                <a:solidFill>
                  <a:schemeClr val="accent2"/>
                </a:solidFill>
                <a:latin typeface="Verdana" panose="020B0604030504040204" pitchFamily="34" charset="0"/>
              </a:rPr>
              <a:t>MOdulador-DEModulador</a:t>
            </a: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.</a:t>
            </a: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Su principal beneficio es que permite la comunicación de datos, entre equipos que procesan información digital, a través de medios que transmiten señales analógicas (líneas telefónicas, aire, etc.) </a:t>
            </a: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1295978" y="312016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Dispositivos de comunicación: MODEM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27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03805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2" name="Text Box 12"/>
          <p:cNvSpPr txBox="1">
            <a:spLocks noChangeArrowheads="1"/>
          </p:cNvSpPr>
          <p:nvPr/>
        </p:nvSpPr>
        <p:spPr bwMode="auto">
          <a:xfrm>
            <a:off x="1388919" y="1023793"/>
            <a:ext cx="784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¿Cómo funciona?</a:t>
            </a:r>
            <a:endParaRPr lang="es-ES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295978" y="312016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Dispositivos de comunicación: MODEM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860" y="1869621"/>
            <a:ext cx="8799740" cy="3978427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28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6571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025236" y="1780309"/>
            <a:ext cx="7848600" cy="17399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Se caracteriza por ser una señal continua. Se  representa gráficamente como una ola.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Puede ser transmitida por medios físicos o inalámbricos.</a:t>
            </a:r>
          </a:p>
          <a:p>
            <a:pPr marL="0" indent="0">
              <a:spcBef>
                <a:spcPct val="0"/>
              </a:spcBef>
              <a:buNone/>
            </a:pPr>
            <a:endParaRPr lang="es-ES_tradnl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Se utiliza en sistemas como telefonía, radio y televisión.</a:t>
            </a:r>
          </a:p>
        </p:txBody>
      </p:sp>
      <p:grpSp>
        <p:nvGrpSpPr>
          <p:cNvPr id="118789" name="Group 5"/>
          <p:cNvGrpSpPr>
            <a:grpSpLocks/>
          </p:cNvGrpSpPr>
          <p:nvPr/>
        </p:nvGrpSpPr>
        <p:grpSpPr bwMode="auto">
          <a:xfrm>
            <a:off x="1863436" y="3609109"/>
            <a:ext cx="5715000" cy="2438400"/>
            <a:chOff x="1104" y="2640"/>
            <a:chExt cx="3600" cy="1536"/>
          </a:xfrm>
        </p:grpSpPr>
        <p:grpSp>
          <p:nvGrpSpPr>
            <p:cNvPr id="118790" name="Group 6"/>
            <p:cNvGrpSpPr>
              <a:grpSpLocks/>
            </p:cNvGrpSpPr>
            <p:nvPr/>
          </p:nvGrpSpPr>
          <p:grpSpPr bwMode="auto">
            <a:xfrm>
              <a:off x="1104" y="2640"/>
              <a:ext cx="3600" cy="1536"/>
              <a:chOff x="3216" y="1440"/>
              <a:chExt cx="2304" cy="1536"/>
            </a:xfrm>
          </p:grpSpPr>
          <p:graphicFrame>
            <p:nvGraphicFramePr>
              <p:cNvPr id="118791" name="Object 7"/>
              <p:cNvGraphicFramePr>
                <a:graphicFrameLocks noChangeAspect="1"/>
              </p:cNvGraphicFramePr>
              <p:nvPr/>
            </p:nvGraphicFramePr>
            <p:xfrm>
              <a:off x="3312" y="1536"/>
              <a:ext cx="2208" cy="14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16" name="Imagen" r:id="rId3" imgW="3609524" imgH="599683" progId="MS_ClipArt_Gallery.2">
                      <p:embed/>
                    </p:oleObj>
                  </mc:Choice>
                  <mc:Fallback>
                    <p:oleObj name="Imagen" r:id="rId3" imgW="3609524" imgH="599683" progId="MS_ClipArt_Gallery.2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12" y="1536"/>
                            <a:ext cx="2208" cy="144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8792" name="Line 8"/>
              <p:cNvSpPr>
                <a:spLocks noChangeShapeType="1"/>
              </p:cNvSpPr>
              <p:nvPr/>
            </p:nvSpPr>
            <p:spPr bwMode="auto">
              <a:xfrm>
                <a:off x="3216" y="2064"/>
                <a:ext cx="22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8793" name="Text Box 9"/>
              <p:cNvSpPr txBox="1">
                <a:spLocks noChangeArrowheads="1"/>
              </p:cNvSpPr>
              <p:nvPr/>
            </p:nvSpPr>
            <p:spPr bwMode="auto">
              <a:xfrm>
                <a:off x="5318" y="1850"/>
                <a:ext cx="12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MX"/>
                  <a:t>0</a:t>
                </a:r>
              </a:p>
            </p:txBody>
          </p:sp>
          <p:sp>
            <p:nvSpPr>
              <p:cNvPr id="118794" name="Line 10"/>
              <p:cNvSpPr>
                <a:spLocks noChangeShapeType="1"/>
              </p:cNvSpPr>
              <p:nvPr/>
            </p:nvSpPr>
            <p:spPr bwMode="auto">
              <a:xfrm>
                <a:off x="5328" y="1584"/>
                <a:ext cx="0" cy="9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8795" name="Text Box 11"/>
              <p:cNvSpPr txBox="1">
                <a:spLocks noChangeArrowheads="1"/>
              </p:cNvSpPr>
              <p:nvPr/>
            </p:nvSpPr>
            <p:spPr bwMode="auto">
              <a:xfrm>
                <a:off x="5366" y="1449"/>
                <a:ext cx="13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MX" sz="2000"/>
                  <a:t>+</a:t>
                </a:r>
                <a:endParaRPr lang="es-ES_tradnl" altLang="es-MX"/>
              </a:p>
            </p:txBody>
          </p:sp>
          <p:sp>
            <p:nvSpPr>
              <p:cNvPr id="118796" name="Text Box 12"/>
              <p:cNvSpPr txBox="1">
                <a:spLocks noChangeArrowheads="1"/>
              </p:cNvSpPr>
              <p:nvPr/>
            </p:nvSpPr>
            <p:spPr bwMode="auto">
              <a:xfrm>
                <a:off x="5376" y="2256"/>
                <a:ext cx="10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MX"/>
                  <a:t>-</a:t>
                </a:r>
              </a:p>
            </p:txBody>
          </p:sp>
          <p:sp>
            <p:nvSpPr>
              <p:cNvPr id="118797" name="Line 13"/>
              <p:cNvSpPr>
                <a:spLocks noChangeShapeType="1"/>
              </p:cNvSpPr>
              <p:nvPr/>
            </p:nvSpPr>
            <p:spPr bwMode="auto">
              <a:xfrm flipV="1">
                <a:off x="3888" y="158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8798" name="Line 14"/>
              <p:cNvSpPr>
                <a:spLocks noChangeShapeType="1"/>
              </p:cNvSpPr>
              <p:nvPr/>
            </p:nvSpPr>
            <p:spPr bwMode="auto">
              <a:xfrm flipV="1">
                <a:off x="4368" y="158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8799" name="Text Box 15"/>
              <p:cNvSpPr txBox="1">
                <a:spLocks noChangeArrowheads="1"/>
              </p:cNvSpPr>
              <p:nvPr/>
            </p:nvSpPr>
            <p:spPr bwMode="auto">
              <a:xfrm>
                <a:off x="3936" y="1440"/>
                <a:ext cx="226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MX" sz="1400"/>
                  <a:t>Un</a:t>
                </a:r>
              </a:p>
              <a:p>
                <a:r>
                  <a:rPr lang="es-ES_tradnl" altLang="es-MX" sz="1400"/>
                  <a:t>ciclo</a:t>
                </a:r>
                <a:endParaRPr lang="es-ES_tradnl" altLang="es-MX"/>
              </a:p>
            </p:txBody>
          </p:sp>
          <p:sp>
            <p:nvSpPr>
              <p:cNvPr id="118800" name="Line 16"/>
              <p:cNvSpPr>
                <a:spLocks noChangeShapeType="1"/>
              </p:cNvSpPr>
              <p:nvPr/>
            </p:nvSpPr>
            <p:spPr bwMode="auto">
              <a:xfrm>
                <a:off x="4224" y="158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8801" name="Line 17"/>
              <p:cNvSpPr>
                <a:spLocks noChangeShapeType="1"/>
              </p:cNvSpPr>
              <p:nvPr/>
            </p:nvSpPr>
            <p:spPr bwMode="auto">
              <a:xfrm flipH="1">
                <a:off x="3888" y="1584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8802" name="Text Box 18"/>
              <p:cNvSpPr txBox="1">
                <a:spLocks noChangeArrowheads="1"/>
              </p:cNvSpPr>
              <p:nvPr/>
            </p:nvSpPr>
            <p:spPr bwMode="auto">
              <a:xfrm>
                <a:off x="4454" y="1831"/>
                <a:ext cx="367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MX" sz="1400"/>
                  <a:t>Amplitud</a:t>
                </a:r>
              </a:p>
            </p:txBody>
          </p:sp>
          <p:sp>
            <p:nvSpPr>
              <p:cNvPr id="118803" name="Line 19"/>
              <p:cNvSpPr>
                <a:spLocks noChangeShapeType="1"/>
              </p:cNvSpPr>
              <p:nvPr/>
            </p:nvSpPr>
            <p:spPr bwMode="auto">
              <a:xfrm>
                <a:off x="4992" y="1728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118804" name="Rectangle 20"/>
            <p:cNvSpPr>
              <a:spLocks noChangeArrowheads="1"/>
            </p:cNvSpPr>
            <p:nvPr/>
          </p:nvSpPr>
          <p:spPr bwMode="auto">
            <a:xfrm>
              <a:off x="1152" y="3792"/>
              <a:ext cx="912" cy="3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118805" name="Text Box 21"/>
          <p:cNvSpPr txBox="1">
            <a:spLocks noChangeArrowheads="1"/>
          </p:cNvSpPr>
          <p:nvPr/>
        </p:nvSpPr>
        <p:spPr bwMode="auto">
          <a:xfrm>
            <a:off x="1056986" y="519834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Tipos de señal: Analógica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29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37643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8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8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8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62744" y="2473765"/>
            <a:ext cx="4914901" cy="1143000"/>
          </a:xfrm>
        </p:spPr>
        <p:txBody>
          <a:bodyPr/>
          <a:lstStyle/>
          <a:p>
            <a:r>
              <a:rPr lang="es-MX" sz="6000" dirty="0"/>
              <a:t>DEFINICIONES</a:t>
            </a:r>
          </a:p>
        </p:txBody>
      </p:sp>
    </p:spTree>
    <p:extLst>
      <p:ext uri="{BB962C8B-B14F-4D97-AF65-F5344CB8AC3E}">
        <p14:creationId xmlns:p14="http://schemas.microsoft.com/office/powerpoint/2010/main" val="31478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55172" y="1275918"/>
            <a:ext cx="7467600" cy="180657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lnSpc>
                <a:spcPct val="125000"/>
              </a:lnSpc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Se caracteriza por ser una señal  discreta: solo toma los valores 1 y 0.</a:t>
            </a:r>
          </a:p>
          <a:p>
            <a:pPr marL="0" indent="0">
              <a:lnSpc>
                <a:spcPct val="125000"/>
              </a:lnSpc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Es una señal que puede ser transmitida sólo a través de medios físicos.</a:t>
            </a:r>
          </a:p>
          <a:p>
            <a:pPr marL="0" indent="0">
              <a:lnSpc>
                <a:spcPct val="125000"/>
              </a:lnSpc>
              <a:spcBef>
                <a:spcPct val="0"/>
              </a:spcBef>
              <a:buNone/>
            </a:pPr>
            <a:r>
              <a:rPr lang="es-ES_tradnl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Es la utilizada entre sistemas de computadoras.</a:t>
            </a:r>
          </a:p>
        </p:txBody>
      </p: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1645227" y="3529445"/>
            <a:ext cx="7239000" cy="2590800"/>
            <a:chOff x="816" y="2544"/>
            <a:chExt cx="4560" cy="1632"/>
          </a:xfrm>
        </p:grpSpPr>
        <p:grpSp>
          <p:nvGrpSpPr>
            <p:cNvPr id="13326" name="Group 14"/>
            <p:cNvGrpSpPr>
              <a:grpSpLocks/>
            </p:cNvGrpSpPr>
            <p:nvPr/>
          </p:nvGrpSpPr>
          <p:grpSpPr bwMode="auto">
            <a:xfrm>
              <a:off x="816" y="2544"/>
              <a:ext cx="4560" cy="1632"/>
              <a:chOff x="2870" y="1728"/>
              <a:chExt cx="2650" cy="1632"/>
            </a:xfrm>
          </p:grpSpPr>
          <p:graphicFrame>
            <p:nvGraphicFramePr>
              <p:cNvPr id="13316" name="Object 4"/>
              <p:cNvGraphicFramePr>
                <a:graphicFrameLocks noChangeAspect="1"/>
              </p:cNvGraphicFramePr>
              <p:nvPr/>
            </p:nvGraphicFramePr>
            <p:xfrm>
              <a:off x="3168" y="1872"/>
              <a:ext cx="2352" cy="14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40" name="Imagen" r:id="rId3" imgW="3609524" imgH="599683" progId="MS_ClipArt_Gallery.2">
                      <p:embed/>
                    </p:oleObj>
                  </mc:Choice>
                  <mc:Fallback>
                    <p:oleObj name="Imagen" r:id="rId3" imgW="3609524" imgH="599683" progId="MS_ClipArt_Gallery.2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68" y="1872"/>
                            <a:ext cx="2352" cy="148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3320" name="Group 8"/>
              <p:cNvGrpSpPr>
                <a:grpSpLocks/>
              </p:cNvGrpSpPr>
              <p:nvPr/>
            </p:nvGrpSpPr>
            <p:grpSpPr bwMode="auto">
              <a:xfrm>
                <a:off x="2870" y="1728"/>
                <a:ext cx="2428" cy="789"/>
                <a:chOff x="2870" y="1728"/>
                <a:chExt cx="2428" cy="789"/>
              </a:xfrm>
            </p:grpSpPr>
            <p:sp>
              <p:nvSpPr>
                <p:cNvPr id="13317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2870" y="2265"/>
                  <a:ext cx="29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s-ES_tradnl" altLang="es-MX" sz="2000"/>
                    <a:t>Señal</a:t>
                  </a:r>
                  <a:endParaRPr lang="es-ES_tradnl" altLang="es-MX"/>
                </a:p>
              </p:txBody>
            </p:sp>
            <p:sp>
              <p:nvSpPr>
                <p:cNvPr id="13318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880" y="1728"/>
                  <a:ext cx="300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s-ES_tradnl" altLang="es-MX" sz="2000" dirty="0"/>
                    <a:t>Datos</a:t>
                  </a:r>
                  <a:endParaRPr lang="es-ES_tradnl" altLang="es-MX" dirty="0"/>
                </a:p>
              </p:txBody>
            </p:sp>
            <p:sp>
              <p:nvSpPr>
                <p:cNvPr id="13319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398" y="1752"/>
                  <a:ext cx="1900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s-ES_tradnl" altLang="es-MX"/>
                    <a:t>      1          0           1           0            1            0</a:t>
                  </a:r>
                </a:p>
              </p:txBody>
            </p:sp>
          </p:grpSp>
        </p:grpSp>
        <p:sp>
          <p:nvSpPr>
            <p:cNvPr id="13327" name="Rectangle 15"/>
            <p:cNvSpPr>
              <a:spLocks noChangeArrowheads="1"/>
            </p:cNvSpPr>
            <p:nvPr/>
          </p:nvSpPr>
          <p:spPr bwMode="auto">
            <a:xfrm>
              <a:off x="1248" y="3744"/>
              <a:ext cx="1008" cy="3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1295977" y="339798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Tipos de señal: Digital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30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05354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479550" y="2416629"/>
            <a:ext cx="4800600" cy="1754326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También llamado concentrador, está diseñado para la interconexión de múltiples equipos.</a:t>
            </a: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Su tecnología permite transmitir a una velocidad fija</a:t>
            </a:r>
            <a:r>
              <a:rPr lang="es-VE" altLang="es-MX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.</a:t>
            </a: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1479550" y="383268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Dispositivos de comunicación: HUB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11266" name="Picture 2" descr="Resultado de imagen para hu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676" y="2754085"/>
            <a:ext cx="7004590" cy="394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31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1624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5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5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611086" y="1495653"/>
            <a:ext cx="7620000" cy="1465262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VE" altLang="es-MX" b="1">
                <a:solidFill>
                  <a:schemeClr val="accent2"/>
                </a:solidFill>
                <a:latin typeface="Verdana" panose="020B0604030504040204" pitchFamily="34" charset="0"/>
              </a:rPr>
              <a:t>Al igual que el HUB, está diseñado para la interconexión de múltiples equipos.</a:t>
            </a:r>
          </a:p>
          <a:p>
            <a:pPr marL="0" indent="0">
              <a:spcBef>
                <a:spcPct val="0"/>
              </a:spcBef>
              <a:buNone/>
            </a:pPr>
            <a:endParaRPr lang="es-VE" altLang="es-MX" b="1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VE" altLang="es-MX" b="1">
                <a:solidFill>
                  <a:schemeClr val="accent2"/>
                </a:solidFill>
                <a:latin typeface="Verdana" panose="020B0604030504040204" pitchFamily="34" charset="0"/>
              </a:rPr>
              <a:t>Sin embargo, su tecnología permite distribuir la velocidad de transmisión.</a:t>
            </a:r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1490436" y="328840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Dispositivos de comunicación: </a:t>
            </a:r>
            <a:r>
              <a:rPr lang="es-MX" altLang="es-MX" sz="2200" b="1" dirty="0" err="1">
                <a:solidFill>
                  <a:schemeClr val="tx2"/>
                </a:solidFill>
                <a:latin typeface="Verdana" panose="020B0604030504040204" pitchFamily="34" charset="0"/>
              </a:rPr>
              <a:t>Switch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436" y="3700690"/>
            <a:ext cx="8267700" cy="1695450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32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60978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698171" y="1462996"/>
            <a:ext cx="7620000" cy="203132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Está diseñado para conectar múltiples equipos o redes trazando la ruta adecuada.</a:t>
            </a: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Su principal característica es que incluye funciones para </a:t>
            </a:r>
            <a:r>
              <a:rPr lang="es-MX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manejo de seguridad y acceso, administración y estadísticas</a:t>
            </a: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</a:rPr>
              <a:t>.</a:t>
            </a: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1577521" y="296182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Dispositivos de comunicación: </a:t>
            </a:r>
            <a:r>
              <a:rPr lang="es-MX" altLang="es-MX" sz="2200" b="1" dirty="0" err="1" smtClean="0">
                <a:solidFill>
                  <a:schemeClr val="tx2"/>
                </a:solidFill>
                <a:latin typeface="Verdana" panose="020B0604030504040204" pitchFamily="34" charset="0"/>
              </a:rPr>
              <a:t>Router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83871" y="966106"/>
            <a:ext cx="7848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b="1" dirty="0" err="1">
                <a:solidFill>
                  <a:schemeClr val="accent1"/>
                </a:solidFill>
                <a:latin typeface="Verdana" panose="020B0604030504040204" pitchFamily="34" charset="0"/>
              </a:rPr>
              <a:t>Router</a:t>
            </a:r>
            <a:endParaRPr lang="es-ES" altLang="es-MX" b="1" dirty="0">
              <a:solidFill>
                <a:schemeClr val="accent1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472" y="3311979"/>
            <a:ext cx="5715000" cy="2628900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33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05491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8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80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build="p" autoUpdateAnimBg="0"/>
      <p:bldP spid="7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698171" y="1462996"/>
            <a:ext cx="7620000" cy="3139321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MX" dirty="0" smtClean="0"/>
              <a:t>Andrew </a:t>
            </a:r>
            <a:r>
              <a:rPr lang="es-MX" dirty="0"/>
              <a:t>S. </a:t>
            </a:r>
            <a:r>
              <a:rPr lang="es-MX" dirty="0" err="1"/>
              <a:t>Tanenbaum</a:t>
            </a:r>
            <a:r>
              <a:rPr lang="es-MX" dirty="0"/>
              <a:t>. Redes de computadoras. Prentice Hall Pearson </a:t>
            </a:r>
            <a:r>
              <a:rPr lang="es-MX" dirty="0" err="1"/>
              <a:t>Education</a:t>
            </a:r>
            <a:r>
              <a:rPr lang="es-MX" dirty="0"/>
              <a:t> </a:t>
            </a:r>
            <a:endParaRPr lang="es-MX" dirty="0" smtClean="0"/>
          </a:p>
          <a:p>
            <a:pPr marL="0" indent="0">
              <a:spcBef>
                <a:spcPct val="0"/>
              </a:spcBef>
              <a:buNone/>
            </a:pPr>
            <a:endParaRPr lang="es-MX" dirty="0"/>
          </a:p>
          <a:p>
            <a:pPr marL="0" indent="0">
              <a:spcBef>
                <a:spcPct val="0"/>
              </a:spcBef>
              <a:buNone/>
            </a:pPr>
            <a:r>
              <a:rPr lang="en-US" dirty="0"/>
              <a:t>William Stallings. Data &amp; Computer Communications. Prentice Hall, New Jersey </a:t>
            </a: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  <a:hlinkClick r:id="rId2"/>
              </a:rPr>
              <a:t>http://</a:t>
            </a:r>
            <a:r>
              <a:rPr lang="es-VE" altLang="es-MX" b="1" dirty="0" smtClean="0">
                <a:solidFill>
                  <a:schemeClr val="accent2"/>
                </a:solidFill>
                <a:latin typeface="Verdana" panose="020B0604030504040204" pitchFamily="34" charset="0"/>
                <a:hlinkClick r:id="rId2"/>
              </a:rPr>
              <a:t>www.textoscientificos.com/redes/comunicaciones/velocidades</a:t>
            </a:r>
            <a:endParaRPr lang="es-VE" altLang="es-MX" b="1" dirty="0" smtClean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VE" altLang="es-MX" b="1" dirty="0" smtClean="0">
                <a:solidFill>
                  <a:schemeClr val="accent2"/>
                </a:solidFill>
                <a:latin typeface="Verdana" panose="020B0604030504040204" pitchFamily="34" charset="0"/>
                <a:hlinkClick r:id="rId3"/>
              </a:rPr>
              <a:t>http</a:t>
            </a:r>
            <a:r>
              <a:rPr lang="es-VE" altLang="es-MX" b="1" dirty="0">
                <a:solidFill>
                  <a:schemeClr val="accent2"/>
                </a:solidFill>
                <a:latin typeface="Verdana" panose="020B0604030504040204" pitchFamily="34" charset="0"/>
                <a:hlinkClick r:id="rId3"/>
              </a:rPr>
              <a:t>://www.cisco.com</a:t>
            </a: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es-VE" altLang="es-MX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1577521" y="296182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REFERENCIAS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/>
              <a:t>José Ernesto Luna Domínguez</a:t>
            </a:r>
            <a:endParaRPr lang="en-U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B3A-B5B2-43E7-ACB0-D2B877AD84EA}" type="slidenum">
              <a:rPr lang="en-US" altLang="es-MX" smtClean="0"/>
              <a:pPr/>
              <a:t>34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87494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8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2052"/>
          <p:cNvSpPr txBox="1">
            <a:spLocks noChangeArrowheads="1"/>
          </p:cNvSpPr>
          <p:nvPr/>
        </p:nvSpPr>
        <p:spPr bwMode="auto">
          <a:xfrm>
            <a:off x="782782" y="2475635"/>
            <a:ext cx="27432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Una red es un arreglo o configuración de nodos, conectados mediante canales de comunicación.</a:t>
            </a:r>
          </a:p>
        </p:txBody>
      </p:sp>
      <p:sp>
        <p:nvSpPr>
          <p:cNvPr id="111627" name="Text Box 2059"/>
          <p:cNvSpPr txBox="1">
            <a:spLocks noChangeArrowheads="1"/>
          </p:cNvSpPr>
          <p:nvPr/>
        </p:nvSpPr>
        <p:spPr bwMode="auto">
          <a:xfrm>
            <a:off x="630382" y="617702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Definición de red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11266" name="Picture 2" descr="http://tecnologia-facil.com/wp-content/uploads/2015/04/que-es-lan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783" y="1813855"/>
            <a:ext cx="5238750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225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2013817" y="211945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altLang="es-MX"/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1556616" y="2119457"/>
            <a:ext cx="3658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es-ES_tradnl" altLang="es-MX"/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420091" y="1697182"/>
            <a:ext cx="754380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buClr>
                <a:schemeClr val="accent1"/>
              </a:buClr>
              <a:buSzPct val="90000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Cada </a:t>
            </a:r>
            <a:r>
              <a:rPr kumimoji="1"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nodo es una estación que envía y/o recibe datos (computadoras o dispositivos</a:t>
            </a: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).</a:t>
            </a:r>
            <a:endParaRPr kumimoji="1"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just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just">
              <a:buClr>
                <a:schemeClr val="accent1"/>
              </a:buClr>
              <a:buSzPct val="90000"/>
            </a:pPr>
            <a:r>
              <a:rPr kumimoji="1"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Los </a:t>
            </a:r>
            <a:r>
              <a:rPr kumimoji="1"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canales de comunicación son los medios que transportan datos, de un dispositivo emisor a otro receptor.</a:t>
            </a:r>
          </a:p>
          <a:p>
            <a:pPr>
              <a:buClr>
                <a:schemeClr val="accent1"/>
              </a:buClr>
              <a:buSzPct val="90000"/>
            </a:pPr>
            <a:endParaRPr kumimoji="1"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1191491" y="436707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Definición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José Ernesto Luna Domínguez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562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uiExpand="1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2180071" y="207789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altLang="es-MX"/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1722870" y="2077893"/>
            <a:ext cx="3658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es-ES_tradnl" altLang="es-MX"/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1389495" y="395143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Ejemplo de Red </a:t>
            </a:r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Informática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10242" name="Picture 2" descr="https://lh5.googleusercontent.com/-aDlRUK-ad2Q/TYA7KHJE-OI/AAAAAAAAABo/uTCpePlriSI/s1600/conexion_de_un_red%255B1%25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70" y="1005151"/>
            <a:ext cx="8382739" cy="56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75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319646" y="1573935"/>
            <a:ext cx="784860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Funciones</a:t>
            </a: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Establecer, conducir y finalizar la </a:t>
            </a: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transmisión de datos entre 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dos o más nodos.</a:t>
            </a: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Beneficios</a:t>
            </a: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Acceso 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simultáneo a programas e información.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Equipos 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periféricos compartidos. 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Comunicación personal más eficiente.</a:t>
            </a:r>
          </a:p>
          <a:p>
            <a:pPr marL="457200" indent="-457200">
              <a:buClr>
                <a:schemeClr val="accent1"/>
              </a:buClr>
              <a:buSzPct val="90000"/>
              <a:buFont typeface="+mj-lt"/>
              <a:buAutoNum type="arabicPeriod"/>
            </a:pPr>
            <a:r>
              <a:rPr kumimoji="1" lang="es-ES_tradnl" altLang="es-MX" sz="20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Procesos </a:t>
            </a:r>
            <a:r>
              <a:rPr kumimoji="1" lang="es-ES_tradnl" altLang="es-MX" sz="2000" b="1" dirty="0">
                <a:solidFill>
                  <a:schemeClr val="accent2"/>
                </a:solidFill>
                <a:latin typeface="Verdana" panose="020B0604030504040204" pitchFamily="34" charset="0"/>
              </a:rPr>
              <a:t>de respaldo más efectivos.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1275196" y="405534"/>
            <a:ext cx="781685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Funciones  y </a:t>
            </a:r>
            <a:r>
              <a:rPr lang="es-MX" altLang="es-MX" sz="22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Beneficios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517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5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1544781" y="1704109"/>
            <a:ext cx="75438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kumimoji="1"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Transferencia de datos  de un  nodo a otro, a  través de canales de comunicación.</a:t>
            </a:r>
          </a:p>
          <a:p>
            <a:pPr algn="ctr"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kumimoji="1"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114702" name="Text Box 14"/>
          <p:cNvSpPr txBox="1">
            <a:spLocks noChangeArrowheads="1"/>
          </p:cNvSpPr>
          <p:nvPr/>
        </p:nvSpPr>
        <p:spPr bwMode="auto">
          <a:xfrm>
            <a:off x="1347931" y="519834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Transmisión de Datos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9128" y="2892879"/>
            <a:ext cx="4196443" cy="3147332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444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2064327" y="1899373"/>
            <a:ext cx="6172200" cy="361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Nodo emisor.</a:t>
            </a:r>
            <a:endParaRPr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Nodo receptor.</a:t>
            </a:r>
            <a:endParaRPr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Canales </a:t>
            </a:r>
            <a:r>
              <a:rPr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de comunicación.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Protocolos </a:t>
            </a:r>
            <a:r>
              <a:rPr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de comunicación.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Mensaje</a:t>
            </a:r>
            <a:r>
              <a:rPr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Dispositivos </a:t>
            </a:r>
            <a:r>
              <a:rPr lang="es-ES_tradnl" altLang="es-MX" sz="2200" b="1" dirty="0">
                <a:solidFill>
                  <a:schemeClr val="accent2"/>
                </a:solidFill>
                <a:latin typeface="Verdana" panose="020B0604030504040204" pitchFamily="34" charset="0"/>
              </a:rPr>
              <a:t>de comunicación.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altLang="es-MX" sz="2200" b="1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Usuario.</a:t>
            </a:r>
            <a:endParaRPr lang="es-ES_tradnl" altLang="es-MX" sz="2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37911" name="Text Box 23"/>
          <p:cNvSpPr txBox="1">
            <a:spLocks noChangeArrowheads="1"/>
          </p:cNvSpPr>
          <p:nvPr/>
        </p:nvSpPr>
        <p:spPr bwMode="auto">
          <a:xfrm>
            <a:off x="1181677" y="519834"/>
            <a:ext cx="7816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200" b="1" dirty="0">
                <a:solidFill>
                  <a:schemeClr val="tx2"/>
                </a:solidFill>
                <a:latin typeface="Verdana" panose="020B0604030504040204" pitchFamily="34" charset="0"/>
              </a:rPr>
              <a:t>Elementos para la transmisión de datos</a:t>
            </a:r>
            <a:endParaRPr lang="es-ES" altLang="es-MX" sz="22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José Ernesto Luna Domínguez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FD8C-2775-4434-BF16-56D20D2D801D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301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7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79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79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79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79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8" grpId="0" build="p" autoUpdateAnimBg="0" advAuto="0"/>
    </p:bld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2260</TotalTime>
  <Words>1195</Words>
  <Application>Microsoft Office PowerPoint</Application>
  <PresentationFormat>Panorámica</PresentationFormat>
  <Paragraphs>229</Paragraphs>
  <Slides>34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Arial</vt:lpstr>
      <vt:lpstr>Calibri</vt:lpstr>
      <vt:lpstr>Monotype Sorts</vt:lpstr>
      <vt:lpstr>Trebuchet MS</vt:lpstr>
      <vt:lpstr>Verdana</vt:lpstr>
      <vt:lpstr>Wingdings</vt:lpstr>
      <vt:lpstr>Wingdings 3</vt:lpstr>
      <vt:lpstr>Faceta</vt:lpstr>
      <vt:lpstr>Imagen</vt:lpstr>
      <vt:lpstr> Centro Universitario UAEM Valle de Chalco Transmisión de Datos (Unidad 1) Ingeniería en Computación</vt:lpstr>
      <vt:lpstr>Presentación de PowerPoint</vt:lpstr>
      <vt:lpstr>DEFINICIONES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CANALES DE COMUNICACIÓN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DISPOSITIVOS DE COMUNICACIÓN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Sistemas 2</dc:creator>
  <cp:lastModifiedBy>Sistemas 2</cp:lastModifiedBy>
  <cp:revision>61</cp:revision>
  <dcterms:created xsi:type="dcterms:W3CDTF">2016-08-01T17:01:18Z</dcterms:created>
  <dcterms:modified xsi:type="dcterms:W3CDTF">2016-10-12T17:30:18Z</dcterms:modified>
</cp:coreProperties>
</file>